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54"/>
  </p:notesMasterIdLst>
  <p:handoutMasterIdLst>
    <p:handoutMasterId r:id="rId55"/>
  </p:handoutMasterIdLst>
  <p:sldIdLst>
    <p:sldId id="396" r:id="rId2"/>
    <p:sldId id="397" r:id="rId3"/>
    <p:sldId id="427" r:id="rId4"/>
    <p:sldId id="428" r:id="rId5"/>
    <p:sldId id="429" r:id="rId6"/>
    <p:sldId id="430" r:id="rId7"/>
    <p:sldId id="398" r:id="rId8"/>
    <p:sldId id="399" r:id="rId9"/>
    <p:sldId id="401" r:id="rId10"/>
    <p:sldId id="402" r:id="rId11"/>
    <p:sldId id="403" r:id="rId12"/>
    <p:sldId id="404" r:id="rId13"/>
    <p:sldId id="405" r:id="rId14"/>
    <p:sldId id="412" r:id="rId15"/>
    <p:sldId id="413" r:id="rId16"/>
    <p:sldId id="414" r:id="rId17"/>
    <p:sldId id="415" r:id="rId18"/>
    <p:sldId id="416" r:id="rId19"/>
    <p:sldId id="417" r:id="rId20"/>
    <p:sldId id="418" r:id="rId21"/>
    <p:sldId id="419" r:id="rId22"/>
    <p:sldId id="420" r:id="rId23"/>
    <p:sldId id="421" r:id="rId24"/>
    <p:sldId id="422" r:id="rId25"/>
    <p:sldId id="423" r:id="rId26"/>
    <p:sldId id="424" r:id="rId27"/>
    <p:sldId id="425" r:id="rId28"/>
    <p:sldId id="435" r:id="rId29"/>
    <p:sldId id="438" r:id="rId30"/>
    <p:sldId id="439" r:id="rId31"/>
    <p:sldId id="440" r:id="rId32"/>
    <p:sldId id="441" r:id="rId33"/>
    <p:sldId id="442" r:id="rId34"/>
    <p:sldId id="443" r:id="rId35"/>
    <p:sldId id="444" r:id="rId36"/>
    <p:sldId id="445" r:id="rId37"/>
    <p:sldId id="446" r:id="rId38"/>
    <p:sldId id="447" r:id="rId39"/>
    <p:sldId id="448" r:id="rId40"/>
    <p:sldId id="426" r:id="rId41"/>
    <p:sldId id="376" r:id="rId42"/>
    <p:sldId id="393" r:id="rId43"/>
    <p:sldId id="377" r:id="rId44"/>
    <p:sldId id="378" r:id="rId45"/>
    <p:sldId id="359" r:id="rId46"/>
    <p:sldId id="367" r:id="rId47"/>
    <p:sldId id="394" r:id="rId48"/>
    <p:sldId id="371" r:id="rId49"/>
    <p:sldId id="379" r:id="rId50"/>
    <p:sldId id="434" r:id="rId51"/>
    <p:sldId id="432" r:id="rId52"/>
    <p:sldId id="370" r:id="rId53"/>
  </p:sldIdLst>
  <p:sldSz cx="9144000" cy="6858000" type="screen4x3"/>
  <p:notesSz cx="7010400" cy="9296400"/>
  <p:defaultTextStyle>
    <a:defPPr>
      <a:defRPr lang="en-US"/>
    </a:defPPr>
    <a:lvl1pPr algn="l" defTabSz="457200" rtl="0" fontAlgn="base">
      <a:spcBef>
        <a:spcPct val="0"/>
      </a:spcBef>
      <a:spcAft>
        <a:spcPct val="0"/>
      </a:spcAft>
      <a:defRPr kern="1200">
        <a:solidFill>
          <a:schemeClr val="tx1"/>
        </a:solidFill>
        <a:latin typeface="Tw Cen MT" pitchFamily="34" charset="0"/>
        <a:ea typeface="+mn-ea"/>
        <a:cs typeface="Arial" charset="0"/>
      </a:defRPr>
    </a:lvl1pPr>
    <a:lvl2pPr marL="457200" algn="l" defTabSz="457200" rtl="0" fontAlgn="base">
      <a:spcBef>
        <a:spcPct val="0"/>
      </a:spcBef>
      <a:spcAft>
        <a:spcPct val="0"/>
      </a:spcAft>
      <a:defRPr kern="1200">
        <a:solidFill>
          <a:schemeClr val="tx1"/>
        </a:solidFill>
        <a:latin typeface="Tw Cen MT" pitchFamily="34" charset="0"/>
        <a:ea typeface="+mn-ea"/>
        <a:cs typeface="Arial" charset="0"/>
      </a:defRPr>
    </a:lvl2pPr>
    <a:lvl3pPr marL="914400" algn="l" defTabSz="457200" rtl="0" fontAlgn="base">
      <a:spcBef>
        <a:spcPct val="0"/>
      </a:spcBef>
      <a:spcAft>
        <a:spcPct val="0"/>
      </a:spcAft>
      <a:defRPr kern="1200">
        <a:solidFill>
          <a:schemeClr val="tx1"/>
        </a:solidFill>
        <a:latin typeface="Tw Cen MT" pitchFamily="34" charset="0"/>
        <a:ea typeface="+mn-ea"/>
        <a:cs typeface="Arial" charset="0"/>
      </a:defRPr>
    </a:lvl3pPr>
    <a:lvl4pPr marL="1371600" algn="l" defTabSz="457200" rtl="0" fontAlgn="base">
      <a:spcBef>
        <a:spcPct val="0"/>
      </a:spcBef>
      <a:spcAft>
        <a:spcPct val="0"/>
      </a:spcAft>
      <a:defRPr kern="1200">
        <a:solidFill>
          <a:schemeClr val="tx1"/>
        </a:solidFill>
        <a:latin typeface="Tw Cen MT" pitchFamily="34" charset="0"/>
        <a:ea typeface="+mn-ea"/>
        <a:cs typeface="Arial" charset="0"/>
      </a:defRPr>
    </a:lvl4pPr>
    <a:lvl5pPr marL="1828800" algn="l" defTabSz="457200" rtl="0" fontAlgn="base">
      <a:spcBef>
        <a:spcPct val="0"/>
      </a:spcBef>
      <a:spcAft>
        <a:spcPct val="0"/>
      </a:spcAft>
      <a:defRPr kern="1200">
        <a:solidFill>
          <a:schemeClr val="tx1"/>
        </a:solidFill>
        <a:latin typeface="Tw Cen MT" pitchFamily="34" charset="0"/>
        <a:ea typeface="+mn-ea"/>
        <a:cs typeface="Arial" charset="0"/>
      </a:defRPr>
    </a:lvl5pPr>
    <a:lvl6pPr marL="2286000" algn="l" defTabSz="914400" rtl="0" eaLnBrk="1" latinLnBrk="0" hangingPunct="1">
      <a:defRPr kern="1200">
        <a:solidFill>
          <a:schemeClr val="tx1"/>
        </a:solidFill>
        <a:latin typeface="Tw Cen MT" pitchFamily="34" charset="0"/>
        <a:ea typeface="+mn-ea"/>
        <a:cs typeface="Arial" charset="0"/>
      </a:defRPr>
    </a:lvl6pPr>
    <a:lvl7pPr marL="2743200" algn="l" defTabSz="914400" rtl="0" eaLnBrk="1" latinLnBrk="0" hangingPunct="1">
      <a:defRPr kern="1200">
        <a:solidFill>
          <a:schemeClr val="tx1"/>
        </a:solidFill>
        <a:latin typeface="Tw Cen MT" pitchFamily="34" charset="0"/>
        <a:ea typeface="+mn-ea"/>
        <a:cs typeface="Arial" charset="0"/>
      </a:defRPr>
    </a:lvl7pPr>
    <a:lvl8pPr marL="3200400" algn="l" defTabSz="914400" rtl="0" eaLnBrk="1" latinLnBrk="0" hangingPunct="1">
      <a:defRPr kern="1200">
        <a:solidFill>
          <a:schemeClr val="tx1"/>
        </a:solidFill>
        <a:latin typeface="Tw Cen MT" pitchFamily="34" charset="0"/>
        <a:ea typeface="+mn-ea"/>
        <a:cs typeface="Arial" charset="0"/>
      </a:defRPr>
    </a:lvl8pPr>
    <a:lvl9pPr marL="3657600" algn="l" defTabSz="914400" rtl="0" eaLnBrk="1" latinLnBrk="0" hangingPunct="1">
      <a:defRPr kern="1200">
        <a:solidFill>
          <a:schemeClr val="tx1"/>
        </a:solidFill>
        <a:latin typeface="Tw Cen MT" pitchFamily="34"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8A00"/>
    <a:srgbClr val="000000"/>
    <a:srgbClr val="3399FF"/>
    <a:srgbClr val="333333"/>
    <a:srgbClr val="666666"/>
    <a:srgbClr val="0C47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82" autoAdjust="0"/>
    <p:restoredTop sz="92071" autoAdjust="0"/>
  </p:normalViewPr>
  <p:slideViewPr>
    <p:cSldViewPr snapToObjects="1">
      <p:cViewPr>
        <p:scale>
          <a:sx n="111" d="100"/>
          <a:sy n="111" d="100"/>
        </p:scale>
        <p:origin x="-174"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Objects="1">
      <p:cViewPr varScale="1">
        <p:scale>
          <a:sx n="55" d="100"/>
          <a:sy n="55" d="100"/>
        </p:scale>
        <p:origin x="-2832"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fontAlgn="auto">
              <a:spcBef>
                <a:spcPts val="0"/>
              </a:spcBef>
              <a:spcAft>
                <a:spcPts val="0"/>
              </a:spcAft>
              <a:defRPr sz="1200" smtClean="0">
                <a:latin typeface="+mn-lt"/>
                <a:cs typeface="+mn-cs"/>
              </a:defRPr>
            </a:lvl1pPr>
          </a:lstStyle>
          <a:p>
            <a:pPr>
              <a:defRPr/>
            </a:pPr>
            <a:fld id="{6FFCDEEC-85C9-4C96-BA07-DC1346F52D77}" type="datetimeFigureOut">
              <a:rPr lang="en-US"/>
              <a:pPr>
                <a:defRPr/>
              </a:pPr>
              <a:t>8/16/2016</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fontAlgn="auto">
              <a:spcBef>
                <a:spcPts val="0"/>
              </a:spcBef>
              <a:spcAft>
                <a:spcPts val="0"/>
              </a:spcAft>
              <a:defRPr sz="1200" smtClean="0">
                <a:latin typeface="+mn-lt"/>
                <a:cs typeface="+mn-cs"/>
              </a:defRPr>
            </a:lvl1pPr>
          </a:lstStyle>
          <a:p>
            <a:pPr>
              <a:defRPr/>
            </a:pPr>
            <a:fld id="{7B6D337A-94BB-4D48-AF3B-8C6270C51EEB}" type="slidenum">
              <a:rPr lang="en-US"/>
              <a:pPr>
                <a:defRPr/>
              </a:pPr>
              <a:t>‹#›</a:t>
            </a:fld>
            <a:endParaRPr lang="en-US"/>
          </a:p>
        </p:txBody>
      </p:sp>
    </p:spTree>
    <p:extLst>
      <p:ext uri="{BB962C8B-B14F-4D97-AF65-F5344CB8AC3E}">
        <p14:creationId xmlns:p14="http://schemas.microsoft.com/office/powerpoint/2010/main" val="415372228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fontAlgn="auto">
              <a:spcBef>
                <a:spcPts val="0"/>
              </a:spcBef>
              <a:spcAft>
                <a:spcPts val="0"/>
              </a:spcAft>
              <a:defRPr sz="1200" smtClean="0">
                <a:latin typeface="+mn-lt"/>
                <a:cs typeface="+mn-cs"/>
              </a:defRPr>
            </a:lvl1pPr>
          </a:lstStyle>
          <a:p>
            <a:pPr>
              <a:defRPr/>
            </a:pPr>
            <a:fld id="{B3DD1D36-20B8-4E7F-B2A3-0C1A67BBD212}" type="datetimeFigureOut">
              <a:rPr lang="en-US"/>
              <a:pPr>
                <a:defRPr/>
              </a:pPr>
              <a:t>8/16/2016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fontAlgn="auto">
              <a:spcBef>
                <a:spcPts val="0"/>
              </a:spcBef>
              <a:spcAft>
                <a:spcPts val="0"/>
              </a:spcAft>
              <a:defRPr sz="1200" smtClean="0">
                <a:latin typeface="+mn-lt"/>
                <a:cs typeface="+mn-cs"/>
              </a:defRPr>
            </a:lvl1pPr>
          </a:lstStyle>
          <a:p>
            <a:pPr>
              <a:defRPr/>
            </a:pPr>
            <a:fld id="{DE61B3D3-DCF2-4292-B860-334F61CD4651}" type="slidenum">
              <a:rPr lang="en-US"/>
              <a:pPr>
                <a:defRPr/>
              </a:pPr>
              <a:t>‹#›</a:t>
            </a:fld>
            <a:endParaRPr lang="en-US"/>
          </a:p>
        </p:txBody>
      </p:sp>
    </p:spTree>
    <p:extLst>
      <p:ext uri="{BB962C8B-B14F-4D97-AF65-F5344CB8AC3E}">
        <p14:creationId xmlns:p14="http://schemas.microsoft.com/office/powerpoint/2010/main" val="3214317067"/>
      </p:ext>
    </p:extLst>
  </p:cSld>
  <p:clrMap bg1="lt1" tx1="dk1" bg2="lt2" tx2="dk2" accent1="accent1" accent2="accent2" accent3="accent3" accent4="accent4" accent5="accent5" accent6="accent6" hlink="hlink" folHlink="folHlink"/>
  <p:hf hdr="0" ftr="0" dt="0"/>
  <p:notesStyle>
    <a:lvl1pPr algn="l" defTabSz="457200" rtl="0" fontAlgn="base">
      <a:spcBef>
        <a:spcPct val="30000"/>
      </a:spcBef>
      <a:spcAft>
        <a:spcPct val="0"/>
      </a:spcAft>
      <a:defRPr sz="1200" kern="1200">
        <a:solidFill>
          <a:schemeClr val="tx1"/>
        </a:solidFill>
        <a:latin typeface="+mn-lt"/>
        <a:ea typeface="+mn-ea"/>
        <a:cs typeface="+mn-cs"/>
      </a:defRPr>
    </a:lvl1pPr>
    <a:lvl2pPr marL="457200" algn="l" defTabSz="457200" rtl="0" fontAlgn="base">
      <a:spcBef>
        <a:spcPct val="30000"/>
      </a:spcBef>
      <a:spcAft>
        <a:spcPct val="0"/>
      </a:spcAft>
      <a:defRPr sz="1200" kern="1200">
        <a:solidFill>
          <a:schemeClr val="tx1"/>
        </a:solidFill>
        <a:latin typeface="+mn-lt"/>
        <a:ea typeface="+mn-ea"/>
        <a:cs typeface="+mn-cs"/>
      </a:defRPr>
    </a:lvl2pPr>
    <a:lvl3pPr marL="914400" algn="l" defTabSz="457200" rtl="0" fontAlgn="base">
      <a:spcBef>
        <a:spcPct val="30000"/>
      </a:spcBef>
      <a:spcAft>
        <a:spcPct val="0"/>
      </a:spcAft>
      <a:defRPr sz="1200" kern="1200">
        <a:solidFill>
          <a:schemeClr val="tx1"/>
        </a:solidFill>
        <a:latin typeface="+mn-lt"/>
        <a:ea typeface="+mn-ea"/>
        <a:cs typeface="+mn-cs"/>
      </a:defRPr>
    </a:lvl3pPr>
    <a:lvl4pPr marL="1371600" algn="l" defTabSz="457200" rtl="0" fontAlgn="base">
      <a:spcBef>
        <a:spcPct val="30000"/>
      </a:spcBef>
      <a:spcAft>
        <a:spcPct val="0"/>
      </a:spcAft>
      <a:defRPr sz="1200" kern="1200">
        <a:solidFill>
          <a:schemeClr val="tx1"/>
        </a:solidFill>
        <a:latin typeface="+mn-lt"/>
        <a:ea typeface="+mn-ea"/>
        <a:cs typeface="+mn-cs"/>
      </a:defRPr>
    </a:lvl4pPr>
    <a:lvl5pPr marL="1828800" algn="l" defTabSz="457200" rtl="0" fontAlgn="base">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E61B3D3-DCF2-4292-B860-334F61CD4651}" type="slidenum">
              <a:rPr lang="en-US" smtClean="0"/>
              <a:pPr>
                <a:defRPr/>
              </a:pPr>
              <a:t>1</a:t>
            </a:fld>
            <a:endParaRPr lang="en-US"/>
          </a:p>
        </p:txBody>
      </p:sp>
    </p:spTree>
    <p:extLst>
      <p:ext uri="{BB962C8B-B14F-4D97-AF65-F5344CB8AC3E}">
        <p14:creationId xmlns:p14="http://schemas.microsoft.com/office/powerpoint/2010/main" val="18592803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7473" name="Rectangle 7"/>
          <p:cNvSpPr>
            <a:spLocks noGrp="1" noChangeArrowheads="1"/>
          </p:cNvSpPr>
          <p:nvPr>
            <p:ph type="sldNum" sz="quarter" idx="5"/>
          </p:nvPr>
        </p:nvSpPr>
        <p:spPr>
          <a:noFill/>
        </p:spPr>
        <p:txBody>
          <a:bodyPr/>
          <a:lstStyle/>
          <a:p>
            <a:r>
              <a:rPr lang="en-US" dirty="0" smtClean="0"/>
              <a:t>Page </a:t>
            </a:r>
            <a:fld id="{7CE8CFBC-E5C2-4E77-8BC1-F0556F435FD1}" type="slidenum">
              <a:rPr lang="en-US" smtClean="0"/>
              <a:pPr/>
              <a:t>19</a:t>
            </a:fld>
            <a:endParaRPr lang="en-US" dirty="0" smtClean="0"/>
          </a:p>
        </p:txBody>
      </p:sp>
      <p:sp>
        <p:nvSpPr>
          <p:cNvPr id="617474" name="Rectangle 2"/>
          <p:cNvSpPr>
            <a:spLocks noGrp="1" noRot="1" noChangeAspect="1" noChangeArrowheads="1" noTextEdit="1"/>
          </p:cNvSpPr>
          <p:nvPr>
            <p:ph type="sldImg"/>
          </p:nvPr>
        </p:nvSpPr>
        <p:spPr>
          <a:ln/>
        </p:spPr>
      </p:sp>
      <p:sp>
        <p:nvSpPr>
          <p:cNvPr id="617475" name="Rectangle 3"/>
          <p:cNvSpPr>
            <a:spLocks noGrp="1" noChangeArrowheads="1"/>
          </p:cNvSpPr>
          <p:nvPr>
            <p:ph type="body" idx="1"/>
          </p:nvPr>
        </p:nvSpPr>
        <p:spPr>
          <a:noFill/>
          <a:ln/>
        </p:spPr>
        <p:txBody>
          <a:bodyPr/>
          <a:lstStyle/>
          <a:p>
            <a:pPr eaLnBrk="1" hangingPunct="1"/>
            <a:r>
              <a:rPr lang="en-US" dirty="0" smtClean="0"/>
              <a:t>The</a:t>
            </a:r>
            <a:r>
              <a:rPr lang="en-US" baseline="0" dirty="0" smtClean="0"/>
              <a:t> Departments believe that</a:t>
            </a:r>
            <a:endParaRPr lang="en-US" dirty="0" smtClean="0"/>
          </a:p>
        </p:txBody>
      </p:sp>
    </p:spTree>
    <p:extLst>
      <p:ext uri="{BB962C8B-B14F-4D97-AF65-F5344CB8AC3E}">
        <p14:creationId xmlns:p14="http://schemas.microsoft.com/office/powerpoint/2010/main" val="38482992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To advance the</a:t>
            </a:r>
            <a:r>
              <a:rPr lang="en-US" baseline="0" dirty="0" smtClean="0"/>
              <a:t> Departments’ </a:t>
            </a:r>
            <a:r>
              <a:rPr lang="en-US" dirty="0" smtClean="0"/>
              <a:t>position</a:t>
            </a:r>
            <a:r>
              <a:rPr lang="en-US" baseline="0" dirty="0" smtClean="0"/>
              <a:t>, the policy statement:  (bullets)</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DE61B3D3-DCF2-4292-B860-334F61CD4651}" type="slidenum">
              <a:rPr lang="en-US" smtClean="0"/>
              <a:pPr>
                <a:defRPr/>
              </a:pPr>
              <a:t>20</a:t>
            </a:fld>
            <a:endParaRPr lang="en-US"/>
          </a:p>
        </p:txBody>
      </p:sp>
    </p:spTree>
    <p:extLst>
      <p:ext uri="{BB962C8B-B14F-4D97-AF65-F5344CB8AC3E}">
        <p14:creationId xmlns:p14="http://schemas.microsoft.com/office/powerpoint/2010/main" val="32891608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are b</a:t>
            </a:r>
            <a:r>
              <a:rPr lang="en-US" dirty="0" smtClean="0"/>
              <a:t>uilding</a:t>
            </a:r>
            <a:r>
              <a:rPr lang="en-US" baseline="0" dirty="0" smtClean="0"/>
              <a:t> on the work of DEC/NAEYC and their position statement.  </a:t>
            </a:r>
          </a:p>
          <a:p>
            <a:endParaRPr lang="en-US" baseline="0" dirty="0" smtClean="0"/>
          </a:p>
          <a:p>
            <a:pPr eaLnBrk="1" hangingPunct="1"/>
            <a:r>
              <a:rPr lang="en-US" altLang="en-US" sz="2800" dirty="0" smtClean="0"/>
              <a:t>Myths are powerful things</a:t>
            </a:r>
          </a:p>
          <a:p>
            <a:pPr lvl="1" eaLnBrk="1" hangingPunct="1"/>
            <a:r>
              <a:rPr lang="en-US" altLang="en-US" sz="2400" dirty="0" smtClean="0"/>
              <a:t>Too expensive</a:t>
            </a:r>
          </a:p>
          <a:p>
            <a:pPr lvl="1" eaLnBrk="1" hangingPunct="1"/>
            <a:r>
              <a:rPr lang="en-US" altLang="en-US" sz="2400" dirty="0" smtClean="0"/>
              <a:t>Illegal to blend funds</a:t>
            </a:r>
          </a:p>
          <a:p>
            <a:pPr lvl="1" eaLnBrk="1" hangingPunct="1"/>
            <a:r>
              <a:rPr lang="en-US" altLang="en-US" sz="2400" dirty="0" smtClean="0"/>
              <a:t>Children need to be ready (developmentally) to benefit</a:t>
            </a:r>
          </a:p>
          <a:p>
            <a:pPr lvl="1" eaLnBrk="1" hangingPunct="1"/>
            <a:r>
              <a:rPr lang="en-US" altLang="en-US" sz="2400" dirty="0" smtClean="0"/>
              <a:t>Parents do not want it</a:t>
            </a:r>
          </a:p>
          <a:p>
            <a:pPr lvl="1" eaLnBrk="1" hangingPunct="1"/>
            <a:r>
              <a:rPr lang="en-US" altLang="en-US" sz="2400" dirty="0" smtClean="0"/>
              <a:t>Harm typical child learning</a:t>
            </a:r>
          </a:p>
          <a:p>
            <a:pPr lvl="1" eaLnBrk="1" hangingPunct="1"/>
            <a:r>
              <a:rPr lang="en-US" altLang="en-US" sz="2400" dirty="0" smtClean="0"/>
              <a:t>Cannot deliver necessary intensity of instruction</a:t>
            </a:r>
          </a:p>
          <a:p>
            <a:pPr lvl="1" eaLnBrk="1" hangingPunct="1"/>
            <a:r>
              <a:rPr lang="en-US" altLang="en-US" sz="2400" dirty="0" smtClean="0"/>
              <a:t>Too stimulating</a:t>
            </a:r>
          </a:p>
          <a:p>
            <a:endParaRPr lang="en-US" dirty="0"/>
          </a:p>
        </p:txBody>
      </p:sp>
      <p:sp>
        <p:nvSpPr>
          <p:cNvPr id="4" name="Slide Number Placeholder 3"/>
          <p:cNvSpPr>
            <a:spLocks noGrp="1"/>
          </p:cNvSpPr>
          <p:nvPr>
            <p:ph type="sldNum" sz="quarter" idx="10"/>
          </p:nvPr>
        </p:nvSpPr>
        <p:spPr/>
        <p:txBody>
          <a:bodyPr/>
          <a:lstStyle/>
          <a:p>
            <a:pPr>
              <a:defRPr/>
            </a:pPr>
            <a:fld id="{DE61B3D3-DCF2-4292-B860-334F61CD4651}" type="slidenum">
              <a:rPr lang="en-US" smtClean="0"/>
              <a:pPr>
                <a:defRPr/>
              </a:pPr>
              <a:t>21</a:t>
            </a:fld>
            <a:endParaRPr lang="en-US"/>
          </a:p>
        </p:txBody>
      </p:sp>
    </p:spTree>
    <p:extLst>
      <p:ext uri="{BB962C8B-B14F-4D97-AF65-F5344CB8AC3E}">
        <p14:creationId xmlns:p14="http://schemas.microsoft.com/office/powerpoint/2010/main" val="4059046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1569" name="Slide Image Placeholder 1"/>
          <p:cNvSpPr>
            <a:spLocks noGrp="1" noRot="1" noChangeAspect="1"/>
          </p:cNvSpPr>
          <p:nvPr>
            <p:ph type="sldImg"/>
          </p:nvPr>
        </p:nvSpPr>
        <p:spPr>
          <a:ln/>
        </p:spPr>
      </p:sp>
      <p:sp>
        <p:nvSpPr>
          <p:cNvPr id="621570" name="Notes Placeholder 2"/>
          <p:cNvSpPr>
            <a:spLocks noGrp="1"/>
          </p:cNvSpPr>
          <p:nvPr>
            <p:ph type="body" idx="1"/>
          </p:nvPr>
        </p:nvSpPr>
        <p:spPr>
          <a:noFill/>
          <a:ln/>
        </p:spPr>
        <p:txBody>
          <a:bodyPr/>
          <a:lstStyle/>
          <a:p>
            <a:pPr eaLnBrk="1" hangingPunct="1"/>
            <a:r>
              <a:rPr lang="en-US" dirty="0" smtClean="0"/>
              <a:t>To reach high-quality inclusion, the</a:t>
            </a:r>
            <a:r>
              <a:rPr lang="en-US" baseline="0" dirty="0" smtClean="0"/>
              <a:t> policy statement lays out a number of recommendations</a:t>
            </a:r>
            <a:endParaRPr lang="en-US" dirty="0" smtClean="0"/>
          </a:p>
        </p:txBody>
      </p:sp>
      <p:sp>
        <p:nvSpPr>
          <p:cNvPr id="621571" name="Slide Number Placeholder 3"/>
          <p:cNvSpPr>
            <a:spLocks noGrp="1"/>
          </p:cNvSpPr>
          <p:nvPr>
            <p:ph type="sldNum" sz="quarter" idx="5"/>
          </p:nvPr>
        </p:nvSpPr>
        <p:spPr>
          <a:noFill/>
        </p:spPr>
        <p:txBody>
          <a:bodyPr/>
          <a:lstStyle/>
          <a:p>
            <a:r>
              <a:rPr lang="en-US" dirty="0" smtClean="0"/>
              <a:t>Page </a:t>
            </a:r>
            <a:fld id="{92FBD347-277A-4674-B143-6205A0D5B52E}" type="slidenum">
              <a:rPr lang="en-US" smtClean="0"/>
              <a:pPr/>
              <a:t>22</a:t>
            </a:fld>
            <a:endParaRPr lang="en-US" dirty="0" smtClean="0"/>
          </a:p>
        </p:txBody>
      </p:sp>
    </p:spTree>
    <p:extLst>
      <p:ext uri="{BB962C8B-B14F-4D97-AF65-F5344CB8AC3E}">
        <p14:creationId xmlns:p14="http://schemas.microsoft.com/office/powerpoint/2010/main" val="8748754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1569" name="Slide Image Placeholder 1"/>
          <p:cNvSpPr>
            <a:spLocks noGrp="1" noRot="1" noChangeAspect="1"/>
          </p:cNvSpPr>
          <p:nvPr>
            <p:ph type="sldImg"/>
          </p:nvPr>
        </p:nvSpPr>
        <p:spPr>
          <a:ln/>
        </p:spPr>
      </p:sp>
      <p:sp>
        <p:nvSpPr>
          <p:cNvPr id="621570" name="Notes Placeholder 2"/>
          <p:cNvSpPr>
            <a:spLocks noGrp="1"/>
          </p:cNvSpPr>
          <p:nvPr>
            <p:ph type="body" idx="1"/>
          </p:nvPr>
        </p:nvSpPr>
        <p:spPr>
          <a:noFill/>
          <a:ln/>
        </p:spPr>
        <p:txBody>
          <a:bodyPr/>
          <a:lstStyle/>
          <a:p>
            <a:pPr eaLnBrk="1" hangingPunct="1"/>
            <a:endParaRPr lang="en-US" dirty="0" smtClean="0"/>
          </a:p>
        </p:txBody>
      </p:sp>
      <p:sp>
        <p:nvSpPr>
          <p:cNvPr id="621571" name="Slide Number Placeholder 3"/>
          <p:cNvSpPr>
            <a:spLocks noGrp="1"/>
          </p:cNvSpPr>
          <p:nvPr>
            <p:ph type="sldNum" sz="quarter" idx="5"/>
          </p:nvPr>
        </p:nvSpPr>
        <p:spPr>
          <a:noFill/>
        </p:spPr>
        <p:txBody>
          <a:bodyPr/>
          <a:lstStyle/>
          <a:p>
            <a:r>
              <a:rPr lang="en-US" dirty="0" smtClean="0"/>
              <a:t>Page </a:t>
            </a:r>
            <a:fld id="{92FBD347-277A-4674-B143-6205A0D5B52E}" type="slidenum">
              <a:rPr lang="en-US" smtClean="0"/>
              <a:pPr/>
              <a:t>23</a:t>
            </a:fld>
            <a:endParaRPr lang="en-US" dirty="0" smtClean="0"/>
          </a:p>
        </p:txBody>
      </p:sp>
    </p:spTree>
    <p:extLst>
      <p:ext uri="{BB962C8B-B14F-4D97-AF65-F5344CB8AC3E}">
        <p14:creationId xmlns:p14="http://schemas.microsoft.com/office/powerpoint/2010/main" val="31792694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1569" name="Slide Image Placeholder 1"/>
          <p:cNvSpPr>
            <a:spLocks noGrp="1" noRot="1" noChangeAspect="1"/>
          </p:cNvSpPr>
          <p:nvPr>
            <p:ph type="sldImg"/>
          </p:nvPr>
        </p:nvSpPr>
        <p:spPr>
          <a:ln/>
        </p:spPr>
      </p:sp>
      <p:sp>
        <p:nvSpPr>
          <p:cNvPr id="621570" name="Notes Placeholder 2"/>
          <p:cNvSpPr>
            <a:spLocks noGrp="1"/>
          </p:cNvSpPr>
          <p:nvPr>
            <p:ph type="body" idx="1"/>
          </p:nvPr>
        </p:nvSpPr>
        <p:spPr>
          <a:noFill/>
          <a:ln/>
        </p:spPr>
        <p:txBody>
          <a:bodyPr/>
          <a:lstStyle/>
          <a:p>
            <a:pPr eaLnBrk="1" hangingPunct="1"/>
            <a:endParaRPr lang="en-US" dirty="0" smtClean="0"/>
          </a:p>
        </p:txBody>
      </p:sp>
      <p:sp>
        <p:nvSpPr>
          <p:cNvPr id="621571" name="Slide Number Placeholder 3"/>
          <p:cNvSpPr>
            <a:spLocks noGrp="1"/>
          </p:cNvSpPr>
          <p:nvPr>
            <p:ph type="sldNum" sz="quarter" idx="5"/>
          </p:nvPr>
        </p:nvSpPr>
        <p:spPr>
          <a:noFill/>
        </p:spPr>
        <p:txBody>
          <a:bodyPr/>
          <a:lstStyle/>
          <a:p>
            <a:r>
              <a:rPr lang="en-US" dirty="0" smtClean="0"/>
              <a:t>Page </a:t>
            </a:r>
            <a:fld id="{92FBD347-277A-4674-B143-6205A0D5B52E}" type="slidenum">
              <a:rPr lang="en-US" smtClean="0"/>
              <a:pPr/>
              <a:t>24</a:t>
            </a:fld>
            <a:endParaRPr lang="en-US" dirty="0" smtClean="0"/>
          </a:p>
        </p:txBody>
      </p:sp>
    </p:spTree>
    <p:extLst>
      <p:ext uri="{BB962C8B-B14F-4D97-AF65-F5344CB8AC3E}">
        <p14:creationId xmlns:p14="http://schemas.microsoft.com/office/powerpoint/2010/main" val="22196328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1569" name="Slide Image Placeholder 1"/>
          <p:cNvSpPr>
            <a:spLocks noGrp="1" noRot="1" noChangeAspect="1"/>
          </p:cNvSpPr>
          <p:nvPr>
            <p:ph type="sldImg"/>
          </p:nvPr>
        </p:nvSpPr>
        <p:spPr>
          <a:ln/>
        </p:spPr>
      </p:sp>
      <p:sp>
        <p:nvSpPr>
          <p:cNvPr id="621570" name="Notes Placeholder 2"/>
          <p:cNvSpPr>
            <a:spLocks noGrp="1"/>
          </p:cNvSpPr>
          <p:nvPr>
            <p:ph type="body" idx="1"/>
          </p:nvPr>
        </p:nvSpPr>
        <p:spPr>
          <a:noFill/>
          <a:ln/>
        </p:spPr>
        <p:txBody>
          <a:bodyPr/>
          <a:lstStyle/>
          <a:p>
            <a:pPr eaLnBrk="1" hangingPunct="1"/>
            <a:endParaRPr lang="en-US" dirty="0" smtClean="0"/>
          </a:p>
        </p:txBody>
      </p:sp>
      <p:sp>
        <p:nvSpPr>
          <p:cNvPr id="621571" name="Slide Number Placeholder 3"/>
          <p:cNvSpPr>
            <a:spLocks noGrp="1"/>
          </p:cNvSpPr>
          <p:nvPr>
            <p:ph type="sldNum" sz="quarter" idx="5"/>
          </p:nvPr>
        </p:nvSpPr>
        <p:spPr>
          <a:noFill/>
        </p:spPr>
        <p:txBody>
          <a:bodyPr/>
          <a:lstStyle/>
          <a:p>
            <a:r>
              <a:rPr lang="en-US" dirty="0" smtClean="0"/>
              <a:t>Page </a:t>
            </a:r>
            <a:fld id="{92FBD347-277A-4674-B143-6205A0D5B52E}" type="slidenum">
              <a:rPr lang="en-US" smtClean="0"/>
              <a:pPr/>
              <a:t>25</a:t>
            </a:fld>
            <a:endParaRPr lang="en-US" dirty="0" smtClean="0"/>
          </a:p>
        </p:txBody>
      </p:sp>
    </p:spTree>
    <p:extLst>
      <p:ext uri="{BB962C8B-B14F-4D97-AF65-F5344CB8AC3E}">
        <p14:creationId xmlns:p14="http://schemas.microsoft.com/office/powerpoint/2010/main" val="39989398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spcBef>
                <a:spcPts val="0"/>
              </a:spcBef>
            </a:pPr>
            <a:endParaRPr lang="en-US" dirty="0"/>
          </a:p>
        </p:txBody>
      </p:sp>
      <p:sp>
        <p:nvSpPr>
          <p:cNvPr id="4" name="Slide Number Placeholder 3"/>
          <p:cNvSpPr>
            <a:spLocks noGrp="1"/>
          </p:cNvSpPr>
          <p:nvPr>
            <p:ph type="sldNum" sz="quarter" idx="10"/>
          </p:nvPr>
        </p:nvSpPr>
        <p:spPr/>
        <p:txBody>
          <a:bodyPr/>
          <a:lstStyle/>
          <a:p>
            <a:pPr>
              <a:defRPr/>
            </a:pPr>
            <a:fld id="{DE61B3D3-DCF2-4292-B860-334F61CD4651}" type="slidenum">
              <a:rPr lang="en-US" smtClean="0"/>
              <a:pPr>
                <a:defRPr/>
              </a:pPr>
              <a:t>26</a:t>
            </a:fld>
            <a:endParaRPr lang="en-US"/>
          </a:p>
        </p:txBody>
      </p:sp>
    </p:spTree>
    <p:extLst>
      <p:ext uri="{BB962C8B-B14F-4D97-AF65-F5344CB8AC3E}">
        <p14:creationId xmlns:p14="http://schemas.microsoft.com/office/powerpoint/2010/main" val="32891608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spcBef>
                <a:spcPts val="0"/>
              </a:spcBef>
            </a:pPr>
            <a:endParaRPr lang="en-US" dirty="0"/>
          </a:p>
        </p:txBody>
      </p:sp>
      <p:sp>
        <p:nvSpPr>
          <p:cNvPr id="4" name="Slide Number Placeholder 3"/>
          <p:cNvSpPr>
            <a:spLocks noGrp="1"/>
          </p:cNvSpPr>
          <p:nvPr>
            <p:ph type="sldNum" sz="quarter" idx="10"/>
          </p:nvPr>
        </p:nvSpPr>
        <p:spPr/>
        <p:txBody>
          <a:bodyPr/>
          <a:lstStyle/>
          <a:p>
            <a:pPr>
              <a:defRPr/>
            </a:pPr>
            <a:fld id="{DE61B3D3-DCF2-4292-B860-334F61CD4651}" type="slidenum">
              <a:rPr lang="en-US" smtClean="0"/>
              <a:pPr>
                <a:defRPr/>
              </a:pPr>
              <a:t>27</a:t>
            </a:fld>
            <a:endParaRPr lang="en-US"/>
          </a:p>
        </p:txBody>
      </p:sp>
    </p:spTree>
    <p:extLst>
      <p:ext uri="{BB962C8B-B14F-4D97-AF65-F5344CB8AC3E}">
        <p14:creationId xmlns:p14="http://schemas.microsoft.com/office/powerpoint/2010/main" val="32891608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E61B3D3-DCF2-4292-B860-334F61CD4651}" type="slidenum">
              <a:rPr lang="en-US" smtClean="0"/>
              <a:pPr>
                <a:defRPr/>
              </a:pPr>
              <a:t>28</a:t>
            </a:fld>
            <a:endParaRPr lang="en-US"/>
          </a:p>
        </p:txBody>
      </p:sp>
    </p:spTree>
    <p:extLst>
      <p:ext uri="{BB962C8B-B14F-4D97-AF65-F5344CB8AC3E}">
        <p14:creationId xmlns:p14="http://schemas.microsoft.com/office/powerpoint/2010/main" val="22636682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spcBef>
                <a:spcPts val="0"/>
              </a:spcBef>
            </a:pPr>
            <a:endParaRPr lang="en-US" dirty="0"/>
          </a:p>
        </p:txBody>
      </p:sp>
      <p:sp>
        <p:nvSpPr>
          <p:cNvPr id="4" name="Slide Number Placeholder 3"/>
          <p:cNvSpPr>
            <a:spLocks noGrp="1"/>
          </p:cNvSpPr>
          <p:nvPr>
            <p:ph type="sldNum" sz="quarter" idx="10"/>
          </p:nvPr>
        </p:nvSpPr>
        <p:spPr/>
        <p:txBody>
          <a:bodyPr/>
          <a:lstStyle/>
          <a:p>
            <a:pPr>
              <a:defRPr/>
            </a:pPr>
            <a:fld id="{DE61B3D3-DCF2-4292-B860-334F61CD4651}" type="slidenum">
              <a:rPr lang="en-US" smtClean="0"/>
              <a:pPr>
                <a:defRPr/>
              </a:pPr>
              <a:t>2</a:t>
            </a:fld>
            <a:endParaRPr lang="en-US"/>
          </a:p>
        </p:txBody>
      </p:sp>
    </p:spTree>
    <p:extLst>
      <p:ext uri="{BB962C8B-B14F-4D97-AF65-F5344CB8AC3E}">
        <p14:creationId xmlns:p14="http://schemas.microsoft.com/office/powerpoint/2010/main" val="32891608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1191D7-EAA8-4D00-8B90-2FC6F2F34491}" type="slidenum">
              <a:rPr lang="en-US" smtClean="0"/>
              <a:pPr/>
              <a:t>29</a:t>
            </a:fld>
            <a:endParaRPr lang="en-US"/>
          </a:p>
        </p:txBody>
      </p:sp>
    </p:spTree>
    <p:extLst>
      <p:ext uri="{BB962C8B-B14F-4D97-AF65-F5344CB8AC3E}">
        <p14:creationId xmlns:p14="http://schemas.microsoft.com/office/powerpoint/2010/main" val="4459057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1191D7-EAA8-4D00-8B90-2FC6F2F34491}" type="slidenum">
              <a:rPr lang="en-US" smtClean="0"/>
              <a:pPr/>
              <a:t>30</a:t>
            </a:fld>
            <a:endParaRPr lang="en-US"/>
          </a:p>
        </p:txBody>
      </p:sp>
    </p:spTree>
    <p:extLst>
      <p:ext uri="{BB962C8B-B14F-4D97-AF65-F5344CB8AC3E}">
        <p14:creationId xmlns:p14="http://schemas.microsoft.com/office/powerpoint/2010/main" val="13806244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541191D7-EAA8-4D00-8B90-2FC6F2F34491}" type="slidenum">
              <a:rPr lang="en-US" smtClean="0"/>
              <a:pPr/>
              <a:t>31</a:t>
            </a:fld>
            <a:endParaRPr lang="en-US"/>
          </a:p>
        </p:txBody>
      </p:sp>
    </p:spTree>
    <p:extLst>
      <p:ext uri="{BB962C8B-B14F-4D97-AF65-F5344CB8AC3E}">
        <p14:creationId xmlns:p14="http://schemas.microsoft.com/office/powerpoint/2010/main" val="39116621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Arial"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541191D7-EAA8-4D00-8B90-2FC6F2F34491}" type="slidenum">
              <a:rPr lang="en-US" smtClean="0"/>
              <a:pPr/>
              <a:t>32</a:t>
            </a:fld>
            <a:endParaRPr lang="en-US"/>
          </a:p>
        </p:txBody>
      </p:sp>
    </p:spTree>
    <p:extLst>
      <p:ext uri="{BB962C8B-B14F-4D97-AF65-F5344CB8AC3E}">
        <p14:creationId xmlns:p14="http://schemas.microsoft.com/office/powerpoint/2010/main" val="21758384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1191D7-EAA8-4D00-8B90-2FC6F2F34491}" type="slidenum">
              <a:rPr lang="en-US" smtClean="0"/>
              <a:pPr/>
              <a:t>33</a:t>
            </a:fld>
            <a:endParaRPr lang="en-US"/>
          </a:p>
        </p:txBody>
      </p:sp>
    </p:spTree>
    <p:extLst>
      <p:ext uri="{BB962C8B-B14F-4D97-AF65-F5344CB8AC3E}">
        <p14:creationId xmlns:p14="http://schemas.microsoft.com/office/powerpoint/2010/main" val="8573802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541191D7-EAA8-4D00-8B90-2FC6F2F34491}" type="slidenum">
              <a:rPr lang="en-US" smtClean="0"/>
              <a:pPr/>
              <a:t>34</a:t>
            </a:fld>
            <a:endParaRPr lang="en-US"/>
          </a:p>
        </p:txBody>
      </p:sp>
    </p:spTree>
    <p:extLst>
      <p:ext uri="{BB962C8B-B14F-4D97-AF65-F5344CB8AC3E}">
        <p14:creationId xmlns:p14="http://schemas.microsoft.com/office/powerpoint/2010/main" val="27617059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1191D7-EAA8-4D00-8B90-2FC6F2F34491}" type="slidenum">
              <a:rPr lang="en-US" smtClean="0"/>
              <a:pPr/>
              <a:t>35</a:t>
            </a:fld>
            <a:endParaRPr lang="en-US"/>
          </a:p>
        </p:txBody>
      </p:sp>
    </p:spTree>
    <p:extLst>
      <p:ext uri="{BB962C8B-B14F-4D97-AF65-F5344CB8AC3E}">
        <p14:creationId xmlns:p14="http://schemas.microsoft.com/office/powerpoint/2010/main" val="36214445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541191D7-EAA8-4D00-8B90-2FC6F2F34491}" type="slidenum">
              <a:rPr lang="en-US" smtClean="0"/>
              <a:pPr/>
              <a:t>36</a:t>
            </a:fld>
            <a:endParaRPr lang="en-US"/>
          </a:p>
        </p:txBody>
      </p:sp>
    </p:spTree>
    <p:extLst>
      <p:ext uri="{BB962C8B-B14F-4D97-AF65-F5344CB8AC3E}">
        <p14:creationId xmlns:p14="http://schemas.microsoft.com/office/powerpoint/2010/main" val="5209272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1191D7-EAA8-4D00-8B90-2FC6F2F34491}" type="slidenum">
              <a:rPr lang="en-US" smtClean="0"/>
              <a:pPr/>
              <a:t>37</a:t>
            </a:fld>
            <a:endParaRPr lang="en-US"/>
          </a:p>
        </p:txBody>
      </p:sp>
    </p:spTree>
    <p:extLst>
      <p:ext uri="{BB962C8B-B14F-4D97-AF65-F5344CB8AC3E}">
        <p14:creationId xmlns:p14="http://schemas.microsoft.com/office/powerpoint/2010/main" val="28751793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1191D7-EAA8-4D00-8B90-2FC6F2F34491}" type="slidenum">
              <a:rPr lang="en-US" smtClean="0"/>
              <a:pPr/>
              <a:t>38</a:t>
            </a:fld>
            <a:endParaRPr lang="en-US"/>
          </a:p>
        </p:txBody>
      </p:sp>
    </p:spTree>
    <p:extLst>
      <p:ext uri="{BB962C8B-B14F-4D97-AF65-F5344CB8AC3E}">
        <p14:creationId xmlns:p14="http://schemas.microsoft.com/office/powerpoint/2010/main" val="2442853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E61B3D3-DCF2-4292-B860-334F61CD4651}" type="slidenum">
              <a:rPr lang="en-US" smtClean="0"/>
              <a:pPr>
                <a:defRPr/>
              </a:pPr>
              <a:t>4</a:t>
            </a:fld>
            <a:endParaRPr lang="en-US"/>
          </a:p>
        </p:txBody>
      </p:sp>
    </p:spTree>
    <p:extLst>
      <p:ext uri="{BB962C8B-B14F-4D97-AF65-F5344CB8AC3E}">
        <p14:creationId xmlns:p14="http://schemas.microsoft.com/office/powerpoint/2010/main" val="18827877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5085C98-327E-4002-BE08-DA66E811114B}" type="slidenum">
              <a:rPr lang="en-US" smtClean="0"/>
              <a:pPr>
                <a:defRPr/>
              </a:pPr>
              <a:t>39</a:t>
            </a:fld>
            <a:endParaRPr lang="en-US"/>
          </a:p>
        </p:txBody>
      </p:sp>
    </p:spTree>
    <p:extLst>
      <p:ext uri="{BB962C8B-B14F-4D97-AF65-F5344CB8AC3E}">
        <p14:creationId xmlns:p14="http://schemas.microsoft.com/office/powerpoint/2010/main" val="25881807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E61B3D3-DCF2-4292-B860-334F61CD4651}" type="slidenum">
              <a:rPr lang="en-US" smtClean="0"/>
              <a:pPr>
                <a:defRPr/>
              </a:pPr>
              <a:t>40</a:t>
            </a:fld>
            <a:endParaRPr lang="en-US"/>
          </a:p>
        </p:txBody>
      </p:sp>
    </p:spTree>
    <p:extLst>
      <p:ext uri="{BB962C8B-B14F-4D97-AF65-F5344CB8AC3E}">
        <p14:creationId xmlns:p14="http://schemas.microsoft.com/office/powerpoint/2010/main" val="22636682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lives and experiences of young children are intertwined with those of their families. Families are children’s first and most important teachers, advocates, and nurturers. Strong family engagement in early childhood systems and programs is central—not supplemental—to promoting children’s healthy intellectual, physical, and social-emotional development; preparing children for school; and supporting academic achievement in elementary school and beyond. </a:t>
            </a:r>
            <a:endParaRPr lang="en-US" dirty="0"/>
          </a:p>
        </p:txBody>
      </p:sp>
      <p:sp>
        <p:nvSpPr>
          <p:cNvPr id="4" name="Slide Number Placeholder 3"/>
          <p:cNvSpPr>
            <a:spLocks noGrp="1"/>
          </p:cNvSpPr>
          <p:nvPr>
            <p:ph type="sldNum" sz="quarter" idx="10"/>
          </p:nvPr>
        </p:nvSpPr>
        <p:spPr/>
        <p:txBody>
          <a:bodyPr/>
          <a:lstStyle/>
          <a:p>
            <a:pPr>
              <a:defRPr/>
            </a:pPr>
            <a:fld id="{DE61B3D3-DCF2-4292-B860-334F61CD4651}" type="slidenum">
              <a:rPr lang="en-US" smtClean="0"/>
              <a:pPr>
                <a:defRPr/>
              </a:pPr>
              <a:t>41</a:t>
            </a:fld>
            <a:endParaRPr lang="en-US"/>
          </a:p>
        </p:txBody>
      </p:sp>
    </p:spTree>
    <p:extLst>
      <p:ext uri="{BB962C8B-B14F-4D97-AF65-F5344CB8AC3E}">
        <p14:creationId xmlns:p14="http://schemas.microsoft.com/office/powerpoint/2010/main" val="32891608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For family engagement to be integrated throughout early childhood systems and programs, providers and schools must engage families as essential partners when providing services that promote children’s learning and development, nurture positive relationships between families and staff, and support families. </a:t>
            </a:r>
            <a:endParaRPr lang="en-US" dirty="0"/>
          </a:p>
        </p:txBody>
      </p:sp>
      <p:sp>
        <p:nvSpPr>
          <p:cNvPr id="4" name="Slide Number Placeholder 3"/>
          <p:cNvSpPr>
            <a:spLocks noGrp="1"/>
          </p:cNvSpPr>
          <p:nvPr>
            <p:ph type="sldNum" sz="quarter" idx="10"/>
          </p:nvPr>
        </p:nvSpPr>
        <p:spPr/>
        <p:txBody>
          <a:bodyPr/>
          <a:lstStyle/>
          <a:p>
            <a:pPr>
              <a:defRPr/>
            </a:pPr>
            <a:fld id="{DE61B3D3-DCF2-4292-B860-334F61CD4651}" type="slidenum">
              <a:rPr lang="en-US" smtClean="0"/>
              <a:pPr>
                <a:defRPr/>
              </a:pPr>
              <a:t>42</a:t>
            </a:fld>
            <a:endParaRPr lang="en-US"/>
          </a:p>
        </p:txBody>
      </p:sp>
    </p:spTree>
    <p:extLst>
      <p:ext uri="{BB962C8B-B14F-4D97-AF65-F5344CB8AC3E}">
        <p14:creationId xmlns:p14="http://schemas.microsoft.com/office/powerpoint/2010/main" val="37879844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spcBef>
                <a:spcPts val="0"/>
              </a:spcBef>
            </a:pPr>
            <a:endParaRPr lang="en-US" dirty="0"/>
          </a:p>
        </p:txBody>
      </p:sp>
      <p:sp>
        <p:nvSpPr>
          <p:cNvPr id="4" name="Slide Number Placeholder 3"/>
          <p:cNvSpPr>
            <a:spLocks noGrp="1"/>
          </p:cNvSpPr>
          <p:nvPr>
            <p:ph type="sldNum" sz="quarter" idx="10"/>
          </p:nvPr>
        </p:nvSpPr>
        <p:spPr/>
        <p:txBody>
          <a:bodyPr/>
          <a:lstStyle/>
          <a:p>
            <a:pPr>
              <a:defRPr/>
            </a:pPr>
            <a:fld id="{DE61B3D3-DCF2-4292-B860-334F61CD4651}" type="slidenum">
              <a:rPr lang="en-US" smtClean="0"/>
              <a:pPr>
                <a:defRPr/>
              </a:pPr>
              <a:t>43</a:t>
            </a:fld>
            <a:endParaRPr lang="en-US"/>
          </a:p>
        </p:txBody>
      </p:sp>
    </p:spTree>
    <p:extLst>
      <p:ext uri="{BB962C8B-B14F-4D97-AF65-F5344CB8AC3E}">
        <p14:creationId xmlns:p14="http://schemas.microsoft.com/office/powerpoint/2010/main" val="32891608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spcBef>
                <a:spcPts val="0"/>
              </a:spcBef>
            </a:pPr>
            <a:r>
              <a:rPr lang="en-US" sz="1200" dirty="0" smtClean="0"/>
              <a:t>Systems and programs that serve young children may place low priority on family engagement because they perceive their mission as focused on directly supporting children’s intellectual, social-emotional, and physical development exclusively </a:t>
            </a:r>
          </a:p>
          <a:p>
            <a:pPr lvl="0">
              <a:spcBef>
                <a:spcPts val="0"/>
              </a:spcBef>
            </a:pPr>
            <a:endParaRPr lang="en-US" dirty="0"/>
          </a:p>
        </p:txBody>
      </p:sp>
      <p:sp>
        <p:nvSpPr>
          <p:cNvPr id="4" name="Slide Number Placeholder 3"/>
          <p:cNvSpPr>
            <a:spLocks noGrp="1"/>
          </p:cNvSpPr>
          <p:nvPr>
            <p:ph type="sldNum" sz="quarter" idx="10"/>
          </p:nvPr>
        </p:nvSpPr>
        <p:spPr/>
        <p:txBody>
          <a:bodyPr/>
          <a:lstStyle/>
          <a:p>
            <a:pPr>
              <a:defRPr/>
            </a:pPr>
            <a:fld id="{DE61B3D3-DCF2-4292-B860-334F61CD4651}" type="slidenum">
              <a:rPr lang="en-US" smtClean="0"/>
              <a:pPr>
                <a:defRPr/>
              </a:pPr>
              <a:t>44</a:t>
            </a:fld>
            <a:endParaRPr lang="en-US"/>
          </a:p>
        </p:txBody>
      </p:sp>
    </p:spTree>
    <p:extLst>
      <p:ext uri="{BB962C8B-B14F-4D97-AF65-F5344CB8AC3E}">
        <p14:creationId xmlns:p14="http://schemas.microsoft.com/office/powerpoint/2010/main" val="32891608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E61B3D3-DCF2-4292-B860-334F61CD4651}" type="slidenum">
              <a:rPr lang="en-US" smtClean="0"/>
              <a:pPr>
                <a:defRPr/>
              </a:pPr>
              <a:t>45</a:t>
            </a:fld>
            <a:endParaRPr lang="en-US"/>
          </a:p>
        </p:txBody>
      </p:sp>
    </p:spTree>
    <p:extLst>
      <p:ext uri="{BB962C8B-B14F-4D97-AF65-F5344CB8AC3E}">
        <p14:creationId xmlns:p14="http://schemas.microsoft.com/office/powerpoint/2010/main" val="32891608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1569" name="Slide Image Placeholder 1"/>
          <p:cNvSpPr>
            <a:spLocks noGrp="1" noRot="1" noChangeAspect="1"/>
          </p:cNvSpPr>
          <p:nvPr>
            <p:ph type="sldImg"/>
          </p:nvPr>
        </p:nvSpPr>
        <p:spPr>
          <a:ln/>
        </p:spPr>
      </p:sp>
      <p:sp>
        <p:nvSpPr>
          <p:cNvPr id="621570" name="Notes Placeholder 2"/>
          <p:cNvSpPr>
            <a:spLocks noGrp="1"/>
          </p:cNvSpPr>
          <p:nvPr>
            <p:ph type="body" idx="1"/>
          </p:nvPr>
        </p:nvSpPr>
        <p:spPr>
          <a:noFill/>
          <a:ln/>
        </p:spPr>
        <p:txBody>
          <a:bodyPr/>
          <a:lstStyle/>
          <a:p>
            <a:pPr marL="0" marR="0" indent="0" algn="l" defTabSz="4572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The first step in systemically embedding effective family engagement in early childhood systems and programs is to establish a culture in which families are seen as essential partners in the systems and programs that serve their children. The Departments consider the following practice principles foundational to establishing a culture that values family engagement. The practice principles are drawn from our respective frameworks, and they are embedded in the recommendations that follow. Adopting these practice principles across systems and programs in a strategic and coordinated manner will result in more benefits to children and families. </a:t>
            </a:r>
          </a:p>
          <a:p>
            <a:pPr eaLnBrk="1" hangingPunct="1"/>
            <a:endParaRPr lang="en-US" dirty="0" smtClean="0"/>
          </a:p>
          <a:p>
            <a:pPr eaLnBrk="1" hangingPunct="1"/>
            <a:r>
              <a:rPr lang="en-US" dirty="0" smtClean="0"/>
              <a:t>The Frameworks:</a:t>
            </a:r>
          </a:p>
          <a:p>
            <a:pPr marL="171450" indent="-171450" eaLnBrk="1" hangingPunct="1">
              <a:buFont typeface="Arial" panose="020B0604020202020204" pitchFamily="34" charset="0"/>
              <a:buChar char="•"/>
            </a:pPr>
            <a:r>
              <a:rPr lang="en-US" sz="1200" kern="1200" dirty="0" smtClean="0">
                <a:solidFill>
                  <a:schemeClr val="tx1"/>
                </a:solidFill>
                <a:effectLst/>
                <a:latin typeface="+mn-lt"/>
                <a:ea typeface="+mn-ea"/>
                <a:cs typeface="+mn-cs"/>
              </a:rPr>
              <a:t>The Head Start Parent, Family, and Community Engagement (PFCE) Framework uses a research-based, organizational development approach to high performance family engagement. It specifies the structures and functions in early childhood organizations that can be integrated to bring about continuous learning and improvement, and to institutionalize and sustain effective family engagement practices.</a:t>
            </a:r>
          </a:p>
          <a:p>
            <a:pPr marL="171450" indent="-171450" eaLnBrk="1" hangingPunct="1">
              <a:buFont typeface="Arial" panose="020B0604020202020204" pitchFamily="34" charset="0"/>
              <a:buChar char="•"/>
            </a:pPr>
            <a:r>
              <a:rPr lang="en-US" sz="1200" kern="1200" dirty="0" smtClean="0">
                <a:solidFill>
                  <a:schemeClr val="tx1"/>
                </a:solidFill>
                <a:effectLst/>
                <a:latin typeface="+mn-lt"/>
                <a:ea typeface="+mn-ea"/>
                <a:cs typeface="+mn-cs"/>
              </a:rPr>
              <a:t>ED’s Dual Capacity-Building Framework for Family-School Partnerships offers guidance to States, districts and schools for providing opportunities to build both staff and family capacity to work as partners to improve student outcomes. The framework outlines both process and organizational conditions that support implementation of effective family engagement practices. </a:t>
            </a:r>
          </a:p>
          <a:p>
            <a:pPr marL="0" indent="0" eaLnBrk="1" hangingPunct="1">
              <a:buFont typeface="Arial" panose="020B0604020202020204" pitchFamily="34" charset="0"/>
              <a:buNone/>
            </a:pPr>
            <a:endParaRPr lang="en-US" sz="1200" kern="1200" dirty="0" smtClean="0">
              <a:solidFill>
                <a:schemeClr val="tx1"/>
              </a:solidFill>
              <a:effectLst/>
              <a:latin typeface="+mn-lt"/>
              <a:ea typeface="+mn-ea"/>
              <a:cs typeface="+mn-cs"/>
            </a:endParaRPr>
          </a:p>
          <a:p>
            <a:pPr marL="0" indent="0" eaLnBrk="1" hangingPunct="1">
              <a:buFont typeface="Arial" panose="020B0604020202020204" pitchFamily="34" charset="0"/>
              <a:buNone/>
            </a:pPr>
            <a:r>
              <a:rPr lang="en-US" sz="1200" kern="1200" dirty="0" smtClean="0">
                <a:solidFill>
                  <a:schemeClr val="tx1"/>
                </a:solidFill>
                <a:effectLst/>
                <a:latin typeface="+mn-lt"/>
                <a:ea typeface="+mn-ea"/>
                <a:cs typeface="+mn-cs"/>
              </a:rPr>
              <a:t>Principles:</a:t>
            </a:r>
          </a:p>
          <a:p>
            <a:r>
              <a:rPr lang="en-US" sz="1200" b="1" kern="1200" dirty="0" smtClean="0">
                <a:solidFill>
                  <a:schemeClr val="tx1"/>
                </a:solidFill>
                <a:effectLst/>
                <a:latin typeface="+mn-lt"/>
                <a:ea typeface="+mn-ea"/>
                <a:cs typeface="+mn-cs"/>
              </a:rPr>
              <a:t>Create continuity and consistency for children and families. </a:t>
            </a:r>
            <a:r>
              <a:rPr lang="en-US" sz="1200" kern="1200" dirty="0" smtClean="0">
                <a:solidFill>
                  <a:schemeClr val="tx1"/>
                </a:solidFill>
                <a:effectLst/>
                <a:latin typeface="+mn-lt"/>
                <a:ea typeface="+mn-ea"/>
                <a:cs typeface="+mn-cs"/>
              </a:rPr>
              <a:t>Promote a vision for family engagement that is consistent across systems and programs, and that can set the stage for families’ involvement in their children’s development and education at all ages.  </a:t>
            </a:r>
          </a:p>
          <a:p>
            <a:r>
              <a:rPr lang="en-US" sz="1200" b="1" kern="1200" dirty="0" smtClean="0">
                <a:solidFill>
                  <a:schemeClr val="tx1"/>
                </a:solidFill>
                <a:effectLst/>
                <a:latin typeface="+mn-lt"/>
                <a:ea typeface="+mn-ea"/>
                <a:cs typeface="+mn-cs"/>
              </a:rPr>
              <a:t>Value respectful and trusting relationships between families and professionals. </a:t>
            </a:r>
            <a:r>
              <a:rPr lang="en-US" sz="1200" kern="1200" dirty="0" smtClean="0">
                <a:solidFill>
                  <a:schemeClr val="tx1"/>
                </a:solidFill>
                <a:effectLst/>
                <a:latin typeface="+mn-lt"/>
                <a:ea typeface="+mn-ea"/>
                <a:cs typeface="+mn-cs"/>
              </a:rPr>
              <a:t>Promote shared responsibility for children’s healthy development, learning and wellness by valuing families’ experiences and strengths, and providing opportunities for shared learning. Encourage two-way communication by welcoming information from families on all aspects of the child’s life and development, including their culture, traditions, and home language. </a:t>
            </a:r>
          </a:p>
          <a:p>
            <a:r>
              <a:rPr lang="en-US" sz="1200" b="1" kern="1200" dirty="0" smtClean="0">
                <a:solidFill>
                  <a:schemeClr val="tx1"/>
                </a:solidFill>
                <a:effectLst/>
                <a:latin typeface="+mn-lt"/>
                <a:ea typeface="+mn-ea"/>
                <a:cs typeface="+mn-cs"/>
              </a:rPr>
              <a:t>Develop goal-oriented relationships with families that are linked to children’s development and learning. </a:t>
            </a:r>
            <a:r>
              <a:rPr lang="en-US" sz="1200" kern="1200" dirty="0" smtClean="0">
                <a:solidFill>
                  <a:schemeClr val="tx1"/>
                </a:solidFill>
                <a:effectLst/>
                <a:latin typeface="+mn-lt"/>
                <a:ea typeface="+mn-ea"/>
                <a:cs typeface="+mn-cs"/>
              </a:rPr>
              <a:t>Develop ongoing relationships centered on children’s well-being and success. Jointly work with families to identify specific strategies that support children’s development and learning at home and in the classroom and community.</a:t>
            </a:r>
          </a:p>
          <a:p>
            <a:r>
              <a:rPr lang="en-US" sz="1200" b="1" kern="1200" dirty="0" smtClean="0">
                <a:solidFill>
                  <a:schemeClr val="tx1"/>
                </a:solidFill>
                <a:effectLst/>
                <a:latin typeface="+mn-lt"/>
                <a:ea typeface="+mn-ea"/>
                <a:cs typeface="+mn-cs"/>
              </a:rPr>
              <a:t>Engage families around children’s health, mental health, and social and emotional well-being.</a:t>
            </a:r>
            <a:r>
              <a:rPr lang="en-US" sz="1200" kern="1200" dirty="0" smtClean="0">
                <a:solidFill>
                  <a:schemeClr val="tx1"/>
                </a:solidFill>
                <a:effectLst/>
                <a:latin typeface="+mn-lt"/>
                <a:ea typeface="+mn-ea"/>
                <a:cs typeface="+mn-cs"/>
              </a:rPr>
              <a:t> Engage families around children’s development, learning, and wellness, including physical health, mental health, and social and emotional needs. Ensure that programs and families know about child development related to these areas and have access to the tools they need, including concrete strategies to promote child well-being at home and in the classroom. Ensure that families and staff are connected with relevant community partners, such as early childhood mental health consultants and children’s medical homes, as needed.</a:t>
            </a:r>
          </a:p>
          <a:p>
            <a:r>
              <a:rPr lang="en-US" sz="1200" b="1" kern="1200" dirty="0" smtClean="0">
                <a:solidFill>
                  <a:schemeClr val="tx1"/>
                </a:solidFill>
                <a:effectLst/>
                <a:latin typeface="+mn-lt"/>
                <a:ea typeface="+mn-ea"/>
                <a:cs typeface="+mn-cs"/>
              </a:rPr>
              <a:t>Ensure that all family engagement opportunities are culturally and linguistically responsive. </a:t>
            </a:r>
            <a:r>
              <a:rPr lang="en-US" sz="1200" kern="1200" dirty="0" smtClean="0">
                <a:solidFill>
                  <a:schemeClr val="tx1"/>
                </a:solidFill>
                <a:effectLst/>
                <a:latin typeface="+mn-lt"/>
                <a:ea typeface="+mn-ea"/>
                <a:cs typeface="+mn-cs"/>
              </a:rPr>
              <a:t>Ensure to the maximum extent possible, that the environment, children’s curricula and learning, and all family engagement opportunities respect, reflect, and embrace families’ cultures, are devoid of bias, and are linguistically accessible.</a:t>
            </a:r>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Build staff capacity to implement family engagement practice principles. </a:t>
            </a:r>
            <a:r>
              <a:rPr lang="en-US" sz="1200" kern="1200" dirty="0" smtClean="0">
                <a:solidFill>
                  <a:schemeClr val="tx1"/>
                </a:solidFill>
                <a:effectLst/>
                <a:latin typeface="+mn-lt"/>
                <a:ea typeface="+mn-ea"/>
                <a:cs typeface="+mn-cs"/>
              </a:rPr>
              <a:t>Prioritize professional development opportunities that support staff to view parents as capable, competent partners. Strengthen staff’s ability to form positive, goal-oriented relationships with all families. Develop professional capacity in working with culturally and linguistically diverse communities, including immigrant communities, and in partnering with families who have children with disabilities, special health care needs, or other unique needs.</a:t>
            </a:r>
          </a:p>
          <a:p>
            <a:r>
              <a:rPr lang="en-US" sz="1200" b="1" kern="1200" dirty="0" smtClean="0">
                <a:solidFill>
                  <a:schemeClr val="tx1"/>
                </a:solidFill>
                <a:effectLst/>
                <a:latin typeface="+mn-lt"/>
                <a:ea typeface="+mn-ea"/>
                <a:cs typeface="+mn-cs"/>
              </a:rPr>
              <a:t>Support families’ connections and capabilities. </a:t>
            </a:r>
            <a:r>
              <a:rPr lang="en-US" sz="1200" kern="1200" dirty="0" smtClean="0">
                <a:solidFill>
                  <a:schemeClr val="tx1"/>
                </a:solidFill>
                <a:effectLst/>
                <a:latin typeface="+mn-lt"/>
                <a:ea typeface="+mn-ea"/>
                <a:cs typeface="+mn-cs"/>
              </a:rPr>
              <a:t>Provide opportunities for families to build upon their knowledge and skills to foster children’s development, learning and wellness; advocate for their child and family; share experiences and expertise  with other families; and take on leadership and advocacy roles in early childhood systems and programs. Connect families to family organizations that support families of children with and without disabilities, special health care and mental health needs; parent to parent programs; child care resource and referral agencies; parent teacher associations; parent advisory councils; and community-based organizations that serve diverse families, including families of dual language learners.</a:t>
            </a:r>
          </a:p>
          <a:p>
            <a:r>
              <a:rPr lang="en-US" sz="1200" b="1" kern="1200" dirty="0" smtClean="0">
                <a:solidFill>
                  <a:schemeClr val="tx1"/>
                </a:solidFill>
                <a:effectLst/>
                <a:latin typeface="+mn-lt"/>
                <a:ea typeface="+mn-ea"/>
                <a:cs typeface="+mn-cs"/>
              </a:rPr>
              <a:t>Systemically embed effective family engagement strategies within early childhood systems and programs. </a:t>
            </a:r>
            <a:r>
              <a:rPr lang="en-US" sz="1200" kern="1200" dirty="0" smtClean="0">
                <a:solidFill>
                  <a:schemeClr val="tx1"/>
                </a:solidFill>
                <a:effectLst/>
                <a:latin typeface="+mn-lt"/>
                <a:ea typeface="+mn-ea"/>
                <a:cs typeface="+mn-cs"/>
              </a:rPr>
              <a:t>Align, integrate and coordinate family engagement strategies in all aspects of programming, including but not limited to: involving families in governance; establishing positions that focus exclusively on family engagement; identifying specific family engagement responsibilities and professional development opportunities for all roles across systems and programs; providing families with multiple and diverse opportunities for engagement; and creating physical environments that are welcoming and culturally and linguistically responsive.</a:t>
            </a:r>
          </a:p>
          <a:p>
            <a:r>
              <a:rPr lang="en-US" sz="1200" b="1" kern="1200" dirty="0" smtClean="0">
                <a:solidFill>
                  <a:schemeClr val="tx1"/>
                </a:solidFill>
                <a:effectLst/>
                <a:latin typeface="+mn-lt"/>
                <a:ea typeface="+mn-ea"/>
                <a:cs typeface="+mn-cs"/>
              </a:rPr>
              <a:t>Develop strong relationships with community partners that support families. </a:t>
            </a:r>
            <a:r>
              <a:rPr lang="en-US" sz="1200" kern="1200" dirty="0" smtClean="0">
                <a:solidFill>
                  <a:schemeClr val="tx1"/>
                </a:solidFill>
                <a:effectLst/>
                <a:latin typeface="+mn-lt"/>
                <a:ea typeface="+mn-ea"/>
                <a:cs typeface="+mn-cs"/>
              </a:rPr>
              <a:t>Establish formal partnerships with community partners, such as after-school programs, social service agencies, adult education programs, one stop career centers, medical homes, public housing authorities, and libraries, to promote family wellness and adult learning, and enhance children’s learning and family stability. Invite the community to celebrations and other events in the school and programs. </a:t>
            </a:r>
          </a:p>
          <a:p>
            <a:r>
              <a:rPr lang="en-US" sz="1200" b="1" kern="1200" dirty="0" smtClean="0">
                <a:solidFill>
                  <a:schemeClr val="tx1"/>
                </a:solidFill>
                <a:effectLst/>
                <a:latin typeface="+mn-lt"/>
                <a:ea typeface="+mn-ea"/>
                <a:cs typeface="+mn-cs"/>
              </a:rPr>
              <a:t>Continuously learn and improve</a:t>
            </a:r>
            <a:r>
              <a:rPr lang="en-US" sz="1200" kern="1200" dirty="0" smtClean="0">
                <a:solidFill>
                  <a:schemeClr val="tx1"/>
                </a:solidFill>
                <a:effectLst/>
                <a:latin typeface="+mn-lt"/>
                <a:ea typeface="+mn-ea"/>
                <a:cs typeface="+mn-cs"/>
              </a:rPr>
              <a:t>. Improve integrated and systemic family engagement practices by regularly collecting and analyzing data on the effectiveness of the practices, in order to guide decision-making and policy change and to inform technical assistance and professional development.</a:t>
            </a:r>
          </a:p>
          <a:p>
            <a:pPr marL="0" indent="0" eaLnBrk="1" hangingPunct="1">
              <a:buFont typeface="Arial" panose="020B0604020202020204" pitchFamily="34" charset="0"/>
              <a:buNone/>
            </a:pPr>
            <a:endParaRPr lang="en-US" sz="1200" kern="1200" dirty="0" smtClean="0">
              <a:solidFill>
                <a:schemeClr val="tx1"/>
              </a:solidFill>
              <a:effectLst/>
              <a:latin typeface="+mn-lt"/>
              <a:ea typeface="+mn-ea"/>
              <a:cs typeface="+mn-cs"/>
            </a:endParaRPr>
          </a:p>
        </p:txBody>
      </p:sp>
      <p:sp>
        <p:nvSpPr>
          <p:cNvPr id="621571" name="Slide Number Placeholder 3"/>
          <p:cNvSpPr>
            <a:spLocks noGrp="1"/>
          </p:cNvSpPr>
          <p:nvPr>
            <p:ph type="sldNum" sz="quarter" idx="5"/>
          </p:nvPr>
        </p:nvSpPr>
        <p:spPr>
          <a:noFill/>
        </p:spPr>
        <p:txBody>
          <a:bodyPr/>
          <a:lstStyle/>
          <a:p>
            <a:r>
              <a:rPr lang="en-US" dirty="0" smtClean="0"/>
              <a:t>Page </a:t>
            </a:r>
            <a:fld id="{92FBD347-277A-4674-B143-6205A0D5B52E}" type="slidenum">
              <a:rPr lang="en-US" smtClean="0"/>
              <a:pPr/>
              <a:t>46</a:t>
            </a:fld>
            <a:endParaRPr lang="en-US" dirty="0" smtClean="0"/>
          </a:p>
        </p:txBody>
      </p:sp>
    </p:spTree>
    <p:extLst>
      <p:ext uri="{BB962C8B-B14F-4D97-AF65-F5344CB8AC3E}">
        <p14:creationId xmlns:p14="http://schemas.microsoft.com/office/powerpoint/2010/main" val="87487545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1569" name="Slide Image Placeholder 1"/>
          <p:cNvSpPr>
            <a:spLocks noGrp="1" noRot="1" noChangeAspect="1"/>
          </p:cNvSpPr>
          <p:nvPr>
            <p:ph type="sldImg"/>
          </p:nvPr>
        </p:nvSpPr>
        <p:spPr>
          <a:ln/>
        </p:spPr>
      </p:sp>
      <p:sp>
        <p:nvSpPr>
          <p:cNvPr id="621570" name="Notes Placeholder 2"/>
          <p:cNvSpPr>
            <a:spLocks noGrp="1"/>
          </p:cNvSpPr>
          <p:nvPr>
            <p:ph type="body" idx="1"/>
          </p:nvPr>
        </p:nvSpPr>
        <p:spPr>
          <a:noFill/>
          <a:ln/>
        </p:spPr>
        <p:txBody>
          <a:bodyPr/>
          <a:lstStyle/>
          <a:p>
            <a:r>
              <a:rPr lang="en-US" sz="1200" b="1" i="0" u="none" strike="noStrike" kern="1200" baseline="0" dirty="0" smtClean="0">
                <a:solidFill>
                  <a:schemeClr val="tx1"/>
                </a:solidFill>
                <a:latin typeface="+mn-lt"/>
                <a:ea typeface="+mn-ea"/>
                <a:cs typeface="+mn-cs"/>
              </a:rPr>
              <a:t>Plan for and prioritize family engagement. </a:t>
            </a:r>
            <a:r>
              <a:rPr lang="en-US" sz="1200" b="0" i="0" u="none" strike="noStrike" kern="1200" baseline="0" dirty="0" smtClean="0">
                <a:solidFill>
                  <a:schemeClr val="tx1"/>
                </a:solidFill>
                <a:latin typeface="+mn-lt"/>
                <a:ea typeface="+mn-ea"/>
                <a:cs typeface="+mn-cs"/>
              </a:rPr>
              <a:t>Since family engagement is a critical component in promoting children’s learning and development across settings and services, States should develop statewide early childhood and early elementary school policies on family engagement. </a:t>
            </a:r>
          </a:p>
          <a:p>
            <a:r>
              <a:rPr lang="en-US" sz="1200" b="1" i="0" u="none" strike="noStrike" kern="1200" baseline="0" dirty="0" smtClean="0">
                <a:solidFill>
                  <a:schemeClr val="tx1"/>
                </a:solidFill>
                <a:latin typeface="+mn-lt"/>
                <a:ea typeface="+mn-ea"/>
                <a:cs typeface="+mn-cs"/>
              </a:rPr>
              <a:t>Communicate consistent messages that support strong family engagement. </a:t>
            </a:r>
            <a:r>
              <a:rPr lang="en-US" sz="1200" b="0" i="0" u="none" strike="noStrike" kern="1200" baseline="0" dirty="0" smtClean="0">
                <a:solidFill>
                  <a:schemeClr val="tx1"/>
                </a:solidFill>
                <a:latin typeface="+mn-lt"/>
                <a:ea typeface="+mn-ea"/>
                <a:cs typeface="+mn-cs"/>
              </a:rPr>
              <a:t>Early childhood systems’ public messages should emphasize the strengths and resilience of families and communities. </a:t>
            </a:r>
          </a:p>
          <a:p>
            <a:r>
              <a:rPr lang="en-US" sz="1200" b="1" i="0" u="none" strike="noStrike" kern="1200" baseline="0" dirty="0" smtClean="0">
                <a:solidFill>
                  <a:schemeClr val="tx1"/>
                </a:solidFill>
                <a:latin typeface="+mn-lt"/>
                <a:ea typeface="+mn-ea"/>
                <a:cs typeface="+mn-cs"/>
              </a:rPr>
              <a:t>Invest and allocate resources. </a:t>
            </a:r>
            <a:r>
              <a:rPr lang="en-US" sz="1200" b="0" i="0" u="none" strike="noStrike" kern="1200" baseline="0" dirty="0" smtClean="0">
                <a:solidFill>
                  <a:schemeClr val="tx1"/>
                </a:solidFill>
                <a:latin typeface="+mn-lt"/>
                <a:ea typeface="+mn-ea"/>
                <a:cs typeface="+mn-cs"/>
              </a:rPr>
              <a:t>Adequate resource allocation and support makes implementation of family engagement practices possible. Examples of specific investments may include establishing or enhancing related statewide technical assistance and hiring a family engagement specialist or designating an existing staff member to be responsible for oversight of family engagement plans. </a:t>
            </a:r>
          </a:p>
          <a:p>
            <a:r>
              <a:rPr lang="en-US" sz="1200" b="1" i="0" u="none" strike="noStrike" kern="1200" baseline="0" dirty="0" smtClean="0">
                <a:solidFill>
                  <a:schemeClr val="tx1"/>
                </a:solidFill>
                <a:latin typeface="+mn-lt"/>
                <a:ea typeface="+mn-ea"/>
                <a:cs typeface="+mn-cs"/>
              </a:rPr>
              <a:t>Establish policies, procedures, and practices that support family engagement. S</a:t>
            </a:r>
            <a:r>
              <a:rPr lang="en-US" sz="1200" b="0" i="0" u="none" strike="noStrike" kern="1200" baseline="0" dirty="0" smtClean="0">
                <a:solidFill>
                  <a:schemeClr val="tx1"/>
                </a:solidFill>
                <a:latin typeface="+mn-lt"/>
                <a:ea typeface="+mn-ea"/>
                <a:cs typeface="+mn-cs"/>
              </a:rPr>
              <a:t>tates and districts should conduct a policy review and prioritize policies that will most effectively support family engagement practices and drive local and program procedures and practices. Examples of policies, procedures, and practices may include using Federal funds to support the implementation of family engagement practices in school districts; promoting the use of recommended practices and early childhood quality rating and improvement systems that include tiers of measurable and research-informed family engagement indicators; identifying supports for parents such as parenting interventions and leadership development; and providing examples of how to create opportunities for families to be involved in their child’s development, learning, and wellness, including opportunities for peer learning and peer networking. </a:t>
            </a:r>
          </a:p>
          <a:p>
            <a:r>
              <a:rPr lang="en-US" sz="1200" b="0" i="0" u="none" strike="noStrike" kern="1200" baseline="0" dirty="0" smtClean="0">
                <a:solidFill>
                  <a:schemeClr val="tx1"/>
                </a:solidFill>
                <a:latin typeface="+mn-lt"/>
                <a:ea typeface="+mn-ea"/>
                <a:cs typeface="+mn-cs"/>
              </a:rPr>
              <a:t>In addition, programs and providers should establish procedures and practices that provide access to families and invite them to participate in learning activities. Procedures and practices should create family friendly environments, provide two-way communication between providers and families and support family connections to other families for peer support and learning. Providers should be sure to develop family and professional relationships that are linked to learning, development, and wellness and make data about children’s progress accessible and understandable to parents. Programs and providers should support families as leaders and advocates in programs and schools, and intentionally support families as their children transition to new learning settings. Providers should offer families needed supports through formal or informal relationships with community partners, and conduct voluntary home visits to build relationships with children and families. </a:t>
            </a:r>
          </a:p>
          <a:p>
            <a:r>
              <a:rPr lang="en-US" sz="1200" b="1" i="0" u="none" strike="noStrike" kern="1200" baseline="0" dirty="0" smtClean="0">
                <a:solidFill>
                  <a:schemeClr val="tx1"/>
                </a:solidFill>
                <a:latin typeface="+mn-lt"/>
                <a:ea typeface="+mn-ea"/>
                <a:cs typeface="+mn-cs"/>
              </a:rPr>
              <a:t>Establish workforce capacity building that supports family engagement. </a:t>
            </a:r>
            <a:r>
              <a:rPr lang="en-US" sz="1200" b="0" i="0" u="none" strike="noStrike" kern="1200" baseline="0" dirty="0" smtClean="0">
                <a:solidFill>
                  <a:schemeClr val="tx1"/>
                </a:solidFill>
                <a:latin typeface="+mn-lt"/>
                <a:ea typeface="+mn-ea"/>
                <a:cs typeface="+mn-cs"/>
              </a:rPr>
              <a:t>States and programs should support all staff to receive training and coaching in implementing family engagement practices. States should incorporate core competencies specific to family engagement into existing competency frameworks for providers and support these competencies through their professional development systems, training and technical assistance, and ongoing coaching and consultation efforts. </a:t>
            </a:r>
          </a:p>
          <a:p>
            <a:r>
              <a:rPr lang="en-US" sz="1200" b="1" i="0" u="none" strike="noStrike" kern="1200" baseline="0" dirty="0" smtClean="0">
                <a:solidFill>
                  <a:schemeClr val="tx1"/>
                </a:solidFill>
                <a:latin typeface="+mn-lt"/>
                <a:ea typeface="+mn-ea"/>
                <a:cs typeface="+mn-cs"/>
              </a:rPr>
              <a:t>Develop and integrate family engagement data for continuous improvement in systems and programs. </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States and programs should collect data, to the extent permissible under applicable privacy laws, about the extent to which early childhood systems and programs are engaging families, the strategies that they are using, and the effectiveness of those strategies. States and programs can use this data to better understand current policy and practice, and provide technical assistance as needed to local systems and program staff. </a:t>
            </a:r>
            <a:endParaRPr lang="en-US" dirty="0" smtClean="0"/>
          </a:p>
        </p:txBody>
      </p:sp>
      <p:sp>
        <p:nvSpPr>
          <p:cNvPr id="621571" name="Slide Number Placeholder 3"/>
          <p:cNvSpPr>
            <a:spLocks noGrp="1"/>
          </p:cNvSpPr>
          <p:nvPr>
            <p:ph type="sldNum" sz="quarter" idx="5"/>
          </p:nvPr>
        </p:nvSpPr>
        <p:spPr>
          <a:noFill/>
        </p:spPr>
        <p:txBody>
          <a:bodyPr/>
          <a:lstStyle/>
          <a:p>
            <a:r>
              <a:rPr lang="en-US" dirty="0" smtClean="0"/>
              <a:t>Page </a:t>
            </a:r>
            <a:fld id="{92FBD347-277A-4674-B143-6205A0D5B52E}" type="slidenum">
              <a:rPr lang="en-US" smtClean="0"/>
              <a:pPr/>
              <a:t>48</a:t>
            </a:fld>
            <a:endParaRPr lang="en-US" dirty="0" smtClean="0"/>
          </a:p>
        </p:txBody>
      </p:sp>
    </p:spTree>
    <p:extLst>
      <p:ext uri="{BB962C8B-B14F-4D97-AF65-F5344CB8AC3E}">
        <p14:creationId xmlns:p14="http://schemas.microsoft.com/office/powerpoint/2010/main" val="317926941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spcBef>
                <a:spcPts val="0"/>
              </a:spcBef>
            </a:pPr>
            <a:endParaRPr lang="en-US" dirty="0"/>
          </a:p>
        </p:txBody>
      </p:sp>
      <p:sp>
        <p:nvSpPr>
          <p:cNvPr id="4" name="Slide Number Placeholder 3"/>
          <p:cNvSpPr>
            <a:spLocks noGrp="1"/>
          </p:cNvSpPr>
          <p:nvPr>
            <p:ph type="sldNum" sz="quarter" idx="10"/>
          </p:nvPr>
        </p:nvSpPr>
        <p:spPr/>
        <p:txBody>
          <a:bodyPr/>
          <a:lstStyle/>
          <a:p>
            <a:pPr>
              <a:defRPr/>
            </a:pPr>
            <a:fld id="{DE61B3D3-DCF2-4292-B860-334F61CD4651}" type="slidenum">
              <a:rPr lang="en-US" smtClean="0"/>
              <a:pPr>
                <a:defRPr/>
              </a:pPr>
              <a:t>49</a:t>
            </a:fld>
            <a:endParaRPr lang="en-US"/>
          </a:p>
        </p:txBody>
      </p:sp>
    </p:spTree>
    <p:extLst>
      <p:ext uri="{BB962C8B-B14F-4D97-AF65-F5344CB8AC3E}">
        <p14:creationId xmlns:p14="http://schemas.microsoft.com/office/powerpoint/2010/main" val="32891608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E61B3D3-DCF2-4292-B860-334F61CD4651}" type="slidenum">
              <a:rPr lang="en-US" smtClean="0"/>
              <a:pPr>
                <a:defRPr/>
              </a:pPr>
              <a:t>5</a:t>
            </a:fld>
            <a:endParaRPr lang="en-US"/>
          </a:p>
        </p:txBody>
      </p:sp>
    </p:spTree>
    <p:extLst>
      <p:ext uri="{BB962C8B-B14F-4D97-AF65-F5344CB8AC3E}">
        <p14:creationId xmlns:p14="http://schemas.microsoft.com/office/powerpoint/2010/main" val="30271168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spcBef>
                <a:spcPts val="0"/>
              </a:spcBef>
            </a:pPr>
            <a:endParaRPr lang="en-US" dirty="0"/>
          </a:p>
        </p:txBody>
      </p:sp>
      <p:sp>
        <p:nvSpPr>
          <p:cNvPr id="4" name="Slide Number Placeholder 3"/>
          <p:cNvSpPr>
            <a:spLocks noGrp="1"/>
          </p:cNvSpPr>
          <p:nvPr>
            <p:ph type="sldNum" sz="quarter" idx="10"/>
          </p:nvPr>
        </p:nvSpPr>
        <p:spPr/>
        <p:txBody>
          <a:bodyPr/>
          <a:lstStyle/>
          <a:p>
            <a:pPr>
              <a:defRPr/>
            </a:pPr>
            <a:fld id="{DE61B3D3-DCF2-4292-B860-334F61CD4651}" type="slidenum">
              <a:rPr lang="en-US" smtClean="0"/>
              <a:pPr>
                <a:defRPr/>
              </a:pPr>
              <a:t>50</a:t>
            </a:fld>
            <a:endParaRPr lang="en-US"/>
          </a:p>
        </p:txBody>
      </p:sp>
    </p:spTree>
    <p:extLst>
      <p:ext uri="{BB962C8B-B14F-4D97-AF65-F5344CB8AC3E}">
        <p14:creationId xmlns:p14="http://schemas.microsoft.com/office/powerpoint/2010/main" val="328916084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E61B3D3-DCF2-4292-B860-334F61CD4651}" type="slidenum">
              <a:rPr lang="en-US" smtClean="0"/>
              <a:pPr>
                <a:defRPr/>
              </a:pPr>
              <a:t>52</a:t>
            </a:fld>
            <a:endParaRPr lang="en-US"/>
          </a:p>
        </p:txBody>
      </p:sp>
    </p:spTree>
    <p:extLst>
      <p:ext uri="{BB962C8B-B14F-4D97-AF65-F5344CB8AC3E}">
        <p14:creationId xmlns:p14="http://schemas.microsoft.com/office/powerpoint/2010/main" val="18592803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E61B3D3-DCF2-4292-B860-334F61CD4651}" type="slidenum">
              <a:rPr lang="en-US" smtClean="0"/>
              <a:pPr>
                <a:defRPr/>
              </a:pPr>
              <a:t>7</a:t>
            </a:fld>
            <a:endParaRPr lang="en-US"/>
          </a:p>
        </p:txBody>
      </p:sp>
    </p:spTree>
    <p:extLst>
      <p:ext uri="{BB962C8B-B14F-4D97-AF65-F5344CB8AC3E}">
        <p14:creationId xmlns:p14="http://schemas.microsoft.com/office/powerpoint/2010/main" val="22636682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base" latinLnBrk="0" hangingPunct="1">
              <a:lnSpc>
                <a:spcPct val="100000"/>
              </a:lnSpc>
              <a:spcBef>
                <a:spcPct val="30000"/>
              </a:spcBef>
              <a:spcAft>
                <a:spcPct val="0"/>
              </a:spcAft>
              <a:buClrTx/>
              <a:buSzTx/>
              <a:buFontTx/>
              <a:buNone/>
              <a:tabLst/>
              <a:defRPr/>
            </a:pPr>
            <a:r>
              <a:rPr lang="en-US" sz="1200" dirty="0" smtClean="0"/>
              <a:t>Inclusion is a shared responsibility and a top priority</a:t>
            </a:r>
          </a:p>
          <a:p>
            <a:endParaRPr lang="en-US" dirty="0"/>
          </a:p>
        </p:txBody>
      </p:sp>
      <p:sp>
        <p:nvSpPr>
          <p:cNvPr id="4" name="Slide Number Placeholder 3"/>
          <p:cNvSpPr>
            <a:spLocks noGrp="1"/>
          </p:cNvSpPr>
          <p:nvPr>
            <p:ph type="sldNum" sz="quarter" idx="10"/>
          </p:nvPr>
        </p:nvSpPr>
        <p:spPr/>
        <p:txBody>
          <a:bodyPr/>
          <a:lstStyle/>
          <a:p>
            <a:pPr>
              <a:defRPr/>
            </a:pPr>
            <a:fld id="{DE61B3D3-DCF2-4292-B860-334F61CD4651}" type="slidenum">
              <a:rPr lang="en-US" smtClean="0"/>
              <a:pPr>
                <a:defRPr/>
              </a:pPr>
              <a:t>15</a:t>
            </a:fld>
            <a:endParaRPr lang="en-US"/>
          </a:p>
        </p:txBody>
      </p:sp>
    </p:spTree>
    <p:extLst>
      <p:ext uri="{BB962C8B-B14F-4D97-AF65-F5344CB8AC3E}">
        <p14:creationId xmlns:p14="http://schemas.microsoft.com/office/powerpoint/2010/main" val="22636682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spcBef>
                <a:spcPts val="0"/>
              </a:spcBef>
            </a:pPr>
            <a:r>
              <a:rPr lang="en-US" sz="1200" dirty="0" smtClean="0">
                <a:effectLst/>
              </a:rPr>
              <a:t>The policy statement</a:t>
            </a:r>
            <a:r>
              <a:rPr lang="en-US" sz="1200" baseline="0" dirty="0" smtClean="0">
                <a:effectLst/>
              </a:rPr>
              <a:t> was released on September 14, 2015 with the intent of providing a vision and recommendations to increase the number of infants, toddlers, and preschool children with disabilities in early childhood positions because the Departments believe that all children with disabilities should have access to inclusive high-quality early childhood programs where they are provided with appropriate support in meeting high expectations.</a:t>
            </a:r>
            <a:endParaRPr lang="en-US" dirty="0"/>
          </a:p>
        </p:txBody>
      </p:sp>
      <p:sp>
        <p:nvSpPr>
          <p:cNvPr id="4" name="Slide Number Placeholder 3"/>
          <p:cNvSpPr>
            <a:spLocks noGrp="1"/>
          </p:cNvSpPr>
          <p:nvPr>
            <p:ph type="sldNum" sz="quarter" idx="10"/>
          </p:nvPr>
        </p:nvSpPr>
        <p:spPr/>
        <p:txBody>
          <a:bodyPr/>
          <a:lstStyle/>
          <a:p>
            <a:pPr>
              <a:defRPr/>
            </a:pPr>
            <a:fld id="{DE61B3D3-DCF2-4292-B860-334F61CD4651}" type="slidenum">
              <a:rPr lang="en-US" smtClean="0"/>
              <a:pPr>
                <a:defRPr/>
              </a:pPr>
              <a:t>16</a:t>
            </a:fld>
            <a:endParaRPr lang="en-US"/>
          </a:p>
        </p:txBody>
      </p:sp>
    </p:spTree>
    <p:extLst>
      <p:ext uri="{BB962C8B-B14F-4D97-AF65-F5344CB8AC3E}">
        <p14:creationId xmlns:p14="http://schemas.microsoft.com/office/powerpoint/2010/main" val="32891608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spcBef>
                <a:spcPts val="0"/>
              </a:spcBef>
            </a:pPr>
            <a:endParaRPr lang="en-US" dirty="0"/>
          </a:p>
        </p:txBody>
      </p:sp>
      <p:sp>
        <p:nvSpPr>
          <p:cNvPr id="4" name="Slide Number Placeholder 3"/>
          <p:cNvSpPr>
            <a:spLocks noGrp="1"/>
          </p:cNvSpPr>
          <p:nvPr>
            <p:ph type="sldNum" sz="quarter" idx="10"/>
          </p:nvPr>
        </p:nvSpPr>
        <p:spPr/>
        <p:txBody>
          <a:bodyPr/>
          <a:lstStyle/>
          <a:p>
            <a:pPr>
              <a:defRPr/>
            </a:pPr>
            <a:fld id="{DE61B3D3-DCF2-4292-B860-334F61CD4651}" type="slidenum">
              <a:rPr lang="en-US" smtClean="0"/>
              <a:pPr>
                <a:defRPr/>
              </a:pPr>
              <a:t>17</a:t>
            </a:fld>
            <a:endParaRPr lang="en-US"/>
          </a:p>
        </p:txBody>
      </p:sp>
    </p:spTree>
    <p:extLst>
      <p:ext uri="{BB962C8B-B14F-4D97-AF65-F5344CB8AC3E}">
        <p14:creationId xmlns:p14="http://schemas.microsoft.com/office/powerpoint/2010/main" val="32891608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spcBef>
                <a:spcPts val="0"/>
              </a:spcBef>
            </a:pPr>
            <a:endParaRPr lang="en-US" dirty="0"/>
          </a:p>
        </p:txBody>
      </p:sp>
      <p:sp>
        <p:nvSpPr>
          <p:cNvPr id="4" name="Slide Number Placeholder 3"/>
          <p:cNvSpPr>
            <a:spLocks noGrp="1"/>
          </p:cNvSpPr>
          <p:nvPr>
            <p:ph type="sldNum" sz="quarter" idx="10"/>
          </p:nvPr>
        </p:nvSpPr>
        <p:spPr/>
        <p:txBody>
          <a:bodyPr/>
          <a:lstStyle/>
          <a:p>
            <a:pPr>
              <a:defRPr/>
            </a:pPr>
            <a:fld id="{DE61B3D3-DCF2-4292-B860-334F61CD4651}" type="slidenum">
              <a:rPr lang="en-US" smtClean="0"/>
              <a:pPr>
                <a:defRPr/>
              </a:pPr>
              <a:t>18</a:t>
            </a:fld>
            <a:endParaRPr lang="en-US"/>
          </a:p>
        </p:txBody>
      </p:sp>
    </p:spTree>
    <p:extLst>
      <p:ext uri="{BB962C8B-B14F-4D97-AF65-F5344CB8AC3E}">
        <p14:creationId xmlns:p14="http://schemas.microsoft.com/office/powerpoint/2010/main" val="32891608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114801"/>
            <a:ext cx="7772400" cy="914399"/>
          </a:xfrm>
          <a:prstGeom prst="rect">
            <a:avLst/>
          </a:prstGeom>
        </p:spPr>
        <p:txBody>
          <a:bodyPr vert="horz"/>
          <a:lstStyle>
            <a:lvl1pPr>
              <a:defRPr sz="5200" b="1" i="0" kern="1200" cap="all" spc="0">
                <a:solidFill>
                  <a:schemeClr val="bg1"/>
                </a:solidFill>
                <a:latin typeface="Tw Cen MT"/>
                <a:cs typeface="Tw Cen M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5029200"/>
            <a:ext cx="6400800" cy="1066800"/>
          </a:xfrm>
          <a:prstGeom prst="rect">
            <a:avLst/>
          </a:prstGeom>
        </p:spPr>
        <p:txBody>
          <a:bodyPr vert="horz"/>
          <a:lstStyle>
            <a:lvl1pPr marL="0" indent="0" algn="ctr">
              <a:buNone/>
              <a:defRPr sz="2400" cap="all">
                <a:solidFill>
                  <a:schemeClr val="bg1"/>
                </a:solidFill>
                <a:latin typeface="Tw Cen M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9097486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2" name="Shape 22"/>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indent="-139700" algn="l" rtl="0">
              <a:spcBef>
                <a:spcPts val="640"/>
              </a:spcBef>
              <a:buClr>
                <a:schemeClr val="dk1"/>
              </a:buClr>
              <a:buFont typeface="Calibri"/>
              <a:buChar char="•"/>
              <a:defRPr/>
            </a:lvl1pPr>
            <a:lvl2pPr marL="742950" indent="-107950" algn="l" rtl="0">
              <a:spcBef>
                <a:spcPts val="560"/>
              </a:spcBef>
              <a:buClr>
                <a:schemeClr val="dk1"/>
              </a:buClr>
              <a:buFont typeface="Calibri"/>
              <a:buChar char="–"/>
              <a:defRPr/>
            </a:lvl2pPr>
            <a:lvl3pPr marL="1143000" indent="-76200" algn="l" rtl="0">
              <a:spcBef>
                <a:spcPts val="480"/>
              </a:spcBef>
              <a:buClr>
                <a:schemeClr val="dk1"/>
              </a:buClr>
              <a:buFont typeface="Calibri"/>
              <a:buChar char="•"/>
              <a:defRPr/>
            </a:lvl3pPr>
            <a:lvl4pPr marL="1600200" indent="-101600" algn="l" rtl="0">
              <a:spcBef>
                <a:spcPts val="400"/>
              </a:spcBef>
              <a:buClr>
                <a:schemeClr val="dk1"/>
              </a:buClr>
              <a:buFont typeface="Calibri"/>
              <a:buChar char="–"/>
              <a:defRPr/>
            </a:lvl4pPr>
            <a:lvl5pPr marL="2057400" indent="-101600" algn="l" rtl="0">
              <a:spcBef>
                <a:spcPts val="400"/>
              </a:spcBef>
              <a:buClr>
                <a:schemeClr val="dk1"/>
              </a:buClr>
              <a:buFont typeface="Calibri"/>
              <a:buChar char="»"/>
              <a:defRPr/>
            </a:lvl5pPr>
            <a:lvl6pPr marL="2514600" indent="-101600" algn="l" rtl="0">
              <a:spcBef>
                <a:spcPts val="400"/>
              </a:spcBef>
              <a:buClr>
                <a:schemeClr val="dk1"/>
              </a:buClr>
              <a:buFont typeface="Calibri"/>
              <a:buChar char="•"/>
              <a:defRPr/>
            </a:lvl6pPr>
            <a:lvl7pPr marL="2971800" indent="-101600" algn="l" rtl="0">
              <a:spcBef>
                <a:spcPts val="400"/>
              </a:spcBef>
              <a:buClr>
                <a:schemeClr val="dk1"/>
              </a:buClr>
              <a:buFont typeface="Calibri"/>
              <a:buChar char="•"/>
              <a:defRPr/>
            </a:lvl7pPr>
            <a:lvl8pPr marL="3429000" indent="-101600" algn="l" rtl="0">
              <a:spcBef>
                <a:spcPts val="400"/>
              </a:spcBef>
              <a:buClr>
                <a:schemeClr val="dk1"/>
              </a:buClr>
              <a:buFont typeface="Calibri"/>
              <a:buChar char="•"/>
              <a:defRPr/>
            </a:lvl8pPr>
            <a:lvl9pPr marL="3886200" indent="-101600" algn="l" rtl="0">
              <a:spcBef>
                <a:spcPts val="400"/>
              </a:spcBef>
              <a:buClr>
                <a:schemeClr val="dk1"/>
              </a:buClr>
              <a:buFont typeface="Calibri"/>
              <a:buChar char="•"/>
              <a:defRPr/>
            </a:lvl9pPr>
          </a:lstStyle>
          <a:p>
            <a:endParaRPr/>
          </a:p>
        </p:txBody>
      </p:sp>
      <p:sp>
        <p:nvSpPr>
          <p:cNvPr id="23" name="Shape 23"/>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4" name="Shape 24"/>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5" name="Shape 25"/>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extLst>
      <p:ext uri="{BB962C8B-B14F-4D97-AF65-F5344CB8AC3E}">
        <p14:creationId xmlns:p14="http://schemas.microsoft.com/office/powerpoint/2010/main" val="12970205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38138"/>
            <a:ext cx="8229600" cy="1252537"/>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a:prstGeom prst="rect">
            <a:avLst/>
          </a:prstGeo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a:prstGeom prst="rect">
            <a:avLst/>
          </a:prstGeo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a:prstGeom prst="rect">
            <a:avLst/>
          </a:prstGeo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a:prstGeom prst="rect">
            <a:avLst/>
          </a:prstGeo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a:xfrm>
            <a:off x="5164138" y="6249988"/>
            <a:ext cx="3786187" cy="365125"/>
          </a:xfrm>
          <a:prstGeom prst="rect">
            <a:avLst/>
          </a:prstGeom>
        </p:spPr>
        <p:txBody>
          <a:bodyPr/>
          <a:lstStyle>
            <a:lvl1pPr>
              <a:defRPr/>
            </a:lvl1pPr>
          </a:lstStyle>
          <a:p>
            <a:pPr>
              <a:defRPr/>
            </a:pPr>
            <a:endParaRPr lang="en-US"/>
          </a:p>
        </p:txBody>
      </p:sp>
      <p:sp>
        <p:nvSpPr>
          <p:cNvPr id="8" name="Footer Placeholder 4"/>
          <p:cNvSpPr>
            <a:spLocks noGrp="1"/>
          </p:cNvSpPr>
          <p:nvPr>
            <p:ph type="ftr" sz="quarter" idx="11"/>
          </p:nvPr>
        </p:nvSpPr>
        <p:spPr>
          <a:xfrm>
            <a:off x="2828181" y="6248400"/>
            <a:ext cx="3786188" cy="365125"/>
          </a:xfrm>
          <a:prstGeom prst="rect">
            <a:avLst/>
          </a:prstGeom>
        </p:spPr>
        <p:txBody>
          <a:bodyPr/>
          <a:lstStyle>
            <a:lvl1pPr>
              <a:defRPr/>
            </a:lvl1pPr>
          </a:lstStyle>
          <a:p>
            <a:pPr>
              <a:defRPr/>
            </a:pPr>
            <a:endParaRPr lang="en-US" dirty="0"/>
          </a:p>
        </p:txBody>
      </p:sp>
      <p:sp>
        <p:nvSpPr>
          <p:cNvPr id="9" name="Slide Number Placeholder 5"/>
          <p:cNvSpPr>
            <a:spLocks noGrp="1"/>
          </p:cNvSpPr>
          <p:nvPr>
            <p:ph type="sldNum" sz="quarter" idx="12"/>
          </p:nvPr>
        </p:nvSpPr>
        <p:spPr>
          <a:xfrm>
            <a:off x="7772400" y="6248400"/>
            <a:ext cx="1162050" cy="365125"/>
          </a:xfrm>
          <a:prstGeom prst="rect">
            <a:avLst/>
          </a:prstGeom>
        </p:spPr>
        <p:txBody>
          <a:bodyPr/>
          <a:lstStyle>
            <a:lvl1pPr>
              <a:defRPr/>
            </a:lvl1pPr>
          </a:lstStyle>
          <a:p>
            <a:pPr>
              <a:defRPr/>
            </a:pPr>
            <a:fld id="{1DFAB5D5-3C82-45D4-BDCA-CF9D6175FB0A}" type="slidenum">
              <a:rPr lang="en-US"/>
              <a:pPr>
                <a:defRPr/>
              </a:pPr>
              <a:t>‹#›</a:t>
            </a:fld>
            <a:endParaRPr lang="en-US"/>
          </a:p>
        </p:txBody>
      </p:sp>
      <p:pic>
        <p:nvPicPr>
          <p:cNvPr id="10" name="Picture 4" descr="http://www.titlei.org/c/titlei/files/Head%20Only.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04800" y="277587"/>
            <a:ext cx="79345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8177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Square Bullet">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53400" y="6273800"/>
            <a:ext cx="4191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28600"/>
            <a:ext cx="8229600" cy="563562"/>
          </a:xfrm>
          <a:prstGeom prst="rect">
            <a:avLst/>
          </a:prstGeom>
        </p:spPr>
        <p:txBody>
          <a:bodyPr vert="horz" anchor="t"/>
          <a:lstStyle>
            <a:lvl1pPr algn="l">
              <a:defRPr sz="3600" b="1" cap="all" baseline="0">
                <a:solidFill>
                  <a:srgbClr val="038A00"/>
                </a:solidFill>
                <a:latin typeface="Tw Cen MT"/>
                <a:cs typeface="Tw Cen MT"/>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295400"/>
            <a:ext cx="8229600" cy="4449763"/>
          </a:xfrm>
          <a:prstGeom prst="rect">
            <a:avLst/>
          </a:prstGeom>
        </p:spPr>
        <p:txBody>
          <a:bodyPr vert="horz"/>
          <a:lstStyle>
            <a:lvl1pPr marL="548640" indent="-274320">
              <a:buClr>
                <a:srgbClr val="038A00"/>
              </a:buClr>
              <a:buFont typeface="Wingdings" charset="2"/>
              <a:buChar char="§"/>
              <a:defRPr sz="2400" baseline="0">
                <a:solidFill>
                  <a:srgbClr val="333333"/>
                </a:solidFill>
                <a:latin typeface="Tw Cen MT"/>
                <a:cs typeface="Tw Cen MT"/>
              </a:defRPr>
            </a:lvl1pPr>
            <a:lvl2pPr marL="1097280" indent="-292608">
              <a:buClr>
                <a:srgbClr val="038A00"/>
              </a:buClr>
              <a:defRPr sz="2100">
                <a:solidFill>
                  <a:srgbClr val="333333"/>
                </a:solidFill>
                <a:latin typeface="Tw Cen MT"/>
                <a:cs typeface="Tw Cen MT"/>
              </a:defRPr>
            </a:lvl2pPr>
            <a:lvl3pPr marL="1627632" indent="-237744">
              <a:buClr>
                <a:srgbClr val="038A00"/>
              </a:buClr>
              <a:buFont typeface="Wingdings" charset="2"/>
              <a:buChar char="§"/>
              <a:defRPr sz="1800">
                <a:solidFill>
                  <a:srgbClr val="333333"/>
                </a:solidFill>
                <a:latin typeface="Tw Cen MT"/>
                <a:cs typeface="Tw Cen MT"/>
              </a:defRPr>
            </a:lvl3pPr>
            <a:lvl4pPr marL="2176272" indent="-274320">
              <a:buClr>
                <a:srgbClr val="038A00"/>
              </a:buClr>
              <a:defRPr sz="1600">
                <a:solidFill>
                  <a:srgbClr val="333333"/>
                </a:solidFill>
                <a:latin typeface="Tw Cen MT"/>
                <a:cs typeface="Tw Cen MT"/>
              </a:defRPr>
            </a:lvl4pPr>
            <a:lvl5pPr>
              <a:buClr>
                <a:srgbClr val="038A00"/>
              </a:buClr>
              <a:defRPr>
                <a:latin typeface="Tw Cen MT"/>
                <a:cs typeface="Tw Cen M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8" name="Text Placeholder 17"/>
          <p:cNvSpPr>
            <a:spLocks noGrp="1"/>
          </p:cNvSpPr>
          <p:nvPr>
            <p:ph type="body" sz="quarter" idx="10"/>
          </p:nvPr>
        </p:nvSpPr>
        <p:spPr>
          <a:xfrm>
            <a:off x="457200" y="792163"/>
            <a:ext cx="8229600" cy="503237"/>
          </a:xfrm>
          <a:prstGeom prst="rect">
            <a:avLst/>
          </a:prstGeom>
        </p:spPr>
        <p:txBody>
          <a:bodyPr vert="horz"/>
          <a:lstStyle>
            <a:lvl1pPr marL="365760">
              <a:buFontTx/>
              <a:buNone/>
              <a:defRPr sz="2000" cap="all">
                <a:solidFill>
                  <a:srgbClr val="038A00"/>
                </a:solidFill>
              </a:defRPr>
            </a:lvl1pPr>
          </a:lstStyle>
          <a:p>
            <a:pPr lvl="0"/>
            <a:r>
              <a:rPr lang="en-US" smtClean="0"/>
              <a:t>Click to edit Master text styles</a:t>
            </a:r>
          </a:p>
        </p:txBody>
      </p:sp>
      <p:sp>
        <p:nvSpPr>
          <p:cNvPr id="6" name="Slide Number Placeholder 22"/>
          <p:cNvSpPr>
            <a:spLocks noGrp="1"/>
          </p:cNvSpPr>
          <p:nvPr>
            <p:ph type="sldNum" sz="quarter" idx="11"/>
          </p:nvPr>
        </p:nvSpPr>
        <p:spPr>
          <a:xfrm>
            <a:off x="685800" y="6492875"/>
            <a:ext cx="533400" cy="365125"/>
          </a:xfrm>
          <a:prstGeom prst="rect">
            <a:avLst/>
          </a:prstGeom>
        </p:spPr>
        <p:txBody>
          <a:bodyPr vert="horz" lIns="0" rIns="0" anchor="t"/>
          <a:lstStyle>
            <a:lvl1pPr algn="l" eaLnBrk="1" fontAlgn="auto" latinLnBrk="0" hangingPunct="1">
              <a:spcBef>
                <a:spcPts val="0"/>
              </a:spcBef>
              <a:spcAft>
                <a:spcPts val="0"/>
              </a:spcAft>
              <a:defRPr kumimoji="0" sz="1800" smtClean="0">
                <a:solidFill>
                  <a:srgbClr val="666666"/>
                </a:solidFill>
                <a:latin typeface="Tw Cen MT"/>
                <a:cs typeface="Tw Cen MT"/>
              </a:defRPr>
            </a:lvl1pPr>
          </a:lstStyle>
          <a:p>
            <a:pPr>
              <a:defRPr/>
            </a:pPr>
            <a:fld id="{D24C62AC-34AC-44FA-925B-65FA1B2D13C3}" type="slidenum">
              <a:rPr lang="en-US"/>
              <a:pPr>
                <a:defRPr/>
              </a:pPr>
              <a:t>‹#›</a:t>
            </a:fld>
            <a:endParaRPr lang="en-US" dirty="0"/>
          </a:p>
        </p:txBody>
      </p:sp>
    </p:spTree>
    <p:extLst>
      <p:ext uri="{BB962C8B-B14F-4D97-AF65-F5344CB8AC3E}">
        <p14:creationId xmlns:p14="http://schemas.microsoft.com/office/powerpoint/2010/main" val="17905331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Number Bullet">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53400" y="6273800"/>
            <a:ext cx="4191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28600"/>
            <a:ext cx="8229600" cy="563562"/>
          </a:xfrm>
          <a:prstGeom prst="rect">
            <a:avLst/>
          </a:prstGeom>
        </p:spPr>
        <p:txBody>
          <a:bodyPr vert="horz" anchor="t"/>
          <a:lstStyle>
            <a:lvl1pPr algn="l">
              <a:defRPr sz="3600" b="1" cap="all" baseline="0">
                <a:solidFill>
                  <a:srgbClr val="038A00"/>
                </a:solidFill>
                <a:latin typeface="Tw Cen MT"/>
                <a:cs typeface="Tw Cen MT"/>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295400"/>
            <a:ext cx="8229600" cy="4449763"/>
          </a:xfrm>
          <a:prstGeom prst="rect">
            <a:avLst/>
          </a:prstGeom>
        </p:spPr>
        <p:txBody>
          <a:bodyPr vert="horz"/>
          <a:lstStyle>
            <a:lvl1pPr marL="594360" indent="-365760">
              <a:buClr>
                <a:srgbClr val="038A00"/>
              </a:buClr>
              <a:buFont typeface="+mj-lt"/>
              <a:buAutoNum type="arabicPeriod"/>
              <a:defRPr sz="2400" baseline="0">
                <a:solidFill>
                  <a:srgbClr val="333333"/>
                </a:solidFill>
                <a:latin typeface="Tw Cen MT"/>
                <a:cs typeface="Tw Cen MT"/>
              </a:defRPr>
            </a:lvl1pPr>
            <a:lvl2pPr marL="1170432" indent="-347472">
              <a:buClr>
                <a:srgbClr val="038A00"/>
              </a:buClr>
              <a:buFont typeface="+mj-lt"/>
              <a:buAutoNum type="alphaLcPeriod"/>
              <a:defRPr sz="2100">
                <a:solidFill>
                  <a:srgbClr val="333333"/>
                </a:solidFill>
                <a:latin typeface="Tw Cen MT"/>
                <a:cs typeface="Tw Cen MT"/>
              </a:defRPr>
            </a:lvl2pPr>
            <a:lvl3pPr marL="1719072" indent="-256032">
              <a:buClr>
                <a:srgbClr val="038A00"/>
              </a:buClr>
              <a:buFont typeface="+mj-lt"/>
              <a:buAutoNum type="romanLcPeriod"/>
              <a:defRPr sz="1800">
                <a:solidFill>
                  <a:srgbClr val="333333"/>
                </a:solidFill>
                <a:latin typeface="Tw Cen MT"/>
                <a:cs typeface="Tw Cen MT"/>
              </a:defRPr>
            </a:lvl3pPr>
            <a:lvl4pPr marL="2212848" indent="-256032">
              <a:buClr>
                <a:srgbClr val="038A00"/>
              </a:buClr>
              <a:buFont typeface="Wingdings" charset="2"/>
              <a:buChar char="§"/>
              <a:defRPr sz="1600">
                <a:solidFill>
                  <a:srgbClr val="333333"/>
                </a:solidFill>
                <a:latin typeface="Tw Cen MT"/>
                <a:cs typeface="Tw Cen MT"/>
              </a:defRPr>
            </a:lvl4pPr>
            <a:lvl5pPr>
              <a:buClr>
                <a:srgbClr val="038A00"/>
              </a:buClr>
              <a:defRPr>
                <a:latin typeface="Tw Cen MT"/>
                <a:cs typeface="Tw Cen M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 name="Text Placeholder 17"/>
          <p:cNvSpPr>
            <a:spLocks noGrp="1"/>
          </p:cNvSpPr>
          <p:nvPr>
            <p:ph type="body" sz="quarter" idx="10"/>
          </p:nvPr>
        </p:nvSpPr>
        <p:spPr>
          <a:xfrm>
            <a:off x="457200" y="792163"/>
            <a:ext cx="8229600" cy="503237"/>
          </a:xfrm>
          <a:prstGeom prst="rect">
            <a:avLst/>
          </a:prstGeom>
        </p:spPr>
        <p:txBody>
          <a:bodyPr vert="horz"/>
          <a:lstStyle>
            <a:lvl1pPr marL="365760">
              <a:buFontTx/>
              <a:buNone/>
              <a:defRPr sz="2000" cap="all">
                <a:solidFill>
                  <a:srgbClr val="038A00"/>
                </a:solidFill>
              </a:defRPr>
            </a:lvl1pPr>
          </a:lstStyle>
          <a:p>
            <a:pPr lvl="0"/>
            <a:r>
              <a:rPr lang="en-US" smtClean="0"/>
              <a:t>Click to edit Master text styles</a:t>
            </a:r>
          </a:p>
        </p:txBody>
      </p:sp>
      <p:sp>
        <p:nvSpPr>
          <p:cNvPr id="7" name="Slide Number Placeholder 22"/>
          <p:cNvSpPr>
            <a:spLocks noGrp="1"/>
          </p:cNvSpPr>
          <p:nvPr>
            <p:ph type="sldNum" sz="quarter" idx="11"/>
          </p:nvPr>
        </p:nvSpPr>
        <p:spPr>
          <a:xfrm>
            <a:off x="685800" y="6492875"/>
            <a:ext cx="533400" cy="365125"/>
          </a:xfrm>
          <a:prstGeom prst="rect">
            <a:avLst/>
          </a:prstGeom>
        </p:spPr>
        <p:txBody>
          <a:bodyPr vert="horz" lIns="0" rIns="0" anchor="t"/>
          <a:lstStyle>
            <a:lvl1pPr algn="l" eaLnBrk="1" fontAlgn="auto" latinLnBrk="0" hangingPunct="1">
              <a:spcBef>
                <a:spcPts val="0"/>
              </a:spcBef>
              <a:spcAft>
                <a:spcPts val="0"/>
              </a:spcAft>
              <a:defRPr kumimoji="0" sz="1800" smtClean="0">
                <a:solidFill>
                  <a:srgbClr val="666666"/>
                </a:solidFill>
                <a:latin typeface="Tw Cen MT"/>
                <a:cs typeface="Tw Cen MT"/>
              </a:defRPr>
            </a:lvl1pPr>
          </a:lstStyle>
          <a:p>
            <a:pPr>
              <a:defRPr/>
            </a:pPr>
            <a:fld id="{B2C71B27-CEE5-4781-91B8-39410E6C0618}" type="slidenum">
              <a:rPr lang="en-US"/>
              <a:pPr>
                <a:defRPr/>
              </a:pPr>
              <a:t>‹#›</a:t>
            </a:fld>
            <a:endParaRPr lang="en-US" dirty="0"/>
          </a:p>
        </p:txBody>
      </p:sp>
    </p:spTree>
    <p:extLst>
      <p:ext uri="{BB962C8B-B14F-4D97-AF65-F5344CB8AC3E}">
        <p14:creationId xmlns:p14="http://schemas.microsoft.com/office/powerpoint/2010/main" val="1895265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raph">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53400" y="6273800"/>
            <a:ext cx="4191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28600"/>
            <a:ext cx="8229600" cy="563562"/>
          </a:xfrm>
          <a:prstGeom prst="rect">
            <a:avLst/>
          </a:prstGeom>
        </p:spPr>
        <p:txBody>
          <a:bodyPr vert="horz" anchor="t"/>
          <a:lstStyle>
            <a:lvl1pPr algn="l">
              <a:defRPr sz="3600" b="1" cap="all" baseline="0">
                <a:solidFill>
                  <a:srgbClr val="038A00"/>
                </a:solidFill>
                <a:latin typeface="Tw Cen MT"/>
                <a:cs typeface="Tw Cen MT"/>
              </a:defRPr>
            </a:lvl1pPr>
          </a:lstStyle>
          <a:p>
            <a:r>
              <a:rPr lang="en-US" smtClean="0"/>
              <a:t>Click to edit Master title style</a:t>
            </a:r>
            <a:endParaRPr lang="en-US" dirty="0"/>
          </a:p>
        </p:txBody>
      </p:sp>
      <p:sp>
        <p:nvSpPr>
          <p:cNvPr id="9" name="Chart Placeholder 8"/>
          <p:cNvSpPr>
            <a:spLocks noGrp="1"/>
          </p:cNvSpPr>
          <p:nvPr>
            <p:ph type="chart" sz="quarter" idx="10"/>
          </p:nvPr>
        </p:nvSpPr>
        <p:spPr>
          <a:xfrm>
            <a:off x="457200" y="1295400"/>
            <a:ext cx="8229600" cy="4449763"/>
          </a:xfrm>
          <a:prstGeom prst="rect">
            <a:avLst/>
          </a:prstGeom>
        </p:spPr>
        <p:txBody>
          <a:bodyPr vert="horz"/>
          <a:lstStyle/>
          <a:p>
            <a:pPr lvl="0"/>
            <a:r>
              <a:rPr lang="en-US" noProof="0" smtClean="0"/>
              <a:t>Click icon to add chart</a:t>
            </a:r>
            <a:endParaRPr lang="en-US" noProof="0"/>
          </a:p>
        </p:txBody>
      </p:sp>
      <p:sp>
        <p:nvSpPr>
          <p:cNvPr id="6" name="Text Placeholder 17"/>
          <p:cNvSpPr>
            <a:spLocks noGrp="1"/>
          </p:cNvSpPr>
          <p:nvPr>
            <p:ph type="body" sz="quarter" idx="11"/>
          </p:nvPr>
        </p:nvSpPr>
        <p:spPr>
          <a:xfrm>
            <a:off x="457200" y="792163"/>
            <a:ext cx="8229600" cy="503237"/>
          </a:xfrm>
          <a:prstGeom prst="rect">
            <a:avLst/>
          </a:prstGeom>
        </p:spPr>
        <p:txBody>
          <a:bodyPr vert="horz"/>
          <a:lstStyle>
            <a:lvl1pPr marL="365760">
              <a:buFontTx/>
              <a:buNone/>
              <a:defRPr sz="2000" cap="all">
                <a:solidFill>
                  <a:srgbClr val="038A00"/>
                </a:solidFill>
              </a:defRPr>
            </a:lvl1pPr>
          </a:lstStyle>
          <a:p>
            <a:pPr lvl="0"/>
            <a:r>
              <a:rPr lang="en-US" smtClean="0"/>
              <a:t>Click to edit Master text styles</a:t>
            </a:r>
          </a:p>
        </p:txBody>
      </p:sp>
      <p:sp>
        <p:nvSpPr>
          <p:cNvPr id="7" name="Slide Number Placeholder 22"/>
          <p:cNvSpPr>
            <a:spLocks noGrp="1"/>
          </p:cNvSpPr>
          <p:nvPr>
            <p:ph type="sldNum" sz="quarter" idx="12"/>
          </p:nvPr>
        </p:nvSpPr>
        <p:spPr>
          <a:xfrm>
            <a:off x="685800" y="6492875"/>
            <a:ext cx="533400" cy="365125"/>
          </a:xfrm>
          <a:prstGeom prst="rect">
            <a:avLst/>
          </a:prstGeom>
        </p:spPr>
        <p:txBody>
          <a:bodyPr vert="horz" lIns="0" rIns="0" anchor="t"/>
          <a:lstStyle>
            <a:lvl1pPr algn="l" eaLnBrk="1" fontAlgn="auto" latinLnBrk="0" hangingPunct="1">
              <a:spcBef>
                <a:spcPts val="0"/>
              </a:spcBef>
              <a:spcAft>
                <a:spcPts val="0"/>
              </a:spcAft>
              <a:defRPr kumimoji="0" sz="1800" smtClean="0">
                <a:solidFill>
                  <a:srgbClr val="666666"/>
                </a:solidFill>
                <a:latin typeface="Tw Cen MT"/>
                <a:cs typeface="Tw Cen MT"/>
              </a:defRPr>
            </a:lvl1pPr>
          </a:lstStyle>
          <a:p>
            <a:pPr>
              <a:defRPr/>
            </a:pPr>
            <a:fld id="{11BA82F0-E7AC-4459-91C2-BD2A44C906D9}" type="slidenum">
              <a:rPr lang="en-US"/>
              <a:pPr>
                <a:defRPr/>
              </a:pPr>
              <a:t>‹#›</a:t>
            </a:fld>
            <a:endParaRPr lang="en-US" dirty="0"/>
          </a:p>
        </p:txBody>
      </p:sp>
    </p:spTree>
    <p:extLst>
      <p:ext uri="{BB962C8B-B14F-4D97-AF65-F5344CB8AC3E}">
        <p14:creationId xmlns:p14="http://schemas.microsoft.com/office/powerpoint/2010/main" val="42099687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1066800"/>
            <a:ext cx="7162800" cy="4038600"/>
          </a:xfrm>
          <a:prstGeom prst="rect">
            <a:avLst/>
          </a:prstGeom>
        </p:spPr>
        <p:txBody>
          <a:bodyPr vert="horz" anchor="t"/>
          <a:lstStyle>
            <a:lvl1pPr algn="l">
              <a:defRPr sz="5000" b="1" cap="none" baseline="0">
                <a:solidFill>
                  <a:srgbClr val="0C4790"/>
                </a:solidFill>
                <a:latin typeface="Tw Cen MT"/>
                <a:cs typeface="Tw Cen MT"/>
              </a:defRPr>
            </a:lvl1pPr>
          </a:lstStyle>
          <a:p>
            <a:r>
              <a:rPr lang="en-US" smtClean="0"/>
              <a:t>Click to edit Master title style</a:t>
            </a:r>
            <a:endParaRPr lang="en-US" dirty="0"/>
          </a:p>
        </p:txBody>
      </p:sp>
      <p:sp>
        <p:nvSpPr>
          <p:cNvPr id="3" name="Text Placeholder 2"/>
          <p:cNvSpPr>
            <a:spLocks noGrp="1"/>
          </p:cNvSpPr>
          <p:nvPr>
            <p:ph type="body" idx="1"/>
          </p:nvPr>
        </p:nvSpPr>
        <p:spPr>
          <a:xfrm>
            <a:off x="4038600" y="5105400"/>
            <a:ext cx="4191000" cy="411162"/>
          </a:xfrm>
          <a:prstGeom prst="rect">
            <a:avLst/>
          </a:prstGeom>
        </p:spPr>
        <p:txBody>
          <a:bodyPr vert="horz" anchor="b"/>
          <a:lstStyle>
            <a:lvl1pPr marL="0" indent="0">
              <a:buNone/>
              <a:defRPr sz="2600" baseline="0">
                <a:solidFill>
                  <a:srgbClr val="0C4790"/>
                </a:solidFill>
                <a:latin typeface="Tw Cen MT"/>
                <a:cs typeface="Tw Cen M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101383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33400" y="457200"/>
            <a:ext cx="8077200" cy="54864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7" name="Text Placeholder 6"/>
          <p:cNvSpPr>
            <a:spLocks noGrp="1"/>
          </p:cNvSpPr>
          <p:nvPr>
            <p:ph type="body" sz="quarter" idx="10"/>
          </p:nvPr>
        </p:nvSpPr>
        <p:spPr>
          <a:xfrm>
            <a:off x="533400" y="5943600"/>
            <a:ext cx="8077200" cy="457200"/>
          </a:xfrm>
          <a:prstGeom prst="rect">
            <a:avLst/>
          </a:prstGeom>
        </p:spPr>
        <p:txBody>
          <a:bodyPr vert="horz"/>
          <a:lstStyle>
            <a:lvl1pPr>
              <a:buFontTx/>
              <a:buNone/>
              <a:defRPr sz="2000" baseline="0">
                <a:latin typeface="Tw Cen MT"/>
                <a:cs typeface="Tw Cen MT"/>
              </a:defRPr>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Tree>
    <p:extLst>
      <p:ext uri="{BB962C8B-B14F-4D97-AF65-F5344CB8AC3E}">
        <p14:creationId xmlns:p14="http://schemas.microsoft.com/office/powerpoint/2010/main" val="19910949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0"/>
            <a:ext cx="9144000" cy="68580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Tree>
    <p:extLst>
      <p:ext uri="{BB962C8B-B14F-4D97-AF65-F5344CB8AC3E}">
        <p14:creationId xmlns:p14="http://schemas.microsoft.com/office/powerpoint/2010/main" val="31738888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End-Seal">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57169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nd-Pictures">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928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hf hdr="0" ftr="0" dt="0"/>
  <p:txStyles>
    <p:title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Tw Cen MT" pitchFamily="34" charset="0"/>
        </a:defRPr>
      </a:lvl2pPr>
      <a:lvl3pPr algn="ctr" defTabSz="457200" rtl="0" fontAlgn="base">
        <a:spcBef>
          <a:spcPct val="0"/>
        </a:spcBef>
        <a:spcAft>
          <a:spcPct val="0"/>
        </a:spcAft>
        <a:defRPr sz="4400">
          <a:solidFill>
            <a:schemeClr val="tx1"/>
          </a:solidFill>
          <a:latin typeface="Tw Cen MT" pitchFamily="34" charset="0"/>
        </a:defRPr>
      </a:lvl3pPr>
      <a:lvl4pPr algn="ctr" defTabSz="457200" rtl="0" fontAlgn="base">
        <a:spcBef>
          <a:spcPct val="0"/>
        </a:spcBef>
        <a:spcAft>
          <a:spcPct val="0"/>
        </a:spcAft>
        <a:defRPr sz="4400">
          <a:solidFill>
            <a:schemeClr val="tx1"/>
          </a:solidFill>
          <a:latin typeface="Tw Cen MT" pitchFamily="34" charset="0"/>
        </a:defRPr>
      </a:lvl4pPr>
      <a:lvl5pPr algn="ctr" defTabSz="457200" rtl="0" fontAlgn="base">
        <a:spcBef>
          <a:spcPct val="0"/>
        </a:spcBef>
        <a:spcAft>
          <a:spcPct val="0"/>
        </a:spcAft>
        <a:defRPr sz="4400">
          <a:solidFill>
            <a:schemeClr val="tx1"/>
          </a:solidFill>
          <a:latin typeface="Tw Cen MT" pitchFamily="34" charset="0"/>
        </a:defRPr>
      </a:lvl5pPr>
      <a:lvl6pPr marL="457200" algn="ctr" defTabSz="457200" rtl="0" fontAlgn="base">
        <a:spcBef>
          <a:spcPct val="0"/>
        </a:spcBef>
        <a:spcAft>
          <a:spcPct val="0"/>
        </a:spcAft>
        <a:defRPr sz="4400">
          <a:solidFill>
            <a:schemeClr val="tx1"/>
          </a:solidFill>
          <a:latin typeface="Tw Cen MT" pitchFamily="34" charset="0"/>
        </a:defRPr>
      </a:lvl6pPr>
      <a:lvl7pPr marL="914400" algn="ctr" defTabSz="457200" rtl="0" fontAlgn="base">
        <a:spcBef>
          <a:spcPct val="0"/>
        </a:spcBef>
        <a:spcAft>
          <a:spcPct val="0"/>
        </a:spcAft>
        <a:defRPr sz="4400">
          <a:solidFill>
            <a:schemeClr val="tx1"/>
          </a:solidFill>
          <a:latin typeface="Tw Cen MT" pitchFamily="34" charset="0"/>
        </a:defRPr>
      </a:lvl7pPr>
      <a:lvl8pPr marL="1371600" algn="ctr" defTabSz="457200" rtl="0" fontAlgn="base">
        <a:spcBef>
          <a:spcPct val="0"/>
        </a:spcBef>
        <a:spcAft>
          <a:spcPct val="0"/>
        </a:spcAft>
        <a:defRPr sz="4400">
          <a:solidFill>
            <a:schemeClr val="tx1"/>
          </a:solidFill>
          <a:latin typeface="Tw Cen MT" pitchFamily="34" charset="0"/>
        </a:defRPr>
      </a:lvl8pPr>
      <a:lvl9pPr marL="1828800" algn="ctr" defTabSz="457200" rtl="0" fontAlgn="base">
        <a:spcBef>
          <a:spcPct val="0"/>
        </a:spcBef>
        <a:spcAft>
          <a:spcPct val="0"/>
        </a:spcAft>
        <a:defRPr sz="4400">
          <a:solidFill>
            <a:schemeClr val="tx1"/>
          </a:solidFill>
          <a:latin typeface="Tw Cen MT" pitchFamily="34"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0.xml"/><Relationship Id="rId5" Type="http://schemas.openxmlformats.org/officeDocument/2006/relationships/image" Target="../media/image10.jpeg"/><Relationship Id="rId4" Type="http://schemas.openxmlformats.org/officeDocument/2006/relationships/hyperlink" Target="http://www.hhs.gov/"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hyperlink" Target="http://www2.ed.gov/about/inits/ed/earlylearning/initiatives.html" TargetMode="External"/><Relationship Id="rId2" Type="http://schemas.openxmlformats.org/officeDocument/2006/relationships/hyperlink" Target="http://www.acf.hhs.gov/programs/ecd/child-health-development/reducing-suspension-and-expulsion-practices" TargetMode="External"/><Relationship Id="rId1" Type="http://schemas.openxmlformats.org/officeDocument/2006/relationships/slideLayout" Target="../slideLayouts/slideLayout10.xml"/><Relationship Id="rId5" Type="http://schemas.openxmlformats.org/officeDocument/2006/relationships/hyperlink" Target="http://www.acf.hhs.gov/programs/occ/resource/im-2015-01" TargetMode="External"/><Relationship Id="rId4" Type="http://schemas.openxmlformats.org/officeDocument/2006/relationships/hyperlink" Target="http://www2.ed.gov/about/offices/list/ocr/data.html"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image" Target="../media/image15.png"/><Relationship Id="rId5" Type="http://schemas.openxmlformats.org/officeDocument/2006/relationships/image" Target="../media/image10.jpeg"/><Relationship Id="rId4" Type="http://schemas.openxmlformats.org/officeDocument/2006/relationships/hyperlink" Target="http://www.hhs.gov/"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hyperlink" Target="http://www2.ed.gov/about/inits/ed/earlylearning/inclusion/recs-and-resources-states.html#recommendations" TargetMode="External"/><Relationship Id="rId7" Type="http://schemas.openxmlformats.org/officeDocument/2006/relationships/hyperlink" Target="http://www2.ed.gov/about/inits/ed/earlylearning/inclusion/resources-for-families.html" TargetMode="External"/><Relationship Id="rId2" Type="http://schemas.openxmlformats.org/officeDocument/2006/relationships/notesSlide" Target="../notesSlides/notesSlide11.xml"/><Relationship Id="rId1" Type="http://schemas.openxmlformats.org/officeDocument/2006/relationships/slideLayout" Target="../slideLayouts/slideLayout10.xml"/><Relationship Id="rId6" Type="http://schemas.openxmlformats.org/officeDocument/2006/relationships/hyperlink" Target="http://www2.ed.gov/about/inits/ed/earlylearning/inclusion/recs-and-resources-local.html#resources" TargetMode="External"/><Relationship Id="rId5" Type="http://schemas.openxmlformats.org/officeDocument/2006/relationships/hyperlink" Target="http://www2.ed.gov/about/inits/ed/earlylearning/inclusion/recs-and-resources-states.html#resources" TargetMode="External"/><Relationship Id="rId4" Type="http://schemas.openxmlformats.org/officeDocument/2006/relationships/hyperlink" Target="http://www2.ed.gov/about/inits/ed/earlylearning/inclusion/recs-and-resources-local.html#recommendations"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hyperlink" Target="http://www.ed.gov/early-learning/inclusion" TargetMode="External"/><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10.xml"/><Relationship Id="rId6" Type="http://schemas.openxmlformats.org/officeDocument/2006/relationships/image" Target="../media/image17.png"/><Relationship Id="rId5" Type="http://schemas.openxmlformats.org/officeDocument/2006/relationships/image" Target="../media/image10.jpeg"/><Relationship Id="rId4" Type="http://schemas.openxmlformats.org/officeDocument/2006/relationships/hyperlink" Target="http://www.hhs.gov/"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coffeyvillepl.org/wp-content/uploads/2015/06/010611085517clipart_board_meeting.jpg" TargetMode="Externa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8" Type="http://schemas.openxmlformats.org/officeDocument/2006/relationships/hyperlink" Target="http://www.acf.hhs.gov/programs/ecd/child-health-development/bridging-the-word-gap" TargetMode="External"/><Relationship Id="rId3" Type="http://schemas.openxmlformats.org/officeDocument/2006/relationships/hyperlink" Target="https://www.acf.hhs.gov/sites/default/files/ecd/dll_policy_statement_final.pdf" TargetMode="External"/><Relationship Id="rId7" Type="http://schemas.openxmlformats.org/officeDocument/2006/relationships/hyperlink" Target="http://www.ed.gov/early-learning/talk-read-sing" TargetMode="External"/><Relationship Id="rId2" Type="http://schemas.openxmlformats.org/officeDocument/2006/relationships/notesSlide" Target="../notesSlides/notesSlide30.xml"/><Relationship Id="rId1" Type="http://schemas.openxmlformats.org/officeDocument/2006/relationships/slideLayout" Target="../slideLayouts/slideLayout10.xml"/><Relationship Id="rId6" Type="http://schemas.openxmlformats.org/officeDocument/2006/relationships/hyperlink" Target="http://eclkc.ohs.acf.hhs.gov/hslc/tta-system/cultural-linguistic" TargetMode="External"/><Relationship Id="rId5" Type="http://schemas.openxmlformats.org/officeDocument/2006/relationships/hyperlink" Target="http://eclkc.ohs.acf.hhs.gov/hslc/tta-system/cultural-linguistic/Dual%20Language%20Learners/toolkit" TargetMode="External"/><Relationship Id="rId4" Type="http://schemas.openxmlformats.org/officeDocument/2006/relationships/hyperlink" Target="http://www.ed.gov/early-learning" TargetMode="External"/><Relationship Id="rId9" Type="http://schemas.openxmlformats.org/officeDocument/2006/relationships/hyperlink" Target="http://www2.ed.gov/about/offices/list/oela/webinars/new-americans/index.html"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10.xml"/><Relationship Id="rId6" Type="http://schemas.openxmlformats.org/officeDocument/2006/relationships/image" Target="../media/image20.png"/><Relationship Id="rId5" Type="http://schemas.openxmlformats.org/officeDocument/2006/relationships/image" Target="../media/image10.jpeg"/><Relationship Id="rId4" Type="http://schemas.openxmlformats.org/officeDocument/2006/relationships/hyperlink" Target="http://www.hhs.gov/" TargetMode="Externa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hyperlink" Target="http://www.ed.gov/early-learning" TargetMode="External"/><Relationship Id="rId2" Type="http://schemas.openxmlformats.org/officeDocument/2006/relationships/notesSlide" Target="../notesSlides/notesSlide40.xml"/><Relationship Id="rId1" Type="http://schemas.openxmlformats.org/officeDocument/2006/relationships/slideLayout" Target="../slideLayouts/slideLayout10.xml"/><Relationship Id="rId5" Type="http://schemas.openxmlformats.org/officeDocument/2006/relationships/hyperlink" Target="http://sites.nationalacademies.org/dbasse/bcyf/parenting_matters/index.htm" TargetMode="External"/><Relationship Id="rId4" Type="http://schemas.openxmlformats.org/officeDocument/2006/relationships/hyperlink" Target="http://www.acf.hhs.gov/ecd/family-engagement" TargetMode="Externa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1.xml"/><Relationship Id="rId1" Type="http://schemas.openxmlformats.org/officeDocument/2006/relationships/slideLayout" Target="../slideLayouts/slideLayout10.xml"/><Relationship Id="rId5" Type="http://schemas.openxmlformats.org/officeDocument/2006/relationships/image" Target="../media/image10.jpeg"/><Relationship Id="rId4" Type="http://schemas.openxmlformats.org/officeDocument/2006/relationships/hyperlink" Target="http://www.hhs.gov/"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image" Target="../media/image12.jpeg"/><Relationship Id="rId5" Type="http://schemas.openxmlformats.org/officeDocument/2006/relationships/image" Target="../media/image10.jpeg"/><Relationship Id="rId4" Type="http://schemas.openxmlformats.org/officeDocument/2006/relationships/hyperlink" Target="http://www.hhs.gov/"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828800"/>
            <a:ext cx="8229600" cy="4267200"/>
          </a:xfrm>
        </p:spPr>
        <p:txBody>
          <a:bodyPr/>
          <a:lstStyle/>
          <a:p>
            <a:pPr marL="203200" indent="0" algn="ctr">
              <a:buNone/>
            </a:pPr>
            <a:r>
              <a:rPr lang="en-US" sz="4000" b="1" dirty="0" smtClean="0">
                <a:solidFill>
                  <a:srgbClr val="038A00"/>
                </a:solidFill>
              </a:rPr>
              <a:t>Federal Early Learning </a:t>
            </a:r>
          </a:p>
          <a:p>
            <a:pPr marL="203200" indent="0" algn="ctr">
              <a:buNone/>
            </a:pPr>
            <a:r>
              <a:rPr lang="en-US" sz="4000" b="1" dirty="0" smtClean="0">
                <a:solidFill>
                  <a:srgbClr val="038A00"/>
                </a:solidFill>
              </a:rPr>
              <a:t>Policy Statements</a:t>
            </a:r>
            <a:endParaRPr lang="en-US" sz="4000" b="1" dirty="0">
              <a:solidFill>
                <a:srgbClr val="038A00"/>
              </a:solidFill>
            </a:endParaRPr>
          </a:p>
          <a:p>
            <a:pPr marL="203200" indent="0" algn="ctr">
              <a:buNone/>
            </a:pPr>
            <a:endParaRPr lang="en-US" sz="1200" b="1" i="1" dirty="0" smtClean="0">
              <a:solidFill>
                <a:srgbClr val="038A00"/>
              </a:solidFill>
            </a:endParaRPr>
          </a:p>
          <a:p>
            <a:pPr marL="203200" indent="0" algn="ctr">
              <a:buNone/>
            </a:pPr>
            <a:r>
              <a:rPr lang="en-US" sz="3000" b="1" i="1" dirty="0" smtClean="0">
                <a:solidFill>
                  <a:srgbClr val="038A00"/>
                </a:solidFill>
              </a:rPr>
              <a:t>A Focus on Supporting All Children </a:t>
            </a:r>
          </a:p>
          <a:p>
            <a:pPr marL="203200" indent="0" algn="ctr">
              <a:buNone/>
            </a:pPr>
            <a:r>
              <a:rPr lang="en-US" sz="3000" b="1" i="1" dirty="0" smtClean="0">
                <a:solidFill>
                  <a:srgbClr val="038A00"/>
                </a:solidFill>
              </a:rPr>
              <a:t>in High-Quality Early Learning Settings</a:t>
            </a:r>
          </a:p>
          <a:p>
            <a:pPr marL="203200" indent="0">
              <a:buNone/>
            </a:pPr>
            <a:endParaRPr lang="en-US" sz="1400" b="1" i="1" dirty="0" smtClean="0">
              <a:solidFill>
                <a:srgbClr val="038A00"/>
              </a:solidFill>
            </a:endParaRPr>
          </a:p>
          <a:p>
            <a:pPr marL="0" indent="0" algn="ctr">
              <a:spcBef>
                <a:spcPts val="0"/>
              </a:spcBef>
              <a:buNone/>
            </a:pPr>
            <a:endParaRPr lang="en-US" sz="1400" b="1" i="1" dirty="0" smtClean="0">
              <a:solidFill>
                <a:srgbClr val="038A00"/>
              </a:solidFill>
            </a:endParaRPr>
          </a:p>
          <a:p>
            <a:pPr marL="0" indent="0" algn="ctr">
              <a:spcBef>
                <a:spcPts val="0"/>
              </a:spcBef>
              <a:buNone/>
            </a:pPr>
            <a:r>
              <a:rPr lang="en-US" sz="1400" b="1" i="1" dirty="0" smtClean="0">
                <a:solidFill>
                  <a:srgbClr val="038A00"/>
                </a:solidFill>
              </a:rPr>
              <a:t>Libby Doggett,  Deputy Assistant Secretary for Policy and Early Learning, ED, </a:t>
            </a:r>
            <a:r>
              <a:rPr lang="en-US" sz="1400" b="1" i="1" dirty="0">
                <a:solidFill>
                  <a:srgbClr val="038A00"/>
                </a:solidFill>
              </a:rPr>
              <a:t>Office of </a:t>
            </a:r>
            <a:r>
              <a:rPr lang="en-US" sz="1400" b="1" i="1" dirty="0" smtClean="0">
                <a:solidFill>
                  <a:srgbClr val="038A00"/>
                </a:solidFill>
              </a:rPr>
              <a:t>Early Learning</a:t>
            </a:r>
          </a:p>
          <a:p>
            <a:pPr marL="0" indent="0" algn="ctr">
              <a:spcBef>
                <a:spcPts val="0"/>
              </a:spcBef>
              <a:buNone/>
            </a:pPr>
            <a:r>
              <a:rPr lang="en-US" sz="1400" b="1" i="1" dirty="0" smtClean="0">
                <a:solidFill>
                  <a:srgbClr val="038A00"/>
                </a:solidFill>
              </a:rPr>
              <a:t>Richard </a:t>
            </a:r>
            <a:r>
              <a:rPr lang="en-US" sz="1400" b="1" i="1" dirty="0">
                <a:solidFill>
                  <a:srgbClr val="038A00"/>
                </a:solidFill>
              </a:rPr>
              <a:t>Gonzalez, </a:t>
            </a:r>
            <a:r>
              <a:rPr lang="en-US" sz="1400" b="1" i="1" dirty="0" smtClean="0">
                <a:solidFill>
                  <a:srgbClr val="038A00"/>
                </a:solidFill>
              </a:rPr>
              <a:t>Senior Advisor for Early Childhood Development, HHS, Administration for Children and Families</a:t>
            </a:r>
          </a:p>
          <a:p>
            <a:pPr marL="203200" indent="0" algn="ctr">
              <a:spcBef>
                <a:spcPts val="0"/>
              </a:spcBef>
              <a:buNone/>
            </a:pPr>
            <a:r>
              <a:rPr lang="en-US" sz="1400" b="1" i="1" dirty="0" smtClean="0">
                <a:solidFill>
                  <a:srgbClr val="038A00"/>
                </a:solidFill>
              </a:rPr>
              <a:t>Christy Kavulic, Associate Division Director, ED, Office of Special Education Programs</a:t>
            </a:r>
          </a:p>
          <a:p>
            <a:pPr marL="203200" indent="0" algn="ctr">
              <a:spcBef>
                <a:spcPts val="0"/>
              </a:spcBef>
              <a:buNone/>
            </a:pPr>
            <a:endParaRPr lang="en-US" sz="4000" b="1" dirty="0">
              <a:solidFill>
                <a:srgbClr val="038A00"/>
              </a:solidFill>
            </a:endParaRPr>
          </a:p>
        </p:txBody>
      </p:sp>
      <p:sp>
        <p:nvSpPr>
          <p:cNvPr id="4" name="Slide Number Placeholder 3"/>
          <p:cNvSpPr>
            <a:spLocks noGrp="1"/>
          </p:cNvSpPr>
          <p:nvPr>
            <p:ph type="sldNum" idx="12"/>
          </p:nvPr>
        </p:nvSpPr>
        <p:spPr/>
        <p:txBody>
          <a:bodyPr/>
          <a:lstStyle/>
          <a:p>
            <a:endParaRPr lang="en-US"/>
          </a:p>
        </p:txBody>
      </p:sp>
      <p:pic>
        <p:nvPicPr>
          <p:cNvPr id="5" name="Picture 4" descr="Department of Education Official Seal" title="Department of Education Official Seal"/>
          <p:cNvPicPr>
            <a:picLocks noChangeAspect="1"/>
          </p:cNvPicPr>
          <p:nvPr/>
        </p:nvPicPr>
        <p:blipFill>
          <a:blip r:embed="rId3" cstate="print"/>
          <a:srcRect/>
          <a:stretch>
            <a:fillRect/>
          </a:stretch>
        </p:blipFill>
        <p:spPr bwMode="auto">
          <a:xfrm>
            <a:off x="4673009" y="318977"/>
            <a:ext cx="1319690" cy="1295400"/>
          </a:xfrm>
          <a:prstGeom prst="rect">
            <a:avLst/>
          </a:prstGeom>
          <a:noFill/>
          <a:ln w="9525">
            <a:noFill/>
            <a:miter lim="800000"/>
            <a:headEnd/>
            <a:tailEnd/>
          </a:ln>
        </p:spPr>
      </p:pic>
      <p:pic>
        <p:nvPicPr>
          <p:cNvPr id="6" name="Picture 5" descr="Department of Health &amp; Human Services logo and link - www.hhs.gov" title="Department of Health and Human Services logo">
            <a:hlinkClick r:id="rId4"/>
          </p:cNvPr>
          <p:cNvPicPr>
            <a:picLocks noChangeAspect="1" noChangeArrowheads="1"/>
          </p:cNvPicPr>
          <p:nvPr/>
        </p:nvPicPr>
        <p:blipFill>
          <a:blip r:embed="rId5" cstate="print"/>
          <a:srcRect/>
          <a:stretch>
            <a:fillRect/>
          </a:stretch>
        </p:blipFill>
        <p:spPr bwMode="auto">
          <a:xfrm>
            <a:off x="3276600" y="304800"/>
            <a:ext cx="1220499" cy="1241664"/>
          </a:xfrm>
          <a:prstGeom prst="rect">
            <a:avLst/>
          </a:prstGeom>
          <a:noFill/>
          <a:ln w="9525">
            <a:noFill/>
            <a:miter lim="800000"/>
            <a:headEnd/>
            <a:tailEnd/>
          </a:ln>
        </p:spPr>
      </p:pic>
    </p:spTree>
    <p:extLst>
      <p:ext uri="{BB962C8B-B14F-4D97-AF65-F5344CB8AC3E}">
        <p14:creationId xmlns:p14="http://schemas.microsoft.com/office/powerpoint/2010/main" val="10615810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038A00"/>
                </a:solidFill>
                <a:latin typeface="Tw Cen MT" panose="020B0602020104020603" pitchFamily="34" charset="0"/>
              </a:rPr>
              <a:t>Federal </a:t>
            </a:r>
            <a:r>
              <a:rPr lang="en-US" b="1" dirty="0">
                <a:solidFill>
                  <a:srgbClr val="038A00"/>
                </a:solidFill>
                <a:latin typeface="Tw Cen MT" panose="020B0602020104020603" pitchFamily="34" charset="0"/>
              </a:rPr>
              <a:t>Policy </a:t>
            </a:r>
            <a:r>
              <a:rPr lang="en-US" b="1" dirty="0" smtClean="0">
                <a:solidFill>
                  <a:srgbClr val="038A00"/>
                </a:solidFill>
                <a:latin typeface="Tw Cen MT" panose="020B0602020104020603" pitchFamily="34" charset="0"/>
              </a:rPr>
              <a:t>Statement Goal</a:t>
            </a:r>
            <a:endParaRPr lang="en-US" dirty="0">
              <a:solidFill>
                <a:srgbClr val="038A00"/>
              </a:solidFill>
            </a:endParaRPr>
          </a:p>
        </p:txBody>
      </p:sp>
      <p:sp>
        <p:nvSpPr>
          <p:cNvPr id="3" name="Content Placeholder 2"/>
          <p:cNvSpPr>
            <a:spLocks noGrp="1"/>
          </p:cNvSpPr>
          <p:nvPr>
            <p:ph idx="1"/>
          </p:nvPr>
        </p:nvSpPr>
        <p:spPr/>
        <p:txBody>
          <a:bodyPr/>
          <a:lstStyle/>
          <a:p>
            <a:r>
              <a:rPr lang="en-US" dirty="0" smtClean="0">
                <a:latin typeface="Tw Cen MT" panose="020B0602020104020603" pitchFamily="34" charset="0"/>
              </a:rPr>
              <a:t>Raise awareness</a:t>
            </a:r>
          </a:p>
          <a:p>
            <a:endParaRPr lang="en-US" dirty="0" smtClean="0">
              <a:latin typeface="Tw Cen MT" panose="020B0602020104020603" pitchFamily="34" charset="0"/>
            </a:endParaRPr>
          </a:p>
          <a:p>
            <a:r>
              <a:rPr lang="en-US" dirty="0" smtClean="0">
                <a:latin typeface="Tw Cen MT" panose="020B0602020104020603" pitchFamily="34" charset="0"/>
              </a:rPr>
              <a:t>Review the research base and legal foundation </a:t>
            </a:r>
          </a:p>
          <a:p>
            <a:endParaRPr lang="en-US" dirty="0" smtClean="0">
              <a:latin typeface="Tw Cen MT" panose="020B0602020104020603" pitchFamily="34" charset="0"/>
            </a:endParaRPr>
          </a:p>
          <a:p>
            <a:r>
              <a:rPr lang="en-US" dirty="0" smtClean="0">
                <a:latin typeface="Tw Cen MT" panose="020B0602020104020603" pitchFamily="34" charset="0"/>
              </a:rPr>
              <a:t>Provide State and local recommendations</a:t>
            </a:r>
          </a:p>
          <a:p>
            <a:endParaRPr lang="en-US" dirty="0" smtClean="0">
              <a:latin typeface="Tw Cen MT" panose="020B0602020104020603" pitchFamily="34" charset="0"/>
            </a:endParaRPr>
          </a:p>
          <a:p>
            <a:r>
              <a:rPr lang="en-US" dirty="0" smtClean="0">
                <a:latin typeface="Tw Cen MT" panose="020B0602020104020603" pitchFamily="34" charset="0"/>
              </a:rPr>
              <a:t>Disseminate free resources </a:t>
            </a:r>
            <a:endParaRPr lang="en-US" dirty="0">
              <a:latin typeface="Tw Cen MT" panose="020B0602020104020603" pitchFamily="34" charset="0"/>
            </a:endParaRPr>
          </a:p>
        </p:txBody>
      </p:sp>
    </p:spTree>
    <p:extLst>
      <p:ext uri="{BB962C8B-B14F-4D97-AF65-F5344CB8AC3E}">
        <p14:creationId xmlns:p14="http://schemas.microsoft.com/office/powerpoint/2010/main" val="19325875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475" y="457200"/>
            <a:ext cx="7639050" cy="594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984226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solidFill>
                  <a:srgbClr val="038A00"/>
                </a:solidFill>
                <a:latin typeface="Tw Cen MT" panose="020B0602020104020603" pitchFamily="34" charset="0"/>
              </a:rPr>
              <a:t>Recommendations for Early Childhood Programs</a:t>
            </a:r>
            <a:endParaRPr lang="en-US" sz="3600" b="1" dirty="0">
              <a:solidFill>
                <a:srgbClr val="038A00"/>
              </a:solidFill>
              <a:latin typeface="Tw Cen MT" panose="020B0602020104020603" pitchFamily="34" charset="0"/>
            </a:endParaRPr>
          </a:p>
        </p:txBody>
      </p:sp>
      <p:sp>
        <p:nvSpPr>
          <p:cNvPr id="3" name="Content Placeholder 2"/>
          <p:cNvSpPr>
            <a:spLocks noGrp="1"/>
          </p:cNvSpPr>
          <p:nvPr>
            <p:ph idx="1"/>
          </p:nvPr>
        </p:nvSpPr>
        <p:spPr/>
        <p:txBody>
          <a:bodyPr>
            <a:normAutofit/>
          </a:bodyPr>
          <a:lstStyle/>
          <a:p>
            <a:pPr>
              <a:buFont typeface="+mj-lt"/>
              <a:buAutoNum type="arabicPeriod"/>
            </a:pPr>
            <a:r>
              <a:rPr lang="en-US" sz="2400" dirty="0" smtClean="0">
                <a:latin typeface="Tw Cen MT" panose="020B0602020104020603" pitchFamily="34" charset="0"/>
              </a:rPr>
              <a:t>  Develop and clearly communicate preventative guidance and discipline practices</a:t>
            </a:r>
          </a:p>
          <a:p>
            <a:pPr marL="457200" indent="-457200">
              <a:buFont typeface="+mj-lt"/>
              <a:buAutoNum type="arabicPeriod"/>
            </a:pPr>
            <a:endParaRPr lang="en-US" sz="2400" dirty="0" smtClean="0">
              <a:latin typeface="Tw Cen MT" panose="020B0602020104020603" pitchFamily="34" charset="0"/>
            </a:endParaRPr>
          </a:p>
          <a:p>
            <a:pPr>
              <a:buFont typeface="+mj-lt"/>
              <a:buAutoNum type="arabicPeriod"/>
            </a:pPr>
            <a:r>
              <a:rPr lang="en-US" sz="2400" dirty="0" smtClean="0">
                <a:latin typeface="Tw Cen MT" panose="020B0602020104020603" pitchFamily="34" charset="0"/>
              </a:rPr>
              <a:t>  Develop and clearly communicate expulsion and suspension policies</a:t>
            </a:r>
          </a:p>
          <a:p>
            <a:pPr>
              <a:buFont typeface="+mj-lt"/>
              <a:buAutoNum type="arabicPeriod"/>
            </a:pPr>
            <a:endParaRPr lang="en-US" sz="2400" dirty="0" smtClean="0">
              <a:latin typeface="Tw Cen MT" panose="020B0602020104020603" pitchFamily="34" charset="0"/>
            </a:endParaRPr>
          </a:p>
          <a:p>
            <a:pPr>
              <a:buFont typeface="+mj-lt"/>
              <a:buAutoNum type="arabicPeriod"/>
            </a:pPr>
            <a:r>
              <a:rPr lang="en-US" sz="2400" dirty="0" smtClean="0">
                <a:latin typeface="Tw Cen MT" panose="020B0602020104020603" pitchFamily="34" charset="0"/>
              </a:rPr>
              <a:t>  Assess technical assistance in workforce development to prevent expulsion and suspension</a:t>
            </a:r>
          </a:p>
          <a:p>
            <a:pPr>
              <a:buFont typeface="+mj-lt"/>
              <a:buAutoNum type="arabicPeriod"/>
            </a:pPr>
            <a:endParaRPr lang="en-US" sz="2400" dirty="0" smtClean="0">
              <a:latin typeface="Tw Cen MT" panose="020B0602020104020603" pitchFamily="34" charset="0"/>
            </a:endParaRPr>
          </a:p>
          <a:p>
            <a:pPr>
              <a:buFont typeface="+mj-lt"/>
              <a:buAutoNum type="arabicPeriod"/>
            </a:pPr>
            <a:r>
              <a:rPr lang="en-US" sz="2400" dirty="0" smtClean="0">
                <a:latin typeface="Tw Cen MT" panose="020B0602020104020603" pitchFamily="34" charset="0"/>
              </a:rPr>
              <a:t>  Set goals and analyze data to assess progress</a:t>
            </a:r>
          </a:p>
          <a:p>
            <a:pPr>
              <a:buFont typeface="+mj-lt"/>
              <a:buAutoNum type="arabicPeriod"/>
            </a:pPr>
            <a:endParaRPr lang="en-US" sz="1400" dirty="0"/>
          </a:p>
        </p:txBody>
      </p:sp>
    </p:spTree>
    <p:extLst>
      <p:ext uri="{BB962C8B-B14F-4D97-AF65-F5344CB8AC3E}">
        <p14:creationId xmlns:p14="http://schemas.microsoft.com/office/powerpoint/2010/main" val="11283811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solidFill>
                  <a:srgbClr val="038A00"/>
                </a:solidFill>
                <a:latin typeface="Tw Cen MT" panose="020B0602020104020603" pitchFamily="34" charset="0"/>
              </a:rPr>
              <a:t>Recommendations for States</a:t>
            </a:r>
            <a:endParaRPr lang="en-US" sz="3600" b="1" dirty="0">
              <a:solidFill>
                <a:srgbClr val="038A00"/>
              </a:solidFill>
              <a:latin typeface="Tw Cen MT" panose="020B0602020104020603" pitchFamily="34" charset="0"/>
            </a:endParaRPr>
          </a:p>
        </p:txBody>
      </p:sp>
      <p:sp>
        <p:nvSpPr>
          <p:cNvPr id="3" name="Content Placeholder 2"/>
          <p:cNvSpPr>
            <a:spLocks noGrp="1"/>
          </p:cNvSpPr>
          <p:nvPr>
            <p:ph idx="1"/>
          </p:nvPr>
        </p:nvSpPr>
        <p:spPr/>
        <p:txBody>
          <a:bodyPr>
            <a:normAutofit/>
          </a:bodyPr>
          <a:lstStyle/>
          <a:p>
            <a:pPr marL="457200" indent="-457200">
              <a:buFont typeface="+mj-lt"/>
              <a:buAutoNum type="arabicPeriod"/>
            </a:pPr>
            <a:r>
              <a:rPr lang="en-US" sz="2400" dirty="0" smtClean="0">
                <a:latin typeface="Tw Cen MT" panose="020B0602020104020603" pitchFamily="34" charset="0"/>
              </a:rPr>
              <a:t>Develop and clearly communicate expulsion and suspension policies</a:t>
            </a:r>
          </a:p>
          <a:p>
            <a:pPr marL="457200" indent="-457200">
              <a:buFont typeface="+mj-lt"/>
              <a:buAutoNum type="arabicPeriod"/>
            </a:pPr>
            <a:endParaRPr lang="en-US" sz="2400" dirty="0">
              <a:latin typeface="Tw Cen MT" panose="020B0602020104020603" pitchFamily="34" charset="0"/>
            </a:endParaRPr>
          </a:p>
          <a:p>
            <a:pPr marL="457200" indent="-457200">
              <a:buFont typeface="+mj-lt"/>
              <a:buAutoNum type="arabicPeriod"/>
            </a:pPr>
            <a:r>
              <a:rPr lang="en-US" sz="2400" dirty="0" smtClean="0">
                <a:latin typeface="Tw Cen MT" panose="020B0602020104020603" pitchFamily="34" charset="0"/>
              </a:rPr>
              <a:t>Set </a:t>
            </a:r>
            <a:r>
              <a:rPr lang="en-US" sz="2400" dirty="0">
                <a:latin typeface="Tw Cen MT" panose="020B0602020104020603" pitchFamily="34" charset="0"/>
              </a:rPr>
              <a:t>goals </a:t>
            </a:r>
            <a:r>
              <a:rPr lang="en-US" sz="2400" dirty="0" smtClean="0">
                <a:latin typeface="Tw Cen MT" panose="020B0602020104020603" pitchFamily="34" charset="0"/>
              </a:rPr>
              <a:t>for improvement and </a:t>
            </a:r>
            <a:r>
              <a:rPr lang="en-US" sz="2400" dirty="0">
                <a:latin typeface="Tw Cen MT" panose="020B0602020104020603" pitchFamily="34" charset="0"/>
              </a:rPr>
              <a:t>analyze data to assess progress</a:t>
            </a:r>
          </a:p>
          <a:p>
            <a:pPr marL="457200" indent="-457200">
              <a:buFont typeface="+mj-lt"/>
              <a:buAutoNum type="arabicPeriod"/>
            </a:pPr>
            <a:endParaRPr lang="en-US" sz="2400" dirty="0" smtClean="0">
              <a:latin typeface="Tw Cen MT" panose="020B0602020104020603" pitchFamily="34" charset="0"/>
            </a:endParaRPr>
          </a:p>
          <a:p>
            <a:pPr marL="457200" indent="-457200">
              <a:buFont typeface="+mj-lt"/>
              <a:buAutoNum type="arabicPeriod"/>
            </a:pPr>
            <a:r>
              <a:rPr lang="en-US" sz="2400" dirty="0" smtClean="0">
                <a:latin typeface="Tw Cen MT" panose="020B0602020104020603" pitchFamily="34" charset="0"/>
              </a:rPr>
              <a:t>Invest in workforce preparation and development</a:t>
            </a:r>
          </a:p>
          <a:p>
            <a:pPr marL="457200" indent="-457200">
              <a:buFont typeface="+mj-lt"/>
              <a:buAutoNum type="arabicPeriod"/>
            </a:pPr>
            <a:endParaRPr lang="en-US" sz="2400" dirty="0">
              <a:latin typeface="Tw Cen MT" panose="020B0602020104020603" pitchFamily="34" charset="0"/>
            </a:endParaRPr>
          </a:p>
          <a:p>
            <a:pPr marL="457200" indent="-457200">
              <a:buFont typeface="+mj-lt"/>
              <a:buAutoNum type="arabicPeriod"/>
            </a:pPr>
            <a:r>
              <a:rPr lang="en-US" sz="2400" dirty="0" smtClean="0">
                <a:latin typeface="Tw Cen MT" panose="020B0602020104020603" pitchFamily="34" charset="0"/>
              </a:rPr>
              <a:t>Establish and implement policies regarding program quality</a:t>
            </a:r>
          </a:p>
          <a:p>
            <a:pPr>
              <a:buFont typeface="+mj-lt"/>
              <a:buAutoNum type="arabicPeriod"/>
            </a:pPr>
            <a:endParaRPr lang="en-US" sz="1400" dirty="0"/>
          </a:p>
        </p:txBody>
      </p:sp>
    </p:spTree>
    <p:extLst>
      <p:ext uri="{BB962C8B-B14F-4D97-AF65-F5344CB8AC3E}">
        <p14:creationId xmlns:p14="http://schemas.microsoft.com/office/powerpoint/2010/main" val="9767460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38A00"/>
                </a:solidFill>
                <a:latin typeface="Tw Cen MT" panose="020B0602020104020603" pitchFamily="34" charset="0"/>
              </a:rPr>
              <a:t>Tools and Resources</a:t>
            </a:r>
            <a:endParaRPr lang="en-US" b="1" dirty="0">
              <a:solidFill>
                <a:srgbClr val="038A00"/>
              </a:solidFill>
              <a:latin typeface="Tw Cen MT" panose="020B0602020104020603" pitchFamily="34" charset="0"/>
            </a:endParaRPr>
          </a:p>
        </p:txBody>
      </p:sp>
      <p:sp>
        <p:nvSpPr>
          <p:cNvPr id="3" name="Content Placeholder 2"/>
          <p:cNvSpPr>
            <a:spLocks noGrp="1"/>
          </p:cNvSpPr>
          <p:nvPr>
            <p:ph idx="1"/>
          </p:nvPr>
        </p:nvSpPr>
        <p:spPr/>
        <p:txBody>
          <a:bodyPr>
            <a:normAutofit fontScale="85000" lnSpcReduction="20000"/>
          </a:bodyPr>
          <a:lstStyle/>
          <a:p>
            <a:r>
              <a:rPr lang="en-US" b="1" dirty="0" smtClean="0"/>
              <a:t>Expulsion and Suspension Resources</a:t>
            </a:r>
            <a:r>
              <a:rPr lang="en-US" dirty="0" smtClean="0"/>
              <a:t> </a:t>
            </a:r>
          </a:p>
          <a:p>
            <a:pPr marL="203200" indent="0">
              <a:buNone/>
            </a:pPr>
            <a:r>
              <a:rPr lang="en-US" sz="3000" i="1" dirty="0" smtClean="0">
                <a:hlinkClick r:id="rId2"/>
              </a:rPr>
              <a:t>www.acf.hhs.gov/programs/ecd/child-health-development/reducing-suspension-and-expulsion-practices</a:t>
            </a:r>
            <a:r>
              <a:rPr lang="en-US" sz="3000" i="1" dirty="0" smtClean="0"/>
              <a:t> </a:t>
            </a:r>
          </a:p>
          <a:p>
            <a:pPr marL="203200" indent="0">
              <a:buNone/>
            </a:pPr>
            <a:endParaRPr lang="en-US" sz="1300" i="1" dirty="0" smtClean="0">
              <a:hlinkClick r:id="rId3"/>
            </a:endParaRPr>
          </a:p>
          <a:p>
            <a:pPr marL="203200" indent="0">
              <a:buNone/>
            </a:pPr>
            <a:r>
              <a:rPr lang="en-US" sz="3000" i="1" dirty="0" smtClean="0">
                <a:hlinkClick r:id="rId3"/>
              </a:rPr>
              <a:t>www2.ed.gov/about/inits/ed/earlylearning/initiatives.html</a:t>
            </a:r>
            <a:endParaRPr lang="en-US" sz="3000" i="1" dirty="0" smtClean="0"/>
          </a:p>
          <a:p>
            <a:pPr marL="203200" indent="0">
              <a:buNone/>
            </a:pPr>
            <a:endParaRPr lang="en-US" sz="3000" i="1" dirty="0" smtClean="0"/>
          </a:p>
          <a:p>
            <a:r>
              <a:rPr lang="en-US" b="1" dirty="0" smtClean="0"/>
              <a:t>Civil Rights Data Collection</a:t>
            </a:r>
          </a:p>
          <a:p>
            <a:pPr marL="203200" indent="0">
              <a:buNone/>
            </a:pPr>
            <a:r>
              <a:rPr lang="en-US" dirty="0" smtClean="0">
                <a:hlinkClick r:id="rId4"/>
              </a:rPr>
              <a:t>www2.ed.gov/about/offices/list/ocr/data.html</a:t>
            </a:r>
            <a:endParaRPr lang="en-US" dirty="0" smtClean="0"/>
          </a:p>
          <a:p>
            <a:pPr marL="203200" indent="0">
              <a:buNone/>
            </a:pPr>
            <a:endParaRPr lang="en-US" dirty="0" smtClean="0"/>
          </a:p>
          <a:p>
            <a:r>
              <a:rPr lang="en-US" b="1" dirty="0" smtClean="0"/>
              <a:t>Information Memorandum for Child Care </a:t>
            </a:r>
            <a:r>
              <a:rPr lang="en-US" sz="3000" i="1" dirty="0" smtClean="0">
                <a:hlinkClick r:id="rId5"/>
              </a:rPr>
              <a:t>www.acf.hhs.gov/programs/occ/resource/im-2015-01</a:t>
            </a:r>
            <a:endParaRPr lang="en-US" sz="3000" i="1" dirty="0" smtClean="0"/>
          </a:p>
          <a:p>
            <a:pPr marL="457200" lvl="1" indent="0">
              <a:buNone/>
            </a:pPr>
            <a:endParaRPr lang="en-US" dirty="0" smtClean="0"/>
          </a:p>
        </p:txBody>
      </p:sp>
    </p:spTree>
    <p:extLst>
      <p:ext uri="{BB962C8B-B14F-4D97-AF65-F5344CB8AC3E}">
        <p14:creationId xmlns:p14="http://schemas.microsoft.com/office/powerpoint/2010/main" val="26240898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81350" y="1905000"/>
            <a:ext cx="4495800" cy="4343400"/>
          </a:xfrm>
        </p:spPr>
        <p:txBody>
          <a:bodyPr/>
          <a:lstStyle/>
          <a:p>
            <a:pPr marL="203200" indent="0" algn="ctr">
              <a:buNone/>
            </a:pPr>
            <a:r>
              <a:rPr lang="en-US" sz="4000" b="1" dirty="0" smtClean="0">
                <a:solidFill>
                  <a:srgbClr val="038A00"/>
                </a:solidFill>
              </a:rPr>
              <a:t>Federal Policy Statement</a:t>
            </a:r>
          </a:p>
          <a:p>
            <a:pPr marL="203200" indent="0" algn="ctr">
              <a:buNone/>
            </a:pPr>
            <a:r>
              <a:rPr lang="en-US" sz="3600" b="1" dirty="0" smtClean="0">
                <a:solidFill>
                  <a:srgbClr val="038A00"/>
                </a:solidFill>
              </a:rPr>
              <a:t>Inclusion of Children with Disabilities in Early Childhood Programs</a:t>
            </a:r>
          </a:p>
          <a:p>
            <a:pPr marL="203200" indent="0" algn="ctr">
              <a:buNone/>
            </a:pPr>
            <a:endParaRPr lang="en-US" sz="1800" b="1" i="1" dirty="0" smtClean="0">
              <a:solidFill>
                <a:srgbClr val="038A00"/>
              </a:solidFill>
            </a:endParaRPr>
          </a:p>
          <a:p>
            <a:pPr marL="203200" indent="0" algn="ctr">
              <a:buNone/>
            </a:pPr>
            <a:r>
              <a:rPr lang="en-US" sz="1800" b="1" i="1" dirty="0" smtClean="0">
                <a:solidFill>
                  <a:srgbClr val="038A00"/>
                </a:solidFill>
              </a:rPr>
              <a:t>www.ed.gov/early-learning/inclusion</a:t>
            </a:r>
            <a:endParaRPr lang="en-US" sz="1800" b="1" i="1" dirty="0">
              <a:solidFill>
                <a:srgbClr val="92D050"/>
              </a:solidFill>
            </a:endParaRPr>
          </a:p>
          <a:p>
            <a:pPr marL="203200" indent="0" algn="ctr">
              <a:buNone/>
            </a:pPr>
            <a:endParaRPr lang="en-US" sz="4000" b="1" dirty="0" smtClean="0">
              <a:solidFill>
                <a:srgbClr val="038A00"/>
              </a:solidFill>
            </a:endParaRPr>
          </a:p>
          <a:p>
            <a:pPr marL="203200" indent="0" algn="ctr">
              <a:buNone/>
            </a:pPr>
            <a:endParaRPr lang="en-US" sz="4000" b="1" dirty="0">
              <a:solidFill>
                <a:srgbClr val="038A00"/>
              </a:solidFill>
            </a:endParaRPr>
          </a:p>
        </p:txBody>
      </p:sp>
      <p:sp>
        <p:nvSpPr>
          <p:cNvPr id="4" name="Slide Number Placeholder 3"/>
          <p:cNvSpPr>
            <a:spLocks noGrp="1"/>
          </p:cNvSpPr>
          <p:nvPr>
            <p:ph type="sldNum" idx="12"/>
          </p:nvPr>
        </p:nvSpPr>
        <p:spPr/>
        <p:txBody>
          <a:bodyPr/>
          <a:lstStyle/>
          <a:p>
            <a:endParaRPr lang="en-US"/>
          </a:p>
        </p:txBody>
      </p:sp>
      <p:pic>
        <p:nvPicPr>
          <p:cNvPr id="5" name="Picture 4" descr="Department of Education Official Seal" title="Department of Education Official Seal"/>
          <p:cNvPicPr>
            <a:picLocks noChangeAspect="1"/>
          </p:cNvPicPr>
          <p:nvPr/>
        </p:nvPicPr>
        <p:blipFill>
          <a:blip r:embed="rId3" cstate="print"/>
          <a:srcRect/>
          <a:stretch>
            <a:fillRect/>
          </a:stretch>
        </p:blipFill>
        <p:spPr bwMode="auto">
          <a:xfrm>
            <a:off x="4673009" y="318977"/>
            <a:ext cx="1319690" cy="1295400"/>
          </a:xfrm>
          <a:prstGeom prst="rect">
            <a:avLst/>
          </a:prstGeom>
          <a:noFill/>
          <a:ln w="9525">
            <a:noFill/>
            <a:miter lim="800000"/>
            <a:headEnd/>
            <a:tailEnd/>
          </a:ln>
        </p:spPr>
      </p:pic>
      <p:pic>
        <p:nvPicPr>
          <p:cNvPr id="6" name="Picture 5" descr="Department of Health &amp; Human Services logo and link - www.hhs.gov" title="Department of Health and Human Services logo">
            <a:hlinkClick r:id="rId4"/>
          </p:cNvPr>
          <p:cNvPicPr>
            <a:picLocks noChangeAspect="1" noChangeArrowheads="1"/>
          </p:cNvPicPr>
          <p:nvPr/>
        </p:nvPicPr>
        <p:blipFill>
          <a:blip r:embed="rId5" cstate="print"/>
          <a:srcRect/>
          <a:stretch>
            <a:fillRect/>
          </a:stretch>
        </p:blipFill>
        <p:spPr bwMode="auto">
          <a:xfrm>
            <a:off x="3276600" y="304800"/>
            <a:ext cx="1220499" cy="1241664"/>
          </a:xfrm>
          <a:prstGeom prst="rect">
            <a:avLst/>
          </a:prstGeom>
          <a:noFill/>
          <a:ln w="9525">
            <a:noFill/>
            <a:miter lim="800000"/>
            <a:headEnd/>
            <a:tailEnd/>
          </a:ln>
        </p:spPr>
      </p:pic>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81600" y="2700471"/>
            <a:ext cx="2533310" cy="322454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92699" y="1546464"/>
            <a:ext cx="2472408" cy="330819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8250937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7"/>
            <a:ext cx="8382000" cy="1143000"/>
          </a:xfrm>
        </p:spPr>
        <p:txBody>
          <a:bodyPr/>
          <a:lstStyle/>
          <a:p>
            <a:pPr algn="ctr"/>
            <a:r>
              <a:rPr lang="en-US" dirty="0"/>
              <a:t/>
            </a:r>
            <a:br>
              <a:rPr lang="en-US" dirty="0"/>
            </a:br>
            <a:r>
              <a:rPr lang="en-US" sz="3200" b="1" dirty="0" smtClean="0">
                <a:solidFill>
                  <a:srgbClr val="038A00"/>
                </a:solidFill>
              </a:rPr>
              <a:t>Policy Statement on Inclusion of Children with Disabilities in Early Childhood Programs</a:t>
            </a:r>
            <a:r>
              <a:rPr lang="en-US" sz="3200" dirty="0" smtClean="0"/>
              <a:t/>
            </a:r>
            <a:br>
              <a:rPr lang="en-US" sz="3200" dirty="0" smtClean="0"/>
            </a:br>
            <a:endParaRPr lang="en-US" sz="3200" dirty="0"/>
          </a:p>
        </p:txBody>
      </p:sp>
      <p:sp>
        <p:nvSpPr>
          <p:cNvPr id="3" name="Content Placeholder 2"/>
          <p:cNvSpPr>
            <a:spLocks noGrp="1"/>
          </p:cNvSpPr>
          <p:nvPr>
            <p:ph idx="1"/>
          </p:nvPr>
        </p:nvSpPr>
        <p:spPr/>
        <p:txBody>
          <a:bodyPr/>
          <a:lstStyle/>
          <a:p>
            <a:pPr marL="0" indent="0">
              <a:buNone/>
            </a:pPr>
            <a:endParaRPr lang="en-US" sz="1800" dirty="0"/>
          </a:p>
          <a:p>
            <a:pPr marL="619125" lvl="1" indent="-457200">
              <a:buFont typeface="Arial" panose="020B0604020202020204" pitchFamily="34" charset="0"/>
              <a:buChar char="•"/>
            </a:pPr>
            <a:r>
              <a:rPr lang="en-US" sz="3200" dirty="0" smtClean="0"/>
              <a:t>It is the Departments’ position that all young children with disabilities should have access to inclusive high-quality early childhood programs where they are provided with appropriate support in meeting high expectations</a:t>
            </a:r>
          </a:p>
        </p:txBody>
      </p:sp>
      <p:sp>
        <p:nvSpPr>
          <p:cNvPr id="4" name="Slide Number Placeholder 3"/>
          <p:cNvSpPr>
            <a:spLocks noGrp="1"/>
          </p:cNvSpPr>
          <p:nvPr>
            <p:ph type="sldNum" sz="quarter" idx="11"/>
          </p:nvPr>
        </p:nvSpPr>
        <p:spPr/>
        <p:txBody>
          <a:bodyPr/>
          <a:lstStyle/>
          <a:p>
            <a:pPr>
              <a:defRPr/>
            </a:pPr>
            <a:fld id="{5943DAAB-2D66-401E-BF36-D1FCFC03A98C}" type="slidenum">
              <a:rPr lang="en-US" smtClean="0"/>
              <a:pPr>
                <a:defRPr/>
              </a:pPr>
              <a:t>16</a:t>
            </a:fld>
            <a:endParaRPr lang="en-US" dirty="0"/>
          </a:p>
        </p:txBody>
      </p:sp>
    </p:spTree>
    <p:extLst>
      <p:ext uri="{BB962C8B-B14F-4D97-AF65-F5344CB8AC3E}">
        <p14:creationId xmlns:p14="http://schemas.microsoft.com/office/powerpoint/2010/main" val="18083047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7"/>
            <a:ext cx="8382000" cy="1143000"/>
          </a:xfrm>
        </p:spPr>
        <p:txBody>
          <a:bodyPr/>
          <a:lstStyle/>
          <a:p>
            <a:pPr algn="l"/>
            <a:r>
              <a:rPr lang="en-US" dirty="0"/>
              <a:t/>
            </a:r>
            <a:br>
              <a:rPr lang="en-US" dirty="0"/>
            </a:br>
            <a:r>
              <a:rPr lang="en-US" sz="3200" b="1" dirty="0" smtClean="0">
                <a:solidFill>
                  <a:srgbClr val="038A00"/>
                </a:solidFill>
              </a:rPr>
              <a:t>Policy Statement on Inclusion of Children with Disabilities in Early Childhood Programs</a:t>
            </a:r>
            <a:r>
              <a:rPr lang="en-US" sz="3200" dirty="0" smtClean="0"/>
              <a:t/>
            </a:r>
            <a:br>
              <a:rPr lang="en-US" sz="3200" dirty="0" smtClean="0"/>
            </a:br>
            <a:endParaRPr lang="en-US" sz="3200" dirty="0"/>
          </a:p>
        </p:txBody>
      </p:sp>
      <p:sp>
        <p:nvSpPr>
          <p:cNvPr id="3" name="Content Placeholder 2"/>
          <p:cNvSpPr>
            <a:spLocks noGrp="1"/>
          </p:cNvSpPr>
          <p:nvPr>
            <p:ph idx="1"/>
          </p:nvPr>
        </p:nvSpPr>
        <p:spPr>
          <a:xfrm>
            <a:off x="457200" y="1600200"/>
            <a:ext cx="8229600" cy="4525963"/>
          </a:xfrm>
        </p:spPr>
        <p:txBody>
          <a:bodyPr/>
          <a:lstStyle/>
          <a:p>
            <a:pPr>
              <a:buFont typeface="Arial" panose="020B0604020202020204" pitchFamily="34" charset="0"/>
              <a:buChar char="•"/>
            </a:pPr>
            <a:r>
              <a:rPr lang="en-US" sz="2800" b="1" i="1" dirty="0" smtClean="0"/>
              <a:t>The importance of early childhood inclusion:</a:t>
            </a:r>
          </a:p>
          <a:p>
            <a:pPr lvl="1"/>
            <a:r>
              <a:rPr lang="en-US" sz="2000" dirty="0" smtClean="0"/>
              <a:t>Being </a:t>
            </a:r>
            <a:r>
              <a:rPr lang="en-US" sz="2000" dirty="0"/>
              <a:t>meaningfully </a:t>
            </a:r>
            <a:r>
              <a:rPr lang="en-US" sz="2000" dirty="0" smtClean="0"/>
              <a:t>is </a:t>
            </a:r>
            <a:r>
              <a:rPr lang="en-US" sz="2000" dirty="0"/>
              <a:t>the first step to equal opportunity, </a:t>
            </a:r>
            <a:r>
              <a:rPr lang="en-US" sz="2000" dirty="0" smtClean="0"/>
              <a:t>and </a:t>
            </a:r>
            <a:r>
              <a:rPr lang="en-US" sz="2000" dirty="0"/>
              <a:t>is every person’s </a:t>
            </a:r>
            <a:r>
              <a:rPr lang="en-US" sz="2000" dirty="0" smtClean="0"/>
              <a:t>right</a:t>
            </a:r>
            <a:endParaRPr lang="en-US" sz="2000" dirty="0"/>
          </a:p>
          <a:p>
            <a:pPr lvl="1"/>
            <a:r>
              <a:rPr lang="en-US" sz="2000" dirty="0" smtClean="0"/>
              <a:t>Research </a:t>
            </a:r>
            <a:r>
              <a:rPr lang="en-US" sz="2000" dirty="0"/>
              <a:t>indicates that meaningful inclusion is beneficial to children with and without </a:t>
            </a:r>
            <a:r>
              <a:rPr lang="en-US" sz="2000" dirty="0" smtClean="0"/>
              <a:t>disabilities  </a:t>
            </a:r>
            <a:endParaRPr lang="en-US" sz="2000" dirty="0"/>
          </a:p>
          <a:p>
            <a:pPr lvl="1"/>
            <a:r>
              <a:rPr lang="en-US" sz="2000" dirty="0" smtClean="0"/>
              <a:t>Meaningful </a:t>
            </a:r>
            <a:r>
              <a:rPr lang="en-US" sz="2000" dirty="0"/>
              <a:t>inclusion in high-quality early childhood programs can support children with disabilities in reaching their full potential resulting in broad societal </a:t>
            </a:r>
            <a:r>
              <a:rPr lang="en-US" sz="2000" dirty="0" smtClean="0"/>
              <a:t>benefits </a:t>
            </a:r>
          </a:p>
          <a:p>
            <a:pPr lvl="1"/>
            <a:r>
              <a:rPr lang="en-US" sz="2000" dirty="0"/>
              <a:t>Inclusion in early childhood programs can set a trajectory for inclusion </a:t>
            </a:r>
            <a:r>
              <a:rPr lang="en-US" sz="2000" dirty="0" smtClean="0"/>
              <a:t>across the course of an individual's life</a:t>
            </a:r>
            <a:endParaRPr lang="en-US" sz="1800" dirty="0"/>
          </a:p>
          <a:p>
            <a:pPr marL="457200" indent="-457200"/>
            <a:endParaRPr lang="en-US" sz="2200" dirty="0" smtClean="0"/>
          </a:p>
        </p:txBody>
      </p:sp>
      <p:sp>
        <p:nvSpPr>
          <p:cNvPr id="4" name="Slide Number Placeholder 3"/>
          <p:cNvSpPr>
            <a:spLocks noGrp="1"/>
          </p:cNvSpPr>
          <p:nvPr>
            <p:ph type="sldNum" sz="quarter" idx="11"/>
          </p:nvPr>
        </p:nvSpPr>
        <p:spPr/>
        <p:txBody>
          <a:bodyPr/>
          <a:lstStyle/>
          <a:p>
            <a:pPr>
              <a:defRPr/>
            </a:pPr>
            <a:fld id="{5943DAAB-2D66-401E-BF36-D1FCFC03A98C}" type="slidenum">
              <a:rPr lang="en-US" smtClean="0"/>
              <a:pPr>
                <a:defRPr/>
              </a:pPr>
              <a:t>17</a:t>
            </a:fld>
            <a:endParaRPr lang="en-US" dirty="0"/>
          </a:p>
        </p:txBody>
      </p:sp>
    </p:spTree>
    <p:extLst>
      <p:ext uri="{BB962C8B-B14F-4D97-AF65-F5344CB8AC3E}">
        <p14:creationId xmlns:p14="http://schemas.microsoft.com/office/powerpoint/2010/main" val="19234556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7"/>
            <a:ext cx="8382000" cy="1143000"/>
          </a:xfrm>
        </p:spPr>
        <p:txBody>
          <a:bodyPr/>
          <a:lstStyle/>
          <a:p>
            <a:pPr algn="ctr"/>
            <a:r>
              <a:rPr lang="en-US" dirty="0"/>
              <a:t/>
            </a:r>
            <a:br>
              <a:rPr lang="en-US" dirty="0"/>
            </a:br>
            <a:r>
              <a:rPr lang="en-US" sz="3200" b="1" dirty="0" smtClean="0">
                <a:solidFill>
                  <a:srgbClr val="038A00"/>
                </a:solidFill>
              </a:rPr>
              <a:t>Policy Statement on Inclusion of Children with Disabilities in Early Childhood Programs</a:t>
            </a:r>
            <a:r>
              <a:rPr lang="en-US" sz="3200" dirty="0" smtClean="0"/>
              <a:t/>
            </a:r>
            <a:br>
              <a:rPr lang="en-US" sz="3200" dirty="0" smtClean="0"/>
            </a:br>
            <a:endParaRPr lang="en-US" sz="3200" dirty="0"/>
          </a:p>
        </p:txBody>
      </p:sp>
      <p:sp>
        <p:nvSpPr>
          <p:cNvPr id="3" name="Content Placeholder 2"/>
          <p:cNvSpPr>
            <a:spLocks noGrp="1"/>
          </p:cNvSpPr>
          <p:nvPr>
            <p:ph idx="1"/>
          </p:nvPr>
        </p:nvSpPr>
        <p:spPr/>
        <p:txBody>
          <a:bodyPr/>
          <a:lstStyle/>
          <a:p>
            <a:pPr indent="-342900"/>
            <a:r>
              <a:rPr lang="en-US" sz="2800" b="1" i="1" dirty="0" smtClean="0"/>
              <a:t>The need to </a:t>
            </a:r>
            <a:r>
              <a:rPr lang="en-US" sz="2800" b="1" i="1" dirty="0"/>
              <a:t>f</a:t>
            </a:r>
            <a:r>
              <a:rPr lang="en-US" sz="2800" b="1" i="1" dirty="0" smtClean="0"/>
              <a:t>ocus on inclusion in early childhood</a:t>
            </a:r>
            <a:r>
              <a:rPr lang="en-US" sz="2400" b="1" i="1" dirty="0" smtClean="0"/>
              <a:t>:</a:t>
            </a:r>
            <a:endParaRPr lang="en-US" sz="1200" dirty="0" smtClean="0"/>
          </a:p>
          <a:p>
            <a:pPr lvl="1" indent="-342900"/>
            <a:r>
              <a:rPr lang="en-US" sz="2200" dirty="0" smtClean="0"/>
              <a:t>Children </a:t>
            </a:r>
            <a:r>
              <a:rPr lang="en-US" sz="2200" dirty="0"/>
              <a:t>with disabilities </a:t>
            </a:r>
            <a:r>
              <a:rPr lang="en-US" sz="2200" dirty="0" smtClean="0"/>
              <a:t>continue </a:t>
            </a:r>
            <a:r>
              <a:rPr lang="en-US" sz="2200" dirty="0"/>
              <a:t>to face significant barriers to accessing </a:t>
            </a:r>
            <a:r>
              <a:rPr lang="en-US" sz="2200" dirty="0" smtClean="0"/>
              <a:t>inclusive early </a:t>
            </a:r>
            <a:r>
              <a:rPr lang="en-US" sz="2200" dirty="0"/>
              <a:t>childhood </a:t>
            </a:r>
            <a:r>
              <a:rPr lang="en-US" sz="2200" dirty="0" smtClean="0"/>
              <a:t>programs</a:t>
            </a:r>
          </a:p>
          <a:p>
            <a:pPr lvl="1" indent="-342900"/>
            <a:r>
              <a:rPr lang="en-US" sz="2200" dirty="0"/>
              <a:t>T</a:t>
            </a:r>
            <a:r>
              <a:rPr lang="en-US" sz="2200" dirty="0" smtClean="0"/>
              <a:t>oo </a:t>
            </a:r>
            <a:r>
              <a:rPr lang="en-US" sz="2200" dirty="0"/>
              <a:t>many preschool children with disabilities </a:t>
            </a:r>
            <a:r>
              <a:rPr lang="en-US" sz="2200" dirty="0" smtClean="0"/>
              <a:t>receive special </a:t>
            </a:r>
            <a:r>
              <a:rPr lang="en-US" sz="2200" dirty="0"/>
              <a:t>education services in settings separate from their peers without disabilities </a:t>
            </a:r>
          </a:p>
          <a:p>
            <a:pPr lvl="1" indent="-342900"/>
            <a:r>
              <a:rPr lang="en-US" sz="2200" dirty="0" smtClean="0"/>
              <a:t>While States have worked to expand access </a:t>
            </a:r>
            <a:r>
              <a:rPr lang="en-US" sz="2200" dirty="0"/>
              <a:t>to high-quality early learning </a:t>
            </a:r>
            <a:r>
              <a:rPr lang="en-US" sz="2200" dirty="0" smtClean="0"/>
              <a:t>programs, </a:t>
            </a:r>
            <a:r>
              <a:rPr lang="en-US" sz="2200" dirty="0"/>
              <a:t>there has not </a:t>
            </a:r>
            <a:r>
              <a:rPr lang="en-US" sz="2200" dirty="0" smtClean="0"/>
              <a:t>been </a:t>
            </a:r>
            <a:r>
              <a:rPr lang="en-US" sz="2200" dirty="0"/>
              <a:t>a proportionate expansion of inclusive early learning opportunities for young children with </a:t>
            </a:r>
            <a:r>
              <a:rPr lang="en-US" sz="2200" dirty="0" smtClean="0"/>
              <a:t>disabilities </a:t>
            </a:r>
          </a:p>
        </p:txBody>
      </p:sp>
      <p:sp>
        <p:nvSpPr>
          <p:cNvPr id="4" name="Slide Number Placeholder 3"/>
          <p:cNvSpPr>
            <a:spLocks noGrp="1"/>
          </p:cNvSpPr>
          <p:nvPr>
            <p:ph type="sldNum" sz="quarter" idx="11"/>
          </p:nvPr>
        </p:nvSpPr>
        <p:spPr/>
        <p:txBody>
          <a:bodyPr/>
          <a:lstStyle/>
          <a:p>
            <a:pPr>
              <a:defRPr/>
            </a:pPr>
            <a:fld id="{5943DAAB-2D66-401E-BF36-D1FCFC03A98C}" type="slidenum">
              <a:rPr lang="en-US" smtClean="0"/>
              <a:pPr>
                <a:defRPr/>
              </a:pPr>
              <a:t>18</a:t>
            </a:fld>
            <a:endParaRPr lang="en-US" dirty="0"/>
          </a:p>
        </p:txBody>
      </p:sp>
    </p:spTree>
    <p:extLst>
      <p:ext uri="{BB962C8B-B14F-4D97-AF65-F5344CB8AC3E}">
        <p14:creationId xmlns:p14="http://schemas.microsoft.com/office/powerpoint/2010/main" val="23668064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7474" name="Rectangle 2"/>
          <p:cNvSpPr>
            <a:spLocks noGrp="1" noChangeArrowheads="1"/>
          </p:cNvSpPr>
          <p:nvPr>
            <p:ph type="title"/>
          </p:nvPr>
        </p:nvSpPr>
        <p:spPr/>
        <p:txBody>
          <a:bodyPr/>
          <a:lstStyle/>
          <a:p>
            <a:pPr>
              <a:defRPr/>
            </a:pPr>
            <a:r>
              <a:rPr lang="en-US" sz="3200" b="1" dirty="0">
                <a:solidFill>
                  <a:srgbClr val="038A00"/>
                </a:solidFill>
              </a:rPr>
              <a:t>Policy Statement on Inclusion of Children with Disabilities in Early Childhood Programs</a:t>
            </a:r>
            <a:endParaRPr lang="en-US" sz="3200" dirty="0">
              <a:effectLst/>
            </a:endParaRPr>
          </a:p>
        </p:txBody>
      </p:sp>
      <p:sp>
        <p:nvSpPr>
          <p:cNvPr id="617475" name="Rectangle 3"/>
          <p:cNvSpPr>
            <a:spLocks noGrp="1" noChangeArrowheads="1"/>
          </p:cNvSpPr>
          <p:nvPr>
            <p:ph type="body" idx="1"/>
          </p:nvPr>
        </p:nvSpPr>
        <p:spPr>
          <a:xfrm>
            <a:off x="762000" y="1828800"/>
            <a:ext cx="8153400" cy="4267200"/>
          </a:xfrm>
        </p:spPr>
        <p:txBody>
          <a:bodyPr/>
          <a:lstStyle/>
          <a:p>
            <a:pPr lvl="0">
              <a:buFont typeface="Arial" panose="020B0604020202020204" pitchFamily="34" charset="0"/>
              <a:buChar char="•"/>
            </a:pPr>
            <a:r>
              <a:rPr lang="en-US" dirty="0" smtClean="0">
                <a:effectLst/>
              </a:rPr>
              <a:t> A “high-quality” early childhood program is one that is inclusive of children with disabilities and their families and ensures that policies, funding, and practices enable their full participation and success</a:t>
            </a:r>
            <a:endParaRPr lang="en-US" dirty="0">
              <a:effectLst/>
            </a:endParaRPr>
          </a:p>
        </p:txBody>
      </p:sp>
      <p:sp>
        <p:nvSpPr>
          <p:cNvPr id="4" name="Slide Number Placeholder 3"/>
          <p:cNvSpPr>
            <a:spLocks noGrp="1"/>
          </p:cNvSpPr>
          <p:nvPr>
            <p:ph type="sldNum" sz="quarter" idx="11"/>
          </p:nvPr>
        </p:nvSpPr>
        <p:spPr/>
        <p:txBody>
          <a:bodyPr/>
          <a:lstStyle/>
          <a:p>
            <a:pPr>
              <a:defRPr/>
            </a:pPr>
            <a:fld id="{5943DAAB-2D66-401E-BF36-D1FCFC03A98C}" type="slidenum">
              <a:rPr lang="en-US" smtClean="0">
                <a:effectLst/>
              </a:rPr>
              <a:pPr>
                <a:defRPr/>
              </a:pPr>
              <a:t>19</a:t>
            </a:fld>
            <a:endParaRPr lang="en-US" dirty="0">
              <a:effectLst/>
            </a:endParaRPr>
          </a:p>
        </p:txBody>
      </p:sp>
    </p:spTree>
    <p:extLst>
      <p:ext uri="{BB962C8B-B14F-4D97-AF65-F5344CB8AC3E}">
        <p14:creationId xmlns:p14="http://schemas.microsoft.com/office/powerpoint/2010/main" val="6343348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7"/>
            <a:ext cx="8382000" cy="639763"/>
          </a:xfrm>
        </p:spPr>
        <p:txBody>
          <a:bodyPr/>
          <a:lstStyle/>
          <a:p>
            <a:pPr algn="ctr"/>
            <a:r>
              <a:rPr lang="en-US" dirty="0"/>
              <a:t/>
            </a:r>
            <a:br>
              <a:rPr lang="en-US" dirty="0"/>
            </a:br>
            <a:r>
              <a:rPr lang="en-US" sz="3200" b="1" dirty="0" smtClean="0">
                <a:solidFill>
                  <a:srgbClr val="038A00"/>
                </a:solidFill>
              </a:rPr>
              <a:t>Presentation Agenda</a:t>
            </a:r>
            <a:endParaRPr lang="en-US" sz="3200" dirty="0"/>
          </a:p>
        </p:txBody>
      </p:sp>
      <p:sp>
        <p:nvSpPr>
          <p:cNvPr id="3" name="Content Placeholder 2"/>
          <p:cNvSpPr>
            <a:spLocks noGrp="1"/>
          </p:cNvSpPr>
          <p:nvPr>
            <p:ph idx="1"/>
          </p:nvPr>
        </p:nvSpPr>
        <p:spPr/>
        <p:txBody>
          <a:bodyPr/>
          <a:lstStyle/>
          <a:p>
            <a:pPr marL="285750" indent="-285750"/>
            <a:r>
              <a:rPr lang="en-US" sz="2400" dirty="0" smtClean="0"/>
              <a:t>Provide an overview of the Administration’s early learning agenda, with a focus on the joint Policy Statements: </a:t>
            </a:r>
          </a:p>
          <a:p>
            <a:pPr marL="685800" lvl="1" indent="-285750"/>
            <a:r>
              <a:rPr lang="en-US" sz="2400" dirty="0" smtClean="0"/>
              <a:t>Context that prompted action  </a:t>
            </a:r>
          </a:p>
          <a:p>
            <a:pPr marL="685800" lvl="1" indent="-285750"/>
            <a:r>
              <a:rPr lang="en-US" sz="2400" dirty="0" smtClean="0"/>
              <a:t>Purpose and rationale</a:t>
            </a:r>
          </a:p>
          <a:p>
            <a:pPr marL="685800" lvl="1" indent="-285750"/>
            <a:r>
              <a:rPr lang="en-US" sz="2400" dirty="0" smtClean="0"/>
              <a:t>Recommendations for States and local programs</a:t>
            </a:r>
          </a:p>
          <a:p>
            <a:pPr marL="685800" lvl="1" indent="-285750"/>
            <a:r>
              <a:rPr lang="en-US" sz="2400" dirty="0" smtClean="0"/>
              <a:t>Examples of State and local action </a:t>
            </a:r>
          </a:p>
          <a:p>
            <a:pPr marL="685800" lvl="1" indent="-285750"/>
            <a:r>
              <a:rPr lang="en-US" sz="2400" dirty="0" smtClean="0"/>
              <a:t>Resources and HHS/ED activities to continue supporting progress </a:t>
            </a:r>
          </a:p>
          <a:p>
            <a:pPr marL="400050" lvl="1" indent="0">
              <a:buNone/>
            </a:pPr>
            <a:endParaRPr lang="en-US" sz="1400" dirty="0"/>
          </a:p>
        </p:txBody>
      </p:sp>
      <p:sp>
        <p:nvSpPr>
          <p:cNvPr id="4" name="Slide Number Placeholder 3"/>
          <p:cNvSpPr>
            <a:spLocks noGrp="1"/>
          </p:cNvSpPr>
          <p:nvPr>
            <p:ph type="sldNum" sz="quarter" idx="11"/>
          </p:nvPr>
        </p:nvSpPr>
        <p:spPr/>
        <p:txBody>
          <a:bodyPr/>
          <a:lstStyle/>
          <a:p>
            <a:pPr>
              <a:defRPr/>
            </a:pPr>
            <a:fld id="{5943DAAB-2D66-401E-BF36-D1FCFC03A98C}" type="slidenum">
              <a:rPr lang="en-US" smtClean="0"/>
              <a:pPr>
                <a:defRPr/>
              </a:pPr>
              <a:t>2</a:t>
            </a:fld>
            <a:endParaRPr lang="en-US" dirty="0"/>
          </a:p>
        </p:txBody>
      </p:sp>
    </p:spTree>
    <p:extLst>
      <p:ext uri="{BB962C8B-B14F-4D97-AF65-F5344CB8AC3E}">
        <p14:creationId xmlns:p14="http://schemas.microsoft.com/office/powerpoint/2010/main" val="3829279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7"/>
            <a:ext cx="8382000" cy="1143000"/>
          </a:xfrm>
        </p:spPr>
        <p:txBody>
          <a:bodyPr/>
          <a:lstStyle/>
          <a:p>
            <a:pPr algn="ctr"/>
            <a:r>
              <a:rPr lang="en-US" dirty="0"/>
              <a:t/>
            </a:r>
            <a:br>
              <a:rPr lang="en-US" dirty="0"/>
            </a:br>
            <a:r>
              <a:rPr lang="en-US" sz="3200" b="1" dirty="0" smtClean="0">
                <a:solidFill>
                  <a:srgbClr val="038A00"/>
                </a:solidFill>
              </a:rPr>
              <a:t>Policy Statement on Inclusion of Children with Disabilities in Early Childhood Programs</a:t>
            </a:r>
            <a:r>
              <a:rPr lang="en-US" sz="3200" dirty="0" smtClean="0"/>
              <a:t/>
            </a:r>
            <a:br>
              <a:rPr lang="en-US" sz="3200" dirty="0" smtClean="0"/>
            </a:br>
            <a:endParaRPr lang="en-US" sz="3200" dirty="0"/>
          </a:p>
        </p:txBody>
      </p:sp>
      <p:sp>
        <p:nvSpPr>
          <p:cNvPr id="3" name="Content Placeholder 2"/>
          <p:cNvSpPr>
            <a:spLocks noGrp="1"/>
          </p:cNvSpPr>
          <p:nvPr>
            <p:ph idx="1"/>
          </p:nvPr>
        </p:nvSpPr>
        <p:spPr>
          <a:xfrm>
            <a:off x="457200" y="1524000"/>
            <a:ext cx="8229600" cy="4602163"/>
          </a:xfrm>
        </p:spPr>
        <p:txBody>
          <a:bodyPr/>
          <a:lstStyle/>
          <a:p>
            <a:pPr>
              <a:buFont typeface="Arial" panose="020B0604020202020204" pitchFamily="34" charset="0"/>
              <a:buChar char="•"/>
            </a:pPr>
            <a:r>
              <a:rPr lang="en-US" sz="2800" b="1" i="1" dirty="0" smtClean="0"/>
              <a:t>The Policy Statement:</a:t>
            </a:r>
          </a:p>
          <a:p>
            <a:pPr lvl="1">
              <a:buFont typeface="Arial" panose="020B0604020202020204" pitchFamily="34" charset="0"/>
              <a:buChar char="•"/>
            </a:pPr>
            <a:r>
              <a:rPr lang="en-US" sz="2200" dirty="0" smtClean="0"/>
              <a:t>Sets </a:t>
            </a:r>
            <a:r>
              <a:rPr lang="en-US" sz="2200" dirty="0"/>
              <a:t>an expectation for high-quality inclusion in early childhood </a:t>
            </a:r>
            <a:r>
              <a:rPr lang="en-US" sz="2200" dirty="0" smtClean="0"/>
              <a:t>programs;</a:t>
            </a:r>
          </a:p>
          <a:p>
            <a:pPr lvl="1">
              <a:buFont typeface="Arial" panose="020B0604020202020204" pitchFamily="34" charset="0"/>
              <a:buChar char="•"/>
            </a:pPr>
            <a:r>
              <a:rPr lang="en-US" sz="2200" dirty="0" smtClean="0"/>
              <a:t>Highlights </a:t>
            </a:r>
            <a:r>
              <a:rPr lang="en-US" sz="2200" dirty="0"/>
              <a:t>the legal and research base for inclusion; </a:t>
            </a:r>
          </a:p>
          <a:p>
            <a:pPr lvl="1">
              <a:buFont typeface="Arial" panose="020B0604020202020204" pitchFamily="34" charset="0"/>
              <a:buChar char="•"/>
            </a:pPr>
            <a:r>
              <a:rPr lang="en-US" sz="2200" dirty="0" smtClean="0"/>
              <a:t>Provides </a:t>
            </a:r>
            <a:r>
              <a:rPr lang="en-US" sz="2200" dirty="0"/>
              <a:t>recommendations to </a:t>
            </a:r>
            <a:r>
              <a:rPr lang="en-US" sz="2200" dirty="0" smtClean="0">
                <a:hlinkClick r:id="rId3"/>
              </a:rPr>
              <a:t>States</a:t>
            </a:r>
            <a:r>
              <a:rPr lang="en-US" sz="2200" dirty="0" smtClean="0"/>
              <a:t> </a:t>
            </a:r>
            <a:r>
              <a:rPr lang="en-US" sz="2200" dirty="0"/>
              <a:t>and </a:t>
            </a:r>
            <a:r>
              <a:rPr lang="en-US" sz="2200" dirty="0">
                <a:hlinkClick r:id="rId4"/>
              </a:rPr>
              <a:t>local programs and providers</a:t>
            </a:r>
            <a:r>
              <a:rPr lang="en-US" sz="2200" dirty="0"/>
              <a:t> for increasing inclusive early learning opportunities for all children; and</a:t>
            </a:r>
          </a:p>
          <a:p>
            <a:pPr lvl="1">
              <a:buFont typeface="Arial" panose="020B0604020202020204" pitchFamily="34" charset="0"/>
              <a:buChar char="•"/>
            </a:pPr>
            <a:r>
              <a:rPr lang="en-US" sz="2200" dirty="0"/>
              <a:t>Links to free resources for </a:t>
            </a:r>
            <a:r>
              <a:rPr lang="en-US" sz="2200" dirty="0" smtClean="0">
                <a:hlinkClick r:id="rId5"/>
              </a:rPr>
              <a:t>States</a:t>
            </a:r>
            <a:r>
              <a:rPr lang="en-US" sz="2200" dirty="0"/>
              <a:t>, </a:t>
            </a:r>
            <a:r>
              <a:rPr lang="en-US" sz="2200" dirty="0">
                <a:hlinkClick r:id="rId6"/>
              </a:rPr>
              <a:t>local programs and providers</a:t>
            </a:r>
            <a:r>
              <a:rPr lang="en-US" sz="2200" dirty="0"/>
              <a:t>, and </a:t>
            </a:r>
            <a:r>
              <a:rPr lang="en-US" sz="2200" dirty="0">
                <a:hlinkClick r:id="rId7"/>
              </a:rPr>
              <a:t>families</a:t>
            </a:r>
            <a:r>
              <a:rPr lang="en-US" sz="2200" dirty="0"/>
              <a:t> that have been developed to support inclusion of children with disabilities in high-quality early education programs</a:t>
            </a:r>
          </a:p>
        </p:txBody>
      </p:sp>
      <p:sp>
        <p:nvSpPr>
          <p:cNvPr id="4" name="Slide Number Placeholder 3"/>
          <p:cNvSpPr>
            <a:spLocks noGrp="1"/>
          </p:cNvSpPr>
          <p:nvPr>
            <p:ph type="sldNum" sz="quarter" idx="11"/>
          </p:nvPr>
        </p:nvSpPr>
        <p:spPr/>
        <p:txBody>
          <a:bodyPr/>
          <a:lstStyle/>
          <a:p>
            <a:pPr>
              <a:defRPr/>
            </a:pPr>
            <a:fld id="{5943DAAB-2D66-401E-BF36-D1FCFC03A98C}" type="slidenum">
              <a:rPr lang="en-US" smtClean="0"/>
              <a:pPr>
                <a:defRPr/>
              </a:pPr>
              <a:t>20</a:t>
            </a:fld>
            <a:endParaRPr lang="en-US" dirty="0"/>
          </a:p>
        </p:txBody>
      </p:sp>
    </p:spTree>
    <p:extLst>
      <p:ext uri="{BB962C8B-B14F-4D97-AF65-F5344CB8AC3E}">
        <p14:creationId xmlns:p14="http://schemas.microsoft.com/office/powerpoint/2010/main" val="9160761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solidFill>
                  <a:srgbClr val="038A00"/>
                </a:solidFill>
              </a:rPr>
              <a:t>Policy Statement on Inclusion of Children with Disabilities in Early Childhood Programs</a:t>
            </a:r>
            <a:endParaRPr lang="en-US" sz="3200" dirty="0"/>
          </a:p>
        </p:txBody>
      </p:sp>
      <p:sp>
        <p:nvSpPr>
          <p:cNvPr id="3" name="Text Placeholder 2"/>
          <p:cNvSpPr>
            <a:spLocks noGrp="1"/>
          </p:cNvSpPr>
          <p:nvPr>
            <p:ph type="body" idx="1"/>
          </p:nvPr>
        </p:nvSpPr>
        <p:spPr>
          <a:xfrm>
            <a:off x="228600" y="1600200"/>
            <a:ext cx="8686800" cy="4525963"/>
          </a:xfrm>
        </p:spPr>
        <p:txBody>
          <a:bodyPr/>
          <a:lstStyle/>
          <a:p>
            <a:pPr marL="203200" indent="0">
              <a:buNone/>
            </a:pPr>
            <a:r>
              <a:rPr lang="en-US" sz="2400" b="1" i="1" dirty="0"/>
              <a:t>I</a:t>
            </a:r>
            <a:r>
              <a:rPr lang="en-US" sz="2400" b="1" i="1" dirty="0" smtClean="0"/>
              <a:t>nclusion </a:t>
            </a:r>
            <a:r>
              <a:rPr lang="en-US" sz="2400" b="1" i="1" dirty="0"/>
              <a:t>in early childhood </a:t>
            </a:r>
            <a:r>
              <a:rPr lang="en-US" sz="2400" b="1" i="1" dirty="0" smtClean="0"/>
              <a:t>programs</a:t>
            </a:r>
            <a:r>
              <a:rPr lang="en-US" sz="2400" dirty="0" smtClean="0"/>
              <a:t>: </a:t>
            </a:r>
          </a:p>
          <a:p>
            <a:r>
              <a:rPr lang="en-US" sz="2000" dirty="0" smtClean="0"/>
              <a:t>including </a:t>
            </a:r>
            <a:r>
              <a:rPr lang="en-US" sz="2000" dirty="0"/>
              <a:t>children with disabilities in general early childhood programs </a:t>
            </a:r>
            <a:r>
              <a:rPr lang="en-US" sz="2000" dirty="0" smtClean="0"/>
              <a:t>together </a:t>
            </a:r>
            <a:r>
              <a:rPr lang="en-US" sz="2000" dirty="0"/>
              <a:t>with their peers without </a:t>
            </a:r>
            <a:r>
              <a:rPr lang="en-US" sz="2000" dirty="0" smtClean="0"/>
              <a:t>disabilities; </a:t>
            </a:r>
          </a:p>
          <a:p>
            <a:r>
              <a:rPr lang="en-US" sz="2000" dirty="0" smtClean="0"/>
              <a:t>holding </a:t>
            </a:r>
            <a:r>
              <a:rPr lang="en-US" sz="2000" dirty="0"/>
              <a:t>high expectations and intentionally promoting participation in all learning and social activities, facilitated by individualized </a:t>
            </a:r>
            <a:r>
              <a:rPr lang="en-US" sz="2000" dirty="0" smtClean="0"/>
              <a:t>accommodations; </a:t>
            </a:r>
            <a:r>
              <a:rPr lang="en-US" sz="2000" dirty="0"/>
              <a:t>and </a:t>
            </a:r>
            <a:endParaRPr lang="en-US" sz="2000" dirty="0" smtClean="0"/>
          </a:p>
          <a:p>
            <a:r>
              <a:rPr lang="en-US" sz="2000" dirty="0" smtClean="0"/>
              <a:t>using </a:t>
            </a:r>
            <a:r>
              <a:rPr lang="en-US" sz="2000" dirty="0"/>
              <a:t>evidence-based services and supports to foster their </a:t>
            </a:r>
            <a:r>
              <a:rPr lang="en-US" sz="2000" dirty="0" smtClean="0"/>
              <a:t>development, friendships </a:t>
            </a:r>
            <a:r>
              <a:rPr lang="en-US" sz="2000" dirty="0"/>
              <a:t>with </a:t>
            </a:r>
            <a:r>
              <a:rPr lang="en-US" sz="2000" dirty="0" smtClean="0"/>
              <a:t>peers, and </a:t>
            </a:r>
            <a:r>
              <a:rPr lang="en-US" sz="2000" dirty="0"/>
              <a:t>sense of belonging. </a:t>
            </a:r>
            <a:endParaRPr lang="en-US" sz="2000" dirty="0" smtClean="0"/>
          </a:p>
          <a:p>
            <a:pPr marL="203200" indent="0">
              <a:buNone/>
            </a:pPr>
            <a:endParaRPr lang="en-US" sz="1000" dirty="0"/>
          </a:p>
          <a:p>
            <a:pPr marL="203200" indent="0">
              <a:buNone/>
            </a:pPr>
            <a:r>
              <a:rPr lang="en-US" sz="2000" dirty="0" smtClean="0"/>
              <a:t>This </a:t>
            </a:r>
            <a:r>
              <a:rPr lang="en-US" sz="2000" dirty="0"/>
              <a:t>applies to all young children with disabilities, from those with the mildest disabilities, to those with the most significant disabilities. </a:t>
            </a:r>
          </a:p>
        </p:txBody>
      </p:sp>
      <p:sp>
        <p:nvSpPr>
          <p:cNvPr id="4" name="Slide Number Placeholder 3"/>
          <p:cNvSpPr>
            <a:spLocks noGrp="1"/>
          </p:cNvSpPr>
          <p:nvPr>
            <p:ph type="sldNum" idx="12"/>
          </p:nvPr>
        </p:nvSpPr>
        <p:spPr/>
        <p:txBody>
          <a:bodyPr/>
          <a:lstStyle/>
          <a:p>
            <a:endParaRPr lang="en-US"/>
          </a:p>
        </p:txBody>
      </p:sp>
    </p:spTree>
    <p:extLst>
      <p:ext uri="{BB962C8B-B14F-4D97-AF65-F5344CB8AC3E}">
        <p14:creationId xmlns:p14="http://schemas.microsoft.com/office/powerpoint/2010/main" val="15323973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8498" name="Rectangle 2"/>
          <p:cNvSpPr>
            <a:spLocks noGrp="1" noChangeArrowheads="1"/>
          </p:cNvSpPr>
          <p:nvPr>
            <p:ph type="title"/>
          </p:nvPr>
        </p:nvSpPr>
        <p:spPr/>
        <p:txBody>
          <a:bodyPr/>
          <a:lstStyle/>
          <a:p>
            <a:pPr eaLnBrk="1" hangingPunct="1">
              <a:defRPr/>
            </a:pPr>
            <a:r>
              <a:rPr lang="en-US" sz="3200" b="1" dirty="0">
                <a:solidFill>
                  <a:srgbClr val="038A00"/>
                </a:solidFill>
              </a:rPr>
              <a:t>Policy Statement on Inclusion of Children with Disabilities in Early Childhood Programs</a:t>
            </a:r>
            <a:endParaRPr lang="en-US" sz="3200" dirty="0">
              <a:effectLst/>
            </a:endParaRPr>
          </a:p>
        </p:txBody>
      </p:sp>
      <p:sp>
        <p:nvSpPr>
          <p:cNvPr id="618499" name="Rectangle 3"/>
          <p:cNvSpPr>
            <a:spLocks noGrp="1" noChangeArrowheads="1"/>
          </p:cNvSpPr>
          <p:nvPr>
            <p:ph type="body" idx="1"/>
          </p:nvPr>
        </p:nvSpPr>
        <p:spPr>
          <a:xfrm>
            <a:off x="457200" y="1417638"/>
            <a:ext cx="8229600" cy="4708526"/>
          </a:xfrm>
        </p:spPr>
        <p:txBody>
          <a:bodyPr/>
          <a:lstStyle/>
          <a:p>
            <a:pPr marL="0" indent="0" eaLnBrk="1" hangingPunct="1">
              <a:defRPr/>
            </a:pPr>
            <a:r>
              <a:rPr lang="en-US" dirty="0" smtClean="0"/>
              <a:t>Recommendations for State Action</a:t>
            </a:r>
          </a:p>
          <a:p>
            <a:pPr marL="914400" lvl="1" indent="-514350">
              <a:buFont typeface="+mj-lt"/>
              <a:buAutoNum type="arabicPeriod"/>
              <a:defRPr/>
            </a:pPr>
            <a:r>
              <a:rPr lang="en-US" dirty="0" smtClean="0"/>
              <a:t>Create a State-Level Interagency Task Force and Plan for Inclusion</a:t>
            </a:r>
          </a:p>
          <a:p>
            <a:pPr marL="914400" lvl="1" indent="-514350">
              <a:buFont typeface="+mj-lt"/>
              <a:buAutoNum type="arabicPeriod"/>
              <a:defRPr/>
            </a:pPr>
            <a:r>
              <a:rPr lang="en-US" dirty="0" smtClean="0"/>
              <a:t>Ensure State Policies are Consistent with High-Quality Inclusion</a:t>
            </a:r>
          </a:p>
          <a:p>
            <a:pPr marL="914400" lvl="1" indent="-514350">
              <a:buFont typeface="+mj-lt"/>
              <a:buAutoNum type="arabicPeriod"/>
              <a:defRPr/>
            </a:pPr>
            <a:r>
              <a:rPr lang="en-US" dirty="0" smtClean="0"/>
              <a:t>Track Data on Goals on Inclusion</a:t>
            </a:r>
          </a:p>
          <a:p>
            <a:pPr marL="914400" lvl="1" indent="-514350">
              <a:buFont typeface="+mj-lt"/>
              <a:buAutoNum type="arabicPeriod"/>
              <a:defRPr/>
            </a:pPr>
            <a:r>
              <a:rPr lang="en-US" dirty="0" smtClean="0"/>
              <a:t>Review and Modify Resource Allocations</a:t>
            </a:r>
          </a:p>
          <a:p>
            <a:pPr marL="914400" lvl="1" indent="-514350">
              <a:buFont typeface="+mj-lt"/>
              <a:buAutoNum type="arabicPeriod"/>
              <a:defRPr/>
            </a:pPr>
            <a:r>
              <a:rPr lang="en-US" dirty="0"/>
              <a:t>Ensure Quality Rating Frameworks are Inclusive</a:t>
            </a:r>
          </a:p>
          <a:p>
            <a:pPr marL="914400" lvl="1" indent="-514350">
              <a:buFont typeface="+mj-lt"/>
              <a:buAutoNum type="arabicPeriod"/>
              <a:defRPr/>
            </a:pPr>
            <a:endParaRPr lang="en-US" dirty="0" smtClean="0"/>
          </a:p>
          <a:p>
            <a:pPr marL="914400" lvl="1" indent="-514350">
              <a:buFont typeface="+mj-lt"/>
              <a:buAutoNum type="arabicPeriod"/>
              <a:defRPr/>
            </a:pPr>
            <a:endParaRPr lang="en-US" dirty="0"/>
          </a:p>
          <a:p>
            <a:pPr marL="914400" lvl="1" indent="-514350">
              <a:buFont typeface="+mj-lt"/>
              <a:buAutoNum type="arabicPeriod"/>
              <a:defRPr/>
            </a:pPr>
            <a:endParaRPr lang="en-US" dirty="0" smtClean="0"/>
          </a:p>
          <a:p>
            <a:pPr marL="914400" lvl="1" indent="-514350">
              <a:buFont typeface="+mj-lt"/>
              <a:buAutoNum type="arabicPeriod"/>
              <a:defRPr/>
            </a:pPr>
            <a:endParaRPr lang="en-US" dirty="0"/>
          </a:p>
          <a:p>
            <a:pPr marL="914400" lvl="1" indent="-514350">
              <a:buFont typeface="+mj-lt"/>
              <a:buAutoNum type="arabicPeriod"/>
              <a:defRPr/>
            </a:pPr>
            <a:endParaRPr lang="en-US" dirty="0" smtClean="0"/>
          </a:p>
          <a:p>
            <a:pPr marL="914400" lvl="1" indent="-514350">
              <a:buFont typeface="+mj-lt"/>
              <a:buAutoNum type="arabicPeriod"/>
              <a:defRPr/>
            </a:pPr>
            <a:endParaRPr lang="en-US" dirty="0"/>
          </a:p>
          <a:p>
            <a:pPr marL="914400" lvl="1" indent="-514350">
              <a:buFont typeface="+mj-lt"/>
              <a:buAutoNum type="arabicPeriod"/>
              <a:defRPr/>
            </a:pPr>
            <a:endParaRPr lang="en-US" dirty="0" smtClean="0"/>
          </a:p>
          <a:p>
            <a:pPr marL="914400" lvl="1" indent="-514350">
              <a:buFont typeface="+mj-lt"/>
              <a:buAutoNum type="arabicPeriod"/>
              <a:defRPr/>
            </a:pPr>
            <a:endParaRPr lang="en-US" dirty="0"/>
          </a:p>
        </p:txBody>
      </p:sp>
      <p:sp>
        <p:nvSpPr>
          <p:cNvPr id="5" name="Slide Number Placeholder 4"/>
          <p:cNvSpPr>
            <a:spLocks noGrp="1"/>
          </p:cNvSpPr>
          <p:nvPr>
            <p:ph type="sldNum" sz="quarter" idx="11"/>
          </p:nvPr>
        </p:nvSpPr>
        <p:spPr/>
        <p:txBody>
          <a:bodyPr/>
          <a:lstStyle/>
          <a:p>
            <a:pPr>
              <a:defRPr/>
            </a:pPr>
            <a:fld id="{5943DAAB-2D66-401E-BF36-D1FCFC03A98C}" type="slidenum">
              <a:rPr lang="en-US" smtClean="0">
                <a:effectLst/>
              </a:rPr>
              <a:pPr>
                <a:defRPr/>
              </a:pPr>
              <a:t>22</a:t>
            </a:fld>
            <a:endParaRPr lang="en-US" dirty="0">
              <a:effectLst/>
            </a:endParaRPr>
          </a:p>
        </p:txBody>
      </p:sp>
      <p:sp>
        <p:nvSpPr>
          <p:cNvPr id="6" name="Footer Placeholder 5"/>
          <p:cNvSpPr>
            <a:spLocks noGrp="1"/>
          </p:cNvSpPr>
          <p:nvPr>
            <p:ph type="ftr" sz="quarter" idx="10"/>
          </p:nvPr>
        </p:nvSpPr>
        <p:spPr/>
        <p:txBody>
          <a:bodyPr/>
          <a:lstStyle/>
          <a:p>
            <a:pPr>
              <a:defRPr/>
            </a:pPr>
            <a:endParaRPr lang="en-US" dirty="0" smtClean="0"/>
          </a:p>
        </p:txBody>
      </p:sp>
    </p:spTree>
    <p:extLst>
      <p:ext uri="{BB962C8B-B14F-4D97-AF65-F5344CB8AC3E}">
        <p14:creationId xmlns:p14="http://schemas.microsoft.com/office/powerpoint/2010/main" val="35767991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8498" name="Rectangle 2"/>
          <p:cNvSpPr>
            <a:spLocks noGrp="1" noChangeArrowheads="1"/>
          </p:cNvSpPr>
          <p:nvPr>
            <p:ph type="title"/>
          </p:nvPr>
        </p:nvSpPr>
        <p:spPr/>
        <p:txBody>
          <a:bodyPr/>
          <a:lstStyle/>
          <a:p>
            <a:pPr eaLnBrk="1" hangingPunct="1">
              <a:defRPr/>
            </a:pPr>
            <a:r>
              <a:rPr lang="en-US" sz="3200" b="1" dirty="0">
                <a:solidFill>
                  <a:srgbClr val="038A00"/>
                </a:solidFill>
              </a:rPr>
              <a:t>Policy Statement on Inclusion of Children with Disabilities in Early Childhood Programs</a:t>
            </a:r>
            <a:endParaRPr lang="en-US" sz="3200" dirty="0">
              <a:effectLst/>
            </a:endParaRPr>
          </a:p>
        </p:txBody>
      </p:sp>
      <p:sp>
        <p:nvSpPr>
          <p:cNvPr id="618499" name="Rectangle 3"/>
          <p:cNvSpPr>
            <a:spLocks noGrp="1" noChangeArrowheads="1"/>
          </p:cNvSpPr>
          <p:nvPr>
            <p:ph type="body" idx="1"/>
          </p:nvPr>
        </p:nvSpPr>
        <p:spPr>
          <a:xfrm>
            <a:off x="457200" y="1417638"/>
            <a:ext cx="8229600" cy="4708526"/>
          </a:xfrm>
        </p:spPr>
        <p:txBody>
          <a:bodyPr/>
          <a:lstStyle/>
          <a:p>
            <a:pPr marL="0" indent="0" eaLnBrk="1" hangingPunct="1">
              <a:defRPr/>
            </a:pPr>
            <a:r>
              <a:rPr lang="en-US" dirty="0" smtClean="0"/>
              <a:t>Recommendations for State Action</a:t>
            </a:r>
          </a:p>
          <a:p>
            <a:pPr marL="914400" lvl="1" indent="-514350">
              <a:buAutoNum type="arabicPeriod" startAt="6"/>
              <a:defRPr/>
            </a:pPr>
            <a:r>
              <a:rPr lang="en-US" sz="2600" dirty="0" smtClean="0"/>
              <a:t>Strengthen Accountability and Build Incentive Structures</a:t>
            </a:r>
            <a:endParaRPr lang="en-US" sz="2600" dirty="0"/>
          </a:p>
          <a:p>
            <a:pPr marL="914400" lvl="1" indent="-514350">
              <a:buAutoNum type="arabicPeriod" startAt="6"/>
              <a:defRPr/>
            </a:pPr>
            <a:r>
              <a:rPr lang="en-US" sz="2600" dirty="0" smtClean="0"/>
              <a:t>Build a Coordinated Early Childhood Professional Development System</a:t>
            </a:r>
          </a:p>
          <a:p>
            <a:pPr marL="914400" lvl="1" indent="-514350">
              <a:buAutoNum type="arabicPeriod" startAt="6"/>
              <a:defRPr/>
            </a:pPr>
            <a:r>
              <a:rPr lang="en-US" sz="2600" dirty="0" smtClean="0"/>
              <a:t>Implement </a:t>
            </a:r>
            <a:r>
              <a:rPr lang="en-US" sz="2600" dirty="0"/>
              <a:t>Statewide Supports for Children’s Social Emotional and Behavioral </a:t>
            </a:r>
            <a:r>
              <a:rPr lang="en-US" sz="2600" dirty="0" smtClean="0"/>
              <a:t>Health</a:t>
            </a:r>
            <a:endParaRPr lang="en-US" sz="2600" dirty="0"/>
          </a:p>
          <a:p>
            <a:pPr marL="914400" lvl="1" indent="-514350">
              <a:buAutoNum type="arabicPeriod" startAt="6"/>
              <a:defRPr/>
            </a:pPr>
            <a:r>
              <a:rPr lang="en-US" sz="2600" dirty="0" smtClean="0"/>
              <a:t>Raise Public Awareness</a:t>
            </a:r>
          </a:p>
          <a:p>
            <a:pPr marL="914400" lvl="1" indent="-514350">
              <a:buFont typeface="+mj-lt"/>
              <a:buAutoNum type="arabicPeriod"/>
              <a:defRPr/>
            </a:pPr>
            <a:endParaRPr lang="en-US" dirty="0"/>
          </a:p>
          <a:p>
            <a:pPr marL="914400" lvl="1" indent="-514350">
              <a:buFont typeface="+mj-lt"/>
              <a:buAutoNum type="arabicPeriod"/>
              <a:defRPr/>
            </a:pPr>
            <a:endParaRPr lang="en-US" dirty="0" smtClean="0"/>
          </a:p>
          <a:p>
            <a:pPr marL="914400" lvl="1" indent="-514350">
              <a:buFont typeface="+mj-lt"/>
              <a:buAutoNum type="arabicPeriod"/>
              <a:defRPr/>
            </a:pPr>
            <a:endParaRPr lang="en-US" dirty="0"/>
          </a:p>
          <a:p>
            <a:pPr marL="914400" lvl="1" indent="-514350">
              <a:buFont typeface="+mj-lt"/>
              <a:buAutoNum type="arabicPeriod"/>
              <a:defRPr/>
            </a:pPr>
            <a:endParaRPr lang="en-US" dirty="0" smtClean="0"/>
          </a:p>
          <a:p>
            <a:pPr marL="914400" lvl="1" indent="-514350">
              <a:buFont typeface="+mj-lt"/>
              <a:buAutoNum type="arabicPeriod"/>
              <a:defRPr/>
            </a:pPr>
            <a:endParaRPr lang="en-US" dirty="0"/>
          </a:p>
          <a:p>
            <a:pPr marL="914400" lvl="1" indent="-514350">
              <a:buFont typeface="+mj-lt"/>
              <a:buAutoNum type="arabicPeriod"/>
              <a:defRPr/>
            </a:pPr>
            <a:endParaRPr lang="en-US" dirty="0" smtClean="0"/>
          </a:p>
          <a:p>
            <a:pPr marL="914400" lvl="1" indent="-514350">
              <a:buFont typeface="+mj-lt"/>
              <a:buAutoNum type="arabicPeriod"/>
              <a:defRPr/>
            </a:pPr>
            <a:endParaRPr lang="en-US" dirty="0"/>
          </a:p>
        </p:txBody>
      </p:sp>
      <p:sp>
        <p:nvSpPr>
          <p:cNvPr id="5" name="Slide Number Placeholder 4"/>
          <p:cNvSpPr>
            <a:spLocks noGrp="1"/>
          </p:cNvSpPr>
          <p:nvPr>
            <p:ph type="sldNum" sz="quarter" idx="11"/>
          </p:nvPr>
        </p:nvSpPr>
        <p:spPr/>
        <p:txBody>
          <a:bodyPr/>
          <a:lstStyle/>
          <a:p>
            <a:pPr>
              <a:defRPr/>
            </a:pPr>
            <a:fld id="{5943DAAB-2D66-401E-BF36-D1FCFC03A98C}" type="slidenum">
              <a:rPr lang="en-US" smtClean="0">
                <a:effectLst/>
              </a:rPr>
              <a:pPr>
                <a:defRPr/>
              </a:pPr>
              <a:t>23</a:t>
            </a:fld>
            <a:endParaRPr lang="en-US" dirty="0">
              <a:effectLst/>
            </a:endParaRPr>
          </a:p>
        </p:txBody>
      </p:sp>
      <p:sp>
        <p:nvSpPr>
          <p:cNvPr id="6" name="Footer Placeholder 5"/>
          <p:cNvSpPr>
            <a:spLocks noGrp="1"/>
          </p:cNvSpPr>
          <p:nvPr>
            <p:ph type="ftr" sz="quarter" idx="10"/>
          </p:nvPr>
        </p:nvSpPr>
        <p:spPr/>
        <p:txBody>
          <a:bodyPr/>
          <a:lstStyle/>
          <a:p>
            <a:pPr>
              <a:defRPr/>
            </a:pPr>
            <a:endParaRPr lang="en-US" dirty="0" smtClean="0"/>
          </a:p>
        </p:txBody>
      </p:sp>
    </p:spTree>
    <p:extLst>
      <p:ext uri="{BB962C8B-B14F-4D97-AF65-F5344CB8AC3E}">
        <p14:creationId xmlns:p14="http://schemas.microsoft.com/office/powerpoint/2010/main" val="32638143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8498" name="Rectangle 2"/>
          <p:cNvSpPr>
            <a:spLocks noGrp="1" noChangeArrowheads="1"/>
          </p:cNvSpPr>
          <p:nvPr>
            <p:ph type="title"/>
          </p:nvPr>
        </p:nvSpPr>
        <p:spPr/>
        <p:txBody>
          <a:bodyPr/>
          <a:lstStyle/>
          <a:p>
            <a:pPr eaLnBrk="1" hangingPunct="1">
              <a:defRPr/>
            </a:pPr>
            <a:r>
              <a:rPr lang="en-US" sz="3200" b="1" dirty="0">
                <a:solidFill>
                  <a:srgbClr val="038A00"/>
                </a:solidFill>
              </a:rPr>
              <a:t>Policy Statement on Inclusion of Children with Disabilities in Early Childhood Programs</a:t>
            </a:r>
            <a:endParaRPr lang="en-US" sz="3200" dirty="0">
              <a:effectLst/>
            </a:endParaRPr>
          </a:p>
        </p:txBody>
      </p:sp>
      <p:sp>
        <p:nvSpPr>
          <p:cNvPr id="618499" name="Rectangle 3"/>
          <p:cNvSpPr>
            <a:spLocks noGrp="1" noChangeArrowheads="1"/>
          </p:cNvSpPr>
          <p:nvPr>
            <p:ph type="body" idx="1"/>
          </p:nvPr>
        </p:nvSpPr>
        <p:spPr/>
        <p:txBody>
          <a:bodyPr/>
          <a:lstStyle/>
          <a:p>
            <a:pPr marL="0" indent="0" eaLnBrk="1" hangingPunct="1">
              <a:defRPr/>
            </a:pPr>
            <a:r>
              <a:rPr lang="en-US" dirty="0" smtClean="0"/>
              <a:t>Recommendations for Local Action</a:t>
            </a:r>
          </a:p>
          <a:p>
            <a:pPr marL="914400" lvl="1" indent="-514350">
              <a:buFont typeface="+mj-lt"/>
              <a:buAutoNum type="arabicPeriod"/>
              <a:defRPr/>
            </a:pPr>
            <a:r>
              <a:rPr lang="en-US" dirty="0" smtClean="0"/>
              <a:t>Partner with Families</a:t>
            </a:r>
          </a:p>
          <a:p>
            <a:pPr marL="914400" lvl="1" indent="-514350">
              <a:buFont typeface="+mj-lt"/>
              <a:buAutoNum type="arabicPeriod"/>
              <a:defRPr/>
            </a:pPr>
            <a:r>
              <a:rPr lang="en-US" dirty="0" smtClean="0"/>
              <a:t>Adhere to Legal Provision of Supports and Services in Inclusive Settings</a:t>
            </a:r>
          </a:p>
          <a:p>
            <a:pPr marL="914400" lvl="1" indent="-514350">
              <a:buFont typeface="+mj-lt"/>
              <a:buAutoNum type="arabicPeriod"/>
              <a:defRPr/>
            </a:pPr>
            <a:r>
              <a:rPr lang="en-US" dirty="0" smtClean="0"/>
              <a:t>Assess and Improve the Quality of Inclusion</a:t>
            </a:r>
          </a:p>
          <a:p>
            <a:pPr marL="914400" lvl="1" indent="-514350">
              <a:buFont typeface="+mj-lt"/>
              <a:buAutoNum type="arabicPeriod"/>
              <a:defRPr/>
            </a:pPr>
            <a:r>
              <a:rPr lang="en-US" dirty="0" smtClean="0"/>
              <a:t>Review and Modify Resource Allocations</a:t>
            </a:r>
          </a:p>
          <a:p>
            <a:pPr marL="914400" lvl="1" indent="-514350">
              <a:buFont typeface="+mj-lt"/>
              <a:buAutoNum type="arabicPeriod"/>
              <a:defRPr/>
            </a:pPr>
            <a:endParaRPr lang="en-US" dirty="0"/>
          </a:p>
          <a:p>
            <a:pPr marL="914400" lvl="1" indent="-514350">
              <a:buFont typeface="+mj-lt"/>
              <a:buAutoNum type="arabicPeriod"/>
              <a:defRPr/>
            </a:pPr>
            <a:endParaRPr lang="en-US" dirty="0" smtClean="0"/>
          </a:p>
          <a:p>
            <a:pPr marL="914400" lvl="1" indent="-514350">
              <a:buFont typeface="+mj-lt"/>
              <a:buAutoNum type="arabicPeriod"/>
              <a:defRPr/>
            </a:pPr>
            <a:endParaRPr lang="en-US" dirty="0"/>
          </a:p>
          <a:p>
            <a:pPr marL="914400" lvl="1" indent="-514350">
              <a:buFont typeface="+mj-lt"/>
              <a:buAutoNum type="arabicPeriod"/>
              <a:defRPr/>
            </a:pPr>
            <a:endParaRPr lang="en-US" dirty="0" smtClean="0"/>
          </a:p>
          <a:p>
            <a:pPr marL="914400" lvl="1" indent="-514350">
              <a:buFont typeface="+mj-lt"/>
              <a:buAutoNum type="arabicPeriod"/>
              <a:defRPr/>
            </a:pPr>
            <a:endParaRPr lang="en-US" dirty="0"/>
          </a:p>
          <a:p>
            <a:pPr marL="914400" lvl="1" indent="-514350">
              <a:buFont typeface="+mj-lt"/>
              <a:buAutoNum type="arabicPeriod"/>
              <a:defRPr/>
            </a:pPr>
            <a:endParaRPr lang="en-US" dirty="0" smtClean="0"/>
          </a:p>
          <a:p>
            <a:pPr marL="914400" lvl="1" indent="-514350">
              <a:buFont typeface="+mj-lt"/>
              <a:buAutoNum type="arabicPeriod"/>
              <a:defRPr/>
            </a:pPr>
            <a:endParaRPr lang="en-US" dirty="0"/>
          </a:p>
        </p:txBody>
      </p:sp>
      <p:sp>
        <p:nvSpPr>
          <p:cNvPr id="5" name="Slide Number Placeholder 4"/>
          <p:cNvSpPr>
            <a:spLocks noGrp="1"/>
          </p:cNvSpPr>
          <p:nvPr>
            <p:ph type="sldNum" sz="quarter" idx="11"/>
          </p:nvPr>
        </p:nvSpPr>
        <p:spPr/>
        <p:txBody>
          <a:bodyPr/>
          <a:lstStyle/>
          <a:p>
            <a:pPr>
              <a:defRPr/>
            </a:pPr>
            <a:fld id="{5943DAAB-2D66-401E-BF36-D1FCFC03A98C}" type="slidenum">
              <a:rPr lang="en-US" smtClean="0">
                <a:effectLst/>
              </a:rPr>
              <a:pPr>
                <a:defRPr/>
              </a:pPr>
              <a:t>24</a:t>
            </a:fld>
            <a:endParaRPr lang="en-US" dirty="0">
              <a:effectLst/>
            </a:endParaRPr>
          </a:p>
        </p:txBody>
      </p:sp>
      <p:sp>
        <p:nvSpPr>
          <p:cNvPr id="6" name="Footer Placeholder 5"/>
          <p:cNvSpPr>
            <a:spLocks noGrp="1"/>
          </p:cNvSpPr>
          <p:nvPr>
            <p:ph type="ftr" sz="quarter" idx="10"/>
          </p:nvPr>
        </p:nvSpPr>
        <p:spPr/>
        <p:txBody>
          <a:bodyPr/>
          <a:lstStyle/>
          <a:p>
            <a:pPr>
              <a:defRPr/>
            </a:pPr>
            <a:endParaRPr lang="en-US" dirty="0" smtClean="0"/>
          </a:p>
        </p:txBody>
      </p:sp>
    </p:spTree>
    <p:extLst>
      <p:ext uri="{BB962C8B-B14F-4D97-AF65-F5344CB8AC3E}">
        <p14:creationId xmlns:p14="http://schemas.microsoft.com/office/powerpoint/2010/main" val="32244155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8498" name="Rectangle 2"/>
          <p:cNvSpPr>
            <a:spLocks noGrp="1" noChangeArrowheads="1"/>
          </p:cNvSpPr>
          <p:nvPr>
            <p:ph type="title"/>
          </p:nvPr>
        </p:nvSpPr>
        <p:spPr/>
        <p:txBody>
          <a:bodyPr/>
          <a:lstStyle/>
          <a:p>
            <a:pPr eaLnBrk="1" hangingPunct="1">
              <a:defRPr/>
            </a:pPr>
            <a:r>
              <a:rPr lang="en-US" sz="3200" b="1" dirty="0">
                <a:solidFill>
                  <a:srgbClr val="038A00"/>
                </a:solidFill>
              </a:rPr>
              <a:t>Policy Statement on Inclusion of Children with Disabilities in Early Childhood Programs</a:t>
            </a:r>
            <a:endParaRPr lang="en-US" sz="3200" dirty="0">
              <a:effectLst/>
            </a:endParaRPr>
          </a:p>
        </p:txBody>
      </p:sp>
      <p:sp>
        <p:nvSpPr>
          <p:cNvPr id="618499" name="Rectangle 3"/>
          <p:cNvSpPr>
            <a:spLocks noGrp="1" noChangeArrowheads="1"/>
          </p:cNvSpPr>
          <p:nvPr>
            <p:ph type="body" idx="1"/>
          </p:nvPr>
        </p:nvSpPr>
        <p:spPr/>
        <p:txBody>
          <a:bodyPr/>
          <a:lstStyle/>
          <a:p>
            <a:pPr marL="0" indent="0" eaLnBrk="1" hangingPunct="1">
              <a:defRPr/>
            </a:pPr>
            <a:r>
              <a:rPr lang="en-US" dirty="0" smtClean="0"/>
              <a:t>Recommendations for Local Action</a:t>
            </a:r>
          </a:p>
          <a:p>
            <a:pPr marL="914400" lvl="1" indent="-514350">
              <a:buAutoNum type="arabicPeriod" startAt="5"/>
              <a:defRPr/>
            </a:pPr>
            <a:r>
              <a:rPr lang="en-US" dirty="0" smtClean="0"/>
              <a:t>Enhance Professional Development</a:t>
            </a:r>
          </a:p>
          <a:p>
            <a:pPr marL="914400" lvl="1" indent="-514350">
              <a:buAutoNum type="arabicPeriod" startAt="5"/>
              <a:defRPr/>
            </a:pPr>
            <a:r>
              <a:rPr lang="en-US" dirty="0" smtClean="0"/>
              <a:t>Establish an Appropriate Staffing Structure and Strengthen Staff Collaboration</a:t>
            </a:r>
          </a:p>
          <a:p>
            <a:pPr marL="914400" lvl="1" indent="-514350">
              <a:buAutoNum type="arabicPeriod" startAt="5"/>
              <a:defRPr/>
            </a:pPr>
            <a:r>
              <a:rPr lang="en-US" dirty="0" smtClean="0"/>
              <a:t>Ensure Access to Specialized Supports</a:t>
            </a:r>
          </a:p>
          <a:p>
            <a:pPr marL="914400" lvl="1" indent="-514350">
              <a:buAutoNum type="arabicPeriod" startAt="5"/>
              <a:defRPr/>
            </a:pPr>
            <a:r>
              <a:rPr lang="en-US" dirty="0" smtClean="0"/>
              <a:t>Develop Formal Collaborations with Community Partners</a:t>
            </a:r>
            <a:endParaRPr lang="en-US" dirty="0"/>
          </a:p>
          <a:p>
            <a:pPr marL="914400" lvl="1" indent="-514350">
              <a:buFont typeface="+mj-lt"/>
              <a:buAutoNum type="arabicPeriod"/>
              <a:defRPr/>
            </a:pPr>
            <a:endParaRPr lang="en-US" dirty="0" smtClean="0"/>
          </a:p>
          <a:p>
            <a:pPr marL="914400" lvl="1" indent="-514350">
              <a:buFont typeface="+mj-lt"/>
              <a:buAutoNum type="arabicPeriod"/>
              <a:defRPr/>
            </a:pPr>
            <a:endParaRPr lang="en-US" dirty="0"/>
          </a:p>
          <a:p>
            <a:pPr marL="914400" lvl="1" indent="-514350">
              <a:buFont typeface="+mj-lt"/>
              <a:buAutoNum type="arabicPeriod"/>
              <a:defRPr/>
            </a:pPr>
            <a:endParaRPr lang="en-US" dirty="0" smtClean="0"/>
          </a:p>
          <a:p>
            <a:pPr marL="914400" lvl="1" indent="-514350">
              <a:buFont typeface="+mj-lt"/>
              <a:buAutoNum type="arabicPeriod"/>
              <a:defRPr/>
            </a:pPr>
            <a:endParaRPr lang="en-US" dirty="0"/>
          </a:p>
          <a:p>
            <a:pPr marL="914400" lvl="1" indent="-514350">
              <a:buFont typeface="+mj-lt"/>
              <a:buAutoNum type="arabicPeriod"/>
              <a:defRPr/>
            </a:pPr>
            <a:endParaRPr lang="en-US" dirty="0" smtClean="0"/>
          </a:p>
          <a:p>
            <a:pPr marL="914400" lvl="1" indent="-514350">
              <a:buFont typeface="+mj-lt"/>
              <a:buAutoNum type="arabicPeriod"/>
              <a:defRPr/>
            </a:pPr>
            <a:endParaRPr lang="en-US" dirty="0"/>
          </a:p>
        </p:txBody>
      </p:sp>
      <p:sp>
        <p:nvSpPr>
          <p:cNvPr id="5" name="Slide Number Placeholder 4"/>
          <p:cNvSpPr>
            <a:spLocks noGrp="1"/>
          </p:cNvSpPr>
          <p:nvPr>
            <p:ph type="sldNum" sz="quarter" idx="11"/>
          </p:nvPr>
        </p:nvSpPr>
        <p:spPr/>
        <p:txBody>
          <a:bodyPr/>
          <a:lstStyle/>
          <a:p>
            <a:pPr>
              <a:defRPr/>
            </a:pPr>
            <a:fld id="{5943DAAB-2D66-401E-BF36-D1FCFC03A98C}" type="slidenum">
              <a:rPr lang="en-US" smtClean="0">
                <a:effectLst/>
              </a:rPr>
              <a:pPr>
                <a:defRPr/>
              </a:pPr>
              <a:t>25</a:t>
            </a:fld>
            <a:endParaRPr lang="en-US" dirty="0">
              <a:effectLst/>
            </a:endParaRPr>
          </a:p>
        </p:txBody>
      </p:sp>
      <p:sp>
        <p:nvSpPr>
          <p:cNvPr id="6" name="Footer Placeholder 5"/>
          <p:cNvSpPr>
            <a:spLocks noGrp="1"/>
          </p:cNvSpPr>
          <p:nvPr>
            <p:ph type="ftr" sz="quarter" idx="10"/>
          </p:nvPr>
        </p:nvSpPr>
        <p:spPr/>
        <p:txBody>
          <a:bodyPr/>
          <a:lstStyle/>
          <a:p>
            <a:pPr>
              <a:defRPr/>
            </a:pPr>
            <a:endParaRPr lang="en-US" dirty="0" smtClean="0"/>
          </a:p>
        </p:txBody>
      </p:sp>
    </p:spTree>
    <p:extLst>
      <p:ext uri="{BB962C8B-B14F-4D97-AF65-F5344CB8AC3E}">
        <p14:creationId xmlns:p14="http://schemas.microsoft.com/office/powerpoint/2010/main" val="24986117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7"/>
            <a:ext cx="8382000" cy="1143000"/>
          </a:xfrm>
        </p:spPr>
        <p:txBody>
          <a:bodyPr/>
          <a:lstStyle/>
          <a:p>
            <a:pPr algn="ctr"/>
            <a:r>
              <a:rPr lang="en-US" dirty="0"/>
              <a:t/>
            </a:r>
            <a:br>
              <a:rPr lang="en-US" dirty="0"/>
            </a:br>
            <a:r>
              <a:rPr lang="en-US" sz="3200" b="1" dirty="0" smtClean="0">
                <a:solidFill>
                  <a:srgbClr val="038A00"/>
                </a:solidFill>
              </a:rPr>
              <a:t>Policy Statement on Inclusion of Children with Disabilities in Early Childhood Programs</a:t>
            </a:r>
            <a:r>
              <a:rPr lang="en-US" sz="3200" dirty="0" smtClean="0"/>
              <a:t/>
            </a:r>
            <a:br>
              <a:rPr lang="en-US" sz="3200" dirty="0" smtClean="0"/>
            </a:br>
            <a:endParaRPr lang="en-US" sz="3200" dirty="0"/>
          </a:p>
        </p:txBody>
      </p:sp>
      <p:sp>
        <p:nvSpPr>
          <p:cNvPr id="3" name="Content Placeholder 2"/>
          <p:cNvSpPr>
            <a:spLocks noGrp="1"/>
          </p:cNvSpPr>
          <p:nvPr>
            <p:ph idx="1"/>
          </p:nvPr>
        </p:nvSpPr>
        <p:spPr>
          <a:xfrm>
            <a:off x="457200" y="1905000"/>
            <a:ext cx="8229600" cy="4221163"/>
          </a:xfrm>
        </p:spPr>
        <p:txBody>
          <a:bodyPr/>
          <a:lstStyle/>
          <a:p>
            <a:r>
              <a:rPr lang="en-US" dirty="0" smtClean="0"/>
              <a:t>Families</a:t>
            </a:r>
            <a:r>
              <a:rPr lang="en-US" dirty="0"/>
              <a:t>, </a:t>
            </a:r>
            <a:r>
              <a:rPr lang="en-US" dirty="0" smtClean="0"/>
              <a:t>early childhood programs, schools</a:t>
            </a:r>
            <a:r>
              <a:rPr lang="en-US" dirty="0"/>
              <a:t>, communities, and government at all </a:t>
            </a:r>
            <a:r>
              <a:rPr lang="en-US" dirty="0" smtClean="0"/>
              <a:t>levels must develop a </a:t>
            </a:r>
            <a:r>
              <a:rPr lang="en-US" dirty="0"/>
              <a:t>robust partnership </a:t>
            </a:r>
            <a:r>
              <a:rPr lang="en-US" dirty="0" smtClean="0"/>
              <a:t>to build a culture </a:t>
            </a:r>
            <a:r>
              <a:rPr lang="en-US" dirty="0"/>
              <a:t>of inclusion </a:t>
            </a:r>
            <a:r>
              <a:rPr lang="en-US" dirty="0" smtClean="0"/>
              <a:t>to ensure </a:t>
            </a:r>
            <a:r>
              <a:rPr lang="en-US" dirty="0"/>
              <a:t>that </a:t>
            </a:r>
            <a:r>
              <a:rPr lang="en-US" dirty="0" smtClean="0"/>
              <a:t>all children have an equal opportunity to thrive</a:t>
            </a:r>
            <a:endParaRPr lang="en-US" dirty="0"/>
          </a:p>
          <a:p>
            <a:pPr marL="161925" lvl="1" indent="0">
              <a:buNone/>
            </a:pPr>
            <a:endParaRPr lang="en-US" sz="2400" dirty="0" smtClean="0"/>
          </a:p>
        </p:txBody>
      </p:sp>
      <p:sp>
        <p:nvSpPr>
          <p:cNvPr id="4" name="Slide Number Placeholder 3"/>
          <p:cNvSpPr>
            <a:spLocks noGrp="1"/>
          </p:cNvSpPr>
          <p:nvPr>
            <p:ph type="sldNum" sz="quarter" idx="11"/>
          </p:nvPr>
        </p:nvSpPr>
        <p:spPr/>
        <p:txBody>
          <a:bodyPr/>
          <a:lstStyle/>
          <a:p>
            <a:pPr>
              <a:defRPr/>
            </a:pPr>
            <a:fld id="{5943DAAB-2D66-401E-BF36-D1FCFC03A98C}" type="slidenum">
              <a:rPr lang="en-US" smtClean="0"/>
              <a:pPr>
                <a:defRPr/>
              </a:pPr>
              <a:t>26</a:t>
            </a:fld>
            <a:endParaRPr lang="en-US" dirty="0"/>
          </a:p>
        </p:txBody>
      </p:sp>
    </p:spTree>
    <p:extLst>
      <p:ext uri="{BB962C8B-B14F-4D97-AF65-F5344CB8AC3E}">
        <p14:creationId xmlns:p14="http://schemas.microsoft.com/office/powerpoint/2010/main" val="31578210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7"/>
            <a:ext cx="8382000" cy="1143000"/>
          </a:xfrm>
        </p:spPr>
        <p:txBody>
          <a:bodyPr/>
          <a:lstStyle/>
          <a:p>
            <a:pPr algn="ctr"/>
            <a:r>
              <a:rPr lang="en-US" b="1" dirty="0" smtClean="0">
                <a:solidFill>
                  <a:srgbClr val="038A00"/>
                </a:solidFill>
              </a:rPr>
              <a:t>Tools and Resources</a:t>
            </a:r>
            <a:endParaRPr lang="en-US" dirty="0"/>
          </a:p>
        </p:txBody>
      </p:sp>
      <p:sp>
        <p:nvSpPr>
          <p:cNvPr id="3" name="Content Placeholder 2"/>
          <p:cNvSpPr>
            <a:spLocks noGrp="1"/>
          </p:cNvSpPr>
          <p:nvPr>
            <p:ph idx="1"/>
          </p:nvPr>
        </p:nvSpPr>
        <p:spPr>
          <a:xfrm>
            <a:off x="457200" y="1417638"/>
            <a:ext cx="8229600" cy="4708526"/>
          </a:xfrm>
        </p:spPr>
        <p:txBody>
          <a:bodyPr/>
          <a:lstStyle/>
          <a:p>
            <a:r>
              <a:rPr lang="en-US" sz="2400" b="1" dirty="0" smtClean="0"/>
              <a:t>Inclusion Resources</a:t>
            </a:r>
            <a:r>
              <a:rPr lang="en-US" sz="2400" dirty="0" smtClean="0"/>
              <a:t> </a:t>
            </a:r>
            <a:endParaRPr lang="en-US" sz="2400" dirty="0"/>
          </a:p>
          <a:p>
            <a:pPr marL="203200" indent="0">
              <a:buNone/>
            </a:pPr>
            <a:r>
              <a:rPr lang="en-US" sz="2400" i="1" dirty="0" smtClean="0">
                <a:hlinkClick r:id="rId3"/>
              </a:rPr>
              <a:t>www.ed.gov/early-learning/inclusion</a:t>
            </a:r>
            <a:endParaRPr lang="en-US" sz="2400" i="1" dirty="0" smtClean="0"/>
          </a:p>
          <a:p>
            <a:pPr marL="203200" indent="0">
              <a:buNone/>
            </a:pPr>
            <a:endParaRPr lang="en-US" sz="2400" i="1" dirty="0"/>
          </a:p>
          <a:p>
            <a:r>
              <a:rPr lang="en-US" sz="2400" b="1" dirty="0" smtClean="0"/>
              <a:t>Webinar Series</a:t>
            </a:r>
          </a:p>
          <a:p>
            <a:pPr lvl="1"/>
            <a:r>
              <a:rPr lang="en-US" sz="2000" dirty="0" smtClean="0"/>
              <a:t>September 7, 2016 at 2:00 EST:  An Early Childhood Workforce to Support High-Quality Inclusion</a:t>
            </a:r>
          </a:p>
          <a:p>
            <a:pPr lvl="1"/>
            <a:endParaRPr lang="en-US" sz="2400" dirty="0" smtClean="0"/>
          </a:p>
        </p:txBody>
      </p:sp>
      <p:sp>
        <p:nvSpPr>
          <p:cNvPr id="4" name="Slide Number Placeholder 3"/>
          <p:cNvSpPr>
            <a:spLocks noGrp="1"/>
          </p:cNvSpPr>
          <p:nvPr>
            <p:ph type="sldNum" sz="quarter" idx="11"/>
          </p:nvPr>
        </p:nvSpPr>
        <p:spPr/>
        <p:txBody>
          <a:bodyPr/>
          <a:lstStyle/>
          <a:p>
            <a:pPr>
              <a:defRPr/>
            </a:pPr>
            <a:fld id="{5943DAAB-2D66-401E-BF36-D1FCFC03A98C}" type="slidenum">
              <a:rPr lang="en-US" smtClean="0"/>
              <a:pPr>
                <a:defRPr/>
              </a:pPr>
              <a:t>27</a:t>
            </a:fld>
            <a:endParaRPr lang="en-US" dirty="0"/>
          </a:p>
        </p:txBody>
      </p:sp>
    </p:spTree>
    <p:extLst>
      <p:ext uri="{BB962C8B-B14F-4D97-AF65-F5344CB8AC3E}">
        <p14:creationId xmlns:p14="http://schemas.microsoft.com/office/powerpoint/2010/main" val="5059939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81350" y="1905000"/>
            <a:ext cx="4495800" cy="4343400"/>
          </a:xfrm>
        </p:spPr>
        <p:txBody>
          <a:bodyPr/>
          <a:lstStyle/>
          <a:p>
            <a:pPr marL="203200" indent="0" algn="ctr">
              <a:buNone/>
            </a:pPr>
            <a:r>
              <a:rPr lang="en-US" sz="4000" b="1" dirty="0" smtClean="0">
                <a:solidFill>
                  <a:srgbClr val="038A00"/>
                </a:solidFill>
              </a:rPr>
              <a:t>Federal Policy Statement</a:t>
            </a:r>
          </a:p>
          <a:p>
            <a:pPr marL="203200" indent="0" algn="ctr">
              <a:buNone/>
            </a:pPr>
            <a:r>
              <a:rPr lang="en-US" sz="3600" b="1" dirty="0" smtClean="0">
                <a:solidFill>
                  <a:srgbClr val="038A00"/>
                </a:solidFill>
              </a:rPr>
              <a:t>Dual Language Learners in Early Childhood Settings</a:t>
            </a:r>
          </a:p>
          <a:p>
            <a:pPr marL="203200" indent="0" algn="ctr">
              <a:buNone/>
            </a:pPr>
            <a:endParaRPr lang="en-US" sz="1800" b="1" i="1" dirty="0" smtClean="0">
              <a:solidFill>
                <a:srgbClr val="038A00"/>
              </a:solidFill>
            </a:endParaRPr>
          </a:p>
          <a:p>
            <a:pPr marL="203200" indent="0" algn="ctr">
              <a:buNone/>
            </a:pPr>
            <a:r>
              <a:rPr lang="en-US" sz="1800" b="1" i="1" dirty="0" smtClean="0">
                <a:solidFill>
                  <a:srgbClr val="038A00"/>
                </a:solidFill>
              </a:rPr>
              <a:t>www.ed.gov/early-learning</a:t>
            </a:r>
          </a:p>
          <a:p>
            <a:pPr marL="203200" indent="0" algn="ctr">
              <a:buNone/>
            </a:pPr>
            <a:r>
              <a:rPr lang="en-US" sz="1800" b="1" i="1" dirty="0" smtClean="0">
                <a:solidFill>
                  <a:srgbClr val="038A00"/>
                </a:solidFill>
              </a:rPr>
              <a:t>hwww.acf.hhs.gov/</a:t>
            </a:r>
            <a:r>
              <a:rPr lang="en-US" sz="1800" b="1" i="1" dirty="0" err="1" smtClean="0">
                <a:solidFill>
                  <a:srgbClr val="038A00"/>
                </a:solidFill>
              </a:rPr>
              <a:t>ecd</a:t>
            </a:r>
            <a:r>
              <a:rPr lang="en-US" sz="1800" b="1" i="1" dirty="0" smtClean="0">
                <a:solidFill>
                  <a:srgbClr val="038A00"/>
                </a:solidFill>
              </a:rPr>
              <a:t>/dual-language-learners</a:t>
            </a:r>
            <a:endParaRPr lang="en-US" sz="4000" b="1" dirty="0" smtClean="0">
              <a:solidFill>
                <a:srgbClr val="038A00"/>
              </a:solidFill>
            </a:endParaRPr>
          </a:p>
          <a:p>
            <a:pPr marL="203200" indent="0" algn="ctr">
              <a:buNone/>
            </a:pPr>
            <a:endParaRPr lang="en-US" sz="4000" b="1" dirty="0">
              <a:solidFill>
                <a:srgbClr val="038A00"/>
              </a:solidFill>
            </a:endParaRPr>
          </a:p>
        </p:txBody>
      </p:sp>
      <p:sp>
        <p:nvSpPr>
          <p:cNvPr id="4" name="Slide Number Placeholder 3"/>
          <p:cNvSpPr>
            <a:spLocks noGrp="1"/>
          </p:cNvSpPr>
          <p:nvPr>
            <p:ph type="sldNum" idx="12"/>
          </p:nvPr>
        </p:nvSpPr>
        <p:spPr/>
        <p:txBody>
          <a:bodyPr/>
          <a:lstStyle/>
          <a:p>
            <a:endParaRPr lang="en-US"/>
          </a:p>
        </p:txBody>
      </p:sp>
      <p:pic>
        <p:nvPicPr>
          <p:cNvPr id="5" name="Picture 4" descr="Department of Education Official Seal" title="Department of Education Official Seal"/>
          <p:cNvPicPr>
            <a:picLocks noChangeAspect="1"/>
          </p:cNvPicPr>
          <p:nvPr/>
        </p:nvPicPr>
        <p:blipFill>
          <a:blip r:embed="rId3" cstate="print"/>
          <a:srcRect/>
          <a:stretch>
            <a:fillRect/>
          </a:stretch>
        </p:blipFill>
        <p:spPr bwMode="auto">
          <a:xfrm>
            <a:off x="4673009" y="318977"/>
            <a:ext cx="1319690" cy="1295400"/>
          </a:xfrm>
          <a:prstGeom prst="rect">
            <a:avLst/>
          </a:prstGeom>
          <a:noFill/>
          <a:ln w="9525">
            <a:noFill/>
            <a:miter lim="800000"/>
            <a:headEnd/>
            <a:tailEnd/>
          </a:ln>
        </p:spPr>
      </p:pic>
      <p:pic>
        <p:nvPicPr>
          <p:cNvPr id="6" name="Picture 5" descr="Department of Health &amp; Human Services logo and link - www.hhs.gov" title="Department of Health and Human Services logo">
            <a:hlinkClick r:id="rId4"/>
          </p:cNvPr>
          <p:cNvPicPr>
            <a:picLocks noChangeAspect="1" noChangeArrowheads="1"/>
          </p:cNvPicPr>
          <p:nvPr/>
        </p:nvPicPr>
        <p:blipFill>
          <a:blip r:embed="rId5" cstate="print"/>
          <a:srcRect/>
          <a:stretch>
            <a:fillRect/>
          </a:stretch>
        </p:blipFill>
        <p:spPr bwMode="auto">
          <a:xfrm>
            <a:off x="3276600" y="304800"/>
            <a:ext cx="1220499" cy="1241664"/>
          </a:xfrm>
          <a:prstGeom prst="rect">
            <a:avLst/>
          </a:prstGeom>
          <a:noFill/>
          <a:ln w="9525">
            <a:noFill/>
            <a:miter lim="800000"/>
            <a:headEnd/>
            <a:tailEnd/>
          </a:ln>
        </p:spPr>
      </p:pic>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05400" y="1752600"/>
            <a:ext cx="3023464" cy="396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0415379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132764"/>
            <a:ext cx="8686800" cy="838200"/>
          </a:xfrm>
        </p:spPr>
        <p:txBody>
          <a:bodyPr/>
          <a:lstStyle/>
          <a:p>
            <a:pPr algn="ctr"/>
            <a:r>
              <a:rPr lang="en-US" dirty="0" smtClean="0">
                <a:solidFill>
                  <a:srgbClr val="038A00"/>
                </a:solidFill>
              </a:rPr>
              <a:t>HHS-ED Policy Statement on Supporting the Development of Dual Language Learners</a:t>
            </a:r>
            <a:r>
              <a:rPr lang="en-US" dirty="0" smtClean="0"/>
              <a:t> </a:t>
            </a:r>
            <a:endParaRPr lang="en-US" dirty="0"/>
          </a:p>
        </p:txBody>
      </p:sp>
      <p:sp>
        <p:nvSpPr>
          <p:cNvPr id="3" name="Content Placeholder 2"/>
          <p:cNvSpPr>
            <a:spLocks noGrp="1"/>
          </p:cNvSpPr>
          <p:nvPr>
            <p:ph idx="1"/>
          </p:nvPr>
        </p:nvSpPr>
        <p:spPr>
          <a:xfrm>
            <a:off x="457200" y="2971800"/>
            <a:ext cx="4333103" cy="3352800"/>
          </a:xfrm>
        </p:spPr>
        <p:txBody>
          <a:bodyPr/>
          <a:lstStyle/>
          <a:p>
            <a:pPr marL="0" indent="0" algn="ctr">
              <a:buNone/>
            </a:pPr>
            <a:r>
              <a:rPr lang="en-US" sz="2400" b="1" i="1" dirty="0"/>
              <a:t>It is the vision of the U.S. Departments of Health and Human </a:t>
            </a:r>
            <a:r>
              <a:rPr lang="en-US" sz="2400" b="1" i="1" dirty="0" smtClean="0"/>
              <a:t>Services </a:t>
            </a:r>
            <a:r>
              <a:rPr lang="en-US" sz="2400" b="1" i="1" dirty="0"/>
              <a:t>and </a:t>
            </a:r>
            <a:r>
              <a:rPr lang="en-US" sz="2400" b="1" i="1" dirty="0" smtClean="0"/>
              <a:t>Education, that </a:t>
            </a:r>
            <a:r>
              <a:rPr lang="en-US" sz="2400" b="1" i="1" dirty="0"/>
              <a:t>all early childhood programs adequately and appropriately serve the diverse children and </a:t>
            </a:r>
            <a:r>
              <a:rPr lang="en-US" sz="2400" b="1" i="1" dirty="0" smtClean="0"/>
              <a:t>families </a:t>
            </a:r>
            <a:r>
              <a:rPr lang="en-US" sz="2400" b="1" i="1" dirty="0"/>
              <a:t>that make up this country. </a:t>
            </a:r>
            <a:endParaRPr lang="en-US" sz="2400" b="1" i="1" dirty="0" smtClean="0"/>
          </a:p>
          <a:p>
            <a:pPr marL="0" indent="0" algn="ctr">
              <a:buNone/>
            </a:pPr>
            <a:endParaRPr lang="en-US" sz="2400" b="1" i="1" dirty="0"/>
          </a:p>
          <a:p>
            <a:pPr marL="0" indent="0" algn="ctr">
              <a:buNone/>
            </a:pPr>
            <a:endParaRPr lang="en-US" sz="2400" b="1" i="1" dirty="0" smtClean="0"/>
          </a:p>
        </p:txBody>
      </p:sp>
      <p:pic>
        <p:nvPicPr>
          <p:cNvPr id="3074" name="Picture 2" descr="C:\Users\shantel.meek\Desktop\Pics\HEADSTART-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3600" y="2935181"/>
            <a:ext cx="2133600" cy="31966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56788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Interagency policy board (IPB)</a:t>
            </a:r>
            <a:endParaRPr lang="en-US" dirty="0"/>
          </a:p>
        </p:txBody>
      </p:sp>
      <p:sp>
        <p:nvSpPr>
          <p:cNvPr id="4" name="Text Placeholder 3"/>
          <p:cNvSpPr>
            <a:spLocks noGrp="1"/>
          </p:cNvSpPr>
          <p:nvPr>
            <p:ph type="body" sz="quarter" idx="11"/>
          </p:nvPr>
        </p:nvSpPr>
        <p:spPr>
          <a:xfrm>
            <a:off x="457199" y="792163"/>
            <a:ext cx="8686799" cy="503237"/>
          </a:xfrm>
        </p:spPr>
        <p:txBody>
          <a:bodyPr/>
          <a:lstStyle/>
          <a:p>
            <a:pPr algn="ctr"/>
            <a:r>
              <a:rPr lang="en-US" dirty="0" smtClean="0"/>
              <a:t>Established by the Secretaries of ED and HHS</a:t>
            </a:r>
            <a:endParaRPr lang="en-US" dirty="0"/>
          </a:p>
        </p:txBody>
      </p:sp>
      <p:sp>
        <p:nvSpPr>
          <p:cNvPr id="6" name="Rectangle 5"/>
          <p:cNvSpPr/>
          <p:nvPr/>
        </p:nvSpPr>
        <p:spPr>
          <a:xfrm>
            <a:off x="658091" y="4004608"/>
            <a:ext cx="7928264" cy="1938992"/>
          </a:xfrm>
          <a:prstGeom prst="rect">
            <a:avLst/>
          </a:prstGeom>
        </p:spPr>
        <p:txBody>
          <a:bodyPr wrap="square">
            <a:spAutoFit/>
          </a:bodyPr>
          <a:lstStyle/>
          <a:p>
            <a:pPr marL="0" indent="0">
              <a:lnSpc>
                <a:spcPct val="125000"/>
              </a:lnSpc>
              <a:buFont typeface="Georgia" pitchFamily="18" charset="0"/>
              <a:buNone/>
            </a:pPr>
            <a:r>
              <a:rPr lang="en-US" altLang="en-US" sz="2400" dirty="0">
                <a:solidFill>
                  <a:schemeClr val="tx2"/>
                </a:solidFill>
                <a:latin typeface="+mn-lt"/>
                <a:cs typeface="Arial" panose="020B0604020202020204" pitchFamily="34" charset="0"/>
              </a:rPr>
              <a:t>The </a:t>
            </a:r>
            <a:r>
              <a:rPr lang="en-US" altLang="en-US" sz="2400" dirty="0" smtClean="0">
                <a:solidFill>
                  <a:schemeClr val="tx2"/>
                </a:solidFill>
                <a:latin typeface="+mn-lt"/>
                <a:cs typeface="Arial" panose="020B0604020202020204" pitchFamily="34" charset="0"/>
              </a:rPr>
              <a:t>IPB works to develop </a:t>
            </a:r>
            <a:r>
              <a:rPr lang="en-US" altLang="en-US" sz="2400" dirty="0">
                <a:solidFill>
                  <a:schemeClr val="tx2"/>
                </a:solidFill>
                <a:latin typeface="+mn-lt"/>
                <a:cs typeface="Arial" panose="020B0604020202020204" pitchFamily="34" charset="0"/>
              </a:rPr>
              <a:t>policy recommendations and improve program coordination and quality across federally funded early learning and development programs serving children from birth through age eight</a:t>
            </a:r>
            <a:r>
              <a:rPr lang="en-US" altLang="en-US" sz="2400" dirty="0">
                <a:solidFill>
                  <a:schemeClr val="tx2"/>
                </a:solidFill>
                <a:latin typeface="Arial" panose="020B0604020202020204" pitchFamily="34" charset="0"/>
                <a:cs typeface="Arial" panose="020B0604020202020204" pitchFamily="34" charset="0"/>
              </a:rPr>
              <a:t>. </a:t>
            </a:r>
          </a:p>
        </p:txBody>
      </p:sp>
      <p:pic>
        <p:nvPicPr>
          <p:cNvPr id="1026" name="Picture 2" descr="010611085517clipart_board_meeti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1295400"/>
            <a:ext cx="3657600"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22154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
            <a:ext cx="8229600" cy="1143000"/>
          </a:xfrm>
        </p:spPr>
        <p:txBody>
          <a:bodyPr/>
          <a:lstStyle/>
          <a:p>
            <a:pPr algn="ctr"/>
            <a:r>
              <a:rPr lang="en-US" dirty="0" smtClean="0">
                <a:solidFill>
                  <a:srgbClr val="038A00"/>
                </a:solidFill>
              </a:rPr>
              <a:t>Purposes of Policy Statement </a:t>
            </a:r>
            <a:endParaRPr lang="en-US" dirty="0">
              <a:solidFill>
                <a:srgbClr val="038A00"/>
              </a:solidFill>
            </a:endParaRPr>
          </a:p>
        </p:txBody>
      </p:sp>
      <p:sp>
        <p:nvSpPr>
          <p:cNvPr id="3" name="Content Placeholder 2"/>
          <p:cNvSpPr>
            <a:spLocks noGrp="1"/>
          </p:cNvSpPr>
          <p:nvPr>
            <p:ph idx="1"/>
          </p:nvPr>
        </p:nvSpPr>
        <p:spPr>
          <a:xfrm>
            <a:off x="457200" y="1219200"/>
            <a:ext cx="8577618" cy="5373877"/>
          </a:xfrm>
        </p:spPr>
        <p:txBody>
          <a:bodyPr/>
          <a:lstStyle/>
          <a:p>
            <a:r>
              <a:rPr lang="en-US" sz="2000" b="1" dirty="0"/>
              <a:t>Setting an expectation </a:t>
            </a:r>
            <a:r>
              <a:rPr lang="en-US" sz="2000" dirty="0"/>
              <a:t>for high-quality supports </a:t>
            </a:r>
            <a:r>
              <a:rPr lang="en-US" sz="2000" dirty="0" smtClean="0"/>
              <a:t>specifically </a:t>
            </a:r>
            <a:r>
              <a:rPr lang="en-US" sz="2000" dirty="0"/>
              <a:t>designed </a:t>
            </a:r>
            <a:r>
              <a:rPr lang="en-US" sz="2000" dirty="0" smtClean="0"/>
              <a:t>for young DLLs in early education settings.</a:t>
            </a:r>
          </a:p>
          <a:p>
            <a:endParaRPr lang="en-US" sz="2000" b="1" dirty="0" smtClean="0"/>
          </a:p>
          <a:p>
            <a:r>
              <a:rPr lang="en-US" sz="2000" b="1" dirty="0" smtClean="0"/>
              <a:t>Increasing </a:t>
            </a:r>
            <a:r>
              <a:rPr lang="en-US" sz="2000" b="1" dirty="0"/>
              <a:t>awareness </a:t>
            </a:r>
            <a:r>
              <a:rPr lang="en-US" sz="2000" dirty="0"/>
              <a:t>about the benefits of bilingualism and the important role of home language </a:t>
            </a:r>
            <a:r>
              <a:rPr lang="en-US" sz="2000" dirty="0" smtClean="0"/>
              <a:t>development</a:t>
            </a:r>
            <a:r>
              <a:rPr lang="en-US" sz="2000" dirty="0"/>
              <a:t>.</a:t>
            </a:r>
          </a:p>
          <a:p>
            <a:endParaRPr lang="en-US" sz="2000" b="1" dirty="0" smtClean="0"/>
          </a:p>
          <a:p>
            <a:r>
              <a:rPr lang="en-US" sz="2000" b="1" dirty="0" smtClean="0"/>
              <a:t>Reviewing </a:t>
            </a:r>
            <a:r>
              <a:rPr lang="en-US" sz="2000" b="1" dirty="0"/>
              <a:t>the research </a:t>
            </a:r>
            <a:r>
              <a:rPr lang="en-US" sz="2000" dirty="0"/>
              <a:t>on the unique </a:t>
            </a:r>
            <a:r>
              <a:rPr lang="en-US" sz="2000" dirty="0" smtClean="0"/>
              <a:t>strengths/challenges faced </a:t>
            </a:r>
            <a:r>
              <a:rPr lang="en-US" sz="2000" dirty="0"/>
              <a:t>by this population and </a:t>
            </a:r>
            <a:r>
              <a:rPr lang="en-US" sz="2000" dirty="0" smtClean="0"/>
              <a:t>effective strategies to promote their development.</a:t>
            </a:r>
          </a:p>
          <a:p>
            <a:endParaRPr lang="en-US" sz="2000" b="1" dirty="0" smtClean="0"/>
          </a:p>
          <a:p>
            <a:r>
              <a:rPr lang="en-US" sz="2000" b="1" dirty="0" smtClean="0"/>
              <a:t>Providing </a:t>
            </a:r>
            <a:r>
              <a:rPr lang="en-US" sz="2000" b="1" dirty="0"/>
              <a:t>recommendations </a:t>
            </a:r>
            <a:r>
              <a:rPr lang="en-US" sz="2000" dirty="0"/>
              <a:t>to early childhood </a:t>
            </a:r>
            <a:r>
              <a:rPr lang="en-US" sz="2000" dirty="0" smtClean="0"/>
              <a:t>programs and States.</a:t>
            </a:r>
          </a:p>
          <a:p>
            <a:endParaRPr lang="en-US" sz="2000" b="1" dirty="0" smtClean="0"/>
          </a:p>
          <a:p>
            <a:r>
              <a:rPr lang="en-US" sz="2000" b="1" dirty="0" smtClean="0"/>
              <a:t>Providing </a:t>
            </a:r>
            <a:r>
              <a:rPr lang="en-US" sz="2000" b="1" dirty="0"/>
              <a:t>considerations for tribal communities </a:t>
            </a:r>
            <a:r>
              <a:rPr lang="en-US" sz="2000" dirty="0"/>
              <a:t>engaged in Native language </a:t>
            </a:r>
            <a:r>
              <a:rPr lang="en-US" sz="2000" dirty="0" smtClean="0"/>
              <a:t>revitalization, maintenance</a:t>
            </a:r>
            <a:r>
              <a:rPr lang="en-US" sz="2000" dirty="0"/>
              <a:t>, restoration, or preservation </a:t>
            </a:r>
            <a:r>
              <a:rPr lang="en-US" sz="2000" dirty="0" smtClean="0"/>
              <a:t>efforts. </a:t>
            </a:r>
          </a:p>
          <a:p>
            <a:endParaRPr lang="en-US" sz="2000" b="1" dirty="0" smtClean="0"/>
          </a:p>
          <a:p>
            <a:r>
              <a:rPr lang="en-US" sz="2000" b="1" dirty="0" smtClean="0"/>
              <a:t>Identifying </a:t>
            </a:r>
            <a:r>
              <a:rPr lang="en-US" sz="2000" b="1" dirty="0"/>
              <a:t>free resources </a:t>
            </a:r>
            <a:r>
              <a:rPr lang="en-US" sz="2000" dirty="0"/>
              <a:t>to support States, tribal communities, programs, </a:t>
            </a:r>
            <a:r>
              <a:rPr lang="en-US" sz="2000" dirty="0" smtClean="0"/>
              <a:t>teachers, providers </a:t>
            </a:r>
            <a:r>
              <a:rPr lang="en-US" sz="2000" dirty="0"/>
              <a:t>and </a:t>
            </a:r>
            <a:r>
              <a:rPr lang="en-US" sz="2000" dirty="0" smtClean="0"/>
              <a:t>families.</a:t>
            </a:r>
            <a:endParaRPr lang="en-US" sz="2000" b="1" i="1" dirty="0"/>
          </a:p>
          <a:p>
            <a:endParaRPr lang="en-US" sz="2000" dirty="0"/>
          </a:p>
        </p:txBody>
      </p:sp>
    </p:spTree>
    <p:extLst>
      <p:ext uri="{BB962C8B-B14F-4D97-AF65-F5344CB8AC3E}">
        <p14:creationId xmlns:p14="http://schemas.microsoft.com/office/powerpoint/2010/main" val="19087703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52400"/>
            <a:ext cx="7324725" cy="1009650"/>
          </a:xfrm>
        </p:spPr>
        <p:txBody>
          <a:bodyPr/>
          <a:lstStyle/>
          <a:p>
            <a:pPr algn="ctr"/>
            <a:r>
              <a:rPr lang="en-US" dirty="0" smtClean="0">
                <a:solidFill>
                  <a:srgbClr val="038A00"/>
                </a:solidFill>
              </a:rPr>
              <a:t>State Policy Recommendations</a:t>
            </a:r>
            <a:endParaRPr lang="en-US" dirty="0">
              <a:solidFill>
                <a:srgbClr val="038A00"/>
              </a:solidFill>
            </a:endParaRPr>
          </a:p>
        </p:txBody>
      </p:sp>
      <p:sp>
        <p:nvSpPr>
          <p:cNvPr id="3" name="Content Placeholder 2"/>
          <p:cNvSpPr>
            <a:spLocks noGrp="1"/>
          </p:cNvSpPr>
          <p:nvPr>
            <p:ph idx="1"/>
          </p:nvPr>
        </p:nvSpPr>
        <p:spPr>
          <a:xfrm>
            <a:off x="457199" y="1346249"/>
            <a:ext cx="8536675" cy="5354802"/>
          </a:xfrm>
        </p:spPr>
        <p:txBody>
          <a:bodyPr/>
          <a:lstStyle/>
          <a:p>
            <a:pPr marL="457200" indent="-457200">
              <a:buFont typeface="+mj-lt"/>
              <a:buAutoNum type="arabicPeriod"/>
            </a:pPr>
            <a:r>
              <a:rPr lang="en-US" sz="2400" b="1" dirty="0" smtClean="0"/>
              <a:t>Develop and Implement a Plan to Support DLLs Across the Early Childhood Systems </a:t>
            </a:r>
          </a:p>
          <a:p>
            <a:pPr marL="57150" indent="0">
              <a:buNone/>
            </a:pPr>
            <a:endParaRPr lang="en-US" sz="2400" b="1" dirty="0" smtClean="0"/>
          </a:p>
          <a:p>
            <a:pPr marL="57150" indent="0">
              <a:buNone/>
            </a:pPr>
            <a:r>
              <a:rPr lang="en-US" sz="2400" b="1" dirty="0" smtClean="0"/>
              <a:t>2. Establish Policies that Support DLLs:</a:t>
            </a:r>
          </a:p>
          <a:p>
            <a:pPr lvl="1"/>
            <a:endParaRPr lang="en-US" sz="2400" dirty="0" smtClean="0"/>
          </a:p>
          <a:p>
            <a:pPr lvl="1"/>
            <a:r>
              <a:rPr lang="en-US" sz="2400" dirty="0" smtClean="0"/>
              <a:t>State Early Learning Guidelines/Standards for DLLs</a:t>
            </a:r>
          </a:p>
          <a:p>
            <a:pPr lvl="1"/>
            <a:r>
              <a:rPr lang="en-US" sz="2400" dirty="0" smtClean="0"/>
              <a:t>Quality rating and improvement  systems </a:t>
            </a:r>
          </a:p>
          <a:p>
            <a:pPr lvl="1"/>
            <a:r>
              <a:rPr lang="en-US" sz="2400" dirty="0" smtClean="0"/>
              <a:t>Kindergarten Entry Assessments</a:t>
            </a:r>
          </a:p>
          <a:p>
            <a:pPr marL="0" indent="0">
              <a:buNone/>
            </a:pPr>
            <a:endParaRPr lang="en-US" sz="2400" b="1" dirty="0" smtClean="0"/>
          </a:p>
          <a:p>
            <a:pPr marL="0" indent="0">
              <a:buNone/>
            </a:pPr>
            <a:r>
              <a:rPr lang="en-US" sz="2400" b="1" dirty="0" smtClean="0"/>
              <a:t>3</a:t>
            </a:r>
            <a:r>
              <a:rPr lang="en-US" sz="2400" b="1" dirty="0"/>
              <a:t>. Invest in Targeted Outreach and Recruitment</a:t>
            </a:r>
            <a:r>
              <a:rPr lang="en-US" sz="2400" dirty="0"/>
              <a:t> </a:t>
            </a:r>
          </a:p>
          <a:p>
            <a:pPr marL="0" indent="0">
              <a:buNone/>
            </a:pPr>
            <a:endParaRPr lang="en-US" sz="2400" b="1" dirty="0"/>
          </a:p>
          <a:p>
            <a:pPr marL="0" indent="0">
              <a:buNone/>
            </a:pPr>
            <a:r>
              <a:rPr lang="en-US" sz="2400" b="1" dirty="0"/>
              <a:t>4. Engage Families </a:t>
            </a:r>
            <a:endParaRPr lang="en-US" sz="2400" dirty="0"/>
          </a:p>
          <a:p>
            <a:pPr lvl="1"/>
            <a:endParaRPr lang="en-US" sz="2400" b="1" dirty="0"/>
          </a:p>
        </p:txBody>
      </p:sp>
    </p:spTree>
    <p:extLst>
      <p:ext uri="{BB962C8B-B14F-4D97-AF65-F5344CB8AC3E}">
        <p14:creationId xmlns:p14="http://schemas.microsoft.com/office/powerpoint/2010/main" val="14307427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304800"/>
            <a:ext cx="7324725" cy="1009650"/>
          </a:xfrm>
        </p:spPr>
        <p:txBody>
          <a:bodyPr/>
          <a:lstStyle/>
          <a:p>
            <a:pPr algn="ctr"/>
            <a:r>
              <a:rPr lang="en-US" dirty="0">
                <a:solidFill>
                  <a:srgbClr val="038A00"/>
                </a:solidFill>
              </a:rPr>
              <a:t>State Policy Recommendations</a:t>
            </a:r>
          </a:p>
        </p:txBody>
      </p:sp>
      <p:sp>
        <p:nvSpPr>
          <p:cNvPr id="3" name="Content Placeholder 2"/>
          <p:cNvSpPr>
            <a:spLocks noGrp="1"/>
          </p:cNvSpPr>
          <p:nvPr>
            <p:ph idx="1"/>
          </p:nvPr>
        </p:nvSpPr>
        <p:spPr>
          <a:xfrm>
            <a:off x="304800" y="1603612"/>
            <a:ext cx="8648131" cy="4949588"/>
          </a:xfrm>
        </p:spPr>
        <p:txBody>
          <a:bodyPr/>
          <a:lstStyle/>
          <a:p>
            <a:pPr marL="0" indent="0">
              <a:buNone/>
            </a:pPr>
            <a:r>
              <a:rPr lang="en-US" sz="2400" b="1" dirty="0" smtClean="0"/>
              <a:t>5. Invest in Workforce Development</a:t>
            </a:r>
          </a:p>
          <a:p>
            <a:pPr lvl="1"/>
            <a:r>
              <a:rPr lang="en-US" sz="2400" dirty="0" smtClean="0"/>
              <a:t>Ensure staff have skills to support DLLs </a:t>
            </a:r>
          </a:p>
          <a:p>
            <a:pPr lvl="1"/>
            <a:r>
              <a:rPr lang="en-US" sz="2400" dirty="0" smtClean="0"/>
              <a:t>Partner with IHEs to improve preparation</a:t>
            </a:r>
          </a:p>
          <a:p>
            <a:pPr lvl="1"/>
            <a:r>
              <a:rPr lang="en-US" sz="2400" dirty="0" smtClean="0"/>
              <a:t>Establish pathways for bilingual staff</a:t>
            </a:r>
          </a:p>
          <a:p>
            <a:pPr marL="57150" indent="0">
              <a:buNone/>
            </a:pPr>
            <a:endParaRPr lang="en-US" sz="2400" b="1" dirty="0" smtClean="0"/>
          </a:p>
          <a:p>
            <a:pPr marL="57150" indent="0">
              <a:buNone/>
            </a:pPr>
            <a:r>
              <a:rPr lang="en-US" sz="2400" b="1" dirty="0" smtClean="0"/>
              <a:t>6</a:t>
            </a:r>
            <a:r>
              <a:rPr lang="en-US" sz="2400" b="1" dirty="0"/>
              <a:t>. Invest in Statewide Technical Assistance</a:t>
            </a:r>
          </a:p>
          <a:p>
            <a:pPr marL="0" indent="0">
              <a:buNone/>
            </a:pPr>
            <a:endParaRPr lang="en-US" sz="2400" dirty="0"/>
          </a:p>
          <a:p>
            <a:pPr marL="0" indent="0">
              <a:buNone/>
            </a:pPr>
            <a:r>
              <a:rPr lang="en-US" sz="2400" b="1" dirty="0"/>
              <a:t>7. Support </a:t>
            </a:r>
            <a:r>
              <a:rPr lang="en-US" sz="2400" b="1" dirty="0" smtClean="0"/>
              <a:t>DLLs with Disabilities</a:t>
            </a:r>
          </a:p>
          <a:p>
            <a:pPr marL="0" indent="0">
              <a:buNone/>
            </a:pPr>
            <a:endParaRPr lang="en-US" sz="2400" b="1" dirty="0"/>
          </a:p>
          <a:p>
            <a:pPr marL="0" indent="0">
              <a:buNone/>
            </a:pPr>
            <a:r>
              <a:rPr lang="en-US" sz="2400" b="1" dirty="0"/>
              <a:t>8. </a:t>
            </a:r>
            <a:r>
              <a:rPr lang="en-US" sz="2400" b="1" dirty="0" smtClean="0"/>
              <a:t>Establish Community </a:t>
            </a:r>
            <a:r>
              <a:rPr lang="en-US" sz="2400" b="1" dirty="0"/>
              <a:t>Hubs</a:t>
            </a:r>
          </a:p>
          <a:p>
            <a:pPr lvl="1"/>
            <a:endParaRPr lang="en-US" sz="2400" dirty="0" smtClean="0"/>
          </a:p>
        </p:txBody>
      </p:sp>
    </p:spTree>
    <p:extLst>
      <p:ext uri="{BB962C8B-B14F-4D97-AF65-F5344CB8AC3E}">
        <p14:creationId xmlns:p14="http://schemas.microsoft.com/office/powerpoint/2010/main" val="6850265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950128"/>
            <a:ext cx="8839200" cy="4526872"/>
          </a:xfrm>
        </p:spPr>
        <p:txBody>
          <a:bodyPr/>
          <a:lstStyle/>
          <a:p>
            <a:pPr marL="0" indent="0">
              <a:buNone/>
            </a:pPr>
            <a:r>
              <a:rPr lang="en-US" sz="2400" b="1" dirty="0" smtClean="0"/>
              <a:t>1. Promote a Climate that Embraces Diversity</a:t>
            </a:r>
          </a:p>
          <a:p>
            <a:pPr marL="0" indent="0">
              <a:buNone/>
            </a:pPr>
            <a:endParaRPr lang="en-US" sz="2400" b="1" dirty="0" smtClean="0"/>
          </a:p>
          <a:p>
            <a:pPr marL="0" indent="0">
              <a:buNone/>
            </a:pPr>
            <a:r>
              <a:rPr lang="en-US" sz="2400" b="1" dirty="0" smtClean="0"/>
              <a:t>2. Partner with Families</a:t>
            </a:r>
          </a:p>
          <a:p>
            <a:pPr lvl="1"/>
            <a:endParaRPr lang="en-US" sz="2400" dirty="0" smtClean="0"/>
          </a:p>
          <a:p>
            <a:pPr lvl="1"/>
            <a:r>
              <a:rPr lang="en-US" sz="2400" dirty="0" smtClean="0"/>
              <a:t>Gather input about children’s language experiences at home</a:t>
            </a:r>
          </a:p>
          <a:p>
            <a:pPr lvl="1"/>
            <a:endParaRPr lang="en-US" sz="2400" dirty="0" smtClean="0"/>
          </a:p>
          <a:p>
            <a:pPr lvl="1"/>
            <a:r>
              <a:rPr lang="en-US" sz="2400" dirty="0" smtClean="0"/>
              <a:t>Encourage support of the home language; share benefits of bilingualism</a:t>
            </a:r>
          </a:p>
          <a:p>
            <a:pPr lvl="1"/>
            <a:endParaRPr lang="en-US" sz="2400" dirty="0" smtClean="0"/>
          </a:p>
          <a:p>
            <a:pPr lvl="1"/>
            <a:r>
              <a:rPr lang="en-US" sz="2400" dirty="0" smtClean="0"/>
              <a:t>Communicate in family’s preferred language</a:t>
            </a:r>
          </a:p>
        </p:txBody>
      </p:sp>
      <p:sp>
        <p:nvSpPr>
          <p:cNvPr id="5" name="Title 1"/>
          <p:cNvSpPr txBox="1">
            <a:spLocks/>
          </p:cNvSpPr>
          <p:nvPr/>
        </p:nvSpPr>
        <p:spPr bwMode="auto">
          <a:xfrm>
            <a:off x="1066800" y="275968"/>
            <a:ext cx="7324725"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Adobe Garamond Pro" pitchFamily="18" charset="0"/>
                <a:ea typeface="ＭＳ Ｐゴシック" charset="0"/>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4000" kern="0" dirty="0" smtClean="0">
                <a:solidFill>
                  <a:srgbClr val="038A00"/>
                </a:solidFill>
                <a:latin typeface="+mj-lt"/>
              </a:rPr>
              <a:t>Policy Recommendations for Early Learning Programs</a:t>
            </a:r>
            <a:endParaRPr lang="en-US" sz="4000" kern="0" dirty="0">
              <a:solidFill>
                <a:srgbClr val="038A00"/>
              </a:solidFill>
              <a:latin typeface="+mj-lt"/>
            </a:endParaRPr>
          </a:p>
        </p:txBody>
      </p:sp>
    </p:spTree>
    <p:extLst>
      <p:ext uri="{BB962C8B-B14F-4D97-AF65-F5344CB8AC3E}">
        <p14:creationId xmlns:p14="http://schemas.microsoft.com/office/powerpoint/2010/main" val="34936760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752600"/>
            <a:ext cx="8778921" cy="4934802"/>
          </a:xfrm>
        </p:spPr>
        <p:txBody>
          <a:bodyPr/>
          <a:lstStyle/>
          <a:p>
            <a:pPr marL="0" indent="0">
              <a:spcBef>
                <a:spcPts val="0"/>
              </a:spcBef>
              <a:buNone/>
            </a:pPr>
            <a:r>
              <a:rPr lang="en-US" sz="2400" b="1" dirty="0" smtClean="0"/>
              <a:t>3. Identify and Implement </a:t>
            </a:r>
            <a:r>
              <a:rPr lang="en-US" sz="2400" b="1" dirty="0"/>
              <a:t>I</a:t>
            </a:r>
            <a:r>
              <a:rPr lang="en-US" sz="2400" b="1" dirty="0" smtClean="0"/>
              <a:t>ntentional Approach to  </a:t>
            </a:r>
          </a:p>
          <a:p>
            <a:pPr marL="0" indent="0">
              <a:spcBef>
                <a:spcPts val="0"/>
              </a:spcBef>
              <a:buNone/>
            </a:pPr>
            <a:r>
              <a:rPr lang="en-US" sz="2400" b="1" dirty="0"/>
              <a:t> </a:t>
            </a:r>
            <a:r>
              <a:rPr lang="en-US" sz="2400" b="1" dirty="0" smtClean="0"/>
              <a:t>   Language Use in the Classroom </a:t>
            </a:r>
            <a:endParaRPr lang="en-US" sz="2400" dirty="0" smtClean="0"/>
          </a:p>
          <a:p>
            <a:pPr lvl="1"/>
            <a:endParaRPr lang="en-US" sz="2400" dirty="0" smtClean="0"/>
          </a:p>
          <a:p>
            <a:pPr lvl="1"/>
            <a:r>
              <a:rPr lang="en-US" sz="2400" dirty="0" smtClean="0"/>
              <a:t>Dual Immersion</a:t>
            </a:r>
          </a:p>
          <a:p>
            <a:pPr lvl="1"/>
            <a:r>
              <a:rPr lang="en-US" sz="2400" dirty="0" smtClean="0"/>
              <a:t>Home Language with English Support</a:t>
            </a:r>
          </a:p>
          <a:p>
            <a:pPr lvl="1"/>
            <a:r>
              <a:rPr lang="en-US" sz="2400" dirty="0" smtClean="0"/>
              <a:t>English with Home Language Support</a:t>
            </a:r>
          </a:p>
          <a:p>
            <a:pPr lvl="1"/>
            <a:r>
              <a:rPr lang="en-US" sz="2400" dirty="0" smtClean="0"/>
              <a:t>English Only </a:t>
            </a:r>
            <a:endParaRPr lang="en-US" sz="2400" dirty="0"/>
          </a:p>
          <a:p>
            <a:pPr marL="457200" lvl="1" indent="0">
              <a:buNone/>
            </a:pPr>
            <a:endParaRPr lang="en-US" sz="2400" dirty="0" smtClean="0"/>
          </a:p>
          <a:p>
            <a:pPr marL="114300" indent="0">
              <a:buNone/>
            </a:pPr>
            <a:r>
              <a:rPr lang="en-US" sz="2400" dirty="0" smtClean="0"/>
              <a:t>For young DLLs, research indicates that English-only models are suboptimal, while high-quality dual immersion models- which support both English and the home language- confer the greatest benefits.  </a:t>
            </a:r>
          </a:p>
        </p:txBody>
      </p:sp>
      <p:sp>
        <p:nvSpPr>
          <p:cNvPr id="5" name="Title 1"/>
          <p:cNvSpPr txBox="1">
            <a:spLocks/>
          </p:cNvSpPr>
          <p:nvPr/>
        </p:nvSpPr>
        <p:spPr bwMode="auto">
          <a:xfrm>
            <a:off x="1066799" y="152400"/>
            <a:ext cx="7324725"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Adobe Garamond Pro" pitchFamily="18" charset="0"/>
                <a:ea typeface="ＭＳ Ｐゴシック" charset="0"/>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4000" kern="0" dirty="0" smtClean="0">
                <a:solidFill>
                  <a:srgbClr val="038A00"/>
                </a:solidFill>
                <a:latin typeface="+mn-lt"/>
              </a:rPr>
              <a:t>Policy Recommendations for Early Learning Programs</a:t>
            </a:r>
            <a:endParaRPr lang="en-US" sz="4000" kern="0" dirty="0">
              <a:solidFill>
                <a:srgbClr val="038A00"/>
              </a:solidFill>
              <a:latin typeface="+mn-lt"/>
            </a:endParaRPr>
          </a:p>
        </p:txBody>
      </p:sp>
    </p:spTree>
    <p:extLst>
      <p:ext uri="{BB962C8B-B14F-4D97-AF65-F5344CB8AC3E}">
        <p14:creationId xmlns:p14="http://schemas.microsoft.com/office/powerpoint/2010/main" val="39971692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solidFill>
                  <a:srgbClr val="038A00"/>
                </a:solidFill>
              </a:rPr>
              <a:t>Policy Recommendations for Early Learning Programs</a:t>
            </a:r>
          </a:p>
        </p:txBody>
      </p:sp>
      <p:sp>
        <p:nvSpPr>
          <p:cNvPr id="3" name="Content Placeholder 2"/>
          <p:cNvSpPr>
            <a:spLocks noGrp="1"/>
          </p:cNvSpPr>
          <p:nvPr>
            <p:ph idx="1"/>
          </p:nvPr>
        </p:nvSpPr>
        <p:spPr>
          <a:xfrm>
            <a:off x="228600" y="1905000"/>
            <a:ext cx="8806218" cy="4724400"/>
          </a:xfrm>
        </p:spPr>
        <p:txBody>
          <a:bodyPr/>
          <a:lstStyle/>
          <a:p>
            <a:pPr marL="0" indent="0">
              <a:spcBef>
                <a:spcPts val="0"/>
              </a:spcBef>
              <a:buNone/>
            </a:pPr>
            <a:r>
              <a:rPr lang="en-US" sz="2400" b="1" dirty="0" smtClean="0"/>
              <a:t>4. Establish a Culturally Responsive Learning</a:t>
            </a:r>
          </a:p>
          <a:p>
            <a:pPr marL="0" indent="0">
              <a:spcBef>
                <a:spcPts val="0"/>
              </a:spcBef>
              <a:buNone/>
            </a:pPr>
            <a:r>
              <a:rPr lang="en-US" sz="2400" b="1" dirty="0"/>
              <a:t> </a:t>
            </a:r>
            <a:r>
              <a:rPr lang="en-US" sz="2400" b="1" dirty="0" smtClean="0"/>
              <a:t>   Environment </a:t>
            </a:r>
          </a:p>
          <a:p>
            <a:pPr marL="0" indent="0">
              <a:spcBef>
                <a:spcPts val="0"/>
              </a:spcBef>
              <a:buNone/>
            </a:pPr>
            <a:endParaRPr lang="en-US" sz="2400" b="1" dirty="0" smtClean="0"/>
          </a:p>
          <a:p>
            <a:pPr marL="0" indent="0">
              <a:spcBef>
                <a:spcPts val="0"/>
              </a:spcBef>
              <a:buNone/>
            </a:pPr>
            <a:r>
              <a:rPr lang="en-US" sz="2400" b="1" dirty="0" smtClean="0"/>
              <a:t>5. Ensure Staff, Including Monolingual English</a:t>
            </a:r>
          </a:p>
          <a:p>
            <a:pPr marL="0" indent="0">
              <a:spcBef>
                <a:spcPts val="0"/>
              </a:spcBef>
              <a:buNone/>
            </a:pPr>
            <a:r>
              <a:rPr lang="en-US" sz="2400" b="1" dirty="0"/>
              <a:t> </a:t>
            </a:r>
            <a:r>
              <a:rPr lang="en-US" sz="2400" b="1" dirty="0" smtClean="0"/>
              <a:t>   Staff, Has </a:t>
            </a:r>
            <a:r>
              <a:rPr lang="en-US" sz="2400" b="1" dirty="0"/>
              <a:t>S</a:t>
            </a:r>
            <a:r>
              <a:rPr lang="en-US" sz="2400" b="1" dirty="0" smtClean="0"/>
              <a:t>upport and Skills to Support DLLs</a:t>
            </a:r>
            <a:endParaRPr lang="en-US" sz="2400" b="1" dirty="0"/>
          </a:p>
          <a:p>
            <a:pPr lvl="1"/>
            <a:r>
              <a:rPr lang="en-US" sz="2400" dirty="0" smtClean="0"/>
              <a:t>Ongoing </a:t>
            </a:r>
            <a:r>
              <a:rPr lang="en-US" sz="2400" dirty="0"/>
              <a:t>training and professional development</a:t>
            </a:r>
          </a:p>
          <a:p>
            <a:pPr lvl="1"/>
            <a:r>
              <a:rPr lang="en-US" sz="2400" dirty="0" smtClean="0"/>
              <a:t>Support </a:t>
            </a:r>
            <a:r>
              <a:rPr lang="en-US" sz="2400" dirty="0"/>
              <a:t>career pathways for existing bilingual staff or volunteers</a:t>
            </a:r>
          </a:p>
          <a:p>
            <a:pPr lvl="1"/>
            <a:r>
              <a:rPr lang="en-US" sz="2400" dirty="0" smtClean="0"/>
              <a:t>Equip </a:t>
            </a:r>
            <a:r>
              <a:rPr lang="en-US" sz="2400" dirty="0"/>
              <a:t>monolingual English teachers with strategies to support DLLs</a:t>
            </a:r>
          </a:p>
          <a:p>
            <a:pPr marL="0" indent="0">
              <a:buNone/>
            </a:pPr>
            <a:endParaRPr lang="en-US" sz="2400" b="1" dirty="0" smtClean="0"/>
          </a:p>
          <a:p>
            <a:pPr marL="0" indent="0">
              <a:buNone/>
            </a:pPr>
            <a:endParaRPr lang="en-US" sz="2400" dirty="0"/>
          </a:p>
          <a:p>
            <a:pPr marL="0" indent="0">
              <a:buNone/>
            </a:pPr>
            <a:endParaRPr lang="en-US" sz="2400" dirty="0"/>
          </a:p>
        </p:txBody>
      </p:sp>
    </p:spTree>
    <p:extLst>
      <p:ext uri="{BB962C8B-B14F-4D97-AF65-F5344CB8AC3E}">
        <p14:creationId xmlns:p14="http://schemas.microsoft.com/office/powerpoint/2010/main" val="33881724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808328"/>
            <a:ext cx="8915400" cy="5049672"/>
          </a:xfrm>
        </p:spPr>
        <p:txBody>
          <a:bodyPr/>
          <a:lstStyle/>
          <a:p>
            <a:pPr marL="0" indent="0">
              <a:spcBef>
                <a:spcPts val="0"/>
              </a:spcBef>
              <a:buNone/>
            </a:pPr>
            <a:r>
              <a:rPr lang="en-US" sz="2400" b="1" dirty="0" smtClean="0"/>
              <a:t>6. Ensure </a:t>
            </a:r>
            <a:r>
              <a:rPr lang="en-US" sz="2400" b="1" dirty="0"/>
              <a:t>Developmental and Behavioral </a:t>
            </a:r>
            <a:r>
              <a:rPr lang="en-US" sz="2400" b="1" dirty="0" smtClean="0"/>
              <a:t>Screening </a:t>
            </a:r>
            <a:r>
              <a:rPr lang="en-US" sz="2400" b="1" dirty="0"/>
              <a:t>and </a:t>
            </a:r>
            <a:r>
              <a:rPr lang="en-US" sz="2400" b="1" dirty="0" smtClean="0"/>
              <a:t>  </a:t>
            </a:r>
          </a:p>
          <a:p>
            <a:pPr marL="0" indent="0">
              <a:spcBef>
                <a:spcPts val="0"/>
              </a:spcBef>
              <a:buNone/>
            </a:pPr>
            <a:r>
              <a:rPr lang="en-US" sz="2400" b="1" dirty="0"/>
              <a:t> </a:t>
            </a:r>
            <a:r>
              <a:rPr lang="en-US" sz="2400" b="1" dirty="0" smtClean="0"/>
              <a:t>   Assessments </a:t>
            </a:r>
            <a:r>
              <a:rPr lang="en-US" sz="2400" b="1" dirty="0"/>
              <a:t>are </a:t>
            </a:r>
            <a:r>
              <a:rPr lang="en-US" sz="2400" b="1" dirty="0" smtClean="0"/>
              <a:t>Appropriate</a:t>
            </a:r>
          </a:p>
          <a:p>
            <a:pPr lvl="1"/>
            <a:endParaRPr lang="en-US" sz="2400" dirty="0" smtClean="0"/>
          </a:p>
          <a:p>
            <a:pPr lvl="1"/>
            <a:r>
              <a:rPr lang="en-US" sz="2400" dirty="0" smtClean="0"/>
              <a:t>Use tools that are valid and reliable</a:t>
            </a:r>
          </a:p>
          <a:p>
            <a:pPr lvl="1"/>
            <a:r>
              <a:rPr lang="en-US" sz="2400" dirty="0" smtClean="0"/>
              <a:t>Conducted by qualified bilingual staff or interpreter</a:t>
            </a:r>
          </a:p>
          <a:p>
            <a:pPr lvl="1"/>
            <a:r>
              <a:rPr lang="en-US" sz="2400" dirty="0" smtClean="0"/>
              <a:t>Give assessments in child’s preferred language</a:t>
            </a:r>
          </a:p>
          <a:p>
            <a:pPr lvl="1"/>
            <a:r>
              <a:rPr lang="en-US" sz="2400" dirty="0" smtClean="0"/>
              <a:t>Assess language skills in </a:t>
            </a:r>
            <a:r>
              <a:rPr lang="en-US" sz="2400" u="sng" dirty="0" smtClean="0"/>
              <a:t>both</a:t>
            </a:r>
            <a:r>
              <a:rPr lang="en-US" sz="2400" dirty="0" smtClean="0"/>
              <a:t> languages</a:t>
            </a:r>
            <a:endParaRPr lang="en-US" sz="2400" dirty="0"/>
          </a:p>
          <a:p>
            <a:pPr marL="0" indent="0">
              <a:buNone/>
            </a:pPr>
            <a:endParaRPr lang="en-US" sz="2400" b="1" dirty="0" smtClean="0"/>
          </a:p>
          <a:p>
            <a:pPr marL="0" indent="0">
              <a:buNone/>
            </a:pPr>
            <a:r>
              <a:rPr lang="en-US" sz="2400" b="1" dirty="0" smtClean="0"/>
              <a:t>7. Ensure Curriculum is Appropriate </a:t>
            </a:r>
          </a:p>
        </p:txBody>
      </p:sp>
      <p:sp>
        <p:nvSpPr>
          <p:cNvPr id="5" name="Title 1"/>
          <p:cNvSpPr txBox="1">
            <a:spLocks/>
          </p:cNvSpPr>
          <p:nvPr/>
        </p:nvSpPr>
        <p:spPr bwMode="auto">
          <a:xfrm>
            <a:off x="1066800" y="275968"/>
            <a:ext cx="7324725"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Adobe Garamond Pro" pitchFamily="18" charset="0"/>
                <a:ea typeface="ＭＳ Ｐゴシック" charset="0"/>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4000" kern="0" dirty="0" smtClean="0">
                <a:solidFill>
                  <a:srgbClr val="038A00"/>
                </a:solidFill>
                <a:latin typeface="+mj-lt"/>
              </a:rPr>
              <a:t>Policy Recommendations for Early Learning Programs</a:t>
            </a:r>
            <a:endParaRPr lang="en-US" sz="4000" kern="0" dirty="0">
              <a:solidFill>
                <a:srgbClr val="038A00"/>
              </a:solidFill>
              <a:latin typeface="+mj-lt"/>
            </a:endParaRPr>
          </a:p>
        </p:txBody>
      </p:sp>
    </p:spTree>
    <p:extLst>
      <p:ext uri="{BB962C8B-B14F-4D97-AF65-F5344CB8AC3E}">
        <p14:creationId xmlns:p14="http://schemas.microsoft.com/office/powerpoint/2010/main" val="18267335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5883" y="2110542"/>
            <a:ext cx="8653817" cy="4747458"/>
          </a:xfrm>
        </p:spPr>
        <p:txBody>
          <a:bodyPr/>
          <a:lstStyle/>
          <a:p>
            <a:pPr marL="0" indent="0">
              <a:buNone/>
            </a:pPr>
            <a:r>
              <a:rPr lang="en-US" sz="2400" b="1" dirty="0" smtClean="0"/>
              <a:t>8. Promote Positive Teacher-Child </a:t>
            </a:r>
            <a:r>
              <a:rPr lang="en-US" sz="2400" b="1" dirty="0"/>
              <a:t>R</a:t>
            </a:r>
            <a:r>
              <a:rPr lang="en-US" sz="2400" b="1" dirty="0" smtClean="0"/>
              <a:t>elationships</a:t>
            </a:r>
          </a:p>
          <a:p>
            <a:pPr marL="0" indent="0">
              <a:buNone/>
            </a:pPr>
            <a:endParaRPr lang="en-US" sz="2400" b="1" dirty="0"/>
          </a:p>
          <a:p>
            <a:pPr marL="0" indent="0">
              <a:buNone/>
            </a:pPr>
            <a:r>
              <a:rPr lang="en-US" sz="2400" b="1" dirty="0" smtClean="0"/>
              <a:t>9. Support Monolingual English-Speaking </a:t>
            </a:r>
            <a:r>
              <a:rPr lang="en-US" sz="2400" b="1" dirty="0"/>
              <a:t>S</a:t>
            </a:r>
            <a:r>
              <a:rPr lang="en-US" sz="2400" b="1" dirty="0" smtClean="0"/>
              <a:t>taff </a:t>
            </a:r>
          </a:p>
          <a:p>
            <a:pPr marL="0" indent="0">
              <a:buNone/>
            </a:pPr>
            <a:endParaRPr lang="en-US" sz="2400" b="1" dirty="0"/>
          </a:p>
          <a:p>
            <a:pPr marL="0" indent="0">
              <a:spcBef>
                <a:spcPts val="0"/>
              </a:spcBef>
              <a:buNone/>
            </a:pPr>
            <a:r>
              <a:rPr lang="en-US" sz="2400" b="1" dirty="0" smtClean="0"/>
              <a:t>10. Accurately Identify and Support Children</a:t>
            </a:r>
          </a:p>
          <a:p>
            <a:pPr marL="0" indent="0">
              <a:spcBef>
                <a:spcPts val="0"/>
              </a:spcBef>
              <a:buNone/>
            </a:pPr>
            <a:r>
              <a:rPr lang="en-US" sz="2400" b="1" dirty="0" smtClean="0"/>
              <a:t>      with Disabilities who are DLLs </a:t>
            </a:r>
          </a:p>
          <a:p>
            <a:pPr marL="0" indent="0">
              <a:buNone/>
            </a:pPr>
            <a:endParaRPr lang="en-US" sz="2400" b="1" dirty="0" smtClean="0"/>
          </a:p>
          <a:p>
            <a:pPr marL="0" indent="0">
              <a:buNone/>
            </a:pPr>
            <a:r>
              <a:rPr lang="en-US" sz="2400" b="1" dirty="0" smtClean="0"/>
              <a:t>11. Facilitate transitions across programs </a:t>
            </a:r>
          </a:p>
        </p:txBody>
      </p:sp>
      <p:sp>
        <p:nvSpPr>
          <p:cNvPr id="5" name="Title 1"/>
          <p:cNvSpPr txBox="1">
            <a:spLocks/>
          </p:cNvSpPr>
          <p:nvPr/>
        </p:nvSpPr>
        <p:spPr bwMode="auto">
          <a:xfrm>
            <a:off x="1066800" y="275968"/>
            <a:ext cx="7324725"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Adobe Garamond Pro" pitchFamily="18" charset="0"/>
                <a:ea typeface="ＭＳ Ｐゴシック" charset="0"/>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4000" kern="0" dirty="0" smtClean="0">
                <a:solidFill>
                  <a:srgbClr val="038A00"/>
                </a:solidFill>
                <a:latin typeface="+mj-lt"/>
              </a:rPr>
              <a:t>Policy Recommendations for Early Learning Programs</a:t>
            </a:r>
            <a:endParaRPr lang="en-US" sz="4000" kern="0" dirty="0">
              <a:solidFill>
                <a:srgbClr val="038A00"/>
              </a:solidFill>
              <a:latin typeface="+mj-lt"/>
            </a:endParaRPr>
          </a:p>
        </p:txBody>
      </p:sp>
      <p:pic>
        <p:nvPicPr>
          <p:cNvPr id="4098" name="Picture 2" descr="http://assets.babycenter.com/ims/2016/04/iStock_49286906_4x3.jpg?width=3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4343400"/>
            <a:ext cx="2857500"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58339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828800"/>
            <a:ext cx="8882417" cy="4521757"/>
          </a:xfrm>
        </p:spPr>
        <p:txBody>
          <a:bodyPr/>
          <a:lstStyle/>
          <a:p>
            <a:r>
              <a:rPr lang="en-US" sz="2200" dirty="0" smtClean="0"/>
              <a:t>Children from tribal communities have unique experiences and face distinct challenges. </a:t>
            </a:r>
          </a:p>
          <a:p>
            <a:endParaRPr lang="en-US" sz="2200" dirty="0" smtClean="0"/>
          </a:p>
          <a:p>
            <a:r>
              <a:rPr lang="en-US" sz="2200" dirty="0" smtClean="0"/>
              <a:t>English is often home language; Heritage language may no longer be spoken by many.</a:t>
            </a:r>
            <a:endParaRPr lang="en-US" sz="2200" dirty="0"/>
          </a:p>
          <a:p>
            <a:endParaRPr lang="en-US" sz="2200" dirty="0" smtClean="0"/>
          </a:p>
          <a:p>
            <a:r>
              <a:rPr lang="en-US" sz="2200" dirty="0" smtClean="0"/>
              <a:t>Tribes may be interested in engaging in language revitalization, preservation, or maintenance efforts. </a:t>
            </a:r>
          </a:p>
          <a:p>
            <a:endParaRPr lang="en-US" sz="2200" dirty="0"/>
          </a:p>
          <a:p>
            <a:r>
              <a:rPr lang="en-US" sz="2200" dirty="0" smtClean="0"/>
              <a:t>Early childhood optimal period to learn language. </a:t>
            </a:r>
          </a:p>
          <a:p>
            <a:endParaRPr lang="en-US" sz="1200" dirty="0" smtClean="0"/>
          </a:p>
          <a:p>
            <a:pPr marL="0" indent="0" algn="ctr">
              <a:buNone/>
            </a:pPr>
            <a:r>
              <a:rPr lang="en-US" sz="2200" b="1" i="1" dirty="0" smtClean="0"/>
              <a:t>HHS and ED support full integration of tribal language and culture into early childhood programming</a:t>
            </a:r>
          </a:p>
        </p:txBody>
      </p:sp>
      <p:sp>
        <p:nvSpPr>
          <p:cNvPr id="5" name="Title 1"/>
          <p:cNvSpPr txBox="1">
            <a:spLocks/>
          </p:cNvSpPr>
          <p:nvPr/>
        </p:nvSpPr>
        <p:spPr bwMode="auto">
          <a:xfrm>
            <a:off x="1066800" y="275968"/>
            <a:ext cx="7324725"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Adobe Garamond Pro" pitchFamily="18" charset="0"/>
                <a:ea typeface="ＭＳ Ｐゴシック" charset="0"/>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4000" kern="0" dirty="0" smtClean="0">
                <a:solidFill>
                  <a:srgbClr val="038A00"/>
                </a:solidFill>
                <a:latin typeface="+mn-lt"/>
              </a:rPr>
              <a:t>Policy Recommendations for Early Learning Programs</a:t>
            </a:r>
            <a:endParaRPr lang="en-US" sz="4000" kern="0" dirty="0">
              <a:solidFill>
                <a:srgbClr val="038A00"/>
              </a:solidFill>
              <a:latin typeface="+mn-lt"/>
            </a:endParaRPr>
          </a:p>
        </p:txBody>
      </p:sp>
    </p:spTree>
    <p:extLst>
      <p:ext uri="{BB962C8B-B14F-4D97-AF65-F5344CB8AC3E}">
        <p14:creationId xmlns:p14="http://schemas.microsoft.com/office/powerpoint/2010/main" val="7332046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103312"/>
            <a:ext cx="8686800" cy="5322888"/>
          </a:xfrm>
        </p:spPr>
        <p:txBody>
          <a:bodyPr/>
          <a:lstStyle/>
          <a:p>
            <a:r>
              <a:rPr lang="en-US" sz="2000" dirty="0"/>
              <a:t>Joint </a:t>
            </a:r>
            <a:r>
              <a:rPr lang="en-US" sz="2000" dirty="0" smtClean="0"/>
              <a:t>HHS/ED Federal </a:t>
            </a:r>
            <a:r>
              <a:rPr lang="en-US" sz="2000" dirty="0"/>
              <a:t>Policy </a:t>
            </a:r>
            <a:r>
              <a:rPr lang="en-US" sz="2000" dirty="0" smtClean="0"/>
              <a:t>Statement on Dual Language: </a:t>
            </a:r>
            <a:r>
              <a:rPr lang="en-US" sz="2000" dirty="0" smtClean="0">
                <a:hlinkClick r:id="rId3"/>
              </a:rPr>
              <a:t>https</a:t>
            </a:r>
            <a:r>
              <a:rPr lang="en-US" sz="2000" dirty="0">
                <a:hlinkClick r:id="rId3"/>
              </a:rPr>
              <a:t>://</a:t>
            </a:r>
            <a:r>
              <a:rPr lang="en-US" sz="2000" dirty="0" smtClean="0">
                <a:hlinkClick r:id="rId3"/>
              </a:rPr>
              <a:t>www.acf.hhs.gov/sites/default/files/ecd/dll_policy_statement_final.pdf</a:t>
            </a:r>
            <a:r>
              <a:rPr lang="en-US" sz="2000" i="1" dirty="0" smtClean="0">
                <a:hlinkClick r:id="rId4"/>
              </a:rPr>
              <a:t>www.ed.gov/early-learning</a:t>
            </a:r>
            <a:endParaRPr lang="en-US" sz="2000" i="1" dirty="0"/>
          </a:p>
          <a:p>
            <a:pPr marL="203200" indent="0">
              <a:buNone/>
            </a:pPr>
            <a:endParaRPr lang="en-US" sz="900" dirty="0" smtClean="0"/>
          </a:p>
          <a:p>
            <a:r>
              <a:rPr lang="en-US" sz="2000" dirty="0" smtClean="0"/>
              <a:t>Dual Language Learners Toolkit:</a:t>
            </a:r>
            <a:r>
              <a:rPr lang="en-US" sz="2000" b="1" dirty="0" smtClean="0"/>
              <a:t> </a:t>
            </a:r>
            <a:r>
              <a:rPr lang="en-US" sz="2000" dirty="0">
                <a:hlinkClick r:id="rId5"/>
              </a:rPr>
              <a:t>http://</a:t>
            </a:r>
            <a:r>
              <a:rPr lang="en-US" sz="2000" dirty="0" smtClean="0">
                <a:hlinkClick r:id="rId5"/>
              </a:rPr>
              <a:t>eclkc.ohs.acf.hhs.gov/hslc/tta-system/cultural-linguistic/Dual%20Language%20Learners/toolkit</a:t>
            </a:r>
            <a:r>
              <a:rPr lang="en-US" sz="2000" dirty="0" smtClean="0"/>
              <a:t> </a:t>
            </a:r>
          </a:p>
          <a:p>
            <a:endParaRPr lang="en-US" sz="900" dirty="0" smtClean="0"/>
          </a:p>
          <a:p>
            <a:r>
              <a:rPr lang="en-US" sz="2000" dirty="0" smtClean="0"/>
              <a:t>National </a:t>
            </a:r>
            <a:r>
              <a:rPr lang="en-US" sz="2000" dirty="0"/>
              <a:t>Center on </a:t>
            </a:r>
            <a:r>
              <a:rPr lang="en-US" sz="2000" dirty="0" smtClean="0"/>
              <a:t>Cultural and Linguistic Responsiveness: </a:t>
            </a:r>
            <a:r>
              <a:rPr lang="en-US" sz="2000" dirty="0" smtClean="0">
                <a:hlinkClick r:id="rId6"/>
              </a:rPr>
              <a:t>http</a:t>
            </a:r>
            <a:r>
              <a:rPr lang="en-US" sz="2000" dirty="0">
                <a:hlinkClick r:id="rId6"/>
              </a:rPr>
              <a:t>://</a:t>
            </a:r>
            <a:r>
              <a:rPr lang="en-US" sz="2000" dirty="0" smtClean="0">
                <a:hlinkClick r:id="rId6"/>
              </a:rPr>
              <a:t>eclkc.ohs.acf.hhs.gov/hslc/tta-system/cultural-linguistic</a:t>
            </a:r>
            <a:r>
              <a:rPr lang="en-US" sz="2000" dirty="0" smtClean="0"/>
              <a:t> </a:t>
            </a:r>
          </a:p>
          <a:p>
            <a:endParaRPr lang="en-US" sz="900" dirty="0" smtClean="0"/>
          </a:p>
          <a:p>
            <a:r>
              <a:rPr lang="en-US" sz="2000" dirty="0" smtClean="0"/>
              <a:t>Talk</a:t>
            </a:r>
            <a:r>
              <a:rPr lang="en-US" sz="2000" dirty="0"/>
              <a:t>, Read, and Sing Together Every </a:t>
            </a:r>
            <a:r>
              <a:rPr lang="en-US" sz="2000" dirty="0" smtClean="0"/>
              <a:t>Day</a:t>
            </a:r>
            <a:r>
              <a:rPr lang="en-US" sz="2000" dirty="0"/>
              <a:t>!</a:t>
            </a:r>
            <a:r>
              <a:rPr lang="en-US" sz="2000" dirty="0" smtClean="0"/>
              <a:t> </a:t>
            </a:r>
            <a:r>
              <a:rPr lang="en-US" sz="2000" dirty="0">
                <a:hlinkClick r:id="rId7"/>
              </a:rPr>
              <a:t>http://</a:t>
            </a:r>
            <a:r>
              <a:rPr lang="en-US" sz="2000" dirty="0" smtClean="0">
                <a:hlinkClick r:id="rId7"/>
              </a:rPr>
              <a:t>www.ed.gov/early-learning/talk-read-sing</a:t>
            </a:r>
            <a:r>
              <a:rPr lang="en-US" sz="2000" dirty="0"/>
              <a:t>; </a:t>
            </a:r>
            <a:r>
              <a:rPr lang="en-US" sz="2000" dirty="0">
                <a:hlinkClick r:id="rId8"/>
              </a:rPr>
              <a:t>http://</a:t>
            </a:r>
            <a:r>
              <a:rPr lang="en-US" sz="2000" dirty="0" smtClean="0">
                <a:hlinkClick r:id="rId8"/>
              </a:rPr>
              <a:t>www.acf.hhs.gov/programs/ecd/child-health-development/bridging-the-word-gap</a:t>
            </a:r>
            <a:r>
              <a:rPr lang="en-US" sz="2000" dirty="0" smtClean="0"/>
              <a:t>  </a:t>
            </a:r>
          </a:p>
          <a:p>
            <a:endParaRPr lang="en-US" sz="900" dirty="0" smtClean="0"/>
          </a:p>
          <a:p>
            <a:r>
              <a:rPr lang="en-US" sz="2000" dirty="0" smtClean="0"/>
              <a:t>White </a:t>
            </a:r>
            <a:r>
              <a:rPr lang="en-US" sz="2000" dirty="0"/>
              <a:t>House Task Force on New Americans Educational and Linguistic Integration Webinar </a:t>
            </a:r>
            <a:r>
              <a:rPr lang="en-US" sz="2000" dirty="0" smtClean="0"/>
              <a:t>Series: </a:t>
            </a:r>
            <a:r>
              <a:rPr lang="en-US" sz="2000" dirty="0">
                <a:hlinkClick r:id="rId9"/>
              </a:rPr>
              <a:t>http://</a:t>
            </a:r>
            <a:r>
              <a:rPr lang="en-US" sz="2000" dirty="0" smtClean="0">
                <a:hlinkClick r:id="rId9"/>
              </a:rPr>
              <a:t>www2.ed.gov/about/offices/list/oela/webinars/new-americans/index.html</a:t>
            </a:r>
            <a:r>
              <a:rPr lang="en-US" sz="2000" dirty="0" smtClean="0"/>
              <a:t> </a:t>
            </a:r>
            <a:endParaRPr lang="en-US" sz="2000" dirty="0"/>
          </a:p>
          <a:p>
            <a:endParaRPr lang="en-US" sz="2000" dirty="0"/>
          </a:p>
        </p:txBody>
      </p:sp>
      <p:sp>
        <p:nvSpPr>
          <p:cNvPr id="4" name="Title 1"/>
          <p:cNvSpPr>
            <a:spLocks noGrp="1"/>
          </p:cNvSpPr>
          <p:nvPr>
            <p:ph type="title"/>
          </p:nvPr>
        </p:nvSpPr>
        <p:spPr>
          <a:xfrm>
            <a:off x="457200" y="76200"/>
            <a:ext cx="8229600" cy="1143000"/>
          </a:xfrm>
        </p:spPr>
        <p:txBody>
          <a:bodyPr/>
          <a:lstStyle/>
          <a:p>
            <a:pPr algn="ctr"/>
            <a:r>
              <a:rPr lang="en-US" dirty="0" smtClean="0">
                <a:solidFill>
                  <a:srgbClr val="038A00"/>
                </a:solidFill>
              </a:rPr>
              <a:t>Federal Resources</a:t>
            </a:r>
            <a:endParaRPr lang="en-US" dirty="0">
              <a:solidFill>
                <a:srgbClr val="038A00"/>
              </a:solidFill>
            </a:endParaRPr>
          </a:p>
        </p:txBody>
      </p:sp>
    </p:spTree>
    <p:extLst>
      <p:ext uri="{BB962C8B-B14F-4D97-AF65-F5344CB8AC3E}">
        <p14:creationId xmlns:p14="http://schemas.microsoft.com/office/powerpoint/2010/main" val="25174403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Interagency policy board (IPB)</a:t>
            </a:r>
            <a:endParaRPr lang="en-US" dirty="0"/>
          </a:p>
        </p:txBody>
      </p:sp>
      <p:sp>
        <p:nvSpPr>
          <p:cNvPr id="6" name="Rectangle 5"/>
          <p:cNvSpPr/>
          <p:nvPr/>
        </p:nvSpPr>
        <p:spPr>
          <a:xfrm>
            <a:off x="685800" y="1066800"/>
            <a:ext cx="8305799" cy="5528834"/>
          </a:xfrm>
          <a:prstGeom prst="rect">
            <a:avLst/>
          </a:prstGeom>
        </p:spPr>
        <p:txBody>
          <a:bodyPr wrap="square">
            <a:spAutoFit/>
          </a:bodyPr>
          <a:lstStyle/>
          <a:p>
            <a:pPr marL="171450" indent="-171450">
              <a:lnSpc>
                <a:spcPct val="125000"/>
              </a:lnSpc>
              <a:buFont typeface="Arial" panose="020B0604020202020204" pitchFamily="34" charset="0"/>
              <a:buChar char="•"/>
            </a:pPr>
            <a:r>
              <a:rPr lang="en-US" altLang="en-US" sz="1600" b="1" dirty="0">
                <a:solidFill>
                  <a:schemeClr val="tx2"/>
                </a:solidFill>
                <a:latin typeface="+mn-lt"/>
                <a:cs typeface="Arial" panose="020B0604020202020204" pitchFamily="34" charset="0"/>
              </a:rPr>
              <a:t>ED’s IPB </a:t>
            </a:r>
            <a:r>
              <a:rPr lang="en-US" altLang="en-US" sz="1600" b="1" dirty="0" smtClean="0">
                <a:solidFill>
                  <a:schemeClr val="tx2"/>
                </a:solidFill>
                <a:latin typeface="+mn-lt"/>
                <a:cs typeface="Arial" panose="020B0604020202020204" pitchFamily="34" charset="0"/>
              </a:rPr>
              <a:t>members</a:t>
            </a:r>
            <a:endParaRPr lang="en-US" altLang="en-US" sz="1600" b="1" dirty="0">
              <a:solidFill>
                <a:schemeClr val="tx2"/>
              </a:solidFill>
              <a:latin typeface="+mn-lt"/>
              <a:cs typeface="Arial" panose="020B0604020202020204" pitchFamily="34" charset="0"/>
            </a:endParaRPr>
          </a:p>
          <a:p>
            <a:pPr marL="628650" lvl="1" indent="-171450">
              <a:lnSpc>
                <a:spcPct val="125000"/>
              </a:lnSpc>
              <a:buFont typeface="Arial" panose="020B0604020202020204" pitchFamily="34" charset="0"/>
              <a:buChar char="•"/>
            </a:pPr>
            <a:r>
              <a:rPr lang="en-US" altLang="en-US" sz="1600" dirty="0" smtClean="0">
                <a:solidFill>
                  <a:schemeClr val="tx2"/>
                </a:solidFill>
                <a:latin typeface="+mn-lt"/>
                <a:cs typeface="Arial" panose="020B0604020202020204" pitchFamily="34" charset="0"/>
              </a:rPr>
              <a:t>Office </a:t>
            </a:r>
            <a:r>
              <a:rPr lang="en-US" altLang="en-US" sz="1600" dirty="0">
                <a:solidFill>
                  <a:schemeClr val="tx2"/>
                </a:solidFill>
                <a:latin typeface="+mn-lt"/>
                <a:cs typeface="Arial" panose="020B0604020202020204" pitchFamily="34" charset="0"/>
              </a:rPr>
              <a:t>of Special Education and Rehabilitative Services (OSERS) </a:t>
            </a:r>
          </a:p>
          <a:p>
            <a:pPr marL="628650" lvl="1" indent="-171450">
              <a:lnSpc>
                <a:spcPct val="125000"/>
              </a:lnSpc>
              <a:buFont typeface="Arial" panose="020B0604020202020204" pitchFamily="34" charset="0"/>
              <a:buChar char="•"/>
            </a:pPr>
            <a:r>
              <a:rPr lang="en-US" altLang="en-US" sz="1600" dirty="0" smtClean="0">
                <a:solidFill>
                  <a:schemeClr val="tx2"/>
                </a:solidFill>
                <a:latin typeface="+mn-lt"/>
                <a:cs typeface="Arial" panose="020B0604020202020204" pitchFamily="34" charset="0"/>
              </a:rPr>
              <a:t>Office </a:t>
            </a:r>
            <a:r>
              <a:rPr lang="en-US" altLang="en-US" sz="1600" dirty="0">
                <a:solidFill>
                  <a:schemeClr val="tx2"/>
                </a:solidFill>
                <a:latin typeface="+mn-lt"/>
                <a:cs typeface="Arial" panose="020B0604020202020204" pitchFamily="34" charset="0"/>
              </a:rPr>
              <a:t>of Elementary and Secondary Education (OESE) </a:t>
            </a:r>
          </a:p>
          <a:p>
            <a:pPr marL="1085850" lvl="2" indent="-171450">
              <a:lnSpc>
                <a:spcPct val="125000"/>
              </a:lnSpc>
              <a:buFont typeface="Arial" panose="020B0604020202020204" pitchFamily="34" charset="0"/>
              <a:buChar char="•"/>
            </a:pPr>
            <a:r>
              <a:rPr lang="en-US" altLang="en-US" sz="1600" dirty="0" smtClean="0">
                <a:solidFill>
                  <a:schemeClr val="tx2"/>
                </a:solidFill>
                <a:latin typeface="+mn-lt"/>
                <a:cs typeface="Arial" panose="020B0604020202020204" pitchFamily="34" charset="0"/>
              </a:rPr>
              <a:t>Office </a:t>
            </a:r>
            <a:r>
              <a:rPr lang="en-US" altLang="en-US" sz="1600" dirty="0">
                <a:solidFill>
                  <a:schemeClr val="tx2"/>
                </a:solidFill>
                <a:latin typeface="+mn-lt"/>
                <a:cs typeface="Arial" panose="020B0604020202020204" pitchFamily="34" charset="0"/>
              </a:rPr>
              <a:t>of Early Learning (OEL) </a:t>
            </a:r>
          </a:p>
          <a:p>
            <a:pPr marL="628650" lvl="1" indent="-171450">
              <a:lnSpc>
                <a:spcPct val="125000"/>
              </a:lnSpc>
              <a:buFont typeface="Arial" panose="020B0604020202020204" pitchFamily="34" charset="0"/>
              <a:buChar char="•"/>
            </a:pPr>
            <a:r>
              <a:rPr lang="en-US" altLang="en-US" sz="1600" dirty="0" smtClean="0">
                <a:solidFill>
                  <a:schemeClr val="tx2"/>
                </a:solidFill>
                <a:latin typeface="+mn-lt"/>
                <a:cs typeface="Arial" panose="020B0604020202020204" pitchFamily="34" charset="0"/>
              </a:rPr>
              <a:t>Office </a:t>
            </a:r>
            <a:r>
              <a:rPr lang="en-US" altLang="en-US" sz="1600" dirty="0">
                <a:solidFill>
                  <a:schemeClr val="tx2"/>
                </a:solidFill>
                <a:latin typeface="+mn-lt"/>
                <a:cs typeface="Arial" panose="020B0604020202020204" pitchFamily="34" charset="0"/>
              </a:rPr>
              <a:t>of Planning, Evaluation and Policy Development (OPEPD) </a:t>
            </a:r>
          </a:p>
          <a:p>
            <a:pPr marL="628650" lvl="1" indent="-171450">
              <a:lnSpc>
                <a:spcPct val="125000"/>
              </a:lnSpc>
              <a:buFont typeface="Arial" panose="020B0604020202020204" pitchFamily="34" charset="0"/>
              <a:buChar char="•"/>
            </a:pPr>
            <a:r>
              <a:rPr lang="en-US" altLang="en-US" sz="1600" dirty="0" smtClean="0">
                <a:solidFill>
                  <a:schemeClr val="tx2"/>
                </a:solidFill>
                <a:latin typeface="+mn-lt"/>
                <a:cs typeface="Arial" panose="020B0604020202020204" pitchFamily="34" charset="0"/>
              </a:rPr>
              <a:t>Institute </a:t>
            </a:r>
            <a:r>
              <a:rPr lang="en-US" altLang="en-US" sz="1600" dirty="0">
                <a:solidFill>
                  <a:schemeClr val="tx2"/>
                </a:solidFill>
                <a:latin typeface="+mn-lt"/>
                <a:cs typeface="Arial" panose="020B0604020202020204" pitchFamily="34" charset="0"/>
              </a:rPr>
              <a:t>of Education Sciences (IES)</a:t>
            </a:r>
          </a:p>
          <a:p>
            <a:pPr marL="628650" lvl="1" indent="-171450">
              <a:lnSpc>
                <a:spcPct val="125000"/>
              </a:lnSpc>
              <a:buFont typeface="Arial" panose="020B0604020202020204" pitchFamily="34" charset="0"/>
              <a:buChar char="•"/>
            </a:pPr>
            <a:r>
              <a:rPr lang="en-US" altLang="en-US" sz="1600" dirty="0" smtClean="0">
                <a:solidFill>
                  <a:schemeClr val="tx2"/>
                </a:solidFill>
                <a:latin typeface="+mn-lt"/>
                <a:cs typeface="Arial" panose="020B0604020202020204" pitchFamily="34" charset="0"/>
              </a:rPr>
              <a:t>Office </a:t>
            </a:r>
            <a:r>
              <a:rPr lang="en-US" altLang="en-US" sz="1600" dirty="0">
                <a:solidFill>
                  <a:schemeClr val="tx2"/>
                </a:solidFill>
                <a:latin typeface="+mn-lt"/>
                <a:cs typeface="Arial" panose="020B0604020202020204" pitchFamily="34" charset="0"/>
              </a:rPr>
              <a:t>of English Language Acquisition (OELA)</a:t>
            </a:r>
          </a:p>
          <a:p>
            <a:pPr marL="171450" indent="-171450">
              <a:lnSpc>
                <a:spcPct val="125000"/>
              </a:lnSpc>
              <a:buFont typeface="Arial" panose="020B0604020202020204" pitchFamily="34" charset="0"/>
              <a:buChar char="•"/>
            </a:pPr>
            <a:r>
              <a:rPr lang="en-US" altLang="en-US" sz="1600" b="1" dirty="0">
                <a:solidFill>
                  <a:schemeClr val="tx2"/>
                </a:solidFill>
                <a:latin typeface="+mn-lt"/>
                <a:cs typeface="Arial" panose="020B0604020202020204" pitchFamily="34" charset="0"/>
              </a:rPr>
              <a:t>HHS’s IPB </a:t>
            </a:r>
            <a:r>
              <a:rPr lang="en-US" altLang="en-US" sz="1600" b="1" dirty="0" smtClean="0">
                <a:solidFill>
                  <a:schemeClr val="tx2"/>
                </a:solidFill>
                <a:latin typeface="+mn-lt"/>
                <a:cs typeface="Arial" panose="020B0604020202020204" pitchFamily="34" charset="0"/>
              </a:rPr>
              <a:t>members</a:t>
            </a:r>
            <a:endParaRPr lang="en-US" altLang="en-US" sz="1600" b="1" dirty="0">
              <a:solidFill>
                <a:schemeClr val="tx2"/>
              </a:solidFill>
              <a:latin typeface="+mn-lt"/>
              <a:cs typeface="Arial" panose="020B0604020202020204" pitchFamily="34" charset="0"/>
            </a:endParaRPr>
          </a:p>
          <a:p>
            <a:pPr marL="628650" lvl="1" indent="-171450">
              <a:lnSpc>
                <a:spcPct val="125000"/>
              </a:lnSpc>
              <a:buFont typeface="Arial" panose="020B0604020202020204" pitchFamily="34" charset="0"/>
              <a:buChar char="•"/>
            </a:pPr>
            <a:r>
              <a:rPr lang="en-US" altLang="en-US" sz="1600" dirty="0" smtClean="0">
                <a:solidFill>
                  <a:schemeClr val="tx2"/>
                </a:solidFill>
                <a:latin typeface="+mn-lt"/>
                <a:cs typeface="Arial" panose="020B0604020202020204" pitchFamily="34" charset="0"/>
              </a:rPr>
              <a:t>ACF </a:t>
            </a:r>
            <a:r>
              <a:rPr lang="en-US" altLang="en-US" sz="1600" dirty="0">
                <a:solidFill>
                  <a:schemeClr val="tx2"/>
                </a:solidFill>
                <a:latin typeface="+mn-lt"/>
                <a:cs typeface="Arial" panose="020B0604020202020204" pitchFamily="34" charset="0"/>
              </a:rPr>
              <a:t>Office of the Deputy Assistant Secretary for Early Childhood </a:t>
            </a:r>
            <a:r>
              <a:rPr lang="en-US" altLang="en-US" sz="1600" dirty="0" smtClean="0">
                <a:solidFill>
                  <a:schemeClr val="tx2"/>
                </a:solidFill>
                <a:latin typeface="+mn-lt"/>
                <a:cs typeface="Arial" panose="020B0604020202020204" pitchFamily="34" charset="0"/>
              </a:rPr>
              <a:t>Development</a:t>
            </a:r>
            <a:endParaRPr lang="en-US" altLang="en-US" sz="1600" dirty="0">
              <a:solidFill>
                <a:schemeClr val="tx2"/>
              </a:solidFill>
              <a:latin typeface="+mn-lt"/>
              <a:cs typeface="Arial" panose="020B0604020202020204" pitchFamily="34" charset="0"/>
            </a:endParaRPr>
          </a:p>
          <a:p>
            <a:pPr marL="1085850" lvl="2" indent="-171450">
              <a:lnSpc>
                <a:spcPct val="125000"/>
              </a:lnSpc>
              <a:buFont typeface="Arial" panose="020B0604020202020204" pitchFamily="34" charset="0"/>
              <a:buChar char="•"/>
            </a:pPr>
            <a:r>
              <a:rPr lang="en-US" altLang="en-US" sz="1600" dirty="0" smtClean="0">
                <a:solidFill>
                  <a:schemeClr val="tx2"/>
                </a:solidFill>
                <a:latin typeface="+mn-lt"/>
                <a:cs typeface="Arial" panose="020B0604020202020204" pitchFamily="34" charset="0"/>
              </a:rPr>
              <a:t>Office </a:t>
            </a:r>
            <a:r>
              <a:rPr lang="en-US" altLang="en-US" sz="1600" dirty="0">
                <a:solidFill>
                  <a:schemeClr val="tx2"/>
                </a:solidFill>
                <a:latin typeface="+mn-lt"/>
                <a:cs typeface="Arial" panose="020B0604020202020204" pitchFamily="34" charset="0"/>
              </a:rPr>
              <a:t>of the Associate Deputy Assistant Secretary for Early Childhood Development</a:t>
            </a:r>
          </a:p>
          <a:p>
            <a:pPr marL="1085850" lvl="2" indent="-171450">
              <a:lnSpc>
                <a:spcPct val="125000"/>
              </a:lnSpc>
              <a:buFont typeface="Arial" panose="020B0604020202020204" pitchFamily="34" charset="0"/>
              <a:buChar char="•"/>
            </a:pPr>
            <a:r>
              <a:rPr lang="en-US" altLang="en-US" sz="1600" dirty="0" smtClean="0">
                <a:solidFill>
                  <a:schemeClr val="tx2"/>
                </a:solidFill>
                <a:latin typeface="+mn-lt"/>
                <a:cs typeface="Arial" panose="020B0604020202020204" pitchFamily="34" charset="0"/>
              </a:rPr>
              <a:t>Office </a:t>
            </a:r>
            <a:r>
              <a:rPr lang="en-US" altLang="en-US" sz="1600" dirty="0">
                <a:solidFill>
                  <a:schemeClr val="tx2"/>
                </a:solidFill>
                <a:latin typeface="+mn-lt"/>
                <a:cs typeface="Arial" panose="020B0604020202020204" pitchFamily="34" charset="0"/>
              </a:rPr>
              <a:t>of Head Start (OHS) </a:t>
            </a:r>
          </a:p>
          <a:p>
            <a:pPr marL="1085850" lvl="2" indent="-171450">
              <a:lnSpc>
                <a:spcPct val="125000"/>
              </a:lnSpc>
              <a:buFont typeface="Arial" panose="020B0604020202020204" pitchFamily="34" charset="0"/>
              <a:buChar char="•"/>
            </a:pPr>
            <a:r>
              <a:rPr lang="en-US" altLang="en-US" sz="1600" dirty="0" smtClean="0">
                <a:solidFill>
                  <a:schemeClr val="tx2"/>
                </a:solidFill>
                <a:latin typeface="+mn-lt"/>
                <a:cs typeface="Arial" panose="020B0604020202020204" pitchFamily="34" charset="0"/>
              </a:rPr>
              <a:t>Office </a:t>
            </a:r>
            <a:r>
              <a:rPr lang="en-US" altLang="en-US" sz="1600" dirty="0">
                <a:solidFill>
                  <a:schemeClr val="tx2"/>
                </a:solidFill>
                <a:latin typeface="+mn-lt"/>
                <a:cs typeface="Arial" panose="020B0604020202020204" pitchFamily="34" charset="0"/>
              </a:rPr>
              <a:t>of Child Care (OCC) </a:t>
            </a:r>
          </a:p>
          <a:p>
            <a:pPr marL="628650" lvl="1" indent="-171450">
              <a:lnSpc>
                <a:spcPct val="125000"/>
              </a:lnSpc>
              <a:buFont typeface="Arial" panose="020B0604020202020204" pitchFamily="34" charset="0"/>
              <a:buChar char="•"/>
            </a:pPr>
            <a:r>
              <a:rPr lang="en-US" altLang="en-US" sz="1600" dirty="0" smtClean="0">
                <a:solidFill>
                  <a:schemeClr val="tx2"/>
                </a:solidFill>
                <a:latin typeface="+mn-lt"/>
                <a:cs typeface="Arial" panose="020B0604020202020204" pitchFamily="34" charset="0"/>
              </a:rPr>
              <a:t>Office </a:t>
            </a:r>
            <a:r>
              <a:rPr lang="en-US" altLang="en-US" sz="1600" dirty="0">
                <a:solidFill>
                  <a:schemeClr val="tx2"/>
                </a:solidFill>
                <a:latin typeface="+mn-lt"/>
                <a:cs typeface="Arial" panose="020B0604020202020204" pitchFamily="34" charset="0"/>
              </a:rPr>
              <a:t>of the Assistant Secretary for Planning and Evaluation (ASPE) </a:t>
            </a:r>
          </a:p>
          <a:p>
            <a:pPr marL="628650" lvl="1" indent="-171450">
              <a:lnSpc>
                <a:spcPct val="125000"/>
              </a:lnSpc>
              <a:buFont typeface="Arial" panose="020B0604020202020204" pitchFamily="34" charset="0"/>
              <a:buChar char="•"/>
            </a:pPr>
            <a:r>
              <a:rPr lang="en-US" altLang="en-US" sz="1600" dirty="0" smtClean="0">
                <a:solidFill>
                  <a:schemeClr val="tx2"/>
                </a:solidFill>
                <a:latin typeface="+mn-lt"/>
                <a:cs typeface="Arial" panose="020B0604020202020204" pitchFamily="34" charset="0"/>
              </a:rPr>
              <a:t>Health </a:t>
            </a:r>
            <a:r>
              <a:rPr lang="en-US" altLang="en-US" sz="1600" dirty="0">
                <a:solidFill>
                  <a:schemeClr val="tx2"/>
                </a:solidFill>
                <a:latin typeface="+mn-lt"/>
                <a:cs typeface="Arial" panose="020B0604020202020204" pitchFamily="34" charset="0"/>
              </a:rPr>
              <a:t>Resources and Services Administration (HRSA) </a:t>
            </a:r>
          </a:p>
          <a:p>
            <a:pPr marL="171450" indent="-171450">
              <a:lnSpc>
                <a:spcPct val="125000"/>
              </a:lnSpc>
              <a:buFont typeface="Arial" panose="020B0604020202020204" pitchFamily="34" charset="0"/>
              <a:buChar char="•"/>
            </a:pPr>
            <a:r>
              <a:rPr lang="en-US" altLang="en-US" sz="1600" b="1" dirty="0">
                <a:solidFill>
                  <a:schemeClr val="tx2"/>
                </a:solidFill>
                <a:latin typeface="+mn-lt"/>
                <a:cs typeface="Arial" panose="020B0604020202020204" pitchFamily="34" charset="0"/>
              </a:rPr>
              <a:t>Additional IPB </a:t>
            </a:r>
            <a:r>
              <a:rPr lang="en-US" altLang="en-US" sz="1600" b="1" dirty="0" smtClean="0">
                <a:solidFill>
                  <a:schemeClr val="tx2"/>
                </a:solidFill>
                <a:latin typeface="+mn-lt"/>
                <a:cs typeface="Arial" panose="020B0604020202020204" pitchFamily="34" charset="0"/>
              </a:rPr>
              <a:t>members</a:t>
            </a:r>
            <a:endParaRPr lang="en-US" altLang="en-US" sz="1600" b="1" dirty="0">
              <a:solidFill>
                <a:schemeClr val="tx2"/>
              </a:solidFill>
              <a:latin typeface="+mn-lt"/>
              <a:cs typeface="Arial" panose="020B0604020202020204" pitchFamily="34" charset="0"/>
            </a:endParaRPr>
          </a:p>
          <a:p>
            <a:pPr marL="628650" lvl="1" indent="-171450">
              <a:lnSpc>
                <a:spcPct val="125000"/>
              </a:lnSpc>
              <a:buFont typeface="Arial" panose="020B0604020202020204" pitchFamily="34" charset="0"/>
              <a:buChar char="•"/>
            </a:pPr>
            <a:r>
              <a:rPr lang="en-US" altLang="en-US" sz="1600" dirty="0" smtClean="0">
                <a:solidFill>
                  <a:schemeClr val="tx2"/>
                </a:solidFill>
                <a:latin typeface="+mn-lt"/>
                <a:cs typeface="Arial" panose="020B0604020202020204" pitchFamily="34" charset="0"/>
              </a:rPr>
              <a:t>U.S</a:t>
            </a:r>
            <a:r>
              <a:rPr lang="en-US" altLang="en-US" sz="1600" dirty="0">
                <a:solidFill>
                  <a:schemeClr val="tx2"/>
                </a:solidFill>
                <a:latin typeface="+mn-lt"/>
                <a:cs typeface="Arial" panose="020B0604020202020204" pitchFamily="34" charset="0"/>
              </a:rPr>
              <a:t>. Office of Management and Budget (OMB) </a:t>
            </a:r>
          </a:p>
          <a:p>
            <a:pPr marL="628650" lvl="1" indent="-171450">
              <a:lnSpc>
                <a:spcPct val="125000"/>
              </a:lnSpc>
              <a:buFont typeface="Arial" panose="020B0604020202020204" pitchFamily="34" charset="0"/>
              <a:buChar char="•"/>
            </a:pPr>
            <a:r>
              <a:rPr lang="en-US" altLang="en-US" sz="1600" dirty="0" smtClean="0">
                <a:solidFill>
                  <a:schemeClr val="tx2"/>
                </a:solidFill>
                <a:latin typeface="+mn-lt"/>
                <a:cs typeface="Arial" panose="020B0604020202020204" pitchFamily="34" charset="0"/>
              </a:rPr>
              <a:t>White </a:t>
            </a:r>
            <a:r>
              <a:rPr lang="en-US" altLang="en-US" sz="1600" dirty="0">
                <a:solidFill>
                  <a:schemeClr val="tx2"/>
                </a:solidFill>
                <a:latin typeface="+mn-lt"/>
                <a:cs typeface="Arial" panose="020B0604020202020204" pitchFamily="34" charset="0"/>
              </a:rPr>
              <a:t>House Domestic Policy Council (DPC) </a:t>
            </a:r>
          </a:p>
        </p:txBody>
      </p:sp>
    </p:spTree>
    <p:extLst>
      <p:ext uri="{BB962C8B-B14F-4D97-AF65-F5344CB8AC3E}">
        <p14:creationId xmlns:p14="http://schemas.microsoft.com/office/powerpoint/2010/main" val="40398143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81350" y="1905000"/>
            <a:ext cx="4495800" cy="4343400"/>
          </a:xfrm>
        </p:spPr>
        <p:txBody>
          <a:bodyPr/>
          <a:lstStyle/>
          <a:p>
            <a:pPr marL="203200" indent="0" algn="ctr">
              <a:buNone/>
            </a:pPr>
            <a:r>
              <a:rPr lang="en-US" sz="4000" b="1" dirty="0" smtClean="0">
                <a:solidFill>
                  <a:srgbClr val="038A00"/>
                </a:solidFill>
              </a:rPr>
              <a:t>Federal Policy Statement</a:t>
            </a:r>
          </a:p>
          <a:p>
            <a:pPr marL="203200" indent="0" algn="ctr">
              <a:buNone/>
            </a:pPr>
            <a:r>
              <a:rPr lang="en-US" sz="3600" b="1" dirty="0" smtClean="0">
                <a:solidFill>
                  <a:srgbClr val="038A00"/>
                </a:solidFill>
              </a:rPr>
              <a:t>Family Engagement</a:t>
            </a:r>
          </a:p>
          <a:p>
            <a:pPr marL="203200" indent="0" algn="ctr">
              <a:buNone/>
            </a:pPr>
            <a:r>
              <a:rPr lang="en-US" sz="3600" b="1" dirty="0" smtClean="0">
                <a:solidFill>
                  <a:srgbClr val="038A00"/>
                </a:solidFill>
              </a:rPr>
              <a:t>From the Early Years to the Early Grades</a:t>
            </a:r>
          </a:p>
          <a:p>
            <a:pPr marL="203200" indent="0" algn="ctr">
              <a:buNone/>
            </a:pPr>
            <a:endParaRPr lang="en-US" sz="1800" b="1" i="1" dirty="0" smtClean="0">
              <a:solidFill>
                <a:srgbClr val="038A00"/>
              </a:solidFill>
            </a:endParaRPr>
          </a:p>
          <a:p>
            <a:pPr marL="203200" indent="0" algn="ctr">
              <a:buNone/>
            </a:pPr>
            <a:r>
              <a:rPr lang="en-US" sz="1800" b="1" i="1" dirty="0" smtClean="0">
                <a:solidFill>
                  <a:srgbClr val="038A00"/>
                </a:solidFill>
              </a:rPr>
              <a:t>www.ed.gov/early-learning</a:t>
            </a:r>
          </a:p>
          <a:p>
            <a:pPr marL="203200" indent="0" algn="ctr">
              <a:buNone/>
            </a:pPr>
            <a:r>
              <a:rPr lang="en-US" sz="1800" b="1" i="1" dirty="0" smtClean="0">
                <a:solidFill>
                  <a:srgbClr val="038A00"/>
                </a:solidFill>
              </a:rPr>
              <a:t>www.acf.hhs.gov/ecd/family-engagement</a:t>
            </a:r>
            <a:endParaRPr lang="en-US" sz="1800" b="1" i="1" dirty="0">
              <a:solidFill>
                <a:srgbClr val="92D050"/>
              </a:solidFill>
            </a:endParaRPr>
          </a:p>
          <a:p>
            <a:pPr marL="203200" indent="0" algn="ctr">
              <a:buNone/>
            </a:pPr>
            <a:endParaRPr lang="en-US" sz="4000" b="1" dirty="0" smtClean="0">
              <a:solidFill>
                <a:srgbClr val="038A00"/>
              </a:solidFill>
            </a:endParaRPr>
          </a:p>
          <a:p>
            <a:pPr marL="203200" indent="0" algn="ctr">
              <a:buNone/>
            </a:pPr>
            <a:endParaRPr lang="en-US" sz="4000" b="1" dirty="0">
              <a:solidFill>
                <a:srgbClr val="038A00"/>
              </a:solidFill>
            </a:endParaRPr>
          </a:p>
        </p:txBody>
      </p:sp>
      <p:sp>
        <p:nvSpPr>
          <p:cNvPr id="4" name="Slide Number Placeholder 3"/>
          <p:cNvSpPr>
            <a:spLocks noGrp="1"/>
          </p:cNvSpPr>
          <p:nvPr>
            <p:ph type="sldNum" idx="12"/>
          </p:nvPr>
        </p:nvSpPr>
        <p:spPr/>
        <p:txBody>
          <a:bodyPr/>
          <a:lstStyle/>
          <a:p>
            <a:endParaRPr lang="en-US"/>
          </a:p>
        </p:txBody>
      </p:sp>
      <p:pic>
        <p:nvPicPr>
          <p:cNvPr id="5" name="Picture 4" descr="Department of Education Official Seal" title="Department of Education Official Seal"/>
          <p:cNvPicPr>
            <a:picLocks noChangeAspect="1"/>
          </p:cNvPicPr>
          <p:nvPr/>
        </p:nvPicPr>
        <p:blipFill>
          <a:blip r:embed="rId3" cstate="print"/>
          <a:srcRect/>
          <a:stretch>
            <a:fillRect/>
          </a:stretch>
        </p:blipFill>
        <p:spPr bwMode="auto">
          <a:xfrm>
            <a:off x="4673009" y="318977"/>
            <a:ext cx="1319690" cy="1295400"/>
          </a:xfrm>
          <a:prstGeom prst="rect">
            <a:avLst/>
          </a:prstGeom>
          <a:noFill/>
          <a:ln w="9525">
            <a:noFill/>
            <a:miter lim="800000"/>
            <a:headEnd/>
            <a:tailEnd/>
          </a:ln>
        </p:spPr>
      </p:pic>
      <p:pic>
        <p:nvPicPr>
          <p:cNvPr id="6" name="Picture 5" descr="Department of Health &amp; Human Services logo and link - www.hhs.gov" title="Department of Health and Human Services logo">
            <a:hlinkClick r:id="rId4"/>
          </p:cNvPr>
          <p:cNvPicPr>
            <a:picLocks noChangeAspect="1" noChangeArrowheads="1"/>
          </p:cNvPicPr>
          <p:nvPr/>
        </p:nvPicPr>
        <p:blipFill>
          <a:blip r:embed="rId5" cstate="print"/>
          <a:srcRect/>
          <a:stretch>
            <a:fillRect/>
          </a:stretch>
        </p:blipFill>
        <p:spPr bwMode="auto">
          <a:xfrm>
            <a:off x="3276600" y="304800"/>
            <a:ext cx="1220499" cy="1241664"/>
          </a:xfrm>
          <a:prstGeom prst="rect">
            <a:avLst/>
          </a:prstGeom>
          <a:noFill/>
          <a:ln w="9525">
            <a:noFill/>
            <a:miter lim="800000"/>
            <a:headEnd/>
            <a:tailEnd/>
          </a:ln>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08485" y="2514600"/>
            <a:ext cx="2605217" cy="335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92699" y="1546464"/>
            <a:ext cx="2434378" cy="31336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4592564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7"/>
            <a:ext cx="8382000" cy="1143000"/>
          </a:xfrm>
        </p:spPr>
        <p:txBody>
          <a:bodyPr/>
          <a:lstStyle/>
          <a:p>
            <a:pPr algn="ctr"/>
            <a:r>
              <a:rPr lang="en-US" dirty="0"/>
              <a:t/>
            </a:r>
            <a:br>
              <a:rPr lang="en-US" dirty="0"/>
            </a:br>
            <a:r>
              <a:rPr lang="en-US" sz="3600" b="1" dirty="0" smtClean="0">
                <a:solidFill>
                  <a:srgbClr val="038A00"/>
                </a:solidFill>
              </a:rPr>
              <a:t>Policy Statement on Family Engagement</a:t>
            </a:r>
            <a:r>
              <a:rPr lang="en-US" sz="3200" dirty="0" smtClean="0"/>
              <a:t/>
            </a:r>
            <a:br>
              <a:rPr lang="en-US" sz="3200" dirty="0" smtClean="0"/>
            </a:br>
            <a:endParaRPr lang="en-US" sz="3200" dirty="0"/>
          </a:p>
        </p:txBody>
      </p:sp>
      <p:sp>
        <p:nvSpPr>
          <p:cNvPr id="3" name="Content Placeholder 2"/>
          <p:cNvSpPr>
            <a:spLocks noGrp="1"/>
          </p:cNvSpPr>
          <p:nvPr>
            <p:ph idx="1"/>
          </p:nvPr>
        </p:nvSpPr>
        <p:spPr/>
        <p:txBody>
          <a:bodyPr/>
          <a:lstStyle/>
          <a:p>
            <a:pPr marL="0" indent="0">
              <a:buNone/>
            </a:pPr>
            <a:endParaRPr lang="en-US" sz="1800" dirty="0"/>
          </a:p>
          <a:p>
            <a:pPr marL="619125" lvl="1" indent="-457200">
              <a:buFont typeface="Arial" panose="020B0604020202020204" pitchFamily="34" charset="0"/>
              <a:buChar char="•"/>
            </a:pPr>
            <a:r>
              <a:rPr lang="en-US" sz="3200" dirty="0"/>
              <a:t>It is the goal of the Departments that all early childhood systems recognize and support families as essential partners in providing services that improve children’s development, learning and </a:t>
            </a:r>
            <a:r>
              <a:rPr lang="en-US" sz="3200" dirty="0" smtClean="0"/>
              <a:t>wellness.</a:t>
            </a:r>
          </a:p>
        </p:txBody>
      </p:sp>
      <p:sp>
        <p:nvSpPr>
          <p:cNvPr id="4" name="Slide Number Placeholder 3"/>
          <p:cNvSpPr>
            <a:spLocks noGrp="1"/>
          </p:cNvSpPr>
          <p:nvPr>
            <p:ph type="sldNum" sz="quarter" idx="11"/>
          </p:nvPr>
        </p:nvSpPr>
        <p:spPr/>
        <p:txBody>
          <a:bodyPr/>
          <a:lstStyle/>
          <a:p>
            <a:pPr>
              <a:defRPr/>
            </a:pPr>
            <a:fld id="{5943DAAB-2D66-401E-BF36-D1FCFC03A98C}" type="slidenum">
              <a:rPr lang="en-US" smtClean="0"/>
              <a:pPr>
                <a:defRPr/>
              </a:pPr>
              <a:t>41</a:t>
            </a:fld>
            <a:endParaRPr lang="en-US" dirty="0"/>
          </a:p>
        </p:txBody>
      </p:sp>
    </p:spTree>
    <p:extLst>
      <p:ext uri="{BB962C8B-B14F-4D97-AF65-F5344CB8AC3E}">
        <p14:creationId xmlns:p14="http://schemas.microsoft.com/office/powerpoint/2010/main" val="6946760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solidFill>
                  <a:srgbClr val="038A00"/>
                </a:solidFill>
              </a:rPr>
              <a:t>Family </a:t>
            </a:r>
            <a:r>
              <a:rPr lang="en-US" sz="3600" b="1" dirty="0">
                <a:solidFill>
                  <a:srgbClr val="038A00"/>
                </a:solidFill>
              </a:rPr>
              <a:t>Engagement</a:t>
            </a:r>
            <a:endParaRPr lang="en-US" sz="3600" dirty="0"/>
          </a:p>
        </p:txBody>
      </p:sp>
      <p:sp>
        <p:nvSpPr>
          <p:cNvPr id="3" name="Text Placeholder 2"/>
          <p:cNvSpPr>
            <a:spLocks noGrp="1"/>
          </p:cNvSpPr>
          <p:nvPr>
            <p:ph type="body" idx="1"/>
          </p:nvPr>
        </p:nvSpPr>
        <p:spPr/>
        <p:txBody>
          <a:bodyPr/>
          <a:lstStyle/>
          <a:p>
            <a:r>
              <a:rPr lang="en-US" dirty="0"/>
              <a:t>Family engagement refers to the systematic inclusion of families in activities and programs that promote children’s development, learning, and wellness, including in the planning, development, and evaluation of such activities, programs, and systems. </a:t>
            </a:r>
          </a:p>
        </p:txBody>
      </p:sp>
      <p:sp>
        <p:nvSpPr>
          <p:cNvPr id="4" name="Slide Number Placeholder 3"/>
          <p:cNvSpPr>
            <a:spLocks noGrp="1"/>
          </p:cNvSpPr>
          <p:nvPr>
            <p:ph type="sldNum" idx="12"/>
          </p:nvPr>
        </p:nvSpPr>
        <p:spPr/>
        <p:txBody>
          <a:bodyPr/>
          <a:lstStyle/>
          <a:p>
            <a:endParaRPr lang="en-US"/>
          </a:p>
        </p:txBody>
      </p:sp>
    </p:spTree>
    <p:extLst>
      <p:ext uri="{BB962C8B-B14F-4D97-AF65-F5344CB8AC3E}">
        <p14:creationId xmlns:p14="http://schemas.microsoft.com/office/powerpoint/2010/main" val="40179710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7"/>
            <a:ext cx="8382000" cy="1143000"/>
          </a:xfrm>
        </p:spPr>
        <p:txBody>
          <a:bodyPr/>
          <a:lstStyle/>
          <a:p>
            <a:r>
              <a:rPr lang="en-US" dirty="0"/>
              <a:t/>
            </a:r>
            <a:br>
              <a:rPr lang="en-US" dirty="0"/>
            </a:br>
            <a:r>
              <a:rPr lang="en-US" sz="3600" b="1" dirty="0" smtClean="0">
                <a:solidFill>
                  <a:srgbClr val="038A00"/>
                </a:solidFill>
              </a:rPr>
              <a:t>The Importance of Family Engagement</a:t>
            </a:r>
            <a:r>
              <a:rPr lang="en-US" sz="3200" dirty="0" smtClean="0"/>
              <a:t/>
            </a:r>
            <a:br>
              <a:rPr lang="en-US" sz="3200" dirty="0" smtClean="0"/>
            </a:br>
            <a:endParaRPr lang="en-US" sz="3200" dirty="0"/>
          </a:p>
        </p:txBody>
      </p:sp>
      <p:sp>
        <p:nvSpPr>
          <p:cNvPr id="3" name="Content Placeholder 2"/>
          <p:cNvSpPr>
            <a:spLocks noGrp="1"/>
          </p:cNvSpPr>
          <p:nvPr>
            <p:ph idx="1"/>
          </p:nvPr>
        </p:nvSpPr>
        <p:spPr>
          <a:xfrm>
            <a:off x="457200" y="1417638"/>
            <a:ext cx="8229600" cy="4938712"/>
          </a:xfrm>
        </p:spPr>
        <p:txBody>
          <a:bodyPr/>
          <a:lstStyle/>
          <a:p>
            <a:pPr>
              <a:buFont typeface="Arial" panose="020B0604020202020204" pitchFamily="34" charset="0"/>
              <a:buChar char="•"/>
            </a:pPr>
            <a:r>
              <a:rPr lang="en-US" sz="2200" dirty="0" smtClean="0"/>
              <a:t>Families</a:t>
            </a:r>
            <a:r>
              <a:rPr lang="en-US" sz="2200" dirty="0"/>
              <a:t>’ involvement in children’s learning and development impacts </a:t>
            </a:r>
            <a:r>
              <a:rPr lang="en-US" sz="2200" dirty="0" smtClean="0"/>
              <a:t>children’s lifelong </a:t>
            </a:r>
            <a:r>
              <a:rPr lang="en-US" sz="2200" dirty="0"/>
              <a:t>health, developmental, and academic </a:t>
            </a:r>
            <a:r>
              <a:rPr lang="en-US" sz="2200" dirty="0" smtClean="0"/>
              <a:t>outcomes</a:t>
            </a:r>
          </a:p>
          <a:p>
            <a:pPr marL="203200" indent="0">
              <a:buNone/>
            </a:pPr>
            <a:endParaRPr lang="en-US" sz="1000" dirty="0" smtClean="0"/>
          </a:p>
          <a:p>
            <a:pPr>
              <a:buFont typeface="Arial" panose="020B0604020202020204" pitchFamily="34" charset="0"/>
              <a:buChar char="•"/>
            </a:pPr>
            <a:r>
              <a:rPr lang="en-US" sz="2200" dirty="0" smtClean="0"/>
              <a:t>Family </a:t>
            </a:r>
            <a:r>
              <a:rPr lang="en-US" sz="2200" dirty="0"/>
              <a:t>engagement in early childhood systems and programs supports families as they teach, nurture, and advocate for their </a:t>
            </a:r>
            <a:r>
              <a:rPr lang="en-US" sz="2200" dirty="0" smtClean="0"/>
              <a:t>children</a:t>
            </a:r>
          </a:p>
          <a:p>
            <a:pPr marL="203200" indent="0">
              <a:buNone/>
            </a:pPr>
            <a:endParaRPr lang="en-US" sz="1000" dirty="0"/>
          </a:p>
          <a:p>
            <a:pPr>
              <a:buFont typeface="Arial" panose="020B0604020202020204" pitchFamily="34" charset="0"/>
              <a:buChar char="•"/>
            </a:pPr>
            <a:r>
              <a:rPr lang="en-US" sz="2200" dirty="0" smtClean="0"/>
              <a:t>Family </a:t>
            </a:r>
            <a:r>
              <a:rPr lang="en-US" sz="2200" dirty="0"/>
              <a:t>engagement supports and improves the early childhood systems that care for and teach </a:t>
            </a:r>
            <a:r>
              <a:rPr lang="en-US" sz="2200" dirty="0" smtClean="0"/>
              <a:t>children</a:t>
            </a:r>
          </a:p>
          <a:p>
            <a:pPr marL="203200" indent="0">
              <a:buNone/>
            </a:pPr>
            <a:endParaRPr lang="en-US" sz="1000" dirty="0" smtClean="0"/>
          </a:p>
          <a:p>
            <a:pPr>
              <a:buFont typeface="Arial" panose="020B0604020202020204" pitchFamily="34" charset="0"/>
              <a:buChar char="•"/>
            </a:pPr>
            <a:r>
              <a:rPr lang="en-US" sz="2200" dirty="0" smtClean="0"/>
              <a:t>When </a:t>
            </a:r>
            <a:r>
              <a:rPr lang="en-US" sz="2200" dirty="0"/>
              <a:t>families and the programs </a:t>
            </a:r>
            <a:r>
              <a:rPr lang="en-US" sz="2200" dirty="0" smtClean="0"/>
              <a:t>work </a:t>
            </a:r>
            <a:r>
              <a:rPr lang="en-US" sz="2200" dirty="0"/>
              <a:t>together and support each other in their respective roles, children have more positive attitudes toward school, stay in school longer, have better attendance, and experience more school success.</a:t>
            </a:r>
            <a:endParaRPr lang="en-US" sz="2200" dirty="0" smtClean="0"/>
          </a:p>
        </p:txBody>
      </p:sp>
      <p:sp>
        <p:nvSpPr>
          <p:cNvPr id="4" name="Slide Number Placeholder 3"/>
          <p:cNvSpPr>
            <a:spLocks noGrp="1"/>
          </p:cNvSpPr>
          <p:nvPr>
            <p:ph type="sldNum" sz="quarter" idx="11"/>
          </p:nvPr>
        </p:nvSpPr>
        <p:spPr/>
        <p:txBody>
          <a:bodyPr/>
          <a:lstStyle/>
          <a:p>
            <a:pPr>
              <a:defRPr/>
            </a:pPr>
            <a:fld id="{5943DAAB-2D66-401E-BF36-D1FCFC03A98C}" type="slidenum">
              <a:rPr lang="en-US" smtClean="0"/>
              <a:pPr>
                <a:defRPr/>
              </a:pPr>
              <a:t>43</a:t>
            </a:fld>
            <a:endParaRPr lang="en-US" dirty="0"/>
          </a:p>
        </p:txBody>
      </p:sp>
    </p:spTree>
    <p:extLst>
      <p:ext uri="{BB962C8B-B14F-4D97-AF65-F5344CB8AC3E}">
        <p14:creationId xmlns:p14="http://schemas.microsoft.com/office/powerpoint/2010/main" val="21144891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7"/>
            <a:ext cx="8382000" cy="1143000"/>
          </a:xfrm>
        </p:spPr>
        <p:txBody>
          <a:bodyPr/>
          <a:lstStyle/>
          <a:p>
            <a:pPr algn="ctr"/>
            <a:r>
              <a:rPr lang="en-US" dirty="0"/>
              <a:t/>
            </a:r>
            <a:br>
              <a:rPr lang="en-US" dirty="0"/>
            </a:br>
            <a:r>
              <a:rPr lang="en-US" sz="3600" b="1" dirty="0" smtClean="0">
                <a:solidFill>
                  <a:srgbClr val="038A00"/>
                </a:solidFill>
              </a:rPr>
              <a:t>The Need to Focus on Family Engagement</a:t>
            </a:r>
            <a:r>
              <a:rPr lang="en-US" sz="3200" dirty="0" smtClean="0"/>
              <a:t/>
            </a:r>
            <a:br>
              <a:rPr lang="en-US" sz="3200" dirty="0" smtClean="0"/>
            </a:br>
            <a:endParaRPr lang="en-US" sz="3200" dirty="0"/>
          </a:p>
        </p:txBody>
      </p:sp>
      <p:sp>
        <p:nvSpPr>
          <p:cNvPr id="3" name="Content Placeholder 2"/>
          <p:cNvSpPr>
            <a:spLocks noGrp="1"/>
          </p:cNvSpPr>
          <p:nvPr>
            <p:ph idx="1"/>
          </p:nvPr>
        </p:nvSpPr>
        <p:spPr/>
        <p:txBody>
          <a:bodyPr/>
          <a:lstStyle/>
          <a:p>
            <a:pPr indent="-342900"/>
            <a:r>
              <a:rPr lang="en-US" sz="2400" dirty="0"/>
              <a:t>Despite the demonstrated importance of family </a:t>
            </a:r>
            <a:r>
              <a:rPr lang="en-US" sz="2400" dirty="0" smtClean="0"/>
              <a:t>engagement, </a:t>
            </a:r>
            <a:r>
              <a:rPr lang="en-US" sz="2400" dirty="0"/>
              <a:t>family engagement is not equally valued or implemented across early childhood systems and programs </a:t>
            </a:r>
            <a:endParaRPr lang="en-US" sz="2400" dirty="0" smtClean="0"/>
          </a:p>
          <a:p>
            <a:pPr marL="0" indent="0">
              <a:buNone/>
            </a:pPr>
            <a:endParaRPr lang="en-US" sz="1000" dirty="0" smtClean="0"/>
          </a:p>
          <a:p>
            <a:pPr indent="-342900"/>
            <a:r>
              <a:rPr lang="en-US" sz="2400" dirty="0"/>
              <a:t>F</a:t>
            </a:r>
            <a:r>
              <a:rPr lang="en-US" sz="2400" dirty="0" smtClean="0"/>
              <a:t>amily </a:t>
            </a:r>
            <a:r>
              <a:rPr lang="en-US" sz="2400" dirty="0"/>
              <a:t>engagement practices are </a:t>
            </a:r>
            <a:r>
              <a:rPr lang="en-US" sz="2400" dirty="0" smtClean="0"/>
              <a:t>often seen as supplemental</a:t>
            </a:r>
            <a:r>
              <a:rPr lang="en-US" sz="2400" dirty="0"/>
              <a:t>, rather than necessary, to successfully promote children’s learning and development. </a:t>
            </a:r>
            <a:endParaRPr lang="en-US" sz="2400" dirty="0" smtClean="0"/>
          </a:p>
          <a:p>
            <a:pPr indent="-342900"/>
            <a:endParaRPr lang="en-US" sz="1000" dirty="0" smtClean="0"/>
          </a:p>
          <a:p>
            <a:pPr lvl="0"/>
            <a:r>
              <a:rPr lang="en-US" sz="2400" dirty="0"/>
              <a:t>Many </a:t>
            </a:r>
            <a:r>
              <a:rPr lang="en-US" sz="2400" dirty="0" smtClean="0"/>
              <a:t>States, districts, programs, and schools provide </a:t>
            </a:r>
            <a:r>
              <a:rPr lang="en-US" sz="2400" dirty="0"/>
              <a:t>few </a:t>
            </a:r>
            <a:r>
              <a:rPr lang="en-US" sz="2400" dirty="0" smtClean="0"/>
              <a:t>requirements, limited guidance, and insufficient </a:t>
            </a:r>
            <a:r>
              <a:rPr lang="en-US" sz="2400" dirty="0"/>
              <a:t>resources </a:t>
            </a:r>
            <a:r>
              <a:rPr lang="en-US" sz="2400" dirty="0" smtClean="0"/>
              <a:t>to </a:t>
            </a:r>
            <a:r>
              <a:rPr lang="en-US" sz="2400" dirty="0"/>
              <a:t>adequately support systemic approaches to family engagement.</a:t>
            </a:r>
          </a:p>
        </p:txBody>
      </p:sp>
      <p:sp>
        <p:nvSpPr>
          <p:cNvPr id="4" name="Slide Number Placeholder 3"/>
          <p:cNvSpPr>
            <a:spLocks noGrp="1"/>
          </p:cNvSpPr>
          <p:nvPr>
            <p:ph type="sldNum" sz="quarter" idx="11"/>
          </p:nvPr>
        </p:nvSpPr>
        <p:spPr/>
        <p:txBody>
          <a:bodyPr/>
          <a:lstStyle/>
          <a:p>
            <a:pPr>
              <a:defRPr/>
            </a:pPr>
            <a:fld id="{5943DAAB-2D66-401E-BF36-D1FCFC03A98C}" type="slidenum">
              <a:rPr lang="en-US" smtClean="0"/>
              <a:pPr>
                <a:defRPr/>
              </a:pPr>
              <a:t>44</a:t>
            </a:fld>
            <a:endParaRPr lang="en-US" dirty="0"/>
          </a:p>
        </p:txBody>
      </p:sp>
    </p:spTree>
    <p:extLst>
      <p:ext uri="{BB962C8B-B14F-4D97-AF65-F5344CB8AC3E}">
        <p14:creationId xmlns:p14="http://schemas.microsoft.com/office/powerpoint/2010/main" val="37487377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7"/>
            <a:ext cx="8382000" cy="868363"/>
          </a:xfrm>
        </p:spPr>
        <p:txBody>
          <a:bodyPr/>
          <a:lstStyle/>
          <a:p>
            <a:pPr algn="ctr"/>
            <a:r>
              <a:rPr lang="en-US" dirty="0"/>
              <a:t/>
            </a:r>
            <a:br>
              <a:rPr lang="en-US" dirty="0"/>
            </a:br>
            <a:r>
              <a:rPr lang="en-US" sz="3600" b="1" dirty="0" smtClean="0">
                <a:solidFill>
                  <a:srgbClr val="038A00"/>
                </a:solidFill>
              </a:rPr>
              <a:t>Policy Statement on Family Engagement</a:t>
            </a:r>
            <a:endParaRPr lang="en-US" sz="3600" dirty="0"/>
          </a:p>
        </p:txBody>
      </p:sp>
      <p:sp>
        <p:nvSpPr>
          <p:cNvPr id="3" name="Content Placeholder 2"/>
          <p:cNvSpPr>
            <a:spLocks noGrp="1"/>
          </p:cNvSpPr>
          <p:nvPr>
            <p:ph idx="1"/>
          </p:nvPr>
        </p:nvSpPr>
        <p:spPr>
          <a:xfrm>
            <a:off x="457200" y="1524000"/>
            <a:ext cx="8229600" cy="4602163"/>
          </a:xfrm>
        </p:spPr>
        <p:txBody>
          <a:bodyPr/>
          <a:lstStyle/>
          <a:p>
            <a:pPr>
              <a:buFont typeface="Arial" panose="020B0604020202020204" pitchFamily="34" charset="0"/>
              <a:buChar char="•"/>
            </a:pPr>
            <a:r>
              <a:rPr lang="en-US" sz="2400" u="sng" dirty="0" smtClean="0"/>
              <a:t>Reviews </a:t>
            </a:r>
            <a:r>
              <a:rPr lang="en-US" sz="2400" u="sng" dirty="0"/>
              <a:t>the research base and best practices</a:t>
            </a:r>
            <a:r>
              <a:rPr lang="en-US" sz="2400" dirty="0"/>
              <a:t> that support effective family </a:t>
            </a:r>
            <a:r>
              <a:rPr lang="en-US" sz="2400" dirty="0" smtClean="0"/>
              <a:t>engagement;</a:t>
            </a:r>
          </a:p>
          <a:p>
            <a:pPr>
              <a:buFont typeface="Arial" panose="020B0604020202020204" pitchFamily="34" charset="0"/>
              <a:buChar char="•"/>
            </a:pPr>
            <a:endParaRPr lang="en-US" sz="1050" dirty="0" smtClean="0"/>
          </a:p>
          <a:p>
            <a:pPr>
              <a:buFont typeface="Arial" panose="020B0604020202020204" pitchFamily="34" charset="0"/>
              <a:buChar char="•"/>
            </a:pPr>
            <a:r>
              <a:rPr lang="en-US" sz="2400" u="sng" dirty="0" smtClean="0"/>
              <a:t>Identifies </a:t>
            </a:r>
            <a:r>
              <a:rPr lang="en-US" sz="2400" u="sng" dirty="0"/>
              <a:t>core principles </a:t>
            </a:r>
            <a:r>
              <a:rPr lang="en-US" sz="2400" dirty="0"/>
              <a:t>of effective family engagement practices from HHS’ and ED’s family engagement </a:t>
            </a:r>
            <a:r>
              <a:rPr lang="en-US" sz="2400" dirty="0" smtClean="0"/>
              <a:t>frameworks;</a:t>
            </a:r>
          </a:p>
          <a:p>
            <a:pPr>
              <a:buFont typeface="Arial" panose="020B0604020202020204" pitchFamily="34" charset="0"/>
              <a:buChar char="•"/>
            </a:pPr>
            <a:endParaRPr lang="en-US" sz="1000" dirty="0" smtClean="0"/>
          </a:p>
          <a:p>
            <a:pPr>
              <a:buFont typeface="Arial" panose="020B0604020202020204" pitchFamily="34" charset="0"/>
              <a:buChar char="•"/>
            </a:pPr>
            <a:r>
              <a:rPr lang="en-US" sz="2400" u="sng" dirty="0" smtClean="0"/>
              <a:t>Provides </a:t>
            </a:r>
            <a:r>
              <a:rPr lang="en-US" sz="2400" u="sng" dirty="0"/>
              <a:t>recommendations </a:t>
            </a:r>
            <a:r>
              <a:rPr lang="en-US" sz="2400" dirty="0"/>
              <a:t>to </a:t>
            </a:r>
            <a:r>
              <a:rPr lang="en-US" sz="2400" dirty="0" smtClean="0"/>
              <a:t>States and community-based </a:t>
            </a:r>
            <a:r>
              <a:rPr lang="en-US" sz="2400" dirty="0"/>
              <a:t>early childhood systems and programs to implement effective family engagement; </a:t>
            </a:r>
            <a:r>
              <a:rPr lang="en-US" sz="2400" dirty="0" smtClean="0"/>
              <a:t>and</a:t>
            </a:r>
          </a:p>
          <a:p>
            <a:pPr>
              <a:buFont typeface="Arial" panose="020B0604020202020204" pitchFamily="34" charset="0"/>
              <a:buChar char="•"/>
            </a:pPr>
            <a:endParaRPr lang="en-US" sz="1000" dirty="0" smtClean="0"/>
          </a:p>
          <a:p>
            <a:pPr>
              <a:buFont typeface="Arial" panose="020B0604020202020204" pitchFamily="34" charset="0"/>
              <a:buChar char="•"/>
            </a:pPr>
            <a:r>
              <a:rPr lang="en-US" sz="2400" u="sng" dirty="0" smtClean="0"/>
              <a:t>Highlights </a:t>
            </a:r>
            <a:r>
              <a:rPr lang="en-US" sz="2400" u="sng" dirty="0"/>
              <a:t>resources </a:t>
            </a:r>
            <a:r>
              <a:rPr lang="en-US" sz="2400" dirty="0"/>
              <a:t>to build programmatic and family capacity to be effective partners.</a:t>
            </a:r>
          </a:p>
          <a:p>
            <a:pPr lvl="1">
              <a:buFont typeface="Arial" panose="020B0604020202020204" pitchFamily="34" charset="0"/>
              <a:buChar char="•"/>
            </a:pPr>
            <a:endParaRPr lang="en-US" sz="2400" dirty="0"/>
          </a:p>
        </p:txBody>
      </p:sp>
      <p:sp>
        <p:nvSpPr>
          <p:cNvPr id="4" name="Slide Number Placeholder 3"/>
          <p:cNvSpPr>
            <a:spLocks noGrp="1"/>
          </p:cNvSpPr>
          <p:nvPr>
            <p:ph type="sldNum" sz="quarter" idx="11"/>
          </p:nvPr>
        </p:nvSpPr>
        <p:spPr/>
        <p:txBody>
          <a:bodyPr/>
          <a:lstStyle/>
          <a:p>
            <a:pPr>
              <a:defRPr/>
            </a:pPr>
            <a:fld id="{5943DAAB-2D66-401E-BF36-D1FCFC03A98C}" type="slidenum">
              <a:rPr lang="en-US" smtClean="0"/>
              <a:pPr>
                <a:defRPr/>
              </a:pPr>
              <a:t>45</a:t>
            </a:fld>
            <a:endParaRPr lang="en-US" dirty="0"/>
          </a:p>
        </p:txBody>
      </p:sp>
    </p:spTree>
    <p:extLst>
      <p:ext uri="{BB962C8B-B14F-4D97-AF65-F5344CB8AC3E}">
        <p14:creationId xmlns:p14="http://schemas.microsoft.com/office/powerpoint/2010/main" val="9105032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8498" name="Rectangle 2"/>
          <p:cNvSpPr>
            <a:spLocks noGrp="1" noChangeArrowheads="1"/>
          </p:cNvSpPr>
          <p:nvPr>
            <p:ph type="title"/>
          </p:nvPr>
        </p:nvSpPr>
        <p:spPr/>
        <p:txBody>
          <a:bodyPr/>
          <a:lstStyle/>
          <a:p>
            <a:pPr eaLnBrk="1" hangingPunct="1">
              <a:defRPr/>
            </a:pPr>
            <a:r>
              <a:rPr lang="en-US" sz="3600" b="1" dirty="0" smtClean="0">
                <a:solidFill>
                  <a:srgbClr val="038A00"/>
                </a:solidFill>
              </a:rPr>
              <a:t>Principles of Effective Family Engagement</a:t>
            </a:r>
            <a:endParaRPr lang="en-US" sz="3600" dirty="0">
              <a:effectLst/>
            </a:endParaRPr>
          </a:p>
        </p:txBody>
      </p:sp>
      <p:sp>
        <p:nvSpPr>
          <p:cNvPr id="618499" name="Rectangle 3"/>
          <p:cNvSpPr>
            <a:spLocks noGrp="1" noChangeArrowheads="1"/>
          </p:cNvSpPr>
          <p:nvPr>
            <p:ph type="body" idx="1"/>
          </p:nvPr>
        </p:nvSpPr>
        <p:spPr>
          <a:xfrm>
            <a:off x="457200" y="1417638"/>
            <a:ext cx="8229600" cy="4708526"/>
          </a:xfrm>
        </p:spPr>
        <p:txBody>
          <a:bodyPr/>
          <a:lstStyle/>
          <a:p>
            <a:r>
              <a:rPr lang="en-US" sz="2400" dirty="0" smtClean="0"/>
              <a:t>Create </a:t>
            </a:r>
            <a:r>
              <a:rPr lang="en-US" sz="2400" dirty="0"/>
              <a:t>continuity and consistency for children and families. </a:t>
            </a:r>
            <a:endParaRPr lang="en-US" sz="2400" dirty="0" smtClean="0"/>
          </a:p>
          <a:p>
            <a:pPr marL="203200" indent="0">
              <a:buNone/>
            </a:pPr>
            <a:endParaRPr lang="en-US" sz="1000" dirty="0"/>
          </a:p>
          <a:p>
            <a:r>
              <a:rPr lang="en-US" sz="2400" dirty="0" smtClean="0"/>
              <a:t>Value </a:t>
            </a:r>
            <a:r>
              <a:rPr lang="en-US" sz="2400" dirty="0"/>
              <a:t>respectful and trusting relationships between families and professionals. </a:t>
            </a:r>
            <a:endParaRPr lang="en-US" sz="2400" dirty="0" smtClean="0"/>
          </a:p>
          <a:p>
            <a:pPr marL="203200" indent="0">
              <a:buNone/>
            </a:pPr>
            <a:endParaRPr lang="en-US" sz="1000" dirty="0"/>
          </a:p>
          <a:p>
            <a:r>
              <a:rPr lang="en-US" sz="2400" dirty="0" smtClean="0"/>
              <a:t>Develop </a:t>
            </a:r>
            <a:r>
              <a:rPr lang="en-US" sz="2400" dirty="0"/>
              <a:t>goal-oriented relationships with families that are linked to children’s development and learning. </a:t>
            </a:r>
            <a:endParaRPr lang="en-US" sz="2400" dirty="0" smtClean="0"/>
          </a:p>
          <a:p>
            <a:pPr marL="203200" indent="0">
              <a:buNone/>
            </a:pPr>
            <a:endParaRPr lang="en-US" sz="1000" dirty="0" smtClean="0"/>
          </a:p>
          <a:p>
            <a:r>
              <a:rPr lang="en-US" sz="2400" dirty="0" smtClean="0"/>
              <a:t>Engage </a:t>
            </a:r>
            <a:r>
              <a:rPr lang="en-US" sz="2400" dirty="0"/>
              <a:t>families around children’s health, mental health and social and emotional well-being. </a:t>
            </a:r>
            <a:endParaRPr lang="en-US" sz="2400" dirty="0" smtClean="0"/>
          </a:p>
          <a:p>
            <a:pPr marL="203200" indent="0">
              <a:buNone/>
            </a:pPr>
            <a:endParaRPr lang="en-US" sz="1000" dirty="0"/>
          </a:p>
          <a:p>
            <a:r>
              <a:rPr lang="en-US" sz="2400" dirty="0" smtClean="0"/>
              <a:t>Ensure </a:t>
            </a:r>
            <a:r>
              <a:rPr lang="en-US" sz="2400" dirty="0"/>
              <a:t>that all family engagement opportunities are culturally and linguistically responsive. </a:t>
            </a:r>
          </a:p>
          <a:p>
            <a:pPr marL="203200" indent="0">
              <a:buNone/>
            </a:pPr>
            <a:endParaRPr lang="en-US" dirty="0"/>
          </a:p>
        </p:txBody>
      </p:sp>
      <p:sp>
        <p:nvSpPr>
          <p:cNvPr id="5" name="Slide Number Placeholder 4"/>
          <p:cNvSpPr>
            <a:spLocks noGrp="1"/>
          </p:cNvSpPr>
          <p:nvPr>
            <p:ph type="sldNum" sz="quarter" idx="11"/>
          </p:nvPr>
        </p:nvSpPr>
        <p:spPr/>
        <p:txBody>
          <a:bodyPr/>
          <a:lstStyle/>
          <a:p>
            <a:pPr>
              <a:defRPr/>
            </a:pPr>
            <a:fld id="{5943DAAB-2D66-401E-BF36-D1FCFC03A98C}" type="slidenum">
              <a:rPr lang="en-US" smtClean="0">
                <a:effectLst/>
              </a:rPr>
              <a:pPr>
                <a:defRPr/>
              </a:pPr>
              <a:t>46</a:t>
            </a:fld>
            <a:endParaRPr lang="en-US" dirty="0">
              <a:effectLst/>
            </a:endParaRPr>
          </a:p>
        </p:txBody>
      </p:sp>
      <p:sp>
        <p:nvSpPr>
          <p:cNvPr id="6" name="Footer Placeholder 5"/>
          <p:cNvSpPr>
            <a:spLocks noGrp="1"/>
          </p:cNvSpPr>
          <p:nvPr>
            <p:ph type="ftr" sz="quarter" idx="10"/>
          </p:nvPr>
        </p:nvSpPr>
        <p:spPr/>
        <p:txBody>
          <a:bodyPr/>
          <a:lstStyle/>
          <a:p>
            <a:pPr>
              <a:defRPr/>
            </a:pPr>
            <a:endParaRPr lang="en-US" dirty="0" smtClean="0"/>
          </a:p>
        </p:txBody>
      </p:sp>
    </p:spTree>
    <p:extLst>
      <p:ext uri="{BB962C8B-B14F-4D97-AF65-F5344CB8AC3E}">
        <p14:creationId xmlns:p14="http://schemas.microsoft.com/office/powerpoint/2010/main" val="10420821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solidFill>
                  <a:srgbClr val="038A00"/>
                </a:solidFill>
              </a:rPr>
              <a:t>Principles of Effective Family Engagement</a:t>
            </a:r>
            <a:endParaRPr lang="en-US" sz="3600" dirty="0"/>
          </a:p>
        </p:txBody>
      </p:sp>
      <p:sp>
        <p:nvSpPr>
          <p:cNvPr id="3" name="Text Placeholder 2"/>
          <p:cNvSpPr>
            <a:spLocks noGrp="1"/>
          </p:cNvSpPr>
          <p:nvPr>
            <p:ph type="body" idx="1"/>
          </p:nvPr>
        </p:nvSpPr>
        <p:spPr/>
        <p:txBody>
          <a:bodyPr/>
          <a:lstStyle/>
          <a:p>
            <a:r>
              <a:rPr lang="en-US" sz="2400" dirty="0"/>
              <a:t>Build staff capacity to implement family engagement practice principles. </a:t>
            </a:r>
          </a:p>
          <a:p>
            <a:pPr marL="203200" indent="0">
              <a:buNone/>
            </a:pPr>
            <a:endParaRPr lang="en-US" sz="1000" dirty="0"/>
          </a:p>
          <a:p>
            <a:r>
              <a:rPr lang="en-US" sz="2400" dirty="0" smtClean="0"/>
              <a:t>Support </a:t>
            </a:r>
            <a:r>
              <a:rPr lang="en-US" sz="2400" dirty="0"/>
              <a:t>families’ connections and capabilities. </a:t>
            </a:r>
            <a:endParaRPr lang="en-US" sz="2400" dirty="0" smtClean="0"/>
          </a:p>
          <a:p>
            <a:pPr marL="203200" indent="0">
              <a:buNone/>
            </a:pPr>
            <a:endParaRPr lang="en-US" sz="1000" dirty="0"/>
          </a:p>
          <a:p>
            <a:r>
              <a:rPr lang="en-US" sz="2400" dirty="0" smtClean="0"/>
              <a:t>Systemically </a:t>
            </a:r>
            <a:r>
              <a:rPr lang="en-US" sz="2400" dirty="0"/>
              <a:t>embed effective family engagement strategies within early childhood systems and programs. </a:t>
            </a:r>
            <a:endParaRPr lang="en-US" sz="2400" dirty="0" smtClean="0"/>
          </a:p>
          <a:p>
            <a:pPr marL="203200" indent="0">
              <a:buNone/>
            </a:pPr>
            <a:endParaRPr lang="en-US" sz="1000" dirty="0"/>
          </a:p>
          <a:p>
            <a:r>
              <a:rPr lang="en-US" sz="2400" dirty="0" smtClean="0"/>
              <a:t>Develop </a:t>
            </a:r>
            <a:r>
              <a:rPr lang="en-US" sz="2400" dirty="0"/>
              <a:t>strong relationships with community partners that support families. </a:t>
            </a:r>
            <a:endParaRPr lang="en-US" sz="2400" dirty="0" smtClean="0"/>
          </a:p>
          <a:p>
            <a:pPr marL="203200" indent="0">
              <a:buNone/>
            </a:pPr>
            <a:endParaRPr lang="en-US" sz="1000" dirty="0"/>
          </a:p>
          <a:p>
            <a:r>
              <a:rPr lang="en-US" sz="2400" dirty="0" smtClean="0"/>
              <a:t>Continuously </a:t>
            </a:r>
            <a:r>
              <a:rPr lang="en-US" sz="2400" dirty="0"/>
              <a:t>learn and improve. </a:t>
            </a:r>
          </a:p>
          <a:p>
            <a:pPr marL="0" indent="0" eaLnBrk="1" hangingPunct="1">
              <a:defRPr/>
            </a:pPr>
            <a:endParaRPr lang="en-US" sz="2400" dirty="0"/>
          </a:p>
          <a:p>
            <a:pPr marL="400050" lvl="1" indent="0">
              <a:buNone/>
              <a:defRPr/>
            </a:pPr>
            <a:endParaRPr lang="en-US" sz="2400" dirty="0"/>
          </a:p>
          <a:p>
            <a:pPr marL="914400" lvl="1" indent="-514350">
              <a:buFont typeface="+mj-lt"/>
              <a:buAutoNum type="arabicPeriod"/>
              <a:defRPr/>
            </a:pPr>
            <a:endParaRPr lang="en-US" sz="2400" dirty="0"/>
          </a:p>
          <a:p>
            <a:pPr marL="914400" lvl="1" indent="-514350">
              <a:buFont typeface="+mj-lt"/>
              <a:buAutoNum type="arabicPeriod"/>
              <a:defRPr/>
            </a:pPr>
            <a:endParaRPr lang="en-US" sz="2400" dirty="0"/>
          </a:p>
          <a:p>
            <a:pPr marL="914400" lvl="1" indent="-514350">
              <a:buFont typeface="+mj-lt"/>
              <a:buAutoNum type="arabicPeriod"/>
              <a:defRPr/>
            </a:pPr>
            <a:endParaRPr lang="en-US" sz="2400" dirty="0"/>
          </a:p>
          <a:p>
            <a:pPr marL="914400" lvl="1" indent="-514350">
              <a:buFont typeface="+mj-lt"/>
              <a:buAutoNum type="arabicPeriod"/>
              <a:defRPr/>
            </a:pPr>
            <a:endParaRPr lang="en-US" sz="2400" dirty="0"/>
          </a:p>
          <a:p>
            <a:pPr marL="914400" lvl="1" indent="-514350">
              <a:buFont typeface="+mj-lt"/>
              <a:buAutoNum type="arabicPeriod"/>
              <a:defRPr/>
            </a:pPr>
            <a:endParaRPr lang="en-US" dirty="0"/>
          </a:p>
          <a:p>
            <a:pPr marL="914400" lvl="1" indent="-514350">
              <a:buFont typeface="+mj-lt"/>
              <a:buAutoNum type="arabicPeriod"/>
              <a:defRPr/>
            </a:pPr>
            <a:endParaRPr lang="en-US" dirty="0"/>
          </a:p>
          <a:p>
            <a:endParaRPr lang="en-US" dirty="0"/>
          </a:p>
        </p:txBody>
      </p:sp>
      <p:sp>
        <p:nvSpPr>
          <p:cNvPr id="4" name="Slide Number Placeholder 3"/>
          <p:cNvSpPr>
            <a:spLocks noGrp="1"/>
          </p:cNvSpPr>
          <p:nvPr>
            <p:ph type="sldNum" idx="12"/>
          </p:nvPr>
        </p:nvSpPr>
        <p:spPr/>
        <p:txBody>
          <a:bodyPr/>
          <a:lstStyle/>
          <a:p>
            <a:endParaRPr lang="en-US"/>
          </a:p>
        </p:txBody>
      </p:sp>
    </p:spTree>
    <p:extLst>
      <p:ext uri="{BB962C8B-B14F-4D97-AF65-F5344CB8AC3E}">
        <p14:creationId xmlns:p14="http://schemas.microsoft.com/office/powerpoint/2010/main" val="42528330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8498" name="Rectangle 2"/>
          <p:cNvSpPr>
            <a:spLocks noGrp="1" noChangeArrowheads="1"/>
          </p:cNvSpPr>
          <p:nvPr>
            <p:ph type="title"/>
          </p:nvPr>
        </p:nvSpPr>
        <p:spPr>
          <a:xfrm>
            <a:off x="457200" y="274637"/>
            <a:ext cx="8229600" cy="792163"/>
          </a:xfrm>
        </p:spPr>
        <p:txBody>
          <a:bodyPr/>
          <a:lstStyle/>
          <a:p>
            <a:pPr eaLnBrk="1" hangingPunct="1">
              <a:defRPr/>
            </a:pPr>
            <a:r>
              <a:rPr lang="en-US" sz="3000" b="1" dirty="0" smtClean="0">
                <a:solidFill>
                  <a:srgbClr val="038A00"/>
                </a:solidFill>
              </a:rPr>
              <a:t>Recommendations to Promote Family Engagement</a:t>
            </a:r>
            <a:endParaRPr lang="en-US" sz="3000" dirty="0">
              <a:effectLst/>
            </a:endParaRPr>
          </a:p>
        </p:txBody>
      </p:sp>
      <p:sp>
        <p:nvSpPr>
          <p:cNvPr id="618499" name="Rectangle 3"/>
          <p:cNvSpPr>
            <a:spLocks noGrp="1" noChangeArrowheads="1"/>
          </p:cNvSpPr>
          <p:nvPr>
            <p:ph type="body" idx="1"/>
          </p:nvPr>
        </p:nvSpPr>
        <p:spPr>
          <a:xfrm>
            <a:off x="304800" y="990600"/>
            <a:ext cx="8610600" cy="5135564"/>
          </a:xfrm>
        </p:spPr>
        <p:txBody>
          <a:bodyPr/>
          <a:lstStyle/>
          <a:p>
            <a:r>
              <a:rPr lang="en-US" sz="2400" dirty="0"/>
              <a:t>Plan for and prioritize family engagement. </a:t>
            </a:r>
            <a:endParaRPr lang="en-US" sz="2400" dirty="0" smtClean="0"/>
          </a:p>
          <a:p>
            <a:pPr marL="203200" indent="0">
              <a:buNone/>
            </a:pPr>
            <a:endParaRPr lang="en-US" sz="1000" dirty="0"/>
          </a:p>
          <a:p>
            <a:r>
              <a:rPr lang="en-US" sz="2400" dirty="0"/>
              <a:t>Communicate consistent messages that support strong family engagement. </a:t>
            </a:r>
            <a:endParaRPr lang="en-US" sz="2400" dirty="0" smtClean="0"/>
          </a:p>
          <a:p>
            <a:pPr marL="203200" indent="0">
              <a:buNone/>
            </a:pPr>
            <a:endParaRPr lang="en-US" sz="1000" dirty="0" smtClean="0"/>
          </a:p>
          <a:p>
            <a:r>
              <a:rPr lang="en-US" sz="2400" dirty="0" smtClean="0"/>
              <a:t>Invest </a:t>
            </a:r>
            <a:r>
              <a:rPr lang="en-US" sz="2400" dirty="0"/>
              <a:t>and allocate resources. </a:t>
            </a:r>
            <a:endParaRPr lang="en-US" sz="2400" dirty="0" smtClean="0"/>
          </a:p>
          <a:p>
            <a:pPr marL="203200" indent="0">
              <a:buNone/>
            </a:pPr>
            <a:endParaRPr lang="en-US" sz="1000" dirty="0"/>
          </a:p>
          <a:p>
            <a:r>
              <a:rPr lang="en-US" sz="2400" dirty="0"/>
              <a:t>Establish policies, procedures, and practices that support family engagement</a:t>
            </a:r>
            <a:r>
              <a:rPr lang="en-US" sz="2400" dirty="0" smtClean="0"/>
              <a:t>.</a:t>
            </a:r>
          </a:p>
          <a:p>
            <a:pPr marL="203200" indent="0">
              <a:buNone/>
            </a:pPr>
            <a:endParaRPr lang="en-US" sz="1000" dirty="0" smtClean="0"/>
          </a:p>
          <a:p>
            <a:r>
              <a:rPr lang="en-US" sz="2400" dirty="0"/>
              <a:t>Establish workforce capacity building that supports family engagement. </a:t>
            </a:r>
            <a:r>
              <a:rPr lang="en-US" sz="2400" dirty="0" smtClean="0"/>
              <a:t> </a:t>
            </a:r>
          </a:p>
          <a:p>
            <a:pPr marL="203200" indent="0">
              <a:buNone/>
            </a:pPr>
            <a:endParaRPr lang="en-US" sz="1000" dirty="0" smtClean="0"/>
          </a:p>
          <a:p>
            <a:r>
              <a:rPr lang="en-US" sz="2400" dirty="0"/>
              <a:t>Develop and integrate family engagement data for continuous improvement in systems and programs. </a:t>
            </a:r>
            <a:endParaRPr lang="en-US" sz="2400" dirty="0" smtClean="0"/>
          </a:p>
          <a:p>
            <a:pPr marL="914400" lvl="1" indent="-514350">
              <a:buFont typeface="+mj-lt"/>
              <a:buAutoNum type="arabicPeriod"/>
              <a:defRPr/>
            </a:pPr>
            <a:endParaRPr lang="en-US" dirty="0"/>
          </a:p>
          <a:p>
            <a:pPr marL="914400" lvl="1" indent="-514350">
              <a:buFont typeface="+mj-lt"/>
              <a:buAutoNum type="arabicPeriod"/>
              <a:defRPr/>
            </a:pPr>
            <a:endParaRPr lang="en-US" dirty="0" smtClean="0"/>
          </a:p>
          <a:p>
            <a:pPr marL="914400" lvl="1" indent="-514350">
              <a:buFont typeface="+mj-lt"/>
              <a:buAutoNum type="arabicPeriod"/>
              <a:defRPr/>
            </a:pPr>
            <a:endParaRPr lang="en-US" dirty="0"/>
          </a:p>
          <a:p>
            <a:pPr marL="914400" lvl="1" indent="-514350">
              <a:buFont typeface="+mj-lt"/>
              <a:buAutoNum type="arabicPeriod"/>
              <a:defRPr/>
            </a:pPr>
            <a:endParaRPr lang="en-US" dirty="0" smtClean="0"/>
          </a:p>
          <a:p>
            <a:pPr marL="914400" lvl="1" indent="-514350">
              <a:buFont typeface="+mj-lt"/>
              <a:buAutoNum type="arabicPeriod"/>
              <a:defRPr/>
            </a:pPr>
            <a:endParaRPr lang="en-US" dirty="0"/>
          </a:p>
        </p:txBody>
      </p:sp>
      <p:sp>
        <p:nvSpPr>
          <p:cNvPr id="5" name="Slide Number Placeholder 4"/>
          <p:cNvSpPr>
            <a:spLocks noGrp="1"/>
          </p:cNvSpPr>
          <p:nvPr>
            <p:ph type="sldNum" sz="quarter" idx="11"/>
          </p:nvPr>
        </p:nvSpPr>
        <p:spPr/>
        <p:txBody>
          <a:bodyPr/>
          <a:lstStyle/>
          <a:p>
            <a:pPr>
              <a:defRPr/>
            </a:pPr>
            <a:fld id="{5943DAAB-2D66-401E-BF36-D1FCFC03A98C}" type="slidenum">
              <a:rPr lang="en-US" smtClean="0">
                <a:effectLst/>
              </a:rPr>
              <a:pPr>
                <a:defRPr/>
              </a:pPr>
              <a:t>48</a:t>
            </a:fld>
            <a:endParaRPr lang="en-US" dirty="0">
              <a:effectLst/>
            </a:endParaRPr>
          </a:p>
        </p:txBody>
      </p:sp>
      <p:sp>
        <p:nvSpPr>
          <p:cNvPr id="6" name="Footer Placeholder 5"/>
          <p:cNvSpPr>
            <a:spLocks noGrp="1"/>
          </p:cNvSpPr>
          <p:nvPr>
            <p:ph type="ftr" sz="quarter" idx="10"/>
          </p:nvPr>
        </p:nvSpPr>
        <p:spPr/>
        <p:txBody>
          <a:bodyPr/>
          <a:lstStyle/>
          <a:p>
            <a:pPr>
              <a:defRPr/>
            </a:pPr>
            <a:endParaRPr lang="en-US" dirty="0" smtClean="0"/>
          </a:p>
        </p:txBody>
      </p:sp>
    </p:spTree>
    <p:extLst>
      <p:ext uri="{BB962C8B-B14F-4D97-AF65-F5344CB8AC3E}">
        <p14:creationId xmlns:p14="http://schemas.microsoft.com/office/powerpoint/2010/main" val="26781904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7"/>
            <a:ext cx="8382000" cy="1143000"/>
          </a:xfrm>
        </p:spPr>
        <p:txBody>
          <a:bodyPr/>
          <a:lstStyle/>
          <a:p>
            <a:pPr algn="ctr"/>
            <a:r>
              <a:rPr lang="en-US" dirty="0"/>
              <a:t/>
            </a:r>
            <a:br>
              <a:rPr lang="en-US" dirty="0"/>
            </a:br>
            <a:r>
              <a:rPr lang="en-US" sz="3600" b="1" dirty="0" smtClean="0">
                <a:solidFill>
                  <a:srgbClr val="038A00"/>
                </a:solidFill>
              </a:rPr>
              <a:t>Policy Statement on Family Engagement</a:t>
            </a:r>
            <a:r>
              <a:rPr lang="en-US" sz="3600" dirty="0" smtClean="0"/>
              <a:t/>
            </a:r>
            <a:br>
              <a:rPr lang="en-US" sz="3600" dirty="0" smtClean="0"/>
            </a:br>
            <a:endParaRPr lang="en-US" sz="3600" dirty="0"/>
          </a:p>
        </p:txBody>
      </p:sp>
      <p:sp>
        <p:nvSpPr>
          <p:cNvPr id="3" name="Content Placeholder 2"/>
          <p:cNvSpPr>
            <a:spLocks noGrp="1"/>
          </p:cNvSpPr>
          <p:nvPr>
            <p:ph idx="1"/>
          </p:nvPr>
        </p:nvSpPr>
        <p:spPr>
          <a:xfrm>
            <a:off x="457200" y="1905000"/>
            <a:ext cx="8229600" cy="4221163"/>
          </a:xfrm>
        </p:spPr>
        <p:txBody>
          <a:bodyPr/>
          <a:lstStyle/>
          <a:p>
            <a:r>
              <a:rPr lang="en-US" dirty="0"/>
              <a:t>F</a:t>
            </a:r>
            <a:r>
              <a:rPr lang="en-US" dirty="0" smtClean="0"/>
              <a:t>amily </a:t>
            </a:r>
            <a:r>
              <a:rPr lang="en-US" dirty="0"/>
              <a:t>engagement is central–not supplemental–to the success of early childhood systems and </a:t>
            </a:r>
            <a:r>
              <a:rPr lang="en-US" dirty="0" smtClean="0"/>
              <a:t>programs. </a:t>
            </a:r>
            <a:r>
              <a:rPr lang="en-US" dirty="0"/>
              <a:t>Together, </a:t>
            </a:r>
            <a:r>
              <a:rPr lang="en-US" dirty="0" smtClean="0"/>
              <a:t>we all have </a:t>
            </a:r>
            <a:r>
              <a:rPr lang="en-US" dirty="0"/>
              <a:t>the responsibility to promote and implement effective family engagement to improve children’s learning, development, and wellness.</a:t>
            </a:r>
          </a:p>
          <a:p>
            <a:pPr marL="161925" lvl="1" indent="0">
              <a:buNone/>
            </a:pPr>
            <a:endParaRPr lang="en-US" sz="2400" dirty="0" smtClean="0"/>
          </a:p>
        </p:txBody>
      </p:sp>
      <p:sp>
        <p:nvSpPr>
          <p:cNvPr id="4" name="Slide Number Placeholder 3"/>
          <p:cNvSpPr>
            <a:spLocks noGrp="1"/>
          </p:cNvSpPr>
          <p:nvPr>
            <p:ph type="sldNum" sz="quarter" idx="11"/>
          </p:nvPr>
        </p:nvSpPr>
        <p:spPr/>
        <p:txBody>
          <a:bodyPr/>
          <a:lstStyle/>
          <a:p>
            <a:pPr>
              <a:defRPr/>
            </a:pPr>
            <a:fld id="{5943DAAB-2D66-401E-BF36-D1FCFC03A98C}" type="slidenum">
              <a:rPr lang="en-US" smtClean="0"/>
              <a:pPr>
                <a:defRPr/>
              </a:pPr>
              <a:t>49</a:t>
            </a:fld>
            <a:endParaRPr lang="en-US" dirty="0"/>
          </a:p>
        </p:txBody>
      </p:sp>
    </p:spTree>
    <p:extLst>
      <p:ext uri="{BB962C8B-B14F-4D97-AF65-F5344CB8AC3E}">
        <p14:creationId xmlns:p14="http://schemas.microsoft.com/office/powerpoint/2010/main" val="27452671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Key </a:t>
            </a:r>
            <a:r>
              <a:rPr lang="en-US" dirty="0" smtClean="0"/>
              <a:t>Activities &amp; collaborations</a:t>
            </a:r>
            <a:endParaRPr lang="en-US" dirty="0"/>
          </a:p>
        </p:txBody>
      </p:sp>
      <p:sp>
        <p:nvSpPr>
          <p:cNvPr id="6" name="Rectangle 5"/>
          <p:cNvSpPr/>
          <p:nvPr/>
        </p:nvSpPr>
        <p:spPr>
          <a:xfrm>
            <a:off x="623454" y="1295400"/>
            <a:ext cx="8368145" cy="5134226"/>
          </a:xfrm>
          <a:prstGeom prst="rect">
            <a:avLst/>
          </a:prstGeom>
        </p:spPr>
        <p:txBody>
          <a:bodyPr wrap="square">
            <a:spAutoFit/>
          </a:bodyPr>
          <a:lstStyle/>
          <a:p>
            <a:pPr marL="342900" indent="-342900">
              <a:lnSpc>
                <a:spcPct val="125000"/>
              </a:lnSpc>
              <a:buFont typeface="Arial" panose="020B0604020202020204" pitchFamily="34" charset="0"/>
              <a:buChar char="•"/>
            </a:pPr>
            <a:r>
              <a:rPr lang="en-US" altLang="en-US" sz="2400" b="1" dirty="0" smtClean="0">
                <a:solidFill>
                  <a:schemeClr val="tx2"/>
                </a:solidFill>
                <a:latin typeface="+mn-lt"/>
                <a:cs typeface="Arial" panose="020B0604020202020204" pitchFamily="34" charset="0"/>
              </a:rPr>
              <a:t>Communication </a:t>
            </a:r>
            <a:r>
              <a:rPr lang="en-US" altLang="en-US" sz="2400" b="1" dirty="0">
                <a:solidFill>
                  <a:schemeClr val="tx2"/>
                </a:solidFill>
                <a:latin typeface="+mn-lt"/>
                <a:cs typeface="Arial" panose="020B0604020202020204" pitchFamily="34" charset="0"/>
              </a:rPr>
              <a:t>and outreach activities </a:t>
            </a:r>
            <a:endParaRPr lang="en-US" altLang="en-US" sz="2400" b="1" dirty="0" smtClean="0">
              <a:solidFill>
                <a:schemeClr val="tx2"/>
              </a:solidFill>
              <a:latin typeface="+mn-lt"/>
              <a:cs typeface="Arial" panose="020B0604020202020204" pitchFamily="34" charset="0"/>
            </a:endParaRPr>
          </a:p>
          <a:p>
            <a:pPr marL="800100" lvl="1" indent="-342900">
              <a:lnSpc>
                <a:spcPct val="125000"/>
              </a:lnSpc>
              <a:buFont typeface="Arial" panose="020B0604020202020204" pitchFamily="34" charset="0"/>
              <a:buChar char="•"/>
            </a:pPr>
            <a:r>
              <a:rPr lang="en-US" altLang="en-US" sz="2400" dirty="0" smtClean="0">
                <a:solidFill>
                  <a:schemeClr val="tx2"/>
                </a:solidFill>
                <a:latin typeface="+mn-lt"/>
                <a:cs typeface="Arial" panose="020B0604020202020204" pitchFamily="34" charset="0"/>
              </a:rPr>
              <a:t>Issuing </a:t>
            </a:r>
            <a:r>
              <a:rPr lang="en-US" altLang="en-US" sz="2400" dirty="0">
                <a:solidFill>
                  <a:schemeClr val="tx2"/>
                </a:solidFill>
                <a:latin typeface="+mn-lt"/>
                <a:cs typeface="Arial" panose="020B0604020202020204" pitchFamily="34" charset="0"/>
              </a:rPr>
              <a:t>statements on critical early learning and development </a:t>
            </a:r>
            <a:r>
              <a:rPr lang="en-US" altLang="en-US" sz="2400" dirty="0" smtClean="0">
                <a:solidFill>
                  <a:schemeClr val="tx2"/>
                </a:solidFill>
                <a:latin typeface="+mn-lt"/>
                <a:cs typeface="Arial" panose="020B0604020202020204" pitchFamily="34" charset="0"/>
              </a:rPr>
              <a:t>topics</a:t>
            </a:r>
          </a:p>
          <a:p>
            <a:pPr marL="800100" lvl="1" indent="-342900">
              <a:lnSpc>
                <a:spcPct val="125000"/>
              </a:lnSpc>
              <a:buFont typeface="Arial" panose="020B0604020202020204" pitchFamily="34" charset="0"/>
              <a:buChar char="•"/>
            </a:pPr>
            <a:r>
              <a:rPr lang="en-US" altLang="en-US" sz="2400" dirty="0" smtClean="0">
                <a:solidFill>
                  <a:schemeClr val="tx2"/>
                </a:solidFill>
                <a:latin typeface="+mn-lt"/>
                <a:cs typeface="Arial" panose="020B0604020202020204" pitchFamily="34" charset="0"/>
              </a:rPr>
              <a:t>Highlighting </a:t>
            </a:r>
            <a:r>
              <a:rPr lang="en-US" altLang="en-US" sz="2400" dirty="0">
                <a:solidFill>
                  <a:schemeClr val="tx2"/>
                </a:solidFill>
                <a:latin typeface="+mn-lt"/>
                <a:cs typeface="Arial" panose="020B0604020202020204" pitchFamily="34" charset="0"/>
              </a:rPr>
              <a:t>and sharing information </a:t>
            </a:r>
            <a:r>
              <a:rPr lang="en-US" altLang="en-US" sz="2400" dirty="0" smtClean="0">
                <a:solidFill>
                  <a:schemeClr val="tx2"/>
                </a:solidFill>
                <a:latin typeface="+mn-lt"/>
                <a:cs typeface="Arial" panose="020B0604020202020204" pitchFamily="34" charset="0"/>
              </a:rPr>
              <a:t>about </a:t>
            </a:r>
            <a:r>
              <a:rPr lang="en-US" altLang="en-US" sz="2400" dirty="0">
                <a:solidFill>
                  <a:schemeClr val="tx2"/>
                </a:solidFill>
                <a:latin typeface="+mn-lt"/>
                <a:cs typeface="Arial" panose="020B0604020202020204" pitchFamily="34" charset="0"/>
              </a:rPr>
              <a:t>effective early learning and development programs </a:t>
            </a:r>
            <a:endParaRPr lang="en-US" altLang="en-US" sz="2400" dirty="0" smtClean="0">
              <a:solidFill>
                <a:schemeClr val="tx2"/>
              </a:solidFill>
              <a:latin typeface="+mn-lt"/>
              <a:cs typeface="Arial" panose="020B0604020202020204" pitchFamily="34" charset="0"/>
            </a:endParaRPr>
          </a:p>
          <a:p>
            <a:pPr marL="342900" indent="-342900">
              <a:lnSpc>
                <a:spcPct val="125000"/>
              </a:lnSpc>
              <a:buFont typeface="Arial" panose="020B0604020202020204" pitchFamily="34" charset="0"/>
              <a:buChar char="•"/>
            </a:pPr>
            <a:r>
              <a:rPr lang="en-US" altLang="en-US" sz="2400" b="1" dirty="0" smtClean="0">
                <a:solidFill>
                  <a:schemeClr val="tx2"/>
                </a:solidFill>
                <a:latin typeface="+mn-lt"/>
                <a:cs typeface="Arial" panose="020B0604020202020204" pitchFamily="34" charset="0"/>
              </a:rPr>
              <a:t>Discussion </a:t>
            </a:r>
            <a:r>
              <a:rPr lang="en-US" altLang="en-US" sz="2400" b="1" dirty="0">
                <a:solidFill>
                  <a:schemeClr val="tx2"/>
                </a:solidFill>
                <a:latin typeface="+mn-lt"/>
                <a:cs typeface="Arial" panose="020B0604020202020204" pitchFamily="34" charset="0"/>
              </a:rPr>
              <a:t>of key early learning policy </a:t>
            </a:r>
            <a:r>
              <a:rPr lang="en-US" altLang="en-US" sz="2400" b="1" dirty="0" smtClean="0">
                <a:solidFill>
                  <a:schemeClr val="tx2"/>
                </a:solidFill>
                <a:latin typeface="+mn-lt"/>
                <a:cs typeface="Arial" panose="020B0604020202020204" pitchFamily="34" charset="0"/>
              </a:rPr>
              <a:t>proposals</a:t>
            </a:r>
            <a:endParaRPr lang="en-US" altLang="en-US" sz="2400" b="1" dirty="0">
              <a:solidFill>
                <a:schemeClr val="tx2"/>
              </a:solidFill>
              <a:latin typeface="+mn-lt"/>
              <a:cs typeface="Arial" panose="020B0604020202020204" pitchFamily="34" charset="0"/>
            </a:endParaRPr>
          </a:p>
          <a:p>
            <a:pPr marL="800100" lvl="1" indent="-342900">
              <a:lnSpc>
                <a:spcPct val="125000"/>
              </a:lnSpc>
              <a:buFont typeface="Arial" panose="020B0604020202020204" pitchFamily="34" charset="0"/>
              <a:buChar char="•"/>
            </a:pPr>
            <a:r>
              <a:rPr lang="en-US" altLang="en-US" sz="2400" dirty="0">
                <a:solidFill>
                  <a:schemeClr val="tx2"/>
                </a:solidFill>
                <a:latin typeface="+mn-lt"/>
                <a:cs typeface="Arial" panose="020B0604020202020204" pitchFamily="34" charset="0"/>
              </a:rPr>
              <a:t>R</a:t>
            </a:r>
            <a:r>
              <a:rPr lang="en-US" altLang="en-US" sz="2400" dirty="0" smtClean="0">
                <a:solidFill>
                  <a:schemeClr val="tx2"/>
                </a:solidFill>
                <a:latin typeface="+mn-lt"/>
                <a:cs typeface="Arial" panose="020B0604020202020204" pitchFamily="34" charset="0"/>
              </a:rPr>
              <a:t>eauthorizations </a:t>
            </a:r>
            <a:r>
              <a:rPr lang="en-US" altLang="en-US" sz="2400" dirty="0">
                <a:solidFill>
                  <a:schemeClr val="tx2"/>
                </a:solidFill>
                <a:latin typeface="+mn-lt"/>
                <a:cs typeface="Arial" panose="020B0604020202020204" pitchFamily="34" charset="0"/>
              </a:rPr>
              <a:t>of relevant ED and HHS </a:t>
            </a:r>
            <a:r>
              <a:rPr lang="en-US" altLang="en-US" sz="2400" dirty="0" smtClean="0">
                <a:solidFill>
                  <a:schemeClr val="tx2"/>
                </a:solidFill>
                <a:latin typeface="+mn-lt"/>
                <a:cs typeface="Arial" panose="020B0604020202020204" pitchFamily="34" charset="0"/>
              </a:rPr>
              <a:t>laws</a:t>
            </a:r>
            <a:endParaRPr lang="en-US" altLang="en-US" sz="2400" dirty="0">
              <a:solidFill>
                <a:schemeClr val="tx2"/>
              </a:solidFill>
              <a:latin typeface="+mn-lt"/>
              <a:cs typeface="Arial" panose="020B0604020202020204" pitchFamily="34" charset="0"/>
            </a:endParaRPr>
          </a:p>
          <a:p>
            <a:pPr marL="800100" lvl="1" indent="-342900">
              <a:lnSpc>
                <a:spcPct val="125000"/>
              </a:lnSpc>
              <a:buFont typeface="Arial" panose="020B0604020202020204" pitchFamily="34" charset="0"/>
              <a:buChar char="•"/>
            </a:pPr>
            <a:r>
              <a:rPr lang="en-US" altLang="en-US" sz="2400" dirty="0">
                <a:solidFill>
                  <a:schemeClr val="tx2"/>
                </a:solidFill>
                <a:latin typeface="+mn-lt"/>
                <a:cs typeface="Arial" panose="020B0604020202020204" pitchFamily="34" charset="0"/>
              </a:rPr>
              <a:t>P</a:t>
            </a:r>
            <a:r>
              <a:rPr lang="en-US" altLang="en-US" sz="2400" dirty="0" smtClean="0">
                <a:solidFill>
                  <a:schemeClr val="tx2"/>
                </a:solidFill>
                <a:latin typeface="+mn-lt"/>
                <a:cs typeface="Arial" panose="020B0604020202020204" pitchFamily="34" charset="0"/>
              </a:rPr>
              <a:t>olicy </a:t>
            </a:r>
            <a:r>
              <a:rPr lang="en-US" altLang="en-US" sz="2400" dirty="0">
                <a:solidFill>
                  <a:schemeClr val="tx2"/>
                </a:solidFill>
                <a:latin typeface="+mn-lt"/>
                <a:cs typeface="Arial" panose="020B0604020202020204" pitchFamily="34" charset="0"/>
              </a:rPr>
              <a:t>recommendations </a:t>
            </a:r>
            <a:endParaRPr lang="en-US" altLang="en-US" sz="2400" dirty="0" smtClean="0">
              <a:solidFill>
                <a:schemeClr val="tx2"/>
              </a:solidFill>
              <a:latin typeface="+mn-lt"/>
              <a:cs typeface="Arial" panose="020B0604020202020204" pitchFamily="34" charset="0"/>
            </a:endParaRPr>
          </a:p>
          <a:p>
            <a:pPr marL="800100" lvl="1" indent="-342900">
              <a:lnSpc>
                <a:spcPct val="125000"/>
              </a:lnSpc>
              <a:buFont typeface="Arial" panose="020B0604020202020204" pitchFamily="34" charset="0"/>
              <a:buChar char="•"/>
            </a:pPr>
            <a:r>
              <a:rPr lang="en-US" altLang="en-US" sz="2400" dirty="0">
                <a:solidFill>
                  <a:schemeClr val="tx2"/>
                </a:solidFill>
                <a:latin typeface="+mn-lt"/>
                <a:cs typeface="Arial" panose="020B0604020202020204" pitchFamily="34" charset="0"/>
              </a:rPr>
              <a:t>D</a:t>
            </a:r>
            <a:r>
              <a:rPr lang="en-US" altLang="en-US" sz="2400" dirty="0" smtClean="0">
                <a:solidFill>
                  <a:schemeClr val="tx2"/>
                </a:solidFill>
                <a:latin typeface="+mn-lt"/>
                <a:cs typeface="Arial" panose="020B0604020202020204" pitchFamily="34" charset="0"/>
              </a:rPr>
              <a:t>evelopment </a:t>
            </a:r>
            <a:r>
              <a:rPr lang="en-US" altLang="en-US" sz="2400" dirty="0">
                <a:solidFill>
                  <a:schemeClr val="tx2"/>
                </a:solidFill>
                <a:latin typeface="+mn-lt"/>
                <a:cs typeface="Arial" panose="020B0604020202020204" pitchFamily="34" charset="0"/>
              </a:rPr>
              <a:t>of joint ED/HHS guidance </a:t>
            </a:r>
            <a:endParaRPr lang="en-US" altLang="en-US" sz="2400" dirty="0" smtClean="0">
              <a:solidFill>
                <a:schemeClr val="tx2"/>
              </a:solidFill>
              <a:latin typeface="+mn-lt"/>
              <a:cs typeface="Arial" panose="020B0604020202020204" pitchFamily="34" charset="0"/>
            </a:endParaRPr>
          </a:p>
          <a:p>
            <a:pPr marL="342900" indent="-342900">
              <a:lnSpc>
                <a:spcPct val="125000"/>
              </a:lnSpc>
              <a:buFont typeface="Arial" panose="020B0604020202020204" pitchFamily="34" charset="0"/>
              <a:buChar char="•"/>
            </a:pPr>
            <a:r>
              <a:rPr lang="en-US" altLang="en-US" sz="2400" b="1" dirty="0" smtClean="0">
                <a:solidFill>
                  <a:schemeClr val="tx2"/>
                </a:solidFill>
                <a:latin typeface="+mn-lt"/>
                <a:cs typeface="Arial" panose="020B0604020202020204" pitchFamily="34" charset="0"/>
              </a:rPr>
              <a:t>Developing </a:t>
            </a:r>
            <a:r>
              <a:rPr lang="en-US" altLang="en-US" sz="2400" b="1" dirty="0">
                <a:solidFill>
                  <a:schemeClr val="tx2"/>
                </a:solidFill>
                <a:latin typeface="+mn-lt"/>
                <a:cs typeface="Arial" panose="020B0604020202020204" pitchFamily="34" charset="0"/>
              </a:rPr>
              <a:t>recommendations for coordination of effective technical assistance strategies and </a:t>
            </a:r>
            <a:r>
              <a:rPr lang="en-US" altLang="en-US" sz="2400" b="1" dirty="0" smtClean="0">
                <a:solidFill>
                  <a:schemeClr val="tx2"/>
                </a:solidFill>
                <a:latin typeface="+mn-lt"/>
                <a:cs typeface="Arial" panose="020B0604020202020204" pitchFamily="34" charset="0"/>
              </a:rPr>
              <a:t>research</a:t>
            </a:r>
            <a:endParaRPr lang="en-US" altLang="en-US" sz="2400" b="1" dirty="0">
              <a:solidFill>
                <a:schemeClr val="tx2"/>
              </a:solidFill>
              <a:latin typeface="+mn-lt"/>
              <a:cs typeface="Arial" panose="020B0604020202020204" pitchFamily="34" charset="0"/>
            </a:endParaRPr>
          </a:p>
        </p:txBody>
      </p:sp>
    </p:spTree>
    <p:extLst>
      <p:ext uri="{BB962C8B-B14F-4D97-AF65-F5344CB8AC3E}">
        <p14:creationId xmlns:p14="http://schemas.microsoft.com/office/powerpoint/2010/main" val="259376797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7"/>
            <a:ext cx="8382000" cy="1143000"/>
          </a:xfrm>
        </p:spPr>
        <p:txBody>
          <a:bodyPr/>
          <a:lstStyle/>
          <a:p>
            <a:pPr algn="ctr"/>
            <a:r>
              <a:rPr lang="en-US" b="1" dirty="0" smtClean="0">
                <a:solidFill>
                  <a:srgbClr val="038A00"/>
                </a:solidFill>
              </a:rPr>
              <a:t>Tools and Resources</a:t>
            </a:r>
            <a:endParaRPr lang="en-US" dirty="0"/>
          </a:p>
        </p:txBody>
      </p:sp>
      <p:sp>
        <p:nvSpPr>
          <p:cNvPr id="3" name="Content Placeholder 2"/>
          <p:cNvSpPr>
            <a:spLocks noGrp="1"/>
          </p:cNvSpPr>
          <p:nvPr>
            <p:ph idx="1"/>
          </p:nvPr>
        </p:nvSpPr>
        <p:spPr>
          <a:xfrm>
            <a:off x="457200" y="1417638"/>
            <a:ext cx="8229600" cy="4708526"/>
          </a:xfrm>
        </p:spPr>
        <p:txBody>
          <a:bodyPr/>
          <a:lstStyle/>
          <a:p>
            <a:r>
              <a:rPr lang="en-US" sz="2400" b="1" dirty="0" smtClean="0"/>
              <a:t>Family Engagement Resources</a:t>
            </a:r>
            <a:r>
              <a:rPr lang="en-US" sz="2400" dirty="0" smtClean="0"/>
              <a:t> </a:t>
            </a:r>
            <a:endParaRPr lang="en-US" sz="2400" dirty="0"/>
          </a:p>
          <a:p>
            <a:pPr marL="203200" indent="0">
              <a:buNone/>
            </a:pPr>
            <a:r>
              <a:rPr lang="en-US" sz="2400" i="1" dirty="0" smtClean="0">
                <a:hlinkClick r:id="rId3"/>
              </a:rPr>
              <a:t>www.ed.gov/early-learning</a:t>
            </a:r>
            <a:endParaRPr lang="en-US" sz="2400" i="1" dirty="0" smtClean="0"/>
          </a:p>
          <a:p>
            <a:pPr marL="203200" indent="0">
              <a:buNone/>
            </a:pPr>
            <a:r>
              <a:rPr lang="en-US" sz="2400" i="1" dirty="0">
                <a:hlinkClick r:id="rId4"/>
              </a:rPr>
              <a:t>http://www.ed.gov/parent-and-family-engagement</a:t>
            </a:r>
          </a:p>
          <a:p>
            <a:pPr marL="203200" indent="0">
              <a:buNone/>
            </a:pPr>
            <a:r>
              <a:rPr lang="en-US" sz="2400" i="1" dirty="0" smtClean="0">
                <a:hlinkClick r:id="rId4"/>
              </a:rPr>
              <a:t>http</a:t>
            </a:r>
            <a:r>
              <a:rPr lang="en-US" sz="2400" i="1" dirty="0">
                <a:hlinkClick r:id="rId4"/>
              </a:rPr>
              <a:t>://</a:t>
            </a:r>
            <a:r>
              <a:rPr lang="en-US" sz="2400" i="1" dirty="0" smtClean="0">
                <a:hlinkClick r:id="rId4"/>
              </a:rPr>
              <a:t>www.acf.hhs.gov/ecd/family-engagement</a:t>
            </a:r>
            <a:endParaRPr lang="en-US" sz="2400" i="1" dirty="0" smtClean="0"/>
          </a:p>
          <a:p>
            <a:pPr marL="203200" indent="0">
              <a:buNone/>
            </a:pPr>
            <a:endParaRPr lang="en-US" sz="2400" i="1" dirty="0"/>
          </a:p>
          <a:p>
            <a:r>
              <a:rPr lang="en-US" sz="2400" b="1" dirty="0" smtClean="0"/>
              <a:t>Parenting Report</a:t>
            </a:r>
          </a:p>
          <a:p>
            <a:pPr marL="203200" indent="0">
              <a:buNone/>
            </a:pPr>
            <a:r>
              <a:rPr lang="en-US" sz="2000" b="1" dirty="0"/>
              <a:t>Parenting Matters: Supporting Parents of Children Ages 0-8</a:t>
            </a:r>
            <a:endParaRPr lang="en-US" sz="2000" dirty="0" smtClean="0">
              <a:hlinkClick r:id="rId5"/>
            </a:endParaRPr>
          </a:p>
          <a:p>
            <a:pPr marL="203200" indent="0">
              <a:buNone/>
            </a:pPr>
            <a:r>
              <a:rPr lang="en-US" sz="2000" dirty="0" smtClean="0">
                <a:hlinkClick r:id="rId5"/>
              </a:rPr>
              <a:t>http</a:t>
            </a:r>
            <a:r>
              <a:rPr lang="en-US" sz="2000" dirty="0">
                <a:hlinkClick r:id="rId5"/>
              </a:rPr>
              <a:t>://</a:t>
            </a:r>
            <a:r>
              <a:rPr lang="en-US" sz="2000" dirty="0" smtClean="0">
                <a:hlinkClick r:id="rId5"/>
              </a:rPr>
              <a:t>sites.nationalacademies.org/dbasse/bcyf/parenting_matters/index.htm</a:t>
            </a:r>
            <a:endParaRPr lang="en-US" sz="2000" dirty="0" smtClean="0"/>
          </a:p>
          <a:p>
            <a:pPr marL="203200" indent="0">
              <a:buNone/>
            </a:pPr>
            <a:endParaRPr lang="en-US" sz="2400" dirty="0" smtClean="0"/>
          </a:p>
        </p:txBody>
      </p:sp>
      <p:sp>
        <p:nvSpPr>
          <p:cNvPr id="4" name="Slide Number Placeholder 3"/>
          <p:cNvSpPr>
            <a:spLocks noGrp="1"/>
          </p:cNvSpPr>
          <p:nvPr>
            <p:ph type="sldNum" sz="quarter" idx="11"/>
          </p:nvPr>
        </p:nvSpPr>
        <p:spPr/>
        <p:txBody>
          <a:bodyPr/>
          <a:lstStyle/>
          <a:p>
            <a:pPr>
              <a:defRPr/>
            </a:pPr>
            <a:fld id="{5943DAAB-2D66-401E-BF36-D1FCFC03A98C}" type="slidenum">
              <a:rPr lang="en-US" smtClean="0"/>
              <a:pPr>
                <a:defRPr/>
              </a:pPr>
              <a:t>50</a:t>
            </a:fld>
            <a:endParaRPr lang="en-US" dirty="0"/>
          </a:p>
        </p:txBody>
      </p:sp>
    </p:spTree>
    <p:extLst>
      <p:ext uri="{BB962C8B-B14F-4D97-AF65-F5344CB8AC3E}">
        <p14:creationId xmlns:p14="http://schemas.microsoft.com/office/powerpoint/2010/main" val="17113393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solidFill>
                  <a:srgbClr val="038A00"/>
                </a:solidFill>
              </a:rPr>
              <a:t>Discussion Questions</a:t>
            </a:r>
            <a:endParaRPr lang="en-US" sz="3600" dirty="0"/>
          </a:p>
        </p:txBody>
      </p:sp>
      <p:sp>
        <p:nvSpPr>
          <p:cNvPr id="3" name="Text Placeholder 2"/>
          <p:cNvSpPr>
            <a:spLocks noGrp="1"/>
          </p:cNvSpPr>
          <p:nvPr>
            <p:ph type="body" idx="1"/>
          </p:nvPr>
        </p:nvSpPr>
        <p:spPr/>
        <p:txBody>
          <a:bodyPr/>
          <a:lstStyle/>
          <a:p>
            <a:pPr marL="342900" lvl="1" indent="-342900">
              <a:spcBef>
                <a:spcPct val="30000"/>
              </a:spcBef>
              <a:buClrTx/>
              <a:buFont typeface="Arial" panose="020B0604020202020204" pitchFamily="34" charset="0"/>
              <a:buChar char="•"/>
              <a:defRPr/>
            </a:pPr>
            <a:r>
              <a:rPr lang="en-US" dirty="0"/>
              <a:t>Within your community, </a:t>
            </a:r>
            <a:r>
              <a:rPr lang="en-US" dirty="0" smtClean="0"/>
              <a:t>how are you using the policy statements?</a:t>
            </a:r>
          </a:p>
          <a:p>
            <a:pPr marL="0" lvl="1" indent="0">
              <a:spcBef>
                <a:spcPct val="30000"/>
              </a:spcBef>
              <a:buClrTx/>
              <a:buNone/>
              <a:defRPr/>
            </a:pPr>
            <a:endParaRPr lang="en-US" sz="1400" dirty="0"/>
          </a:p>
          <a:p>
            <a:pPr marL="342900" lvl="1" indent="-342900">
              <a:spcBef>
                <a:spcPct val="30000"/>
              </a:spcBef>
              <a:buClrTx/>
              <a:buFont typeface="Arial" panose="020B0604020202020204" pitchFamily="34" charset="0"/>
              <a:buChar char="•"/>
              <a:defRPr/>
            </a:pPr>
            <a:r>
              <a:rPr lang="en-US" dirty="0" smtClean="0"/>
              <a:t>What data are you collecting to show your progress in working towards the recommendations in the policy statements?</a:t>
            </a:r>
          </a:p>
          <a:p>
            <a:pPr marL="342900" lvl="1" indent="-342900">
              <a:spcBef>
                <a:spcPct val="30000"/>
              </a:spcBef>
              <a:buClrTx/>
              <a:buFont typeface="Arial" panose="020B0604020202020204" pitchFamily="34" charset="0"/>
              <a:buChar char="•"/>
              <a:defRPr/>
            </a:pPr>
            <a:endParaRPr lang="en-US" sz="1400" dirty="0"/>
          </a:p>
          <a:p>
            <a:pPr marL="342900" lvl="1" indent="-342900">
              <a:spcBef>
                <a:spcPct val="30000"/>
              </a:spcBef>
              <a:buClrTx/>
              <a:buFont typeface="Arial" panose="020B0604020202020204" pitchFamily="34" charset="0"/>
              <a:buChar char="•"/>
              <a:defRPr/>
            </a:pPr>
            <a:r>
              <a:rPr lang="en-US" dirty="0"/>
              <a:t>What resources  and materials could federal agencies disseminate or develop to </a:t>
            </a:r>
            <a:r>
              <a:rPr lang="en-US" dirty="0" smtClean="0"/>
              <a:t>promote the use of the policy statements?</a:t>
            </a:r>
            <a:endParaRPr lang="en-US" dirty="0"/>
          </a:p>
          <a:p>
            <a:pPr marL="504825" lvl="1" indent="-342900">
              <a:buFont typeface="Arial" panose="020B0604020202020204" pitchFamily="34" charset="0"/>
              <a:buChar char="•"/>
            </a:pPr>
            <a:endParaRPr lang="en-US" dirty="0"/>
          </a:p>
          <a:p>
            <a:pPr marL="457200" indent="-457200">
              <a:spcBef>
                <a:spcPct val="30000"/>
              </a:spcBef>
              <a:buClrTx/>
              <a:buFont typeface="Arial" panose="020B0604020202020204" pitchFamily="34" charset="0"/>
              <a:buChar char="•"/>
              <a:defRPr/>
            </a:pPr>
            <a:endParaRPr lang="en-US" sz="2800" dirty="0"/>
          </a:p>
          <a:p>
            <a:endParaRPr lang="en-US" dirty="0"/>
          </a:p>
          <a:p>
            <a:endParaRPr lang="en-US" dirty="0"/>
          </a:p>
        </p:txBody>
      </p:sp>
      <p:sp>
        <p:nvSpPr>
          <p:cNvPr id="4" name="Slide Number Placeholder 3"/>
          <p:cNvSpPr>
            <a:spLocks noGrp="1"/>
          </p:cNvSpPr>
          <p:nvPr>
            <p:ph type="sldNum" idx="12"/>
          </p:nvPr>
        </p:nvSpPr>
        <p:spPr/>
        <p:txBody>
          <a:bodyPr/>
          <a:lstStyle/>
          <a:p>
            <a:endParaRPr lang="en-US"/>
          </a:p>
        </p:txBody>
      </p:sp>
    </p:spTree>
    <p:extLst>
      <p:ext uri="{BB962C8B-B14F-4D97-AF65-F5344CB8AC3E}">
        <p14:creationId xmlns:p14="http://schemas.microsoft.com/office/powerpoint/2010/main" val="321995351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1"/>
            <a:ext cx="8229600" cy="4038600"/>
          </a:xfrm>
        </p:spPr>
        <p:txBody>
          <a:bodyPr/>
          <a:lstStyle/>
          <a:p>
            <a:pPr marL="203200" indent="0" algn="ctr">
              <a:buNone/>
            </a:pPr>
            <a:r>
              <a:rPr lang="en-US" dirty="0" smtClean="0"/>
              <a:t>We want to partner to promote high-quality programs and services for all children</a:t>
            </a:r>
            <a:endParaRPr lang="en-US" b="1" dirty="0" smtClean="0">
              <a:solidFill>
                <a:srgbClr val="00CCFF"/>
              </a:solidFill>
            </a:endParaRPr>
          </a:p>
          <a:p>
            <a:pPr marL="0" indent="0" algn="ctr" eaLnBrk="1" hangingPunct="1">
              <a:buNone/>
              <a:defRPr/>
            </a:pPr>
            <a:endParaRPr lang="en-US" sz="1200" b="1" dirty="0" smtClean="0">
              <a:solidFill>
                <a:srgbClr val="92D050"/>
              </a:solidFill>
            </a:endParaRPr>
          </a:p>
          <a:p>
            <a:pPr marL="0" indent="0" algn="ctr">
              <a:buNone/>
              <a:defRPr/>
            </a:pPr>
            <a:r>
              <a:rPr lang="en-US" b="1" dirty="0">
                <a:solidFill>
                  <a:srgbClr val="92D050"/>
                </a:solidFill>
              </a:rPr>
              <a:t>Libby.Doggett@ed.gov</a:t>
            </a:r>
          </a:p>
          <a:p>
            <a:pPr marL="0" indent="0" algn="ctr" eaLnBrk="1" hangingPunct="1">
              <a:buNone/>
              <a:defRPr/>
            </a:pPr>
            <a:r>
              <a:rPr lang="en-US" b="1" smtClean="0">
                <a:solidFill>
                  <a:srgbClr val="92D050"/>
                </a:solidFill>
              </a:rPr>
              <a:t>Richard.Gonzales@acf.hhs.gov</a:t>
            </a:r>
            <a:endParaRPr lang="en-US" b="1" dirty="0">
              <a:solidFill>
                <a:srgbClr val="92D050"/>
              </a:solidFill>
            </a:endParaRPr>
          </a:p>
          <a:p>
            <a:pPr marL="0" indent="0" algn="ctr" eaLnBrk="1" hangingPunct="1">
              <a:buNone/>
              <a:defRPr/>
            </a:pPr>
            <a:r>
              <a:rPr lang="en-US" b="1" dirty="0" smtClean="0">
                <a:solidFill>
                  <a:srgbClr val="92D050"/>
                </a:solidFill>
              </a:rPr>
              <a:t>Christy.Kavulic@ed.gov</a:t>
            </a:r>
          </a:p>
          <a:p>
            <a:pPr marL="0" indent="0" algn="ctr" eaLnBrk="1" hangingPunct="1">
              <a:buNone/>
              <a:defRPr/>
            </a:pPr>
            <a:endParaRPr lang="en-US" b="1" dirty="0" smtClean="0">
              <a:solidFill>
                <a:srgbClr val="92D050"/>
              </a:solidFill>
            </a:endParaRPr>
          </a:p>
          <a:p>
            <a:pPr marL="0" indent="0" algn="ctr" eaLnBrk="1" hangingPunct="1">
              <a:buNone/>
              <a:defRPr/>
            </a:pPr>
            <a:r>
              <a:rPr lang="en-US" sz="2800" b="1" dirty="0" smtClean="0">
                <a:solidFill>
                  <a:srgbClr val="038A00"/>
                </a:solidFill>
              </a:rPr>
              <a:t>www.acf.hhs.gov/programs/ecd </a:t>
            </a:r>
          </a:p>
          <a:p>
            <a:pPr marL="0" indent="0" algn="ctr" eaLnBrk="1" hangingPunct="1">
              <a:buNone/>
              <a:defRPr/>
            </a:pPr>
            <a:r>
              <a:rPr lang="en-US" sz="2800" b="1" dirty="0" smtClean="0">
                <a:solidFill>
                  <a:srgbClr val="038A00"/>
                </a:solidFill>
              </a:rPr>
              <a:t>www.ed.gov/early-learning</a:t>
            </a:r>
          </a:p>
          <a:p>
            <a:pPr marL="0" indent="0" algn="ctr" eaLnBrk="1" hangingPunct="1">
              <a:buNone/>
              <a:defRPr/>
            </a:pPr>
            <a:endParaRPr lang="en-US" b="1" dirty="0">
              <a:solidFill>
                <a:srgbClr val="038A00"/>
              </a:solidFill>
            </a:endParaRPr>
          </a:p>
        </p:txBody>
      </p:sp>
      <p:sp>
        <p:nvSpPr>
          <p:cNvPr id="4" name="Slide Number Placeholder 3"/>
          <p:cNvSpPr>
            <a:spLocks noGrp="1"/>
          </p:cNvSpPr>
          <p:nvPr>
            <p:ph type="sldNum" idx="12"/>
          </p:nvPr>
        </p:nvSpPr>
        <p:spPr/>
        <p:txBody>
          <a:bodyPr/>
          <a:lstStyle/>
          <a:p>
            <a:endParaRPr lang="en-US"/>
          </a:p>
        </p:txBody>
      </p:sp>
      <p:pic>
        <p:nvPicPr>
          <p:cNvPr id="5" name="Picture 4" descr="Department of Education Official Seal" title="Department of Education Official Seal"/>
          <p:cNvPicPr>
            <a:picLocks noChangeAspect="1"/>
          </p:cNvPicPr>
          <p:nvPr/>
        </p:nvPicPr>
        <p:blipFill>
          <a:blip r:embed="rId3" cstate="print"/>
          <a:srcRect/>
          <a:stretch>
            <a:fillRect/>
          </a:stretch>
        </p:blipFill>
        <p:spPr bwMode="auto">
          <a:xfrm>
            <a:off x="4572000" y="251064"/>
            <a:ext cx="1319690" cy="1295400"/>
          </a:xfrm>
          <a:prstGeom prst="rect">
            <a:avLst/>
          </a:prstGeom>
          <a:noFill/>
          <a:ln w="9525">
            <a:noFill/>
            <a:miter lim="800000"/>
            <a:headEnd/>
            <a:tailEnd/>
          </a:ln>
        </p:spPr>
      </p:pic>
      <p:pic>
        <p:nvPicPr>
          <p:cNvPr id="6" name="Picture 5" descr="Department of Health &amp; Human Services logo and link - www.hhs.gov" title="Department of Health and Human Services logo">
            <a:hlinkClick r:id="rId4"/>
          </p:cNvPr>
          <p:cNvPicPr>
            <a:picLocks noChangeAspect="1" noChangeArrowheads="1"/>
          </p:cNvPicPr>
          <p:nvPr/>
        </p:nvPicPr>
        <p:blipFill>
          <a:blip r:embed="rId5" cstate="print"/>
          <a:srcRect/>
          <a:stretch>
            <a:fillRect/>
          </a:stretch>
        </p:blipFill>
        <p:spPr bwMode="auto">
          <a:xfrm>
            <a:off x="3124200" y="304800"/>
            <a:ext cx="1220499" cy="1241664"/>
          </a:xfrm>
          <a:prstGeom prst="rect">
            <a:avLst/>
          </a:prstGeom>
          <a:noFill/>
          <a:ln w="9525">
            <a:noFill/>
            <a:miter lim="800000"/>
            <a:headEnd/>
            <a:tailEnd/>
          </a:ln>
        </p:spPr>
      </p:pic>
    </p:spTree>
    <p:extLst>
      <p:ext uri="{BB962C8B-B14F-4D97-AF65-F5344CB8AC3E}">
        <p14:creationId xmlns:p14="http://schemas.microsoft.com/office/powerpoint/2010/main" val="3698229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Policy statements</a:t>
            </a:r>
            <a:endParaRPr lang="en-US" dirty="0"/>
          </a:p>
        </p:txBody>
      </p:sp>
      <p:sp>
        <p:nvSpPr>
          <p:cNvPr id="3" name="Content Placeholder 2"/>
          <p:cNvSpPr>
            <a:spLocks noGrp="1"/>
          </p:cNvSpPr>
          <p:nvPr>
            <p:ph idx="1"/>
          </p:nvPr>
        </p:nvSpPr>
        <p:spPr>
          <a:xfrm>
            <a:off x="457200" y="1295400"/>
            <a:ext cx="8229600" cy="4953000"/>
          </a:xfrm>
        </p:spPr>
        <p:txBody>
          <a:bodyPr/>
          <a:lstStyle/>
          <a:p>
            <a:pPr>
              <a:spcBef>
                <a:spcPts val="0"/>
              </a:spcBef>
              <a:buFont typeface="Arial" panose="020B0604020202020204" pitchFamily="34" charset="0"/>
              <a:buChar char="•"/>
            </a:pPr>
            <a:r>
              <a:rPr lang="en-US" dirty="0" smtClean="0"/>
              <a:t>Suspension </a:t>
            </a:r>
            <a:r>
              <a:rPr lang="en-US" dirty="0"/>
              <a:t>and </a:t>
            </a:r>
            <a:r>
              <a:rPr lang="en-US" dirty="0" smtClean="0"/>
              <a:t>Expulsion (released December, 2014)</a:t>
            </a:r>
          </a:p>
          <a:p>
            <a:pPr>
              <a:spcBef>
                <a:spcPts val="0"/>
              </a:spcBef>
              <a:buFont typeface="Arial" panose="020B0604020202020204" pitchFamily="34" charset="0"/>
              <a:buChar char="•"/>
            </a:pPr>
            <a:endParaRPr lang="en-US" dirty="0" smtClean="0"/>
          </a:p>
          <a:p>
            <a:pPr>
              <a:spcBef>
                <a:spcPts val="0"/>
              </a:spcBef>
              <a:buFont typeface="Arial" panose="020B0604020202020204" pitchFamily="34" charset="0"/>
              <a:buChar char="•"/>
            </a:pPr>
            <a:r>
              <a:rPr lang="en-US" dirty="0" smtClean="0"/>
              <a:t>Inclusion in Early Childhood (released September 2015)</a:t>
            </a:r>
          </a:p>
          <a:p>
            <a:pPr>
              <a:spcBef>
                <a:spcPts val="0"/>
              </a:spcBef>
              <a:buFont typeface="Arial" panose="020B0604020202020204" pitchFamily="34" charset="0"/>
              <a:buChar char="•"/>
            </a:pPr>
            <a:endParaRPr lang="en-US" dirty="0" smtClean="0"/>
          </a:p>
          <a:p>
            <a:pPr>
              <a:spcBef>
                <a:spcPts val="0"/>
              </a:spcBef>
              <a:buFont typeface="Arial" panose="020B0604020202020204" pitchFamily="34" charset="0"/>
              <a:buChar char="•"/>
            </a:pPr>
            <a:r>
              <a:rPr lang="en-US" dirty="0" smtClean="0"/>
              <a:t>Family Engagement (released May 2016)</a:t>
            </a:r>
          </a:p>
          <a:p>
            <a:pPr>
              <a:spcBef>
                <a:spcPts val="0"/>
              </a:spcBef>
              <a:buFont typeface="Arial" panose="020B0604020202020204" pitchFamily="34" charset="0"/>
              <a:buChar char="•"/>
            </a:pPr>
            <a:endParaRPr lang="en-US" dirty="0"/>
          </a:p>
          <a:p>
            <a:pPr>
              <a:spcBef>
                <a:spcPts val="0"/>
              </a:spcBef>
              <a:buFont typeface="Arial" panose="020B0604020202020204" pitchFamily="34" charset="0"/>
              <a:buChar char="•"/>
            </a:pPr>
            <a:r>
              <a:rPr lang="en-US" dirty="0" smtClean="0"/>
              <a:t>Dual Language Learners (released June 2016)</a:t>
            </a:r>
          </a:p>
          <a:p>
            <a:pPr marL="228600" indent="0">
              <a:spcBef>
                <a:spcPts val="0"/>
              </a:spcBef>
              <a:buNone/>
            </a:pPr>
            <a:endParaRPr lang="en-US" dirty="0" smtClean="0"/>
          </a:p>
          <a:p>
            <a:pPr>
              <a:spcBef>
                <a:spcPts val="0"/>
              </a:spcBef>
              <a:buFont typeface="Arial" panose="020B0604020202020204" pitchFamily="34" charset="0"/>
              <a:buChar char="•"/>
            </a:pPr>
            <a:r>
              <a:rPr lang="en-US" dirty="0" smtClean="0"/>
              <a:t>Health Promotion (in </a:t>
            </a:r>
            <a:r>
              <a:rPr lang="en-US" dirty="0"/>
              <a:t>progress</a:t>
            </a:r>
            <a:r>
              <a:rPr lang="en-US" dirty="0" smtClean="0"/>
              <a:t>)</a:t>
            </a:r>
          </a:p>
          <a:p>
            <a:pPr>
              <a:spcBef>
                <a:spcPts val="0"/>
              </a:spcBef>
              <a:buFont typeface="Arial" panose="020B0604020202020204" pitchFamily="34" charset="0"/>
              <a:buChar char="•"/>
            </a:pPr>
            <a:endParaRPr lang="en-US" dirty="0"/>
          </a:p>
          <a:p>
            <a:pPr>
              <a:spcBef>
                <a:spcPts val="0"/>
              </a:spcBef>
              <a:buFont typeface="Arial" panose="020B0604020202020204" pitchFamily="34" charset="0"/>
              <a:buChar char="•"/>
            </a:pPr>
            <a:r>
              <a:rPr lang="en-US" dirty="0" smtClean="0"/>
              <a:t>Early Childhood Technology (in </a:t>
            </a:r>
            <a:r>
              <a:rPr lang="en-US" dirty="0"/>
              <a:t>progress</a:t>
            </a:r>
            <a:r>
              <a:rPr lang="en-US" dirty="0" smtClean="0"/>
              <a:t>)</a:t>
            </a:r>
          </a:p>
          <a:p>
            <a:pPr>
              <a:spcBef>
                <a:spcPts val="0"/>
              </a:spcBef>
              <a:buFont typeface="Arial" panose="020B0604020202020204" pitchFamily="34" charset="0"/>
              <a:buChar char="•"/>
            </a:pPr>
            <a:endParaRPr lang="en-US" dirty="0" smtClean="0"/>
          </a:p>
          <a:p>
            <a:pPr marL="228600" indent="0">
              <a:buNone/>
            </a:pPr>
            <a:endParaRPr lang="en-US" dirty="0"/>
          </a:p>
          <a:p>
            <a:pPr marL="228600" indent="0">
              <a:buNone/>
            </a:pPr>
            <a:endParaRPr lang="en-US" dirty="0"/>
          </a:p>
          <a:p>
            <a:pPr>
              <a:buFont typeface="Arial" panose="020B0604020202020204" pitchFamily="34" charset="0"/>
              <a:buChar char="•"/>
            </a:pPr>
            <a:endParaRPr lang="en-US" dirty="0"/>
          </a:p>
        </p:txBody>
      </p:sp>
      <p:sp>
        <p:nvSpPr>
          <p:cNvPr id="5" name="Slide Number Placeholder 4"/>
          <p:cNvSpPr>
            <a:spLocks noGrp="1"/>
          </p:cNvSpPr>
          <p:nvPr>
            <p:ph type="sldNum" sz="quarter" idx="11"/>
          </p:nvPr>
        </p:nvSpPr>
        <p:spPr/>
        <p:txBody>
          <a:bodyPr/>
          <a:lstStyle/>
          <a:p>
            <a:pPr>
              <a:defRPr/>
            </a:pPr>
            <a:fld id="{B2C71B27-CEE5-4781-91B8-39410E6C0618}" type="slidenum">
              <a:rPr lang="en-US" smtClean="0"/>
              <a:pPr>
                <a:defRPr/>
              </a:pPr>
              <a:t>6</a:t>
            </a:fld>
            <a:endParaRPr lang="en-US" dirty="0"/>
          </a:p>
        </p:txBody>
      </p:sp>
    </p:spTree>
    <p:extLst>
      <p:ext uri="{BB962C8B-B14F-4D97-AF65-F5344CB8AC3E}">
        <p14:creationId xmlns:p14="http://schemas.microsoft.com/office/powerpoint/2010/main" val="38126678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828800"/>
            <a:ext cx="4495800" cy="4343400"/>
          </a:xfrm>
        </p:spPr>
        <p:txBody>
          <a:bodyPr/>
          <a:lstStyle/>
          <a:p>
            <a:pPr marL="203200" indent="0" algn="ctr">
              <a:buNone/>
            </a:pPr>
            <a:r>
              <a:rPr lang="en-US" sz="4000" b="1" dirty="0" smtClean="0">
                <a:solidFill>
                  <a:srgbClr val="038A00"/>
                </a:solidFill>
              </a:rPr>
              <a:t>Federal Policy Statement</a:t>
            </a:r>
          </a:p>
          <a:p>
            <a:pPr marL="203200" indent="0" algn="ctr">
              <a:buNone/>
            </a:pPr>
            <a:r>
              <a:rPr lang="en-US" sz="4000" b="1" dirty="0" smtClean="0">
                <a:solidFill>
                  <a:srgbClr val="038A00"/>
                </a:solidFill>
              </a:rPr>
              <a:t>Suspension and Expulsion in Early </a:t>
            </a:r>
            <a:r>
              <a:rPr lang="en-US" sz="4000" b="1" dirty="0">
                <a:solidFill>
                  <a:srgbClr val="038A00"/>
                </a:solidFill>
              </a:rPr>
              <a:t>Childhood </a:t>
            </a:r>
            <a:r>
              <a:rPr lang="en-US" sz="4000" b="1" dirty="0" smtClean="0">
                <a:solidFill>
                  <a:srgbClr val="038A00"/>
                </a:solidFill>
              </a:rPr>
              <a:t>Settings</a:t>
            </a:r>
          </a:p>
          <a:p>
            <a:pPr marL="203200" indent="0" algn="ctr">
              <a:buNone/>
            </a:pPr>
            <a:endParaRPr lang="en-US" sz="1800" b="1" i="1" dirty="0" smtClean="0">
              <a:solidFill>
                <a:srgbClr val="038A00"/>
              </a:solidFill>
            </a:endParaRPr>
          </a:p>
          <a:p>
            <a:pPr marL="203200" indent="0" algn="ctr">
              <a:buNone/>
            </a:pPr>
            <a:r>
              <a:rPr lang="en-US" sz="1800" b="1" i="1" dirty="0" smtClean="0">
                <a:solidFill>
                  <a:srgbClr val="038A00"/>
                </a:solidFill>
              </a:rPr>
              <a:t>www.ed.gov/early-learning</a:t>
            </a:r>
            <a:endParaRPr lang="en-US" sz="1800" b="1" i="1" dirty="0">
              <a:solidFill>
                <a:srgbClr val="92D050"/>
              </a:solidFill>
            </a:endParaRPr>
          </a:p>
          <a:p>
            <a:pPr marL="203200" indent="0" algn="ctr">
              <a:buNone/>
            </a:pPr>
            <a:r>
              <a:rPr lang="en-US" sz="1800" b="1" i="1" dirty="0" smtClean="0">
                <a:solidFill>
                  <a:srgbClr val="038A00"/>
                </a:solidFill>
              </a:rPr>
              <a:t>www.acf.hhs.gov/ecd/child-health-development/reducing-suspension-and-expulsion-practices</a:t>
            </a:r>
          </a:p>
          <a:p>
            <a:pPr marL="203200" indent="0" algn="ctr">
              <a:buNone/>
            </a:pPr>
            <a:endParaRPr lang="en-US" sz="4000" b="1" dirty="0">
              <a:solidFill>
                <a:srgbClr val="038A00"/>
              </a:solidFill>
            </a:endParaRPr>
          </a:p>
        </p:txBody>
      </p:sp>
      <p:sp>
        <p:nvSpPr>
          <p:cNvPr id="4" name="Slide Number Placeholder 3"/>
          <p:cNvSpPr>
            <a:spLocks noGrp="1"/>
          </p:cNvSpPr>
          <p:nvPr>
            <p:ph type="sldNum" idx="12"/>
          </p:nvPr>
        </p:nvSpPr>
        <p:spPr/>
        <p:txBody>
          <a:bodyPr/>
          <a:lstStyle/>
          <a:p>
            <a:endParaRPr lang="en-US"/>
          </a:p>
        </p:txBody>
      </p:sp>
      <p:pic>
        <p:nvPicPr>
          <p:cNvPr id="5" name="Picture 4" descr="Department of Education Official Seal" title="Department of Education Official Seal"/>
          <p:cNvPicPr>
            <a:picLocks noChangeAspect="1"/>
          </p:cNvPicPr>
          <p:nvPr/>
        </p:nvPicPr>
        <p:blipFill>
          <a:blip r:embed="rId3" cstate="print"/>
          <a:srcRect/>
          <a:stretch>
            <a:fillRect/>
          </a:stretch>
        </p:blipFill>
        <p:spPr bwMode="auto">
          <a:xfrm>
            <a:off x="4673009" y="318977"/>
            <a:ext cx="1319690" cy="1295400"/>
          </a:xfrm>
          <a:prstGeom prst="rect">
            <a:avLst/>
          </a:prstGeom>
          <a:noFill/>
          <a:ln w="9525">
            <a:noFill/>
            <a:miter lim="800000"/>
            <a:headEnd/>
            <a:tailEnd/>
          </a:ln>
        </p:spPr>
      </p:pic>
      <p:pic>
        <p:nvPicPr>
          <p:cNvPr id="6" name="Picture 5" descr="Department of Health &amp; Human Services logo and link - www.hhs.gov" title="Department of Health and Human Services logo">
            <a:hlinkClick r:id="rId4"/>
          </p:cNvPr>
          <p:cNvPicPr>
            <a:picLocks noChangeAspect="1" noChangeArrowheads="1"/>
          </p:cNvPicPr>
          <p:nvPr/>
        </p:nvPicPr>
        <p:blipFill>
          <a:blip r:embed="rId5" cstate="print"/>
          <a:srcRect/>
          <a:stretch>
            <a:fillRect/>
          </a:stretch>
        </p:blipFill>
        <p:spPr bwMode="auto">
          <a:xfrm>
            <a:off x="3276600" y="304800"/>
            <a:ext cx="1220499" cy="1241664"/>
          </a:xfrm>
          <a:prstGeom prst="rect">
            <a:avLst/>
          </a:prstGeom>
          <a:noFill/>
          <a:ln w="9525">
            <a:noFill/>
            <a:miter lim="800000"/>
            <a:headEnd/>
            <a:tailEnd/>
          </a:ln>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86400" y="2503394"/>
            <a:ext cx="2667000" cy="3451412"/>
          </a:xfrm>
          <a:prstGeom prst="rect">
            <a:avLst/>
          </a:prstGeom>
          <a:ln>
            <a:solidFill>
              <a:schemeClr val="tx1"/>
            </a:solidFill>
          </a:ln>
        </p:spPr>
      </p:pic>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69443" y="991559"/>
            <a:ext cx="2667001" cy="3451412"/>
          </a:xfrm>
          <a:prstGeom prst="rect">
            <a:avLst/>
          </a:prstGeom>
          <a:ln>
            <a:solidFill>
              <a:schemeClr val="tx1"/>
            </a:solidFill>
          </a:ln>
        </p:spPr>
      </p:pic>
    </p:spTree>
    <p:extLst>
      <p:ext uri="{BB962C8B-B14F-4D97-AF65-F5344CB8AC3E}">
        <p14:creationId xmlns:p14="http://schemas.microsoft.com/office/powerpoint/2010/main" val="31314089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68363"/>
          </a:xfrm>
        </p:spPr>
        <p:txBody>
          <a:bodyPr>
            <a:noAutofit/>
          </a:bodyPr>
          <a:lstStyle/>
          <a:p>
            <a:r>
              <a:rPr lang="en-US" sz="3600" b="1" dirty="0">
                <a:solidFill>
                  <a:srgbClr val="038A00"/>
                </a:solidFill>
                <a:latin typeface="Tw Cen MT" panose="020B0602020104020603" pitchFamily="34" charset="0"/>
              </a:rPr>
              <a:t>Why Focus on Expulsion and Suspension?</a:t>
            </a:r>
            <a:br>
              <a:rPr lang="en-US" sz="3600" b="1" dirty="0">
                <a:solidFill>
                  <a:srgbClr val="038A00"/>
                </a:solidFill>
                <a:latin typeface="Tw Cen MT" panose="020B0602020104020603" pitchFamily="34" charset="0"/>
              </a:rPr>
            </a:br>
            <a:endParaRPr lang="en-US" sz="3600" b="1" dirty="0">
              <a:solidFill>
                <a:srgbClr val="038A00"/>
              </a:solidFill>
              <a:latin typeface="Tw Cen MT" panose="020B0602020104020603" pitchFamily="34" charset="0"/>
            </a:endParaRPr>
          </a:p>
        </p:txBody>
      </p:sp>
      <p:sp>
        <p:nvSpPr>
          <p:cNvPr id="3" name="Content Placeholder 2"/>
          <p:cNvSpPr>
            <a:spLocks noGrp="1"/>
          </p:cNvSpPr>
          <p:nvPr>
            <p:ph idx="1"/>
          </p:nvPr>
        </p:nvSpPr>
        <p:spPr>
          <a:xfrm>
            <a:off x="381000" y="1295400"/>
            <a:ext cx="8229600" cy="5135563"/>
          </a:xfrm>
        </p:spPr>
        <p:txBody>
          <a:bodyPr>
            <a:noAutofit/>
          </a:bodyPr>
          <a:lstStyle/>
          <a:p>
            <a:r>
              <a:rPr lang="en-US" sz="1800" dirty="0" smtClean="0">
                <a:latin typeface="Tw Cen MT" panose="020B0602020104020603" pitchFamily="34" charset="0"/>
              </a:rPr>
              <a:t>Importance of the early years to brain development and later outcomes.</a:t>
            </a:r>
          </a:p>
          <a:p>
            <a:endParaRPr lang="en-US" sz="1800" dirty="0">
              <a:latin typeface="Tw Cen MT" panose="020B0602020104020603" pitchFamily="34" charset="0"/>
            </a:endParaRPr>
          </a:p>
          <a:p>
            <a:r>
              <a:rPr lang="en-US" sz="1800" dirty="0" smtClean="0">
                <a:latin typeface="Tw Cen MT" panose="020B0602020104020603" pitchFamily="34" charset="0"/>
              </a:rPr>
              <a:t>Negative and stressful experiences early in life can have lasting consequences. </a:t>
            </a:r>
            <a:endParaRPr lang="en-US" sz="1800" dirty="0">
              <a:latin typeface="Tw Cen MT" panose="020B0602020104020603" pitchFamily="34" charset="0"/>
            </a:endParaRPr>
          </a:p>
          <a:p>
            <a:endParaRPr lang="en-US" sz="1000" dirty="0" smtClean="0">
              <a:latin typeface="Tw Cen MT" panose="020B0602020104020603" pitchFamily="34" charset="0"/>
            </a:endParaRPr>
          </a:p>
          <a:p>
            <a:r>
              <a:rPr lang="en-US" sz="1800" dirty="0" smtClean="0">
                <a:latin typeface="Tw Cen MT" panose="020B0602020104020603" pitchFamily="34" charset="0"/>
              </a:rPr>
              <a:t>Children </a:t>
            </a:r>
            <a:r>
              <a:rPr lang="en-US" sz="1800" dirty="0">
                <a:latin typeface="Tw Cen MT" panose="020B0602020104020603" pitchFamily="34" charset="0"/>
              </a:rPr>
              <a:t>most in need of intervention are the ones </a:t>
            </a:r>
            <a:r>
              <a:rPr lang="en-US" sz="1800" dirty="0" smtClean="0">
                <a:latin typeface="Tw Cen MT" panose="020B0602020104020603" pitchFamily="34" charset="0"/>
              </a:rPr>
              <a:t>suspended or expelled.</a:t>
            </a:r>
            <a:endParaRPr lang="en-US" sz="1800" dirty="0">
              <a:latin typeface="Tw Cen MT" panose="020B0602020104020603" pitchFamily="34" charset="0"/>
            </a:endParaRPr>
          </a:p>
          <a:p>
            <a:endParaRPr lang="en-US" sz="1000" dirty="0" smtClean="0">
              <a:latin typeface="Tw Cen MT" panose="020B0602020104020603" pitchFamily="34" charset="0"/>
            </a:endParaRPr>
          </a:p>
          <a:p>
            <a:r>
              <a:rPr lang="en-US" sz="1800" dirty="0" smtClean="0">
                <a:latin typeface="Tw Cen MT" panose="020B0602020104020603" pitchFamily="34" charset="0"/>
              </a:rPr>
              <a:t>Children </a:t>
            </a:r>
            <a:r>
              <a:rPr lang="en-US" sz="1800" dirty="0">
                <a:latin typeface="Tw Cen MT" panose="020B0602020104020603" pitchFamily="34" charset="0"/>
              </a:rPr>
              <a:t>who are expelled or suspended are as much as </a:t>
            </a:r>
            <a:r>
              <a:rPr lang="en-US" sz="1800" b="1" dirty="0">
                <a:latin typeface="Tw Cen MT" panose="020B0602020104020603" pitchFamily="34" charset="0"/>
              </a:rPr>
              <a:t>10 times more likely </a:t>
            </a:r>
            <a:r>
              <a:rPr lang="en-US" sz="1800" dirty="0">
                <a:latin typeface="Tw Cen MT" panose="020B0602020104020603" pitchFamily="34" charset="0"/>
              </a:rPr>
              <a:t>to drop out of high school, experience academic failure and grade retention, hold negative school attitudes, and face incarceration than those who are not.</a:t>
            </a:r>
          </a:p>
          <a:p>
            <a:endParaRPr lang="en-US" sz="1000" dirty="0" smtClean="0">
              <a:latin typeface="Tw Cen MT" panose="020B0602020104020603" pitchFamily="34" charset="0"/>
            </a:endParaRPr>
          </a:p>
          <a:p>
            <a:r>
              <a:rPr lang="en-US" sz="1800" dirty="0" smtClean="0">
                <a:latin typeface="Tw Cen MT" panose="020B0602020104020603" pitchFamily="34" charset="0"/>
              </a:rPr>
              <a:t>Early expulsion </a:t>
            </a:r>
            <a:r>
              <a:rPr lang="en-US" sz="1800" dirty="0">
                <a:latin typeface="Tw Cen MT" panose="020B0602020104020603" pitchFamily="34" charset="0"/>
              </a:rPr>
              <a:t>or suspension </a:t>
            </a:r>
            <a:r>
              <a:rPr lang="en-US" sz="1800" dirty="0" smtClean="0">
                <a:latin typeface="Tw Cen MT" panose="020B0602020104020603" pitchFamily="34" charset="0"/>
              </a:rPr>
              <a:t>predicts later </a:t>
            </a:r>
            <a:r>
              <a:rPr lang="en-US" sz="1800" dirty="0">
                <a:latin typeface="Tw Cen MT" panose="020B0602020104020603" pitchFamily="34" charset="0"/>
              </a:rPr>
              <a:t>expulsion or </a:t>
            </a:r>
            <a:r>
              <a:rPr lang="en-US" sz="1800" dirty="0" smtClean="0">
                <a:latin typeface="Tw Cen MT" panose="020B0602020104020603" pitchFamily="34" charset="0"/>
              </a:rPr>
              <a:t>suspension.</a:t>
            </a:r>
            <a:endParaRPr lang="en-US" sz="1800" dirty="0">
              <a:latin typeface="Tw Cen MT" panose="020B0602020104020603" pitchFamily="34" charset="0"/>
            </a:endParaRPr>
          </a:p>
          <a:p>
            <a:endParaRPr lang="en-US" sz="1000" dirty="0" smtClean="0">
              <a:latin typeface="Tw Cen MT" panose="020B0602020104020603" pitchFamily="34" charset="0"/>
            </a:endParaRPr>
          </a:p>
          <a:p>
            <a:r>
              <a:rPr lang="en-US" sz="1800" dirty="0" smtClean="0">
                <a:latin typeface="Tw Cen MT" panose="020B0602020104020603" pitchFamily="34" charset="0"/>
              </a:rPr>
              <a:t>Estimates indicate </a:t>
            </a:r>
            <a:r>
              <a:rPr lang="en-US" sz="1800" dirty="0">
                <a:latin typeface="Tw Cen MT" panose="020B0602020104020603" pitchFamily="34" charset="0"/>
              </a:rPr>
              <a:t>that rates in early education are higher than in K12 settings.</a:t>
            </a:r>
          </a:p>
          <a:p>
            <a:endParaRPr lang="en-US" sz="1000" dirty="0" smtClean="0">
              <a:latin typeface="Tw Cen MT" panose="020B0602020104020603" pitchFamily="34" charset="0"/>
            </a:endParaRPr>
          </a:p>
          <a:p>
            <a:r>
              <a:rPr lang="en-US" sz="1800" dirty="0" smtClean="0">
                <a:latin typeface="Tw Cen MT" panose="020B0602020104020603" pitchFamily="34" charset="0"/>
              </a:rPr>
              <a:t>Data consistently indicate large </a:t>
            </a:r>
            <a:r>
              <a:rPr lang="en-US" sz="1800" dirty="0">
                <a:latin typeface="Tw Cen MT" panose="020B0602020104020603" pitchFamily="34" charset="0"/>
              </a:rPr>
              <a:t>racial disparities, with young boys of color being suspended and expelled at disproportionately high rates.</a:t>
            </a:r>
          </a:p>
          <a:p>
            <a:endParaRPr lang="en-US" sz="2000" dirty="0"/>
          </a:p>
        </p:txBody>
      </p:sp>
    </p:spTree>
    <p:extLst>
      <p:ext uri="{BB962C8B-B14F-4D97-AF65-F5344CB8AC3E}">
        <p14:creationId xmlns:p14="http://schemas.microsoft.com/office/powerpoint/2010/main" val="23117225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66800"/>
          </a:xfrm>
        </p:spPr>
        <p:txBody>
          <a:bodyPr>
            <a:normAutofit/>
          </a:bodyPr>
          <a:lstStyle/>
          <a:p>
            <a:r>
              <a:rPr lang="en-US" sz="4000" b="1" dirty="0" smtClean="0">
                <a:solidFill>
                  <a:srgbClr val="038A00"/>
                </a:solidFill>
                <a:latin typeface="Tw Cen MT" panose="020B0602020104020603" pitchFamily="34" charset="0"/>
              </a:rPr>
              <a:t>Context for Federal Policy Statement</a:t>
            </a:r>
            <a:endParaRPr lang="en-US" sz="4000" b="1" dirty="0">
              <a:solidFill>
                <a:srgbClr val="038A00"/>
              </a:solidFill>
              <a:latin typeface="Tw Cen MT" panose="020B0602020104020603" pitchFamily="34" charset="0"/>
            </a:endParaRPr>
          </a:p>
        </p:txBody>
      </p:sp>
      <p:sp>
        <p:nvSpPr>
          <p:cNvPr id="3" name="Content Placeholder 2"/>
          <p:cNvSpPr>
            <a:spLocks noGrp="1"/>
          </p:cNvSpPr>
          <p:nvPr>
            <p:ph idx="1"/>
          </p:nvPr>
        </p:nvSpPr>
        <p:spPr>
          <a:xfrm>
            <a:off x="27992" y="1371600"/>
            <a:ext cx="8610600" cy="5562600"/>
          </a:xfrm>
        </p:spPr>
        <p:txBody>
          <a:bodyPr>
            <a:normAutofit fontScale="92500" lnSpcReduction="10000"/>
          </a:bodyPr>
          <a:lstStyle/>
          <a:p>
            <a:r>
              <a:rPr lang="en-US" sz="2000" b="1" dirty="0" smtClean="0">
                <a:latin typeface="Tw Cen MT" panose="020B0602020104020603" pitchFamily="34" charset="0"/>
              </a:rPr>
              <a:t>Dr. Gilliam’s landmark studies </a:t>
            </a:r>
            <a:r>
              <a:rPr lang="en-US" sz="2000" dirty="0" smtClean="0">
                <a:latin typeface="Tw Cen MT" panose="020B0602020104020603" pitchFamily="34" charset="0"/>
              </a:rPr>
              <a:t>identifying high rates of expulsion in early learning settings- 3-4 times the rate of K12 settings. </a:t>
            </a:r>
          </a:p>
          <a:p>
            <a:pPr marL="0" indent="0">
              <a:buNone/>
            </a:pPr>
            <a:endParaRPr lang="en-US" sz="2000" dirty="0" smtClean="0">
              <a:latin typeface="Tw Cen MT" panose="020B0602020104020603" pitchFamily="34" charset="0"/>
            </a:endParaRPr>
          </a:p>
          <a:p>
            <a:r>
              <a:rPr lang="en-US" sz="2000" b="1" dirty="0">
                <a:latin typeface="Tw Cen MT" panose="020B0602020104020603" pitchFamily="34" charset="0"/>
              </a:rPr>
              <a:t>My Brother’s Keeper </a:t>
            </a:r>
            <a:r>
              <a:rPr lang="en-US" sz="2000" b="1" dirty="0" smtClean="0">
                <a:latin typeface="Tw Cen MT" panose="020B0602020104020603" pitchFamily="34" charset="0"/>
              </a:rPr>
              <a:t>Taskforce </a:t>
            </a:r>
            <a:r>
              <a:rPr lang="en-US" sz="2000" dirty="0" smtClean="0">
                <a:latin typeface="Tw Cen MT" panose="020B0602020104020603" pitchFamily="34" charset="0"/>
              </a:rPr>
              <a:t>includes a focus on eliminating </a:t>
            </a:r>
            <a:r>
              <a:rPr lang="en-US" sz="2000" dirty="0">
                <a:latin typeface="Tw Cen MT" panose="020B0602020104020603" pitchFamily="34" charset="0"/>
              </a:rPr>
              <a:t>expulsion and suspension </a:t>
            </a:r>
            <a:r>
              <a:rPr lang="en-US" sz="2000" dirty="0" smtClean="0">
                <a:latin typeface="Tw Cen MT" panose="020B0602020104020603" pitchFamily="34" charset="0"/>
              </a:rPr>
              <a:t>in </a:t>
            </a:r>
            <a:r>
              <a:rPr lang="en-US" sz="2000" dirty="0">
                <a:latin typeface="Tw Cen MT" panose="020B0602020104020603" pitchFamily="34" charset="0"/>
              </a:rPr>
              <a:t>early learning </a:t>
            </a:r>
            <a:r>
              <a:rPr lang="en-US" sz="2000" dirty="0" smtClean="0">
                <a:latin typeface="Tw Cen MT" panose="020B0602020104020603" pitchFamily="34" charset="0"/>
              </a:rPr>
              <a:t>settings. </a:t>
            </a:r>
            <a:endParaRPr lang="en-US" sz="2000" dirty="0">
              <a:latin typeface="Tw Cen MT" panose="020B0602020104020603" pitchFamily="34" charset="0"/>
            </a:endParaRPr>
          </a:p>
          <a:p>
            <a:endParaRPr lang="en-US" sz="2000" dirty="0" smtClean="0">
              <a:latin typeface="Tw Cen MT" panose="020B0602020104020603" pitchFamily="34" charset="0"/>
            </a:endParaRPr>
          </a:p>
          <a:p>
            <a:r>
              <a:rPr lang="en-US" sz="2000" b="1" dirty="0" smtClean="0">
                <a:latin typeface="Tw Cen MT" panose="020B0602020104020603" pitchFamily="34" charset="0"/>
              </a:rPr>
              <a:t>U.S. Department of ED’s Office of Civil Rights data </a:t>
            </a:r>
            <a:r>
              <a:rPr lang="en-US" sz="2000" dirty="0" smtClean="0">
                <a:latin typeface="Tw Cen MT" panose="020B0602020104020603" pitchFamily="34" charset="0"/>
              </a:rPr>
              <a:t>on preschool suspension released in Spring of 2014- data indicate large racial disparities. </a:t>
            </a:r>
          </a:p>
          <a:p>
            <a:pPr marL="0" indent="0">
              <a:buNone/>
            </a:pPr>
            <a:endParaRPr lang="en-US" sz="2000" dirty="0" smtClean="0">
              <a:latin typeface="Tw Cen MT" panose="020B0602020104020603" pitchFamily="34" charset="0"/>
            </a:endParaRPr>
          </a:p>
          <a:p>
            <a:r>
              <a:rPr lang="en-US" sz="2000" b="1" dirty="0" smtClean="0">
                <a:latin typeface="Tw Cen MT" panose="020B0602020104020603" pitchFamily="34" charset="0"/>
              </a:rPr>
              <a:t>Department of Education and Justice’s release official guidance </a:t>
            </a:r>
            <a:r>
              <a:rPr lang="en-US" sz="2000" dirty="0" smtClean="0">
                <a:latin typeface="Tw Cen MT" panose="020B0602020104020603" pitchFamily="34" charset="0"/>
              </a:rPr>
              <a:t>to address school climate and discipline.</a:t>
            </a:r>
            <a:endParaRPr lang="en-US" sz="2000" i="1" dirty="0">
              <a:latin typeface="Tw Cen MT" panose="020B0602020104020603" pitchFamily="34" charset="0"/>
            </a:endParaRPr>
          </a:p>
          <a:p>
            <a:endParaRPr lang="en-US" sz="2000" dirty="0" smtClean="0">
              <a:latin typeface="Tw Cen MT" panose="020B0602020104020603" pitchFamily="34" charset="0"/>
            </a:endParaRPr>
          </a:p>
          <a:p>
            <a:r>
              <a:rPr lang="en-US" sz="2000" b="1" dirty="0" smtClean="0">
                <a:latin typeface="Tw Cen MT" panose="020B0602020104020603" pitchFamily="34" charset="0"/>
              </a:rPr>
              <a:t>Advances </a:t>
            </a:r>
            <a:r>
              <a:rPr lang="en-US" sz="2000" b="1" dirty="0">
                <a:latin typeface="Tw Cen MT" panose="020B0602020104020603" pitchFamily="34" charset="0"/>
              </a:rPr>
              <a:t>in brain </a:t>
            </a:r>
            <a:r>
              <a:rPr lang="en-US" sz="2000" b="1" dirty="0" smtClean="0">
                <a:latin typeface="Tw Cen MT" panose="020B0602020104020603" pitchFamily="34" charset="0"/>
              </a:rPr>
              <a:t>science </a:t>
            </a:r>
            <a:r>
              <a:rPr lang="en-US" sz="2000" dirty="0" smtClean="0">
                <a:latin typeface="Tw Cen MT" panose="020B0602020104020603" pitchFamily="34" charset="0"/>
              </a:rPr>
              <a:t>reveal that stress and negative experiences can have long lasting consequences on development, learning, and broader outcomes. </a:t>
            </a:r>
          </a:p>
          <a:p>
            <a:endParaRPr lang="en-US" sz="2000" dirty="0" smtClean="0">
              <a:latin typeface="Tw Cen MT" panose="020B0602020104020603" pitchFamily="34" charset="0"/>
            </a:endParaRPr>
          </a:p>
          <a:p>
            <a:r>
              <a:rPr lang="en-US" sz="2000" b="1" dirty="0" smtClean="0">
                <a:latin typeface="Tw Cen MT" panose="020B0602020104020603" pitchFamily="34" charset="0"/>
              </a:rPr>
              <a:t>Expansion of high quality early education </a:t>
            </a:r>
          </a:p>
        </p:txBody>
      </p:sp>
    </p:spTree>
    <p:extLst>
      <p:ext uri="{BB962C8B-B14F-4D97-AF65-F5344CB8AC3E}">
        <p14:creationId xmlns:p14="http://schemas.microsoft.com/office/powerpoint/2010/main" val="2694162793"/>
      </p:ext>
    </p:extLst>
  </p:cSld>
  <p:clrMapOvr>
    <a:masterClrMapping/>
  </p:clrMapOvr>
  <p:timing>
    <p:tnLst>
      <p:par>
        <p:cTn id="1" dur="indefinite" restart="never" nodeType="tmRoot"/>
      </p:par>
    </p:tnLst>
  </p:timing>
</p:sld>
</file>

<file path=ppt/theme/theme1.xml><?xml version="1.0" encoding="utf-8"?>
<a:theme xmlns:a="http://schemas.openxmlformats.org/drawingml/2006/main" name="Dept of Ed">
  <a:themeElements>
    <a:clrScheme name="Dept of Ed">
      <a:dk1>
        <a:srgbClr val="333333"/>
      </a:dk1>
      <a:lt1>
        <a:sysClr val="window" lastClr="FFFFFF"/>
      </a:lt1>
      <a:dk2>
        <a:srgbClr val="000000"/>
      </a:dk2>
      <a:lt2>
        <a:srgbClr val="E6E6E6"/>
      </a:lt2>
      <a:accent1>
        <a:srgbClr val="0C4790"/>
      </a:accent1>
      <a:accent2>
        <a:srgbClr val="038A00"/>
      </a:accent2>
      <a:accent3>
        <a:srgbClr val="F1990D"/>
      </a:accent3>
      <a:accent4>
        <a:srgbClr val="5B638A"/>
      </a:accent4>
      <a:accent5>
        <a:srgbClr val="70BD2F"/>
      </a:accent5>
      <a:accent6>
        <a:srgbClr val="688FAA"/>
      </a:accent6>
      <a:hlink>
        <a:srgbClr val="0C4790"/>
      </a:hlink>
      <a:folHlink>
        <a:srgbClr val="5B638A"/>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4595</TotalTime>
  <Words>4003</Words>
  <Application>Microsoft Office PowerPoint</Application>
  <PresentationFormat>On-screen Show (4:3)</PresentationFormat>
  <Paragraphs>530</Paragraphs>
  <Slides>52</Slides>
  <Notes>41</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Dept of Ed</vt:lpstr>
      <vt:lpstr>PowerPoint Presentation</vt:lpstr>
      <vt:lpstr> Presentation Agenda</vt:lpstr>
      <vt:lpstr>The Interagency policy board (IPB)</vt:lpstr>
      <vt:lpstr>The Interagency policy board (IPB)</vt:lpstr>
      <vt:lpstr>Key Activities &amp; collaborations</vt:lpstr>
      <vt:lpstr>Policy statements</vt:lpstr>
      <vt:lpstr>PowerPoint Presentation</vt:lpstr>
      <vt:lpstr>Why Focus on Expulsion and Suspension? </vt:lpstr>
      <vt:lpstr>Context for Federal Policy Statement</vt:lpstr>
      <vt:lpstr>Federal Policy Statement Goal</vt:lpstr>
      <vt:lpstr>PowerPoint Presentation</vt:lpstr>
      <vt:lpstr>Recommendations for Early Childhood Programs</vt:lpstr>
      <vt:lpstr>Recommendations for States</vt:lpstr>
      <vt:lpstr>Tools and Resources</vt:lpstr>
      <vt:lpstr>PowerPoint Presentation</vt:lpstr>
      <vt:lpstr> Policy Statement on Inclusion of Children with Disabilities in Early Childhood Programs </vt:lpstr>
      <vt:lpstr> Policy Statement on Inclusion of Children with Disabilities in Early Childhood Programs </vt:lpstr>
      <vt:lpstr> Policy Statement on Inclusion of Children with Disabilities in Early Childhood Programs </vt:lpstr>
      <vt:lpstr>Policy Statement on Inclusion of Children with Disabilities in Early Childhood Programs</vt:lpstr>
      <vt:lpstr> Policy Statement on Inclusion of Children with Disabilities in Early Childhood Programs </vt:lpstr>
      <vt:lpstr>Policy Statement on Inclusion of Children with Disabilities in Early Childhood Programs</vt:lpstr>
      <vt:lpstr>Policy Statement on Inclusion of Children with Disabilities in Early Childhood Programs</vt:lpstr>
      <vt:lpstr>Policy Statement on Inclusion of Children with Disabilities in Early Childhood Programs</vt:lpstr>
      <vt:lpstr>Policy Statement on Inclusion of Children with Disabilities in Early Childhood Programs</vt:lpstr>
      <vt:lpstr>Policy Statement on Inclusion of Children with Disabilities in Early Childhood Programs</vt:lpstr>
      <vt:lpstr> Policy Statement on Inclusion of Children with Disabilities in Early Childhood Programs </vt:lpstr>
      <vt:lpstr>Tools and Resources</vt:lpstr>
      <vt:lpstr>PowerPoint Presentation</vt:lpstr>
      <vt:lpstr>HHS-ED Policy Statement on Supporting the Development of Dual Language Learners </vt:lpstr>
      <vt:lpstr>Purposes of Policy Statement </vt:lpstr>
      <vt:lpstr>State Policy Recommendations</vt:lpstr>
      <vt:lpstr>State Policy Recommendations</vt:lpstr>
      <vt:lpstr>PowerPoint Presentation</vt:lpstr>
      <vt:lpstr>PowerPoint Presentation</vt:lpstr>
      <vt:lpstr>Policy Recommendations for Early Learning Programs</vt:lpstr>
      <vt:lpstr>PowerPoint Presentation</vt:lpstr>
      <vt:lpstr>PowerPoint Presentation</vt:lpstr>
      <vt:lpstr>PowerPoint Presentation</vt:lpstr>
      <vt:lpstr>Federal Resources</vt:lpstr>
      <vt:lpstr>PowerPoint Presentation</vt:lpstr>
      <vt:lpstr> Policy Statement on Family Engagement </vt:lpstr>
      <vt:lpstr>Family Engagement</vt:lpstr>
      <vt:lpstr> The Importance of Family Engagement </vt:lpstr>
      <vt:lpstr> The Need to Focus on Family Engagement </vt:lpstr>
      <vt:lpstr> Policy Statement on Family Engagement</vt:lpstr>
      <vt:lpstr>Principles of Effective Family Engagement</vt:lpstr>
      <vt:lpstr>Principles of Effective Family Engagement</vt:lpstr>
      <vt:lpstr>Recommendations to Promote Family Engagement</vt:lpstr>
      <vt:lpstr> Policy Statement on Family Engagement </vt:lpstr>
      <vt:lpstr>Tools and Resources</vt:lpstr>
      <vt:lpstr>Discussion Questions</vt:lpstr>
      <vt:lpstr>PowerPoint Presentation</vt:lpstr>
    </vt:vector>
  </TitlesOfParts>
  <Company>U.S. Department of Education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Tiffany Taber</dc:creator>
  <cp:lastModifiedBy>Kavulic, Christy</cp:lastModifiedBy>
  <cp:revision>248</cp:revision>
  <cp:lastPrinted>2016-08-12T21:42:33Z</cp:lastPrinted>
  <dcterms:created xsi:type="dcterms:W3CDTF">2013-08-12T19:53:34Z</dcterms:created>
  <dcterms:modified xsi:type="dcterms:W3CDTF">2016-08-16T19:15:35Z</dcterms:modified>
</cp:coreProperties>
</file>