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8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9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0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1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2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3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4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15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16.xml" ContentType="application/vnd.openxmlformats-officedocument.drawingml.chart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17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18.xml" ContentType="application/vnd.openxmlformats-officedocument.drawingml.chart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19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rts/chart20.xml" ContentType="application/vnd.openxmlformats-officedocument.drawingml.chart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rts/chart21.xml" ContentType="application/vnd.openxmlformats-officedocument.drawingml.chart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rts/chart22.xml" ContentType="application/vnd.openxmlformats-officedocument.drawingml.chart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23.xml" ContentType="application/vnd.openxmlformats-officedocument.drawingml.chart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charts/chart24.xml" ContentType="application/vnd.openxmlformats-officedocument.drawingml.chart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25.xml" ContentType="application/vnd.openxmlformats-officedocument.drawingml.chart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26.xml" ContentType="application/vnd.openxmlformats-officedocument.drawingml.chart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8" r:id="rId2"/>
    <p:sldId id="273" r:id="rId3"/>
    <p:sldId id="266" r:id="rId4"/>
    <p:sldId id="280" r:id="rId5"/>
    <p:sldId id="257" r:id="rId6"/>
    <p:sldId id="281" r:id="rId7"/>
    <p:sldId id="378" r:id="rId8"/>
    <p:sldId id="282" r:id="rId9"/>
    <p:sldId id="379" r:id="rId10"/>
    <p:sldId id="290" r:id="rId11"/>
    <p:sldId id="283" r:id="rId12"/>
    <p:sldId id="284" r:id="rId13"/>
    <p:sldId id="272" r:id="rId14"/>
    <p:sldId id="299" r:id="rId15"/>
    <p:sldId id="307" r:id="rId16"/>
    <p:sldId id="387" r:id="rId17"/>
    <p:sldId id="300" r:id="rId18"/>
    <p:sldId id="366" r:id="rId19"/>
    <p:sldId id="308" r:id="rId20"/>
    <p:sldId id="304" r:id="rId21"/>
    <p:sldId id="305" r:id="rId22"/>
    <p:sldId id="303" r:id="rId23"/>
    <p:sldId id="306" r:id="rId24"/>
    <p:sldId id="367" r:id="rId25"/>
    <p:sldId id="327" r:id="rId26"/>
    <p:sldId id="328" r:id="rId27"/>
    <p:sldId id="330" r:id="rId28"/>
    <p:sldId id="332" r:id="rId29"/>
    <p:sldId id="370" r:id="rId30"/>
    <p:sldId id="385" r:id="rId31"/>
    <p:sldId id="309" r:id="rId32"/>
    <p:sldId id="388" r:id="rId33"/>
    <p:sldId id="315" r:id="rId34"/>
    <p:sldId id="316" r:id="rId35"/>
    <p:sldId id="317" r:id="rId36"/>
    <p:sldId id="320" r:id="rId37"/>
    <p:sldId id="368" r:id="rId38"/>
    <p:sldId id="310" r:id="rId39"/>
    <p:sldId id="322" r:id="rId40"/>
    <p:sldId id="323" r:id="rId41"/>
    <p:sldId id="324" r:id="rId42"/>
    <p:sldId id="325" r:id="rId43"/>
    <p:sldId id="369" r:id="rId44"/>
    <p:sldId id="384" r:id="rId45"/>
    <p:sldId id="333" r:id="rId46"/>
    <p:sldId id="389" r:id="rId47"/>
    <p:sldId id="335" r:id="rId48"/>
    <p:sldId id="336" r:id="rId49"/>
    <p:sldId id="337" r:id="rId50"/>
    <p:sldId id="338" r:id="rId51"/>
    <p:sldId id="339" r:id="rId52"/>
    <p:sldId id="371" r:id="rId53"/>
    <p:sldId id="340" r:id="rId54"/>
    <p:sldId id="345" r:id="rId55"/>
    <p:sldId id="346" r:id="rId56"/>
    <p:sldId id="347" r:id="rId57"/>
    <p:sldId id="348" r:id="rId58"/>
    <p:sldId id="365" r:id="rId59"/>
    <p:sldId id="372" r:id="rId60"/>
    <p:sldId id="341" r:id="rId61"/>
    <p:sldId id="350" r:id="rId62"/>
    <p:sldId id="351" r:id="rId63"/>
    <p:sldId id="352" r:id="rId64"/>
    <p:sldId id="353" r:id="rId65"/>
    <p:sldId id="373" r:id="rId66"/>
    <p:sldId id="342" r:id="rId67"/>
    <p:sldId id="356" r:id="rId68"/>
    <p:sldId id="357" r:id="rId69"/>
    <p:sldId id="358" r:id="rId70"/>
    <p:sldId id="359" r:id="rId71"/>
    <p:sldId id="374" r:id="rId72"/>
    <p:sldId id="343" r:id="rId73"/>
    <p:sldId id="361" r:id="rId74"/>
    <p:sldId id="362" r:id="rId75"/>
    <p:sldId id="363" r:id="rId76"/>
    <p:sldId id="364" r:id="rId77"/>
    <p:sldId id="375" r:id="rId78"/>
    <p:sldId id="386" r:id="rId79"/>
    <p:sldId id="274" r:id="rId80"/>
    <p:sldId id="298" r:id="rId81"/>
    <p:sldId id="377" r:id="rId82"/>
    <p:sldId id="295" r:id="rId83"/>
    <p:sldId id="275" r:id="rId84"/>
    <p:sldId id="376" r:id="rId85"/>
    <p:sldId id="267" r:id="rId86"/>
    <p:sldId id="277" r:id="rId87"/>
    <p:sldId id="269" r:id="rId88"/>
  </p:sldIdLst>
  <p:sldSz cx="9144000" cy="6858000" type="screen4x3"/>
  <p:notesSz cx="6858000" cy="9144000"/>
  <p:custDataLst>
    <p:tags r:id="rId9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na Spiker" initials="DS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ED3532"/>
    <a:srgbClr val="868687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5" autoAdjust="0"/>
    <p:restoredTop sz="79663" autoAdjust="0"/>
  </p:normalViewPr>
  <p:slideViewPr>
    <p:cSldViewPr>
      <p:cViewPr>
        <p:scale>
          <a:sx n="70" d="100"/>
          <a:sy n="70" d="100"/>
        </p:scale>
        <p:origin x="-104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1629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ags" Target="tags/tag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0.93</c:v>
                </c:pt>
                <c:pt idx="1">
                  <c:v>0.96</c:v>
                </c:pt>
                <c:pt idx="3">
                  <c:v>0.84</c:v>
                </c:pt>
                <c:pt idx="4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868687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0.04</c:v>
                </c:pt>
                <c:pt idx="3">
                  <c:v>0.16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88088832"/>
        <c:axId val="122871104"/>
      </c:barChart>
      <c:catAx>
        <c:axId val="18808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22871104"/>
        <c:crosses val="autoZero"/>
        <c:auto val="1"/>
        <c:lblAlgn val="ctr"/>
        <c:lblOffset val="100"/>
        <c:noMultiLvlLbl val="0"/>
      </c:catAx>
      <c:valAx>
        <c:axId val="122871104"/>
        <c:scaling>
          <c:orientation val="minMax"/>
          <c:max val="1"/>
          <c:min val="0"/>
        </c:scaling>
        <c:delete val="0"/>
        <c:axPos val="b"/>
        <c:numFmt formatCode="0%" sourceLinked="1"/>
        <c:majorTickMark val="none"/>
        <c:minorTickMark val="none"/>
        <c:tickLblPos val="none"/>
        <c:crossAx val="188088832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66666666666666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211648"/>
        <c:axId val="133346368"/>
      </c:barChart>
      <c:catAx>
        <c:axId val="133211648"/>
        <c:scaling>
          <c:orientation val="minMax"/>
        </c:scaling>
        <c:delete val="1"/>
        <c:axPos val="l"/>
        <c:majorTickMark val="out"/>
        <c:minorTickMark val="none"/>
        <c:tickLblPos val="nextTo"/>
        <c:crossAx val="133346368"/>
        <c:crosses val="autoZero"/>
        <c:auto val="1"/>
        <c:lblAlgn val="ctr"/>
        <c:lblOffset val="100"/>
        <c:noMultiLvlLbl val="0"/>
      </c:catAx>
      <c:valAx>
        <c:axId val="133346368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133211648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0.34</c:v>
                </c:pt>
                <c:pt idx="1">
                  <c:v>0.27</c:v>
                </c:pt>
                <c:pt idx="3">
                  <c:v>0.48</c:v>
                </c:pt>
                <c:pt idx="4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dLbls>
            <c:dLbl>
              <c:idx val="0"/>
              <c:layout>
                <c:manualLayout>
                  <c:x val="-1.9774011299435131E-2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23728813559424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599092486320565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0.61</c:v>
                </c:pt>
                <c:pt idx="1">
                  <c:v>0.7</c:v>
                </c:pt>
                <c:pt idx="3">
                  <c:v>0.36</c:v>
                </c:pt>
                <c:pt idx="4">
                  <c:v>0.59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868687"/>
            </a:solidFill>
          </c:spPr>
          <c:invertIfNegative val="0"/>
          <c:dLbls>
            <c:dLbl>
              <c:idx val="0"/>
              <c:layout>
                <c:manualLayout>
                  <c:x val="-8.4745762711865447E-3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49152542372777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774011299434926E-2"/>
                  <c:y val="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0.05</c:v>
                </c:pt>
                <c:pt idx="1">
                  <c:v>0.03</c:v>
                </c:pt>
                <c:pt idx="3">
                  <c:v>0.16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33445632"/>
        <c:axId val="133120000"/>
      </c:barChart>
      <c:catAx>
        <c:axId val="133445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3120000"/>
        <c:crosses val="autoZero"/>
        <c:auto val="1"/>
        <c:lblAlgn val="ctr"/>
        <c:lblOffset val="100"/>
        <c:noMultiLvlLbl val="0"/>
      </c:catAx>
      <c:valAx>
        <c:axId val="133120000"/>
        <c:scaling>
          <c:orientation val="minMax"/>
          <c:max val="1"/>
          <c:min val="0"/>
        </c:scaling>
        <c:delete val="0"/>
        <c:axPos val="b"/>
        <c:numFmt formatCode="0%" sourceLinked="1"/>
        <c:majorTickMark val="none"/>
        <c:minorTickMark val="none"/>
        <c:tickLblPos val="none"/>
        <c:crossAx val="133445632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66666666666666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974976"/>
        <c:axId val="133125184"/>
      </c:barChart>
      <c:catAx>
        <c:axId val="134974976"/>
        <c:scaling>
          <c:orientation val="minMax"/>
        </c:scaling>
        <c:delete val="1"/>
        <c:axPos val="l"/>
        <c:majorTickMark val="out"/>
        <c:minorTickMark val="none"/>
        <c:tickLblPos val="nextTo"/>
        <c:crossAx val="133125184"/>
        <c:crosses val="autoZero"/>
        <c:auto val="1"/>
        <c:lblAlgn val="ctr"/>
        <c:lblOffset val="100"/>
        <c:noMultiLvlLbl val="0"/>
      </c:catAx>
      <c:valAx>
        <c:axId val="133125184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134974976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66666666666666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581696"/>
        <c:axId val="133144576"/>
      </c:barChart>
      <c:catAx>
        <c:axId val="135581696"/>
        <c:scaling>
          <c:orientation val="minMax"/>
        </c:scaling>
        <c:delete val="1"/>
        <c:axPos val="l"/>
        <c:majorTickMark val="out"/>
        <c:minorTickMark val="none"/>
        <c:tickLblPos val="nextTo"/>
        <c:crossAx val="133144576"/>
        <c:crosses val="autoZero"/>
        <c:auto val="1"/>
        <c:lblAlgn val="ctr"/>
        <c:lblOffset val="100"/>
        <c:noMultiLvlLbl val="0"/>
      </c:catAx>
      <c:valAx>
        <c:axId val="13314457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135581696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0.28999999999999998</c:v>
                </c:pt>
                <c:pt idx="3">
                  <c:v>0.25</c:v>
                </c:pt>
                <c:pt idx="4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dLbls>
            <c:dLbl>
              <c:idx val="0"/>
              <c:layout>
                <c:manualLayout>
                  <c:x val="-1.9774011299435131E-2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23728813559424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599092486320565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0.61</c:v>
                </c:pt>
                <c:pt idx="1">
                  <c:v>0.64</c:v>
                </c:pt>
                <c:pt idx="3">
                  <c:v>0.59</c:v>
                </c:pt>
                <c:pt idx="4">
                  <c:v>0.77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868687"/>
            </a:solidFill>
          </c:spPr>
          <c:invertIfNegative val="0"/>
          <c:dLbls>
            <c:dLbl>
              <c:idx val="0"/>
              <c:layout>
                <c:manualLayout>
                  <c:x val="-8.4745762711865447E-3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49152542372777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0.1</c:v>
                </c:pt>
                <c:pt idx="1">
                  <c:v>7.0000000000000007E-2</c:v>
                </c:pt>
                <c:pt idx="3">
                  <c:v>0.16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35373312"/>
        <c:axId val="133148608"/>
      </c:barChart>
      <c:catAx>
        <c:axId val="13537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3148608"/>
        <c:crosses val="autoZero"/>
        <c:auto val="1"/>
        <c:lblAlgn val="ctr"/>
        <c:lblOffset val="100"/>
        <c:noMultiLvlLbl val="0"/>
      </c:catAx>
      <c:valAx>
        <c:axId val="133148608"/>
        <c:scaling>
          <c:orientation val="minMax"/>
          <c:max val="1"/>
          <c:min val="0"/>
        </c:scaling>
        <c:delete val="0"/>
        <c:axPos val="b"/>
        <c:numFmt formatCode="0%" sourceLinked="1"/>
        <c:majorTickMark val="none"/>
        <c:minorTickMark val="none"/>
        <c:tickLblPos val="none"/>
        <c:crossAx val="135373312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66666666666666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456256"/>
        <c:axId val="133152064"/>
      </c:barChart>
      <c:catAx>
        <c:axId val="135456256"/>
        <c:scaling>
          <c:orientation val="minMax"/>
        </c:scaling>
        <c:delete val="1"/>
        <c:axPos val="l"/>
        <c:majorTickMark val="out"/>
        <c:minorTickMark val="none"/>
        <c:tickLblPos val="nextTo"/>
        <c:crossAx val="133152064"/>
        <c:crosses val="autoZero"/>
        <c:auto val="1"/>
        <c:lblAlgn val="ctr"/>
        <c:lblOffset val="100"/>
        <c:noMultiLvlLbl val="0"/>
      </c:catAx>
      <c:valAx>
        <c:axId val="133152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135456256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66666666666666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680000"/>
        <c:axId val="133581056"/>
      </c:barChart>
      <c:catAx>
        <c:axId val="135680000"/>
        <c:scaling>
          <c:orientation val="minMax"/>
        </c:scaling>
        <c:delete val="1"/>
        <c:axPos val="l"/>
        <c:majorTickMark val="out"/>
        <c:minorTickMark val="none"/>
        <c:tickLblPos val="nextTo"/>
        <c:crossAx val="133581056"/>
        <c:crosses val="autoZero"/>
        <c:auto val="1"/>
        <c:lblAlgn val="ctr"/>
        <c:lblOffset val="100"/>
        <c:noMultiLvlLbl val="0"/>
      </c:catAx>
      <c:valAx>
        <c:axId val="13358105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135680000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0.39</c:v>
                </c:pt>
                <c:pt idx="3">
                  <c:v>0.34</c:v>
                </c:pt>
                <c:pt idx="4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dLbls>
            <c:dLbl>
              <c:idx val="0"/>
              <c:layout>
                <c:manualLayout>
                  <c:x val="-1.9774011299435131E-2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23728813559424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599092486320565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0.56999999999999995</c:v>
                </c:pt>
                <c:pt idx="3">
                  <c:v>0.5</c:v>
                </c:pt>
                <c:pt idx="4">
                  <c:v>0.63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868687"/>
            </a:solidFill>
          </c:spPr>
          <c:invertIfNegative val="0"/>
          <c:dLbls>
            <c:dLbl>
              <c:idx val="0"/>
              <c:layout>
                <c:manualLayout>
                  <c:x val="-8.4745762711865447E-3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49152542372777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774011299434926E-2"/>
                  <c:y val="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0.04</c:v>
                </c:pt>
                <c:pt idx="3">
                  <c:v>0.16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35848960"/>
        <c:axId val="133585088"/>
      </c:barChart>
      <c:catAx>
        <c:axId val="135848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3585088"/>
        <c:crosses val="autoZero"/>
        <c:auto val="1"/>
        <c:lblAlgn val="ctr"/>
        <c:lblOffset val="100"/>
        <c:noMultiLvlLbl val="0"/>
      </c:catAx>
      <c:valAx>
        <c:axId val="133585088"/>
        <c:scaling>
          <c:orientation val="minMax"/>
          <c:max val="1"/>
          <c:min val="0"/>
        </c:scaling>
        <c:delete val="0"/>
        <c:axPos val="b"/>
        <c:numFmt formatCode="0%" sourceLinked="1"/>
        <c:majorTickMark val="none"/>
        <c:minorTickMark val="none"/>
        <c:tickLblPos val="none"/>
        <c:crossAx val="135848960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66666666666666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683776"/>
        <c:axId val="156591232"/>
      </c:barChart>
      <c:catAx>
        <c:axId val="156683776"/>
        <c:scaling>
          <c:orientation val="minMax"/>
        </c:scaling>
        <c:delete val="1"/>
        <c:axPos val="l"/>
        <c:majorTickMark val="out"/>
        <c:minorTickMark val="none"/>
        <c:tickLblPos val="nextTo"/>
        <c:crossAx val="156591232"/>
        <c:crosses val="autoZero"/>
        <c:auto val="1"/>
        <c:lblAlgn val="ctr"/>
        <c:lblOffset val="100"/>
        <c:noMultiLvlLbl val="0"/>
      </c:catAx>
      <c:valAx>
        <c:axId val="156591232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156683776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66666666666666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961344"/>
        <c:axId val="156594112"/>
      </c:barChart>
      <c:catAx>
        <c:axId val="187961344"/>
        <c:scaling>
          <c:orientation val="minMax"/>
        </c:scaling>
        <c:delete val="1"/>
        <c:axPos val="l"/>
        <c:majorTickMark val="out"/>
        <c:minorTickMark val="none"/>
        <c:tickLblPos val="nextTo"/>
        <c:crossAx val="156594112"/>
        <c:crosses val="autoZero"/>
        <c:auto val="1"/>
        <c:lblAlgn val="ctr"/>
        <c:lblOffset val="100"/>
        <c:noMultiLvlLbl val="0"/>
      </c:catAx>
      <c:valAx>
        <c:axId val="156594112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187961344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"/>
          <c:y val="2.1874999999999999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814976"/>
        <c:axId val="122808576"/>
      </c:barChart>
      <c:catAx>
        <c:axId val="50814976"/>
        <c:scaling>
          <c:orientation val="minMax"/>
        </c:scaling>
        <c:delete val="1"/>
        <c:axPos val="l"/>
        <c:majorTickMark val="out"/>
        <c:minorTickMark val="none"/>
        <c:tickLblPos val="nextTo"/>
        <c:crossAx val="122808576"/>
        <c:crosses val="autoZero"/>
        <c:auto val="1"/>
        <c:lblAlgn val="ctr"/>
        <c:lblOffset val="100"/>
        <c:noMultiLvlLbl val="0"/>
      </c:catAx>
      <c:valAx>
        <c:axId val="12280857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50814976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0.77</c:v>
                </c:pt>
                <c:pt idx="1">
                  <c:v>0.48</c:v>
                </c:pt>
                <c:pt idx="3">
                  <c:v>0.13</c:v>
                </c:pt>
                <c:pt idx="4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dLbls>
            <c:dLbl>
              <c:idx val="0"/>
              <c:layout>
                <c:manualLayout>
                  <c:x val="-1.9774011299435131E-2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23728813559424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599092486320565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0.16</c:v>
                </c:pt>
                <c:pt idx="1">
                  <c:v>0.48</c:v>
                </c:pt>
                <c:pt idx="3">
                  <c:v>0.7</c:v>
                </c:pt>
                <c:pt idx="4">
                  <c:v>0.82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868687"/>
            </a:solidFill>
          </c:spPr>
          <c:invertIfNegative val="0"/>
          <c:dLbls>
            <c:dLbl>
              <c:idx val="0"/>
              <c:layout>
                <c:manualLayout>
                  <c:x val="-8.4745762711865447E-3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49152542372777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7742337292585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0.04</c:v>
                </c:pt>
                <c:pt idx="3">
                  <c:v>0.18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88075008"/>
        <c:axId val="156596992"/>
      </c:barChart>
      <c:catAx>
        <c:axId val="18807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6596992"/>
        <c:crosses val="autoZero"/>
        <c:auto val="1"/>
        <c:lblAlgn val="ctr"/>
        <c:lblOffset val="100"/>
        <c:noMultiLvlLbl val="0"/>
      </c:catAx>
      <c:valAx>
        <c:axId val="156596992"/>
        <c:scaling>
          <c:orientation val="minMax"/>
          <c:max val="1"/>
          <c:min val="0"/>
        </c:scaling>
        <c:delete val="0"/>
        <c:axPos val="b"/>
        <c:numFmt formatCode="0%" sourceLinked="1"/>
        <c:majorTickMark val="none"/>
        <c:minorTickMark val="none"/>
        <c:tickLblPos val="none"/>
        <c:crossAx val="188075008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66666666666666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589376"/>
        <c:axId val="231499456"/>
      </c:barChart>
      <c:catAx>
        <c:axId val="231589376"/>
        <c:scaling>
          <c:orientation val="minMax"/>
        </c:scaling>
        <c:delete val="1"/>
        <c:axPos val="l"/>
        <c:majorTickMark val="out"/>
        <c:minorTickMark val="none"/>
        <c:tickLblPos val="nextTo"/>
        <c:crossAx val="231499456"/>
        <c:crosses val="autoZero"/>
        <c:auto val="1"/>
        <c:lblAlgn val="ctr"/>
        <c:lblOffset val="100"/>
        <c:noMultiLvlLbl val="0"/>
      </c:catAx>
      <c:valAx>
        <c:axId val="23149945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231589376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66666666666666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271680"/>
        <c:axId val="231502336"/>
      </c:barChart>
      <c:catAx>
        <c:axId val="251271680"/>
        <c:scaling>
          <c:orientation val="minMax"/>
        </c:scaling>
        <c:delete val="1"/>
        <c:axPos val="l"/>
        <c:majorTickMark val="out"/>
        <c:minorTickMark val="none"/>
        <c:tickLblPos val="nextTo"/>
        <c:crossAx val="231502336"/>
        <c:crosses val="autoZero"/>
        <c:auto val="1"/>
        <c:lblAlgn val="ctr"/>
        <c:lblOffset val="100"/>
        <c:noMultiLvlLbl val="0"/>
      </c:catAx>
      <c:valAx>
        <c:axId val="23150233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251271680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0.86</c:v>
                </c:pt>
                <c:pt idx="1">
                  <c:v>0.79</c:v>
                </c:pt>
                <c:pt idx="3">
                  <c:v>0.16</c:v>
                </c:pt>
                <c:pt idx="4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dLbls>
            <c:dLbl>
              <c:idx val="0"/>
              <c:layout>
                <c:manualLayout>
                  <c:x val="-1.9774011299435131E-2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23728813559424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599092486320565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0.18</c:v>
                </c:pt>
                <c:pt idx="3">
                  <c:v>0.66</c:v>
                </c:pt>
                <c:pt idx="4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868687"/>
            </a:solidFill>
          </c:spPr>
          <c:invertIfNegative val="0"/>
          <c:dLbls>
            <c:dLbl>
              <c:idx val="0"/>
              <c:layout>
                <c:manualLayout>
                  <c:x val="-8.4745762711865447E-3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774011299434926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7742337292585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0.04</c:v>
                </c:pt>
                <c:pt idx="3">
                  <c:v>0.18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251399680"/>
        <c:axId val="231505216"/>
      </c:barChart>
      <c:catAx>
        <c:axId val="25139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1505216"/>
        <c:crosses val="autoZero"/>
        <c:auto val="1"/>
        <c:lblAlgn val="ctr"/>
        <c:lblOffset val="100"/>
        <c:noMultiLvlLbl val="0"/>
      </c:catAx>
      <c:valAx>
        <c:axId val="231505216"/>
        <c:scaling>
          <c:orientation val="minMax"/>
          <c:max val="1"/>
          <c:min val="0"/>
        </c:scaling>
        <c:delete val="0"/>
        <c:axPos val="b"/>
        <c:numFmt formatCode="0%" sourceLinked="1"/>
        <c:majorTickMark val="none"/>
        <c:minorTickMark val="none"/>
        <c:tickLblPos val="none"/>
        <c:crossAx val="251399680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66666666666666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4761344"/>
        <c:axId val="156568384"/>
      </c:barChart>
      <c:catAx>
        <c:axId val="664761344"/>
        <c:scaling>
          <c:orientation val="minMax"/>
        </c:scaling>
        <c:delete val="1"/>
        <c:axPos val="l"/>
        <c:majorTickMark val="out"/>
        <c:minorTickMark val="none"/>
        <c:tickLblPos val="nextTo"/>
        <c:crossAx val="156568384"/>
        <c:crosses val="autoZero"/>
        <c:auto val="1"/>
        <c:lblAlgn val="ctr"/>
        <c:lblOffset val="100"/>
        <c:noMultiLvlLbl val="0"/>
      </c:catAx>
      <c:valAx>
        <c:axId val="156568384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664761344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66666666666666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6035712"/>
        <c:axId val="156571264"/>
      </c:barChart>
      <c:catAx>
        <c:axId val="666035712"/>
        <c:scaling>
          <c:orientation val="minMax"/>
        </c:scaling>
        <c:delete val="1"/>
        <c:axPos val="l"/>
        <c:majorTickMark val="out"/>
        <c:minorTickMark val="none"/>
        <c:tickLblPos val="nextTo"/>
        <c:crossAx val="156571264"/>
        <c:crosses val="autoZero"/>
        <c:auto val="1"/>
        <c:lblAlgn val="ctr"/>
        <c:lblOffset val="100"/>
        <c:noMultiLvlLbl val="0"/>
      </c:catAx>
      <c:valAx>
        <c:axId val="156571264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666035712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0.75</c:v>
                </c:pt>
                <c:pt idx="1">
                  <c:v>0.71</c:v>
                </c:pt>
                <c:pt idx="3">
                  <c:v>0.3</c:v>
                </c:pt>
                <c:pt idx="4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dLbls>
            <c:dLbl>
              <c:idx val="0"/>
              <c:layout>
                <c:manualLayout>
                  <c:x val="-1.9774011299435131E-2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23728813559424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599092486320565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0.13</c:v>
                </c:pt>
                <c:pt idx="1">
                  <c:v>0.2</c:v>
                </c:pt>
                <c:pt idx="3">
                  <c:v>0.54</c:v>
                </c:pt>
                <c:pt idx="4">
                  <c:v>0.73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868687"/>
            </a:solidFill>
          </c:spPr>
          <c:invertIfNegative val="0"/>
          <c:dLbls>
            <c:dLbl>
              <c:idx val="0"/>
              <c:layout>
                <c:manualLayout>
                  <c:x val="-2.8250811868856412E-3"/>
                  <c:y val="9.3747539370078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49152542372777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7742337292585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0.13</c:v>
                </c:pt>
                <c:pt idx="1">
                  <c:v>0.09</c:v>
                </c:pt>
                <c:pt idx="3">
                  <c:v>0.16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666101248"/>
        <c:axId val="156615232"/>
      </c:barChart>
      <c:catAx>
        <c:axId val="66610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6615232"/>
        <c:crosses val="autoZero"/>
        <c:auto val="1"/>
        <c:lblAlgn val="ctr"/>
        <c:lblOffset val="100"/>
        <c:noMultiLvlLbl val="0"/>
      </c:catAx>
      <c:valAx>
        <c:axId val="156615232"/>
        <c:scaling>
          <c:orientation val="minMax"/>
          <c:max val="1"/>
          <c:min val="0"/>
        </c:scaling>
        <c:delete val="0"/>
        <c:axPos val="b"/>
        <c:numFmt formatCode="0%" sourceLinked="1"/>
        <c:majorTickMark val="none"/>
        <c:minorTickMark val="none"/>
        <c:tickLblPos val="none"/>
        <c:crossAx val="666101248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910720"/>
        <c:axId val="122811456"/>
      </c:barChart>
      <c:catAx>
        <c:axId val="50910720"/>
        <c:scaling>
          <c:orientation val="minMax"/>
        </c:scaling>
        <c:delete val="1"/>
        <c:axPos val="l"/>
        <c:majorTickMark val="out"/>
        <c:minorTickMark val="none"/>
        <c:tickLblPos val="nextTo"/>
        <c:crossAx val="122811456"/>
        <c:crosses val="autoZero"/>
        <c:auto val="1"/>
        <c:lblAlgn val="ctr"/>
        <c:lblOffset val="100"/>
        <c:noMultiLvlLbl val="0"/>
      </c:catAx>
      <c:valAx>
        <c:axId val="12281145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50910720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0.56999999999999995</c:v>
                </c:pt>
                <c:pt idx="3">
                  <c:v>0.79</c:v>
                </c:pt>
                <c:pt idx="4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dLbls>
            <c:dLbl>
              <c:idx val="4"/>
              <c:layout>
                <c:manualLayout>
                  <c:x val="-2.2599092486320565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0.23</c:v>
                </c:pt>
                <c:pt idx="1">
                  <c:v>0.39</c:v>
                </c:pt>
                <c:pt idx="3">
                  <c:v>0.05</c:v>
                </c:pt>
                <c:pt idx="4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868687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0.04</c:v>
                </c:pt>
                <c:pt idx="3">
                  <c:v>0.16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51800064"/>
        <c:axId val="51445760"/>
      </c:barChart>
      <c:catAx>
        <c:axId val="5180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1445760"/>
        <c:crosses val="autoZero"/>
        <c:auto val="1"/>
        <c:lblAlgn val="ctr"/>
        <c:lblOffset val="100"/>
        <c:noMultiLvlLbl val="0"/>
      </c:catAx>
      <c:valAx>
        <c:axId val="51445760"/>
        <c:scaling>
          <c:orientation val="minMax"/>
          <c:max val="1"/>
          <c:min val="0"/>
        </c:scaling>
        <c:delete val="0"/>
        <c:axPos val="b"/>
        <c:numFmt formatCode="0%" sourceLinked="1"/>
        <c:majorTickMark val="none"/>
        <c:minorTickMark val="none"/>
        <c:tickLblPos val="none"/>
        <c:crossAx val="51800064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0.93</c:v>
                </c:pt>
                <c:pt idx="1">
                  <c:v>0.93</c:v>
                </c:pt>
                <c:pt idx="3">
                  <c:v>0.84</c:v>
                </c:pt>
                <c:pt idx="4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-8.4745762711865447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1.6949597402019765E-2"/>
                  <c:y val="-1.5625246062992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0.04</c:v>
                </c:pt>
                <c:pt idx="3">
                  <c:v>0</c:v>
                </c:pt>
                <c:pt idx="4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868687"/>
            </a:solidFill>
          </c:spPr>
          <c:invertIfNegative val="0"/>
          <c:dLbls>
            <c:dLbl>
              <c:idx val="0"/>
              <c:layout>
                <c:manualLayout>
                  <c:x val="-8.4745762711865447E-3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0.04</c:v>
                </c:pt>
                <c:pt idx="3">
                  <c:v>0.16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51701248"/>
        <c:axId val="51450944"/>
      </c:barChart>
      <c:catAx>
        <c:axId val="5170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1450944"/>
        <c:crosses val="autoZero"/>
        <c:auto val="1"/>
        <c:lblAlgn val="ctr"/>
        <c:lblOffset val="100"/>
        <c:noMultiLvlLbl val="0"/>
      </c:catAx>
      <c:valAx>
        <c:axId val="51450944"/>
        <c:scaling>
          <c:orientation val="minMax"/>
          <c:max val="1"/>
          <c:min val="0"/>
        </c:scaling>
        <c:delete val="0"/>
        <c:axPos val="b"/>
        <c:numFmt formatCode="0%" sourceLinked="1"/>
        <c:majorTickMark val="none"/>
        <c:minorTickMark val="none"/>
        <c:tickLblPos val="none"/>
        <c:crossAx val="51701248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269952"/>
        <c:axId val="51504832"/>
      </c:barChart>
      <c:catAx>
        <c:axId val="86269952"/>
        <c:scaling>
          <c:orientation val="minMax"/>
        </c:scaling>
        <c:delete val="1"/>
        <c:axPos val="l"/>
        <c:majorTickMark val="out"/>
        <c:minorTickMark val="none"/>
        <c:tickLblPos val="nextTo"/>
        <c:crossAx val="51504832"/>
        <c:crosses val="autoZero"/>
        <c:auto val="1"/>
        <c:lblAlgn val="ctr"/>
        <c:lblOffset val="100"/>
        <c:noMultiLvlLbl val="0"/>
      </c:catAx>
      <c:valAx>
        <c:axId val="51504832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86269952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333333333333333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400512"/>
        <c:axId val="51507712"/>
      </c:barChart>
      <c:catAx>
        <c:axId val="86400512"/>
        <c:scaling>
          <c:orientation val="minMax"/>
        </c:scaling>
        <c:delete val="1"/>
        <c:axPos val="l"/>
        <c:majorTickMark val="out"/>
        <c:minorTickMark val="none"/>
        <c:tickLblPos val="nextTo"/>
        <c:crossAx val="51507712"/>
        <c:crosses val="autoZero"/>
        <c:auto val="1"/>
        <c:lblAlgn val="ctr"/>
        <c:lblOffset val="100"/>
        <c:noMultiLvlLbl val="0"/>
      </c:catAx>
      <c:valAx>
        <c:axId val="51507712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86400512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0.88</c:v>
                </c:pt>
                <c:pt idx="1">
                  <c:v>0.84</c:v>
                </c:pt>
                <c:pt idx="3">
                  <c:v>0.64</c:v>
                </c:pt>
                <c:pt idx="4">
                  <c:v>0.68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dLbls>
            <c:dLbl>
              <c:idx val="0"/>
              <c:layout>
                <c:manualLayout>
                  <c:x val="-1.9774011299435131E-2"/>
                  <c:y val="-1.1458200967217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23728813559424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599092486320565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0.05</c:v>
                </c:pt>
                <c:pt idx="1">
                  <c:v>0.13</c:v>
                </c:pt>
                <c:pt idx="3">
                  <c:v>0.2</c:v>
                </c:pt>
                <c:pt idx="4">
                  <c:v>0.32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868687"/>
            </a:solidFill>
          </c:spPr>
          <c:invertIfNegative val="0"/>
          <c:dLbls>
            <c:dLbl>
              <c:idx val="0"/>
              <c:layout>
                <c:manualLayout>
                  <c:x val="1.63643845366786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248587570621469E-3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2013</c:v>
                </c:pt>
                <c:pt idx="3">
                  <c:v>2015</c:v>
                </c:pt>
                <c:pt idx="4">
                  <c:v>2013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0.04</c:v>
                </c:pt>
                <c:pt idx="3">
                  <c:v>0.16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33414912"/>
        <c:axId val="51510592"/>
      </c:barChart>
      <c:catAx>
        <c:axId val="13341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1510592"/>
        <c:crosses val="autoZero"/>
        <c:auto val="1"/>
        <c:lblAlgn val="ctr"/>
        <c:lblOffset val="100"/>
        <c:noMultiLvlLbl val="0"/>
      </c:catAx>
      <c:valAx>
        <c:axId val="51510592"/>
        <c:scaling>
          <c:orientation val="minMax"/>
          <c:max val="1"/>
          <c:min val="0"/>
        </c:scaling>
        <c:delete val="0"/>
        <c:axPos val="b"/>
        <c:numFmt formatCode="0%" sourceLinked="1"/>
        <c:majorTickMark val="none"/>
        <c:minorTickMark val="none"/>
        <c:tickLblPos val="none"/>
        <c:crossAx val="133414912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333333333333333E-2"/>
          <c:y val="4.6875E-2"/>
          <c:w val="0.96333333333333337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D353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68687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277184"/>
        <c:axId val="133343488"/>
      </c:barChart>
      <c:catAx>
        <c:axId val="133277184"/>
        <c:scaling>
          <c:orientation val="minMax"/>
        </c:scaling>
        <c:delete val="1"/>
        <c:axPos val="l"/>
        <c:majorTickMark val="out"/>
        <c:minorTickMark val="none"/>
        <c:tickLblPos val="nextTo"/>
        <c:crossAx val="133343488"/>
        <c:crosses val="autoZero"/>
        <c:auto val="1"/>
        <c:lblAlgn val="ctr"/>
        <c:lblOffset val="100"/>
        <c:noMultiLvlLbl val="0"/>
      </c:catAx>
      <c:valAx>
        <c:axId val="133343488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133277184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4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3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1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02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48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1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6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6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026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7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76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7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7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76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10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6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77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611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3939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612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046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7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761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 descr="Logo for the Center for IDEA Early Childhood Data Systems"/>
          <p:cNvGrpSpPr/>
          <p:nvPr userDrawn="1"/>
        </p:nvGrpSpPr>
        <p:grpSpPr>
          <a:xfrm>
            <a:off x="762000" y="742334"/>
            <a:ext cx="6019800" cy="1086465"/>
            <a:chOff x="762000" y="742334"/>
            <a:chExt cx="6019800" cy="1086465"/>
          </a:xfrm>
        </p:grpSpPr>
        <p:pic>
          <p:nvPicPr>
            <p:cNvPr id="7" name="Picture 2" descr="Logo for the Center for IDEA Early Childhood Data System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742334"/>
              <a:ext cx="1600200" cy="108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 descr="The Center for IDEA Early Childhood Data Systems"/>
            <p:cNvSpPr txBox="1"/>
            <p:nvPr userDrawn="1"/>
          </p:nvSpPr>
          <p:spPr>
            <a:xfrm>
              <a:off x="2362200" y="1093358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9B54A"/>
                  </a:solidFill>
                </a:rPr>
                <a:t>The</a:t>
              </a:r>
              <a:r>
                <a:rPr lang="en-US" b="1" baseline="0" dirty="0" smtClean="0">
                  <a:solidFill>
                    <a:srgbClr val="39B54A"/>
                  </a:solidFill>
                </a:rPr>
                <a:t> Center for IDEA</a:t>
              </a:r>
            </a:p>
            <a:p>
              <a:r>
                <a:rPr lang="en-US" b="1" baseline="0" dirty="0" smtClean="0">
                  <a:solidFill>
                    <a:srgbClr val="39B54A"/>
                  </a:solidFill>
                </a:rPr>
                <a:t>Early Childhood Data Systems</a:t>
              </a:r>
              <a:endParaRPr lang="en-US" b="1" dirty="0">
                <a:solidFill>
                  <a:srgbClr val="39B54A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 descr="&quot; &quot;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notesSlide" Target="../notesSlides/notesSlide1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slideLayout" Target="../slideLayouts/slideLayout9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" TargetMode="External"/><Relationship Id="rId2" Type="http://schemas.openxmlformats.org/officeDocument/2006/relationships/hyperlink" Target="mailto:Laura.Hudson@sri.com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omashawk/8689994971/in/photolist-eeUuKv-694foS-di84yB-72aDM5-puNnR2-5vdyBd-49vZ7Q-arLVMV-6AYMsC-3igh4s-5Mrdvk-ktbZAw-6UBXm3-pqt7iF-7h4bQF-oY5yHg-6UxTZF-6Akw9b-o2No4G-dxWFWK-dneDUJ-3ibSei-pZcf9m-Hdo7-c8u1xb-3eYAd-7h47qe-qbJdH-hZyxW-knp9Ha-8f2w9q-oWj7sE-FbsH4A-c8tLem-56h28o-om7C4b-c8tQfG-e8KaRC-r89Qfi-nqfj3Z-nSJJgj-e6s4Pg-cX3hsu-dEHXgY-nXtrfk-eHcxNx-di892C-9R25PZ-c9rF4Y-nwcZZP" TargetMode="External"/><Relationship Id="rId2" Type="http://schemas.openxmlformats.org/officeDocument/2006/relationships/hyperlink" Target="https://www.flickr.com/photos/acjetter/3208621492/in/photolist-5Tx2od-5uPZF2-7J5Dzc-7Lt7fy-7Lt5NS-7KmtQD-7LsXqj-ByeRt-7KnQ5A-6mdQpU-7KnPGW-8vd2TM-cLn3ME-6oLgdV-7KiQjg-4JMJb6-ofKWUA-mHf3ot-5gWnr3-7Lp3nD-7L53NR-7Jra5f-7LGhQ5-4qmAQv-7JAkRz-7L9bt1-5oZr71-boq96R-7KowL6-8BjQJj-7HqFjF-33gZC-otm9w1-66UiQ2-6eRxU9-5XTDfc-mHf3JD-dqxoFv-57uVzp-6Df8tU-pr6iSx-7voK9p-j75Ap-a7hmBY-7GwPxt-76bBD4-fAhef9-6RE6Ph-iybegg-7KiSaP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State of the States: </a:t>
            </a:r>
            <a:r>
              <a:rPr lang="en-US" sz="3200" dirty="0" smtClean="0"/>
              <a:t>Progress </a:t>
            </a:r>
            <a:r>
              <a:rPr lang="en-US" sz="3200" dirty="0"/>
              <a:t>in Part C and Part B 619 State Data Systems from 2013 </a:t>
            </a:r>
            <a:r>
              <a:rPr lang="en-US" sz="3200" dirty="0" smtClean="0"/>
              <a:t>to 2015</a:t>
            </a:r>
            <a:endParaRPr lang="en-US" sz="3200" dirty="0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876300" y="3886200"/>
            <a:ext cx="6705600" cy="1143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4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Laura Hudson &amp; Donna Spiker</a:t>
            </a:r>
            <a:endParaRPr lang="en-US" sz="24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87552" y="4876800"/>
            <a:ext cx="4651248" cy="1216152"/>
          </a:xfrm>
        </p:spPr>
        <p:txBody>
          <a:bodyPr>
            <a:noAutofit/>
          </a:bodyPr>
          <a:lstStyle/>
          <a:p>
            <a:r>
              <a:rPr lang="en-US" sz="2400" dirty="0" smtClean="0"/>
              <a:t>Improving Data, Improving Outcomes Conference</a:t>
            </a:r>
          </a:p>
          <a:p>
            <a:r>
              <a:rPr lang="en-US" sz="2400" dirty="0" smtClean="0"/>
              <a:t>August,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Why should we care about these indicators?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48200"/>
          </a:xfrm>
        </p:spPr>
        <p:txBody>
          <a:bodyPr/>
          <a:lstStyle/>
          <a:p>
            <a:pPr lvl="0"/>
            <a:r>
              <a:rPr lang="en-US" dirty="0" smtClean="0"/>
              <a:t>These are 10 indicators about the quality of state data systems.</a:t>
            </a:r>
          </a:p>
          <a:p>
            <a:pPr lvl="0"/>
            <a:r>
              <a:rPr lang="en-US" dirty="0" smtClean="0"/>
              <a:t>Having key data elements in state data systems allows states to answer critical questions about:</a:t>
            </a:r>
          </a:p>
          <a:p>
            <a:pPr lvl="1"/>
            <a:r>
              <a:rPr lang="en-US" dirty="0" smtClean="0"/>
              <a:t>Accountability and reporting</a:t>
            </a:r>
          </a:p>
          <a:p>
            <a:pPr lvl="1"/>
            <a:r>
              <a:rPr lang="en-US" dirty="0"/>
              <a:t>Program improvement</a:t>
            </a:r>
          </a:p>
          <a:p>
            <a:pPr lvl="1"/>
            <a:r>
              <a:rPr lang="en-US" dirty="0" smtClean="0"/>
              <a:t>Program operations</a:t>
            </a:r>
          </a:p>
          <a:p>
            <a:r>
              <a:rPr lang="en-US" dirty="0" smtClean="0"/>
              <a:t>Linkages across data elements, and across C, 619, other early childhood programs, and K12 data systems also </a:t>
            </a:r>
            <a:r>
              <a:rPr lang="en-US" dirty="0"/>
              <a:t>allows states to answer critical </a:t>
            </a:r>
            <a:r>
              <a:rPr lang="en-US" dirty="0" smtClean="0"/>
              <a:t>questions.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hudson\AppData\Local\Microsoft\Windows\Temporary Internet Files\Content.IE5\0TSRTCCV\elephan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99167" y="4349750"/>
            <a:ext cx="3666067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2954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If you do not know how to ask the right question, you discover nothing.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276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W. Edward Deming</a:t>
            </a:r>
          </a:p>
        </p:txBody>
      </p:sp>
    </p:spTree>
    <p:extLst>
      <p:ext uri="{BB962C8B-B14F-4D97-AF65-F5344CB8AC3E}">
        <p14:creationId xmlns:p14="http://schemas.microsoft.com/office/powerpoint/2010/main" val="3237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About our data collection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Data collected via online surveys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onducted surveys in 2013 and 2015</a:t>
            </a:r>
          </a:p>
          <a:p>
            <a:pPr lvl="1"/>
            <a:r>
              <a:rPr lang="en-US" dirty="0" smtClean="0"/>
              <a:t>In 2015, collaborated with ITCA for Part C data survey</a:t>
            </a:r>
          </a:p>
          <a:p>
            <a:pPr lvl="1"/>
            <a:r>
              <a:rPr lang="en-US" dirty="0" smtClean="0"/>
              <a:t>Carried out detailed data verification effort to ensure high-quality data</a:t>
            </a:r>
          </a:p>
          <a:p>
            <a:r>
              <a:rPr lang="en-US" dirty="0" smtClean="0"/>
              <a:t>Surveys are the source for the DaSy 10 data systems indicators.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22349" y="7102475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44" name="OTLSHAPE_TB_00000000000000000000000000000000_LeftEndCaps"/>
          <p:cNvSpPr txBox="1"/>
          <p:nvPr>
            <p:custDataLst>
              <p:tags r:id="rId2"/>
            </p:custDataLst>
          </p:nvPr>
        </p:nvSpPr>
        <p:spPr>
          <a:xfrm>
            <a:off x="107243" y="4120634"/>
            <a:ext cx="602474" cy="3693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2400" b="1" spc="-38" dirty="0" smtClean="0">
                <a:solidFill>
                  <a:srgbClr val="868687"/>
                </a:solidFill>
                <a:latin typeface="Calibri"/>
              </a:rPr>
              <a:t>2013</a:t>
            </a:r>
            <a:endParaRPr lang="en-US" sz="2400" b="1" spc="-38" dirty="0">
              <a:solidFill>
                <a:srgbClr val="868687"/>
              </a:solidFill>
              <a:latin typeface="Calibri"/>
            </a:endParaRPr>
          </a:p>
        </p:txBody>
      </p:sp>
      <p:sp>
        <p:nvSpPr>
          <p:cNvPr id="345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8152777" y="4120634"/>
            <a:ext cx="602474" cy="3693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2400" b="1" spc="-38" dirty="0" smtClean="0">
                <a:solidFill>
                  <a:srgbClr val="868687"/>
                </a:solidFill>
                <a:latin typeface="Calibri"/>
              </a:rPr>
              <a:t>2016</a:t>
            </a:r>
            <a:endParaRPr lang="en-US" sz="2400" b="1" spc="-38" dirty="0">
              <a:solidFill>
                <a:srgbClr val="868687"/>
              </a:solidFill>
              <a:latin typeface="Calibri"/>
            </a:endParaRPr>
          </a:p>
        </p:txBody>
      </p:sp>
      <p:sp>
        <p:nvSpPr>
          <p:cNvPr id="346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798514" y="4114800"/>
            <a:ext cx="7289800" cy="533400"/>
          </a:xfrm>
          <a:prstGeom prst="rect">
            <a:avLst/>
          </a:prstGeom>
          <a:solidFill>
            <a:srgbClr val="154578"/>
          </a:soli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TLSHAPE_TB_00000000000000000000000000000000_ElapsedTim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TLSHAPE_TB_00000000000000000000000000000000_TodayMarkerShape" hidden="1"/>
          <p:cNvSpPr/>
          <p:nvPr>
            <p:custDataLst>
              <p:tags r:id="rId6"/>
            </p:custDataLst>
          </p:nvPr>
        </p:nvSpPr>
        <p:spPr>
          <a:xfrm>
            <a:off x="878937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TLSHAPE_TB_00000000000000000000000000000000_TodayMarkerText" hidden="1"/>
          <p:cNvSpPr txBox="1"/>
          <p:nvPr>
            <p:custDataLst>
              <p:tags r:id="rId7"/>
            </p:custDataLst>
          </p:nvPr>
        </p:nvSpPr>
        <p:spPr>
          <a:xfrm>
            <a:off x="933365" y="35560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/>
              </a:rPr>
              <a:t>Today</a:t>
            </a:r>
            <a:endParaRPr lang="en-US" sz="1200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351" name="OTLSHAPE_TB_00000000000000000000000000000000_Separator1"/>
          <p:cNvCxnSpPr/>
          <p:nvPr>
            <p:custDataLst>
              <p:tags r:id="rId8"/>
            </p:custDataLst>
          </p:nvPr>
        </p:nvCxnSpPr>
        <p:spPr>
          <a:xfrm>
            <a:off x="1842022" y="42037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OTLSHAPE_TB_00000000000000000000000000000000_Separator2"/>
          <p:cNvCxnSpPr/>
          <p:nvPr>
            <p:custDataLst>
              <p:tags r:id="rId9"/>
            </p:custDataLst>
          </p:nvPr>
        </p:nvCxnSpPr>
        <p:spPr>
          <a:xfrm>
            <a:off x="2885529" y="42037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2949029" y="4212273"/>
            <a:ext cx="30903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2000" spc="-20" dirty="0" smtClean="0">
                <a:solidFill>
                  <a:schemeClr val="lt1"/>
                </a:solidFill>
                <a:latin typeface="Calibri"/>
              </a:rPr>
              <a:t>2014</a:t>
            </a:r>
            <a:endParaRPr lang="en-US" sz="2000" spc="-20" dirty="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355" name="OTLSHAPE_TB_00000000000000000000000000000000_Separator3"/>
          <p:cNvCxnSpPr/>
          <p:nvPr>
            <p:custDataLst>
              <p:tags r:id="rId11"/>
            </p:custDataLst>
          </p:nvPr>
        </p:nvCxnSpPr>
        <p:spPr>
          <a:xfrm>
            <a:off x="3915395" y="42037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OTLSHAPE_TB_00000000000000000000000000000000_Separator4"/>
          <p:cNvCxnSpPr/>
          <p:nvPr>
            <p:custDataLst>
              <p:tags r:id="rId12"/>
            </p:custDataLst>
          </p:nvPr>
        </p:nvCxnSpPr>
        <p:spPr>
          <a:xfrm>
            <a:off x="4958902" y="42037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OTLSHAPE_TB_00000000000000000000000000000000_Separator5"/>
          <p:cNvCxnSpPr/>
          <p:nvPr>
            <p:custDataLst>
              <p:tags r:id="rId13"/>
            </p:custDataLst>
          </p:nvPr>
        </p:nvCxnSpPr>
        <p:spPr>
          <a:xfrm>
            <a:off x="5988769" y="42037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OTLSHAPE_TB_00000000000000000000000000000000_TimescaleInterval6"/>
          <p:cNvSpPr txBox="1"/>
          <p:nvPr>
            <p:custDataLst>
              <p:tags r:id="rId14"/>
            </p:custDataLst>
          </p:nvPr>
        </p:nvSpPr>
        <p:spPr>
          <a:xfrm>
            <a:off x="6052269" y="4212273"/>
            <a:ext cx="30903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2000" spc="-20" smtClean="0">
                <a:solidFill>
                  <a:schemeClr val="lt1"/>
                </a:solidFill>
                <a:latin typeface="Calibri"/>
              </a:rPr>
              <a:t>2015</a:t>
            </a:r>
            <a:endParaRPr lang="en-US" sz="2000" spc="-20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361" name="OTLSHAPE_TB_00000000000000000000000000000000_Separator6"/>
          <p:cNvCxnSpPr/>
          <p:nvPr>
            <p:custDataLst>
              <p:tags r:id="rId15"/>
            </p:custDataLst>
          </p:nvPr>
        </p:nvCxnSpPr>
        <p:spPr>
          <a:xfrm>
            <a:off x="7032277" y="42037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OTLSHAPE_T_115c2129a8e146028bdbb72c9e7c7f7f_Shape"/>
          <p:cNvSpPr/>
          <p:nvPr>
            <p:custDataLst>
              <p:tags r:id="rId16"/>
            </p:custDataLst>
          </p:nvPr>
        </p:nvSpPr>
        <p:spPr>
          <a:xfrm>
            <a:off x="798514" y="3454400"/>
            <a:ext cx="520700" cy="203200"/>
          </a:xfrm>
          <a:prstGeom prst="roundRect">
            <a:avLst/>
          </a:prstGeom>
          <a:solidFill>
            <a:srgbClr val="39B54A"/>
          </a:solidFill>
          <a:ln w="25400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TLSHAPE_T_115c2129a8e146028bdbb72c9e7c7f7f_ShapePercentage" hidden="1"/>
          <p:cNvSpPr/>
          <p:nvPr>
            <p:custDataLst>
              <p:tags r:id="rId17"/>
            </p:custDataLst>
          </p:nvPr>
        </p:nvSpPr>
        <p:spPr>
          <a:xfrm>
            <a:off x="933365" y="36322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TLSHAPE_T_115c2129a8e146028bdbb72c9e7c7f7f_Duration" hidden="1"/>
          <p:cNvSpPr txBox="1"/>
          <p:nvPr>
            <p:custDataLst>
              <p:tags r:id="rId18"/>
            </p:custDataLst>
          </p:nvPr>
        </p:nvSpPr>
        <p:spPr>
          <a:xfrm>
            <a:off x="0" y="36322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/>
              </a:rPr>
              <a:t>54 days</a:t>
            </a:r>
            <a:endParaRPr lang="en-US" sz="100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369" name="OTLSHAPE_T_115c2129a8e146028bdbb72c9e7c7f7f_TextPercentage" hidden="1"/>
          <p:cNvSpPr txBox="1"/>
          <p:nvPr>
            <p:custDataLst>
              <p:tags r:id="rId19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370" name="OTLSHAPE_T_115c2129a8e146028bdbb72c9e7c7f7f_StartDate" hidden="1"/>
          <p:cNvSpPr txBox="1"/>
          <p:nvPr>
            <p:custDataLst>
              <p:tags r:id="rId20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71" name="OTLSHAPE_T_115c2129a8e146028bdbb72c9e7c7f7f_EndDate" hidden="1"/>
          <p:cNvSpPr txBox="1"/>
          <p:nvPr>
            <p:custDataLst>
              <p:tags r:id="rId21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72" name="OTLSHAPE_T_115c2129a8e146028bdbb72c9e7c7f7f_JoinedDate"/>
          <p:cNvSpPr txBox="1"/>
          <p:nvPr>
            <p:custDataLst>
              <p:tags r:id="rId22"/>
            </p:custDataLst>
          </p:nvPr>
        </p:nvSpPr>
        <p:spPr>
          <a:xfrm>
            <a:off x="1367658" y="3408654"/>
            <a:ext cx="2366142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pc="-6" dirty="0" smtClean="0">
                <a:solidFill>
                  <a:srgbClr val="1F497E"/>
                </a:solidFill>
                <a:latin typeface="Calibri"/>
              </a:rPr>
              <a:t>Mid 2013</a:t>
            </a:r>
            <a:endParaRPr lang="en-US" spc="-6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73" name="OTLSHAPE_T_115c2129a8e146028bdbb72c9e7c7f7f_Title"/>
          <p:cNvSpPr txBox="1"/>
          <p:nvPr>
            <p:custDataLst>
              <p:tags r:id="rId23"/>
            </p:custDataLst>
          </p:nvPr>
        </p:nvSpPr>
        <p:spPr>
          <a:xfrm>
            <a:off x="798513" y="3654624"/>
            <a:ext cx="3697287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b="1" spc="-4" dirty="0" smtClean="0">
                <a:solidFill>
                  <a:schemeClr val="dk1"/>
                </a:solidFill>
                <a:latin typeface="Calibri"/>
              </a:rPr>
              <a:t>Part C and Part B 619</a:t>
            </a:r>
            <a:endParaRPr lang="en-US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4" name="OTLSHAPE_T_071e67848e064bc69bd7e003655ed21e_Shape"/>
          <p:cNvSpPr/>
          <p:nvPr>
            <p:custDataLst>
              <p:tags r:id="rId24"/>
            </p:custDataLst>
          </p:nvPr>
        </p:nvSpPr>
        <p:spPr>
          <a:xfrm>
            <a:off x="6820847" y="2338288"/>
            <a:ext cx="431800" cy="203200"/>
          </a:xfrm>
          <a:prstGeom prst="roundRect">
            <a:avLst/>
          </a:prstGeom>
          <a:solidFill>
            <a:srgbClr val="39B54A"/>
          </a:solidFill>
          <a:ln w="25400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TLSHAPE_T_071e67848e064bc69bd7e003655ed21e_ShapePercentage" hidden="1"/>
          <p:cNvSpPr/>
          <p:nvPr>
            <p:custDataLst>
              <p:tags r:id="rId25"/>
            </p:custDataLst>
          </p:nvPr>
        </p:nvSpPr>
        <p:spPr>
          <a:xfrm>
            <a:off x="6955698" y="38989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TLSHAPE_T_071e67848e064bc69bd7e003655ed21e_Duration" hidden="1"/>
          <p:cNvSpPr txBox="1"/>
          <p:nvPr>
            <p:custDataLst>
              <p:tags r:id="rId26"/>
            </p:custDataLst>
          </p:nvPr>
        </p:nvSpPr>
        <p:spPr>
          <a:xfrm>
            <a:off x="0" y="38989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/>
              </a:rPr>
              <a:t>44 days</a:t>
            </a:r>
            <a:endParaRPr lang="en-US" sz="100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377" name="OTLSHAPE_T_071e67848e064bc69bd7e003655ed21e_TextPercentage" hidden="1"/>
          <p:cNvSpPr txBox="1"/>
          <p:nvPr>
            <p:custDataLst>
              <p:tags r:id="rId27"/>
            </p:custDataLst>
          </p:nvPr>
        </p:nvSpPr>
        <p:spPr>
          <a:xfrm>
            <a:off x="0" y="40539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378" name="OTLSHAPE_T_071e67848e064bc69bd7e003655ed21e_StartDate" hidden="1"/>
          <p:cNvSpPr txBox="1"/>
          <p:nvPr>
            <p:custDataLst>
              <p:tags r:id="rId28"/>
            </p:custDataLst>
          </p:nvPr>
        </p:nvSpPr>
        <p:spPr>
          <a:xfrm>
            <a:off x="0" y="40539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79" name="OTLSHAPE_T_071e67848e064bc69bd7e003655ed21e_EndDate" hidden="1"/>
          <p:cNvSpPr txBox="1"/>
          <p:nvPr>
            <p:custDataLst>
              <p:tags r:id="rId29"/>
            </p:custDataLst>
          </p:nvPr>
        </p:nvSpPr>
        <p:spPr>
          <a:xfrm>
            <a:off x="0" y="40539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80" name="OTLSHAPE_T_071e67848e064bc69bd7e003655ed21e_JoinedDate"/>
          <p:cNvSpPr txBox="1"/>
          <p:nvPr>
            <p:custDataLst>
              <p:tags r:id="rId30"/>
            </p:custDataLst>
          </p:nvPr>
        </p:nvSpPr>
        <p:spPr>
          <a:xfrm>
            <a:off x="7294506" y="2286000"/>
            <a:ext cx="11303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000" spc="-6" dirty="0" smtClean="0">
                <a:solidFill>
                  <a:srgbClr val="1F497E"/>
                </a:solidFill>
                <a:latin typeface="Calibri"/>
              </a:rPr>
              <a:t>Fall 2015</a:t>
            </a:r>
            <a:endParaRPr lang="en-US" sz="2000" spc="-6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81" name="OTLSHAPE_T_071e67848e064bc69bd7e003655ed21e_Title"/>
          <p:cNvSpPr txBox="1"/>
          <p:nvPr>
            <p:custDataLst>
              <p:tags r:id="rId31"/>
            </p:custDataLst>
          </p:nvPr>
        </p:nvSpPr>
        <p:spPr>
          <a:xfrm>
            <a:off x="6820846" y="2542401"/>
            <a:ext cx="2399353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b="1" spc="-4" dirty="0" smtClean="0">
                <a:solidFill>
                  <a:schemeClr val="dk1"/>
                </a:solidFill>
                <a:latin typeface="Calibri"/>
              </a:rPr>
              <a:t>Part C</a:t>
            </a:r>
            <a:endParaRPr lang="en-US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2" name="OTLSHAPE_T_3d5fba3636ff4dfa80bc4db6c852e954_Shape"/>
          <p:cNvSpPr/>
          <p:nvPr>
            <p:custDataLst>
              <p:tags r:id="rId32"/>
            </p:custDataLst>
          </p:nvPr>
        </p:nvSpPr>
        <p:spPr>
          <a:xfrm>
            <a:off x="7315200" y="3250848"/>
            <a:ext cx="330200" cy="203200"/>
          </a:xfrm>
          <a:prstGeom prst="roundRect">
            <a:avLst/>
          </a:prstGeom>
          <a:solidFill>
            <a:srgbClr val="39B54A"/>
          </a:solidFill>
          <a:ln w="25400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TLSHAPE_T_3d5fba3636ff4dfa80bc4db6c852e954_ShapePercentage" hidden="1"/>
          <p:cNvSpPr/>
          <p:nvPr>
            <p:custDataLst>
              <p:tags r:id="rId33"/>
            </p:custDataLst>
          </p:nvPr>
        </p:nvSpPr>
        <p:spPr>
          <a:xfrm>
            <a:off x="7678651" y="421902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TLSHAPE_T_3d5fba3636ff4dfa80bc4db6c852e954_Duration" hidden="1"/>
          <p:cNvSpPr txBox="1"/>
          <p:nvPr>
            <p:custDataLst>
              <p:tags r:id="rId34"/>
            </p:custDataLst>
          </p:nvPr>
        </p:nvSpPr>
        <p:spPr>
          <a:xfrm>
            <a:off x="0" y="41656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/>
              </a:rPr>
              <a:t>35 days</a:t>
            </a:r>
            <a:endParaRPr lang="en-US" sz="100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385" name="OTLSHAPE_T_3d5fba3636ff4dfa80bc4db6c852e954_TextPercentage" hidden="1"/>
          <p:cNvSpPr txBox="1"/>
          <p:nvPr>
            <p:custDataLst>
              <p:tags r:id="rId35"/>
            </p:custDataLst>
          </p:nvPr>
        </p:nvSpPr>
        <p:spPr>
          <a:xfrm>
            <a:off x="0" y="4320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386" name="OTLSHAPE_T_3d5fba3636ff4dfa80bc4db6c852e954_StartDate" hidden="1"/>
          <p:cNvSpPr txBox="1"/>
          <p:nvPr>
            <p:custDataLst>
              <p:tags r:id="rId36"/>
            </p:custDataLst>
          </p:nvPr>
        </p:nvSpPr>
        <p:spPr>
          <a:xfrm>
            <a:off x="0" y="4320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87" name="OTLSHAPE_T_3d5fba3636ff4dfa80bc4db6c852e954_EndDate" hidden="1"/>
          <p:cNvSpPr txBox="1"/>
          <p:nvPr>
            <p:custDataLst>
              <p:tags r:id="rId37"/>
            </p:custDataLst>
          </p:nvPr>
        </p:nvSpPr>
        <p:spPr>
          <a:xfrm>
            <a:off x="0" y="4320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88" name="OTLSHAPE_T_3d5fba3636ff4dfa80bc4db6c852e954_JoinedDate"/>
          <p:cNvSpPr txBox="1"/>
          <p:nvPr>
            <p:custDataLst>
              <p:tags r:id="rId38"/>
            </p:custDataLst>
          </p:nvPr>
        </p:nvSpPr>
        <p:spPr>
          <a:xfrm>
            <a:off x="7693374" y="3198558"/>
            <a:ext cx="1603026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000" dirty="0" smtClean="0">
                <a:solidFill>
                  <a:srgbClr val="1F497E"/>
                </a:solidFill>
                <a:latin typeface="Calibri"/>
              </a:rPr>
              <a:t>Late fall 2015</a:t>
            </a:r>
            <a:endParaRPr lang="en-US" sz="2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89" name="OTLSHAPE_T_3d5fba3636ff4dfa80bc4db6c852e954_Title"/>
          <p:cNvSpPr txBox="1"/>
          <p:nvPr>
            <p:custDataLst>
              <p:tags r:id="rId39"/>
            </p:custDataLst>
          </p:nvPr>
        </p:nvSpPr>
        <p:spPr>
          <a:xfrm>
            <a:off x="7315200" y="3426023"/>
            <a:ext cx="17526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000" b="1" spc="-4" dirty="0" smtClean="0">
                <a:solidFill>
                  <a:schemeClr val="dk1"/>
                </a:solidFill>
                <a:latin typeface="Calibri"/>
              </a:rPr>
              <a:t>Part B 619</a:t>
            </a:r>
            <a:endParaRPr lang="en-US" sz="2000" b="1" spc="-4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0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5457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Data were collected twice, about 2.5 years apart.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8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lhudson\AppData\Local\Microsoft\Windows\Temporary Internet Files\Content.IE5\0TSRTCCV\lent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133" y="990600"/>
            <a:ext cx="9982200" cy="74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Child-level data</a:t>
            </a:r>
          </a:p>
        </p:txBody>
      </p:sp>
    </p:spTree>
    <p:extLst>
      <p:ext uri="{BB962C8B-B14F-4D97-AF65-F5344CB8AC3E}">
        <p14:creationId xmlns:p14="http://schemas.microsoft.com/office/powerpoint/2010/main" val="40288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2954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many states have child-level data systems?</a:t>
            </a:r>
          </a:p>
        </p:txBody>
      </p:sp>
    </p:spTree>
    <p:extLst>
      <p:ext uri="{BB962C8B-B14F-4D97-AF65-F5344CB8AC3E}">
        <p14:creationId xmlns:p14="http://schemas.microsoft.com/office/powerpoint/2010/main" val="30920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1656784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states that responded to the survey have an </a:t>
            </a:r>
            <a:r>
              <a:rPr lang="en-US" sz="2800" b="1" dirty="0" smtClean="0">
                <a:solidFill>
                  <a:srgbClr val="154578"/>
                </a:solidFill>
              </a:rPr>
              <a:t>electronic data system with personally identifiable child-level data</a:t>
            </a:r>
            <a:r>
              <a:rPr lang="en-US" sz="2800" dirty="0" smtClean="0">
                <a:solidFill>
                  <a:srgbClr val="154578"/>
                </a:solidFill>
              </a:rPr>
              <a:t> for all or nearly all children receiving Part C/Part B 619 services. 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9906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All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746718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There was </a:t>
            </a:r>
            <a:r>
              <a:rPr lang="en-US" sz="2800" b="1" dirty="0" smtClean="0">
                <a:solidFill>
                  <a:srgbClr val="154578"/>
                </a:solidFill>
              </a:rPr>
              <a:t>no change </a:t>
            </a:r>
            <a:r>
              <a:rPr lang="en-US" sz="2800" dirty="0" smtClean="0">
                <a:solidFill>
                  <a:srgbClr val="154578"/>
                </a:solidFill>
              </a:rPr>
              <a:t>from 2013. No states in either survey year did not have a child-level data system.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13833331"/>
              </p:ext>
            </p:extLst>
          </p:nvPr>
        </p:nvGraphicFramePr>
        <p:xfrm>
          <a:off x="838200" y="1651000"/>
          <a:ext cx="4495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071" y="3048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Summary: have child-level data systems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B 619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524000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C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27914" y="2362200"/>
            <a:ext cx="304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Both C and 619 remained stable and high in this indicator.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2954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many states have child-level data in one data system or linked across data systems?</a:t>
            </a:r>
          </a:p>
        </p:txBody>
      </p:sp>
    </p:spTree>
    <p:extLst>
      <p:ext uri="{BB962C8B-B14F-4D97-AF65-F5344CB8AC3E}">
        <p14:creationId xmlns:p14="http://schemas.microsoft.com/office/powerpoint/2010/main" val="30774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Today’s Goals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419599"/>
          </a:xfrm>
        </p:spPr>
        <p:txBody>
          <a:bodyPr/>
          <a:lstStyle/>
          <a:p>
            <a:pPr lvl="0"/>
            <a:r>
              <a:rPr lang="en-US" dirty="0" smtClean="0"/>
              <a:t>Share information about the state of state data systems</a:t>
            </a:r>
          </a:p>
          <a:p>
            <a:pPr lvl="1"/>
            <a:r>
              <a:rPr lang="en-US" dirty="0" smtClean="0"/>
              <a:t>Summarize information about changes to state data systems between 2013 and 2015</a:t>
            </a:r>
          </a:p>
          <a:p>
            <a:pPr lvl="0"/>
            <a:r>
              <a:rPr lang="en-US" dirty="0" smtClean="0"/>
              <a:t>Encourage discussion and gather feedback</a:t>
            </a:r>
          </a:p>
          <a:p>
            <a:pPr lvl="1"/>
            <a:r>
              <a:rPr lang="en-US" dirty="0" smtClean="0"/>
              <a:t>Explore how current efforts in states are tied to changes</a:t>
            </a:r>
          </a:p>
          <a:p>
            <a:pPr lvl="0"/>
            <a:r>
              <a:rPr lang="en-US" dirty="0" smtClean="0"/>
              <a:t>Provide demonstration of state of the states map</a:t>
            </a:r>
          </a:p>
          <a:p>
            <a:pPr lvl="0"/>
            <a:r>
              <a:rPr lang="en-US" dirty="0" smtClean="0"/>
              <a:t>Highlight resources and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84657468"/>
              </p:ext>
            </p:extLst>
          </p:nvPr>
        </p:nvGraphicFramePr>
        <p:xfrm>
          <a:off x="838200" y="1656784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838200" y="1656784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Part C </a:t>
            </a:r>
            <a:r>
              <a:rPr lang="en-US" sz="2800" dirty="0" smtClean="0">
                <a:solidFill>
                  <a:srgbClr val="154578"/>
                </a:solidFill>
              </a:rPr>
              <a:t>programs have child data </a:t>
            </a:r>
            <a:r>
              <a:rPr lang="en-US" sz="2800" b="1" dirty="0" smtClean="0">
                <a:solidFill>
                  <a:srgbClr val="154578"/>
                </a:solidFill>
              </a:rPr>
              <a:t>linked</a:t>
            </a:r>
            <a:r>
              <a:rPr lang="en-US" sz="2800" dirty="0" smtClean="0">
                <a:solidFill>
                  <a:srgbClr val="154578"/>
                </a:solidFill>
              </a:rPr>
              <a:t> or in </a:t>
            </a:r>
            <a:r>
              <a:rPr lang="en-US" sz="2800" b="1" dirty="0" smtClean="0">
                <a:solidFill>
                  <a:srgbClr val="154578"/>
                </a:solidFill>
              </a:rPr>
              <a:t>one data system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38200" y="9906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79%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629400" y="52679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629400" y="465838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0143" y="28956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16%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196405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link child data or did not have in one data system in 2013 reported that they had this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425714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Two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656891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link child data or had it in one system in 2013 reported that they did not have this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8862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One state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C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1589352496"/>
              </p:ext>
            </p:extLst>
          </p:nvPr>
        </p:nvGraphicFramePr>
        <p:xfrm>
          <a:off x="762000" y="1676400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90600" y="1816381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619</a:t>
            </a:r>
            <a:r>
              <a:rPr lang="en-US" sz="2800" dirty="0" smtClean="0">
                <a:solidFill>
                  <a:srgbClr val="154578"/>
                </a:solidFill>
              </a:rPr>
              <a:t> programs have child data </a:t>
            </a:r>
            <a:r>
              <a:rPr lang="en-US" sz="2800" b="1" dirty="0" smtClean="0">
                <a:solidFill>
                  <a:srgbClr val="154578"/>
                </a:solidFill>
              </a:rPr>
              <a:t>linked</a:t>
            </a:r>
            <a:r>
              <a:rPr lang="en-US" sz="2800" dirty="0" smtClean="0">
                <a:solidFill>
                  <a:srgbClr val="154578"/>
                </a:solidFill>
              </a:rPr>
              <a:t> or in </a:t>
            </a:r>
            <a:r>
              <a:rPr lang="en-US" sz="2800" b="1" dirty="0" smtClean="0">
                <a:solidFill>
                  <a:srgbClr val="154578"/>
                </a:solidFill>
              </a:rPr>
              <a:t>one data system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90600" y="1150197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70%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019800" y="52679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019800" y="46017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23%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9029" y="28956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7%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18491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link child data or did not have in one data system in 2013 reported that they had this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447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Nine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656891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>
                <a:solidFill>
                  <a:srgbClr val="154578"/>
                </a:solidFill>
              </a:rPr>
              <a:t>that could link child data or had it in one system in 2013 reported that they did not have this in 2015.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8862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One state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B 619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Summary: child-level data is linked or in one data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8429" y="359107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B 619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559004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C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1790579"/>
            <a:ext cx="304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619 programs are now more likely to link data or have it one system, but they still do not have this capability at the same rates as do Part C programs.</a:t>
            </a:r>
            <a:endParaRPr lang="en-US" sz="2800" dirty="0">
              <a:solidFill>
                <a:srgbClr val="154578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93623761"/>
              </p:ext>
            </p:extLst>
          </p:nvPr>
        </p:nvGraphicFramePr>
        <p:xfrm>
          <a:off x="838200" y="1651000"/>
          <a:ext cx="4495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81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313765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many states use a unique identifier for children?</a:t>
            </a:r>
          </a:p>
        </p:txBody>
      </p:sp>
    </p:spTree>
    <p:extLst>
      <p:ext uri="{BB962C8B-B14F-4D97-AF65-F5344CB8AC3E}">
        <p14:creationId xmlns:p14="http://schemas.microsoft.com/office/powerpoint/2010/main" val="21255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1655676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>
                <a:solidFill>
                  <a:srgbClr val="154578"/>
                </a:solidFill>
              </a:rPr>
              <a:t>states </a:t>
            </a:r>
            <a:r>
              <a:rPr lang="en-US" sz="2800" dirty="0" smtClean="0">
                <a:solidFill>
                  <a:srgbClr val="154578"/>
                </a:solidFill>
              </a:rPr>
              <a:t>(across C &amp; 619) that </a:t>
            </a:r>
            <a:r>
              <a:rPr lang="en-US" sz="2800" dirty="0">
                <a:solidFill>
                  <a:srgbClr val="154578"/>
                </a:solidFill>
              </a:rPr>
              <a:t>responded to the survey </a:t>
            </a:r>
            <a:r>
              <a:rPr lang="en-US" sz="2800" dirty="0" smtClean="0">
                <a:solidFill>
                  <a:srgbClr val="154578"/>
                </a:solidFill>
              </a:rPr>
              <a:t>use a unique identifier for children receiving services.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996821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All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18491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did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use unique child identifiers in 2013 reported that they had this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425714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Four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656891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did use unique identifiers in 2013 reported that they did not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8862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No states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C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18491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>
                <a:solidFill>
                  <a:srgbClr val="154578"/>
                </a:solidFill>
              </a:rPr>
              <a:t>that did </a:t>
            </a:r>
            <a:r>
              <a:rPr lang="en-US" sz="2800" b="1" dirty="0">
                <a:solidFill>
                  <a:srgbClr val="154578"/>
                </a:solidFill>
              </a:rPr>
              <a:t>not</a:t>
            </a:r>
            <a:r>
              <a:rPr lang="en-US" sz="2800" dirty="0">
                <a:solidFill>
                  <a:srgbClr val="154578"/>
                </a:solidFill>
              </a:rPr>
              <a:t> use unique child identifiers in 2013 reported that they had this in 2015.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914400" y="1447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Two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656891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>
                <a:solidFill>
                  <a:srgbClr val="154578"/>
                </a:solidFill>
              </a:rPr>
              <a:t>that did use unique identifiers in 2013 reported that they did not in 2015.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8862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No states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B 619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Summary: has unique child identifiers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593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B 619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535668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C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2667000"/>
            <a:ext cx="327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The </a:t>
            </a:r>
            <a:r>
              <a:rPr lang="en-US" sz="2800" b="1" dirty="0" smtClean="0">
                <a:solidFill>
                  <a:srgbClr val="154578"/>
                </a:solidFill>
              </a:rPr>
              <a:t>majority</a:t>
            </a:r>
            <a:r>
              <a:rPr lang="en-US" sz="2800" dirty="0" smtClean="0">
                <a:solidFill>
                  <a:srgbClr val="154578"/>
                </a:solidFill>
              </a:rPr>
              <a:t> of states use unique child identifiers.</a:t>
            </a:r>
            <a:endParaRPr lang="en-US" sz="2800" dirty="0">
              <a:solidFill>
                <a:srgbClr val="154578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74265755"/>
              </p:ext>
            </p:extLst>
          </p:nvPr>
        </p:nvGraphicFramePr>
        <p:xfrm>
          <a:off x="838200" y="1651000"/>
          <a:ext cx="4495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34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C:\Users\lhudson\AppData\Local\Temp\3208621492_ab4dbb428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5984"/>
            <a:ext cx="8382000" cy="50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First, let’s talk about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questions</a:t>
            </a:r>
            <a:r>
              <a:rPr lang="en-US" dirty="0" smtClean="0"/>
              <a:t>:</a:t>
            </a:r>
            <a:r>
              <a:rPr lang="en-US" dirty="0"/>
              <a:t> Child-level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5257800" cy="3657601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What do you make of these data?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What will it take for more states to have all child-level data linked or in one state data system? 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Are there any current efforts in your state related to child data and data systems?</a:t>
            </a:r>
            <a:endParaRPr lang="en-US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Users\dspiker\AppData\Local\Microsoft\Windows\Temporary Internet Files\Content.IE5\WZ2D8SC3\questions-answers-chemical-engineer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1051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Workforce-level data</a:t>
            </a:r>
          </a:p>
        </p:txBody>
      </p:sp>
    </p:spTree>
    <p:extLst>
      <p:ext uri="{BB962C8B-B14F-4D97-AF65-F5344CB8AC3E}">
        <p14:creationId xmlns:p14="http://schemas.microsoft.com/office/powerpoint/2010/main" val="30215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295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many states have workforce-level data systems?</a:t>
            </a:r>
          </a:p>
        </p:txBody>
      </p:sp>
    </p:spTree>
    <p:extLst>
      <p:ext uri="{BB962C8B-B14F-4D97-AF65-F5344CB8AC3E}">
        <p14:creationId xmlns:p14="http://schemas.microsoft.com/office/powerpoint/2010/main" val="10704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3051444742"/>
              </p:ext>
            </p:extLst>
          </p:nvPr>
        </p:nvGraphicFramePr>
        <p:xfrm>
          <a:off x="762000" y="1669511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1691282"/>
            <a:ext cx="406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Part C</a:t>
            </a:r>
            <a:r>
              <a:rPr lang="en-US" sz="2800" dirty="0" smtClean="0">
                <a:solidFill>
                  <a:srgbClr val="154578"/>
                </a:solidFill>
              </a:rPr>
              <a:t> programs have </a:t>
            </a:r>
            <a:r>
              <a:rPr lang="en-US" sz="2800" b="1" dirty="0" smtClean="0">
                <a:solidFill>
                  <a:srgbClr val="154578"/>
                </a:solidFill>
              </a:rPr>
              <a:t>workforce data systems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025098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64%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562600" y="46017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562600" y="52679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28956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16%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168604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did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have workforce data systems in 2013 reported that they did have this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397913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Five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760893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had workforce data systems in 2013 reported that they did not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990202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Three states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C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1258391077"/>
              </p:ext>
            </p:extLst>
          </p:nvPr>
        </p:nvGraphicFramePr>
        <p:xfrm>
          <a:off x="762000" y="1542910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1675694"/>
            <a:ext cx="406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619</a:t>
            </a:r>
            <a:r>
              <a:rPr lang="en-US" sz="2800" dirty="0" smtClean="0">
                <a:solidFill>
                  <a:srgbClr val="154578"/>
                </a:solidFill>
              </a:rPr>
              <a:t> programs have </a:t>
            </a:r>
            <a:r>
              <a:rPr lang="en-US" sz="2800" b="1" dirty="0" smtClean="0">
                <a:solidFill>
                  <a:srgbClr val="154578"/>
                </a:solidFill>
              </a:rPr>
              <a:t>workforce data systems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00951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88%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239000" y="52679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239000" y="46017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9029" y="28956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7%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168604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did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have workforce data systems in 2013 reported that they did have this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375827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Five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760893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>
                <a:solidFill>
                  <a:srgbClr val="154578"/>
                </a:solidFill>
              </a:rPr>
              <a:t>that had workforce data systems in 2013 reported that they did not in 2015.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990202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One state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B 619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Summary: has workforce-level data systems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B 619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524000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C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40829" y="2133600"/>
            <a:ext cx="342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b="1" dirty="0" smtClean="0">
                <a:solidFill>
                  <a:srgbClr val="154578"/>
                </a:solidFill>
              </a:rPr>
              <a:t>619</a:t>
            </a:r>
            <a:r>
              <a:rPr lang="en-US" sz="2800" dirty="0" smtClean="0">
                <a:solidFill>
                  <a:srgbClr val="154578"/>
                </a:solidFill>
              </a:rPr>
              <a:t> programs are </a:t>
            </a:r>
            <a:r>
              <a:rPr lang="en-US" sz="2800" b="1" dirty="0" smtClean="0">
                <a:solidFill>
                  <a:srgbClr val="154578"/>
                </a:solidFill>
              </a:rPr>
              <a:t>more likely </a:t>
            </a:r>
            <a:r>
              <a:rPr lang="en-US" sz="2800" dirty="0" smtClean="0">
                <a:solidFill>
                  <a:srgbClr val="154578"/>
                </a:solidFill>
              </a:rPr>
              <a:t>to have workforce level data systems, and they have made more gains across years. </a:t>
            </a:r>
            <a:endParaRPr lang="en-US" sz="2800" dirty="0">
              <a:solidFill>
                <a:srgbClr val="154578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423528166"/>
              </p:ext>
            </p:extLst>
          </p:nvPr>
        </p:nvGraphicFramePr>
        <p:xfrm>
          <a:off x="838200" y="1651000"/>
          <a:ext cx="4495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88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313765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many states have linked child-level to workforce-level data?</a:t>
            </a:r>
          </a:p>
        </p:txBody>
      </p:sp>
    </p:spTree>
    <p:extLst>
      <p:ext uri="{BB962C8B-B14F-4D97-AF65-F5344CB8AC3E}">
        <p14:creationId xmlns:p14="http://schemas.microsoft.com/office/powerpoint/2010/main" val="4108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1206006921"/>
              </p:ext>
            </p:extLst>
          </p:nvPr>
        </p:nvGraphicFramePr>
        <p:xfrm>
          <a:off x="762000" y="1629229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90600" y="1732984"/>
            <a:ext cx="472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Part C</a:t>
            </a:r>
            <a:r>
              <a:rPr lang="en-US" sz="2800" dirty="0" smtClean="0">
                <a:solidFill>
                  <a:srgbClr val="154578"/>
                </a:solidFill>
              </a:rPr>
              <a:t> programs have </a:t>
            </a:r>
            <a:r>
              <a:rPr lang="en-US" sz="2800" b="1" dirty="0" smtClean="0">
                <a:solidFill>
                  <a:srgbClr val="154578"/>
                </a:solidFill>
              </a:rPr>
              <a:t>linked child and workforce data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90600" y="1066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48%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343400" y="52679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have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343400" y="46017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36%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28956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16%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lhudson\AppData\Local\Temp\8689994971_543098a011_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488"/>
            <a:ext cx="9144000" cy="60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and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18491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link child and workforce data in 2013 gained this capability by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447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Six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81078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link child and workforce data in 2013 could not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04008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No states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C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3667609428"/>
              </p:ext>
            </p:extLst>
          </p:nvPr>
        </p:nvGraphicFramePr>
        <p:xfrm>
          <a:off x="762000" y="1553796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1644878"/>
            <a:ext cx="441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619</a:t>
            </a:r>
            <a:r>
              <a:rPr lang="en-US" sz="2800" dirty="0" smtClean="0">
                <a:solidFill>
                  <a:srgbClr val="154578"/>
                </a:solidFill>
              </a:rPr>
              <a:t> programs have </a:t>
            </a:r>
            <a:r>
              <a:rPr lang="en-US" sz="2800" b="1" dirty="0" smtClean="0">
                <a:solidFill>
                  <a:srgbClr val="154578"/>
                </a:solidFill>
              </a:rPr>
              <a:t>linked child and workforce data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978694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34%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352800" y="51917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have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352800" y="45255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61%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9029" y="28956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5%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18491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619</a:t>
            </a:r>
            <a:r>
              <a:rPr lang="en-US" sz="2800" dirty="0" smtClean="0">
                <a:solidFill>
                  <a:srgbClr val="154578"/>
                </a:solidFill>
              </a:rPr>
              <a:t> programs that could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link child and workforce data in 2013 gained this capability by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447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Five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81078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>
                <a:solidFill>
                  <a:srgbClr val="154578"/>
                </a:solidFill>
              </a:rPr>
              <a:t>that could link child and workforce data in 2013 could not in </a:t>
            </a:r>
            <a:r>
              <a:rPr lang="en-US" sz="2800" dirty="0" smtClean="0">
                <a:solidFill>
                  <a:srgbClr val="154578"/>
                </a:solidFill>
              </a:rPr>
              <a:t>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04008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One state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B 619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Summary: has linkages between child and workforce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B 619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524000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C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7029" y="2133600"/>
            <a:ext cx="32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b="1" dirty="0" smtClean="0">
                <a:solidFill>
                  <a:srgbClr val="154578"/>
                </a:solidFill>
              </a:rPr>
              <a:t>Most</a:t>
            </a:r>
            <a:r>
              <a:rPr lang="en-US" sz="2800" dirty="0" smtClean="0">
                <a:solidFill>
                  <a:srgbClr val="154578"/>
                </a:solidFill>
              </a:rPr>
              <a:t> states </a:t>
            </a:r>
            <a:r>
              <a:rPr lang="en-US" sz="2800" b="1" dirty="0" smtClean="0">
                <a:solidFill>
                  <a:srgbClr val="154578"/>
                </a:solidFill>
              </a:rPr>
              <a:t>cannot</a:t>
            </a:r>
            <a:r>
              <a:rPr lang="en-US" sz="2800" dirty="0" smtClean="0">
                <a:solidFill>
                  <a:srgbClr val="154578"/>
                </a:solidFill>
              </a:rPr>
              <a:t> link child and workforce data, but both C and 619 have made </a:t>
            </a:r>
            <a:r>
              <a:rPr lang="en-US" sz="2800" b="1" dirty="0" smtClean="0">
                <a:solidFill>
                  <a:srgbClr val="154578"/>
                </a:solidFill>
              </a:rPr>
              <a:t>progress</a:t>
            </a:r>
            <a:r>
              <a:rPr lang="en-US" sz="2800" dirty="0" smtClean="0">
                <a:solidFill>
                  <a:srgbClr val="154578"/>
                </a:solidFill>
              </a:rPr>
              <a:t> across years.</a:t>
            </a:r>
            <a:endParaRPr lang="en-US" sz="2800" dirty="0">
              <a:solidFill>
                <a:srgbClr val="154578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262929344"/>
              </p:ext>
            </p:extLst>
          </p:nvPr>
        </p:nvGraphicFramePr>
        <p:xfrm>
          <a:off x="838200" y="1651000"/>
          <a:ext cx="4495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8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questions: </a:t>
            </a:r>
            <a:r>
              <a:rPr lang="en-US" dirty="0" smtClean="0"/>
              <a:t>Workforce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4974"/>
            <a:ext cx="5257800" cy="3657601"/>
          </a:xfrm>
        </p:spPr>
        <p:txBody>
          <a:bodyPr/>
          <a:lstStyle/>
          <a:p>
            <a:pPr lvl="0"/>
            <a:r>
              <a:rPr lang="en-US" sz="2600" dirty="0" smtClean="0">
                <a:solidFill>
                  <a:schemeClr val="tx2"/>
                </a:solidFill>
              </a:rPr>
              <a:t>What do you make of these data?</a:t>
            </a:r>
          </a:p>
          <a:p>
            <a:pPr lvl="0"/>
            <a:r>
              <a:rPr lang="en-US" sz="2600" dirty="0" smtClean="0">
                <a:solidFill>
                  <a:schemeClr val="tx2"/>
                </a:solidFill>
              </a:rPr>
              <a:t>Why are so few states able to link child and workforce data?</a:t>
            </a:r>
          </a:p>
          <a:p>
            <a:pPr lvl="0"/>
            <a:r>
              <a:rPr lang="en-US" sz="2600" dirty="0" smtClean="0">
                <a:solidFill>
                  <a:schemeClr val="tx2"/>
                </a:solidFill>
              </a:rPr>
              <a:t>What will it take for more states to have these data in state data systems? </a:t>
            </a:r>
          </a:p>
          <a:p>
            <a:r>
              <a:rPr lang="en-US" sz="2600" dirty="0">
                <a:solidFill>
                  <a:schemeClr val="tx2"/>
                </a:solidFill>
              </a:rPr>
              <a:t>Are there any current efforts in your state related to </a:t>
            </a:r>
            <a:r>
              <a:rPr lang="en-US" sz="2600" dirty="0" smtClean="0">
                <a:solidFill>
                  <a:schemeClr val="tx2"/>
                </a:solidFill>
              </a:rPr>
              <a:t>workforce </a:t>
            </a:r>
            <a:r>
              <a:rPr lang="en-US" sz="2600" dirty="0">
                <a:solidFill>
                  <a:schemeClr val="tx2"/>
                </a:solidFill>
              </a:rPr>
              <a:t>data and data systems?</a:t>
            </a:r>
            <a:endParaRPr lang="en-US" sz="26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Users\dspiker\AppData\Local\Microsoft\Windows\Temporary Internet Files\Content.IE5\WZ2D8SC3\questions-answers-chemical-engineer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1051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3137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Data linkages &amp; data governance</a:t>
            </a:r>
          </a:p>
        </p:txBody>
      </p:sp>
    </p:spTree>
    <p:extLst>
      <p:ext uri="{BB962C8B-B14F-4D97-AF65-F5344CB8AC3E}">
        <p14:creationId xmlns:p14="http://schemas.microsoft.com/office/powerpoint/2010/main" val="12664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313765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many states share a unique child identifier across C &amp; 619?</a:t>
            </a:r>
          </a:p>
        </p:txBody>
      </p:sp>
    </p:spTree>
    <p:extLst>
      <p:ext uri="{BB962C8B-B14F-4D97-AF65-F5344CB8AC3E}">
        <p14:creationId xmlns:p14="http://schemas.microsoft.com/office/powerpoint/2010/main" val="37551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Chart 120"/>
          <p:cNvGraphicFramePr/>
          <p:nvPr>
            <p:extLst>
              <p:ext uri="{D42A27DB-BD31-4B8C-83A1-F6EECF244321}">
                <p14:modId xmlns:p14="http://schemas.microsoft.com/office/powerpoint/2010/main" val="3504384117"/>
              </p:ext>
            </p:extLst>
          </p:nvPr>
        </p:nvGraphicFramePr>
        <p:xfrm>
          <a:off x="762000" y="1595498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9" name="Rectangle 118"/>
          <p:cNvSpPr/>
          <p:nvPr/>
        </p:nvSpPr>
        <p:spPr>
          <a:xfrm>
            <a:off x="2692400" y="46017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59%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838200" y="1673853"/>
            <a:ext cx="502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Part C</a:t>
            </a:r>
            <a:r>
              <a:rPr lang="en-US" sz="2800" dirty="0" smtClean="0">
                <a:solidFill>
                  <a:srgbClr val="154578"/>
                </a:solidFill>
              </a:rPr>
              <a:t> programs report using the s</a:t>
            </a:r>
            <a:r>
              <a:rPr lang="en-US" sz="2800" b="1" dirty="0" smtClean="0">
                <a:solidFill>
                  <a:srgbClr val="154578"/>
                </a:solidFill>
              </a:rPr>
              <a:t>ame unique child ID </a:t>
            </a:r>
            <a:r>
              <a:rPr lang="en-US" sz="2800" dirty="0" smtClean="0">
                <a:solidFill>
                  <a:srgbClr val="154578"/>
                </a:solidFill>
              </a:rPr>
              <a:t>as </a:t>
            </a:r>
            <a:r>
              <a:rPr lang="en-US" sz="2800" b="1" dirty="0" smtClean="0">
                <a:solidFill>
                  <a:srgbClr val="154578"/>
                </a:solidFill>
              </a:rPr>
              <a:t>619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38200" y="100766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25%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692400" y="52679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28956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16%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18491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did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share a unique child identifier with 619 in 2013 reported that they did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447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Three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81078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did share a unique ID with 619 in 2013 did not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04008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One state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C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2352437409"/>
              </p:ext>
            </p:extLst>
          </p:nvPr>
        </p:nvGraphicFramePr>
        <p:xfrm>
          <a:off x="762000" y="1580584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1865293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619</a:t>
            </a:r>
            <a:r>
              <a:rPr lang="en-US" sz="2800" dirty="0" smtClean="0">
                <a:solidFill>
                  <a:srgbClr val="154578"/>
                </a:solidFill>
              </a:rPr>
              <a:t> programs report using the </a:t>
            </a:r>
            <a:r>
              <a:rPr lang="en-US" sz="2800" b="1" dirty="0" smtClean="0">
                <a:solidFill>
                  <a:srgbClr val="154578"/>
                </a:solidFill>
              </a:rPr>
              <a:t>same unique child ID </a:t>
            </a:r>
            <a:r>
              <a:rPr lang="en-US" sz="2800" dirty="0" smtClean="0">
                <a:solidFill>
                  <a:srgbClr val="154578"/>
                </a:solidFill>
              </a:rPr>
              <a:t>as </a:t>
            </a:r>
            <a:r>
              <a:rPr lang="en-US" sz="2800" b="1" dirty="0" smtClean="0">
                <a:solidFill>
                  <a:srgbClr val="154578"/>
                </a:solidFill>
              </a:rPr>
              <a:t>Part C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19910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29%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971800" y="52679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971800" y="46017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61%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4057" y="28956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11%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What are the DaSy 10?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10 key indicators to capture data system capabilities</a:t>
            </a:r>
          </a:p>
          <a:p>
            <a:pPr lvl="1"/>
            <a:r>
              <a:rPr lang="en-US" dirty="0" smtClean="0"/>
              <a:t>Some indicators were given to DaSy to measure</a:t>
            </a:r>
          </a:p>
          <a:p>
            <a:pPr lvl="1"/>
            <a:r>
              <a:rPr lang="en-US" dirty="0" smtClean="0"/>
              <a:t>Others were developed by DaSy at start of project</a:t>
            </a:r>
          </a:p>
          <a:p>
            <a:r>
              <a:rPr lang="en-US" dirty="0" smtClean="0"/>
              <a:t>Primary way to share information: State of the States map</a:t>
            </a:r>
          </a:p>
          <a:p>
            <a:r>
              <a:rPr lang="en-US" dirty="0" smtClean="0"/>
              <a:t>One way to see changes in capabilities of state data systems over time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18491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did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share a unique child identifier with Part C in 2013 reported that they did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447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Two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81078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>
                <a:solidFill>
                  <a:srgbClr val="154578"/>
                </a:solidFill>
              </a:rPr>
              <a:t>that did share a unique ID with </a:t>
            </a:r>
            <a:r>
              <a:rPr lang="en-US" sz="2800" dirty="0" smtClean="0">
                <a:solidFill>
                  <a:srgbClr val="154578"/>
                </a:solidFill>
              </a:rPr>
              <a:t>Part C in </a:t>
            </a:r>
            <a:r>
              <a:rPr lang="en-US" sz="2800" dirty="0">
                <a:solidFill>
                  <a:srgbClr val="154578"/>
                </a:solidFill>
              </a:rPr>
              <a:t>2013 did not in 2015.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04008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One state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B 619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609601" y="762000"/>
            <a:ext cx="805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There are some mismatches between what Part C and 619 say within states about use of a common child ID.</a:t>
            </a:r>
            <a:endParaRPr lang="en-US" sz="2800" dirty="0">
              <a:solidFill>
                <a:srgbClr val="15457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905000"/>
            <a:ext cx="81851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5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Summary: has shared unique child identifiers across Part C and Part B 619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593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B 619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524000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C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500" y="2200479"/>
            <a:ext cx="3390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 </a:t>
            </a:r>
            <a:r>
              <a:rPr lang="en-US" sz="2800" b="1" dirty="0" smtClean="0">
                <a:solidFill>
                  <a:srgbClr val="154578"/>
                </a:solidFill>
              </a:rPr>
              <a:t>few</a:t>
            </a:r>
            <a:r>
              <a:rPr lang="en-US" sz="2800" dirty="0" smtClean="0">
                <a:solidFill>
                  <a:srgbClr val="154578"/>
                </a:solidFill>
              </a:rPr>
              <a:t> states share unique child identifiers across C and 619, and there has been little change across years.</a:t>
            </a:r>
            <a:endParaRPr lang="en-US" sz="2800" dirty="0">
              <a:solidFill>
                <a:srgbClr val="154578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844063459"/>
              </p:ext>
            </p:extLst>
          </p:nvPr>
        </p:nvGraphicFramePr>
        <p:xfrm>
          <a:off x="838200" y="1651000"/>
          <a:ext cx="4495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75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313765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many states can link child data across C and  619 or share a data system?</a:t>
            </a:r>
          </a:p>
        </p:txBody>
      </p:sp>
    </p:spTree>
    <p:extLst>
      <p:ext uri="{BB962C8B-B14F-4D97-AF65-F5344CB8AC3E}">
        <p14:creationId xmlns:p14="http://schemas.microsoft.com/office/powerpoint/2010/main" val="18550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3285833087"/>
              </p:ext>
            </p:extLst>
          </p:nvPr>
        </p:nvGraphicFramePr>
        <p:xfrm>
          <a:off x="816429" y="1541790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838200" y="161038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Part C</a:t>
            </a:r>
            <a:r>
              <a:rPr lang="en-US" sz="2800" dirty="0" smtClean="0">
                <a:solidFill>
                  <a:srgbClr val="154578"/>
                </a:solidFill>
              </a:rPr>
              <a:t> programs report </a:t>
            </a:r>
            <a:r>
              <a:rPr lang="en-US" sz="2800" b="1" dirty="0" smtClean="0">
                <a:solidFill>
                  <a:srgbClr val="154578"/>
                </a:solidFill>
              </a:rPr>
              <a:t>linking child-level data </a:t>
            </a:r>
            <a:r>
              <a:rPr lang="en-US" sz="2800" dirty="0" smtClean="0">
                <a:solidFill>
                  <a:srgbClr val="154578"/>
                </a:solidFill>
              </a:rPr>
              <a:t>to or using the </a:t>
            </a:r>
            <a:r>
              <a:rPr lang="en-US" sz="2800" b="1" dirty="0" smtClean="0">
                <a:solidFill>
                  <a:srgbClr val="154578"/>
                </a:solidFill>
              </a:rPr>
              <a:t>same data system as 619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38200" y="9441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34%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352800" y="51917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352800" y="45255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50%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28956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16%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18491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link child-level data or share a data system with 619 in 2013 gained this capability by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447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Two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81078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link child-level data or share a data system with 619 in 2013 could not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04008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Four states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C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1438241756"/>
              </p:ext>
            </p:extLst>
          </p:nvPr>
        </p:nvGraphicFramePr>
        <p:xfrm>
          <a:off x="762000" y="1534180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838200" y="1534180"/>
            <a:ext cx="718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619</a:t>
            </a:r>
            <a:r>
              <a:rPr lang="en-US" sz="2800" dirty="0" smtClean="0">
                <a:solidFill>
                  <a:srgbClr val="154578"/>
                </a:solidFill>
              </a:rPr>
              <a:t> programs report </a:t>
            </a:r>
            <a:r>
              <a:rPr lang="en-US" sz="2800" b="1" dirty="0" smtClean="0">
                <a:solidFill>
                  <a:srgbClr val="154578"/>
                </a:solidFill>
              </a:rPr>
              <a:t>linking child-level data </a:t>
            </a:r>
            <a:r>
              <a:rPr lang="en-US" sz="2800" dirty="0" smtClean="0">
                <a:solidFill>
                  <a:srgbClr val="154578"/>
                </a:solidFill>
              </a:rPr>
              <a:t>to or using the </a:t>
            </a:r>
            <a:r>
              <a:rPr lang="en-US" sz="2800" b="1" dirty="0" smtClean="0">
                <a:solidFill>
                  <a:srgbClr val="154578"/>
                </a:solidFill>
              </a:rPr>
              <a:t>same data system as Part C.</a:t>
            </a:r>
            <a:endParaRPr lang="en-US" sz="2800" b="1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38200" y="8679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43%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962400" y="51917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962400" y="45255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50%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9029" y="28956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7%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94691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link child-level data or share a data system with Part C in 2013 gained this capability by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5240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Three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88698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>
                <a:solidFill>
                  <a:srgbClr val="154578"/>
                </a:solidFill>
              </a:rPr>
              <a:t>that </a:t>
            </a:r>
            <a:r>
              <a:rPr lang="en-US" sz="2800" dirty="0" smtClean="0">
                <a:solidFill>
                  <a:srgbClr val="154578"/>
                </a:solidFill>
              </a:rPr>
              <a:t>could link </a:t>
            </a:r>
            <a:r>
              <a:rPr lang="en-US" sz="2800" dirty="0">
                <a:solidFill>
                  <a:srgbClr val="154578"/>
                </a:solidFill>
              </a:rPr>
              <a:t>child-level data or share a data system with </a:t>
            </a:r>
            <a:r>
              <a:rPr lang="en-US" sz="2800" dirty="0" smtClean="0">
                <a:solidFill>
                  <a:srgbClr val="154578"/>
                </a:solidFill>
              </a:rPr>
              <a:t>Part C in </a:t>
            </a:r>
            <a:r>
              <a:rPr lang="en-US" sz="2800" dirty="0">
                <a:solidFill>
                  <a:srgbClr val="154578"/>
                </a:solidFill>
              </a:rPr>
              <a:t>2013 </a:t>
            </a:r>
            <a:r>
              <a:rPr lang="en-US" sz="2800" dirty="0" smtClean="0">
                <a:solidFill>
                  <a:srgbClr val="154578"/>
                </a:solidFill>
              </a:rPr>
              <a:t>could not </a:t>
            </a:r>
            <a:r>
              <a:rPr lang="en-US" sz="2800" dirty="0">
                <a:solidFill>
                  <a:srgbClr val="154578"/>
                </a:solidFill>
              </a:rPr>
              <a:t>in 2015.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11628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One state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B 619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609599" y="762000"/>
            <a:ext cx="8048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There are some mismatches between what Part C and 619 say within states about linking child-level data.</a:t>
            </a:r>
            <a:endParaRPr lang="en-US" sz="2800" dirty="0">
              <a:solidFill>
                <a:srgbClr val="15457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057400"/>
            <a:ext cx="817245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Summary: can link child-level data across Part C &amp; Part B 619 or share a data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9314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B 619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524000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C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2210582"/>
            <a:ext cx="3276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About </a:t>
            </a:r>
            <a:r>
              <a:rPr lang="en-US" sz="2800" b="1" dirty="0" smtClean="0">
                <a:solidFill>
                  <a:srgbClr val="154578"/>
                </a:solidFill>
              </a:rPr>
              <a:t>one-third</a:t>
            </a:r>
            <a:r>
              <a:rPr lang="en-US" sz="2800" dirty="0" smtClean="0">
                <a:solidFill>
                  <a:srgbClr val="154578"/>
                </a:solidFill>
              </a:rPr>
              <a:t> of states link child-level data across C and 619 or share a data system. There has been </a:t>
            </a:r>
            <a:r>
              <a:rPr lang="en-US" sz="2800" b="1" dirty="0" smtClean="0">
                <a:solidFill>
                  <a:srgbClr val="154578"/>
                </a:solidFill>
              </a:rPr>
              <a:t>little change </a:t>
            </a:r>
            <a:r>
              <a:rPr lang="en-US" sz="2800" dirty="0" smtClean="0">
                <a:solidFill>
                  <a:srgbClr val="154578"/>
                </a:solidFill>
              </a:rPr>
              <a:t>across years.</a:t>
            </a:r>
            <a:endParaRPr lang="en-US" sz="2800" dirty="0">
              <a:solidFill>
                <a:srgbClr val="154578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713983449"/>
              </p:ext>
            </p:extLst>
          </p:nvPr>
        </p:nvGraphicFramePr>
        <p:xfrm>
          <a:off x="838200" y="1651000"/>
          <a:ext cx="4495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33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605439"/>
            <a:ext cx="7239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State has at </a:t>
            </a:r>
            <a:r>
              <a:rPr lang="en-US" sz="2800" dirty="0">
                <a:solidFill>
                  <a:schemeClr val="bg1"/>
                </a:solidFill>
              </a:rPr>
              <a:t>least one electronic </a:t>
            </a:r>
            <a:r>
              <a:rPr lang="en-US" sz="2800" b="1" dirty="0">
                <a:solidFill>
                  <a:schemeClr val="bg1"/>
                </a:solidFill>
              </a:rPr>
              <a:t>data system </a:t>
            </a:r>
            <a:r>
              <a:rPr lang="en-US" sz="2800" dirty="0">
                <a:solidFill>
                  <a:schemeClr val="bg1"/>
                </a:solidFill>
              </a:rPr>
              <a:t>that contains </a:t>
            </a:r>
            <a:r>
              <a:rPr lang="en-US" sz="2800" b="1" dirty="0">
                <a:solidFill>
                  <a:schemeClr val="bg1"/>
                </a:solidFill>
              </a:rPr>
              <a:t>personally identifiable child-level data</a:t>
            </a:r>
            <a:r>
              <a:rPr lang="en-US" sz="2800" dirty="0">
                <a:solidFill>
                  <a:schemeClr val="bg1"/>
                </a:solidFill>
              </a:rPr>
              <a:t> about children who are receiving </a:t>
            </a:r>
            <a:r>
              <a:rPr lang="en-US" sz="2800" dirty="0" smtClean="0">
                <a:solidFill>
                  <a:schemeClr val="bg1"/>
                </a:solidFill>
              </a:rPr>
              <a:t>services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Individual </a:t>
            </a:r>
            <a:r>
              <a:rPr lang="en-US" sz="2800" b="1" dirty="0">
                <a:solidFill>
                  <a:schemeClr val="bg1"/>
                </a:solidFill>
              </a:rPr>
              <a:t>child-level data </a:t>
            </a:r>
            <a:r>
              <a:rPr lang="en-US" sz="2800" dirty="0">
                <a:solidFill>
                  <a:schemeClr val="bg1"/>
                </a:solidFill>
              </a:rPr>
              <a:t>elements reside in </a:t>
            </a:r>
            <a:r>
              <a:rPr lang="en-US" sz="2800" b="1" dirty="0">
                <a:solidFill>
                  <a:schemeClr val="bg1"/>
                </a:solidFill>
              </a:rPr>
              <a:t>one system </a:t>
            </a:r>
            <a:r>
              <a:rPr lang="en-US" sz="2800" dirty="0">
                <a:solidFill>
                  <a:schemeClr val="bg1"/>
                </a:solidFill>
              </a:rPr>
              <a:t>or have been </a:t>
            </a:r>
            <a:r>
              <a:rPr lang="en-US" sz="2800" b="1" dirty="0">
                <a:solidFill>
                  <a:schemeClr val="bg1"/>
                </a:solidFill>
              </a:rPr>
              <a:t>linked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State </a:t>
            </a:r>
            <a:r>
              <a:rPr lang="en-US" sz="2800" dirty="0">
                <a:solidFill>
                  <a:schemeClr val="bg1"/>
                </a:solidFill>
              </a:rPr>
              <a:t>data system(s) uses a </a:t>
            </a:r>
            <a:r>
              <a:rPr lang="en-US" sz="2800" b="1" dirty="0">
                <a:solidFill>
                  <a:schemeClr val="bg1"/>
                </a:solidFill>
              </a:rPr>
              <a:t>unique identifier </a:t>
            </a:r>
            <a:r>
              <a:rPr lang="en-US" sz="2800" dirty="0">
                <a:solidFill>
                  <a:schemeClr val="bg1"/>
                </a:solidFill>
              </a:rPr>
              <a:t>for children receiving services.</a:t>
            </a:r>
          </a:p>
          <a:p>
            <a:pPr marL="742950" indent="-742950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Child-level 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313765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many states can link child data to other early care and education program data or share a data system?</a:t>
            </a:r>
          </a:p>
        </p:txBody>
      </p:sp>
    </p:spTree>
    <p:extLst>
      <p:ext uri="{BB962C8B-B14F-4D97-AF65-F5344CB8AC3E}">
        <p14:creationId xmlns:p14="http://schemas.microsoft.com/office/powerpoint/2010/main" val="30652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1924252274"/>
              </p:ext>
            </p:extLst>
          </p:nvPr>
        </p:nvGraphicFramePr>
        <p:xfrm>
          <a:off x="762000" y="1580584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838200" y="1580584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Part C</a:t>
            </a:r>
            <a:r>
              <a:rPr lang="en-US" sz="2800" dirty="0" smtClean="0">
                <a:solidFill>
                  <a:srgbClr val="154578"/>
                </a:solidFill>
              </a:rPr>
              <a:t> programs report </a:t>
            </a:r>
            <a:r>
              <a:rPr lang="en-US" sz="2800" b="1" dirty="0" smtClean="0">
                <a:solidFill>
                  <a:srgbClr val="154578"/>
                </a:solidFill>
              </a:rPr>
              <a:t>linking data </a:t>
            </a:r>
            <a:r>
              <a:rPr lang="en-US" sz="2800" dirty="0" smtClean="0">
                <a:solidFill>
                  <a:srgbClr val="154578"/>
                </a:solidFill>
              </a:rPr>
              <a:t>to or </a:t>
            </a:r>
            <a:r>
              <a:rPr lang="en-US" sz="2800" b="1" dirty="0" smtClean="0">
                <a:solidFill>
                  <a:srgbClr val="154578"/>
                </a:solidFill>
              </a:rPr>
              <a:t>using same data system as other ECE programs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38200" y="9144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13%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828800" y="52679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828800" y="46017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70%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28956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94691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link data or share data system with ECE programs in 2013 gained this capability by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5240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One state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88698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link data or share a data system with ECE in 2013 could not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11628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Three states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C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3892438901"/>
              </p:ext>
            </p:extLst>
          </p:nvPr>
        </p:nvGraphicFramePr>
        <p:xfrm>
          <a:off x="762000" y="1534180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838200" y="1534180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619</a:t>
            </a:r>
            <a:r>
              <a:rPr lang="en-US" sz="2800" dirty="0" smtClean="0">
                <a:solidFill>
                  <a:srgbClr val="154578"/>
                </a:solidFill>
              </a:rPr>
              <a:t> programs report </a:t>
            </a:r>
            <a:r>
              <a:rPr lang="en-US" sz="2800" b="1" dirty="0" smtClean="0">
                <a:solidFill>
                  <a:srgbClr val="154578"/>
                </a:solidFill>
              </a:rPr>
              <a:t>linking data </a:t>
            </a:r>
            <a:r>
              <a:rPr lang="en-US" sz="2800" dirty="0" smtClean="0">
                <a:solidFill>
                  <a:srgbClr val="154578"/>
                </a:solidFill>
              </a:rPr>
              <a:t>or </a:t>
            </a:r>
            <a:r>
              <a:rPr lang="en-US" sz="2800" b="1" dirty="0" smtClean="0">
                <a:solidFill>
                  <a:srgbClr val="154578"/>
                </a:solidFill>
              </a:rPr>
              <a:t>using same data system as other ECE programs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38200" y="8679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77%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77000" y="51917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477000" y="45255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16%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9029" y="28956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7%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18491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link data or share data system with ECE programs 2013 gained this capability by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447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Sixteen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81078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>
                <a:solidFill>
                  <a:srgbClr val="154578"/>
                </a:solidFill>
              </a:rPr>
              <a:t>that </a:t>
            </a:r>
            <a:r>
              <a:rPr lang="en-US" sz="2800" dirty="0" smtClean="0">
                <a:solidFill>
                  <a:srgbClr val="154578"/>
                </a:solidFill>
              </a:rPr>
              <a:t>could link </a:t>
            </a:r>
            <a:r>
              <a:rPr lang="en-US" sz="2800" dirty="0">
                <a:solidFill>
                  <a:srgbClr val="154578"/>
                </a:solidFill>
              </a:rPr>
              <a:t>data or share a data system with ECE in 2013 </a:t>
            </a:r>
            <a:r>
              <a:rPr lang="en-US" sz="2800" dirty="0" smtClean="0">
                <a:solidFill>
                  <a:srgbClr val="154578"/>
                </a:solidFill>
              </a:rPr>
              <a:t>could not </a:t>
            </a:r>
            <a:r>
              <a:rPr lang="en-US" sz="2800" dirty="0">
                <a:solidFill>
                  <a:srgbClr val="154578"/>
                </a:solidFill>
              </a:rPr>
              <a:t>in 2015.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04008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No states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B 619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Summary: can link data with ECE programs or share a data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B 619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535668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C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64629" y="1905000"/>
            <a:ext cx="3276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b="1" dirty="0" smtClean="0">
                <a:solidFill>
                  <a:srgbClr val="154578"/>
                </a:solidFill>
              </a:rPr>
              <a:t>Many more 619 </a:t>
            </a:r>
            <a:r>
              <a:rPr lang="en-US" sz="2800" dirty="0" smtClean="0">
                <a:solidFill>
                  <a:srgbClr val="154578"/>
                </a:solidFill>
              </a:rPr>
              <a:t>programs can link with ECE or share a data system </a:t>
            </a:r>
            <a:r>
              <a:rPr lang="en-US" sz="2800" b="1" dirty="0" smtClean="0">
                <a:solidFill>
                  <a:srgbClr val="154578"/>
                </a:solidFill>
              </a:rPr>
              <a:t>compared to C</a:t>
            </a:r>
            <a:r>
              <a:rPr lang="en-US" sz="2800" dirty="0" smtClean="0">
                <a:solidFill>
                  <a:srgbClr val="154578"/>
                </a:solidFill>
              </a:rPr>
              <a:t>, and this gap has widened across years.</a:t>
            </a:r>
            <a:endParaRPr lang="en-US" sz="2800" dirty="0">
              <a:solidFill>
                <a:srgbClr val="154578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148911527"/>
              </p:ext>
            </p:extLst>
          </p:nvPr>
        </p:nvGraphicFramePr>
        <p:xfrm>
          <a:off x="838200" y="1651000"/>
          <a:ext cx="4495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48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313765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many states can link child-level data to K-12 general education data or share a data system?</a:t>
            </a:r>
          </a:p>
        </p:txBody>
      </p:sp>
    </p:spTree>
    <p:extLst>
      <p:ext uri="{BB962C8B-B14F-4D97-AF65-F5344CB8AC3E}">
        <p14:creationId xmlns:p14="http://schemas.microsoft.com/office/powerpoint/2010/main" val="37445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468207932"/>
              </p:ext>
            </p:extLst>
          </p:nvPr>
        </p:nvGraphicFramePr>
        <p:xfrm>
          <a:off x="762000" y="1466947"/>
          <a:ext cx="7620000" cy="424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838200" y="160317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Part C</a:t>
            </a:r>
            <a:r>
              <a:rPr lang="en-US" sz="2800" dirty="0" smtClean="0">
                <a:solidFill>
                  <a:srgbClr val="154578"/>
                </a:solidFill>
              </a:rPr>
              <a:t> programs report </a:t>
            </a:r>
            <a:r>
              <a:rPr lang="en-US" sz="2800" b="1" dirty="0" smtClean="0">
                <a:solidFill>
                  <a:srgbClr val="154578"/>
                </a:solidFill>
              </a:rPr>
              <a:t>linking child-level data</a:t>
            </a:r>
            <a:r>
              <a:rPr lang="en-US" sz="2800" dirty="0" smtClean="0">
                <a:solidFill>
                  <a:srgbClr val="154578"/>
                </a:solidFill>
              </a:rPr>
              <a:t> to or </a:t>
            </a:r>
            <a:r>
              <a:rPr lang="en-US" sz="2800" b="1" dirty="0" smtClean="0">
                <a:solidFill>
                  <a:srgbClr val="154578"/>
                </a:solidFill>
              </a:rPr>
              <a:t>using same data system as K-12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38200" y="936992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16%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981200" y="52679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981200" y="46017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66%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28956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18%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18491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link child-level data or share a data system with K-12 in 2013 gained this capability by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447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Two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81078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link child-level data or share a data system with K-12 in 2013 could not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04008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Two states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C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127531664"/>
              </p:ext>
            </p:extLst>
          </p:nvPr>
        </p:nvGraphicFramePr>
        <p:xfrm>
          <a:off x="772886" y="1551057"/>
          <a:ext cx="7620000" cy="424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838200" y="1583714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619</a:t>
            </a:r>
            <a:r>
              <a:rPr lang="en-US" sz="2800" dirty="0" smtClean="0">
                <a:solidFill>
                  <a:srgbClr val="154578"/>
                </a:solidFill>
              </a:rPr>
              <a:t> programs report </a:t>
            </a:r>
            <a:r>
              <a:rPr lang="en-US" sz="2800" b="1" dirty="0" smtClean="0">
                <a:solidFill>
                  <a:srgbClr val="154578"/>
                </a:solidFill>
              </a:rPr>
              <a:t>linking child-level data</a:t>
            </a:r>
            <a:r>
              <a:rPr lang="en-US" sz="2800" dirty="0" smtClean="0">
                <a:solidFill>
                  <a:srgbClr val="154578"/>
                </a:solidFill>
              </a:rPr>
              <a:t> or </a:t>
            </a:r>
            <a:r>
              <a:rPr lang="en-US" sz="2800" b="1" dirty="0" smtClean="0">
                <a:solidFill>
                  <a:srgbClr val="154578"/>
                </a:solidFill>
              </a:rPr>
              <a:t>using same data system as K-12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38200" y="91753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86%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162800" y="5241314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162800" y="457513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49029" y="28956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7%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664256"/>
            <a:ext cx="685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State </a:t>
            </a:r>
            <a:r>
              <a:rPr lang="en-US" sz="2800" dirty="0">
                <a:solidFill>
                  <a:schemeClr val="bg1"/>
                </a:solidFill>
              </a:rPr>
              <a:t>has at least one electronic </a:t>
            </a:r>
            <a:r>
              <a:rPr lang="en-US" sz="2800" b="1" dirty="0">
                <a:solidFill>
                  <a:schemeClr val="bg1"/>
                </a:solidFill>
              </a:rPr>
              <a:t>data system </a:t>
            </a:r>
            <a:r>
              <a:rPr lang="en-US" sz="2800" dirty="0">
                <a:solidFill>
                  <a:schemeClr val="bg1"/>
                </a:solidFill>
              </a:rPr>
              <a:t>that contains </a:t>
            </a:r>
            <a:r>
              <a:rPr lang="en-US" sz="2800" b="1" dirty="0">
                <a:solidFill>
                  <a:schemeClr val="bg1"/>
                </a:solidFill>
              </a:rPr>
              <a:t>personally identifiable workforce data </a:t>
            </a:r>
            <a:r>
              <a:rPr lang="en-US" sz="2800" dirty="0">
                <a:solidFill>
                  <a:schemeClr val="bg1"/>
                </a:solidFill>
              </a:rPr>
              <a:t>about those providing services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Child-level data </a:t>
            </a:r>
            <a:r>
              <a:rPr lang="en-US" sz="2800" dirty="0">
                <a:solidFill>
                  <a:schemeClr val="bg1"/>
                </a:solidFill>
              </a:rPr>
              <a:t>have been </a:t>
            </a:r>
            <a:r>
              <a:rPr lang="en-US" sz="2800" b="1" dirty="0">
                <a:solidFill>
                  <a:schemeClr val="bg1"/>
                </a:solidFill>
              </a:rPr>
              <a:t>linked to workforce-level data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Workforce-level 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18491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could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link child-level data or share a data system with K-12 in 2013 gained this capability by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447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Four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81078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>
                <a:solidFill>
                  <a:srgbClr val="154578"/>
                </a:solidFill>
              </a:rPr>
              <a:t>that </a:t>
            </a:r>
            <a:r>
              <a:rPr lang="en-US" sz="2800" dirty="0" smtClean="0">
                <a:solidFill>
                  <a:srgbClr val="154578"/>
                </a:solidFill>
              </a:rPr>
              <a:t>could link </a:t>
            </a:r>
            <a:r>
              <a:rPr lang="en-US" sz="2800" dirty="0">
                <a:solidFill>
                  <a:srgbClr val="154578"/>
                </a:solidFill>
              </a:rPr>
              <a:t>child-level data or share a data system with K-12 in 2013 </a:t>
            </a:r>
            <a:r>
              <a:rPr lang="en-US" sz="2800" dirty="0" smtClean="0">
                <a:solidFill>
                  <a:srgbClr val="154578"/>
                </a:solidFill>
              </a:rPr>
              <a:t>could not </a:t>
            </a:r>
            <a:r>
              <a:rPr lang="en-US" sz="2800" dirty="0">
                <a:solidFill>
                  <a:srgbClr val="154578"/>
                </a:solidFill>
              </a:rPr>
              <a:t>in 2015.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04008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No states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B 619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Summary: can link child-level </a:t>
            </a:r>
            <a:r>
              <a:rPr lang="en-US" dirty="0"/>
              <a:t>data </a:t>
            </a:r>
            <a:r>
              <a:rPr lang="en-US" dirty="0" smtClean="0"/>
              <a:t>with K-12 or share a data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B 619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535668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C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27238"/>
            <a:ext cx="335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b="1" dirty="0" smtClean="0">
                <a:solidFill>
                  <a:srgbClr val="154578"/>
                </a:solidFill>
              </a:rPr>
              <a:t>Many more 619 programs</a:t>
            </a:r>
            <a:r>
              <a:rPr lang="en-US" sz="2800" dirty="0" smtClean="0">
                <a:solidFill>
                  <a:srgbClr val="154578"/>
                </a:solidFill>
              </a:rPr>
              <a:t> can link child-level data with K-12 or share a data system </a:t>
            </a:r>
            <a:r>
              <a:rPr lang="en-US" sz="2800" b="1" dirty="0" smtClean="0">
                <a:solidFill>
                  <a:srgbClr val="154578"/>
                </a:solidFill>
              </a:rPr>
              <a:t>compared to Part C</a:t>
            </a:r>
            <a:r>
              <a:rPr lang="en-US" sz="2800" dirty="0" smtClean="0">
                <a:solidFill>
                  <a:srgbClr val="154578"/>
                </a:solidFill>
              </a:rPr>
              <a:t>.</a:t>
            </a:r>
            <a:endParaRPr lang="en-US" sz="2800" dirty="0">
              <a:solidFill>
                <a:srgbClr val="154578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542629664"/>
              </p:ext>
            </p:extLst>
          </p:nvPr>
        </p:nvGraphicFramePr>
        <p:xfrm>
          <a:off x="838200" y="1651000"/>
          <a:ext cx="4495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99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313765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many states have a data governance body?</a:t>
            </a:r>
          </a:p>
        </p:txBody>
      </p:sp>
    </p:spTree>
    <p:extLst>
      <p:ext uri="{BB962C8B-B14F-4D97-AF65-F5344CB8AC3E}">
        <p14:creationId xmlns:p14="http://schemas.microsoft.com/office/powerpoint/2010/main" val="31044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3893430957"/>
              </p:ext>
            </p:extLst>
          </p:nvPr>
        </p:nvGraphicFramePr>
        <p:xfrm>
          <a:off x="762000" y="1524000"/>
          <a:ext cx="7620000" cy="424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838200" y="1580584"/>
            <a:ext cx="48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Part C</a:t>
            </a:r>
            <a:r>
              <a:rPr lang="en-US" sz="2800" dirty="0" smtClean="0">
                <a:solidFill>
                  <a:srgbClr val="154578"/>
                </a:solidFill>
              </a:rPr>
              <a:t> programs report having a </a:t>
            </a:r>
            <a:r>
              <a:rPr lang="en-US" sz="2800" b="1" dirty="0" smtClean="0">
                <a:solidFill>
                  <a:srgbClr val="154578"/>
                </a:solidFill>
              </a:rPr>
              <a:t>data governance </a:t>
            </a:r>
            <a:r>
              <a:rPr lang="en-US" sz="2800" dirty="0" smtClean="0">
                <a:solidFill>
                  <a:srgbClr val="154578"/>
                </a:solidFill>
              </a:rPr>
              <a:t>body.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38200" y="9144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30%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048000" y="5267980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048000" y="4601796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54%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28956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16%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218491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did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have a data governance body in their state in 2013 had one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4478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Six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81078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did have a data governance body in 2013 did not in 2015. 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04008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Three states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C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Chart 119"/>
          <p:cNvGraphicFramePr/>
          <p:nvPr>
            <p:extLst>
              <p:ext uri="{D42A27DB-BD31-4B8C-83A1-F6EECF244321}">
                <p14:modId xmlns:p14="http://schemas.microsoft.com/office/powerpoint/2010/main" val="653933614"/>
              </p:ext>
            </p:extLst>
          </p:nvPr>
        </p:nvGraphicFramePr>
        <p:xfrm>
          <a:off x="762000" y="1474857"/>
          <a:ext cx="7620000" cy="424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1683841"/>
            <a:ext cx="472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of </a:t>
            </a:r>
            <a:r>
              <a:rPr lang="en-US" sz="2800" b="1" dirty="0" smtClean="0">
                <a:solidFill>
                  <a:srgbClr val="154578"/>
                </a:solidFill>
              </a:rPr>
              <a:t>619</a:t>
            </a:r>
            <a:r>
              <a:rPr lang="en-US" sz="2800" dirty="0" smtClean="0">
                <a:solidFill>
                  <a:srgbClr val="154578"/>
                </a:solidFill>
              </a:rPr>
              <a:t> programs report having a </a:t>
            </a:r>
            <a:r>
              <a:rPr lang="en-US" sz="2800" b="1" dirty="0" smtClean="0">
                <a:solidFill>
                  <a:srgbClr val="154578"/>
                </a:solidFill>
              </a:rPr>
              <a:t>data governance </a:t>
            </a:r>
            <a:r>
              <a:rPr lang="en-US" sz="2800" dirty="0" smtClean="0">
                <a:solidFill>
                  <a:srgbClr val="154578"/>
                </a:solidFill>
              </a:rPr>
              <a:t>body.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995571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75%</a:t>
            </a:r>
            <a:endParaRPr lang="en-US" sz="4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324600" y="5189041"/>
            <a:ext cx="406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do not.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324600" y="4522857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13%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4314" y="289560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13%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914400" y="2142291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that did </a:t>
            </a:r>
            <a:r>
              <a:rPr lang="en-US" sz="2800" b="1" dirty="0" smtClean="0">
                <a:solidFill>
                  <a:srgbClr val="154578"/>
                </a:solidFill>
              </a:rPr>
              <a:t>not</a:t>
            </a:r>
            <a:r>
              <a:rPr lang="en-US" sz="2800" dirty="0" smtClean="0">
                <a:solidFill>
                  <a:srgbClr val="154578"/>
                </a:solidFill>
              </a:rPr>
              <a:t> have a data governance body in their state in 2013 had one in 2015.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14400" y="13716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39B54A"/>
                </a:solidFill>
                <a:latin typeface="Century Gothic" panose="020B0502020202020204" pitchFamily="34" charset="0"/>
              </a:rPr>
              <a:t>Five states</a:t>
            </a:r>
            <a:endParaRPr lang="en-US" sz="4000" b="1" dirty="0">
              <a:solidFill>
                <a:srgbClr val="39B54A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73458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>
                <a:solidFill>
                  <a:srgbClr val="154578"/>
                </a:solidFill>
              </a:rPr>
              <a:t>that did have a data governance body in 2013 did not in 2015.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963889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4000" b="1" dirty="0" smtClean="0">
                <a:solidFill>
                  <a:srgbClr val="ED3532"/>
                </a:solidFill>
                <a:latin typeface="Century Gothic" panose="020B0502020202020204" pitchFamily="34" charset="0"/>
              </a:rPr>
              <a:t>Two states</a:t>
            </a:r>
            <a:endParaRPr lang="en-US" sz="4000" b="1" dirty="0">
              <a:solidFill>
                <a:srgbClr val="ED353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9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Among </a:t>
            </a:r>
            <a:r>
              <a:rPr lang="en-US" sz="2800" b="1" dirty="0" smtClean="0">
                <a:solidFill>
                  <a:srgbClr val="154578"/>
                </a:solidFill>
              </a:rPr>
              <a:t>Part B 619 </a:t>
            </a:r>
            <a:r>
              <a:rPr lang="en-US" sz="2800" dirty="0" smtClean="0">
                <a:solidFill>
                  <a:srgbClr val="154578"/>
                </a:solidFill>
              </a:rPr>
              <a:t>programs,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Summary: has a data governance body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8429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B 619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524000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4578"/>
                </a:solidFill>
              </a:rPr>
              <a:t>Part C</a:t>
            </a:r>
            <a:endParaRPr lang="en-US" b="1" dirty="0">
              <a:solidFill>
                <a:srgbClr val="15457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7286" y="1828800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b="1" dirty="0" smtClean="0">
                <a:solidFill>
                  <a:srgbClr val="154578"/>
                </a:solidFill>
              </a:rPr>
              <a:t>More 619 programs </a:t>
            </a:r>
            <a:r>
              <a:rPr lang="en-US" sz="2800" dirty="0" smtClean="0">
                <a:solidFill>
                  <a:srgbClr val="154578"/>
                </a:solidFill>
              </a:rPr>
              <a:t>have data governance bodies, and there is been a </a:t>
            </a:r>
            <a:r>
              <a:rPr lang="en-US" sz="2800" b="1" dirty="0" smtClean="0">
                <a:solidFill>
                  <a:srgbClr val="154578"/>
                </a:solidFill>
              </a:rPr>
              <a:t>small increase </a:t>
            </a:r>
            <a:r>
              <a:rPr lang="en-US" sz="2800" dirty="0" smtClean="0">
                <a:solidFill>
                  <a:srgbClr val="154578"/>
                </a:solidFill>
              </a:rPr>
              <a:t>in the number of states with data governance bodies for both C and 619.</a:t>
            </a:r>
            <a:endParaRPr lang="en-US" sz="2800" dirty="0">
              <a:solidFill>
                <a:srgbClr val="154578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505344204"/>
              </p:ext>
            </p:extLst>
          </p:nvPr>
        </p:nvGraphicFramePr>
        <p:xfrm>
          <a:off x="838200" y="1651000"/>
          <a:ext cx="4495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31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</a:t>
            </a:r>
            <a:r>
              <a:rPr lang="en-US" dirty="0" smtClean="0"/>
              <a:t>questions: Data linkages &amp; data governance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5257800" cy="3657601"/>
          </a:xfrm>
        </p:spPr>
        <p:txBody>
          <a:bodyPr/>
          <a:lstStyle/>
          <a:p>
            <a:pPr lvl="0"/>
            <a:r>
              <a:rPr lang="en-US" sz="2600" dirty="0" smtClean="0">
                <a:solidFill>
                  <a:schemeClr val="tx2"/>
                </a:solidFill>
              </a:rPr>
              <a:t>What do you make of these data?</a:t>
            </a:r>
          </a:p>
          <a:p>
            <a:pPr lvl="0"/>
            <a:r>
              <a:rPr lang="en-US" sz="2600" dirty="0" smtClean="0">
                <a:solidFill>
                  <a:schemeClr val="tx2"/>
                </a:solidFill>
              </a:rPr>
              <a:t>What will it take for more states to have these kinds of data linkages: C and 619; other early childhood programs; K12?</a:t>
            </a:r>
          </a:p>
          <a:p>
            <a:r>
              <a:rPr lang="en-US" sz="2600" dirty="0">
                <a:solidFill>
                  <a:schemeClr val="tx2"/>
                </a:solidFill>
              </a:rPr>
              <a:t>Are there any current efforts in your state related to </a:t>
            </a:r>
            <a:r>
              <a:rPr lang="en-US" sz="2600" dirty="0" smtClean="0">
                <a:solidFill>
                  <a:schemeClr val="tx2"/>
                </a:solidFill>
              </a:rPr>
              <a:t>data linkages and governance?</a:t>
            </a:r>
          </a:p>
          <a:p>
            <a:pPr lvl="0"/>
            <a:r>
              <a:rPr lang="en-US" sz="2600" dirty="0" smtClean="0">
                <a:solidFill>
                  <a:schemeClr val="tx2"/>
                </a:solidFill>
              </a:rPr>
              <a:t>How can data governance help?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Users\dspiker\AppData\Local\Microsoft\Windows\Temporary Internet Files\Content.IE5\WZ2D8SC3\questions-answers-chemical-engineer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1051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6764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value of an idea lies in the using of 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1197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Thomas Edison</a:t>
            </a:r>
          </a:p>
        </p:txBody>
      </p:sp>
    </p:spTree>
    <p:extLst>
      <p:ext uri="{BB962C8B-B14F-4D97-AF65-F5344CB8AC3E}">
        <p14:creationId xmlns:p14="http://schemas.microsoft.com/office/powerpoint/2010/main" val="31139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331416"/>
            <a:ext cx="7391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State data systems that contain data about children receiving </a:t>
            </a:r>
            <a:r>
              <a:rPr lang="en-US" sz="2800" b="1" dirty="0">
                <a:solidFill>
                  <a:schemeClr val="bg1"/>
                </a:solidFill>
              </a:rPr>
              <a:t>Part C </a:t>
            </a:r>
            <a:r>
              <a:rPr lang="en-US" sz="2800" b="1" dirty="0" smtClean="0">
                <a:solidFill>
                  <a:schemeClr val="bg1"/>
                </a:solidFill>
              </a:rPr>
              <a:t>and </a:t>
            </a:r>
            <a:r>
              <a:rPr lang="en-US" sz="2800" b="1" dirty="0">
                <a:solidFill>
                  <a:schemeClr val="bg1"/>
                </a:solidFill>
              </a:rPr>
              <a:t>Part B 619 </a:t>
            </a:r>
            <a:r>
              <a:rPr lang="en-US" sz="2800" dirty="0" smtClean="0">
                <a:solidFill>
                  <a:schemeClr val="bg1"/>
                </a:solidFill>
              </a:rPr>
              <a:t>services </a:t>
            </a:r>
            <a:r>
              <a:rPr lang="en-US" sz="2800" b="1" dirty="0">
                <a:solidFill>
                  <a:schemeClr val="bg1"/>
                </a:solidFill>
              </a:rPr>
              <a:t>use the same unique child identifiers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At least some </a:t>
            </a:r>
            <a:r>
              <a:rPr lang="en-US" sz="2800" b="1" dirty="0">
                <a:solidFill>
                  <a:schemeClr val="bg1"/>
                </a:solidFill>
              </a:rPr>
              <a:t>child-level data </a:t>
            </a:r>
            <a:r>
              <a:rPr lang="en-US" sz="2800" dirty="0" smtClean="0">
                <a:solidFill>
                  <a:schemeClr val="bg1"/>
                </a:solidFill>
              </a:rPr>
              <a:t>are </a:t>
            </a:r>
            <a:r>
              <a:rPr lang="en-US" sz="2800" dirty="0">
                <a:solidFill>
                  <a:schemeClr val="bg1"/>
                </a:solidFill>
              </a:rPr>
              <a:t>in the </a:t>
            </a:r>
            <a:r>
              <a:rPr lang="en-US" sz="2800" b="1" dirty="0">
                <a:solidFill>
                  <a:schemeClr val="bg1"/>
                </a:solidFill>
              </a:rPr>
              <a:t>same data system</a:t>
            </a:r>
            <a:r>
              <a:rPr lang="en-US" sz="2800" dirty="0">
                <a:solidFill>
                  <a:schemeClr val="bg1"/>
                </a:solidFill>
              </a:rPr>
              <a:t> or have been </a:t>
            </a:r>
            <a:r>
              <a:rPr lang="en-US" sz="2800" b="1" dirty="0">
                <a:solidFill>
                  <a:schemeClr val="bg1"/>
                </a:solidFill>
              </a:rPr>
              <a:t>linked</a:t>
            </a:r>
            <a:r>
              <a:rPr lang="en-US" sz="2800" dirty="0">
                <a:solidFill>
                  <a:schemeClr val="bg1"/>
                </a:solidFill>
              </a:rPr>
              <a:t> to child-level data from </a:t>
            </a:r>
            <a:r>
              <a:rPr lang="en-US" sz="2800" b="1" dirty="0">
                <a:solidFill>
                  <a:schemeClr val="bg1"/>
                </a:solidFill>
              </a:rPr>
              <a:t>Part C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At least some </a:t>
            </a:r>
            <a:r>
              <a:rPr lang="en-US" sz="2800" b="1" dirty="0">
                <a:solidFill>
                  <a:schemeClr val="bg1"/>
                </a:solidFill>
              </a:rPr>
              <a:t>child-level data </a:t>
            </a:r>
            <a:r>
              <a:rPr lang="en-US" sz="2800" dirty="0" smtClean="0">
                <a:solidFill>
                  <a:schemeClr val="bg1"/>
                </a:solidFill>
              </a:rPr>
              <a:t>are </a:t>
            </a:r>
            <a:r>
              <a:rPr lang="en-US" sz="2800" dirty="0">
                <a:solidFill>
                  <a:schemeClr val="bg1"/>
                </a:solidFill>
              </a:rPr>
              <a:t>in the </a:t>
            </a:r>
            <a:r>
              <a:rPr lang="en-US" sz="2800" b="1" dirty="0">
                <a:solidFill>
                  <a:schemeClr val="bg1"/>
                </a:solidFill>
              </a:rPr>
              <a:t>same data system </a:t>
            </a:r>
            <a:r>
              <a:rPr lang="en-US" sz="2800" dirty="0">
                <a:solidFill>
                  <a:schemeClr val="bg1"/>
                </a:solidFill>
              </a:rPr>
              <a:t>or have been </a:t>
            </a:r>
            <a:r>
              <a:rPr lang="en-US" sz="2800" b="1" dirty="0">
                <a:solidFill>
                  <a:schemeClr val="bg1"/>
                </a:solidFill>
              </a:rPr>
              <a:t>linked</a:t>
            </a:r>
            <a:r>
              <a:rPr lang="en-US" sz="2800" dirty="0">
                <a:solidFill>
                  <a:schemeClr val="bg1"/>
                </a:solidFill>
              </a:rPr>
              <a:t> to data from other </a:t>
            </a:r>
            <a:r>
              <a:rPr lang="en-US" sz="2800" b="1" dirty="0">
                <a:solidFill>
                  <a:schemeClr val="bg1"/>
                </a:solidFill>
              </a:rPr>
              <a:t>early care and education </a:t>
            </a:r>
            <a:r>
              <a:rPr lang="en-US" sz="2800" dirty="0">
                <a:solidFill>
                  <a:schemeClr val="bg1"/>
                </a:solidFill>
              </a:rPr>
              <a:t>(ECE) programs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 </a:t>
            </a:r>
            <a:r>
              <a:rPr lang="en-US" dirty="0" smtClean="0">
                <a:solidFill>
                  <a:schemeClr val="bg1"/>
                </a:solidFill>
              </a:rPr>
              <a:t>linkages </a:t>
            </a:r>
            <a:r>
              <a:rPr lang="en-US" dirty="0" smtClean="0">
                <a:solidFill>
                  <a:schemeClr val="bg1"/>
                </a:solidFill>
              </a:rPr>
              <a:t>&amp; data 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Demo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09725"/>
            <a:ext cx="71247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About the map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Individual state data shared with permission</a:t>
            </a:r>
          </a:p>
          <a:p>
            <a:pPr lvl="0"/>
            <a:r>
              <a:rPr lang="en-US" dirty="0" smtClean="0"/>
              <a:t>2015 data presented where available</a:t>
            </a:r>
          </a:p>
          <a:p>
            <a:pPr lvl="1"/>
            <a:r>
              <a:rPr lang="en-US" dirty="0" smtClean="0"/>
              <a:t>2013 data used if 2015 unavailable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Come play with the maps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We’ll be at the playground!</a:t>
            </a:r>
          </a:p>
          <a:p>
            <a:pPr lvl="1"/>
            <a:r>
              <a:rPr lang="en-US" dirty="0" smtClean="0"/>
              <a:t>Live demo Wednesday at 8:30 am</a:t>
            </a:r>
          </a:p>
          <a:p>
            <a:pPr lvl="1"/>
            <a:r>
              <a:rPr lang="en-US" dirty="0" smtClean="0"/>
              <a:t>Staff will be present at all times to show you the maps</a:t>
            </a:r>
          </a:p>
          <a:p>
            <a:pPr lvl="1"/>
            <a:r>
              <a:rPr lang="en-US" dirty="0" smtClean="0"/>
              <a:t>Opportunity to interact with the maps</a:t>
            </a:r>
          </a:p>
          <a:p>
            <a:pPr lvl="1"/>
            <a:r>
              <a:rPr lang="en-US" dirty="0" smtClean="0"/>
              <a:t>Can submit request to update information, get specific questions answered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1028" name="Picture 4" descr="C:\Users\lhudson\AppData\Local\Microsoft\Windows\Temporary Internet Files\Content.IE5\E67TGR4U\participac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1600200"/>
            <a:ext cx="9516533" cy="54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gdj.gdj.netdna-cdn.com/wp-content/uploads/2014/09/04+1+iPhone6+iPhone+Plus+Mock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02" y="1219200"/>
            <a:ext cx="3749298" cy="71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hudson\AppData\Local\Microsoft\Windows\Temporary Internet Files\Content.Outlook\0OX2TBMQ\IMG_49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59" y="2149609"/>
            <a:ext cx="2895600" cy="51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489702" y="4114800"/>
            <a:ext cx="1333500" cy="381000"/>
          </a:xfrm>
          <a:prstGeom prst="rightArrow">
            <a:avLst/>
          </a:prstGeom>
          <a:solidFill>
            <a:srgbClr val="ED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Tell us what you think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1298" y="3352800"/>
            <a:ext cx="28801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D3532"/>
              </a:buClr>
            </a:pPr>
            <a:r>
              <a:rPr lang="en-US" sz="2800" dirty="0" smtClean="0">
                <a:solidFill>
                  <a:srgbClr val="154578"/>
                </a:solidFill>
              </a:rPr>
              <a:t>Click here to access the evaluation after the session is over.</a:t>
            </a:r>
            <a:endParaRPr lang="en-US" sz="28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" name="Title 1" descr="&quot; &quot;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Connect with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here to help.</a:t>
            </a:r>
          </a:p>
          <a:p>
            <a:r>
              <a:rPr lang="en-US" dirty="0" smtClean="0"/>
              <a:t>Questions about the data? </a:t>
            </a:r>
            <a:r>
              <a:rPr lang="en-US" dirty="0" smtClean="0">
                <a:hlinkClick r:id="rId2"/>
              </a:rPr>
              <a:t>Laura.Hudson@sri.com</a:t>
            </a:r>
            <a:endParaRPr lang="en-US" dirty="0" smtClean="0"/>
          </a:p>
          <a:p>
            <a:r>
              <a:rPr lang="en-US" dirty="0" smtClean="0"/>
              <a:t>Visit </a:t>
            </a:r>
            <a:r>
              <a:rPr lang="en-US" dirty="0" smtClean="0"/>
              <a:t>the DaSy website at: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http://dasycenter.org/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38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Baby: </a:t>
            </a:r>
            <a:r>
              <a:rPr lang="en-US" dirty="0" smtClean="0">
                <a:hlinkClick r:id="rId2"/>
              </a:rPr>
              <a:t>acjetter, CC license</a:t>
            </a:r>
            <a:endParaRPr lang="en-US" dirty="0" smtClean="0"/>
          </a:p>
          <a:p>
            <a:r>
              <a:rPr lang="en-US" dirty="0" smtClean="0"/>
              <a:t>Half dome: </a:t>
            </a:r>
            <a:r>
              <a:rPr lang="en-US" dirty="0" smtClean="0">
                <a:hlinkClick r:id="rId3"/>
              </a:rPr>
              <a:t>Thomas Hawk, </a:t>
            </a:r>
            <a:r>
              <a:rPr lang="en-US" dirty="0">
                <a:hlinkClick r:id="rId3"/>
              </a:rPr>
              <a:t>CC </a:t>
            </a:r>
            <a:r>
              <a:rPr lang="en-US" dirty="0" smtClean="0">
                <a:hlinkClick r:id="rId3"/>
              </a:rPr>
              <a:t>license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contents of this </a:t>
            </a:r>
            <a:r>
              <a:rPr lang="en-US" sz="1800" dirty="0" smtClean="0"/>
              <a:t>presentation were </a:t>
            </a:r>
            <a:r>
              <a:rPr lang="en-US" sz="1800" dirty="0"/>
              <a:t>developed under a grant from the </a:t>
            </a:r>
            <a:r>
              <a:rPr lang="en-US" sz="1800" dirty="0" smtClean="0"/>
              <a:t>U.S. </a:t>
            </a:r>
            <a:r>
              <a:rPr lang="en-US" sz="1800" dirty="0"/>
              <a:t>Department of Education</a:t>
            </a:r>
            <a:r>
              <a:rPr lang="en-US" sz="1800" dirty="0" smtClean="0"/>
              <a:t>, #</a:t>
            </a:r>
            <a:r>
              <a:rPr lang="en-US" sz="1800" dirty="0"/>
              <a:t> H373Z120002</a:t>
            </a:r>
            <a:r>
              <a:rPr lang="en-US" sz="1800" dirty="0" smtClean="0"/>
              <a:t>. </a:t>
            </a:r>
            <a:r>
              <a:rPr lang="en-US" sz="1800" dirty="0"/>
              <a:t>However, those contents do not necessarily represent the policy </a:t>
            </a:r>
            <a:r>
              <a:rPr lang="en-US" sz="1800" dirty="0" smtClean="0"/>
              <a:t>of the U.S. </a:t>
            </a:r>
            <a:r>
              <a:rPr lang="en-US" sz="1800" dirty="0"/>
              <a:t>Department of Education, and you should not assume endorsement by </a:t>
            </a:r>
            <a:r>
              <a:rPr lang="en-US" sz="1800" dirty="0" smtClean="0"/>
              <a:t>the Federal </a:t>
            </a:r>
            <a:r>
              <a:rPr lang="en-US" sz="1800" dirty="0"/>
              <a:t>Government. Project </a:t>
            </a:r>
            <a:r>
              <a:rPr lang="en-US" sz="1800" dirty="0" smtClean="0"/>
              <a:t>Officers, </a:t>
            </a:r>
            <a:r>
              <a:rPr lang="en-US" sz="1800" dirty="0"/>
              <a:t>Meredith </a:t>
            </a:r>
            <a:r>
              <a:rPr lang="en-US" sz="1800" dirty="0" err="1"/>
              <a:t>Miceli</a:t>
            </a:r>
            <a:r>
              <a:rPr lang="en-US" sz="1800" dirty="0"/>
              <a:t> and </a:t>
            </a:r>
            <a:r>
              <a:rPr lang="en-US" sz="1800" dirty="0" err="1"/>
              <a:t>Richelle</a:t>
            </a:r>
            <a:r>
              <a:rPr lang="en-US" sz="1800" dirty="0"/>
              <a:t> Davis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0" name="Picture 9" descr="Logo of the Technical Assistance and Dissemination Net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58302"/>
            <a:ext cx="1676400" cy="561594"/>
          </a:xfrm>
          <a:prstGeom prst="rect">
            <a:avLst/>
          </a:prstGeom>
        </p:spPr>
      </p:pic>
      <p:pic>
        <p:nvPicPr>
          <p:cNvPr id="11" name="Picture 10" descr="Logo of the U.S. Office of Special Education Program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3" y="4296186"/>
            <a:ext cx="1062037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923633"/>
            <a:ext cx="739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 least </a:t>
            </a:r>
            <a:r>
              <a:rPr lang="en-US" sz="2800" b="1" dirty="0">
                <a:solidFill>
                  <a:schemeClr val="bg1"/>
                </a:solidFill>
              </a:rPr>
              <a:t>some child-level data </a:t>
            </a:r>
            <a:r>
              <a:rPr lang="en-US" sz="2800" dirty="0">
                <a:solidFill>
                  <a:schemeClr val="bg1"/>
                </a:solidFill>
              </a:rPr>
              <a:t>are in the </a:t>
            </a:r>
            <a:r>
              <a:rPr lang="en-US" sz="2800" b="1" dirty="0">
                <a:solidFill>
                  <a:schemeClr val="bg1"/>
                </a:solidFill>
              </a:rPr>
              <a:t>same data system </a:t>
            </a:r>
            <a:r>
              <a:rPr lang="en-US" sz="2800" dirty="0">
                <a:solidFill>
                  <a:schemeClr val="bg1"/>
                </a:solidFill>
              </a:rPr>
              <a:t>or have been </a:t>
            </a:r>
            <a:r>
              <a:rPr lang="en-US" sz="2800" b="1" dirty="0">
                <a:solidFill>
                  <a:schemeClr val="bg1"/>
                </a:solidFill>
              </a:rPr>
              <a:t>linked</a:t>
            </a:r>
            <a:r>
              <a:rPr lang="en-US" sz="2800" dirty="0">
                <a:solidFill>
                  <a:schemeClr val="bg1"/>
                </a:solidFill>
              </a:rPr>
              <a:t> to data from </a:t>
            </a:r>
            <a:r>
              <a:rPr lang="en-US" sz="2800" b="1" dirty="0">
                <a:solidFill>
                  <a:schemeClr val="bg1"/>
                </a:solidFill>
              </a:rPr>
              <a:t>general education K-12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State </a:t>
            </a:r>
            <a:r>
              <a:rPr lang="en-US" sz="2800" dirty="0">
                <a:solidFill>
                  <a:schemeClr val="bg1"/>
                </a:solidFill>
              </a:rPr>
              <a:t>has a </a:t>
            </a:r>
            <a:r>
              <a:rPr lang="en-US" sz="2800" b="1" dirty="0">
                <a:solidFill>
                  <a:schemeClr val="bg1"/>
                </a:solidFill>
              </a:rPr>
              <a:t>data governance </a:t>
            </a:r>
            <a:r>
              <a:rPr lang="en-US" sz="2800" dirty="0">
                <a:solidFill>
                  <a:schemeClr val="bg1"/>
                </a:solidFill>
              </a:rPr>
              <a:t>body whose scope of responsibility includes data about children receiving </a:t>
            </a:r>
            <a:r>
              <a:rPr lang="en-US" sz="2800" dirty="0" smtClean="0">
                <a:solidFill>
                  <a:schemeClr val="bg1"/>
                </a:solidFill>
              </a:rPr>
              <a:t>services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Linkages &amp; governance, cont’d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Title Here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One color chart&amp;quot;&quot;/&gt;&lt;property id=&quot;20307&quot; value=&quot;261&quot;/&gt;&lt;/object&gt;&lt;object type=&quot;3&quot; unique_id=&quot;11917&quot;&gt;&lt;property id=&quot;20148&quot; value=&quot;5&quot;/&gt;&lt;property id=&quot;20300&quot; value=&quot;Slide 5 - &amp;quot;Two color chart&amp;quot;&quot;/&gt;&lt;property id=&quot;20307&quot; value=&quot;260&quot;/&gt;&lt;/object&gt;&lt;object type=&quot;3&quot; unique_id=&quot;11918&quot;&gt;&lt;property id=&quot;20148&quot; value=&quot;5&quot;/&gt;&lt;property id=&quot;20300&quot; value=&quot;Slide 6 - &amp;quot;Three color chart&amp;quot;&quot;/&gt;&lt;property id=&quot;20307&quot; value=&quot;263&quot;/&gt;&lt;/object&gt;&lt;object type=&quot;3&quot; unique_id=&quot;11919&quot;&gt;&lt;property id=&quot;20148&quot; value=&quot;5&quot;/&gt;&lt;property id=&quot;20300&quot; value=&quot;Slide 7 - &amp;quot;Four color chart&amp;quot;&quot;/&gt;&lt;property id=&quot;20307&quot; value=&quot;262&quot;/&gt;&lt;/object&gt;&lt;object type=&quot;3&quot; unique_id=&quot;11920&quot;&gt;&lt;property id=&quot;20148&quot; value=&quot;5&quot;/&gt;&lt;property id=&quot;20300&quot; value=&quot;Slide 8 - &amp;quot;Five color chart&amp;quot;&quot;/&gt;&lt;property id=&quot;20307&quot; value=&quot;264&quot;/&gt;&lt;/object&gt;&lt;object type=&quot;3&quot; unique_id=&quot;11921&quot;&gt;&lt;property id=&quot;20148&quot; value=&quot;5&quot;/&gt;&lt;property id=&quot;20300&quot; value=&quot;Slide 9 - &amp;quot;Pie chart&amp;quot;&quot;/&gt;&lt;property id=&quot;20307&quot; value=&quot;265&quot;/&gt;&lt;/object&gt;&lt;object type=&quot;3&quot; unique_id=&quot;11922&quot;&gt;&lt;property id=&quot;20148&quot; value=&quot;5&quot;/&gt;&lt;property id=&quot;20300&quot; value=&quot;Slide 10 - &amp;quot;Section Header Slide&amp;quot;&quot;/&gt;&lt;property id=&quot;20307&quot; value=&quot;266&quot;/&gt;&lt;/object&gt;&lt;object type=&quot;3&quot; unique_id=&quot;11923&quot;&gt;&lt;property id=&quot;20148&quot; value=&quot;5&quot;/&gt;&lt;property id=&quot;20300&quot; value=&quot;Slide 11 - &amp;quot;Slide with nothing at bottom for long lists or graphics&amp;quot;&quot;/&gt;&lt;property id=&quot;20307&quot; value=&quot;268&quot;/&gt;&lt;/object&gt;&lt;object type=&quot;3&quot; unique_id=&quot;11924&quot;&gt;&lt;property id=&quot;20148&quot; value=&quot;5&quot;/&gt;&lt;property id=&quot;20300&quot; value=&quot;Slide 12 - &amp;quot;Final presentation slide&amp;quot;&quot;/&gt;&lt;property id=&quot;20307&quot; value=&quot;267&quot;/&gt;&lt;/object&gt;&lt;object type=&quot;3&quot; unique_id=&quot;11925&quot;&gt;&lt;property id=&quot;20148&quot; value=&quot;5&quot;/&gt;&lt;property id=&quot;20300&quot; value=&quot;Slide 13&quot;/&gt;&lt;property id=&quot;20307&quot; value=&quot;269&quot;/&gt;&lt;/object&gt;&lt;/object&gt;&lt;object type=&quot;8&quot; unique_id=&quot;1191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wLjEiLCJPcmlnaW5hbEFzc2VtYmx5VmVyc2lvbiI6IjMuMDcuMDM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A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X0sIklzVmlzaWJsZSI6dHJ1ZSwiUGFyZW50U3R5bGUiOm51bGx9LCJTaG93RWxhcHNlZFRpbWVHcmFkaWVudFN0eWxlIjpmYWxzZX0sIlNjYWxlIjp7IiRpZCI6IjEyMiIsIlN0YXJ0RGF0ZSI6IjIwMTMtMDMtMDFUMDA6MDA6MDBaIiwiRW5kRGF0ZSI6IjIwMTYtMDEtMDFUMjM6NTk6NTkuOTk5WiIsIkZvcm1hdCI6Ik1NIiwiVHlwZSI6MiwiQXV0b0RhdGVSYW5nZSI6dHJ1ZSwiV29ya2luZ0RheXMiOjMxLCJUb2RheU1hcmtlclRleHQiOiJUb2RheSIsIkF1dG9TY2FsZVR5cGUiOmZhbHNlfSwiTWlsZXN0b25lcyI6W10sIlRhc2tzIjpbeyIkaWQiOiIxMjMiLCJHcm91cE5hbWUiOm51bGwsIlN0YXJ0RGF0ZSI6IjIwMTMtMDMtMDFUMDA6MDA6MDBaIiwiRW5kRGF0ZSI6IjIwMTMtMDUtMTVUMjM6NTk6NTkuOTk5WiIsIlBlcmNlbnRhZ2VDb21wbGV0ZSI6bnVsbCwiU3R5bGUiOnsiJGlkIjoiMTI0IiwiU2hhcGUiOjEsIlNoYXBlVGhpY2tuZXNzIjox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xLjAsIkxpbmVUeXBlIjowLCJQYXJlbnRTdHlsZSI6eyIkcmVmIjoiOTUifX0sIlZlcnRpY2FsQ29ubmVjdG9yU3R5bGUiOnsiJGlkIjoiMTMy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TMzIiwiTWFyZ2luIjp7IiRyZWYiOiIxMDIifSwiUGFkZGluZyI6eyIkcmVmIjoiMTAzIn0sIkJhY2tncm91bmQiOnsiJGlkIjoiMTM0IiwiQ29sb3IiOnsiJGlkIjoiMTM1IiwiQSI6MjU1LCJSIjowLCJHIjoxMTQsIkIiOjE4OH19LCJJc1Zpc2libGUiOnRydWUsIldpZHRoIjowLjAsIkhlaWdodCI6MTY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MTE1YzIxMjktYThlMS00NjAyLThiZGItYjcyYzllN2M3ZjdmIiwiSW1wb3J0SWQiOm51bGwsIlRpdGxlIjoiUGFydCBDIGFuZCBQYXJ0IEIgNjE5IGluaXRpYWwgc3VydmV5IiwiTm90ZSI6bnVsbCwiSHlwZXJsaW5rIjpudWxsLCJJc0NoYW5nZWQiOmZhbHNlLCJJc05ldyI6ZmFsc2V9LHsiJGlkIjoiMTQzIiwiR3JvdXBOYW1lIjpudWxsLCJTdGFydERhdGUiOiIyMDE1LTA4LTAxVDAwOjAwOjAwWiIsIkVuZERhdGUiOiIyMDE1LTEwLTAxVDIzOjU5OjU5Ljk5OVoiLCJQZXJjZW50YWdlQ29tcGxldGUiOm51bGwsIlN0eWxlIjp7IiRpZCI6IjE0NCIsIlNoYXBlIjoxLCJTaGFwZVRoaWNrbmVzcyI6MSwiRHVyYXRpb25Gb3JtYXQiOjAsIkluY2x1ZGVOb25Xb3JraW5nRGF5c0luRHVyYXRpb24iOmZhbHNlLCJQZXJjZW50YWdlQ29tcGxldGVTdHlsZSI6eyIkaWQiOiIxNDUiLCJGb250U2V0dGluZ3MiOnsiJGlkIjoiM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Q3IiwiTGluZUNvbG9yIjpudWxsLCJMaW5lV2VpZ2h0IjowLjAsIkxpbmVUeXBlIjowLCJQYXJlbnRTdHlsZSI6bnVsbH0sIlBhcmVudFN0eWxlIjp7IiRyZWYiOiI4MSJ9fSwiRHVyYXRpb25TdHlsZSI6eyIkaWQiOiIxNDgiLCJGb250U2V0dGluZ3MiOnsiJGlkIjoiM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UwIiwiTGluZUNvbG9yIjpudWxsLCJMaW5lV2VpZ2h0IjowLjAsIkxpbmVUeXBlIjowLCJQYXJlbnRTdHlsZSI6bnVsbH0sIlBhcmVudFN0eWxlIjp7IiRyZWYiOiI4OCJ9fSwiSG9yaXpvbnRhbENvbm5lY3RvclN0eWxlIjp7IiRpZCI6IjE1MSIsIkxpbmVDb2xvciI6eyIkcmVmIjoiOTYifSwiTGluZVdlaWdodCI6MS4wLCJMaW5lVHlwZSI6MCwiUGFyZW50U3R5bGUiOnsiJHJlZiI6Ijk1In19LCJWZXJ0aWNhbENvbm5lY3RvclN0eWxlIjp7IiRpZCI6IjE1Mi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1MyIsIk1hcmdpbiI6eyIkcmVmIjoiMTAyIn0sIlBhZGRpbmciOnsiJHJlZiI6IjEwMyJ9LCJCYWNrZ3JvdW5kIjp7IiRpZCI6IjE1NCIsIkNvbG9yIjp7IiRpZCI6IjE1NSIsIkEiOjI1NSwiUiI6NzksIkciOjEyOSwiQiI6MTg5fX0sIklzVmlzaWJsZSI6dHJ1ZSwiV2lkdGgiOjAuMCwiSGVpZ2h0IjoxNi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IwNzFlNjc4NC04ZTA2LTRiYzYtOWJkNy1lMDAzNjU1ZWQyMWUiLCJJbXBvcnRJZCI6bnVsbCwiVGl0bGUiOiJQYXJ0IEMgc2Vjb25kIHN1cnZleSIsIk5vdGUiOm51bGwsIkh5cGVybGluayI6bnVsbCwiSXNDaGFuZ2VkIjpmYWxzZSwiSXNOZXciOmZhbHNlfSx7IiRpZCI6IjE2MyIsIkdyb3VwTmFtZSI6bnVsbCwiU3RhcnREYXRlIjoiMjAxNS0xMS0xNVQwMDowMDowMFoiLCJFbmREYXRlIjoiMjAxNi0wMS0wMVQyMzo1OTo1OS45OTlaIiwiUGVyY2VudGFnZUNvbXBsZXRlIjpudWxsLCJTdHlsZSI6eyIkaWQiOiIxNjQiLCJTaGFwZSI6MSwiU2hhcGVUaGlja25lc3MiOjEsIkR1cmF0aW9uRm9ybWF0IjowLCJJbmNsdWRlTm9uV29ya2luZ0RheXNJbkR1cmF0aW9uIjpmYWxzZSwiUGVyY2VudGFnZUNvbXBsZXRlU3R5bGUiOnsiJGlkIjoiMTY1IiwiRm9udFNldHRpbmdzIjp7IiRpZCI6IjE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2NyIsIkxpbmVDb2xvciI6bnVsbCwiTGluZVdlaWdodCI6MC4wLCJMaW5lVHlwZSI6MCwiUGFyZW50U3R5bGUiOm51bGx9LCJQYXJlbnRTdHlsZSI6eyIkcmVmIjoiODEifX0sIkR1cmF0aW9uU3R5bGUiOnsiJGlkIjoiMTY4IiwiRm9udFNldHRpbmdzIjp7IiRpZCI6IjE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MCIsIkxpbmVDb2xvciI6bnVsbCwiTGluZVdlaWdodCI6MC4wLCJMaW5lVHlwZSI6MCwiUGFyZW50U3R5bGUiOm51bGx9LCJQYXJlbnRTdHlsZSI6eyIkcmVmIjoiODgifX0sIkhvcml6b250YWxDb25uZWN0b3JTdHlsZSI6eyIkaWQiOiIxNzEiLCJMaW5lQ29sb3IiOnsiJHJlZiI6Ijk2In0sIkxpbmVXZWlnaHQiOjEuMCwiTGluZVR5cGUiOjAsIlBhcmVudFN0eWxlIjp7IiRyZWYiOiI5NSJ9fSwiVmVydGljYWxDb25uZWN0b3JTdHlsZSI6eyIkaWQiOiIxNzI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NzMiLCJNYXJnaW4iOnsiJHJlZiI6IjEwMiJ9LCJQYWRkaW5nIjp7IiRyZWYiOiIxMDMifSwiQmFja2dyb3VuZCI6eyIkaWQiOiIxNzQiLCJDb2xvciI6eyIkaWQiOiIxNzUiLCJBIjoyNTUsIlIiOjE5MiwiRyI6ODAsIkIiOjc3fX0sIklzVmlzaWJsZSI6dHJ1ZSwiV2lkdGgiOjAuMCwiSGVpZ2h0IjoxNi4wLCJCb3JkZXJTdHlsZSI6eyIkaWQiOiIxNzYiLCJMaW5lQ29sb3IiOnsiJHJlZiI6IjEwNSJ9LCJMaW5lV2VpZ2h0IjowLjAsIkxpbmVUeXBlIjowLCJQYXJlbnRTdHlsZSI6eyIkcmVmIjoiMTA0In19LCJQYXJlbnRTdHlsZSI6eyIkcmVmIjoiMTAxIn19LCJUaXRsZVN0eWxlIjp7IiRpZCI6IjE3NyIsIkZvbnRTZXR0aW5ncyI6eyIkaWQiOiIxNz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c5IiwiTGluZUNvbG9yIjpudWxsLCJMaW5lV2VpZ2h0IjowLjAsIkxpbmVUeXBlIjowLCJQYXJlbnRTdHlsZSI6bnVsbH0sIlBhcmVudFN0eWxlIjp7IiRyZWYiOiIxMDcifX0sIkRhdGVTdHlsZSI6eyIkaWQiOiIxODAiLCJGb250U2V0dGluZ3MiOnsiJGlkIjoiMT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IiLCJMaW5lQ29sb3IiOm51bGwsIkxpbmVXZWlnaHQiOjAuMCwiTGluZVR5cGUiOjAsIlBhcmVudFN0eWxlIjpudWxsfSwiUGFyZW50U3R5bGUiOnsiJHJlZiI6IjExNCJ9fSwiRGF0ZUZvcm1hdCI6eyIkcmVmIjoiMTIxIn0sIklzVmlzaWJsZSI6dHJ1ZSwiUGFyZW50U3R5bGUiOnsiJHJlZiI6IjgwIn19LCJJbmRleCI6MywiSWQiOiIzZDVmYmEzNi0zNmZmLTRkZmEtODBiYy00ZGI2Yzg1MmU5NTQiLCJJbXBvcnRJZCI6bnVsbCwiVGl0bGUiOiJQYXJ0IEIgNjE5IHNlY29uZCBzdXJ2ZXkiLCJOb3RlIjpudWxsLCJIeXBlcmxpbmsiOm51bGwsIklzQ2hhbmdlZCI6ZmFsc2UsIklzTmV3IjpmYWxzZX1dLCJNc1Byb2plY3RJdGVtc1RyZWUiOnsiJGlkIjoiMTgzIiwiUm9vdCI6eyJJbXBvcnRJZCI6bnVsbCwiSXNJbXBvcnRlZCI6ZmFsc2UsIkNoaWxkcmVuIjpbXX19LCJNZXRhZGF0YSI6eyIkaWQiOiIxODQifSwiU2V0dGluZ3MiOnsiJGlkIjoiMTg1IiwiSW1wYU9wdGlvbnMiOnsiJGlkIjoiMTg2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V9"/>
  <p:tag name="__MASTER" val="__part_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2950</Words>
  <Application>Microsoft Office PowerPoint</Application>
  <PresentationFormat>On-screen Show (4:3)</PresentationFormat>
  <Paragraphs>549</Paragraphs>
  <Slides>87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State of the States: Progress in Part C and Part B 619 State Data Systems from 2013 to 2015</vt:lpstr>
      <vt:lpstr>Today’s Goals</vt:lpstr>
      <vt:lpstr>First, let’s talk about you</vt:lpstr>
      <vt:lpstr>Overview and background</vt:lpstr>
      <vt:lpstr>What are the DaSy 10?</vt:lpstr>
      <vt:lpstr>Child-level data</vt:lpstr>
      <vt:lpstr>Workforce-level data</vt:lpstr>
      <vt:lpstr>Data linkages &amp; data governance</vt:lpstr>
      <vt:lpstr>Linkages &amp; governance, cont’d</vt:lpstr>
      <vt:lpstr>Why should we care about these indicators?</vt:lpstr>
      <vt:lpstr>PowerPoint Presentation</vt:lpstr>
      <vt:lpstr>About our data collection</vt:lpstr>
      <vt:lpstr>PowerPoint Presentation</vt:lpstr>
      <vt:lpstr>Findings</vt:lpstr>
      <vt:lpstr>PowerPoint Presentation</vt:lpstr>
      <vt:lpstr>PowerPoint Presentation</vt:lpstr>
      <vt:lpstr>PowerPoint Presentation</vt:lpstr>
      <vt:lpstr>Summary: have child-level data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child-level data is linked or in one data system</vt:lpstr>
      <vt:lpstr>PowerPoint Presentation</vt:lpstr>
      <vt:lpstr>PowerPoint Presentation</vt:lpstr>
      <vt:lpstr>PowerPoint Presentation</vt:lpstr>
      <vt:lpstr>PowerPoint Presentation</vt:lpstr>
      <vt:lpstr>Summary: has unique child identifiers</vt:lpstr>
      <vt:lpstr>Discussion questions: Child-level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has workforce-level data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has linkages between child and workforce data</vt:lpstr>
      <vt:lpstr>Discussion questions: Workforce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has shared unique child identifiers across Part C and Part B 619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can link child-level data across Part C &amp; Part B 619 or share a data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can link data with ECE programs or share a data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can link child-level data with K-12 or share a data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has a data governance body</vt:lpstr>
      <vt:lpstr>Discussion questions: Data linkages &amp; data governance</vt:lpstr>
      <vt:lpstr>PowerPoint Presentation</vt:lpstr>
      <vt:lpstr>Map Demo</vt:lpstr>
      <vt:lpstr>About the map</vt:lpstr>
      <vt:lpstr>Come play with the maps</vt:lpstr>
      <vt:lpstr>Questions?</vt:lpstr>
      <vt:lpstr>Tell us what you think</vt:lpstr>
      <vt:lpstr>Connect with us</vt:lpstr>
      <vt:lpstr>Photos</vt:lpstr>
      <vt:lpstr>PowerPoint Presentation</vt:lpstr>
    </vt:vector>
  </TitlesOfParts>
  <Company>The DaSy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Jones</dc:creator>
  <cp:lastModifiedBy>Laura Hudson</cp:lastModifiedBy>
  <cp:revision>219</cp:revision>
  <dcterms:created xsi:type="dcterms:W3CDTF">2013-02-06T21:54:43Z</dcterms:created>
  <dcterms:modified xsi:type="dcterms:W3CDTF">2016-08-10T20:00:08Z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