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9" r:id="rId1"/>
    <p:sldMasterId id="2147484052" r:id="rId2"/>
  </p:sldMasterIdLst>
  <p:notesMasterIdLst>
    <p:notesMasterId r:id="rId65"/>
  </p:notesMasterIdLst>
  <p:handoutMasterIdLst>
    <p:handoutMasterId r:id="rId66"/>
  </p:handoutMasterIdLst>
  <p:sldIdLst>
    <p:sldId id="256" r:id="rId3"/>
    <p:sldId id="394" r:id="rId4"/>
    <p:sldId id="337" r:id="rId5"/>
    <p:sldId id="261" r:id="rId6"/>
    <p:sldId id="292" r:id="rId7"/>
    <p:sldId id="260" r:id="rId8"/>
    <p:sldId id="257" r:id="rId9"/>
    <p:sldId id="258" r:id="rId10"/>
    <p:sldId id="313" r:id="rId11"/>
    <p:sldId id="263" r:id="rId12"/>
    <p:sldId id="312" r:id="rId13"/>
    <p:sldId id="316" r:id="rId14"/>
    <p:sldId id="317" r:id="rId15"/>
    <p:sldId id="302" r:id="rId16"/>
    <p:sldId id="275" r:id="rId17"/>
    <p:sldId id="318" r:id="rId18"/>
    <p:sldId id="300" r:id="rId19"/>
    <p:sldId id="276" r:id="rId20"/>
    <p:sldId id="264" r:id="rId21"/>
    <p:sldId id="265" r:id="rId22"/>
    <p:sldId id="266" r:id="rId23"/>
    <p:sldId id="299" r:id="rId24"/>
    <p:sldId id="319" r:id="rId25"/>
    <p:sldId id="304" r:id="rId26"/>
    <p:sldId id="361" r:id="rId27"/>
    <p:sldId id="298" r:id="rId28"/>
    <p:sldId id="280" r:id="rId29"/>
    <p:sldId id="306" r:id="rId30"/>
    <p:sldId id="309" r:id="rId31"/>
    <p:sldId id="277" r:id="rId32"/>
    <p:sldId id="278" r:id="rId33"/>
    <p:sldId id="267" r:id="rId34"/>
    <p:sldId id="297" r:id="rId35"/>
    <p:sldId id="320" r:id="rId36"/>
    <p:sldId id="395" r:id="rId37"/>
    <p:sldId id="279" r:id="rId38"/>
    <p:sldId id="311" r:id="rId39"/>
    <p:sldId id="270" r:id="rId40"/>
    <p:sldId id="271" r:id="rId41"/>
    <p:sldId id="307" r:id="rId42"/>
    <p:sldId id="321" r:id="rId43"/>
    <p:sldId id="322" r:id="rId44"/>
    <p:sldId id="323" r:id="rId45"/>
    <p:sldId id="288" r:id="rId46"/>
    <p:sldId id="289" r:id="rId47"/>
    <p:sldId id="324" r:id="rId48"/>
    <p:sldId id="396" r:id="rId49"/>
    <p:sldId id="397" r:id="rId50"/>
    <p:sldId id="290" r:id="rId51"/>
    <p:sldId id="362" r:id="rId52"/>
    <p:sldId id="325" r:id="rId53"/>
    <p:sldId id="327" r:id="rId54"/>
    <p:sldId id="335" r:id="rId55"/>
    <p:sldId id="328" r:id="rId56"/>
    <p:sldId id="330" r:id="rId57"/>
    <p:sldId id="331" r:id="rId58"/>
    <p:sldId id="363" r:id="rId59"/>
    <p:sldId id="390" r:id="rId60"/>
    <p:sldId id="332" r:id="rId61"/>
    <p:sldId id="333" r:id="rId62"/>
    <p:sldId id="334" r:id="rId63"/>
    <p:sldId id="308" r:id="rId6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Authorized Customer" initials="HA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403"/>
    <a:srgbClr val="457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93" autoAdjust="0"/>
  </p:normalViewPr>
  <p:slideViewPr>
    <p:cSldViewPr>
      <p:cViewPr>
        <p:scale>
          <a:sx n="91" d="100"/>
          <a:sy n="91" d="100"/>
        </p:scale>
        <p:origin x="-1278" y="-6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5" d="100"/>
          <a:sy n="55" d="100"/>
        </p:scale>
        <p:origin x="-180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9BB79-5699-4BB6-AB26-B8AD65588A3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C5833C7-3874-494B-8718-7C08EE386AC6}">
      <dgm:prSet phldrT="[Text]"/>
      <dgm:spPr>
        <a:xfrm>
          <a:off x="460128" y="312440"/>
          <a:ext cx="5580684" cy="625205"/>
        </a:xfrm>
        <a:solidFill>
          <a:srgbClr val="FD7403"/>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National</a:t>
          </a:r>
          <a:endParaRPr lang="en-US" dirty="0">
            <a:solidFill>
              <a:sysClr val="window" lastClr="FFFFFF"/>
            </a:solidFill>
            <a:latin typeface="Calibri"/>
            <a:ea typeface="+mn-ea"/>
            <a:cs typeface="+mn-cs"/>
          </a:endParaRPr>
        </a:p>
      </dgm:t>
    </dgm:pt>
    <dgm:pt modelId="{414F60B7-8CFC-4B61-8C89-D4CDD2E67EE0}" type="parTrans" cxnId="{64A38DFA-44F1-4E78-BE1E-5E697E165236}">
      <dgm:prSet/>
      <dgm:spPr/>
      <dgm:t>
        <a:bodyPr/>
        <a:lstStyle/>
        <a:p>
          <a:endParaRPr lang="en-US"/>
        </a:p>
      </dgm:t>
    </dgm:pt>
    <dgm:pt modelId="{8AC58C07-DAF2-4AAC-B56A-7640B13D8C60}" type="sibTrans" cxnId="{64A38DFA-44F1-4E78-BE1E-5E697E165236}">
      <dgm:prSet/>
      <dgm:spPr>
        <a:xfrm>
          <a:off x="-4594335" y="-704407"/>
          <a:ext cx="5472816" cy="5472816"/>
        </a:xfrm>
        <a:noFill/>
        <a:ln w="25400" cap="flat" cmpd="sng" algn="ctr">
          <a:solidFill>
            <a:srgbClr val="C0504D">
              <a:hueOff val="0"/>
              <a:satOff val="0"/>
              <a:lumOff val="0"/>
              <a:alphaOff val="0"/>
            </a:srgbClr>
          </a:solidFill>
          <a:prstDash val="solid"/>
        </a:ln>
        <a:effectLst/>
      </dgm:spPr>
      <dgm:t>
        <a:bodyPr/>
        <a:lstStyle/>
        <a:p>
          <a:endParaRPr lang="en-US"/>
        </a:p>
      </dgm:t>
    </dgm:pt>
    <dgm:pt modelId="{3DFA0E12-395A-4F3B-A8EC-7EC5C3AE667D}">
      <dgm:prSet phldrT="[Text]"/>
      <dgm:spPr>
        <a:xfrm>
          <a:off x="818573" y="1250411"/>
          <a:ext cx="5222240" cy="625205"/>
        </a:xfrm>
        <a:solidFill>
          <a:srgbClr val="00B050"/>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State</a:t>
          </a:r>
          <a:endParaRPr lang="en-US" dirty="0">
            <a:solidFill>
              <a:sysClr val="window" lastClr="FFFFFF"/>
            </a:solidFill>
            <a:latin typeface="Calibri"/>
            <a:ea typeface="+mn-ea"/>
            <a:cs typeface="+mn-cs"/>
          </a:endParaRPr>
        </a:p>
      </dgm:t>
    </dgm:pt>
    <dgm:pt modelId="{F020DCBC-FB78-402E-AB80-CE43AC37B19F}" type="parTrans" cxnId="{2048644F-5164-402F-A9C7-2BC5800AEC47}">
      <dgm:prSet/>
      <dgm:spPr/>
      <dgm:t>
        <a:bodyPr/>
        <a:lstStyle/>
        <a:p>
          <a:endParaRPr lang="en-US"/>
        </a:p>
      </dgm:t>
    </dgm:pt>
    <dgm:pt modelId="{14D7288A-DC96-46E7-AAA2-50F861C2A7D4}" type="sibTrans" cxnId="{2048644F-5164-402F-A9C7-2BC5800AEC47}">
      <dgm:prSet/>
      <dgm:spPr/>
      <dgm:t>
        <a:bodyPr/>
        <a:lstStyle/>
        <a:p>
          <a:endParaRPr lang="en-US"/>
        </a:p>
      </dgm:t>
    </dgm:pt>
    <dgm:pt modelId="{46CBE38E-1448-4EB1-8411-1A97839A8D9B}">
      <dgm:prSet phldrT="[Text]"/>
      <dgm:spPr>
        <a:xfrm>
          <a:off x="818573" y="2188382"/>
          <a:ext cx="5222240" cy="625205"/>
        </a:xfrm>
        <a:solidFill>
          <a:srgbClr val="FFC000"/>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Regional</a:t>
          </a:r>
          <a:endParaRPr lang="en-US" dirty="0">
            <a:solidFill>
              <a:sysClr val="window" lastClr="FFFFFF"/>
            </a:solidFill>
            <a:latin typeface="Calibri"/>
            <a:ea typeface="+mn-ea"/>
            <a:cs typeface="+mn-cs"/>
          </a:endParaRPr>
        </a:p>
      </dgm:t>
    </dgm:pt>
    <dgm:pt modelId="{7F322F27-A563-4296-B434-58C617C37FD2}" type="parTrans" cxnId="{88009B70-971C-4447-9BE6-7503145C10FB}">
      <dgm:prSet/>
      <dgm:spPr/>
      <dgm:t>
        <a:bodyPr/>
        <a:lstStyle/>
        <a:p>
          <a:endParaRPr lang="en-US"/>
        </a:p>
      </dgm:t>
    </dgm:pt>
    <dgm:pt modelId="{1DB5AC93-11D3-49B9-A075-B07E718B9FB7}" type="sibTrans" cxnId="{88009B70-971C-4447-9BE6-7503145C10FB}">
      <dgm:prSet/>
      <dgm:spPr/>
      <dgm:t>
        <a:bodyPr/>
        <a:lstStyle/>
        <a:p>
          <a:endParaRPr lang="en-US"/>
        </a:p>
      </dgm:t>
    </dgm:pt>
    <dgm:pt modelId="{E3FA2953-F2ED-4345-813F-CE8652BE2733}">
      <dgm:prSet/>
      <dgm:spPr>
        <a:xfrm>
          <a:off x="460128" y="3126353"/>
          <a:ext cx="5580684" cy="625205"/>
        </a:xfrm>
        <a:solidFill>
          <a:schemeClr val="accent1">
            <a:lumMod val="60000"/>
            <a:lumOff val="40000"/>
          </a:scheme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Local</a:t>
          </a:r>
          <a:endParaRPr lang="en-US" dirty="0">
            <a:solidFill>
              <a:sysClr val="window" lastClr="FFFFFF"/>
            </a:solidFill>
            <a:latin typeface="Calibri"/>
            <a:ea typeface="+mn-ea"/>
            <a:cs typeface="+mn-cs"/>
          </a:endParaRPr>
        </a:p>
      </dgm:t>
    </dgm:pt>
    <dgm:pt modelId="{367BDBBD-C9CF-42E6-827E-976C162BB4D7}" type="parTrans" cxnId="{680E40D0-05AE-43DA-B984-621E70325DEB}">
      <dgm:prSet/>
      <dgm:spPr/>
      <dgm:t>
        <a:bodyPr/>
        <a:lstStyle/>
        <a:p>
          <a:endParaRPr lang="en-US"/>
        </a:p>
      </dgm:t>
    </dgm:pt>
    <dgm:pt modelId="{14CBD7AA-B133-4358-AC4B-9085BEC4FB68}" type="sibTrans" cxnId="{680E40D0-05AE-43DA-B984-621E70325DEB}">
      <dgm:prSet/>
      <dgm:spPr/>
      <dgm:t>
        <a:bodyPr/>
        <a:lstStyle/>
        <a:p>
          <a:endParaRPr lang="en-US"/>
        </a:p>
      </dgm:t>
    </dgm:pt>
    <dgm:pt modelId="{857EA4DE-B93D-43DA-A621-514E2B24C5A8}" type="pres">
      <dgm:prSet presAssocID="{DC09BB79-5699-4BB6-AB26-B8AD65588A30}" presName="Name0" presStyleCnt="0">
        <dgm:presLayoutVars>
          <dgm:chMax val="7"/>
          <dgm:chPref val="7"/>
          <dgm:dir/>
        </dgm:presLayoutVars>
      </dgm:prSet>
      <dgm:spPr/>
      <dgm:t>
        <a:bodyPr/>
        <a:lstStyle/>
        <a:p>
          <a:endParaRPr lang="en-US"/>
        </a:p>
      </dgm:t>
    </dgm:pt>
    <dgm:pt modelId="{CB3F5E4F-C6A9-493D-9AA8-C5D6F845A74A}" type="pres">
      <dgm:prSet presAssocID="{DC09BB79-5699-4BB6-AB26-B8AD65588A30}" presName="Name1" presStyleCnt="0"/>
      <dgm:spPr/>
    </dgm:pt>
    <dgm:pt modelId="{B4F08FEF-6676-4F1F-9983-ACA17E96CC91}" type="pres">
      <dgm:prSet presAssocID="{DC09BB79-5699-4BB6-AB26-B8AD65588A30}" presName="cycle" presStyleCnt="0"/>
      <dgm:spPr/>
    </dgm:pt>
    <dgm:pt modelId="{D3AE73E1-09CB-4188-BAD2-4B5DA24DA8C9}" type="pres">
      <dgm:prSet presAssocID="{DC09BB79-5699-4BB6-AB26-B8AD65588A30}" presName="srcNode" presStyleLbl="node1" presStyleIdx="0" presStyleCnt="4"/>
      <dgm:spPr/>
    </dgm:pt>
    <dgm:pt modelId="{E0119F5C-1A3D-4C9B-B34A-78C64C27B129}" type="pres">
      <dgm:prSet presAssocID="{DC09BB79-5699-4BB6-AB26-B8AD65588A30}" presName="conn" presStyleLbl="parChTrans1D2" presStyleIdx="0" presStyleCnt="1"/>
      <dgm:spPr>
        <a:prstGeom prst="blockArc">
          <a:avLst>
            <a:gd name="adj1" fmla="val 18900000"/>
            <a:gd name="adj2" fmla="val 2700000"/>
            <a:gd name="adj3" fmla="val 395"/>
          </a:avLst>
        </a:prstGeom>
      </dgm:spPr>
      <dgm:t>
        <a:bodyPr/>
        <a:lstStyle/>
        <a:p>
          <a:endParaRPr lang="en-US"/>
        </a:p>
      </dgm:t>
    </dgm:pt>
    <dgm:pt modelId="{6BE438C6-48E8-4CEA-9577-4692CC96F12C}" type="pres">
      <dgm:prSet presAssocID="{DC09BB79-5699-4BB6-AB26-B8AD65588A30}" presName="extraNode" presStyleLbl="node1" presStyleIdx="0" presStyleCnt="4"/>
      <dgm:spPr/>
    </dgm:pt>
    <dgm:pt modelId="{A0222EBA-6109-4EC6-99DD-8D6AA1F5FDFF}" type="pres">
      <dgm:prSet presAssocID="{DC09BB79-5699-4BB6-AB26-B8AD65588A30}" presName="dstNode" presStyleLbl="node1" presStyleIdx="0" presStyleCnt="4"/>
      <dgm:spPr/>
    </dgm:pt>
    <dgm:pt modelId="{F3499D6A-4DE6-4937-A6AE-BE8F063E93B6}" type="pres">
      <dgm:prSet presAssocID="{EC5833C7-3874-494B-8718-7C08EE386AC6}" presName="text_1" presStyleLbl="node1" presStyleIdx="0" presStyleCnt="4">
        <dgm:presLayoutVars>
          <dgm:bulletEnabled val="1"/>
        </dgm:presLayoutVars>
      </dgm:prSet>
      <dgm:spPr>
        <a:prstGeom prst="rect">
          <a:avLst/>
        </a:prstGeom>
      </dgm:spPr>
      <dgm:t>
        <a:bodyPr/>
        <a:lstStyle/>
        <a:p>
          <a:endParaRPr lang="en-US"/>
        </a:p>
      </dgm:t>
    </dgm:pt>
    <dgm:pt modelId="{0350593D-D97C-4ACE-9051-EEF64E2B7A6D}" type="pres">
      <dgm:prSet presAssocID="{EC5833C7-3874-494B-8718-7C08EE386AC6}" presName="accent_1" presStyleCnt="0"/>
      <dgm:spPr/>
    </dgm:pt>
    <dgm:pt modelId="{6B99CE65-75AF-4DB8-B19A-1419C20A443E}" type="pres">
      <dgm:prSet presAssocID="{EC5833C7-3874-494B-8718-7C08EE386AC6}" presName="accentRepeatNode" presStyleLbl="solidFgAcc1" presStyleIdx="0" presStyleCnt="4"/>
      <dgm:spPr>
        <a:xfrm>
          <a:off x="69375" y="234289"/>
          <a:ext cx="781507" cy="781507"/>
        </a:xfrm>
        <a:prstGeom prst="ellipse">
          <a:avLst/>
        </a:prstGeom>
        <a:solidFill>
          <a:sysClr val="window" lastClr="FFFFFF">
            <a:hueOff val="0"/>
            <a:satOff val="0"/>
            <a:lumOff val="0"/>
            <a:alphaOff val="0"/>
          </a:sysClr>
        </a:solidFill>
        <a:ln w="25400" cap="flat" cmpd="sng" algn="ctr">
          <a:solidFill>
            <a:srgbClr val="FD7403"/>
          </a:solidFill>
          <a:prstDash val="solid"/>
        </a:ln>
        <a:effectLst/>
      </dgm:spPr>
      <dgm:t>
        <a:bodyPr/>
        <a:lstStyle/>
        <a:p>
          <a:endParaRPr lang="en-US"/>
        </a:p>
      </dgm:t>
    </dgm:pt>
    <dgm:pt modelId="{ED21A219-AA82-4AD0-ACAB-84B2D3C8E49A}" type="pres">
      <dgm:prSet presAssocID="{3DFA0E12-395A-4F3B-A8EC-7EC5C3AE667D}" presName="text_2" presStyleLbl="node1" presStyleIdx="1" presStyleCnt="4">
        <dgm:presLayoutVars>
          <dgm:bulletEnabled val="1"/>
        </dgm:presLayoutVars>
      </dgm:prSet>
      <dgm:spPr>
        <a:prstGeom prst="rect">
          <a:avLst/>
        </a:prstGeom>
      </dgm:spPr>
      <dgm:t>
        <a:bodyPr/>
        <a:lstStyle/>
        <a:p>
          <a:endParaRPr lang="en-US"/>
        </a:p>
      </dgm:t>
    </dgm:pt>
    <dgm:pt modelId="{9C0D4D15-8C02-4723-BBF7-7A84F40FD162}" type="pres">
      <dgm:prSet presAssocID="{3DFA0E12-395A-4F3B-A8EC-7EC5C3AE667D}" presName="accent_2" presStyleCnt="0"/>
      <dgm:spPr/>
    </dgm:pt>
    <dgm:pt modelId="{6FEA4976-5BAE-443D-9978-7E178CA9CF7E}" type="pres">
      <dgm:prSet presAssocID="{3DFA0E12-395A-4F3B-A8EC-7EC5C3AE667D}" presName="accentRepeatNode" presStyleLbl="solidFgAcc1" presStyleIdx="1" presStyleCnt="4"/>
      <dgm:spPr>
        <a:xfrm>
          <a:off x="427819" y="1172260"/>
          <a:ext cx="781507" cy="781507"/>
        </a:xfrm>
        <a:prstGeom prst="ellipse">
          <a:avLst/>
        </a:prstGeom>
        <a:solidFill>
          <a:sysClr val="window" lastClr="FFFFFF">
            <a:hueOff val="0"/>
            <a:satOff val="0"/>
            <a:lumOff val="0"/>
            <a:alphaOff val="0"/>
          </a:sysClr>
        </a:solidFill>
        <a:ln w="25400" cap="flat" cmpd="sng" algn="ctr">
          <a:solidFill>
            <a:srgbClr val="00B050"/>
          </a:solidFill>
          <a:prstDash val="solid"/>
        </a:ln>
        <a:effectLst/>
      </dgm:spPr>
      <dgm:t>
        <a:bodyPr/>
        <a:lstStyle/>
        <a:p>
          <a:endParaRPr lang="en-US"/>
        </a:p>
      </dgm:t>
    </dgm:pt>
    <dgm:pt modelId="{9A7D00D5-9558-4B51-844C-E6B06293F87D}" type="pres">
      <dgm:prSet presAssocID="{46CBE38E-1448-4EB1-8411-1A97839A8D9B}" presName="text_3" presStyleLbl="node1" presStyleIdx="2" presStyleCnt="4">
        <dgm:presLayoutVars>
          <dgm:bulletEnabled val="1"/>
        </dgm:presLayoutVars>
      </dgm:prSet>
      <dgm:spPr>
        <a:prstGeom prst="rect">
          <a:avLst/>
        </a:prstGeom>
      </dgm:spPr>
      <dgm:t>
        <a:bodyPr/>
        <a:lstStyle/>
        <a:p>
          <a:endParaRPr lang="en-US"/>
        </a:p>
      </dgm:t>
    </dgm:pt>
    <dgm:pt modelId="{2F74D39B-A7C6-4E6A-97A6-0B6EB8AC1FFB}" type="pres">
      <dgm:prSet presAssocID="{46CBE38E-1448-4EB1-8411-1A97839A8D9B}" presName="accent_3" presStyleCnt="0"/>
      <dgm:spPr/>
    </dgm:pt>
    <dgm:pt modelId="{7E3C56FF-70B1-493D-9A4C-E26ACB0A2464}" type="pres">
      <dgm:prSet presAssocID="{46CBE38E-1448-4EB1-8411-1A97839A8D9B}" presName="accentRepeatNode" presStyleLbl="solidFgAcc1" presStyleIdx="2" presStyleCnt="4"/>
      <dgm:spPr>
        <a:xfrm>
          <a:off x="427819" y="2110232"/>
          <a:ext cx="781507" cy="781507"/>
        </a:xfrm>
        <a:prstGeom prst="ellipse">
          <a:avLst/>
        </a:prstGeom>
        <a:solidFill>
          <a:sysClr val="window" lastClr="FFFFFF">
            <a:hueOff val="0"/>
            <a:satOff val="0"/>
            <a:lumOff val="0"/>
            <a:alphaOff val="0"/>
          </a:sysClr>
        </a:solidFill>
        <a:ln w="25400" cap="flat" cmpd="sng" algn="ctr">
          <a:solidFill>
            <a:srgbClr val="FFC000"/>
          </a:solidFill>
          <a:prstDash val="solid"/>
        </a:ln>
        <a:effectLst/>
      </dgm:spPr>
      <dgm:t>
        <a:bodyPr/>
        <a:lstStyle/>
        <a:p>
          <a:endParaRPr lang="en-US"/>
        </a:p>
      </dgm:t>
    </dgm:pt>
    <dgm:pt modelId="{3083B3AD-2531-427F-8403-F5921A9A9592}" type="pres">
      <dgm:prSet presAssocID="{E3FA2953-F2ED-4345-813F-CE8652BE2733}" presName="text_4" presStyleLbl="node1" presStyleIdx="3" presStyleCnt="4">
        <dgm:presLayoutVars>
          <dgm:bulletEnabled val="1"/>
        </dgm:presLayoutVars>
      </dgm:prSet>
      <dgm:spPr>
        <a:prstGeom prst="rect">
          <a:avLst/>
        </a:prstGeom>
      </dgm:spPr>
      <dgm:t>
        <a:bodyPr/>
        <a:lstStyle/>
        <a:p>
          <a:endParaRPr lang="en-US"/>
        </a:p>
      </dgm:t>
    </dgm:pt>
    <dgm:pt modelId="{4E417712-7FE3-4072-B002-3BFCC07D3847}" type="pres">
      <dgm:prSet presAssocID="{E3FA2953-F2ED-4345-813F-CE8652BE2733}" presName="accent_4" presStyleCnt="0"/>
      <dgm:spPr/>
    </dgm:pt>
    <dgm:pt modelId="{2CCD6B02-91F1-4B5C-A0C7-BF6798F9F4BF}" type="pres">
      <dgm:prSet presAssocID="{E3FA2953-F2ED-4345-813F-CE8652BE2733}" presName="accentRepeatNode" presStyleLbl="solidFgAcc1" presStyleIdx="3" presStyleCnt="4"/>
      <dgm:spPr>
        <a:xfrm>
          <a:off x="69375" y="3048203"/>
          <a:ext cx="781507" cy="781507"/>
        </a:xfrm>
        <a:prstGeom prst="ellipse">
          <a:avLst/>
        </a:prstGeom>
        <a:solidFill>
          <a:sysClr val="window" lastClr="FFFFFF">
            <a:hueOff val="0"/>
            <a:satOff val="0"/>
            <a:lumOff val="0"/>
            <a:alphaOff val="0"/>
          </a:sysClr>
        </a:solidFill>
        <a:ln w="25400" cap="flat" cmpd="sng" algn="ctr">
          <a:solidFill>
            <a:schemeClr val="accent1">
              <a:lumMod val="60000"/>
              <a:lumOff val="40000"/>
            </a:schemeClr>
          </a:solidFill>
          <a:prstDash val="solid"/>
        </a:ln>
        <a:effectLst/>
      </dgm:spPr>
      <dgm:t>
        <a:bodyPr/>
        <a:lstStyle/>
        <a:p>
          <a:endParaRPr lang="en-US"/>
        </a:p>
      </dgm:t>
    </dgm:pt>
  </dgm:ptLst>
  <dgm:cxnLst>
    <dgm:cxn modelId="{88009B70-971C-4447-9BE6-7503145C10FB}" srcId="{DC09BB79-5699-4BB6-AB26-B8AD65588A30}" destId="{46CBE38E-1448-4EB1-8411-1A97839A8D9B}" srcOrd="2" destOrd="0" parTransId="{7F322F27-A563-4296-B434-58C617C37FD2}" sibTransId="{1DB5AC93-11D3-49B9-A075-B07E718B9FB7}"/>
    <dgm:cxn modelId="{8B015F39-64F4-4E7D-B98F-FAD72E999C21}" type="presOf" srcId="{3DFA0E12-395A-4F3B-A8EC-7EC5C3AE667D}" destId="{ED21A219-AA82-4AD0-ACAB-84B2D3C8E49A}" srcOrd="0" destOrd="0" presId="urn:microsoft.com/office/officeart/2008/layout/VerticalCurvedList"/>
    <dgm:cxn modelId="{1CE145A0-6E08-49A9-9A00-1F9DE7D1FC77}" type="presOf" srcId="{E3FA2953-F2ED-4345-813F-CE8652BE2733}" destId="{3083B3AD-2531-427F-8403-F5921A9A9592}" srcOrd="0" destOrd="0" presId="urn:microsoft.com/office/officeart/2008/layout/VerticalCurvedList"/>
    <dgm:cxn modelId="{AF8604C7-7FC5-4420-97BA-EC44D1DB7D5B}" type="presOf" srcId="{46CBE38E-1448-4EB1-8411-1A97839A8D9B}" destId="{9A7D00D5-9558-4B51-844C-E6B06293F87D}" srcOrd="0" destOrd="0" presId="urn:microsoft.com/office/officeart/2008/layout/VerticalCurvedList"/>
    <dgm:cxn modelId="{F545ACC6-B121-4BBB-BB97-BB6195C9A468}" type="presOf" srcId="{DC09BB79-5699-4BB6-AB26-B8AD65588A30}" destId="{857EA4DE-B93D-43DA-A621-514E2B24C5A8}" srcOrd="0" destOrd="0" presId="urn:microsoft.com/office/officeart/2008/layout/VerticalCurvedList"/>
    <dgm:cxn modelId="{B704FEB4-7718-45EF-9673-49436E0A1A93}" type="presOf" srcId="{8AC58C07-DAF2-4AAC-B56A-7640B13D8C60}" destId="{E0119F5C-1A3D-4C9B-B34A-78C64C27B129}" srcOrd="0" destOrd="0" presId="urn:microsoft.com/office/officeart/2008/layout/VerticalCurvedList"/>
    <dgm:cxn modelId="{64A38DFA-44F1-4E78-BE1E-5E697E165236}" srcId="{DC09BB79-5699-4BB6-AB26-B8AD65588A30}" destId="{EC5833C7-3874-494B-8718-7C08EE386AC6}" srcOrd="0" destOrd="0" parTransId="{414F60B7-8CFC-4B61-8C89-D4CDD2E67EE0}" sibTransId="{8AC58C07-DAF2-4AAC-B56A-7640B13D8C60}"/>
    <dgm:cxn modelId="{680E40D0-05AE-43DA-B984-621E70325DEB}" srcId="{DC09BB79-5699-4BB6-AB26-B8AD65588A30}" destId="{E3FA2953-F2ED-4345-813F-CE8652BE2733}" srcOrd="3" destOrd="0" parTransId="{367BDBBD-C9CF-42E6-827E-976C162BB4D7}" sibTransId="{14CBD7AA-B133-4358-AC4B-9085BEC4FB68}"/>
    <dgm:cxn modelId="{2048644F-5164-402F-A9C7-2BC5800AEC47}" srcId="{DC09BB79-5699-4BB6-AB26-B8AD65588A30}" destId="{3DFA0E12-395A-4F3B-A8EC-7EC5C3AE667D}" srcOrd="1" destOrd="0" parTransId="{F020DCBC-FB78-402E-AB80-CE43AC37B19F}" sibTransId="{14D7288A-DC96-46E7-AAA2-50F861C2A7D4}"/>
    <dgm:cxn modelId="{FA9ED777-2BEC-472A-AE46-8118161CE035}" type="presOf" srcId="{EC5833C7-3874-494B-8718-7C08EE386AC6}" destId="{F3499D6A-4DE6-4937-A6AE-BE8F063E93B6}" srcOrd="0" destOrd="0" presId="urn:microsoft.com/office/officeart/2008/layout/VerticalCurvedList"/>
    <dgm:cxn modelId="{96E1A824-1B1E-4B3C-8886-4A323C8C7515}" type="presParOf" srcId="{857EA4DE-B93D-43DA-A621-514E2B24C5A8}" destId="{CB3F5E4F-C6A9-493D-9AA8-C5D6F845A74A}" srcOrd="0" destOrd="0" presId="urn:microsoft.com/office/officeart/2008/layout/VerticalCurvedList"/>
    <dgm:cxn modelId="{014B05B5-4E14-4EC3-9674-5308558FEB2A}" type="presParOf" srcId="{CB3F5E4F-C6A9-493D-9AA8-C5D6F845A74A}" destId="{B4F08FEF-6676-4F1F-9983-ACA17E96CC91}" srcOrd="0" destOrd="0" presId="urn:microsoft.com/office/officeart/2008/layout/VerticalCurvedList"/>
    <dgm:cxn modelId="{397DC3A0-A55B-46BB-882B-84B83E20B952}" type="presParOf" srcId="{B4F08FEF-6676-4F1F-9983-ACA17E96CC91}" destId="{D3AE73E1-09CB-4188-BAD2-4B5DA24DA8C9}" srcOrd="0" destOrd="0" presId="urn:microsoft.com/office/officeart/2008/layout/VerticalCurvedList"/>
    <dgm:cxn modelId="{10172807-EF56-4AE0-9E88-EF85F4A35374}" type="presParOf" srcId="{B4F08FEF-6676-4F1F-9983-ACA17E96CC91}" destId="{E0119F5C-1A3D-4C9B-B34A-78C64C27B129}" srcOrd="1" destOrd="0" presId="urn:microsoft.com/office/officeart/2008/layout/VerticalCurvedList"/>
    <dgm:cxn modelId="{FD0845CA-63BE-427E-9D84-33C19A44EA04}" type="presParOf" srcId="{B4F08FEF-6676-4F1F-9983-ACA17E96CC91}" destId="{6BE438C6-48E8-4CEA-9577-4692CC96F12C}" srcOrd="2" destOrd="0" presId="urn:microsoft.com/office/officeart/2008/layout/VerticalCurvedList"/>
    <dgm:cxn modelId="{89BB0664-1858-42E9-8577-55AB40EC5EB6}" type="presParOf" srcId="{B4F08FEF-6676-4F1F-9983-ACA17E96CC91}" destId="{A0222EBA-6109-4EC6-99DD-8D6AA1F5FDFF}" srcOrd="3" destOrd="0" presId="urn:microsoft.com/office/officeart/2008/layout/VerticalCurvedList"/>
    <dgm:cxn modelId="{EBF1C1CE-C484-47E7-9E74-77BCE695317E}" type="presParOf" srcId="{CB3F5E4F-C6A9-493D-9AA8-C5D6F845A74A}" destId="{F3499D6A-4DE6-4937-A6AE-BE8F063E93B6}" srcOrd="1" destOrd="0" presId="urn:microsoft.com/office/officeart/2008/layout/VerticalCurvedList"/>
    <dgm:cxn modelId="{393DDA65-8776-4DF1-A165-4C6D68A20510}" type="presParOf" srcId="{CB3F5E4F-C6A9-493D-9AA8-C5D6F845A74A}" destId="{0350593D-D97C-4ACE-9051-EEF64E2B7A6D}" srcOrd="2" destOrd="0" presId="urn:microsoft.com/office/officeart/2008/layout/VerticalCurvedList"/>
    <dgm:cxn modelId="{5DF5736E-D37B-430C-986D-226F2049EBC5}" type="presParOf" srcId="{0350593D-D97C-4ACE-9051-EEF64E2B7A6D}" destId="{6B99CE65-75AF-4DB8-B19A-1419C20A443E}" srcOrd="0" destOrd="0" presId="urn:microsoft.com/office/officeart/2008/layout/VerticalCurvedList"/>
    <dgm:cxn modelId="{BBA9F18D-A3F7-4132-8067-E05E0F657567}" type="presParOf" srcId="{CB3F5E4F-C6A9-493D-9AA8-C5D6F845A74A}" destId="{ED21A219-AA82-4AD0-ACAB-84B2D3C8E49A}" srcOrd="3" destOrd="0" presId="urn:microsoft.com/office/officeart/2008/layout/VerticalCurvedList"/>
    <dgm:cxn modelId="{F33A35A8-8ABE-4DD2-AAA6-DB5353AB7BDF}" type="presParOf" srcId="{CB3F5E4F-C6A9-493D-9AA8-C5D6F845A74A}" destId="{9C0D4D15-8C02-4723-BBF7-7A84F40FD162}" srcOrd="4" destOrd="0" presId="urn:microsoft.com/office/officeart/2008/layout/VerticalCurvedList"/>
    <dgm:cxn modelId="{1E91007A-1B96-45C0-A09D-67840EE7D132}" type="presParOf" srcId="{9C0D4D15-8C02-4723-BBF7-7A84F40FD162}" destId="{6FEA4976-5BAE-443D-9978-7E178CA9CF7E}" srcOrd="0" destOrd="0" presId="urn:microsoft.com/office/officeart/2008/layout/VerticalCurvedList"/>
    <dgm:cxn modelId="{688BA059-204B-460D-AC02-7AB96D278C08}" type="presParOf" srcId="{CB3F5E4F-C6A9-493D-9AA8-C5D6F845A74A}" destId="{9A7D00D5-9558-4B51-844C-E6B06293F87D}" srcOrd="5" destOrd="0" presId="urn:microsoft.com/office/officeart/2008/layout/VerticalCurvedList"/>
    <dgm:cxn modelId="{5F208C4D-8E99-4CB3-B243-C2138E3B397F}" type="presParOf" srcId="{CB3F5E4F-C6A9-493D-9AA8-C5D6F845A74A}" destId="{2F74D39B-A7C6-4E6A-97A6-0B6EB8AC1FFB}" srcOrd="6" destOrd="0" presId="urn:microsoft.com/office/officeart/2008/layout/VerticalCurvedList"/>
    <dgm:cxn modelId="{514DF318-A71B-41E7-A368-1E214C55E43E}" type="presParOf" srcId="{2F74D39B-A7C6-4E6A-97A6-0B6EB8AC1FFB}" destId="{7E3C56FF-70B1-493D-9A4C-E26ACB0A2464}" srcOrd="0" destOrd="0" presId="urn:microsoft.com/office/officeart/2008/layout/VerticalCurvedList"/>
    <dgm:cxn modelId="{7FE6545E-BE24-47E8-BB20-2ACF9E43BF1F}" type="presParOf" srcId="{CB3F5E4F-C6A9-493D-9AA8-C5D6F845A74A}" destId="{3083B3AD-2531-427F-8403-F5921A9A9592}" srcOrd="7" destOrd="0" presId="urn:microsoft.com/office/officeart/2008/layout/VerticalCurvedList"/>
    <dgm:cxn modelId="{FA220EDB-49F6-4584-845E-F0984626F6F2}" type="presParOf" srcId="{CB3F5E4F-C6A9-493D-9AA8-C5D6F845A74A}" destId="{4E417712-7FE3-4072-B002-3BFCC07D3847}" srcOrd="8" destOrd="0" presId="urn:microsoft.com/office/officeart/2008/layout/VerticalCurvedList"/>
    <dgm:cxn modelId="{B0639C32-ED9A-4633-91E2-ED6F12D441DF}" type="presParOf" srcId="{4E417712-7FE3-4072-B002-3BFCC07D3847}" destId="{2CCD6B02-91F1-4B5C-A0C7-BF6798F9F4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E4D9A2AE-AD07-40B3-8FB1-6EE177053BE6}" type="datetimeFigureOut">
              <a:rPr lang="en-US"/>
              <a:pPr>
                <a:defRPr/>
              </a:pPr>
              <a:t>8/12/2016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A86DE0F-8CD3-4078-AB80-0C25EB41CCEE}" type="slidenum">
              <a:rPr lang="en-US"/>
              <a:pPr>
                <a:defRPr/>
              </a:pPr>
              <a:t>‹#›</a:t>
            </a:fld>
            <a:endParaRPr lang="en-US"/>
          </a:p>
        </p:txBody>
      </p:sp>
    </p:spTree>
    <p:extLst>
      <p:ext uri="{BB962C8B-B14F-4D97-AF65-F5344CB8AC3E}">
        <p14:creationId xmlns:p14="http://schemas.microsoft.com/office/powerpoint/2010/main" val="1456422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DCDDD1E6-C252-4181-A0E5-798496F09E2E}" type="datetimeFigureOut">
              <a:rPr lang="en-US"/>
              <a:pPr>
                <a:defRPr/>
              </a:pPr>
              <a:t>8/12/2016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3BAF37C7-DD79-422B-9474-AC1D6FAC0734}" type="slidenum">
              <a:rPr lang="en-US"/>
              <a:pPr>
                <a:defRPr/>
              </a:pPr>
              <a:t>‹#›</a:t>
            </a:fld>
            <a:endParaRPr lang="en-US" dirty="0"/>
          </a:p>
        </p:txBody>
      </p:sp>
    </p:spTree>
    <p:extLst>
      <p:ext uri="{BB962C8B-B14F-4D97-AF65-F5344CB8AC3E}">
        <p14:creationId xmlns:p14="http://schemas.microsoft.com/office/powerpoint/2010/main" val="2504700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idea.ed.gov/explore/view/p/,root,statute,I,C,641,b,1," TargetMode="External"/><Relationship Id="rId13" Type="http://schemas.openxmlformats.org/officeDocument/2006/relationships/hyperlink" Target="http://idea.ed.gov/explore/view/p/,root,statute,I,C,641,b,1,E," TargetMode="External"/><Relationship Id="rId18" Type="http://schemas.openxmlformats.org/officeDocument/2006/relationships/hyperlink" Target="http://idea.ed.gov/explore/view/p/,root,statute,I,C,641,b,1,J," TargetMode="External"/><Relationship Id="rId26" Type="http://schemas.openxmlformats.org/officeDocument/2006/relationships/hyperlink" Target="http://idea.ed.gov/explore/view/p/,root,statute,I,C,641,e,1," TargetMode="External"/><Relationship Id="rId3" Type="http://schemas.openxmlformats.org/officeDocument/2006/relationships/hyperlink" Target="http://idea.ed.gov/explore/view/p/,root,statute,I,C,641,a," TargetMode="External"/><Relationship Id="rId21" Type="http://schemas.openxmlformats.org/officeDocument/2006/relationships/hyperlink" Target="http://idea.ed.gov/explore/view/p/,root,statute,I,C,641,b,1,M," TargetMode="External"/><Relationship Id="rId7" Type="http://schemas.openxmlformats.org/officeDocument/2006/relationships/hyperlink" Target="http://idea.ed.gov/explore/view/p/,root,statute,I,C,641,b," TargetMode="External"/><Relationship Id="rId12" Type="http://schemas.openxmlformats.org/officeDocument/2006/relationships/hyperlink" Target="http://idea.ed.gov/explore/view/p/,root,statute,I,C,641,b,1,D," TargetMode="External"/><Relationship Id="rId17" Type="http://schemas.openxmlformats.org/officeDocument/2006/relationships/hyperlink" Target="http://idea.ed.gov/explore/view/p/,root,statute,I,C,641,b,1,H,I," TargetMode="External"/><Relationship Id="rId25" Type="http://schemas.openxmlformats.org/officeDocument/2006/relationships/hyperlink" Target="http://idea.ed.gov/explore/view/p/,root,statute,I,C,641,e," TargetMode="External"/><Relationship Id="rId2" Type="http://schemas.openxmlformats.org/officeDocument/2006/relationships/slide" Target="../slides/slide18.xml"/><Relationship Id="rId16" Type="http://schemas.openxmlformats.org/officeDocument/2006/relationships/hyperlink" Target="http://idea.ed.gov/explore/view/p/,root,statute,I,C,641,b,1,H," TargetMode="External"/><Relationship Id="rId20" Type="http://schemas.openxmlformats.org/officeDocument/2006/relationships/hyperlink" Target="http://idea.ed.gov/explore/view/p/,root,statute,I,C,641,b,1,L," TargetMode="External"/><Relationship Id="rId29" Type="http://schemas.openxmlformats.org/officeDocument/2006/relationships/hyperlink" Target="http://idea.ed.gov/explore/view/p/,root,statute,I,C,641,e,1,C," TargetMode="External"/><Relationship Id="rId1" Type="http://schemas.openxmlformats.org/officeDocument/2006/relationships/notesMaster" Target="../notesMasters/notesMaster1.xml"/><Relationship Id="rId6" Type="http://schemas.openxmlformats.org/officeDocument/2006/relationships/hyperlink" Target="http://idea.ed.gov/explore/view/p/,root,statute,I,C,641,a,3," TargetMode="External"/><Relationship Id="rId11" Type="http://schemas.openxmlformats.org/officeDocument/2006/relationships/hyperlink" Target="http://idea.ed.gov/explore/view/p/,root,statute,I,C,641,b,1,C," TargetMode="External"/><Relationship Id="rId24" Type="http://schemas.openxmlformats.org/officeDocument/2006/relationships/hyperlink" Target="http://idea.ed.gov/explore/view/p/,root,statute,I,C,641,d," TargetMode="External"/><Relationship Id="rId32" Type="http://schemas.openxmlformats.org/officeDocument/2006/relationships/hyperlink" Target="http://idea.ed.gov/explore/view/p/,root,statute,I,C,641,f," TargetMode="External"/><Relationship Id="rId5" Type="http://schemas.openxmlformats.org/officeDocument/2006/relationships/hyperlink" Target="http://idea.ed.gov/explore/view/p/,root,statute,I,C,641,a,2," TargetMode="External"/><Relationship Id="rId15" Type="http://schemas.openxmlformats.org/officeDocument/2006/relationships/hyperlink" Target="http://idea.ed.gov/explore/view/p/,root,statute,I,C,641,b,1,G," TargetMode="External"/><Relationship Id="rId23" Type="http://schemas.openxmlformats.org/officeDocument/2006/relationships/hyperlink" Target="http://idea.ed.gov/explore/view/p/,root,statute,I,C,641,c," TargetMode="External"/><Relationship Id="rId28" Type="http://schemas.openxmlformats.org/officeDocument/2006/relationships/hyperlink" Target="http://idea.ed.gov/explore/view/p/,root,statute,I,C,641,e,1,B," TargetMode="External"/><Relationship Id="rId10" Type="http://schemas.openxmlformats.org/officeDocument/2006/relationships/hyperlink" Target="http://idea.ed.gov/explore/view/p/,root,statute,I,C,641,b,1,B," TargetMode="External"/><Relationship Id="rId19" Type="http://schemas.openxmlformats.org/officeDocument/2006/relationships/hyperlink" Target="http://idea.ed.gov/explore/view/p/,root,statute,I,C,641,b,1,K," TargetMode="External"/><Relationship Id="rId31" Type="http://schemas.openxmlformats.org/officeDocument/2006/relationships/hyperlink" Target="http://idea.ed.gov/explore/view/p/,root,statute,I,C,641,e,2," TargetMode="External"/><Relationship Id="rId4" Type="http://schemas.openxmlformats.org/officeDocument/2006/relationships/hyperlink" Target="http://idea.ed.gov/explore/view/p/,root,statute,I,C,641,a,1," TargetMode="External"/><Relationship Id="rId9" Type="http://schemas.openxmlformats.org/officeDocument/2006/relationships/hyperlink" Target="http://idea.ed.gov/explore/view/p/,root,statute,I,C,641,b,1,A," TargetMode="External"/><Relationship Id="rId14" Type="http://schemas.openxmlformats.org/officeDocument/2006/relationships/hyperlink" Target="http://idea.ed.gov/explore/view/p/,root,statute,I,C,641,b,1,F," TargetMode="External"/><Relationship Id="rId22" Type="http://schemas.openxmlformats.org/officeDocument/2006/relationships/hyperlink" Target="http://idea.ed.gov/explore/view/p/,root,statute,I,C,641,b,2," TargetMode="External"/><Relationship Id="rId27" Type="http://schemas.openxmlformats.org/officeDocument/2006/relationships/hyperlink" Target="http://idea.ed.gov/explore/view/p/,root,statute,I,C,641,e,1,A," TargetMode="External"/><Relationship Id="rId30" Type="http://schemas.openxmlformats.org/officeDocument/2006/relationships/hyperlink" Target="http://idea.ed.gov/explore/view/p/,root,statute,I,C,641,e,1,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868339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400800" cy="5029200"/>
          </a:xfrm>
        </p:spPr>
        <p:txBody>
          <a:bodyPr>
            <a:normAutofit fontScale="47500" lnSpcReduction="20000"/>
          </a:bodyPr>
          <a:lstStyle/>
          <a:p>
            <a:r>
              <a:rPr lang="en-US" b="1" dirty="0" smtClean="0"/>
              <a:t>Sec. 641 STATE INTERAGENCY COORDINATING COUNCIL.</a:t>
            </a:r>
          </a:p>
          <a:p>
            <a:r>
              <a:rPr lang="en-US" dirty="0" smtClean="0">
                <a:hlinkClick r:id="rId3" action="ppaction://hlinkfile"/>
              </a:rPr>
              <a:t>(a) </a:t>
            </a:r>
            <a:r>
              <a:rPr lang="en-US" dirty="0" smtClean="0"/>
              <a:t>Establishment.-- </a:t>
            </a:r>
          </a:p>
          <a:p>
            <a:r>
              <a:rPr lang="en-US" dirty="0" smtClean="0">
                <a:hlinkClick r:id="rId4" action="ppaction://hlinkfile"/>
              </a:rPr>
              <a:t>(1) </a:t>
            </a:r>
            <a:r>
              <a:rPr lang="en-US" dirty="0" smtClean="0"/>
              <a:t>In general.--A State that desires to receive financial assistance under this part shall establish a State interagency coordinating council. </a:t>
            </a:r>
          </a:p>
          <a:p>
            <a:r>
              <a:rPr lang="en-US" dirty="0" smtClean="0">
                <a:hlinkClick r:id="rId5" action="ppaction://hlinkfile"/>
              </a:rPr>
              <a:t>(2) </a:t>
            </a:r>
            <a:r>
              <a:rPr lang="en-US" dirty="0" smtClean="0"/>
              <a:t>Appointment.--The council shall be appointed by the Governor. In making appointments to the council, the Governor shall ensure that the membership of the council reasonably represents the population of the State. </a:t>
            </a:r>
          </a:p>
          <a:p>
            <a:r>
              <a:rPr lang="en-US" dirty="0" smtClean="0">
                <a:hlinkClick r:id="rId6" action="ppaction://hlinkfile"/>
              </a:rPr>
              <a:t>(3) </a:t>
            </a:r>
            <a:r>
              <a:rPr lang="en-US" dirty="0" smtClean="0"/>
              <a:t>Chairperson.--The Governor shall designate a member of the council to serve as the chairperson of the council, or shall require the council to so designate such a member. Any member of the council who is a representative of the lead agency designated under section 635(a)(10) may not serve as the chairperson of the council. </a:t>
            </a:r>
          </a:p>
          <a:p>
            <a:r>
              <a:rPr lang="en-US" dirty="0" smtClean="0">
                <a:hlinkClick r:id="rId7" action="ppaction://hlinkfile"/>
              </a:rPr>
              <a:t>(b) </a:t>
            </a:r>
            <a:r>
              <a:rPr lang="en-US" dirty="0" smtClean="0"/>
              <a:t>Composition.-- </a:t>
            </a:r>
          </a:p>
          <a:p>
            <a:r>
              <a:rPr lang="en-US" dirty="0" smtClean="0">
                <a:hlinkClick r:id="rId8" action="ppaction://hlinkfile"/>
              </a:rPr>
              <a:t>(1) </a:t>
            </a:r>
            <a:r>
              <a:rPr lang="en-US" dirty="0" smtClean="0"/>
              <a:t>In general.--The council shall be composed as follows: </a:t>
            </a:r>
          </a:p>
          <a:p>
            <a:r>
              <a:rPr lang="en-US" dirty="0" smtClean="0">
                <a:hlinkClick r:id="rId9" action="ppaction://hlinkfile"/>
              </a:rPr>
              <a:t>(A) </a:t>
            </a:r>
            <a:r>
              <a:rPr lang="en-US" dirty="0" smtClean="0"/>
              <a:t>Parents.--Not less than 20 percent of the members shall be parents of infants or toddlers with disabilities or children with disabilities aged 12 or younger, with knowledge of, or experience with, programs for infants and toddlers with disabilities. Not less than 1 such member shall be a parent of an infant or toddler with a disability or a child with a disability aged 6 or younger. </a:t>
            </a:r>
          </a:p>
          <a:p>
            <a:r>
              <a:rPr lang="en-US" dirty="0" smtClean="0">
                <a:hlinkClick r:id="rId10" action="ppaction://hlinkfile"/>
              </a:rPr>
              <a:t>(B) </a:t>
            </a:r>
            <a:r>
              <a:rPr lang="en-US" dirty="0" smtClean="0"/>
              <a:t>Service providers.--Not less than 20 percent of the members shall be public or private providers of early intervention services. </a:t>
            </a:r>
          </a:p>
          <a:p>
            <a:r>
              <a:rPr lang="en-US" dirty="0" smtClean="0">
                <a:hlinkClick r:id="rId11" action="ppaction://hlinkfile"/>
              </a:rPr>
              <a:t>(C) </a:t>
            </a:r>
            <a:r>
              <a:rPr lang="en-US" dirty="0" smtClean="0"/>
              <a:t>State legislature.--Not less than 1 member shall be from the State legislature. </a:t>
            </a:r>
          </a:p>
          <a:p>
            <a:r>
              <a:rPr lang="en-US" dirty="0" smtClean="0">
                <a:hlinkClick r:id="rId12" action="ppaction://hlinkfile"/>
              </a:rPr>
              <a:t>(D) </a:t>
            </a:r>
            <a:r>
              <a:rPr lang="en-US" dirty="0" smtClean="0"/>
              <a:t>Personnel preparation.--Not less than 1 member shall be involved in personnel preparation. </a:t>
            </a:r>
          </a:p>
          <a:p>
            <a:r>
              <a:rPr lang="en-US" dirty="0" smtClean="0">
                <a:hlinkClick r:id="rId13" action="ppaction://hlinkfile"/>
              </a:rPr>
              <a:t>(E) </a:t>
            </a:r>
            <a:r>
              <a:rPr lang="en-US" dirty="0" smtClean="0"/>
              <a:t>Agency for early intervention services.--Not less than 1 member shall be from each of the State agencies involved in the provision of, or payment for, early intervention services to infants and toddlers with disabilities and their families and shall have sufficient authority to engage in policy planning and implementation on behalf of such agencies. </a:t>
            </a:r>
          </a:p>
          <a:p>
            <a:r>
              <a:rPr lang="en-US" dirty="0" smtClean="0">
                <a:hlinkClick r:id="rId14" action="ppaction://hlinkfile"/>
              </a:rPr>
              <a:t>(F) </a:t>
            </a:r>
            <a:r>
              <a:rPr lang="en-US" dirty="0" smtClean="0"/>
              <a:t>Agency for preschool services.--Not less than 1 member shall be from the State educational agency responsible for preschool services to children with disabilities and shall have sufficient authority to engage in policy planning and implementation on behalf of such agency. </a:t>
            </a:r>
          </a:p>
          <a:p>
            <a:r>
              <a:rPr lang="en-US" dirty="0" smtClean="0">
                <a:hlinkClick r:id="rId15" action="ppaction://hlinkfile"/>
              </a:rPr>
              <a:t>(G) </a:t>
            </a:r>
            <a:r>
              <a:rPr lang="en-US" dirty="0" smtClean="0"/>
              <a:t>State </a:t>
            </a:r>
            <a:r>
              <a:rPr lang="en-US" dirty="0" err="1" smtClean="0"/>
              <a:t>medicaid</a:t>
            </a:r>
            <a:r>
              <a:rPr lang="en-US" dirty="0" smtClean="0"/>
              <a:t> agency.--Not less than 1 member shall be from the agency responsible for the State </a:t>
            </a:r>
            <a:r>
              <a:rPr lang="en-US" dirty="0" err="1" smtClean="0"/>
              <a:t>medicaid</a:t>
            </a:r>
            <a:r>
              <a:rPr lang="en-US" dirty="0" smtClean="0"/>
              <a:t> program. </a:t>
            </a:r>
          </a:p>
          <a:p>
            <a:r>
              <a:rPr lang="en-US" dirty="0" smtClean="0">
                <a:hlinkClick r:id="rId16" action="ppaction://hlinkfile"/>
              </a:rPr>
              <a:t>(H) </a:t>
            </a:r>
            <a:r>
              <a:rPr lang="en-US" dirty="0" smtClean="0"/>
              <a:t>Head start agency.--Not less than 1 member shall be a representative from a Head Start agency or program in the State. </a:t>
            </a:r>
          </a:p>
          <a:p>
            <a:r>
              <a:rPr lang="en-US" dirty="0" smtClean="0">
                <a:hlinkClick r:id="rId17" action="ppaction://hlinkfile"/>
              </a:rPr>
              <a:t>(I) </a:t>
            </a:r>
            <a:r>
              <a:rPr lang="en-US" dirty="0" smtClean="0"/>
              <a:t>Child care agency.--Not less than 1 member shall be a representative from a State agency responsible for child care. </a:t>
            </a:r>
          </a:p>
          <a:p>
            <a:r>
              <a:rPr lang="en-US" dirty="0" smtClean="0">
                <a:hlinkClick r:id="rId18" action="ppaction://hlinkfile"/>
              </a:rPr>
              <a:t>(J) </a:t>
            </a:r>
            <a:r>
              <a:rPr lang="en-US" dirty="0" smtClean="0"/>
              <a:t>Agency for health insurance.--Not less than 1 member shall be from the agency responsible for the State regulation of health insurance. </a:t>
            </a:r>
          </a:p>
          <a:p>
            <a:r>
              <a:rPr lang="en-US" dirty="0" smtClean="0">
                <a:hlinkClick r:id="rId19" action="ppaction://hlinkfile"/>
              </a:rPr>
              <a:t>(K) </a:t>
            </a:r>
            <a:r>
              <a:rPr lang="en-US" dirty="0" smtClean="0"/>
              <a:t>Office of the coordinator of education of homeless children and youth.--Not less than 1 member shall be a representative designated by the Office of Coordinator for Education of Homeless Children and Youths. </a:t>
            </a:r>
          </a:p>
          <a:p>
            <a:r>
              <a:rPr lang="en-US" dirty="0" smtClean="0">
                <a:hlinkClick r:id="rId20" action="ppaction://hlinkfile"/>
              </a:rPr>
              <a:t>(L) </a:t>
            </a:r>
            <a:r>
              <a:rPr lang="en-US" dirty="0" smtClean="0"/>
              <a:t>State foster care representative.--Not less than 1 member shall be a representative from the State child welfare agency responsible for foster care. </a:t>
            </a:r>
          </a:p>
          <a:p>
            <a:r>
              <a:rPr lang="en-US" dirty="0" smtClean="0">
                <a:hlinkClick r:id="rId21" action="ppaction://hlinkfile"/>
              </a:rPr>
              <a:t>(M) </a:t>
            </a:r>
            <a:r>
              <a:rPr lang="en-US" dirty="0" smtClean="0"/>
              <a:t>Mental health agency.--Not less than 1 member shall be a representative from the State agency responsible for children's mental health. </a:t>
            </a:r>
          </a:p>
          <a:p>
            <a:r>
              <a:rPr lang="en-US" dirty="0" smtClean="0">
                <a:hlinkClick r:id="rId22" action="ppaction://hlinkfile"/>
              </a:rPr>
              <a:t>(2) </a:t>
            </a:r>
            <a:r>
              <a:rPr lang="en-US" dirty="0" smtClean="0"/>
              <a:t>Other members.--The council may include other members selected by the Governor, including a representative from the Bureau of Indian Affairs (BIA), or where there is no BIA- operated or BIA-funded school, from the Indian Health Service or the tribe or tribal council. </a:t>
            </a:r>
          </a:p>
          <a:p>
            <a:r>
              <a:rPr lang="en-US" dirty="0" smtClean="0">
                <a:hlinkClick r:id="rId23" action="ppaction://hlinkfile"/>
              </a:rPr>
              <a:t>(c) </a:t>
            </a:r>
            <a:r>
              <a:rPr lang="en-US" dirty="0" smtClean="0"/>
              <a:t>Meetings.--The council shall meet, at a minimum, on a quarterly basis, and in such places as the council determines necessary. The meetings shall be publicly announced, and, to the extent appropriate, open and accessible to the general public. </a:t>
            </a:r>
          </a:p>
          <a:p>
            <a:r>
              <a:rPr lang="en-US" dirty="0" smtClean="0">
                <a:hlinkClick r:id="rId24" action="ppaction://hlinkfile"/>
              </a:rPr>
              <a:t>(d) </a:t>
            </a:r>
            <a:r>
              <a:rPr lang="en-US" dirty="0" smtClean="0"/>
              <a:t>Management Authority.--Subject to the approval of the Governor, the council may prepare and approve a budget using funds under this part to conduct hearings and forums, to reimburse members of the council for reasonable and necessary expenses for attending council meetings and performing council duties (including child care for parent representatives), to pay compensation to a member of the council if the member is not employed or must forfeit wages from other employment when performing official council business, to hire staff, and to obtain the services of such professional, technical, and clerical personnel as may be necessary to carry out its functions under this part. </a:t>
            </a:r>
          </a:p>
          <a:p>
            <a:r>
              <a:rPr lang="en-US" dirty="0" smtClean="0">
                <a:hlinkClick r:id="rId25" action="ppaction://hlinkfile"/>
              </a:rPr>
              <a:t>(e) </a:t>
            </a:r>
            <a:r>
              <a:rPr lang="en-US" dirty="0" smtClean="0"/>
              <a:t>Functions of Council.-- </a:t>
            </a:r>
          </a:p>
          <a:p>
            <a:r>
              <a:rPr lang="en-US" dirty="0" smtClean="0">
                <a:hlinkClick r:id="rId26" action="ppaction://hlinkfile"/>
              </a:rPr>
              <a:t>(1) </a:t>
            </a:r>
            <a:r>
              <a:rPr lang="en-US" dirty="0" smtClean="0"/>
              <a:t>Duties.--The council shall-- </a:t>
            </a:r>
          </a:p>
          <a:p>
            <a:r>
              <a:rPr lang="en-US" dirty="0" smtClean="0">
                <a:hlinkClick r:id="rId27" action="ppaction://hlinkfile"/>
              </a:rPr>
              <a:t>(A) </a:t>
            </a:r>
            <a:r>
              <a:rPr lang="en-US" dirty="0" smtClean="0"/>
              <a:t>advise and assist the lead agency designated or established under section 635(a)(10) in the performance of the responsibilities set forth in such section, particularly the identification of the sources of fiscal and other support for services for early intervention programs, assignment of financial responsibility to the appropriate agency, and the promotion of the interagency agreements; </a:t>
            </a:r>
          </a:p>
          <a:p>
            <a:r>
              <a:rPr lang="en-US" dirty="0" smtClean="0">
                <a:hlinkClick r:id="rId28" action="ppaction://hlinkfile"/>
              </a:rPr>
              <a:t>(B) </a:t>
            </a:r>
            <a:r>
              <a:rPr lang="en-US" dirty="0" smtClean="0"/>
              <a:t>advise and assist the lead agency in the preparation of applications and amendments thereto; </a:t>
            </a:r>
          </a:p>
          <a:p>
            <a:r>
              <a:rPr lang="en-US" dirty="0" smtClean="0">
                <a:hlinkClick r:id="rId29" action="ppaction://hlinkfile"/>
              </a:rPr>
              <a:t>(C) </a:t>
            </a:r>
            <a:r>
              <a:rPr lang="en-US" dirty="0" smtClean="0"/>
              <a:t>advise and assist the State educational agency regarding the transition of toddlers with disabilities to preschool and other appropriate services; and </a:t>
            </a:r>
          </a:p>
          <a:p>
            <a:r>
              <a:rPr lang="en-US" dirty="0" smtClean="0">
                <a:hlinkClick r:id="rId30" action="ppaction://hlinkfile"/>
              </a:rPr>
              <a:t>(D) </a:t>
            </a:r>
            <a:r>
              <a:rPr lang="en-US" dirty="0" smtClean="0"/>
              <a:t>prepare and submit an annual report to the Governor and to the Secretary on the status of early intervention programs for infants and toddlers with disabilities and their families operated within the State. </a:t>
            </a:r>
          </a:p>
          <a:p>
            <a:r>
              <a:rPr lang="en-US" dirty="0" smtClean="0">
                <a:hlinkClick r:id="rId31" action="ppaction://hlinkfile"/>
              </a:rPr>
              <a:t>(2) </a:t>
            </a:r>
            <a:r>
              <a:rPr lang="en-US" dirty="0" smtClean="0"/>
              <a:t>Authorized activity.--The council may advise and assist the lead agency and the State educational agency regarding the provision of appropriate services for children from birth through age 5. The council may advise appropriate agencies in the State with respect to the integration of services for infants and toddlers with disabilities and at-risk infants and toddlers and their families, regardless of whether at-risk infants and toddlers are eligible for early intervention services in the State. </a:t>
            </a:r>
          </a:p>
          <a:p>
            <a:r>
              <a:rPr lang="en-US" dirty="0" smtClean="0">
                <a:hlinkClick r:id="rId32" action="ppaction://hlinkfile"/>
              </a:rPr>
              <a:t>(f) </a:t>
            </a:r>
            <a:r>
              <a:rPr lang="en-US" dirty="0" smtClean="0"/>
              <a:t>Conflict of Interest.--No member of the council shall cast a vote on any matter that is likely to provide a direct financial benefit to that member or otherwise give the appearance of a conflict of interest under State law. </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18</a:t>
            </a:fld>
            <a:endParaRPr lang="en-US" dirty="0"/>
          </a:p>
        </p:txBody>
      </p:sp>
    </p:spTree>
    <p:extLst>
      <p:ext uri="{BB962C8B-B14F-4D97-AF65-F5344CB8AC3E}">
        <p14:creationId xmlns:p14="http://schemas.microsoft.com/office/powerpoint/2010/main" val="838439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Samples from states on work done by the ICC or committees of the ICC</a:t>
            </a:r>
          </a:p>
        </p:txBody>
      </p:sp>
    </p:spTree>
    <p:extLst>
      <p:ext uri="{BB962C8B-B14F-4D97-AF65-F5344CB8AC3E}">
        <p14:creationId xmlns:p14="http://schemas.microsoft.com/office/powerpoint/2010/main" val="258322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20</a:t>
            </a:fld>
            <a:endParaRPr lang="en-US" dirty="0"/>
          </a:p>
        </p:txBody>
      </p:sp>
    </p:spTree>
    <p:extLst>
      <p:ext uri="{BB962C8B-B14F-4D97-AF65-F5344CB8AC3E}">
        <p14:creationId xmlns:p14="http://schemas.microsoft.com/office/powerpoint/2010/main" val="133617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21</a:t>
            </a:fld>
            <a:endParaRPr lang="en-US" dirty="0"/>
          </a:p>
        </p:txBody>
      </p:sp>
    </p:spTree>
    <p:extLst>
      <p:ext uri="{BB962C8B-B14F-4D97-AF65-F5344CB8AC3E}">
        <p14:creationId xmlns:p14="http://schemas.microsoft.com/office/powerpoint/2010/main" val="27915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23</a:t>
            </a:fld>
            <a:endParaRPr lang="en-US" dirty="0"/>
          </a:p>
        </p:txBody>
      </p:sp>
    </p:spTree>
    <p:extLst>
      <p:ext uri="{BB962C8B-B14F-4D97-AF65-F5344CB8AC3E}">
        <p14:creationId xmlns:p14="http://schemas.microsoft.com/office/powerpoint/2010/main" val="1400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27</a:t>
            </a:fld>
            <a:endParaRPr lang="en-US" dirty="0"/>
          </a:p>
        </p:txBody>
      </p:sp>
    </p:spTree>
    <p:extLst>
      <p:ext uri="{BB962C8B-B14F-4D97-AF65-F5344CB8AC3E}">
        <p14:creationId xmlns:p14="http://schemas.microsoft.com/office/powerpoint/2010/main" val="394084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30</a:t>
            </a:fld>
            <a:endParaRPr lang="en-US" dirty="0"/>
          </a:p>
        </p:txBody>
      </p:sp>
    </p:spTree>
    <p:extLst>
      <p:ext uri="{BB962C8B-B14F-4D97-AF65-F5344CB8AC3E}">
        <p14:creationId xmlns:p14="http://schemas.microsoft.com/office/powerpoint/2010/main" val="1793285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Samples of ICC reports, is this a formal document or is this just an annual update?</a:t>
            </a:r>
          </a:p>
        </p:txBody>
      </p:sp>
    </p:spTree>
    <p:extLst>
      <p:ext uri="{BB962C8B-B14F-4D97-AF65-F5344CB8AC3E}">
        <p14:creationId xmlns:p14="http://schemas.microsoft.com/office/powerpoint/2010/main" val="278074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32</a:t>
            </a:fld>
            <a:endParaRPr lang="en-US" dirty="0"/>
          </a:p>
        </p:txBody>
      </p:sp>
    </p:spTree>
    <p:extLst>
      <p:ext uri="{BB962C8B-B14F-4D97-AF65-F5344CB8AC3E}">
        <p14:creationId xmlns:p14="http://schemas.microsoft.com/office/powerpoint/2010/main" val="871552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36</a:t>
            </a:fld>
            <a:endParaRPr lang="en-US" dirty="0"/>
          </a:p>
        </p:txBody>
      </p:sp>
    </p:spTree>
    <p:extLst>
      <p:ext uri="{BB962C8B-B14F-4D97-AF65-F5344CB8AC3E}">
        <p14:creationId xmlns:p14="http://schemas.microsoft.com/office/powerpoint/2010/main" val="41772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5 minute review of regulation history</a:t>
            </a:r>
          </a:p>
        </p:txBody>
      </p:sp>
    </p:spTree>
    <p:extLst>
      <p:ext uri="{BB962C8B-B14F-4D97-AF65-F5344CB8AC3E}">
        <p14:creationId xmlns:p14="http://schemas.microsoft.com/office/powerpoint/2010/main" val="3896110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38</a:t>
            </a:fld>
            <a:endParaRPr lang="en-US" dirty="0"/>
          </a:p>
        </p:txBody>
      </p:sp>
    </p:spTree>
    <p:extLst>
      <p:ext uri="{BB962C8B-B14F-4D97-AF65-F5344CB8AC3E}">
        <p14:creationId xmlns:p14="http://schemas.microsoft.com/office/powerpoint/2010/main" val="1976832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39</a:t>
            </a:fld>
            <a:endParaRPr lang="en-US" dirty="0"/>
          </a:p>
        </p:txBody>
      </p:sp>
    </p:spTree>
    <p:extLst>
      <p:ext uri="{BB962C8B-B14F-4D97-AF65-F5344CB8AC3E}">
        <p14:creationId xmlns:p14="http://schemas.microsoft.com/office/powerpoint/2010/main" val="293626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your ICC have the SPP/APR on the Agenda?</a:t>
            </a:r>
          </a:p>
          <a:p>
            <a:r>
              <a:rPr lang="en-US" dirty="0" smtClean="0"/>
              <a:t>How is your state’s ICC agenda connected to the  SPP/APR</a:t>
            </a:r>
          </a:p>
          <a:p>
            <a:endParaRPr lang="en-US" dirty="0" smtClean="0"/>
          </a:p>
          <a:p>
            <a:r>
              <a:rPr lang="en-US" dirty="0" smtClean="0"/>
              <a:t>Does your ICC have the Part C Application on the agenda?</a:t>
            </a:r>
          </a:p>
          <a:p>
            <a:endParaRPr lang="en-US" dirty="0" smtClean="0"/>
          </a:p>
          <a:p>
            <a:r>
              <a:rPr lang="en-US" dirty="0" smtClean="0"/>
              <a:t>Do you develop a strategic plan for your ICC, or something similar? Action Plan?</a:t>
            </a:r>
            <a:endParaRPr lang="en-US" dirty="0"/>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41</a:t>
            </a:fld>
            <a:endParaRPr lang="en-US" dirty="0"/>
          </a:p>
        </p:txBody>
      </p:sp>
    </p:spTree>
    <p:extLst>
      <p:ext uri="{BB962C8B-B14F-4D97-AF65-F5344CB8AC3E}">
        <p14:creationId xmlns:p14="http://schemas.microsoft.com/office/powerpoint/2010/main" val="192015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42</a:t>
            </a:fld>
            <a:endParaRPr lang="en-US" dirty="0"/>
          </a:p>
        </p:txBody>
      </p:sp>
    </p:spTree>
    <p:extLst>
      <p:ext uri="{BB962C8B-B14F-4D97-AF65-F5344CB8AC3E}">
        <p14:creationId xmlns:p14="http://schemas.microsoft.com/office/powerpoint/2010/main" val="193179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43</a:t>
            </a:fld>
            <a:endParaRPr lang="en-US" dirty="0"/>
          </a:p>
        </p:txBody>
      </p:sp>
    </p:spTree>
    <p:extLst>
      <p:ext uri="{BB962C8B-B14F-4D97-AF65-F5344CB8AC3E}">
        <p14:creationId xmlns:p14="http://schemas.microsoft.com/office/powerpoint/2010/main" val="364740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44</a:t>
            </a:fld>
            <a:endParaRPr lang="en-US" dirty="0"/>
          </a:p>
        </p:txBody>
      </p:sp>
    </p:spTree>
    <p:extLst>
      <p:ext uri="{BB962C8B-B14F-4D97-AF65-F5344CB8AC3E}">
        <p14:creationId xmlns:p14="http://schemas.microsoft.com/office/powerpoint/2010/main" val="635360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45</a:t>
            </a:fld>
            <a:endParaRPr lang="en-US" dirty="0"/>
          </a:p>
        </p:txBody>
      </p:sp>
    </p:spTree>
    <p:extLst>
      <p:ext uri="{BB962C8B-B14F-4D97-AF65-F5344CB8AC3E}">
        <p14:creationId xmlns:p14="http://schemas.microsoft.com/office/powerpoint/2010/main" val="2623111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49</a:t>
            </a:fld>
            <a:endParaRPr lang="en-US" dirty="0"/>
          </a:p>
        </p:txBody>
      </p:sp>
    </p:spTree>
    <p:extLst>
      <p:ext uri="{BB962C8B-B14F-4D97-AF65-F5344CB8AC3E}">
        <p14:creationId xmlns:p14="http://schemas.microsoft.com/office/powerpoint/2010/main" val="2496159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50</a:t>
            </a:fld>
            <a:endParaRPr lang="en-US" dirty="0"/>
          </a:p>
        </p:txBody>
      </p:sp>
    </p:spTree>
    <p:extLst>
      <p:ext uri="{BB962C8B-B14F-4D97-AF65-F5344CB8AC3E}">
        <p14:creationId xmlns:p14="http://schemas.microsoft.com/office/powerpoint/2010/main" val="3176725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proposed SSIP is to be developed in 2 phases and then implemented in a third phase that occur over the new APR reporting period of 2015-2020. Phase III continues thru 2020. Will focus mostly on Phase 1 today since that’s our task between now and February 1, 2015. </a:t>
            </a:r>
          </a:p>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pPr>
            <a:fld id="{628CB748-928C-44AB-A2C0-1668B90F5800}" type="slidenum">
              <a:rPr lang="en-US" altLang="en-US">
                <a:latin typeface="Calibri" pitchFamily="34" charset="0"/>
              </a:rPr>
              <a:pPr fontAlgn="base">
                <a:spcBef>
                  <a:spcPct val="0"/>
                </a:spcBef>
                <a:spcAft>
                  <a:spcPct val="0"/>
                </a:spcAft>
              </a:pPr>
              <a:t>52</a:t>
            </a:fld>
            <a:endParaRPr lang="en-US" altLang="en-US">
              <a:latin typeface="Calibri" pitchFamily="34" charset="0"/>
            </a:endParaRPr>
          </a:p>
        </p:txBody>
      </p:sp>
    </p:spTree>
    <p:extLst>
      <p:ext uri="{BB962C8B-B14F-4D97-AF65-F5344CB8AC3E}">
        <p14:creationId xmlns:p14="http://schemas.microsoft.com/office/powerpoint/2010/main" val="428074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Read Federal Language – Handout attached to this email</a:t>
            </a:r>
          </a:p>
          <a:p>
            <a:pPr eaLnBrk="1" hangingPunct="1"/>
            <a:r>
              <a:rPr lang="en-US" smtClean="0"/>
              <a:t>Discuss that State may have own regs to further detail council</a:t>
            </a:r>
          </a:p>
        </p:txBody>
      </p:sp>
    </p:spTree>
    <p:extLst>
      <p:ext uri="{BB962C8B-B14F-4D97-AF65-F5344CB8AC3E}">
        <p14:creationId xmlns:p14="http://schemas.microsoft.com/office/powerpoint/2010/main" val="2744436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fontAlgn="auto" hangingPunct="1">
              <a:spcBef>
                <a:spcPct val="0"/>
              </a:spcBef>
              <a:spcAft>
                <a:spcPts val="0"/>
              </a:spcAft>
              <a:defRPr/>
            </a:pPr>
            <a:r>
              <a:rPr lang="en-US" altLang="en-US" dirty="0" smtClean="0">
                <a:ea typeface="ＭＳ Ｐゴシック" pitchFamily="34" charset="-128"/>
              </a:rPr>
              <a:t>States have now completed Phase I SSIP activities and have</a:t>
            </a:r>
            <a:r>
              <a:rPr lang="en-US" altLang="en-US" baseline="0" dirty="0" smtClean="0">
                <a:ea typeface="ＭＳ Ｐゴシック" pitchFamily="34" charset="-128"/>
              </a:rPr>
              <a:t> either already initiated or are ready to implement Phase II. </a:t>
            </a:r>
            <a:r>
              <a:rPr lang="en-US" dirty="0"/>
              <a:t>The focus of Phase II is on building State capacity to support EIS programs and/or EIS providers with the implementation of evidence-based practices that will lead to measureable improvement in the State-identified result(s) for infants and toddlers with disabilities.  Phase II builds on the data and infrastructure analyses, coherent improvement strategies, and the theory of action developed in Phase I.  The plan developed in Phase II includes the activities, steps and resources required to implement the coherent improvement strategies, with attention to the research on implementation, timelines for implementation and measures needed to evaluate implementation and impact on the State-identified result(s) for infants and toddlers with disabilities.  T</a:t>
            </a:r>
            <a:r>
              <a:rPr lang="en-US" altLang="en-US" dirty="0" smtClean="0">
                <a:ea typeface="ＭＳ Ｐゴシック" pitchFamily="34" charset="-128"/>
              </a:rPr>
              <a:t>he multi-</a:t>
            </a:r>
            <a:r>
              <a:rPr lang="en-US" altLang="en-US" baseline="0" dirty="0" smtClean="0">
                <a:ea typeface="ＭＳ Ｐゴシック" pitchFamily="34" charset="-128"/>
              </a:rPr>
              <a:t> year </a:t>
            </a:r>
            <a:r>
              <a:rPr lang="en-US" altLang="en-US" dirty="0" smtClean="0">
                <a:ea typeface="ＭＳ Ｐゴシック" pitchFamily="34" charset="-128"/>
              </a:rPr>
              <a:t>plan must include 3 parts:</a:t>
            </a:r>
          </a:p>
          <a:p>
            <a:pPr lvl="1" eaLnBrk="1" hangingPunct="1">
              <a:spcBef>
                <a:spcPct val="0"/>
              </a:spcBef>
              <a:buFontTx/>
              <a:buChar char="•"/>
            </a:pPr>
            <a:r>
              <a:rPr lang="en-US" altLang="en-US" dirty="0" smtClean="0">
                <a:ea typeface="ＭＳ Ｐゴシック" pitchFamily="34" charset="-128"/>
              </a:rPr>
              <a:t>Infrastructure Development</a:t>
            </a:r>
          </a:p>
          <a:p>
            <a:pPr lvl="1" eaLnBrk="1" hangingPunct="1">
              <a:spcBef>
                <a:spcPct val="0"/>
              </a:spcBef>
              <a:buFontTx/>
              <a:buChar char="•"/>
            </a:pPr>
            <a:r>
              <a:rPr lang="en-US" altLang="en-US" dirty="0" smtClean="0">
                <a:ea typeface="ＭＳ Ｐゴシック" pitchFamily="34" charset="-128"/>
              </a:rPr>
              <a:t>Supports for EIS programs/LEAs in Implementing Evidence-based practices</a:t>
            </a:r>
          </a:p>
          <a:p>
            <a:pPr lvl="1" eaLnBrk="1" hangingPunct="1">
              <a:spcBef>
                <a:spcPct val="0"/>
              </a:spcBef>
              <a:buFontTx/>
              <a:buChar char="•"/>
            </a:pPr>
            <a:r>
              <a:rPr lang="en-US" altLang="en-US" dirty="0" smtClean="0">
                <a:ea typeface="ＭＳ Ｐゴシック" pitchFamily="34" charset="-128"/>
              </a:rPr>
              <a:t>Evaluation Plan</a:t>
            </a:r>
          </a:p>
          <a:p>
            <a:pPr eaLnBrk="1" hangingPunct="1">
              <a:spcBef>
                <a:spcPct val="0"/>
              </a:spcBef>
              <a:buFontTx/>
              <a:buNone/>
            </a:pPr>
            <a:r>
              <a:rPr lang="en-US" altLang="en-US" dirty="0" smtClean="0">
                <a:ea typeface="ＭＳ Ｐゴシック" pitchFamily="34" charset="-128"/>
              </a:rPr>
              <a:t>This plan is the basis for implementation and evaluation that occurs in Phase III.</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09" indent="-285734" eaLnBrk="0" hangingPunct="0">
              <a:spcBef>
                <a:spcPct val="30000"/>
              </a:spcBef>
              <a:defRPr sz="1200">
                <a:solidFill>
                  <a:schemeClr val="tx1"/>
                </a:solidFill>
                <a:latin typeface="Calibri" pitchFamily="34" charset="0"/>
                <a:ea typeface="ＭＳ Ｐゴシック" pitchFamily="34" charset="-128"/>
              </a:defRPr>
            </a:lvl2pPr>
            <a:lvl3pPr marL="1142937" indent="-228587" eaLnBrk="0" hangingPunct="0">
              <a:spcBef>
                <a:spcPct val="30000"/>
              </a:spcBef>
              <a:defRPr sz="1200">
                <a:solidFill>
                  <a:schemeClr val="tx1"/>
                </a:solidFill>
                <a:latin typeface="Calibri" pitchFamily="34" charset="0"/>
                <a:ea typeface="ＭＳ Ｐゴシック" pitchFamily="34" charset="-128"/>
              </a:defRPr>
            </a:lvl3pPr>
            <a:lvl4pPr marL="1600111" indent="-228587" eaLnBrk="0" hangingPunct="0">
              <a:spcBef>
                <a:spcPct val="30000"/>
              </a:spcBef>
              <a:defRPr sz="1200">
                <a:solidFill>
                  <a:schemeClr val="tx1"/>
                </a:solidFill>
                <a:latin typeface="Calibri" pitchFamily="34" charset="0"/>
                <a:ea typeface="ＭＳ Ｐゴシック" pitchFamily="34" charset="-128"/>
              </a:defRPr>
            </a:lvl4pPr>
            <a:lvl5pPr marL="2057287" indent="-228587" eaLnBrk="0" hangingPunct="0">
              <a:spcBef>
                <a:spcPct val="30000"/>
              </a:spcBef>
              <a:defRPr sz="1200">
                <a:solidFill>
                  <a:schemeClr val="tx1"/>
                </a:solidFill>
                <a:latin typeface="Calibri" pitchFamily="34"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81E11A6-EFEB-46A8-A99F-552B1492FA0F}" type="slidenum">
              <a:rPr lang="en-US" altLang="en-US" smtClean="0"/>
              <a:pPr eaLnBrk="1" hangingPunct="1">
                <a:spcBef>
                  <a:spcPct val="0"/>
                </a:spcBef>
              </a:pPr>
              <a:t>53</a:t>
            </a:fld>
            <a:endParaRPr lang="en-US" altLang="en-US" smtClean="0"/>
          </a:p>
        </p:txBody>
      </p:sp>
    </p:spTree>
    <p:extLst>
      <p:ext uri="{BB962C8B-B14F-4D97-AF65-F5344CB8AC3E}">
        <p14:creationId xmlns:p14="http://schemas.microsoft.com/office/powerpoint/2010/main" val="3605196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SSIP reminds us that Part C is about children!</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pPr>
            <a:fld id="{A6D7A0DE-8E4F-4EC1-BFE3-A514C627D752}" type="slidenum">
              <a:rPr lang="en-US" altLang="en-US">
                <a:latin typeface="Calibri" pitchFamily="34" charset="0"/>
              </a:rPr>
              <a:pPr fontAlgn="base">
                <a:spcBef>
                  <a:spcPct val="0"/>
                </a:spcBef>
                <a:spcAft>
                  <a:spcPct val="0"/>
                </a:spcAft>
              </a:pPr>
              <a:t>59</a:t>
            </a:fld>
            <a:endParaRPr lang="en-US" altLang="en-US">
              <a:latin typeface="Calibri" pitchFamily="34" charset="0"/>
            </a:endParaRPr>
          </a:p>
        </p:txBody>
      </p:sp>
    </p:spTree>
    <p:extLst>
      <p:ext uri="{BB962C8B-B14F-4D97-AF65-F5344CB8AC3E}">
        <p14:creationId xmlns:p14="http://schemas.microsoft.com/office/powerpoint/2010/main" val="3609542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61</a:t>
            </a:fld>
            <a:endParaRPr lang="en-US" dirty="0"/>
          </a:p>
        </p:txBody>
      </p:sp>
    </p:spTree>
    <p:extLst>
      <p:ext uri="{BB962C8B-B14F-4D97-AF65-F5344CB8AC3E}">
        <p14:creationId xmlns:p14="http://schemas.microsoft.com/office/powerpoint/2010/main" val="3262534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Did your ICC grow?</a:t>
            </a:r>
          </a:p>
          <a:p>
            <a:pPr eaLnBrk="1" hangingPunct="1"/>
            <a:endParaRPr lang="en-US" dirty="0" smtClean="0"/>
          </a:p>
          <a:p>
            <a:pPr eaLnBrk="1" hangingPunct="1"/>
            <a:r>
              <a:rPr lang="en-US" dirty="0" smtClean="0"/>
              <a:t>Did someone appointed to your ICC take on additional roles? </a:t>
            </a:r>
            <a:r>
              <a:rPr lang="en-US" dirty="0" err="1" smtClean="0"/>
              <a:t>i</a:t>
            </a:r>
            <a:endParaRPr lang="en-US" dirty="0" smtClean="0"/>
          </a:p>
        </p:txBody>
      </p:sp>
    </p:spTree>
    <p:extLst>
      <p:ext uri="{BB962C8B-B14F-4D97-AF65-F5344CB8AC3E}">
        <p14:creationId xmlns:p14="http://schemas.microsoft.com/office/powerpoint/2010/main" val="73207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810318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 feel these should be highlighted as the most important functions… compared to those listed in the previous slide.</a:t>
            </a:r>
          </a:p>
        </p:txBody>
      </p:sp>
    </p:spTree>
    <p:extLst>
      <p:ext uri="{BB962C8B-B14F-4D97-AF65-F5344CB8AC3E}">
        <p14:creationId xmlns:p14="http://schemas.microsoft.com/office/powerpoint/2010/main" val="235825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Now that we know what the ICC does and who is at the table… How do you move forward to make it a meaningful and productive council?</a:t>
            </a:r>
          </a:p>
        </p:txBody>
      </p:sp>
    </p:spTree>
    <p:extLst>
      <p:ext uri="{BB962C8B-B14F-4D97-AF65-F5344CB8AC3E}">
        <p14:creationId xmlns:p14="http://schemas.microsoft.com/office/powerpoint/2010/main" val="330246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13</a:t>
            </a:fld>
            <a:endParaRPr lang="en-US" dirty="0"/>
          </a:p>
        </p:txBody>
      </p:sp>
    </p:spTree>
    <p:extLst>
      <p:ext uri="{BB962C8B-B14F-4D97-AF65-F5344CB8AC3E}">
        <p14:creationId xmlns:p14="http://schemas.microsoft.com/office/powerpoint/2010/main" val="224469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14032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225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791747B9-188C-4C87-8355-B6408A97DC76}" type="datetime1">
              <a:rPr lang="en-US" smtClean="0"/>
              <a:t>8/12/2016</a:t>
            </a:fld>
            <a:endParaRPr lang="en-US" dirty="0"/>
          </a:p>
        </p:txBody>
      </p:sp>
      <p:sp>
        <p:nvSpPr>
          <p:cNvPr id="18" name="Slide Number Placeholder 17"/>
          <p:cNvSpPr>
            <a:spLocks noGrp="1"/>
          </p:cNvSpPr>
          <p:nvPr>
            <p:ph type="sldNum" sz="quarter" idx="11"/>
          </p:nvPr>
        </p:nvSpPr>
        <p:spPr/>
        <p:txBody>
          <a:bodyPr rtlCol="0"/>
          <a:lstStyle/>
          <a:p>
            <a:pPr>
              <a:defRPr/>
            </a:pPr>
            <a:fld id="{80F625E2-D3A8-4AA9-9A0F-26E0F98BEDB3}"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5076164-1F2F-4FFE-9A97-CAF49E759917}" type="datetime1">
              <a:rPr lang="en-US" smtClean="0"/>
              <a:t>8/12/2016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FF8282-784A-445A-B6E7-BBD68752941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8407F33-F940-4DA2-B4BE-4374354B4A25}" type="datetime1">
              <a:rPr lang="en-US" smtClean="0"/>
              <a:t>8/12/2016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802FD5-657B-47E2-B50B-EA67720ACC26}"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9209362"/>
      </p:ext>
    </p:extLst>
  </p:cSld>
  <p:clrMapOvr>
    <a:masterClrMapping/>
  </p:clrMapOvr>
  <p:transition>
    <p:sndAc>
      <p:stSnd>
        <p:snd r:embed="rId1" name="explod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CD19F1DB-33E9-4C57-A5E1-226BAFBC6E1C}" type="datetime1">
              <a:rPr lang="en-US" smtClean="0"/>
              <a:t>8/12/2016</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BB468F1B-3856-412F-9882-4C82CF99FE0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90D6E1E7-A54F-461D-B579-C6138CFDDD8A}" type="datetime1">
              <a:rPr lang="en-US" smtClean="0"/>
              <a:t>8/12/2016</a:t>
            </a:fld>
            <a:endParaRPr lang="en-US" dirty="0"/>
          </a:p>
        </p:txBody>
      </p:sp>
      <p:sp>
        <p:nvSpPr>
          <p:cNvPr id="9" name="Slide Number Placeholder 8"/>
          <p:cNvSpPr>
            <a:spLocks noGrp="1"/>
          </p:cNvSpPr>
          <p:nvPr>
            <p:ph type="sldNum" sz="quarter" idx="15"/>
          </p:nvPr>
        </p:nvSpPr>
        <p:spPr/>
        <p:txBody>
          <a:bodyPr rtlCol="0"/>
          <a:lstStyle/>
          <a:p>
            <a:pPr>
              <a:defRPr/>
            </a:pPr>
            <a:fld id="{46E9D7C5-82EB-4B08-A176-3F89FF77F5C1}"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F79FAFB7-69EE-46C5-A63D-BF2C5C126234}" type="datetime1">
              <a:rPr lang="en-US" smtClean="0"/>
              <a:t>8/12/2016</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C20218ED-D4B4-49C7-9CA8-6044E6EDEA8C}"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C9045C00-BB10-46D6-9AB1-CD128D6A7398}" type="datetime1">
              <a:rPr lang="en-US" smtClean="0"/>
              <a:t>8/12/2016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92C2D7-5284-47A4-8C18-AE96E0DC90A6}"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2EDC6E96-D97D-4EF4-985F-488288010938}" type="datetime1">
              <a:rPr lang="en-US" smtClean="0"/>
              <a:t>8/12/2016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F0BD3BA-9CCE-4100-968E-3564C2572694}"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57693DAA-51E7-4A29-BD4A-C6D146271F7F}" type="datetime1">
              <a:rPr lang="en-US" smtClean="0"/>
              <a:t>8/12/2016</a:t>
            </a:fld>
            <a:endParaRPr lang="en-US" dirty="0"/>
          </a:p>
        </p:txBody>
      </p:sp>
      <p:sp>
        <p:nvSpPr>
          <p:cNvPr id="7" name="Slide Number Placeholder 6"/>
          <p:cNvSpPr>
            <a:spLocks noGrp="1"/>
          </p:cNvSpPr>
          <p:nvPr>
            <p:ph type="sldNum" sz="quarter" idx="11"/>
          </p:nvPr>
        </p:nvSpPr>
        <p:spPr/>
        <p:txBody>
          <a:bodyPr rtlCol="0"/>
          <a:lstStyle/>
          <a:p>
            <a:pPr>
              <a:defRPr/>
            </a:pPr>
            <a:fld id="{F16961FF-1E29-4D9A-85B8-DE0698EEB867}"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1144E66-622E-491A-B40E-1B389912534D}" type="datetime1">
              <a:rPr lang="en-US" smtClean="0"/>
              <a:t>8/12/2016</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CEBBD9A-2281-4EE3-AB0D-31DEF41638E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25A79592-02E2-40CC-8835-4E2A65F445F8}" type="datetime1">
              <a:rPr lang="en-US" smtClean="0"/>
              <a:t>8/12/2016</a:t>
            </a:fld>
            <a:endParaRPr lang="en-US" dirty="0"/>
          </a:p>
        </p:txBody>
      </p:sp>
      <p:sp>
        <p:nvSpPr>
          <p:cNvPr id="22" name="Slide Number Placeholder 21"/>
          <p:cNvSpPr>
            <a:spLocks noGrp="1"/>
          </p:cNvSpPr>
          <p:nvPr>
            <p:ph type="sldNum" sz="quarter" idx="15"/>
          </p:nvPr>
        </p:nvSpPr>
        <p:spPr/>
        <p:txBody>
          <a:bodyPr rtlCol="0"/>
          <a:lstStyle/>
          <a:p>
            <a:pPr>
              <a:defRPr/>
            </a:pPr>
            <a:fld id="{6B493865-C4BC-46BD-BAD8-E9FC9F09878C}"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620793628"/>
      </p:ext>
    </p:extLst>
  </p:cSld>
  <p:clrMap bg1="lt1" tx1="dk1" bg2="lt2" tx2="dk2" accent1="accent1" accent2="accent2" accent3="accent3" accent4="accent4" accent5="accent5" accent6="accent6" hlink="hlink" folHlink="folHlink"/>
  <p:sldLayoutIdLst>
    <p:sldLayoutId id="2147483810" r:id="rId1"/>
  </p:sldLayoutIdLst>
  <p:hf hdr="0" ftr="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Helvetica"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8/12/2016</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Lst>
  <p:hf hdr="0" ft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9cw0Ywl4H1LWhM&amp;tbnid=LFMnb5B1WqnA4M:&amp;ved=0CAUQjRw&amp;url=http://www.opsrules.com/supply-chain-optimization-blog/bid/327922/Unlocking-the-Keys-to-Managing-Supplier-Risk&amp;ei=tSIKVP22K8SuggSbi4G4Ag&amp;bvm=bv.74649129,d.eXY&amp;psig=AFQjCNF6pDU4THJjnGKhCv8v_wc2Pf4cXQ&amp;ust=1410036788507407"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frm=1&amp;source=images&amp;cd=&amp;cad=rja&amp;uact=8&amp;ved=0CAQQjRw&amp;url=https://www.castlellc.com/collaboration.aspx&amp;ei=fiMKVPSHKsLzgwTM5oLABA&amp;bvm=bv.74649129,d.eXY&amp;psig=AFQjCNFiWGcfQ1hwjuv4iSN4aCj4Jpg75g&amp;ust=1410036990732996"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idea.ed.gov/explore/view/p/,root,statute,I,C,641,"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wxXkjwWYLHAPcM&amp;tbnid=PL1TVmTXBn4MQM:&amp;ved=0CAUQjRw&amp;url=http://www.lhasalimited.org/research-and-collaboration/collaboration.htm&amp;ei=FSYKVIfkBNHHggS5w4CQAg&amp;bvm=bv.74649129,d.eXY&amp;psig=AFQjCNGBCcn2Nyy3C6uAHloDG75-AqKzUQ&amp;ust=1410037636799507"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uact=8&amp;ved=0CAQQjRw&amp;url=http://in.kahootz.com/blog/bid/224975/Improving-stakeholder-engagement-in-the-public-sector&amp;ei=ricKVO_HIJLpggSY1IKQDw&amp;bvm=bv.74649129,d.eXY&amp;psig=AFQjCNGrWhkqyTCgX-xtnz1mQNLzNQ8JxA&amp;ust=1410038062569970"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http://www2.ed.gov/about/offices/list/osers/osep/rda/core-principles.html"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2.ed.gov/fund/data/report/idea/sppapr.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osep.grads360.org/#program/idea-part-c-profil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frm=1&amp;source=images&amp;cd=&amp;cad=rja&amp;uact=8&amp;docid=wgmxY3BE4o7goM&amp;tbnid=jrHnb_CRNVKtHM:&amp;ved=0CAUQjRw&amp;url=http://strategicgrowthpartners.com/services/cpa-firms/&amp;ei=zy4KVM3TI42QNpa-gsAH&amp;bvm=bv.74649129,d.eXY&amp;psig=AFQjCNHi0cQ_HPTngD3YEE0PyK3ZUdQV1g&amp;ust=1410039746697584"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ectacenter.org/topics/intercoord/icc.as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draccess.org/videolibrary/harperhope.html"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www.stateadvisorypanel.org/" TargetMode="External"/><Relationship Id="rId7" Type="http://schemas.openxmlformats.org/officeDocument/2006/relationships/hyperlink" Target="https://osep.grads360.org/#program/spp-apr-resource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ectacenter.org/idea/clarfctnltrs.asp" TargetMode="External"/><Relationship Id="rId5" Type="http://schemas.openxmlformats.org/officeDocument/2006/relationships/hyperlink" Target="http://ectacenter.org/topics/intercoord/icc.asp" TargetMode="External"/><Relationship Id="rId4" Type="http://schemas.openxmlformats.org/officeDocument/2006/relationships/hyperlink" Target="http://ectacenter.org/~pdfs/pubs/SICCoverview.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mailto:sharon.ringwalt@unc.edu" TargetMode="External"/><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hyperlink" Target="mailto:gundler@live.com" TargetMode="External"/><Relationship Id="rId5" Type="http://schemas.openxmlformats.org/officeDocument/2006/relationships/hyperlink" Target="mailto:Siobhan.colgan@unc.edu" TargetMode="External"/><Relationship Id="rId4" Type="http://schemas.openxmlformats.org/officeDocument/2006/relationships/hyperlink" Target="mailto:Judy.swett@pacer.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381000"/>
            <a:ext cx="7086600" cy="6324600"/>
          </a:xfrm>
        </p:spPr>
        <p:txBody>
          <a:bodyPr>
            <a:normAutofit fontScale="25000" lnSpcReduction="20000"/>
          </a:bodyPr>
          <a:lstStyle/>
          <a:p>
            <a:pPr marR="0" algn="ctr" eaLnBrk="1" hangingPunct="1">
              <a:lnSpc>
                <a:spcPct val="170000"/>
              </a:lnSpc>
              <a:spcBef>
                <a:spcPts val="600"/>
              </a:spcBef>
              <a:spcAft>
                <a:spcPts val="600"/>
              </a:spcAft>
              <a:defRPr/>
            </a:pPr>
            <a:r>
              <a:rPr lang="en-US" sz="9600" b="1" i="1" dirty="0" smtClean="0">
                <a:latin typeface="Arial" panose="020B0604020202020204" pitchFamily="34" charset="0"/>
                <a:cs typeface="Arial" panose="020B0604020202020204" pitchFamily="34" charset="0"/>
              </a:rPr>
              <a:t>The SICC: Connecting Agencies, People &amp; Ideas through Advising &amp; Assisting</a:t>
            </a:r>
            <a:endParaRPr lang="en-US" sz="6000" dirty="0" smtClean="0">
              <a:latin typeface="Arial" panose="020B0604020202020204" pitchFamily="34" charset="0"/>
              <a:cs typeface="Arial" panose="020B0604020202020204" pitchFamily="34" charset="0"/>
            </a:endParaRPr>
          </a:p>
          <a:p>
            <a:pPr marR="0" algn="ctr" eaLnBrk="1" hangingPunct="1">
              <a:lnSpc>
                <a:spcPct val="90000"/>
              </a:lnSpc>
              <a:spcBef>
                <a:spcPts val="600"/>
              </a:spcBef>
              <a:spcAft>
                <a:spcPts val="600"/>
              </a:spcAft>
              <a:defRPr/>
            </a:pPr>
            <a:r>
              <a:rPr lang="en-US" sz="7400" b="1" dirty="0" smtClean="0">
                <a:latin typeface="Arial" panose="020B0604020202020204" pitchFamily="34" charset="0"/>
                <a:cs typeface="Arial" panose="020B0604020202020204" pitchFamily="34" charset="0"/>
              </a:rPr>
              <a:t>An Orientation to the </a:t>
            </a:r>
          </a:p>
          <a:p>
            <a:pPr marR="0" algn="ctr" eaLnBrk="1" hangingPunct="1">
              <a:lnSpc>
                <a:spcPct val="90000"/>
              </a:lnSpc>
              <a:spcBef>
                <a:spcPts val="600"/>
              </a:spcBef>
              <a:spcAft>
                <a:spcPts val="600"/>
              </a:spcAft>
              <a:defRPr/>
            </a:pPr>
            <a:r>
              <a:rPr lang="en-US" sz="7400" b="1" dirty="0" smtClean="0">
                <a:latin typeface="Arial" panose="020B0604020202020204" pitchFamily="34" charset="0"/>
                <a:cs typeface="Arial" panose="020B0604020202020204" pitchFamily="34" charset="0"/>
              </a:rPr>
              <a:t>Roles and Responsibilities of an SICC</a:t>
            </a:r>
          </a:p>
          <a:p>
            <a:pPr marR="0" algn="ctr" eaLnBrk="1" hangingPunct="1">
              <a:lnSpc>
                <a:spcPct val="170000"/>
              </a:lnSpc>
              <a:spcBef>
                <a:spcPts val="600"/>
              </a:spcBef>
              <a:spcAft>
                <a:spcPts val="600"/>
              </a:spcAft>
              <a:defRPr/>
            </a:pPr>
            <a:endParaRPr lang="en-US" sz="4500" dirty="0" smtClean="0">
              <a:latin typeface="Arial" panose="020B0604020202020204" pitchFamily="34" charset="0"/>
              <a:cs typeface="Arial" panose="020B0604020202020204" pitchFamily="34" charset="0"/>
            </a:endParaRPr>
          </a:p>
          <a:p>
            <a:pPr marR="0" algn="ctr" eaLnBrk="1" hangingPunct="1">
              <a:lnSpc>
                <a:spcPct val="170000"/>
              </a:lnSpc>
              <a:spcBef>
                <a:spcPts val="600"/>
              </a:spcBef>
              <a:spcAft>
                <a:spcPts val="600"/>
              </a:spcAft>
              <a:defRPr/>
            </a:pPr>
            <a:r>
              <a:rPr lang="en-US" sz="7200" b="1" dirty="0" smtClean="0">
                <a:latin typeface="Arial" panose="020B0604020202020204" pitchFamily="34" charset="0"/>
                <a:cs typeface="Arial" panose="020B0604020202020204" pitchFamily="34" charset="0"/>
              </a:rPr>
              <a:t>Sharon Ringwalt, </a:t>
            </a:r>
            <a:r>
              <a:rPr lang="en-US" sz="7200" dirty="0" smtClean="0">
                <a:latin typeface="Arial" panose="020B0604020202020204" pitchFamily="34" charset="0"/>
                <a:cs typeface="Arial" panose="020B0604020202020204" pitchFamily="34" charset="0"/>
              </a:rPr>
              <a:t>Early Childhood Technical Assistance Center (ECTA Center), IDEA Data Center (IDC), and CDC Early Hearing Detection and Intervention Team (EHDI) </a:t>
            </a:r>
          </a:p>
          <a:p>
            <a:pPr marR="0" algn="ctr" eaLnBrk="1" hangingPunct="1">
              <a:lnSpc>
                <a:spcPct val="170000"/>
              </a:lnSpc>
              <a:spcBef>
                <a:spcPts val="600"/>
              </a:spcBef>
              <a:spcAft>
                <a:spcPts val="600"/>
              </a:spcAft>
              <a:defRPr/>
            </a:pPr>
            <a:r>
              <a:rPr lang="en-US" sz="7200" b="1" dirty="0" smtClean="0">
                <a:latin typeface="Arial" panose="020B0604020202020204" pitchFamily="34" charset="0"/>
                <a:cs typeface="Arial" panose="020B0604020202020204" pitchFamily="34" charset="0"/>
              </a:rPr>
              <a:t>Judy Swett, </a:t>
            </a:r>
            <a:r>
              <a:rPr lang="en-US" sz="7200" dirty="0" smtClean="0">
                <a:latin typeface="Arial" panose="020B0604020202020204" pitchFamily="34" charset="0"/>
                <a:cs typeface="Arial" panose="020B0604020202020204" pitchFamily="34" charset="0"/>
              </a:rPr>
              <a:t>ECTA and PACER Centers</a:t>
            </a:r>
          </a:p>
          <a:p>
            <a:pPr marR="0" algn="ctr" eaLnBrk="1" hangingPunct="1">
              <a:lnSpc>
                <a:spcPct val="170000"/>
              </a:lnSpc>
              <a:spcBef>
                <a:spcPts val="600"/>
              </a:spcBef>
              <a:spcAft>
                <a:spcPts val="600"/>
              </a:spcAft>
              <a:defRPr/>
            </a:pPr>
            <a:r>
              <a:rPr lang="en-US" sz="7200" b="1" dirty="0" smtClean="0">
                <a:latin typeface="Arial" panose="020B0604020202020204" pitchFamily="34" charset="0"/>
                <a:cs typeface="Arial" panose="020B0604020202020204" pitchFamily="34" charset="0"/>
              </a:rPr>
              <a:t>Siobhan Colgan, </a:t>
            </a:r>
            <a:r>
              <a:rPr lang="en-US" sz="7200" dirty="0" smtClean="0">
                <a:latin typeface="Arial" panose="020B0604020202020204" pitchFamily="34" charset="0"/>
                <a:cs typeface="Arial" panose="020B0604020202020204" pitchFamily="34" charset="0"/>
              </a:rPr>
              <a:t>ECTA and IDC Centers</a:t>
            </a:r>
          </a:p>
          <a:p>
            <a:pPr marR="0" algn="ctr" eaLnBrk="1" hangingPunct="1">
              <a:lnSpc>
                <a:spcPct val="170000"/>
              </a:lnSpc>
              <a:spcBef>
                <a:spcPts val="600"/>
              </a:spcBef>
              <a:spcAft>
                <a:spcPts val="600"/>
              </a:spcAft>
              <a:defRPr/>
            </a:pPr>
            <a:r>
              <a:rPr lang="en-US" sz="7200" b="1" dirty="0" smtClean="0">
                <a:latin typeface="Arial" panose="020B0604020202020204" pitchFamily="34" charset="0"/>
                <a:cs typeface="Arial" panose="020B0604020202020204" pitchFamily="34" charset="0"/>
              </a:rPr>
              <a:t>DARLA Gundler</a:t>
            </a:r>
            <a:r>
              <a:rPr lang="en-US" sz="7200" dirty="0" smtClean="0">
                <a:latin typeface="Arial" panose="020B0604020202020204" pitchFamily="34" charset="0"/>
                <a:cs typeface="Arial" panose="020B0604020202020204" pitchFamily="34" charset="0"/>
              </a:rPr>
              <a:t>, MA Part C and DaSy Center</a:t>
            </a:r>
          </a:p>
          <a:p>
            <a:pPr marR="0" algn="ctr" eaLnBrk="1" hangingPunct="1">
              <a:lnSpc>
                <a:spcPct val="170000"/>
              </a:lnSpc>
              <a:spcBef>
                <a:spcPts val="600"/>
              </a:spcBef>
              <a:spcAft>
                <a:spcPts val="600"/>
              </a:spcAft>
              <a:defRPr/>
            </a:pPr>
            <a:r>
              <a:rPr lang="en-US" sz="7200" dirty="0" smtClean="0">
                <a:latin typeface="Arial" panose="020B0604020202020204" pitchFamily="34" charset="0"/>
                <a:cs typeface="Arial" panose="020B0604020202020204" pitchFamily="34" charset="0"/>
              </a:rPr>
              <a:t>August 14,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599" y="32084"/>
            <a:ext cx="8329863" cy="1143000"/>
          </a:xfrm>
        </p:spPr>
        <p:txBody>
          <a:bodyPr>
            <a:normAutofit fontScale="90000"/>
          </a:bodyPr>
          <a:lstStyle/>
          <a:p>
            <a:r>
              <a:rPr lang="en-US" dirty="0" smtClean="0">
                <a:latin typeface="Arial" panose="020B0604020202020204" pitchFamily="34" charset="0"/>
                <a:cs typeface="Arial" panose="020B0604020202020204" pitchFamily="34" charset="0"/>
              </a:rPr>
              <a:t>ICC Roles and Responsibilities: Advise and Assist the Lead Agency with Certain Functions</a:t>
            </a:r>
            <a:endParaRPr lang="en-US" dirty="0">
              <a:latin typeface="Arial" panose="020B0604020202020204" pitchFamily="34" charset="0"/>
              <a:cs typeface="Arial" panose="020B0604020202020204" pitchFamily="34" charset="0"/>
            </a:endParaRPr>
          </a:p>
        </p:txBody>
      </p:sp>
      <p:sp>
        <p:nvSpPr>
          <p:cNvPr id="16388"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4CCC284-CAE5-4381-86C9-D63B3C1FAAAC}" type="datetime1">
              <a:rPr lang="en-US" smtClean="0"/>
              <a:t>8/12/2016</a:t>
            </a:fld>
            <a:endParaRPr lang="en-US" smtClean="0"/>
          </a:p>
        </p:txBody>
      </p:sp>
      <p:sp>
        <p:nvSpPr>
          <p:cNvPr id="16390"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normAutofit/>
          </a:bodyPr>
          <a:lstStyle/>
          <a:p>
            <a:pPr fontAlgn="base">
              <a:spcBef>
                <a:spcPct val="0"/>
              </a:spcBef>
              <a:spcAft>
                <a:spcPct val="0"/>
              </a:spcAft>
              <a:defRPr/>
            </a:pPr>
            <a:fld id="{85E5E2FE-EAF5-4257-B0DD-E6ECD05A83A2}" type="slidenum">
              <a:rPr lang="en-US" smtClean="0"/>
              <a:pPr fontAlgn="base">
                <a:spcBef>
                  <a:spcPct val="0"/>
                </a:spcBef>
                <a:spcAft>
                  <a:spcPct val="0"/>
                </a:spcAft>
                <a:defRPr/>
              </a:pPr>
              <a:t>10</a:t>
            </a:fld>
            <a:endParaRPr lang="en-US" dirty="0" smtClean="0"/>
          </a:p>
        </p:txBody>
      </p:sp>
      <p:sp>
        <p:nvSpPr>
          <p:cNvPr id="7" name="Content Placeholder 6"/>
          <p:cNvSpPr>
            <a:spLocks noGrp="1"/>
          </p:cNvSpPr>
          <p:nvPr>
            <p:ph sz="quarter" idx="1"/>
          </p:nvPr>
        </p:nvSpPr>
        <p:spPr>
          <a:xfrm>
            <a:off x="457200" y="1524000"/>
            <a:ext cx="4191000" cy="5029200"/>
          </a:xfrm>
        </p:spPr>
        <p:txBody>
          <a:bodyPr>
            <a:noAutofit/>
          </a:bodyPr>
          <a:lstStyle/>
          <a:p>
            <a:pPr marL="365760" indent="-256032" eaLnBrk="1" fontAlgn="auto" hangingPunct="1">
              <a:lnSpc>
                <a:spcPct val="170000"/>
              </a:lnSpc>
              <a:spcAft>
                <a:spcPts val="0"/>
              </a:spcAft>
              <a:buFont typeface="Wingdings 3"/>
              <a:buChar char=""/>
              <a:defRPr/>
            </a:pPr>
            <a:r>
              <a:rPr lang="en-US" sz="1800" dirty="0" smtClean="0">
                <a:latin typeface="Arial" panose="020B0604020202020204" pitchFamily="34" charset="0"/>
                <a:cs typeface="Arial" panose="020B0604020202020204" pitchFamily="34" charset="0"/>
              </a:rPr>
              <a:t>Advise and assist the Lead Agency in the development of policies</a:t>
            </a:r>
          </a:p>
          <a:p>
            <a:pPr marL="365760" indent="-256032" eaLnBrk="1" fontAlgn="auto" hangingPunct="1">
              <a:lnSpc>
                <a:spcPct val="170000"/>
              </a:lnSpc>
              <a:spcAft>
                <a:spcPts val="0"/>
              </a:spcAft>
              <a:buFont typeface="Wingdings 3"/>
              <a:buChar char=""/>
              <a:defRPr/>
            </a:pPr>
            <a:r>
              <a:rPr lang="en-US" sz="1800" dirty="0" smtClean="0">
                <a:latin typeface="Arial" panose="020B0604020202020204" pitchFamily="34" charset="0"/>
                <a:cs typeface="Arial" panose="020B0604020202020204" pitchFamily="34" charset="0"/>
              </a:rPr>
              <a:t>Assist in achieving full participation, coordination, and cooperation of all appropriate private and public agencies</a:t>
            </a:r>
          </a:p>
          <a:p>
            <a:pPr marL="365760" indent="-256032" eaLnBrk="1" fontAlgn="auto" hangingPunct="1">
              <a:lnSpc>
                <a:spcPct val="170000"/>
              </a:lnSpc>
              <a:spcAft>
                <a:spcPts val="0"/>
              </a:spcAft>
              <a:buFont typeface="Wingdings 3"/>
              <a:buChar char=""/>
              <a:defRPr/>
            </a:pPr>
            <a:r>
              <a:rPr lang="en-US" sz="1800" dirty="0" smtClean="0">
                <a:latin typeface="Arial" panose="020B0604020202020204" pitchFamily="34" charset="0"/>
                <a:cs typeface="Arial" panose="020B0604020202020204" pitchFamily="34" charset="0"/>
              </a:rPr>
              <a:t>Assist in the effective implementation of the statewide system, by establishing a process that includes:</a:t>
            </a:r>
          </a:p>
        </p:txBody>
      </p:sp>
      <p:sp>
        <p:nvSpPr>
          <p:cNvPr id="8" name="Content Placeholder 7"/>
          <p:cNvSpPr>
            <a:spLocks noGrp="1"/>
          </p:cNvSpPr>
          <p:nvPr>
            <p:ph sz="quarter" idx="2"/>
          </p:nvPr>
        </p:nvSpPr>
        <p:spPr>
          <a:xfrm>
            <a:off x="4267200" y="1447800"/>
            <a:ext cx="4114800" cy="4724400"/>
          </a:xfrm>
        </p:spPr>
        <p:txBody>
          <a:bodyPr>
            <a:noAutofit/>
          </a:bodyPr>
          <a:lstStyle/>
          <a:p>
            <a:pPr marL="621792" lvl="1" eaLnBrk="1" fontAlgn="auto" hangingPunct="1">
              <a:lnSpc>
                <a:spcPct val="170000"/>
              </a:lnSpc>
              <a:spcBef>
                <a:spcPts val="324"/>
              </a:spcBef>
              <a:spcAft>
                <a:spcPts val="0"/>
              </a:spcAft>
              <a:buFont typeface="Verdana"/>
              <a:buChar char="◦"/>
              <a:defRPr/>
            </a:pPr>
            <a:r>
              <a:rPr lang="en-US" sz="1900" dirty="0" smtClean="0">
                <a:solidFill>
                  <a:srgbClr val="00B050"/>
                </a:solidFill>
                <a:latin typeface="Arial" panose="020B0604020202020204" pitchFamily="34" charset="0"/>
                <a:cs typeface="Arial" panose="020B0604020202020204" pitchFamily="34" charset="0"/>
              </a:rPr>
              <a:t>Seeking information about any federal, state, or local policies that impede timely service delivery;</a:t>
            </a:r>
          </a:p>
          <a:p>
            <a:pPr marL="621792" lvl="1" eaLnBrk="1" fontAlgn="auto" hangingPunct="1">
              <a:lnSpc>
                <a:spcPct val="170000"/>
              </a:lnSpc>
              <a:spcBef>
                <a:spcPts val="324"/>
              </a:spcBef>
              <a:spcAft>
                <a:spcPts val="0"/>
              </a:spcAft>
              <a:buFont typeface="Verdana"/>
              <a:buChar char="◦"/>
              <a:defRPr/>
            </a:pPr>
            <a:r>
              <a:rPr lang="en-US" sz="1900" dirty="0" smtClean="0">
                <a:solidFill>
                  <a:srgbClr val="00B050"/>
                </a:solidFill>
                <a:latin typeface="Arial" panose="020B0604020202020204" pitchFamily="34" charset="0"/>
                <a:cs typeface="Arial" panose="020B0604020202020204" pitchFamily="34" charset="0"/>
              </a:rPr>
              <a:t>Taking steps to ensure that any policy problems identified are resolved;</a:t>
            </a:r>
          </a:p>
          <a:p>
            <a:pPr marL="621792" lvl="1" eaLnBrk="1" fontAlgn="auto" hangingPunct="1">
              <a:lnSpc>
                <a:spcPct val="170000"/>
              </a:lnSpc>
              <a:spcBef>
                <a:spcPts val="324"/>
              </a:spcBef>
              <a:spcAft>
                <a:spcPts val="0"/>
              </a:spcAft>
              <a:buFont typeface="Verdana"/>
              <a:buChar char="◦"/>
              <a:defRPr/>
            </a:pPr>
            <a:r>
              <a:rPr lang="en-US" sz="1900" dirty="0" smtClean="0">
                <a:solidFill>
                  <a:srgbClr val="00B050"/>
                </a:solidFill>
                <a:latin typeface="Arial" panose="020B0604020202020204" pitchFamily="34" charset="0"/>
                <a:cs typeface="Arial" panose="020B0604020202020204" pitchFamily="34" charset="0"/>
              </a:rPr>
              <a:t>To the extent appropriate, assisting the Lead Agency in the resolution of disputes</a:t>
            </a:r>
            <a:r>
              <a:rPr lang="en-US" sz="1800" dirty="0" smtClean="0">
                <a:solidFill>
                  <a:srgbClr val="00B050"/>
                </a:solidFill>
                <a:latin typeface="Arial" panose="020B0604020202020204" pitchFamily="34" charset="0"/>
                <a:cs typeface="Arial" panose="020B0604020202020204" pitchFamily="34" charset="0"/>
              </a:rPr>
              <a:t>.</a:t>
            </a:r>
            <a:endParaRPr lang="en-US" sz="1800" dirty="0">
              <a:solidFill>
                <a:srgbClr val="00B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219200"/>
          </a:xfrm>
        </p:spPr>
        <p:txBody>
          <a:bodyPr>
            <a:noAutofit/>
          </a:bodyPr>
          <a:lstStyle/>
          <a:p>
            <a:pPr algn="ctr"/>
            <a:r>
              <a:rPr lang="en-US" sz="3200" dirty="0">
                <a:latin typeface="Arial" panose="020B0604020202020204" pitchFamily="34" charset="0"/>
                <a:cs typeface="Arial" panose="020B0604020202020204" pitchFamily="34" charset="0"/>
              </a:rPr>
              <a:t>D</a:t>
            </a:r>
            <a:r>
              <a:rPr lang="en-US" sz="3200" dirty="0" smtClean="0">
                <a:latin typeface="Arial" panose="020B0604020202020204" pitchFamily="34" charset="0"/>
                <a:cs typeface="Arial" panose="020B0604020202020204" pitchFamily="34" charset="0"/>
              </a:rPr>
              <a:t>uties of the State Advisory Panel/Functions of the State Interagency Coordinating Council</a:t>
            </a:r>
            <a:endParaRPr lang="en-US" sz="32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a:defRPr/>
            </a:pPr>
            <a:fld id="{32CE52F5-954D-44B1-8D87-6AE6E17C7E8E}" type="datetime1">
              <a:rPr lang="en-US" smtClean="0"/>
              <a:t>8/12/2016</a:t>
            </a:fld>
            <a:endParaRPr lang="en-US" dirty="0"/>
          </a:p>
        </p:txBody>
      </p:sp>
      <p:sp>
        <p:nvSpPr>
          <p:cNvPr id="5" name="Slide Number Placeholder 4"/>
          <p:cNvSpPr>
            <a:spLocks noGrp="1"/>
          </p:cNvSpPr>
          <p:nvPr>
            <p:ph type="sldNum" sz="quarter" idx="12"/>
          </p:nvPr>
        </p:nvSpPr>
        <p:spPr/>
        <p:txBody>
          <a:bodyPr/>
          <a:lstStyle/>
          <a:p>
            <a:pPr>
              <a:defRPr/>
            </a:pPr>
            <a:fld id="{3992C2D7-5284-47A4-8C18-AE96E0DC90A6}" type="slidenum">
              <a:rPr lang="en-US" smtClean="0"/>
              <a:pPr>
                <a:defRPr/>
              </a:pPr>
              <a:t>11</a:t>
            </a:fld>
            <a:endParaRPr lang="en-US" dirty="0"/>
          </a:p>
        </p:txBody>
      </p:sp>
      <p:sp>
        <p:nvSpPr>
          <p:cNvPr id="6" name="Content Placeholder 5"/>
          <p:cNvSpPr>
            <a:spLocks noGrp="1"/>
          </p:cNvSpPr>
          <p:nvPr>
            <p:ph sz="quarter" idx="1"/>
          </p:nvPr>
        </p:nvSpPr>
        <p:spPr>
          <a:xfrm>
            <a:off x="457200" y="1447800"/>
            <a:ext cx="4038600" cy="4943856"/>
          </a:xfrm>
        </p:spPr>
        <p:txBody>
          <a:bodyPr>
            <a:normAutofit fontScale="85000" lnSpcReduction="10000"/>
          </a:bodyPr>
          <a:lstStyle/>
          <a:p>
            <a:pPr marL="0" indent="0">
              <a:buNone/>
            </a:pPr>
            <a:endParaRPr lang="en-US" dirty="0" smtClean="0">
              <a:latin typeface="Century Gothic" pitchFamily="34" charset="0"/>
            </a:endParaRPr>
          </a:p>
          <a:p>
            <a:pPr marL="0" indent="0">
              <a:lnSpc>
                <a:spcPct val="120000"/>
              </a:lnSpc>
              <a:buNone/>
            </a:pPr>
            <a:r>
              <a:rPr lang="en-US" dirty="0" smtClean="0">
                <a:latin typeface="Arial" panose="020B0604020202020204" pitchFamily="34" charset="0"/>
                <a:cs typeface="Arial" panose="020B0604020202020204" pitchFamily="34" charset="0"/>
              </a:rPr>
              <a:t>SAP (Part B)</a:t>
            </a:r>
          </a:p>
          <a:p>
            <a:pPr>
              <a:lnSpc>
                <a:spcPct val="120000"/>
              </a:lnSpc>
            </a:pPr>
            <a:r>
              <a:rPr lang="en-US" dirty="0" smtClean="0">
                <a:latin typeface="Arial" panose="020B0604020202020204" pitchFamily="34" charset="0"/>
                <a:cs typeface="Arial" panose="020B0604020202020204" pitchFamily="34" charset="0"/>
              </a:rPr>
              <a:t>Advise the SEA</a:t>
            </a:r>
          </a:p>
          <a:p>
            <a:pPr lvl="1">
              <a:lnSpc>
                <a:spcPct val="120000"/>
              </a:lnSpc>
            </a:pPr>
            <a:r>
              <a:rPr lang="en-US" sz="2400" dirty="0" smtClean="0">
                <a:solidFill>
                  <a:srgbClr val="00B050"/>
                </a:solidFill>
                <a:latin typeface="Arial" panose="020B0604020202020204" pitchFamily="34" charset="0"/>
                <a:cs typeface="Arial" panose="020B0604020202020204" pitchFamily="34" charset="0"/>
              </a:rPr>
              <a:t>Of unmet needs</a:t>
            </a:r>
          </a:p>
          <a:p>
            <a:pPr lvl="1">
              <a:lnSpc>
                <a:spcPct val="120000"/>
              </a:lnSpc>
            </a:pPr>
            <a:r>
              <a:rPr lang="en-US" sz="2400" dirty="0" smtClean="0">
                <a:solidFill>
                  <a:srgbClr val="00B050"/>
                </a:solidFill>
                <a:latin typeface="Arial" panose="020B0604020202020204" pitchFamily="34" charset="0"/>
                <a:cs typeface="Arial" panose="020B0604020202020204" pitchFamily="34" charset="0"/>
              </a:rPr>
              <a:t>In developing evaluations and reporting on 618 data</a:t>
            </a:r>
          </a:p>
          <a:p>
            <a:pPr lvl="1">
              <a:lnSpc>
                <a:spcPct val="120000"/>
              </a:lnSpc>
            </a:pPr>
            <a:r>
              <a:rPr lang="en-US" sz="2400" dirty="0" smtClean="0">
                <a:solidFill>
                  <a:srgbClr val="00B050"/>
                </a:solidFill>
                <a:latin typeface="Arial" panose="020B0604020202020204" pitchFamily="34" charset="0"/>
                <a:cs typeface="Arial" panose="020B0604020202020204" pitchFamily="34" charset="0"/>
              </a:rPr>
              <a:t>In developing CAPs</a:t>
            </a:r>
          </a:p>
          <a:p>
            <a:pPr lvl="1">
              <a:lnSpc>
                <a:spcPct val="120000"/>
              </a:lnSpc>
            </a:pPr>
            <a:r>
              <a:rPr lang="en-US" sz="2400" dirty="0" smtClean="0">
                <a:solidFill>
                  <a:srgbClr val="00B050"/>
                </a:solidFill>
                <a:latin typeface="Arial" panose="020B0604020202020204" pitchFamily="34" charset="0"/>
                <a:cs typeface="Arial" panose="020B0604020202020204" pitchFamily="34" charset="0"/>
              </a:rPr>
              <a:t>In developing and implementing policies relating to coordinating services</a:t>
            </a:r>
          </a:p>
          <a:p>
            <a:pPr>
              <a:lnSpc>
                <a:spcPct val="120000"/>
              </a:lnSpc>
            </a:pPr>
            <a:r>
              <a:rPr lang="en-US" dirty="0" smtClean="0">
                <a:latin typeface="Arial" panose="020B0604020202020204" pitchFamily="34" charset="0"/>
                <a:cs typeface="Arial" panose="020B0604020202020204" pitchFamily="34" charset="0"/>
              </a:rPr>
              <a:t>Comment publicly on proposed rules or regs</a:t>
            </a:r>
            <a:endParaRPr lang="en-US"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2"/>
          </p:nvPr>
        </p:nvSpPr>
        <p:spPr>
          <a:xfrm>
            <a:off x="4648200" y="1447800"/>
            <a:ext cx="4038600" cy="4943856"/>
          </a:xfrm>
        </p:spPr>
        <p:txBody>
          <a:bodyPr>
            <a:normAutofit fontScale="85000" lnSpcReduction="10000"/>
          </a:bodyPr>
          <a:lstStyle/>
          <a:p>
            <a:pPr marL="0" indent="0">
              <a:buNone/>
            </a:pPr>
            <a:endParaRPr lang="en-US" dirty="0" smtClean="0">
              <a:latin typeface="Century Gothic" pitchFamily="34" charset="0"/>
            </a:endParaRPr>
          </a:p>
          <a:p>
            <a:pPr marL="0" indent="0">
              <a:lnSpc>
                <a:spcPct val="120000"/>
              </a:lnSpc>
              <a:buNone/>
            </a:pPr>
            <a:r>
              <a:rPr lang="en-US" sz="2200" dirty="0" smtClean="0">
                <a:latin typeface="Arial" panose="020B0604020202020204" pitchFamily="34" charset="0"/>
                <a:cs typeface="Arial" panose="020B0604020202020204" pitchFamily="34" charset="0"/>
              </a:rPr>
              <a:t>SICC (Part C – sometimes beyond)</a:t>
            </a:r>
          </a:p>
          <a:p>
            <a:pPr>
              <a:lnSpc>
                <a:spcPct val="120000"/>
              </a:lnSpc>
            </a:pPr>
            <a:r>
              <a:rPr lang="en-US" sz="2200" dirty="0" smtClean="0">
                <a:latin typeface="Arial" panose="020B0604020202020204" pitchFamily="34" charset="0"/>
                <a:cs typeface="Arial" panose="020B0604020202020204" pitchFamily="34" charset="0"/>
              </a:rPr>
              <a:t>Advise and Assist the LA in</a:t>
            </a:r>
          </a:p>
          <a:p>
            <a:pPr lvl="1">
              <a:lnSpc>
                <a:spcPct val="120000"/>
              </a:lnSpc>
            </a:pPr>
            <a:r>
              <a:rPr lang="en-US" sz="2200" dirty="0" smtClean="0">
                <a:solidFill>
                  <a:srgbClr val="00B050"/>
                </a:solidFill>
                <a:latin typeface="Arial" panose="020B0604020202020204" pitchFamily="34" charset="0"/>
                <a:cs typeface="Arial" panose="020B0604020202020204" pitchFamily="34" charset="0"/>
              </a:rPr>
              <a:t>Identification of fiscal and other support</a:t>
            </a:r>
          </a:p>
          <a:p>
            <a:pPr lvl="1">
              <a:lnSpc>
                <a:spcPct val="120000"/>
              </a:lnSpc>
            </a:pPr>
            <a:r>
              <a:rPr lang="en-US" sz="2200" dirty="0" smtClean="0">
                <a:solidFill>
                  <a:srgbClr val="00B050"/>
                </a:solidFill>
                <a:latin typeface="Arial" panose="020B0604020202020204" pitchFamily="34" charset="0"/>
                <a:cs typeface="Arial" panose="020B0604020202020204" pitchFamily="34" charset="0"/>
              </a:rPr>
              <a:t>Assignment of financial responsibility</a:t>
            </a:r>
          </a:p>
          <a:p>
            <a:pPr lvl="1">
              <a:lnSpc>
                <a:spcPct val="120000"/>
              </a:lnSpc>
            </a:pPr>
            <a:r>
              <a:rPr lang="en-US" sz="2200" dirty="0" smtClean="0">
                <a:solidFill>
                  <a:srgbClr val="00B050"/>
                </a:solidFill>
                <a:latin typeface="Arial" panose="020B0604020202020204" pitchFamily="34" charset="0"/>
                <a:cs typeface="Arial" panose="020B0604020202020204" pitchFamily="34" charset="0"/>
              </a:rPr>
              <a:t>Promotion of methods for collaboration</a:t>
            </a:r>
          </a:p>
          <a:p>
            <a:pPr lvl="1">
              <a:lnSpc>
                <a:spcPct val="120000"/>
              </a:lnSpc>
            </a:pPr>
            <a:r>
              <a:rPr lang="en-US" sz="2200" dirty="0" smtClean="0">
                <a:solidFill>
                  <a:srgbClr val="00B050"/>
                </a:solidFill>
                <a:latin typeface="Arial" panose="020B0604020202020204" pitchFamily="34" charset="0"/>
                <a:cs typeface="Arial" panose="020B0604020202020204" pitchFamily="34" charset="0"/>
              </a:rPr>
              <a:t>Preparation of applications</a:t>
            </a:r>
          </a:p>
          <a:p>
            <a:pPr lvl="1">
              <a:lnSpc>
                <a:spcPct val="120000"/>
              </a:lnSpc>
            </a:pPr>
            <a:r>
              <a:rPr lang="en-US" sz="2200" dirty="0" smtClean="0">
                <a:solidFill>
                  <a:srgbClr val="00B050"/>
                </a:solidFill>
                <a:latin typeface="Arial" panose="020B0604020202020204" pitchFamily="34" charset="0"/>
                <a:cs typeface="Arial" panose="020B0604020202020204" pitchFamily="34" charset="0"/>
              </a:rPr>
              <a:t>The transition of toddlers to preschool and other services (both the SEA and LA)</a:t>
            </a:r>
            <a:endParaRPr lang="en-US" sz="22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743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457200" y="274638"/>
            <a:ext cx="7924800" cy="1143000"/>
          </a:xfrm>
        </p:spPr>
        <p:txBody>
          <a:bodyPr wrap="square" lIns="91440" tIns="45720" rIns="91440" bIns="45720" numCol="1" anchorCtr="0" compatLnSpc="1">
            <a:prstTxWarp prst="textNoShape">
              <a:avLst/>
            </a:prstTxWarp>
            <a:noAutofit/>
          </a:bodyPr>
          <a:lstStyle/>
          <a:p>
            <a:pPr eaLnBrk="1" hangingPunct="1">
              <a:defRPr/>
            </a:pPr>
            <a:r>
              <a:rPr lang="en-US" sz="4000" dirty="0" smtClean="0">
                <a:effectLst/>
                <a:latin typeface="Arial" panose="020B0604020202020204" pitchFamily="34" charset="0"/>
                <a:cs typeface="Arial" panose="020B0604020202020204" pitchFamily="34" charset="0"/>
              </a:rPr>
              <a:t>Unlocking the Power of Partnership</a:t>
            </a:r>
          </a:p>
        </p:txBody>
      </p:sp>
      <p:sp>
        <p:nvSpPr>
          <p:cNvPr id="2" name="Date Placeholder 1"/>
          <p:cNvSpPr>
            <a:spLocks noGrp="1"/>
          </p:cNvSpPr>
          <p:nvPr>
            <p:ph type="dt" sz="half" idx="14"/>
          </p:nvPr>
        </p:nvSpPr>
        <p:spPr/>
        <p:txBody>
          <a:bodyPr/>
          <a:lstStyle/>
          <a:p>
            <a:pPr>
              <a:defRPr/>
            </a:pPr>
            <a:fld id="{28F20BD8-0520-4D79-B513-AEADEFA8E373}" type="datetime1">
              <a:rPr lang="en-US" smtClean="0"/>
              <a:t>8/12/2016</a:t>
            </a:fld>
            <a:endParaRPr lang="en-US" dirty="0"/>
          </a:p>
        </p:txBody>
      </p:sp>
      <p:sp>
        <p:nvSpPr>
          <p:cNvPr id="3" name="Slide Number Placeholder 2"/>
          <p:cNvSpPr>
            <a:spLocks noGrp="1"/>
          </p:cNvSpPr>
          <p:nvPr>
            <p:ph type="sldNum" sz="quarter" idx="15"/>
          </p:nvPr>
        </p:nvSpPr>
        <p:spPr/>
        <p:txBody>
          <a:bodyPr/>
          <a:lstStyle/>
          <a:p>
            <a:pPr>
              <a:defRPr/>
            </a:pPr>
            <a:fld id="{46E9D7C5-82EB-4B08-A176-3F89FF77F5C1}" type="slidenum">
              <a:rPr lang="en-US" smtClean="0"/>
              <a:pPr>
                <a:defRPr/>
              </a:pPr>
              <a:t>12</a:t>
            </a:fld>
            <a:endParaRPr lang="en-US" dirty="0"/>
          </a:p>
        </p:txBody>
      </p:sp>
      <p:sp>
        <p:nvSpPr>
          <p:cNvPr id="4" name="AutoShape 2" descr="data:image/jpeg;base64,/9j/4AAQSkZJRgABAQAAAQABAAD/2wCEAAkGBxIQEhQUEhQVFRAVFBIQEhEVFRQVFBQVFBcWFhQUFBQYHCkgGBolHBQUIjEhJSkrOi4uGB8zODMtNygtLiwBCgoKDg0OGhAQGCwfHBwsLCwsLSsrLCwsLCwsLCwsLCwsLCwsLCwsLCwsLCwsLCwsLCwsLCssLiwsKywsLSssLf/AABEIAM4A9QMBIgACEQEDEQH/xAAcAAEAAgMBAQEAAAAAAAAAAAAAAwYEBQcCAQj/xABDEAACAgACBwUEBwUHBAMAAAABAgADBBEFBhIhMUFRBxNhcYEiMqGxFEJScpGSwSNDgqLRM2Jjk7LS8BVTwtMkg8P/xAAZAQEBAQEBAQAAAAAAAAAAAAAAAQIDBAX/xAAkEQEBAAIBAwQCAwAAAAAAAAAAAQIRAxIhMRMiQVEEYRQygf/aAAwDAQACEQMRAD8A7jERAREQEREBERAREQEREBERARNJrHrXhNH5fSLMnbetagvYR12RwHichKVj+2Gv9xhXbxtda/XJQ+fwgdQicw1c1t0hpB2YmujDJkD3aZuzHfsB3JHDeSAOI65i1pjLB9c/P4QulkiYej8b3gyO5h+BHUTMhCIiAiIgIiICIiAiIgIiICIiAiIgIiICIiAiIgIiQYrGV1DOx0QdWZV+ZgTzH0jjFoqstf3K0exvJAWPyktVquAykFSMwQcwR1Bmt1pw5sweIVRmTU5A6kDPZ9csvWB+eNI463F3PdYGayxix3HIdFHgBkB5RVo61vqgeZklmmf+2B58ZEdI2n6x9N3yhXWdT8D3OEqX6xBdiObMSflkPSbxVlY7O9Jd/htgn9pSxQ9SrEsh+Y/hlsAma1HrDPsMD0O/y5ywyvhZv1EsTJ9iIlZIiICIiAiIgIiICIiAiIgIiICIiAiIgJo9dMZbRg7bKW2bF2CGyB3F1DbiCOBM3k02uVe1gcSOlTt+UbX6QOQ4nT+Lt9/EWnwDlV/KuQ+EwhvOZ48zzkayVYHTNX8a6VVlTuNaZqeB9kcpasFpFLN3ut9k/oecpOrrZ4er7pH4Ej9JtlWF05H2havnA411UZU2ft6cuAVidpP4WzGXTZmgAM7XrPoQY9EV2yeva7tyNrLayzU88jsjnylBxmpGMrPs1JYOTIwP8rsD8I2aYeomkWw+MrzP7O39g4+8RsN6Nl6EztCrOc6qam4jvVsxAFVaMHCDY23IOYHscFz45mdKAmcm8YydH0ZnaPAcPObKYWjm4jnx/SZss8MZeSIiVCIiAiIgIiICIiAiIgIiICIiAiIgIiICYWmq9rD3r9qm1fxQiZshxa5o46qw+Bgfn1DJVkFZ3CSqYF/1S34ZfBnH8xP6zfIs0WpQzw/8b/pLGqzNrcgiyRVhVkgEy2AT0BPoE9ASKJu3jjM2vFDnuPwmGBPUsukuMrPFq9R+Md6vUfiJgz6Bn8BNdTPQ2ERE05kqesOuK1MasOBZcNzMf7Os9Dl7zeA4dc90869afakDD0nK+0Zsw4118Mx0Zt4HTInpKt3QwdSlVDYhwTUpGaoo42uOYHADmfWebm5un24+XTDDfevOkcdiGG1iMQVB4BnFanyQZA/hMXCaTZDnXacuqPu+BmPonUG3SVpsvscVZ+3ad9jn7KZ7h8h0l0Tsu0fWhFS2JaVIF3fWsQeRKbWwd/LZmJw3Kb33auUnZPobWliALRtL9sZbQ8SOBH/N8ttNocBlOaneCJx7V+10dqrRlYjNU48VOR9JftXMUUY1k+ySR5NxB9RlJxc1mXTkZYSzcWaIie1xIiICIiAiIgImPicfVV/aWInP23Vd3XeZq7tcNHJ72Nw3+dWfkYG8kGPfZqsPRHP4AzV0a24KwZpcGXkypYVPkwXIyHWnS9YwGJsRwR3TVg9GsGwoI5b2EDiSNuElVpgfSAOc+HGqOcDq2pA/+Mvizn+Yj9JZlErWrrd1h6lO47AJHi3tH4mbYaQA5yWVuWNmqyQLNO2mkXiZj3a3UpmTvy37vCZ6a11Rpdf+0NdHN3FKC3FZBm2ie7qB93ay3sx47Iy3byd4z1Op/aqbbBVjVRNshVvrzVQTwFisTkP7wO7mOc5jZt42+y52ye13tbnltHPLyAyHpLDo3UxLPesf0Cj5gzOWeGPkm6/QE+ym4HSGJrqSsOGCIqB2ALsFGQLHgTu45RZpTFH97l5In9Jx9fBvVXMT3UN485QLcdij++f03fKYrWYg/vbfzt/WT+Rj9Jca6qTlNTpTWPDYdSWsVmHCtCGcnpkOHmcpze7C2t7223mSfnMZ6NniMov5X1GfTbXRYOKxFmIu3bRNjdERRuUeAUATOweAfFW7TDJrSDl/26x7qei/EnrItHJ+wsH2+7q9LHVW+BMuGgaRtM3gFHrvPyE4Ye/PV+XS+3FtcNQtaqiDJVAAEliJ9N5nKtZKRXpW3Z+utVh8yuyf9M39LbNjZcQKn9cj/tE0el277SlxHBO7q/Koz+JM3lW+23LkyVj+FF/VjPmc397p6cPC6iIAifTeZ9iIgIiIHwmcW1/7R7bnajBOa6FJRr1OT2kbjsN9ROhG88c8uPQu0nSLUaPu2Tk9mVCkbiO83MR47O3OBLgh4wMJ69olm3sd5Y7yT1JO8yx6saEV/wBrYM0ByRDwYjix6jllNYuBWXCphWqovBQFHpLBtVsnjSFKX1NW5Oy2XA5EEHNT45HI75rvpMd+ZUUnH4A0uUfiOB5MOREytCYAW2DMewpDP5D6vr/WWTFYNbhk65gcOII8iJl4HRoRQqrkOn6k85NLtnvpIzEux7nnMxNGsZlU6vlpUVy3EnmTMO/F+yQFJJBHDqMp0HDaqJ9abbDaAoT6oPnJco1Ma/O+jcetJ3ptEbuOUsWF14ZBktKerMZD2l6vnBYxtlSKLs7a24jMn20B/uk8OhEr2BwrOyqqlmYhVUDMsTuAAnLLjxy72N7s7OlaK0tpTF195h8KjV5ldocMxxHtOJnDCacb9xWvrT+rmXrVPQ/0LCU0btpVzcjgXclny8MyR6TcTn6WH01uuXjV/Tj8bKk/iqH+lDJatQ9KW7rMaq/da1vgAonTBPdZyI6c5qYY/SW1zqrslc/2uPsb7qEfFrDPWkuzxMHRZamJxDsi7ew5QoQCNrMBc+GfOdJOJQfWX8wkdorvR0zDIytW2yQdzDIjd4GbuEs05y1zrQ1udJ6jZceJQhx8pd9AuDtD7pHlvnOsBt4W16bPfrYqfHow8CMj6yyaF0wlLAMcl93PlsngD0y3eg858/C9HJNvRe+K8TB01pJMLS9r8FG4c2Y7lUeJOQjG6YopXastQDLMbwSfuqN59JQNMY+zSdyhVK4dDmiHizcNtvHLcOgJ6z3cnLMI4Y42odWa9kWYm4/bvsbqSSxyHiTwm/1bpZmTa98lrrPBmJdh5AnKV/SOOTNcPWQaqmDXMOD2r7tY6qp3nxAHIy96tYE117bjJ3yOR4qvIefOePiwuefd2yuo3An2In0XnIiICIiBRO2EH6HV0+kJn/l25TkYE7l2i6PN+AuCjN0AvUDie7ObAeJXaHrPz8NIDpCtnUN48xN4ayZUv+o+EvuisrqksHBlB8jwYehBEqMWrCkzOowE2NOGmdTTKMLDaOHSbXDYASWpMplUsCAQQQeBBzB8jM2rI9U4YDlMtABIlkyzFdIkWSKJ4WSLMq5d27Yn2MJV1e638iqn/wChlS7O7wmPwp/xNn86sn/lNt24YnaxlFf2MPtf5jt/6xKloHEd3dS/2La3/K4P6TV8M/L9OT6In0SNAnjFYdbUatwGR1ZHU8CrDIg+hkkQjjmA7KrTiyligYNWz78bG1YnJVHENyJI3b8s9067gcHXQi11IqVoNlEUZACTxLtNNNrLq4uMAsQhMSo2Qx91xx2Hy35bzkRwzPHeDR9IUths/pINIH7xwe69Lh7B8iQfCdWo5+klZQRkRmDuIPAzGfDjn3SZXFxY6QwKe0+JrPghNhPoomBitb2vP0fAVuNrcWALX2DmEVc9geIzPlOt4jUvRtjFmwWGLHeT3KAnzyG+bLR2iqMMNmimupelaKg/lEzj+PjP2t5Kpmo2pb1BbcUAGGRrw4yIToXI3E+Al/iJ2xxmPhi3ZERNIREQEREAROA9p2o1mBsfEUKWwTkudkZ/Ryd5VulefBuXA5bs+/T4Rnx4QPyF3h6y1akaxjDsarjlS5zVzwrc9ein4HfzM7JpLsy0Xe5dsPsMcye6eypSTxOwjBc/SYJ7IdF/YuH/AN7/AKwqKpfwkzMqKWYhVUFmYnIADiSZtNE6jYfCjZqsv7scK2sDqPu7SkqPAESu9qOBWqugIW2Wdwwz3NkFK5jw3/jKjnWuutNuMJqp2lwo3ZZENcftP/d6L6noNh2UaWeq44Z8+6sDNWDwSxRmQOgYA+oHUzESsdJstCgLfURysr+LAGNLt1RJMshSTLOddIlWSrIlkomWnIu0PUzSGNx9ltNIarZqrRjZWuYVRnuLZj2i00tHZtpQcaV/zqv9070J6E1tnTxhdrYTaGT7K7Q45NkMxmPGTCeRPQkH2fHYKCSQFAJJO4ADeSTyE+ym9rNl/wD09q8PXbY9zrS4qraxhXvZ8woOQIXZ/ilSrJoTTWHxqGzDWrbWGKFlz3MORB3jcQfEEGbCfnvUDHY3RmJDthMWcPZlXiE+jX+7nusHse8uZPiCRzn6Cw9gsUMu9SMwciN3iDw8pbE2noHGSz4oyn2aYpERAREQEREBERAREQEREBERATnfa9b7OGXmTa34BB/5Tok5R2s4naxVSfYp2vV2P6IIFNQzP0SM7qh1sr/1Ca1TNzqvXtYqodGL/lBPzAlHTUkyyFJMs511iZZIsiWZFFe0cuXMjj6SKrmsmvGDwDbFrl7uPc1AM46bWZCr6kTW6G7UcDiHCOLaCxyVrVXYJPIujEL5nIeM4trFox8NisRS7FnrtdS7HNnzOaux5lgQx85gBTN9LHVX6yE+iUDse062IwjU2HOzDFUBJ3mpgTXn5ZMvkol/EzWn2S0cZFJaOPpES+E8RE25kREBERAREQEREBERAREQEREBERAThOu2N77HYhs8wH7oeVYCHL1Un1nbdJYsUVWWt7taPYf4QT+k/O7OWJLe8SWJ6knMwPay06h053O/JUy9XP8ARTKqsvuolGzSzn677vJRkPiWlqxakk6zHQyZTOdbidZssAu4nqfl/wAM1imNLabTBYS29/3YJVftM25F9WIETyZeHHO1LEUtpDEbhmDWrEfaWtAf6ekoe0ue7PKfcfiWtdnc52OzWO3VmJZj+JMiQTbDp/YsSMVbl7pw52vMWJs/NvjOxic87G9CmnDPiGHtYgjY8Kq8wD6sWPkFnQxMXy3PD1JKDvkQnus7xEKyoiJtzIiICIiAiIgIiICIiAiIgIiICIiBT+1LH91gigPtXOlQ8h7bfBcvWcdE6V2rYLE3PT3dNj01ozFkXb9tzkRsrv3BBvy+tOasNk7LbmHFTuI9DvlHtZ1PQ2H7qmtOYUZ+Z3t8SZzjQ+G726tORcZ/dG9vgDOoqZKqdDJ0MxkMnQzNbidZqdb9BDH4Z6s8nBFle8gbag5BsuIOZHhnnym0UyZTMtPzDdQAzKSFZSVZTtAqynIg7txBBEydH4FbLETbA23RM9pd20wGe/zlm7QdF0virr6rTnY20a+5cjaACkhxuOeWfDnKQ6kcQR6ETo5P1bhaFqRa0GyiKqKo4BVGQH4CSznOovaXh760qxdgqxKgKbH3V3Zbg23wVjzBy38PC+LpKkjMWoR1DA/KY06bZgn3OV/SOsRUEUUtc/IlhVXn/eY5t+CmaTCaQ0s77Vj4VEz3VpXY+Q6bbMMz45RqpbHR4mjwOkrSPbGZ6jd8Js68TnymtsdNZMTyrZz1KhERAREQEREBERAREQEREDyWnhrfCSz4VhWvxeke7GZ3DrKlp/XLAbJXEd3YvNHrFo/DZMu9uFVuIzmvxOrmGs96tT5gSaXc+HHMZrdolG2qMParjPZakvSBnuPs7YH8swH7TLlP7OvaX/GZWOXT9mi5euc63iOzjRznNqF9CR8pHX2b6PT3aEHmNr/VnKjnuj+1VDuswz7X+E6v8G2ZatG64U3cKsUv3sO/zGY+MtFOqlKe4oXyCj5CZCaCUSK1Vek0IzCv5bOR+Jmq0vZjL/YqZKK/rHZNljjpyCD8fOXFNFKOUnTAqOUn+Lv9qNhdCNl7ftnqVA+AmQNXFPGpPVQZdlwyiexUJe7PZUaNXlXgir5KB8pmV6Glk2BPuzHc3Gkr0WBymVXgQOU2OU+yaXqYi4fKSrVJol0nVXlVnqIlQiIgIiICIiAiIgIiICIiAiIgIiICIiAiIgIiICIiAiIgIiICIiAiIgIiICIiAiIgf//Z">
            <a:hlinkClick r:id="rId3"/>
          </p:cNvPr>
          <p:cNvSpPr>
            <a:spLocks noChangeAspect="1" noChangeArrowheads="1"/>
          </p:cNvSpPr>
          <p:nvPr/>
        </p:nvSpPr>
        <p:spPr bwMode="auto">
          <a:xfrm>
            <a:off x="583746" y="685800"/>
            <a:ext cx="634365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unlocking supplier r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00200"/>
            <a:ext cx="4717596" cy="396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61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95D52C6-4972-4FB9-A276-D6FF4B683370}" type="datetime1">
              <a:rPr lang="en-US" smtClean="0"/>
              <a:t>8/12/2016</a:t>
            </a:fld>
            <a:endParaRPr lang="en-US" dirty="0"/>
          </a:p>
        </p:txBody>
      </p:sp>
      <p:sp>
        <p:nvSpPr>
          <p:cNvPr id="3" name="Slide Number Placeholder 2"/>
          <p:cNvSpPr>
            <a:spLocks noGrp="1"/>
          </p:cNvSpPr>
          <p:nvPr>
            <p:ph type="sldNum" sz="quarter" idx="12"/>
          </p:nvPr>
        </p:nvSpPr>
        <p:spPr/>
        <p:txBody>
          <a:bodyPr/>
          <a:lstStyle/>
          <a:p>
            <a:pPr>
              <a:defRPr/>
            </a:pPr>
            <a:fld id="{CCEBBD9A-2281-4EE3-AB0D-31DEF41638E7}" type="slidenum">
              <a:rPr lang="en-US" smtClean="0"/>
              <a:pPr>
                <a:defRPr/>
              </a:pPr>
              <a:t>13</a:t>
            </a:fld>
            <a:endParaRPr lang="en-US" dirty="0"/>
          </a:p>
        </p:txBody>
      </p:sp>
      <p:sp>
        <p:nvSpPr>
          <p:cNvPr id="443394" name="Title 2"/>
          <p:cNvSpPr>
            <a:spLocks noGrp="1"/>
          </p:cNvSpPr>
          <p:nvPr>
            <p:ph type="title" idx="4294967295"/>
          </p:nvPr>
        </p:nvSpPr>
        <p:spPr>
          <a:xfrm>
            <a:off x="0" y="457200"/>
            <a:ext cx="8885238" cy="1219200"/>
          </a:xfrm>
        </p:spPr>
        <p:txBody>
          <a:bodyPr wrap="square" lIns="91440" tIns="45720" rIns="91440" bIns="45720" numCol="1" anchorCtr="0" compatLnSpc="1">
            <a:prstTxWarp prst="textNoShape">
              <a:avLst/>
            </a:prstTxWarp>
            <a:normAutofit fontScale="90000"/>
          </a:bodyPr>
          <a:lstStyle/>
          <a:p>
            <a:pPr algn="ctr" eaLnBrk="1" hangingPunct="1"/>
            <a:r>
              <a:rPr lang="en-US" sz="3100" dirty="0" smtClean="0">
                <a:effectLst/>
              </a:rPr>
              <a:t/>
            </a:r>
            <a:br>
              <a:rPr lang="en-US" sz="3100" dirty="0" smtClean="0">
                <a:effectLst/>
              </a:rPr>
            </a:br>
            <a:r>
              <a:rPr lang="en-US" sz="4000" dirty="0" smtClean="0">
                <a:effectLst/>
                <a:latin typeface="Arial" panose="020B0604020202020204" pitchFamily="34" charset="0"/>
                <a:cs typeface="Arial" panose="020B0604020202020204" pitchFamily="34" charset="0"/>
              </a:rPr>
              <a:t>LEAD AGENCIES NEED SICC SUPPORT AND PARTNERSHIP MORE THAN EVER</a:t>
            </a:r>
            <a:r>
              <a:rPr lang="en-US" sz="2500" b="0" dirty="0" smtClean="0">
                <a:effectLst/>
                <a:latin typeface="Century Gothic" pitchFamily="34" charset="0"/>
              </a:rPr>
              <a:t/>
            </a:r>
            <a:br>
              <a:rPr lang="en-US" sz="2500" b="0" dirty="0" smtClean="0">
                <a:effectLst/>
                <a:latin typeface="Century Gothic" pitchFamily="34" charset="0"/>
              </a:rPr>
            </a:br>
            <a:endParaRPr lang="en-US" sz="2500" dirty="0" smtClean="0">
              <a:effectLst/>
              <a:latin typeface="Century Gothic" pitchFamily="34" charset="0"/>
            </a:endParaRPr>
          </a:p>
        </p:txBody>
      </p:sp>
      <p:sp>
        <p:nvSpPr>
          <p:cNvPr id="66564" name="Content Placeholder 3"/>
          <p:cNvSpPr>
            <a:spLocks noGrp="1"/>
          </p:cNvSpPr>
          <p:nvPr>
            <p:ph sz="quarter" idx="4294967295"/>
          </p:nvPr>
        </p:nvSpPr>
        <p:spPr>
          <a:xfrm>
            <a:off x="0" y="2133600"/>
            <a:ext cx="4648200" cy="4114800"/>
          </a:xfrm>
        </p:spPr>
        <p:txBody>
          <a:bodyPr/>
          <a:lstStyle/>
          <a:p>
            <a:pPr marL="319088" indent="-319088" eaLnBrk="1" hangingPunct="1">
              <a:lnSpc>
                <a:spcPct val="150000"/>
              </a:lnSpc>
              <a:buFont typeface="Wingdings 3" pitchFamily="18" charset="2"/>
              <a:buNone/>
            </a:pPr>
            <a:r>
              <a:rPr lang="en-US" sz="2800" i="1" dirty="0" smtClean="0"/>
              <a:t>	</a:t>
            </a:r>
            <a:r>
              <a:rPr lang="en-US" sz="2400" b="1" dirty="0" smtClean="0">
                <a:solidFill>
                  <a:schemeClr val="bg2">
                    <a:lumMod val="25000"/>
                  </a:schemeClr>
                </a:solidFill>
                <a:latin typeface="Arial" panose="020B0604020202020204" pitchFamily="34" charset="0"/>
                <a:cs typeface="Arial" panose="020B0604020202020204" pitchFamily="34" charset="0"/>
              </a:rPr>
              <a:t>Challenge:  to maintain an appropriate </a:t>
            </a:r>
            <a:r>
              <a:rPr lang="en-US" sz="2400" b="1" i="1" dirty="0" smtClean="0">
                <a:solidFill>
                  <a:schemeClr val="bg2">
                    <a:lumMod val="25000"/>
                  </a:schemeClr>
                </a:solidFill>
                <a:latin typeface="Arial" panose="020B0604020202020204" pitchFamily="34" charset="0"/>
                <a:cs typeface="Arial" panose="020B0604020202020204" pitchFamily="34" charset="0"/>
              </a:rPr>
              <a:t>balance between </a:t>
            </a:r>
            <a:r>
              <a:rPr lang="en-US" sz="2400" b="1" i="1" dirty="0" smtClean="0">
                <a:solidFill>
                  <a:srgbClr val="00B050"/>
                </a:solidFill>
                <a:latin typeface="Arial" panose="020B0604020202020204" pitchFamily="34" charset="0"/>
                <a:cs typeface="Arial" panose="020B0604020202020204" pitchFamily="34" charset="0"/>
              </a:rPr>
              <a:t>quality </a:t>
            </a:r>
            <a:r>
              <a:rPr lang="en-US" sz="2400" b="1" i="1" dirty="0" smtClean="0">
                <a:solidFill>
                  <a:schemeClr val="bg2">
                    <a:lumMod val="25000"/>
                  </a:schemeClr>
                </a:solidFill>
                <a:latin typeface="Arial" panose="020B0604020202020204" pitchFamily="34" charset="0"/>
                <a:cs typeface="Arial" panose="020B0604020202020204" pitchFamily="34" charset="0"/>
              </a:rPr>
              <a:t>and </a:t>
            </a:r>
            <a:r>
              <a:rPr lang="en-US" sz="2400" b="1" i="1" dirty="0" smtClean="0">
                <a:solidFill>
                  <a:srgbClr val="00B050"/>
                </a:solidFill>
                <a:latin typeface="Arial" panose="020B0604020202020204" pitchFamily="34" charset="0"/>
                <a:cs typeface="Arial" panose="020B0604020202020204" pitchFamily="34" charset="0"/>
              </a:rPr>
              <a:t>compliance </a:t>
            </a:r>
            <a:r>
              <a:rPr lang="en-US" sz="2400" b="1" i="1" dirty="0" smtClean="0">
                <a:solidFill>
                  <a:schemeClr val="bg2">
                    <a:lumMod val="25000"/>
                  </a:schemeClr>
                </a:solidFill>
                <a:latin typeface="Arial" panose="020B0604020202020204" pitchFamily="34" charset="0"/>
                <a:cs typeface="Arial" panose="020B0604020202020204" pitchFamily="34" charset="0"/>
              </a:rPr>
              <a:t>in context of  states’ current </a:t>
            </a:r>
            <a:r>
              <a:rPr lang="en-US" sz="2400" b="1" i="1" dirty="0" smtClean="0">
                <a:solidFill>
                  <a:srgbClr val="00B050"/>
                </a:solidFill>
                <a:latin typeface="Arial" panose="020B0604020202020204" pitchFamily="34" charset="0"/>
                <a:cs typeface="Arial" panose="020B0604020202020204" pitchFamily="34" charset="0"/>
              </a:rPr>
              <a:t>fiscal </a:t>
            </a:r>
            <a:r>
              <a:rPr lang="en-US" sz="2400" b="1" i="1" dirty="0" smtClean="0">
                <a:solidFill>
                  <a:schemeClr val="bg2">
                    <a:lumMod val="25000"/>
                  </a:schemeClr>
                </a:solidFill>
                <a:latin typeface="Arial" panose="020B0604020202020204" pitchFamily="34" charset="0"/>
                <a:cs typeface="Arial" panose="020B0604020202020204" pitchFamily="34" charset="0"/>
              </a:rPr>
              <a:t>situations</a:t>
            </a:r>
          </a:p>
        </p:txBody>
      </p:sp>
      <p:pic>
        <p:nvPicPr>
          <p:cNvPr id="1031" name="Picture 7" descr="https://encrypted-tbn0.gstatic.com/images?q=tbn:ANd9GcRCZlSZR0aRDm5KGl0-YqYwal6IOKpUwXkZR9G-UenMfowsev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38400"/>
            <a:ext cx="4094669" cy="306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123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0"/>
            <a:ext cx="8229600" cy="1981200"/>
          </a:xfrm>
        </p:spPr>
        <p:txBody>
          <a:bodyPr>
            <a:noAutofit/>
          </a:bodyPr>
          <a:lstStyle/>
          <a:p>
            <a:pPr algn="ctr">
              <a:lnSpc>
                <a:spcPct val="200000"/>
              </a:lnSpc>
            </a:pPr>
            <a:r>
              <a:rPr lang="en-US" sz="4000" dirty="0" smtClean="0">
                <a:latin typeface="Arial" panose="020B0604020202020204" pitchFamily="34" charset="0"/>
                <a:cs typeface="Arial" panose="020B0604020202020204" pitchFamily="34" charset="0"/>
              </a:rPr>
              <a:t>Does your state have an active and involved SICC? If not ….</a:t>
            </a:r>
            <a:endParaRPr lang="en-US" sz="40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pPr>
              <a:defRPr/>
            </a:pPr>
            <a:fld id="{945EB40D-1A1D-416E-847B-BCE157364049}" type="datetime1">
              <a:rPr lang="en-US" smtClean="0"/>
              <a:t>8/12/2016</a:t>
            </a:fld>
            <a:endParaRPr lang="en-US" dirty="0"/>
          </a:p>
        </p:txBody>
      </p:sp>
      <p:sp>
        <p:nvSpPr>
          <p:cNvPr id="4" name="Slide Number Placeholder 3"/>
          <p:cNvSpPr>
            <a:spLocks noGrp="1"/>
          </p:cNvSpPr>
          <p:nvPr>
            <p:ph type="sldNum" sz="quarter" idx="11"/>
          </p:nvPr>
        </p:nvSpPr>
        <p:spPr/>
        <p:txBody>
          <a:bodyPr/>
          <a:lstStyle/>
          <a:p>
            <a:pPr>
              <a:defRPr/>
            </a:pPr>
            <a:fld id="{CCEBBD9A-2281-4EE3-AB0D-31DEF41638E7}" type="slidenum">
              <a:rPr lang="en-US" smtClean="0"/>
              <a:pPr>
                <a:defRPr/>
              </a:pPr>
              <a:t>14</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800"/>
            <a:ext cx="355282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81000"/>
            <a:ext cx="8229600" cy="838200"/>
          </a:xfrm>
        </p:spPr>
        <p:txBody>
          <a:bodyPr>
            <a:noAutofit/>
          </a:bodyPr>
          <a:lstStyle/>
          <a:p>
            <a:pPr algn="ctr" eaLnBrk="1" fontAlgn="auto" hangingPunct="1">
              <a:spcAft>
                <a:spcPts val="0"/>
              </a:spcAft>
              <a:defRPr/>
            </a:pPr>
            <a:r>
              <a:rPr lang="en-US" sz="3600" dirty="0" smtClean="0">
                <a:latin typeface="Arial" panose="020B0604020202020204" pitchFamily="34" charset="0"/>
                <a:cs typeface="Arial" panose="020B0604020202020204" pitchFamily="34" charset="0"/>
              </a:rPr>
              <a:t>Steps in organizing an interagency council </a:t>
            </a:r>
            <a:endParaRPr lang="en-US" sz="3600" dirty="0">
              <a:latin typeface="Arial" panose="020B0604020202020204" pitchFamily="34" charset="0"/>
              <a:cs typeface="Arial" panose="020B0604020202020204" pitchFamily="34" charset="0"/>
            </a:endParaRPr>
          </a:p>
        </p:txBody>
      </p:sp>
      <p:sp>
        <p:nvSpPr>
          <p:cNvPr id="10244"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lgn="l" fontAlgn="base">
              <a:spcBef>
                <a:spcPct val="0"/>
              </a:spcBef>
              <a:spcAft>
                <a:spcPct val="0"/>
              </a:spcAft>
              <a:defRPr/>
            </a:pPr>
            <a:fld id="{4094778F-029F-4C97-96DD-902371CFE77F}" type="datetime1">
              <a:rPr lang="en-US" smtClean="0"/>
              <a:pPr algn="l" fontAlgn="base">
                <a:spcBef>
                  <a:spcPct val="0"/>
                </a:spcBef>
                <a:spcAft>
                  <a:spcPct val="0"/>
                </a:spcAft>
                <a:defRPr/>
              </a:pPr>
              <a:t>8/12/2016</a:t>
            </a:fld>
            <a:endParaRPr lang="en-US" dirty="0" smtClean="0"/>
          </a:p>
        </p:txBody>
      </p:sp>
      <p:sp>
        <p:nvSpPr>
          <p:cNvPr id="10246"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1364A9A-F2EB-43EE-9AF4-149C87019078}" type="slidenum">
              <a:rPr lang="en-US" smtClean="0"/>
              <a:pPr fontAlgn="base">
                <a:spcBef>
                  <a:spcPct val="0"/>
                </a:spcBef>
                <a:spcAft>
                  <a:spcPct val="0"/>
                </a:spcAft>
                <a:defRPr/>
              </a:pPr>
              <a:t>15</a:t>
            </a:fld>
            <a:endParaRPr lang="en-US" dirty="0" smtClean="0"/>
          </a:p>
        </p:txBody>
      </p:sp>
      <p:sp>
        <p:nvSpPr>
          <p:cNvPr id="7" name="Content Placeholder 6"/>
          <p:cNvSpPr>
            <a:spLocks noGrp="1"/>
          </p:cNvSpPr>
          <p:nvPr>
            <p:ph sz="quarter" idx="1"/>
          </p:nvPr>
        </p:nvSpPr>
        <p:spPr>
          <a:xfrm>
            <a:off x="228600" y="1404938"/>
            <a:ext cx="4267200" cy="4614862"/>
          </a:xfrm>
        </p:spPr>
        <p:txBody>
          <a:bodyPr>
            <a:noAutofit/>
          </a:bodyPr>
          <a:lstStyle/>
          <a:p>
            <a:pPr marL="365760" indent="-256032" eaLnBrk="1" fontAlgn="auto" hangingPunct="1">
              <a:spcAft>
                <a:spcPts val="0"/>
              </a:spcAft>
              <a:buFont typeface="Wingdings 3"/>
              <a:buChar char=""/>
              <a:defRPr/>
            </a:pPr>
            <a:r>
              <a:rPr lang="en-US" sz="2000" dirty="0" smtClean="0">
                <a:latin typeface="Arial" panose="020B0604020202020204" pitchFamily="34" charset="0"/>
                <a:cs typeface="Arial" panose="020B0604020202020204" pitchFamily="34" charset="0"/>
              </a:rPr>
              <a:t>Clarify the purpose of the interagency council </a:t>
            </a:r>
            <a:r>
              <a:rPr lang="en-US" sz="2000" i="1" dirty="0" smtClean="0">
                <a:solidFill>
                  <a:srgbClr val="00B050"/>
                </a:solidFill>
                <a:latin typeface="Arial" panose="020B0604020202020204" pitchFamily="34" charset="0"/>
                <a:cs typeface="Arial" panose="020B0604020202020204" pitchFamily="34" charset="0"/>
              </a:rPr>
              <a:t>(does your ICC have a mission or vision statement?)</a:t>
            </a:r>
          </a:p>
          <a:p>
            <a:pPr marL="365760" indent="-256032" eaLnBrk="1" fontAlgn="auto" hangingPunct="1">
              <a:spcAft>
                <a:spcPts val="0"/>
              </a:spcAft>
              <a:buFont typeface="Wingdings 3"/>
              <a:buChar char=""/>
              <a:defRPr/>
            </a:pPr>
            <a:r>
              <a:rPr lang="en-US" sz="2000" dirty="0" smtClean="0">
                <a:latin typeface="Arial" panose="020B0604020202020204" pitchFamily="34" charset="0"/>
                <a:cs typeface="Arial" panose="020B0604020202020204" pitchFamily="34" charset="0"/>
              </a:rPr>
              <a:t>Determine the geographical boundaries or service area </a:t>
            </a:r>
            <a:r>
              <a:rPr lang="en-US" sz="2000" i="1" dirty="0" smtClean="0">
                <a:solidFill>
                  <a:srgbClr val="00B050"/>
                </a:solidFill>
                <a:latin typeface="Arial" panose="020B0604020202020204" pitchFamily="34" charset="0"/>
                <a:cs typeface="Arial" panose="020B0604020202020204" pitchFamily="34" charset="0"/>
              </a:rPr>
              <a:t>(is it representative?)</a:t>
            </a:r>
          </a:p>
          <a:p>
            <a:pPr marL="365760" indent="-256032" eaLnBrk="1" fontAlgn="auto" hangingPunct="1">
              <a:spcAft>
                <a:spcPts val="0"/>
              </a:spcAft>
              <a:buFont typeface="Wingdings 3"/>
              <a:buChar char=""/>
              <a:defRPr/>
            </a:pPr>
            <a:r>
              <a:rPr lang="en-US" sz="2000" dirty="0" smtClean="0">
                <a:latin typeface="Arial" panose="020B0604020202020204" pitchFamily="34" charset="0"/>
                <a:cs typeface="Arial" panose="020B0604020202020204" pitchFamily="34" charset="0"/>
              </a:rPr>
              <a:t>Define the target population </a:t>
            </a:r>
            <a:r>
              <a:rPr lang="en-US" sz="2000" i="1" dirty="0" smtClean="0">
                <a:solidFill>
                  <a:srgbClr val="00B050"/>
                </a:solidFill>
                <a:latin typeface="Arial" panose="020B0604020202020204" pitchFamily="34" charset="0"/>
                <a:cs typeface="Arial" panose="020B0604020202020204" pitchFamily="34" charset="0"/>
              </a:rPr>
              <a:t>(0-3, 0-5, 0-8?)</a:t>
            </a:r>
          </a:p>
          <a:p>
            <a:pPr marL="365760" indent="-256032" eaLnBrk="1" fontAlgn="auto" hangingPunct="1">
              <a:spcAft>
                <a:spcPts val="0"/>
              </a:spcAft>
              <a:buFont typeface="Wingdings 3"/>
              <a:buChar char=""/>
              <a:defRPr/>
            </a:pPr>
            <a:r>
              <a:rPr lang="en-US" sz="2000" dirty="0" smtClean="0">
                <a:latin typeface="Arial" panose="020B0604020202020204" pitchFamily="34" charset="0"/>
                <a:cs typeface="Arial" panose="020B0604020202020204" pitchFamily="34" charset="0"/>
              </a:rPr>
              <a:t>Identify the agencies that are critical to delivery of services </a:t>
            </a:r>
            <a:r>
              <a:rPr lang="en-US" sz="2000" i="1" dirty="0" smtClean="0">
                <a:solidFill>
                  <a:srgbClr val="00B050"/>
                </a:solidFill>
                <a:latin typeface="Arial" panose="020B0604020202020204" pitchFamily="34" charset="0"/>
                <a:cs typeface="Arial" panose="020B0604020202020204" pitchFamily="34" charset="0"/>
              </a:rPr>
              <a:t>(in addition to the mandated SICC positions)</a:t>
            </a:r>
            <a:endParaRPr lang="en-US" sz="2000" dirty="0" smtClean="0">
              <a:solidFill>
                <a:srgbClr val="00B050"/>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2"/>
          </p:nvPr>
        </p:nvSpPr>
        <p:spPr>
          <a:xfrm>
            <a:off x="4267200" y="1469775"/>
            <a:ext cx="4572000" cy="4525962"/>
          </a:xfrm>
        </p:spPr>
        <p:txBody>
          <a:bodyPr>
            <a:normAutofit fontScale="77500" lnSpcReduction="20000"/>
          </a:bodyPr>
          <a:lstStyle/>
          <a:p>
            <a:pPr marL="365760" indent="-256032" eaLnBrk="1" fontAlgn="auto" hangingPunct="1">
              <a:lnSpc>
                <a:spcPct val="120000"/>
              </a:lnSpc>
              <a:spcAft>
                <a:spcPts val="0"/>
              </a:spcAft>
              <a:buFont typeface="Wingdings 3"/>
              <a:buChar char=""/>
              <a:defRPr/>
            </a:pPr>
            <a:r>
              <a:rPr lang="en-US" sz="2300" dirty="0" smtClean="0">
                <a:latin typeface="Arial" panose="020B0604020202020204" pitchFamily="34" charset="0"/>
                <a:cs typeface="Arial" panose="020B0604020202020204" pitchFamily="34" charset="0"/>
              </a:rPr>
              <a:t>Identify the agency representatives to invite </a:t>
            </a:r>
            <a:r>
              <a:rPr lang="en-US" sz="2300" i="1" dirty="0" smtClean="0">
                <a:solidFill>
                  <a:srgbClr val="00B050"/>
                </a:solidFill>
                <a:latin typeface="Arial" panose="020B0604020202020204" pitchFamily="34" charset="0"/>
                <a:cs typeface="Arial" panose="020B0604020202020204" pitchFamily="34" charset="0"/>
              </a:rPr>
              <a:t>(In your state, is this a role of the SICC or of the Governor/Governor’s office?)</a:t>
            </a:r>
          </a:p>
          <a:p>
            <a:pPr marL="365760" indent="-256032" eaLnBrk="1" fontAlgn="auto" hangingPunct="1">
              <a:lnSpc>
                <a:spcPct val="120000"/>
              </a:lnSpc>
              <a:spcAft>
                <a:spcPts val="0"/>
              </a:spcAft>
              <a:buFont typeface="Wingdings 3"/>
              <a:buChar char=""/>
              <a:defRPr/>
            </a:pPr>
            <a:r>
              <a:rPr lang="en-US" sz="2300" dirty="0" smtClean="0">
                <a:latin typeface="Arial" panose="020B0604020202020204" pitchFamily="34" charset="0"/>
                <a:cs typeface="Arial" panose="020B0604020202020204" pitchFamily="34" charset="0"/>
              </a:rPr>
              <a:t>Select the appropriate method for inviting agency representatives </a:t>
            </a:r>
            <a:r>
              <a:rPr lang="en-US" sz="2300" i="1" dirty="0" smtClean="0">
                <a:solidFill>
                  <a:srgbClr val="00B050"/>
                </a:solidFill>
                <a:latin typeface="Arial" panose="020B0604020202020204" pitchFamily="34" charset="0"/>
                <a:cs typeface="Arial" panose="020B0604020202020204" pitchFamily="34" charset="0"/>
              </a:rPr>
              <a:t>(who has been appointed and who will do the outreach to potential members?)</a:t>
            </a:r>
          </a:p>
          <a:p>
            <a:pPr marL="365760" indent="-256032" eaLnBrk="1" fontAlgn="auto" hangingPunct="1">
              <a:lnSpc>
                <a:spcPct val="120000"/>
              </a:lnSpc>
              <a:spcAft>
                <a:spcPts val="0"/>
              </a:spcAft>
              <a:buFont typeface="Wingdings 3"/>
              <a:buChar char=""/>
              <a:defRPr/>
            </a:pPr>
            <a:r>
              <a:rPr lang="en-US" sz="2300" dirty="0" smtClean="0">
                <a:latin typeface="Arial" panose="020B0604020202020204" pitchFamily="34" charset="0"/>
                <a:cs typeface="Arial" panose="020B0604020202020204" pitchFamily="34" charset="0"/>
              </a:rPr>
              <a:t>Select the site and time for meetings</a:t>
            </a:r>
            <a:r>
              <a:rPr lang="en-US" sz="2300" dirty="0" smtClean="0">
                <a:solidFill>
                  <a:schemeClr val="bg2">
                    <a:lumMod val="50000"/>
                  </a:schemeClr>
                </a:solidFill>
                <a:latin typeface="Arial" panose="020B0604020202020204" pitchFamily="34" charset="0"/>
                <a:cs typeface="Arial" panose="020B0604020202020204" pitchFamily="34" charset="0"/>
              </a:rPr>
              <a:t> </a:t>
            </a:r>
            <a:r>
              <a:rPr lang="en-US" sz="2300" i="1" dirty="0" smtClean="0">
                <a:solidFill>
                  <a:srgbClr val="00B050"/>
                </a:solidFill>
                <a:latin typeface="Arial" panose="020B0604020202020204" pitchFamily="34" charset="0"/>
                <a:cs typeface="Arial" panose="020B0604020202020204" pitchFamily="34" charset="0"/>
              </a:rPr>
              <a:t>(are they convenient; accessible?)</a:t>
            </a:r>
          </a:p>
          <a:p>
            <a:pPr marL="365760" indent="-256032" eaLnBrk="1" fontAlgn="auto" hangingPunct="1">
              <a:lnSpc>
                <a:spcPct val="120000"/>
              </a:lnSpc>
              <a:spcAft>
                <a:spcPts val="0"/>
              </a:spcAft>
              <a:buFont typeface="Wingdings 3"/>
              <a:buChar char=""/>
              <a:defRPr/>
            </a:pPr>
            <a:r>
              <a:rPr lang="en-US" sz="2300" dirty="0" smtClean="0">
                <a:latin typeface="Arial" panose="020B0604020202020204" pitchFamily="34" charset="0"/>
                <a:cs typeface="Arial" panose="020B0604020202020204" pitchFamily="34" charset="0"/>
              </a:rPr>
              <a:t>Plan the agenda for the meeting </a:t>
            </a:r>
            <a:r>
              <a:rPr lang="en-US" sz="2300" i="1" dirty="0" smtClean="0">
                <a:solidFill>
                  <a:srgbClr val="00B050"/>
                </a:solidFill>
                <a:latin typeface="Arial" panose="020B0604020202020204" pitchFamily="34" charset="0"/>
                <a:cs typeface="Arial" panose="020B0604020202020204" pitchFamily="34" charset="0"/>
              </a:rPr>
              <a:t>(is there an executive committee or a steering committee to develop the agenda?)</a:t>
            </a:r>
          </a:p>
          <a:p>
            <a:pPr marL="365760" indent="-256032" eaLnBrk="1" fontAlgn="auto" hangingPunct="1">
              <a:spcAft>
                <a:spcPts val="0"/>
              </a:spcAft>
              <a:buFont typeface="Wingdings 3"/>
              <a:buChar char=""/>
              <a:defRPr/>
            </a:pPr>
            <a:endParaRPr lang="en-US" dirty="0"/>
          </a:p>
        </p:txBody>
      </p:sp>
      <p:sp>
        <p:nvSpPr>
          <p:cNvPr id="9" name="TextBox 8"/>
          <p:cNvSpPr txBox="1"/>
          <p:nvPr/>
        </p:nvSpPr>
        <p:spPr>
          <a:xfrm>
            <a:off x="685800" y="6019800"/>
            <a:ext cx="71628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n-US" sz="1600" b="1" i="1" dirty="0" smtClean="0">
                <a:latin typeface="Arial" panose="020B0604020202020204" pitchFamily="34" charset="0"/>
                <a:cs typeface="Arial" panose="020B0604020202020204" pitchFamily="34" charset="0"/>
              </a:rPr>
              <a:t>For your SICC</a:t>
            </a:r>
            <a:r>
              <a:rPr lang="en-US" sz="1600" dirty="0" smtClean="0">
                <a:latin typeface="Arial" panose="020B0604020202020204" pitchFamily="34" charset="0"/>
                <a:cs typeface="Arial" panose="020B0604020202020204" pitchFamily="34" charset="0"/>
              </a:rPr>
              <a:t>: Which </a:t>
            </a:r>
            <a:r>
              <a:rPr lang="en-US" sz="1600" dirty="0">
                <a:latin typeface="Arial" panose="020B0604020202020204" pitchFamily="34" charset="0"/>
                <a:cs typeface="Arial" panose="020B0604020202020204" pitchFamily="34" charset="0"/>
              </a:rPr>
              <a:t>of these </a:t>
            </a:r>
            <a:r>
              <a:rPr lang="en-US" sz="1600" dirty="0" smtClean="0">
                <a:latin typeface="Arial" panose="020B0604020202020204" pitchFamily="34" charset="0"/>
                <a:cs typeface="Arial" panose="020B0604020202020204" pitchFamily="34" charset="0"/>
              </a:rPr>
              <a:t>are complete</a:t>
            </a:r>
            <a:r>
              <a:rPr lang="en-US" sz="1600" dirty="0">
                <a:latin typeface="Arial" panose="020B0604020202020204" pitchFamily="34" charset="0"/>
                <a:cs typeface="Arial" panose="020B0604020202020204" pitchFamily="34" charset="0"/>
              </a:rPr>
              <a:t>? Which remain? Which can this group accomplish? Which “belong” to someone else?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4000" dirty="0" smtClean="0">
                <a:latin typeface="Arial" panose="020B0604020202020204" pitchFamily="34" charset="0"/>
                <a:cs typeface="Arial" panose="020B0604020202020204" pitchFamily="34" charset="0"/>
              </a:rPr>
              <a:t>Working towards collaboration…</a:t>
            </a:r>
            <a:endParaRPr lang="en-US" sz="4000"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4"/>
          </p:nvPr>
        </p:nvSpPr>
        <p:spPr/>
        <p:txBody>
          <a:bodyPr/>
          <a:lstStyle/>
          <a:p>
            <a:pPr>
              <a:defRPr/>
            </a:pPr>
            <a:fld id="{B87BB2F1-67C0-4FBC-835B-F6FBAAF2FBFE}" type="datetime1">
              <a:rPr lang="en-US" smtClean="0"/>
              <a:t>8/12/2016</a:t>
            </a:fld>
            <a:endParaRPr lang="en-US" dirty="0"/>
          </a:p>
        </p:txBody>
      </p:sp>
      <p:sp>
        <p:nvSpPr>
          <p:cNvPr id="7" name="Slide Number Placeholder 6"/>
          <p:cNvSpPr>
            <a:spLocks noGrp="1"/>
          </p:cNvSpPr>
          <p:nvPr>
            <p:ph type="sldNum" sz="quarter" idx="15"/>
          </p:nvPr>
        </p:nvSpPr>
        <p:spPr/>
        <p:txBody>
          <a:bodyPr/>
          <a:lstStyle/>
          <a:p>
            <a:pPr>
              <a:defRPr/>
            </a:pPr>
            <a:fld id="{3992C2D7-5284-47A4-8C18-AE96E0DC90A6}" type="slidenum">
              <a:rPr lang="en-US" smtClean="0"/>
              <a:pPr>
                <a:defRPr/>
              </a:pPr>
              <a:t>16</a:t>
            </a:fld>
            <a:endParaRPr lang="en-US" dirty="0"/>
          </a:p>
        </p:txBody>
      </p:sp>
      <p:pic>
        <p:nvPicPr>
          <p:cNvPr id="2" name="Picture 2" descr="https://encrypted-tbn2.gstatic.com/images?q=tbn:ANd9GcQsWT3VQb6Bu6kIvKXbuXm3GWepRzjHDF2R02NeRdRURjEQ-Lj-jg_IPm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441116" cy="368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41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763000" cy="838200"/>
          </a:xfrm>
        </p:spPr>
        <p:txBody>
          <a:bodyPr>
            <a:noAutofit/>
          </a:bodyPr>
          <a:lstStyle/>
          <a:p>
            <a:pPr algn="ctr"/>
            <a:r>
              <a:rPr lang="en-US" sz="3600" i="1" dirty="0" smtClean="0">
                <a:latin typeface="Arial" panose="020B0604020202020204" pitchFamily="34" charset="0"/>
                <a:cs typeface="Arial" panose="020B0604020202020204" pitchFamily="34" charset="0"/>
              </a:rPr>
              <a:t>Possible</a:t>
            </a:r>
            <a:r>
              <a:rPr lang="en-US" sz="3600" dirty="0" smtClean="0">
                <a:latin typeface="Arial" panose="020B0604020202020204" pitchFamily="34" charset="0"/>
                <a:cs typeface="Arial" panose="020B0604020202020204" pitchFamily="34" charset="0"/>
              </a:rPr>
              <a:t> Member Roles and Responsibilities</a:t>
            </a:r>
            <a:endParaRPr lang="en-US" sz="3600"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a:xfrm>
            <a:off x="152400" y="1371600"/>
            <a:ext cx="8839200" cy="5181600"/>
          </a:xfrm>
        </p:spPr>
        <p:txBody>
          <a:bodyPr>
            <a:normAutofit lnSpcReduction="10000"/>
          </a:bodyPr>
          <a:lstStyle/>
          <a:p>
            <a:pPr>
              <a:lnSpc>
                <a:spcPct val="150000"/>
              </a:lnSpc>
            </a:pPr>
            <a:r>
              <a:rPr lang="en-US" sz="2200" dirty="0" smtClean="0">
                <a:latin typeface="Arial" panose="020B0604020202020204" pitchFamily="34" charset="0"/>
                <a:cs typeface="Arial" panose="020B0604020202020204" pitchFamily="34" charset="0"/>
              </a:rPr>
              <a:t>Represent your stakeholder group – bring and share information</a:t>
            </a:r>
          </a:p>
          <a:p>
            <a:pPr>
              <a:lnSpc>
                <a:spcPct val="150000"/>
              </a:lnSpc>
            </a:pPr>
            <a:r>
              <a:rPr lang="en-US" sz="2200" dirty="0" smtClean="0">
                <a:latin typeface="Arial" panose="020B0604020202020204" pitchFamily="34" charset="0"/>
                <a:cs typeface="Arial" panose="020B0604020202020204" pitchFamily="34" charset="0"/>
              </a:rPr>
              <a:t>Be aware of potential collaborative opportunities</a:t>
            </a:r>
          </a:p>
          <a:p>
            <a:pPr>
              <a:lnSpc>
                <a:spcPct val="150000"/>
              </a:lnSpc>
            </a:pPr>
            <a:r>
              <a:rPr lang="en-US" sz="2200" dirty="0" smtClean="0">
                <a:latin typeface="Arial" panose="020B0604020202020204" pitchFamily="34" charset="0"/>
                <a:cs typeface="Arial" panose="020B0604020202020204" pitchFamily="34" charset="0"/>
              </a:rPr>
              <a:t>Attend and participate in meetings – this is critical! Inform the Council chairperson or SICC staff if you will be unable to attend</a:t>
            </a:r>
          </a:p>
          <a:p>
            <a:pPr>
              <a:lnSpc>
                <a:spcPct val="150000"/>
              </a:lnSpc>
            </a:pPr>
            <a:r>
              <a:rPr lang="en-US" sz="2200" dirty="0" smtClean="0">
                <a:latin typeface="Arial" panose="020B0604020202020204" pitchFamily="34" charset="0"/>
                <a:cs typeface="Arial" panose="020B0604020202020204" pitchFamily="34" charset="0"/>
              </a:rPr>
              <a:t>Participate in committees or task groups established by the Council</a:t>
            </a:r>
          </a:p>
          <a:p>
            <a:pPr>
              <a:lnSpc>
                <a:spcPct val="150000"/>
              </a:lnSpc>
            </a:pPr>
            <a:r>
              <a:rPr lang="en-US" sz="2200" dirty="0" smtClean="0">
                <a:latin typeface="Arial" panose="020B0604020202020204" pitchFamily="34" charset="0"/>
                <a:cs typeface="Arial" panose="020B0604020202020204" pitchFamily="34" charset="0"/>
              </a:rPr>
              <a:t>Consider signing a yearly conflict of interest statement – </a:t>
            </a:r>
            <a:r>
              <a:rPr lang="en-US" sz="2200" i="1" dirty="0" smtClean="0">
                <a:latin typeface="Arial" panose="020B0604020202020204" pitchFamily="34" charset="0"/>
                <a:cs typeface="Arial" panose="020B0604020202020204" pitchFamily="34" charset="0"/>
              </a:rPr>
              <a:t>No member of the council shall cast a vote on any matter that is likely to provide a direct financial benefit to that member or otherwise give the appearance of a conflict of interest under State law.</a:t>
            </a:r>
          </a:p>
          <a:p>
            <a:pPr marL="0" indent="0">
              <a:lnSpc>
                <a:spcPct val="150000"/>
              </a:lnSpc>
              <a:buNone/>
            </a:pPr>
            <a:r>
              <a:rPr lang="en-US" sz="2200" i="1"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hlinkClick r:id="rId2"/>
              </a:rPr>
              <a:t>IDEA - Building The Legacy of IDEA 2004</a:t>
            </a:r>
            <a:endParaRPr lang="en-US" sz="2200" i="1" dirty="0" smtClean="0">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sz="half" idx="14"/>
          </p:nvPr>
        </p:nvSpPr>
        <p:spPr/>
        <p:txBody>
          <a:bodyPr/>
          <a:lstStyle/>
          <a:p>
            <a:pPr>
              <a:defRPr/>
            </a:pPr>
            <a:fld id="{8F6A9C31-C775-41B5-B9EB-DE69083D3D49}" type="datetime1">
              <a:rPr lang="en-US" smtClean="0"/>
              <a:t>8/12/2016</a:t>
            </a:fld>
            <a:endParaRPr lang="en-US" dirty="0"/>
          </a:p>
        </p:txBody>
      </p:sp>
      <p:sp>
        <p:nvSpPr>
          <p:cNvPr id="6" name="Slide Number Placeholder 5"/>
          <p:cNvSpPr>
            <a:spLocks noGrp="1"/>
          </p:cNvSpPr>
          <p:nvPr>
            <p:ph type="sldNum" sz="quarter" idx="15"/>
          </p:nvPr>
        </p:nvSpPr>
        <p:spPr/>
        <p:txBody>
          <a:bodyPr/>
          <a:lstStyle/>
          <a:p>
            <a:pPr>
              <a:defRPr/>
            </a:pPr>
            <a:fld id="{46E9D7C5-82EB-4B08-A176-3F89FF77F5C1}"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37" name="Group 29"/>
          <p:cNvGraphicFramePr>
            <a:graphicFrameLocks noGrp="1"/>
          </p:cNvGraphicFramePr>
          <p:nvPr>
            <p:extLst>
              <p:ext uri="{D42A27DB-BD31-4B8C-83A1-F6EECF244321}">
                <p14:modId xmlns:p14="http://schemas.microsoft.com/office/powerpoint/2010/main" val="3889391530"/>
              </p:ext>
            </p:extLst>
          </p:nvPr>
        </p:nvGraphicFramePr>
        <p:xfrm>
          <a:off x="304800" y="1295400"/>
          <a:ext cx="8077200" cy="5091113"/>
        </p:xfrm>
        <a:graphic>
          <a:graphicData uri="http://schemas.openxmlformats.org/drawingml/2006/table">
            <a:tbl>
              <a:tblPr/>
              <a:tblGrid>
                <a:gridCol w="2474913"/>
                <a:gridCol w="2478087"/>
                <a:gridCol w="3124200"/>
              </a:tblGrid>
              <a:tr h="755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No or Maybe – </a:t>
                      </a:r>
                      <a:r>
                        <a:rPr kumimoji="0" lang="en-US" sz="18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depends upon your SICC’s bylaws and norms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 Advise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 Assist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 Advocate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3138487">
                <a:tc>
                  <a:txBody>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give advice</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inform</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counsel</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recommend</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suggest</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guide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help</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support</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second</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attend</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aid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support something</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plead your case or position</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favor a position</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1" i="0" u="none" strike="noStrike" cap="none" normalizeH="0" baseline="0" dirty="0" smtClean="0">
                          <a:ln>
                            <a:noFill/>
                          </a:ln>
                          <a:solidFill>
                            <a:schemeClr val="tx2">
                              <a:lumMod val="60000"/>
                              <a:lumOff val="40000"/>
                            </a:schemeClr>
                          </a:solidFill>
                          <a:effectLst/>
                          <a:latin typeface="Arial" panose="020B0604020202020204" pitchFamily="34" charset="0"/>
                          <a:cs typeface="Arial" panose="020B0604020202020204" pitchFamily="34" charset="0"/>
                        </a:rPr>
                        <a:t>Definitely Not </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argue</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To “wear” only the “hat” of your agency/family/ constituency group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8" name="Title 7"/>
          <p:cNvSpPr>
            <a:spLocks noGrp="1"/>
          </p:cNvSpPr>
          <p:nvPr>
            <p:ph type="title"/>
          </p:nvPr>
        </p:nvSpPr>
        <p:spPr>
          <a:xfrm>
            <a:off x="457200" y="533400"/>
            <a:ext cx="8229600" cy="685800"/>
          </a:xfrm>
        </p:spPr>
        <p:txBody>
          <a:bodyPr>
            <a:normAutofit/>
          </a:bodyPr>
          <a:lstStyle/>
          <a:p>
            <a:pPr algn="ctr" eaLnBrk="1" fontAlgn="auto" hangingPunct="1">
              <a:spcAft>
                <a:spcPts val="0"/>
              </a:spcAft>
              <a:defRPr/>
            </a:pPr>
            <a:r>
              <a:rPr lang="en-US" sz="3600" dirty="0" smtClean="0">
                <a:latin typeface="Arial" panose="020B0604020202020204" pitchFamily="34" charset="0"/>
                <a:cs typeface="Arial" panose="020B0604020202020204" pitchFamily="34" charset="0"/>
              </a:rPr>
              <a:t>Representing a stakeholder group</a:t>
            </a:r>
            <a:endParaRPr lang="en-US" sz="3600" dirty="0">
              <a:latin typeface="Arial" panose="020B0604020202020204" pitchFamily="34" charset="0"/>
              <a:cs typeface="Arial" panose="020B0604020202020204" pitchFamily="34" charset="0"/>
            </a:endParaRPr>
          </a:p>
        </p:txBody>
      </p:sp>
      <p:sp>
        <p:nvSpPr>
          <p:cNvPr id="17410"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7139F4E-BD2B-4F83-9EFF-ECAA6C6DF123}" type="datetime1">
              <a:rPr lang="en-US" smtClean="0"/>
              <a:t>8/12/2016</a:t>
            </a:fld>
            <a:endParaRPr lang="en-US" smtClean="0"/>
          </a:p>
        </p:txBody>
      </p:sp>
      <p:sp>
        <p:nvSpPr>
          <p:cNvPr id="17412" name="Slide Number Placeholder 5"/>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391168D-0CE6-484F-BD0C-DC0E6796E8AE}" type="slidenum">
              <a:rPr lang="en-US" smtClean="0"/>
              <a:pPr fontAlgn="base">
                <a:spcBef>
                  <a:spcPct val="0"/>
                </a:spcBef>
                <a:spcAft>
                  <a:spcPct val="0"/>
                </a:spcAft>
                <a:defRPr/>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81000"/>
            <a:ext cx="8229600" cy="685800"/>
          </a:xfrm>
        </p:spPr>
        <p:txBody>
          <a:bodyPr>
            <a:normAutofit/>
          </a:bodyPr>
          <a:lstStyle/>
          <a:p>
            <a:pPr algn="ctr" eaLnBrk="1" fontAlgn="auto" hangingPunct="1">
              <a:spcAft>
                <a:spcPts val="0"/>
              </a:spcAft>
              <a:defRPr/>
            </a:pPr>
            <a:r>
              <a:rPr lang="en-US" sz="3600" dirty="0" smtClean="0">
                <a:latin typeface="Arial" panose="020B0604020202020204" pitchFamily="34" charset="0"/>
                <a:cs typeface="Arial" panose="020B0604020202020204" pitchFamily="34" charset="0"/>
              </a:rPr>
              <a:t>Possible ICC roles</a:t>
            </a:r>
            <a:endParaRPr lang="en-US" sz="3600" dirty="0">
              <a:latin typeface="Arial" panose="020B0604020202020204" pitchFamily="34" charset="0"/>
              <a:cs typeface="Arial" panose="020B0604020202020204" pitchFamily="34" charset="0"/>
            </a:endParaRPr>
          </a:p>
        </p:txBody>
      </p:sp>
      <p:sp>
        <p:nvSpPr>
          <p:cNvPr id="18434"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37F7A9E-2BB5-4E7A-BABD-7450A70EF3D8}" type="datetime1">
              <a:rPr lang="en-US" smtClean="0"/>
              <a:t>8/12/2016</a:t>
            </a:fld>
            <a:endParaRPr lang="en-US" smtClean="0"/>
          </a:p>
        </p:txBody>
      </p:sp>
      <p:sp>
        <p:nvSpPr>
          <p:cNvPr id="18436" name="Slide Number Placeholder 5"/>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50A6256-35CF-47F5-A9EC-C7FD26BF7A82}" type="slidenum">
              <a:rPr lang="en-US" smtClean="0"/>
              <a:pPr fontAlgn="base">
                <a:spcBef>
                  <a:spcPct val="0"/>
                </a:spcBef>
                <a:spcAft>
                  <a:spcPct val="0"/>
                </a:spcAft>
                <a:defRPr/>
              </a:pPr>
              <a:t>19</a:t>
            </a:fld>
            <a:endParaRPr lang="en-US" smtClean="0"/>
          </a:p>
        </p:txBody>
      </p:sp>
      <p:graphicFrame>
        <p:nvGraphicFramePr>
          <p:cNvPr id="18460" name="Group 28"/>
          <p:cNvGraphicFramePr>
            <a:graphicFrameLocks noGrp="1"/>
          </p:cNvGraphicFramePr>
          <p:nvPr>
            <p:extLst>
              <p:ext uri="{D42A27DB-BD31-4B8C-83A1-F6EECF244321}">
                <p14:modId xmlns:p14="http://schemas.microsoft.com/office/powerpoint/2010/main" val="4008222247"/>
              </p:ext>
            </p:extLst>
          </p:nvPr>
        </p:nvGraphicFramePr>
        <p:xfrm>
          <a:off x="381000" y="1295400"/>
          <a:ext cx="8382000" cy="5257801"/>
        </p:xfrm>
        <a:graphic>
          <a:graphicData uri="http://schemas.openxmlformats.org/drawingml/2006/table">
            <a:tbl>
              <a:tblPr/>
              <a:tblGrid>
                <a:gridCol w="2654300"/>
                <a:gridCol w="2879725"/>
                <a:gridCol w="2847975"/>
              </a:tblGrid>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Policy Development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Policy Approval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Policy Implementation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04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Develop Written Policies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Get Plans/Policies Accepted and Adopted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Facilitate Smooth Operation of Service 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3665538">
                <a:tc>
                  <a:txBody>
                    <a:bodyPr/>
                    <a:lstStyle/>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Needs Assessors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Gatherers of information regarding which policies impede timely delivery of services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Policy Analysts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Identify  fiscal and    other sources of support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Endorsers of Part C policies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Endorsers of policies/efforts of other children’s initiatives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Part C grant administrators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Policy approvers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Seekers of support from other influential groups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Gatekeepers of policies as developed</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Monitors of interagency agreements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Monitoring and </a:t>
                      </a:r>
                    </a:p>
                    <a:p>
                      <a:pPr marL="742950" marR="0" lvl="1"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Program quality</a:t>
                      </a:r>
                    </a:p>
                    <a:p>
                      <a:pPr marL="742950" marR="0" lvl="1"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Consumer satisfaction</a:t>
                      </a:r>
                    </a:p>
                    <a:p>
                      <a:pPr marL="742950" marR="0" lvl="1"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Timely service delivery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685800"/>
          </a:xfrm>
        </p:spPr>
        <p:txBody>
          <a:bodyPr>
            <a:noAutofit/>
          </a:bodyPr>
          <a:lstStyle/>
          <a:p>
            <a:pPr marL="0" indent="0" algn="ctr">
              <a:buNone/>
            </a:pPr>
            <a:r>
              <a:rPr lang="en-US" sz="3200" dirty="0" smtClean="0">
                <a:latin typeface="Arial" panose="020B0604020202020204" pitchFamily="34" charset="0"/>
                <a:cs typeface="Arial" panose="020B0604020202020204" pitchFamily="34" charset="0"/>
              </a:rPr>
              <a:t>Agenda</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228600" y="609600"/>
            <a:ext cx="8229600" cy="6019800"/>
          </a:xfrm>
        </p:spPr>
        <p:txBody>
          <a:bodyPr>
            <a:noAutofit/>
          </a:bodyPr>
          <a:lstStyle/>
          <a:p>
            <a:pPr marL="0" lvl="0" indent="0">
              <a:buNone/>
            </a:pPr>
            <a:r>
              <a:rPr lang="en-US" sz="2000" b="0" dirty="0">
                <a:latin typeface="Arial" panose="020B0604020202020204" pitchFamily="34" charset="0"/>
                <a:cs typeface="Arial" panose="020B0604020202020204" pitchFamily="34" charset="0"/>
              </a:rPr>
              <a:t>9:00 – 9:20 Welcome and introductions</a:t>
            </a:r>
          </a:p>
          <a:p>
            <a:pPr marL="0" lvl="0" indent="0">
              <a:buNone/>
            </a:pPr>
            <a:r>
              <a:rPr lang="en-US" sz="2000" b="0" dirty="0">
                <a:latin typeface="Arial" panose="020B0604020202020204" pitchFamily="34" charset="0"/>
                <a:cs typeface="Arial" panose="020B0604020202020204" pitchFamily="34" charset="0"/>
              </a:rPr>
              <a:t>9:20 – 9:30 Overview for the day</a:t>
            </a:r>
          </a:p>
          <a:p>
            <a:pPr marL="0" lvl="0" indent="0">
              <a:buNone/>
            </a:pPr>
            <a:r>
              <a:rPr lang="en-US" sz="2000" b="0" dirty="0">
                <a:latin typeface="Arial" panose="020B0604020202020204" pitchFamily="34" charset="0"/>
                <a:cs typeface="Arial" panose="020B0604020202020204" pitchFamily="34" charset="0"/>
              </a:rPr>
              <a:t>9:30 – 10:00 Introduction to the new SICC/SAP website and quarterly </a:t>
            </a:r>
            <a:r>
              <a:rPr lang="en-US" sz="2000" b="0" dirty="0" smtClean="0">
                <a:latin typeface="Arial" panose="020B0604020202020204" pitchFamily="34" charset="0"/>
                <a:cs typeface="Arial" panose="020B0604020202020204" pitchFamily="34" charset="0"/>
              </a:rPr>
              <a:t>	webinars</a:t>
            </a:r>
            <a:endParaRPr lang="en-US" sz="2000" b="0" dirty="0">
              <a:latin typeface="Arial" panose="020B0604020202020204" pitchFamily="34" charset="0"/>
              <a:cs typeface="Arial" panose="020B0604020202020204" pitchFamily="34" charset="0"/>
            </a:endParaRPr>
          </a:p>
          <a:p>
            <a:pPr marL="0" lvl="0" indent="0">
              <a:buNone/>
            </a:pPr>
            <a:r>
              <a:rPr lang="en-US" sz="2000" b="0" dirty="0">
                <a:latin typeface="Arial" panose="020B0604020202020204" pitchFamily="34" charset="0"/>
                <a:cs typeface="Arial" panose="020B0604020202020204" pitchFamily="34" charset="0"/>
              </a:rPr>
              <a:t>10:00 – 10:20 Update on DEC Recommended Practices </a:t>
            </a:r>
          </a:p>
          <a:p>
            <a:pPr marL="0" lvl="0" indent="0">
              <a:buNone/>
            </a:pPr>
            <a:r>
              <a:rPr lang="en-US" sz="2000" b="0" dirty="0">
                <a:latin typeface="Arial" panose="020B0604020202020204" pitchFamily="34" charset="0"/>
                <a:cs typeface="Arial" panose="020B0604020202020204" pitchFamily="34" charset="0"/>
              </a:rPr>
              <a:t>10:20 – 11:40 Developing an orientation manual for your SICC </a:t>
            </a:r>
          </a:p>
          <a:p>
            <a:pPr marL="0" lvl="0" indent="0">
              <a:buNone/>
            </a:pPr>
            <a:r>
              <a:rPr lang="en-US" sz="2000" b="0" dirty="0">
                <a:latin typeface="Arial" panose="020B0604020202020204" pitchFamily="34" charset="0"/>
                <a:cs typeface="Arial" panose="020B0604020202020204" pitchFamily="34" charset="0"/>
              </a:rPr>
              <a:t>11:40 – 11:45 Burning topics/issues for your SICC</a:t>
            </a:r>
          </a:p>
          <a:p>
            <a:pPr marL="0" lvl="0" indent="0">
              <a:buNone/>
            </a:pPr>
            <a:r>
              <a:rPr lang="en-US" sz="2000" b="0" dirty="0">
                <a:latin typeface="Arial" panose="020B0604020202020204" pitchFamily="34" charset="0"/>
                <a:cs typeface="Arial" panose="020B0604020202020204" pitchFamily="34" charset="0"/>
              </a:rPr>
              <a:t>11:45 – 12:15 Break for lunch</a:t>
            </a:r>
          </a:p>
          <a:p>
            <a:pPr marL="0" lvl="0" indent="0">
              <a:buNone/>
            </a:pPr>
            <a:r>
              <a:rPr lang="en-US" sz="2000" b="0" dirty="0">
                <a:latin typeface="Arial" panose="020B0604020202020204" pitchFamily="34" charset="0"/>
                <a:cs typeface="Arial" panose="020B0604020202020204" pitchFamily="34" charset="0"/>
              </a:rPr>
              <a:t>1:15 – 2:30 Meet with ITCA and 619 Consortium</a:t>
            </a:r>
          </a:p>
          <a:p>
            <a:pPr marL="0" lvl="0" indent="0">
              <a:buNone/>
            </a:pPr>
            <a:r>
              <a:rPr lang="en-US" sz="2000" b="0" dirty="0">
                <a:latin typeface="Arial" panose="020B0604020202020204" pitchFamily="34" charset="0"/>
                <a:cs typeface="Arial" panose="020B0604020202020204" pitchFamily="34" charset="0"/>
              </a:rPr>
              <a:t>2:30 – 2:45 BREAK</a:t>
            </a:r>
          </a:p>
          <a:p>
            <a:pPr marL="0" lvl="0" indent="0">
              <a:buNone/>
            </a:pPr>
            <a:r>
              <a:rPr lang="en-US" sz="2000" b="0" dirty="0">
                <a:latin typeface="Arial" panose="020B0604020202020204" pitchFamily="34" charset="0"/>
                <a:cs typeface="Arial" panose="020B0604020202020204" pitchFamily="34" charset="0"/>
              </a:rPr>
              <a:t>2:45 – 3:45 Topics of interest – state determinations, etc. </a:t>
            </a:r>
          </a:p>
          <a:p>
            <a:pPr marL="0" lvl="0" indent="0">
              <a:buNone/>
            </a:pPr>
            <a:r>
              <a:rPr lang="en-US" sz="2000" b="0" dirty="0">
                <a:latin typeface="Arial" panose="020B0604020202020204" pitchFamily="34" charset="0"/>
                <a:cs typeface="Arial" panose="020B0604020202020204" pitchFamily="34" charset="0"/>
              </a:rPr>
              <a:t>3:45 – 4:15 Suggestions for upcoming quarterly SICC/SAP webinars</a:t>
            </a:r>
          </a:p>
          <a:p>
            <a:pPr marL="0" lvl="0" indent="0">
              <a:buNone/>
            </a:pPr>
            <a:r>
              <a:rPr lang="en-US" sz="2000" b="0" dirty="0">
                <a:latin typeface="Arial" panose="020B0604020202020204" pitchFamily="34" charset="0"/>
                <a:cs typeface="Arial" panose="020B0604020202020204" pitchFamily="34" charset="0"/>
              </a:rPr>
              <a:t>4:15 – 4:45 Personal Action Planning/your next steps</a:t>
            </a:r>
          </a:p>
          <a:p>
            <a:pPr marL="0" lvl="0" indent="0">
              <a:buNone/>
            </a:pPr>
            <a:r>
              <a:rPr lang="en-US" sz="2000" b="0" dirty="0">
                <a:latin typeface="Arial" panose="020B0604020202020204" pitchFamily="34" charset="0"/>
                <a:cs typeface="Arial" panose="020B0604020202020204" pitchFamily="34" charset="0"/>
              </a:rPr>
              <a:t>4:45 – 5:00 Verbal/paper evaluation of the meeting</a:t>
            </a:r>
          </a:p>
          <a:p>
            <a:pPr marL="0" lvl="0" indent="0">
              <a:buNone/>
            </a:pPr>
            <a:r>
              <a:rPr lang="en-US" sz="2000" dirty="0">
                <a:latin typeface="Arial" panose="020B0604020202020204" pitchFamily="34" charset="0"/>
                <a:cs typeface="Arial" panose="020B0604020202020204" pitchFamily="34" charset="0"/>
              </a:rPr>
              <a:t>For those who are interested, we’ll be glad to provide an overview of the meeting app and how you might populate your personal </a:t>
            </a:r>
            <a:r>
              <a:rPr lang="en-US" sz="2000" dirty="0" smtClean="0">
                <a:latin typeface="Arial" panose="020B0604020202020204" pitchFamily="34" charset="0"/>
                <a:cs typeface="Arial" panose="020B0604020202020204" pitchFamily="34" charset="0"/>
              </a:rPr>
              <a:t>schedule</a:t>
            </a:r>
            <a:endParaRPr lang="en-US" sz="2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4"/>
          </p:nvPr>
        </p:nvSpPr>
        <p:spPr>
          <a:xfrm>
            <a:off x="457200" y="6553200"/>
            <a:ext cx="3429000" cy="304800"/>
          </a:xfrm>
        </p:spPr>
        <p:txBody>
          <a:bodyPr/>
          <a:lstStyle/>
          <a:p>
            <a:pPr algn="l">
              <a:defRPr/>
            </a:pPr>
            <a:fld id="{90D6E1E7-A54F-461D-B579-C6138CFDDD8A}" type="datetime1">
              <a:rPr lang="en-US" smtClean="0"/>
              <a:pPr algn="l">
                <a:defRPr/>
              </a:pPr>
              <a:t>8/12/2016</a:t>
            </a:fld>
            <a:endParaRPr lang="en-US" dirty="0"/>
          </a:p>
        </p:txBody>
      </p:sp>
      <p:sp>
        <p:nvSpPr>
          <p:cNvPr id="5" name="Slide Number Placeholder 4"/>
          <p:cNvSpPr>
            <a:spLocks noGrp="1"/>
          </p:cNvSpPr>
          <p:nvPr>
            <p:ph type="sldNum" sz="quarter" idx="15"/>
          </p:nvPr>
        </p:nvSpPr>
        <p:spPr/>
        <p:txBody>
          <a:bodyPr/>
          <a:lstStyle/>
          <a:p>
            <a:pPr>
              <a:defRPr/>
            </a:pPr>
            <a:fld id="{46E9D7C5-82EB-4B08-A176-3F89FF77F5C1}" type="slidenum">
              <a:rPr lang="en-US" smtClean="0"/>
              <a:pPr>
                <a:defRPr/>
              </a:pPr>
              <a:t>2</a:t>
            </a:fld>
            <a:endParaRPr lang="en-US" dirty="0"/>
          </a:p>
        </p:txBody>
      </p:sp>
    </p:spTree>
    <p:extLst>
      <p:ext uri="{BB962C8B-B14F-4D97-AF65-F5344CB8AC3E}">
        <p14:creationId xmlns:p14="http://schemas.microsoft.com/office/powerpoint/2010/main" val="1419833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81000"/>
            <a:ext cx="8229600" cy="838200"/>
          </a:xfrm>
        </p:spPr>
        <p:txBody>
          <a:bodyPr>
            <a:normAutofit/>
          </a:bodyPr>
          <a:lstStyle/>
          <a:p>
            <a:pPr algn="ctr" eaLnBrk="1" fontAlgn="auto" hangingPunct="1">
              <a:spcAft>
                <a:spcPts val="0"/>
              </a:spcAft>
              <a:defRPr/>
            </a:pPr>
            <a:r>
              <a:rPr lang="en-US" sz="3600" dirty="0" smtClean="0">
                <a:latin typeface="Arial" panose="020B0604020202020204" pitchFamily="34" charset="0"/>
                <a:cs typeface="Arial" panose="020B0604020202020204" pitchFamily="34" charset="0"/>
              </a:rPr>
              <a:t>Possible ICC roles</a:t>
            </a:r>
            <a:endParaRPr lang="en-US" sz="3600" dirty="0">
              <a:latin typeface="Arial" panose="020B0604020202020204" pitchFamily="34" charset="0"/>
              <a:cs typeface="Arial" panose="020B0604020202020204" pitchFamily="34" charset="0"/>
            </a:endParaRPr>
          </a:p>
        </p:txBody>
      </p:sp>
      <p:sp>
        <p:nvSpPr>
          <p:cNvPr id="19458"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4DC1826-00F7-4FF9-9127-3130BC8A6A9F}" type="datetime1">
              <a:rPr lang="en-US" smtClean="0"/>
              <a:t>8/12/2016</a:t>
            </a:fld>
            <a:endParaRPr lang="en-US" smtClean="0"/>
          </a:p>
        </p:txBody>
      </p:sp>
      <p:sp>
        <p:nvSpPr>
          <p:cNvPr id="19460" name="Slide Number Placeholder 5"/>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955F6C2-0F3C-47B6-95D7-89CFB99E277B}" type="slidenum">
              <a:rPr lang="en-US" smtClean="0"/>
              <a:pPr fontAlgn="base">
                <a:spcBef>
                  <a:spcPct val="0"/>
                </a:spcBef>
                <a:spcAft>
                  <a:spcPct val="0"/>
                </a:spcAft>
                <a:defRPr/>
              </a:pPr>
              <a:t>20</a:t>
            </a:fld>
            <a:endParaRPr lang="en-US" smtClean="0"/>
          </a:p>
        </p:txBody>
      </p:sp>
      <p:graphicFrame>
        <p:nvGraphicFramePr>
          <p:cNvPr id="19493" name="Group 37"/>
          <p:cNvGraphicFramePr>
            <a:graphicFrameLocks noGrp="1"/>
          </p:cNvGraphicFramePr>
          <p:nvPr>
            <p:extLst>
              <p:ext uri="{D42A27DB-BD31-4B8C-83A1-F6EECF244321}">
                <p14:modId xmlns:p14="http://schemas.microsoft.com/office/powerpoint/2010/main" val="1287979029"/>
              </p:ext>
            </p:extLst>
          </p:nvPr>
        </p:nvGraphicFramePr>
        <p:xfrm>
          <a:off x="381000" y="1295400"/>
          <a:ext cx="8382000" cy="5334000"/>
        </p:xfrm>
        <a:graphic>
          <a:graphicData uri="http://schemas.openxmlformats.org/drawingml/2006/table">
            <a:tbl>
              <a:tblPr/>
              <a:tblGrid>
                <a:gridCol w="2892425"/>
                <a:gridCol w="2289175"/>
                <a:gridCol w="3200400"/>
              </a:tblGrid>
              <a:tr h="1219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Policy Development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Policy Approval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Policy Implementation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54037">
                <a:tc>
                  <a:txBody>
                    <a:bodyPr/>
                    <a:lstStyle/>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Conceptualizers of  service system</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Study designers/</a:t>
                      </a:r>
                    </a:p>
                    <a:p>
                      <a:pPr marL="0" marR="0" lvl="0" indent="0" algn="l" defTabSz="914400" rtl="0" eaLnBrk="1" fontAlgn="base" latinLnBrk="0" hangingPunct="1">
                        <a:lnSpc>
                          <a:spcPct val="100000"/>
                        </a:lnSpc>
                        <a:spcBef>
                          <a:spcPts val="300"/>
                        </a:spcBef>
                        <a:spcAft>
                          <a:spcPts val="300"/>
                        </a:spcAft>
                        <a:buClrTx/>
                        <a:buSzTx/>
                        <a:buFont typeface="Arial" panose="020B0604020202020204" pitchFamily="34" charset="0"/>
                        <a:buNone/>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conductors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Disseminators of information</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Policy Writers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Proposal readers/ project recommendations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Developers of guidelines for service 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Informing policy approvers of need for and value of policies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Creators and maintainers of climate conductive to policy approval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Information gatherers re: status of service system</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Service system coordination</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Part C grant administrators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Overseers of local ICCs </a:t>
                      </a:r>
                      <a:r>
                        <a:rPr kumimoji="0" lang="en-US" sz="18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(if applicable)</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Preparers of annual report</a:t>
                      </a:r>
                    </a:p>
                    <a:p>
                      <a:pPr marL="0" marR="0" lvl="0" indent="0" algn="l" defTabSz="914400" rtl="0" eaLnBrk="1" fontAlgn="base" latinLnBrk="0" hangingPunct="1">
                        <a:lnSpc>
                          <a:spcPct val="100000"/>
                        </a:lnSpc>
                        <a:spcBef>
                          <a:spcPts val="300"/>
                        </a:spcBef>
                        <a:spcAft>
                          <a:spcPts val="300"/>
                        </a:spcAft>
                        <a:buClrTx/>
                        <a:buSzTx/>
                        <a:buFont typeface="Arial" charset="0"/>
                        <a:buChar char="•"/>
                        <a:tabLst/>
                      </a:pPr>
                      <a:endParaRPr kumimoji="0" 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762000"/>
          </a:xfrm>
        </p:spPr>
        <p:txBody>
          <a:bodyPr/>
          <a:lstStyle/>
          <a:p>
            <a:pPr algn="ctr" eaLnBrk="1" fontAlgn="auto" hangingPunct="1">
              <a:spcAft>
                <a:spcPts val="0"/>
              </a:spcAft>
              <a:defRPr/>
            </a:pPr>
            <a:r>
              <a:rPr lang="en-US" dirty="0" smtClean="0">
                <a:latin typeface="Century Gothic" pitchFamily="34" charset="0"/>
              </a:rPr>
              <a:t>Possible ICC roles</a:t>
            </a:r>
            <a:endParaRPr lang="en-US" dirty="0">
              <a:latin typeface="Century Gothic" pitchFamily="34" charset="0"/>
            </a:endParaRPr>
          </a:p>
        </p:txBody>
      </p:sp>
      <p:sp>
        <p:nvSpPr>
          <p:cNvPr id="20482"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4F994F7-A49F-4057-A8A9-37F9E24939ED}" type="datetime1">
              <a:rPr lang="en-US" smtClean="0"/>
              <a:t>8/12/2016</a:t>
            </a:fld>
            <a:endParaRPr lang="en-US" smtClean="0"/>
          </a:p>
        </p:txBody>
      </p:sp>
      <p:sp>
        <p:nvSpPr>
          <p:cNvPr id="20484" name="Slide Number Placeholder 5"/>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13303FF-3FA9-462F-A291-A18016C1B2BD}" type="slidenum">
              <a:rPr lang="en-US" smtClean="0"/>
              <a:pPr fontAlgn="base">
                <a:spcBef>
                  <a:spcPct val="0"/>
                </a:spcBef>
                <a:spcAft>
                  <a:spcPct val="0"/>
                </a:spcAft>
                <a:defRPr/>
              </a:pPr>
              <a:t>21</a:t>
            </a:fld>
            <a:endParaRPr lang="en-US" smtClean="0"/>
          </a:p>
        </p:txBody>
      </p:sp>
      <p:graphicFrame>
        <p:nvGraphicFramePr>
          <p:cNvPr id="20514" name="Group 34"/>
          <p:cNvGraphicFramePr>
            <a:graphicFrameLocks noGrp="1"/>
          </p:cNvGraphicFramePr>
          <p:nvPr>
            <p:extLst>
              <p:ext uri="{D42A27DB-BD31-4B8C-83A1-F6EECF244321}">
                <p14:modId xmlns:p14="http://schemas.microsoft.com/office/powerpoint/2010/main" val="68710800"/>
              </p:ext>
            </p:extLst>
          </p:nvPr>
        </p:nvGraphicFramePr>
        <p:xfrm>
          <a:off x="381000" y="1295400"/>
          <a:ext cx="8534400" cy="5425439"/>
        </p:xfrm>
        <a:graphic>
          <a:graphicData uri="http://schemas.openxmlformats.org/drawingml/2006/table">
            <a:tbl>
              <a:tblPr/>
              <a:tblGrid>
                <a:gridCol w="3319463"/>
                <a:gridCol w="2211387"/>
                <a:gridCol w="3003550"/>
              </a:tblGrid>
              <a:tr h="8381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FFFF"/>
                          </a:solidFill>
                          <a:effectLst/>
                          <a:latin typeface="Century Gothic" pitchFamily="34" charset="0"/>
                        </a:rPr>
                        <a:t>Policy Development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FFFF"/>
                          </a:solidFill>
                          <a:effectLst/>
                          <a:latin typeface="Century Gothic" pitchFamily="34" charset="0"/>
                        </a:rPr>
                        <a:t>More Policy Development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latin typeface="Century Gothic" pitchFamily="34" charset="0"/>
                        </a:rPr>
                        <a:t>Policy Implementation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14801">
                <a:tc>
                  <a:txBody>
                    <a:bodyPr/>
                    <a:lstStyle/>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Informing/explaining the vision of service system</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Representatives of constituencies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Creators of climate conducive to coordination/collaboration within ICC and among affected constituencies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Promoters of Interagency Agreements</a:t>
                      </a:r>
                    </a:p>
                    <a:p>
                      <a:pPr marL="0" marR="0" lvl="0" indent="0" algn="l" defTabSz="914400" rtl="0" eaLnBrk="1" fontAlgn="base" latinLnBrk="0" hangingPunct="1">
                        <a:lnSpc>
                          <a:spcPct val="100000"/>
                        </a:lnSpc>
                        <a:spcBef>
                          <a:spcPts val="300"/>
                        </a:spcBef>
                        <a:spcAft>
                          <a:spcPts val="300"/>
                        </a:spcAft>
                        <a:buClrTx/>
                        <a:buSzTx/>
                        <a:buFont typeface="Arial" charset="0"/>
                        <a:buChar char="•"/>
                        <a:tabLst/>
                      </a:pPr>
                      <a:endParaRPr kumimoji="0" lang="en-US" sz="1800" b="0" i="0" u="none" strike="noStrike" cap="none" normalizeH="0" baseline="0" dirty="0" smtClean="0">
                        <a:ln>
                          <a:noFill/>
                        </a:ln>
                        <a:solidFill>
                          <a:srgbClr val="000000"/>
                        </a:solidFill>
                        <a:effectLst/>
                        <a:latin typeface="Century Gothic"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Obtainers of private funds for projects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Data analysts of existing programs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Data analysts of existing fiscal policies and  procedures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Stakeholders to provide input to Lead Agency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Funders of projects, studies, pilots and/or programs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Obtainers of private funds for implementation</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Assisting locals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Evaluators of effectiveness of policies and programs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Representatives of constituencies</a:t>
                      </a:r>
                    </a:p>
                    <a:p>
                      <a:pPr marL="285750" marR="0" lvl="0" indent="-2857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pPr>
                      <a:r>
                        <a:rPr kumimoji="0" lang="en-US" sz="1800" b="0" i="0" u="none" strike="noStrike" cap="none" normalizeH="0" baseline="0" dirty="0" smtClean="0">
                          <a:ln>
                            <a:noFill/>
                          </a:ln>
                          <a:solidFill>
                            <a:srgbClr val="000000"/>
                          </a:solidFill>
                          <a:effectLst/>
                          <a:latin typeface="Century Gothic" pitchFamily="34" charset="0"/>
                        </a:rPr>
                        <a:t> Ongoing planning and review of service 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381000"/>
            <a:ext cx="8534400" cy="990600"/>
          </a:xfrm>
        </p:spPr>
        <p:txBody>
          <a:bodyPr>
            <a:normAutofit fontScale="90000"/>
          </a:bodyPr>
          <a:lstStyle/>
          <a:p>
            <a:pPr algn="ctr"/>
            <a:r>
              <a:rPr lang="en-US" sz="3600" b="1" i="1" dirty="0" smtClean="0">
                <a:latin typeface="Arial" panose="020B0604020202020204" pitchFamily="34" charset="0"/>
                <a:cs typeface="Arial" panose="020B0604020202020204" pitchFamily="34" charset="0"/>
              </a:rPr>
              <a:t>Potential</a:t>
            </a:r>
            <a:r>
              <a:rPr lang="en-US" sz="3600" b="1" dirty="0" smtClean="0">
                <a:latin typeface="Arial" panose="020B0604020202020204" pitchFamily="34" charset="0"/>
                <a:cs typeface="Arial" panose="020B0604020202020204" pitchFamily="34" charset="0"/>
              </a:rPr>
              <a:t> Roles of the Part C Coordinator/Lead Agency Administrator</a:t>
            </a:r>
            <a:endParaRPr lang="en-US" sz="3600" b="1"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1"/>
          </p:nvPr>
        </p:nvSpPr>
        <p:spPr>
          <a:xfrm>
            <a:off x="296779" y="1708484"/>
            <a:ext cx="8839200" cy="5181600"/>
          </a:xfrm>
        </p:spPr>
        <p:txBody>
          <a:bodyPr>
            <a:normAutofit/>
          </a:bodyPr>
          <a:lstStyle/>
          <a:p>
            <a:pPr>
              <a:lnSpc>
                <a:spcPct val="110000"/>
              </a:lnSpc>
            </a:pPr>
            <a:r>
              <a:rPr lang="en-US" sz="2000" dirty="0" smtClean="0">
                <a:latin typeface="Arial" panose="020B0604020202020204" pitchFamily="34" charset="0"/>
                <a:cs typeface="Arial" panose="020B0604020202020204" pitchFamily="34" charset="0"/>
              </a:rPr>
              <a:t>Supports the SICC in carrying out their functions and responsibilities</a:t>
            </a:r>
          </a:p>
          <a:p>
            <a:pPr>
              <a:lnSpc>
                <a:spcPct val="110000"/>
              </a:lnSpc>
            </a:pPr>
            <a:r>
              <a:rPr lang="en-US" sz="2000" dirty="0" smtClean="0">
                <a:latin typeface="Arial" panose="020B0604020202020204" pitchFamily="34" charset="0"/>
                <a:cs typeface="Arial" panose="020B0604020202020204" pitchFamily="34" charset="0"/>
              </a:rPr>
              <a:t>Serves in an ad hoc capacity – non-voting member </a:t>
            </a:r>
          </a:p>
          <a:p>
            <a:pPr>
              <a:lnSpc>
                <a:spcPct val="110000"/>
              </a:lnSpc>
            </a:pPr>
            <a:r>
              <a:rPr lang="en-US" sz="2000" dirty="0" smtClean="0">
                <a:latin typeface="Arial" panose="020B0604020202020204" pitchFamily="34" charset="0"/>
                <a:cs typeface="Arial" panose="020B0604020202020204" pitchFamily="34" charset="0"/>
              </a:rPr>
              <a:t>Assists with developing the agenda</a:t>
            </a:r>
          </a:p>
          <a:p>
            <a:pPr>
              <a:lnSpc>
                <a:spcPct val="110000"/>
              </a:lnSpc>
            </a:pPr>
            <a:r>
              <a:rPr lang="en-US" sz="2000" dirty="0" smtClean="0">
                <a:latin typeface="Arial" panose="020B0604020202020204" pitchFamily="34" charset="0"/>
                <a:cs typeface="Arial" panose="020B0604020202020204" pitchFamily="34" charset="0"/>
              </a:rPr>
              <a:t>Reports on topical issues and priorities</a:t>
            </a:r>
          </a:p>
          <a:p>
            <a:pPr>
              <a:lnSpc>
                <a:spcPct val="110000"/>
              </a:lnSpc>
            </a:pPr>
            <a:r>
              <a:rPr lang="en-US" sz="2000" dirty="0" smtClean="0">
                <a:latin typeface="Arial" panose="020B0604020202020204" pitchFamily="34" charset="0"/>
                <a:cs typeface="Arial" panose="020B0604020202020204" pitchFamily="34" charset="0"/>
              </a:rPr>
              <a:t>Provides a State-of-State/LA report at SICC meetings</a:t>
            </a:r>
          </a:p>
          <a:p>
            <a:pPr>
              <a:lnSpc>
                <a:spcPct val="110000"/>
              </a:lnSpc>
            </a:pPr>
            <a:r>
              <a:rPr lang="en-US" sz="2000" dirty="0" smtClean="0">
                <a:latin typeface="Arial" panose="020B0604020202020204" pitchFamily="34" charset="0"/>
                <a:cs typeface="Arial" panose="020B0604020202020204" pitchFamily="34" charset="0"/>
              </a:rPr>
              <a:t>Reports on and seeks input for State Performance Plan and Annual Performance Report</a:t>
            </a:r>
          </a:p>
          <a:p>
            <a:pPr>
              <a:lnSpc>
                <a:spcPct val="110000"/>
              </a:lnSpc>
            </a:pPr>
            <a:r>
              <a:rPr lang="en-US" sz="2000" dirty="0" smtClean="0">
                <a:latin typeface="Arial" panose="020B0604020202020204" pitchFamily="34" charset="0"/>
                <a:cs typeface="Arial" panose="020B0604020202020204" pitchFamily="34" charset="0"/>
              </a:rPr>
              <a:t>Reports on Level of Determination for State and local programs</a:t>
            </a:r>
          </a:p>
          <a:p>
            <a:pPr>
              <a:lnSpc>
                <a:spcPct val="110000"/>
              </a:lnSpc>
            </a:pPr>
            <a:r>
              <a:rPr lang="en-US" sz="2000" dirty="0" smtClean="0">
                <a:latin typeface="Arial" panose="020B0604020202020204" pitchFamily="34" charset="0"/>
                <a:cs typeface="Arial" panose="020B0604020202020204" pitchFamily="34" charset="0"/>
              </a:rPr>
              <a:t>Reviews and comments on the SICC annual report </a:t>
            </a:r>
          </a:p>
          <a:p>
            <a:pPr>
              <a:lnSpc>
                <a:spcPct val="110000"/>
              </a:lnSpc>
            </a:pPr>
            <a:r>
              <a:rPr lang="en-US" sz="2000" dirty="0" smtClean="0">
                <a:latin typeface="Arial" panose="020B0604020202020204" pitchFamily="34" charset="0"/>
                <a:cs typeface="Arial" panose="020B0604020202020204" pitchFamily="34" charset="0"/>
              </a:rPr>
              <a:t>Updates the SICC on State, regional, and Federal issues</a:t>
            </a:r>
          </a:p>
          <a:p>
            <a:pPr>
              <a:lnSpc>
                <a:spcPct val="110000"/>
              </a:lnSpc>
            </a:pPr>
            <a:r>
              <a:rPr lang="en-US" sz="2000" dirty="0" smtClean="0">
                <a:latin typeface="Arial" panose="020B0604020202020204" pitchFamily="34" charset="0"/>
                <a:cs typeface="Arial" panose="020B0604020202020204" pitchFamily="34" charset="0"/>
              </a:rPr>
              <a:t>Assists in identifying SICC priorities and goals</a:t>
            </a:r>
          </a:p>
          <a:p>
            <a:pPr>
              <a:lnSpc>
                <a:spcPct val="110000"/>
              </a:lnSpc>
            </a:pPr>
            <a:r>
              <a:rPr lang="en-US" sz="2000" dirty="0" smtClean="0">
                <a:latin typeface="Arial" panose="020B0604020202020204" pitchFamily="34" charset="0"/>
                <a:cs typeface="Arial" panose="020B0604020202020204" pitchFamily="34" charset="0"/>
              </a:rPr>
              <a:t>Provides administrative support and/or funds for the SICC</a:t>
            </a:r>
          </a:p>
        </p:txBody>
      </p:sp>
      <p:sp>
        <p:nvSpPr>
          <p:cNvPr id="3" name="Date Placeholder 2"/>
          <p:cNvSpPr>
            <a:spLocks noGrp="1"/>
          </p:cNvSpPr>
          <p:nvPr>
            <p:ph type="dt" sz="half" idx="14"/>
          </p:nvPr>
        </p:nvSpPr>
        <p:spPr/>
        <p:txBody>
          <a:bodyPr/>
          <a:lstStyle/>
          <a:p>
            <a:pPr>
              <a:defRPr/>
            </a:pPr>
            <a:fld id="{006C29E2-C70E-47D5-83FC-F3090A20FADA}" type="datetime1">
              <a:rPr lang="en-US" smtClean="0"/>
              <a:t>8/12/2016</a:t>
            </a:fld>
            <a:endParaRPr lang="en-US" dirty="0"/>
          </a:p>
        </p:txBody>
      </p:sp>
      <p:sp>
        <p:nvSpPr>
          <p:cNvPr id="5" name="Slide Number Placeholder 4"/>
          <p:cNvSpPr>
            <a:spLocks noGrp="1"/>
          </p:cNvSpPr>
          <p:nvPr>
            <p:ph type="sldNum" sz="quarter" idx="15"/>
          </p:nvPr>
        </p:nvSpPr>
        <p:spPr/>
        <p:txBody>
          <a:bodyPr/>
          <a:lstStyle/>
          <a:p>
            <a:pPr>
              <a:defRPr/>
            </a:pPr>
            <a:fld id="{F16961FF-1E29-4D9A-85B8-DE0698EEB867}"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81000"/>
            <a:ext cx="8229600" cy="1066800"/>
          </a:xfrm>
        </p:spPr>
        <p:txBody>
          <a:bodyPr>
            <a:noAutofit/>
          </a:bodyPr>
          <a:lstStyle/>
          <a:p>
            <a:pPr algn="ctr">
              <a:defRPr/>
            </a:pPr>
            <a:r>
              <a:rPr lang="en-US" dirty="0" smtClean="0"/>
              <a:t/>
            </a:r>
            <a:br>
              <a:rPr lang="en-US" dirty="0" smtClean="0"/>
            </a:br>
            <a:r>
              <a:rPr lang="en-US" sz="3600" dirty="0" smtClean="0">
                <a:latin typeface="Arial" panose="020B0604020202020204" pitchFamily="34" charset="0"/>
                <a:cs typeface="Arial" panose="020B0604020202020204" pitchFamily="34" charset="0"/>
              </a:rPr>
              <a:t>Collaboration </a:t>
            </a:r>
            <a:r>
              <a:rPr lang="en-US" sz="3600" dirty="0">
                <a:latin typeface="Arial" panose="020B0604020202020204" pitchFamily="34" charset="0"/>
                <a:cs typeface="Arial" panose="020B0604020202020204" pitchFamily="34" charset="0"/>
              </a:rPr>
              <a:t>and connections are essential elements of </a:t>
            </a:r>
            <a:r>
              <a:rPr lang="en-US" sz="3600" dirty="0" smtClean="0">
                <a:latin typeface="Arial" panose="020B0604020202020204" pitchFamily="34" charset="0"/>
                <a:cs typeface="Arial" panose="020B0604020202020204" pitchFamily="34" charset="0"/>
              </a:rPr>
              <a:t>success</a:t>
            </a:r>
            <a:endParaRPr lang="en-US" sz="3600" dirty="0">
              <a:latin typeface="Arial" panose="020B0604020202020204" pitchFamily="34" charset="0"/>
              <a:cs typeface="Arial" panose="020B0604020202020204" pitchFamily="34" charset="0"/>
            </a:endParaRPr>
          </a:p>
        </p:txBody>
      </p:sp>
      <p:sp>
        <p:nvSpPr>
          <p:cNvPr id="40962" name="Content Placeholder 1"/>
          <p:cNvSpPr>
            <a:spLocks noGrp="1"/>
          </p:cNvSpPr>
          <p:nvPr>
            <p:ph sz="quarter" idx="1"/>
          </p:nvPr>
        </p:nvSpPr>
        <p:spPr>
          <a:xfrm>
            <a:off x="304800" y="1524000"/>
            <a:ext cx="8153400" cy="5181600"/>
          </a:xfrm>
        </p:spPr>
        <p:txBody>
          <a:bodyPr>
            <a:normAutofit/>
          </a:bodyPr>
          <a:lstStyle/>
          <a:p>
            <a:pPr marL="400050" lvl="1" indent="0">
              <a:lnSpc>
                <a:spcPct val="160000"/>
              </a:lnSpc>
              <a:spcBef>
                <a:spcPts val="300"/>
              </a:spcBef>
              <a:spcAft>
                <a:spcPts val="300"/>
              </a:spcAft>
              <a:buNone/>
            </a:pPr>
            <a:r>
              <a:rPr lang="en-US" sz="2000" b="1" i="1" dirty="0" smtClean="0">
                <a:latin typeface="Arial" panose="020B0604020202020204" pitchFamily="34" charset="0"/>
                <a:cs typeface="Arial" panose="020B0604020202020204" pitchFamily="34" charset="0"/>
              </a:rPr>
              <a:t>Collaboration is a way of thinking and relating, a philosophy, a paradigm shift, an attitude change. It requires a set of behaviors, beliefs, attitudes, and values. The result is a sense of shared ownership, shared responsibility, shared success.</a:t>
            </a: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Bishop, K.K. (1993) </a:t>
            </a:r>
            <a:r>
              <a:rPr lang="en-US" sz="2000" i="1" dirty="0" smtClean="0">
                <a:latin typeface="Arial" panose="020B0604020202020204" pitchFamily="34" charset="0"/>
                <a:cs typeface="Arial" panose="020B0604020202020204" pitchFamily="34" charset="0"/>
              </a:rPr>
              <a:t>Family/Professional Collaboration </a:t>
            </a:r>
          </a:p>
          <a:p>
            <a:pPr marL="400050" lvl="1" indent="0">
              <a:lnSpc>
                <a:spcPct val="160000"/>
              </a:lnSpc>
              <a:spcBef>
                <a:spcPts val="300"/>
              </a:spcBef>
              <a:spcAft>
                <a:spcPts val="300"/>
              </a:spcAft>
              <a:buNone/>
            </a:pPr>
            <a:r>
              <a:rPr lang="en-US" sz="2000" i="1" dirty="0" smtClean="0">
                <a:latin typeface="Arial" panose="020B0604020202020204" pitchFamily="34" charset="0"/>
                <a:cs typeface="Arial" panose="020B0604020202020204" pitchFamily="34" charset="0"/>
              </a:rPr>
              <a:t>for Children with Special Health Needs and</a:t>
            </a:r>
          </a:p>
          <a:p>
            <a:pPr marL="400050" lvl="1" indent="0">
              <a:lnSpc>
                <a:spcPct val="160000"/>
              </a:lnSpc>
              <a:spcBef>
                <a:spcPts val="300"/>
              </a:spcBef>
              <a:spcAft>
                <a:spcPts val="300"/>
              </a:spcAft>
              <a:buNone/>
            </a:pPr>
            <a:r>
              <a:rPr lang="en-US" sz="2000" i="1" dirty="0" smtClean="0">
                <a:latin typeface="Arial" panose="020B0604020202020204" pitchFamily="34" charset="0"/>
                <a:cs typeface="Arial" panose="020B0604020202020204" pitchFamily="34" charset="0"/>
              </a:rPr>
              <a:t> Their Families (Monograph), Burlington, </a:t>
            </a:r>
          </a:p>
          <a:p>
            <a:pPr marL="400050" lvl="1" indent="0">
              <a:lnSpc>
                <a:spcPct val="160000"/>
              </a:lnSpc>
              <a:spcBef>
                <a:spcPts val="300"/>
              </a:spcBef>
              <a:spcAft>
                <a:spcPts val="300"/>
              </a:spcAft>
              <a:buNone/>
            </a:pPr>
            <a:r>
              <a:rPr lang="en-US" sz="2000" i="1" dirty="0" smtClean="0">
                <a:latin typeface="Arial" panose="020B0604020202020204" pitchFamily="34" charset="0"/>
                <a:cs typeface="Arial" panose="020B0604020202020204" pitchFamily="34" charset="0"/>
              </a:rPr>
              <a:t>Vermont: Department of Social Work, </a:t>
            </a:r>
          </a:p>
          <a:p>
            <a:pPr marL="400050" lvl="1" indent="0">
              <a:lnSpc>
                <a:spcPct val="160000"/>
              </a:lnSpc>
              <a:spcBef>
                <a:spcPts val="300"/>
              </a:spcBef>
              <a:spcAft>
                <a:spcPts val="300"/>
              </a:spcAft>
              <a:buNone/>
            </a:pPr>
            <a:r>
              <a:rPr lang="en-US" sz="2000" i="1" dirty="0" smtClean="0">
                <a:latin typeface="Arial" panose="020B0604020202020204" pitchFamily="34" charset="0"/>
                <a:cs typeface="Arial" panose="020B0604020202020204" pitchFamily="34" charset="0"/>
              </a:rPr>
              <a:t>University of Vermont, pg. 11-12.</a:t>
            </a:r>
            <a:endParaRPr lang="en-US" sz="2000" dirty="0" smtClean="0">
              <a:latin typeface="Arial" panose="020B0604020202020204" pitchFamily="34" charset="0"/>
              <a:cs typeface="Arial" panose="020B0604020202020204" pitchFamily="34" charset="0"/>
            </a:endParaRPr>
          </a:p>
        </p:txBody>
      </p:sp>
      <p:sp>
        <p:nvSpPr>
          <p:cNvPr id="24580" name="Date Placeholder 2"/>
          <p:cNvSpPr>
            <a:spLocks noGrp="1"/>
          </p:cNvSpPr>
          <p:nvPr>
            <p:ph type="dt" sz="half" idx="14"/>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9581ACD-5979-412A-85B4-53A9D54301E3}" type="datetime1">
              <a:rPr lang="en-US" smtClean="0"/>
              <a:t>8/12/2016</a:t>
            </a:fld>
            <a:endParaRPr lang="en-US" smtClean="0"/>
          </a:p>
        </p:txBody>
      </p:sp>
      <p:sp>
        <p:nvSpPr>
          <p:cNvPr id="24582" name="Slide Number Placeholder 4"/>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AD80168-9D30-4152-AD02-289B62AB026A}" type="slidenum">
              <a:rPr lang="en-US" smtClean="0"/>
              <a:pPr fontAlgn="base">
                <a:spcBef>
                  <a:spcPct val="0"/>
                </a:spcBef>
                <a:spcAft>
                  <a:spcPct val="0"/>
                </a:spcAft>
                <a:defRPr/>
              </a:pPr>
              <a:t>23</a:t>
            </a:fld>
            <a:endParaRPr lang="en-US" smtClean="0"/>
          </a:p>
        </p:txBody>
      </p:sp>
      <p:pic>
        <p:nvPicPr>
          <p:cNvPr id="4098" name="Picture 2" descr="https://encrypted-tbn3.gstatic.com/images?q=tbn:ANd9GcQghFCjGfXFXOMvnF_BmhMCg0gHQj6Hkhwoq6IG3Gs-gYjxYtv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495800"/>
            <a:ext cx="215265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799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371600"/>
            <a:ext cx="8229600" cy="3200400"/>
          </a:xfrm>
        </p:spPr>
        <p:txBody>
          <a:bodyPr>
            <a:noAutofit/>
          </a:bodyPr>
          <a:lstStyle/>
          <a:p>
            <a:pPr algn="ctr">
              <a:lnSpc>
                <a:spcPct val="150000"/>
              </a:lnSpc>
            </a:pPr>
            <a:r>
              <a:rPr lang="en-US" sz="3600" dirty="0" smtClean="0">
                <a:latin typeface="Arial" panose="020B0604020202020204" pitchFamily="34" charset="0"/>
                <a:cs typeface="Arial" panose="020B0604020202020204" pitchFamily="34" charset="0"/>
              </a:rPr>
              <a:t>Interagency Collaboration </a:t>
            </a:r>
            <a:r>
              <a:rPr lang="en-US" sz="3600" b="1" dirty="0" smtClean="0">
                <a:latin typeface="Arial" panose="020B0604020202020204" pitchFamily="34" charset="0"/>
                <a:cs typeface="Arial" panose="020B0604020202020204" pitchFamily="34" charset="0"/>
              </a:rPr>
              <a:t>CAN</a:t>
            </a:r>
            <a:r>
              <a:rPr lang="en-US" sz="3600" dirty="0" smtClean="0">
                <a:latin typeface="Arial" panose="020B0604020202020204" pitchFamily="34" charset="0"/>
                <a:cs typeface="Arial" panose="020B0604020202020204" pitchFamily="34" charset="0"/>
              </a:rPr>
              <a:t> be achieved – through strong leadership and active member participation</a:t>
            </a:r>
            <a:endParaRPr lang="en-US" sz="36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CDBE800C-B009-4F7B-950B-CEDA29554BCE}" type="datetime1">
              <a:rPr lang="en-US" smtClean="0"/>
              <a:t>8/12/2016</a:t>
            </a:fld>
            <a:endParaRPr lang="en-US" dirty="0"/>
          </a:p>
        </p:txBody>
      </p:sp>
      <p:sp>
        <p:nvSpPr>
          <p:cNvPr id="6" name="Slide Number Placeholder 5"/>
          <p:cNvSpPr>
            <a:spLocks noGrp="1"/>
          </p:cNvSpPr>
          <p:nvPr>
            <p:ph type="sldNum" sz="quarter" idx="11"/>
          </p:nvPr>
        </p:nvSpPr>
        <p:spPr/>
        <p:txBody>
          <a:bodyPr/>
          <a:lstStyle/>
          <a:p>
            <a:pPr>
              <a:defRPr/>
            </a:pPr>
            <a:fld id="{46E9D7C5-82EB-4B08-A176-3F89FF77F5C1}" type="slidenum">
              <a:rPr lang="en-US" smtClean="0"/>
              <a:pPr>
                <a:defRPr/>
              </a:pPr>
              <a:t>24</a:t>
            </a:fld>
            <a:endParaRPr lang="en-US" dirty="0"/>
          </a:p>
        </p:txBody>
      </p:sp>
      <p:pic>
        <p:nvPicPr>
          <p:cNvPr id="1026" name="Picture 2" descr="C:\Users\ringwalt\AppData\Local\Microsoft\Windows\Temporary Internet Files\Content.IE5\PHZ2FK61\collaborat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855" y="4800600"/>
            <a:ext cx="2434145" cy="18514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533400"/>
          </a:xfrm>
        </p:spPr>
        <p:txBody>
          <a:bodyPr>
            <a:noAutofit/>
          </a:bodyPr>
          <a:lstStyle/>
          <a:p>
            <a:r>
              <a:rPr lang="en-US" sz="3600" dirty="0" smtClean="0">
                <a:latin typeface="Arial" panose="020B0604020202020204" pitchFamily="34" charset="0"/>
                <a:cs typeface="Arial" panose="020B0604020202020204" pitchFamily="34" charset="0"/>
              </a:rPr>
              <a:t>YOU are the leaders on your SICC!</a:t>
            </a:r>
            <a:endParaRPr lang="en-US" sz="3600" dirty="0">
              <a:latin typeface="Arial" panose="020B0604020202020204" pitchFamily="34" charset="0"/>
              <a:cs typeface="Arial" panose="020B0604020202020204" pitchFamily="34" charset="0"/>
            </a:endParaRPr>
          </a:p>
        </p:txBody>
      </p:sp>
      <p:pic>
        <p:nvPicPr>
          <p:cNvPr id="2050" name="Picture 2" descr="C:\Users\ringwalt\AppData\Local\Microsoft\Windows\Temporary Internet Files\Content.IE5\4ICSIHQK\5110[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286000" y="2898775"/>
            <a:ext cx="3810000" cy="227647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4"/>
          </p:nvPr>
        </p:nvSpPr>
        <p:spPr/>
        <p:txBody>
          <a:bodyPr/>
          <a:lstStyle/>
          <a:p>
            <a:pPr>
              <a:defRPr/>
            </a:pPr>
            <a:fld id="{90D6E1E7-A54F-461D-B579-C6138CFDDD8A}" type="datetime1">
              <a:rPr lang="en-US" smtClean="0"/>
              <a:t>8/12/2016</a:t>
            </a:fld>
            <a:endParaRPr lang="en-US" dirty="0"/>
          </a:p>
        </p:txBody>
      </p:sp>
      <p:sp>
        <p:nvSpPr>
          <p:cNvPr id="5" name="Slide Number Placeholder 4"/>
          <p:cNvSpPr>
            <a:spLocks noGrp="1"/>
          </p:cNvSpPr>
          <p:nvPr>
            <p:ph type="sldNum" sz="quarter" idx="15"/>
          </p:nvPr>
        </p:nvSpPr>
        <p:spPr/>
        <p:txBody>
          <a:bodyPr/>
          <a:lstStyle/>
          <a:p>
            <a:pPr>
              <a:defRPr/>
            </a:pPr>
            <a:fld id="{46E9D7C5-82EB-4B08-A176-3F89FF77F5C1}" type="slidenum">
              <a:rPr lang="en-US" smtClean="0"/>
              <a:pPr>
                <a:defRPr/>
              </a:pPr>
              <a:t>25</a:t>
            </a:fld>
            <a:endParaRPr lang="en-US" dirty="0"/>
          </a:p>
        </p:txBody>
      </p:sp>
      <p:sp>
        <p:nvSpPr>
          <p:cNvPr id="7" name="TextBox 6"/>
          <p:cNvSpPr txBox="1"/>
          <p:nvPr/>
        </p:nvSpPr>
        <p:spPr>
          <a:xfrm>
            <a:off x="304800" y="5105400"/>
            <a:ext cx="2590800" cy="1477328"/>
          </a:xfrm>
          <a:prstGeom prst="rect">
            <a:avLst/>
          </a:prstGeom>
          <a:noFill/>
          <a:ln>
            <a:solidFill>
              <a:schemeClr val="accent3"/>
            </a:solidFill>
          </a:ln>
        </p:spPr>
        <p:txBody>
          <a:bodyPr wrap="square" rtlCol="0">
            <a:spAutoFit/>
          </a:bodyPr>
          <a:lstStyle/>
          <a:p>
            <a:r>
              <a:rPr lang="en-US" dirty="0" smtClean="0"/>
              <a:t>A genuine leader is not </a:t>
            </a:r>
          </a:p>
          <a:p>
            <a:r>
              <a:rPr lang="en-US" dirty="0" smtClean="0"/>
              <a:t>a searcher for consensus but a molder of consensus.</a:t>
            </a:r>
          </a:p>
          <a:p>
            <a:r>
              <a:rPr lang="en-US" i="1" dirty="0" smtClean="0"/>
              <a:t>Martin Luther King, Jr</a:t>
            </a:r>
            <a:r>
              <a:rPr lang="en-US" dirty="0" smtClean="0"/>
              <a:t>.</a:t>
            </a:r>
            <a:endParaRPr lang="en-US" dirty="0"/>
          </a:p>
        </p:txBody>
      </p:sp>
      <p:sp>
        <p:nvSpPr>
          <p:cNvPr id="10" name="TextBox 9"/>
          <p:cNvSpPr txBox="1"/>
          <p:nvPr/>
        </p:nvSpPr>
        <p:spPr>
          <a:xfrm>
            <a:off x="2895600" y="1401497"/>
            <a:ext cx="3429000" cy="923330"/>
          </a:xfrm>
          <a:prstGeom prst="rect">
            <a:avLst/>
          </a:prstGeom>
          <a:noFill/>
          <a:ln>
            <a:solidFill>
              <a:schemeClr val="accent3">
                <a:lumMod val="40000"/>
                <a:lumOff val="60000"/>
              </a:schemeClr>
            </a:solidFill>
          </a:ln>
        </p:spPr>
        <p:txBody>
          <a:bodyPr wrap="square" rtlCol="0">
            <a:spAutoFit/>
          </a:bodyPr>
          <a:lstStyle/>
          <a:p>
            <a:r>
              <a:rPr lang="en-US" dirty="0" smtClean="0"/>
              <a:t>Leadership is the capacity to translate vision into reality.</a:t>
            </a:r>
          </a:p>
          <a:p>
            <a:r>
              <a:rPr lang="en-US" i="1" dirty="0" smtClean="0"/>
              <a:t>Warren Bennis</a:t>
            </a:r>
            <a:endParaRPr lang="en-US" i="1" dirty="0"/>
          </a:p>
        </p:txBody>
      </p:sp>
      <p:sp>
        <p:nvSpPr>
          <p:cNvPr id="11" name="Oval 10"/>
          <p:cNvSpPr/>
          <p:nvPr/>
        </p:nvSpPr>
        <p:spPr>
          <a:xfrm>
            <a:off x="6096000" y="2078153"/>
            <a:ext cx="2895600" cy="25146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latin typeface="Arial" panose="020B0604020202020204" pitchFamily="34" charset="0"/>
                <a:cs typeface="Arial" panose="020B0604020202020204" pitchFamily="34" charset="0"/>
              </a:rPr>
              <a:t>You can do what I cannot do. I can do what you cannot do. Together we can do great things.</a:t>
            </a:r>
          </a:p>
          <a:p>
            <a:pPr algn="ctr"/>
            <a:r>
              <a:rPr lang="en-US" i="1" dirty="0" smtClean="0">
                <a:solidFill>
                  <a:srgbClr val="7030A0"/>
                </a:solidFill>
                <a:latin typeface="Arial" panose="020B0604020202020204" pitchFamily="34" charset="0"/>
                <a:cs typeface="Arial" panose="020B0604020202020204" pitchFamily="34" charset="0"/>
              </a:rPr>
              <a:t>Mother Teresa</a:t>
            </a:r>
            <a:endParaRPr lang="en-US" i="1" dirty="0">
              <a:solidFill>
                <a:srgbClr val="7030A0"/>
              </a:solidFill>
              <a:latin typeface="Arial" panose="020B0604020202020204" pitchFamily="34" charset="0"/>
              <a:cs typeface="Arial" panose="020B0604020202020204" pitchFamily="34" charset="0"/>
            </a:endParaRPr>
          </a:p>
        </p:txBody>
      </p:sp>
      <p:sp>
        <p:nvSpPr>
          <p:cNvPr id="13" name="Regular Pentagon 12"/>
          <p:cNvSpPr/>
          <p:nvPr/>
        </p:nvSpPr>
        <p:spPr>
          <a:xfrm>
            <a:off x="228600" y="1401496"/>
            <a:ext cx="2667000" cy="3375767"/>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latin typeface="Arial" panose="020B0604020202020204" pitchFamily="34" charset="0"/>
                <a:cs typeface="Arial" panose="020B0604020202020204" pitchFamily="34" charset="0"/>
              </a:rPr>
              <a:t>Great </a:t>
            </a:r>
          </a:p>
          <a:p>
            <a:pPr algn="ctr"/>
            <a:r>
              <a:rPr lang="en-US" dirty="0" smtClean="0">
                <a:solidFill>
                  <a:srgbClr val="7030A0"/>
                </a:solidFill>
                <a:latin typeface="Arial" panose="020B0604020202020204" pitchFamily="34" charset="0"/>
                <a:cs typeface="Arial" panose="020B0604020202020204" pitchFamily="34" charset="0"/>
              </a:rPr>
              <a:t>leaders </a:t>
            </a:r>
            <a:r>
              <a:rPr lang="en-US" dirty="0">
                <a:solidFill>
                  <a:srgbClr val="7030A0"/>
                </a:solidFill>
                <a:latin typeface="Arial" panose="020B0604020202020204" pitchFamily="34" charset="0"/>
                <a:cs typeface="Arial" panose="020B0604020202020204" pitchFamily="34" charset="0"/>
              </a:rPr>
              <a:t>don’t set out to be a leader… They set out to make a difference. It’s never about the role – always about the goal</a:t>
            </a:r>
            <a:r>
              <a:rPr lang="en-US" dirty="0" smtClean="0">
                <a:solidFill>
                  <a:srgbClr val="7030A0"/>
                </a:solidFill>
                <a:latin typeface="Arial" panose="020B0604020202020204" pitchFamily="34" charset="0"/>
                <a:cs typeface="Arial" panose="020B0604020202020204" pitchFamily="34" charset="0"/>
              </a:rPr>
              <a:t>.</a:t>
            </a:r>
          </a:p>
          <a:p>
            <a:pPr algn="ctr"/>
            <a:endParaRPr lang="en-US" dirty="0"/>
          </a:p>
          <a:p>
            <a:pPr algn="ctr"/>
            <a:endParaRPr lang="en-US" dirty="0"/>
          </a:p>
        </p:txBody>
      </p:sp>
      <p:sp>
        <p:nvSpPr>
          <p:cNvPr id="14" name="Rounded Rectangle 13"/>
          <p:cNvSpPr/>
          <p:nvPr/>
        </p:nvSpPr>
        <p:spPr>
          <a:xfrm>
            <a:off x="4911852" y="4777264"/>
            <a:ext cx="2362200" cy="21336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Arial" panose="020B0604020202020204" pitchFamily="34" charset="0"/>
                <a:cs typeface="Arial" panose="020B0604020202020204" pitchFamily="34" charset="0"/>
              </a:rPr>
              <a:t>Coming together is a beginning, staying together is progress, and working together is success.</a:t>
            </a:r>
            <a:br>
              <a:rPr lang="en-US" dirty="0">
                <a:solidFill>
                  <a:srgbClr val="7030A0"/>
                </a:solidFill>
                <a:latin typeface="Arial" panose="020B0604020202020204" pitchFamily="34" charset="0"/>
                <a:cs typeface="Arial" panose="020B0604020202020204" pitchFamily="34" charset="0"/>
              </a:rPr>
            </a:br>
            <a:r>
              <a:rPr lang="en-US" i="1" dirty="0">
                <a:solidFill>
                  <a:srgbClr val="7030A0"/>
                </a:solidFill>
                <a:latin typeface="Arial" panose="020B0604020202020204" pitchFamily="34" charset="0"/>
                <a:cs typeface="Arial" panose="020B0604020202020204" pitchFamily="34" charset="0"/>
              </a:rPr>
              <a:t>~ Henry Ford</a:t>
            </a:r>
          </a:p>
        </p:txBody>
      </p:sp>
    </p:spTree>
    <p:extLst>
      <p:ext uri="{BB962C8B-B14F-4D97-AF65-F5344CB8AC3E}">
        <p14:creationId xmlns:p14="http://schemas.microsoft.com/office/powerpoint/2010/main" val="638487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848600" cy="1143000"/>
          </a:xfrm>
        </p:spPr>
        <p:txBody>
          <a:bodyPr>
            <a:noAutofit/>
          </a:bodyPr>
          <a:lstStyle/>
          <a:p>
            <a:pPr algn="ctr"/>
            <a:r>
              <a:rPr lang="en-US" sz="3600" dirty="0" smtClean="0">
                <a:latin typeface="Arial" panose="020B0604020202020204" pitchFamily="34" charset="0"/>
                <a:cs typeface="Arial" panose="020B0604020202020204" pitchFamily="34" charset="0"/>
              </a:rPr>
              <a:t>6 Practices of Collaborative Leadership</a:t>
            </a:r>
            <a:endParaRPr lang="en-US" sz="3600" dirty="0">
              <a:latin typeface="Arial" panose="020B0604020202020204" pitchFamily="34" charset="0"/>
              <a:cs typeface="Arial" panose="020B0604020202020204" pitchFamily="34" charset="0"/>
            </a:endParaRPr>
          </a:p>
        </p:txBody>
      </p:sp>
      <p:sp>
        <p:nvSpPr>
          <p:cNvPr id="7" name="Content Placeholder 1"/>
          <p:cNvSpPr>
            <a:spLocks noGrp="1"/>
          </p:cNvSpPr>
          <p:nvPr>
            <p:ph sz="quarter" idx="1"/>
          </p:nvPr>
        </p:nvSpPr>
        <p:spPr/>
        <p:txBody>
          <a:bodyPr>
            <a:normAutofit/>
          </a:bodyPr>
          <a:lstStyle/>
          <a:p>
            <a:pPr>
              <a:lnSpc>
                <a:spcPct val="150000"/>
              </a:lnSpc>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Assess the Environment</a:t>
            </a:r>
          </a:p>
          <a:p>
            <a:pPr>
              <a:lnSpc>
                <a:spcPct val="150000"/>
              </a:lnSpc>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Create Clarity</a:t>
            </a:r>
          </a:p>
          <a:p>
            <a:pPr>
              <a:lnSpc>
                <a:spcPct val="150000"/>
              </a:lnSpc>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Build Trust and Safety</a:t>
            </a:r>
          </a:p>
          <a:p>
            <a:pPr>
              <a:lnSpc>
                <a:spcPct val="150000"/>
              </a:lnSpc>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Share Power and Influence</a:t>
            </a:r>
          </a:p>
          <a:p>
            <a:pPr>
              <a:lnSpc>
                <a:spcPct val="150000"/>
              </a:lnSpc>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Develop People</a:t>
            </a:r>
          </a:p>
          <a:p>
            <a:pPr>
              <a:lnSpc>
                <a:spcPct val="150000"/>
              </a:lnSpc>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Self-Reflect</a:t>
            </a:r>
            <a:endParaRPr lang="en-US" sz="32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4"/>
          </p:nvPr>
        </p:nvSpPr>
        <p:spPr/>
        <p:txBody>
          <a:bodyPr/>
          <a:lstStyle/>
          <a:p>
            <a:pPr>
              <a:defRPr/>
            </a:pPr>
            <a:fld id="{2273D94D-B493-4A43-972B-59869F7C492B}" type="datetime1">
              <a:rPr lang="en-US" smtClean="0"/>
              <a:t>8/12/2016</a:t>
            </a:fld>
            <a:endParaRPr lang="en-US" dirty="0"/>
          </a:p>
        </p:txBody>
      </p:sp>
      <p:sp>
        <p:nvSpPr>
          <p:cNvPr id="6" name="Slide Number Placeholder 5"/>
          <p:cNvSpPr>
            <a:spLocks noGrp="1"/>
          </p:cNvSpPr>
          <p:nvPr>
            <p:ph type="sldNum" sz="quarter" idx="15"/>
          </p:nvPr>
        </p:nvSpPr>
        <p:spPr/>
        <p:txBody>
          <a:bodyPr/>
          <a:lstStyle/>
          <a:p>
            <a:pPr>
              <a:defRPr/>
            </a:pPr>
            <a:fld id="{46E9D7C5-82EB-4B08-A176-3F89FF77F5C1}"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79909443"/>
              </p:ext>
            </p:extLst>
          </p:nvPr>
        </p:nvGraphicFramePr>
        <p:xfrm>
          <a:off x="304800" y="1371600"/>
          <a:ext cx="8305799" cy="5379720"/>
        </p:xfrm>
        <a:graphic>
          <a:graphicData uri="http://schemas.openxmlformats.org/drawingml/2006/table">
            <a:tbl>
              <a:tblPr firstRow="1" bandRow="1">
                <a:tableStyleId>{5C22544A-7EE6-4342-B048-85BDC9FD1C3A}</a:tableStyleId>
              </a:tblPr>
              <a:tblGrid>
                <a:gridCol w="1981200"/>
                <a:gridCol w="3657600"/>
                <a:gridCol w="2666999"/>
              </a:tblGrid>
              <a:tr h="350221">
                <a:tc>
                  <a:txBody>
                    <a:bodyPr/>
                    <a:lstStyle/>
                    <a:p>
                      <a:r>
                        <a:rPr lang="en-US" sz="1700" dirty="0" smtClean="0">
                          <a:latin typeface="Arial" panose="020B0604020202020204" pitchFamily="34" charset="0"/>
                          <a:cs typeface="Arial" panose="020B0604020202020204" pitchFamily="34" charset="0"/>
                        </a:rPr>
                        <a:t>Community</a:t>
                      </a:r>
                      <a:endParaRPr lang="en-US" sz="1700" dirty="0">
                        <a:latin typeface="Arial" panose="020B0604020202020204" pitchFamily="34" charset="0"/>
                        <a:cs typeface="Arial" panose="020B0604020202020204" pitchFamily="34" charset="0"/>
                      </a:endParaRPr>
                    </a:p>
                  </a:txBody>
                  <a:tcPr/>
                </a:tc>
                <a:tc>
                  <a:txBody>
                    <a:bodyPr/>
                    <a:lstStyle/>
                    <a:p>
                      <a:r>
                        <a:rPr lang="en-US" sz="1700" dirty="0" smtClean="0">
                          <a:latin typeface="Arial" panose="020B0604020202020204" pitchFamily="34" charset="0"/>
                          <a:cs typeface="Arial" panose="020B0604020202020204" pitchFamily="34" charset="0"/>
                        </a:rPr>
                        <a:t>Goals</a:t>
                      </a:r>
                      <a:endParaRPr lang="en-US" sz="1700" dirty="0">
                        <a:latin typeface="Arial" panose="020B0604020202020204" pitchFamily="34" charset="0"/>
                        <a:cs typeface="Arial" panose="020B0604020202020204" pitchFamily="34" charset="0"/>
                      </a:endParaRPr>
                    </a:p>
                  </a:txBody>
                  <a:tcPr/>
                </a:tc>
                <a:tc>
                  <a:txBody>
                    <a:bodyPr/>
                    <a:lstStyle/>
                    <a:p>
                      <a:r>
                        <a:rPr lang="en-US" sz="1700" dirty="0" smtClean="0">
                          <a:latin typeface="Arial" panose="020B0604020202020204" pitchFamily="34" charset="0"/>
                          <a:cs typeface="Arial" panose="020B0604020202020204" pitchFamily="34" charset="0"/>
                        </a:rPr>
                        <a:t>Focus</a:t>
                      </a:r>
                      <a:endParaRPr lang="en-US" sz="1700" dirty="0">
                        <a:latin typeface="Arial" panose="020B0604020202020204" pitchFamily="34" charset="0"/>
                        <a:cs typeface="Arial" panose="020B0604020202020204" pitchFamily="34" charset="0"/>
                      </a:endParaRPr>
                    </a:p>
                  </a:txBody>
                  <a:tcPr/>
                </a:tc>
              </a:tr>
              <a:tr h="870379">
                <a:tc>
                  <a:txBody>
                    <a:bodyPr/>
                    <a:lstStyle/>
                    <a:p>
                      <a:pPr>
                        <a:spcBef>
                          <a:spcPts val="300"/>
                        </a:spcBef>
                        <a:spcAft>
                          <a:spcPts val="300"/>
                        </a:spcAft>
                      </a:pPr>
                      <a:r>
                        <a:rPr lang="en-US" sz="1700" dirty="0" smtClean="0">
                          <a:latin typeface="Arial" panose="020B0604020202020204" pitchFamily="34" charset="0"/>
                          <a:cs typeface="Arial" panose="020B0604020202020204" pitchFamily="34" charset="0"/>
                        </a:rPr>
                        <a:t>Education Community</a:t>
                      </a:r>
                      <a:endParaRPr lang="en-US" sz="1700" dirty="0">
                        <a:latin typeface="Arial" panose="020B0604020202020204" pitchFamily="34" charset="0"/>
                        <a:cs typeface="Arial" panose="020B0604020202020204" pitchFamily="34" charset="0"/>
                      </a:endParaRPr>
                    </a:p>
                  </a:txBody>
                  <a:tcPr/>
                </a:tc>
                <a:tc>
                  <a:txBody>
                    <a:bodyPr/>
                    <a:lstStyle/>
                    <a:p>
                      <a:pPr>
                        <a:spcBef>
                          <a:spcPts val="300"/>
                        </a:spcBef>
                        <a:spcAft>
                          <a:spcPts val="300"/>
                        </a:spcAft>
                      </a:pPr>
                      <a:r>
                        <a:rPr lang="en-US" sz="1700" dirty="0" smtClean="0">
                          <a:latin typeface="Arial" panose="020B0604020202020204" pitchFamily="34" charset="0"/>
                          <a:cs typeface="Arial" panose="020B0604020202020204" pitchFamily="34" charset="0"/>
                        </a:rPr>
                        <a:t>To enhance intellectual development; to enhance pre-school performance and social development</a:t>
                      </a:r>
                      <a:endParaRPr lang="en-US" sz="1700" dirty="0">
                        <a:latin typeface="Arial" panose="020B0604020202020204" pitchFamily="34" charset="0"/>
                        <a:cs typeface="Arial" panose="020B0604020202020204" pitchFamily="34" charset="0"/>
                      </a:endParaRPr>
                    </a:p>
                  </a:txBody>
                  <a:tcPr/>
                </a:tc>
                <a:tc>
                  <a:txBody>
                    <a:bodyPr/>
                    <a:lstStyle/>
                    <a:p>
                      <a:pPr>
                        <a:spcBef>
                          <a:spcPts val="300"/>
                        </a:spcBef>
                        <a:spcAft>
                          <a:spcPts val="300"/>
                        </a:spcAft>
                      </a:pPr>
                      <a:r>
                        <a:rPr lang="en-US" sz="1700" dirty="0" smtClean="0">
                          <a:latin typeface="Arial" panose="020B0604020202020204" pitchFamily="34" charset="0"/>
                          <a:cs typeface="Arial" panose="020B0604020202020204" pitchFamily="34" charset="0"/>
                        </a:rPr>
                        <a:t>Pre-academics, school readiness.</a:t>
                      </a:r>
                      <a:endParaRPr lang="en-US" sz="1700" dirty="0">
                        <a:latin typeface="Arial" panose="020B0604020202020204" pitchFamily="34" charset="0"/>
                        <a:cs typeface="Arial" panose="020B0604020202020204" pitchFamily="34" charset="0"/>
                      </a:endParaRPr>
                    </a:p>
                  </a:txBody>
                  <a:tcPr/>
                </a:tc>
              </a:tr>
              <a:tr h="973661">
                <a:tc>
                  <a:txBody>
                    <a:bodyPr/>
                    <a:lstStyle/>
                    <a:p>
                      <a:pPr>
                        <a:spcBef>
                          <a:spcPts val="300"/>
                        </a:spcBef>
                        <a:spcAft>
                          <a:spcPts val="300"/>
                        </a:spcAft>
                      </a:pPr>
                      <a:r>
                        <a:rPr lang="en-US" sz="1700" dirty="0" smtClean="0">
                          <a:latin typeface="Arial" panose="020B0604020202020204" pitchFamily="34" charset="0"/>
                          <a:cs typeface="Arial" panose="020B0604020202020204" pitchFamily="34" charset="0"/>
                        </a:rPr>
                        <a:t>Health Community</a:t>
                      </a:r>
                      <a:endParaRPr lang="en-US" sz="17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spcBef>
                          <a:spcPts val="300"/>
                        </a:spcBef>
                        <a:spcAft>
                          <a:spcPts val="300"/>
                        </a:spcAft>
                      </a:pPr>
                      <a:r>
                        <a:rPr lang="en-US" sz="1700" dirty="0" smtClean="0">
                          <a:latin typeface="Arial" panose="020B0604020202020204" pitchFamily="34" charset="0"/>
                          <a:cs typeface="Arial" panose="020B0604020202020204" pitchFamily="34" charset="0"/>
                        </a:rPr>
                        <a:t>To reduce chronic illness; to enhance overall health; to reduce utilization of high-cost health resources.</a:t>
                      </a:r>
                      <a:endParaRPr lang="en-US" sz="17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spcBef>
                          <a:spcPts val="300"/>
                        </a:spcBef>
                        <a:spcAft>
                          <a:spcPts val="300"/>
                        </a:spcAft>
                      </a:pPr>
                      <a:r>
                        <a:rPr lang="en-US" sz="1700" dirty="0" smtClean="0">
                          <a:latin typeface="Arial" panose="020B0604020202020204" pitchFamily="34" charset="0"/>
                          <a:cs typeface="Arial" panose="020B0604020202020204" pitchFamily="34" charset="0"/>
                        </a:rPr>
                        <a:t>Maximize sound</a:t>
                      </a:r>
                      <a:r>
                        <a:rPr lang="en-US" sz="1700" baseline="0" dirty="0" smtClean="0">
                          <a:latin typeface="Arial" panose="020B0604020202020204" pitchFamily="34" charset="0"/>
                          <a:cs typeface="Arial" panose="020B0604020202020204" pitchFamily="34" charset="0"/>
                        </a:rPr>
                        <a:t> neurological development; teach optimal nutritional and health habits.</a:t>
                      </a:r>
                      <a:endParaRPr lang="en-US" sz="1700"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r h="1192716">
                <a:tc>
                  <a:txBody>
                    <a:bodyPr/>
                    <a:lstStyle/>
                    <a:p>
                      <a:pPr>
                        <a:spcBef>
                          <a:spcPts val="300"/>
                        </a:spcBef>
                        <a:spcAft>
                          <a:spcPts val="300"/>
                        </a:spcAft>
                      </a:pPr>
                      <a:r>
                        <a:rPr lang="en-US" sz="1700" dirty="0" smtClean="0">
                          <a:latin typeface="Arial" panose="020B0604020202020204" pitchFamily="34" charset="0"/>
                          <a:cs typeface="Arial" panose="020B0604020202020204" pitchFamily="34" charset="0"/>
                        </a:rPr>
                        <a:t>Mental Health Community</a:t>
                      </a:r>
                      <a:endParaRPr lang="en-US" sz="1700" dirty="0">
                        <a:latin typeface="Arial" panose="020B0604020202020204" pitchFamily="34" charset="0"/>
                        <a:cs typeface="Arial" panose="020B0604020202020204" pitchFamily="34" charset="0"/>
                      </a:endParaRPr>
                    </a:p>
                  </a:txBody>
                  <a:tcPr/>
                </a:tc>
                <a:tc>
                  <a:txBody>
                    <a:bodyPr/>
                    <a:lstStyle/>
                    <a:p>
                      <a:pPr>
                        <a:spcBef>
                          <a:spcPts val="300"/>
                        </a:spcBef>
                        <a:spcAft>
                          <a:spcPts val="300"/>
                        </a:spcAft>
                      </a:pPr>
                      <a:r>
                        <a:rPr lang="en-US" sz="1700" dirty="0" smtClean="0">
                          <a:latin typeface="Arial" panose="020B0604020202020204" pitchFamily="34" charset="0"/>
                          <a:cs typeface="Arial" panose="020B0604020202020204" pitchFamily="34" charset="0"/>
                        </a:rPr>
                        <a:t>To transform parent-child relationships; to improve emotional functioning; to reduce at-risk behaviors; to stop cycles of dysfunctional interactions</a:t>
                      </a:r>
                      <a:endParaRPr lang="en-US" sz="1700" dirty="0">
                        <a:latin typeface="Arial" panose="020B0604020202020204" pitchFamily="34" charset="0"/>
                        <a:cs typeface="Arial" panose="020B0604020202020204" pitchFamily="34" charset="0"/>
                      </a:endParaRPr>
                    </a:p>
                  </a:txBody>
                  <a:tcPr/>
                </a:tc>
                <a:tc>
                  <a:txBody>
                    <a:bodyPr/>
                    <a:lstStyle/>
                    <a:p>
                      <a:pPr>
                        <a:spcBef>
                          <a:spcPts val="300"/>
                        </a:spcBef>
                        <a:spcAft>
                          <a:spcPts val="300"/>
                        </a:spcAft>
                      </a:pPr>
                      <a:r>
                        <a:rPr lang="en-US" sz="1700" dirty="0" smtClean="0">
                          <a:latin typeface="Arial" panose="020B0604020202020204" pitchFamily="34" charset="0"/>
                          <a:cs typeface="Arial" panose="020B0604020202020204" pitchFamily="34" charset="0"/>
                        </a:rPr>
                        <a:t>Parenting classes; home visiting.</a:t>
                      </a:r>
                      <a:endParaRPr lang="en-US" sz="1700" dirty="0">
                        <a:latin typeface="Arial" panose="020B0604020202020204" pitchFamily="34" charset="0"/>
                        <a:cs typeface="Arial" panose="020B0604020202020204" pitchFamily="34" charset="0"/>
                      </a:endParaRPr>
                    </a:p>
                  </a:txBody>
                  <a:tcPr/>
                </a:tc>
              </a:tr>
              <a:tr h="924987">
                <a:tc>
                  <a:txBody>
                    <a:bodyPr/>
                    <a:lstStyle/>
                    <a:p>
                      <a:pPr>
                        <a:spcBef>
                          <a:spcPts val="300"/>
                        </a:spcBef>
                        <a:spcAft>
                          <a:spcPts val="300"/>
                        </a:spcAft>
                      </a:pPr>
                      <a:r>
                        <a:rPr lang="en-US" sz="1700" dirty="0" smtClean="0">
                          <a:latin typeface="Arial" panose="020B0604020202020204" pitchFamily="34" charset="0"/>
                          <a:cs typeface="Arial" panose="020B0604020202020204" pitchFamily="34" charset="0"/>
                        </a:rPr>
                        <a:t>Special Education Community</a:t>
                      </a:r>
                      <a:endParaRPr lang="en-US" sz="17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spcBef>
                          <a:spcPts val="300"/>
                        </a:spcBef>
                        <a:spcAft>
                          <a:spcPts val="300"/>
                        </a:spcAft>
                      </a:pPr>
                      <a:r>
                        <a:rPr lang="en-US" sz="1700" dirty="0" smtClean="0">
                          <a:latin typeface="Arial" panose="020B0604020202020204" pitchFamily="34" charset="0"/>
                          <a:cs typeface="Arial" panose="020B0604020202020204" pitchFamily="34" charset="0"/>
                        </a:rPr>
                        <a:t>To enhance development in distinct domains; to reduce impact of disability; to foster education</a:t>
                      </a:r>
                      <a:r>
                        <a:rPr lang="en-US" sz="1700" baseline="0" dirty="0" smtClean="0">
                          <a:latin typeface="Arial" panose="020B0604020202020204" pitchFamily="34" charset="0"/>
                          <a:cs typeface="Arial" panose="020B0604020202020204" pitchFamily="34" charset="0"/>
                        </a:rPr>
                        <a:t> in inclusive settings.</a:t>
                      </a:r>
                      <a:endParaRPr lang="en-US" sz="17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spcBef>
                          <a:spcPts val="300"/>
                        </a:spcBef>
                        <a:spcAft>
                          <a:spcPts val="300"/>
                        </a:spcAft>
                      </a:pPr>
                      <a:r>
                        <a:rPr lang="en-US" sz="1700" dirty="0" smtClean="0">
                          <a:latin typeface="Arial" panose="020B0604020202020204" pitchFamily="34" charset="0"/>
                          <a:cs typeface="Arial" panose="020B0604020202020204" pitchFamily="34" charset="0"/>
                        </a:rPr>
                        <a:t>1:1 or group education or therapy skills acquisition</a:t>
                      </a:r>
                      <a:endParaRPr lang="en-US" sz="1700" dirty="0">
                        <a:latin typeface="Arial" panose="020B0604020202020204" pitchFamily="34" charset="0"/>
                        <a:cs typeface="Arial" panose="020B0604020202020204" pitchFamily="34" charset="0"/>
                      </a:endParaRPr>
                    </a:p>
                  </a:txBody>
                  <a:tcPr>
                    <a:solidFill>
                      <a:schemeClr val="accent1">
                        <a:lumMod val="20000"/>
                        <a:lumOff val="80000"/>
                      </a:schemeClr>
                    </a:solidFill>
                  </a:tcPr>
                </a:tc>
              </a:tr>
            </a:tbl>
          </a:graphicData>
        </a:graphic>
      </p:graphicFrame>
      <p:sp>
        <p:nvSpPr>
          <p:cNvPr id="6" name="Title 5"/>
          <p:cNvSpPr>
            <a:spLocks noGrp="1"/>
          </p:cNvSpPr>
          <p:nvPr>
            <p:ph type="title"/>
          </p:nvPr>
        </p:nvSpPr>
        <p:spPr>
          <a:xfrm>
            <a:off x="152400" y="0"/>
            <a:ext cx="8839200" cy="1371600"/>
          </a:xfrm>
        </p:spPr>
        <p:txBody>
          <a:bodyPr>
            <a:normAutofit fontScale="90000"/>
          </a:bodyPr>
          <a:lstStyle/>
          <a:p>
            <a:pPr>
              <a:spcBef>
                <a:spcPts val="300"/>
              </a:spcBef>
              <a:spcAft>
                <a:spcPts val="300"/>
              </a:spcAft>
              <a:defRPr/>
            </a:pPr>
            <a:r>
              <a:rPr lang="en-US" sz="3100" dirty="0" smtClean="0"/>
              <a:t/>
            </a:r>
            <a:br>
              <a:rPr lang="en-US" sz="3100" dirty="0" smtClean="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latin typeface="Arial" panose="020B0604020202020204" pitchFamily="34" charset="0"/>
                <a:cs typeface="Arial" panose="020B0604020202020204" pitchFamily="34" charset="0"/>
              </a:rPr>
              <a:t>Why can interagency </a:t>
            </a:r>
            <a:r>
              <a:rPr lang="en-US" sz="3100" dirty="0">
                <a:latin typeface="Arial" panose="020B0604020202020204" pitchFamily="34" charset="0"/>
                <a:cs typeface="Arial" panose="020B0604020202020204" pitchFamily="34" charset="0"/>
              </a:rPr>
              <a:t>collaboration </a:t>
            </a:r>
            <a:r>
              <a:rPr lang="en-US" sz="3100" dirty="0" smtClean="0">
                <a:latin typeface="Arial" panose="020B0604020202020204" pitchFamily="34" charset="0"/>
                <a:cs typeface="Arial" panose="020B0604020202020204" pitchFamily="34" charset="0"/>
              </a:rPr>
              <a:t>be confusing </a:t>
            </a:r>
            <a:r>
              <a:rPr lang="en-US" sz="3100" dirty="0">
                <a:latin typeface="Arial" panose="020B0604020202020204" pitchFamily="34" charset="0"/>
                <a:cs typeface="Arial" panose="020B0604020202020204" pitchFamily="34" charset="0"/>
              </a:rPr>
              <a:t>or difficult? </a:t>
            </a:r>
            <a:r>
              <a:rPr lang="en-US" sz="3100" b="1" i="1" dirty="0" smtClean="0">
                <a:latin typeface="Arial" panose="020B0604020202020204" pitchFamily="34" charset="0"/>
                <a:cs typeface="Arial" panose="020B0604020202020204" pitchFamily="34" charset="0"/>
              </a:rPr>
              <a:t>Sometimes</a:t>
            </a:r>
            <a:r>
              <a:rPr lang="en-US" sz="3100" i="1" dirty="0" smtClean="0">
                <a:latin typeface="Arial" panose="020B0604020202020204" pitchFamily="34" charset="0"/>
                <a:cs typeface="Arial" panose="020B0604020202020204" pitchFamily="34" charset="0"/>
              </a:rPr>
              <a:t> </a:t>
            </a:r>
            <a:r>
              <a:rPr lang="en-US" sz="3100" dirty="0" smtClean="0">
                <a:latin typeface="Arial" panose="020B0604020202020204" pitchFamily="34" charset="0"/>
                <a:cs typeface="Arial" panose="020B0604020202020204" pitchFamily="34" charset="0"/>
              </a:rPr>
              <a:t>due do </a:t>
            </a:r>
            <a:r>
              <a:rPr lang="en-US" sz="3100" b="1" dirty="0" smtClean="0">
                <a:solidFill>
                  <a:schemeClr val="tx2">
                    <a:lumMod val="60000"/>
                    <a:lumOff val="40000"/>
                  </a:schemeClr>
                </a:solidFill>
                <a:latin typeface="Arial" panose="020B0604020202020204" pitchFamily="34" charset="0"/>
                <a:cs typeface="Arial" panose="020B0604020202020204" pitchFamily="34" charset="0"/>
              </a:rPr>
              <a:t>differing </a:t>
            </a:r>
            <a:r>
              <a:rPr lang="en-US" sz="3100" b="1" dirty="0">
                <a:solidFill>
                  <a:schemeClr val="tx2">
                    <a:lumMod val="60000"/>
                    <a:lumOff val="40000"/>
                  </a:schemeClr>
                </a:solidFill>
                <a:latin typeface="Arial" panose="020B0604020202020204" pitchFamily="34" charset="0"/>
                <a:cs typeface="Arial" panose="020B0604020202020204" pitchFamily="34" charset="0"/>
              </a:rPr>
              <a:t>goals and </a:t>
            </a:r>
            <a:r>
              <a:rPr lang="en-US" sz="3100" b="1" dirty="0" smtClean="0">
                <a:solidFill>
                  <a:schemeClr val="tx2">
                    <a:lumMod val="60000"/>
                    <a:lumOff val="40000"/>
                  </a:schemeClr>
                </a:solidFill>
                <a:latin typeface="Arial" panose="020B0604020202020204" pitchFamily="34" charset="0"/>
                <a:cs typeface="Arial" panose="020B0604020202020204" pitchFamily="34" charset="0"/>
              </a:rPr>
              <a:t>focus</a:t>
            </a:r>
            <a:endParaRPr lang="en-US" sz="3100" dirty="0">
              <a:latin typeface="Century Gothic" pitchFamily="34" charset="0"/>
            </a:endParaRPr>
          </a:p>
        </p:txBody>
      </p:sp>
      <p:sp>
        <p:nvSpPr>
          <p:cNvPr id="25628"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8BD9EC8-2698-4810-A466-2B6A43EF81E4}" type="datetime1">
              <a:rPr lang="en-US" smtClean="0"/>
              <a:t>8/12/2016</a:t>
            </a:fld>
            <a:endParaRPr lang="en-US" dirty="0" smtClean="0"/>
          </a:p>
        </p:txBody>
      </p:sp>
      <p:sp>
        <p:nvSpPr>
          <p:cNvPr id="25630" name="Slide Number Placeholder 4"/>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1BAC6CD-2D5A-4F8F-9851-200399B1D8AD}" type="slidenum">
              <a:rPr lang="en-US" smtClean="0"/>
              <a:pPr fontAlgn="base">
                <a:spcBef>
                  <a:spcPct val="0"/>
                </a:spcBef>
                <a:spcAft>
                  <a:spcPct val="0"/>
                </a:spcAft>
                <a:defRPr/>
              </a:pPr>
              <a:t>27</a:t>
            </a:fld>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84" y="1905000"/>
            <a:ext cx="8229600" cy="1143000"/>
          </a:xfrm>
        </p:spPr>
        <p:txBody>
          <a:bodyPr>
            <a:normAutofit/>
          </a:bodyPr>
          <a:lstStyle/>
          <a:p>
            <a:r>
              <a:rPr lang="en-US" sz="4000" dirty="0" smtClean="0">
                <a:latin typeface="Arial" panose="020B0604020202020204" pitchFamily="34" charset="0"/>
                <a:cs typeface="Arial" panose="020B0604020202020204" pitchFamily="34" charset="0"/>
              </a:rPr>
              <a:t>Structure is important …</a:t>
            </a:r>
            <a:endParaRPr lang="en-US" sz="40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a:defRPr/>
            </a:pPr>
            <a:fld id="{B21D5242-F1CB-4533-A33F-B73554565BC6}" type="datetime1">
              <a:rPr lang="en-US" smtClean="0"/>
              <a:t>8/12/2016</a:t>
            </a:fld>
            <a:endParaRPr lang="en-US" dirty="0"/>
          </a:p>
        </p:txBody>
      </p:sp>
      <p:sp>
        <p:nvSpPr>
          <p:cNvPr id="5" name="Slide Number Placeholder 4"/>
          <p:cNvSpPr>
            <a:spLocks noGrp="1"/>
          </p:cNvSpPr>
          <p:nvPr>
            <p:ph type="sldNum" sz="quarter" idx="11"/>
          </p:nvPr>
        </p:nvSpPr>
        <p:spPr/>
        <p:txBody>
          <a:bodyPr/>
          <a:lstStyle/>
          <a:p>
            <a:pPr>
              <a:defRPr/>
            </a:pPr>
            <a:fld id="{F16961FF-1E29-4D9A-85B8-DE0698EEB867}" type="slidenum">
              <a:rPr lang="en-US" smtClean="0"/>
              <a:pPr>
                <a:defRPr/>
              </a:pPr>
              <a:t>28</a:t>
            </a:fld>
            <a:endParaRPr lang="en-US" dirty="0"/>
          </a:p>
        </p:txBody>
      </p:sp>
      <p:sp>
        <p:nvSpPr>
          <p:cNvPr id="4" name="AutoShape 2" descr="Image result for structure imag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structure imag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structure image"/>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49006"/>
            <a:ext cx="4114800" cy="308212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92162"/>
          </a:xfrm>
        </p:spPr>
        <p:txBody>
          <a:bodyPr>
            <a:noAutofit/>
          </a:bodyPr>
          <a:lstStyle/>
          <a:p>
            <a:r>
              <a:rPr lang="en-US" sz="3600" dirty="0" smtClean="0">
                <a:latin typeface="Arial" panose="020B0604020202020204" pitchFamily="34" charset="0"/>
                <a:cs typeface="Arial" panose="020B0604020202020204" pitchFamily="34" charset="0"/>
              </a:rPr>
              <a:t>Creating Structure Can Be Useful</a:t>
            </a:r>
            <a:endParaRPr lang="en-US" sz="36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
          </p:nvPr>
        </p:nvSpPr>
        <p:spPr/>
        <p:txBody>
          <a:bodyPr>
            <a:normAutofit/>
          </a:bodyPr>
          <a:lstStyle/>
          <a:p>
            <a:pPr>
              <a:lnSpc>
                <a:spcPct val="200000"/>
              </a:lnSpc>
            </a:pPr>
            <a:r>
              <a:rPr lang="en-US" sz="2800" dirty="0" smtClean="0">
                <a:latin typeface="Arial" panose="020B0604020202020204" pitchFamily="34" charset="0"/>
                <a:cs typeface="Arial" panose="020B0604020202020204" pitchFamily="34" charset="0"/>
              </a:rPr>
              <a:t>Bylaws</a:t>
            </a:r>
          </a:p>
          <a:p>
            <a:pPr>
              <a:lnSpc>
                <a:spcPct val="200000"/>
              </a:lnSpc>
            </a:pPr>
            <a:r>
              <a:rPr lang="en-US" sz="2800" dirty="0" smtClean="0">
                <a:latin typeface="Arial" panose="020B0604020202020204" pitchFamily="34" charset="0"/>
                <a:cs typeface="Arial" panose="020B0604020202020204" pitchFamily="34" charset="0"/>
              </a:rPr>
              <a:t>Robert’s Rules of Order</a:t>
            </a:r>
          </a:p>
          <a:p>
            <a:pPr>
              <a:lnSpc>
                <a:spcPct val="200000"/>
              </a:lnSpc>
            </a:pPr>
            <a:r>
              <a:rPr lang="en-US" sz="2800" dirty="0" smtClean="0">
                <a:latin typeface="Arial" panose="020B0604020202020204" pitchFamily="34" charset="0"/>
                <a:cs typeface="Arial" panose="020B0604020202020204" pitchFamily="34" charset="0"/>
              </a:rPr>
              <a:t>Standard Operating Procedures</a:t>
            </a:r>
          </a:p>
          <a:p>
            <a:pPr>
              <a:lnSpc>
                <a:spcPct val="200000"/>
              </a:lnSpc>
            </a:pPr>
            <a:r>
              <a:rPr lang="en-US" sz="2800" dirty="0" smtClean="0">
                <a:latin typeface="Arial" panose="020B0604020202020204" pitchFamily="34" charset="0"/>
                <a:cs typeface="Arial" panose="020B0604020202020204" pitchFamily="34" charset="0"/>
              </a:rPr>
              <a:t>Understanding your State’s Open Meeting Laws</a:t>
            </a:r>
            <a:endParaRPr lang="en-US" sz="28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4"/>
          </p:nvPr>
        </p:nvSpPr>
        <p:spPr/>
        <p:txBody>
          <a:bodyPr/>
          <a:lstStyle/>
          <a:p>
            <a:pPr>
              <a:defRPr/>
            </a:pPr>
            <a:fld id="{E2665B62-E0BC-4240-B0C9-C35DED0E053B}" type="datetime1">
              <a:rPr lang="en-US" smtClean="0"/>
              <a:t>8/12/2016</a:t>
            </a:fld>
            <a:endParaRPr lang="en-US" dirty="0"/>
          </a:p>
        </p:txBody>
      </p:sp>
      <p:sp>
        <p:nvSpPr>
          <p:cNvPr id="5" name="Slide Number Placeholder 4"/>
          <p:cNvSpPr>
            <a:spLocks noGrp="1"/>
          </p:cNvSpPr>
          <p:nvPr>
            <p:ph type="sldNum" sz="quarter" idx="15"/>
          </p:nvPr>
        </p:nvSpPr>
        <p:spPr/>
        <p:txBody>
          <a:bodyPr/>
          <a:lstStyle/>
          <a:p>
            <a:pPr>
              <a:defRPr/>
            </a:pPr>
            <a:fld id="{46E9D7C5-82EB-4B08-A176-3F89FF77F5C1}" type="slidenum">
              <a:rPr lang="en-US" smtClean="0"/>
              <a:pPr>
                <a:defRPr/>
              </a:pPr>
              <a:t>29</a:t>
            </a:fld>
            <a:endParaRPr lang="en-US" dirty="0"/>
          </a:p>
        </p:txBody>
      </p:sp>
    </p:spTree>
    <p:extLst>
      <p:ext uri="{BB962C8B-B14F-4D97-AF65-F5344CB8AC3E}">
        <p14:creationId xmlns:p14="http://schemas.microsoft.com/office/powerpoint/2010/main" val="2621869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543800" cy="1524000"/>
          </a:xfrm>
        </p:spPr>
        <p:txBody>
          <a:bodyPr>
            <a:noAutofit/>
          </a:bodyPr>
          <a:lstStyle/>
          <a:p>
            <a:r>
              <a:rPr lang="en-US" sz="3600" dirty="0" smtClean="0">
                <a:latin typeface="Arial" panose="020B0604020202020204" pitchFamily="34" charset="0"/>
                <a:cs typeface="Arial" panose="020B0604020202020204" pitchFamily="34" charset="0"/>
              </a:rPr>
              <a:t>Goals for today - As a result of this meeting, SICC members and staff will:</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2057400"/>
            <a:ext cx="8229600" cy="4572000"/>
          </a:xfrm>
        </p:spPr>
        <p:txBody>
          <a:bodyPr>
            <a:noAutofit/>
          </a:bodyPr>
          <a:lstStyle/>
          <a:p>
            <a:pPr marL="342900" indent="-342900">
              <a:lnSpc>
                <a:spcPct val="20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Develop and renew their working relationships in order to promote coordination and collaboration across states;</a:t>
            </a:r>
          </a:p>
          <a:p>
            <a:pPr marL="342900" indent="-342900">
              <a:lnSpc>
                <a:spcPct val="20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Understand current and new state and federal initiatives related to young children with disabilities; and,</a:t>
            </a:r>
          </a:p>
          <a:p>
            <a:pPr marL="342900" indent="-342900">
              <a:lnSpc>
                <a:spcPct val="20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Under their agency’s/program’s/family’s role in these initiatives</a:t>
            </a:r>
          </a:p>
        </p:txBody>
      </p:sp>
      <p:sp>
        <p:nvSpPr>
          <p:cNvPr id="4" name="Date Placeholder 3"/>
          <p:cNvSpPr>
            <a:spLocks noGrp="1"/>
          </p:cNvSpPr>
          <p:nvPr>
            <p:ph type="dt" sz="half" idx="14"/>
          </p:nvPr>
        </p:nvSpPr>
        <p:spPr/>
        <p:txBody>
          <a:bodyPr/>
          <a:lstStyle/>
          <a:p>
            <a:pPr>
              <a:defRPr/>
            </a:pPr>
            <a:fld id="{807F980B-A19B-4908-899D-E194DE2DDF7F}" type="datetime1">
              <a:rPr lang="en-US" smtClean="0"/>
              <a:t>8/12/2016</a:t>
            </a:fld>
            <a:endParaRPr lang="en-US" dirty="0"/>
          </a:p>
        </p:txBody>
      </p:sp>
      <p:sp>
        <p:nvSpPr>
          <p:cNvPr id="5" name="Slide Number Placeholder 4"/>
          <p:cNvSpPr>
            <a:spLocks noGrp="1"/>
          </p:cNvSpPr>
          <p:nvPr>
            <p:ph type="sldNum" sz="quarter" idx="15"/>
          </p:nvPr>
        </p:nvSpPr>
        <p:spPr/>
        <p:txBody>
          <a:bodyPr/>
          <a:lstStyle/>
          <a:p>
            <a:pPr>
              <a:defRPr/>
            </a:pPr>
            <a:fld id="{46E9D7C5-82EB-4B08-A176-3F89FF77F5C1}" type="slidenum">
              <a:rPr lang="en-US" smtClean="0"/>
              <a:pPr>
                <a:defRPr/>
              </a:pPr>
              <a:t>3</a:t>
            </a:fld>
            <a:endParaRPr lang="en-US" dirty="0"/>
          </a:p>
        </p:txBody>
      </p:sp>
    </p:spTree>
    <p:extLst>
      <p:ext uri="{BB962C8B-B14F-4D97-AF65-F5344CB8AC3E}">
        <p14:creationId xmlns:p14="http://schemas.microsoft.com/office/powerpoint/2010/main" val="3832739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467600" cy="792162"/>
          </a:xfrm>
        </p:spPr>
        <p:txBody>
          <a:bodyPr>
            <a:normAutofit/>
          </a:bodyPr>
          <a:lstStyle/>
          <a:p>
            <a:pPr eaLnBrk="1" fontAlgn="auto" hangingPunct="1">
              <a:spcAft>
                <a:spcPts val="0"/>
              </a:spcAft>
              <a:defRPr/>
            </a:pPr>
            <a:r>
              <a:rPr lang="en-US" sz="3600" dirty="0" smtClean="0">
                <a:latin typeface="Arial" panose="020B0604020202020204" pitchFamily="34" charset="0"/>
                <a:cs typeface="Arial" panose="020B0604020202020204" pitchFamily="34" charset="0"/>
              </a:rPr>
              <a:t>Procedures for the ICC</a:t>
            </a:r>
            <a:endParaRPr lang="en-US" sz="3600" dirty="0">
              <a:latin typeface="Arial" panose="020B0604020202020204" pitchFamily="34" charset="0"/>
              <a:cs typeface="Arial" panose="020B0604020202020204" pitchFamily="34" charset="0"/>
            </a:endParaRPr>
          </a:p>
        </p:txBody>
      </p:sp>
      <p:sp>
        <p:nvSpPr>
          <p:cNvPr id="43009" name="Content Placeholder 1"/>
          <p:cNvSpPr>
            <a:spLocks noGrp="1"/>
          </p:cNvSpPr>
          <p:nvPr>
            <p:ph sz="quarter" idx="1"/>
          </p:nvPr>
        </p:nvSpPr>
        <p:spPr>
          <a:xfrm>
            <a:off x="457200" y="1524000"/>
            <a:ext cx="8229600" cy="4876800"/>
          </a:xfrm>
        </p:spPr>
        <p:txBody>
          <a:bodyPr>
            <a:normAutofit fontScale="92500" lnSpcReduction="10000"/>
          </a:bodyPr>
          <a:lstStyle/>
          <a:p>
            <a:pPr eaLnBrk="1" hangingPunct="1">
              <a:spcBef>
                <a:spcPts val="600"/>
              </a:spcBef>
              <a:spcAft>
                <a:spcPts val="600"/>
              </a:spcAft>
            </a:pPr>
            <a:r>
              <a:rPr lang="en-US" dirty="0" smtClean="0">
                <a:latin typeface="Arial" panose="020B0604020202020204" pitchFamily="34" charset="0"/>
                <a:cs typeface="Arial" panose="020B0604020202020204" pitchFamily="34" charset="0"/>
              </a:rPr>
              <a:t>These general meeting procedures should be implemented by </a:t>
            </a:r>
            <a:r>
              <a:rPr lang="en-US" b="1" dirty="0" smtClean="0">
                <a:solidFill>
                  <a:srgbClr val="00B050"/>
                </a:solidFill>
                <a:latin typeface="Arial" panose="020B0604020202020204" pitchFamily="34" charset="0"/>
                <a:cs typeface="Arial" panose="020B0604020202020204" pitchFamily="34" charset="0"/>
              </a:rPr>
              <a:t>all ICCs</a:t>
            </a:r>
          </a:p>
          <a:p>
            <a:pPr lvl="1" eaLnBrk="1" hangingPunct="1">
              <a:spcBef>
                <a:spcPts val="600"/>
              </a:spcBef>
              <a:spcAft>
                <a:spcPts val="600"/>
              </a:spcAft>
            </a:pPr>
            <a:r>
              <a:rPr lang="en-US" sz="2400" dirty="0" smtClean="0">
                <a:solidFill>
                  <a:srgbClr val="00B050"/>
                </a:solidFill>
                <a:latin typeface="Arial" panose="020B0604020202020204" pitchFamily="34" charset="0"/>
                <a:cs typeface="Arial" panose="020B0604020202020204" pitchFamily="34" charset="0"/>
              </a:rPr>
              <a:t>The council shall meet at least quarterly and in such places as it deems necessary. The meetings must –</a:t>
            </a:r>
          </a:p>
          <a:p>
            <a:pPr lvl="2" eaLnBrk="1" hangingPunct="1">
              <a:spcBef>
                <a:spcPts val="600"/>
              </a:spcBef>
              <a:spcAft>
                <a:spcPts val="600"/>
              </a:spcAft>
            </a:pPr>
            <a:r>
              <a:rPr lang="en-US" sz="2400" dirty="0" smtClean="0">
                <a:latin typeface="Arial" panose="020B0604020202020204" pitchFamily="34" charset="0"/>
                <a:cs typeface="Arial" panose="020B0604020202020204" pitchFamily="34" charset="0"/>
              </a:rPr>
              <a:t>Be publicly announced sufficiently in advance of the dates they are to be held to ensure that all interested parties have an opportunity to attend</a:t>
            </a:r>
          </a:p>
          <a:p>
            <a:pPr lvl="2" eaLnBrk="1" hangingPunct="1">
              <a:spcBef>
                <a:spcPts val="600"/>
              </a:spcBef>
              <a:spcAft>
                <a:spcPts val="600"/>
              </a:spcAft>
            </a:pPr>
            <a:r>
              <a:rPr lang="en-US" sz="2400" dirty="0" smtClean="0">
                <a:latin typeface="Arial" panose="020B0604020202020204" pitchFamily="34" charset="0"/>
                <a:cs typeface="Arial" panose="020B0604020202020204" pitchFamily="34" charset="0"/>
              </a:rPr>
              <a:t>Be open and accessible to the public</a:t>
            </a:r>
          </a:p>
          <a:p>
            <a:pPr lvl="1" eaLnBrk="1" hangingPunct="1">
              <a:spcBef>
                <a:spcPts val="600"/>
              </a:spcBef>
              <a:spcAft>
                <a:spcPts val="600"/>
              </a:spcAft>
            </a:pPr>
            <a:r>
              <a:rPr lang="en-US" sz="2400" dirty="0" smtClean="0">
                <a:solidFill>
                  <a:srgbClr val="00B050"/>
                </a:solidFill>
                <a:latin typeface="Arial" panose="020B0604020202020204" pitchFamily="34" charset="0"/>
                <a:cs typeface="Arial" panose="020B0604020202020204" pitchFamily="34" charset="0"/>
              </a:rPr>
              <a:t>Interpreters for persons who are deaf or hard of hearing and other necessary services must be provided at council meetings, both for council members and participants. The council may use funds under this part to pay for these </a:t>
            </a:r>
            <a:r>
              <a:rPr lang="en-US" sz="2400" i="1" dirty="0" smtClean="0">
                <a:solidFill>
                  <a:srgbClr val="00B050"/>
                </a:solidFill>
                <a:latin typeface="Arial" panose="020B0604020202020204" pitchFamily="34" charset="0"/>
                <a:cs typeface="Arial" panose="020B0604020202020204" pitchFamily="34" charset="0"/>
              </a:rPr>
              <a:t>services.      </a:t>
            </a:r>
          </a:p>
        </p:txBody>
      </p:sp>
      <p:sp>
        <p:nvSpPr>
          <p:cNvPr id="26627" name="Date Placeholder 2"/>
          <p:cNvSpPr>
            <a:spLocks noGrp="1"/>
          </p:cNvSpPr>
          <p:nvPr>
            <p:ph type="dt" sz="half" idx="14"/>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C98C998-3C10-41E1-9D0A-7251FD814886}" type="datetime1">
              <a:rPr lang="en-US" smtClean="0"/>
              <a:t>8/12/2016</a:t>
            </a:fld>
            <a:endParaRPr lang="en-US" smtClean="0"/>
          </a:p>
        </p:txBody>
      </p:sp>
      <p:sp>
        <p:nvSpPr>
          <p:cNvPr id="26629" name="Slide Number Placeholder 4"/>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9C6483-7407-4E40-B31E-66B5B19DC043}" type="slidenum">
              <a:rPr lang="en-US" smtClean="0"/>
              <a:pPr fontAlgn="base">
                <a:spcBef>
                  <a:spcPct val="0"/>
                </a:spcBef>
                <a:spcAft>
                  <a:spcPct val="0"/>
                </a:spcAft>
                <a:defRPr/>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Aft>
                <a:spcPts val="0"/>
              </a:spcAft>
              <a:defRPr/>
            </a:pPr>
            <a:r>
              <a:rPr lang="en-US" dirty="0" smtClean="0">
                <a:latin typeface="Century Gothic" pitchFamily="34" charset="0"/>
              </a:rPr>
              <a:t>Procedures for the ICC, cont.</a:t>
            </a:r>
            <a:endParaRPr lang="en-US" dirty="0">
              <a:latin typeface="Century Gothic" pitchFamily="34" charset="0"/>
            </a:endParaRPr>
          </a:p>
        </p:txBody>
      </p:sp>
      <p:sp>
        <p:nvSpPr>
          <p:cNvPr id="44033" name="Content Placeholder 1"/>
          <p:cNvSpPr>
            <a:spLocks noGrp="1"/>
          </p:cNvSpPr>
          <p:nvPr>
            <p:ph sz="quarter" idx="1"/>
          </p:nvPr>
        </p:nvSpPr>
        <p:spPr>
          <a:xfrm>
            <a:off x="457200" y="1481138"/>
            <a:ext cx="8229600" cy="4081462"/>
          </a:xfrm>
        </p:spPr>
        <p:txBody>
          <a:bodyPr>
            <a:noAutofit/>
          </a:bodyPr>
          <a:lstStyle/>
          <a:p>
            <a:pPr lvl="1" eaLnBrk="1" hangingPunct="1">
              <a:lnSpc>
                <a:spcPct val="150000"/>
              </a:lnSpc>
            </a:pPr>
            <a:r>
              <a:rPr lang="en-US" dirty="0" smtClean="0">
                <a:latin typeface="Century Gothic" pitchFamily="34" charset="0"/>
              </a:rPr>
              <a:t>All council meetings and agenda items must be announced enough in advance of the meeting to afford interested parties a reasonable opportunity to attend. Meetings must be open to the public</a:t>
            </a:r>
          </a:p>
          <a:p>
            <a:pPr lvl="1" eaLnBrk="1" hangingPunct="1">
              <a:lnSpc>
                <a:spcPct val="150000"/>
              </a:lnSpc>
            </a:pPr>
            <a:r>
              <a:rPr lang="en-US" dirty="0" smtClean="0">
                <a:latin typeface="Century Gothic" pitchFamily="34" charset="0"/>
              </a:rPr>
              <a:t>Official minutes must be kept of all council meetings and must be made available on request.</a:t>
            </a:r>
          </a:p>
          <a:p>
            <a:pPr lvl="1" eaLnBrk="1" hangingPunct="1">
              <a:lnSpc>
                <a:spcPct val="150000"/>
              </a:lnSpc>
            </a:pPr>
            <a:r>
              <a:rPr lang="en-US" dirty="0" smtClean="0">
                <a:latin typeface="Century Gothic" pitchFamily="34" charset="0"/>
              </a:rPr>
              <a:t>By July 1 of each year, the Interagency Coordinating council shall submit an annual report of advice and suggestions to the Governor and/or Lead Agency.</a:t>
            </a:r>
          </a:p>
        </p:txBody>
      </p:sp>
      <p:sp>
        <p:nvSpPr>
          <p:cNvPr id="27651" name="Date Placeholder 2"/>
          <p:cNvSpPr>
            <a:spLocks noGrp="1"/>
          </p:cNvSpPr>
          <p:nvPr>
            <p:ph type="dt" sz="half" idx="14"/>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D4E47CD-5913-4C59-85BC-8E1FBE93B1D1}" type="datetime1">
              <a:rPr lang="en-US" smtClean="0"/>
              <a:t>8/12/2016</a:t>
            </a:fld>
            <a:endParaRPr lang="en-US" smtClean="0"/>
          </a:p>
        </p:txBody>
      </p:sp>
      <p:sp>
        <p:nvSpPr>
          <p:cNvPr id="27653" name="Slide Number Placeholder 4"/>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61A6A0F-DC95-43CA-9E45-B249ADD42A3D}" type="slidenum">
              <a:rPr lang="en-US" smtClean="0"/>
              <a:pPr fontAlgn="base">
                <a:spcBef>
                  <a:spcPct val="0"/>
                </a:spcBef>
                <a:spcAft>
                  <a:spcPct val="0"/>
                </a:spcAft>
                <a:defRPr/>
              </a:pPr>
              <a:t>31</a:t>
            </a:fld>
            <a:endParaRPr lang="en-US" smtClean="0"/>
          </a:p>
        </p:txBody>
      </p:sp>
      <p:sp>
        <p:nvSpPr>
          <p:cNvPr id="8" name="Up Arrow Callout 7"/>
          <p:cNvSpPr/>
          <p:nvPr/>
        </p:nvSpPr>
        <p:spPr>
          <a:xfrm>
            <a:off x="1065724" y="5943600"/>
            <a:ext cx="7086600" cy="914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Century Gothic" pitchFamily="34" charset="0"/>
              </a:rPr>
              <a:t>Are these procedures in line with how your ICC functions?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001000" cy="792162"/>
          </a:xfrm>
        </p:spPr>
        <p:txBody>
          <a:bodyPr>
            <a:normAutofit/>
          </a:bodyPr>
          <a:lstStyle/>
          <a:p>
            <a:pPr algn="ctr" eaLnBrk="1" fontAlgn="auto" hangingPunct="1">
              <a:spcAft>
                <a:spcPts val="0"/>
              </a:spcAft>
              <a:defRPr/>
            </a:pPr>
            <a:r>
              <a:rPr lang="en-US" sz="3600" dirty="0" smtClean="0">
                <a:latin typeface="Arial" panose="020B0604020202020204" pitchFamily="34" charset="0"/>
                <a:cs typeface="Arial" panose="020B0604020202020204" pitchFamily="34" charset="0"/>
              </a:rPr>
              <a:t>SICC Committees</a:t>
            </a:r>
            <a:endParaRPr lang="en-US" sz="3600" dirty="0">
              <a:latin typeface="Arial" panose="020B0604020202020204" pitchFamily="34" charset="0"/>
              <a:cs typeface="Arial" panose="020B0604020202020204" pitchFamily="34" charset="0"/>
            </a:endParaRPr>
          </a:p>
        </p:txBody>
      </p:sp>
      <p:sp>
        <p:nvSpPr>
          <p:cNvPr id="47105" name="Content Placeholder 5"/>
          <p:cNvSpPr>
            <a:spLocks noGrp="1"/>
          </p:cNvSpPr>
          <p:nvPr>
            <p:ph sz="quarter" idx="1"/>
          </p:nvPr>
        </p:nvSpPr>
        <p:spPr>
          <a:xfrm>
            <a:off x="457200" y="1600200"/>
            <a:ext cx="8229600" cy="4953000"/>
          </a:xfrm>
        </p:spPr>
        <p:txBody>
          <a:bodyPr>
            <a:normAutofit fontScale="92500" lnSpcReduction="10000"/>
          </a:bodyPr>
          <a:lstStyle/>
          <a:p>
            <a:pPr marL="0" indent="0" algn="ctr" eaLnBrk="1" hangingPunct="1">
              <a:buNone/>
            </a:pPr>
            <a:r>
              <a:rPr lang="en-US" b="1" dirty="0" smtClean="0">
                <a:latin typeface="Century Gothic" pitchFamily="34" charset="0"/>
              </a:rPr>
              <a:t>      </a:t>
            </a:r>
            <a:r>
              <a:rPr lang="en-US" b="1" dirty="0" smtClean="0">
                <a:latin typeface="Arial" panose="020B0604020202020204" pitchFamily="34" charset="0"/>
                <a:cs typeface="Arial" panose="020B0604020202020204" pitchFamily="34" charset="0"/>
              </a:rPr>
              <a:t>Examples</a:t>
            </a:r>
          </a:p>
          <a:p>
            <a:pPr lvl="1" algn="ctr" eaLnBrk="1" hangingPunct="1"/>
            <a:r>
              <a:rPr lang="en-US" sz="2400" dirty="0" smtClean="0">
                <a:solidFill>
                  <a:srgbClr val="00B050"/>
                </a:solidFill>
                <a:latin typeface="Arial" panose="020B0604020202020204" pitchFamily="34" charset="0"/>
                <a:cs typeface="Arial" panose="020B0604020202020204" pitchFamily="34" charset="0"/>
              </a:rPr>
              <a:t>Executive</a:t>
            </a:r>
          </a:p>
          <a:p>
            <a:pPr lvl="1" algn="ctr" eaLnBrk="1" hangingPunct="1"/>
            <a:r>
              <a:rPr lang="en-US" sz="2400" dirty="0" smtClean="0">
                <a:solidFill>
                  <a:srgbClr val="00B050"/>
                </a:solidFill>
                <a:latin typeface="Arial" panose="020B0604020202020204" pitchFamily="34" charset="0"/>
                <a:cs typeface="Arial" panose="020B0604020202020204" pitchFamily="34" charset="0"/>
              </a:rPr>
              <a:t>Membership</a:t>
            </a:r>
          </a:p>
          <a:p>
            <a:pPr lvl="1" algn="ctr" eaLnBrk="1" hangingPunct="1"/>
            <a:r>
              <a:rPr lang="en-US" sz="2400" dirty="0" smtClean="0">
                <a:solidFill>
                  <a:srgbClr val="00B050"/>
                </a:solidFill>
                <a:latin typeface="Arial" panose="020B0604020202020204" pitchFamily="34" charset="0"/>
                <a:cs typeface="Arial" panose="020B0604020202020204" pitchFamily="34" charset="0"/>
              </a:rPr>
              <a:t>Child Find/Public Awareness</a:t>
            </a:r>
          </a:p>
          <a:p>
            <a:pPr lvl="1" algn="ctr" eaLnBrk="1" hangingPunct="1"/>
            <a:r>
              <a:rPr lang="en-US" sz="2400" dirty="0" smtClean="0">
                <a:solidFill>
                  <a:srgbClr val="00B050"/>
                </a:solidFill>
                <a:latin typeface="Arial" panose="020B0604020202020204" pitchFamily="34" charset="0"/>
                <a:cs typeface="Arial" panose="020B0604020202020204" pitchFamily="34" charset="0"/>
              </a:rPr>
              <a:t>Personnel Development</a:t>
            </a:r>
          </a:p>
          <a:p>
            <a:pPr lvl="1" algn="ctr" eaLnBrk="1" hangingPunct="1"/>
            <a:r>
              <a:rPr lang="en-US" sz="2400" dirty="0" smtClean="0">
                <a:solidFill>
                  <a:srgbClr val="00B050"/>
                </a:solidFill>
                <a:latin typeface="Arial" panose="020B0604020202020204" pitchFamily="34" charset="0"/>
                <a:cs typeface="Arial" panose="020B0604020202020204" pitchFamily="34" charset="0"/>
              </a:rPr>
              <a:t>Advocacy</a:t>
            </a:r>
          </a:p>
          <a:p>
            <a:pPr lvl="1" algn="ctr" eaLnBrk="1" hangingPunct="1"/>
            <a:r>
              <a:rPr lang="en-US" sz="2400" dirty="0" smtClean="0">
                <a:solidFill>
                  <a:srgbClr val="00B050"/>
                </a:solidFill>
                <a:latin typeface="Arial" panose="020B0604020202020204" pitchFamily="34" charset="0"/>
                <a:cs typeface="Arial" panose="020B0604020202020204" pitchFamily="34" charset="0"/>
              </a:rPr>
              <a:t>Fiscal</a:t>
            </a:r>
          </a:p>
          <a:p>
            <a:pPr lvl="1" algn="ctr" eaLnBrk="1" hangingPunct="1"/>
            <a:endParaRPr lang="en-US" sz="2400" dirty="0" smtClean="0">
              <a:solidFill>
                <a:srgbClr val="00B050"/>
              </a:solidFill>
              <a:latin typeface="Arial" panose="020B0604020202020204" pitchFamily="34" charset="0"/>
              <a:cs typeface="Arial" panose="020B0604020202020204" pitchFamily="34" charset="0"/>
            </a:endParaRPr>
          </a:p>
          <a:p>
            <a:pPr lvl="1" algn="ctr" eaLnBrk="1" hangingPunct="1">
              <a:buFont typeface="Verdana" pitchFamily="34" charset="0"/>
              <a:buNone/>
            </a:pPr>
            <a:r>
              <a:rPr lang="en-US" sz="2400" b="1" dirty="0" smtClean="0">
                <a:solidFill>
                  <a:srgbClr val="00B050"/>
                </a:solidFill>
                <a:latin typeface="Arial" panose="020B0604020202020204" pitchFamily="34" charset="0"/>
                <a:cs typeface="Arial" panose="020B0604020202020204" pitchFamily="34" charset="0"/>
              </a:rPr>
              <a:t>  What committees do you </a:t>
            </a:r>
            <a:r>
              <a:rPr lang="en-US" sz="2400" b="1" i="1" dirty="0" smtClean="0">
                <a:solidFill>
                  <a:srgbClr val="00B050"/>
                </a:solidFill>
                <a:latin typeface="Arial" panose="020B0604020202020204" pitchFamily="34" charset="0"/>
                <a:cs typeface="Arial" panose="020B0604020202020204" pitchFamily="34" charset="0"/>
              </a:rPr>
              <a:t>currently</a:t>
            </a:r>
            <a:r>
              <a:rPr lang="en-US" sz="2400" b="1" dirty="0" smtClean="0">
                <a:solidFill>
                  <a:srgbClr val="00B050"/>
                </a:solidFill>
                <a:latin typeface="Arial" panose="020B0604020202020204" pitchFamily="34" charset="0"/>
                <a:cs typeface="Arial" panose="020B0604020202020204" pitchFamily="34" charset="0"/>
              </a:rPr>
              <a:t> have? </a:t>
            </a:r>
          </a:p>
          <a:p>
            <a:pPr lvl="1" algn="ctr" eaLnBrk="1" hangingPunct="1">
              <a:buFont typeface="Verdana" pitchFamily="34" charset="0"/>
              <a:buNone/>
            </a:pPr>
            <a:endParaRPr lang="en-US" sz="2400" b="1" dirty="0" smtClean="0">
              <a:solidFill>
                <a:srgbClr val="00B050"/>
              </a:solidFill>
              <a:latin typeface="Arial" panose="020B0604020202020204" pitchFamily="34" charset="0"/>
              <a:cs typeface="Arial" panose="020B0604020202020204" pitchFamily="34" charset="0"/>
            </a:endParaRPr>
          </a:p>
          <a:p>
            <a:pPr lvl="1" algn="ctr" eaLnBrk="1" hangingPunct="1">
              <a:buFont typeface="Verdana" pitchFamily="34" charset="0"/>
              <a:buNone/>
            </a:pPr>
            <a:r>
              <a:rPr lang="en-US" sz="2400" b="1" dirty="0" smtClean="0">
                <a:solidFill>
                  <a:srgbClr val="00B050"/>
                </a:solidFill>
                <a:latin typeface="Arial" panose="020B0604020202020204" pitchFamily="34" charset="0"/>
                <a:cs typeface="Arial" panose="020B0604020202020204" pitchFamily="34" charset="0"/>
              </a:rPr>
              <a:t>And</a:t>
            </a:r>
          </a:p>
          <a:p>
            <a:pPr lvl="1" algn="ctr" eaLnBrk="1" hangingPunct="1">
              <a:buFont typeface="Verdana" pitchFamily="34" charset="0"/>
              <a:buNone/>
            </a:pPr>
            <a:endParaRPr lang="en-US" sz="2400" b="1" dirty="0" smtClean="0">
              <a:solidFill>
                <a:srgbClr val="00B050"/>
              </a:solidFill>
              <a:latin typeface="Arial" panose="020B0604020202020204" pitchFamily="34" charset="0"/>
              <a:cs typeface="Arial" panose="020B0604020202020204" pitchFamily="34" charset="0"/>
            </a:endParaRPr>
          </a:p>
          <a:p>
            <a:pPr lvl="1" algn="ctr" eaLnBrk="1" hangingPunct="1">
              <a:buFont typeface="Verdana" pitchFamily="34" charset="0"/>
              <a:buNone/>
            </a:pPr>
            <a:r>
              <a:rPr lang="en-US" sz="2400" b="1" dirty="0" smtClean="0">
                <a:solidFill>
                  <a:srgbClr val="00B050"/>
                </a:solidFill>
                <a:latin typeface="Arial" panose="020B0604020202020204" pitchFamily="34" charset="0"/>
                <a:cs typeface="Arial" panose="020B0604020202020204" pitchFamily="34" charset="0"/>
              </a:rPr>
              <a:t>What committees do you believe your ICC </a:t>
            </a:r>
            <a:r>
              <a:rPr lang="en-US" sz="2400" b="1" i="1" dirty="0" smtClean="0">
                <a:solidFill>
                  <a:srgbClr val="00B050"/>
                </a:solidFill>
                <a:latin typeface="Arial" panose="020B0604020202020204" pitchFamily="34" charset="0"/>
                <a:cs typeface="Arial" panose="020B0604020202020204" pitchFamily="34" charset="0"/>
              </a:rPr>
              <a:t>needs</a:t>
            </a:r>
            <a:r>
              <a:rPr lang="en-US" sz="2400" b="1" dirty="0" smtClean="0">
                <a:solidFill>
                  <a:srgbClr val="00B050"/>
                </a:solidFill>
                <a:latin typeface="Arial" panose="020B0604020202020204" pitchFamily="34" charset="0"/>
                <a:cs typeface="Arial" panose="020B0604020202020204" pitchFamily="34" charset="0"/>
              </a:rPr>
              <a:t>?</a:t>
            </a:r>
          </a:p>
          <a:p>
            <a:pPr lvl="1" eaLnBrk="1" hangingPunct="1"/>
            <a:endParaRPr lang="en-US" dirty="0" smtClean="0">
              <a:latin typeface="Century Gothic" pitchFamily="34" charset="0"/>
            </a:endParaRPr>
          </a:p>
        </p:txBody>
      </p:sp>
      <p:sp>
        <p:nvSpPr>
          <p:cNvPr id="29699" name="Date Placeholder 1"/>
          <p:cNvSpPr>
            <a:spLocks noGrp="1"/>
          </p:cNvSpPr>
          <p:nvPr>
            <p:ph type="dt" sz="half" idx="14"/>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B666FE4-04B5-4C8C-8587-11C44D84FAAE}" type="datetime1">
              <a:rPr lang="en-US" smtClean="0"/>
              <a:t>8/12/2016</a:t>
            </a:fld>
            <a:endParaRPr lang="en-US" smtClean="0"/>
          </a:p>
        </p:txBody>
      </p:sp>
      <p:sp>
        <p:nvSpPr>
          <p:cNvPr id="29701" name="Slide Number Placeholder 3"/>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AADF154-A282-4F8D-85CE-478776F1D3F2}" type="slidenum">
              <a:rPr lang="en-US" smtClean="0"/>
              <a:pPr fontAlgn="base">
                <a:spcBef>
                  <a:spcPct val="0"/>
                </a:spcBef>
                <a:spcAft>
                  <a:spcPct val="0"/>
                </a:spcAft>
                <a:defRPr/>
              </a:pPr>
              <a:t>32</a:t>
            </a:fld>
            <a:endParaRPr lang="en-US" smtClean="0"/>
          </a:p>
        </p:txBody>
      </p:sp>
      <p:sp>
        <p:nvSpPr>
          <p:cNvPr id="7" name="Action Button: Help 6">
            <a:hlinkClick r:id="" action="ppaction://noaction" highlightClick="1"/>
          </p:cNvPr>
          <p:cNvSpPr/>
          <p:nvPr/>
        </p:nvSpPr>
        <p:spPr>
          <a:xfrm>
            <a:off x="774478" y="4114800"/>
            <a:ext cx="1042988" cy="1042988"/>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639762"/>
          </a:xfrm>
        </p:spPr>
        <p:txBody>
          <a:bodyPr>
            <a:normAutofit/>
          </a:bodyPr>
          <a:lstStyle/>
          <a:p>
            <a:pPr algn="ctr"/>
            <a:r>
              <a:rPr lang="en-US" dirty="0" smtClean="0">
                <a:latin typeface="Arial" panose="020B0604020202020204" pitchFamily="34" charset="0"/>
                <a:cs typeface="Arial" panose="020B0604020202020204" pitchFamily="34" charset="0"/>
              </a:rPr>
              <a:t>Ground Rules for SICC Meetings</a:t>
            </a:r>
            <a:endParaRPr lang="en-US" dirty="0">
              <a:latin typeface="Arial" panose="020B0604020202020204" pitchFamily="34" charset="0"/>
              <a:cs typeface="Arial" panose="020B0604020202020204" pitchFamily="34" charset="0"/>
            </a:endParaRPr>
          </a:p>
        </p:txBody>
      </p:sp>
      <p:sp>
        <p:nvSpPr>
          <p:cNvPr id="7" name="Content Placeholder 1"/>
          <p:cNvSpPr>
            <a:spLocks noGrp="1"/>
          </p:cNvSpPr>
          <p:nvPr>
            <p:ph sz="quarter" idx="1"/>
          </p:nvPr>
        </p:nvSpPr>
        <p:spPr>
          <a:xfrm>
            <a:off x="457200" y="1600200"/>
            <a:ext cx="7467600" cy="5105400"/>
          </a:xfrm>
        </p:spPr>
        <p:txBody>
          <a:bodyPr>
            <a:normAutofit lnSpcReduction="10000"/>
          </a:bodyPr>
          <a:lstStyle/>
          <a:p>
            <a:pPr>
              <a:lnSpc>
                <a:spcPct val="150000"/>
              </a:lnSpc>
            </a:pPr>
            <a:r>
              <a:rPr lang="en-US" dirty="0" smtClean="0">
                <a:latin typeface="Arial" panose="020B0604020202020204" pitchFamily="34" charset="0"/>
                <a:cs typeface="Arial" panose="020B0604020202020204" pitchFamily="34" charset="0"/>
              </a:rPr>
              <a:t>Treat others with respect </a:t>
            </a:r>
          </a:p>
          <a:p>
            <a:pPr>
              <a:lnSpc>
                <a:spcPct val="150000"/>
              </a:lnSpc>
            </a:pPr>
            <a:r>
              <a:rPr lang="en-US" dirty="0" smtClean="0">
                <a:latin typeface="Arial" panose="020B0604020202020204" pitchFamily="34" charset="0"/>
                <a:cs typeface="Arial" panose="020B0604020202020204" pitchFamily="34" charset="0"/>
              </a:rPr>
              <a:t>Build trust – to know you are trusted and trust others</a:t>
            </a:r>
          </a:p>
          <a:p>
            <a:pPr lvl="1">
              <a:lnSpc>
                <a:spcPct val="150000"/>
              </a:lnSpc>
            </a:pPr>
            <a:r>
              <a:rPr lang="en-US" sz="2400" dirty="0" smtClean="0">
                <a:solidFill>
                  <a:srgbClr val="00B050"/>
                </a:solidFill>
                <a:latin typeface="Arial" panose="020B0604020202020204" pitchFamily="34" charset="0"/>
                <a:cs typeface="Arial" panose="020B0604020202020204" pitchFamily="34" charset="0"/>
              </a:rPr>
              <a:t>We are less likely to change a position when we are asked to defend it.</a:t>
            </a:r>
          </a:p>
          <a:p>
            <a:pPr>
              <a:lnSpc>
                <a:spcPct val="150000"/>
              </a:lnSpc>
            </a:pPr>
            <a:r>
              <a:rPr lang="en-US" dirty="0" smtClean="0">
                <a:latin typeface="Arial" panose="020B0604020202020204" pitchFamily="34" charset="0"/>
                <a:cs typeface="Arial" panose="020B0604020202020204" pitchFamily="34" charset="0"/>
              </a:rPr>
              <a:t>Successful interagency coordination, cooperation, and collaboration requires a commitment to make it work and a willingness to try new ideas, to </a:t>
            </a:r>
          </a:p>
          <a:p>
            <a:pPr marL="0" indent="0">
              <a:lnSpc>
                <a:spcPct val="150000"/>
              </a:lnSpc>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be creative, and to share</a:t>
            </a:r>
            <a:endParaRPr lang="en-US" dirty="0"/>
          </a:p>
        </p:txBody>
      </p:sp>
      <p:sp>
        <p:nvSpPr>
          <p:cNvPr id="4" name="Date Placeholder 3"/>
          <p:cNvSpPr>
            <a:spLocks noGrp="1"/>
          </p:cNvSpPr>
          <p:nvPr>
            <p:ph type="dt" sz="half" idx="14"/>
          </p:nvPr>
        </p:nvSpPr>
        <p:spPr/>
        <p:txBody>
          <a:bodyPr/>
          <a:lstStyle/>
          <a:p>
            <a:pPr>
              <a:defRPr/>
            </a:pPr>
            <a:fld id="{84103C3F-5120-4479-B350-AC639AA0F765}" type="datetime1">
              <a:rPr lang="en-US" smtClean="0"/>
              <a:t>8/12/2016</a:t>
            </a:fld>
            <a:endParaRPr lang="en-US" dirty="0"/>
          </a:p>
        </p:txBody>
      </p:sp>
      <p:sp>
        <p:nvSpPr>
          <p:cNvPr id="6" name="Slide Number Placeholder 5"/>
          <p:cNvSpPr>
            <a:spLocks noGrp="1"/>
          </p:cNvSpPr>
          <p:nvPr>
            <p:ph type="sldNum" sz="quarter" idx="15"/>
          </p:nvPr>
        </p:nvSpPr>
        <p:spPr/>
        <p:txBody>
          <a:bodyPr/>
          <a:lstStyle/>
          <a:p>
            <a:pPr>
              <a:defRPr/>
            </a:pPr>
            <a:fld id="{46E9D7C5-82EB-4B08-A176-3F89FF77F5C1}" type="slidenum">
              <a:rPr lang="en-US" smtClean="0"/>
              <a:pPr>
                <a:defRPr/>
              </a:pPr>
              <a:t>33</a:t>
            </a:fld>
            <a:endParaRPr lang="en-US" dirty="0"/>
          </a:p>
        </p:txBody>
      </p:sp>
      <p:pic>
        <p:nvPicPr>
          <p:cNvPr id="3075" name="Picture 3" descr="C:\Users\ringwalt\AppData\Local\Microsoft\Windows\Temporary Internet Files\Content.IE5\11XOF4J4\7-Cs-of-Tru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140" y="4955822"/>
            <a:ext cx="1962725" cy="19021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905000"/>
            <a:ext cx="8229600" cy="1143000"/>
          </a:xfrm>
        </p:spPr>
        <p:txBody>
          <a:bodyPr>
            <a:normAutofit/>
          </a:bodyPr>
          <a:lstStyle/>
          <a:p>
            <a:r>
              <a:rPr lang="en-US" sz="3600" dirty="0" smtClean="0">
                <a:latin typeface="Arial" panose="020B0604020202020204" pitchFamily="34" charset="0"/>
                <a:cs typeface="Arial" panose="020B0604020202020204" pitchFamily="34" charset="0"/>
              </a:rPr>
              <a:t>Stakeholder input is Critical…</a:t>
            </a:r>
            <a:endParaRPr lang="en-US" sz="36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3D181D23-0B28-4478-B386-FC78C7D3CC00}" type="datetime1">
              <a:rPr lang="en-US" smtClean="0"/>
              <a:t>8/12/2016</a:t>
            </a:fld>
            <a:endParaRPr lang="en-US" dirty="0"/>
          </a:p>
        </p:txBody>
      </p:sp>
      <p:sp>
        <p:nvSpPr>
          <p:cNvPr id="6" name="Slide Number Placeholder 5"/>
          <p:cNvSpPr>
            <a:spLocks noGrp="1"/>
          </p:cNvSpPr>
          <p:nvPr>
            <p:ph type="sldNum" sz="quarter" idx="11"/>
          </p:nvPr>
        </p:nvSpPr>
        <p:spPr/>
        <p:txBody>
          <a:bodyPr/>
          <a:lstStyle/>
          <a:p>
            <a:pPr>
              <a:defRPr/>
            </a:pPr>
            <a:fld id="{46E9D7C5-82EB-4B08-A176-3F89FF77F5C1}" type="slidenum">
              <a:rPr lang="en-US" smtClean="0"/>
              <a:pPr>
                <a:defRPr/>
              </a:pPr>
              <a:t>34</a:t>
            </a:fld>
            <a:endParaRPr lang="en-US" dirty="0"/>
          </a:p>
        </p:txBody>
      </p:sp>
      <p:pic>
        <p:nvPicPr>
          <p:cNvPr id="5122" name="Picture 2" descr="https://encrypted-tbn2.gstatic.com/images?q=tbn:ANd9GcTyKk5S0ivr3PzXuxUP_jAITEYVhmBRJaL1xYhHWDGm6u0-MoM2BI67H2Rz">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00400"/>
            <a:ext cx="4305300" cy="334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535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EDC6E96-D97D-4EF4-985F-488288010938}" type="datetime1">
              <a:rPr lang="en-US" smtClean="0"/>
              <a:t>8/12/2016</a:t>
            </a:fld>
            <a:endParaRPr lang="en-US" dirty="0"/>
          </a:p>
        </p:txBody>
      </p:sp>
      <p:sp>
        <p:nvSpPr>
          <p:cNvPr id="4" name="Slide Number Placeholder 3"/>
          <p:cNvSpPr>
            <a:spLocks noGrp="1"/>
          </p:cNvSpPr>
          <p:nvPr>
            <p:ph type="sldNum" sz="quarter" idx="12"/>
          </p:nvPr>
        </p:nvSpPr>
        <p:spPr/>
        <p:txBody>
          <a:bodyPr/>
          <a:lstStyle/>
          <a:p>
            <a:pPr>
              <a:defRPr/>
            </a:pPr>
            <a:fld id="{EF0BD3BA-9CCE-4100-968E-3564C2572694}" type="slidenum">
              <a:rPr lang="en-US" smtClean="0"/>
              <a:pPr>
                <a:defRPr/>
              </a:pPr>
              <a:t>35</a:t>
            </a:fld>
            <a:endParaRPr lang="en-US" dirty="0"/>
          </a:p>
        </p:txBody>
      </p:sp>
      <p:sp>
        <p:nvSpPr>
          <p:cNvPr id="7" name="Text Placeholder 6"/>
          <p:cNvSpPr>
            <a:spLocks noGrp="1"/>
          </p:cNvSpPr>
          <p:nvPr>
            <p:ph type="body" sz="quarter" idx="1"/>
          </p:nvPr>
        </p:nvSpPr>
        <p:spPr>
          <a:xfrm>
            <a:off x="457200" y="914400"/>
            <a:ext cx="3657600" cy="658368"/>
          </a:xfrm>
        </p:spPr>
        <p:txBody>
          <a:bodyPr/>
          <a:lstStyle/>
          <a:p>
            <a:r>
              <a:rPr lang="en-US" dirty="0" smtClean="0">
                <a:latin typeface="Arial" panose="020B0604020202020204" pitchFamily="34" charset="0"/>
                <a:cs typeface="Arial" panose="020B0604020202020204" pitchFamily="34" charset="0"/>
              </a:rPr>
              <a:t>Who are YOUR stakeholders?</a:t>
            </a:r>
            <a:endParaRPr lang="en-US" dirty="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3"/>
          </p:nvPr>
        </p:nvSpPr>
        <p:spPr>
          <a:xfrm>
            <a:off x="4343400" y="914400"/>
            <a:ext cx="3657600" cy="658368"/>
          </a:xfrm>
        </p:spPr>
        <p:txBody>
          <a:bodyPr/>
          <a:lstStyle/>
          <a:p>
            <a:r>
              <a:rPr lang="en-US" dirty="0" smtClean="0">
                <a:latin typeface="Arial" panose="020B0604020202020204" pitchFamily="34" charset="0"/>
                <a:cs typeface="Arial" panose="020B0604020202020204" pitchFamily="34" charset="0"/>
              </a:rPr>
              <a:t>For whom are YOU stakeholders?</a:t>
            </a:r>
            <a:endParaRPr lang="en-US" dirty="0">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0" y="2209799"/>
            <a:ext cx="4419600" cy="449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ringwalt\AppData\Local\Microsoft\Windows\Temporary Internet Files\Content.Outlook\2OBFGWQY\Copy of Cloud 2.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6200000">
            <a:off x="3653591" y="2442408"/>
            <a:ext cx="5265820"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486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533400"/>
          </a:xfrm>
        </p:spPr>
        <p:txBody>
          <a:bodyPr>
            <a:noAutofit/>
          </a:bodyPr>
          <a:lstStyle/>
          <a:p>
            <a:pPr algn="ctr" eaLnBrk="1" fontAlgn="auto" hangingPunct="1">
              <a:spcAft>
                <a:spcPts val="0"/>
              </a:spcAft>
              <a:defRPr/>
            </a:pPr>
            <a:r>
              <a:rPr lang="en-US" sz="3600" dirty="0" smtClean="0">
                <a:latin typeface="Arial" panose="020B0604020202020204" pitchFamily="34" charset="0"/>
                <a:cs typeface="Arial" panose="020B0604020202020204" pitchFamily="34" charset="0"/>
              </a:rPr>
              <a:t>Ground Rules for Public Comment</a:t>
            </a:r>
            <a:endParaRPr lang="en-US" sz="3600" dirty="0">
              <a:latin typeface="Arial" panose="020B0604020202020204" pitchFamily="34" charset="0"/>
              <a:cs typeface="Arial" panose="020B0604020202020204" pitchFamily="34" charset="0"/>
            </a:endParaRPr>
          </a:p>
        </p:txBody>
      </p:sp>
      <p:sp>
        <p:nvSpPr>
          <p:cNvPr id="46081" name="Content Placeholder 1"/>
          <p:cNvSpPr>
            <a:spLocks noGrp="1"/>
          </p:cNvSpPr>
          <p:nvPr>
            <p:ph sz="quarter" idx="1"/>
          </p:nvPr>
        </p:nvSpPr>
        <p:spPr>
          <a:xfrm>
            <a:off x="76200" y="838200"/>
            <a:ext cx="8686800" cy="6019800"/>
          </a:xfrm>
        </p:spPr>
        <p:txBody>
          <a:bodyPr>
            <a:noAutofit/>
          </a:bodyPr>
          <a:lstStyle/>
          <a:p>
            <a:pPr eaLnBrk="1" hangingPunct="1"/>
            <a:r>
              <a:rPr lang="en-US" sz="2000" dirty="0" smtClean="0">
                <a:latin typeface="Arial" panose="020B0604020202020204" pitchFamily="34" charset="0"/>
                <a:cs typeface="Arial" panose="020B0604020202020204" pitchFamily="34" charset="0"/>
              </a:rPr>
              <a:t>Provide notice to the public in advance of the ICC meeting.</a:t>
            </a:r>
          </a:p>
          <a:p>
            <a:pPr eaLnBrk="1" hangingPunct="1"/>
            <a:r>
              <a:rPr lang="en-US" sz="2000" dirty="0" smtClean="0">
                <a:latin typeface="Arial" panose="020B0604020202020204" pitchFamily="34" charset="0"/>
                <a:cs typeface="Arial" panose="020B0604020202020204" pitchFamily="34" charset="0"/>
              </a:rPr>
              <a:t>Specify a consistent time on the agenda for public comment.</a:t>
            </a:r>
          </a:p>
          <a:p>
            <a:pPr eaLnBrk="1" hangingPunct="1"/>
            <a:r>
              <a:rPr lang="en-US" sz="2000" dirty="0" smtClean="0">
                <a:latin typeface="Arial" panose="020B0604020202020204" pitchFamily="34" charset="0"/>
                <a:cs typeface="Arial" panose="020B0604020202020204" pitchFamily="34" charset="0"/>
              </a:rPr>
              <a:t>Set aside approximately 30 minutes on the agenda for public comments.</a:t>
            </a:r>
          </a:p>
          <a:p>
            <a:pPr eaLnBrk="1" hangingPunct="1"/>
            <a:r>
              <a:rPr lang="en-US" sz="2000" dirty="0" smtClean="0">
                <a:latin typeface="Arial" panose="020B0604020202020204" pitchFamily="34" charset="0"/>
                <a:cs typeface="Arial" panose="020B0604020202020204" pitchFamily="34" charset="0"/>
              </a:rPr>
              <a:t>Limit public comment to no more than 5 minutes/individual.</a:t>
            </a:r>
          </a:p>
          <a:p>
            <a:pPr eaLnBrk="1" hangingPunct="1"/>
            <a:r>
              <a:rPr lang="en-US" sz="2000" dirty="0" smtClean="0">
                <a:latin typeface="Arial" panose="020B0604020202020204" pitchFamily="34" charset="0"/>
                <a:cs typeface="Arial" panose="020B0604020202020204" pitchFamily="34" charset="0"/>
              </a:rPr>
              <a:t>Public comment can be verbal or sent in written form to be read by the council chairperson.</a:t>
            </a:r>
          </a:p>
          <a:p>
            <a:pPr eaLnBrk="1" hangingPunct="1"/>
            <a:r>
              <a:rPr lang="en-US" sz="2000" dirty="0" smtClean="0">
                <a:latin typeface="Arial" panose="020B0604020202020204" pitchFamily="34" charset="0"/>
                <a:cs typeface="Arial" panose="020B0604020202020204" pitchFamily="34" charset="0"/>
              </a:rPr>
              <a:t>Caution individuals giving public comment to be factual and objective. Avoid using names of children or program/agency staff. Maintain confidentiality and privacy standards.</a:t>
            </a:r>
          </a:p>
          <a:p>
            <a:pPr eaLnBrk="1" hangingPunct="1"/>
            <a:r>
              <a:rPr lang="en-US" sz="2000" dirty="0" smtClean="0">
                <a:latin typeface="Arial" panose="020B0604020202020204" pitchFamily="34" charset="0"/>
                <a:cs typeface="Arial" panose="020B0604020202020204" pitchFamily="34" charset="0"/>
              </a:rPr>
              <a:t>Mention to those providing comments that their input will be taken under advisement as the council addresses its priority issues.</a:t>
            </a:r>
          </a:p>
          <a:p>
            <a:pPr eaLnBrk="1" hangingPunct="1"/>
            <a:r>
              <a:rPr lang="en-US" sz="2000" dirty="0" smtClean="0">
                <a:latin typeface="Arial" panose="020B0604020202020204" pitchFamily="34" charset="0"/>
                <a:cs typeface="Arial" panose="020B0604020202020204" pitchFamily="34" charset="0"/>
              </a:rPr>
              <a:t>Do not interrupt the speaker during his/her 5 minutes. Ask clarifying questions after the speaker is finished.</a:t>
            </a:r>
          </a:p>
          <a:p>
            <a:pPr eaLnBrk="1" hangingPunct="1"/>
            <a:r>
              <a:rPr lang="en-US" sz="2000" dirty="0" smtClean="0">
                <a:latin typeface="Arial" panose="020B0604020202020204" pitchFamily="34" charset="0"/>
                <a:cs typeface="Arial" panose="020B0604020202020204" pitchFamily="34" charset="0"/>
              </a:rPr>
              <a:t>Provide a verbal or visual cue 1 minute before the speaker’s time is up.</a:t>
            </a:r>
          </a:p>
          <a:p>
            <a:pPr eaLnBrk="1" hangingPunct="1"/>
            <a:r>
              <a:rPr lang="en-US" sz="2000" dirty="0" smtClean="0">
                <a:latin typeface="Arial" panose="020B0604020202020204" pitchFamily="34" charset="0"/>
                <a:cs typeface="Arial" panose="020B0604020202020204" pitchFamily="34" charset="0"/>
              </a:rPr>
              <a:t>Provide an opportunity for individuals who cannot be physically present to call in on an cost-free teleconference line during the 30-minute comment period.</a:t>
            </a:r>
          </a:p>
        </p:txBody>
      </p:sp>
      <p:sp>
        <p:nvSpPr>
          <p:cNvPr id="28677" name="Slide Number Placeholder 4"/>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1675E7A-E354-42DA-8381-9DD4168DAAE8}" type="slidenum">
              <a:rPr lang="en-US" smtClean="0"/>
              <a:pPr fontAlgn="base">
                <a:spcBef>
                  <a:spcPct val="0"/>
                </a:spcBef>
                <a:spcAft>
                  <a:spcPct val="0"/>
                </a:spcAft>
                <a:defRPr/>
              </a:pPr>
              <a:t>36</a:t>
            </a:fld>
            <a:endParaRPr lang="en-US" dirty="0" smtClean="0"/>
          </a:p>
        </p:txBody>
      </p:sp>
      <p:sp>
        <p:nvSpPr>
          <p:cNvPr id="28675" name="Date Placeholder 2"/>
          <p:cNvSpPr>
            <a:spLocks noGrp="1"/>
          </p:cNvSpPr>
          <p:nvPr>
            <p:ph type="dt" sz="half" idx="14"/>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2FAC1F0-D82D-458B-B1E4-DF96870A9026}" type="datetime1">
              <a:rPr lang="en-US" smtClean="0"/>
              <a:t>8/12/2016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191000"/>
            <a:ext cx="8229600" cy="685800"/>
          </a:xfrm>
        </p:spPr>
        <p:txBody>
          <a:bodyPr>
            <a:noAutofit/>
          </a:bodyPr>
          <a:lstStyle/>
          <a:p>
            <a:r>
              <a:rPr lang="en-US" sz="4000" dirty="0" smtClean="0">
                <a:latin typeface="Arial" panose="020B0604020202020204" pitchFamily="34" charset="0"/>
                <a:cs typeface="Arial" panose="020B0604020202020204" pitchFamily="34" charset="0"/>
              </a:rPr>
              <a:t>What Makes your SICC Work? </a:t>
            </a:r>
            <a:endParaRPr lang="en-US" sz="4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32F77FEF-14C1-40AA-B1BE-2678ABF73A5A}" type="datetime1">
              <a:rPr lang="en-US" smtClean="0"/>
              <a:t>8/12/2016</a:t>
            </a:fld>
            <a:endParaRPr lang="en-US" dirty="0"/>
          </a:p>
        </p:txBody>
      </p:sp>
      <p:sp>
        <p:nvSpPr>
          <p:cNvPr id="6" name="Slide Number Placeholder 5"/>
          <p:cNvSpPr>
            <a:spLocks noGrp="1"/>
          </p:cNvSpPr>
          <p:nvPr>
            <p:ph type="sldNum" sz="quarter" idx="11"/>
          </p:nvPr>
        </p:nvSpPr>
        <p:spPr/>
        <p:txBody>
          <a:bodyPr/>
          <a:lstStyle/>
          <a:p>
            <a:pPr>
              <a:defRPr/>
            </a:pPr>
            <a:fld id="{46E9D7C5-82EB-4B08-A176-3F89FF77F5C1}" type="slidenum">
              <a:rPr lang="en-US" smtClean="0"/>
              <a:pPr>
                <a:defRPr/>
              </a:pPr>
              <a:t>37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064" y="990600"/>
            <a:ext cx="435131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8749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7848600" cy="731838"/>
          </a:xfrm>
        </p:spPr>
        <p:txBody>
          <a:bodyPr>
            <a:noAutofit/>
          </a:bodyPr>
          <a:lstStyle/>
          <a:p>
            <a:pPr algn="ctr" eaLnBrk="1" fontAlgn="auto" hangingPunct="1">
              <a:spcAft>
                <a:spcPts val="0"/>
              </a:spcAft>
              <a:defRPr/>
            </a:pPr>
            <a:r>
              <a:rPr lang="en-US" sz="3600" dirty="0" smtClean="0">
                <a:latin typeface="Arial" panose="020B0604020202020204" pitchFamily="34" charset="0"/>
                <a:cs typeface="Arial" panose="020B0604020202020204" pitchFamily="34" charset="0"/>
              </a:rPr>
              <a:t>Characteristics of Effective ICCs</a:t>
            </a:r>
            <a:endParaRPr lang="en-US" sz="36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
          </p:nvPr>
        </p:nvSpPr>
        <p:spPr>
          <a:xfrm>
            <a:off x="381000" y="1524000"/>
            <a:ext cx="8458200" cy="5105400"/>
          </a:xfrm>
        </p:spPr>
        <p:txBody>
          <a:bodyPr>
            <a:normAutofit fontScale="85000" lnSpcReduction="20000"/>
          </a:bodyPr>
          <a:lstStyle/>
          <a:p>
            <a:pPr marL="365760" indent="-256032" eaLnBrk="1" fontAlgn="auto" hangingPunct="1">
              <a:lnSpc>
                <a:spcPct val="110000"/>
              </a:lnSpc>
              <a:spcAft>
                <a:spcPts val="0"/>
              </a:spcAft>
              <a:buFont typeface="Wingdings 3"/>
              <a:buChar char=""/>
              <a:defRPr/>
            </a:pPr>
            <a:r>
              <a:rPr lang="en-US" sz="2600" dirty="0" smtClean="0">
                <a:latin typeface="Arial" panose="020B0604020202020204" pitchFamily="34" charset="0"/>
                <a:cs typeface="Arial" panose="020B0604020202020204" pitchFamily="34" charset="0"/>
              </a:rPr>
              <a:t>Dual focus – policies and services</a:t>
            </a:r>
          </a:p>
          <a:p>
            <a:pPr marL="365760" indent="-256032" eaLnBrk="1" fontAlgn="auto" hangingPunct="1">
              <a:lnSpc>
                <a:spcPct val="110000"/>
              </a:lnSpc>
              <a:spcAft>
                <a:spcPts val="0"/>
              </a:spcAft>
              <a:buFont typeface="Wingdings 3"/>
              <a:buChar char=""/>
              <a:defRPr/>
            </a:pPr>
            <a:r>
              <a:rPr lang="en-US" sz="2600" dirty="0" smtClean="0">
                <a:latin typeface="Arial" panose="020B0604020202020204" pitchFamily="34" charset="0"/>
                <a:cs typeface="Arial" panose="020B0604020202020204" pitchFamily="34" charset="0"/>
              </a:rPr>
              <a:t>Problem-solving or action group</a:t>
            </a:r>
          </a:p>
          <a:p>
            <a:pPr marL="365760" indent="-256032" eaLnBrk="1" fontAlgn="auto" hangingPunct="1">
              <a:lnSpc>
                <a:spcPct val="110000"/>
              </a:lnSpc>
              <a:spcAft>
                <a:spcPts val="0"/>
              </a:spcAft>
              <a:buFont typeface="Wingdings 3"/>
              <a:buChar char=""/>
              <a:defRPr/>
            </a:pPr>
            <a:r>
              <a:rPr lang="en-US" sz="2600" dirty="0" smtClean="0">
                <a:latin typeface="Arial" panose="020B0604020202020204" pitchFamily="34" charset="0"/>
                <a:cs typeface="Arial" panose="020B0604020202020204" pitchFamily="34" charset="0"/>
              </a:rPr>
              <a:t>Includes:</a:t>
            </a:r>
          </a:p>
          <a:p>
            <a:pPr marL="621792" lvl="1" eaLnBrk="1" fontAlgn="auto" hangingPunct="1">
              <a:lnSpc>
                <a:spcPct val="110000"/>
              </a:lnSpc>
              <a:spcBef>
                <a:spcPts val="324"/>
              </a:spcBef>
              <a:spcAft>
                <a:spcPts val="0"/>
              </a:spcAft>
              <a:buFont typeface="Verdana"/>
              <a:buChar char="◦"/>
              <a:defRPr/>
            </a:pPr>
            <a:r>
              <a:rPr lang="en-US" sz="2600" dirty="0" smtClean="0">
                <a:solidFill>
                  <a:srgbClr val="00B050"/>
                </a:solidFill>
                <a:latin typeface="Arial" panose="020B0604020202020204" pitchFamily="34" charset="0"/>
                <a:cs typeface="Arial" panose="020B0604020202020204" pitchFamily="34" charset="0"/>
              </a:rPr>
              <a:t>Family members</a:t>
            </a:r>
          </a:p>
          <a:p>
            <a:pPr marL="621792" lvl="1" eaLnBrk="1" fontAlgn="auto" hangingPunct="1">
              <a:lnSpc>
                <a:spcPct val="110000"/>
              </a:lnSpc>
              <a:spcBef>
                <a:spcPts val="324"/>
              </a:spcBef>
              <a:spcAft>
                <a:spcPts val="0"/>
              </a:spcAft>
              <a:buFont typeface="Verdana"/>
              <a:buChar char="◦"/>
              <a:defRPr/>
            </a:pPr>
            <a:r>
              <a:rPr lang="en-US" sz="2600" dirty="0" smtClean="0">
                <a:solidFill>
                  <a:srgbClr val="00B050"/>
                </a:solidFill>
                <a:latin typeface="Arial" panose="020B0604020202020204" pitchFamily="34" charset="0"/>
                <a:cs typeface="Arial" panose="020B0604020202020204" pitchFamily="34" charset="0"/>
              </a:rPr>
              <a:t>Primary service providers</a:t>
            </a:r>
          </a:p>
          <a:p>
            <a:pPr marL="621792" lvl="1" eaLnBrk="1" fontAlgn="auto" hangingPunct="1">
              <a:lnSpc>
                <a:spcPct val="110000"/>
              </a:lnSpc>
              <a:spcBef>
                <a:spcPts val="324"/>
              </a:spcBef>
              <a:spcAft>
                <a:spcPts val="0"/>
              </a:spcAft>
              <a:buFont typeface="Verdana"/>
              <a:buChar char="◦"/>
              <a:defRPr/>
            </a:pPr>
            <a:r>
              <a:rPr lang="en-US" sz="2600" dirty="0" smtClean="0">
                <a:solidFill>
                  <a:srgbClr val="00B050"/>
                </a:solidFill>
                <a:latin typeface="Arial" panose="020B0604020202020204" pitchFamily="34" charset="0"/>
                <a:cs typeface="Arial" panose="020B0604020202020204" pitchFamily="34" charset="0"/>
              </a:rPr>
              <a:t>Management representatives</a:t>
            </a:r>
          </a:p>
          <a:p>
            <a:pPr marL="365760" indent="-256032" eaLnBrk="1" fontAlgn="auto" hangingPunct="1">
              <a:lnSpc>
                <a:spcPct val="110000"/>
              </a:lnSpc>
              <a:spcAft>
                <a:spcPts val="0"/>
              </a:spcAft>
              <a:buFont typeface="Wingdings 3"/>
              <a:buChar char=""/>
              <a:defRPr/>
            </a:pPr>
            <a:r>
              <a:rPr lang="en-US" sz="2600" dirty="0" smtClean="0">
                <a:latin typeface="Arial" panose="020B0604020202020204" pitchFamily="34" charset="0"/>
                <a:cs typeface="Arial" panose="020B0604020202020204" pitchFamily="34" charset="0"/>
              </a:rPr>
              <a:t>Consistent attendance/representation</a:t>
            </a:r>
          </a:p>
          <a:p>
            <a:pPr marL="365760" indent="-256032" eaLnBrk="1" fontAlgn="auto" hangingPunct="1">
              <a:lnSpc>
                <a:spcPct val="110000"/>
              </a:lnSpc>
              <a:spcAft>
                <a:spcPts val="0"/>
              </a:spcAft>
              <a:buFont typeface="Wingdings 3"/>
              <a:buChar char=""/>
              <a:defRPr/>
            </a:pPr>
            <a:r>
              <a:rPr lang="en-US" sz="2600" dirty="0" smtClean="0">
                <a:latin typeface="Arial" panose="020B0604020202020204" pitchFamily="34" charset="0"/>
                <a:cs typeface="Arial" panose="020B0604020202020204" pitchFamily="34" charset="0"/>
              </a:rPr>
              <a:t>Equal partnership among </a:t>
            </a:r>
            <a:r>
              <a:rPr lang="en-US" sz="2600" i="1" dirty="0" smtClean="0">
                <a:latin typeface="Arial" panose="020B0604020202020204" pitchFamily="34" charset="0"/>
                <a:cs typeface="Arial" panose="020B0604020202020204" pitchFamily="34" charset="0"/>
              </a:rPr>
              <a:t>all</a:t>
            </a:r>
            <a:r>
              <a:rPr lang="en-US" sz="2600" dirty="0" smtClean="0">
                <a:latin typeface="Arial" panose="020B0604020202020204" pitchFamily="34" charset="0"/>
                <a:cs typeface="Arial" panose="020B0604020202020204" pitchFamily="34" charset="0"/>
              </a:rPr>
              <a:t> members</a:t>
            </a:r>
          </a:p>
          <a:p>
            <a:pPr marL="365760" indent="-256032" eaLnBrk="1" fontAlgn="auto" hangingPunct="1">
              <a:lnSpc>
                <a:spcPct val="110000"/>
              </a:lnSpc>
              <a:spcAft>
                <a:spcPts val="0"/>
              </a:spcAft>
              <a:buFont typeface="Wingdings 3"/>
              <a:buChar char=""/>
              <a:defRPr/>
            </a:pPr>
            <a:r>
              <a:rPr lang="en-US" sz="2600" dirty="0" smtClean="0">
                <a:latin typeface="Arial" panose="020B0604020202020204" pitchFamily="34" charset="0"/>
                <a:cs typeface="Arial" panose="020B0604020202020204" pitchFamily="34" charset="0"/>
              </a:rPr>
              <a:t>Consistent leadership</a:t>
            </a:r>
          </a:p>
          <a:p>
            <a:pPr marL="365760" indent="-256032" eaLnBrk="1" fontAlgn="auto" hangingPunct="1">
              <a:lnSpc>
                <a:spcPct val="110000"/>
              </a:lnSpc>
              <a:spcAft>
                <a:spcPts val="0"/>
              </a:spcAft>
              <a:buFont typeface="Wingdings 3"/>
              <a:buChar char=""/>
              <a:defRPr/>
            </a:pPr>
            <a:r>
              <a:rPr lang="en-US" sz="2600" dirty="0" smtClean="0">
                <a:latin typeface="Arial" panose="020B0604020202020204" pitchFamily="34" charset="0"/>
                <a:cs typeface="Arial" panose="020B0604020202020204" pitchFamily="34" charset="0"/>
              </a:rPr>
              <a:t>Well-defined goals</a:t>
            </a:r>
          </a:p>
          <a:p>
            <a:pPr marL="365760" indent="-256032" eaLnBrk="1" fontAlgn="auto" hangingPunct="1">
              <a:lnSpc>
                <a:spcPct val="110000"/>
              </a:lnSpc>
              <a:spcAft>
                <a:spcPts val="0"/>
              </a:spcAft>
              <a:buFont typeface="Wingdings 3"/>
              <a:buChar char=""/>
              <a:defRPr/>
            </a:pPr>
            <a:r>
              <a:rPr lang="en-US" sz="2600" dirty="0" smtClean="0">
                <a:latin typeface="Arial" panose="020B0604020202020204" pitchFamily="34" charset="0"/>
                <a:cs typeface="Arial" panose="020B0604020202020204" pitchFamily="34" charset="0"/>
              </a:rPr>
              <a:t>Group cohesiveness</a:t>
            </a:r>
          </a:p>
          <a:p>
            <a:pPr marL="365760" indent="-256032" eaLnBrk="1" fontAlgn="auto" hangingPunct="1">
              <a:lnSpc>
                <a:spcPct val="110000"/>
              </a:lnSpc>
              <a:spcAft>
                <a:spcPts val="0"/>
              </a:spcAft>
              <a:buFont typeface="Wingdings 3"/>
              <a:buChar char=""/>
              <a:defRPr/>
            </a:pPr>
            <a:r>
              <a:rPr lang="en-US" sz="2600" dirty="0" smtClean="0">
                <a:latin typeface="Arial" panose="020B0604020202020204" pitchFamily="34" charset="0"/>
                <a:cs typeface="Arial" panose="020B0604020202020204" pitchFamily="34" charset="0"/>
              </a:rPr>
              <a:t>Established meeting procedures and times</a:t>
            </a:r>
          </a:p>
          <a:p>
            <a:pPr marL="365760" indent="-256032" eaLnBrk="1" fontAlgn="auto" hangingPunct="1">
              <a:lnSpc>
                <a:spcPct val="110000"/>
              </a:lnSpc>
              <a:spcAft>
                <a:spcPts val="0"/>
              </a:spcAft>
              <a:buFont typeface="Wingdings 3"/>
              <a:buChar char=""/>
              <a:defRPr/>
            </a:pPr>
            <a:r>
              <a:rPr lang="en-US" sz="2600" dirty="0" smtClean="0">
                <a:latin typeface="Arial" panose="020B0604020202020204" pitchFamily="34" charset="0"/>
                <a:cs typeface="Arial" panose="020B0604020202020204" pitchFamily="34" charset="0"/>
              </a:rPr>
              <a:t>Set agenda</a:t>
            </a:r>
          </a:p>
          <a:p>
            <a:pPr marL="365760" indent="-256032" eaLnBrk="1" fontAlgn="auto" hangingPunct="1">
              <a:spcAft>
                <a:spcPts val="0"/>
              </a:spcAft>
              <a:buFont typeface="Wingdings 3"/>
              <a:buChar char=""/>
              <a:defRPr/>
            </a:pPr>
            <a:endParaRPr lang="en-US" dirty="0"/>
          </a:p>
        </p:txBody>
      </p:sp>
      <p:sp>
        <p:nvSpPr>
          <p:cNvPr id="30723" name="Date Placeholder 1"/>
          <p:cNvSpPr>
            <a:spLocks noGrp="1"/>
          </p:cNvSpPr>
          <p:nvPr>
            <p:ph type="dt" sz="half" idx="14"/>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4BDB533-7F3F-4021-A898-3F5EF54BAC98}" type="datetime1">
              <a:rPr lang="en-US" smtClean="0"/>
              <a:t>8/12/2016</a:t>
            </a:fld>
            <a:endParaRPr lang="en-US" smtClean="0"/>
          </a:p>
        </p:txBody>
      </p:sp>
      <p:sp>
        <p:nvSpPr>
          <p:cNvPr id="30725" name="Slide Number Placeholder 3"/>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2C32EF3-2D8B-4648-9419-51578CC6CE01}" type="slidenum">
              <a:rPr lang="en-US" smtClean="0"/>
              <a:pPr fontAlgn="base">
                <a:spcBef>
                  <a:spcPct val="0"/>
                </a:spcBef>
                <a:spcAft>
                  <a:spcPct val="0"/>
                </a:spcAft>
                <a:defRPr/>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718"/>
            <a:ext cx="8382000" cy="1599882"/>
          </a:xfrm>
        </p:spPr>
        <p:txBody>
          <a:bodyPr>
            <a:normAutofit fontScale="90000"/>
          </a:bodyPr>
          <a:lstStyle/>
          <a:p>
            <a:pPr eaLnBrk="1" fontAlgn="auto" hangingPunct="1">
              <a:lnSpc>
                <a:spcPct val="150000"/>
              </a:lnSpc>
              <a:spcAft>
                <a:spcPts val="0"/>
              </a:spcAft>
              <a:defRPr/>
            </a:pPr>
            <a:r>
              <a:rPr lang="en-US" sz="3600" dirty="0" smtClean="0">
                <a:latin typeface="Arial" panose="020B0604020202020204" pitchFamily="34" charset="0"/>
                <a:cs typeface="Arial" panose="020B0604020202020204" pitchFamily="34" charset="0"/>
              </a:rPr>
              <a:t>Areas of ICC involvement – </a:t>
            </a:r>
            <a:r>
              <a:rPr lang="en-US" sz="3600" dirty="0" smtClean="0">
                <a:solidFill>
                  <a:srgbClr val="00B050"/>
                </a:solidFill>
                <a:latin typeface="Arial" panose="020B0604020202020204" pitchFamily="34" charset="0"/>
                <a:cs typeface="Arial" panose="020B0604020202020204" pitchFamily="34" charset="0"/>
              </a:rPr>
              <a:t>what are some activities </a:t>
            </a:r>
            <a:r>
              <a:rPr lang="en-US" sz="3600" i="1" dirty="0" smtClean="0">
                <a:solidFill>
                  <a:srgbClr val="00B050"/>
                </a:solidFill>
                <a:latin typeface="Arial" panose="020B0604020202020204" pitchFamily="34" charset="0"/>
                <a:cs typeface="Arial" panose="020B0604020202020204" pitchFamily="34" charset="0"/>
              </a:rPr>
              <a:t>your</a:t>
            </a:r>
            <a:r>
              <a:rPr lang="en-US" sz="3600" dirty="0" smtClean="0">
                <a:solidFill>
                  <a:srgbClr val="00B050"/>
                </a:solidFill>
                <a:latin typeface="Arial" panose="020B0604020202020204" pitchFamily="34" charset="0"/>
                <a:cs typeface="Arial" panose="020B0604020202020204" pitchFamily="34" charset="0"/>
              </a:rPr>
              <a:t> ICC might </a:t>
            </a:r>
            <a:r>
              <a:rPr lang="en-US" sz="3600" dirty="0">
                <a:solidFill>
                  <a:srgbClr val="00B050"/>
                </a:solidFill>
                <a:latin typeface="Arial" panose="020B0604020202020204" pitchFamily="34" charset="0"/>
                <a:cs typeface="Arial" panose="020B0604020202020204" pitchFamily="34" charset="0"/>
              </a:rPr>
              <a:t>u</a:t>
            </a:r>
            <a:r>
              <a:rPr lang="en-US" sz="3600" dirty="0" smtClean="0">
                <a:solidFill>
                  <a:srgbClr val="00B050"/>
                </a:solidFill>
                <a:latin typeface="Arial" panose="020B0604020202020204" pitchFamily="34" charset="0"/>
                <a:cs typeface="Arial" panose="020B0604020202020204" pitchFamily="34" charset="0"/>
              </a:rPr>
              <a:t>ndertake?</a:t>
            </a:r>
            <a:endParaRPr lang="en-US" sz="3600" dirty="0">
              <a:solidFill>
                <a:srgbClr val="00B050"/>
              </a:solidFill>
              <a:latin typeface="Arial" panose="020B0604020202020204" pitchFamily="34" charset="0"/>
              <a:cs typeface="Arial" panose="020B0604020202020204" pitchFamily="34" charset="0"/>
            </a:endParaRPr>
          </a:p>
        </p:txBody>
      </p:sp>
      <p:sp>
        <p:nvSpPr>
          <p:cNvPr id="32772" name="Date Placeholder 1"/>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953F231-6DE5-4033-91FC-C7D38BB4B3EA}" type="datetime1">
              <a:rPr lang="en-US" smtClean="0"/>
              <a:t>8/12/2016</a:t>
            </a:fld>
            <a:endParaRPr lang="en-US" dirty="0" smtClean="0"/>
          </a:p>
        </p:txBody>
      </p:sp>
      <p:sp>
        <p:nvSpPr>
          <p:cNvPr id="32774"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FC66569-EC4E-4460-B831-CF7CC11793FD}" type="slidenum">
              <a:rPr lang="en-US" smtClean="0"/>
              <a:pPr fontAlgn="base">
                <a:spcBef>
                  <a:spcPct val="0"/>
                </a:spcBef>
                <a:spcAft>
                  <a:spcPct val="0"/>
                </a:spcAft>
                <a:defRPr/>
              </a:pPr>
              <a:t>39</a:t>
            </a:fld>
            <a:endParaRPr lang="en-US" smtClean="0"/>
          </a:p>
        </p:txBody>
      </p:sp>
      <p:sp>
        <p:nvSpPr>
          <p:cNvPr id="49153" name="Content Placeholder 5"/>
          <p:cNvSpPr>
            <a:spLocks noGrp="1"/>
          </p:cNvSpPr>
          <p:nvPr>
            <p:ph sz="quarter" idx="1"/>
          </p:nvPr>
        </p:nvSpPr>
        <p:spPr>
          <a:xfrm>
            <a:off x="609600" y="1676400"/>
            <a:ext cx="4038600" cy="4572000"/>
          </a:xfrm>
        </p:spPr>
        <p:txBody>
          <a:bodyPr>
            <a:normAutofit/>
          </a:bodyPr>
          <a:lstStyle/>
          <a:p>
            <a:pPr marL="457200" indent="-347472">
              <a:lnSpc>
                <a:spcPct val="22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Information exchange</a:t>
            </a:r>
          </a:p>
          <a:p>
            <a:pPr marL="457200" indent="-347472">
              <a:lnSpc>
                <a:spcPct val="22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Public awareness</a:t>
            </a:r>
          </a:p>
          <a:p>
            <a:pPr marL="457200" indent="-347472">
              <a:lnSpc>
                <a:spcPct val="22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Screening and identification</a:t>
            </a:r>
          </a:p>
          <a:p>
            <a:pPr marL="457200" indent="-347472">
              <a:lnSpc>
                <a:spcPct val="220000"/>
              </a:lnSpc>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Case management</a:t>
            </a:r>
          </a:p>
          <a:p>
            <a:pPr eaLnBrk="1" hangingPunct="1">
              <a:lnSpc>
                <a:spcPct val="220000"/>
              </a:lnSpc>
              <a:buFont typeface="Wingdings 3" pitchFamily="18" charset="2"/>
              <a:buNone/>
            </a:pPr>
            <a:endParaRPr lang="en-US" sz="2400" dirty="0" smtClean="0"/>
          </a:p>
        </p:txBody>
      </p:sp>
      <p:sp>
        <p:nvSpPr>
          <p:cNvPr id="7" name="Content Placeholder 6"/>
          <p:cNvSpPr>
            <a:spLocks noGrp="1"/>
          </p:cNvSpPr>
          <p:nvPr>
            <p:ph sz="quarter" idx="2"/>
          </p:nvPr>
        </p:nvSpPr>
        <p:spPr>
          <a:xfrm>
            <a:off x="4648200" y="1676400"/>
            <a:ext cx="4038600" cy="4800600"/>
          </a:xfrm>
        </p:spPr>
        <p:txBody>
          <a:bodyPr>
            <a:normAutofit/>
          </a:bodyPr>
          <a:lstStyle/>
          <a:p>
            <a:pPr marL="452628" indent="-342900" eaLnBrk="1" fontAlgn="auto" hangingPunct="1">
              <a:lnSpc>
                <a:spcPct val="200000"/>
              </a:lnSpc>
              <a:spcAft>
                <a:spcPts val="0"/>
              </a:spcAft>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Referral and transition</a:t>
            </a:r>
          </a:p>
          <a:p>
            <a:pPr marL="452628" indent="-342900" eaLnBrk="1" fontAlgn="auto" hangingPunct="1">
              <a:lnSpc>
                <a:spcPct val="200000"/>
              </a:lnSpc>
              <a:spcAft>
                <a:spcPts val="0"/>
              </a:spcAft>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Program delivery</a:t>
            </a:r>
          </a:p>
          <a:p>
            <a:pPr marL="452628" indent="-342900" eaLnBrk="1" fontAlgn="auto" hangingPunct="1">
              <a:lnSpc>
                <a:spcPct val="200000"/>
              </a:lnSpc>
              <a:spcAft>
                <a:spcPts val="0"/>
              </a:spcAft>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Parent involvement</a:t>
            </a:r>
          </a:p>
          <a:p>
            <a:pPr marL="452628" indent="-342900" eaLnBrk="1" fontAlgn="auto" hangingPunct="1">
              <a:lnSpc>
                <a:spcPct val="200000"/>
              </a:lnSpc>
              <a:spcAft>
                <a:spcPts val="0"/>
              </a:spcAft>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Staff development</a:t>
            </a:r>
          </a:p>
          <a:p>
            <a:pPr marL="452628" indent="-342900" eaLnBrk="1" fontAlgn="auto" hangingPunct="1">
              <a:lnSpc>
                <a:spcPct val="200000"/>
              </a:lnSpc>
              <a:spcAft>
                <a:spcPts val="0"/>
              </a:spcAft>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Program evaluation</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718"/>
            <a:ext cx="7848600" cy="837882"/>
          </a:xfrm>
        </p:spPr>
        <p:txBody>
          <a:bodyPr>
            <a:normAutofit/>
          </a:bodyPr>
          <a:lstStyle/>
          <a:p>
            <a:pPr eaLnBrk="1" fontAlgn="auto" hangingPunct="1">
              <a:spcAft>
                <a:spcPts val="0"/>
              </a:spcAft>
              <a:defRPr/>
            </a:pPr>
            <a:r>
              <a:rPr lang="en-US" sz="3600" dirty="0" smtClean="0">
                <a:latin typeface="Arial" panose="020B0604020202020204" pitchFamily="34" charset="0"/>
                <a:cs typeface="Arial" panose="020B0604020202020204" pitchFamily="34" charset="0"/>
              </a:rPr>
              <a:t>Historical Overview of IDEA</a:t>
            </a:r>
            <a:endParaRPr lang="en-US" sz="3600"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a:xfrm>
            <a:off x="28074" y="1219200"/>
            <a:ext cx="8839200" cy="5257800"/>
          </a:xfrm>
        </p:spPr>
        <p:txBody>
          <a:bodyPr>
            <a:noAutofit/>
          </a:bodyPr>
          <a:lstStyle/>
          <a:p>
            <a:pPr marL="365760" indent="-256032" eaLnBrk="1" fontAlgn="auto" hangingPunct="1">
              <a:lnSpc>
                <a:spcPct val="200000"/>
              </a:lnSpc>
              <a:spcAft>
                <a:spcPts val="0"/>
              </a:spcAft>
              <a:buFont typeface="Wingdings 3"/>
              <a:buChar char=""/>
              <a:defRPr/>
            </a:pPr>
            <a:r>
              <a:rPr lang="en-US" sz="2000" dirty="0" smtClean="0">
                <a:latin typeface="Arial" panose="020B0604020202020204" pitchFamily="34" charset="0"/>
                <a:cs typeface="Arial" panose="020B0604020202020204" pitchFamily="34" charset="0"/>
              </a:rPr>
              <a:t>1975 - Congressed passed PL 94-142  </a:t>
            </a:r>
            <a:r>
              <a:rPr lang="en-US" sz="2000" i="1" dirty="0" smtClean="0">
                <a:latin typeface="Arial" panose="020B0604020202020204" pitchFamily="34" charset="0"/>
                <a:cs typeface="Arial" panose="020B0604020202020204" pitchFamily="34" charset="0"/>
              </a:rPr>
              <a:t>(Education of All Handicapped Children  Act)</a:t>
            </a:r>
          </a:p>
          <a:p>
            <a:pPr marL="365760" indent="-256032" eaLnBrk="1" fontAlgn="auto" hangingPunct="1">
              <a:lnSpc>
                <a:spcPct val="200000"/>
              </a:lnSpc>
              <a:spcAft>
                <a:spcPts val="0"/>
              </a:spcAft>
              <a:buFont typeface="Wingdings 3"/>
              <a:buChar char=""/>
              <a:defRPr/>
            </a:pPr>
            <a:r>
              <a:rPr lang="en-US" sz="2000" dirty="0" smtClean="0">
                <a:latin typeface="Arial" panose="020B0604020202020204" pitchFamily="34" charset="0"/>
                <a:cs typeface="Arial" panose="020B0604020202020204" pitchFamily="34" charset="0"/>
              </a:rPr>
              <a:t>1986 - PL 99-457</a:t>
            </a:r>
          </a:p>
          <a:p>
            <a:pPr marL="621792" lvl="1" eaLnBrk="1" fontAlgn="auto" hangingPunct="1">
              <a:lnSpc>
                <a:spcPct val="200000"/>
              </a:lnSpc>
              <a:spcBef>
                <a:spcPts val="324"/>
              </a:spcBef>
              <a:spcAft>
                <a:spcPts val="0"/>
              </a:spcAft>
              <a:buFont typeface="Verdana"/>
              <a:buChar char="◦"/>
              <a:defRPr/>
            </a:pPr>
            <a:r>
              <a:rPr lang="en-US" sz="2000" dirty="0" smtClean="0">
                <a:solidFill>
                  <a:srgbClr val="00B050"/>
                </a:solidFill>
                <a:latin typeface="Arial" panose="020B0604020202020204" pitchFamily="34" charset="0"/>
                <a:cs typeface="Arial" panose="020B0604020202020204" pitchFamily="34" charset="0"/>
              </a:rPr>
              <a:t>Section 619 (added preschool)</a:t>
            </a:r>
          </a:p>
          <a:p>
            <a:pPr marL="621792" lvl="1" eaLnBrk="1" fontAlgn="auto" hangingPunct="1">
              <a:lnSpc>
                <a:spcPct val="200000"/>
              </a:lnSpc>
              <a:spcBef>
                <a:spcPts val="324"/>
              </a:spcBef>
              <a:spcAft>
                <a:spcPts val="0"/>
              </a:spcAft>
              <a:buFont typeface="Verdana"/>
              <a:buChar char="◦"/>
              <a:defRPr/>
            </a:pPr>
            <a:r>
              <a:rPr lang="en-US" sz="2000" dirty="0" smtClean="0">
                <a:solidFill>
                  <a:srgbClr val="00B050"/>
                </a:solidFill>
                <a:latin typeface="Arial" panose="020B0604020202020204" pitchFamily="34" charset="0"/>
                <a:cs typeface="Arial" panose="020B0604020202020204" pitchFamily="34" charset="0"/>
              </a:rPr>
              <a:t>Part H (became Part C)</a:t>
            </a:r>
          </a:p>
          <a:p>
            <a:pPr marL="365760" indent="-256032" eaLnBrk="1" fontAlgn="auto" hangingPunct="1">
              <a:lnSpc>
                <a:spcPct val="200000"/>
              </a:lnSpc>
              <a:spcAft>
                <a:spcPts val="0"/>
              </a:spcAft>
              <a:buFont typeface="Wingdings 3"/>
              <a:buChar char=""/>
              <a:defRPr/>
            </a:pPr>
            <a:r>
              <a:rPr lang="en-US" sz="2000" dirty="0" smtClean="0">
                <a:latin typeface="Arial" panose="020B0604020202020204" pitchFamily="34" charset="0"/>
                <a:cs typeface="Arial" panose="020B0604020202020204" pitchFamily="34" charset="0"/>
              </a:rPr>
              <a:t>1997 - reauthorization = IDEA </a:t>
            </a:r>
          </a:p>
          <a:p>
            <a:pPr marL="365760" indent="-256032" eaLnBrk="1" fontAlgn="auto" hangingPunct="1">
              <a:lnSpc>
                <a:spcPct val="200000"/>
              </a:lnSpc>
              <a:spcAft>
                <a:spcPts val="0"/>
              </a:spcAft>
              <a:buFont typeface="Wingdings 3"/>
              <a:buChar char=""/>
              <a:defRPr/>
            </a:pPr>
            <a:r>
              <a:rPr lang="en-US" sz="2000" dirty="0" smtClean="0">
                <a:latin typeface="Arial" panose="020B0604020202020204" pitchFamily="34" charset="0"/>
                <a:cs typeface="Arial" panose="020B0604020202020204" pitchFamily="34" charset="0"/>
              </a:rPr>
              <a:t>2004 - Individuals with Disabilities Education Improvement Act 2004</a:t>
            </a:r>
          </a:p>
          <a:p>
            <a:pPr marL="365760" indent="-256032" eaLnBrk="1" fontAlgn="auto" hangingPunct="1">
              <a:lnSpc>
                <a:spcPct val="200000"/>
              </a:lnSpc>
              <a:spcAft>
                <a:spcPts val="0"/>
              </a:spcAft>
              <a:buFont typeface="Wingdings 3"/>
              <a:buChar char=""/>
              <a:defRPr/>
            </a:pPr>
            <a:r>
              <a:rPr lang="en-US" sz="2000" dirty="0" smtClean="0">
                <a:latin typeface="Arial" panose="020B0604020202020204" pitchFamily="34" charset="0"/>
                <a:cs typeface="Arial" panose="020B0604020202020204" pitchFamily="34" charset="0"/>
              </a:rPr>
              <a:t>September 2011 – Part C Regulations for IDEA 2004</a:t>
            </a:r>
            <a:endParaRPr lang="en-US" sz="2000" dirty="0">
              <a:latin typeface="Arial" panose="020B0604020202020204" pitchFamily="34" charset="0"/>
              <a:cs typeface="Arial" panose="020B0604020202020204" pitchFamily="34" charset="0"/>
            </a:endParaRPr>
          </a:p>
        </p:txBody>
      </p:sp>
      <p:sp>
        <p:nvSpPr>
          <p:cNvPr id="8196" name="Date Placeholder 3"/>
          <p:cNvSpPr>
            <a:spLocks noGrp="1"/>
          </p:cNvSpPr>
          <p:nvPr>
            <p:ph type="dt" sz="half" idx="14"/>
          </p:nvPr>
        </p:nvSpPr>
        <p:spPr bwMode="auto">
          <a:xfrm>
            <a:off x="457200" y="6553200"/>
            <a:ext cx="3429000" cy="304800"/>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671ECCB-2FA5-4E26-93D0-3023C67A6A8B}" type="datetime1">
              <a:rPr lang="en-US" smtClean="0"/>
              <a:t>8/12/2016</a:t>
            </a:fld>
            <a:endParaRPr lang="en-US" dirty="0" smtClean="0"/>
          </a:p>
        </p:txBody>
      </p:sp>
      <p:sp>
        <p:nvSpPr>
          <p:cNvPr id="8197" name="Slide Number Placeholder 4"/>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B5253D9-8C30-4DAA-B9B8-CF8CED289CD1}" type="slidenum">
              <a:rPr lang="en-US" smtClean="0"/>
              <a:pPr fontAlgn="base">
                <a:spcBef>
                  <a:spcPct val="0"/>
                </a:spcBef>
                <a:spcAft>
                  <a:spcPct val="0"/>
                </a:spcAft>
                <a:defRPr/>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4B6E4EB-72FE-4FB6-AFF3-44BCF3A3A30D}" type="datetime1">
              <a:rPr lang="en-US" smtClean="0"/>
              <a:t>8/12/2016</a:t>
            </a:fld>
            <a:endParaRPr lang="en-US" dirty="0"/>
          </a:p>
        </p:txBody>
      </p:sp>
      <p:sp>
        <p:nvSpPr>
          <p:cNvPr id="7" name="Slide Number Placeholder 6"/>
          <p:cNvSpPr>
            <a:spLocks noGrp="1"/>
          </p:cNvSpPr>
          <p:nvPr>
            <p:ph type="sldNum" sz="quarter" idx="12"/>
          </p:nvPr>
        </p:nvSpPr>
        <p:spPr/>
        <p:txBody>
          <a:bodyPr/>
          <a:lstStyle/>
          <a:p>
            <a:pPr>
              <a:defRPr/>
            </a:pPr>
            <a:fld id="{3992C2D7-5284-47A4-8C18-AE96E0DC90A6}" type="slidenum">
              <a:rPr lang="en-US" smtClean="0"/>
              <a:pPr>
                <a:defRPr/>
              </a:pPr>
              <a:t>40</a:t>
            </a:fld>
            <a:endParaRPr lang="en-US" dirty="0"/>
          </a:p>
        </p:txBody>
      </p:sp>
      <p:sp>
        <p:nvSpPr>
          <p:cNvPr id="14" name="Content Placeholder 13"/>
          <p:cNvSpPr>
            <a:spLocks noGrp="1"/>
          </p:cNvSpPr>
          <p:nvPr>
            <p:ph sz="quarter" idx="1"/>
          </p:nvPr>
        </p:nvSpPr>
        <p:spPr>
          <a:xfrm>
            <a:off x="457200" y="609600"/>
            <a:ext cx="4038600" cy="5782056"/>
          </a:xfrm>
        </p:spPr>
        <p:txBody>
          <a:bodyPr>
            <a:normAutofit/>
          </a:bodyPr>
          <a:lstStyle/>
          <a:p>
            <a:endParaRPr lang="en-US" sz="3200" dirty="0" smtClean="0"/>
          </a:p>
          <a:p>
            <a:pPr marL="0" indent="0">
              <a:lnSpc>
                <a:spcPct val="150000"/>
              </a:lnSpc>
              <a:buNone/>
            </a:pPr>
            <a:r>
              <a:rPr lang="en-US" sz="3600" dirty="0" smtClean="0">
                <a:latin typeface="Arial" panose="020B0604020202020204" pitchFamily="34" charset="0"/>
                <a:cs typeface="Arial" panose="020B0604020202020204" pitchFamily="34" charset="0"/>
              </a:rPr>
              <a:t>The focus should always be on </a:t>
            </a:r>
            <a:r>
              <a:rPr lang="en-US" sz="3600" b="1" i="1" dirty="0" smtClean="0">
                <a:latin typeface="Arial" panose="020B0604020202020204" pitchFamily="34" charset="0"/>
                <a:cs typeface="Arial" panose="020B0604020202020204" pitchFamily="34" charset="0"/>
              </a:rPr>
              <a:t>advising and assisting </a:t>
            </a:r>
            <a:r>
              <a:rPr lang="en-US" sz="3600" dirty="0" smtClean="0">
                <a:latin typeface="Arial" panose="020B0604020202020204" pitchFamily="34" charset="0"/>
                <a:cs typeface="Arial" panose="020B0604020202020204" pitchFamily="34" charset="0"/>
              </a:rPr>
              <a:t>the Lead Agency. The current focus is…</a:t>
            </a:r>
            <a:endParaRPr lang="en-US" sz="3600" dirty="0">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4670425" y="24574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image focu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image focu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image focus"/>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715962"/>
          </a:xfrm>
        </p:spPr>
        <p:txBody>
          <a:bodyPr>
            <a:normAutofit/>
          </a:bodyPr>
          <a:lstStyle/>
          <a:p>
            <a:pPr algn="ctr">
              <a:defRPr/>
            </a:pPr>
            <a:r>
              <a:rPr lang="en-US" sz="3600" dirty="0" smtClean="0">
                <a:latin typeface="Arial" panose="020B0604020202020204" pitchFamily="34" charset="0"/>
                <a:cs typeface="Arial" panose="020B0604020202020204" pitchFamily="34" charset="0"/>
              </a:rPr>
              <a:t>National Focus: SPP/APR</a:t>
            </a:r>
            <a:endParaRPr lang="en-US" sz="3600" dirty="0">
              <a:latin typeface="Arial" panose="020B0604020202020204" pitchFamily="34" charset="0"/>
              <a:cs typeface="Arial" panose="020B0604020202020204" pitchFamily="34" charset="0"/>
            </a:endParaRPr>
          </a:p>
        </p:txBody>
      </p:sp>
      <p:sp>
        <p:nvSpPr>
          <p:cNvPr id="50177" name="Content Placeholder 1"/>
          <p:cNvSpPr>
            <a:spLocks noGrp="1"/>
          </p:cNvSpPr>
          <p:nvPr>
            <p:ph sz="quarter" idx="1"/>
          </p:nvPr>
        </p:nvSpPr>
        <p:spPr>
          <a:xfrm>
            <a:off x="204216" y="1473457"/>
            <a:ext cx="8534400" cy="5029200"/>
          </a:xfrm>
        </p:spPr>
        <p:txBody>
          <a:bodyPr>
            <a:noAutofit/>
          </a:bodyPr>
          <a:lstStyle/>
          <a:p>
            <a:pPr eaLnBrk="1" hangingPunct="1">
              <a:lnSpc>
                <a:spcPct val="150000"/>
              </a:lnSpc>
              <a:spcAft>
                <a:spcPts val="400"/>
              </a:spcAft>
              <a:buClr>
                <a:srgbClr val="2DA2BF"/>
              </a:buClr>
            </a:pPr>
            <a:r>
              <a:rPr lang="en-US" sz="2300" dirty="0" smtClean="0">
                <a:solidFill>
                  <a:srgbClr val="000000"/>
                </a:solidFill>
                <a:latin typeface="Arial" panose="020B0604020202020204" pitchFamily="34" charset="0"/>
                <a:cs typeface="Arial" panose="020B0604020202020204" pitchFamily="34" charset="0"/>
              </a:rPr>
              <a:t>SPP/APR = State Performance Plan/Annual Performance Report</a:t>
            </a:r>
          </a:p>
          <a:p>
            <a:pPr lvl="1" eaLnBrk="1" hangingPunct="1">
              <a:lnSpc>
                <a:spcPct val="150000"/>
              </a:lnSpc>
              <a:spcAft>
                <a:spcPts val="400"/>
              </a:spcAft>
              <a:buClr>
                <a:srgbClr val="2DA2BF"/>
              </a:buClr>
            </a:pPr>
            <a:r>
              <a:rPr lang="en-US" sz="2300" dirty="0" smtClean="0">
                <a:solidFill>
                  <a:srgbClr val="000000"/>
                </a:solidFill>
                <a:latin typeface="Arial" panose="020B0604020202020204" pitchFamily="34" charset="0"/>
                <a:cs typeface="Arial" panose="020B0604020202020204" pitchFamily="34" charset="0"/>
              </a:rPr>
              <a:t>First SPP was developed by each state in 2005</a:t>
            </a:r>
          </a:p>
          <a:p>
            <a:pPr lvl="1" eaLnBrk="1" hangingPunct="1">
              <a:lnSpc>
                <a:spcPct val="150000"/>
              </a:lnSpc>
              <a:spcAft>
                <a:spcPts val="400"/>
              </a:spcAft>
              <a:buClr>
                <a:srgbClr val="2DA2BF"/>
              </a:buClr>
            </a:pPr>
            <a:r>
              <a:rPr lang="en-US" sz="2300" dirty="0" smtClean="0">
                <a:solidFill>
                  <a:srgbClr val="000000"/>
                </a:solidFill>
                <a:latin typeface="Arial" panose="020B0604020202020204" pitchFamily="34" charset="0"/>
                <a:cs typeface="Arial" panose="020B0604020202020204" pitchFamily="34" charset="0"/>
              </a:rPr>
              <a:t>APRs were completed yearly by each state and covered data from the previous FFY (Federal Fiscal Year) – e.g., the APR submitted February 2016 reported data from FFY 2014 – 2015 (July 2014 through June 2015)</a:t>
            </a:r>
          </a:p>
          <a:p>
            <a:pPr lvl="1" eaLnBrk="1" hangingPunct="1">
              <a:lnSpc>
                <a:spcPct val="150000"/>
              </a:lnSpc>
              <a:spcAft>
                <a:spcPts val="400"/>
              </a:spcAft>
              <a:buClr>
                <a:srgbClr val="2DA2BF"/>
              </a:buClr>
            </a:pPr>
            <a:r>
              <a:rPr lang="en-US" sz="2300" dirty="0" smtClean="0">
                <a:solidFill>
                  <a:srgbClr val="000000"/>
                </a:solidFill>
                <a:latin typeface="Arial" panose="020B0604020202020204" pitchFamily="34" charset="0"/>
                <a:cs typeface="Arial" panose="020B0604020202020204" pitchFamily="34" charset="0"/>
              </a:rPr>
              <a:t>States submitted </a:t>
            </a:r>
            <a:r>
              <a:rPr lang="en-US" sz="2300" b="1" dirty="0" smtClean="0">
                <a:solidFill>
                  <a:srgbClr val="000000"/>
                </a:solidFill>
                <a:latin typeface="Arial" panose="020B0604020202020204" pitchFamily="34" charset="0"/>
                <a:cs typeface="Arial" panose="020B0604020202020204" pitchFamily="34" charset="0"/>
              </a:rPr>
              <a:t>combined</a:t>
            </a:r>
            <a:r>
              <a:rPr lang="en-US" sz="2300" dirty="0" smtClean="0">
                <a:solidFill>
                  <a:srgbClr val="000000"/>
                </a:solidFill>
                <a:latin typeface="Arial" panose="020B0604020202020204" pitchFamily="34" charset="0"/>
                <a:cs typeface="Arial" panose="020B0604020202020204" pitchFamily="34" charset="0"/>
              </a:rPr>
              <a:t> NEW SPP/APR – February 2016</a:t>
            </a:r>
          </a:p>
        </p:txBody>
      </p:sp>
      <p:sp>
        <p:nvSpPr>
          <p:cNvPr id="4" name="Date Placeholder 3"/>
          <p:cNvSpPr>
            <a:spLocks noGrp="1"/>
          </p:cNvSpPr>
          <p:nvPr>
            <p:ph type="dt" sz="half" idx="14"/>
          </p:nvPr>
        </p:nvSpPr>
        <p:spPr/>
        <p:txBody>
          <a:bodyPr/>
          <a:lstStyle/>
          <a:p>
            <a:pPr>
              <a:defRPr/>
            </a:pPr>
            <a:fld id="{3A63B27F-FAFC-496F-ABE8-62482590FEA6}" type="datetime1">
              <a:rPr lang="en-US" smtClean="0"/>
              <a:t>8/12/2016</a:t>
            </a:fld>
            <a:endParaRPr lang="en-US" dirty="0"/>
          </a:p>
        </p:txBody>
      </p:sp>
      <p:sp>
        <p:nvSpPr>
          <p:cNvPr id="6" name="Slide Number Placeholder 5"/>
          <p:cNvSpPr>
            <a:spLocks noGrp="1"/>
          </p:cNvSpPr>
          <p:nvPr>
            <p:ph type="sldNum" sz="quarter" idx="15"/>
          </p:nvPr>
        </p:nvSpPr>
        <p:spPr/>
        <p:txBody>
          <a:bodyPr/>
          <a:lstStyle/>
          <a:p>
            <a:pPr>
              <a:defRPr/>
            </a:pPr>
            <a:fld id="{B82F67FD-80D0-4C11-8B6D-45BE347EDEE7}" type="slidenum">
              <a:rPr lang="en-US" smtClean="0"/>
              <a:pPr>
                <a:defRPr/>
              </a:pPr>
              <a:t>41</a:t>
            </a:fld>
            <a:endParaRPr lang="en-US" dirty="0"/>
          </a:p>
        </p:txBody>
      </p:sp>
    </p:spTree>
    <p:extLst>
      <p:ext uri="{BB962C8B-B14F-4D97-AF65-F5344CB8AC3E}">
        <p14:creationId xmlns:p14="http://schemas.microsoft.com/office/powerpoint/2010/main" val="220060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pPr>
              <a:defRPr/>
            </a:pPr>
            <a:fld id="{9FA0458F-2237-48C3-AB15-6C8985BA760F}" type="datetime1">
              <a:rPr lang="en-US" smtClean="0"/>
              <a:t>8/12/2016</a:t>
            </a:fld>
            <a:endParaRPr lang="en-US" dirty="0"/>
          </a:p>
        </p:txBody>
      </p:sp>
      <p:sp>
        <p:nvSpPr>
          <p:cNvPr id="6" name="Slide Number Placeholder 5"/>
          <p:cNvSpPr>
            <a:spLocks noGrp="1"/>
          </p:cNvSpPr>
          <p:nvPr>
            <p:ph type="sldNum" sz="quarter" idx="15"/>
          </p:nvPr>
        </p:nvSpPr>
        <p:spPr/>
        <p:txBody>
          <a:bodyPr/>
          <a:lstStyle/>
          <a:p>
            <a:pPr>
              <a:defRPr/>
            </a:pPr>
            <a:fld id="{747833DF-4D6D-453B-B3FB-1F7A38B78A31}" type="slidenum">
              <a:rPr lang="en-US" smtClean="0"/>
              <a:pPr>
                <a:defRPr/>
              </a:pPr>
              <a:t>42</a:t>
            </a:fld>
            <a:endParaRPr lang="en-US" dirty="0"/>
          </a:p>
        </p:txBody>
      </p:sp>
      <p:sp>
        <p:nvSpPr>
          <p:cNvPr id="7" name="Title 1"/>
          <p:cNvSpPr txBox="1">
            <a:spLocks/>
          </p:cNvSpPr>
          <p:nvPr/>
        </p:nvSpPr>
        <p:spPr>
          <a:xfrm>
            <a:off x="381000" y="533400"/>
            <a:ext cx="8382000" cy="868680"/>
          </a:xfrm>
          <a:prstGeom prst="rect">
            <a:avLst/>
          </a:prstGeom>
        </p:spPr>
        <p:txBody>
          <a:bodyPr anchor="ctr">
            <a:normAutofit/>
            <a:scene3d>
              <a:camera prst="orthographicFront"/>
              <a:lightRig rig="soft" dir="t"/>
            </a:scene3d>
            <a:sp3d prstMaterial="softEdge">
              <a:bevelT w="25400" h="25400"/>
            </a:sp3d>
          </a:bodyPr>
          <a:lstStyle/>
          <a:p>
            <a:pPr algn="ctr">
              <a:defRPr/>
            </a:pPr>
            <a:r>
              <a:rPr lang="en-US" sz="3600" dirty="0">
                <a:solidFill>
                  <a:schemeClr val="tx2"/>
                </a:solidFill>
                <a:latin typeface="Arial" panose="020B0604020202020204" pitchFamily="34" charset="0"/>
                <a:ea typeface="+mj-ea"/>
                <a:cs typeface="Arial" panose="020B0604020202020204" pitchFamily="34" charset="0"/>
              </a:rPr>
              <a:t>Compliance Indicators – Part C</a:t>
            </a:r>
          </a:p>
        </p:txBody>
      </p:sp>
      <p:sp>
        <p:nvSpPr>
          <p:cNvPr id="8" name="Content Placeholder 2"/>
          <p:cNvSpPr txBox="1">
            <a:spLocks/>
          </p:cNvSpPr>
          <p:nvPr/>
        </p:nvSpPr>
        <p:spPr bwMode="auto">
          <a:xfrm>
            <a:off x="533400" y="1402080"/>
            <a:ext cx="7924800" cy="4846320"/>
          </a:xfrm>
          <a:prstGeom prst="rect">
            <a:avLst/>
          </a:prstGeom>
          <a:noFill/>
          <a:ln w="9525">
            <a:noFill/>
            <a:miter lim="800000"/>
            <a:headEnd/>
            <a:tailEnd/>
          </a:ln>
        </p:spPr>
        <p:txBody>
          <a:bodyPr/>
          <a:lstStyle/>
          <a:p>
            <a:pPr marL="566737" indent="-457200">
              <a:lnSpc>
                <a:spcPct val="250000"/>
              </a:lnSpc>
              <a:spcBef>
                <a:spcPts val="400"/>
              </a:spcBef>
              <a:buClr>
                <a:schemeClr val="accent1"/>
              </a:buClr>
              <a:buSzPct val="73000"/>
              <a:buFont typeface="Arial" panose="020B0604020202020204" pitchFamily="34" charset="0"/>
              <a:buChar char="•"/>
              <a:defRPr/>
            </a:pPr>
            <a:r>
              <a:rPr lang="en-US" sz="2800" dirty="0">
                <a:latin typeface="Arial" panose="020B0604020202020204" pitchFamily="34" charset="0"/>
                <a:cs typeface="Arial" panose="020B0604020202020204" pitchFamily="34" charset="0"/>
              </a:rPr>
              <a:t>C1 – Timely </a:t>
            </a:r>
            <a:r>
              <a:rPr lang="en-US" sz="2800" dirty="0" smtClean="0">
                <a:latin typeface="Arial" panose="020B0604020202020204" pitchFamily="34" charset="0"/>
                <a:cs typeface="Arial" panose="020B0604020202020204" pitchFamily="34" charset="0"/>
              </a:rPr>
              <a:t>Provision of Services</a:t>
            </a:r>
            <a:endParaRPr lang="en-US" sz="2800" dirty="0">
              <a:latin typeface="Arial" panose="020B0604020202020204" pitchFamily="34" charset="0"/>
              <a:cs typeface="Arial" panose="020B0604020202020204" pitchFamily="34" charset="0"/>
            </a:endParaRPr>
          </a:p>
          <a:p>
            <a:pPr marL="566737" indent="-457200">
              <a:lnSpc>
                <a:spcPct val="250000"/>
              </a:lnSpc>
              <a:spcBef>
                <a:spcPts val="400"/>
              </a:spcBef>
              <a:buClr>
                <a:schemeClr val="accent1"/>
              </a:buClr>
              <a:buSzPct val="73000"/>
              <a:buFont typeface="Arial" panose="020B0604020202020204" pitchFamily="34" charset="0"/>
              <a:buChar char="•"/>
              <a:defRPr/>
            </a:pPr>
            <a:r>
              <a:rPr lang="en-US" sz="2800" dirty="0">
                <a:latin typeface="Arial" panose="020B0604020202020204" pitchFamily="34" charset="0"/>
                <a:cs typeface="Arial" panose="020B0604020202020204" pitchFamily="34" charset="0"/>
              </a:rPr>
              <a:t>C7 – </a:t>
            </a:r>
            <a:r>
              <a:rPr lang="en-US" sz="2800" dirty="0" smtClean="0">
                <a:latin typeface="Arial" panose="020B0604020202020204" pitchFamily="34" charset="0"/>
                <a:cs typeface="Arial" panose="020B0604020202020204" pitchFamily="34" charset="0"/>
              </a:rPr>
              <a:t>45-day Timeline (timeliness of IFSP process)</a:t>
            </a:r>
            <a:endParaRPr lang="en-US" sz="2800" dirty="0">
              <a:latin typeface="Arial" panose="020B0604020202020204" pitchFamily="34" charset="0"/>
              <a:cs typeface="Arial" panose="020B0604020202020204" pitchFamily="34" charset="0"/>
            </a:endParaRPr>
          </a:p>
          <a:p>
            <a:pPr marL="566737" indent="-457200">
              <a:lnSpc>
                <a:spcPct val="250000"/>
              </a:lnSpc>
              <a:spcBef>
                <a:spcPts val="400"/>
              </a:spcBef>
              <a:buClr>
                <a:schemeClr val="accent1"/>
              </a:buClr>
              <a:buSzPct val="73000"/>
              <a:buFont typeface="Arial" panose="020B0604020202020204" pitchFamily="34" charset="0"/>
              <a:buChar char="•"/>
              <a:defRPr/>
            </a:pPr>
            <a:r>
              <a:rPr lang="en-US" sz="2800" dirty="0">
                <a:latin typeface="Arial" panose="020B0604020202020204" pitchFamily="34" charset="0"/>
                <a:cs typeface="Arial" panose="020B0604020202020204" pitchFamily="34" charset="0"/>
              </a:rPr>
              <a:t>C8 – Early Childhood Transition (A, B, C</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797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33400"/>
            <a:ext cx="7924800" cy="685800"/>
          </a:xfrm>
        </p:spPr>
        <p:txBody>
          <a:bodyPr>
            <a:noAutofit/>
          </a:bodyPr>
          <a:lstStyle/>
          <a:p>
            <a:pPr eaLnBrk="1" hangingPunct="1">
              <a:defRPr/>
            </a:pPr>
            <a:r>
              <a:rPr lang="en-US" sz="3600" dirty="0" smtClean="0">
                <a:latin typeface="Arial" panose="020B0604020202020204" pitchFamily="34" charset="0"/>
                <a:cs typeface="Arial" panose="020B0604020202020204" pitchFamily="34" charset="0"/>
              </a:rPr>
              <a:t>Results (Performance) Indicators</a:t>
            </a:r>
          </a:p>
        </p:txBody>
      </p:sp>
      <p:sp>
        <p:nvSpPr>
          <p:cNvPr id="52226" name="Content Placeholder 2"/>
          <p:cNvSpPr>
            <a:spLocks noGrp="1"/>
          </p:cNvSpPr>
          <p:nvPr>
            <p:ph sz="quarter" idx="1"/>
          </p:nvPr>
        </p:nvSpPr>
        <p:spPr>
          <a:xfrm>
            <a:off x="609600" y="1447800"/>
            <a:ext cx="7848600" cy="5181600"/>
          </a:xfrm>
        </p:spPr>
        <p:txBody>
          <a:bodyPr>
            <a:normAutofit lnSpcReduction="10000"/>
          </a:bodyPr>
          <a:lstStyle/>
          <a:p>
            <a:pPr>
              <a:lnSpc>
                <a:spcPct val="160000"/>
              </a:lnSpc>
            </a:pPr>
            <a:r>
              <a:rPr lang="en-US" dirty="0" smtClean="0">
                <a:latin typeface="Arial" panose="020B0604020202020204" pitchFamily="34" charset="0"/>
                <a:cs typeface="Arial" panose="020B0604020202020204" pitchFamily="34" charset="0"/>
              </a:rPr>
              <a:t>C2 – Services in Natural Environment</a:t>
            </a:r>
          </a:p>
          <a:p>
            <a:pPr>
              <a:lnSpc>
                <a:spcPct val="160000"/>
              </a:lnSpc>
            </a:pPr>
            <a:r>
              <a:rPr lang="en-US" dirty="0" smtClean="0">
                <a:latin typeface="Arial" panose="020B0604020202020204" pitchFamily="34" charset="0"/>
                <a:cs typeface="Arial" panose="020B0604020202020204" pitchFamily="34" charset="0"/>
              </a:rPr>
              <a:t>C3 – Early Childhood Child Outcomes (A, B, C)</a:t>
            </a:r>
          </a:p>
          <a:p>
            <a:pPr>
              <a:lnSpc>
                <a:spcPct val="160000"/>
              </a:lnSpc>
            </a:pPr>
            <a:r>
              <a:rPr lang="en-US" dirty="0" smtClean="0">
                <a:latin typeface="Arial" panose="020B0604020202020204" pitchFamily="34" charset="0"/>
                <a:cs typeface="Arial" panose="020B0604020202020204" pitchFamily="34" charset="0"/>
              </a:rPr>
              <a:t>C4 – Family Involvement (A, B, C)</a:t>
            </a:r>
          </a:p>
          <a:p>
            <a:pPr>
              <a:lnSpc>
                <a:spcPct val="160000"/>
              </a:lnSpc>
            </a:pPr>
            <a:r>
              <a:rPr lang="en-US" dirty="0" smtClean="0">
                <a:latin typeface="Arial" panose="020B0604020202020204" pitchFamily="34" charset="0"/>
                <a:cs typeface="Arial" panose="020B0604020202020204" pitchFamily="34" charset="0"/>
              </a:rPr>
              <a:t>C5 – Child Find, Birth to 1</a:t>
            </a:r>
          </a:p>
          <a:p>
            <a:pPr>
              <a:lnSpc>
                <a:spcPct val="160000"/>
              </a:lnSpc>
            </a:pPr>
            <a:r>
              <a:rPr lang="en-US" dirty="0" smtClean="0">
                <a:latin typeface="Arial" panose="020B0604020202020204" pitchFamily="34" charset="0"/>
                <a:cs typeface="Arial" panose="020B0604020202020204" pitchFamily="34" charset="0"/>
              </a:rPr>
              <a:t>C6 – Child Find, Birth to 3</a:t>
            </a:r>
          </a:p>
          <a:p>
            <a:pPr>
              <a:lnSpc>
                <a:spcPct val="160000"/>
              </a:lnSpc>
            </a:pPr>
            <a:r>
              <a:rPr lang="en-US" dirty="0" smtClean="0">
                <a:latin typeface="Arial" panose="020B0604020202020204" pitchFamily="34" charset="0"/>
                <a:cs typeface="Arial" panose="020B0604020202020204" pitchFamily="34" charset="0"/>
              </a:rPr>
              <a:t>C9 – Resolution Sessions</a:t>
            </a:r>
          </a:p>
          <a:p>
            <a:pPr>
              <a:lnSpc>
                <a:spcPct val="160000"/>
              </a:lnSpc>
            </a:pPr>
            <a:r>
              <a:rPr lang="en-US" dirty="0" smtClean="0">
                <a:latin typeface="Arial" panose="020B0604020202020204" pitchFamily="34" charset="0"/>
                <a:cs typeface="Arial" panose="020B0604020202020204" pitchFamily="34" charset="0"/>
              </a:rPr>
              <a:t>C10 – Mediation</a:t>
            </a:r>
          </a:p>
          <a:p>
            <a:pPr>
              <a:lnSpc>
                <a:spcPct val="160000"/>
              </a:lnSpc>
            </a:pPr>
            <a:r>
              <a:rPr lang="en-US" b="1" dirty="0" smtClean="0">
                <a:latin typeface="Arial" panose="020B0604020202020204" pitchFamily="34" charset="0"/>
                <a:cs typeface="Arial" panose="020B0604020202020204" pitchFamily="34" charset="0"/>
              </a:rPr>
              <a:t>C11 – State Systemic Improvement Plan</a:t>
            </a:r>
          </a:p>
          <a:p>
            <a:pPr eaLnBrk="1" hangingPunct="1">
              <a:buFont typeface="Wingdings" pitchFamily="2" charset="2"/>
              <a:buNone/>
            </a:pPr>
            <a:endParaRPr lang="en-US" dirty="0" smtClean="0"/>
          </a:p>
        </p:txBody>
      </p:sp>
      <p:sp>
        <p:nvSpPr>
          <p:cNvPr id="2" name="Date Placeholder 1"/>
          <p:cNvSpPr>
            <a:spLocks noGrp="1"/>
          </p:cNvSpPr>
          <p:nvPr>
            <p:ph type="dt" sz="half" idx="14"/>
          </p:nvPr>
        </p:nvSpPr>
        <p:spPr/>
        <p:txBody>
          <a:bodyPr/>
          <a:lstStyle/>
          <a:p>
            <a:pPr>
              <a:defRPr/>
            </a:pPr>
            <a:fld id="{DB8E21E1-C617-40E1-98C6-8C7CB5A16D69}" type="datetime1">
              <a:rPr lang="en-US" smtClean="0"/>
              <a:t>8/12/2016</a:t>
            </a:fld>
            <a:endParaRPr lang="en-US" dirty="0"/>
          </a:p>
        </p:txBody>
      </p:sp>
      <p:sp>
        <p:nvSpPr>
          <p:cNvPr id="3" name="Slide Number Placeholder 2"/>
          <p:cNvSpPr>
            <a:spLocks noGrp="1"/>
          </p:cNvSpPr>
          <p:nvPr>
            <p:ph type="sldNum" sz="quarter" idx="15"/>
          </p:nvPr>
        </p:nvSpPr>
        <p:spPr/>
        <p:txBody>
          <a:bodyPr/>
          <a:lstStyle/>
          <a:p>
            <a:pPr>
              <a:defRPr/>
            </a:pPr>
            <a:fld id="{46E9D7C5-82EB-4B08-A176-3F89FF77F5C1}" type="slidenum">
              <a:rPr lang="en-US" smtClean="0"/>
              <a:pPr>
                <a:defRPr/>
              </a:pPr>
              <a:t>43</a:t>
            </a:fld>
            <a:endParaRPr lang="en-US" dirty="0"/>
          </a:p>
        </p:txBody>
      </p:sp>
    </p:spTree>
    <p:extLst>
      <p:ext uri="{BB962C8B-B14F-4D97-AF65-F5344CB8AC3E}">
        <p14:creationId xmlns:p14="http://schemas.microsoft.com/office/powerpoint/2010/main" val="23470904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7467600" cy="868362"/>
          </a:xfrm>
        </p:spPr>
        <p:txBody>
          <a:bodyPr>
            <a:normAutofit/>
          </a:bodyPr>
          <a:lstStyle/>
          <a:p>
            <a:pPr eaLnBrk="1" hangingPunct="1">
              <a:defRPr/>
            </a:pPr>
            <a:r>
              <a:rPr lang="en-US" sz="3600" dirty="0" smtClean="0">
                <a:latin typeface="Arial" panose="020B0604020202020204" pitchFamily="34" charset="0"/>
                <a:cs typeface="Arial" panose="020B0604020202020204" pitchFamily="34" charset="0"/>
              </a:rPr>
              <a:t>What does “compliance” mean?</a:t>
            </a:r>
          </a:p>
        </p:txBody>
      </p:sp>
      <p:sp>
        <p:nvSpPr>
          <p:cNvPr id="53250" name="Content Placeholder 2"/>
          <p:cNvSpPr>
            <a:spLocks noGrp="1"/>
          </p:cNvSpPr>
          <p:nvPr>
            <p:ph sz="quarter" idx="1"/>
          </p:nvPr>
        </p:nvSpPr>
        <p:spPr>
          <a:xfrm>
            <a:off x="457200" y="1600200"/>
            <a:ext cx="8229600" cy="5029200"/>
          </a:xfrm>
        </p:spPr>
        <p:txBody>
          <a:bodyPr>
            <a:normAutofit/>
          </a:bodyPr>
          <a:lstStyle/>
          <a:p>
            <a:pPr eaLnBrk="1" hangingPunct="1">
              <a:lnSpc>
                <a:spcPct val="150000"/>
              </a:lnSpc>
            </a:pPr>
            <a:r>
              <a:rPr lang="en-US" dirty="0" smtClean="0">
                <a:latin typeface="Arial" panose="020B0604020202020204" pitchFamily="34" charset="0"/>
                <a:cs typeface="Arial" panose="020B0604020202020204" pitchFamily="34" charset="0"/>
              </a:rPr>
              <a:t>State’s target MUST be 100%</a:t>
            </a:r>
          </a:p>
          <a:p>
            <a:pPr eaLnBrk="1" hangingPunct="1">
              <a:lnSpc>
                <a:spcPct val="150000"/>
              </a:lnSpc>
            </a:pPr>
            <a:r>
              <a:rPr lang="en-US" dirty="0" smtClean="0">
                <a:latin typeface="Arial" panose="020B0604020202020204" pitchFamily="34" charset="0"/>
                <a:cs typeface="Arial" panose="020B0604020202020204" pitchFamily="34" charset="0"/>
              </a:rPr>
              <a:t>Affects State’s “Determination”</a:t>
            </a:r>
          </a:p>
          <a:p>
            <a:pPr lvl="1" eaLnBrk="1" hangingPunct="1">
              <a:lnSpc>
                <a:spcPct val="150000"/>
              </a:lnSpc>
            </a:pPr>
            <a:r>
              <a:rPr lang="en-US" sz="2400" dirty="0" smtClean="0">
                <a:solidFill>
                  <a:srgbClr val="00B050"/>
                </a:solidFill>
                <a:latin typeface="Arial" panose="020B0604020202020204" pitchFamily="34" charset="0"/>
                <a:cs typeface="Arial" panose="020B0604020202020204" pitchFamily="34" charset="0"/>
              </a:rPr>
              <a:t>Meets requirements</a:t>
            </a:r>
          </a:p>
          <a:p>
            <a:pPr lvl="1" eaLnBrk="1" hangingPunct="1">
              <a:lnSpc>
                <a:spcPct val="150000"/>
              </a:lnSpc>
            </a:pPr>
            <a:r>
              <a:rPr lang="en-US" sz="2400" dirty="0" smtClean="0">
                <a:solidFill>
                  <a:srgbClr val="00B050"/>
                </a:solidFill>
                <a:latin typeface="Arial" panose="020B0604020202020204" pitchFamily="34" charset="0"/>
                <a:cs typeface="Arial" panose="020B0604020202020204" pitchFamily="34" charset="0"/>
              </a:rPr>
              <a:t>Needs assistance</a:t>
            </a:r>
          </a:p>
          <a:p>
            <a:pPr lvl="1" eaLnBrk="1" hangingPunct="1">
              <a:lnSpc>
                <a:spcPct val="150000"/>
              </a:lnSpc>
            </a:pPr>
            <a:r>
              <a:rPr lang="en-US" sz="2400" dirty="0" smtClean="0">
                <a:solidFill>
                  <a:srgbClr val="00B050"/>
                </a:solidFill>
                <a:latin typeface="Arial" panose="020B0604020202020204" pitchFamily="34" charset="0"/>
                <a:cs typeface="Arial" panose="020B0604020202020204" pitchFamily="34" charset="0"/>
              </a:rPr>
              <a:t>Needs intervention</a:t>
            </a:r>
          </a:p>
          <a:p>
            <a:pPr lvl="1" eaLnBrk="1" hangingPunct="1">
              <a:lnSpc>
                <a:spcPct val="150000"/>
              </a:lnSpc>
            </a:pPr>
            <a:r>
              <a:rPr lang="en-US" sz="2400" dirty="0" smtClean="0">
                <a:solidFill>
                  <a:srgbClr val="00B050"/>
                </a:solidFill>
                <a:latin typeface="Arial" panose="020B0604020202020204" pitchFamily="34" charset="0"/>
                <a:cs typeface="Arial" panose="020B0604020202020204" pitchFamily="34" charset="0"/>
              </a:rPr>
              <a:t>Needs substantial intervention</a:t>
            </a:r>
          </a:p>
          <a:p>
            <a:pPr eaLnBrk="1" hangingPunct="1">
              <a:lnSpc>
                <a:spcPct val="150000"/>
              </a:lnSpc>
            </a:pPr>
            <a:r>
              <a:rPr lang="en-US" dirty="0" smtClean="0">
                <a:latin typeface="Arial" panose="020B0604020202020204" pitchFamily="34" charset="0"/>
                <a:cs typeface="Arial" panose="020B0604020202020204" pitchFamily="34" charset="0"/>
              </a:rPr>
              <a:t>State must report all non-compliance</a:t>
            </a:r>
          </a:p>
        </p:txBody>
      </p:sp>
      <p:sp>
        <p:nvSpPr>
          <p:cNvPr id="3" name="Date Placeholder 2"/>
          <p:cNvSpPr>
            <a:spLocks noGrp="1"/>
          </p:cNvSpPr>
          <p:nvPr>
            <p:ph type="dt" sz="half" idx="14"/>
          </p:nvPr>
        </p:nvSpPr>
        <p:spPr/>
        <p:txBody>
          <a:bodyPr/>
          <a:lstStyle/>
          <a:p>
            <a:pPr>
              <a:defRPr/>
            </a:pPr>
            <a:fld id="{5BE873BA-74CB-4577-8BE1-4E7B95401121}" type="datetime1">
              <a:rPr lang="en-US" smtClean="0"/>
              <a:t>8/12/2016</a:t>
            </a:fld>
            <a:endParaRPr lang="en-US" dirty="0"/>
          </a:p>
        </p:txBody>
      </p:sp>
      <p:sp>
        <p:nvSpPr>
          <p:cNvPr id="2" name="Slide Number Placeholder 1"/>
          <p:cNvSpPr>
            <a:spLocks noGrp="1"/>
          </p:cNvSpPr>
          <p:nvPr>
            <p:ph type="sldNum" sz="quarter" idx="15"/>
          </p:nvPr>
        </p:nvSpPr>
        <p:spPr/>
        <p:txBody>
          <a:bodyPr/>
          <a:lstStyle/>
          <a:p>
            <a:pPr>
              <a:defRPr/>
            </a:pPr>
            <a:fld id="{46E9D7C5-82EB-4B08-A176-3F89FF77F5C1}"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7467600" cy="715962"/>
          </a:xfrm>
        </p:spPr>
        <p:txBody>
          <a:bodyPr>
            <a:normAutofit/>
          </a:bodyPr>
          <a:lstStyle/>
          <a:p>
            <a:pPr eaLnBrk="1" hangingPunct="1">
              <a:defRPr/>
            </a:pPr>
            <a:r>
              <a:rPr lang="en-US" sz="3600" dirty="0" smtClean="0">
                <a:latin typeface="Arial" panose="020B0604020202020204" pitchFamily="34" charset="0"/>
                <a:cs typeface="Arial" panose="020B0604020202020204" pitchFamily="34" charset="0"/>
              </a:rPr>
              <a:t>What does “results” mean?</a:t>
            </a:r>
          </a:p>
        </p:txBody>
      </p:sp>
      <p:sp>
        <p:nvSpPr>
          <p:cNvPr id="54274" name="Content Placeholder 2"/>
          <p:cNvSpPr>
            <a:spLocks noGrp="1"/>
          </p:cNvSpPr>
          <p:nvPr>
            <p:ph sz="quarter" idx="1"/>
          </p:nvPr>
        </p:nvSpPr>
        <p:spPr>
          <a:xfrm>
            <a:off x="301752" y="1527048"/>
            <a:ext cx="8503920" cy="4721352"/>
          </a:xfrm>
        </p:spPr>
        <p:txBody>
          <a:bodyPr>
            <a:normAutofit fontScale="92500" lnSpcReduction="20000"/>
          </a:bodyPr>
          <a:lstStyle/>
          <a:p>
            <a:pPr eaLnBrk="1" hangingPunct="1">
              <a:lnSpc>
                <a:spcPct val="200000"/>
              </a:lnSpc>
            </a:pPr>
            <a:r>
              <a:rPr lang="en-US" sz="2800" dirty="0" smtClean="0">
                <a:latin typeface="Arial" panose="020B0604020202020204" pitchFamily="34" charset="0"/>
                <a:cs typeface="Arial" panose="020B0604020202020204" pitchFamily="34" charset="0"/>
              </a:rPr>
              <a:t>State sets its own targets, based upon stakeholder input</a:t>
            </a:r>
          </a:p>
          <a:p>
            <a:pPr eaLnBrk="1" hangingPunct="1">
              <a:lnSpc>
                <a:spcPct val="200000"/>
              </a:lnSpc>
            </a:pPr>
            <a:r>
              <a:rPr lang="en-US" sz="2800" dirty="0" smtClean="0">
                <a:latin typeface="Arial" panose="020B0604020202020204" pitchFamily="34" charset="0"/>
                <a:cs typeface="Arial" panose="020B0604020202020204" pitchFamily="34" charset="0"/>
              </a:rPr>
              <a:t>Affected each State’s Part C Lead Agency’s  “Determination” – released June 2016</a:t>
            </a:r>
          </a:p>
          <a:p>
            <a:pPr eaLnBrk="1" hangingPunct="1">
              <a:lnSpc>
                <a:spcPct val="200000"/>
              </a:lnSpc>
            </a:pPr>
            <a:r>
              <a:rPr lang="en-US" sz="2800" dirty="0" smtClean="0">
                <a:latin typeface="Arial" panose="020B0604020202020204" pitchFamily="34" charset="0"/>
                <a:cs typeface="Arial" panose="020B0604020202020204" pitchFamily="34" charset="0"/>
              </a:rPr>
              <a:t>State must report all non-compliance</a:t>
            </a:r>
          </a:p>
          <a:p>
            <a:pPr eaLnBrk="1" hangingPunct="1">
              <a:lnSpc>
                <a:spcPct val="200000"/>
              </a:lnSpc>
            </a:pPr>
            <a:r>
              <a:rPr lang="en-US" sz="2800" dirty="0" smtClean="0">
                <a:latin typeface="Arial" panose="020B0604020202020204" pitchFamily="34" charset="0"/>
                <a:cs typeface="Arial" panose="020B0604020202020204" pitchFamily="34" charset="0"/>
              </a:rPr>
              <a:t>Receiving increased focus from OSEP</a:t>
            </a:r>
            <a:endParaRPr lang="en-US" dirty="0" smtClean="0">
              <a:latin typeface="Arial" panose="020B0604020202020204" pitchFamily="34" charset="0"/>
              <a:cs typeface="Arial" panose="020B0604020202020204" pitchFamily="34" charset="0"/>
            </a:endParaRPr>
          </a:p>
        </p:txBody>
      </p:sp>
      <p:sp>
        <p:nvSpPr>
          <p:cNvPr id="2" name="Date Placeholder 1"/>
          <p:cNvSpPr>
            <a:spLocks noGrp="1"/>
          </p:cNvSpPr>
          <p:nvPr>
            <p:ph type="dt" sz="half" idx="14"/>
          </p:nvPr>
        </p:nvSpPr>
        <p:spPr/>
        <p:txBody>
          <a:bodyPr/>
          <a:lstStyle/>
          <a:p>
            <a:pPr>
              <a:defRPr/>
            </a:pPr>
            <a:fld id="{063569B0-1579-42EB-A607-440DB939E1A3}" type="datetime1">
              <a:rPr lang="en-US" smtClean="0"/>
              <a:t>8/12/2016</a:t>
            </a:fld>
            <a:endParaRPr lang="en-US" dirty="0"/>
          </a:p>
        </p:txBody>
      </p:sp>
      <p:sp>
        <p:nvSpPr>
          <p:cNvPr id="3" name="Slide Number Placeholder 2"/>
          <p:cNvSpPr>
            <a:spLocks noGrp="1"/>
          </p:cNvSpPr>
          <p:nvPr>
            <p:ph type="sldNum" sz="quarter" idx="15"/>
          </p:nvPr>
        </p:nvSpPr>
        <p:spPr/>
        <p:txBody>
          <a:bodyPr/>
          <a:lstStyle/>
          <a:p>
            <a:pPr>
              <a:defRPr/>
            </a:pPr>
            <a:fld id="{46E9D7C5-82EB-4B08-A176-3F89FF77F5C1}"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1066800"/>
          </a:xfrm>
        </p:spPr>
        <p:txBody>
          <a:bodyPr>
            <a:noAutofit/>
          </a:bodyPr>
          <a:lstStyle/>
          <a:p>
            <a:pPr algn="ctr"/>
            <a:r>
              <a:rPr lang="en-US" sz="3600" dirty="0" smtClean="0">
                <a:latin typeface="Arial" panose="020B0604020202020204" pitchFamily="34" charset="0"/>
                <a:cs typeface="Arial" panose="020B0604020202020204" pitchFamily="34" charset="0"/>
              </a:rPr>
              <a:t>Outcomes, results, accountability = Results Driven Accountability (RDA)</a:t>
            </a:r>
            <a:endParaRPr lang="en-US" sz="3600" dirty="0">
              <a:latin typeface="Arial" panose="020B0604020202020204" pitchFamily="34" charset="0"/>
              <a:cs typeface="Arial" panose="020B0604020202020204" pitchFamily="34" charset="0"/>
            </a:endParaRPr>
          </a:p>
        </p:txBody>
      </p:sp>
      <p:sp>
        <p:nvSpPr>
          <p:cNvPr id="5" name="Content Placeholder 2"/>
          <p:cNvSpPr>
            <a:spLocks noGrp="1"/>
          </p:cNvSpPr>
          <p:nvPr>
            <p:ph sz="quarter" idx="1"/>
          </p:nvPr>
        </p:nvSpPr>
        <p:spPr>
          <a:xfrm>
            <a:off x="152400" y="1447800"/>
            <a:ext cx="8534400" cy="4678363"/>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The focus has shifted to improving outcomes for all children and youth, and accountability is intensifying at multiple levels</a:t>
            </a:r>
          </a:p>
          <a:p>
            <a:endParaRPr lang="en-US" sz="3000" dirty="0"/>
          </a:p>
          <a:p>
            <a:endParaRPr lang="en-US" sz="3000" dirty="0" smtClean="0"/>
          </a:p>
          <a:p>
            <a:pPr lvl="1"/>
            <a:endParaRPr lang="en-US" dirty="0"/>
          </a:p>
        </p:txBody>
      </p:sp>
      <p:sp>
        <p:nvSpPr>
          <p:cNvPr id="3" name="Date Placeholder 2"/>
          <p:cNvSpPr>
            <a:spLocks noGrp="1"/>
          </p:cNvSpPr>
          <p:nvPr>
            <p:ph type="dt" sz="half" idx="14"/>
          </p:nvPr>
        </p:nvSpPr>
        <p:spPr/>
        <p:txBody>
          <a:bodyPr/>
          <a:lstStyle/>
          <a:p>
            <a:pPr>
              <a:defRPr/>
            </a:pPr>
            <a:fld id="{A94DC1DE-7DE4-4BA4-90E4-5F0EC286ACCB}" type="datetime1">
              <a:rPr lang="en-US" smtClean="0"/>
              <a:t>8/12/2016</a:t>
            </a:fld>
            <a:endParaRPr lang="en-US" dirty="0"/>
          </a:p>
        </p:txBody>
      </p:sp>
      <p:sp>
        <p:nvSpPr>
          <p:cNvPr id="4" name="Slide Number Placeholder 3"/>
          <p:cNvSpPr>
            <a:spLocks noGrp="1"/>
          </p:cNvSpPr>
          <p:nvPr>
            <p:ph type="sldNum" sz="quarter" idx="15"/>
          </p:nvPr>
        </p:nvSpPr>
        <p:spPr/>
        <p:txBody>
          <a:bodyPr/>
          <a:lstStyle/>
          <a:p>
            <a:pPr>
              <a:defRPr/>
            </a:pPr>
            <a:fld id="{46E9D7C5-82EB-4B08-A176-3F89FF77F5C1}" type="slidenum">
              <a:rPr lang="en-US" smtClean="0"/>
              <a:pPr>
                <a:defRPr/>
              </a:pPr>
              <a:t>46</a:t>
            </a:fld>
            <a:endParaRPr lang="en-US" dirty="0"/>
          </a:p>
        </p:txBody>
      </p:sp>
      <p:graphicFrame>
        <p:nvGraphicFramePr>
          <p:cNvPr id="7" name="Diagram 6"/>
          <p:cNvGraphicFramePr/>
          <p:nvPr>
            <p:extLst>
              <p:ext uri="{D42A27DB-BD31-4B8C-83A1-F6EECF244321}">
                <p14:modId xmlns:p14="http://schemas.microsoft.com/office/powerpoint/2010/main" val="3225344602"/>
              </p:ext>
            </p:extLst>
          </p:nvPr>
        </p:nvGraphicFramePr>
        <p:xfrm>
          <a:off x="0" y="266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2405" y="2622884"/>
            <a:ext cx="192556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2405" y="4614619"/>
            <a:ext cx="1925566" cy="185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766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sz="3600" dirty="0" smtClean="0">
                <a:latin typeface="Arial" panose="020B0604020202020204" pitchFamily="34" charset="0"/>
                <a:cs typeface="Arial" panose="020B0604020202020204" pitchFamily="34" charset="0"/>
              </a:rPr>
              <a:t>RDA’s 3 Components: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295400"/>
            <a:ext cx="7620000" cy="5178552"/>
          </a:xfrm>
        </p:spPr>
        <p:txBody>
          <a:bodyPr>
            <a:noAutofit/>
          </a:bodyPr>
          <a:lstStyle/>
          <a:p>
            <a:pPr>
              <a:lnSpc>
                <a:spcPct val="150000"/>
              </a:lnSpc>
            </a:pPr>
            <a:r>
              <a:rPr lang="en-US" sz="2800" b="1" dirty="0" smtClean="0">
                <a:latin typeface="Arial" panose="020B0604020202020204" pitchFamily="34" charset="0"/>
                <a:cs typeface="Arial" panose="020B0604020202020204" pitchFamily="34" charset="0"/>
              </a:rPr>
              <a:t>State </a:t>
            </a:r>
            <a:r>
              <a:rPr lang="en-US" sz="2800" b="1" dirty="0">
                <a:latin typeface="Arial" panose="020B0604020202020204" pitchFamily="34" charset="0"/>
                <a:cs typeface="Arial" panose="020B0604020202020204" pitchFamily="34" charset="0"/>
              </a:rPr>
              <a:t>Performance Plan/Annual Performance Reports</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SPP/APR)</a:t>
            </a:r>
          </a:p>
          <a:p>
            <a:pPr>
              <a:lnSpc>
                <a:spcPct val="150000"/>
              </a:lnSpc>
            </a:pPr>
            <a:r>
              <a:rPr lang="en-US" sz="2800" b="1" dirty="0" smtClean="0">
                <a:latin typeface="Arial" panose="020B0604020202020204" pitchFamily="34" charset="0"/>
                <a:cs typeface="Arial" panose="020B0604020202020204" pitchFamily="34" charset="0"/>
              </a:rPr>
              <a:t>Determinations</a:t>
            </a:r>
            <a:r>
              <a:rPr lang="en-US" sz="2800" dirty="0">
                <a:latin typeface="Arial" panose="020B0604020202020204" pitchFamily="34" charset="0"/>
                <a:cs typeface="Arial" panose="020B0604020202020204" pitchFamily="34" charset="0"/>
              </a:rPr>
              <a:t>, which reflect state performance on results, as well as compliance.</a:t>
            </a:r>
          </a:p>
          <a:p>
            <a:pPr>
              <a:lnSpc>
                <a:spcPct val="150000"/>
              </a:lnSpc>
            </a:pPr>
            <a:r>
              <a:rPr lang="en-US" sz="2800" b="1" dirty="0">
                <a:latin typeface="Arial" panose="020B0604020202020204" pitchFamily="34" charset="0"/>
                <a:cs typeface="Arial" panose="020B0604020202020204" pitchFamily="34" charset="0"/>
              </a:rPr>
              <a:t>Differentiated monitoring and support</a:t>
            </a:r>
            <a:r>
              <a:rPr lang="en-US" sz="2800" dirty="0">
                <a:latin typeface="Arial" panose="020B0604020202020204" pitchFamily="34" charset="0"/>
                <a:cs typeface="Arial" panose="020B0604020202020204" pitchFamily="34" charset="0"/>
              </a:rPr>
              <a:t> for all states, but especially low performing states</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4"/>
          </p:nvPr>
        </p:nvSpPr>
        <p:spPr/>
        <p:txBody>
          <a:bodyPr/>
          <a:lstStyle/>
          <a:p>
            <a:pPr>
              <a:defRPr/>
            </a:pPr>
            <a:fld id="{90D6E1E7-A54F-461D-B579-C6138CFDDD8A}" type="datetime1">
              <a:rPr lang="en-US" smtClean="0"/>
              <a:t>8/12/2016</a:t>
            </a:fld>
            <a:endParaRPr lang="en-US" dirty="0"/>
          </a:p>
        </p:txBody>
      </p:sp>
      <p:sp>
        <p:nvSpPr>
          <p:cNvPr id="5" name="Slide Number Placeholder 4"/>
          <p:cNvSpPr>
            <a:spLocks noGrp="1"/>
          </p:cNvSpPr>
          <p:nvPr>
            <p:ph type="sldNum" sz="quarter" idx="15"/>
          </p:nvPr>
        </p:nvSpPr>
        <p:spPr/>
        <p:txBody>
          <a:bodyPr/>
          <a:lstStyle/>
          <a:p>
            <a:pPr>
              <a:defRPr/>
            </a:pPr>
            <a:fld id="{46E9D7C5-82EB-4B08-A176-3F89FF77F5C1}" type="slidenum">
              <a:rPr lang="en-US" smtClean="0"/>
              <a:pPr>
                <a:defRPr/>
              </a:pPr>
              <a:t>47</a:t>
            </a:fld>
            <a:endParaRPr lang="en-US" dirty="0"/>
          </a:p>
        </p:txBody>
      </p:sp>
    </p:spTree>
    <p:extLst>
      <p:ext uri="{BB962C8B-B14F-4D97-AF65-F5344CB8AC3E}">
        <p14:creationId xmlns:p14="http://schemas.microsoft.com/office/powerpoint/2010/main" val="333631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Core Principles of RDA</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fontScale="85000" lnSpcReduction="20000"/>
          </a:bodyPr>
          <a:lstStyle/>
          <a:p>
            <a:pPr>
              <a:lnSpc>
                <a:spcPct val="160000"/>
              </a:lnSpc>
            </a:pPr>
            <a:r>
              <a:rPr lang="en-US" dirty="0">
                <a:latin typeface="Arial" panose="020B0604020202020204" pitchFamily="34" charset="0"/>
                <a:cs typeface="Arial" panose="020B0604020202020204" pitchFamily="34" charset="0"/>
              </a:rPr>
              <a:t>The following </a:t>
            </a:r>
            <a:r>
              <a:rPr lang="en-US" b="1" dirty="0">
                <a:latin typeface="Arial" panose="020B0604020202020204" pitchFamily="34" charset="0"/>
                <a:cs typeface="Arial" panose="020B0604020202020204" pitchFamily="34" charset="0"/>
                <a:hlinkClick r:id="rId2"/>
              </a:rPr>
              <a:t>Core Principles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underlie </a:t>
            </a:r>
            <a:r>
              <a:rPr lang="en-US" dirty="0">
                <a:latin typeface="Arial" panose="020B0604020202020204" pitchFamily="34" charset="0"/>
                <a:cs typeface="Arial" panose="020B0604020202020204" pitchFamily="34" charset="0"/>
              </a:rPr>
              <a:t>and will guide OSEP’s RDA work:</a:t>
            </a:r>
          </a:p>
          <a:p>
            <a:pPr lvl="1">
              <a:lnSpc>
                <a:spcPct val="160000"/>
              </a:lnSpc>
            </a:pPr>
            <a:r>
              <a:rPr lang="en-US" b="1" dirty="0">
                <a:latin typeface="Arial" panose="020B0604020202020204" pitchFamily="34" charset="0"/>
                <a:cs typeface="Arial" panose="020B0604020202020204" pitchFamily="34" charset="0"/>
              </a:rPr>
              <a:t>Principle 1:</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Partnership with stakeholders</a:t>
            </a:r>
            <a:endParaRPr lang="en-US" dirty="0">
              <a:latin typeface="Arial" panose="020B0604020202020204" pitchFamily="34" charset="0"/>
              <a:cs typeface="Arial" panose="020B0604020202020204" pitchFamily="34" charset="0"/>
            </a:endParaRPr>
          </a:p>
          <a:p>
            <a:pPr lvl="1">
              <a:lnSpc>
                <a:spcPct val="160000"/>
              </a:lnSpc>
            </a:pPr>
            <a:r>
              <a:rPr lang="en-US" b="1" dirty="0">
                <a:latin typeface="Arial" panose="020B0604020202020204" pitchFamily="34" charset="0"/>
                <a:cs typeface="Arial" panose="020B0604020202020204" pitchFamily="34" charset="0"/>
              </a:rPr>
              <a:t>Principle 2:</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Transparent and understandable to educators and families</a:t>
            </a:r>
            <a:endParaRPr lang="en-US" dirty="0">
              <a:latin typeface="Arial" panose="020B0604020202020204" pitchFamily="34" charset="0"/>
              <a:cs typeface="Arial" panose="020B0604020202020204" pitchFamily="34" charset="0"/>
            </a:endParaRPr>
          </a:p>
          <a:p>
            <a:pPr lvl="1">
              <a:lnSpc>
                <a:spcPct val="160000"/>
              </a:lnSpc>
            </a:pPr>
            <a:r>
              <a:rPr lang="en-US" b="1" dirty="0">
                <a:latin typeface="Arial" panose="020B0604020202020204" pitchFamily="34" charset="0"/>
                <a:cs typeface="Arial" panose="020B0604020202020204" pitchFamily="34" charset="0"/>
              </a:rPr>
              <a:t>Principle 3:</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Drives improved results</a:t>
            </a:r>
            <a:endParaRPr lang="en-US" dirty="0">
              <a:latin typeface="Arial" panose="020B0604020202020204" pitchFamily="34" charset="0"/>
              <a:cs typeface="Arial" panose="020B0604020202020204" pitchFamily="34" charset="0"/>
            </a:endParaRPr>
          </a:p>
          <a:p>
            <a:pPr lvl="1">
              <a:lnSpc>
                <a:spcPct val="160000"/>
              </a:lnSpc>
            </a:pPr>
            <a:r>
              <a:rPr lang="en-US" b="1" dirty="0">
                <a:latin typeface="Arial" panose="020B0604020202020204" pitchFamily="34" charset="0"/>
                <a:cs typeface="Arial" panose="020B0604020202020204" pitchFamily="34" charset="0"/>
              </a:rPr>
              <a:t>Principle 4:</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Protects children and families</a:t>
            </a:r>
            <a:endParaRPr lang="en-US" dirty="0">
              <a:latin typeface="Arial" panose="020B0604020202020204" pitchFamily="34" charset="0"/>
              <a:cs typeface="Arial" panose="020B0604020202020204" pitchFamily="34" charset="0"/>
            </a:endParaRPr>
          </a:p>
          <a:p>
            <a:pPr lvl="1">
              <a:lnSpc>
                <a:spcPct val="160000"/>
              </a:lnSpc>
            </a:pPr>
            <a:r>
              <a:rPr lang="en-US" b="1" dirty="0">
                <a:latin typeface="Arial" panose="020B0604020202020204" pitchFamily="34" charset="0"/>
                <a:cs typeface="Arial" panose="020B0604020202020204" pitchFamily="34" charset="0"/>
              </a:rPr>
              <a:t>Principle 5:</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Differentiated incentives and supports to states</a:t>
            </a:r>
            <a:endParaRPr lang="en-US" dirty="0">
              <a:latin typeface="Arial" panose="020B0604020202020204" pitchFamily="34" charset="0"/>
              <a:cs typeface="Arial" panose="020B0604020202020204" pitchFamily="34" charset="0"/>
            </a:endParaRPr>
          </a:p>
          <a:p>
            <a:pPr lvl="1">
              <a:lnSpc>
                <a:spcPct val="160000"/>
              </a:lnSpc>
            </a:pPr>
            <a:r>
              <a:rPr lang="en-US" b="1" dirty="0">
                <a:latin typeface="Arial" panose="020B0604020202020204" pitchFamily="34" charset="0"/>
                <a:cs typeface="Arial" panose="020B0604020202020204" pitchFamily="34" charset="0"/>
              </a:rPr>
              <a:t>Principle 6:</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Encourages states to target resources and reduces burden</a:t>
            </a:r>
            <a:endParaRPr lang="en-US" dirty="0">
              <a:latin typeface="Arial" panose="020B0604020202020204" pitchFamily="34" charset="0"/>
              <a:cs typeface="Arial" panose="020B0604020202020204" pitchFamily="34" charset="0"/>
            </a:endParaRPr>
          </a:p>
          <a:p>
            <a:pPr lvl="1">
              <a:lnSpc>
                <a:spcPct val="160000"/>
              </a:lnSpc>
            </a:pPr>
            <a:r>
              <a:rPr lang="en-US" b="1" dirty="0">
                <a:latin typeface="Arial" panose="020B0604020202020204" pitchFamily="34" charset="0"/>
                <a:cs typeface="Arial" panose="020B0604020202020204" pitchFamily="34" charset="0"/>
              </a:rPr>
              <a:t>Principle 7:</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Responsive to </a:t>
            </a:r>
            <a:r>
              <a:rPr lang="en-US" i="1" dirty="0" smtClean="0">
                <a:latin typeface="Arial" panose="020B0604020202020204" pitchFamily="34" charset="0"/>
                <a:cs typeface="Arial" panose="020B0604020202020204" pitchFamily="34" charset="0"/>
              </a:rPr>
              <a:t>needs</a:t>
            </a:r>
            <a:endParaRPr lang="en-US" dirty="0"/>
          </a:p>
        </p:txBody>
      </p:sp>
      <p:sp>
        <p:nvSpPr>
          <p:cNvPr id="4" name="Date Placeholder 3"/>
          <p:cNvSpPr>
            <a:spLocks noGrp="1"/>
          </p:cNvSpPr>
          <p:nvPr>
            <p:ph type="dt" sz="half" idx="14"/>
          </p:nvPr>
        </p:nvSpPr>
        <p:spPr/>
        <p:txBody>
          <a:bodyPr/>
          <a:lstStyle/>
          <a:p>
            <a:pPr>
              <a:defRPr/>
            </a:pPr>
            <a:fld id="{90D6E1E7-A54F-461D-B579-C6138CFDDD8A}" type="datetime1">
              <a:rPr lang="en-US" smtClean="0"/>
              <a:t>8/12/2016</a:t>
            </a:fld>
            <a:endParaRPr lang="en-US" dirty="0"/>
          </a:p>
        </p:txBody>
      </p:sp>
      <p:sp>
        <p:nvSpPr>
          <p:cNvPr id="5" name="Slide Number Placeholder 4"/>
          <p:cNvSpPr>
            <a:spLocks noGrp="1"/>
          </p:cNvSpPr>
          <p:nvPr>
            <p:ph type="sldNum" sz="quarter" idx="15"/>
          </p:nvPr>
        </p:nvSpPr>
        <p:spPr/>
        <p:txBody>
          <a:bodyPr/>
          <a:lstStyle/>
          <a:p>
            <a:pPr>
              <a:defRPr/>
            </a:pPr>
            <a:fld id="{46E9D7C5-82EB-4B08-A176-3F89FF77F5C1}" type="slidenum">
              <a:rPr lang="en-US" smtClean="0"/>
              <a:pPr>
                <a:defRPr/>
              </a:pPr>
              <a:t>48</a:t>
            </a:fld>
            <a:endParaRPr lang="en-US" dirty="0"/>
          </a:p>
        </p:txBody>
      </p:sp>
    </p:spTree>
    <p:extLst>
      <p:ext uri="{BB962C8B-B14F-4D97-AF65-F5344CB8AC3E}">
        <p14:creationId xmlns:p14="http://schemas.microsoft.com/office/powerpoint/2010/main" val="2323594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95400" y="381000"/>
            <a:ext cx="7086600" cy="609600"/>
          </a:xfrm>
        </p:spPr>
        <p:txBody>
          <a:bodyPr>
            <a:noAutofit/>
          </a:bodyPr>
          <a:lstStyle/>
          <a:p>
            <a:pPr algn="ctr" eaLnBrk="1" hangingPunct="1">
              <a:defRPr/>
            </a:pPr>
            <a:r>
              <a:rPr lang="en-US" sz="3600" dirty="0" smtClean="0">
                <a:latin typeface="Arial" panose="020B0604020202020204" pitchFamily="34" charset="0"/>
                <a:cs typeface="Arial" panose="020B0604020202020204" pitchFamily="34" charset="0"/>
              </a:rPr>
              <a:t>Determinations</a:t>
            </a:r>
          </a:p>
        </p:txBody>
      </p:sp>
      <p:sp>
        <p:nvSpPr>
          <p:cNvPr id="55298" name="Content Placeholder 2"/>
          <p:cNvSpPr>
            <a:spLocks noGrp="1"/>
          </p:cNvSpPr>
          <p:nvPr>
            <p:ph sz="quarter" idx="1"/>
          </p:nvPr>
        </p:nvSpPr>
        <p:spPr>
          <a:xfrm>
            <a:off x="304800" y="1066800"/>
            <a:ext cx="8458200" cy="5486400"/>
          </a:xfrm>
        </p:spPr>
        <p:txBody>
          <a:bodyPr>
            <a:normAutofit fontScale="92500" lnSpcReduction="10000"/>
          </a:bodyPr>
          <a:lstStyle/>
          <a:p>
            <a:pPr eaLnBrk="1" hangingPunct="1">
              <a:lnSpc>
                <a:spcPct val="150000"/>
              </a:lnSpc>
            </a:pPr>
            <a:r>
              <a:rPr lang="en-US" dirty="0" smtClean="0">
                <a:latin typeface="Arial" panose="020B0604020202020204" pitchFamily="34" charset="0"/>
                <a:cs typeface="Arial" panose="020B0604020202020204" pitchFamily="34" charset="0"/>
              </a:rPr>
              <a:t>OSEP makes states’ (or territories’) determinations, based upon both compliance and results data from each state or territory</a:t>
            </a:r>
          </a:p>
          <a:p>
            <a:pPr lvl="1" eaLnBrk="1" hangingPunct="1">
              <a:lnSpc>
                <a:spcPct val="150000"/>
              </a:lnSpc>
            </a:pPr>
            <a:r>
              <a:rPr lang="en-US" sz="2400" dirty="0" smtClean="0">
                <a:latin typeface="Arial" panose="020B0604020202020204" pitchFamily="34" charset="0"/>
                <a:cs typeface="Arial" panose="020B0604020202020204" pitchFamily="34" charset="0"/>
              </a:rPr>
              <a:t>Announced June 29</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this year</a:t>
            </a:r>
          </a:p>
          <a:p>
            <a:pPr lvl="2">
              <a:lnSpc>
                <a:spcPct val="150000"/>
              </a:lnSpc>
            </a:pPr>
            <a:r>
              <a:rPr lang="en-US" sz="2400" dirty="0" smtClean="0">
                <a:latin typeface="Arial" panose="020B0604020202020204" pitchFamily="34" charset="0"/>
                <a:cs typeface="Arial" panose="020B0604020202020204" pitchFamily="34" charset="0"/>
              </a:rPr>
              <a:t>30 states Met Requirements</a:t>
            </a:r>
          </a:p>
          <a:p>
            <a:pPr lvl="2">
              <a:lnSpc>
                <a:spcPct val="150000"/>
              </a:lnSpc>
            </a:pPr>
            <a:r>
              <a:rPr lang="en-US" sz="2400" dirty="0" smtClean="0">
                <a:latin typeface="Arial" panose="020B0604020202020204" pitchFamily="34" charset="0"/>
                <a:cs typeface="Arial" panose="020B0604020202020204" pitchFamily="34" charset="0"/>
              </a:rPr>
              <a:t>3 states Need Assistance (1 year)</a:t>
            </a:r>
          </a:p>
          <a:p>
            <a:pPr lvl="2">
              <a:lnSpc>
                <a:spcPct val="150000"/>
              </a:lnSpc>
            </a:pPr>
            <a:r>
              <a:rPr lang="en-US" sz="2400" dirty="0" smtClean="0">
                <a:latin typeface="Arial" panose="020B0604020202020204" pitchFamily="34" charset="0"/>
                <a:cs typeface="Arial" panose="020B0604020202020204" pitchFamily="34" charset="0"/>
              </a:rPr>
              <a:t>22 states Need Assistance (2 or more consecutive years)</a:t>
            </a:r>
          </a:p>
          <a:p>
            <a:pPr lvl="2">
              <a:lnSpc>
                <a:spcPct val="150000"/>
              </a:lnSpc>
            </a:pPr>
            <a:r>
              <a:rPr lang="en-US" sz="2400" dirty="0" smtClean="0">
                <a:latin typeface="Arial" panose="020B0604020202020204" pitchFamily="34" charset="0"/>
                <a:cs typeface="Arial" panose="020B0604020202020204" pitchFamily="34" charset="0"/>
              </a:rPr>
              <a:t>1 state Needs Intervention</a:t>
            </a:r>
          </a:p>
          <a:p>
            <a:pPr lvl="1">
              <a:lnSpc>
                <a:spcPct val="150000"/>
              </a:lnSpc>
            </a:pPr>
            <a:r>
              <a:rPr lang="en-US" sz="2400" dirty="0">
                <a:solidFill>
                  <a:srgbClr val="FF0000"/>
                </a:solidFill>
                <a:latin typeface="Arial" panose="020B0604020202020204" pitchFamily="34" charset="0"/>
                <a:cs typeface="Arial" panose="020B0604020202020204" pitchFamily="34" charset="0"/>
                <a:hlinkClick r:id="rId3"/>
              </a:rPr>
              <a:t>http://</a:t>
            </a:r>
            <a:r>
              <a:rPr lang="en-US" sz="2400" dirty="0" smtClean="0">
                <a:solidFill>
                  <a:srgbClr val="FF0000"/>
                </a:solidFill>
                <a:latin typeface="Arial" panose="020B0604020202020204" pitchFamily="34" charset="0"/>
                <a:cs typeface="Arial" panose="020B0604020202020204" pitchFamily="34" charset="0"/>
                <a:hlinkClick r:id="rId3"/>
              </a:rPr>
              <a:t>www2.ed.gov/fund/data/report/idea/sppapr.html</a:t>
            </a:r>
            <a:endParaRPr lang="en-US" sz="2400" dirty="0" smtClean="0">
              <a:solidFill>
                <a:srgbClr val="FF0000"/>
              </a:solidFill>
              <a:latin typeface="Arial" panose="020B0604020202020204" pitchFamily="34" charset="0"/>
              <a:cs typeface="Arial" panose="020B0604020202020204" pitchFamily="34" charset="0"/>
            </a:endParaRPr>
          </a:p>
          <a:p>
            <a:pPr marL="365760" lvl="1" indent="0">
              <a:lnSpc>
                <a:spcPct val="150000"/>
              </a:lnSpc>
              <a:buNone/>
            </a:pPr>
            <a:r>
              <a:rPr lang="en-US" sz="2400" dirty="0" smtClean="0">
                <a:solidFill>
                  <a:srgbClr val="FF0000"/>
                </a:solidFill>
                <a:latin typeface="Arial" panose="020B0604020202020204" pitchFamily="34" charset="0"/>
                <a:cs typeface="Arial" panose="020B0604020202020204" pitchFamily="34" charset="0"/>
              </a:rPr>
              <a:t>And </a:t>
            </a:r>
          </a:p>
          <a:p>
            <a:pPr lvl="1">
              <a:lnSpc>
                <a:spcPct val="150000"/>
              </a:lnSpc>
            </a:pPr>
            <a:r>
              <a:rPr lang="en-US" sz="2400" dirty="0" smtClean="0">
                <a:solidFill>
                  <a:srgbClr val="FF0000"/>
                </a:solidFill>
                <a:latin typeface="Arial" panose="020B0604020202020204" pitchFamily="34" charset="0"/>
                <a:cs typeface="Arial" panose="020B0604020202020204" pitchFamily="34" charset="0"/>
                <a:hlinkClick r:id="rId4"/>
              </a:rPr>
              <a:t>https</a:t>
            </a:r>
            <a:r>
              <a:rPr lang="en-US" sz="2400" dirty="0">
                <a:solidFill>
                  <a:srgbClr val="FF0000"/>
                </a:solidFill>
                <a:latin typeface="Arial" panose="020B0604020202020204" pitchFamily="34" charset="0"/>
                <a:cs typeface="Arial" panose="020B0604020202020204" pitchFamily="34" charset="0"/>
                <a:hlinkClick r:id="rId4"/>
              </a:rPr>
              <a:t>://osep.grads360.org/#</a:t>
            </a:r>
            <a:r>
              <a:rPr lang="en-US" sz="2400" dirty="0" smtClean="0">
                <a:solidFill>
                  <a:srgbClr val="FF0000"/>
                </a:solidFill>
                <a:latin typeface="Arial" panose="020B0604020202020204" pitchFamily="34" charset="0"/>
                <a:cs typeface="Arial" panose="020B0604020202020204" pitchFamily="34" charset="0"/>
                <a:hlinkClick r:id="rId4"/>
              </a:rPr>
              <a:t>program/idea-part-c-profiles</a:t>
            </a:r>
            <a:r>
              <a:rPr lang="en-US" sz="2000" dirty="0" smtClean="0">
                <a:solidFill>
                  <a:srgbClr val="FF0000"/>
                </a:solidFill>
                <a:latin typeface="Arial" panose="020B0604020202020204" pitchFamily="34" charset="0"/>
                <a:cs typeface="Arial" panose="020B0604020202020204" pitchFamily="34" charset="0"/>
              </a:rPr>
              <a:t> </a:t>
            </a:r>
          </a:p>
        </p:txBody>
      </p:sp>
      <p:sp>
        <p:nvSpPr>
          <p:cNvPr id="2" name="Date Placeholder 1"/>
          <p:cNvSpPr>
            <a:spLocks noGrp="1"/>
          </p:cNvSpPr>
          <p:nvPr>
            <p:ph type="dt" sz="half" idx="14"/>
          </p:nvPr>
        </p:nvSpPr>
        <p:spPr/>
        <p:txBody>
          <a:bodyPr/>
          <a:lstStyle/>
          <a:p>
            <a:pPr>
              <a:defRPr/>
            </a:pPr>
            <a:fld id="{B70B2BB9-6E79-4AE2-98B7-BABB95F6BD31}" type="datetime1">
              <a:rPr lang="en-US" smtClean="0"/>
              <a:t>8/12/2016</a:t>
            </a:fld>
            <a:endParaRPr lang="en-US" dirty="0"/>
          </a:p>
        </p:txBody>
      </p:sp>
      <p:sp>
        <p:nvSpPr>
          <p:cNvPr id="3" name="Slide Number Placeholder 2"/>
          <p:cNvSpPr>
            <a:spLocks noGrp="1"/>
          </p:cNvSpPr>
          <p:nvPr>
            <p:ph type="sldNum" sz="quarter" idx="15"/>
          </p:nvPr>
        </p:nvSpPr>
        <p:spPr/>
        <p:txBody>
          <a:bodyPr/>
          <a:lstStyle/>
          <a:p>
            <a:pPr>
              <a:defRPr/>
            </a:pPr>
            <a:fld id="{46E9D7C5-82EB-4B08-A176-3F89FF77F5C1}"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762000"/>
          </a:xfrm>
        </p:spPr>
        <p:txBody>
          <a:bodyPr>
            <a:normAutofit/>
          </a:bodyPr>
          <a:lstStyle/>
          <a:p>
            <a:pPr>
              <a:defRPr/>
            </a:pPr>
            <a:r>
              <a:rPr lang="en-US" sz="3600" dirty="0" smtClean="0">
                <a:latin typeface="Arial" panose="020B0604020202020204" pitchFamily="34" charset="0"/>
                <a:cs typeface="Arial" panose="020B0604020202020204" pitchFamily="34" charset="0"/>
              </a:rPr>
              <a:t>Purpose of Part C of IDEA</a:t>
            </a:r>
            <a:endParaRPr lang="en-US" sz="3600" dirty="0">
              <a:latin typeface="Arial" panose="020B0604020202020204" pitchFamily="34" charset="0"/>
              <a:cs typeface="Arial" panose="020B0604020202020204" pitchFamily="34" charset="0"/>
            </a:endParaRPr>
          </a:p>
        </p:txBody>
      </p:sp>
      <p:sp>
        <p:nvSpPr>
          <p:cNvPr id="19457" name="Content Placeholder 1"/>
          <p:cNvSpPr>
            <a:spLocks noGrp="1"/>
          </p:cNvSpPr>
          <p:nvPr>
            <p:ph sz="quarter" idx="1"/>
          </p:nvPr>
        </p:nvSpPr>
        <p:spPr>
          <a:xfrm>
            <a:off x="381000" y="1066800"/>
            <a:ext cx="8305800" cy="5486400"/>
          </a:xfrm>
        </p:spPr>
        <p:txBody>
          <a:bodyPr>
            <a:normAutofit/>
          </a:bodyPr>
          <a:lstStyle/>
          <a:p>
            <a:pPr marL="0" indent="0">
              <a:lnSpc>
                <a:spcPct val="150000"/>
              </a:lnSpc>
              <a:buNone/>
            </a:pPr>
            <a:r>
              <a:rPr lang="en-US" sz="2800" dirty="0" smtClean="0">
                <a:latin typeface="Arial" panose="020B0604020202020204" pitchFamily="34" charset="0"/>
                <a:cs typeface="Arial" panose="020B0604020202020204" pitchFamily="34" charset="0"/>
              </a:rPr>
              <a:t>To develop and implement a </a:t>
            </a:r>
          </a:p>
          <a:p>
            <a:pPr lvl="1">
              <a:lnSpc>
                <a:spcPct val="150000"/>
              </a:lnSpc>
            </a:pPr>
            <a:r>
              <a:rPr lang="en-US" sz="2400" dirty="0" smtClean="0">
                <a:latin typeface="Arial" panose="020B0604020202020204" pitchFamily="34" charset="0"/>
                <a:cs typeface="Arial" panose="020B0604020202020204" pitchFamily="34" charset="0"/>
              </a:rPr>
              <a:t>statewide </a:t>
            </a:r>
          </a:p>
          <a:p>
            <a:pPr lvl="1">
              <a:lnSpc>
                <a:spcPct val="150000"/>
              </a:lnSpc>
            </a:pPr>
            <a:r>
              <a:rPr lang="en-US" sz="2400" dirty="0" smtClean="0">
                <a:solidFill>
                  <a:srgbClr val="457B45"/>
                </a:solidFill>
                <a:latin typeface="Arial" panose="020B0604020202020204" pitchFamily="34" charset="0"/>
                <a:cs typeface="Arial" panose="020B0604020202020204" pitchFamily="34" charset="0"/>
              </a:rPr>
              <a:t>comprehensive, </a:t>
            </a:r>
          </a:p>
          <a:p>
            <a:pPr lvl="1">
              <a:lnSpc>
                <a:spcPct val="150000"/>
              </a:lnSpc>
            </a:pPr>
            <a:r>
              <a:rPr lang="en-US" sz="2400" dirty="0" smtClean="0">
                <a:solidFill>
                  <a:srgbClr val="457B45"/>
                </a:solidFill>
                <a:latin typeface="Arial" panose="020B0604020202020204" pitchFamily="34" charset="0"/>
                <a:cs typeface="Arial" panose="020B0604020202020204" pitchFamily="34" charset="0"/>
              </a:rPr>
              <a:t>coordinated, </a:t>
            </a:r>
          </a:p>
          <a:p>
            <a:pPr lvl="1">
              <a:lnSpc>
                <a:spcPct val="150000"/>
              </a:lnSpc>
            </a:pPr>
            <a:r>
              <a:rPr lang="en-US" sz="2400" dirty="0" smtClean="0">
                <a:solidFill>
                  <a:srgbClr val="457B45"/>
                </a:solidFill>
                <a:latin typeface="Arial" panose="020B0604020202020204" pitchFamily="34" charset="0"/>
                <a:cs typeface="Arial" panose="020B0604020202020204" pitchFamily="34" charset="0"/>
              </a:rPr>
              <a:t>multidisciplinary </a:t>
            </a:r>
          </a:p>
          <a:p>
            <a:pPr lvl="1">
              <a:lnSpc>
                <a:spcPct val="150000"/>
              </a:lnSpc>
            </a:pPr>
            <a:r>
              <a:rPr lang="en-US" sz="2400" dirty="0" smtClean="0">
                <a:solidFill>
                  <a:srgbClr val="457B45"/>
                </a:solidFill>
                <a:latin typeface="Arial" panose="020B0604020202020204" pitchFamily="34" charset="0"/>
                <a:cs typeface="Arial" panose="020B0604020202020204" pitchFamily="34" charset="0"/>
              </a:rPr>
              <a:t>system of support and services </a:t>
            </a:r>
          </a:p>
          <a:p>
            <a:pPr lvl="1">
              <a:lnSpc>
                <a:spcPct val="150000"/>
              </a:lnSpc>
            </a:pPr>
            <a:r>
              <a:rPr lang="en-US" sz="2400" dirty="0" smtClean="0">
                <a:solidFill>
                  <a:srgbClr val="457B45"/>
                </a:solidFill>
                <a:latin typeface="Arial" panose="020B0604020202020204" pitchFamily="34" charset="0"/>
                <a:cs typeface="Arial" panose="020B0604020202020204" pitchFamily="34" charset="0"/>
              </a:rPr>
              <a:t>for infants and toddlers with disabilities </a:t>
            </a:r>
          </a:p>
          <a:p>
            <a:pPr lvl="1">
              <a:lnSpc>
                <a:spcPct val="150000"/>
              </a:lnSpc>
            </a:pPr>
            <a:r>
              <a:rPr lang="en-US" sz="2400" dirty="0" smtClean="0">
                <a:solidFill>
                  <a:srgbClr val="457B45"/>
                </a:solidFill>
                <a:latin typeface="Arial" panose="020B0604020202020204" pitchFamily="34" charset="0"/>
                <a:cs typeface="Arial" panose="020B0604020202020204" pitchFamily="34" charset="0"/>
              </a:rPr>
              <a:t>and their families</a:t>
            </a:r>
          </a:p>
        </p:txBody>
      </p:sp>
      <p:sp>
        <p:nvSpPr>
          <p:cNvPr id="4" name="Date Placeholder 3"/>
          <p:cNvSpPr>
            <a:spLocks noGrp="1"/>
          </p:cNvSpPr>
          <p:nvPr>
            <p:ph type="dt" sz="half" idx="14"/>
          </p:nvPr>
        </p:nvSpPr>
        <p:spPr/>
        <p:txBody>
          <a:bodyPr/>
          <a:lstStyle/>
          <a:p>
            <a:pPr>
              <a:defRPr/>
            </a:pPr>
            <a:fld id="{82D02F4C-8C45-4A0E-B0EF-13800DC7CC79}" type="datetime1">
              <a:rPr lang="en-US" smtClean="0"/>
              <a:t>8/12/2016</a:t>
            </a:fld>
            <a:endParaRPr lang="en-US" dirty="0"/>
          </a:p>
        </p:txBody>
      </p:sp>
      <p:sp>
        <p:nvSpPr>
          <p:cNvPr id="6" name="Slide Number Placeholder 5"/>
          <p:cNvSpPr>
            <a:spLocks noGrp="1"/>
          </p:cNvSpPr>
          <p:nvPr>
            <p:ph type="sldNum" sz="quarter" idx="15"/>
          </p:nvPr>
        </p:nvSpPr>
        <p:spPr/>
        <p:txBody>
          <a:bodyPr/>
          <a:lstStyle/>
          <a:p>
            <a:pPr>
              <a:defRPr/>
            </a:pPr>
            <a:fld id="{9F9D5D68-72D4-4CFD-B880-3562791BB979}"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95400" y="381000"/>
            <a:ext cx="7086600" cy="838200"/>
          </a:xfrm>
        </p:spPr>
        <p:txBody>
          <a:bodyPr>
            <a:normAutofit/>
          </a:bodyPr>
          <a:lstStyle/>
          <a:p>
            <a:pPr algn="ctr" eaLnBrk="1" hangingPunct="1">
              <a:defRPr/>
            </a:pPr>
            <a:r>
              <a:rPr lang="en-US" sz="3600" dirty="0" smtClean="0">
                <a:latin typeface="Arial" panose="020B0604020202020204" pitchFamily="34" charset="0"/>
                <a:cs typeface="Arial" panose="020B0604020202020204" pitchFamily="34" charset="0"/>
              </a:rPr>
              <a:t>Determinations</a:t>
            </a:r>
          </a:p>
        </p:txBody>
      </p:sp>
      <p:sp>
        <p:nvSpPr>
          <p:cNvPr id="55298" name="Content Placeholder 2"/>
          <p:cNvSpPr>
            <a:spLocks noGrp="1"/>
          </p:cNvSpPr>
          <p:nvPr>
            <p:ph sz="quarter" idx="1"/>
          </p:nvPr>
        </p:nvSpPr>
        <p:spPr>
          <a:xfrm>
            <a:off x="457200" y="1371600"/>
            <a:ext cx="8153400" cy="5181600"/>
          </a:xfrm>
        </p:spPr>
        <p:txBody>
          <a:bodyPr>
            <a:normAutofit/>
          </a:bodyPr>
          <a:lstStyle/>
          <a:p>
            <a:pPr eaLnBrk="1" hangingPunct="1">
              <a:lnSpc>
                <a:spcPct val="150000"/>
              </a:lnSpc>
            </a:pPr>
            <a:r>
              <a:rPr lang="en-US" sz="2400" dirty="0" smtClean="0">
                <a:latin typeface="Arial" panose="020B0604020202020204" pitchFamily="34" charset="0"/>
                <a:cs typeface="Arial" panose="020B0604020202020204" pitchFamily="34" charset="0"/>
              </a:rPr>
              <a:t>States must now make determinations of local programs, considering:</a:t>
            </a:r>
          </a:p>
          <a:p>
            <a:pPr lvl="1" eaLnBrk="1" hangingPunct="1">
              <a:lnSpc>
                <a:spcPct val="150000"/>
              </a:lnSpc>
            </a:pPr>
            <a:r>
              <a:rPr lang="en-US" sz="2400" dirty="0" smtClean="0">
                <a:solidFill>
                  <a:srgbClr val="00B050"/>
                </a:solidFill>
                <a:latin typeface="Arial" panose="020B0604020202020204" pitchFamily="34" charset="0"/>
                <a:cs typeface="Arial" panose="020B0604020202020204" pitchFamily="34" charset="0"/>
              </a:rPr>
              <a:t>Performance on compliance indicators;</a:t>
            </a:r>
          </a:p>
          <a:p>
            <a:pPr lvl="1" eaLnBrk="1" hangingPunct="1">
              <a:lnSpc>
                <a:spcPct val="150000"/>
              </a:lnSpc>
            </a:pPr>
            <a:r>
              <a:rPr lang="en-US" sz="2400" dirty="0" smtClean="0">
                <a:solidFill>
                  <a:srgbClr val="00B050"/>
                </a:solidFill>
                <a:latin typeface="Arial" panose="020B0604020202020204" pitchFamily="34" charset="0"/>
                <a:cs typeface="Arial" panose="020B0604020202020204" pitchFamily="34" charset="0"/>
              </a:rPr>
              <a:t>Whether data submitted by LEAs or EIS programs are valid, reliable, and timely;</a:t>
            </a:r>
          </a:p>
          <a:p>
            <a:pPr lvl="1" eaLnBrk="1" hangingPunct="1">
              <a:lnSpc>
                <a:spcPct val="150000"/>
              </a:lnSpc>
            </a:pPr>
            <a:r>
              <a:rPr lang="en-US" sz="2400" dirty="0" smtClean="0">
                <a:solidFill>
                  <a:srgbClr val="00B050"/>
                </a:solidFill>
                <a:latin typeface="Arial" panose="020B0604020202020204" pitchFamily="34" charset="0"/>
                <a:cs typeface="Arial" panose="020B0604020202020204" pitchFamily="34" charset="0"/>
              </a:rPr>
              <a:t>Uncorrected noncompliance from other sources; and</a:t>
            </a:r>
          </a:p>
          <a:p>
            <a:pPr lvl="1" eaLnBrk="1" hangingPunct="1">
              <a:lnSpc>
                <a:spcPct val="150000"/>
              </a:lnSpc>
            </a:pPr>
            <a:r>
              <a:rPr lang="en-US" sz="2400" dirty="0" smtClean="0">
                <a:solidFill>
                  <a:srgbClr val="00B050"/>
                </a:solidFill>
                <a:latin typeface="Arial" panose="020B0604020202020204" pitchFamily="34" charset="0"/>
                <a:cs typeface="Arial" panose="020B0604020202020204" pitchFamily="34" charset="0"/>
              </a:rPr>
              <a:t>Any audit findings.</a:t>
            </a:r>
          </a:p>
        </p:txBody>
      </p:sp>
      <p:sp>
        <p:nvSpPr>
          <p:cNvPr id="2" name="Date Placeholder 1"/>
          <p:cNvSpPr>
            <a:spLocks noGrp="1"/>
          </p:cNvSpPr>
          <p:nvPr>
            <p:ph type="dt" sz="half" idx="14"/>
          </p:nvPr>
        </p:nvSpPr>
        <p:spPr/>
        <p:txBody>
          <a:bodyPr/>
          <a:lstStyle/>
          <a:p>
            <a:pPr>
              <a:defRPr/>
            </a:pPr>
            <a:fld id="{B70B2BB9-6E79-4AE2-98B7-BABB95F6BD31}" type="datetime1">
              <a:rPr lang="en-US" smtClean="0"/>
              <a:t>8/12/2016</a:t>
            </a:fld>
            <a:endParaRPr lang="en-US" dirty="0"/>
          </a:p>
        </p:txBody>
      </p:sp>
      <p:sp>
        <p:nvSpPr>
          <p:cNvPr id="3" name="Slide Number Placeholder 2"/>
          <p:cNvSpPr>
            <a:spLocks noGrp="1"/>
          </p:cNvSpPr>
          <p:nvPr>
            <p:ph type="sldNum" sz="quarter" idx="15"/>
          </p:nvPr>
        </p:nvSpPr>
        <p:spPr/>
        <p:txBody>
          <a:bodyPr/>
          <a:lstStyle/>
          <a:p>
            <a:pPr>
              <a:defRPr/>
            </a:pPr>
            <a:fld id="{46E9D7C5-82EB-4B08-A176-3F89FF77F5C1}" type="slidenum">
              <a:rPr lang="en-US" smtClean="0"/>
              <a:pPr>
                <a:defRPr/>
              </a:pPr>
              <a:t>50</a:t>
            </a:fld>
            <a:endParaRPr lang="en-US" dirty="0"/>
          </a:p>
        </p:txBody>
      </p:sp>
    </p:spTree>
    <p:extLst>
      <p:ext uri="{BB962C8B-B14F-4D97-AF65-F5344CB8AC3E}">
        <p14:creationId xmlns:p14="http://schemas.microsoft.com/office/powerpoint/2010/main" val="3929071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States’ Focus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a:bodyPr>
          <a:lstStyle/>
          <a:p>
            <a:pPr>
              <a:lnSpc>
                <a:spcPct val="200000"/>
              </a:lnSpc>
            </a:pPr>
            <a:r>
              <a:rPr lang="en-US" dirty="0" smtClean="0">
                <a:latin typeface="Arial" panose="020B0604020202020204" pitchFamily="34" charset="0"/>
                <a:cs typeface="Arial" panose="020B0604020202020204" pitchFamily="34" charset="0"/>
              </a:rPr>
              <a:t>Submitted progress report on SPP/APR</a:t>
            </a:r>
          </a:p>
          <a:p>
            <a:pPr lvl="1">
              <a:lnSpc>
                <a:spcPct val="200000"/>
              </a:lnSpc>
            </a:pPr>
            <a:r>
              <a:rPr lang="en-US" dirty="0" smtClean="0">
                <a:latin typeface="Arial" panose="020B0604020202020204" pitchFamily="34" charset="0"/>
                <a:cs typeface="Arial" panose="020B0604020202020204" pitchFamily="34" charset="0"/>
              </a:rPr>
              <a:t>Stakeholder input for multiple Indicators was required</a:t>
            </a:r>
          </a:p>
          <a:p>
            <a:pPr lvl="2">
              <a:lnSpc>
                <a:spcPct val="200000"/>
              </a:lnSpc>
            </a:pPr>
            <a:r>
              <a:rPr lang="en-US" dirty="0" smtClean="0">
                <a:latin typeface="Arial" panose="020B0604020202020204" pitchFamily="34" charset="0"/>
                <a:cs typeface="Arial" panose="020B0604020202020204" pitchFamily="34" charset="0"/>
              </a:rPr>
              <a:t>Might have different groups of stakeholders for different tasks</a:t>
            </a:r>
          </a:p>
          <a:p>
            <a:pPr lvl="2">
              <a:lnSpc>
                <a:spcPct val="200000"/>
              </a:lnSpc>
            </a:pPr>
            <a:r>
              <a:rPr lang="en-US" dirty="0" smtClean="0">
                <a:latin typeface="Arial" panose="020B0604020202020204" pitchFamily="34" charset="0"/>
                <a:cs typeface="Arial" panose="020B0604020202020204" pitchFamily="34" charset="0"/>
              </a:rPr>
              <a:t>Submitted February 1, 2016</a:t>
            </a:r>
          </a:p>
          <a:p>
            <a:pPr lvl="1">
              <a:lnSpc>
                <a:spcPct val="200000"/>
              </a:lnSpc>
            </a:pPr>
            <a:r>
              <a:rPr lang="en-US" dirty="0" smtClean="0">
                <a:latin typeface="Arial" panose="020B0604020202020204" pitchFamily="34" charset="0"/>
                <a:cs typeface="Arial" panose="020B0604020202020204" pitchFamily="34" charset="0"/>
              </a:rPr>
              <a:t>Intense focus on Indicator C11 – SSIP</a:t>
            </a:r>
          </a:p>
          <a:p>
            <a:pPr lvl="2">
              <a:lnSpc>
                <a:spcPct val="200000"/>
              </a:lnSpc>
            </a:pPr>
            <a:r>
              <a:rPr lang="en-US" dirty="0" smtClean="0">
                <a:latin typeface="Arial" panose="020B0604020202020204" pitchFamily="34" charset="0"/>
                <a:cs typeface="Arial" panose="020B0604020202020204" pitchFamily="34" charset="0"/>
              </a:rPr>
              <a:t>Phase II submitted April 1, 2016</a:t>
            </a:r>
          </a:p>
          <a:p>
            <a:pPr lvl="2">
              <a:lnSpc>
                <a:spcPct val="200000"/>
              </a:lnSpc>
            </a:pPr>
            <a:r>
              <a:rPr lang="en-US" dirty="0" smtClean="0">
                <a:latin typeface="Arial" panose="020B0604020202020204" pitchFamily="34" charset="0"/>
                <a:cs typeface="Arial" panose="020B0604020202020204" pitchFamily="34" charset="0"/>
              </a:rPr>
              <a:t>Phase III to be submitted in 2017</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4"/>
          </p:nvPr>
        </p:nvSpPr>
        <p:spPr/>
        <p:txBody>
          <a:bodyPr/>
          <a:lstStyle/>
          <a:p>
            <a:pPr>
              <a:defRPr/>
            </a:pPr>
            <a:fld id="{2B540E71-5FFA-43EC-815C-A77A070E1AD7}" type="datetime1">
              <a:rPr lang="en-US" smtClean="0"/>
              <a:t>8/12/2016</a:t>
            </a:fld>
            <a:endParaRPr lang="en-US" dirty="0"/>
          </a:p>
        </p:txBody>
      </p:sp>
      <p:sp>
        <p:nvSpPr>
          <p:cNvPr id="5" name="Slide Number Placeholder 4"/>
          <p:cNvSpPr>
            <a:spLocks noGrp="1"/>
          </p:cNvSpPr>
          <p:nvPr>
            <p:ph type="sldNum" sz="quarter" idx="15"/>
          </p:nvPr>
        </p:nvSpPr>
        <p:spPr/>
        <p:txBody>
          <a:bodyPr/>
          <a:lstStyle/>
          <a:p>
            <a:pPr>
              <a:defRPr/>
            </a:pPr>
            <a:fld id="{46E9D7C5-82EB-4B08-A176-3F89FF77F5C1}" type="slidenum">
              <a:rPr lang="en-US" smtClean="0"/>
              <a:pPr>
                <a:defRPr/>
              </a:pPr>
              <a:t>51</a:t>
            </a:fld>
            <a:endParaRPr lang="en-US" dirty="0"/>
          </a:p>
        </p:txBody>
      </p:sp>
      <p:pic>
        <p:nvPicPr>
          <p:cNvPr id="1026" name="Picture 2" descr="https://encrypted-tbn3.gstatic.com/images?q=tbn:ANd9GcQHbrKeNSTWS-lyLrEZVmPWzUXwqCUlx5y_tqzn-fJWmir9Dcrnf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797" y="4191000"/>
            <a:ext cx="2959197" cy="230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4461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E806AD2-1FED-4341-8A22-0D5150DAAA37}" type="datetime1">
              <a:rPr lang="en-US" smtClean="0"/>
              <a:t>8/12/2016</a:t>
            </a:fld>
            <a:endParaRPr lang="en-US" dirty="0"/>
          </a:p>
        </p:txBody>
      </p:sp>
      <p:sp>
        <p:nvSpPr>
          <p:cNvPr id="2" name="Slide Number Placeholder 1"/>
          <p:cNvSpPr>
            <a:spLocks noGrp="1"/>
          </p:cNvSpPr>
          <p:nvPr>
            <p:ph type="sldNum" sz="quarter" idx="12"/>
          </p:nvPr>
        </p:nvSpPr>
        <p:spPr/>
        <p:txBody>
          <a:bodyPr/>
          <a:lstStyle/>
          <a:p>
            <a:pPr>
              <a:defRPr/>
            </a:pPr>
            <a:fld id="{EA72DEF1-7B9C-436D-87A7-FB3E05051456}" type="slidenum">
              <a:rPr lang="en-US"/>
              <a:pPr>
                <a:defRPr/>
              </a:pPr>
              <a:t>52</a:t>
            </a:fld>
            <a:endParaRPr lang="en-US" dirty="0"/>
          </a:p>
        </p:txBody>
      </p:sp>
      <p:sp>
        <p:nvSpPr>
          <p:cNvPr id="9219" name="Rectangle 3"/>
          <p:cNvSpPr>
            <a:spLocks noChangeArrowheads="1"/>
          </p:cNvSpPr>
          <p:nvPr/>
        </p:nvSpPr>
        <p:spPr bwMode="auto">
          <a:xfrm>
            <a:off x="2286000" y="587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p>
          <a:p>
            <a:endParaRPr lang="en-US" altLang="en-US"/>
          </a:p>
        </p:txBody>
      </p:sp>
      <p:sp>
        <p:nvSpPr>
          <p:cNvPr id="9220" name="Rectangle 4"/>
          <p:cNvSpPr>
            <a:spLocks noChangeArrowheads="1"/>
          </p:cNvSpPr>
          <p:nvPr/>
        </p:nvSpPr>
        <p:spPr bwMode="auto">
          <a:xfrm>
            <a:off x="2286000" y="2274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p>
          <a:p>
            <a:r>
              <a:rPr lang="en-US" altLang="en-US"/>
              <a:t> </a:t>
            </a:r>
          </a:p>
        </p:txBody>
      </p:sp>
      <p:pic>
        <p:nvPicPr>
          <p:cNvPr id="9221"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2725"/>
            <a:ext cx="1904999" cy="8152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6424200"/>
            <a:ext cx="1904762" cy="323810"/>
          </a:xfrm>
          <a:prstGeom prst="rect">
            <a:avLst/>
          </a:prstGeom>
        </p:spPr>
      </p:pic>
      <p:sp>
        <p:nvSpPr>
          <p:cNvPr id="3" name="Oval Callout 2"/>
          <p:cNvSpPr/>
          <p:nvPr/>
        </p:nvSpPr>
        <p:spPr>
          <a:xfrm>
            <a:off x="7239000" y="209550"/>
            <a:ext cx="1143000" cy="990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SSIP due 4/15</a:t>
            </a:r>
            <a:endParaRPr lang="en-US" dirty="0"/>
          </a:p>
        </p:txBody>
      </p:sp>
      <p:sp>
        <p:nvSpPr>
          <p:cNvPr id="10" name="Oval Callout 9"/>
          <p:cNvSpPr/>
          <p:nvPr/>
        </p:nvSpPr>
        <p:spPr>
          <a:xfrm>
            <a:off x="7972926" y="2274888"/>
            <a:ext cx="1143000" cy="990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SSIP due 4/16</a:t>
            </a:r>
            <a:endParaRPr lang="en-US" dirty="0"/>
          </a:p>
        </p:txBody>
      </p:sp>
    </p:spTree>
    <p:extLst>
      <p:ext uri="{BB962C8B-B14F-4D97-AF65-F5344CB8AC3E}">
        <p14:creationId xmlns:p14="http://schemas.microsoft.com/office/powerpoint/2010/main" val="1753810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838200"/>
          </a:xfrm>
        </p:spPr>
        <p:txBody>
          <a:bodyPr>
            <a:noAutofit/>
          </a:bodyPr>
          <a:lstStyle/>
          <a:p>
            <a:pPr algn="ctr" eaLnBrk="1" hangingPunct="1">
              <a:defRPr/>
            </a:pPr>
            <a:r>
              <a:rPr lang="en-US" altLang="en-US" sz="3600" dirty="0" smtClean="0">
                <a:latin typeface="Arial" panose="020B0604020202020204" pitchFamily="34" charset="0"/>
                <a:ea typeface="ＭＳ Ｐゴシック" pitchFamily="34" charset="-128"/>
                <a:cs typeface="Arial" panose="020B0604020202020204" pitchFamily="34" charset="0"/>
              </a:rPr>
              <a:t>Proposed SSIP Activities by Phase</a:t>
            </a:r>
          </a:p>
        </p:txBody>
      </p:sp>
      <p:sp>
        <p:nvSpPr>
          <p:cNvPr id="3" name="Date Placeholder 2"/>
          <p:cNvSpPr>
            <a:spLocks noGrp="1"/>
          </p:cNvSpPr>
          <p:nvPr>
            <p:ph type="dt" sz="half" idx="14"/>
          </p:nvPr>
        </p:nvSpPr>
        <p:spPr/>
        <p:txBody>
          <a:bodyPr/>
          <a:lstStyle/>
          <a:p>
            <a:pPr>
              <a:defRPr/>
            </a:pPr>
            <a:fld id="{A18F641D-A616-44A2-98C1-7C6EA5A84202}" type="datetime1">
              <a:rPr lang="en-US" smtClean="0"/>
              <a:t>8/12/2016</a:t>
            </a:fld>
            <a:endParaRPr lang="en-US" dirty="0"/>
          </a:p>
        </p:txBody>
      </p:sp>
      <p:sp>
        <p:nvSpPr>
          <p:cNvPr id="5" name="Slide Number Placeholder 4"/>
          <p:cNvSpPr>
            <a:spLocks noGrp="1"/>
          </p:cNvSpPr>
          <p:nvPr>
            <p:ph type="sldNum" sz="quarter" idx="15"/>
          </p:nvPr>
        </p:nvSpPr>
        <p:spPr/>
        <p:txBody>
          <a:bodyPr/>
          <a:lstStyle/>
          <a:p>
            <a:pPr>
              <a:defRPr/>
            </a:pPr>
            <a:fld id="{46E9D7C5-82EB-4B08-A176-3F89FF77F5C1}" type="slidenum">
              <a:rPr lang="en-US" smtClean="0"/>
              <a:pPr>
                <a:defRPr/>
              </a:pPr>
              <a:t>53</a:t>
            </a:fld>
            <a:endParaRPr lang="en-US" dirty="0"/>
          </a:p>
        </p:txBody>
      </p:sp>
      <p:graphicFrame>
        <p:nvGraphicFramePr>
          <p:cNvPr id="4" name="Content Placeholder 3" descr="Table of proposed SSIP Activities by Phase"/>
          <p:cNvGraphicFramePr>
            <a:graphicFrameLocks/>
          </p:cNvGraphicFramePr>
          <p:nvPr>
            <p:extLst>
              <p:ext uri="{D42A27DB-BD31-4B8C-83A1-F6EECF244321}">
                <p14:modId xmlns:p14="http://schemas.microsoft.com/office/powerpoint/2010/main" val="624903665"/>
              </p:ext>
            </p:extLst>
          </p:nvPr>
        </p:nvGraphicFramePr>
        <p:xfrm>
          <a:off x="19051" y="1295400"/>
          <a:ext cx="9124949" cy="5760857"/>
        </p:xfrm>
        <a:graphic>
          <a:graphicData uri="http://schemas.openxmlformats.org/drawingml/2006/table">
            <a:tbl>
              <a:tblPr firstRow="1" bandRow="1">
                <a:tableStyleId>{5C22544A-7EE6-4342-B048-85BDC9FD1C3A}</a:tableStyleId>
              </a:tblPr>
              <a:tblGrid>
                <a:gridCol w="3411195"/>
                <a:gridCol w="3155357"/>
                <a:gridCol w="2558397"/>
              </a:tblGrid>
              <a:tr h="1116503">
                <a:tc>
                  <a:txBody>
                    <a:bodyPr/>
                    <a:lstStyle/>
                    <a:p>
                      <a:r>
                        <a:rPr lang="en-US" sz="2400" b="0" dirty="0" smtClean="0">
                          <a:latin typeface="Arial" panose="020B0604020202020204" pitchFamily="34" charset="0"/>
                          <a:cs typeface="Arial" panose="020B0604020202020204" pitchFamily="34" charset="0"/>
                        </a:rPr>
                        <a:t>Year 1 - FFY 2013</a:t>
                      </a:r>
                    </a:p>
                    <a:p>
                      <a:r>
                        <a:rPr lang="en-US" sz="2400" b="0" dirty="0" smtClean="0">
                          <a:latin typeface="Arial" panose="020B0604020202020204" pitchFamily="34" charset="0"/>
                          <a:cs typeface="Arial" panose="020B0604020202020204" pitchFamily="34" charset="0"/>
                        </a:rPr>
                        <a:t>Delivered by Apr 2015</a:t>
                      </a:r>
                      <a:endParaRPr lang="en-US" sz="2400" b="0" dirty="0">
                        <a:latin typeface="Arial" panose="020B0604020202020204" pitchFamily="34" charset="0"/>
                        <a:cs typeface="Arial" panose="020B0604020202020204" pitchFamily="34" charset="0"/>
                      </a:endParaRPr>
                    </a:p>
                  </a:txBody>
                  <a:tcPr marT="45723" marB="45723">
                    <a:solidFill>
                      <a:srgbClr val="00B050"/>
                    </a:solidFill>
                  </a:tcPr>
                </a:tc>
                <a:tc>
                  <a:txBody>
                    <a:bodyPr/>
                    <a:lstStyle/>
                    <a:p>
                      <a:r>
                        <a:rPr lang="en-US" sz="2400" b="0" dirty="0" smtClean="0">
                          <a:latin typeface="Arial" panose="020B0604020202020204" pitchFamily="34" charset="0"/>
                          <a:cs typeface="Arial" panose="020B0604020202020204" pitchFamily="34" charset="0"/>
                        </a:rPr>
                        <a:t>Year 2 - FFY 2014</a:t>
                      </a:r>
                    </a:p>
                    <a:p>
                      <a:r>
                        <a:rPr lang="en-US" sz="2400" b="0" dirty="0" smtClean="0">
                          <a:latin typeface="Arial" panose="020B0604020202020204" pitchFamily="34" charset="0"/>
                          <a:cs typeface="Arial" panose="020B0604020202020204" pitchFamily="34" charset="0"/>
                        </a:rPr>
                        <a:t>Delivered by Feb 2016</a:t>
                      </a:r>
                      <a:endParaRPr lang="en-US" sz="2400" b="0" dirty="0">
                        <a:latin typeface="Arial" panose="020B0604020202020204" pitchFamily="34" charset="0"/>
                        <a:cs typeface="Arial" panose="020B0604020202020204" pitchFamily="34" charset="0"/>
                      </a:endParaRPr>
                    </a:p>
                  </a:txBody>
                  <a:tcPr marT="45723" marB="45723">
                    <a:solidFill>
                      <a:srgbClr val="00B050"/>
                    </a:solidFill>
                  </a:tcPr>
                </a:tc>
                <a:tc>
                  <a:txBody>
                    <a:bodyPr/>
                    <a:lstStyle/>
                    <a:p>
                      <a:r>
                        <a:rPr lang="en-US" sz="2400" b="1" dirty="0" smtClean="0">
                          <a:latin typeface="Arial" panose="020B0604020202020204" pitchFamily="34" charset="0"/>
                          <a:cs typeface="Arial" panose="020B0604020202020204" pitchFamily="34" charset="0"/>
                        </a:rPr>
                        <a:t>Years 3-6 </a:t>
                      </a:r>
                    </a:p>
                    <a:p>
                      <a:r>
                        <a:rPr lang="en-US" sz="2000" b="1" dirty="0" smtClean="0">
                          <a:latin typeface="Arial" panose="020B0604020202020204" pitchFamily="34" charset="0"/>
                          <a:cs typeface="Arial" panose="020B0604020202020204" pitchFamily="34" charset="0"/>
                        </a:rPr>
                        <a:t>FFY 2015-18</a:t>
                      </a:r>
                    </a:p>
                    <a:p>
                      <a:r>
                        <a:rPr lang="en-US" sz="2000" b="1" dirty="0" smtClean="0">
                          <a:latin typeface="Arial" panose="020B0604020202020204" pitchFamily="34" charset="0"/>
                          <a:cs typeface="Arial" panose="020B0604020202020204" pitchFamily="34" charset="0"/>
                        </a:rPr>
                        <a:t>Feb 2017-</a:t>
                      </a:r>
                      <a:r>
                        <a:rPr lang="en-US" sz="2000" b="1" baseline="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Feb 2020</a:t>
                      </a:r>
                      <a:endParaRPr lang="en-US" sz="2000" b="1" dirty="0">
                        <a:latin typeface="Arial" panose="020B0604020202020204" pitchFamily="34" charset="0"/>
                        <a:cs typeface="Arial" panose="020B0604020202020204" pitchFamily="34" charset="0"/>
                      </a:endParaRPr>
                    </a:p>
                  </a:txBody>
                  <a:tcPr marT="45723" marB="45723">
                    <a:solidFill>
                      <a:srgbClr val="00B050"/>
                    </a:solidFill>
                  </a:tcPr>
                </a:tc>
              </a:tr>
              <a:tr h="1188845">
                <a:tc>
                  <a:txBody>
                    <a:bodyPr/>
                    <a:lstStyle/>
                    <a:p>
                      <a:r>
                        <a:rPr lang="en-US" sz="2400" b="0" dirty="0" smtClean="0">
                          <a:solidFill>
                            <a:srgbClr val="FD7403"/>
                          </a:solidFill>
                          <a:latin typeface="Arial" panose="020B0604020202020204" pitchFamily="34" charset="0"/>
                          <a:cs typeface="Arial" panose="020B0604020202020204" pitchFamily="34" charset="0"/>
                        </a:rPr>
                        <a:t>Phase I</a:t>
                      </a:r>
                    </a:p>
                    <a:p>
                      <a:r>
                        <a:rPr lang="en-US" sz="2400" b="0" dirty="0" smtClean="0">
                          <a:solidFill>
                            <a:srgbClr val="FD7403"/>
                          </a:solidFill>
                          <a:latin typeface="Arial" panose="020B0604020202020204" pitchFamily="34" charset="0"/>
                          <a:cs typeface="Arial" panose="020B0604020202020204" pitchFamily="34" charset="0"/>
                        </a:rPr>
                        <a:t>Analysis</a:t>
                      </a:r>
                      <a:endParaRPr lang="en-US" sz="2400" b="0" dirty="0">
                        <a:solidFill>
                          <a:srgbClr val="FD7403"/>
                        </a:solidFill>
                        <a:latin typeface="Arial" panose="020B0604020202020204" pitchFamily="34" charset="0"/>
                        <a:cs typeface="Arial" panose="020B0604020202020204" pitchFamily="34" charset="0"/>
                      </a:endParaRPr>
                    </a:p>
                  </a:txBody>
                  <a:tcPr marT="45723" marB="45723"/>
                </a:tc>
                <a:tc>
                  <a:txBody>
                    <a:bodyPr/>
                    <a:lstStyle/>
                    <a:p>
                      <a:r>
                        <a:rPr lang="en-US" sz="2400" b="0" dirty="0" smtClean="0">
                          <a:solidFill>
                            <a:srgbClr val="FD7403"/>
                          </a:solidFill>
                          <a:latin typeface="Arial" panose="020B0604020202020204" pitchFamily="34" charset="0"/>
                          <a:cs typeface="Arial" panose="020B0604020202020204" pitchFamily="34" charset="0"/>
                        </a:rPr>
                        <a:t>Phase II</a:t>
                      </a:r>
                    </a:p>
                    <a:p>
                      <a:r>
                        <a:rPr lang="en-US" sz="2400" b="0" dirty="0" smtClean="0">
                          <a:solidFill>
                            <a:srgbClr val="FD7403"/>
                          </a:solidFill>
                          <a:latin typeface="Arial" panose="020B0604020202020204" pitchFamily="34" charset="0"/>
                          <a:cs typeface="Arial" panose="020B0604020202020204" pitchFamily="34" charset="0"/>
                        </a:rPr>
                        <a:t>Development</a:t>
                      </a:r>
                      <a:endParaRPr lang="en-US" sz="2400" b="0" dirty="0">
                        <a:solidFill>
                          <a:srgbClr val="FD7403"/>
                        </a:solidFill>
                        <a:latin typeface="Arial" panose="020B0604020202020204" pitchFamily="34" charset="0"/>
                        <a:cs typeface="Arial" panose="020B0604020202020204" pitchFamily="34" charset="0"/>
                      </a:endParaRPr>
                    </a:p>
                  </a:txBody>
                  <a:tcPr marT="45723" marB="45723">
                    <a:solidFill>
                      <a:schemeClr val="accent1">
                        <a:lumMod val="40000"/>
                        <a:lumOff val="60000"/>
                      </a:schemeClr>
                    </a:solidFill>
                  </a:tcPr>
                </a:tc>
                <a:tc>
                  <a:txBody>
                    <a:bodyPr/>
                    <a:lstStyle/>
                    <a:p>
                      <a:r>
                        <a:rPr lang="en-US" sz="2400" b="1" dirty="0" smtClean="0">
                          <a:solidFill>
                            <a:srgbClr val="FD7403"/>
                          </a:solidFill>
                          <a:latin typeface="Arial" panose="020B0604020202020204" pitchFamily="34" charset="0"/>
                          <a:cs typeface="Arial" panose="020B0604020202020204" pitchFamily="34" charset="0"/>
                        </a:rPr>
                        <a:t>Phase III</a:t>
                      </a:r>
                    </a:p>
                    <a:p>
                      <a:r>
                        <a:rPr lang="en-US" sz="2400" b="1" dirty="0" smtClean="0">
                          <a:solidFill>
                            <a:srgbClr val="FD7403"/>
                          </a:solidFill>
                          <a:latin typeface="Arial" panose="020B0604020202020204" pitchFamily="34" charset="0"/>
                          <a:cs typeface="Arial" panose="020B0604020202020204" pitchFamily="34" charset="0"/>
                        </a:rPr>
                        <a:t>Evaluation and Implementation</a:t>
                      </a:r>
                      <a:endParaRPr lang="en-US" sz="2400" b="1" dirty="0">
                        <a:solidFill>
                          <a:srgbClr val="FD7403"/>
                        </a:solidFill>
                        <a:latin typeface="Arial" panose="020B0604020202020204" pitchFamily="34" charset="0"/>
                        <a:cs typeface="Arial" panose="020B0604020202020204" pitchFamily="34" charset="0"/>
                      </a:endParaRPr>
                    </a:p>
                  </a:txBody>
                  <a:tcPr marT="45723" marB="45723"/>
                </a:tc>
              </a:tr>
              <a:tr h="3139777">
                <a:tc>
                  <a:txBody>
                    <a:bodyPr/>
                    <a:lstStyle/>
                    <a:p>
                      <a:pPr marL="285750" indent="-285750">
                        <a:spcBef>
                          <a:spcPts val="30"/>
                        </a:spcBef>
                        <a:spcAft>
                          <a:spcPts val="30"/>
                        </a:spcAft>
                        <a:buFont typeface="Arial" pitchFamily="34" charset="0"/>
                        <a:buChar char="•"/>
                      </a:pPr>
                      <a:r>
                        <a:rPr lang="en-US" sz="2000" b="0" dirty="0" smtClean="0">
                          <a:latin typeface="Arial" panose="020B0604020202020204" pitchFamily="34" charset="0"/>
                          <a:cs typeface="Arial" panose="020B0604020202020204" pitchFamily="34" charset="0"/>
                        </a:rPr>
                        <a:t>Data Analysis;</a:t>
                      </a:r>
                    </a:p>
                    <a:p>
                      <a:pPr marL="285750" indent="-285750">
                        <a:spcBef>
                          <a:spcPts val="30"/>
                        </a:spcBef>
                        <a:spcAft>
                          <a:spcPts val="30"/>
                        </a:spcAft>
                        <a:buFont typeface="Arial" pitchFamily="34" charset="0"/>
                        <a:buChar char="•"/>
                      </a:pPr>
                      <a:r>
                        <a:rPr kumimoji="0" lang="en-US" sz="2000" b="0" kern="1200" dirty="0" smtClean="0">
                          <a:solidFill>
                            <a:schemeClr val="dk1"/>
                          </a:solidFill>
                          <a:effectLst/>
                          <a:latin typeface="Arial" panose="020B0604020202020204" pitchFamily="34" charset="0"/>
                          <a:ea typeface="+mn-ea"/>
                          <a:cs typeface="Arial" panose="020B0604020202020204" pitchFamily="34" charset="0"/>
                        </a:rPr>
                        <a:t>Description of Infrastructure to Support Improvement and Build Capacity;</a:t>
                      </a:r>
                    </a:p>
                    <a:p>
                      <a:pPr marL="285750" marR="0" indent="-285750" algn="l" defTabSz="914400" rtl="0" eaLnBrk="1" fontAlgn="auto" latinLnBrk="0" hangingPunct="1">
                        <a:lnSpc>
                          <a:spcPct val="100000"/>
                        </a:lnSpc>
                        <a:spcBef>
                          <a:spcPts val="30"/>
                        </a:spcBef>
                        <a:spcAft>
                          <a:spcPts val="30"/>
                        </a:spcAft>
                        <a:buClrTx/>
                        <a:buSzTx/>
                        <a:buFont typeface="Arial" pitchFamily="34" charset="0"/>
                        <a:buChar char="•"/>
                        <a:tabLst/>
                        <a:defRPr/>
                      </a:pPr>
                      <a:r>
                        <a:rPr lang="en-US" sz="2000" b="0" dirty="0" smtClean="0">
                          <a:latin typeface="Arial" panose="020B0604020202020204" pitchFamily="34" charset="0"/>
                          <a:cs typeface="Arial" panose="020B0604020202020204" pitchFamily="34" charset="0"/>
                        </a:rPr>
                        <a:t>State-identified</a:t>
                      </a:r>
                      <a:r>
                        <a:rPr lang="en-US" sz="2000" b="0" baseline="0" dirty="0" smtClean="0">
                          <a:latin typeface="Arial" panose="020B0604020202020204" pitchFamily="34" charset="0"/>
                          <a:cs typeface="Arial" panose="020B0604020202020204" pitchFamily="34" charset="0"/>
                        </a:rPr>
                        <a:t> Measureable Result</a:t>
                      </a:r>
                      <a:r>
                        <a:rPr lang="en-US" sz="2000" b="0" dirty="0" smtClean="0">
                          <a:latin typeface="Arial" panose="020B0604020202020204" pitchFamily="34" charset="0"/>
                          <a:cs typeface="Arial" panose="020B0604020202020204" pitchFamily="34" charset="0"/>
                        </a:rPr>
                        <a:t>;</a:t>
                      </a:r>
                    </a:p>
                    <a:p>
                      <a:pPr marL="285750" indent="-285750">
                        <a:spcBef>
                          <a:spcPts val="30"/>
                        </a:spcBef>
                        <a:spcAft>
                          <a:spcPts val="30"/>
                        </a:spcAft>
                        <a:buFont typeface="Arial" pitchFamily="34" charset="0"/>
                        <a:buChar char="•"/>
                      </a:pPr>
                      <a:r>
                        <a:rPr kumimoji="0" lang="en-US" sz="2000" b="0" kern="1200" dirty="0" smtClean="0">
                          <a:solidFill>
                            <a:schemeClr val="dk1"/>
                          </a:solidFill>
                          <a:effectLst/>
                          <a:latin typeface="Arial" panose="020B0604020202020204" pitchFamily="34" charset="0"/>
                          <a:ea typeface="+mn-ea"/>
                          <a:cs typeface="Arial" panose="020B0604020202020204" pitchFamily="34" charset="0"/>
                        </a:rPr>
                        <a:t>Selection of Coherent Improvement Strategies</a:t>
                      </a:r>
                      <a:endParaRPr lang="en-US" sz="2000" b="0" dirty="0" smtClean="0">
                        <a:latin typeface="Arial" panose="020B0604020202020204" pitchFamily="34" charset="0"/>
                        <a:cs typeface="Arial" panose="020B0604020202020204" pitchFamily="34" charset="0"/>
                      </a:endParaRPr>
                    </a:p>
                    <a:p>
                      <a:pPr marL="285750" indent="-285750">
                        <a:spcBef>
                          <a:spcPts val="30"/>
                        </a:spcBef>
                        <a:spcAft>
                          <a:spcPts val="30"/>
                        </a:spcAft>
                        <a:buFont typeface="Arial" pitchFamily="34" charset="0"/>
                        <a:buChar char="•"/>
                      </a:pPr>
                      <a:r>
                        <a:rPr kumimoji="0" lang="en-US" sz="2000" b="0" kern="1200" dirty="0" smtClean="0">
                          <a:solidFill>
                            <a:schemeClr val="dk1"/>
                          </a:solidFill>
                          <a:effectLst/>
                          <a:latin typeface="Arial" panose="020B0604020202020204" pitchFamily="34" charset="0"/>
                          <a:ea typeface="+mn-ea"/>
                          <a:cs typeface="Arial" panose="020B0604020202020204" pitchFamily="34" charset="0"/>
                        </a:rPr>
                        <a:t>Theory of Action</a:t>
                      </a:r>
                      <a:endParaRPr lang="en-US" sz="2000" b="0" dirty="0">
                        <a:latin typeface="Arial" panose="020B0604020202020204" pitchFamily="34" charset="0"/>
                        <a:cs typeface="Arial" panose="020B0604020202020204" pitchFamily="34" charset="0"/>
                      </a:endParaRPr>
                    </a:p>
                  </a:txBody>
                  <a:tcPr marT="45723" marB="45723"/>
                </a:tc>
                <a:tc>
                  <a:txBody>
                    <a:bodyPr/>
                    <a:lstStyle/>
                    <a:p>
                      <a:pPr marL="285750" lvl="0" indent="-285750">
                        <a:spcBef>
                          <a:spcPts val="30"/>
                        </a:spcBef>
                        <a:spcAft>
                          <a:spcPts val="30"/>
                        </a:spcAft>
                        <a:buFont typeface="Arial" pitchFamily="34" charset="0"/>
                        <a:buChar char="•"/>
                      </a:pPr>
                      <a:r>
                        <a:rPr kumimoji="0" lang="en-US" sz="2000" b="0" kern="1200" dirty="0" smtClean="0">
                          <a:solidFill>
                            <a:schemeClr val="dk1"/>
                          </a:solidFill>
                          <a:effectLst/>
                          <a:latin typeface="Arial" panose="020B0604020202020204" pitchFamily="34" charset="0"/>
                          <a:ea typeface="+mn-ea"/>
                          <a:cs typeface="Arial" panose="020B0604020202020204" pitchFamily="34" charset="0"/>
                        </a:rPr>
                        <a:t>Multi-year</a:t>
                      </a:r>
                      <a:r>
                        <a:rPr kumimoji="0" lang="en-US" sz="2000" b="0" kern="1200" baseline="0" dirty="0" smtClean="0">
                          <a:solidFill>
                            <a:schemeClr val="dk1"/>
                          </a:solidFill>
                          <a:effectLst/>
                          <a:latin typeface="Arial" panose="020B0604020202020204" pitchFamily="34" charset="0"/>
                          <a:ea typeface="+mn-ea"/>
                          <a:cs typeface="Arial" panose="020B0604020202020204" pitchFamily="34" charset="0"/>
                        </a:rPr>
                        <a:t> plan addressing:</a:t>
                      </a:r>
                      <a:endParaRPr kumimoji="0" lang="en-US" sz="2000" b="0" kern="1200" dirty="0" smtClean="0">
                        <a:solidFill>
                          <a:schemeClr val="dk1"/>
                        </a:solidFill>
                        <a:effectLst/>
                        <a:latin typeface="Arial" panose="020B0604020202020204" pitchFamily="34" charset="0"/>
                        <a:ea typeface="+mn-ea"/>
                        <a:cs typeface="Arial" panose="020B0604020202020204" pitchFamily="34" charset="0"/>
                      </a:endParaRPr>
                    </a:p>
                    <a:p>
                      <a:pPr marL="742950" lvl="1" indent="-285750">
                        <a:spcBef>
                          <a:spcPts val="30"/>
                        </a:spcBef>
                        <a:spcAft>
                          <a:spcPts val="30"/>
                        </a:spcAft>
                        <a:buFont typeface="Arial" pitchFamily="34" charset="0"/>
                        <a:buChar char="•"/>
                      </a:pPr>
                      <a:r>
                        <a:rPr kumimoji="0" lang="en-US" sz="2000" b="0" kern="1200" dirty="0" smtClean="0">
                          <a:solidFill>
                            <a:schemeClr val="dk1"/>
                          </a:solidFill>
                          <a:effectLst/>
                          <a:latin typeface="Arial" panose="020B0604020202020204" pitchFamily="34" charset="0"/>
                          <a:ea typeface="+mn-ea"/>
                          <a:cs typeface="Arial" panose="020B0604020202020204" pitchFamily="34" charset="0"/>
                        </a:rPr>
                        <a:t>Infrastructure Development; </a:t>
                      </a:r>
                    </a:p>
                    <a:p>
                      <a:pPr marL="742950" lvl="1" indent="-285750">
                        <a:spcBef>
                          <a:spcPts val="30"/>
                        </a:spcBef>
                        <a:spcAft>
                          <a:spcPts val="30"/>
                        </a:spcAft>
                        <a:buFont typeface="Arial" pitchFamily="34" charset="0"/>
                        <a:buChar char="•"/>
                      </a:pPr>
                      <a:r>
                        <a:rPr kumimoji="0" lang="en-US" sz="2000" b="0" kern="1200" dirty="0" smtClean="0">
                          <a:solidFill>
                            <a:schemeClr val="dk1"/>
                          </a:solidFill>
                          <a:effectLst/>
                          <a:latin typeface="Arial" panose="020B0604020202020204" pitchFamily="34" charset="0"/>
                          <a:ea typeface="+mn-ea"/>
                          <a:cs typeface="Arial" panose="020B0604020202020204" pitchFamily="34" charset="0"/>
                        </a:rPr>
                        <a:t>Support EIS Program/LEA in Implementing Evidence-Based Practices;</a:t>
                      </a:r>
                    </a:p>
                    <a:p>
                      <a:pPr marL="742950" lvl="1" indent="-285750">
                        <a:spcBef>
                          <a:spcPts val="30"/>
                        </a:spcBef>
                        <a:spcAft>
                          <a:spcPts val="30"/>
                        </a:spcAft>
                        <a:buFont typeface="Arial" pitchFamily="34" charset="0"/>
                        <a:buChar char="•"/>
                      </a:pPr>
                      <a:r>
                        <a:rPr kumimoji="0" lang="en-US" sz="2000" b="0" kern="1200" dirty="0" smtClean="0">
                          <a:solidFill>
                            <a:schemeClr val="dk1"/>
                          </a:solidFill>
                          <a:effectLst/>
                          <a:latin typeface="Arial" panose="020B0604020202020204" pitchFamily="34" charset="0"/>
                          <a:ea typeface="+mn-ea"/>
                          <a:cs typeface="Arial" panose="020B0604020202020204" pitchFamily="34" charset="0"/>
                        </a:rPr>
                        <a:t>Evaluation Plan</a:t>
                      </a:r>
                      <a:endParaRPr kumimoji="0" lang="en-US" sz="2400" b="0" kern="1200" dirty="0" smtClean="0">
                        <a:solidFill>
                          <a:schemeClr val="dk1"/>
                        </a:solidFill>
                        <a:effectLst/>
                        <a:latin typeface="Arial" panose="020B0604020202020204" pitchFamily="34" charset="0"/>
                        <a:ea typeface="+mn-ea"/>
                        <a:cs typeface="Arial" panose="020B0604020202020204" pitchFamily="34" charset="0"/>
                      </a:endParaRPr>
                    </a:p>
                  </a:txBody>
                  <a:tcPr marT="45723" marB="45723">
                    <a:solidFill>
                      <a:schemeClr val="accent1">
                        <a:lumMod val="40000"/>
                        <a:lumOff val="60000"/>
                      </a:schemeClr>
                    </a:solidFill>
                  </a:tcPr>
                </a:tc>
                <a:tc>
                  <a:txBody>
                    <a:bodyPr/>
                    <a:lstStyle/>
                    <a:p>
                      <a:pPr marL="285750" marR="0" lvl="0" indent="-285750" algn="l" defTabSz="914400" rtl="0" eaLnBrk="1" fontAlgn="auto" latinLnBrk="0" hangingPunct="1">
                        <a:lnSpc>
                          <a:spcPct val="100000"/>
                        </a:lnSpc>
                        <a:spcBef>
                          <a:spcPts val="30"/>
                        </a:spcBef>
                        <a:spcAft>
                          <a:spcPts val="30"/>
                        </a:spcAft>
                        <a:buClrTx/>
                        <a:buSzTx/>
                        <a:buFont typeface="Arial" pitchFamily="34" charset="0"/>
                        <a:buChar char="•"/>
                        <a:tabLst/>
                        <a:defRPr/>
                      </a:pPr>
                      <a:r>
                        <a:rPr kumimoji="0" lang="en-US" sz="2000" b="1" kern="1200" dirty="0" smtClean="0">
                          <a:solidFill>
                            <a:schemeClr val="dk1"/>
                          </a:solidFill>
                          <a:effectLst/>
                          <a:latin typeface="Arial" panose="020B0604020202020204" pitchFamily="34" charset="0"/>
                          <a:ea typeface="+mn-ea"/>
                          <a:cs typeface="Arial" panose="020B0604020202020204" pitchFamily="34" charset="0"/>
                        </a:rPr>
                        <a:t>Reporting on Progress including:</a:t>
                      </a:r>
                    </a:p>
                    <a:p>
                      <a:pPr marL="742950" marR="0" lvl="1" indent="-285750" algn="l" defTabSz="914400" rtl="0" eaLnBrk="1" fontAlgn="auto" latinLnBrk="0" hangingPunct="1">
                        <a:lnSpc>
                          <a:spcPct val="100000"/>
                        </a:lnSpc>
                        <a:spcBef>
                          <a:spcPts val="30"/>
                        </a:spcBef>
                        <a:spcAft>
                          <a:spcPts val="30"/>
                        </a:spcAft>
                        <a:buClrTx/>
                        <a:buSzTx/>
                        <a:buFont typeface="Arial" pitchFamily="34" charset="0"/>
                        <a:buChar char="•"/>
                        <a:tabLst/>
                        <a:defRPr/>
                      </a:pPr>
                      <a:r>
                        <a:rPr kumimoji="0" lang="en-US" sz="2000" b="1" kern="1200" dirty="0" smtClean="0">
                          <a:solidFill>
                            <a:schemeClr val="dk1"/>
                          </a:solidFill>
                          <a:effectLst/>
                          <a:latin typeface="Arial" panose="020B0604020202020204" pitchFamily="34" charset="0"/>
                          <a:ea typeface="+mn-ea"/>
                          <a:cs typeface="Arial" panose="020B0604020202020204" pitchFamily="34" charset="0"/>
                        </a:rPr>
                        <a:t>Results of Ongoing Evaluation</a:t>
                      </a:r>
                    </a:p>
                    <a:p>
                      <a:pPr marL="742950" marR="0" lvl="1" indent="-285750" algn="l" defTabSz="914400" rtl="0" eaLnBrk="1" fontAlgn="auto" latinLnBrk="0" hangingPunct="1">
                        <a:lnSpc>
                          <a:spcPct val="100000"/>
                        </a:lnSpc>
                        <a:spcBef>
                          <a:spcPts val="30"/>
                        </a:spcBef>
                        <a:spcAft>
                          <a:spcPts val="30"/>
                        </a:spcAft>
                        <a:buClrTx/>
                        <a:buSzTx/>
                        <a:buFont typeface="Arial" pitchFamily="34" charset="0"/>
                        <a:buChar char="•"/>
                        <a:tabLst/>
                        <a:defRPr/>
                      </a:pPr>
                      <a:r>
                        <a:rPr kumimoji="0" lang="en-US" sz="2000" b="1" kern="1200" dirty="0" smtClean="0">
                          <a:solidFill>
                            <a:schemeClr val="dk1"/>
                          </a:solidFill>
                          <a:effectLst/>
                          <a:latin typeface="Arial" panose="020B0604020202020204" pitchFamily="34" charset="0"/>
                          <a:ea typeface="+mn-ea"/>
                          <a:cs typeface="Arial" panose="020B0604020202020204" pitchFamily="34" charset="0"/>
                        </a:rPr>
                        <a:t>Extent of Progress</a:t>
                      </a:r>
                    </a:p>
                    <a:p>
                      <a:pPr marL="285750" marR="0" lvl="0" indent="-285750" algn="l" defTabSz="914400" rtl="0" eaLnBrk="1" fontAlgn="auto" latinLnBrk="0" hangingPunct="1">
                        <a:lnSpc>
                          <a:spcPct val="100000"/>
                        </a:lnSpc>
                        <a:spcBef>
                          <a:spcPts val="30"/>
                        </a:spcBef>
                        <a:spcAft>
                          <a:spcPts val="30"/>
                        </a:spcAft>
                        <a:buClrTx/>
                        <a:buSzTx/>
                        <a:buFont typeface="Arial" pitchFamily="34" charset="0"/>
                        <a:buChar char="•"/>
                        <a:tabLst/>
                        <a:defRPr/>
                      </a:pPr>
                      <a:r>
                        <a:rPr kumimoji="0" lang="en-US" sz="2000" b="1" kern="1200" dirty="0" smtClean="0">
                          <a:solidFill>
                            <a:schemeClr val="dk1"/>
                          </a:solidFill>
                          <a:effectLst/>
                          <a:latin typeface="Arial" panose="020B0604020202020204" pitchFamily="34" charset="0"/>
                          <a:ea typeface="+mn-ea"/>
                          <a:cs typeface="Arial" panose="020B0604020202020204" pitchFamily="34" charset="0"/>
                        </a:rPr>
                        <a:t>Revisions to the SPP  </a:t>
                      </a:r>
                    </a:p>
                    <a:p>
                      <a:pPr>
                        <a:spcBef>
                          <a:spcPts val="30"/>
                        </a:spcBef>
                        <a:spcAft>
                          <a:spcPts val="30"/>
                        </a:spcAft>
                      </a:pPr>
                      <a:endParaRPr lang="en-US" sz="1600" b="1" dirty="0">
                        <a:latin typeface="Arial" panose="020B0604020202020204" pitchFamily="34" charset="0"/>
                        <a:cs typeface="Arial" panose="020B0604020202020204" pitchFamily="34" charset="0"/>
                      </a:endParaRPr>
                    </a:p>
                  </a:txBody>
                  <a:tcPr marT="45723" marB="45723"/>
                </a:tc>
              </a:tr>
            </a:tbl>
          </a:graphicData>
        </a:graphic>
      </p:graphicFrame>
    </p:spTree>
    <p:custDataLst>
      <p:tags r:id="rId1"/>
    </p:custDataLst>
    <p:extLst>
      <p:ext uri="{BB962C8B-B14F-4D97-AF65-F5344CB8AC3E}">
        <p14:creationId xmlns:p14="http://schemas.microsoft.com/office/powerpoint/2010/main" val="28225278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Additional Focus for States </a:t>
            </a:r>
            <a:endParaRPr lang="en-US" sz="36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63F64F67-1951-4AAC-9ED4-6CBDD626E356}" type="datetime1">
              <a:rPr lang="en-US" smtClean="0"/>
              <a:t>8/12/2016</a:t>
            </a:fld>
            <a:endParaRPr lang="en-US" dirty="0"/>
          </a:p>
        </p:txBody>
      </p:sp>
      <p:sp>
        <p:nvSpPr>
          <p:cNvPr id="6" name="Slide Number Placeholder 5"/>
          <p:cNvSpPr>
            <a:spLocks noGrp="1"/>
          </p:cNvSpPr>
          <p:nvPr>
            <p:ph type="sldNum" sz="quarter" idx="12"/>
          </p:nvPr>
        </p:nvSpPr>
        <p:spPr/>
        <p:txBody>
          <a:bodyPr/>
          <a:lstStyle/>
          <a:p>
            <a:pPr>
              <a:defRPr/>
            </a:pPr>
            <a:fld id="{46E9D7C5-82EB-4B08-A176-3F89FF77F5C1}" type="slidenum">
              <a:rPr lang="en-US" smtClean="0"/>
              <a:pPr>
                <a:defRPr/>
              </a:pPr>
              <a:t>54</a:t>
            </a:fld>
            <a:endParaRPr lang="en-US" dirty="0"/>
          </a:p>
        </p:txBody>
      </p:sp>
      <p:sp>
        <p:nvSpPr>
          <p:cNvPr id="2" name="Content Placeholder 1"/>
          <p:cNvSpPr>
            <a:spLocks noGrp="1"/>
          </p:cNvSpPr>
          <p:nvPr>
            <p:ph sz="quarter" idx="1"/>
          </p:nvPr>
        </p:nvSpPr>
        <p:spPr>
          <a:xfrm>
            <a:off x="457200" y="1600200"/>
            <a:ext cx="4114800" cy="4572000"/>
          </a:xfrm>
        </p:spPr>
        <p:txBody>
          <a:bodyPr>
            <a:noAutofit/>
          </a:bodyPr>
          <a:lstStyle/>
          <a:p>
            <a:pPr>
              <a:lnSpc>
                <a:spcPct val="150000"/>
              </a:lnSpc>
            </a:pPr>
            <a:r>
              <a:rPr lang="en-US" sz="2000" dirty="0" smtClean="0">
                <a:latin typeface="Arial" panose="020B0604020202020204" pitchFamily="34" charset="0"/>
                <a:cs typeface="Arial" panose="020B0604020202020204" pitchFamily="34" charset="0"/>
              </a:rPr>
              <a:t>Infrastructure development/improvement</a:t>
            </a:r>
            <a:endParaRPr lang="en-US" sz="2000" dirty="0">
              <a:solidFill>
                <a:srgbClr val="0070C0"/>
              </a:solidFill>
              <a:latin typeface="Arial" panose="020B0604020202020204" pitchFamily="34" charset="0"/>
              <a:cs typeface="Arial" panose="020B0604020202020204" pitchFamily="34" charset="0"/>
            </a:endParaRPr>
          </a:p>
          <a:p>
            <a:pPr lvl="1">
              <a:lnSpc>
                <a:spcPct val="150000"/>
              </a:lnSpc>
            </a:pPr>
            <a:r>
              <a:rPr lang="en-US" sz="2000" dirty="0">
                <a:solidFill>
                  <a:srgbClr val="0070C0"/>
                </a:solidFill>
                <a:latin typeface="Arial" panose="020B0604020202020204" pitchFamily="34" charset="0"/>
                <a:cs typeface="Arial" panose="020B0604020202020204" pitchFamily="34" charset="0"/>
              </a:rPr>
              <a:t>    </a:t>
            </a:r>
            <a:r>
              <a:rPr lang="en-US" sz="2000" dirty="0">
                <a:solidFill>
                  <a:srgbClr val="00B050"/>
                </a:solidFill>
                <a:latin typeface="Arial" panose="020B0604020202020204" pitchFamily="34" charset="0"/>
                <a:cs typeface="Arial" panose="020B0604020202020204" pitchFamily="34" charset="0"/>
              </a:rPr>
              <a:t>Governance (GV)</a:t>
            </a:r>
          </a:p>
          <a:p>
            <a:pPr lvl="1">
              <a:lnSpc>
                <a:spcPct val="150000"/>
              </a:lnSpc>
            </a:pPr>
            <a:r>
              <a:rPr lang="en-US" sz="2000" dirty="0">
                <a:solidFill>
                  <a:srgbClr val="00B050"/>
                </a:solidFill>
                <a:latin typeface="Arial" panose="020B0604020202020204" pitchFamily="34" charset="0"/>
                <a:cs typeface="Arial" panose="020B0604020202020204" pitchFamily="34" charset="0"/>
              </a:rPr>
              <a:t>    Finance (FN)</a:t>
            </a:r>
          </a:p>
          <a:p>
            <a:pPr lvl="1">
              <a:lnSpc>
                <a:spcPct val="150000"/>
              </a:lnSpc>
            </a:pPr>
            <a:r>
              <a:rPr lang="en-US" sz="2000" dirty="0">
                <a:solidFill>
                  <a:srgbClr val="00B050"/>
                </a:solidFill>
                <a:latin typeface="Arial" panose="020B0604020202020204" pitchFamily="34" charset="0"/>
                <a:cs typeface="Arial" panose="020B0604020202020204" pitchFamily="34" charset="0"/>
              </a:rPr>
              <a:t>    Personnel/Workforce (PN)</a:t>
            </a:r>
          </a:p>
          <a:p>
            <a:pPr lvl="1">
              <a:lnSpc>
                <a:spcPct val="150000"/>
              </a:lnSpc>
            </a:pPr>
            <a:r>
              <a:rPr lang="en-US" sz="2000" dirty="0">
                <a:solidFill>
                  <a:srgbClr val="00B050"/>
                </a:solidFill>
                <a:latin typeface="Arial" panose="020B0604020202020204" pitchFamily="34" charset="0"/>
                <a:cs typeface="Arial" panose="020B0604020202020204" pitchFamily="34" charset="0"/>
              </a:rPr>
              <a:t>    Data System (DS)</a:t>
            </a:r>
          </a:p>
          <a:p>
            <a:pPr lvl="1">
              <a:lnSpc>
                <a:spcPct val="150000"/>
              </a:lnSpc>
            </a:pPr>
            <a:r>
              <a:rPr lang="en-US" sz="2000" dirty="0">
                <a:solidFill>
                  <a:srgbClr val="00B050"/>
                </a:solidFill>
                <a:latin typeface="Arial" panose="020B0604020202020204" pitchFamily="34" charset="0"/>
                <a:cs typeface="Arial" panose="020B0604020202020204" pitchFamily="34" charset="0"/>
              </a:rPr>
              <a:t>    Accountability &amp; Quality Improvement (AC)</a:t>
            </a:r>
          </a:p>
          <a:p>
            <a:pPr lvl="1">
              <a:lnSpc>
                <a:spcPct val="150000"/>
              </a:lnSpc>
            </a:pPr>
            <a:r>
              <a:rPr lang="en-US" sz="2000" dirty="0">
                <a:solidFill>
                  <a:srgbClr val="00B050"/>
                </a:solidFill>
                <a:latin typeface="Arial" panose="020B0604020202020204" pitchFamily="34" charset="0"/>
                <a:cs typeface="Arial" panose="020B0604020202020204" pitchFamily="34" charset="0"/>
              </a:rPr>
              <a:t>    Quality Standards (QS</a:t>
            </a:r>
            <a:r>
              <a:rPr lang="en-US" sz="2000" dirty="0" smtClean="0">
                <a:solidFill>
                  <a:srgbClr val="00B050"/>
                </a:solidFill>
                <a:latin typeface="Arial" panose="020B0604020202020204" pitchFamily="34" charset="0"/>
                <a:cs typeface="Arial" panose="020B0604020202020204" pitchFamily="34" charset="0"/>
              </a:rPr>
              <a:t>)</a:t>
            </a:r>
          </a:p>
        </p:txBody>
      </p:sp>
      <p:sp>
        <p:nvSpPr>
          <p:cNvPr id="5" name="Content Placeholder 4"/>
          <p:cNvSpPr>
            <a:spLocks noGrp="1"/>
          </p:cNvSpPr>
          <p:nvPr>
            <p:ph sz="quarter" idx="2"/>
          </p:nvPr>
        </p:nvSpPr>
        <p:spPr>
          <a:xfrm>
            <a:off x="4724400" y="1600200"/>
            <a:ext cx="3657600" cy="4572000"/>
          </a:xfrm>
        </p:spPr>
        <p:txBody>
          <a:bodyPr/>
          <a:lstStyle/>
          <a:p>
            <a:pPr>
              <a:lnSpc>
                <a:spcPct val="150000"/>
              </a:lnSpc>
            </a:pPr>
            <a:r>
              <a:rPr lang="en-US" sz="2000" dirty="0">
                <a:latin typeface="Arial" panose="020B0604020202020204" pitchFamily="34" charset="0"/>
                <a:cs typeface="Arial" panose="020B0604020202020204" pitchFamily="34" charset="0"/>
              </a:rPr>
              <a:t>Evaluation</a:t>
            </a:r>
            <a:endParaRPr lang="en-US" sz="1700" dirty="0">
              <a:solidFill>
                <a:srgbClr val="0070C0"/>
              </a:solidFill>
              <a:latin typeface="Arial" panose="020B0604020202020204" pitchFamily="34" charset="0"/>
              <a:cs typeface="Arial" panose="020B0604020202020204" pitchFamily="34" charset="0"/>
            </a:endParaRPr>
          </a:p>
          <a:p>
            <a:pPr>
              <a:lnSpc>
                <a:spcPct val="150000"/>
              </a:lnSpc>
            </a:pPr>
            <a:r>
              <a:rPr lang="en-US" sz="2000" dirty="0">
                <a:latin typeface="Arial" panose="020B0604020202020204" pitchFamily="34" charset="0"/>
                <a:cs typeface="Arial" panose="020B0604020202020204" pitchFamily="34" charset="0"/>
              </a:rPr>
              <a:t>Quality services</a:t>
            </a:r>
          </a:p>
          <a:p>
            <a:pPr lvl="1">
              <a:lnSpc>
                <a:spcPct val="150000"/>
              </a:lnSpc>
            </a:pPr>
            <a:r>
              <a:rPr lang="en-US" sz="2000" dirty="0">
                <a:solidFill>
                  <a:srgbClr val="00B050"/>
                </a:solidFill>
                <a:latin typeface="Arial" panose="020B0604020202020204" pitchFamily="34" charset="0"/>
                <a:cs typeface="Arial" panose="020B0604020202020204" pitchFamily="34" charset="0"/>
              </a:rPr>
              <a:t>Evidence-based practices</a:t>
            </a:r>
          </a:p>
          <a:p>
            <a:pPr lvl="1">
              <a:lnSpc>
                <a:spcPct val="150000"/>
              </a:lnSpc>
            </a:pPr>
            <a:r>
              <a:rPr lang="en-US" sz="2000" dirty="0">
                <a:solidFill>
                  <a:srgbClr val="00B050"/>
                </a:solidFill>
                <a:latin typeface="Arial" panose="020B0604020202020204" pitchFamily="34" charset="0"/>
                <a:cs typeface="Arial" panose="020B0604020202020204" pitchFamily="34" charset="0"/>
              </a:rPr>
              <a:t>Family and provider satisfaction</a:t>
            </a:r>
          </a:p>
          <a:p>
            <a:pPr lvl="1">
              <a:lnSpc>
                <a:spcPct val="150000"/>
              </a:lnSpc>
            </a:pPr>
            <a:r>
              <a:rPr lang="en-US" sz="2000" dirty="0">
                <a:solidFill>
                  <a:srgbClr val="00B050"/>
                </a:solidFill>
                <a:latin typeface="Arial" panose="020B0604020202020204" pitchFamily="34" charset="0"/>
                <a:cs typeface="Arial" panose="020B0604020202020204" pitchFamily="34" charset="0"/>
              </a:rPr>
              <a:t>Child and family </a:t>
            </a:r>
            <a:r>
              <a:rPr lang="en-US" sz="2000" dirty="0" smtClean="0">
                <a:solidFill>
                  <a:srgbClr val="00B050"/>
                </a:solidFill>
                <a:latin typeface="Arial" panose="020B0604020202020204" pitchFamily="34" charset="0"/>
                <a:cs typeface="Arial" panose="020B0604020202020204" pitchFamily="34" charset="0"/>
              </a:rPr>
              <a:t>outcomes</a:t>
            </a:r>
            <a:endParaRPr lang="en-US" sz="20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3052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Quality Services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lstStyle/>
          <a:p>
            <a:r>
              <a:rPr lang="en-US" dirty="0" smtClean="0">
                <a:latin typeface="Arial" panose="020B0604020202020204" pitchFamily="34" charset="0"/>
                <a:cs typeface="Arial" panose="020B0604020202020204" pitchFamily="34" charset="0"/>
              </a:rPr>
              <a:t>Improved results for </a:t>
            </a:r>
            <a:r>
              <a:rPr lang="en-US" i="1" u="sng" dirty="0" smtClean="0">
                <a:latin typeface="Arial" panose="020B0604020202020204" pitchFamily="34" charset="0"/>
                <a:cs typeface="Arial" panose="020B0604020202020204" pitchFamily="34" charset="0"/>
              </a:rPr>
              <a:t>all</a:t>
            </a:r>
            <a:r>
              <a:rPr lang="en-US" dirty="0" smtClean="0">
                <a:latin typeface="Arial" panose="020B0604020202020204" pitchFamily="34" charset="0"/>
                <a:cs typeface="Arial" panose="020B0604020202020204" pitchFamily="34" charset="0"/>
              </a:rPr>
              <a:t> children and families</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4"/>
          </p:nvPr>
        </p:nvSpPr>
        <p:spPr/>
        <p:txBody>
          <a:bodyPr/>
          <a:lstStyle/>
          <a:p>
            <a:pPr>
              <a:defRPr/>
            </a:pPr>
            <a:fld id="{6C9AEE1D-1CD1-46C6-B604-CB15718E470E}" type="datetime1">
              <a:rPr lang="en-US" smtClean="0"/>
              <a:t>8/12/2016</a:t>
            </a:fld>
            <a:endParaRPr lang="en-US" dirty="0"/>
          </a:p>
        </p:txBody>
      </p:sp>
      <p:sp>
        <p:nvSpPr>
          <p:cNvPr id="5" name="Slide Number Placeholder 4"/>
          <p:cNvSpPr>
            <a:spLocks noGrp="1"/>
          </p:cNvSpPr>
          <p:nvPr>
            <p:ph type="sldNum" sz="quarter" idx="15"/>
          </p:nvPr>
        </p:nvSpPr>
        <p:spPr/>
        <p:txBody>
          <a:bodyPr/>
          <a:lstStyle/>
          <a:p>
            <a:pPr>
              <a:defRPr/>
            </a:pPr>
            <a:fld id="{46E9D7C5-82EB-4B08-A176-3F89FF77F5C1}" type="slidenum">
              <a:rPr lang="en-US" smtClean="0"/>
              <a:pPr>
                <a:defRPr/>
              </a:pPr>
              <a:t>55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288" y="2757488"/>
            <a:ext cx="3802197" cy="3414712"/>
          </a:xfrm>
          <a:prstGeom prst="rect">
            <a:avLst/>
          </a:prstGeom>
          <a:solidFill>
            <a:srgbClr val="FD7403"/>
          </a:solidFill>
          <a:ln>
            <a:noFill/>
          </a:ln>
          <a:extLst/>
        </p:spPr>
      </p:pic>
    </p:spTree>
    <p:extLst>
      <p:ext uri="{BB962C8B-B14F-4D97-AF65-F5344CB8AC3E}">
        <p14:creationId xmlns:p14="http://schemas.microsoft.com/office/powerpoint/2010/main" val="33875575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52600" y="1524001"/>
            <a:ext cx="6477000" cy="1905000"/>
          </a:xfrm>
        </p:spPr>
        <p:txBody>
          <a:bodyPr>
            <a:normAutofit fontScale="90000"/>
          </a:bodyPr>
          <a:lstStyle/>
          <a:p>
            <a:pPr algn="ctr"/>
            <a:r>
              <a:rPr lang="en-US" sz="4800" dirty="0" smtClean="0">
                <a:latin typeface="Arial" panose="020B0604020202020204" pitchFamily="34" charset="0"/>
                <a:cs typeface="Arial" panose="020B0604020202020204" pitchFamily="34" charset="0"/>
              </a:rPr>
              <a:t>What is the </a:t>
            </a:r>
            <a:r>
              <a:rPr lang="en-US" sz="4800" i="1" dirty="0" smtClean="0">
                <a:latin typeface="Arial" panose="020B0604020202020204" pitchFamily="34" charset="0"/>
                <a:cs typeface="Arial" panose="020B0604020202020204" pitchFamily="34" charset="0"/>
              </a:rPr>
              <a:t>current</a:t>
            </a:r>
            <a:r>
              <a:rPr lang="en-US" sz="4800" dirty="0" smtClean="0">
                <a:latin typeface="Arial" panose="020B0604020202020204" pitchFamily="34" charset="0"/>
                <a:cs typeface="Arial" panose="020B0604020202020204" pitchFamily="34" charset="0"/>
              </a:rPr>
              <a:t> focus for your Lead Agency?</a:t>
            </a:r>
            <a:endParaRPr lang="en-US" sz="4800" dirty="0">
              <a:latin typeface="Arial" panose="020B0604020202020204" pitchFamily="34" charset="0"/>
              <a:cs typeface="Arial" panose="020B0604020202020204" pitchFamily="34" charset="0"/>
            </a:endParaRPr>
          </a:p>
        </p:txBody>
      </p:sp>
      <p:sp>
        <p:nvSpPr>
          <p:cNvPr id="7" name="Subtitle 6"/>
          <p:cNvSpPr>
            <a:spLocks noGrp="1"/>
          </p:cNvSpPr>
          <p:nvPr>
            <p:ph type="subTitle" idx="1"/>
          </p:nvPr>
        </p:nvSpPr>
        <p:spPr>
          <a:xfrm>
            <a:off x="1752600" y="4114800"/>
            <a:ext cx="6629400" cy="1752600"/>
          </a:xfrm>
        </p:spPr>
        <p:txBody>
          <a:bodyPr>
            <a:noAutofit/>
          </a:bodyPr>
          <a:lstStyle/>
          <a:p>
            <a:pPr algn="ctr"/>
            <a:r>
              <a:rPr lang="en-US" sz="3600" dirty="0" smtClean="0">
                <a:solidFill>
                  <a:srgbClr val="00B050"/>
                </a:solidFill>
                <a:latin typeface="Arial" panose="020B0604020202020204" pitchFamily="34" charset="0"/>
                <a:cs typeface="Arial" panose="020B0604020202020204" pitchFamily="34" charset="0"/>
              </a:rPr>
              <a:t>How does this affect the work of your SICC?</a:t>
            </a:r>
            <a:endParaRPr lang="en-US" sz="36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2519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What are the issues facing your SICC ?</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90D6E1E7-A54F-461D-B579-C6138CFDDD8A}" type="datetime1">
              <a:rPr lang="en-US" smtClean="0"/>
              <a:t>8/12/2016</a:t>
            </a:fld>
            <a:endParaRPr lang="en-US" dirty="0"/>
          </a:p>
        </p:txBody>
      </p:sp>
      <p:sp>
        <p:nvSpPr>
          <p:cNvPr id="5" name="Slide Number Placeholder 4"/>
          <p:cNvSpPr>
            <a:spLocks noGrp="1"/>
          </p:cNvSpPr>
          <p:nvPr>
            <p:ph type="sldNum" sz="quarter" idx="12"/>
          </p:nvPr>
        </p:nvSpPr>
        <p:spPr/>
        <p:txBody>
          <a:bodyPr/>
          <a:lstStyle/>
          <a:p>
            <a:pPr>
              <a:defRPr/>
            </a:pPr>
            <a:fld id="{46E9D7C5-82EB-4B08-A176-3F89FF77F5C1}" type="slidenum">
              <a:rPr lang="en-US" smtClean="0"/>
              <a:pPr>
                <a:defRPr/>
              </a:pPr>
              <a:t>57</a:t>
            </a:fld>
            <a:endParaRPr lang="en-US" dirty="0"/>
          </a:p>
        </p:txBody>
      </p:sp>
      <p:sp>
        <p:nvSpPr>
          <p:cNvPr id="3" name="Content Placeholder 2"/>
          <p:cNvSpPr>
            <a:spLocks noGrp="1"/>
          </p:cNvSpPr>
          <p:nvPr>
            <p:ph sz="quarter" idx="1"/>
          </p:nvPr>
        </p:nvSpPr>
        <p:spPr/>
        <p:txBody>
          <a:bodyPr/>
          <a:lstStyle/>
          <a:p>
            <a:r>
              <a:rPr lang="en-US" dirty="0" smtClean="0">
                <a:latin typeface="Arial" panose="020B0604020202020204" pitchFamily="34" charset="0"/>
                <a:cs typeface="Arial" panose="020B0604020202020204" pitchFamily="34" charset="0"/>
              </a:rPr>
              <a:t>In the next year?</a:t>
            </a:r>
          </a:p>
        </p:txBody>
      </p:sp>
      <p:sp>
        <p:nvSpPr>
          <p:cNvPr id="6" name="Content Placeholder 5"/>
          <p:cNvSpPr>
            <a:spLocks noGrp="1"/>
          </p:cNvSpPr>
          <p:nvPr>
            <p:ph sz="quarter" idx="2"/>
          </p:nvPr>
        </p:nvSpPr>
        <p:spPr/>
        <p:txBody>
          <a:bodyPr/>
          <a:lstStyle/>
          <a:p>
            <a:r>
              <a:rPr lang="en-US" dirty="0">
                <a:latin typeface="Arial" panose="020B0604020202020204" pitchFamily="34" charset="0"/>
                <a:cs typeface="Arial" panose="020B0604020202020204" pitchFamily="34" charset="0"/>
              </a:rPr>
              <a:t>In the next 3-5 years?</a:t>
            </a:r>
          </a:p>
          <a:p>
            <a:endParaRPr lang="en-US" dirty="0"/>
          </a:p>
        </p:txBody>
      </p:sp>
    </p:spTree>
    <p:extLst>
      <p:ext uri="{BB962C8B-B14F-4D97-AF65-F5344CB8AC3E}">
        <p14:creationId xmlns:p14="http://schemas.microsoft.com/office/powerpoint/2010/main" val="29899293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077199" cy="4876800"/>
          </a:xfrm>
        </p:spPr>
        <p:txBody>
          <a:bodyPr>
            <a:normAutofit fontScale="90000"/>
          </a:bodyPr>
          <a:lstStyle/>
          <a:p>
            <a:r>
              <a:rPr lang="en-US" sz="6000" b="1" dirty="0" smtClean="0">
                <a:latin typeface="Arial" panose="020B0604020202020204" pitchFamily="34" charset="0"/>
                <a:cs typeface="Arial" panose="020B0604020202020204" pitchFamily="34" charset="0"/>
              </a:rPr>
              <a:t>What Are Your Questions?</a:t>
            </a:r>
            <a:br>
              <a:rPr lang="en-US" sz="6000" b="1" dirty="0" smtClean="0">
                <a:latin typeface="Arial" panose="020B0604020202020204" pitchFamily="34" charset="0"/>
                <a:cs typeface="Arial" panose="020B0604020202020204" pitchFamily="34" charset="0"/>
              </a:rPr>
            </a:br>
            <a:r>
              <a:rPr lang="en-US" sz="6000" b="1" dirty="0"/>
              <a:t/>
            </a:r>
            <a:br>
              <a:rPr lang="en-US" sz="6000" b="1" dirty="0"/>
            </a:br>
            <a:r>
              <a:rPr lang="en-US" sz="6000" b="1" dirty="0" smtClean="0"/>
              <a:t/>
            </a:r>
            <a:br>
              <a:rPr lang="en-US" sz="6000" b="1" dirty="0" smtClean="0"/>
            </a:br>
            <a:r>
              <a:rPr lang="en-US" sz="6000" b="1" dirty="0" smtClean="0"/>
              <a:t/>
            </a:r>
            <a:br>
              <a:rPr lang="en-US" sz="6000" b="1" dirty="0" smtClean="0"/>
            </a:br>
            <a:r>
              <a:rPr lang="en-US" sz="4800" b="1" dirty="0" smtClean="0">
                <a:latin typeface="Arial" panose="020B0604020202020204" pitchFamily="34" charset="0"/>
                <a:cs typeface="Arial" panose="020B0604020202020204" pitchFamily="34" charset="0"/>
              </a:rPr>
              <a:t>Thank you!</a:t>
            </a:r>
            <a:r>
              <a:rPr lang="en-US" sz="4800" b="1" dirty="0"/>
              <a:t/>
            </a:r>
            <a:br>
              <a:rPr lang="en-US" sz="4800" b="1" dirty="0"/>
            </a:br>
            <a:endParaRPr lang="en-US" sz="4800" b="1" dirty="0"/>
          </a:p>
        </p:txBody>
      </p:sp>
      <p:pic>
        <p:nvPicPr>
          <p:cNvPr id="3" name="Picture 2" descr="questions.jpg"/>
          <p:cNvPicPr>
            <a:picLocks noChangeAspect="1"/>
          </p:cNvPicPr>
          <p:nvPr/>
        </p:nvPicPr>
        <p:blipFill>
          <a:blip r:embed="rId2" cstate="print"/>
          <a:stretch>
            <a:fillRect/>
          </a:stretch>
        </p:blipFill>
        <p:spPr>
          <a:xfrm>
            <a:off x="6096000" y="2209800"/>
            <a:ext cx="1969555" cy="2393579"/>
          </a:xfrm>
          <a:prstGeom prst="rect">
            <a:avLst/>
          </a:prstGeom>
        </p:spPr>
      </p:pic>
    </p:spTree>
    <p:extLst>
      <p:ext uri="{BB962C8B-B14F-4D97-AF65-F5344CB8AC3E}">
        <p14:creationId xmlns:p14="http://schemas.microsoft.com/office/powerpoint/2010/main" val="133893695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altLang="en-US" sz="4400" dirty="0" smtClean="0">
                <a:latin typeface="Arial" panose="020B0604020202020204" pitchFamily="34" charset="0"/>
                <a:cs typeface="Arial" panose="020B0604020202020204" pitchFamily="34" charset="0"/>
              </a:rPr>
              <a:t>The </a:t>
            </a:r>
            <a:r>
              <a:rPr lang="en-US" altLang="en-US" sz="4400" i="1" dirty="0" smtClean="0">
                <a:latin typeface="Arial" panose="020B0604020202020204" pitchFamily="34" charset="0"/>
                <a:cs typeface="Arial" panose="020B0604020202020204" pitchFamily="34" charset="0"/>
              </a:rPr>
              <a:t>C</a:t>
            </a:r>
            <a:r>
              <a:rPr lang="en-US" altLang="en-US" sz="4400" dirty="0" smtClean="0">
                <a:latin typeface="Arial" panose="020B0604020202020204" pitchFamily="34" charset="0"/>
                <a:cs typeface="Arial" panose="020B0604020202020204" pitchFamily="34" charset="0"/>
              </a:rPr>
              <a:t> in Part C is for …</a:t>
            </a:r>
          </a:p>
        </p:txBody>
      </p:sp>
      <p:pic>
        <p:nvPicPr>
          <p:cNvPr id="30723" name="Content Placeholder 10" descr="shutterstock_87849310.jpg"/>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423714" y="3802433"/>
            <a:ext cx="2244436" cy="1903615"/>
          </a:xfrm>
        </p:spPr>
      </p:pic>
      <p:sp>
        <p:nvSpPr>
          <p:cNvPr id="2" name="Date Placeholder 1"/>
          <p:cNvSpPr>
            <a:spLocks noGrp="1"/>
          </p:cNvSpPr>
          <p:nvPr>
            <p:ph type="dt" sz="half" idx="14"/>
          </p:nvPr>
        </p:nvSpPr>
        <p:spPr/>
        <p:txBody>
          <a:bodyPr/>
          <a:lstStyle/>
          <a:p>
            <a:pPr>
              <a:defRPr/>
            </a:pPr>
            <a:fld id="{1359BA57-9466-453E-A0FD-6F2ED2255953}" type="datetime1">
              <a:rPr lang="en-US" smtClean="0"/>
              <a:t>8/12/2016</a:t>
            </a:fld>
            <a:endParaRPr lang="en-US" dirty="0"/>
          </a:p>
        </p:txBody>
      </p:sp>
      <p:sp>
        <p:nvSpPr>
          <p:cNvPr id="3" name="Slide Number Placeholder 2"/>
          <p:cNvSpPr>
            <a:spLocks noGrp="1"/>
          </p:cNvSpPr>
          <p:nvPr>
            <p:ph type="sldNum" sz="quarter" idx="15"/>
          </p:nvPr>
        </p:nvSpPr>
        <p:spPr/>
        <p:txBody>
          <a:bodyPr/>
          <a:lstStyle/>
          <a:p>
            <a:pPr>
              <a:defRPr/>
            </a:pPr>
            <a:fld id="{46E9D7C5-82EB-4B08-A176-3F89FF77F5C1}" type="slidenum">
              <a:rPr lang="en-US" smtClean="0"/>
              <a:pPr>
                <a:defRPr/>
              </a:pPr>
              <a:t>59</a:t>
            </a:fld>
            <a:endParaRPr lang="en-US" dirty="0"/>
          </a:p>
        </p:txBody>
      </p:sp>
      <p:sp>
        <p:nvSpPr>
          <p:cNvPr id="6" name="Rectangle 5"/>
          <p:cNvSpPr/>
          <p:nvPr/>
        </p:nvSpPr>
        <p:spPr>
          <a:xfrm>
            <a:off x="5931568" y="3505200"/>
            <a:ext cx="2133600" cy="923330"/>
          </a:xfrm>
          <a:prstGeom prst="rect">
            <a:avLst/>
          </a:prstGeom>
          <a:noFill/>
        </p:spPr>
        <p:txBody>
          <a:bodyPr wrap="none">
            <a:prstTxWarp prst="textTriangleInverted">
              <a:avLst/>
            </a:prstTxWarp>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solidFill>
                  <a:srgbClr val="FFC000"/>
                </a:solidFill>
                <a:latin typeface="+mn-lt"/>
                <a:cs typeface="+mn-cs"/>
              </a:rPr>
              <a:t>Chaos</a:t>
            </a:r>
            <a:endParaRPr lang="en-US" sz="5400" b="1" dirty="0">
              <a:ln w="1905"/>
              <a:solidFill>
                <a:srgbClr val="FFC000"/>
              </a:solidFill>
              <a:effectLst>
                <a:innerShdw blurRad="69850" dist="43180" dir="5400000">
                  <a:srgbClr val="000000">
                    <a:alpha val="65000"/>
                  </a:srgbClr>
                </a:innerShdw>
              </a:effectLst>
              <a:latin typeface="+mn-lt"/>
              <a:cs typeface="+mn-cs"/>
            </a:endParaRPr>
          </a:p>
        </p:txBody>
      </p:sp>
      <p:sp>
        <p:nvSpPr>
          <p:cNvPr id="8" name="Rectangle 7"/>
          <p:cNvSpPr/>
          <p:nvPr/>
        </p:nvSpPr>
        <p:spPr>
          <a:xfrm>
            <a:off x="5334000" y="1600200"/>
            <a:ext cx="2514600" cy="923330"/>
          </a:xfrm>
          <a:prstGeom prst="rect">
            <a:avLst/>
          </a:prstGeom>
          <a:noFill/>
        </p:spPr>
        <p:txBody>
          <a:bodyPr wrap="none">
            <a:prstTxWarp prst="textCanUp">
              <a:avLst/>
            </a:prstTxWarp>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solidFill>
                  <a:srgbClr val="FD7403"/>
                </a:solidFill>
                <a:latin typeface="+mn-lt"/>
                <a:cs typeface="+mn-cs"/>
              </a:rPr>
              <a:t>Change</a:t>
            </a:r>
            <a:endParaRPr lang="en-US" sz="5400" b="1" dirty="0">
              <a:ln w="1905"/>
              <a:solidFill>
                <a:srgbClr val="FD7403"/>
              </a:solidFill>
              <a:effectLst>
                <a:innerShdw blurRad="69850" dist="43180" dir="5400000">
                  <a:srgbClr val="000000">
                    <a:alpha val="65000"/>
                  </a:srgbClr>
                </a:innerShdw>
              </a:effectLst>
              <a:latin typeface="+mn-lt"/>
              <a:cs typeface="+mn-cs"/>
            </a:endParaRPr>
          </a:p>
        </p:txBody>
      </p:sp>
      <p:sp>
        <p:nvSpPr>
          <p:cNvPr id="9" name="Rectangle 8"/>
          <p:cNvSpPr/>
          <p:nvPr/>
        </p:nvSpPr>
        <p:spPr>
          <a:xfrm>
            <a:off x="989864" y="3733800"/>
            <a:ext cx="2108269" cy="923330"/>
          </a:xfrm>
          <a:prstGeom prst="rect">
            <a:avLst/>
          </a:prstGeom>
          <a:noFill/>
        </p:spPr>
        <p:txBody>
          <a:bodyPr wrap="none">
            <a:prstTxWarp prst="textCurveDown">
              <a:avLst/>
            </a:prstTxWarp>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solidFill>
                  <a:srgbClr val="FD7403"/>
                </a:solidFill>
                <a:latin typeface="+mn-lt"/>
                <a:cs typeface="+mn-cs"/>
              </a:rPr>
              <a:t>Crisis</a:t>
            </a:r>
            <a:endParaRPr lang="en-US" sz="5400" b="1" dirty="0">
              <a:ln w="1905"/>
              <a:solidFill>
                <a:srgbClr val="FD7403"/>
              </a:solidFill>
              <a:effectLst>
                <a:innerShdw blurRad="69850" dist="43180" dir="5400000">
                  <a:srgbClr val="000000">
                    <a:alpha val="65000"/>
                  </a:srgbClr>
                </a:innerShdw>
              </a:effectLst>
              <a:latin typeface="+mn-lt"/>
              <a:cs typeface="+mn-cs"/>
            </a:endParaRPr>
          </a:p>
        </p:txBody>
      </p:sp>
      <p:sp>
        <p:nvSpPr>
          <p:cNvPr id="10" name="Rectangle 9"/>
          <p:cNvSpPr/>
          <p:nvPr/>
        </p:nvSpPr>
        <p:spPr>
          <a:xfrm>
            <a:off x="1447801" y="2209800"/>
            <a:ext cx="3429000" cy="923330"/>
          </a:xfrm>
          <a:prstGeom prst="rect">
            <a:avLst/>
          </a:prstGeom>
          <a:noFill/>
        </p:spPr>
        <p:txBody>
          <a:bodyPr wrap="none">
            <a:prstTxWarp prst="textStop">
              <a:avLst/>
            </a:prstTxWarp>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solidFill>
                  <a:srgbClr val="FFC000"/>
                </a:solidFill>
                <a:latin typeface="+mn-lt"/>
                <a:cs typeface="+mn-cs"/>
              </a:rPr>
              <a:t>Complexity</a:t>
            </a:r>
            <a:endParaRPr lang="en-US" sz="5400" b="1" dirty="0">
              <a:ln w="1905"/>
              <a:solidFill>
                <a:srgbClr val="FFC000"/>
              </a:solidFill>
              <a:effectLst>
                <a:innerShdw blurRad="69850" dist="43180" dir="5400000">
                  <a:srgbClr val="000000">
                    <a:alpha val="65000"/>
                  </a:srgbClr>
                </a:innerShdw>
              </a:effectLst>
              <a:latin typeface="+mn-lt"/>
              <a:cs typeface="+mn-cs"/>
            </a:endParaRPr>
          </a:p>
        </p:txBody>
      </p:sp>
      <p:sp>
        <p:nvSpPr>
          <p:cNvPr id="12" name="Rectangle 11"/>
          <p:cNvSpPr/>
          <p:nvPr/>
        </p:nvSpPr>
        <p:spPr>
          <a:xfrm>
            <a:off x="1840832" y="5598696"/>
            <a:ext cx="5410200" cy="923330"/>
          </a:xfrm>
          <a:prstGeom prst="rect">
            <a:avLst/>
          </a:prstGeom>
          <a:noFill/>
        </p:spPr>
        <p:txBody>
          <a:bodyPr>
            <a:spAutoFit/>
          </a:bodyPr>
          <a:lstStyle/>
          <a:p>
            <a:pPr algn="ctr" fontAlgn="auto">
              <a:spcBef>
                <a:spcPts val="0"/>
              </a:spcBef>
              <a:spcAft>
                <a:spcPts val="0"/>
              </a:spcAft>
              <a:defRPr/>
            </a:pPr>
            <a:r>
              <a:rPr lang="en-US" sz="5400" b="1" dirty="0">
                <a:ln w="1905"/>
                <a:solidFill>
                  <a:srgbClr val="00B050"/>
                </a:solidFill>
                <a:effectLst>
                  <a:innerShdw blurRad="69850" dist="43180" dir="5400000">
                    <a:srgbClr val="000000">
                      <a:alpha val="65000"/>
                    </a:srgbClr>
                  </a:innerShdw>
                </a:effectLst>
                <a:latin typeface="+mn-lt"/>
                <a:cs typeface="+mn-cs"/>
              </a:rPr>
              <a:t>CHILDREN</a:t>
            </a:r>
            <a:endParaRPr lang="en-US" sz="5400" b="1" spc="300" dirty="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latin typeface="+mn-lt"/>
              <a:cs typeface="+mn-cs"/>
            </a:endParaRPr>
          </a:p>
        </p:txBody>
      </p:sp>
    </p:spTree>
    <p:extLst>
      <p:ext uri="{BB962C8B-B14F-4D97-AF65-F5344CB8AC3E}">
        <p14:creationId xmlns:p14="http://schemas.microsoft.com/office/powerpoint/2010/main" val="1285480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534400" cy="1447800"/>
          </a:xfrm>
        </p:spPr>
        <p:txBody>
          <a:bodyPr>
            <a:noAutofit/>
          </a:bodyPr>
          <a:lstStyle/>
          <a:p>
            <a:pPr algn="ctr" eaLnBrk="1" fontAlgn="auto" hangingPunct="1">
              <a:spcAft>
                <a:spcPts val="0"/>
              </a:spcAft>
              <a:defRPr/>
            </a:pPr>
            <a:r>
              <a:rPr lang="en-US" sz="3600" dirty="0" smtClean="0">
                <a:latin typeface="Arial" panose="020B0604020202020204" pitchFamily="34" charset="0"/>
                <a:cs typeface="Arial" panose="020B0604020202020204" pitchFamily="34" charset="0"/>
              </a:rPr>
              <a:t>Law and Regulations –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Pertaining to SICCs</a:t>
            </a:r>
            <a:endParaRPr lang="en-US" sz="3600" dirty="0">
              <a:latin typeface="Arial" panose="020B0604020202020204" pitchFamily="34" charset="0"/>
              <a:cs typeface="Arial" panose="020B0604020202020204" pitchFamily="34" charset="0"/>
            </a:endParaRPr>
          </a:p>
        </p:txBody>
      </p:sp>
      <p:sp>
        <p:nvSpPr>
          <p:cNvPr id="20481" name="Content Placeholder 1"/>
          <p:cNvSpPr>
            <a:spLocks noGrp="1"/>
          </p:cNvSpPr>
          <p:nvPr>
            <p:ph sz="quarter" idx="1"/>
          </p:nvPr>
        </p:nvSpPr>
        <p:spPr>
          <a:xfrm>
            <a:off x="457200" y="1447800"/>
            <a:ext cx="8229600" cy="5181600"/>
          </a:xfrm>
        </p:spPr>
        <p:txBody>
          <a:bodyPr>
            <a:normAutofit fontScale="85000" lnSpcReduction="10000"/>
          </a:bodyPr>
          <a:lstStyle/>
          <a:p>
            <a:pPr marL="0" indent="0">
              <a:lnSpc>
                <a:spcPct val="170000"/>
              </a:lnSpc>
              <a:spcBef>
                <a:spcPts val="1200"/>
              </a:spcBef>
              <a:spcAft>
                <a:spcPts val="1200"/>
              </a:spcAft>
              <a:buNone/>
            </a:pPr>
            <a:r>
              <a:rPr lang="en-US" sz="3800" dirty="0" smtClean="0">
                <a:latin typeface="Arial" panose="020B0604020202020204" pitchFamily="34" charset="0"/>
                <a:cs typeface="Arial" panose="020B0604020202020204" pitchFamily="34" charset="0"/>
              </a:rPr>
              <a:t>Federal</a:t>
            </a:r>
          </a:p>
          <a:p>
            <a:pPr marL="365760" lvl="1" indent="0">
              <a:lnSpc>
                <a:spcPct val="170000"/>
              </a:lnSpc>
              <a:spcBef>
                <a:spcPts val="1200"/>
              </a:spcBef>
              <a:spcAft>
                <a:spcPts val="1200"/>
              </a:spcAft>
              <a:buNone/>
            </a:pPr>
            <a:r>
              <a:rPr lang="en-US" sz="3100" dirty="0">
                <a:solidFill>
                  <a:srgbClr val="00B0F0"/>
                </a:solidFill>
                <a:latin typeface="Arial" panose="020B0604020202020204" pitchFamily="34" charset="0"/>
                <a:cs typeface="Arial" panose="020B0604020202020204" pitchFamily="34" charset="0"/>
                <a:hlinkClick r:id="rId3"/>
              </a:rPr>
              <a:t>http://</a:t>
            </a:r>
            <a:r>
              <a:rPr lang="en-US" sz="3100" dirty="0" smtClean="0">
                <a:solidFill>
                  <a:srgbClr val="00B0F0"/>
                </a:solidFill>
                <a:latin typeface="Arial" panose="020B0604020202020204" pitchFamily="34" charset="0"/>
                <a:cs typeface="Arial" panose="020B0604020202020204" pitchFamily="34" charset="0"/>
                <a:hlinkClick r:id="rId3"/>
              </a:rPr>
              <a:t>ectacenter.org/topics/intercoord/icc.asp</a:t>
            </a:r>
            <a:endParaRPr lang="en-US" sz="3100" dirty="0" smtClean="0">
              <a:solidFill>
                <a:srgbClr val="00B0F0"/>
              </a:solidFill>
              <a:latin typeface="Arial" panose="020B0604020202020204" pitchFamily="34" charset="0"/>
              <a:cs typeface="Arial" panose="020B0604020202020204" pitchFamily="34" charset="0"/>
            </a:endParaRPr>
          </a:p>
          <a:p>
            <a:pPr marL="0" indent="0">
              <a:lnSpc>
                <a:spcPct val="170000"/>
              </a:lnSpc>
              <a:spcBef>
                <a:spcPts val="1200"/>
              </a:spcBef>
              <a:spcAft>
                <a:spcPts val="1200"/>
              </a:spcAft>
              <a:buNone/>
            </a:pPr>
            <a:r>
              <a:rPr lang="en-US" sz="3800" dirty="0" smtClean="0">
                <a:latin typeface="Arial" panose="020B0604020202020204" pitchFamily="34" charset="0"/>
                <a:cs typeface="Arial" panose="020B0604020202020204" pitchFamily="34" charset="0"/>
              </a:rPr>
              <a:t>State</a:t>
            </a:r>
          </a:p>
          <a:p>
            <a:pPr lvl="1">
              <a:lnSpc>
                <a:spcPct val="170000"/>
              </a:lnSpc>
              <a:spcBef>
                <a:spcPts val="1200"/>
              </a:spcBef>
              <a:spcAft>
                <a:spcPts val="1200"/>
              </a:spcAft>
            </a:pPr>
            <a:r>
              <a:rPr lang="en-US" sz="3100" i="1" dirty="0" smtClean="0">
                <a:solidFill>
                  <a:srgbClr val="00B050"/>
                </a:solidFill>
                <a:latin typeface="Arial" panose="020B0604020202020204" pitchFamily="34" charset="0"/>
                <a:cs typeface="Arial" panose="020B0604020202020204" pitchFamily="34" charset="0"/>
              </a:rPr>
              <a:t>Will vary from state to state – does your state have policies, procedures, regulations or laws concerning your SICC?</a:t>
            </a:r>
          </a:p>
        </p:txBody>
      </p:sp>
      <p:sp>
        <p:nvSpPr>
          <p:cNvPr id="9220" name="Date Placeholder 3"/>
          <p:cNvSpPr>
            <a:spLocks noGrp="1"/>
          </p:cNvSpPr>
          <p:nvPr>
            <p:ph type="dt" sz="half" idx="14"/>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82828DF-D7C2-432C-89D5-5C82DDB0A2DA}" type="datetime1">
              <a:rPr lang="en-US" smtClean="0"/>
              <a:t>8/12/2016</a:t>
            </a:fld>
            <a:endParaRPr lang="en-US" dirty="0" smtClean="0"/>
          </a:p>
        </p:txBody>
      </p:sp>
      <p:sp>
        <p:nvSpPr>
          <p:cNvPr id="9221" name="Slide Number Placeholder 4"/>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AC7C86A-D06F-43DB-9B2C-A2F9BEF25685}" type="slidenum">
              <a:rPr lang="en-US" smtClean="0"/>
              <a:pPr fontAlgn="base">
                <a:spcBef>
                  <a:spcPct val="0"/>
                </a:spcBef>
                <a:spcAft>
                  <a:spcPct val="0"/>
                </a:spcAft>
                <a:defRPr/>
              </a:pPr>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Remember what it’s all about!</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lstStyle/>
          <a:p>
            <a:r>
              <a:rPr lang="en-US" dirty="0">
                <a:latin typeface="Arial" panose="020B0604020202020204" pitchFamily="34" charset="0"/>
                <a:cs typeface="Arial" panose="020B0604020202020204" pitchFamily="34" charset="0"/>
                <a:hlinkClick r:id="rId2"/>
              </a:rPr>
              <a:t>http://</a:t>
            </a:r>
            <a:r>
              <a:rPr lang="en-US" dirty="0" smtClean="0">
                <a:latin typeface="Arial" panose="020B0604020202020204" pitchFamily="34" charset="0"/>
                <a:cs typeface="Arial" panose="020B0604020202020204" pitchFamily="34" charset="0"/>
                <a:hlinkClick r:id="rId2"/>
              </a:rPr>
              <a:t>draccess.org/videolibrary/harperhope.html</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4"/>
          </p:nvPr>
        </p:nvSpPr>
        <p:spPr/>
        <p:txBody>
          <a:bodyPr/>
          <a:lstStyle/>
          <a:p>
            <a:pPr>
              <a:defRPr/>
            </a:pPr>
            <a:fld id="{0678C487-598B-436C-860A-F36163B2BD9E}" type="datetime1">
              <a:rPr lang="en-US" smtClean="0"/>
              <a:t>8/12/2016</a:t>
            </a:fld>
            <a:endParaRPr lang="en-US" dirty="0"/>
          </a:p>
        </p:txBody>
      </p:sp>
      <p:sp>
        <p:nvSpPr>
          <p:cNvPr id="5" name="Slide Number Placeholder 4"/>
          <p:cNvSpPr>
            <a:spLocks noGrp="1"/>
          </p:cNvSpPr>
          <p:nvPr>
            <p:ph type="sldNum" sz="quarter" idx="15"/>
          </p:nvPr>
        </p:nvSpPr>
        <p:spPr/>
        <p:txBody>
          <a:bodyPr/>
          <a:lstStyle/>
          <a:p>
            <a:pPr>
              <a:defRPr/>
            </a:pPr>
            <a:fld id="{46E9D7C5-82EB-4B08-A176-3F89FF77F5C1}" type="slidenum">
              <a:rPr lang="en-US" smtClean="0"/>
              <a:pPr>
                <a:defRPr/>
              </a:pPr>
              <a:t>60</a:t>
            </a:fld>
            <a:endParaRPr lang="en-US" dirty="0"/>
          </a:p>
        </p:txBody>
      </p:sp>
      <p:sp>
        <p:nvSpPr>
          <p:cNvPr id="6" name="AutoShape 2" descr="data:image/jpeg;base64,/9j/4AAQSkZJRgABAQAAAQABAAD/2wCEAAkGBhQSEBQUEhQUFRQUFBYUFxQUFRgWFBQUFBUVFhQVFBUXGyYeFxojGRQVHy8gIycpLCwsFR4xNTAqNSYrLCkBCQoKDgwOGg8PGiwkHyQqLCosLCkqKTQtLCwsLCwsLCwsLCwsLCwsLCwsLCwsLCwsLCwsLCksKSwsLCwsLCwpLP/AABEIAJUBUQMBIgACEQEDEQH/xAAcAAABBAMBAAAAAAAAAAAAAAAABAUGBwECAwj/xABQEAABAwEEBQYICQkIAQUBAAABAAIDEQQFITEGBxJBURNhcYGRoRQiIzJCscHRFSRSU3KSstLwFzNUYnOTorPhFiU0NUNjgsJkGESj4vEI/8QAGwEBAAIDAQEAAAAAAAAAAAAAAAQFAQIDBgf/xAAyEQACAgIABAQEBQMFAAAAAAAAAQIDBBEFEiExE0FRcSIzYYEGFDLB0ZGSsRY0Q1JT/9oADAMBAAIRAxEAPwC8UIQgBCEIAQhCAEIQgBCEIAQhCAEIQgBCEIAQhCAEIQgBCEIAQhCAEIQgBCEIAQhCAEFCEAmkvKJpIdJGCMwXtBHSCVr8LQ/OxfvG+9eWtcH+d2z6bP5UahqA9r/C0PzsX7xvvR8LQ/OxfvG+9eKEID2v8LQ/OxfvG+9HwtD87F+8b714oXaeENDaODtptSB6J4HnQHtH4Wh+di/eN96yL1iOAljr9NvvXidOdwOHhlnoP9eL+Y1Aez0JCy8ATRLGuwQGyEIQAuNrm2W1C7JJeHmHpHrQCJ9+BpoSwHgTT2rdt71yLD1/1Va6bWvy7mj5Lff7VEzM4HAkdGCr5ZjUmtHpMbgfj1qfNrf0L7FuPAd6y63HgPx1quNA7ze5zmlxNBXE171Pl1x8lXbWtaKjMxHi2OtvYpNuNMh3+9bC1ngO9cQsqWQjq61nmWPCzwHemy/LbyMEkgza2o6a4etVqNOLWSfHpzbLaUGBpUKPbkRremiyxOG25cXKGtL1LfFrPMusdoqMc1Vtl1hTV8cMI4AEb8fGqVK7JerpGMePSAdj0Leq6Nr1E5ZeDbirdi6fQlocspmhvF4GQ7/eunwm6mQ7/euzWiBzIdUJpF6O4N7/AHrYXk7g3vTT0OZDosEps+E3cB3+9c3Xu/5Le/3pyscyHK1WtsbS57g1ozJNAKmg7ykI0ls3z8f1kw3/AHlJLC6MtaA6mIrXxSHceZQZxeJACBTEVoa/jBdo0SktkWzKjCSXqWx/aOz/AD0f1gtHaVWUODTaIg45DaxNVWrMx+Ob2ppvp2zJG7n9RBWqh10dfFZejXVWy5ROq0HiAe1Ir20hgswrNI1nAVq49DRiVzSbekdXJJbY41RVV3eOuCIEiGFz/wBZ52B2Cp9SZpdb1pJ8WOEdTj37SkxxLX5EWWdTHz2W7VFVUMety072Qn/i4f8AZPF3a3mk+WhI52Or3O96PEtXkaxz6X56+xY6Ez3RpTZ7T+akBd8h3iv+qc+pO4KjSi4vTJkZxmtxezKwVlYosGx5U1wMBvm2GuIkZUc3JR0IUJU21svpfts31ewdsMYUKcKIDC6Rt3kYD8exc1ttmlN3496A1QhZArggMJfcX+Kg/bRfzGpI+GgzSu4R8ag/bRfbagPVtkd43WpDDkFHbH53WpHDkEB0QhCAElt48Q9I9aVJLbx4h6QgKe01ZW1vodzRlvAUcpin7SjxrVKc/Gp2Ad6ZJGkHAjHtHMVRWfqZ9KwOlMF9ESrV/wDnX/R9oVlNGCrjQGPyzvoCv1grKaF34cvjn9jyXHHvJ+yMtFVsVgLYK2KIYNNGE2N9N2yTThtBVHI2n4zVv6ZO+KyDOtB0KpRJjj+Bw5lU5nzPse04A34EvcwxpOPHqHYFalyReSYDuib6gq2sgqQOB5qU31Vr2KKjiODG+pq6YK3Jv6ET8QT3GEfcVBiyWYLMkwbs19JwYMCfGdgK0GHScFGdNdYEV3gM2eVncKiMGgaDk6R24cBmeYYq279EeQXR7JIyJbbCoO8Na14SuOzMIRubExrR9Zwc49qRDWVeIP8AjJexn3V0UGkYb2z0QWLi5ioRmtO8h/7kn6UcR/6KRXDrqkDg22Rte3LlYhsvHOY67LuqiOEjGyzLRDj1e1Ru+bMAC7gR6/6qTWW2MnibLE5r2PbVrmmoPuxwocQQQme/IvJu6vWF0UnrRHnBMYt6a9JhRrTwPrCdWGvYotpTe+07km5NI2jxcNw6PX0LWEHJ6Ru3pEuvrWsRCyKy4O5NofKRk7ZFRGDz+kerioNZ2S2qbZBL5X1NXOxNAXElx5gU1hykmr8Vt8f0ZP5bvep3LGqDcSI07ZpSOv8AYS2fNt/eM96P7CWz5sfvGfeVrALHLNrTabXhtCqgrNs+hL/I1/Uqr+wlt+aH7yP7yTWvRu0xAl8LwBm4DaaOktqArj5Zvym9oW1Fus6a7pHOXD632bKNitBaQQSCN4U+0U1lvYRHaSXsy5TN7en5Q7+lK9KdDGTtc+EBk2eGDZOZwyB4HtVZ4g0IIINCDgQRgQVNjKvJj1RWzhbiT2n/AAz0lZrQ17Q5hDmuFQQaghdVT2gOmRs8gikNYXmmP+m4+kObj2q32uVXdS6paZdY2RG+G138zynrc/zy2ftGfyo1DHOqVM9brqX5bDwkZ/KjUNkbQkLiSTVdI6b8d1Me3BPGhujJt9sjs4dsh1XOdvaxoq4gbyrbi1F2YMLeXlNSCTstrhXLhmq3M4pjYclC6Wm1vszeNcpdUUSOdZCvT8hFk+en/hXafUfZHOLjJKK7m7IHYoX+osH/ALP+jN/AmUPSpFd6crsDRbYOTrs8vEW1zpttp7Vcg1FWP5yftb7kwaYat4bA6zTxSPO1aoIyxwFMSTUHP0e9dsfjeJkWKqDe326MxKqUVsuCx+d1qRw5BRyx+d1qRw5BXJyOiEIQAktv8w9ISpJbw8w9IQFPaStLbRKRntEnrwFO9MMsXCpPMPanvSp1bTJh6XnY7qVHV7Uy2loGWRAOfHHDuwVJZ+pn0nC+XD2JXq+Z5Z+NfF/7ZqyQcFTdwX06zP2gGmopQnn3034BST8o7x/pt6nGvWuuLbCrfN5lDxbh2Rfe51raLCW1QFA2azhviPU/+iV2XT2NzqkSZHDCnrU381V6lNLheVHvD/Au00tTW2d1fSAAHPWqqx+5SvSzSRloa1rK0zx9yirvX2KsyJqdm12PVcIx5U0amtNm0L6OBFcThTPqVx2dtZXfRHqaqcsUe1IwcXNHaQrms48s/o+6peAurKr8RNbgvcL4vFtns0s78RDG6QjjsgkDrNB1rzFb7wkmlfLK4ukkcXuPEn2bgOACvrW1bWsuyVhcA6XYaK4VAkYXCvQF5+dSuGPcrqjle9Hk5RktbNHJwbodbnNDm2S0lpxBED6EcR4qk+qK6o57zbyjdoRRvmDTlttLWtJG+hfXpAXoF6xZLT0jK6Hk61XVNCQJopYichJG5lacNoCqTHBep77umO1Wd8Mw2mPBGNKtOOy5p3OGBBXlV7yulctrqassLVBpG6O0myuPk5gSwH0ZWiuHDaaCDzhqsvSAeSd0j7QVEaHTFt4WQjPwiIdr2g9xV+aQM8i7/j9oLEu5ykQW97z5CEkecTst6TXHqGPYoNVPOltoJmDdzWg9bs+4BMoUqmOls4S7mwUp1btrb280ch/hA9qiql2rMfHTzQv9bB7Vtf8ALl7GIfMRawCpnSofHrT+2f61cwVSaSXPO62TubDKWmV5BEbiCK5ggYqDgtKb36HbOTcVr1GEBP8AotpPJZpWguJhc4BzCagAkAubXzSM8M96bPgaf5ib90/3KQaMaETSyNfMx0cTSCdsbLn0NdlrTjjvJVnbKvkfMVdcbedciey0SFVOntiEdtcRgJGtk/5Goce1tetWs4qqdP7aJLa4N/02tjP0hVzuwup1Kvwd+J09Cx4gl4X3GBjsVderq/fCLIGuNXwnYPO30D2YdSpEKeaprbs2p8e58Z7WEEe1T8uClW/oVeFZyXL69CsNbTQb8tlcttpPQIY1DnxuptEGhNK9SmOtz/Ord9JnZyUSiBmPi45U4kYcypD0hY2op4Fvla4eMYDQ0y2XAu6MFeyp7UZYNqe12ioIFIxhTF7i+vNgMlcK+afiSSlnNLyS/wAE+j9I06S6Tw2GISzl2yXbIDRtOcTwFR1rXRvSuC3Rl8Bdhm17dl44HZxwNDjzKrtfV5EzWeEZNY6Q/ScafZAUQ0K06ku6Zz2Ma9kjQ17CSKhtSC1241J5sTgp+PwBX8PVsd+I+q69O/Y0d2p68j0wqo1v3r8du+zgnCRkzhuO1K1rD0jZf2pN/wCoD/w//m/+ig1v0nkt95xTSgA8rC0NbXZa0PbQCvWekrrwTguRj5KtujpJPXVd/sYttTjpHpKx+d1qRw5BRyx+d1qRw5Be3Ih0QhCAEjvL82er1pYkd5fmz1etYfYzHuUxeVrDp5DTxg80zrUHAhNFrcS41pwO9K72dSeQj5ZIw5+9NryqJyb7n1HErSimvRGWSdGHHNd2uq4Y5037+euSWaO6OOtb3Na4N2QCSedSM6r5BjyrTw8UivGpWVCUusUcsjOxqZuE5af3Iix1cvXhx3rZr1KHau5wK1ZXOmPrpRIp9ELSPF2agE5Fu/30HYtXXNd0co52NN9JoZQ7BdLVEdpzccCe5bW2wyQv2XtLTSoBzpuXW1vBc40INQa1GRYKivSPWtEuh3c/iTj20bXDF8YhGGMsYxofTBOHUrbsxpM/o+6qu0ah+NwDhI2nV/8AitCP8+/o+6rTAXRnkfxDLdsfb9yH64LWx13yxg+Va+I7NDtbJcKub8ptMyKgKhS9X9rgwu0voKtmiAO8VdQ0POvP731rXOtVYwbjF+55+KUmiyNRON4S81mf3ywhXuQqJ/8A5+Hx60nhZgO2ZnuV6krJpPuJ7TJsscT6LSThuAruXkeSowOeRHOMCvWt5ybMErvkxSHsY4+xeRdskVJqTmefeukH1NNLQ+6FNreVjH/kRHseD7FdGmd4mCyyS4EtLMDl4z2t3dKpzV02t6WTmk2vqtcfYrs0nszJIHskaHNOzUOy89px7At2+pxs7lM2q8zaJDIQASBgMsBTf0LRKb9srIrTsxhrWOYKNbSgIzHNk4pMptb2iPPubBTHVg34288IHd741DgprqtHxmU8IfXIz3LXI+VIV/MRZ7VstAVVV8aVWplpma2eQNbLI0AEUADyABUKqpodr0iddeqkmy3FiipsaaWz9If2N+6k1t0htEopJNI4fJ2iGnpaKAqYsCe+6Ib4hDXRMsPSjTeOBpZC4PmyqMWR87iMCf1R189XvdUkk1JJJJzJOJJWoWQrGmmNS0irvyJXS2zYKX6sB/eDOZr/ALJURCsPVFd5M0spGDGbAP6zzX1N70yHqqXsaYy5ro+5VOtv/PLb9Jv8iNQslTPW46l9236bP5USiVks5fIxgr47g0Uz8Y0wVC3pbPUHobVDdnI3VEd8pdKcKGhNADx83vU0Se7rIIoY4xlGxrOnZaBXuXO+LybZ7PLM7KNjn82AwHbRfIMqbysqUl3lLp930LOPwxOd5aPWa0EOngilLRQGRjXECtaAkZVVRa6tH7LZ/BvB4o4nv5TaDBsgsGzsktGGe0KplOt28ZJMJ2xtc7IRs2Wg7qlpKbLzhvG3yNmnjtEtQAHCI7OxX0Q1oFN+C9nwzhWVh3RndauVeXM/36EWyxSWkiMEpfo8K2uz/t4vttXO8LskhdsyRvjOYEjS0kbjQrto6QLZZ65cvF9tq9WmmtojHqmx+d1qRw5BRyxed1qRw5BZB0QhCAEhvc+RclyQ3sPJOWsuzNofqRQ89S927E55b1wc3Ineu0zfKOH6xHeuTlQH1Kt6S16E61ZNG3L0N9qsZzMFXOrD85KP1W+sqyGHDFWuJ8s8Fxn/AHcvsaMbgFo+Adua6k4YdSy4KWypRWOnbQbSKbmCvaVF53kkY+i3AbqNAJ7lMdOZhy3i4nZAPGuOB37x3KHWuU1af1fa4exUVq1OR73hr3RDp5Dvoea2yD6WWeTTjlll2Kyi7y7/AMcFWehja26HmLjXMUDHd6siQ+Wd1eoKxwF8L9zz34g+cvb9yMa4QTdLyN00Dj0coB7QvO0z8V6tvm622qzSwP8ANlYWV4E+a4dDgD1LzDeFymGeSC0HkpWGlXNJjdwNW4hpwIIBz3Kc2l0KCBNdRF8xxXhLHI4NM8OxGSaBz2vDtgc5FacSKb1f/KLx9aboljFSKtz22HaZTjtBLbPprbmABtstQAyAnkpT6yKaZtKDT6npXTm+47Nd9pkkcBWJ8bBWhfJIwtY1vE1NegE7l5bDTSuNBSpphjlXhku9tvme0OBnmllIwaZHufs9G0TRDHUjcN1Wk8+B7FupGFEk+qqDavBrs+TY49ZFPx0q4dIWh0Lg4Ag7NQRUZg4jJRbVvoU+yjlZRR8jAdn5AOOyefKqlV9VMbqdPUCKrsuqIUnttlZ6a3e1tnErGNaY5BXZaB4rsMaZ4ho61H4ZQ5ocMiFY1qsjZYnxu814LT0GuPVUdiqySJ1kndC81AOYyPBw9oXSqzlemYceZDiFOdVY8tOf9tve/wDooM0qQ6I6StsbpC5jn7YaPFcBTZLjvGOYUi+LlW0jlW1GabLhaVSt9n41P+2l+25TJutCP5iT67VBbXPykr30ptvc+nDacTTvXHDqnCT5kYzbYzilFnMLNFhq3VoVDBqELCGDo1Xbq1sYZd7DTGRznk7zjsjuaqRgjdJI2Ngq57g0DnJoAvRVx2QRWaKMYhjGtrx2RSvXSqr82xcqii04fS+bnZ5k1vj++Lb+1j6/Ixo1T3CZ7zidmyEcs4jIbPmNPS4gLfXID8MWo7ttu+uUUfZvwVs6rLgbZruiOzSSYcq85k7XmCvDZphzleS41m/lcWTXeXwr7+ZfVR5pEvUL1uzSC65BECdtzGvoK+TJO16gpohfNMS/8vdG1renvRPktrRQuqrQKWa0stE0ZbBEdobY/OPHmhoO4HGvMFfSEKXxLiVmfbzyWkuiXoaVwUFop7X7bG1ssQ88CSQ/RdstHex3Yqz0adS1wupWkrO97WjvKkWtu9eWvSUA1bCBEBwLR44+uXKN6PiloiP+9CO2Rp/6r6PwqnwcOuD9N/16/uQrHuTPVFj87rUjhyCjlj87rUjhyCsjmdEIQgBJLwHkz1JWktu8w9IWGtmU9Moe3Rls8jTm17m04GpwCTDhvUm0u0am5aSVjNpjjXxd1cMR1JjsVyzyOAbE840qQQB1lUM4uMtH0jHya50qfMuy8ybaubNsvkyJoBgajA7j1qwJBh7FC9Ebnlhc4yANqAAAaqYA4Yq0xYtV9TxHE7FZkSkns2Y7csWgYetZI7/YubxVSitKm0rl+OS45nnwAAw7u5NdtbtAHDAUw4VJrTrUlv8A0TtJmle1oLSSRjjTPLqTV8BTkECImrMSW5APLajrpl6lSSrlt7R73HyKVXDUl0S8zvoNhbIx43pHDzS3YdWtd9Q3sVhz4Sv6vYohohozaIbSHSNDWtrjUGtRTCilNtlpIeenqCssKLUdM81xy2M7txe1r9xW2TBMek+hFmvBmzO0h7QdiVniyMrurk5tfRNR0HFOTZV1ZKpco7aZRKXQpq36k7VC4mzWmJwHy9uJ9M8QA5p7UmfqftjmkvZCXklwfHMATXGjmuaAeYjjjXddVokwK5slwC5qLctG6taRQF26sLZNM+NjWAxU2+UdsbNa03GuW6qnmj+p5jHNdbHiSgB5KOuwSPlvNC4cwA6VLLFZwLZLIa1wp4xpiKEkVocKZ8AnN1r2iaYUJGJzwBqO1cqLPEjzPvto7X6i9R7aRtbCQ3xKVFN1RmK/w1wSWHZfaGxn0w9vaxwXK8reGMrXE4j8dSYtGrzHwhDtuzc4VJzc5jg0dJJAHSrKuuXxPy0VF10VKMfPYnY0ioO6o7P61UTvvRsWrl3NwlY6rDkHYYtJ59x4hTu/LJydqlaMi4uHQ8Bw9fcmO6xjMf8AcPqWj66Oy6NlX2W1uYSx4ILSQQcCCMwRuKdWPBU0vvQpltdVpEc1DR/ou2QaB4HR5wxHOoNbritFleY5mEc+bTgD4rhgcHNPEVFaLvVbJGLKlLqK2rcJHECN5Slr+dTY2rRAsofkzq1ZWjXIMi6eKiO6ZNnSq5STUyW9msUsztmJjnuzo0EkDiaZBWJolq4ayIWi0+NIHDZizY3CtX7nHmyHOo9uRok04u2KtXWhRhidaZ20kc0cm05sYaVcRuc4Zc1eKsa7z5MdfrK4TRVa876NPT4oqF1uw+T6yquc3N7ZcVwUFpHmPXEP75tdKUD2nPeYo6+oJtuvWPb7PG2OO0ODGCjWkBwaOArjRLdcLT8NWw0NOUYK7q8jHhVQ0tyoVwsqhYtTin7o6ptdibO1xXiWhvKtFPSDBtGnGpXH8rV5fpH8LVDiVhR/yGL/AOcf7V/Bnnl6kz/KzeX6R/C1Emta8iCPCHdTWg0pxoocx9Cs+jz19yysHGX/ABx/tX8Dnl6nS0yOc4ucaudUk1qSTnVLLgNJ4ueeH7Yx/HFa2SdhYY3gEDaeCSRjsYNw5/Uul1PJtUFd00YzB9NnBSzU9TWPzutSOHIKOWPzutSOHIIDohCEAJNbvM6wlK1eMEAxltV2haOGKT3jGapFyTljRnbHfk8qBdGJk5JyOScsmB/JOK0cyiY+ScjknJoD4HIa2g3pj5JyOScgH1jUwXvZtuQ0cW0dXLPxQKLbknLLYDVF0e0Ya2tMTNgI9LuXRpITlHd1Qt/gtbOTZqoJdhqeSQstNAnT4KR8FrG/MzyoYvBPGc6uZrTgjwXge7+qffgtHwWtYRUFqJmUVLuQm97jeWueHue4UowNzxyz50yaPXRMLbZ3SRPaxsjHucWkNbQk4ndkD1q0PgtJ5rAQpKyJpaIbwqudT0Nel9l5SRj4/GJYWu2cabJqK/WPYoldd1TBsm1G8VkcRVpywoQp54EeCPAjwXLmJHhojl2WN4kBcxwGOJqNxp60usliBtXlGgxVbUPG0wjkWN34Ztp1J18DKPAzwRT0Z8NCK8tX92zYikR4xPoPqmo7KJgn1R2cnxLZT6TGnvDgpZ4G5HgbuC2Vs15mHTB+REI9UUPpW0dUY9r08Xfqzu+OhfI6U8HPDW9jaHvTv4GUeBlHdN+ZhUV+gotUcEFleyzNjbVpAbGAKk4bs8N5WIJALOWkjaq3CuOQquHgbuCPA3cFzb2dFFLsL7TeAbA7ZNXHZaAMTi1jSegYnqXa7bYwMIc4DxjmU1eBngjwM8EMnnvW7aK3xbADVpkYcDgSIWCveonaLU54aDTxG0GFMB61ItaLaXvah+uz+UxRYFYMm0kZBoQR0ima0W8spcak1yHUBQdwWiA2DMKrBcsLICAAU4XL/iYP28eP/NqQAp5uy18raoPFa0iaKgaKV8dufOKDvQHqCyed1qRw5BRyx+d1qRw5BAdEIQgBYIWUIDg+zArn4CErQgEngLeZZFiHMlSEAl8CHMjwFvMlSEAlNhHMgWFvMlSEAlNiHMsixBKUIDRjKLaiyhAYoiiyhAYoiiyhAYotXRArdCA5eDhHg4XVCA5eDhHg4XVCA5eDhHg4XVCA5eDhHg4XVCA5eDhHg4XVCA5eDhBgC6oQHnPWbq3vC0XpapobM98T3tLXhzACBGwHNwOYO5RM6sby/RX/AF4/vr1dbmVCY32E1QHmz8mN5for/rR/fR+TG8v0V/1o/vr0j4AUeAlAebhqyvL9Fd9aP762GrS8q18FdXPzo6faXo/wA8EeAHggPObtXF5FxcbK7GuTowOwPXa6tXF4MtETnWZwa2VjidqPANeCT53AL0N4CUeAHggM2PzutSOHIJjslkIKfIxgEB0QhCAEIQgBCEIAQhCAEIQgBCEIAQhCAEIQgBCEIAQhCAEIQgBCEIAWKoQgMhCEIAQhCAEIQgBCEIDBatORCEIA5EI5EIQgDkQjkQhCADCFjkhwQhAbCILdCEAIQhAf/9k="/>
          <p:cNvSpPr>
            <a:spLocks noChangeAspect="1" noChangeArrowheads="1"/>
          </p:cNvSpPr>
          <p:nvPr/>
        </p:nvSpPr>
        <p:spPr bwMode="auto">
          <a:xfrm>
            <a:off x="106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urbansamurai.com/wp-content/uploads/2012/01/h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0"/>
            <a:ext cx="6591300"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3480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467600" cy="715962"/>
          </a:xfrm>
        </p:spPr>
        <p:txBody>
          <a:bodyPr>
            <a:normAutofit/>
          </a:bodyPr>
          <a:lstStyle/>
          <a:p>
            <a:pPr eaLnBrk="1" fontAlgn="auto" hangingPunct="1">
              <a:spcAft>
                <a:spcPts val="0"/>
              </a:spcAft>
              <a:defRPr/>
            </a:pPr>
            <a:r>
              <a:rPr lang="en-US" sz="3600" dirty="0" smtClean="0">
                <a:latin typeface="Arial" panose="020B0604020202020204" pitchFamily="34" charset="0"/>
                <a:cs typeface="Arial" panose="020B0604020202020204" pitchFamily="34" charset="0"/>
              </a:rPr>
              <a:t>Additional resources:</a:t>
            </a:r>
            <a:endParaRPr lang="en-US" sz="3600" dirty="0">
              <a:latin typeface="Arial" panose="020B0604020202020204" pitchFamily="34" charset="0"/>
              <a:cs typeface="Arial" panose="020B0604020202020204" pitchFamily="34" charset="0"/>
            </a:endParaRPr>
          </a:p>
        </p:txBody>
      </p:sp>
      <p:sp>
        <p:nvSpPr>
          <p:cNvPr id="57345" name="Content Placeholder 1"/>
          <p:cNvSpPr>
            <a:spLocks noGrp="1"/>
          </p:cNvSpPr>
          <p:nvPr>
            <p:ph sz="quarter" idx="1"/>
          </p:nvPr>
        </p:nvSpPr>
        <p:spPr>
          <a:xfrm>
            <a:off x="228600" y="1447800"/>
            <a:ext cx="8153400" cy="4953000"/>
          </a:xfrm>
        </p:spPr>
        <p:txBody>
          <a:bodyPr>
            <a:normAutofit/>
          </a:bodyPr>
          <a:lstStyle/>
          <a:p>
            <a:pPr>
              <a:lnSpc>
                <a:spcPct val="150000"/>
              </a:lnSpc>
              <a:spcAft>
                <a:spcPts val="600"/>
              </a:spcAft>
            </a:pPr>
            <a:r>
              <a:rPr lang="en-US" sz="2000" b="1" dirty="0">
                <a:latin typeface="Arial" panose="020B0604020202020204" pitchFamily="34" charset="0"/>
                <a:cs typeface="Arial" panose="020B0604020202020204" pitchFamily="34" charset="0"/>
              </a:rPr>
              <a:t>SICC/SAP Network website </a:t>
            </a:r>
            <a:r>
              <a:rPr lang="en-US" sz="2000" dirty="0">
                <a:solidFill>
                  <a:srgbClr val="FF0000"/>
                </a:solidFill>
                <a:latin typeface="Arial" panose="020B0604020202020204" pitchFamily="34" charset="0"/>
                <a:cs typeface="Arial" panose="020B0604020202020204" pitchFamily="34" charset="0"/>
                <a:hlinkClick r:id="rId3"/>
              </a:rPr>
              <a:t>https://www.stateadvisorypanel.org</a:t>
            </a:r>
            <a:r>
              <a:rPr lang="en-US" sz="2000" dirty="0" smtClean="0">
                <a:solidFill>
                  <a:srgbClr val="FF0000"/>
                </a:solidFill>
                <a:latin typeface="Arial" panose="020B0604020202020204" pitchFamily="34" charset="0"/>
                <a:cs typeface="Arial" panose="020B0604020202020204" pitchFamily="34" charset="0"/>
                <a:hlinkClick r:id="rId3"/>
              </a:rPr>
              <a:t>/</a:t>
            </a:r>
            <a:r>
              <a:rPr lang="en-US" sz="2000" dirty="0" smtClean="0">
                <a:solidFill>
                  <a:srgbClr val="FF0000"/>
                </a:solidFill>
                <a:latin typeface="Arial" panose="020B0604020202020204" pitchFamily="34" charset="0"/>
                <a:cs typeface="Arial" panose="020B0604020202020204" pitchFamily="34" charset="0"/>
              </a:rPr>
              <a:t> </a:t>
            </a:r>
            <a:endParaRPr lang="en-US" sz="2000" u="sng" dirty="0" smtClean="0">
              <a:solidFill>
                <a:srgbClr val="FF0000"/>
              </a:solidFill>
              <a:latin typeface="Arial" panose="020B0604020202020204" pitchFamily="34" charset="0"/>
              <a:cs typeface="Arial" panose="020B0604020202020204" pitchFamily="34" charset="0"/>
            </a:endParaRPr>
          </a:p>
          <a:p>
            <a:pPr>
              <a:lnSpc>
                <a:spcPct val="150000"/>
              </a:lnSpc>
              <a:spcBef>
                <a:spcPts val="600"/>
              </a:spcBef>
              <a:spcAft>
                <a:spcPts val="600"/>
              </a:spcAft>
            </a:pPr>
            <a:r>
              <a:rPr lang="en-US" sz="2000" b="1" dirty="0" smtClean="0">
                <a:latin typeface="Arial" panose="020B0604020202020204" pitchFamily="34" charset="0"/>
                <a:cs typeface="Arial" panose="020B0604020202020204" pitchFamily="34" charset="0"/>
              </a:rPr>
              <a:t>State ICC Overview</a:t>
            </a:r>
            <a:r>
              <a:rPr lang="en-US" sz="2000" u="sng"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4"/>
              </a:rPr>
              <a:t>http://ectacenter.org/~</a:t>
            </a:r>
            <a:r>
              <a:rPr lang="en-US" sz="2000" dirty="0" smtClean="0">
                <a:latin typeface="Arial" panose="020B0604020202020204" pitchFamily="34" charset="0"/>
                <a:cs typeface="Arial" panose="020B0604020202020204" pitchFamily="34" charset="0"/>
                <a:hlinkClick r:id="rId4"/>
              </a:rPr>
              <a:t>pdfs/pubs/SICCoverview.pdf</a:t>
            </a:r>
            <a:endParaRPr lang="en-US" sz="2000" dirty="0" smtClean="0">
              <a:latin typeface="Arial" panose="020B0604020202020204" pitchFamily="34" charset="0"/>
              <a:cs typeface="Arial" panose="020B0604020202020204" pitchFamily="34" charset="0"/>
            </a:endParaRPr>
          </a:p>
          <a:p>
            <a:pPr>
              <a:lnSpc>
                <a:spcPct val="150000"/>
              </a:lnSpc>
              <a:spcBef>
                <a:spcPts val="600"/>
              </a:spcBef>
              <a:spcAft>
                <a:spcPts val="600"/>
              </a:spcAft>
            </a:pPr>
            <a:r>
              <a:rPr lang="en-US" sz="2000" b="1" dirty="0" smtClean="0">
                <a:latin typeface="Arial" panose="020B0604020202020204" pitchFamily="34" charset="0"/>
                <a:cs typeface="Arial" panose="020B0604020202020204" pitchFamily="34" charset="0"/>
              </a:rPr>
              <a:t>Interagency Coordination  </a:t>
            </a:r>
            <a:r>
              <a:rPr lang="en-US" sz="2000" i="1" dirty="0" smtClean="0">
                <a:latin typeface="Arial" panose="020B0604020202020204" pitchFamily="34" charset="0"/>
                <a:cs typeface="Arial" panose="020B0604020202020204" pitchFamily="34" charset="0"/>
              </a:rPr>
              <a:t>(Includes laws and Memorandums of Agreements)</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5"/>
              </a:rPr>
              <a:t>http://</a:t>
            </a:r>
            <a:r>
              <a:rPr lang="en-US" sz="2000" dirty="0" smtClean="0">
                <a:latin typeface="Arial" panose="020B0604020202020204" pitchFamily="34" charset="0"/>
                <a:cs typeface="Arial" panose="020B0604020202020204" pitchFamily="34" charset="0"/>
                <a:hlinkClick r:id="rId5"/>
              </a:rPr>
              <a:t>ectacenter.org/topics/intercoord/icc.asp</a:t>
            </a:r>
            <a:endParaRPr lang="en-US" sz="2000" dirty="0" smtClean="0">
              <a:latin typeface="Arial" panose="020B0604020202020204" pitchFamily="34" charset="0"/>
              <a:cs typeface="Arial" panose="020B0604020202020204" pitchFamily="34" charset="0"/>
            </a:endParaRPr>
          </a:p>
          <a:p>
            <a:pPr>
              <a:lnSpc>
                <a:spcPct val="150000"/>
              </a:lnSpc>
              <a:spcBef>
                <a:spcPts val="600"/>
              </a:spcBef>
              <a:spcAft>
                <a:spcPts val="600"/>
              </a:spcAft>
            </a:pPr>
            <a:r>
              <a:rPr lang="en-US" sz="2000" b="1" dirty="0" smtClean="0">
                <a:latin typeface="Arial" panose="020B0604020202020204" pitchFamily="34" charset="0"/>
                <a:cs typeface="Arial" panose="020B0604020202020204" pitchFamily="34" charset="0"/>
              </a:rPr>
              <a:t>OSEP Policy Letters of Clarification Related to Part C and Section 619 </a:t>
            </a:r>
            <a:r>
              <a:rPr lang="en-US" sz="2000" dirty="0">
                <a:latin typeface="Arial" panose="020B0604020202020204" pitchFamily="34" charset="0"/>
                <a:cs typeface="Arial" panose="020B0604020202020204" pitchFamily="34" charset="0"/>
                <a:hlinkClick r:id="rId6"/>
              </a:rPr>
              <a:t>http://</a:t>
            </a:r>
            <a:r>
              <a:rPr lang="en-US" sz="2000" dirty="0" smtClean="0">
                <a:latin typeface="Arial" panose="020B0604020202020204" pitchFamily="34" charset="0"/>
                <a:cs typeface="Arial" panose="020B0604020202020204" pitchFamily="34" charset="0"/>
                <a:hlinkClick r:id="rId6"/>
              </a:rPr>
              <a:t>ectacenter.org/idea/clarfctnltrs.asp</a:t>
            </a:r>
            <a:endParaRPr lang="en-US" sz="2000" dirty="0" smtClean="0">
              <a:latin typeface="Arial" panose="020B0604020202020204" pitchFamily="34" charset="0"/>
              <a:cs typeface="Arial" panose="020B0604020202020204" pitchFamily="34" charset="0"/>
            </a:endParaRPr>
          </a:p>
          <a:p>
            <a:pPr>
              <a:lnSpc>
                <a:spcPct val="150000"/>
              </a:lnSpc>
              <a:spcBef>
                <a:spcPts val="600"/>
              </a:spcBef>
              <a:spcAft>
                <a:spcPts val="600"/>
              </a:spcAft>
            </a:pPr>
            <a:r>
              <a:rPr lang="en-US" sz="2000" b="1" dirty="0" smtClean="0">
                <a:latin typeface="Arial" panose="020B0604020202020204" pitchFamily="34" charset="0"/>
                <a:cs typeface="Arial" panose="020B0604020202020204" pitchFamily="34" charset="0"/>
              </a:rPr>
              <a:t>Grads 360</a:t>
            </a:r>
            <a:r>
              <a:rPr lang="en-US" sz="2000" b="1" dirty="0" smtClean="0">
                <a:latin typeface="Arial" panose="020B0604020202020204" pitchFamily="34" charset="0"/>
                <a:cs typeface="Arial" panose="020B0604020202020204" pitchFamily="34" charset="0"/>
                <a:sym typeface="Symbol"/>
              </a:rPr>
              <a:t> </a:t>
            </a:r>
            <a:r>
              <a:rPr lang="en-US" sz="2000" b="1" dirty="0">
                <a:latin typeface="Arial" panose="020B0604020202020204" pitchFamily="34" charset="0"/>
                <a:cs typeface="Arial" panose="020B0604020202020204" pitchFamily="34" charset="0"/>
                <a:sym typeface="Symbol"/>
              </a:rPr>
              <a:t>SPP/APR resources </a:t>
            </a:r>
            <a:r>
              <a:rPr lang="en-US" sz="2000" dirty="0">
                <a:latin typeface="Arial" panose="020B0604020202020204" pitchFamily="34" charset="0"/>
                <a:cs typeface="Arial" panose="020B0604020202020204" pitchFamily="34" charset="0"/>
                <a:sym typeface="Symbol"/>
                <a:hlinkClick r:id="rId7"/>
              </a:rPr>
              <a:t>https://osep.grads360.org/#</a:t>
            </a:r>
            <a:r>
              <a:rPr lang="en-US" sz="2000" dirty="0" smtClean="0">
                <a:latin typeface="Arial" panose="020B0604020202020204" pitchFamily="34" charset="0"/>
                <a:cs typeface="Arial" panose="020B0604020202020204" pitchFamily="34" charset="0"/>
                <a:sym typeface="Symbol"/>
                <a:hlinkClick r:id="rId7"/>
              </a:rPr>
              <a:t>program/spp-apr-resources</a:t>
            </a:r>
            <a:r>
              <a:rPr lang="en-US" sz="2000" dirty="0" smtClean="0">
                <a:latin typeface="Arial" panose="020B0604020202020204" pitchFamily="34" charset="0"/>
                <a:cs typeface="Arial" panose="020B0604020202020204" pitchFamily="34" charset="0"/>
                <a:sym typeface="Symbol"/>
              </a:rPr>
              <a:t> </a:t>
            </a:r>
            <a:endParaRPr lang="en-US" sz="2000" dirty="0" smtClean="0">
              <a:latin typeface="Arial" panose="020B0604020202020204" pitchFamily="34" charset="0"/>
              <a:cs typeface="Arial" panose="020B0604020202020204" pitchFamily="34" charset="0"/>
            </a:endParaRPr>
          </a:p>
          <a:p>
            <a:pPr eaLnBrk="1" hangingPunct="1">
              <a:buFont typeface="Wingdings 3" pitchFamily="18" charset="2"/>
              <a:buNone/>
            </a:pPr>
            <a:endParaRPr lang="en-US" sz="2200" dirty="0" smtClean="0"/>
          </a:p>
        </p:txBody>
      </p:sp>
      <p:sp>
        <p:nvSpPr>
          <p:cNvPr id="33795" name="Date Placeholder 2"/>
          <p:cNvSpPr>
            <a:spLocks noGrp="1"/>
          </p:cNvSpPr>
          <p:nvPr>
            <p:ph type="dt" sz="half" idx="14"/>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5FDF90A-3033-4660-8042-9B770B220BD2}" type="datetime1">
              <a:rPr lang="en-US" smtClean="0"/>
              <a:t>8/12/2016</a:t>
            </a:fld>
            <a:endParaRPr lang="en-US" smtClean="0"/>
          </a:p>
        </p:txBody>
      </p:sp>
      <p:sp>
        <p:nvSpPr>
          <p:cNvPr id="33797" name="Slide Number Placeholder 4"/>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1BA26F9-9296-4740-8769-FFCD34AA8DE8}" type="slidenum">
              <a:rPr lang="en-US" smtClean="0"/>
              <a:pPr fontAlgn="base">
                <a:spcBef>
                  <a:spcPct val="0"/>
                </a:spcBef>
                <a:spcAft>
                  <a:spcPct val="0"/>
                </a:spcAft>
                <a:defRPr/>
              </a:pPr>
              <a:t>61</a:t>
            </a:fld>
            <a:endParaRPr lang="en-US" dirty="0" smtClean="0"/>
          </a:p>
        </p:txBody>
      </p:sp>
    </p:spTree>
    <p:extLst>
      <p:ext uri="{BB962C8B-B14F-4D97-AF65-F5344CB8AC3E}">
        <p14:creationId xmlns:p14="http://schemas.microsoft.com/office/powerpoint/2010/main" val="9418346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ingwalt\AppData\Local\Microsoft\Windows\Temporary Internet Files\Content.IE5\E4IXF4GH\ContactUs_Ic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821" y="2667000"/>
            <a:ext cx="2410968" cy="29088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7467600" cy="715962"/>
          </a:xfrm>
        </p:spPr>
        <p:txBody>
          <a:bodyPr>
            <a:normAutofit/>
          </a:bodyPr>
          <a:lstStyle/>
          <a:p>
            <a:r>
              <a:rPr lang="en-US" sz="3600" dirty="0" smtClean="0">
                <a:latin typeface="Arial" panose="020B0604020202020204" pitchFamily="34" charset="0"/>
                <a:cs typeface="Arial" panose="020B0604020202020204" pitchFamily="34" charset="0"/>
              </a:rPr>
              <a:t>Questions?</a:t>
            </a:r>
            <a:endParaRPr lang="en-US" sz="36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
          </p:nvPr>
        </p:nvSpPr>
        <p:spPr>
          <a:xfrm>
            <a:off x="457200" y="1295400"/>
            <a:ext cx="7467600" cy="5178552"/>
          </a:xfrm>
        </p:spPr>
        <p:txBody>
          <a:bodyPr>
            <a:normAutofit fontScale="77500" lnSpcReduction="20000"/>
          </a:bodyPr>
          <a:lstStyle/>
          <a:p>
            <a:pPr>
              <a:lnSpc>
                <a:spcPct val="150000"/>
              </a:lnSpc>
            </a:pPr>
            <a:r>
              <a:rPr lang="en-US" sz="3200" dirty="0" smtClean="0">
                <a:latin typeface="Arial" panose="020B0604020202020204" pitchFamily="34" charset="0"/>
                <a:cs typeface="Arial" panose="020B0604020202020204" pitchFamily="34" charset="0"/>
              </a:rPr>
              <a:t>Contact us:</a:t>
            </a:r>
          </a:p>
          <a:p>
            <a:pPr lvl="1">
              <a:lnSpc>
                <a:spcPct val="150000"/>
              </a:lnSpc>
            </a:pPr>
            <a:r>
              <a:rPr lang="en-US" sz="3200" dirty="0" smtClean="0">
                <a:latin typeface="Arial" panose="020B0604020202020204" pitchFamily="34" charset="0"/>
                <a:cs typeface="Arial" panose="020B0604020202020204" pitchFamily="34" charset="0"/>
              </a:rPr>
              <a:t>Sharon Ringwalt</a:t>
            </a:r>
          </a:p>
          <a:p>
            <a:pPr lvl="2">
              <a:lnSpc>
                <a:spcPct val="150000"/>
              </a:lnSpc>
            </a:pPr>
            <a:r>
              <a:rPr lang="en-US" sz="3000" dirty="0">
                <a:latin typeface="Arial" panose="020B0604020202020204" pitchFamily="34" charset="0"/>
                <a:cs typeface="Arial" panose="020B0604020202020204" pitchFamily="34" charset="0"/>
                <a:hlinkClick r:id="rId3"/>
              </a:rPr>
              <a:t>s</a:t>
            </a:r>
            <a:r>
              <a:rPr lang="en-US" sz="3000" dirty="0" smtClean="0">
                <a:latin typeface="Arial" panose="020B0604020202020204" pitchFamily="34" charset="0"/>
                <a:cs typeface="Arial" panose="020B0604020202020204" pitchFamily="34" charset="0"/>
                <a:hlinkClick r:id="rId3"/>
              </a:rPr>
              <a:t>haron.ringwalt@unc.edu</a:t>
            </a:r>
            <a:endParaRPr lang="en-US" sz="3000" dirty="0" smtClean="0">
              <a:latin typeface="Arial" panose="020B0604020202020204" pitchFamily="34" charset="0"/>
              <a:cs typeface="Arial" panose="020B0604020202020204" pitchFamily="34" charset="0"/>
            </a:endParaRPr>
          </a:p>
          <a:p>
            <a:pPr lvl="1">
              <a:lnSpc>
                <a:spcPct val="150000"/>
              </a:lnSpc>
            </a:pPr>
            <a:r>
              <a:rPr lang="en-US" sz="3200" dirty="0" smtClean="0">
                <a:latin typeface="Arial" panose="020B0604020202020204" pitchFamily="34" charset="0"/>
                <a:cs typeface="Arial" panose="020B0604020202020204" pitchFamily="34" charset="0"/>
              </a:rPr>
              <a:t>Judy Sweet</a:t>
            </a:r>
          </a:p>
          <a:p>
            <a:pPr lvl="2">
              <a:lnSpc>
                <a:spcPct val="150000"/>
              </a:lnSpc>
            </a:pPr>
            <a:r>
              <a:rPr lang="en-US" sz="3000" dirty="0" smtClean="0">
                <a:latin typeface="Arial" panose="020B0604020202020204" pitchFamily="34" charset="0"/>
                <a:cs typeface="Arial" panose="020B0604020202020204" pitchFamily="34" charset="0"/>
                <a:hlinkClick r:id="rId4"/>
              </a:rPr>
              <a:t>Judy.swett@pacer.org</a:t>
            </a:r>
            <a:endParaRPr lang="en-US" sz="3000" dirty="0" smtClean="0">
              <a:latin typeface="Arial" panose="020B0604020202020204" pitchFamily="34" charset="0"/>
              <a:cs typeface="Arial" panose="020B0604020202020204" pitchFamily="34" charset="0"/>
            </a:endParaRPr>
          </a:p>
          <a:p>
            <a:pPr lvl="1">
              <a:lnSpc>
                <a:spcPct val="150000"/>
              </a:lnSpc>
            </a:pPr>
            <a:r>
              <a:rPr lang="en-US" sz="3200" dirty="0" smtClean="0">
                <a:latin typeface="Arial" panose="020B0604020202020204" pitchFamily="34" charset="0"/>
                <a:cs typeface="Arial" panose="020B0604020202020204" pitchFamily="34" charset="0"/>
              </a:rPr>
              <a:t>Siobhan Colgan</a:t>
            </a:r>
          </a:p>
          <a:p>
            <a:pPr lvl="2">
              <a:lnSpc>
                <a:spcPct val="150000"/>
              </a:lnSpc>
            </a:pPr>
            <a:r>
              <a:rPr lang="en-US" sz="3000" dirty="0" smtClean="0">
                <a:latin typeface="Arial" panose="020B0604020202020204" pitchFamily="34" charset="0"/>
                <a:cs typeface="Arial" panose="020B0604020202020204" pitchFamily="34" charset="0"/>
                <a:hlinkClick r:id="rId5"/>
              </a:rPr>
              <a:t>Siobhan.colgan@unc.edu</a:t>
            </a:r>
            <a:endParaRPr lang="en-US" sz="3000" dirty="0" smtClean="0">
              <a:latin typeface="Arial" panose="020B0604020202020204" pitchFamily="34" charset="0"/>
              <a:cs typeface="Arial" panose="020B0604020202020204" pitchFamily="34" charset="0"/>
            </a:endParaRPr>
          </a:p>
          <a:p>
            <a:pPr lvl="1">
              <a:lnSpc>
                <a:spcPct val="150000"/>
              </a:lnSpc>
            </a:pPr>
            <a:r>
              <a:rPr lang="en-US" sz="3300" dirty="0" smtClean="0">
                <a:latin typeface="Arial" panose="020B0604020202020204" pitchFamily="34" charset="0"/>
                <a:cs typeface="Arial" panose="020B0604020202020204" pitchFamily="34" charset="0"/>
              </a:rPr>
              <a:t>Darla Gundler</a:t>
            </a:r>
          </a:p>
          <a:p>
            <a:pPr lvl="2">
              <a:lnSpc>
                <a:spcPct val="150000"/>
              </a:lnSpc>
            </a:pPr>
            <a:r>
              <a:rPr lang="en-US" sz="3000" dirty="0" smtClean="0">
                <a:latin typeface="Arial" panose="020B0604020202020204" pitchFamily="34" charset="0"/>
                <a:cs typeface="Arial" panose="020B0604020202020204" pitchFamily="34" charset="0"/>
                <a:hlinkClick r:id="rId6"/>
              </a:rPr>
              <a:t>gundler@live.com</a:t>
            </a:r>
            <a:r>
              <a:rPr lang="en-US" sz="3000" dirty="0" smtClean="0">
                <a:latin typeface="Arial" panose="020B0604020202020204" pitchFamily="34" charset="0"/>
                <a:cs typeface="Arial" panose="020B0604020202020204" pitchFamily="34" charset="0"/>
              </a:rPr>
              <a:t>  </a:t>
            </a:r>
            <a:endParaRPr lang="en-US" sz="30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4"/>
          </p:nvPr>
        </p:nvSpPr>
        <p:spPr/>
        <p:txBody>
          <a:bodyPr/>
          <a:lstStyle/>
          <a:p>
            <a:pPr>
              <a:defRPr/>
            </a:pPr>
            <a:fld id="{E3A08C80-80B2-4DF2-9196-371AD1675DCB}" type="datetime1">
              <a:rPr lang="en-US" smtClean="0"/>
              <a:t>8/12/2016</a:t>
            </a:fld>
            <a:endParaRPr lang="en-US" dirty="0"/>
          </a:p>
        </p:txBody>
      </p:sp>
      <p:sp>
        <p:nvSpPr>
          <p:cNvPr id="5" name="Slide Number Placeholder 4"/>
          <p:cNvSpPr>
            <a:spLocks noGrp="1"/>
          </p:cNvSpPr>
          <p:nvPr>
            <p:ph type="sldNum" sz="quarter" idx="15"/>
          </p:nvPr>
        </p:nvSpPr>
        <p:spPr/>
        <p:txBody>
          <a:bodyPr/>
          <a:lstStyle/>
          <a:p>
            <a:pPr>
              <a:defRPr/>
            </a:pPr>
            <a:fld id="{F16961FF-1E29-4D9A-85B8-DE0698EEB867}" type="slidenum">
              <a:rPr lang="en-US" smtClean="0"/>
              <a:pPr>
                <a:defRPr/>
              </a:pPr>
              <a:t>62</a:t>
            </a:fld>
            <a:endParaRPr lang="en-US" dirty="0"/>
          </a:p>
        </p:txBody>
      </p:sp>
    </p:spTree>
    <p:extLst>
      <p:ext uri="{BB962C8B-B14F-4D97-AF65-F5344CB8AC3E}">
        <p14:creationId xmlns:p14="http://schemas.microsoft.com/office/powerpoint/2010/main" val="4174223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66800"/>
          </a:xfrm>
        </p:spPr>
        <p:txBody>
          <a:bodyPr>
            <a:noAutofit/>
          </a:bodyPr>
          <a:lstStyle/>
          <a:p>
            <a:pPr algn="ctr" eaLnBrk="1" fontAlgn="auto" hangingPunct="1">
              <a:spcAft>
                <a:spcPts val="0"/>
              </a:spcAft>
              <a:defRPr/>
            </a:pPr>
            <a:r>
              <a:rPr lang="en-US" sz="3600" b="1" dirty="0" smtClean="0">
                <a:latin typeface="Arial" panose="020B0604020202020204" pitchFamily="34" charset="0"/>
                <a:cs typeface="Arial" panose="020B0604020202020204" pitchFamily="34" charset="0"/>
              </a:rPr>
              <a:t>SICC Membership changes – IDEA 2004</a:t>
            </a:r>
            <a:endParaRPr lang="en-US" sz="3600" b="1" dirty="0">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a:xfrm>
            <a:off x="0" y="1219200"/>
            <a:ext cx="8991600" cy="5638800"/>
          </a:xfrm>
        </p:spPr>
        <p:txBody>
          <a:bodyPr>
            <a:noAutofit/>
          </a:bodyPr>
          <a:lstStyle/>
          <a:p>
            <a:pPr marL="365760" indent="-256032" eaLnBrk="1" fontAlgn="auto" hangingPunct="1">
              <a:lnSpc>
                <a:spcPct val="150000"/>
              </a:lnSpc>
              <a:spcBef>
                <a:spcPts val="0"/>
              </a:spcBef>
              <a:spcAft>
                <a:spcPts val="0"/>
              </a:spcAft>
              <a:buFont typeface="Wingdings 3"/>
              <a:buChar char=""/>
              <a:defRPr/>
            </a:pPr>
            <a:r>
              <a:rPr lang="en-US" sz="1800" dirty="0" smtClean="0">
                <a:latin typeface="Arial" panose="020B0604020202020204" pitchFamily="34" charset="0"/>
                <a:cs typeface="Arial" panose="020B0604020202020204" pitchFamily="34" charset="0"/>
              </a:rPr>
              <a:t>Added new members to the State Interagency Coordinating Council (SICC) &amp; eliminated the Federal Interagency Coordinating Council (FICC). </a:t>
            </a:r>
          </a:p>
          <a:p>
            <a:pPr marL="365760" indent="-256032" eaLnBrk="1" fontAlgn="auto" hangingPunct="1">
              <a:lnSpc>
                <a:spcPct val="150000"/>
              </a:lnSpc>
              <a:spcBef>
                <a:spcPts val="0"/>
              </a:spcBef>
              <a:spcAft>
                <a:spcPts val="0"/>
              </a:spcAft>
              <a:buFont typeface="Wingdings 3"/>
              <a:buChar char=""/>
              <a:defRPr/>
            </a:pPr>
            <a:r>
              <a:rPr lang="en-US" sz="1800" dirty="0" smtClean="0">
                <a:latin typeface="Arial" panose="020B0604020202020204" pitchFamily="34" charset="0"/>
                <a:cs typeface="Arial" panose="020B0604020202020204" pitchFamily="34" charset="0"/>
              </a:rPr>
              <a:t>The SICC shall be composed as follows: </a:t>
            </a:r>
          </a:p>
          <a:p>
            <a:pPr marL="621792" lvl="1" eaLnBrk="1" fontAlgn="auto" hangingPunct="1">
              <a:lnSpc>
                <a:spcPct val="150000"/>
              </a:lnSpc>
              <a:spcBef>
                <a:spcPts val="0"/>
              </a:spcBef>
              <a:spcAft>
                <a:spcPts val="0"/>
              </a:spcAft>
              <a:buFont typeface="Verdana"/>
              <a:buChar char="◦"/>
              <a:defRPr/>
            </a:pPr>
            <a:r>
              <a:rPr lang="en-US" sz="1800" dirty="0" smtClean="0">
                <a:solidFill>
                  <a:srgbClr val="00B050"/>
                </a:solidFill>
                <a:latin typeface="Arial" panose="020B0604020202020204" pitchFamily="34" charset="0"/>
                <a:cs typeface="Arial" panose="020B0604020202020204" pitchFamily="34" charset="0"/>
              </a:rPr>
              <a:t>Not less than one member shall be from the agency responsible for the state Medicaid program; </a:t>
            </a:r>
          </a:p>
          <a:p>
            <a:pPr marL="621792" lvl="1" eaLnBrk="1" fontAlgn="auto" hangingPunct="1">
              <a:lnSpc>
                <a:spcPct val="150000"/>
              </a:lnSpc>
              <a:spcBef>
                <a:spcPts val="0"/>
              </a:spcBef>
              <a:spcAft>
                <a:spcPts val="0"/>
              </a:spcAft>
              <a:buFont typeface="Verdana"/>
              <a:buChar char="◦"/>
              <a:defRPr/>
            </a:pPr>
            <a:r>
              <a:rPr lang="en-US" sz="1800" dirty="0" smtClean="0">
                <a:solidFill>
                  <a:srgbClr val="00B050"/>
                </a:solidFill>
                <a:latin typeface="Arial" panose="020B0604020202020204" pitchFamily="34" charset="0"/>
                <a:cs typeface="Arial" panose="020B0604020202020204" pitchFamily="34" charset="0"/>
              </a:rPr>
              <a:t>Not less that one member shall be a representative designated by the Office of Coordinator for Education of Homeless Children and Youths; </a:t>
            </a:r>
          </a:p>
          <a:p>
            <a:pPr marL="621792" lvl="1" eaLnBrk="1" fontAlgn="auto" hangingPunct="1">
              <a:lnSpc>
                <a:spcPct val="150000"/>
              </a:lnSpc>
              <a:spcBef>
                <a:spcPts val="0"/>
              </a:spcBef>
              <a:spcAft>
                <a:spcPts val="0"/>
              </a:spcAft>
              <a:buFont typeface="Verdana"/>
              <a:buChar char="◦"/>
              <a:defRPr/>
            </a:pPr>
            <a:r>
              <a:rPr lang="en-US" sz="1800" dirty="0" smtClean="0">
                <a:solidFill>
                  <a:srgbClr val="00B050"/>
                </a:solidFill>
                <a:latin typeface="Arial" panose="020B0604020202020204" pitchFamily="34" charset="0"/>
                <a:cs typeface="Arial" panose="020B0604020202020204" pitchFamily="34" charset="0"/>
              </a:rPr>
              <a:t>Not less than one member shall be a representative from the state child welfare agency responsible for foster care; and </a:t>
            </a:r>
          </a:p>
          <a:p>
            <a:pPr marL="621792" lvl="1" eaLnBrk="1" fontAlgn="auto" hangingPunct="1">
              <a:lnSpc>
                <a:spcPct val="150000"/>
              </a:lnSpc>
              <a:spcBef>
                <a:spcPts val="0"/>
              </a:spcBef>
              <a:spcAft>
                <a:spcPts val="0"/>
              </a:spcAft>
              <a:buFont typeface="Verdana"/>
              <a:buChar char="◦"/>
              <a:defRPr/>
            </a:pPr>
            <a:r>
              <a:rPr lang="en-US" sz="1800" dirty="0" smtClean="0">
                <a:solidFill>
                  <a:srgbClr val="00B050"/>
                </a:solidFill>
                <a:latin typeface="Arial" panose="020B0604020202020204" pitchFamily="34" charset="0"/>
                <a:cs typeface="Arial" panose="020B0604020202020204" pitchFamily="34" charset="0"/>
              </a:rPr>
              <a:t>Not less that one member shall be a representative from the state agency responsible for children’s mental health. </a:t>
            </a:r>
          </a:p>
          <a:p>
            <a:pPr marL="621792" lvl="1" eaLnBrk="1" fontAlgn="auto" hangingPunct="1">
              <a:lnSpc>
                <a:spcPct val="150000"/>
              </a:lnSpc>
              <a:spcBef>
                <a:spcPts val="0"/>
              </a:spcBef>
              <a:spcAft>
                <a:spcPts val="0"/>
              </a:spcAft>
              <a:buFont typeface="Verdana"/>
              <a:buChar char="◦"/>
              <a:defRPr/>
            </a:pPr>
            <a:r>
              <a:rPr lang="en-US" sz="1800" dirty="0" smtClean="0">
                <a:solidFill>
                  <a:srgbClr val="00B050"/>
                </a:solidFill>
                <a:latin typeface="Arial" panose="020B0604020202020204" pitchFamily="34" charset="0"/>
                <a:cs typeface="Arial" panose="020B0604020202020204" pitchFamily="34" charset="0"/>
              </a:rPr>
              <a:t>The authority for the FICC at 644, IDEA 1997, was deleted. </a:t>
            </a:r>
          </a:p>
          <a:p>
            <a:pPr marL="365760" indent="-256032" eaLnBrk="1" fontAlgn="auto" hangingPunct="1">
              <a:lnSpc>
                <a:spcPct val="150000"/>
              </a:lnSpc>
              <a:spcBef>
                <a:spcPts val="0"/>
              </a:spcBef>
              <a:spcAft>
                <a:spcPts val="0"/>
              </a:spcAft>
              <a:buFont typeface="Wingdings 3"/>
              <a:buChar char=""/>
              <a:defRPr/>
            </a:pPr>
            <a:r>
              <a:rPr lang="en-US" sz="1800" dirty="0" smtClean="0">
                <a:latin typeface="Arial" panose="020B0604020202020204" pitchFamily="34" charset="0"/>
                <a:cs typeface="Arial" panose="020B0604020202020204" pitchFamily="34" charset="0"/>
              </a:rPr>
              <a:t>[641(b)(1)(G), (K)-(M) and deletion of the FICC at 644, IDEA 1997] </a:t>
            </a:r>
          </a:p>
        </p:txBody>
      </p:sp>
      <p:sp>
        <p:nvSpPr>
          <p:cNvPr id="12292" name="Date Placeholder 3"/>
          <p:cNvSpPr>
            <a:spLocks noGrp="1"/>
          </p:cNvSpPr>
          <p:nvPr>
            <p:ph type="dt" sz="half" idx="14"/>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9F6C551-31F1-42F0-A51F-8E2BDE4F4570}" type="datetime1">
              <a:rPr lang="en-US" smtClean="0"/>
              <a:t>8/12/2016</a:t>
            </a:fld>
            <a:endParaRPr lang="en-US" smtClean="0"/>
          </a:p>
        </p:txBody>
      </p:sp>
      <p:sp>
        <p:nvSpPr>
          <p:cNvPr id="12293" name="Slide Number Placeholder 4"/>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35D3061-F0C8-443E-95AF-053D38ABDFBD}" type="slidenum">
              <a:rPr lang="en-US" smtClean="0"/>
              <a:pPr fontAlgn="base">
                <a:spcBef>
                  <a:spcPct val="0"/>
                </a:spcBef>
                <a:spcAft>
                  <a:spcPct val="0"/>
                </a:spcAft>
                <a:defRPr/>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33400"/>
          </a:xfrm>
        </p:spPr>
        <p:txBody>
          <a:bodyPr>
            <a:noAutofit/>
          </a:bodyPr>
          <a:lstStyle/>
          <a:p>
            <a:pPr eaLnBrk="1" fontAlgn="auto" hangingPunct="1">
              <a:spcAft>
                <a:spcPts val="0"/>
              </a:spcAft>
              <a:defRPr/>
            </a:pPr>
            <a:r>
              <a:rPr lang="en-US" sz="3600" dirty="0" smtClean="0">
                <a:latin typeface="Arial" panose="020B0604020202020204" pitchFamily="34" charset="0"/>
                <a:cs typeface="Arial" panose="020B0604020202020204" pitchFamily="34" charset="0"/>
              </a:rPr>
              <a:t>SICC Membership</a:t>
            </a:r>
            <a:endParaRPr lang="en-US" sz="3600" dirty="0">
              <a:latin typeface="Arial" panose="020B0604020202020204" pitchFamily="34" charset="0"/>
              <a:cs typeface="Arial" panose="020B0604020202020204" pitchFamily="34" charset="0"/>
            </a:endParaRPr>
          </a:p>
        </p:txBody>
      </p:sp>
      <p:sp>
        <p:nvSpPr>
          <p:cNvPr id="24577" name="Content Placeholder 1"/>
          <p:cNvSpPr>
            <a:spLocks noGrp="1"/>
          </p:cNvSpPr>
          <p:nvPr>
            <p:ph sz="quarter" idx="1"/>
          </p:nvPr>
        </p:nvSpPr>
        <p:spPr>
          <a:xfrm>
            <a:off x="152400" y="685800"/>
            <a:ext cx="8763000" cy="6019800"/>
          </a:xfrm>
        </p:spPr>
        <p:txBody>
          <a:bodyPr>
            <a:normAutofit fontScale="92500"/>
          </a:bodyPr>
          <a:lstStyle/>
          <a:p>
            <a:pPr marL="0" indent="0" eaLnBrk="1" hangingPunct="1">
              <a:buNone/>
            </a:pPr>
            <a:r>
              <a:rPr lang="en-US" sz="1800" b="1" dirty="0" smtClean="0">
                <a:latin typeface="Arial" panose="020B0604020202020204" pitchFamily="34" charset="0"/>
                <a:cs typeface="Arial" panose="020B0604020202020204" pitchFamily="34" charset="0"/>
              </a:rPr>
              <a:t>In general.--The council shall be composed as follows: </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Parents - Not less than 20 percent of the members</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Service providers - Not less than 20 percent of the members</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State legislature - Not less than 1 member</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Personnel preparation - Not less than 1 member</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Agency for early intervention services - Not less than 1 member</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Agency for preschool services - Not less than 1</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State Medicaid agency - Not less than 1 member</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Head Start agency - Not less than 1 member</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Child care agency - Not less than 1 member</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Agency for health insurance - Not less than 1 member</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Office of the coordinator of education of homeless children and youth - Not less than 1 member</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State foster care representative - Not less than 1 member</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Mental health agency - Not less than 1 member</a:t>
            </a:r>
          </a:p>
          <a:p>
            <a:pPr marL="274320" lvl="1" eaLnBrk="1" hangingPunct="1">
              <a:lnSpc>
                <a:spcPct val="150000"/>
              </a:lnSpc>
              <a:buFont typeface="Wingdings" pitchFamily="2" charset="2"/>
              <a:buChar char="v"/>
            </a:pPr>
            <a:r>
              <a:rPr lang="en-US" sz="1600" dirty="0" smtClean="0">
                <a:solidFill>
                  <a:srgbClr val="00B050"/>
                </a:solidFill>
                <a:latin typeface="Arial" panose="020B0604020202020204" pitchFamily="34" charset="0"/>
                <a:cs typeface="Arial" panose="020B0604020202020204" pitchFamily="34" charset="0"/>
              </a:rPr>
              <a:t>Other members - The council may include other members</a:t>
            </a:r>
          </a:p>
          <a:p>
            <a:pPr eaLnBrk="1" hangingPunct="1"/>
            <a:endParaRPr lang="en-US" sz="1800" dirty="0" smtClean="0">
              <a:solidFill>
                <a:srgbClr val="0070C0"/>
              </a:solidFill>
              <a:latin typeface="Century Gothic" pitchFamily="34" charset="0"/>
            </a:endParaRPr>
          </a:p>
        </p:txBody>
      </p:sp>
      <p:sp>
        <p:nvSpPr>
          <p:cNvPr id="11268" name="Date Placeholder 3"/>
          <p:cNvSpPr>
            <a:spLocks noGrp="1"/>
          </p:cNvSpPr>
          <p:nvPr>
            <p:ph type="dt" sz="half" idx="14"/>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E3D3BDC-7949-450F-AC42-15CC48BFA753}" type="datetime1">
              <a:rPr lang="en-US" smtClean="0"/>
              <a:t>8/12/2016</a:t>
            </a:fld>
            <a:endParaRPr lang="en-US" smtClean="0"/>
          </a:p>
        </p:txBody>
      </p:sp>
      <p:sp>
        <p:nvSpPr>
          <p:cNvPr id="11269" name="Slide Number Placeholder 4"/>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F998AB7-F57B-445D-95E4-754AB93FEFF7}" type="slidenum">
              <a:rPr lang="en-US" smtClean="0"/>
              <a:pPr fontAlgn="base">
                <a:spcBef>
                  <a:spcPct val="0"/>
                </a:spcBef>
                <a:spcAft>
                  <a:spcPct val="0"/>
                </a:spcAft>
                <a:defRPr/>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US" sz="3600" dirty="0" smtClean="0">
                <a:latin typeface="Arial" panose="020B0604020202020204" pitchFamily="34" charset="0"/>
                <a:cs typeface="Arial" panose="020B0604020202020204" pitchFamily="34" charset="0"/>
              </a:rPr>
              <a:t>Advise and Assist</a:t>
            </a:r>
            <a:endParaRPr lang="en-US" sz="36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a:defRPr/>
            </a:pPr>
            <a:fld id="{1C201C1D-E709-4076-8B0E-0817867189B7}" type="datetime1">
              <a:rPr lang="en-US" smtClean="0"/>
              <a:t>8/12/2016</a:t>
            </a:fld>
            <a:endParaRPr lang="en-US" dirty="0"/>
          </a:p>
        </p:txBody>
      </p:sp>
      <p:sp>
        <p:nvSpPr>
          <p:cNvPr id="5" name="Slide Number Placeholder 4"/>
          <p:cNvSpPr>
            <a:spLocks noGrp="1"/>
          </p:cNvSpPr>
          <p:nvPr>
            <p:ph type="sldNum" sz="quarter" idx="12"/>
          </p:nvPr>
        </p:nvSpPr>
        <p:spPr/>
        <p:txBody>
          <a:bodyPr/>
          <a:lstStyle/>
          <a:p>
            <a:pPr>
              <a:defRPr/>
            </a:pPr>
            <a:fld id="{3992C2D7-5284-47A4-8C18-AE96E0DC90A6}" type="slidenum">
              <a:rPr lang="en-US" smtClean="0"/>
              <a:pPr>
                <a:defRPr/>
              </a:pPr>
              <a:t>9</a:t>
            </a:fld>
            <a:endParaRPr lang="en-US" dirty="0"/>
          </a:p>
        </p:txBody>
      </p:sp>
      <p:sp>
        <p:nvSpPr>
          <p:cNvPr id="6" name="Content Placeholder 5"/>
          <p:cNvSpPr>
            <a:spLocks noGrp="1"/>
          </p:cNvSpPr>
          <p:nvPr>
            <p:ph sz="quarter" idx="1"/>
          </p:nvPr>
        </p:nvSpPr>
        <p:spPr>
          <a:xfrm>
            <a:off x="301752" y="1524000"/>
            <a:ext cx="4038600" cy="4529328"/>
          </a:xfrm>
        </p:spPr>
        <p:txBody>
          <a:bodyPr>
            <a:normAutofit/>
          </a:bodyPr>
          <a:lstStyle/>
          <a:p>
            <a:r>
              <a:rPr lang="en-US" dirty="0" smtClean="0">
                <a:latin typeface="Arial" panose="020B0604020202020204" pitchFamily="34" charset="0"/>
                <a:cs typeface="Arial" panose="020B0604020202020204" pitchFamily="34" charset="0"/>
              </a:rPr>
              <a:t>Advise</a:t>
            </a:r>
          </a:p>
          <a:p>
            <a:pPr lvl="1">
              <a:lnSpc>
                <a:spcPct val="150000"/>
              </a:lnSpc>
            </a:pPr>
            <a:r>
              <a:rPr lang="en-US" sz="2400" dirty="0" smtClean="0">
                <a:solidFill>
                  <a:srgbClr val="00B050"/>
                </a:solidFill>
                <a:latin typeface="Arial" panose="020B0604020202020204" pitchFamily="34" charset="0"/>
                <a:cs typeface="Arial" panose="020B0604020202020204" pitchFamily="34" charset="0"/>
              </a:rPr>
              <a:t>To give advice</a:t>
            </a:r>
          </a:p>
          <a:p>
            <a:pPr lvl="1">
              <a:lnSpc>
                <a:spcPct val="150000"/>
              </a:lnSpc>
            </a:pPr>
            <a:r>
              <a:rPr lang="en-US" sz="2400" dirty="0" smtClean="0">
                <a:solidFill>
                  <a:srgbClr val="00B050"/>
                </a:solidFill>
                <a:latin typeface="Arial" panose="020B0604020202020204" pitchFamily="34" charset="0"/>
                <a:cs typeface="Arial" panose="020B0604020202020204" pitchFamily="34" charset="0"/>
              </a:rPr>
              <a:t>To inform</a:t>
            </a:r>
          </a:p>
          <a:p>
            <a:pPr lvl="1">
              <a:lnSpc>
                <a:spcPct val="150000"/>
              </a:lnSpc>
            </a:pPr>
            <a:r>
              <a:rPr lang="en-US" sz="2400" dirty="0" smtClean="0">
                <a:solidFill>
                  <a:srgbClr val="00B050"/>
                </a:solidFill>
                <a:latin typeface="Arial" panose="020B0604020202020204" pitchFamily="34" charset="0"/>
                <a:cs typeface="Arial" panose="020B0604020202020204" pitchFamily="34" charset="0"/>
              </a:rPr>
              <a:t>To counsel</a:t>
            </a:r>
          </a:p>
          <a:p>
            <a:pPr lvl="1">
              <a:lnSpc>
                <a:spcPct val="150000"/>
              </a:lnSpc>
            </a:pPr>
            <a:r>
              <a:rPr lang="en-US" sz="2400" dirty="0" smtClean="0">
                <a:solidFill>
                  <a:srgbClr val="00B050"/>
                </a:solidFill>
                <a:latin typeface="Arial" panose="020B0604020202020204" pitchFamily="34" charset="0"/>
                <a:cs typeface="Arial" panose="020B0604020202020204" pitchFamily="34" charset="0"/>
              </a:rPr>
              <a:t>To recommend</a:t>
            </a:r>
          </a:p>
          <a:p>
            <a:pPr lvl="1">
              <a:lnSpc>
                <a:spcPct val="150000"/>
              </a:lnSpc>
            </a:pPr>
            <a:r>
              <a:rPr lang="en-US" sz="2400" dirty="0" smtClean="0">
                <a:solidFill>
                  <a:srgbClr val="00B050"/>
                </a:solidFill>
                <a:latin typeface="Arial" panose="020B0604020202020204" pitchFamily="34" charset="0"/>
                <a:cs typeface="Arial" panose="020B0604020202020204" pitchFamily="34" charset="0"/>
              </a:rPr>
              <a:t>To suggest </a:t>
            </a:r>
          </a:p>
          <a:p>
            <a:pPr lvl="1">
              <a:lnSpc>
                <a:spcPct val="150000"/>
              </a:lnSpc>
            </a:pPr>
            <a:r>
              <a:rPr lang="en-US" sz="2400" dirty="0" smtClean="0">
                <a:solidFill>
                  <a:srgbClr val="00B050"/>
                </a:solidFill>
                <a:latin typeface="Arial" panose="020B0604020202020204" pitchFamily="34" charset="0"/>
                <a:cs typeface="Arial" panose="020B0604020202020204" pitchFamily="34" charset="0"/>
              </a:rPr>
              <a:t>To guide</a:t>
            </a:r>
            <a:endParaRPr lang="en-US" sz="2400" dirty="0">
              <a:solidFill>
                <a:srgbClr val="00B050"/>
              </a:solidFill>
              <a:latin typeface="Arial" panose="020B0604020202020204" pitchFamily="34" charset="0"/>
              <a:cs typeface="Arial" panose="020B0604020202020204" pitchFamily="34" charset="0"/>
            </a:endParaRPr>
          </a:p>
        </p:txBody>
      </p:sp>
      <p:sp>
        <p:nvSpPr>
          <p:cNvPr id="7" name="Content Placeholder 6"/>
          <p:cNvSpPr>
            <a:spLocks noGrp="1"/>
          </p:cNvSpPr>
          <p:nvPr>
            <p:ph sz="quarter" idx="2"/>
          </p:nvPr>
        </p:nvSpPr>
        <p:spPr>
          <a:xfrm>
            <a:off x="4800600" y="1524000"/>
            <a:ext cx="4038600" cy="4529328"/>
          </a:xfrm>
        </p:spPr>
        <p:txBody>
          <a:bodyPr>
            <a:normAutofit/>
          </a:bodyPr>
          <a:lstStyle/>
          <a:p>
            <a:r>
              <a:rPr lang="en-US" dirty="0" smtClean="0">
                <a:latin typeface="Arial" panose="020B0604020202020204" pitchFamily="34" charset="0"/>
                <a:cs typeface="Arial" panose="020B0604020202020204" pitchFamily="34" charset="0"/>
              </a:rPr>
              <a:t>Assist</a:t>
            </a:r>
          </a:p>
          <a:p>
            <a:pPr lvl="1">
              <a:lnSpc>
                <a:spcPct val="150000"/>
              </a:lnSpc>
            </a:pPr>
            <a:r>
              <a:rPr lang="en-US" sz="2400" dirty="0" smtClean="0">
                <a:solidFill>
                  <a:srgbClr val="00B050"/>
                </a:solidFill>
                <a:latin typeface="Arial" panose="020B0604020202020204" pitchFamily="34" charset="0"/>
                <a:cs typeface="Arial" panose="020B0604020202020204" pitchFamily="34" charset="0"/>
              </a:rPr>
              <a:t>To help</a:t>
            </a:r>
          </a:p>
          <a:p>
            <a:pPr lvl="1">
              <a:lnSpc>
                <a:spcPct val="150000"/>
              </a:lnSpc>
            </a:pPr>
            <a:r>
              <a:rPr lang="en-US" sz="2400" dirty="0" smtClean="0">
                <a:solidFill>
                  <a:srgbClr val="00B050"/>
                </a:solidFill>
                <a:latin typeface="Arial" panose="020B0604020202020204" pitchFamily="34" charset="0"/>
                <a:cs typeface="Arial" panose="020B0604020202020204" pitchFamily="34" charset="0"/>
              </a:rPr>
              <a:t>To support</a:t>
            </a:r>
          </a:p>
          <a:p>
            <a:pPr lvl="1">
              <a:lnSpc>
                <a:spcPct val="150000"/>
              </a:lnSpc>
            </a:pPr>
            <a:r>
              <a:rPr lang="en-US" sz="2400" dirty="0" smtClean="0">
                <a:solidFill>
                  <a:srgbClr val="00B050"/>
                </a:solidFill>
                <a:latin typeface="Arial" panose="020B0604020202020204" pitchFamily="34" charset="0"/>
                <a:cs typeface="Arial" panose="020B0604020202020204" pitchFamily="34" charset="0"/>
              </a:rPr>
              <a:t>To second</a:t>
            </a:r>
          </a:p>
          <a:p>
            <a:pPr lvl="1">
              <a:lnSpc>
                <a:spcPct val="150000"/>
              </a:lnSpc>
            </a:pPr>
            <a:r>
              <a:rPr lang="en-US" sz="2400" dirty="0" smtClean="0">
                <a:solidFill>
                  <a:srgbClr val="00B050"/>
                </a:solidFill>
                <a:latin typeface="Arial" panose="020B0604020202020204" pitchFamily="34" charset="0"/>
                <a:cs typeface="Arial" panose="020B0604020202020204" pitchFamily="34" charset="0"/>
              </a:rPr>
              <a:t>To attend</a:t>
            </a:r>
          </a:p>
          <a:p>
            <a:pPr lvl="1">
              <a:lnSpc>
                <a:spcPct val="150000"/>
              </a:lnSpc>
            </a:pPr>
            <a:r>
              <a:rPr lang="en-US" sz="2400" dirty="0" smtClean="0">
                <a:solidFill>
                  <a:srgbClr val="00B050"/>
                </a:solidFill>
                <a:latin typeface="Arial" panose="020B0604020202020204" pitchFamily="34" charset="0"/>
                <a:cs typeface="Arial" panose="020B0604020202020204" pitchFamily="34" charset="0"/>
              </a:rPr>
              <a:t>To aid</a:t>
            </a:r>
            <a:endParaRPr lang="en-US" sz="2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3650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n:\ECTA Center\Presentations\2014 - SSIP-1-2\ssip1-1\16.mp3"/>
  <p:tag name="PPSNARRATION" val="16,-154570747,N:\ECTA Center\Presentations\2014 - SSIP-1-2\SSIP-1-1-Overview.ppc"/>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3904</TotalTime>
  <Words>5062</Words>
  <Application>Microsoft Office PowerPoint</Application>
  <PresentationFormat>On-screen Show (4:3)</PresentationFormat>
  <Paragraphs>694</Paragraphs>
  <Slides>62</Slides>
  <Notes>32</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1_Office Theme</vt:lpstr>
      <vt:lpstr>Oriel</vt:lpstr>
      <vt:lpstr>PowerPoint Presentation</vt:lpstr>
      <vt:lpstr>Agenda</vt:lpstr>
      <vt:lpstr>Goals for today - As a result of this meeting, SICC members and staff will:</vt:lpstr>
      <vt:lpstr>Historical Overview of IDEA</vt:lpstr>
      <vt:lpstr>Purpose of Part C of IDEA</vt:lpstr>
      <vt:lpstr>Law and Regulations –  Pertaining to SICCs</vt:lpstr>
      <vt:lpstr>SICC Membership changes – IDEA 2004</vt:lpstr>
      <vt:lpstr>SICC Membership</vt:lpstr>
      <vt:lpstr>Advise and Assist</vt:lpstr>
      <vt:lpstr>ICC Roles and Responsibilities: Advise and Assist the Lead Agency with Certain Functions</vt:lpstr>
      <vt:lpstr>Duties of the State Advisory Panel/Functions of the State Interagency Coordinating Council</vt:lpstr>
      <vt:lpstr>Unlocking the Power of Partnership</vt:lpstr>
      <vt:lpstr> LEAD AGENCIES NEED SICC SUPPORT AND PARTNERSHIP MORE THAN EVER </vt:lpstr>
      <vt:lpstr>Does your state have an active and involved SICC? If not ….</vt:lpstr>
      <vt:lpstr>Steps in organizing an interagency council </vt:lpstr>
      <vt:lpstr>Working towards collaboration…</vt:lpstr>
      <vt:lpstr>Possible Member Roles and Responsibilities</vt:lpstr>
      <vt:lpstr>Representing a stakeholder group</vt:lpstr>
      <vt:lpstr>Possible ICC roles</vt:lpstr>
      <vt:lpstr>Possible ICC roles</vt:lpstr>
      <vt:lpstr>Possible ICC roles</vt:lpstr>
      <vt:lpstr>Potential Roles of the Part C Coordinator/Lead Agency Administrator</vt:lpstr>
      <vt:lpstr> Collaboration and connections are essential elements of success</vt:lpstr>
      <vt:lpstr>Interagency Collaboration CAN be achieved – through strong leadership and active member participation</vt:lpstr>
      <vt:lpstr>YOU are the leaders on your SICC!</vt:lpstr>
      <vt:lpstr>6 Practices of Collaborative Leadership</vt:lpstr>
      <vt:lpstr>        Why can interagency collaboration be confusing or difficult? Sometimes due do differing goals and focus</vt:lpstr>
      <vt:lpstr>Structure is important …</vt:lpstr>
      <vt:lpstr>Creating Structure Can Be Useful</vt:lpstr>
      <vt:lpstr>Procedures for the ICC</vt:lpstr>
      <vt:lpstr>Procedures for the ICC, cont.</vt:lpstr>
      <vt:lpstr>SICC Committees</vt:lpstr>
      <vt:lpstr>Ground Rules for SICC Meetings</vt:lpstr>
      <vt:lpstr>Stakeholder input is Critical…</vt:lpstr>
      <vt:lpstr>PowerPoint Presentation</vt:lpstr>
      <vt:lpstr>Ground Rules for Public Comment</vt:lpstr>
      <vt:lpstr>What Makes your SICC Work? </vt:lpstr>
      <vt:lpstr>Characteristics of Effective ICCs</vt:lpstr>
      <vt:lpstr>Areas of ICC involvement – what are some activities your ICC might undertake?</vt:lpstr>
      <vt:lpstr>PowerPoint Presentation</vt:lpstr>
      <vt:lpstr>National Focus: SPP/APR</vt:lpstr>
      <vt:lpstr>PowerPoint Presentation</vt:lpstr>
      <vt:lpstr>Results (Performance) Indicators</vt:lpstr>
      <vt:lpstr>What does “compliance” mean?</vt:lpstr>
      <vt:lpstr>What does “results” mean?</vt:lpstr>
      <vt:lpstr>Outcomes, results, accountability = Results Driven Accountability (RDA)</vt:lpstr>
      <vt:lpstr>RDA’s 3 Components:</vt:lpstr>
      <vt:lpstr>Core Principles of RDA</vt:lpstr>
      <vt:lpstr>Determinations</vt:lpstr>
      <vt:lpstr>Determinations</vt:lpstr>
      <vt:lpstr>States’ Focus</vt:lpstr>
      <vt:lpstr>PowerPoint Presentation</vt:lpstr>
      <vt:lpstr>Proposed SSIP Activities by Phase</vt:lpstr>
      <vt:lpstr>Additional Focus for States </vt:lpstr>
      <vt:lpstr>Quality Services</vt:lpstr>
      <vt:lpstr>What is the current focus for your Lead Agency?</vt:lpstr>
      <vt:lpstr>What are the issues facing your SICC ?</vt:lpstr>
      <vt:lpstr>What Are Your Questions?    Thank you! </vt:lpstr>
      <vt:lpstr>The C in Part C is for …</vt:lpstr>
      <vt:lpstr>Remember what it’s all about!</vt:lpstr>
      <vt:lpstr>Additional 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FPG</dc:creator>
  <cp:lastModifiedBy>Ringwalt</cp:lastModifiedBy>
  <cp:revision>239</cp:revision>
  <dcterms:created xsi:type="dcterms:W3CDTF">2008-06-21T17:33:10Z</dcterms:created>
  <dcterms:modified xsi:type="dcterms:W3CDTF">2016-08-12T19:36:49Z</dcterms:modified>
</cp:coreProperties>
</file>