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85" r:id="rId1"/>
    <p:sldMasterId id="2147485224" r:id="rId2"/>
    <p:sldMasterId id="2147485275" r:id="rId3"/>
    <p:sldMasterId id="2147485287" r:id="rId4"/>
    <p:sldMasterId id="2147485300" r:id="rId5"/>
  </p:sldMasterIdLst>
  <p:notesMasterIdLst>
    <p:notesMasterId r:id="rId91"/>
  </p:notesMasterIdLst>
  <p:handoutMasterIdLst>
    <p:handoutMasterId r:id="rId92"/>
  </p:handoutMasterIdLst>
  <p:sldIdLst>
    <p:sldId id="626" r:id="rId6"/>
    <p:sldId id="664" r:id="rId7"/>
    <p:sldId id="596" r:id="rId8"/>
    <p:sldId id="616" r:id="rId9"/>
    <p:sldId id="618" r:id="rId10"/>
    <p:sldId id="597" r:id="rId11"/>
    <p:sldId id="598" r:id="rId12"/>
    <p:sldId id="599" r:id="rId13"/>
    <p:sldId id="601" r:id="rId14"/>
    <p:sldId id="602" r:id="rId15"/>
    <p:sldId id="603" r:id="rId16"/>
    <p:sldId id="604" r:id="rId17"/>
    <p:sldId id="605" r:id="rId18"/>
    <p:sldId id="606" r:id="rId19"/>
    <p:sldId id="661" r:id="rId20"/>
    <p:sldId id="607" r:id="rId21"/>
    <p:sldId id="662" r:id="rId22"/>
    <p:sldId id="609" r:id="rId23"/>
    <p:sldId id="665" r:id="rId24"/>
    <p:sldId id="663" r:id="rId25"/>
    <p:sldId id="614" r:id="rId26"/>
    <p:sldId id="615" r:id="rId27"/>
    <p:sldId id="714" r:id="rId28"/>
    <p:sldId id="668" r:id="rId29"/>
    <p:sldId id="677" r:id="rId30"/>
    <p:sldId id="713" r:id="rId31"/>
    <p:sldId id="702" r:id="rId32"/>
    <p:sldId id="669" r:id="rId33"/>
    <p:sldId id="694" r:id="rId34"/>
    <p:sldId id="695" r:id="rId35"/>
    <p:sldId id="696" r:id="rId36"/>
    <p:sldId id="697" r:id="rId37"/>
    <p:sldId id="698" r:id="rId38"/>
    <p:sldId id="699" r:id="rId39"/>
    <p:sldId id="700" r:id="rId40"/>
    <p:sldId id="715" r:id="rId41"/>
    <p:sldId id="670" r:id="rId42"/>
    <p:sldId id="710" r:id="rId43"/>
    <p:sldId id="709" r:id="rId44"/>
    <p:sldId id="716" r:id="rId45"/>
    <p:sldId id="717" r:id="rId46"/>
    <p:sldId id="683" r:id="rId47"/>
    <p:sldId id="711" r:id="rId48"/>
    <p:sldId id="712" r:id="rId49"/>
    <p:sldId id="684" r:id="rId50"/>
    <p:sldId id="688" r:id="rId51"/>
    <p:sldId id="691" r:id="rId52"/>
    <p:sldId id="690" r:id="rId53"/>
    <p:sldId id="704" r:id="rId54"/>
    <p:sldId id="708" r:id="rId55"/>
    <p:sldId id="706" r:id="rId56"/>
    <p:sldId id="707" r:id="rId57"/>
    <p:sldId id="689" r:id="rId58"/>
    <p:sldId id="718" r:id="rId59"/>
    <p:sldId id="693" r:id="rId60"/>
    <p:sldId id="719" r:id="rId61"/>
    <p:sldId id="720" r:id="rId62"/>
    <p:sldId id="721" r:id="rId63"/>
    <p:sldId id="722" r:id="rId64"/>
    <p:sldId id="723" r:id="rId65"/>
    <p:sldId id="724" r:id="rId66"/>
    <p:sldId id="725" r:id="rId67"/>
    <p:sldId id="726" r:id="rId68"/>
    <p:sldId id="727" r:id="rId69"/>
    <p:sldId id="728" r:id="rId70"/>
    <p:sldId id="729" r:id="rId71"/>
    <p:sldId id="730" r:id="rId72"/>
    <p:sldId id="731" r:id="rId73"/>
    <p:sldId id="732" r:id="rId74"/>
    <p:sldId id="733" r:id="rId75"/>
    <p:sldId id="734" r:id="rId76"/>
    <p:sldId id="735" r:id="rId77"/>
    <p:sldId id="736" r:id="rId78"/>
    <p:sldId id="737" r:id="rId79"/>
    <p:sldId id="738" r:id="rId80"/>
    <p:sldId id="739" r:id="rId81"/>
    <p:sldId id="740" r:id="rId82"/>
    <p:sldId id="741" r:id="rId83"/>
    <p:sldId id="742" r:id="rId84"/>
    <p:sldId id="743" r:id="rId85"/>
    <p:sldId id="744" r:id="rId86"/>
    <p:sldId id="745" r:id="rId87"/>
    <p:sldId id="746" r:id="rId88"/>
    <p:sldId id="747" r:id="rId89"/>
    <p:sldId id="748" r:id="rId90"/>
  </p:sldIdLst>
  <p:sldSz cx="9144000" cy="6858000" type="screen4x3"/>
  <p:notesSz cx="6858000" cy="9144000"/>
  <p:custDataLst>
    <p:tags r:id="rId93"/>
  </p:custDataLst>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708"/>
    <a:srgbClr val="19A4B3"/>
    <a:srgbClr val="8B09BF"/>
    <a:srgbClr val="5CA404"/>
    <a:srgbClr val="730FD7"/>
    <a:srgbClr val="D3E9ED"/>
    <a:srgbClr val="E0D7F1"/>
    <a:srgbClr val="DBF9DC"/>
    <a:srgbClr val="CBAAF0"/>
    <a:srgbClr val="BAF4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652" autoAdjust="0"/>
  </p:normalViewPr>
  <p:slideViewPr>
    <p:cSldViewPr>
      <p:cViewPr>
        <p:scale>
          <a:sx n="60" d="100"/>
          <a:sy n="60" d="100"/>
        </p:scale>
        <p:origin x="-1554" y="-246"/>
      </p:cViewPr>
      <p:guideLst>
        <p:guide orient="horz" pos="2160"/>
        <p:guide pos="2880"/>
      </p:guideLst>
    </p:cSldViewPr>
  </p:slideViewPr>
  <p:outlineViewPr>
    <p:cViewPr>
      <p:scale>
        <a:sx n="33" d="100"/>
        <a:sy n="33" d="100"/>
      </p:scale>
      <p:origin x="216" y="0"/>
    </p:cViewPr>
  </p:outlineViewPr>
  <p:notesTextViewPr>
    <p:cViewPr>
      <p:scale>
        <a:sx n="100" d="100"/>
        <a:sy n="100" d="100"/>
      </p:scale>
      <p:origin x="0" y="0"/>
    </p:cViewPr>
  </p:notesTextViewPr>
  <p:sorterViewPr>
    <p:cViewPr>
      <p:scale>
        <a:sx n="77" d="100"/>
        <a:sy n="77" d="100"/>
      </p:scale>
      <p:origin x="0" y="7122"/>
    </p:cViewPr>
  </p:sorterViewPr>
  <p:notesViewPr>
    <p:cSldViewPr>
      <p:cViewPr varScale="1">
        <p:scale>
          <a:sx n="57" d="100"/>
          <a:sy n="57" d="100"/>
        </p:scale>
        <p:origin x="-290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Meaningful</a:t>
          </a:r>
        </a:p>
        <a:p>
          <a:pPr>
            <a:spcAft>
              <a:spcPts val="0"/>
            </a:spcAft>
          </a:pPr>
          <a:r>
            <a:rPr lang="en-US" b="1" dirty="0" smtClean="0">
              <a:solidFill>
                <a:schemeClr val="bg1"/>
              </a:solidFill>
              <a:effectLst>
                <a:outerShdw dist="25400" dir="2700000" algn="tl" rotWithShape="0">
                  <a:srgbClr val="000000"/>
                </a:outerShdw>
              </a:effectLst>
              <a:latin typeface="Arial"/>
              <a:cs typeface="Arial"/>
            </a:rPr>
            <a:t>IFSP Outcomes</a:t>
          </a:r>
        </a:p>
        <a:p>
          <a:pPr>
            <a:spcAft>
              <a:spcPts val="0"/>
            </a:spcAft>
          </a:pPr>
          <a:r>
            <a:rPr lang="en-US" b="1" dirty="0" smtClean="0">
              <a:solidFill>
                <a:schemeClr val="bg1"/>
              </a:solidFill>
              <a:effectLst>
                <a:outerShdw dist="25400" dir="2700000" algn="tl" rotWithShape="0">
                  <a:srgbClr val="000000"/>
                </a:outerShdw>
              </a:effectLst>
              <a:latin typeface="Arial"/>
              <a:cs typeface="Arial"/>
            </a:rPr>
            <a:t>and IEP Goals</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3 Global Child Outcomes</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Functional Assessment</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031A30C7-503E-4A84-AC49-CA318ADCE268}" srcId="{DE27E7FF-9912-48FB-8D15-DDBC6A8B469F}" destId="{6355424F-F203-4439-B386-B1231C7B1362}" srcOrd="0" destOrd="0" parTransId="{2E0DA7B3-6A43-42F0-8AF6-B783636A36F1}" sibTransId="{6C4FF5DB-5BA4-47CB-8A1F-42469E467EA1}"/>
    <dgm:cxn modelId="{027E2E34-1343-4FDA-B8A5-B2BFA18746F7}" type="presOf" srcId="{CCF18EAC-3D24-4285-944A-17DF815E2253}" destId="{5B792BB4-5111-48AD-B9AF-565D15B942AB}" srcOrd="2" destOrd="0" presId="urn:microsoft.com/office/officeart/2005/8/layout/gear1"/>
    <dgm:cxn modelId="{DA47417B-0F05-4A98-8116-CBCF6F0C9EF3}" type="presOf" srcId="{6355424F-F203-4439-B386-B1231C7B1362}" destId="{DBF487C5-8C5A-4F8E-81FE-22F7F6BBD41E}" srcOrd="2" destOrd="0" presId="urn:microsoft.com/office/officeart/2005/8/layout/gear1"/>
    <dgm:cxn modelId="{F78E489A-B0F7-48C4-AFE7-29D289232CAE}" type="presOf" srcId="{CB74A78A-F434-4F98-B218-FE00E87DE197}" destId="{F3535D93-26ED-43FE-BE16-368B6DE54126}" srcOrd="3" destOrd="0" presId="urn:microsoft.com/office/officeart/2005/8/layout/gear1"/>
    <dgm:cxn modelId="{619E5585-9162-4E46-B6F5-D208093FE6A9}" type="presOf" srcId="{C6A318D2-1FA7-47ED-81BB-D70E5C512BC9}" destId="{ECE5340A-3A61-4F3C-B8CC-ADCE0AD4DAFB}" srcOrd="0" destOrd="0" presId="urn:microsoft.com/office/officeart/2005/8/layout/gear1"/>
    <dgm:cxn modelId="{1A67CDEC-FD2C-493C-92E5-284A297922D4}" type="presOf" srcId="{CCF18EAC-3D24-4285-944A-17DF815E2253}" destId="{0FEF046B-B12A-40CF-8DD8-773BA97EFF2D}" srcOrd="0" destOrd="0" presId="urn:microsoft.com/office/officeart/2005/8/layout/gear1"/>
    <dgm:cxn modelId="{42837881-5F51-4909-93FE-980848181092}" type="presOf" srcId="{CB74A78A-F434-4F98-B218-FE00E87DE197}" destId="{0A94A561-FBCA-4B7B-A6C1-617B2EF95CD0}" srcOrd="0" destOrd="0" presId="urn:microsoft.com/office/officeart/2005/8/layout/gear1"/>
    <dgm:cxn modelId="{C16375F8-FD87-4CA8-AC24-8F1557128990}" type="presOf" srcId="{CB74A78A-F434-4F98-B218-FE00E87DE197}" destId="{C334D4E0-F9DA-4B18-AC4E-D696BF6B6FEC}" srcOrd="1" destOrd="0" presId="urn:microsoft.com/office/officeart/2005/8/layout/gear1"/>
    <dgm:cxn modelId="{11F8CDA3-15C0-4703-85AE-340EBF53E207}" type="presOf" srcId="{6C4FF5DB-5BA4-47CB-8A1F-42469E467EA1}" destId="{D5A820B8-9B3A-4253-A0EC-241565B87861}" srcOrd="0" destOrd="0" presId="urn:microsoft.com/office/officeart/2005/8/layout/gear1"/>
    <dgm:cxn modelId="{1C30382A-940E-4D3A-B7F8-22406592DA75}" type="presOf" srcId="{DE27E7FF-9912-48FB-8D15-DDBC6A8B469F}" destId="{A9BB85C5-C1CA-4DA2-AF0F-D8F43C648F49}" srcOrd="0" destOrd="0" presId="urn:microsoft.com/office/officeart/2005/8/layout/gear1"/>
    <dgm:cxn modelId="{72BE00AC-AFF9-406C-A2B1-AEA28A60155D}" type="presOf" srcId="{6355424F-F203-4439-B386-B1231C7B1362}" destId="{8658EF2B-34AF-479F-8C3D-03E802BB732E}" srcOrd="0" destOrd="0" presId="urn:microsoft.com/office/officeart/2005/8/layout/gear1"/>
    <dgm:cxn modelId="{C5BB8F5D-5D23-4D5D-AE88-19F28A48787A}" srcId="{DE27E7FF-9912-48FB-8D15-DDBC6A8B469F}" destId="{CCF18EAC-3D24-4285-944A-17DF815E2253}" srcOrd="1" destOrd="0" parTransId="{ABE3E3A7-D4F0-43BC-BC57-E091DEE05B1D}" sibTransId="{077C2507-9FD6-415A-AA3A-15D4004F93CF}"/>
    <dgm:cxn modelId="{CD5F7644-DFC4-4111-B669-9D970D8E0952}" type="presOf" srcId="{077C2507-9FD6-415A-AA3A-15D4004F93CF}" destId="{663B0CE4-877E-4605-92FC-9C96C9780A99}" srcOrd="0"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62EAD8FF-3D21-48DD-8F22-1960723AE837}" type="presOf" srcId="{6355424F-F203-4439-B386-B1231C7B1362}" destId="{68F8FA95-1467-420F-BDEC-BEA9172B1F64}" srcOrd="1" destOrd="0" presId="urn:microsoft.com/office/officeart/2005/8/layout/gear1"/>
    <dgm:cxn modelId="{95EF0CD8-2CA6-4BE2-B532-37602A741517}" type="presOf" srcId="{CB74A78A-F434-4F98-B218-FE00E87DE197}" destId="{77933779-1069-41C5-9442-CDF80605D356}" srcOrd="2" destOrd="0" presId="urn:microsoft.com/office/officeart/2005/8/layout/gear1"/>
    <dgm:cxn modelId="{397700D8-3D05-4D02-B37F-362E8D80F151}" type="presOf" srcId="{CCF18EAC-3D24-4285-944A-17DF815E2253}" destId="{5C05AF1C-4254-4006-8DE9-253E09A2C938}" srcOrd="1" destOrd="0" presId="urn:microsoft.com/office/officeart/2005/8/layout/gear1"/>
    <dgm:cxn modelId="{510BE0FA-44C3-4462-AF55-70D72D017D76}" type="presParOf" srcId="{A9BB85C5-C1CA-4DA2-AF0F-D8F43C648F49}" destId="{8658EF2B-34AF-479F-8C3D-03E802BB732E}" srcOrd="0" destOrd="0" presId="urn:microsoft.com/office/officeart/2005/8/layout/gear1"/>
    <dgm:cxn modelId="{8DD133B2-B7E2-4612-839D-852DFD68EE69}" type="presParOf" srcId="{A9BB85C5-C1CA-4DA2-AF0F-D8F43C648F49}" destId="{68F8FA95-1467-420F-BDEC-BEA9172B1F64}" srcOrd="1" destOrd="0" presId="urn:microsoft.com/office/officeart/2005/8/layout/gear1"/>
    <dgm:cxn modelId="{98E0BF81-A0A0-4ACC-AAE3-F4D896E62CC3}" type="presParOf" srcId="{A9BB85C5-C1CA-4DA2-AF0F-D8F43C648F49}" destId="{DBF487C5-8C5A-4F8E-81FE-22F7F6BBD41E}" srcOrd="2" destOrd="0" presId="urn:microsoft.com/office/officeart/2005/8/layout/gear1"/>
    <dgm:cxn modelId="{05DF452E-DC40-4A1F-937A-148719CFD913}" type="presParOf" srcId="{A9BB85C5-C1CA-4DA2-AF0F-D8F43C648F49}" destId="{0FEF046B-B12A-40CF-8DD8-773BA97EFF2D}" srcOrd="3" destOrd="0" presId="urn:microsoft.com/office/officeart/2005/8/layout/gear1"/>
    <dgm:cxn modelId="{4B1E5152-F384-4340-99D9-B7EDDC59A460}" type="presParOf" srcId="{A9BB85C5-C1CA-4DA2-AF0F-D8F43C648F49}" destId="{5C05AF1C-4254-4006-8DE9-253E09A2C938}" srcOrd="4" destOrd="0" presId="urn:microsoft.com/office/officeart/2005/8/layout/gear1"/>
    <dgm:cxn modelId="{D74E3AAE-B231-4AB5-9248-A0F7684AFDF7}" type="presParOf" srcId="{A9BB85C5-C1CA-4DA2-AF0F-D8F43C648F49}" destId="{5B792BB4-5111-48AD-B9AF-565D15B942AB}" srcOrd="5" destOrd="0" presId="urn:microsoft.com/office/officeart/2005/8/layout/gear1"/>
    <dgm:cxn modelId="{C900DEDB-AF43-4DF2-8767-4D6833CED423}" type="presParOf" srcId="{A9BB85C5-C1CA-4DA2-AF0F-D8F43C648F49}" destId="{0A94A561-FBCA-4B7B-A6C1-617B2EF95CD0}" srcOrd="6" destOrd="0" presId="urn:microsoft.com/office/officeart/2005/8/layout/gear1"/>
    <dgm:cxn modelId="{0569B8F8-599C-48A4-888D-7025FF611A55}" type="presParOf" srcId="{A9BB85C5-C1CA-4DA2-AF0F-D8F43C648F49}" destId="{C334D4E0-F9DA-4B18-AC4E-D696BF6B6FEC}" srcOrd="7" destOrd="0" presId="urn:microsoft.com/office/officeart/2005/8/layout/gear1"/>
    <dgm:cxn modelId="{30F65789-388D-46CA-B6A9-FB2EE8F2D945}" type="presParOf" srcId="{A9BB85C5-C1CA-4DA2-AF0F-D8F43C648F49}" destId="{77933779-1069-41C5-9442-CDF80605D356}" srcOrd="8" destOrd="0" presId="urn:microsoft.com/office/officeart/2005/8/layout/gear1"/>
    <dgm:cxn modelId="{C6EA020C-A413-468F-98A0-827D406FC0A7}" type="presParOf" srcId="{A9BB85C5-C1CA-4DA2-AF0F-D8F43C648F49}" destId="{F3535D93-26ED-43FE-BE16-368B6DE54126}" srcOrd="9" destOrd="0" presId="urn:microsoft.com/office/officeart/2005/8/layout/gear1"/>
    <dgm:cxn modelId="{57D32621-D9DE-48BD-8861-FCE195661160}" type="presParOf" srcId="{A9BB85C5-C1CA-4DA2-AF0F-D8F43C648F49}" destId="{D5A820B8-9B3A-4253-A0EC-241565B87861}" srcOrd="10" destOrd="0" presId="urn:microsoft.com/office/officeart/2005/8/layout/gear1"/>
    <dgm:cxn modelId="{01F8A11F-5F41-437A-BE65-944CF86E4327}" type="presParOf" srcId="{A9BB85C5-C1CA-4DA2-AF0F-D8F43C648F49}" destId="{663B0CE4-877E-4605-92FC-9C96C9780A99}" srcOrd="11" destOrd="0" presId="urn:microsoft.com/office/officeart/2005/8/layout/gear1"/>
    <dgm:cxn modelId="{590B55EE-F16C-432F-B0E9-7FE773D71C85}"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DA9A6-7450-4627-8A52-E11F97600F85}"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CE25A687-2FF5-42A8-854C-059118795B43}">
      <dgm:prSet phldrT="[Text]"/>
      <dgm:spPr/>
      <dgm:t>
        <a:bodyPr/>
        <a:lstStyle/>
        <a:p>
          <a:r>
            <a:rPr lang="en-US" dirty="0" smtClean="0"/>
            <a:t>Exploration</a:t>
          </a:r>
          <a:endParaRPr lang="en-US" dirty="0"/>
        </a:p>
      </dgm:t>
    </dgm:pt>
    <dgm:pt modelId="{00516FF8-922A-494A-8D64-15D46639C3D2}" type="parTrans" cxnId="{FE1F8100-F70D-4C9D-B18C-535EC7EE2B93}">
      <dgm:prSet/>
      <dgm:spPr/>
      <dgm:t>
        <a:bodyPr/>
        <a:lstStyle/>
        <a:p>
          <a:endParaRPr lang="en-US"/>
        </a:p>
      </dgm:t>
    </dgm:pt>
    <dgm:pt modelId="{B68D7901-CE78-4E8C-BA51-061E76A413D5}" type="sibTrans" cxnId="{FE1F8100-F70D-4C9D-B18C-535EC7EE2B93}">
      <dgm:prSet/>
      <dgm:spPr/>
      <dgm:t>
        <a:bodyPr/>
        <a:lstStyle/>
        <a:p>
          <a:endParaRPr lang="en-US"/>
        </a:p>
      </dgm:t>
    </dgm:pt>
    <dgm:pt modelId="{0016D595-136C-4230-B9C4-01F068B719E2}">
      <dgm:prSet phldrT="[Text]" custT="1"/>
      <dgm:spPr/>
      <dgm:t>
        <a:bodyPr/>
        <a:lstStyle/>
        <a:p>
          <a:r>
            <a:rPr lang="en-US" sz="1100" b="1" dirty="0" smtClean="0">
              <a:effectLst>
                <a:outerShdw blurRad="38100" dist="38100" dir="2700000" algn="tl">
                  <a:srgbClr val="000000">
                    <a:alpha val="43137"/>
                  </a:srgbClr>
                </a:outerShdw>
              </a:effectLst>
            </a:rPr>
            <a:t>Articulate Desired Changes/ Results</a:t>
          </a:r>
          <a:endParaRPr lang="en-US" sz="1100" b="1" dirty="0">
            <a:effectLst>
              <a:outerShdw blurRad="38100" dist="38100" dir="2700000" algn="tl">
                <a:srgbClr val="000000">
                  <a:alpha val="43137"/>
                </a:srgbClr>
              </a:outerShdw>
            </a:effectLst>
          </a:endParaRPr>
        </a:p>
      </dgm:t>
    </dgm:pt>
    <dgm:pt modelId="{976B5A62-DB5B-4260-819F-7E4904382B4B}" type="parTrans" cxnId="{58702B30-531D-4540-936F-59D92E54D53D}">
      <dgm:prSet/>
      <dgm:spPr/>
      <dgm:t>
        <a:bodyPr/>
        <a:lstStyle/>
        <a:p>
          <a:endParaRPr lang="en-US"/>
        </a:p>
      </dgm:t>
    </dgm:pt>
    <dgm:pt modelId="{5D8BFC73-B6FC-44D7-B58A-3F068CD97B26}" type="sibTrans" cxnId="{58702B30-531D-4540-936F-59D92E54D53D}">
      <dgm:prSet/>
      <dgm:spPr/>
      <dgm:t>
        <a:bodyPr/>
        <a:lstStyle/>
        <a:p>
          <a:endParaRPr lang="en-US"/>
        </a:p>
      </dgm:t>
    </dgm:pt>
    <dgm:pt modelId="{DB437455-B17E-4982-AE1D-94C3FF8B0ED6}">
      <dgm:prSet phldrT="[Text]" custT="1"/>
      <dgm:spPr/>
      <dgm:t>
        <a:bodyPr/>
        <a:lstStyle/>
        <a:p>
          <a:r>
            <a:rPr lang="en-US" sz="1100" b="1" dirty="0" smtClean="0">
              <a:effectLst>
                <a:outerShdw blurRad="38100" dist="38100" dir="2700000" algn="tl">
                  <a:srgbClr val="000000">
                    <a:alpha val="43137"/>
                  </a:srgbClr>
                </a:outerShdw>
              </a:effectLst>
            </a:rPr>
            <a:t>Compare Approaches</a:t>
          </a:r>
          <a:endParaRPr lang="en-US" sz="1100" b="1" dirty="0">
            <a:effectLst>
              <a:outerShdw blurRad="38100" dist="38100" dir="2700000" algn="tl">
                <a:srgbClr val="000000">
                  <a:alpha val="43137"/>
                </a:srgbClr>
              </a:outerShdw>
            </a:effectLst>
          </a:endParaRPr>
        </a:p>
      </dgm:t>
    </dgm:pt>
    <dgm:pt modelId="{D696F30C-D7B9-4288-AB60-4E975708B361}" type="parTrans" cxnId="{7D073E8E-FA88-4A66-8AFF-6C01FC796E9D}">
      <dgm:prSet/>
      <dgm:spPr/>
      <dgm:t>
        <a:bodyPr/>
        <a:lstStyle/>
        <a:p>
          <a:endParaRPr lang="en-US"/>
        </a:p>
      </dgm:t>
    </dgm:pt>
    <dgm:pt modelId="{70FB2F22-60EF-4276-83E0-781D0DD9685E}" type="sibTrans" cxnId="{7D073E8E-FA88-4A66-8AFF-6C01FC796E9D}">
      <dgm:prSet/>
      <dgm:spPr/>
      <dgm:t>
        <a:bodyPr/>
        <a:lstStyle/>
        <a:p>
          <a:endParaRPr lang="en-US"/>
        </a:p>
      </dgm:t>
    </dgm:pt>
    <dgm:pt modelId="{36E864C4-9FFA-4D68-8B72-70A9DB5FB6CB}">
      <dgm:prSet phldrT="[Text]"/>
      <dgm:spPr/>
      <dgm:t>
        <a:bodyPr/>
        <a:lstStyle/>
        <a:p>
          <a:r>
            <a:rPr lang="en-US" dirty="0" smtClean="0"/>
            <a:t>Installation</a:t>
          </a:r>
          <a:endParaRPr lang="en-US" dirty="0"/>
        </a:p>
      </dgm:t>
    </dgm:pt>
    <dgm:pt modelId="{12F00C2F-351D-43AA-8FD7-64D11FE4AE0F}" type="parTrans" cxnId="{69A414DB-FBF1-499F-9369-3A1064F933EF}">
      <dgm:prSet/>
      <dgm:spPr/>
      <dgm:t>
        <a:bodyPr/>
        <a:lstStyle/>
        <a:p>
          <a:endParaRPr lang="en-US"/>
        </a:p>
      </dgm:t>
    </dgm:pt>
    <dgm:pt modelId="{72808842-A458-49C8-8D87-5EB479627A00}" type="sibTrans" cxnId="{69A414DB-FBF1-499F-9369-3A1064F933EF}">
      <dgm:prSet/>
      <dgm:spPr/>
      <dgm:t>
        <a:bodyPr/>
        <a:lstStyle/>
        <a:p>
          <a:endParaRPr lang="en-US"/>
        </a:p>
      </dgm:t>
    </dgm:pt>
    <dgm:pt modelId="{373720E7-1A34-477C-998C-0F90088AAD33}">
      <dgm:prSet phldrT="[Text]" custT="1"/>
      <dgm:spPr/>
      <dgm:t>
        <a:bodyPr/>
        <a:lstStyle/>
        <a:p>
          <a:r>
            <a:rPr lang="en-US" sz="1100" b="1" dirty="0" smtClean="0">
              <a:effectLst>
                <a:outerShdw blurRad="38100" dist="38100" dir="2700000" algn="tl">
                  <a:srgbClr val="000000">
                    <a:alpha val="43137"/>
                  </a:srgbClr>
                </a:outerShdw>
              </a:effectLst>
            </a:rPr>
            <a:t>Secure Leadership Support</a:t>
          </a:r>
          <a:endParaRPr lang="en-US" sz="1100" b="1" dirty="0">
            <a:effectLst>
              <a:outerShdw blurRad="38100" dist="38100" dir="2700000" algn="tl">
                <a:srgbClr val="000000">
                  <a:alpha val="43137"/>
                </a:srgbClr>
              </a:outerShdw>
            </a:effectLst>
          </a:endParaRPr>
        </a:p>
      </dgm:t>
    </dgm:pt>
    <dgm:pt modelId="{E783A961-2D89-4946-ADB3-761C051FD1E7}" type="parTrans" cxnId="{8F28B3B4-8E09-4A6E-9C1B-D92F489A7BE1}">
      <dgm:prSet/>
      <dgm:spPr/>
      <dgm:t>
        <a:bodyPr/>
        <a:lstStyle/>
        <a:p>
          <a:endParaRPr lang="en-US"/>
        </a:p>
      </dgm:t>
    </dgm:pt>
    <dgm:pt modelId="{11B9718F-D874-4D4E-A967-115B4E768153}" type="sibTrans" cxnId="{8F28B3B4-8E09-4A6E-9C1B-D92F489A7BE1}">
      <dgm:prSet/>
      <dgm:spPr/>
      <dgm:t>
        <a:bodyPr/>
        <a:lstStyle/>
        <a:p>
          <a:endParaRPr lang="en-US"/>
        </a:p>
      </dgm:t>
    </dgm:pt>
    <dgm:pt modelId="{FD434C04-4788-4458-99A8-6EBC35ECCEF4}">
      <dgm:prSet phldrT="[Text]" custT="1"/>
      <dgm:spPr/>
      <dgm:t>
        <a:bodyPr/>
        <a:lstStyle/>
        <a:p>
          <a:r>
            <a:rPr lang="en-US" sz="1100" b="1" dirty="0" smtClean="0">
              <a:effectLst>
                <a:outerShdw blurRad="38100" dist="38100" dir="2700000" algn="tl">
                  <a:srgbClr val="000000">
                    <a:alpha val="43137"/>
                  </a:srgbClr>
                </a:outerShdw>
              </a:effectLst>
            </a:rPr>
            <a:t>Build Implementation Team</a:t>
          </a:r>
          <a:endParaRPr lang="en-US" sz="1100" b="1" dirty="0">
            <a:effectLst>
              <a:outerShdw blurRad="38100" dist="38100" dir="2700000" algn="tl">
                <a:srgbClr val="000000">
                  <a:alpha val="43137"/>
                </a:srgbClr>
              </a:outerShdw>
            </a:effectLst>
          </a:endParaRPr>
        </a:p>
      </dgm:t>
    </dgm:pt>
    <dgm:pt modelId="{38D836B3-DB67-4AD6-A614-F7696F569080}" type="parTrans" cxnId="{229A96B3-CECA-495A-8163-068D29B15CF4}">
      <dgm:prSet/>
      <dgm:spPr/>
      <dgm:t>
        <a:bodyPr/>
        <a:lstStyle/>
        <a:p>
          <a:endParaRPr lang="en-US"/>
        </a:p>
      </dgm:t>
    </dgm:pt>
    <dgm:pt modelId="{7206B10C-944F-4EF0-A7CC-B65DEEDBC8C6}" type="sibTrans" cxnId="{229A96B3-CECA-495A-8163-068D29B15CF4}">
      <dgm:prSet/>
      <dgm:spPr/>
      <dgm:t>
        <a:bodyPr/>
        <a:lstStyle/>
        <a:p>
          <a:endParaRPr lang="en-US"/>
        </a:p>
      </dgm:t>
    </dgm:pt>
    <dgm:pt modelId="{3F983D69-9DBA-4317-8AA3-0B9CC1DF1F99}">
      <dgm:prSet phldrT="[Text]"/>
      <dgm:spPr/>
      <dgm:t>
        <a:bodyPr/>
        <a:lstStyle/>
        <a:p>
          <a:r>
            <a:rPr lang="en-US" dirty="0" smtClean="0"/>
            <a:t>Initial Implementation</a:t>
          </a:r>
          <a:endParaRPr lang="en-US" dirty="0"/>
        </a:p>
      </dgm:t>
    </dgm:pt>
    <dgm:pt modelId="{2A3A1302-CF44-4389-B3C2-06A9A026E454}" type="parTrans" cxnId="{454E66EE-7373-43FB-87C7-235BDDC92D34}">
      <dgm:prSet/>
      <dgm:spPr/>
      <dgm:t>
        <a:bodyPr/>
        <a:lstStyle/>
        <a:p>
          <a:endParaRPr lang="en-US"/>
        </a:p>
      </dgm:t>
    </dgm:pt>
    <dgm:pt modelId="{49E1CFC0-8802-49B2-A4E1-E1F407F1D3BD}" type="sibTrans" cxnId="{454E66EE-7373-43FB-87C7-235BDDC92D34}">
      <dgm:prSet/>
      <dgm:spPr/>
      <dgm:t>
        <a:bodyPr/>
        <a:lstStyle/>
        <a:p>
          <a:endParaRPr lang="en-US"/>
        </a:p>
      </dgm:t>
    </dgm:pt>
    <dgm:pt modelId="{E5169DE2-7708-4807-B6CD-4B44664873AF}">
      <dgm:prSet phldrT="[Text]" custT="1"/>
      <dgm:spPr/>
      <dgm:t>
        <a:bodyPr/>
        <a:lstStyle/>
        <a:p>
          <a:r>
            <a:rPr lang="en-US" sz="1100" b="1" dirty="0" smtClean="0">
              <a:effectLst>
                <a:outerShdw blurRad="38100" dist="38100" dir="2700000" algn="tl">
                  <a:srgbClr val="000000">
                    <a:alpha val="43137"/>
                  </a:srgbClr>
                </a:outerShdw>
              </a:effectLst>
            </a:rPr>
            <a:t>Implement Training &amp; TA</a:t>
          </a:r>
        </a:p>
      </dgm:t>
    </dgm:pt>
    <dgm:pt modelId="{4241DD46-F081-41B5-A8A5-7701DA0EF97A}" type="parTrans" cxnId="{06D573F8-A3E0-4A4F-8284-2F66B9CA701B}">
      <dgm:prSet/>
      <dgm:spPr/>
      <dgm:t>
        <a:bodyPr/>
        <a:lstStyle/>
        <a:p>
          <a:endParaRPr lang="en-US"/>
        </a:p>
      </dgm:t>
    </dgm:pt>
    <dgm:pt modelId="{4E027F42-FCF8-4BE2-9B65-44A2BC2AA3E8}" type="sibTrans" cxnId="{06D573F8-A3E0-4A4F-8284-2F66B9CA701B}">
      <dgm:prSet/>
      <dgm:spPr/>
      <dgm:t>
        <a:bodyPr/>
        <a:lstStyle/>
        <a:p>
          <a:endParaRPr lang="en-US"/>
        </a:p>
      </dgm:t>
    </dgm:pt>
    <dgm:pt modelId="{C30FC43C-4DDB-48E9-B5F8-3B3D2E31C69D}">
      <dgm:prSet phldrT="[Text]" custT="1"/>
      <dgm:spPr/>
      <dgm:t>
        <a:bodyPr/>
        <a:lstStyle/>
        <a:p>
          <a:r>
            <a:rPr lang="en-US" sz="1100" b="1" dirty="0" smtClean="0">
              <a:effectLst>
                <a:outerShdw blurRad="38100" dist="38100" dir="2700000" algn="tl">
                  <a:srgbClr val="000000">
                    <a:alpha val="43137"/>
                  </a:srgbClr>
                </a:outerShdw>
              </a:effectLst>
            </a:rPr>
            <a:t>Implement an Integration IFSP &amp; COM Process</a:t>
          </a:r>
        </a:p>
      </dgm:t>
    </dgm:pt>
    <dgm:pt modelId="{0D3214C4-7EEE-41C0-86C3-A66DC46638FF}" type="parTrans" cxnId="{AE7F146D-6503-4F7B-A8C3-605689A568FC}">
      <dgm:prSet/>
      <dgm:spPr/>
      <dgm:t>
        <a:bodyPr/>
        <a:lstStyle/>
        <a:p>
          <a:endParaRPr lang="en-US"/>
        </a:p>
      </dgm:t>
    </dgm:pt>
    <dgm:pt modelId="{56CC49A6-43C3-4071-8B91-5C394D4A268C}" type="sibTrans" cxnId="{AE7F146D-6503-4F7B-A8C3-605689A568FC}">
      <dgm:prSet/>
      <dgm:spPr/>
      <dgm:t>
        <a:bodyPr/>
        <a:lstStyle/>
        <a:p>
          <a:endParaRPr lang="en-US"/>
        </a:p>
      </dgm:t>
    </dgm:pt>
    <dgm:pt modelId="{7117D41F-6695-4DAF-A09F-990CED84211E}">
      <dgm:prSet phldrT="[Text]"/>
      <dgm:spPr/>
      <dgm:t>
        <a:bodyPr/>
        <a:lstStyle/>
        <a:p>
          <a:r>
            <a:rPr lang="en-US" dirty="0" smtClean="0"/>
            <a:t>Full Implementation</a:t>
          </a:r>
          <a:endParaRPr lang="en-US" dirty="0"/>
        </a:p>
      </dgm:t>
    </dgm:pt>
    <dgm:pt modelId="{79CC29F4-EF42-4033-A936-2CF794A77803}" type="parTrans" cxnId="{ECAE1875-7FAB-4A96-AF83-5C13DDADC76B}">
      <dgm:prSet/>
      <dgm:spPr/>
      <dgm:t>
        <a:bodyPr/>
        <a:lstStyle/>
        <a:p>
          <a:endParaRPr lang="en-US"/>
        </a:p>
      </dgm:t>
    </dgm:pt>
    <dgm:pt modelId="{66723300-932E-4F58-9233-7371402FADF8}" type="sibTrans" cxnId="{ECAE1875-7FAB-4A96-AF83-5C13DDADC76B}">
      <dgm:prSet/>
      <dgm:spPr/>
      <dgm:t>
        <a:bodyPr/>
        <a:lstStyle/>
        <a:p>
          <a:endParaRPr lang="en-US"/>
        </a:p>
      </dgm:t>
    </dgm:pt>
    <dgm:pt modelId="{3AFDF833-CE24-41D9-B4DB-4E2C18CA091E}">
      <dgm:prSet phldrT="[Text]" custT="1"/>
      <dgm:spPr/>
      <dgm:t>
        <a:bodyPr/>
        <a:lstStyle/>
        <a:p>
          <a:r>
            <a:rPr lang="en-US" sz="1100" b="1" dirty="0" smtClean="0">
              <a:effectLst>
                <a:outerShdw blurRad="38100" dist="38100" dir="2700000" algn="tl">
                  <a:srgbClr val="000000">
                    <a:alpha val="43137"/>
                  </a:srgbClr>
                </a:outerShdw>
              </a:effectLst>
            </a:rPr>
            <a:t>Explore Implementation</a:t>
          </a:r>
          <a:endParaRPr lang="en-US" sz="1100" b="1" dirty="0">
            <a:effectLst>
              <a:outerShdw blurRad="38100" dist="38100" dir="2700000" algn="tl">
                <a:srgbClr val="000000">
                  <a:alpha val="43137"/>
                </a:srgbClr>
              </a:outerShdw>
            </a:effectLst>
          </a:endParaRPr>
        </a:p>
      </dgm:t>
    </dgm:pt>
    <dgm:pt modelId="{B5D10DD1-DF6F-4E20-8B4D-661131AE87C4}" type="parTrans" cxnId="{401342FF-36B0-482F-BED6-7633FB96B4CD}">
      <dgm:prSet/>
      <dgm:spPr/>
      <dgm:t>
        <a:bodyPr/>
        <a:lstStyle/>
        <a:p>
          <a:endParaRPr lang="en-US"/>
        </a:p>
      </dgm:t>
    </dgm:pt>
    <dgm:pt modelId="{48BE8E9B-4035-4B2C-8634-07CD42CBFAF6}" type="sibTrans" cxnId="{401342FF-36B0-482F-BED6-7633FB96B4CD}">
      <dgm:prSet/>
      <dgm:spPr/>
      <dgm:t>
        <a:bodyPr/>
        <a:lstStyle/>
        <a:p>
          <a:endParaRPr lang="en-US"/>
        </a:p>
      </dgm:t>
    </dgm:pt>
    <dgm:pt modelId="{B6704D67-8333-447F-9017-D30389313AA9}">
      <dgm:prSet phldrT="[Text]" custT="1"/>
      <dgm:spPr/>
      <dgm:t>
        <a:bodyPr/>
        <a:lstStyle/>
        <a:p>
          <a:r>
            <a:rPr lang="en-US" sz="1100" b="1" dirty="0" smtClean="0">
              <a:effectLst>
                <a:outerShdw blurRad="38100" dist="38100" dir="2700000" algn="tl">
                  <a:srgbClr val="000000">
                    <a:alpha val="43137"/>
                  </a:srgbClr>
                </a:outerShdw>
              </a:effectLst>
            </a:rPr>
            <a:t>Conduct Public Awareness</a:t>
          </a:r>
          <a:endParaRPr lang="en-US" sz="1100" b="1" dirty="0">
            <a:effectLst>
              <a:outerShdw blurRad="38100" dist="38100" dir="2700000" algn="tl">
                <a:srgbClr val="000000">
                  <a:alpha val="43137"/>
                </a:srgbClr>
              </a:outerShdw>
            </a:effectLst>
          </a:endParaRPr>
        </a:p>
      </dgm:t>
    </dgm:pt>
    <dgm:pt modelId="{7EE26BB7-A265-4B52-849C-72FB768349F2}" type="parTrans" cxnId="{E3E6A7AD-5700-4161-B8A7-4C450F159ADF}">
      <dgm:prSet/>
      <dgm:spPr/>
      <dgm:t>
        <a:bodyPr/>
        <a:lstStyle/>
        <a:p>
          <a:endParaRPr lang="en-US"/>
        </a:p>
      </dgm:t>
    </dgm:pt>
    <dgm:pt modelId="{CE28E1E2-7CDB-4461-AC3D-F67F2F612809}" type="sibTrans" cxnId="{E3E6A7AD-5700-4161-B8A7-4C450F159ADF}">
      <dgm:prSet/>
      <dgm:spPr/>
      <dgm:t>
        <a:bodyPr/>
        <a:lstStyle/>
        <a:p>
          <a:endParaRPr lang="en-US"/>
        </a:p>
      </dgm:t>
    </dgm:pt>
    <dgm:pt modelId="{C6954F32-C803-4FB7-BF27-6A20DB613589}">
      <dgm:prSet phldrT="[Text]" custT="1"/>
      <dgm:spPr/>
      <dgm:t>
        <a:bodyPr/>
        <a:lstStyle/>
        <a:p>
          <a:r>
            <a:rPr lang="en-US" sz="1100" b="1" dirty="0" smtClean="0">
              <a:effectLst>
                <a:outerShdw blurRad="38100" dist="38100" dir="2700000" algn="tl">
                  <a:srgbClr val="000000">
                    <a:alpha val="43137"/>
                  </a:srgbClr>
                </a:outerShdw>
              </a:effectLst>
            </a:rPr>
            <a:t>Move on To Installation</a:t>
          </a:r>
          <a:endParaRPr lang="en-US" sz="1100" b="1" dirty="0">
            <a:effectLst>
              <a:outerShdw blurRad="38100" dist="38100" dir="2700000" algn="tl">
                <a:srgbClr val="000000">
                  <a:alpha val="43137"/>
                </a:srgbClr>
              </a:outerShdw>
            </a:effectLst>
          </a:endParaRPr>
        </a:p>
      </dgm:t>
    </dgm:pt>
    <dgm:pt modelId="{9ABC8403-BA91-4CCF-96AC-701CFC061F33}" type="parTrans" cxnId="{20FE2736-880F-47C1-9283-FB9CAAD5CEF0}">
      <dgm:prSet/>
      <dgm:spPr/>
      <dgm:t>
        <a:bodyPr/>
        <a:lstStyle/>
        <a:p>
          <a:endParaRPr lang="en-US"/>
        </a:p>
      </dgm:t>
    </dgm:pt>
    <dgm:pt modelId="{B50C3D40-6B66-4A45-ACAF-97B50060716C}" type="sibTrans" cxnId="{20FE2736-880F-47C1-9283-FB9CAAD5CEF0}">
      <dgm:prSet/>
      <dgm:spPr/>
      <dgm:t>
        <a:bodyPr/>
        <a:lstStyle/>
        <a:p>
          <a:endParaRPr lang="en-US"/>
        </a:p>
      </dgm:t>
    </dgm:pt>
    <dgm:pt modelId="{F3EFD3F7-F006-412A-8D08-6ABC54A3C3D3}">
      <dgm:prSet phldrT="[Text]" custT="1"/>
      <dgm:spPr/>
      <dgm:t>
        <a:bodyPr/>
        <a:lstStyle/>
        <a:p>
          <a:r>
            <a:rPr lang="en-US" sz="1100" b="1" dirty="0" smtClean="0">
              <a:effectLst>
                <a:outerShdw blurRad="38100" dist="38100" dir="2700000" algn="tl">
                  <a:srgbClr val="000000">
                    <a:alpha val="43137"/>
                  </a:srgbClr>
                </a:outerShdw>
              </a:effectLst>
            </a:rPr>
            <a:t>Develop a Communication Plan/ Message Materials</a:t>
          </a:r>
          <a:endParaRPr lang="en-US" sz="1100" b="1" dirty="0">
            <a:effectLst>
              <a:outerShdw blurRad="38100" dist="38100" dir="2700000" algn="tl">
                <a:srgbClr val="000000">
                  <a:alpha val="43137"/>
                </a:srgbClr>
              </a:outerShdw>
            </a:effectLst>
          </a:endParaRPr>
        </a:p>
      </dgm:t>
    </dgm:pt>
    <dgm:pt modelId="{5DDF4F7F-156B-437A-8147-6ABD9700D61E}" type="parTrans" cxnId="{6CFF8DE2-E495-4888-8CF1-FD1CCFC1E256}">
      <dgm:prSet/>
      <dgm:spPr/>
      <dgm:t>
        <a:bodyPr/>
        <a:lstStyle/>
        <a:p>
          <a:endParaRPr lang="en-US"/>
        </a:p>
      </dgm:t>
    </dgm:pt>
    <dgm:pt modelId="{C324600A-5064-44AE-A252-B6778181D971}" type="sibTrans" cxnId="{6CFF8DE2-E495-4888-8CF1-FD1CCFC1E256}">
      <dgm:prSet/>
      <dgm:spPr/>
      <dgm:t>
        <a:bodyPr/>
        <a:lstStyle/>
        <a:p>
          <a:endParaRPr lang="en-US"/>
        </a:p>
      </dgm:t>
    </dgm:pt>
    <dgm:pt modelId="{DD4D100B-CFD4-47FF-B5EB-EE0361CD7B6F}">
      <dgm:prSet phldrT="[Text]" custT="1"/>
      <dgm:spPr/>
      <dgm:t>
        <a:bodyPr/>
        <a:lstStyle/>
        <a:p>
          <a:r>
            <a:rPr lang="en-US" sz="1100" b="1" dirty="0" smtClean="0">
              <a:effectLst>
                <a:outerShdw blurRad="38100" dist="38100" dir="2700000" algn="tl">
                  <a:srgbClr val="000000">
                    <a:alpha val="43137"/>
                  </a:srgbClr>
                </a:outerShdw>
              </a:effectLst>
            </a:rPr>
            <a:t>Determine System Supports</a:t>
          </a:r>
          <a:endParaRPr lang="en-US" sz="1100" b="1" dirty="0">
            <a:effectLst>
              <a:outerShdw blurRad="38100" dist="38100" dir="2700000" algn="tl">
                <a:srgbClr val="000000">
                  <a:alpha val="43137"/>
                </a:srgbClr>
              </a:outerShdw>
            </a:effectLst>
          </a:endParaRPr>
        </a:p>
      </dgm:t>
    </dgm:pt>
    <dgm:pt modelId="{A0531C1A-FE74-404D-A9FF-62109C515D6F}" type="parTrans" cxnId="{0FC317DD-D1A9-44C6-92C2-8FF0E75C30B1}">
      <dgm:prSet/>
      <dgm:spPr/>
      <dgm:t>
        <a:bodyPr/>
        <a:lstStyle/>
        <a:p>
          <a:endParaRPr lang="en-US"/>
        </a:p>
      </dgm:t>
    </dgm:pt>
    <dgm:pt modelId="{ED1A4F2A-4EB6-4BA1-9826-B0AF463F142E}" type="sibTrans" cxnId="{0FC317DD-D1A9-44C6-92C2-8FF0E75C30B1}">
      <dgm:prSet/>
      <dgm:spPr/>
      <dgm:t>
        <a:bodyPr/>
        <a:lstStyle/>
        <a:p>
          <a:endParaRPr lang="en-US"/>
        </a:p>
      </dgm:t>
    </dgm:pt>
    <dgm:pt modelId="{87DDC6AE-643D-4377-9936-FECB2EEB3479}">
      <dgm:prSet phldrT="[Text]" custT="1"/>
      <dgm:spPr/>
      <dgm:t>
        <a:bodyPr/>
        <a:lstStyle/>
        <a:p>
          <a:r>
            <a:rPr lang="en-US" sz="1100" b="1" dirty="0" smtClean="0">
              <a:effectLst>
                <a:outerShdw blurRad="38100" dist="38100" dir="2700000" algn="tl">
                  <a:srgbClr val="000000">
                    <a:alpha val="43137"/>
                  </a:srgbClr>
                </a:outerShdw>
              </a:effectLst>
            </a:rPr>
            <a:t>Build Training &amp; TA Capacity</a:t>
          </a:r>
          <a:endParaRPr lang="en-US" sz="1100" b="1" dirty="0">
            <a:effectLst>
              <a:outerShdw blurRad="38100" dist="38100" dir="2700000" algn="tl">
                <a:srgbClr val="000000">
                  <a:alpha val="43137"/>
                </a:srgbClr>
              </a:outerShdw>
            </a:effectLst>
          </a:endParaRPr>
        </a:p>
      </dgm:t>
    </dgm:pt>
    <dgm:pt modelId="{79BC804F-2AD6-441D-A11E-C52DFF3DA26F}" type="parTrans" cxnId="{63673639-83DD-447E-AF97-E5D5EA1F40D3}">
      <dgm:prSet/>
      <dgm:spPr/>
      <dgm:t>
        <a:bodyPr/>
        <a:lstStyle/>
        <a:p>
          <a:endParaRPr lang="en-US"/>
        </a:p>
      </dgm:t>
    </dgm:pt>
    <dgm:pt modelId="{FC956EA9-1669-4BD7-80A3-15727F1FDF01}" type="sibTrans" cxnId="{63673639-83DD-447E-AF97-E5D5EA1F40D3}">
      <dgm:prSet/>
      <dgm:spPr/>
      <dgm:t>
        <a:bodyPr/>
        <a:lstStyle/>
        <a:p>
          <a:endParaRPr lang="en-US"/>
        </a:p>
      </dgm:t>
    </dgm:pt>
    <dgm:pt modelId="{0F736E65-B42B-455B-AE8F-99205A46C311}">
      <dgm:prSet phldrT="[Text]" custT="1"/>
      <dgm:spPr/>
      <dgm:t>
        <a:bodyPr/>
        <a:lstStyle/>
        <a:p>
          <a:r>
            <a:rPr lang="en-US" sz="1100" b="1" dirty="0" smtClean="0">
              <a:effectLst>
                <a:outerShdw blurRad="38100" dist="38100" dir="2700000" algn="tl">
                  <a:srgbClr val="000000">
                    <a:alpha val="43137"/>
                  </a:srgbClr>
                </a:outerShdw>
              </a:effectLst>
            </a:rPr>
            <a:t>Develop an Implementation Plan</a:t>
          </a:r>
          <a:endParaRPr lang="en-US" sz="1100" b="1" dirty="0">
            <a:effectLst>
              <a:outerShdw blurRad="38100" dist="38100" dir="2700000" algn="tl">
                <a:srgbClr val="000000">
                  <a:alpha val="43137"/>
                </a:srgbClr>
              </a:outerShdw>
            </a:effectLst>
          </a:endParaRPr>
        </a:p>
      </dgm:t>
    </dgm:pt>
    <dgm:pt modelId="{1E47D897-F5DF-4F08-A77B-1CA9CDB7E143}" type="parTrans" cxnId="{2F95FEB4-2A3E-493B-A887-DFCD006291B6}">
      <dgm:prSet/>
      <dgm:spPr/>
      <dgm:t>
        <a:bodyPr/>
        <a:lstStyle/>
        <a:p>
          <a:endParaRPr lang="en-US"/>
        </a:p>
      </dgm:t>
    </dgm:pt>
    <dgm:pt modelId="{A8CE728B-79B6-4B04-B09F-1C8AA2941C04}" type="sibTrans" cxnId="{2F95FEB4-2A3E-493B-A887-DFCD006291B6}">
      <dgm:prSet/>
      <dgm:spPr/>
      <dgm:t>
        <a:bodyPr/>
        <a:lstStyle/>
        <a:p>
          <a:endParaRPr lang="en-US"/>
        </a:p>
      </dgm:t>
    </dgm:pt>
    <dgm:pt modelId="{6AFE559F-2779-48FD-963E-7A038D3FDF51}">
      <dgm:prSet phldrT="[Text]" custT="1"/>
      <dgm:spPr/>
      <dgm:t>
        <a:bodyPr/>
        <a:lstStyle/>
        <a:p>
          <a:r>
            <a:rPr lang="en-US" sz="1100" b="1" dirty="0" smtClean="0">
              <a:effectLst>
                <a:outerShdw blurRad="38100" dist="38100" dir="2700000" algn="tl">
                  <a:srgbClr val="000000">
                    <a:alpha val="43137"/>
                  </a:srgbClr>
                </a:outerShdw>
              </a:effectLst>
            </a:rPr>
            <a:t>Move on to Initial Implementation</a:t>
          </a:r>
          <a:endParaRPr lang="en-US" sz="1100" b="1" dirty="0">
            <a:effectLst>
              <a:outerShdw blurRad="38100" dist="38100" dir="2700000" algn="tl">
                <a:srgbClr val="000000">
                  <a:alpha val="43137"/>
                </a:srgbClr>
              </a:outerShdw>
            </a:effectLst>
          </a:endParaRPr>
        </a:p>
      </dgm:t>
    </dgm:pt>
    <dgm:pt modelId="{971F2F32-4AAC-4716-BD89-DF7A868591A9}" type="parTrans" cxnId="{DDD231A5-6D84-45AC-9F8D-C2CFE4730F54}">
      <dgm:prSet/>
      <dgm:spPr/>
      <dgm:t>
        <a:bodyPr/>
        <a:lstStyle/>
        <a:p>
          <a:endParaRPr lang="en-US"/>
        </a:p>
      </dgm:t>
    </dgm:pt>
    <dgm:pt modelId="{ADDAF887-89E7-4952-AE04-F1732799C5A8}" type="sibTrans" cxnId="{DDD231A5-6D84-45AC-9F8D-C2CFE4730F54}">
      <dgm:prSet/>
      <dgm:spPr/>
      <dgm:t>
        <a:bodyPr/>
        <a:lstStyle/>
        <a:p>
          <a:endParaRPr lang="en-US"/>
        </a:p>
      </dgm:t>
    </dgm:pt>
    <dgm:pt modelId="{F87CAA74-FF35-44FA-B96D-A1737C26EF9E}">
      <dgm:prSet phldrT="[Text]" custT="1"/>
      <dgm:spPr/>
      <dgm:t>
        <a:bodyPr/>
        <a:lstStyle/>
        <a:p>
          <a:r>
            <a:rPr lang="en-US" sz="1100" b="1" dirty="0" smtClean="0">
              <a:effectLst>
                <a:outerShdw blurRad="38100" dist="38100" dir="2700000" algn="tl">
                  <a:srgbClr val="000000">
                    <a:alpha val="43137"/>
                  </a:srgbClr>
                </a:outerShdw>
              </a:effectLst>
            </a:rPr>
            <a:t>Support Reflection &amp; Use of Feedback Loops</a:t>
          </a:r>
        </a:p>
      </dgm:t>
    </dgm:pt>
    <dgm:pt modelId="{CDC29829-17D3-4B97-9E8B-E398543E29A6}" type="parTrans" cxnId="{BF3B984B-4CC1-451F-B2FE-994F4161D650}">
      <dgm:prSet/>
      <dgm:spPr/>
      <dgm:t>
        <a:bodyPr/>
        <a:lstStyle/>
        <a:p>
          <a:endParaRPr lang="en-US"/>
        </a:p>
      </dgm:t>
    </dgm:pt>
    <dgm:pt modelId="{58C0C9FA-42D8-493A-9993-774B344DC8CA}" type="sibTrans" cxnId="{BF3B984B-4CC1-451F-B2FE-994F4161D650}">
      <dgm:prSet/>
      <dgm:spPr/>
      <dgm:t>
        <a:bodyPr/>
        <a:lstStyle/>
        <a:p>
          <a:endParaRPr lang="en-US"/>
        </a:p>
      </dgm:t>
    </dgm:pt>
    <dgm:pt modelId="{1D73C449-CB68-4CD6-8E0C-6E4BF47365A4}">
      <dgm:prSet custT="1"/>
      <dgm:spPr/>
      <dgm:t>
        <a:bodyPr/>
        <a:lstStyle/>
        <a:p>
          <a:r>
            <a:rPr lang="en-US" sz="1100" b="1" smtClean="0">
              <a:effectLst>
                <a:outerShdw blurRad="38100" dist="38100" dir="2700000" algn="tl">
                  <a:srgbClr val="000000">
                    <a:alpha val="43137"/>
                  </a:srgbClr>
                </a:outerShdw>
              </a:effectLst>
            </a:rPr>
            <a:t>Adapt &amp; Adjust Infrastructure to Support Practices</a:t>
          </a:r>
          <a:endParaRPr lang="en-US" sz="1100" b="1" dirty="0" smtClean="0">
            <a:effectLst>
              <a:outerShdw blurRad="38100" dist="38100" dir="2700000" algn="tl">
                <a:srgbClr val="000000">
                  <a:alpha val="43137"/>
                </a:srgbClr>
              </a:outerShdw>
            </a:effectLst>
          </a:endParaRPr>
        </a:p>
      </dgm:t>
    </dgm:pt>
    <dgm:pt modelId="{397D9543-B453-472C-8BBC-0CF753589370}" type="parTrans" cxnId="{0C0298B5-9CF3-404D-9621-A7F596090ECB}">
      <dgm:prSet/>
      <dgm:spPr/>
      <dgm:t>
        <a:bodyPr/>
        <a:lstStyle/>
        <a:p>
          <a:endParaRPr lang="en-US"/>
        </a:p>
      </dgm:t>
    </dgm:pt>
    <dgm:pt modelId="{3D7CEE10-7A21-4A2B-B319-0B973D112A0A}" type="sibTrans" cxnId="{0C0298B5-9CF3-404D-9621-A7F596090ECB}">
      <dgm:prSet/>
      <dgm:spPr/>
      <dgm:t>
        <a:bodyPr/>
        <a:lstStyle/>
        <a:p>
          <a:endParaRPr lang="en-US"/>
        </a:p>
      </dgm:t>
    </dgm:pt>
    <dgm:pt modelId="{6980A4BD-78D2-48C9-8E3C-EF2C1DD05874}">
      <dgm:prSet custT="1"/>
      <dgm:spPr/>
      <dgm:t>
        <a:bodyPr/>
        <a:lstStyle/>
        <a:p>
          <a:r>
            <a:rPr lang="en-US" sz="1100" b="1" smtClean="0">
              <a:effectLst>
                <a:outerShdw blurRad="38100" dist="38100" dir="2700000" algn="tl">
                  <a:srgbClr val="000000">
                    <a:alpha val="43137"/>
                  </a:srgbClr>
                </a:outerShdw>
              </a:effectLst>
            </a:rPr>
            <a:t>Evaluate Fidelity &amp; Quality of Initial Efforts</a:t>
          </a:r>
          <a:endParaRPr lang="en-US" sz="1100" b="1" dirty="0" smtClean="0">
            <a:effectLst>
              <a:outerShdw blurRad="38100" dist="38100" dir="2700000" algn="tl">
                <a:srgbClr val="000000">
                  <a:alpha val="43137"/>
                </a:srgbClr>
              </a:outerShdw>
            </a:effectLst>
          </a:endParaRPr>
        </a:p>
      </dgm:t>
    </dgm:pt>
    <dgm:pt modelId="{56C93CBB-119B-4456-B72A-C97D4085B93A}" type="parTrans" cxnId="{DCCDEBC9-BA0A-4035-BFB2-7BB59398B74D}">
      <dgm:prSet/>
      <dgm:spPr/>
      <dgm:t>
        <a:bodyPr/>
        <a:lstStyle/>
        <a:p>
          <a:endParaRPr lang="en-US"/>
        </a:p>
      </dgm:t>
    </dgm:pt>
    <dgm:pt modelId="{42EDD97F-C472-465D-9A1E-27F7CAA6125F}" type="sibTrans" cxnId="{DCCDEBC9-BA0A-4035-BFB2-7BB59398B74D}">
      <dgm:prSet/>
      <dgm:spPr/>
      <dgm:t>
        <a:bodyPr/>
        <a:lstStyle/>
        <a:p>
          <a:endParaRPr lang="en-US"/>
        </a:p>
      </dgm:t>
    </dgm:pt>
    <dgm:pt modelId="{6D81AA52-F760-44E1-A279-D5EE9E8488B6}">
      <dgm:prSet custT="1"/>
      <dgm:spPr/>
      <dgm:t>
        <a:bodyPr/>
        <a:lstStyle/>
        <a:p>
          <a:r>
            <a:rPr lang="en-US" sz="1100" b="1" dirty="0" smtClean="0">
              <a:effectLst>
                <a:outerShdw blurRad="38100" dist="38100" dir="2700000" algn="tl">
                  <a:srgbClr val="000000">
                    <a:alpha val="43137"/>
                  </a:srgbClr>
                </a:outerShdw>
              </a:effectLst>
            </a:rPr>
            <a:t>Make changes to support Sustainability</a:t>
          </a:r>
          <a:endParaRPr lang="en-US" sz="1100" b="1" dirty="0">
            <a:effectLst>
              <a:outerShdw blurRad="38100" dist="38100" dir="2700000" algn="tl">
                <a:srgbClr val="000000">
                  <a:alpha val="43137"/>
                </a:srgbClr>
              </a:outerShdw>
            </a:effectLst>
          </a:endParaRPr>
        </a:p>
      </dgm:t>
    </dgm:pt>
    <dgm:pt modelId="{D4734C0B-EF88-40F8-9E2A-A2FBA9F27F60}" type="parTrans" cxnId="{A53E1CE0-DCC5-49D2-BBD7-819F4FAFA663}">
      <dgm:prSet/>
      <dgm:spPr/>
      <dgm:t>
        <a:bodyPr/>
        <a:lstStyle/>
        <a:p>
          <a:endParaRPr lang="en-US"/>
        </a:p>
      </dgm:t>
    </dgm:pt>
    <dgm:pt modelId="{C89A520D-35B1-4F5C-9184-B833DF72271A}" type="sibTrans" cxnId="{A53E1CE0-DCC5-49D2-BBD7-819F4FAFA663}">
      <dgm:prSet/>
      <dgm:spPr/>
      <dgm:t>
        <a:bodyPr/>
        <a:lstStyle/>
        <a:p>
          <a:endParaRPr lang="en-US"/>
        </a:p>
      </dgm:t>
    </dgm:pt>
    <dgm:pt modelId="{D4F3BBCB-755D-40CE-BE64-82D74DF47704}">
      <dgm:prSet phldrT="[Text]" custT="1"/>
      <dgm:spPr/>
      <dgm:t>
        <a:bodyPr/>
        <a:lstStyle/>
        <a:p>
          <a:r>
            <a:rPr lang="en-US" sz="1100" b="1" dirty="0" smtClean="0">
              <a:effectLst>
                <a:outerShdw blurRad="38100" dist="38100" dir="2700000" algn="tl">
                  <a:srgbClr val="000000">
                    <a:alpha val="43137"/>
                  </a:srgbClr>
                </a:outerShdw>
              </a:effectLst>
            </a:rPr>
            <a:t>Maintain &amp; Improve Skills &amp; Practice</a:t>
          </a:r>
          <a:endParaRPr lang="en-US" sz="1100" b="1" dirty="0">
            <a:effectLst>
              <a:outerShdw blurRad="38100" dist="38100" dir="2700000" algn="tl">
                <a:srgbClr val="000000">
                  <a:alpha val="43137"/>
                </a:srgbClr>
              </a:outerShdw>
            </a:effectLst>
          </a:endParaRPr>
        </a:p>
      </dgm:t>
    </dgm:pt>
    <dgm:pt modelId="{6754B1E3-5069-4229-80C4-DA80632153F7}" type="parTrans" cxnId="{826047C8-915B-43BD-97DD-928425336831}">
      <dgm:prSet/>
      <dgm:spPr/>
      <dgm:t>
        <a:bodyPr/>
        <a:lstStyle/>
        <a:p>
          <a:endParaRPr lang="en-US"/>
        </a:p>
      </dgm:t>
    </dgm:pt>
    <dgm:pt modelId="{5339697F-4087-419D-8C0A-FE29F7F07D63}" type="sibTrans" cxnId="{826047C8-915B-43BD-97DD-928425336831}">
      <dgm:prSet/>
      <dgm:spPr/>
      <dgm:t>
        <a:bodyPr/>
        <a:lstStyle/>
        <a:p>
          <a:endParaRPr lang="en-US"/>
        </a:p>
      </dgm:t>
    </dgm:pt>
    <dgm:pt modelId="{8B79884F-6128-4411-AC33-F084B826E06C}">
      <dgm:prSet phldrT="[Text]" custT="1"/>
      <dgm:spPr/>
      <dgm:t>
        <a:bodyPr/>
        <a:lstStyle/>
        <a:p>
          <a:r>
            <a:rPr lang="en-US" sz="1100" b="1" dirty="0" smtClean="0">
              <a:effectLst>
                <a:outerShdw blurRad="38100" dist="38100" dir="2700000" algn="tl">
                  <a:srgbClr val="000000">
                    <a:alpha val="43137"/>
                  </a:srgbClr>
                </a:outerShdw>
              </a:effectLst>
            </a:rPr>
            <a:t>Maintain Infrastructure for Data Collection &amp; Monitoring</a:t>
          </a:r>
          <a:endParaRPr lang="en-US" sz="1100" b="1" dirty="0">
            <a:effectLst>
              <a:outerShdw blurRad="38100" dist="38100" dir="2700000" algn="tl">
                <a:srgbClr val="000000">
                  <a:alpha val="43137"/>
                </a:srgbClr>
              </a:outerShdw>
            </a:effectLst>
          </a:endParaRPr>
        </a:p>
      </dgm:t>
    </dgm:pt>
    <dgm:pt modelId="{F13E8693-563E-449E-90AE-2190ED941CAB}" type="parTrans" cxnId="{CC570C25-1A05-451B-AB5B-7E8D1EE1A9E6}">
      <dgm:prSet/>
      <dgm:spPr/>
      <dgm:t>
        <a:bodyPr/>
        <a:lstStyle/>
        <a:p>
          <a:endParaRPr lang="en-US"/>
        </a:p>
      </dgm:t>
    </dgm:pt>
    <dgm:pt modelId="{092720A5-A4B8-4992-AB6F-4ACF9A05EDDB}" type="sibTrans" cxnId="{CC570C25-1A05-451B-AB5B-7E8D1EE1A9E6}">
      <dgm:prSet/>
      <dgm:spPr/>
      <dgm:t>
        <a:bodyPr/>
        <a:lstStyle/>
        <a:p>
          <a:endParaRPr lang="en-US"/>
        </a:p>
      </dgm:t>
    </dgm:pt>
    <dgm:pt modelId="{E5737E0D-2DFF-4628-97F1-5D50D3E9AFF7}">
      <dgm:prSet phldrT="[Text]" custT="1"/>
      <dgm:spPr/>
      <dgm:t>
        <a:bodyPr/>
        <a:lstStyle/>
        <a:p>
          <a:r>
            <a:rPr lang="en-US" sz="1100" b="1" dirty="0" smtClean="0">
              <a:effectLst>
                <a:outerShdw blurRad="38100" dist="38100" dir="2700000" algn="tl">
                  <a:srgbClr val="000000">
                    <a:alpha val="43137"/>
                  </a:srgbClr>
                </a:outerShdw>
              </a:effectLst>
            </a:rPr>
            <a:t>Assess Implementation of Integrated Process</a:t>
          </a:r>
          <a:endParaRPr lang="en-US" sz="1100" b="1" dirty="0">
            <a:effectLst>
              <a:outerShdw blurRad="38100" dist="38100" dir="2700000" algn="tl">
                <a:srgbClr val="000000">
                  <a:alpha val="43137"/>
                </a:srgbClr>
              </a:outerShdw>
            </a:effectLst>
          </a:endParaRPr>
        </a:p>
      </dgm:t>
    </dgm:pt>
    <dgm:pt modelId="{E59998CA-00EF-4097-BDCE-193755C0C092}" type="parTrans" cxnId="{D9ED42AD-576C-4C72-A3A7-F0558BE0ADF7}">
      <dgm:prSet/>
      <dgm:spPr/>
      <dgm:t>
        <a:bodyPr/>
        <a:lstStyle/>
        <a:p>
          <a:endParaRPr lang="en-US"/>
        </a:p>
      </dgm:t>
    </dgm:pt>
    <dgm:pt modelId="{05F8E410-0BC8-45E0-9C6E-B44285505A18}" type="sibTrans" cxnId="{D9ED42AD-576C-4C72-A3A7-F0558BE0ADF7}">
      <dgm:prSet/>
      <dgm:spPr/>
      <dgm:t>
        <a:bodyPr/>
        <a:lstStyle/>
        <a:p>
          <a:endParaRPr lang="en-US"/>
        </a:p>
      </dgm:t>
    </dgm:pt>
    <dgm:pt modelId="{C0878EEA-0FC4-493F-909C-601D522BBB3C}">
      <dgm:prSet phldrT="[Text]" custT="1"/>
      <dgm:spPr/>
      <dgm:t>
        <a:bodyPr/>
        <a:lstStyle/>
        <a:p>
          <a:r>
            <a:rPr lang="en-US" sz="1100" b="1" dirty="0" smtClean="0">
              <a:effectLst>
                <a:outerShdw blurRad="38100" dist="38100" dir="2700000" algn="tl">
                  <a:srgbClr val="000000">
                    <a:alpha val="43137"/>
                  </a:srgbClr>
                </a:outerShdw>
              </a:effectLst>
            </a:rPr>
            <a:t>Create Organizational Structures to Support Integrated Process</a:t>
          </a:r>
          <a:endParaRPr lang="en-US" sz="1100" b="1" dirty="0">
            <a:effectLst>
              <a:outerShdw blurRad="38100" dist="38100" dir="2700000" algn="tl">
                <a:srgbClr val="000000">
                  <a:alpha val="43137"/>
                </a:srgbClr>
              </a:outerShdw>
            </a:effectLst>
          </a:endParaRPr>
        </a:p>
      </dgm:t>
    </dgm:pt>
    <dgm:pt modelId="{CEA76051-FEF6-4E0E-8BA3-DDA57E3288BA}" type="parTrans" cxnId="{29FBA669-EFB8-4D28-9AB3-6D03F7A2BF88}">
      <dgm:prSet/>
      <dgm:spPr/>
      <dgm:t>
        <a:bodyPr/>
        <a:lstStyle/>
        <a:p>
          <a:endParaRPr lang="en-US"/>
        </a:p>
      </dgm:t>
    </dgm:pt>
    <dgm:pt modelId="{872E3C00-4257-46B0-B39B-A724A888B44A}" type="sibTrans" cxnId="{29FBA669-EFB8-4D28-9AB3-6D03F7A2BF88}">
      <dgm:prSet/>
      <dgm:spPr/>
      <dgm:t>
        <a:bodyPr/>
        <a:lstStyle/>
        <a:p>
          <a:endParaRPr lang="en-US"/>
        </a:p>
      </dgm:t>
    </dgm:pt>
    <dgm:pt modelId="{0A1064B9-53D5-4B33-A5FA-BD88FD923A26}">
      <dgm:prSet phldrT="[Text]" custT="1"/>
      <dgm:spPr/>
      <dgm:t>
        <a:bodyPr/>
        <a:lstStyle/>
        <a:p>
          <a:r>
            <a:rPr lang="en-US" sz="1100" b="1" dirty="0" smtClean="0">
              <a:effectLst>
                <a:outerShdw blurRad="38100" dist="38100" dir="2700000" algn="tl">
                  <a:srgbClr val="000000">
                    <a:alpha val="43137"/>
                  </a:srgbClr>
                </a:outerShdw>
              </a:effectLst>
            </a:rPr>
            <a:t>Take Action to Ensure Sustainability</a:t>
          </a:r>
          <a:endParaRPr lang="en-US" sz="1100" b="1" dirty="0">
            <a:effectLst>
              <a:outerShdw blurRad="38100" dist="38100" dir="2700000" algn="tl">
                <a:srgbClr val="000000">
                  <a:alpha val="43137"/>
                </a:srgbClr>
              </a:outerShdw>
            </a:effectLst>
          </a:endParaRPr>
        </a:p>
      </dgm:t>
    </dgm:pt>
    <dgm:pt modelId="{4F1A4027-1B0D-4546-8BD6-426B52567D33}" type="parTrans" cxnId="{D9A961D7-46BE-4A20-B9CC-09D6EFC85772}">
      <dgm:prSet/>
      <dgm:spPr/>
      <dgm:t>
        <a:bodyPr/>
        <a:lstStyle/>
        <a:p>
          <a:endParaRPr lang="en-US"/>
        </a:p>
      </dgm:t>
    </dgm:pt>
    <dgm:pt modelId="{E90733BF-0A4E-45B2-A6BE-5C89C972E0A2}" type="sibTrans" cxnId="{D9A961D7-46BE-4A20-B9CC-09D6EFC85772}">
      <dgm:prSet/>
      <dgm:spPr/>
      <dgm:t>
        <a:bodyPr/>
        <a:lstStyle/>
        <a:p>
          <a:endParaRPr lang="en-US"/>
        </a:p>
      </dgm:t>
    </dgm:pt>
    <dgm:pt modelId="{5BCF7CAE-5403-4FF3-A464-958E769543F0}" type="pres">
      <dgm:prSet presAssocID="{E72DA9A6-7450-4627-8A52-E11F97600F85}" presName="theList" presStyleCnt="0">
        <dgm:presLayoutVars>
          <dgm:dir/>
          <dgm:animLvl val="lvl"/>
          <dgm:resizeHandles val="exact"/>
        </dgm:presLayoutVars>
      </dgm:prSet>
      <dgm:spPr/>
      <dgm:t>
        <a:bodyPr/>
        <a:lstStyle/>
        <a:p>
          <a:endParaRPr lang="en-US"/>
        </a:p>
      </dgm:t>
    </dgm:pt>
    <dgm:pt modelId="{3AA2F984-10D5-4242-BB42-733AA1631E0A}" type="pres">
      <dgm:prSet presAssocID="{CE25A687-2FF5-42A8-854C-059118795B43}" presName="compNode" presStyleCnt="0"/>
      <dgm:spPr/>
    </dgm:pt>
    <dgm:pt modelId="{B84AD104-F926-4817-8347-B6107856B77C}" type="pres">
      <dgm:prSet presAssocID="{CE25A687-2FF5-42A8-854C-059118795B43}" presName="aNode" presStyleLbl="bgShp" presStyleIdx="0" presStyleCnt="4"/>
      <dgm:spPr/>
      <dgm:t>
        <a:bodyPr/>
        <a:lstStyle/>
        <a:p>
          <a:endParaRPr lang="en-US"/>
        </a:p>
      </dgm:t>
    </dgm:pt>
    <dgm:pt modelId="{594B0A9F-E936-44FA-9813-79D6BC229890}" type="pres">
      <dgm:prSet presAssocID="{CE25A687-2FF5-42A8-854C-059118795B43}" presName="textNode" presStyleLbl="bgShp" presStyleIdx="0" presStyleCnt="4"/>
      <dgm:spPr/>
      <dgm:t>
        <a:bodyPr/>
        <a:lstStyle/>
        <a:p>
          <a:endParaRPr lang="en-US"/>
        </a:p>
      </dgm:t>
    </dgm:pt>
    <dgm:pt modelId="{E75394EA-AB55-4ADE-AB42-67CC093113EB}" type="pres">
      <dgm:prSet presAssocID="{CE25A687-2FF5-42A8-854C-059118795B43}" presName="compChildNode" presStyleCnt="0"/>
      <dgm:spPr/>
    </dgm:pt>
    <dgm:pt modelId="{1A4053A5-33D8-4DF8-AC86-1B2E6C421310}" type="pres">
      <dgm:prSet presAssocID="{CE25A687-2FF5-42A8-854C-059118795B43}" presName="theInnerList" presStyleCnt="0"/>
      <dgm:spPr/>
    </dgm:pt>
    <dgm:pt modelId="{A598B24D-72B8-44CE-A1A1-D6A9CD85F977}" type="pres">
      <dgm:prSet presAssocID="{0016D595-136C-4230-B9C4-01F068B719E2}" presName="childNode" presStyleLbl="node1" presStyleIdx="0" presStyleCnt="23">
        <dgm:presLayoutVars>
          <dgm:bulletEnabled val="1"/>
        </dgm:presLayoutVars>
      </dgm:prSet>
      <dgm:spPr/>
      <dgm:t>
        <a:bodyPr/>
        <a:lstStyle/>
        <a:p>
          <a:endParaRPr lang="en-US"/>
        </a:p>
      </dgm:t>
    </dgm:pt>
    <dgm:pt modelId="{9F16F0DA-2175-4045-8639-CA299EE0BEC1}" type="pres">
      <dgm:prSet presAssocID="{0016D595-136C-4230-B9C4-01F068B719E2}" presName="aSpace2" presStyleCnt="0"/>
      <dgm:spPr/>
    </dgm:pt>
    <dgm:pt modelId="{A154ABCC-9A19-4DBB-9E96-076F9EDE2C34}" type="pres">
      <dgm:prSet presAssocID="{DB437455-B17E-4982-AE1D-94C3FF8B0ED6}" presName="childNode" presStyleLbl="node1" presStyleIdx="1" presStyleCnt="23">
        <dgm:presLayoutVars>
          <dgm:bulletEnabled val="1"/>
        </dgm:presLayoutVars>
      </dgm:prSet>
      <dgm:spPr/>
      <dgm:t>
        <a:bodyPr/>
        <a:lstStyle/>
        <a:p>
          <a:endParaRPr lang="en-US"/>
        </a:p>
      </dgm:t>
    </dgm:pt>
    <dgm:pt modelId="{DAD3CB4D-D0B8-42C1-9F9F-32CC7287883B}" type="pres">
      <dgm:prSet presAssocID="{DB437455-B17E-4982-AE1D-94C3FF8B0ED6}" presName="aSpace2" presStyleCnt="0"/>
      <dgm:spPr/>
    </dgm:pt>
    <dgm:pt modelId="{8D64D2C5-EABD-491D-A6E3-7E901D9F2D5E}" type="pres">
      <dgm:prSet presAssocID="{3AFDF833-CE24-41D9-B4DB-4E2C18CA091E}" presName="childNode" presStyleLbl="node1" presStyleIdx="2" presStyleCnt="23">
        <dgm:presLayoutVars>
          <dgm:bulletEnabled val="1"/>
        </dgm:presLayoutVars>
      </dgm:prSet>
      <dgm:spPr/>
      <dgm:t>
        <a:bodyPr/>
        <a:lstStyle/>
        <a:p>
          <a:endParaRPr lang="en-US"/>
        </a:p>
      </dgm:t>
    </dgm:pt>
    <dgm:pt modelId="{65BF8150-AE11-43C5-B335-55A1117EEE06}" type="pres">
      <dgm:prSet presAssocID="{3AFDF833-CE24-41D9-B4DB-4E2C18CA091E}" presName="aSpace2" presStyleCnt="0"/>
      <dgm:spPr/>
    </dgm:pt>
    <dgm:pt modelId="{11D126E1-1675-4374-8480-C507FBBE0AD2}" type="pres">
      <dgm:prSet presAssocID="{B6704D67-8333-447F-9017-D30389313AA9}" presName="childNode" presStyleLbl="node1" presStyleIdx="3" presStyleCnt="23">
        <dgm:presLayoutVars>
          <dgm:bulletEnabled val="1"/>
        </dgm:presLayoutVars>
      </dgm:prSet>
      <dgm:spPr/>
      <dgm:t>
        <a:bodyPr/>
        <a:lstStyle/>
        <a:p>
          <a:endParaRPr lang="en-US"/>
        </a:p>
      </dgm:t>
    </dgm:pt>
    <dgm:pt modelId="{440941AB-D4DB-4B82-97E7-A89D06E53323}" type="pres">
      <dgm:prSet presAssocID="{B6704D67-8333-447F-9017-D30389313AA9}" presName="aSpace2" presStyleCnt="0"/>
      <dgm:spPr/>
    </dgm:pt>
    <dgm:pt modelId="{073EBBFD-0A22-4012-8F97-903185B2504A}" type="pres">
      <dgm:prSet presAssocID="{C6954F32-C803-4FB7-BF27-6A20DB613589}" presName="childNode" presStyleLbl="node1" presStyleIdx="4" presStyleCnt="23">
        <dgm:presLayoutVars>
          <dgm:bulletEnabled val="1"/>
        </dgm:presLayoutVars>
      </dgm:prSet>
      <dgm:spPr/>
      <dgm:t>
        <a:bodyPr/>
        <a:lstStyle/>
        <a:p>
          <a:endParaRPr lang="en-US"/>
        </a:p>
      </dgm:t>
    </dgm:pt>
    <dgm:pt modelId="{BC99A2BB-2532-43D0-A061-A62EDEE5A43A}" type="pres">
      <dgm:prSet presAssocID="{CE25A687-2FF5-42A8-854C-059118795B43}" presName="aSpace" presStyleCnt="0"/>
      <dgm:spPr/>
    </dgm:pt>
    <dgm:pt modelId="{1A4BE95E-57DB-4F06-8C3E-57280684BB85}" type="pres">
      <dgm:prSet presAssocID="{36E864C4-9FFA-4D68-8B72-70A9DB5FB6CB}" presName="compNode" presStyleCnt="0"/>
      <dgm:spPr/>
    </dgm:pt>
    <dgm:pt modelId="{9755A134-91C1-480B-A2BE-21645F0DBFE9}" type="pres">
      <dgm:prSet presAssocID="{36E864C4-9FFA-4D68-8B72-70A9DB5FB6CB}" presName="aNode" presStyleLbl="bgShp" presStyleIdx="1" presStyleCnt="4"/>
      <dgm:spPr/>
      <dgm:t>
        <a:bodyPr/>
        <a:lstStyle/>
        <a:p>
          <a:endParaRPr lang="en-US"/>
        </a:p>
      </dgm:t>
    </dgm:pt>
    <dgm:pt modelId="{A48B4AEC-8DD1-4FD1-BC41-374D6852F926}" type="pres">
      <dgm:prSet presAssocID="{36E864C4-9FFA-4D68-8B72-70A9DB5FB6CB}" presName="textNode" presStyleLbl="bgShp" presStyleIdx="1" presStyleCnt="4"/>
      <dgm:spPr/>
      <dgm:t>
        <a:bodyPr/>
        <a:lstStyle/>
        <a:p>
          <a:endParaRPr lang="en-US"/>
        </a:p>
      </dgm:t>
    </dgm:pt>
    <dgm:pt modelId="{9C295AB8-95E6-4CA9-AC55-34D3624FD3A3}" type="pres">
      <dgm:prSet presAssocID="{36E864C4-9FFA-4D68-8B72-70A9DB5FB6CB}" presName="compChildNode" presStyleCnt="0"/>
      <dgm:spPr/>
    </dgm:pt>
    <dgm:pt modelId="{98E5C64C-98C1-4FA4-895A-C2C3B4CBF0A1}" type="pres">
      <dgm:prSet presAssocID="{36E864C4-9FFA-4D68-8B72-70A9DB5FB6CB}" presName="theInnerList" presStyleCnt="0"/>
      <dgm:spPr/>
    </dgm:pt>
    <dgm:pt modelId="{D5FE5EB1-EC8E-4C70-8670-B97417F4674F}" type="pres">
      <dgm:prSet presAssocID="{373720E7-1A34-477C-998C-0F90088AAD33}" presName="childNode" presStyleLbl="node1" presStyleIdx="5" presStyleCnt="23" custLinFactY="-91201" custLinFactNeighborX="-1242" custLinFactNeighborY="-100000">
        <dgm:presLayoutVars>
          <dgm:bulletEnabled val="1"/>
        </dgm:presLayoutVars>
      </dgm:prSet>
      <dgm:spPr/>
      <dgm:t>
        <a:bodyPr/>
        <a:lstStyle/>
        <a:p>
          <a:endParaRPr lang="en-US"/>
        </a:p>
      </dgm:t>
    </dgm:pt>
    <dgm:pt modelId="{8B922AB5-D1A0-4147-AAFE-6C3A02D0924D}" type="pres">
      <dgm:prSet presAssocID="{373720E7-1A34-477C-998C-0F90088AAD33}" presName="aSpace2" presStyleCnt="0"/>
      <dgm:spPr/>
    </dgm:pt>
    <dgm:pt modelId="{DBC3B532-6281-4911-97C2-74246D0B6825}" type="pres">
      <dgm:prSet presAssocID="{F3EFD3F7-F006-412A-8D08-6ABC54A3C3D3}" presName="childNode" presStyleLbl="node1" presStyleIdx="6" presStyleCnt="23" custScaleY="175680" custLinFactY="-76321" custLinFactNeighborX="-1242" custLinFactNeighborY="-100000">
        <dgm:presLayoutVars>
          <dgm:bulletEnabled val="1"/>
        </dgm:presLayoutVars>
      </dgm:prSet>
      <dgm:spPr/>
      <dgm:t>
        <a:bodyPr/>
        <a:lstStyle/>
        <a:p>
          <a:endParaRPr lang="en-US"/>
        </a:p>
      </dgm:t>
    </dgm:pt>
    <dgm:pt modelId="{62C2D720-4A1E-4A50-84A0-81706CD7B2D8}" type="pres">
      <dgm:prSet presAssocID="{F3EFD3F7-F006-412A-8D08-6ABC54A3C3D3}" presName="aSpace2" presStyleCnt="0"/>
      <dgm:spPr/>
    </dgm:pt>
    <dgm:pt modelId="{8267710D-1AD1-495B-A0B7-69BEAAC83AAC}" type="pres">
      <dgm:prSet presAssocID="{FD434C04-4788-4458-99A8-6EBC35ECCEF4}" presName="childNode" presStyleLbl="node1" presStyleIdx="7" presStyleCnt="23" custScaleY="142119" custLinFactY="-57732" custLinFactNeighborX="-1242" custLinFactNeighborY="-100000">
        <dgm:presLayoutVars>
          <dgm:bulletEnabled val="1"/>
        </dgm:presLayoutVars>
      </dgm:prSet>
      <dgm:spPr/>
      <dgm:t>
        <a:bodyPr/>
        <a:lstStyle/>
        <a:p>
          <a:endParaRPr lang="en-US"/>
        </a:p>
      </dgm:t>
    </dgm:pt>
    <dgm:pt modelId="{AF01DB43-61D4-46D0-B5D9-5FBFD3797FAB}" type="pres">
      <dgm:prSet presAssocID="{FD434C04-4788-4458-99A8-6EBC35ECCEF4}" presName="aSpace2" presStyleCnt="0"/>
      <dgm:spPr/>
    </dgm:pt>
    <dgm:pt modelId="{E22957E3-B308-48A3-9FAF-9CEC56E9F61D}" type="pres">
      <dgm:prSet presAssocID="{DD4D100B-CFD4-47FF-B5EB-EE0361CD7B6F}" presName="childNode" presStyleLbl="node1" presStyleIdx="8" presStyleCnt="23" custLinFactY="-47195" custLinFactNeighborX="-1242" custLinFactNeighborY="-100000">
        <dgm:presLayoutVars>
          <dgm:bulletEnabled val="1"/>
        </dgm:presLayoutVars>
      </dgm:prSet>
      <dgm:spPr/>
      <dgm:t>
        <a:bodyPr/>
        <a:lstStyle/>
        <a:p>
          <a:endParaRPr lang="en-US"/>
        </a:p>
      </dgm:t>
    </dgm:pt>
    <dgm:pt modelId="{181F381C-7BFC-402D-A6ED-53278320A159}" type="pres">
      <dgm:prSet presAssocID="{DD4D100B-CFD4-47FF-B5EB-EE0361CD7B6F}" presName="aSpace2" presStyleCnt="0"/>
      <dgm:spPr/>
    </dgm:pt>
    <dgm:pt modelId="{A388A4A8-D074-4060-8DF6-373692F28D72}" type="pres">
      <dgm:prSet presAssocID="{87DDC6AE-643D-4377-9936-FECB2EEB3479}" presName="childNode" presStyleLbl="node1" presStyleIdx="9" presStyleCnt="23" custLinFactY="-13209" custLinFactNeighborX="-1242" custLinFactNeighborY="-100000">
        <dgm:presLayoutVars>
          <dgm:bulletEnabled val="1"/>
        </dgm:presLayoutVars>
      </dgm:prSet>
      <dgm:spPr/>
      <dgm:t>
        <a:bodyPr/>
        <a:lstStyle/>
        <a:p>
          <a:endParaRPr lang="en-US"/>
        </a:p>
      </dgm:t>
    </dgm:pt>
    <dgm:pt modelId="{350DD244-6B26-4874-A53A-21F354D30464}" type="pres">
      <dgm:prSet presAssocID="{87DDC6AE-643D-4377-9936-FECB2EEB3479}" presName="aSpace2" presStyleCnt="0"/>
      <dgm:spPr/>
    </dgm:pt>
    <dgm:pt modelId="{6509BC91-2534-42A8-ABDE-FCC2D7958E71}" type="pres">
      <dgm:prSet presAssocID="{0F736E65-B42B-455B-AE8F-99205A46C311}" presName="childNode" presStyleLbl="node1" presStyleIdx="10" presStyleCnt="23" custScaleY="140945">
        <dgm:presLayoutVars>
          <dgm:bulletEnabled val="1"/>
        </dgm:presLayoutVars>
      </dgm:prSet>
      <dgm:spPr/>
      <dgm:t>
        <a:bodyPr/>
        <a:lstStyle/>
        <a:p>
          <a:endParaRPr lang="en-US"/>
        </a:p>
      </dgm:t>
    </dgm:pt>
    <dgm:pt modelId="{F675D87E-D3F6-4713-940D-BC57265AABC5}" type="pres">
      <dgm:prSet presAssocID="{0F736E65-B42B-455B-AE8F-99205A46C311}" presName="aSpace2" presStyleCnt="0"/>
      <dgm:spPr/>
    </dgm:pt>
    <dgm:pt modelId="{01EAFBBD-6406-4C17-9F04-A6067684AE20}" type="pres">
      <dgm:prSet presAssocID="{6AFE559F-2779-48FD-963E-7A038D3FDF51}" presName="childNode" presStyleLbl="node1" presStyleIdx="11" presStyleCnt="23" custLinFactY="1868" custLinFactNeighborX="-1242" custLinFactNeighborY="100000">
        <dgm:presLayoutVars>
          <dgm:bulletEnabled val="1"/>
        </dgm:presLayoutVars>
      </dgm:prSet>
      <dgm:spPr/>
      <dgm:t>
        <a:bodyPr/>
        <a:lstStyle/>
        <a:p>
          <a:endParaRPr lang="en-US"/>
        </a:p>
      </dgm:t>
    </dgm:pt>
    <dgm:pt modelId="{34C2441B-8144-4019-9C63-5C37248B0B78}" type="pres">
      <dgm:prSet presAssocID="{36E864C4-9FFA-4D68-8B72-70A9DB5FB6CB}" presName="aSpace" presStyleCnt="0"/>
      <dgm:spPr/>
    </dgm:pt>
    <dgm:pt modelId="{7A2D16D0-44A7-4DA4-AE78-1174A1FEB4C1}" type="pres">
      <dgm:prSet presAssocID="{3F983D69-9DBA-4317-8AA3-0B9CC1DF1F99}" presName="compNode" presStyleCnt="0"/>
      <dgm:spPr/>
    </dgm:pt>
    <dgm:pt modelId="{22EECBB7-B750-4778-9001-FA3DFFA46165}" type="pres">
      <dgm:prSet presAssocID="{3F983D69-9DBA-4317-8AA3-0B9CC1DF1F99}" presName="aNode" presStyleLbl="bgShp" presStyleIdx="2" presStyleCnt="4"/>
      <dgm:spPr/>
      <dgm:t>
        <a:bodyPr/>
        <a:lstStyle/>
        <a:p>
          <a:endParaRPr lang="en-US"/>
        </a:p>
      </dgm:t>
    </dgm:pt>
    <dgm:pt modelId="{C6E57BC1-8C22-4B2E-B109-F6C34069D8F5}" type="pres">
      <dgm:prSet presAssocID="{3F983D69-9DBA-4317-8AA3-0B9CC1DF1F99}" presName="textNode" presStyleLbl="bgShp" presStyleIdx="2" presStyleCnt="4"/>
      <dgm:spPr/>
      <dgm:t>
        <a:bodyPr/>
        <a:lstStyle/>
        <a:p>
          <a:endParaRPr lang="en-US"/>
        </a:p>
      </dgm:t>
    </dgm:pt>
    <dgm:pt modelId="{7103F69A-E8CC-4DE7-BEF6-54AF424505DF}" type="pres">
      <dgm:prSet presAssocID="{3F983D69-9DBA-4317-8AA3-0B9CC1DF1F99}" presName="compChildNode" presStyleCnt="0"/>
      <dgm:spPr/>
    </dgm:pt>
    <dgm:pt modelId="{29906682-5000-4A3F-B508-5C5655FA9AF5}" type="pres">
      <dgm:prSet presAssocID="{3F983D69-9DBA-4317-8AA3-0B9CC1DF1F99}" presName="theInnerList" presStyleCnt="0"/>
      <dgm:spPr/>
    </dgm:pt>
    <dgm:pt modelId="{6984CCB0-0807-426D-A057-AC1F4841A9BF}" type="pres">
      <dgm:prSet presAssocID="{E5169DE2-7708-4807-B6CD-4B44664873AF}" presName="childNode" presStyleLbl="node1" presStyleIdx="12" presStyleCnt="23">
        <dgm:presLayoutVars>
          <dgm:bulletEnabled val="1"/>
        </dgm:presLayoutVars>
      </dgm:prSet>
      <dgm:spPr/>
      <dgm:t>
        <a:bodyPr/>
        <a:lstStyle/>
        <a:p>
          <a:endParaRPr lang="en-US"/>
        </a:p>
      </dgm:t>
    </dgm:pt>
    <dgm:pt modelId="{6B21A082-1D7E-48DE-BC34-5A6AC065CD17}" type="pres">
      <dgm:prSet presAssocID="{E5169DE2-7708-4807-B6CD-4B44664873AF}" presName="aSpace2" presStyleCnt="0"/>
      <dgm:spPr/>
    </dgm:pt>
    <dgm:pt modelId="{925B486E-C26F-42BA-98BF-76B0443CA80D}" type="pres">
      <dgm:prSet presAssocID="{C30FC43C-4DDB-48E9-B5F8-3B3D2E31C69D}" presName="childNode" presStyleLbl="node1" presStyleIdx="13" presStyleCnt="23">
        <dgm:presLayoutVars>
          <dgm:bulletEnabled val="1"/>
        </dgm:presLayoutVars>
      </dgm:prSet>
      <dgm:spPr/>
      <dgm:t>
        <a:bodyPr/>
        <a:lstStyle/>
        <a:p>
          <a:endParaRPr lang="en-US"/>
        </a:p>
      </dgm:t>
    </dgm:pt>
    <dgm:pt modelId="{8CBDA443-182C-4B85-B36C-FF466EA12D9D}" type="pres">
      <dgm:prSet presAssocID="{C30FC43C-4DDB-48E9-B5F8-3B3D2E31C69D}" presName="aSpace2" presStyleCnt="0"/>
      <dgm:spPr/>
    </dgm:pt>
    <dgm:pt modelId="{C79A0863-CF7A-4F06-AD7C-071907AD7EEC}" type="pres">
      <dgm:prSet presAssocID="{F87CAA74-FF35-44FA-B96D-A1737C26EF9E}" presName="childNode" presStyleLbl="node1" presStyleIdx="14" presStyleCnt="23">
        <dgm:presLayoutVars>
          <dgm:bulletEnabled val="1"/>
        </dgm:presLayoutVars>
      </dgm:prSet>
      <dgm:spPr/>
      <dgm:t>
        <a:bodyPr/>
        <a:lstStyle/>
        <a:p>
          <a:endParaRPr lang="en-US"/>
        </a:p>
      </dgm:t>
    </dgm:pt>
    <dgm:pt modelId="{FD26C294-D91D-44CF-B5FB-E6AB1DFAA4FE}" type="pres">
      <dgm:prSet presAssocID="{F87CAA74-FF35-44FA-B96D-A1737C26EF9E}" presName="aSpace2" presStyleCnt="0"/>
      <dgm:spPr/>
    </dgm:pt>
    <dgm:pt modelId="{F7CDF987-3704-450B-B13A-12978BBA6B06}" type="pres">
      <dgm:prSet presAssocID="{1D73C449-CB68-4CD6-8E0C-6E4BF47365A4}" presName="childNode" presStyleLbl="node1" presStyleIdx="15" presStyleCnt="23">
        <dgm:presLayoutVars>
          <dgm:bulletEnabled val="1"/>
        </dgm:presLayoutVars>
      </dgm:prSet>
      <dgm:spPr/>
      <dgm:t>
        <a:bodyPr/>
        <a:lstStyle/>
        <a:p>
          <a:endParaRPr lang="en-US"/>
        </a:p>
      </dgm:t>
    </dgm:pt>
    <dgm:pt modelId="{8F3A1073-00FE-4D2C-9E7E-2E2592DB5D2A}" type="pres">
      <dgm:prSet presAssocID="{1D73C449-CB68-4CD6-8E0C-6E4BF47365A4}" presName="aSpace2" presStyleCnt="0"/>
      <dgm:spPr/>
    </dgm:pt>
    <dgm:pt modelId="{444C4598-D7FD-470A-8779-3AB3915E31A2}" type="pres">
      <dgm:prSet presAssocID="{6980A4BD-78D2-48C9-8E3C-EF2C1DD05874}" presName="childNode" presStyleLbl="node1" presStyleIdx="16" presStyleCnt="23">
        <dgm:presLayoutVars>
          <dgm:bulletEnabled val="1"/>
        </dgm:presLayoutVars>
      </dgm:prSet>
      <dgm:spPr/>
      <dgm:t>
        <a:bodyPr/>
        <a:lstStyle/>
        <a:p>
          <a:endParaRPr lang="en-US"/>
        </a:p>
      </dgm:t>
    </dgm:pt>
    <dgm:pt modelId="{95F5F725-A4D3-4DEA-A20D-0DBDC7DB1270}" type="pres">
      <dgm:prSet presAssocID="{6980A4BD-78D2-48C9-8E3C-EF2C1DD05874}" presName="aSpace2" presStyleCnt="0"/>
      <dgm:spPr/>
    </dgm:pt>
    <dgm:pt modelId="{E383196C-13B5-4687-BF91-083999668167}" type="pres">
      <dgm:prSet presAssocID="{6D81AA52-F760-44E1-A279-D5EE9E8488B6}" presName="childNode" presStyleLbl="node1" presStyleIdx="17" presStyleCnt="23">
        <dgm:presLayoutVars>
          <dgm:bulletEnabled val="1"/>
        </dgm:presLayoutVars>
      </dgm:prSet>
      <dgm:spPr/>
      <dgm:t>
        <a:bodyPr/>
        <a:lstStyle/>
        <a:p>
          <a:endParaRPr lang="en-US"/>
        </a:p>
      </dgm:t>
    </dgm:pt>
    <dgm:pt modelId="{0FB4BF61-12EE-4FF3-B2EC-44E10F338F4D}" type="pres">
      <dgm:prSet presAssocID="{3F983D69-9DBA-4317-8AA3-0B9CC1DF1F99}" presName="aSpace" presStyleCnt="0"/>
      <dgm:spPr/>
    </dgm:pt>
    <dgm:pt modelId="{933A47C0-EE60-4110-8A0B-C803450F9067}" type="pres">
      <dgm:prSet presAssocID="{7117D41F-6695-4DAF-A09F-990CED84211E}" presName="compNode" presStyleCnt="0"/>
      <dgm:spPr/>
    </dgm:pt>
    <dgm:pt modelId="{76136E6C-BA39-499B-8B8F-ADB04D20137B}" type="pres">
      <dgm:prSet presAssocID="{7117D41F-6695-4DAF-A09F-990CED84211E}" presName="aNode" presStyleLbl="bgShp" presStyleIdx="3" presStyleCnt="4"/>
      <dgm:spPr/>
      <dgm:t>
        <a:bodyPr/>
        <a:lstStyle/>
        <a:p>
          <a:endParaRPr lang="en-US"/>
        </a:p>
      </dgm:t>
    </dgm:pt>
    <dgm:pt modelId="{B0F715C0-6A57-4B83-86E3-C2BCDF11E04E}" type="pres">
      <dgm:prSet presAssocID="{7117D41F-6695-4DAF-A09F-990CED84211E}" presName="textNode" presStyleLbl="bgShp" presStyleIdx="3" presStyleCnt="4"/>
      <dgm:spPr/>
      <dgm:t>
        <a:bodyPr/>
        <a:lstStyle/>
        <a:p>
          <a:endParaRPr lang="en-US"/>
        </a:p>
      </dgm:t>
    </dgm:pt>
    <dgm:pt modelId="{C4C91484-65B3-471A-AF87-856EDFF01B01}" type="pres">
      <dgm:prSet presAssocID="{7117D41F-6695-4DAF-A09F-990CED84211E}" presName="compChildNode" presStyleCnt="0"/>
      <dgm:spPr/>
    </dgm:pt>
    <dgm:pt modelId="{620D9C6D-436D-451B-BFCB-6B7C423B35DE}" type="pres">
      <dgm:prSet presAssocID="{7117D41F-6695-4DAF-A09F-990CED84211E}" presName="theInnerList" presStyleCnt="0"/>
      <dgm:spPr/>
    </dgm:pt>
    <dgm:pt modelId="{47F38010-207F-4E32-B275-EEAF1FBAEF39}" type="pres">
      <dgm:prSet presAssocID="{D4F3BBCB-755D-40CE-BE64-82D74DF47704}" presName="childNode" presStyleLbl="node1" presStyleIdx="18" presStyleCnt="23" custLinFactY="-13593" custLinFactNeighborX="-1248" custLinFactNeighborY="-100000">
        <dgm:presLayoutVars>
          <dgm:bulletEnabled val="1"/>
        </dgm:presLayoutVars>
      </dgm:prSet>
      <dgm:spPr/>
      <dgm:t>
        <a:bodyPr/>
        <a:lstStyle/>
        <a:p>
          <a:endParaRPr lang="en-US"/>
        </a:p>
      </dgm:t>
    </dgm:pt>
    <dgm:pt modelId="{8110A690-1D34-497C-BF30-6C4E27E5D98B}" type="pres">
      <dgm:prSet presAssocID="{D4F3BBCB-755D-40CE-BE64-82D74DF47704}" presName="aSpace2" presStyleCnt="0"/>
      <dgm:spPr/>
    </dgm:pt>
    <dgm:pt modelId="{F7F8CA6C-D281-4F12-962C-44E4A5F1F408}" type="pres">
      <dgm:prSet presAssocID="{8B79884F-6128-4411-AC33-F084B826E06C}" presName="childNode" presStyleLbl="node1" presStyleIdx="19" presStyleCnt="23" custLinFactY="-2197" custLinFactNeighborX="-1248" custLinFactNeighborY="-100000">
        <dgm:presLayoutVars>
          <dgm:bulletEnabled val="1"/>
        </dgm:presLayoutVars>
      </dgm:prSet>
      <dgm:spPr/>
      <dgm:t>
        <a:bodyPr/>
        <a:lstStyle/>
        <a:p>
          <a:endParaRPr lang="en-US"/>
        </a:p>
      </dgm:t>
    </dgm:pt>
    <dgm:pt modelId="{F7C612F9-12E6-44AA-9FB4-F1F25FE052FE}" type="pres">
      <dgm:prSet presAssocID="{8B79884F-6128-4411-AC33-F084B826E06C}" presName="aSpace2" presStyleCnt="0"/>
      <dgm:spPr/>
    </dgm:pt>
    <dgm:pt modelId="{C0E375D7-A005-4F6B-BAD4-E6BE44CA8FE8}" type="pres">
      <dgm:prSet presAssocID="{E5737E0D-2DFF-4628-97F1-5D50D3E9AFF7}" presName="childNode" presStyleLbl="node1" presStyleIdx="20" presStyleCnt="23" custLinFactY="-2327" custLinFactNeighborX="-1248" custLinFactNeighborY="-100000">
        <dgm:presLayoutVars>
          <dgm:bulletEnabled val="1"/>
        </dgm:presLayoutVars>
      </dgm:prSet>
      <dgm:spPr/>
      <dgm:t>
        <a:bodyPr/>
        <a:lstStyle/>
        <a:p>
          <a:endParaRPr lang="en-US"/>
        </a:p>
      </dgm:t>
    </dgm:pt>
    <dgm:pt modelId="{63D2AE68-1546-4B90-9B31-26D56CD6A393}" type="pres">
      <dgm:prSet presAssocID="{E5737E0D-2DFF-4628-97F1-5D50D3E9AFF7}" presName="aSpace2" presStyleCnt="0"/>
      <dgm:spPr/>
    </dgm:pt>
    <dgm:pt modelId="{882B89CD-F675-4ED3-B12B-877304F49B28}" type="pres">
      <dgm:prSet presAssocID="{C0878EEA-0FC4-493F-909C-601D522BBB3C}" presName="childNode" presStyleLbl="node1" presStyleIdx="21" presStyleCnt="23" custScaleY="146974" custLinFactNeighborX="-1248" custLinFactNeighborY="-99892">
        <dgm:presLayoutVars>
          <dgm:bulletEnabled val="1"/>
        </dgm:presLayoutVars>
      </dgm:prSet>
      <dgm:spPr/>
      <dgm:t>
        <a:bodyPr/>
        <a:lstStyle/>
        <a:p>
          <a:endParaRPr lang="en-US"/>
        </a:p>
      </dgm:t>
    </dgm:pt>
    <dgm:pt modelId="{53A0BBAE-DCE6-41DC-B1F2-4788C3ADA4AE}" type="pres">
      <dgm:prSet presAssocID="{C0878EEA-0FC4-493F-909C-601D522BBB3C}" presName="aSpace2" presStyleCnt="0"/>
      <dgm:spPr/>
    </dgm:pt>
    <dgm:pt modelId="{7F1E7FA2-8EF9-4623-8591-CEB16C0B95B5}" type="pres">
      <dgm:prSet presAssocID="{0A1064B9-53D5-4B33-A5FA-BD88FD923A26}" presName="childNode" presStyleLbl="node1" presStyleIdx="22" presStyleCnt="23" custLinFactNeighborX="-1248" custLinFactNeighborY="-19136">
        <dgm:presLayoutVars>
          <dgm:bulletEnabled val="1"/>
        </dgm:presLayoutVars>
      </dgm:prSet>
      <dgm:spPr/>
      <dgm:t>
        <a:bodyPr/>
        <a:lstStyle/>
        <a:p>
          <a:endParaRPr lang="en-US"/>
        </a:p>
      </dgm:t>
    </dgm:pt>
  </dgm:ptLst>
  <dgm:cxnLst>
    <dgm:cxn modelId="{45F571B8-B08C-4565-B0AA-91032B5E2360}" type="presOf" srcId="{7117D41F-6695-4DAF-A09F-990CED84211E}" destId="{76136E6C-BA39-499B-8B8F-ADB04D20137B}" srcOrd="0" destOrd="0" presId="urn:microsoft.com/office/officeart/2005/8/layout/lProcess2"/>
    <dgm:cxn modelId="{E3E6A7AD-5700-4161-B8A7-4C450F159ADF}" srcId="{CE25A687-2FF5-42A8-854C-059118795B43}" destId="{B6704D67-8333-447F-9017-D30389313AA9}" srcOrd="3" destOrd="0" parTransId="{7EE26BB7-A265-4B52-849C-72FB768349F2}" sibTransId="{CE28E1E2-7CDB-4461-AC3D-F67F2F612809}"/>
    <dgm:cxn modelId="{252DDB68-C9A7-48F9-934D-2889F0611564}" type="presOf" srcId="{1D73C449-CB68-4CD6-8E0C-6E4BF47365A4}" destId="{F7CDF987-3704-450B-B13A-12978BBA6B06}" srcOrd="0" destOrd="0" presId="urn:microsoft.com/office/officeart/2005/8/layout/lProcess2"/>
    <dgm:cxn modelId="{8F28B3B4-8E09-4A6E-9C1B-D92F489A7BE1}" srcId="{36E864C4-9FFA-4D68-8B72-70A9DB5FB6CB}" destId="{373720E7-1A34-477C-998C-0F90088AAD33}" srcOrd="0" destOrd="0" parTransId="{E783A961-2D89-4946-ADB3-761C051FD1E7}" sibTransId="{11B9718F-D874-4D4E-A967-115B4E768153}"/>
    <dgm:cxn modelId="{442888D4-EF36-469A-9EA3-38D9E14E0CD7}" type="presOf" srcId="{CE25A687-2FF5-42A8-854C-059118795B43}" destId="{594B0A9F-E936-44FA-9813-79D6BC229890}" srcOrd="1" destOrd="0" presId="urn:microsoft.com/office/officeart/2005/8/layout/lProcess2"/>
    <dgm:cxn modelId="{19259C34-3B88-4B19-A08D-F4166EAC0A89}" type="presOf" srcId="{DB437455-B17E-4982-AE1D-94C3FF8B0ED6}" destId="{A154ABCC-9A19-4DBB-9E96-076F9EDE2C34}" srcOrd="0" destOrd="0" presId="urn:microsoft.com/office/officeart/2005/8/layout/lProcess2"/>
    <dgm:cxn modelId="{58702B30-531D-4540-936F-59D92E54D53D}" srcId="{CE25A687-2FF5-42A8-854C-059118795B43}" destId="{0016D595-136C-4230-B9C4-01F068B719E2}" srcOrd="0" destOrd="0" parTransId="{976B5A62-DB5B-4260-819F-7E4904382B4B}" sibTransId="{5D8BFC73-B6FC-44D7-B58A-3F068CD97B26}"/>
    <dgm:cxn modelId="{8CF9A791-7C95-4552-97B2-0CB3CC54872F}" type="presOf" srcId="{7117D41F-6695-4DAF-A09F-990CED84211E}" destId="{B0F715C0-6A57-4B83-86E3-C2BCDF11E04E}" srcOrd="1" destOrd="0" presId="urn:microsoft.com/office/officeart/2005/8/layout/lProcess2"/>
    <dgm:cxn modelId="{F96F8A3C-4F62-42C4-BDAC-AEAF9A2B4488}" type="presOf" srcId="{F3EFD3F7-F006-412A-8D08-6ABC54A3C3D3}" destId="{DBC3B532-6281-4911-97C2-74246D0B6825}" srcOrd="0" destOrd="0" presId="urn:microsoft.com/office/officeart/2005/8/layout/lProcess2"/>
    <dgm:cxn modelId="{6CFF8DE2-E495-4888-8CF1-FD1CCFC1E256}" srcId="{36E864C4-9FFA-4D68-8B72-70A9DB5FB6CB}" destId="{F3EFD3F7-F006-412A-8D08-6ABC54A3C3D3}" srcOrd="1" destOrd="0" parTransId="{5DDF4F7F-156B-437A-8147-6ABD9700D61E}" sibTransId="{C324600A-5064-44AE-A252-B6778181D971}"/>
    <dgm:cxn modelId="{2CFE34D6-DB15-43F5-9332-1FE272931366}" type="presOf" srcId="{DD4D100B-CFD4-47FF-B5EB-EE0361CD7B6F}" destId="{E22957E3-B308-48A3-9FAF-9CEC56E9F61D}" srcOrd="0" destOrd="0" presId="urn:microsoft.com/office/officeart/2005/8/layout/lProcess2"/>
    <dgm:cxn modelId="{6A8F3593-E7E0-435D-99E0-585A7685B1A8}" type="presOf" srcId="{3AFDF833-CE24-41D9-B4DB-4E2C18CA091E}" destId="{8D64D2C5-EABD-491D-A6E3-7E901D9F2D5E}" srcOrd="0" destOrd="0" presId="urn:microsoft.com/office/officeart/2005/8/layout/lProcess2"/>
    <dgm:cxn modelId="{2F95FEB4-2A3E-493B-A887-DFCD006291B6}" srcId="{36E864C4-9FFA-4D68-8B72-70A9DB5FB6CB}" destId="{0F736E65-B42B-455B-AE8F-99205A46C311}" srcOrd="5" destOrd="0" parTransId="{1E47D897-F5DF-4F08-A77B-1CA9CDB7E143}" sibTransId="{A8CE728B-79B6-4B04-B09F-1C8AA2941C04}"/>
    <dgm:cxn modelId="{83D23247-64EA-4435-B519-F8106A4DE7B2}" type="presOf" srcId="{87DDC6AE-643D-4377-9936-FECB2EEB3479}" destId="{A388A4A8-D074-4060-8DF6-373692F28D72}" srcOrd="0" destOrd="0" presId="urn:microsoft.com/office/officeart/2005/8/layout/lProcess2"/>
    <dgm:cxn modelId="{541BABAA-334F-4373-B9D8-748980A22305}" type="presOf" srcId="{FD434C04-4788-4458-99A8-6EBC35ECCEF4}" destId="{8267710D-1AD1-495B-A0B7-69BEAAC83AAC}" srcOrd="0" destOrd="0" presId="urn:microsoft.com/office/officeart/2005/8/layout/lProcess2"/>
    <dgm:cxn modelId="{A53E1CE0-DCC5-49D2-BBD7-819F4FAFA663}" srcId="{3F983D69-9DBA-4317-8AA3-0B9CC1DF1F99}" destId="{6D81AA52-F760-44E1-A279-D5EE9E8488B6}" srcOrd="5" destOrd="0" parTransId="{D4734C0B-EF88-40F8-9E2A-A2FBA9F27F60}" sibTransId="{C89A520D-35B1-4F5C-9184-B833DF72271A}"/>
    <dgm:cxn modelId="{E144CFE3-6F9C-46A4-B659-D35847D3DD0E}" type="presOf" srcId="{36E864C4-9FFA-4D68-8B72-70A9DB5FB6CB}" destId="{9755A134-91C1-480B-A2BE-21645F0DBFE9}" srcOrd="0" destOrd="0" presId="urn:microsoft.com/office/officeart/2005/8/layout/lProcess2"/>
    <dgm:cxn modelId="{AE7F146D-6503-4F7B-A8C3-605689A568FC}" srcId="{3F983D69-9DBA-4317-8AA3-0B9CC1DF1F99}" destId="{C30FC43C-4DDB-48E9-B5F8-3B3D2E31C69D}" srcOrd="1" destOrd="0" parTransId="{0D3214C4-7EEE-41C0-86C3-A66DC46638FF}" sibTransId="{56CC49A6-43C3-4071-8B91-5C394D4A268C}"/>
    <dgm:cxn modelId="{DDD231A5-6D84-45AC-9F8D-C2CFE4730F54}" srcId="{36E864C4-9FFA-4D68-8B72-70A9DB5FB6CB}" destId="{6AFE559F-2779-48FD-963E-7A038D3FDF51}" srcOrd="6" destOrd="0" parTransId="{971F2F32-4AAC-4716-BD89-DF7A868591A9}" sibTransId="{ADDAF887-89E7-4952-AE04-F1732799C5A8}"/>
    <dgm:cxn modelId="{3AE17D71-F14B-46B0-9883-AFD21214AB0D}" type="presOf" srcId="{6980A4BD-78D2-48C9-8E3C-EF2C1DD05874}" destId="{444C4598-D7FD-470A-8779-3AB3915E31A2}" srcOrd="0" destOrd="0" presId="urn:microsoft.com/office/officeart/2005/8/layout/lProcess2"/>
    <dgm:cxn modelId="{E6D43C8D-1742-4FFE-8958-DA58352EA6D0}" type="presOf" srcId="{3F983D69-9DBA-4317-8AA3-0B9CC1DF1F99}" destId="{C6E57BC1-8C22-4B2E-B109-F6C34069D8F5}" srcOrd="1" destOrd="0" presId="urn:microsoft.com/office/officeart/2005/8/layout/lProcess2"/>
    <dgm:cxn modelId="{7B5A12EC-DAA5-495B-B31C-4859CC0372B4}" type="presOf" srcId="{E72DA9A6-7450-4627-8A52-E11F97600F85}" destId="{5BCF7CAE-5403-4FF3-A464-958E769543F0}" srcOrd="0" destOrd="0" presId="urn:microsoft.com/office/officeart/2005/8/layout/lProcess2"/>
    <dgm:cxn modelId="{20FE2736-880F-47C1-9283-FB9CAAD5CEF0}" srcId="{CE25A687-2FF5-42A8-854C-059118795B43}" destId="{C6954F32-C803-4FB7-BF27-6A20DB613589}" srcOrd="4" destOrd="0" parTransId="{9ABC8403-BA91-4CCF-96AC-701CFC061F33}" sibTransId="{B50C3D40-6B66-4A45-ACAF-97B50060716C}"/>
    <dgm:cxn modelId="{FE1F8100-F70D-4C9D-B18C-535EC7EE2B93}" srcId="{E72DA9A6-7450-4627-8A52-E11F97600F85}" destId="{CE25A687-2FF5-42A8-854C-059118795B43}" srcOrd="0" destOrd="0" parTransId="{00516FF8-922A-494A-8D64-15D46639C3D2}" sibTransId="{B68D7901-CE78-4E8C-BA51-061E76A413D5}"/>
    <dgm:cxn modelId="{DCCDEBC9-BA0A-4035-BFB2-7BB59398B74D}" srcId="{3F983D69-9DBA-4317-8AA3-0B9CC1DF1F99}" destId="{6980A4BD-78D2-48C9-8E3C-EF2C1DD05874}" srcOrd="4" destOrd="0" parTransId="{56C93CBB-119B-4456-B72A-C97D4085B93A}" sibTransId="{42EDD97F-C472-465D-9A1E-27F7CAA6125F}"/>
    <dgm:cxn modelId="{3684B14A-5609-4706-B0D0-7EE76FEB4704}" type="presOf" srcId="{D4F3BBCB-755D-40CE-BE64-82D74DF47704}" destId="{47F38010-207F-4E32-B275-EEAF1FBAEF39}" srcOrd="0" destOrd="0" presId="urn:microsoft.com/office/officeart/2005/8/layout/lProcess2"/>
    <dgm:cxn modelId="{CC570C25-1A05-451B-AB5B-7E8D1EE1A9E6}" srcId="{7117D41F-6695-4DAF-A09F-990CED84211E}" destId="{8B79884F-6128-4411-AC33-F084B826E06C}" srcOrd="1" destOrd="0" parTransId="{F13E8693-563E-449E-90AE-2190ED941CAB}" sibTransId="{092720A5-A4B8-4992-AB6F-4ACF9A05EDDB}"/>
    <dgm:cxn modelId="{54ACEFB0-2929-4A2C-BD05-C68908CB9AE6}" type="presOf" srcId="{6AFE559F-2779-48FD-963E-7A038D3FDF51}" destId="{01EAFBBD-6406-4C17-9F04-A6067684AE20}" srcOrd="0" destOrd="0" presId="urn:microsoft.com/office/officeart/2005/8/layout/lProcess2"/>
    <dgm:cxn modelId="{EA9C8CF5-54FD-44D0-AF70-B66A6235EB23}" type="presOf" srcId="{E5169DE2-7708-4807-B6CD-4B44664873AF}" destId="{6984CCB0-0807-426D-A057-AC1F4841A9BF}" srcOrd="0" destOrd="0" presId="urn:microsoft.com/office/officeart/2005/8/layout/lProcess2"/>
    <dgm:cxn modelId="{29FBA669-EFB8-4D28-9AB3-6D03F7A2BF88}" srcId="{7117D41F-6695-4DAF-A09F-990CED84211E}" destId="{C0878EEA-0FC4-493F-909C-601D522BBB3C}" srcOrd="3" destOrd="0" parTransId="{CEA76051-FEF6-4E0E-8BA3-DDA57E3288BA}" sibTransId="{872E3C00-4257-46B0-B39B-A724A888B44A}"/>
    <dgm:cxn modelId="{454E66EE-7373-43FB-87C7-235BDDC92D34}" srcId="{E72DA9A6-7450-4627-8A52-E11F97600F85}" destId="{3F983D69-9DBA-4317-8AA3-0B9CC1DF1F99}" srcOrd="2" destOrd="0" parTransId="{2A3A1302-CF44-4389-B3C2-06A9A026E454}" sibTransId="{49E1CFC0-8802-49B2-A4E1-E1F407F1D3BD}"/>
    <dgm:cxn modelId="{6EC7C9AE-63AE-4734-9FFF-56E3E5CF2AFF}" type="presOf" srcId="{C30FC43C-4DDB-48E9-B5F8-3B3D2E31C69D}" destId="{925B486E-C26F-42BA-98BF-76B0443CA80D}" srcOrd="0" destOrd="0" presId="urn:microsoft.com/office/officeart/2005/8/layout/lProcess2"/>
    <dgm:cxn modelId="{69A414DB-FBF1-499F-9369-3A1064F933EF}" srcId="{E72DA9A6-7450-4627-8A52-E11F97600F85}" destId="{36E864C4-9FFA-4D68-8B72-70A9DB5FB6CB}" srcOrd="1" destOrd="0" parTransId="{12F00C2F-351D-43AA-8FD7-64D11FE4AE0F}" sibTransId="{72808842-A458-49C8-8D87-5EB479627A00}"/>
    <dgm:cxn modelId="{3470B3C4-DAED-4BA8-B59A-0B5A14E98F8D}" type="presOf" srcId="{3F983D69-9DBA-4317-8AA3-0B9CC1DF1F99}" destId="{22EECBB7-B750-4778-9001-FA3DFFA46165}" srcOrd="0" destOrd="0" presId="urn:microsoft.com/office/officeart/2005/8/layout/lProcess2"/>
    <dgm:cxn modelId="{0F4444E8-F5A1-4C74-8D47-2DF2AD65FF5D}" type="presOf" srcId="{CE25A687-2FF5-42A8-854C-059118795B43}" destId="{B84AD104-F926-4817-8347-B6107856B77C}" srcOrd="0" destOrd="0" presId="urn:microsoft.com/office/officeart/2005/8/layout/lProcess2"/>
    <dgm:cxn modelId="{BF3B984B-4CC1-451F-B2FE-994F4161D650}" srcId="{3F983D69-9DBA-4317-8AA3-0B9CC1DF1F99}" destId="{F87CAA74-FF35-44FA-B96D-A1737C26EF9E}" srcOrd="2" destOrd="0" parTransId="{CDC29829-17D3-4B97-9E8B-E398543E29A6}" sibTransId="{58C0C9FA-42D8-493A-9993-774B344DC8CA}"/>
    <dgm:cxn modelId="{0C0298B5-9CF3-404D-9621-A7F596090ECB}" srcId="{3F983D69-9DBA-4317-8AA3-0B9CC1DF1F99}" destId="{1D73C449-CB68-4CD6-8E0C-6E4BF47365A4}" srcOrd="3" destOrd="0" parTransId="{397D9543-B453-472C-8BBC-0CF753589370}" sibTransId="{3D7CEE10-7A21-4A2B-B319-0B973D112A0A}"/>
    <dgm:cxn modelId="{2D4B800A-2BA6-43E2-A824-2A3BC7A681F1}" type="presOf" srcId="{373720E7-1A34-477C-998C-0F90088AAD33}" destId="{D5FE5EB1-EC8E-4C70-8670-B97417F4674F}" srcOrd="0" destOrd="0" presId="urn:microsoft.com/office/officeart/2005/8/layout/lProcess2"/>
    <dgm:cxn modelId="{A9355907-50DB-48F3-88B1-C9DB2E33DC04}" type="presOf" srcId="{8B79884F-6128-4411-AC33-F084B826E06C}" destId="{F7F8CA6C-D281-4F12-962C-44E4A5F1F408}" srcOrd="0" destOrd="0" presId="urn:microsoft.com/office/officeart/2005/8/layout/lProcess2"/>
    <dgm:cxn modelId="{9B7B888A-950C-45A4-998B-8F25EFC6561F}" type="presOf" srcId="{0F736E65-B42B-455B-AE8F-99205A46C311}" destId="{6509BC91-2534-42A8-ABDE-FCC2D7958E71}" srcOrd="0" destOrd="0" presId="urn:microsoft.com/office/officeart/2005/8/layout/lProcess2"/>
    <dgm:cxn modelId="{35F177A2-AEFA-4965-B4AD-0E4806851976}" type="presOf" srcId="{B6704D67-8333-447F-9017-D30389313AA9}" destId="{11D126E1-1675-4374-8480-C507FBBE0AD2}" srcOrd="0" destOrd="0" presId="urn:microsoft.com/office/officeart/2005/8/layout/lProcess2"/>
    <dgm:cxn modelId="{B2A04DE7-A1D1-4698-AF80-7637D6769DE7}" type="presOf" srcId="{0A1064B9-53D5-4B33-A5FA-BD88FD923A26}" destId="{7F1E7FA2-8EF9-4623-8591-CEB16C0B95B5}" srcOrd="0" destOrd="0" presId="urn:microsoft.com/office/officeart/2005/8/layout/lProcess2"/>
    <dgm:cxn modelId="{78ED1935-E187-4562-8244-6DD7E4C6E05C}" type="presOf" srcId="{C0878EEA-0FC4-493F-909C-601D522BBB3C}" destId="{882B89CD-F675-4ED3-B12B-877304F49B28}" srcOrd="0" destOrd="0" presId="urn:microsoft.com/office/officeart/2005/8/layout/lProcess2"/>
    <dgm:cxn modelId="{826047C8-915B-43BD-97DD-928425336831}" srcId="{7117D41F-6695-4DAF-A09F-990CED84211E}" destId="{D4F3BBCB-755D-40CE-BE64-82D74DF47704}" srcOrd="0" destOrd="0" parTransId="{6754B1E3-5069-4229-80C4-DA80632153F7}" sibTransId="{5339697F-4087-419D-8C0A-FE29F7F07D63}"/>
    <dgm:cxn modelId="{06D573F8-A3E0-4A4F-8284-2F66B9CA701B}" srcId="{3F983D69-9DBA-4317-8AA3-0B9CC1DF1F99}" destId="{E5169DE2-7708-4807-B6CD-4B44664873AF}" srcOrd="0" destOrd="0" parTransId="{4241DD46-F081-41B5-A8A5-7701DA0EF97A}" sibTransId="{4E027F42-FCF8-4BE2-9B65-44A2BC2AA3E8}"/>
    <dgm:cxn modelId="{15136FAC-1FC7-4FB1-BC85-5E9BD64B31B3}" type="presOf" srcId="{0016D595-136C-4230-B9C4-01F068B719E2}" destId="{A598B24D-72B8-44CE-A1A1-D6A9CD85F977}" srcOrd="0" destOrd="0" presId="urn:microsoft.com/office/officeart/2005/8/layout/lProcess2"/>
    <dgm:cxn modelId="{CA473AF1-9445-4469-B55D-9C442233B4CF}" type="presOf" srcId="{6D81AA52-F760-44E1-A279-D5EE9E8488B6}" destId="{E383196C-13B5-4687-BF91-083999668167}" srcOrd="0" destOrd="0" presId="urn:microsoft.com/office/officeart/2005/8/layout/lProcess2"/>
    <dgm:cxn modelId="{C398D1C0-B8A5-4220-9764-EA79D4E02940}" type="presOf" srcId="{36E864C4-9FFA-4D68-8B72-70A9DB5FB6CB}" destId="{A48B4AEC-8DD1-4FD1-BC41-374D6852F926}" srcOrd="1" destOrd="0" presId="urn:microsoft.com/office/officeart/2005/8/layout/lProcess2"/>
    <dgm:cxn modelId="{229A96B3-CECA-495A-8163-068D29B15CF4}" srcId="{36E864C4-9FFA-4D68-8B72-70A9DB5FB6CB}" destId="{FD434C04-4788-4458-99A8-6EBC35ECCEF4}" srcOrd="2" destOrd="0" parTransId="{38D836B3-DB67-4AD6-A614-F7696F569080}" sibTransId="{7206B10C-944F-4EF0-A7CC-B65DEEDBC8C6}"/>
    <dgm:cxn modelId="{C71C696A-9987-49B7-878E-E7C2D7B70B97}" type="presOf" srcId="{F87CAA74-FF35-44FA-B96D-A1737C26EF9E}" destId="{C79A0863-CF7A-4F06-AD7C-071907AD7EEC}" srcOrd="0" destOrd="0" presId="urn:microsoft.com/office/officeart/2005/8/layout/lProcess2"/>
    <dgm:cxn modelId="{401342FF-36B0-482F-BED6-7633FB96B4CD}" srcId="{CE25A687-2FF5-42A8-854C-059118795B43}" destId="{3AFDF833-CE24-41D9-B4DB-4E2C18CA091E}" srcOrd="2" destOrd="0" parTransId="{B5D10DD1-DF6F-4E20-8B4D-661131AE87C4}" sibTransId="{48BE8E9B-4035-4B2C-8634-07CD42CBFAF6}"/>
    <dgm:cxn modelId="{0FC317DD-D1A9-44C6-92C2-8FF0E75C30B1}" srcId="{36E864C4-9FFA-4D68-8B72-70A9DB5FB6CB}" destId="{DD4D100B-CFD4-47FF-B5EB-EE0361CD7B6F}" srcOrd="3" destOrd="0" parTransId="{A0531C1A-FE74-404D-A9FF-62109C515D6F}" sibTransId="{ED1A4F2A-4EB6-4BA1-9826-B0AF463F142E}"/>
    <dgm:cxn modelId="{D9A961D7-46BE-4A20-B9CC-09D6EFC85772}" srcId="{7117D41F-6695-4DAF-A09F-990CED84211E}" destId="{0A1064B9-53D5-4B33-A5FA-BD88FD923A26}" srcOrd="4" destOrd="0" parTransId="{4F1A4027-1B0D-4546-8BD6-426B52567D33}" sibTransId="{E90733BF-0A4E-45B2-A6BE-5C89C972E0A2}"/>
    <dgm:cxn modelId="{67FD3A06-366E-4770-8487-5F7F1EF812D4}" type="presOf" srcId="{E5737E0D-2DFF-4628-97F1-5D50D3E9AFF7}" destId="{C0E375D7-A005-4F6B-BAD4-E6BE44CA8FE8}" srcOrd="0" destOrd="0" presId="urn:microsoft.com/office/officeart/2005/8/layout/lProcess2"/>
    <dgm:cxn modelId="{D9ED42AD-576C-4C72-A3A7-F0558BE0ADF7}" srcId="{7117D41F-6695-4DAF-A09F-990CED84211E}" destId="{E5737E0D-2DFF-4628-97F1-5D50D3E9AFF7}" srcOrd="2" destOrd="0" parTransId="{E59998CA-00EF-4097-BDCE-193755C0C092}" sibTransId="{05F8E410-0BC8-45E0-9C6E-B44285505A18}"/>
    <dgm:cxn modelId="{23BF5985-88CB-4EF8-995D-95D4E731A6E1}" type="presOf" srcId="{C6954F32-C803-4FB7-BF27-6A20DB613589}" destId="{073EBBFD-0A22-4012-8F97-903185B2504A}" srcOrd="0" destOrd="0" presId="urn:microsoft.com/office/officeart/2005/8/layout/lProcess2"/>
    <dgm:cxn modelId="{63673639-83DD-447E-AF97-E5D5EA1F40D3}" srcId="{36E864C4-9FFA-4D68-8B72-70A9DB5FB6CB}" destId="{87DDC6AE-643D-4377-9936-FECB2EEB3479}" srcOrd="4" destOrd="0" parTransId="{79BC804F-2AD6-441D-A11E-C52DFF3DA26F}" sibTransId="{FC956EA9-1669-4BD7-80A3-15727F1FDF01}"/>
    <dgm:cxn modelId="{ECAE1875-7FAB-4A96-AF83-5C13DDADC76B}" srcId="{E72DA9A6-7450-4627-8A52-E11F97600F85}" destId="{7117D41F-6695-4DAF-A09F-990CED84211E}" srcOrd="3" destOrd="0" parTransId="{79CC29F4-EF42-4033-A936-2CF794A77803}" sibTransId="{66723300-932E-4F58-9233-7371402FADF8}"/>
    <dgm:cxn modelId="{7D073E8E-FA88-4A66-8AFF-6C01FC796E9D}" srcId="{CE25A687-2FF5-42A8-854C-059118795B43}" destId="{DB437455-B17E-4982-AE1D-94C3FF8B0ED6}" srcOrd="1" destOrd="0" parTransId="{D696F30C-D7B9-4288-AB60-4E975708B361}" sibTransId="{70FB2F22-60EF-4276-83E0-781D0DD9685E}"/>
    <dgm:cxn modelId="{B99ABF7B-C56C-4664-9361-D505DD68F8AF}" type="presParOf" srcId="{5BCF7CAE-5403-4FF3-A464-958E769543F0}" destId="{3AA2F984-10D5-4242-BB42-733AA1631E0A}" srcOrd="0" destOrd="0" presId="urn:microsoft.com/office/officeart/2005/8/layout/lProcess2"/>
    <dgm:cxn modelId="{59454C45-F0A5-4240-B2E7-785F30B68296}" type="presParOf" srcId="{3AA2F984-10D5-4242-BB42-733AA1631E0A}" destId="{B84AD104-F926-4817-8347-B6107856B77C}" srcOrd="0" destOrd="0" presId="urn:microsoft.com/office/officeart/2005/8/layout/lProcess2"/>
    <dgm:cxn modelId="{1F1CA22D-1E93-4FEF-BCF1-73ED5C632F04}" type="presParOf" srcId="{3AA2F984-10D5-4242-BB42-733AA1631E0A}" destId="{594B0A9F-E936-44FA-9813-79D6BC229890}" srcOrd="1" destOrd="0" presId="urn:microsoft.com/office/officeart/2005/8/layout/lProcess2"/>
    <dgm:cxn modelId="{EEC5F8B2-C0E0-417D-A9B4-01A2859B9502}" type="presParOf" srcId="{3AA2F984-10D5-4242-BB42-733AA1631E0A}" destId="{E75394EA-AB55-4ADE-AB42-67CC093113EB}" srcOrd="2" destOrd="0" presId="urn:microsoft.com/office/officeart/2005/8/layout/lProcess2"/>
    <dgm:cxn modelId="{1B033052-3B6D-4B72-8033-DBC039968654}" type="presParOf" srcId="{E75394EA-AB55-4ADE-AB42-67CC093113EB}" destId="{1A4053A5-33D8-4DF8-AC86-1B2E6C421310}" srcOrd="0" destOrd="0" presId="urn:microsoft.com/office/officeart/2005/8/layout/lProcess2"/>
    <dgm:cxn modelId="{0681BE65-AF52-4514-B0E7-2F4B9D726034}" type="presParOf" srcId="{1A4053A5-33D8-4DF8-AC86-1B2E6C421310}" destId="{A598B24D-72B8-44CE-A1A1-D6A9CD85F977}" srcOrd="0" destOrd="0" presId="urn:microsoft.com/office/officeart/2005/8/layout/lProcess2"/>
    <dgm:cxn modelId="{A1F9BCD5-134E-4D57-BB86-08E67E92D390}" type="presParOf" srcId="{1A4053A5-33D8-4DF8-AC86-1B2E6C421310}" destId="{9F16F0DA-2175-4045-8639-CA299EE0BEC1}" srcOrd="1" destOrd="0" presId="urn:microsoft.com/office/officeart/2005/8/layout/lProcess2"/>
    <dgm:cxn modelId="{B662F9F1-4EA9-4644-AC88-5055FC7807EB}" type="presParOf" srcId="{1A4053A5-33D8-4DF8-AC86-1B2E6C421310}" destId="{A154ABCC-9A19-4DBB-9E96-076F9EDE2C34}" srcOrd="2" destOrd="0" presId="urn:microsoft.com/office/officeart/2005/8/layout/lProcess2"/>
    <dgm:cxn modelId="{510139D1-C8B4-486A-B8CF-CEE7F5B83F5E}" type="presParOf" srcId="{1A4053A5-33D8-4DF8-AC86-1B2E6C421310}" destId="{DAD3CB4D-D0B8-42C1-9F9F-32CC7287883B}" srcOrd="3" destOrd="0" presId="urn:microsoft.com/office/officeart/2005/8/layout/lProcess2"/>
    <dgm:cxn modelId="{FDCBC61B-533B-4BD4-BF64-5A868D98D667}" type="presParOf" srcId="{1A4053A5-33D8-4DF8-AC86-1B2E6C421310}" destId="{8D64D2C5-EABD-491D-A6E3-7E901D9F2D5E}" srcOrd="4" destOrd="0" presId="urn:microsoft.com/office/officeart/2005/8/layout/lProcess2"/>
    <dgm:cxn modelId="{16222607-6114-449C-968B-13449B0D91A1}" type="presParOf" srcId="{1A4053A5-33D8-4DF8-AC86-1B2E6C421310}" destId="{65BF8150-AE11-43C5-B335-55A1117EEE06}" srcOrd="5" destOrd="0" presId="urn:microsoft.com/office/officeart/2005/8/layout/lProcess2"/>
    <dgm:cxn modelId="{36CB6055-2212-4A28-B0C4-66B970C4493A}" type="presParOf" srcId="{1A4053A5-33D8-4DF8-AC86-1B2E6C421310}" destId="{11D126E1-1675-4374-8480-C507FBBE0AD2}" srcOrd="6" destOrd="0" presId="urn:microsoft.com/office/officeart/2005/8/layout/lProcess2"/>
    <dgm:cxn modelId="{2D8E0346-21FF-4C4F-8637-C6B4591E0F80}" type="presParOf" srcId="{1A4053A5-33D8-4DF8-AC86-1B2E6C421310}" destId="{440941AB-D4DB-4B82-97E7-A89D06E53323}" srcOrd="7" destOrd="0" presId="urn:microsoft.com/office/officeart/2005/8/layout/lProcess2"/>
    <dgm:cxn modelId="{74CDC684-120D-41A0-B7EC-FC475E6B958A}" type="presParOf" srcId="{1A4053A5-33D8-4DF8-AC86-1B2E6C421310}" destId="{073EBBFD-0A22-4012-8F97-903185B2504A}" srcOrd="8" destOrd="0" presId="urn:microsoft.com/office/officeart/2005/8/layout/lProcess2"/>
    <dgm:cxn modelId="{01097C1E-4FB1-4639-B064-DD08A2CF333F}" type="presParOf" srcId="{5BCF7CAE-5403-4FF3-A464-958E769543F0}" destId="{BC99A2BB-2532-43D0-A061-A62EDEE5A43A}" srcOrd="1" destOrd="0" presId="urn:microsoft.com/office/officeart/2005/8/layout/lProcess2"/>
    <dgm:cxn modelId="{8D887A5B-5118-48FE-8904-F277BBFAF517}" type="presParOf" srcId="{5BCF7CAE-5403-4FF3-A464-958E769543F0}" destId="{1A4BE95E-57DB-4F06-8C3E-57280684BB85}" srcOrd="2" destOrd="0" presId="urn:microsoft.com/office/officeart/2005/8/layout/lProcess2"/>
    <dgm:cxn modelId="{6A97426E-33F0-45D2-9401-FE2C682166CC}" type="presParOf" srcId="{1A4BE95E-57DB-4F06-8C3E-57280684BB85}" destId="{9755A134-91C1-480B-A2BE-21645F0DBFE9}" srcOrd="0" destOrd="0" presId="urn:microsoft.com/office/officeart/2005/8/layout/lProcess2"/>
    <dgm:cxn modelId="{1DCDD9FE-52E4-4B0D-B389-8F6774D7148D}" type="presParOf" srcId="{1A4BE95E-57DB-4F06-8C3E-57280684BB85}" destId="{A48B4AEC-8DD1-4FD1-BC41-374D6852F926}" srcOrd="1" destOrd="0" presId="urn:microsoft.com/office/officeart/2005/8/layout/lProcess2"/>
    <dgm:cxn modelId="{3AD2DD8C-FF16-4662-8AEF-032876EE1E40}" type="presParOf" srcId="{1A4BE95E-57DB-4F06-8C3E-57280684BB85}" destId="{9C295AB8-95E6-4CA9-AC55-34D3624FD3A3}" srcOrd="2" destOrd="0" presId="urn:microsoft.com/office/officeart/2005/8/layout/lProcess2"/>
    <dgm:cxn modelId="{83716EE6-916C-48E9-9389-4AB1964FD715}" type="presParOf" srcId="{9C295AB8-95E6-4CA9-AC55-34D3624FD3A3}" destId="{98E5C64C-98C1-4FA4-895A-C2C3B4CBF0A1}" srcOrd="0" destOrd="0" presId="urn:microsoft.com/office/officeart/2005/8/layout/lProcess2"/>
    <dgm:cxn modelId="{DB2F0D38-8786-42E6-BC97-D936AE27ABBB}" type="presParOf" srcId="{98E5C64C-98C1-4FA4-895A-C2C3B4CBF0A1}" destId="{D5FE5EB1-EC8E-4C70-8670-B97417F4674F}" srcOrd="0" destOrd="0" presId="urn:microsoft.com/office/officeart/2005/8/layout/lProcess2"/>
    <dgm:cxn modelId="{DA333E5B-F049-4282-BF50-BE9131BA06C9}" type="presParOf" srcId="{98E5C64C-98C1-4FA4-895A-C2C3B4CBF0A1}" destId="{8B922AB5-D1A0-4147-AAFE-6C3A02D0924D}" srcOrd="1" destOrd="0" presId="urn:microsoft.com/office/officeart/2005/8/layout/lProcess2"/>
    <dgm:cxn modelId="{3CE74FFC-E501-4C66-88A6-6114CE758587}" type="presParOf" srcId="{98E5C64C-98C1-4FA4-895A-C2C3B4CBF0A1}" destId="{DBC3B532-6281-4911-97C2-74246D0B6825}" srcOrd="2" destOrd="0" presId="urn:microsoft.com/office/officeart/2005/8/layout/lProcess2"/>
    <dgm:cxn modelId="{1C8727B6-C053-43A5-84BF-40003CB1A14B}" type="presParOf" srcId="{98E5C64C-98C1-4FA4-895A-C2C3B4CBF0A1}" destId="{62C2D720-4A1E-4A50-84A0-81706CD7B2D8}" srcOrd="3" destOrd="0" presId="urn:microsoft.com/office/officeart/2005/8/layout/lProcess2"/>
    <dgm:cxn modelId="{5E49A770-DA0C-4584-A321-BE8B7D2D92DF}" type="presParOf" srcId="{98E5C64C-98C1-4FA4-895A-C2C3B4CBF0A1}" destId="{8267710D-1AD1-495B-A0B7-69BEAAC83AAC}" srcOrd="4" destOrd="0" presId="urn:microsoft.com/office/officeart/2005/8/layout/lProcess2"/>
    <dgm:cxn modelId="{49448206-9A94-4CA4-8BC5-1A63DF7253BA}" type="presParOf" srcId="{98E5C64C-98C1-4FA4-895A-C2C3B4CBF0A1}" destId="{AF01DB43-61D4-46D0-B5D9-5FBFD3797FAB}" srcOrd="5" destOrd="0" presId="urn:microsoft.com/office/officeart/2005/8/layout/lProcess2"/>
    <dgm:cxn modelId="{74B03166-636A-4810-820C-7AE4B04A856F}" type="presParOf" srcId="{98E5C64C-98C1-4FA4-895A-C2C3B4CBF0A1}" destId="{E22957E3-B308-48A3-9FAF-9CEC56E9F61D}" srcOrd="6" destOrd="0" presId="urn:microsoft.com/office/officeart/2005/8/layout/lProcess2"/>
    <dgm:cxn modelId="{A28FC1E7-BD2F-465E-A19C-663331831120}" type="presParOf" srcId="{98E5C64C-98C1-4FA4-895A-C2C3B4CBF0A1}" destId="{181F381C-7BFC-402D-A6ED-53278320A159}" srcOrd="7" destOrd="0" presId="urn:microsoft.com/office/officeart/2005/8/layout/lProcess2"/>
    <dgm:cxn modelId="{5964B2CF-7B0B-4ADF-BBF2-A4643222E438}" type="presParOf" srcId="{98E5C64C-98C1-4FA4-895A-C2C3B4CBF0A1}" destId="{A388A4A8-D074-4060-8DF6-373692F28D72}" srcOrd="8" destOrd="0" presId="urn:microsoft.com/office/officeart/2005/8/layout/lProcess2"/>
    <dgm:cxn modelId="{02CAB565-7AB2-4F29-89C9-CBE017E4FCD6}" type="presParOf" srcId="{98E5C64C-98C1-4FA4-895A-C2C3B4CBF0A1}" destId="{350DD244-6B26-4874-A53A-21F354D30464}" srcOrd="9" destOrd="0" presId="urn:microsoft.com/office/officeart/2005/8/layout/lProcess2"/>
    <dgm:cxn modelId="{67C44B91-2708-4449-AB6C-602164F6D428}" type="presParOf" srcId="{98E5C64C-98C1-4FA4-895A-C2C3B4CBF0A1}" destId="{6509BC91-2534-42A8-ABDE-FCC2D7958E71}" srcOrd="10" destOrd="0" presId="urn:microsoft.com/office/officeart/2005/8/layout/lProcess2"/>
    <dgm:cxn modelId="{4D9C7BD7-4BC3-4E6E-8FAA-1E29C74A4581}" type="presParOf" srcId="{98E5C64C-98C1-4FA4-895A-C2C3B4CBF0A1}" destId="{F675D87E-D3F6-4713-940D-BC57265AABC5}" srcOrd="11" destOrd="0" presId="urn:microsoft.com/office/officeart/2005/8/layout/lProcess2"/>
    <dgm:cxn modelId="{57043003-9E1F-4EFB-9530-D45D5FE25D67}" type="presParOf" srcId="{98E5C64C-98C1-4FA4-895A-C2C3B4CBF0A1}" destId="{01EAFBBD-6406-4C17-9F04-A6067684AE20}" srcOrd="12" destOrd="0" presId="urn:microsoft.com/office/officeart/2005/8/layout/lProcess2"/>
    <dgm:cxn modelId="{FAA2624B-E685-4ED7-B56B-0C8E58B07FB0}" type="presParOf" srcId="{5BCF7CAE-5403-4FF3-A464-958E769543F0}" destId="{34C2441B-8144-4019-9C63-5C37248B0B78}" srcOrd="3" destOrd="0" presId="urn:microsoft.com/office/officeart/2005/8/layout/lProcess2"/>
    <dgm:cxn modelId="{21DF1F21-F783-49AE-9206-23947DF93360}" type="presParOf" srcId="{5BCF7CAE-5403-4FF3-A464-958E769543F0}" destId="{7A2D16D0-44A7-4DA4-AE78-1174A1FEB4C1}" srcOrd="4" destOrd="0" presId="urn:microsoft.com/office/officeart/2005/8/layout/lProcess2"/>
    <dgm:cxn modelId="{FF261389-9FBB-4D21-9A67-8364539291A7}" type="presParOf" srcId="{7A2D16D0-44A7-4DA4-AE78-1174A1FEB4C1}" destId="{22EECBB7-B750-4778-9001-FA3DFFA46165}" srcOrd="0" destOrd="0" presId="urn:microsoft.com/office/officeart/2005/8/layout/lProcess2"/>
    <dgm:cxn modelId="{94450DC5-7BD6-41D4-862E-9150B98ED924}" type="presParOf" srcId="{7A2D16D0-44A7-4DA4-AE78-1174A1FEB4C1}" destId="{C6E57BC1-8C22-4B2E-B109-F6C34069D8F5}" srcOrd="1" destOrd="0" presId="urn:microsoft.com/office/officeart/2005/8/layout/lProcess2"/>
    <dgm:cxn modelId="{F3A79FB8-8EDF-4F57-B338-181F9A34B1BB}" type="presParOf" srcId="{7A2D16D0-44A7-4DA4-AE78-1174A1FEB4C1}" destId="{7103F69A-E8CC-4DE7-BEF6-54AF424505DF}" srcOrd="2" destOrd="0" presId="urn:microsoft.com/office/officeart/2005/8/layout/lProcess2"/>
    <dgm:cxn modelId="{1B9E7396-F629-48FE-88D1-FEF69F1CE68E}" type="presParOf" srcId="{7103F69A-E8CC-4DE7-BEF6-54AF424505DF}" destId="{29906682-5000-4A3F-B508-5C5655FA9AF5}" srcOrd="0" destOrd="0" presId="urn:microsoft.com/office/officeart/2005/8/layout/lProcess2"/>
    <dgm:cxn modelId="{D5B654B1-5074-4430-98BF-0C22CCA4ED6D}" type="presParOf" srcId="{29906682-5000-4A3F-B508-5C5655FA9AF5}" destId="{6984CCB0-0807-426D-A057-AC1F4841A9BF}" srcOrd="0" destOrd="0" presId="urn:microsoft.com/office/officeart/2005/8/layout/lProcess2"/>
    <dgm:cxn modelId="{BE8B2FB1-2840-47F8-B783-D347D6D65468}" type="presParOf" srcId="{29906682-5000-4A3F-B508-5C5655FA9AF5}" destId="{6B21A082-1D7E-48DE-BC34-5A6AC065CD17}" srcOrd="1" destOrd="0" presId="urn:microsoft.com/office/officeart/2005/8/layout/lProcess2"/>
    <dgm:cxn modelId="{12C5F521-35CA-4717-A219-D4D79D619590}" type="presParOf" srcId="{29906682-5000-4A3F-B508-5C5655FA9AF5}" destId="{925B486E-C26F-42BA-98BF-76B0443CA80D}" srcOrd="2" destOrd="0" presId="urn:microsoft.com/office/officeart/2005/8/layout/lProcess2"/>
    <dgm:cxn modelId="{D7FD552D-574E-483F-B55B-E7B9BA857D9F}" type="presParOf" srcId="{29906682-5000-4A3F-B508-5C5655FA9AF5}" destId="{8CBDA443-182C-4B85-B36C-FF466EA12D9D}" srcOrd="3" destOrd="0" presId="urn:microsoft.com/office/officeart/2005/8/layout/lProcess2"/>
    <dgm:cxn modelId="{0181DA7F-C417-4925-8520-82674A236D1E}" type="presParOf" srcId="{29906682-5000-4A3F-B508-5C5655FA9AF5}" destId="{C79A0863-CF7A-4F06-AD7C-071907AD7EEC}" srcOrd="4" destOrd="0" presId="urn:microsoft.com/office/officeart/2005/8/layout/lProcess2"/>
    <dgm:cxn modelId="{338F1AFF-D60D-4656-AACB-6C110534152E}" type="presParOf" srcId="{29906682-5000-4A3F-B508-5C5655FA9AF5}" destId="{FD26C294-D91D-44CF-B5FB-E6AB1DFAA4FE}" srcOrd="5" destOrd="0" presId="urn:microsoft.com/office/officeart/2005/8/layout/lProcess2"/>
    <dgm:cxn modelId="{FB1C91D6-63D7-40AA-9620-F96F4938E2AE}" type="presParOf" srcId="{29906682-5000-4A3F-B508-5C5655FA9AF5}" destId="{F7CDF987-3704-450B-B13A-12978BBA6B06}" srcOrd="6" destOrd="0" presId="urn:microsoft.com/office/officeart/2005/8/layout/lProcess2"/>
    <dgm:cxn modelId="{6D4533A7-98E9-4855-B634-904F3EB21A20}" type="presParOf" srcId="{29906682-5000-4A3F-B508-5C5655FA9AF5}" destId="{8F3A1073-00FE-4D2C-9E7E-2E2592DB5D2A}" srcOrd="7" destOrd="0" presId="urn:microsoft.com/office/officeart/2005/8/layout/lProcess2"/>
    <dgm:cxn modelId="{C22BBBC3-C5BF-4B82-BC61-809FFBB45D26}" type="presParOf" srcId="{29906682-5000-4A3F-B508-5C5655FA9AF5}" destId="{444C4598-D7FD-470A-8779-3AB3915E31A2}" srcOrd="8" destOrd="0" presId="urn:microsoft.com/office/officeart/2005/8/layout/lProcess2"/>
    <dgm:cxn modelId="{BC2CC580-6C7A-4C14-BD1B-B30512746BD5}" type="presParOf" srcId="{29906682-5000-4A3F-B508-5C5655FA9AF5}" destId="{95F5F725-A4D3-4DEA-A20D-0DBDC7DB1270}" srcOrd="9" destOrd="0" presId="urn:microsoft.com/office/officeart/2005/8/layout/lProcess2"/>
    <dgm:cxn modelId="{F8505DBC-F549-46D8-BA83-D1077BF21338}" type="presParOf" srcId="{29906682-5000-4A3F-B508-5C5655FA9AF5}" destId="{E383196C-13B5-4687-BF91-083999668167}" srcOrd="10" destOrd="0" presId="urn:microsoft.com/office/officeart/2005/8/layout/lProcess2"/>
    <dgm:cxn modelId="{4A724817-8C6B-4C4D-8B65-D2A0C580F5C9}" type="presParOf" srcId="{5BCF7CAE-5403-4FF3-A464-958E769543F0}" destId="{0FB4BF61-12EE-4FF3-B2EC-44E10F338F4D}" srcOrd="5" destOrd="0" presId="urn:microsoft.com/office/officeart/2005/8/layout/lProcess2"/>
    <dgm:cxn modelId="{8E9CEBD0-FD55-47DF-86E2-48EB12523809}" type="presParOf" srcId="{5BCF7CAE-5403-4FF3-A464-958E769543F0}" destId="{933A47C0-EE60-4110-8A0B-C803450F9067}" srcOrd="6" destOrd="0" presId="urn:microsoft.com/office/officeart/2005/8/layout/lProcess2"/>
    <dgm:cxn modelId="{140E8BAE-B24A-4AD0-B46B-840879DF4438}" type="presParOf" srcId="{933A47C0-EE60-4110-8A0B-C803450F9067}" destId="{76136E6C-BA39-499B-8B8F-ADB04D20137B}" srcOrd="0" destOrd="0" presId="urn:microsoft.com/office/officeart/2005/8/layout/lProcess2"/>
    <dgm:cxn modelId="{20B2EA87-0C0B-4981-A1DC-831937531FDF}" type="presParOf" srcId="{933A47C0-EE60-4110-8A0B-C803450F9067}" destId="{B0F715C0-6A57-4B83-86E3-C2BCDF11E04E}" srcOrd="1" destOrd="0" presId="urn:microsoft.com/office/officeart/2005/8/layout/lProcess2"/>
    <dgm:cxn modelId="{BB6868B6-BD64-47E1-8A2F-F7071B18E1D7}" type="presParOf" srcId="{933A47C0-EE60-4110-8A0B-C803450F9067}" destId="{C4C91484-65B3-471A-AF87-856EDFF01B01}" srcOrd="2" destOrd="0" presId="urn:microsoft.com/office/officeart/2005/8/layout/lProcess2"/>
    <dgm:cxn modelId="{FE1B8965-0E06-46AD-9977-91BCBADD6E7F}" type="presParOf" srcId="{C4C91484-65B3-471A-AF87-856EDFF01B01}" destId="{620D9C6D-436D-451B-BFCB-6B7C423B35DE}" srcOrd="0" destOrd="0" presId="urn:microsoft.com/office/officeart/2005/8/layout/lProcess2"/>
    <dgm:cxn modelId="{E4547255-12D5-47C9-893B-425625EA87F0}" type="presParOf" srcId="{620D9C6D-436D-451B-BFCB-6B7C423B35DE}" destId="{47F38010-207F-4E32-B275-EEAF1FBAEF39}" srcOrd="0" destOrd="0" presId="urn:microsoft.com/office/officeart/2005/8/layout/lProcess2"/>
    <dgm:cxn modelId="{2384DA0D-58B7-4554-BB6D-846B28DA84D3}" type="presParOf" srcId="{620D9C6D-436D-451B-BFCB-6B7C423B35DE}" destId="{8110A690-1D34-497C-BF30-6C4E27E5D98B}" srcOrd="1" destOrd="0" presId="urn:microsoft.com/office/officeart/2005/8/layout/lProcess2"/>
    <dgm:cxn modelId="{70F1EC5D-EC6A-4923-8B84-F9724510335F}" type="presParOf" srcId="{620D9C6D-436D-451B-BFCB-6B7C423B35DE}" destId="{F7F8CA6C-D281-4F12-962C-44E4A5F1F408}" srcOrd="2" destOrd="0" presId="urn:microsoft.com/office/officeart/2005/8/layout/lProcess2"/>
    <dgm:cxn modelId="{5F0541E2-8DD0-4A6D-88F1-F298B39DCD9B}" type="presParOf" srcId="{620D9C6D-436D-451B-BFCB-6B7C423B35DE}" destId="{F7C612F9-12E6-44AA-9FB4-F1F25FE052FE}" srcOrd="3" destOrd="0" presId="urn:microsoft.com/office/officeart/2005/8/layout/lProcess2"/>
    <dgm:cxn modelId="{67D4CE09-CA78-4E8F-B3E8-52F48F1D42D3}" type="presParOf" srcId="{620D9C6D-436D-451B-BFCB-6B7C423B35DE}" destId="{C0E375D7-A005-4F6B-BAD4-E6BE44CA8FE8}" srcOrd="4" destOrd="0" presId="urn:microsoft.com/office/officeart/2005/8/layout/lProcess2"/>
    <dgm:cxn modelId="{EE2BD818-1C66-4F20-91CD-BE8C2B77EAA7}" type="presParOf" srcId="{620D9C6D-436D-451B-BFCB-6B7C423B35DE}" destId="{63D2AE68-1546-4B90-9B31-26D56CD6A393}" srcOrd="5" destOrd="0" presId="urn:microsoft.com/office/officeart/2005/8/layout/lProcess2"/>
    <dgm:cxn modelId="{2198A173-C3A3-4A46-91D4-EEF8CAE4DC4A}" type="presParOf" srcId="{620D9C6D-436D-451B-BFCB-6B7C423B35DE}" destId="{882B89CD-F675-4ED3-B12B-877304F49B28}" srcOrd="6" destOrd="0" presId="urn:microsoft.com/office/officeart/2005/8/layout/lProcess2"/>
    <dgm:cxn modelId="{ACF6D718-7BA1-4D1F-8FA9-4658CB3A1011}" type="presParOf" srcId="{620D9C6D-436D-451B-BFCB-6B7C423B35DE}" destId="{53A0BBAE-DCE6-41DC-B1F2-4788C3ADA4AE}" srcOrd="7" destOrd="0" presId="urn:microsoft.com/office/officeart/2005/8/layout/lProcess2"/>
    <dgm:cxn modelId="{2A7B2C56-FF24-4A80-A946-B6FCDE2A716F}" type="presParOf" srcId="{620D9C6D-436D-451B-BFCB-6B7C423B35DE}" destId="{7F1E7FA2-8EF9-4623-8591-CEB16C0B95B5}"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4DBCDE-B1BD-45CA-AD20-E7524067D1A4}"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56B7BA35-52E0-41B2-85A8-FA3B2532D96C}">
      <dgm:prSet phldrT="[Text]"/>
      <dgm:spPr/>
      <dgm:t>
        <a:bodyPr/>
        <a:lstStyle/>
        <a:p>
          <a:r>
            <a:rPr lang="en-US" dirty="0" smtClean="0"/>
            <a:t>Expansion/ Scale-Up</a:t>
          </a:r>
          <a:endParaRPr lang="en-US" dirty="0"/>
        </a:p>
      </dgm:t>
    </dgm:pt>
    <dgm:pt modelId="{6B939593-546D-47E3-85CF-1838ABC1BD6D}" type="parTrans" cxnId="{F31E54D7-E5ED-4F80-83E5-16C1DC531A20}">
      <dgm:prSet/>
      <dgm:spPr/>
      <dgm:t>
        <a:bodyPr/>
        <a:lstStyle/>
        <a:p>
          <a:endParaRPr lang="en-US"/>
        </a:p>
      </dgm:t>
    </dgm:pt>
    <dgm:pt modelId="{CCD74A27-C4A8-44AE-B061-24D443A4ACE6}" type="sibTrans" cxnId="{F31E54D7-E5ED-4F80-83E5-16C1DC531A20}">
      <dgm:prSet/>
      <dgm:spPr/>
      <dgm:t>
        <a:bodyPr/>
        <a:lstStyle/>
        <a:p>
          <a:endParaRPr lang="en-US"/>
        </a:p>
      </dgm:t>
    </dgm:pt>
    <dgm:pt modelId="{1FB8422D-A101-422A-BFC4-5558B1E66239}">
      <dgm:prSet phldrT="[Text]"/>
      <dgm:spPr/>
      <dgm:t>
        <a:bodyPr/>
        <a:lstStyle/>
        <a:p>
          <a:r>
            <a:rPr lang="en-US" dirty="0" smtClean="0"/>
            <a:t>Pilot Sites Assist in Expansion</a:t>
          </a:r>
          <a:endParaRPr lang="en-US" dirty="0"/>
        </a:p>
      </dgm:t>
    </dgm:pt>
    <dgm:pt modelId="{72C9AB46-E1DA-41AF-A7F5-683AB56BBAE5}" type="parTrans" cxnId="{04046957-3166-412E-834A-E39176838EA2}">
      <dgm:prSet/>
      <dgm:spPr/>
      <dgm:t>
        <a:bodyPr/>
        <a:lstStyle/>
        <a:p>
          <a:endParaRPr lang="en-US"/>
        </a:p>
      </dgm:t>
    </dgm:pt>
    <dgm:pt modelId="{5BAE077E-AF0F-4B39-ACCB-9F7C18C45644}" type="sibTrans" cxnId="{04046957-3166-412E-834A-E39176838EA2}">
      <dgm:prSet/>
      <dgm:spPr/>
      <dgm:t>
        <a:bodyPr/>
        <a:lstStyle/>
        <a:p>
          <a:endParaRPr lang="en-US"/>
        </a:p>
      </dgm:t>
    </dgm:pt>
    <dgm:pt modelId="{27CAE223-A2D0-4E77-BE58-959006D81049}">
      <dgm:prSet phldrT="[Text]"/>
      <dgm:spPr/>
      <dgm:t>
        <a:bodyPr/>
        <a:lstStyle/>
        <a:p>
          <a:r>
            <a:rPr lang="en-US" dirty="0" smtClean="0"/>
            <a:t>Establish Mechanisms for Sustaining Fidelity of Practices </a:t>
          </a:r>
          <a:endParaRPr lang="en-US" dirty="0"/>
        </a:p>
      </dgm:t>
    </dgm:pt>
    <dgm:pt modelId="{537F8703-EE5E-4036-8012-3C46C00449B7}" type="parTrans" cxnId="{78093846-2686-4675-914E-885D6D74FCC5}">
      <dgm:prSet/>
      <dgm:spPr/>
      <dgm:t>
        <a:bodyPr/>
        <a:lstStyle/>
        <a:p>
          <a:endParaRPr lang="en-US"/>
        </a:p>
      </dgm:t>
    </dgm:pt>
    <dgm:pt modelId="{6708FE90-7296-4085-9F22-BE68FBF33B15}" type="sibTrans" cxnId="{78093846-2686-4675-914E-885D6D74FCC5}">
      <dgm:prSet/>
      <dgm:spPr/>
      <dgm:t>
        <a:bodyPr/>
        <a:lstStyle/>
        <a:p>
          <a:endParaRPr lang="en-US"/>
        </a:p>
      </dgm:t>
    </dgm:pt>
    <dgm:pt modelId="{0DE21BB9-7629-46AB-91DB-A9E4E0A146AF}">
      <dgm:prSet phldrT="[Text]"/>
      <dgm:spPr/>
      <dgm:t>
        <a:bodyPr/>
        <a:lstStyle/>
        <a:p>
          <a:r>
            <a:rPr lang="en-US" dirty="0" smtClean="0"/>
            <a:t>Select New Sites &amp; Provide Necessary Supports</a:t>
          </a:r>
          <a:endParaRPr lang="en-US" dirty="0"/>
        </a:p>
      </dgm:t>
    </dgm:pt>
    <dgm:pt modelId="{AEAE9279-2364-4F90-B7D3-C4416A166B34}" type="parTrans" cxnId="{50115619-9A56-4158-9D85-D5D6089C757D}">
      <dgm:prSet/>
      <dgm:spPr/>
      <dgm:t>
        <a:bodyPr/>
        <a:lstStyle/>
        <a:p>
          <a:endParaRPr lang="en-US"/>
        </a:p>
      </dgm:t>
    </dgm:pt>
    <dgm:pt modelId="{E0EBDF7A-B8D6-4172-9DC4-B0F11CF274F7}" type="sibTrans" cxnId="{50115619-9A56-4158-9D85-D5D6089C757D}">
      <dgm:prSet/>
      <dgm:spPr/>
      <dgm:t>
        <a:bodyPr/>
        <a:lstStyle/>
        <a:p>
          <a:endParaRPr lang="en-US"/>
        </a:p>
      </dgm:t>
    </dgm:pt>
    <dgm:pt modelId="{D828BD3A-F4D5-498F-AA78-7B19E09E2A34}">
      <dgm:prSet phldrT="[Text]"/>
      <dgm:spPr/>
      <dgm:t>
        <a:bodyPr/>
        <a:lstStyle/>
        <a:p>
          <a:r>
            <a:rPr lang="en-US" dirty="0" smtClean="0"/>
            <a:t>New Sites Begin Their Implementation Process</a:t>
          </a:r>
          <a:endParaRPr lang="en-US" dirty="0"/>
        </a:p>
      </dgm:t>
    </dgm:pt>
    <dgm:pt modelId="{B243237B-D74C-4CCE-A7D5-FEFC926C0D79}" type="parTrans" cxnId="{13BFA191-C6ED-490D-8787-5421D81F17F4}">
      <dgm:prSet/>
      <dgm:spPr/>
      <dgm:t>
        <a:bodyPr/>
        <a:lstStyle/>
        <a:p>
          <a:endParaRPr lang="en-US"/>
        </a:p>
      </dgm:t>
    </dgm:pt>
    <dgm:pt modelId="{88B35DDE-FA15-4E80-B8EA-D656018807E5}" type="sibTrans" cxnId="{13BFA191-C6ED-490D-8787-5421D81F17F4}">
      <dgm:prSet/>
      <dgm:spPr/>
      <dgm:t>
        <a:bodyPr/>
        <a:lstStyle/>
        <a:p>
          <a:endParaRPr lang="en-US"/>
        </a:p>
      </dgm:t>
    </dgm:pt>
    <dgm:pt modelId="{89CEA682-86F7-4FB1-B6DB-68EE1D9188E0}" type="pres">
      <dgm:prSet presAssocID="{294DBCDE-B1BD-45CA-AD20-E7524067D1A4}" presName="theList" presStyleCnt="0">
        <dgm:presLayoutVars>
          <dgm:dir/>
          <dgm:animLvl val="lvl"/>
          <dgm:resizeHandles val="exact"/>
        </dgm:presLayoutVars>
      </dgm:prSet>
      <dgm:spPr/>
      <dgm:t>
        <a:bodyPr/>
        <a:lstStyle/>
        <a:p>
          <a:endParaRPr lang="en-US"/>
        </a:p>
      </dgm:t>
    </dgm:pt>
    <dgm:pt modelId="{A8F1DAC3-BD57-48F3-9006-E9A3EAE235F4}" type="pres">
      <dgm:prSet presAssocID="{56B7BA35-52E0-41B2-85A8-FA3B2532D96C}" presName="compNode" presStyleCnt="0"/>
      <dgm:spPr/>
    </dgm:pt>
    <dgm:pt modelId="{C34A16FE-421D-47E9-8EC6-8F6314518834}" type="pres">
      <dgm:prSet presAssocID="{56B7BA35-52E0-41B2-85A8-FA3B2532D96C}" presName="aNode" presStyleLbl="bgShp" presStyleIdx="0" presStyleCnt="1"/>
      <dgm:spPr/>
      <dgm:t>
        <a:bodyPr/>
        <a:lstStyle/>
        <a:p>
          <a:endParaRPr lang="en-US"/>
        </a:p>
      </dgm:t>
    </dgm:pt>
    <dgm:pt modelId="{46B6657A-1A39-4EE9-828E-FB8F6C24355A}" type="pres">
      <dgm:prSet presAssocID="{56B7BA35-52E0-41B2-85A8-FA3B2532D96C}" presName="textNode" presStyleLbl="bgShp" presStyleIdx="0" presStyleCnt="1"/>
      <dgm:spPr/>
      <dgm:t>
        <a:bodyPr/>
        <a:lstStyle/>
        <a:p>
          <a:endParaRPr lang="en-US"/>
        </a:p>
      </dgm:t>
    </dgm:pt>
    <dgm:pt modelId="{7E98EF23-245F-405F-A31A-B8D9B3207E62}" type="pres">
      <dgm:prSet presAssocID="{56B7BA35-52E0-41B2-85A8-FA3B2532D96C}" presName="compChildNode" presStyleCnt="0"/>
      <dgm:spPr/>
    </dgm:pt>
    <dgm:pt modelId="{D08A3AD5-4F2E-4DED-AC7B-AF7762AB98F8}" type="pres">
      <dgm:prSet presAssocID="{56B7BA35-52E0-41B2-85A8-FA3B2532D96C}" presName="theInnerList" presStyleCnt="0"/>
      <dgm:spPr/>
    </dgm:pt>
    <dgm:pt modelId="{2DF62996-E9D6-4E86-8FAF-6FB475A27C69}" type="pres">
      <dgm:prSet presAssocID="{1FB8422D-A101-422A-BFC4-5558B1E66239}" presName="childNode" presStyleLbl="node1" presStyleIdx="0" presStyleCnt="4">
        <dgm:presLayoutVars>
          <dgm:bulletEnabled val="1"/>
        </dgm:presLayoutVars>
      </dgm:prSet>
      <dgm:spPr/>
      <dgm:t>
        <a:bodyPr/>
        <a:lstStyle/>
        <a:p>
          <a:endParaRPr lang="en-US"/>
        </a:p>
      </dgm:t>
    </dgm:pt>
    <dgm:pt modelId="{A22F91B0-CB45-46A7-A8CA-018C47255D45}" type="pres">
      <dgm:prSet presAssocID="{1FB8422D-A101-422A-BFC4-5558B1E66239}" presName="aSpace2" presStyleCnt="0"/>
      <dgm:spPr/>
    </dgm:pt>
    <dgm:pt modelId="{CFC784A6-7E4C-4168-BAB7-65304C82C4CE}" type="pres">
      <dgm:prSet presAssocID="{0DE21BB9-7629-46AB-91DB-A9E4E0A146AF}" presName="childNode" presStyleLbl="node1" presStyleIdx="1" presStyleCnt="4">
        <dgm:presLayoutVars>
          <dgm:bulletEnabled val="1"/>
        </dgm:presLayoutVars>
      </dgm:prSet>
      <dgm:spPr/>
      <dgm:t>
        <a:bodyPr/>
        <a:lstStyle/>
        <a:p>
          <a:endParaRPr lang="en-US"/>
        </a:p>
      </dgm:t>
    </dgm:pt>
    <dgm:pt modelId="{2E8FFF3D-DA73-4883-BAEF-68B2BDB1A95E}" type="pres">
      <dgm:prSet presAssocID="{0DE21BB9-7629-46AB-91DB-A9E4E0A146AF}" presName="aSpace2" presStyleCnt="0"/>
      <dgm:spPr/>
    </dgm:pt>
    <dgm:pt modelId="{F86DA69D-0BD4-47D9-9112-116B6E366FC1}" type="pres">
      <dgm:prSet presAssocID="{D828BD3A-F4D5-498F-AA78-7B19E09E2A34}" presName="childNode" presStyleLbl="node1" presStyleIdx="2" presStyleCnt="4">
        <dgm:presLayoutVars>
          <dgm:bulletEnabled val="1"/>
        </dgm:presLayoutVars>
      </dgm:prSet>
      <dgm:spPr/>
      <dgm:t>
        <a:bodyPr/>
        <a:lstStyle/>
        <a:p>
          <a:endParaRPr lang="en-US"/>
        </a:p>
      </dgm:t>
    </dgm:pt>
    <dgm:pt modelId="{7BD99119-4E55-463F-9908-46F46B40C64C}" type="pres">
      <dgm:prSet presAssocID="{D828BD3A-F4D5-498F-AA78-7B19E09E2A34}" presName="aSpace2" presStyleCnt="0"/>
      <dgm:spPr/>
    </dgm:pt>
    <dgm:pt modelId="{C8397907-113B-43C5-AAFD-DE99616B83DA}" type="pres">
      <dgm:prSet presAssocID="{27CAE223-A2D0-4E77-BE58-959006D81049}" presName="childNode" presStyleLbl="node1" presStyleIdx="3" presStyleCnt="4">
        <dgm:presLayoutVars>
          <dgm:bulletEnabled val="1"/>
        </dgm:presLayoutVars>
      </dgm:prSet>
      <dgm:spPr/>
      <dgm:t>
        <a:bodyPr/>
        <a:lstStyle/>
        <a:p>
          <a:endParaRPr lang="en-US"/>
        </a:p>
      </dgm:t>
    </dgm:pt>
  </dgm:ptLst>
  <dgm:cxnLst>
    <dgm:cxn modelId="{13BFA191-C6ED-490D-8787-5421D81F17F4}" srcId="{56B7BA35-52E0-41B2-85A8-FA3B2532D96C}" destId="{D828BD3A-F4D5-498F-AA78-7B19E09E2A34}" srcOrd="2" destOrd="0" parTransId="{B243237B-D74C-4CCE-A7D5-FEFC926C0D79}" sibTransId="{88B35DDE-FA15-4E80-B8EA-D656018807E5}"/>
    <dgm:cxn modelId="{57CB37AF-8AE7-4F18-8631-AA2C2AEE0C94}" type="presOf" srcId="{0DE21BB9-7629-46AB-91DB-A9E4E0A146AF}" destId="{CFC784A6-7E4C-4168-BAB7-65304C82C4CE}" srcOrd="0" destOrd="0" presId="urn:microsoft.com/office/officeart/2005/8/layout/lProcess2"/>
    <dgm:cxn modelId="{50115619-9A56-4158-9D85-D5D6089C757D}" srcId="{56B7BA35-52E0-41B2-85A8-FA3B2532D96C}" destId="{0DE21BB9-7629-46AB-91DB-A9E4E0A146AF}" srcOrd="1" destOrd="0" parTransId="{AEAE9279-2364-4F90-B7D3-C4416A166B34}" sibTransId="{E0EBDF7A-B8D6-4172-9DC4-B0F11CF274F7}"/>
    <dgm:cxn modelId="{15C83D95-86D1-40EC-B696-D86D73A5A626}" type="presOf" srcId="{56B7BA35-52E0-41B2-85A8-FA3B2532D96C}" destId="{46B6657A-1A39-4EE9-828E-FB8F6C24355A}" srcOrd="1" destOrd="0" presId="urn:microsoft.com/office/officeart/2005/8/layout/lProcess2"/>
    <dgm:cxn modelId="{90604AA5-4155-4F15-B851-A5C70A793333}" type="presOf" srcId="{294DBCDE-B1BD-45CA-AD20-E7524067D1A4}" destId="{89CEA682-86F7-4FB1-B6DB-68EE1D9188E0}" srcOrd="0" destOrd="0" presId="urn:microsoft.com/office/officeart/2005/8/layout/lProcess2"/>
    <dgm:cxn modelId="{78093846-2686-4675-914E-885D6D74FCC5}" srcId="{56B7BA35-52E0-41B2-85A8-FA3B2532D96C}" destId="{27CAE223-A2D0-4E77-BE58-959006D81049}" srcOrd="3" destOrd="0" parTransId="{537F8703-EE5E-4036-8012-3C46C00449B7}" sibTransId="{6708FE90-7296-4085-9F22-BE68FBF33B15}"/>
    <dgm:cxn modelId="{D9467BDE-9D8C-43C5-B89F-711AD6C5548F}" type="presOf" srcId="{27CAE223-A2D0-4E77-BE58-959006D81049}" destId="{C8397907-113B-43C5-AAFD-DE99616B83DA}" srcOrd="0" destOrd="0" presId="urn:microsoft.com/office/officeart/2005/8/layout/lProcess2"/>
    <dgm:cxn modelId="{F31E54D7-E5ED-4F80-83E5-16C1DC531A20}" srcId="{294DBCDE-B1BD-45CA-AD20-E7524067D1A4}" destId="{56B7BA35-52E0-41B2-85A8-FA3B2532D96C}" srcOrd="0" destOrd="0" parTransId="{6B939593-546D-47E3-85CF-1838ABC1BD6D}" sibTransId="{CCD74A27-C4A8-44AE-B061-24D443A4ACE6}"/>
    <dgm:cxn modelId="{90A59C3E-5CAD-4D12-A07A-000D08E5146C}" type="presOf" srcId="{D828BD3A-F4D5-498F-AA78-7B19E09E2A34}" destId="{F86DA69D-0BD4-47D9-9112-116B6E366FC1}" srcOrd="0" destOrd="0" presId="urn:microsoft.com/office/officeart/2005/8/layout/lProcess2"/>
    <dgm:cxn modelId="{04046957-3166-412E-834A-E39176838EA2}" srcId="{56B7BA35-52E0-41B2-85A8-FA3B2532D96C}" destId="{1FB8422D-A101-422A-BFC4-5558B1E66239}" srcOrd="0" destOrd="0" parTransId="{72C9AB46-E1DA-41AF-A7F5-683AB56BBAE5}" sibTransId="{5BAE077E-AF0F-4B39-ACCB-9F7C18C45644}"/>
    <dgm:cxn modelId="{F0A3081E-66C0-4505-BE32-417C09E8E028}" type="presOf" srcId="{56B7BA35-52E0-41B2-85A8-FA3B2532D96C}" destId="{C34A16FE-421D-47E9-8EC6-8F6314518834}" srcOrd="0" destOrd="0" presId="urn:microsoft.com/office/officeart/2005/8/layout/lProcess2"/>
    <dgm:cxn modelId="{D3C6E741-C3C3-41EE-B8E2-603B8C413073}" type="presOf" srcId="{1FB8422D-A101-422A-BFC4-5558B1E66239}" destId="{2DF62996-E9D6-4E86-8FAF-6FB475A27C69}" srcOrd="0" destOrd="0" presId="urn:microsoft.com/office/officeart/2005/8/layout/lProcess2"/>
    <dgm:cxn modelId="{19A6A044-20AB-44D7-82E8-E16E7CE358D5}" type="presParOf" srcId="{89CEA682-86F7-4FB1-B6DB-68EE1D9188E0}" destId="{A8F1DAC3-BD57-48F3-9006-E9A3EAE235F4}" srcOrd="0" destOrd="0" presId="urn:microsoft.com/office/officeart/2005/8/layout/lProcess2"/>
    <dgm:cxn modelId="{CC8988A6-5EAB-4E71-92C6-8B1071F41356}" type="presParOf" srcId="{A8F1DAC3-BD57-48F3-9006-E9A3EAE235F4}" destId="{C34A16FE-421D-47E9-8EC6-8F6314518834}" srcOrd="0" destOrd="0" presId="urn:microsoft.com/office/officeart/2005/8/layout/lProcess2"/>
    <dgm:cxn modelId="{A467E7C2-93DF-4B41-8EE9-56829A46821B}" type="presParOf" srcId="{A8F1DAC3-BD57-48F3-9006-E9A3EAE235F4}" destId="{46B6657A-1A39-4EE9-828E-FB8F6C24355A}" srcOrd="1" destOrd="0" presId="urn:microsoft.com/office/officeart/2005/8/layout/lProcess2"/>
    <dgm:cxn modelId="{B25BE2C3-2EDE-4F09-9AC8-B7ECBE403805}" type="presParOf" srcId="{A8F1DAC3-BD57-48F3-9006-E9A3EAE235F4}" destId="{7E98EF23-245F-405F-A31A-B8D9B3207E62}" srcOrd="2" destOrd="0" presId="urn:microsoft.com/office/officeart/2005/8/layout/lProcess2"/>
    <dgm:cxn modelId="{2F77EDF2-0C39-4C4F-8B9C-34304A007452}" type="presParOf" srcId="{7E98EF23-245F-405F-A31A-B8D9B3207E62}" destId="{D08A3AD5-4F2E-4DED-AC7B-AF7762AB98F8}" srcOrd="0" destOrd="0" presId="urn:microsoft.com/office/officeart/2005/8/layout/lProcess2"/>
    <dgm:cxn modelId="{0E328726-F101-46DE-BCED-CDD5B728B14A}" type="presParOf" srcId="{D08A3AD5-4F2E-4DED-AC7B-AF7762AB98F8}" destId="{2DF62996-E9D6-4E86-8FAF-6FB475A27C69}" srcOrd="0" destOrd="0" presId="urn:microsoft.com/office/officeart/2005/8/layout/lProcess2"/>
    <dgm:cxn modelId="{0F20CBC5-5152-4554-B49D-785CCA9FFA3F}" type="presParOf" srcId="{D08A3AD5-4F2E-4DED-AC7B-AF7762AB98F8}" destId="{A22F91B0-CB45-46A7-A8CA-018C47255D45}" srcOrd="1" destOrd="0" presId="urn:microsoft.com/office/officeart/2005/8/layout/lProcess2"/>
    <dgm:cxn modelId="{B13BC292-73CC-4A08-B68C-A2797C07B265}" type="presParOf" srcId="{D08A3AD5-4F2E-4DED-AC7B-AF7762AB98F8}" destId="{CFC784A6-7E4C-4168-BAB7-65304C82C4CE}" srcOrd="2" destOrd="0" presId="urn:microsoft.com/office/officeart/2005/8/layout/lProcess2"/>
    <dgm:cxn modelId="{6E4B272E-41E7-4FA6-84F4-E3E060285F33}" type="presParOf" srcId="{D08A3AD5-4F2E-4DED-AC7B-AF7762AB98F8}" destId="{2E8FFF3D-DA73-4883-BAEF-68B2BDB1A95E}" srcOrd="3" destOrd="0" presId="urn:microsoft.com/office/officeart/2005/8/layout/lProcess2"/>
    <dgm:cxn modelId="{7711ED52-0B40-4E7F-A34D-6BECEF6A3AE8}" type="presParOf" srcId="{D08A3AD5-4F2E-4DED-AC7B-AF7762AB98F8}" destId="{F86DA69D-0BD4-47D9-9112-116B6E366FC1}" srcOrd="4" destOrd="0" presId="urn:microsoft.com/office/officeart/2005/8/layout/lProcess2"/>
    <dgm:cxn modelId="{42B841B0-706E-47EF-A2BC-E002EE2909C7}" type="presParOf" srcId="{D08A3AD5-4F2E-4DED-AC7B-AF7762AB98F8}" destId="{7BD99119-4E55-463F-9908-46F46B40C64C}" srcOrd="5" destOrd="0" presId="urn:microsoft.com/office/officeart/2005/8/layout/lProcess2"/>
    <dgm:cxn modelId="{4A972F00-C773-4DAE-A1AA-596308A7459D}" type="presParOf" srcId="{D08A3AD5-4F2E-4DED-AC7B-AF7762AB98F8}" destId="{C8397907-113B-43C5-AAFD-DE99616B83DA}"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F2633B-105C-4464-A466-D6365D5D7B77}" type="doc">
      <dgm:prSet loTypeId="urn:microsoft.com/office/officeart/2005/8/layout/hProcess9" loCatId="process" qsTypeId="urn:microsoft.com/office/officeart/2005/8/quickstyle/simple1" qsCatId="simple" csTypeId="urn:microsoft.com/office/officeart/2005/8/colors/colorful1" csCatId="colorful" phldr="1"/>
      <dgm:spPr/>
    </dgm:pt>
    <dgm:pt modelId="{13D2C422-F0AE-4E6B-A6A3-2662D62BFE0E}">
      <dgm:prSet phldrT="[Text]"/>
      <dgm:spPr/>
      <dgm:t>
        <a:bodyPr/>
        <a:lstStyle/>
        <a:p>
          <a:r>
            <a:rPr lang="en-US" dirty="0" smtClean="0"/>
            <a:t>Improve</a:t>
          </a:r>
          <a:endParaRPr lang="en-US" dirty="0"/>
        </a:p>
      </dgm:t>
    </dgm:pt>
    <dgm:pt modelId="{94B3CA78-B691-40FD-A0F2-AFC795FFB907}" type="parTrans" cxnId="{667FB23F-38AD-4427-979E-1388AC33A303}">
      <dgm:prSet/>
      <dgm:spPr/>
      <dgm:t>
        <a:bodyPr/>
        <a:lstStyle/>
        <a:p>
          <a:endParaRPr lang="en-US"/>
        </a:p>
      </dgm:t>
    </dgm:pt>
    <dgm:pt modelId="{F5D6F813-A288-4397-A770-15C4C0C0361B}" type="sibTrans" cxnId="{667FB23F-38AD-4427-979E-1388AC33A303}">
      <dgm:prSet/>
      <dgm:spPr/>
      <dgm:t>
        <a:bodyPr/>
        <a:lstStyle/>
        <a:p>
          <a:endParaRPr lang="en-US"/>
        </a:p>
      </dgm:t>
    </dgm:pt>
    <dgm:pt modelId="{CEA42140-8E00-4076-9C45-408DC40632D1}">
      <dgm:prSet phldrT="[Text]"/>
      <dgm:spPr/>
      <dgm:t>
        <a:bodyPr/>
        <a:lstStyle/>
        <a:p>
          <a:r>
            <a:rPr lang="en-US" dirty="0" smtClean="0"/>
            <a:t>Sustain</a:t>
          </a:r>
          <a:endParaRPr lang="en-US" dirty="0"/>
        </a:p>
      </dgm:t>
    </dgm:pt>
    <dgm:pt modelId="{0CADA519-74F5-4BF8-A201-6BA7607F71B8}" type="parTrans" cxnId="{289E5357-5B3F-46F1-830F-EFB382B49D49}">
      <dgm:prSet/>
      <dgm:spPr/>
      <dgm:t>
        <a:bodyPr/>
        <a:lstStyle/>
        <a:p>
          <a:endParaRPr lang="en-US"/>
        </a:p>
      </dgm:t>
    </dgm:pt>
    <dgm:pt modelId="{F87C241B-5F2B-4308-B08F-D262E3464DD9}" type="sibTrans" cxnId="{289E5357-5B3F-46F1-830F-EFB382B49D49}">
      <dgm:prSet/>
      <dgm:spPr/>
      <dgm:t>
        <a:bodyPr/>
        <a:lstStyle/>
        <a:p>
          <a:endParaRPr lang="en-US"/>
        </a:p>
      </dgm:t>
    </dgm:pt>
    <dgm:pt modelId="{97225A98-2BC9-4CE1-BCB2-8CE440196FF3}">
      <dgm:prSet phldrT="[Text]"/>
      <dgm:spPr/>
      <dgm:t>
        <a:bodyPr/>
        <a:lstStyle/>
        <a:p>
          <a:r>
            <a:rPr lang="en-US" dirty="0" smtClean="0"/>
            <a:t>Expand</a:t>
          </a:r>
          <a:endParaRPr lang="en-US" dirty="0"/>
        </a:p>
      </dgm:t>
    </dgm:pt>
    <dgm:pt modelId="{4C544363-73C9-4178-92FE-C8DE2FE985BF}" type="parTrans" cxnId="{29B5241E-1997-45EA-AA72-ACC044FF831A}">
      <dgm:prSet/>
      <dgm:spPr/>
      <dgm:t>
        <a:bodyPr/>
        <a:lstStyle/>
        <a:p>
          <a:endParaRPr lang="en-US"/>
        </a:p>
      </dgm:t>
    </dgm:pt>
    <dgm:pt modelId="{1BAA6BCD-6B55-48A2-B0AD-980BDEB4ACD6}" type="sibTrans" cxnId="{29B5241E-1997-45EA-AA72-ACC044FF831A}">
      <dgm:prSet/>
      <dgm:spPr/>
      <dgm:t>
        <a:bodyPr/>
        <a:lstStyle/>
        <a:p>
          <a:endParaRPr lang="en-US"/>
        </a:p>
      </dgm:t>
    </dgm:pt>
    <dgm:pt modelId="{47B0BC66-B608-4833-A634-5FD7E52BD121}" type="pres">
      <dgm:prSet presAssocID="{C5F2633B-105C-4464-A466-D6365D5D7B77}" presName="CompostProcess" presStyleCnt="0">
        <dgm:presLayoutVars>
          <dgm:dir/>
          <dgm:resizeHandles val="exact"/>
        </dgm:presLayoutVars>
      </dgm:prSet>
      <dgm:spPr/>
    </dgm:pt>
    <dgm:pt modelId="{974E0C9A-273E-42CE-B05C-93FC2F17064B}" type="pres">
      <dgm:prSet presAssocID="{C5F2633B-105C-4464-A466-D6365D5D7B77}" presName="arrow" presStyleLbl="bgShp" presStyleIdx="0" presStyleCnt="1"/>
      <dgm:spPr/>
    </dgm:pt>
    <dgm:pt modelId="{03433CFE-FF46-4CE2-A122-9DCB9A5034C2}" type="pres">
      <dgm:prSet presAssocID="{C5F2633B-105C-4464-A466-D6365D5D7B77}" presName="linearProcess" presStyleCnt="0"/>
      <dgm:spPr/>
    </dgm:pt>
    <dgm:pt modelId="{346A8D7F-7C5B-4E2E-9C13-A215AA3306A3}" type="pres">
      <dgm:prSet presAssocID="{13D2C422-F0AE-4E6B-A6A3-2662D62BFE0E}" presName="textNode" presStyleLbl="node1" presStyleIdx="0" presStyleCnt="3">
        <dgm:presLayoutVars>
          <dgm:bulletEnabled val="1"/>
        </dgm:presLayoutVars>
      </dgm:prSet>
      <dgm:spPr/>
      <dgm:t>
        <a:bodyPr/>
        <a:lstStyle/>
        <a:p>
          <a:endParaRPr lang="en-US"/>
        </a:p>
      </dgm:t>
    </dgm:pt>
    <dgm:pt modelId="{FDD763EC-1A13-43D1-8A8D-DFC169374EC8}" type="pres">
      <dgm:prSet presAssocID="{F5D6F813-A288-4397-A770-15C4C0C0361B}" presName="sibTrans" presStyleCnt="0"/>
      <dgm:spPr/>
    </dgm:pt>
    <dgm:pt modelId="{16AB75E0-610B-4435-9393-4E5296CFDA60}" type="pres">
      <dgm:prSet presAssocID="{CEA42140-8E00-4076-9C45-408DC40632D1}" presName="textNode" presStyleLbl="node1" presStyleIdx="1" presStyleCnt="3">
        <dgm:presLayoutVars>
          <dgm:bulletEnabled val="1"/>
        </dgm:presLayoutVars>
      </dgm:prSet>
      <dgm:spPr/>
      <dgm:t>
        <a:bodyPr/>
        <a:lstStyle/>
        <a:p>
          <a:endParaRPr lang="en-US"/>
        </a:p>
      </dgm:t>
    </dgm:pt>
    <dgm:pt modelId="{FB6D9F6F-F96D-4682-A5C3-29C48AD63D38}" type="pres">
      <dgm:prSet presAssocID="{F87C241B-5F2B-4308-B08F-D262E3464DD9}" presName="sibTrans" presStyleCnt="0"/>
      <dgm:spPr/>
    </dgm:pt>
    <dgm:pt modelId="{2BDBA425-F468-4EBC-BBC3-1E3A5CC7ED59}" type="pres">
      <dgm:prSet presAssocID="{97225A98-2BC9-4CE1-BCB2-8CE440196FF3}" presName="textNode" presStyleLbl="node1" presStyleIdx="2" presStyleCnt="3">
        <dgm:presLayoutVars>
          <dgm:bulletEnabled val="1"/>
        </dgm:presLayoutVars>
      </dgm:prSet>
      <dgm:spPr/>
      <dgm:t>
        <a:bodyPr/>
        <a:lstStyle/>
        <a:p>
          <a:endParaRPr lang="en-US"/>
        </a:p>
      </dgm:t>
    </dgm:pt>
  </dgm:ptLst>
  <dgm:cxnLst>
    <dgm:cxn modelId="{29B5241E-1997-45EA-AA72-ACC044FF831A}" srcId="{C5F2633B-105C-4464-A466-D6365D5D7B77}" destId="{97225A98-2BC9-4CE1-BCB2-8CE440196FF3}" srcOrd="2" destOrd="0" parTransId="{4C544363-73C9-4178-92FE-C8DE2FE985BF}" sibTransId="{1BAA6BCD-6B55-48A2-B0AD-980BDEB4ACD6}"/>
    <dgm:cxn modelId="{68AD580F-D61A-4DC3-B637-383E345EF9BF}" type="presOf" srcId="{97225A98-2BC9-4CE1-BCB2-8CE440196FF3}" destId="{2BDBA425-F468-4EBC-BBC3-1E3A5CC7ED59}" srcOrd="0" destOrd="0" presId="urn:microsoft.com/office/officeart/2005/8/layout/hProcess9"/>
    <dgm:cxn modelId="{667FB23F-38AD-4427-979E-1388AC33A303}" srcId="{C5F2633B-105C-4464-A466-D6365D5D7B77}" destId="{13D2C422-F0AE-4E6B-A6A3-2662D62BFE0E}" srcOrd="0" destOrd="0" parTransId="{94B3CA78-B691-40FD-A0F2-AFC795FFB907}" sibTransId="{F5D6F813-A288-4397-A770-15C4C0C0361B}"/>
    <dgm:cxn modelId="{86B646CE-5FF7-43C5-B509-C014CDE56EBC}" type="presOf" srcId="{13D2C422-F0AE-4E6B-A6A3-2662D62BFE0E}" destId="{346A8D7F-7C5B-4E2E-9C13-A215AA3306A3}" srcOrd="0" destOrd="0" presId="urn:microsoft.com/office/officeart/2005/8/layout/hProcess9"/>
    <dgm:cxn modelId="{289E5357-5B3F-46F1-830F-EFB382B49D49}" srcId="{C5F2633B-105C-4464-A466-D6365D5D7B77}" destId="{CEA42140-8E00-4076-9C45-408DC40632D1}" srcOrd="1" destOrd="0" parTransId="{0CADA519-74F5-4BF8-A201-6BA7607F71B8}" sibTransId="{F87C241B-5F2B-4308-B08F-D262E3464DD9}"/>
    <dgm:cxn modelId="{344A93BD-E7BB-4B31-AB0A-D764DF62A74F}" type="presOf" srcId="{C5F2633B-105C-4464-A466-D6365D5D7B77}" destId="{47B0BC66-B608-4833-A634-5FD7E52BD121}" srcOrd="0" destOrd="0" presId="urn:microsoft.com/office/officeart/2005/8/layout/hProcess9"/>
    <dgm:cxn modelId="{5EB2E1F5-CC14-4F22-8D5B-877F166FBC2A}" type="presOf" srcId="{CEA42140-8E00-4076-9C45-408DC40632D1}" destId="{16AB75E0-610B-4435-9393-4E5296CFDA60}" srcOrd="0" destOrd="0" presId="urn:microsoft.com/office/officeart/2005/8/layout/hProcess9"/>
    <dgm:cxn modelId="{F1009EBE-5371-4CD9-B28B-87FC9FE144E9}" type="presParOf" srcId="{47B0BC66-B608-4833-A634-5FD7E52BD121}" destId="{974E0C9A-273E-42CE-B05C-93FC2F17064B}" srcOrd="0" destOrd="0" presId="urn:microsoft.com/office/officeart/2005/8/layout/hProcess9"/>
    <dgm:cxn modelId="{64A47739-9B37-4FCB-AAB1-718CD4F79554}" type="presParOf" srcId="{47B0BC66-B608-4833-A634-5FD7E52BD121}" destId="{03433CFE-FF46-4CE2-A122-9DCB9A5034C2}" srcOrd="1" destOrd="0" presId="urn:microsoft.com/office/officeart/2005/8/layout/hProcess9"/>
    <dgm:cxn modelId="{7570E89C-1D37-494E-B3F4-5AF769CB1F3C}" type="presParOf" srcId="{03433CFE-FF46-4CE2-A122-9DCB9A5034C2}" destId="{346A8D7F-7C5B-4E2E-9C13-A215AA3306A3}" srcOrd="0" destOrd="0" presId="urn:microsoft.com/office/officeart/2005/8/layout/hProcess9"/>
    <dgm:cxn modelId="{DDC158FE-A7A5-4D17-BE94-C62C6ECCC1F8}" type="presParOf" srcId="{03433CFE-FF46-4CE2-A122-9DCB9A5034C2}" destId="{FDD763EC-1A13-43D1-8A8D-DFC169374EC8}" srcOrd="1" destOrd="0" presId="urn:microsoft.com/office/officeart/2005/8/layout/hProcess9"/>
    <dgm:cxn modelId="{1FAAB0B0-B5F3-4A11-A642-D812F17F4B6B}" type="presParOf" srcId="{03433CFE-FF46-4CE2-A122-9DCB9A5034C2}" destId="{16AB75E0-610B-4435-9393-4E5296CFDA60}" srcOrd="2" destOrd="0" presId="urn:microsoft.com/office/officeart/2005/8/layout/hProcess9"/>
    <dgm:cxn modelId="{D33B60C5-6716-4AF1-BE11-0474F3F3DC3E}" type="presParOf" srcId="{03433CFE-FF46-4CE2-A122-9DCB9A5034C2}" destId="{FB6D9F6F-F96D-4682-A5C3-29C48AD63D38}" srcOrd="3" destOrd="0" presId="urn:microsoft.com/office/officeart/2005/8/layout/hProcess9"/>
    <dgm:cxn modelId="{367441E3-CEDA-4DBF-ADE4-32636A545F8C}" type="presParOf" srcId="{03433CFE-FF46-4CE2-A122-9DCB9A5034C2}" destId="{2BDBA425-F468-4EBC-BBC3-1E3A5CC7ED5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EF2B-34AF-479F-8C3D-03E802BB732E}">
      <dsp:nvSpPr>
        <dsp:cNvPr id="0" name=""/>
        <dsp:cNvSpPr/>
      </dsp:nvSpPr>
      <dsp:spPr>
        <a:xfrm>
          <a:off x="1954530" y="2106930"/>
          <a:ext cx="2388870" cy="2388870"/>
        </a:xfrm>
        <a:prstGeom prst="gear9">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Meaningful</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IFSP Outcomes</a:t>
          </a:r>
        </a:p>
        <a:p>
          <a:pPr lvl="0" algn="ctr" defTabSz="533400">
            <a:lnSpc>
              <a:spcPct val="90000"/>
            </a:lnSpc>
            <a:spcBef>
              <a:spcPct val="0"/>
            </a:spcBef>
            <a:spcAft>
              <a:spcPts val="0"/>
            </a:spcAft>
          </a:pPr>
          <a:r>
            <a:rPr lang="en-US" sz="1200" b="1" kern="1200" dirty="0" smtClean="0">
              <a:solidFill>
                <a:schemeClr val="bg1"/>
              </a:solidFill>
              <a:effectLst>
                <a:outerShdw dist="25400" dir="2700000" algn="tl" rotWithShape="0">
                  <a:srgbClr val="000000"/>
                </a:outerShdw>
              </a:effectLst>
              <a:latin typeface="Arial"/>
              <a:cs typeface="Arial"/>
            </a:rPr>
            <a:t>and IEP Goals</a:t>
          </a:r>
          <a:endParaRPr lang="en-US" sz="1200" kern="1200" dirty="0">
            <a:solidFill>
              <a:schemeClr val="tx1"/>
            </a:solidFill>
          </a:endParaRPr>
        </a:p>
      </dsp:txBody>
      <dsp:txXfrm>
        <a:off x="2434799" y="2666511"/>
        <a:ext cx="1428332" cy="1227929"/>
      </dsp:txXfrm>
    </dsp:sp>
    <dsp:sp modelId="{0FEF046B-B12A-40CF-8DD8-773BA97EFF2D}">
      <dsp:nvSpPr>
        <dsp:cNvPr id="0" name=""/>
        <dsp:cNvSpPr/>
      </dsp:nvSpPr>
      <dsp:spPr>
        <a:xfrm>
          <a:off x="564642" y="1542288"/>
          <a:ext cx="1737360" cy="1737360"/>
        </a:xfrm>
        <a:prstGeom prst="gear6">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3 Global Child Outcomes</a:t>
          </a:r>
          <a:endParaRPr lang="en-US" sz="1200" kern="1200" dirty="0">
            <a:solidFill>
              <a:schemeClr val="tx1"/>
            </a:solidFill>
          </a:endParaRPr>
        </a:p>
      </dsp:txBody>
      <dsp:txXfrm>
        <a:off x="1002028" y="1982317"/>
        <a:ext cx="862588" cy="857302"/>
      </dsp:txXfrm>
    </dsp:sp>
    <dsp:sp modelId="{0A94A561-FBCA-4B7B-A6C1-617B2EF95CD0}">
      <dsp:nvSpPr>
        <dsp:cNvPr id="0" name=""/>
        <dsp:cNvSpPr/>
      </dsp:nvSpPr>
      <dsp:spPr>
        <a:xfrm rot="20700000">
          <a:off x="1537740" y="343686"/>
          <a:ext cx="1702258" cy="1702258"/>
        </a:xfrm>
        <a:prstGeom prst="gear6">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effectLst>
                <a:outerShdw dist="25400" dir="2700000" algn="tl" rotWithShape="0">
                  <a:srgbClr val="000000"/>
                </a:outerShdw>
              </a:effectLst>
              <a:latin typeface="Arial"/>
              <a:cs typeface="Arial"/>
            </a:rPr>
            <a:t>Functional Assessment</a:t>
          </a:r>
          <a:endParaRPr lang="en-US" sz="1200" b="1" kern="1200" dirty="0">
            <a:solidFill>
              <a:schemeClr val="bg1"/>
            </a:solidFill>
            <a:effectLst>
              <a:outerShdw dist="25400" dir="2700000" algn="tl" rotWithShape="0">
                <a:srgbClr val="000000"/>
              </a:outerShdw>
            </a:effectLst>
            <a:latin typeface="Arial"/>
            <a:cs typeface="Arial"/>
          </a:endParaRPr>
        </a:p>
      </dsp:txBody>
      <dsp:txXfrm rot="-20700000">
        <a:off x="1911096" y="717042"/>
        <a:ext cx="955548" cy="955548"/>
      </dsp:txXfrm>
    </dsp:sp>
    <dsp:sp modelId="{D5A820B8-9B3A-4253-A0EC-241565B87861}">
      <dsp:nvSpPr>
        <dsp:cNvPr id="0" name=""/>
        <dsp:cNvSpPr/>
      </dsp:nvSpPr>
      <dsp:spPr>
        <a:xfrm>
          <a:off x="1772479" y="1745522"/>
          <a:ext cx="3057753" cy="3057753"/>
        </a:xfrm>
        <a:prstGeom prst="circularArrow">
          <a:avLst>
            <a:gd name="adj1" fmla="val 4688"/>
            <a:gd name="adj2" fmla="val 299029"/>
            <a:gd name="adj3" fmla="val 2519661"/>
            <a:gd name="adj4" fmla="val 15853768"/>
            <a:gd name="adj5" fmla="val 5469"/>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 modelId="{663B0CE4-877E-4605-92FC-9C96C9780A99}">
      <dsp:nvSpPr>
        <dsp:cNvPr id="0" name=""/>
        <dsp:cNvSpPr/>
      </dsp:nvSpPr>
      <dsp:spPr>
        <a:xfrm>
          <a:off x="256958" y="1157236"/>
          <a:ext cx="2221649" cy="2221649"/>
        </a:xfrm>
        <a:prstGeom prst="leftCircularArrow">
          <a:avLst>
            <a:gd name="adj1" fmla="val 6452"/>
            <a:gd name="adj2" fmla="val 429999"/>
            <a:gd name="adj3" fmla="val 10489124"/>
            <a:gd name="adj4" fmla="val 14837806"/>
            <a:gd name="adj5" fmla="val 7527"/>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E5340A-3A61-4F3C-B8CC-ADCE0AD4DAFB}">
      <dsp:nvSpPr>
        <dsp:cNvPr id="0" name=""/>
        <dsp:cNvSpPr/>
      </dsp:nvSpPr>
      <dsp:spPr>
        <a:xfrm>
          <a:off x="1143991" y="-29811"/>
          <a:ext cx="2395385" cy="2395385"/>
        </a:xfrm>
        <a:prstGeom prst="circularArrow">
          <a:avLst>
            <a:gd name="adj1" fmla="val 5984"/>
            <a:gd name="adj2" fmla="val 394124"/>
            <a:gd name="adj3" fmla="val 13313824"/>
            <a:gd name="adj4" fmla="val 10508221"/>
            <a:gd name="adj5" fmla="val 6981"/>
          </a:avLst>
        </a:prstGeom>
        <a:solidFill>
          <a:srgbClr val="EF601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6A6BA250-C720-4E0E-BECB-279994746131}" type="datetimeFigureOut">
              <a:rPr lang="en-US" altLang="en-US"/>
              <a:pPr>
                <a:defRPr/>
              </a:pPr>
              <a:t>9/2/2014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r>
              <a:rPr lang="en-US"/>
              <a:t>NECTAC/ECO/WRRC 2012</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8FD2D244-68B1-444E-8881-971885DF7A7D}" type="slidenum">
              <a:rPr lang="en-US" altLang="en-US"/>
              <a:pPr>
                <a:defRPr/>
              </a:pPr>
              <a:t>‹#›</a:t>
            </a:fld>
            <a:endParaRPr lang="en-US" altLang="en-US"/>
          </a:p>
        </p:txBody>
      </p:sp>
    </p:spTree>
    <p:extLst>
      <p:ext uri="{BB962C8B-B14F-4D97-AF65-F5344CB8AC3E}">
        <p14:creationId xmlns:p14="http://schemas.microsoft.com/office/powerpoint/2010/main" val="217913546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C08C895D-6641-4A32-8CC9-1EF7C72221EE}" type="datetimeFigureOut">
              <a:rPr lang="en-US" altLang="en-US"/>
              <a:pPr>
                <a:defRPr/>
              </a:pPr>
              <a:t>9/2/2014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r>
              <a:rPr lang="en-US"/>
              <a:t>NECTAC/ECO/WRRC 2012</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74DC3B2C-C3A8-44D6-9A75-EBACA2B850AA}" type="slidenum">
              <a:rPr lang="en-US" altLang="en-US"/>
              <a:pPr>
                <a:defRPr/>
              </a:pPr>
              <a:t>‹#›</a:t>
            </a:fld>
            <a:endParaRPr lang="en-US" altLang="en-US"/>
          </a:p>
        </p:txBody>
      </p:sp>
    </p:spTree>
    <p:extLst>
      <p:ext uri="{BB962C8B-B14F-4D97-AF65-F5344CB8AC3E}">
        <p14:creationId xmlns:p14="http://schemas.microsoft.com/office/powerpoint/2010/main" val="68491448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NECTAC/ECO/WRRC 2012</a:t>
            </a:r>
            <a:endParaRPr lang="en-US"/>
          </a:p>
        </p:txBody>
      </p:sp>
      <p:sp>
        <p:nvSpPr>
          <p:cNvPr id="5" name="Slide Number Placeholder 4"/>
          <p:cNvSpPr>
            <a:spLocks noGrp="1"/>
          </p:cNvSpPr>
          <p:nvPr>
            <p:ph type="sldNum" sz="quarter" idx="11"/>
          </p:nvPr>
        </p:nvSpPr>
        <p:spPr/>
        <p:txBody>
          <a:bodyPr/>
          <a:lstStyle/>
          <a:p>
            <a:pPr>
              <a:defRPr/>
            </a:pPr>
            <a:fld id="{74DC3B2C-C3A8-44D6-9A75-EBACA2B850AA}" type="slidenum">
              <a:rPr lang="en-US" altLang="en-US" smtClean="0"/>
              <a:pPr>
                <a:defRPr/>
              </a:pPr>
              <a:t>1</a:t>
            </a:fld>
            <a:endParaRPr lang="en-US" altLang="en-US"/>
          </a:p>
        </p:txBody>
      </p:sp>
    </p:spTree>
    <p:extLst>
      <p:ext uri="{BB962C8B-B14F-4D97-AF65-F5344CB8AC3E}">
        <p14:creationId xmlns:p14="http://schemas.microsoft.com/office/powerpoint/2010/main" val="294744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What is the framework that guides your thinking for identifying outcomes for a child?</a:t>
            </a:r>
          </a:p>
          <a:p>
            <a:r>
              <a:rPr lang="en-US" altLang="en-US" smtClean="0">
                <a:ea typeface="ＭＳ Ｐゴシック" pitchFamily="34" charset="-128"/>
              </a:rPr>
              <a:t>Is it explicit?</a:t>
            </a:r>
          </a:p>
          <a:p>
            <a:r>
              <a:rPr lang="en-US" altLang="en-US" smtClean="0">
                <a:ea typeface="ＭＳ Ｐゴシック" pitchFamily="34" charset="-128"/>
              </a:rPr>
              <a:t>Is it one framework? </a:t>
            </a:r>
          </a:p>
          <a:p>
            <a:r>
              <a:rPr lang="en-US" altLang="en-US" smtClean="0">
                <a:ea typeface="ＭＳ Ｐゴシック" pitchFamily="34" charset="-128"/>
              </a:rPr>
              <a:t>Or are there really multiple frameworks? Maybe each provider on the team is using a different one.</a:t>
            </a:r>
          </a:p>
        </p:txBody>
      </p:sp>
      <p:sp>
        <p:nvSpPr>
          <p:cNvPr id="4" name="Footer Placeholder 3"/>
          <p:cNvSpPr>
            <a:spLocks noGrp="1"/>
          </p:cNvSpPr>
          <p:nvPr>
            <p:ph type="ftr" sz="quarter" idx="4"/>
          </p:nvPr>
        </p:nvSpPr>
        <p:spPr/>
        <p:txBody>
          <a:bodyPr/>
          <a:lstStyle/>
          <a:p>
            <a:pPr>
              <a:defRPr/>
            </a:pPr>
            <a:endParaRPr lang="en-US"/>
          </a:p>
        </p:txBody>
      </p:sp>
      <p:sp>
        <p:nvSpPr>
          <p:cNvPr id="76805" name="Slide Number Placeholder 4"/>
          <p:cNvSpPr>
            <a:spLocks noGrp="1"/>
          </p:cNvSpPr>
          <p:nvPr>
            <p:ph type="sldNum" sz="quarter" idx="5"/>
          </p:nvPr>
        </p:nvSpPr>
        <p:spPr bwMode="auto">
          <a:noFill/>
          <a:ln>
            <a:miter lim="800000"/>
            <a:headEnd/>
            <a:tailEnd/>
          </a:ln>
        </p:spPr>
        <p:txBody>
          <a:bodyPr/>
          <a:lstStyle/>
          <a:p>
            <a:fld id="{D0EF7F0C-EF53-49D8-92AB-B35BD97AC8C6}" type="slidenum">
              <a:rPr lang="en-US" altLang="en-US" smtClean="0"/>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Here are some examples of the kinds of frameworks that practitioners might use:</a:t>
            </a:r>
          </a:p>
          <a:p>
            <a:pPr>
              <a:buFontTx/>
              <a:buChar char="•"/>
            </a:pPr>
            <a:r>
              <a:rPr lang="en-US" altLang="en-US" smtClean="0">
                <a:ea typeface="ＭＳ Ｐゴシック" pitchFamily="34" charset="-128"/>
              </a:rPr>
              <a:t>Teams might use items from a specific assessment tool. They might look at the next item in the sequence and use that to plan an intervention.</a:t>
            </a:r>
          </a:p>
          <a:p>
            <a:pPr>
              <a:buFontTx/>
              <a:buChar char="•"/>
            </a:pPr>
            <a:r>
              <a:rPr lang="en-US" altLang="en-US" smtClean="0">
                <a:ea typeface="ＭＳ Ｐゴシック" pitchFamily="34" charset="-128"/>
              </a:rPr>
              <a:t>Or, the framework might be a series of skills or a specific milestone checklist based on the provider’s specialty area that guides planning.</a:t>
            </a:r>
          </a:p>
          <a:p>
            <a:pPr>
              <a:buFontTx/>
              <a:buChar char="•"/>
            </a:pPr>
            <a:r>
              <a:rPr lang="en-US" altLang="en-US" smtClean="0">
                <a:ea typeface="ＭＳ Ｐゴシック" pitchFamily="34" charset="-128"/>
              </a:rPr>
              <a:t>Another option is that a specific curriculum might be the guide for planning.</a:t>
            </a:r>
          </a:p>
          <a:p>
            <a:pPr>
              <a:buFontTx/>
              <a:buChar char="•"/>
            </a:pPr>
            <a:r>
              <a:rPr lang="en-US" altLang="en-US" smtClean="0">
                <a:ea typeface="ＭＳ Ｐゴシック" pitchFamily="34" charset="-128"/>
              </a:rPr>
              <a:t>Or, sometimes teams completely follow the family member’s lead. The plan is based on whatever the family wants.</a:t>
            </a:r>
          </a:p>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77829" name="Slide Number Placeholder 4"/>
          <p:cNvSpPr>
            <a:spLocks noGrp="1"/>
          </p:cNvSpPr>
          <p:nvPr>
            <p:ph type="sldNum" sz="quarter" idx="5"/>
          </p:nvPr>
        </p:nvSpPr>
        <p:spPr bwMode="auto">
          <a:noFill/>
          <a:ln>
            <a:miter lim="800000"/>
            <a:headEnd/>
            <a:tailEnd/>
          </a:ln>
        </p:spPr>
        <p:txBody>
          <a:bodyPr/>
          <a:lstStyle/>
          <a:p>
            <a:fld id="{213D7D16-4A56-42C8-952B-BC28F71C20D7}" type="slidenum">
              <a:rPr lang="en-US" altLang="en-US" smtClean="0"/>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The three functional outcomes are an alternative framework.</a:t>
            </a:r>
          </a:p>
          <a:p>
            <a:r>
              <a:rPr lang="en-US" altLang="en-US" dirty="0" smtClean="0">
                <a:ea typeface="ＭＳ Ｐゴシック" pitchFamily="34" charset="-128"/>
              </a:rPr>
              <a:t>They are a lens through which to view child functioning and plan interventions.</a:t>
            </a:r>
          </a:p>
          <a:p>
            <a:endParaRPr lang="en-US" altLang="en-US" dirty="0" smtClean="0">
              <a:ea typeface="ＭＳ Ｐゴシック" pitchFamily="34" charset="-128"/>
            </a:endParaRPr>
          </a:p>
          <a:p>
            <a:r>
              <a:rPr lang="en-US" altLang="en-US" dirty="0" smtClean="0">
                <a:ea typeface="ＭＳ Ｐゴシック" pitchFamily="34" charset="-128"/>
              </a:rPr>
              <a:t>This does NOT mean that the family’s concerns and priorities are not considered. It means that what matters to families is talked about with regard to each of the three outcomes.</a:t>
            </a:r>
          </a:p>
        </p:txBody>
      </p:sp>
      <p:sp>
        <p:nvSpPr>
          <p:cNvPr id="4" name="Footer Placeholder 3"/>
          <p:cNvSpPr>
            <a:spLocks noGrp="1"/>
          </p:cNvSpPr>
          <p:nvPr>
            <p:ph type="ftr" sz="quarter" idx="4"/>
          </p:nvPr>
        </p:nvSpPr>
        <p:spPr/>
        <p:txBody>
          <a:bodyPr/>
          <a:lstStyle/>
          <a:p>
            <a:pPr>
              <a:defRPr/>
            </a:pPr>
            <a:endParaRPr lang="en-US"/>
          </a:p>
        </p:txBody>
      </p:sp>
      <p:sp>
        <p:nvSpPr>
          <p:cNvPr id="78853" name="Slide Number Placeholder 4"/>
          <p:cNvSpPr>
            <a:spLocks noGrp="1"/>
          </p:cNvSpPr>
          <p:nvPr>
            <p:ph type="sldNum" sz="quarter" idx="5"/>
          </p:nvPr>
        </p:nvSpPr>
        <p:spPr bwMode="auto">
          <a:noFill/>
          <a:ln>
            <a:miter lim="800000"/>
            <a:headEnd/>
            <a:tailEnd/>
          </a:ln>
        </p:spPr>
        <p:txBody>
          <a:bodyPr/>
          <a:lstStyle/>
          <a:p>
            <a:fld id="{7554596D-5523-4E77-A6D0-C2C46AE395E6}" type="slidenum">
              <a:rPr lang="en-US" altLang="en-US" smtClean="0"/>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The 3 outcomes are general statements of what we want the child to achieve. Remember, we want all children to be successful participants in a variety of settings.</a:t>
            </a:r>
          </a:p>
          <a:p>
            <a:endParaRPr lang="en-US" altLang="en-US" smtClean="0">
              <a:ea typeface="ＭＳ Ｐゴシック" pitchFamily="34" charset="-128"/>
            </a:endParaRPr>
          </a:p>
          <a:p>
            <a:r>
              <a:rPr lang="en-US" altLang="en-US" smtClean="0">
                <a:ea typeface="ＭＳ Ｐゴシック" pitchFamily="34" charset="-128"/>
              </a:rPr>
              <a:t>The global outcomes are a way to think about what skills the child uses. They also provide a lens to organize how to help the child continue to learn to use his/her skills in richer, more complex, successful ways.</a:t>
            </a:r>
          </a:p>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79877" name="Slide Number Placeholder 4"/>
          <p:cNvSpPr>
            <a:spLocks noGrp="1"/>
          </p:cNvSpPr>
          <p:nvPr>
            <p:ph type="sldNum" sz="quarter" idx="5"/>
          </p:nvPr>
        </p:nvSpPr>
        <p:spPr bwMode="auto">
          <a:noFill/>
          <a:ln>
            <a:miter lim="800000"/>
            <a:headEnd/>
            <a:tailEnd/>
          </a:ln>
        </p:spPr>
        <p:txBody>
          <a:bodyPr/>
          <a:lstStyle/>
          <a:p>
            <a:fld id="{70CC419A-1276-4310-8EEA-772E613DD651}" type="slidenum">
              <a:rPr lang="en-US" altLang="en-US" smtClean="0"/>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With all these frameworks, why should we use the 3 global outcomes?</a:t>
            </a:r>
          </a:p>
          <a:p>
            <a:pPr>
              <a:buFontTx/>
              <a:buChar char="•"/>
            </a:pPr>
            <a:r>
              <a:rPr lang="en-US" altLang="en-US" dirty="0" smtClean="0">
                <a:ea typeface="ＭＳ Ｐゴシック" pitchFamily="34" charset="-128"/>
              </a:rPr>
              <a:t>The 3 global outcomes have been socially validated  - thousands of stakeholders all over the country, including families of children with disabilities, have said that these are important outcomes for children</a:t>
            </a:r>
          </a:p>
          <a:p>
            <a:pPr>
              <a:buFontTx/>
              <a:buChar char="•"/>
            </a:pPr>
            <a:r>
              <a:rPr lang="en-US" altLang="en-US" dirty="0" smtClean="0">
                <a:ea typeface="ＭＳ Ｐゴシック" pitchFamily="34" charset="-128"/>
              </a:rPr>
              <a:t>The 3 global outcomes also are functional. So, they reinforce the need to gather functional information about how children use their skills to perform meaningful tasks during assessments and they reinforce the need to write functional individualized IFSP outcomes or IEP goals.</a:t>
            </a:r>
          </a:p>
          <a:p>
            <a:pPr>
              <a:buFontTx/>
              <a:buChar char="•"/>
            </a:pPr>
            <a:r>
              <a:rPr lang="en-US" altLang="en-US" dirty="0" smtClean="0">
                <a:ea typeface="ＭＳ Ｐゴシック" pitchFamily="34" charset="-128"/>
              </a:rPr>
              <a:t>The 3 outcomes focus on the whole child. They aren’t tied to any one domain.  Instead, they emphasize the whole child. Integration across domains is critical for effective participation.</a:t>
            </a:r>
          </a:p>
          <a:p>
            <a:pPr>
              <a:buFontTx/>
              <a:buChar char="•"/>
            </a:pPr>
            <a:r>
              <a:rPr lang="en-US" altLang="en-US" dirty="0" smtClean="0">
                <a:ea typeface="ＭＳ Ｐゴシック" pitchFamily="34" charset="-128"/>
              </a:rPr>
              <a:t>Finally, the 3 outcomes are flexible. Because they are global, they are not wedded to the use of any one particular assessment, curriculum, or level of child functioning.</a:t>
            </a:r>
          </a:p>
          <a:p>
            <a:pPr>
              <a:buFontTx/>
              <a:buChar char="•"/>
            </a:pPr>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80901" name="Slide Number Placeholder 4"/>
          <p:cNvSpPr>
            <a:spLocks noGrp="1"/>
          </p:cNvSpPr>
          <p:nvPr>
            <p:ph type="sldNum" sz="quarter" idx="5"/>
          </p:nvPr>
        </p:nvSpPr>
        <p:spPr bwMode="auto">
          <a:noFill/>
          <a:ln>
            <a:miter lim="800000"/>
            <a:headEnd/>
            <a:tailEnd/>
          </a:ln>
        </p:spPr>
        <p:txBody>
          <a:bodyPr/>
          <a:lstStyle/>
          <a:p>
            <a:fld id="{B79DA6D1-16A1-481E-8C42-3B4C3433F669}" type="slidenum">
              <a:rPr lang="en-US" altLang="en-US" smtClean="0"/>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When we establish clear connections between the purpose of early intervention/early childhood special education, the global child and family outcomes, and individual child</a:t>
            </a:r>
            <a:r>
              <a:rPr lang="ja-JP" altLang="en-US" dirty="0" smtClean="0">
                <a:ea typeface="ＭＳ Ｐゴシック" pitchFamily="34" charset="-128"/>
              </a:rPr>
              <a:t>’</a:t>
            </a:r>
            <a:r>
              <a:rPr lang="en-US" altLang="ja-JP" dirty="0" smtClean="0">
                <a:ea typeface="ＭＳ Ｐゴシック" pitchFamily="34" charset="-128"/>
              </a:rPr>
              <a:t>s IFSP outcomes and IEP goals, services have a greater impact on children and families.  It stands to reason that if we integrate the process of measuring child and family outcomes with the IFSP/IEP</a:t>
            </a:r>
            <a:r>
              <a:rPr lang="en-US" altLang="ja-JP" baseline="0" dirty="0" smtClean="0">
                <a:ea typeface="ＭＳ Ｐゴシック" pitchFamily="34" charset="-128"/>
              </a:rPr>
              <a:t> </a:t>
            </a:r>
            <a:r>
              <a:rPr lang="en-US" altLang="ja-JP" dirty="0" smtClean="0">
                <a:ea typeface="ＭＳ Ｐゴシック" pitchFamily="34" charset="-128"/>
              </a:rPr>
              <a:t>process, children</a:t>
            </a:r>
            <a:r>
              <a:rPr lang="ja-JP" altLang="en-US" dirty="0" smtClean="0">
                <a:ea typeface="ＭＳ Ｐゴシック" pitchFamily="34" charset="-128"/>
              </a:rPr>
              <a:t>’</a:t>
            </a:r>
            <a:r>
              <a:rPr lang="en-US" altLang="ja-JP" dirty="0" smtClean="0">
                <a:ea typeface="ＭＳ Ｐゴシック" pitchFamily="34" charset="-128"/>
              </a:rPr>
              <a:t>s outcomes are also more likely to be written in a way that promote successful participation in daily activities and consequently, promote learning and development, and paperwork is more streamlined and easier for families to understand and for practitioners to complete.</a:t>
            </a:r>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67589" name="Slide Number Placeholder 4"/>
          <p:cNvSpPr>
            <a:spLocks noGrp="1"/>
          </p:cNvSpPr>
          <p:nvPr>
            <p:ph type="sldNum" sz="quarter" idx="5"/>
          </p:nvPr>
        </p:nvSpPr>
        <p:spPr bwMode="auto">
          <a:noFill/>
          <a:ln>
            <a:miter lim="800000"/>
            <a:headEnd/>
            <a:tailEnd/>
          </a:ln>
        </p:spPr>
        <p:txBody>
          <a:bodyPr/>
          <a:lstStyle/>
          <a:p>
            <a:fld id="{7F545509-7872-43B5-9F83-0F9AFD80A93B}" type="slidenum">
              <a:rPr lang="en-US" altLang="en-US" smtClean="0"/>
              <a:pPr/>
              <a:t>15</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What does assessment look like when it is organized around the 3 outcomes?</a:t>
            </a:r>
          </a:p>
          <a:p>
            <a:pPr>
              <a:buFontTx/>
              <a:buChar char="•"/>
            </a:pPr>
            <a:r>
              <a:rPr lang="en-US" altLang="en-US" smtClean="0">
                <a:ea typeface="ＭＳ Ｐゴシック" pitchFamily="34" charset="-128"/>
              </a:rPr>
              <a:t>The global outcomes focus the collection and reporting of information on the child’s functioning in each outcome area across settings and situations.</a:t>
            </a:r>
          </a:p>
          <a:p>
            <a:pPr>
              <a:buFontTx/>
              <a:buChar char="•"/>
            </a:pPr>
            <a:r>
              <a:rPr lang="en-US" altLang="en-US" smtClean="0">
                <a:ea typeface="ＭＳ Ｐゴシック" pitchFamily="34" charset="-128"/>
              </a:rPr>
              <a:t> The 3 outcomes serve as an organizer for the type of assessment approaches to use.</a:t>
            </a:r>
          </a:p>
          <a:p>
            <a:pPr>
              <a:buFontTx/>
              <a:buChar char="•"/>
            </a:pPr>
            <a:r>
              <a:rPr lang="en-US" altLang="en-US" smtClean="0">
                <a:ea typeface="ＭＳ Ｐゴシック" pitchFamily="34" charset="-128"/>
              </a:rPr>
              <a:t>The 3 outcomes also are an organizer for how teams write or share results, organizing results by outcome rather than by the domains.</a:t>
            </a:r>
          </a:p>
          <a:p>
            <a:pPr>
              <a:buFontTx/>
              <a:buChar char="•"/>
            </a:pPr>
            <a:r>
              <a:rPr lang="en-US" altLang="en-US" smtClean="0">
                <a:ea typeface="ＭＳ Ｐゴシック" pitchFamily="34" charset="-128"/>
              </a:rPr>
              <a:t>Assessments are still individualized to the child, but the outcomes provide a useful framework for organizing the information.</a:t>
            </a:r>
          </a:p>
          <a:p>
            <a:pPr>
              <a:buFontTx/>
              <a:buChar char="•"/>
            </a:pPr>
            <a:endParaRPr lang="en-US" altLang="en-US" smtClean="0">
              <a:ea typeface="ＭＳ Ｐゴシック" pitchFamily="34" charset="-128"/>
            </a:endParaRPr>
          </a:p>
          <a:p>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81925" name="Slide Number Placeholder 4"/>
          <p:cNvSpPr>
            <a:spLocks noGrp="1"/>
          </p:cNvSpPr>
          <p:nvPr>
            <p:ph type="sldNum" sz="quarter" idx="5"/>
          </p:nvPr>
        </p:nvSpPr>
        <p:spPr bwMode="auto">
          <a:noFill/>
          <a:ln>
            <a:miter lim="800000"/>
            <a:headEnd/>
            <a:tailEnd/>
          </a:ln>
        </p:spPr>
        <p:txBody>
          <a:bodyPr/>
          <a:lstStyle/>
          <a:p>
            <a:fld id="{FC8F11A6-4531-491E-8233-29843373C472}" type="slidenum">
              <a:rPr lang="en-US" altLang="en-US" smtClean="0"/>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Through functional assessment we can gather information about the child</a:t>
            </a:r>
            <a:r>
              <a:rPr lang="ja-JP" altLang="en-US" smtClean="0">
                <a:ea typeface="ＭＳ Ｐゴシック" pitchFamily="34" charset="-128"/>
              </a:rPr>
              <a:t>’</a:t>
            </a:r>
            <a:r>
              <a:rPr lang="en-US" altLang="ja-JP" smtClean="0">
                <a:ea typeface="ＭＳ Ｐゴシック" pitchFamily="34" charset="-128"/>
              </a:rPr>
              <a:t>s functioning in daily routines and activities needed to determine the rating through the Child Outcome Summary (or COS) process, as well as the information about the child</a:t>
            </a:r>
            <a:r>
              <a:rPr lang="ja-JP" altLang="en-US" smtClean="0">
                <a:ea typeface="ＭＳ Ｐゴシック" pitchFamily="34" charset="-128"/>
              </a:rPr>
              <a:t>’</a:t>
            </a:r>
            <a:r>
              <a:rPr lang="en-US" altLang="ja-JP" smtClean="0">
                <a:ea typeface="ＭＳ Ｐゴシック" pitchFamily="34" charset="-128"/>
              </a:rPr>
              <a:t>s interests, strengths and needs that is necessary to develop individualized, functional outcomes or goals for the child.</a:t>
            </a:r>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68613" name="Slide Number Placeholder 4"/>
          <p:cNvSpPr>
            <a:spLocks noGrp="1"/>
          </p:cNvSpPr>
          <p:nvPr>
            <p:ph type="sldNum" sz="quarter" idx="5"/>
          </p:nvPr>
        </p:nvSpPr>
        <p:spPr bwMode="auto">
          <a:noFill/>
          <a:ln>
            <a:miter lim="800000"/>
            <a:headEnd/>
            <a:tailEnd/>
          </a:ln>
        </p:spPr>
        <p:txBody>
          <a:bodyPr/>
          <a:lstStyle/>
          <a:p>
            <a:fld id="{5D67AFCF-8618-4A83-B0C2-5D6C19385FC4}" type="slidenum">
              <a:rPr lang="en-US" altLang="en-US" smtClean="0"/>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What do IFSPs and IEPs look like when the global outcomes provide the framework?</a:t>
            </a:r>
          </a:p>
          <a:p>
            <a:pPr>
              <a:buFontTx/>
              <a:buChar char="•"/>
            </a:pPr>
            <a:r>
              <a:rPr lang="en-US" altLang="en-US" dirty="0" smtClean="0">
                <a:ea typeface="ＭＳ Ｐゴシック" pitchFamily="34" charset="-128"/>
              </a:rPr>
              <a:t>Thinking about the global outcomes challenges teams to consider how the individualized outcomes and goals help the child progress in each of the 3 global outcome areas--again, because success in the three global outcomes is critical to the overarching goal of effective participation.</a:t>
            </a:r>
          </a:p>
          <a:p>
            <a:pPr>
              <a:buFontTx/>
              <a:buChar char="•"/>
            </a:pPr>
            <a:r>
              <a:rPr lang="en-US" altLang="en-US" dirty="0" smtClean="0">
                <a:ea typeface="ＭＳ Ｐゴシック" pitchFamily="34" charset="-128"/>
              </a:rPr>
              <a:t>The global outcomes do not dictate the individualized outcomes or goals. Rather, they provide a framework for thinking about development and learning. They help a team identify where they need to support the child’s functioning in a way that will be far more effective than domains or discrete skills.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altLang="en-US" dirty="0" smtClean="0">
                <a:ea typeface="ＭＳ Ｐゴシック" pitchFamily="34" charset="-128"/>
              </a:rPr>
              <a:t>It does not mean that there should be a one-to-one correspondence between each global and individualized goals. The team decides what the right mix should be.</a:t>
            </a:r>
          </a:p>
          <a:p>
            <a:pPr>
              <a:buFontTx/>
              <a:buChar char="•"/>
            </a:pPr>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83973" name="Slide Number Placeholder 4"/>
          <p:cNvSpPr>
            <a:spLocks noGrp="1"/>
          </p:cNvSpPr>
          <p:nvPr>
            <p:ph type="sldNum" sz="quarter" idx="5"/>
          </p:nvPr>
        </p:nvSpPr>
        <p:spPr bwMode="auto">
          <a:noFill/>
          <a:ln>
            <a:miter lim="800000"/>
            <a:headEnd/>
            <a:tailEnd/>
          </a:ln>
        </p:spPr>
        <p:txBody>
          <a:bodyPr/>
          <a:lstStyle/>
          <a:p>
            <a:fld id="{A8E3F2B4-F3D7-4CA4-A663-854EAC535733}" type="slidenum">
              <a:rPr lang="en-US" altLang="en-US" smtClean="0"/>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Using</a:t>
            </a:r>
            <a:r>
              <a:rPr lang="en-US" altLang="en-US" baseline="0" dirty="0" smtClean="0">
                <a:ea typeface="ＭＳ Ｐゴシック" pitchFamily="34" charset="-128"/>
              </a:rPr>
              <a:t> the outcomes to frame interventions focusing on successful participation</a:t>
            </a:r>
            <a:endParaRPr lang="en-US" alt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At</a:t>
            </a:r>
            <a:r>
              <a:rPr lang="en-US" altLang="en-US" baseline="0" dirty="0" smtClean="0">
                <a:ea typeface="ＭＳ Ｐゴシック" pitchFamily="34" charset="-128"/>
              </a:rPr>
              <a:t> reviews, </a:t>
            </a:r>
            <a:r>
              <a:rPr lang="en-US" altLang="en-US" dirty="0" smtClean="0">
                <a:ea typeface="ＭＳ Ｐゴシック" pitchFamily="34" charset="-128"/>
              </a:rPr>
              <a:t>we discuss progress on the individualized outcomes and revisit the 3 global outcomes to identify if the intervention and support activities are making a difference. If the child did not have an individualized outcome in one or more of the 3 outcome areas, the review is a good time for the team to make sure that the child’s development remains on target in this outcome. This review discussion informs the development of new individualized outcomes and interventions that will help the child continue to make progress in the 3 global outcomes.</a:t>
            </a:r>
          </a:p>
          <a:p>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83973" name="Slide Number Placeholder 4"/>
          <p:cNvSpPr>
            <a:spLocks noGrp="1"/>
          </p:cNvSpPr>
          <p:nvPr>
            <p:ph type="sldNum" sz="quarter" idx="5"/>
          </p:nvPr>
        </p:nvSpPr>
        <p:spPr bwMode="auto">
          <a:noFill/>
          <a:ln>
            <a:miter lim="800000"/>
            <a:headEnd/>
            <a:tailEnd/>
          </a:ln>
        </p:spPr>
        <p:txBody>
          <a:bodyPr/>
          <a:lstStyle/>
          <a:p>
            <a:fld id="{A8E3F2B4-F3D7-4CA4-A663-854EAC535733}" type="slidenum">
              <a:rPr lang="en-US" altLang="en-US" smtClean="0"/>
              <a:pPr/>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Nationally, states are recognizing that are many benefits to an integrated process and are shifting away from completing</a:t>
            </a:r>
            <a:r>
              <a:rPr lang="en-US" baseline="0" dirty="0" smtClean="0"/>
              <a:t> the outcomes process in isolation</a:t>
            </a:r>
            <a:r>
              <a:rPr lang="en-US" dirty="0" smtClean="0"/>
              <a:t>. States</a:t>
            </a:r>
            <a:r>
              <a:rPr lang="en-US" baseline="0" dirty="0" smtClean="0"/>
              <a:t> with red stars have either integrated or are in the process of integrating the outcomes into the IFSP process.  States with beige stars are those that are doing the same for the IEP.</a:t>
            </a:r>
          </a:p>
          <a:p>
            <a:endParaRPr lang="en-US" baseline="0" dirty="0" smtClean="0"/>
          </a:p>
          <a:p>
            <a:r>
              <a:rPr lang="en-US" baseline="0" dirty="0" smtClean="0"/>
              <a:t>Mention there are many that are integrating their process even if not their forms; Illinois, MA, TX are examples; others have it in both form and process.</a:t>
            </a:r>
            <a:endParaRPr lang="en-US" dirty="0"/>
          </a:p>
        </p:txBody>
      </p:sp>
      <p:sp>
        <p:nvSpPr>
          <p:cNvPr id="4" name="Slide Number Placeholder 3"/>
          <p:cNvSpPr>
            <a:spLocks noGrp="1"/>
          </p:cNvSpPr>
          <p:nvPr>
            <p:ph type="sldNum" sz="quarter" idx="10"/>
          </p:nvPr>
        </p:nvSpPr>
        <p:spPr/>
        <p:txBody>
          <a:bodyPr/>
          <a:lstStyle/>
          <a:p>
            <a:fld id="{9C07CE98-A47D-4EEA-A54B-C684ACBD9095}"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So why not complete the child outcomes summary, or COS, rating while you</a:t>
            </a:r>
            <a:r>
              <a:rPr lang="ja-JP" altLang="en-US" dirty="0" smtClean="0">
                <a:ea typeface="ＭＳ Ｐゴシック" pitchFamily="34" charset="-128"/>
              </a:rPr>
              <a:t>’</a:t>
            </a:r>
            <a:r>
              <a:rPr lang="en-US" altLang="ja-JP" dirty="0" smtClean="0">
                <a:ea typeface="ＭＳ Ｐゴシック" pitchFamily="34" charset="-128"/>
              </a:rPr>
              <a:t>re already talking about the child</a:t>
            </a:r>
            <a:r>
              <a:rPr lang="ja-JP" altLang="en-US" dirty="0" smtClean="0">
                <a:ea typeface="ＭＳ Ｐゴシック" pitchFamily="34" charset="-128"/>
              </a:rPr>
              <a:t>’</a:t>
            </a:r>
            <a:r>
              <a:rPr lang="en-US" altLang="ja-JP" dirty="0" smtClean="0">
                <a:ea typeface="ＭＳ Ｐゴシック" pitchFamily="34" charset="-128"/>
              </a:rPr>
              <a:t>s functioning and development?  It</a:t>
            </a:r>
            <a:r>
              <a:rPr lang="ja-JP" altLang="en-US" dirty="0" smtClean="0">
                <a:ea typeface="ＭＳ Ｐゴシック" pitchFamily="34" charset="-128"/>
              </a:rPr>
              <a:t>’</a:t>
            </a:r>
            <a:r>
              <a:rPr lang="en-US" altLang="ja-JP" dirty="0" smtClean="0">
                <a:ea typeface="ＭＳ Ｐゴシック" pitchFamily="34" charset="-128"/>
              </a:rPr>
              <a:t>s the perfect time with the right people – the child</a:t>
            </a:r>
            <a:r>
              <a:rPr lang="ja-JP" altLang="en-US" dirty="0" smtClean="0">
                <a:ea typeface="ＭＳ Ｐゴシック" pitchFamily="34" charset="-128"/>
              </a:rPr>
              <a:t>’</a:t>
            </a:r>
            <a:r>
              <a:rPr lang="en-US" altLang="ja-JP" dirty="0" smtClean="0">
                <a:ea typeface="ＭＳ Ｐゴシック" pitchFamily="34" charset="-128"/>
              </a:rPr>
              <a:t>s team, including the parent – at the right time – while discussing the child</a:t>
            </a:r>
            <a:r>
              <a:rPr lang="ja-JP" altLang="en-US" dirty="0" smtClean="0">
                <a:ea typeface="ＭＳ Ｐゴシック" pitchFamily="34" charset="-128"/>
              </a:rPr>
              <a:t>’</a:t>
            </a:r>
            <a:r>
              <a:rPr lang="en-US" altLang="ja-JP" dirty="0" smtClean="0">
                <a:ea typeface="ＭＳ Ｐゴシック" pitchFamily="34" charset="-128"/>
              </a:rPr>
              <a:t>s present levels of development – to add to the family</a:t>
            </a:r>
            <a:r>
              <a:rPr lang="ja-JP" altLang="en-US" dirty="0" smtClean="0">
                <a:ea typeface="ＭＳ Ｐゴシック" pitchFamily="34" charset="-128"/>
              </a:rPr>
              <a:t>’</a:t>
            </a:r>
            <a:r>
              <a:rPr lang="en-US" altLang="ja-JP" dirty="0" smtClean="0">
                <a:ea typeface="ＭＳ Ｐゴシック" pitchFamily="34" charset="-128"/>
              </a:rPr>
              <a:t>s understanding of their child</a:t>
            </a:r>
            <a:r>
              <a:rPr lang="ja-JP" altLang="en-US" dirty="0" smtClean="0">
                <a:ea typeface="ＭＳ Ｐゴシック" pitchFamily="34" charset="-128"/>
              </a:rPr>
              <a:t>’</a:t>
            </a:r>
            <a:r>
              <a:rPr lang="en-US" altLang="ja-JP" dirty="0" smtClean="0">
                <a:ea typeface="ＭＳ Ｐゴシック" pitchFamily="34" charset="-128"/>
              </a:rPr>
              <a:t>s development.  Many programs are already integrating the two processes. They are reporting that it is a logical addition to the conversation about assessment information, and supports the family</a:t>
            </a:r>
            <a:r>
              <a:rPr lang="ja-JP" altLang="en-US" dirty="0" smtClean="0">
                <a:ea typeface="ＭＳ Ｐゴシック" pitchFamily="34" charset="-128"/>
              </a:rPr>
              <a:t>’</a:t>
            </a:r>
            <a:r>
              <a:rPr lang="en-US" altLang="ja-JP" dirty="0" smtClean="0">
                <a:ea typeface="ＭＳ Ｐゴシック" pitchFamily="34" charset="-128"/>
              </a:rPr>
              <a:t>s understanding of their child</a:t>
            </a:r>
            <a:r>
              <a:rPr lang="ja-JP" altLang="en-US" dirty="0" smtClean="0">
                <a:ea typeface="ＭＳ Ｐゴシック" pitchFamily="34" charset="-128"/>
              </a:rPr>
              <a:t>’</a:t>
            </a:r>
            <a:r>
              <a:rPr lang="en-US" altLang="ja-JP" dirty="0" smtClean="0">
                <a:ea typeface="ＭＳ Ｐゴシック" pitchFamily="34" charset="-128"/>
              </a:rPr>
              <a:t>s development.  They also report that the outcomes developed are naturally more functional and based in the child</a:t>
            </a:r>
            <a:r>
              <a:rPr lang="ja-JP" altLang="en-US" dirty="0" smtClean="0">
                <a:ea typeface="ＭＳ Ｐゴシック" pitchFamily="34" charset="-128"/>
              </a:rPr>
              <a:t>’</a:t>
            </a:r>
            <a:r>
              <a:rPr lang="en-US" altLang="ja-JP" dirty="0" smtClean="0">
                <a:ea typeface="ＭＳ Ｐゴシック" pitchFamily="34" charset="-128"/>
              </a:rPr>
              <a:t>s routines and activities.  </a:t>
            </a:r>
          </a:p>
          <a:p>
            <a:r>
              <a:rPr lang="en-US" altLang="en-US" dirty="0" smtClean="0">
                <a:ea typeface="ＭＳ Ｐゴシック" pitchFamily="34" charset="-128"/>
              </a:rPr>
              <a:t> </a:t>
            </a:r>
          </a:p>
          <a:p>
            <a:r>
              <a:rPr lang="en-US" altLang="en-US" dirty="0" smtClean="0">
                <a:ea typeface="ＭＳ Ｐゴシック" pitchFamily="34" charset="-128"/>
              </a:rPr>
              <a:t>For more information about integration, there are resources on the ECTA Center</a:t>
            </a:r>
            <a:r>
              <a:rPr lang="ja-JP" altLang="en-US" dirty="0" smtClean="0">
                <a:ea typeface="ＭＳ Ｐゴシック" pitchFamily="34" charset="-128"/>
              </a:rPr>
              <a:t>’</a:t>
            </a:r>
            <a:r>
              <a:rPr lang="en-US" altLang="ja-JP" dirty="0" smtClean="0">
                <a:ea typeface="ＭＳ Ｐゴシック" pitchFamily="34" charset="-128"/>
              </a:rPr>
              <a:t>s website.  We</a:t>
            </a:r>
            <a:r>
              <a:rPr lang="ja-JP" altLang="en-US" dirty="0" smtClean="0">
                <a:ea typeface="ＭＳ Ｐゴシック" pitchFamily="34" charset="-128"/>
              </a:rPr>
              <a:t>’</a:t>
            </a:r>
            <a:r>
              <a:rPr lang="en-US" altLang="ja-JP" dirty="0" err="1" smtClean="0">
                <a:ea typeface="ＭＳ Ｐゴシック" pitchFamily="34" charset="-128"/>
              </a:rPr>
              <a:t>ll</a:t>
            </a:r>
            <a:r>
              <a:rPr lang="en-US" altLang="ja-JP" dirty="0" smtClean="0">
                <a:ea typeface="ＭＳ Ｐゴシック" pitchFamily="34" charset="-128"/>
              </a:rPr>
              <a:t> talk a little more about it later in the presentation.</a:t>
            </a:r>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69637" name="Slide Number Placeholder 4"/>
          <p:cNvSpPr>
            <a:spLocks noGrp="1"/>
          </p:cNvSpPr>
          <p:nvPr>
            <p:ph type="sldNum" sz="quarter" idx="5"/>
          </p:nvPr>
        </p:nvSpPr>
        <p:spPr bwMode="auto">
          <a:noFill/>
          <a:ln>
            <a:miter lim="800000"/>
            <a:headEnd/>
            <a:tailEnd/>
          </a:ln>
        </p:spPr>
        <p:txBody>
          <a:bodyPr/>
          <a:lstStyle/>
          <a:p>
            <a:fld id="{1AC7EB02-5F63-43A0-8E6E-DD0053F66E0C}" type="slidenum">
              <a:rPr lang="en-US" altLang="en-US" smtClean="0"/>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Using the 3 global outcomes as a framework produces understandable, measureable, individualized outcomes that are meaningful to families. The 3 outcomes also help families understand what programs are trying to do.</a:t>
            </a:r>
          </a:p>
          <a:p>
            <a:r>
              <a:rPr lang="en-US" altLang="en-US" dirty="0" smtClean="0">
                <a:ea typeface="ＭＳ Ｐゴシック" pitchFamily="34" charset="-128"/>
              </a:rPr>
              <a:t>The 3 outcomes tie assessment, planning, and intervention together. They improve practice and help programs to keep the focus firmly on what it is trying to achieve and what the state is being held accountable for.  Supporting children in acquiring the outcomes is critical….</a:t>
            </a:r>
          </a:p>
        </p:txBody>
      </p:sp>
      <p:sp>
        <p:nvSpPr>
          <p:cNvPr id="4" name="Footer Placeholder 3"/>
          <p:cNvSpPr>
            <a:spLocks noGrp="1"/>
          </p:cNvSpPr>
          <p:nvPr>
            <p:ph type="ftr" sz="quarter" idx="4"/>
          </p:nvPr>
        </p:nvSpPr>
        <p:spPr/>
        <p:txBody>
          <a:bodyPr/>
          <a:lstStyle/>
          <a:p>
            <a:pPr>
              <a:defRPr/>
            </a:pPr>
            <a:endParaRPr lang="en-US"/>
          </a:p>
        </p:txBody>
      </p:sp>
      <p:sp>
        <p:nvSpPr>
          <p:cNvPr id="89093" name="Slide Number Placeholder 4"/>
          <p:cNvSpPr>
            <a:spLocks noGrp="1"/>
          </p:cNvSpPr>
          <p:nvPr>
            <p:ph type="sldNum" sz="quarter" idx="5"/>
          </p:nvPr>
        </p:nvSpPr>
        <p:spPr bwMode="auto">
          <a:noFill/>
          <a:ln>
            <a:miter lim="800000"/>
            <a:headEnd/>
            <a:tailEnd/>
          </a:ln>
        </p:spPr>
        <p:txBody>
          <a:bodyPr/>
          <a:lstStyle/>
          <a:p>
            <a:fld id="{29A5DA0F-A35E-4FFF-BBAC-1DDDC3FC3420}" type="slidenum">
              <a:rPr lang="en-US" altLang="en-US" smtClean="0"/>
              <a:pPr/>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To helping all children achieve what matters.</a:t>
            </a:r>
          </a:p>
          <a:p>
            <a:endParaRPr lang="en-US" altLang="en-US" dirty="0" smtClean="0">
              <a:ea typeface="ＭＳ Ｐゴシック" pitchFamily="34" charset="-128"/>
            </a:endParaRPr>
          </a:p>
          <a:p>
            <a:r>
              <a:rPr lang="en-US" altLang="en-US" dirty="0" smtClean="0">
                <a:ea typeface="ＭＳ Ｐゴシック" pitchFamily="34" charset="-128"/>
              </a:rPr>
              <a:t>Turn over to Sara</a:t>
            </a:r>
            <a:r>
              <a:rPr lang="en-US" altLang="en-US" baseline="0" dirty="0" smtClean="0">
                <a:ea typeface="ＭＳ Ｐゴシック" pitchFamily="34" charset="-128"/>
              </a:rPr>
              <a:t> </a:t>
            </a:r>
            <a:r>
              <a:rPr lang="en-US" altLang="en-US" baseline="0" smtClean="0">
                <a:ea typeface="ＭＳ Ｐゴシック" pitchFamily="34" charset="-128"/>
              </a:rPr>
              <a:t>and Vera</a:t>
            </a:r>
            <a:endParaRPr lang="en-US" altLang="en-US"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90117" name="Slide Number Placeholder 4"/>
          <p:cNvSpPr>
            <a:spLocks noGrp="1"/>
          </p:cNvSpPr>
          <p:nvPr>
            <p:ph type="sldNum" sz="quarter" idx="5"/>
          </p:nvPr>
        </p:nvSpPr>
        <p:spPr bwMode="auto">
          <a:noFill/>
          <a:ln>
            <a:miter lim="800000"/>
            <a:headEnd/>
            <a:tailEnd/>
          </a:ln>
        </p:spPr>
        <p:txBody>
          <a:bodyPr/>
          <a:lstStyle/>
          <a:p>
            <a:fld id="{A5EDE999-7586-4B18-A9B0-58F1C2F12A73}" type="slidenum">
              <a:rPr lang="en-US" altLang="en-US" smtClean="0"/>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long history of collaboration between Part C and Part B, a</a:t>
            </a:r>
            <a:r>
              <a:rPr lang="en-US" baseline="0" dirty="0" smtClean="0"/>
              <a:t>s evidenced by the decision that C and B would work together to implement the Early Childhood Outcomes initiative, developing a state database, common procedures, training and guidance, supported by the statewide training and technical assistance project</a:t>
            </a:r>
          </a:p>
        </p:txBody>
      </p:sp>
      <p:sp>
        <p:nvSpPr>
          <p:cNvPr id="4" name="Slide Number Placeholder 3"/>
          <p:cNvSpPr>
            <a:spLocks noGrp="1"/>
          </p:cNvSpPr>
          <p:nvPr>
            <p:ph type="sldNum" sz="quarter" idx="10"/>
          </p:nvPr>
        </p:nvSpPr>
        <p:spPr/>
        <p:txBody>
          <a:bodyPr/>
          <a:lstStyle/>
          <a:p>
            <a:fld id="{4A94CDB2-7BFC-E945-9809-50B0EE2C35CC}" type="slidenum">
              <a:rPr lang="en-US" smtClean="0"/>
              <a:pPr/>
              <a:t>24</a:t>
            </a:fld>
            <a:endParaRPr lang="en-US"/>
          </a:p>
        </p:txBody>
      </p:sp>
    </p:spTree>
    <p:extLst>
      <p:ext uri="{BB962C8B-B14F-4D97-AF65-F5344CB8AC3E}">
        <p14:creationId xmlns:p14="http://schemas.microsoft.com/office/powerpoint/2010/main" val="2261531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smtClean="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BB82C-D53D-9E42-A477-329E7C71F9B3}" type="slidenum">
              <a:rPr lang="en-US" sz="1200">
                <a:latin typeface="Calibri" charset="0"/>
              </a:rPr>
              <a:pPr eaLnBrk="1" hangingPunct="1"/>
              <a:t>25</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dirty="0"/>
              <a:t>NECTAC/ECO/WRRC 2012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KDHE</a:t>
            </a:r>
            <a:r>
              <a:rPr lang="en-US" baseline="0" dirty="0" smtClean="0"/>
              <a:t> paved the way for integration of the COS and IFSP processes by including language from the ratings process in t</a:t>
            </a:r>
            <a:r>
              <a:rPr lang="en-US" dirty="0" smtClean="0"/>
              <a:t>he</a:t>
            </a:r>
            <a:r>
              <a:rPr lang="en-US" baseline="0" dirty="0" smtClean="0"/>
              <a:t> new electronic IFSP adopted by tiny k programs in 2012. </a:t>
            </a:r>
            <a:r>
              <a:rPr lang="en-US" dirty="0" smtClean="0"/>
              <a:t>In 2012-13, the Kansas Department of Health and Environment (KDHE), Part C Services and Kansas Inservice Training System (KITS) partnered to offer a series of training opportunities for tiny-k programs focused on development of the IFSP. Information about functional assessment, integration of ECO outcomes, and inclusion of parents as partners are just some of the topics of this training series.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IFSP Guidance Document gives step by step direction for completion of the IFSP along with tips</a:t>
            </a:r>
            <a:r>
              <a:rPr lang="en-US" baseline="0" dirty="0" smtClean="0"/>
              <a:t> and guidance to support the IFSP process. </a:t>
            </a:r>
          </a:p>
          <a:p>
            <a:endParaRPr lang="en-US" baseline="0" dirty="0" smtClean="0"/>
          </a:p>
          <a:p>
            <a:r>
              <a:rPr lang="en-US" baseline="0" dirty="0" smtClean="0"/>
              <a:t>In addition, there is a technical assistance packet on Writing Family Guided IFSP Outcomes on the KITS website.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85AA18-910A-C344-913A-D078FF366DA1}" type="slidenum">
              <a:rPr lang="en-US" smtClean="0"/>
              <a:pPr/>
              <a:t>28</a:t>
            </a:fld>
            <a:endParaRPr lang="en-US" dirty="0"/>
          </a:p>
        </p:txBody>
      </p:sp>
    </p:spTree>
    <p:extLst>
      <p:ext uri="{BB962C8B-B14F-4D97-AF65-F5344CB8AC3E}">
        <p14:creationId xmlns:p14="http://schemas.microsoft.com/office/powerpoint/2010/main" val="726143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F02C96-F313-C44D-A1D7-6CFC55B84BB5}" type="slidenum">
              <a:rPr lang="en-US" sz="1200">
                <a:latin typeface="Calibri" charset="0"/>
              </a:rPr>
              <a:pPr eaLnBrk="1" hangingPunct="1"/>
              <a:t>36</a:t>
            </a:fld>
            <a:endParaRPr lang="en-US" sz="1200">
              <a:latin typeface="Calibri"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McWilliam’s</a:t>
            </a:r>
            <a:r>
              <a:rPr lang="en-US" sz="1200" kern="1200" dirty="0" smtClean="0">
                <a:solidFill>
                  <a:schemeClr val="tx1"/>
                </a:solidFill>
                <a:effectLst/>
                <a:latin typeface="+mn-lt"/>
                <a:ea typeface="+mn-ea"/>
                <a:cs typeface="+mn-cs"/>
              </a:rPr>
              <a:t> 4 Steps to Build a Functional Outcome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many Robin </a:t>
            </a:r>
            <a:r>
              <a:rPr lang="en-US" sz="1200" kern="1200" dirty="0" err="1" smtClean="0">
                <a:solidFill>
                  <a:schemeClr val="tx1"/>
                </a:solidFill>
                <a:effectLst/>
                <a:latin typeface="+mn-lt"/>
                <a:ea typeface="+mn-ea"/>
                <a:cs typeface="+mn-cs"/>
              </a:rPr>
              <a:t>McWilliam</a:t>
            </a:r>
            <a:r>
              <a:rPr lang="en-US" sz="1200" kern="1200" dirty="0" smtClean="0">
                <a:solidFill>
                  <a:schemeClr val="tx1"/>
                </a:solidFill>
                <a:effectLst/>
                <a:latin typeface="+mn-lt"/>
                <a:ea typeface="+mn-ea"/>
                <a:cs typeface="+mn-cs"/>
              </a:rPr>
              <a:t> fans in our state.  He was the keynote speaker for our KDEC conference</a:t>
            </a:r>
            <a:r>
              <a:rPr lang="en-US" sz="1200" kern="1200" baseline="0" dirty="0" smtClean="0">
                <a:solidFill>
                  <a:schemeClr val="tx1"/>
                </a:solidFill>
                <a:effectLst/>
                <a:latin typeface="+mn-lt"/>
                <a:ea typeface="+mn-ea"/>
                <a:cs typeface="+mn-cs"/>
              </a:rPr>
              <a:t> last February.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Calibri" charset="0"/>
              </a:rPr>
              <a:t>We used it to develop a functional outcome from a child story that was created for a case study example, based on the present levels identified for Davy in outcome 3.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defRPr/>
            </a:pPr>
            <a:r>
              <a:rPr lang="en-US" baseline="0" dirty="0" smtClean="0">
                <a:latin typeface="Calibri" charset="0"/>
              </a:rPr>
              <a:t>Part B programs in Kansas do not have a statewide IEP form although statewide training and guidance on IEPs is available on the the TASN website.  Beginning in 2010 suggestions for integrating early childhood outcomes were added to training specific to early childhood programs, along with a case study and sample materials.   </a:t>
            </a:r>
          </a:p>
          <a:p>
            <a:pPr eaLnBrk="1" hangingPunct="1">
              <a:spcBef>
                <a:spcPct val="0"/>
              </a:spcBef>
              <a:defRPr/>
            </a:pP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eaLnBrk="1" hangingPunct="1"/>
            <a:fld id="{FFB0AB8C-4B11-9F43-8097-F5062BED98E2}" type="slidenum">
              <a:rPr lang="en-US" sz="1200">
                <a:latin typeface="Calibri" charset="0"/>
              </a:rPr>
              <a:pPr eaLnBrk="1" hangingPunct="1"/>
              <a:t>37</a:t>
            </a:fld>
            <a:endParaRPr lang="en-US" sz="1200" dirty="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KS uses the Child Outcome Summary</a:t>
            </a:r>
            <a:r>
              <a:rPr lang="en-US" b="1" baseline="0" dirty="0" smtClean="0"/>
              <a:t> process.  This is the tool that we are counting on to make our ratings process more consistent, and eventually more valid and reliable.  </a:t>
            </a:r>
            <a:endParaRPr lang="en-US" b="1" dirty="0" smtClean="0"/>
          </a:p>
          <a:p>
            <a:endParaRPr lang="en-US" dirty="0" smtClean="0"/>
          </a:p>
          <a:p>
            <a:r>
              <a:rPr lang="en-US" dirty="0" smtClean="0"/>
              <a:t>One</a:t>
            </a:r>
            <a:r>
              <a:rPr lang="en-US" baseline="0" dirty="0" smtClean="0"/>
              <a:t> place teams might begin integrating the ECOs with the IFSP/IEP is by summarizing functional assessment information using the 3 categories of the DBRF tool. Teams use the combined expertise of family members, childcare providers, early educators, and special education professionals to identify the functional skills and behaviors, that the child demonstrates across settings, in each of the 3 outcomes.  Together, the team then determines which of those skills and behaviors is age appropriate functioning, functioning that shows immediate foundational skills, or functioning that will lead to immediate foundational skills, but is like that of a much younger child.  Teams report that use of the DBRF makes the ratings process easier, quicker, and more reliable.  </a:t>
            </a:r>
            <a:r>
              <a:rPr lang="en-US" b="1" baseline="0" dirty="0" smtClean="0"/>
              <a:t>So why not use the same information to describe the child’s present levels of FUNCTIONING in each of the 3 global outcome areas on the IFSP and IEP?  </a:t>
            </a:r>
          </a:p>
          <a:p>
            <a:endParaRPr lang="en-US" baseline="0" dirty="0" smtClean="0"/>
          </a:p>
          <a:p>
            <a:r>
              <a:rPr lang="en-US" baseline="0" dirty="0" smtClean="0"/>
              <a:t>Poll indicated that only 12-14% of participants were using the DBRF in this manner. </a:t>
            </a:r>
          </a:p>
        </p:txBody>
      </p:sp>
      <p:sp>
        <p:nvSpPr>
          <p:cNvPr id="4" name="Slide Number Placeholder 3"/>
          <p:cNvSpPr>
            <a:spLocks noGrp="1"/>
          </p:cNvSpPr>
          <p:nvPr>
            <p:ph type="sldNum" sz="quarter" idx="10"/>
          </p:nvPr>
        </p:nvSpPr>
        <p:spPr/>
        <p:txBody>
          <a:bodyPr/>
          <a:lstStyle/>
          <a:p>
            <a:fld id="{EC8DAF55-D298-4448-9BAA-8720152DEF26}" type="slidenum">
              <a:rPr lang="en-US" smtClean="0"/>
              <a:pPr/>
              <a:t>38</a:t>
            </a:fld>
            <a:endParaRPr lang="en-US" dirty="0"/>
          </a:p>
        </p:txBody>
      </p:sp>
    </p:spTree>
    <p:extLst>
      <p:ext uri="{BB962C8B-B14F-4D97-AF65-F5344CB8AC3E}">
        <p14:creationId xmlns:p14="http://schemas.microsoft.com/office/powerpoint/2010/main" val="419561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a:lstStyle/>
          <a:p>
            <a:fld id="{F268CA02-FCB2-4F8D-BC9C-892E5B330697}" type="slidenum">
              <a:rPr lang="en-US" altLang="en-US" smtClean="0"/>
              <a:pPr/>
              <a:t>3</a:t>
            </a:fld>
            <a:endParaRPr lang="en-US" alt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en-US" dirty="0" smtClean="0">
                <a:ea typeface="ＭＳ Ｐゴシック" pitchFamily="34" charset="-128"/>
              </a:rPr>
              <a:t>Let’s take a moment to step back and think about why we might strive to integrate child outcomes measurement activities within the IFSP or</a:t>
            </a:r>
            <a:r>
              <a:rPr lang="en-US" altLang="en-US" baseline="0" dirty="0" smtClean="0">
                <a:ea typeface="ＭＳ Ｐゴシック" pitchFamily="34" charset="-128"/>
              </a:rPr>
              <a:t> </a:t>
            </a:r>
            <a:r>
              <a:rPr lang="en-US" altLang="en-US" dirty="0" smtClean="0">
                <a:ea typeface="ＭＳ Ｐゴシック" pitchFamily="34" charset="-128"/>
              </a:rPr>
              <a:t>IEP process.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W</a:t>
            </a:r>
          </a:p>
          <a:p>
            <a:r>
              <a:rPr lang="en-US" dirty="0" smtClean="0">
                <a:latin typeface="Calibri" charset="0"/>
              </a:rPr>
              <a:t>So </a:t>
            </a:r>
            <a:r>
              <a:rPr lang="en-US" dirty="0">
                <a:latin typeface="Calibri" charset="0"/>
              </a:rPr>
              <a:t>why not complete the child outcomes summary, or COS, rating while you</a:t>
            </a:r>
            <a:r>
              <a:rPr lang="ja-JP" altLang="en-US" dirty="0">
                <a:latin typeface="Calibri" charset="0"/>
              </a:rPr>
              <a:t>’</a:t>
            </a:r>
            <a:r>
              <a:rPr lang="en-US" altLang="ja-JP" dirty="0">
                <a:latin typeface="Calibri" charset="0"/>
              </a:rPr>
              <a:t>re already talking about the child</a:t>
            </a:r>
            <a:r>
              <a:rPr lang="ja-JP" altLang="en-US" dirty="0">
                <a:latin typeface="Calibri" charset="0"/>
              </a:rPr>
              <a:t>’</a:t>
            </a:r>
            <a:r>
              <a:rPr lang="en-US" altLang="ja-JP" dirty="0">
                <a:latin typeface="Calibri" charset="0"/>
              </a:rPr>
              <a:t>s functioning and development?  It</a:t>
            </a:r>
            <a:r>
              <a:rPr lang="ja-JP" altLang="en-US" dirty="0">
                <a:latin typeface="Calibri" charset="0"/>
              </a:rPr>
              <a:t>’</a:t>
            </a:r>
            <a:r>
              <a:rPr lang="en-US" altLang="ja-JP" dirty="0">
                <a:latin typeface="Calibri" charset="0"/>
              </a:rPr>
              <a:t>s the perfect time with the right people – the child</a:t>
            </a:r>
            <a:r>
              <a:rPr lang="ja-JP" altLang="en-US" dirty="0">
                <a:latin typeface="Calibri" charset="0"/>
              </a:rPr>
              <a:t>’</a:t>
            </a:r>
            <a:r>
              <a:rPr lang="en-US" altLang="ja-JP" dirty="0">
                <a:latin typeface="Calibri" charset="0"/>
              </a:rPr>
              <a:t>s team, including the parent – at the right time – while discussing the child</a:t>
            </a:r>
            <a:r>
              <a:rPr lang="ja-JP" altLang="en-US" dirty="0">
                <a:latin typeface="Calibri" charset="0"/>
              </a:rPr>
              <a:t>’</a:t>
            </a:r>
            <a:r>
              <a:rPr lang="en-US" altLang="ja-JP" dirty="0">
                <a:latin typeface="Calibri" charset="0"/>
              </a:rPr>
              <a:t>s present levels of development – to add to the family</a:t>
            </a:r>
            <a:r>
              <a:rPr lang="ja-JP" altLang="en-US" dirty="0">
                <a:latin typeface="Calibri" charset="0"/>
              </a:rPr>
              <a:t>’</a:t>
            </a:r>
            <a:r>
              <a:rPr lang="en-US" altLang="ja-JP" dirty="0">
                <a:latin typeface="Calibri" charset="0"/>
              </a:rPr>
              <a:t>s understanding of their child</a:t>
            </a:r>
            <a:r>
              <a:rPr lang="ja-JP" altLang="en-US" dirty="0">
                <a:latin typeface="Calibri" charset="0"/>
              </a:rPr>
              <a:t>’</a:t>
            </a:r>
            <a:r>
              <a:rPr lang="en-US" altLang="ja-JP" dirty="0">
                <a:latin typeface="Calibri" charset="0"/>
              </a:rPr>
              <a:t>s development.  Many programs are already integrating the two processes. They are reporting that it is a logical addition to the conversation about assessment information, and supports the family</a:t>
            </a:r>
            <a:r>
              <a:rPr lang="ja-JP" altLang="en-US" dirty="0">
                <a:latin typeface="Calibri" charset="0"/>
              </a:rPr>
              <a:t>’</a:t>
            </a:r>
            <a:r>
              <a:rPr lang="en-US" altLang="ja-JP" dirty="0">
                <a:latin typeface="Calibri" charset="0"/>
              </a:rPr>
              <a:t>s understanding of their child</a:t>
            </a:r>
            <a:r>
              <a:rPr lang="ja-JP" altLang="en-US" dirty="0">
                <a:latin typeface="Calibri" charset="0"/>
              </a:rPr>
              <a:t>’</a:t>
            </a:r>
            <a:r>
              <a:rPr lang="en-US" altLang="ja-JP" dirty="0">
                <a:latin typeface="Calibri" charset="0"/>
              </a:rPr>
              <a:t>s development.  They also report that the goals and outcomes developed are naturally more functional and based in the child</a:t>
            </a:r>
            <a:r>
              <a:rPr lang="ja-JP" altLang="en-US" dirty="0">
                <a:latin typeface="Calibri" charset="0"/>
              </a:rPr>
              <a:t>’</a:t>
            </a:r>
            <a:r>
              <a:rPr lang="en-US" altLang="ja-JP" dirty="0">
                <a:latin typeface="Calibri" charset="0"/>
              </a:rPr>
              <a:t>s routines and activities.  </a:t>
            </a:r>
          </a:p>
          <a:p>
            <a:r>
              <a:rPr lang="en-US" dirty="0">
                <a:latin typeface="Calibri" charset="0"/>
              </a:rPr>
              <a:t> </a:t>
            </a: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7475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EFE5A8-E2E9-3F4C-A5E0-8471960865C8}"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atin typeface="Calibri" charset="0"/>
              </a:rPr>
              <a:t>There are multiple ways that teams can use the early childhood outcomes to  collect, organize and share information during the assessment and IEP process. </a:t>
            </a:r>
          </a:p>
          <a:p>
            <a:pPr marL="228600" indent="-228600" eaLnBrk="1" hangingPunct="1">
              <a:spcBef>
                <a:spcPct val="0"/>
              </a:spcBef>
            </a:pPr>
            <a:endParaRPr lang="en-US">
              <a:latin typeface="Calibri" charset="0"/>
            </a:endParaRPr>
          </a:p>
          <a:p>
            <a:pPr marL="228600" indent="-228600" eaLnBrk="1" hangingPunct="1">
              <a:lnSpc>
                <a:spcPct val="80000"/>
              </a:lnSpc>
            </a:pPr>
            <a:r>
              <a:rPr lang="en-US">
                <a:latin typeface="Georgia" charset="0"/>
              </a:rPr>
              <a:t>As teams review existing data,  they can look for information related to how the child uses skills across the three outcomes. </a:t>
            </a:r>
          </a:p>
          <a:p>
            <a:pPr marL="228600" indent="-228600" eaLnBrk="1" hangingPunct="1">
              <a:lnSpc>
                <a:spcPct val="80000"/>
              </a:lnSpc>
            </a:pPr>
            <a:endParaRPr lang="en-US">
              <a:latin typeface="Georgia" charset="0"/>
            </a:endParaRPr>
          </a:p>
          <a:p>
            <a:pPr marL="228600" indent="-228600" eaLnBrk="1" hangingPunct="1">
              <a:lnSpc>
                <a:spcPct val="80000"/>
              </a:lnSpc>
            </a:pPr>
            <a:r>
              <a:rPr lang="en-US">
                <a:latin typeface="Georgia" charset="0"/>
              </a:rPr>
              <a:t>IF a child is transitioning from a Part C Infant Toddler Program,  teams might choose to organize the discussion of the child at the transition meeting  in relation to each of the outcomes rather than by developmental domains. Early childhood outcomes are a reflection of a child’s functional use of skills, Discussions related to what children can and can not do within a specific developmental domain, often lack information about a child’s functional use of those skills. </a:t>
            </a:r>
          </a:p>
          <a:p>
            <a:pPr marL="228600" indent="-228600" eaLnBrk="1" hangingPunct="1">
              <a:lnSpc>
                <a:spcPct val="80000"/>
              </a:lnSpc>
            </a:pPr>
            <a:endParaRPr lang="en-US">
              <a:latin typeface="Georgia" charset="0"/>
            </a:endParaRPr>
          </a:p>
          <a:p>
            <a:pPr marL="228600" indent="-228600" eaLnBrk="1" hangingPunct="1">
              <a:lnSpc>
                <a:spcPct val="80000"/>
              </a:lnSpc>
            </a:pPr>
            <a:r>
              <a:rPr lang="en-US">
                <a:latin typeface="Georgia" charset="0"/>
              </a:rPr>
              <a:t>During the evaluation,  teams should probe for information on caregiver concerns related to the ECO.  </a:t>
            </a:r>
          </a:p>
          <a:p>
            <a:pPr lvl="1" eaLnBrk="1" hangingPunct="1">
              <a:lnSpc>
                <a:spcPct val="80000"/>
              </a:lnSpc>
            </a:pPr>
            <a:r>
              <a:rPr lang="en-US">
                <a:latin typeface="Georgia" charset="0"/>
              </a:rPr>
              <a:t>Encourage families to describe their child</a:t>
            </a:r>
            <a:r>
              <a:rPr lang="ja-JP" altLang="en-US">
                <a:latin typeface="Georgia" charset="0"/>
              </a:rPr>
              <a:t>’</a:t>
            </a:r>
            <a:r>
              <a:rPr lang="en-US" altLang="ja-JP">
                <a:latin typeface="Georgia" charset="0"/>
              </a:rPr>
              <a:t>s typical day in the context of how he interacts with others, how he learns and solves problems, and how he gets his own needs met.</a:t>
            </a:r>
          </a:p>
          <a:p>
            <a:pPr lvl="1" eaLnBrk="1" hangingPunct="1">
              <a:lnSpc>
                <a:spcPct val="80000"/>
              </a:lnSpc>
            </a:pPr>
            <a:endParaRPr lang="en-US">
              <a:latin typeface="Georgia" charset="0"/>
            </a:endParaRPr>
          </a:p>
          <a:p>
            <a:pPr marL="228600" indent="-228600" eaLnBrk="1" hangingPunct="1">
              <a:lnSpc>
                <a:spcPct val="80000"/>
              </a:lnSpc>
            </a:pPr>
            <a:r>
              <a:rPr lang="en-US">
                <a:latin typeface="Georgia" charset="0"/>
              </a:rPr>
              <a:t>In addition to comparing where a child is developmentally in relation to his or her same age peers,  teams should compare the child</a:t>
            </a:r>
            <a:r>
              <a:rPr lang="ja-JP" altLang="en-US">
                <a:latin typeface="Georgia" charset="0"/>
              </a:rPr>
              <a:t>’</a:t>
            </a:r>
            <a:r>
              <a:rPr lang="en-US" altLang="ja-JP">
                <a:latin typeface="Georgia" charset="0"/>
              </a:rPr>
              <a:t>s functional  use of skills and behaviors in every day activities with those expected for other children of the same age.</a:t>
            </a:r>
          </a:p>
          <a:p>
            <a:pPr marL="228600" indent="-228600" eaLnBrk="1" hangingPunct="1">
              <a:spcBef>
                <a:spcPct val="0"/>
              </a:spcBef>
            </a:pPr>
            <a:r>
              <a:rPr lang="en-US">
                <a:latin typeface="Calibri" charset="0"/>
              </a:rPr>
              <a:t>. </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eaLnBrk="1" hangingPunct="1"/>
            <a:fld id="{3490CAFD-65DF-6246-BE15-B35A844B9F4C}" type="slidenum">
              <a:rPr lang="en-US" sz="1200">
                <a:latin typeface="Calibri" charset="0"/>
              </a:rPr>
              <a:pPr eaLnBrk="1" hangingPunct="1"/>
              <a:t>40</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defRPr/>
            </a:pPr>
            <a:endParaRPr lang="en-US" b="1" u="sng" dirty="0">
              <a:latin typeface="Calibri" charset="0"/>
            </a:endParaRPr>
          </a:p>
          <a:p>
            <a:pPr eaLnBrk="1" hangingPunct="1">
              <a:lnSpc>
                <a:spcPct val="80000"/>
              </a:lnSpc>
              <a:defRPr/>
            </a:pPr>
            <a:r>
              <a:rPr lang="en-US" dirty="0" smtClean="0">
                <a:latin typeface="Georgia" charset="0"/>
              </a:rPr>
              <a:t>During the assessment process, teams  should select assessment methods that will  help them consider a child’s functioning in everyday activities and routines. </a:t>
            </a:r>
            <a:endParaRPr lang="en-US" altLang="ja-JP" dirty="0" smtClean="0">
              <a:latin typeface="Georgia" charset="0"/>
            </a:endParaRPr>
          </a:p>
          <a:p>
            <a:pPr eaLnBrk="1" hangingPunct="1">
              <a:lnSpc>
                <a:spcPct val="80000"/>
              </a:lnSpc>
              <a:defRPr/>
            </a:pPr>
            <a:endParaRPr lang="en-US" dirty="0" smtClean="0">
              <a:latin typeface="Georgia" charset="0"/>
            </a:endParaRPr>
          </a:p>
          <a:p>
            <a:pPr eaLnBrk="1" hangingPunct="1">
              <a:lnSpc>
                <a:spcPct val="80000"/>
              </a:lnSpc>
              <a:defRPr/>
            </a:pPr>
            <a:r>
              <a:rPr lang="en-US" dirty="0" smtClean="0">
                <a:latin typeface="Georgia" charset="0"/>
              </a:rPr>
              <a:t>Keeping in mind that the team will have to provide an early childhood outcome rating if a child is found eligible for Part B services, the team should  begin early in the evaluation process to document supporting evidence for ECO ratings</a:t>
            </a:r>
          </a:p>
          <a:p>
            <a:pPr eaLnBrk="1" hangingPunct="1">
              <a:lnSpc>
                <a:spcPct val="80000"/>
              </a:lnSpc>
              <a:defRPr/>
            </a:pPr>
            <a:endParaRPr lang="en-US" dirty="0" smtClean="0">
              <a:latin typeface="Georgia" charset="0"/>
            </a:endParaRPr>
          </a:p>
          <a:p>
            <a:pPr eaLnBrk="1" hangingPunct="1">
              <a:lnSpc>
                <a:spcPct val="80000"/>
              </a:lnSpc>
              <a:defRPr/>
            </a:pPr>
            <a:r>
              <a:rPr lang="en-US" dirty="0" smtClean="0">
                <a:latin typeface="Georgia" charset="0"/>
              </a:rPr>
              <a:t>During the IEP meeting, teams can also organize the discussion of the child in relation to  each of the ECO;	 present level statements can be written as a description of  the child’s strengths and need as they relate to the three outcome areas.  Teams should also consider the three outcomes as they </a:t>
            </a:r>
            <a:r>
              <a:rPr lang="en-US" dirty="0" smtClean="0">
                <a:latin typeface="Calibri" charset="0"/>
              </a:rPr>
              <a:t>prioritize goals for a child’s IEP. </a:t>
            </a:r>
            <a:endParaRPr lang="en-US" dirty="0">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eaLnBrk="1" hangingPunct="1"/>
            <a:fld id="{47E04BFF-F389-AD42-95A9-6F4EE9D41BE1}"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F02C96-F313-C44D-A1D7-6CFC55B84BB5}" type="slidenum">
              <a:rPr lang="en-US" sz="1200">
                <a:latin typeface="Calibri" charset="0"/>
              </a:rPr>
              <a:pPr eaLnBrk="1" hangingPunct="1"/>
              <a:t>42</a:t>
            </a:fld>
            <a:endParaRPr lang="en-US" sz="1200">
              <a:latin typeface="Calibri"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800000"/>
              </a:solidFill>
              <a:latin typeface="+mn-lt"/>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smtClean="0">
                <a:solidFill>
                  <a:srgbClr val="FFFF00"/>
                </a:solidFill>
              </a:rPr>
              <a:t>This tool is in a worksheet format, but we captured the questions on the next 2 slides. </a:t>
            </a:r>
            <a:r>
              <a:rPr lang="en-US" baseline="0" dirty="0" smtClean="0">
                <a:solidFill>
                  <a:srgbClr val="FFFF00"/>
                </a:solidFill>
              </a:rPr>
              <a:t>NECTAC adapted the worksheet from one of our KITS TA packets. It’s intended to be used by a team, including the child’s family, of course, and other caregivers or community service providers. The first page of the worksheet uses 5 questions to help the team identify priority outcomes or goals.</a:t>
            </a:r>
          </a:p>
          <a:p>
            <a:endParaRPr lang="en-US" baseline="0" dirty="0" smtClean="0">
              <a:solidFill>
                <a:srgbClr val="FFFF00"/>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43</a:t>
            </a:fld>
            <a:endParaRPr lang="en-US" dirty="0"/>
          </a:p>
        </p:txBody>
      </p:sp>
    </p:spTree>
    <p:extLst>
      <p:ext uri="{BB962C8B-B14F-4D97-AF65-F5344CB8AC3E}">
        <p14:creationId xmlns:p14="http://schemas.microsoft.com/office/powerpoint/2010/main" val="3497591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FFFF00"/>
                </a:solidFill>
              </a:rPr>
              <a:t>The second page of the worksheet walks the team through questions intended to identify IFSP strategies or IEP objectives and services/supports to meet the outcome or goal selected as a priority from page 1.  The team considers these 7 questions for each outcome or goal identified as a priority.</a:t>
            </a:r>
          </a:p>
          <a:p>
            <a:endParaRPr lang="en-US" baseline="0" dirty="0" smtClean="0">
              <a:solidFill>
                <a:srgbClr val="FFFF00"/>
              </a:solidFill>
            </a:endParaRPr>
          </a:p>
        </p:txBody>
      </p:sp>
      <p:sp>
        <p:nvSpPr>
          <p:cNvPr id="4" name="Slide Number Placeholder 3"/>
          <p:cNvSpPr>
            <a:spLocks noGrp="1"/>
          </p:cNvSpPr>
          <p:nvPr>
            <p:ph type="sldNum" sz="quarter" idx="10"/>
          </p:nvPr>
        </p:nvSpPr>
        <p:spPr/>
        <p:txBody>
          <a:bodyPr/>
          <a:lstStyle/>
          <a:p>
            <a:fld id="{EC8DAF55-D298-4448-9BAA-8720152DEF26}" type="slidenum">
              <a:rPr lang="en-US" smtClean="0"/>
              <a:pPr/>
              <a:t>44</a:t>
            </a:fld>
            <a:endParaRPr lang="en-US" dirty="0"/>
          </a:p>
        </p:txBody>
      </p:sp>
    </p:spTree>
    <p:extLst>
      <p:ext uri="{BB962C8B-B14F-4D97-AF65-F5344CB8AC3E}">
        <p14:creationId xmlns:p14="http://schemas.microsoft.com/office/powerpoint/2010/main" val="3497591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BFB9A6-F1D2-2148-8749-0ABBD374FB41}" type="slidenum">
              <a:rPr lang="en-US" sz="1200">
                <a:latin typeface="Calibri" charset="0"/>
              </a:rPr>
              <a:pPr eaLnBrk="1" hangingPunct="1"/>
              <a:t>45</a:t>
            </a:fld>
            <a:endParaRPr lang="en-US" sz="1200">
              <a:latin typeface="Calibri" charset="0"/>
            </a:endParaRPr>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422E3482-1AC4-4480-8E1D-0AB2BCEB3E2D}" type="slidenum">
              <a:rPr lang="en-US" smtClean="0"/>
              <a:pPr>
                <a:defRPr/>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We also have heard from some part B programs whose districts require IEP goals to be linked to standards that this is a barrier to integrating the outcomes with their process.  We have aligned the three outcomes with our original state early learning standards and will do the same with our newly revised standards that are now aligned with our college and career ready state standards.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pPr/>
              <a:t>47</a:t>
            </a:fld>
            <a:endParaRPr lang="en-US"/>
          </a:p>
        </p:txBody>
      </p:sp>
    </p:spTree>
    <p:extLst>
      <p:ext uri="{BB962C8B-B14F-4D97-AF65-F5344CB8AC3E}">
        <p14:creationId xmlns:p14="http://schemas.microsoft.com/office/powerpoint/2010/main" val="4140157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94CDB2-7BFC-E945-9809-50B0EE2C35CC}" type="slidenum">
              <a:rPr lang="en-US" smtClean="0"/>
              <a:pPr/>
              <a:t>48</a:t>
            </a:fld>
            <a:endParaRPr lang="en-US"/>
          </a:p>
        </p:txBody>
      </p:sp>
    </p:spTree>
    <p:extLst>
      <p:ext uri="{BB962C8B-B14F-4D97-AF65-F5344CB8AC3E}">
        <p14:creationId xmlns:p14="http://schemas.microsoft.com/office/powerpoint/2010/main" val="414015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Let</a:t>
            </a:r>
            <a:r>
              <a:rPr lang="ja-JP" altLang="en-US" dirty="0" smtClean="0">
                <a:ea typeface="ＭＳ Ｐゴシック" pitchFamily="34" charset="-128"/>
              </a:rPr>
              <a:t>’</a:t>
            </a:r>
            <a:r>
              <a:rPr lang="en-US" altLang="ja-JP" dirty="0" smtClean="0">
                <a:ea typeface="ＭＳ Ｐゴシック" pitchFamily="34" charset="-128"/>
              </a:rPr>
              <a:t>s focus on making the connection between what we know about how children learn and how the adults in a child</a:t>
            </a:r>
            <a:r>
              <a:rPr lang="ja-JP" altLang="en-US" dirty="0" smtClean="0">
                <a:ea typeface="ＭＳ Ｐゴシック" pitchFamily="34" charset="-128"/>
              </a:rPr>
              <a:t>’</a:t>
            </a:r>
            <a:r>
              <a:rPr lang="en-US" altLang="ja-JP" dirty="0" smtClean="0">
                <a:ea typeface="ＭＳ Ｐゴシック" pitchFamily="34" charset="-128"/>
              </a:rPr>
              <a:t>s life can best support his/her development and what professionals do with children and families. The ultimate goal of EI/ECSE</a:t>
            </a:r>
            <a:r>
              <a:rPr lang="en-US" altLang="ja-JP" baseline="0" dirty="0" smtClean="0">
                <a:ea typeface="ＭＳ Ｐゴシック" pitchFamily="34" charset="-128"/>
              </a:rPr>
              <a:t> </a:t>
            </a:r>
            <a:r>
              <a:rPr lang="en-US" altLang="ja-JP" dirty="0" smtClean="0">
                <a:ea typeface="ＭＳ Ｐゴシック" pitchFamily="34" charset="-128"/>
              </a:rPr>
              <a:t>services is to enable children to be active and successful participants in a variety of settings throughout their lives.  In order to accomplish this goal, professionals must use the methods, models and interventions supported by research to help reinforce the confidence and competence of families to meet their child</a:t>
            </a:r>
            <a:r>
              <a:rPr lang="ja-JP" altLang="en-US" dirty="0" smtClean="0">
                <a:ea typeface="ＭＳ Ｐゴシック" pitchFamily="34" charset="-128"/>
              </a:rPr>
              <a:t>’</a:t>
            </a:r>
            <a:r>
              <a:rPr lang="en-US" altLang="ja-JP" dirty="0" smtClean="0">
                <a:ea typeface="ＭＳ Ｐゴシック" pitchFamily="34" charset="-128"/>
              </a:rPr>
              <a:t>s needs and to participate in the community in ways that are meaningful to them.  </a:t>
            </a:r>
          </a:p>
          <a:p>
            <a:r>
              <a:rPr lang="en-US" altLang="en-US" dirty="0" smtClean="0">
                <a:ea typeface="ＭＳ Ｐゴシック" pitchFamily="34" charset="-128"/>
              </a:rPr>
              <a:t> </a:t>
            </a:r>
          </a:p>
          <a:p>
            <a:r>
              <a:rPr lang="en-US" altLang="en-US" dirty="0" smtClean="0">
                <a:ea typeface="ＭＳ Ｐゴシック" pitchFamily="34" charset="-128"/>
              </a:rPr>
              <a:t>The goals for children and families, as they are worded here, were developed by the Early Childhood Outcomes (ECO) Center in the process of developing the three outcomes that we now measure to show the effect of IDEA services on the development of young children ages birth through 5 years. A year long process involving stakeholders from all over the nation and from many perspectives – providers, state and local administrators, researchers, family members, TA providers, and so forth – resulted in defining the overarching goals and the specific outcomes of early intervention and early childhood special education programs.  </a:t>
            </a:r>
          </a:p>
          <a:p>
            <a:r>
              <a:rPr lang="en-US" altLang="en-US" dirty="0" smtClean="0">
                <a:ea typeface="ＭＳ Ｐゴシック" pitchFamily="34" charset="-128"/>
              </a:rP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where we brought home the key messages for the coming year.  New guidance is in bold print.</a:t>
            </a:r>
          </a:p>
          <a:p>
            <a:endParaRPr lang="en-US" dirty="0" smtClean="0"/>
          </a:p>
          <a:p>
            <a:r>
              <a:rPr lang="en-US" b="0" baseline="0" dirty="0" smtClean="0"/>
              <a:t>Recent guidance from both KDHE and KSDE suggests that “ideally” the child outcome summary ratings are determined during the IFSP or IEP process, but </a:t>
            </a:r>
            <a:r>
              <a:rPr lang="en-US" b="1" baseline="0" dirty="0" smtClean="0"/>
              <a:t>must be </a:t>
            </a:r>
            <a:r>
              <a:rPr lang="en-US" b="0" baseline="0" dirty="0" smtClean="0"/>
              <a:t>determined within 30 days of the date when services begin.</a:t>
            </a:r>
          </a:p>
          <a:p>
            <a:endParaRPr lang="en-US" b="0" baseline="0" dirty="0" smtClean="0"/>
          </a:p>
          <a:p>
            <a:r>
              <a:rPr lang="en-US" b="0" baseline="0" dirty="0" smtClean="0"/>
              <a:t>Recent guidance from Sarah and Tiffany also suggests that making the ECO ratings part of your </a:t>
            </a:r>
            <a:r>
              <a:rPr lang="en-US" b="1" baseline="0" dirty="0" smtClean="0"/>
              <a:t>annual</a:t>
            </a:r>
            <a:r>
              <a:rPr lang="en-US" b="0" baseline="0" dirty="0" smtClean="0"/>
              <a:t> IFSP or IEP review is best practice in Kansas.  However, the OWS doesn’t have a place to enter COS ratings from your annual reviews of the IFSP or IEP and at this time there are no plans for adding this field. When you begin integrating the early childhood outcomes with your initial IFSP or IEP process, it will be a natural and necessary step to determine child progress on the ratings at your annual reviews as well. </a:t>
            </a:r>
            <a:endParaRPr lang="en-US" b="0" dirty="0"/>
          </a:p>
        </p:txBody>
      </p:sp>
      <p:sp>
        <p:nvSpPr>
          <p:cNvPr id="4" name="Slide Number Placeholder 3"/>
          <p:cNvSpPr>
            <a:spLocks noGrp="1"/>
          </p:cNvSpPr>
          <p:nvPr>
            <p:ph type="sldNum" sz="quarter" idx="10"/>
          </p:nvPr>
        </p:nvSpPr>
        <p:spPr/>
        <p:txBody>
          <a:bodyPr/>
          <a:lstStyle/>
          <a:p>
            <a:fld id="{E685AA18-910A-C344-913A-D078FF366DA1}" type="slidenum">
              <a:rPr lang="en-US" smtClean="0"/>
              <a:pPr/>
              <a:t>53</a:t>
            </a:fld>
            <a:endParaRPr lang="en-US" dirty="0"/>
          </a:p>
        </p:txBody>
      </p:sp>
    </p:spTree>
    <p:extLst>
      <p:ext uri="{BB962C8B-B14F-4D97-AF65-F5344CB8AC3E}">
        <p14:creationId xmlns:p14="http://schemas.microsoft.com/office/powerpoint/2010/main" val="4074057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where we brought home the key messages for the coming year.  New guidance is in bold print.</a:t>
            </a:r>
          </a:p>
          <a:p>
            <a:endParaRPr lang="en-US" dirty="0" smtClean="0"/>
          </a:p>
          <a:p>
            <a:r>
              <a:rPr lang="en-US" b="0" baseline="0" dirty="0" smtClean="0"/>
              <a:t>Recent guidance from both KDHE and KSDE suggests that “ideally” the child outcome summary ratings are determined during the IFSP or IEP process, but </a:t>
            </a:r>
            <a:r>
              <a:rPr lang="en-US" b="1" baseline="0" dirty="0" smtClean="0"/>
              <a:t>must be </a:t>
            </a:r>
            <a:r>
              <a:rPr lang="en-US" b="0" baseline="0" dirty="0" smtClean="0"/>
              <a:t>determined within 30 days of the date when services begin.</a:t>
            </a:r>
          </a:p>
          <a:p>
            <a:endParaRPr lang="en-US" b="0" baseline="0" dirty="0" smtClean="0"/>
          </a:p>
          <a:p>
            <a:r>
              <a:rPr lang="en-US" b="0" baseline="0" dirty="0" smtClean="0"/>
              <a:t>Recent guidance from Sarah and Tiffany also suggests that making the ECO ratings part of your </a:t>
            </a:r>
            <a:r>
              <a:rPr lang="en-US" b="1" baseline="0" dirty="0" smtClean="0"/>
              <a:t>annual</a:t>
            </a:r>
            <a:r>
              <a:rPr lang="en-US" b="0" baseline="0" dirty="0" smtClean="0"/>
              <a:t> IFSP or IEP review is best practice in Kansas.  However, the OWS doesn’t have a place to enter COS ratings from your annual reviews of the IFSP or IEP and at this time there are no plans for adding this field. When you begin integrating the early childhood outcomes with your initial IFSP or IEP process, it will be a natural and necessary step to determine child progress on the ratings at your annual reviews as well. </a:t>
            </a:r>
            <a:endParaRPr lang="en-US" b="0" dirty="0"/>
          </a:p>
        </p:txBody>
      </p:sp>
      <p:sp>
        <p:nvSpPr>
          <p:cNvPr id="4" name="Slide Number Placeholder 3"/>
          <p:cNvSpPr>
            <a:spLocks noGrp="1"/>
          </p:cNvSpPr>
          <p:nvPr>
            <p:ph type="sldNum" sz="quarter" idx="10"/>
          </p:nvPr>
        </p:nvSpPr>
        <p:spPr/>
        <p:txBody>
          <a:bodyPr/>
          <a:lstStyle/>
          <a:p>
            <a:fld id="{E685AA18-910A-C344-913A-D078FF366DA1}" type="slidenum">
              <a:rPr lang="en-US" smtClean="0"/>
              <a:pPr/>
              <a:t>54</a:t>
            </a:fld>
            <a:endParaRPr lang="en-US" dirty="0"/>
          </a:p>
        </p:txBody>
      </p:sp>
    </p:spTree>
    <p:extLst>
      <p:ext uri="{BB962C8B-B14F-4D97-AF65-F5344CB8AC3E}">
        <p14:creationId xmlns:p14="http://schemas.microsoft.com/office/powerpoint/2010/main" val="4074057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NIRN &amp;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Implementing </a:t>
            </a:r>
            <a:r>
              <a:rPr lang="en-US" sz="1200" b="0" i="1" kern="1200" dirty="0" smtClean="0">
                <a:solidFill>
                  <a:schemeClr val="tx1"/>
                </a:solidFill>
                <a:effectLst/>
                <a:latin typeface="+mn-lt"/>
                <a:ea typeface="+mn-ea"/>
                <a:cs typeface="+mn-cs"/>
              </a:rPr>
              <a:t>an</a:t>
            </a:r>
            <a:r>
              <a:rPr lang="en-US" sz="1200" b="0" i="0" kern="1200" dirty="0" smtClean="0">
                <a:solidFill>
                  <a:schemeClr val="tx1"/>
                </a:solidFill>
                <a:effectLst/>
                <a:latin typeface="+mn-lt"/>
                <a:ea typeface="+mn-ea"/>
                <a:cs typeface="+mn-cs"/>
              </a:rPr>
              <a:t> Integrated Child &amp; Family Outcomes </a:t>
            </a:r>
            <a:r>
              <a:rPr lang="en-US" sz="1200" b="0" i="1" kern="1200" dirty="0" smtClean="0">
                <a:solidFill>
                  <a:schemeClr val="tx1"/>
                </a:solidFill>
                <a:effectLst/>
                <a:latin typeface="+mn-lt"/>
                <a:ea typeface="+mn-ea"/>
                <a:cs typeface="+mn-cs"/>
              </a:rPr>
              <a:t>and</a:t>
            </a:r>
            <a:r>
              <a:rPr lang="en-US" sz="1200" b="0" i="0" kern="1200" dirty="0" smtClean="0">
                <a:solidFill>
                  <a:schemeClr val="tx1"/>
                </a:solidFill>
                <a:effectLst/>
                <a:latin typeface="+mn-lt"/>
                <a:ea typeface="+mn-ea"/>
                <a:cs typeface="+mn-cs"/>
              </a:rPr>
              <a:t>  IFSP/IEP Process</a:t>
            </a:r>
          </a:p>
          <a:p>
            <a:endParaRPr lang="en-US" dirty="0"/>
          </a:p>
        </p:txBody>
      </p:sp>
      <p:sp>
        <p:nvSpPr>
          <p:cNvPr id="4" name="Slide Number Placeholder 3"/>
          <p:cNvSpPr>
            <a:spLocks noGrp="1"/>
          </p:cNvSpPr>
          <p:nvPr>
            <p:ph type="sldNum" sz="quarter" idx="10"/>
          </p:nvPr>
        </p:nvSpPr>
        <p:spPr/>
        <p:txBody>
          <a:bodyPr/>
          <a:lstStyle/>
          <a:p>
            <a:fld id="{29FD8685-BA7E-4BA9-BA88-66D81C5630A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163366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ECTA Center’s A Guide</a:t>
            </a:r>
            <a:r>
              <a:rPr lang="en-US" baseline="0" dirty="0" smtClean="0"/>
              <a:t> to the Implementation Process: Stages, Steps, and Activities</a:t>
            </a:r>
            <a:endParaRPr lang="en-US" dirty="0"/>
          </a:p>
        </p:txBody>
      </p:sp>
      <p:sp>
        <p:nvSpPr>
          <p:cNvPr id="4" name="Slide Number Placeholder 3"/>
          <p:cNvSpPr>
            <a:spLocks noGrp="1"/>
          </p:cNvSpPr>
          <p:nvPr>
            <p:ph type="sldNum" sz="quarter" idx="10"/>
          </p:nvPr>
        </p:nvSpPr>
        <p:spPr/>
        <p:txBody>
          <a:bodyPr/>
          <a:lstStyle/>
          <a:p>
            <a:fld id="{29FD8685-BA7E-4BA9-BA88-66D81C5630A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486143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what the Implementation Planning Table might look like with some activities filled in from the Exploration Stage of Implementation</a:t>
            </a:r>
            <a:endParaRPr lang="en-US" dirty="0"/>
          </a:p>
        </p:txBody>
      </p:sp>
      <p:sp>
        <p:nvSpPr>
          <p:cNvPr id="4" name="Slide Number Placeholder 3"/>
          <p:cNvSpPr>
            <a:spLocks noGrp="1"/>
          </p:cNvSpPr>
          <p:nvPr>
            <p:ph type="sldNum" sz="quarter" idx="10"/>
          </p:nvPr>
        </p:nvSpPr>
        <p:spPr/>
        <p:txBody>
          <a:bodyPr/>
          <a:lstStyle/>
          <a:p>
            <a:fld id="{29FD8685-BA7E-4BA9-BA88-66D81C5630A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011673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32771"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dirty="0" smtClean="0"/>
              <a:t>Virginia has a long history of allowing localities quite a bit of flexibility. As a local, I love this option! When we implemented</a:t>
            </a:r>
            <a:r>
              <a:rPr lang="en-US" baseline="0" dirty="0" smtClean="0"/>
              <a:t> the child  outcomes summary process in March 2007, we gave all localities the option of integrating the narrative. A handful of us chose to do this.</a:t>
            </a:r>
          </a:p>
          <a:p>
            <a:endParaRPr lang="en-US" baseline="0" dirty="0" smtClean="0"/>
          </a:p>
          <a:p>
            <a:r>
              <a:rPr lang="en-US" baseline="0" dirty="0" smtClean="0"/>
              <a:t>Over the next five years, a few more systems came on board with integrating the child outcomes, but not all. Everyone who integrated the child outcomes into their narratives were happier with the process.</a:t>
            </a:r>
          </a:p>
          <a:p>
            <a:endParaRPr lang="en-US" baseline="0" dirty="0" smtClean="0"/>
          </a:p>
          <a:p>
            <a:r>
              <a:rPr lang="en-US" baseline="0" dirty="0" smtClean="0"/>
              <a:t>In 2011, the need to update the training materials was a glaring issue. Our materials were too focused on the initial implementation of the child outcomes process, rather than on bringing new staff on to a system already in place.</a:t>
            </a:r>
          </a:p>
          <a:p>
            <a:endParaRPr lang="en-US" baseline="0" dirty="0" smtClean="0"/>
          </a:p>
          <a:p>
            <a:r>
              <a:rPr lang="en-US" baseline="0" dirty="0" smtClean="0"/>
              <a:t>Gathered a group of stakeholders –state office staff, TA Partners, and locals at varying places in the integration </a:t>
            </a:r>
            <a:r>
              <a:rPr lang="en-US" baseline="0" dirty="0" err="1" smtClean="0"/>
              <a:t>work</a:t>
            </a:r>
            <a:r>
              <a:rPr lang="en-US" sz="1200" dirty="0" err="1" smtClean="0"/>
              <a:t>Child</a:t>
            </a:r>
            <a:r>
              <a:rPr lang="en-US" sz="1200" dirty="0" smtClean="0"/>
              <a:t> outcomes are not a “task” on our to do list – they are the foundation of everything we do from the initial referral all the way through transition.</a:t>
            </a:r>
          </a:p>
          <a:p>
            <a:pPr>
              <a:lnSpc>
                <a:spcPct val="150000"/>
              </a:lnSpc>
            </a:pPr>
            <a:endParaRPr lang="en-US" sz="1200" dirty="0" smtClean="0"/>
          </a:p>
          <a:p>
            <a:endParaRPr lang="en-US" dirty="0"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427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dirty="0" smtClean="0">
                <a:latin typeface="Arial" pitchFamily="34" charset="0"/>
              </a:rPr>
              <a:t>One of the things everyone agreed on was we cannot possibly gather all the information we need about how a child performs across settings and situations (such as daycare, at </a:t>
            </a:r>
            <a:r>
              <a:rPr lang="en-US" dirty="0" err="1" smtClean="0">
                <a:latin typeface="Arial" pitchFamily="34" charset="0"/>
              </a:rPr>
              <a:t>WalMart</a:t>
            </a:r>
            <a:r>
              <a:rPr lang="en-US" dirty="0" smtClean="0">
                <a:latin typeface="Arial" pitchFamily="34" charset="0"/>
              </a:rPr>
              <a:t>, when visiting grandma, meeting a friend at the park) in the very limited time we have for the assessment. We must rely on the information we receive at referral and at intake as well as the information that we gather from the parent. The parent is a critical reporter of this information unless we plan to shadow the family 24/7 for at least a week!</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By the Spring of 2012, we had revised the IFSP to reflect this change. We had planned to implement 7/1/12, but decided we needed to utilize early implementers to ensure we had all materials ready for statewide use.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ea typeface="+mn-ea"/>
                <a:cs typeface="+mn-cs"/>
              </a:rPr>
              <a:t>Virginia has 40 local systems grouped</a:t>
            </a:r>
            <a:r>
              <a:rPr lang="en-US" baseline="0" dirty="0" smtClean="0">
                <a:latin typeface="Arial" charset="0"/>
                <a:ea typeface="+mn-ea"/>
                <a:cs typeface="+mn-cs"/>
              </a:rPr>
              <a:t> into 6 regions. </a:t>
            </a:r>
            <a:r>
              <a:rPr lang="en-US" dirty="0" smtClean="0">
                <a:latin typeface="Arial" charset="0"/>
                <a:ea typeface="+mn-ea"/>
                <a:cs typeface="+mn-cs"/>
              </a:rPr>
              <a:t>We</a:t>
            </a:r>
            <a:r>
              <a:rPr lang="en-US" baseline="0" dirty="0" smtClean="0">
                <a:latin typeface="Arial" charset="0"/>
                <a:ea typeface="+mn-ea"/>
                <a:cs typeface="+mn-cs"/>
              </a:rPr>
              <a:t> p</a:t>
            </a:r>
            <a:r>
              <a:rPr lang="en-US" dirty="0" smtClean="0">
                <a:latin typeface="Arial" charset="0"/>
                <a:ea typeface="+mn-ea"/>
                <a:cs typeface="+mn-cs"/>
              </a:rPr>
              <a:t>urposefully chose systems from each region of the state as the early implementers</a:t>
            </a:r>
            <a:r>
              <a:rPr lang="en-US" baseline="0" dirty="0" smtClean="0">
                <a:latin typeface="Arial" charset="0"/>
                <a:ea typeface="+mn-ea"/>
                <a:cs typeface="+mn-cs"/>
              </a:rPr>
              <a:t> </a:t>
            </a:r>
            <a:r>
              <a:rPr lang="en-US" dirty="0" smtClean="0">
                <a:latin typeface="Arial" charset="0"/>
                <a:ea typeface="+mn-ea"/>
                <a:cs typeface="+mn-cs"/>
              </a:rPr>
              <a:t>so they could support the statewide implementation through the monthly regional meetings with their TAs</a:t>
            </a:r>
          </a:p>
          <a:p>
            <a:endParaRPr lang="en-US" dirty="0"/>
          </a:p>
        </p:txBody>
      </p:sp>
      <p:sp>
        <p:nvSpPr>
          <p:cNvPr id="4" name="Slide Number Placeholder 3"/>
          <p:cNvSpPr>
            <a:spLocks noGrp="1"/>
          </p:cNvSpPr>
          <p:nvPr>
            <p:ph type="sldNum" sz="quarter" idx="10"/>
          </p:nvPr>
        </p:nvSpPr>
        <p:spPr/>
        <p:txBody>
          <a:bodyPr/>
          <a:lstStyle/>
          <a:p>
            <a:fld id="{84E8222C-A2F2-4FCE-911A-856A0A7B9682}"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latin typeface="Arial" charset="0"/>
                <a:ea typeface="+mn-ea"/>
                <a:cs typeface="+mn-cs"/>
              </a:rPr>
              <a:t>Anne</a:t>
            </a:r>
          </a:p>
          <a:p>
            <a:pPr>
              <a:defRPr/>
            </a:pPr>
            <a:endParaRPr lang="en-US" dirty="0" smtClean="0">
              <a:latin typeface="Arial" charset="0"/>
              <a:ea typeface="+mn-ea"/>
              <a:cs typeface="+mn-cs"/>
            </a:endParaRPr>
          </a:p>
          <a:p>
            <a:pPr>
              <a:defRPr/>
            </a:pPr>
            <a:r>
              <a:rPr lang="en-US" dirty="0" smtClean="0">
                <a:latin typeface="Arial" charset="0"/>
                <a:ea typeface="+mn-ea"/>
                <a:cs typeface="+mn-cs"/>
              </a:rPr>
              <a:t>Used as the foundation of our integration to help service coordinators and providers see the link between what they do and the child outcomes. It was very important to take the emphasis off of it being a new way to complete the IFSP but instead a whole new way of doing business starting from that very first phone call at referral, thru each step of the family’s journey in early intervention until the time they eave the program at transition. The Quality Practices document provided that consistent framework for systems to integrate child and family outcomes into each step of their local processes.</a:t>
            </a:r>
          </a:p>
          <a:p>
            <a:pPr>
              <a:defRPr/>
            </a:pPr>
            <a:endParaRPr lang="en-US" dirty="0"/>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1141" name="Slide Number Placeholder 4"/>
          <p:cNvSpPr>
            <a:spLocks noGrp="1"/>
          </p:cNvSpPr>
          <p:nvPr>
            <p:ph type="sldNum" sz="quarter" idx="5"/>
          </p:nvPr>
        </p:nvSpPr>
        <p:spPr bwMode="auto">
          <a:noFill/>
          <a:ln>
            <a:miter lim="800000"/>
            <a:headEnd/>
            <a:tailEnd/>
          </a:ln>
        </p:spPr>
        <p:txBody>
          <a:bodyPr/>
          <a:lstStyle/>
          <a:p>
            <a:fld id="{3FDA5F43-507C-48B9-9190-A1C5ED3726C9}" type="slidenum">
              <a:rPr lang="en-US" smtClean="0">
                <a:solidFill>
                  <a:prstClr val="black"/>
                </a:solidFill>
              </a:rPr>
              <a:pPr/>
              <a:t>69</a:t>
            </a:fld>
            <a:endParaRPr lang="en-US" smtClean="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latin typeface="Arial" charset="0"/>
                <a:ea typeface="+mn-ea"/>
                <a:cs typeface="+mn-cs"/>
              </a:rPr>
              <a:t>By breaking QP and our process into components, it gave Local systems time to review what was presented and discussed and integrate it that month for each particular function in the EI process (for example – what the people on the phone say when they get a referral, revision of intake form, training staff in how to communicate about outcomes as the purpose of EI, not about services EI provides), etc.</a:t>
            </a:r>
          </a:p>
          <a:p>
            <a:pPr>
              <a:defRPr/>
            </a:pPr>
            <a:endParaRPr lang="en-US" dirty="0" smtClean="0">
              <a:latin typeface="Arial" charset="0"/>
              <a:ea typeface="+mn-ea"/>
              <a:cs typeface="+mn-cs"/>
            </a:endParaRPr>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2165" name="Slide Number Placeholder 4"/>
          <p:cNvSpPr>
            <a:spLocks noGrp="1"/>
          </p:cNvSpPr>
          <p:nvPr>
            <p:ph type="sldNum" sz="quarter" idx="5"/>
          </p:nvPr>
        </p:nvSpPr>
        <p:spPr bwMode="auto">
          <a:noFill/>
          <a:ln>
            <a:miter lim="800000"/>
            <a:headEnd/>
            <a:tailEnd/>
          </a:ln>
        </p:spPr>
        <p:txBody>
          <a:bodyPr/>
          <a:lstStyle/>
          <a:p>
            <a:fld id="{EC0A889E-A964-4F8E-A927-5C340E2C996E}" type="slidenum">
              <a:rPr lang="en-US" smtClean="0">
                <a:solidFill>
                  <a:prstClr val="black"/>
                </a:solidFill>
              </a:rPr>
              <a:pPr/>
              <a:t>70</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Now let</a:t>
            </a:r>
            <a:r>
              <a:rPr lang="ja-JP" altLang="en-US" dirty="0" smtClean="0">
                <a:ea typeface="ＭＳ Ｐゴシック" pitchFamily="34" charset="-128"/>
              </a:rPr>
              <a:t>’</a:t>
            </a:r>
            <a:r>
              <a:rPr lang="en-US" altLang="ja-JP" dirty="0" smtClean="0">
                <a:ea typeface="ＭＳ Ｐゴシック" pitchFamily="34" charset="-128"/>
              </a:rPr>
              <a:t>s shift our focus from the goals and mission of early intervention and early childhood special education to the outcomes of the programs.  These are the three outcomes of early intervention and early childhood special education programs, defined by the year-long stakeholder process.  Notice they are functional, they are the same for infants, toddlers and preschool children, and they are the kinds of outcomes any parent would want for their child.  </a:t>
            </a:r>
          </a:p>
          <a:p>
            <a:r>
              <a:rPr lang="en-US" altLang="en-US" dirty="0" smtClean="0">
                <a:ea typeface="ＭＳ Ｐゴシック" pitchFamily="34" charset="-128"/>
              </a:rPr>
              <a:t> </a:t>
            </a:r>
          </a:p>
          <a:p>
            <a:r>
              <a:rPr lang="en-US" altLang="en-US" dirty="0" smtClean="0">
                <a:ea typeface="ＭＳ Ｐゴシック" pitchFamily="34" charset="-128"/>
              </a:rPr>
              <a:t>And, when a child</a:t>
            </a:r>
            <a:r>
              <a:rPr lang="ja-JP" altLang="en-US" dirty="0" smtClean="0">
                <a:ea typeface="ＭＳ Ｐゴシック" pitchFamily="34" charset="-128"/>
              </a:rPr>
              <a:t>’</a:t>
            </a:r>
            <a:r>
              <a:rPr lang="en-US" altLang="ja-JP" dirty="0" smtClean="0">
                <a:ea typeface="ＭＳ Ｐゴシック" pitchFamily="34" charset="-128"/>
              </a:rPr>
              <a:t>s individual IFSP outcomes or IEP goals are functional and meaningful to everyday life, they support the child</a:t>
            </a:r>
            <a:r>
              <a:rPr lang="ja-JP" altLang="en-US" dirty="0" smtClean="0">
                <a:ea typeface="ＭＳ Ｐゴシック" pitchFamily="34" charset="-128"/>
              </a:rPr>
              <a:t>’</a:t>
            </a:r>
            <a:r>
              <a:rPr lang="en-US" altLang="ja-JP" dirty="0" smtClean="0">
                <a:ea typeface="ＭＳ Ｐゴシック" pitchFamily="34" charset="-128"/>
              </a:rPr>
              <a:t>s growth and development in positive social relationships, the acquisition and use of knowledge and skills, and using appropriate behaviors to get his or her needs met.  </a:t>
            </a:r>
            <a:endParaRPr lang="en-US" altLang="en-US" dirty="0"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latin typeface="Arial" charset="0"/>
                <a:ea typeface="+mn-ea"/>
                <a:cs typeface="+mn-cs"/>
              </a:rPr>
              <a:t>We had monthly meetings with all early implementers including the local system managers, service coordinators, providers, single point of entry staff, who ever was involved in the process. Each call included presentation of information including that months section of the Quality Practices for implementation plus discussion and questions. In</a:t>
            </a:r>
            <a:r>
              <a:rPr lang="en-US" baseline="0" dirty="0" smtClean="0">
                <a:latin typeface="Arial" charset="0"/>
                <a:ea typeface="+mn-ea"/>
                <a:cs typeface="+mn-cs"/>
              </a:rPr>
              <a:t> order to keep the focus on the process and not the document, we didn’t share the new IFSP until month three of the early implementer roll out. </a:t>
            </a:r>
            <a:r>
              <a:rPr lang="en-US" dirty="0" smtClean="0">
                <a:latin typeface="Arial" charset="0"/>
                <a:ea typeface="+mn-ea"/>
                <a:cs typeface="+mn-cs"/>
              </a:rPr>
              <a:t>An essential piece was local system ongoing assessment of where the</a:t>
            </a:r>
            <a:r>
              <a:rPr lang="en-US" baseline="0" dirty="0" smtClean="0">
                <a:latin typeface="Arial" charset="0"/>
                <a:ea typeface="+mn-ea"/>
                <a:cs typeface="+mn-cs"/>
              </a:rPr>
              <a:t> local system currently was</a:t>
            </a:r>
            <a:r>
              <a:rPr lang="en-US" dirty="0" smtClean="0">
                <a:latin typeface="Arial" charset="0"/>
                <a:ea typeface="+mn-ea"/>
                <a:cs typeface="+mn-cs"/>
              </a:rPr>
              <a:t> in</a:t>
            </a:r>
            <a:r>
              <a:rPr lang="en-US" baseline="0" dirty="0" smtClean="0">
                <a:latin typeface="Arial" charset="0"/>
                <a:ea typeface="+mn-ea"/>
                <a:cs typeface="+mn-cs"/>
              </a:rPr>
              <a:t> their processes</a:t>
            </a:r>
            <a:r>
              <a:rPr lang="en-US" dirty="0" smtClean="0">
                <a:latin typeface="Arial" charset="0"/>
                <a:ea typeface="+mn-ea"/>
                <a:cs typeface="+mn-cs"/>
              </a:rPr>
              <a:t> and what they could do to improve. There were two documents that we used to guide</a:t>
            </a:r>
            <a:r>
              <a:rPr lang="en-US" baseline="0" dirty="0" smtClean="0">
                <a:latin typeface="Arial" charset="0"/>
                <a:ea typeface="+mn-ea"/>
                <a:cs typeface="+mn-cs"/>
              </a:rPr>
              <a:t> this phase.</a:t>
            </a:r>
            <a:r>
              <a:rPr lang="en-US" dirty="0" smtClean="0">
                <a:latin typeface="Arial" charset="0"/>
                <a:ea typeface="+mn-ea"/>
                <a:cs typeface="+mn-cs"/>
              </a:rPr>
              <a:t> </a:t>
            </a:r>
            <a:endParaRPr lang="en-US" dirty="0"/>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3189" name="Slide Number Placeholder 4"/>
          <p:cNvSpPr>
            <a:spLocks noGrp="1"/>
          </p:cNvSpPr>
          <p:nvPr>
            <p:ph type="sldNum" sz="quarter" idx="5"/>
          </p:nvPr>
        </p:nvSpPr>
        <p:spPr bwMode="auto">
          <a:noFill/>
          <a:ln>
            <a:miter lim="800000"/>
            <a:headEnd/>
            <a:tailEnd/>
          </a:ln>
        </p:spPr>
        <p:txBody>
          <a:bodyPr/>
          <a:lstStyle/>
          <a:p>
            <a:fld id="{AE7CEE60-B157-44B9-A37E-61D29BF85BDF}" type="slidenum">
              <a:rPr lang="en-US" smtClean="0">
                <a:solidFill>
                  <a:prstClr val="black"/>
                </a:solidFill>
              </a:rPr>
              <a:pPr/>
              <a:t>71</a:t>
            </a:fld>
            <a:endParaRPr lang="en-US"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charset="0"/>
                <a:ea typeface="+mn-ea"/>
                <a:cs typeface="+mn-cs"/>
              </a:rPr>
              <a:t>one is a self assessment that we developed</a:t>
            </a:r>
            <a:r>
              <a:rPr lang="en-US" baseline="0" dirty="0" smtClean="0">
                <a:latin typeface="Arial" charset="0"/>
                <a:ea typeface="+mn-ea"/>
                <a:cs typeface="+mn-cs"/>
              </a:rPr>
              <a:t> using the quality practices that </a:t>
            </a:r>
            <a:r>
              <a:rPr lang="en-US" dirty="0" smtClean="0">
                <a:latin typeface="Arial" charset="0"/>
                <a:ea typeface="+mn-ea"/>
                <a:cs typeface="+mn-cs"/>
              </a:rPr>
              <a:t>systems used to review their process </a:t>
            </a:r>
            <a:endParaRPr lang="en-US" dirty="0"/>
          </a:p>
        </p:txBody>
      </p:sp>
      <p:sp>
        <p:nvSpPr>
          <p:cNvPr id="4" name="Slide Number Placeholder 3"/>
          <p:cNvSpPr>
            <a:spLocks noGrp="1"/>
          </p:cNvSpPr>
          <p:nvPr>
            <p:ph type="sldNum" sz="quarter" idx="10"/>
          </p:nvPr>
        </p:nvSpPr>
        <p:spPr/>
        <p:txBody>
          <a:bodyPr/>
          <a:lstStyle/>
          <a:p>
            <a:fld id="{84E8222C-A2F2-4FCE-911A-856A0A7B9682}"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charset="0"/>
                <a:ea typeface="+mn-ea"/>
                <a:cs typeface="+mn-cs"/>
              </a:rPr>
              <a:t>and the other is a planning tool that systems completed based on their findings of the self assessment and turned into to us each month. A lot of months, the feedback resulted in changes to materials, the development of new materials</a:t>
            </a:r>
            <a:r>
              <a:rPr lang="en-US" baseline="0" dirty="0" smtClean="0">
                <a:latin typeface="Arial" charset="0"/>
                <a:ea typeface="+mn-ea"/>
                <a:cs typeface="+mn-cs"/>
              </a:rPr>
              <a:t> and</a:t>
            </a:r>
            <a:r>
              <a:rPr lang="en-US" dirty="0" smtClean="0">
                <a:latin typeface="Arial" charset="0"/>
                <a:ea typeface="+mn-ea"/>
                <a:cs typeface="+mn-cs"/>
              </a:rPr>
              <a:t> changes to the proposed IFSP. </a:t>
            </a:r>
            <a:endParaRPr lang="en-US" dirty="0"/>
          </a:p>
        </p:txBody>
      </p:sp>
      <p:sp>
        <p:nvSpPr>
          <p:cNvPr id="4" name="Slide Number Placeholder 3"/>
          <p:cNvSpPr>
            <a:spLocks noGrp="1"/>
          </p:cNvSpPr>
          <p:nvPr>
            <p:ph type="sldNum" sz="quarter" idx="10"/>
          </p:nvPr>
        </p:nvSpPr>
        <p:spPr/>
        <p:txBody>
          <a:bodyPr/>
          <a:lstStyle/>
          <a:p>
            <a:fld id="{84E8222C-A2F2-4FCE-911A-856A0A7B9682}" type="slidenum">
              <a:rPr lang="en-US" smtClean="0">
                <a:solidFill>
                  <a:prstClr val="black"/>
                </a:solidFill>
              </a:rPr>
              <a:pPr/>
              <a:t>73</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915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dirty="0" smtClean="0">
                <a:ea typeface="ＭＳ Ｐゴシック" pitchFamily="34" charset="-128"/>
              </a:rPr>
              <a:t>We also included</a:t>
            </a:r>
            <a:r>
              <a:rPr lang="en-US" baseline="0" dirty="0" smtClean="0">
                <a:ea typeface="ＭＳ Ｐゴシック" pitchFamily="34" charset="-128"/>
              </a:rPr>
              <a:t> the statement on the IFSP which has really led to honest communication with families as they are now part of the discussion. This is the assessment for service planning section of out IFSP. Narrative are written functionally in the context of the three child outcomes instead of developmental domains.</a:t>
            </a:r>
            <a:endParaRPr lang="en-US" dirty="0"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4275"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dirty="0" smtClean="0">
                <a:ea typeface="ＭＳ Ｐゴシック" pitchFamily="34" charset="-128"/>
              </a:rPr>
              <a:t>For some, making the shift</a:t>
            </a:r>
            <a:r>
              <a:rPr lang="en-US" baseline="0" dirty="0" smtClean="0">
                <a:ea typeface="ＭＳ Ｐゴシック" pitchFamily="34" charset="-128"/>
              </a:rPr>
              <a:t> from thinking in developmental domains to functioning in the three child outcomes was uncomfortable. So before implementation, tools were developed to help support the shift in thinking</a:t>
            </a:r>
            <a:endParaRPr lang="en-US" dirty="0" smtClean="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ＭＳ Ｐゴシック" pitchFamily="34" charset="-128"/>
              </a:rPr>
              <a:t>we were getting feedback from the field that the language of the rating statements were confusing to some providers and families</a:t>
            </a:r>
            <a:endParaRPr lang="en-US" dirty="0"/>
          </a:p>
        </p:txBody>
      </p:sp>
      <p:sp>
        <p:nvSpPr>
          <p:cNvPr id="4" name="Slide Number Placeholder 3"/>
          <p:cNvSpPr>
            <a:spLocks noGrp="1"/>
          </p:cNvSpPr>
          <p:nvPr>
            <p:ph type="sldNum" sz="quarter" idx="10"/>
          </p:nvPr>
        </p:nvSpPr>
        <p:spPr/>
        <p:txBody>
          <a:bodyPr/>
          <a:lstStyle/>
          <a:p>
            <a:fld id="{84E8222C-A2F2-4FCE-911A-856A0A7B9682}" type="slidenum">
              <a:rPr lang="en-US" smtClean="0">
                <a:solidFill>
                  <a:prstClr val="black"/>
                </a:solidFill>
              </a:rPr>
              <a:pPr/>
              <a:t>76</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74755" name="Notes Placeholder 2"/>
          <p:cNvSpPr>
            <a:spLocks noGrp="1"/>
          </p:cNvSpPr>
          <p:nvPr>
            <p:ph type="body" idx="1"/>
          </p:nvPr>
        </p:nvSpPr>
        <p:spPr bwMode="auto">
          <a:xfrm>
            <a:off x="685800" y="4343400"/>
            <a:ext cx="5486400" cy="4114800"/>
          </a:xfrm>
          <a:prstGeom prst="rect">
            <a:avLst/>
          </a:prstGeom>
          <a:noFill/>
          <a:ln>
            <a:miter lim="800000"/>
            <a:headEnd/>
            <a:tailEnd/>
          </a:ln>
        </p:spPr>
        <p:txBody>
          <a:bodyPr/>
          <a:lstStyle/>
          <a:p>
            <a:r>
              <a:rPr lang="en-US" baseline="0" dirty="0" smtClean="0">
                <a:ea typeface="ＭＳ Ｐゴシック" pitchFamily="34" charset="-128"/>
              </a:rPr>
              <a:t>We tweaked the statements and color coded them. 6 and 7 green for all age expected skills. Yellow some age expected and pink no age expected. We also have the statements on a laminated card without the numbers for providers to share with families during discussions.</a:t>
            </a:r>
            <a:endParaRPr lang="en-US" dirty="0"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revised our</a:t>
            </a:r>
            <a:r>
              <a:rPr lang="en-US" baseline="0" dirty="0" smtClean="0"/>
              <a:t> child indicators booklet that provides the resources for completing the ratings including a description of age expected functional skills for each month range birth to 36 months. We are in the process of updating to version three based on what we’ve learned thru our implementation process.</a:t>
            </a:r>
            <a:endParaRPr lang="en-US" dirty="0"/>
          </a:p>
        </p:txBody>
      </p:sp>
      <p:sp>
        <p:nvSpPr>
          <p:cNvPr id="4" name="Slide Number Placeholder 3"/>
          <p:cNvSpPr>
            <a:spLocks noGrp="1"/>
          </p:cNvSpPr>
          <p:nvPr>
            <p:ph type="sldNum" sz="quarter" idx="10"/>
          </p:nvPr>
        </p:nvSpPr>
        <p:spPr/>
        <p:txBody>
          <a:bodyPr/>
          <a:lstStyle/>
          <a:p>
            <a:fld id="{84E8222C-A2F2-4FCE-911A-856A0A7B9682}"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latin typeface="Arial" charset="0"/>
                <a:ea typeface="+mn-ea"/>
                <a:cs typeface="+mn-cs"/>
              </a:rPr>
              <a:t>Many use the Guiding Questions document to begin capturing the rich, functional information families share at each step of the process. The information is then passed on to the Intake and eligibility teams who continue to add to it and it ultimately becomes a useful starting point of the assessment for service planning process. Families appreciate that someone has listened, captured and shared with team members along the way the information the family has shared. </a:t>
            </a:r>
          </a:p>
          <a:p>
            <a:pPr>
              <a:defRPr/>
            </a:pPr>
            <a:r>
              <a:rPr lang="en-US" dirty="0" smtClean="0">
                <a:latin typeface="Arial" charset="0"/>
                <a:ea typeface="+mn-ea"/>
                <a:cs typeface="+mn-cs"/>
              </a:rPr>
              <a:t>Began using this in MD as a way to capture the rich functional information service coordinators were gathering during their initial conversations with families so that it could be shared with the assessment team.</a:t>
            </a:r>
            <a:endParaRPr lang="en-US" dirty="0" smtClean="0"/>
          </a:p>
          <a:p>
            <a:pPr>
              <a:defRPr/>
            </a:pPr>
            <a:endParaRPr lang="en-US" dirty="0" smtClean="0"/>
          </a:p>
          <a:p>
            <a:pPr>
              <a:defRPr/>
            </a:pPr>
            <a:endParaRPr lang="en-US" dirty="0"/>
          </a:p>
        </p:txBody>
      </p:sp>
      <p:sp>
        <p:nvSpPr>
          <p:cNvPr id="100356" name="Slide Number Placeholder 3"/>
          <p:cNvSpPr>
            <a:spLocks noGrp="1"/>
          </p:cNvSpPr>
          <p:nvPr>
            <p:ph type="sldNum" sz="quarter" idx="5"/>
          </p:nvPr>
        </p:nvSpPr>
        <p:spPr bwMode="auto">
          <a:noFill/>
          <a:ln>
            <a:miter lim="800000"/>
            <a:headEnd/>
            <a:tailEnd/>
          </a:ln>
        </p:spPr>
        <p:txBody>
          <a:bodyPr/>
          <a:lstStyle/>
          <a:p>
            <a:fld id="{42F1F41C-1F4F-42E3-8116-05C87DC77599}" type="slidenum">
              <a:rPr lang="en-US" smtClean="0">
                <a:solidFill>
                  <a:prstClr val="black"/>
                </a:solidFill>
              </a:rPr>
              <a:pPr/>
              <a:t>79</a:t>
            </a:fld>
            <a:endParaRPr lang="en-US" smtClean="0">
              <a:solidFill>
                <a:prstClr val="black"/>
              </a:solidFill>
            </a:endParaRPr>
          </a:p>
        </p:txBody>
      </p:sp>
      <p:sp>
        <p:nvSpPr>
          <p:cNvPr id="5" name="Footer Placeholder 4"/>
          <p:cNvSpPr>
            <a:spLocks noGrp="1"/>
          </p:cNvSpPr>
          <p:nvPr>
            <p:ph type="ftr" sz="quarter" idx="4"/>
          </p:nvPr>
        </p:nvSpPr>
        <p:spPr/>
        <p:txBody>
          <a:bodyPr/>
          <a:lstStyle/>
          <a:p>
            <a:pPr>
              <a:defRPr/>
            </a:pPr>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Providing feedback on the IFSP narratives was huge for us for quality assurance purposes. While it was very time consuming it allowed us the opportunity to see what supports folks needed and the additional training that was needed as we planned for the statewide rollout.  Switching from writing the narrative from the perspective of the five developmental domains to the three child outcomes was definitely a challenge for some as well as writing functional assessment findings </a:t>
            </a:r>
            <a:r>
              <a:rPr lang="en-US" dirty="0" err="1" smtClean="0"/>
              <a:t>vs</a:t>
            </a:r>
            <a:r>
              <a:rPr lang="en-US" dirty="0" smtClean="0"/>
              <a:t> discreet test items. Thru</a:t>
            </a:r>
            <a:r>
              <a:rPr lang="en-US" baseline="0" dirty="0" smtClean="0"/>
              <a:t> the feedback process we did a lot of work around the supporting evidence of the rating and </a:t>
            </a:r>
            <a:r>
              <a:rPr lang="en-US" baseline="0" dirty="0" err="1" smtClean="0"/>
              <a:t>interrater</a:t>
            </a:r>
            <a:r>
              <a:rPr lang="en-US" baseline="0" dirty="0" smtClean="0"/>
              <a:t> reliability.</a:t>
            </a:r>
            <a:endParaRPr lang="en-US" dirty="0" smtClean="0"/>
          </a:p>
          <a:p>
            <a:pPr>
              <a:defRPr/>
            </a:pPr>
            <a:r>
              <a:rPr lang="en-US" dirty="0" smtClean="0"/>
              <a:t>Feedback continued during statewide rollout during monthly regional meetings. Each system brought an IFSP that was reviewed during the meeting with the intent of modeling to the local system managers how to provide feedback to their staff. The TAs made this a standing activity at regional meetings until the LSMs were confident in their systems understanding of the process and the validity of the data.</a:t>
            </a:r>
          </a:p>
          <a:p>
            <a:pPr>
              <a:defRPr/>
            </a:pPr>
            <a:endParaRPr lang="en-US" dirty="0" smtClean="0"/>
          </a:p>
          <a:p>
            <a:pPr>
              <a:defRPr/>
            </a:pPr>
            <a:r>
              <a:rPr lang="en-US" dirty="0" smtClean="0"/>
              <a:t>The other piece we saw </a:t>
            </a:r>
            <a:r>
              <a:rPr lang="en-US" dirty="0" smtClean="0">
                <a:latin typeface="Arial" charset="0"/>
                <a:ea typeface="+mn-ea"/>
                <a:cs typeface="+mn-cs"/>
              </a:rPr>
              <a:t>through the process was how our focus on the three child indicators and using the QP document leads NATURALLY to identification of specific functional individualized child outcomes (and supports earlier work of the state in providing statewide training/TA on functional individualized child outcomes).</a:t>
            </a:r>
          </a:p>
          <a:p>
            <a:pPr>
              <a:defRPr/>
            </a:pPr>
            <a:endParaRPr lang="en-US" dirty="0"/>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4213" name="Slide Number Placeholder 4"/>
          <p:cNvSpPr>
            <a:spLocks noGrp="1"/>
          </p:cNvSpPr>
          <p:nvPr>
            <p:ph type="sldNum" sz="quarter" idx="5"/>
          </p:nvPr>
        </p:nvSpPr>
        <p:spPr bwMode="auto">
          <a:noFill/>
          <a:ln>
            <a:miter lim="800000"/>
            <a:headEnd/>
            <a:tailEnd/>
          </a:ln>
        </p:spPr>
        <p:txBody>
          <a:bodyPr/>
          <a:lstStyle/>
          <a:p>
            <a:fld id="{A4D6BCEB-8473-4781-B891-A6C4FF46ACA3}" type="slidenum">
              <a:rPr lang="en-US" smtClean="0">
                <a:solidFill>
                  <a:prstClr val="black"/>
                </a:solidFill>
              </a:rPr>
              <a:pPr/>
              <a:t>80</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Integrating outcomes measurement is not just about streamlining forms or making the entire process feel more cohesive for families. Those benefits will occur. But, the main reason for integration is that embedding the global outcomes in all facets of our practice helps us achieve the vision of what we want to accomplish for and with children and their families.</a:t>
            </a:r>
          </a:p>
        </p:txBody>
      </p:sp>
      <p:sp>
        <p:nvSpPr>
          <p:cNvPr id="4" name="Footer Placeholder 3"/>
          <p:cNvSpPr>
            <a:spLocks noGrp="1"/>
          </p:cNvSpPr>
          <p:nvPr>
            <p:ph type="ftr" sz="quarter" idx="4"/>
          </p:nvPr>
        </p:nvSpPr>
        <p:spPr/>
        <p:txBody>
          <a:bodyPr/>
          <a:lstStyle/>
          <a:p>
            <a:pPr>
              <a:defRPr/>
            </a:pPr>
            <a:endParaRPr lang="en-US"/>
          </a:p>
        </p:txBody>
      </p:sp>
      <p:sp>
        <p:nvSpPr>
          <p:cNvPr id="71685" name="Slide Number Placeholder 4"/>
          <p:cNvSpPr>
            <a:spLocks noGrp="1"/>
          </p:cNvSpPr>
          <p:nvPr>
            <p:ph type="sldNum" sz="quarter" idx="5"/>
          </p:nvPr>
        </p:nvSpPr>
        <p:spPr bwMode="auto">
          <a:noFill/>
          <a:ln>
            <a:miter lim="800000"/>
            <a:headEnd/>
            <a:tailEnd/>
          </a:ln>
        </p:spPr>
        <p:txBody>
          <a:bodyPr/>
          <a:lstStyle/>
          <a:p>
            <a:fld id="{AC7EA8DA-4EE6-4357-A0D4-B52931E2AEE2}" type="slidenum">
              <a:rPr lang="en-US" altLang="en-US" smtClean="0"/>
              <a:pPr/>
              <a:t>6</a:t>
            </a:fld>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10000"/>
          </a:bodyPr>
          <a:lstStyle/>
          <a:p>
            <a:pPr>
              <a:defRPr/>
            </a:pPr>
            <a:r>
              <a:rPr lang="en-US" dirty="0" smtClean="0"/>
              <a:t>Virginia has adopted the 7 Key Principles as our way of doing business and replaced our 10 principles (which pretty much aligned with the national principles except for a couple of process items around family cost) in Chapter 1 of our Practice Manual.</a:t>
            </a:r>
          </a:p>
          <a:p>
            <a:pPr>
              <a:defRPr/>
            </a:pPr>
            <a:endParaRPr lang="en-US" dirty="0" smtClean="0"/>
          </a:p>
          <a:p>
            <a:pPr>
              <a:defRPr/>
            </a:pPr>
            <a:r>
              <a:rPr lang="en-US" dirty="0" smtClean="0"/>
              <a:t>Last summer at our annual Creating Connections to Shining Stars conference we launched our Putting the Pieces Together focus. While searching the internet for videos for the training, I came across Judy </a:t>
            </a:r>
            <a:r>
              <a:rPr lang="en-US" dirty="0" err="1" smtClean="0"/>
              <a:t>Swett’s</a:t>
            </a:r>
            <a:r>
              <a:rPr lang="en-US" dirty="0" smtClean="0"/>
              <a:t> Child Outcomes Gone Awry video and it has become a wonderful tool for training and discussion of how the key principals like functional outcomes, coaching, families as the best teachers and using familiar routines and activities all fit together to influence child and family outcomes results. This work continues around the state thru local and regional trainings.</a:t>
            </a:r>
          </a:p>
          <a:p>
            <a:pPr>
              <a:defRPr/>
            </a:pPr>
            <a:endParaRPr lang="en-US" dirty="0" smtClean="0"/>
          </a:p>
          <a:p>
            <a:pPr>
              <a:defRPr/>
            </a:pPr>
            <a:r>
              <a:rPr lang="en-US" dirty="0" smtClean="0">
                <a:solidFill>
                  <a:srgbClr val="FF0000"/>
                </a:solidFill>
              </a:rPr>
              <a:t>Kathy, can we watch this video?</a:t>
            </a:r>
          </a:p>
          <a:p>
            <a:pPr>
              <a:defRPr/>
            </a:pPr>
            <a:endParaRPr lang="en-US" dirty="0" smtClean="0">
              <a:solidFill>
                <a:srgbClr val="FF0000"/>
              </a:solidFill>
            </a:endParaRPr>
          </a:p>
          <a:p>
            <a:pPr>
              <a:defRPr/>
            </a:pPr>
            <a:r>
              <a:rPr lang="en-US" dirty="0" smtClean="0"/>
              <a:t>To support the work we have been doing with the quality practices and key principles, we have brought </a:t>
            </a:r>
            <a:r>
              <a:rPr lang="en-US" dirty="0" err="1" smtClean="0"/>
              <a:t>Dathan</a:t>
            </a:r>
            <a:r>
              <a:rPr lang="en-US" dirty="0" smtClean="0"/>
              <a:t> Rush and </a:t>
            </a:r>
            <a:r>
              <a:rPr lang="en-US" dirty="0" err="1" smtClean="0"/>
              <a:t>M’Lisa</a:t>
            </a:r>
            <a:r>
              <a:rPr lang="en-US" dirty="0" smtClean="0"/>
              <a:t> Sheldon to most of the regions of the state. They have provided master coaches and coaches training with six month </a:t>
            </a:r>
            <a:r>
              <a:rPr lang="en-US" dirty="0" err="1" smtClean="0"/>
              <a:t>followup</a:t>
            </a:r>
            <a:r>
              <a:rPr lang="en-US" dirty="0" smtClean="0"/>
              <a:t> support via coaching logs and phone calls. We have two more trainings scheduled in the spring and we will have reached the entire state. The </a:t>
            </a:r>
            <a:r>
              <a:rPr lang="en-US" dirty="0" smtClean="0">
                <a:latin typeface="Arial" charset="0"/>
                <a:ea typeface="+mn-ea"/>
                <a:cs typeface="+mn-cs"/>
              </a:rPr>
              <a:t>implementation of QP has also reinforced the information team members need to be able to use coaching and natural learning environments practices.</a:t>
            </a:r>
            <a:endParaRPr lang="en-US" dirty="0" smtClean="0"/>
          </a:p>
          <a:p>
            <a:pPr>
              <a:defRPr/>
            </a:pPr>
            <a:endParaRPr lang="en-US" dirty="0" smtClean="0"/>
          </a:p>
          <a:p>
            <a:pPr>
              <a:defRPr/>
            </a:pPr>
            <a:r>
              <a:rPr lang="en-US" dirty="0" smtClean="0"/>
              <a:t>A draft visual of what early intervention is and looks like for use with families, physicians and stakeholders. This and a quote or two from the American Academy of Pediatrics Position Statement on Early Intervention will be added to our Child Indicator booklet in an attempt to really explain what early intervention really looks like in every day life.  These principles really describe what it is that we want to do with children and families to support the overall achievement of the mission.</a:t>
            </a:r>
            <a:endParaRPr lang="en-US" dirty="0"/>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5237" name="Slide Number Placeholder 4"/>
          <p:cNvSpPr>
            <a:spLocks noGrp="1"/>
          </p:cNvSpPr>
          <p:nvPr>
            <p:ph type="sldNum" sz="quarter" idx="5"/>
          </p:nvPr>
        </p:nvSpPr>
        <p:spPr bwMode="auto">
          <a:noFill/>
          <a:ln>
            <a:miter lim="800000"/>
            <a:headEnd/>
            <a:tailEnd/>
          </a:ln>
        </p:spPr>
        <p:txBody>
          <a:bodyPr/>
          <a:lstStyle/>
          <a:p>
            <a:fld id="{E2593A14-B9AD-4612-84A1-54933119DA73}" type="slidenum">
              <a:rPr lang="en-US" smtClean="0">
                <a:solidFill>
                  <a:prstClr val="black"/>
                </a:solidFill>
              </a:rPr>
              <a:pPr/>
              <a:t>81</a:t>
            </a:fld>
            <a:endParaRPr lang="en-US" smtClean="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Laminated cards providers use to explain early intervention to families based on the nationally recognized mission and purpose as well as the 7 key principles</a:t>
            </a:r>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6261" name="Slide Number Placeholder 4"/>
          <p:cNvSpPr>
            <a:spLocks noGrp="1"/>
          </p:cNvSpPr>
          <p:nvPr>
            <p:ph type="sldNum" sz="quarter" idx="5"/>
          </p:nvPr>
        </p:nvSpPr>
        <p:spPr bwMode="auto">
          <a:noFill/>
          <a:ln>
            <a:miter lim="800000"/>
            <a:headEnd/>
            <a:tailEnd/>
          </a:ln>
        </p:spPr>
        <p:txBody>
          <a:bodyPr/>
          <a:lstStyle/>
          <a:p>
            <a:fld id="{D97991BD-BF87-4F74-8993-702D9F689100}" type="slidenum">
              <a:rPr lang="en-US" smtClean="0">
                <a:solidFill>
                  <a:prstClr val="black"/>
                </a:solidFill>
              </a:rPr>
              <a:pPr/>
              <a:t>82</a:t>
            </a:fld>
            <a:endParaRPr lang="en-US" smtClean="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Providers have been asking for a simpler, family friendly way to explain what early intervention is and what it looks like for use with families, physicians and stakeholders. They like the key principles but at times find them too </a:t>
            </a:r>
            <a:r>
              <a:rPr lang="en-US" dirty="0" err="1" smtClean="0">
                <a:ea typeface="ＭＳ Ｐゴシック" pitchFamily="34" charset="-128"/>
              </a:rPr>
              <a:t>jargony</a:t>
            </a:r>
            <a:r>
              <a:rPr lang="en-US" dirty="0" smtClean="0">
                <a:ea typeface="ＭＳ Ｐゴシック" pitchFamily="34" charset="-128"/>
              </a:rPr>
              <a:t> for some families</a:t>
            </a:r>
            <a:r>
              <a:rPr lang="en-US" baseline="0" dirty="0" smtClean="0">
                <a:ea typeface="ＭＳ Ｐゴシック" pitchFamily="34" charset="-128"/>
              </a:rPr>
              <a:t> so we developed this poster that also has the mission, purpose, key principles and an example of each principle in action</a:t>
            </a:r>
            <a:r>
              <a:rPr lang="en-US" dirty="0" smtClean="0">
                <a:ea typeface="ＭＳ Ｐゴシック" pitchFamily="34" charset="-128"/>
              </a:rPr>
              <a:t>. This and a quote or two from the American Academy of Pediatrics Position Statement on Early Intervention will be added to our Child Indicator booklet in an attempt to explain what early intervention really looks like in every day life.  These principles really describe what it is that we want to do with children and families to support the overall achievement of the mission.</a:t>
            </a:r>
          </a:p>
          <a:p>
            <a:endParaRPr 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solidFill>
                <a:prstClr val="black"/>
              </a:solidFill>
            </a:endParaRPr>
          </a:p>
        </p:txBody>
      </p:sp>
      <p:sp>
        <p:nvSpPr>
          <p:cNvPr id="97285" name="Slide Number Placeholder 4"/>
          <p:cNvSpPr>
            <a:spLocks noGrp="1"/>
          </p:cNvSpPr>
          <p:nvPr>
            <p:ph type="sldNum" sz="quarter" idx="5"/>
          </p:nvPr>
        </p:nvSpPr>
        <p:spPr bwMode="auto">
          <a:noFill/>
          <a:ln>
            <a:miter lim="800000"/>
            <a:headEnd/>
            <a:tailEnd/>
          </a:ln>
        </p:spPr>
        <p:txBody>
          <a:bodyPr/>
          <a:lstStyle/>
          <a:p>
            <a:fld id="{E660959B-88DA-4A53-BBAA-DCD894425ADF}" type="slidenum">
              <a:rPr lang="en-US" smtClean="0">
                <a:solidFill>
                  <a:prstClr val="black"/>
                </a:solidFill>
              </a:rPr>
              <a:pPr/>
              <a:t>83</a:t>
            </a:fld>
            <a:endParaRPr lang="en-US" smtClean="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dirty="0" smtClean="0">
                <a:latin typeface="Arial" charset="0"/>
                <a:ea typeface="+mn-ea"/>
                <a:cs typeface="+mn-cs"/>
              </a:rPr>
              <a:t>Creating a safe learning environment was essential! Providers were initially hesitant to send their IFSP’s but by providing constructive feedback often referencing back on the Quality Practices and Key Principles turned out to be the key to in helping the field feel competent and confident.  And for us, being open to the feedback from the field whether it was changes recommended by our early implementers prior to the statewide rollout and ongoing. We are in the process now of making the third revision to our child indicator booklet as well as making changes to the decision tree to better align to our indicator statements.</a:t>
            </a:r>
          </a:p>
          <a:p>
            <a:pPr>
              <a:defRPr/>
            </a:pPr>
            <a:r>
              <a:rPr lang="en-US" dirty="0" smtClean="0">
                <a:latin typeface="Arial" charset="0"/>
                <a:ea typeface="+mn-ea"/>
                <a:cs typeface="+mn-cs"/>
              </a:rPr>
              <a:t>When we did our statewide trainings, we did it regionally to allow for the maximum number of providers to be present. We also did them early enough before the July 1 rollout date so providers had a lot of time to practice and receive feedback. If local systems found they needed more support, we did follow-up trainings geared specifically at their needs. Building the capacity of the local system managers to provide the ongoing training and feedback was also critical. We continue to provide feedback on narratives thru our Quality Management Review process and regional work. </a:t>
            </a:r>
          </a:p>
          <a:p>
            <a:pPr>
              <a:defRPr/>
            </a:pPr>
            <a:r>
              <a:rPr lang="en-US" dirty="0" smtClean="0"/>
              <a:t>Continue to help providers connect the dots. We are revising many of our training materials, online modules, Kaleidoscope (required training for SCs) and our practice manual in a way that helps providers see the connection. As we move forward in our professional development activities, especially the increased focus on evidence based practices, the key principles and coaching we will continue to tie it all back to the relationship between quality practices and outcomes for children and families. </a:t>
            </a:r>
          </a:p>
          <a:p>
            <a:pPr>
              <a:defRPr/>
            </a:pPr>
            <a:endParaRPr lang="en-US" dirty="0" smtClean="0"/>
          </a:p>
          <a:p>
            <a:pPr>
              <a:defRPr/>
            </a:pPr>
            <a:r>
              <a:rPr lang="en-US" dirty="0" smtClean="0"/>
              <a:t>How might use the tool to facilitate the integration of outcomes in your state?</a:t>
            </a:r>
          </a:p>
          <a:p>
            <a:pPr>
              <a:defRPr/>
            </a:pPr>
            <a:endParaRPr lang="en-US" dirty="0" smtClean="0"/>
          </a:p>
        </p:txBody>
      </p:sp>
      <p:sp>
        <p:nvSpPr>
          <p:cNvPr id="101380" name="Slide Number Placeholder 3"/>
          <p:cNvSpPr>
            <a:spLocks noGrp="1"/>
          </p:cNvSpPr>
          <p:nvPr>
            <p:ph type="sldNum" sz="quarter" idx="5"/>
          </p:nvPr>
        </p:nvSpPr>
        <p:spPr bwMode="auto">
          <a:noFill/>
          <a:ln>
            <a:miter lim="800000"/>
            <a:headEnd/>
            <a:tailEnd/>
          </a:ln>
        </p:spPr>
        <p:txBody>
          <a:bodyPr/>
          <a:lstStyle/>
          <a:p>
            <a:fld id="{83A00E03-17B2-48F6-BDFC-5D6B3D8AF959}" type="slidenum">
              <a:rPr lang="en-US" smtClean="0">
                <a:solidFill>
                  <a:prstClr val="black"/>
                </a:solidFill>
              </a:rPr>
              <a:pPr/>
              <a:t>84</a:t>
            </a:fld>
            <a:endParaRPr lang="en-US" smtClean="0">
              <a:solidFill>
                <a:prstClr val="black"/>
              </a:solidFill>
            </a:endParaRPr>
          </a:p>
        </p:txBody>
      </p:sp>
      <p:sp>
        <p:nvSpPr>
          <p:cNvPr id="5" name="Footer Placeholder 4"/>
          <p:cNvSpPr>
            <a:spLocks noGrp="1"/>
          </p:cNvSpPr>
          <p:nvPr>
            <p:ph type="ftr" sz="quarter" idx="4"/>
          </p:nvPr>
        </p:nvSpPr>
        <p:spPr/>
        <p:txBody>
          <a:bodyPr/>
          <a:lstStyle/>
          <a:p>
            <a:pPr>
              <a:defRPr/>
            </a:pPr>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Let</a:t>
            </a:r>
            <a:r>
              <a:rPr lang="ja-JP" altLang="en-US" dirty="0" smtClean="0">
                <a:ea typeface="ＭＳ Ｐゴシック" pitchFamily="34" charset="-128"/>
              </a:rPr>
              <a:t>’</a:t>
            </a:r>
            <a:r>
              <a:rPr lang="en-US" altLang="ja-JP" dirty="0" smtClean="0">
                <a:ea typeface="ＭＳ Ｐゴシック" pitchFamily="34" charset="-128"/>
              </a:rPr>
              <a:t>s focus on making the connection between what we know about how children learn and how the adults in a child</a:t>
            </a:r>
            <a:r>
              <a:rPr lang="ja-JP" altLang="en-US" dirty="0" smtClean="0">
                <a:ea typeface="ＭＳ Ｐゴシック" pitchFamily="34" charset="-128"/>
              </a:rPr>
              <a:t>’</a:t>
            </a:r>
            <a:r>
              <a:rPr lang="en-US" altLang="ja-JP" dirty="0" smtClean="0">
                <a:ea typeface="ＭＳ Ｐゴシック" pitchFamily="34" charset="-128"/>
              </a:rPr>
              <a:t>s life can best support his/her development and what professionals do with children and families. The ultimate goal of EI/ECSE</a:t>
            </a:r>
            <a:r>
              <a:rPr lang="en-US" altLang="ja-JP" baseline="0" dirty="0" smtClean="0">
                <a:ea typeface="ＭＳ Ｐゴシック" pitchFamily="34" charset="-128"/>
              </a:rPr>
              <a:t> </a:t>
            </a:r>
            <a:r>
              <a:rPr lang="en-US" altLang="ja-JP" dirty="0" smtClean="0">
                <a:ea typeface="ＭＳ Ｐゴシック" pitchFamily="34" charset="-128"/>
              </a:rPr>
              <a:t>services is to enable children to be active and successful participants in a variety of settings throughout their lives.  In order to accomplish this goal, professionals must use the methods, models and interventions supported by research to help reinforce the confidence and competence of families to meet their child</a:t>
            </a:r>
            <a:r>
              <a:rPr lang="ja-JP" altLang="en-US" dirty="0" smtClean="0">
                <a:ea typeface="ＭＳ Ｐゴシック" pitchFamily="34" charset="-128"/>
              </a:rPr>
              <a:t>’</a:t>
            </a:r>
            <a:r>
              <a:rPr lang="en-US" altLang="ja-JP" dirty="0" smtClean="0">
                <a:ea typeface="ＭＳ Ｐゴシック" pitchFamily="34" charset="-128"/>
              </a:rPr>
              <a:t>s needs and to participate in the community in ways that are meaningful to them.  </a:t>
            </a:r>
          </a:p>
          <a:p>
            <a:r>
              <a:rPr lang="en-US" altLang="en-US" dirty="0" smtClean="0">
                <a:ea typeface="ＭＳ Ｐゴシック" pitchFamily="34" charset="-128"/>
              </a:rPr>
              <a:t> </a:t>
            </a:r>
          </a:p>
          <a:p>
            <a:r>
              <a:rPr lang="en-US" altLang="en-US" dirty="0" smtClean="0">
                <a:ea typeface="ＭＳ Ｐゴシック" pitchFamily="34" charset="-128"/>
              </a:rPr>
              <a:t>The goals for children and families, as they are worded here, were developed by the Early Childhood Outcomes (ECO) Center in the process of developing the three outcomes that we now measure to show the effect of IDEA services on the development of young children ages birth through 5 years. A year long process involving stakeholders from all over the nation and from many perspectives – providers, state and local administrators, researchers, family members, TA providers, and so forth – resulted in defining the overarching goals and the specific outcomes of early intervention and early childhood special education programs.  </a:t>
            </a:r>
          </a:p>
          <a:p>
            <a:r>
              <a:rPr lang="en-US" altLang="en-US" dirty="0" smtClean="0">
                <a:ea typeface="ＭＳ Ｐゴシック" pitchFamily="34" charset="-128"/>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Now we have a global set of outcomes that states are held accountable for. Programs are working to ensure they can help children show progress on these, and want to see that children’s progress in their program is moving in the direction of state targets.</a:t>
            </a:r>
          </a:p>
          <a:p>
            <a:r>
              <a:rPr lang="en-US" altLang="en-US" smtClean="0">
                <a:ea typeface="ＭＳ Ｐゴシック" pitchFamily="34" charset="-128"/>
              </a:rPr>
              <a:t>And, we have providers focusing on individualized outcomes with children and families. These help guide children’s achievements and progress…</a:t>
            </a:r>
          </a:p>
          <a:p>
            <a:r>
              <a:rPr lang="en-US" altLang="en-US" smtClean="0">
                <a:ea typeface="ＭＳ Ｐゴシック" pitchFamily="34" charset="-128"/>
              </a:rPr>
              <a:t>But, is there a disconnect?</a:t>
            </a:r>
          </a:p>
          <a:p>
            <a:endParaRPr lang="en-US" altLang="en-US" smtClean="0">
              <a:ea typeface="ＭＳ Ｐゴシック" pitchFamily="34" charset="-128"/>
            </a:endParaRPr>
          </a:p>
          <a:p>
            <a:r>
              <a:rPr lang="en-US" altLang="en-US" smtClean="0">
                <a:ea typeface="ＭＳ Ｐゴシック" pitchFamily="34" charset="-128"/>
              </a:rPr>
              <a:t>Does the emphasis at the level of the intervention support the global outcomes that the program is trying to achieve and that the state is held accountable for?</a:t>
            </a:r>
          </a:p>
        </p:txBody>
      </p:sp>
      <p:sp>
        <p:nvSpPr>
          <p:cNvPr id="4" name="Footer Placeholder 3"/>
          <p:cNvSpPr>
            <a:spLocks noGrp="1"/>
          </p:cNvSpPr>
          <p:nvPr>
            <p:ph type="ftr" sz="quarter" idx="4"/>
          </p:nvPr>
        </p:nvSpPr>
        <p:spPr/>
        <p:txBody>
          <a:bodyPr/>
          <a:lstStyle/>
          <a:p>
            <a:pPr>
              <a:defRPr/>
            </a:pPr>
            <a:endParaRPr lang="en-US"/>
          </a:p>
        </p:txBody>
      </p:sp>
      <p:sp>
        <p:nvSpPr>
          <p:cNvPr id="72709" name="Slide Number Placeholder 4"/>
          <p:cNvSpPr>
            <a:spLocks noGrp="1"/>
          </p:cNvSpPr>
          <p:nvPr>
            <p:ph type="sldNum" sz="quarter" idx="5"/>
          </p:nvPr>
        </p:nvSpPr>
        <p:spPr bwMode="auto">
          <a:noFill/>
          <a:ln>
            <a:miter lim="800000"/>
            <a:headEnd/>
            <a:tailEnd/>
          </a:ln>
        </p:spPr>
        <p:txBody>
          <a:bodyPr/>
          <a:lstStyle/>
          <a:p>
            <a:fld id="{0401CFA9-2EF0-4512-A84A-617EB8BE4771}" type="slidenum">
              <a:rPr lang="en-US" altLang="en-US" smtClean="0"/>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We want these pieces to come into alignment.</a:t>
            </a:r>
          </a:p>
          <a:p>
            <a:r>
              <a:rPr lang="en-US" altLang="en-US" dirty="0" smtClean="0">
                <a:ea typeface="ＭＳ Ｐゴシック" pitchFamily="34" charset="-128"/>
              </a:rPr>
              <a:t>Focusing on the 3 global outcomes is the glue that can connect these pieces. </a:t>
            </a:r>
          </a:p>
          <a:p>
            <a:r>
              <a:rPr lang="en-US" altLang="en-US" dirty="0" smtClean="0">
                <a:ea typeface="ＭＳ Ｐゴシック" pitchFamily="34" charset="-128"/>
              </a:rPr>
              <a:t>Integrating the 3 global outcomes into the IEP process brings what we want to accomplish for all children and families into the discussion about how we can best support each individual child and family.’</a:t>
            </a:r>
          </a:p>
          <a:p>
            <a:endParaRPr lang="en-US" altLang="en-US" dirty="0" smtClean="0">
              <a:ea typeface="ＭＳ Ｐゴシック" pitchFamily="34" charset="-128"/>
            </a:endParaRPr>
          </a:p>
          <a:p>
            <a:endParaRPr lang="en-US" altLang="en-US" dirty="0" smtClean="0">
              <a:ea typeface="ＭＳ Ｐゴシック" pitchFamily="34" charset="-128"/>
            </a:endParaRPr>
          </a:p>
          <a:p>
            <a:r>
              <a:rPr lang="en-US" altLang="en-US" dirty="0" smtClean="0">
                <a:ea typeface="ＭＳ Ｐゴシック" pitchFamily="34" charset="-128"/>
              </a:rPr>
              <a:t>State</a:t>
            </a:r>
            <a:r>
              <a:rPr lang="en-US" altLang="en-US" baseline="0" dirty="0" smtClean="0">
                <a:ea typeface="ＭＳ Ｐゴシック" pitchFamily="34" charset="-128"/>
              </a:rPr>
              <a:t> examples today will show you how they are connecting those dots and even connecting to SSIP work to bring all aspects of EI/ECSE together.</a:t>
            </a:r>
          </a:p>
          <a:p>
            <a:endParaRPr lang="en-US" altLang="en-US" baseline="0" dirty="0" smtClean="0">
              <a:ea typeface="ＭＳ Ｐゴシック" pitchFamily="34" charset="-128"/>
            </a:endParaRPr>
          </a:p>
          <a:p>
            <a:r>
              <a:rPr lang="en-US" altLang="en-US" baseline="0" dirty="0" smtClean="0">
                <a:ea typeface="ＭＳ Ｐゴシック" pitchFamily="34" charset="-128"/>
              </a:rPr>
              <a:t>Refer back to the goal…successful participation.</a:t>
            </a:r>
            <a:endParaRPr lang="en-US" altLang="en-US"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73733" name="Slide Number Placeholder 4"/>
          <p:cNvSpPr>
            <a:spLocks noGrp="1"/>
          </p:cNvSpPr>
          <p:nvPr>
            <p:ph type="sldNum" sz="quarter" idx="5"/>
          </p:nvPr>
        </p:nvSpPr>
        <p:spPr bwMode="auto">
          <a:noFill/>
          <a:ln>
            <a:miter lim="800000"/>
            <a:headEnd/>
            <a:tailEnd/>
          </a:ln>
        </p:spPr>
        <p:txBody>
          <a:bodyPr/>
          <a:lstStyle/>
          <a:p>
            <a:fld id="{31337902-BAB1-4283-A5BF-77471CF0AEB5}"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z="3200" dirty="0" smtClean="0">
                <a:ea typeface="ＭＳ Ｐゴシック" pitchFamily="34" charset="-128"/>
              </a:rPr>
              <a:t>How might the outcomes become the way in which we think about or FRAME our work in EI and ECSE.</a:t>
            </a:r>
          </a:p>
          <a:p>
            <a:endParaRPr lang="en-US" altLang="en-US" sz="3200" dirty="0" smtClean="0">
              <a:ea typeface="ＭＳ Ｐゴシック" pitchFamily="34" charset="-128"/>
            </a:endParaRPr>
          </a:p>
          <a:p>
            <a:r>
              <a:rPr lang="en-US" altLang="en-US" sz="3200" dirty="0" smtClean="0">
                <a:ea typeface="ＭＳ Ｐゴシック" pitchFamily="34" charset="-128"/>
              </a:rPr>
              <a:t>There is always some kind of thinking, or a framework, that teams are using. </a:t>
            </a:r>
          </a:p>
          <a:p>
            <a:r>
              <a:rPr lang="en-US" altLang="en-US" sz="3200" dirty="0" smtClean="0">
                <a:ea typeface="ＭＳ Ｐゴシック" pitchFamily="34" charset="-128"/>
              </a:rPr>
              <a:t>They use frameworks as they gather and interpret assessment information and use it to formulate an individualized plan for each child.</a:t>
            </a:r>
          </a:p>
          <a:p>
            <a:endParaRPr lang="en-US" altLang="en-US" sz="3200" dirty="0" smtClean="0">
              <a:ea typeface="ＭＳ Ｐゴシック" pitchFamily="34" charset="-128"/>
            </a:endParaRPr>
          </a:p>
        </p:txBody>
      </p:sp>
      <p:sp>
        <p:nvSpPr>
          <p:cNvPr id="4" name="Footer Placeholder 3"/>
          <p:cNvSpPr>
            <a:spLocks noGrp="1"/>
          </p:cNvSpPr>
          <p:nvPr>
            <p:ph type="ftr" sz="quarter" idx="4"/>
          </p:nvPr>
        </p:nvSpPr>
        <p:spPr/>
        <p:txBody>
          <a:bodyPr/>
          <a:lstStyle/>
          <a:p>
            <a:pPr>
              <a:defRPr/>
            </a:pPr>
            <a:endParaRPr lang="en-US"/>
          </a:p>
        </p:txBody>
      </p:sp>
      <p:sp>
        <p:nvSpPr>
          <p:cNvPr id="75781" name="Slide Number Placeholder 4"/>
          <p:cNvSpPr>
            <a:spLocks noGrp="1"/>
          </p:cNvSpPr>
          <p:nvPr>
            <p:ph type="sldNum" sz="quarter" idx="5"/>
          </p:nvPr>
        </p:nvSpPr>
        <p:spPr bwMode="auto">
          <a:noFill/>
          <a:ln>
            <a:miter lim="800000"/>
            <a:headEnd/>
            <a:tailEnd/>
          </a:ln>
        </p:spPr>
        <p:txBody>
          <a:bodyPr/>
          <a:lstStyle/>
          <a:p>
            <a:fld id="{B928E513-B68E-4D26-A393-BFEEA79C2D39}" type="slidenum">
              <a:rPr lang="en-US" altLang="en-US" smtClean="0"/>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A6548DAD-5982-4708-BAB7-EDC5EF7065E4}" type="datetimeFigureOut">
              <a:rPr lang="en-US" altLang="en-US"/>
              <a:pPr>
                <a:defRPr/>
              </a:pPr>
              <a:t>9/2/2014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051ECD-EB57-420F-978B-5AF2DF0886DF}"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B90931DA-6DBA-4EDE-B8B4-ABDF0D0619B7}" type="datetimeFigureOut">
              <a:rPr lang="en-US" altLang="en-US"/>
              <a:pPr>
                <a:defRPr/>
              </a:pPr>
              <a:t>9/2/2014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F9305A-E94E-4DD4-972E-EBED32967DE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E20A66EB-84DB-46A1-802A-17EBC623449D}" type="datetimeFigureOut">
              <a:rPr lang="en-US" altLang="en-US"/>
              <a:pPr>
                <a:defRPr/>
              </a:pPr>
              <a:t>9/2/2014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2640E4-D02F-403F-B37F-8CC4296E3952}"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Album Cover">
    <p:spTree>
      <p:nvGrpSpPr>
        <p:cNvPr id="1" name=""/>
        <p:cNvGrpSpPr/>
        <p:nvPr/>
      </p:nvGrpSpPr>
      <p:grpSpPr>
        <a:xfrm>
          <a:off x="0" y="0"/>
          <a:ext cx="0" cy="0"/>
          <a:chOff x="0" y="0"/>
          <a:chExt cx="0" cy="0"/>
        </a:xfrm>
      </p:grpSpPr>
      <p:sp>
        <p:nvSpPr>
          <p:cNvPr id="10" name="Rectangle 9"/>
          <p:cNvSpPr/>
          <p:nvPr/>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p>
        </p:txBody>
      </p:sp>
      <p:sp>
        <p:nvSpPr>
          <p:cNvPr id="15" name="Rectangle 14"/>
          <p:cNvSpPr/>
          <p:nvPr/>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kumimoji="0" lang="en-US"/>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en-US" sz="4800" baseline="0" dirty="0">
                <a:solidFill>
                  <a:schemeClr val="bg1"/>
                </a:solidFill>
              </a:defRPr>
            </a:lvl1pPr>
            <a:extLst/>
          </a:lstStyle>
          <a:p>
            <a:pPr lvl="0"/>
            <a:r>
              <a:rPr kumimoji="0" lang="en-US" dirty="0" smtClean="0"/>
              <a:t>Click to add photo album title</a:t>
            </a:r>
            <a:endParaRPr kumimoji="0"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1" name="Date Placeholder 10"/>
          <p:cNvSpPr>
            <a:spLocks noGrp="1"/>
          </p:cNvSpPr>
          <p:nvPr>
            <p:ph type="dt" sz="half" idx="12"/>
          </p:nvPr>
        </p:nvSpPr>
        <p:spPr>
          <a:xfrm rot="16200000">
            <a:off x="7696200" y="1012825"/>
            <a:ext cx="2133600" cy="365125"/>
          </a:xfrm>
          <a:prstGeom prst="rect">
            <a:avLst/>
          </a:prstGeom>
        </p:spPr>
        <p:txBody>
          <a:bodyPr/>
          <a:lstStyle>
            <a:extLst/>
          </a:lstStyle>
          <a:p>
            <a:pPr algn="r"/>
            <a:fld id="{9668B50E-0B48-4566-8609-C51CF752A7DF}" type="datetimeFigureOut">
              <a:rPr lang="en-US" smtClean="0">
                <a:solidFill>
                  <a:schemeClr val="bg1"/>
                </a:solidFill>
              </a:rPr>
              <a:pPr algn="r"/>
              <a:t>9/2/2014</a:t>
            </a:fld>
            <a:endParaRPr lang="en-US"/>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schemeClr val="bg1"/>
                </a:solidFill>
              </a:rPr>
              <a:pPr/>
              <a:t>‹#›</a:t>
            </a:fld>
            <a:endParaRPr lang="en-US"/>
          </a:p>
        </p:txBody>
      </p:sp>
      <p:sp>
        <p:nvSpPr>
          <p:cNvPr id="14" name="Footer Placeholder 13"/>
          <p:cNvSpPr>
            <a:spLocks noGrp="1"/>
          </p:cNvSpPr>
          <p:nvPr>
            <p:ph type="ftr" sz="quarter" idx="14"/>
          </p:nvPr>
        </p:nvSpPr>
        <p:spPr>
          <a:xfrm rot="16200000">
            <a:off x="7296150" y="3698878"/>
            <a:ext cx="2933700" cy="365125"/>
          </a:xfrm>
          <a:prstGeom prst="rect">
            <a:avLst/>
          </a:prstGeom>
        </p:spPr>
        <p:txBody>
          <a:bodyPr/>
          <a:lstStyle>
            <a:extLst/>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sz="2000">
                <a:solidFill>
                  <a:srgbClr val="FFFFFF"/>
                </a:solidFill>
              </a:defRPr>
            </a:lvl1pPr>
          </a:lstStyle>
          <a:p>
            <a:pPr lvl="0"/>
            <a:r>
              <a:rPr kumimoji="0" lang="en-US" dirty="0" smtClean="0"/>
              <a:t>Click to add date or details</a:t>
            </a:r>
          </a:p>
        </p:txBody>
      </p:sp>
      <p:sp>
        <p:nvSpPr>
          <p:cNvPr id="16" name="Rectangle 15"/>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5" name="Slide Number Placeholder 11"/>
          <p:cNvSpPr>
            <a:spLocks noGrp="1"/>
          </p:cNvSpPr>
          <p:nvPr>
            <p:ph type="sldNum" sz="quarter" idx="11"/>
          </p:nvPr>
        </p:nvSpPr>
        <p:spPr/>
        <p:txBody>
          <a:bodyPr/>
          <a:lstStyle>
            <a:lvl1pPr eaLnBrk="1" hangingPunct="1">
              <a:defRPr/>
            </a:lvl1pPr>
          </a:lstStyle>
          <a:p>
            <a:pPr>
              <a:defRPr/>
            </a:pPr>
            <a:fld id="{08C55084-8A14-419C-96DA-C7228ABEED85}" type="slidenum">
              <a:rPr lang="en-US"/>
              <a:pPr>
                <a:defRPr/>
              </a:pPr>
              <a:t>‹#›</a:t>
            </a:fld>
            <a:endParaRPr lang="en-US" dirty="0"/>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Fifth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eaLnBrk="1" hangingPunct="1">
              <a:defRPr sz="1400" smtClean="0">
                <a:solidFill>
                  <a:srgbClr val="224568"/>
                </a:solidFill>
              </a:defRPr>
            </a:lvl1pPr>
          </a:lstStyle>
          <a:p>
            <a:pPr>
              <a:defRPr/>
            </a:pPr>
            <a:fld id="{5FF1BFCE-124E-4B35-ABB0-8825908EF767}"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eaLnBrk="1" hangingPunct="1">
              <a:defRPr>
                <a:solidFill>
                  <a:srgbClr val="224568"/>
                </a:solidFill>
              </a:defRPr>
            </a:lvl1pPr>
          </a:lstStyle>
          <a:p>
            <a:pPr>
              <a:defRPr/>
            </a:pPr>
            <a:r>
              <a:rPr lang="en-US"/>
              <a:t>Early Childhood Outcomes Center</a:t>
            </a:r>
          </a:p>
        </p:txBody>
      </p:sp>
    </p:spTree>
  </p:cSld>
  <p:clrMapOvr>
    <a:overrideClrMapping bg1="lt1" tx1="dk1" bg2="lt2" tx2="dk2" accent1="accent1" accent2="accent2" accent3="accent3" accent4="accent4" accent5="accent5" accent6="accent6" hlink="hlink" folHlink="folHlink"/>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5" name="Slide Number Placeholder 11"/>
          <p:cNvSpPr>
            <a:spLocks noGrp="1"/>
          </p:cNvSpPr>
          <p:nvPr>
            <p:ph type="sldNum" sz="quarter" idx="11"/>
          </p:nvPr>
        </p:nvSpPr>
        <p:spPr/>
        <p:txBody>
          <a:bodyPr/>
          <a:lstStyle>
            <a:lvl1pPr eaLnBrk="1" hangingPunct="1">
              <a:defRPr/>
            </a:lvl1pPr>
          </a:lstStyle>
          <a:p>
            <a:pPr>
              <a:defRPr/>
            </a:pPr>
            <a:fld id="{BA6D58AD-B761-4680-AF97-5E7536E70C2E}" type="slidenum">
              <a:rPr lang="en-US"/>
              <a:pPr>
                <a:defRPr/>
              </a:pPr>
              <a:t>‹#›</a:t>
            </a:fld>
            <a:endParaRPr lang="en-US" dirty="0"/>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6" name="Slide Number Placeholder 11"/>
          <p:cNvSpPr>
            <a:spLocks noGrp="1"/>
          </p:cNvSpPr>
          <p:nvPr>
            <p:ph type="sldNum" sz="quarter" idx="11"/>
          </p:nvPr>
        </p:nvSpPr>
        <p:spPr/>
        <p:txBody>
          <a:bodyPr/>
          <a:lstStyle>
            <a:lvl1pPr eaLnBrk="1" hangingPunct="1">
              <a:defRPr/>
            </a:lvl1pPr>
          </a:lstStyle>
          <a:p>
            <a:pPr>
              <a:defRPr/>
            </a:pPr>
            <a:fld id="{3EC0909D-B820-4285-BE10-013B94982BBD}" type="slidenum">
              <a:rPr lang="en-US"/>
              <a:pPr>
                <a:defRPr/>
              </a:pPr>
              <a:t>‹#›</a:t>
            </a:fld>
            <a:endParaRPr lang="en-US" dirty="0"/>
          </a:p>
        </p:txBody>
      </p:sp>
    </p:spTree>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7" name="Slide Number Placeholder 11"/>
          <p:cNvSpPr>
            <a:spLocks noGrp="1"/>
          </p:cNvSpPr>
          <p:nvPr>
            <p:ph type="sldNum" sz="quarter" idx="11"/>
          </p:nvPr>
        </p:nvSpPr>
        <p:spPr/>
        <p:txBody>
          <a:bodyPr/>
          <a:lstStyle>
            <a:lvl1pPr eaLnBrk="1" hangingPunct="1">
              <a:defRPr/>
            </a:lvl1pPr>
          </a:lstStyle>
          <a:p>
            <a:pPr>
              <a:defRPr/>
            </a:pPr>
            <a:fld id="{2C0CDA6E-D6A1-4CF5-8623-D2516F6FE1CC}" type="slidenum">
              <a:rPr lang="en-US"/>
              <a:pPr>
                <a:defRPr/>
              </a:pPr>
              <a:t>‹#›</a:t>
            </a:fld>
            <a:endParaRPr lang="en-US" dirty="0"/>
          </a:p>
        </p:txBody>
      </p:sp>
    </p:spTree>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4" name="Slide Number Placeholder 11"/>
          <p:cNvSpPr>
            <a:spLocks noGrp="1"/>
          </p:cNvSpPr>
          <p:nvPr>
            <p:ph type="sldNum" sz="quarter" idx="11"/>
          </p:nvPr>
        </p:nvSpPr>
        <p:spPr/>
        <p:txBody>
          <a:bodyPr/>
          <a:lstStyle>
            <a:lvl1pPr eaLnBrk="1" hangingPunct="1">
              <a:defRPr/>
            </a:lvl1pPr>
          </a:lstStyle>
          <a:p>
            <a:pPr>
              <a:defRPr/>
            </a:pPr>
            <a:fld id="{C08A4F6F-89BD-4CD4-B8D2-32DD0EDE05C0}" type="slidenum">
              <a:rPr lang="en-US"/>
              <a:pPr>
                <a:defRPr/>
              </a:pPr>
              <a:t>‹#›</a:t>
            </a:fld>
            <a:endParaRPr lang="en-US" dirty="0"/>
          </a:p>
        </p:txBody>
      </p:sp>
    </p:spTree>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3" name="Slide Number Placeholder 11"/>
          <p:cNvSpPr>
            <a:spLocks noGrp="1"/>
          </p:cNvSpPr>
          <p:nvPr>
            <p:ph type="sldNum" sz="quarter" idx="11"/>
          </p:nvPr>
        </p:nvSpPr>
        <p:spPr/>
        <p:txBody>
          <a:bodyPr/>
          <a:lstStyle>
            <a:lvl1pPr eaLnBrk="1" hangingPunct="1">
              <a:defRPr/>
            </a:lvl1pPr>
          </a:lstStyle>
          <a:p>
            <a:pPr>
              <a:defRPr/>
            </a:pPr>
            <a:fld id="{43EB8396-1B3F-48E0-9E12-EA8D04E232B6}" type="slidenum">
              <a:rPr lang="en-US"/>
              <a:pPr>
                <a:defRPr/>
              </a:pPr>
              <a:t>‹#›</a:t>
            </a:fld>
            <a:endParaRPr lang="en-US" dirty="0"/>
          </a:p>
        </p:txBody>
      </p:sp>
    </p:spTree>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DF7807B2-770C-4136-9C8F-D4D96D816C92}" type="datetimeFigureOut">
              <a:rPr lang="en-US" altLang="en-US"/>
              <a:pPr>
                <a:defRPr/>
              </a:pPr>
              <a:t>9/2/2014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AF656D-9EC2-4661-B43E-540200F77B51}"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eaLnBrk="1" hangingPunct="1">
              <a:defRPr/>
            </a:lvl1pPr>
          </a:lstStyle>
          <a:p>
            <a:pPr>
              <a:defRPr/>
            </a:pPr>
            <a:fld id="{4FE9D4C2-82A7-4FAE-93DE-AD6C9FF41333}"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eaLnBrk="1" hangingPunct="1">
              <a:defRPr/>
            </a:lvl1pPr>
          </a:lstStyle>
          <a:p>
            <a:pPr>
              <a:defRPr/>
            </a:pPr>
            <a:r>
              <a:rPr lang="en-US"/>
              <a:t>Early Childhood Outcomes Center</a:t>
            </a:r>
          </a:p>
        </p:txBody>
      </p:sp>
    </p:spTree>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eaLnBrk="1" hangingPunct="1">
              <a:defRPr/>
            </a:lvl1pPr>
          </a:lstStyle>
          <a:p>
            <a:pPr>
              <a:defRPr/>
            </a:pPr>
            <a:r>
              <a:rPr lang="en-US"/>
              <a:t>Early Childhood Outcomes Center</a:t>
            </a:r>
          </a:p>
        </p:txBody>
      </p:sp>
      <p:sp>
        <p:nvSpPr>
          <p:cNvPr id="6" name="Slide Number Placeholder 11"/>
          <p:cNvSpPr>
            <a:spLocks noGrp="1"/>
          </p:cNvSpPr>
          <p:nvPr>
            <p:ph type="sldNum" sz="quarter" idx="11"/>
          </p:nvPr>
        </p:nvSpPr>
        <p:spPr/>
        <p:txBody>
          <a:bodyPr/>
          <a:lstStyle>
            <a:lvl1pPr eaLnBrk="1" hangingPunct="1">
              <a:defRPr/>
            </a:lvl1pPr>
          </a:lstStyle>
          <a:p>
            <a:pPr>
              <a:defRPr/>
            </a:pPr>
            <a:fld id="{93A04D68-4DEA-4752-A5FF-188D7ECB41EC}" type="slidenum">
              <a:rPr lang="en-US"/>
              <a:pPr>
                <a:defRPr/>
              </a:pPr>
              <a:t>‹#›</a:t>
            </a:fld>
            <a:endParaRPr lang="en-US" dirty="0"/>
          </a:p>
        </p:txBody>
      </p:sp>
    </p:spTree>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21857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76123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20792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79556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92858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417385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820726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32581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D4651670-B146-417D-A643-240384B892AF}" type="datetimeFigureOut">
              <a:rPr lang="en-US" altLang="en-US"/>
              <a:pPr>
                <a:defRPr/>
              </a:pPr>
              <a:t>9/2/2014</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EFD4B-768B-4DD9-BEE0-2F37F3F3E3B1}"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51778820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526245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9A3287-C63C-4699-A35A-3B8E19FC6A6A}" type="datetimeFigureOut">
              <a:rPr lang="en-US" smtClean="0">
                <a:solidFill>
                  <a:prstClr val="white">
                    <a:tint val="75000"/>
                  </a:prstClr>
                </a:solidFill>
              </a:rPr>
              <a:pPr/>
              <a:t>9/2/2014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2D10AE4-ADAB-4DD4-96EC-4E419438CC9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52425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3391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320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737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390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284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70792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9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B2914DC1-ED07-4D9E-8663-3BBDC258A79E}" type="datetimeFigureOut">
              <a:rPr lang="en-US" altLang="en-US"/>
              <a:pPr>
                <a:defRPr/>
              </a:pPr>
              <a:t>9/2/2014</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E04FF5C-0F2F-40E2-92BB-1723B471E762}"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007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0261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994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6356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a:xfrm>
            <a:off x="6553200" y="6356350"/>
            <a:ext cx="2133600" cy="365125"/>
          </a:xfrm>
          <a:prstGeom prst="rect">
            <a:avLst/>
          </a:prstGeom>
        </p:spPr>
        <p:txBody>
          <a:bodyPr/>
          <a:lstStyle>
            <a:lvl1pPr eaLnBrk="1" hangingPunct="1">
              <a:defRPr/>
            </a:lvl1pPr>
          </a:lstStyle>
          <a:p>
            <a:pPr>
              <a:defRPr/>
            </a:pPr>
            <a:fld id="{4FE9D4C2-82A7-4FAE-93DE-AD6C9FF41333}" type="slidenum">
              <a:rPr lang="en-US" sz="1800">
                <a:solidFill>
                  <a:srgbClr val="000000"/>
                </a:solidFill>
                <a:latin typeface="Arial" pitchFamily="34" charset="0"/>
                <a:ea typeface="+mn-ea"/>
              </a:rPr>
              <a:pPr>
                <a:defRPr/>
              </a:pPr>
              <a:t>‹#›</a:t>
            </a:fld>
            <a:endParaRPr lang="en-US" sz="1800" dirty="0">
              <a:solidFill>
                <a:srgbClr val="000000"/>
              </a:solidFill>
              <a:latin typeface="Arial" pitchFamily="34" charset="0"/>
              <a:ea typeface="+mn-ea"/>
            </a:endParaRPr>
          </a:p>
        </p:txBody>
      </p:sp>
      <p:sp>
        <p:nvSpPr>
          <p:cNvPr id="6" name="Footer Placeholder 8"/>
          <p:cNvSpPr>
            <a:spLocks noGrp="1"/>
          </p:cNvSpPr>
          <p:nvPr>
            <p:ph type="ftr" sz="quarter" idx="11"/>
          </p:nvPr>
        </p:nvSpPr>
        <p:spPr>
          <a:xfrm>
            <a:off x="155575" y="6354763"/>
            <a:ext cx="2895600" cy="365125"/>
          </a:xfrm>
          <a:prstGeom prst="rect">
            <a:avLst/>
          </a:prstGeom>
        </p:spPr>
        <p:txBody>
          <a:bodyPr/>
          <a:lstStyle>
            <a:lvl1pPr eaLnBrk="1" hangingPunct="1">
              <a:defRPr/>
            </a:lvl1pPr>
          </a:lstStyle>
          <a:p>
            <a:pPr>
              <a:defRPr/>
            </a:pPr>
            <a:r>
              <a:rPr lang="en-US" sz="1800">
                <a:solidFill>
                  <a:srgbClr val="000000"/>
                </a:solidFill>
                <a:latin typeface="Arial" pitchFamily="34" charset="0"/>
                <a:ea typeface="+mn-ea"/>
              </a:rPr>
              <a:t>Early Childhood Outcomes Center</a:t>
            </a:r>
          </a:p>
        </p:txBody>
      </p:sp>
    </p:spTree>
    <p:extLst>
      <p:ext uri="{BB962C8B-B14F-4D97-AF65-F5344CB8AC3E}">
        <p14:creationId xmlns:p14="http://schemas.microsoft.com/office/powerpoint/2010/main" val="3313040199"/>
      </p:ext>
    </p:extLst>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A6548DAD-5982-4708-BAB7-EDC5EF7065E4}" type="datetimeFigureOut">
              <a:rPr lang="en-US" altLang="en-US">
                <a:solidFill>
                  <a:prstClr val="black"/>
                </a:solidFill>
              </a:rPr>
              <a:pPr>
                <a:defRPr/>
              </a:pPr>
              <a:t>9/2/2014</a:t>
            </a:fld>
            <a:endParaRPr lang="en-US" alt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0051ECD-EB57-420F-978B-5AF2DF0886DF}" type="slidenum">
              <a:rPr lang="en-US" altLang="en-US"/>
              <a:pPr>
                <a:defRPr/>
              </a:pPr>
              <a:t>‹#›</a:t>
            </a:fld>
            <a:endParaRPr lang="en-US" altLang="en-US"/>
          </a:p>
        </p:txBody>
      </p:sp>
    </p:spTree>
    <p:extLst>
      <p:ext uri="{BB962C8B-B14F-4D97-AF65-F5344CB8AC3E}">
        <p14:creationId xmlns:p14="http://schemas.microsoft.com/office/powerpoint/2010/main" val="3845253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DF7807B2-770C-4136-9C8F-D4D96D816C92}" type="datetimeFigureOut">
              <a:rPr lang="en-US" altLang="en-US">
                <a:solidFill>
                  <a:prstClr val="black"/>
                </a:solidFill>
              </a:rPr>
              <a:pPr>
                <a:defRPr/>
              </a:pPr>
              <a:t>9/2/2014</a:t>
            </a:fld>
            <a:endParaRPr lang="en-US" alt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D8AF656D-9EC2-4661-B43E-540200F77B51}" type="slidenum">
              <a:rPr lang="en-US" altLang="en-US"/>
              <a:pPr>
                <a:defRPr/>
              </a:pPr>
              <a:t>‹#›</a:t>
            </a:fld>
            <a:endParaRPr lang="en-US" altLang="en-US"/>
          </a:p>
        </p:txBody>
      </p:sp>
    </p:spTree>
    <p:extLst>
      <p:ext uri="{BB962C8B-B14F-4D97-AF65-F5344CB8AC3E}">
        <p14:creationId xmlns:p14="http://schemas.microsoft.com/office/powerpoint/2010/main" val="1151463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D4651670-B146-417D-A643-240384B892AF}" type="datetimeFigureOut">
              <a:rPr lang="en-US" altLang="en-US">
                <a:solidFill>
                  <a:prstClr val="black"/>
                </a:solidFill>
              </a:rPr>
              <a:pPr>
                <a:defRPr/>
              </a:pPr>
              <a:t>9/2/2014</a:t>
            </a:fld>
            <a:endParaRPr lang="en-US" alt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8EEFD4B-768B-4DD9-BEE0-2F37F3F3E3B1}" type="slidenum">
              <a:rPr lang="en-US" altLang="en-US"/>
              <a:pPr>
                <a:defRPr/>
              </a:pPr>
              <a:t>‹#›</a:t>
            </a:fld>
            <a:endParaRPr lang="en-US" altLang="en-US"/>
          </a:p>
        </p:txBody>
      </p:sp>
    </p:spTree>
    <p:extLst>
      <p:ext uri="{BB962C8B-B14F-4D97-AF65-F5344CB8AC3E}">
        <p14:creationId xmlns:p14="http://schemas.microsoft.com/office/powerpoint/2010/main" val="443990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B2914DC1-ED07-4D9E-8663-3BBDC258A79E}" type="datetimeFigureOut">
              <a:rPr lang="en-US" altLang="en-US">
                <a:solidFill>
                  <a:prstClr val="black"/>
                </a:solidFill>
              </a:rPr>
              <a:pPr>
                <a:defRPr/>
              </a:pPr>
              <a:t>9/2/2014</a:t>
            </a:fld>
            <a:endParaRPr lang="en-US" alt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0E04FF5C-0F2F-40E2-92BB-1723B471E762}" type="slidenum">
              <a:rPr lang="en-US" altLang="en-US"/>
              <a:pPr>
                <a:defRPr/>
              </a:pPr>
              <a:t>‹#›</a:t>
            </a:fld>
            <a:endParaRPr lang="en-US" altLang="en-US"/>
          </a:p>
        </p:txBody>
      </p:sp>
    </p:spTree>
    <p:extLst>
      <p:ext uri="{BB962C8B-B14F-4D97-AF65-F5344CB8AC3E}">
        <p14:creationId xmlns:p14="http://schemas.microsoft.com/office/powerpoint/2010/main" val="1431512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85974613-A7F3-481C-B28E-DFA4D4F9A1C0}" type="datetimeFigureOut">
              <a:rPr lang="en-US" altLang="en-US">
                <a:solidFill>
                  <a:prstClr val="black"/>
                </a:solidFill>
              </a:rPr>
              <a:pPr>
                <a:defRPr/>
              </a:pPr>
              <a:t>9/2/2014</a:t>
            </a:fld>
            <a:endParaRPr lang="en-US" alt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C71518AC-4A21-4149-A2A4-BE9991FB7AEC}" type="slidenum">
              <a:rPr lang="en-US" altLang="en-US"/>
              <a:pPr>
                <a:defRPr/>
              </a:pPr>
              <a:t>‹#›</a:t>
            </a:fld>
            <a:endParaRPr lang="en-US" altLang="en-US"/>
          </a:p>
        </p:txBody>
      </p:sp>
    </p:spTree>
    <p:extLst>
      <p:ext uri="{BB962C8B-B14F-4D97-AF65-F5344CB8AC3E}">
        <p14:creationId xmlns:p14="http://schemas.microsoft.com/office/powerpoint/2010/main" val="115634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85974613-A7F3-481C-B28E-DFA4D4F9A1C0}" type="datetimeFigureOut">
              <a:rPr lang="en-US" altLang="en-US"/>
              <a:pPr>
                <a:defRPr/>
              </a:pPr>
              <a:t>9/2/2014</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71518AC-4A21-4149-A2A4-BE9991FB7AEC}"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F6AF943E-9E95-44DB-A8DA-0A1FEFBBD429}" type="datetimeFigureOut">
              <a:rPr lang="en-US" altLang="en-US">
                <a:solidFill>
                  <a:prstClr val="black"/>
                </a:solidFill>
              </a:rPr>
              <a:pPr>
                <a:defRPr/>
              </a:pPr>
              <a:t>9/2/2014</a:t>
            </a:fld>
            <a:endParaRPr lang="en-US" alt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91539EB-FA2E-4DEF-BCC3-719286C3FF86}" type="slidenum">
              <a:rPr lang="en-US" altLang="en-US"/>
              <a:pPr>
                <a:defRPr/>
              </a:pPr>
              <a:t>‹#›</a:t>
            </a:fld>
            <a:endParaRPr lang="en-US" altLang="en-US"/>
          </a:p>
        </p:txBody>
      </p:sp>
    </p:spTree>
    <p:extLst>
      <p:ext uri="{BB962C8B-B14F-4D97-AF65-F5344CB8AC3E}">
        <p14:creationId xmlns:p14="http://schemas.microsoft.com/office/powerpoint/2010/main" val="1354131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B48BC55F-4A1F-4BED-8A1D-E7F1B3B4EE65}" type="datetimeFigureOut">
              <a:rPr lang="en-US" altLang="en-US">
                <a:solidFill>
                  <a:prstClr val="black"/>
                </a:solidFill>
              </a:rPr>
              <a:pPr>
                <a:defRPr/>
              </a:pPr>
              <a:t>9/2/2014</a:t>
            </a:fld>
            <a:endParaRPr lang="en-US" alt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EDA92C90-BB97-4160-BDFC-D915FB32C94F}" type="slidenum">
              <a:rPr lang="en-US" altLang="en-US"/>
              <a:pPr>
                <a:defRPr/>
              </a:pPr>
              <a:t>‹#›</a:t>
            </a:fld>
            <a:endParaRPr lang="en-US" altLang="en-US"/>
          </a:p>
        </p:txBody>
      </p:sp>
    </p:spTree>
    <p:extLst>
      <p:ext uri="{BB962C8B-B14F-4D97-AF65-F5344CB8AC3E}">
        <p14:creationId xmlns:p14="http://schemas.microsoft.com/office/powerpoint/2010/main" val="1602310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5F664018-78FD-4CFB-B0A9-82DACB9BC733}" type="datetimeFigureOut">
              <a:rPr lang="en-US" altLang="en-US">
                <a:solidFill>
                  <a:prstClr val="black"/>
                </a:solidFill>
              </a:rPr>
              <a:pPr>
                <a:defRPr/>
              </a:pPr>
              <a:t>9/2/2014</a:t>
            </a:fld>
            <a:endParaRPr lang="en-US" alt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87102743-224A-43EF-A361-4BB654D5F47C}" type="slidenum">
              <a:rPr lang="en-US" altLang="en-US"/>
              <a:pPr>
                <a:defRPr/>
              </a:pPr>
              <a:t>‹#›</a:t>
            </a:fld>
            <a:endParaRPr lang="en-US" altLang="en-US"/>
          </a:p>
        </p:txBody>
      </p:sp>
    </p:spTree>
    <p:extLst>
      <p:ext uri="{BB962C8B-B14F-4D97-AF65-F5344CB8AC3E}">
        <p14:creationId xmlns:p14="http://schemas.microsoft.com/office/powerpoint/2010/main" val="3703424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142F0C7D-A519-44FD-B9B2-E17A5762787F}" type="datetimeFigureOut">
              <a:rPr lang="en-US" altLang="en-US">
                <a:solidFill>
                  <a:prstClr val="black"/>
                </a:solidFill>
              </a:rPr>
              <a:pPr>
                <a:defRPr/>
              </a:pPr>
              <a:t>9/2/2014</a:t>
            </a:fld>
            <a:endParaRPr lang="en-US" alt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2C863FB-D195-4C07-ABCA-8FC268A603B2}" type="slidenum">
              <a:rPr lang="en-US" altLang="en-US"/>
              <a:pPr>
                <a:defRPr/>
              </a:pPr>
              <a:t>‹#›</a:t>
            </a:fld>
            <a:endParaRPr lang="en-US" altLang="en-US"/>
          </a:p>
        </p:txBody>
      </p:sp>
    </p:spTree>
    <p:extLst>
      <p:ext uri="{BB962C8B-B14F-4D97-AF65-F5344CB8AC3E}">
        <p14:creationId xmlns:p14="http://schemas.microsoft.com/office/powerpoint/2010/main" val="2930149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B90931DA-6DBA-4EDE-B8B4-ABDF0D0619B7}" type="datetimeFigureOut">
              <a:rPr lang="en-US" altLang="en-US">
                <a:solidFill>
                  <a:prstClr val="black"/>
                </a:solidFill>
              </a:rPr>
              <a:pPr>
                <a:defRPr/>
              </a:pPr>
              <a:t>9/2/2014</a:t>
            </a:fld>
            <a:endParaRPr lang="en-US" alt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51F9305A-E94E-4DD4-972E-EBED32967DED}" type="slidenum">
              <a:rPr lang="en-US" altLang="en-US"/>
              <a:pPr>
                <a:defRPr/>
              </a:pPr>
              <a:t>‹#›</a:t>
            </a:fld>
            <a:endParaRPr lang="en-US" altLang="en-US"/>
          </a:p>
        </p:txBody>
      </p:sp>
    </p:spTree>
    <p:extLst>
      <p:ext uri="{BB962C8B-B14F-4D97-AF65-F5344CB8AC3E}">
        <p14:creationId xmlns:p14="http://schemas.microsoft.com/office/powerpoint/2010/main" val="1169038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E20A66EB-84DB-46A1-802A-17EBC623449D}" type="datetimeFigureOut">
              <a:rPr lang="en-US" altLang="en-US">
                <a:solidFill>
                  <a:prstClr val="black"/>
                </a:solidFill>
              </a:rPr>
              <a:pPr>
                <a:defRPr/>
              </a:pPr>
              <a:t>9/2/2014</a:t>
            </a:fld>
            <a:endParaRPr lang="en-US" alt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A2640E4-D02F-403F-B37F-8CC4296E3952}" type="slidenum">
              <a:rPr lang="en-US" altLang="en-US"/>
              <a:pPr>
                <a:defRPr/>
              </a:pPr>
              <a:t>‹#›</a:t>
            </a:fld>
            <a:endParaRPr lang="en-US" altLang="en-US"/>
          </a:p>
        </p:txBody>
      </p:sp>
    </p:spTree>
    <p:extLst>
      <p:ext uri="{BB962C8B-B14F-4D97-AF65-F5344CB8AC3E}">
        <p14:creationId xmlns:p14="http://schemas.microsoft.com/office/powerpoint/2010/main" val="15947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Album Cover">
    <p:spTree>
      <p:nvGrpSpPr>
        <p:cNvPr id="1" name=""/>
        <p:cNvGrpSpPr/>
        <p:nvPr/>
      </p:nvGrpSpPr>
      <p:grpSpPr>
        <a:xfrm>
          <a:off x="0" y="0"/>
          <a:ext cx="0" cy="0"/>
          <a:chOff x="0" y="0"/>
          <a:chExt cx="0" cy="0"/>
        </a:xfrm>
      </p:grpSpPr>
      <p:sp>
        <p:nvSpPr>
          <p:cNvPr id="10" name="Rectangle 9"/>
          <p:cNvSpPr/>
          <p:nvPr/>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en-US" sz="4800" baseline="0" dirty="0">
                <a:solidFill>
                  <a:schemeClr val="bg1"/>
                </a:solidFill>
              </a:defRPr>
            </a:lvl1pPr>
            <a:extLst/>
          </a:lstStyle>
          <a:p>
            <a:pPr lvl="0"/>
            <a:r>
              <a:rPr kumimoji="0" lang="en-US" dirty="0" smtClean="0"/>
              <a:t>Click to add photo album title</a:t>
            </a:r>
            <a:endParaRPr kumimoji="0"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1" name="Date Placeholder 10"/>
          <p:cNvSpPr>
            <a:spLocks noGrp="1"/>
          </p:cNvSpPr>
          <p:nvPr>
            <p:ph type="dt" sz="half" idx="12"/>
          </p:nvPr>
        </p:nvSpPr>
        <p:spPr>
          <a:xfrm rot="16200000">
            <a:off x="7696200" y="1012825"/>
            <a:ext cx="2133600" cy="365125"/>
          </a:xfrm>
          <a:prstGeom prst="rect">
            <a:avLst/>
          </a:prstGeom>
        </p:spPr>
        <p:txBody>
          <a:bodyPr/>
          <a:lstStyle>
            <a:extLst/>
          </a:lstStyle>
          <a:p>
            <a:pPr algn="r"/>
            <a:fld id="{9668B50E-0B48-4566-8609-C51CF752A7DF}" type="datetimeFigureOut">
              <a:rPr lang="en-US" smtClean="0">
                <a:solidFill>
                  <a:prstClr val="white"/>
                </a:solidFill>
              </a:rPr>
              <a:pPr algn="r"/>
              <a:t>9/2/2014</a:t>
            </a:fld>
            <a:endParaRPr lang="en-US">
              <a:solidFill>
                <a:prstClr val="black"/>
              </a:solidFill>
            </a:endParaRPr>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prstClr val="white"/>
                </a:solidFill>
              </a:rPr>
              <a:pPr/>
              <a:t>‹#›</a:t>
            </a:fld>
            <a:endParaRPr lang="en-US"/>
          </a:p>
        </p:txBody>
      </p:sp>
      <p:sp>
        <p:nvSpPr>
          <p:cNvPr id="14" name="Footer Placeholder 13"/>
          <p:cNvSpPr>
            <a:spLocks noGrp="1"/>
          </p:cNvSpPr>
          <p:nvPr>
            <p:ph type="ftr" sz="quarter" idx="14"/>
          </p:nvPr>
        </p:nvSpPr>
        <p:spPr>
          <a:xfrm rot="16200000">
            <a:off x="7296150" y="3698878"/>
            <a:ext cx="2933700" cy="365125"/>
          </a:xfrm>
          <a:prstGeom prst="rect">
            <a:avLst/>
          </a:prstGeom>
        </p:spPr>
        <p:txBody>
          <a:bodyPr/>
          <a:lstStyle>
            <a:extLst/>
          </a:lstStyle>
          <a:p>
            <a:endParaRPr lang="en-US" dirty="0">
              <a:solidFill>
                <a:prstClr val="black"/>
              </a:solidFill>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sz="2000">
                <a:solidFill>
                  <a:srgbClr val="FFFFFF"/>
                </a:solidFill>
              </a:defRPr>
            </a:lvl1pPr>
          </a:lstStyle>
          <a:p>
            <a:pPr lvl="0"/>
            <a:r>
              <a:rPr kumimoji="0" lang="en-US" dirty="0" smtClean="0"/>
              <a:t>Click to add date or details</a:t>
            </a:r>
          </a:p>
        </p:txBody>
      </p:sp>
      <p:sp>
        <p:nvSpPr>
          <p:cNvPr id="16" name="Rectangle 15"/>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18772437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F6AF943E-9E95-44DB-A8DA-0A1FEFBBD429}" type="datetimeFigureOut">
              <a:rPr lang="en-US" altLang="en-US"/>
              <a:pPr>
                <a:defRPr/>
              </a:pPr>
              <a:t>9/2/2014</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91539EB-FA2E-4DEF-BCC3-719286C3FF86}"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B48BC55F-4A1F-4BED-8A1D-E7F1B3B4EE65}" type="datetimeFigureOut">
              <a:rPr lang="en-US" altLang="en-US"/>
              <a:pPr>
                <a:defRPr/>
              </a:pPr>
              <a:t>9/2/2014</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DA92C90-BB97-4160-BDFC-D915FB32C94F}"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5F664018-78FD-4CFB-B0A9-82DACB9BC733}" type="datetimeFigureOut">
              <a:rPr lang="en-US" altLang="en-US"/>
              <a:pPr>
                <a:defRPr/>
              </a:pPr>
              <a:t>9/2/2014</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7102743-224A-43EF-A361-4BB654D5F47C}"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defRPr>
            </a:lvl1pPr>
          </a:lstStyle>
          <a:p>
            <a:pPr>
              <a:defRPr/>
            </a:pPr>
            <a:fld id="{142F0C7D-A519-44FD-B9B2-E17A5762787F}" type="datetimeFigureOut">
              <a:rPr lang="en-US" altLang="en-US"/>
              <a:pPr>
                <a:defRPr/>
              </a:pPr>
              <a:t>9/2/2014</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2C863FB-D195-4C07-ABCA-8FC268A603B2}"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7620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858000" y="63246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defRPr>
            </a:lvl1pPr>
          </a:lstStyle>
          <a:p>
            <a:pPr>
              <a:defRPr/>
            </a:pPr>
            <a:fld id="{47D58C38-6C96-444F-9C56-1EE8DCFC32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 id="2147485274" r:id="rId12"/>
  </p:sldLayoutIdLst>
  <p:hf hdr="0" dt="0"/>
  <p:txStyles>
    <p:titleStyle>
      <a:lvl1pPr algn="ctr" defTabSz="457200" rtl="0" eaLnBrk="0" fontAlgn="base" hangingPunct="0">
        <a:spcBef>
          <a:spcPct val="0"/>
        </a:spcBef>
        <a:spcAft>
          <a:spcPct val="0"/>
        </a:spcAft>
        <a:defRPr sz="3200" i="1" kern="1200">
          <a:solidFill>
            <a:srgbClr val="EF6011"/>
          </a:solidFill>
          <a:effectLst>
            <a:outerShdw dist="25400" dir="2700000" algn="tl" rotWithShape="0">
              <a:srgbClr val="000000"/>
            </a:outerShdw>
          </a:effectLst>
          <a:latin typeface="Georgia"/>
          <a:ea typeface="ＭＳ Ｐゴシック" charset="0"/>
          <a:cs typeface="Georgia"/>
        </a:defRPr>
      </a:lvl1pPr>
      <a:lvl2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2pPr>
      <a:lvl3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3pPr>
      <a:lvl4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4pPr>
      <a:lvl5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8"/>
          <p:cNvSpPr>
            <a:spLocks noChangeArrowheads="1"/>
          </p:cNvSpPr>
          <p:nvPr/>
        </p:nvSpPr>
        <p:spPr bwMode="auto">
          <a:xfrm>
            <a:off x="0" y="0"/>
            <a:ext cx="9144000" cy="6858000"/>
          </a:xfrm>
          <a:prstGeom prst="rect">
            <a:avLst/>
          </a:prstGeom>
          <a:noFill/>
          <a:ln w="127000">
            <a:solidFill>
              <a:srgbClr val="523F69"/>
            </a:solidFill>
            <a:miter lim="800000"/>
            <a:headEnd/>
            <a:tailEnd/>
          </a:ln>
        </p:spPr>
        <p:txBody>
          <a:bodyPr wrap="none" anchor="ctr"/>
          <a:lstStyle/>
          <a:p>
            <a:pPr algn="r"/>
            <a:endParaRPr lang="en-US" sz="1800">
              <a:solidFill>
                <a:srgbClr val="000000"/>
              </a:solidFill>
            </a:endParaRPr>
          </a:p>
        </p:txBody>
      </p:sp>
      <p:sp>
        <p:nvSpPr>
          <p:cNvPr id="2053" name="Text Box 9"/>
          <p:cNvSpPr txBox="1">
            <a:spLocks noChangeArrowheads="1"/>
          </p:cNvSpPr>
          <p:nvPr/>
        </p:nvSpPr>
        <p:spPr bwMode="auto">
          <a:xfrm>
            <a:off x="914400" y="1219200"/>
            <a:ext cx="1752600" cy="366713"/>
          </a:xfrm>
          <a:prstGeom prst="rect">
            <a:avLst/>
          </a:prstGeom>
          <a:noFill/>
          <a:ln w="9525">
            <a:noFill/>
            <a:miter lim="800000"/>
            <a:headEnd/>
            <a:tailEnd/>
          </a:ln>
        </p:spPr>
        <p:txBody>
          <a:bodyPr>
            <a:spAutoFit/>
          </a:bodyPr>
          <a:lstStyle/>
          <a:p>
            <a:pPr>
              <a:spcBef>
                <a:spcPct val="50000"/>
              </a:spcBef>
            </a:pPr>
            <a:endParaRPr lang="en-US" sz="1800">
              <a:solidFill>
                <a:srgbClr val="000000"/>
              </a:solidFill>
            </a:endParaRPr>
          </a:p>
        </p:txBody>
      </p:sp>
      <p:sp>
        <p:nvSpPr>
          <p:cNvPr id="2054" name="Rectangle 11"/>
          <p:cNvSpPr>
            <a:spLocks noChangeArrowheads="1"/>
          </p:cNvSpPr>
          <p:nvPr/>
        </p:nvSpPr>
        <p:spPr bwMode="auto">
          <a:xfrm>
            <a:off x="457200" y="1600200"/>
            <a:ext cx="8229600" cy="228600"/>
          </a:xfrm>
          <a:prstGeom prst="rect">
            <a:avLst/>
          </a:prstGeom>
          <a:solidFill>
            <a:srgbClr val="4E2AB8"/>
          </a:solidFill>
          <a:ln w="9525">
            <a:solidFill>
              <a:srgbClr val="666699"/>
            </a:solidFill>
            <a:miter lim="800000"/>
            <a:headEnd/>
            <a:tailEnd/>
          </a:ln>
        </p:spPr>
        <p:txBody>
          <a:bodyPr wrap="none" anchor="ctr"/>
          <a:lstStyle/>
          <a:p>
            <a:pPr algn="ctr" eaLnBrk="0" hangingPunct="0"/>
            <a:endParaRPr lang="en-US" sz="3200">
              <a:solidFill>
                <a:srgbClr val="224568"/>
              </a:solidFill>
            </a:endParaRPr>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eaLnBrk="0" hangingPunct="0">
              <a:defRPr sz="1200">
                <a:solidFill>
                  <a:srgbClr val="224568"/>
                </a:solidFill>
                <a:latin typeface="Arial" charset="0"/>
              </a:defRPr>
            </a:lvl1pPr>
          </a:lstStyle>
          <a:p>
            <a:pPr>
              <a:defRPr/>
            </a:pPr>
            <a:r>
              <a:rPr lang="en-US"/>
              <a:t>Early Childhood Outcomes Center</a:t>
            </a:r>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rgbClr val="224568"/>
                </a:solidFill>
                <a:latin typeface="Arial" charset="0"/>
              </a:defRPr>
            </a:lvl1pPr>
          </a:lstStyle>
          <a:p>
            <a:pPr>
              <a:defRPr/>
            </a:pPr>
            <a:fld id="{4B188155-4185-4697-96AE-54EFD6154E17}" type="slidenum">
              <a:rPr lang="en-US"/>
              <a:pPr>
                <a:defRPr/>
              </a:pPr>
              <a:t>‹#›</a:t>
            </a:fld>
            <a:endParaRPr lang="en-US" dirty="0"/>
          </a:p>
        </p:txBody>
      </p:sp>
      <p:pic>
        <p:nvPicPr>
          <p:cNvPr id="2057" name="Picture 12" descr="pink shirt girl"/>
          <p:cNvPicPr>
            <a:picLocks noChangeAspect="1" noChangeArrowheads="1"/>
          </p:cNvPicPr>
          <p:nvPr/>
        </p:nvPicPr>
        <p:blipFill>
          <a:blip r:embed="rId11" cstate="print"/>
          <a:srcRect/>
          <a:stretch>
            <a:fillRect/>
          </a:stretch>
        </p:blipFill>
        <p:spPr bwMode="auto">
          <a:xfrm>
            <a:off x="7543800" y="1371600"/>
            <a:ext cx="68580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Lst>
  <p:transition>
    <p:split orient="vert"/>
  </p:transition>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589A3287-C63C-4699-A35A-3B8E19FC6A6A}" type="datetimeFigureOut">
              <a:rPr lang="en-US" smtClean="0">
                <a:solidFill>
                  <a:prstClr val="white">
                    <a:tint val="75000"/>
                  </a:prstClr>
                </a:solidFill>
                <a:latin typeface="Verdana"/>
                <a:ea typeface="+mn-ea"/>
              </a:rPr>
              <a:pPr fontAlgn="auto">
                <a:spcBef>
                  <a:spcPts val="0"/>
                </a:spcBef>
                <a:spcAft>
                  <a:spcPts val="0"/>
                </a:spcAft>
              </a:pPr>
              <a:t>9/2/2014</a:t>
            </a:fld>
            <a:endParaRPr lang="en-US">
              <a:solidFill>
                <a:prstClr val="white">
                  <a:tint val="75000"/>
                </a:prstClr>
              </a:solidFill>
              <a:latin typeface="Verdana"/>
              <a:ea typeface="+mn-ea"/>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Verdana"/>
              <a:ea typeface="+mn-ea"/>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32D10AE4-ADAB-4DD4-96EC-4E419438CC99}" type="slidenum">
              <a:rPr lang="en-US" smtClean="0">
                <a:solidFill>
                  <a:prstClr val="white">
                    <a:tint val="75000"/>
                  </a:prstClr>
                </a:solidFill>
                <a:latin typeface="Verdana"/>
                <a:ea typeface="+mn-ea"/>
              </a:rPr>
              <a:pPr fontAlgn="auto">
                <a:spcBef>
                  <a:spcPts val="0"/>
                </a:spcBef>
                <a:spcAft>
                  <a:spcPts val="0"/>
                </a:spcAft>
              </a:pPr>
              <a:t>‹#›</a:t>
            </a:fld>
            <a:endParaRPr lang="en-US">
              <a:solidFill>
                <a:prstClr val="white">
                  <a:tint val="75000"/>
                </a:prstClr>
              </a:solidFill>
              <a:latin typeface="Verdana"/>
              <a:ea typeface="+mn-ea"/>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658052293"/>
      </p:ext>
    </p:extLst>
  </p:cSld>
  <p:clrMap bg1="dk1" tx1="lt1" bg2="dk2" tx2="lt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6" name="Picture 22" descr=" ytrtyrty azr uyt"/>
          <p:cNvPicPr>
            <a:picLocks noChangeAspect="1" noChangeArrowheads="1"/>
          </p:cNvPicPr>
          <p:nvPr userDrawn="1"/>
        </p:nvPicPr>
        <p:blipFill>
          <a:blip r:embed="rId14" cstate="print"/>
          <a:srcRect/>
          <a:stretch>
            <a:fillRect/>
          </a:stretch>
        </p:blipFill>
        <p:spPr bwMode="auto">
          <a:xfrm>
            <a:off x="0" y="0"/>
            <a:ext cx="9144000" cy="6858000"/>
          </a:xfrm>
          <a:prstGeom prst="rect">
            <a:avLst/>
          </a:prstGeom>
          <a:noFill/>
        </p:spPr>
      </p:pic>
      <p:sp>
        <p:nvSpPr>
          <p:cNvPr id="1032" name="Text Box 8"/>
          <p:cNvSpPr txBox="1">
            <a:spLocks noChangeArrowheads="1"/>
          </p:cNvSpPr>
          <p:nvPr userDrawn="1"/>
        </p:nvSpPr>
        <p:spPr bwMode="auto">
          <a:xfrm>
            <a:off x="8035925" y="6375400"/>
            <a:ext cx="1073150" cy="366713"/>
          </a:xfrm>
          <a:prstGeom prst="rect">
            <a:avLst/>
          </a:prstGeom>
          <a:noFill/>
          <a:ln w="9525">
            <a:noFill/>
            <a:miter lim="800000"/>
            <a:headEnd/>
            <a:tailEnd/>
          </a:ln>
          <a:effectLst/>
        </p:spPr>
        <p:txBody>
          <a:bodyPr wrap="none">
            <a:spAutoFit/>
          </a:bodyPr>
          <a:lstStyle/>
          <a:p>
            <a:r>
              <a:rPr lang="fr-FR" sz="1800" b="1">
                <a:solidFill>
                  <a:srgbClr val="FFFFFF"/>
                </a:solidFill>
                <a:latin typeface="Arial" pitchFamily="34" charset="0"/>
                <a:ea typeface="+mn-ea"/>
              </a:rPr>
              <a:t>Page </a:t>
            </a:r>
            <a:fld id="{AE6731F7-28AB-4D36-8CE8-9D044C955530}" type="slidenum">
              <a:rPr lang="fr-FR" sz="1800" b="1">
                <a:solidFill>
                  <a:srgbClr val="FFFFFF"/>
                </a:solidFill>
                <a:latin typeface="Arial" pitchFamily="34" charset="0"/>
                <a:ea typeface="+mn-ea"/>
              </a:rPr>
              <a:pPr/>
              <a:t>‹#›</a:t>
            </a:fld>
            <a:endParaRPr lang="fr-FR" sz="1800" b="1">
              <a:solidFill>
                <a:srgbClr val="FFFFFF"/>
              </a:solidFill>
              <a:latin typeface="Arial" pitchFamily="34" charset="0"/>
              <a:ea typeface="+mn-ea"/>
            </a:endParaRPr>
          </a:p>
        </p:txBody>
      </p:sp>
    </p:spTree>
    <p:extLst>
      <p:ext uri="{BB962C8B-B14F-4D97-AF65-F5344CB8AC3E}">
        <p14:creationId xmlns:p14="http://schemas.microsoft.com/office/powerpoint/2010/main" val="1643880722"/>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 id="214748529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7620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858000" y="63246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defRPr>
            </a:lvl1pPr>
          </a:lstStyle>
          <a:p>
            <a:pPr>
              <a:defRPr/>
            </a:pPr>
            <a:fld id="{47D58C38-6C96-444F-9C56-1EE8DCFC32DF}" type="slidenum">
              <a:rPr lang="en-US" altLang="en-US"/>
              <a:pPr>
                <a:defRPr/>
              </a:pPr>
              <a:t>‹#›</a:t>
            </a:fld>
            <a:endParaRPr lang="en-US" altLang="en-US"/>
          </a:p>
        </p:txBody>
      </p:sp>
    </p:spTree>
    <p:extLst>
      <p:ext uri="{BB962C8B-B14F-4D97-AF65-F5344CB8AC3E}">
        <p14:creationId xmlns:p14="http://schemas.microsoft.com/office/powerpoint/2010/main" val="314790572"/>
      </p:ext>
    </p:extLst>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Lst>
  <p:hf hdr="0" dt="0"/>
  <p:txStyles>
    <p:titleStyle>
      <a:lvl1pPr algn="ctr" defTabSz="457200" rtl="0" eaLnBrk="0" fontAlgn="base" hangingPunct="0">
        <a:spcBef>
          <a:spcPct val="0"/>
        </a:spcBef>
        <a:spcAft>
          <a:spcPct val="0"/>
        </a:spcAft>
        <a:defRPr sz="3200" i="1" kern="1200">
          <a:solidFill>
            <a:srgbClr val="EF6011"/>
          </a:solidFill>
          <a:effectLst>
            <a:outerShdw dist="25400" dir="2700000" algn="tl" rotWithShape="0">
              <a:srgbClr val="000000"/>
            </a:outerShdw>
          </a:effectLst>
          <a:latin typeface="Georgia"/>
          <a:ea typeface="ＭＳ Ｐゴシック" charset="0"/>
          <a:cs typeface="Georgia"/>
        </a:defRPr>
      </a:lvl1pPr>
      <a:lvl2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2pPr>
      <a:lvl3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3pPr>
      <a:lvl4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4pPr>
      <a:lvl5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kern="1200">
          <a:solidFill>
            <a:srgbClr val="40404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hyperlink" Target="http://ectacenter.org/eco/pages/integration.as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2.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2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hyperlink" Target="http://www.ksits.org/" TargetMode="External"/><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kskits.org/" TargetMode="External"/><Relationship Id="rId5" Type="http://schemas.openxmlformats.org/officeDocument/2006/relationships/hyperlink" Target="http://kskits.org/OWS/index.html" TargetMode="External"/><Relationship Id="rId10" Type="http://schemas.openxmlformats.org/officeDocument/2006/relationships/image" Target="../media/image29.jpeg"/><Relationship Id="rId4" Type="http://schemas.openxmlformats.org/officeDocument/2006/relationships/hyperlink" Target="http://www.ksde.org/" TargetMode="External"/><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3.jpeg"/><Relationship Id="rId7"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Layout" Target="../slideLayouts/slideLayout9.xml"/><Relationship Id="rId6" Type="http://schemas.openxmlformats.org/officeDocument/2006/relationships/image" Target="../media/image27.tiff"/><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hyperlink" Target="http://www.ksits.org/download/IFSP_Guidance_Document.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hyperlink" Target="http://www.ksits.org/forms.htm"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39.xml.rels><?xml version="1.0" encoding="UTF-8" standalone="yes"?>
<Relationships xmlns="http://schemas.openxmlformats.org/package/2006/relationships"><Relationship Id="rId3" Type="http://schemas.openxmlformats.org/officeDocument/2006/relationships/hyperlink" Target="http://projects.fpg.unc.edu/~eco/pages/integration.cf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4.xml.rels><?xml version="1.0" encoding="UTF-8" standalone="yes"?>
<Relationships xmlns="http://schemas.openxmlformats.org/package/2006/relationships"><Relationship Id="rId3" Type="http://schemas.openxmlformats.org/officeDocument/2006/relationships/hyperlink" Target="http://www.fpg.unc.edu/~eco/assets/pdfs/ECO_Outcomes_4-13-05.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nectac.org/~pdfs/topics/families/AgreedUponPractices_FinalDraft2_01_08.pdf" TargetMode="External"/><Relationship Id="rId7"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hyperlink" Target="http://nectac.org/~pdfs/knowledgepath/ifspoutcomes-iepgoals/Key_Practices_IEP_Process.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4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9.jpe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9.xml"/><Relationship Id="rId1" Type="http://schemas.openxmlformats.org/officeDocument/2006/relationships/vmlDrawing" Target="../drawings/vmlDrawing2.vml"/><Relationship Id="rId6" Type="http://schemas.openxmlformats.org/officeDocument/2006/relationships/image" Target="../media/image60.emf"/><Relationship Id="rId5" Type="http://schemas.openxmlformats.org/officeDocument/2006/relationships/package" Target="../embeddings/Microsoft_PowerPoint_Presentation1.pptx"/><Relationship Id="rId4" Type="http://schemas.openxmlformats.org/officeDocument/2006/relationships/oleObject" Target="../embeddings/oleObject2.bin"/></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39.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BoTuVtijx34" TargetMode="External"/><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hyperlink" Target="http://ectacenter.org/eco/pages/integration.asp" TargetMode="External"/><Relationship Id="rId2" Type="http://schemas.openxmlformats.org/officeDocument/2006/relationships/notesSlide" Target="../notesSlides/notesSlide64.xml"/><Relationship Id="rId1" Type="http://schemas.openxmlformats.org/officeDocument/2006/relationships/slideLayout" Target="../slideLayouts/slideLayout46.xml"/><Relationship Id="rId5" Type="http://schemas.openxmlformats.org/officeDocument/2006/relationships/image" Target="../media/image79.png"/><Relationship Id="rId4" Type="http://schemas.openxmlformats.org/officeDocument/2006/relationships/hyperlink" Target="http://ectacenter.org/implementingintegrated/default.asp"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685800"/>
            <a:ext cx="7772400" cy="1470025"/>
          </a:xfrm>
        </p:spPr>
        <p:txBody>
          <a:bodyPr/>
          <a:lstStyle/>
          <a:p>
            <a:pPr>
              <a:defRPr/>
            </a:pPr>
            <a:r>
              <a:rPr lang="en-US" sz="4000" dirty="0" smtClean="0"/>
              <a:t>Integrating the Child Outcomes into the IFSP Process</a:t>
            </a:r>
            <a:endParaRPr lang="en-US" sz="4000" dirty="0"/>
          </a:p>
        </p:txBody>
      </p:sp>
      <p:sp>
        <p:nvSpPr>
          <p:cNvPr id="7" name="Subtitle 6"/>
          <p:cNvSpPr>
            <a:spLocks noGrp="1"/>
          </p:cNvSpPr>
          <p:nvPr>
            <p:ph type="subTitle" idx="1"/>
          </p:nvPr>
        </p:nvSpPr>
        <p:spPr>
          <a:xfrm>
            <a:off x="304800" y="2743200"/>
            <a:ext cx="5257800" cy="2286000"/>
          </a:xfrm>
        </p:spPr>
        <p:txBody>
          <a:bodyPr/>
          <a:lstStyle/>
          <a:p>
            <a:pPr algn="l">
              <a:buFont typeface="Arial" pitchFamily="34" charset="0"/>
              <a:buNone/>
              <a:defRPr/>
            </a:pPr>
            <a:r>
              <a:rPr lang="en-US" sz="2400" b="1" dirty="0" smtClean="0">
                <a:solidFill>
                  <a:schemeClr val="tx1"/>
                </a:solidFill>
              </a:rPr>
              <a:t>Vera Stroup-Rentier, KS 619</a:t>
            </a:r>
          </a:p>
          <a:p>
            <a:pPr algn="l">
              <a:buFont typeface="Arial" pitchFamily="34" charset="0"/>
              <a:buNone/>
              <a:defRPr/>
            </a:pPr>
            <a:r>
              <a:rPr lang="en-US" sz="2400" b="1" dirty="0" smtClean="0">
                <a:solidFill>
                  <a:schemeClr val="tx1"/>
                </a:solidFill>
              </a:rPr>
              <a:t>Sarah Walters, KS Part C</a:t>
            </a:r>
          </a:p>
          <a:p>
            <a:pPr algn="l">
              <a:buFont typeface="Arial" pitchFamily="34" charset="0"/>
              <a:buNone/>
              <a:defRPr/>
            </a:pPr>
            <a:r>
              <a:rPr lang="en-US" sz="2400" b="1" dirty="0" smtClean="0">
                <a:solidFill>
                  <a:schemeClr val="tx1"/>
                </a:solidFill>
              </a:rPr>
              <a:t>Anne Brager, VA Part C </a:t>
            </a:r>
          </a:p>
          <a:p>
            <a:pPr algn="l">
              <a:buFont typeface="Arial" pitchFamily="34" charset="0"/>
              <a:buNone/>
              <a:defRPr/>
            </a:pPr>
            <a:r>
              <a:rPr lang="en-US" sz="2400" b="1" dirty="0" smtClean="0">
                <a:solidFill>
                  <a:schemeClr val="tx1"/>
                </a:solidFill>
              </a:rPr>
              <a:t>Sherri Britt Williams, NC Part C </a:t>
            </a:r>
          </a:p>
          <a:p>
            <a:pPr algn="l">
              <a:buFont typeface="Arial" pitchFamily="34" charset="0"/>
              <a:buNone/>
              <a:defRPr/>
            </a:pPr>
            <a:r>
              <a:rPr lang="en-US" sz="2400" b="1" dirty="0" smtClean="0">
                <a:solidFill>
                  <a:schemeClr val="tx1"/>
                </a:solidFill>
              </a:rPr>
              <a:t>Kathi Gillaspy, ECTA Center</a:t>
            </a:r>
          </a:p>
          <a:p>
            <a:pPr algn="l">
              <a:buFont typeface="Arial" pitchFamily="34" charset="0"/>
              <a:buNone/>
              <a:defRPr/>
            </a:pPr>
            <a:endParaRPr lang="en-US" sz="2400" dirty="0" smtClean="0"/>
          </a:p>
          <a:p>
            <a:pPr algn="l">
              <a:buFont typeface="Arial" pitchFamily="34" charset="0"/>
              <a:buNone/>
              <a:defRPr/>
            </a:pPr>
            <a:r>
              <a:rPr lang="en-US" sz="2400" i="1" dirty="0" smtClean="0"/>
              <a:t>2014 Improving Data, Improving Outcomes Conference, New Orleans</a:t>
            </a:r>
            <a:endParaRPr lang="en-US" sz="2400" i="1" dirty="0"/>
          </a:p>
        </p:txBody>
      </p:sp>
      <p:sp>
        <p:nvSpPr>
          <p:cNvPr id="23556" name="Slide Number Placeholder 4"/>
          <p:cNvSpPr>
            <a:spLocks noGrp="1"/>
          </p:cNvSpPr>
          <p:nvPr>
            <p:ph type="sldNum" sz="quarter" idx="12"/>
          </p:nvPr>
        </p:nvSpPr>
        <p:spPr bwMode="auto">
          <a:noFill/>
          <a:ln>
            <a:miter lim="800000"/>
            <a:headEnd/>
            <a:tailEnd/>
          </a:ln>
        </p:spPr>
        <p:txBody>
          <a:bodyPr/>
          <a:lstStyle/>
          <a:p>
            <a:fld id="{AD3868ED-F3DE-46E1-95F8-48B404C10B71}" type="slidenum">
              <a:rPr lang="en-US" altLang="en-US" smtClean="0">
                <a:latin typeface="Arial" charset="0"/>
              </a:rPr>
              <a:pPr/>
              <a:t>1</a:t>
            </a:fld>
            <a:endParaRPr lang="en-US" altLang="en-US" smtClean="0">
              <a:latin typeface="Arial" charset="0"/>
            </a:endParaRPr>
          </a:p>
        </p:txBody>
      </p:sp>
      <p:pic>
        <p:nvPicPr>
          <p:cNvPr id="3074" name="Picture 2" descr="C:\Users\gillaspy\AppData\Local\Microsoft\Windows\Temporary Internet Files\Content.IE5\NFTW92SW\MC90043485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895600"/>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sz="4000" dirty="0" smtClean="0"/>
              <a:t>What is the Framework Guiding</a:t>
            </a:r>
            <a:br>
              <a:rPr lang="en-US" sz="4000" dirty="0" smtClean="0"/>
            </a:br>
            <a:r>
              <a:rPr lang="en-US" sz="4000" dirty="0" smtClean="0"/>
              <a:t> Our Thinking?</a:t>
            </a:r>
            <a:r>
              <a:rPr lang="en-US" dirty="0" smtClean="0"/>
              <a:t>  </a:t>
            </a:r>
            <a:endParaRPr lang="en-US" dirty="0"/>
          </a:p>
        </p:txBody>
      </p:sp>
      <p:sp>
        <p:nvSpPr>
          <p:cNvPr id="7" name="Content Placeholder 6"/>
          <p:cNvSpPr>
            <a:spLocks noGrp="1"/>
          </p:cNvSpPr>
          <p:nvPr>
            <p:ph sz="half" idx="1"/>
          </p:nvPr>
        </p:nvSpPr>
        <p:spPr>
          <a:xfrm>
            <a:off x="457200" y="2212975"/>
            <a:ext cx="8001000" cy="4187825"/>
          </a:xfrm>
        </p:spPr>
        <p:txBody>
          <a:bodyPr/>
          <a:lstStyle/>
          <a:p>
            <a:r>
              <a:rPr lang="en-US" altLang="en-US" smtClean="0">
                <a:latin typeface="Arial" charset="0"/>
                <a:ea typeface="ＭＳ Ｐゴシック" pitchFamily="34" charset="-128"/>
                <a:cs typeface="Arial" charset="0"/>
              </a:rPr>
              <a:t>Providers always bring some kind of framework for taking information about the skills a child currently uses and  planning where they want to see the child go next</a:t>
            </a:r>
          </a:p>
          <a:p>
            <a:r>
              <a:rPr lang="en-US" altLang="en-US" smtClean="0">
                <a:latin typeface="Arial" charset="0"/>
                <a:ea typeface="ＭＳ Ｐゴシック" pitchFamily="34" charset="-128"/>
                <a:cs typeface="Arial" charset="0"/>
              </a:rPr>
              <a:t>Are these guiding ideas explicit or unspoken? </a:t>
            </a:r>
          </a:p>
          <a:p>
            <a:r>
              <a:rPr lang="en-US" altLang="en-US" smtClean="0">
                <a:latin typeface="Arial" charset="0"/>
                <a:ea typeface="ＭＳ Ｐゴシック" pitchFamily="34" charset="-128"/>
                <a:cs typeface="Arial" charset="0"/>
              </a:rPr>
              <a:t>Are they using a unified framework or multiple frameworks?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Examples of Guiding Frameworks</a:t>
            </a:r>
            <a:endParaRPr lang="en-US" dirty="0"/>
          </a:p>
        </p:txBody>
      </p:sp>
      <p:sp>
        <p:nvSpPr>
          <p:cNvPr id="3" name="Content Placeholder 2"/>
          <p:cNvSpPr>
            <a:spLocks noGrp="1"/>
          </p:cNvSpPr>
          <p:nvPr>
            <p:ph idx="1"/>
          </p:nvPr>
        </p:nvSpPr>
        <p:spPr>
          <a:xfrm>
            <a:off x="1371600" y="1910443"/>
            <a:ext cx="6172200" cy="4187825"/>
          </a:xfrm>
        </p:spPr>
        <p:txBody>
          <a:bodyPr/>
          <a:lstStyle/>
          <a:p>
            <a:r>
              <a:rPr lang="en-US" altLang="en-US" sz="2800" dirty="0" smtClean="0">
                <a:latin typeface="Arial" charset="0"/>
                <a:ea typeface="ＭＳ Ｐゴシック" pitchFamily="34" charset="-128"/>
                <a:cs typeface="Arial" charset="0"/>
              </a:rPr>
              <a:t>The items on a specific assessment tool</a:t>
            </a:r>
          </a:p>
          <a:p>
            <a:r>
              <a:rPr lang="en-US" altLang="en-US" sz="2800" dirty="0" smtClean="0">
                <a:latin typeface="Arial" charset="0"/>
                <a:ea typeface="ＭＳ Ｐゴシック" pitchFamily="34" charset="-128"/>
                <a:cs typeface="Arial" charset="0"/>
              </a:rPr>
              <a:t>A milestone checklist or series of skills to learn based on a provider’s specialty area</a:t>
            </a:r>
          </a:p>
          <a:p>
            <a:r>
              <a:rPr lang="en-US" altLang="en-US" sz="2800" dirty="0" smtClean="0">
                <a:latin typeface="Arial" charset="0"/>
                <a:ea typeface="ＭＳ Ｐゴシック" pitchFamily="34" charset="-128"/>
                <a:cs typeface="Arial" charset="0"/>
              </a:rPr>
              <a:t>A specific curriculum, with assessment identifying starting point</a:t>
            </a:r>
          </a:p>
          <a:p>
            <a:r>
              <a:rPr lang="en-US" altLang="en-US" sz="2800" dirty="0" smtClean="0">
                <a:latin typeface="Arial" charset="0"/>
                <a:ea typeface="ＭＳ Ｐゴシック" pitchFamily="34" charset="-128"/>
                <a:cs typeface="Arial" charset="0"/>
              </a:rPr>
              <a:t>Whatever the family wants</a:t>
            </a:r>
          </a:p>
          <a:p>
            <a:endParaRPr lang="en-US" altLang="en-US" sz="2800" dirty="0" smtClean="0">
              <a:latin typeface="Arial" charset="0"/>
              <a:ea typeface="ＭＳ Ｐゴシック" pitchFamily="34" charset="-128"/>
              <a:cs typeface="Arial" charset="0"/>
            </a:endParaRPr>
          </a:p>
        </p:txBody>
      </p:sp>
      <p:pic>
        <p:nvPicPr>
          <p:cNvPr id="6146" name="Picture 2" descr="C:\Users\gillaspy\AppData\Local\Microsoft\Windows\Temporary Internet Files\Content.IE5\KIZP0QY4\MC90044137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 y="6858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illaspy\AppData\Local\Microsoft\Windows\Temporary Internet Files\Content.IE5\QDJ02YJ2\MC90044137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95300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dirty="0" smtClean="0"/>
              <a:t>The 3 Outcomes as a </a:t>
            </a:r>
            <a:br>
              <a:rPr lang="en-US" dirty="0" smtClean="0"/>
            </a:br>
            <a:r>
              <a:rPr lang="en-US" dirty="0" smtClean="0"/>
              <a:t>Guiding Framework</a:t>
            </a:r>
            <a:endParaRPr lang="en-US" dirty="0"/>
          </a:p>
        </p:txBody>
      </p:sp>
      <p:sp>
        <p:nvSpPr>
          <p:cNvPr id="39939" name="Content Placeholder 6"/>
          <p:cNvSpPr>
            <a:spLocks noGrp="1"/>
          </p:cNvSpPr>
          <p:nvPr>
            <p:ph idx="1"/>
          </p:nvPr>
        </p:nvSpPr>
        <p:spPr>
          <a:xfrm>
            <a:off x="457200" y="1905000"/>
            <a:ext cx="8229600" cy="1600200"/>
          </a:xfrm>
        </p:spPr>
        <p:txBody>
          <a:bodyPr/>
          <a:lstStyle/>
          <a:p>
            <a:pPr algn="ctr">
              <a:buFont typeface="Arial" charset="0"/>
              <a:buNone/>
            </a:pPr>
            <a:r>
              <a:rPr lang="en-US" altLang="en-US" smtClean="0">
                <a:latin typeface="Arial" charset="0"/>
                <a:ea typeface="ＭＳ Ｐゴシック" pitchFamily="34" charset="-128"/>
                <a:cs typeface="Arial" charset="0"/>
              </a:rPr>
              <a:t>	</a:t>
            </a:r>
            <a:r>
              <a:rPr lang="en-US" altLang="en-US" sz="2800" smtClean="0">
                <a:latin typeface="Arial" charset="0"/>
                <a:ea typeface="ＭＳ Ｐゴシック" pitchFamily="34" charset="-128"/>
                <a:cs typeface="Arial" charset="0"/>
              </a:rPr>
              <a:t>The 3 functional outcomes can be a framework, a lens, for viewing child functioning and planning intervention</a:t>
            </a:r>
          </a:p>
        </p:txBody>
      </p:sp>
      <p:pic>
        <p:nvPicPr>
          <p:cNvPr id="8" name="Picture 7" descr="From Jump Drive 552.JPG"/>
          <p:cNvPicPr>
            <a:picLocks noChangeAspect="1"/>
          </p:cNvPicPr>
          <p:nvPr/>
        </p:nvPicPr>
        <p:blipFill>
          <a:blip r:embed="rId3" cstate="print"/>
          <a:srcRect/>
          <a:stretch>
            <a:fillRect/>
          </a:stretch>
        </p:blipFill>
        <p:spPr bwMode="auto">
          <a:xfrm>
            <a:off x="3352800" y="3692525"/>
            <a:ext cx="3886200" cy="2674938"/>
          </a:xfrm>
          <a:prstGeom prst="rect">
            <a:avLst/>
          </a:prstGeom>
          <a:noFill/>
          <a:ln w="9525">
            <a:noFill/>
            <a:miter lim="800000"/>
            <a:headEnd/>
            <a:tailEnd/>
          </a:ln>
        </p:spPr>
      </p:pic>
      <p:pic>
        <p:nvPicPr>
          <p:cNvPr id="13" name="Picture 12" descr="CROPPED.jpg"/>
          <p:cNvPicPr>
            <a:picLocks noChangeAspect="1"/>
          </p:cNvPicPr>
          <p:nvPr/>
        </p:nvPicPr>
        <p:blipFill>
          <a:blip r:embed="rId4" cstate="print"/>
          <a:srcRect/>
          <a:stretch>
            <a:fillRect/>
          </a:stretch>
        </p:blipFill>
        <p:spPr bwMode="auto">
          <a:xfrm>
            <a:off x="228600" y="3692525"/>
            <a:ext cx="3048000" cy="2674938"/>
          </a:xfrm>
          <a:prstGeom prst="rect">
            <a:avLst/>
          </a:prstGeom>
          <a:noFill/>
          <a:ln w="9525">
            <a:noFill/>
            <a:miter lim="800000"/>
            <a:headEnd/>
            <a:tailEnd/>
          </a:ln>
        </p:spPr>
      </p:pic>
      <p:pic>
        <p:nvPicPr>
          <p:cNvPr id="17" name="Picture 16" descr="Adam's 3rd birthday 010crop.jpg"/>
          <p:cNvPicPr>
            <a:picLocks noChangeAspect="1"/>
          </p:cNvPicPr>
          <p:nvPr/>
        </p:nvPicPr>
        <p:blipFill>
          <a:blip r:embed="rId5" cstate="print"/>
          <a:srcRect/>
          <a:stretch>
            <a:fillRect/>
          </a:stretch>
        </p:blipFill>
        <p:spPr bwMode="auto">
          <a:xfrm>
            <a:off x="7315200" y="3692525"/>
            <a:ext cx="1666875" cy="2674938"/>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0" y="0"/>
            <a:ext cx="9144000" cy="68580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lgn="r">
              <a:defRPr/>
            </a:pPr>
            <a:endParaRPr lang="en-US" sz="1800"/>
          </a:p>
        </p:txBody>
      </p:sp>
      <p:pic>
        <p:nvPicPr>
          <p:cNvPr id="40963" name="Picture 15" descr="cartoon thinking framework puzzle.WMF"/>
          <p:cNvPicPr>
            <a:picLocks noChangeAspect="1"/>
          </p:cNvPicPr>
          <p:nvPr/>
        </p:nvPicPr>
        <p:blipFill>
          <a:blip r:embed="rId3" cstate="print"/>
          <a:srcRect/>
          <a:stretch>
            <a:fillRect/>
          </a:stretch>
        </p:blipFill>
        <p:spPr bwMode="auto">
          <a:xfrm>
            <a:off x="3276600" y="2330450"/>
            <a:ext cx="2436813" cy="3429000"/>
          </a:xfrm>
          <a:prstGeom prst="rect">
            <a:avLst/>
          </a:prstGeom>
          <a:noFill/>
          <a:ln w="9525">
            <a:noFill/>
            <a:miter lim="800000"/>
            <a:headEnd/>
            <a:tailEnd/>
          </a:ln>
        </p:spPr>
      </p:pic>
      <p:sp>
        <p:nvSpPr>
          <p:cNvPr id="40964" name="TextBox 18"/>
          <p:cNvSpPr txBox="1">
            <a:spLocks noChangeArrowheads="1"/>
          </p:cNvSpPr>
          <p:nvPr/>
        </p:nvSpPr>
        <p:spPr bwMode="auto">
          <a:xfrm>
            <a:off x="533400" y="6172200"/>
            <a:ext cx="1819275" cy="307975"/>
          </a:xfrm>
          <a:prstGeom prst="rect">
            <a:avLst/>
          </a:prstGeom>
          <a:noFill/>
          <a:ln w="9525">
            <a:noFill/>
            <a:miter lim="800000"/>
            <a:headEnd/>
            <a:tailEnd/>
          </a:ln>
        </p:spPr>
        <p:txBody>
          <a:bodyPr wrap="none">
            <a:spAutoFit/>
          </a:bodyPr>
          <a:lstStyle/>
          <a:p>
            <a:r>
              <a:rPr lang="en-US" altLang="en-US" sz="1400" b="1">
                <a:solidFill>
                  <a:srgbClr val="000000"/>
                </a:solidFill>
                <a:cs typeface="Arial" charset="0"/>
              </a:rPr>
              <a:t>Global Outcomes =</a:t>
            </a:r>
          </a:p>
        </p:txBody>
      </p:sp>
      <p:sp>
        <p:nvSpPr>
          <p:cNvPr id="21" name="Oval 20"/>
          <p:cNvSpPr/>
          <p:nvPr/>
        </p:nvSpPr>
        <p:spPr>
          <a:xfrm>
            <a:off x="6553200" y="6172200"/>
            <a:ext cx="304800" cy="304800"/>
          </a:xfrm>
          <a:prstGeom prst="ellipse">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fontAlgn="auto">
              <a:spcBef>
                <a:spcPts val="0"/>
              </a:spcBef>
              <a:spcAft>
                <a:spcPts val="0"/>
              </a:spcAft>
              <a:defRPr/>
            </a:pPr>
            <a:endParaRPr lang="en-US" sz="1800">
              <a:solidFill>
                <a:prstClr val="white"/>
              </a:solidFill>
            </a:endParaRPr>
          </a:p>
        </p:txBody>
      </p:sp>
      <p:sp>
        <p:nvSpPr>
          <p:cNvPr id="29" name="Oval 28"/>
          <p:cNvSpPr/>
          <p:nvPr/>
        </p:nvSpPr>
        <p:spPr>
          <a:xfrm>
            <a:off x="4419600" y="6172200"/>
            <a:ext cx="304800" cy="304800"/>
          </a:xfrm>
          <a:prstGeom prst="ellipse">
            <a:avLst/>
          </a:prstGeom>
          <a:solidFill>
            <a:schemeClr val="accent6">
              <a:alpha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fontAlgn="auto">
              <a:spcBef>
                <a:spcPts val="0"/>
              </a:spcBef>
              <a:spcAft>
                <a:spcPts val="0"/>
              </a:spcAft>
              <a:defRPr/>
            </a:pPr>
            <a:endParaRPr lang="en-US" sz="1800">
              <a:solidFill>
                <a:prstClr val="white"/>
              </a:solidFill>
            </a:endParaRPr>
          </a:p>
        </p:txBody>
      </p:sp>
      <p:sp>
        <p:nvSpPr>
          <p:cNvPr id="31" name="Oval 30"/>
          <p:cNvSpPr/>
          <p:nvPr/>
        </p:nvSpPr>
        <p:spPr>
          <a:xfrm>
            <a:off x="2514600" y="6172200"/>
            <a:ext cx="304800" cy="304800"/>
          </a:xfrm>
          <a:prstGeom prst="ellipse">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fontAlgn="auto">
              <a:spcBef>
                <a:spcPts val="0"/>
              </a:spcBef>
              <a:spcAft>
                <a:spcPts val="0"/>
              </a:spcAft>
              <a:defRPr/>
            </a:pPr>
            <a:endParaRPr lang="en-US" sz="1800">
              <a:solidFill>
                <a:prstClr val="white"/>
              </a:solidFill>
            </a:endParaRPr>
          </a:p>
        </p:txBody>
      </p:sp>
      <p:sp>
        <p:nvSpPr>
          <p:cNvPr id="40968" name="TextBox 31"/>
          <p:cNvSpPr txBox="1">
            <a:spLocks noChangeArrowheads="1"/>
          </p:cNvSpPr>
          <p:nvPr/>
        </p:nvSpPr>
        <p:spPr bwMode="auto">
          <a:xfrm>
            <a:off x="2819400" y="6096000"/>
            <a:ext cx="1600200" cy="461963"/>
          </a:xfrm>
          <a:prstGeom prst="rect">
            <a:avLst/>
          </a:prstGeom>
          <a:noFill/>
          <a:ln w="9525">
            <a:noFill/>
            <a:miter lim="800000"/>
            <a:headEnd/>
            <a:tailEnd/>
          </a:ln>
        </p:spPr>
        <p:txBody>
          <a:bodyPr>
            <a:spAutoFit/>
          </a:bodyPr>
          <a:lstStyle/>
          <a:p>
            <a:r>
              <a:rPr lang="en-US" altLang="en-US" sz="1200">
                <a:solidFill>
                  <a:srgbClr val="000000"/>
                </a:solidFill>
                <a:cs typeface="Arial" charset="0"/>
              </a:rPr>
              <a:t>Having positive social relationships</a:t>
            </a:r>
          </a:p>
        </p:txBody>
      </p:sp>
      <p:sp>
        <p:nvSpPr>
          <p:cNvPr id="40969" name="TextBox 32"/>
          <p:cNvSpPr txBox="1">
            <a:spLocks noChangeArrowheads="1"/>
          </p:cNvSpPr>
          <p:nvPr/>
        </p:nvSpPr>
        <p:spPr bwMode="auto">
          <a:xfrm>
            <a:off x="4724400" y="6096000"/>
            <a:ext cx="1600200" cy="461963"/>
          </a:xfrm>
          <a:prstGeom prst="rect">
            <a:avLst/>
          </a:prstGeom>
          <a:noFill/>
          <a:ln w="9525">
            <a:noFill/>
            <a:miter lim="800000"/>
            <a:headEnd/>
            <a:tailEnd/>
          </a:ln>
        </p:spPr>
        <p:txBody>
          <a:bodyPr>
            <a:spAutoFit/>
          </a:bodyPr>
          <a:lstStyle/>
          <a:p>
            <a:r>
              <a:rPr lang="en-US" altLang="en-US" sz="1200">
                <a:solidFill>
                  <a:srgbClr val="000000"/>
                </a:solidFill>
                <a:cs typeface="Arial" charset="0"/>
              </a:rPr>
              <a:t>Taking appropriate action to meet needs</a:t>
            </a:r>
          </a:p>
        </p:txBody>
      </p:sp>
      <p:sp>
        <p:nvSpPr>
          <p:cNvPr id="40970" name="TextBox 33"/>
          <p:cNvSpPr txBox="1">
            <a:spLocks noChangeArrowheads="1"/>
          </p:cNvSpPr>
          <p:nvPr/>
        </p:nvSpPr>
        <p:spPr bwMode="auto">
          <a:xfrm>
            <a:off x="6858000" y="6096000"/>
            <a:ext cx="1600200" cy="461963"/>
          </a:xfrm>
          <a:prstGeom prst="rect">
            <a:avLst/>
          </a:prstGeom>
          <a:noFill/>
          <a:ln w="9525">
            <a:noFill/>
            <a:miter lim="800000"/>
            <a:headEnd/>
            <a:tailEnd/>
          </a:ln>
        </p:spPr>
        <p:txBody>
          <a:bodyPr>
            <a:spAutoFit/>
          </a:bodyPr>
          <a:lstStyle/>
          <a:p>
            <a:r>
              <a:rPr lang="en-US" altLang="en-US" sz="1200">
                <a:solidFill>
                  <a:srgbClr val="000000"/>
                </a:solidFill>
                <a:cs typeface="Arial" charset="0"/>
              </a:rPr>
              <a:t>Acquiring and using knowledge and skills</a:t>
            </a:r>
          </a:p>
        </p:txBody>
      </p:sp>
      <p:sp>
        <p:nvSpPr>
          <p:cNvPr id="2" name="Rectangle 1"/>
          <p:cNvSpPr/>
          <p:nvPr/>
        </p:nvSpPr>
        <p:spPr bwMode="auto">
          <a:xfrm rot="20891111">
            <a:off x="3600450" y="1958975"/>
            <a:ext cx="1584325" cy="130810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a:lstStyle/>
          <a:p>
            <a:pPr algn="r">
              <a:defRPr/>
            </a:pPr>
            <a:endParaRPr lang="en-US" sz="1800"/>
          </a:p>
        </p:txBody>
      </p:sp>
      <p:pic>
        <p:nvPicPr>
          <p:cNvPr id="40972" name="Picture 2"/>
          <p:cNvPicPr>
            <a:picLocks noChangeAspect="1" noChangeArrowheads="1"/>
          </p:cNvPicPr>
          <p:nvPr/>
        </p:nvPicPr>
        <p:blipFill>
          <a:blip r:embed="rId4" cstate="print"/>
          <a:srcRect/>
          <a:stretch>
            <a:fillRect/>
          </a:stretch>
        </p:blipFill>
        <p:spPr bwMode="auto">
          <a:xfrm>
            <a:off x="2844800" y="862013"/>
            <a:ext cx="3298825" cy="2554287"/>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sz="4000" dirty="0" smtClean="0"/>
              <a:t>Why Use the Outcomes??</a:t>
            </a:r>
            <a:endParaRPr lang="en-US" sz="4000" dirty="0"/>
          </a:p>
        </p:txBody>
      </p:sp>
      <p:sp>
        <p:nvSpPr>
          <p:cNvPr id="7" name="Content Placeholder 6"/>
          <p:cNvSpPr>
            <a:spLocks noGrp="1"/>
          </p:cNvSpPr>
          <p:nvPr>
            <p:ph idx="1"/>
          </p:nvPr>
        </p:nvSpPr>
        <p:spPr>
          <a:xfrm>
            <a:off x="3124200" y="1143000"/>
            <a:ext cx="5486400" cy="4191000"/>
          </a:xfrm>
        </p:spPr>
        <p:txBody>
          <a:bodyPr/>
          <a:lstStyle/>
          <a:p>
            <a:r>
              <a:rPr lang="en-US" altLang="en-US" sz="3200" smtClean="0">
                <a:latin typeface="Arial" charset="0"/>
                <a:ea typeface="ＭＳ Ｐゴシック" pitchFamily="34" charset="-128"/>
                <a:cs typeface="Arial" charset="0"/>
              </a:rPr>
              <a:t>Socially validated – reflect what we are trying to achieve</a:t>
            </a:r>
          </a:p>
          <a:p>
            <a:r>
              <a:rPr lang="en-US" altLang="en-US" sz="3200" smtClean="0">
                <a:latin typeface="Arial" charset="0"/>
                <a:ea typeface="ＭＳ Ｐゴシック" pitchFamily="34" charset="-128"/>
                <a:cs typeface="Arial" charset="0"/>
              </a:rPr>
              <a:t>Functional</a:t>
            </a:r>
          </a:p>
          <a:p>
            <a:r>
              <a:rPr lang="en-US" altLang="en-US" sz="3200" smtClean="0">
                <a:latin typeface="Arial" charset="0"/>
                <a:ea typeface="ＭＳ Ｐゴシック" pitchFamily="34" charset="-128"/>
                <a:cs typeface="Arial" charset="0"/>
              </a:rPr>
              <a:t>They’re integrated – emphasize the whole child</a:t>
            </a:r>
          </a:p>
          <a:p>
            <a:r>
              <a:rPr lang="en-US" altLang="en-US" sz="3200" smtClean="0">
                <a:latin typeface="Arial" charset="0"/>
                <a:ea typeface="ＭＳ Ｐゴシック" pitchFamily="34" charset="-128"/>
                <a:cs typeface="Arial" charset="0"/>
              </a:rPr>
              <a:t>Flexible – not wedded to one particular assessment, curriculum, or level of child functioning</a:t>
            </a:r>
          </a:p>
        </p:txBody>
      </p:sp>
      <p:pic>
        <p:nvPicPr>
          <p:cNvPr id="41988" name="Picture 2"/>
          <p:cNvPicPr>
            <a:picLocks noChangeAspect="1" noChangeArrowheads="1"/>
          </p:cNvPicPr>
          <p:nvPr/>
        </p:nvPicPr>
        <p:blipFill>
          <a:blip r:embed="rId3" cstate="print"/>
          <a:srcRect l="28700" t="19550" r="28763" b="33209"/>
          <a:stretch>
            <a:fillRect/>
          </a:stretch>
        </p:blipFill>
        <p:spPr bwMode="auto">
          <a:xfrm rot="-1281157">
            <a:off x="31750" y="1889125"/>
            <a:ext cx="3608388" cy="4622800"/>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noAutofit/>
          </a:bodyPr>
          <a:lstStyle/>
          <a:p>
            <a:pPr>
              <a:defRPr/>
            </a:pPr>
            <a:r>
              <a:rPr lang="en-US" altLang="en-US" dirty="0" smtClean="0">
                <a:effectLst>
                  <a:outerShdw blurRad="38100" dist="38100" dir="2700000" algn="tl">
                    <a:srgbClr val="C0C0C0"/>
                  </a:outerShdw>
                </a:effectLst>
                <a:latin typeface="Georgia" pitchFamily="18" charset="0"/>
                <a:ea typeface="ＭＳ Ｐゴシック" pitchFamily="34" charset="-128"/>
              </a:rPr>
              <a:t>Using the Outcomes to Connect Our Thinking</a:t>
            </a:r>
          </a:p>
        </p:txBody>
      </p:sp>
      <p:sp>
        <p:nvSpPr>
          <p:cNvPr id="28674" name="Content Placeholder 2"/>
          <p:cNvSpPr>
            <a:spLocks noGrp="1"/>
          </p:cNvSpPr>
          <p:nvPr>
            <p:ph idx="1"/>
          </p:nvPr>
        </p:nvSpPr>
        <p:spPr/>
        <p:txBody>
          <a:bodyPr/>
          <a:lstStyle/>
          <a:p>
            <a:pPr eaLnBrk="1" hangingPunct="1">
              <a:spcBef>
                <a:spcPts val="1800"/>
              </a:spcBef>
            </a:pPr>
            <a:r>
              <a:rPr lang="en-US" altLang="en-US" sz="2800" dirty="0" smtClean="0">
                <a:latin typeface="Arial" charset="0"/>
                <a:ea typeface="ＭＳ Ｐゴシック" pitchFamily="34" charset="-128"/>
                <a:cs typeface="Arial" charset="0"/>
              </a:rPr>
              <a:t>The IFSP/IEP Process plans supports and services to address priorities and to support successful participation  in daily activities</a:t>
            </a:r>
          </a:p>
          <a:p>
            <a:pPr eaLnBrk="1" hangingPunct="1">
              <a:spcBef>
                <a:spcPts val="1800"/>
              </a:spcBef>
            </a:pPr>
            <a:r>
              <a:rPr lang="en-US" altLang="en-US" sz="2800" dirty="0" smtClean="0">
                <a:latin typeface="Arial" charset="0"/>
                <a:ea typeface="ＭＳ Ｐゴシック" pitchFamily="34" charset="-128"/>
                <a:cs typeface="Arial" charset="0"/>
              </a:rPr>
              <a:t>Individual outcomes or goals for each child build on his/her interests/skills and reduce barriers to successful participation in daily learning opportunities</a:t>
            </a:r>
          </a:p>
          <a:p>
            <a:pPr eaLnBrk="1" hangingPunct="1">
              <a:spcBef>
                <a:spcPts val="1800"/>
              </a:spcBef>
            </a:pPr>
            <a:r>
              <a:rPr lang="en-US" altLang="en-US" sz="2800" dirty="0" smtClean="0">
                <a:latin typeface="Arial" charset="0"/>
                <a:ea typeface="ＭＳ Ｐゴシック" pitchFamily="34" charset="-128"/>
                <a:cs typeface="Arial" charset="0"/>
              </a:rPr>
              <a:t>Through participation – all children learn (interest-based learning, practice and independence)</a:t>
            </a:r>
          </a:p>
        </p:txBody>
      </p:sp>
      <p:sp>
        <p:nvSpPr>
          <p:cNvPr id="28675" name="Rectangle 6"/>
          <p:cNvSpPr>
            <a:spLocks noGrp="1" noChangeArrowheads="1"/>
          </p:cNvSpPr>
          <p:nvPr>
            <p:ph type="sldNum" sz="quarter" idx="12"/>
          </p:nvPr>
        </p:nvSpPr>
        <p:spPr bwMode="auto">
          <a:noFill/>
          <a:ln>
            <a:miter lim="800000"/>
            <a:headEnd/>
            <a:tailEnd/>
          </a:ln>
        </p:spPr>
        <p:txBody>
          <a:bodyPr/>
          <a:lstStyle/>
          <a:p>
            <a:fld id="{E0116754-D69C-497E-873A-1A2F34755BC2}" type="slidenum">
              <a:rPr lang="en-US" altLang="en-US" smtClean="0">
                <a:latin typeface="Arial" charset="0"/>
                <a:cs typeface="Arial" charset="0"/>
              </a:rPr>
              <a:pPr/>
              <a:t>15</a:t>
            </a:fld>
            <a:endParaRPr lang="en-US" altLang="en-US" smtClean="0">
              <a:latin typeface="Arial" charset="0"/>
              <a:cs typeface="Arial" charset="0"/>
            </a:endParaRPr>
          </a:p>
        </p:txBody>
      </p:sp>
    </p:spTree>
    <p:extLst>
      <p:ext uri="{BB962C8B-B14F-4D97-AF65-F5344CB8AC3E}">
        <p14:creationId xmlns:p14="http://schemas.microsoft.com/office/powerpoint/2010/main" val="1528646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000" dirty="0" smtClean="0"/>
              <a:t>What Might It Look Like? </a:t>
            </a:r>
            <a:br>
              <a:rPr lang="en-US" sz="4000" dirty="0" smtClean="0"/>
            </a:br>
            <a:r>
              <a:rPr lang="en-US" sz="4000" dirty="0" smtClean="0"/>
              <a:t>Assessment</a:t>
            </a:r>
            <a:endParaRPr lang="en-US" sz="4000" dirty="0"/>
          </a:p>
        </p:txBody>
      </p:sp>
      <p:sp>
        <p:nvSpPr>
          <p:cNvPr id="3" name="Content Placeholder 2"/>
          <p:cNvSpPr>
            <a:spLocks noGrp="1"/>
          </p:cNvSpPr>
          <p:nvPr>
            <p:ph idx="1"/>
          </p:nvPr>
        </p:nvSpPr>
        <p:spPr>
          <a:xfrm>
            <a:off x="228600" y="2057400"/>
            <a:ext cx="8686800" cy="4187825"/>
          </a:xfrm>
        </p:spPr>
        <p:txBody>
          <a:bodyPr/>
          <a:lstStyle/>
          <a:p>
            <a:pPr>
              <a:buFont typeface="Arial" charset="0"/>
              <a:buNone/>
            </a:pPr>
            <a:r>
              <a:rPr lang="en-US" altLang="en-US" sz="2800" smtClean="0">
                <a:latin typeface="Arial" charset="0"/>
                <a:ea typeface="ＭＳ Ｐゴシック" pitchFamily="34" charset="-128"/>
                <a:cs typeface="Arial" charset="0"/>
              </a:rPr>
              <a:t>	What does our assessment tell us about the child’s functioning in each outcome area across settings and situations?  </a:t>
            </a:r>
          </a:p>
          <a:p>
            <a:pPr lvl="1"/>
            <a:endParaRPr lang="en-US" altLang="en-US" sz="2400" smtClean="0">
              <a:latin typeface="Arial" charset="0"/>
              <a:ea typeface="ＭＳ Ｐゴシック" pitchFamily="34" charset="-128"/>
              <a:cs typeface="Arial" charset="0"/>
            </a:endParaRPr>
          </a:p>
          <a:p>
            <a:pPr lvl="1">
              <a:buFont typeface="Arial" charset="0"/>
              <a:buChar char="•"/>
            </a:pPr>
            <a:r>
              <a:rPr lang="en-US" altLang="en-US" sz="2400" smtClean="0">
                <a:latin typeface="Arial" charset="0"/>
                <a:ea typeface="ＭＳ Ｐゴシック" pitchFamily="34" charset="-128"/>
                <a:cs typeface="Arial" charset="0"/>
              </a:rPr>
              <a:t>Organizer for planning breadth and type of assessment approaches needed and who should be involved in it</a:t>
            </a:r>
          </a:p>
          <a:p>
            <a:pPr lvl="1">
              <a:buFont typeface="Arial" charset="0"/>
              <a:buChar char="•"/>
            </a:pPr>
            <a:r>
              <a:rPr lang="en-US" altLang="en-US" sz="2400" smtClean="0">
                <a:latin typeface="Arial" charset="0"/>
                <a:ea typeface="ＭＳ Ｐゴシック" pitchFamily="34" charset="-128"/>
                <a:cs typeface="Arial" charset="0"/>
              </a:rPr>
              <a:t>Organizer for writing or sharing results</a:t>
            </a:r>
          </a:p>
          <a:p>
            <a:pPr lvl="1">
              <a:buFont typeface="Arial" charset="0"/>
              <a:buChar char="•"/>
            </a:pPr>
            <a:r>
              <a:rPr lang="en-US" altLang="en-US" sz="2400" smtClean="0">
                <a:latin typeface="Arial" charset="0"/>
                <a:ea typeface="ＭＳ Ｐゴシック" pitchFamily="34" charset="-128"/>
                <a:cs typeface="Arial" charset="0"/>
              </a:rPr>
              <a:t>Produces information for outcomes and planning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noAutofit/>
          </a:bodyPr>
          <a:lstStyle/>
          <a:p>
            <a:pPr>
              <a:defRPr/>
            </a:pPr>
            <a:r>
              <a:rPr lang="en-US" altLang="en-US" smtClean="0">
                <a:effectLst>
                  <a:outerShdw blurRad="38100" dist="38100" dir="2700000" algn="tl">
                    <a:srgbClr val="C0C0C0"/>
                  </a:outerShdw>
                </a:effectLst>
                <a:latin typeface="Georgia" pitchFamily="18" charset="0"/>
                <a:ea typeface="ＭＳ Ｐゴシック" pitchFamily="34" charset="-128"/>
              </a:rPr>
              <a:t>Making the Connection:</a:t>
            </a:r>
            <a:br>
              <a:rPr lang="en-US" altLang="en-US" smtClean="0">
                <a:effectLst>
                  <a:outerShdw blurRad="38100" dist="38100" dir="2700000" algn="tl">
                    <a:srgbClr val="C0C0C0"/>
                  </a:outerShdw>
                </a:effectLst>
                <a:latin typeface="Georgia" pitchFamily="18" charset="0"/>
                <a:ea typeface="ＭＳ Ｐゴシック" pitchFamily="34" charset="-128"/>
              </a:rPr>
            </a:br>
            <a:r>
              <a:rPr lang="en-US" altLang="en-US" smtClean="0">
                <a:effectLst>
                  <a:outerShdw blurRad="38100" dist="38100" dir="2700000" algn="tl">
                    <a:srgbClr val="C0C0C0"/>
                  </a:outerShdw>
                </a:effectLst>
                <a:latin typeface="Georgia" pitchFamily="18" charset="0"/>
                <a:ea typeface="ＭＳ Ｐゴシック" pitchFamily="34" charset="-128"/>
              </a:rPr>
              <a:t>Using Functional Assessment</a:t>
            </a:r>
          </a:p>
        </p:txBody>
      </p:sp>
      <p:sp>
        <p:nvSpPr>
          <p:cNvPr id="32771" name="Content Placeholder 4"/>
          <p:cNvSpPr>
            <a:spLocks noGrp="1"/>
          </p:cNvSpPr>
          <p:nvPr>
            <p:ph sz="half" idx="1"/>
          </p:nvPr>
        </p:nvSpPr>
        <p:spPr/>
        <p:txBody>
          <a:bodyPr rtlCol="0">
            <a:normAutofit lnSpcReduction="10000"/>
          </a:bodyPr>
          <a:lstStyle/>
          <a:p>
            <a:pPr marL="0" indent="0" eaLnBrk="1" fontAlgn="auto" hangingPunct="1">
              <a:spcAft>
                <a:spcPts val="0"/>
              </a:spcAft>
              <a:buFont typeface="Arial"/>
              <a:buNone/>
              <a:defRPr/>
            </a:pPr>
            <a:r>
              <a:rPr lang="en-US" dirty="0" smtClean="0">
                <a:solidFill>
                  <a:schemeClr val="tx1">
                    <a:lumMod val="75000"/>
                    <a:lumOff val="25000"/>
                  </a:schemeClr>
                </a:solidFill>
                <a:ea typeface="+mn-ea"/>
              </a:rPr>
              <a:t>Functional assessment is the </a:t>
            </a:r>
            <a:r>
              <a:rPr lang="en-US" b="1" dirty="0" smtClean="0">
                <a:solidFill>
                  <a:srgbClr val="4B5A6F"/>
                </a:solidFill>
                <a:ea typeface="+mn-ea"/>
              </a:rPr>
              <a:t>means by which we accomplish an integrated process</a:t>
            </a:r>
            <a:r>
              <a:rPr lang="en-US" dirty="0" smtClean="0">
                <a:solidFill>
                  <a:schemeClr val="tx1">
                    <a:lumMod val="75000"/>
                    <a:lumOff val="25000"/>
                  </a:schemeClr>
                </a:solidFill>
                <a:ea typeface="+mn-ea"/>
              </a:rPr>
              <a:t>, including developing individual outcomes/goals as well as determining the rating for each of the three global child outcomes.</a:t>
            </a:r>
          </a:p>
          <a:p>
            <a:pPr eaLnBrk="1" fontAlgn="auto" hangingPunct="1">
              <a:spcAft>
                <a:spcPts val="0"/>
              </a:spcAft>
              <a:buFont typeface="Arial"/>
              <a:buChar char="•"/>
              <a:defRPr/>
            </a:pPr>
            <a:endParaRPr lang="en-US" dirty="0" smtClean="0">
              <a:solidFill>
                <a:schemeClr val="tx1">
                  <a:lumMod val="75000"/>
                  <a:lumOff val="25000"/>
                </a:schemeClr>
              </a:solidFill>
              <a:ea typeface="+mn-ea"/>
            </a:endParaRPr>
          </a:p>
        </p:txBody>
      </p:sp>
      <p:pic>
        <p:nvPicPr>
          <p:cNvPr id="29701" name="Content Placeholder 3" descr="breadcrust.png"/>
          <p:cNvPicPr>
            <a:picLocks noGrp="1" noChangeAspect="1"/>
          </p:cNvPicPr>
          <p:nvPr>
            <p:ph sz="half" idx="2"/>
          </p:nvPr>
        </p:nvPicPr>
        <p:blipFill>
          <a:blip r:embed="rId3" cstate="print"/>
          <a:stretch>
            <a:fillRect/>
          </a:stretch>
        </p:blipFill>
        <p:spPr>
          <a:xfrm>
            <a:off x="5119620" y="1600200"/>
            <a:ext cx="3095759" cy="4525963"/>
          </a:xfrm>
        </p:spPr>
      </p:pic>
      <p:sp>
        <p:nvSpPr>
          <p:cNvPr id="29699" name="Slide Number Placeholder 2"/>
          <p:cNvSpPr>
            <a:spLocks noGrp="1"/>
          </p:cNvSpPr>
          <p:nvPr>
            <p:ph type="sldNum" sz="quarter" idx="12"/>
          </p:nvPr>
        </p:nvSpPr>
        <p:spPr bwMode="auto">
          <a:noFill/>
          <a:ln>
            <a:miter lim="800000"/>
            <a:headEnd/>
            <a:tailEnd/>
          </a:ln>
        </p:spPr>
        <p:txBody>
          <a:bodyPr/>
          <a:lstStyle/>
          <a:p>
            <a:fld id="{0E27B0CD-6FD0-47F2-90C3-F314B2DF2468}" type="slidenum">
              <a:rPr lang="en-US" altLang="en-US" smtClean="0">
                <a:latin typeface="Arial" charset="0"/>
                <a:cs typeface="Arial" charset="0"/>
              </a:rPr>
              <a:pPr/>
              <a:t>17</a:t>
            </a:fld>
            <a:endParaRPr lang="en-US" altLang="en-US" smtClean="0">
              <a:latin typeface="Arial" charset="0"/>
              <a:cs typeface="Arial" charset="0"/>
            </a:endParaRPr>
          </a:p>
        </p:txBody>
      </p:sp>
    </p:spTree>
    <p:extLst>
      <p:ext uri="{BB962C8B-B14F-4D97-AF65-F5344CB8AC3E}">
        <p14:creationId xmlns:p14="http://schemas.microsoft.com/office/powerpoint/2010/main" val="744664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600" dirty="0" smtClean="0"/>
              <a:t>What Might It Look Like?</a:t>
            </a:r>
            <a:br>
              <a:rPr lang="en-US" sz="3600" dirty="0" smtClean="0"/>
            </a:br>
            <a:r>
              <a:rPr lang="en-US" sz="3600" dirty="0" smtClean="0"/>
              <a:t>IFSPs and IEPs</a:t>
            </a:r>
            <a:endParaRPr lang="en-US" sz="3600" dirty="0"/>
          </a:p>
        </p:txBody>
      </p:sp>
      <p:sp>
        <p:nvSpPr>
          <p:cNvPr id="3" name="Content Placeholder 2"/>
          <p:cNvSpPr>
            <a:spLocks noGrp="1"/>
          </p:cNvSpPr>
          <p:nvPr>
            <p:ph idx="1"/>
          </p:nvPr>
        </p:nvSpPr>
        <p:spPr>
          <a:xfrm>
            <a:off x="228600" y="1600200"/>
            <a:ext cx="8686800" cy="4191000"/>
          </a:xfrm>
        </p:spPr>
        <p:txBody>
          <a:bodyPr/>
          <a:lstStyle/>
          <a:p>
            <a:pPr>
              <a:buFont typeface="Arial" charset="0"/>
              <a:buNone/>
            </a:pPr>
            <a:r>
              <a:rPr lang="en-US" altLang="en-US" sz="2800" dirty="0" smtClean="0">
                <a:latin typeface="Arial" charset="0"/>
                <a:ea typeface="ＭＳ Ｐゴシック" pitchFamily="34" charset="-128"/>
                <a:cs typeface="Arial" charset="0"/>
              </a:rPr>
              <a:t>  Planning IFSP outcomes and IEP goals:</a:t>
            </a:r>
          </a:p>
          <a:p>
            <a:pPr lvl="1">
              <a:buFont typeface="Arial" charset="0"/>
              <a:buChar char="•"/>
            </a:pPr>
            <a:r>
              <a:rPr lang="en-US" altLang="en-US" sz="2800" dirty="0" smtClean="0">
                <a:latin typeface="Arial" charset="0"/>
                <a:ea typeface="ＭＳ Ｐゴシック" pitchFamily="34" charset="-128"/>
                <a:cs typeface="Arial" charset="0"/>
              </a:rPr>
              <a:t>Has the team considered how to write individualized outcomes or goals that continue help the child   progress in each of the 3 outcome areas?</a:t>
            </a:r>
          </a:p>
          <a:p>
            <a:pPr lvl="1">
              <a:buFont typeface="Arial" charset="0"/>
              <a:buChar char="•"/>
            </a:pPr>
            <a:r>
              <a:rPr lang="en-US" altLang="en-US" sz="2800" dirty="0" smtClean="0">
                <a:latin typeface="Arial" charset="0"/>
                <a:ea typeface="ＭＳ Ｐゴシック" pitchFamily="34" charset="-128"/>
                <a:cs typeface="Arial" charset="0"/>
              </a:rPr>
              <a:t>Will the individualized goals written support effective participation (overarching goal)?</a:t>
            </a:r>
          </a:p>
          <a:p>
            <a:pPr lvl="1">
              <a:buFont typeface="Arial" charset="0"/>
              <a:buChar char="•"/>
            </a:pPr>
            <a:r>
              <a:rPr lang="en-US" altLang="en-US" sz="2800" dirty="0" smtClean="0">
                <a:latin typeface="Arial" charset="0"/>
                <a:ea typeface="ＭＳ Ｐゴシック" pitchFamily="34" charset="-128"/>
                <a:cs typeface="Arial" charset="0"/>
              </a:rPr>
              <a:t> With global outcomes as an organizer for where we want the child to go, use of discrete,       domain-specific objectives won’t make sense.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600" dirty="0" smtClean="0"/>
              <a:t>What Might It Look Like?</a:t>
            </a:r>
            <a:br>
              <a:rPr lang="en-US" sz="3600" dirty="0" smtClean="0"/>
            </a:br>
            <a:r>
              <a:rPr lang="en-US" sz="3600" dirty="0" smtClean="0"/>
              <a:t>Intervention and Progress Monitoring</a:t>
            </a:r>
            <a:endParaRPr lang="en-US" sz="3600" dirty="0"/>
          </a:p>
        </p:txBody>
      </p:sp>
      <p:sp>
        <p:nvSpPr>
          <p:cNvPr id="3" name="Content Placeholder 2"/>
          <p:cNvSpPr>
            <a:spLocks noGrp="1"/>
          </p:cNvSpPr>
          <p:nvPr>
            <p:ph idx="1"/>
          </p:nvPr>
        </p:nvSpPr>
        <p:spPr>
          <a:xfrm>
            <a:off x="228600" y="1524000"/>
            <a:ext cx="8686800" cy="4724400"/>
          </a:xfrm>
        </p:spPr>
        <p:txBody>
          <a:bodyPr/>
          <a:lstStyle/>
          <a:p>
            <a:pPr>
              <a:buFont typeface="Arial" charset="0"/>
              <a:buNone/>
            </a:pPr>
            <a:r>
              <a:rPr lang="en-US" altLang="en-US" sz="2800" dirty="0" smtClean="0">
                <a:latin typeface="Arial" charset="0"/>
                <a:ea typeface="ＭＳ Ｐゴシック" pitchFamily="34" charset="-128"/>
                <a:cs typeface="Arial" charset="0"/>
              </a:rPr>
              <a:t>  Planning intervention:</a:t>
            </a:r>
          </a:p>
          <a:p>
            <a:r>
              <a:rPr lang="en-US" altLang="en-US" sz="2800" dirty="0" smtClean="0">
                <a:latin typeface="Arial" charset="0"/>
                <a:ea typeface="ＭＳ Ｐゴシック" pitchFamily="34" charset="-128"/>
                <a:cs typeface="Arial" charset="0"/>
              </a:rPr>
              <a:t>Interventions are selected and implemented based on what will support the child’s active participation</a:t>
            </a:r>
          </a:p>
          <a:p>
            <a:pPr marL="0" indent="0">
              <a:buNone/>
            </a:pPr>
            <a:r>
              <a:rPr lang="en-US" altLang="en-US" sz="2800" dirty="0" smtClean="0">
                <a:latin typeface="Arial" charset="0"/>
                <a:ea typeface="ＭＳ Ｐゴシック" pitchFamily="34" charset="-128"/>
                <a:cs typeface="Arial" charset="0"/>
              </a:rPr>
              <a:t> </a:t>
            </a:r>
          </a:p>
          <a:p>
            <a:pPr marL="0" indent="0">
              <a:buNone/>
            </a:pPr>
            <a:r>
              <a:rPr lang="en-US" altLang="en-US" sz="2800" dirty="0" smtClean="0">
                <a:latin typeface="Arial" charset="0"/>
                <a:ea typeface="ＭＳ Ｐゴシック" pitchFamily="34" charset="-128"/>
                <a:cs typeface="Arial" charset="0"/>
              </a:rPr>
              <a:t>Progress Monitoring:</a:t>
            </a:r>
          </a:p>
          <a:p>
            <a:r>
              <a:rPr lang="en-US" altLang="en-US" sz="2800" dirty="0" smtClean="0">
                <a:latin typeface="Arial" charset="0"/>
                <a:ea typeface="ＭＳ Ｐゴシック" pitchFamily="34" charset="-128"/>
                <a:cs typeface="Arial" charset="0"/>
              </a:rPr>
              <a:t>Ongoing reviews of the child’s development are organized by the three outcomes</a:t>
            </a:r>
          </a:p>
          <a:p>
            <a:r>
              <a:rPr lang="en-US" altLang="en-US" sz="2800" dirty="0" smtClean="0">
                <a:latin typeface="Arial" charset="0"/>
                <a:ea typeface="ＭＳ Ｐゴシック" pitchFamily="34" charset="-128"/>
                <a:cs typeface="Arial" charset="0"/>
              </a:rPr>
              <a:t>Reviews include discussion about the child’s progress on their individual outcomes or goals as well as the three outcome areas</a:t>
            </a:r>
          </a:p>
          <a:p>
            <a:pPr marL="0" indent="0">
              <a:buNone/>
            </a:pPr>
            <a:endParaRPr lang="en-US" altLang="en-US" sz="2800" dirty="0" smtClean="0">
              <a:latin typeface="Arial" charset="0"/>
              <a:ea typeface="ＭＳ Ｐゴシック" pitchFamily="34" charset="-128"/>
              <a:cs typeface="Arial" charset="0"/>
            </a:endParaRPr>
          </a:p>
        </p:txBody>
      </p:sp>
    </p:spTree>
    <p:extLst>
      <p:ext uri="{BB962C8B-B14F-4D97-AF65-F5344CB8AC3E}">
        <p14:creationId xmlns:p14="http://schemas.microsoft.com/office/powerpoint/2010/main" val="18024665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2753992027"/>
              </p:ext>
            </p:extLst>
          </p:nvPr>
        </p:nvGraphicFramePr>
        <p:xfrm>
          <a:off x="40481" y="-277019"/>
          <a:ext cx="9444038" cy="7335838"/>
        </p:xfrm>
        <a:graphic>
          <a:graphicData uri="http://schemas.openxmlformats.org/presentationml/2006/ole">
            <mc:AlternateContent xmlns:mc="http://schemas.openxmlformats.org/markup-compatibility/2006">
              <mc:Choice xmlns:v="urn:schemas-microsoft-com:vml" Requires="v">
                <p:oleObj spid="_x0000_s2070" name="Acrobat Document" r:id="rId4" imgW="9153000" imgH="6853320" progId="AcroExch.Document.7">
                  <p:embed/>
                </p:oleObj>
              </mc:Choice>
              <mc:Fallback>
                <p:oleObj name="Acrobat Document" r:id="rId4" imgW="9153000" imgH="6853320" progId="AcroExch.Document.7">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 y="-277019"/>
                        <a:ext cx="9444038" cy="733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5-Point Star 6"/>
          <p:cNvSpPr/>
          <p:nvPr/>
        </p:nvSpPr>
        <p:spPr>
          <a:xfrm>
            <a:off x="5715000" y="26670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5-Point Star 9"/>
          <p:cNvSpPr/>
          <p:nvPr/>
        </p:nvSpPr>
        <p:spPr>
          <a:xfrm>
            <a:off x="4648200" y="29718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5-Point Star 10"/>
          <p:cNvSpPr/>
          <p:nvPr/>
        </p:nvSpPr>
        <p:spPr>
          <a:xfrm>
            <a:off x="7391400" y="2557648"/>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5-Point Star 11"/>
          <p:cNvSpPr/>
          <p:nvPr/>
        </p:nvSpPr>
        <p:spPr>
          <a:xfrm>
            <a:off x="2286000" y="9144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5-Point Star 12"/>
          <p:cNvSpPr/>
          <p:nvPr/>
        </p:nvSpPr>
        <p:spPr>
          <a:xfrm>
            <a:off x="5910943" y="3906487"/>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5-Point Star 13"/>
          <p:cNvSpPr/>
          <p:nvPr/>
        </p:nvSpPr>
        <p:spPr>
          <a:xfrm>
            <a:off x="7886700" y="18669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5-Point Star 14"/>
          <p:cNvSpPr/>
          <p:nvPr/>
        </p:nvSpPr>
        <p:spPr>
          <a:xfrm>
            <a:off x="7656616" y="16383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5-Point Star 15"/>
          <p:cNvSpPr/>
          <p:nvPr/>
        </p:nvSpPr>
        <p:spPr>
          <a:xfrm>
            <a:off x="7167253" y="2928257"/>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5-Point Star 16"/>
          <p:cNvSpPr/>
          <p:nvPr/>
        </p:nvSpPr>
        <p:spPr>
          <a:xfrm>
            <a:off x="6931231" y="27813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5-Point Star 17"/>
          <p:cNvSpPr/>
          <p:nvPr/>
        </p:nvSpPr>
        <p:spPr>
          <a:xfrm>
            <a:off x="7162800" y="32766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5-Point Star 18"/>
          <p:cNvSpPr/>
          <p:nvPr/>
        </p:nvSpPr>
        <p:spPr>
          <a:xfrm>
            <a:off x="5682343" y="17907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5-Point Star 19"/>
          <p:cNvSpPr/>
          <p:nvPr/>
        </p:nvSpPr>
        <p:spPr>
          <a:xfrm>
            <a:off x="6656119" y="24765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5-Point Star 20"/>
          <p:cNvSpPr/>
          <p:nvPr/>
        </p:nvSpPr>
        <p:spPr>
          <a:xfrm>
            <a:off x="4572000" y="4191000"/>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5-Point Star 21"/>
          <p:cNvSpPr/>
          <p:nvPr/>
        </p:nvSpPr>
        <p:spPr>
          <a:xfrm>
            <a:off x="5262253" y="2329048"/>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5-Point Star 22"/>
          <p:cNvSpPr/>
          <p:nvPr/>
        </p:nvSpPr>
        <p:spPr>
          <a:xfrm>
            <a:off x="2819400" y="1752600"/>
            <a:ext cx="228600" cy="228600"/>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5-Point Star 23"/>
          <p:cNvSpPr/>
          <p:nvPr/>
        </p:nvSpPr>
        <p:spPr>
          <a:xfrm>
            <a:off x="7658100" y="1473530"/>
            <a:ext cx="228600" cy="228600"/>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5-Point Star 24"/>
          <p:cNvSpPr/>
          <p:nvPr/>
        </p:nvSpPr>
        <p:spPr>
          <a:xfrm>
            <a:off x="8458200" y="2915887"/>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TextBox 1"/>
          <p:cNvSpPr txBox="1"/>
          <p:nvPr/>
        </p:nvSpPr>
        <p:spPr>
          <a:xfrm>
            <a:off x="8229600" y="3276600"/>
            <a:ext cx="685800" cy="430887"/>
          </a:xfrm>
          <a:prstGeom prst="rect">
            <a:avLst/>
          </a:prstGeom>
          <a:noFill/>
        </p:spPr>
        <p:txBody>
          <a:bodyPr wrap="square" rtlCol="0">
            <a:spAutoFit/>
          </a:bodyPr>
          <a:lstStyle/>
          <a:p>
            <a:r>
              <a:rPr lang="en-US" sz="1100" dirty="0" smtClean="0"/>
              <a:t>Army EDIS </a:t>
            </a:r>
            <a:endParaRPr lang="en-US" sz="1100" dirty="0"/>
          </a:p>
        </p:txBody>
      </p:sp>
      <p:sp>
        <p:nvSpPr>
          <p:cNvPr id="26" name="5-Point Star 25"/>
          <p:cNvSpPr/>
          <p:nvPr/>
        </p:nvSpPr>
        <p:spPr>
          <a:xfrm>
            <a:off x="4876800" y="2955966"/>
            <a:ext cx="228600" cy="228600"/>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5-Point Star 26"/>
          <p:cNvSpPr/>
          <p:nvPr/>
        </p:nvSpPr>
        <p:spPr>
          <a:xfrm>
            <a:off x="3581400" y="3478887"/>
            <a:ext cx="228600" cy="2286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905028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noAutofit/>
          </a:bodyPr>
          <a:lstStyle/>
          <a:p>
            <a:pPr>
              <a:defRPr/>
            </a:pPr>
            <a:r>
              <a:rPr lang="en-US" altLang="en-US" dirty="0" smtClean="0">
                <a:effectLst>
                  <a:outerShdw blurRad="38100" dist="38100" dir="2700000" algn="tl">
                    <a:srgbClr val="C0C0C0"/>
                  </a:outerShdw>
                </a:effectLst>
                <a:latin typeface="Georgia" pitchFamily="18" charset="0"/>
                <a:ea typeface="ＭＳ Ｐゴシック" pitchFamily="34" charset="-128"/>
              </a:rPr>
              <a:t>The Right People, the Right Situation,</a:t>
            </a:r>
            <a:br>
              <a:rPr lang="en-US" altLang="en-US" dirty="0" smtClean="0">
                <a:effectLst>
                  <a:outerShdw blurRad="38100" dist="38100" dir="2700000" algn="tl">
                    <a:srgbClr val="C0C0C0"/>
                  </a:outerShdw>
                </a:effectLst>
                <a:latin typeface="Georgia" pitchFamily="18" charset="0"/>
                <a:ea typeface="ＭＳ Ｐゴシック" pitchFamily="34" charset="-128"/>
              </a:rPr>
            </a:br>
            <a:r>
              <a:rPr lang="en-US" altLang="en-US" dirty="0" smtClean="0">
                <a:effectLst>
                  <a:outerShdw blurRad="38100" dist="38100" dir="2700000" algn="tl">
                    <a:srgbClr val="C0C0C0"/>
                  </a:outerShdw>
                </a:effectLst>
                <a:latin typeface="Georgia" pitchFamily="18" charset="0"/>
                <a:ea typeface="ＭＳ Ｐゴシック" pitchFamily="34" charset="-128"/>
              </a:rPr>
              <a:t>the Right Time</a:t>
            </a:r>
          </a:p>
        </p:txBody>
      </p:sp>
      <p:sp>
        <p:nvSpPr>
          <p:cNvPr id="30722" name="Content Placeholder 2"/>
          <p:cNvSpPr>
            <a:spLocks noGrp="1"/>
          </p:cNvSpPr>
          <p:nvPr>
            <p:ph idx="1"/>
          </p:nvPr>
        </p:nvSpPr>
        <p:spPr/>
        <p:txBody>
          <a:bodyPr/>
          <a:lstStyle/>
          <a:p>
            <a:pPr eaLnBrk="1" hangingPunct="1">
              <a:lnSpc>
                <a:spcPct val="90000"/>
              </a:lnSpc>
              <a:spcBef>
                <a:spcPts val="1800"/>
              </a:spcBef>
            </a:pPr>
            <a:r>
              <a:rPr lang="en-US" altLang="en-US" sz="2600" dirty="0" smtClean="0">
                <a:latin typeface="Arial" charset="0"/>
                <a:ea typeface="ＭＳ Ｐゴシック" pitchFamily="34" charset="-128"/>
                <a:cs typeface="Arial" charset="0"/>
              </a:rPr>
              <a:t>Why not complete the Child Outcome Summary (COS) rating while talking about the child</a:t>
            </a:r>
            <a:r>
              <a:rPr lang="ja-JP" altLang="en-US" sz="2600" dirty="0" smtClean="0">
                <a:latin typeface="Arial" charset="0"/>
                <a:ea typeface="ＭＳ Ｐゴシック" pitchFamily="34" charset="-128"/>
                <a:cs typeface="Arial" charset="0"/>
              </a:rPr>
              <a:t>’</a:t>
            </a:r>
            <a:r>
              <a:rPr lang="en-US" altLang="ja-JP" sz="2600" dirty="0" smtClean="0">
                <a:latin typeface="Arial" charset="0"/>
                <a:ea typeface="ＭＳ Ｐゴシック" pitchFamily="34" charset="-128"/>
                <a:cs typeface="Arial" charset="0"/>
              </a:rPr>
              <a:t>s functioning and development?</a:t>
            </a:r>
          </a:p>
          <a:p>
            <a:pPr eaLnBrk="1" hangingPunct="1">
              <a:lnSpc>
                <a:spcPct val="90000"/>
              </a:lnSpc>
              <a:spcBef>
                <a:spcPts val="1800"/>
              </a:spcBef>
            </a:pPr>
            <a:r>
              <a:rPr lang="en-US" altLang="en-US" sz="2600" dirty="0" smtClean="0">
                <a:latin typeface="Arial" charset="0"/>
                <a:ea typeface="ＭＳ Ｐゴシック" pitchFamily="34" charset="-128"/>
                <a:cs typeface="Arial" charset="0"/>
              </a:rPr>
              <a:t>Providers who are integrating the outcomes work, suggest that the completing the COS rating at the IFSP or IEP meeting to summarize the assessment results is a natural and enriching conversation</a:t>
            </a:r>
          </a:p>
          <a:p>
            <a:pPr eaLnBrk="1" hangingPunct="1">
              <a:lnSpc>
                <a:spcPct val="90000"/>
              </a:lnSpc>
              <a:spcBef>
                <a:spcPts val="1800"/>
              </a:spcBef>
            </a:pPr>
            <a:r>
              <a:rPr lang="en-US" altLang="en-US" sz="2600" dirty="0" smtClean="0">
                <a:latin typeface="Arial" charset="0"/>
                <a:ea typeface="ＭＳ Ｐゴシック" pitchFamily="34" charset="-128"/>
                <a:cs typeface="Arial" charset="0"/>
              </a:rPr>
              <a:t>Outcomes and goals become more functional – routine and activity based </a:t>
            </a:r>
          </a:p>
          <a:p>
            <a:pPr eaLnBrk="1" hangingPunct="1">
              <a:lnSpc>
                <a:spcPct val="90000"/>
              </a:lnSpc>
              <a:spcBef>
                <a:spcPts val="1800"/>
              </a:spcBef>
              <a:buFontTx/>
              <a:buNone/>
            </a:pPr>
            <a:r>
              <a:rPr lang="en-US" altLang="en-US" sz="1300" dirty="0" smtClean="0">
                <a:solidFill>
                  <a:srgbClr val="7F7F7F"/>
                </a:solidFill>
                <a:latin typeface="Arial" charset="0"/>
                <a:ea typeface="ＭＳ Ｐゴシック" pitchFamily="34" charset="-128"/>
                <a:cs typeface="Arial" charset="0"/>
              </a:rPr>
              <a:t>For more information about integrating outcomes into the IFSP/IEP process, please visit the ECO website at </a:t>
            </a:r>
            <a:r>
              <a:rPr lang="en-US" altLang="en-US" sz="1300" dirty="0">
                <a:solidFill>
                  <a:srgbClr val="7F7F7F"/>
                </a:solidFill>
                <a:latin typeface="Arial" charset="0"/>
                <a:ea typeface="ＭＳ Ｐゴシック" pitchFamily="34" charset="-128"/>
                <a:cs typeface="Arial" charset="0"/>
                <a:hlinkClick r:id="rId3"/>
              </a:rPr>
              <a:t>http://</a:t>
            </a:r>
            <a:r>
              <a:rPr lang="en-US" altLang="en-US" sz="1300" dirty="0" smtClean="0">
                <a:solidFill>
                  <a:srgbClr val="7F7F7F"/>
                </a:solidFill>
                <a:latin typeface="Arial" charset="0"/>
                <a:ea typeface="ＭＳ Ｐゴシック" pitchFamily="34" charset="-128"/>
                <a:cs typeface="Arial" charset="0"/>
                <a:hlinkClick r:id="rId3"/>
              </a:rPr>
              <a:t>ectacenter.org/eco/pages/integration.asp</a:t>
            </a:r>
            <a:r>
              <a:rPr lang="en-US" altLang="en-US" sz="1300" dirty="0" smtClean="0">
                <a:solidFill>
                  <a:srgbClr val="7F7F7F"/>
                </a:solidFill>
                <a:latin typeface="Arial" charset="0"/>
                <a:ea typeface="ＭＳ Ｐゴシック" pitchFamily="34" charset="-128"/>
                <a:cs typeface="Arial" charset="0"/>
              </a:rPr>
              <a:t> </a:t>
            </a:r>
          </a:p>
        </p:txBody>
      </p:sp>
      <p:sp>
        <p:nvSpPr>
          <p:cNvPr id="30723" name="Rectangle 6"/>
          <p:cNvSpPr>
            <a:spLocks noGrp="1" noChangeArrowheads="1"/>
          </p:cNvSpPr>
          <p:nvPr>
            <p:ph type="sldNum" sz="quarter" idx="12"/>
          </p:nvPr>
        </p:nvSpPr>
        <p:spPr bwMode="auto">
          <a:noFill/>
          <a:ln>
            <a:miter lim="800000"/>
            <a:headEnd/>
            <a:tailEnd/>
          </a:ln>
        </p:spPr>
        <p:txBody>
          <a:bodyPr/>
          <a:lstStyle/>
          <a:p>
            <a:fld id="{E7AEA729-5496-4717-AFE4-EDCAB3DAABA0}" type="slidenum">
              <a:rPr lang="en-US" altLang="en-US" smtClean="0">
                <a:latin typeface="Arial" charset="0"/>
                <a:cs typeface="Arial" charset="0"/>
              </a:rPr>
              <a:pPr/>
              <a:t>20</a:t>
            </a:fld>
            <a:endParaRPr lang="en-US" altLang="en-US" smtClean="0">
              <a:latin typeface="Arial" charset="0"/>
              <a:cs typeface="Arial" charset="0"/>
            </a:endParaRPr>
          </a:p>
        </p:txBody>
      </p:sp>
    </p:spTree>
    <p:extLst>
      <p:ext uri="{BB962C8B-B14F-4D97-AF65-F5344CB8AC3E}">
        <p14:creationId xmlns:p14="http://schemas.microsoft.com/office/powerpoint/2010/main" val="3888627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dirty="0" smtClean="0"/>
              <a:t>Benefits of Integrating Outcomes into the IFSP/IEP Process</a:t>
            </a:r>
            <a:r>
              <a:rPr lang="en-US" sz="4000" dirty="0" smtClean="0"/>
              <a:t/>
            </a:r>
            <a:br>
              <a:rPr lang="en-US" sz="4000" dirty="0" smtClean="0"/>
            </a:br>
            <a:endParaRPr lang="en-US" sz="4000" dirty="0"/>
          </a:p>
        </p:txBody>
      </p:sp>
      <p:sp>
        <p:nvSpPr>
          <p:cNvPr id="3" name="Content Placeholder 2"/>
          <p:cNvSpPr>
            <a:spLocks noGrp="1"/>
          </p:cNvSpPr>
          <p:nvPr>
            <p:ph idx="1"/>
          </p:nvPr>
        </p:nvSpPr>
        <p:spPr>
          <a:xfrm>
            <a:off x="76200" y="1295400"/>
            <a:ext cx="6324600" cy="5181600"/>
          </a:xfrm>
        </p:spPr>
        <p:txBody>
          <a:bodyPr/>
          <a:lstStyle/>
          <a:p>
            <a:r>
              <a:rPr lang="en-US" altLang="en-US" sz="2800" dirty="0" smtClean="0">
                <a:latin typeface="Arial" charset="0"/>
                <a:ea typeface="ＭＳ Ｐゴシック" pitchFamily="34" charset="-128"/>
                <a:cs typeface="Arial" charset="0"/>
              </a:rPr>
              <a:t>More understandable, measureable individualized IFSP outcomes and IEP goals</a:t>
            </a:r>
          </a:p>
          <a:p>
            <a:r>
              <a:rPr lang="en-US" altLang="en-US" sz="2800" dirty="0" smtClean="0">
                <a:latin typeface="Arial" charset="0"/>
                <a:ea typeface="ＭＳ Ｐゴシック" pitchFamily="34" charset="-128"/>
                <a:cs typeface="Arial" charset="0"/>
              </a:rPr>
              <a:t>Families can tell when their children are achieving desired outcomes</a:t>
            </a:r>
          </a:p>
          <a:p>
            <a:r>
              <a:rPr lang="en-US" altLang="en-US" sz="2800" dirty="0" smtClean="0">
                <a:latin typeface="Arial" charset="0"/>
                <a:ea typeface="ＭＳ Ｐゴシック" pitchFamily="34" charset="-128"/>
                <a:cs typeface="Arial" charset="0"/>
              </a:rPr>
              <a:t>Reinforces the assessment and planning cycle</a:t>
            </a:r>
          </a:p>
          <a:p>
            <a:r>
              <a:rPr lang="en-US" altLang="en-US" sz="2800" dirty="0" smtClean="0">
                <a:latin typeface="Arial" charset="0"/>
                <a:ea typeface="ＭＳ Ｐゴシック" pitchFamily="34" charset="-128"/>
                <a:cs typeface="Arial" charset="0"/>
              </a:rPr>
              <a:t>Improves practice</a:t>
            </a:r>
          </a:p>
          <a:p>
            <a:r>
              <a:rPr lang="en-US" altLang="en-US" sz="2800" dirty="0" smtClean="0">
                <a:latin typeface="Arial" charset="0"/>
                <a:ea typeface="ＭＳ Ｐゴシック" pitchFamily="34" charset="-128"/>
                <a:cs typeface="Arial" charset="0"/>
              </a:rPr>
              <a:t>Supports progress in the overarching areas that are central to early intervention</a:t>
            </a:r>
          </a:p>
          <a:p>
            <a:pPr>
              <a:buFont typeface="Arial" charset="0"/>
              <a:buNone/>
            </a:pPr>
            <a:endParaRPr lang="en-US" altLang="en-US" sz="2800" dirty="0" smtClean="0">
              <a:latin typeface="Arial" charset="0"/>
              <a:ea typeface="ＭＳ Ｐゴシック" pitchFamily="34" charset="-128"/>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2140" y="1981200"/>
            <a:ext cx="3346704" cy="473590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0"/>
            <a:ext cx="9144000" cy="68580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lgn="r">
              <a:defRPr/>
            </a:pPr>
            <a:endParaRPr lang="en-US" sz="1800"/>
          </a:p>
        </p:txBody>
      </p:sp>
      <p:pic>
        <p:nvPicPr>
          <p:cNvPr id="6" name="Content Placeholder 5" descr="kids holding hands.JPG"/>
          <p:cNvPicPr>
            <a:picLocks noGrp="1" noChangeAspect="1"/>
          </p:cNvPicPr>
          <p:nvPr>
            <p:ph idx="4294967295"/>
          </p:nvPr>
        </p:nvPicPr>
        <p:blipFill>
          <a:blip r:embed="rId4" cstate="print"/>
          <a:srcRect r="11871"/>
          <a:stretch>
            <a:fillRect/>
          </a:stretch>
        </p:blipFill>
        <p:spPr>
          <a:xfrm>
            <a:off x="4902200" y="3867150"/>
            <a:ext cx="4241800" cy="2686050"/>
          </a:xfrm>
        </p:spPr>
      </p:pic>
      <p:pic>
        <p:nvPicPr>
          <p:cNvPr id="15" name="Content Placeholder 4" descr="hmong_kids02.jpg"/>
          <p:cNvPicPr>
            <a:picLocks noChangeAspect="1"/>
          </p:cNvPicPr>
          <p:nvPr/>
        </p:nvPicPr>
        <p:blipFill>
          <a:blip r:embed="rId5" cstate="print"/>
          <a:srcRect l="10062"/>
          <a:stretch>
            <a:fillRect/>
          </a:stretch>
        </p:blipFill>
        <p:spPr bwMode="auto">
          <a:xfrm>
            <a:off x="3886200" y="1371600"/>
            <a:ext cx="2649538" cy="2209800"/>
          </a:xfrm>
          <a:prstGeom prst="rect">
            <a:avLst/>
          </a:prstGeom>
          <a:noFill/>
          <a:ln w="9525">
            <a:noFill/>
            <a:miter lim="800000"/>
            <a:headEnd/>
            <a:tailEnd/>
          </a:ln>
        </p:spPr>
      </p:pic>
      <p:pic>
        <p:nvPicPr>
          <p:cNvPr id="3" name="Picture 2"/>
          <p:cNvPicPr>
            <a:picLocks noChangeAspect="1"/>
          </p:cNvPicPr>
          <p:nvPr/>
        </p:nvPicPr>
        <p:blipFill>
          <a:blip r:embed="rId6" cstate="print"/>
          <a:srcRect l="4765" t="24161" r="25153"/>
          <a:stretch>
            <a:fillRect/>
          </a:stretch>
        </p:blipFill>
        <p:spPr bwMode="auto">
          <a:xfrm>
            <a:off x="76200" y="1371600"/>
            <a:ext cx="3630613" cy="2209800"/>
          </a:xfrm>
          <a:prstGeom prst="rect">
            <a:avLst/>
          </a:prstGeom>
          <a:noFill/>
          <a:ln w="9525">
            <a:noFill/>
            <a:miter lim="800000"/>
            <a:headEnd/>
            <a:tailEnd/>
          </a:ln>
        </p:spPr>
      </p:pic>
      <p:pic>
        <p:nvPicPr>
          <p:cNvPr id="7" name="Picture 6"/>
          <p:cNvPicPr>
            <a:picLocks noChangeAspect="1"/>
          </p:cNvPicPr>
          <p:nvPr/>
        </p:nvPicPr>
        <p:blipFill>
          <a:blip r:embed="rId7" cstate="print"/>
          <a:srcRect l="6561" r="6654"/>
          <a:stretch>
            <a:fillRect/>
          </a:stretch>
        </p:blipFill>
        <p:spPr bwMode="auto">
          <a:xfrm>
            <a:off x="6705600" y="1371600"/>
            <a:ext cx="2332038" cy="2209800"/>
          </a:xfrm>
          <a:prstGeom prst="rect">
            <a:avLst/>
          </a:prstGeom>
          <a:noFill/>
          <a:ln w="9525">
            <a:noFill/>
            <a:miter lim="800000"/>
            <a:headEnd/>
            <a:tailEnd/>
          </a:ln>
        </p:spPr>
      </p:pic>
      <p:pic>
        <p:nvPicPr>
          <p:cNvPr id="8" name="Picture 7"/>
          <p:cNvPicPr>
            <a:picLocks noChangeAspect="1"/>
          </p:cNvPicPr>
          <p:nvPr/>
        </p:nvPicPr>
        <p:blipFill>
          <a:blip r:embed="rId8" cstate="print"/>
          <a:srcRect b="16951"/>
          <a:stretch>
            <a:fillRect/>
          </a:stretch>
        </p:blipFill>
        <p:spPr bwMode="auto">
          <a:xfrm>
            <a:off x="114300" y="3867150"/>
            <a:ext cx="2128838" cy="2657475"/>
          </a:xfrm>
          <a:prstGeom prst="rect">
            <a:avLst/>
          </a:prstGeom>
          <a:noFill/>
          <a:ln w="9525">
            <a:noFill/>
            <a:miter lim="800000"/>
            <a:headEnd/>
            <a:tailEnd/>
          </a:ln>
        </p:spPr>
      </p:pic>
      <p:pic>
        <p:nvPicPr>
          <p:cNvPr id="9" name="Picture 8"/>
          <p:cNvPicPr>
            <a:picLocks noChangeAspect="1"/>
          </p:cNvPicPr>
          <p:nvPr/>
        </p:nvPicPr>
        <p:blipFill>
          <a:blip r:embed="rId9" cstate="print"/>
          <a:srcRect t="8096"/>
          <a:stretch>
            <a:fillRect/>
          </a:stretch>
        </p:blipFill>
        <p:spPr bwMode="auto">
          <a:xfrm>
            <a:off x="2498725" y="3867150"/>
            <a:ext cx="2171700" cy="2660650"/>
          </a:xfrm>
          <a:prstGeom prst="rect">
            <a:avLst/>
          </a:prstGeom>
          <a:noFill/>
          <a:ln w="9525">
            <a:noFill/>
            <a:miter lim="800000"/>
            <a:headEnd/>
            <a:tailEnd/>
          </a:ln>
        </p:spPr>
      </p:pic>
      <p:sp>
        <p:nvSpPr>
          <p:cNvPr id="10" name="Rectangle 9"/>
          <p:cNvSpPr/>
          <p:nvPr>
            <p:custDataLst>
              <p:tags r:id="rId1"/>
            </p:custDataLst>
          </p:nvPr>
        </p:nvSpPr>
        <p:spPr>
          <a:xfrm>
            <a:off x="161618" y="290914"/>
            <a:ext cx="8877751" cy="707886"/>
          </a:xfrm>
          <a:prstGeom prst="rect">
            <a:avLst/>
          </a:prstGeom>
          <a:noFill/>
        </p:spPr>
        <p:txBody>
          <a:bodyPr wrap="none">
            <a:spAutoFit/>
          </a:bodyPr>
          <a:lstStyle/>
          <a:p>
            <a:pPr algn="ctr">
              <a:defRPr/>
            </a:pPr>
            <a:r>
              <a:rPr lang="en-U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Active and Successful Participation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body" sz="quarter" idx="10"/>
          </p:nvPr>
        </p:nvSpPr>
        <p:spPr>
          <a:xfrm>
            <a:off x="228600" y="5467350"/>
            <a:ext cx="8672946" cy="1314450"/>
          </a:xfrm>
        </p:spPr>
        <p:txBody>
          <a:bodyPr/>
          <a:lstStyle>
            <a:extLst/>
          </a:lstStyle>
          <a:p>
            <a:r>
              <a:rPr lang="en-US" sz="3200" b="1" dirty="0" smtClean="0"/>
              <a:t>Integrating the Child and Family Outcomes into the IFSP and IEP in Kansas</a:t>
            </a:r>
            <a:endParaRPr lang="en-US" sz="3200" dirty="0"/>
          </a:p>
        </p:txBody>
      </p:sp>
      <p:pic>
        <p:nvPicPr>
          <p:cNvPr id="4" name="j0178459.jpg"/>
          <p:cNvPicPr>
            <a:picLocks noGrp="1" noChangeAspect="1"/>
          </p:cNvPicPr>
          <p:nvPr>
            <p:ph type="pic" sz="quarter" idx="11"/>
          </p:nvPr>
        </p:nvPicPr>
        <p:blipFill>
          <a:blip r:embed="rId3" cstate="print"/>
          <a:srcRect l="6255" r="6255"/>
          <a:stretch>
            <a:fillRect/>
          </a:stretch>
        </p:blipFill>
        <p:spPr/>
      </p:pic>
      <p:sp>
        <p:nvSpPr>
          <p:cNvPr id="7" name="Rectangle 6"/>
          <p:cNvSpPr>
            <a:spLocks noGrp="1"/>
          </p:cNvSpPr>
          <p:nvPr>
            <p:ph type="body" sz="quarter" idx="15"/>
          </p:nvPr>
        </p:nvSpPr>
        <p:spPr/>
        <p:txBody>
          <a:bodyPr/>
          <a:lstStyle/>
          <a:p>
            <a:pPr>
              <a:defRPr/>
            </a:pPr>
            <a:r>
              <a:rPr lang="en-US" b="1" dirty="0" smtClean="0">
                <a:solidFill>
                  <a:schemeClr val="bg1"/>
                </a:solidFill>
              </a:rPr>
              <a:t>Vera Stroup-Rentier, KS 619</a:t>
            </a:r>
          </a:p>
          <a:p>
            <a:pPr>
              <a:defRPr/>
            </a:pPr>
            <a:r>
              <a:rPr lang="en-US" b="1" dirty="0" smtClean="0">
                <a:solidFill>
                  <a:schemeClr val="bg1"/>
                </a:solidFill>
              </a:rPr>
              <a:t>Sarah Walters, KS Part C</a:t>
            </a:r>
          </a:p>
          <a:p>
            <a:endParaRPr lang="en-US" dirty="0"/>
          </a:p>
        </p:txBody>
      </p:sp>
      <p:grpSp>
        <p:nvGrpSpPr>
          <p:cNvPr id="10" name="Group 9"/>
          <p:cNvGrpSpPr/>
          <p:nvPr/>
        </p:nvGrpSpPr>
        <p:grpSpPr>
          <a:xfrm>
            <a:off x="8229600" y="2590800"/>
            <a:ext cx="765476" cy="2724830"/>
            <a:chOff x="8229600" y="2590800"/>
            <a:chExt cx="765476" cy="2724830"/>
          </a:xfrm>
        </p:grpSpPr>
        <p:grpSp>
          <p:nvGrpSpPr>
            <p:cNvPr id="3" name="Group 4"/>
            <p:cNvGrpSpPr/>
            <p:nvPr/>
          </p:nvGrpSpPr>
          <p:grpSpPr>
            <a:xfrm rot="16200000">
              <a:off x="7774138" y="3122462"/>
              <a:ext cx="1752600" cy="689276"/>
              <a:chOff x="7208518" y="6451597"/>
              <a:chExt cx="1429033" cy="367614"/>
            </a:xfrm>
          </p:grpSpPr>
          <p:pic>
            <p:nvPicPr>
              <p:cNvPr id="6"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8"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124486" y="4524714"/>
              <a:ext cx="896030" cy="685801"/>
            </a:xfrm>
            <a:prstGeom prst="rect">
              <a:avLst/>
            </a:prstGeom>
            <a:ln w="28575">
              <a:noFill/>
            </a:ln>
          </p:spPr>
        </p:pic>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5187"/>
          </a:xfrm>
        </p:spPr>
        <p:txBody>
          <a:bodyPr/>
          <a:lstStyle/>
          <a:p>
            <a:r>
              <a:rPr lang="en-US" dirty="0" smtClean="0"/>
              <a:t>Kansas Landscape</a:t>
            </a:r>
            <a:endParaRPr lang="en-US" dirty="0"/>
          </a:p>
        </p:txBody>
      </p:sp>
      <p:sp>
        <p:nvSpPr>
          <p:cNvPr id="3" name="Content Placeholder 2"/>
          <p:cNvSpPr>
            <a:spLocks noGrp="1"/>
          </p:cNvSpPr>
          <p:nvPr>
            <p:ph idx="1"/>
          </p:nvPr>
        </p:nvSpPr>
        <p:spPr>
          <a:xfrm>
            <a:off x="898193" y="3351820"/>
            <a:ext cx="7304285" cy="2791984"/>
          </a:xfrm>
        </p:spPr>
        <p:txBody>
          <a:bodyPr>
            <a:normAutofit/>
          </a:bodyPr>
          <a:lstStyle/>
          <a:p>
            <a:r>
              <a:rPr lang="en-US" sz="2000" b="1" dirty="0" smtClean="0"/>
              <a:t>Part C – Kansas Department of Health and Environment (KDHE) </a:t>
            </a:r>
            <a:r>
              <a:rPr lang="en-US" sz="2000" b="1" u="sng" dirty="0">
                <a:hlinkClick r:id="rId3"/>
              </a:rPr>
              <a:t>http://www.ksits.org/</a:t>
            </a:r>
            <a:endParaRPr lang="en-US" sz="2000" b="1" dirty="0" smtClean="0"/>
          </a:p>
          <a:p>
            <a:r>
              <a:rPr lang="en-US" sz="2000" b="1" dirty="0" smtClean="0"/>
              <a:t>Part B/619 – Kansas State Department of Education (KSDE) </a:t>
            </a:r>
            <a:r>
              <a:rPr lang="en-US" sz="2000" b="1" u="sng" dirty="0">
                <a:hlinkClick r:id="rId4"/>
              </a:rPr>
              <a:t>http://www.ksde.org/</a:t>
            </a:r>
            <a:endParaRPr lang="en-US" sz="2000" b="1" dirty="0" smtClean="0"/>
          </a:p>
          <a:p>
            <a:r>
              <a:rPr lang="en-US" sz="2000" b="1" dirty="0" smtClean="0"/>
              <a:t>Outcome Web System (OWS) – Birth to 6 </a:t>
            </a:r>
            <a:r>
              <a:rPr lang="en-US" sz="2000" b="1" u="sng" dirty="0">
                <a:hlinkClick r:id="rId5"/>
              </a:rPr>
              <a:t>http://kskits.org/OWS/index.html</a:t>
            </a:r>
            <a:endParaRPr lang="en-US" sz="2000" b="1" dirty="0" smtClean="0"/>
          </a:p>
          <a:p>
            <a:r>
              <a:rPr lang="en-US" sz="2000" b="1" dirty="0" smtClean="0"/>
              <a:t>Kansas </a:t>
            </a:r>
            <a:r>
              <a:rPr lang="en-US" sz="2000" b="1" dirty="0" err="1" smtClean="0"/>
              <a:t>Inservice</a:t>
            </a:r>
            <a:r>
              <a:rPr lang="en-US" sz="2000" b="1" dirty="0" smtClean="0"/>
              <a:t> Training System – Birth to 8</a:t>
            </a:r>
          </a:p>
          <a:p>
            <a:r>
              <a:rPr lang="en-US" sz="2000" b="1" u="sng" dirty="0">
                <a:hlinkClick r:id="rId6"/>
              </a:rPr>
              <a:t>http://www.kskits.org/</a:t>
            </a:r>
          </a:p>
          <a:p>
            <a:endParaRPr lang="en-US" dirty="0" smtClean="0"/>
          </a:p>
          <a:p>
            <a:endParaRPr lang="en-US" dirty="0"/>
          </a:p>
        </p:txBody>
      </p:sp>
      <p:pic>
        <p:nvPicPr>
          <p:cNvPr id="76802" name="Picture 2" descr="http://michaelstricklandimages.com/wp-content/uploads/WavesofGold.jpg"/>
          <p:cNvPicPr>
            <a:picLocks noChangeAspect="1" noChangeArrowheads="1"/>
          </p:cNvPicPr>
          <p:nvPr/>
        </p:nvPicPr>
        <p:blipFill>
          <a:blip r:embed="rId7" cstate="print"/>
          <a:srcRect/>
          <a:stretch>
            <a:fillRect/>
          </a:stretch>
        </p:blipFill>
        <p:spPr bwMode="auto">
          <a:xfrm>
            <a:off x="990600" y="990600"/>
            <a:ext cx="7010400" cy="2336801"/>
          </a:xfrm>
          <a:prstGeom prst="rect">
            <a:avLst/>
          </a:prstGeom>
          <a:noFill/>
        </p:spPr>
      </p:pic>
      <p:grpSp>
        <p:nvGrpSpPr>
          <p:cNvPr id="16" name="Group 15"/>
          <p:cNvGrpSpPr/>
          <p:nvPr/>
        </p:nvGrpSpPr>
        <p:grpSpPr>
          <a:xfrm rot="5400000">
            <a:off x="7810327" y="5524327"/>
            <a:ext cx="686146" cy="1981200"/>
            <a:chOff x="8305800" y="2590800"/>
            <a:chExt cx="689276" cy="2442951"/>
          </a:xfrm>
        </p:grpSpPr>
        <p:grpSp>
          <p:nvGrpSpPr>
            <p:cNvPr id="17" name="Group 4"/>
            <p:cNvGrpSpPr/>
            <p:nvPr/>
          </p:nvGrpSpPr>
          <p:grpSpPr>
            <a:xfrm rot="16200000">
              <a:off x="7774138" y="3122462"/>
              <a:ext cx="1752600" cy="689276"/>
              <a:chOff x="7208518" y="6451597"/>
              <a:chExt cx="1429033" cy="367614"/>
            </a:xfrm>
          </p:grpSpPr>
          <p:pic>
            <p:nvPicPr>
              <p:cNvPr id="19" name="Picture 2" descr="H:\Children, Youth &amp; Families\Children's Developmental Section\ITS\Letterheads-Logos\color tinyk logo.tif"/>
              <p:cNvPicPr>
                <a:picLocks noChangeAspect="1" noChangeArrowheads="1"/>
              </p:cNvPicPr>
              <p:nvPr/>
            </p:nvPicPr>
            <p:blipFill>
              <a:blip r:embed="rId8" cstate="print"/>
              <a:srcRect/>
              <a:stretch>
                <a:fillRect/>
              </a:stretch>
            </p:blipFill>
            <p:spPr bwMode="auto">
              <a:xfrm>
                <a:off x="7208518" y="6532877"/>
                <a:ext cx="683451" cy="248733"/>
              </a:xfrm>
              <a:prstGeom prst="rect">
                <a:avLst/>
              </a:prstGeom>
              <a:noFill/>
            </p:spPr>
          </p:pic>
          <p:pic>
            <p:nvPicPr>
              <p:cNvPr id="20" name="Picture 3" descr="H:\Children, Youth &amp; Families\Children's Developmental Section\ITS\Letterheads-Logos\KS_KDHELogo_Blue-Gold_3.png"/>
              <p:cNvPicPr>
                <a:picLocks noChangeAspect="1" noChangeArrowheads="1"/>
              </p:cNvPicPr>
              <p:nvPr/>
            </p:nvPicPr>
            <p:blipFill>
              <a:blip r:embed="rId9" cstate="print"/>
              <a:srcRect/>
              <a:stretch>
                <a:fillRect/>
              </a:stretch>
            </p:blipFill>
            <p:spPr bwMode="auto">
              <a:xfrm>
                <a:off x="8078364" y="6451597"/>
                <a:ext cx="559187" cy="367614"/>
              </a:xfrm>
              <a:prstGeom prst="rect">
                <a:avLst/>
              </a:prstGeom>
              <a:noFill/>
            </p:spPr>
          </p:pic>
        </p:gr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20024741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sz="4000" dirty="0" smtClean="0"/>
              <a:t>Goal</a:t>
            </a:r>
            <a:endParaRPr lang="en-US" sz="4000" dirty="0"/>
          </a:p>
        </p:txBody>
      </p:sp>
      <p:sp>
        <p:nvSpPr>
          <p:cNvPr id="7" name="Content Placeholder 2"/>
          <p:cNvSpPr>
            <a:spLocks noGrp="1"/>
          </p:cNvSpPr>
          <p:nvPr>
            <p:ph idx="1"/>
          </p:nvPr>
        </p:nvSpPr>
        <p:spPr>
          <a:xfrm>
            <a:off x="3886200" y="1371600"/>
            <a:ext cx="5029200" cy="4876800"/>
          </a:xfrm>
        </p:spPr>
        <p:txBody>
          <a:bodyPr rtlCol="0">
            <a:noAutofit/>
          </a:bodyPr>
          <a:lstStyle/>
          <a:p>
            <a:pPr marL="0" indent="0" eaLnBrk="1" fontAlgn="auto" hangingPunct="1">
              <a:spcAft>
                <a:spcPts val="0"/>
              </a:spcAft>
              <a:buClr>
                <a:srgbClr val="B86E00"/>
              </a:buClr>
              <a:buFont typeface="Calibri" pitchFamily="34" charset="0"/>
              <a:buNone/>
              <a:defRPr/>
            </a:pPr>
            <a:r>
              <a:rPr lang="en-US" sz="3200" b="1" dirty="0" smtClean="0">
                <a:solidFill>
                  <a:schemeClr val="accent5"/>
                </a:solidFill>
                <a:ea typeface="+mn-ea"/>
                <a:cs typeface="+mn-cs"/>
              </a:rPr>
              <a:t>Understand the connections among:</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Functional Assessment</a:t>
            </a:r>
          </a:p>
          <a:p>
            <a:pPr marL="1597025" lvl="2" indent="-400050" eaLnBrk="1" fontAlgn="auto" hangingPunct="1">
              <a:spcBef>
                <a:spcPts val="2400"/>
              </a:spcBef>
              <a:spcAft>
                <a:spcPts val="0"/>
              </a:spcAft>
              <a:buClr>
                <a:schemeClr val="accent5"/>
              </a:buClr>
              <a:buFont typeface="Arial"/>
              <a:buChar char="•"/>
              <a:defRPr/>
            </a:pPr>
            <a:r>
              <a:rPr lang="en-US" sz="2400" b="1" dirty="0">
                <a:ea typeface="+mn-ea"/>
                <a:cs typeface="+mn-cs"/>
              </a:rPr>
              <a:t>D</a:t>
            </a:r>
            <a:r>
              <a:rPr lang="en-US" sz="2400" b="1" dirty="0" smtClean="0">
                <a:ea typeface="+mn-ea"/>
                <a:cs typeface="+mn-cs"/>
              </a:rPr>
              <a:t>eveloping </a:t>
            </a:r>
            <a:r>
              <a:rPr lang="en-US" sz="2400" b="1" dirty="0">
                <a:ea typeface="+mn-ea"/>
                <a:cs typeface="+mn-cs"/>
              </a:rPr>
              <a:t>meaningful IFSP </a:t>
            </a:r>
            <a:r>
              <a:rPr lang="en-US" sz="2400" b="1" dirty="0" smtClean="0">
                <a:ea typeface="+mn-ea"/>
                <a:cs typeface="+mn-cs"/>
              </a:rPr>
              <a:t>Outcomes and IEP Goals </a:t>
            </a:r>
          </a:p>
          <a:p>
            <a:pPr marL="1597025" lvl="2" indent="-400050" eaLnBrk="1" fontAlgn="auto" hangingPunct="1">
              <a:spcBef>
                <a:spcPts val="2400"/>
              </a:spcBef>
              <a:spcAft>
                <a:spcPts val="0"/>
              </a:spcAft>
              <a:buClr>
                <a:schemeClr val="accent5"/>
              </a:buClr>
              <a:buFont typeface="Arial"/>
              <a:buChar char="•"/>
              <a:defRPr/>
            </a:pPr>
            <a:r>
              <a:rPr lang="en-US" sz="2400" dirty="0" smtClean="0">
                <a:ea typeface="+mn-ea"/>
                <a:cs typeface="+mn-cs"/>
              </a:rPr>
              <a:t>Measuring </a:t>
            </a:r>
            <a:r>
              <a:rPr lang="en-US" sz="2400" dirty="0">
                <a:ea typeface="+mn-ea"/>
                <a:cs typeface="+mn-cs"/>
              </a:rPr>
              <a:t>the 3 global child </a:t>
            </a:r>
            <a:r>
              <a:rPr lang="en-US" sz="2400" dirty="0" smtClean="0">
                <a:ea typeface="+mn-ea"/>
                <a:cs typeface="+mn-cs"/>
              </a:rPr>
              <a:t>outcomes</a:t>
            </a:r>
            <a:endParaRPr lang="en-US" sz="2400" dirty="0">
              <a:ea typeface="+mn-ea"/>
              <a:cs typeface="+mn-cs"/>
            </a:endParaRPr>
          </a:p>
          <a:p>
            <a:pPr marL="0" indent="0" eaLnBrk="1" fontAlgn="auto" hangingPunct="1">
              <a:spcAft>
                <a:spcPts val="0"/>
              </a:spcAft>
              <a:buClr>
                <a:srgbClr val="B86E00"/>
              </a:buClr>
              <a:buFont typeface="Calibri" pitchFamily="34" charset="0"/>
              <a:buNone/>
              <a:defRPr/>
            </a:pPr>
            <a:endParaRPr lang="en-US" sz="3200" dirty="0" smtClean="0">
              <a:ea typeface="+mn-ea"/>
              <a:cs typeface="+mn-cs"/>
            </a:endParaRPr>
          </a:p>
        </p:txBody>
      </p:sp>
      <p:sp>
        <p:nvSpPr>
          <p:cNvPr id="20481" name="Slide Number Placeholder 3"/>
          <p:cNvSpPr>
            <a:spLocks noGrp="1"/>
          </p:cNvSpPr>
          <p:nvPr>
            <p:ph type="sldNum" sz="quarter" idx="12"/>
          </p:nvPr>
        </p:nvSpPr>
        <p:spPr bwMode="auto">
          <a:xfrm>
            <a:off x="68580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38233F-CDA3-4F46-94F5-95A7BE857849}" type="slidenum">
              <a:rPr lang="en-US" sz="1200">
                <a:solidFill>
                  <a:srgbClr val="898989"/>
                </a:solidFill>
              </a:rPr>
              <a:pPr eaLnBrk="1" hangingPunct="1"/>
              <a:t>25</a:t>
            </a:fld>
            <a:endParaRPr lang="en-US" sz="1200">
              <a:solidFill>
                <a:srgbClr val="898989"/>
              </a:solidFill>
            </a:endParaRPr>
          </a:p>
        </p:txBody>
      </p:sp>
      <p:graphicFrame>
        <p:nvGraphicFramePr>
          <p:cNvPr id="2" name="Diagram 1"/>
          <p:cNvGraphicFramePr/>
          <p:nvPr/>
        </p:nvGraphicFramePr>
        <p:xfrm>
          <a:off x="228600" y="1981200"/>
          <a:ext cx="4343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rot="5400000">
            <a:off x="7810327" y="5524327"/>
            <a:ext cx="686146" cy="1981200"/>
            <a:chOff x="8305800" y="2590800"/>
            <a:chExt cx="689276" cy="2442951"/>
          </a:xfrm>
        </p:grpSpPr>
        <p:grpSp>
          <p:nvGrpSpPr>
            <p:cNvPr id="13" name="Group 4"/>
            <p:cNvGrpSpPr/>
            <p:nvPr/>
          </p:nvGrpSpPr>
          <p:grpSpPr>
            <a:xfrm rot="16200000">
              <a:off x="7774138" y="3122462"/>
              <a:ext cx="1752600" cy="689276"/>
              <a:chOff x="7208518" y="6451597"/>
              <a:chExt cx="1429033" cy="367614"/>
            </a:xfrm>
          </p:grpSpPr>
          <p:pic>
            <p:nvPicPr>
              <p:cNvPr id="15" name="Picture 2" descr="H:\Children, Youth &amp; Families\Children's Developmental Section\ITS\Letterheads-Logos\color tinyk logo.tif"/>
              <p:cNvPicPr>
                <a:picLocks noChangeAspect="1" noChangeArrowheads="1"/>
              </p:cNvPicPr>
              <p:nvPr/>
            </p:nvPicPr>
            <p:blipFill>
              <a:blip r:embed="rId8" cstate="print"/>
              <a:srcRect/>
              <a:stretch>
                <a:fillRect/>
              </a:stretch>
            </p:blipFill>
            <p:spPr bwMode="auto">
              <a:xfrm>
                <a:off x="7208518" y="6532877"/>
                <a:ext cx="683451" cy="248733"/>
              </a:xfrm>
              <a:prstGeom prst="rect">
                <a:avLst/>
              </a:prstGeom>
              <a:noFill/>
            </p:spPr>
          </p:pic>
          <p:pic>
            <p:nvPicPr>
              <p:cNvPr id="16" name="Picture 3" descr="H:\Children, Youth &amp; Families\Children's Developmental Section\ITS\Letterheads-Logos\KS_KDHELogo_Blue-Gold_3.png"/>
              <p:cNvPicPr>
                <a:picLocks noChangeAspect="1" noChangeArrowheads="1"/>
              </p:cNvPicPr>
              <p:nvPr/>
            </p:nvPicPr>
            <p:blipFill>
              <a:blip r:embed="rId9" cstate="print"/>
              <a:srcRect/>
              <a:stretch>
                <a:fillRect/>
              </a:stretch>
            </p:blipFill>
            <p:spPr bwMode="auto">
              <a:xfrm>
                <a:off x="8078364" y="6451597"/>
                <a:ext cx="559187" cy="367614"/>
              </a:xfrm>
              <a:prstGeom prst="rect">
                <a:avLst/>
              </a:prstGeom>
              <a:noFill/>
            </p:spPr>
          </p:pic>
        </p:gr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3848276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Implementation</a:t>
            </a:r>
            <a:br>
              <a:rPr lang="en-US" dirty="0" smtClean="0"/>
            </a:br>
            <a:r>
              <a:rPr lang="en-US" dirty="0" smtClean="0"/>
              <a:t>Kansas Infant-Toddler Services</a:t>
            </a:r>
            <a:endParaRPr lang="en-US" dirty="0"/>
          </a:p>
        </p:txBody>
      </p:sp>
      <p:sp>
        <p:nvSpPr>
          <p:cNvPr id="3" name="Content Placeholder 2"/>
          <p:cNvSpPr>
            <a:spLocks noGrp="1"/>
          </p:cNvSpPr>
          <p:nvPr>
            <p:ph idx="1"/>
          </p:nvPr>
        </p:nvSpPr>
        <p:spPr/>
        <p:txBody>
          <a:bodyPr/>
          <a:lstStyle/>
          <a:p>
            <a:r>
              <a:rPr lang="en-US" sz="2800" dirty="0" smtClean="0"/>
              <a:t>Rationale for incorporating Early Childhood Outcomes into the IFSP</a:t>
            </a:r>
          </a:p>
          <a:p>
            <a:r>
              <a:rPr lang="en-US" sz="2800" dirty="0" smtClean="0"/>
              <a:t>Development of Statewide IFSP</a:t>
            </a:r>
          </a:p>
          <a:p>
            <a:r>
              <a:rPr lang="en-US" sz="2800" dirty="0" smtClean="0"/>
              <a:t>Mission and Key Principles</a:t>
            </a:r>
          </a:p>
          <a:p>
            <a:r>
              <a:rPr lang="en-US" sz="2800" dirty="0" smtClean="0"/>
              <a:t>Training and On-going TA</a:t>
            </a:r>
          </a:p>
        </p:txBody>
      </p:sp>
      <p:sp>
        <p:nvSpPr>
          <p:cNvPr id="5" name="Slide Number Placeholder 4"/>
          <p:cNvSpPr>
            <a:spLocks noGrp="1"/>
          </p:cNvSpPr>
          <p:nvPr>
            <p:ph type="sldNum" sz="quarter" idx="12"/>
          </p:nvPr>
        </p:nvSpPr>
        <p:spPr/>
        <p:txBody>
          <a:bodyPr/>
          <a:lstStyle/>
          <a:p>
            <a:pPr>
              <a:defRPr/>
            </a:pPr>
            <a:fld id="{D8AF656D-9EC2-4661-B43E-540200F77B51}" type="slidenum">
              <a:rPr lang="en-US" altLang="en-US" smtClean="0"/>
              <a:pPr>
                <a:defRPr/>
              </a:pPr>
              <a:t>26</a:t>
            </a:fld>
            <a:endParaRPr lang="en-US" altLang="en-US"/>
          </a:p>
        </p:txBody>
      </p:sp>
      <p:pic>
        <p:nvPicPr>
          <p:cNvPr id="6" name="Picture 5" descr="yoda.jpg"/>
          <p:cNvPicPr>
            <a:picLocks noChangeAspect="1"/>
          </p:cNvPicPr>
          <p:nvPr/>
        </p:nvPicPr>
        <p:blipFill>
          <a:blip r:embed="rId2" cstate="print"/>
          <a:stretch>
            <a:fillRect/>
          </a:stretch>
        </p:blipFill>
        <p:spPr>
          <a:xfrm>
            <a:off x="2286000" y="4267200"/>
            <a:ext cx="4199466" cy="2362200"/>
          </a:xfrm>
          <a:prstGeom prst="rect">
            <a:avLst/>
          </a:prstGeom>
        </p:spPr>
      </p:pic>
      <p:grpSp>
        <p:nvGrpSpPr>
          <p:cNvPr id="12" name="Group 11"/>
          <p:cNvGrpSpPr/>
          <p:nvPr/>
        </p:nvGrpSpPr>
        <p:grpSpPr>
          <a:xfrm rot="5400000">
            <a:off x="7810327" y="5524327"/>
            <a:ext cx="686146" cy="1981200"/>
            <a:chOff x="8305800" y="2590800"/>
            <a:chExt cx="689276" cy="2442951"/>
          </a:xfrm>
        </p:grpSpPr>
        <p:grpSp>
          <p:nvGrpSpPr>
            <p:cNvPr id="13" name="Group 4"/>
            <p:cNvGrpSpPr/>
            <p:nvPr/>
          </p:nvGrpSpPr>
          <p:grpSpPr>
            <a:xfrm rot="16200000">
              <a:off x="7774138" y="3122462"/>
              <a:ext cx="1752600" cy="689276"/>
              <a:chOff x="7208518" y="6451597"/>
              <a:chExt cx="1429033" cy="367614"/>
            </a:xfrm>
          </p:grpSpPr>
          <p:pic>
            <p:nvPicPr>
              <p:cNvPr id="15"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6"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walters\AppData\Local\Microsoft\Windows\Temporary Internet Files\Content.IE5\YNADPNF8\MP900309665[1].jpg"/>
          <p:cNvPicPr>
            <a:picLocks noChangeAspect="1" noChangeArrowheads="1"/>
          </p:cNvPicPr>
          <p:nvPr/>
        </p:nvPicPr>
        <p:blipFill>
          <a:blip r:embed="rId2" cstate="print">
            <a:lum bright="50000" contrast="-28000"/>
          </a:blip>
          <a:stretch>
            <a:fillRect/>
          </a:stretch>
        </p:blipFill>
        <p:spPr bwMode="auto">
          <a:xfrm>
            <a:off x="-213645" y="0"/>
            <a:ext cx="9614019" cy="6858000"/>
          </a:xfrm>
          <a:prstGeom prst="rect">
            <a:avLst/>
          </a:prstGeom>
          <a:noFill/>
          <a:ln>
            <a:noFill/>
          </a:ln>
        </p:spPr>
      </p:pic>
      <p:sp>
        <p:nvSpPr>
          <p:cNvPr id="2" name="Title 1"/>
          <p:cNvSpPr>
            <a:spLocks noGrp="1"/>
          </p:cNvSpPr>
          <p:nvPr>
            <p:ph type="title"/>
          </p:nvPr>
        </p:nvSpPr>
        <p:spPr>
          <a:xfrm>
            <a:off x="2209800" y="1447800"/>
            <a:ext cx="4319587" cy="1113254"/>
          </a:xfrm>
        </p:spPr>
        <p:txBody>
          <a:bodyPr>
            <a:normAutofit fontScale="90000"/>
          </a:bodyPr>
          <a:lstStyle/>
          <a:p>
            <a:pPr algn="ctr"/>
            <a:r>
              <a:rPr lang="en-US" sz="5300" b="1" dirty="0" smtClean="0"/>
              <a:t/>
            </a:r>
            <a:br>
              <a:rPr lang="en-US" sz="5300" b="1" dirty="0" smtClean="0"/>
            </a:br>
            <a:r>
              <a:rPr lang="en-US" sz="5300" b="1" dirty="0" smtClean="0"/>
              <a:t/>
            </a:r>
            <a:br>
              <a:rPr lang="en-US" sz="5300" b="1" dirty="0" smtClean="0"/>
            </a:br>
            <a:r>
              <a:rPr lang="en-US" sz="5300" dirty="0" err="1" smtClean="0"/>
              <a:t>IFS</a:t>
            </a:r>
            <a:r>
              <a:rPr lang="en-US" sz="5300" b="1" dirty="0" err="1" smtClean="0"/>
              <a:t>Palooza</a:t>
            </a:r>
            <a:r>
              <a:rPr lang="en-US" sz="5300" b="1" dirty="0" smtClean="0"/>
              <a:t>:</a:t>
            </a:r>
            <a:r>
              <a:rPr lang="en-US" b="1" dirty="0" smtClean="0"/>
              <a:t/>
            </a:r>
            <a:br>
              <a:rPr lang="en-US" b="1" dirty="0" smtClean="0"/>
            </a:br>
            <a:r>
              <a:rPr lang="en-US" sz="2700" dirty="0" smtClean="0"/>
              <a:t>an all-out crazy party; partying at one place with a ton of people like there's no tomorrow</a:t>
            </a:r>
            <a:r>
              <a:rPr lang="en-US" dirty="0" smtClean="0"/>
              <a:t/>
            </a:r>
            <a:br>
              <a:rPr lang="en-US" dirty="0" smtClean="0"/>
            </a:br>
            <a:endParaRPr lang="en-US" dirty="0"/>
          </a:p>
        </p:txBody>
      </p:sp>
      <p:pic>
        <p:nvPicPr>
          <p:cNvPr id="44035" name="Picture 3"/>
          <p:cNvPicPr>
            <a:picLocks noChangeAspect="1" noChangeArrowheads="1"/>
          </p:cNvPicPr>
          <p:nvPr/>
        </p:nvPicPr>
        <p:blipFill>
          <a:blip r:embed="rId3" cstate="print"/>
          <a:srcRect/>
          <a:stretch>
            <a:fillRect/>
          </a:stretch>
        </p:blipFill>
        <p:spPr bwMode="auto">
          <a:xfrm rot="21381072">
            <a:off x="769789" y="2386818"/>
            <a:ext cx="3255737"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4036" name="Picture 4"/>
          <p:cNvPicPr>
            <a:picLocks noChangeAspect="1" noChangeArrowheads="1"/>
          </p:cNvPicPr>
          <p:nvPr/>
        </p:nvPicPr>
        <p:blipFill>
          <a:blip r:embed="rId4" cstate="print"/>
          <a:srcRect/>
          <a:stretch>
            <a:fillRect/>
          </a:stretch>
        </p:blipFill>
        <p:spPr bwMode="auto">
          <a:xfrm>
            <a:off x="3352800" y="4648200"/>
            <a:ext cx="3089116" cy="2057400"/>
          </a:xfrm>
          <a:prstGeom prst="ellipse">
            <a:avLst/>
          </a:prstGeom>
          <a:ln>
            <a:noFill/>
          </a:ln>
          <a:effectLst>
            <a:softEdge rad="112500"/>
          </a:effectLst>
        </p:spPr>
      </p:pic>
      <p:pic>
        <p:nvPicPr>
          <p:cNvPr id="44038" name="Picture 6"/>
          <p:cNvPicPr>
            <a:picLocks noChangeAspect="1" noChangeArrowheads="1"/>
          </p:cNvPicPr>
          <p:nvPr/>
        </p:nvPicPr>
        <p:blipFill>
          <a:blip r:embed="rId5" cstate="print"/>
          <a:srcRect/>
          <a:stretch>
            <a:fillRect/>
          </a:stretch>
        </p:blipFill>
        <p:spPr bwMode="auto">
          <a:xfrm>
            <a:off x="5715000" y="2514600"/>
            <a:ext cx="2992268" cy="2362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13" name="Group 12"/>
          <p:cNvGrpSpPr/>
          <p:nvPr/>
        </p:nvGrpSpPr>
        <p:grpSpPr>
          <a:xfrm rot="5400000">
            <a:off x="7810327" y="5524327"/>
            <a:ext cx="686146" cy="1981200"/>
            <a:chOff x="8305800" y="2590800"/>
            <a:chExt cx="689276" cy="2442951"/>
          </a:xfrm>
        </p:grpSpPr>
        <p:grpSp>
          <p:nvGrpSpPr>
            <p:cNvPr id="14" name="Group 4"/>
            <p:cNvGrpSpPr/>
            <p:nvPr/>
          </p:nvGrpSpPr>
          <p:grpSpPr>
            <a:xfrm rot="16200000">
              <a:off x="7774138" y="3122462"/>
              <a:ext cx="1752600" cy="689276"/>
              <a:chOff x="7208518" y="6451597"/>
              <a:chExt cx="1429033" cy="367614"/>
            </a:xfrm>
          </p:grpSpPr>
          <p:pic>
            <p:nvPicPr>
              <p:cNvPr id="16" name="Picture 2" descr="H:\Children, Youth &amp; Families\Children's Developmental Section\ITS\Letterheads-Logos\color tinyk logo.tif"/>
              <p:cNvPicPr>
                <a:picLocks noChangeAspect="1" noChangeArrowheads="1"/>
              </p:cNvPicPr>
              <p:nvPr/>
            </p:nvPicPr>
            <p:blipFill>
              <a:blip r:embed="rId6" cstate="print"/>
              <a:srcRect/>
              <a:stretch>
                <a:fillRect/>
              </a:stretch>
            </p:blipFill>
            <p:spPr bwMode="auto">
              <a:xfrm>
                <a:off x="7208518" y="6532877"/>
                <a:ext cx="683451" cy="248733"/>
              </a:xfrm>
              <a:prstGeom prst="rect">
                <a:avLst/>
              </a:prstGeom>
              <a:noFill/>
            </p:spPr>
          </p:pic>
          <p:pic>
            <p:nvPicPr>
              <p:cNvPr id="17" name="Picture 3" descr="H:\Children, Youth &amp; Families\Children's Developmental Section\ITS\Letterheads-Logos\KS_KDHELogo_Blue-Gold_3.png"/>
              <p:cNvPicPr>
                <a:picLocks noChangeAspect="1" noChangeArrowheads="1"/>
              </p:cNvPicPr>
              <p:nvPr/>
            </p:nvPicPr>
            <p:blipFill>
              <a:blip r:embed="rId7" cstate="print"/>
              <a:srcRect/>
              <a:stretch>
                <a:fillRect/>
              </a:stretch>
            </p:blipFill>
            <p:spPr bwMode="auto">
              <a:xfrm>
                <a:off x="8078364" y="6451597"/>
                <a:ext cx="559187" cy="367614"/>
              </a:xfrm>
              <a:prstGeom prst="rect">
                <a:avLst/>
              </a:prstGeom>
              <a:noFill/>
            </p:spPr>
          </p:pic>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dirty="0" smtClean="0">
                <a:solidFill>
                  <a:schemeClr val="accent1"/>
                </a:solidFill>
              </a:rPr>
              <a:t>Statewide IFSP for </a:t>
            </a:r>
            <a:r>
              <a:rPr lang="en-US" i="1" dirty="0" smtClean="0">
                <a:solidFill>
                  <a:schemeClr val="accent1"/>
                </a:solidFill>
              </a:rPr>
              <a:t>tiny-k</a:t>
            </a:r>
            <a:r>
              <a:rPr lang="en-US" dirty="0" smtClean="0">
                <a:solidFill>
                  <a:schemeClr val="accent1"/>
                </a:solidFill>
              </a:rPr>
              <a:t> Programs</a:t>
            </a:r>
            <a:endParaRPr lang="en-US" dirty="0">
              <a:solidFill>
                <a:schemeClr val="accent1"/>
              </a:solidFill>
            </a:endParaRPr>
          </a:p>
        </p:txBody>
      </p:sp>
      <p:pic>
        <p:nvPicPr>
          <p:cNvPr id="29699" name="Picture 3"/>
          <p:cNvPicPr>
            <a:picLocks noGrp="1" noChangeAspect="1" noChangeArrowheads="1"/>
          </p:cNvPicPr>
          <p:nvPr>
            <p:ph idx="1"/>
          </p:nvPr>
        </p:nvPicPr>
        <p:blipFill>
          <a:blip r:embed="rId3" cstate="print"/>
          <a:srcRect l="37524" t="14431" r="31810" b="19187"/>
          <a:stretch>
            <a:fillRect/>
          </a:stretch>
        </p:blipFill>
        <p:spPr bwMode="auto">
          <a:xfrm>
            <a:off x="4572000" y="1219200"/>
            <a:ext cx="38862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2514601"/>
            <a:ext cx="4495800" cy="1200329"/>
          </a:xfrm>
          <a:prstGeom prst="rect">
            <a:avLst/>
          </a:prstGeom>
        </p:spPr>
        <p:txBody>
          <a:bodyPr wrap="square">
            <a:spAutoFit/>
          </a:bodyPr>
          <a:lstStyle/>
          <a:p>
            <a:pPr algn="ctr"/>
            <a:r>
              <a:rPr lang="en-US" dirty="0" smtClean="0">
                <a:solidFill>
                  <a:schemeClr val="accent1"/>
                </a:solidFill>
                <a:hlinkClick r:id="rId4"/>
              </a:rPr>
              <a:t>http://www.ksits.org/download/IFSP_Guidance_Document.pdf</a:t>
            </a:r>
            <a:endParaRPr lang="en-US" dirty="0" smtClean="0">
              <a:solidFill>
                <a:schemeClr val="accent1"/>
              </a:solidFill>
            </a:endParaRPr>
          </a:p>
          <a:p>
            <a:endParaRPr lang="en-US" dirty="0">
              <a:solidFill>
                <a:schemeClr val="accent1"/>
              </a:solidFill>
            </a:endParaRPr>
          </a:p>
        </p:txBody>
      </p:sp>
      <p:grpSp>
        <p:nvGrpSpPr>
          <p:cNvPr id="14" name="Group 13"/>
          <p:cNvGrpSpPr/>
          <p:nvPr/>
        </p:nvGrpSpPr>
        <p:grpSpPr>
          <a:xfrm rot="5400000">
            <a:off x="7810327" y="5524327"/>
            <a:ext cx="686146" cy="1981200"/>
            <a:chOff x="8305800" y="2590800"/>
            <a:chExt cx="689276" cy="2442951"/>
          </a:xfrm>
        </p:grpSpPr>
        <p:grpSp>
          <p:nvGrpSpPr>
            <p:cNvPr id="15" name="Group 4"/>
            <p:cNvGrpSpPr/>
            <p:nvPr/>
          </p:nvGrpSpPr>
          <p:grpSpPr>
            <a:xfrm rot="16200000">
              <a:off x="7774138" y="3122462"/>
              <a:ext cx="1752600" cy="689276"/>
              <a:chOff x="7208518" y="6451597"/>
              <a:chExt cx="1429033" cy="367614"/>
            </a:xfrm>
          </p:grpSpPr>
          <p:pic>
            <p:nvPicPr>
              <p:cNvPr id="17" name="Picture 2" descr="H:\Children, Youth &amp; Families\Children's Developmental Section\ITS\Letterheads-Logos\color tinyk logo.tif"/>
              <p:cNvPicPr>
                <a:picLocks noChangeAspect="1" noChangeArrowheads="1"/>
              </p:cNvPicPr>
              <p:nvPr/>
            </p:nvPicPr>
            <p:blipFill>
              <a:blip r:embed="rId5" cstate="print"/>
              <a:srcRect/>
              <a:stretch>
                <a:fillRect/>
              </a:stretch>
            </p:blipFill>
            <p:spPr bwMode="auto">
              <a:xfrm>
                <a:off x="7208518" y="6532877"/>
                <a:ext cx="683451" cy="248733"/>
              </a:xfrm>
              <a:prstGeom prst="rect">
                <a:avLst/>
              </a:prstGeom>
              <a:noFill/>
            </p:spPr>
          </p:pic>
          <p:pic>
            <p:nvPicPr>
              <p:cNvPr id="18" name="Picture 3" descr="H:\Children, Youth &amp; Families\Children's Developmental Section\ITS\Letterheads-Logos\KS_KDHELogo_Blue-Gold_3.png"/>
              <p:cNvPicPr>
                <a:picLocks noChangeAspect="1" noChangeArrowheads="1"/>
              </p:cNvPicPr>
              <p:nvPr/>
            </p:nvPicPr>
            <p:blipFill>
              <a:blip r:embed="rId6" cstate="print"/>
              <a:srcRect/>
              <a:stretch>
                <a:fillRect/>
              </a:stretch>
            </p:blipFill>
            <p:spPr bwMode="auto">
              <a:xfrm>
                <a:off x="8078364" y="6451597"/>
                <a:ext cx="559187" cy="367614"/>
              </a:xfrm>
              <a:prstGeom prst="rect">
                <a:avLst/>
              </a:prstGeom>
              <a:noFill/>
            </p:spPr>
          </p:pic>
        </p:gr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13563579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010400" cy="1143000"/>
          </a:xfrm>
        </p:spPr>
        <p:txBody>
          <a:bodyPr/>
          <a:lstStyle/>
          <a:p>
            <a:pPr algn="ctr"/>
            <a:r>
              <a:rPr lang="en-US" sz="4000" dirty="0" smtClean="0"/>
              <a:t>My Child’s Story</a:t>
            </a:r>
            <a:endParaRPr lang="en-US" sz="4000"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600200"/>
            <a:ext cx="6934200" cy="3611563"/>
          </a:xfrm>
          <a:prstGeom prst="rect">
            <a:avLst/>
          </a:prstGeom>
          <a:noFill/>
          <a:ln>
            <a:noFill/>
          </a:ln>
        </p:spPr>
      </p:pic>
      <p:sp>
        <p:nvSpPr>
          <p:cNvPr id="6" name="TextBox 5"/>
          <p:cNvSpPr txBox="1"/>
          <p:nvPr/>
        </p:nvSpPr>
        <p:spPr>
          <a:xfrm>
            <a:off x="1600200" y="2362200"/>
            <a:ext cx="6096000" cy="2308324"/>
          </a:xfrm>
          <a:prstGeom prst="rect">
            <a:avLst/>
          </a:prstGeom>
          <a:noFill/>
        </p:spPr>
        <p:txBody>
          <a:bodyPr wrap="square" rtlCol="0">
            <a:spAutoFit/>
          </a:bodyPr>
          <a:lstStyle/>
          <a:p>
            <a:pPr algn="ctr"/>
            <a:r>
              <a:rPr lang="en-US" sz="2400" dirty="0" smtClean="0"/>
              <a:t>The Family Services Coordinator can gather and record this information from conversations with the family and through the assessment process.  It must be reviewed for accuracy at the IFSP Meeting</a:t>
            </a:r>
            <a:endParaRPr lang="en-US" sz="2400" dirty="0"/>
          </a:p>
        </p:txBody>
      </p:sp>
      <p:pic>
        <p:nvPicPr>
          <p:cNvPr id="53249" name="Picture 1" descr="C:\Users\swalters\AppData\Local\Microsoft\Windows\Temporary Internet Files\Content.IE5\YNADPNF8\MP900430644[1].jpg"/>
          <p:cNvPicPr>
            <a:picLocks noChangeAspect="1" noChangeArrowheads="1"/>
          </p:cNvPicPr>
          <p:nvPr/>
        </p:nvPicPr>
        <p:blipFill>
          <a:blip r:embed="rId3" cstate="print"/>
          <a:srcRect/>
          <a:stretch>
            <a:fillRect/>
          </a:stretch>
        </p:blipFill>
        <p:spPr bwMode="auto">
          <a:xfrm>
            <a:off x="3048000" y="4572000"/>
            <a:ext cx="2895600" cy="1927384"/>
          </a:xfrm>
          <a:prstGeom prst="rect">
            <a:avLst/>
          </a:prstGeom>
          <a:noFill/>
        </p:spPr>
      </p:pic>
      <p:grpSp>
        <p:nvGrpSpPr>
          <p:cNvPr id="14" name="Group 13"/>
          <p:cNvGrpSpPr/>
          <p:nvPr/>
        </p:nvGrpSpPr>
        <p:grpSpPr>
          <a:xfrm rot="5400000">
            <a:off x="7810327" y="5524327"/>
            <a:ext cx="686146" cy="1981200"/>
            <a:chOff x="8305800" y="2590800"/>
            <a:chExt cx="689276" cy="2442951"/>
          </a:xfrm>
        </p:grpSpPr>
        <p:grpSp>
          <p:nvGrpSpPr>
            <p:cNvPr id="15" name="Group 4"/>
            <p:cNvGrpSpPr/>
            <p:nvPr/>
          </p:nvGrpSpPr>
          <p:grpSpPr>
            <a:xfrm rot="16200000">
              <a:off x="7774138" y="3122462"/>
              <a:ext cx="1752600" cy="689276"/>
              <a:chOff x="7208518" y="6451597"/>
              <a:chExt cx="1429033" cy="367614"/>
            </a:xfrm>
          </p:grpSpPr>
          <p:pic>
            <p:nvPicPr>
              <p:cNvPr id="17"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8"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lgn="r">
              <a:defRPr/>
            </a:pPr>
            <a:endParaRPr lang="en-US" sz="1800"/>
          </a:p>
        </p:txBody>
      </p:sp>
      <p:sp>
        <p:nvSpPr>
          <p:cNvPr id="2053" name="Rectangle 5"/>
          <p:cNvSpPr>
            <a:spLocks noGrp="1" noChangeArrowheads="1"/>
          </p:cNvSpPr>
          <p:nvPr>
            <p:ph type="ctrTitle"/>
          </p:nvPr>
        </p:nvSpPr>
        <p:spPr>
          <a:xfrm>
            <a:off x="0" y="152400"/>
            <a:ext cx="9144000" cy="1676400"/>
          </a:xfrm>
        </p:spPr>
        <p:txBody>
          <a:bodyPr/>
          <a:lstStyle/>
          <a:p>
            <a:pPr eaLnBrk="1" hangingPunct="1">
              <a:defRPr/>
            </a:pPr>
            <a:r>
              <a:rPr lang="en-US" sz="3800" dirty="0" smtClean="0">
                <a:solidFill>
                  <a:schemeClr val="bg1"/>
                </a:solidFill>
              </a:rPr>
              <a:t>Integrating Outcomes Measurement: </a:t>
            </a:r>
            <a:br>
              <a:rPr lang="en-US" sz="3800" dirty="0" smtClean="0">
                <a:solidFill>
                  <a:schemeClr val="bg1"/>
                </a:solidFill>
              </a:rPr>
            </a:br>
            <a:r>
              <a:rPr lang="en-US" sz="3800" dirty="0" smtClean="0">
                <a:solidFill>
                  <a:schemeClr val="bg1"/>
                </a:solidFill>
              </a:rPr>
              <a:t>Focus and Purpose</a:t>
            </a:r>
          </a:p>
        </p:txBody>
      </p:sp>
      <p:pic>
        <p:nvPicPr>
          <p:cNvPr id="31748" name="Picture 6"/>
          <p:cNvPicPr>
            <a:picLocks noChangeAspect="1"/>
          </p:cNvPicPr>
          <p:nvPr/>
        </p:nvPicPr>
        <p:blipFill>
          <a:blip r:embed="rId3" cstate="print"/>
          <a:srcRect t="8574" b="3979"/>
          <a:stretch>
            <a:fillRect/>
          </a:stretch>
        </p:blipFill>
        <p:spPr bwMode="auto">
          <a:xfrm>
            <a:off x="1655763" y="2122488"/>
            <a:ext cx="5832475" cy="3825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010400" cy="1143000"/>
          </a:xfrm>
        </p:spPr>
        <p:txBody>
          <a:bodyPr/>
          <a:lstStyle/>
          <a:p>
            <a:pPr algn="ctr"/>
            <a:r>
              <a:rPr lang="en-US" sz="4000" dirty="0" smtClean="0"/>
              <a:t>My Child’s Story</a:t>
            </a:r>
            <a:endParaRPr lang="en-US" sz="4000" dirty="0"/>
          </a:p>
        </p:txBody>
      </p:sp>
      <p:sp>
        <p:nvSpPr>
          <p:cNvPr id="6" name="TextBox 5"/>
          <p:cNvSpPr txBox="1"/>
          <p:nvPr/>
        </p:nvSpPr>
        <p:spPr>
          <a:xfrm>
            <a:off x="1524000" y="1676400"/>
            <a:ext cx="6096000" cy="584775"/>
          </a:xfrm>
          <a:prstGeom prst="rect">
            <a:avLst/>
          </a:prstGeom>
          <a:noFill/>
        </p:spPr>
        <p:txBody>
          <a:bodyPr wrap="square" rtlCol="0">
            <a:spAutoFit/>
          </a:bodyPr>
          <a:lstStyle/>
          <a:p>
            <a:pPr algn="ctr"/>
            <a:r>
              <a:rPr lang="en-US" sz="3200" dirty="0" smtClean="0"/>
              <a:t>Early Childhood Outcomes</a:t>
            </a:r>
            <a:endParaRPr lang="en-US" sz="3200" dirty="0"/>
          </a:p>
        </p:txBody>
      </p:sp>
      <p:pic>
        <p:nvPicPr>
          <p:cNvPr id="7" name="Picture 6" descr="MP900308982.JPG"/>
          <p:cNvPicPr>
            <a:picLocks noChangeAspect="1"/>
          </p:cNvPicPr>
          <p:nvPr/>
        </p:nvPicPr>
        <p:blipFill>
          <a:blip r:embed="rId2" cstate="print"/>
          <a:stretch>
            <a:fillRect/>
          </a:stretch>
        </p:blipFill>
        <p:spPr>
          <a:xfrm>
            <a:off x="2514600" y="3352800"/>
            <a:ext cx="3657600" cy="24262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12" name="Group 11"/>
          <p:cNvGrpSpPr/>
          <p:nvPr/>
        </p:nvGrpSpPr>
        <p:grpSpPr>
          <a:xfrm rot="5400000">
            <a:off x="7810327" y="5524327"/>
            <a:ext cx="686146" cy="1981200"/>
            <a:chOff x="8305800" y="2590800"/>
            <a:chExt cx="689276" cy="2442951"/>
          </a:xfrm>
        </p:grpSpPr>
        <p:grpSp>
          <p:nvGrpSpPr>
            <p:cNvPr id="13" name="Group 4"/>
            <p:cNvGrpSpPr/>
            <p:nvPr/>
          </p:nvGrpSpPr>
          <p:grpSpPr>
            <a:xfrm rot="16200000">
              <a:off x="7774138" y="3122462"/>
              <a:ext cx="1752600" cy="689276"/>
              <a:chOff x="7208518" y="6451597"/>
              <a:chExt cx="1429033" cy="367614"/>
            </a:xfrm>
          </p:grpSpPr>
          <p:pic>
            <p:nvPicPr>
              <p:cNvPr id="15"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6"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010400" cy="1143000"/>
          </a:xfrm>
        </p:spPr>
        <p:txBody>
          <a:bodyPr/>
          <a:lstStyle/>
          <a:p>
            <a:pPr algn="ctr"/>
            <a:r>
              <a:rPr lang="en-US" sz="4000" dirty="0" smtClean="0"/>
              <a:t>My Child’s Story</a:t>
            </a:r>
            <a:endParaRPr lang="en-US" sz="4000" dirty="0"/>
          </a:p>
        </p:txBody>
      </p:sp>
      <p:sp>
        <p:nvSpPr>
          <p:cNvPr id="6" name="TextBox 5"/>
          <p:cNvSpPr txBox="1"/>
          <p:nvPr/>
        </p:nvSpPr>
        <p:spPr>
          <a:xfrm>
            <a:off x="1295400" y="1371600"/>
            <a:ext cx="6096000" cy="1077218"/>
          </a:xfrm>
          <a:prstGeom prst="rect">
            <a:avLst/>
          </a:prstGeom>
          <a:noFill/>
        </p:spPr>
        <p:txBody>
          <a:bodyPr wrap="square" rtlCol="0">
            <a:spAutoFit/>
          </a:bodyPr>
          <a:lstStyle/>
          <a:p>
            <a:pPr algn="ctr"/>
            <a:r>
              <a:rPr lang="en-US" sz="3200" dirty="0" smtClean="0"/>
              <a:t>Hitting all of the Developmental Domains</a:t>
            </a:r>
            <a:endParaRPr lang="en-US" sz="3200" dirty="0"/>
          </a:p>
        </p:txBody>
      </p:sp>
      <p:pic>
        <p:nvPicPr>
          <p:cNvPr id="52226" name="Picture 2"/>
          <p:cNvPicPr>
            <a:picLocks noChangeAspect="1" noChangeArrowheads="1"/>
          </p:cNvPicPr>
          <p:nvPr/>
        </p:nvPicPr>
        <p:blipFill>
          <a:blip r:embed="rId2" cstate="print"/>
          <a:srcRect/>
          <a:stretch>
            <a:fillRect/>
          </a:stretch>
        </p:blipFill>
        <p:spPr bwMode="auto">
          <a:xfrm>
            <a:off x="3733800" y="2743200"/>
            <a:ext cx="863600" cy="3390900"/>
          </a:xfrm>
          <a:prstGeom prst="rect">
            <a:avLst/>
          </a:prstGeom>
          <a:ln w="88900" cap="sq" cmpd="thickThin">
            <a:solidFill>
              <a:srgbClr val="000000"/>
            </a:solidFill>
            <a:prstDash val="solid"/>
            <a:miter lim="800000"/>
          </a:ln>
          <a:effectLst>
            <a:innerShdw blurRad="76200">
              <a:srgbClr val="000000"/>
            </a:innerShdw>
          </a:effectLst>
        </p:spPr>
      </p:pic>
      <p:grpSp>
        <p:nvGrpSpPr>
          <p:cNvPr id="11" name="Group 10"/>
          <p:cNvGrpSpPr/>
          <p:nvPr/>
        </p:nvGrpSpPr>
        <p:grpSpPr>
          <a:xfrm rot="5400000">
            <a:off x="7810327" y="5524327"/>
            <a:ext cx="686146" cy="1981200"/>
            <a:chOff x="8305800" y="2590800"/>
            <a:chExt cx="689276" cy="2442951"/>
          </a:xfrm>
        </p:grpSpPr>
        <p:grpSp>
          <p:nvGrpSpPr>
            <p:cNvPr id="12" name="Group 4"/>
            <p:cNvGrpSpPr/>
            <p:nvPr/>
          </p:nvGrpSpPr>
          <p:grpSpPr>
            <a:xfrm rot="16200000">
              <a:off x="7774138" y="3122462"/>
              <a:ext cx="1752600" cy="689276"/>
              <a:chOff x="7208518" y="6451597"/>
              <a:chExt cx="1429033" cy="367614"/>
            </a:xfrm>
          </p:grpSpPr>
          <p:pic>
            <p:nvPicPr>
              <p:cNvPr id="14"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5"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010400" cy="1143000"/>
          </a:xfrm>
        </p:spPr>
        <p:txBody>
          <a:bodyPr/>
          <a:lstStyle/>
          <a:p>
            <a:pPr algn="ctr"/>
            <a:r>
              <a:rPr lang="en-US" sz="4000" dirty="0" smtClean="0"/>
              <a:t>My Child’s Story</a:t>
            </a:r>
            <a:endParaRPr lang="en-US" sz="4000"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600200"/>
            <a:ext cx="6934200" cy="3611563"/>
          </a:xfrm>
          <a:prstGeom prst="rect">
            <a:avLst/>
          </a:prstGeom>
          <a:noFill/>
          <a:ln>
            <a:noFill/>
          </a:ln>
        </p:spPr>
      </p:pic>
      <p:sp>
        <p:nvSpPr>
          <p:cNvPr id="6" name="TextBox 5"/>
          <p:cNvSpPr txBox="1"/>
          <p:nvPr/>
        </p:nvSpPr>
        <p:spPr>
          <a:xfrm>
            <a:off x="1981200" y="2286000"/>
            <a:ext cx="4419600" cy="1938992"/>
          </a:xfrm>
          <a:prstGeom prst="rect">
            <a:avLst/>
          </a:prstGeom>
          <a:noFill/>
        </p:spPr>
        <p:txBody>
          <a:bodyPr wrap="square" rtlCol="0">
            <a:spAutoFit/>
          </a:bodyPr>
          <a:lstStyle/>
          <a:p>
            <a:r>
              <a:rPr lang="en-US" sz="2400" dirty="0" smtClean="0"/>
              <a:t>Example:</a:t>
            </a:r>
          </a:p>
          <a:p>
            <a:r>
              <a:rPr lang="en-US" sz="2400" dirty="0" smtClean="0"/>
              <a:t>Mateo loves to take a bath washing his face, hands and feet all by himself.</a:t>
            </a:r>
          </a:p>
          <a:p>
            <a:pPr algn="ctr"/>
            <a:endParaRPr lang="en-US" sz="2400" dirty="0"/>
          </a:p>
        </p:txBody>
      </p:sp>
      <p:pic>
        <p:nvPicPr>
          <p:cNvPr id="11278" name="Picture 14" descr="C:\Users\swalters\AppData\Local\Microsoft\Windows\Temporary Internet Files\Content.IE5\MM4W02C3\MP900401128[1].jpg"/>
          <p:cNvPicPr>
            <a:picLocks noChangeAspect="1" noChangeArrowheads="1"/>
          </p:cNvPicPr>
          <p:nvPr/>
        </p:nvPicPr>
        <p:blipFill>
          <a:blip r:embed="rId3" cstate="print"/>
          <a:srcRect/>
          <a:stretch>
            <a:fillRect/>
          </a:stretch>
        </p:blipFill>
        <p:spPr bwMode="auto">
          <a:xfrm>
            <a:off x="4648200" y="3657600"/>
            <a:ext cx="2376859" cy="2971800"/>
          </a:xfrm>
          <a:prstGeom prst="rect">
            <a:avLst/>
          </a:prstGeom>
          <a:noFill/>
        </p:spPr>
      </p:pic>
      <p:grpSp>
        <p:nvGrpSpPr>
          <p:cNvPr id="12" name="Group 11"/>
          <p:cNvGrpSpPr/>
          <p:nvPr/>
        </p:nvGrpSpPr>
        <p:grpSpPr>
          <a:xfrm rot="5400000">
            <a:off x="7810327" y="5524327"/>
            <a:ext cx="686146" cy="1981200"/>
            <a:chOff x="8305800" y="2590800"/>
            <a:chExt cx="689276" cy="2442951"/>
          </a:xfrm>
        </p:grpSpPr>
        <p:grpSp>
          <p:nvGrpSpPr>
            <p:cNvPr id="13" name="Group 4"/>
            <p:cNvGrpSpPr/>
            <p:nvPr/>
          </p:nvGrpSpPr>
          <p:grpSpPr>
            <a:xfrm rot="16200000">
              <a:off x="7774138" y="3122462"/>
              <a:ext cx="1752600" cy="689276"/>
              <a:chOff x="7208518" y="6451597"/>
              <a:chExt cx="1429033" cy="367614"/>
            </a:xfrm>
          </p:grpSpPr>
          <p:pic>
            <p:nvPicPr>
              <p:cNvPr id="15"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6"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010400" cy="1143000"/>
          </a:xfrm>
        </p:spPr>
        <p:txBody>
          <a:bodyPr/>
          <a:lstStyle/>
          <a:p>
            <a:pPr algn="ctr"/>
            <a:r>
              <a:rPr lang="en-US" sz="4000" dirty="0" smtClean="0"/>
              <a:t>My Child’s Story</a:t>
            </a:r>
            <a:endParaRPr lang="en-US" sz="4000" dirty="0"/>
          </a:p>
        </p:txBody>
      </p:sp>
      <p:sp>
        <p:nvSpPr>
          <p:cNvPr id="6" name="TextBox 5"/>
          <p:cNvSpPr txBox="1"/>
          <p:nvPr/>
        </p:nvSpPr>
        <p:spPr>
          <a:xfrm>
            <a:off x="1524000" y="1676400"/>
            <a:ext cx="6096000" cy="584775"/>
          </a:xfrm>
          <a:prstGeom prst="rect">
            <a:avLst/>
          </a:prstGeom>
          <a:noFill/>
        </p:spPr>
        <p:txBody>
          <a:bodyPr wrap="square" rtlCol="0">
            <a:spAutoFit/>
          </a:bodyPr>
          <a:lstStyle/>
          <a:p>
            <a:pPr algn="ctr"/>
            <a:r>
              <a:rPr lang="en-US" sz="3200" dirty="0" smtClean="0"/>
              <a:t>Reflection Time</a:t>
            </a:r>
            <a:endParaRPr lang="en-US" sz="3200" dirty="0"/>
          </a:p>
        </p:txBody>
      </p:sp>
      <p:pic>
        <p:nvPicPr>
          <p:cNvPr id="53260" name="Picture 12" descr="C:\Users\swalters\AppData\Local\Microsoft\Windows\Temporary Internet Files\Content.IE5\5NQBIWQ6\MP900431266[1].jpg"/>
          <p:cNvPicPr>
            <a:picLocks noChangeAspect="1" noChangeArrowheads="1"/>
          </p:cNvPicPr>
          <p:nvPr/>
        </p:nvPicPr>
        <p:blipFill>
          <a:blip r:embed="rId2" cstate="print"/>
          <a:srcRect/>
          <a:stretch>
            <a:fillRect/>
          </a:stretch>
        </p:blipFill>
        <p:spPr bwMode="auto">
          <a:xfrm>
            <a:off x="1828800" y="2362200"/>
            <a:ext cx="5486400" cy="3656171"/>
          </a:xfrm>
          <a:prstGeom prst="rect">
            <a:avLst/>
          </a:prstGeom>
          <a:ln>
            <a:noFill/>
          </a:ln>
          <a:effectLst>
            <a:outerShdw blurRad="190500" algn="tl" rotWithShape="0">
              <a:srgbClr val="000000">
                <a:alpha val="70000"/>
              </a:srgbClr>
            </a:outerShdw>
          </a:effectLst>
        </p:spPr>
      </p:pic>
      <p:grpSp>
        <p:nvGrpSpPr>
          <p:cNvPr id="11" name="Group 10"/>
          <p:cNvGrpSpPr/>
          <p:nvPr/>
        </p:nvGrpSpPr>
        <p:grpSpPr>
          <a:xfrm rot="5400000">
            <a:off x="7810327" y="5524327"/>
            <a:ext cx="686146" cy="1981200"/>
            <a:chOff x="8305800" y="2590800"/>
            <a:chExt cx="689276" cy="2442951"/>
          </a:xfrm>
        </p:grpSpPr>
        <p:grpSp>
          <p:nvGrpSpPr>
            <p:cNvPr id="12" name="Group 4"/>
            <p:cNvGrpSpPr/>
            <p:nvPr/>
          </p:nvGrpSpPr>
          <p:grpSpPr>
            <a:xfrm rot="16200000">
              <a:off x="7774138" y="3122462"/>
              <a:ext cx="1752600" cy="689276"/>
              <a:chOff x="7208518" y="6451597"/>
              <a:chExt cx="1429033" cy="367614"/>
            </a:xfrm>
          </p:grpSpPr>
          <p:pic>
            <p:nvPicPr>
              <p:cNvPr id="14"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5"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010400" cy="1143000"/>
          </a:xfrm>
        </p:spPr>
        <p:txBody>
          <a:bodyPr/>
          <a:lstStyle/>
          <a:p>
            <a:pPr algn="ctr"/>
            <a:r>
              <a:rPr lang="en-US" sz="4000" dirty="0" smtClean="0"/>
              <a:t>My Child’s Story</a:t>
            </a:r>
            <a:endParaRPr lang="en-US" sz="4000" dirty="0"/>
          </a:p>
        </p:txBody>
      </p:sp>
      <p:sp>
        <p:nvSpPr>
          <p:cNvPr id="6" name="TextBox 5"/>
          <p:cNvSpPr txBox="1"/>
          <p:nvPr/>
        </p:nvSpPr>
        <p:spPr>
          <a:xfrm>
            <a:off x="914400" y="1295400"/>
            <a:ext cx="7162800" cy="4524315"/>
          </a:xfrm>
          <a:prstGeom prst="rect">
            <a:avLst/>
          </a:prstGeom>
          <a:noFill/>
        </p:spPr>
        <p:txBody>
          <a:bodyPr wrap="square" rtlCol="0">
            <a:spAutoFit/>
          </a:bodyPr>
          <a:lstStyle/>
          <a:p>
            <a:pPr algn="ctr"/>
            <a:r>
              <a:rPr lang="en-US" sz="3200" dirty="0" smtClean="0"/>
              <a:t>Reflection Time</a:t>
            </a:r>
          </a:p>
          <a:p>
            <a:pPr algn="ctr"/>
            <a:endParaRPr lang="en-US" sz="3200" dirty="0" smtClean="0"/>
          </a:p>
          <a:p>
            <a:pPr>
              <a:buFont typeface="Arial" pitchFamily="34" charset="0"/>
              <a:buChar char="•"/>
            </a:pPr>
            <a:r>
              <a:rPr lang="en-US" sz="3200" dirty="0" smtClean="0"/>
              <a:t>Review Sample IFSPs</a:t>
            </a:r>
          </a:p>
          <a:p>
            <a:pPr>
              <a:buFont typeface="Arial" pitchFamily="34" charset="0"/>
              <a:buChar char="•"/>
            </a:pPr>
            <a:r>
              <a:rPr lang="en-US" sz="3200" dirty="0" smtClean="0"/>
              <a:t>How have I been writing my child’s 	Story?</a:t>
            </a:r>
          </a:p>
          <a:p>
            <a:pPr>
              <a:buFont typeface="Arial" pitchFamily="34" charset="0"/>
              <a:buChar char="•"/>
            </a:pPr>
            <a:r>
              <a:rPr lang="en-US" sz="3200" dirty="0" smtClean="0"/>
              <a:t>What do I need to change?</a:t>
            </a:r>
          </a:p>
          <a:p>
            <a:pPr>
              <a:buFont typeface="Arial" pitchFamily="34" charset="0"/>
              <a:buChar char="•"/>
            </a:pPr>
            <a:r>
              <a:rPr lang="en-US" sz="3200" dirty="0" smtClean="0"/>
              <a:t>What tools make this process 	easier?</a:t>
            </a:r>
          </a:p>
          <a:p>
            <a:pPr>
              <a:buFont typeface="Arial" pitchFamily="34" charset="0"/>
              <a:buChar char="•"/>
            </a:pPr>
            <a:r>
              <a:rPr lang="en-US" sz="3200" dirty="0" smtClean="0"/>
              <a:t>One thing I will do differently.</a:t>
            </a:r>
            <a:endParaRPr lang="en-US" sz="3200" dirty="0"/>
          </a:p>
        </p:txBody>
      </p:sp>
      <p:grpSp>
        <p:nvGrpSpPr>
          <p:cNvPr id="10" name="Group 9"/>
          <p:cNvGrpSpPr/>
          <p:nvPr/>
        </p:nvGrpSpPr>
        <p:grpSpPr>
          <a:xfrm rot="5400000">
            <a:off x="7810327" y="5524327"/>
            <a:ext cx="686146" cy="1981200"/>
            <a:chOff x="8305800" y="2590800"/>
            <a:chExt cx="689276" cy="2442951"/>
          </a:xfrm>
        </p:grpSpPr>
        <p:grpSp>
          <p:nvGrpSpPr>
            <p:cNvPr id="11" name="Group 4"/>
            <p:cNvGrpSpPr/>
            <p:nvPr/>
          </p:nvGrpSpPr>
          <p:grpSpPr>
            <a:xfrm rot="16200000">
              <a:off x="7774138" y="3122462"/>
              <a:ext cx="1752600" cy="689276"/>
              <a:chOff x="7208518" y="6451597"/>
              <a:chExt cx="1429033" cy="367614"/>
            </a:xfrm>
          </p:grpSpPr>
          <p:pic>
            <p:nvPicPr>
              <p:cNvPr id="13" name="Picture 2" descr="H:\Children, Youth &amp; Families\Children's Developmental Section\ITS\Letterheads-Logos\color tinyk logo.tif"/>
              <p:cNvPicPr>
                <a:picLocks noChangeAspect="1" noChangeArrowheads="1"/>
              </p:cNvPicPr>
              <p:nvPr/>
            </p:nvPicPr>
            <p:blipFill>
              <a:blip r:embed="rId2" cstate="print"/>
              <a:srcRect/>
              <a:stretch>
                <a:fillRect/>
              </a:stretch>
            </p:blipFill>
            <p:spPr bwMode="auto">
              <a:xfrm>
                <a:off x="7208518" y="6532877"/>
                <a:ext cx="683451" cy="248733"/>
              </a:xfrm>
              <a:prstGeom prst="rect">
                <a:avLst/>
              </a:prstGeom>
              <a:noFill/>
            </p:spPr>
          </p:pic>
          <p:pic>
            <p:nvPicPr>
              <p:cNvPr id="14" name="Picture 3" descr="H:\Children, Youth &amp; Families\Children's Developmental Section\ITS\Letterheads-Logos\KS_KDHELogo_Blue-Gold_3.png"/>
              <p:cNvPicPr>
                <a:picLocks noChangeAspect="1" noChangeArrowheads="1"/>
              </p:cNvPicPr>
              <p:nvPr/>
            </p:nvPicPr>
            <p:blipFill>
              <a:blip r:embed="rId3" cstate="print"/>
              <a:srcRect/>
              <a:stretch>
                <a:fillRect/>
              </a:stretch>
            </p:blipFill>
            <p:spPr bwMode="auto">
              <a:xfrm>
                <a:off x="8078364" y="6451597"/>
                <a:ext cx="559187" cy="367614"/>
              </a:xfrm>
              <a:prstGeom prst="rect">
                <a:avLst/>
              </a:prstGeom>
              <a:noFill/>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Child’s Story</a:t>
            </a:r>
            <a:endParaRPr lang="en-US" dirty="0"/>
          </a:p>
        </p:txBody>
      </p:sp>
      <p:pic>
        <p:nvPicPr>
          <p:cNvPr id="28674" name="Picture 2"/>
          <p:cNvPicPr>
            <a:picLocks noGrp="1" noChangeAspect="1" noChangeArrowheads="1"/>
          </p:cNvPicPr>
          <p:nvPr>
            <p:ph idx="1"/>
          </p:nvPr>
        </p:nvPicPr>
        <p:blipFill>
          <a:blip r:embed="rId2" cstate="print"/>
          <a:srcRect l="9821" t="21429" r="9822" b="7143"/>
          <a:stretch>
            <a:fillRect/>
          </a:stretch>
        </p:blipFill>
        <p:spPr bwMode="auto">
          <a:xfrm>
            <a:off x="152400" y="914400"/>
            <a:ext cx="8763000" cy="486833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D8AF656D-9EC2-4661-B43E-540200F77B51}" type="slidenum">
              <a:rPr lang="en-US" altLang="en-US" smtClean="0"/>
              <a:pPr>
                <a:defRPr/>
              </a:pPr>
              <a:t>35</a:t>
            </a:fld>
            <a:endParaRPr lang="en-US" altLang="en-US"/>
          </a:p>
        </p:txBody>
      </p:sp>
      <p:sp>
        <p:nvSpPr>
          <p:cNvPr id="7" name="Rectangle 6"/>
          <p:cNvSpPr/>
          <p:nvPr/>
        </p:nvSpPr>
        <p:spPr>
          <a:xfrm>
            <a:off x="2667000" y="6027003"/>
            <a:ext cx="4287392" cy="830997"/>
          </a:xfrm>
          <a:prstGeom prst="rect">
            <a:avLst/>
          </a:prstGeom>
        </p:spPr>
        <p:txBody>
          <a:bodyPr wrap="none">
            <a:spAutoFit/>
          </a:bodyPr>
          <a:lstStyle/>
          <a:p>
            <a:r>
              <a:rPr lang="en-US" dirty="0" smtClean="0">
                <a:hlinkClick r:id="rId3"/>
              </a:rPr>
              <a:t>http://www.ksits.org/forms.htm</a:t>
            </a:r>
            <a:endParaRPr lang="en-US" dirty="0" smtClean="0"/>
          </a:p>
          <a:p>
            <a:endParaRPr lang="en-US" dirty="0"/>
          </a:p>
        </p:txBody>
      </p:sp>
      <p:grpSp>
        <p:nvGrpSpPr>
          <p:cNvPr id="13" name="Group 12"/>
          <p:cNvGrpSpPr/>
          <p:nvPr/>
        </p:nvGrpSpPr>
        <p:grpSpPr>
          <a:xfrm rot="5400000">
            <a:off x="7810327" y="5524327"/>
            <a:ext cx="686146" cy="1981200"/>
            <a:chOff x="8305800" y="2590800"/>
            <a:chExt cx="689276" cy="2442951"/>
          </a:xfrm>
        </p:grpSpPr>
        <p:grpSp>
          <p:nvGrpSpPr>
            <p:cNvPr id="14" name="Group 4"/>
            <p:cNvGrpSpPr/>
            <p:nvPr/>
          </p:nvGrpSpPr>
          <p:grpSpPr>
            <a:xfrm rot="16200000">
              <a:off x="7774138" y="3122462"/>
              <a:ext cx="1752600" cy="689276"/>
              <a:chOff x="7208518" y="6451597"/>
              <a:chExt cx="1429033" cy="367614"/>
            </a:xfrm>
          </p:grpSpPr>
          <p:pic>
            <p:nvPicPr>
              <p:cNvPr id="16"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7"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67"/>
            <a:ext cx="8229600" cy="639762"/>
          </a:xfrm>
        </p:spPr>
        <p:txBody>
          <a:bodyPr>
            <a:normAutofit/>
          </a:bodyPr>
          <a:lstStyle/>
          <a:p>
            <a:pPr algn="ctr">
              <a:defRPr/>
            </a:pPr>
            <a:r>
              <a:rPr lang="en-US" dirty="0" smtClean="0">
                <a:solidFill>
                  <a:schemeClr val="accent1"/>
                </a:solidFill>
              </a:rPr>
              <a:t>Developing Functional IFSP Outcomes</a:t>
            </a:r>
            <a:endParaRPr lang="en-US" dirty="0">
              <a:solidFill>
                <a:schemeClr val="accent1"/>
              </a:solidFill>
            </a:endParaRPr>
          </a:p>
        </p:txBody>
      </p:sp>
      <p:graphicFrame>
        <p:nvGraphicFramePr>
          <p:cNvPr id="66563" name="Group 3"/>
          <p:cNvGraphicFramePr>
            <a:graphicFrameLocks noGrp="1"/>
          </p:cNvGraphicFramePr>
          <p:nvPr>
            <p:ph idx="1"/>
            <p:extLst>
              <p:ext uri="{D42A27DB-BD31-4B8C-83A1-F6EECF244321}">
                <p14:modId xmlns:p14="http://schemas.microsoft.com/office/powerpoint/2010/main" val="2656365488"/>
              </p:ext>
            </p:extLst>
          </p:nvPr>
        </p:nvGraphicFramePr>
        <p:xfrm>
          <a:off x="457200" y="759425"/>
          <a:ext cx="8229600" cy="5349238"/>
        </p:xfrm>
        <a:graphic>
          <a:graphicData uri="http://schemas.openxmlformats.org/drawingml/2006/table">
            <a:tbl>
              <a:tblPr/>
              <a:tblGrid>
                <a:gridCol w="4237038"/>
                <a:gridCol w="3992562"/>
              </a:tblGrid>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ea typeface="ＭＳ Ｐゴシック" charset="0"/>
                          <a:cs typeface="ＭＳ Ｐゴシック" charset="0"/>
                        </a:rPr>
                        <a:t>Step 1:</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Determine </a:t>
                      </a: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the </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functional area(s) </a:t>
                      </a:r>
                      <a:endPar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to support participation based </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on identified needs.</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Using words/signs to communicate choices to his mother during daily routine and activities</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ea typeface="ＭＳ Ｐゴシック" charset="0"/>
                          <a:cs typeface="ＭＳ Ｐゴシック" charset="0"/>
                        </a:rPr>
                        <a:t>Step 2: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What routine(s) or activity(</a:t>
                      </a:r>
                      <a:r>
                        <a:rPr kumimoji="0" lang="en-US" sz="2000" b="0" i="0" u="none" strike="noStrike" cap="none" normalizeH="0" baseline="0" dirty="0" err="1">
                          <a:ln>
                            <a:noFill/>
                          </a:ln>
                          <a:solidFill>
                            <a:schemeClr val="tx1"/>
                          </a:solidFill>
                          <a:effectLst/>
                          <a:latin typeface="+mj-lt"/>
                          <a:ea typeface="ＭＳ Ｐゴシック" charset="0"/>
                          <a:cs typeface="ＭＳ Ｐゴシック" charset="0"/>
                        </a:rPr>
                        <a:t>ies</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does this affect? </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Meal time. Play time. </a:t>
                      </a:r>
                      <a:endParaRPr kumimoji="0" lang="en-US" sz="2000" b="1"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ea typeface="ＭＳ Ｐゴシック" charset="0"/>
                          <a:cs typeface="ＭＳ Ｐゴシック" charset="0"/>
                        </a:rPr>
                        <a:t>Step 3:</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 </a:t>
                      </a:r>
                      <a:endPar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Draft the context portion of the outcome.</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routines or activities]</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ea typeface="ＭＳ Ｐゴシック" charset="0"/>
                          <a:cs typeface="ＭＳ Ｐゴシック" charset="0"/>
                        </a:rPr>
                        <a:t>During meals, Davy will use the sign for “more” to indicate the need for more milk in order to communicate his needs to his mother</a:t>
                      </a:r>
                      <a:endParaRPr kumimoji="0" lang="en-US" sz="2000" b="1"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ea typeface="ＭＳ Ｐゴシック" charset="0"/>
                          <a:cs typeface="ＭＳ Ｐゴシック" charset="0"/>
                        </a:rPr>
                        <a:t>Step 4:</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Draft the measurement portion of the outcome and add the family’s chosen time frame</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latin typeface="+mj-lt"/>
                          <a:ea typeface="ＭＳ Ｐゴシック" charset="0"/>
                          <a:cs typeface="ＭＳ Ｐゴシック" charset="0"/>
                        </a:rPr>
                        <a:t>By his birthday, …when he wants more milk at mealtime</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09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7BB68F-2176-3643-93E5-94F147B5BF05}" type="slidenum">
              <a:rPr lang="en-US" sz="1200">
                <a:solidFill>
                  <a:srgbClr val="7F7F7F"/>
                </a:solidFill>
              </a:rPr>
              <a:pPr eaLnBrk="1" hangingPunct="1"/>
              <a:t>36</a:t>
            </a:fld>
            <a:endParaRPr lang="en-US" sz="1200">
              <a:solidFill>
                <a:srgbClr val="7F7F7F"/>
              </a:solidFill>
            </a:endParaRPr>
          </a:p>
        </p:txBody>
      </p:sp>
      <p:sp>
        <p:nvSpPr>
          <p:cNvPr id="80916" name="TextBox 2"/>
          <p:cNvSpPr txBox="1">
            <a:spLocks noChangeArrowheads="1"/>
          </p:cNvSpPr>
          <p:nvPr/>
        </p:nvSpPr>
        <p:spPr bwMode="auto">
          <a:xfrm>
            <a:off x="784893" y="6478390"/>
            <a:ext cx="822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smtClean="0">
                <a:solidFill>
                  <a:srgbClr val="7F7F7F"/>
                </a:solidFill>
              </a:rPr>
              <a:t>Adapted from </a:t>
            </a:r>
            <a:r>
              <a:rPr lang="en-US" sz="1100" dirty="0" err="1" smtClean="0">
                <a:solidFill>
                  <a:srgbClr val="7F7F7F"/>
                </a:solidFill>
              </a:rPr>
              <a:t>McWilliam</a:t>
            </a:r>
            <a:r>
              <a:rPr lang="en-US" sz="1100" dirty="0">
                <a:solidFill>
                  <a:srgbClr val="7F7F7F"/>
                </a:solidFill>
              </a:rPr>
              <a:t>, R.A. (2006</a:t>
            </a:r>
            <a:r>
              <a:rPr lang="en-US" sz="1100" dirty="0" smtClean="0">
                <a:solidFill>
                  <a:srgbClr val="7F7F7F"/>
                </a:solidFill>
              </a:rPr>
              <a:t>)</a:t>
            </a:r>
            <a:endParaRPr lang="en-US" sz="1100" dirty="0">
              <a:solidFill>
                <a:srgbClr val="7F7F7F"/>
              </a:solidFill>
            </a:endParaRPr>
          </a:p>
        </p:txBody>
      </p:sp>
      <p:grpSp>
        <p:nvGrpSpPr>
          <p:cNvPr id="11" name="Group 10"/>
          <p:cNvGrpSpPr/>
          <p:nvPr/>
        </p:nvGrpSpPr>
        <p:grpSpPr>
          <a:xfrm rot="5400000">
            <a:off x="7810327" y="5524327"/>
            <a:ext cx="686146" cy="1981200"/>
            <a:chOff x="8305800" y="2590800"/>
            <a:chExt cx="689276" cy="2442951"/>
          </a:xfrm>
        </p:grpSpPr>
        <p:grpSp>
          <p:nvGrpSpPr>
            <p:cNvPr id="12" name="Group 4"/>
            <p:cNvGrpSpPr/>
            <p:nvPr/>
          </p:nvGrpSpPr>
          <p:grpSpPr>
            <a:xfrm rot="16200000">
              <a:off x="7774138" y="3122462"/>
              <a:ext cx="1752600" cy="689276"/>
              <a:chOff x="7208518" y="6451597"/>
              <a:chExt cx="1429033" cy="367614"/>
            </a:xfrm>
          </p:grpSpPr>
          <p:pic>
            <p:nvPicPr>
              <p:cNvPr id="14"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5"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1836501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7772400" cy="1295400"/>
          </a:xfrm>
        </p:spPr>
        <p:txBody>
          <a:bodyPr>
            <a:normAutofit/>
          </a:bodyPr>
          <a:lstStyle/>
          <a:p>
            <a:pPr eaLnBrk="1" fontAlgn="auto" hangingPunct="1">
              <a:spcAft>
                <a:spcPts val="0"/>
              </a:spcAft>
              <a:defRPr/>
            </a:pPr>
            <a:r>
              <a:rPr lang="en-US" dirty="0" smtClean="0">
                <a:solidFill>
                  <a:schemeClr val="accent1"/>
                </a:solidFill>
                <a:latin typeface="Georgia" pitchFamily="18" charset="0"/>
                <a:ea typeface="+mj-ea"/>
                <a:cs typeface="+mj-cs"/>
              </a:rPr>
              <a:t>IEP Training</a:t>
            </a:r>
            <a:br>
              <a:rPr lang="en-US" dirty="0" smtClean="0">
                <a:solidFill>
                  <a:schemeClr val="accent1"/>
                </a:solidFill>
                <a:latin typeface="Georgia" pitchFamily="18" charset="0"/>
                <a:ea typeface="+mj-ea"/>
                <a:cs typeface="+mj-cs"/>
              </a:rPr>
            </a:br>
            <a:r>
              <a:rPr lang="en-US" dirty="0" smtClean="0">
                <a:solidFill>
                  <a:schemeClr val="accent1"/>
                </a:solidFill>
                <a:latin typeface="Georgia" pitchFamily="18" charset="0"/>
                <a:ea typeface="+mj-ea"/>
                <a:cs typeface="+mj-cs"/>
              </a:rPr>
              <a:t>for Kansas Schools</a:t>
            </a:r>
            <a:endParaRPr lang="en-US" dirty="0">
              <a:solidFill>
                <a:schemeClr val="accent1"/>
              </a:solidFill>
              <a:latin typeface="Georgia" pitchFamily="18" charset="0"/>
              <a:ea typeface="+mj-ea"/>
              <a:cs typeface="+mj-cs"/>
            </a:endParaRPr>
          </a:p>
        </p:txBody>
      </p:sp>
      <p:pic>
        <p:nvPicPr>
          <p:cNvPr id="14339" name="Picture 2" descr="C:\Documents and Settings\twilliams\Local Settings\Temporary Internet Files\Content.IE5\N45QGWY9\MC90029716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1613" y="2689225"/>
            <a:ext cx="25781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3400" y="2465042"/>
            <a:ext cx="4343400" cy="132343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n-US" sz="2800" b="1" dirty="0">
                <a:solidFill>
                  <a:schemeClr val="bg1">
                    <a:lumMod val="50000"/>
                  </a:schemeClr>
                </a:solidFill>
                <a:latin typeface="+mn-lt"/>
                <a:ea typeface="+mn-ea"/>
                <a:cs typeface="+mn-cs"/>
              </a:rPr>
              <a:t>Early Childhood: Writing IEPs for Young </a:t>
            </a:r>
            <a:r>
              <a:rPr lang="en-US" sz="2800" b="1" dirty="0" smtClean="0">
                <a:solidFill>
                  <a:schemeClr val="bg1">
                    <a:lumMod val="50000"/>
                  </a:schemeClr>
                </a:solidFill>
                <a:latin typeface="+mn-lt"/>
                <a:ea typeface="+mn-ea"/>
                <a:cs typeface="+mn-cs"/>
              </a:rPr>
              <a:t>Children</a:t>
            </a:r>
            <a:endParaRPr lang="en-US" sz="2400" b="1" dirty="0">
              <a:solidFill>
                <a:schemeClr val="bg1">
                  <a:lumMod val="50000"/>
                </a:schemeClr>
              </a:solidFill>
            </a:endParaRPr>
          </a:p>
          <a:p>
            <a:pPr fontAlgn="auto">
              <a:spcBef>
                <a:spcPts val="0"/>
              </a:spcBef>
              <a:spcAft>
                <a:spcPts val="0"/>
              </a:spcAft>
              <a:defRPr/>
            </a:pPr>
            <a:endParaRPr lang="en-US" sz="2400" b="1" dirty="0">
              <a:solidFill>
                <a:schemeClr val="bg1">
                  <a:lumMod val="50000"/>
                </a:schemeClr>
              </a:solidFill>
              <a:latin typeface="+mn-lt"/>
              <a:ea typeface="+mn-ea"/>
              <a:cs typeface="+mn-cs"/>
            </a:endParaRPr>
          </a:p>
        </p:txBody>
      </p:sp>
      <p:grpSp>
        <p:nvGrpSpPr>
          <p:cNvPr id="11" name="Group 10"/>
          <p:cNvGrpSpPr/>
          <p:nvPr/>
        </p:nvGrpSpPr>
        <p:grpSpPr>
          <a:xfrm rot="5400000">
            <a:off x="7810327" y="5524327"/>
            <a:ext cx="686146" cy="1981200"/>
            <a:chOff x="8305800" y="2590800"/>
            <a:chExt cx="689276" cy="2442951"/>
          </a:xfrm>
        </p:grpSpPr>
        <p:grpSp>
          <p:nvGrpSpPr>
            <p:cNvPr id="12" name="Group 4"/>
            <p:cNvGrpSpPr/>
            <p:nvPr/>
          </p:nvGrpSpPr>
          <p:grpSpPr>
            <a:xfrm rot="16200000">
              <a:off x="7774138" y="3122462"/>
              <a:ext cx="1752600" cy="689276"/>
              <a:chOff x="7208518" y="6451597"/>
              <a:chExt cx="1429033" cy="367614"/>
            </a:xfrm>
          </p:grpSpPr>
          <p:pic>
            <p:nvPicPr>
              <p:cNvPr id="14"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5"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22377998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85"/>
            <a:ext cx="8229600" cy="1143000"/>
          </a:xfrm>
        </p:spPr>
        <p:txBody>
          <a:bodyPr>
            <a:noAutofit/>
          </a:bodyPr>
          <a:lstStyle/>
          <a:p>
            <a:r>
              <a:rPr lang="en-US" sz="3600" dirty="0" smtClean="0">
                <a:solidFill>
                  <a:schemeClr val="accent1"/>
                </a:solidFill>
              </a:rPr>
              <a:t>Using Information to Develop Child and Family Story or PLAAFP</a:t>
            </a:r>
            <a:endParaRPr lang="en-US" sz="3600" dirty="0">
              <a:solidFill>
                <a:schemeClr val="accent1"/>
              </a:solidFill>
            </a:endParaRPr>
          </a:p>
        </p:txBody>
      </p:sp>
      <p:pic>
        <p:nvPicPr>
          <p:cNvPr id="4" name="Content Placeholder 3" descr="Screen Shot 2013-01-13 at 9.19.07 AM.png"/>
          <p:cNvPicPr>
            <a:picLocks noGrp="1" noChangeAspect="1"/>
          </p:cNvPicPr>
          <p:nvPr>
            <p:ph idx="1"/>
          </p:nvPr>
        </p:nvPicPr>
        <p:blipFill>
          <a:blip r:embed="rId3" cstate="print">
            <a:extLst>
              <a:ext uri="{28A0092B-C50C-407E-A947-70E740481C1C}">
                <a14:useLocalDpi xmlns:a14="http://schemas.microsoft.com/office/drawing/2010/main" val="0"/>
              </a:ext>
            </a:extLst>
          </a:blip>
          <a:srcRect l="-14359" r="-14359"/>
          <a:stretch>
            <a:fillRect/>
          </a:stretch>
        </p:blipFill>
        <p:spPr>
          <a:xfrm>
            <a:off x="-685800" y="1371600"/>
            <a:ext cx="10615974" cy="4724293"/>
          </a:xfrm>
        </p:spPr>
      </p:pic>
      <p:sp>
        <p:nvSpPr>
          <p:cNvPr id="5" name="TextBox 4"/>
          <p:cNvSpPr txBox="1"/>
          <p:nvPr/>
        </p:nvSpPr>
        <p:spPr>
          <a:xfrm>
            <a:off x="6312065" y="3015641"/>
            <a:ext cx="1701800" cy="1323439"/>
          </a:xfrm>
          <a:prstGeom prst="rect">
            <a:avLst/>
          </a:prstGeom>
          <a:noFill/>
          <a:ln>
            <a:noFill/>
          </a:ln>
        </p:spPr>
        <p:txBody>
          <a:bodyPr wrap="square" rtlCol="0">
            <a:spAutoFit/>
          </a:bodyPr>
          <a:lstStyle/>
          <a:p>
            <a:r>
              <a:rPr lang="en-US" sz="2000" dirty="0" smtClean="0">
                <a:solidFill>
                  <a:srgbClr val="FF0000"/>
                </a:solidFill>
              </a:rPr>
              <a:t>Age- appropriate skills/</a:t>
            </a:r>
          </a:p>
          <a:p>
            <a:r>
              <a:rPr lang="en-US" sz="2000" dirty="0" smtClean="0">
                <a:solidFill>
                  <a:srgbClr val="FF0000"/>
                </a:solidFill>
              </a:rPr>
              <a:t> behaviors</a:t>
            </a:r>
            <a:endParaRPr lang="en-US" sz="2000" dirty="0">
              <a:solidFill>
                <a:srgbClr val="FF0000"/>
              </a:solidFill>
            </a:endParaRPr>
          </a:p>
        </p:txBody>
      </p:sp>
      <p:sp>
        <p:nvSpPr>
          <p:cNvPr id="6" name="TextBox 5"/>
          <p:cNvSpPr txBox="1"/>
          <p:nvPr/>
        </p:nvSpPr>
        <p:spPr>
          <a:xfrm>
            <a:off x="3886200" y="2590800"/>
            <a:ext cx="1676400" cy="1754326"/>
          </a:xfrm>
          <a:prstGeom prst="rect">
            <a:avLst/>
          </a:prstGeom>
          <a:noFill/>
        </p:spPr>
        <p:txBody>
          <a:bodyPr wrap="square" rtlCol="0">
            <a:spAutoFit/>
          </a:bodyPr>
          <a:lstStyle/>
          <a:p>
            <a:r>
              <a:rPr lang="en-US" sz="1800" dirty="0" smtClean="0">
                <a:solidFill>
                  <a:srgbClr val="FF0000"/>
                </a:solidFill>
              </a:rPr>
              <a:t>Immediate foundational skills/</a:t>
            </a:r>
          </a:p>
          <a:p>
            <a:r>
              <a:rPr lang="en-US" sz="1800" dirty="0" smtClean="0">
                <a:solidFill>
                  <a:srgbClr val="FF0000"/>
                </a:solidFill>
              </a:rPr>
              <a:t>behaviors </a:t>
            </a:r>
          </a:p>
          <a:p>
            <a:r>
              <a:rPr lang="en-US" sz="1800" dirty="0" smtClean="0">
                <a:solidFill>
                  <a:srgbClr val="FF0000"/>
                </a:solidFill>
              </a:rPr>
              <a:t>(3-6 months delay)</a:t>
            </a:r>
            <a:endParaRPr lang="en-US" sz="1800" dirty="0">
              <a:solidFill>
                <a:srgbClr val="FF0000"/>
              </a:solidFill>
            </a:endParaRPr>
          </a:p>
        </p:txBody>
      </p:sp>
      <p:sp>
        <p:nvSpPr>
          <p:cNvPr id="7" name="TextBox 6"/>
          <p:cNvSpPr txBox="1"/>
          <p:nvPr/>
        </p:nvSpPr>
        <p:spPr>
          <a:xfrm>
            <a:off x="1371599" y="2590800"/>
            <a:ext cx="1504379" cy="1692771"/>
          </a:xfrm>
          <a:prstGeom prst="rect">
            <a:avLst/>
          </a:prstGeom>
          <a:noFill/>
        </p:spPr>
        <p:txBody>
          <a:bodyPr wrap="square" rtlCol="0">
            <a:spAutoFit/>
          </a:bodyPr>
          <a:lstStyle/>
          <a:p>
            <a:r>
              <a:rPr lang="en-US" sz="2000" dirty="0" smtClean="0">
                <a:solidFill>
                  <a:srgbClr val="FF0000"/>
                </a:solidFill>
              </a:rPr>
              <a:t>Skills/  behaviors</a:t>
            </a:r>
          </a:p>
          <a:p>
            <a:r>
              <a:rPr lang="en-US" sz="2000" dirty="0" smtClean="0">
                <a:solidFill>
                  <a:srgbClr val="FF0000"/>
                </a:solidFill>
              </a:rPr>
              <a:t>of much younger </a:t>
            </a:r>
          </a:p>
          <a:p>
            <a:r>
              <a:rPr lang="en-US" sz="2000" dirty="0" smtClean="0">
                <a:solidFill>
                  <a:srgbClr val="FF0000"/>
                </a:solidFill>
              </a:rPr>
              <a:t>child</a:t>
            </a:r>
            <a:endParaRPr lang="en-US" sz="2000" dirty="0">
              <a:solidFill>
                <a:srgbClr val="FF0000"/>
              </a:solidFill>
            </a:endParaRPr>
          </a:p>
        </p:txBody>
      </p:sp>
      <p:grpSp>
        <p:nvGrpSpPr>
          <p:cNvPr id="13" name="Group 12"/>
          <p:cNvGrpSpPr/>
          <p:nvPr/>
        </p:nvGrpSpPr>
        <p:grpSpPr>
          <a:xfrm rot="5400000">
            <a:off x="7810327" y="5524327"/>
            <a:ext cx="686146" cy="1981200"/>
            <a:chOff x="8305800" y="2590800"/>
            <a:chExt cx="689276" cy="2442951"/>
          </a:xfrm>
        </p:grpSpPr>
        <p:grpSp>
          <p:nvGrpSpPr>
            <p:cNvPr id="14" name="Group 4"/>
            <p:cNvGrpSpPr/>
            <p:nvPr/>
          </p:nvGrpSpPr>
          <p:grpSpPr>
            <a:xfrm rot="16200000">
              <a:off x="7774138" y="3122462"/>
              <a:ext cx="1752600" cy="689276"/>
              <a:chOff x="7208518" y="6451597"/>
              <a:chExt cx="1429033" cy="367614"/>
            </a:xfrm>
          </p:grpSpPr>
          <p:pic>
            <p:nvPicPr>
              <p:cNvPr id="16"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7"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2455040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33081"/>
          </a:xfrm>
        </p:spPr>
        <p:txBody>
          <a:bodyPr>
            <a:noAutofit/>
          </a:bodyPr>
          <a:lstStyle/>
          <a:p>
            <a:pPr>
              <a:defRPr/>
            </a:pPr>
            <a:r>
              <a:rPr lang="en-US" dirty="0" smtClean="0"/>
              <a:t>The Right People, the Right Situation, the Right Time</a:t>
            </a:r>
            <a:endParaRPr lang="en-US" dirty="0"/>
          </a:p>
        </p:txBody>
      </p:sp>
      <p:sp>
        <p:nvSpPr>
          <p:cNvPr id="73729" name="Content Placeholder 2"/>
          <p:cNvSpPr>
            <a:spLocks noGrp="1"/>
          </p:cNvSpPr>
          <p:nvPr>
            <p:ph idx="1"/>
          </p:nvPr>
        </p:nvSpPr>
        <p:spPr>
          <a:xfrm>
            <a:off x="457200" y="1752600"/>
            <a:ext cx="8229600" cy="3749679"/>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lnSpc>
                <a:spcPct val="90000"/>
              </a:lnSpc>
              <a:spcBef>
                <a:spcPts val="1800"/>
              </a:spcBef>
            </a:pPr>
            <a:r>
              <a:rPr lang="en-US" sz="2200" dirty="0">
                <a:latin typeface="Arial" charset="0"/>
              </a:rPr>
              <a:t>Why not complete the Child Outcome Summary (COS) rating while talking about the child</a:t>
            </a:r>
            <a:r>
              <a:rPr lang="ja-JP" altLang="en-US" sz="2200" dirty="0">
                <a:latin typeface="Arial" charset="0"/>
              </a:rPr>
              <a:t>’</a:t>
            </a:r>
            <a:r>
              <a:rPr lang="en-US" altLang="ja-JP" sz="2200" dirty="0">
                <a:latin typeface="Arial" charset="0"/>
              </a:rPr>
              <a:t>s functioning and development?</a:t>
            </a:r>
          </a:p>
          <a:p>
            <a:pPr eaLnBrk="1" hangingPunct="1">
              <a:lnSpc>
                <a:spcPct val="90000"/>
              </a:lnSpc>
              <a:spcBef>
                <a:spcPts val="1800"/>
              </a:spcBef>
            </a:pPr>
            <a:r>
              <a:rPr lang="en-US" sz="2200" dirty="0">
                <a:latin typeface="Arial" charset="0"/>
              </a:rPr>
              <a:t>Providers who are integrating the outcomes work, suggest that the completing the COS rating at the IFSP or IEP meeting to summarize the assessment results is a natural and enriching conversation</a:t>
            </a:r>
          </a:p>
          <a:p>
            <a:pPr eaLnBrk="1" hangingPunct="1">
              <a:lnSpc>
                <a:spcPct val="90000"/>
              </a:lnSpc>
              <a:spcBef>
                <a:spcPts val="1800"/>
              </a:spcBef>
            </a:pPr>
            <a:r>
              <a:rPr lang="en-US" sz="2200" dirty="0">
                <a:latin typeface="Arial" charset="0"/>
              </a:rPr>
              <a:t>Outcomes and goals become more functional – routine and activity based </a:t>
            </a:r>
          </a:p>
          <a:p>
            <a:pPr eaLnBrk="1" hangingPunct="1">
              <a:lnSpc>
                <a:spcPct val="90000"/>
              </a:lnSpc>
              <a:spcBef>
                <a:spcPts val="1800"/>
              </a:spcBef>
              <a:buFontTx/>
              <a:buNone/>
            </a:pPr>
            <a:r>
              <a:rPr lang="en-US" sz="1300" dirty="0">
                <a:solidFill>
                  <a:srgbClr val="7F7F7F"/>
                </a:solidFill>
                <a:latin typeface="Arial" charset="0"/>
              </a:rPr>
              <a:t>For more information about integrating outcomes into the IFSP/IEP process, please visit the ECO website at </a:t>
            </a:r>
            <a:r>
              <a:rPr lang="en-US" sz="1300" dirty="0">
                <a:solidFill>
                  <a:srgbClr val="7F7F7F"/>
                </a:solidFill>
                <a:latin typeface="Arial" charset="0"/>
                <a:hlinkClick r:id="rId3"/>
              </a:rPr>
              <a:t>www.the-eco-center.org</a:t>
            </a:r>
            <a:r>
              <a:rPr lang="en-US" sz="1300" dirty="0">
                <a:solidFill>
                  <a:srgbClr val="7F7F7F"/>
                </a:solidFill>
                <a:latin typeface="Arial" charset="0"/>
              </a:rPr>
              <a:t>.</a:t>
            </a:r>
          </a:p>
        </p:txBody>
      </p:sp>
      <p:sp>
        <p:nvSpPr>
          <p:cNvPr id="73730" name="Rectangle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584A21-8D70-8943-A71F-A2EE9D4C8A98}" type="slidenum">
              <a:rPr lang="en-US" sz="1200">
                <a:solidFill>
                  <a:srgbClr val="898989"/>
                </a:solidFill>
              </a:rPr>
              <a:pPr eaLnBrk="1" hangingPunct="1"/>
              <a:t>39</a:t>
            </a:fld>
            <a:endParaRPr lang="en-US" sz="1200">
              <a:solidFill>
                <a:srgbClr val="898989"/>
              </a:solidFill>
            </a:endParaRPr>
          </a:p>
        </p:txBody>
      </p:sp>
      <p:grpSp>
        <p:nvGrpSpPr>
          <p:cNvPr id="10" name="Group 9"/>
          <p:cNvGrpSpPr/>
          <p:nvPr/>
        </p:nvGrpSpPr>
        <p:grpSpPr>
          <a:xfrm rot="5400000">
            <a:off x="7810327" y="5524327"/>
            <a:ext cx="686146" cy="1981200"/>
            <a:chOff x="8305800" y="2590800"/>
            <a:chExt cx="689276" cy="2442951"/>
          </a:xfrm>
        </p:grpSpPr>
        <p:grpSp>
          <p:nvGrpSpPr>
            <p:cNvPr id="11" name="Group 4"/>
            <p:cNvGrpSpPr/>
            <p:nvPr/>
          </p:nvGrpSpPr>
          <p:grpSpPr>
            <a:xfrm rot="16200000">
              <a:off x="7774138" y="3122462"/>
              <a:ext cx="1752600" cy="689276"/>
              <a:chOff x="7208518" y="6451597"/>
              <a:chExt cx="1429033" cy="367614"/>
            </a:xfrm>
          </p:grpSpPr>
          <p:pic>
            <p:nvPicPr>
              <p:cNvPr id="13"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4"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1665482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noAutofit/>
          </a:bodyPr>
          <a:lstStyle/>
          <a:p>
            <a:pPr>
              <a:defRPr/>
            </a:pPr>
            <a:r>
              <a:rPr lang="en-US" altLang="en-US" dirty="0" smtClean="0">
                <a:effectLst>
                  <a:outerShdw blurRad="38100" dist="38100" dir="2700000" algn="tl">
                    <a:srgbClr val="C0C0C0"/>
                  </a:outerShdw>
                </a:effectLst>
                <a:latin typeface="Georgia" pitchFamily="18" charset="0"/>
                <a:ea typeface="ＭＳ Ｐゴシック" pitchFamily="34" charset="-128"/>
              </a:rPr>
              <a:t>Goal of Early Intervention and Early Childhood Special Education</a:t>
            </a:r>
          </a:p>
        </p:txBody>
      </p:sp>
      <p:sp>
        <p:nvSpPr>
          <p:cNvPr id="25602" name="Content Placeholder 2"/>
          <p:cNvSpPr>
            <a:spLocks noGrp="1"/>
          </p:cNvSpPr>
          <p:nvPr>
            <p:ph idx="1"/>
          </p:nvPr>
        </p:nvSpPr>
        <p:spPr>
          <a:xfrm>
            <a:off x="457200" y="1600200"/>
            <a:ext cx="8229600" cy="4114800"/>
          </a:xfrm>
        </p:spPr>
        <p:txBody>
          <a:bodyPr/>
          <a:lstStyle/>
          <a:p>
            <a:pPr eaLnBrk="1" hangingPunct="1">
              <a:lnSpc>
                <a:spcPct val="90000"/>
              </a:lnSpc>
              <a:spcBef>
                <a:spcPts val="1800"/>
              </a:spcBef>
              <a:buFontTx/>
              <a:buNone/>
            </a:pPr>
            <a:r>
              <a:rPr lang="en-US" altLang="en-US" sz="2600" b="1" i="1" smtClean="0">
                <a:solidFill>
                  <a:srgbClr val="4B5A6F"/>
                </a:solidFill>
                <a:latin typeface="Arial" charset="0"/>
                <a:ea typeface="ＭＳ Ｐゴシック" pitchFamily="34" charset="-128"/>
                <a:cs typeface="Arial" charset="0"/>
              </a:rPr>
              <a:t>For children </a:t>
            </a:r>
          </a:p>
          <a:p>
            <a:pPr eaLnBrk="1" hangingPunct="1">
              <a:lnSpc>
                <a:spcPct val="90000"/>
              </a:lnSpc>
              <a:spcBef>
                <a:spcPts val="1200"/>
              </a:spcBef>
              <a:buFontTx/>
              <a:buNone/>
            </a:pPr>
            <a:r>
              <a:rPr lang="en-US" altLang="en-US" sz="2200" smtClean="0">
                <a:latin typeface="Arial" charset="0"/>
                <a:ea typeface="ＭＳ Ｐゴシック" pitchFamily="34" charset="-128"/>
                <a:cs typeface="Arial" charset="0"/>
              </a:rPr>
              <a:t>to enable young children to be active and successful participants during the early childhood years and in the future in a variety of settings – in their homes with their families, in child care, preschool  or school programs, and in the community</a:t>
            </a:r>
          </a:p>
          <a:p>
            <a:pPr eaLnBrk="1" hangingPunct="1">
              <a:lnSpc>
                <a:spcPct val="90000"/>
              </a:lnSpc>
              <a:spcBef>
                <a:spcPts val="1800"/>
              </a:spcBef>
              <a:buFontTx/>
              <a:buNone/>
            </a:pPr>
            <a:r>
              <a:rPr lang="en-US" altLang="en-US" sz="2600" b="1" i="1" smtClean="0">
                <a:solidFill>
                  <a:srgbClr val="4B5A6F"/>
                </a:solidFill>
                <a:latin typeface="Arial" charset="0"/>
                <a:ea typeface="ＭＳ Ｐゴシック" pitchFamily="34" charset="-128"/>
                <a:cs typeface="Arial" charset="0"/>
              </a:rPr>
              <a:t>For families</a:t>
            </a:r>
          </a:p>
          <a:p>
            <a:pPr eaLnBrk="1" hangingPunct="1">
              <a:lnSpc>
                <a:spcPct val="90000"/>
              </a:lnSpc>
              <a:spcBef>
                <a:spcPts val="1200"/>
              </a:spcBef>
              <a:buFontTx/>
              <a:buNone/>
            </a:pPr>
            <a:r>
              <a:rPr lang="en-US" altLang="en-US" sz="2200" smtClean="0">
                <a:latin typeface="Arial" charset="0"/>
                <a:ea typeface="ＭＳ Ｐゴシック" pitchFamily="34" charset="-128"/>
                <a:cs typeface="Arial" charset="0"/>
              </a:rPr>
              <a:t>to enable families to provide care for their child and have the resources they need to participate in their own desired family and community activities </a:t>
            </a:r>
          </a:p>
        </p:txBody>
      </p:sp>
      <p:sp>
        <p:nvSpPr>
          <p:cNvPr id="25603" name="Slide Number Placeholder 3"/>
          <p:cNvSpPr>
            <a:spLocks noGrp="1"/>
          </p:cNvSpPr>
          <p:nvPr>
            <p:ph type="sldNum" sz="quarter" idx="12"/>
          </p:nvPr>
        </p:nvSpPr>
        <p:spPr bwMode="auto">
          <a:noFill/>
          <a:ln>
            <a:miter lim="800000"/>
            <a:headEnd/>
            <a:tailEnd/>
          </a:ln>
        </p:spPr>
        <p:txBody>
          <a:bodyPr/>
          <a:lstStyle/>
          <a:p>
            <a:fld id="{28746AF0-2D73-4179-A494-1BE31E486B51}" type="slidenum">
              <a:rPr lang="en-US" altLang="en-US" smtClean="0">
                <a:latin typeface="Arial" charset="0"/>
                <a:cs typeface="Arial" charset="0"/>
              </a:rPr>
              <a:pPr/>
              <a:t>4</a:t>
            </a:fld>
            <a:endParaRPr lang="en-US" altLang="en-US" smtClean="0">
              <a:latin typeface="Arial" charset="0"/>
              <a:cs typeface="Arial" charset="0"/>
            </a:endParaRPr>
          </a:p>
        </p:txBody>
      </p:sp>
      <p:sp>
        <p:nvSpPr>
          <p:cNvPr id="5" name="Rectangle 4"/>
          <p:cNvSpPr/>
          <p:nvPr/>
        </p:nvSpPr>
        <p:spPr>
          <a:xfrm>
            <a:off x="457200" y="5638800"/>
            <a:ext cx="8458200" cy="558800"/>
          </a:xfrm>
          <a:prstGeom prst="rect">
            <a:avLst/>
          </a:prstGeom>
        </p:spPr>
        <p:txBody>
          <a:bodyPr>
            <a:spAutoFit/>
          </a:bodyPr>
          <a:lstStyle/>
          <a:p>
            <a:pPr fontAlgn="auto">
              <a:spcBef>
                <a:spcPts val="600"/>
              </a:spcBef>
              <a:spcAft>
                <a:spcPts val="0"/>
              </a:spcAft>
              <a:buFont typeface="Arial"/>
              <a:buNone/>
              <a:defRPr/>
            </a:pPr>
            <a:r>
              <a:rPr lang="en-US" sz="1200" dirty="0">
                <a:solidFill>
                  <a:schemeClr val="tx1">
                    <a:lumMod val="50000"/>
                    <a:lumOff val="50000"/>
                  </a:schemeClr>
                </a:solidFill>
                <a:cs typeface="ＭＳ Ｐゴシック" charset="0"/>
              </a:rPr>
              <a:t>The Early Childhood Outcomes Center (2005). Family and Child Outcomes for Early Intervention and Early Childhood Special Education. Retrieved August 2012. From </a:t>
            </a:r>
            <a:r>
              <a:rPr lang="en-US" sz="1200" dirty="0">
                <a:solidFill>
                  <a:schemeClr val="tx1">
                    <a:lumMod val="50000"/>
                    <a:lumOff val="50000"/>
                  </a:schemeClr>
                </a:solidFill>
                <a:cs typeface="ＭＳ Ｐゴシック" charset="0"/>
                <a:hlinkClick r:id="rId3"/>
              </a:rPr>
              <a:t>http://www.fpg.unc.edu/~eco/assets/pdfs/ECO_Outcomes_4-13-05.pdf</a:t>
            </a:r>
            <a:r>
              <a:rPr lang="en-US" sz="1200" dirty="0">
                <a:solidFill>
                  <a:schemeClr val="tx1">
                    <a:lumMod val="50000"/>
                    <a:lumOff val="50000"/>
                  </a:schemeClr>
                </a:solidFill>
                <a:cs typeface="ＭＳ Ｐゴシック" charset="0"/>
              </a:rPr>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55600"/>
            <a:ext cx="8534400" cy="758825"/>
          </a:xfrm>
        </p:spPr>
        <p:txBody>
          <a:bodyPr>
            <a:normAutofit fontScale="90000"/>
          </a:bodyPr>
          <a:lstStyle/>
          <a:p>
            <a:pPr eaLnBrk="1" fontAlgn="auto" hangingPunct="1">
              <a:spcAft>
                <a:spcPts val="0"/>
              </a:spcAft>
              <a:defRPr/>
            </a:pPr>
            <a:r>
              <a:rPr lang="en-US" dirty="0" smtClean="0">
                <a:solidFill>
                  <a:srgbClr val="FF0000"/>
                </a:solidFill>
                <a:ea typeface="+mj-ea"/>
                <a:cs typeface="+mj-cs"/>
              </a:rPr>
              <a:t>Steps to Integrating </a:t>
            </a:r>
            <a:br>
              <a:rPr lang="en-US" dirty="0" smtClean="0">
                <a:solidFill>
                  <a:srgbClr val="FF0000"/>
                </a:solidFill>
                <a:ea typeface="+mj-ea"/>
                <a:cs typeface="+mj-cs"/>
              </a:rPr>
            </a:br>
            <a:r>
              <a:rPr lang="en-US" dirty="0" smtClean="0">
                <a:solidFill>
                  <a:srgbClr val="FF0000"/>
                </a:solidFill>
                <a:ea typeface="+mj-ea"/>
                <a:cs typeface="+mj-cs"/>
              </a:rPr>
              <a:t>EC Outcomes (ECO) with the IEP </a:t>
            </a:r>
            <a:endParaRPr lang="en-US" dirty="0">
              <a:solidFill>
                <a:srgbClr val="FF0000"/>
              </a:solidFill>
              <a:ea typeface="+mj-ea"/>
              <a:cs typeface="+mj-cs"/>
            </a:endParaRPr>
          </a:p>
        </p:txBody>
      </p:sp>
      <p:sp>
        <p:nvSpPr>
          <p:cNvPr id="63490" name="Content Placeholder 4"/>
          <p:cNvSpPr>
            <a:spLocks noGrp="1"/>
          </p:cNvSpPr>
          <p:nvPr>
            <p:ph sz="quarter" idx="1"/>
          </p:nvPr>
        </p:nvSpPr>
        <p:spPr>
          <a:xfrm>
            <a:off x="301625" y="1527175"/>
            <a:ext cx="8504238" cy="4572000"/>
          </a:xfrm>
        </p:spPr>
        <p:txBody>
          <a:bodyPr/>
          <a:lstStyle/>
          <a:p>
            <a:pPr eaLnBrk="1" hangingPunct="1">
              <a:lnSpc>
                <a:spcPct val="80000"/>
              </a:lnSpc>
            </a:pPr>
            <a:r>
              <a:rPr lang="en-US" sz="2300" dirty="0">
                <a:latin typeface="Georgia" charset="0"/>
              </a:rPr>
              <a:t>In the review of existing data, look for information related to the  ECO</a:t>
            </a:r>
          </a:p>
          <a:p>
            <a:pPr eaLnBrk="1" hangingPunct="1">
              <a:lnSpc>
                <a:spcPct val="80000"/>
              </a:lnSpc>
            </a:pPr>
            <a:endParaRPr lang="en-US" sz="2300" dirty="0">
              <a:latin typeface="Georgia" charset="0"/>
            </a:endParaRPr>
          </a:p>
          <a:p>
            <a:pPr eaLnBrk="1" hangingPunct="1">
              <a:lnSpc>
                <a:spcPct val="80000"/>
              </a:lnSpc>
            </a:pPr>
            <a:r>
              <a:rPr lang="en-US" sz="2300" dirty="0">
                <a:latin typeface="Georgia" charset="0"/>
              </a:rPr>
              <a:t>IF the child is transitioning from a Part C Infant Toddler Program, organize the discussion of the child at the 90 day transition meeting  in relation to the ECO</a:t>
            </a:r>
          </a:p>
          <a:p>
            <a:pPr eaLnBrk="1" hangingPunct="1">
              <a:lnSpc>
                <a:spcPct val="80000"/>
              </a:lnSpc>
            </a:pPr>
            <a:endParaRPr lang="en-US" sz="2300" dirty="0">
              <a:latin typeface="Georgia" charset="0"/>
            </a:endParaRPr>
          </a:p>
          <a:p>
            <a:pPr eaLnBrk="1" hangingPunct="1">
              <a:lnSpc>
                <a:spcPct val="80000"/>
              </a:lnSpc>
            </a:pPr>
            <a:r>
              <a:rPr lang="en-US" sz="2300" dirty="0">
                <a:latin typeface="Georgia" charset="0"/>
              </a:rPr>
              <a:t>During the evaluation, probe for information on caregiver concerns related to the ECO.  </a:t>
            </a:r>
          </a:p>
          <a:p>
            <a:pPr lvl="1" eaLnBrk="1" hangingPunct="1">
              <a:lnSpc>
                <a:spcPct val="80000"/>
              </a:lnSpc>
            </a:pPr>
            <a:r>
              <a:rPr lang="en-US" sz="1900" dirty="0">
                <a:latin typeface="Georgia" charset="0"/>
              </a:rPr>
              <a:t>Encourage families to describe their child</a:t>
            </a:r>
            <a:r>
              <a:rPr lang="ja-JP" altLang="en-US" sz="1900">
                <a:latin typeface="Georgia" charset="0"/>
              </a:rPr>
              <a:t>’</a:t>
            </a:r>
            <a:r>
              <a:rPr lang="en-US" altLang="ja-JP" sz="1900" dirty="0">
                <a:latin typeface="Georgia" charset="0"/>
              </a:rPr>
              <a:t>s typical day in the context of ECO areas, such as how he interacts with others, how he learns and solves problems, and how he gets his own needs met.</a:t>
            </a:r>
          </a:p>
          <a:p>
            <a:pPr lvl="1" eaLnBrk="1" hangingPunct="1">
              <a:lnSpc>
                <a:spcPct val="80000"/>
              </a:lnSpc>
            </a:pPr>
            <a:endParaRPr lang="en-US" sz="1900" dirty="0">
              <a:latin typeface="Georgia" charset="0"/>
            </a:endParaRPr>
          </a:p>
          <a:p>
            <a:pPr eaLnBrk="1" hangingPunct="1">
              <a:lnSpc>
                <a:spcPct val="80000"/>
              </a:lnSpc>
            </a:pPr>
            <a:r>
              <a:rPr lang="en-US" sz="2300" dirty="0">
                <a:latin typeface="Georgia" charset="0"/>
              </a:rPr>
              <a:t>Compare the child</a:t>
            </a:r>
            <a:r>
              <a:rPr lang="ja-JP" altLang="en-US" sz="2300">
                <a:latin typeface="Georgia" charset="0"/>
              </a:rPr>
              <a:t>’</a:t>
            </a:r>
            <a:r>
              <a:rPr lang="en-US" altLang="ja-JP" sz="2300" dirty="0">
                <a:latin typeface="Georgia" charset="0"/>
              </a:rPr>
              <a:t>s functional skills and behaviors with those expected for other children his age.</a:t>
            </a:r>
          </a:p>
          <a:p>
            <a:pPr eaLnBrk="1" hangingPunct="1">
              <a:lnSpc>
                <a:spcPct val="80000"/>
              </a:lnSpc>
            </a:pPr>
            <a:endParaRPr lang="en-US" sz="2300" dirty="0">
              <a:latin typeface="Georgia" charset="0"/>
            </a:endParaRPr>
          </a:p>
        </p:txBody>
      </p:sp>
      <p:grpSp>
        <p:nvGrpSpPr>
          <p:cNvPr id="4" name="Group 3"/>
          <p:cNvGrpSpPr/>
          <p:nvPr/>
        </p:nvGrpSpPr>
        <p:grpSpPr>
          <a:xfrm rot="5400000">
            <a:off x="7810327" y="5524327"/>
            <a:ext cx="686146" cy="1981200"/>
            <a:chOff x="8305800" y="2590800"/>
            <a:chExt cx="689276" cy="2442951"/>
          </a:xfrm>
        </p:grpSpPr>
        <p:grpSp>
          <p:nvGrpSpPr>
            <p:cNvPr id="5" name="Group 4"/>
            <p:cNvGrpSpPr/>
            <p:nvPr/>
          </p:nvGrpSpPr>
          <p:grpSpPr>
            <a:xfrm rot="16200000">
              <a:off x="7774138" y="3122462"/>
              <a:ext cx="1752600" cy="689276"/>
              <a:chOff x="7208518" y="6451597"/>
              <a:chExt cx="1429033" cy="367614"/>
            </a:xfrm>
          </p:grpSpPr>
          <p:pic>
            <p:nvPicPr>
              <p:cNvPr id="7"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8"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3989716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76225"/>
            <a:ext cx="8534400" cy="758825"/>
          </a:xfrm>
        </p:spPr>
        <p:txBody>
          <a:bodyPr>
            <a:normAutofit fontScale="90000"/>
          </a:bodyPr>
          <a:lstStyle/>
          <a:p>
            <a:pPr eaLnBrk="1" fontAlgn="auto" hangingPunct="1">
              <a:spcAft>
                <a:spcPts val="0"/>
              </a:spcAft>
              <a:defRPr/>
            </a:pPr>
            <a:r>
              <a:rPr lang="en-US" dirty="0" smtClean="0">
                <a:solidFill>
                  <a:srgbClr val="FF0000"/>
                </a:solidFill>
                <a:ea typeface="+mj-ea"/>
                <a:cs typeface="+mj-cs"/>
              </a:rPr>
              <a:t>Steps to Integrating </a:t>
            </a:r>
            <a:br>
              <a:rPr lang="en-US" dirty="0" smtClean="0">
                <a:solidFill>
                  <a:srgbClr val="FF0000"/>
                </a:solidFill>
                <a:ea typeface="+mj-ea"/>
                <a:cs typeface="+mj-cs"/>
              </a:rPr>
            </a:br>
            <a:r>
              <a:rPr lang="en-US" dirty="0" smtClean="0">
                <a:solidFill>
                  <a:srgbClr val="FF0000"/>
                </a:solidFill>
                <a:ea typeface="+mj-ea"/>
                <a:cs typeface="+mj-cs"/>
              </a:rPr>
              <a:t>EC Outcomes (ECO) with the IEP </a:t>
            </a:r>
            <a:endParaRPr lang="en-US" dirty="0">
              <a:solidFill>
                <a:srgbClr val="FF0000"/>
              </a:solidFill>
              <a:ea typeface="+mj-ea"/>
              <a:cs typeface="+mj-cs"/>
            </a:endParaRPr>
          </a:p>
        </p:txBody>
      </p:sp>
      <p:sp>
        <p:nvSpPr>
          <p:cNvPr id="65538" name="Content Placeholder 4"/>
          <p:cNvSpPr>
            <a:spLocks noGrp="1"/>
          </p:cNvSpPr>
          <p:nvPr>
            <p:ph sz="quarter" idx="1"/>
          </p:nvPr>
        </p:nvSpPr>
        <p:spPr>
          <a:xfrm>
            <a:off x="301625" y="1527175"/>
            <a:ext cx="8504238" cy="4572000"/>
          </a:xfrm>
        </p:spPr>
        <p:txBody>
          <a:bodyPr/>
          <a:lstStyle/>
          <a:p>
            <a:pPr eaLnBrk="1" hangingPunct="1">
              <a:lnSpc>
                <a:spcPct val="80000"/>
              </a:lnSpc>
            </a:pPr>
            <a:r>
              <a:rPr lang="en-US" sz="2100" dirty="0">
                <a:latin typeface="Georgia" charset="0"/>
              </a:rPr>
              <a:t>Include functional authentic assessment in the evaluation that will provide the team with information on all three ECO. </a:t>
            </a:r>
          </a:p>
          <a:p>
            <a:pPr lvl="1" eaLnBrk="1" hangingPunct="1">
              <a:lnSpc>
                <a:spcPct val="80000"/>
              </a:lnSpc>
            </a:pPr>
            <a:r>
              <a:rPr lang="en-US" sz="1700" dirty="0">
                <a:latin typeface="Georgia" charset="0"/>
              </a:rPr>
              <a:t>Consider the child</a:t>
            </a:r>
            <a:r>
              <a:rPr lang="ja-JP" altLang="en-US" sz="1700">
                <a:latin typeface="Georgia" charset="0"/>
              </a:rPr>
              <a:t>’</a:t>
            </a:r>
            <a:r>
              <a:rPr lang="en-US" altLang="ja-JP" sz="1700" dirty="0">
                <a:latin typeface="Georgia" charset="0"/>
              </a:rPr>
              <a:t>s functioning in the context of everyday activities and routines, in the three ECO areas. </a:t>
            </a:r>
          </a:p>
          <a:p>
            <a:pPr eaLnBrk="1" hangingPunct="1">
              <a:lnSpc>
                <a:spcPct val="80000"/>
              </a:lnSpc>
            </a:pPr>
            <a:endParaRPr lang="en-US" sz="2100" dirty="0">
              <a:latin typeface="Georgia" charset="0"/>
            </a:endParaRPr>
          </a:p>
          <a:p>
            <a:pPr eaLnBrk="1" hangingPunct="1">
              <a:lnSpc>
                <a:spcPct val="80000"/>
              </a:lnSpc>
            </a:pPr>
            <a:r>
              <a:rPr lang="en-US" sz="2100" dirty="0">
                <a:latin typeface="Georgia" charset="0"/>
              </a:rPr>
              <a:t>Document supporting evidence for ECO rating throughout the assessment and evaluation process</a:t>
            </a:r>
          </a:p>
          <a:p>
            <a:pPr eaLnBrk="1" hangingPunct="1">
              <a:lnSpc>
                <a:spcPct val="80000"/>
              </a:lnSpc>
              <a:buFont typeface="Wingdings 2" charset="0"/>
              <a:buNone/>
            </a:pPr>
            <a:endParaRPr lang="en-US" sz="2100" dirty="0">
              <a:latin typeface="Georgia" charset="0"/>
            </a:endParaRPr>
          </a:p>
          <a:p>
            <a:pPr eaLnBrk="1" hangingPunct="1">
              <a:lnSpc>
                <a:spcPct val="80000"/>
              </a:lnSpc>
            </a:pPr>
            <a:r>
              <a:rPr lang="en-US" sz="2100" dirty="0">
                <a:latin typeface="Georgia" charset="0"/>
              </a:rPr>
              <a:t>During the IEP meeting, organize the discussion of the child in relation to the ECO;	</a:t>
            </a:r>
          </a:p>
          <a:p>
            <a:pPr lvl="1" eaLnBrk="1" hangingPunct="1">
              <a:lnSpc>
                <a:spcPct val="80000"/>
              </a:lnSpc>
            </a:pPr>
            <a:r>
              <a:rPr lang="en-US" sz="1700" dirty="0">
                <a:latin typeface="Georgia" charset="0"/>
              </a:rPr>
              <a:t>Discuss how the child is functioning in the ECO areas and how the child</a:t>
            </a:r>
            <a:r>
              <a:rPr lang="ja-JP" altLang="en-US" sz="1700">
                <a:latin typeface="Georgia" charset="0"/>
              </a:rPr>
              <a:t>’</a:t>
            </a:r>
            <a:r>
              <a:rPr lang="en-US" altLang="ja-JP" sz="1700" dirty="0">
                <a:latin typeface="Georgia" charset="0"/>
              </a:rPr>
              <a:t>s skill</a:t>
            </a:r>
            <a:r>
              <a:rPr lang="ja-JP" altLang="en-US" sz="1700">
                <a:latin typeface="Georgia" charset="0"/>
              </a:rPr>
              <a:t>’</a:t>
            </a:r>
            <a:r>
              <a:rPr lang="en-US" altLang="ja-JP" sz="1700" dirty="0">
                <a:latin typeface="Georgia" charset="0"/>
              </a:rPr>
              <a:t>s and behaviors in the ECOS areas compare with other children the same age. </a:t>
            </a:r>
          </a:p>
          <a:p>
            <a:pPr eaLnBrk="1" hangingPunct="1">
              <a:lnSpc>
                <a:spcPct val="80000"/>
              </a:lnSpc>
            </a:pPr>
            <a:endParaRPr lang="en-US" sz="2100" dirty="0">
              <a:latin typeface="Georgia" charset="0"/>
            </a:endParaRPr>
          </a:p>
          <a:p>
            <a:pPr eaLnBrk="1" hangingPunct="1">
              <a:lnSpc>
                <a:spcPct val="80000"/>
              </a:lnSpc>
            </a:pPr>
            <a:r>
              <a:rPr lang="en-US" sz="2100" dirty="0">
                <a:latin typeface="Georgia" charset="0"/>
              </a:rPr>
              <a:t>In the PLAAFP, organize the description of strengths and need as they relate to the three outcome areas. </a:t>
            </a:r>
          </a:p>
          <a:p>
            <a:pPr eaLnBrk="1" hangingPunct="1">
              <a:lnSpc>
                <a:spcPct val="80000"/>
              </a:lnSpc>
            </a:pPr>
            <a:endParaRPr lang="en-US" sz="2100" dirty="0">
              <a:latin typeface="Georgia" charset="0"/>
            </a:endParaRPr>
          </a:p>
          <a:p>
            <a:pPr eaLnBrk="1" hangingPunct="1">
              <a:lnSpc>
                <a:spcPct val="80000"/>
              </a:lnSpc>
            </a:pPr>
            <a:endParaRPr lang="en-US" sz="2100" dirty="0">
              <a:latin typeface="Georgia" charset="0"/>
            </a:endParaRPr>
          </a:p>
        </p:txBody>
      </p:sp>
      <p:grpSp>
        <p:nvGrpSpPr>
          <p:cNvPr id="4" name="Group 3"/>
          <p:cNvGrpSpPr/>
          <p:nvPr/>
        </p:nvGrpSpPr>
        <p:grpSpPr>
          <a:xfrm rot="5400000">
            <a:off x="7810327" y="5524327"/>
            <a:ext cx="686146" cy="1981200"/>
            <a:chOff x="8305800" y="2590800"/>
            <a:chExt cx="689276" cy="2442951"/>
          </a:xfrm>
        </p:grpSpPr>
        <p:grpSp>
          <p:nvGrpSpPr>
            <p:cNvPr id="5" name="Group 4"/>
            <p:cNvGrpSpPr/>
            <p:nvPr/>
          </p:nvGrpSpPr>
          <p:grpSpPr>
            <a:xfrm rot="16200000">
              <a:off x="7774138" y="3122462"/>
              <a:ext cx="1752600" cy="689276"/>
              <a:chOff x="7208518" y="6451597"/>
              <a:chExt cx="1429033" cy="367614"/>
            </a:xfrm>
          </p:grpSpPr>
          <p:pic>
            <p:nvPicPr>
              <p:cNvPr id="7"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8"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2515888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67"/>
            <a:ext cx="8229600" cy="639762"/>
          </a:xfrm>
        </p:spPr>
        <p:txBody>
          <a:bodyPr>
            <a:normAutofit/>
          </a:bodyPr>
          <a:lstStyle/>
          <a:p>
            <a:pPr algn="ctr">
              <a:defRPr/>
            </a:pPr>
            <a:r>
              <a:rPr lang="en-US" dirty="0" smtClean="0">
                <a:solidFill>
                  <a:schemeClr val="accent1"/>
                </a:solidFill>
              </a:rPr>
              <a:t>Develop Functional IEP Goals</a:t>
            </a:r>
            <a:endParaRPr lang="en-US" dirty="0">
              <a:solidFill>
                <a:schemeClr val="accent1"/>
              </a:solidFill>
            </a:endParaRPr>
          </a:p>
        </p:txBody>
      </p:sp>
      <p:graphicFrame>
        <p:nvGraphicFramePr>
          <p:cNvPr id="66563" name="Group 3"/>
          <p:cNvGraphicFramePr>
            <a:graphicFrameLocks noGrp="1"/>
          </p:cNvGraphicFramePr>
          <p:nvPr>
            <p:ph idx="1"/>
            <p:extLst>
              <p:ext uri="{D42A27DB-BD31-4B8C-83A1-F6EECF244321}">
                <p14:modId xmlns:p14="http://schemas.microsoft.com/office/powerpoint/2010/main" val="3194633059"/>
              </p:ext>
            </p:extLst>
          </p:nvPr>
        </p:nvGraphicFramePr>
        <p:xfrm>
          <a:off x="457200" y="759425"/>
          <a:ext cx="8229600" cy="5181600"/>
        </p:xfrm>
        <a:graphic>
          <a:graphicData uri="http://schemas.openxmlformats.org/drawingml/2006/table">
            <a:tbl>
              <a:tblPr/>
              <a:tblGrid>
                <a:gridCol w="4237038"/>
                <a:gridCol w="3992562"/>
              </a:tblGrid>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j-lt"/>
                          <a:ea typeface="ＭＳ Ｐゴシック" charset="0"/>
                          <a:cs typeface="ＭＳ Ｐゴシック" charset="0"/>
                        </a:rPr>
                        <a:t>Step 1:</a:t>
                      </a:r>
                      <a:r>
                        <a:rPr kumimoji="0" lang="en-US" sz="2400" b="0" i="0" u="none" strike="noStrike" cap="none" normalizeH="0" baseline="0" dirty="0">
                          <a:ln>
                            <a:noFill/>
                          </a:ln>
                          <a:solidFill>
                            <a:schemeClr val="tx1"/>
                          </a:solidFill>
                          <a:effectLst/>
                          <a:latin typeface="+mj-lt"/>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Determine the academic (preschool activities) and functional area(s) </a:t>
                      </a:r>
                      <a:endPar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based </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on identified needs.</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Following </a:t>
                      </a: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directions independently</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j-lt"/>
                          <a:ea typeface="ＭＳ Ｐゴシック" charset="0"/>
                          <a:cs typeface="ＭＳ Ｐゴシック" charset="0"/>
                        </a:rPr>
                        <a:t>Step 2: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What routine(s) or activity(</a:t>
                      </a:r>
                      <a:r>
                        <a:rPr kumimoji="0" lang="en-US" sz="2000" b="0" i="0" u="none" strike="noStrike" cap="none" normalizeH="0" baseline="0" dirty="0" err="1">
                          <a:ln>
                            <a:noFill/>
                          </a:ln>
                          <a:solidFill>
                            <a:schemeClr val="tx1"/>
                          </a:solidFill>
                          <a:effectLst/>
                          <a:latin typeface="+mj-lt"/>
                          <a:ea typeface="ＭＳ Ｐゴシック" charset="0"/>
                          <a:cs typeface="ＭＳ Ｐゴシック" charset="0"/>
                        </a:rPr>
                        <a:t>ies</a:t>
                      </a: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does this affect? </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Familiar multi-step routines at home and in the classroom</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7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j-lt"/>
                          <a:ea typeface="ＭＳ Ｐゴシック" charset="0"/>
                          <a:cs typeface="ＭＳ Ｐゴシック" charset="0"/>
                        </a:rPr>
                        <a:t>Step 3:</a:t>
                      </a:r>
                      <a:r>
                        <a:rPr kumimoji="0" lang="en-US" sz="2400" b="0" i="0" u="none" strike="noStrike" cap="none" normalizeH="0" baseline="0" dirty="0">
                          <a:ln>
                            <a:noFill/>
                          </a:ln>
                          <a:solidFill>
                            <a:schemeClr val="tx1"/>
                          </a:solidFill>
                          <a:effectLst/>
                          <a:latin typeface="+mj-lt"/>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Draft the condition and behavior portion of the goal</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j-lt"/>
                          <a:ea typeface="ＭＳ Ｐゴシック" charset="0"/>
                          <a:cs typeface="ＭＳ Ｐゴシック" charset="0"/>
                        </a:rPr>
                        <a:t>[routines or activities]</a:t>
                      </a: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chemeClr val="tx1"/>
                          </a:solidFill>
                          <a:effectLst/>
                          <a:latin typeface="+mj-lt"/>
                          <a:ea typeface="ＭＳ Ｐゴシック" charset="0"/>
                          <a:cs typeface="ＭＳ Ｐゴシック" charset="0"/>
                        </a:rPr>
                        <a:t>Provided correspondence training and using verbal rehearsal, Johnny will follow 3 consecutive directions within familiar classroom routines</a:t>
                      </a:r>
                      <a:endParaRPr kumimoji="0" lang="en-US" sz="2000" b="1"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j-lt"/>
                          <a:ea typeface="ＭＳ Ｐゴシック" charset="0"/>
                          <a:cs typeface="ＭＳ Ｐゴシック" charset="0"/>
                        </a:rPr>
                        <a:t>Step 4:</a:t>
                      </a:r>
                      <a:r>
                        <a:rPr kumimoji="0" lang="en-US" sz="2400" b="0" i="0" u="none" strike="noStrike" cap="none" normalizeH="0" baseline="0" dirty="0">
                          <a:ln>
                            <a:noFill/>
                          </a:ln>
                          <a:solidFill>
                            <a:schemeClr val="tx1"/>
                          </a:solidFill>
                          <a:effectLst/>
                          <a:latin typeface="+mj-lt"/>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ＭＳ Ｐゴシック" charset="0"/>
                          <a:cs typeface="ＭＳ Ｐゴシック" charset="0"/>
                        </a:rPr>
                        <a:t>Draft the criterion portion of the goal and add the time frame</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latin typeface="+mj-lt"/>
                          <a:ea typeface="ＭＳ Ｐゴシック" charset="0"/>
                          <a:cs typeface="ＭＳ Ｐゴシック" charset="0"/>
                        </a:rPr>
                        <a:t>Independent of adult prompts at least 2 out of 3 opportunities for 3 consecutive days </a:t>
                      </a:r>
                      <a:r>
                        <a:rPr kumimoji="0" lang="en-US" altLang="ja-JP" sz="2000" b="0" i="0" u="none" strike="noStrike" kern="1200" cap="none" normalizeH="0" baseline="0" dirty="0" smtClean="0">
                          <a:ln>
                            <a:noFill/>
                          </a:ln>
                          <a:solidFill>
                            <a:schemeClr val="tx1"/>
                          </a:solidFill>
                          <a:effectLst/>
                          <a:latin typeface="+mn-lt"/>
                          <a:ea typeface="ＭＳ Ｐゴシック" charset="0"/>
                          <a:cs typeface="ＭＳ Ｐゴシック" charset="0"/>
                        </a:rPr>
                        <a:t>by Dec. 20xx </a:t>
                      </a:r>
                      <a:endParaRPr kumimoji="0" lang="en-US" sz="2000" b="0" i="0" u="none" strike="noStrike" cap="none" normalizeH="0" baseline="0" dirty="0">
                        <a:ln>
                          <a:noFill/>
                        </a:ln>
                        <a:solidFill>
                          <a:schemeClr val="tx1"/>
                        </a:solidFill>
                        <a:effectLst/>
                        <a:latin typeface="+mj-lt"/>
                        <a:ea typeface="ＭＳ Ｐゴシック" charset="0"/>
                        <a:cs typeface="ＭＳ Ｐゴシック" charset="0"/>
                      </a:endParaRPr>
                    </a:p>
                  </a:txBody>
                  <a:tcPr marL="97777" marR="97777"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09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7BB68F-2176-3643-93E5-94F147B5BF05}" type="slidenum">
              <a:rPr lang="en-US" sz="1200">
                <a:solidFill>
                  <a:srgbClr val="7F7F7F"/>
                </a:solidFill>
              </a:rPr>
              <a:pPr eaLnBrk="1" hangingPunct="1"/>
              <a:t>42</a:t>
            </a:fld>
            <a:endParaRPr lang="en-US" sz="1200">
              <a:solidFill>
                <a:srgbClr val="7F7F7F"/>
              </a:solidFill>
            </a:endParaRPr>
          </a:p>
        </p:txBody>
      </p:sp>
      <p:sp>
        <p:nvSpPr>
          <p:cNvPr id="80916" name="TextBox 2"/>
          <p:cNvSpPr txBox="1">
            <a:spLocks noChangeArrowheads="1"/>
          </p:cNvSpPr>
          <p:nvPr/>
        </p:nvSpPr>
        <p:spPr bwMode="auto">
          <a:xfrm>
            <a:off x="784893" y="6478390"/>
            <a:ext cx="8229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smtClean="0">
                <a:solidFill>
                  <a:srgbClr val="7F7F7F"/>
                </a:solidFill>
              </a:rPr>
              <a:t>Adapted from </a:t>
            </a:r>
            <a:r>
              <a:rPr lang="en-US" sz="1100" dirty="0" err="1" smtClean="0">
                <a:solidFill>
                  <a:srgbClr val="7F7F7F"/>
                </a:solidFill>
              </a:rPr>
              <a:t>McWilliam</a:t>
            </a:r>
            <a:r>
              <a:rPr lang="en-US" sz="1100" dirty="0">
                <a:solidFill>
                  <a:srgbClr val="7F7F7F"/>
                </a:solidFill>
              </a:rPr>
              <a:t>, R.A. (2006</a:t>
            </a:r>
            <a:r>
              <a:rPr lang="en-US" sz="1100" dirty="0" smtClean="0">
                <a:solidFill>
                  <a:srgbClr val="7F7F7F"/>
                </a:solidFill>
              </a:rPr>
              <a:t>)</a:t>
            </a:r>
            <a:endParaRPr lang="en-US" sz="1100" dirty="0">
              <a:solidFill>
                <a:srgbClr val="7F7F7F"/>
              </a:solidFill>
            </a:endParaRPr>
          </a:p>
        </p:txBody>
      </p:sp>
      <p:grpSp>
        <p:nvGrpSpPr>
          <p:cNvPr id="11" name="Group 10"/>
          <p:cNvGrpSpPr/>
          <p:nvPr/>
        </p:nvGrpSpPr>
        <p:grpSpPr>
          <a:xfrm rot="5400000">
            <a:off x="7810327" y="5524327"/>
            <a:ext cx="686146" cy="1981200"/>
            <a:chOff x="8305800" y="2590800"/>
            <a:chExt cx="689276" cy="2442951"/>
          </a:xfrm>
        </p:grpSpPr>
        <p:grpSp>
          <p:nvGrpSpPr>
            <p:cNvPr id="12" name="Group 4"/>
            <p:cNvGrpSpPr/>
            <p:nvPr/>
          </p:nvGrpSpPr>
          <p:grpSpPr>
            <a:xfrm rot="16200000">
              <a:off x="7774138" y="3122462"/>
              <a:ext cx="1752600" cy="689276"/>
              <a:chOff x="7208518" y="6451597"/>
              <a:chExt cx="1429033" cy="367614"/>
            </a:xfrm>
          </p:grpSpPr>
          <p:pic>
            <p:nvPicPr>
              <p:cNvPr id="14"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5"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4081758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229600" cy="4720589"/>
          </a:xfrm>
          <a:solidFill>
            <a:srgbClr val="C6D9F1"/>
          </a:solidFill>
        </p:spPr>
        <p:txBody>
          <a:bodyPr>
            <a:normAutofit fontScale="92500" lnSpcReduction="10000"/>
          </a:bodyPr>
          <a:lstStyle/>
          <a:p>
            <a:pPr marL="514350" indent="-514350">
              <a:buAutoNum type="arabicPeriod"/>
            </a:pPr>
            <a:r>
              <a:rPr lang="en-US" sz="2800" dirty="0" smtClean="0">
                <a:solidFill>
                  <a:schemeClr val="tx2"/>
                </a:solidFill>
              </a:rPr>
              <a:t>What are the family’s wishes, hopes and dreams for their child?</a:t>
            </a:r>
          </a:p>
          <a:p>
            <a:pPr marL="514350" indent="-514350">
              <a:buAutoNum type="arabicPeriod"/>
            </a:pPr>
            <a:r>
              <a:rPr lang="en-US" sz="2800" dirty="0" smtClean="0">
                <a:solidFill>
                  <a:schemeClr val="tx2"/>
                </a:solidFill>
              </a:rPr>
              <a:t>What are the family’s/caregiver’s/teacher’s concerns regarding the child’s development and participation in everyday routines and activities?</a:t>
            </a:r>
          </a:p>
          <a:p>
            <a:pPr marL="514350" indent="-514350">
              <a:buAutoNum type="arabicPeriod"/>
            </a:pPr>
            <a:r>
              <a:rPr lang="en-US" sz="2800" dirty="0" smtClean="0">
                <a:solidFill>
                  <a:schemeClr val="tx2"/>
                </a:solidFill>
              </a:rPr>
              <a:t>What are the child’s developmental needs?</a:t>
            </a:r>
          </a:p>
          <a:p>
            <a:pPr marL="514350" indent="-514350">
              <a:buAutoNum type="arabicPeriod"/>
            </a:pPr>
            <a:r>
              <a:rPr lang="en-US" sz="2800" dirty="0" smtClean="0">
                <a:solidFill>
                  <a:schemeClr val="tx2"/>
                </a:solidFill>
              </a:rPr>
              <a:t>How does information from 1-3 translate into the child’s functioning or participation in everyday activities and routines?  Consider barriers and strengths.</a:t>
            </a:r>
          </a:p>
          <a:p>
            <a:pPr marL="514350" indent="-514350">
              <a:buAutoNum type="arabicPeriod"/>
            </a:pPr>
            <a:r>
              <a:rPr lang="en-US" sz="2800" dirty="0" smtClean="0">
                <a:solidFill>
                  <a:schemeClr val="tx2"/>
                </a:solidFill>
              </a:rPr>
              <a:t>What are the family’s and team’s priorities (e.g., those things they want to work on first)?</a:t>
            </a:r>
          </a:p>
          <a:p>
            <a:pPr marL="0" indent="0">
              <a:buNone/>
            </a:pPr>
            <a:endParaRPr lang="en-US" sz="2800" dirty="0"/>
          </a:p>
          <a:p>
            <a:pPr marL="514350" indent="-514350">
              <a:buAutoNum type="arabicPeriod"/>
            </a:pPr>
            <a:endParaRPr lang="en-US" sz="2800" dirty="0" smtClean="0"/>
          </a:p>
          <a:p>
            <a:pPr marL="514350" indent="-514350">
              <a:buAutoNum type="arabicPeriod"/>
            </a:pPr>
            <a:endParaRPr lang="en-US" dirty="0"/>
          </a:p>
          <a:p>
            <a:pPr marL="0" indent="0">
              <a:buNone/>
            </a:pPr>
            <a:endParaRPr lang="en-US" dirty="0" smtClean="0"/>
          </a:p>
          <a:p>
            <a:pPr marL="514350" indent="-514350">
              <a:buAutoNum type="arabicPeriod"/>
            </a:pPr>
            <a:endParaRPr lang="en-US" dirty="0" smtClean="0"/>
          </a:p>
          <a:p>
            <a:pPr marL="0" indent="0">
              <a:buNone/>
            </a:pPr>
            <a:endParaRPr lang="en-US" dirty="0"/>
          </a:p>
        </p:txBody>
      </p:sp>
      <p:sp>
        <p:nvSpPr>
          <p:cNvPr id="4" name="TextBox 3"/>
          <p:cNvSpPr txBox="1"/>
          <p:nvPr/>
        </p:nvSpPr>
        <p:spPr>
          <a:xfrm>
            <a:off x="457200" y="370822"/>
            <a:ext cx="7846277" cy="954107"/>
          </a:xfrm>
          <a:prstGeom prst="rect">
            <a:avLst/>
          </a:prstGeom>
          <a:noFill/>
        </p:spPr>
        <p:txBody>
          <a:bodyPr wrap="square" rtlCol="0">
            <a:spAutoFit/>
          </a:bodyPr>
          <a:lstStyle/>
          <a:p>
            <a:pPr algn="ctr"/>
            <a:r>
              <a:rPr lang="en-US" sz="2800" i="1" dirty="0" smtClean="0">
                <a:solidFill>
                  <a:schemeClr val="accent1"/>
                </a:solidFill>
                <a:effectLst>
                  <a:outerShdw blurRad="38100" dist="38100" dir="2700000" algn="tl">
                    <a:srgbClr val="000000">
                      <a:alpha val="43137"/>
                    </a:srgbClr>
                  </a:outerShdw>
                </a:effectLst>
                <a:latin typeface="Georgia" pitchFamily="18" charset="0"/>
              </a:rPr>
              <a:t>Developing Measurable and Functional IFSP Outcomes/Strategies and IEP Goals/Objectives</a:t>
            </a:r>
            <a:endParaRPr lang="en-US" sz="2800" i="1" dirty="0">
              <a:solidFill>
                <a:schemeClr val="accent1"/>
              </a:solidFill>
              <a:effectLst>
                <a:outerShdw blurRad="38100" dist="38100" dir="2700000" algn="tl">
                  <a:srgbClr val="000000">
                    <a:alpha val="43137"/>
                  </a:srgbClr>
                </a:outerShdw>
              </a:effectLst>
              <a:latin typeface="Georgia" pitchFamily="18" charset="0"/>
            </a:endParaRPr>
          </a:p>
        </p:txBody>
      </p:sp>
      <p:grpSp>
        <p:nvGrpSpPr>
          <p:cNvPr id="10" name="Group 9"/>
          <p:cNvGrpSpPr/>
          <p:nvPr/>
        </p:nvGrpSpPr>
        <p:grpSpPr>
          <a:xfrm rot="5400000">
            <a:off x="7810327" y="5524327"/>
            <a:ext cx="686146" cy="1981200"/>
            <a:chOff x="8305800" y="2590800"/>
            <a:chExt cx="689276" cy="2442951"/>
          </a:xfrm>
        </p:grpSpPr>
        <p:grpSp>
          <p:nvGrpSpPr>
            <p:cNvPr id="11" name="Group 4"/>
            <p:cNvGrpSpPr/>
            <p:nvPr/>
          </p:nvGrpSpPr>
          <p:grpSpPr>
            <a:xfrm rot="16200000">
              <a:off x="7774138" y="3122462"/>
              <a:ext cx="1752600" cy="689276"/>
              <a:chOff x="7208518" y="6451597"/>
              <a:chExt cx="1429033" cy="367614"/>
            </a:xfrm>
          </p:grpSpPr>
          <p:pic>
            <p:nvPicPr>
              <p:cNvPr id="13"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4"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2440059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66033"/>
            <a:ext cx="8153401" cy="5181600"/>
          </a:xfrm>
          <a:solidFill>
            <a:srgbClr val="C6D9F1"/>
          </a:solidFill>
        </p:spPr>
        <p:txBody>
          <a:bodyPr>
            <a:noAutofit/>
          </a:bodyPr>
          <a:lstStyle/>
          <a:p>
            <a:pPr marL="514350" indent="-514350">
              <a:buAutoNum type="arabicPeriod"/>
            </a:pPr>
            <a:r>
              <a:rPr lang="en-US" sz="2200" dirty="0" smtClean="0">
                <a:solidFill>
                  <a:schemeClr val="tx2"/>
                </a:solidFill>
              </a:rPr>
              <a:t>What strengths, resources and supports are already in place?</a:t>
            </a:r>
          </a:p>
          <a:p>
            <a:pPr marL="514350" indent="-514350">
              <a:buAutoNum type="arabicPeriod"/>
            </a:pPr>
            <a:r>
              <a:rPr lang="en-US" sz="2200" dirty="0" smtClean="0">
                <a:solidFill>
                  <a:schemeClr val="tx2"/>
                </a:solidFill>
              </a:rPr>
              <a:t>Are changes needed to make these strengths more effective? </a:t>
            </a:r>
          </a:p>
          <a:p>
            <a:pPr marL="514350" indent="-514350">
              <a:buAutoNum type="arabicPeriod"/>
            </a:pPr>
            <a:r>
              <a:rPr lang="en-US" sz="2200" dirty="0" smtClean="0">
                <a:solidFill>
                  <a:schemeClr val="tx2"/>
                </a:solidFill>
              </a:rPr>
              <a:t>What possible opportunities exist within existing family/classroom routines or environments for meeting the outcome/goal?</a:t>
            </a:r>
          </a:p>
          <a:p>
            <a:pPr marL="514350" indent="-514350">
              <a:buAutoNum type="arabicPeriod"/>
            </a:pPr>
            <a:r>
              <a:rPr lang="en-US" sz="2200" dirty="0" smtClean="0">
                <a:solidFill>
                  <a:schemeClr val="tx2"/>
                </a:solidFill>
              </a:rPr>
              <a:t>What strategies will help achieve the changes we want?</a:t>
            </a:r>
          </a:p>
          <a:p>
            <a:pPr marL="514350" indent="-514350">
              <a:buAutoNum type="arabicPeriod"/>
            </a:pPr>
            <a:r>
              <a:rPr lang="en-US" sz="2200" dirty="0" smtClean="0">
                <a:solidFill>
                  <a:schemeClr val="tx2"/>
                </a:solidFill>
              </a:rPr>
              <a:t>Who can help?  What roles can team members or others play?</a:t>
            </a:r>
          </a:p>
          <a:p>
            <a:pPr marL="514350" indent="-514350">
              <a:buAutoNum type="arabicPeriod"/>
            </a:pPr>
            <a:r>
              <a:rPr lang="en-US" sz="2200" dirty="0" smtClean="0">
                <a:solidFill>
                  <a:schemeClr val="tx2"/>
                </a:solidFill>
              </a:rPr>
              <a:t>What services/supports are needed to achieve the outcome/goal?</a:t>
            </a:r>
          </a:p>
          <a:p>
            <a:pPr marL="514350" indent="-514350">
              <a:buAutoNum type="arabicPeriod"/>
            </a:pPr>
            <a:r>
              <a:rPr lang="en-US" sz="2200" dirty="0" smtClean="0">
                <a:solidFill>
                  <a:schemeClr val="tx2"/>
                </a:solidFill>
              </a:rPr>
              <a:t>How will we know we have made </a:t>
            </a:r>
            <a:r>
              <a:rPr lang="en-US" sz="2200" dirty="0" err="1" smtClean="0">
                <a:solidFill>
                  <a:schemeClr val="tx2"/>
                </a:solidFill>
              </a:rPr>
              <a:t>progress,achieved</a:t>
            </a:r>
            <a:r>
              <a:rPr lang="en-US" sz="2200" dirty="0" smtClean="0">
                <a:solidFill>
                  <a:schemeClr val="tx2"/>
                </a:solidFill>
              </a:rPr>
              <a:t> the outcome/goal, or need to modify it?</a:t>
            </a:r>
            <a:endParaRPr lang="en-US" sz="2200" dirty="0">
              <a:solidFill>
                <a:schemeClr val="tx2"/>
              </a:solidFill>
            </a:endParaRPr>
          </a:p>
        </p:txBody>
      </p:sp>
      <p:sp>
        <p:nvSpPr>
          <p:cNvPr id="4" name="TextBox 3"/>
          <p:cNvSpPr txBox="1"/>
          <p:nvPr/>
        </p:nvSpPr>
        <p:spPr>
          <a:xfrm>
            <a:off x="457199" y="511926"/>
            <a:ext cx="7846277" cy="954107"/>
          </a:xfrm>
          <a:prstGeom prst="rect">
            <a:avLst/>
          </a:prstGeom>
          <a:noFill/>
        </p:spPr>
        <p:txBody>
          <a:bodyPr wrap="square" rtlCol="0">
            <a:spAutoFit/>
          </a:bodyPr>
          <a:lstStyle/>
          <a:p>
            <a:pPr algn="ctr"/>
            <a:r>
              <a:rPr lang="en-US" sz="2800" i="1" dirty="0" smtClean="0">
                <a:solidFill>
                  <a:schemeClr val="accent1"/>
                </a:solidFill>
                <a:effectLst>
                  <a:outerShdw blurRad="38100" dist="38100" dir="2700000" algn="tl">
                    <a:srgbClr val="000000">
                      <a:alpha val="43137"/>
                    </a:srgbClr>
                  </a:outerShdw>
                </a:effectLst>
                <a:latin typeface="Georgia" pitchFamily="18" charset="0"/>
              </a:rPr>
              <a:t>Developing Measurable and Functional IFSP Outcomes/Strategies and IEP Goals/Objectives</a:t>
            </a:r>
            <a:endParaRPr lang="en-US" sz="2800" i="1" dirty="0">
              <a:solidFill>
                <a:schemeClr val="accent1"/>
              </a:solidFill>
              <a:effectLst>
                <a:outerShdw blurRad="38100" dist="38100" dir="2700000" algn="tl">
                  <a:srgbClr val="000000">
                    <a:alpha val="43137"/>
                  </a:srgbClr>
                </a:outerShdw>
              </a:effectLst>
              <a:latin typeface="Georgia" pitchFamily="18" charset="0"/>
            </a:endParaRPr>
          </a:p>
        </p:txBody>
      </p:sp>
      <p:grpSp>
        <p:nvGrpSpPr>
          <p:cNvPr id="5" name="Group 4"/>
          <p:cNvGrpSpPr/>
          <p:nvPr/>
        </p:nvGrpSpPr>
        <p:grpSpPr>
          <a:xfrm rot="5400000">
            <a:off x="7810327" y="5524327"/>
            <a:ext cx="686146" cy="1981200"/>
            <a:chOff x="8305800" y="2590800"/>
            <a:chExt cx="689276" cy="2442951"/>
          </a:xfrm>
        </p:grpSpPr>
        <p:grpSp>
          <p:nvGrpSpPr>
            <p:cNvPr id="6" name="Group 4"/>
            <p:cNvGrpSpPr/>
            <p:nvPr/>
          </p:nvGrpSpPr>
          <p:grpSpPr>
            <a:xfrm rot="16200000">
              <a:off x="7774138" y="3122462"/>
              <a:ext cx="1752600" cy="689276"/>
              <a:chOff x="7208518" y="6451597"/>
              <a:chExt cx="1429033" cy="367614"/>
            </a:xfrm>
          </p:grpSpPr>
          <p:pic>
            <p:nvPicPr>
              <p:cNvPr id="8"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9"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11625216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Resources</a:t>
            </a:r>
            <a:endParaRPr lang="en-US" dirty="0"/>
          </a:p>
        </p:txBody>
      </p:sp>
      <p:sp>
        <p:nvSpPr>
          <p:cNvPr id="97281" name="Text Placeholder 7"/>
          <p:cNvSpPr>
            <a:spLocks noGrp="1"/>
          </p:cNvSpPr>
          <p:nvPr>
            <p:ph type="body" idx="1"/>
          </p:nvPr>
        </p:nvSpPr>
        <p:spPr>
          <a:xfrm>
            <a:off x="457200" y="1219200"/>
            <a:ext cx="4040188" cy="487363"/>
          </a:xfrm>
          <a:solidFill>
            <a:srgbClr val="4B5A6F"/>
          </a:solidFill>
          <a:ln>
            <a:solidFill>
              <a:srgbClr val="1B416C"/>
            </a:solidFill>
            <a:miter lim="800000"/>
            <a:headEnd/>
            <a:tailEnd/>
          </a:ln>
        </p:spPr>
        <p:txBody>
          <a:bodyPr/>
          <a:lstStyle/>
          <a:p>
            <a:pPr algn="ctr" eaLnBrk="1" hangingPunct="1"/>
            <a:r>
              <a:rPr lang="en-US">
                <a:solidFill>
                  <a:schemeClr val="bg1"/>
                </a:solidFill>
                <a:latin typeface="Arial" charset="0"/>
              </a:rPr>
              <a:t>IFSP </a:t>
            </a:r>
          </a:p>
        </p:txBody>
      </p:sp>
      <p:sp>
        <p:nvSpPr>
          <p:cNvPr id="98308" name="Content Placeholder 2"/>
          <p:cNvSpPr>
            <a:spLocks noGrp="1"/>
          </p:cNvSpPr>
          <p:nvPr>
            <p:ph sz="half" idx="2"/>
          </p:nvPr>
        </p:nvSpPr>
        <p:spPr>
          <a:xfrm>
            <a:off x="457200" y="1706563"/>
            <a:ext cx="4040188" cy="4846637"/>
          </a:xfrm>
        </p:spPr>
        <p:txBody>
          <a:bodyPr rtlCol="0">
            <a:noAutofit/>
          </a:bodyPr>
          <a:lstStyle/>
          <a:p>
            <a:pPr eaLnBrk="1" fontAlgn="auto" hangingPunct="1">
              <a:spcBef>
                <a:spcPts val="1200"/>
              </a:spcBef>
              <a:spcAft>
                <a:spcPts val="0"/>
              </a:spcAft>
              <a:buSzPct val="125000"/>
              <a:buFont typeface="Calibri" charset="0"/>
              <a:buChar char="•"/>
              <a:defRPr/>
            </a:pPr>
            <a:r>
              <a:rPr lang="en-US" altLang="ko-KR" sz="2000" dirty="0" smtClean="0">
                <a:solidFill>
                  <a:schemeClr val="tx1">
                    <a:lumMod val="75000"/>
                    <a:lumOff val="25000"/>
                  </a:schemeClr>
                </a:solidFill>
                <a:ea typeface="Gulim" charset="0"/>
              </a:rPr>
              <a:t>Agreed Upon Practices For Providing Early Intervention Services In Natural Environments </a:t>
            </a:r>
            <a:r>
              <a:rPr lang="en-US" sz="2000" dirty="0" smtClean="0">
                <a:solidFill>
                  <a:schemeClr val="tx1">
                    <a:lumMod val="75000"/>
                    <a:lumOff val="25000"/>
                  </a:schemeClr>
                </a:solidFill>
                <a:hlinkClick r:id="rId3"/>
              </a:rPr>
              <a:t>http://www.nectac.org/~pdfs/topics/families/AgreedUponPractices_FinalDraft2_01_08.pdf</a:t>
            </a:r>
            <a:endParaRPr lang="en-US" sz="2000" dirty="0" smtClean="0">
              <a:solidFill>
                <a:schemeClr val="tx1">
                  <a:lumMod val="75000"/>
                  <a:lumOff val="25000"/>
                </a:schemeClr>
              </a:solidFill>
            </a:endParaRPr>
          </a:p>
        </p:txBody>
      </p:sp>
      <p:sp>
        <p:nvSpPr>
          <p:cNvPr id="97283" name="Text Placeholder 8"/>
          <p:cNvSpPr>
            <a:spLocks noGrp="1"/>
          </p:cNvSpPr>
          <p:nvPr>
            <p:ph type="body" sz="quarter" idx="3"/>
          </p:nvPr>
        </p:nvSpPr>
        <p:spPr>
          <a:xfrm>
            <a:off x="4645025" y="1219200"/>
            <a:ext cx="4041775" cy="487363"/>
          </a:xfrm>
          <a:solidFill>
            <a:srgbClr val="4B5A6F"/>
          </a:solidFill>
          <a:ln>
            <a:solidFill>
              <a:srgbClr val="1B416C"/>
            </a:solidFill>
            <a:miter lim="800000"/>
            <a:headEnd/>
            <a:tailEnd/>
          </a:ln>
        </p:spPr>
        <p:txBody>
          <a:bodyPr/>
          <a:lstStyle/>
          <a:p>
            <a:pPr algn="ctr" eaLnBrk="1" hangingPunct="1"/>
            <a:r>
              <a:rPr lang="en-US">
                <a:solidFill>
                  <a:schemeClr val="bg1"/>
                </a:solidFill>
                <a:latin typeface="Arial" charset="0"/>
              </a:rPr>
              <a:t>IEP</a:t>
            </a:r>
          </a:p>
        </p:txBody>
      </p:sp>
      <p:sp>
        <p:nvSpPr>
          <p:cNvPr id="97284" name="Content Placeholder 5"/>
          <p:cNvSpPr>
            <a:spLocks noGrp="1"/>
          </p:cNvSpPr>
          <p:nvPr>
            <p:ph sz="quarter" idx="4"/>
          </p:nvPr>
        </p:nvSpPr>
        <p:spPr>
          <a:xfrm>
            <a:off x="4645025" y="1706563"/>
            <a:ext cx="4041775" cy="4846637"/>
          </a:xfrm>
        </p:spPr>
        <p:txBody>
          <a:bodyPr>
            <a:normAutofit/>
          </a:bodyPr>
          <a:lstStyle/>
          <a:p>
            <a:pPr eaLnBrk="1" hangingPunct="1">
              <a:spcBef>
                <a:spcPts val="1200"/>
              </a:spcBef>
              <a:buFont typeface="Calibri" charset="0"/>
              <a:buChar char="•"/>
            </a:pPr>
            <a:r>
              <a:rPr lang="en-US" sz="2000" dirty="0">
                <a:latin typeface="Arial" charset="0"/>
              </a:rPr>
              <a:t>Key Practices Underlying the IEP Process </a:t>
            </a:r>
            <a:r>
              <a:rPr lang="en-US" sz="2000" dirty="0">
                <a:latin typeface="Arial" charset="0"/>
                <a:hlinkClick r:id="rId4"/>
              </a:rPr>
              <a:t>http://nectac.org/~pdfs/knowledgepath/ifspoutcomes-iepgoals/</a:t>
            </a:r>
            <a:r>
              <a:rPr lang="en-US" sz="2000" dirty="0" smtClean="0">
                <a:latin typeface="Arial" charset="0"/>
                <a:hlinkClick r:id="rId4"/>
              </a:rPr>
              <a:t>Key_Practices_IEP_Process.pdf</a:t>
            </a:r>
            <a:endParaRPr lang="en-US" sz="2000" dirty="0">
              <a:latin typeface="Arial" charset="0"/>
            </a:endParaRPr>
          </a:p>
        </p:txBody>
      </p:sp>
      <p:sp>
        <p:nvSpPr>
          <p:cNvPr id="972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3C41D7-FEEF-1146-883A-1165AC347ABC}" type="slidenum">
              <a:rPr lang="en-US" sz="1200">
                <a:solidFill>
                  <a:srgbClr val="898989"/>
                </a:solidFill>
              </a:rPr>
              <a:pPr eaLnBrk="1" hangingPunct="1"/>
              <a:t>45</a:t>
            </a:fld>
            <a:endParaRPr lang="en-US" sz="1200">
              <a:solidFill>
                <a:srgbClr val="898989"/>
              </a:solidFill>
            </a:endParaRPr>
          </a:p>
        </p:txBody>
      </p:sp>
      <p:grpSp>
        <p:nvGrpSpPr>
          <p:cNvPr id="8" name="Group 7"/>
          <p:cNvGrpSpPr/>
          <p:nvPr/>
        </p:nvGrpSpPr>
        <p:grpSpPr>
          <a:xfrm rot="5400000">
            <a:off x="7810327" y="5524327"/>
            <a:ext cx="686146" cy="1981200"/>
            <a:chOff x="8305800" y="2590800"/>
            <a:chExt cx="689276" cy="2442951"/>
          </a:xfrm>
        </p:grpSpPr>
        <p:grpSp>
          <p:nvGrpSpPr>
            <p:cNvPr id="9" name="Group 4"/>
            <p:cNvGrpSpPr/>
            <p:nvPr/>
          </p:nvGrpSpPr>
          <p:grpSpPr>
            <a:xfrm rot="16200000">
              <a:off x="7774138" y="3122462"/>
              <a:ext cx="1752600" cy="689276"/>
              <a:chOff x="7208518" y="6451597"/>
              <a:chExt cx="1429033" cy="367614"/>
            </a:xfrm>
          </p:grpSpPr>
          <p:pic>
            <p:nvPicPr>
              <p:cNvPr id="11" name="Picture 2" descr="H:\Children, Youth &amp; Families\Children's Developmental Section\ITS\Letterheads-Logos\color tinyk logo.tif"/>
              <p:cNvPicPr>
                <a:picLocks noChangeAspect="1" noChangeArrowheads="1"/>
              </p:cNvPicPr>
              <p:nvPr/>
            </p:nvPicPr>
            <p:blipFill>
              <a:blip r:embed="rId5" cstate="print"/>
              <a:srcRect/>
              <a:stretch>
                <a:fillRect/>
              </a:stretch>
            </p:blipFill>
            <p:spPr bwMode="auto">
              <a:xfrm>
                <a:off x="7208518" y="6532877"/>
                <a:ext cx="683451" cy="248733"/>
              </a:xfrm>
              <a:prstGeom prst="rect">
                <a:avLst/>
              </a:prstGeom>
              <a:noFill/>
            </p:spPr>
          </p:pic>
          <p:pic>
            <p:nvPicPr>
              <p:cNvPr id="12" name="Picture 3" descr="H:\Children, Youth &amp; Families\Children's Developmental Section\ITS\Letterheads-Logos\KS_KDHELogo_Blue-Gold_3.png"/>
              <p:cNvPicPr>
                <a:picLocks noChangeAspect="1" noChangeArrowheads="1"/>
              </p:cNvPicPr>
              <p:nvPr/>
            </p:nvPicPr>
            <p:blipFill>
              <a:blip r:embed="rId6" cstate="print"/>
              <a:srcRect/>
              <a:stretch>
                <a:fillRect/>
              </a:stretch>
            </p:blipFill>
            <p:spPr bwMode="auto">
              <a:xfrm>
                <a:off x="8078364" y="6451597"/>
                <a:ext cx="559187" cy="367614"/>
              </a:xfrm>
              <a:prstGeom prst="rect">
                <a:avLst/>
              </a:prstGeom>
              <a:noFill/>
            </p:spPr>
          </p:pic>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pic>
        <p:nvPicPr>
          <p:cNvPr id="65537" name="Picture 1" descr="C:\Users\swalters\AppData\Local\Microsoft\Windows\Temporary Internet Files\Content.IE5\MERME5J5\MP900387787[1].jpg"/>
          <p:cNvPicPr>
            <a:picLocks noChangeAspect="1" noChangeArrowheads="1"/>
          </p:cNvPicPr>
          <p:nvPr/>
        </p:nvPicPr>
        <p:blipFill>
          <a:blip r:embed="rId8" cstate="print"/>
          <a:srcRect/>
          <a:stretch>
            <a:fillRect/>
          </a:stretch>
        </p:blipFill>
        <p:spPr bwMode="auto">
          <a:xfrm>
            <a:off x="3657600" y="3973795"/>
            <a:ext cx="2057400" cy="2884205"/>
          </a:xfrm>
          <a:prstGeom prst="rect">
            <a:avLst/>
          </a:prstGeom>
          <a:noFill/>
        </p:spPr>
      </p:pic>
    </p:spTree>
    <p:extLst>
      <p:ext uri="{BB962C8B-B14F-4D97-AF65-F5344CB8AC3E}">
        <p14:creationId xmlns:p14="http://schemas.microsoft.com/office/powerpoint/2010/main" val="21470510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olidFill>
              </a:rPr>
              <a:t>Opportunities for Outcomes Measurement in IFSP/IEP Process</a:t>
            </a:r>
            <a:endParaRPr lang="en-US" dirty="0">
              <a:solidFill>
                <a:schemeClr val="accent1"/>
              </a:solidFill>
            </a:endParaRPr>
          </a:p>
        </p:txBody>
      </p:sp>
      <p:sp>
        <p:nvSpPr>
          <p:cNvPr id="3" name="Content Placeholder 2"/>
          <p:cNvSpPr>
            <a:spLocks noGrp="1"/>
          </p:cNvSpPr>
          <p:nvPr>
            <p:ph idx="1"/>
          </p:nvPr>
        </p:nvSpPr>
        <p:spPr>
          <a:xfrm>
            <a:off x="838200" y="1295400"/>
            <a:ext cx="6477000" cy="4982431"/>
          </a:xfrm>
        </p:spPr>
        <p:txBody>
          <a:bodyPr>
            <a:noAutofit/>
          </a:bodyPr>
          <a:lstStyle/>
          <a:p>
            <a:r>
              <a:rPr lang="en-US" sz="2400" dirty="0" smtClean="0"/>
              <a:t>Part C to B </a:t>
            </a:r>
            <a:r>
              <a:rPr lang="en-US" sz="2400" dirty="0"/>
              <a:t>Transition Meeting</a:t>
            </a:r>
          </a:p>
          <a:p>
            <a:r>
              <a:rPr lang="en-US" sz="2400" dirty="0" smtClean="0"/>
              <a:t>Curriculum Based Assessment</a:t>
            </a:r>
          </a:p>
          <a:p>
            <a:r>
              <a:rPr lang="en-US" sz="2400" dirty="0" smtClean="0"/>
              <a:t>Child Outcome Web System Training</a:t>
            </a:r>
            <a:endParaRPr lang="en-US" sz="2400" dirty="0"/>
          </a:p>
          <a:p>
            <a:r>
              <a:rPr lang="en-US" sz="2400" dirty="0"/>
              <a:t>Parent Input</a:t>
            </a:r>
          </a:p>
          <a:p>
            <a:r>
              <a:rPr lang="en-US" sz="2400" dirty="0"/>
              <a:t>IEP Development/Eligibility</a:t>
            </a:r>
          </a:p>
          <a:p>
            <a:r>
              <a:rPr lang="en-US" sz="2400" dirty="0"/>
              <a:t>Ongoing </a:t>
            </a:r>
            <a:r>
              <a:rPr lang="en-US" sz="2400" dirty="0" smtClean="0"/>
              <a:t>Intervention</a:t>
            </a:r>
          </a:p>
          <a:p>
            <a:r>
              <a:rPr lang="en-US" sz="2400" dirty="0" smtClean="0"/>
              <a:t>IFSP/IEP Reviews</a:t>
            </a:r>
          </a:p>
        </p:txBody>
      </p:sp>
      <p:pic>
        <p:nvPicPr>
          <p:cNvPr id="3074" name="Picture 2" descr="C:\Users\gillaspy\AppData\Local\Microsoft\Windows\Temporary Internet Files\Content.IE5\4E6VUL3K\MP90044217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7701" flipH="1">
            <a:off x="5486400" y="3276600"/>
            <a:ext cx="3283001" cy="279978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5400000">
            <a:off x="7810327" y="5524327"/>
            <a:ext cx="686146" cy="1981200"/>
            <a:chOff x="8305800" y="2590800"/>
            <a:chExt cx="689276" cy="2442951"/>
          </a:xfrm>
        </p:grpSpPr>
        <p:grpSp>
          <p:nvGrpSpPr>
            <p:cNvPr id="6" name="Group 4"/>
            <p:cNvGrpSpPr/>
            <p:nvPr/>
          </p:nvGrpSpPr>
          <p:grpSpPr>
            <a:xfrm rot="16200000">
              <a:off x="7774138" y="3122462"/>
              <a:ext cx="1752600" cy="689276"/>
              <a:chOff x="7208518" y="6451597"/>
              <a:chExt cx="1429033" cy="367614"/>
            </a:xfrm>
          </p:grpSpPr>
          <p:pic>
            <p:nvPicPr>
              <p:cNvPr id="8"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9"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2498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1"/>
                </a:solidFill>
              </a:rPr>
              <a:t>Lessons Learned </a:t>
            </a:r>
            <a:endParaRPr lang="en-US" dirty="0">
              <a:solidFill>
                <a:schemeClr val="accent1"/>
              </a:solidFill>
            </a:endParaRPr>
          </a:p>
        </p:txBody>
      </p:sp>
      <p:sp>
        <p:nvSpPr>
          <p:cNvPr id="3" name="Content Placeholder 2"/>
          <p:cNvSpPr>
            <a:spLocks noGrp="1"/>
          </p:cNvSpPr>
          <p:nvPr>
            <p:ph idx="1"/>
          </p:nvPr>
        </p:nvSpPr>
        <p:spPr>
          <a:xfrm>
            <a:off x="533400" y="1219200"/>
            <a:ext cx="8229600" cy="4525963"/>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US" sz="3600" b="1" dirty="0" smtClean="0"/>
              <a:t>Challenges Identified by Participants</a:t>
            </a:r>
          </a:p>
          <a:p>
            <a:r>
              <a:rPr lang="en-US" sz="3600" dirty="0" smtClean="0"/>
              <a:t>Time (most frequent response)</a:t>
            </a:r>
          </a:p>
          <a:p>
            <a:r>
              <a:rPr lang="en-US" sz="3600" dirty="0" smtClean="0"/>
              <a:t>Getting whole team together</a:t>
            </a:r>
          </a:p>
          <a:p>
            <a:r>
              <a:rPr lang="en-US" sz="3600" dirty="0" smtClean="0"/>
              <a:t>Overloading families during process</a:t>
            </a:r>
          </a:p>
          <a:p>
            <a:r>
              <a:rPr lang="en-US" sz="3600" dirty="0" smtClean="0"/>
              <a:t>Team buy-in; seeing utility of process</a:t>
            </a:r>
          </a:p>
          <a:p>
            <a:r>
              <a:rPr lang="en-US" sz="3600" dirty="0" smtClean="0"/>
              <a:t>Staff training</a:t>
            </a:r>
          </a:p>
        </p:txBody>
      </p:sp>
      <p:grpSp>
        <p:nvGrpSpPr>
          <p:cNvPr id="4" name="Group 3"/>
          <p:cNvGrpSpPr/>
          <p:nvPr/>
        </p:nvGrpSpPr>
        <p:grpSpPr>
          <a:xfrm rot="5400000">
            <a:off x="7810327" y="5524327"/>
            <a:ext cx="686146" cy="1981200"/>
            <a:chOff x="8305800" y="2590800"/>
            <a:chExt cx="689276" cy="2442951"/>
          </a:xfrm>
        </p:grpSpPr>
        <p:grpSp>
          <p:nvGrpSpPr>
            <p:cNvPr id="5" name="Group 4"/>
            <p:cNvGrpSpPr/>
            <p:nvPr/>
          </p:nvGrpSpPr>
          <p:grpSpPr>
            <a:xfrm rot="16200000">
              <a:off x="7774138" y="3122462"/>
              <a:ext cx="1752600" cy="689276"/>
              <a:chOff x="7208518" y="6451597"/>
              <a:chExt cx="1429033" cy="367614"/>
            </a:xfrm>
          </p:grpSpPr>
          <p:pic>
            <p:nvPicPr>
              <p:cNvPr id="7"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8"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744314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Lessons Learned</a:t>
            </a:r>
            <a:endParaRPr lang="en-US" dirty="0">
              <a:solidFill>
                <a:schemeClr val="accent1"/>
              </a:solidFill>
            </a:endParaRPr>
          </a:p>
        </p:txBody>
      </p:sp>
      <p:sp>
        <p:nvSpPr>
          <p:cNvPr id="3" name="Content Placeholder 2"/>
          <p:cNvSpPr>
            <a:spLocks noGrp="1"/>
          </p:cNvSpPr>
          <p:nvPr>
            <p:ph idx="1"/>
          </p:nvPr>
        </p:nvSpPr>
        <p:spPr>
          <a:xfrm>
            <a:off x="381000" y="1219200"/>
            <a:ext cx="8229600" cy="4525963"/>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US" sz="3900" b="1" dirty="0" smtClean="0"/>
              <a:t>Benefits Identified by Participants</a:t>
            </a:r>
          </a:p>
          <a:p>
            <a:pPr>
              <a:tabLst>
                <a:tab pos="1139825" algn="l"/>
              </a:tabLst>
            </a:pPr>
            <a:r>
              <a:rPr lang="en-US" sz="2400" dirty="0" smtClean="0"/>
              <a:t>Makes outcomes, IFSPs/IEPs and the assistance we provide more meaningful for families</a:t>
            </a:r>
          </a:p>
          <a:p>
            <a:pPr>
              <a:tabLst>
                <a:tab pos="1139825" algn="l"/>
              </a:tabLst>
            </a:pPr>
            <a:r>
              <a:rPr lang="en-US" sz="2400" dirty="0" smtClean="0"/>
              <a:t>More family involvement in the process to develop more functional outcomes and goals</a:t>
            </a:r>
          </a:p>
          <a:p>
            <a:pPr>
              <a:tabLst>
                <a:tab pos="1139825" algn="l"/>
              </a:tabLst>
            </a:pPr>
            <a:r>
              <a:rPr lang="en-US" sz="2400" dirty="0" smtClean="0"/>
              <a:t>Documentation more consistent; exit ratings more reliable</a:t>
            </a:r>
          </a:p>
          <a:p>
            <a:pPr>
              <a:tabLst>
                <a:tab pos="1139825" algn="l"/>
              </a:tabLst>
            </a:pPr>
            <a:r>
              <a:rPr lang="en-US" sz="2400" dirty="0" smtClean="0"/>
              <a:t>Use of existing data to identify present levels</a:t>
            </a:r>
          </a:p>
          <a:p>
            <a:pPr>
              <a:tabLst>
                <a:tab pos="1139825" algn="l"/>
              </a:tabLst>
            </a:pPr>
            <a:r>
              <a:rPr lang="en-US" sz="2400" dirty="0" smtClean="0"/>
              <a:t>No longer two disconnected processes</a:t>
            </a:r>
          </a:p>
          <a:p>
            <a:pPr>
              <a:tabLst>
                <a:tab pos="1139825" algn="l"/>
              </a:tabLst>
            </a:pPr>
            <a:r>
              <a:rPr lang="en-US" sz="2400" dirty="0" smtClean="0"/>
              <a:t>Help us write better outcomes/goals</a:t>
            </a:r>
            <a:endParaRPr lang="en-US" sz="2400" dirty="0"/>
          </a:p>
        </p:txBody>
      </p:sp>
      <p:grpSp>
        <p:nvGrpSpPr>
          <p:cNvPr id="5" name="Group 4"/>
          <p:cNvGrpSpPr/>
          <p:nvPr/>
        </p:nvGrpSpPr>
        <p:grpSpPr>
          <a:xfrm rot="5400000">
            <a:off x="7810327" y="5524327"/>
            <a:ext cx="686146" cy="1981200"/>
            <a:chOff x="8305800" y="2590800"/>
            <a:chExt cx="689276" cy="2442951"/>
          </a:xfrm>
        </p:grpSpPr>
        <p:grpSp>
          <p:nvGrpSpPr>
            <p:cNvPr id="6" name="Group 4"/>
            <p:cNvGrpSpPr/>
            <p:nvPr/>
          </p:nvGrpSpPr>
          <p:grpSpPr>
            <a:xfrm rot="16200000">
              <a:off x="7774138" y="3122462"/>
              <a:ext cx="1752600" cy="689276"/>
              <a:chOff x="7208518" y="6451597"/>
              <a:chExt cx="1429033" cy="367614"/>
            </a:xfrm>
          </p:grpSpPr>
          <p:pic>
            <p:nvPicPr>
              <p:cNvPr id="8"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9"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3337889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010400" cy="1143000"/>
          </a:xfrm>
        </p:spPr>
        <p:txBody>
          <a:bodyPr/>
          <a:lstStyle/>
          <a:p>
            <a:pPr algn="ctr"/>
            <a:r>
              <a:rPr lang="en-US" dirty="0" smtClean="0"/>
              <a:t>What people are saying!</a:t>
            </a:r>
            <a:endParaRPr lang="en-US" dirty="0"/>
          </a:p>
        </p:txBody>
      </p:sp>
      <p:sp>
        <p:nvSpPr>
          <p:cNvPr id="3" name="Content Placeholder 2"/>
          <p:cNvSpPr>
            <a:spLocks noGrp="1"/>
          </p:cNvSpPr>
          <p:nvPr>
            <p:ph idx="1"/>
          </p:nvPr>
        </p:nvSpPr>
        <p:spPr>
          <a:xfrm>
            <a:off x="838200" y="1219200"/>
            <a:ext cx="6934200" cy="4724400"/>
          </a:xfrm>
        </p:spPr>
        <p:txBody>
          <a:bodyPr/>
          <a:lstStyle/>
          <a:p>
            <a:pPr algn="ctr">
              <a:buNone/>
            </a:pPr>
            <a:r>
              <a:rPr lang="en-US" sz="2400" dirty="0" smtClean="0"/>
              <a:t>Local tiny-k Coordinator</a:t>
            </a:r>
          </a:p>
          <a:p>
            <a:pPr algn="ctr">
              <a:buNone/>
            </a:pPr>
            <a:endParaRPr lang="en-US" sz="2400" dirty="0" smtClean="0"/>
          </a:p>
          <a:p>
            <a:pPr algn="ctr">
              <a:buNone/>
            </a:pPr>
            <a:r>
              <a:rPr lang="en-US" sz="2400" dirty="0" smtClean="0"/>
              <a:t>“The new IFSP has given staff an opportunity to really see how the levels of development and priorities of the family can provide extremely functional, measureable goals for child and family.”</a:t>
            </a:r>
            <a:endParaRPr lang="en-US" sz="2400" dirty="0"/>
          </a:p>
        </p:txBody>
      </p:sp>
      <p:pic>
        <p:nvPicPr>
          <p:cNvPr id="4" name="Picture 3" descr="Thumbs up.png"/>
          <p:cNvPicPr>
            <a:picLocks noChangeAspect="1"/>
          </p:cNvPicPr>
          <p:nvPr/>
        </p:nvPicPr>
        <p:blipFill>
          <a:blip r:embed="rId2" cstate="print"/>
          <a:stretch>
            <a:fillRect/>
          </a:stretch>
        </p:blipFill>
        <p:spPr>
          <a:xfrm>
            <a:off x="3505200" y="4038600"/>
            <a:ext cx="1866900" cy="2457450"/>
          </a:xfrm>
          <a:prstGeom prst="rect">
            <a:avLst/>
          </a:prstGeom>
        </p:spPr>
      </p:pic>
      <p:grpSp>
        <p:nvGrpSpPr>
          <p:cNvPr id="5" name="Group 4"/>
          <p:cNvGrpSpPr/>
          <p:nvPr/>
        </p:nvGrpSpPr>
        <p:grpSpPr>
          <a:xfrm rot="5400000">
            <a:off x="7810327" y="5524327"/>
            <a:ext cx="686146" cy="1981200"/>
            <a:chOff x="8305800" y="2590800"/>
            <a:chExt cx="689276" cy="2442951"/>
          </a:xfrm>
        </p:grpSpPr>
        <p:grpSp>
          <p:nvGrpSpPr>
            <p:cNvPr id="6" name="Group 4"/>
            <p:cNvGrpSpPr/>
            <p:nvPr/>
          </p:nvGrpSpPr>
          <p:grpSpPr>
            <a:xfrm rot="16200000">
              <a:off x="7774138" y="3122462"/>
              <a:ext cx="1752600" cy="689276"/>
              <a:chOff x="7208518" y="6451597"/>
              <a:chExt cx="1429033" cy="367614"/>
            </a:xfrm>
          </p:grpSpPr>
          <p:pic>
            <p:nvPicPr>
              <p:cNvPr id="8"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9"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wrap="square" numCol="1" compatLnSpc="1">
            <a:prstTxWarp prst="textNoShape">
              <a:avLst/>
            </a:prstTxWarp>
          </a:bodyPr>
          <a:lstStyle/>
          <a:p>
            <a:pPr>
              <a:defRPr/>
            </a:pPr>
            <a:r>
              <a:rPr lang="en-US" altLang="en-US" sz="4000" smtClean="0">
                <a:effectLst>
                  <a:outerShdw blurRad="38100" dist="38100" dir="2700000" algn="tl">
                    <a:srgbClr val="C0C0C0"/>
                  </a:outerShdw>
                </a:effectLst>
                <a:latin typeface="Georgia" pitchFamily="18" charset="0"/>
                <a:ea typeface="ＭＳ Ｐゴシック" pitchFamily="34" charset="-128"/>
              </a:rPr>
              <a:t>3 Global Child Outcomes</a:t>
            </a:r>
          </a:p>
        </p:txBody>
      </p:sp>
      <p:sp>
        <p:nvSpPr>
          <p:cNvPr id="2" name="Content Placeholder 1"/>
          <p:cNvSpPr>
            <a:spLocks noGrp="1"/>
          </p:cNvSpPr>
          <p:nvPr>
            <p:ph sz="half" idx="1"/>
          </p:nvPr>
        </p:nvSpPr>
        <p:spPr/>
        <p:txBody>
          <a:bodyPr rtlCol="0">
            <a:normAutofit fontScale="70000" lnSpcReduction="20000"/>
          </a:bodyPr>
          <a:lstStyle/>
          <a:p>
            <a:pPr marL="514350" indent="-514350" eaLnBrk="1" fontAlgn="auto" hangingPunct="1">
              <a:lnSpc>
                <a:spcPct val="120000"/>
              </a:lnSpc>
              <a:spcBef>
                <a:spcPts val="1800"/>
              </a:spcBef>
              <a:spcAft>
                <a:spcPts val="0"/>
              </a:spcAft>
              <a:buClr>
                <a:schemeClr val="accent5"/>
              </a:buClr>
              <a:buFont typeface="+mj-lt"/>
              <a:buAutoNum type="arabicParenR"/>
              <a:defRPr/>
            </a:pPr>
            <a:r>
              <a:rPr lang="en-US" sz="3200" dirty="0" smtClean="0">
                <a:solidFill>
                  <a:schemeClr val="tx1">
                    <a:lumMod val="75000"/>
                    <a:lumOff val="25000"/>
                  </a:schemeClr>
                </a:solidFill>
                <a:ea typeface="+mn-ea"/>
              </a:rPr>
              <a:t>Positive social emotional skills (including positive social relationships)</a:t>
            </a:r>
          </a:p>
          <a:p>
            <a:pPr marL="514350" indent="-514350" eaLnBrk="1" fontAlgn="auto" hangingPunct="1">
              <a:lnSpc>
                <a:spcPct val="120000"/>
              </a:lnSpc>
              <a:spcBef>
                <a:spcPts val="1800"/>
              </a:spcBef>
              <a:spcAft>
                <a:spcPts val="0"/>
              </a:spcAft>
              <a:buClr>
                <a:schemeClr val="accent5"/>
              </a:buClr>
              <a:buFont typeface="+mj-lt"/>
              <a:buAutoNum type="arabicParenR"/>
              <a:defRPr/>
            </a:pPr>
            <a:r>
              <a:rPr lang="en-US" sz="3200" dirty="0" smtClean="0">
                <a:solidFill>
                  <a:schemeClr val="tx1">
                    <a:lumMod val="75000"/>
                    <a:lumOff val="25000"/>
                  </a:schemeClr>
                </a:solidFill>
                <a:ea typeface="+mn-ea"/>
              </a:rPr>
              <a:t>Acquisition and use of knowledge and skills (including early language/communication and for preschool, literacy)</a:t>
            </a:r>
          </a:p>
          <a:p>
            <a:pPr marL="514350" indent="-514350" eaLnBrk="1" fontAlgn="auto" hangingPunct="1">
              <a:lnSpc>
                <a:spcPct val="120000"/>
              </a:lnSpc>
              <a:spcBef>
                <a:spcPts val="1800"/>
              </a:spcBef>
              <a:spcAft>
                <a:spcPts val="0"/>
              </a:spcAft>
              <a:buClr>
                <a:schemeClr val="accent5"/>
              </a:buClr>
              <a:buFont typeface="+mj-lt"/>
              <a:buAutoNum type="arabicParenR"/>
              <a:defRPr/>
            </a:pPr>
            <a:r>
              <a:rPr lang="en-US" sz="3200" dirty="0" smtClean="0">
                <a:solidFill>
                  <a:schemeClr val="tx1">
                    <a:lumMod val="75000"/>
                    <a:lumOff val="25000"/>
                  </a:schemeClr>
                </a:solidFill>
                <a:ea typeface="+mn-ea"/>
              </a:rPr>
              <a:t>Use of appropriate behaviors to meet their needs</a:t>
            </a:r>
          </a:p>
        </p:txBody>
      </p:sp>
      <p:pic>
        <p:nvPicPr>
          <p:cNvPr id="27651" name="Content Placeholder 3" descr="juice-boy.png"/>
          <p:cNvPicPr>
            <a:picLocks noGrp="1" noChangeAspect="1"/>
          </p:cNvPicPr>
          <p:nvPr>
            <p:ph sz="half" idx="2"/>
          </p:nvPr>
        </p:nvPicPr>
        <p:blipFill>
          <a:blip r:embed="rId3" cstate="print"/>
          <a:stretch>
            <a:fillRect/>
          </a:stretch>
        </p:blipFill>
        <p:spPr>
          <a:xfrm>
            <a:off x="5119620" y="1600200"/>
            <a:ext cx="3095759" cy="4525963"/>
          </a:xfrm>
        </p:spPr>
      </p:pic>
      <p:sp>
        <p:nvSpPr>
          <p:cNvPr id="27652" name="Slide Number Placeholder 3"/>
          <p:cNvSpPr>
            <a:spLocks noGrp="1"/>
          </p:cNvSpPr>
          <p:nvPr>
            <p:ph type="sldNum" sz="quarter" idx="12"/>
          </p:nvPr>
        </p:nvSpPr>
        <p:spPr bwMode="auto">
          <a:noFill/>
          <a:ln>
            <a:miter lim="800000"/>
            <a:headEnd/>
            <a:tailEnd/>
          </a:ln>
        </p:spPr>
        <p:txBody>
          <a:bodyPr/>
          <a:lstStyle/>
          <a:p>
            <a:fld id="{0673AA9D-A993-481B-B6B5-6D8F65F0ECAF}" type="slidenum">
              <a:rPr lang="en-US" altLang="en-US" smtClean="0">
                <a:latin typeface="Arial" charset="0"/>
                <a:cs typeface="Arial" charset="0"/>
              </a:rPr>
              <a:pPr/>
              <a:t>5</a:t>
            </a:fld>
            <a:endParaRPr lang="en-US" alt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62800" cy="1143000"/>
          </a:xfrm>
        </p:spPr>
        <p:txBody>
          <a:bodyPr/>
          <a:lstStyle/>
          <a:p>
            <a:pPr algn="ctr"/>
            <a:r>
              <a:rPr lang="en-US" dirty="0" smtClean="0"/>
              <a:t>What people are saying!</a:t>
            </a:r>
            <a:endParaRPr lang="en-US" dirty="0"/>
          </a:p>
        </p:txBody>
      </p:sp>
      <p:sp>
        <p:nvSpPr>
          <p:cNvPr id="3" name="Content Placeholder 2"/>
          <p:cNvSpPr>
            <a:spLocks noGrp="1"/>
          </p:cNvSpPr>
          <p:nvPr>
            <p:ph idx="1"/>
          </p:nvPr>
        </p:nvSpPr>
        <p:spPr>
          <a:xfrm>
            <a:off x="914400" y="1447800"/>
            <a:ext cx="7162800" cy="3352800"/>
          </a:xfrm>
        </p:spPr>
        <p:txBody>
          <a:bodyPr/>
          <a:lstStyle/>
          <a:p>
            <a:pPr algn="ctr">
              <a:buNone/>
            </a:pPr>
            <a:r>
              <a:rPr lang="en-US" sz="2800" dirty="0" smtClean="0">
                <a:solidFill>
                  <a:schemeClr val="tx1"/>
                </a:solidFill>
                <a:latin typeface="+mn-lt"/>
                <a:ea typeface="+mn-ea"/>
                <a:cs typeface="+mn-cs"/>
              </a:rPr>
              <a:t>Parent </a:t>
            </a:r>
            <a:endParaRPr lang="en-US" sz="2800" dirty="0"/>
          </a:p>
          <a:p>
            <a:pPr algn="ctr">
              <a:buNone/>
            </a:pPr>
            <a:r>
              <a:rPr lang="en-US" sz="2800" dirty="0" smtClean="0">
                <a:solidFill>
                  <a:schemeClr val="tx1"/>
                </a:solidFill>
                <a:latin typeface="+mn-lt"/>
                <a:ea typeface="+mn-ea"/>
                <a:cs typeface="+mn-cs"/>
              </a:rPr>
              <a:t>“</a:t>
            </a:r>
            <a:r>
              <a:rPr lang="en-US" sz="2800" dirty="0">
                <a:solidFill>
                  <a:schemeClr val="tx1"/>
                </a:solidFill>
                <a:latin typeface="+mn-lt"/>
                <a:ea typeface="+mn-ea"/>
                <a:cs typeface="+mn-cs"/>
              </a:rPr>
              <a:t>Oh my goodness, </a:t>
            </a:r>
            <a:r>
              <a:rPr lang="en-US" sz="2800" dirty="0" smtClean="0">
                <a:solidFill>
                  <a:schemeClr val="tx1"/>
                </a:solidFill>
                <a:latin typeface="+mn-lt"/>
                <a:ea typeface="+mn-ea"/>
                <a:cs typeface="+mn-cs"/>
              </a:rPr>
              <a:t>I actually </a:t>
            </a:r>
            <a:r>
              <a:rPr lang="en-US" sz="2800" dirty="0">
                <a:solidFill>
                  <a:schemeClr val="tx1"/>
                </a:solidFill>
                <a:latin typeface="+mn-lt"/>
                <a:ea typeface="+mn-ea"/>
                <a:cs typeface="+mn-cs"/>
              </a:rPr>
              <a:t>see my child on paper, not what he can or can’t do.” </a:t>
            </a:r>
            <a:endParaRPr lang="en-US" sz="2800" dirty="0"/>
          </a:p>
        </p:txBody>
      </p:sp>
      <p:pic>
        <p:nvPicPr>
          <p:cNvPr id="4" name="Picture 3" descr="photo (2).JPG"/>
          <p:cNvPicPr>
            <a:picLocks noChangeAspect="1"/>
          </p:cNvPicPr>
          <p:nvPr/>
        </p:nvPicPr>
        <p:blipFill>
          <a:blip r:embed="rId2" cstate="print"/>
          <a:stretch>
            <a:fillRect/>
          </a:stretch>
        </p:blipFill>
        <p:spPr>
          <a:xfrm>
            <a:off x="2362200" y="3352800"/>
            <a:ext cx="4064000" cy="3048000"/>
          </a:xfrm>
          <a:prstGeom prst="rect">
            <a:avLst/>
          </a:prstGeom>
        </p:spPr>
      </p:pic>
      <p:grpSp>
        <p:nvGrpSpPr>
          <p:cNvPr id="5" name="Group 4"/>
          <p:cNvGrpSpPr/>
          <p:nvPr/>
        </p:nvGrpSpPr>
        <p:grpSpPr>
          <a:xfrm rot="5400000">
            <a:off x="7810327" y="5524327"/>
            <a:ext cx="686146" cy="1981200"/>
            <a:chOff x="8305800" y="2590800"/>
            <a:chExt cx="689276" cy="2442951"/>
          </a:xfrm>
        </p:grpSpPr>
        <p:grpSp>
          <p:nvGrpSpPr>
            <p:cNvPr id="6" name="Group 4"/>
            <p:cNvGrpSpPr/>
            <p:nvPr/>
          </p:nvGrpSpPr>
          <p:grpSpPr>
            <a:xfrm rot="16200000">
              <a:off x="7774138" y="3122462"/>
              <a:ext cx="1752600" cy="689276"/>
              <a:chOff x="7208518" y="6451597"/>
              <a:chExt cx="1429033" cy="367614"/>
            </a:xfrm>
          </p:grpSpPr>
          <p:pic>
            <p:nvPicPr>
              <p:cNvPr id="8"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9"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010400" cy="1143000"/>
          </a:xfrm>
        </p:spPr>
        <p:txBody>
          <a:bodyPr/>
          <a:lstStyle/>
          <a:p>
            <a:pPr algn="ctr"/>
            <a:r>
              <a:rPr lang="en-US" dirty="0" smtClean="0"/>
              <a:t>What people are saying!</a:t>
            </a:r>
            <a:endParaRPr lang="en-US" dirty="0"/>
          </a:p>
        </p:txBody>
      </p:sp>
      <p:sp>
        <p:nvSpPr>
          <p:cNvPr id="3" name="Content Placeholder 2"/>
          <p:cNvSpPr>
            <a:spLocks noGrp="1"/>
          </p:cNvSpPr>
          <p:nvPr>
            <p:ph idx="1"/>
          </p:nvPr>
        </p:nvSpPr>
        <p:spPr>
          <a:xfrm>
            <a:off x="1066800" y="1524000"/>
            <a:ext cx="6934200" cy="2209800"/>
          </a:xfrm>
        </p:spPr>
        <p:txBody>
          <a:bodyPr/>
          <a:lstStyle/>
          <a:p>
            <a:pPr algn="ctr">
              <a:buNone/>
            </a:pPr>
            <a:endParaRPr lang="en-US" dirty="0" smtClean="0"/>
          </a:p>
          <a:p>
            <a:pPr algn="ctr">
              <a:buNone/>
            </a:pPr>
            <a:r>
              <a:rPr lang="en-US" sz="2800" dirty="0" smtClean="0"/>
              <a:t>2 Special Education Directors </a:t>
            </a:r>
          </a:p>
          <a:p>
            <a:pPr algn="ctr">
              <a:buNone/>
            </a:pPr>
            <a:r>
              <a:rPr lang="en-US" sz="2800" dirty="0" smtClean="0"/>
              <a:t>“When can we get a statewide IEP?”</a:t>
            </a:r>
            <a:endParaRPr lang="en-US" sz="2800" dirty="0"/>
          </a:p>
        </p:txBody>
      </p:sp>
      <p:pic>
        <p:nvPicPr>
          <p:cNvPr id="5" name="Picture 4" descr="New Day.jpg"/>
          <p:cNvPicPr>
            <a:picLocks noChangeAspect="1"/>
          </p:cNvPicPr>
          <p:nvPr/>
        </p:nvPicPr>
        <p:blipFill>
          <a:blip r:embed="rId2" cstate="print"/>
          <a:stretch>
            <a:fillRect/>
          </a:stretch>
        </p:blipFill>
        <p:spPr>
          <a:xfrm>
            <a:off x="2743200" y="3581400"/>
            <a:ext cx="3276600" cy="2454287"/>
          </a:xfrm>
          <a:prstGeom prst="rect">
            <a:avLst/>
          </a:prstGeom>
        </p:spPr>
      </p:pic>
      <p:grpSp>
        <p:nvGrpSpPr>
          <p:cNvPr id="6" name="Group 5"/>
          <p:cNvGrpSpPr/>
          <p:nvPr/>
        </p:nvGrpSpPr>
        <p:grpSpPr>
          <a:xfrm rot="5400000">
            <a:off x="7810327" y="5524327"/>
            <a:ext cx="686146" cy="1981200"/>
            <a:chOff x="8305800" y="2590800"/>
            <a:chExt cx="689276" cy="2442951"/>
          </a:xfrm>
        </p:grpSpPr>
        <p:grpSp>
          <p:nvGrpSpPr>
            <p:cNvPr id="7" name="Group 4"/>
            <p:cNvGrpSpPr/>
            <p:nvPr/>
          </p:nvGrpSpPr>
          <p:grpSpPr>
            <a:xfrm rot="16200000">
              <a:off x="7774138" y="3122462"/>
              <a:ext cx="1752600" cy="689276"/>
              <a:chOff x="7208518" y="6451597"/>
              <a:chExt cx="1429033" cy="367614"/>
            </a:xfrm>
          </p:grpSpPr>
          <p:pic>
            <p:nvPicPr>
              <p:cNvPr id="9"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0"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10400" cy="1143000"/>
          </a:xfrm>
        </p:spPr>
        <p:txBody>
          <a:bodyPr/>
          <a:lstStyle/>
          <a:p>
            <a:pPr algn="ctr"/>
            <a:r>
              <a:rPr lang="en-US" dirty="0" smtClean="0"/>
              <a:t>What people are saying!</a:t>
            </a:r>
            <a:endParaRPr lang="en-US" dirty="0"/>
          </a:p>
        </p:txBody>
      </p:sp>
      <p:sp>
        <p:nvSpPr>
          <p:cNvPr id="3" name="Content Placeholder 2"/>
          <p:cNvSpPr>
            <a:spLocks noGrp="1"/>
          </p:cNvSpPr>
          <p:nvPr>
            <p:ph idx="1"/>
          </p:nvPr>
        </p:nvSpPr>
        <p:spPr>
          <a:xfrm>
            <a:off x="381000" y="762000"/>
            <a:ext cx="8382000" cy="2819400"/>
          </a:xfrm>
        </p:spPr>
        <p:txBody>
          <a:bodyPr/>
          <a:lstStyle/>
          <a:p>
            <a:pPr algn="ctr">
              <a:buNone/>
            </a:pPr>
            <a:r>
              <a:rPr lang="en-US" sz="2800" dirty="0" smtClean="0">
                <a:solidFill>
                  <a:schemeClr val="tx1"/>
                </a:solidFill>
                <a:latin typeface="+mn-lt"/>
                <a:ea typeface="+mn-ea"/>
                <a:cs typeface="+mn-cs"/>
              </a:rPr>
              <a:t>Provider</a:t>
            </a:r>
            <a:endParaRPr lang="en-US" sz="2800" dirty="0">
              <a:latin typeface="+mn-lt"/>
            </a:endParaRPr>
          </a:p>
          <a:p>
            <a:pPr algn="ctr">
              <a:buNone/>
            </a:pPr>
            <a:r>
              <a:rPr lang="en-US" sz="2800" dirty="0" smtClean="0">
                <a:solidFill>
                  <a:schemeClr val="tx1"/>
                </a:solidFill>
                <a:latin typeface="+mn-lt"/>
                <a:ea typeface="+mn-ea"/>
                <a:cs typeface="+mn-cs"/>
              </a:rPr>
              <a:t>“</a:t>
            </a:r>
            <a:r>
              <a:rPr lang="en-US" sz="2800" dirty="0">
                <a:solidFill>
                  <a:schemeClr val="tx1"/>
                </a:solidFill>
                <a:latin typeface="+mn-lt"/>
                <a:ea typeface="+mn-ea"/>
                <a:cs typeface="+mn-cs"/>
              </a:rPr>
              <a:t>I had a ve</a:t>
            </a:r>
            <a:r>
              <a:rPr lang="en-US" sz="2800" b="1" dirty="0">
                <a:solidFill>
                  <a:schemeClr val="tx1"/>
                </a:solidFill>
                <a:latin typeface="+mn-lt"/>
                <a:ea typeface="+mn-ea"/>
                <a:cs typeface="+mn-cs"/>
              </a:rPr>
              <a:t>r</a:t>
            </a:r>
            <a:r>
              <a:rPr lang="en-US" sz="2800" dirty="0">
                <a:solidFill>
                  <a:schemeClr val="tx1"/>
                </a:solidFill>
                <a:latin typeface="+mn-lt"/>
                <a:ea typeface="+mn-ea"/>
                <a:cs typeface="+mn-cs"/>
              </a:rPr>
              <a:t>y nice talk with </a:t>
            </a:r>
            <a:r>
              <a:rPr lang="en-US" sz="2800" dirty="0" smtClean="0">
                <a:latin typeface="+mn-lt"/>
              </a:rPr>
              <a:t>a </a:t>
            </a:r>
            <a:r>
              <a:rPr lang="en-US" sz="2800" dirty="0" smtClean="0">
                <a:solidFill>
                  <a:schemeClr val="tx1"/>
                </a:solidFill>
                <a:latin typeface="+mn-lt"/>
                <a:ea typeface="+mn-ea"/>
                <a:cs typeface="+mn-cs"/>
              </a:rPr>
              <a:t>Developmental </a:t>
            </a:r>
            <a:r>
              <a:rPr lang="en-US" sz="2800" dirty="0">
                <a:solidFill>
                  <a:schemeClr val="tx1"/>
                </a:solidFill>
                <a:latin typeface="+mn-lt"/>
                <a:ea typeface="+mn-ea"/>
                <a:cs typeface="+mn-cs"/>
              </a:rPr>
              <a:t>Pediatrician out of KU  med in Wichita.  He said the descriptive part of the IFSP was very </a:t>
            </a:r>
            <a:r>
              <a:rPr lang="en-US" sz="2800" dirty="0" smtClean="0">
                <a:solidFill>
                  <a:schemeClr val="tx1"/>
                </a:solidFill>
                <a:latin typeface="+mn-lt"/>
                <a:ea typeface="+mn-ea"/>
                <a:cs typeface="+mn-cs"/>
              </a:rPr>
              <a:t>helpful.  Our </a:t>
            </a:r>
            <a:r>
              <a:rPr lang="en-US" sz="2800" dirty="0">
                <a:solidFill>
                  <a:schemeClr val="tx1"/>
                </a:solidFill>
                <a:latin typeface="+mn-lt"/>
                <a:ea typeface="+mn-ea"/>
                <a:cs typeface="+mn-cs"/>
              </a:rPr>
              <a:t>conversation was great!  Over 40 minutes on a Friday evening.  Anyway, I’m glad that he felt the IFSP gave him some good information.”</a:t>
            </a:r>
            <a:endParaRPr lang="en-US" sz="2800" dirty="0">
              <a:latin typeface="+mn-lt"/>
            </a:endParaRPr>
          </a:p>
        </p:txBody>
      </p:sp>
      <p:pic>
        <p:nvPicPr>
          <p:cNvPr id="45060" name="Picture 4" descr="https://encrypted-tbn0.gstatic.com/images?q=tbn:ANd9GcQpicX2EFWXAvyNp2N4Z-S4JpfxplrK3pocyLqVKkXi7nc6e5dLBQ"/>
          <p:cNvPicPr>
            <a:picLocks noChangeAspect="1" noChangeArrowheads="1"/>
          </p:cNvPicPr>
          <p:nvPr/>
        </p:nvPicPr>
        <p:blipFill>
          <a:blip r:embed="rId2" cstate="print"/>
          <a:srcRect/>
          <a:stretch>
            <a:fillRect/>
          </a:stretch>
        </p:blipFill>
        <p:spPr bwMode="auto">
          <a:xfrm>
            <a:off x="2743200" y="4191000"/>
            <a:ext cx="3228975" cy="2148737"/>
          </a:xfrm>
          <a:prstGeom prst="rect">
            <a:avLst/>
          </a:prstGeom>
          <a:noFill/>
        </p:spPr>
      </p:pic>
      <p:grpSp>
        <p:nvGrpSpPr>
          <p:cNvPr id="6" name="Group 5"/>
          <p:cNvGrpSpPr/>
          <p:nvPr/>
        </p:nvGrpSpPr>
        <p:grpSpPr>
          <a:xfrm rot="5400000">
            <a:off x="7810327" y="5524327"/>
            <a:ext cx="686146" cy="1981200"/>
            <a:chOff x="8305800" y="2590800"/>
            <a:chExt cx="689276" cy="2442951"/>
          </a:xfrm>
        </p:grpSpPr>
        <p:grpSp>
          <p:nvGrpSpPr>
            <p:cNvPr id="7" name="Group 4"/>
            <p:cNvGrpSpPr/>
            <p:nvPr/>
          </p:nvGrpSpPr>
          <p:grpSpPr>
            <a:xfrm rot="16200000">
              <a:off x="7774138" y="3122462"/>
              <a:ext cx="1752600" cy="689276"/>
              <a:chOff x="7208518" y="6451597"/>
              <a:chExt cx="1429033" cy="367614"/>
            </a:xfrm>
          </p:grpSpPr>
          <p:pic>
            <p:nvPicPr>
              <p:cNvPr id="9"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10"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olidFill>
              </a:rPr>
              <a:t>Next Steps In Integrating ECO with the Kansas IFSP/IEP Process</a:t>
            </a:r>
            <a:endParaRPr lang="en-US" i="1" dirty="0">
              <a:solidFill>
                <a:schemeClr val="accent1"/>
              </a:solidFill>
            </a:endParaRPr>
          </a:p>
        </p:txBody>
      </p:sp>
      <p:sp>
        <p:nvSpPr>
          <p:cNvPr id="3" name="Content Placeholder 2"/>
          <p:cNvSpPr>
            <a:spLocks noGrp="1"/>
          </p:cNvSpPr>
          <p:nvPr>
            <p:ph idx="1"/>
          </p:nvPr>
        </p:nvSpPr>
        <p:spPr>
          <a:xfrm>
            <a:off x="457200" y="1600200"/>
            <a:ext cx="8229600" cy="4832696"/>
          </a:xfrm>
          <a:solidFill>
            <a:schemeClr val="tx2">
              <a:lumMod val="20000"/>
              <a:lumOff val="80000"/>
            </a:schemeClr>
          </a:solidFill>
        </p:spPr>
        <p:txBody>
          <a:bodyPr>
            <a:normAutofit/>
          </a:bodyPr>
          <a:lstStyle/>
          <a:p>
            <a:r>
              <a:rPr lang="en-US" sz="2100" dirty="0" smtClean="0"/>
              <a:t>Use </a:t>
            </a:r>
            <a:r>
              <a:rPr lang="en-US" sz="2100" dirty="0"/>
              <a:t>information from the </a:t>
            </a:r>
            <a:r>
              <a:rPr lang="en-US" sz="2100" dirty="0" smtClean="0"/>
              <a:t>Child </a:t>
            </a:r>
            <a:r>
              <a:rPr lang="en-US" sz="2100" dirty="0"/>
              <a:t>Outcomes Summary narrative, and language (</a:t>
            </a:r>
            <a:r>
              <a:rPr lang="en-US" sz="2100" i="1" dirty="0"/>
              <a:t>not</a:t>
            </a:r>
            <a:r>
              <a:rPr lang="en-US" sz="2100" dirty="0"/>
              <a:t> numbers) from the COSF ratings to describe </a:t>
            </a:r>
            <a:r>
              <a:rPr lang="en-US" sz="2100" dirty="0" smtClean="0"/>
              <a:t>present levels (</a:t>
            </a:r>
            <a:r>
              <a:rPr lang="en-US" sz="2100" dirty="0"/>
              <a:t>this means COSF </a:t>
            </a:r>
            <a:r>
              <a:rPr lang="en-US" sz="2100" dirty="0" smtClean="0"/>
              <a:t>would need to be completed </a:t>
            </a:r>
            <a:r>
              <a:rPr lang="en-US" sz="2100" dirty="0"/>
              <a:t>as part of the evaluation/eligibility/</a:t>
            </a:r>
            <a:r>
              <a:rPr lang="en-US" sz="2100" dirty="0" smtClean="0"/>
              <a:t>IFSP/IEP </a:t>
            </a:r>
            <a:r>
              <a:rPr lang="en-US" sz="2100" dirty="0"/>
              <a:t>process).</a:t>
            </a:r>
          </a:p>
          <a:p>
            <a:r>
              <a:rPr lang="en-US" sz="2100" dirty="0" smtClean="0"/>
              <a:t>Refine process for determining </a:t>
            </a:r>
            <a:r>
              <a:rPr lang="en-US" sz="2100" dirty="0"/>
              <a:t>the ratings as part of the </a:t>
            </a:r>
            <a:r>
              <a:rPr lang="en-US" sz="2100" dirty="0" smtClean="0"/>
              <a:t>IFSP/IEP process </a:t>
            </a:r>
            <a:r>
              <a:rPr lang="en-US" sz="2100" dirty="0"/>
              <a:t>(initially and </a:t>
            </a:r>
            <a:r>
              <a:rPr lang="en-US" sz="2100" i="1" dirty="0"/>
              <a:t>annually</a:t>
            </a:r>
            <a:r>
              <a:rPr lang="en-US" sz="2100" dirty="0"/>
              <a:t> </a:t>
            </a:r>
            <a:r>
              <a:rPr lang="en-US" sz="2100" dirty="0" smtClean="0"/>
              <a:t>thereafter).</a:t>
            </a:r>
            <a:endParaRPr lang="en-US" sz="2100" dirty="0"/>
          </a:p>
          <a:p>
            <a:r>
              <a:rPr lang="en-US" sz="2100" dirty="0"/>
              <a:t>Continue to update curriculum based assessment information quarterly, or as recommended by publisher, for ongoing progress monitoring</a:t>
            </a:r>
            <a:r>
              <a:rPr lang="en-US" sz="2100" dirty="0" smtClean="0"/>
              <a:t>.</a:t>
            </a:r>
          </a:p>
          <a:p>
            <a:r>
              <a:rPr lang="en-US" sz="2100" dirty="0" smtClean="0"/>
              <a:t>Continue to update family interview information at reviews and annually.</a:t>
            </a:r>
          </a:p>
          <a:p>
            <a:endParaRPr lang="en-US" sz="2200" dirty="0"/>
          </a:p>
        </p:txBody>
      </p:sp>
      <p:grpSp>
        <p:nvGrpSpPr>
          <p:cNvPr id="4" name="Group 3"/>
          <p:cNvGrpSpPr/>
          <p:nvPr/>
        </p:nvGrpSpPr>
        <p:grpSpPr>
          <a:xfrm rot="5400000">
            <a:off x="7810327" y="5524327"/>
            <a:ext cx="686146" cy="1981200"/>
            <a:chOff x="8305800" y="2590800"/>
            <a:chExt cx="689276" cy="2442951"/>
          </a:xfrm>
        </p:grpSpPr>
        <p:grpSp>
          <p:nvGrpSpPr>
            <p:cNvPr id="5" name="Group 4"/>
            <p:cNvGrpSpPr/>
            <p:nvPr/>
          </p:nvGrpSpPr>
          <p:grpSpPr>
            <a:xfrm rot="16200000">
              <a:off x="7774138" y="3122462"/>
              <a:ext cx="1752600" cy="689276"/>
              <a:chOff x="7208518" y="6451597"/>
              <a:chExt cx="1429033" cy="367614"/>
            </a:xfrm>
          </p:grpSpPr>
          <p:pic>
            <p:nvPicPr>
              <p:cNvPr id="7"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8"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17509127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olidFill>
              </a:rPr>
              <a:t>Next Steps In Integrating ECO with the Kansas IFSP/IEP Process</a:t>
            </a:r>
            <a:endParaRPr lang="en-US" i="1" dirty="0">
              <a:solidFill>
                <a:schemeClr val="accent1"/>
              </a:solidFill>
            </a:endParaRPr>
          </a:p>
        </p:txBody>
      </p:sp>
      <p:sp>
        <p:nvSpPr>
          <p:cNvPr id="3" name="Content Placeholder 2"/>
          <p:cNvSpPr>
            <a:spLocks noGrp="1"/>
          </p:cNvSpPr>
          <p:nvPr>
            <p:ph idx="1"/>
          </p:nvPr>
        </p:nvSpPr>
        <p:spPr>
          <a:xfrm>
            <a:off x="457200" y="1600200"/>
            <a:ext cx="8229600" cy="4832696"/>
          </a:xfrm>
          <a:solidFill>
            <a:schemeClr val="tx2">
              <a:lumMod val="20000"/>
              <a:lumOff val="80000"/>
            </a:schemeClr>
          </a:solidFill>
        </p:spPr>
        <p:txBody>
          <a:bodyPr>
            <a:normAutofit/>
          </a:bodyPr>
          <a:lstStyle/>
          <a:p>
            <a:r>
              <a:rPr lang="en-US" sz="2400" dirty="0" smtClean="0"/>
              <a:t>Web-based IFSP</a:t>
            </a:r>
          </a:p>
          <a:p>
            <a:r>
              <a:rPr lang="en-US" sz="2400" dirty="0" smtClean="0"/>
              <a:t>Incorporate rating on IFSP document and integrate data collection into ITS database</a:t>
            </a:r>
          </a:p>
          <a:p>
            <a:r>
              <a:rPr lang="en-US" sz="2400" dirty="0" smtClean="0"/>
              <a:t>Improving process for better data for the SSIP</a:t>
            </a:r>
          </a:p>
          <a:p>
            <a:endParaRPr lang="en-US" sz="2200" dirty="0"/>
          </a:p>
        </p:txBody>
      </p:sp>
      <p:grpSp>
        <p:nvGrpSpPr>
          <p:cNvPr id="4" name="Group 3"/>
          <p:cNvGrpSpPr/>
          <p:nvPr/>
        </p:nvGrpSpPr>
        <p:grpSpPr>
          <a:xfrm rot="5400000">
            <a:off x="7810327" y="5524327"/>
            <a:ext cx="686146" cy="1981200"/>
            <a:chOff x="8305800" y="2590800"/>
            <a:chExt cx="689276" cy="2442951"/>
          </a:xfrm>
        </p:grpSpPr>
        <p:grpSp>
          <p:nvGrpSpPr>
            <p:cNvPr id="5" name="Group 4"/>
            <p:cNvGrpSpPr/>
            <p:nvPr/>
          </p:nvGrpSpPr>
          <p:grpSpPr>
            <a:xfrm rot="16200000">
              <a:off x="7774138" y="3122462"/>
              <a:ext cx="1752600" cy="689276"/>
              <a:chOff x="7208518" y="6451597"/>
              <a:chExt cx="1429033" cy="367614"/>
            </a:xfrm>
          </p:grpSpPr>
          <p:pic>
            <p:nvPicPr>
              <p:cNvPr id="7" name="Picture 2" descr="H:\Children, Youth &amp; Families\Children's Developmental Section\ITS\Letterheads-Logos\color tinyk logo.tif"/>
              <p:cNvPicPr>
                <a:picLocks noChangeAspect="1" noChangeArrowheads="1"/>
              </p:cNvPicPr>
              <p:nvPr/>
            </p:nvPicPr>
            <p:blipFill>
              <a:blip r:embed="rId3" cstate="print"/>
              <a:srcRect/>
              <a:stretch>
                <a:fillRect/>
              </a:stretch>
            </p:blipFill>
            <p:spPr bwMode="auto">
              <a:xfrm>
                <a:off x="7208518" y="6532877"/>
                <a:ext cx="683451" cy="248733"/>
              </a:xfrm>
              <a:prstGeom prst="rect">
                <a:avLst/>
              </a:prstGeom>
              <a:noFill/>
            </p:spPr>
          </p:pic>
          <p:pic>
            <p:nvPicPr>
              <p:cNvPr id="8" name="Picture 3" descr="H:\Children, Youth &amp; Families\Children's Developmental Section\ITS\Letterheads-Logos\KS_KDHELogo_Blue-Gold_3.png"/>
              <p:cNvPicPr>
                <a:picLocks noChangeAspect="1" noChangeArrowheads="1"/>
              </p:cNvPicPr>
              <p:nvPr/>
            </p:nvPicPr>
            <p:blipFill>
              <a:blip r:embed="rId4" cstate="print"/>
              <a:srcRect/>
              <a:stretch>
                <a:fillRect/>
              </a:stretch>
            </p:blipFill>
            <p:spPr bwMode="auto">
              <a:xfrm>
                <a:off x="8078364" y="6451597"/>
                <a:ext cx="559187" cy="367614"/>
              </a:xfrm>
              <a:prstGeom prst="rect">
                <a:avLst/>
              </a:prstGeom>
              <a:noFill/>
            </p:spPr>
          </p:pic>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pic>
        <p:nvPicPr>
          <p:cNvPr id="9" name="Picture 8" descr="gsmarena_001.jpg"/>
          <p:cNvPicPr>
            <a:picLocks noChangeAspect="1"/>
          </p:cNvPicPr>
          <p:nvPr/>
        </p:nvPicPr>
        <p:blipFill>
          <a:blip r:embed="rId6" cstate="print"/>
          <a:srcRect t="13527" r="-220"/>
          <a:stretch>
            <a:fillRect/>
          </a:stretch>
        </p:blipFill>
        <p:spPr>
          <a:xfrm>
            <a:off x="2362200" y="3352800"/>
            <a:ext cx="4114800" cy="3230479"/>
          </a:xfrm>
          <a:prstGeom prst="rect">
            <a:avLst/>
          </a:prstGeom>
        </p:spPr>
      </p:pic>
    </p:spTree>
    <p:extLst>
      <p:ext uri="{BB962C8B-B14F-4D97-AF65-F5344CB8AC3E}">
        <p14:creationId xmlns:p14="http://schemas.microsoft.com/office/powerpoint/2010/main" val="17509127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23183" t="32115" r="60219" b="39694"/>
          <a:stretch/>
        </p:blipFill>
        <p:spPr>
          <a:xfrm rot="20742614">
            <a:off x="1630676" y="1663761"/>
            <a:ext cx="1290871" cy="1643632"/>
          </a:xfrm>
          <a:prstGeom prst="rect">
            <a:avLst/>
          </a:prstGeom>
        </p:spPr>
      </p:pic>
      <p:sp>
        <p:nvSpPr>
          <p:cNvPr id="5" name="Rounded Rectangle 4"/>
          <p:cNvSpPr/>
          <p:nvPr/>
        </p:nvSpPr>
        <p:spPr>
          <a:xfrm>
            <a:off x="4114800" y="1600200"/>
            <a:ext cx="3374456" cy="21149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solidFill>
                  <a:schemeClr val="bg1"/>
                </a:solidFill>
                <a:latin typeface="Aharoni" panose="02010803020104030203" pitchFamily="2" charset="-79"/>
                <a:cs typeface="Aharoni" panose="02010803020104030203" pitchFamily="2" charset="-79"/>
              </a:rPr>
              <a:t>Sarah Walters</a:t>
            </a:r>
          </a:p>
          <a:p>
            <a:pPr algn="ctr"/>
            <a:r>
              <a:rPr lang="en-US" sz="2000" dirty="0" smtClean="0">
                <a:solidFill>
                  <a:schemeClr val="bg1"/>
                </a:solidFill>
                <a:latin typeface="Aharoni" panose="02010803020104030203" pitchFamily="2" charset="-79"/>
                <a:cs typeface="Aharoni" panose="02010803020104030203" pitchFamily="2" charset="-79"/>
              </a:rPr>
              <a:t>Part C Infant-Toddler Coordinator</a:t>
            </a:r>
          </a:p>
          <a:p>
            <a:pPr algn="ctr"/>
            <a:r>
              <a:rPr lang="en-US" sz="2000" dirty="0" smtClean="0">
                <a:solidFill>
                  <a:schemeClr val="bg1"/>
                </a:solidFill>
                <a:latin typeface="Aharoni" panose="02010803020104030203" pitchFamily="2" charset="-79"/>
                <a:cs typeface="Aharoni" panose="02010803020104030203" pitchFamily="2" charset="-79"/>
              </a:rPr>
              <a:t>Kansas Department of Health &amp; Environment</a:t>
            </a:r>
          </a:p>
          <a:p>
            <a:pPr algn="ctr"/>
            <a:r>
              <a:rPr lang="en-US" sz="1800" dirty="0" smtClean="0">
                <a:solidFill>
                  <a:schemeClr val="bg1"/>
                </a:solidFill>
                <a:latin typeface="Aharoni" panose="02010803020104030203" pitchFamily="2" charset="-79"/>
                <a:cs typeface="Aharoni" panose="02010803020104030203" pitchFamily="2" charset="-79"/>
              </a:rPr>
              <a:t>785-296-6245</a:t>
            </a:r>
          </a:p>
          <a:p>
            <a:pPr algn="ctr"/>
            <a:r>
              <a:rPr lang="en-US" sz="2000" dirty="0" smtClean="0">
                <a:solidFill>
                  <a:schemeClr val="bg1"/>
                </a:solidFill>
                <a:latin typeface="Aharoni" panose="02010803020104030203" pitchFamily="2" charset="-79"/>
                <a:cs typeface="Aharoni" panose="02010803020104030203" pitchFamily="2" charset="-79"/>
              </a:rPr>
              <a:t>Swalters@kdheks.go</a:t>
            </a:r>
            <a:r>
              <a:rPr lang="en-US" dirty="0" smtClean="0">
                <a:solidFill>
                  <a:schemeClr val="bg1"/>
                </a:solidFill>
                <a:latin typeface="Aharoni" panose="02010803020104030203" pitchFamily="2" charset="-79"/>
                <a:cs typeface="Aharoni" panose="02010803020104030203" pitchFamily="2" charset="-79"/>
              </a:rPr>
              <a:t>v</a:t>
            </a:r>
            <a:endParaRPr lang="en-US" dirty="0">
              <a:solidFill>
                <a:schemeClr val="bg1"/>
              </a:solidFill>
              <a:latin typeface="Aharoni" panose="02010803020104030203" pitchFamily="2" charset="-79"/>
              <a:cs typeface="Aharoni" panose="02010803020104030203" pitchFamily="2" charset="-79"/>
            </a:endParaRPr>
          </a:p>
        </p:txBody>
      </p:sp>
      <p:sp>
        <p:nvSpPr>
          <p:cNvPr id="6" name="Rounded Rectangle 5"/>
          <p:cNvSpPr/>
          <p:nvPr/>
        </p:nvSpPr>
        <p:spPr>
          <a:xfrm>
            <a:off x="914400" y="3962400"/>
            <a:ext cx="3642360" cy="211775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tabLst>
                <a:tab pos="1139825" algn="l"/>
              </a:tabLst>
            </a:pPr>
            <a:r>
              <a:rPr lang="en-US" sz="2000" dirty="0" smtClean="0">
                <a:solidFill>
                  <a:schemeClr val="bg1"/>
                </a:solidFill>
                <a:latin typeface="Aharoni" panose="02010803020104030203" pitchFamily="2" charset="-79"/>
                <a:cs typeface="Aharoni" panose="02010803020104030203" pitchFamily="2" charset="-79"/>
              </a:rPr>
              <a:t>Vera Lynne Stroup-Rentier</a:t>
            </a:r>
          </a:p>
          <a:p>
            <a:pPr algn="ctr">
              <a:tabLst>
                <a:tab pos="1139825" algn="l"/>
              </a:tabLst>
            </a:pPr>
            <a:r>
              <a:rPr lang="en-US" sz="2000" dirty="0" smtClean="0">
                <a:solidFill>
                  <a:schemeClr val="bg1"/>
                </a:solidFill>
                <a:latin typeface="Aharoni" panose="02010803020104030203" pitchFamily="2" charset="-79"/>
                <a:cs typeface="Aharoni" panose="02010803020104030203" pitchFamily="2" charset="-79"/>
              </a:rPr>
              <a:t>Part B 619</a:t>
            </a:r>
            <a:r>
              <a:rPr lang="en-US" sz="1800" dirty="0" smtClean="0">
                <a:solidFill>
                  <a:schemeClr val="bg1"/>
                </a:solidFill>
                <a:latin typeface="Aharoni" panose="02010803020104030203" pitchFamily="2" charset="-79"/>
                <a:cs typeface="Aharoni" panose="02010803020104030203" pitchFamily="2" charset="-79"/>
              </a:rPr>
              <a:t> </a:t>
            </a:r>
            <a:r>
              <a:rPr lang="en-US" sz="2000" dirty="0" smtClean="0">
                <a:solidFill>
                  <a:schemeClr val="bg1"/>
                </a:solidFill>
                <a:latin typeface="Aharoni" panose="02010803020104030203" pitchFamily="2" charset="-79"/>
                <a:cs typeface="Aharoni" panose="02010803020104030203" pitchFamily="2" charset="-79"/>
              </a:rPr>
              <a:t>Coordinator</a:t>
            </a:r>
          </a:p>
          <a:p>
            <a:pPr algn="ctr">
              <a:tabLst>
                <a:tab pos="1139825" algn="l"/>
              </a:tabLst>
            </a:pPr>
            <a:r>
              <a:rPr lang="en-US" sz="2000" dirty="0" smtClean="0">
                <a:solidFill>
                  <a:schemeClr val="bg1"/>
                </a:solidFill>
                <a:latin typeface="Aharoni" panose="02010803020104030203" pitchFamily="2" charset="-79"/>
                <a:cs typeface="Aharoni" panose="02010803020104030203" pitchFamily="2" charset="-79"/>
              </a:rPr>
              <a:t>Kansas State Department of Education</a:t>
            </a:r>
          </a:p>
          <a:p>
            <a:pPr algn="ctr">
              <a:tabLst>
                <a:tab pos="1139825" algn="l"/>
              </a:tabLst>
            </a:pPr>
            <a:r>
              <a:rPr lang="en-US" sz="1800" dirty="0" smtClean="0">
                <a:solidFill>
                  <a:schemeClr val="bg1"/>
                </a:solidFill>
                <a:latin typeface="Aharoni" panose="02010803020104030203" pitchFamily="2" charset="-79"/>
                <a:cs typeface="Aharoni" panose="02010803020104030203" pitchFamily="2" charset="-79"/>
              </a:rPr>
              <a:t>785-296-5081</a:t>
            </a:r>
          </a:p>
          <a:p>
            <a:pPr algn="ctr">
              <a:tabLst>
                <a:tab pos="1139825" algn="l"/>
              </a:tabLst>
            </a:pPr>
            <a:r>
              <a:rPr lang="en-US" sz="2000" dirty="0" smtClean="0">
                <a:solidFill>
                  <a:schemeClr val="bg1"/>
                </a:solidFill>
                <a:latin typeface="Aharoni" panose="02010803020104030203" pitchFamily="2" charset="-79"/>
                <a:cs typeface="Aharoni" panose="02010803020104030203" pitchFamily="2" charset="-79"/>
              </a:rPr>
              <a:t>vstroup-rentier@ksde.org</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25400" t="9309" r="13154" b="34890"/>
          <a:stretch/>
        </p:blipFill>
        <p:spPr>
          <a:xfrm rot="804317">
            <a:off x="5034577" y="4105216"/>
            <a:ext cx="1721507" cy="1563413"/>
          </a:xfrm>
          <a:prstGeom prst="rect">
            <a:avLst/>
          </a:prstGeom>
        </p:spPr>
      </p:pic>
      <p:sp>
        <p:nvSpPr>
          <p:cNvPr id="8" name="Title 1"/>
          <p:cNvSpPr txBox="1">
            <a:spLocks/>
          </p:cNvSpPr>
          <p:nvPr/>
        </p:nvSpPr>
        <p:spPr>
          <a:xfrm>
            <a:off x="479599" y="367797"/>
            <a:ext cx="8154321" cy="9911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i="1" dirty="0" smtClean="0">
                <a:solidFill>
                  <a:schemeClr val="accent1"/>
                </a:solidFill>
                <a:effectLst>
                  <a:outerShdw blurRad="38100" dist="38100" dir="2700000" algn="tl">
                    <a:srgbClr val="000000">
                      <a:alpha val="43137"/>
                    </a:srgbClr>
                  </a:outerShdw>
                </a:effectLst>
                <a:latin typeface="Georgia" pitchFamily="18" charset="0"/>
              </a:rPr>
              <a:t>State Program Coordinators </a:t>
            </a:r>
          </a:p>
          <a:p>
            <a:r>
              <a:rPr lang="en-US" i="1" dirty="0" smtClean="0">
                <a:solidFill>
                  <a:schemeClr val="accent1"/>
                </a:solidFill>
                <a:effectLst>
                  <a:outerShdw blurRad="38100" dist="38100" dir="2700000" algn="tl">
                    <a:srgbClr val="000000">
                      <a:alpha val="43137"/>
                    </a:srgbClr>
                  </a:outerShdw>
                </a:effectLst>
                <a:latin typeface="Georgia" pitchFamily="18" charset="0"/>
              </a:rPr>
              <a:t>Part C and Part B 619 </a:t>
            </a:r>
            <a:endParaRPr lang="en-US" i="1" dirty="0">
              <a:solidFill>
                <a:schemeClr val="accent1"/>
              </a:solidFill>
              <a:effectLst>
                <a:outerShdw blurRad="38100" dist="38100" dir="2700000" algn="tl">
                  <a:srgbClr val="000000">
                    <a:alpha val="43137"/>
                  </a:srgbClr>
                </a:outerShdw>
              </a:effectLst>
              <a:latin typeface="Georgia" pitchFamily="18" charset="0"/>
            </a:endParaRPr>
          </a:p>
        </p:txBody>
      </p:sp>
      <p:grpSp>
        <p:nvGrpSpPr>
          <p:cNvPr id="9" name="Group 8"/>
          <p:cNvGrpSpPr/>
          <p:nvPr/>
        </p:nvGrpSpPr>
        <p:grpSpPr>
          <a:xfrm rot="5400000">
            <a:off x="7810327" y="5524327"/>
            <a:ext cx="686146" cy="1981200"/>
            <a:chOff x="8305800" y="2590800"/>
            <a:chExt cx="689276" cy="2442951"/>
          </a:xfrm>
        </p:grpSpPr>
        <p:grpSp>
          <p:nvGrpSpPr>
            <p:cNvPr id="10" name="Group 4"/>
            <p:cNvGrpSpPr/>
            <p:nvPr/>
          </p:nvGrpSpPr>
          <p:grpSpPr>
            <a:xfrm rot="16200000">
              <a:off x="7774138" y="3122462"/>
              <a:ext cx="1752600" cy="689276"/>
              <a:chOff x="7208518" y="6451597"/>
              <a:chExt cx="1429033" cy="367614"/>
            </a:xfrm>
          </p:grpSpPr>
          <p:pic>
            <p:nvPicPr>
              <p:cNvPr id="12" name="Picture 2" descr="H:\Children, Youth &amp; Families\Children's Developmental Section\ITS\Letterheads-Logos\color tinyk logo.tif"/>
              <p:cNvPicPr>
                <a:picLocks noChangeAspect="1" noChangeArrowheads="1"/>
              </p:cNvPicPr>
              <p:nvPr/>
            </p:nvPicPr>
            <p:blipFill>
              <a:blip r:embed="rId4" cstate="print"/>
              <a:srcRect/>
              <a:stretch>
                <a:fillRect/>
              </a:stretch>
            </p:blipFill>
            <p:spPr bwMode="auto">
              <a:xfrm>
                <a:off x="7208518" y="6532877"/>
                <a:ext cx="683451" cy="248733"/>
              </a:xfrm>
              <a:prstGeom prst="rect">
                <a:avLst/>
              </a:prstGeom>
              <a:noFill/>
            </p:spPr>
          </p:pic>
          <p:pic>
            <p:nvPicPr>
              <p:cNvPr id="13" name="Picture 3" descr="H:\Children, Youth &amp; Families\Children's Developmental Section\ITS\Letterheads-Logos\KS_KDHELogo_Blue-Gold_3.png"/>
              <p:cNvPicPr>
                <a:picLocks noChangeAspect="1" noChangeArrowheads="1"/>
              </p:cNvPicPr>
              <p:nvPr/>
            </p:nvPicPr>
            <p:blipFill>
              <a:blip r:embed="rId5" cstate="print"/>
              <a:srcRect/>
              <a:stretch>
                <a:fillRect/>
              </a:stretch>
            </p:blipFill>
            <p:spPr bwMode="auto">
              <a:xfrm>
                <a:off x="8078364" y="6451597"/>
                <a:ext cx="559187" cy="367614"/>
              </a:xfrm>
              <a:prstGeom prst="rect">
                <a:avLst/>
              </a:prstGeom>
              <a:noFill/>
            </p:spPr>
          </p:pic>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373297" y="4491647"/>
              <a:ext cx="614151" cy="470058"/>
            </a:xfrm>
            <a:prstGeom prst="rect">
              <a:avLst/>
            </a:prstGeom>
            <a:ln w="28575">
              <a:noFill/>
            </a:ln>
          </p:spPr>
        </p:pic>
      </p:grpSp>
    </p:spTree>
    <p:extLst>
      <p:ext uri="{BB962C8B-B14F-4D97-AF65-F5344CB8AC3E}">
        <p14:creationId xmlns:p14="http://schemas.microsoft.com/office/powerpoint/2010/main" val="14278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0" y="2286000"/>
            <a:ext cx="6971705" cy="1468800"/>
          </a:xfrm>
        </p:spPr>
        <p:txBody>
          <a:bodyPr/>
          <a:lstStyle/>
          <a:p>
            <a:r>
              <a:rPr lang="en-US" dirty="0" smtClean="0">
                <a:effectLst>
                  <a:outerShdw blurRad="50800" dist="38100" dir="2700000" algn="tl" rotWithShape="0">
                    <a:prstClr val="black">
                      <a:alpha val="40000"/>
                    </a:prstClr>
                  </a:outerShdw>
                </a:effectLst>
              </a:rPr>
              <a:t>Using an Implementation Science Framework to Plan </a:t>
            </a:r>
            <a:br>
              <a:rPr lang="en-US" dirty="0" smtClean="0">
                <a:effectLst>
                  <a:outerShdw blurRad="50800" dist="38100" dir="2700000" algn="tl" rotWithShape="0">
                    <a:prstClr val="black">
                      <a:alpha val="40000"/>
                    </a:prstClr>
                  </a:outerShdw>
                </a:effectLst>
              </a:rPr>
            </a:br>
            <a:r>
              <a:rPr lang="en-US" dirty="0" smtClean="0">
                <a:effectLst>
                  <a:outerShdw blurRad="50800" dist="38100" dir="2700000" algn="tl" rotWithShape="0">
                    <a:prstClr val="black">
                      <a:alpha val="40000"/>
                    </a:prstClr>
                  </a:outerShdw>
                </a:effectLst>
              </a:rPr>
              <a:t>Child Outcomes Integration</a:t>
            </a:r>
            <a:endParaRPr lang="en-US" dirty="0">
              <a:effectLst>
                <a:outerShdw blurRad="50800" dist="38100" dir="2700000" algn="tl" rotWithShape="0">
                  <a:prstClr val="black">
                    <a:alpha val="40000"/>
                  </a:prstClr>
                </a:outerShdw>
              </a:effectLst>
            </a:endParaRPr>
          </a:p>
        </p:txBody>
      </p:sp>
      <p:sp>
        <p:nvSpPr>
          <p:cNvPr id="2" name="Text Placeholder 1"/>
          <p:cNvSpPr>
            <a:spLocks noGrp="1"/>
          </p:cNvSpPr>
          <p:nvPr>
            <p:ph type="body" idx="1"/>
          </p:nvPr>
        </p:nvSpPr>
        <p:spPr>
          <a:xfrm>
            <a:off x="1905000" y="5638800"/>
            <a:ext cx="7117178" cy="860400"/>
          </a:xfrm>
        </p:spPr>
        <p:txBody>
          <a:bodyPr>
            <a:normAutofit fontScale="92500" lnSpcReduction="10000"/>
          </a:bodyPr>
          <a:lstStyle/>
          <a:p>
            <a:r>
              <a:rPr lang="en-US" sz="1900" dirty="0" smtClean="0"/>
              <a:t>Sherri Britt Williams</a:t>
            </a:r>
          </a:p>
          <a:p>
            <a:pPr>
              <a:lnSpc>
                <a:spcPct val="120000"/>
              </a:lnSpc>
              <a:spcBef>
                <a:spcPts val="0"/>
              </a:spcBef>
              <a:spcAft>
                <a:spcPts val="0"/>
              </a:spcAft>
            </a:pPr>
            <a:r>
              <a:rPr lang="en-US" sz="1400" dirty="0" smtClean="0"/>
              <a:t>Statewide Planning &amp; TA</a:t>
            </a:r>
          </a:p>
          <a:p>
            <a:pPr>
              <a:lnSpc>
                <a:spcPct val="120000"/>
              </a:lnSpc>
              <a:spcBef>
                <a:spcPts val="0"/>
              </a:spcBef>
              <a:spcAft>
                <a:spcPts val="0"/>
              </a:spcAft>
            </a:pPr>
            <a:r>
              <a:rPr lang="en-US" sz="1400" dirty="0" smtClean="0"/>
              <a:t>NC Part C Program</a:t>
            </a:r>
          </a:p>
          <a:p>
            <a:endParaRPr lang="en-US" dirty="0"/>
          </a:p>
        </p:txBody>
      </p:sp>
    </p:spTree>
    <p:extLst>
      <p:ext uri="{BB962C8B-B14F-4D97-AF65-F5344CB8AC3E}">
        <p14:creationId xmlns:p14="http://schemas.microsoft.com/office/powerpoint/2010/main" val="9651892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06130" cy="457200"/>
          </a:xfrm>
        </p:spPr>
        <p:txBody>
          <a:bodyPr/>
          <a:lstStyle/>
          <a:p>
            <a:pPr algn="ctr"/>
            <a:r>
              <a:rPr lang="en-US" sz="2800" dirty="0" smtClean="0"/>
              <a:t>Stages of Implementation</a:t>
            </a:r>
            <a:endParaRPr lang="en-US" sz="2800" dirty="0"/>
          </a:p>
        </p:txBody>
      </p:sp>
      <p:graphicFrame>
        <p:nvGraphicFramePr>
          <p:cNvPr id="6" name="Diagram 5"/>
          <p:cNvGraphicFramePr/>
          <p:nvPr>
            <p:extLst>
              <p:ext uri="{D42A27DB-BD31-4B8C-83A1-F6EECF244321}">
                <p14:modId xmlns:p14="http://schemas.microsoft.com/office/powerpoint/2010/main" val="900078759"/>
              </p:ext>
            </p:extLst>
          </p:nvPr>
        </p:nvGraphicFramePr>
        <p:xfrm>
          <a:off x="152400" y="762000"/>
          <a:ext cx="8839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94658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07124499"/>
              </p:ext>
            </p:extLst>
          </p:nvPr>
        </p:nvGraphicFramePr>
        <p:xfrm>
          <a:off x="3429000" y="1219200"/>
          <a:ext cx="2514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3550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8610600" cy="5508043"/>
          </a:xfrm>
          <a:prstGeom prst="rect">
            <a:avLst/>
          </a:prstGeom>
        </p:spPr>
      </p:pic>
      <p:sp>
        <p:nvSpPr>
          <p:cNvPr id="5" name="TextBox 4"/>
          <p:cNvSpPr txBox="1"/>
          <p:nvPr/>
        </p:nvSpPr>
        <p:spPr>
          <a:xfrm>
            <a:off x="2743200" y="489466"/>
            <a:ext cx="3863750" cy="369332"/>
          </a:xfrm>
          <a:prstGeom prst="rect">
            <a:avLst/>
          </a:prstGeom>
          <a:noFill/>
        </p:spPr>
        <p:txBody>
          <a:bodyPr wrap="none" rtlCol="0">
            <a:spAutoFit/>
          </a:bodyPr>
          <a:lstStyle/>
          <a:p>
            <a:pPr fontAlgn="auto">
              <a:spcBef>
                <a:spcPts val="0"/>
              </a:spcBef>
              <a:spcAft>
                <a:spcPts val="0"/>
              </a:spcAft>
            </a:pPr>
            <a:r>
              <a:rPr lang="en-US" sz="1800" dirty="0" smtClean="0">
                <a:solidFill>
                  <a:prstClr val="white"/>
                </a:solidFill>
                <a:latin typeface="Verdana"/>
                <a:ea typeface="+mn-ea"/>
              </a:rPr>
              <a:t>Implementation Planning Table </a:t>
            </a:r>
            <a:endParaRPr lang="en-US" sz="1800" dirty="0">
              <a:solidFill>
                <a:prstClr val="white"/>
              </a:solidFill>
              <a:latin typeface="Verdana"/>
              <a:ea typeface="+mn-ea"/>
            </a:endParaRPr>
          </a:p>
        </p:txBody>
      </p:sp>
    </p:spTree>
    <p:extLst>
      <p:ext uri="{BB962C8B-B14F-4D97-AF65-F5344CB8AC3E}">
        <p14:creationId xmlns:p14="http://schemas.microsoft.com/office/powerpoint/2010/main" val="2329052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t>Integration – Outcomes and IEP Processes</a:t>
            </a:r>
            <a:endParaRPr lang="en-US" sz="4000" dirty="0"/>
          </a:p>
        </p:txBody>
      </p:sp>
      <p:sp>
        <p:nvSpPr>
          <p:cNvPr id="3" name="Content Placeholder 2"/>
          <p:cNvSpPr>
            <a:spLocks noGrp="1"/>
          </p:cNvSpPr>
          <p:nvPr>
            <p:ph idx="1"/>
          </p:nvPr>
        </p:nvSpPr>
        <p:spPr>
          <a:xfrm>
            <a:off x="304800" y="2133600"/>
            <a:ext cx="8382000" cy="1219200"/>
          </a:xfrm>
        </p:spPr>
        <p:txBody>
          <a:bodyPr/>
          <a:lstStyle/>
          <a:p>
            <a:r>
              <a:rPr lang="en-US" altLang="en-US" sz="2800" smtClean="0">
                <a:latin typeface="Arial" charset="0"/>
                <a:ea typeface="ＭＳ Ｐゴシック" pitchFamily="34" charset="-128"/>
                <a:cs typeface="Arial" charset="0"/>
              </a:rPr>
              <a:t>Not just about creating a more seamless process…not just details and how</a:t>
            </a:r>
          </a:p>
        </p:txBody>
      </p:sp>
      <p:sp>
        <p:nvSpPr>
          <p:cNvPr id="6" name="Rectangle 5"/>
          <p:cNvSpPr/>
          <p:nvPr>
            <p:custDataLst>
              <p:tags r:id="rId1"/>
            </p:custDataLst>
          </p:nvPr>
        </p:nvSpPr>
        <p:spPr>
          <a:xfrm>
            <a:off x="2438400" y="3298601"/>
            <a:ext cx="2438400"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600" b="1" cap="all" dirty="0">
                <a:ln w="0"/>
                <a:solidFill>
                  <a:srgbClr val="432CA6"/>
                </a:solidFill>
                <a:effectLst>
                  <a:reflection blurRad="12700" stA="50000" endPos="50000" dist="5000" dir="5400000" sy="-100000" rotWithShape="0"/>
                </a:effectLst>
              </a:rPr>
              <a:t>BIG</a:t>
            </a:r>
          </a:p>
        </p:txBody>
      </p:sp>
      <p:sp>
        <p:nvSpPr>
          <p:cNvPr id="7" name="TextBox 6"/>
          <p:cNvSpPr txBox="1"/>
          <p:nvPr/>
        </p:nvSpPr>
        <p:spPr>
          <a:xfrm>
            <a:off x="304800" y="3929063"/>
            <a:ext cx="8686800" cy="954087"/>
          </a:xfrm>
          <a:prstGeom prst="rect">
            <a:avLst/>
          </a:prstGeom>
          <a:noFill/>
        </p:spPr>
        <p:txBody>
          <a:bodyPr>
            <a:spAutoFit/>
          </a:bodyPr>
          <a:lstStyle/>
          <a:p>
            <a:pPr marL="342900" indent="-342900">
              <a:spcBef>
                <a:spcPct val="20000"/>
              </a:spcBef>
              <a:buClr>
                <a:srgbClr val="224568"/>
              </a:buClr>
              <a:buFontTx/>
              <a:buChar char="•"/>
              <a:defRPr/>
            </a:pPr>
            <a:r>
              <a:rPr lang="en-US" sz="2800" kern="0" dirty="0">
                <a:latin typeface="Arial"/>
              </a:rPr>
              <a:t>Critical to the                 picture of what we are all trying to accomplish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62001"/>
            <a:ext cx="8458200" cy="5961232"/>
          </a:xfrm>
          <a:prstGeom prst="rect">
            <a:avLst/>
          </a:prstGeom>
        </p:spPr>
      </p:pic>
      <p:sp>
        <p:nvSpPr>
          <p:cNvPr id="5" name="TextBox 4"/>
          <p:cNvSpPr txBox="1"/>
          <p:nvPr/>
        </p:nvSpPr>
        <p:spPr>
          <a:xfrm>
            <a:off x="2274664" y="304800"/>
            <a:ext cx="4811125" cy="369332"/>
          </a:xfrm>
          <a:prstGeom prst="rect">
            <a:avLst/>
          </a:prstGeom>
          <a:noFill/>
        </p:spPr>
        <p:txBody>
          <a:bodyPr wrap="none" rtlCol="0">
            <a:spAutoFit/>
          </a:bodyPr>
          <a:lstStyle/>
          <a:p>
            <a:pPr fontAlgn="auto">
              <a:spcBef>
                <a:spcPts val="0"/>
              </a:spcBef>
              <a:spcAft>
                <a:spcPts val="0"/>
              </a:spcAft>
            </a:pPr>
            <a:r>
              <a:rPr lang="en-US" sz="1800" dirty="0" smtClean="0">
                <a:solidFill>
                  <a:prstClr val="white"/>
                </a:solidFill>
                <a:latin typeface="Verdana"/>
                <a:ea typeface="+mn-ea"/>
              </a:rPr>
              <a:t>Sample Implementation Planning Table </a:t>
            </a:r>
            <a:endParaRPr lang="en-US" sz="1800" dirty="0">
              <a:solidFill>
                <a:prstClr val="white"/>
              </a:solidFill>
              <a:latin typeface="Verdana"/>
              <a:ea typeface="+mn-ea"/>
            </a:endParaRPr>
          </a:p>
        </p:txBody>
      </p:sp>
    </p:spTree>
    <p:extLst>
      <p:ext uri="{BB962C8B-B14F-4D97-AF65-F5344CB8AC3E}">
        <p14:creationId xmlns:p14="http://schemas.microsoft.com/office/powerpoint/2010/main" val="2252704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229600" cy="924475"/>
          </a:xfrm>
        </p:spPr>
        <p:txBody>
          <a:bodyPr/>
          <a:lstStyle/>
          <a:p>
            <a:pPr algn="ctr"/>
            <a:r>
              <a:rPr lang="en-US" sz="3600" b="1" dirty="0" smtClean="0"/>
              <a:t>Local Implementation Teams</a:t>
            </a:r>
            <a:endParaRPr lang="en-US" sz="3600" b="1" dirty="0"/>
          </a:p>
        </p:txBody>
      </p:sp>
      <p:sp>
        <p:nvSpPr>
          <p:cNvPr id="5" name="Content Placeholder 4"/>
          <p:cNvSpPr>
            <a:spLocks noGrp="1"/>
          </p:cNvSpPr>
          <p:nvPr>
            <p:ph idx="1"/>
          </p:nvPr>
        </p:nvSpPr>
        <p:spPr>
          <a:xfrm>
            <a:off x="381000" y="1447800"/>
            <a:ext cx="8382000" cy="4737237"/>
          </a:xfrm>
        </p:spPr>
        <p:txBody>
          <a:bodyPr>
            <a:noAutofit/>
          </a:bodyPr>
          <a:lstStyle/>
          <a:p>
            <a:r>
              <a:rPr lang="en-US" sz="2300" dirty="0" smtClean="0"/>
              <a:t>Meet Regularly</a:t>
            </a:r>
          </a:p>
          <a:p>
            <a:r>
              <a:rPr lang="en-US" sz="2300" dirty="0" smtClean="0"/>
              <a:t>Plan &amp; Support Implementation Activities</a:t>
            </a:r>
          </a:p>
          <a:p>
            <a:r>
              <a:rPr lang="en-US" sz="2300" dirty="0" smtClean="0"/>
              <a:t>Identify Opportunities For Integrating Work With Current Practice And Building Upon Existing Processes</a:t>
            </a:r>
          </a:p>
          <a:p>
            <a:r>
              <a:rPr lang="en-US" sz="2300" dirty="0" smtClean="0"/>
              <a:t>Identify Training And Information Needs</a:t>
            </a:r>
          </a:p>
          <a:p>
            <a:r>
              <a:rPr lang="en-US" sz="2300" dirty="0" smtClean="0"/>
              <a:t>Align Processes, Functions, And Roles With Accompanying Supports</a:t>
            </a:r>
          </a:p>
          <a:p>
            <a:r>
              <a:rPr lang="en-US" sz="2300" dirty="0" smtClean="0"/>
              <a:t>Facilitate Communication/Feedback Loops</a:t>
            </a:r>
          </a:p>
          <a:p>
            <a:r>
              <a:rPr lang="en-US" sz="2300" dirty="0" smtClean="0"/>
              <a:t>Evaluate Implementation Process And Fidelity</a:t>
            </a:r>
          </a:p>
        </p:txBody>
      </p:sp>
    </p:spTree>
    <p:extLst>
      <p:ext uri="{BB962C8B-B14F-4D97-AF65-F5344CB8AC3E}">
        <p14:creationId xmlns:p14="http://schemas.microsoft.com/office/powerpoint/2010/main" val="3004786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7944952" cy="5334000"/>
          </a:xfrm>
          <a:prstGeom prst="rect">
            <a:avLst/>
          </a:prstGeom>
        </p:spPr>
      </p:pic>
      <p:sp>
        <p:nvSpPr>
          <p:cNvPr id="5" name="Title 4"/>
          <p:cNvSpPr txBox="1">
            <a:spLocks noGrp="1"/>
          </p:cNvSpPr>
          <p:nvPr>
            <p:ph type="title"/>
          </p:nvPr>
        </p:nvSpPr>
        <p:spPr>
          <a:xfrm>
            <a:off x="1019519" y="304800"/>
            <a:ext cx="7125113" cy="924475"/>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3600" dirty="0" smtClean="0"/>
              <a:t>Communication &amp; Feedback</a:t>
            </a:r>
            <a:endParaRPr lang="en-US" sz="3600" dirty="0"/>
          </a:p>
        </p:txBody>
      </p:sp>
    </p:spTree>
    <p:extLst>
      <p:ext uri="{BB962C8B-B14F-4D97-AF65-F5344CB8AC3E}">
        <p14:creationId xmlns:p14="http://schemas.microsoft.com/office/powerpoint/2010/main" val="24725378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25113" cy="772075"/>
          </a:xfrm>
        </p:spPr>
        <p:txBody>
          <a:bodyPr/>
          <a:lstStyle/>
          <a:p>
            <a:pPr algn="ctr"/>
            <a:r>
              <a:rPr lang="en-US" sz="3600" b="1" dirty="0" smtClean="0"/>
              <a:t>Evaluation Planning</a:t>
            </a:r>
            <a:endParaRPr lang="en-US" sz="3600" b="1" dirty="0"/>
          </a:p>
        </p:txBody>
      </p:sp>
      <p:sp>
        <p:nvSpPr>
          <p:cNvPr id="3" name="Content Placeholder 2"/>
          <p:cNvSpPr>
            <a:spLocks noGrp="1"/>
          </p:cNvSpPr>
          <p:nvPr>
            <p:ph idx="1"/>
          </p:nvPr>
        </p:nvSpPr>
        <p:spPr>
          <a:xfrm>
            <a:off x="609600" y="2124788"/>
            <a:ext cx="7696200" cy="4591646"/>
          </a:xfrm>
        </p:spPr>
        <p:txBody>
          <a:bodyPr>
            <a:normAutofit fontScale="92500" lnSpcReduction="10000"/>
          </a:bodyPr>
          <a:lstStyle/>
          <a:p>
            <a:pPr marL="0" indent="0" algn="ctr">
              <a:buNone/>
            </a:pPr>
            <a:endParaRPr lang="en-US" b="1" dirty="0" smtClean="0">
              <a:latin typeface="+mj-lt"/>
            </a:endParaRPr>
          </a:p>
          <a:p>
            <a:r>
              <a:rPr lang="en-US" sz="2400" dirty="0" smtClean="0"/>
              <a:t>What Is Our Focus Area? </a:t>
            </a:r>
          </a:p>
          <a:p>
            <a:r>
              <a:rPr lang="en-US" sz="2400" dirty="0" smtClean="0"/>
              <a:t>What Do We Want To Know? (Evaluation Questions)</a:t>
            </a:r>
          </a:p>
          <a:p>
            <a:r>
              <a:rPr lang="en-US" sz="2400" dirty="0" smtClean="0"/>
              <a:t>How Can We Find Out? (Data Collection Indicators/Methods)</a:t>
            </a:r>
          </a:p>
          <a:p>
            <a:r>
              <a:rPr lang="en-US" sz="2400" dirty="0" smtClean="0"/>
              <a:t>What Support Do We Need To Get This Done? (Necessary Technical Assistance)</a:t>
            </a:r>
          </a:p>
          <a:p>
            <a:r>
              <a:rPr lang="en-US" sz="2400" dirty="0" smtClean="0"/>
              <a:t>With Whom Will We Share Our Findings/Insights? (Stakeholders)</a:t>
            </a:r>
          </a:p>
          <a:p>
            <a:r>
              <a:rPr lang="en-US" sz="2400" dirty="0" smtClean="0"/>
              <a:t>What Will We Do With The Evaluation Results? (Recommendations/Decisions)</a:t>
            </a:r>
            <a:endParaRPr lang="en-US" sz="2400" dirty="0"/>
          </a:p>
        </p:txBody>
      </p:sp>
      <p:sp>
        <p:nvSpPr>
          <p:cNvPr id="4" name="Rectangle 3"/>
          <p:cNvSpPr/>
          <p:nvPr/>
        </p:nvSpPr>
        <p:spPr>
          <a:xfrm>
            <a:off x="152400" y="1066800"/>
            <a:ext cx="8305800" cy="1200329"/>
          </a:xfrm>
          <a:prstGeom prst="rect">
            <a:avLst/>
          </a:prstGeom>
        </p:spPr>
        <p:txBody>
          <a:bodyPr wrap="square">
            <a:spAutoFit/>
          </a:bodyPr>
          <a:lstStyle/>
          <a:p>
            <a:pPr algn="ctr" fontAlgn="auto">
              <a:spcBef>
                <a:spcPts val="0"/>
              </a:spcBef>
              <a:spcAft>
                <a:spcPts val="0"/>
              </a:spcAft>
            </a:pPr>
            <a:r>
              <a:rPr lang="en-US" b="1" dirty="0">
                <a:solidFill>
                  <a:srgbClr val="5BD078">
                    <a:lumMod val="60000"/>
                    <a:lumOff val="40000"/>
                  </a:srgbClr>
                </a:solidFill>
                <a:latin typeface="Verdana"/>
                <a:ea typeface="+mn-ea"/>
              </a:rPr>
              <a:t>Start with Logic Model or </a:t>
            </a:r>
          </a:p>
          <a:p>
            <a:pPr algn="ctr" fontAlgn="auto">
              <a:spcBef>
                <a:spcPts val="0"/>
              </a:spcBef>
              <a:spcAft>
                <a:spcPts val="0"/>
              </a:spcAft>
            </a:pPr>
            <a:r>
              <a:rPr lang="en-US" b="1" dirty="0">
                <a:solidFill>
                  <a:srgbClr val="5BD078">
                    <a:lumMod val="60000"/>
                    <a:lumOff val="40000"/>
                  </a:srgbClr>
                </a:solidFill>
                <a:latin typeface="Verdana"/>
                <a:ea typeface="+mn-ea"/>
              </a:rPr>
              <a:t>Other Description of the Initiative with </a:t>
            </a:r>
          </a:p>
          <a:p>
            <a:pPr algn="ctr" fontAlgn="auto">
              <a:spcBef>
                <a:spcPts val="0"/>
              </a:spcBef>
              <a:spcAft>
                <a:spcPts val="0"/>
              </a:spcAft>
            </a:pPr>
            <a:r>
              <a:rPr lang="en-US" b="1" dirty="0">
                <a:solidFill>
                  <a:srgbClr val="5BD078">
                    <a:lumMod val="60000"/>
                    <a:lumOff val="40000"/>
                  </a:srgbClr>
                </a:solidFill>
                <a:latin typeface="Verdana"/>
                <a:ea typeface="+mn-ea"/>
              </a:rPr>
              <a:t>Desired Activities, Outputs and Outcomes</a:t>
            </a:r>
          </a:p>
        </p:txBody>
      </p:sp>
    </p:spTree>
    <p:extLst>
      <p:ext uri="{BB962C8B-B14F-4D97-AF65-F5344CB8AC3E}">
        <p14:creationId xmlns:p14="http://schemas.microsoft.com/office/powerpoint/2010/main" val="8722976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9443" y="4648200"/>
            <a:ext cx="7125112" cy="1676400"/>
          </a:xfrm>
        </p:spPr>
        <p:txBody>
          <a:bodyPr>
            <a:normAutofit/>
          </a:bodyPr>
          <a:lstStyle/>
          <a:p>
            <a:r>
              <a:rPr lang="en-US" sz="2400" dirty="0" smtClean="0"/>
              <a:t>Data Collection/Monitoring Is Ongoing</a:t>
            </a:r>
          </a:p>
          <a:p>
            <a:r>
              <a:rPr lang="en-US" sz="2400" dirty="0" smtClean="0"/>
              <a:t>Communication/Feedback Loops Continue</a:t>
            </a:r>
          </a:p>
        </p:txBody>
      </p:sp>
      <p:graphicFrame>
        <p:nvGraphicFramePr>
          <p:cNvPr id="4" name="Diagram 3"/>
          <p:cNvGraphicFramePr/>
          <p:nvPr>
            <p:extLst>
              <p:ext uri="{D42A27DB-BD31-4B8C-83A1-F6EECF244321}">
                <p14:modId xmlns:p14="http://schemas.microsoft.com/office/powerpoint/2010/main" val="4188147473"/>
              </p:ext>
            </p:extLst>
          </p:nvPr>
        </p:nvGraphicFramePr>
        <p:xfrm>
          <a:off x="457200" y="381000"/>
          <a:ext cx="80772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58408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125113" cy="924475"/>
          </a:xfrm>
        </p:spPr>
        <p:txBody>
          <a:bodyPr/>
          <a:lstStyle/>
          <a:p>
            <a:pPr algn="ctr"/>
            <a:r>
              <a:rPr lang="en-US" b="1" dirty="0" smtClean="0"/>
              <a:t>Helpful Resources</a:t>
            </a:r>
            <a:endParaRPr lang="en-US" b="1" dirty="0"/>
          </a:p>
        </p:txBody>
      </p:sp>
      <p:sp>
        <p:nvSpPr>
          <p:cNvPr id="3" name="Content Placeholder 2"/>
          <p:cNvSpPr>
            <a:spLocks noGrp="1"/>
          </p:cNvSpPr>
          <p:nvPr>
            <p:ph idx="1"/>
          </p:nvPr>
        </p:nvSpPr>
        <p:spPr>
          <a:xfrm>
            <a:off x="457200" y="1295400"/>
            <a:ext cx="8305800" cy="5257800"/>
          </a:xfrm>
        </p:spPr>
        <p:txBody>
          <a:bodyPr>
            <a:normAutofit/>
          </a:bodyPr>
          <a:lstStyle/>
          <a:p>
            <a:r>
              <a:rPr lang="en-US" sz="2000" dirty="0" smtClean="0"/>
              <a:t>National Implementation Research Network</a:t>
            </a:r>
          </a:p>
          <a:p>
            <a:pPr marL="457200" lvl="1" indent="0">
              <a:buNone/>
            </a:pPr>
            <a:r>
              <a:rPr lang="en-US" sz="2000" dirty="0" smtClean="0"/>
              <a:t>http</a:t>
            </a:r>
            <a:r>
              <a:rPr lang="en-US" sz="2000" dirty="0"/>
              <a:t>://nirn.fpg.unc.edu</a:t>
            </a:r>
            <a:r>
              <a:rPr lang="en-US" sz="2000" dirty="0" smtClean="0"/>
              <a:t>/</a:t>
            </a:r>
          </a:p>
          <a:p>
            <a:r>
              <a:rPr lang="en-US" sz="2000" dirty="0" smtClean="0"/>
              <a:t>An Interactive Guide to Implementing an Integrated Child &amp; Family Outcome and IFSP/IEP Process</a:t>
            </a:r>
          </a:p>
          <a:p>
            <a:pPr marL="457200" lvl="1" indent="0">
              <a:buNone/>
            </a:pPr>
            <a:r>
              <a:rPr lang="en-US" sz="2000" dirty="0" smtClean="0"/>
              <a:t>http</a:t>
            </a:r>
            <a:r>
              <a:rPr lang="en-US" sz="2000" dirty="0"/>
              <a:t>://</a:t>
            </a:r>
            <a:r>
              <a:rPr lang="en-US" sz="2000" dirty="0" smtClean="0"/>
              <a:t>www.ectacenter.org/implementingintegrated</a:t>
            </a:r>
            <a:r>
              <a:rPr lang="en-US" sz="2000" dirty="0"/>
              <a:t>/</a:t>
            </a:r>
            <a:endParaRPr lang="en-US" sz="2000" dirty="0" smtClean="0"/>
          </a:p>
          <a:p>
            <a:r>
              <a:rPr lang="en-US" sz="2000" dirty="0"/>
              <a:t>A Guide to </a:t>
            </a:r>
            <a:r>
              <a:rPr lang="en-US" sz="2000" dirty="0" smtClean="0"/>
              <a:t>the </a:t>
            </a:r>
            <a:r>
              <a:rPr lang="en-US" sz="2000" dirty="0"/>
              <a:t>Implementation </a:t>
            </a:r>
            <a:r>
              <a:rPr lang="en-US" sz="2000" dirty="0" smtClean="0"/>
              <a:t>Process: Stages</a:t>
            </a:r>
            <a:r>
              <a:rPr lang="en-US" sz="2000" dirty="0"/>
              <a:t>, Steps and Activities</a:t>
            </a:r>
          </a:p>
          <a:p>
            <a:pPr marL="457200" lvl="1" indent="0">
              <a:buNone/>
            </a:pPr>
            <a:r>
              <a:rPr lang="en-US" sz="2000" dirty="0" smtClean="0"/>
              <a:t>http</a:t>
            </a:r>
            <a:r>
              <a:rPr lang="en-US" sz="2000" dirty="0"/>
              <a:t>://ectacenter.org/~pdfs/implementprocess/implementprocess-stagesandsteps.pdf</a:t>
            </a:r>
          </a:p>
          <a:p>
            <a:r>
              <a:rPr lang="en-US" sz="2000" dirty="0" smtClean="0"/>
              <a:t>W.K. Kellogg Foundation Evaluation Handbook</a:t>
            </a:r>
          </a:p>
          <a:p>
            <a:pPr marL="457200" lvl="1" indent="0">
              <a:buNone/>
            </a:pPr>
            <a:r>
              <a:rPr lang="en-US" sz="2000" dirty="0"/>
              <a:t>http://www.wkkf.org/resource-directory/resource/2010/w-k-kellogg-foundation-evaluation-handbook</a:t>
            </a:r>
          </a:p>
        </p:txBody>
      </p:sp>
    </p:spTree>
    <p:extLst>
      <p:ext uri="{BB962C8B-B14F-4D97-AF65-F5344CB8AC3E}">
        <p14:creationId xmlns:p14="http://schemas.microsoft.com/office/powerpoint/2010/main" val="1407693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sky_road.jpg"/>
          <p:cNvPicPr>
            <a:picLocks noChangeAspect="1"/>
          </p:cNvPicPr>
          <p:nvPr/>
        </p:nvPicPr>
        <p:blipFill>
          <a:blip r:embed="rId3" cstate="print"/>
          <a:srcRect/>
          <a:stretch>
            <a:fillRect/>
          </a:stretch>
        </p:blipFill>
        <p:spPr bwMode="auto">
          <a:xfrm>
            <a:off x="-533400" y="-228600"/>
            <a:ext cx="10210800" cy="8029575"/>
          </a:xfrm>
          <a:prstGeom prst="rect">
            <a:avLst/>
          </a:prstGeom>
          <a:noFill/>
          <a:ln w="9525">
            <a:noFill/>
            <a:miter lim="800000"/>
            <a:headEnd/>
            <a:tailEnd/>
          </a:ln>
        </p:spPr>
      </p:pic>
      <p:sp>
        <p:nvSpPr>
          <p:cNvPr id="5123" name="Rectangle 2"/>
          <p:cNvSpPr>
            <a:spLocks noGrp="1" noChangeArrowheads="1"/>
          </p:cNvSpPr>
          <p:nvPr>
            <p:ph type="title" idx="4294967295"/>
          </p:nvPr>
        </p:nvSpPr>
        <p:spPr>
          <a:xfrm>
            <a:off x="533400" y="381000"/>
            <a:ext cx="8077200" cy="990600"/>
          </a:xfrm>
          <a:prstGeom prst="rect">
            <a:avLst/>
          </a:prstGeom>
        </p:spPr>
        <p:txBody>
          <a:bodyPr anchor="b">
            <a:normAutofit fontScale="90000"/>
          </a:bodyPr>
          <a:lstStyle/>
          <a:p>
            <a:pPr eaLnBrk="1" hangingPunct="1"/>
            <a:r>
              <a:rPr lang="en-US" dirty="0" smtClean="0">
                <a:solidFill>
                  <a:schemeClr val="bg1"/>
                </a:solidFill>
                <a:effectLst>
                  <a:outerShdw blurRad="38100" dist="38100" dir="2700000" algn="tl">
                    <a:srgbClr val="C0C0C0"/>
                  </a:outerShdw>
                </a:effectLst>
                <a:ea typeface="ＭＳ Ｐゴシック" pitchFamily="34" charset="-128"/>
              </a:rPr>
              <a:t>Integrating the Child Indicators</a:t>
            </a:r>
            <a:br>
              <a:rPr lang="en-US" dirty="0" smtClean="0">
                <a:solidFill>
                  <a:schemeClr val="bg1"/>
                </a:solidFill>
                <a:effectLst>
                  <a:outerShdw blurRad="38100" dist="38100" dir="2700000" algn="tl">
                    <a:srgbClr val="C0C0C0"/>
                  </a:outerShdw>
                </a:effectLst>
                <a:ea typeface="ＭＳ Ｐゴシック" pitchFamily="34" charset="-128"/>
              </a:rPr>
            </a:br>
            <a:r>
              <a:rPr lang="en-US" dirty="0" smtClean="0">
                <a:solidFill>
                  <a:schemeClr val="bg1"/>
                </a:solidFill>
                <a:effectLst>
                  <a:outerShdw blurRad="38100" dist="38100" dir="2700000" algn="tl">
                    <a:srgbClr val="C0C0C0"/>
                  </a:outerShdw>
                </a:effectLst>
                <a:ea typeface="ＭＳ Ｐゴシック" pitchFamily="34" charset="-128"/>
              </a:rPr>
              <a:t>in Virginia </a:t>
            </a:r>
          </a:p>
        </p:txBody>
      </p:sp>
      <p:sp>
        <p:nvSpPr>
          <p:cNvPr id="8" name="Rectangle 7"/>
          <p:cNvSpPr/>
          <p:nvPr/>
        </p:nvSpPr>
        <p:spPr>
          <a:xfrm>
            <a:off x="251520" y="1412776"/>
            <a:ext cx="8568952" cy="3877985"/>
          </a:xfrm>
          <a:prstGeom prst="rect">
            <a:avLst/>
          </a:prstGeom>
        </p:spPr>
        <p:txBody>
          <a:bodyPr wrap="square">
            <a:spAutoFit/>
          </a:bodyPr>
          <a:lstStyle/>
          <a:p>
            <a:pPr>
              <a:lnSpc>
                <a:spcPct val="150000"/>
              </a:lnSpc>
            </a:pPr>
            <a:r>
              <a:rPr lang="en-US" sz="2800" dirty="0" smtClean="0">
                <a:solidFill>
                  <a:srgbClr val="000000"/>
                </a:solidFill>
                <a:latin typeface="Arial" pitchFamily="34" charset="0"/>
                <a:ea typeface="+mn-ea"/>
              </a:rPr>
              <a:t>Option to integrate narratives from initial training in Jan/Feb 2007. </a:t>
            </a:r>
          </a:p>
          <a:p>
            <a:pPr>
              <a:lnSpc>
                <a:spcPct val="150000"/>
              </a:lnSpc>
            </a:pPr>
            <a:r>
              <a:rPr lang="en-US" sz="2800" dirty="0" smtClean="0">
                <a:solidFill>
                  <a:srgbClr val="000000"/>
                </a:solidFill>
                <a:latin typeface="Arial" pitchFamily="34" charset="0"/>
                <a:ea typeface="+mn-ea"/>
              </a:rPr>
              <a:t>In 2011, identified need to update training materials.</a:t>
            </a:r>
          </a:p>
          <a:p>
            <a:pPr lvl="1">
              <a:lnSpc>
                <a:spcPct val="150000"/>
              </a:lnSpc>
              <a:buFont typeface="Arial" pitchFamily="34" charset="0"/>
              <a:buChar char="•"/>
            </a:pPr>
            <a:r>
              <a:rPr lang="en-US" dirty="0" smtClean="0">
                <a:solidFill>
                  <a:srgbClr val="000000"/>
                </a:solidFill>
                <a:latin typeface="Arial" pitchFamily="34" charset="0"/>
                <a:ea typeface="+mn-ea"/>
              </a:rPr>
              <a:t>  Task Force:  Group of LSMs, providers, state TA, state 	staff</a:t>
            </a:r>
          </a:p>
          <a:p>
            <a:pPr lvl="1">
              <a:buFont typeface="Arial" pitchFamily="34" charset="0"/>
              <a:buChar char="•"/>
            </a:pPr>
            <a:r>
              <a:rPr lang="en-US" dirty="0" smtClean="0">
                <a:solidFill>
                  <a:srgbClr val="000000"/>
                </a:solidFill>
                <a:latin typeface="Arial" pitchFamily="34" charset="0"/>
                <a:ea typeface="+mn-ea"/>
              </a:rPr>
              <a:t>  Outcome:  Training wasn’t enough – it was philosophical 	shift that was needed</a:t>
            </a:r>
            <a:endParaRPr lang="en-US" dirty="0">
              <a:solidFill>
                <a:srgbClr val="000000"/>
              </a:solidFill>
              <a:latin typeface="Arial" pitchFamily="34" charset="0"/>
              <a:ea typeface="+mn-ea"/>
            </a:endParaRPr>
          </a:p>
        </p:txBody>
      </p:sp>
    </p:spTree>
    <p:extLst>
      <p:ext uri="{BB962C8B-B14F-4D97-AF65-F5344CB8AC3E}">
        <p14:creationId xmlns:p14="http://schemas.microsoft.com/office/powerpoint/2010/main" val="261961396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cstate="print"/>
          <a:srcRect/>
          <a:stretch>
            <a:fillRect/>
          </a:stretch>
        </p:blipFill>
        <p:spPr bwMode="auto">
          <a:xfrm>
            <a:off x="0" y="0"/>
            <a:ext cx="9144000" cy="6931025"/>
          </a:xfrm>
          <a:prstGeom prst="rect">
            <a:avLst/>
          </a:prstGeom>
          <a:noFill/>
          <a:ln w="9525">
            <a:noFill/>
            <a:miter lim="800000"/>
            <a:headEnd/>
            <a:tailEnd/>
          </a:ln>
        </p:spPr>
      </p:pic>
      <p:sp>
        <p:nvSpPr>
          <p:cNvPr id="15363" name="Slide Number Placeholder 4"/>
          <p:cNvSpPr>
            <a:spLocks noGrp="1"/>
          </p:cNvSpPr>
          <p:nvPr>
            <p:ph type="sldNum" sz="quarter" idx="4294967295"/>
          </p:nvPr>
        </p:nvSpPr>
        <p:spPr>
          <a:xfrm>
            <a:off x="6858000" y="6248400"/>
            <a:ext cx="1905000" cy="381000"/>
          </a:xfrm>
          <a:prstGeom prst="rect">
            <a:avLst/>
          </a:prstGeom>
          <a:noFill/>
          <a:ln>
            <a:miter lim="800000"/>
            <a:headEnd/>
            <a:tailEnd/>
          </a:ln>
        </p:spPr>
        <p:txBody>
          <a:bodyPr anchor="b"/>
          <a:lstStyle/>
          <a:p>
            <a:fld id="{92785BD2-3816-40A1-8967-1EB7B78E3A8E}" type="slidenum">
              <a:rPr lang="en-US" sz="1800" smtClean="0">
                <a:solidFill>
                  <a:srgbClr val="204558"/>
                </a:solidFill>
                <a:latin typeface="Arial" pitchFamily="34" charset="0"/>
                <a:ea typeface="MS PGothic" pitchFamily="34" charset="-128"/>
              </a:rPr>
              <a:pPr/>
              <a:t>67</a:t>
            </a:fld>
            <a:endParaRPr lang="en-US" sz="1800" smtClean="0">
              <a:solidFill>
                <a:srgbClr val="204558"/>
              </a:solidFill>
              <a:latin typeface="Arial" pitchFamily="34" charset="0"/>
              <a:ea typeface="MS PGothic" pitchFamily="34" charset="-128"/>
            </a:endParaRPr>
          </a:p>
        </p:txBody>
      </p:sp>
      <p:sp>
        <p:nvSpPr>
          <p:cNvPr id="33796" name="Rectangle 3"/>
          <p:cNvSpPr>
            <a:spLocks noGrp="1" noChangeArrowheads="1"/>
          </p:cNvSpPr>
          <p:nvPr>
            <p:ph type="body" idx="4294967295"/>
          </p:nvPr>
        </p:nvSpPr>
        <p:spPr>
          <a:xfrm>
            <a:off x="0" y="5334000"/>
            <a:ext cx="9144000" cy="1219200"/>
          </a:xfrm>
          <a:prstGeom prst="rect">
            <a:avLst/>
          </a:prstGeom>
          <a:solidFill>
            <a:schemeClr val="tx1">
              <a:alpha val="80000"/>
            </a:schemeClr>
          </a:solidFill>
        </p:spPr>
        <p:txBody>
          <a:bodyPr/>
          <a:lstStyle/>
          <a:p>
            <a:pPr marL="0" indent="0" eaLnBrk="1" hangingPunct="1">
              <a:buFontTx/>
              <a:buNone/>
              <a:defRPr/>
            </a:pPr>
            <a:r>
              <a:rPr lang="en-US" sz="2000" smtClean="0">
                <a:solidFill>
                  <a:srgbClr val="FFFF00"/>
                </a:solidFill>
                <a:effectLst>
                  <a:outerShdw blurRad="38100" dist="38100" dir="2700000" algn="tl">
                    <a:srgbClr val="FFFFFF"/>
                  </a:outerShdw>
                </a:effectLst>
                <a:ea typeface="ＭＳ Ｐゴシック" pitchFamily="-84" charset="-128"/>
              </a:rPr>
              <a:t>The 3 Child Indicators</a:t>
            </a:r>
          </a:p>
          <a:p>
            <a:pPr marL="0" indent="0" eaLnBrk="1" hangingPunct="1">
              <a:buFontTx/>
              <a:buNone/>
              <a:defRPr/>
            </a:pPr>
            <a:r>
              <a:rPr lang="en-US" sz="2000" smtClean="0">
                <a:solidFill>
                  <a:schemeClr val="bg1"/>
                </a:solidFill>
                <a:effectLst>
                  <a:outerShdw blurRad="38100" dist="38100" dir="2700000" algn="tl">
                    <a:srgbClr val="808080"/>
                  </a:outerShdw>
                </a:effectLst>
                <a:ea typeface="ＭＳ Ｐゴシック" pitchFamily="-84" charset="-128"/>
              </a:rPr>
              <a:t>The Foundation of everything we do</a:t>
            </a:r>
          </a:p>
          <a:p>
            <a:pPr marL="0" indent="0" eaLnBrk="1" hangingPunct="1">
              <a:buFontTx/>
              <a:buNone/>
              <a:defRPr/>
            </a:pPr>
            <a:r>
              <a:rPr lang="en-US" sz="2000" smtClean="0">
                <a:solidFill>
                  <a:schemeClr val="bg1"/>
                </a:solidFill>
                <a:effectLst>
                  <a:outerShdw blurRad="38100" dist="38100" dir="2700000" algn="tl">
                    <a:srgbClr val="808080"/>
                  </a:outerShdw>
                </a:effectLst>
                <a:ea typeface="ＭＳ Ｐゴシック" pitchFamily="-84" charset="-128"/>
              </a:rPr>
              <a:t>Starts at referral to intake to assessment and carries through into the IFSP</a:t>
            </a:r>
          </a:p>
        </p:txBody>
      </p:sp>
    </p:spTree>
    <p:extLst>
      <p:ext uri="{BB962C8B-B14F-4D97-AF65-F5344CB8AC3E}">
        <p14:creationId xmlns:p14="http://schemas.microsoft.com/office/powerpoint/2010/main" val="243593992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264" y="0"/>
          <a:ext cx="9145058" cy="6858000"/>
        </p:xfrm>
        <a:graphic>
          <a:graphicData uri="http://schemas.openxmlformats.org/presentationml/2006/ole">
            <mc:AlternateContent xmlns:mc="http://schemas.openxmlformats.org/markup-compatibility/2006">
              <mc:Choice xmlns:v="urn:schemas-microsoft-com:vml" Requires="v">
                <p:oleObj spid="_x0000_s3075" name="Presentation" r:id="rId5" imgW="4570378" imgH="3427615" progId="PowerPoint.Show.12">
                  <p:embed/>
                </p:oleObj>
              </mc:Choice>
              <mc:Fallback>
                <p:oleObj name="Presentation" r:id="rId5" imgW="4570378" imgH="3427615" progId="PowerPoint.Show.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 y="0"/>
                        <a:ext cx="91450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77525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solidFill>
                  <a:schemeClr val="bg1"/>
                </a:solidFill>
              </a:rPr>
              <a:t>Virginia’s Integration of Child Outcomes into IFSP Process</a:t>
            </a:r>
          </a:p>
        </p:txBody>
      </p:sp>
      <p:sp>
        <p:nvSpPr>
          <p:cNvPr id="52227" name="Content Placeholder 2"/>
          <p:cNvSpPr>
            <a:spLocks noGrp="1"/>
          </p:cNvSpPr>
          <p:nvPr>
            <p:ph idx="1"/>
          </p:nvPr>
        </p:nvSpPr>
        <p:spPr>
          <a:xfrm>
            <a:off x="457200" y="2057400"/>
            <a:ext cx="5194920" cy="4187825"/>
          </a:xfrm>
        </p:spPr>
        <p:txBody>
          <a:bodyPr/>
          <a:lstStyle/>
          <a:p>
            <a:r>
              <a:rPr lang="en-US" dirty="0" smtClean="0">
                <a:solidFill>
                  <a:schemeClr val="bg1"/>
                </a:solidFill>
              </a:rPr>
              <a:t>Quality Practices provided the foundation of VA’s integration</a:t>
            </a:r>
          </a:p>
          <a:p>
            <a:r>
              <a:rPr lang="en-US" dirty="0" smtClean="0">
                <a:solidFill>
                  <a:schemeClr val="bg1"/>
                </a:solidFill>
              </a:rPr>
              <a:t>Focus was on process not changes to the IFSP form</a:t>
            </a:r>
          </a:p>
          <a:p>
            <a:r>
              <a:rPr lang="en-US" dirty="0" smtClean="0">
                <a:solidFill>
                  <a:schemeClr val="bg1"/>
                </a:solidFill>
              </a:rPr>
              <a:t>Consistent framework statewide</a:t>
            </a:r>
          </a:p>
        </p:txBody>
      </p:sp>
      <p:pic>
        <p:nvPicPr>
          <p:cNvPr id="16387" name="Picture 3"/>
          <p:cNvPicPr>
            <a:picLocks noChangeAspect="1" noChangeArrowheads="1"/>
          </p:cNvPicPr>
          <p:nvPr/>
        </p:nvPicPr>
        <p:blipFill>
          <a:blip r:embed="rId3" cstate="print"/>
          <a:srcRect/>
          <a:stretch>
            <a:fillRect/>
          </a:stretch>
        </p:blipFill>
        <p:spPr bwMode="auto">
          <a:xfrm>
            <a:off x="5508104" y="1780495"/>
            <a:ext cx="3378682" cy="4384809"/>
          </a:xfrm>
          <a:prstGeom prst="rect">
            <a:avLst/>
          </a:prstGeom>
          <a:noFill/>
          <a:ln w="9525">
            <a:noFill/>
            <a:miter lim="800000"/>
            <a:headEnd/>
            <a:tailEnd/>
          </a:ln>
        </p:spPr>
      </p:pic>
    </p:spTree>
    <p:extLst>
      <p:ext uri="{BB962C8B-B14F-4D97-AF65-F5344CB8AC3E}">
        <p14:creationId xmlns:p14="http://schemas.microsoft.com/office/powerpoint/2010/main" val="16150037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sz="4000" dirty="0" smtClean="0"/>
              <a:t>Disconnect?</a:t>
            </a:r>
            <a:endParaRPr lang="en-US" sz="4000" dirty="0"/>
          </a:p>
        </p:txBody>
      </p:sp>
      <p:sp>
        <p:nvSpPr>
          <p:cNvPr id="7" name="Content Placeholder 6"/>
          <p:cNvSpPr>
            <a:spLocks noGrp="1"/>
          </p:cNvSpPr>
          <p:nvPr>
            <p:ph sz="half" idx="1"/>
          </p:nvPr>
        </p:nvSpPr>
        <p:spPr>
          <a:xfrm>
            <a:off x="457200" y="2057400"/>
            <a:ext cx="5867400" cy="2667000"/>
          </a:xfrm>
        </p:spPr>
        <p:txBody>
          <a:bodyPr/>
          <a:lstStyle/>
          <a:p>
            <a:r>
              <a:rPr lang="en-US" altLang="en-US" sz="3600" smtClean="0">
                <a:latin typeface="Arial" charset="0"/>
                <a:ea typeface="ＭＳ Ｐゴシック" pitchFamily="34" charset="-128"/>
                <a:cs typeface="Arial" charset="0"/>
              </a:rPr>
              <a:t>States accountable for….</a:t>
            </a:r>
          </a:p>
          <a:p>
            <a:r>
              <a:rPr lang="en-US" altLang="en-US" sz="3600" smtClean="0">
                <a:latin typeface="Arial" charset="0"/>
                <a:ea typeface="ＭＳ Ｐゴシック" pitchFamily="34" charset="-128"/>
                <a:cs typeface="Arial" charset="0"/>
              </a:rPr>
              <a:t>Programs working toward….</a:t>
            </a:r>
          </a:p>
          <a:p>
            <a:r>
              <a:rPr lang="en-US" altLang="en-US" sz="3600" smtClean="0">
                <a:latin typeface="Arial" charset="0"/>
                <a:ea typeface="ＭＳ Ｐゴシック" pitchFamily="34" charset="-128"/>
                <a:cs typeface="Arial" charset="0"/>
              </a:rPr>
              <a:t>Providers focus on….</a:t>
            </a:r>
          </a:p>
          <a:p>
            <a:r>
              <a:rPr lang="en-US" altLang="en-US" sz="3600" smtClean="0">
                <a:latin typeface="Arial" charset="0"/>
                <a:ea typeface="ＭＳ Ｐゴシック" pitchFamily="34" charset="-128"/>
                <a:cs typeface="Arial" charset="0"/>
              </a:rPr>
              <a:t>Children achieve….</a:t>
            </a:r>
          </a:p>
          <a:p>
            <a:endParaRPr lang="en-US" altLang="en-US" smtClean="0">
              <a:latin typeface="Arial" charset="0"/>
              <a:ea typeface="ＭＳ Ｐゴシック" pitchFamily="34" charset="-128"/>
              <a:cs typeface="Arial" charset="0"/>
            </a:endParaRPr>
          </a:p>
        </p:txBody>
      </p:sp>
      <p:pic>
        <p:nvPicPr>
          <p:cNvPr id="4099" name="Picture 3" descr="C:\Users\gillaspy\AppData\Local\Microsoft\Windows\Temporary Internet Files\Content.IE5\H4OHTRJ4\MC9000788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2438400"/>
            <a:ext cx="2795588" cy="261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74638"/>
            <a:ext cx="5050904" cy="1143000"/>
          </a:xfrm>
        </p:spPr>
        <p:txBody>
          <a:bodyPr/>
          <a:lstStyle/>
          <a:p>
            <a:pPr algn="l"/>
            <a:r>
              <a:rPr lang="en-US" dirty="0" smtClean="0">
                <a:solidFill>
                  <a:schemeClr val="bg1"/>
                </a:solidFill>
              </a:rPr>
              <a:t>Keys to Successful Implementation</a:t>
            </a:r>
          </a:p>
        </p:txBody>
      </p:sp>
      <p:sp>
        <p:nvSpPr>
          <p:cNvPr id="53251" name="Content Placeholder 2"/>
          <p:cNvSpPr>
            <a:spLocks noGrp="1"/>
          </p:cNvSpPr>
          <p:nvPr>
            <p:ph idx="1"/>
          </p:nvPr>
        </p:nvSpPr>
        <p:spPr>
          <a:xfrm>
            <a:off x="381000" y="2057400"/>
            <a:ext cx="4118992" cy="4343400"/>
          </a:xfrm>
        </p:spPr>
        <p:txBody>
          <a:bodyPr/>
          <a:lstStyle/>
          <a:p>
            <a:r>
              <a:rPr lang="en-US" dirty="0" smtClean="0">
                <a:solidFill>
                  <a:schemeClr val="bg1"/>
                </a:solidFill>
              </a:rPr>
              <a:t>Quality Practices were aligned with Virginia’s IFSP process </a:t>
            </a:r>
          </a:p>
          <a:p>
            <a:r>
              <a:rPr lang="en-US" dirty="0" smtClean="0">
                <a:solidFill>
                  <a:schemeClr val="bg1"/>
                </a:solidFill>
              </a:rPr>
              <a:t>Each component rolled out one month at a time</a:t>
            </a:r>
          </a:p>
        </p:txBody>
      </p:sp>
      <p:pic>
        <p:nvPicPr>
          <p:cNvPr id="53254" name="Picture 6"/>
          <p:cNvPicPr>
            <a:picLocks noChangeAspect="1" noChangeArrowheads="1"/>
          </p:cNvPicPr>
          <p:nvPr/>
        </p:nvPicPr>
        <p:blipFill>
          <a:blip r:embed="rId3" cstate="print"/>
          <a:srcRect l="35629" t="24287" r="35266" b="9532"/>
          <a:stretch>
            <a:fillRect/>
          </a:stretch>
        </p:blipFill>
        <p:spPr bwMode="auto">
          <a:xfrm>
            <a:off x="4572000" y="1340768"/>
            <a:ext cx="4375034" cy="4914530"/>
          </a:xfrm>
          <a:prstGeom prst="rect">
            <a:avLst/>
          </a:prstGeom>
          <a:noFill/>
          <a:ln w="9525">
            <a:noFill/>
            <a:miter lim="800000"/>
            <a:headEnd/>
            <a:tailEnd/>
          </a:ln>
        </p:spPr>
      </p:pic>
    </p:spTree>
    <p:extLst>
      <p:ext uri="{BB962C8B-B14F-4D97-AF65-F5344CB8AC3E}">
        <p14:creationId xmlns:p14="http://schemas.microsoft.com/office/powerpoint/2010/main" val="243165838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8" name="Picture 4" descr="http://edudemic.com/wp-content/uploads/2013/03/slow-sign.png"/>
          <p:cNvPicPr>
            <a:picLocks noChangeAspect="1" noChangeArrowheads="1"/>
          </p:cNvPicPr>
          <p:nvPr/>
        </p:nvPicPr>
        <p:blipFill>
          <a:blip r:embed="rId3" cstate="print"/>
          <a:srcRect/>
          <a:stretch>
            <a:fillRect/>
          </a:stretch>
        </p:blipFill>
        <p:spPr bwMode="auto">
          <a:xfrm>
            <a:off x="0" y="0"/>
            <a:ext cx="9308945" cy="7334672"/>
          </a:xfrm>
          <a:prstGeom prst="rect">
            <a:avLst/>
          </a:prstGeom>
          <a:noFill/>
        </p:spPr>
      </p:pic>
      <p:sp>
        <p:nvSpPr>
          <p:cNvPr id="54274" name="Title 1"/>
          <p:cNvSpPr>
            <a:spLocks noGrp="1"/>
          </p:cNvSpPr>
          <p:nvPr>
            <p:ph type="title"/>
          </p:nvPr>
        </p:nvSpPr>
        <p:spPr>
          <a:xfrm>
            <a:off x="457200" y="1844824"/>
            <a:ext cx="4330824" cy="2952328"/>
          </a:xfrm>
        </p:spPr>
        <p:txBody>
          <a:bodyPr/>
          <a:lstStyle/>
          <a:p>
            <a:r>
              <a:rPr lang="en-US" dirty="0" smtClean="0">
                <a:solidFill>
                  <a:schemeClr val="bg1"/>
                </a:solidFill>
              </a:rPr>
              <a:t>Regular Meetings with Ongoing Assessment </a:t>
            </a:r>
            <a:r>
              <a:rPr lang="en-US" dirty="0" smtClean="0"/>
              <a:t/>
            </a:r>
            <a:br>
              <a:rPr lang="en-US" dirty="0" smtClean="0"/>
            </a:br>
            <a:r>
              <a:rPr lang="en-US" dirty="0" smtClean="0"/>
              <a:t/>
            </a:r>
            <a:br>
              <a:rPr lang="en-US" dirty="0" smtClean="0"/>
            </a:br>
            <a:endParaRPr lang="en-US" dirty="0" smtClean="0"/>
          </a:p>
        </p:txBody>
      </p:sp>
    </p:spTree>
    <p:extLst>
      <p:ext uri="{BB962C8B-B14F-4D97-AF65-F5344CB8AC3E}">
        <p14:creationId xmlns:p14="http://schemas.microsoft.com/office/powerpoint/2010/main" val="37070668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Self-Assessment</a:t>
            </a:r>
            <a:endParaRPr lang="en-US" dirty="0">
              <a:solidFill>
                <a:schemeClr val="bg1"/>
              </a:solidFill>
            </a:endParaRPr>
          </a:p>
        </p:txBody>
      </p:sp>
      <p:pic>
        <p:nvPicPr>
          <p:cNvPr id="41986" name="Picture 2"/>
          <p:cNvPicPr>
            <a:picLocks noChangeAspect="1" noChangeArrowheads="1"/>
          </p:cNvPicPr>
          <p:nvPr/>
        </p:nvPicPr>
        <p:blipFill>
          <a:blip r:embed="rId3" cstate="print"/>
          <a:srcRect/>
          <a:stretch>
            <a:fillRect/>
          </a:stretch>
        </p:blipFill>
        <p:spPr bwMode="auto">
          <a:xfrm>
            <a:off x="0" y="0"/>
            <a:ext cx="9144000" cy="7012271"/>
          </a:xfrm>
          <a:prstGeom prst="rect">
            <a:avLst/>
          </a:prstGeom>
          <a:noFill/>
          <a:ln w="9525">
            <a:noFill/>
            <a:miter lim="800000"/>
            <a:headEnd/>
            <a:tailEnd/>
          </a:ln>
        </p:spPr>
      </p:pic>
    </p:spTree>
    <p:extLst>
      <p:ext uri="{BB962C8B-B14F-4D97-AF65-F5344CB8AC3E}">
        <p14:creationId xmlns:p14="http://schemas.microsoft.com/office/powerpoint/2010/main" val="27119008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Monthly Feedback Tool</a:t>
            </a:r>
            <a:endParaRPr lang="en-US" dirty="0">
              <a:solidFill>
                <a:schemeClr val="bg1"/>
              </a:solidFill>
            </a:endParaRPr>
          </a:p>
        </p:txBody>
      </p:sp>
      <p:pic>
        <p:nvPicPr>
          <p:cNvPr id="4" name="Picture 11"/>
          <p:cNvPicPr>
            <a:picLocks noChangeAspect="1" noChangeArrowheads="1"/>
          </p:cNvPicPr>
          <p:nvPr/>
        </p:nvPicPr>
        <p:blipFill>
          <a:blip r:embed="rId3" cstate="print"/>
          <a:srcRect l="26474" t="24847" r="26022" b="9697"/>
          <a:stretch>
            <a:fillRect/>
          </a:stretch>
        </p:blipFill>
        <p:spPr bwMode="auto">
          <a:xfrm>
            <a:off x="0" y="-1"/>
            <a:ext cx="9184963" cy="7311357"/>
          </a:xfrm>
          <a:prstGeom prst="rect">
            <a:avLst/>
          </a:prstGeom>
          <a:noFill/>
          <a:ln w="9525">
            <a:noFill/>
            <a:miter lim="800000"/>
            <a:headEnd/>
            <a:tailEnd/>
          </a:ln>
        </p:spPr>
      </p:pic>
    </p:spTree>
    <p:extLst>
      <p:ext uri="{BB962C8B-B14F-4D97-AF65-F5344CB8AC3E}">
        <p14:creationId xmlns:p14="http://schemas.microsoft.com/office/powerpoint/2010/main" val="1737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1" descr="slide12.gif"/>
          <p:cNvPicPr>
            <a:picLocks noChangeAspect="1"/>
          </p:cNvPicPr>
          <p:nvPr/>
        </p:nvPicPr>
        <p:blipFill>
          <a:blip r:embed="rId3" cstate="print"/>
          <a:srcRect/>
          <a:stretch>
            <a:fillRect/>
          </a:stretch>
        </p:blipFill>
        <p:spPr bwMode="auto">
          <a:xfrm>
            <a:off x="965200" y="476250"/>
            <a:ext cx="7213600" cy="5905500"/>
          </a:xfrm>
          <a:prstGeom prst="rect">
            <a:avLst/>
          </a:prstGeom>
          <a:noFill/>
          <a:ln w="9525">
            <a:noFill/>
            <a:miter lim="800000"/>
            <a:headEnd/>
            <a:tailEnd/>
          </a:ln>
        </p:spPr>
      </p:pic>
      <p:sp>
        <p:nvSpPr>
          <p:cNvPr id="48131" name="AutoShape 4"/>
          <p:cNvSpPr>
            <a:spLocks noChangeArrowheads="1"/>
          </p:cNvSpPr>
          <p:nvPr/>
        </p:nvSpPr>
        <p:spPr bwMode="auto">
          <a:xfrm>
            <a:off x="5562600" y="5181600"/>
            <a:ext cx="1752600" cy="762000"/>
          </a:xfrm>
          <a:prstGeom prst="wedgeRoundRectCallout">
            <a:avLst>
              <a:gd name="adj1" fmla="val -43750"/>
              <a:gd name="adj2" fmla="val 80000"/>
              <a:gd name="adj3" fmla="val 16667"/>
            </a:avLst>
          </a:prstGeom>
          <a:solidFill>
            <a:schemeClr val="tx1"/>
          </a:solidFill>
          <a:ln w="9525">
            <a:solidFill>
              <a:srgbClr val="FFCC66"/>
            </a:solidFill>
            <a:miter lim="800000"/>
            <a:headEnd/>
            <a:tailEnd/>
          </a:ln>
        </p:spPr>
        <p:txBody>
          <a:bodyPr/>
          <a:lstStyle/>
          <a:p>
            <a:pPr algn="ctr"/>
            <a:r>
              <a:rPr lang="en-US" sz="1800">
                <a:solidFill>
                  <a:srgbClr val="FFCC66"/>
                </a:solidFill>
                <a:latin typeface="Arial" pitchFamily="34" charset="0"/>
                <a:ea typeface="+mn-ea"/>
              </a:rPr>
              <a:t>Indicator Statement</a:t>
            </a:r>
          </a:p>
        </p:txBody>
      </p:sp>
      <p:sp>
        <p:nvSpPr>
          <p:cNvPr id="14340" name="AutoShape 5"/>
          <p:cNvSpPr>
            <a:spLocks noChangeArrowheads="1"/>
          </p:cNvSpPr>
          <p:nvPr/>
        </p:nvSpPr>
        <p:spPr bwMode="auto">
          <a:xfrm>
            <a:off x="7010400" y="2133600"/>
            <a:ext cx="1752600" cy="762000"/>
          </a:xfrm>
          <a:prstGeom prst="wedgeRoundRectCallout">
            <a:avLst>
              <a:gd name="adj1" fmla="val -52444"/>
              <a:gd name="adj2" fmla="val 85625"/>
              <a:gd name="adj3" fmla="val 16667"/>
            </a:avLst>
          </a:prstGeom>
          <a:solidFill>
            <a:schemeClr val="accent4"/>
          </a:solidFill>
          <a:ln w="9525">
            <a:solidFill>
              <a:srgbClr val="FFCC66"/>
            </a:solidFill>
            <a:miter lim="800000"/>
            <a:headEnd/>
            <a:tailEnd/>
          </a:ln>
        </p:spPr>
        <p:txBody>
          <a:bodyPr/>
          <a:lstStyle/>
          <a:p>
            <a:pPr algn="ctr"/>
            <a:r>
              <a:rPr lang="en-US" sz="1800">
                <a:solidFill>
                  <a:srgbClr val="FFCC66"/>
                </a:solidFill>
                <a:latin typeface="Arial" pitchFamily="34" charset="0"/>
                <a:ea typeface="+mn-ea"/>
              </a:rPr>
              <a:t>Indicator Statement</a:t>
            </a:r>
          </a:p>
        </p:txBody>
      </p:sp>
      <p:sp>
        <p:nvSpPr>
          <p:cNvPr id="48133" name="AutoShape 6"/>
          <p:cNvSpPr>
            <a:spLocks noChangeArrowheads="1"/>
          </p:cNvSpPr>
          <p:nvPr/>
        </p:nvSpPr>
        <p:spPr bwMode="auto">
          <a:xfrm>
            <a:off x="152400" y="1371600"/>
            <a:ext cx="3048000" cy="1371600"/>
          </a:xfrm>
          <a:prstGeom prst="wedgeRoundRectCallout">
            <a:avLst>
              <a:gd name="adj1" fmla="val 83694"/>
              <a:gd name="adj2" fmla="val -18620"/>
              <a:gd name="adj3" fmla="val 16667"/>
            </a:avLst>
          </a:prstGeom>
          <a:solidFill>
            <a:srgbClr val="FFCC66"/>
          </a:solidFill>
          <a:ln w="9525">
            <a:solidFill>
              <a:schemeClr val="tx1"/>
            </a:solidFill>
            <a:miter lim="800000"/>
            <a:headEnd/>
            <a:tailEnd/>
          </a:ln>
        </p:spPr>
        <p:txBody>
          <a:bodyPr/>
          <a:lstStyle/>
          <a:p>
            <a:pPr algn="ctr"/>
            <a:r>
              <a:rPr lang="en-US" sz="1800" dirty="0">
                <a:solidFill>
                  <a:srgbClr val="000000"/>
                </a:solidFill>
                <a:latin typeface="Arial" pitchFamily="34" charset="0"/>
                <a:ea typeface="+mn-ea"/>
              </a:rPr>
              <a:t>Functional narrative related to the specific indicator</a:t>
            </a:r>
          </a:p>
        </p:txBody>
      </p:sp>
      <p:sp>
        <p:nvSpPr>
          <p:cNvPr id="48134" name="AutoShape 7"/>
          <p:cNvSpPr>
            <a:spLocks noChangeArrowheads="1"/>
          </p:cNvSpPr>
          <p:nvPr/>
        </p:nvSpPr>
        <p:spPr bwMode="auto">
          <a:xfrm>
            <a:off x="152400" y="4267200"/>
            <a:ext cx="3048000" cy="1371600"/>
          </a:xfrm>
          <a:prstGeom prst="wedgeRoundRectCallout">
            <a:avLst>
              <a:gd name="adj1" fmla="val 78236"/>
              <a:gd name="adj2" fmla="val -9375"/>
              <a:gd name="adj3" fmla="val 16667"/>
            </a:avLst>
          </a:prstGeom>
          <a:solidFill>
            <a:srgbClr val="FFCC66"/>
          </a:solidFill>
          <a:ln w="9525">
            <a:solidFill>
              <a:schemeClr val="tx1"/>
            </a:solidFill>
            <a:miter lim="800000"/>
            <a:headEnd/>
            <a:tailEnd/>
          </a:ln>
        </p:spPr>
        <p:txBody>
          <a:bodyPr/>
          <a:lstStyle/>
          <a:p>
            <a:pPr algn="ctr"/>
            <a:r>
              <a:rPr lang="en-US" sz="1800" dirty="0">
                <a:solidFill>
                  <a:srgbClr val="000000"/>
                </a:solidFill>
                <a:latin typeface="Arial" pitchFamily="34" charset="0"/>
                <a:ea typeface="+mn-ea"/>
              </a:rPr>
              <a:t>Functional narrative related to the specific indicator</a:t>
            </a:r>
          </a:p>
        </p:txBody>
      </p:sp>
    </p:spTree>
    <p:extLst>
      <p:ext uri="{BB962C8B-B14F-4D97-AF65-F5344CB8AC3E}">
        <p14:creationId xmlns:p14="http://schemas.microsoft.com/office/powerpoint/2010/main" val="28758712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p:cNvPicPr>
            <a:picLocks noChangeAspect="1"/>
          </p:cNvPicPr>
          <p:nvPr/>
        </p:nvPicPr>
        <p:blipFill>
          <a:blip r:embed="rId3" cstate="print"/>
          <a:srcRect/>
          <a:stretch>
            <a:fillRect/>
          </a:stretch>
        </p:blipFill>
        <p:spPr bwMode="auto">
          <a:xfrm>
            <a:off x="685800" y="762000"/>
            <a:ext cx="7823200" cy="5257800"/>
          </a:xfrm>
          <a:prstGeom prst="rect">
            <a:avLst/>
          </a:prstGeom>
          <a:noFill/>
          <a:ln w="9525">
            <a:noFill/>
            <a:miter lim="800000"/>
            <a:headEnd/>
            <a:tailEnd/>
          </a:ln>
        </p:spPr>
      </p:pic>
      <p:sp>
        <p:nvSpPr>
          <p:cNvPr id="53251" name="Rectangle 2"/>
          <p:cNvSpPr>
            <a:spLocks noGrp="1" noChangeArrowheads="1"/>
          </p:cNvSpPr>
          <p:nvPr>
            <p:ph type="title" idx="4294967295"/>
          </p:nvPr>
        </p:nvSpPr>
        <p:spPr>
          <a:xfrm>
            <a:off x="609600" y="6096000"/>
            <a:ext cx="8229600" cy="655638"/>
          </a:xfrm>
          <a:prstGeom prst="rect">
            <a:avLst/>
          </a:prstGeom>
        </p:spPr>
        <p:txBody>
          <a:bodyPr anchor="b"/>
          <a:lstStyle/>
          <a:p>
            <a:pPr eaLnBrk="1" hangingPunct="1"/>
            <a:r>
              <a:rPr lang="en-US" sz="4000" dirty="0" smtClean="0">
                <a:ea typeface="ＭＳ Ｐゴシック" pitchFamily="34" charset="-128"/>
              </a:rPr>
              <a:t>Getting From Domains to Functional Assessment</a:t>
            </a:r>
          </a:p>
        </p:txBody>
      </p:sp>
      <p:sp>
        <p:nvSpPr>
          <p:cNvPr id="53252" name="TextBox 5"/>
          <p:cNvSpPr txBox="1">
            <a:spLocks noChangeArrowheads="1"/>
          </p:cNvSpPr>
          <p:nvPr/>
        </p:nvSpPr>
        <p:spPr bwMode="auto">
          <a:xfrm>
            <a:off x="3657600" y="304800"/>
            <a:ext cx="2819400" cy="461963"/>
          </a:xfrm>
          <a:prstGeom prst="rect">
            <a:avLst/>
          </a:prstGeom>
          <a:noFill/>
          <a:ln w="9525">
            <a:noFill/>
            <a:miter lim="800000"/>
            <a:headEnd/>
            <a:tailEnd/>
          </a:ln>
        </p:spPr>
        <p:txBody>
          <a:bodyPr>
            <a:spAutoFit/>
          </a:bodyPr>
          <a:lstStyle/>
          <a:p>
            <a:pPr algn="ctr"/>
            <a:r>
              <a:rPr lang="en-US">
                <a:solidFill>
                  <a:srgbClr val="000000"/>
                </a:solidFill>
                <a:latin typeface="Arial" pitchFamily="34" charset="0"/>
                <a:ea typeface="+mn-ea"/>
              </a:rPr>
              <a:t>The “Book”</a:t>
            </a:r>
          </a:p>
        </p:txBody>
      </p:sp>
      <p:sp>
        <p:nvSpPr>
          <p:cNvPr id="53253" name="TextBox 6"/>
          <p:cNvSpPr txBox="1">
            <a:spLocks noChangeArrowheads="1"/>
          </p:cNvSpPr>
          <p:nvPr/>
        </p:nvSpPr>
        <p:spPr bwMode="auto">
          <a:xfrm>
            <a:off x="1219200" y="1524000"/>
            <a:ext cx="2133600" cy="830263"/>
          </a:xfrm>
          <a:prstGeom prst="rect">
            <a:avLst/>
          </a:prstGeom>
          <a:noFill/>
          <a:ln w="9525">
            <a:noFill/>
            <a:miter lim="800000"/>
            <a:headEnd/>
            <a:tailEnd/>
          </a:ln>
        </p:spPr>
        <p:txBody>
          <a:bodyPr>
            <a:spAutoFit/>
          </a:bodyPr>
          <a:lstStyle/>
          <a:p>
            <a:pPr algn="ctr"/>
            <a:r>
              <a:rPr lang="en-US">
                <a:solidFill>
                  <a:srgbClr val="000000"/>
                </a:solidFill>
                <a:latin typeface="Arial" pitchFamily="34" charset="0"/>
                <a:ea typeface="+mn-ea"/>
              </a:rPr>
              <a:t>Guiding Questions</a:t>
            </a:r>
          </a:p>
        </p:txBody>
      </p:sp>
      <p:sp>
        <p:nvSpPr>
          <p:cNvPr id="53254" name="Rectangle 7"/>
          <p:cNvSpPr>
            <a:spLocks noChangeArrowheads="1"/>
          </p:cNvSpPr>
          <p:nvPr/>
        </p:nvSpPr>
        <p:spPr bwMode="auto">
          <a:xfrm>
            <a:off x="4267200" y="4724400"/>
            <a:ext cx="3454792" cy="461665"/>
          </a:xfrm>
          <a:prstGeom prst="rect">
            <a:avLst/>
          </a:prstGeom>
          <a:noFill/>
          <a:ln w="9525">
            <a:noFill/>
            <a:miter lim="800000"/>
            <a:headEnd/>
            <a:tailEnd/>
          </a:ln>
        </p:spPr>
        <p:txBody>
          <a:bodyPr wrap="none">
            <a:spAutoFit/>
          </a:bodyPr>
          <a:lstStyle/>
          <a:p>
            <a:r>
              <a:rPr lang="en-US" dirty="0" smtClean="0">
                <a:solidFill>
                  <a:srgbClr val="000000"/>
                </a:solidFill>
                <a:latin typeface="Arial" pitchFamily="34" charset="0"/>
                <a:ea typeface="+mn-ea"/>
              </a:rPr>
              <a:t>Feedback on Narratives</a:t>
            </a:r>
            <a:endParaRPr lang="en-US" dirty="0">
              <a:solidFill>
                <a:srgbClr val="000000"/>
              </a:solidFill>
              <a:latin typeface="Arial" pitchFamily="34" charset="0"/>
              <a:ea typeface="+mn-ea"/>
            </a:endParaRPr>
          </a:p>
        </p:txBody>
      </p:sp>
      <p:sp>
        <p:nvSpPr>
          <p:cNvPr id="53255" name="Rectangle 8"/>
          <p:cNvSpPr>
            <a:spLocks noChangeArrowheads="1"/>
          </p:cNvSpPr>
          <p:nvPr/>
        </p:nvSpPr>
        <p:spPr bwMode="auto">
          <a:xfrm>
            <a:off x="5580112" y="2852936"/>
            <a:ext cx="2494594" cy="830997"/>
          </a:xfrm>
          <a:prstGeom prst="rect">
            <a:avLst/>
          </a:prstGeom>
          <a:noFill/>
          <a:ln w="9525">
            <a:noFill/>
            <a:miter lim="800000"/>
            <a:headEnd/>
            <a:tailEnd/>
          </a:ln>
        </p:spPr>
        <p:txBody>
          <a:bodyPr wrap="none">
            <a:spAutoFit/>
          </a:bodyPr>
          <a:lstStyle/>
          <a:p>
            <a:r>
              <a:rPr lang="en-US" dirty="0" smtClean="0">
                <a:solidFill>
                  <a:srgbClr val="000000"/>
                </a:solidFill>
                <a:latin typeface="Arial" pitchFamily="34" charset="0"/>
                <a:ea typeface="+mn-ea"/>
              </a:rPr>
              <a:t>Outcome Rating </a:t>
            </a:r>
          </a:p>
          <a:p>
            <a:pPr algn="ctr"/>
            <a:r>
              <a:rPr lang="en-US" dirty="0" smtClean="0">
                <a:solidFill>
                  <a:srgbClr val="000000"/>
                </a:solidFill>
                <a:latin typeface="Arial" pitchFamily="34" charset="0"/>
                <a:ea typeface="+mn-ea"/>
              </a:rPr>
              <a:t>Statements</a:t>
            </a:r>
            <a:endParaRPr lang="en-US" dirty="0">
              <a:solidFill>
                <a:srgbClr val="000000"/>
              </a:solidFill>
              <a:latin typeface="Arial" pitchFamily="34" charset="0"/>
              <a:ea typeface="+mn-ea"/>
            </a:endParaRPr>
          </a:p>
        </p:txBody>
      </p:sp>
    </p:spTree>
    <p:extLst>
      <p:ext uri="{BB962C8B-B14F-4D97-AF65-F5344CB8AC3E}">
        <p14:creationId xmlns:p14="http://schemas.microsoft.com/office/powerpoint/2010/main" val="269582237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US" dirty="0" smtClean="0">
                <a:solidFill>
                  <a:schemeClr val="bg1"/>
                </a:solidFill>
              </a:rPr>
              <a:t>Where is Near Somewhat?</a:t>
            </a:r>
            <a:endParaRPr lang="en-US" dirty="0">
              <a:solidFill>
                <a:schemeClr val="bg1"/>
              </a:solidFill>
            </a:endParaRPr>
          </a:p>
        </p:txBody>
      </p:sp>
      <p:pic>
        <p:nvPicPr>
          <p:cNvPr id="48130" name="Picture 2" descr="http://ts1.mm.bing.net/th?&amp;id=HN.608030965500677473&amp;w=300&amp;h=300&amp;c=0&amp;pid=1.9&amp;rs=0&amp;p=0"/>
          <p:cNvPicPr>
            <a:picLocks noChangeAspect="1" noChangeArrowheads="1"/>
          </p:cNvPicPr>
          <p:nvPr/>
        </p:nvPicPr>
        <p:blipFill>
          <a:blip r:embed="rId3" cstate="print"/>
          <a:srcRect/>
          <a:stretch>
            <a:fillRect/>
          </a:stretch>
        </p:blipFill>
        <p:spPr bwMode="auto">
          <a:xfrm>
            <a:off x="0" y="2060848"/>
            <a:ext cx="9144000" cy="4797152"/>
          </a:xfrm>
          <a:prstGeom prst="rect">
            <a:avLst/>
          </a:prstGeom>
          <a:noFill/>
        </p:spPr>
      </p:pic>
    </p:spTree>
    <p:extLst>
      <p:ext uri="{BB962C8B-B14F-4D97-AF65-F5344CB8AC3E}">
        <p14:creationId xmlns:p14="http://schemas.microsoft.com/office/powerpoint/2010/main" val="12725493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creen Shot 2012-05-15 at 9.06.54 PM.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97665690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8" name="Picture 6" descr="http://www.foxgrp.com/public/changes-ahead-for-snf-300x225.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49154" name="Picture 2"/>
          <p:cNvPicPr>
            <a:picLocks noChangeAspect="1" noChangeArrowheads="1"/>
          </p:cNvPicPr>
          <p:nvPr/>
        </p:nvPicPr>
        <p:blipFill>
          <a:blip r:embed="rId4" cstate="print"/>
          <a:srcRect/>
          <a:stretch>
            <a:fillRect/>
          </a:stretch>
        </p:blipFill>
        <p:spPr bwMode="auto">
          <a:xfrm>
            <a:off x="643268" y="1124744"/>
            <a:ext cx="3856724" cy="4945585"/>
          </a:xfrm>
          <a:prstGeom prst="rect">
            <a:avLst/>
          </a:prstGeom>
          <a:noFill/>
          <a:ln w="9525">
            <a:noFill/>
            <a:miter lim="800000"/>
            <a:headEnd/>
            <a:tailEnd/>
          </a:ln>
        </p:spPr>
      </p:pic>
    </p:spTree>
    <p:extLst>
      <p:ext uri="{BB962C8B-B14F-4D97-AF65-F5344CB8AC3E}">
        <p14:creationId xmlns:p14="http://schemas.microsoft.com/office/powerpoint/2010/main" val="3269084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077200" cy="1143000"/>
          </a:xfrm>
        </p:spPr>
        <p:txBody>
          <a:bodyPr>
            <a:normAutofit fontScale="90000"/>
          </a:bodyPr>
          <a:lstStyle/>
          <a:p>
            <a:pPr>
              <a:defRPr/>
            </a:pPr>
            <a:r>
              <a:rPr lang="en-US" dirty="0" smtClean="0">
                <a:solidFill>
                  <a:schemeClr val="bg1"/>
                </a:solidFill>
                <a:latin typeface="Georgia" pitchFamily="18" charset="0"/>
              </a:rPr>
              <a:t>Child Indicator Guiding Questions</a:t>
            </a:r>
            <a:endParaRPr lang="en-US" dirty="0">
              <a:solidFill>
                <a:schemeClr val="bg1"/>
              </a:solidFill>
              <a:latin typeface="Georgia" pitchFamily="18" charset="0"/>
            </a:endParaRPr>
          </a:p>
        </p:txBody>
      </p:sp>
      <p:pic>
        <p:nvPicPr>
          <p:cNvPr id="61444" name="Picture 2"/>
          <p:cNvPicPr>
            <a:picLocks noGrp="1" noChangeAspect="1" noChangeArrowheads="1"/>
          </p:cNvPicPr>
          <p:nvPr>
            <p:ph idx="1"/>
          </p:nvPr>
        </p:nvPicPr>
        <p:blipFill>
          <a:blip r:embed="rId3" cstate="print"/>
          <a:srcRect/>
          <a:stretch>
            <a:fillRect/>
          </a:stretch>
        </p:blipFill>
        <p:spPr>
          <a:xfrm>
            <a:off x="1115616" y="1981200"/>
            <a:ext cx="3631009" cy="4613024"/>
          </a:xfrm>
          <a:ln w="3175">
            <a:solidFill>
              <a:schemeClr val="tx1"/>
            </a:solidFill>
          </a:ln>
        </p:spPr>
      </p:pic>
      <p:pic>
        <p:nvPicPr>
          <p:cNvPr id="7" name="Picture 1"/>
          <p:cNvPicPr>
            <a:picLocks noChangeAspect="1" noChangeArrowheads="1"/>
          </p:cNvPicPr>
          <p:nvPr/>
        </p:nvPicPr>
        <p:blipFill>
          <a:blip r:embed="rId4" cstate="print"/>
          <a:srcRect l="4510" t="22064" r="65379" b="9453"/>
          <a:stretch>
            <a:fillRect/>
          </a:stretch>
        </p:blipFill>
        <p:spPr bwMode="auto">
          <a:xfrm rot="625433">
            <a:off x="4613345" y="1772354"/>
            <a:ext cx="3219707" cy="411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781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sz="4000" dirty="0" smtClean="0"/>
              <a:t>Alignment Across Levels</a:t>
            </a:r>
            <a:endParaRPr lang="en-US" sz="4000" dirty="0"/>
          </a:p>
        </p:txBody>
      </p:sp>
      <p:sp>
        <p:nvSpPr>
          <p:cNvPr id="7" name="Content Placeholder 6"/>
          <p:cNvSpPr>
            <a:spLocks noGrp="1"/>
          </p:cNvSpPr>
          <p:nvPr>
            <p:ph sz="half" idx="1"/>
          </p:nvPr>
        </p:nvSpPr>
        <p:spPr>
          <a:xfrm>
            <a:off x="457200" y="1447800"/>
            <a:ext cx="5867400" cy="2667000"/>
          </a:xfrm>
        </p:spPr>
        <p:txBody>
          <a:bodyPr/>
          <a:lstStyle/>
          <a:p>
            <a:r>
              <a:rPr lang="en-US" altLang="en-US" sz="3600" dirty="0" smtClean="0">
                <a:latin typeface="Arial" charset="0"/>
                <a:ea typeface="ＭＳ Ｐゴシック" pitchFamily="34" charset="-128"/>
                <a:cs typeface="Arial" charset="0"/>
              </a:rPr>
              <a:t>States accountable for….</a:t>
            </a:r>
          </a:p>
          <a:p>
            <a:r>
              <a:rPr lang="en-US" altLang="en-US" sz="3600" dirty="0" smtClean="0">
                <a:latin typeface="Arial" charset="0"/>
                <a:ea typeface="ＭＳ Ｐゴシック" pitchFamily="34" charset="-128"/>
                <a:cs typeface="Arial" charset="0"/>
              </a:rPr>
              <a:t>Programs working toward….</a:t>
            </a:r>
          </a:p>
          <a:p>
            <a:r>
              <a:rPr lang="en-US" altLang="en-US" sz="3600" dirty="0" smtClean="0">
                <a:latin typeface="Arial" charset="0"/>
                <a:ea typeface="ＭＳ Ｐゴシック" pitchFamily="34" charset="-128"/>
                <a:cs typeface="Arial" charset="0"/>
              </a:rPr>
              <a:t>Providers focus on….</a:t>
            </a:r>
          </a:p>
          <a:p>
            <a:r>
              <a:rPr lang="en-US" altLang="en-US" sz="3600" dirty="0" smtClean="0">
                <a:latin typeface="Arial" charset="0"/>
                <a:ea typeface="ＭＳ Ｐゴシック" pitchFamily="34" charset="-128"/>
                <a:cs typeface="Arial" charset="0"/>
              </a:rPr>
              <a:t>Children achieve….</a:t>
            </a:r>
          </a:p>
          <a:p>
            <a:endParaRPr lang="en-US" altLang="en-US" dirty="0" smtClean="0">
              <a:latin typeface="Arial" charset="0"/>
              <a:ea typeface="ＭＳ Ｐゴシック" pitchFamily="34" charset="-128"/>
              <a:cs typeface="Arial" charset="0"/>
            </a:endParaRPr>
          </a:p>
        </p:txBody>
      </p:sp>
      <p:pic>
        <p:nvPicPr>
          <p:cNvPr id="5122" name="Picture 2" descr="C:\Users\gillaspy\AppData\Local\Microsoft\Windows\Temporary Internet Files\Content.IE5\KK2YLREK\MC90043958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733800"/>
            <a:ext cx="3733800" cy="2977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5"/>
          <p:cNvSpPr>
            <a:spLocks noGrp="1"/>
          </p:cNvSpPr>
          <p:nvPr>
            <p:ph idx="1"/>
          </p:nvPr>
        </p:nvSpPr>
        <p:spPr>
          <a:xfrm>
            <a:off x="4139952" y="1844824"/>
            <a:ext cx="4546848" cy="4400401"/>
          </a:xfrm>
        </p:spPr>
        <p:txBody>
          <a:bodyPr/>
          <a:lstStyle/>
          <a:p>
            <a:r>
              <a:rPr lang="en-US" dirty="0" smtClean="0">
                <a:solidFill>
                  <a:schemeClr val="bg1"/>
                </a:solidFill>
              </a:rPr>
              <a:t>Feedback provided to each system on 2-3 IFSPs per month</a:t>
            </a:r>
          </a:p>
          <a:p>
            <a:r>
              <a:rPr lang="en-US" dirty="0" smtClean="0">
                <a:solidFill>
                  <a:schemeClr val="bg1"/>
                </a:solidFill>
              </a:rPr>
              <a:t>Feedback also provided to each system statewide before full statewide implementation</a:t>
            </a:r>
          </a:p>
        </p:txBody>
      </p:sp>
      <p:sp>
        <p:nvSpPr>
          <p:cNvPr id="55299" name="Text Placeholder 6"/>
          <p:cNvSpPr>
            <a:spLocks noGrp="1"/>
          </p:cNvSpPr>
          <p:nvPr>
            <p:ph type="body" sz="half" idx="2"/>
          </p:nvPr>
        </p:nvSpPr>
        <p:spPr>
          <a:xfrm>
            <a:off x="457200" y="2057400"/>
            <a:ext cx="3008313" cy="4187825"/>
          </a:xfrm>
        </p:spPr>
        <p:txBody>
          <a:bodyPr/>
          <a:lstStyle/>
          <a:p>
            <a:endParaRPr lang="en-US" dirty="0" smtClean="0"/>
          </a:p>
        </p:txBody>
      </p:sp>
      <p:sp>
        <p:nvSpPr>
          <p:cNvPr id="55302" name="Title 1"/>
          <p:cNvSpPr>
            <a:spLocks noGrp="1"/>
          </p:cNvSpPr>
          <p:nvPr>
            <p:ph type="title" idx="4294967295"/>
          </p:nvPr>
        </p:nvSpPr>
        <p:spPr>
          <a:xfrm>
            <a:off x="0" y="304800"/>
            <a:ext cx="8077200" cy="1143000"/>
          </a:xfrm>
          <a:prstGeom prst="rect">
            <a:avLst/>
          </a:prstGeom>
        </p:spPr>
        <p:txBody>
          <a:bodyPr/>
          <a:lstStyle/>
          <a:p>
            <a:r>
              <a:rPr lang="en-US" dirty="0" smtClean="0">
                <a:solidFill>
                  <a:schemeClr val="bg1"/>
                </a:solidFill>
              </a:rPr>
              <a:t>Feedback on Narratives</a:t>
            </a:r>
          </a:p>
        </p:txBody>
      </p:sp>
      <p:pic>
        <p:nvPicPr>
          <p:cNvPr id="1027" name="Picture 3"/>
          <p:cNvPicPr>
            <a:picLocks noChangeAspect="1" noChangeArrowheads="1"/>
          </p:cNvPicPr>
          <p:nvPr/>
        </p:nvPicPr>
        <p:blipFill>
          <a:blip r:embed="rId3" cstate="print"/>
          <a:srcRect/>
          <a:stretch>
            <a:fillRect/>
          </a:stretch>
        </p:blipFill>
        <p:spPr bwMode="auto">
          <a:xfrm>
            <a:off x="323528" y="1772816"/>
            <a:ext cx="3724275" cy="4514850"/>
          </a:xfrm>
          <a:prstGeom prst="rect">
            <a:avLst/>
          </a:prstGeom>
          <a:noFill/>
          <a:ln w="9525">
            <a:noFill/>
            <a:miter lim="800000"/>
            <a:headEnd/>
            <a:tailEnd/>
          </a:ln>
        </p:spPr>
      </p:pic>
    </p:spTree>
    <p:extLst>
      <p:ext uri="{BB962C8B-B14F-4D97-AF65-F5344CB8AC3E}">
        <p14:creationId xmlns:p14="http://schemas.microsoft.com/office/powerpoint/2010/main" val="3589586513"/>
      </p:ext>
    </p:extLst>
  </p:cSld>
  <p:clrMapOvr>
    <a:masterClrMapping/>
  </p:clrMapOvr>
  <p:transition>
    <p:split orient="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solidFill>
                  <a:schemeClr val="bg1"/>
                </a:solidFill>
              </a:rPr>
              <a:t>Connecting the Dots in Virginia</a:t>
            </a:r>
          </a:p>
        </p:txBody>
      </p:sp>
      <p:sp>
        <p:nvSpPr>
          <p:cNvPr id="56323" name="Content Placeholder 2"/>
          <p:cNvSpPr>
            <a:spLocks noGrp="1"/>
          </p:cNvSpPr>
          <p:nvPr>
            <p:ph idx="1"/>
          </p:nvPr>
        </p:nvSpPr>
        <p:spPr>
          <a:xfrm>
            <a:off x="457200" y="1772816"/>
            <a:ext cx="8229600" cy="4472409"/>
          </a:xfrm>
        </p:spPr>
        <p:txBody>
          <a:bodyPr/>
          <a:lstStyle/>
          <a:p>
            <a:r>
              <a:rPr lang="en-US" dirty="0" smtClean="0">
                <a:solidFill>
                  <a:schemeClr val="bg1"/>
                </a:solidFill>
              </a:rPr>
              <a:t>Replaced state principles with national 7 Key Principles</a:t>
            </a:r>
          </a:p>
          <a:p>
            <a:r>
              <a:rPr lang="en-US" dirty="0" smtClean="0">
                <a:solidFill>
                  <a:schemeClr val="bg1"/>
                </a:solidFill>
              </a:rPr>
              <a:t>Child Outcomes Gone Awry: Putting the Pieces Together trainings</a:t>
            </a:r>
          </a:p>
          <a:p>
            <a:pPr lvl="1">
              <a:buFontTx/>
              <a:buNone/>
            </a:pPr>
            <a:r>
              <a:rPr lang="en-US" dirty="0" smtClean="0">
                <a:solidFill>
                  <a:schemeClr val="bg1"/>
                </a:solidFill>
                <a:hlinkClick r:id="rId3"/>
              </a:rPr>
              <a:t>http://www.youtube.com/watch?v=BoTuVtijx34</a:t>
            </a:r>
            <a:endParaRPr lang="en-US" dirty="0" smtClean="0">
              <a:solidFill>
                <a:schemeClr val="bg1"/>
              </a:solidFill>
            </a:endParaRPr>
          </a:p>
          <a:p>
            <a:r>
              <a:rPr lang="en-US" dirty="0" smtClean="0">
                <a:solidFill>
                  <a:schemeClr val="bg1"/>
                </a:solidFill>
              </a:rPr>
              <a:t>Statewide Coaching Initiative</a:t>
            </a:r>
          </a:p>
          <a:p>
            <a:r>
              <a:rPr lang="en-US" dirty="0" smtClean="0">
                <a:solidFill>
                  <a:schemeClr val="bg1"/>
                </a:solidFill>
              </a:rPr>
              <a:t>Connection of Key Principals Visual</a:t>
            </a:r>
          </a:p>
        </p:txBody>
      </p:sp>
    </p:spTree>
    <p:extLst>
      <p:ext uri="{BB962C8B-B14F-4D97-AF65-F5344CB8AC3E}">
        <p14:creationId xmlns:p14="http://schemas.microsoft.com/office/powerpoint/2010/main" val="88064948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smtClean="0">
                <a:solidFill>
                  <a:schemeClr val="bg1"/>
                </a:solidFill>
              </a:rPr>
              <a:t>Connecting the Dots- the what, the why and the how</a:t>
            </a:r>
          </a:p>
        </p:txBody>
      </p:sp>
      <p:sp>
        <p:nvSpPr>
          <p:cNvPr id="57347" name="Slide Number Placeholder 3"/>
          <p:cNvSpPr>
            <a:spLocks noGrp="1"/>
          </p:cNvSpPr>
          <p:nvPr>
            <p:ph type="sldNum" sz="quarter" idx="4294967295"/>
          </p:nvPr>
        </p:nvSpPr>
        <p:spPr bwMode="auto">
          <a:xfrm>
            <a:off x="6553200" y="6356350"/>
            <a:ext cx="2133600" cy="365125"/>
          </a:xfrm>
          <a:prstGeom prst="rect">
            <a:avLst/>
          </a:prstGeom>
          <a:noFill/>
          <a:ln>
            <a:miter lim="800000"/>
            <a:headEnd/>
            <a:tailEnd/>
          </a:ln>
        </p:spPr>
        <p:txBody>
          <a:bodyPr wrap="square" numCol="1" anchorCtr="0" compatLnSpc="1">
            <a:prstTxWarp prst="textNoShape">
              <a:avLst/>
            </a:prstTxWarp>
          </a:bodyPr>
          <a:lstStyle/>
          <a:p>
            <a:fld id="{3A1EDE48-E990-4254-A4D3-7F65CD2853AB}" type="slidenum">
              <a:rPr lang="en-US" sz="1800">
                <a:solidFill>
                  <a:srgbClr val="000000"/>
                </a:solidFill>
                <a:latin typeface="Arial" pitchFamily="34" charset="0"/>
                <a:ea typeface="+mn-ea"/>
              </a:rPr>
              <a:pPr/>
              <a:t>82</a:t>
            </a:fld>
            <a:endParaRPr lang="en-US" sz="1800">
              <a:solidFill>
                <a:srgbClr val="000000"/>
              </a:solidFill>
              <a:latin typeface="Arial" pitchFamily="34" charset="0"/>
              <a:ea typeface="+mn-ea"/>
            </a:endParaRPr>
          </a:p>
        </p:txBody>
      </p:sp>
      <p:sp>
        <p:nvSpPr>
          <p:cNvPr id="57348" name="Footer Placeholder 4"/>
          <p:cNvSpPr>
            <a:spLocks noGrp="1"/>
          </p:cNvSpPr>
          <p:nvPr>
            <p:ph type="ftr" sz="quarter" idx="4294967295"/>
          </p:nvPr>
        </p:nvSpPr>
        <p:spPr bwMode="auto">
          <a:xfrm>
            <a:off x="155575" y="6354763"/>
            <a:ext cx="2895600" cy="365125"/>
          </a:xfrm>
          <a:prstGeom prst="rect">
            <a:avLst/>
          </a:prstGeom>
          <a:noFill/>
          <a:ln>
            <a:miter lim="800000"/>
            <a:headEnd/>
            <a:tailEnd/>
          </a:ln>
        </p:spPr>
        <p:txBody>
          <a:bodyPr wrap="square" numCol="1" anchorCtr="0" compatLnSpc="1">
            <a:prstTxWarp prst="textNoShape">
              <a:avLst/>
            </a:prstTxWarp>
          </a:bodyPr>
          <a:lstStyle/>
          <a:p>
            <a:r>
              <a:rPr lang="en-US" sz="1800" smtClean="0">
                <a:solidFill>
                  <a:srgbClr val="7030A0"/>
                </a:solidFill>
                <a:latin typeface="Arial" pitchFamily="34" charset="0"/>
                <a:ea typeface="+mn-ea"/>
              </a:rPr>
              <a:t>Infant &amp; Toddler Connection of Virginia</a:t>
            </a:r>
          </a:p>
        </p:txBody>
      </p:sp>
      <p:pic>
        <p:nvPicPr>
          <p:cNvPr id="57349" name="Picture 2"/>
          <p:cNvPicPr>
            <a:picLocks noGrp="1" noChangeAspect="1" noChangeArrowheads="1"/>
          </p:cNvPicPr>
          <p:nvPr>
            <p:ph idx="1"/>
          </p:nvPr>
        </p:nvPicPr>
        <p:blipFill>
          <a:blip r:embed="rId3" cstate="print"/>
          <a:srcRect/>
          <a:stretch>
            <a:fillRect/>
          </a:stretch>
        </p:blipFill>
        <p:spPr>
          <a:xfrm>
            <a:off x="1185863" y="1905000"/>
            <a:ext cx="3233737" cy="4525963"/>
          </a:xfrm>
        </p:spPr>
      </p:pic>
      <p:pic>
        <p:nvPicPr>
          <p:cNvPr id="57350" name="Picture 3"/>
          <p:cNvPicPr>
            <a:picLocks noChangeAspect="1" noChangeArrowheads="1"/>
          </p:cNvPicPr>
          <p:nvPr/>
        </p:nvPicPr>
        <p:blipFill>
          <a:blip r:embed="rId4" cstate="print"/>
          <a:srcRect/>
          <a:stretch>
            <a:fillRect/>
          </a:stretch>
        </p:blipFill>
        <p:spPr bwMode="auto">
          <a:xfrm>
            <a:off x="4572000" y="1949450"/>
            <a:ext cx="3159125" cy="4451350"/>
          </a:xfrm>
          <a:prstGeom prst="rect">
            <a:avLst/>
          </a:prstGeom>
          <a:noFill/>
          <a:ln w="9525">
            <a:noFill/>
            <a:miter lim="800000"/>
            <a:headEnd/>
            <a:tailEnd/>
          </a:ln>
        </p:spPr>
      </p:pic>
    </p:spTree>
    <p:extLst>
      <p:ext uri="{BB962C8B-B14F-4D97-AF65-F5344CB8AC3E}">
        <p14:creationId xmlns:p14="http://schemas.microsoft.com/office/powerpoint/2010/main" val="165733219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2" name="Picture 29"/>
          <p:cNvPicPr>
            <a:picLocks noGrp="1" noChangeAspect="1" noChangeArrowheads="1"/>
          </p:cNvPicPr>
          <p:nvPr>
            <p:ph idx="1"/>
          </p:nvPr>
        </p:nvPicPr>
        <p:blipFill>
          <a:blip r:embed="rId3" cstate="print"/>
          <a:srcRect/>
          <a:stretch>
            <a:fillRect/>
          </a:stretch>
        </p:blipFill>
        <p:spPr>
          <a:xfrm>
            <a:off x="17458" y="457200"/>
            <a:ext cx="9126542" cy="5902284"/>
          </a:xfrm>
        </p:spPr>
      </p:pic>
    </p:spTree>
    <p:extLst>
      <p:ext uri="{BB962C8B-B14F-4D97-AF65-F5344CB8AC3E}">
        <p14:creationId xmlns:p14="http://schemas.microsoft.com/office/powerpoint/2010/main" val="103194559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8229600" y="5791200"/>
            <a:ext cx="685800" cy="825500"/>
          </a:xfrm>
          <a:prstGeom prst="rect">
            <a:avLst/>
          </a:prstGeom>
          <a:noFill/>
          <a:ln w="9525">
            <a:noFill/>
            <a:miter lim="800000"/>
            <a:headEnd/>
            <a:tailEnd/>
          </a:ln>
          <a:effectLst/>
        </p:spPr>
      </p:pic>
      <p:sp>
        <p:nvSpPr>
          <p:cNvPr id="62467" name="Title 3"/>
          <p:cNvSpPr>
            <a:spLocks noGrp="1"/>
          </p:cNvSpPr>
          <p:nvPr>
            <p:ph type="title"/>
          </p:nvPr>
        </p:nvSpPr>
        <p:spPr/>
        <p:txBody>
          <a:bodyPr/>
          <a:lstStyle/>
          <a:p>
            <a:r>
              <a:rPr lang="en-US" dirty="0" smtClean="0">
                <a:solidFill>
                  <a:schemeClr val="bg1"/>
                </a:solidFill>
              </a:rPr>
              <a:t>Essential Components/Next Steps</a:t>
            </a:r>
          </a:p>
        </p:txBody>
      </p:sp>
      <p:sp>
        <p:nvSpPr>
          <p:cNvPr id="62468" name="Content Placeholder 8"/>
          <p:cNvSpPr>
            <a:spLocks noGrp="1"/>
          </p:cNvSpPr>
          <p:nvPr>
            <p:ph idx="1"/>
          </p:nvPr>
        </p:nvSpPr>
        <p:spPr>
          <a:xfrm>
            <a:off x="457200" y="2057400"/>
            <a:ext cx="8229600" cy="4187825"/>
          </a:xfrm>
        </p:spPr>
        <p:txBody>
          <a:bodyPr/>
          <a:lstStyle/>
          <a:p>
            <a:pPr>
              <a:buFontTx/>
              <a:buNone/>
            </a:pPr>
            <a:r>
              <a:rPr lang="en-US" sz="3000" dirty="0" smtClean="0">
                <a:solidFill>
                  <a:schemeClr val="bg1"/>
                </a:solidFill>
              </a:rPr>
              <a:t>Essential Components:</a:t>
            </a:r>
          </a:p>
          <a:p>
            <a:r>
              <a:rPr lang="en-US" sz="3000" dirty="0" smtClean="0">
                <a:solidFill>
                  <a:schemeClr val="bg1"/>
                </a:solidFill>
              </a:rPr>
              <a:t>Feedback</a:t>
            </a:r>
          </a:p>
          <a:p>
            <a:r>
              <a:rPr lang="en-US" sz="3000" dirty="0" smtClean="0">
                <a:solidFill>
                  <a:schemeClr val="bg1"/>
                </a:solidFill>
              </a:rPr>
              <a:t>Not a one time training</a:t>
            </a:r>
          </a:p>
          <a:p>
            <a:pPr>
              <a:buFontTx/>
              <a:buNone/>
            </a:pPr>
            <a:r>
              <a:rPr lang="en-US" sz="3000" dirty="0" smtClean="0">
                <a:solidFill>
                  <a:schemeClr val="bg1"/>
                </a:solidFill>
              </a:rPr>
              <a:t>Next Steps:</a:t>
            </a:r>
          </a:p>
          <a:p>
            <a:r>
              <a:rPr lang="en-US" sz="3000" dirty="0" smtClean="0">
                <a:solidFill>
                  <a:schemeClr val="bg1"/>
                </a:solidFill>
              </a:rPr>
              <a:t>Continue to connect the dots</a:t>
            </a:r>
          </a:p>
          <a:p>
            <a:r>
              <a:rPr lang="en-US" sz="3000" dirty="0" smtClean="0">
                <a:solidFill>
                  <a:schemeClr val="bg1"/>
                </a:solidFill>
              </a:rPr>
              <a:t>Data analysis thru pattern checking</a:t>
            </a:r>
          </a:p>
          <a:p>
            <a:r>
              <a:rPr lang="en-US" sz="3000" dirty="0" smtClean="0">
                <a:solidFill>
                  <a:schemeClr val="bg1"/>
                </a:solidFill>
              </a:rPr>
              <a:t>Explore formal integration of family outcomes</a:t>
            </a:r>
          </a:p>
          <a:p>
            <a:r>
              <a:rPr lang="en-US" sz="3000" dirty="0" smtClean="0">
                <a:solidFill>
                  <a:schemeClr val="bg1"/>
                </a:solidFill>
              </a:rPr>
              <a:t>Coordinate this work with the SSIP</a:t>
            </a:r>
          </a:p>
          <a:p>
            <a:pPr>
              <a:buFontTx/>
              <a:buNone/>
            </a:pPr>
            <a:endParaRPr lang="en-US" dirty="0" smtClean="0"/>
          </a:p>
        </p:txBody>
      </p:sp>
    </p:spTree>
    <p:extLst>
      <p:ext uri="{BB962C8B-B14F-4D97-AF65-F5344CB8AC3E}">
        <p14:creationId xmlns:p14="http://schemas.microsoft.com/office/powerpoint/2010/main" val="191059410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noAutofit/>
          </a:bodyPr>
          <a:lstStyle/>
          <a:p>
            <a:pPr>
              <a:defRPr/>
            </a:pPr>
            <a:r>
              <a:rPr lang="en-US" altLang="en-US" dirty="0" smtClean="0">
                <a:effectLst>
                  <a:outerShdw blurRad="38100" dist="38100" dir="2700000" algn="tl">
                    <a:srgbClr val="C0C0C0"/>
                  </a:outerShdw>
                </a:effectLst>
                <a:latin typeface="Georgia" pitchFamily="18" charset="0"/>
                <a:ea typeface="ＭＳ Ｐゴシック" pitchFamily="34" charset="-128"/>
              </a:rPr>
              <a:t>Resources</a:t>
            </a:r>
            <a:endParaRPr lang="en-US" altLang="en-US" dirty="0" smtClean="0">
              <a:effectLst>
                <a:outerShdw blurRad="38100" dist="38100" dir="2700000" algn="tl">
                  <a:srgbClr val="C0C0C0"/>
                </a:outerShdw>
              </a:effectLst>
              <a:latin typeface="Georgia" pitchFamily="18" charset="0"/>
              <a:ea typeface="ＭＳ Ｐゴシック" pitchFamily="34" charset="-128"/>
            </a:endParaRPr>
          </a:p>
        </p:txBody>
      </p:sp>
      <p:sp>
        <p:nvSpPr>
          <p:cNvPr id="25602" name="Content Placeholder 2"/>
          <p:cNvSpPr>
            <a:spLocks noGrp="1"/>
          </p:cNvSpPr>
          <p:nvPr>
            <p:ph idx="1"/>
          </p:nvPr>
        </p:nvSpPr>
        <p:spPr>
          <a:xfrm>
            <a:off x="381000" y="838200"/>
            <a:ext cx="8229600" cy="4114800"/>
          </a:xfrm>
        </p:spPr>
        <p:txBody>
          <a:bodyPr/>
          <a:lstStyle/>
          <a:p>
            <a:pPr eaLnBrk="1" hangingPunct="1">
              <a:lnSpc>
                <a:spcPct val="90000"/>
              </a:lnSpc>
              <a:spcBef>
                <a:spcPts val="1800"/>
              </a:spcBef>
              <a:buFontTx/>
              <a:buNone/>
            </a:pPr>
            <a:r>
              <a:rPr lang="en-US" altLang="en-US" sz="2600" b="1" i="1" dirty="0" smtClean="0">
                <a:solidFill>
                  <a:srgbClr val="4B5A6F"/>
                </a:solidFill>
                <a:latin typeface="Arial" charset="0"/>
                <a:ea typeface="ＭＳ Ｐゴシック" pitchFamily="34" charset="-128"/>
                <a:cs typeface="Arial" charset="0"/>
              </a:rPr>
              <a:t>Integrating Outcomes Web Page</a:t>
            </a:r>
          </a:p>
          <a:p>
            <a:pPr eaLnBrk="1" hangingPunct="1">
              <a:lnSpc>
                <a:spcPct val="90000"/>
              </a:lnSpc>
              <a:spcBef>
                <a:spcPts val="1800"/>
              </a:spcBef>
              <a:buFontTx/>
              <a:buNone/>
            </a:pPr>
            <a:r>
              <a:rPr lang="en-US" altLang="en-US" sz="2400" i="1" dirty="0">
                <a:solidFill>
                  <a:srgbClr val="4B5A6F"/>
                </a:solidFill>
                <a:latin typeface="Arial" charset="0"/>
                <a:ea typeface="ＭＳ Ｐゴシック" pitchFamily="34" charset="-128"/>
                <a:cs typeface="Arial" charset="0"/>
                <a:hlinkClick r:id="rId3"/>
              </a:rPr>
              <a:t>http://</a:t>
            </a:r>
            <a:r>
              <a:rPr lang="en-US" altLang="en-US" sz="2400" i="1" dirty="0" smtClean="0">
                <a:solidFill>
                  <a:srgbClr val="4B5A6F"/>
                </a:solidFill>
                <a:latin typeface="Arial" charset="0"/>
                <a:ea typeface="ＭＳ Ｐゴシック" pitchFamily="34" charset="-128"/>
                <a:cs typeface="Arial" charset="0"/>
                <a:hlinkClick r:id="rId3"/>
              </a:rPr>
              <a:t>ectacenter.org/eco/pages/integration.asp</a:t>
            </a:r>
            <a:r>
              <a:rPr lang="en-US" altLang="en-US" sz="2400" i="1" dirty="0" smtClean="0">
                <a:solidFill>
                  <a:srgbClr val="4B5A6F"/>
                </a:solidFill>
                <a:latin typeface="Arial" charset="0"/>
                <a:ea typeface="ＭＳ Ｐゴシック" pitchFamily="34" charset="-128"/>
                <a:cs typeface="Arial" charset="0"/>
              </a:rPr>
              <a:t> </a:t>
            </a:r>
            <a:endParaRPr lang="en-US" altLang="en-US" sz="2400" i="1" dirty="0" smtClean="0">
              <a:solidFill>
                <a:srgbClr val="4B5A6F"/>
              </a:solidFill>
              <a:latin typeface="Arial" charset="0"/>
              <a:ea typeface="ＭＳ Ｐゴシック" pitchFamily="34" charset="-128"/>
              <a:cs typeface="Arial" charset="0"/>
            </a:endParaRPr>
          </a:p>
          <a:p>
            <a:pPr eaLnBrk="1" hangingPunct="1">
              <a:lnSpc>
                <a:spcPct val="90000"/>
              </a:lnSpc>
              <a:spcBef>
                <a:spcPts val="1800"/>
              </a:spcBef>
              <a:buFontTx/>
              <a:buNone/>
            </a:pPr>
            <a:r>
              <a:rPr lang="en-US" altLang="en-US" sz="2600" b="1" i="1" dirty="0" smtClean="0">
                <a:solidFill>
                  <a:srgbClr val="4B5A6F"/>
                </a:solidFill>
                <a:latin typeface="Arial" charset="0"/>
                <a:ea typeface="ＭＳ Ｐゴシック" pitchFamily="34" charset="-128"/>
                <a:cs typeface="Arial" charset="0"/>
              </a:rPr>
              <a:t>An Interactive Guide to Implementing an Integrated Child and Family Outcomes and IFSP/IEP Process </a:t>
            </a:r>
            <a:endParaRPr lang="en-US" altLang="en-US" sz="2600" b="1" i="1" dirty="0" smtClean="0">
              <a:solidFill>
                <a:srgbClr val="4B5A6F"/>
              </a:solidFill>
              <a:latin typeface="Arial" charset="0"/>
              <a:ea typeface="ＭＳ Ｐゴシック" pitchFamily="34" charset="-128"/>
              <a:cs typeface="Arial" charset="0"/>
            </a:endParaRPr>
          </a:p>
          <a:p>
            <a:pPr eaLnBrk="1" hangingPunct="1">
              <a:lnSpc>
                <a:spcPct val="90000"/>
              </a:lnSpc>
              <a:spcBef>
                <a:spcPts val="1200"/>
              </a:spcBef>
              <a:buFontTx/>
              <a:buNone/>
            </a:pPr>
            <a:r>
              <a:rPr lang="en-US" altLang="en-US" sz="2400" dirty="0">
                <a:latin typeface="Arial" charset="0"/>
                <a:ea typeface="ＭＳ Ｐゴシック" pitchFamily="34" charset="-128"/>
                <a:cs typeface="Arial" charset="0"/>
                <a:hlinkClick r:id="rId4"/>
              </a:rPr>
              <a:t>http://</a:t>
            </a:r>
            <a:r>
              <a:rPr lang="en-US" altLang="en-US" sz="2400" dirty="0" smtClean="0">
                <a:latin typeface="Arial" charset="0"/>
                <a:ea typeface="ＭＳ Ｐゴシック" pitchFamily="34" charset="-128"/>
                <a:cs typeface="Arial" charset="0"/>
                <a:hlinkClick r:id="rId4"/>
              </a:rPr>
              <a:t>ectacenter.org/implementingintegrated/default.asp</a:t>
            </a:r>
            <a:r>
              <a:rPr lang="en-US" altLang="en-US" sz="2400" dirty="0" smtClean="0">
                <a:latin typeface="Arial" charset="0"/>
                <a:ea typeface="ＭＳ Ｐゴシック" pitchFamily="34" charset="-128"/>
                <a:cs typeface="Arial" charset="0"/>
              </a:rPr>
              <a:t> </a:t>
            </a:r>
            <a:endParaRPr lang="en-US" altLang="en-US" sz="2400" dirty="0" smtClean="0">
              <a:latin typeface="Arial" charset="0"/>
              <a:ea typeface="ＭＳ Ｐゴシック" pitchFamily="34" charset="-128"/>
              <a:cs typeface="Arial" charset="0"/>
            </a:endParaRPr>
          </a:p>
        </p:txBody>
      </p:sp>
      <p:sp>
        <p:nvSpPr>
          <p:cNvPr id="25603" name="Slide Number Placeholder 3"/>
          <p:cNvSpPr>
            <a:spLocks noGrp="1"/>
          </p:cNvSpPr>
          <p:nvPr>
            <p:ph type="sldNum" sz="quarter" idx="12"/>
          </p:nvPr>
        </p:nvSpPr>
        <p:spPr bwMode="auto">
          <a:noFill/>
          <a:ln>
            <a:miter lim="800000"/>
            <a:headEnd/>
            <a:tailEnd/>
          </a:ln>
        </p:spPr>
        <p:txBody>
          <a:bodyPr/>
          <a:lstStyle/>
          <a:p>
            <a:fld id="{28746AF0-2D73-4179-A494-1BE31E486B51}" type="slidenum">
              <a:rPr lang="en-US" altLang="en-US" smtClean="0">
                <a:latin typeface="Arial" charset="0"/>
                <a:cs typeface="Arial" charset="0"/>
              </a:rPr>
              <a:pPr/>
              <a:t>85</a:t>
            </a:fld>
            <a:endParaRPr lang="en-US" altLang="en-US" smtClean="0">
              <a:latin typeface="Arial" charset="0"/>
              <a:cs typeface="Arial" charset="0"/>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227" t="19396" r="16756" b="21767"/>
          <a:stretch/>
        </p:blipFill>
        <p:spPr bwMode="auto">
          <a:xfrm>
            <a:off x="1600200" y="3886200"/>
            <a:ext cx="5901559" cy="279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137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lgn="r">
              <a:defRPr/>
            </a:pPr>
            <a:endParaRPr lang="en-US" sz="1800"/>
          </a:p>
        </p:txBody>
      </p:sp>
      <p:sp>
        <p:nvSpPr>
          <p:cNvPr id="15" name="TextBox 14"/>
          <p:cNvSpPr txBox="1"/>
          <p:nvPr>
            <p:custDataLst>
              <p:tags r:id="rId1"/>
            </p:custDataLst>
          </p:nvPr>
        </p:nvSpPr>
        <p:spPr>
          <a:xfrm>
            <a:off x="3352800" y="685800"/>
            <a:ext cx="2286000" cy="842665"/>
          </a:xfrm>
          <a:prstGeom prst="rect">
            <a:avLst/>
          </a:prstGeom>
          <a:noFill/>
          <a:effectLst>
            <a:glow rad="101600">
              <a:schemeClr val="accent2">
                <a:satMod val="175000"/>
                <a:alpha val="40000"/>
              </a:schemeClr>
            </a:glow>
          </a:effectLst>
        </p:spPr>
        <p:txBody>
          <a:bodyPr>
            <a:prstTxWarp prst="textWave2">
              <a:avLst/>
            </a:prstTxWarp>
            <a:spAutoFit/>
          </a:bodyPr>
          <a:lstStyle/>
          <a:p>
            <a:pPr>
              <a:defRPr/>
            </a:pPr>
            <a:r>
              <a:rPr lang="en-US"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Thinking</a:t>
            </a:r>
            <a:endParaRPr lang="en-US" dirty="0">
              <a:solidFill>
                <a:schemeClr val="bg1"/>
              </a:solidFill>
            </a:endParaRPr>
          </a:p>
        </p:txBody>
      </p:sp>
      <p:sp>
        <p:nvSpPr>
          <p:cNvPr id="36868" name="TextBox 15"/>
          <p:cNvSpPr txBox="1">
            <a:spLocks noChangeArrowheads="1"/>
          </p:cNvSpPr>
          <p:nvPr/>
        </p:nvSpPr>
        <p:spPr bwMode="auto">
          <a:xfrm>
            <a:off x="6632575" y="3505200"/>
            <a:ext cx="1550988" cy="584200"/>
          </a:xfrm>
          <a:prstGeom prst="rect">
            <a:avLst/>
          </a:prstGeom>
          <a:noFill/>
          <a:ln w="9525">
            <a:noFill/>
            <a:miter lim="800000"/>
            <a:headEnd/>
            <a:tailEnd/>
          </a:ln>
        </p:spPr>
        <p:txBody>
          <a:bodyPr wrap="none">
            <a:spAutoFit/>
          </a:bodyPr>
          <a:lstStyle/>
          <a:p>
            <a:r>
              <a:rPr lang="en-US" altLang="en-US">
                <a:cs typeface="Arial" charset="0"/>
              </a:rPr>
              <a:t>            </a:t>
            </a:r>
          </a:p>
        </p:txBody>
      </p:sp>
      <p:pic>
        <p:nvPicPr>
          <p:cNvPr id="36869" name="Picture 18" descr="cartoon thinking framework puzzle.WMF"/>
          <p:cNvPicPr>
            <a:picLocks noChangeAspect="1"/>
          </p:cNvPicPr>
          <p:nvPr/>
        </p:nvPicPr>
        <p:blipFill>
          <a:blip r:embed="rId4" cstate="print"/>
          <a:srcRect/>
          <a:stretch>
            <a:fillRect/>
          </a:stretch>
        </p:blipFill>
        <p:spPr bwMode="auto">
          <a:xfrm>
            <a:off x="3124200" y="2159000"/>
            <a:ext cx="2743200" cy="38608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7274&quot;&gt;&lt;property id=&quot;20148&quot; value=&quot;5&quot;/&gt;&lt;property id=&quot;20300&quot; value=&quot;Slide 3 - &amp;quot;Integrating Outcomes Measurement: &amp;#x0D;&amp;#x0A;Focus and Purpose&amp;quot;&quot;/&gt;&lt;property id=&quot;20307&quot; value=&quot;596&quot;/&gt;&lt;/object&gt;&lt;object type=&quot;3&quot; unique_id=&quot;17275&quot;&gt;&lt;property id=&quot;20148&quot; value=&quot;5&quot;/&gt;&lt;property id=&quot;20300&quot; value=&quot;Slide 6 - &amp;quot;Integration – Outcomes and IEP Processes&amp;quot;&quot;/&gt;&lt;property id=&quot;20307&quot; value=&quot;597&quot;/&gt;&lt;/object&gt;&lt;object type=&quot;3&quot; unique_id=&quot;17276&quot;&gt;&lt;property id=&quot;20148&quot; value=&quot;5&quot;/&gt;&lt;property id=&quot;20300&quot; value=&quot;Slide 7 - &amp;quot;Disconnect?&amp;quot;&quot;/&gt;&lt;property id=&quot;20307&quot; value=&quot;598&quot;/&gt;&lt;/object&gt;&lt;object type=&quot;3&quot; unique_id=&quot;17277&quot;&gt;&lt;property id=&quot;20148&quot; value=&quot;5&quot;/&gt;&lt;property id=&quot;20300&quot; value=&quot;Slide 8 - &amp;quot;Alignment Across Levels&amp;quot;&quot;/&gt;&lt;property id=&quot;20307&quot; value=&quot;599&quot;/&gt;&lt;/object&gt;&lt;object type=&quot;3&quot; unique_id=&quot;17279&quot;&gt;&lt;property id=&quot;20148&quot; value=&quot;5&quot;/&gt;&lt;property id=&quot;20300&quot; value=&quot;Slide 9&quot;/&gt;&lt;property id=&quot;20307&quot; value=&quot;601&quot;/&gt;&lt;/object&gt;&lt;object type=&quot;3&quot; unique_id=&quot;17280&quot;&gt;&lt;property id=&quot;20148&quot; value=&quot;5&quot;/&gt;&lt;property id=&quot;20300&quot; value=&quot;Slide 10 - &amp;quot;What is the Framework Guiding&amp;#x0D;&amp;#x0A; Our Thinking?  &amp;quot;&quot;/&gt;&lt;property id=&quot;20307&quot; value=&quot;602&quot;/&gt;&lt;/object&gt;&lt;object type=&quot;3&quot; unique_id=&quot;17281&quot;&gt;&lt;property id=&quot;20148&quot; value=&quot;5&quot;/&gt;&lt;property id=&quot;20300&quot; value=&quot;Slide 11 - &amp;quot;Examples of Guiding Frameworks&amp;quot;&quot;/&gt;&lt;property id=&quot;20307&quot; value=&quot;603&quot;/&gt;&lt;/object&gt;&lt;object type=&quot;3&quot; unique_id=&quot;17282&quot;&gt;&lt;property id=&quot;20148&quot; value=&quot;5&quot;/&gt;&lt;property id=&quot;20300&quot; value=&quot;Slide 12 - &amp;quot;The 3 Outcomes as a &amp;#x0D;&amp;#x0A;Guiding Framework&amp;quot;&quot;/&gt;&lt;property id=&quot;20307&quot; value=&quot;604&quot;/&gt;&lt;/object&gt;&lt;object type=&quot;3&quot; unique_id=&quot;17283&quot;&gt;&lt;property id=&quot;20148&quot; value=&quot;5&quot;/&gt;&lt;property id=&quot;20300&quot; value=&quot;Slide 13&quot;/&gt;&lt;property id=&quot;20307&quot; value=&quot;605&quot;/&gt;&lt;/object&gt;&lt;object type=&quot;3&quot; unique_id=&quot;17284&quot;&gt;&lt;property id=&quot;20148&quot; value=&quot;5&quot;/&gt;&lt;property id=&quot;20300&quot; value=&quot;Slide 14 - &amp;quot;Why Use the Outcomes??&amp;quot;&quot;/&gt;&lt;property id=&quot;20307&quot; value=&quot;606&quot;/&gt;&lt;/object&gt;&lt;object type=&quot;3&quot; unique_id=&quot;17285&quot;&gt;&lt;property id=&quot;20148&quot; value=&quot;5&quot;/&gt;&lt;property id=&quot;20300&quot; value=&quot;Slide 16 - &amp;quot;What Might It Look Like? &amp;#x0D;&amp;#x0A;Assessment&amp;quot;&quot;/&gt;&lt;property id=&quot;20307&quot; value=&quot;607&quot;/&gt;&lt;/object&gt;&lt;object type=&quot;3&quot; unique_id=&quot;17287&quot;&gt;&lt;property id=&quot;20148&quot; value=&quot;5&quot;/&gt;&lt;property id=&quot;20300&quot; value=&quot;Slide 18 - &amp;quot;What Might It Look Like?&amp;#x0D;&amp;#x0A;IFSPs and IEPs&amp;quot;&quot;/&gt;&lt;property id=&quot;20307&quot; value=&quot;609&quot;/&gt;&lt;/object&gt;&lt;object type=&quot;3&quot; unique_id=&quot;17292&quot;&gt;&lt;property id=&quot;20148&quot; value=&quot;5&quot;/&gt;&lt;property id=&quot;20300&quot; value=&quot;Slide 21 - &amp;quot;Benefits of Integrating Outcomes into the IFSP/IEP Process&amp;#x0D;&amp;#x0A;&amp;quot;&quot;/&gt;&lt;property id=&quot;20307&quot; value=&quot;614&quot;/&gt;&lt;/object&gt;&lt;object type=&quot;3&quot; unique_id=&quot;17293&quot;&gt;&lt;property id=&quot;20148&quot; value=&quot;5&quot;/&gt;&lt;property id=&quot;20300&quot; value=&quot;Slide 22&quot;/&gt;&lt;property id=&quot;20307&quot; value=&quot;615&quot;/&gt;&lt;/object&gt;&lt;object type=&quot;3&quot; unique_id=&quot;17938&quot;&gt;&lt;property id=&quot;20148&quot; value=&quot;5&quot;/&gt;&lt;property id=&quot;20300&quot; value=&quot;Slide 1 - &amp;quot;Integrating the Child Outcomes into the IFSP Process&amp;quot;&quot;/&gt;&lt;property id=&quot;20307&quot; value=&quot;626&quot;/&gt;&lt;/object&gt;&lt;object type=&quot;3&quot; unique_id=&quot;17940&quot;&gt;&lt;property id=&quot;20148&quot; value=&quot;5&quot;/&gt;&lt;property id=&quot;20300&quot; value=&quot;Slide 4 - &amp;quot;Goal of Early Intervention and Early Childhood Special Education&amp;quot;&quot;/&gt;&lt;property id=&quot;20307&quot; value=&quot;616&quot;/&gt;&lt;/object&gt;&lt;object type=&quot;3&quot; unique_id=&quot;17942&quot;&gt;&lt;property id=&quot;20148&quot; value=&quot;5&quot;/&gt;&lt;property id=&quot;20300&quot; value=&quot;Slide 5 - &amp;quot;3 Global Child Outcomes&amp;quot;&quot;/&gt;&lt;property id=&quot;20307&quot; value=&quot;618&quot;/&gt;&lt;/object&gt;&lt;object type=&quot;3&quot; unique_id=&quot;18595&quot;&gt;&lt;property id=&quot;20148&quot; value=&quot;5&quot;/&gt;&lt;property id=&quot;20300&quot; value=&quot;Slide 2&quot;/&gt;&lt;property id=&quot;20307&quot; value=&quot;664&quot;/&gt;&lt;/object&gt;&lt;object type=&quot;3&quot; unique_id=&quot;18596&quot;&gt;&lt;property id=&quot;20148&quot; value=&quot;5&quot;/&gt;&lt;property id=&quot;20300&quot; value=&quot;Slide 15 - &amp;quot;Using the Outcomes to Connect Our Thinking&amp;quot;&quot;/&gt;&lt;property id=&quot;20307&quot; value=&quot;661&quot;/&gt;&lt;/object&gt;&lt;object type=&quot;3&quot; unique_id=&quot;18597&quot;&gt;&lt;property id=&quot;20148&quot; value=&quot;5&quot;/&gt;&lt;property id=&quot;20300&quot; value=&quot;Slide 17 - &amp;quot;Making the Connection:&amp;#x0D;&amp;#x0A;Using Functional Assessment&amp;quot;&quot;/&gt;&lt;property id=&quot;20307&quot; value=&quot;662&quot;/&gt;&lt;/object&gt;&lt;object type=&quot;3&quot; unique_id=&quot;18598&quot;&gt;&lt;property id=&quot;20148&quot; value=&quot;5&quot;/&gt;&lt;property id=&quot;20300&quot; value=&quot;Slide 19 - &amp;quot;What Might It Look Like?&amp;#x0D;&amp;#x0A;Intervention and Progress Monitoring&amp;quot;&quot;/&gt;&lt;property id=&quot;20307&quot; value=&quot;665&quot;/&gt;&lt;/object&gt;&lt;object type=&quot;3&quot; unique_id=&quot;18599&quot;&gt;&lt;property id=&quot;20148&quot; value=&quot;5&quot;/&gt;&lt;property id=&quot;20300&quot; value=&quot;Slide 20 - &amp;quot;The Right People, the Right Situation,&amp;#x0D;&amp;#x0A;the Right Time&amp;quot;&quot;/&gt;&lt;property id=&quot;20307&quot; value=&quot;663&quot;/&gt;&lt;/object&gt;&lt;object type=&quot;3&quot; unique_id=&quot;18624&quot;&gt;&lt;property id=&quot;20148&quot; value=&quot;5&quot;/&gt;&lt;property id=&quot;20300&quot; value=&quot;Slide 23&quot;/&gt;&lt;property id=&quot;20307&quot; value=&quot;714&quot;/&gt;&lt;/object&gt;&lt;object type=&quot;3&quot; unique_id=&quot;18625&quot;&gt;&lt;property id=&quot;20148&quot; value=&quot;5&quot;/&gt;&lt;property id=&quot;20300&quot; value=&quot;Slide 24 - &amp;quot;Kansas Landscape&amp;quot;&quot;/&gt;&lt;property id=&quot;20307&quot; value=&quot;668&quot;/&gt;&lt;/object&gt;&lt;object type=&quot;3&quot; unique_id=&quot;18626&quot;&gt;&lt;property id=&quot;20148&quot; value=&quot;5&quot;/&gt;&lt;property id=&quot;20300&quot; value=&quot;Slide 25 - &amp;quot;Goal&amp;quot;&quot;/&gt;&lt;property id=&quot;20307&quot; value=&quot;677&quot;/&gt;&lt;/object&gt;&lt;object type=&quot;3&quot; unique_id=&quot;18627&quot;&gt;&lt;property id=&quot;20148&quot; value=&quot;5&quot;/&gt;&lt;property id=&quot;20300&quot; value=&quot;Slide 26 - &amp;quot;Implementation&amp;#x0D;&amp;#x0A;Kansas Infant-Toddler Services&amp;quot;&quot;/&gt;&lt;property id=&quot;20307&quot; value=&quot;713&quot;/&gt;&lt;/object&gt;&lt;object type=&quot;3&quot; unique_id=&quot;18628&quot;&gt;&lt;property id=&quot;20148&quot; value=&quot;5&quot;/&gt;&lt;property id=&quot;20300&quot; value=&quot;Slide 27 - &amp;quot;&amp;#x0D;&amp;#x0A;&amp;#x0D;&amp;#x0A;IFSPalooza:&amp;#x0D;&amp;#x0A;an all-out crazy party; partying at one place with a ton of people like there's no tomorrow&amp;#x0D;&amp;#x0A;&amp;quot;&quot;/&gt;&lt;property id=&quot;20307&quot; value=&quot;702&quot;/&gt;&lt;/object&gt;&lt;object type=&quot;3&quot; unique_id=&quot;18629&quot;&gt;&lt;property id=&quot;20148&quot; value=&quot;5&quot;/&gt;&lt;property id=&quot;20300&quot; value=&quot;Slide 28 - &amp;quot;Statewide IFSP for tiny-k Programs&amp;quot;&quot;/&gt;&lt;property id=&quot;20307&quot; value=&quot;669&quot;/&gt;&lt;/object&gt;&lt;object type=&quot;3&quot; unique_id=&quot;18630&quot;&gt;&lt;property id=&quot;20148&quot; value=&quot;5&quot;/&gt;&lt;property id=&quot;20300&quot; value=&quot;Slide 29 - &amp;quot;My Child’s Story&amp;quot;&quot;/&gt;&lt;property id=&quot;20307&quot; value=&quot;694&quot;/&gt;&lt;/object&gt;&lt;object type=&quot;3&quot; unique_id=&quot;18631&quot;&gt;&lt;property id=&quot;20148&quot; value=&quot;5&quot;/&gt;&lt;property id=&quot;20300&quot; value=&quot;Slide 30 - &amp;quot;My Child’s Story&amp;quot;&quot;/&gt;&lt;property id=&quot;20307&quot; value=&quot;695&quot;/&gt;&lt;/object&gt;&lt;object type=&quot;3&quot; unique_id=&quot;18632&quot;&gt;&lt;property id=&quot;20148&quot; value=&quot;5&quot;/&gt;&lt;property id=&quot;20300&quot; value=&quot;Slide 31 - &amp;quot;My Child’s Story&amp;quot;&quot;/&gt;&lt;property id=&quot;20307&quot; value=&quot;696&quot;/&gt;&lt;/object&gt;&lt;object type=&quot;3&quot; unique_id=&quot;18633&quot;&gt;&lt;property id=&quot;20148&quot; value=&quot;5&quot;/&gt;&lt;property id=&quot;20300&quot; value=&quot;Slide 32 - &amp;quot;My Child’s Story&amp;quot;&quot;/&gt;&lt;property id=&quot;20307&quot; value=&quot;697&quot;/&gt;&lt;/object&gt;&lt;object type=&quot;3&quot; unique_id=&quot;18634&quot;&gt;&lt;property id=&quot;20148&quot; value=&quot;5&quot;/&gt;&lt;property id=&quot;20300&quot; value=&quot;Slide 33 - &amp;quot;My Child’s Story&amp;quot;&quot;/&gt;&lt;property id=&quot;20307&quot; value=&quot;698&quot;/&gt;&lt;/object&gt;&lt;object type=&quot;3&quot; unique_id=&quot;18635&quot;&gt;&lt;property id=&quot;20148&quot; value=&quot;5&quot;/&gt;&lt;property id=&quot;20300&quot; value=&quot;Slide 34 - &amp;quot;My Child’s Story&amp;quot;&quot;/&gt;&lt;property id=&quot;20307&quot; value=&quot;699&quot;/&gt;&lt;/object&gt;&lt;object type=&quot;3&quot; unique_id=&quot;18636&quot;&gt;&lt;property id=&quot;20148&quot; value=&quot;5&quot;/&gt;&lt;property id=&quot;20300&quot; value=&quot;Slide 35 - &amp;quot;My Child’s Story&amp;quot;&quot;/&gt;&lt;property id=&quot;20307&quot; value=&quot;700&quot;/&gt;&lt;/object&gt;&lt;object type=&quot;3&quot; unique_id=&quot;18637&quot;&gt;&lt;property id=&quot;20148&quot; value=&quot;5&quot;/&gt;&lt;property id=&quot;20300&quot; value=&quot;Slide 36 - &amp;quot;Developing Functional IFSP Outcomes&amp;quot;&quot;/&gt;&lt;property id=&quot;20307&quot; value=&quot;715&quot;/&gt;&lt;/object&gt;&lt;object type=&quot;3&quot; unique_id=&quot;18638&quot;&gt;&lt;property id=&quot;20148&quot; value=&quot;5&quot;/&gt;&lt;property id=&quot;20300&quot; value=&quot;Slide 37 - &amp;quot;IEP Training&amp;#x0D;&amp;#x0A;for Kansas Schools&amp;quot;&quot;/&gt;&lt;property id=&quot;20307&quot; value=&quot;670&quot;/&gt;&lt;/object&gt;&lt;object type=&quot;3&quot; unique_id=&quot;18639&quot;&gt;&lt;property id=&quot;20148&quot; value=&quot;5&quot;/&gt;&lt;property id=&quot;20300&quot; value=&quot;Slide 38 - &amp;quot;Using Information to Develop Child and Family Story or PLAAFP&amp;quot;&quot;/&gt;&lt;property id=&quot;20307&quot; value=&quot;710&quot;/&gt;&lt;/object&gt;&lt;object type=&quot;3&quot; unique_id=&quot;18640&quot;&gt;&lt;property id=&quot;20148&quot; value=&quot;5&quot;/&gt;&lt;property id=&quot;20300&quot; value=&quot;Slide 39 - &amp;quot;The Right People, the Right Situation, the Right Time&amp;quot;&quot;/&gt;&lt;property id=&quot;20307&quot; value=&quot;709&quot;/&gt;&lt;/object&gt;&lt;object type=&quot;3&quot; unique_id=&quot;18641&quot;&gt;&lt;property id=&quot;20148&quot; value=&quot;5&quot;/&gt;&lt;property id=&quot;20300&quot; value=&quot;Slide 40 - &amp;quot;Steps to Integrating &amp;#x0D;&amp;#x0A;EC Outcomes (ECO) with the IEP &amp;quot;&quot;/&gt;&lt;property id=&quot;20307&quot; value=&quot;716&quot;/&gt;&lt;/object&gt;&lt;object type=&quot;3&quot; unique_id=&quot;18642&quot;&gt;&lt;property id=&quot;20148&quot; value=&quot;5&quot;/&gt;&lt;property id=&quot;20300&quot; value=&quot;Slide 41 - &amp;quot;Steps to Integrating &amp;#x0D;&amp;#x0A;EC Outcomes (ECO) with the IEP &amp;quot;&quot;/&gt;&lt;property id=&quot;20307&quot; value=&quot;717&quot;/&gt;&lt;/object&gt;&lt;object type=&quot;3&quot; unique_id=&quot;18643&quot;&gt;&lt;property id=&quot;20148&quot; value=&quot;5&quot;/&gt;&lt;property id=&quot;20300&quot; value=&quot;Slide 42 - &amp;quot;Develop Functional IEP Goals&amp;quot;&quot;/&gt;&lt;property id=&quot;20307&quot; value=&quot;683&quot;/&gt;&lt;/object&gt;&lt;object type=&quot;3&quot; unique_id=&quot;18644&quot;&gt;&lt;property id=&quot;20148&quot; value=&quot;5&quot;/&gt;&lt;property id=&quot;20300&quot; value=&quot;Slide 43&quot;/&gt;&lt;property id=&quot;20307&quot; value=&quot;711&quot;/&gt;&lt;/object&gt;&lt;object type=&quot;3&quot; unique_id=&quot;18645&quot;&gt;&lt;property id=&quot;20148&quot; value=&quot;5&quot;/&gt;&lt;property id=&quot;20300&quot; value=&quot;Slide 44&quot;/&gt;&lt;property id=&quot;20307&quot; value=&quot;712&quot;/&gt;&lt;/object&gt;&lt;object type=&quot;3&quot; unique_id=&quot;18646&quot;&gt;&lt;property id=&quot;20148&quot; value=&quot;5&quot;/&gt;&lt;property id=&quot;20300&quot; value=&quot;Slide 45 - &amp;quot;Resources&amp;quot;&quot;/&gt;&lt;property id=&quot;20307&quot; value=&quot;684&quot;/&gt;&lt;/object&gt;&lt;object type=&quot;3&quot; unique_id=&quot;18647&quot;&gt;&lt;property id=&quot;20148&quot; value=&quot;5&quot;/&gt;&lt;property id=&quot;20300&quot; value=&quot;Slide 46 - &amp;quot;Opportunities for Outcomes Measurement in IFSP/IEP Process&amp;quot;&quot;/&gt;&lt;property id=&quot;20307&quot; value=&quot;688&quot;/&gt;&lt;/object&gt;&lt;object type=&quot;3&quot; unique_id=&quot;18648&quot;&gt;&lt;property id=&quot;20148&quot; value=&quot;5&quot;/&gt;&lt;property id=&quot;20300&quot; value=&quot;Slide 47 - &amp;quot;Lessons Learned &amp;quot;&quot;/&gt;&lt;property id=&quot;20307&quot; value=&quot;691&quot;/&gt;&lt;/object&gt;&lt;object type=&quot;3&quot; unique_id=&quot;18649&quot;&gt;&lt;property id=&quot;20148&quot; value=&quot;5&quot;/&gt;&lt;property id=&quot;20300&quot; value=&quot;Slide 48 - &amp;quot;Lessons Learned&amp;quot;&quot;/&gt;&lt;property id=&quot;20307&quot; value=&quot;690&quot;/&gt;&lt;/object&gt;&lt;object type=&quot;3&quot; unique_id=&quot;18650&quot;&gt;&lt;property id=&quot;20148&quot; value=&quot;5&quot;/&gt;&lt;property id=&quot;20300&quot; value=&quot;Slide 49 - &amp;quot;What people are saying!&amp;quot;&quot;/&gt;&lt;property id=&quot;20307&quot; value=&quot;704&quot;/&gt;&lt;/object&gt;&lt;object type=&quot;3&quot; unique_id=&quot;18651&quot;&gt;&lt;property id=&quot;20148&quot; value=&quot;5&quot;/&gt;&lt;property id=&quot;20300&quot; value=&quot;Slide 50 - &amp;quot;What people are saying!&amp;quot;&quot;/&gt;&lt;property id=&quot;20307&quot; value=&quot;708&quot;/&gt;&lt;/object&gt;&lt;object type=&quot;3&quot; unique_id=&quot;18652&quot;&gt;&lt;property id=&quot;20148&quot; value=&quot;5&quot;/&gt;&lt;property id=&quot;20300&quot; value=&quot;Slide 51 - &amp;quot;What people are saying!&amp;quot;&quot;/&gt;&lt;property id=&quot;20307&quot; value=&quot;706&quot;/&gt;&lt;/object&gt;&lt;object type=&quot;3&quot; unique_id=&quot;18653&quot;&gt;&lt;property id=&quot;20148&quot; value=&quot;5&quot;/&gt;&lt;property id=&quot;20300&quot; value=&quot;Slide 52 - &amp;quot;What people are saying!&amp;quot;&quot;/&gt;&lt;property id=&quot;20307&quot; value=&quot;707&quot;/&gt;&lt;/object&gt;&lt;object type=&quot;3&quot; unique_id=&quot;18654&quot;&gt;&lt;property id=&quot;20148&quot; value=&quot;5&quot;/&gt;&lt;property id=&quot;20300&quot; value=&quot;Slide 53 - &amp;quot;Next Steps In Integrating ECO with the Kansas IFSP/IEP Process&amp;quot;&quot;/&gt;&lt;property id=&quot;20307&quot; value=&quot;689&quot;/&gt;&lt;/object&gt;&lt;object type=&quot;3&quot; unique_id=&quot;18655&quot;&gt;&lt;property id=&quot;20148&quot; value=&quot;5&quot;/&gt;&lt;property id=&quot;20300&quot; value=&quot;Slide 54 - &amp;quot;Next Steps In Integrating ECO with the Kansas IFSP/IEP Process&amp;quot;&quot;/&gt;&lt;property id=&quot;20307&quot; value=&quot;718&quot;/&gt;&lt;/object&gt;&lt;object type=&quot;3&quot; unique_id=&quot;18656&quot;&gt;&lt;property id=&quot;20148&quot; value=&quot;5&quot;/&gt;&lt;property id=&quot;20300&quot; value=&quot;Slide 55&quot;/&gt;&lt;property id=&quot;20307&quot; value=&quot;693&quot;/&gt;&lt;/object&gt;&lt;object type=&quot;3&quot; unique_id=&quot;18657&quot;&gt;&lt;property id=&quot;20148&quot; value=&quot;5&quot;/&gt;&lt;property id=&quot;20300&quot; value=&quot;Slide 56 - &amp;quot;Using an Implementation Science Framework to Plan &amp;#x0D;&amp;#x0A;Child Outcomes Integration&amp;quot;&quot;/&gt;&lt;property id=&quot;20307&quot; value=&quot;719&quot;/&gt;&lt;/object&gt;&lt;object type=&quot;3&quot; unique_id=&quot;18658&quot;&gt;&lt;property id=&quot;20148&quot; value=&quot;5&quot;/&gt;&lt;property id=&quot;20300&quot; value=&quot;Slide 57 - &amp;quot;Stages of Implementation&amp;quot;&quot;/&gt;&lt;property id=&quot;20307&quot; value=&quot;720&quot;/&gt;&lt;/object&gt;&lt;object type=&quot;3&quot; unique_id=&quot;18659&quot;&gt;&lt;property id=&quot;20148&quot; value=&quot;5&quot;/&gt;&lt;property id=&quot;20300&quot; value=&quot;Slide 58&quot;/&gt;&lt;property id=&quot;20307&quot; value=&quot;721&quot;/&gt;&lt;/object&gt;&lt;object type=&quot;3&quot; unique_id=&quot;18660&quot;&gt;&lt;property id=&quot;20148&quot; value=&quot;5&quot;/&gt;&lt;property id=&quot;20300&quot; value=&quot;Slide 59&quot;/&gt;&lt;property id=&quot;20307&quot; value=&quot;722&quot;/&gt;&lt;/object&gt;&lt;object type=&quot;3&quot; unique_id=&quot;18661&quot;&gt;&lt;property id=&quot;20148&quot; value=&quot;5&quot;/&gt;&lt;property id=&quot;20300&quot; value=&quot;Slide 60&quot;/&gt;&lt;property id=&quot;20307&quot; value=&quot;723&quot;/&gt;&lt;/object&gt;&lt;object type=&quot;3&quot; unique_id=&quot;18662&quot;&gt;&lt;property id=&quot;20148&quot; value=&quot;5&quot;/&gt;&lt;property id=&quot;20300&quot; value=&quot;Slide 61 - &amp;quot;Local Implementation Teams&amp;quot;&quot;/&gt;&lt;property id=&quot;20307&quot; value=&quot;724&quot;/&gt;&lt;/object&gt;&lt;object type=&quot;3&quot; unique_id=&quot;18663&quot;&gt;&lt;property id=&quot;20148&quot; value=&quot;5&quot;/&gt;&lt;property id=&quot;20300&quot; value=&quot;Slide 62 - &amp;quot;Communication &amp;amp; Feedback&amp;quot;&quot;/&gt;&lt;property id=&quot;20307&quot; value=&quot;725&quot;/&gt;&lt;/object&gt;&lt;object type=&quot;3&quot; unique_id=&quot;18664&quot;&gt;&lt;property id=&quot;20148&quot; value=&quot;5&quot;/&gt;&lt;property id=&quot;20300&quot; value=&quot;Slide 63 - &amp;quot;Evaluation Planning&amp;quot;&quot;/&gt;&lt;property id=&quot;20307&quot; value=&quot;726&quot;/&gt;&lt;/object&gt;&lt;object type=&quot;3&quot; unique_id=&quot;18665&quot;&gt;&lt;property id=&quot;20148&quot; value=&quot;5&quot;/&gt;&lt;property id=&quot;20300&quot; value=&quot;Slide 64&quot;/&gt;&lt;property id=&quot;20307&quot; value=&quot;727&quot;/&gt;&lt;/object&gt;&lt;object type=&quot;3&quot; unique_id=&quot;18666&quot;&gt;&lt;property id=&quot;20148&quot; value=&quot;5&quot;/&gt;&lt;property id=&quot;20300&quot; value=&quot;Slide 65 - &amp;quot;Helpful Resources&amp;quot;&quot;/&gt;&lt;property id=&quot;20307&quot; value=&quot;728&quot;/&gt;&lt;/object&gt;&lt;object type=&quot;3&quot; unique_id=&quot;18801&quot;&gt;&lt;property id=&quot;20148&quot; value=&quot;5&quot;/&gt;&lt;property id=&quot;20300&quot; value=&quot;Slide 66 - &amp;quot;Integrating the Child Indicators&amp;#x0D;&amp;#x0A;in Virginia &amp;quot;&quot;/&gt;&lt;property id=&quot;20307&quot; value=&quot;729&quot;/&gt;&lt;/object&gt;&lt;object type=&quot;3&quot; unique_id=&quot;18802&quot;&gt;&lt;property id=&quot;20148&quot; value=&quot;5&quot;/&gt;&lt;property id=&quot;20300&quot; value=&quot;Slide 67&quot;/&gt;&lt;property id=&quot;20307&quot; value=&quot;730&quot;/&gt;&lt;/object&gt;&lt;object type=&quot;3&quot; unique_id=&quot;18803&quot;&gt;&lt;property id=&quot;20148&quot; value=&quot;5&quot;/&gt;&lt;property id=&quot;20300&quot; value=&quot;Slide 68&quot;/&gt;&lt;property id=&quot;20307&quot; value=&quot;731&quot;/&gt;&lt;/object&gt;&lt;object type=&quot;3&quot; unique_id=&quot;18804&quot;&gt;&lt;property id=&quot;20148&quot; value=&quot;5&quot;/&gt;&lt;property id=&quot;20300&quot; value=&quot;Slide 69 - &amp;quot;Virginia’s Integration of Child Outcomes into IFSP Process&amp;quot;&quot;/&gt;&lt;property id=&quot;20307&quot; value=&quot;732&quot;/&gt;&lt;/object&gt;&lt;object type=&quot;3&quot; unique_id=&quot;18805&quot;&gt;&lt;property id=&quot;20148&quot; value=&quot;5&quot;/&gt;&lt;property id=&quot;20300&quot; value=&quot;Slide 70 - &amp;quot;Keys to Successful Implementation&amp;quot;&quot;/&gt;&lt;property id=&quot;20307&quot; value=&quot;733&quot;/&gt;&lt;/object&gt;&lt;object type=&quot;3&quot; unique_id=&quot;18806&quot;&gt;&lt;property id=&quot;20148&quot; value=&quot;5&quot;/&gt;&lt;property id=&quot;20300&quot; value=&quot;Slide 71 - &amp;quot;Regular Meetings with Ongoing Assessment &amp;#x0D;&amp;#x0A;&amp;#x0D;&amp;#x0A;&amp;quot;&quot;/&gt;&lt;property id=&quot;20307&quot; value=&quot;734&quot;/&gt;&lt;/object&gt;&lt;object type=&quot;3&quot; unique_id=&quot;18807&quot;&gt;&lt;property id=&quot;20148&quot; value=&quot;5&quot;/&gt;&lt;property id=&quot;20300&quot; value=&quot;Slide 72 - &amp;quot;Self-Assessment&amp;quot;&quot;/&gt;&lt;property id=&quot;20307&quot; value=&quot;735&quot;/&gt;&lt;/object&gt;&lt;object type=&quot;3&quot; unique_id=&quot;18808&quot;&gt;&lt;property id=&quot;20148&quot; value=&quot;5&quot;/&gt;&lt;property id=&quot;20300&quot; value=&quot;Slide 73 - &amp;quot;Monthly Feedback Tool&amp;quot;&quot;/&gt;&lt;property id=&quot;20307&quot; value=&quot;736&quot;/&gt;&lt;/object&gt;&lt;object type=&quot;3&quot; unique_id=&quot;18809&quot;&gt;&lt;property id=&quot;20148&quot; value=&quot;5&quot;/&gt;&lt;property id=&quot;20300&quot; value=&quot;Slide 74&quot;/&gt;&lt;property id=&quot;20307&quot; value=&quot;737&quot;/&gt;&lt;/object&gt;&lt;object type=&quot;3&quot; unique_id=&quot;18810&quot;&gt;&lt;property id=&quot;20148&quot; value=&quot;5&quot;/&gt;&lt;property id=&quot;20300&quot; value=&quot;Slide 75 - &amp;quot;Getting From Domains to Functional Assessment&amp;quot;&quot;/&gt;&lt;property id=&quot;20307&quot; value=&quot;738&quot;/&gt;&lt;/object&gt;&lt;object type=&quot;3&quot; unique_id=&quot;18811&quot;&gt;&lt;property id=&quot;20148&quot; value=&quot;5&quot;/&gt;&lt;property id=&quot;20300&quot; value=&quot;Slide 76 - &amp;quot;Where is Near Somewhat?&amp;quot;&quot;/&gt;&lt;property id=&quot;20307&quot; value=&quot;739&quot;/&gt;&lt;/object&gt;&lt;object type=&quot;3&quot; unique_id=&quot;18812&quot;&gt;&lt;property id=&quot;20148&quot; value=&quot;5&quot;/&gt;&lt;property id=&quot;20300&quot; value=&quot;Slide 77&quot;/&gt;&lt;property id=&quot;20307&quot; value=&quot;740&quot;/&gt;&lt;/object&gt;&lt;object type=&quot;3&quot; unique_id=&quot;18813&quot;&gt;&lt;property id=&quot;20148&quot; value=&quot;5&quot;/&gt;&lt;property id=&quot;20300&quot; value=&quot;Slide 78&quot;/&gt;&lt;property id=&quot;20307&quot; value=&quot;741&quot;/&gt;&lt;/object&gt;&lt;object type=&quot;3&quot; unique_id=&quot;18814&quot;&gt;&lt;property id=&quot;20148&quot; value=&quot;5&quot;/&gt;&lt;property id=&quot;20300&quot; value=&quot;Slide 79 - &amp;quot;Child Indicator Guiding Questions&amp;quot;&quot;/&gt;&lt;property id=&quot;20307&quot; value=&quot;742&quot;/&gt;&lt;/object&gt;&lt;object type=&quot;3&quot; unique_id=&quot;18815&quot;&gt;&lt;property id=&quot;20148&quot; value=&quot;5&quot;/&gt;&lt;property id=&quot;20300&quot; value=&quot;Slide 80 - &amp;quot;Feedback on Narratives&amp;quot;&quot;/&gt;&lt;property id=&quot;20307&quot; value=&quot;743&quot;/&gt;&lt;/object&gt;&lt;object type=&quot;3&quot; unique_id=&quot;18816&quot;&gt;&lt;property id=&quot;20148&quot; value=&quot;5&quot;/&gt;&lt;property id=&quot;20300&quot; value=&quot;Slide 81 - &amp;quot;Connecting the Dots in Virginia&amp;quot;&quot;/&gt;&lt;property id=&quot;20307&quot; value=&quot;744&quot;/&gt;&lt;/object&gt;&lt;object type=&quot;3&quot; unique_id=&quot;18817&quot;&gt;&lt;property id=&quot;20148&quot; value=&quot;5&quot;/&gt;&lt;property id=&quot;20300&quot; value=&quot;Slide 82 - &amp;quot;Connecting the Dots- the what, the why and the how&amp;quot;&quot;/&gt;&lt;property id=&quot;20307&quot; value=&quot;745&quot;/&gt;&lt;/object&gt;&lt;object type=&quot;3&quot; unique_id=&quot;18818&quot;&gt;&lt;property id=&quot;20148&quot; value=&quot;5&quot;/&gt;&lt;property id=&quot;20300&quot; value=&quot;Slide 83&quot;/&gt;&lt;property id=&quot;20307&quot; value=&quot;746&quot;/&gt;&lt;/object&gt;&lt;object type=&quot;3&quot; unique_id=&quot;18819&quot;&gt;&lt;property id=&quot;20148&quot; value=&quot;5&quot;/&gt;&lt;property id=&quot;20300&quot; value=&quot;Slide 84 - &amp;quot;Essential Components/Next Steps&amp;quot;&quot;/&gt;&lt;property id=&quot;20307&quot; value=&quot;747&quot;/&gt;&lt;/object&gt;&lt;object type=&quot;3&quot; unique_id=&quot;18906&quot;&gt;&lt;property id=&quot;20148&quot; value=&quot;5&quot;/&gt;&lt;property id=&quot;20300&quot; value=&quot;Slide 85 - &amp;quot;Resources&amp;quot;&quot;/&gt;&lt;property id=&quot;20307&quot; value=&quot;74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A933B1-59FE-4309-807E-322AD4422074}&quot;/&gt;&lt;filename val=&quot;C:\Users\cdwagner\AppData\Local\Temp\PR\data\asimages\{3AA933B1-59FE-4309-807E-322AD4422074}.png&quot;/&gt;&lt;hasEffects val=&quot;1&quot;/&gt;&lt;left val=&quot;186.72&quot;/&gt;&lt;top val=&quot;259.56&quot;/&gt;&lt;width val=&quot;202.92&quot;/&gt;&lt;height val=&quot;137.52&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07D2D3-1CC3-4401-B9AC-563233777E76}&quot;/&gt;&lt;filename val=&quot;C:\Users\cdwagner\AppData\Local\Temp\PR\data\asimages\{1607D2D3-1CC3-4401-B9AC-563233777E76}.png&quot;/&gt;&lt;hasEffects val=&quot;1&quot;/&gt;&lt;left val=&quot;255.72&quot;/&gt;&lt;top val=&quot;45.72&quot;/&gt;&lt;width val=&quot;197.64&quot;/&gt;&lt;height val=&quot;83.64&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98194C-91DF-4BC7-8811-2DB819B3C63F}&quot;/&gt;&lt;filename val=&quot;C:\Users\cdwagner\AppData\Local\Temp\PR\data\asimages\{6198194C-91DF-4BC7-8811-2DB819B3C63F}.png&quot;/&gt;&lt;hasEffects val=&quot;1&quot;/&gt;&lt;left val=&quot;-4.56&quot;/&gt;&lt;top val=&quot;13.56&quot;/&gt;&lt;width val=&quot;731.64&quot;/&gt;&lt;height val=&quot;91.08&quot;/&gt;&lt;/ThreeDShapeInfo&gt;"/>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B416C"/>
      </a:dk2>
      <a:lt2>
        <a:srgbClr val="D4E6F4"/>
      </a:lt2>
      <a:accent1>
        <a:srgbClr val="FE9B00"/>
      </a:accent1>
      <a:accent2>
        <a:srgbClr val="EF6011"/>
      </a:accent2>
      <a:accent3>
        <a:srgbClr val="3F3F3F"/>
      </a:accent3>
      <a:accent4>
        <a:srgbClr val="929292"/>
      </a:accent4>
      <a:accent5>
        <a:srgbClr val="4B5A6F"/>
      </a:accent5>
      <a:accent6>
        <a:srgbClr val="F1EEE4"/>
      </a:accent6>
      <a:hlink>
        <a:srgbClr val="3F86C3"/>
      </a:hlink>
      <a:folHlink>
        <a:srgbClr val="1B41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Default Design-Fifth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umme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Custom 3">
      <a:dk1>
        <a:sysClr val="windowText" lastClr="000000"/>
      </a:dk1>
      <a:lt1>
        <a:sysClr val="window" lastClr="FFFFFF"/>
      </a:lt1>
      <a:dk2>
        <a:srgbClr val="1B416C"/>
      </a:dk2>
      <a:lt2>
        <a:srgbClr val="D4E6F4"/>
      </a:lt2>
      <a:accent1>
        <a:srgbClr val="FE9B00"/>
      </a:accent1>
      <a:accent2>
        <a:srgbClr val="EF6011"/>
      </a:accent2>
      <a:accent3>
        <a:srgbClr val="3F3F3F"/>
      </a:accent3>
      <a:accent4>
        <a:srgbClr val="929292"/>
      </a:accent4>
      <a:accent5>
        <a:srgbClr val="4B5A6F"/>
      </a:accent5>
      <a:accent6>
        <a:srgbClr val="F1EEE4"/>
      </a:accent6>
      <a:hlink>
        <a:srgbClr val="3F86C3"/>
      </a:hlink>
      <a:folHlink>
        <a:srgbClr val="1B41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11145</TotalTime>
  <Words>8573</Words>
  <Application>Microsoft Office PowerPoint</Application>
  <PresentationFormat>On-screen Show (4:3)</PresentationFormat>
  <Paragraphs>676</Paragraphs>
  <Slides>85</Slides>
  <Notes>64</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85</vt:i4>
      </vt:variant>
    </vt:vector>
  </HeadingPairs>
  <TitlesOfParts>
    <vt:vector size="92" baseType="lpstr">
      <vt:lpstr>Office Theme</vt:lpstr>
      <vt:lpstr>10_Default Design-Fifth child</vt:lpstr>
      <vt:lpstr>Summer</vt:lpstr>
      <vt:lpstr>Modèle par défaut</vt:lpstr>
      <vt:lpstr>1_Office Theme</vt:lpstr>
      <vt:lpstr>Acrobat Document</vt:lpstr>
      <vt:lpstr>Presentation</vt:lpstr>
      <vt:lpstr>Integrating the Child Outcomes into the IFSP Process</vt:lpstr>
      <vt:lpstr>PowerPoint Presentation</vt:lpstr>
      <vt:lpstr>Integrating Outcomes Measurement:  Focus and Purpose</vt:lpstr>
      <vt:lpstr>Goal of Early Intervention and Early Childhood Special Education</vt:lpstr>
      <vt:lpstr>3 Global Child Outcomes</vt:lpstr>
      <vt:lpstr>Integration – Outcomes and IEP Processes</vt:lpstr>
      <vt:lpstr>Disconnect?</vt:lpstr>
      <vt:lpstr>Alignment Across Levels</vt:lpstr>
      <vt:lpstr>PowerPoint Presentation</vt:lpstr>
      <vt:lpstr>What is the Framework Guiding  Our Thinking?  </vt:lpstr>
      <vt:lpstr>Examples of Guiding Frameworks</vt:lpstr>
      <vt:lpstr>The 3 Outcomes as a  Guiding Framework</vt:lpstr>
      <vt:lpstr>PowerPoint Presentation</vt:lpstr>
      <vt:lpstr>Why Use the Outcomes??</vt:lpstr>
      <vt:lpstr>Using the Outcomes to Connect Our Thinking</vt:lpstr>
      <vt:lpstr>What Might It Look Like?  Assessment</vt:lpstr>
      <vt:lpstr>Making the Connection: Using Functional Assessment</vt:lpstr>
      <vt:lpstr>What Might It Look Like? IFSPs and IEPs</vt:lpstr>
      <vt:lpstr>What Might It Look Like? Intervention and Progress Monitoring</vt:lpstr>
      <vt:lpstr>The Right People, the Right Situation, the Right Time</vt:lpstr>
      <vt:lpstr>Benefits of Integrating Outcomes into the IFSP/IEP Process </vt:lpstr>
      <vt:lpstr>PowerPoint Presentation</vt:lpstr>
      <vt:lpstr>PowerPoint Presentation</vt:lpstr>
      <vt:lpstr>Kansas Landscape</vt:lpstr>
      <vt:lpstr>Goal</vt:lpstr>
      <vt:lpstr>Implementation Kansas Infant-Toddler Services</vt:lpstr>
      <vt:lpstr>  IFSPalooza: an all-out crazy party; partying at one place with a ton of people like there's no tomorrow </vt:lpstr>
      <vt:lpstr>Statewide IFSP for tiny-k Programs</vt:lpstr>
      <vt:lpstr>My Child’s Story</vt:lpstr>
      <vt:lpstr>My Child’s Story</vt:lpstr>
      <vt:lpstr>My Child’s Story</vt:lpstr>
      <vt:lpstr>My Child’s Story</vt:lpstr>
      <vt:lpstr>My Child’s Story</vt:lpstr>
      <vt:lpstr>My Child’s Story</vt:lpstr>
      <vt:lpstr>My Child’s Story</vt:lpstr>
      <vt:lpstr>Developing Functional IFSP Outcomes</vt:lpstr>
      <vt:lpstr>IEP Training for Kansas Schools</vt:lpstr>
      <vt:lpstr>Using Information to Develop Child and Family Story or PLAAFP</vt:lpstr>
      <vt:lpstr>The Right People, the Right Situation, the Right Time</vt:lpstr>
      <vt:lpstr>Steps to Integrating  EC Outcomes (ECO) with the IEP </vt:lpstr>
      <vt:lpstr>Steps to Integrating  EC Outcomes (ECO) with the IEP </vt:lpstr>
      <vt:lpstr>Develop Functional IEP Goals</vt:lpstr>
      <vt:lpstr>PowerPoint Presentation</vt:lpstr>
      <vt:lpstr>PowerPoint Presentation</vt:lpstr>
      <vt:lpstr>Resources</vt:lpstr>
      <vt:lpstr>Opportunities for Outcomes Measurement in IFSP/IEP Process</vt:lpstr>
      <vt:lpstr>Lessons Learned </vt:lpstr>
      <vt:lpstr>Lessons Learned</vt:lpstr>
      <vt:lpstr>What people are saying!</vt:lpstr>
      <vt:lpstr>What people are saying!</vt:lpstr>
      <vt:lpstr>What people are saying!</vt:lpstr>
      <vt:lpstr>What people are saying!</vt:lpstr>
      <vt:lpstr>Next Steps In Integrating ECO with the Kansas IFSP/IEP Process</vt:lpstr>
      <vt:lpstr>Next Steps In Integrating ECO with the Kansas IFSP/IEP Process</vt:lpstr>
      <vt:lpstr>PowerPoint Presentation</vt:lpstr>
      <vt:lpstr>Using an Implementation Science Framework to Plan  Child Outcomes Integration</vt:lpstr>
      <vt:lpstr>Stages of Implementation</vt:lpstr>
      <vt:lpstr>PowerPoint Presentation</vt:lpstr>
      <vt:lpstr>PowerPoint Presentation</vt:lpstr>
      <vt:lpstr>PowerPoint Presentation</vt:lpstr>
      <vt:lpstr>Local Implementation Teams</vt:lpstr>
      <vt:lpstr>Communication &amp; Feedback</vt:lpstr>
      <vt:lpstr>Evaluation Planning</vt:lpstr>
      <vt:lpstr>PowerPoint Presentation</vt:lpstr>
      <vt:lpstr>Helpful Resources</vt:lpstr>
      <vt:lpstr>Integrating the Child Indicators in Virginia </vt:lpstr>
      <vt:lpstr>PowerPoint Presentation</vt:lpstr>
      <vt:lpstr>PowerPoint Presentation</vt:lpstr>
      <vt:lpstr>Virginia’s Integration of Child Outcomes into IFSP Process</vt:lpstr>
      <vt:lpstr>Keys to Successful Implementation</vt:lpstr>
      <vt:lpstr>Regular Meetings with Ongoing Assessment   </vt:lpstr>
      <vt:lpstr>Self-Assessment</vt:lpstr>
      <vt:lpstr>Monthly Feedback Tool</vt:lpstr>
      <vt:lpstr>PowerPoint Presentation</vt:lpstr>
      <vt:lpstr>Getting From Domains to Functional Assessment</vt:lpstr>
      <vt:lpstr>Where is Near Somewhat?</vt:lpstr>
      <vt:lpstr>PowerPoint Presentation</vt:lpstr>
      <vt:lpstr>PowerPoint Presentation</vt:lpstr>
      <vt:lpstr>Child Indicator Guiding Questions</vt:lpstr>
      <vt:lpstr>Feedback on Narratives</vt:lpstr>
      <vt:lpstr>Connecting the Dots in Virginia</vt:lpstr>
      <vt:lpstr>Connecting the Dots- the what, the why and the how</vt:lpstr>
      <vt:lpstr>PowerPoint Presentation</vt:lpstr>
      <vt:lpstr>Essential Components/Next Steps</vt:lpstr>
      <vt:lpstr>Resources</vt:lpstr>
    </vt:vector>
  </TitlesOfParts>
  <Company>MEDCOM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Younggno</dc:creator>
  <cp:lastModifiedBy>Gillaspy, Kathi</cp:lastModifiedBy>
  <cp:revision>805</cp:revision>
  <dcterms:created xsi:type="dcterms:W3CDTF">2011-03-23T13:50:48Z</dcterms:created>
  <dcterms:modified xsi:type="dcterms:W3CDTF">2014-09-02T16:05:06Z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