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6"/>
  </p:notesMasterIdLst>
  <p:sldIdLst>
    <p:sldId id="287" r:id="rId2"/>
    <p:sldId id="271" r:id="rId3"/>
    <p:sldId id="286" r:id="rId4"/>
    <p:sldId id="263" r:id="rId5"/>
    <p:sldId id="274" r:id="rId6"/>
    <p:sldId id="256" r:id="rId7"/>
    <p:sldId id="277" r:id="rId8"/>
    <p:sldId id="279" r:id="rId9"/>
    <p:sldId id="281" r:id="rId10"/>
    <p:sldId id="282" r:id="rId11"/>
    <p:sldId id="283" r:id="rId12"/>
    <p:sldId id="272" r:id="rId13"/>
    <p:sldId id="284" r:id="rId14"/>
    <p:sldId id="285"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810" y="79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1034D45-8A26-4290-ABB0-A85351D07911}" type="datetimeFigureOut">
              <a:rPr lang="en-US" smtClean="0"/>
              <a:t>9/5/2014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D500B39-18E0-437F-AE08-FD3F1705D638}" type="slidenum">
              <a:rPr lang="en-US" smtClean="0"/>
              <a:t>‹#›</a:t>
            </a:fld>
            <a:endParaRPr lang="en-US"/>
          </a:p>
        </p:txBody>
      </p:sp>
    </p:spTree>
    <p:extLst>
      <p:ext uri="{BB962C8B-B14F-4D97-AF65-F5344CB8AC3E}">
        <p14:creationId xmlns:p14="http://schemas.microsoft.com/office/powerpoint/2010/main" val="974143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systems-building grant program that is designed to support states in raising the quality of their early learning and development program and increasing access to these high quality programs for children with high needs.</a:t>
            </a:r>
          </a:p>
          <a:p>
            <a:r>
              <a:rPr lang="en-US"/>
              <a:t>Let's take a quick look at which states we're talking about..</a:t>
            </a:r>
            <a:br>
              <a:rPr lang="en-US"/>
            </a:br>
            <a:endParaRPr lang="en-US"/>
          </a:p>
        </p:txBody>
      </p:sp>
      <p:sp>
        <p:nvSpPr>
          <p:cNvPr id="4" name="Slide Number Placeholder 3"/>
          <p:cNvSpPr>
            <a:spLocks noGrp="1"/>
          </p:cNvSpPr>
          <p:nvPr>
            <p:ph type="sldNum" sz="quarter" idx="10"/>
          </p:nvPr>
        </p:nvSpPr>
        <p:spPr/>
        <p:txBody>
          <a:bodyPr/>
          <a:lstStyle/>
          <a:p>
            <a:fld id="{DEB8E32A-33AD-40DD-93AD-97A73FE504D2}" type="slidenum">
              <a:rPr lang="en-US" smtClean="0"/>
              <a:t>5</a:t>
            </a:fld>
            <a:endParaRPr lang="en-US"/>
          </a:p>
        </p:txBody>
      </p:sp>
    </p:spTree>
    <p:extLst>
      <p:ext uri="{BB962C8B-B14F-4D97-AF65-F5344CB8AC3E}">
        <p14:creationId xmlns:p14="http://schemas.microsoft.com/office/powerpoint/2010/main" val="146518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under RTT-ELC , an early learning and development program is broadly defined to include any state-licensed or regulated child care or family care program, any preschool program - notice that Part B, Section 619 preschool programs are included in this definition. any early head start and head start, and any non-relative child care provider who meets these definitonal elements. Further , sates are encouraged to include home visiting programs and programs that deliver services through Part C of IDEA. There is an important note here however, is that the definition clarifies that some programs like Part C and home visiting might not participate in the TQRIS, given the home-based nature of those programs. Some states are, however, establishing quality standards for home based programs and services and you'll hear more about that from the states themselves.  </a:t>
            </a:r>
            <a:br>
              <a:rPr lang="en-US"/>
            </a:br>
            <a:endParaRPr lang="en-US"/>
          </a:p>
        </p:txBody>
      </p:sp>
      <p:sp>
        <p:nvSpPr>
          <p:cNvPr id="4" name="Slide Number Placeholder 3"/>
          <p:cNvSpPr>
            <a:spLocks noGrp="1"/>
          </p:cNvSpPr>
          <p:nvPr>
            <p:ph type="sldNum" sz="quarter" idx="10"/>
          </p:nvPr>
        </p:nvSpPr>
        <p:spPr/>
        <p:txBody>
          <a:bodyPr/>
          <a:lstStyle/>
          <a:p>
            <a:fld id="{DEB8E32A-33AD-40DD-93AD-97A73FE504D2}" type="slidenum">
              <a:rPr lang="en-US" smtClean="0"/>
              <a:t>7</a:t>
            </a:fld>
            <a:endParaRPr lang="en-US"/>
          </a:p>
        </p:txBody>
      </p:sp>
    </p:spTree>
    <p:extLst>
      <p:ext uri="{BB962C8B-B14F-4D97-AF65-F5344CB8AC3E}">
        <p14:creationId xmlns:p14="http://schemas.microsoft.com/office/powerpoint/2010/main" val="1988511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8E32A-33AD-40DD-93AD-97A73FE504D2}" type="slidenum">
              <a:rPr lang="en-US" smtClean="0"/>
              <a:t>8</a:t>
            </a:fld>
            <a:endParaRPr lang="en-US"/>
          </a:p>
        </p:txBody>
      </p:sp>
    </p:spTree>
    <p:extLst>
      <p:ext uri="{BB962C8B-B14F-4D97-AF65-F5344CB8AC3E}">
        <p14:creationId xmlns:p14="http://schemas.microsoft.com/office/powerpoint/2010/main" val="1069963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think about where data comes from in your state. may want to learn more about it.</a:t>
            </a:r>
            <a:br>
              <a:rPr lang="en-US"/>
            </a:br>
            <a:endParaRPr lang="en-US"/>
          </a:p>
        </p:txBody>
      </p:sp>
      <p:sp>
        <p:nvSpPr>
          <p:cNvPr id="4" name="Slide Number Placeholder 3"/>
          <p:cNvSpPr>
            <a:spLocks noGrp="1"/>
          </p:cNvSpPr>
          <p:nvPr>
            <p:ph type="sldNum" sz="quarter" idx="10"/>
          </p:nvPr>
        </p:nvSpPr>
        <p:spPr/>
        <p:txBody>
          <a:bodyPr/>
          <a:lstStyle/>
          <a:p>
            <a:fld id="{DEB8E32A-33AD-40DD-93AD-97A73FE504D2}" type="slidenum">
              <a:rPr lang="en-US" smtClean="0"/>
              <a:t>9</a:t>
            </a:fld>
            <a:endParaRPr lang="en-US"/>
          </a:p>
        </p:txBody>
      </p:sp>
    </p:spTree>
    <p:extLst>
      <p:ext uri="{BB962C8B-B14F-4D97-AF65-F5344CB8AC3E}">
        <p14:creationId xmlns:p14="http://schemas.microsoft.com/office/powerpoint/2010/main" val="3553234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0"/>
              </a:spcBef>
              <a:spcAft>
                <a:spcPct val="0"/>
              </a:spcAft>
              <a:defRPr/>
            </a:pPr>
            <a:r>
              <a:rPr lang="en-US" altLang="en-US" baseline="30000" dirty="0">
                <a:latin typeface="Arial" panose="020B0604020202020204" pitchFamily="34" charset="0"/>
                <a:ea typeface="Times New Roman" panose="02020603050405020304" pitchFamily="18" charset="0"/>
                <a:hlinkClick r:id="rId3"/>
              </a:rPr>
              <a:t>[</a:t>
            </a:r>
            <a:r>
              <a:rPr lang="en-US" altLang="en-US" baseline="30000" dirty="0" bmk="">
                <a:latin typeface="Arial" panose="020B0604020202020204" pitchFamily="34" charset="0"/>
                <a:ea typeface="Times New Roman" panose="02020603050405020304" pitchFamily="18" charset="0"/>
                <a:hlinkClick r:id="rId3"/>
              </a:rPr>
              <a:t>1]</a:t>
            </a:r>
            <a:r>
              <a:rPr lang="en-US" altLang="en-US" dirty="0">
                <a:latin typeface="Arial" panose="020B0604020202020204" pitchFamily="34" charset="0"/>
                <a:ea typeface="Times New Roman" panose="02020603050405020304" pitchFamily="18" charset="0"/>
              </a:rPr>
              <a:t> Including Migrant and Tribal Head Start located in the State.</a:t>
            </a:r>
            <a:endParaRPr lang="en-US" altLang="en-US" sz="2900" dirty="0">
              <a:latin typeface="Arial" panose="020B0604020202020204" pitchFamily="34" charset="0"/>
            </a:endParaRPr>
          </a:p>
          <a:p>
            <a:pPr defTabSz="931774" eaLnBrk="0" fontAlgn="base" hangingPunct="0">
              <a:spcBef>
                <a:spcPct val="0"/>
              </a:spcBef>
              <a:spcAft>
                <a:spcPct val="0"/>
              </a:spcAft>
            </a:pPr>
            <a:endParaRPr lang="en-US" altLang="en-US" dirty="0">
              <a:latin typeface="Arial" panose="020B0604020202020204" pitchFamily="34" charset="0"/>
              <a:ea typeface="Times New Roman" panose="02020603050405020304" pitchFamily="18" charset="0"/>
            </a:endParaRPr>
          </a:p>
          <a:p>
            <a:r>
              <a:rPr lang="en-US" dirty="0" smtClean="0"/>
              <a:t>(B)(4) </a:t>
            </a:r>
            <a:r>
              <a:rPr lang="en-US" u="sng" dirty="0" smtClean="0"/>
              <a:t>Promoting access to high-quality Early Learning and Development Programs for Children with High Needs</a:t>
            </a:r>
            <a:r>
              <a:rPr lang="en-US" dirty="0" smtClean="0"/>
              <a:t>. (</a:t>
            </a:r>
            <a:r>
              <a:rPr lang="en-US" i="1" dirty="0" smtClean="0"/>
              <a:t>20 points</a:t>
            </a:r>
            <a:r>
              <a:rPr lang="en-US" dirty="0" smtClean="0"/>
              <a:t>)</a:t>
            </a:r>
          </a:p>
          <a:p>
            <a:r>
              <a:rPr lang="en-US" dirty="0" smtClean="0"/>
              <a:t>The extent to which the State and its Participating State Agencies have developed and implemented, or have a High-Quality Plan to develop and implement, a system for improving the quality of the Early Learning and Development Programs participating in the Tiered Quality Rating and Improvement System by--</a:t>
            </a:r>
          </a:p>
          <a:p>
            <a:r>
              <a:rPr lang="en-US" dirty="0" smtClean="0"/>
              <a:t>(a)  Developing and implementing policies and practices that provide support and incentives for Early Learning and Development Programs to continuously improve (</a:t>
            </a:r>
            <a:r>
              <a:rPr lang="en-US" i="1" dirty="0" smtClean="0"/>
              <a:t>e.g.</a:t>
            </a:r>
            <a:r>
              <a:rPr lang="en-US" dirty="0" smtClean="0"/>
              <a:t>, through training, technical assistance, financial rewards or incentives, higher subsidy reimbursement rates, compensation); </a:t>
            </a:r>
          </a:p>
          <a:p>
            <a:r>
              <a:rPr lang="en-US" dirty="0" smtClean="0"/>
              <a:t>(b)  Providing supports to help working families who have Children with High Needs access high-quality Early Learning and Development Programs that meet those needs (</a:t>
            </a:r>
            <a:r>
              <a:rPr lang="en-US" i="1" dirty="0" smtClean="0"/>
              <a:t>e.g.</a:t>
            </a:r>
            <a:r>
              <a:rPr lang="en-US" dirty="0" smtClean="0"/>
              <a:t>, providing full-day, full-year programs; transportation; meals; family support services); and</a:t>
            </a:r>
          </a:p>
          <a:p>
            <a:r>
              <a:rPr lang="en-US" dirty="0" smtClean="0"/>
              <a:t>(c)  Setting ambitious yet achievable targets for increasing-- </a:t>
            </a:r>
          </a:p>
          <a:p>
            <a:r>
              <a:rPr lang="en-US" dirty="0" smtClean="0"/>
              <a:t>(1)  The number of Early Learning and Development Programs in the top tiers of the Tiered Quality Rating and Improvement System; and</a:t>
            </a:r>
          </a:p>
          <a:p>
            <a:r>
              <a:rPr lang="en-US" dirty="0" smtClean="0"/>
              <a:t>(2)  The number and percentage of Children with High Needs who are enrolled in Early Learning and Development Programs that are in the top tiers of the Tiered Quality Rating and Improvement System. </a:t>
            </a:r>
          </a:p>
        </p:txBody>
      </p:sp>
      <p:sp>
        <p:nvSpPr>
          <p:cNvPr id="4" name="Slide Number Placeholder 3"/>
          <p:cNvSpPr>
            <a:spLocks noGrp="1"/>
          </p:cNvSpPr>
          <p:nvPr>
            <p:ph type="sldNum" sz="quarter" idx="10"/>
          </p:nvPr>
        </p:nvSpPr>
        <p:spPr/>
        <p:txBody>
          <a:bodyPr/>
          <a:lstStyle/>
          <a:p>
            <a:fld id="{DEB8E32A-33AD-40DD-93AD-97A73FE504D2}" type="slidenum">
              <a:rPr lang="en-US" smtClean="0"/>
              <a:t>11</a:t>
            </a:fld>
            <a:endParaRPr lang="en-US"/>
          </a:p>
        </p:txBody>
      </p:sp>
    </p:spTree>
    <p:extLst>
      <p:ext uri="{BB962C8B-B14F-4D97-AF65-F5344CB8AC3E}">
        <p14:creationId xmlns:p14="http://schemas.microsoft.com/office/powerpoint/2010/main" val="258576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4E1A71CB-ED9E-4C0C-9C0D-A2D315A94A1C}" type="datetimeFigureOut">
              <a:rPr lang="en-US" smtClean="0"/>
              <a:t>9/5/2014</a:t>
            </a:fld>
            <a:endParaRPr lang="en-US"/>
          </a:p>
        </p:txBody>
      </p:sp>
      <p:sp>
        <p:nvSpPr>
          <p:cNvPr id="8" name="Slide Number Placeholder 7"/>
          <p:cNvSpPr>
            <a:spLocks noGrp="1"/>
          </p:cNvSpPr>
          <p:nvPr>
            <p:ph type="sldNum" sz="quarter" idx="11"/>
          </p:nvPr>
        </p:nvSpPr>
        <p:spPr/>
        <p:txBody>
          <a:bodyPr/>
          <a:lstStyle/>
          <a:p>
            <a:fld id="{6C57AAEB-7580-495D-BBF3-4C7CA262DCB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1A71CB-ED9E-4C0C-9C0D-A2D315A94A1C}" type="datetimeFigureOut">
              <a:rPr lang="en-US" smtClean="0"/>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57AAEB-7580-495D-BBF3-4C7CA262DCB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1A71CB-ED9E-4C0C-9C0D-A2D315A94A1C}" type="datetimeFigureOut">
              <a:rPr lang="en-US" smtClean="0"/>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57AAEB-7580-495D-BBF3-4C7CA262DCB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4E1A71CB-ED9E-4C0C-9C0D-A2D315A94A1C}" type="datetimeFigureOut">
              <a:rPr lang="en-US" smtClean="0"/>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57AAEB-7580-495D-BBF3-4C7CA262DC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1A71CB-ED9E-4C0C-9C0D-A2D315A94A1C}" type="datetimeFigureOut">
              <a:rPr lang="en-US" smtClean="0"/>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57AAEB-7580-495D-BBF3-4C7CA262DCBE}"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4E1A71CB-ED9E-4C0C-9C0D-A2D315A94A1C}" type="datetimeFigureOut">
              <a:rPr lang="en-US" smtClean="0"/>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57AAEB-7580-495D-BBF3-4C7CA262DCBE}"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E1A71CB-ED9E-4C0C-9C0D-A2D315A94A1C}" type="datetimeFigureOut">
              <a:rPr lang="en-US" smtClean="0"/>
              <a:t>9/5/2014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57AAEB-7580-495D-BBF3-4C7CA262DCBE}"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E1A71CB-ED9E-4C0C-9C0D-A2D315A94A1C}" type="datetimeFigureOut">
              <a:rPr lang="en-US" smtClean="0"/>
              <a:t>9/5/2014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57AAEB-7580-495D-BBF3-4C7CA262DC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A71CB-ED9E-4C0C-9C0D-A2D315A94A1C}" type="datetimeFigureOut">
              <a:rPr lang="en-US" smtClean="0"/>
              <a:t>9/5/2014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57AAEB-7580-495D-BBF3-4C7CA262DC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1A71CB-ED9E-4C0C-9C0D-A2D315A94A1C}" type="datetimeFigureOut">
              <a:rPr lang="en-US" smtClean="0"/>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57AAEB-7580-495D-BBF3-4C7CA262DC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1A71CB-ED9E-4C0C-9C0D-A2D315A94A1C}" type="datetimeFigureOut">
              <a:rPr lang="en-US" smtClean="0"/>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57AAEB-7580-495D-BBF3-4C7CA262DCB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9000">
              <a:schemeClr val="bg1">
                <a:tint val="80000"/>
                <a:satMod val="250000"/>
              </a:schemeClr>
            </a:gs>
            <a:gs pos="81000">
              <a:schemeClr val="accent1">
                <a:lumMod val="20000"/>
                <a:lumOff val="80000"/>
              </a:schemeClr>
            </a:gs>
            <a:gs pos="93000">
              <a:schemeClr val="accent1">
                <a:lumMod val="40000"/>
                <a:lumOff val="6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4E1A71CB-ED9E-4C0C-9C0D-A2D315A94A1C}" type="datetimeFigureOut">
              <a:rPr lang="en-US" smtClean="0"/>
              <a:t>9/5/2014</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6C57AAEB-7580-495D-BBF3-4C7CA262DCBE}"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Users/bridget.skelly/Desktop/ELCTA_logo-01.png"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2.ed.gov/programs/racetothetop-earlylearningchallenge/2011-412.doc#_ftn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2.ed.gov/programs/racetothetop-earlylearningchallenge/2011-412.doc#_ftnref1"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LCTA_logo-01.png" descr="/Users/bridget.skelly/Desktop/ELCTA_logo-01.png"/>
          <p:cNvPicPr>
            <a:picLocks noChangeAspect="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495705" y="228600"/>
            <a:ext cx="1999845" cy="88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4191000"/>
            <a:ext cx="7772400" cy="2514601"/>
          </a:xfrm>
        </p:spPr>
        <p:txBody>
          <a:bodyPr/>
          <a:lstStyle/>
          <a:p>
            <a:r>
              <a:rPr lang="en-US" sz="4400" b="1" dirty="0">
                <a:solidFill>
                  <a:schemeClr val="tx2">
                    <a:lumMod val="75000"/>
                  </a:schemeClr>
                </a:solidFill>
              </a:rPr>
              <a:t>Section 619 and Part C Meeting </a:t>
            </a:r>
            <a:r>
              <a:rPr lang="en-US" sz="4000" b="1" dirty="0">
                <a:solidFill>
                  <a:schemeClr val="tx2">
                    <a:lumMod val="75000"/>
                  </a:schemeClr>
                </a:solidFill>
              </a:rPr>
              <a:t/>
            </a:r>
            <a:br>
              <a:rPr lang="en-US" sz="4000" b="1" dirty="0">
                <a:solidFill>
                  <a:schemeClr val="tx2">
                    <a:lumMod val="75000"/>
                  </a:schemeClr>
                </a:solidFill>
              </a:rPr>
            </a:br>
            <a:r>
              <a:rPr lang="en-US" sz="3200" dirty="0">
                <a:solidFill>
                  <a:schemeClr val="tx2">
                    <a:lumMod val="75000"/>
                  </a:schemeClr>
                </a:solidFill>
              </a:rPr>
              <a:t>of </a:t>
            </a:r>
            <a:br>
              <a:rPr lang="en-US" sz="3200" dirty="0">
                <a:solidFill>
                  <a:schemeClr val="tx2">
                    <a:lumMod val="75000"/>
                  </a:schemeClr>
                </a:solidFill>
              </a:rPr>
            </a:br>
            <a:r>
              <a:rPr lang="en-US" sz="3200" dirty="0">
                <a:solidFill>
                  <a:schemeClr val="tx2">
                    <a:lumMod val="75000"/>
                  </a:schemeClr>
                </a:solidFill>
              </a:rPr>
              <a:t>States With RTT-ELC </a:t>
            </a:r>
            <a:r>
              <a:rPr lang="en-US" sz="3200" dirty="0" smtClean="0">
                <a:solidFill>
                  <a:schemeClr val="tx2">
                    <a:lumMod val="75000"/>
                  </a:schemeClr>
                </a:solidFill>
              </a:rPr>
              <a:t>Grants</a:t>
            </a:r>
            <a:r>
              <a:rPr lang="en-US" sz="4000" dirty="0" smtClean="0">
                <a:solidFill>
                  <a:schemeClr val="tx2">
                    <a:lumMod val="75000"/>
                  </a:schemeClr>
                </a:solidFill>
              </a:rPr>
              <a:t/>
            </a:r>
            <a:br>
              <a:rPr lang="en-US" sz="4000" dirty="0" smtClean="0">
                <a:solidFill>
                  <a:schemeClr val="tx2">
                    <a:lumMod val="75000"/>
                  </a:schemeClr>
                </a:solidFill>
              </a:rPr>
            </a:br>
            <a:r>
              <a:rPr lang="en-US" sz="4000" smtClean="0">
                <a:solidFill>
                  <a:schemeClr val="tx2">
                    <a:lumMod val="75000"/>
                  </a:schemeClr>
                </a:solidFill>
              </a:rPr>
              <a:t/>
            </a:r>
            <a:br>
              <a:rPr lang="en-US" sz="4000" smtClean="0">
                <a:solidFill>
                  <a:schemeClr val="tx2">
                    <a:lumMod val="75000"/>
                  </a:schemeClr>
                </a:solidFill>
              </a:rPr>
            </a:br>
            <a:r>
              <a:rPr lang="en-US" sz="3600" dirty="0" smtClean="0">
                <a:solidFill>
                  <a:schemeClr val="tx2">
                    <a:lumMod val="75000"/>
                  </a:schemeClr>
                </a:solidFill>
              </a:rPr>
              <a:t/>
            </a:r>
            <a:br>
              <a:rPr lang="en-US" sz="3600" dirty="0" smtClean="0">
                <a:solidFill>
                  <a:schemeClr val="tx2">
                    <a:lumMod val="75000"/>
                  </a:schemeClr>
                </a:solidFill>
              </a:rPr>
            </a:br>
            <a:r>
              <a:rPr lang="en-US" sz="3600" dirty="0" smtClean="0">
                <a:solidFill>
                  <a:schemeClr val="tx2">
                    <a:lumMod val="75000"/>
                  </a:schemeClr>
                </a:solidFill>
              </a:rPr>
              <a:t/>
            </a:r>
            <a:br>
              <a:rPr lang="en-US" sz="3600" dirty="0" smtClean="0">
                <a:solidFill>
                  <a:schemeClr val="tx2">
                    <a:lumMod val="75000"/>
                  </a:schemeClr>
                </a:solidFill>
              </a:rPr>
            </a:br>
            <a:r>
              <a:rPr lang="en-US" sz="3600" dirty="0" smtClean="0">
                <a:solidFill>
                  <a:schemeClr val="tx2">
                    <a:lumMod val="75000"/>
                  </a:schemeClr>
                </a:solidFill>
              </a:rPr>
              <a:t/>
            </a:r>
            <a:br>
              <a:rPr lang="en-US" sz="3600" dirty="0" smtClean="0">
                <a:solidFill>
                  <a:schemeClr val="tx2">
                    <a:lumMod val="75000"/>
                  </a:schemeClr>
                </a:solidFill>
              </a:rPr>
            </a:br>
            <a:r>
              <a:rPr lang="en-US" sz="1800" dirty="0" smtClean="0">
                <a:solidFill>
                  <a:schemeClr val="tx2">
                    <a:lumMod val="75000"/>
                  </a:schemeClr>
                </a:solidFill>
              </a:rPr>
              <a:t>September 8, 2014</a:t>
            </a:r>
            <a:endParaRPr lang="en-US" dirty="0"/>
          </a:p>
        </p:txBody>
      </p:sp>
      <p:pic>
        <p:nvPicPr>
          <p:cNvPr id="1026" name="Picture 2" descr="S:\Kahn\ECTA\Web and Product Development Work Team\Branding\ectacenter-wordmark-screen-tiny-nospellout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666946"/>
            <a:ext cx="2362200" cy="40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920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130"/>
            <a:ext cx="8229600" cy="1600200"/>
          </a:xfrm>
        </p:spPr>
        <p:txBody>
          <a:bodyPr>
            <a:noAutofit/>
          </a:bodyPr>
          <a:lstStyle/>
          <a:p>
            <a:pPr>
              <a:lnSpc>
                <a:spcPct val="150000"/>
              </a:lnSpc>
            </a:pPr>
            <a:r>
              <a:rPr lang="en-US" sz="2800" dirty="0" smtClean="0"/>
              <a:t>Increasing </a:t>
            </a:r>
            <a:r>
              <a:rPr lang="en-US" sz="2800" dirty="0"/>
              <a:t>the number of Early Learning and Development Programs in the top tiers of the </a:t>
            </a:r>
            <a:r>
              <a:rPr lang="en-US" sz="2800" dirty="0" smtClean="0"/>
              <a:t>TQRIS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9758404"/>
              </p:ext>
            </p:extLst>
          </p:nvPr>
        </p:nvGraphicFramePr>
        <p:xfrm>
          <a:off x="1143001" y="2057399"/>
          <a:ext cx="6705598" cy="3352802"/>
        </p:xfrm>
        <a:graphic>
          <a:graphicData uri="http://schemas.openxmlformats.org/drawingml/2006/table">
            <a:tbl>
              <a:tblPr firstRow="1" firstCol="1" bandRow="1">
                <a:tableStyleId>{5C22544A-7EE6-4342-B048-85BDC9FD1C3A}</a:tableStyleId>
              </a:tblPr>
              <a:tblGrid>
                <a:gridCol w="4106663"/>
                <a:gridCol w="1316983"/>
                <a:gridCol w="1281952"/>
              </a:tblGrid>
              <a:tr h="741348">
                <a:tc>
                  <a:txBody>
                    <a:bodyPr/>
                    <a:lstStyle/>
                    <a:p>
                      <a:pPr marL="0" marR="0">
                        <a:lnSpc>
                          <a:spcPct val="115000"/>
                        </a:lnSpc>
                        <a:spcBef>
                          <a:spcPts val="0"/>
                        </a:spcBef>
                        <a:spcAft>
                          <a:spcPts val="10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8" marR="62748" marT="0" marB="0">
                    <a:solidFill>
                      <a:srgbClr val="88A9D2"/>
                    </a:solidFill>
                  </a:tcPr>
                </a:tc>
                <a:tc>
                  <a:txBody>
                    <a:bodyPr/>
                    <a:lstStyle/>
                    <a:p>
                      <a:pPr marL="0" marR="0">
                        <a:lnSpc>
                          <a:spcPct val="115000"/>
                        </a:lnSpc>
                        <a:spcBef>
                          <a:spcPts val="0"/>
                        </a:spcBef>
                        <a:spcAft>
                          <a:spcPts val="1000"/>
                        </a:spcAft>
                      </a:pPr>
                      <a:r>
                        <a:rPr lang="en-US" sz="2000" b="0" dirty="0">
                          <a:solidFill>
                            <a:schemeClr val="tx1"/>
                          </a:solidFill>
                          <a:effectLst/>
                        </a:rPr>
                        <a:t>Baseline </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8" marR="62748" marT="0" marB="0">
                    <a:solidFill>
                      <a:srgbClr val="88A9D2"/>
                    </a:solidFill>
                  </a:tcPr>
                </a:tc>
                <a:tc>
                  <a:txBody>
                    <a:bodyPr/>
                    <a:lstStyle/>
                    <a:p>
                      <a:pPr marL="0" marR="0">
                        <a:lnSpc>
                          <a:spcPct val="115000"/>
                        </a:lnSpc>
                        <a:spcBef>
                          <a:spcPts val="0"/>
                        </a:spcBef>
                        <a:spcAft>
                          <a:spcPts val="1000"/>
                        </a:spcAft>
                      </a:pPr>
                      <a:r>
                        <a:rPr lang="en-US" sz="2000" b="0" dirty="0" smtClean="0">
                          <a:solidFill>
                            <a:schemeClr val="tx1"/>
                          </a:solidFill>
                          <a:effectLst/>
                        </a:rPr>
                        <a:t>Annual Targets</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8" marR="62748" marT="0" marB="0">
                    <a:solidFill>
                      <a:srgbClr val="88A9D2"/>
                    </a:solidFill>
                  </a:tcPr>
                </a:tc>
              </a:tr>
              <a:tr h="1119194">
                <a:tc>
                  <a:txBody>
                    <a:bodyPr/>
                    <a:lstStyle/>
                    <a:p>
                      <a:pPr marL="0" marR="0">
                        <a:lnSpc>
                          <a:spcPct val="115000"/>
                        </a:lnSpc>
                        <a:spcBef>
                          <a:spcPts val="0"/>
                        </a:spcBef>
                        <a:spcAft>
                          <a:spcPts val="1000"/>
                        </a:spcAft>
                      </a:pPr>
                      <a:r>
                        <a:rPr lang="en-US" sz="2000" b="0" dirty="0">
                          <a:solidFill>
                            <a:schemeClr val="tx1"/>
                          </a:solidFill>
                          <a:effectLst/>
                        </a:rPr>
                        <a:t>Total number of programs covered by the </a:t>
                      </a:r>
                      <a:r>
                        <a:rPr lang="en-US" sz="2000" b="0" dirty="0" smtClean="0">
                          <a:solidFill>
                            <a:schemeClr val="tx1"/>
                          </a:solidFill>
                          <a:effectLst/>
                        </a:rPr>
                        <a:t>TQRIS</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8" marR="62748" marT="0" marB="0">
                    <a:solidFill>
                      <a:srgbClr val="88A9D2"/>
                    </a:solidFill>
                  </a:tcPr>
                </a:tc>
                <a:tc>
                  <a:txBody>
                    <a:bodyPr/>
                    <a:lstStyle/>
                    <a:p>
                      <a:pPr marL="0" marR="0">
                        <a:lnSpc>
                          <a:spcPct val="115000"/>
                        </a:lnSpc>
                        <a:spcBef>
                          <a:spcPts val="0"/>
                        </a:spcBef>
                        <a:spcAft>
                          <a:spcPts val="10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8" marR="62748" marT="0" marB="0"/>
                </a:tc>
                <a:tc>
                  <a:txBody>
                    <a:bodyPr/>
                    <a:lstStyle/>
                    <a:p>
                      <a:pPr marL="0" marR="0">
                        <a:lnSpc>
                          <a:spcPct val="115000"/>
                        </a:lnSpc>
                        <a:spcBef>
                          <a:spcPts val="0"/>
                        </a:spcBef>
                        <a:spcAft>
                          <a:spcPts val="1000"/>
                        </a:spcAft>
                      </a:pPr>
                      <a:r>
                        <a:rPr lang="en-US" sz="1000">
                          <a:solidFill>
                            <a:schemeClr val="tx1"/>
                          </a:solidFill>
                          <a:effectLst/>
                        </a:rPr>
                        <a:t> </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8" marR="62748" marT="0" marB="0"/>
                </a:tc>
              </a:tr>
              <a:tr h="373065">
                <a:tc>
                  <a:txBody>
                    <a:bodyPr/>
                    <a:lstStyle/>
                    <a:p>
                      <a:pPr marL="0" marR="0">
                        <a:lnSpc>
                          <a:spcPct val="115000"/>
                        </a:lnSpc>
                        <a:spcBef>
                          <a:spcPts val="0"/>
                        </a:spcBef>
                        <a:spcAft>
                          <a:spcPts val="1000"/>
                        </a:spcAft>
                      </a:pPr>
                      <a:r>
                        <a:rPr lang="en-US" sz="2000" b="0" dirty="0">
                          <a:solidFill>
                            <a:schemeClr val="tx1"/>
                          </a:solidFill>
                          <a:effectLst/>
                        </a:rPr>
                        <a:t>Number of programs in Tier 1 </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8" marR="62748" marT="0" marB="0">
                    <a:solidFill>
                      <a:srgbClr val="88A9D2"/>
                    </a:solidFill>
                  </a:tcPr>
                </a:tc>
                <a:tc>
                  <a:txBody>
                    <a:bodyPr/>
                    <a:lstStyle/>
                    <a:p>
                      <a:pPr marL="0" marR="0">
                        <a:lnSpc>
                          <a:spcPct val="115000"/>
                        </a:lnSpc>
                        <a:spcBef>
                          <a:spcPts val="0"/>
                        </a:spcBef>
                        <a:spcAft>
                          <a:spcPts val="1000"/>
                        </a:spcAft>
                      </a:pPr>
                      <a:r>
                        <a:rPr lang="en-US" sz="1000">
                          <a:solidFill>
                            <a:schemeClr val="tx1"/>
                          </a:solidFill>
                          <a:effectLst/>
                        </a:rPr>
                        <a:t> </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8" marR="62748" marT="0" marB="0"/>
                </a:tc>
                <a:tc>
                  <a:txBody>
                    <a:bodyPr/>
                    <a:lstStyle/>
                    <a:p>
                      <a:pPr marL="0" marR="0">
                        <a:lnSpc>
                          <a:spcPct val="115000"/>
                        </a:lnSpc>
                        <a:spcBef>
                          <a:spcPts val="0"/>
                        </a:spcBef>
                        <a:spcAft>
                          <a:spcPts val="1000"/>
                        </a:spcAft>
                      </a:pPr>
                      <a:r>
                        <a:rPr lang="en-US" sz="1000">
                          <a:solidFill>
                            <a:schemeClr val="tx1"/>
                          </a:solidFill>
                          <a:effectLst/>
                        </a:rPr>
                        <a:t> </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8" marR="62748" marT="0" marB="0"/>
                </a:tc>
              </a:tr>
              <a:tr h="373065">
                <a:tc>
                  <a:txBody>
                    <a:bodyPr/>
                    <a:lstStyle/>
                    <a:p>
                      <a:pPr marL="0" marR="0">
                        <a:lnSpc>
                          <a:spcPct val="115000"/>
                        </a:lnSpc>
                        <a:spcBef>
                          <a:spcPts val="0"/>
                        </a:spcBef>
                        <a:spcAft>
                          <a:spcPts val="1000"/>
                        </a:spcAft>
                      </a:pPr>
                      <a:r>
                        <a:rPr lang="en-US" sz="2000" b="0" dirty="0">
                          <a:solidFill>
                            <a:schemeClr val="tx1"/>
                          </a:solidFill>
                          <a:effectLst/>
                        </a:rPr>
                        <a:t>Number of programs in Tier 2</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8" marR="62748" marT="0" marB="0">
                    <a:solidFill>
                      <a:srgbClr val="88A9D2"/>
                    </a:solidFill>
                  </a:tcPr>
                </a:tc>
                <a:tc>
                  <a:txBody>
                    <a:bodyPr/>
                    <a:lstStyle/>
                    <a:p>
                      <a:pPr marL="0" marR="0">
                        <a:lnSpc>
                          <a:spcPct val="115000"/>
                        </a:lnSpc>
                        <a:spcBef>
                          <a:spcPts val="0"/>
                        </a:spcBef>
                        <a:spcAft>
                          <a:spcPts val="1000"/>
                        </a:spcAft>
                      </a:pPr>
                      <a:r>
                        <a:rPr lang="en-US" sz="1000">
                          <a:solidFill>
                            <a:schemeClr val="tx1"/>
                          </a:solidFill>
                          <a:effectLst/>
                        </a:rPr>
                        <a:t> </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8" marR="62748" marT="0" marB="0"/>
                </a:tc>
                <a:tc>
                  <a:txBody>
                    <a:bodyPr/>
                    <a:lstStyle/>
                    <a:p>
                      <a:pPr marL="0" marR="0">
                        <a:lnSpc>
                          <a:spcPct val="115000"/>
                        </a:lnSpc>
                        <a:spcBef>
                          <a:spcPts val="0"/>
                        </a:spcBef>
                        <a:spcAft>
                          <a:spcPts val="1000"/>
                        </a:spcAft>
                      </a:pPr>
                      <a:r>
                        <a:rPr lang="en-US" sz="1000">
                          <a:solidFill>
                            <a:schemeClr val="tx1"/>
                          </a:solidFill>
                          <a:effectLst/>
                        </a:rPr>
                        <a:t> </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8" marR="62748" marT="0" marB="0"/>
                </a:tc>
              </a:tr>
              <a:tr h="373065">
                <a:tc>
                  <a:txBody>
                    <a:bodyPr/>
                    <a:lstStyle/>
                    <a:p>
                      <a:pPr marL="0" marR="0">
                        <a:lnSpc>
                          <a:spcPct val="115000"/>
                        </a:lnSpc>
                        <a:spcBef>
                          <a:spcPts val="0"/>
                        </a:spcBef>
                        <a:spcAft>
                          <a:spcPts val="1000"/>
                        </a:spcAft>
                      </a:pPr>
                      <a:r>
                        <a:rPr lang="en-US" sz="2000" b="0" dirty="0">
                          <a:solidFill>
                            <a:schemeClr val="tx1"/>
                          </a:solidFill>
                          <a:effectLst/>
                        </a:rPr>
                        <a:t>Number of programs in Tier 3</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8" marR="62748" marT="0" marB="0">
                    <a:solidFill>
                      <a:srgbClr val="88A9D2"/>
                    </a:solidFill>
                  </a:tcPr>
                </a:tc>
                <a:tc>
                  <a:txBody>
                    <a:bodyPr/>
                    <a:lstStyle/>
                    <a:p>
                      <a:pPr marL="0" marR="0">
                        <a:lnSpc>
                          <a:spcPct val="115000"/>
                        </a:lnSpc>
                        <a:spcBef>
                          <a:spcPts val="0"/>
                        </a:spcBef>
                        <a:spcAft>
                          <a:spcPts val="1000"/>
                        </a:spcAft>
                      </a:pPr>
                      <a:r>
                        <a:rPr lang="en-US" sz="1000">
                          <a:solidFill>
                            <a:schemeClr val="tx1"/>
                          </a:solidFill>
                          <a:effectLst/>
                        </a:rPr>
                        <a:t> </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8" marR="62748" marT="0" marB="0"/>
                </a:tc>
                <a:tc>
                  <a:txBody>
                    <a:bodyPr/>
                    <a:lstStyle/>
                    <a:p>
                      <a:pPr marL="0" marR="0">
                        <a:lnSpc>
                          <a:spcPct val="115000"/>
                        </a:lnSpc>
                        <a:spcBef>
                          <a:spcPts val="0"/>
                        </a:spcBef>
                        <a:spcAft>
                          <a:spcPts val="1000"/>
                        </a:spcAft>
                      </a:pPr>
                      <a:r>
                        <a:rPr lang="en-US" sz="1000">
                          <a:solidFill>
                            <a:schemeClr val="tx1"/>
                          </a:solidFill>
                          <a:effectLst/>
                        </a:rPr>
                        <a:t> </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8" marR="62748" marT="0" marB="0"/>
                </a:tc>
              </a:tr>
              <a:tr h="373065">
                <a:tc>
                  <a:txBody>
                    <a:bodyPr/>
                    <a:lstStyle/>
                    <a:p>
                      <a:pPr marL="0" marR="0">
                        <a:lnSpc>
                          <a:spcPct val="115000"/>
                        </a:lnSpc>
                        <a:spcBef>
                          <a:spcPts val="0"/>
                        </a:spcBef>
                        <a:spcAft>
                          <a:spcPts val="1000"/>
                        </a:spcAft>
                      </a:pPr>
                      <a:r>
                        <a:rPr lang="en-US" sz="2000" b="0" dirty="0">
                          <a:solidFill>
                            <a:schemeClr val="tx1"/>
                          </a:solidFill>
                          <a:effectLst/>
                        </a:rPr>
                        <a:t>Number of programs in Tier 4</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8" marR="62748" marT="0" marB="0">
                    <a:solidFill>
                      <a:srgbClr val="88A9D2"/>
                    </a:solidFill>
                  </a:tcPr>
                </a:tc>
                <a:tc>
                  <a:txBody>
                    <a:bodyPr/>
                    <a:lstStyle/>
                    <a:p>
                      <a:pPr marL="0" marR="0">
                        <a:lnSpc>
                          <a:spcPct val="115000"/>
                        </a:lnSpc>
                        <a:spcBef>
                          <a:spcPts val="0"/>
                        </a:spcBef>
                        <a:spcAft>
                          <a:spcPts val="10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8" marR="62748" marT="0" marB="0"/>
                </a:tc>
                <a:tc>
                  <a:txBody>
                    <a:bodyPr/>
                    <a:lstStyle/>
                    <a:p>
                      <a:pPr marL="0" marR="0">
                        <a:lnSpc>
                          <a:spcPct val="115000"/>
                        </a:lnSpc>
                        <a:spcBef>
                          <a:spcPts val="0"/>
                        </a:spcBef>
                        <a:spcAft>
                          <a:spcPts val="10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8" marR="62748" marT="0" marB="0"/>
                </a:tc>
              </a:tr>
            </a:tbl>
          </a:graphicData>
        </a:graphic>
      </p:graphicFrame>
      <p:sp>
        <p:nvSpPr>
          <p:cNvPr id="5" name="Rectangle 4"/>
          <p:cNvSpPr/>
          <p:nvPr/>
        </p:nvSpPr>
        <p:spPr>
          <a:xfrm>
            <a:off x="990600" y="5715000"/>
            <a:ext cx="3346109" cy="369332"/>
          </a:xfrm>
          <a:prstGeom prst="rect">
            <a:avLst/>
          </a:prstGeom>
        </p:spPr>
        <p:txBody>
          <a:bodyPr wrap="none">
            <a:spAutoFit/>
          </a:bodyPr>
          <a:lstStyle/>
          <a:p>
            <a:r>
              <a:rPr lang="en-US" dirty="0" smtClean="0"/>
              <a:t>Performance Measure (B</a:t>
            </a:r>
            <a:r>
              <a:rPr lang="en-US" dirty="0"/>
              <a:t>)(4)(c)(1)</a:t>
            </a:r>
          </a:p>
        </p:txBody>
      </p:sp>
    </p:spTree>
    <p:extLst>
      <p:ext uri="{BB962C8B-B14F-4D97-AF65-F5344CB8AC3E}">
        <p14:creationId xmlns:p14="http://schemas.microsoft.com/office/powerpoint/2010/main" val="3330668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600200"/>
          </a:xfrm>
        </p:spPr>
        <p:txBody>
          <a:bodyPr>
            <a:noAutofit/>
          </a:bodyPr>
          <a:lstStyle/>
          <a:p>
            <a:pPr>
              <a:lnSpc>
                <a:spcPct val="150000"/>
              </a:lnSpc>
            </a:pPr>
            <a:r>
              <a:rPr lang="en-US" sz="2400" dirty="0"/>
              <a:t>Increasing the number and percentage of Children with High Needs who are enrolled in Early Learning and Development Programs that are in the top tiers of the </a:t>
            </a:r>
            <a:r>
              <a:rPr lang="en-US" sz="2400" dirty="0" smtClean="0"/>
              <a:t>TQRIS</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3381350424"/>
              </p:ext>
            </p:extLst>
          </p:nvPr>
        </p:nvGraphicFramePr>
        <p:xfrm>
          <a:off x="609600" y="1587892"/>
          <a:ext cx="7696199" cy="4431908"/>
        </p:xfrm>
        <a:graphic>
          <a:graphicData uri="http://schemas.openxmlformats.org/drawingml/2006/table">
            <a:tbl>
              <a:tblPr firstRow="1" firstCol="1" bandRow="1" bandCol="1">
                <a:tableStyleId>{5C22544A-7EE6-4342-B048-85BDC9FD1C3A}</a:tableStyleId>
              </a:tblPr>
              <a:tblGrid>
                <a:gridCol w="4114800">
                  <a:extLst>
                    <a:ext uri="{9D8B030D-6E8A-4147-A177-3AD203B41FA5}">
                      <a16:colId xmlns="" xmlns:a16="http://schemas.microsoft.com/office/drawing/2014/main" val="1832386894"/>
                    </a:ext>
                  </a:extLst>
                </a:gridCol>
                <a:gridCol w="990600">
                  <a:extLst>
                    <a:ext uri="{9D8B030D-6E8A-4147-A177-3AD203B41FA5}">
                      <a16:colId xmlns="" xmlns:a16="http://schemas.microsoft.com/office/drawing/2014/main" val="1691844907"/>
                    </a:ext>
                  </a:extLst>
                </a:gridCol>
                <a:gridCol w="1219200">
                  <a:extLst>
                    <a:ext uri="{9D8B030D-6E8A-4147-A177-3AD203B41FA5}">
                      <a16:colId xmlns="" xmlns:a16="http://schemas.microsoft.com/office/drawing/2014/main" val="483737988"/>
                    </a:ext>
                  </a:extLst>
                </a:gridCol>
                <a:gridCol w="1371599">
                  <a:extLst>
                    <a:ext uri="{9D8B030D-6E8A-4147-A177-3AD203B41FA5}">
                      <a16:colId xmlns="" xmlns:a16="http://schemas.microsoft.com/office/drawing/2014/main" val="1534927817"/>
                    </a:ext>
                  </a:extLst>
                </a:gridCol>
              </a:tblGrid>
              <a:tr h="1075348">
                <a:tc rowSpan="2">
                  <a:txBody>
                    <a:bodyPr/>
                    <a:lstStyle/>
                    <a:p>
                      <a:pPr marL="0" marR="0">
                        <a:lnSpc>
                          <a:spcPct val="115000"/>
                        </a:lnSpc>
                        <a:spcBef>
                          <a:spcPts val="0"/>
                        </a:spcBef>
                        <a:spcAft>
                          <a:spcPts val="1000"/>
                        </a:spcAft>
                      </a:pPr>
                      <a:r>
                        <a:rPr lang="en-US" sz="1400" dirty="0">
                          <a:solidFill>
                            <a:schemeClr val="tx1"/>
                          </a:solidFill>
                          <a:effectLst/>
                        </a:rPr>
                        <a:t>Type of Early Learning and Development Program in the State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48" marR="38648" marT="0" marB="0" anchor="ctr">
                    <a:solidFill>
                      <a:srgbClr val="88A9D2"/>
                    </a:solidFill>
                  </a:tcPr>
                </a:tc>
                <a:tc rowSpan="2">
                  <a:txBody>
                    <a:bodyPr/>
                    <a:lstStyle/>
                    <a:p>
                      <a:pPr marL="0" marR="0">
                        <a:lnSpc>
                          <a:spcPct val="115000"/>
                        </a:lnSpc>
                        <a:spcBef>
                          <a:spcPts val="0"/>
                        </a:spcBef>
                        <a:spcAft>
                          <a:spcPts val="1000"/>
                        </a:spcAft>
                      </a:pPr>
                      <a:r>
                        <a:rPr lang="en-US" sz="1100" dirty="0">
                          <a:solidFill>
                            <a:schemeClr val="tx1"/>
                          </a:solidFill>
                          <a:effectLst/>
                        </a:rPr>
                        <a:t>Number of Children with High Needs served by programs in the State</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48" marR="38648" marT="0" marB="0" anchor="ctr">
                    <a:solidFill>
                      <a:srgbClr val="88A9D2"/>
                    </a:solidFill>
                  </a:tcPr>
                </a:tc>
                <a:tc gridSpan="2">
                  <a:txBody>
                    <a:bodyPr/>
                    <a:lstStyle/>
                    <a:p>
                      <a:pPr marL="0" marR="0">
                        <a:lnSpc>
                          <a:spcPct val="115000"/>
                        </a:lnSpc>
                        <a:spcBef>
                          <a:spcPts val="0"/>
                        </a:spcBef>
                        <a:spcAft>
                          <a:spcPts val="1000"/>
                        </a:spcAft>
                      </a:pPr>
                      <a:r>
                        <a:rPr lang="en-US" sz="1100" dirty="0">
                          <a:solidFill>
                            <a:schemeClr val="tx1"/>
                          </a:solidFill>
                          <a:effectLst/>
                        </a:rPr>
                        <a:t>Baseline and Annual Targets -- Number and percent of Children with High Needs Participating in Programs that are in the top tiers of the Tiered Quality Rating and Improvement System</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48" marR="38648" marT="0" marB="0">
                    <a:solidFill>
                      <a:srgbClr val="88A9D2"/>
                    </a:solidFill>
                  </a:tcPr>
                </a:tc>
                <a:tc hMerge="1">
                  <a:txBody>
                    <a:bodyPr/>
                    <a:lstStyle/>
                    <a:p>
                      <a:endParaRPr lang="en-US"/>
                    </a:p>
                  </a:txBody>
                  <a:tcPr/>
                </a:tc>
                <a:extLst>
                  <a:ext uri="{0D108BD9-81ED-4DB2-BD59-A6C34878D82A}">
                    <a16:rowId xmlns="" xmlns:a16="http://schemas.microsoft.com/office/drawing/2014/main" val="884490852"/>
                  </a:ext>
                </a:extLst>
              </a:tr>
              <a:tr h="298043">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1000"/>
                        </a:spcAft>
                      </a:pPr>
                      <a:r>
                        <a:rPr lang="en-US" sz="1100" dirty="0">
                          <a:solidFill>
                            <a:schemeClr val="tx1"/>
                          </a:solidFill>
                          <a:effectLst/>
                        </a:rPr>
                        <a:t>Baseline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48" marR="38648" marT="0" marB="0"/>
                </a:tc>
                <a:tc>
                  <a:txBody>
                    <a:bodyPr/>
                    <a:lstStyle/>
                    <a:p>
                      <a:pPr marL="0" marR="0">
                        <a:lnSpc>
                          <a:spcPct val="115000"/>
                        </a:lnSpc>
                        <a:spcBef>
                          <a:spcPts val="0"/>
                        </a:spcBef>
                        <a:spcAft>
                          <a:spcPts val="1000"/>
                        </a:spcAft>
                      </a:pPr>
                      <a:r>
                        <a:rPr lang="en-US" sz="1100" dirty="0" smtClean="0">
                          <a:solidFill>
                            <a:schemeClr val="tx1"/>
                          </a:solidFill>
                          <a:effectLst/>
                        </a:rPr>
                        <a:t>Annual</a:t>
                      </a:r>
                      <a:r>
                        <a:rPr lang="en-US" sz="1100" baseline="0" dirty="0" smtClean="0">
                          <a:solidFill>
                            <a:schemeClr val="tx1"/>
                          </a:solidFill>
                          <a:effectLst/>
                        </a:rPr>
                        <a:t> </a:t>
                      </a:r>
                      <a:r>
                        <a:rPr lang="en-US" sz="1100" dirty="0" smtClean="0">
                          <a:solidFill>
                            <a:schemeClr val="tx1"/>
                          </a:solidFill>
                          <a:effectLst/>
                        </a:rPr>
                        <a:t>Targets</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48" marR="38648" marT="0" marB="0"/>
                </a:tc>
                <a:extLst>
                  <a:ext uri="{0D108BD9-81ED-4DB2-BD59-A6C34878D82A}">
                    <a16:rowId xmlns="" xmlns:a16="http://schemas.microsoft.com/office/drawing/2014/main" val="1965219971"/>
                  </a:ext>
                </a:extLst>
              </a:tr>
              <a:tr h="337255">
                <a:tc>
                  <a:txBody>
                    <a:bodyPr/>
                    <a:lstStyle/>
                    <a:p>
                      <a:pPr marL="0" marR="0">
                        <a:lnSpc>
                          <a:spcPct val="115000"/>
                        </a:lnSpc>
                        <a:spcBef>
                          <a:spcPts val="0"/>
                        </a:spcBef>
                        <a:spcAft>
                          <a:spcPts val="0"/>
                        </a:spcAft>
                      </a:pPr>
                      <a:r>
                        <a:rPr lang="en-US" sz="1400" b="0" dirty="0">
                          <a:solidFill>
                            <a:schemeClr val="tx1"/>
                          </a:solidFill>
                          <a:effectLst/>
                        </a:rPr>
                        <a:t>State-funded </a:t>
                      </a:r>
                      <a:r>
                        <a:rPr lang="en-US" sz="1400" b="0" dirty="0" smtClean="0">
                          <a:solidFill>
                            <a:schemeClr val="tx1"/>
                          </a:solidFill>
                          <a:effectLst/>
                        </a:rPr>
                        <a:t>preschool</a:t>
                      </a:r>
                      <a:endParaRPr lang="en-US" sz="1400" b="0" dirty="0">
                        <a:solidFill>
                          <a:schemeClr val="tx1"/>
                        </a:solidFill>
                        <a:effectLst/>
                      </a:endParaRPr>
                    </a:p>
                  </a:txBody>
                  <a:tcPr marL="38648" marR="38648" marT="0" marB="0">
                    <a:solidFill>
                      <a:srgbClr val="88A9D2"/>
                    </a:solidFill>
                  </a:tcPr>
                </a:tc>
                <a:tc>
                  <a:txBody>
                    <a:bodyPr/>
                    <a:lstStyle/>
                    <a:p>
                      <a:pPr marL="0" marR="0">
                        <a:lnSpc>
                          <a:spcPct val="115000"/>
                        </a:lnSpc>
                        <a:spcBef>
                          <a:spcPts val="0"/>
                        </a:spcBef>
                        <a:spcAft>
                          <a:spcPts val="1000"/>
                        </a:spcAft>
                      </a:pPr>
                      <a:r>
                        <a:rPr lang="en-US" sz="1200">
                          <a:solidFill>
                            <a:schemeClr val="tx1"/>
                          </a:solidFill>
                          <a:effectLst/>
                        </a:rPr>
                        <a:t> </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48" marR="38648" marT="0" marB="0"/>
                </a:tc>
                <a:tc>
                  <a:txBody>
                    <a:bodyPr/>
                    <a:lstStyle/>
                    <a:p>
                      <a:pPr marL="0" marR="0">
                        <a:lnSpc>
                          <a:spcPct val="115000"/>
                        </a:lnSpc>
                        <a:spcBef>
                          <a:spcPts val="0"/>
                        </a:spcBef>
                        <a:spcAft>
                          <a:spcPts val="100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48" marR="38648" marT="0" marB="0">
                    <a:solidFill>
                      <a:srgbClr val="E9EDF4"/>
                    </a:solidFill>
                  </a:tcPr>
                </a:tc>
                <a:tc>
                  <a:txBody>
                    <a:bodyPr/>
                    <a:lstStyle/>
                    <a:p>
                      <a:pPr marL="0" marR="0">
                        <a:lnSpc>
                          <a:spcPct val="115000"/>
                        </a:lnSpc>
                        <a:spcBef>
                          <a:spcPts val="0"/>
                        </a:spcBef>
                        <a:spcAft>
                          <a:spcPts val="100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48" marR="38648" marT="0" marB="0"/>
                </a:tc>
                <a:extLst>
                  <a:ext uri="{0D108BD9-81ED-4DB2-BD59-A6C34878D82A}">
                    <a16:rowId xmlns="" xmlns:a16="http://schemas.microsoft.com/office/drawing/2014/main" val="1272968168"/>
                  </a:ext>
                </a:extLst>
              </a:tr>
              <a:tr h="224836">
                <a:tc>
                  <a:txBody>
                    <a:bodyPr/>
                    <a:lstStyle/>
                    <a:p>
                      <a:pPr marL="0" marR="0">
                        <a:lnSpc>
                          <a:spcPct val="115000"/>
                        </a:lnSpc>
                        <a:spcBef>
                          <a:spcPts val="0"/>
                        </a:spcBef>
                        <a:spcAft>
                          <a:spcPts val="0"/>
                        </a:spcAft>
                      </a:pPr>
                      <a:r>
                        <a:rPr lang="en-US" sz="1400" b="0" dirty="0">
                          <a:solidFill>
                            <a:schemeClr val="tx1"/>
                          </a:solidFill>
                          <a:effectLst/>
                        </a:rPr>
                        <a:t>Early Head Start and Head Start</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48" marR="38648" marT="0" marB="0">
                    <a:solidFill>
                      <a:srgbClr val="88A9D2"/>
                    </a:solidFill>
                  </a:tcPr>
                </a:tc>
                <a:tc>
                  <a:txBody>
                    <a:bodyPr/>
                    <a:lstStyle/>
                    <a:p>
                      <a:pPr marL="0" marR="0">
                        <a:lnSpc>
                          <a:spcPct val="115000"/>
                        </a:lnSpc>
                        <a:spcBef>
                          <a:spcPts val="0"/>
                        </a:spcBef>
                        <a:spcAft>
                          <a:spcPts val="1000"/>
                        </a:spcAft>
                      </a:pPr>
                      <a:r>
                        <a:rPr lang="en-US" sz="1200">
                          <a:solidFill>
                            <a:schemeClr val="tx1"/>
                          </a:solidFill>
                          <a:effectLst/>
                        </a:rPr>
                        <a:t> </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48" marR="38648" marT="0" marB="0"/>
                </a:tc>
                <a:tc>
                  <a:txBody>
                    <a:bodyPr/>
                    <a:lstStyle/>
                    <a:p>
                      <a:pPr marL="0" marR="0">
                        <a:lnSpc>
                          <a:spcPct val="115000"/>
                        </a:lnSpc>
                        <a:spcBef>
                          <a:spcPts val="0"/>
                        </a:spcBef>
                        <a:spcAft>
                          <a:spcPts val="100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48" marR="38648" marT="0" marB="0">
                    <a:solidFill>
                      <a:srgbClr val="E9EDF4"/>
                    </a:solidFill>
                  </a:tcPr>
                </a:tc>
                <a:tc>
                  <a:txBody>
                    <a:bodyPr/>
                    <a:lstStyle/>
                    <a:p>
                      <a:pPr marL="0" marR="0">
                        <a:lnSpc>
                          <a:spcPct val="115000"/>
                        </a:lnSpc>
                        <a:spcBef>
                          <a:spcPts val="0"/>
                        </a:spcBef>
                        <a:spcAft>
                          <a:spcPts val="100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48" marR="38648" marT="0" marB="0"/>
                </a:tc>
                <a:extLst>
                  <a:ext uri="{0D108BD9-81ED-4DB2-BD59-A6C34878D82A}">
                    <a16:rowId xmlns="" xmlns:a16="http://schemas.microsoft.com/office/drawing/2014/main" val="1914339768"/>
                  </a:ext>
                </a:extLst>
              </a:tr>
              <a:tr h="449674">
                <a:tc>
                  <a:txBody>
                    <a:bodyPr/>
                    <a:lstStyle/>
                    <a:p>
                      <a:pPr marL="0" marR="0">
                        <a:lnSpc>
                          <a:spcPct val="115000"/>
                        </a:lnSpc>
                        <a:spcBef>
                          <a:spcPts val="0"/>
                        </a:spcBef>
                        <a:spcAft>
                          <a:spcPts val="0"/>
                        </a:spcAft>
                      </a:pPr>
                      <a:r>
                        <a:rPr lang="en-US" sz="1400" b="1" dirty="0">
                          <a:solidFill>
                            <a:schemeClr val="tx1"/>
                          </a:solidFill>
                          <a:effectLst/>
                        </a:rPr>
                        <a:t>Early Learning and Development Programs funded by IDEA,  Part C </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48" marR="38648" marT="0" marB="0">
                    <a:solidFill>
                      <a:srgbClr val="88A9D2"/>
                    </a:solidFill>
                  </a:tcPr>
                </a:tc>
                <a:tc>
                  <a:txBody>
                    <a:bodyPr/>
                    <a:lstStyle/>
                    <a:p>
                      <a:pPr marL="0" marR="0">
                        <a:lnSpc>
                          <a:spcPct val="115000"/>
                        </a:lnSpc>
                        <a:spcBef>
                          <a:spcPts val="0"/>
                        </a:spcBef>
                        <a:spcAft>
                          <a:spcPts val="1000"/>
                        </a:spcAft>
                      </a:pPr>
                      <a:r>
                        <a:rPr lang="en-US" sz="1200">
                          <a:solidFill>
                            <a:schemeClr val="tx1"/>
                          </a:solidFill>
                          <a:effectLst/>
                        </a:rPr>
                        <a:t> </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48" marR="38648" marT="0" marB="0"/>
                </a:tc>
                <a:tc>
                  <a:txBody>
                    <a:bodyPr/>
                    <a:lstStyle/>
                    <a:p>
                      <a:pPr marL="0" marR="0">
                        <a:lnSpc>
                          <a:spcPct val="115000"/>
                        </a:lnSpc>
                        <a:spcBef>
                          <a:spcPts val="0"/>
                        </a:spcBef>
                        <a:spcAft>
                          <a:spcPts val="100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48" marR="38648" marT="0" marB="0">
                    <a:solidFill>
                      <a:srgbClr val="E9EDF4"/>
                    </a:solidFill>
                  </a:tcPr>
                </a:tc>
                <a:tc>
                  <a:txBody>
                    <a:bodyPr/>
                    <a:lstStyle/>
                    <a:p>
                      <a:pPr marL="0" marR="0">
                        <a:lnSpc>
                          <a:spcPct val="115000"/>
                        </a:lnSpc>
                        <a:spcBef>
                          <a:spcPts val="0"/>
                        </a:spcBef>
                        <a:spcAft>
                          <a:spcPts val="100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48" marR="38648" marT="0" marB="0"/>
                </a:tc>
                <a:extLst>
                  <a:ext uri="{0D108BD9-81ED-4DB2-BD59-A6C34878D82A}">
                    <a16:rowId xmlns="" xmlns:a16="http://schemas.microsoft.com/office/drawing/2014/main" val="3182900659"/>
                  </a:ext>
                </a:extLst>
              </a:tr>
              <a:tr h="562092">
                <a:tc>
                  <a:txBody>
                    <a:bodyPr/>
                    <a:lstStyle/>
                    <a:p>
                      <a:pPr marL="0" marR="0">
                        <a:lnSpc>
                          <a:spcPct val="115000"/>
                        </a:lnSpc>
                        <a:spcBef>
                          <a:spcPts val="0"/>
                        </a:spcBef>
                        <a:spcAft>
                          <a:spcPts val="0"/>
                        </a:spcAft>
                      </a:pPr>
                      <a:r>
                        <a:rPr lang="en-US" sz="1400" b="1" dirty="0">
                          <a:solidFill>
                            <a:schemeClr val="tx1"/>
                          </a:solidFill>
                          <a:effectLst/>
                        </a:rPr>
                        <a:t>Early Learning and Development Programs funded by IDEA,  Part B, section 619</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48" marR="38648" marT="0" marB="0">
                    <a:solidFill>
                      <a:srgbClr val="88A9D2"/>
                    </a:solidFill>
                  </a:tcPr>
                </a:tc>
                <a:tc>
                  <a:txBody>
                    <a:bodyPr/>
                    <a:lstStyle/>
                    <a:p>
                      <a:pPr marL="0" marR="0">
                        <a:lnSpc>
                          <a:spcPct val="115000"/>
                        </a:lnSpc>
                        <a:spcBef>
                          <a:spcPts val="0"/>
                        </a:spcBef>
                        <a:spcAft>
                          <a:spcPts val="1000"/>
                        </a:spcAft>
                      </a:pPr>
                      <a:r>
                        <a:rPr lang="en-US" sz="1200">
                          <a:solidFill>
                            <a:schemeClr val="tx1"/>
                          </a:solidFill>
                          <a:effectLst/>
                        </a:rPr>
                        <a:t> </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48" marR="38648" marT="0" marB="0"/>
                </a:tc>
                <a:tc>
                  <a:txBody>
                    <a:bodyPr/>
                    <a:lstStyle/>
                    <a:p>
                      <a:pPr marL="0" marR="0">
                        <a:lnSpc>
                          <a:spcPct val="115000"/>
                        </a:lnSpc>
                        <a:spcBef>
                          <a:spcPts val="0"/>
                        </a:spcBef>
                        <a:spcAft>
                          <a:spcPts val="100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48" marR="38648" marT="0" marB="0">
                    <a:solidFill>
                      <a:srgbClr val="E9EDF4"/>
                    </a:solidFill>
                  </a:tcPr>
                </a:tc>
                <a:tc>
                  <a:txBody>
                    <a:bodyPr/>
                    <a:lstStyle/>
                    <a:p>
                      <a:pPr marL="0" marR="0">
                        <a:lnSpc>
                          <a:spcPct val="115000"/>
                        </a:lnSpc>
                        <a:spcBef>
                          <a:spcPts val="0"/>
                        </a:spcBef>
                        <a:spcAft>
                          <a:spcPts val="100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48" marR="38648" marT="0" marB="0"/>
                </a:tc>
                <a:extLst>
                  <a:ext uri="{0D108BD9-81ED-4DB2-BD59-A6C34878D82A}">
                    <a16:rowId xmlns="" xmlns:a16="http://schemas.microsoft.com/office/drawing/2014/main" val="503790804"/>
                  </a:ext>
                </a:extLst>
              </a:tr>
              <a:tr h="562092">
                <a:tc>
                  <a:txBody>
                    <a:bodyPr/>
                    <a:lstStyle/>
                    <a:p>
                      <a:pPr marL="0" marR="0">
                        <a:lnSpc>
                          <a:spcPct val="115000"/>
                        </a:lnSpc>
                        <a:spcBef>
                          <a:spcPts val="0"/>
                        </a:spcBef>
                        <a:spcAft>
                          <a:spcPts val="0"/>
                        </a:spcAft>
                      </a:pPr>
                      <a:r>
                        <a:rPr lang="en-US" sz="1400" b="0" dirty="0">
                          <a:solidFill>
                            <a:schemeClr val="tx1"/>
                          </a:solidFill>
                          <a:effectLst/>
                        </a:rPr>
                        <a:t>Early Learning and Development Programs funded under Title I  of ESEA</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48" marR="38648" marT="0" marB="0">
                    <a:solidFill>
                      <a:srgbClr val="88A9D2"/>
                    </a:solidFill>
                  </a:tcPr>
                </a:tc>
                <a:tc>
                  <a:txBody>
                    <a:bodyPr/>
                    <a:lstStyle/>
                    <a:p>
                      <a:pPr marL="0" marR="0">
                        <a:lnSpc>
                          <a:spcPct val="115000"/>
                        </a:lnSpc>
                        <a:spcBef>
                          <a:spcPts val="0"/>
                        </a:spcBef>
                        <a:spcAft>
                          <a:spcPts val="100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48" marR="38648" marT="0" marB="0"/>
                </a:tc>
                <a:tc>
                  <a:txBody>
                    <a:bodyPr/>
                    <a:lstStyle/>
                    <a:p>
                      <a:pPr marL="0" marR="0">
                        <a:lnSpc>
                          <a:spcPct val="115000"/>
                        </a:lnSpc>
                        <a:spcBef>
                          <a:spcPts val="0"/>
                        </a:spcBef>
                        <a:spcAft>
                          <a:spcPts val="100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48" marR="38648" marT="0" marB="0">
                    <a:solidFill>
                      <a:srgbClr val="E9EDF4"/>
                    </a:solidFill>
                  </a:tcPr>
                </a:tc>
                <a:tc>
                  <a:txBody>
                    <a:bodyPr/>
                    <a:lstStyle/>
                    <a:p>
                      <a:pPr marL="0" marR="0">
                        <a:lnSpc>
                          <a:spcPct val="115000"/>
                        </a:lnSpc>
                        <a:spcBef>
                          <a:spcPts val="0"/>
                        </a:spcBef>
                        <a:spcAft>
                          <a:spcPts val="100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48" marR="38648" marT="0" marB="0"/>
                </a:tc>
                <a:extLst>
                  <a:ext uri="{0D108BD9-81ED-4DB2-BD59-A6C34878D82A}">
                    <a16:rowId xmlns="" xmlns:a16="http://schemas.microsoft.com/office/drawing/2014/main" val="3369217644"/>
                  </a:ext>
                </a:extLst>
              </a:tr>
              <a:tr h="562092">
                <a:tc>
                  <a:txBody>
                    <a:bodyPr/>
                    <a:lstStyle/>
                    <a:p>
                      <a:pPr marL="0" marR="0">
                        <a:lnSpc>
                          <a:spcPct val="115000"/>
                        </a:lnSpc>
                        <a:spcBef>
                          <a:spcPts val="0"/>
                        </a:spcBef>
                        <a:spcAft>
                          <a:spcPts val="1000"/>
                        </a:spcAft>
                      </a:pPr>
                      <a:r>
                        <a:rPr lang="en-US" sz="1400" b="0" dirty="0">
                          <a:solidFill>
                            <a:schemeClr val="tx1"/>
                          </a:solidFill>
                          <a:effectLst/>
                        </a:rPr>
                        <a:t>Early Learning and Development Programs receiving funds from the State’s CCDF program</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48" marR="38648" marT="0" marB="0">
                    <a:solidFill>
                      <a:srgbClr val="88A9D2"/>
                    </a:solidFill>
                  </a:tcPr>
                </a:tc>
                <a:tc>
                  <a:txBody>
                    <a:bodyPr/>
                    <a:lstStyle/>
                    <a:p>
                      <a:pPr marL="0" marR="0">
                        <a:lnSpc>
                          <a:spcPct val="115000"/>
                        </a:lnSpc>
                        <a:spcBef>
                          <a:spcPts val="0"/>
                        </a:spcBef>
                        <a:spcAft>
                          <a:spcPts val="100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48" marR="38648" marT="0" marB="0"/>
                </a:tc>
                <a:tc>
                  <a:txBody>
                    <a:bodyPr/>
                    <a:lstStyle/>
                    <a:p>
                      <a:pPr marL="0" marR="0">
                        <a:lnSpc>
                          <a:spcPct val="115000"/>
                        </a:lnSpc>
                        <a:spcBef>
                          <a:spcPts val="0"/>
                        </a:spcBef>
                        <a:spcAft>
                          <a:spcPts val="100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48" marR="38648" marT="0" marB="0">
                    <a:solidFill>
                      <a:srgbClr val="E9EDF4"/>
                    </a:solidFill>
                  </a:tcPr>
                </a:tc>
                <a:tc>
                  <a:txBody>
                    <a:bodyPr/>
                    <a:lstStyle/>
                    <a:p>
                      <a:pPr marL="0" marR="0">
                        <a:lnSpc>
                          <a:spcPct val="115000"/>
                        </a:lnSpc>
                        <a:spcBef>
                          <a:spcPts val="0"/>
                        </a:spcBef>
                        <a:spcAft>
                          <a:spcPts val="100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48" marR="38648" marT="0" marB="0"/>
                </a:tc>
                <a:extLst>
                  <a:ext uri="{0D108BD9-81ED-4DB2-BD59-A6C34878D82A}">
                    <a16:rowId xmlns="" xmlns:a16="http://schemas.microsoft.com/office/drawing/2014/main" val="733705280"/>
                  </a:ext>
                </a:extLst>
              </a:tr>
              <a:tr h="298894">
                <a:tc>
                  <a:txBody>
                    <a:bodyPr/>
                    <a:lstStyle/>
                    <a:p>
                      <a:pPr marL="0" marR="0">
                        <a:lnSpc>
                          <a:spcPct val="115000"/>
                        </a:lnSpc>
                        <a:spcBef>
                          <a:spcPts val="0"/>
                        </a:spcBef>
                        <a:spcAft>
                          <a:spcPts val="1000"/>
                        </a:spcAft>
                      </a:pPr>
                      <a:r>
                        <a:rPr lang="en-US" sz="1400" b="0" dirty="0" smtClean="0">
                          <a:solidFill>
                            <a:schemeClr val="tx1"/>
                          </a:solidFill>
                          <a:effectLst/>
                        </a:rPr>
                        <a:t>Other</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48" marR="38648" marT="0" marB="0">
                    <a:solidFill>
                      <a:srgbClr val="88A9D2"/>
                    </a:solidFill>
                  </a:tcPr>
                </a:tc>
                <a:tc>
                  <a:txBody>
                    <a:bodyPr/>
                    <a:lstStyle/>
                    <a:p>
                      <a:pPr marL="0" marR="0">
                        <a:lnSpc>
                          <a:spcPct val="115000"/>
                        </a:lnSpc>
                        <a:spcBef>
                          <a:spcPts val="0"/>
                        </a:spcBef>
                        <a:spcAft>
                          <a:spcPts val="1000"/>
                        </a:spcAft>
                      </a:pPr>
                      <a:r>
                        <a:rPr lang="en-US" sz="600">
                          <a:solidFill>
                            <a:schemeClr val="tx1"/>
                          </a:solidFill>
                          <a:effectLst/>
                        </a:rPr>
                        <a:t> </a:t>
                      </a:r>
                      <a:endParaRPr lang="en-US" sz="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48" marR="38648" marT="0" marB="0"/>
                </a:tc>
                <a:tc>
                  <a:txBody>
                    <a:bodyPr/>
                    <a:lstStyle/>
                    <a:p>
                      <a:pPr marL="0" marR="0">
                        <a:lnSpc>
                          <a:spcPct val="115000"/>
                        </a:lnSpc>
                        <a:spcBef>
                          <a:spcPts val="0"/>
                        </a:spcBef>
                        <a:spcAft>
                          <a:spcPts val="1000"/>
                        </a:spcAft>
                      </a:pPr>
                      <a:r>
                        <a:rPr lang="en-US" sz="600" dirty="0">
                          <a:solidFill>
                            <a:schemeClr val="tx1"/>
                          </a:solidFill>
                          <a:effectLst/>
                        </a:rPr>
                        <a:t> </a:t>
                      </a:r>
                      <a:endParaRPr lang="en-US"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48" marR="38648" marT="0" marB="0">
                    <a:solidFill>
                      <a:srgbClr val="E9EDF4"/>
                    </a:solidFill>
                  </a:tcPr>
                </a:tc>
                <a:tc>
                  <a:txBody>
                    <a:bodyPr/>
                    <a:lstStyle/>
                    <a:p>
                      <a:pPr marL="0" marR="0">
                        <a:lnSpc>
                          <a:spcPct val="115000"/>
                        </a:lnSpc>
                        <a:spcBef>
                          <a:spcPts val="0"/>
                        </a:spcBef>
                        <a:spcAft>
                          <a:spcPts val="1000"/>
                        </a:spcAft>
                      </a:pPr>
                      <a:r>
                        <a:rPr lang="en-US" sz="600" dirty="0">
                          <a:solidFill>
                            <a:schemeClr val="tx1"/>
                          </a:solidFill>
                          <a:effectLst/>
                        </a:rPr>
                        <a:t> </a:t>
                      </a:r>
                      <a:endParaRPr lang="en-US"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48" marR="38648" marT="0" marB="0"/>
                </a:tc>
                <a:extLst>
                  <a:ext uri="{0D108BD9-81ED-4DB2-BD59-A6C34878D82A}">
                    <a16:rowId xmlns="" xmlns:a16="http://schemas.microsoft.com/office/drawing/2014/main" val="3481810114"/>
                  </a:ext>
                </a:extLst>
              </a:tr>
            </a:tbl>
          </a:graphicData>
        </a:graphic>
      </p:graphicFrame>
      <p:sp>
        <p:nvSpPr>
          <p:cNvPr id="5" name="Rectangle 1"/>
          <p:cNvSpPr>
            <a:spLocks noChangeArrowheads="1"/>
          </p:cNvSpPr>
          <p:nvPr/>
        </p:nvSpPr>
        <p:spPr bwMode="auto">
          <a:xfrm>
            <a:off x="1828800" y="1822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5"/>
          <p:cNvSpPr/>
          <p:nvPr/>
        </p:nvSpPr>
        <p:spPr>
          <a:xfrm>
            <a:off x="533400" y="6096000"/>
            <a:ext cx="3346109" cy="369332"/>
          </a:xfrm>
          <a:prstGeom prst="rect">
            <a:avLst/>
          </a:prstGeom>
        </p:spPr>
        <p:txBody>
          <a:bodyPr wrap="none">
            <a:spAutoFit/>
          </a:bodyPr>
          <a:lstStyle/>
          <a:p>
            <a:r>
              <a:rPr lang="en-US" dirty="0" smtClean="0"/>
              <a:t>Performance Measure (B)(4)(</a:t>
            </a:r>
            <a:r>
              <a:rPr lang="en-US" dirty="0"/>
              <a:t>c</a:t>
            </a:r>
            <a:r>
              <a:rPr lang="en-US" dirty="0" smtClean="0"/>
              <a:t>)(2)</a:t>
            </a:r>
            <a:endParaRPr lang="en-US" dirty="0"/>
          </a:p>
        </p:txBody>
      </p:sp>
    </p:spTree>
    <p:extLst>
      <p:ext uri="{BB962C8B-B14F-4D97-AF65-F5344CB8AC3E}">
        <p14:creationId xmlns:p14="http://schemas.microsoft.com/office/powerpoint/2010/main" val="2653761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Communities360 </a:t>
            </a:r>
            <a:br>
              <a:rPr lang="en-US" sz="4800" dirty="0" smtClean="0"/>
            </a:br>
            <a:r>
              <a:rPr lang="en-US" sz="3600" dirty="0" smtClean="0"/>
              <a:t>visit at elcta.org</a:t>
            </a:r>
            <a:endParaRPr lang="en-US"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09800"/>
            <a:ext cx="3962400" cy="3212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722444"/>
            <a:ext cx="4462536" cy="2535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9442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Communities360 </a:t>
            </a:r>
            <a:br>
              <a:rPr lang="en-US" sz="4800" dirty="0"/>
            </a:br>
            <a:r>
              <a:rPr lang="en-US" sz="3600" dirty="0"/>
              <a:t>visit at elcta.org</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057400"/>
            <a:ext cx="6400800" cy="4033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3923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600200"/>
          </a:xfrm>
        </p:spPr>
        <p:txBody>
          <a:bodyPr/>
          <a:lstStyle/>
          <a:p>
            <a:r>
              <a:rPr lang="en-US" sz="4800" dirty="0" smtClean="0"/>
              <a:t>Communities360 </a:t>
            </a:r>
            <a:br>
              <a:rPr lang="en-US" sz="4800" dirty="0" smtClean="0"/>
            </a:br>
            <a:r>
              <a:rPr lang="en-US" sz="3600" dirty="0" smtClean="0"/>
              <a:t>visit at elcta.org</a:t>
            </a:r>
            <a:endParaRPr lang="en-US" sz="36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676400"/>
            <a:ext cx="3962400" cy="4756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6051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Intended Outcomes</a:t>
            </a:r>
            <a:endParaRPr lang="en-US" sz="4800" dirty="0"/>
          </a:p>
        </p:txBody>
      </p:sp>
      <p:sp>
        <p:nvSpPr>
          <p:cNvPr id="3" name="Content Placeholder 2"/>
          <p:cNvSpPr>
            <a:spLocks noGrp="1"/>
          </p:cNvSpPr>
          <p:nvPr>
            <p:ph idx="1"/>
          </p:nvPr>
        </p:nvSpPr>
        <p:spPr>
          <a:xfrm>
            <a:off x="914400" y="1966118"/>
            <a:ext cx="7391400" cy="4358482"/>
          </a:xfrm>
        </p:spPr>
        <p:txBody>
          <a:bodyPr>
            <a:normAutofit fontScale="70000" lnSpcReduction="20000"/>
          </a:bodyPr>
          <a:lstStyle/>
          <a:p>
            <a:pPr marL="0" indent="0">
              <a:buNone/>
            </a:pPr>
            <a:r>
              <a:rPr lang="en-US" sz="3100" b="1" dirty="0"/>
              <a:t>This meeting will provide an opportunity for sharing ideas and strategies for: </a:t>
            </a:r>
            <a:endParaRPr lang="en-US" sz="3100" b="1" dirty="0" smtClean="0"/>
          </a:p>
          <a:p>
            <a:pPr marL="0" indent="0">
              <a:buNone/>
            </a:pPr>
            <a:endParaRPr lang="en-US" b="1" dirty="0"/>
          </a:p>
          <a:p>
            <a:pPr lvl="0"/>
            <a:r>
              <a:rPr lang="en-US" sz="2800" b="1" dirty="0"/>
              <a:t>developing partnerships that ensure that services for children with disabilities are included in RTT-ELC planning efforts and </a:t>
            </a:r>
            <a:r>
              <a:rPr lang="en-US" sz="2800" b="1" dirty="0" smtClean="0"/>
              <a:t>initiatives,</a:t>
            </a:r>
          </a:p>
          <a:p>
            <a:pPr marL="0" lvl="0" indent="0">
              <a:buNone/>
            </a:pPr>
            <a:endParaRPr lang="en-US" sz="2800" b="1" dirty="0"/>
          </a:p>
          <a:p>
            <a:pPr lvl="0"/>
            <a:r>
              <a:rPr lang="en-US" sz="2800" b="1" dirty="0"/>
              <a:t>developing local program capacity to support inclusive practices, </a:t>
            </a:r>
            <a:endParaRPr lang="en-US" sz="2800" b="1" dirty="0" smtClean="0"/>
          </a:p>
          <a:p>
            <a:pPr marL="0" lvl="0" indent="0">
              <a:buNone/>
            </a:pPr>
            <a:endParaRPr lang="en-US" sz="2800" b="1" dirty="0"/>
          </a:p>
          <a:p>
            <a:pPr lvl="0"/>
            <a:r>
              <a:rPr lang="en-US" sz="2800" b="1" dirty="0"/>
              <a:t>developing professional development and TA strategies utilizing coaching and virtual approaches</a:t>
            </a:r>
            <a:r>
              <a:rPr lang="en-US" sz="2800" b="1" dirty="0" smtClean="0"/>
              <a:t>, and</a:t>
            </a:r>
          </a:p>
          <a:p>
            <a:pPr lvl="0"/>
            <a:endParaRPr lang="en-US" sz="2800" b="1" dirty="0"/>
          </a:p>
          <a:p>
            <a:pPr lvl="0"/>
            <a:r>
              <a:rPr lang="en-US" sz="2800" b="1" dirty="0"/>
              <a:t>integrating IDEA early childhood data and </a:t>
            </a:r>
            <a:r>
              <a:rPr lang="en-US" sz="2800" b="1"/>
              <a:t>procedures </a:t>
            </a:r>
            <a:r>
              <a:rPr lang="en-US" sz="2800" b="1" smtClean="0"/>
              <a:t>with </a:t>
            </a:r>
            <a:r>
              <a:rPr lang="en-US" sz="2800" b="1" dirty="0"/>
              <a:t>States’ data and TQRIS </a:t>
            </a:r>
            <a:r>
              <a:rPr lang="en-US" sz="2800" b="1" dirty="0" smtClean="0"/>
              <a:t>systems. </a:t>
            </a:r>
            <a:endParaRPr lang="en-US" sz="2800" b="1" dirty="0"/>
          </a:p>
          <a:p>
            <a:pPr marL="0" lvl="0" indent="0">
              <a:buNone/>
            </a:pPr>
            <a:r>
              <a:rPr lang="en-US" b="1" dirty="0"/>
              <a:t> </a:t>
            </a:r>
          </a:p>
        </p:txBody>
      </p:sp>
    </p:spTree>
    <p:extLst>
      <p:ext uri="{BB962C8B-B14F-4D97-AF65-F5344CB8AC3E}">
        <p14:creationId xmlns:p14="http://schemas.microsoft.com/office/powerpoint/2010/main" val="2198258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State Highlights and Discussion</a:t>
            </a:r>
            <a:endParaRPr lang="en-US" sz="4000" dirty="0"/>
          </a:p>
        </p:txBody>
      </p:sp>
      <p:sp>
        <p:nvSpPr>
          <p:cNvPr id="3" name="Content Placeholder 2"/>
          <p:cNvSpPr>
            <a:spLocks noGrp="1"/>
          </p:cNvSpPr>
          <p:nvPr>
            <p:ph idx="1"/>
          </p:nvPr>
        </p:nvSpPr>
        <p:spPr/>
        <p:txBody>
          <a:bodyPr>
            <a:normAutofit/>
          </a:bodyPr>
          <a:lstStyle/>
          <a:p>
            <a:pPr marL="0" indent="0">
              <a:buNone/>
            </a:pPr>
            <a:endParaRPr lang="en-US" dirty="0" smtClean="0"/>
          </a:p>
          <a:p>
            <a:r>
              <a:rPr lang="en-US" b="1" dirty="0" smtClean="0"/>
              <a:t>Nancy </a:t>
            </a:r>
            <a:r>
              <a:rPr lang="en-US" b="1" dirty="0" err="1" smtClean="0"/>
              <a:t>Vorobey</a:t>
            </a:r>
            <a:r>
              <a:rPr lang="en-US" b="1" dirty="0" smtClean="0"/>
              <a:t> </a:t>
            </a:r>
          </a:p>
          <a:p>
            <a:pPr marL="0" indent="0">
              <a:buNone/>
            </a:pPr>
            <a:r>
              <a:rPr lang="en-US" dirty="0" smtClean="0"/>
              <a:t>	Section </a:t>
            </a:r>
            <a:r>
              <a:rPr lang="en-US" dirty="0"/>
              <a:t>Chief, Early Childhood Intervention and Education</a:t>
            </a:r>
          </a:p>
          <a:p>
            <a:pPr marL="0" indent="0">
              <a:spcBef>
                <a:spcPts val="300"/>
              </a:spcBef>
              <a:buNone/>
            </a:pPr>
            <a:r>
              <a:rPr lang="en-US" dirty="0" smtClean="0"/>
              <a:t>	Maryland </a:t>
            </a:r>
            <a:r>
              <a:rPr lang="en-US" dirty="0"/>
              <a:t>State Department of </a:t>
            </a:r>
            <a:r>
              <a:rPr lang="en-US" dirty="0" smtClean="0"/>
              <a:t>Education</a:t>
            </a:r>
            <a:endParaRPr lang="en-US" dirty="0"/>
          </a:p>
          <a:p>
            <a:r>
              <a:rPr lang="en-US" b="1" dirty="0" smtClean="0"/>
              <a:t>Kate Rogers</a:t>
            </a:r>
          </a:p>
          <a:p>
            <a:pPr marL="0" indent="0">
              <a:buNone/>
            </a:pPr>
            <a:r>
              <a:rPr lang="en-US" dirty="0" smtClean="0"/>
              <a:t>	619 </a:t>
            </a:r>
            <a:r>
              <a:rPr lang="en-US" dirty="0"/>
              <a:t>Coordinator</a:t>
            </a:r>
          </a:p>
          <a:p>
            <a:pPr marL="0" indent="0">
              <a:spcBef>
                <a:spcPts val="300"/>
              </a:spcBef>
              <a:buNone/>
            </a:pPr>
            <a:r>
              <a:rPr lang="en-US" dirty="0" smtClean="0"/>
              <a:t>	</a:t>
            </a:r>
            <a:r>
              <a:rPr lang="en-US" dirty="0"/>
              <a:t>Vermont Agency of Education</a:t>
            </a:r>
          </a:p>
          <a:p>
            <a:r>
              <a:rPr lang="en-US" b="1" dirty="0" smtClean="0"/>
              <a:t>Bruce Sheppard</a:t>
            </a:r>
          </a:p>
          <a:p>
            <a:pPr marL="0" indent="0">
              <a:buNone/>
            </a:pPr>
            <a:r>
              <a:rPr lang="en-US" dirty="0" smtClean="0"/>
              <a:t>	EI/ECSE </a:t>
            </a:r>
            <a:r>
              <a:rPr lang="en-US" dirty="0"/>
              <a:t>Specialist</a:t>
            </a:r>
          </a:p>
          <a:p>
            <a:pPr marL="0" indent="0">
              <a:spcBef>
                <a:spcPts val="300"/>
              </a:spcBef>
              <a:buNone/>
            </a:pPr>
            <a:r>
              <a:rPr lang="en-US" dirty="0" smtClean="0"/>
              <a:t>	</a:t>
            </a:r>
            <a:r>
              <a:rPr lang="en-US" dirty="0"/>
              <a:t>Oregon Department of Education</a:t>
            </a:r>
          </a:p>
          <a:p>
            <a:endParaRPr lang="en-US" dirty="0" smtClean="0"/>
          </a:p>
          <a:p>
            <a:endParaRPr lang="en-US" dirty="0"/>
          </a:p>
        </p:txBody>
      </p:sp>
    </p:spTree>
    <p:extLst>
      <p:ext uri="{BB962C8B-B14F-4D97-AF65-F5344CB8AC3E}">
        <p14:creationId xmlns:p14="http://schemas.microsoft.com/office/powerpoint/2010/main" val="1187013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98" y="1505099"/>
            <a:ext cx="6516688"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p:cNvGraphicFramePr>
            <a:graphicFrameLocks noGrp="1"/>
          </p:cNvGraphicFramePr>
          <p:nvPr>
            <p:extLst>
              <p:ext uri="{D42A27DB-BD31-4B8C-83A1-F6EECF244321}">
                <p14:modId xmlns:p14="http://schemas.microsoft.com/office/powerpoint/2010/main" val="2719741103"/>
              </p:ext>
            </p:extLst>
          </p:nvPr>
        </p:nvGraphicFramePr>
        <p:xfrm>
          <a:off x="6876256" y="565407"/>
          <a:ext cx="1831975" cy="2510790"/>
        </p:xfrm>
        <a:graphic>
          <a:graphicData uri="http://schemas.openxmlformats.org/drawingml/2006/table">
            <a:tbl>
              <a:tblPr firstRow="1" bandRow="1"/>
              <a:tblGrid>
                <a:gridCol w="504056"/>
                <a:gridCol w="1327919"/>
              </a:tblGrid>
              <a:tr h="285675">
                <a:tc gridSpan="2">
                  <a:txBody>
                    <a:bodyPr/>
                    <a:lstStyle>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pPr algn="ctr"/>
                      <a:r>
                        <a:rPr lang="en-US" sz="1400" dirty="0" smtClean="0"/>
                        <a:t>Phase 1- 2011</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en-US" dirty="0"/>
                    </a:p>
                  </a:txBody>
                  <a:tcPr/>
                </a:tc>
              </a:tr>
              <a:tr h="232111">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en-US" sz="1000" b="1" i="0" dirty="0" smtClean="0">
                          <a:solidFill>
                            <a:srgbClr val="000000"/>
                          </a:solidFill>
                          <a:effectLst/>
                          <a:latin typeface="+mj-lt"/>
                        </a:rPr>
                        <a:t>CA</a:t>
                      </a:r>
                      <a:endParaRPr lang="en-US" sz="1000" b="1" i="0" dirty="0">
                        <a:solidFill>
                          <a:srgbClr val="000000"/>
                        </a:solidFill>
                        <a:effectLst/>
                        <a:latin typeface="+mj-lt"/>
                      </a:endParaRPr>
                    </a:p>
                  </a:txBody>
                  <a:tcPr marL="47625" marR="47625" marT="47625" marB="47625"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r>
                        <a:rPr lang="en-US" sz="1000" b="1" i="0" dirty="0">
                          <a:solidFill>
                            <a:srgbClr val="000000"/>
                          </a:solidFill>
                          <a:effectLst/>
                          <a:latin typeface="+mj-lt"/>
                        </a:rPr>
                        <a:t>$</a:t>
                      </a:r>
                      <a:r>
                        <a:rPr lang="en-US" sz="1000" b="1" i="0" dirty="0" smtClean="0">
                          <a:solidFill>
                            <a:srgbClr val="000000"/>
                          </a:solidFill>
                          <a:effectLst/>
                          <a:latin typeface="+mj-lt"/>
                        </a:rPr>
                        <a:t>75,000,000</a:t>
                      </a:r>
                      <a:endParaRPr lang="en-US" sz="1000" b="1" i="0" dirty="0">
                        <a:solidFill>
                          <a:srgbClr val="000000"/>
                        </a:solidFill>
                        <a:effectLst/>
                        <a:latin typeface="+mj-lt"/>
                      </a:endParaRPr>
                    </a:p>
                  </a:txBody>
                  <a:tcPr marL="47625" marR="47625" marT="47625" marB="47625"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232111">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en-US" sz="1000" b="1" i="0" dirty="0" smtClean="0">
                          <a:solidFill>
                            <a:srgbClr val="000000"/>
                          </a:solidFill>
                          <a:effectLst/>
                          <a:latin typeface="+mj-lt"/>
                        </a:rPr>
                        <a:t>DE</a:t>
                      </a:r>
                      <a:endParaRPr lang="en-US" sz="1000" b="1" i="0" dirty="0">
                        <a:solidFill>
                          <a:srgbClr val="000000"/>
                        </a:solidFill>
                        <a:effectLst/>
                        <a:latin typeface="+mj-lt"/>
                      </a:endParaRPr>
                    </a:p>
                  </a:txBody>
                  <a:tcPr marL="47625" marR="47625" marT="47625" marB="4762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r>
                        <a:rPr lang="en-US" sz="1000" b="1" i="0" dirty="0">
                          <a:solidFill>
                            <a:srgbClr val="000000"/>
                          </a:solidFill>
                          <a:effectLst/>
                          <a:latin typeface="+mj-lt"/>
                        </a:rPr>
                        <a:t>$49,878,774</a:t>
                      </a:r>
                    </a:p>
                  </a:txBody>
                  <a:tcPr marL="47625" marR="47625" marT="47625" marB="4762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232111">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en-US" sz="1000" b="1" i="0" dirty="0" smtClean="0">
                          <a:solidFill>
                            <a:srgbClr val="000000"/>
                          </a:solidFill>
                          <a:effectLst/>
                          <a:latin typeface="+mj-lt"/>
                        </a:rPr>
                        <a:t>MD</a:t>
                      </a:r>
                      <a:endParaRPr lang="en-US" sz="1000" b="1" i="0" dirty="0">
                        <a:solidFill>
                          <a:srgbClr val="000000"/>
                        </a:solidFill>
                        <a:effectLst/>
                        <a:latin typeface="+mj-lt"/>
                      </a:endParaRPr>
                    </a:p>
                  </a:txBody>
                  <a:tcPr marL="47625" marR="47625" marT="47625" marB="4762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r>
                        <a:rPr lang="en-US" sz="1000" b="1" i="0" dirty="0">
                          <a:solidFill>
                            <a:srgbClr val="000000"/>
                          </a:solidFill>
                          <a:effectLst/>
                          <a:latin typeface="+mj-lt"/>
                        </a:rPr>
                        <a:t>$49,999,143</a:t>
                      </a:r>
                    </a:p>
                  </a:txBody>
                  <a:tcPr marL="47625" marR="47625" marT="47625" marB="4762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228540">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en-US" sz="1000" b="1" dirty="0" smtClean="0">
                          <a:latin typeface="+mj-lt"/>
                        </a:rPr>
                        <a:t>MA</a:t>
                      </a:r>
                      <a:endParaRPr lang="en-US" sz="1000" b="1" dirty="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r>
                        <a:rPr lang="en-US" sz="1000" b="1" dirty="0" smtClean="0">
                          <a:latin typeface="+mj-lt"/>
                        </a:rPr>
                        <a:t>$50,000,000</a:t>
                      </a:r>
                      <a:endParaRPr lang="en-US" sz="1000" b="1" dirty="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228540">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en-US" sz="1000" b="1" dirty="0" smtClean="0">
                          <a:latin typeface="+mj-lt"/>
                        </a:rPr>
                        <a:t>MN</a:t>
                      </a:r>
                      <a:r>
                        <a:rPr lang="en-US" sz="1000" b="1" baseline="0" dirty="0" smtClean="0">
                          <a:latin typeface="+mj-lt"/>
                        </a:rPr>
                        <a:t> </a:t>
                      </a:r>
                      <a:endParaRPr lang="en-US" sz="1000" b="1" dirty="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r>
                        <a:rPr lang="en-US" sz="1000" b="1" dirty="0" smtClean="0">
                          <a:latin typeface="+mj-lt"/>
                        </a:rPr>
                        <a:t>$44,858,313</a:t>
                      </a:r>
                      <a:endParaRPr lang="en-US" sz="1000" b="1" dirty="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228540">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en-US" sz="1000" b="1" dirty="0" smtClean="0">
                          <a:latin typeface="+mj-lt"/>
                        </a:rPr>
                        <a:t>NC</a:t>
                      </a:r>
                      <a:endParaRPr lang="en-US" sz="1000" b="1" dirty="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r>
                        <a:rPr lang="en-US" sz="1000" b="1" dirty="0" smtClean="0">
                          <a:latin typeface="+mj-lt"/>
                        </a:rPr>
                        <a:t>$69,991,121</a:t>
                      </a:r>
                      <a:endParaRPr lang="en-US" sz="1000" b="1" dirty="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228540">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en-US" sz="1000" b="1" dirty="0" smtClean="0">
                          <a:latin typeface="+mj-lt"/>
                        </a:rPr>
                        <a:t>OH</a:t>
                      </a:r>
                      <a:endParaRPr lang="en-US" sz="1000" b="1" dirty="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r>
                        <a:rPr lang="en-US" sz="1000" b="1" dirty="0" smtClean="0">
                          <a:latin typeface="+mj-lt"/>
                        </a:rPr>
                        <a:t>$69,993,362</a:t>
                      </a:r>
                      <a:endParaRPr lang="en-US" sz="1000" b="1" dirty="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228540">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en-US" sz="1000" b="1" dirty="0" smtClean="0">
                          <a:latin typeface="+mj-lt"/>
                        </a:rPr>
                        <a:t>RI</a:t>
                      </a:r>
                      <a:endParaRPr lang="en-US" sz="1000" b="1" dirty="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r>
                        <a:rPr lang="en-US" sz="1000" b="1" dirty="0" smtClean="0">
                          <a:latin typeface="+mj-lt"/>
                        </a:rPr>
                        <a:t>$50,000,000</a:t>
                      </a:r>
                      <a:endParaRPr lang="en-US" sz="1000" b="1" dirty="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228540">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en-US" sz="1000" b="1" dirty="0" smtClean="0">
                          <a:latin typeface="+mj-lt"/>
                        </a:rPr>
                        <a:t>WA</a:t>
                      </a:r>
                      <a:endParaRPr lang="en-US" sz="1000" b="1" dirty="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r>
                        <a:rPr lang="en-US" sz="1000" b="1" dirty="0" smtClean="0">
                          <a:latin typeface="+mj-lt"/>
                        </a:rPr>
                        <a:t>$60,000,000</a:t>
                      </a:r>
                      <a:endParaRPr lang="en-US" sz="1000" b="1" dirty="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589893566"/>
              </p:ext>
            </p:extLst>
          </p:nvPr>
        </p:nvGraphicFramePr>
        <p:xfrm>
          <a:off x="6864026" y="4941168"/>
          <a:ext cx="1831975" cy="1767840"/>
        </p:xfrm>
        <a:graphic>
          <a:graphicData uri="http://schemas.openxmlformats.org/drawingml/2006/table">
            <a:tbl>
              <a:tblPr firstRow="1" bandRow="1"/>
              <a:tblGrid>
                <a:gridCol w="504057"/>
                <a:gridCol w="1327918"/>
              </a:tblGrid>
              <a:tr h="257003">
                <a:tc gridSpan="2">
                  <a:txBody>
                    <a:bodyPr/>
                    <a:lstStyle>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pPr algn="ctr"/>
                      <a:r>
                        <a:rPr lang="en-US" sz="1400" dirty="0" smtClean="0"/>
                        <a:t>Phase 3- 2013</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tc hMerge="1">
                  <a:txBody>
                    <a:bodyPr/>
                    <a:lstStyle/>
                    <a:p>
                      <a:endParaRPr lang="en-US" dirty="0"/>
                    </a:p>
                  </a:txBody>
                  <a:tcPr/>
                </a:tc>
              </a:tr>
              <a:tr h="205602">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en-US" sz="1000" b="1" dirty="0" smtClean="0"/>
                        <a:t>GA</a:t>
                      </a:r>
                      <a:endParaRPr lang="en-US" sz="10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r>
                        <a:rPr lang="en-US" sz="1000" b="1" dirty="0" smtClean="0"/>
                        <a:t>$51,739,896</a:t>
                      </a:r>
                      <a:endParaRPr lang="en-US" sz="10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r>
              <a:tr h="205602">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en-US" sz="1000" b="1" dirty="0" smtClean="0"/>
                        <a:t>KY</a:t>
                      </a:r>
                      <a:endParaRPr lang="en-US" sz="10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r>
                        <a:rPr lang="en-US" sz="1000" b="1" dirty="0" smtClean="0"/>
                        <a:t>$44,348,482</a:t>
                      </a:r>
                      <a:endParaRPr lang="en-US" sz="10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r>
              <a:tr h="205602">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en-US" sz="1000" b="1" dirty="0" smtClean="0"/>
                        <a:t>MI</a:t>
                      </a:r>
                      <a:endParaRPr lang="en-US" sz="10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r>
                        <a:rPr lang="en-US" sz="1000" b="1" i="0" kern="1200" dirty="0" smtClean="0">
                          <a:solidFill>
                            <a:schemeClr val="dk1"/>
                          </a:solidFill>
                          <a:effectLst/>
                          <a:latin typeface="+mn-lt"/>
                          <a:ea typeface="+mn-ea"/>
                          <a:cs typeface="+mn-cs"/>
                        </a:rPr>
                        <a:t>$51,737,456</a:t>
                      </a:r>
                      <a:endParaRPr lang="en-US" sz="10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r>
              <a:tr h="205602">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en-US" sz="1000" b="1" dirty="0" smtClean="0"/>
                        <a:t>NJ</a:t>
                      </a:r>
                      <a:endParaRPr lang="en-US" sz="10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r>
                        <a:rPr lang="en-US" sz="1000" b="1" dirty="0" smtClean="0"/>
                        <a:t>$44,286,728</a:t>
                      </a:r>
                      <a:endParaRPr lang="en-US" sz="10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r>
              <a:tr h="205602">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en-US" sz="1000" b="1" dirty="0" smtClean="0"/>
                        <a:t>PA</a:t>
                      </a:r>
                      <a:endParaRPr lang="en-US" sz="10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r>
                        <a:rPr lang="en-US" sz="1000" b="1" dirty="0" smtClean="0"/>
                        <a:t>$51,734,519</a:t>
                      </a:r>
                      <a:endParaRPr lang="en-US" sz="10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r>
              <a:tr h="205602">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en-US" sz="1000" b="1" dirty="0" smtClean="0"/>
                        <a:t>VT</a:t>
                      </a:r>
                      <a:endParaRPr lang="en-US" sz="10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r>
                        <a:rPr lang="en-US" sz="1000" b="1" dirty="0" smtClean="0"/>
                        <a:t>$36,931,076</a:t>
                      </a:r>
                      <a:endParaRPr lang="en-US" sz="10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993863792"/>
              </p:ext>
            </p:extLst>
          </p:nvPr>
        </p:nvGraphicFramePr>
        <p:xfrm>
          <a:off x="6847379" y="3212976"/>
          <a:ext cx="1872717" cy="1613255"/>
        </p:xfrm>
        <a:graphic>
          <a:graphicData uri="http://schemas.openxmlformats.org/drawingml/2006/table">
            <a:tbl>
              <a:tblPr firstRow="1" bandRow="1"/>
              <a:tblGrid>
                <a:gridCol w="467954"/>
                <a:gridCol w="1404763"/>
              </a:tblGrid>
              <a:tr h="276759">
                <a:tc gridSpan="2">
                  <a:txBody>
                    <a:bodyPr/>
                    <a:lstStyle>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pPr algn="ctr"/>
                      <a:r>
                        <a:rPr lang="en-US" sz="1400" dirty="0" smtClean="0"/>
                        <a:t>Phase 2- 2012</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hMerge="1">
                  <a:txBody>
                    <a:bodyPr/>
                    <a:lstStyle/>
                    <a:p>
                      <a:endParaRPr lang="en-US" dirty="0"/>
                    </a:p>
                  </a:txBody>
                  <a:tcPr/>
                </a:tc>
              </a:tr>
              <a:tr h="261691">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en-US" sz="1000" b="1" dirty="0" smtClean="0"/>
                        <a:t>CO</a:t>
                      </a:r>
                      <a:endParaRPr lang="en-US" sz="10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r>
                        <a:rPr lang="en-US" sz="1000" b="1" dirty="0" smtClean="0"/>
                        <a:t>$44,888,832</a:t>
                      </a:r>
                      <a:endParaRPr lang="en-US" sz="10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r>
              <a:tr h="261691">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en-US" sz="1000" b="1" dirty="0" smtClean="0"/>
                        <a:t>IL</a:t>
                      </a:r>
                      <a:endParaRPr lang="en-US" sz="10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r>
                        <a:rPr lang="en-US" sz="1000" b="1" i="0" kern="1200" dirty="0" smtClean="0">
                          <a:solidFill>
                            <a:schemeClr val="dk1"/>
                          </a:solidFill>
                          <a:effectLst/>
                          <a:latin typeface="+mn-lt"/>
                          <a:ea typeface="+mn-ea"/>
                          <a:cs typeface="+mn-cs"/>
                        </a:rPr>
                        <a:t>$52,498,043</a:t>
                      </a:r>
                      <a:endParaRPr lang="en-US" sz="10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r>
              <a:tr h="261691">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en-US" sz="1000" b="1" dirty="0" smtClean="0"/>
                        <a:t>NM</a:t>
                      </a:r>
                      <a:endParaRPr lang="en-US" sz="10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r>
                        <a:rPr lang="en-US" sz="1000" b="1" dirty="0" smtClean="0"/>
                        <a:t>$37,500,000</a:t>
                      </a:r>
                      <a:endParaRPr lang="en-US" sz="10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r>
              <a:tr h="261691">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en-US" sz="1000" b="1" dirty="0" smtClean="0"/>
                        <a:t>OR</a:t>
                      </a:r>
                      <a:endParaRPr lang="en-US" sz="10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r>
                        <a:rPr lang="en-US" sz="1000" b="1" i="0" kern="1200" dirty="0" smtClean="0">
                          <a:solidFill>
                            <a:schemeClr val="dk1"/>
                          </a:solidFill>
                          <a:effectLst/>
                          <a:latin typeface="+mn-lt"/>
                          <a:ea typeface="+mn-ea"/>
                          <a:cs typeface="+mn-cs"/>
                        </a:rPr>
                        <a:t>$30,763,353</a:t>
                      </a:r>
                      <a:endParaRPr lang="en-US" sz="10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r>
              <a:tr h="261691">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en-US" sz="1000" b="1" dirty="0" smtClean="0"/>
                        <a:t>WI</a:t>
                      </a:r>
                      <a:endParaRPr lang="en-US" sz="10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r>
                        <a:rPr lang="en-US" sz="1000" b="1" i="0" kern="1200" dirty="0" smtClean="0">
                          <a:solidFill>
                            <a:schemeClr val="dk1"/>
                          </a:solidFill>
                          <a:effectLst/>
                          <a:latin typeface="+mn-lt"/>
                          <a:ea typeface="+mn-ea"/>
                          <a:cs typeface="+mn-cs"/>
                        </a:rPr>
                        <a:t>$34,052,084</a:t>
                      </a:r>
                      <a:endParaRPr lang="en-US" sz="10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r>
            </a:tbl>
          </a:graphicData>
        </a:graphic>
      </p:graphicFrame>
      <p:sp>
        <p:nvSpPr>
          <p:cNvPr id="3" name="Title 2"/>
          <p:cNvSpPr>
            <a:spLocks noGrp="1"/>
          </p:cNvSpPr>
          <p:nvPr>
            <p:ph type="title"/>
          </p:nvPr>
        </p:nvSpPr>
        <p:spPr>
          <a:xfrm>
            <a:off x="81411" y="152400"/>
            <a:ext cx="8229600" cy="1600200"/>
          </a:xfrm>
        </p:spPr>
        <p:txBody>
          <a:bodyPr/>
          <a:lstStyle/>
          <a:p>
            <a:pPr algn="l"/>
            <a:r>
              <a:rPr lang="en-US" sz="4000" dirty="0" smtClean="0"/>
              <a:t>Race to the Top  Early Learning Challenge States</a:t>
            </a:r>
            <a:endParaRPr lang="en-US" sz="4000" dirty="0"/>
          </a:p>
        </p:txBody>
      </p:sp>
    </p:spTree>
    <p:extLst>
      <p:ext uri="{BB962C8B-B14F-4D97-AF65-F5344CB8AC3E}">
        <p14:creationId xmlns:p14="http://schemas.microsoft.com/office/powerpoint/2010/main" val="1276967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What is RTT-ELC? </a:t>
            </a:r>
            <a:endParaRPr lang="en-US" sz="4800" dirty="0"/>
          </a:p>
        </p:txBody>
      </p:sp>
      <p:sp>
        <p:nvSpPr>
          <p:cNvPr id="3" name="Content Placeholder 2"/>
          <p:cNvSpPr>
            <a:spLocks noGrp="1"/>
          </p:cNvSpPr>
          <p:nvPr>
            <p:ph idx="1"/>
          </p:nvPr>
        </p:nvSpPr>
        <p:spPr/>
        <p:txBody>
          <a:bodyPr>
            <a:normAutofit/>
          </a:bodyPr>
          <a:lstStyle/>
          <a:p>
            <a:r>
              <a:rPr lang="en-US" dirty="0" smtClean="0"/>
              <a:t>Federal </a:t>
            </a:r>
            <a:r>
              <a:rPr lang="en-US" dirty="0"/>
              <a:t>discretionary grant program designed to support states in building statewide systems that help all children enter kindergarten ready to succeed by </a:t>
            </a:r>
          </a:p>
          <a:p>
            <a:pPr lvl="1"/>
            <a:r>
              <a:rPr lang="en-US" sz="2400" dirty="0"/>
              <a:t>raising the quality of Early Learning and Development Programs and </a:t>
            </a:r>
          </a:p>
          <a:p>
            <a:pPr lvl="1"/>
            <a:r>
              <a:rPr lang="en-US" sz="2400" dirty="0"/>
              <a:t>increasing access to high-quality programs for children with high needs</a:t>
            </a:r>
          </a:p>
          <a:p>
            <a:pPr marL="341313" lvl="1" indent="-341313">
              <a:buFont typeface="Arial" panose="020B0604020202020204" pitchFamily="34" charset="0"/>
              <a:buChar char="•"/>
            </a:pPr>
            <a:r>
              <a:rPr lang="en-US" sz="2400" dirty="0"/>
              <a:t>Jointly administered by the U.S. Department of Education </a:t>
            </a:r>
            <a:r>
              <a:rPr lang="en-US" sz="2400" dirty="0" smtClean="0"/>
              <a:t>and </a:t>
            </a:r>
            <a:r>
              <a:rPr lang="en-US" sz="2400" dirty="0"/>
              <a:t>the U.S. Department of Health and Human </a:t>
            </a:r>
            <a:r>
              <a:rPr lang="en-US" sz="2400" dirty="0" smtClean="0"/>
              <a:t>Services</a:t>
            </a:r>
            <a:endParaRPr lang="en-US" sz="2400" dirty="0"/>
          </a:p>
        </p:txBody>
      </p:sp>
    </p:spTree>
    <p:extLst>
      <p:ext uri="{BB962C8B-B14F-4D97-AF65-F5344CB8AC3E}">
        <p14:creationId xmlns:p14="http://schemas.microsoft.com/office/powerpoint/2010/main" val="4201333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409" t="19980" r="22042" b="8312"/>
          <a:stretch/>
        </p:blipFill>
        <p:spPr bwMode="auto">
          <a:xfrm>
            <a:off x="838200" y="1768642"/>
            <a:ext cx="7543800" cy="4632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719376" y="6400800"/>
            <a:ext cx="7172413" cy="400110"/>
          </a:xfrm>
          <a:prstGeom prst="rect">
            <a:avLst/>
          </a:prstGeom>
          <a:noFill/>
        </p:spPr>
        <p:txBody>
          <a:bodyPr wrap="none" rtlCol="0">
            <a:spAutoFit/>
          </a:bodyPr>
          <a:lstStyle/>
          <a:p>
            <a:r>
              <a:rPr lang="en-US" sz="2000" b="1" dirty="0" smtClean="0">
                <a:solidFill>
                  <a:schemeClr val="tx1">
                    <a:lumMod val="65000"/>
                    <a:lumOff val="35000"/>
                  </a:schemeClr>
                </a:solidFill>
              </a:rPr>
              <a:t>Source: </a:t>
            </a:r>
            <a:r>
              <a:rPr lang="en-US" sz="1400" dirty="0" smtClean="0">
                <a:solidFill>
                  <a:schemeClr val="tx1">
                    <a:lumMod val="65000"/>
                    <a:lumOff val="35000"/>
                  </a:schemeClr>
                </a:solidFill>
              </a:rPr>
              <a:t>https://elc.grads360.org/services/PDCService.svc/GetPDCDocumentFile?fileId=3935</a:t>
            </a:r>
            <a:endParaRPr lang="en-US" sz="1400" dirty="0">
              <a:solidFill>
                <a:schemeClr val="tx1">
                  <a:lumMod val="65000"/>
                  <a:lumOff val="35000"/>
                </a:schemeClr>
              </a:solidFill>
            </a:endParaRPr>
          </a:p>
        </p:txBody>
      </p:sp>
      <p:sp>
        <p:nvSpPr>
          <p:cNvPr id="2" name="Title 1"/>
          <p:cNvSpPr>
            <a:spLocks noGrp="1"/>
          </p:cNvSpPr>
          <p:nvPr>
            <p:ph type="title"/>
          </p:nvPr>
        </p:nvSpPr>
        <p:spPr>
          <a:xfrm>
            <a:off x="228599" y="228600"/>
            <a:ext cx="8663189" cy="2133600"/>
          </a:xfrm>
        </p:spPr>
        <p:txBody>
          <a:bodyPr/>
          <a:lstStyle/>
          <a:p>
            <a:r>
              <a:rPr lang="en-US" sz="3200" dirty="0"/>
              <a:t>Early Learning Governance</a:t>
            </a:r>
            <a:br>
              <a:rPr lang="en-US" sz="3200" dirty="0"/>
            </a:br>
            <a:r>
              <a:rPr lang="en-US" sz="3200" dirty="0"/>
              <a:t> in Race to the Top Early Learning Challenge States </a:t>
            </a:r>
            <a:br>
              <a:rPr lang="en-US" sz="3200" dirty="0"/>
            </a:br>
            <a:endParaRPr lang="en-US" sz="3200" dirty="0"/>
          </a:p>
        </p:txBody>
      </p:sp>
    </p:spTree>
    <p:extLst>
      <p:ext uri="{BB962C8B-B14F-4D97-AF65-F5344CB8AC3E}">
        <p14:creationId xmlns:p14="http://schemas.microsoft.com/office/powerpoint/2010/main" val="3192292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RTT-ELC Definitions: </a:t>
            </a:r>
            <a:r>
              <a:rPr lang="en-US" sz="4000" dirty="0" smtClean="0"/>
              <a:t>Early </a:t>
            </a:r>
            <a:r>
              <a:rPr lang="en-US" sz="4000" dirty="0"/>
              <a:t>Learning and Development Programs</a:t>
            </a:r>
          </a:p>
        </p:txBody>
      </p:sp>
      <p:sp>
        <p:nvSpPr>
          <p:cNvPr id="3" name="Content Placeholder 2"/>
          <p:cNvSpPr>
            <a:spLocks noGrp="1"/>
          </p:cNvSpPr>
          <p:nvPr>
            <p:ph idx="1"/>
          </p:nvPr>
        </p:nvSpPr>
        <p:spPr/>
        <p:txBody>
          <a:bodyPr>
            <a:noAutofit/>
          </a:bodyPr>
          <a:lstStyle/>
          <a:p>
            <a:pPr marL="344488" indent="-344488">
              <a:buNone/>
              <a:tabLst>
                <a:tab pos="344488" algn="l"/>
              </a:tabLst>
            </a:pPr>
            <a:r>
              <a:rPr lang="en-US" sz="1800" dirty="0">
                <a:cs typeface="Times New Roman" charset="0"/>
              </a:rPr>
              <a:t>(a) </a:t>
            </a:r>
            <a:r>
              <a:rPr lang="en-US" sz="1800" b="1" dirty="0">
                <a:cs typeface="Times New Roman" charset="0"/>
              </a:rPr>
              <a:t>State-licensed or State-regulated program or </a:t>
            </a:r>
            <a:r>
              <a:rPr lang="en-US" sz="1800" b="1" dirty="0" smtClean="0">
                <a:cs typeface="Times New Roman" charset="0"/>
              </a:rPr>
              <a:t>provider</a:t>
            </a:r>
            <a:r>
              <a:rPr lang="en-US" sz="1800" dirty="0" smtClean="0">
                <a:cs typeface="Times New Roman" charset="0"/>
              </a:rPr>
              <a:t>, </a:t>
            </a:r>
            <a:r>
              <a:rPr lang="en-US" sz="1600" dirty="0" smtClean="0">
                <a:cs typeface="Times New Roman" charset="0"/>
              </a:rPr>
              <a:t>regardless of setting or funding source, that </a:t>
            </a:r>
            <a:r>
              <a:rPr lang="en-US" sz="1600" dirty="0">
                <a:cs typeface="Times New Roman" charset="0"/>
              </a:rPr>
              <a:t>provides early care and education for children from birth to kindergarten entry, including, but not limited to, any program operated by a child care center or in a family child care home; </a:t>
            </a:r>
          </a:p>
          <a:p>
            <a:pPr marL="344488" indent="-344488">
              <a:buNone/>
              <a:tabLst>
                <a:tab pos="344488" algn="l"/>
              </a:tabLst>
            </a:pPr>
            <a:r>
              <a:rPr lang="en-US" sz="1800" dirty="0">
                <a:cs typeface="Times New Roman" charset="0"/>
              </a:rPr>
              <a:t>(b) </a:t>
            </a:r>
            <a:r>
              <a:rPr lang="en-US" sz="1800" b="1" dirty="0">
                <a:solidFill>
                  <a:srgbClr val="C00000"/>
                </a:solidFill>
                <a:cs typeface="Times New Roman" charset="0"/>
              </a:rPr>
              <a:t>preschool program </a:t>
            </a:r>
            <a:r>
              <a:rPr lang="en-US" sz="1600" dirty="0">
                <a:solidFill>
                  <a:srgbClr val="C00000"/>
                </a:solidFill>
                <a:cs typeface="Times New Roman" charset="0"/>
              </a:rPr>
              <a:t>funded by the Federal Government or State or local educational agencies </a:t>
            </a:r>
            <a:r>
              <a:rPr lang="en-US" sz="1800" dirty="0">
                <a:solidFill>
                  <a:srgbClr val="C00000"/>
                </a:solidFill>
                <a:cs typeface="Times New Roman" charset="0"/>
              </a:rPr>
              <a:t>(including any IDEA-funded program)</a:t>
            </a:r>
            <a:r>
              <a:rPr lang="en-US" sz="1800" dirty="0">
                <a:cs typeface="Times New Roman" charset="0"/>
              </a:rPr>
              <a:t>; </a:t>
            </a:r>
          </a:p>
          <a:p>
            <a:pPr marL="344488" indent="-344488">
              <a:buNone/>
              <a:tabLst>
                <a:tab pos="344488" algn="l"/>
              </a:tabLst>
            </a:pPr>
            <a:r>
              <a:rPr lang="en-US" sz="1800" dirty="0">
                <a:cs typeface="Times New Roman" charset="0"/>
              </a:rPr>
              <a:t>(c) </a:t>
            </a:r>
            <a:r>
              <a:rPr lang="en-US" sz="1800" b="1" dirty="0">
                <a:cs typeface="Times New Roman" charset="0"/>
              </a:rPr>
              <a:t>Early Head Start and Head Start </a:t>
            </a:r>
            <a:r>
              <a:rPr lang="en-US" sz="1600" dirty="0">
                <a:cs typeface="Times New Roman" charset="0"/>
              </a:rPr>
              <a:t>program; and </a:t>
            </a:r>
          </a:p>
          <a:p>
            <a:pPr marL="344488" indent="-344488">
              <a:buNone/>
              <a:tabLst>
                <a:tab pos="344488" algn="l"/>
              </a:tabLst>
            </a:pPr>
            <a:r>
              <a:rPr lang="en-US" sz="1800" dirty="0">
                <a:cs typeface="Times New Roman" charset="0"/>
              </a:rPr>
              <a:t>(d) a </a:t>
            </a:r>
            <a:r>
              <a:rPr lang="en-US" sz="1800" b="1" dirty="0">
                <a:cs typeface="Times New Roman" charset="0"/>
              </a:rPr>
              <a:t>non-relative child care provider </a:t>
            </a:r>
            <a:r>
              <a:rPr lang="en-US" sz="1600" dirty="0">
                <a:cs typeface="Times New Roman" charset="0"/>
              </a:rPr>
              <a:t>who is not otherwise regulated by the State and who regularly cares for two or more unrelated children for a fee in a provider setting. </a:t>
            </a:r>
          </a:p>
          <a:p>
            <a:pPr marL="0" indent="0">
              <a:buNone/>
            </a:pPr>
            <a:r>
              <a:rPr lang="en-US" sz="1800" dirty="0" smtClean="0">
                <a:cs typeface="Times New Roman" charset="0"/>
              </a:rPr>
              <a:t>A </a:t>
            </a:r>
            <a:r>
              <a:rPr lang="en-US" sz="1800" dirty="0">
                <a:cs typeface="Times New Roman" charset="0"/>
              </a:rPr>
              <a:t>State should include </a:t>
            </a:r>
            <a:r>
              <a:rPr lang="en-US" sz="1800" dirty="0" smtClean="0">
                <a:cs typeface="Times New Roman" charset="0"/>
              </a:rPr>
              <a:t>other </a:t>
            </a:r>
            <a:r>
              <a:rPr lang="en-US" sz="1800" dirty="0">
                <a:cs typeface="Times New Roman" charset="0"/>
              </a:rPr>
              <a:t>programs that may deliver early learning and development services in a child’s home, </a:t>
            </a:r>
            <a:r>
              <a:rPr lang="en-US" sz="1800" dirty="0" smtClean="0">
                <a:cs typeface="Times New Roman" charset="0"/>
              </a:rPr>
              <a:t>- Maternal</a:t>
            </a:r>
            <a:r>
              <a:rPr lang="en-US" sz="1800" dirty="0">
                <a:cs typeface="Times New Roman" charset="0"/>
              </a:rPr>
              <a:t>, Infant and Early Childhood Home Visiting; Early Head Start; and </a:t>
            </a:r>
            <a:r>
              <a:rPr lang="en-US" sz="1800" dirty="0" smtClean="0">
                <a:solidFill>
                  <a:srgbClr val="FF0000"/>
                </a:solidFill>
                <a:cs typeface="Times New Roman" charset="0"/>
              </a:rPr>
              <a:t>P</a:t>
            </a:r>
            <a:r>
              <a:rPr lang="en-US" sz="1800" dirty="0" smtClean="0">
                <a:solidFill>
                  <a:srgbClr val="C00000"/>
                </a:solidFill>
                <a:cs typeface="Times New Roman" charset="0"/>
              </a:rPr>
              <a:t>art </a:t>
            </a:r>
            <a:r>
              <a:rPr lang="en-US" sz="1800" dirty="0">
                <a:solidFill>
                  <a:srgbClr val="C00000"/>
                </a:solidFill>
                <a:cs typeface="Times New Roman" charset="0"/>
              </a:rPr>
              <a:t>C of IDEA</a:t>
            </a:r>
            <a:r>
              <a:rPr lang="en-US" sz="1800" dirty="0">
                <a:solidFill>
                  <a:srgbClr val="C00000"/>
                </a:solidFill>
                <a:cs typeface="Times New Roman" charset="0"/>
                <a:hlinkClick r:id="rId3"/>
              </a:rPr>
              <a:t>[1</a:t>
            </a:r>
            <a:r>
              <a:rPr lang="en-US" sz="1800" dirty="0" smtClean="0">
                <a:solidFill>
                  <a:srgbClr val="C00000"/>
                </a:solidFill>
                <a:cs typeface="Times New Roman" charset="0"/>
                <a:hlinkClick r:id="rId3"/>
              </a:rPr>
              <a:t>]</a:t>
            </a:r>
            <a:r>
              <a:rPr lang="en-US" sz="1800" dirty="0" smtClean="0">
                <a:solidFill>
                  <a:srgbClr val="C00000"/>
                </a:solidFill>
                <a:cs typeface="Times New Roman" charset="0"/>
              </a:rPr>
              <a:t>.</a:t>
            </a:r>
          </a:p>
          <a:p>
            <a:pPr marL="0" indent="0">
              <a:buNone/>
            </a:pPr>
            <a:r>
              <a:rPr lang="en-US" sz="1600" u="sng" dirty="0"/>
              <a:t/>
            </a:r>
            <a:br>
              <a:rPr lang="en-US" sz="1600" u="sng" dirty="0"/>
            </a:br>
            <a:r>
              <a:rPr lang="en-US" sz="1800" i="1" dirty="0" smtClean="0">
                <a:hlinkClick r:id="rId4"/>
              </a:rPr>
              <a:t>[</a:t>
            </a:r>
            <a:r>
              <a:rPr lang="en-US" sz="1800" i="1" dirty="0">
                <a:hlinkClick r:id="rId4"/>
              </a:rPr>
              <a:t>1]</a:t>
            </a:r>
            <a:r>
              <a:rPr lang="en-US" sz="1800" i="1" dirty="0"/>
              <a:t> </a:t>
            </a:r>
            <a:r>
              <a:rPr lang="en-US" sz="1800" i="1" dirty="0">
                <a:solidFill>
                  <a:srgbClr val="C00000"/>
                </a:solidFill>
              </a:rPr>
              <a:t>Note:  </a:t>
            </a:r>
            <a:r>
              <a:rPr lang="en-US" sz="1800" i="1" dirty="0"/>
              <a:t>Such home-based programs and services will most likely not participate in the State’s </a:t>
            </a:r>
            <a:r>
              <a:rPr lang="en-US" sz="1800" i="1" dirty="0" smtClean="0"/>
              <a:t>TQRIS unless </a:t>
            </a:r>
            <a:r>
              <a:rPr lang="en-US" sz="1800" i="1" dirty="0"/>
              <a:t>the State has developed a set of Tiered Program Standards specifically for home-based programs and services.</a:t>
            </a:r>
            <a:endParaRPr lang="en-US" sz="1800" i="1" u="sng" dirty="0"/>
          </a:p>
          <a:p>
            <a:endParaRPr lang="en-US" sz="2000" dirty="0"/>
          </a:p>
        </p:txBody>
      </p:sp>
    </p:spTree>
    <p:extLst>
      <p:ext uri="{BB962C8B-B14F-4D97-AF65-F5344CB8AC3E}">
        <p14:creationId xmlns:p14="http://schemas.microsoft.com/office/powerpoint/2010/main" val="2623744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noAutofit/>
          </a:bodyPr>
          <a:lstStyle/>
          <a:p>
            <a:r>
              <a:rPr lang="en-US" sz="4400" dirty="0"/>
              <a:t>Promoting Participation in the State's TQRIS</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States are implementing </a:t>
            </a:r>
            <a:r>
              <a:rPr lang="en-US" dirty="0"/>
              <a:t>effective policies and practices to reach the goal of having all publicly funded Early Learning and Development Programs participate in </a:t>
            </a:r>
            <a:r>
              <a:rPr lang="en-US" dirty="0" smtClean="0"/>
              <a:t>a statewide TQRIS </a:t>
            </a:r>
            <a:r>
              <a:rPr lang="en-US" dirty="0"/>
              <a:t>system, including --</a:t>
            </a:r>
          </a:p>
          <a:p>
            <a:pPr marL="687388" indent="-404813">
              <a:buNone/>
            </a:pPr>
            <a:r>
              <a:rPr lang="en-US" dirty="0"/>
              <a:t>(1)  State-funded preschool programs;</a:t>
            </a:r>
          </a:p>
          <a:p>
            <a:pPr marL="687388" indent="-404813">
              <a:buNone/>
            </a:pPr>
            <a:r>
              <a:rPr lang="en-US" dirty="0"/>
              <a:t>(2)  Early Head Start and Head Start programs;</a:t>
            </a:r>
          </a:p>
          <a:p>
            <a:pPr marL="687388" indent="-404813">
              <a:buNone/>
            </a:pPr>
            <a:r>
              <a:rPr lang="en-US" dirty="0"/>
              <a:t>(3)</a:t>
            </a:r>
            <a:r>
              <a:rPr lang="en-US" dirty="0">
                <a:solidFill>
                  <a:srgbClr val="FF0000"/>
                </a:solidFill>
              </a:rPr>
              <a:t>  Early Learning and Development Programs funded under section 619 of </a:t>
            </a:r>
            <a:r>
              <a:rPr lang="en-US" dirty="0" smtClean="0">
                <a:solidFill>
                  <a:srgbClr val="FF0000"/>
                </a:solidFill>
              </a:rPr>
              <a:t>Part </a:t>
            </a:r>
            <a:r>
              <a:rPr lang="en-US" dirty="0">
                <a:solidFill>
                  <a:srgbClr val="FF0000"/>
                </a:solidFill>
              </a:rPr>
              <a:t>B of IDEA and </a:t>
            </a:r>
            <a:r>
              <a:rPr lang="en-US" dirty="0" smtClean="0">
                <a:solidFill>
                  <a:srgbClr val="FF0000"/>
                </a:solidFill>
              </a:rPr>
              <a:t>Part </a:t>
            </a:r>
            <a:r>
              <a:rPr lang="en-US" dirty="0">
                <a:solidFill>
                  <a:srgbClr val="FF0000"/>
                </a:solidFill>
              </a:rPr>
              <a:t>C of IDEA</a:t>
            </a:r>
            <a:r>
              <a:rPr lang="en-US" dirty="0"/>
              <a:t>;</a:t>
            </a:r>
          </a:p>
          <a:p>
            <a:pPr marL="687388" indent="-404813">
              <a:buNone/>
            </a:pPr>
            <a:r>
              <a:rPr lang="en-US" dirty="0"/>
              <a:t>(4)  Early Learning and Development Programs funded under Title I of the ESEA; and</a:t>
            </a:r>
          </a:p>
          <a:p>
            <a:pPr marL="687388" indent="-404813">
              <a:buNone/>
            </a:pPr>
            <a:r>
              <a:rPr lang="en-US" dirty="0"/>
              <a:t>(5)  Early Learning and Development Programs receiving funds from the State’s CCDF program;</a:t>
            </a:r>
          </a:p>
          <a:p>
            <a:pPr marL="0" indent="0">
              <a:buNone/>
            </a:pPr>
            <a:endParaRPr lang="en-US" dirty="0"/>
          </a:p>
          <a:p>
            <a:pPr marL="0" indent="0">
              <a:buNone/>
            </a:pPr>
            <a:r>
              <a:rPr lang="en-US" dirty="0" smtClean="0"/>
              <a:t>States set </a:t>
            </a:r>
            <a:r>
              <a:rPr lang="en-US" dirty="0"/>
              <a:t>targets for the numbers and percentages of Early Learning and Development Programs that will participate in the </a:t>
            </a:r>
            <a:r>
              <a:rPr lang="en-US" dirty="0" smtClean="0"/>
              <a:t>TQRIS.</a:t>
            </a:r>
            <a:endParaRPr lang="en-US" dirty="0"/>
          </a:p>
          <a:p>
            <a:pPr marL="0" indent="0">
              <a:buNone/>
            </a:pPr>
            <a:endParaRPr lang="en-US" dirty="0"/>
          </a:p>
        </p:txBody>
      </p:sp>
    </p:spTree>
    <p:extLst>
      <p:ext uri="{BB962C8B-B14F-4D97-AF65-F5344CB8AC3E}">
        <p14:creationId xmlns:p14="http://schemas.microsoft.com/office/powerpoint/2010/main" val="4203236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183" y="152400"/>
            <a:ext cx="8229600" cy="1346885"/>
          </a:xfrm>
        </p:spPr>
        <p:txBody>
          <a:bodyPr>
            <a:noAutofit/>
          </a:bodyPr>
          <a:lstStyle/>
          <a:p>
            <a:pPr>
              <a:lnSpc>
                <a:spcPct val="150000"/>
              </a:lnSpc>
            </a:pPr>
            <a:r>
              <a:rPr lang="en-US" sz="2400" dirty="0" smtClean="0"/>
              <a:t>Increasing </a:t>
            </a:r>
            <a:r>
              <a:rPr lang="en-US" sz="2400" dirty="0"/>
              <a:t>the number and percentage of Early Learning and Development Programs participating in the statewide </a:t>
            </a:r>
            <a:r>
              <a:rPr lang="en-US" sz="2400" dirty="0" smtClean="0"/>
              <a:t>TQRIS</a:t>
            </a:r>
            <a:endParaRPr lang="en-US" sz="2400" dirty="0"/>
          </a:p>
        </p:txBody>
      </p:sp>
      <p:graphicFrame>
        <p:nvGraphicFramePr>
          <p:cNvPr id="8" name="Table 7"/>
          <p:cNvGraphicFramePr>
            <a:graphicFrameLocks noGrp="1"/>
          </p:cNvGraphicFramePr>
          <p:nvPr>
            <p:extLst>
              <p:ext uri="{D42A27DB-BD31-4B8C-83A1-F6EECF244321}">
                <p14:modId xmlns:p14="http://schemas.microsoft.com/office/powerpoint/2010/main" val="1871039198"/>
              </p:ext>
            </p:extLst>
          </p:nvPr>
        </p:nvGraphicFramePr>
        <p:xfrm>
          <a:off x="470899" y="1974850"/>
          <a:ext cx="8229922" cy="3921534"/>
        </p:xfrm>
        <a:graphic>
          <a:graphicData uri="http://schemas.openxmlformats.org/drawingml/2006/table">
            <a:tbl>
              <a:tblPr firstRow="1" firstCol="1" bandRow="1" bandCol="1">
                <a:tableStyleId>{5C22544A-7EE6-4342-B048-85BDC9FD1C3A}</a:tableStyleId>
              </a:tblPr>
              <a:tblGrid>
                <a:gridCol w="3713505">
                  <a:extLst>
                    <a:ext uri="{9D8B030D-6E8A-4147-A177-3AD203B41FA5}">
                      <a16:colId xmlns="" xmlns:a16="http://schemas.microsoft.com/office/drawing/2014/main" val="1516306316"/>
                    </a:ext>
                  </a:extLst>
                </a:gridCol>
                <a:gridCol w="1034334">
                  <a:extLst>
                    <a:ext uri="{9D8B030D-6E8A-4147-A177-3AD203B41FA5}">
                      <a16:colId xmlns="" xmlns:a16="http://schemas.microsoft.com/office/drawing/2014/main" val="3111398438"/>
                    </a:ext>
                  </a:extLst>
                </a:gridCol>
                <a:gridCol w="1582613">
                  <a:extLst>
                    <a:ext uri="{9D8B030D-6E8A-4147-A177-3AD203B41FA5}">
                      <a16:colId xmlns="" xmlns:a16="http://schemas.microsoft.com/office/drawing/2014/main" val="35099166"/>
                    </a:ext>
                  </a:extLst>
                </a:gridCol>
                <a:gridCol w="1899470">
                  <a:extLst>
                    <a:ext uri="{9D8B030D-6E8A-4147-A177-3AD203B41FA5}">
                      <a16:colId xmlns="" xmlns:a16="http://schemas.microsoft.com/office/drawing/2014/main" val="2255599032"/>
                    </a:ext>
                  </a:extLst>
                </a:gridCol>
              </a:tblGrid>
              <a:tr h="219328">
                <a:tc rowSpan="2">
                  <a:txBody>
                    <a:bodyPr/>
                    <a:lstStyle/>
                    <a:p>
                      <a:pPr marL="0" marR="0" algn="ctr">
                        <a:lnSpc>
                          <a:spcPct val="115000"/>
                        </a:lnSpc>
                        <a:spcBef>
                          <a:spcPts val="0"/>
                        </a:spcBef>
                        <a:spcAft>
                          <a:spcPts val="1000"/>
                        </a:spcAft>
                      </a:pPr>
                      <a:r>
                        <a:rPr lang="en-US" sz="1400" dirty="0">
                          <a:solidFill>
                            <a:schemeClr val="tx1"/>
                          </a:solidFill>
                          <a:effectLst/>
                        </a:rPr>
                        <a:t>Type of Early Learning and Development Program in the State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56" marR="50856" marT="0" marB="0" anchor="ctr">
                    <a:solidFill>
                      <a:srgbClr val="88A9D2"/>
                    </a:solidFill>
                  </a:tcPr>
                </a:tc>
                <a:tc rowSpan="2">
                  <a:txBody>
                    <a:bodyPr/>
                    <a:lstStyle/>
                    <a:p>
                      <a:pPr marL="0" marR="0" algn="ctr">
                        <a:lnSpc>
                          <a:spcPct val="115000"/>
                        </a:lnSpc>
                        <a:spcBef>
                          <a:spcPts val="0"/>
                        </a:spcBef>
                        <a:spcAft>
                          <a:spcPts val="1000"/>
                        </a:spcAft>
                      </a:pPr>
                      <a:r>
                        <a:rPr lang="en-US" sz="1200" dirty="0">
                          <a:solidFill>
                            <a:schemeClr val="tx1"/>
                          </a:solidFill>
                          <a:effectLst/>
                        </a:rPr>
                        <a:t>Number of programs in the State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56" marR="50856" marT="0" marB="0" anchor="ctr">
                    <a:solidFill>
                      <a:srgbClr val="88A9D2"/>
                    </a:solidFill>
                  </a:tcPr>
                </a:tc>
                <a:tc gridSpan="2">
                  <a:txBody>
                    <a:bodyPr/>
                    <a:lstStyle/>
                    <a:p>
                      <a:pPr marL="0" marR="0">
                        <a:lnSpc>
                          <a:spcPct val="115000"/>
                        </a:lnSpc>
                        <a:spcBef>
                          <a:spcPts val="0"/>
                        </a:spcBef>
                        <a:spcAft>
                          <a:spcPts val="1000"/>
                        </a:spcAft>
                      </a:pPr>
                      <a:r>
                        <a:rPr lang="en-US" sz="1200" dirty="0">
                          <a:solidFill>
                            <a:schemeClr val="tx1"/>
                          </a:solidFill>
                          <a:effectLst/>
                        </a:rPr>
                        <a:t>Baseline and Annual Targets -- Number and percentage of Early Learning and Development Programs in the Tiered Quality Rating and Improvement System</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56" marR="50856" marT="0" marB="0" anchor="ctr">
                    <a:solidFill>
                      <a:srgbClr val="88A9D2"/>
                    </a:solidFill>
                  </a:tcPr>
                </a:tc>
                <a:tc hMerge="1">
                  <a:txBody>
                    <a:bodyPr/>
                    <a:lstStyle/>
                    <a:p>
                      <a:endParaRPr lang="en-US"/>
                    </a:p>
                  </a:txBody>
                  <a:tcPr/>
                </a:tc>
                <a:extLst>
                  <a:ext uri="{0D108BD9-81ED-4DB2-BD59-A6C34878D82A}">
                    <a16:rowId xmlns="" xmlns:a16="http://schemas.microsoft.com/office/drawing/2014/main" val="3067000681"/>
                  </a:ext>
                </a:extLst>
              </a:tr>
              <a:tr h="287319">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1000"/>
                        </a:spcAft>
                      </a:pPr>
                      <a:r>
                        <a:rPr lang="en-US" sz="1200" dirty="0" smtClean="0">
                          <a:solidFill>
                            <a:schemeClr val="tx1"/>
                          </a:solidFill>
                          <a:effectLst/>
                        </a:rPr>
                        <a:t>Baseline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56" marR="50856" marT="0" marB="0"/>
                </a:tc>
                <a:tc>
                  <a:txBody>
                    <a:bodyPr/>
                    <a:lstStyle/>
                    <a:p>
                      <a:pPr marL="0" marR="0">
                        <a:lnSpc>
                          <a:spcPct val="115000"/>
                        </a:lnSpc>
                        <a:spcBef>
                          <a:spcPts val="0"/>
                        </a:spcBef>
                        <a:spcAft>
                          <a:spcPts val="1000"/>
                        </a:spcAft>
                      </a:pPr>
                      <a:r>
                        <a:rPr lang="en-US" sz="1200" dirty="0" smtClean="0">
                          <a:solidFill>
                            <a:schemeClr val="tx1"/>
                          </a:solidFill>
                          <a:effectLst/>
                        </a:rPr>
                        <a:t>Annual Targets</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56" marR="50856" marT="0" marB="0"/>
                </a:tc>
                <a:extLst>
                  <a:ext uri="{0D108BD9-81ED-4DB2-BD59-A6C34878D82A}">
                    <a16:rowId xmlns="" xmlns:a16="http://schemas.microsoft.com/office/drawing/2014/main" val="2196393997"/>
                  </a:ext>
                </a:extLst>
              </a:tr>
              <a:tr h="456818">
                <a:tc>
                  <a:txBody>
                    <a:bodyPr/>
                    <a:lstStyle/>
                    <a:p>
                      <a:pPr marL="0" marR="0">
                        <a:lnSpc>
                          <a:spcPct val="115000"/>
                        </a:lnSpc>
                        <a:spcBef>
                          <a:spcPts val="0"/>
                        </a:spcBef>
                        <a:spcAft>
                          <a:spcPts val="0"/>
                        </a:spcAft>
                      </a:pPr>
                      <a:r>
                        <a:rPr lang="en-US" sz="1600" b="0" dirty="0">
                          <a:solidFill>
                            <a:schemeClr val="tx1"/>
                          </a:solidFill>
                          <a:effectLst/>
                        </a:rPr>
                        <a:t>State-funded </a:t>
                      </a:r>
                      <a:r>
                        <a:rPr lang="en-US" sz="1600" b="0" dirty="0" smtClean="0">
                          <a:solidFill>
                            <a:schemeClr val="tx1"/>
                          </a:solidFill>
                          <a:effectLst/>
                        </a:rPr>
                        <a:t>preschool</a:t>
                      </a:r>
                      <a:endParaRPr lang="en-US" sz="1600" b="0" dirty="0">
                        <a:solidFill>
                          <a:schemeClr val="tx1"/>
                        </a:solidFill>
                        <a:effectLst/>
                      </a:endParaRPr>
                    </a:p>
                  </a:txBody>
                  <a:tcPr marL="50856" marR="50856" marT="0" marB="0">
                    <a:solidFill>
                      <a:srgbClr val="88A9D2"/>
                    </a:solidFill>
                  </a:tcPr>
                </a:tc>
                <a:tc>
                  <a:txBody>
                    <a:bodyPr/>
                    <a:lstStyle/>
                    <a:p>
                      <a:pPr marL="0" marR="0">
                        <a:lnSpc>
                          <a:spcPct val="115000"/>
                        </a:lnSpc>
                        <a:spcBef>
                          <a:spcPts val="0"/>
                        </a:spcBef>
                        <a:spcAft>
                          <a:spcPts val="1000"/>
                        </a:spcAft>
                      </a:pPr>
                      <a:r>
                        <a:rPr lang="en-US" sz="800">
                          <a:solidFill>
                            <a:schemeClr val="tx1"/>
                          </a:solidFill>
                          <a:effectLst/>
                        </a:rPr>
                        <a:t> </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56" marR="50856" marT="0" marB="0"/>
                </a:tc>
                <a:tc>
                  <a:txBody>
                    <a:bodyPr/>
                    <a:lstStyle/>
                    <a:p>
                      <a:pPr marL="0" marR="0">
                        <a:lnSpc>
                          <a:spcPct val="115000"/>
                        </a:lnSpc>
                        <a:spcBef>
                          <a:spcPts val="0"/>
                        </a:spcBef>
                        <a:spcAft>
                          <a:spcPts val="1000"/>
                        </a:spcAft>
                      </a:pPr>
                      <a:r>
                        <a:rPr lang="en-US" sz="800" dirty="0">
                          <a:solidFill>
                            <a:schemeClr val="tx1"/>
                          </a:solidFill>
                          <a:effectLst/>
                        </a:rPr>
                        <a:t> </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56" marR="50856" marT="0" marB="0">
                    <a:solidFill>
                      <a:srgbClr val="E9EDF4"/>
                    </a:solidFill>
                  </a:tcPr>
                </a:tc>
                <a:tc>
                  <a:txBody>
                    <a:bodyPr/>
                    <a:lstStyle/>
                    <a:p>
                      <a:pPr marL="0" marR="0">
                        <a:lnSpc>
                          <a:spcPct val="115000"/>
                        </a:lnSpc>
                        <a:spcBef>
                          <a:spcPts val="0"/>
                        </a:spcBef>
                        <a:spcAft>
                          <a:spcPts val="1000"/>
                        </a:spcAft>
                      </a:pPr>
                      <a:r>
                        <a:rPr lang="en-US" sz="800" dirty="0">
                          <a:solidFill>
                            <a:schemeClr val="tx1"/>
                          </a:solidFill>
                          <a:effectLst/>
                        </a:rPr>
                        <a:t> </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56" marR="50856" marT="0" marB="0"/>
                </a:tc>
                <a:extLst>
                  <a:ext uri="{0D108BD9-81ED-4DB2-BD59-A6C34878D82A}">
                    <a16:rowId xmlns="" xmlns:a16="http://schemas.microsoft.com/office/drawing/2014/main" val="3217206710"/>
                  </a:ext>
                </a:extLst>
              </a:tr>
              <a:tr h="304547">
                <a:tc>
                  <a:txBody>
                    <a:bodyPr/>
                    <a:lstStyle/>
                    <a:p>
                      <a:pPr marL="0" marR="0">
                        <a:lnSpc>
                          <a:spcPct val="115000"/>
                        </a:lnSpc>
                        <a:spcBef>
                          <a:spcPts val="0"/>
                        </a:spcBef>
                        <a:spcAft>
                          <a:spcPts val="0"/>
                        </a:spcAft>
                      </a:pPr>
                      <a:r>
                        <a:rPr lang="en-US" sz="1600" b="0" dirty="0">
                          <a:solidFill>
                            <a:schemeClr val="tx1"/>
                          </a:solidFill>
                          <a:effectLst/>
                        </a:rPr>
                        <a:t>Early Head Start and Head Start</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56" marR="50856" marT="0" marB="0">
                    <a:solidFill>
                      <a:srgbClr val="88A9D2"/>
                    </a:solidFill>
                  </a:tcPr>
                </a:tc>
                <a:tc>
                  <a:txBody>
                    <a:bodyPr/>
                    <a:lstStyle/>
                    <a:p>
                      <a:pPr marL="0" marR="0">
                        <a:lnSpc>
                          <a:spcPct val="115000"/>
                        </a:lnSpc>
                        <a:spcBef>
                          <a:spcPts val="0"/>
                        </a:spcBef>
                        <a:spcAft>
                          <a:spcPts val="1000"/>
                        </a:spcAft>
                      </a:pPr>
                      <a:r>
                        <a:rPr lang="en-US" sz="800" dirty="0">
                          <a:solidFill>
                            <a:schemeClr val="tx1"/>
                          </a:solidFill>
                          <a:effectLst/>
                        </a:rPr>
                        <a:t> </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56" marR="50856" marT="0" marB="0"/>
                </a:tc>
                <a:tc>
                  <a:txBody>
                    <a:bodyPr/>
                    <a:lstStyle/>
                    <a:p>
                      <a:pPr marL="0" marR="0">
                        <a:lnSpc>
                          <a:spcPct val="115000"/>
                        </a:lnSpc>
                        <a:spcBef>
                          <a:spcPts val="0"/>
                        </a:spcBef>
                        <a:spcAft>
                          <a:spcPts val="1000"/>
                        </a:spcAft>
                      </a:pPr>
                      <a:r>
                        <a:rPr lang="en-US" sz="800" dirty="0">
                          <a:solidFill>
                            <a:schemeClr val="tx1"/>
                          </a:solidFill>
                          <a:effectLst/>
                        </a:rPr>
                        <a:t> </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56" marR="50856" marT="0" marB="0">
                    <a:solidFill>
                      <a:srgbClr val="E9EDF4"/>
                    </a:solidFill>
                  </a:tcPr>
                </a:tc>
                <a:tc>
                  <a:txBody>
                    <a:bodyPr/>
                    <a:lstStyle/>
                    <a:p>
                      <a:pPr marL="0" marR="0">
                        <a:lnSpc>
                          <a:spcPct val="115000"/>
                        </a:lnSpc>
                        <a:spcBef>
                          <a:spcPts val="0"/>
                        </a:spcBef>
                        <a:spcAft>
                          <a:spcPts val="1000"/>
                        </a:spcAft>
                      </a:pPr>
                      <a:r>
                        <a:rPr lang="en-US" sz="800">
                          <a:solidFill>
                            <a:schemeClr val="tx1"/>
                          </a:solidFill>
                          <a:effectLst/>
                        </a:rPr>
                        <a:t> </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56" marR="50856" marT="0" marB="0"/>
                </a:tc>
                <a:extLst>
                  <a:ext uri="{0D108BD9-81ED-4DB2-BD59-A6C34878D82A}">
                    <a16:rowId xmlns="" xmlns:a16="http://schemas.microsoft.com/office/drawing/2014/main" val="2933571708"/>
                  </a:ext>
                </a:extLst>
              </a:tr>
              <a:tr h="304547">
                <a:tc>
                  <a:txBody>
                    <a:bodyPr/>
                    <a:lstStyle/>
                    <a:p>
                      <a:pPr marL="0" marR="0">
                        <a:lnSpc>
                          <a:spcPct val="115000"/>
                        </a:lnSpc>
                        <a:spcBef>
                          <a:spcPts val="0"/>
                        </a:spcBef>
                        <a:spcAft>
                          <a:spcPts val="0"/>
                        </a:spcAft>
                      </a:pPr>
                      <a:r>
                        <a:rPr lang="en-US" sz="1600" b="1" dirty="0">
                          <a:solidFill>
                            <a:schemeClr val="tx1"/>
                          </a:solidFill>
                          <a:effectLst/>
                        </a:rPr>
                        <a:t>Programs funded by IDEA, Part C</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56" marR="50856" marT="0" marB="0">
                    <a:solidFill>
                      <a:srgbClr val="88A9D2"/>
                    </a:solidFill>
                  </a:tcPr>
                </a:tc>
                <a:tc>
                  <a:txBody>
                    <a:bodyPr/>
                    <a:lstStyle/>
                    <a:p>
                      <a:pPr marL="0" marR="0">
                        <a:lnSpc>
                          <a:spcPct val="115000"/>
                        </a:lnSpc>
                        <a:spcBef>
                          <a:spcPts val="0"/>
                        </a:spcBef>
                        <a:spcAft>
                          <a:spcPts val="1000"/>
                        </a:spcAft>
                      </a:pPr>
                      <a:r>
                        <a:rPr lang="en-US" sz="800">
                          <a:solidFill>
                            <a:schemeClr val="tx1"/>
                          </a:solidFill>
                          <a:effectLst/>
                        </a:rPr>
                        <a:t> </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56" marR="50856" marT="0" marB="0"/>
                </a:tc>
                <a:tc>
                  <a:txBody>
                    <a:bodyPr/>
                    <a:lstStyle/>
                    <a:p>
                      <a:pPr marL="0" marR="0">
                        <a:lnSpc>
                          <a:spcPct val="115000"/>
                        </a:lnSpc>
                        <a:spcBef>
                          <a:spcPts val="0"/>
                        </a:spcBef>
                        <a:spcAft>
                          <a:spcPts val="1000"/>
                        </a:spcAft>
                      </a:pPr>
                      <a:r>
                        <a:rPr lang="en-US" sz="800" dirty="0">
                          <a:solidFill>
                            <a:schemeClr val="tx1"/>
                          </a:solidFill>
                          <a:effectLst/>
                        </a:rPr>
                        <a:t> </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56" marR="50856" marT="0" marB="0">
                    <a:solidFill>
                      <a:srgbClr val="E9EDF4"/>
                    </a:solidFill>
                  </a:tcPr>
                </a:tc>
                <a:tc>
                  <a:txBody>
                    <a:bodyPr/>
                    <a:lstStyle/>
                    <a:p>
                      <a:pPr marL="0" marR="0">
                        <a:lnSpc>
                          <a:spcPct val="115000"/>
                        </a:lnSpc>
                        <a:spcBef>
                          <a:spcPts val="0"/>
                        </a:spcBef>
                        <a:spcAft>
                          <a:spcPts val="1000"/>
                        </a:spcAft>
                      </a:pPr>
                      <a:r>
                        <a:rPr lang="en-US" sz="800">
                          <a:solidFill>
                            <a:schemeClr val="tx1"/>
                          </a:solidFill>
                          <a:effectLst/>
                        </a:rPr>
                        <a:t> </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56" marR="50856" marT="0" marB="0"/>
                </a:tc>
                <a:extLst>
                  <a:ext uri="{0D108BD9-81ED-4DB2-BD59-A6C34878D82A}">
                    <a16:rowId xmlns="" xmlns:a16="http://schemas.microsoft.com/office/drawing/2014/main" val="988240267"/>
                  </a:ext>
                </a:extLst>
              </a:tr>
              <a:tr h="456818">
                <a:tc>
                  <a:txBody>
                    <a:bodyPr/>
                    <a:lstStyle/>
                    <a:p>
                      <a:pPr marL="0" marR="0">
                        <a:lnSpc>
                          <a:spcPct val="115000"/>
                        </a:lnSpc>
                        <a:spcBef>
                          <a:spcPts val="0"/>
                        </a:spcBef>
                        <a:spcAft>
                          <a:spcPts val="0"/>
                        </a:spcAft>
                      </a:pPr>
                      <a:r>
                        <a:rPr lang="en-US" sz="1600" b="1" dirty="0">
                          <a:solidFill>
                            <a:schemeClr val="tx1"/>
                          </a:solidFill>
                          <a:effectLst/>
                        </a:rPr>
                        <a:t>Programs funded by IDEA, Part B, section 619</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56" marR="50856" marT="0" marB="0">
                    <a:solidFill>
                      <a:srgbClr val="88A9D2"/>
                    </a:solidFill>
                  </a:tcPr>
                </a:tc>
                <a:tc>
                  <a:txBody>
                    <a:bodyPr/>
                    <a:lstStyle/>
                    <a:p>
                      <a:pPr marL="0" marR="0">
                        <a:lnSpc>
                          <a:spcPct val="115000"/>
                        </a:lnSpc>
                        <a:spcBef>
                          <a:spcPts val="0"/>
                        </a:spcBef>
                        <a:spcAft>
                          <a:spcPts val="1000"/>
                        </a:spcAft>
                      </a:pPr>
                      <a:r>
                        <a:rPr lang="en-US" sz="800">
                          <a:solidFill>
                            <a:schemeClr val="tx1"/>
                          </a:solidFill>
                          <a:effectLst/>
                        </a:rPr>
                        <a:t> </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56" marR="50856" marT="0" marB="0"/>
                </a:tc>
                <a:tc>
                  <a:txBody>
                    <a:bodyPr/>
                    <a:lstStyle/>
                    <a:p>
                      <a:pPr marL="0" marR="0">
                        <a:lnSpc>
                          <a:spcPct val="115000"/>
                        </a:lnSpc>
                        <a:spcBef>
                          <a:spcPts val="0"/>
                        </a:spcBef>
                        <a:spcAft>
                          <a:spcPts val="1000"/>
                        </a:spcAft>
                      </a:pPr>
                      <a:r>
                        <a:rPr lang="en-US" sz="800" dirty="0">
                          <a:solidFill>
                            <a:schemeClr val="tx1"/>
                          </a:solidFill>
                          <a:effectLst/>
                        </a:rPr>
                        <a:t> </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56" marR="50856" marT="0" marB="0"/>
                </a:tc>
                <a:tc>
                  <a:txBody>
                    <a:bodyPr/>
                    <a:lstStyle/>
                    <a:p>
                      <a:pPr marL="0" marR="0">
                        <a:lnSpc>
                          <a:spcPct val="115000"/>
                        </a:lnSpc>
                        <a:spcBef>
                          <a:spcPts val="0"/>
                        </a:spcBef>
                        <a:spcAft>
                          <a:spcPts val="1000"/>
                        </a:spcAft>
                      </a:pPr>
                      <a:r>
                        <a:rPr lang="en-US" sz="800">
                          <a:solidFill>
                            <a:schemeClr val="tx1"/>
                          </a:solidFill>
                          <a:effectLst/>
                        </a:rPr>
                        <a:t> </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56" marR="50856" marT="0" marB="0"/>
                </a:tc>
                <a:extLst>
                  <a:ext uri="{0D108BD9-81ED-4DB2-BD59-A6C34878D82A}">
                    <a16:rowId xmlns="" xmlns:a16="http://schemas.microsoft.com/office/drawing/2014/main" val="2033551609"/>
                  </a:ext>
                </a:extLst>
              </a:tr>
              <a:tr h="456818">
                <a:tc>
                  <a:txBody>
                    <a:bodyPr/>
                    <a:lstStyle/>
                    <a:p>
                      <a:pPr marL="0" marR="0">
                        <a:lnSpc>
                          <a:spcPct val="115000"/>
                        </a:lnSpc>
                        <a:spcBef>
                          <a:spcPts val="0"/>
                        </a:spcBef>
                        <a:spcAft>
                          <a:spcPts val="0"/>
                        </a:spcAft>
                      </a:pPr>
                      <a:r>
                        <a:rPr lang="en-US" sz="1600" b="0" dirty="0">
                          <a:solidFill>
                            <a:schemeClr val="tx1"/>
                          </a:solidFill>
                          <a:effectLst/>
                        </a:rPr>
                        <a:t>Programs funded under Title I of ESEA</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56" marR="50856" marT="0" marB="0">
                    <a:solidFill>
                      <a:srgbClr val="88A9D2"/>
                    </a:solidFill>
                  </a:tcPr>
                </a:tc>
                <a:tc>
                  <a:txBody>
                    <a:bodyPr/>
                    <a:lstStyle/>
                    <a:p>
                      <a:pPr marL="0" marR="0">
                        <a:lnSpc>
                          <a:spcPct val="115000"/>
                        </a:lnSpc>
                        <a:spcBef>
                          <a:spcPts val="0"/>
                        </a:spcBef>
                        <a:spcAft>
                          <a:spcPts val="1000"/>
                        </a:spcAft>
                      </a:pPr>
                      <a:r>
                        <a:rPr lang="en-US" sz="800">
                          <a:solidFill>
                            <a:schemeClr val="tx1"/>
                          </a:solidFill>
                          <a:effectLst/>
                        </a:rPr>
                        <a:t> </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56" marR="50856" marT="0" marB="0"/>
                </a:tc>
                <a:tc>
                  <a:txBody>
                    <a:bodyPr/>
                    <a:lstStyle/>
                    <a:p>
                      <a:pPr marL="0" marR="0">
                        <a:lnSpc>
                          <a:spcPct val="115000"/>
                        </a:lnSpc>
                        <a:spcBef>
                          <a:spcPts val="0"/>
                        </a:spcBef>
                        <a:spcAft>
                          <a:spcPts val="1000"/>
                        </a:spcAft>
                      </a:pPr>
                      <a:r>
                        <a:rPr lang="en-US" sz="800" dirty="0">
                          <a:solidFill>
                            <a:schemeClr val="tx1"/>
                          </a:solidFill>
                          <a:effectLst/>
                        </a:rPr>
                        <a:t> </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56" marR="50856" marT="0" marB="0">
                    <a:solidFill>
                      <a:srgbClr val="E9EDF4"/>
                    </a:solidFill>
                  </a:tcPr>
                </a:tc>
                <a:tc>
                  <a:txBody>
                    <a:bodyPr/>
                    <a:lstStyle/>
                    <a:p>
                      <a:pPr marL="0" marR="0">
                        <a:lnSpc>
                          <a:spcPct val="115000"/>
                        </a:lnSpc>
                        <a:spcBef>
                          <a:spcPts val="0"/>
                        </a:spcBef>
                        <a:spcAft>
                          <a:spcPts val="1000"/>
                        </a:spcAft>
                      </a:pPr>
                      <a:r>
                        <a:rPr lang="en-US" sz="800">
                          <a:solidFill>
                            <a:schemeClr val="tx1"/>
                          </a:solidFill>
                          <a:effectLst/>
                        </a:rPr>
                        <a:t> </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56" marR="50856" marT="0" marB="0"/>
                </a:tc>
                <a:extLst>
                  <a:ext uri="{0D108BD9-81ED-4DB2-BD59-A6C34878D82A}">
                    <a16:rowId xmlns="" xmlns:a16="http://schemas.microsoft.com/office/drawing/2014/main" val="3691555521"/>
                  </a:ext>
                </a:extLst>
              </a:tr>
              <a:tr h="304547">
                <a:tc>
                  <a:txBody>
                    <a:bodyPr/>
                    <a:lstStyle/>
                    <a:p>
                      <a:pPr marL="0" marR="0">
                        <a:lnSpc>
                          <a:spcPct val="115000"/>
                        </a:lnSpc>
                        <a:spcBef>
                          <a:spcPts val="0"/>
                        </a:spcBef>
                        <a:spcAft>
                          <a:spcPts val="1000"/>
                        </a:spcAft>
                      </a:pPr>
                      <a:r>
                        <a:rPr lang="en-US" sz="1600" b="0" dirty="0">
                          <a:solidFill>
                            <a:schemeClr val="tx1"/>
                          </a:solidFill>
                          <a:effectLst/>
                        </a:rPr>
                        <a:t>Programs receiving from CCDF funds</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56" marR="50856" marT="0" marB="0">
                    <a:solidFill>
                      <a:srgbClr val="88A9D2"/>
                    </a:solidFill>
                  </a:tcPr>
                </a:tc>
                <a:tc>
                  <a:txBody>
                    <a:bodyPr/>
                    <a:lstStyle/>
                    <a:p>
                      <a:pPr marL="0" marR="0">
                        <a:lnSpc>
                          <a:spcPct val="115000"/>
                        </a:lnSpc>
                        <a:spcBef>
                          <a:spcPts val="0"/>
                        </a:spcBef>
                        <a:spcAft>
                          <a:spcPts val="1000"/>
                        </a:spcAft>
                      </a:pPr>
                      <a:r>
                        <a:rPr lang="en-US" sz="800">
                          <a:solidFill>
                            <a:schemeClr val="tx1"/>
                          </a:solidFill>
                          <a:effectLst/>
                        </a:rPr>
                        <a:t> </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56" marR="50856" marT="0" marB="0"/>
                </a:tc>
                <a:tc>
                  <a:txBody>
                    <a:bodyPr/>
                    <a:lstStyle/>
                    <a:p>
                      <a:pPr marL="0" marR="0">
                        <a:lnSpc>
                          <a:spcPct val="115000"/>
                        </a:lnSpc>
                        <a:spcBef>
                          <a:spcPts val="0"/>
                        </a:spcBef>
                        <a:spcAft>
                          <a:spcPts val="1000"/>
                        </a:spcAft>
                      </a:pPr>
                      <a:r>
                        <a:rPr lang="en-US" sz="800" dirty="0">
                          <a:solidFill>
                            <a:schemeClr val="tx1"/>
                          </a:solidFill>
                          <a:effectLst/>
                        </a:rPr>
                        <a:t> </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56" marR="50856" marT="0" marB="0"/>
                </a:tc>
                <a:tc>
                  <a:txBody>
                    <a:bodyPr/>
                    <a:lstStyle/>
                    <a:p>
                      <a:pPr marL="0" marR="0">
                        <a:lnSpc>
                          <a:spcPct val="115000"/>
                        </a:lnSpc>
                        <a:spcBef>
                          <a:spcPts val="0"/>
                        </a:spcBef>
                        <a:spcAft>
                          <a:spcPts val="1000"/>
                        </a:spcAft>
                      </a:pPr>
                      <a:r>
                        <a:rPr lang="en-US" sz="800">
                          <a:solidFill>
                            <a:schemeClr val="tx1"/>
                          </a:solidFill>
                          <a:effectLst/>
                        </a:rPr>
                        <a:t> </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56" marR="50856" marT="0" marB="0"/>
                </a:tc>
                <a:extLst>
                  <a:ext uri="{0D108BD9-81ED-4DB2-BD59-A6C34878D82A}">
                    <a16:rowId xmlns="" xmlns:a16="http://schemas.microsoft.com/office/drawing/2014/main" val="3327127308"/>
                  </a:ext>
                </a:extLst>
              </a:tr>
              <a:tr h="404858">
                <a:tc>
                  <a:txBody>
                    <a:bodyPr/>
                    <a:lstStyle/>
                    <a:p>
                      <a:pPr marL="0" marR="0">
                        <a:lnSpc>
                          <a:spcPct val="115000"/>
                        </a:lnSpc>
                        <a:spcBef>
                          <a:spcPts val="0"/>
                        </a:spcBef>
                        <a:spcAft>
                          <a:spcPts val="1000"/>
                        </a:spcAft>
                      </a:pPr>
                      <a:r>
                        <a:rPr lang="en-US" sz="1600" b="0" dirty="0" smtClean="0">
                          <a:solidFill>
                            <a:schemeClr val="tx1"/>
                          </a:solidFill>
                          <a:effectLst/>
                        </a:rPr>
                        <a:t>Other</a:t>
                      </a:r>
                      <a:endParaRPr lang="en-US" sz="1600" b="0" dirty="0">
                        <a:solidFill>
                          <a:schemeClr val="tx1"/>
                        </a:solidFill>
                        <a:effectLst/>
                      </a:endParaRPr>
                    </a:p>
                  </a:txBody>
                  <a:tcPr marL="50856" marR="50856" marT="0" marB="0">
                    <a:solidFill>
                      <a:srgbClr val="88A9D2"/>
                    </a:solidFill>
                  </a:tcPr>
                </a:tc>
                <a:tc>
                  <a:txBody>
                    <a:bodyPr/>
                    <a:lstStyle/>
                    <a:p>
                      <a:pPr marL="0" marR="0">
                        <a:lnSpc>
                          <a:spcPct val="115000"/>
                        </a:lnSpc>
                        <a:spcBef>
                          <a:spcPts val="0"/>
                        </a:spcBef>
                        <a:spcAft>
                          <a:spcPts val="1000"/>
                        </a:spcAft>
                      </a:pPr>
                      <a:r>
                        <a:rPr lang="en-US" sz="800">
                          <a:solidFill>
                            <a:schemeClr val="tx1"/>
                          </a:solidFill>
                          <a:effectLst/>
                        </a:rPr>
                        <a:t> </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56" marR="50856" marT="0" marB="0"/>
                </a:tc>
                <a:tc>
                  <a:txBody>
                    <a:bodyPr/>
                    <a:lstStyle/>
                    <a:p>
                      <a:pPr marL="0" marR="0">
                        <a:lnSpc>
                          <a:spcPct val="115000"/>
                        </a:lnSpc>
                        <a:spcBef>
                          <a:spcPts val="0"/>
                        </a:spcBef>
                        <a:spcAft>
                          <a:spcPts val="1000"/>
                        </a:spcAft>
                      </a:pPr>
                      <a:r>
                        <a:rPr lang="en-US" sz="800" dirty="0">
                          <a:solidFill>
                            <a:schemeClr val="tx1"/>
                          </a:solidFill>
                          <a:effectLst/>
                        </a:rPr>
                        <a:t> </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56" marR="50856" marT="0" marB="0">
                    <a:solidFill>
                      <a:srgbClr val="E9EDF4"/>
                    </a:solidFill>
                  </a:tcPr>
                </a:tc>
                <a:tc>
                  <a:txBody>
                    <a:bodyPr/>
                    <a:lstStyle/>
                    <a:p>
                      <a:pPr marL="0" marR="0">
                        <a:lnSpc>
                          <a:spcPct val="115000"/>
                        </a:lnSpc>
                        <a:spcBef>
                          <a:spcPts val="0"/>
                        </a:spcBef>
                        <a:spcAft>
                          <a:spcPts val="1000"/>
                        </a:spcAft>
                      </a:pPr>
                      <a:r>
                        <a:rPr lang="en-US" sz="800" dirty="0">
                          <a:solidFill>
                            <a:schemeClr val="tx1"/>
                          </a:solidFill>
                          <a:effectLst/>
                        </a:rPr>
                        <a:t> </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56" marR="50856" marT="0" marB="0"/>
                </a:tc>
                <a:extLst>
                  <a:ext uri="{0D108BD9-81ED-4DB2-BD59-A6C34878D82A}">
                    <a16:rowId xmlns="" xmlns:a16="http://schemas.microsoft.com/office/drawing/2014/main" val="3747935714"/>
                  </a:ext>
                </a:extLst>
              </a:tr>
            </a:tbl>
          </a:graphicData>
        </a:graphic>
      </p:graphicFrame>
      <p:sp>
        <p:nvSpPr>
          <p:cNvPr id="9" name="Rectangle 4"/>
          <p:cNvSpPr>
            <a:spLocks noChangeArrowheads="1"/>
          </p:cNvSpPr>
          <p:nvPr/>
        </p:nvSpPr>
        <p:spPr bwMode="auto">
          <a:xfrm>
            <a:off x="762000" y="1651685"/>
            <a:ext cx="145351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 name="Rectangle 2"/>
          <p:cNvSpPr/>
          <p:nvPr/>
        </p:nvSpPr>
        <p:spPr>
          <a:xfrm>
            <a:off x="412679" y="6019800"/>
            <a:ext cx="3088025" cy="369332"/>
          </a:xfrm>
          <a:prstGeom prst="rect">
            <a:avLst/>
          </a:prstGeom>
        </p:spPr>
        <p:txBody>
          <a:bodyPr wrap="none">
            <a:spAutoFit/>
          </a:bodyPr>
          <a:lstStyle/>
          <a:p>
            <a:r>
              <a:rPr lang="en-US" dirty="0" smtClean="0"/>
              <a:t>Performance Measure (B</a:t>
            </a:r>
            <a:r>
              <a:rPr lang="en-US" dirty="0"/>
              <a:t>)(2)(c)</a:t>
            </a:r>
          </a:p>
        </p:txBody>
      </p:sp>
    </p:spTree>
    <p:extLst>
      <p:ext uri="{BB962C8B-B14F-4D97-AF65-F5344CB8AC3E}">
        <p14:creationId xmlns:p14="http://schemas.microsoft.com/office/powerpoint/2010/main" val="22485319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605</TotalTime>
  <Words>1236</Words>
  <Application>Microsoft Office PowerPoint</Application>
  <PresentationFormat>On-screen Show (4:3)</PresentationFormat>
  <Paragraphs>203</Paragraphs>
  <Slides>14</Slides>
  <Notes>5</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Executive</vt:lpstr>
      <vt:lpstr>Section 619 and Part C Meeting  of  States With RTT-ELC Grants     September 8, 2014</vt:lpstr>
      <vt:lpstr>Intended Outcomes</vt:lpstr>
      <vt:lpstr>State Highlights and Discussion</vt:lpstr>
      <vt:lpstr>Race to the Top  Early Learning Challenge States</vt:lpstr>
      <vt:lpstr>What is RTT-ELC? </vt:lpstr>
      <vt:lpstr>Early Learning Governance  in Race to the Top Early Learning Challenge States  </vt:lpstr>
      <vt:lpstr>RTT-ELC Definitions: Early Learning and Development Programs</vt:lpstr>
      <vt:lpstr>Promoting Participation in the State's TQRIS</vt:lpstr>
      <vt:lpstr>Increasing the number and percentage of Early Learning and Development Programs participating in the statewide TQRIS</vt:lpstr>
      <vt:lpstr>Increasing the number of Early Learning and Development Programs in the top tiers of the TQRIS</vt:lpstr>
      <vt:lpstr>Increasing the number and percentage of Children with High Needs who are enrolled in Early Learning and Development Programs that are in the top tiers of the TQRIS</vt:lpstr>
      <vt:lpstr>Communities360  visit at elcta.org</vt:lpstr>
      <vt:lpstr>Communities360  visit at elcta.org</vt:lpstr>
      <vt:lpstr>Communities360  visit at elcta.org</vt:lpstr>
    </vt:vector>
  </TitlesOfParts>
  <Company>The University of North Carolina at Chapel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Cate, Debbie</dc:creator>
  <cp:lastModifiedBy>Kathy Whaley</cp:lastModifiedBy>
  <cp:revision>40</cp:revision>
  <cp:lastPrinted>2014-09-04T16:03:15Z</cp:lastPrinted>
  <dcterms:created xsi:type="dcterms:W3CDTF">2014-08-18T18:08:45Z</dcterms:created>
  <dcterms:modified xsi:type="dcterms:W3CDTF">2014-09-05T19:10:46Z</dcterms:modified>
</cp:coreProperties>
</file>