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3" r:id="rId1"/>
  </p:sldMasterIdLst>
  <p:notesMasterIdLst>
    <p:notesMasterId r:id="rId60"/>
  </p:notesMasterIdLst>
  <p:handoutMasterIdLst>
    <p:handoutMasterId r:id="rId61"/>
  </p:handoutMasterIdLst>
  <p:sldIdLst>
    <p:sldId id="256" r:id="rId2"/>
    <p:sldId id="330" r:id="rId3"/>
    <p:sldId id="331" r:id="rId4"/>
    <p:sldId id="261" r:id="rId5"/>
    <p:sldId id="292" r:id="rId6"/>
    <p:sldId id="260" r:id="rId7"/>
    <p:sldId id="257" r:id="rId8"/>
    <p:sldId id="258" r:id="rId9"/>
    <p:sldId id="313" r:id="rId10"/>
    <p:sldId id="263" r:id="rId11"/>
    <p:sldId id="312" r:id="rId12"/>
    <p:sldId id="283" r:id="rId13"/>
    <p:sldId id="296" r:id="rId14"/>
    <p:sldId id="302" r:id="rId15"/>
    <p:sldId id="275" r:id="rId16"/>
    <p:sldId id="303" r:id="rId17"/>
    <p:sldId id="300" r:id="rId18"/>
    <p:sldId id="276" r:id="rId19"/>
    <p:sldId id="264" r:id="rId20"/>
    <p:sldId id="265" r:id="rId21"/>
    <p:sldId id="266" r:id="rId22"/>
    <p:sldId id="299" r:id="rId23"/>
    <p:sldId id="281" r:id="rId24"/>
    <p:sldId id="304" r:id="rId25"/>
    <p:sldId id="298" r:id="rId26"/>
    <p:sldId id="280" r:id="rId27"/>
    <p:sldId id="306" r:id="rId28"/>
    <p:sldId id="309" r:id="rId29"/>
    <p:sldId id="277" r:id="rId30"/>
    <p:sldId id="278" r:id="rId31"/>
    <p:sldId id="267" r:id="rId32"/>
    <p:sldId id="297" r:id="rId33"/>
    <p:sldId id="305" r:id="rId34"/>
    <p:sldId id="279" r:id="rId35"/>
    <p:sldId id="311" r:id="rId36"/>
    <p:sldId id="270" r:id="rId37"/>
    <p:sldId id="271" r:id="rId38"/>
    <p:sldId id="307" r:id="rId39"/>
    <p:sldId id="285" r:id="rId40"/>
    <p:sldId id="286" r:id="rId41"/>
    <p:sldId id="287" r:id="rId42"/>
    <p:sldId id="288" r:id="rId43"/>
    <p:sldId id="289" r:id="rId44"/>
    <p:sldId id="319" r:id="rId45"/>
    <p:sldId id="290" r:id="rId46"/>
    <p:sldId id="317" r:id="rId47"/>
    <p:sldId id="322" r:id="rId48"/>
    <p:sldId id="324" r:id="rId49"/>
    <p:sldId id="326" r:id="rId50"/>
    <p:sldId id="301" r:id="rId51"/>
    <p:sldId id="291" r:id="rId52"/>
    <p:sldId id="314" r:id="rId53"/>
    <p:sldId id="320" r:id="rId54"/>
    <p:sldId id="316" r:id="rId55"/>
    <p:sldId id="328" r:id="rId56"/>
    <p:sldId id="329" r:id="rId57"/>
    <p:sldId id="282" r:id="rId58"/>
    <p:sldId id="308" r:id="rId5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P Authorized Customer" initials="HA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D74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93" autoAdjust="0"/>
  </p:normalViewPr>
  <p:slideViewPr>
    <p:cSldViewPr>
      <p:cViewPr varScale="1">
        <p:scale>
          <a:sx n="70" d="100"/>
          <a:sy n="70" d="100"/>
        </p:scale>
        <p:origin x="-137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80"/>
    </p:cViewPr>
  </p:sorterViewPr>
  <p:notesViewPr>
    <p:cSldViewPr>
      <p:cViewPr varScale="1">
        <p:scale>
          <a:sx n="55" d="100"/>
          <a:sy n="55" d="100"/>
        </p:scale>
        <p:origin x="-180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09BB79-5699-4BB6-AB26-B8AD65588A30}"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EC5833C7-3874-494B-8718-7C08EE386AC6}">
      <dgm:prSet phldrT="[Text]"/>
      <dgm:spPr>
        <a:xfrm>
          <a:off x="460128" y="312440"/>
          <a:ext cx="5580684" cy="625205"/>
        </a:xfrm>
        <a:solidFill>
          <a:srgbClr val="C0504D">
            <a:lumMod val="7500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National</a:t>
          </a:r>
          <a:endParaRPr lang="en-US" dirty="0">
            <a:solidFill>
              <a:sysClr val="window" lastClr="FFFFFF"/>
            </a:solidFill>
            <a:latin typeface="Calibri"/>
            <a:ea typeface="+mn-ea"/>
            <a:cs typeface="+mn-cs"/>
          </a:endParaRPr>
        </a:p>
      </dgm:t>
    </dgm:pt>
    <dgm:pt modelId="{414F60B7-8CFC-4B61-8C89-D4CDD2E67EE0}" type="parTrans" cxnId="{64A38DFA-44F1-4E78-BE1E-5E697E165236}">
      <dgm:prSet/>
      <dgm:spPr/>
      <dgm:t>
        <a:bodyPr/>
        <a:lstStyle/>
        <a:p>
          <a:endParaRPr lang="en-US"/>
        </a:p>
      </dgm:t>
    </dgm:pt>
    <dgm:pt modelId="{8AC58C07-DAF2-4AAC-B56A-7640B13D8C60}" type="sibTrans" cxnId="{64A38DFA-44F1-4E78-BE1E-5E697E165236}">
      <dgm:prSet/>
      <dgm:spPr>
        <a:xfrm>
          <a:off x="-4594335" y="-704407"/>
          <a:ext cx="5472816" cy="5472816"/>
        </a:xfrm>
        <a:noFill/>
        <a:ln w="25400" cap="flat" cmpd="sng" algn="ctr">
          <a:solidFill>
            <a:srgbClr val="C0504D">
              <a:hueOff val="0"/>
              <a:satOff val="0"/>
              <a:lumOff val="0"/>
              <a:alphaOff val="0"/>
            </a:srgbClr>
          </a:solidFill>
          <a:prstDash val="solid"/>
        </a:ln>
        <a:effectLst/>
      </dgm:spPr>
      <dgm:t>
        <a:bodyPr/>
        <a:lstStyle/>
        <a:p>
          <a:endParaRPr lang="en-US"/>
        </a:p>
      </dgm:t>
    </dgm:pt>
    <dgm:pt modelId="{3DFA0E12-395A-4F3B-A8EC-7EC5C3AE667D}">
      <dgm:prSet phldrT="[Text]"/>
      <dgm:spPr>
        <a:xfrm>
          <a:off x="818573" y="1250411"/>
          <a:ext cx="5222240" cy="625205"/>
        </a:xfrm>
        <a:solidFill>
          <a:srgbClr val="9BBB59">
            <a:lumMod val="7500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State</a:t>
          </a:r>
          <a:endParaRPr lang="en-US" dirty="0">
            <a:solidFill>
              <a:sysClr val="window" lastClr="FFFFFF"/>
            </a:solidFill>
            <a:latin typeface="Calibri"/>
            <a:ea typeface="+mn-ea"/>
            <a:cs typeface="+mn-cs"/>
          </a:endParaRPr>
        </a:p>
      </dgm:t>
    </dgm:pt>
    <dgm:pt modelId="{F020DCBC-FB78-402E-AB80-CE43AC37B19F}" type="parTrans" cxnId="{2048644F-5164-402F-A9C7-2BC5800AEC47}">
      <dgm:prSet/>
      <dgm:spPr/>
      <dgm:t>
        <a:bodyPr/>
        <a:lstStyle/>
        <a:p>
          <a:endParaRPr lang="en-US"/>
        </a:p>
      </dgm:t>
    </dgm:pt>
    <dgm:pt modelId="{14D7288A-DC96-46E7-AAA2-50F861C2A7D4}" type="sibTrans" cxnId="{2048644F-5164-402F-A9C7-2BC5800AEC47}">
      <dgm:prSet/>
      <dgm:spPr/>
      <dgm:t>
        <a:bodyPr/>
        <a:lstStyle/>
        <a:p>
          <a:endParaRPr lang="en-US"/>
        </a:p>
      </dgm:t>
    </dgm:pt>
    <dgm:pt modelId="{46CBE38E-1448-4EB1-8411-1A97839A8D9B}">
      <dgm:prSet phldrT="[Text]"/>
      <dgm:spPr>
        <a:xfrm>
          <a:off x="818573" y="2188382"/>
          <a:ext cx="5222240" cy="625205"/>
        </a:xfrm>
        <a:solidFill>
          <a:srgbClr val="8064A2">
            <a:lumMod val="7500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Regional</a:t>
          </a:r>
          <a:endParaRPr lang="en-US" dirty="0">
            <a:solidFill>
              <a:sysClr val="window" lastClr="FFFFFF"/>
            </a:solidFill>
            <a:latin typeface="Calibri"/>
            <a:ea typeface="+mn-ea"/>
            <a:cs typeface="+mn-cs"/>
          </a:endParaRPr>
        </a:p>
      </dgm:t>
    </dgm:pt>
    <dgm:pt modelId="{7F322F27-A563-4296-B434-58C617C37FD2}" type="parTrans" cxnId="{88009B70-971C-4447-9BE6-7503145C10FB}">
      <dgm:prSet/>
      <dgm:spPr/>
      <dgm:t>
        <a:bodyPr/>
        <a:lstStyle/>
        <a:p>
          <a:endParaRPr lang="en-US"/>
        </a:p>
      </dgm:t>
    </dgm:pt>
    <dgm:pt modelId="{1DB5AC93-11D3-49B9-A075-B07E718B9FB7}" type="sibTrans" cxnId="{88009B70-971C-4447-9BE6-7503145C10FB}">
      <dgm:prSet/>
      <dgm:spPr/>
      <dgm:t>
        <a:bodyPr/>
        <a:lstStyle/>
        <a:p>
          <a:endParaRPr lang="en-US"/>
        </a:p>
      </dgm:t>
    </dgm:pt>
    <dgm:pt modelId="{E3FA2953-F2ED-4345-813F-CE8652BE2733}">
      <dgm:prSet/>
      <dgm:spPr>
        <a:xfrm>
          <a:off x="460128" y="3126353"/>
          <a:ext cx="5580684" cy="625205"/>
        </a:xfrm>
        <a:solidFill>
          <a:srgbClr val="1F497D">
            <a:lumMod val="60000"/>
            <a:lumOff val="4000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Local</a:t>
          </a:r>
          <a:endParaRPr lang="en-US" dirty="0">
            <a:solidFill>
              <a:sysClr val="window" lastClr="FFFFFF"/>
            </a:solidFill>
            <a:latin typeface="Calibri"/>
            <a:ea typeface="+mn-ea"/>
            <a:cs typeface="+mn-cs"/>
          </a:endParaRPr>
        </a:p>
      </dgm:t>
    </dgm:pt>
    <dgm:pt modelId="{367BDBBD-C9CF-42E6-827E-976C162BB4D7}" type="parTrans" cxnId="{680E40D0-05AE-43DA-B984-621E70325DEB}">
      <dgm:prSet/>
      <dgm:spPr/>
      <dgm:t>
        <a:bodyPr/>
        <a:lstStyle/>
        <a:p>
          <a:endParaRPr lang="en-US"/>
        </a:p>
      </dgm:t>
    </dgm:pt>
    <dgm:pt modelId="{14CBD7AA-B133-4358-AC4B-9085BEC4FB68}" type="sibTrans" cxnId="{680E40D0-05AE-43DA-B984-621E70325DEB}">
      <dgm:prSet/>
      <dgm:spPr/>
      <dgm:t>
        <a:bodyPr/>
        <a:lstStyle/>
        <a:p>
          <a:endParaRPr lang="en-US"/>
        </a:p>
      </dgm:t>
    </dgm:pt>
    <dgm:pt modelId="{857EA4DE-B93D-43DA-A621-514E2B24C5A8}" type="pres">
      <dgm:prSet presAssocID="{DC09BB79-5699-4BB6-AB26-B8AD65588A30}" presName="Name0" presStyleCnt="0">
        <dgm:presLayoutVars>
          <dgm:chMax val="7"/>
          <dgm:chPref val="7"/>
          <dgm:dir/>
        </dgm:presLayoutVars>
      </dgm:prSet>
      <dgm:spPr/>
      <dgm:t>
        <a:bodyPr/>
        <a:lstStyle/>
        <a:p>
          <a:endParaRPr lang="en-US"/>
        </a:p>
      </dgm:t>
    </dgm:pt>
    <dgm:pt modelId="{CB3F5E4F-C6A9-493D-9AA8-C5D6F845A74A}" type="pres">
      <dgm:prSet presAssocID="{DC09BB79-5699-4BB6-AB26-B8AD65588A30}" presName="Name1" presStyleCnt="0"/>
      <dgm:spPr/>
    </dgm:pt>
    <dgm:pt modelId="{B4F08FEF-6676-4F1F-9983-ACA17E96CC91}" type="pres">
      <dgm:prSet presAssocID="{DC09BB79-5699-4BB6-AB26-B8AD65588A30}" presName="cycle" presStyleCnt="0"/>
      <dgm:spPr/>
    </dgm:pt>
    <dgm:pt modelId="{D3AE73E1-09CB-4188-BAD2-4B5DA24DA8C9}" type="pres">
      <dgm:prSet presAssocID="{DC09BB79-5699-4BB6-AB26-B8AD65588A30}" presName="srcNode" presStyleLbl="node1" presStyleIdx="0" presStyleCnt="4"/>
      <dgm:spPr/>
    </dgm:pt>
    <dgm:pt modelId="{E0119F5C-1A3D-4C9B-B34A-78C64C27B129}" type="pres">
      <dgm:prSet presAssocID="{DC09BB79-5699-4BB6-AB26-B8AD65588A30}" presName="conn" presStyleLbl="parChTrans1D2" presStyleIdx="0" presStyleCnt="1"/>
      <dgm:spPr>
        <a:prstGeom prst="blockArc">
          <a:avLst>
            <a:gd name="adj1" fmla="val 18900000"/>
            <a:gd name="adj2" fmla="val 2700000"/>
            <a:gd name="adj3" fmla="val 395"/>
          </a:avLst>
        </a:prstGeom>
      </dgm:spPr>
      <dgm:t>
        <a:bodyPr/>
        <a:lstStyle/>
        <a:p>
          <a:endParaRPr lang="en-US"/>
        </a:p>
      </dgm:t>
    </dgm:pt>
    <dgm:pt modelId="{6BE438C6-48E8-4CEA-9577-4692CC96F12C}" type="pres">
      <dgm:prSet presAssocID="{DC09BB79-5699-4BB6-AB26-B8AD65588A30}" presName="extraNode" presStyleLbl="node1" presStyleIdx="0" presStyleCnt="4"/>
      <dgm:spPr/>
    </dgm:pt>
    <dgm:pt modelId="{A0222EBA-6109-4EC6-99DD-8D6AA1F5FDFF}" type="pres">
      <dgm:prSet presAssocID="{DC09BB79-5699-4BB6-AB26-B8AD65588A30}" presName="dstNode" presStyleLbl="node1" presStyleIdx="0" presStyleCnt="4"/>
      <dgm:spPr/>
    </dgm:pt>
    <dgm:pt modelId="{F3499D6A-4DE6-4937-A6AE-BE8F063E93B6}" type="pres">
      <dgm:prSet presAssocID="{EC5833C7-3874-494B-8718-7C08EE386AC6}" presName="text_1" presStyleLbl="node1" presStyleIdx="0" presStyleCnt="4">
        <dgm:presLayoutVars>
          <dgm:bulletEnabled val="1"/>
        </dgm:presLayoutVars>
      </dgm:prSet>
      <dgm:spPr>
        <a:prstGeom prst="rect">
          <a:avLst/>
        </a:prstGeom>
      </dgm:spPr>
      <dgm:t>
        <a:bodyPr/>
        <a:lstStyle/>
        <a:p>
          <a:endParaRPr lang="en-US"/>
        </a:p>
      </dgm:t>
    </dgm:pt>
    <dgm:pt modelId="{0350593D-D97C-4ACE-9051-EEF64E2B7A6D}" type="pres">
      <dgm:prSet presAssocID="{EC5833C7-3874-494B-8718-7C08EE386AC6}" presName="accent_1" presStyleCnt="0"/>
      <dgm:spPr/>
    </dgm:pt>
    <dgm:pt modelId="{6B99CE65-75AF-4DB8-B19A-1419C20A443E}" type="pres">
      <dgm:prSet presAssocID="{EC5833C7-3874-494B-8718-7C08EE386AC6}" presName="accentRepeatNode" presStyleLbl="solidFgAcc1" presStyleIdx="0" presStyleCnt="4"/>
      <dgm:spPr>
        <a:xfrm>
          <a:off x="69375" y="234289"/>
          <a:ext cx="781507" cy="781507"/>
        </a:xfrm>
        <a:prstGeom prst="ellipse">
          <a:avLst/>
        </a:prstGeom>
        <a:solidFill>
          <a:sysClr val="window" lastClr="FFFFFF">
            <a:hueOff val="0"/>
            <a:satOff val="0"/>
            <a:lumOff val="0"/>
            <a:alphaOff val="0"/>
          </a:sysClr>
        </a:solidFill>
        <a:ln w="25400" cap="flat" cmpd="sng" algn="ctr">
          <a:solidFill>
            <a:srgbClr val="C0504D">
              <a:hueOff val="0"/>
              <a:satOff val="0"/>
              <a:lumOff val="0"/>
              <a:alphaOff val="0"/>
            </a:srgbClr>
          </a:solidFill>
          <a:prstDash val="solid"/>
        </a:ln>
        <a:effectLst/>
      </dgm:spPr>
      <dgm:t>
        <a:bodyPr/>
        <a:lstStyle/>
        <a:p>
          <a:endParaRPr lang="en-US"/>
        </a:p>
      </dgm:t>
    </dgm:pt>
    <dgm:pt modelId="{ED21A219-AA82-4AD0-ACAB-84B2D3C8E49A}" type="pres">
      <dgm:prSet presAssocID="{3DFA0E12-395A-4F3B-A8EC-7EC5C3AE667D}" presName="text_2" presStyleLbl="node1" presStyleIdx="1" presStyleCnt="4">
        <dgm:presLayoutVars>
          <dgm:bulletEnabled val="1"/>
        </dgm:presLayoutVars>
      </dgm:prSet>
      <dgm:spPr>
        <a:prstGeom prst="rect">
          <a:avLst/>
        </a:prstGeom>
      </dgm:spPr>
      <dgm:t>
        <a:bodyPr/>
        <a:lstStyle/>
        <a:p>
          <a:endParaRPr lang="en-US"/>
        </a:p>
      </dgm:t>
    </dgm:pt>
    <dgm:pt modelId="{9C0D4D15-8C02-4723-BBF7-7A84F40FD162}" type="pres">
      <dgm:prSet presAssocID="{3DFA0E12-395A-4F3B-A8EC-7EC5C3AE667D}" presName="accent_2" presStyleCnt="0"/>
      <dgm:spPr/>
    </dgm:pt>
    <dgm:pt modelId="{6FEA4976-5BAE-443D-9978-7E178CA9CF7E}" type="pres">
      <dgm:prSet presAssocID="{3DFA0E12-395A-4F3B-A8EC-7EC5C3AE667D}" presName="accentRepeatNode" presStyleLbl="solidFgAcc1" presStyleIdx="1" presStyleCnt="4"/>
      <dgm:spPr>
        <a:xfrm>
          <a:off x="427819" y="1172260"/>
          <a:ext cx="781507" cy="781507"/>
        </a:xfrm>
        <a:prstGeom prst="ellipse">
          <a:avLst/>
        </a:prstGeom>
        <a:solidFill>
          <a:sysClr val="window" lastClr="FFFFFF">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endParaRPr lang="en-US"/>
        </a:p>
      </dgm:t>
    </dgm:pt>
    <dgm:pt modelId="{9A7D00D5-9558-4B51-844C-E6B06293F87D}" type="pres">
      <dgm:prSet presAssocID="{46CBE38E-1448-4EB1-8411-1A97839A8D9B}" presName="text_3" presStyleLbl="node1" presStyleIdx="2" presStyleCnt="4">
        <dgm:presLayoutVars>
          <dgm:bulletEnabled val="1"/>
        </dgm:presLayoutVars>
      </dgm:prSet>
      <dgm:spPr>
        <a:prstGeom prst="rect">
          <a:avLst/>
        </a:prstGeom>
      </dgm:spPr>
      <dgm:t>
        <a:bodyPr/>
        <a:lstStyle/>
        <a:p>
          <a:endParaRPr lang="en-US"/>
        </a:p>
      </dgm:t>
    </dgm:pt>
    <dgm:pt modelId="{2F74D39B-A7C6-4E6A-97A6-0B6EB8AC1FFB}" type="pres">
      <dgm:prSet presAssocID="{46CBE38E-1448-4EB1-8411-1A97839A8D9B}" presName="accent_3" presStyleCnt="0"/>
      <dgm:spPr/>
    </dgm:pt>
    <dgm:pt modelId="{7E3C56FF-70B1-493D-9A4C-E26ACB0A2464}" type="pres">
      <dgm:prSet presAssocID="{46CBE38E-1448-4EB1-8411-1A97839A8D9B}" presName="accentRepeatNode" presStyleLbl="solidFgAcc1" presStyleIdx="2" presStyleCnt="4"/>
      <dgm:spPr>
        <a:xfrm>
          <a:off x="427819" y="2110232"/>
          <a:ext cx="781507" cy="781507"/>
        </a:xfrm>
        <a:prstGeom prst="ellipse">
          <a:avLst/>
        </a:prstGeom>
        <a:solidFill>
          <a:sysClr val="window" lastClr="FFFFFF">
            <a:hueOff val="0"/>
            <a:satOff val="0"/>
            <a:lumOff val="0"/>
            <a:alphaOff val="0"/>
          </a:sysClr>
        </a:solidFill>
        <a:ln w="25400" cap="flat" cmpd="sng" algn="ctr">
          <a:solidFill>
            <a:srgbClr val="8064A2">
              <a:hueOff val="0"/>
              <a:satOff val="0"/>
              <a:lumOff val="0"/>
              <a:alphaOff val="0"/>
            </a:srgbClr>
          </a:solidFill>
          <a:prstDash val="solid"/>
        </a:ln>
        <a:effectLst/>
      </dgm:spPr>
      <dgm:t>
        <a:bodyPr/>
        <a:lstStyle/>
        <a:p>
          <a:endParaRPr lang="en-US"/>
        </a:p>
      </dgm:t>
    </dgm:pt>
    <dgm:pt modelId="{3083B3AD-2531-427F-8403-F5921A9A9592}" type="pres">
      <dgm:prSet presAssocID="{E3FA2953-F2ED-4345-813F-CE8652BE2733}" presName="text_4" presStyleLbl="node1" presStyleIdx="3" presStyleCnt="4">
        <dgm:presLayoutVars>
          <dgm:bulletEnabled val="1"/>
        </dgm:presLayoutVars>
      </dgm:prSet>
      <dgm:spPr>
        <a:prstGeom prst="rect">
          <a:avLst/>
        </a:prstGeom>
      </dgm:spPr>
      <dgm:t>
        <a:bodyPr/>
        <a:lstStyle/>
        <a:p>
          <a:endParaRPr lang="en-US"/>
        </a:p>
      </dgm:t>
    </dgm:pt>
    <dgm:pt modelId="{4E417712-7FE3-4072-B002-3BFCC07D3847}" type="pres">
      <dgm:prSet presAssocID="{E3FA2953-F2ED-4345-813F-CE8652BE2733}" presName="accent_4" presStyleCnt="0"/>
      <dgm:spPr/>
    </dgm:pt>
    <dgm:pt modelId="{2CCD6B02-91F1-4B5C-A0C7-BF6798F9F4BF}" type="pres">
      <dgm:prSet presAssocID="{E3FA2953-F2ED-4345-813F-CE8652BE2733}" presName="accentRepeatNode" presStyleLbl="solidFgAcc1" presStyleIdx="3" presStyleCnt="4"/>
      <dgm:spPr>
        <a:xfrm>
          <a:off x="69375" y="3048203"/>
          <a:ext cx="781507" cy="781507"/>
        </a:xfrm>
        <a:prstGeom prst="ellipse">
          <a:avLst/>
        </a:prstGeom>
        <a:solidFill>
          <a:sysClr val="window" lastClr="FFFFFF">
            <a:hueOff val="0"/>
            <a:satOff val="0"/>
            <a:lumOff val="0"/>
            <a:alphaOff val="0"/>
          </a:sysClr>
        </a:solidFill>
        <a:ln w="25400" cap="flat" cmpd="sng" algn="ctr">
          <a:solidFill>
            <a:srgbClr val="4BACC6">
              <a:hueOff val="0"/>
              <a:satOff val="0"/>
              <a:lumOff val="0"/>
              <a:alphaOff val="0"/>
            </a:srgbClr>
          </a:solidFill>
          <a:prstDash val="solid"/>
        </a:ln>
        <a:effectLst/>
      </dgm:spPr>
      <dgm:t>
        <a:bodyPr/>
        <a:lstStyle/>
        <a:p>
          <a:endParaRPr lang="en-US"/>
        </a:p>
      </dgm:t>
    </dgm:pt>
  </dgm:ptLst>
  <dgm:cxnLst>
    <dgm:cxn modelId="{F5818377-3935-473D-A193-0D7E9722DF2B}" type="presOf" srcId="{E3FA2953-F2ED-4345-813F-CE8652BE2733}" destId="{3083B3AD-2531-427F-8403-F5921A9A9592}" srcOrd="0" destOrd="0" presId="urn:microsoft.com/office/officeart/2008/layout/VerticalCurvedList"/>
    <dgm:cxn modelId="{88009B70-971C-4447-9BE6-7503145C10FB}" srcId="{DC09BB79-5699-4BB6-AB26-B8AD65588A30}" destId="{46CBE38E-1448-4EB1-8411-1A97839A8D9B}" srcOrd="2" destOrd="0" parTransId="{7F322F27-A563-4296-B434-58C617C37FD2}" sibTransId="{1DB5AC93-11D3-49B9-A075-B07E718B9FB7}"/>
    <dgm:cxn modelId="{253C4879-FB49-4F60-953F-C22E6F90B2F7}" type="presOf" srcId="{3DFA0E12-395A-4F3B-A8EC-7EC5C3AE667D}" destId="{ED21A219-AA82-4AD0-ACAB-84B2D3C8E49A}" srcOrd="0" destOrd="0" presId="urn:microsoft.com/office/officeart/2008/layout/VerticalCurvedList"/>
    <dgm:cxn modelId="{E76AC23D-1193-42EE-852E-7F9767E5EB76}" type="presOf" srcId="{DC09BB79-5699-4BB6-AB26-B8AD65588A30}" destId="{857EA4DE-B93D-43DA-A621-514E2B24C5A8}" srcOrd="0" destOrd="0" presId="urn:microsoft.com/office/officeart/2008/layout/VerticalCurvedList"/>
    <dgm:cxn modelId="{0E3CCD26-05DD-40D7-B9B1-8A86367B0E2D}" type="presOf" srcId="{8AC58C07-DAF2-4AAC-B56A-7640B13D8C60}" destId="{E0119F5C-1A3D-4C9B-B34A-78C64C27B129}" srcOrd="0" destOrd="0" presId="urn:microsoft.com/office/officeart/2008/layout/VerticalCurvedList"/>
    <dgm:cxn modelId="{4B63E16F-9C79-42F8-8580-91C1620D45CB}" type="presOf" srcId="{EC5833C7-3874-494B-8718-7C08EE386AC6}" destId="{F3499D6A-4DE6-4937-A6AE-BE8F063E93B6}" srcOrd="0" destOrd="0" presId="urn:microsoft.com/office/officeart/2008/layout/VerticalCurvedList"/>
    <dgm:cxn modelId="{0F3B776F-293B-4ACD-8E96-4D51DEB5D01A}" type="presOf" srcId="{46CBE38E-1448-4EB1-8411-1A97839A8D9B}" destId="{9A7D00D5-9558-4B51-844C-E6B06293F87D}" srcOrd="0" destOrd="0" presId="urn:microsoft.com/office/officeart/2008/layout/VerticalCurvedList"/>
    <dgm:cxn modelId="{64A38DFA-44F1-4E78-BE1E-5E697E165236}" srcId="{DC09BB79-5699-4BB6-AB26-B8AD65588A30}" destId="{EC5833C7-3874-494B-8718-7C08EE386AC6}" srcOrd="0" destOrd="0" parTransId="{414F60B7-8CFC-4B61-8C89-D4CDD2E67EE0}" sibTransId="{8AC58C07-DAF2-4AAC-B56A-7640B13D8C60}"/>
    <dgm:cxn modelId="{680E40D0-05AE-43DA-B984-621E70325DEB}" srcId="{DC09BB79-5699-4BB6-AB26-B8AD65588A30}" destId="{E3FA2953-F2ED-4345-813F-CE8652BE2733}" srcOrd="3" destOrd="0" parTransId="{367BDBBD-C9CF-42E6-827E-976C162BB4D7}" sibTransId="{14CBD7AA-B133-4358-AC4B-9085BEC4FB68}"/>
    <dgm:cxn modelId="{2048644F-5164-402F-A9C7-2BC5800AEC47}" srcId="{DC09BB79-5699-4BB6-AB26-B8AD65588A30}" destId="{3DFA0E12-395A-4F3B-A8EC-7EC5C3AE667D}" srcOrd="1" destOrd="0" parTransId="{F020DCBC-FB78-402E-AB80-CE43AC37B19F}" sibTransId="{14D7288A-DC96-46E7-AAA2-50F861C2A7D4}"/>
    <dgm:cxn modelId="{76FFA17D-7247-4490-A5F1-61BF579C11BB}" type="presParOf" srcId="{857EA4DE-B93D-43DA-A621-514E2B24C5A8}" destId="{CB3F5E4F-C6A9-493D-9AA8-C5D6F845A74A}" srcOrd="0" destOrd="0" presId="urn:microsoft.com/office/officeart/2008/layout/VerticalCurvedList"/>
    <dgm:cxn modelId="{88197521-FFF0-48F5-B30E-44D17C3B351F}" type="presParOf" srcId="{CB3F5E4F-C6A9-493D-9AA8-C5D6F845A74A}" destId="{B4F08FEF-6676-4F1F-9983-ACA17E96CC91}" srcOrd="0" destOrd="0" presId="urn:microsoft.com/office/officeart/2008/layout/VerticalCurvedList"/>
    <dgm:cxn modelId="{9C19A9B6-DCAE-40B0-96CB-00A9C34682F2}" type="presParOf" srcId="{B4F08FEF-6676-4F1F-9983-ACA17E96CC91}" destId="{D3AE73E1-09CB-4188-BAD2-4B5DA24DA8C9}" srcOrd="0" destOrd="0" presId="urn:microsoft.com/office/officeart/2008/layout/VerticalCurvedList"/>
    <dgm:cxn modelId="{53343433-CE04-4F5B-97CF-67E8BC83A544}" type="presParOf" srcId="{B4F08FEF-6676-4F1F-9983-ACA17E96CC91}" destId="{E0119F5C-1A3D-4C9B-B34A-78C64C27B129}" srcOrd="1" destOrd="0" presId="urn:microsoft.com/office/officeart/2008/layout/VerticalCurvedList"/>
    <dgm:cxn modelId="{DFE1E541-1A0A-4BA6-8F35-3FCDCBDC5F3E}" type="presParOf" srcId="{B4F08FEF-6676-4F1F-9983-ACA17E96CC91}" destId="{6BE438C6-48E8-4CEA-9577-4692CC96F12C}" srcOrd="2" destOrd="0" presId="urn:microsoft.com/office/officeart/2008/layout/VerticalCurvedList"/>
    <dgm:cxn modelId="{54CEECD0-C4BE-4050-8DAE-7E78959B1AB6}" type="presParOf" srcId="{B4F08FEF-6676-4F1F-9983-ACA17E96CC91}" destId="{A0222EBA-6109-4EC6-99DD-8D6AA1F5FDFF}" srcOrd="3" destOrd="0" presId="urn:microsoft.com/office/officeart/2008/layout/VerticalCurvedList"/>
    <dgm:cxn modelId="{11479A8B-6845-49D7-A191-56C32DC9BFC7}" type="presParOf" srcId="{CB3F5E4F-C6A9-493D-9AA8-C5D6F845A74A}" destId="{F3499D6A-4DE6-4937-A6AE-BE8F063E93B6}" srcOrd="1" destOrd="0" presId="urn:microsoft.com/office/officeart/2008/layout/VerticalCurvedList"/>
    <dgm:cxn modelId="{3FD6B33C-2D6A-4B76-968E-24E31C90CE04}" type="presParOf" srcId="{CB3F5E4F-C6A9-493D-9AA8-C5D6F845A74A}" destId="{0350593D-D97C-4ACE-9051-EEF64E2B7A6D}" srcOrd="2" destOrd="0" presId="urn:microsoft.com/office/officeart/2008/layout/VerticalCurvedList"/>
    <dgm:cxn modelId="{F2929E69-0689-4E5F-B48C-5A3410C33EC9}" type="presParOf" srcId="{0350593D-D97C-4ACE-9051-EEF64E2B7A6D}" destId="{6B99CE65-75AF-4DB8-B19A-1419C20A443E}" srcOrd="0" destOrd="0" presId="urn:microsoft.com/office/officeart/2008/layout/VerticalCurvedList"/>
    <dgm:cxn modelId="{122F1438-4BAD-4D51-B07F-75F621E2AB7F}" type="presParOf" srcId="{CB3F5E4F-C6A9-493D-9AA8-C5D6F845A74A}" destId="{ED21A219-AA82-4AD0-ACAB-84B2D3C8E49A}" srcOrd="3" destOrd="0" presId="urn:microsoft.com/office/officeart/2008/layout/VerticalCurvedList"/>
    <dgm:cxn modelId="{B89F7BDA-F0A6-45CE-AAEC-880AF294035D}" type="presParOf" srcId="{CB3F5E4F-C6A9-493D-9AA8-C5D6F845A74A}" destId="{9C0D4D15-8C02-4723-BBF7-7A84F40FD162}" srcOrd="4" destOrd="0" presId="urn:microsoft.com/office/officeart/2008/layout/VerticalCurvedList"/>
    <dgm:cxn modelId="{49A39302-D59D-477F-ACEC-0E0999C932BE}" type="presParOf" srcId="{9C0D4D15-8C02-4723-BBF7-7A84F40FD162}" destId="{6FEA4976-5BAE-443D-9978-7E178CA9CF7E}" srcOrd="0" destOrd="0" presId="urn:microsoft.com/office/officeart/2008/layout/VerticalCurvedList"/>
    <dgm:cxn modelId="{204F64E5-187E-47E0-B58E-7D624386DCCD}" type="presParOf" srcId="{CB3F5E4F-C6A9-493D-9AA8-C5D6F845A74A}" destId="{9A7D00D5-9558-4B51-844C-E6B06293F87D}" srcOrd="5" destOrd="0" presId="urn:microsoft.com/office/officeart/2008/layout/VerticalCurvedList"/>
    <dgm:cxn modelId="{BD721C54-C85D-4CFB-A032-8E3984972E61}" type="presParOf" srcId="{CB3F5E4F-C6A9-493D-9AA8-C5D6F845A74A}" destId="{2F74D39B-A7C6-4E6A-97A6-0B6EB8AC1FFB}" srcOrd="6" destOrd="0" presId="urn:microsoft.com/office/officeart/2008/layout/VerticalCurvedList"/>
    <dgm:cxn modelId="{83CD76D4-9E98-4417-A933-72BB5DA583D3}" type="presParOf" srcId="{2F74D39B-A7C6-4E6A-97A6-0B6EB8AC1FFB}" destId="{7E3C56FF-70B1-493D-9A4C-E26ACB0A2464}" srcOrd="0" destOrd="0" presId="urn:microsoft.com/office/officeart/2008/layout/VerticalCurvedList"/>
    <dgm:cxn modelId="{82943B0D-5E00-4142-BEC7-60B5424D79D7}" type="presParOf" srcId="{CB3F5E4F-C6A9-493D-9AA8-C5D6F845A74A}" destId="{3083B3AD-2531-427F-8403-F5921A9A9592}" srcOrd="7" destOrd="0" presId="urn:microsoft.com/office/officeart/2008/layout/VerticalCurvedList"/>
    <dgm:cxn modelId="{8228065E-5C04-4CE6-9DA7-3AC4F1F4C427}" type="presParOf" srcId="{CB3F5E4F-C6A9-493D-9AA8-C5D6F845A74A}" destId="{4E417712-7FE3-4072-B002-3BFCC07D3847}" srcOrd="8" destOrd="0" presId="urn:microsoft.com/office/officeart/2008/layout/VerticalCurvedList"/>
    <dgm:cxn modelId="{C5FD66F6-D1B3-406F-A25D-5ECF95395D9E}" type="presParOf" srcId="{4E417712-7FE3-4072-B002-3BFCC07D3847}" destId="{2CCD6B02-91F1-4B5C-A0C7-BF6798F9F4B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E4D9A2AE-AD07-40B3-8FB1-6EE177053BE6}" type="datetimeFigureOut">
              <a:rPr lang="en-US"/>
              <a:pPr>
                <a:defRPr/>
              </a:pPr>
              <a:t>9/7/2014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2A86DE0F-8CD3-4078-AB80-0C25EB41CCEE}" type="slidenum">
              <a:rPr lang="en-US"/>
              <a:pPr>
                <a:defRPr/>
              </a:pPr>
              <a:t>‹#›</a:t>
            </a:fld>
            <a:endParaRPr lang="en-US"/>
          </a:p>
        </p:txBody>
      </p:sp>
    </p:spTree>
    <p:extLst>
      <p:ext uri="{BB962C8B-B14F-4D97-AF65-F5344CB8AC3E}">
        <p14:creationId xmlns:p14="http://schemas.microsoft.com/office/powerpoint/2010/main" val="1456422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DCDDD1E6-C252-4181-A0E5-798496F09E2E}" type="datetimeFigureOut">
              <a:rPr lang="en-US"/>
              <a:pPr>
                <a:defRPr/>
              </a:pPr>
              <a:t>9/7/2014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3BAF37C7-DD79-422B-9474-AC1D6FAC0734}" type="slidenum">
              <a:rPr lang="en-US"/>
              <a:pPr>
                <a:defRPr/>
              </a:pPr>
              <a:t>‹#›</a:t>
            </a:fld>
            <a:endParaRPr lang="en-US" dirty="0"/>
          </a:p>
        </p:txBody>
      </p:sp>
    </p:spTree>
    <p:extLst>
      <p:ext uri="{BB962C8B-B14F-4D97-AF65-F5344CB8AC3E}">
        <p14:creationId xmlns:p14="http://schemas.microsoft.com/office/powerpoint/2010/main" val="25047009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idea.ed.gov/explore/view/p/,root,statute,I,C,641,b,1," TargetMode="External"/><Relationship Id="rId13" Type="http://schemas.openxmlformats.org/officeDocument/2006/relationships/hyperlink" Target="http://idea.ed.gov/explore/view/p/,root,statute,I,C,641,b,1,E," TargetMode="External"/><Relationship Id="rId18" Type="http://schemas.openxmlformats.org/officeDocument/2006/relationships/hyperlink" Target="http://idea.ed.gov/explore/view/p/,root,statute,I,C,641,b,1,J," TargetMode="External"/><Relationship Id="rId26" Type="http://schemas.openxmlformats.org/officeDocument/2006/relationships/hyperlink" Target="http://idea.ed.gov/explore/view/p/,root,statute,I,C,641,e,1," TargetMode="External"/><Relationship Id="rId3" Type="http://schemas.openxmlformats.org/officeDocument/2006/relationships/hyperlink" Target="http://idea.ed.gov/explore/view/p/,root,statute,I,C,641,a," TargetMode="External"/><Relationship Id="rId21" Type="http://schemas.openxmlformats.org/officeDocument/2006/relationships/hyperlink" Target="http://idea.ed.gov/explore/view/p/,root,statute,I,C,641,b,1,M," TargetMode="External"/><Relationship Id="rId7" Type="http://schemas.openxmlformats.org/officeDocument/2006/relationships/hyperlink" Target="http://idea.ed.gov/explore/view/p/,root,statute,I,C,641,b," TargetMode="External"/><Relationship Id="rId12" Type="http://schemas.openxmlformats.org/officeDocument/2006/relationships/hyperlink" Target="http://idea.ed.gov/explore/view/p/,root,statute,I,C,641,b,1,D," TargetMode="External"/><Relationship Id="rId17" Type="http://schemas.openxmlformats.org/officeDocument/2006/relationships/hyperlink" Target="http://idea.ed.gov/explore/view/p/,root,statute,I,C,641,b,1,H,I," TargetMode="External"/><Relationship Id="rId25" Type="http://schemas.openxmlformats.org/officeDocument/2006/relationships/hyperlink" Target="http://idea.ed.gov/explore/view/p/,root,statute,I,C,641,e," TargetMode="External"/><Relationship Id="rId2" Type="http://schemas.openxmlformats.org/officeDocument/2006/relationships/slide" Target="../slides/slide18.xml"/><Relationship Id="rId16" Type="http://schemas.openxmlformats.org/officeDocument/2006/relationships/hyperlink" Target="http://idea.ed.gov/explore/view/p/,root,statute,I,C,641,b,1,H," TargetMode="External"/><Relationship Id="rId20" Type="http://schemas.openxmlformats.org/officeDocument/2006/relationships/hyperlink" Target="http://idea.ed.gov/explore/view/p/,root,statute,I,C,641,b,1,L," TargetMode="External"/><Relationship Id="rId29" Type="http://schemas.openxmlformats.org/officeDocument/2006/relationships/hyperlink" Target="http://idea.ed.gov/explore/view/p/,root,statute,I,C,641,e,1,C," TargetMode="External"/><Relationship Id="rId1" Type="http://schemas.openxmlformats.org/officeDocument/2006/relationships/notesMaster" Target="../notesMasters/notesMaster1.xml"/><Relationship Id="rId6" Type="http://schemas.openxmlformats.org/officeDocument/2006/relationships/hyperlink" Target="http://idea.ed.gov/explore/view/p/,root,statute,I,C,641,a,3," TargetMode="External"/><Relationship Id="rId11" Type="http://schemas.openxmlformats.org/officeDocument/2006/relationships/hyperlink" Target="http://idea.ed.gov/explore/view/p/,root,statute,I,C,641,b,1,C," TargetMode="External"/><Relationship Id="rId24" Type="http://schemas.openxmlformats.org/officeDocument/2006/relationships/hyperlink" Target="http://idea.ed.gov/explore/view/p/,root,statute,I,C,641,d," TargetMode="External"/><Relationship Id="rId32" Type="http://schemas.openxmlformats.org/officeDocument/2006/relationships/hyperlink" Target="http://idea.ed.gov/explore/view/p/,root,statute,I,C,641,f," TargetMode="External"/><Relationship Id="rId5" Type="http://schemas.openxmlformats.org/officeDocument/2006/relationships/hyperlink" Target="http://idea.ed.gov/explore/view/p/,root,statute,I,C,641,a,2," TargetMode="External"/><Relationship Id="rId15" Type="http://schemas.openxmlformats.org/officeDocument/2006/relationships/hyperlink" Target="http://idea.ed.gov/explore/view/p/,root,statute,I,C,641,b,1,G," TargetMode="External"/><Relationship Id="rId23" Type="http://schemas.openxmlformats.org/officeDocument/2006/relationships/hyperlink" Target="http://idea.ed.gov/explore/view/p/,root,statute,I,C,641,c," TargetMode="External"/><Relationship Id="rId28" Type="http://schemas.openxmlformats.org/officeDocument/2006/relationships/hyperlink" Target="http://idea.ed.gov/explore/view/p/,root,statute,I,C,641,e,1,B," TargetMode="External"/><Relationship Id="rId10" Type="http://schemas.openxmlformats.org/officeDocument/2006/relationships/hyperlink" Target="http://idea.ed.gov/explore/view/p/,root,statute,I,C,641,b,1,B," TargetMode="External"/><Relationship Id="rId19" Type="http://schemas.openxmlformats.org/officeDocument/2006/relationships/hyperlink" Target="http://idea.ed.gov/explore/view/p/,root,statute,I,C,641,b,1,K," TargetMode="External"/><Relationship Id="rId31" Type="http://schemas.openxmlformats.org/officeDocument/2006/relationships/hyperlink" Target="http://idea.ed.gov/explore/view/p/,root,statute,I,C,641,e,2," TargetMode="External"/><Relationship Id="rId4" Type="http://schemas.openxmlformats.org/officeDocument/2006/relationships/hyperlink" Target="http://idea.ed.gov/explore/view/p/,root,statute,I,C,641,a,1," TargetMode="External"/><Relationship Id="rId9" Type="http://schemas.openxmlformats.org/officeDocument/2006/relationships/hyperlink" Target="http://idea.ed.gov/explore/view/p/,root,statute,I,C,641,b,1,A," TargetMode="External"/><Relationship Id="rId14" Type="http://schemas.openxmlformats.org/officeDocument/2006/relationships/hyperlink" Target="http://idea.ed.gov/explore/view/p/,root,statute,I,C,641,b,1,F," TargetMode="External"/><Relationship Id="rId22" Type="http://schemas.openxmlformats.org/officeDocument/2006/relationships/hyperlink" Target="http://idea.ed.gov/explore/view/p/,root,statute,I,C,641,b,2," TargetMode="External"/><Relationship Id="rId27" Type="http://schemas.openxmlformats.org/officeDocument/2006/relationships/hyperlink" Target="http://idea.ed.gov/explore/view/p/,root,statute,I,C,641,e,1,A," TargetMode="External"/><Relationship Id="rId30" Type="http://schemas.openxmlformats.org/officeDocument/2006/relationships/hyperlink" Target="http://idea.ed.gov/explore/view/p/,root,statute,I,C,641,e,1,D,"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noFill/>
          <a:ln>
            <a:solidFill>
              <a:srgbClr val="000000"/>
            </a:solidFill>
            <a:miter lim="800000"/>
            <a:headEnd/>
            <a:tailEnd/>
          </a:ln>
        </p:spPr>
      </p:sp>
      <p:sp>
        <p:nvSpPr>
          <p:cNvPr id="163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267200"/>
            <a:ext cx="6400800" cy="5029200"/>
          </a:xfrm>
        </p:spPr>
        <p:txBody>
          <a:bodyPr>
            <a:normAutofit fontScale="47500" lnSpcReduction="20000"/>
          </a:bodyPr>
          <a:lstStyle/>
          <a:p>
            <a:r>
              <a:rPr lang="en-US" b="1" dirty="0" smtClean="0"/>
              <a:t>Sec. 641 STATE INTERAGENCY COORDINATING COUNCIL.</a:t>
            </a:r>
          </a:p>
          <a:p>
            <a:r>
              <a:rPr lang="en-US" dirty="0" smtClean="0">
                <a:hlinkClick r:id="rId3" action="ppaction://hlinkfile"/>
              </a:rPr>
              <a:t>(a) </a:t>
            </a:r>
            <a:r>
              <a:rPr lang="en-US" dirty="0" smtClean="0"/>
              <a:t>Establishment.-- </a:t>
            </a:r>
          </a:p>
          <a:p>
            <a:r>
              <a:rPr lang="en-US" dirty="0" smtClean="0">
                <a:hlinkClick r:id="rId4" action="ppaction://hlinkfile"/>
              </a:rPr>
              <a:t>(1) </a:t>
            </a:r>
            <a:r>
              <a:rPr lang="en-US" dirty="0" smtClean="0"/>
              <a:t>In general.--A State that desires to receive financial assistance under this part shall establish a State interagency coordinating council. </a:t>
            </a:r>
          </a:p>
          <a:p>
            <a:r>
              <a:rPr lang="en-US" dirty="0" smtClean="0">
                <a:hlinkClick r:id="rId5" action="ppaction://hlinkfile"/>
              </a:rPr>
              <a:t>(2) </a:t>
            </a:r>
            <a:r>
              <a:rPr lang="en-US" dirty="0" smtClean="0"/>
              <a:t>Appointment.--The council shall be appointed by the Governor. In making appointments to the council, the Governor shall ensure that the membership of the council reasonably represents the population of the State. </a:t>
            </a:r>
          </a:p>
          <a:p>
            <a:r>
              <a:rPr lang="en-US" dirty="0" smtClean="0">
                <a:hlinkClick r:id="rId6" action="ppaction://hlinkfile"/>
              </a:rPr>
              <a:t>(3) </a:t>
            </a:r>
            <a:r>
              <a:rPr lang="en-US" dirty="0" smtClean="0"/>
              <a:t>Chairperson.--The Governor shall designate a member of the council to serve as the chairperson of the council, or shall require the council to so designate such a member. Any member of the council who is a representative of the lead agency designated under section 635(a)(10) may not serve as the chairperson of the council. </a:t>
            </a:r>
          </a:p>
          <a:p>
            <a:r>
              <a:rPr lang="en-US" dirty="0" smtClean="0">
                <a:hlinkClick r:id="rId7" action="ppaction://hlinkfile"/>
              </a:rPr>
              <a:t>(b) </a:t>
            </a:r>
            <a:r>
              <a:rPr lang="en-US" dirty="0" smtClean="0"/>
              <a:t>Composition.-- </a:t>
            </a:r>
          </a:p>
          <a:p>
            <a:r>
              <a:rPr lang="en-US" dirty="0" smtClean="0">
                <a:hlinkClick r:id="rId8" action="ppaction://hlinkfile"/>
              </a:rPr>
              <a:t>(1) </a:t>
            </a:r>
            <a:r>
              <a:rPr lang="en-US" dirty="0" smtClean="0"/>
              <a:t>In general.--The council shall be composed as follows: </a:t>
            </a:r>
          </a:p>
          <a:p>
            <a:r>
              <a:rPr lang="en-US" dirty="0" smtClean="0">
                <a:hlinkClick r:id="rId9" action="ppaction://hlinkfile"/>
              </a:rPr>
              <a:t>(A) </a:t>
            </a:r>
            <a:r>
              <a:rPr lang="en-US" dirty="0" smtClean="0"/>
              <a:t>Parents.--Not less than 20 percent of the members shall be parents of infants or toddlers with disabilities or children with disabilities aged 12 or younger, with knowledge of, or experience with, programs for infants and toddlers with disabilities. Not less than 1 such member shall be a parent of an infant or toddler with a disability or a child with a disability aged 6 or younger. </a:t>
            </a:r>
          </a:p>
          <a:p>
            <a:r>
              <a:rPr lang="en-US" dirty="0" smtClean="0">
                <a:hlinkClick r:id="rId10" action="ppaction://hlinkfile"/>
              </a:rPr>
              <a:t>(B) </a:t>
            </a:r>
            <a:r>
              <a:rPr lang="en-US" dirty="0" smtClean="0"/>
              <a:t>Service providers.--Not less than 20 percent of the members shall be public or private providers of early intervention services. </a:t>
            </a:r>
          </a:p>
          <a:p>
            <a:r>
              <a:rPr lang="en-US" dirty="0" smtClean="0">
                <a:hlinkClick r:id="rId11" action="ppaction://hlinkfile"/>
              </a:rPr>
              <a:t>(C) </a:t>
            </a:r>
            <a:r>
              <a:rPr lang="en-US" dirty="0" smtClean="0"/>
              <a:t>State legislature.--Not less than 1 member shall be from the State legislature. </a:t>
            </a:r>
          </a:p>
          <a:p>
            <a:r>
              <a:rPr lang="en-US" dirty="0" smtClean="0">
                <a:hlinkClick r:id="rId12" action="ppaction://hlinkfile"/>
              </a:rPr>
              <a:t>(D) </a:t>
            </a:r>
            <a:r>
              <a:rPr lang="en-US" dirty="0" smtClean="0"/>
              <a:t>Personnel preparation.--Not less than 1 member shall be involved in personnel preparation. </a:t>
            </a:r>
          </a:p>
          <a:p>
            <a:r>
              <a:rPr lang="en-US" dirty="0" smtClean="0">
                <a:hlinkClick r:id="rId13" action="ppaction://hlinkfile"/>
              </a:rPr>
              <a:t>(E) </a:t>
            </a:r>
            <a:r>
              <a:rPr lang="en-US" dirty="0" smtClean="0"/>
              <a:t>Agency for early intervention services.--Not less than 1 member shall be from each of the State agencies involved in the provision of, or payment for, early intervention services to infants and toddlers with disabilities and their families and shall have sufficient authority to engage in policy planning and implementation on behalf of such agencies. </a:t>
            </a:r>
          </a:p>
          <a:p>
            <a:r>
              <a:rPr lang="en-US" dirty="0" smtClean="0">
                <a:hlinkClick r:id="rId14" action="ppaction://hlinkfile"/>
              </a:rPr>
              <a:t>(F) </a:t>
            </a:r>
            <a:r>
              <a:rPr lang="en-US" dirty="0" smtClean="0"/>
              <a:t>Agency for preschool services.--Not less than 1 member shall be from the State educational agency responsible for preschool services to children with disabilities and shall have sufficient authority to engage in policy planning and implementation on behalf of such agency. </a:t>
            </a:r>
          </a:p>
          <a:p>
            <a:r>
              <a:rPr lang="en-US" dirty="0" smtClean="0">
                <a:hlinkClick r:id="rId15" action="ppaction://hlinkfile"/>
              </a:rPr>
              <a:t>(G) </a:t>
            </a:r>
            <a:r>
              <a:rPr lang="en-US" dirty="0" smtClean="0"/>
              <a:t>State </a:t>
            </a:r>
            <a:r>
              <a:rPr lang="en-US" dirty="0" err="1" smtClean="0"/>
              <a:t>medicaid</a:t>
            </a:r>
            <a:r>
              <a:rPr lang="en-US" dirty="0" smtClean="0"/>
              <a:t> agency.--Not less than 1 member shall be from the agency responsible for the State </a:t>
            </a:r>
            <a:r>
              <a:rPr lang="en-US" dirty="0" err="1" smtClean="0"/>
              <a:t>medicaid</a:t>
            </a:r>
            <a:r>
              <a:rPr lang="en-US" dirty="0" smtClean="0"/>
              <a:t> program. </a:t>
            </a:r>
          </a:p>
          <a:p>
            <a:r>
              <a:rPr lang="en-US" dirty="0" smtClean="0">
                <a:hlinkClick r:id="rId16" action="ppaction://hlinkfile"/>
              </a:rPr>
              <a:t>(H) </a:t>
            </a:r>
            <a:r>
              <a:rPr lang="en-US" dirty="0" smtClean="0"/>
              <a:t>Head start agency.--Not less than 1 member shall be a representative from a Head Start agency or program in the State. </a:t>
            </a:r>
          </a:p>
          <a:p>
            <a:r>
              <a:rPr lang="en-US" dirty="0" smtClean="0">
                <a:hlinkClick r:id="rId17" action="ppaction://hlinkfile"/>
              </a:rPr>
              <a:t>(I) </a:t>
            </a:r>
            <a:r>
              <a:rPr lang="en-US" dirty="0" smtClean="0"/>
              <a:t>Child care agency.--Not less than 1 member shall be a representative from a State agency responsible for child care. </a:t>
            </a:r>
          </a:p>
          <a:p>
            <a:r>
              <a:rPr lang="en-US" dirty="0" smtClean="0">
                <a:hlinkClick r:id="rId18" action="ppaction://hlinkfile"/>
              </a:rPr>
              <a:t>(J) </a:t>
            </a:r>
            <a:r>
              <a:rPr lang="en-US" dirty="0" smtClean="0"/>
              <a:t>Agency for health insurance.--Not less than 1 member shall be from the agency responsible for the State regulation of health insurance. </a:t>
            </a:r>
          </a:p>
          <a:p>
            <a:r>
              <a:rPr lang="en-US" dirty="0" smtClean="0">
                <a:hlinkClick r:id="rId19" action="ppaction://hlinkfile"/>
              </a:rPr>
              <a:t>(K) </a:t>
            </a:r>
            <a:r>
              <a:rPr lang="en-US" dirty="0" smtClean="0"/>
              <a:t>Office of the coordinator of education of homeless children and youth.--Not less than 1 member shall be a representative designated by the Office of Coordinator for Education of Homeless Children and Youths. </a:t>
            </a:r>
          </a:p>
          <a:p>
            <a:r>
              <a:rPr lang="en-US" dirty="0" smtClean="0">
                <a:hlinkClick r:id="rId20" action="ppaction://hlinkfile"/>
              </a:rPr>
              <a:t>(L) </a:t>
            </a:r>
            <a:r>
              <a:rPr lang="en-US" dirty="0" smtClean="0"/>
              <a:t>State foster care representative.--Not less than 1 member shall be a representative from the State child welfare agency responsible for foster care. </a:t>
            </a:r>
          </a:p>
          <a:p>
            <a:r>
              <a:rPr lang="en-US" dirty="0" smtClean="0">
                <a:hlinkClick r:id="rId21" action="ppaction://hlinkfile"/>
              </a:rPr>
              <a:t>(M) </a:t>
            </a:r>
            <a:r>
              <a:rPr lang="en-US" dirty="0" smtClean="0"/>
              <a:t>Mental health agency.--Not less than 1 member shall be a representative from the State agency responsible for children's mental health. </a:t>
            </a:r>
          </a:p>
          <a:p>
            <a:r>
              <a:rPr lang="en-US" dirty="0" smtClean="0">
                <a:hlinkClick r:id="rId22" action="ppaction://hlinkfile"/>
              </a:rPr>
              <a:t>(2) </a:t>
            </a:r>
            <a:r>
              <a:rPr lang="en-US" dirty="0" smtClean="0"/>
              <a:t>Other members.--The council may include other members selected by the Governor, including a representative from the Bureau of Indian Affairs (BIA), or where there is no BIA- operated or BIA-funded school, from the Indian Health Service or the tribe or tribal council. </a:t>
            </a:r>
          </a:p>
          <a:p>
            <a:r>
              <a:rPr lang="en-US" dirty="0" smtClean="0">
                <a:hlinkClick r:id="rId23" action="ppaction://hlinkfile"/>
              </a:rPr>
              <a:t>(c) </a:t>
            </a:r>
            <a:r>
              <a:rPr lang="en-US" dirty="0" smtClean="0"/>
              <a:t>Meetings.--The council shall meet, at a minimum, on a quarterly basis, and in such places as the council determines necessary. The meetings shall be publicly announced, and, to the extent appropriate, open and accessible to the general public. </a:t>
            </a:r>
          </a:p>
          <a:p>
            <a:r>
              <a:rPr lang="en-US" dirty="0" smtClean="0">
                <a:hlinkClick r:id="rId24" action="ppaction://hlinkfile"/>
              </a:rPr>
              <a:t>(d) </a:t>
            </a:r>
            <a:r>
              <a:rPr lang="en-US" dirty="0" smtClean="0"/>
              <a:t>Management Authority.--Subject to the approval of the Governor, the council may prepare and approve a budget using funds under this part to conduct hearings and forums, to reimburse members of the council for reasonable and necessary expenses for attending council meetings and performing council duties (including child care for parent representatives), to pay compensation to a member of the council if the member is not employed or must forfeit wages from other employment when performing official council business, to hire staff, and to obtain the services of such professional, technical, and clerical personnel as may be necessary to carry out its functions under this part. </a:t>
            </a:r>
          </a:p>
          <a:p>
            <a:r>
              <a:rPr lang="en-US" dirty="0" smtClean="0">
                <a:hlinkClick r:id="rId25" action="ppaction://hlinkfile"/>
              </a:rPr>
              <a:t>(e) </a:t>
            </a:r>
            <a:r>
              <a:rPr lang="en-US" dirty="0" smtClean="0"/>
              <a:t>Functions of Council.-- </a:t>
            </a:r>
          </a:p>
          <a:p>
            <a:r>
              <a:rPr lang="en-US" dirty="0" smtClean="0">
                <a:hlinkClick r:id="rId26" action="ppaction://hlinkfile"/>
              </a:rPr>
              <a:t>(1) </a:t>
            </a:r>
            <a:r>
              <a:rPr lang="en-US" dirty="0" smtClean="0"/>
              <a:t>Duties.--The council shall-- </a:t>
            </a:r>
          </a:p>
          <a:p>
            <a:r>
              <a:rPr lang="en-US" dirty="0" smtClean="0">
                <a:hlinkClick r:id="rId27" action="ppaction://hlinkfile"/>
              </a:rPr>
              <a:t>(A) </a:t>
            </a:r>
            <a:r>
              <a:rPr lang="en-US" dirty="0" smtClean="0"/>
              <a:t>advise and assist the lead agency designated or established under section 635(a)(10) in the performance of the responsibilities set forth in such section, particularly the identification of the sources of fiscal and other support for services for early intervention programs, assignment of financial responsibility to the appropriate agency, and the promotion of the interagency agreements; </a:t>
            </a:r>
          </a:p>
          <a:p>
            <a:r>
              <a:rPr lang="en-US" dirty="0" smtClean="0">
                <a:hlinkClick r:id="rId28" action="ppaction://hlinkfile"/>
              </a:rPr>
              <a:t>(B) </a:t>
            </a:r>
            <a:r>
              <a:rPr lang="en-US" dirty="0" smtClean="0"/>
              <a:t>advise and assist the lead agency in the preparation of applications and amendments thereto; </a:t>
            </a:r>
          </a:p>
          <a:p>
            <a:r>
              <a:rPr lang="en-US" dirty="0" smtClean="0">
                <a:hlinkClick r:id="rId29" action="ppaction://hlinkfile"/>
              </a:rPr>
              <a:t>(C) </a:t>
            </a:r>
            <a:r>
              <a:rPr lang="en-US" dirty="0" smtClean="0"/>
              <a:t>advise and assist the State educational agency regarding the transition of toddlers with disabilities to preschool and other appropriate services; and </a:t>
            </a:r>
          </a:p>
          <a:p>
            <a:r>
              <a:rPr lang="en-US" dirty="0" smtClean="0">
                <a:hlinkClick r:id="rId30" action="ppaction://hlinkfile"/>
              </a:rPr>
              <a:t>(D) </a:t>
            </a:r>
            <a:r>
              <a:rPr lang="en-US" dirty="0" smtClean="0"/>
              <a:t>prepare and submit an annual report to the Governor and to the Secretary on the status of early intervention programs for infants and toddlers with disabilities and their families operated within the State. </a:t>
            </a:r>
          </a:p>
          <a:p>
            <a:r>
              <a:rPr lang="en-US" dirty="0" smtClean="0">
                <a:hlinkClick r:id="rId31" action="ppaction://hlinkfile"/>
              </a:rPr>
              <a:t>(2) </a:t>
            </a:r>
            <a:r>
              <a:rPr lang="en-US" dirty="0" smtClean="0"/>
              <a:t>Authorized activity.--The council may advise and assist the lead agency and the State educational agency regarding the provision of appropriate services for children from birth through age 5. The council may advise appropriate agencies in the State with respect to the integration of services for infants and toddlers with disabilities and at-risk infants and toddlers and their families, regardless of whether at-risk infants and toddlers are eligible for early intervention services in the State. </a:t>
            </a:r>
          </a:p>
          <a:p>
            <a:r>
              <a:rPr lang="en-US" dirty="0" smtClean="0">
                <a:hlinkClick r:id="rId32" action="ppaction://hlinkfile"/>
              </a:rPr>
              <a:t>(f) </a:t>
            </a:r>
            <a:r>
              <a:rPr lang="en-US" dirty="0" smtClean="0"/>
              <a:t>Conflict of Interest.--No member of the council shall cast a vote on any matter that is likely to provide a direct financial benefit to that member or otherwise give the appearance of a conflict of interest under State law. </a:t>
            </a:r>
          </a:p>
          <a:p>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BAF37C7-DD79-422B-9474-AC1D6FAC0734}" type="slidenum">
              <a:rPr lang="en-US" smtClean="0"/>
              <a:pPr>
                <a:defRPr/>
              </a:pPr>
              <a:t>18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Samples from states on work done by the ICC or committees of the ICC</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37C7-DD79-422B-9474-AC1D6FAC0734}" type="slidenum">
              <a:rPr lang="en-US" smtClean="0"/>
              <a:pPr>
                <a:defRPr/>
              </a:pPr>
              <a:t>20</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37C7-DD79-422B-9474-AC1D6FAC0734}" type="slidenum">
              <a:rPr lang="en-US" smtClean="0"/>
              <a:pPr>
                <a:defRPr/>
              </a:pPr>
              <a:t>21</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37C7-DD79-422B-9474-AC1D6FAC0734}" type="slidenum">
              <a:rPr lang="en-US" smtClean="0"/>
              <a:pPr>
                <a:defRPr/>
              </a:pPr>
              <a:t>23</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37C7-DD79-422B-9474-AC1D6FAC0734}" type="slidenum">
              <a:rPr lang="en-US" smtClean="0"/>
              <a:pPr>
                <a:defRPr/>
              </a:pPr>
              <a:t>26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37C7-DD79-422B-9474-AC1D6FAC0734}" type="slidenum">
              <a:rPr lang="en-US" smtClean="0"/>
              <a:pPr>
                <a:defRPr/>
              </a:pPr>
              <a:t>29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TextEdit="1"/>
          </p:cNvSpPr>
          <p:nvPr>
            <p:ph type="sldImg"/>
          </p:nvPr>
        </p:nvSpPr>
        <p:spPr bwMode="auto">
          <a:noFill/>
          <a:ln>
            <a:solidFill>
              <a:srgbClr val="000000"/>
            </a:solidFill>
            <a:miter lim="800000"/>
            <a:headEnd/>
            <a:tailEnd/>
          </a:ln>
        </p:spPr>
      </p:sp>
      <p:sp>
        <p:nvSpPr>
          <p:cNvPr id="450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Samples of ICC reports, is this a formal document or is this just an annual update?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37C7-DD79-422B-9474-AC1D6FAC0734}" type="slidenum">
              <a:rPr lang="en-US" smtClean="0"/>
              <a:pPr>
                <a:defRPr/>
              </a:pPr>
              <a:t>31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37C7-DD79-422B-9474-AC1D6FAC0734}" type="slidenum">
              <a:rPr lang="en-US" smtClean="0"/>
              <a:pPr>
                <a:defRPr/>
              </a:pPr>
              <a:t>34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p:spPr>
      </p:sp>
      <p:sp>
        <p:nvSpPr>
          <p:cNvPr id="184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5 minute review of regulation history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37C7-DD79-422B-9474-AC1D6FAC0734}" type="slidenum">
              <a:rPr lang="en-US" smtClean="0"/>
              <a:pPr>
                <a:defRPr/>
              </a:pPr>
              <a:t>36</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37C7-DD79-422B-9474-AC1D6FAC0734}" type="slidenum">
              <a:rPr lang="en-US" smtClean="0"/>
              <a:pPr>
                <a:defRPr/>
              </a:pPr>
              <a:t>37</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Does your ICC have the SPP/APR on the Agenda?</a:t>
            </a:r>
          </a:p>
          <a:p>
            <a:r>
              <a:rPr lang="en-US" dirty="0" smtClean="0"/>
              <a:t>How is your state’s ICC agenda connected to the  SPP/APR</a:t>
            </a:r>
          </a:p>
          <a:p>
            <a:endParaRPr lang="en-US" dirty="0" smtClean="0"/>
          </a:p>
          <a:p>
            <a:r>
              <a:rPr lang="en-US" dirty="0" smtClean="0"/>
              <a:t>Does your ICC have the Part C Application on the agenda?</a:t>
            </a:r>
          </a:p>
          <a:p>
            <a:endParaRPr lang="en-US" dirty="0" smtClean="0"/>
          </a:p>
          <a:p>
            <a:r>
              <a:rPr lang="en-US" dirty="0" smtClean="0"/>
              <a:t>Do you develop a strategic plan for your ICC, or something similar? Action Plan?</a:t>
            </a:r>
            <a:endParaRPr lang="en-US" dirty="0"/>
          </a:p>
        </p:txBody>
      </p:sp>
      <p:sp>
        <p:nvSpPr>
          <p:cNvPr id="4" name="Slide Number Placeholder 3"/>
          <p:cNvSpPr>
            <a:spLocks noGrp="1"/>
          </p:cNvSpPr>
          <p:nvPr>
            <p:ph type="sldNum" sz="quarter" idx="10"/>
          </p:nvPr>
        </p:nvSpPr>
        <p:spPr/>
        <p:txBody>
          <a:bodyPr/>
          <a:lstStyle/>
          <a:p>
            <a:pPr>
              <a:defRPr/>
            </a:pPr>
            <a:fld id="{3BAF37C7-DD79-422B-9474-AC1D6FAC0734}" type="slidenum">
              <a:rPr lang="en-US" smtClean="0"/>
              <a:pPr>
                <a:defRPr/>
              </a:pPr>
              <a:t>39</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37C7-DD79-422B-9474-AC1D6FAC0734}" type="slidenum">
              <a:rPr lang="en-US" smtClean="0"/>
              <a:pPr>
                <a:defRPr/>
              </a:pPr>
              <a:t>40</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37C7-DD79-422B-9474-AC1D6FAC0734}" type="slidenum">
              <a:rPr lang="en-US" smtClean="0"/>
              <a:pPr>
                <a:defRPr/>
              </a:pPr>
              <a:t>41</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37C7-DD79-422B-9474-AC1D6FAC0734}" type="slidenum">
              <a:rPr lang="en-US" smtClean="0"/>
              <a:pPr>
                <a:defRPr/>
              </a:pPr>
              <a:t>42</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37C7-DD79-422B-9474-AC1D6FAC0734}" type="slidenum">
              <a:rPr lang="en-US" smtClean="0"/>
              <a:pPr>
                <a:defRPr/>
              </a:pPr>
              <a:t>43</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37C7-DD79-422B-9474-AC1D6FAC0734}" type="slidenum">
              <a:rPr lang="en-US" smtClean="0"/>
              <a:pPr>
                <a:defRPr/>
              </a:pPr>
              <a:t>45</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The SSIP will be based on a detailed data and infrastructure analysis.  Presented as a list of steps or items to complete, but not really linear; may loop back.</a:t>
            </a:r>
          </a:p>
          <a:p>
            <a:pPr>
              <a:spcBef>
                <a:spcPct val="0"/>
              </a:spcBef>
            </a:pPr>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fontAlgn="base">
              <a:spcBef>
                <a:spcPct val="0"/>
              </a:spcBef>
              <a:spcAft>
                <a:spcPct val="0"/>
              </a:spcAft>
              <a:defRPr>
                <a:solidFill>
                  <a:schemeClr val="tx1"/>
                </a:solidFill>
                <a:latin typeface="Arial" charset="0"/>
              </a:defRPr>
            </a:lvl6pPr>
            <a:lvl7pPr marL="3028264" indent="-232943" fontAlgn="base">
              <a:spcBef>
                <a:spcPct val="0"/>
              </a:spcBef>
              <a:spcAft>
                <a:spcPct val="0"/>
              </a:spcAft>
              <a:defRPr>
                <a:solidFill>
                  <a:schemeClr val="tx1"/>
                </a:solidFill>
                <a:latin typeface="Arial" charset="0"/>
              </a:defRPr>
            </a:lvl7pPr>
            <a:lvl8pPr marL="3494151" indent="-232943" fontAlgn="base">
              <a:spcBef>
                <a:spcPct val="0"/>
              </a:spcBef>
              <a:spcAft>
                <a:spcPct val="0"/>
              </a:spcAft>
              <a:defRPr>
                <a:solidFill>
                  <a:schemeClr val="tx1"/>
                </a:solidFill>
                <a:latin typeface="Arial" charset="0"/>
              </a:defRPr>
            </a:lvl8pPr>
            <a:lvl9pPr marL="3960038" indent="-232943" fontAlgn="base">
              <a:spcBef>
                <a:spcPct val="0"/>
              </a:spcBef>
              <a:spcAft>
                <a:spcPct val="0"/>
              </a:spcAft>
              <a:defRPr>
                <a:solidFill>
                  <a:schemeClr val="tx1"/>
                </a:solidFill>
                <a:latin typeface="Arial" charset="0"/>
              </a:defRPr>
            </a:lvl9pPr>
          </a:lstStyle>
          <a:p>
            <a:pPr fontAlgn="base">
              <a:spcBef>
                <a:spcPct val="0"/>
              </a:spcBef>
              <a:spcAft>
                <a:spcPct val="0"/>
              </a:spcAft>
            </a:pPr>
            <a:fld id="{476F65E9-9EE0-499E-A3F5-BB27194B8686}" type="slidenum">
              <a:rPr lang="en-US" altLang="en-US">
                <a:latin typeface="Calibri" pitchFamily="34" charset="0"/>
              </a:rPr>
              <a:pPr fontAlgn="base">
                <a:spcBef>
                  <a:spcPct val="0"/>
                </a:spcBef>
                <a:spcAft>
                  <a:spcPct val="0"/>
                </a:spcAft>
              </a:pPr>
              <a:t>47</a:t>
            </a:fld>
            <a:endParaRPr lang="en-US" altLang="en-US">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The proposed SSIP is to be developed in 2 phases and then implemented in a third phase that occur over the new APR reporting period of 2015-2020. Phase III continues thru 2020. Will focus mostly on Phase 1 today since that’s our task between now and February 1, 2015. </a:t>
            </a:r>
          </a:p>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fontAlgn="base">
              <a:spcBef>
                <a:spcPct val="0"/>
              </a:spcBef>
              <a:spcAft>
                <a:spcPct val="0"/>
              </a:spcAft>
              <a:defRPr>
                <a:solidFill>
                  <a:schemeClr val="tx1"/>
                </a:solidFill>
                <a:latin typeface="Arial" charset="0"/>
              </a:defRPr>
            </a:lvl6pPr>
            <a:lvl7pPr marL="3028264" indent="-232943" fontAlgn="base">
              <a:spcBef>
                <a:spcPct val="0"/>
              </a:spcBef>
              <a:spcAft>
                <a:spcPct val="0"/>
              </a:spcAft>
              <a:defRPr>
                <a:solidFill>
                  <a:schemeClr val="tx1"/>
                </a:solidFill>
                <a:latin typeface="Arial" charset="0"/>
              </a:defRPr>
            </a:lvl7pPr>
            <a:lvl8pPr marL="3494151" indent="-232943" fontAlgn="base">
              <a:spcBef>
                <a:spcPct val="0"/>
              </a:spcBef>
              <a:spcAft>
                <a:spcPct val="0"/>
              </a:spcAft>
              <a:defRPr>
                <a:solidFill>
                  <a:schemeClr val="tx1"/>
                </a:solidFill>
                <a:latin typeface="Arial" charset="0"/>
              </a:defRPr>
            </a:lvl8pPr>
            <a:lvl9pPr marL="3960038" indent="-232943" fontAlgn="base">
              <a:spcBef>
                <a:spcPct val="0"/>
              </a:spcBef>
              <a:spcAft>
                <a:spcPct val="0"/>
              </a:spcAft>
              <a:defRPr>
                <a:solidFill>
                  <a:schemeClr val="tx1"/>
                </a:solidFill>
                <a:latin typeface="Arial" charset="0"/>
              </a:defRPr>
            </a:lvl9pPr>
          </a:lstStyle>
          <a:p>
            <a:pPr fontAlgn="base">
              <a:spcBef>
                <a:spcPct val="0"/>
              </a:spcBef>
              <a:spcAft>
                <a:spcPct val="0"/>
              </a:spcAft>
            </a:pPr>
            <a:fld id="{628CB748-928C-44AB-A2C0-1668B90F5800}" type="slidenum">
              <a:rPr lang="en-US" altLang="en-US">
                <a:latin typeface="Calibri" pitchFamily="34" charset="0"/>
              </a:rPr>
              <a:pPr fontAlgn="base">
                <a:spcBef>
                  <a:spcPct val="0"/>
                </a:spcBef>
                <a:spcAft>
                  <a:spcPct val="0"/>
                </a:spcAft>
              </a:pPr>
              <a:t>48</a:t>
            </a:fld>
            <a:endParaRPr lang="en-US" alt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Read Federal Language – Handout attached to this email</a:t>
            </a:r>
          </a:p>
          <a:p>
            <a:pPr eaLnBrk="1" hangingPunct="1"/>
            <a:r>
              <a:rPr lang="en-US" smtClean="0"/>
              <a:t>Discuss that State may have own regs to further detail council</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37C7-DD79-422B-9474-AC1D6FAC0734}" type="slidenum">
              <a:rPr lang="en-US" smtClean="0"/>
              <a:pPr>
                <a:defRPr/>
              </a:pPr>
              <a:t>51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SSIP reminds us that Part C is about children!</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fontAlgn="base">
              <a:spcBef>
                <a:spcPct val="0"/>
              </a:spcBef>
              <a:spcAft>
                <a:spcPct val="0"/>
              </a:spcAft>
              <a:defRPr>
                <a:solidFill>
                  <a:schemeClr val="tx1"/>
                </a:solidFill>
                <a:latin typeface="Arial" charset="0"/>
              </a:defRPr>
            </a:lvl6pPr>
            <a:lvl7pPr marL="3028264" indent="-232943" fontAlgn="base">
              <a:spcBef>
                <a:spcPct val="0"/>
              </a:spcBef>
              <a:spcAft>
                <a:spcPct val="0"/>
              </a:spcAft>
              <a:defRPr>
                <a:solidFill>
                  <a:schemeClr val="tx1"/>
                </a:solidFill>
                <a:latin typeface="Arial" charset="0"/>
              </a:defRPr>
            </a:lvl7pPr>
            <a:lvl8pPr marL="3494151" indent="-232943" fontAlgn="base">
              <a:spcBef>
                <a:spcPct val="0"/>
              </a:spcBef>
              <a:spcAft>
                <a:spcPct val="0"/>
              </a:spcAft>
              <a:defRPr>
                <a:solidFill>
                  <a:schemeClr val="tx1"/>
                </a:solidFill>
                <a:latin typeface="Arial" charset="0"/>
              </a:defRPr>
            </a:lvl8pPr>
            <a:lvl9pPr marL="3960038" indent="-232943" fontAlgn="base">
              <a:spcBef>
                <a:spcPct val="0"/>
              </a:spcBef>
              <a:spcAft>
                <a:spcPct val="0"/>
              </a:spcAft>
              <a:defRPr>
                <a:solidFill>
                  <a:schemeClr val="tx1"/>
                </a:solidFill>
                <a:latin typeface="Arial" charset="0"/>
              </a:defRPr>
            </a:lvl9pPr>
          </a:lstStyle>
          <a:p>
            <a:pPr fontAlgn="base">
              <a:spcBef>
                <a:spcPct val="0"/>
              </a:spcBef>
              <a:spcAft>
                <a:spcPct val="0"/>
              </a:spcAft>
            </a:pPr>
            <a:fld id="{A6D7A0DE-8E4F-4EC1-BFE3-A514C627D752}" type="slidenum">
              <a:rPr lang="en-US" altLang="en-US">
                <a:latin typeface="Calibri" pitchFamily="34" charset="0"/>
              </a:rPr>
              <a:pPr fontAlgn="base">
                <a:spcBef>
                  <a:spcPct val="0"/>
                </a:spcBef>
                <a:spcAft>
                  <a:spcPct val="0"/>
                </a:spcAft>
              </a:pPr>
              <a:t>55</a:t>
            </a:fld>
            <a:endParaRPr lang="en-US" altLang="en-US">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37C7-DD79-422B-9474-AC1D6FAC0734}" type="slidenum">
              <a:rPr lang="en-US" smtClean="0"/>
              <a:pPr>
                <a:defRPr/>
              </a:pPr>
              <a:t>57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Did your ICC grow?</a:t>
            </a:r>
          </a:p>
          <a:p>
            <a:pPr eaLnBrk="1" hangingPunct="1"/>
            <a:endParaRPr lang="en-US" dirty="0" smtClean="0"/>
          </a:p>
          <a:p>
            <a:pPr eaLnBrk="1" hangingPunct="1"/>
            <a:r>
              <a:rPr lang="en-US" dirty="0" smtClean="0"/>
              <a:t>Did someone appointed to your ICC take on additional roles? </a:t>
            </a:r>
            <a:r>
              <a:rPr lang="en-US" dirty="0" err="1" smtClean="0"/>
              <a:t>i</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TextEdit="1"/>
          </p:cNvSpPr>
          <p:nvPr>
            <p:ph type="sldImg"/>
          </p:nvPr>
        </p:nvSpPr>
        <p:spPr bwMode="auto">
          <a:noFill/>
          <a:ln>
            <a:solidFill>
              <a:srgbClr val="000000"/>
            </a:solidFill>
            <a:miter lim="800000"/>
            <a:headEnd/>
            <a:tailEnd/>
          </a:ln>
        </p:spPr>
      </p:sp>
      <p:sp>
        <p:nvSpPr>
          <p:cNvPr id="2560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I feel these should be highlighted as the most important functions… compared to those listed in the previous slide.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noFill/>
          <a:ln>
            <a:solidFill>
              <a:srgbClr val="000000"/>
            </a:solidFill>
            <a:miter lim="800000"/>
            <a:headEnd/>
            <a:tailEnd/>
          </a:ln>
        </p:spPr>
      </p:sp>
      <p:sp>
        <p:nvSpPr>
          <p:cNvPr id="296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Now that we know what the ICC does and who is at the table… How do you move forward to make it a meaningful and productive council?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AF37C7-DD79-422B-9474-AC1D6FAC0734}" type="slidenum">
              <a:rPr lang="en-US" smtClean="0"/>
              <a:pPr>
                <a:defRPr/>
              </a:pPr>
              <a:t>13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bwMode="auto">
          <a:noFill/>
          <a:ln>
            <a:solidFill>
              <a:srgbClr val="000000"/>
            </a:solidFill>
            <a:miter lim="800000"/>
            <a:headEnd/>
            <a:tailEnd/>
          </a:ln>
        </p:spPr>
      </p:sp>
      <p:sp>
        <p:nvSpPr>
          <p:cNvPr id="317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34D3F410-2DE1-4CEF-BF4F-69250E9606FB}" type="datetime1">
              <a:rPr lang="en-US" smtClean="0"/>
              <a:t>9/7/2014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B468F1B-3856-412F-9882-4C82CF99FE08}" type="slidenum">
              <a:rPr lang="en-US" smtClean="0"/>
              <a:pPr>
                <a:defRPr/>
              </a:pPr>
              <a:t>‹#›</a:t>
            </a:fld>
            <a:endParaRPr lang="en-US" dirty="0"/>
          </a:p>
        </p:txBody>
      </p:sp>
    </p:spTree>
    <p:extLst>
      <p:ext uri="{BB962C8B-B14F-4D97-AF65-F5344CB8AC3E}">
        <p14:creationId xmlns:p14="http://schemas.microsoft.com/office/powerpoint/2010/main" val="809880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5B088EA-A248-4942-A053-957B85B0C417}" type="datetime1">
              <a:rPr lang="en-US" smtClean="0"/>
              <a:t>9/7/2014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FF8282-784A-445A-B6E7-BBD687529410}" type="slidenum">
              <a:rPr lang="en-US" smtClean="0"/>
              <a:pPr>
                <a:defRPr/>
              </a:pPr>
              <a:t>‹#›</a:t>
            </a:fld>
            <a:endParaRPr lang="en-US" dirty="0"/>
          </a:p>
        </p:txBody>
      </p:sp>
    </p:spTree>
    <p:extLst>
      <p:ext uri="{BB962C8B-B14F-4D97-AF65-F5344CB8AC3E}">
        <p14:creationId xmlns:p14="http://schemas.microsoft.com/office/powerpoint/2010/main" val="3260303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9919231-69E7-4022-B427-8105500DFD65}" type="datetime1">
              <a:rPr lang="en-US" smtClean="0"/>
              <a:t>9/7/2014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C802FD5-657B-47E2-B50B-EA67720ACC26}" type="slidenum">
              <a:rPr lang="en-US" smtClean="0"/>
              <a:pPr>
                <a:defRPr/>
              </a:pPr>
              <a:t>‹#›</a:t>
            </a:fld>
            <a:endParaRPr lang="en-US" dirty="0"/>
          </a:p>
        </p:txBody>
      </p:sp>
    </p:spTree>
    <p:extLst>
      <p:ext uri="{BB962C8B-B14F-4D97-AF65-F5344CB8AC3E}">
        <p14:creationId xmlns:p14="http://schemas.microsoft.com/office/powerpoint/2010/main" val="1162999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47AA680-C110-417E-86DB-D9CA8C22E593}" type="datetime1">
              <a:rPr lang="en-US" smtClean="0"/>
              <a:t>9/7/2014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6E9D7C5-82EB-4B08-A176-3F89FF77F5C1}" type="slidenum">
              <a:rPr lang="en-US" smtClean="0"/>
              <a:pPr>
                <a:defRPr/>
              </a:pPr>
              <a:t>‹#›</a:t>
            </a:fld>
            <a:endParaRPr lang="en-US" dirty="0"/>
          </a:p>
        </p:txBody>
      </p:sp>
    </p:spTree>
    <p:extLst>
      <p:ext uri="{BB962C8B-B14F-4D97-AF65-F5344CB8AC3E}">
        <p14:creationId xmlns:p14="http://schemas.microsoft.com/office/powerpoint/2010/main" val="237424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E0CB5FDC-6CC4-4D24-883E-F855E4A009C4}" type="datetime1">
              <a:rPr lang="en-US" smtClean="0"/>
              <a:t>9/7/2014</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20218ED-D4B4-49C7-9CA8-6044E6EDEA8C}" type="slidenum">
              <a:rPr lang="en-US" smtClean="0"/>
              <a:pPr>
                <a:defRPr/>
              </a:pPr>
              <a:t>‹#›</a:t>
            </a:fld>
            <a:endParaRPr lang="en-US" dirty="0"/>
          </a:p>
        </p:txBody>
      </p:sp>
    </p:spTree>
    <p:extLst>
      <p:ext uri="{BB962C8B-B14F-4D97-AF65-F5344CB8AC3E}">
        <p14:creationId xmlns:p14="http://schemas.microsoft.com/office/powerpoint/2010/main" val="1197904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86F38425-B07A-4631-B7E4-432DA936B6B1}" type="datetime1">
              <a:rPr lang="en-US" smtClean="0"/>
              <a:t>9/7/2014</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992C2D7-5284-47A4-8C18-AE96E0DC90A6}" type="slidenum">
              <a:rPr lang="en-US" smtClean="0"/>
              <a:pPr>
                <a:defRPr/>
              </a:pPr>
              <a:t>‹#›</a:t>
            </a:fld>
            <a:endParaRPr lang="en-US" dirty="0"/>
          </a:p>
        </p:txBody>
      </p:sp>
    </p:spTree>
    <p:extLst>
      <p:ext uri="{BB962C8B-B14F-4D97-AF65-F5344CB8AC3E}">
        <p14:creationId xmlns:p14="http://schemas.microsoft.com/office/powerpoint/2010/main" val="2583585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42CAABF2-C917-4B5B-BC83-7AC07F743657}" type="datetime1">
              <a:rPr lang="en-US" smtClean="0"/>
              <a:t>9/7/2014</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F0BD3BA-9CCE-4100-968E-3564C2572694}" type="slidenum">
              <a:rPr lang="en-US" smtClean="0"/>
              <a:pPr>
                <a:defRPr/>
              </a:pPr>
              <a:t>‹#›</a:t>
            </a:fld>
            <a:endParaRPr lang="en-US" dirty="0"/>
          </a:p>
        </p:txBody>
      </p:sp>
    </p:spTree>
    <p:extLst>
      <p:ext uri="{BB962C8B-B14F-4D97-AF65-F5344CB8AC3E}">
        <p14:creationId xmlns:p14="http://schemas.microsoft.com/office/powerpoint/2010/main" val="1459123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69E222EF-A04A-44C9-805C-0630EF6369E6}" type="datetime1">
              <a:rPr lang="en-US" smtClean="0"/>
              <a:t>9/7/2014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16961FF-1E29-4D9A-85B8-DE0698EEB867}" type="slidenum">
              <a:rPr lang="en-US" smtClean="0"/>
              <a:pPr>
                <a:defRPr/>
              </a:pPr>
              <a:t>‹#›</a:t>
            </a:fld>
            <a:endParaRPr lang="en-US" dirty="0"/>
          </a:p>
        </p:txBody>
      </p:sp>
    </p:spTree>
    <p:extLst>
      <p:ext uri="{BB962C8B-B14F-4D97-AF65-F5344CB8AC3E}">
        <p14:creationId xmlns:p14="http://schemas.microsoft.com/office/powerpoint/2010/main" val="1969895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19C77FE-86C0-4160-8D5C-0A9BCB1C7310}" type="datetime1">
              <a:rPr lang="en-US" smtClean="0"/>
              <a:t>9/7/2014</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CEBBD9A-2281-4EE3-AB0D-31DEF41638E7}" type="slidenum">
              <a:rPr lang="en-US" smtClean="0"/>
              <a:pPr>
                <a:defRPr/>
              </a:pPr>
              <a:t>‹#›</a:t>
            </a:fld>
            <a:endParaRPr lang="en-US" dirty="0"/>
          </a:p>
        </p:txBody>
      </p:sp>
    </p:spTree>
    <p:extLst>
      <p:ext uri="{BB962C8B-B14F-4D97-AF65-F5344CB8AC3E}">
        <p14:creationId xmlns:p14="http://schemas.microsoft.com/office/powerpoint/2010/main" val="2727842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933BBE8-1170-400E-9D8D-DA16DCF58E4E}" type="datetime1">
              <a:rPr lang="en-US" smtClean="0"/>
              <a:t>9/7/2014</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B493865-C4BC-46BD-BAD8-E9FC9F09878C}" type="slidenum">
              <a:rPr lang="en-US" smtClean="0"/>
              <a:pPr>
                <a:defRPr/>
              </a:pPr>
              <a:t>‹#›</a:t>
            </a:fld>
            <a:endParaRPr lang="en-US" dirty="0"/>
          </a:p>
        </p:txBody>
      </p:sp>
    </p:spTree>
    <p:extLst>
      <p:ext uri="{BB962C8B-B14F-4D97-AF65-F5344CB8AC3E}">
        <p14:creationId xmlns:p14="http://schemas.microsoft.com/office/powerpoint/2010/main" val="3092425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C983C87-7062-4710-A66D-A0C1ECBEE007}" type="datetime1">
              <a:rPr lang="en-US" smtClean="0"/>
              <a:t>9/7/2014</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0F625E2-D3A8-4AA9-9A0F-26E0F98BEDB3}" type="slidenum">
              <a:rPr lang="en-US" smtClean="0"/>
              <a:pPr>
                <a:defRPr/>
              </a:pPr>
              <a:t>‹#›</a:t>
            </a:fld>
            <a:endParaRPr lang="en-US" dirty="0"/>
          </a:p>
        </p:txBody>
      </p:sp>
    </p:spTree>
    <p:extLst>
      <p:ext uri="{BB962C8B-B14F-4D97-AF65-F5344CB8AC3E}">
        <p14:creationId xmlns:p14="http://schemas.microsoft.com/office/powerpoint/2010/main" val="2378883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E3C00AA-85B4-49A1-8AAF-47F0E3E85E3C}" type="datetime1">
              <a:rPr lang="en-US" smtClean="0"/>
              <a:t>9/7/2014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E196FD4-AF19-4389-97B4-2DE0CD0574BB}" type="slidenum">
              <a:rPr lang="en-US" smtClean="0"/>
              <a:pPr>
                <a:defRPr/>
              </a:pPr>
              <a:t>‹#›</a:t>
            </a:fld>
            <a:endParaRPr lang="en-US" dirty="0"/>
          </a:p>
        </p:txBody>
      </p:sp>
    </p:spTree>
    <p:extLst>
      <p:ext uri="{BB962C8B-B14F-4D97-AF65-F5344CB8AC3E}">
        <p14:creationId xmlns:p14="http://schemas.microsoft.com/office/powerpoint/2010/main" val="216955418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9cw0Ywl4H1LWhM&amp;tbnid=LFMnb5B1WqnA4M:&amp;ved=0CAUQjRw&amp;url=http://www.opsrules.com/supply-chain-optimization-blog/bid/327922/Unlocking-the-Keys-to-Managing-Supplier-Risk&amp;ei=tSIKVP22K8SuggSbi4G4Ag&amp;bvm=bv.74649129,d.eXY&amp;psig=AFQjCNF6pDU4THJjnGKhCv8v_wc2Pf4cXQ&amp;ust=141003678850740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tN2alA7LIcQARM&amp;tbnid=xG5j-din1X6rTM:&amp;ved=0CAUQjRw&amp;url=http://www.referenceforbusiness.com/small/Op-Qu/Partnership.html&amp;ei=HyIKVMCpAoewggS0iIGIBQ&amp;bvm=bv.74649129,d.eXY&amp;psig=AFQjCNF_ngi7eGE-kbOveYcBwjEYRamANw&amp;ust=1410036637270239"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m/url?sa=i&amp;rct=j&amp;q=&amp;esrc=s&amp;frm=1&amp;source=images&amp;cd=&amp;cad=rja&amp;uact=8&amp;ved=0CAQQjRw&amp;url=https://www.castlellc.com/collaboration.aspx&amp;ei=fiMKVPSHKsLzgwTM5oLABA&amp;bvm=bv.74649129,d.eXY&amp;psig=AFQjCNFiWGcfQ1hwjuv4iSN4aCj4Jpg75g&amp;ust=1410036990732996"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idea.ed.gov/explore/view/p/,root,statute,I,C,64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wxXkjwWYLHAPcM&amp;tbnid=PL1TVmTXBn4MQM:&amp;ved=0CAUQjRw&amp;url=http://www.lhasalimited.org/research-and-collaboration/collaboration.htm&amp;ei=FSYKVIfkBNHHggS5w4CQAg&amp;bvm=bv.74649129,d.eXY&amp;psig=AFQjCNGBCcn2Nyy3C6uAHloDG75-AqKzUQ&amp;ust=1410037636799507"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sharon.ringwalt@unc.edu"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frm=1&amp;source=images&amp;cd=&amp;cad=rja&amp;uact=8&amp;ved=0CAQQjRw&amp;url=http://in.kahootz.com/blog/bid/224975/Improving-stakeholder-engagement-in-the-public-sector&amp;ei=ricKVO_HIJLpggSY1IKQDw&amp;bvm=bv.74649129,d.eXY&amp;psig=AFQjCNGrWhkqyTCgX-xtnz1mQNLzNQ8JxA&amp;ust=1410038062569970"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url?sa=i&amp;rct=j&amp;q=&amp;esrc=s&amp;frm=1&amp;source=images&amp;cd=&amp;cad=rja&amp;uact=8&amp;docid=wgmxY3BE4o7goM&amp;tbnid=jrHnb_CRNVKtHM:&amp;ved=0CAUQjRw&amp;url=http://strategicgrowthpartners.com/services/cpa-firms/&amp;ei=zy4KVM3TI42QNpa-gsAH&amp;bvm=bv.74649129,d.eXY&amp;psig=AFQjCNHi0cQ_HPTngD3YEE0PyK3ZUdQV1g&amp;ust=1410039746697584"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g"/></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g"/></Relationships>
</file>

<file path=ppt/slides/_rels/slide5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draccess.org/videolibrary/harperhope.html"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tadnet.ning.com/group/siccchairsmembersandstaff" TargetMode="External"/><Relationship Id="rId7" Type="http://schemas.openxmlformats.org/officeDocument/2006/relationships/hyperlink" Target="https://osep.grads360.org/#program/spp-apr-resource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ectacenter.org/idea/clarfctnltrs.asp" TargetMode="External"/><Relationship Id="rId5" Type="http://schemas.openxmlformats.org/officeDocument/2006/relationships/hyperlink" Target="http://ectacenter.org/topics/intercoord/icc.asp" TargetMode="External"/><Relationship Id="rId4" Type="http://schemas.openxmlformats.org/officeDocument/2006/relationships/hyperlink" Target="http://ectacenter.org/~pdfs/pubs/SICCoverview.pdf" TargetMode="External"/></Relationships>
</file>

<file path=ppt/slides/_rels/slide58.xml.rels><?xml version="1.0" encoding="UTF-8" standalone="yes"?>
<Relationships xmlns="http://schemas.openxmlformats.org/package/2006/relationships"><Relationship Id="rId2" Type="http://schemas.openxmlformats.org/officeDocument/2006/relationships/hyperlink" Target="mailto:sharon.ringwalt@unc.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ctacenter.org/idea/idea.as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0502" y="304800"/>
            <a:ext cx="8248173" cy="3810000"/>
          </a:xfrm>
        </p:spPr>
        <p:txBody>
          <a:bodyPr>
            <a:normAutofit fontScale="40000" lnSpcReduction="20000"/>
          </a:bodyPr>
          <a:lstStyle/>
          <a:p>
            <a:pPr marR="0" algn="ctr" eaLnBrk="1" hangingPunct="1">
              <a:lnSpc>
                <a:spcPct val="220000"/>
              </a:lnSpc>
              <a:spcBef>
                <a:spcPts val="600"/>
              </a:spcBef>
              <a:spcAft>
                <a:spcPts val="600"/>
              </a:spcAft>
              <a:defRPr/>
            </a:pPr>
            <a:r>
              <a:rPr lang="en-US" sz="7000" b="1" i="1" dirty="0" smtClean="0">
                <a:solidFill>
                  <a:schemeClr val="tx2">
                    <a:lumMod val="60000"/>
                    <a:lumOff val="40000"/>
                  </a:schemeClr>
                </a:solidFill>
                <a:latin typeface="Century Gothic" pitchFamily="34" charset="0"/>
              </a:rPr>
              <a:t>The SICC: Connecting Agencies, People &amp; Ideas through Advising &amp; Assisting</a:t>
            </a:r>
          </a:p>
          <a:p>
            <a:pPr marR="0" algn="ctr" eaLnBrk="1" hangingPunct="1">
              <a:lnSpc>
                <a:spcPct val="90000"/>
              </a:lnSpc>
              <a:spcBef>
                <a:spcPts val="600"/>
              </a:spcBef>
              <a:spcAft>
                <a:spcPts val="600"/>
              </a:spcAft>
              <a:defRPr/>
            </a:pPr>
            <a:r>
              <a:rPr lang="en-US" sz="6000" dirty="0" smtClean="0">
                <a:solidFill>
                  <a:schemeClr val="tx2">
                    <a:lumMod val="60000"/>
                    <a:lumOff val="40000"/>
                  </a:schemeClr>
                </a:solidFill>
                <a:latin typeface="Century Gothic" pitchFamily="34" charset="0"/>
              </a:rPr>
              <a:t>An Orientation to the </a:t>
            </a:r>
          </a:p>
          <a:p>
            <a:pPr marR="0" algn="ctr" eaLnBrk="1" hangingPunct="1">
              <a:lnSpc>
                <a:spcPct val="90000"/>
              </a:lnSpc>
              <a:spcBef>
                <a:spcPts val="600"/>
              </a:spcBef>
              <a:spcAft>
                <a:spcPts val="600"/>
              </a:spcAft>
              <a:defRPr/>
            </a:pPr>
            <a:r>
              <a:rPr lang="en-US" sz="6000" dirty="0" smtClean="0">
                <a:solidFill>
                  <a:schemeClr val="tx2">
                    <a:lumMod val="60000"/>
                    <a:lumOff val="40000"/>
                  </a:schemeClr>
                </a:solidFill>
                <a:latin typeface="Century Gothic" pitchFamily="34" charset="0"/>
              </a:rPr>
              <a:t>Role of the  SICC</a:t>
            </a:r>
          </a:p>
          <a:p>
            <a:pPr marR="0" algn="ctr" eaLnBrk="1" hangingPunct="1">
              <a:lnSpc>
                <a:spcPct val="120000"/>
              </a:lnSpc>
              <a:spcBef>
                <a:spcPts val="0"/>
              </a:spcBef>
              <a:defRPr/>
            </a:pPr>
            <a:r>
              <a:rPr lang="en-US" sz="4500" dirty="0" smtClean="0">
                <a:solidFill>
                  <a:schemeClr val="tx2">
                    <a:lumMod val="60000"/>
                    <a:lumOff val="40000"/>
                  </a:schemeClr>
                </a:solidFill>
                <a:latin typeface="Century Gothic" pitchFamily="34" charset="0"/>
              </a:rPr>
              <a:t>Sharon Ringwalt, Ph.D.</a:t>
            </a:r>
          </a:p>
          <a:p>
            <a:pPr marR="0" algn="ctr" eaLnBrk="1" hangingPunct="1">
              <a:lnSpc>
                <a:spcPct val="120000"/>
              </a:lnSpc>
              <a:spcBef>
                <a:spcPts val="0"/>
              </a:spcBef>
              <a:defRPr/>
            </a:pPr>
            <a:r>
              <a:rPr lang="en-US" sz="4500" dirty="0" smtClean="0">
                <a:solidFill>
                  <a:schemeClr val="tx2">
                    <a:lumMod val="60000"/>
                    <a:lumOff val="40000"/>
                  </a:schemeClr>
                </a:solidFill>
                <a:latin typeface="Century Gothic" pitchFamily="34" charset="0"/>
              </a:rPr>
              <a:t> Early Childhood Technical Assistance Center (ECTA Center) and </a:t>
            </a:r>
          </a:p>
          <a:p>
            <a:pPr marR="0" algn="ctr" eaLnBrk="1" hangingPunct="1">
              <a:lnSpc>
                <a:spcPct val="120000"/>
              </a:lnSpc>
              <a:spcBef>
                <a:spcPts val="0"/>
              </a:spcBef>
              <a:defRPr/>
            </a:pPr>
            <a:r>
              <a:rPr lang="en-US" sz="4500" dirty="0" smtClean="0">
                <a:solidFill>
                  <a:schemeClr val="tx2">
                    <a:lumMod val="60000"/>
                    <a:lumOff val="40000"/>
                  </a:schemeClr>
                </a:solidFill>
                <a:latin typeface="Century Gothic" pitchFamily="34" charset="0"/>
              </a:rPr>
              <a:t>Mid-South Regional Resource Center (MSRRC)</a:t>
            </a:r>
          </a:p>
          <a:p>
            <a:pPr marR="0" algn="ctr" eaLnBrk="1" hangingPunct="1">
              <a:lnSpc>
                <a:spcPct val="120000"/>
              </a:lnSpc>
              <a:spcBef>
                <a:spcPts val="0"/>
              </a:spcBef>
              <a:defRPr/>
            </a:pPr>
            <a:r>
              <a:rPr lang="en-US" sz="4500" dirty="0" smtClean="0">
                <a:solidFill>
                  <a:schemeClr val="tx2">
                    <a:lumMod val="60000"/>
                    <a:lumOff val="40000"/>
                  </a:schemeClr>
                </a:solidFill>
                <a:latin typeface="Century Gothic" pitchFamily="34" charset="0"/>
              </a:rPr>
              <a:t>September 7, 2014</a:t>
            </a:r>
          </a:p>
          <a:p>
            <a:pPr marR="0" algn="ctr" eaLnBrk="1" hangingPunct="1">
              <a:lnSpc>
                <a:spcPct val="120000"/>
              </a:lnSpc>
              <a:spcBef>
                <a:spcPts val="0"/>
              </a:spcBef>
              <a:defRPr/>
            </a:pPr>
            <a:endParaRPr lang="en-US" sz="4500" dirty="0" smtClean="0">
              <a:latin typeface="Century Gothic" pitchFamily="34" charset="0"/>
            </a:endParaRPr>
          </a:p>
        </p:txBody>
      </p:sp>
      <p:pic>
        <p:nvPicPr>
          <p:cNvPr id="7" name="Picture 1" descr="Description: http://wrrc.uoregon.edu/rrcp/brand/msrrc/logos/electronic-web_ppt/jpg/MidSouth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724" y="5905500"/>
            <a:ext cx="2286276"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019800"/>
            <a:ext cx="2981325" cy="7048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00" y="4114800"/>
            <a:ext cx="4876800" cy="174024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457200" y="1481138"/>
            <a:ext cx="4038600" cy="4691062"/>
          </a:xfrm>
        </p:spPr>
        <p:txBody>
          <a:bodyPr>
            <a:normAutofit fontScale="47500" lnSpcReduction="20000"/>
          </a:bodyPr>
          <a:lstStyle/>
          <a:p>
            <a:pPr marL="365760" indent="-256032" eaLnBrk="1" fontAlgn="auto" hangingPunct="1">
              <a:lnSpc>
                <a:spcPct val="170000"/>
              </a:lnSpc>
              <a:spcAft>
                <a:spcPts val="0"/>
              </a:spcAft>
              <a:buFont typeface="Wingdings 3"/>
              <a:buChar char=""/>
              <a:defRPr/>
            </a:pPr>
            <a:r>
              <a:rPr lang="en-US" sz="3400" dirty="0" smtClean="0">
                <a:latin typeface="Century Gothic" pitchFamily="34" charset="0"/>
              </a:rPr>
              <a:t>Advise and assist the Lead Agency in the development of policies</a:t>
            </a:r>
          </a:p>
          <a:p>
            <a:pPr marL="365760" indent="-256032" eaLnBrk="1" fontAlgn="auto" hangingPunct="1">
              <a:lnSpc>
                <a:spcPct val="170000"/>
              </a:lnSpc>
              <a:spcAft>
                <a:spcPts val="0"/>
              </a:spcAft>
              <a:buFont typeface="Wingdings 3"/>
              <a:buChar char=""/>
              <a:defRPr/>
            </a:pPr>
            <a:r>
              <a:rPr lang="en-US" sz="3400" dirty="0" smtClean="0">
                <a:latin typeface="Century Gothic" pitchFamily="34" charset="0"/>
              </a:rPr>
              <a:t>Assist in achieving full participation, coordination, and cooperation of all appropriate private and public agencies</a:t>
            </a:r>
          </a:p>
          <a:p>
            <a:pPr marL="365760" indent="-256032" eaLnBrk="1" fontAlgn="auto" hangingPunct="1">
              <a:lnSpc>
                <a:spcPct val="170000"/>
              </a:lnSpc>
              <a:spcAft>
                <a:spcPts val="0"/>
              </a:spcAft>
              <a:buFont typeface="Wingdings 3"/>
              <a:buChar char=""/>
              <a:defRPr/>
            </a:pPr>
            <a:r>
              <a:rPr lang="en-US" sz="3400" dirty="0" smtClean="0">
                <a:latin typeface="Century Gothic" pitchFamily="34" charset="0"/>
              </a:rPr>
              <a:t>Assist in the effective implementation of the statewide system, by establishing a process that includes:</a:t>
            </a:r>
          </a:p>
          <a:p>
            <a:pPr marL="365760" indent="-256032" eaLnBrk="1" fontAlgn="auto" hangingPunct="1">
              <a:spcAft>
                <a:spcPts val="0"/>
              </a:spcAft>
              <a:buFont typeface="Wingdings 3"/>
              <a:buChar char=""/>
              <a:defRPr/>
            </a:pPr>
            <a:endParaRPr lang="en-US" dirty="0"/>
          </a:p>
        </p:txBody>
      </p:sp>
      <p:sp>
        <p:nvSpPr>
          <p:cNvPr id="8" name="Content Placeholder 7"/>
          <p:cNvSpPr>
            <a:spLocks noGrp="1"/>
          </p:cNvSpPr>
          <p:nvPr>
            <p:ph sz="half" idx="2"/>
          </p:nvPr>
        </p:nvSpPr>
        <p:spPr>
          <a:xfrm>
            <a:off x="4495800" y="1295400"/>
            <a:ext cx="3886200" cy="4711700"/>
          </a:xfrm>
        </p:spPr>
        <p:txBody>
          <a:bodyPr>
            <a:normAutofit fontScale="47500" lnSpcReduction="20000"/>
          </a:bodyPr>
          <a:lstStyle/>
          <a:p>
            <a:pPr marL="365760" indent="-256032" eaLnBrk="1" fontAlgn="auto" hangingPunct="1">
              <a:spcAft>
                <a:spcPts val="0"/>
              </a:spcAft>
              <a:buFont typeface="Wingdings 3"/>
              <a:buChar char=""/>
              <a:defRPr/>
            </a:pPr>
            <a:endParaRPr lang="en-US" dirty="0" smtClean="0"/>
          </a:p>
          <a:p>
            <a:pPr marL="621792" lvl="1" eaLnBrk="1" fontAlgn="auto" hangingPunct="1">
              <a:lnSpc>
                <a:spcPct val="170000"/>
              </a:lnSpc>
              <a:spcBef>
                <a:spcPts val="324"/>
              </a:spcBef>
              <a:spcAft>
                <a:spcPts val="0"/>
              </a:spcAft>
              <a:buFont typeface="Verdana"/>
              <a:buChar char="◦"/>
              <a:defRPr/>
            </a:pPr>
            <a:r>
              <a:rPr lang="en-US" sz="3200" dirty="0" smtClean="0">
                <a:solidFill>
                  <a:srgbClr val="0070C0"/>
                </a:solidFill>
                <a:latin typeface="Century Gothic" pitchFamily="34" charset="0"/>
              </a:rPr>
              <a:t>Seeking information about any federal, state, or local policies that impede timely service delivery;</a:t>
            </a:r>
          </a:p>
          <a:p>
            <a:pPr marL="621792" lvl="1" eaLnBrk="1" fontAlgn="auto" hangingPunct="1">
              <a:lnSpc>
                <a:spcPct val="170000"/>
              </a:lnSpc>
              <a:spcBef>
                <a:spcPts val="324"/>
              </a:spcBef>
              <a:spcAft>
                <a:spcPts val="0"/>
              </a:spcAft>
              <a:buFont typeface="Verdana"/>
              <a:buChar char="◦"/>
              <a:defRPr/>
            </a:pPr>
            <a:r>
              <a:rPr lang="en-US" sz="3200" dirty="0" smtClean="0">
                <a:solidFill>
                  <a:srgbClr val="0070C0"/>
                </a:solidFill>
                <a:latin typeface="Century Gothic" pitchFamily="34" charset="0"/>
              </a:rPr>
              <a:t>Taking steps to ensure that any policy problems identified are resolved;</a:t>
            </a:r>
          </a:p>
          <a:p>
            <a:pPr marL="621792" lvl="1" eaLnBrk="1" fontAlgn="auto" hangingPunct="1">
              <a:lnSpc>
                <a:spcPct val="170000"/>
              </a:lnSpc>
              <a:spcBef>
                <a:spcPts val="324"/>
              </a:spcBef>
              <a:spcAft>
                <a:spcPts val="0"/>
              </a:spcAft>
              <a:buFont typeface="Verdana"/>
              <a:buChar char="◦"/>
              <a:defRPr/>
            </a:pPr>
            <a:r>
              <a:rPr lang="en-US" sz="3200" dirty="0" smtClean="0">
                <a:solidFill>
                  <a:srgbClr val="0070C0"/>
                </a:solidFill>
                <a:latin typeface="Century Gothic" pitchFamily="34" charset="0"/>
              </a:rPr>
              <a:t>To the extent appropriate, assisting the Lead Agency in the resolution of disputes.</a:t>
            </a:r>
            <a:endParaRPr lang="en-US" sz="3200" dirty="0">
              <a:solidFill>
                <a:srgbClr val="0070C0"/>
              </a:solidFill>
              <a:latin typeface="Century Gothic" pitchFamily="34" charset="0"/>
            </a:endParaRPr>
          </a:p>
        </p:txBody>
      </p:sp>
      <p:sp>
        <p:nvSpPr>
          <p:cNvPr id="16388"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7139202-227B-45C8-8D16-17BBE8D031C8}" type="datetime1">
              <a:rPr lang="en-US" smtClean="0"/>
              <a:t>9/7/2014</a:t>
            </a:fld>
            <a:endParaRPr lang="en-US" dirty="0" smtClean="0"/>
          </a:p>
        </p:txBody>
      </p:sp>
      <p:sp>
        <p:nvSpPr>
          <p:cNvPr id="16390"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85E5E2FE-EAF5-4257-B0DD-E6ECD05A83A2}" type="slidenum">
              <a:rPr lang="en-US" smtClean="0"/>
              <a:pPr fontAlgn="base">
                <a:spcBef>
                  <a:spcPct val="0"/>
                </a:spcBef>
                <a:spcAft>
                  <a:spcPct val="0"/>
                </a:spcAft>
                <a:defRPr/>
              </a:pPr>
              <a:t>10</a:t>
            </a:fld>
            <a:endParaRPr lang="en-US" dirty="0" smtClean="0"/>
          </a:p>
        </p:txBody>
      </p:sp>
      <p:pic>
        <p:nvPicPr>
          <p:cNvPr id="26630" name="Title 2"/>
          <p:cNvPicPr>
            <a:picLocks noChangeArrowheads="1"/>
          </p:cNvPicPr>
          <p:nvPr/>
        </p:nvPicPr>
        <p:blipFill>
          <a:blip r:embed="rId3" cstate="print"/>
          <a:srcRect/>
          <a:stretch>
            <a:fillRect/>
          </a:stretch>
        </p:blipFill>
        <p:spPr bwMode="auto">
          <a:xfrm>
            <a:off x="36576" y="161544"/>
            <a:ext cx="9107424" cy="1200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838200"/>
          </a:xfrm>
        </p:spPr>
        <p:txBody>
          <a:bodyPr>
            <a:noAutofit/>
          </a:bodyPr>
          <a:lstStyle/>
          <a:p>
            <a:r>
              <a:rPr lang="en-US" sz="2800" dirty="0" smtClean="0">
                <a:latin typeface="Century Gothic" pitchFamily="34" charset="0"/>
              </a:rPr>
              <a:t>Duties of the State Advisory Panel/Functions of the State Interagency Coordinating Council</a:t>
            </a:r>
            <a:endParaRPr lang="en-US" sz="2800" dirty="0">
              <a:latin typeface="Century Gothic" pitchFamily="34" charset="0"/>
            </a:endParaRPr>
          </a:p>
        </p:txBody>
      </p:sp>
      <p:sp>
        <p:nvSpPr>
          <p:cNvPr id="6" name="Content Placeholder 5"/>
          <p:cNvSpPr>
            <a:spLocks noGrp="1"/>
          </p:cNvSpPr>
          <p:nvPr>
            <p:ph sz="half" idx="1"/>
          </p:nvPr>
        </p:nvSpPr>
        <p:spPr>
          <a:xfrm>
            <a:off x="457200" y="1219200"/>
            <a:ext cx="4038600" cy="4906963"/>
          </a:xfrm>
        </p:spPr>
        <p:txBody>
          <a:bodyPr>
            <a:normAutofit fontScale="77500" lnSpcReduction="20000"/>
          </a:bodyPr>
          <a:lstStyle/>
          <a:p>
            <a:pPr marL="0" indent="0">
              <a:buNone/>
            </a:pPr>
            <a:endParaRPr lang="en-US" dirty="0" smtClean="0">
              <a:latin typeface="Century Gothic" pitchFamily="34" charset="0"/>
            </a:endParaRPr>
          </a:p>
          <a:p>
            <a:pPr marL="0" indent="0">
              <a:buNone/>
            </a:pPr>
            <a:r>
              <a:rPr lang="en-US" dirty="0" smtClean="0">
                <a:latin typeface="Century Gothic" pitchFamily="34" charset="0"/>
              </a:rPr>
              <a:t>SAP (Part B)</a:t>
            </a:r>
          </a:p>
          <a:p>
            <a:r>
              <a:rPr lang="en-US" dirty="0" smtClean="0">
                <a:latin typeface="Century Gothic" pitchFamily="34" charset="0"/>
              </a:rPr>
              <a:t>Advise the SEA</a:t>
            </a:r>
          </a:p>
          <a:p>
            <a:pPr lvl="1">
              <a:lnSpc>
                <a:spcPct val="110000"/>
              </a:lnSpc>
            </a:pPr>
            <a:r>
              <a:rPr lang="en-US" dirty="0" smtClean="0">
                <a:solidFill>
                  <a:srgbClr val="0070C0"/>
                </a:solidFill>
                <a:latin typeface="Century Gothic" pitchFamily="34" charset="0"/>
              </a:rPr>
              <a:t>Of unmet needs</a:t>
            </a:r>
          </a:p>
          <a:p>
            <a:pPr lvl="1">
              <a:lnSpc>
                <a:spcPct val="110000"/>
              </a:lnSpc>
            </a:pPr>
            <a:r>
              <a:rPr lang="en-US" dirty="0" smtClean="0">
                <a:solidFill>
                  <a:srgbClr val="0070C0"/>
                </a:solidFill>
                <a:latin typeface="Century Gothic" pitchFamily="34" charset="0"/>
              </a:rPr>
              <a:t>In developing evaluations and reporting on 618 data</a:t>
            </a:r>
          </a:p>
          <a:p>
            <a:pPr lvl="1">
              <a:lnSpc>
                <a:spcPct val="110000"/>
              </a:lnSpc>
            </a:pPr>
            <a:r>
              <a:rPr lang="en-US" dirty="0" smtClean="0">
                <a:solidFill>
                  <a:srgbClr val="0070C0"/>
                </a:solidFill>
                <a:latin typeface="Century Gothic" pitchFamily="34" charset="0"/>
              </a:rPr>
              <a:t>In developing CAPs</a:t>
            </a:r>
          </a:p>
          <a:p>
            <a:pPr lvl="1">
              <a:lnSpc>
                <a:spcPct val="110000"/>
              </a:lnSpc>
            </a:pPr>
            <a:r>
              <a:rPr lang="en-US" dirty="0" smtClean="0">
                <a:solidFill>
                  <a:srgbClr val="0070C0"/>
                </a:solidFill>
                <a:latin typeface="Century Gothic" pitchFamily="34" charset="0"/>
              </a:rPr>
              <a:t>In developing and implementing policies relating to coordinating services</a:t>
            </a:r>
          </a:p>
          <a:p>
            <a:pPr marL="457200" lvl="1" indent="0">
              <a:lnSpc>
                <a:spcPct val="110000"/>
              </a:lnSpc>
              <a:buNone/>
            </a:pPr>
            <a:endParaRPr lang="en-US" dirty="0" smtClean="0">
              <a:solidFill>
                <a:srgbClr val="0070C0"/>
              </a:solidFill>
              <a:latin typeface="Century Gothic" pitchFamily="34" charset="0"/>
            </a:endParaRPr>
          </a:p>
          <a:p>
            <a:r>
              <a:rPr lang="en-US" dirty="0" smtClean="0">
                <a:latin typeface="Century Gothic" pitchFamily="34" charset="0"/>
              </a:rPr>
              <a:t>Comment publicly on proposed rules or regs</a:t>
            </a:r>
            <a:endParaRPr lang="en-US" dirty="0">
              <a:latin typeface="Century Gothic" pitchFamily="34" charset="0"/>
            </a:endParaRPr>
          </a:p>
        </p:txBody>
      </p:sp>
      <p:sp>
        <p:nvSpPr>
          <p:cNvPr id="7" name="Content Placeholder 6"/>
          <p:cNvSpPr>
            <a:spLocks noGrp="1"/>
          </p:cNvSpPr>
          <p:nvPr>
            <p:ph sz="half" idx="2"/>
          </p:nvPr>
        </p:nvSpPr>
        <p:spPr>
          <a:xfrm>
            <a:off x="4648200" y="1219200"/>
            <a:ext cx="4038600" cy="4906963"/>
          </a:xfrm>
        </p:spPr>
        <p:txBody>
          <a:bodyPr>
            <a:normAutofit fontScale="77500" lnSpcReduction="20000"/>
          </a:bodyPr>
          <a:lstStyle/>
          <a:p>
            <a:pPr marL="0" indent="0">
              <a:buNone/>
            </a:pPr>
            <a:endParaRPr lang="en-US" dirty="0" smtClean="0">
              <a:latin typeface="Century Gothic" pitchFamily="34" charset="0"/>
            </a:endParaRPr>
          </a:p>
          <a:p>
            <a:pPr marL="0" indent="0">
              <a:buNone/>
            </a:pPr>
            <a:r>
              <a:rPr lang="en-US" dirty="0" smtClean="0">
                <a:latin typeface="Century Gothic" pitchFamily="34" charset="0"/>
              </a:rPr>
              <a:t>SICC (Part C – sometimes beyond)</a:t>
            </a:r>
          </a:p>
          <a:p>
            <a:r>
              <a:rPr lang="en-US" dirty="0" smtClean="0">
                <a:latin typeface="Century Gothic" pitchFamily="34" charset="0"/>
              </a:rPr>
              <a:t>Advise and Assist the LA in</a:t>
            </a:r>
          </a:p>
          <a:p>
            <a:pPr lvl="1"/>
            <a:r>
              <a:rPr lang="en-US" dirty="0" smtClean="0">
                <a:solidFill>
                  <a:srgbClr val="0070C0"/>
                </a:solidFill>
                <a:latin typeface="Century Gothic" pitchFamily="34" charset="0"/>
              </a:rPr>
              <a:t>Identification of fiscal and other support</a:t>
            </a:r>
          </a:p>
          <a:p>
            <a:pPr lvl="1"/>
            <a:r>
              <a:rPr lang="en-US" dirty="0" smtClean="0">
                <a:solidFill>
                  <a:srgbClr val="0070C0"/>
                </a:solidFill>
                <a:latin typeface="Century Gothic" pitchFamily="34" charset="0"/>
              </a:rPr>
              <a:t>Assignment of financial responsibility</a:t>
            </a:r>
          </a:p>
          <a:p>
            <a:pPr lvl="1"/>
            <a:r>
              <a:rPr lang="en-US" dirty="0" smtClean="0">
                <a:solidFill>
                  <a:srgbClr val="0070C0"/>
                </a:solidFill>
                <a:latin typeface="Century Gothic" pitchFamily="34" charset="0"/>
              </a:rPr>
              <a:t>Promotion of methods for collaboration</a:t>
            </a:r>
          </a:p>
          <a:p>
            <a:pPr lvl="1"/>
            <a:r>
              <a:rPr lang="en-US" dirty="0" smtClean="0">
                <a:solidFill>
                  <a:srgbClr val="0070C0"/>
                </a:solidFill>
                <a:latin typeface="Century Gothic" pitchFamily="34" charset="0"/>
              </a:rPr>
              <a:t>Preparation of applications</a:t>
            </a:r>
          </a:p>
          <a:p>
            <a:pPr lvl="1"/>
            <a:r>
              <a:rPr lang="en-US" dirty="0" smtClean="0">
                <a:solidFill>
                  <a:srgbClr val="0070C0"/>
                </a:solidFill>
                <a:latin typeface="Century Gothic" pitchFamily="34" charset="0"/>
              </a:rPr>
              <a:t>The transition of toddlers to preschool and other services (both the SEA and LA)</a:t>
            </a:r>
            <a:endParaRPr lang="en-US" dirty="0">
              <a:solidFill>
                <a:srgbClr val="0070C0"/>
              </a:solidFill>
              <a:latin typeface="Century Gothic" pitchFamily="34" charset="0"/>
            </a:endParaRPr>
          </a:p>
        </p:txBody>
      </p:sp>
      <p:sp>
        <p:nvSpPr>
          <p:cNvPr id="3" name="Date Placeholder 2"/>
          <p:cNvSpPr>
            <a:spLocks noGrp="1"/>
          </p:cNvSpPr>
          <p:nvPr>
            <p:ph type="dt" sz="half" idx="10"/>
          </p:nvPr>
        </p:nvSpPr>
        <p:spPr/>
        <p:txBody>
          <a:bodyPr/>
          <a:lstStyle/>
          <a:p>
            <a:pPr>
              <a:defRPr/>
            </a:pPr>
            <a:fld id="{2A34158B-80BD-40DA-A933-4E14C774A160}" type="datetime1">
              <a:rPr lang="en-US" smtClean="0"/>
              <a:t>9/7/2014</a:t>
            </a:fld>
            <a:endParaRPr lang="en-US" dirty="0"/>
          </a:p>
        </p:txBody>
      </p:sp>
      <p:sp>
        <p:nvSpPr>
          <p:cNvPr id="5" name="Slide Number Placeholder 4"/>
          <p:cNvSpPr>
            <a:spLocks noGrp="1"/>
          </p:cNvSpPr>
          <p:nvPr>
            <p:ph type="sldNum" sz="quarter" idx="12"/>
          </p:nvPr>
        </p:nvSpPr>
        <p:spPr/>
        <p:txBody>
          <a:bodyPr/>
          <a:lstStyle/>
          <a:p>
            <a:pPr>
              <a:defRPr/>
            </a:pPr>
            <a:fld id="{3992C2D7-5284-47A4-8C18-AE96E0DC90A6}" type="slidenum">
              <a:rPr lang="en-US" smtClean="0"/>
              <a:pPr>
                <a:defRPr/>
              </a:pPr>
              <a:t>11</a:t>
            </a:fld>
            <a:endParaRPr lang="en-US" dirty="0"/>
          </a:p>
        </p:txBody>
      </p:sp>
    </p:spTree>
    <p:extLst>
      <p:ext uri="{BB962C8B-B14F-4D97-AF65-F5344CB8AC3E}">
        <p14:creationId xmlns:p14="http://schemas.microsoft.com/office/powerpoint/2010/main" val="3705743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defRPr/>
            </a:pPr>
            <a:r>
              <a:rPr lang="en-US" sz="3700" dirty="0" smtClean="0">
                <a:effectLst/>
                <a:latin typeface="Century Gothic" pitchFamily="34" charset="0"/>
              </a:rPr>
              <a:t>Unlocking the Power of Partnership</a:t>
            </a:r>
          </a:p>
        </p:txBody>
      </p:sp>
      <p:sp>
        <p:nvSpPr>
          <p:cNvPr id="2" name="Date Placeholder 1"/>
          <p:cNvSpPr>
            <a:spLocks noGrp="1"/>
          </p:cNvSpPr>
          <p:nvPr>
            <p:ph type="dt" sz="half" idx="10"/>
          </p:nvPr>
        </p:nvSpPr>
        <p:spPr/>
        <p:txBody>
          <a:bodyPr/>
          <a:lstStyle/>
          <a:p>
            <a:pPr>
              <a:defRPr/>
            </a:pPr>
            <a:fld id="{79463338-0CA5-4968-84A4-38B4A888C2C4}" type="datetime1">
              <a:rPr lang="en-US" smtClean="0"/>
              <a:t>9/7/2014</a:t>
            </a:fld>
            <a:endParaRPr lang="en-US" dirty="0"/>
          </a:p>
        </p:txBody>
      </p:sp>
      <p:sp>
        <p:nvSpPr>
          <p:cNvPr id="3" name="Slide Number Placeholder 2"/>
          <p:cNvSpPr>
            <a:spLocks noGrp="1"/>
          </p:cNvSpPr>
          <p:nvPr>
            <p:ph type="sldNum" sz="quarter" idx="12"/>
          </p:nvPr>
        </p:nvSpPr>
        <p:spPr/>
        <p:txBody>
          <a:bodyPr/>
          <a:lstStyle/>
          <a:p>
            <a:pPr>
              <a:defRPr/>
            </a:pPr>
            <a:fld id="{46E9D7C5-82EB-4B08-A176-3F89FF77F5C1}" type="slidenum">
              <a:rPr lang="en-US" smtClean="0"/>
              <a:pPr>
                <a:defRPr/>
              </a:pPr>
              <a:t>12</a:t>
            </a:fld>
            <a:endParaRPr lang="en-US" dirty="0"/>
          </a:p>
        </p:txBody>
      </p:sp>
      <p:sp>
        <p:nvSpPr>
          <p:cNvPr id="4" name="AutoShape 2" descr="data:image/jpeg;base64,/9j/4AAQSkZJRgABAQAAAQABAAD/2wCEAAkGBxIQEhQUEhQVFRAVFBIQEhEVFRQVFBQVFBcWFhQUFBQYHCkgGBolHBQUIjEhJSkrOi4uGB8zODMtNygtLiwBCgoKDg0OGhAQGCwfHBwsLCwsLSsrLCwsLCwsLCwsLCwsLCwsLCwsLCwsLCwsLCwsLCwsLCssLiwsKywsLSssLf/AABEIAM4A9QMBIgACEQEDEQH/xAAcAAEAAgMBAQEAAAAAAAAAAAAAAwYEBQcCAQj/xABDEAACAgACBwUEBwUHBAMAAAABAgADBBEFBhIhMUFRBxNhcYEiMqGxFEJScpGSwSNDgqLRM2Jjk7LS8BVTwtMkg8P/xAAZAQEBAQEBAQAAAAAAAAAAAAAAAQIDBAX/xAAkEQEBAAIBAwQCAwAAAAAAAAAAAQIRAxIhMRMiQVEEYRQygf/aAAwDAQACEQMRAD8A7jERAREQEREBERAREQEREBERARNJrHrXhNH5fSLMnbetagvYR12RwHichKVj+2Gv9xhXbxtda/XJQ+fwgdQicw1c1t0hpB2YmujDJkD3aZuzHfsB3JHDeSAOI65i1pjLB9c/P4QulkiYej8b3gyO5h+BHUTMhCIiAiIgIiICIiAiIgIiICIiAiIgIiICIiAiIgIiQYrGV1DOx0QdWZV+ZgTzH0jjFoqstf3K0exvJAWPyktVquAykFSMwQcwR1Bmt1pw5sweIVRmTU5A6kDPZ9csvWB+eNI463F3PdYGayxix3HIdFHgBkB5RVo61vqgeZklmmf+2B58ZEdI2n6x9N3yhXWdT8D3OEqX6xBdiObMSflkPSbxVlY7O9Jd/htgn9pSxQ9SrEsh+Y/hlsAma1HrDPsMD0O/y5ywyvhZv1EsTJ9iIlZIiICIiAiIgIiICIiAiIgIiICIiAiIgJo9dMZbRg7bKW2bF2CGyB3F1DbiCOBM3k02uVe1gcSOlTt+UbX6QOQ4nT+Lt9/EWnwDlV/KuQ+EwhvOZ48zzkayVYHTNX8a6VVlTuNaZqeB9kcpasFpFLN3ut9k/oecpOrrZ4er7pH4Ej9JtlWF05H2havnA411UZU2ft6cuAVidpP4WzGXTZmgAM7XrPoQY9EV2yeva7tyNrLayzU88jsjnylBxmpGMrPs1JYOTIwP8rsD8I2aYeomkWw+MrzP7O39g4+8RsN6Nl6EztCrOc6qam4jvVsxAFVaMHCDY23IOYHscFz45mdKAmcm8YydH0ZnaPAcPObKYWjm4jnx/SZss8MZeSIiVCIiAiIgIiICIiAiIgIiICIiAiIgIiICYWmq9rD3r9qm1fxQiZshxa5o46qw+Bgfn1DJVkFZ3CSqYF/1S34ZfBnH8xP6zfIs0WpQzw/8b/pLGqzNrcgiyRVhVkgEy2AT0BPoE9ASKJu3jjM2vFDnuPwmGBPUsukuMrPFq9R+Md6vUfiJgz6Bn8BNdTPQ2ERE05kqesOuK1MasOBZcNzMf7Os9Dl7zeA4dc90869afakDD0nK+0Zsw4118Mx0Zt4HTInpKt3QwdSlVDYhwTUpGaoo42uOYHADmfWebm5un24+XTDDfevOkcdiGG1iMQVB4BnFanyQZA/hMXCaTZDnXacuqPu+BmPonUG3SVpsvscVZ+3ad9jn7KZ7h8h0l0Tsu0fWhFS2JaVIF3fWsQeRKbWwd/LZmJw3Kb33auUnZPobWliALRtL9sZbQ8SOBH/N8ttNocBlOaneCJx7V+10dqrRlYjNU48VOR9JftXMUUY1k+ySR5NxB9RlJxc1mXTkZYSzcWaIie1xIiICIiAiIgImPicfVV/aWInP23Vd3XeZq7tcNHJ72Nw3+dWfkYG8kGPfZqsPRHP4AzV0a24KwZpcGXkypYVPkwXIyHWnS9YwGJsRwR3TVg9GsGwoI5b2EDiSNuElVpgfSAOc+HGqOcDq2pA/+Mvizn+Yj9JZlErWrrd1h6lO47AJHi3tH4mbYaQA5yWVuWNmqyQLNO2mkXiZj3a3UpmTvy37vCZ6a11Rpdf+0NdHN3FKC3FZBm2ie7qB93ay3sx47Iy3byd4z1Op/aqbbBVjVRNshVvrzVQTwFisTkP7wO7mOc5jZt42+y52ye13tbnltHPLyAyHpLDo3UxLPesf0Cj5gzOWeGPkm6/QE+ym4HSGJrqSsOGCIqB2ALsFGQLHgTu45RZpTFH97l5In9Jx9fBvVXMT3UN485QLcdij++f03fKYrWYg/vbfzt/WT+Rj9Jca6qTlNTpTWPDYdSWsVmHCtCGcnpkOHmcpze7C2t7223mSfnMZ6NniMov5X1GfTbXRYOKxFmIu3bRNjdERRuUeAUATOweAfFW7TDJrSDl/26x7qei/EnrItHJ+wsH2+7q9LHVW+BMuGgaRtM3gFHrvPyE4Ye/PV+XS+3FtcNQtaqiDJVAAEliJ9N5nKtZKRXpW3Z+utVh8yuyf9M39LbNjZcQKn9cj/tE0el277SlxHBO7q/Koz+JM3lW+23LkyVj+FF/VjPmc397p6cPC6iIAifTeZ9iIgIiIHwmcW1/7R7bnajBOa6FJRr1OT2kbjsN9ROhG88c8uPQu0nSLUaPu2Tk9mVCkbiO83MR47O3OBLgh4wMJ69olm3sd5Y7yT1JO8yx6saEV/wBrYM0ByRDwYjix6jllNYuBWXCphWqovBQFHpLBtVsnjSFKX1NW5Oy2XA5EEHNT45HI75rvpMd+ZUUnH4A0uUfiOB5MOREytCYAW2DMewpDP5D6vr/WWTFYNbhk65gcOII8iJl4HRoRQqrkOn6k85NLtnvpIzEux7nnMxNGsZlU6vlpUVy3EnmTMO/F+yQFJJBHDqMp0HDaqJ9abbDaAoT6oPnJco1Ma/O+jcetJ3ptEbuOUsWF14ZBktKerMZD2l6vnBYxtlSKLs7a24jMn20B/uk8OhEr2BwrOyqqlmYhVUDMsTuAAnLLjxy72N7s7OlaK0tpTF195h8KjV5ldocMxxHtOJnDCacb9xWvrT+rmXrVPQ/0LCU0btpVzcjgXclny8MyR6TcTn6WH01uuXjV/Tj8bKk/iqH+lDJatQ9KW7rMaq/da1vgAonTBPdZyI6c5qYY/SW1zqrslc/2uPsb7qEfFrDPWkuzxMHRZamJxDsi7ew5QoQCNrMBc+GfOdJOJQfWX8wkdorvR0zDIytW2yQdzDIjd4GbuEs05y1zrQ1udJ6jZceJQhx8pd9AuDtD7pHlvnOsBt4W16bPfrYqfHow8CMj6yyaF0wlLAMcl93PlsngD0y3eg858/C9HJNvRe+K8TB01pJMLS9r8FG4c2Y7lUeJOQjG6YopXastQDLMbwSfuqN59JQNMY+zSdyhVK4dDmiHizcNtvHLcOgJ6z3cnLMI4Y42odWa9kWYm4/bvsbqSSxyHiTwm/1bpZmTa98lrrPBmJdh5AnKV/SOOTNcPWQaqmDXMOD2r7tY6qp3nxAHIy96tYE117bjJ3yOR4qvIefOePiwuefd2yuo3An2In0XnIiICIiBRO2EH6HV0+kJn/l25TkYE7l2i6PN+AuCjN0AvUDie7ObAeJXaHrPz8NIDpCtnUN48xN4ayZUv+o+EvuisrqksHBlB8jwYehBEqMWrCkzOowE2NOGmdTTKMLDaOHSbXDYASWpMplUsCAQQQeBBzB8jM2rI9U4YDlMtABIlkyzFdIkWSKJ4WSLMq5d27Yn2MJV1e638iqn/wChlS7O7wmPwp/xNn86sn/lNt24YnaxlFf2MPtf5jt/6xKloHEd3dS/2La3/K4P6TV8M/L9OT6In0SNAnjFYdbUatwGR1ZHU8CrDIg+hkkQjjmA7KrTiyligYNWz78bG1YnJVHENyJI3b8s9067gcHXQi11IqVoNlEUZACTxLtNNNrLq4uMAsQhMSo2Qx91xx2Hy35bzkRwzPHeDR9IUths/pINIH7xwe69Lh7B8iQfCdWo5+klZQRkRmDuIPAzGfDjn3SZXFxY6QwKe0+JrPghNhPoomBitb2vP0fAVuNrcWALX2DmEVc9geIzPlOt4jUvRtjFmwWGLHeT3KAnzyG+bLR2iqMMNmimupelaKg/lEzj+PjP2t5Kpmo2pb1BbcUAGGRrw4yIToXI3E+Al/iJ2xxmPhi3ZERNIREQEREAROA9p2o1mBsfEUKWwTkudkZ/Ryd5VulefBuXA5bs+/T4Rnx4QPyF3h6y1akaxjDsarjlS5zVzwrc9ein4HfzM7JpLsy0Xe5dsPsMcye6eypSTxOwjBc/SYJ7IdF/YuH/AN7/AKwqKpfwkzMqKWYhVUFmYnIADiSZtNE6jYfCjZqsv7scK2sDqPu7SkqPAESu9qOBWqugIW2Wdwwz3NkFK5jw3/jKjnWuutNuMJqp2lwo3ZZENcftP/d6L6noNh2UaWeq44Z8+6sDNWDwSxRmQOgYA+oHUzESsdJstCgLfURysr+LAGNLt1RJMshSTLOddIlWSrIlkomWnIu0PUzSGNx9ltNIarZqrRjZWuYVRnuLZj2i00tHZtpQcaV/zqv9070J6E1tnTxhdrYTaGT7K7Q45NkMxmPGTCeRPQkH2fHYKCSQFAJJO4ADeSTyE+ym9rNl/wD09q8PXbY9zrS4qraxhXvZ8woOQIXZ/ilSrJoTTWHxqGzDWrbWGKFlz3MORB3jcQfEEGbCfnvUDHY3RmJDthMWcPZlXiE+jX+7nusHse8uZPiCRzn6Cw9gsUMu9SMwciN3iDw8pbE2noHGSz4oyn2aYpERAREQEREBERAREQEREBERATnfa9b7OGXmTa34BB/5Tok5R2s4naxVSfYp2vV2P6IIFNQzP0SM7qh1sr/1Ca1TNzqvXtYqodGL/lBPzAlHTUkyyFJMs511iZZIsiWZFFe0cuXMjj6SKrmsmvGDwDbFrl7uPc1AM46bWZCr6kTW6G7UcDiHCOLaCxyVrVXYJPIujEL5nIeM4trFox8NisRS7FnrtdS7HNnzOaux5lgQx85gBTN9LHVX6yE+iUDse062IwjU2HOzDFUBJ3mpgTXn5ZMvkol/EzWn2S0cZFJaOPpES+E8RE25kREBERAREQEREBERAREQEREBERAThOu2N77HYhs8wH7oeVYCHL1Un1nbdJYsUVWWt7taPYf4QT+k/O7OWJLe8SWJ6knMwPay06h053O/JUy9XP8ARTKqsvuolGzSzn677vJRkPiWlqxakk6zHQyZTOdbidZssAu4nqfl/wAM1imNLabTBYS29/3YJVftM25F9WIETyZeHHO1LEUtpDEbhmDWrEfaWtAf6ekoe0ue7PKfcfiWtdnc52OzWO3VmJZj+JMiQTbDp/YsSMVbl7pw52vMWJs/NvjOxic87G9CmnDPiGHtYgjY8Kq8wD6sWPkFnQxMXy3PD1JKDvkQnus7xEKyoiJtzIiICIiAiIgIiICIiAiIgIiICIiBT+1LH91gigPtXOlQ8h7bfBcvWcdE6V2rYLE3PT3dNj01ozFkXb9tzkRsrv3BBvy+tOasNk7LbmHFTuI9DvlHtZ1PQ2H7qmtOYUZ+Z3t8SZzjQ+G726tORcZ/dG9vgDOoqZKqdDJ0MxkMnQzNbidZqdb9BDH4Z6s8nBFle8gbag5BsuIOZHhnnym0UyZTMtPzDdQAzKSFZSVZTtAqynIg7txBBEydH4FbLETbA23RM9pd20wGe/zlm7QdF0virr6rTnY20a+5cjaACkhxuOeWfDnKQ6kcQR6ETo5P1bhaFqRa0GyiKqKo4BVGQH4CSznOovaXh760qxdgqxKgKbH3V3Zbg23wVjzBy38PC+LpKkjMWoR1DA/KY06bZgn3OV/SOsRUEUUtc/IlhVXn/eY5t+CmaTCaQ0s77Vj4VEz3VpXY+Q6bbMMz45RqpbHR4mjwOkrSPbGZ6jd8Js68TnymtsdNZMTyrZz1KhERAREQEREBERAREQEREDyWnhrfCSz4VhWvxeke7GZ3DrKlp/XLAbJXEd3YvNHrFo/DZMu9uFVuIzmvxOrmGs96tT5gSaXc+HHMZrdolG2qMParjPZakvSBnuPs7YH8swH7TLlP7OvaX/GZWOXT9mi5euc63iOzjRznNqF9CR8pHX2b6PT3aEHmNr/VnKjnuj+1VDuswz7X+E6v8G2ZatG64U3cKsUv3sO/zGY+MtFOqlKe4oXyCj5CZCaCUSK1Vek0IzCv5bOR+Jmq0vZjL/YqZKK/rHZNljjpyCD8fOXFNFKOUnTAqOUn+Lv9qNhdCNl7ftnqVA+AmQNXFPGpPVQZdlwyiexUJe7PZUaNXlXgir5KB8pmV6Glk2BPuzHc3Gkr0WBymVXgQOU2OU+yaXqYi4fKSrVJol0nVXlVnqIlQiIgIiICIiAiIgIiICIiAiIgIiICIiAiIgIiICIiAiIgIiICIiAiIgIiICIiAiIgf//Z">
            <a:hlinkClick r:id="rId3"/>
          </p:cNvPr>
          <p:cNvSpPr>
            <a:spLocks noChangeAspect="1" noChangeArrowheads="1"/>
          </p:cNvSpPr>
          <p:nvPr/>
        </p:nvSpPr>
        <p:spPr bwMode="auto">
          <a:xfrm>
            <a:off x="106363" y="-2560638"/>
            <a:ext cx="6343650" cy="533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IQEhQUEhQVFRAVFBIQEhEVFRQVFBQVFBcWFhQUFBQYHCkgGBolHBQUIjEhJSkrOi4uGB8zODMtNygtLiwBCgoKDg0OGhAQGCwfHBwsLCwsLSsrLCwsLCwsLCwsLCwsLCwsLCwsLCwsLCwsLCwsLCwsLCssLiwsKywsLSssLf/AABEIAM4A9QMBIgACEQEDEQH/xAAcAAEAAgMBAQEAAAAAAAAAAAAAAwYEBQcCAQj/xABDEAACAgACBwUEBwUHBAMAAAABAgADBBEFBhIhMUFRBxNhcYEiMqGxFEJScpGSwSNDgqLRM2Jjk7LS8BVTwtMkg8P/xAAZAQEBAQEBAQAAAAAAAAAAAAAAAQIDBAX/xAAkEQEBAAIBAwQCAwAAAAAAAAAAAQIRAxIhMRMiQVEEYRQygf/aAAwDAQACEQMRAD8A7jERAREQEREBERAREQEREBERARNJrHrXhNH5fSLMnbetagvYR12RwHichKVj+2Gv9xhXbxtda/XJQ+fwgdQicw1c1t0hpB2YmujDJkD3aZuzHfsB3JHDeSAOI65i1pjLB9c/P4QulkiYej8b3gyO5h+BHUTMhCIiAiIgIiICIiAiIgIiICIiAiIgIiICIiAiIgIiQYrGV1DOx0QdWZV+ZgTzH0jjFoqstf3K0exvJAWPyktVquAykFSMwQcwR1Bmt1pw5sweIVRmTU5A6kDPZ9csvWB+eNI463F3PdYGayxix3HIdFHgBkB5RVo61vqgeZklmmf+2B58ZEdI2n6x9N3yhXWdT8D3OEqX6xBdiObMSflkPSbxVlY7O9Jd/htgn9pSxQ9SrEsh+Y/hlsAma1HrDPsMD0O/y5ywyvhZv1EsTJ9iIlZIiICIiAiIgIiICIiAiIgIiICIiAiIgJo9dMZbRg7bKW2bF2CGyB3F1DbiCOBM3k02uVe1gcSOlTt+UbX6QOQ4nT+Lt9/EWnwDlV/KuQ+EwhvOZ48zzkayVYHTNX8a6VVlTuNaZqeB9kcpasFpFLN3ut9k/oecpOrrZ4er7pH4Ej9JtlWF05H2havnA411UZU2ft6cuAVidpP4WzGXTZmgAM7XrPoQY9EV2yeva7tyNrLayzU88jsjnylBxmpGMrPs1JYOTIwP8rsD8I2aYeomkWw+MrzP7O39g4+8RsN6Nl6EztCrOc6qam4jvVsxAFVaMHCDY23IOYHscFz45mdKAmcm8YydH0ZnaPAcPObKYWjm4jnx/SZss8MZeSIiVCIiAiIgIiICIiAiIgIiICIiAiIgIiICYWmq9rD3r9qm1fxQiZshxa5o46qw+Bgfn1DJVkFZ3CSqYF/1S34ZfBnH8xP6zfIs0WpQzw/8b/pLGqzNrcgiyRVhVkgEy2AT0BPoE9ASKJu3jjM2vFDnuPwmGBPUsukuMrPFq9R+Md6vUfiJgz6Bn8BNdTPQ2ERE05kqesOuK1MasOBZcNzMf7Os9Dl7zeA4dc90869afakDD0nK+0Zsw4118Mx0Zt4HTInpKt3QwdSlVDYhwTUpGaoo42uOYHADmfWebm5un24+XTDDfevOkcdiGG1iMQVB4BnFanyQZA/hMXCaTZDnXacuqPu+BmPonUG3SVpsvscVZ+3ad9jn7KZ7h8h0l0Tsu0fWhFS2JaVIF3fWsQeRKbWwd/LZmJw3Kb33auUnZPobWliALRtL9sZbQ8SOBH/N8ttNocBlOaneCJx7V+10dqrRlYjNU48VOR9JftXMUUY1k+ySR5NxB9RlJxc1mXTkZYSzcWaIie1xIiICIiAiIgImPicfVV/aWInP23Vd3XeZq7tcNHJ72Nw3+dWfkYG8kGPfZqsPRHP4AzV0a24KwZpcGXkypYVPkwXIyHWnS9YwGJsRwR3TVg9GsGwoI5b2EDiSNuElVpgfSAOc+HGqOcDq2pA/+Mvizn+Yj9JZlErWrrd1h6lO47AJHi3tH4mbYaQA5yWVuWNmqyQLNO2mkXiZj3a3UpmTvy37vCZ6a11Rpdf+0NdHN3FKC3FZBm2ie7qB93ay3sx47Iy3byd4z1Op/aqbbBVjVRNshVvrzVQTwFisTkP7wO7mOc5jZt42+y52ye13tbnltHPLyAyHpLDo3UxLPesf0Cj5gzOWeGPkm6/QE+ym4HSGJrqSsOGCIqB2ALsFGQLHgTu45RZpTFH97l5In9Jx9fBvVXMT3UN485QLcdij++f03fKYrWYg/vbfzt/WT+Rj9Jca6qTlNTpTWPDYdSWsVmHCtCGcnpkOHmcpze7C2t7223mSfnMZ6NniMov5X1GfTbXRYOKxFmIu3bRNjdERRuUeAUATOweAfFW7TDJrSDl/26x7qei/EnrItHJ+wsH2+7q9LHVW+BMuGgaRtM3gFHrvPyE4Ye/PV+XS+3FtcNQtaqiDJVAAEliJ9N5nKtZKRXpW3Z+utVh8yuyf9M39LbNjZcQKn9cj/tE0el277SlxHBO7q/Koz+JM3lW+23LkyVj+FF/VjPmc397p6cPC6iIAifTeZ9iIgIiIHwmcW1/7R7bnajBOa6FJRr1OT2kbjsN9ROhG88c8uPQu0nSLUaPu2Tk9mVCkbiO83MR47O3OBLgh4wMJ69olm3sd5Y7yT1JO8yx6saEV/wBrYM0ByRDwYjix6jllNYuBWXCphWqovBQFHpLBtVsnjSFKX1NW5Oy2XA5EEHNT45HI75rvpMd+ZUUnH4A0uUfiOB5MOREytCYAW2DMewpDP5D6vr/WWTFYNbhk65gcOII8iJl4HRoRQqrkOn6k85NLtnvpIzEux7nnMxNGsZlU6vlpUVy3EnmTMO/F+yQFJJBHDqMp0HDaqJ9abbDaAoT6oPnJco1Ma/O+jcetJ3ptEbuOUsWF14ZBktKerMZD2l6vnBYxtlSKLs7a24jMn20B/uk8OhEr2BwrOyqqlmYhVUDMsTuAAnLLjxy72N7s7OlaK0tpTF195h8KjV5ldocMxxHtOJnDCacb9xWvrT+rmXrVPQ/0LCU0btpVzcjgXclny8MyR6TcTn6WH01uuXjV/Tj8bKk/iqH+lDJatQ9KW7rMaq/da1vgAonTBPdZyI6c5qYY/SW1zqrslc/2uPsb7qEfFrDPWkuzxMHRZamJxDsi7ew5QoQCNrMBc+GfOdJOJQfWX8wkdorvR0zDIytW2yQdzDIjd4GbuEs05y1zrQ1udJ6jZceJQhx8pd9AuDtD7pHlvnOsBt4W16bPfrYqfHow8CMj6yyaF0wlLAMcl93PlsngD0y3eg858/C9HJNvRe+K8TB01pJMLS9r8FG4c2Y7lUeJOQjG6YopXastQDLMbwSfuqN59JQNMY+zSdyhVK4dDmiHizcNtvHLcOgJ6z3cnLMI4Y42odWa9kWYm4/bvsbqSSxyHiTwm/1bpZmTa98lrrPBmJdh5AnKV/SOOTNcPWQaqmDXMOD2r7tY6qp3nxAHIy96tYE117bjJ3yOR4qvIefOePiwuefd2yuo3An2In0XnIiICIiBRO2EH6HV0+kJn/l25TkYE7l2i6PN+AuCjN0AvUDie7ObAeJXaHrPz8NIDpCtnUN48xN4ayZUv+o+EvuisrqksHBlB8jwYehBEqMWrCkzOowE2NOGmdTTKMLDaOHSbXDYASWpMplUsCAQQQeBBzB8jM2rI9U4YDlMtABIlkyzFdIkWSKJ4WSLMq5d27Yn2MJV1e638iqn/wChlS7O7wmPwp/xNn86sn/lNt24YnaxlFf2MPtf5jt/6xKloHEd3dS/2La3/K4P6TV8M/L9OT6In0SNAnjFYdbUatwGR1ZHU8CrDIg+hkkQjjmA7KrTiyligYNWz78bG1YnJVHENyJI3b8s9067gcHXQi11IqVoNlEUZACTxLtNNNrLq4uMAsQhMSo2Qx91xx2Hy35bzkRwzPHeDR9IUths/pINIH7xwe69Lh7B8iQfCdWo5+klZQRkRmDuIPAzGfDjn3SZXFxY6QwKe0+JrPghNhPoomBitb2vP0fAVuNrcWALX2DmEVc9geIzPlOt4jUvRtjFmwWGLHeT3KAnzyG+bLR2iqMMNmimupelaKg/lEzj+PjP2t5Kpmo2pb1BbcUAGGRrw4yIToXI3E+Al/iJ2xxmPhi3ZERNIREQEREAROA9p2o1mBsfEUKWwTkudkZ/Ryd5VulefBuXA5bs+/T4Rnx4QPyF3h6y1akaxjDsarjlS5zVzwrc9ein4HfzM7JpLsy0Xe5dsPsMcye6eypSTxOwjBc/SYJ7IdF/YuH/AN7/AKwqKpfwkzMqKWYhVUFmYnIADiSZtNE6jYfCjZqsv7scK2sDqPu7SkqPAESu9qOBWqugIW2Wdwwz3NkFK5jw3/jKjnWuutNuMJqp2lwo3ZZENcftP/d6L6noNh2UaWeq44Z8+6sDNWDwSxRmQOgYA+oHUzESsdJstCgLfURysr+LAGNLt1RJMshSTLOddIlWSrIlkomWnIu0PUzSGNx9ltNIarZqrRjZWuYVRnuLZj2i00tHZtpQcaV/zqv9070J6E1tnTxhdrYTaGT7K7Q45NkMxmPGTCeRPQkH2fHYKCSQFAJJO4ADeSTyE+ym9rNl/wD09q8PXbY9zrS4qraxhXvZ8woOQIXZ/ilSrJoTTWHxqGzDWrbWGKFlz3MORB3jcQfEEGbCfnvUDHY3RmJDthMWcPZlXiE+jX+7nusHse8uZPiCRzn6Cw9gsUMu9SMwciN3iDw8pbE2noHGSz4oyn2aYpERAREQEREBERAREQEREBERATnfa9b7OGXmTa34BB/5Tok5R2s4naxVSfYp2vV2P6IIFNQzP0SM7qh1sr/1Ca1TNzqvXtYqodGL/lBPzAlHTUkyyFJMs511iZZIsiWZFFe0cuXMjj6SKrmsmvGDwDbFrl7uPc1AM46bWZCr6kTW6G7UcDiHCOLaCxyVrVXYJPIujEL5nIeM4trFox8NisRS7FnrtdS7HNnzOaux5lgQx85gBTN9LHVX6yE+iUDse062IwjU2HOzDFUBJ3mpgTXn5ZMvkol/EzWn2S0cZFJaOPpES+E8RE25kREBERAREQEREBERAREQEREBERAThOu2N77HYhs8wH7oeVYCHL1Un1nbdJYsUVWWt7taPYf4QT+k/O7OWJLe8SWJ6knMwPay06h053O/JUy9XP8ARTKqsvuolGzSzn677vJRkPiWlqxakk6zHQyZTOdbidZssAu4nqfl/wAM1imNLabTBYS29/3YJVftM25F9WIETyZeHHO1LEUtpDEbhmDWrEfaWtAf6ekoe0ue7PKfcfiWtdnc52OzWO3VmJZj+JMiQTbDp/YsSMVbl7pw52vMWJs/NvjOxic87G9CmnDPiGHtYgjY8Kq8wD6sWPkFnQxMXy3PD1JKDvkQnus7xEKyoiJtzIiICIiAiIgIiICIiAiIgIiICIiBT+1LH91gigPtXOlQ8h7bfBcvWcdE6V2rYLE3PT3dNj01ozFkXb9tzkRsrv3BBvy+tOasNk7LbmHFTuI9DvlHtZ1PQ2H7qmtOYUZ+Z3t8SZzjQ+G726tORcZ/dG9vgDOoqZKqdDJ0MxkMnQzNbidZqdb9BDH4Z6s8nBFle8gbag5BsuIOZHhnnym0UyZTMtPzDdQAzKSFZSVZTtAqynIg7txBBEydH4FbLETbA23RM9pd20wGe/zlm7QdF0virr6rTnY20a+5cjaACkhxuOeWfDnKQ6kcQR6ETo5P1bhaFqRa0GyiKqKo4BVGQH4CSznOovaXh760qxdgqxKgKbH3V3Zbg23wVjzBy38PC+LpKkjMWoR1DA/KY06bZgn3OV/SOsRUEUUtc/IlhVXn/eY5t+CmaTCaQ0s77Vj4VEz3VpXY+Q6bbMMz45RqpbHR4mjwOkrSPbGZ6jd8Js68TnymtsdNZMTyrZz1KhERAREQEREBERAREQEREDyWnhrfCSz4VhWvxeke7GZ3DrKlp/XLAbJXEd3YvNHrFo/DZMu9uFVuIzmvxOrmGs96tT5gSaXc+HHMZrdolG2qMParjPZakvSBnuPs7YH8swH7TLlP7OvaX/GZWOXT9mi5euc63iOzjRznNqF9CR8pHX2b6PT3aEHmNr/VnKjnuj+1VDuswz7X+E6v8G2ZatG64U3cKsUv3sO/zGY+MtFOqlKe4oXyCj5CZCaCUSK1Vek0IzCv5bOR+Jmq0vZjL/YqZKK/rHZNljjpyCD8fOXFNFKOUnTAqOUn+Lv9qNhdCNl7ftnqVA+AmQNXFPGpPVQZdlwyiexUJe7PZUaNXlXgir5KB8pmV6Glk2BPuzHc3Gkr0WBymVXgQOU2OU+yaXqYi4fKSrVJol0nVXlVnqIlQiIgIiICIiAiIgIiICIiAiIgIiICIiAiIgIiICIiAiIgIiICIiAiIgIiICIiAiIgf//Z">
            <a:hlinkClick r:id="rId3"/>
          </p:cNvPr>
          <p:cNvSpPr>
            <a:spLocks noChangeAspect="1" noChangeArrowheads="1"/>
          </p:cNvSpPr>
          <p:nvPr/>
        </p:nvSpPr>
        <p:spPr bwMode="auto">
          <a:xfrm>
            <a:off x="258763" y="-2408238"/>
            <a:ext cx="6343650" cy="533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unlocking supplier ris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600200"/>
            <a:ext cx="4717596" cy="39627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F5FFE7E-835E-4831-AFCD-5EA9082837D7}" type="datetime1">
              <a:rPr lang="en-US" smtClean="0"/>
              <a:t>9/7/2014</a:t>
            </a:fld>
            <a:endParaRPr lang="en-US" dirty="0"/>
          </a:p>
        </p:txBody>
      </p:sp>
      <p:sp>
        <p:nvSpPr>
          <p:cNvPr id="3" name="Slide Number Placeholder 2"/>
          <p:cNvSpPr>
            <a:spLocks noGrp="1"/>
          </p:cNvSpPr>
          <p:nvPr>
            <p:ph type="sldNum" sz="quarter" idx="12"/>
          </p:nvPr>
        </p:nvSpPr>
        <p:spPr/>
        <p:txBody>
          <a:bodyPr/>
          <a:lstStyle/>
          <a:p>
            <a:pPr>
              <a:defRPr/>
            </a:pPr>
            <a:fld id="{CCEBBD9A-2281-4EE3-AB0D-31DEF41638E7}" type="slidenum">
              <a:rPr lang="en-US" smtClean="0"/>
              <a:pPr>
                <a:defRPr/>
              </a:pPr>
              <a:t>13</a:t>
            </a:fld>
            <a:endParaRPr lang="en-US" dirty="0"/>
          </a:p>
        </p:txBody>
      </p:sp>
      <p:sp>
        <p:nvSpPr>
          <p:cNvPr id="443394" name="Title 2"/>
          <p:cNvSpPr>
            <a:spLocks noGrp="1"/>
          </p:cNvSpPr>
          <p:nvPr>
            <p:ph type="title" idx="4294967295"/>
          </p:nvPr>
        </p:nvSpPr>
        <p:spPr>
          <a:xfrm>
            <a:off x="0" y="457200"/>
            <a:ext cx="8458200" cy="1219200"/>
          </a:xfrm>
        </p:spPr>
        <p:txBody>
          <a:bodyPr wrap="square" lIns="91440" tIns="45720" rIns="91440" bIns="45720" numCol="1" anchorCtr="0" compatLnSpc="1">
            <a:prstTxWarp prst="textNoShape">
              <a:avLst/>
            </a:prstTxWarp>
            <a:normAutofit fontScale="90000"/>
          </a:bodyPr>
          <a:lstStyle/>
          <a:p>
            <a:pPr algn="ctr" eaLnBrk="1" hangingPunct="1"/>
            <a:r>
              <a:rPr lang="en-US" sz="3100" dirty="0" smtClean="0">
                <a:effectLst/>
              </a:rPr>
              <a:t/>
            </a:r>
            <a:br>
              <a:rPr lang="en-US" sz="3100" dirty="0" smtClean="0">
                <a:effectLst/>
              </a:rPr>
            </a:br>
            <a:r>
              <a:rPr lang="en-US" sz="3100" dirty="0" smtClean="0">
                <a:effectLst/>
                <a:latin typeface="Century Gothic" pitchFamily="34" charset="0"/>
              </a:rPr>
              <a:t>LEAD AGENCIES NEED SICC SUPPORT AND PARTNERSHIP MORE THAN EVER</a:t>
            </a:r>
            <a:r>
              <a:rPr lang="en-US" sz="2500" b="0" dirty="0" smtClean="0">
                <a:effectLst/>
                <a:latin typeface="Century Gothic" pitchFamily="34" charset="0"/>
              </a:rPr>
              <a:t/>
            </a:r>
            <a:br>
              <a:rPr lang="en-US" sz="2500" b="0" dirty="0" smtClean="0">
                <a:effectLst/>
                <a:latin typeface="Century Gothic" pitchFamily="34" charset="0"/>
              </a:rPr>
            </a:br>
            <a:endParaRPr lang="en-US" sz="2500" dirty="0" smtClean="0">
              <a:effectLst/>
              <a:latin typeface="Century Gothic" pitchFamily="34" charset="0"/>
            </a:endParaRPr>
          </a:p>
        </p:txBody>
      </p:sp>
      <p:sp>
        <p:nvSpPr>
          <p:cNvPr id="66564" name="Content Placeholder 3"/>
          <p:cNvSpPr>
            <a:spLocks noGrp="1"/>
          </p:cNvSpPr>
          <p:nvPr>
            <p:ph sz="quarter" idx="4294967295"/>
          </p:nvPr>
        </p:nvSpPr>
        <p:spPr>
          <a:xfrm>
            <a:off x="0" y="2133600"/>
            <a:ext cx="4267200" cy="3581400"/>
          </a:xfrm>
        </p:spPr>
        <p:txBody>
          <a:bodyPr/>
          <a:lstStyle/>
          <a:p>
            <a:pPr marL="319088" indent="-319088" eaLnBrk="1" hangingPunct="1">
              <a:lnSpc>
                <a:spcPct val="150000"/>
              </a:lnSpc>
              <a:buFont typeface="Wingdings 3" pitchFamily="18" charset="2"/>
              <a:buNone/>
            </a:pPr>
            <a:r>
              <a:rPr lang="en-US" sz="2800" i="1" dirty="0" smtClean="0"/>
              <a:t>	</a:t>
            </a:r>
            <a:r>
              <a:rPr lang="en-US" sz="2400" b="1" dirty="0" smtClean="0">
                <a:solidFill>
                  <a:schemeClr val="bg2">
                    <a:lumMod val="25000"/>
                  </a:schemeClr>
                </a:solidFill>
                <a:latin typeface="Century Gothic" pitchFamily="34" charset="0"/>
              </a:rPr>
              <a:t>Challenge to maintain an appropriate </a:t>
            </a:r>
            <a:r>
              <a:rPr lang="en-US" sz="2400" b="1" i="1" dirty="0" smtClean="0">
                <a:solidFill>
                  <a:schemeClr val="bg2">
                    <a:lumMod val="25000"/>
                  </a:schemeClr>
                </a:solidFill>
                <a:latin typeface="Century Gothic" pitchFamily="34" charset="0"/>
              </a:rPr>
              <a:t>balance between </a:t>
            </a:r>
            <a:r>
              <a:rPr lang="en-US" sz="2400" b="1" i="1" dirty="0" smtClean="0">
                <a:solidFill>
                  <a:schemeClr val="bg2">
                    <a:lumMod val="75000"/>
                  </a:schemeClr>
                </a:solidFill>
                <a:latin typeface="Century Gothic" pitchFamily="34" charset="0"/>
              </a:rPr>
              <a:t>quality</a:t>
            </a:r>
            <a:r>
              <a:rPr lang="en-US" sz="2400" b="1" i="1" dirty="0" smtClean="0">
                <a:solidFill>
                  <a:schemeClr val="bg2">
                    <a:lumMod val="25000"/>
                  </a:schemeClr>
                </a:solidFill>
                <a:latin typeface="Century Gothic" pitchFamily="34" charset="0"/>
              </a:rPr>
              <a:t> and </a:t>
            </a:r>
            <a:r>
              <a:rPr lang="en-US" sz="2400" b="1" i="1" dirty="0" smtClean="0">
                <a:solidFill>
                  <a:schemeClr val="bg2">
                    <a:lumMod val="75000"/>
                  </a:schemeClr>
                </a:solidFill>
                <a:latin typeface="Century Gothic" pitchFamily="34" charset="0"/>
              </a:rPr>
              <a:t>compliance</a:t>
            </a:r>
            <a:r>
              <a:rPr lang="en-US" sz="2400" b="1" i="1" dirty="0" smtClean="0">
                <a:solidFill>
                  <a:schemeClr val="bg2">
                    <a:lumMod val="25000"/>
                  </a:schemeClr>
                </a:solidFill>
                <a:latin typeface="Century Gothic" pitchFamily="34" charset="0"/>
              </a:rPr>
              <a:t> in context of  states’ current </a:t>
            </a:r>
            <a:r>
              <a:rPr lang="en-US" sz="2400" b="1" i="1" dirty="0" smtClean="0">
                <a:solidFill>
                  <a:schemeClr val="bg2">
                    <a:lumMod val="75000"/>
                  </a:schemeClr>
                </a:solidFill>
                <a:latin typeface="Century Gothic" pitchFamily="34" charset="0"/>
              </a:rPr>
              <a:t>fiscal</a:t>
            </a:r>
            <a:r>
              <a:rPr lang="en-US" sz="2400" b="1" i="1" dirty="0" smtClean="0">
                <a:solidFill>
                  <a:schemeClr val="bg2">
                    <a:lumMod val="25000"/>
                  </a:schemeClr>
                </a:solidFill>
                <a:latin typeface="Century Gothic" pitchFamily="34" charset="0"/>
              </a:rPr>
              <a:t> situations</a:t>
            </a:r>
          </a:p>
        </p:txBody>
      </p:sp>
      <p:sp>
        <p:nvSpPr>
          <p:cNvPr id="2058" name="AutoShape 5" descr="data:image/jpeg;base64,/9j/4AAQSkZJRgABAQAAAQABAAD/2wCEAAkGBhQSEBQUEhQVFRQUFRUUFBcUFBQUFBQVFRQVFRQUFhQXHCYeGBkjGRQUHy8gJCcpLCwsFR4xNTAqNSYrLCkBCQoKDgwOGg8PGi8iHCUpLCkpLCwsLC8sLCwsLCwsLCwsKSwpLCwsLCwsLCkpLCwpKSwsLCksLCwsLCksKSwsLP/AABEIAOIA3wMBIgACEQEDEQH/xAAcAAAABwEBAAAAAAAAAAAAAAAAAQIDBAUGBwj/xABGEAABAwIDBAgDBQQIBQUAAAABAAIDBBEFITEGEkFRBxMiYXGBkaEyscEUQlKC0SNDcpIVFjNisuHw8VSis8LSFyU0c6P/xAAaAQACAwEBAAAAAAAAAAAAAAABAgADBAUG/8QALBEAAgIBBAEDAwMFAQAAAAAAAAECEQMEEiExQRNRYSIycRSRoQVSgeHwI//aAAwDAQACEQMRAD8A43ZKjmLCHA2IUcApRCvsqo9HdE+2YqqcMef2jMj3jgVtMUwlkzCHDz4heV9kto30VSyVpyvZw4FvFelKPaRs8DXxn4gD+qLjuEUtjMnU7OSMkNhvNvkR+itThe/FuuHBXcU99U7JayyT0qVtG2Grcmk+zIYdMaKQNe47hOV1tp4GVEJBsWuFvEFYPb2AmEluozC0GwFU6SlYTyt6JdNJpuPsPqoJxU/cpMDwV1I98f3QSWfwk6eS2MT7tCbxWEDM6pmhnvkuunujZxnw6BK8gqbQG6ZmYn6MZKS+0keyW4JJRl6SHXVCLwN1S0gI7qMAtzLpTU0ZwEBKhTJaHntumHZIPmTIkRjFgbQ6U7G1Mgp9jxopIKCkdyTP2e+qlWCBslUq6C1ZH6hKENlGqMWazUKGNo2FWKE34EcootHmy530lbTdVHutPaJHzWpxHGA2Nzr2AF1592u2hNRM7O4vkroR2Lcyt/W6Rmg1EUmKXgnHBZO0a+hshda6Gsf3g6nedM235FcmU3B8UfTTNljNi0+o4hFcMElaPVcNGnXUmSr9jsdbV0zJGnUC/ceIWg3EJPwwR90YXH6U5sPHRSsNkbQUuegFz3k8ArfHqK4D/wAJufBV+LUAnh3W2Ky4MSjklZs1GVyxRS/yY6fbV09QBo3gP1Wloq3t25rnuO4G+klbIR2QRda2km32se3uXbxpbTjZHTNg+TJS6Z4sqymku0KRBqqJrgeL5JUjrp1gyTYanGKplqFBEUV0Ubs0KDZGqITqmop7GxVm9l1W1UFs1ZCSfDK5KuSZGQQl9UqyCp3dVPZWBLKLXQYyTEVbi1uWqYic4DPNxUwOBzTjS1TdSqg7bfZDDJDxS2h41U0IpHgC6Xf8DbfkhVFOHN7QWfxHD93RXFZVOfkBYKrxaQiF9/wn5LRjtFE6ZyXb7a5xvBEbAZPI+S523VWNa8ue++u8fmq94sVVllbNGKKSGXR8k4x3NEx10bmrOl7FwvdRJEcnApxN2A6L0Q7X/Z6jqHnsSHs34O/zXoWGS4BXjiGQtcHA2IIIPIjivSvRltgKylbf+0Z2XjvHFCStC9M2U8Qc0g8VyDaPGqnDqkhvbiObQeAPAFdgc5c+6QMJ61zeJOQ8VlzXGO9do26apT2S6YikxNmJURcW2uDkeBCoMBq+rc6EnTRavBMFFNTBg4D/AHXLsXxMx4hdul7FdfTv6eTlZ4/U6OuYRKCM1aQPAcsfhldkHDir6KtBsmyQKoyLt5S4ymonbwTkazM0IUGXRMbYo7pAdmlISE1Ky6cBRFKuBmVNRAmI4ySraRl0iNoaFoU+Chw5JFIyzU91QVcK4g2AupcV3amyplF9l0ZLocebaBMknkpIjsoE85BzGSEOeiSdD7mXGiye21YIqd57itCxxJ7L7j3Cz3SdZuGyuIBIA9za6vx8SSZVLlHnKeou93eSfdRJ9Ub3gFNOddZpys1xVGwfh8LtYwO9hLT6DL2UaXZxp+CQjuc2/uP0TjZ04JzzWtxi/BmTkvJTVOz0ozADv4CD7a+yhOYWmzgQeRBB91qhUFL+0g5OAI5OAI91W8S8DrI/JlA1bHox2l+yVjQT+zlIa7kDwKiuooTqwD+ElvtorTZ3oxkrg91LNGHRkXZLvtcA4Xa4Oa0gi4I8kkobeWMpbuD0TFLvNBHFQMRw3rHNJ+6bpnZOmqI6djKloEjRuktcHtNuII/RXD1Q0nwWRbXJQY20iOzQudYvsmGxvkObsyut1NOHBU2N4X1kZaBqLLVjmlwZ5RbOXbKY1vNLDqFr6GUHPkqfCuiiYVG+ZGxx3uRbeefADIeJPkug02z8LG2Db8y4klWT1eNKu38EjpJyd9Ii4ViYJ3Vc3UOPCoWZhjQfEn5lSGyt7ljlqIN8GiOlyUKLk3ndH1ze5H9oHNVvUpdFi0cn9w9v2CSZUljSfBHuDiVU80n0WrTwXYW8m3xg8/VLM4TMz7jIpfVn7jrBD2HIg3jdSi4ht2N37cAQHe+Sqo5uZTLMbEbwS7K4afMgfVSOola3Cz00ae0hVPSjSRSGKcTRPbqJInAj0vl36KVSba0NT2Y52F3J3YPo610x0j7Hx19Od3dFTGCYXXAvzjcfwn2NiuKHYDEv+Ff6x3/xrbGUO+jC4S6Ot41jbKQl3WAcbXvfyXMdvOkiWui6hg3I73ceLraDuCrpNh8S40sp/lP/AHJiTYXEP+Dl9B+qvnni1QkMEouzISUzgmitDLgc0byyZronDVrh2hfTJIdggP3j/L/msrx3yjRvrhjgenWS2UVqPeWqyiia2ZLEgULeSwUbBRMD1ueh/FCzEgy+U0b2ebR1jf8AAfVc9aStV0bX/pakt+N3p1Ul/ZLPmLJHhno1IlbldKQdosJrIrnDjkqer2hhjfulwJtnn7Kx6y6zW0ewUFVdzS6GUj+0itn/ABMOTvY96oyznJfSbdNDDGX/AK3XwHV7bRNva3iszW9JjOss147wDfyUvCOjpkP/AMg9efxG5HlHoPdXcOylK14fFCxkmhc1oF/4ufzWF+pLhs6bnp8b+iN/kxx23kmeGxxSvN/uscB5uIsB4rSYfSVQHbdG0nO13Ot3aAFXrICMjp3DIJqpidH229pn3m8R/ebz7wq3jrnkD1W76YpIpjRVLpN1z2tZwc25Ljy3Ta3qok8tZSyBzw2SIOzew2c1vAuYfpfRa2GRkjbixBVZWP6p13n9mct78J5O/VB49qtP+SQzylLa0vxRYYdtPHIy7SD4Z/JQ8T2jZHcuc0eYGaarcLpJoXN3urc4ZSRnde08Dlr4HVU2zmwcUNnvJnk/HId7+UHRWvJOkrT/AAV7MMW5U18f7HKfE55TeOMlp0c47jffM+QKt44XEWefT9SpoYBkkPlaEitdsSeXc+FQyyIAaeuaVDIA7QBRquvtpooEuJZ6pJZqJHG5GlEo4Ii9Z6HGBzUluJg8UVqUxXgaLR0iy+3m1P2On7BHWy3bH/dsO1JbuBFu8hWxrguQ9JOLdbWlt8omNYPEjfcfVw9Fq0zWXJX+TPnvHCzPPqCSSSSSSSTmSTqSTqUh0xUczpLpl2rOVQbRySgkAp5jrqwUG6lMKCMBQg4DZazouN8WpvGQ/wD4yLIBazotdbFqbxl/6MiD6Auz0XdAlNh6TUzbrHO5NJ9AVkfBpXJWQFSQq2KosB4BSWVYKxJo3OLJJTFRTkglpG9wvz5HuShOlCUJmk1QE2uTNV+2EtM09dBILfeawyMP5mA+9imtnNrBWR72naPcbc7DQ9y1m+FXvwOAyGTcAeQAXNJaTbQusbOPeVnlin4lf5NSzYmqcK+URJsKfcug11LSQGu5kX0Pt80sRF7TG9nad2S1wsDcceYSqyaaHNjeuZyBAkb4XsHf6yVG/H6lsrZH07/s9j1jrgysORB6sZ2FtRc56JKin0/n2LIxlJXa+PcrG9H7o5SHTSCO5LWb+W7f4d7UgaLXU7QxobwAsFR4ntoJmBsDDO4EZxgHdzzJJOWXBVNdtuyGzZxJE46BzHZ25EXB1SbYp3BDZFlkl6jNbLVgcVCkqwclmY9uaZ/7zPva4fMKUMagIvvApJWVrGSq2MlpI4cO5ZiXFbHddkRzVzLtAwXtmqwbPy17gIozYH4/ha3xecvLNVRxbn0XqSgrkMMxC/FS4q8rV03Q/AGN3ppt+3aLSzdJ7gWkgeag7TdHv2anknhmc5sTC97JAC4taLuLXNtnbgR5q+WhlXBWtbjfDKU4m4LmG0M29VTHm8+wA+i10GMseMiD8x5LFYk+88h5vd81p0GNwm79jNr5xlBV7kMhKCS8psSLrnIJ0trXGngR5EFOsoTa98+4XA98++wKhyzgtIYCL5kut6AKa2cSbrt5o3dQ4gEZ3OZN1ZYjTGm7xJGpGugHqeCdAI1HncelwnKOpa58gb8VuwdN6wtcZcDfhoUdTfcu69ybC9rnPu1sL+qNivsQCtL0dOtitL/G4esTx9VmWhaLYAf+50n/ANv/AGuR8EPRTHqq2nxPq4gL5yODR4DtO+QHmrAyBoJcQAASSSAABmSSdBZcI6Qukx81Wfs26YIhuMc5rjvnV7xmLAmwHc0HisOZ1GkbMHM1fSOmw4gCnxUjUFcLZ0j1TfuR+j//ACUhnSlVD93F/wA/6rBskdJyj4O3Cv70ZxNcjpek8n+0hN/7jwR6ED5qRJ0lt+7C/wA3NH6pXuQ6gmdU/pkG9uCrX7T2fYG4t9VzWbb97m2ZAR4v18bBZSpdLLIXvc655EgAcgBoEtt9uh9iXizusm1gaCSQlx7YQhm897RlnmAuGR0biLb7/wCd36pUODAnP3TK/cmxNdHX37cUjN4sdGLnUFov32Gqx+2O00VRu5b25cggZm/fyyVPTYFGBmAm6lkMepueQzPoEd/gdQS5K2KF8r723WjIAfXvWmwupji+Jodb8Spftzjkxu6OZzPop2H4I95Bdct43zHpkVG35JHabrZqsimcXCKMNbkCGjMroGzk9xIOAcCBwF2j9FyyMOa0NjPZ7uBGo+q2PR/UO35mOdewjI8O0jp5fXRn1mP6HL8G7DlHxOl62CWM6SRvZ/M0t+qAlROqV06ONZ5Ce8scQci0kHmCMj7oE3N9Sc1YbbUvVYjVM4Cd5Hg92+PZyrd7JNZBZCZe1KDkbkQDYqXdyHXc2gpsI7qWGh51Q06gi2lk9HVsvckk83Ek+GaiIEI7mCi1bVt5q42WxDq6yCRuZZICBfXUfVZHcXRujbZgdWZ5WglxHVb2rWtvd45XJt+VW47nKivJUY2azabaCWenc34Gv7O6CSXX1u7lbh3hc6nwO5sPkuh1Ia52QyAs36nzP0TcWGMIvbNcjVZN+R7elwjs6OCx4vq7fZzxuz54iylN2ZHBbl2Fd2ScbhtuCwycjoR2GOp9lb8FYxbJgDRaiOk7lKip0lyG3JGLkwYN+44+FsvVVcrWtOYI8RYrp5pr5WUB2FDes5oKKtB3pnLKnFY2usASbcBdQTWSvd2Ru+I+i7SNnIfwAeSjVuzsW6bD2C0KdLlFFbn3/ByuOlkPxue7uBIHsrOkwZ1smgX5/VaeLAGknQbov362Rml6t1r35ZW9Ud3FodY43RGosCa2xdra/cnpqzcyZ/spk17DNVVVOA4NjBe88sz/AJBKk5ukJKUYK2SMNxMAu3uY9bLWbB1ANTNukZxsPo4/qs7h+yrLb0zt55zsPhb+p7090ZRyMrpw69urIHHSQW9lvjo54mpyOZl1sMsZQidUMiS56jSSJiepyWk55wXpjodzES8DKWNrvNt2H2DVkItF0rpnpt6OGW3wPcw+Dxce7fdczif2Qp5HX2iyEYcklySXJiB4NFG6ZvXO3Y73dkTe33ctL811OkoqeVoIjicDoQxhB9AuRWUvD8VlgdeJ5bzGrT4tORVmDKsfDRXmxPJymddGy9KdYIz+QD5IDYyjP7hnkXD5FZnA+kdhs2obuH8TblnmNR7rb0mIRyM343tcObSCFvi8c+jFJZIdldHsJRBwd1Oh0L3lp8Wl2akY5tJDA4U4e1shANtA1p0blkCRaw5eIUbara5lFFbJ07h+zZwAP33/AN3u4+pHGqqqdI9z3uLnuJc4nUk8Vj1OSMU4Q7fZq08G5KcuUjs0daeFlMp61p45rleH108MLZHyP3XEiKPIl9tTmDZg5p+HG6yR195rByIFv1XFnha8nbjng/DOuQz/AOuSlsddc1j20dDu9eAQcrsNyPFvJX1Bt3TuAAkbfkbtPoVTsa7RYpJ9M2kUITnVgLGz9INPGLGQX5AF3yT8OPulZvx/AdCePgB9Ur48FsYuTpGknr2s1VNXbURszc4C3M5+mpWPxbGLlwc9z3fhj0b4uS9mNpKOFm7M3ckvq5m/fzU2yZcoxj2+S+/9Q4zk1sh7+rdZPzbSgs4372uy9lDk2ggcwiCB77/e3Nxt/F1lltq9ppmNDWtay+WeZ/RL6bk6HuGOO5ov5tpWx556WN8r53+ajVG1QazfeHC+hLCG+CodiMEfUuMr7uzyLu76LXYzgu/H1RAbvkN7syM/qnjBKWzsSU90N9VxY3Q4fUVLWvNo4nDeBvdxB5DgrSmwgQ33RmdXHNx81s6OlhbGxjLWa0NHgBZN1FA3uXp9PjxYelz7nktRny5+3x7GSdOQrHZGcCq1t1gI87X+ik1WEgqolw5zHBzSQRmCNQVsnGGaNMxRlLG7OkmDvuqzE3xsad94b4uAWCqKmf70jz+YqESTkRfyuVmWhrlyL/1V8JELpI2kpJKaSBsodLdpaGhxzDgfitbS65LvldB2g2ClnmD4t0Bw7RebWI7hmVQ4/sq+i3N4h4d94AgAjhmuTklBZHBSOpjhL09zRn2sJ4JwUx4lOF6SZE6ihbYxdBEjS2MBSaHFJYSTFI9hOu64i6jIKJ10Bi5pnPcXOJc45kuJJPiSrXZPADV1TIvu/E88mDUqoXT+jmgEOG1VUfikPUsPIXANvNx9Eflk+F+CrxGlEkrngWYOxE3g2NuTQPHU+Kr6imstNIwWyVTVRAlYPUcnbOr6SSpGVq4iVHgoS51lq2YaXHJt1NwTBB9osR93IczcWU9SiLBbVmbGB2FyncEwp73OaHO3L2IDiAba3AXSsa2fZDDvcbWyyBJGWXimdm9n+rYN7U5m455quU2uDVHDBtNEKHZ5rY+GQVHgODddVOe4XZGd0d7uPotXtTM6JobGLvkIawd5yV3svs51EDRqbXcbfE45kquLk7oskoqrGpAxseQtYeCy1XsWappmluGi+4Bllz81qsYoC+QRtyvqRwHEp80Em5uNcbAWuQljKmDJG1S/kb2MoIo6ZoaRk21r+t+ZTtVSmaUNYbFnaJ/DqAPNZ5mzNa0kRuaGnP8A2Fslf4NSzU7bOG8TmTe5JTRbVf8AME0ndft4HJMOkjsd4nO+RI8k5UV8obZkRc62QBGvO5T1RWyZDqnOPcL2UWox4xW62N7L6FzbDwvpdWOcpPlsTHjSXEVZOh60RgyMzDRfMHO2aq58ZYTZg3jx4AeaiYntyzdLWHecdA3M/wCSj4awkXdlfMrRl/qmTHGo0Yl/SsTe6f7EzfLtQB3BHcDROOeAo7ngLlz1WXL98mzbDT48f2RSHesNlRbV0HX072nMgbzfEaKyM6ankuCkjNp2WOCao4mQiup2M0vVzyN5ONvA5j2KgL0Kdq0eeaptMSjQQQIBAIIwiQC7JG0Q4BSAZdY9rj3lwkcfouNrqmJ1Zds3SvZ+6lY13dYyMPzCLVxaAnUov5GYnXHkoroblM7PYoJWbp+IajmOYVrDD2s1zWmjs45pomYVh4cNSD3Et91Hry+nmbI0h4bqPvWOvDPzVhSREg2IA91JEQA7Q14fqqy5yKx227KueGHdcLO3nb4sLtGQ78/kuh0tKwRZWNxnfPPmsBiOBNeQYgGvGYI4FXWBQVDhuvlFraNb9SeI5Jk6fCsV8qm6KvGZga1pI3hHbId4Bd5raQY1H1V94acVidusEmgc11NIW7zXFwIDsxnfednmsJTtqpnAulk5gtO77NsjW3m6C5buKs7LRVIc8v55C/BoUqSuDbXIXM6ClqQBeolvb8V/mnqzBZpB255Hdxdb5WVO+K8jOMvY6T/SzRxCafjTA61xfkub0eyzh+9kH5i4e5U9mxjXG7iSeZJv81HnigbK7NvPtNG0XJAtzKy+ObQMrWmnZ2w6wcRchoBvrzyQg2IiGbhfxufmrjD6KGHRtiklm3ETjHpFVhmyUcXBTKmqawWCTi+Li+61ZysxGyz7XNjKXHJZSVhKZfVklZmo2siblvj8tz8lXO2zZfR59B9VfHTS9ip6mC8m4FRfRB8hIyWIG3TeEbvUJf8AX1v4Hf8AL+qP6afsBaqHuMbb0Vnsk/EC0+IzHtf0WXV7jO0zZ493dcMwQTbIj/RVEurgTUEpHL1DjKbcRKCIOR3VpSGggEEQAXUejOojqaCooZSBvEll+G9Ygjwc0FcvU/BsWNPJv7u93XI9wni6fIslaNK/Z+Snm3XNLXMPfY94PEFXM9T1UXWy9htw0E3zJ5c02zpgjbGAKVznDTfmu3/DdYnaPaiatk35SABkxjcmMHcOfeUuVQkhsUpwZ0yir2kAgg30sR8k7NXsGpt4rjzK6Ros17gOQJSJqt7vic4+JJWN4Tf+pVdHV6TaWFzixsrCbEWvY58r6q4wXF9xxBBztblYCy4WE+Kt9rb7rct51vS6no+zItV7o6ht5t/GZhG0dYGg79nWAJ+7xv3rN/17jaOxAR+YW+SxwQTehF9iPV5PDpGlk6Qag/CI2/lJPuUx/Xmq/G3+RqobIiEfRh7Ffr5P7mbLDOkRzT+2Zcc2Egj8p19Vs8M26pXAHrmtPJ4LT7rjSCqlpcb56HWpn55O7v20pbZzxfzj6KhxTpHpwCGuL/4Gn5mwXJ0EFpYE/US8GvqNv73IiueG8/L0Az9VQ4ltDLNk42b+FosPPiVWoK6OKEekVyyzl2wkSNBWFYAgiRqEAnQ7JMpbCmiwMSjRI0oQXR3RIIgFhyCQgjuJQRCUAiulBBEEuSUp6SowoU1GgELogCIQBSkRClAAgggoECCCChAII0ShAkEEEpAkEEFAgKJGiUIBGCiQUIGEaII1AAQRokSAQQRIBDSgiR3TIViXIkHIkrGFNKMtSbJYTIAkFKuiIRKdEFIIgUFLAGiCCChAXRI0SAQIIIKEAiRokAgQKCBUIEgggoQMI0EEQAQQQUIBBBBAgaCCCYAkoBBBKMLQQQTCgQQQRZBKCCCQIaCCCYgRQQQQIBBBBAgESCCgQIIIKECQQQUIf//Z">
            <a:hlinkClick r:id="rId3"/>
          </p:cNvPr>
          <p:cNvSpPr>
            <a:spLocks noChangeAspect="1" noChangeArrowheads="1"/>
          </p:cNvSpPr>
          <p:nvPr/>
        </p:nvSpPr>
        <p:spPr bwMode="auto">
          <a:xfrm>
            <a:off x="106363" y="-1943100"/>
            <a:ext cx="4000500" cy="4048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descr="https://encrypted-tbn0.gstatic.com/images?q=tbn:ANd9GcRCZlSZR0aRDm5KGl0-YqYwal6IOKpUwXkZR9G-UenMfowsevc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438400"/>
            <a:ext cx="4094669" cy="30670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38400"/>
            <a:ext cx="8229600" cy="1143000"/>
          </a:xfrm>
        </p:spPr>
        <p:txBody>
          <a:bodyPr>
            <a:normAutofit fontScale="90000"/>
          </a:bodyPr>
          <a:lstStyle/>
          <a:p>
            <a:r>
              <a:rPr lang="en-US" dirty="0" smtClean="0">
                <a:latin typeface="Century Gothic" pitchFamily="34" charset="0"/>
              </a:rPr>
              <a:t>How active is your state’s ICC? </a:t>
            </a:r>
            <a:br>
              <a:rPr lang="en-US" dirty="0" smtClean="0">
                <a:latin typeface="Century Gothic" pitchFamily="34" charset="0"/>
              </a:rPr>
            </a:br>
            <a:r>
              <a:rPr lang="en-US" dirty="0" smtClean="0">
                <a:latin typeface="Century Gothic" pitchFamily="34" charset="0"/>
              </a:rPr>
              <a:t>If not active….</a:t>
            </a:r>
            <a:endParaRPr lang="en-US" dirty="0">
              <a:latin typeface="Century Gothic" pitchFamily="34" charset="0"/>
            </a:endParaRPr>
          </a:p>
        </p:txBody>
      </p:sp>
      <p:sp>
        <p:nvSpPr>
          <p:cNvPr id="2" name="Date Placeholder 1"/>
          <p:cNvSpPr>
            <a:spLocks noGrp="1"/>
          </p:cNvSpPr>
          <p:nvPr>
            <p:ph type="dt" sz="half" idx="10"/>
          </p:nvPr>
        </p:nvSpPr>
        <p:spPr/>
        <p:txBody>
          <a:bodyPr/>
          <a:lstStyle/>
          <a:p>
            <a:pPr>
              <a:defRPr/>
            </a:pPr>
            <a:fld id="{809E3E84-2E3D-468E-95AA-576D2AF2F463}" type="datetime1">
              <a:rPr lang="en-US" smtClean="0"/>
              <a:t>9/7/2014</a:t>
            </a:fld>
            <a:endParaRPr lang="en-US" dirty="0"/>
          </a:p>
        </p:txBody>
      </p:sp>
      <p:sp>
        <p:nvSpPr>
          <p:cNvPr id="4" name="Slide Number Placeholder 3"/>
          <p:cNvSpPr>
            <a:spLocks noGrp="1"/>
          </p:cNvSpPr>
          <p:nvPr>
            <p:ph type="sldNum" sz="quarter" idx="12"/>
          </p:nvPr>
        </p:nvSpPr>
        <p:spPr/>
        <p:txBody>
          <a:bodyPr/>
          <a:lstStyle/>
          <a:p>
            <a:pPr>
              <a:defRPr/>
            </a:pPr>
            <a:fld id="{CCEBBD9A-2281-4EE3-AB0D-31DEF41638E7}"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228600"/>
            <a:ext cx="8229600" cy="1066800"/>
          </a:xfrm>
        </p:spPr>
        <p:txBody>
          <a:bodyPr>
            <a:noAutofit/>
          </a:bodyPr>
          <a:lstStyle/>
          <a:p>
            <a:pPr algn="ctr" eaLnBrk="1" fontAlgn="auto" hangingPunct="1">
              <a:spcAft>
                <a:spcPts val="0"/>
              </a:spcAft>
              <a:defRPr/>
            </a:pPr>
            <a:r>
              <a:rPr lang="en-US" sz="3600" dirty="0" smtClean="0">
                <a:latin typeface="Century Gothic" pitchFamily="34" charset="0"/>
              </a:rPr>
              <a:t>Steps in organizing an interagency council </a:t>
            </a:r>
            <a:endParaRPr lang="en-US" sz="3600" dirty="0">
              <a:latin typeface="Century Gothic" pitchFamily="34" charset="0"/>
            </a:endParaRPr>
          </a:p>
        </p:txBody>
      </p:sp>
      <p:sp>
        <p:nvSpPr>
          <p:cNvPr id="7" name="Content Placeholder 6"/>
          <p:cNvSpPr>
            <a:spLocks noGrp="1"/>
          </p:cNvSpPr>
          <p:nvPr>
            <p:ph sz="half" idx="1"/>
          </p:nvPr>
        </p:nvSpPr>
        <p:spPr>
          <a:xfrm>
            <a:off x="228600" y="1481138"/>
            <a:ext cx="4267200" cy="4614862"/>
          </a:xfrm>
        </p:spPr>
        <p:txBody>
          <a:bodyPr>
            <a:noAutofit/>
          </a:bodyPr>
          <a:lstStyle/>
          <a:p>
            <a:pPr marL="365760" indent="-256032" eaLnBrk="1" fontAlgn="auto" hangingPunct="1">
              <a:spcAft>
                <a:spcPts val="0"/>
              </a:spcAft>
              <a:buFont typeface="Wingdings 3"/>
              <a:buChar char=""/>
              <a:defRPr/>
            </a:pPr>
            <a:r>
              <a:rPr lang="en-US" sz="2000" dirty="0" smtClean="0">
                <a:latin typeface="Century Gothic" pitchFamily="34" charset="0"/>
              </a:rPr>
              <a:t>Clarify the purpose of the interagency council </a:t>
            </a:r>
            <a:r>
              <a:rPr lang="en-US" sz="2000" i="1" dirty="0" smtClean="0">
                <a:solidFill>
                  <a:srgbClr val="0070C0"/>
                </a:solidFill>
                <a:latin typeface="Century Gothic" pitchFamily="34" charset="0"/>
              </a:rPr>
              <a:t>(does your SICC have a mission or vision statement?)</a:t>
            </a:r>
          </a:p>
          <a:p>
            <a:pPr marL="365760" indent="-256032" eaLnBrk="1" fontAlgn="auto" hangingPunct="1">
              <a:spcAft>
                <a:spcPts val="0"/>
              </a:spcAft>
              <a:buFont typeface="Wingdings 3"/>
              <a:buChar char=""/>
              <a:defRPr/>
            </a:pPr>
            <a:r>
              <a:rPr lang="en-US" sz="2000" dirty="0" smtClean="0">
                <a:latin typeface="Century Gothic" pitchFamily="34" charset="0"/>
              </a:rPr>
              <a:t>Determine the geographical boundaries or service area </a:t>
            </a:r>
            <a:r>
              <a:rPr lang="en-US" sz="2000" i="1" dirty="0" smtClean="0">
                <a:solidFill>
                  <a:srgbClr val="0070C0"/>
                </a:solidFill>
                <a:latin typeface="Century Gothic" pitchFamily="34" charset="0"/>
              </a:rPr>
              <a:t>(is it representative?)</a:t>
            </a:r>
          </a:p>
          <a:p>
            <a:pPr marL="365760" indent="-256032" eaLnBrk="1" fontAlgn="auto" hangingPunct="1">
              <a:spcAft>
                <a:spcPts val="0"/>
              </a:spcAft>
              <a:buFont typeface="Wingdings 3"/>
              <a:buChar char=""/>
              <a:defRPr/>
            </a:pPr>
            <a:r>
              <a:rPr lang="en-US" sz="2000" dirty="0" smtClean="0">
                <a:latin typeface="Century Gothic" pitchFamily="34" charset="0"/>
              </a:rPr>
              <a:t>Define the target population </a:t>
            </a:r>
            <a:r>
              <a:rPr lang="en-US" sz="2000" i="1" dirty="0" smtClean="0">
                <a:solidFill>
                  <a:srgbClr val="0070C0"/>
                </a:solidFill>
                <a:latin typeface="Century Gothic" pitchFamily="34" charset="0"/>
              </a:rPr>
              <a:t>(0-3, 0-5, 0-8?)</a:t>
            </a:r>
          </a:p>
          <a:p>
            <a:pPr marL="365760" indent="-256032" eaLnBrk="1" fontAlgn="auto" hangingPunct="1">
              <a:spcAft>
                <a:spcPts val="0"/>
              </a:spcAft>
              <a:buFont typeface="Wingdings 3"/>
              <a:buChar char=""/>
              <a:defRPr/>
            </a:pPr>
            <a:r>
              <a:rPr lang="en-US" sz="2000" dirty="0" smtClean="0">
                <a:latin typeface="Century Gothic" pitchFamily="34" charset="0"/>
              </a:rPr>
              <a:t>Identify the agencies that are critical to delivery of services </a:t>
            </a:r>
            <a:r>
              <a:rPr lang="en-US" sz="2000" i="1" dirty="0" smtClean="0">
                <a:solidFill>
                  <a:srgbClr val="0070C0"/>
                </a:solidFill>
                <a:latin typeface="Century Gothic" pitchFamily="34" charset="0"/>
              </a:rPr>
              <a:t>(in addition to the mandated SICC positions)</a:t>
            </a:r>
            <a:endParaRPr lang="en-US" sz="2000" dirty="0" smtClean="0">
              <a:solidFill>
                <a:srgbClr val="0070C0"/>
              </a:solidFill>
              <a:latin typeface="Century Gothic" pitchFamily="34" charset="0"/>
            </a:endParaRPr>
          </a:p>
        </p:txBody>
      </p:sp>
      <p:sp>
        <p:nvSpPr>
          <p:cNvPr id="8" name="Content Placeholder 7"/>
          <p:cNvSpPr>
            <a:spLocks noGrp="1"/>
          </p:cNvSpPr>
          <p:nvPr>
            <p:ph sz="half" idx="2"/>
          </p:nvPr>
        </p:nvSpPr>
        <p:spPr>
          <a:xfrm>
            <a:off x="4343400" y="1481138"/>
            <a:ext cx="4114800" cy="4525962"/>
          </a:xfrm>
        </p:spPr>
        <p:txBody>
          <a:bodyPr>
            <a:normAutofit fontScale="70000" lnSpcReduction="20000"/>
          </a:bodyPr>
          <a:lstStyle/>
          <a:p>
            <a:pPr marL="365760" indent="-256032" eaLnBrk="1" fontAlgn="auto" hangingPunct="1">
              <a:lnSpc>
                <a:spcPct val="120000"/>
              </a:lnSpc>
              <a:spcAft>
                <a:spcPts val="0"/>
              </a:spcAft>
              <a:buFont typeface="Wingdings 3"/>
              <a:buChar char=""/>
              <a:defRPr/>
            </a:pPr>
            <a:r>
              <a:rPr lang="en-US" sz="2300" dirty="0" smtClean="0">
                <a:latin typeface="Century Gothic" pitchFamily="34" charset="0"/>
              </a:rPr>
              <a:t>Identify the agency representatives to invite </a:t>
            </a:r>
            <a:r>
              <a:rPr lang="en-US" sz="2300" i="1" dirty="0" smtClean="0">
                <a:solidFill>
                  <a:srgbClr val="0070C0"/>
                </a:solidFill>
                <a:latin typeface="Century Gothic" pitchFamily="34" charset="0"/>
              </a:rPr>
              <a:t>(who has this role in your state?)</a:t>
            </a:r>
          </a:p>
          <a:p>
            <a:pPr marL="365760" indent="-256032" eaLnBrk="1" fontAlgn="auto" hangingPunct="1">
              <a:lnSpc>
                <a:spcPct val="120000"/>
              </a:lnSpc>
              <a:spcAft>
                <a:spcPts val="0"/>
              </a:spcAft>
              <a:buFont typeface="Wingdings 3"/>
              <a:buChar char=""/>
              <a:defRPr/>
            </a:pPr>
            <a:r>
              <a:rPr lang="en-US" sz="2300" dirty="0" smtClean="0">
                <a:latin typeface="Century Gothic" pitchFamily="34" charset="0"/>
              </a:rPr>
              <a:t>Select the appropriate method for inviting agency representatives </a:t>
            </a:r>
            <a:r>
              <a:rPr lang="en-US" sz="2300" i="1" dirty="0" smtClean="0">
                <a:solidFill>
                  <a:srgbClr val="0070C0"/>
                </a:solidFill>
                <a:latin typeface="Century Gothic" pitchFamily="34" charset="0"/>
              </a:rPr>
              <a:t>(who has been appointed and who will do the outreach to potential members?)</a:t>
            </a:r>
          </a:p>
          <a:p>
            <a:pPr marL="365760" indent="-256032" eaLnBrk="1" fontAlgn="auto" hangingPunct="1">
              <a:lnSpc>
                <a:spcPct val="120000"/>
              </a:lnSpc>
              <a:spcAft>
                <a:spcPts val="0"/>
              </a:spcAft>
              <a:buFont typeface="Wingdings 3"/>
              <a:buChar char=""/>
              <a:defRPr/>
            </a:pPr>
            <a:r>
              <a:rPr lang="en-US" sz="2300" dirty="0" smtClean="0">
                <a:latin typeface="Century Gothic" pitchFamily="34" charset="0"/>
              </a:rPr>
              <a:t>Select the site and time for meetings</a:t>
            </a:r>
            <a:r>
              <a:rPr lang="en-US" sz="2300" dirty="0" smtClean="0">
                <a:solidFill>
                  <a:schemeClr val="bg2">
                    <a:lumMod val="50000"/>
                  </a:schemeClr>
                </a:solidFill>
                <a:latin typeface="Century Gothic" pitchFamily="34" charset="0"/>
              </a:rPr>
              <a:t> </a:t>
            </a:r>
            <a:r>
              <a:rPr lang="en-US" sz="2300" i="1" dirty="0" smtClean="0">
                <a:solidFill>
                  <a:schemeClr val="bg2">
                    <a:lumMod val="50000"/>
                  </a:schemeClr>
                </a:solidFill>
                <a:latin typeface="Century Gothic" pitchFamily="34" charset="0"/>
              </a:rPr>
              <a:t>(</a:t>
            </a:r>
            <a:r>
              <a:rPr lang="en-US" sz="2300" i="1" dirty="0" smtClean="0">
                <a:solidFill>
                  <a:srgbClr val="0070C0"/>
                </a:solidFill>
                <a:latin typeface="Century Gothic" pitchFamily="34" charset="0"/>
              </a:rPr>
              <a:t>are they convenient?)</a:t>
            </a:r>
          </a:p>
          <a:p>
            <a:pPr marL="365760" indent="-256032" eaLnBrk="1" fontAlgn="auto" hangingPunct="1">
              <a:lnSpc>
                <a:spcPct val="120000"/>
              </a:lnSpc>
              <a:spcAft>
                <a:spcPts val="0"/>
              </a:spcAft>
              <a:buFont typeface="Wingdings 3"/>
              <a:buChar char=""/>
              <a:defRPr/>
            </a:pPr>
            <a:r>
              <a:rPr lang="en-US" sz="2300" dirty="0" smtClean="0">
                <a:latin typeface="Century Gothic" pitchFamily="34" charset="0"/>
              </a:rPr>
              <a:t>Plan the agenda for the meeting </a:t>
            </a:r>
            <a:r>
              <a:rPr lang="en-US" sz="2300" i="1" dirty="0" smtClean="0">
                <a:solidFill>
                  <a:srgbClr val="0070C0"/>
                </a:solidFill>
                <a:latin typeface="Century Gothic" pitchFamily="34" charset="0"/>
              </a:rPr>
              <a:t>(is there an executive committee or a steering committee to develop the agenda?)</a:t>
            </a:r>
          </a:p>
          <a:p>
            <a:pPr marL="365760" indent="-256032" eaLnBrk="1" fontAlgn="auto" hangingPunct="1">
              <a:spcAft>
                <a:spcPts val="0"/>
              </a:spcAft>
              <a:buFont typeface="Wingdings 3"/>
              <a:buChar char=""/>
              <a:defRPr/>
            </a:pPr>
            <a:endParaRPr lang="en-US" dirty="0"/>
          </a:p>
        </p:txBody>
      </p:sp>
      <p:sp>
        <p:nvSpPr>
          <p:cNvPr id="10244"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92CC91E3-DCDF-4CD7-B41F-AE097A940C56}" type="datetime1">
              <a:rPr lang="en-US" smtClean="0"/>
              <a:t>9/7/2014</a:t>
            </a:fld>
            <a:endParaRPr lang="en-US" dirty="0" smtClean="0"/>
          </a:p>
        </p:txBody>
      </p:sp>
      <p:sp>
        <p:nvSpPr>
          <p:cNvPr id="10246"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1364A9A-F2EB-43EE-9AF4-149C87019078}" type="slidenum">
              <a:rPr lang="en-US" smtClean="0"/>
              <a:pPr fontAlgn="base">
                <a:spcBef>
                  <a:spcPct val="0"/>
                </a:spcBef>
                <a:spcAft>
                  <a:spcPct val="0"/>
                </a:spcAft>
                <a:defRPr/>
              </a:pPr>
              <a:t>15</a:t>
            </a:fld>
            <a:endParaRPr lang="en-US" dirty="0" smtClean="0"/>
          </a:p>
        </p:txBody>
      </p:sp>
      <p:sp>
        <p:nvSpPr>
          <p:cNvPr id="9" name="TextBox 8"/>
          <p:cNvSpPr txBox="1"/>
          <p:nvPr/>
        </p:nvSpPr>
        <p:spPr>
          <a:xfrm>
            <a:off x="1219200" y="5867399"/>
            <a:ext cx="7162800"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fontAlgn="auto">
              <a:spcBef>
                <a:spcPts val="0"/>
              </a:spcBef>
              <a:spcAft>
                <a:spcPts val="0"/>
              </a:spcAft>
              <a:defRPr/>
            </a:pPr>
            <a:r>
              <a:rPr lang="en-US" sz="1600" b="1" i="1" dirty="0" smtClean="0">
                <a:latin typeface="Century Gothic" pitchFamily="34" charset="0"/>
              </a:rPr>
              <a:t>For your SICC</a:t>
            </a:r>
            <a:r>
              <a:rPr lang="en-US" sz="1600" dirty="0" smtClean="0">
                <a:latin typeface="Century Gothic" pitchFamily="34" charset="0"/>
              </a:rPr>
              <a:t>: Which </a:t>
            </a:r>
            <a:r>
              <a:rPr lang="en-US" sz="1600" dirty="0">
                <a:latin typeface="Century Gothic" pitchFamily="34" charset="0"/>
              </a:rPr>
              <a:t>of these </a:t>
            </a:r>
            <a:r>
              <a:rPr lang="en-US" sz="1600" dirty="0" smtClean="0">
                <a:latin typeface="Century Gothic" pitchFamily="34" charset="0"/>
              </a:rPr>
              <a:t>are complete</a:t>
            </a:r>
            <a:r>
              <a:rPr lang="en-US" sz="1600" dirty="0">
                <a:latin typeface="Century Gothic" pitchFamily="34" charset="0"/>
              </a:rPr>
              <a:t>? Which remain? Which can this group accomplish? Which “belong” to someone else?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latin typeface="Century Gothic" pitchFamily="34" charset="0"/>
              </a:rPr>
              <a:t>Working towards collaboration…</a:t>
            </a:r>
            <a:endParaRPr lang="en-US" dirty="0">
              <a:latin typeface="Century Gothic" pitchFamily="34" charset="0"/>
            </a:endParaRPr>
          </a:p>
        </p:txBody>
      </p:sp>
      <p:sp>
        <p:nvSpPr>
          <p:cNvPr id="5" name="Date Placeholder 4"/>
          <p:cNvSpPr>
            <a:spLocks noGrp="1"/>
          </p:cNvSpPr>
          <p:nvPr>
            <p:ph type="dt" sz="half" idx="10"/>
          </p:nvPr>
        </p:nvSpPr>
        <p:spPr/>
        <p:txBody>
          <a:bodyPr/>
          <a:lstStyle/>
          <a:p>
            <a:pPr>
              <a:defRPr/>
            </a:pPr>
            <a:fld id="{A16AEEC6-B305-46BF-A21F-391208C00E7B}" type="datetime1">
              <a:rPr lang="en-US" smtClean="0"/>
              <a:t>9/7/2014</a:t>
            </a:fld>
            <a:endParaRPr lang="en-US" dirty="0"/>
          </a:p>
        </p:txBody>
      </p:sp>
      <p:sp>
        <p:nvSpPr>
          <p:cNvPr id="7" name="Slide Number Placeholder 6"/>
          <p:cNvSpPr>
            <a:spLocks noGrp="1"/>
          </p:cNvSpPr>
          <p:nvPr>
            <p:ph type="sldNum" sz="quarter" idx="12"/>
          </p:nvPr>
        </p:nvSpPr>
        <p:spPr/>
        <p:txBody>
          <a:bodyPr/>
          <a:lstStyle/>
          <a:p>
            <a:pPr>
              <a:defRPr/>
            </a:pPr>
            <a:fld id="{3992C2D7-5284-47A4-8C18-AE96E0DC90A6}" type="slidenum">
              <a:rPr lang="en-US" smtClean="0"/>
              <a:pPr>
                <a:defRPr/>
              </a:pPr>
              <a:t>16</a:t>
            </a:fld>
            <a:endParaRPr lang="en-US" dirty="0"/>
          </a:p>
        </p:txBody>
      </p:sp>
      <p:pic>
        <p:nvPicPr>
          <p:cNvPr id="2" name="Picture 2" descr="https://encrypted-tbn2.gstatic.com/images?q=tbn:ANd9GcQsWT3VQb6Bu6kIvKXbuXm3GWepRzjHDF2R02NeRdRURjEQ-Lj-jg_IPm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33600"/>
            <a:ext cx="5441116" cy="36878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74638"/>
            <a:ext cx="8077200" cy="792162"/>
          </a:xfrm>
        </p:spPr>
        <p:txBody>
          <a:bodyPr>
            <a:noAutofit/>
          </a:bodyPr>
          <a:lstStyle/>
          <a:p>
            <a:pPr algn="ctr"/>
            <a:r>
              <a:rPr lang="en-US" sz="3200" i="1" dirty="0" smtClean="0">
                <a:latin typeface="Century Gothic" pitchFamily="34" charset="0"/>
              </a:rPr>
              <a:t>Possible</a:t>
            </a:r>
            <a:r>
              <a:rPr lang="en-US" sz="3200" dirty="0" smtClean="0">
                <a:latin typeface="Century Gothic" pitchFamily="34" charset="0"/>
              </a:rPr>
              <a:t> Member Roles and Responsibilities</a:t>
            </a:r>
            <a:endParaRPr lang="en-US" sz="3200" dirty="0">
              <a:latin typeface="Century Gothic" pitchFamily="34" charset="0"/>
            </a:endParaRPr>
          </a:p>
        </p:txBody>
      </p:sp>
      <p:sp>
        <p:nvSpPr>
          <p:cNvPr id="2" name="Content Placeholder 1"/>
          <p:cNvSpPr>
            <a:spLocks noGrp="1"/>
          </p:cNvSpPr>
          <p:nvPr>
            <p:ph idx="1"/>
          </p:nvPr>
        </p:nvSpPr>
        <p:spPr>
          <a:xfrm>
            <a:off x="457200" y="1447800"/>
            <a:ext cx="7924800" cy="4724400"/>
          </a:xfrm>
        </p:spPr>
        <p:txBody>
          <a:bodyPr>
            <a:normAutofit fontScale="92500"/>
          </a:bodyPr>
          <a:lstStyle/>
          <a:p>
            <a:r>
              <a:rPr lang="en-US" sz="2400" dirty="0" smtClean="0">
                <a:latin typeface="Century Gothic" pitchFamily="34" charset="0"/>
              </a:rPr>
              <a:t>Represent your stakeholder group – bring and share information</a:t>
            </a:r>
          </a:p>
          <a:p>
            <a:r>
              <a:rPr lang="en-US" sz="2400" dirty="0" smtClean="0">
                <a:latin typeface="Century Gothic" pitchFamily="34" charset="0"/>
              </a:rPr>
              <a:t>Be aware of potential collaborative opportunities</a:t>
            </a:r>
          </a:p>
          <a:p>
            <a:r>
              <a:rPr lang="en-US" sz="2400" dirty="0" smtClean="0">
                <a:latin typeface="Century Gothic" pitchFamily="34" charset="0"/>
              </a:rPr>
              <a:t>Attend and participate in meetings – this is critical! Inform the Council chairperson or SICC staff if you will be unable to attend</a:t>
            </a:r>
          </a:p>
          <a:p>
            <a:r>
              <a:rPr lang="en-US" sz="2400" dirty="0" smtClean="0">
                <a:latin typeface="Century Gothic" pitchFamily="34" charset="0"/>
              </a:rPr>
              <a:t>Participate in committees or task groups established by the Council</a:t>
            </a:r>
          </a:p>
          <a:p>
            <a:r>
              <a:rPr lang="en-US" sz="2400" dirty="0" smtClean="0">
                <a:latin typeface="Century Gothic" pitchFamily="34" charset="0"/>
              </a:rPr>
              <a:t>Considering signing a yearly conflict of interest statement – </a:t>
            </a:r>
            <a:r>
              <a:rPr lang="en-US" sz="2000" i="1" dirty="0" smtClean="0">
                <a:latin typeface="Century Gothic" pitchFamily="34" charset="0"/>
              </a:rPr>
              <a:t>No member of the council shall cast a vote on any matter that is likely to provide a direct financial benefit to that member or otherwise give the appearance of a conflict of interest under State law. </a:t>
            </a:r>
            <a:r>
              <a:rPr lang="en-US" sz="1800" i="1" dirty="0" smtClean="0">
                <a:latin typeface="Century Gothic" pitchFamily="34" charset="0"/>
                <a:hlinkClick r:id="rId2"/>
              </a:rPr>
              <a:t>IDEA - Building The Legacy of IDEA 2004</a:t>
            </a:r>
            <a:endParaRPr lang="en-US" sz="1800" i="1" dirty="0" smtClean="0">
              <a:latin typeface="Century Gothic" pitchFamily="34" charset="0"/>
            </a:endParaRPr>
          </a:p>
          <a:p>
            <a:endParaRPr lang="en-US" dirty="0"/>
          </a:p>
        </p:txBody>
      </p:sp>
      <p:sp>
        <p:nvSpPr>
          <p:cNvPr id="4" name="Date Placeholder 3"/>
          <p:cNvSpPr>
            <a:spLocks noGrp="1"/>
          </p:cNvSpPr>
          <p:nvPr>
            <p:ph type="dt" sz="half" idx="10"/>
          </p:nvPr>
        </p:nvSpPr>
        <p:spPr/>
        <p:txBody>
          <a:bodyPr/>
          <a:lstStyle/>
          <a:p>
            <a:pPr>
              <a:defRPr/>
            </a:pPr>
            <a:fld id="{FD52F321-2F48-49F1-982F-F06F064B1F90}" type="datetime1">
              <a:rPr lang="en-US" smtClean="0"/>
              <a:t>9/7/2014</a:t>
            </a:fld>
            <a:endParaRPr lang="en-US" dirty="0"/>
          </a:p>
        </p:txBody>
      </p:sp>
      <p:sp>
        <p:nvSpPr>
          <p:cNvPr id="6" name="Slide Number Placeholder 5"/>
          <p:cNvSpPr>
            <a:spLocks noGrp="1"/>
          </p:cNvSpPr>
          <p:nvPr>
            <p:ph type="sldNum" sz="quarter" idx="12"/>
          </p:nvPr>
        </p:nvSpPr>
        <p:spPr/>
        <p:txBody>
          <a:bodyPr/>
          <a:lstStyle/>
          <a:p>
            <a:pPr>
              <a:defRPr/>
            </a:pPr>
            <a:fld id="{46E9D7C5-82EB-4B08-A176-3F89FF77F5C1}"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pPr eaLnBrk="1" fontAlgn="auto" hangingPunct="1">
              <a:spcAft>
                <a:spcPts val="0"/>
              </a:spcAft>
              <a:defRPr/>
            </a:pPr>
            <a:r>
              <a:rPr lang="en-US" dirty="0" smtClean="0">
                <a:latin typeface="Century Gothic" pitchFamily="34" charset="0"/>
              </a:rPr>
              <a:t>Representing a stakeholder group</a:t>
            </a:r>
            <a:endParaRPr lang="en-US" dirty="0">
              <a:latin typeface="Century Gothic" pitchFamily="34" charset="0"/>
            </a:endParaRPr>
          </a:p>
        </p:txBody>
      </p:sp>
      <p:sp>
        <p:nvSpPr>
          <p:cNvPr id="17410" name="Date Placeholder 3"/>
          <p:cNvSpPr>
            <a:spLocks noGrp="1"/>
          </p:cNvSpPr>
          <p:nvPr>
            <p:ph type="dt" sz="half" idx="10"/>
          </p:nvPr>
        </p:nvSpPr>
        <p:spPr bwMode="auto">
          <a:xfrm rot="16200000">
            <a:off x="7779951" y="1417320"/>
            <a:ext cx="1981199" cy="365760"/>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5BC63D9D-5319-47DE-92D9-6DFCD250097B}" type="datetime1">
              <a:rPr lang="en-US" smtClean="0"/>
              <a:t>9/7/2014</a:t>
            </a:fld>
            <a:endParaRPr lang="en-US" dirty="0" smtClean="0"/>
          </a:p>
        </p:txBody>
      </p:sp>
      <p:sp>
        <p:nvSpPr>
          <p:cNvPr id="17412"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391168D-0CE6-484F-BD0C-DC0E6796E8AE}" type="slidenum">
              <a:rPr lang="en-US" smtClean="0"/>
              <a:pPr fontAlgn="base">
                <a:spcBef>
                  <a:spcPct val="0"/>
                </a:spcBef>
                <a:spcAft>
                  <a:spcPct val="0"/>
                </a:spcAft>
                <a:defRPr/>
              </a:pPr>
              <a:t>18</a:t>
            </a:fld>
            <a:endParaRPr lang="en-US" smtClean="0"/>
          </a:p>
        </p:txBody>
      </p:sp>
      <p:graphicFrame>
        <p:nvGraphicFramePr>
          <p:cNvPr id="17437" name="Group 29"/>
          <p:cNvGraphicFramePr>
            <a:graphicFrameLocks noGrp="1"/>
          </p:cNvGraphicFramePr>
          <p:nvPr>
            <p:extLst>
              <p:ext uri="{D42A27DB-BD31-4B8C-83A1-F6EECF244321}">
                <p14:modId xmlns:p14="http://schemas.microsoft.com/office/powerpoint/2010/main" val="4043213959"/>
              </p:ext>
            </p:extLst>
          </p:nvPr>
        </p:nvGraphicFramePr>
        <p:xfrm>
          <a:off x="228600" y="1600200"/>
          <a:ext cx="8305801" cy="4268153"/>
        </p:xfrm>
        <a:graphic>
          <a:graphicData uri="http://schemas.openxmlformats.org/drawingml/2006/table">
            <a:tbl>
              <a:tblPr/>
              <a:tblGrid>
                <a:gridCol w="2544958"/>
                <a:gridCol w="2548222"/>
                <a:gridCol w="3212621"/>
              </a:tblGrid>
              <a:tr h="755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Gothic" pitchFamily="34" charset="0"/>
                          <a:cs typeface="Iskoola Pota" pitchFamily="34" charset="0"/>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Gothic" pitchFamily="34" charset="0"/>
                          <a:cs typeface="Iskoola Pota" pitchFamily="34" charset="0"/>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Gothic" pitchFamily="34" charset="0"/>
                          <a:cs typeface="Iskoola Pota" pitchFamily="34" charset="0"/>
                        </a:rPr>
                        <a:t>No or Maybe – </a:t>
                      </a:r>
                      <a:r>
                        <a:rPr kumimoji="0" lang="en-US" sz="1800" b="0" i="0" u="none" strike="noStrike" cap="none" normalizeH="0" baseline="0" dirty="0" smtClean="0">
                          <a:ln>
                            <a:noFill/>
                          </a:ln>
                          <a:solidFill>
                            <a:srgbClr val="FFFFFF"/>
                          </a:solidFill>
                          <a:effectLst/>
                          <a:latin typeface="Century Gothic" pitchFamily="34" charset="0"/>
                          <a:cs typeface="Iskoola Pota" pitchFamily="34" charset="0"/>
                        </a:rPr>
                        <a:t>depends upon your SICC’s bylaws and norms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19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cs typeface="Iskoola Pota" pitchFamily="34" charset="0"/>
                        </a:rPr>
                        <a:t>To Advise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Gothic" pitchFamily="34" charset="0"/>
                          <a:cs typeface="Iskoola Pota" pitchFamily="34" charset="0"/>
                        </a:rPr>
                        <a:t>To Assist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cs typeface="Iskoola Pota" pitchFamily="34" charset="0"/>
                        </a:rPr>
                        <a:t>To Advocate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27638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smtClean="0">
                          <a:ln>
                            <a:noFill/>
                          </a:ln>
                          <a:solidFill>
                            <a:srgbClr val="000000"/>
                          </a:solidFill>
                          <a:effectLst/>
                          <a:latin typeface="Century Gothic" pitchFamily="34" charset="0"/>
                          <a:cs typeface="Iskoola Pota" pitchFamily="34" charset="0"/>
                        </a:rPr>
                        <a:t> To give advice</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smtClean="0">
                          <a:ln>
                            <a:noFill/>
                          </a:ln>
                          <a:solidFill>
                            <a:srgbClr val="000000"/>
                          </a:solidFill>
                          <a:effectLst/>
                          <a:latin typeface="Century Gothic" pitchFamily="34" charset="0"/>
                          <a:cs typeface="Iskoola Pota" pitchFamily="34" charset="0"/>
                        </a:rPr>
                        <a:t> To inform</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smtClean="0">
                          <a:ln>
                            <a:noFill/>
                          </a:ln>
                          <a:solidFill>
                            <a:srgbClr val="000000"/>
                          </a:solidFill>
                          <a:effectLst/>
                          <a:latin typeface="Century Gothic" pitchFamily="34" charset="0"/>
                          <a:cs typeface="Iskoola Pota" pitchFamily="34" charset="0"/>
                        </a:rPr>
                        <a:t> To counsel</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smtClean="0">
                          <a:ln>
                            <a:noFill/>
                          </a:ln>
                          <a:solidFill>
                            <a:srgbClr val="000000"/>
                          </a:solidFill>
                          <a:effectLst/>
                          <a:latin typeface="Century Gothic" pitchFamily="34" charset="0"/>
                          <a:cs typeface="Iskoola Pota" pitchFamily="34" charset="0"/>
                        </a:rPr>
                        <a:t> To recommend</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smtClean="0">
                          <a:ln>
                            <a:noFill/>
                          </a:ln>
                          <a:solidFill>
                            <a:srgbClr val="000000"/>
                          </a:solidFill>
                          <a:effectLst/>
                          <a:latin typeface="Century Gothic" pitchFamily="34" charset="0"/>
                          <a:cs typeface="Iskoola Pota" pitchFamily="34" charset="0"/>
                        </a:rPr>
                        <a:t> To suggest</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smtClean="0">
                          <a:ln>
                            <a:noFill/>
                          </a:ln>
                          <a:solidFill>
                            <a:srgbClr val="000000"/>
                          </a:solidFill>
                          <a:effectLst/>
                          <a:latin typeface="Century Gothic" pitchFamily="34" charset="0"/>
                          <a:cs typeface="Iskoola Pota" pitchFamily="34" charset="0"/>
                        </a:rPr>
                        <a:t> To guide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cs typeface="Iskoola Pota" pitchFamily="34" charset="0"/>
                        </a:rPr>
                        <a:t> To help</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cs typeface="Iskoola Pota" pitchFamily="34" charset="0"/>
                        </a:rPr>
                        <a:t> To support</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cs typeface="Iskoola Pota" pitchFamily="34" charset="0"/>
                        </a:rPr>
                        <a:t> To second</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cs typeface="Iskoola Pota" pitchFamily="34" charset="0"/>
                        </a:rPr>
                        <a:t> To attend</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cs typeface="Iskoola Pota" pitchFamily="34" charset="0"/>
                        </a:rPr>
                        <a:t> To aid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cs typeface="Iskoola Pota" pitchFamily="34" charset="0"/>
                        </a:rPr>
                        <a:t> To support something</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cs typeface="Iskoola Pota" pitchFamily="34" charset="0"/>
                        </a:rPr>
                        <a:t> To plead your case or position</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cs typeface="Iskoola Pota" pitchFamily="34" charset="0"/>
                        </a:rPr>
                        <a:t> To favor a position</a:t>
                      </a:r>
                    </a:p>
                    <a:p>
                      <a:pPr marL="0" marR="0" lvl="0" indent="0" algn="ctr" defTabSz="914400" rtl="0" eaLnBrk="1" fontAlgn="base" latinLnBrk="0" hangingPunct="1">
                        <a:lnSpc>
                          <a:spcPct val="100000"/>
                        </a:lnSpc>
                        <a:spcBef>
                          <a:spcPct val="0"/>
                        </a:spcBef>
                        <a:spcAft>
                          <a:spcPct val="0"/>
                        </a:spcAft>
                        <a:buClrTx/>
                        <a:buSzTx/>
                        <a:buFont typeface="Arial" charset="0"/>
                        <a:buNone/>
                        <a:tabLst/>
                      </a:pPr>
                      <a:endParaRPr kumimoji="0" lang="en-US" sz="1800" b="1" i="0" u="none" strike="noStrike" cap="none" normalizeH="0" baseline="0" dirty="0" smtClean="0">
                        <a:ln>
                          <a:noFill/>
                        </a:ln>
                        <a:solidFill>
                          <a:schemeClr val="bg2">
                            <a:lumMod val="50000"/>
                          </a:schemeClr>
                        </a:solidFill>
                        <a:effectLst/>
                        <a:latin typeface="Century Gothic" pitchFamily="34" charset="0"/>
                        <a:cs typeface="Iskoola Pota" pitchFamily="34" charset="0"/>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800" b="1" i="0" u="none" strike="noStrike" cap="none" normalizeH="0" baseline="0" dirty="0" smtClean="0">
                          <a:ln>
                            <a:noFill/>
                          </a:ln>
                          <a:solidFill>
                            <a:schemeClr val="bg2">
                              <a:lumMod val="50000"/>
                            </a:schemeClr>
                          </a:solidFill>
                          <a:effectLst/>
                          <a:latin typeface="Century Gothic" pitchFamily="34" charset="0"/>
                          <a:cs typeface="Iskoola Pota" pitchFamily="34" charset="0"/>
                        </a:rPr>
                        <a:t>Definitely Not</a:t>
                      </a:r>
                      <a:r>
                        <a:rPr kumimoji="0" lang="en-US" sz="1800" b="1" i="0" u="none" strike="noStrike" cap="none" normalizeH="0" baseline="0" dirty="0" smtClean="0">
                          <a:ln>
                            <a:noFill/>
                          </a:ln>
                          <a:solidFill>
                            <a:srgbClr val="000000"/>
                          </a:solidFill>
                          <a:effectLst/>
                          <a:latin typeface="Century Gothic" pitchFamily="34" charset="0"/>
                          <a:cs typeface="Iskoola Pota" pitchFamily="34" charset="0"/>
                        </a:rPr>
                        <a:t> </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cs typeface="Iskoola Pota" pitchFamily="34" charset="0"/>
                        </a:rPr>
                        <a:t> To argue</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cs typeface="Iskoola Pota" pitchFamily="34" charset="0"/>
                        </a:rPr>
                        <a:t> To “wear” only the “hat” of your agency/family/ constituency group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563562"/>
          </a:xfrm>
        </p:spPr>
        <p:txBody>
          <a:bodyPr>
            <a:normAutofit fontScale="90000"/>
          </a:bodyPr>
          <a:lstStyle/>
          <a:p>
            <a:pPr eaLnBrk="1" fontAlgn="auto" hangingPunct="1">
              <a:spcAft>
                <a:spcPts val="0"/>
              </a:spcAft>
              <a:defRPr/>
            </a:pPr>
            <a:r>
              <a:rPr lang="en-US" dirty="0" smtClean="0">
                <a:latin typeface="Century Gothic" pitchFamily="34" charset="0"/>
              </a:rPr>
              <a:t>Possible ICC roles</a:t>
            </a:r>
            <a:endParaRPr lang="en-US" dirty="0">
              <a:latin typeface="Century Gothic" pitchFamily="34" charset="0"/>
            </a:endParaRPr>
          </a:p>
        </p:txBody>
      </p:sp>
      <p:sp>
        <p:nvSpPr>
          <p:cNvPr id="18434"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2703E9E9-E424-46D7-800F-7417A6D20E5D}" type="datetime1">
              <a:rPr lang="en-US" smtClean="0"/>
              <a:t>9/7/2014</a:t>
            </a:fld>
            <a:endParaRPr lang="en-US" smtClean="0"/>
          </a:p>
        </p:txBody>
      </p:sp>
      <p:sp>
        <p:nvSpPr>
          <p:cNvPr id="18436"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250A6256-35CF-47F5-A9EC-C7FD26BF7A82}" type="slidenum">
              <a:rPr lang="en-US" smtClean="0"/>
              <a:pPr fontAlgn="base">
                <a:spcBef>
                  <a:spcPct val="0"/>
                </a:spcBef>
                <a:spcAft>
                  <a:spcPct val="0"/>
                </a:spcAft>
                <a:defRPr/>
              </a:pPr>
              <a:t>19</a:t>
            </a:fld>
            <a:endParaRPr lang="en-US" smtClean="0"/>
          </a:p>
        </p:txBody>
      </p:sp>
      <p:graphicFrame>
        <p:nvGraphicFramePr>
          <p:cNvPr id="18460" name="Group 28"/>
          <p:cNvGraphicFramePr>
            <a:graphicFrameLocks noGrp="1"/>
          </p:cNvGraphicFramePr>
          <p:nvPr>
            <p:extLst>
              <p:ext uri="{D42A27DB-BD31-4B8C-83A1-F6EECF244321}">
                <p14:modId xmlns:p14="http://schemas.microsoft.com/office/powerpoint/2010/main" val="3146058075"/>
              </p:ext>
            </p:extLst>
          </p:nvPr>
        </p:nvGraphicFramePr>
        <p:xfrm>
          <a:off x="533400" y="914400"/>
          <a:ext cx="8153400" cy="5340986"/>
        </p:xfrm>
        <a:graphic>
          <a:graphicData uri="http://schemas.openxmlformats.org/drawingml/2006/table">
            <a:tbl>
              <a:tblPr/>
              <a:tblGrid>
                <a:gridCol w="2704858"/>
                <a:gridCol w="2934577"/>
                <a:gridCol w="2513965"/>
              </a:tblGrid>
              <a:tr h="587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Century Gothic" pitchFamily="34" charset="0"/>
                        </a:rPr>
                        <a:t>Policy Development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FFFFFF"/>
                          </a:solidFill>
                          <a:effectLst/>
                          <a:latin typeface="Century Gothic" pitchFamily="34" charset="0"/>
                        </a:rPr>
                        <a:t>Policy Approval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smtClean="0">
                          <a:ln>
                            <a:noFill/>
                          </a:ln>
                          <a:solidFill>
                            <a:srgbClr val="FFFFFF"/>
                          </a:solidFill>
                          <a:effectLst/>
                          <a:latin typeface="Century Gothic" pitchFamily="34" charset="0"/>
                        </a:rPr>
                        <a:t>Policy Implementation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004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Gothic" pitchFamily="34" charset="0"/>
                        </a:rPr>
                        <a:t>Develop Written Policies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Gothic" pitchFamily="34" charset="0"/>
                        </a:rPr>
                        <a:t>Get Plans/Policies Accepted and Adopted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Facilitate Smooth Operation of Service System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3665538">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rPr>
                        <a:t> Needs Assessors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rPr>
                        <a:t> Gatherers of information regarding which policies impede timely delivery of services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rPr>
                        <a:t> Policy Analysts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rPr>
                        <a:t> Identify  fiscal and    other sources of support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rPr>
                        <a:t> Endorsers of Part C policies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rPr>
                        <a:t> Endorsers of policies/efforts of other children’s initiatives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rPr>
                        <a:t> Part C grant administrators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rPr>
                        <a:t> Policy approvers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rPr>
                        <a:t> Seekers of support from other influential groups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rPr>
                        <a:t> Gatekeepers of policies as developed</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rPr>
                        <a:t> Monitors of interagency agreements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rPr>
                        <a:t> Monitoring and </a:t>
                      </a:r>
                    </a:p>
                    <a:p>
                      <a:pPr marL="457200" marR="0" lvl="1" indent="0" algn="l" defTabSz="914400"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rgbClr val="000000"/>
                          </a:solidFill>
                          <a:effectLst/>
                          <a:latin typeface="Century Gothic" pitchFamily="34" charset="0"/>
                        </a:rPr>
                        <a:t> Program quality</a:t>
                      </a:r>
                    </a:p>
                    <a:p>
                      <a:pPr marL="457200" marR="0" lvl="1" indent="0" algn="l" defTabSz="914400"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rgbClr val="000000"/>
                          </a:solidFill>
                          <a:effectLst/>
                          <a:latin typeface="Century Gothic" pitchFamily="34" charset="0"/>
                        </a:rPr>
                        <a:t> Consumer satisfaction</a:t>
                      </a:r>
                    </a:p>
                    <a:p>
                      <a:pPr marL="457200" marR="0" lvl="1" indent="0" algn="l" defTabSz="914400"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rgbClr val="000000"/>
                          </a:solidFill>
                          <a:effectLst/>
                          <a:latin typeface="Century Gothic" pitchFamily="34" charset="0"/>
                        </a:rPr>
                        <a:t> Timely service delivery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Welcome and introductions</a:t>
            </a:r>
          </a:p>
          <a:p>
            <a:r>
              <a:rPr lang="en-US" dirty="0" smtClean="0"/>
              <a:t>Overview for the day</a:t>
            </a:r>
          </a:p>
          <a:p>
            <a:r>
              <a:rPr lang="en-US" dirty="0" smtClean="0"/>
              <a:t>Topical discussions:</a:t>
            </a:r>
          </a:p>
          <a:p>
            <a:pPr lvl="1"/>
            <a:r>
              <a:rPr lang="en-US" dirty="0" smtClean="0"/>
              <a:t>Stakeholder participation in the SSIP process</a:t>
            </a:r>
          </a:p>
          <a:p>
            <a:pPr lvl="1"/>
            <a:r>
              <a:rPr lang="en-US" dirty="0" smtClean="0"/>
              <a:t>SAP/SICC webinars – future issues?</a:t>
            </a:r>
          </a:p>
          <a:p>
            <a:pPr lvl="1"/>
            <a:r>
              <a:rPr lang="en-US" dirty="0" smtClean="0"/>
              <a:t>Family and provider participation on the </a:t>
            </a:r>
            <a:r>
              <a:rPr lang="en-US" dirty="0" smtClean="0"/>
              <a:t>SICC</a:t>
            </a:r>
          </a:p>
          <a:p>
            <a:pPr lvl="1"/>
            <a:r>
              <a:rPr lang="en-US" dirty="0" smtClean="0"/>
              <a:t>SICC group on the TA &amp; D </a:t>
            </a:r>
            <a:r>
              <a:rPr lang="en-US" dirty="0" err="1" smtClean="0"/>
              <a:t>Ning</a:t>
            </a:r>
            <a:r>
              <a:rPr lang="en-US" dirty="0" smtClean="0"/>
              <a:t> site – other options?</a:t>
            </a:r>
            <a:endParaRPr lang="en-US" dirty="0" smtClean="0"/>
          </a:p>
          <a:p>
            <a:r>
              <a:rPr lang="en-US" dirty="0" smtClean="0"/>
              <a:t>Break for lunch</a:t>
            </a:r>
          </a:p>
          <a:p>
            <a:r>
              <a:rPr lang="en-US" dirty="0" smtClean="0"/>
              <a:t>Meet with ITCA and 619 Consortium</a:t>
            </a:r>
          </a:p>
          <a:p>
            <a:r>
              <a:rPr lang="en-US" dirty="0" smtClean="0"/>
              <a:t>Introduction to the SICC orientation slides</a:t>
            </a:r>
          </a:p>
          <a:p>
            <a:endParaRPr lang="en-US" dirty="0"/>
          </a:p>
        </p:txBody>
      </p:sp>
      <p:sp>
        <p:nvSpPr>
          <p:cNvPr id="4" name="Date Placeholder 3"/>
          <p:cNvSpPr>
            <a:spLocks noGrp="1"/>
          </p:cNvSpPr>
          <p:nvPr>
            <p:ph type="dt" sz="half" idx="10"/>
          </p:nvPr>
        </p:nvSpPr>
        <p:spPr/>
        <p:txBody>
          <a:bodyPr/>
          <a:lstStyle/>
          <a:p>
            <a:pPr>
              <a:defRPr/>
            </a:pPr>
            <a:fld id="{747AA680-C110-417E-86DB-D9CA8C22E593}" type="datetime1">
              <a:rPr lang="en-US" smtClean="0"/>
              <a:t>9/7/2014</a:t>
            </a:fld>
            <a:endParaRPr lang="en-US" dirty="0"/>
          </a:p>
        </p:txBody>
      </p:sp>
      <p:sp>
        <p:nvSpPr>
          <p:cNvPr id="5" name="Slide Number Placeholder 4"/>
          <p:cNvSpPr>
            <a:spLocks noGrp="1"/>
          </p:cNvSpPr>
          <p:nvPr>
            <p:ph type="sldNum" sz="quarter" idx="12"/>
          </p:nvPr>
        </p:nvSpPr>
        <p:spPr/>
        <p:txBody>
          <a:bodyPr/>
          <a:lstStyle/>
          <a:p>
            <a:pPr>
              <a:defRPr/>
            </a:pPr>
            <a:fld id="{46E9D7C5-82EB-4B08-A176-3F89FF77F5C1}" type="slidenum">
              <a:rPr lang="en-US" smtClean="0"/>
              <a:pPr>
                <a:defRPr/>
              </a:pPr>
              <a:t>2</a:t>
            </a:fld>
            <a:endParaRPr lang="en-US" dirty="0"/>
          </a:p>
        </p:txBody>
      </p:sp>
    </p:spTree>
    <p:extLst>
      <p:ext uri="{BB962C8B-B14F-4D97-AF65-F5344CB8AC3E}">
        <p14:creationId xmlns:p14="http://schemas.microsoft.com/office/powerpoint/2010/main" val="25915060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792162"/>
          </a:xfrm>
        </p:spPr>
        <p:txBody>
          <a:bodyPr/>
          <a:lstStyle/>
          <a:p>
            <a:pPr eaLnBrk="1" fontAlgn="auto" hangingPunct="1">
              <a:spcAft>
                <a:spcPts val="0"/>
              </a:spcAft>
              <a:defRPr/>
            </a:pPr>
            <a:r>
              <a:rPr lang="en-US" dirty="0" smtClean="0">
                <a:latin typeface="Century Gothic" pitchFamily="34" charset="0"/>
              </a:rPr>
              <a:t>Possible ICC roles</a:t>
            </a:r>
            <a:endParaRPr lang="en-US" dirty="0">
              <a:latin typeface="Century Gothic" pitchFamily="34" charset="0"/>
            </a:endParaRPr>
          </a:p>
        </p:txBody>
      </p:sp>
      <p:sp>
        <p:nvSpPr>
          <p:cNvPr id="19458"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96C06088-93DA-466F-BBF3-0FF20E092AB0}" type="datetime1">
              <a:rPr lang="en-US" smtClean="0"/>
              <a:t>9/7/2014</a:t>
            </a:fld>
            <a:endParaRPr lang="en-US" smtClean="0"/>
          </a:p>
        </p:txBody>
      </p:sp>
      <p:sp>
        <p:nvSpPr>
          <p:cNvPr id="19460"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2955F6C2-0F3C-47B6-95D7-89CFB99E277B}" type="slidenum">
              <a:rPr lang="en-US" smtClean="0"/>
              <a:pPr fontAlgn="base">
                <a:spcBef>
                  <a:spcPct val="0"/>
                </a:spcBef>
                <a:spcAft>
                  <a:spcPct val="0"/>
                </a:spcAft>
                <a:defRPr/>
              </a:pPr>
              <a:t>20</a:t>
            </a:fld>
            <a:endParaRPr lang="en-US" smtClean="0"/>
          </a:p>
        </p:txBody>
      </p:sp>
      <p:graphicFrame>
        <p:nvGraphicFramePr>
          <p:cNvPr id="19493" name="Group 37"/>
          <p:cNvGraphicFramePr>
            <a:graphicFrameLocks noGrp="1"/>
          </p:cNvGraphicFramePr>
          <p:nvPr>
            <p:extLst>
              <p:ext uri="{D42A27DB-BD31-4B8C-83A1-F6EECF244321}">
                <p14:modId xmlns:p14="http://schemas.microsoft.com/office/powerpoint/2010/main" val="1134295273"/>
              </p:ext>
            </p:extLst>
          </p:nvPr>
        </p:nvGraphicFramePr>
        <p:xfrm>
          <a:off x="457200" y="1600200"/>
          <a:ext cx="8153400" cy="4716037"/>
        </p:xfrm>
        <a:graphic>
          <a:graphicData uri="http://schemas.openxmlformats.org/drawingml/2006/table">
            <a:tbl>
              <a:tblPr/>
              <a:tblGrid>
                <a:gridCol w="2919712"/>
                <a:gridCol w="2310771"/>
                <a:gridCol w="2922917"/>
              </a:tblGrid>
              <a:tr h="427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FFFFFF"/>
                          </a:solidFill>
                          <a:effectLst/>
                          <a:latin typeface="Century Gothic" pitchFamily="34" charset="0"/>
                        </a:rPr>
                        <a:t>Policy Development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FFFFFF"/>
                          </a:solidFill>
                          <a:effectLst/>
                          <a:latin typeface="Century Gothic" pitchFamily="34" charset="0"/>
                        </a:rPr>
                        <a:t>Policy Approval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smtClean="0">
                          <a:ln>
                            <a:noFill/>
                          </a:ln>
                          <a:solidFill>
                            <a:srgbClr val="FFFFFF"/>
                          </a:solidFill>
                          <a:effectLst/>
                          <a:latin typeface="Century Gothic" pitchFamily="34" charset="0"/>
                        </a:rPr>
                        <a:t>Policy Implementation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954037">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rPr>
                        <a:t> </a:t>
                      </a:r>
                      <a:r>
                        <a:rPr kumimoji="0" lang="en-US" sz="1800" b="0" i="0" u="none" strike="noStrike" cap="none" normalizeH="0" baseline="0" dirty="0" err="1" smtClean="0">
                          <a:ln>
                            <a:noFill/>
                          </a:ln>
                          <a:solidFill>
                            <a:srgbClr val="000000"/>
                          </a:solidFill>
                          <a:effectLst/>
                          <a:latin typeface="Century Gothic" pitchFamily="34" charset="0"/>
                        </a:rPr>
                        <a:t>Conceptualizers</a:t>
                      </a:r>
                      <a:r>
                        <a:rPr kumimoji="0" lang="en-US" sz="1800" b="0" i="0" u="none" strike="noStrike" cap="none" normalizeH="0" baseline="0" dirty="0" smtClean="0">
                          <a:ln>
                            <a:noFill/>
                          </a:ln>
                          <a:solidFill>
                            <a:srgbClr val="000000"/>
                          </a:solidFill>
                          <a:effectLst/>
                          <a:latin typeface="Century Gothic" pitchFamily="34" charset="0"/>
                        </a:rPr>
                        <a:t> of service system</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rPr>
                        <a:t> Study designers/</a:t>
                      </a: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800" b="0" i="0" u="none" strike="noStrike" cap="none" normalizeH="0" baseline="0" dirty="0" smtClean="0">
                          <a:ln>
                            <a:noFill/>
                          </a:ln>
                          <a:solidFill>
                            <a:srgbClr val="000000"/>
                          </a:solidFill>
                          <a:effectLst/>
                          <a:latin typeface="Century Gothic" pitchFamily="34" charset="0"/>
                        </a:rPr>
                        <a:t>conductors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rPr>
                        <a:t> Disseminators of information</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rPr>
                        <a:t> Policy Writers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rPr>
                        <a:t> Proposal readers/ project recommendations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rPr>
                        <a:t> Developers of guidelines for service system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rPr>
                        <a:t> Informing policy approvers of need for and value of policies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rPr>
                        <a:t> Creators and maintainers of climate conductive to policy approval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600" b="0" i="0" u="none" strike="noStrike" cap="none" normalizeH="0" baseline="0" dirty="0" smtClean="0">
                          <a:ln>
                            <a:noFill/>
                          </a:ln>
                          <a:solidFill>
                            <a:srgbClr val="000000"/>
                          </a:solidFill>
                          <a:effectLst/>
                          <a:latin typeface="Century Gothic" pitchFamily="34" charset="0"/>
                        </a:rPr>
                        <a:t> Information</a:t>
                      </a:r>
                      <a:r>
                        <a:rPr kumimoji="0" lang="en-US" sz="1800" b="0" i="0" u="none" strike="noStrike" cap="none" normalizeH="0" baseline="0" dirty="0" smtClean="0">
                          <a:ln>
                            <a:noFill/>
                          </a:ln>
                          <a:solidFill>
                            <a:srgbClr val="000000"/>
                          </a:solidFill>
                          <a:effectLst/>
                          <a:latin typeface="Century Gothic" pitchFamily="34" charset="0"/>
                        </a:rPr>
                        <a:t> gatherers re: status of service system</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rPr>
                        <a:t> Service system coordination</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rPr>
                        <a:t> Part C grant administrators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rPr>
                        <a:t> Overseers of local ICCs </a:t>
                      </a:r>
                      <a:r>
                        <a:rPr kumimoji="0" lang="en-US" sz="1600" b="0" i="1" u="none" strike="noStrike" cap="none" normalizeH="0" baseline="0" dirty="0" smtClean="0">
                          <a:ln>
                            <a:noFill/>
                          </a:ln>
                          <a:solidFill>
                            <a:srgbClr val="000000"/>
                          </a:solidFill>
                          <a:effectLst/>
                          <a:latin typeface="Century Gothic" pitchFamily="34" charset="0"/>
                        </a:rPr>
                        <a:t>(if applicable)</a:t>
                      </a:r>
                      <a:endParaRPr kumimoji="0" lang="en-US" sz="1800" b="0" i="1" u="none" strike="noStrike" cap="none" normalizeH="0" baseline="0" dirty="0" smtClean="0">
                        <a:ln>
                          <a:noFill/>
                        </a:ln>
                        <a:solidFill>
                          <a:srgbClr val="000000"/>
                        </a:solidFill>
                        <a:effectLst/>
                        <a:latin typeface="Century Gothic" pitchFamily="34" charset="0"/>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rPr>
                        <a:t> Preparers of annual report</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endParaRPr kumimoji="0" lang="en-US" sz="1600" b="0" i="0" u="none" strike="noStrike" cap="none" normalizeH="0" baseline="0" dirty="0" smtClean="0">
                        <a:ln>
                          <a:noFill/>
                        </a:ln>
                        <a:solidFill>
                          <a:srgbClr val="000000"/>
                        </a:solidFill>
                        <a:effectLst/>
                        <a:latin typeface="Century Gothic"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eaLnBrk="1" fontAlgn="auto" hangingPunct="1">
              <a:spcAft>
                <a:spcPts val="0"/>
              </a:spcAft>
              <a:defRPr/>
            </a:pPr>
            <a:r>
              <a:rPr lang="en-US" dirty="0" smtClean="0">
                <a:latin typeface="Century Gothic" pitchFamily="34" charset="0"/>
              </a:rPr>
              <a:t>Possible ICC roles</a:t>
            </a:r>
            <a:endParaRPr lang="en-US" dirty="0">
              <a:latin typeface="Century Gothic" pitchFamily="34" charset="0"/>
            </a:endParaRPr>
          </a:p>
        </p:txBody>
      </p:sp>
      <p:sp>
        <p:nvSpPr>
          <p:cNvPr id="20482" name="Date Placeholder 3"/>
          <p:cNvSpPr>
            <a:spLocks noGrp="1"/>
          </p:cNvSpPr>
          <p:nvPr>
            <p:ph type="dt" sz="half" idx="10"/>
          </p:nvPr>
        </p:nvSpPr>
        <p:spPr bwMode="auto">
          <a:xfrm rot="16200000">
            <a:off x="7970451" y="1226820"/>
            <a:ext cx="1600199" cy="365760"/>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9FCE2402-51AC-4008-84EA-CA1EBD3E8006}" type="datetime1">
              <a:rPr lang="en-US" smtClean="0"/>
              <a:t>9/7/2014</a:t>
            </a:fld>
            <a:endParaRPr lang="en-US" dirty="0" smtClean="0"/>
          </a:p>
        </p:txBody>
      </p:sp>
      <p:sp>
        <p:nvSpPr>
          <p:cNvPr id="20484" name="Slide Number Placeholder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13303FF-3FA9-462F-A291-A18016C1B2BD}" type="slidenum">
              <a:rPr lang="en-US" smtClean="0"/>
              <a:pPr fontAlgn="base">
                <a:spcBef>
                  <a:spcPct val="0"/>
                </a:spcBef>
                <a:spcAft>
                  <a:spcPct val="0"/>
                </a:spcAft>
                <a:defRPr/>
              </a:pPr>
              <a:t>21</a:t>
            </a:fld>
            <a:endParaRPr lang="en-US" smtClean="0"/>
          </a:p>
        </p:txBody>
      </p:sp>
      <p:graphicFrame>
        <p:nvGraphicFramePr>
          <p:cNvPr id="20514" name="Group 34"/>
          <p:cNvGraphicFramePr>
            <a:graphicFrameLocks noGrp="1"/>
          </p:cNvGraphicFramePr>
          <p:nvPr>
            <p:extLst>
              <p:ext uri="{D42A27DB-BD31-4B8C-83A1-F6EECF244321}">
                <p14:modId xmlns:p14="http://schemas.microsoft.com/office/powerpoint/2010/main" val="253863412"/>
              </p:ext>
            </p:extLst>
          </p:nvPr>
        </p:nvGraphicFramePr>
        <p:xfrm>
          <a:off x="152400" y="1371600"/>
          <a:ext cx="8229599" cy="5334000"/>
        </p:xfrm>
        <a:graphic>
          <a:graphicData uri="http://schemas.openxmlformats.org/drawingml/2006/table">
            <a:tbl>
              <a:tblPr/>
              <a:tblGrid>
                <a:gridCol w="3319463"/>
                <a:gridCol w="2211387"/>
                <a:gridCol w="2698749"/>
              </a:tblGrid>
              <a:tr h="9040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FFFFFF"/>
                          </a:solidFill>
                          <a:effectLst/>
                          <a:latin typeface="Century Gothic" pitchFamily="34" charset="0"/>
                        </a:rPr>
                        <a:t>Policy Development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FFFFFF"/>
                          </a:solidFill>
                          <a:effectLst/>
                          <a:latin typeface="Century Gothic" pitchFamily="34" charset="0"/>
                        </a:rPr>
                        <a:t>More Policy Development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FFFFFF"/>
                          </a:solidFill>
                          <a:effectLst/>
                          <a:latin typeface="Century Gothic" pitchFamily="34" charset="0"/>
                        </a:rPr>
                        <a:t>Policy Implementation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429933">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rPr>
                        <a:t> Informing/explaining the vision of service system</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rPr>
                        <a:t> Representatives of constituencies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rPr>
                        <a:t> Creators of climate conducive to coordination/collaboration within ICC and among affected constituencies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rPr>
                        <a:t> Promoters of Interagency Agreements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endParaRPr kumimoji="0" lang="en-US" sz="1800" b="0" i="0" u="none" strike="noStrike" cap="none" normalizeH="0" baseline="0" dirty="0" smtClean="0">
                        <a:ln>
                          <a:noFill/>
                        </a:ln>
                        <a:solidFill>
                          <a:srgbClr val="000000"/>
                        </a:solidFill>
                        <a:effectLst/>
                        <a:latin typeface="Century Gothic"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rPr>
                        <a:t> Obtainers of private funds for projects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rPr>
                        <a:t> Data analysts of existing programs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rPr>
                        <a:t> Data analysts of existing fiscal policies and  procedures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rPr>
                        <a:t> Stakeholders to provide input to Lead Agency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rPr>
                        <a:t> Funders of projects, studies, pilots and/or programs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rPr>
                        <a:t> Obtainers of private funds for implementation</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rPr>
                        <a:t> Assisting locals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rPr>
                        <a:t> Evaluators of effectiveness of policies and programs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rPr>
                        <a:t> Representatives of constituencies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Century Gothic" pitchFamily="34" charset="0"/>
                        </a:rPr>
                        <a:t> Ongoing planning and review of service system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457200"/>
            <a:ext cx="8077200" cy="914400"/>
          </a:xfrm>
        </p:spPr>
        <p:txBody>
          <a:bodyPr>
            <a:normAutofit/>
          </a:bodyPr>
          <a:lstStyle/>
          <a:p>
            <a:pPr algn="ctr"/>
            <a:r>
              <a:rPr lang="en-US" sz="2400" i="1" dirty="0" smtClean="0">
                <a:latin typeface="Century Gothic" pitchFamily="34" charset="0"/>
              </a:rPr>
              <a:t>Potential</a:t>
            </a:r>
            <a:r>
              <a:rPr lang="en-US" sz="2400" dirty="0" smtClean="0">
                <a:latin typeface="Century Gothic" pitchFamily="34" charset="0"/>
              </a:rPr>
              <a:t> Roles of the Part C Coordinator/Lead Agency Administrator</a:t>
            </a:r>
            <a:endParaRPr lang="en-US" sz="2400" dirty="0">
              <a:latin typeface="Century Gothic" pitchFamily="34" charset="0"/>
            </a:endParaRPr>
          </a:p>
        </p:txBody>
      </p:sp>
      <p:sp>
        <p:nvSpPr>
          <p:cNvPr id="8" name="Content Placeholder 7"/>
          <p:cNvSpPr>
            <a:spLocks noGrp="1"/>
          </p:cNvSpPr>
          <p:nvPr>
            <p:ph idx="1"/>
          </p:nvPr>
        </p:nvSpPr>
        <p:spPr>
          <a:xfrm>
            <a:off x="228600" y="1676400"/>
            <a:ext cx="8305800" cy="4330700"/>
          </a:xfrm>
        </p:spPr>
        <p:txBody>
          <a:bodyPr>
            <a:normAutofit lnSpcReduction="10000"/>
          </a:bodyPr>
          <a:lstStyle/>
          <a:p>
            <a:r>
              <a:rPr lang="en-US" sz="2000" dirty="0" smtClean="0">
                <a:latin typeface="Century Gothic" pitchFamily="34" charset="0"/>
              </a:rPr>
              <a:t>Supports the SICC in carrying out their functions and responsibilities</a:t>
            </a:r>
          </a:p>
          <a:p>
            <a:r>
              <a:rPr lang="en-US" sz="2000" dirty="0" smtClean="0">
                <a:latin typeface="Century Gothic" pitchFamily="34" charset="0"/>
              </a:rPr>
              <a:t>Serves in an ad hoc capacity – non-voting member </a:t>
            </a:r>
          </a:p>
          <a:p>
            <a:r>
              <a:rPr lang="en-US" sz="2000" dirty="0" smtClean="0">
                <a:latin typeface="Century Gothic" pitchFamily="34" charset="0"/>
              </a:rPr>
              <a:t>Assists with developing the agenda</a:t>
            </a:r>
          </a:p>
          <a:p>
            <a:r>
              <a:rPr lang="en-US" sz="2000" dirty="0" smtClean="0">
                <a:latin typeface="Century Gothic" pitchFamily="34" charset="0"/>
              </a:rPr>
              <a:t>Reports on topical issues and priorities</a:t>
            </a:r>
          </a:p>
          <a:p>
            <a:r>
              <a:rPr lang="en-US" sz="2000" dirty="0" smtClean="0">
                <a:latin typeface="Century Gothic" pitchFamily="34" charset="0"/>
              </a:rPr>
              <a:t>Provides a State-of-State/LA report at SICC meetings</a:t>
            </a:r>
          </a:p>
          <a:p>
            <a:r>
              <a:rPr lang="en-US" sz="2000" dirty="0" smtClean="0">
                <a:latin typeface="Century Gothic" pitchFamily="34" charset="0"/>
              </a:rPr>
              <a:t>Reports on and seeks input for State Performance Plan and Annual Performance Report</a:t>
            </a:r>
          </a:p>
          <a:p>
            <a:r>
              <a:rPr lang="en-US" sz="2000" dirty="0" smtClean="0">
                <a:latin typeface="Century Gothic" pitchFamily="34" charset="0"/>
              </a:rPr>
              <a:t>Reports on Level of Determination for State and local programs</a:t>
            </a:r>
          </a:p>
          <a:p>
            <a:r>
              <a:rPr lang="en-US" sz="2000" dirty="0" smtClean="0">
                <a:latin typeface="Century Gothic" pitchFamily="34" charset="0"/>
              </a:rPr>
              <a:t>Reviews and comments on the SICC annual report </a:t>
            </a:r>
          </a:p>
          <a:p>
            <a:r>
              <a:rPr lang="en-US" sz="2000" dirty="0" smtClean="0">
                <a:latin typeface="Century Gothic" pitchFamily="34" charset="0"/>
              </a:rPr>
              <a:t>Updates the SICC on State, regional, and Federal issues</a:t>
            </a:r>
          </a:p>
          <a:p>
            <a:r>
              <a:rPr lang="en-US" sz="2000" dirty="0" smtClean="0">
                <a:latin typeface="Century Gothic" pitchFamily="34" charset="0"/>
              </a:rPr>
              <a:t>Assists in identifying SICC priorities and goals</a:t>
            </a:r>
          </a:p>
          <a:p>
            <a:r>
              <a:rPr lang="en-US" sz="2000" dirty="0" smtClean="0">
                <a:latin typeface="Century Gothic" pitchFamily="34" charset="0"/>
              </a:rPr>
              <a:t>Provides administrative support and/or funds for the SICC</a:t>
            </a:r>
          </a:p>
          <a:p>
            <a:endParaRPr lang="en-US" dirty="0"/>
          </a:p>
        </p:txBody>
      </p:sp>
      <p:sp>
        <p:nvSpPr>
          <p:cNvPr id="3" name="Date Placeholder 2"/>
          <p:cNvSpPr>
            <a:spLocks noGrp="1"/>
          </p:cNvSpPr>
          <p:nvPr>
            <p:ph type="dt" sz="half" idx="10"/>
          </p:nvPr>
        </p:nvSpPr>
        <p:spPr/>
        <p:txBody>
          <a:bodyPr/>
          <a:lstStyle/>
          <a:p>
            <a:pPr>
              <a:defRPr/>
            </a:pPr>
            <a:fld id="{66B4FF18-7E09-45AD-AEA7-8263040F4DA0}" type="datetime1">
              <a:rPr lang="en-US" smtClean="0"/>
              <a:t>9/7/2014</a:t>
            </a:fld>
            <a:endParaRPr lang="en-US" dirty="0"/>
          </a:p>
        </p:txBody>
      </p:sp>
      <p:sp>
        <p:nvSpPr>
          <p:cNvPr id="5" name="Slide Number Placeholder 4"/>
          <p:cNvSpPr>
            <a:spLocks noGrp="1"/>
          </p:cNvSpPr>
          <p:nvPr>
            <p:ph type="sldNum" sz="quarter" idx="12"/>
          </p:nvPr>
        </p:nvSpPr>
        <p:spPr/>
        <p:txBody>
          <a:bodyPr/>
          <a:lstStyle/>
          <a:p>
            <a:pPr>
              <a:defRPr/>
            </a:pPr>
            <a:fld id="{F16961FF-1E29-4D9A-85B8-DE0698EEB867}"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28600"/>
            <a:ext cx="8229600" cy="990600"/>
          </a:xfrm>
        </p:spPr>
        <p:txBody>
          <a:bodyPr>
            <a:noAutofit/>
          </a:bodyPr>
          <a:lstStyle/>
          <a:p>
            <a:pPr algn="ctr">
              <a:defRPr/>
            </a:pPr>
            <a:r>
              <a:rPr lang="en-US" dirty="0" smtClean="0"/>
              <a:t/>
            </a:r>
            <a:br>
              <a:rPr lang="en-US" dirty="0" smtClean="0"/>
            </a:br>
            <a:r>
              <a:rPr lang="en-US" sz="3200" dirty="0" smtClean="0">
                <a:latin typeface="Century Gothic" pitchFamily="34" charset="0"/>
              </a:rPr>
              <a:t>Collaboration </a:t>
            </a:r>
            <a:r>
              <a:rPr lang="en-US" sz="3200" dirty="0">
                <a:latin typeface="Century Gothic" pitchFamily="34" charset="0"/>
              </a:rPr>
              <a:t>and connections are essential elements of success</a:t>
            </a:r>
            <a:r>
              <a:rPr lang="en-US" dirty="0" smtClean="0"/>
              <a:t/>
            </a:r>
            <a:br>
              <a:rPr lang="en-US" dirty="0" smtClean="0"/>
            </a:br>
            <a:endParaRPr lang="en-US" sz="3100" dirty="0">
              <a:latin typeface="Century Gothic" pitchFamily="34" charset="0"/>
            </a:endParaRPr>
          </a:p>
        </p:txBody>
      </p:sp>
      <p:sp>
        <p:nvSpPr>
          <p:cNvPr id="40962" name="Content Placeholder 1"/>
          <p:cNvSpPr>
            <a:spLocks noGrp="1"/>
          </p:cNvSpPr>
          <p:nvPr>
            <p:ph idx="1"/>
          </p:nvPr>
        </p:nvSpPr>
        <p:spPr>
          <a:xfrm>
            <a:off x="304800" y="1524000"/>
            <a:ext cx="8153400" cy="5181600"/>
          </a:xfrm>
        </p:spPr>
        <p:txBody>
          <a:bodyPr>
            <a:normAutofit fontScale="85000" lnSpcReduction="20000"/>
          </a:bodyPr>
          <a:lstStyle/>
          <a:p>
            <a:pPr marL="400050" lvl="1" indent="0">
              <a:lnSpc>
                <a:spcPct val="160000"/>
              </a:lnSpc>
              <a:spcBef>
                <a:spcPts val="300"/>
              </a:spcBef>
              <a:spcAft>
                <a:spcPts val="300"/>
              </a:spcAft>
              <a:buNone/>
            </a:pPr>
            <a:r>
              <a:rPr lang="en-US" b="1" i="1" dirty="0" smtClean="0">
                <a:latin typeface="Century Gothic" panose="020B0502020202020204" pitchFamily="34" charset="0"/>
              </a:rPr>
              <a:t>Collaboration is a way of thinking and relating, a philosophy, a paradigm shift, an attitude change. It requires a set of behaviors, beliefs, attitudes, and values. The result is a sense of shared ownership, shared responsibility, shared success.</a:t>
            </a:r>
            <a:r>
              <a:rPr lang="en-US" b="1" dirty="0" smtClean="0">
                <a:latin typeface="Century Gothic" panose="020B0502020202020204" pitchFamily="34" charset="0"/>
              </a:rPr>
              <a:t/>
            </a:r>
            <a:br>
              <a:rPr lang="en-US" b="1" dirty="0" smtClean="0">
                <a:latin typeface="Century Gothic" panose="020B0502020202020204" pitchFamily="34" charset="0"/>
              </a:rPr>
            </a:br>
            <a:r>
              <a:rPr lang="en-US" sz="2200" dirty="0" smtClean="0">
                <a:latin typeface="Century Gothic" panose="020B0502020202020204" pitchFamily="34" charset="0"/>
              </a:rPr>
              <a:t>Bishop, K.K. (1993) </a:t>
            </a:r>
            <a:r>
              <a:rPr lang="en-US" sz="2200" i="1" dirty="0" smtClean="0">
                <a:latin typeface="Century Gothic" panose="020B0502020202020204" pitchFamily="34" charset="0"/>
              </a:rPr>
              <a:t>Family/Professional Collaboration </a:t>
            </a:r>
          </a:p>
          <a:p>
            <a:pPr marL="400050" lvl="1" indent="0">
              <a:lnSpc>
                <a:spcPct val="160000"/>
              </a:lnSpc>
              <a:spcBef>
                <a:spcPts val="300"/>
              </a:spcBef>
              <a:spcAft>
                <a:spcPts val="300"/>
              </a:spcAft>
              <a:buNone/>
            </a:pPr>
            <a:r>
              <a:rPr lang="en-US" sz="2200" i="1" dirty="0" smtClean="0">
                <a:latin typeface="Century Gothic" panose="020B0502020202020204" pitchFamily="34" charset="0"/>
              </a:rPr>
              <a:t>for Children with Special Health Needs and</a:t>
            </a:r>
          </a:p>
          <a:p>
            <a:pPr marL="400050" lvl="1" indent="0">
              <a:lnSpc>
                <a:spcPct val="160000"/>
              </a:lnSpc>
              <a:spcBef>
                <a:spcPts val="300"/>
              </a:spcBef>
              <a:spcAft>
                <a:spcPts val="300"/>
              </a:spcAft>
              <a:buNone/>
            </a:pPr>
            <a:r>
              <a:rPr lang="en-US" sz="2200" i="1" dirty="0" smtClean="0">
                <a:latin typeface="Century Gothic" panose="020B0502020202020204" pitchFamily="34" charset="0"/>
              </a:rPr>
              <a:t> Their Families (Monograph), Burlington, </a:t>
            </a:r>
          </a:p>
          <a:p>
            <a:pPr marL="400050" lvl="1" indent="0">
              <a:lnSpc>
                <a:spcPct val="160000"/>
              </a:lnSpc>
              <a:spcBef>
                <a:spcPts val="300"/>
              </a:spcBef>
              <a:spcAft>
                <a:spcPts val="300"/>
              </a:spcAft>
              <a:buNone/>
            </a:pPr>
            <a:r>
              <a:rPr lang="en-US" sz="2200" i="1" dirty="0" smtClean="0">
                <a:latin typeface="Century Gothic" panose="020B0502020202020204" pitchFamily="34" charset="0"/>
              </a:rPr>
              <a:t>Vermont: Department of Social Work, </a:t>
            </a:r>
          </a:p>
          <a:p>
            <a:pPr marL="400050" lvl="1" indent="0">
              <a:lnSpc>
                <a:spcPct val="160000"/>
              </a:lnSpc>
              <a:spcBef>
                <a:spcPts val="300"/>
              </a:spcBef>
              <a:spcAft>
                <a:spcPts val="300"/>
              </a:spcAft>
              <a:buNone/>
            </a:pPr>
            <a:r>
              <a:rPr lang="en-US" sz="2200" i="1" dirty="0" smtClean="0">
                <a:latin typeface="Century Gothic" panose="020B0502020202020204" pitchFamily="34" charset="0"/>
              </a:rPr>
              <a:t>University of Vermont, pg. 11-12.</a:t>
            </a:r>
            <a:endParaRPr lang="en-US" sz="2200" dirty="0" smtClean="0">
              <a:latin typeface="Century Gothic" pitchFamily="34" charset="0"/>
            </a:endParaRPr>
          </a:p>
        </p:txBody>
      </p:sp>
      <p:sp>
        <p:nvSpPr>
          <p:cNvPr id="24580"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CBB86B88-0596-400C-9059-93712E192C25}" type="datetime1">
              <a:rPr lang="en-US" smtClean="0"/>
              <a:t>9/7/2014</a:t>
            </a:fld>
            <a:endParaRPr lang="en-US" smtClean="0"/>
          </a:p>
        </p:txBody>
      </p:sp>
      <p:sp>
        <p:nvSpPr>
          <p:cNvPr id="24582"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BAD80168-9D30-4152-AD02-289B62AB026A}" type="slidenum">
              <a:rPr lang="en-US" smtClean="0"/>
              <a:pPr fontAlgn="base">
                <a:spcBef>
                  <a:spcPct val="0"/>
                </a:spcBef>
                <a:spcAft>
                  <a:spcPct val="0"/>
                </a:spcAft>
                <a:defRPr/>
              </a:pPr>
              <a:t>23</a:t>
            </a:fld>
            <a:endParaRPr lang="en-US" smtClean="0"/>
          </a:p>
        </p:txBody>
      </p:sp>
      <p:pic>
        <p:nvPicPr>
          <p:cNvPr id="4098" name="Picture 2" descr="https://encrypted-tbn3.gstatic.com/images?q=tbn:ANd9GcQghFCjGfXFXOMvnF_BmhMCg0gHQj6Hkhwoq6IG3Gs-gYjxYtv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495800"/>
            <a:ext cx="2152650" cy="20574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438400"/>
            <a:ext cx="8077200" cy="2362200"/>
          </a:xfrm>
        </p:spPr>
        <p:txBody>
          <a:bodyPr>
            <a:normAutofit fontScale="90000"/>
          </a:bodyPr>
          <a:lstStyle/>
          <a:p>
            <a:pPr algn="ctr"/>
            <a:r>
              <a:rPr lang="en-US" dirty="0" smtClean="0">
                <a:latin typeface="Century Gothic" pitchFamily="34" charset="0"/>
              </a:rPr>
              <a:t>Interagency Collaboration </a:t>
            </a:r>
            <a:r>
              <a:rPr lang="en-US" b="1" dirty="0" smtClean="0">
                <a:latin typeface="Century Gothic" pitchFamily="34" charset="0"/>
              </a:rPr>
              <a:t>CAN</a:t>
            </a:r>
            <a:r>
              <a:rPr lang="en-US" dirty="0" smtClean="0">
                <a:latin typeface="Century Gothic" pitchFamily="34" charset="0"/>
              </a:rPr>
              <a:t> be achieved – through strong leadership and active member participation</a:t>
            </a:r>
            <a:endParaRPr lang="en-US" dirty="0">
              <a:latin typeface="Century Gothic" pitchFamily="34" charset="0"/>
            </a:endParaRPr>
          </a:p>
        </p:txBody>
      </p:sp>
      <p:sp>
        <p:nvSpPr>
          <p:cNvPr id="4" name="Date Placeholder 3"/>
          <p:cNvSpPr>
            <a:spLocks noGrp="1"/>
          </p:cNvSpPr>
          <p:nvPr>
            <p:ph type="dt" sz="half" idx="10"/>
          </p:nvPr>
        </p:nvSpPr>
        <p:spPr/>
        <p:txBody>
          <a:bodyPr/>
          <a:lstStyle/>
          <a:p>
            <a:pPr>
              <a:defRPr/>
            </a:pPr>
            <a:fld id="{724E5D7F-AA0F-4750-9B77-304CF9A980A1}" type="datetime1">
              <a:rPr lang="en-US" smtClean="0"/>
              <a:t>9/7/2014</a:t>
            </a:fld>
            <a:endParaRPr lang="en-US" dirty="0"/>
          </a:p>
        </p:txBody>
      </p:sp>
      <p:sp>
        <p:nvSpPr>
          <p:cNvPr id="6" name="Slide Number Placeholder 5"/>
          <p:cNvSpPr>
            <a:spLocks noGrp="1"/>
          </p:cNvSpPr>
          <p:nvPr>
            <p:ph type="sldNum" sz="quarter" idx="12"/>
          </p:nvPr>
        </p:nvSpPr>
        <p:spPr/>
        <p:txBody>
          <a:bodyPr/>
          <a:lstStyle/>
          <a:p>
            <a:pPr>
              <a:defRPr/>
            </a:pPr>
            <a:fld id="{46E9D7C5-82EB-4B08-A176-3F89FF77F5C1}"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latin typeface="Century Gothic" pitchFamily="34" charset="0"/>
              </a:rPr>
              <a:t>6 Practices of Collaborative Leadership</a:t>
            </a:r>
            <a:endParaRPr lang="en-US" dirty="0">
              <a:latin typeface="Century Gothic" pitchFamily="34" charset="0"/>
            </a:endParaRPr>
          </a:p>
        </p:txBody>
      </p:sp>
      <p:sp>
        <p:nvSpPr>
          <p:cNvPr id="7" name="Content Placeholder 1"/>
          <p:cNvSpPr>
            <a:spLocks noGrp="1"/>
          </p:cNvSpPr>
          <p:nvPr>
            <p:ph idx="1"/>
          </p:nvPr>
        </p:nvSpPr>
        <p:spPr/>
        <p:txBody>
          <a:bodyPr>
            <a:normAutofit fontScale="92500" lnSpcReduction="10000"/>
          </a:bodyPr>
          <a:lstStyle/>
          <a:p>
            <a:pPr>
              <a:lnSpc>
                <a:spcPct val="150000"/>
              </a:lnSpc>
            </a:pPr>
            <a:r>
              <a:rPr lang="en-US" sz="3200" dirty="0" smtClean="0">
                <a:latin typeface="Century Gothic" pitchFamily="34" charset="0"/>
              </a:rPr>
              <a:t>Assess the Environment</a:t>
            </a:r>
          </a:p>
          <a:p>
            <a:pPr>
              <a:lnSpc>
                <a:spcPct val="150000"/>
              </a:lnSpc>
            </a:pPr>
            <a:r>
              <a:rPr lang="en-US" sz="3200" dirty="0" smtClean="0">
                <a:latin typeface="Century Gothic" pitchFamily="34" charset="0"/>
              </a:rPr>
              <a:t>Create Clarity</a:t>
            </a:r>
          </a:p>
          <a:p>
            <a:pPr>
              <a:lnSpc>
                <a:spcPct val="150000"/>
              </a:lnSpc>
            </a:pPr>
            <a:r>
              <a:rPr lang="en-US" sz="3200" dirty="0" smtClean="0">
                <a:latin typeface="Century Gothic" pitchFamily="34" charset="0"/>
              </a:rPr>
              <a:t>Build Trust and Safety</a:t>
            </a:r>
          </a:p>
          <a:p>
            <a:pPr>
              <a:lnSpc>
                <a:spcPct val="150000"/>
              </a:lnSpc>
            </a:pPr>
            <a:r>
              <a:rPr lang="en-US" sz="3200" dirty="0" smtClean="0">
                <a:latin typeface="Century Gothic" pitchFamily="34" charset="0"/>
              </a:rPr>
              <a:t>Share Power and Influence</a:t>
            </a:r>
          </a:p>
          <a:p>
            <a:pPr>
              <a:lnSpc>
                <a:spcPct val="150000"/>
              </a:lnSpc>
            </a:pPr>
            <a:r>
              <a:rPr lang="en-US" sz="3200" dirty="0" smtClean="0">
                <a:latin typeface="Century Gothic" pitchFamily="34" charset="0"/>
              </a:rPr>
              <a:t>Develop People</a:t>
            </a:r>
          </a:p>
          <a:p>
            <a:pPr>
              <a:lnSpc>
                <a:spcPct val="150000"/>
              </a:lnSpc>
            </a:pPr>
            <a:r>
              <a:rPr lang="en-US" sz="3200" dirty="0" smtClean="0">
                <a:latin typeface="Century Gothic" pitchFamily="34" charset="0"/>
              </a:rPr>
              <a:t>Self-Reflect</a:t>
            </a:r>
            <a:endParaRPr lang="en-US" sz="3200" dirty="0">
              <a:latin typeface="Century Gothic" pitchFamily="34" charset="0"/>
            </a:endParaRPr>
          </a:p>
        </p:txBody>
      </p:sp>
      <p:sp>
        <p:nvSpPr>
          <p:cNvPr id="4" name="Date Placeholder 3"/>
          <p:cNvSpPr>
            <a:spLocks noGrp="1"/>
          </p:cNvSpPr>
          <p:nvPr>
            <p:ph type="dt" sz="half" idx="10"/>
          </p:nvPr>
        </p:nvSpPr>
        <p:spPr/>
        <p:txBody>
          <a:bodyPr/>
          <a:lstStyle/>
          <a:p>
            <a:pPr>
              <a:defRPr/>
            </a:pPr>
            <a:fld id="{2C81F4DD-E49F-4DDB-9D58-C42FD8FAB2A0}" type="datetime1">
              <a:rPr lang="en-US" smtClean="0"/>
              <a:t>9/7/2014</a:t>
            </a:fld>
            <a:endParaRPr lang="en-US" dirty="0"/>
          </a:p>
        </p:txBody>
      </p:sp>
      <p:sp>
        <p:nvSpPr>
          <p:cNvPr id="6" name="Slide Number Placeholder 5"/>
          <p:cNvSpPr>
            <a:spLocks noGrp="1"/>
          </p:cNvSpPr>
          <p:nvPr>
            <p:ph type="sldNum" sz="quarter" idx="12"/>
          </p:nvPr>
        </p:nvSpPr>
        <p:spPr/>
        <p:txBody>
          <a:bodyPr/>
          <a:lstStyle/>
          <a:p>
            <a:pPr>
              <a:defRPr/>
            </a:pPr>
            <a:fld id="{46E9D7C5-82EB-4B08-A176-3F89FF77F5C1}"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403424627"/>
              </p:ext>
            </p:extLst>
          </p:nvPr>
        </p:nvGraphicFramePr>
        <p:xfrm>
          <a:off x="228600" y="1905000"/>
          <a:ext cx="8686800" cy="4327503"/>
        </p:xfrm>
        <a:graphic>
          <a:graphicData uri="http://schemas.openxmlformats.org/drawingml/2006/table">
            <a:tbl>
              <a:tblPr firstRow="1" bandRow="1">
                <a:tableStyleId>{5C22544A-7EE6-4342-B048-85BDC9FD1C3A}</a:tableStyleId>
              </a:tblPr>
              <a:tblGrid>
                <a:gridCol w="2038883"/>
                <a:gridCol w="3764091"/>
                <a:gridCol w="2883826"/>
              </a:tblGrid>
              <a:tr h="350221">
                <a:tc>
                  <a:txBody>
                    <a:bodyPr/>
                    <a:lstStyle/>
                    <a:p>
                      <a:r>
                        <a:rPr lang="en-US" dirty="0" smtClean="0">
                          <a:latin typeface="Century Gothic" pitchFamily="34" charset="0"/>
                        </a:rPr>
                        <a:t>Community</a:t>
                      </a:r>
                      <a:endParaRPr lang="en-US" dirty="0">
                        <a:latin typeface="Century Gothic" pitchFamily="34" charset="0"/>
                      </a:endParaRPr>
                    </a:p>
                  </a:txBody>
                  <a:tcPr/>
                </a:tc>
                <a:tc>
                  <a:txBody>
                    <a:bodyPr/>
                    <a:lstStyle/>
                    <a:p>
                      <a:r>
                        <a:rPr lang="en-US" dirty="0" smtClean="0">
                          <a:latin typeface="Century Gothic" pitchFamily="34" charset="0"/>
                        </a:rPr>
                        <a:t>Goals</a:t>
                      </a:r>
                      <a:endParaRPr lang="en-US" dirty="0">
                        <a:latin typeface="Century Gothic" pitchFamily="34" charset="0"/>
                      </a:endParaRPr>
                    </a:p>
                  </a:txBody>
                  <a:tcPr/>
                </a:tc>
                <a:tc>
                  <a:txBody>
                    <a:bodyPr/>
                    <a:lstStyle/>
                    <a:p>
                      <a:r>
                        <a:rPr lang="en-US" dirty="0" smtClean="0">
                          <a:latin typeface="Century Gothic" pitchFamily="34" charset="0"/>
                        </a:rPr>
                        <a:t>Focus</a:t>
                      </a:r>
                      <a:endParaRPr lang="en-US" dirty="0">
                        <a:latin typeface="Century Gothic" pitchFamily="34" charset="0"/>
                      </a:endParaRPr>
                    </a:p>
                  </a:txBody>
                  <a:tcPr/>
                </a:tc>
              </a:tr>
              <a:tr h="870379">
                <a:tc>
                  <a:txBody>
                    <a:bodyPr/>
                    <a:lstStyle/>
                    <a:p>
                      <a:r>
                        <a:rPr lang="en-US" sz="1400" dirty="0" smtClean="0">
                          <a:latin typeface="Century Gothic" pitchFamily="34" charset="0"/>
                        </a:rPr>
                        <a:t>Education Community</a:t>
                      </a:r>
                      <a:endParaRPr lang="en-US" sz="1400" dirty="0">
                        <a:latin typeface="Century Gothic" pitchFamily="34" charset="0"/>
                      </a:endParaRPr>
                    </a:p>
                  </a:txBody>
                  <a:tcPr/>
                </a:tc>
                <a:tc>
                  <a:txBody>
                    <a:bodyPr/>
                    <a:lstStyle/>
                    <a:p>
                      <a:r>
                        <a:rPr lang="en-US" sz="1400" dirty="0" smtClean="0">
                          <a:latin typeface="Century Gothic" pitchFamily="34" charset="0"/>
                        </a:rPr>
                        <a:t>To enhance intellectual development; to enhance pre-school performance and social development</a:t>
                      </a:r>
                      <a:endParaRPr lang="en-US" sz="1400" dirty="0">
                        <a:latin typeface="Century Gothic" pitchFamily="34" charset="0"/>
                      </a:endParaRPr>
                    </a:p>
                  </a:txBody>
                  <a:tcPr/>
                </a:tc>
                <a:tc>
                  <a:txBody>
                    <a:bodyPr/>
                    <a:lstStyle/>
                    <a:p>
                      <a:r>
                        <a:rPr lang="en-US" sz="1400" dirty="0" smtClean="0">
                          <a:latin typeface="Century Gothic" pitchFamily="34" charset="0"/>
                        </a:rPr>
                        <a:t>Pre-academics, school readiness.</a:t>
                      </a:r>
                      <a:endParaRPr lang="en-US" sz="1400" dirty="0">
                        <a:latin typeface="Century Gothic" pitchFamily="34" charset="0"/>
                      </a:endParaRPr>
                    </a:p>
                  </a:txBody>
                  <a:tcPr/>
                </a:tc>
              </a:tr>
              <a:tr h="973661">
                <a:tc>
                  <a:txBody>
                    <a:bodyPr/>
                    <a:lstStyle/>
                    <a:p>
                      <a:r>
                        <a:rPr lang="en-US" sz="1400" dirty="0" smtClean="0">
                          <a:latin typeface="Century Gothic" pitchFamily="34" charset="0"/>
                        </a:rPr>
                        <a:t>Health Community</a:t>
                      </a:r>
                      <a:endParaRPr lang="en-US" sz="1400" dirty="0">
                        <a:latin typeface="Century Gothic" pitchFamily="34" charset="0"/>
                      </a:endParaRPr>
                    </a:p>
                  </a:txBody>
                  <a:tcPr/>
                </a:tc>
                <a:tc>
                  <a:txBody>
                    <a:bodyPr/>
                    <a:lstStyle/>
                    <a:p>
                      <a:r>
                        <a:rPr lang="en-US" sz="1400" dirty="0" smtClean="0">
                          <a:latin typeface="Century Gothic" pitchFamily="34" charset="0"/>
                        </a:rPr>
                        <a:t>To reduce chronic illness; to enhance overall health; to reduce utilization of high-cost health resources.</a:t>
                      </a:r>
                      <a:endParaRPr lang="en-US" sz="1400" dirty="0">
                        <a:latin typeface="Century Gothic" pitchFamily="34" charset="0"/>
                      </a:endParaRPr>
                    </a:p>
                  </a:txBody>
                  <a:tcPr/>
                </a:tc>
                <a:tc>
                  <a:txBody>
                    <a:bodyPr/>
                    <a:lstStyle/>
                    <a:p>
                      <a:r>
                        <a:rPr lang="en-US" sz="1400" dirty="0" smtClean="0">
                          <a:latin typeface="Century Gothic" pitchFamily="34" charset="0"/>
                        </a:rPr>
                        <a:t>Maximize sound</a:t>
                      </a:r>
                      <a:r>
                        <a:rPr lang="en-US" sz="1400" baseline="0" dirty="0" smtClean="0">
                          <a:latin typeface="Century Gothic" pitchFamily="34" charset="0"/>
                        </a:rPr>
                        <a:t> neurological development; teach optimal nutritional and health habits.</a:t>
                      </a:r>
                      <a:endParaRPr lang="en-US" sz="1400" dirty="0">
                        <a:latin typeface="Century Gothic" pitchFamily="34" charset="0"/>
                      </a:endParaRPr>
                    </a:p>
                  </a:txBody>
                  <a:tcPr/>
                </a:tc>
              </a:tr>
              <a:tr h="1192716">
                <a:tc>
                  <a:txBody>
                    <a:bodyPr/>
                    <a:lstStyle/>
                    <a:p>
                      <a:r>
                        <a:rPr lang="en-US" sz="1400" dirty="0" smtClean="0">
                          <a:latin typeface="Century Gothic" pitchFamily="34" charset="0"/>
                        </a:rPr>
                        <a:t>Mental Health Community</a:t>
                      </a:r>
                      <a:endParaRPr lang="en-US" sz="1400" dirty="0">
                        <a:latin typeface="Century Gothic" pitchFamily="34" charset="0"/>
                      </a:endParaRPr>
                    </a:p>
                  </a:txBody>
                  <a:tcPr/>
                </a:tc>
                <a:tc>
                  <a:txBody>
                    <a:bodyPr/>
                    <a:lstStyle/>
                    <a:p>
                      <a:r>
                        <a:rPr lang="en-US" sz="1400" dirty="0" smtClean="0">
                          <a:latin typeface="Century Gothic" pitchFamily="34" charset="0"/>
                        </a:rPr>
                        <a:t>To transform parent-child relationships; to improve emotional functioning; to reduce at-risk behaviors; to stop cycles of dysfunctional interactions</a:t>
                      </a:r>
                      <a:endParaRPr lang="en-US" sz="1400" dirty="0">
                        <a:latin typeface="Century Gothic" pitchFamily="34" charset="0"/>
                      </a:endParaRPr>
                    </a:p>
                  </a:txBody>
                  <a:tcPr/>
                </a:tc>
                <a:tc>
                  <a:txBody>
                    <a:bodyPr/>
                    <a:lstStyle/>
                    <a:p>
                      <a:r>
                        <a:rPr lang="en-US" sz="1400" dirty="0" smtClean="0">
                          <a:latin typeface="Century Gothic" pitchFamily="34" charset="0"/>
                        </a:rPr>
                        <a:t>Parenting classes; home visiting.</a:t>
                      </a:r>
                      <a:endParaRPr lang="en-US" sz="1400" dirty="0">
                        <a:latin typeface="Century Gothic" pitchFamily="34" charset="0"/>
                      </a:endParaRPr>
                    </a:p>
                  </a:txBody>
                  <a:tcPr/>
                </a:tc>
              </a:tr>
              <a:tr h="924987">
                <a:tc>
                  <a:txBody>
                    <a:bodyPr/>
                    <a:lstStyle/>
                    <a:p>
                      <a:r>
                        <a:rPr lang="en-US" sz="1400" dirty="0" smtClean="0">
                          <a:latin typeface="Century Gothic" pitchFamily="34" charset="0"/>
                        </a:rPr>
                        <a:t>Special Education Community</a:t>
                      </a:r>
                      <a:endParaRPr lang="en-US" sz="1400" dirty="0">
                        <a:latin typeface="Century Gothic" pitchFamily="34" charset="0"/>
                      </a:endParaRPr>
                    </a:p>
                  </a:txBody>
                  <a:tcPr/>
                </a:tc>
                <a:tc>
                  <a:txBody>
                    <a:bodyPr/>
                    <a:lstStyle/>
                    <a:p>
                      <a:r>
                        <a:rPr lang="en-US" sz="1400" dirty="0" smtClean="0">
                          <a:latin typeface="Century Gothic" pitchFamily="34" charset="0"/>
                        </a:rPr>
                        <a:t>To enhance development in distinct domains; to reduce impact of disability; to foster education</a:t>
                      </a:r>
                      <a:r>
                        <a:rPr lang="en-US" sz="1400" baseline="0" dirty="0" smtClean="0">
                          <a:latin typeface="Century Gothic" pitchFamily="34" charset="0"/>
                        </a:rPr>
                        <a:t> in inclusive settings.</a:t>
                      </a:r>
                      <a:endParaRPr lang="en-US" sz="1400" dirty="0">
                        <a:latin typeface="Century Gothic" pitchFamily="34" charset="0"/>
                      </a:endParaRPr>
                    </a:p>
                  </a:txBody>
                  <a:tcPr/>
                </a:tc>
                <a:tc>
                  <a:txBody>
                    <a:bodyPr/>
                    <a:lstStyle/>
                    <a:p>
                      <a:r>
                        <a:rPr lang="en-US" sz="1400" dirty="0" smtClean="0">
                          <a:latin typeface="Century Gothic" pitchFamily="34" charset="0"/>
                        </a:rPr>
                        <a:t>1:1 or group education or therapy skills acquisition</a:t>
                      </a:r>
                      <a:endParaRPr lang="en-US" sz="1400" dirty="0">
                        <a:latin typeface="Century Gothic" pitchFamily="34" charset="0"/>
                      </a:endParaRPr>
                    </a:p>
                  </a:txBody>
                  <a:tcPr/>
                </a:tc>
              </a:tr>
            </a:tbl>
          </a:graphicData>
        </a:graphic>
      </p:graphicFrame>
      <p:sp>
        <p:nvSpPr>
          <p:cNvPr id="6" name="Title 5"/>
          <p:cNvSpPr>
            <a:spLocks noGrp="1"/>
          </p:cNvSpPr>
          <p:nvPr>
            <p:ph type="title"/>
          </p:nvPr>
        </p:nvSpPr>
        <p:spPr>
          <a:xfrm>
            <a:off x="301752" y="304800"/>
            <a:ext cx="8156448" cy="1219200"/>
          </a:xfrm>
        </p:spPr>
        <p:txBody>
          <a:bodyPr>
            <a:normAutofit fontScale="90000"/>
          </a:bodyPr>
          <a:lstStyle/>
          <a:p>
            <a:pPr algn="ctr">
              <a:defRPr/>
            </a:pPr>
            <a:r>
              <a:rPr lang="en-US" sz="3100" dirty="0" smtClean="0"/>
              <a:t/>
            </a:r>
            <a:br>
              <a:rPr lang="en-US" sz="3100" dirty="0" smtClean="0"/>
            </a:br>
            <a:r>
              <a:rPr lang="en-US" sz="3100" dirty="0" smtClean="0"/>
              <a:t/>
            </a:r>
            <a:br>
              <a:rPr lang="en-US" sz="3100" dirty="0" smtClean="0"/>
            </a:br>
            <a:r>
              <a:rPr lang="en-US" sz="3100" dirty="0"/>
              <a:t/>
            </a:r>
            <a:br>
              <a:rPr lang="en-US" sz="3100" dirty="0"/>
            </a:br>
            <a:r>
              <a:rPr lang="en-US" sz="3100" dirty="0" smtClean="0"/>
              <a:t/>
            </a:r>
            <a:br>
              <a:rPr lang="en-US" sz="3100" dirty="0" smtClean="0"/>
            </a:br>
            <a:r>
              <a:rPr lang="en-US" sz="3100" dirty="0">
                <a:latin typeface="Century Gothic" pitchFamily="34" charset="0"/>
              </a:rPr>
              <a:t>Why is interagency collaboration </a:t>
            </a:r>
            <a:r>
              <a:rPr lang="en-US" sz="3100" dirty="0" smtClean="0">
                <a:latin typeface="Century Gothic" pitchFamily="34" charset="0"/>
              </a:rPr>
              <a:t>confusing </a:t>
            </a:r>
            <a:r>
              <a:rPr lang="en-US" sz="3100" dirty="0">
                <a:latin typeface="Century Gothic" pitchFamily="34" charset="0"/>
              </a:rPr>
              <a:t>or difficult? </a:t>
            </a:r>
            <a:r>
              <a:rPr lang="en-US" sz="3100" dirty="0" smtClean="0">
                <a:latin typeface="Century Gothic" pitchFamily="34" charset="0"/>
              </a:rPr>
              <a:t/>
            </a:r>
            <a:br>
              <a:rPr lang="en-US" sz="3100" dirty="0" smtClean="0">
                <a:latin typeface="Century Gothic" pitchFamily="34" charset="0"/>
              </a:rPr>
            </a:br>
            <a:r>
              <a:rPr lang="en-US" sz="3100" i="1" dirty="0" smtClean="0">
                <a:latin typeface="Century Gothic" pitchFamily="34" charset="0"/>
              </a:rPr>
              <a:t>Sometimes </a:t>
            </a:r>
            <a:r>
              <a:rPr lang="en-US" sz="3100" dirty="0">
                <a:latin typeface="Century Gothic" pitchFamily="34" charset="0"/>
              </a:rPr>
              <a:t>because of </a:t>
            </a:r>
            <a:r>
              <a:rPr lang="en-US" sz="3100" dirty="0">
                <a:solidFill>
                  <a:schemeClr val="bg2">
                    <a:lumMod val="50000"/>
                  </a:schemeClr>
                </a:solidFill>
                <a:latin typeface="Century Gothic" pitchFamily="34" charset="0"/>
              </a:rPr>
              <a:t>differing goals and focus</a:t>
            </a:r>
            <a:r>
              <a:rPr lang="en-US" sz="3200" dirty="0">
                <a:solidFill>
                  <a:schemeClr val="bg2">
                    <a:lumMod val="50000"/>
                  </a:schemeClr>
                </a:solidFill>
                <a:latin typeface="Century Gothic" pitchFamily="34" charset="0"/>
              </a:rPr>
              <a:t>.</a:t>
            </a:r>
            <a:r>
              <a:rPr lang="en-US" sz="3100" dirty="0">
                <a:latin typeface="Century Gothic" pitchFamily="34" charset="0"/>
              </a:rPr>
              <a:t/>
            </a:r>
            <a:br>
              <a:rPr lang="en-US" sz="3100" dirty="0">
                <a:latin typeface="Century Gothic" pitchFamily="34" charset="0"/>
              </a:rPr>
            </a:br>
            <a:r>
              <a:rPr lang="en-US" sz="3100" dirty="0" smtClean="0"/>
              <a:t/>
            </a:r>
            <a:br>
              <a:rPr lang="en-US" sz="3100" dirty="0" smtClean="0"/>
            </a:br>
            <a:r>
              <a:rPr lang="en-US" sz="3100" dirty="0"/>
              <a:t/>
            </a:r>
            <a:br>
              <a:rPr lang="en-US" sz="3100" dirty="0"/>
            </a:br>
            <a:r>
              <a:rPr lang="en-US" sz="3100" dirty="0" smtClean="0"/>
              <a:t/>
            </a:r>
            <a:br>
              <a:rPr lang="en-US" sz="3100" dirty="0" smtClean="0"/>
            </a:br>
            <a:r>
              <a:rPr lang="en-US" sz="3100" dirty="0"/>
              <a:t> </a:t>
            </a:r>
            <a:r>
              <a:rPr lang="en-US" sz="3100" dirty="0" smtClean="0"/>
              <a:t>                                                                                                                         </a:t>
            </a:r>
            <a:r>
              <a:rPr lang="en-US" dirty="0" smtClean="0"/>
              <a:t/>
            </a:r>
            <a:br>
              <a:rPr lang="en-US" dirty="0" smtClean="0"/>
            </a:br>
            <a:endParaRPr lang="en-US" sz="2200" dirty="0">
              <a:latin typeface="Century Gothic" pitchFamily="34" charset="0"/>
            </a:endParaRPr>
          </a:p>
        </p:txBody>
      </p:sp>
      <p:sp>
        <p:nvSpPr>
          <p:cNvPr id="25628"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BB59878-F9A8-438D-B9E9-6B6A07595ADE}" type="datetime1">
              <a:rPr lang="en-US" smtClean="0"/>
              <a:t>9/7/2014</a:t>
            </a:fld>
            <a:endParaRPr lang="en-US" dirty="0" smtClean="0"/>
          </a:p>
        </p:txBody>
      </p:sp>
      <p:sp>
        <p:nvSpPr>
          <p:cNvPr id="25630"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1BAC6CD-2D5A-4F8F-9851-200399B1D8AD}" type="slidenum">
              <a:rPr lang="en-US" smtClean="0"/>
              <a:pPr fontAlgn="base">
                <a:spcBef>
                  <a:spcPct val="0"/>
                </a:spcBef>
                <a:spcAft>
                  <a:spcPct val="0"/>
                </a:spcAft>
                <a:defRPr/>
              </a:pPr>
              <a:t>26</a:t>
            </a:fld>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0800"/>
            <a:ext cx="8229600" cy="1143000"/>
          </a:xfrm>
        </p:spPr>
        <p:txBody>
          <a:bodyPr>
            <a:normAutofit/>
          </a:bodyPr>
          <a:lstStyle/>
          <a:p>
            <a:r>
              <a:rPr lang="en-US" dirty="0" smtClean="0">
                <a:latin typeface="Century Gothic" pitchFamily="34" charset="0"/>
              </a:rPr>
              <a:t>Structure is important …</a:t>
            </a:r>
            <a:endParaRPr lang="en-US" dirty="0">
              <a:latin typeface="Century Gothic" pitchFamily="34" charset="0"/>
            </a:endParaRPr>
          </a:p>
        </p:txBody>
      </p:sp>
      <p:sp>
        <p:nvSpPr>
          <p:cNvPr id="3" name="Date Placeholder 2"/>
          <p:cNvSpPr>
            <a:spLocks noGrp="1"/>
          </p:cNvSpPr>
          <p:nvPr>
            <p:ph type="dt" sz="half" idx="10"/>
          </p:nvPr>
        </p:nvSpPr>
        <p:spPr/>
        <p:txBody>
          <a:bodyPr/>
          <a:lstStyle/>
          <a:p>
            <a:pPr>
              <a:defRPr/>
            </a:pPr>
            <a:fld id="{0B0002D0-EE18-4581-9367-47786909D359}" type="datetime1">
              <a:rPr lang="en-US" smtClean="0"/>
              <a:t>9/7/2014</a:t>
            </a:fld>
            <a:endParaRPr lang="en-US" dirty="0"/>
          </a:p>
        </p:txBody>
      </p:sp>
      <p:sp>
        <p:nvSpPr>
          <p:cNvPr id="5" name="Slide Number Placeholder 4"/>
          <p:cNvSpPr>
            <a:spLocks noGrp="1"/>
          </p:cNvSpPr>
          <p:nvPr>
            <p:ph type="sldNum" sz="quarter" idx="12"/>
          </p:nvPr>
        </p:nvSpPr>
        <p:spPr/>
        <p:txBody>
          <a:bodyPr/>
          <a:lstStyle/>
          <a:p>
            <a:pPr>
              <a:defRPr/>
            </a:pPr>
            <a:fld id="{F16961FF-1E29-4D9A-85B8-DE0698EEB867}"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Century Gothic" pitchFamily="34" charset="0"/>
              </a:rPr>
              <a:t>Creating Structure Can Be Useful</a:t>
            </a:r>
            <a:endParaRPr lang="en-US" dirty="0">
              <a:latin typeface="Century Gothic" pitchFamily="34" charset="0"/>
            </a:endParaRPr>
          </a:p>
        </p:txBody>
      </p:sp>
      <p:sp>
        <p:nvSpPr>
          <p:cNvPr id="6" name="Content Placeholder 5"/>
          <p:cNvSpPr>
            <a:spLocks noGrp="1"/>
          </p:cNvSpPr>
          <p:nvPr>
            <p:ph idx="1"/>
          </p:nvPr>
        </p:nvSpPr>
        <p:spPr>
          <a:xfrm>
            <a:off x="457200" y="2133600"/>
            <a:ext cx="7620000" cy="4267200"/>
          </a:xfrm>
        </p:spPr>
        <p:txBody>
          <a:bodyPr>
            <a:normAutofit fontScale="85000" lnSpcReduction="10000"/>
          </a:bodyPr>
          <a:lstStyle/>
          <a:p>
            <a:pPr>
              <a:lnSpc>
                <a:spcPct val="200000"/>
              </a:lnSpc>
            </a:pPr>
            <a:r>
              <a:rPr lang="en-US" dirty="0" smtClean="0">
                <a:latin typeface="Century Gothic" pitchFamily="34" charset="0"/>
              </a:rPr>
              <a:t>Bylaws</a:t>
            </a:r>
          </a:p>
          <a:p>
            <a:pPr>
              <a:lnSpc>
                <a:spcPct val="200000"/>
              </a:lnSpc>
            </a:pPr>
            <a:r>
              <a:rPr lang="en-US" dirty="0" smtClean="0">
                <a:latin typeface="Century Gothic" pitchFamily="34" charset="0"/>
              </a:rPr>
              <a:t>Robert’s Rules of Order</a:t>
            </a:r>
          </a:p>
          <a:p>
            <a:pPr>
              <a:lnSpc>
                <a:spcPct val="200000"/>
              </a:lnSpc>
            </a:pPr>
            <a:r>
              <a:rPr lang="en-US" dirty="0" smtClean="0">
                <a:latin typeface="Century Gothic" pitchFamily="34" charset="0"/>
              </a:rPr>
              <a:t>Standard Operating Procedures</a:t>
            </a:r>
          </a:p>
          <a:p>
            <a:pPr>
              <a:lnSpc>
                <a:spcPct val="200000"/>
              </a:lnSpc>
            </a:pPr>
            <a:r>
              <a:rPr lang="en-US" dirty="0" smtClean="0">
                <a:latin typeface="Century Gothic" pitchFamily="34" charset="0"/>
              </a:rPr>
              <a:t>Understanding your State’s Open Meeting Laws</a:t>
            </a:r>
            <a:endParaRPr lang="en-US" dirty="0">
              <a:latin typeface="Century Gothic" pitchFamily="34" charset="0"/>
            </a:endParaRPr>
          </a:p>
        </p:txBody>
      </p:sp>
      <p:sp>
        <p:nvSpPr>
          <p:cNvPr id="3" name="Date Placeholder 2"/>
          <p:cNvSpPr>
            <a:spLocks noGrp="1"/>
          </p:cNvSpPr>
          <p:nvPr>
            <p:ph type="dt" sz="half" idx="10"/>
          </p:nvPr>
        </p:nvSpPr>
        <p:spPr/>
        <p:txBody>
          <a:bodyPr/>
          <a:lstStyle/>
          <a:p>
            <a:pPr>
              <a:defRPr/>
            </a:pPr>
            <a:fld id="{F0202FFA-4240-45C5-99E3-F7BEB1759609}" type="datetime1">
              <a:rPr lang="en-US" smtClean="0"/>
              <a:t>9/7/2014</a:t>
            </a:fld>
            <a:endParaRPr lang="en-US" dirty="0"/>
          </a:p>
        </p:txBody>
      </p:sp>
      <p:sp>
        <p:nvSpPr>
          <p:cNvPr id="5" name="Slide Number Placeholder 4"/>
          <p:cNvSpPr>
            <a:spLocks noGrp="1"/>
          </p:cNvSpPr>
          <p:nvPr>
            <p:ph type="sldNum" sz="quarter" idx="12"/>
          </p:nvPr>
        </p:nvSpPr>
        <p:spPr/>
        <p:txBody>
          <a:bodyPr/>
          <a:lstStyle/>
          <a:p>
            <a:pPr>
              <a:defRPr/>
            </a:pPr>
            <a:fld id="{46E9D7C5-82EB-4B08-A176-3F89FF77F5C1}" type="slidenum">
              <a:rPr lang="en-US" smtClean="0"/>
              <a:pPr>
                <a:defRPr/>
              </a:pPr>
              <a:t>28</a:t>
            </a:fld>
            <a:endParaRPr lang="en-US" dirty="0"/>
          </a:p>
        </p:txBody>
      </p:sp>
    </p:spTree>
    <p:extLst>
      <p:ext uri="{BB962C8B-B14F-4D97-AF65-F5344CB8AC3E}">
        <p14:creationId xmlns:p14="http://schemas.microsoft.com/office/powerpoint/2010/main" val="26218697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eaLnBrk="1" fontAlgn="auto" hangingPunct="1">
              <a:spcAft>
                <a:spcPts val="0"/>
              </a:spcAft>
              <a:defRPr/>
            </a:pPr>
            <a:r>
              <a:rPr lang="en-US" dirty="0" smtClean="0">
                <a:latin typeface="Century Gothic" pitchFamily="34" charset="0"/>
              </a:rPr>
              <a:t>Procedures for the ICC</a:t>
            </a:r>
            <a:endParaRPr lang="en-US" dirty="0">
              <a:latin typeface="Century Gothic" pitchFamily="34" charset="0"/>
            </a:endParaRPr>
          </a:p>
        </p:txBody>
      </p:sp>
      <p:sp>
        <p:nvSpPr>
          <p:cNvPr id="43009" name="Content Placeholder 1"/>
          <p:cNvSpPr>
            <a:spLocks noGrp="1"/>
          </p:cNvSpPr>
          <p:nvPr>
            <p:ph idx="1"/>
          </p:nvPr>
        </p:nvSpPr>
        <p:spPr>
          <a:xfrm>
            <a:off x="457200" y="1524000"/>
            <a:ext cx="8153400" cy="4953000"/>
          </a:xfrm>
        </p:spPr>
        <p:txBody>
          <a:bodyPr>
            <a:normAutofit fontScale="70000" lnSpcReduction="20000"/>
          </a:bodyPr>
          <a:lstStyle/>
          <a:p>
            <a:pPr marL="0" indent="0" eaLnBrk="1" hangingPunct="1">
              <a:lnSpc>
                <a:spcPct val="120000"/>
              </a:lnSpc>
              <a:spcBef>
                <a:spcPts val="600"/>
              </a:spcBef>
              <a:spcAft>
                <a:spcPts val="600"/>
              </a:spcAft>
              <a:buNone/>
            </a:pPr>
            <a:r>
              <a:rPr lang="en-US" dirty="0" smtClean="0">
                <a:latin typeface="Century Gothic" pitchFamily="34" charset="0"/>
              </a:rPr>
              <a:t>These general meeting procedures should be implemented by </a:t>
            </a:r>
            <a:r>
              <a:rPr lang="en-US" b="1" dirty="0" smtClean="0">
                <a:solidFill>
                  <a:schemeClr val="bg2">
                    <a:lumMod val="50000"/>
                  </a:schemeClr>
                </a:solidFill>
                <a:latin typeface="Century Gothic" pitchFamily="34" charset="0"/>
              </a:rPr>
              <a:t>all ICCs</a:t>
            </a:r>
          </a:p>
          <a:p>
            <a:pPr marL="800100" indent="-457200">
              <a:lnSpc>
                <a:spcPct val="120000"/>
              </a:lnSpc>
              <a:spcBef>
                <a:spcPts val="600"/>
              </a:spcBef>
              <a:spcAft>
                <a:spcPts val="600"/>
              </a:spcAft>
            </a:pPr>
            <a:r>
              <a:rPr lang="en-US" dirty="0" smtClean="0">
                <a:solidFill>
                  <a:srgbClr val="0070C0"/>
                </a:solidFill>
                <a:latin typeface="Century Gothic" pitchFamily="34" charset="0"/>
              </a:rPr>
              <a:t>The council shall meet at least quarterly and in such places as it deems necessary. The meetings must –</a:t>
            </a:r>
          </a:p>
          <a:p>
            <a:pPr marL="1200150" lvl="1" indent="-457200">
              <a:lnSpc>
                <a:spcPct val="120000"/>
              </a:lnSpc>
              <a:spcBef>
                <a:spcPts val="600"/>
              </a:spcBef>
              <a:spcAft>
                <a:spcPts val="600"/>
              </a:spcAft>
            </a:pPr>
            <a:r>
              <a:rPr lang="en-US" dirty="0" smtClean="0">
                <a:latin typeface="Century Gothic" pitchFamily="34" charset="0"/>
              </a:rPr>
              <a:t>Be publicly announced sufficiently in advance of the dates they are to be held to ensure that all interested parties have an opportunity to attend</a:t>
            </a:r>
          </a:p>
          <a:p>
            <a:pPr marL="1200150" lvl="1" indent="-457200">
              <a:lnSpc>
                <a:spcPct val="120000"/>
              </a:lnSpc>
              <a:spcBef>
                <a:spcPts val="600"/>
              </a:spcBef>
              <a:spcAft>
                <a:spcPts val="600"/>
              </a:spcAft>
            </a:pPr>
            <a:r>
              <a:rPr lang="en-US" dirty="0" smtClean="0">
                <a:latin typeface="Century Gothic" pitchFamily="34" charset="0"/>
              </a:rPr>
              <a:t>Be open and accessible to the public</a:t>
            </a:r>
          </a:p>
          <a:p>
            <a:pPr marL="800100" indent="-457200">
              <a:lnSpc>
                <a:spcPct val="120000"/>
              </a:lnSpc>
              <a:spcBef>
                <a:spcPts val="600"/>
              </a:spcBef>
              <a:spcAft>
                <a:spcPts val="600"/>
              </a:spcAft>
            </a:pPr>
            <a:r>
              <a:rPr lang="en-US" dirty="0" smtClean="0">
                <a:solidFill>
                  <a:srgbClr val="0070C0"/>
                </a:solidFill>
                <a:latin typeface="Century Gothic" pitchFamily="34" charset="0"/>
              </a:rPr>
              <a:t>Interpreters for persons who are deaf or hard of hearing and other necessary services must be provided at council meetings, both for council members and participants. The council may use funds under this part to pay for these services</a:t>
            </a:r>
            <a:r>
              <a:rPr lang="en-US" sz="2400" i="1" dirty="0" smtClean="0">
                <a:latin typeface="Century Gothic" pitchFamily="34" charset="0"/>
              </a:rPr>
              <a:t>. </a:t>
            </a:r>
          </a:p>
        </p:txBody>
      </p:sp>
      <p:sp>
        <p:nvSpPr>
          <p:cNvPr id="26627"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49D57BF6-0160-4E50-9F55-5FF503F24959}" type="datetime1">
              <a:rPr lang="en-US" smtClean="0"/>
              <a:t>9/7/2014</a:t>
            </a:fld>
            <a:endParaRPr lang="en-US" smtClean="0"/>
          </a:p>
        </p:txBody>
      </p:sp>
      <p:sp>
        <p:nvSpPr>
          <p:cNvPr id="26629"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B9C6483-7407-4E40-B31E-66B5B19DC043}" type="slidenum">
              <a:rPr lang="en-US" smtClean="0"/>
              <a:pPr fontAlgn="base">
                <a:spcBef>
                  <a:spcPct val="0"/>
                </a:spcBef>
                <a:spcAft>
                  <a:spcPct val="0"/>
                </a:spcAft>
                <a:defRPr/>
              </a:pPr>
              <a:t>29</a:t>
            </a:fld>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11762"/>
          </a:xfrm>
        </p:spPr>
        <p:txBody>
          <a:bodyPr>
            <a:normAutofit fontScale="90000"/>
          </a:bodyPr>
          <a:lstStyle/>
          <a:p>
            <a:r>
              <a:rPr lang="en-US" dirty="0" smtClean="0"/>
              <a:t>Please remember to update the contact information for your SICC Chairs, Co-Chairs and Staff!</a:t>
            </a:r>
            <a:br>
              <a:rPr lang="en-US" dirty="0" smtClean="0"/>
            </a:br>
            <a:r>
              <a:rPr lang="en-US" dirty="0"/>
              <a:t/>
            </a:r>
            <a:br>
              <a:rPr lang="en-US" dirty="0"/>
            </a:br>
            <a:r>
              <a:rPr lang="en-US" dirty="0" smtClean="0"/>
              <a:t>Make changes on the contact list being circulated today or send information to </a:t>
            </a:r>
            <a:r>
              <a:rPr lang="en-US" dirty="0" smtClean="0">
                <a:hlinkClick r:id="rId2"/>
              </a:rPr>
              <a:t>sharon.ringwalt@unc.edu</a:t>
            </a:r>
            <a:r>
              <a:rPr lang="en-US" dirty="0" smtClean="0"/>
              <a:t> </a:t>
            </a:r>
            <a:endParaRPr lang="en-US" dirty="0"/>
          </a:p>
        </p:txBody>
      </p:sp>
      <p:sp>
        <p:nvSpPr>
          <p:cNvPr id="3" name="Date Placeholder 2"/>
          <p:cNvSpPr>
            <a:spLocks noGrp="1"/>
          </p:cNvSpPr>
          <p:nvPr>
            <p:ph type="dt" sz="half" idx="10"/>
          </p:nvPr>
        </p:nvSpPr>
        <p:spPr/>
        <p:txBody>
          <a:bodyPr/>
          <a:lstStyle/>
          <a:p>
            <a:pPr>
              <a:defRPr/>
            </a:pPr>
            <a:fld id="{69E222EF-A04A-44C9-805C-0630EF6369E6}" type="datetime1">
              <a:rPr lang="en-US" smtClean="0"/>
              <a:t>9/7/2014</a:t>
            </a:fld>
            <a:endParaRPr lang="en-US" dirty="0"/>
          </a:p>
        </p:txBody>
      </p:sp>
      <p:sp>
        <p:nvSpPr>
          <p:cNvPr id="4" name="Slide Number Placeholder 3"/>
          <p:cNvSpPr>
            <a:spLocks noGrp="1"/>
          </p:cNvSpPr>
          <p:nvPr>
            <p:ph type="sldNum" sz="quarter" idx="12"/>
          </p:nvPr>
        </p:nvSpPr>
        <p:spPr/>
        <p:txBody>
          <a:bodyPr/>
          <a:lstStyle/>
          <a:p>
            <a:pPr>
              <a:defRPr/>
            </a:pPr>
            <a:fld id="{F16961FF-1E29-4D9A-85B8-DE0698EEB867}" type="slidenum">
              <a:rPr lang="en-US" smtClean="0"/>
              <a:pPr>
                <a:defRPr/>
              </a:pPr>
              <a:t>3</a:t>
            </a:fld>
            <a:endParaRPr lang="en-US" dirty="0"/>
          </a:p>
        </p:txBody>
      </p:sp>
      <p:pic>
        <p:nvPicPr>
          <p:cNvPr id="1026" name="Picture 2" descr="C:\Users\STR\AppData\Local\Microsoft\Windows\Temporary Internet Files\Content.IE5\HNVEKM1Q\MC900432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334000"/>
            <a:ext cx="2337332" cy="1295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9700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eaLnBrk="1" fontAlgn="auto" hangingPunct="1">
              <a:spcAft>
                <a:spcPts val="0"/>
              </a:spcAft>
              <a:defRPr/>
            </a:pPr>
            <a:r>
              <a:rPr lang="en-US" dirty="0" smtClean="0">
                <a:latin typeface="Century Gothic" pitchFamily="34" charset="0"/>
              </a:rPr>
              <a:t>Procedures for the ICC, cont.</a:t>
            </a:r>
            <a:endParaRPr lang="en-US" dirty="0">
              <a:latin typeface="Century Gothic" pitchFamily="34" charset="0"/>
            </a:endParaRPr>
          </a:p>
        </p:txBody>
      </p:sp>
      <p:sp>
        <p:nvSpPr>
          <p:cNvPr id="44033" name="Content Placeholder 1"/>
          <p:cNvSpPr>
            <a:spLocks noGrp="1"/>
          </p:cNvSpPr>
          <p:nvPr>
            <p:ph idx="1"/>
          </p:nvPr>
        </p:nvSpPr>
        <p:spPr>
          <a:xfrm>
            <a:off x="152400" y="1447800"/>
            <a:ext cx="8534400" cy="3395662"/>
          </a:xfrm>
        </p:spPr>
        <p:txBody>
          <a:bodyPr>
            <a:normAutofit fontScale="62500" lnSpcReduction="20000"/>
          </a:bodyPr>
          <a:lstStyle/>
          <a:p>
            <a:pPr marL="800100" indent="-457200">
              <a:lnSpc>
                <a:spcPct val="120000"/>
              </a:lnSpc>
              <a:spcBef>
                <a:spcPts val="600"/>
              </a:spcBef>
              <a:spcAft>
                <a:spcPts val="600"/>
              </a:spcAft>
            </a:pPr>
            <a:r>
              <a:rPr lang="en-US" dirty="0" smtClean="0">
                <a:solidFill>
                  <a:srgbClr val="0070C0"/>
                </a:solidFill>
                <a:latin typeface="Century Gothic" pitchFamily="34" charset="0"/>
              </a:rPr>
              <a:t>All council meetings and agenda items must be announced enough in advance of the meeting to afford interested parties a reasonable opportunity to attend. Meetings must be open to the public</a:t>
            </a:r>
          </a:p>
          <a:p>
            <a:pPr marL="800100" indent="-457200">
              <a:lnSpc>
                <a:spcPct val="120000"/>
              </a:lnSpc>
              <a:spcBef>
                <a:spcPts val="600"/>
              </a:spcBef>
              <a:spcAft>
                <a:spcPts val="600"/>
              </a:spcAft>
            </a:pPr>
            <a:r>
              <a:rPr lang="en-US" dirty="0" smtClean="0">
                <a:solidFill>
                  <a:srgbClr val="0070C0"/>
                </a:solidFill>
                <a:latin typeface="Century Gothic" pitchFamily="34" charset="0"/>
              </a:rPr>
              <a:t>Official minutes must be kept of all council. meetings and must be made available on request.</a:t>
            </a:r>
          </a:p>
          <a:p>
            <a:pPr marL="800100" indent="-457200">
              <a:lnSpc>
                <a:spcPct val="120000"/>
              </a:lnSpc>
              <a:spcBef>
                <a:spcPts val="600"/>
              </a:spcBef>
              <a:spcAft>
                <a:spcPts val="600"/>
              </a:spcAft>
            </a:pPr>
            <a:r>
              <a:rPr lang="en-US" dirty="0" smtClean="0">
                <a:solidFill>
                  <a:srgbClr val="0070C0"/>
                </a:solidFill>
                <a:latin typeface="Century Gothic" pitchFamily="34" charset="0"/>
              </a:rPr>
              <a:t>By July 1 of each year, the Interagency Coordinating council shall submit an annual report of advice and suggestions to the Governor and/or Lead Agency.</a:t>
            </a:r>
          </a:p>
        </p:txBody>
      </p:sp>
      <p:sp>
        <p:nvSpPr>
          <p:cNvPr id="27651"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216FA6CF-A19E-4B62-B2CC-78BF56FE1864}" type="datetime1">
              <a:rPr lang="en-US" smtClean="0"/>
              <a:t>9/7/2014</a:t>
            </a:fld>
            <a:endParaRPr lang="en-US" smtClean="0"/>
          </a:p>
        </p:txBody>
      </p:sp>
      <p:sp>
        <p:nvSpPr>
          <p:cNvPr id="27653"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61A6A0F-DC95-43CA-9E45-B249ADD42A3D}" type="slidenum">
              <a:rPr lang="en-US" smtClean="0"/>
              <a:pPr fontAlgn="base">
                <a:spcBef>
                  <a:spcPct val="0"/>
                </a:spcBef>
                <a:spcAft>
                  <a:spcPct val="0"/>
                </a:spcAft>
                <a:defRPr/>
              </a:pPr>
              <a:t>30</a:t>
            </a:fld>
            <a:endParaRPr lang="en-US" smtClean="0"/>
          </a:p>
        </p:txBody>
      </p:sp>
      <p:sp>
        <p:nvSpPr>
          <p:cNvPr id="8" name="Up Arrow Callout 7"/>
          <p:cNvSpPr/>
          <p:nvPr/>
        </p:nvSpPr>
        <p:spPr>
          <a:xfrm>
            <a:off x="914400" y="5278668"/>
            <a:ext cx="7086600" cy="9144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latin typeface="Century Gothic" pitchFamily="34" charset="0"/>
              </a:rPr>
              <a:t>Are these procedures in line with how your ICC functions?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US" dirty="0" smtClean="0">
                <a:latin typeface="Century Gothic" pitchFamily="34" charset="0"/>
              </a:rPr>
              <a:t>SICC Committees</a:t>
            </a:r>
            <a:endParaRPr lang="en-US" dirty="0">
              <a:latin typeface="Century Gothic" pitchFamily="34" charset="0"/>
            </a:endParaRPr>
          </a:p>
        </p:txBody>
      </p:sp>
      <p:sp>
        <p:nvSpPr>
          <p:cNvPr id="47105" name="Content Placeholder 5"/>
          <p:cNvSpPr>
            <a:spLocks noGrp="1"/>
          </p:cNvSpPr>
          <p:nvPr>
            <p:ph idx="1"/>
          </p:nvPr>
        </p:nvSpPr>
        <p:spPr>
          <a:xfrm>
            <a:off x="457200" y="1600200"/>
            <a:ext cx="8001000" cy="4406900"/>
          </a:xfrm>
        </p:spPr>
        <p:txBody>
          <a:bodyPr>
            <a:normAutofit fontScale="77500" lnSpcReduction="20000"/>
          </a:bodyPr>
          <a:lstStyle/>
          <a:p>
            <a:pPr algn="ctr" eaLnBrk="1" hangingPunct="1"/>
            <a:r>
              <a:rPr lang="en-US" b="1" dirty="0" smtClean="0">
                <a:latin typeface="Century Gothic" pitchFamily="34" charset="0"/>
              </a:rPr>
              <a:t>Committee Examples</a:t>
            </a:r>
          </a:p>
          <a:p>
            <a:pPr lvl="1" algn="ctr" eaLnBrk="1" hangingPunct="1"/>
            <a:r>
              <a:rPr lang="en-US" dirty="0" smtClean="0">
                <a:solidFill>
                  <a:srgbClr val="0070C0"/>
                </a:solidFill>
                <a:latin typeface="Century Gothic" pitchFamily="34" charset="0"/>
              </a:rPr>
              <a:t>Executive</a:t>
            </a:r>
          </a:p>
          <a:p>
            <a:pPr lvl="1" algn="ctr" eaLnBrk="1" hangingPunct="1"/>
            <a:r>
              <a:rPr lang="en-US" dirty="0" smtClean="0">
                <a:solidFill>
                  <a:srgbClr val="0070C0"/>
                </a:solidFill>
                <a:latin typeface="Century Gothic" pitchFamily="34" charset="0"/>
              </a:rPr>
              <a:t>Membership</a:t>
            </a:r>
          </a:p>
          <a:p>
            <a:pPr lvl="1" algn="ctr" eaLnBrk="1" hangingPunct="1"/>
            <a:r>
              <a:rPr lang="en-US" dirty="0" smtClean="0">
                <a:solidFill>
                  <a:srgbClr val="0070C0"/>
                </a:solidFill>
                <a:latin typeface="Century Gothic" pitchFamily="34" charset="0"/>
              </a:rPr>
              <a:t>Child Find/Public Awareness</a:t>
            </a:r>
          </a:p>
          <a:p>
            <a:pPr lvl="1" algn="ctr" eaLnBrk="1" hangingPunct="1"/>
            <a:r>
              <a:rPr lang="en-US" dirty="0" smtClean="0">
                <a:solidFill>
                  <a:srgbClr val="0070C0"/>
                </a:solidFill>
                <a:latin typeface="Century Gothic" pitchFamily="34" charset="0"/>
              </a:rPr>
              <a:t>Personnel Development</a:t>
            </a:r>
          </a:p>
          <a:p>
            <a:pPr lvl="1" algn="ctr" eaLnBrk="1" hangingPunct="1"/>
            <a:r>
              <a:rPr lang="en-US" dirty="0" smtClean="0">
                <a:solidFill>
                  <a:srgbClr val="0070C0"/>
                </a:solidFill>
                <a:latin typeface="Century Gothic" pitchFamily="34" charset="0"/>
              </a:rPr>
              <a:t>Advocacy</a:t>
            </a:r>
          </a:p>
          <a:p>
            <a:pPr lvl="1" algn="ctr" eaLnBrk="1" hangingPunct="1"/>
            <a:r>
              <a:rPr lang="en-US" dirty="0" smtClean="0">
                <a:solidFill>
                  <a:srgbClr val="0070C0"/>
                </a:solidFill>
                <a:latin typeface="Century Gothic" pitchFamily="34" charset="0"/>
              </a:rPr>
              <a:t>Fiscal</a:t>
            </a:r>
          </a:p>
          <a:p>
            <a:pPr lvl="1" eaLnBrk="1" hangingPunct="1"/>
            <a:endParaRPr lang="en-US" dirty="0" smtClean="0">
              <a:latin typeface="Century Gothic" pitchFamily="34" charset="0"/>
            </a:endParaRPr>
          </a:p>
          <a:p>
            <a:pPr lvl="1" algn="ctr" eaLnBrk="1" hangingPunct="1">
              <a:buFont typeface="Verdana" pitchFamily="34" charset="0"/>
              <a:buNone/>
            </a:pPr>
            <a:r>
              <a:rPr lang="en-US" b="1" dirty="0" smtClean="0">
                <a:latin typeface="Century Gothic" pitchFamily="34" charset="0"/>
              </a:rPr>
              <a:t>     </a:t>
            </a:r>
            <a:r>
              <a:rPr lang="en-US" b="1" dirty="0" smtClean="0">
                <a:solidFill>
                  <a:schemeClr val="bg2">
                    <a:lumMod val="50000"/>
                  </a:schemeClr>
                </a:solidFill>
                <a:latin typeface="Century Gothic" pitchFamily="34" charset="0"/>
              </a:rPr>
              <a:t>What committees do you </a:t>
            </a:r>
            <a:r>
              <a:rPr lang="en-US" b="1" i="1" dirty="0" smtClean="0">
                <a:solidFill>
                  <a:schemeClr val="bg2">
                    <a:lumMod val="50000"/>
                  </a:schemeClr>
                </a:solidFill>
                <a:latin typeface="Century Gothic" pitchFamily="34" charset="0"/>
              </a:rPr>
              <a:t>currently</a:t>
            </a:r>
            <a:r>
              <a:rPr lang="en-US" b="1" dirty="0" smtClean="0">
                <a:solidFill>
                  <a:schemeClr val="bg2">
                    <a:lumMod val="50000"/>
                  </a:schemeClr>
                </a:solidFill>
                <a:latin typeface="Century Gothic" pitchFamily="34" charset="0"/>
              </a:rPr>
              <a:t> have? </a:t>
            </a:r>
          </a:p>
          <a:p>
            <a:pPr lvl="1" algn="ctr" eaLnBrk="1" hangingPunct="1">
              <a:buFont typeface="Verdana" pitchFamily="34" charset="0"/>
              <a:buNone/>
            </a:pPr>
            <a:endParaRPr lang="en-US" sz="600" b="1" dirty="0" smtClean="0">
              <a:solidFill>
                <a:schemeClr val="bg2">
                  <a:lumMod val="50000"/>
                </a:schemeClr>
              </a:solidFill>
              <a:latin typeface="Century Gothic" pitchFamily="34" charset="0"/>
            </a:endParaRPr>
          </a:p>
          <a:p>
            <a:pPr lvl="1" algn="ctr" eaLnBrk="1" hangingPunct="1">
              <a:buFont typeface="Verdana" pitchFamily="34" charset="0"/>
              <a:buNone/>
            </a:pPr>
            <a:r>
              <a:rPr lang="en-US" b="1" dirty="0" smtClean="0">
                <a:solidFill>
                  <a:schemeClr val="bg2">
                    <a:lumMod val="50000"/>
                  </a:schemeClr>
                </a:solidFill>
                <a:latin typeface="Century Gothic" pitchFamily="34" charset="0"/>
              </a:rPr>
              <a:t>And</a:t>
            </a:r>
            <a:endParaRPr lang="en-US" sz="800" b="1" dirty="0" smtClean="0">
              <a:solidFill>
                <a:schemeClr val="bg2">
                  <a:lumMod val="50000"/>
                </a:schemeClr>
              </a:solidFill>
              <a:latin typeface="Century Gothic" pitchFamily="34" charset="0"/>
            </a:endParaRPr>
          </a:p>
          <a:p>
            <a:pPr lvl="1" algn="ctr" eaLnBrk="1" hangingPunct="1">
              <a:buFont typeface="Verdana" pitchFamily="34" charset="0"/>
              <a:buNone/>
            </a:pPr>
            <a:endParaRPr lang="en-US" sz="800" b="1" dirty="0" smtClean="0">
              <a:solidFill>
                <a:schemeClr val="bg2">
                  <a:lumMod val="50000"/>
                </a:schemeClr>
              </a:solidFill>
              <a:latin typeface="Century Gothic" pitchFamily="34" charset="0"/>
            </a:endParaRPr>
          </a:p>
          <a:p>
            <a:pPr lvl="1" algn="ctr" eaLnBrk="1" hangingPunct="1">
              <a:buFont typeface="Verdana" pitchFamily="34" charset="0"/>
              <a:buNone/>
            </a:pPr>
            <a:r>
              <a:rPr lang="en-US" b="1" dirty="0" smtClean="0">
                <a:solidFill>
                  <a:schemeClr val="bg2">
                    <a:lumMod val="50000"/>
                  </a:schemeClr>
                </a:solidFill>
                <a:latin typeface="Century Gothic" pitchFamily="34" charset="0"/>
              </a:rPr>
              <a:t>What committees do you believe your ICC </a:t>
            </a:r>
            <a:r>
              <a:rPr lang="en-US" b="1" i="1" dirty="0" smtClean="0">
                <a:solidFill>
                  <a:schemeClr val="bg2">
                    <a:lumMod val="50000"/>
                  </a:schemeClr>
                </a:solidFill>
                <a:latin typeface="Century Gothic" pitchFamily="34" charset="0"/>
              </a:rPr>
              <a:t>needs</a:t>
            </a:r>
            <a:r>
              <a:rPr lang="en-US" b="1" dirty="0" smtClean="0">
                <a:solidFill>
                  <a:schemeClr val="bg2">
                    <a:lumMod val="50000"/>
                  </a:schemeClr>
                </a:solidFill>
                <a:latin typeface="Century Gothic" pitchFamily="34" charset="0"/>
              </a:rPr>
              <a:t>?</a:t>
            </a:r>
          </a:p>
          <a:p>
            <a:pPr lvl="1" eaLnBrk="1" hangingPunct="1"/>
            <a:endParaRPr lang="en-US" dirty="0" smtClean="0">
              <a:latin typeface="Century Gothic" pitchFamily="34" charset="0"/>
            </a:endParaRPr>
          </a:p>
        </p:txBody>
      </p:sp>
      <p:sp>
        <p:nvSpPr>
          <p:cNvPr id="29699" name="Date Placeholder 1"/>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289B46A5-FD51-46C1-80D6-EF5DFD889819}" type="datetime1">
              <a:rPr lang="en-US" smtClean="0"/>
              <a:t>9/7/2014</a:t>
            </a:fld>
            <a:endParaRPr lang="en-US" smtClean="0"/>
          </a:p>
        </p:txBody>
      </p:sp>
      <p:sp>
        <p:nvSpPr>
          <p:cNvPr id="29701"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9AADF154-A282-4F8D-85CE-478776F1D3F2}" type="slidenum">
              <a:rPr lang="en-US" smtClean="0"/>
              <a:pPr fontAlgn="base">
                <a:spcBef>
                  <a:spcPct val="0"/>
                </a:spcBef>
                <a:spcAft>
                  <a:spcPct val="0"/>
                </a:spcAft>
                <a:defRPr/>
              </a:pPr>
              <a:t>31</a:t>
            </a:fld>
            <a:endParaRPr lang="en-US" smtClean="0"/>
          </a:p>
        </p:txBody>
      </p:sp>
      <p:sp>
        <p:nvSpPr>
          <p:cNvPr id="7" name="Action Button: Help 6">
            <a:hlinkClick r:id="" action="ppaction://noaction" highlightClick="1"/>
          </p:cNvPr>
          <p:cNvSpPr/>
          <p:nvPr/>
        </p:nvSpPr>
        <p:spPr>
          <a:xfrm>
            <a:off x="838200" y="3886200"/>
            <a:ext cx="1042988" cy="1042988"/>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latin typeface="Century Gothic" pitchFamily="34" charset="0"/>
              </a:rPr>
              <a:t>Ground Rules for SICC Meetings</a:t>
            </a:r>
            <a:endParaRPr lang="en-US" dirty="0">
              <a:latin typeface="Century Gothic" pitchFamily="34" charset="0"/>
            </a:endParaRPr>
          </a:p>
        </p:txBody>
      </p:sp>
      <p:sp>
        <p:nvSpPr>
          <p:cNvPr id="7" name="Content Placeholder 1"/>
          <p:cNvSpPr>
            <a:spLocks noGrp="1"/>
          </p:cNvSpPr>
          <p:nvPr>
            <p:ph idx="1"/>
          </p:nvPr>
        </p:nvSpPr>
        <p:spPr/>
        <p:txBody>
          <a:bodyPr>
            <a:normAutofit fontScale="70000" lnSpcReduction="20000"/>
          </a:bodyPr>
          <a:lstStyle/>
          <a:p>
            <a:pPr>
              <a:lnSpc>
                <a:spcPct val="150000"/>
              </a:lnSpc>
            </a:pPr>
            <a:r>
              <a:rPr lang="en-US" dirty="0" smtClean="0">
                <a:latin typeface="Century Gothic" pitchFamily="34" charset="0"/>
              </a:rPr>
              <a:t>Treat others with respect </a:t>
            </a:r>
          </a:p>
          <a:p>
            <a:pPr>
              <a:lnSpc>
                <a:spcPct val="150000"/>
              </a:lnSpc>
            </a:pPr>
            <a:r>
              <a:rPr lang="en-US" dirty="0" smtClean="0">
                <a:latin typeface="Century Gothic" pitchFamily="34" charset="0"/>
              </a:rPr>
              <a:t>Build trust – to know you are trusted and trust others</a:t>
            </a:r>
          </a:p>
          <a:p>
            <a:pPr lvl="1">
              <a:lnSpc>
                <a:spcPct val="150000"/>
              </a:lnSpc>
            </a:pPr>
            <a:r>
              <a:rPr lang="en-US" dirty="0" smtClean="0">
                <a:solidFill>
                  <a:srgbClr val="0070C0"/>
                </a:solidFill>
                <a:latin typeface="Century Gothic" pitchFamily="34" charset="0"/>
              </a:rPr>
              <a:t>We are less likely to change a position when we are asked to defend it</a:t>
            </a:r>
          </a:p>
          <a:p>
            <a:pPr>
              <a:lnSpc>
                <a:spcPct val="150000"/>
              </a:lnSpc>
            </a:pPr>
            <a:r>
              <a:rPr lang="en-US" dirty="0" smtClean="0">
                <a:latin typeface="Century Gothic" pitchFamily="34" charset="0"/>
              </a:rPr>
              <a:t>Successful interagency coordination, cooperation, and collaboration require a commitment to make it work and a willingness to try new ideas, to be creative, and to share</a:t>
            </a:r>
          </a:p>
          <a:p>
            <a:endParaRPr lang="en-US" dirty="0"/>
          </a:p>
        </p:txBody>
      </p:sp>
      <p:sp>
        <p:nvSpPr>
          <p:cNvPr id="4" name="Date Placeholder 3"/>
          <p:cNvSpPr>
            <a:spLocks noGrp="1"/>
          </p:cNvSpPr>
          <p:nvPr>
            <p:ph type="dt" sz="half" idx="10"/>
          </p:nvPr>
        </p:nvSpPr>
        <p:spPr/>
        <p:txBody>
          <a:bodyPr/>
          <a:lstStyle/>
          <a:p>
            <a:pPr>
              <a:defRPr/>
            </a:pPr>
            <a:fld id="{38668716-CCF0-4DA6-85FE-217C43F7E295}" type="datetime1">
              <a:rPr lang="en-US" smtClean="0"/>
              <a:t>9/7/2014</a:t>
            </a:fld>
            <a:endParaRPr lang="en-US" dirty="0"/>
          </a:p>
        </p:txBody>
      </p:sp>
      <p:sp>
        <p:nvSpPr>
          <p:cNvPr id="6" name="Slide Number Placeholder 5"/>
          <p:cNvSpPr>
            <a:spLocks noGrp="1"/>
          </p:cNvSpPr>
          <p:nvPr>
            <p:ph type="sldNum" sz="quarter" idx="12"/>
          </p:nvPr>
        </p:nvSpPr>
        <p:spPr/>
        <p:txBody>
          <a:bodyPr/>
          <a:lstStyle/>
          <a:p>
            <a:pPr>
              <a:defRPr/>
            </a:pPr>
            <a:fld id="{46E9D7C5-82EB-4B08-A176-3F89FF77F5C1}"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3400" y="2133600"/>
            <a:ext cx="8229600" cy="1143000"/>
          </a:xfrm>
        </p:spPr>
        <p:txBody>
          <a:bodyPr>
            <a:normAutofit fontScale="90000"/>
          </a:bodyPr>
          <a:lstStyle/>
          <a:p>
            <a:r>
              <a:rPr lang="en-US" dirty="0" smtClean="0">
                <a:latin typeface="Century Gothic" pitchFamily="34" charset="0"/>
              </a:rPr>
              <a:t>Stakeholder input is important…</a:t>
            </a:r>
            <a:endParaRPr lang="en-US" dirty="0">
              <a:latin typeface="Century Gothic" pitchFamily="34" charset="0"/>
            </a:endParaRPr>
          </a:p>
        </p:txBody>
      </p:sp>
      <p:sp>
        <p:nvSpPr>
          <p:cNvPr id="4" name="Date Placeholder 3"/>
          <p:cNvSpPr>
            <a:spLocks noGrp="1"/>
          </p:cNvSpPr>
          <p:nvPr>
            <p:ph type="dt" sz="half" idx="10"/>
          </p:nvPr>
        </p:nvSpPr>
        <p:spPr/>
        <p:txBody>
          <a:bodyPr/>
          <a:lstStyle/>
          <a:p>
            <a:pPr>
              <a:defRPr/>
            </a:pPr>
            <a:fld id="{1A9B738B-A9D5-472E-B75F-5824A42CE497}" type="datetime1">
              <a:rPr lang="en-US" smtClean="0"/>
              <a:t>9/7/2014</a:t>
            </a:fld>
            <a:endParaRPr lang="en-US" dirty="0"/>
          </a:p>
        </p:txBody>
      </p:sp>
      <p:sp>
        <p:nvSpPr>
          <p:cNvPr id="6" name="Slide Number Placeholder 5"/>
          <p:cNvSpPr>
            <a:spLocks noGrp="1"/>
          </p:cNvSpPr>
          <p:nvPr>
            <p:ph type="sldNum" sz="quarter" idx="12"/>
          </p:nvPr>
        </p:nvSpPr>
        <p:spPr/>
        <p:txBody>
          <a:bodyPr/>
          <a:lstStyle/>
          <a:p>
            <a:pPr>
              <a:defRPr/>
            </a:pPr>
            <a:fld id="{46E9D7C5-82EB-4B08-A176-3F89FF77F5C1}" type="slidenum">
              <a:rPr lang="en-US" smtClean="0"/>
              <a:pPr>
                <a:defRPr/>
              </a:pPr>
              <a:t>33</a:t>
            </a:fld>
            <a:endParaRPr lang="en-US" dirty="0"/>
          </a:p>
        </p:txBody>
      </p:sp>
      <p:pic>
        <p:nvPicPr>
          <p:cNvPr id="5122" name="Picture 2" descr="https://encrypted-tbn2.gstatic.com/images?q=tbn:ANd9GcTyKk5S0ivr3PzXuxUP_jAITEYVhmBRJaL1xYhHWDGm6u0-MoM2BI67H2Rz">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200400"/>
            <a:ext cx="4305300" cy="3349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92162"/>
          </a:xfrm>
        </p:spPr>
        <p:txBody>
          <a:bodyPr/>
          <a:lstStyle/>
          <a:p>
            <a:pPr algn="ctr" eaLnBrk="1" fontAlgn="auto" hangingPunct="1">
              <a:spcAft>
                <a:spcPts val="0"/>
              </a:spcAft>
              <a:defRPr/>
            </a:pPr>
            <a:r>
              <a:rPr lang="en-US" sz="3200" dirty="0" smtClean="0">
                <a:latin typeface="Century Gothic" pitchFamily="34" charset="0"/>
              </a:rPr>
              <a:t>Ground Rules for Public Comment</a:t>
            </a:r>
            <a:endParaRPr lang="en-US" sz="3200" dirty="0">
              <a:latin typeface="Century Gothic" pitchFamily="34" charset="0"/>
            </a:endParaRPr>
          </a:p>
        </p:txBody>
      </p:sp>
      <p:sp>
        <p:nvSpPr>
          <p:cNvPr id="46081" name="Content Placeholder 1"/>
          <p:cNvSpPr>
            <a:spLocks noGrp="1"/>
          </p:cNvSpPr>
          <p:nvPr>
            <p:ph idx="1"/>
          </p:nvPr>
        </p:nvSpPr>
        <p:spPr>
          <a:xfrm>
            <a:off x="152400" y="1219200"/>
            <a:ext cx="8610600" cy="5181600"/>
          </a:xfrm>
        </p:spPr>
        <p:txBody>
          <a:bodyPr>
            <a:noAutofit/>
          </a:bodyPr>
          <a:lstStyle/>
          <a:p>
            <a:pPr>
              <a:spcBef>
                <a:spcPts val="300"/>
              </a:spcBef>
            </a:pPr>
            <a:r>
              <a:rPr lang="en-US" sz="1800" dirty="0" smtClean="0">
                <a:latin typeface="Century Gothic" pitchFamily="34" charset="0"/>
              </a:rPr>
              <a:t>Provide notice to the public in advance of the ICC meeting.</a:t>
            </a:r>
          </a:p>
          <a:p>
            <a:pPr>
              <a:spcBef>
                <a:spcPts val="300"/>
              </a:spcBef>
            </a:pPr>
            <a:r>
              <a:rPr lang="en-US" sz="1800" dirty="0" smtClean="0">
                <a:latin typeface="Century Gothic" pitchFamily="34" charset="0"/>
              </a:rPr>
              <a:t>Specify a consistent time on the agenda for public comment.</a:t>
            </a:r>
          </a:p>
          <a:p>
            <a:pPr>
              <a:spcBef>
                <a:spcPts val="300"/>
              </a:spcBef>
            </a:pPr>
            <a:r>
              <a:rPr lang="en-US" sz="1800" dirty="0" smtClean="0">
                <a:latin typeface="Century Gothic" pitchFamily="34" charset="0"/>
              </a:rPr>
              <a:t>Set aside approximately 30 minutes on the agenda for public comments.</a:t>
            </a:r>
          </a:p>
          <a:p>
            <a:pPr>
              <a:spcBef>
                <a:spcPts val="300"/>
              </a:spcBef>
            </a:pPr>
            <a:r>
              <a:rPr lang="en-US" sz="1800" dirty="0" smtClean="0">
                <a:latin typeface="Century Gothic" pitchFamily="34" charset="0"/>
              </a:rPr>
              <a:t>Limit public comment to no more than 5 minutes/individual.</a:t>
            </a:r>
          </a:p>
          <a:p>
            <a:pPr>
              <a:spcBef>
                <a:spcPts val="300"/>
              </a:spcBef>
            </a:pPr>
            <a:r>
              <a:rPr lang="en-US" sz="1800" dirty="0" smtClean="0">
                <a:latin typeface="Century Gothic" pitchFamily="34" charset="0"/>
              </a:rPr>
              <a:t>Public comment can be verbal or sent in written form to be read by the council chairperson.</a:t>
            </a:r>
          </a:p>
          <a:p>
            <a:pPr>
              <a:spcBef>
                <a:spcPts val="300"/>
              </a:spcBef>
            </a:pPr>
            <a:r>
              <a:rPr lang="en-US" sz="1800" dirty="0" smtClean="0">
                <a:latin typeface="Century Gothic" pitchFamily="34" charset="0"/>
              </a:rPr>
              <a:t>Caution individuals giving public comment to be factual and objective. Avoid using names of children or program/agency staff. Maintain confidentiality and privacy standards.</a:t>
            </a:r>
          </a:p>
          <a:p>
            <a:pPr>
              <a:spcBef>
                <a:spcPts val="300"/>
              </a:spcBef>
            </a:pPr>
            <a:r>
              <a:rPr lang="en-US" sz="1800" dirty="0" smtClean="0">
                <a:latin typeface="Century Gothic" pitchFamily="34" charset="0"/>
              </a:rPr>
              <a:t>Mention to those providing comments that their input will be taken under advisement as the council addresses its priority issues.</a:t>
            </a:r>
          </a:p>
          <a:p>
            <a:pPr>
              <a:spcBef>
                <a:spcPts val="300"/>
              </a:spcBef>
            </a:pPr>
            <a:r>
              <a:rPr lang="en-US" sz="1800" dirty="0" smtClean="0">
                <a:latin typeface="Century Gothic" pitchFamily="34" charset="0"/>
              </a:rPr>
              <a:t>Do not interrupt the speaker during his/her 5 minutes. Ask clarifying questions after the speaker is finished.</a:t>
            </a:r>
          </a:p>
          <a:p>
            <a:pPr>
              <a:spcBef>
                <a:spcPts val="300"/>
              </a:spcBef>
            </a:pPr>
            <a:r>
              <a:rPr lang="en-US" sz="1800" dirty="0" smtClean="0">
                <a:latin typeface="Century Gothic" pitchFamily="34" charset="0"/>
              </a:rPr>
              <a:t>Provide a verbal or visual cue 1 minute before the speaker’s time is up.</a:t>
            </a:r>
          </a:p>
          <a:p>
            <a:pPr>
              <a:spcBef>
                <a:spcPts val="300"/>
              </a:spcBef>
            </a:pPr>
            <a:r>
              <a:rPr lang="en-US" sz="1800" dirty="0" smtClean="0">
                <a:latin typeface="Century Gothic" pitchFamily="34" charset="0"/>
              </a:rPr>
              <a:t>Provide an opportunity for individuals who cannot be physically present to call in on an cost-free teleconference line during the 30-minute comment period.</a:t>
            </a:r>
          </a:p>
        </p:txBody>
      </p:sp>
      <p:sp>
        <p:nvSpPr>
          <p:cNvPr id="28675"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56520369-357A-4C75-ADF8-F1F05845AE59}" type="datetime1">
              <a:rPr lang="en-US" smtClean="0"/>
              <a:t>9/7/2014</a:t>
            </a:fld>
            <a:endParaRPr lang="en-US" smtClean="0"/>
          </a:p>
        </p:txBody>
      </p:sp>
      <p:sp>
        <p:nvSpPr>
          <p:cNvPr id="28677"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F1675E7A-E354-42DA-8381-9DD4168DAAE8}" type="slidenum">
              <a:rPr lang="en-US" smtClean="0"/>
              <a:pPr fontAlgn="base">
                <a:spcBef>
                  <a:spcPct val="0"/>
                </a:spcBef>
                <a:spcAft>
                  <a:spcPct val="0"/>
                </a:spcAft>
                <a:defRPr/>
              </a:pPr>
              <a:t>34</a:t>
            </a:fld>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3400" y="3048000"/>
            <a:ext cx="8229600" cy="685800"/>
          </a:xfrm>
        </p:spPr>
        <p:txBody>
          <a:bodyPr>
            <a:normAutofit fontScale="90000"/>
          </a:bodyPr>
          <a:lstStyle/>
          <a:p>
            <a:r>
              <a:rPr lang="en-US" dirty="0" smtClean="0">
                <a:latin typeface="Century Gothic" pitchFamily="34" charset="0"/>
              </a:rPr>
              <a:t>What Makes an SICC Work? </a:t>
            </a:r>
            <a:endParaRPr lang="en-US" dirty="0">
              <a:latin typeface="Century Gothic" pitchFamily="34" charset="0"/>
            </a:endParaRPr>
          </a:p>
        </p:txBody>
      </p:sp>
      <p:sp>
        <p:nvSpPr>
          <p:cNvPr id="4" name="Date Placeholder 3"/>
          <p:cNvSpPr>
            <a:spLocks noGrp="1"/>
          </p:cNvSpPr>
          <p:nvPr>
            <p:ph type="dt" sz="half" idx="10"/>
          </p:nvPr>
        </p:nvSpPr>
        <p:spPr/>
        <p:txBody>
          <a:bodyPr/>
          <a:lstStyle/>
          <a:p>
            <a:pPr>
              <a:defRPr/>
            </a:pPr>
            <a:fld id="{232986E4-0164-4170-BB08-241519286F3D}" type="datetime1">
              <a:rPr lang="en-US" smtClean="0"/>
              <a:t>9/7/2014</a:t>
            </a:fld>
            <a:endParaRPr lang="en-US" dirty="0"/>
          </a:p>
        </p:txBody>
      </p:sp>
      <p:sp>
        <p:nvSpPr>
          <p:cNvPr id="6" name="Slide Number Placeholder 5"/>
          <p:cNvSpPr>
            <a:spLocks noGrp="1"/>
          </p:cNvSpPr>
          <p:nvPr>
            <p:ph type="sldNum" sz="quarter" idx="12"/>
          </p:nvPr>
        </p:nvSpPr>
        <p:spPr/>
        <p:txBody>
          <a:bodyPr/>
          <a:lstStyle/>
          <a:p>
            <a:pPr>
              <a:defRPr/>
            </a:pPr>
            <a:fld id="{46E9D7C5-82EB-4B08-A176-3F89FF77F5C1}" type="slidenum">
              <a:rPr lang="en-US" smtClean="0"/>
              <a:pPr>
                <a:defRPr/>
              </a:pPr>
              <a:t>35</a:t>
            </a:fld>
            <a:endParaRPr lang="en-US" dirty="0"/>
          </a:p>
        </p:txBody>
      </p:sp>
    </p:spTree>
    <p:extLst>
      <p:ext uri="{BB962C8B-B14F-4D97-AF65-F5344CB8AC3E}">
        <p14:creationId xmlns:p14="http://schemas.microsoft.com/office/powerpoint/2010/main" val="17498749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eaLnBrk="1" fontAlgn="auto" hangingPunct="1">
              <a:spcAft>
                <a:spcPts val="0"/>
              </a:spcAft>
              <a:defRPr/>
            </a:pPr>
            <a:r>
              <a:rPr lang="en-US" dirty="0" smtClean="0">
                <a:latin typeface="Century Gothic" pitchFamily="34" charset="0"/>
              </a:rPr>
              <a:t>Characteristics of Effective ICCs</a:t>
            </a:r>
            <a:endParaRPr lang="en-US" dirty="0">
              <a:latin typeface="Century Gothic" pitchFamily="34" charset="0"/>
            </a:endParaRPr>
          </a:p>
        </p:txBody>
      </p:sp>
      <p:sp>
        <p:nvSpPr>
          <p:cNvPr id="6" name="Content Placeholder 5"/>
          <p:cNvSpPr>
            <a:spLocks noGrp="1"/>
          </p:cNvSpPr>
          <p:nvPr>
            <p:ph idx="1"/>
          </p:nvPr>
        </p:nvSpPr>
        <p:spPr>
          <a:xfrm>
            <a:off x="381000" y="1524000"/>
            <a:ext cx="8458200" cy="4800600"/>
          </a:xfrm>
        </p:spPr>
        <p:txBody>
          <a:bodyPr>
            <a:normAutofit fontScale="25000" lnSpcReduction="20000"/>
          </a:bodyPr>
          <a:lstStyle/>
          <a:p>
            <a:pPr marL="566928" indent="-457200">
              <a:lnSpc>
                <a:spcPct val="120000"/>
              </a:lnSpc>
              <a:spcBef>
                <a:spcPts val="600"/>
              </a:spcBef>
              <a:defRPr/>
            </a:pPr>
            <a:r>
              <a:rPr lang="en-US" sz="8000" dirty="0" smtClean="0">
                <a:latin typeface="Century Gothic" pitchFamily="34" charset="0"/>
              </a:rPr>
              <a:t>Dual focus – policies and services</a:t>
            </a:r>
          </a:p>
          <a:p>
            <a:pPr marL="566928" indent="-457200">
              <a:lnSpc>
                <a:spcPct val="120000"/>
              </a:lnSpc>
              <a:spcBef>
                <a:spcPts val="600"/>
              </a:spcBef>
              <a:defRPr/>
            </a:pPr>
            <a:r>
              <a:rPr lang="en-US" sz="8000" dirty="0" smtClean="0">
                <a:latin typeface="Century Gothic" pitchFamily="34" charset="0"/>
              </a:rPr>
              <a:t>Problem-solving or action group</a:t>
            </a:r>
          </a:p>
          <a:p>
            <a:pPr marL="566928" indent="-457200">
              <a:lnSpc>
                <a:spcPct val="120000"/>
              </a:lnSpc>
              <a:spcBef>
                <a:spcPts val="600"/>
              </a:spcBef>
              <a:defRPr/>
            </a:pPr>
            <a:r>
              <a:rPr lang="en-US" sz="8000" dirty="0" smtClean="0">
                <a:latin typeface="Century Gothic" pitchFamily="34" charset="0"/>
              </a:rPr>
              <a:t>Includes:</a:t>
            </a:r>
          </a:p>
          <a:p>
            <a:pPr marL="793242" lvl="1" indent="-457200">
              <a:lnSpc>
                <a:spcPct val="120000"/>
              </a:lnSpc>
              <a:spcBef>
                <a:spcPts val="600"/>
              </a:spcBef>
              <a:defRPr/>
            </a:pPr>
            <a:r>
              <a:rPr lang="en-US" sz="8000" dirty="0" smtClean="0">
                <a:solidFill>
                  <a:srgbClr val="0070C0"/>
                </a:solidFill>
                <a:latin typeface="Century Gothic" pitchFamily="34" charset="0"/>
              </a:rPr>
              <a:t>Family members</a:t>
            </a:r>
          </a:p>
          <a:p>
            <a:pPr marL="793242" lvl="1" indent="-457200">
              <a:lnSpc>
                <a:spcPct val="120000"/>
              </a:lnSpc>
              <a:spcBef>
                <a:spcPts val="600"/>
              </a:spcBef>
              <a:defRPr/>
            </a:pPr>
            <a:r>
              <a:rPr lang="en-US" sz="8000" dirty="0" smtClean="0">
                <a:solidFill>
                  <a:srgbClr val="0070C0"/>
                </a:solidFill>
                <a:latin typeface="Century Gothic" pitchFamily="34" charset="0"/>
              </a:rPr>
              <a:t>Primary service providers</a:t>
            </a:r>
          </a:p>
          <a:p>
            <a:pPr marL="793242" lvl="1" indent="-457200">
              <a:lnSpc>
                <a:spcPct val="120000"/>
              </a:lnSpc>
              <a:spcBef>
                <a:spcPts val="600"/>
              </a:spcBef>
              <a:defRPr/>
            </a:pPr>
            <a:r>
              <a:rPr lang="en-US" sz="8000" dirty="0" smtClean="0">
                <a:solidFill>
                  <a:srgbClr val="0070C0"/>
                </a:solidFill>
                <a:latin typeface="Century Gothic" pitchFamily="34" charset="0"/>
              </a:rPr>
              <a:t>Management representatives</a:t>
            </a:r>
          </a:p>
          <a:p>
            <a:pPr marL="566928" indent="-457200">
              <a:lnSpc>
                <a:spcPct val="120000"/>
              </a:lnSpc>
              <a:spcBef>
                <a:spcPts val="600"/>
              </a:spcBef>
              <a:defRPr/>
            </a:pPr>
            <a:r>
              <a:rPr lang="en-US" sz="8000" dirty="0" smtClean="0">
                <a:latin typeface="Century Gothic" pitchFamily="34" charset="0"/>
              </a:rPr>
              <a:t>Consistent attendance/representation</a:t>
            </a:r>
          </a:p>
          <a:p>
            <a:pPr marL="566928" indent="-457200">
              <a:lnSpc>
                <a:spcPct val="120000"/>
              </a:lnSpc>
              <a:spcBef>
                <a:spcPts val="600"/>
              </a:spcBef>
              <a:defRPr/>
            </a:pPr>
            <a:r>
              <a:rPr lang="en-US" sz="8000" dirty="0" smtClean="0">
                <a:latin typeface="Century Gothic" pitchFamily="34" charset="0"/>
              </a:rPr>
              <a:t>Equal partnership among </a:t>
            </a:r>
            <a:r>
              <a:rPr lang="en-US" sz="8000" i="1" dirty="0" smtClean="0">
                <a:latin typeface="Century Gothic" pitchFamily="34" charset="0"/>
              </a:rPr>
              <a:t>all</a:t>
            </a:r>
            <a:r>
              <a:rPr lang="en-US" sz="8000" dirty="0" smtClean="0">
                <a:latin typeface="Century Gothic" pitchFamily="34" charset="0"/>
              </a:rPr>
              <a:t> members</a:t>
            </a:r>
          </a:p>
          <a:p>
            <a:pPr marL="566928" indent="-457200">
              <a:lnSpc>
                <a:spcPct val="120000"/>
              </a:lnSpc>
              <a:spcBef>
                <a:spcPts val="600"/>
              </a:spcBef>
              <a:defRPr/>
            </a:pPr>
            <a:r>
              <a:rPr lang="en-US" sz="8000" dirty="0" smtClean="0">
                <a:latin typeface="Century Gothic" pitchFamily="34" charset="0"/>
              </a:rPr>
              <a:t>Consistent leadership</a:t>
            </a:r>
          </a:p>
          <a:p>
            <a:pPr marL="566928" indent="-457200">
              <a:lnSpc>
                <a:spcPct val="120000"/>
              </a:lnSpc>
              <a:spcBef>
                <a:spcPts val="600"/>
              </a:spcBef>
              <a:defRPr/>
            </a:pPr>
            <a:r>
              <a:rPr lang="en-US" sz="8000" dirty="0" smtClean="0">
                <a:latin typeface="Century Gothic" pitchFamily="34" charset="0"/>
              </a:rPr>
              <a:t>Well-defined goals</a:t>
            </a:r>
          </a:p>
          <a:p>
            <a:pPr marL="566928" indent="-457200">
              <a:lnSpc>
                <a:spcPct val="120000"/>
              </a:lnSpc>
              <a:spcBef>
                <a:spcPts val="600"/>
              </a:spcBef>
              <a:defRPr/>
            </a:pPr>
            <a:r>
              <a:rPr lang="en-US" sz="8000" dirty="0" smtClean="0">
                <a:latin typeface="Century Gothic" pitchFamily="34" charset="0"/>
              </a:rPr>
              <a:t>Group cohesiveness</a:t>
            </a:r>
          </a:p>
          <a:p>
            <a:pPr marL="566928" indent="-457200">
              <a:lnSpc>
                <a:spcPct val="120000"/>
              </a:lnSpc>
              <a:spcBef>
                <a:spcPts val="600"/>
              </a:spcBef>
              <a:defRPr/>
            </a:pPr>
            <a:r>
              <a:rPr lang="en-US" sz="8000" dirty="0" smtClean="0">
                <a:latin typeface="Century Gothic" pitchFamily="34" charset="0"/>
              </a:rPr>
              <a:t>Established meeting procedures and times</a:t>
            </a:r>
          </a:p>
          <a:p>
            <a:pPr marL="566928" indent="-457200">
              <a:lnSpc>
                <a:spcPct val="120000"/>
              </a:lnSpc>
              <a:spcBef>
                <a:spcPts val="600"/>
              </a:spcBef>
              <a:defRPr/>
            </a:pPr>
            <a:r>
              <a:rPr lang="en-US" sz="8000" dirty="0" smtClean="0">
                <a:latin typeface="Century Gothic" pitchFamily="34" charset="0"/>
              </a:rPr>
              <a:t>Set agenda</a:t>
            </a:r>
          </a:p>
          <a:p>
            <a:pPr marL="365760" indent="-256032" eaLnBrk="1" fontAlgn="auto" hangingPunct="1">
              <a:spcAft>
                <a:spcPts val="0"/>
              </a:spcAft>
              <a:buFont typeface="Wingdings 3"/>
              <a:buChar char=""/>
              <a:defRPr/>
            </a:pPr>
            <a:endParaRPr lang="en-US" dirty="0"/>
          </a:p>
        </p:txBody>
      </p:sp>
      <p:sp>
        <p:nvSpPr>
          <p:cNvPr id="30723" name="Date Placeholder 1"/>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1C5D068-C1D7-4BF5-A5BC-1BBD0AF063DB}" type="datetime1">
              <a:rPr lang="en-US" smtClean="0"/>
              <a:t>9/7/2014</a:t>
            </a:fld>
            <a:endParaRPr lang="en-US" smtClean="0"/>
          </a:p>
        </p:txBody>
      </p:sp>
      <p:sp>
        <p:nvSpPr>
          <p:cNvPr id="30725"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2C32EF3-2D8B-4648-9419-51578CC6CE01}" type="slidenum">
              <a:rPr lang="en-US" smtClean="0"/>
              <a:pPr fontAlgn="base">
                <a:spcBef>
                  <a:spcPct val="0"/>
                </a:spcBef>
                <a:spcAft>
                  <a:spcPct val="0"/>
                </a:spcAft>
                <a:defRPr/>
              </a:pPr>
              <a:t>36</a:t>
            </a:fld>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eaLnBrk="1" fontAlgn="auto" hangingPunct="1">
              <a:spcAft>
                <a:spcPts val="0"/>
              </a:spcAft>
              <a:defRPr/>
            </a:pPr>
            <a:r>
              <a:rPr lang="en-US" sz="2400" b="1" dirty="0" smtClean="0">
                <a:latin typeface="Century Gothic" pitchFamily="34" charset="0"/>
              </a:rPr>
              <a:t>Areas of ICC involvement – </a:t>
            </a:r>
            <a:r>
              <a:rPr lang="en-US" sz="2400" b="1" dirty="0" smtClean="0">
                <a:solidFill>
                  <a:schemeClr val="bg2">
                    <a:lumMod val="50000"/>
                  </a:schemeClr>
                </a:solidFill>
                <a:latin typeface="Century Gothic" pitchFamily="34" charset="0"/>
              </a:rPr>
              <a:t>what are some activities </a:t>
            </a:r>
            <a:r>
              <a:rPr lang="en-US" sz="2400" b="1" i="1" dirty="0" smtClean="0">
                <a:solidFill>
                  <a:schemeClr val="bg2">
                    <a:lumMod val="50000"/>
                  </a:schemeClr>
                </a:solidFill>
                <a:latin typeface="Century Gothic" pitchFamily="34" charset="0"/>
              </a:rPr>
              <a:t>your</a:t>
            </a:r>
            <a:r>
              <a:rPr lang="en-US" sz="2400" b="1" dirty="0" smtClean="0">
                <a:solidFill>
                  <a:schemeClr val="bg2">
                    <a:lumMod val="50000"/>
                  </a:schemeClr>
                </a:solidFill>
                <a:latin typeface="Century Gothic" pitchFamily="34" charset="0"/>
              </a:rPr>
              <a:t> ICC might undertake?</a:t>
            </a:r>
            <a:endParaRPr lang="en-US" sz="2400" b="1" dirty="0">
              <a:solidFill>
                <a:schemeClr val="bg2">
                  <a:lumMod val="50000"/>
                </a:schemeClr>
              </a:solidFill>
              <a:latin typeface="Century Gothic" pitchFamily="34" charset="0"/>
            </a:endParaRPr>
          </a:p>
        </p:txBody>
      </p:sp>
      <p:sp>
        <p:nvSpPr>
          <p:cNvPr id="49153" name="Content Placeholder 5"/>
          <p:cNvSpPr>
            <a:spLocks noGrp="1"/>
          </p:cNvSpPr>
          <p:nvPr>
            <p:ph sz="half" idx="1"/>
          </p:nvPr>
        </p:nvSpPr>
        <p:spPr>
          <a:xfrm>
            <a:off x="533400" y="1600200"/>
            <a:ext cx="4038600" cy="4419600"/>
          </a:xfrm>
        </p:spPr>
        <p:txBody>
          <a:bodyPr>
            <a:normAutofit/>
          </a:bodyPr>
          <a:lstStyle/>
          <a:p>
            <a:pPr eaLnBrk="1" hangingPunct="1">
              <a:lnSpc>
                <a:spcPct val="220000"/>
              </a:lnSpc>
            </a:pPr>
            <a:r>
              <a:rPr lang="en-US" sz="2400" b="1" dirty="0" smtClean="0">
                <a:latin typeface="Century Gothic" pitchFamily="34" charset="0"/>
              </a:rPr>
              <a:t>Information exchange</a:t>
            </a:r>
          </a:p>
          <a:p>
            <a:pPr eaLnBrk="1" hangingPunct="1">
              <a:lnSpc>
                <a:spcPct val="220000"/>
              </a:lnSpc>
            </a:pPr>
            <a:r>
              <a:rPr lang="en-US" sz="2400" b="1" dirty="0" smtClean="0">
                <a:latin typeface="Century Gothic" pitchFamily="34" charset="0"/>
              </a:rPr>
              <a:t>Public awareness</a:t>
            </a:r>
          </a:p>
          <a:p>
            <a:pPr eaLnBrk="1" hangingPunct="1">
              <a:lnSpc>
                <a:spcPct val="220000"/>
              </a:lnSpc>
            </a:pPr>
            <a:r>
              <a:rPr lang="en-US" sz="2400" b="1" dirty="0" smtClean="0">
                <a:latin typeface="Century Gothic" pitchFamily="34" charset="0"/>
              </a:rPr>
              <a:t>Screening and identification</a:t>
            </a:r>
          </a:p>
          <a:p>
            <a:pPr eaLnBrk="1" hangingPunct="1">
              <a:lnSpc>
                <a:spcPct val="220000"/>
              </a:lnSpc>
            </a:pPr>
            <a:r>
              <a:rPr lang="en-US" sz="2400" b="1" dirty="0" smtClean="0">
                <a:latin typeface="Century Gothic" pitchFamily="34" charset="0"/>
              </a:rPr>
              <a:t>Case management</a:t>
            </a:r>
          </a:p>
          <a:p>
            <a:pPr eaLnBrk="1" hangingPunct="1">
              <a:lnSpc>
                <a:spcPct val="220000"/>
              </a:lnSpc>
              <a:buFont typeface="Wingdings 3" pitchFamily="18" charset="2"/>
              <a:buNone/>
            </a:pPr>
            <a:endParaRPr lang="en-US" sz="2400" dirty="0" smtClean="0"/>
          </a:p>
        </p:txBody>
      </p:sp>
      <p:sp>
        <p:nvSpPr>
          <p:cNvPr id="7" name="Content Placeholder 6"/>
          <p:cNvSpPr>
            <a:spLocks noGrp="1"/>
          </p:cNvSpPr>
          <p:nvPr>
            <p:ph sz="half" idx="2"/>
          </p:nvPr>
        </p:nvSpPr>
        <p:spPr>
          <a:xfrm>
            <a:off x="4419600" y="1676400"/>
            <a:ext cx="3962400" cy="4800600"/>
          </a:xfrm>
        </p:spPr>
        <p:txBody>
          <a:bodyPr>
            <a:normAutofit/>
          </a:bodyPr>
          <a:lstStyle/>
          <a:p>
            <a:pPr marL="452628">
              <a:lnSpc>
                <a:spcPct val="200000"/>
              </a:lnSpc>
              <a:defRPr/>
            </a:pPr>
            <a:r>
              <a:rPr lang="en-US" sz="2400" b="1" dirty="0" smtClean="0">
                <a:latin typeface="Century Gothic" pitchFamily="34" charset="0"/>
              </a:rPr>
              <a:t>Referral and transition</a:t>
            </a:r>
          </a:p>
          <a:p>
            <a:pPr marL="452628">
              <a:lnSpc>
                <a:spcPct val="200000"/>
              </a:lnSpc>
              <a:defRPr/>
            </a:pPr>
            <a:r>
              <a:rPr lang="en-US" sz="2400" b="1" dirty="0" smtClean="0">
                <a:latin typeface="Century Gothic" pitchFamily="34" charset="0"/>
              </a:rPr>
              <a:t>Program delivery</a:t>
            </a:r>
          </a:p>
          <a:p>
            <a:pPr marL="452628">
              <a:lnSpc>
                <a:spcPct val="200000"/>
              </a:lnSpc>
              <a:defRPr/>
            </a:pPr>
            <a:r>
              <a:rPr lang="en-US" sz="2400" b="1" dirty="0" smtClean="0">
                <a:latin typeface="Century Gothic" pitchFamily="34" charset="0"/>
              </a:rPr>
              <a:t>Parent involvement</a:t>
            </a:r>
          </a:p>
          <a:p>
            <a:pPr marL="452628">
              <a:lnSpc>
                <a:spcPct val="200000"/>
              </a:lnSpc>
              <a:defRPr/>
            </a:pPr>
            <a:r>
              <a:rPr lang="en-US" sz="2400" b="1" dirty="0" smtClean="0">
                <a:latin typeface="Century Gothic" pitchFamily="34" charset="0"/>
              </a:rPr>
              <a:t>Staff development</a:t>
            </a:r>
          </a:p>
          <a:p>
            <a:pPr marL="452628">
              <a:lnSpc>
                <a:spcPct val="200000"/>
              </a:lnSpc>
              <a:defRPr/>
            </a:pPr>
            <a:r>
              <a:rPr lang="en-US" sz="2400" b="1" dirty="0" smtClean="0">
                <a:latin typeface="Century Gothic" pitchFamily="34" charset="0"/>
              </a:rPr>
              <a:t>Program evaluation</a:t>
            </a:r>
            <a:endParaRPr lang="en-US" sz="2400" b="1" dirty="0">
              <a:latin typeface="Century Gothic" pitchFamily="34" charset="0"/>
            </a:endParaRPr>
          </a:p>
        </p:txBody>
      </p:sp>
      <p:sp>
        <p:nvSpPr>
          <p:cNvPr id="32772" name="Date Placeholder 1"/>
          <p:cNvSpPr>
            <a:spLocks noGrp="1"/>
          </p:cNvSpPr>
          <p:nvPr>
            <p:ph type="dt" sz="half" idx="10"/>
          </p:nvPr>
        </p:nvSpPr>
        <p:spPr bwMode="auto">
          <a:xfrm rot="16200000">
            <a:off x="8008551" y="1188720"/>
            <a:ext cx="1523999" cy="365760"/>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4D401667-C0B8-4E6F-A088-199655A715D0}" type="datetime1">
              <a:rPr lang="en-US" smtClean="0"/>
              <a:t>9/7/2014</a:t>
            </a:fld>
            <a:endParaRPr lang="en-US" dirty="0" smtClean="0"/>
          </a:p>
        </p:txBody>
      </p:sp>
      <p:sp>
        <p:nvSpPr>
          <p:cNvPr id="32774"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4FC66569-EC4E-4460-B831-CF7CC11793FD}" type="slidenum">
              <a:rPr lang="en-US" smtClean="0"/>
              <a:pPr fontAlgn="base">
                <a:spcBef>
                  <a:spcPct val="0"/>
                </a:spcBef>
                <a:spcAft>
                  <a:spcPct val="0"/>
                </a:spcAft>
                <a:defRPr/>
              </a:pPr>
              <a:t>37</a:t>
            </a:fld>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half" idx="1"/>
          </p:nvPr>
        </p:nvSpPr>
        <p:spPr>
          <a:xfrm>
            <a:off x="457200" y="990600"/>
            <a:ext cx="3657600" cy="4590288"/>
          </a:xfrm>
        </p:spPr>
        <p:txBody>
          <a:bodyPr>
            <a:normAutofit/>
          </a:bodyPr>
          <a:lstStyle/>
          <a:p>
            <a:endParaRPr lang="en-US" sz="3200" dirty="0" smtClean="0"/>
          </a:p>
          <a:p>
            <a:r>
              <a:rPr lang="en-US" sz="3200" dirty="0" smtClean="0">
                <a:latin typeface="Century Gothic" pitchFamily="34" charset="0"/>
              </a:rPr>
              <a:t>The focus should always be on advising and assisting the Lead Agency. The current focus of your SICC is…</a:t>
            </a:r>
            <a:endParaRPr lang="en-US" sz="3200" dirty="0">
              <a:latin typeface="Century Gothic" pitchFamily="34" charset="0"/>
            </a:endParaRPr>
          </a:p>
        </p:txBody>
      </p:sp>
      <p:pic>
        <p:nvPicPr>
          <p:cNvPr id="4100" name="Picture 4" descr="C:\Documents and Settings\fpg\Local Settings\Temporary Internet Files\Content.IE5\5T9S01UA\MP900387790[1].jpg"/>
          <p:cNvPicPr>
            <a:picLocks noGrp="1" noChangeAspect="1" noChangeArrowheads="1"/>
          </p:cNvPicPr>
          <p:nvPr>
            <p:ph sz="half" idx="2"/>
          </p:nvPr>
        </p:nvPicPr>
        <p:blipFill>
          <a:blip r:embed="rId2" cstate="print"/>
          <a:srcRect/>
          <a:stretch>
            <a:fillRect/>
          </a:stretch>
        </p:blipFill>
        <p:spPr bwMode="auto">
          <a:xfrm>
            <a:off x="4572000" y="990600"/>
            <a:ext cx="3856477" cy="5406276"/>
          </a:xfrm>
          <a:prstGeom prst="rect">
            <a:avLst/>
          </a:prstGeom>
          <a:noFill/>
        </p:spPr>
      </p:pic>
      <p:sp>
        <p:nvSpPr>
          <p:cNvPr id="5" name="Date Placeholder 4"/>
          <p:cNvSpPr>
            <a:spLocks noGrp="1"/>
          </p:cNvSpPr>
          <p:nvPr>
            <p:ph type="dt" sz="half" idx="10"/>
          </p:nvPr>
        </p:nvSpPr>
        <p:spPr/>
        <p:txBody>
          <a:bodyPr/>
          <a:lstStyle/>
          <a:p>
            <a:pPr>
              <a:defRPr/>
            </a:pPr>
            <a:fld id="{8086F63C-ECC5-43AF-8515-E05FE1945ECD}" type="datetime1">
              <a:rPr lang="en-US" smtClean="0"/>
              <a:t>9/7/2014</a:t>
            </a:fld>
            <a:endParaRPr lang="en-US" dirty="0"/>
          </a:p>
        </p:txBody>
      </p:sp>
      <p:sp>
        <p:nvSpPr>
          <p:cNvPr id="7" name="Slide Number Placeholder 6"/>
          <p:cNvSpPr>
            <a:spLocks noGrp="1"/>
          </p:cNvSpPr>
          <p:nvPr>
            <p:ph type="sldNum" sz="quarter" idx="12"/>
          </p:nvPr>
        </p:nvSpPr>
        <p:spPr/>
        <p:txBody>
          <a:bodyPr/>
          <a:lstStyle/>
          <a:p>
            <a:pPr>
              <a:defRPr/>
            </a:pPr>
            <a:fld id="{3992C2D7-5284-47A4-8C18-AE96E0DC90A6}"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defRPr/>
            </a:pPr>
            <a:r>
              <a:rPr lang="en-US" dirty="0" smtClean="0">
                <a:latin typeface="Century Gothic" pitchFamily="34" charset="0"/>
              </a:rPr>
              <a:t>National Focus: SPP/APR</a:t>
            </a:r>
            <a:endParaRPr lang="en-US" dirty="0">
              <a:latin typeface="Century Gothic" pitchFamily="34" charset="0"/>
            </a:endParaRPr>
          </a:p>
        </p:txBody>
      </p:sp>
      <p:sp>
        <p:nvSpPr>
          <p:cNvPr id="50177" name="Content Placeholder 1"/>
          <p:cNvSpPr>
            <a:spLocks noGrp="1"/>
          </p:cNvSpPr>
          <p:nvPr>
            <p:ph idx="1"/>
          </p:nvPr>
        </p:nvSpPr>
        <p:spPr>
          <a:xfrm>
            <a:off x="457200" y="1524000"/>
            <a:ext cx="8229600" cy="4483100"/>
          </a:xfrm>
        </p:spPr>
        <p:txBody>
          <a:bodyPr>
            <a:normAutofit/>
          </a:bodyPr>
          <a:lstStyle/>
          <a:p>
            <a:pPr eaLnBrk="1" hangingPunct="1">
              <a:spcAft>
                <a:spcPts val="400"/>
              </a:spcAft>
              <a:buClr>
                <a:srgbClr val="2DA2BF"/>
              </a:buClr>
            </a:pPr>
            <a:r>
              <a:rPr lang="en-US" sz="2800" dirty="0" smtClean="0">
                <a:solidFill>
                  <a:srgbClr val="000000"/>
                </a:solidFill>
                <a:latin typeface="Century Gothic" pitchFamily="34" charset="0"/>
              </a:rPr>
              <a:t>SPP/APR = State Performance Plan/Annual Performance Report</a:t>
            </a:r>
          </a:p>
          <a:p>
            <a:pPr lvl="1" eaLnBrk="1" hangingPunct="1">
              <a:spcAft>
                <a:spcPts val="400"/>
              </a:spcAft>
              <a:buClr>
                <a:srgbClr val="2DA2BF"/>
              </a:buClr>
            </a:pPr>
            <a:r>
              <a:rPr lang="en-US" sz="2400" dirty="0" smtClean="0">
                <a:solidFill>
                  <a:srgbClr val="000000"/>
                </a:solidFill>
                <a:latin typeface="Century Gothic" pitchFamily="34" charset="0"/>
              </a:rPr>
              <a:t>First SPP was developed by each state in 2005</a:t>
            </a:r>
          </a:p>
          <a:p>
            <a:pPr lvl="1" eaLnBrk="1" hangingPunct="1">
              <a:spcAft>
                <a:spcPts val="400"/>
              </a:spcAft>
              <a:buClr>
                <a:srgbClr val="2DA2BF"/>
              </a:buClr>
            </a:pPr>
            <a:r>
              <a:rPr lang="en-US" sz="2400" dirty="0" smtClean="0">
                <a:solidFill>
                  <a:srgbClr val="000000"/>
                </a:solidFill>
                <a:latin typeface="Century Gothic" pitchFamily="34" charset="0"/>
              </a:rPr>
              <a:t>APRs were completed yearly by each state and covered data from the previous FFY (Federal Fiscal Year) – e.g., the APR submitted February 2014 reported data from FFY 2012 – 2013 (July 2012 through June 2013)</a:t>
            </a:r>
          </a:p>
          <a:p>
            <a:pPr lvl="1" eaLnBrk="1" hangingPunct="1">
              <a:spcAft>
                <a:spcPts val="400"/>
              </a:spcAft>
              <a:buClr>
                <a:srgbClr val="2DA2BF"/>
              </a:buClr>
            </a:pPr>
            <a:r>
              <a:rPr lang="en-US" sz="2400" dirty="0" smtClean="0">
                <a:solidFill>
                  <a:srgbClr val="000000"/>
                </a:solidFill>
                <a:latin typeface="Century Gothic" pitchFamily="34" charset="0"/>
              </a:rPr>
              <a:t>States now developing new </a:t>
            </a:r>
            <a:r>
              <a:rPr lang="en-US" sz="2400" b="1" dirty="0" smtClean="0">
                <a:solidFill>
                  <a:srgbClr val="000000"/>
                </a:solidFill>
                <a:latin typeface="Century Gothic" pitchFamily="34" charset="0"/>
              </a:rPr>
              <a:t>combined</a:t>
            </a:r>
            <a:r>
              <a:rPr lang="en-US" sz="2400" dirty="0" smtClean="0">
                <a:solidFill>
                  <a:srgbClr val="000000"/>
                </a:solidFill>
                <a:latin typeface="Century Gothic" pitchFamily="34" charset="0"/>
              </a:rPr>
              <a:t> SPP/APR</a:t>
            </a:r>
          </a:p>
        </p:txBody>
      </p:sp>
      <p:sp>
        <p:nvSpPr>
          <p:cNvPr id="4" name="Date Placeholder 3"/>
          <p:cNvSpPr>
            <a:spLocks noGrp="1"/>
          </p:cNvSpPr>
          <p:nvPr>
            <p:ph type="dt" sz="half" idx="10"/>
          </p:nvPr>
        </p:nvSpPr>
        <p:spPr/>
        <p:txBody>
          <a:bodyPr/>
          <a:lstStyle/>
          <a:p>
            <a:pPr>
              <a:defRPr/>
            </a:pPr>
            <a:fld id="{AD22ED22-6CB5-4EB7-9ED7-8643FBAA521F}" type="datetime1">
              <a:rPr lang="en-US" smtClean="0"/>
              <a:t>9/7/2014</a:t>
            </a:fld>
            <a:endParaRPr lang="en-US" dirty="0"/>
          </a:p>
        </p:txBody>
      </p:sp>
      <p:sp>
        <p:nvSpPr>
          <p:cNvPr id="6" name="Slide Number Placeholder 5"/>
          <p:cNvSpPr>
            <a:spLocks noGrp="1"/>
          </p:cNvSpPr>
          <p:nvPr>
            <p:ph type="sldNum" sz="quarter" idx="12"/>
          </p:nvPr>
        </p:nvSpPr>
        <p:spPr/>
        <p:txBody>
          <a:bodyPr/>
          <a:lstStyle/>
          <a:p>
            <a:pPr>
              <a:defRPr/>
            </a:pPr>
            <a:fld id="{B82F67FD-80D0-4C11-8B6D-45BE347EDEE7}"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latin typeface="Century Gothic" pitchFamily="34" charset="0"/>
              </a:rPr>
              <a:t>Historical Overview of IDEA</a:t>
            </a:r>
            <a:endParaRPr lang="en-US" dirty="0">
              <a:latin typeface="Century Gothic" pitchFamily="34" charset="0"/>
            </a:endParaRPr>
          </a:p>
        </p:txBody>
      </p:sp>
      <p:sp>
        <p:nvSpPr>
          <p:cNvPr id="2" name="Content Placeholder 1"/>
          <p:cNvSpPr>
            <a:spLocks noGrp="1"/>
          </p:cNvSpPr>
          <p:nvPr>
            <p:ph idx="1"/>
          </p:nvPr>
        </p:nvSpPr>
        <p:spPr>
          <a:xfrm>
            <a:off x="457200" y="1371600"/>
            <a:ext cx="7620000" cy="5029200"/>
          </a:xfrm>
        </p:spPr>
        <p:txBody>
          <a:bodyPr>
            <a:noAutofit/>
          </a:bodyPr>
          <a:lstStyle/>
          <a:p>
            <a:pPr marL="365760" indent="-256032" eaLnBrk="1" fontAlgn="auto" hangingPunct="1">
              <a:lnSpc>
                <a:spcPct val="200000"/>
              </a:lnSpc>
              <a:spcAft>
                <a:spcPts val="0"/>
              </a:spcAft>
              <a:buFont typeface="Wingdings 3"/>
              <a:buChar char=""/>
              <a:defRPr/>
            </a:pPr>
            <a:r>
              <a:rPr lang="en-US" sz="1800" dirty="0" smtClean="0">
                <a:latin typeface="Century Gothic" pitchFamily="34" charset="0"/>
              </a:rPr>
              <a:t>1975 – Congressed passed PL 94-142  </a:t>
            </a:r>
            <a:r>
              <a:rPr lang="en-US" sz="1800" i="1" dirty="0" smtClean="0">
                <a:latin typeface="Century Gothic" pitchFamily="34" charset="0"/>
              </a:rPr>
              <a:t>(Education of All Handicapped Children  Act)</a:t>
            </a:r>
          </a:p>
          <a:p>
            <a:pPr marL="365760" indent="-256032" eaLnBrk="1" fontAlgn="auto" hangingPunct="1">
              <a:lnSpc>
                <a:spcPct val="200000"/>
              </a:lnSpc>
              <a:spcAft>
                <a:spcPts val="0"/>
              </a:spcAft>
              <a:buFont typeface="Wingdings 3"/>
              <a:buChar char=""/>
              <a:defRPr/>
            </a:pPr>
            <a:r>
              <a:rPr lang="en-US" sz="1800" dirty="0" smtClean="0">
                <a:latin typeface="Century Gothic" pitchFamily="34" charset="0"/>
              </a:rPr>
              <a:t>1986 - PL 99-457</a:t>
            </a:r>
          </a:p>
          <a:p>
            <a:pPr marL="621792" lvl="1" eaLnBrk="1" fontAlgn="auto" hangingPunct="1">
              <a:lnSpc>
                <a:spcPct val="200000"/>
              </a:lnSpc>
              <a:spcBef>
                <a:spcPts val="324"/>
              </a:spcBef>
              <a:spcAft>
                <a:spcPts val="0"/>
              </a:spcAft>
              <a:buFont typeface="Verdana"/>
              <a:buChar char="◦"/>
              <a:defRPr/>
            </a:pPr>
            <a:r>
              <a:rPr lang="en-US" sz="1400" dirty="0" smtClean="0">
                <a:solidFill>
                  <a:srgbClr val="0070C0"/>
                </a:solidFill>
                <a:latin typeface="Century Gothic" pitchFamily="34" charset="0"/>
              </a:rPr>
              <a:t>Section 619 (added preschool)</a:t>
            </a:r>
          </a:p>
          <a:p>
            <a:pPr marL="621792" lvl="1" eaLnBrk="1" fontAlgn="auto" hangingPunct="1">
              <a:lnSpc>
                <a:spcPct val="200000"/>
              </a:lnSpc>
              <a:spcBef>
                <a:spcPts val="324"/>
              </a:spcBef>
              <a:spcAft>
                <a:spcPts val="0"/>
              </a:spcAft>
              <a:buFont typeface="Verdana"/>
              <a:buChar char="◦"/>
              <a:defRPr/>
            </a:pPr>
            <a:r>
              <a:rPr lang="en-US" sz="1400" dirty="0" smtClean="0">
                <a:solidFill>
                  <a:srgbClr val="0070C0"/>
                </a:solidFill>
                <a:latin typeface="Century Gothic" pitchFamily="34" charset="0"/>
              </a:rPr>
              <a:t>Part H (became Part C)</a:t>
            </a:r>
          </a:p>
          <a:p>
            <a:pPr marL="365760" indent="-256032" eaLnBrk="1" fontAlgn="auto" hangingPunct="1">
              <a:lnSpc>
                <a:spcPct val="200000"/>
              </a:lnSpc>
              <a:spcAft>
                <a:spcPts val="0"/>
              </a:spcAft>
              <a:buFont typeface="Wingdings 3"/>
              <a:buChar char=""/>
              <a:defRPr/>
            </a:pPr>
            <a:r>
              <a:rPr lang="en-US" sz="1800" dirty="0" smtClean="0">
                <a:latin typeface="Century Gothic" pitchFamily="34" charset="0"/>
              </a:rPr>
              <a:t>1997 - reauthorization = IDEA </a:t>
            </a:r>
          </a:p>
          <a:p>
            <a:pPr marL="365760" indent="-256032" eaLnBrk="1" fontAlgn="auto" hangingPunct="1">
              <a:lnSpc>
                <a:spcPct val="200000"/>
              </a:lnSpc>
              <a:spcAft>
                <a:spcPts val="0"/>
              </a:spcAft>
              <a:buFont typeface="Wingdings 3"/>
              <a:buChar char=""/>
              <a:defRPr/>
            </a:pPr>
            <a:r>
              <a:rPr lang="en-US" sz="1800" dirty="0" smtClean="0">
                <a:latin typeface="Century Gothic" pitchFamily="34" charset="0"/>
              </a:rPr>
              <a:t>2004 – passed the Individuals with Disabilities Education Improvement Act 2004</a:t>
            </a:r>
          </a:p>
          <a:p>
            <a:pPr marL="365760" indent="-256032" eaLnBrk="1" fontAlgn="auto" hangingPunct="1">
              <a:lnSpc>
                <a:spcPct val="200000"/>
              </a:lnSpc>
              <a:spcAft>
                <a:spcPts val="0"/>
              </a:spcAft>
              <a:buFont typeface="Wingdings 3"/>
              <a:buChar char=""/>
              <a:defRPr/>
            </a:pPr>
            <a:r>
              <a:rPr lang="en-US" sz="1800" dirty="0" smtClean="0">
                <a:latin typeface="Century Gothic" pitchFamily="34" charset="0"/>
              </a:rPr>
              <a:t>September 2011 – Part C Regulations for IDEA 2004 released</a:t>
            </a:r>
            <a:endParaRPr lang="en-US" sz="1800" dirty="0">
              <a:latin typeface="Century Gothic" pitchFamily="34" charset="0"/>
            </a:endParaRPr>
          </a:p>
        </p:txBody>
      </p:sp>
      <p:sp>
        <p:nvSpPr>
          <p:cNvPr id="8196"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5B2DA136-B7B5-4130-B12F-AEBD2254E914}" type="datetime1">
              <a:rPr lang="en-US" smtClean="0"/>
              <a:t>9/7/2014</a:t>
            </a:fld>
            <a:endParaRPr lang="en-US" dirty="0" smtClean="0"/>
          </a:p>
        </p:txBody>
      </p:sp>
      <p:sp>
        <p:nvSpPr>
          <p:cNvPr id="8197"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FB5253D9-8C30-4DAA-B9B8-CF8CED289CD1}" type="slidenum">
              <a:rPr lang="en-US" smtClean="0"/>
              <a:pPr fontAlgn="base">
                <a:spcBef>
                  <a:spcPct val="0"/>
                </a:spcBef>
                <a:spcAft>
                  <a:spcPct val="0"/>
                </a:spcAft>
                <a:defRPr/>
              </a:pPr>
              <a:t>4</a:t>
            </a:fld>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7A765C5F-748F-421B-8E00-B59D4F80BFA7}" type="datetime1">
              <a:rPr lang="en-US" smtClean="0"/>
              <a:t>9/7/2014</a:t>
            </a:fld>
            <a:endParaRPr lang="en-US" dirty="0"/>
          </a:p>
        </p:txBody>
      </p:sp>
      <p:sp>
        <p:nvSpPr>
          <p:cNvPr id="6" name="Slide Number Placeholder 5"/>
          <p:cNvSpPr>
            <a:spLocks noGrp="1"/>
          </p:cNvSpPr>
          <p:nvPr>
            <p:ph type="sldNum" sz="quarter" idx="12"/>
          </p:nvPr>
        </p:nvSpPr>
        <p:spPr/>
        <p:txBody>
          <a:bodyPr/>
          <a:lstStyle/>
          <a:p>
            <a:pPr>
              <a:defRPr/>
            </a:pPr>
            <a:fld id="{747833DF-4D6D-453B-B3FB-1F7A38B78A31}" type="slidenum">
              <a:rPr lang="en-US" smtClean="0"/>
              <a:pPr>
                <a:defRPr/>
              </a:pPr>
              <a:t>40</a:t>
            </a:fld>
            <a:endParaRPr lang="en-US" dirty="0"/>
          </a:p>
        </p:txBody>
      </p:sp>
      <p:sp>
        <p:nvSpPr>
          <p:cNvPr id="7" name="Title 1"/>
          <p:cNvSpPr txBox="1">
            <a:spLocks/>
          </p:cNvSpPr>
          <p:nvPr/>
        </p:nvSpPr>
        <p:spPr>
          <a:xfrm>
            <a:off x="381000" y="304800"/>
            <a:ext cx="8382000" cy="762000"/>
          </a:xfrm>
          <a:prstGeom prst="rect">
            <a:avLst/>
          </a:prstGeom>
        </p:spPr>
        <p:txBody>
          <a:bodyPr anchor="ctr">
            <a:normAutofit/>
            <a:scene3d>
              <a:camera prst="orthographicFront"/>
              <a:lightRig rig="soft" dir="t"/>
            </a:scene3d>
            <a:sp3d prstMaterial="softEdge">
              <a:bevelT w="25400" h="25400"/>
            </a:sp3d>
          </a:bodyPr>
          <a:lstStyle/>
          <a:p>
            <a:pPr algn="ctr">
              <a:defRPr/>
            </a:pPr>
            <a:r>
              <a:rPr lang="en-US" sz="3600" dirty="0">
                <a:solidFill>
                  <a:schemeClr val="tx2"/>
                </a:solidFill>
                <a:latin typeface="Century Gothic" pitchFamily="34" charset="0"/>
                <a:ea typeface="+mj-ea"/>
                <a:cs typeface="+mj-cs"/>
              </a:rPr>
              <a:t>Compliance Indicators – Part C</a:t>
            </a:r>
          </a:p>
        </p:txBody>
      </p:sp>
      <p:sp>
        <p:nvSpPr>
          <p:cNvPr id="8" name="Content Placeholder 2"/>
          <p:cNvSpPr txBox="1">
            <a:spLocks/>
          </p:cNvSpPr>
          <p:nvPr/>
        </p:nvSpPr>
        <p:spPr bwMode="auto">
          <a:xfrm>
            <a:off x="533400" y="1402080"/>
            <a:ext cx="7924800" cy="4160520"/>
          </a:xfrm>
          <a:prstGeom prst="rect">
            <a:avLst/>
          </a:prstGeom>
          <a:noFill/>
          <a:ln w="9525">
            <a:noFill/>
            <a:miter lim="800000"/>
            <a:headEnd/>
            <a:tailEnd/>
          </a:ln>
        </p:spPr>
        <p:txBody>
          <a:bodyPr/>
          <a:lstStyle/>
          <a:p>
            <a:pPr marL="566737" indent="-457200">
              <a:lnSpc>
                <a:spcPct val="200000"/>
              </a:lnSpc>
              <a:spcBef>
                <a:spcPts val="400"/>
              </a:spcBef>
              <a:buClr>
                <a:schemeClr val="accent1"/>
              </a:buClr>
              <a:buSzPct val="73000"/>
              <a:buFont typeface="Arial" panose="020B0604020202020204" pitchFamily="34" charset="0"/>
              <a:buChar char="•"/>
              <a:defRPr/>
            </a:pPr>
            <a:r>
              <a:rPr lang="en-US" sz="2700" dirty="0">
                <a:latin typeface="Century Gothic" pitchFamily="34" charset="0"/>
              </a:rPr>
              <a:t>C1 – Timely </a:t>
            </a:r>
            <a:r>
              <a:rPr lang="en-US" sz="2700" dirty="0" smtClean="0">
                <a:latin typeface="Century Gothic" pitchFamily="34" charset="0"/>
              </a:rPr>
              <a:t>Provision of Services</a:t>
            </a:r>
            <a:endParaRPr lang="en-US" sz="2700" dirty="0">
              <a:latin typeface="Century Gothic" pitchFamily="34" charset="0"/>
            </a:endParaRPr>
          </a:p>
          <a:p>
            <a:pPr marL="566737" indent="-457200">
              <a:lnSpc>
                <a:spcPct val="200000"/>
              </a:lnSpc>
              <a:spcBef>
                <a:spcPts val="400"/>
              </a:spcBef>
              <a:buClr>
                <a:schemeClr val="accent1"/>
              </a:buClr>
              <a:buSzPct val="73000"/>
              <a:buFont typeface="Arial" panose="020B0604020202020204" pitchFamily="34" charset="0"/>
              <a:buChar char="•"/>
              <a:defRPr/>
            </a:pPr>
            <a:r>
              <a:rPr lang="en-US" sz="2700" dirty="0">
                <a:latin typeface="Century Gothic" pitchFamily="34" charset="0"/>
              </a:rPr>
              <a:t>C7 – </a:t>
            </a:r>
            <a:r>
              <a:rPr lang="en-US" sz="2700" dirty="0" smtClean="0">
                <a:latin typeface="Century Gothic" pitchFamily="34" charset="0"/>
              </a:rPr>
              <a:t>45-day Timeline (timeliness of IFSP process)</a:t>
            </a:r>
            <a:endParaRPr lang="en-US" sz="2700" dirty="0">
              <a:latin typeface="Century Gothic" pitchFamily="34" charset="0"/>
            </a:endParaRPr>
          </a:p>
          <a:p>
            <a:pPr marL="566737" indent="-457200">
              <a:lnSpc>
                <a:spcPct val="200000"/>
              </a:lnSpc>
              <a:spcBef>
                <a:spcPts val="400"/>
              </a:spcBef>
              <a:buClr>
                <a:schemeClr val="accent1"/>
              </a:buClr>
              <a:buSzPct val="73000"/>
              <a:buFont typeface="Arial" panose="020B0604020202020204" pitchFamily="34" charset="0"/>
              <a:buChar char="•"/>
              <a:defRPr/>
            </a:pPr>
            <a:r>
              <a:rPr lang="en-US" sz="2700" dirty="0">
                <a:latin typeface="Century Gothic" pitchFamily="34" charset="0"/>
              </a:rPr>
              <a:t>C8 – Early Childhood Transition (A, B, C</a:t>
            </a:r>
            <a:r>
              <a:rPr lang="en-US" sz="2700" dirty="0" smtClean="0">
                <a:latin typeface="Century Gothic" pitchFamily="34" charset="0"/>
              </a:rPr>
              <a:t>)</a:t>
            </a:r>
            <a:endParaRPr lang="en-US" sz="2700" dirty="0">
              <a:latin typeface="Century Gothic"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066800" y="381000"/>
            <a:ext cx="7315200" cy="685800"/>
          </a:xfrm>
        </p:spPr>
        <p:txBody>
          <a:bodyPr>
            <a:normAutofit/>
          </a:bodyPr>
          <a:lstStyle/>
          <a:p>
            <a:pPr eaLnBrk="1" hangingPunct="1">
              <a:defRPr/>
            </a:pPr>
            <a:r>
              <a:rPr lang="en-US" sz="3600" dirty="0" smtClean="0">
                <a:latin typeface="Century Gothic" pitchFamily="34" charset="0"/>
              </a:rPr>
              <a:t>Results (Performance) Indicators</a:t>
            </a:r>
          </a:p>
        </p:txBody>
      </p:sp>
      <p:sp>
        <p:nvSpPr>
          <p:cNvPr id="52226" name="Content Placeholder 2"/>
          <p:cNvSpPr>
            <a:spLocks noGrp="1"/>
          </p:cNvSpPr>
          <p:nvPr>
            <p:ph idx="1"/>
          </p:nvPr>
        </p:nvSpPr>
        <p:spPr>
          <a:xfrm>
            <a:off x="609600" y="1447800"/>
            <a:ext cx="7848600" cy="4800600"/>
          </a:xfrm>
        </p:spPr>
        <p:txBody>
          <a:bodyPr>
            <a:normAutofit fontScale="77500" lnSpcReduction="20000"/>
          </a:bodyPr>
          <a:lstStyle/>
          <a:p>
            <a:pPr>
              <a:lnSpc>
                <a:spcPct val="150000"/>
              </a:lnSpc>
            </a:pPr>
            <a:r>
              <a:rPr lang="en-US" dirty="0" smtClean="0">
                <a:latin typeface="Century Gothic" pitchFamily="34" charset="0"/>
              </a:rPr>
              <a:t>C2 – Services in Natural Environment</a:t>
            </a:r>
          </a:p>
          <a:p>
            <a:pPr>
              <a:lnSpc>
                <a:spcPct val="150000"/>
              </a:lnSpc>
            </a:pPr>
            <a:r>
              <a:rPr lang="en-US" dirty="0" smtClean="0">
                <a:latin typeface="Century Gothic" pitchFamily="34" charset="0"/>
              </a:rPr>
              <a:t>C3 – Early Childhood Child Outcomes (A, B, C)</a:t>
            </a:r>
          </a:p>
          <a:p>
            <a:pPr>
              <a:lnSpc>
                <a:spcPct val="150000"/>
              </a:lnSpc>
            </a:pPr>
            <a:r>
              <a:rPr lang="en-US" dirty="0" smtClean="0">
                <a:latin typeface="Century Gothic" pitchFamily="34" charset="0"/>
              </a:rPr>
              <a:t>C4 – Family Involvement (A, B, C)</a:t>
            </a:r>
          </a:p>
          <a:p>
            <a:pPr>
              <a:lnSpc>
                <a:spcPct val="150000"/>
              </a:lnSpc>
            </a:pPr>
            <a:r>
              <a:rPr lang="en-US" dirty="0" smtClean="0">
                <a:latin typeface="Century Gothic" pitchFamily="34" charset="0"/>
              </a:rPr>
              <a:t>C5 – Child Find, Birth to 1</a:t>
            </a:r>
          </a:p>
          <a:p>
            <a:pPr>
              <a:lnSpc>
                <a:spcPct val="150000"/>
              </a:lnSpc>
            </a:pPr>
            <a:r>
              <a:rPr lang="en-US" dirty="0" smtClean="0">
                <a:latin typeface="Century Gothic" pitchFamily="34" charset="0"/>
              </a:rPr>
              <a:t>C6 – Child Find, Birth to 3</a:t>
            </a:r>
          </a:p>
          <a:p>
            <a:pPr>
              <a:lnSpc>
                <a:spcPct val="150000"/>
              </a:lnSpc>
            </a:pPr>
            <a:r>
              <a:rPr lang="en-US" dirty="0" smtClean="0">
                <a:latin typeface="Century Gothic" pitchFamily="34" charset="0"/>
              </a:rPr>
              <a:t>C9 – Resolution Sessions</a:t>
            </a:r>
          </a:p>
          <a:p>
            <a:pPr>
              <a:lnSpc>
                <a:spcPct val="150000"/>
              </a:lnSpc>
            </a:pPr>
            <a:r>
              <a:rPr lang="en-US" dirty="0" smtClean="0">
                <a:latin typeface="Century Gothic" pitchFamily="34" charset="0"/>
              </a:rPr>
              <a:t>C10 – Mediation</a:t>
            </a:r>
          </a:p>
          <a:p>
            <a:pPr>
              <a:lnSpc>
                <a:spcPct val="150000"/>
              </a:lnSpc>
            </a:pPr>
            <a:r>
              <a:rPr lang="en-US" b="1" dirty="0" smtClean="0">
                <a:latin typeface="Century Gothic" pitchFamily="34" charset="0"/>
              </a:rPr>
              <a:t>C11 – State Systemic Improvement Plan</a:t>
            </a:r>
          </a:p>
          <a:p>
            <a:pPr eaLnBrk="1" hangingPunct="1">
              <a:buFont typeface="Wingdings" pitchFamily="2" charset="2"/>
              <a:buNone/>
            </a:pPr>
            <a:endParaRPr lang="en-US" dirty="0" smtClean="0"/>
          </a:p>
        </p:txBody>
      </p:sp>
      <p:sp>
        <p:nvSpPr>
          <p:cNvPr id="2" name="Date Placeholder 1"/>
          <p:cNvSpPr>
            <a:spLocks noGrp="1"/>
          </p:cNvSpPr>
          <p:nvPr>
            <p:ph type="dt" sz="half" idx="10"/>
          </p:nvPr>
        </p:nvSpPr>
        <p:spPr/>
        <p:txBody>
          <a:bodyPr/>
          <a:lstStyle/>
          <a:p>
            <a:pPr>
              <a:defRPr/>
            </a:pPr>
            <a:fld id="{BC50671C-BDBD-4AB9-A051-760BFD017906}" type="datetime1">
              <a:rPr lang="en-US" smtClean="0"/>
              <a:t>9/7/2014</a:t>
            </a:fld>
            <a:endParaRPr lang="en-US" dirty="0"/>
          </a:p>
        </p:txBody>
      </p:sp>
      <p:sp>
        <p:nvSpPr>
          <p:cNvPr id="3" name="Slide Number Placeholder 2"/>
          <p:cNvSpPr>
            <a:spLocks noGrp="1"/>
          </p:cNvSpPr>
          <p:nvPr>
            <p:ph type="sldNum" sz="quarter" idx="12"/>
          </p:nvPr>
        </p:nvSpPr>
        <p:spPr/>
        <p:txBody>
          <a:bodyPr/>
          <a:lstStyle/>
          <a:p>
            <a:pPr>
              <a:defRPr/>
            </a:pPr>
            <a:fld id="{46E9D7C5-82EB-4B08-A176-3F89FF77F5C1}" type="slidenum">
              <a:rPr lang="en-US" smtClean="0"/>
              <a:pPr>
                <a:defRPr/>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pPr eaLnBrk="1" hangingPunct="1">
              <a:defRPr/>
            </a:pPr>
            <a:r>
              <a:rPr lang="en-US" dirty="0" smtClean="0">
                <a:latin typeface="Century Gothic" pitchFamily="34" charset="0"/>
              </a:rPr>
              <a:t>What does “compliance” mean?</a:t>
            </a:r>
          </a:p>
        </p:txBody>
      </p:sp>
      <p:sp>
        <p:nvSpPr>
          <p:cNvPr id="53250" name="Content Placeholder 2"/>
          <p:cNvSpPr>
            <a:spLocks noGrp="1"/>
          </p:cNvSpPr>
          <p:nvPr>
            <p:ph idx="1"/>
          </p:nvPr>
        </p:nvSpPr>
        <p:spPr/>
        <p:txBody>
          <a:bodyPr/>
          <a:lstStyle/>
          <a:p>
            <a:pPr eaLnBrk="1" hangingPunct="1">
              <a:spcBef>
                <a:spcPts val="600"/>
              </a:spcBef>
              <a:spcAft>
                <a:spcPts val="600"/>
              </a:spcAft>
            </a:pPr>
            <a:r>
              <a:rPr lang="en-US" dirty="0" smtClean="0">
                <a:latin typeface="Century Gothic" pitchFamily="34" charset="0"/>
              </a:rPr>
              <a:t>State’s target MUST be 100%</a:t>
            </a:r>
          </a:p>
          <a:p>
            <a:pPr eaLnBrk="1" hangingPunct="1">
              <a:spcBef>
                <a:spcPts val="600"/>
              </a:spcBef>
              <a:spcAft>
                <a:spcPts val="600"/>
              </a:spcAft>
            </a:pPr>
            <a:r>
              <a:rPr lang="en-US" dirty="0" smtClean="0">
                <a:latin typeface="Century Gothic" pitchFamily="34" charset="0"/>
              </a:rPr>
              <a:t>Affects State’s “Determination”</a:t>
            </a:r>
          </a:p>
          <a:p>
            <a:pPr lvl="1" eaLnBrk="1" hangingPunct="1">
              <a:spcBef>
                <a:spcPts val="600"/>
              </a:spcBef>
              <a:spcAft>
                <a:spcPts val="600"/>
              </a:spcAft>
            </a:pPr>
            <a:r>
              <a:rPr lang="en-US" dirty="0" smtClean="0">
                <a:solidFill>
                  <a:srgbClr val="0070C0"/>
                </a:solidFill>
                <a:latin typeface="Century Gothic" pitchFamily="34" charset="0"/>
              </a:rPr>
              <a:t>Meets requirements</a:t>
            </a:r>
          </a:p>
          <a:p>
            <a:pPr lvl="1" eaLnBrk="1" hangingPunct="1">
              <a:spcBef>
                <a:spcPts val="600"/>
              </a:spcBef>
              <a:spcAft>
                <a:spcPts val="600"/>
              </a:spcAft>
            </a:pPr>
            <a:r>
              <a:rPr lang="en-US" dirty="0" smtClean="0">
                <a:solidFill>
                  <a:srgbClr val="0070C0"/>
                </a:solidFill>
                <a:latin typeface="Century Gothic" pitchFamily="34" charset="0"/>
              </a:rPr>
              <a:t>Needs assistance</a:t>
            </a:r>
          </a:p>
          <a:p>
            <a:pPr lvl="1" eaLnBrk="1" hangingPunct="1">
              <a:spcBef>
                <a:spcPts val="600"/>
              </a:spcBef>
              <a:spcAft>
                <a:spcPts val="600"/>
              </a:spcAft>
            </a:pPr>
            <a:r>
              <a:rPr lang="en-US" dirty="0" smtClean="0">
                <a:solidFill>
                  <a:srgbClr val="0070C0"/>
                </a:solidFill>
                <a:latin typeface="Century Gothic" pitchFamily="34" charset="0"/>
              </a:rPr>
              <a:t>Needs intervention</a:t>
            </a:r>
          </a:p>
          <a:p>
            <a:pPr lvl="1" eaLnBrk="1" hangingPunct="1">
              <a:spcBef>
                <a:spcPts val="600"/>
              </a:spcBef>
              <a:spcAft>
                <a:spcPts val="600"/>
              </a:spcAft>
            </a:pPr>
            <a:r>
              <a:rPr lang="en-US" dirty="0" smtClean="0">
                <a:solidFill>
                  <a:srgbClr val="0070C0"/>
                </a:solidFill>
                <a:latin typeface="Century Gothic" pitchFamily="34" charset="0"/>
              </a:rPr>
              <a:t>Needs substantial intervention</a:t>
            </a:r>
          </a:p>
          <a:p>
            <a:pPr eaLnBrk="1" hangingPunct="1">
              <a:spcBef>
                <a:spcPts val="600"/>
              </a:spcBef>
              <a:spcAft>
                <a:spcPts val="600"/>
              </a:spcAft>
            </a:pPr>
            <a:r>
              <a:rPr lang="en-US" dirty="0" smtClean="0">
                <a:latin typeface="Century Gothic" pitchFamily="34" charset="0"/>
              </a:rPr>
              <a:t>State must report all non-compliance</a:t>
            </a:r>
          </a:p>
          <a:p>
            <a:pPr lvl="1" eaLnBrk="1" hangingPunct="1"/>
            <a:endParaRPr lang="en-US" dirty="0" smtClean="0"/>
          </a:p>
          <a:p>
            <a:pPr eaLnBrk="1" hangingPunct="1"/>
            <a:endParaRPr lang="en-US" dirty="0" smtClean="0"/>
          </a:p>
        </p:txBody>
      </p:sp>
      <p:sp>
        <p:nvSpPr>
          <p:cNvPr id="2" name="Date Placeholder 1"/>
          <p:cNvSpPr>
            <a:spLocks noGrp="1"/>
          </p:cNvSpPr>
          <p:nvPr>
            <p:ph type="dt" sz="half" idx="10"/>
          </p:nvPr>
        </p:nvSpPr>
        <p:spPr/>
        <p:txBody>
          <a:bodyPr/>
          <a:lstStyle/>
          <a:p>
            <a:pPr>
              <a:defRPr/>
            </a:pPr>
            <a:fld id="{26891CE0-E202-401F-9946-C450BC861F06}" type="datetime1">
              <a:rPr lang="en-US" smtClean="0"/>
              <a:t>9/7/2014</a:t>
            </a:fld>
            <a:endParaRPr lang="en-US" dirty="0"/>
          </a:p>
        </p:txBody>
      </p:sp>
      <p:sp>
        <p:nvSpPr>
          <p:cNvPr id="3" name="Slide Number Placeholder 2"/>
          <p:cNvSpPr>
            <a:spLocks noGrp="1"/>
          </p:cNvSpPr>
          <p:nvPr>
            <p:ph type="sldNum" sz="quarter" idx="12"/>
          </p:nvPr>
        </p:nvSpPr>
        <p:spPr/>
        <p:txBody>
          <a:bodyPr/>
          <a:lstStyle/>
          <a:p>
            <a:pPr>
              <a:defRPr/>
            </a:pPr>
            <a:fld id="{46E9D7C5-82EB-4B08-A176-3F89FF77F5C1}" type="slidenum">
              <a:rPr lang="en-US" smtClean="0"/>
              <a:pPr>
                <a:defRPr/>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defRPr/>
            </a:pPr>
            <a:r>
              <a:rPr lang="en-US" dirty="0" smtClean="0">
                <a:latin typeface="Century Gothic" pitchFamily="34" charset="0"/>
              </a:rPr>
              <a:t>What does “results” mean?</a:t>
            </a:r>
          </a:p>
        </p:txBody>
      </p:sp>
      <p:sp>
        <p:nvSpPr>
          <p:cNvPr id="54274" name="Content Placeholder 2"/>
          <p:cNvSpPr>
            <a:spLocks noGrp="1"/>
          </p:cNvSpPr>
          <p:nvPr>
            <p:ph idx="1"/>
          </p:nvPr>
        </p:nvSpPr>
        <p:spPr>
          <a:xfrm>
            <a:off x="301752" y="1527048"/>
            <a:ext cx="7927848" cy="4721352"/>
          </a:xfrm>
        </p:spPr>
        <p:txBody>
          <a:bodyPr>
            <a:normAutofit fontScale="92500" lnSpcReduction="20000"/>
          </a:bodyPr>
          <a:lstStyle/>
          <a:p>
            <a:pPr eaLnBrk="1" hangingPunct="1">
              <a:lnSpc>
                <a:spcPct val="200000"/>
              </a:lnSpc>
            </a:pPr>
            <a:r>
              <a:rPr lang="en-US" sz="2800" dirty="0" smtClean="0">
                <a:latin typeface="Century Gothic" pitchFamily="34" charset="0"/>
              </a:rPr>
              <a:t>State sets its own targets, based upon stakeholder input</a:t>
            </a:r>
          </a:p>
          <a:p>
            <a:pPr eaLnBrk="1" hangingPunct="1">
              <a:lnSpc>
                <a:spcPct val="200000"/>
              </a:lnSpc>
            </a:pPr>
            <a:r>
              <a:rPr lang="en-US" sz="2800" dirty="0" smtClean="0">
                <a:latin typeface="Century Gothic" pitchFamily="34" charset="0"/>
              </a:rPr>
              <a:t>Has not yet affected States’ “Determinations” but likely to in future</a:t>
            </a:r>
          </a:p>
          <a:p>
            <a:pPr eaLnBrk="1" hangingPunct="1">
              <a:lnSpc>
                <a:spcPct val="200000"/>
              </a:lnSpc>
            </a:pPr>
            <a:r>
              <a:rPr lang="en-US" sz="2800" dirty="0" smtClean="0">
                <a:latin typeface="Century Gothic" pitchFamily="34" charset="0"/>
              </a:rPr>
              <a:t>State must report all non-compliance</a:t>
            </a:r>
          </a:p>
          <a:p>
            <a:pPr eaLnBrk="1" hangingPunct="1">
              <a:lnSpc>
                <a:spcPct val="200000"/>
              </a:lnSpc>
            </a:pPr>
            <a:r>
              <a:rPr lang="en-US" sz="2800" dirty="0" smtClean="0">
                <a:latin typeface="Century Gothic" pitchFamily="34" charset="0"/>
              </a:rPr>
              <a:t>Receiving increased focus from OSEP</a:t>
            </a:r>
            <a:endParaRPr lang="en-US" dirty="0" smtClean="0"/>
          </a:p>
        </p:txBody>
      </p:sp>
      <p:sp>
        <p:nvSpPr>
          <p:cNvPr id="2" name="Date Placeholder 1"/>
          <p:cNvSpPr>
            <a:spLocks noGrp="1"/>
          </p:cNvSpPr>
          <p:nvPr>
            <p:ph type="dt" sz="half" idx="10"/>
          </p:nvPr>
        </p:nvSpPr>
        <p:spPr/>
        <p:txBody>
          <a:bodyPr/>
          <a:lstStyle/>
          <a:p>
            <a:pPr>
              <a:defRPr/>
            </a:pPr>
            <a:fld id="{EA996D0B-9EB8-4CFF-8E6B-359E3BDF0B07}" type="datetime1">
              <a:rPr lang="en-US" smtClean="0"/>
              <a:t>9/7/2014</a:t>
            </a:fld>
            <a:endParaRPr lang="en-US" dirty="0"/>
          </a:p>
        </p:txBody>
      </p:sp>
      <p:sp>
        <p:nvSpPr>
          <p:cNvPr id="3" name="Slide Number Placeholder 2"/>
          <p:cNvSpPr>
            <a:spLocks noGrp="1"/>
          </p:cNvSpPr>
          <p:nvPr>
            <p:ph type="sldNum" sz="quarter" idx="12"/>
          </p:nvPr>
        </p:nvSpPr>
        <p:spPr/>
        <p:txBody>
          <a:bodyPr/>
          <a:lstStyle/>
          <a:p>
            <a:pPr>
              <a:defRPr/>
            </a:pPr>
            <a:fld id="{46E9D7C5-82EB-4B08-A176-3F89FF77F5C1}" type="slidenum">
              <a:rPr lang="en-US" smtClean="0"/>
              <a:pPr>
                <a:defRPr/>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noAutofit/>
          </a:bodyPr>
          <a:lstStyle/>
          <a:p>
            <a:r>
              <a:rPr lang="en-US" sz="3600" dirty="0" smtClean="0">
                <a:latin typeface="Century Gothic" panose="020B0502020202020204" pitchFamily="34" charset="0"/>
              </a:rPr>
              <a:t>Outcomes, results, accountability = Results Driven Accountability (RDA)</a:t>
            </a:r>
            <a:endParaRPr lang="en-US" sz="3600" dirty="0">
              <a:latin typeface="Century Gothic" panose="020B0502020202020204" pitchFamily="34" charset="0"/>
            </a:endParaRPr>
          </a:p>
        </p:txBody>
      </p:sp>
      <p:sp>
        <p:nvSpPr>
          <p:cNvPr id="5" name="Content Placeholder 2"/>
          <p:cNvSpPr>
            <a:spLocks noGrp="1"/>
          </p:cNvSpPr>
          <p:nvPr>
            <p:ph sz="quarter" idx="1"/>
          </p:nvPr>
        </p:nvSpPr>
        <p:spPr>
          <a:xfrm>
            <a:off x="457200" y="1447800"/>
            <a:ext cx="8229600" cy="4678363"/>
          </a:xfrm>
        </p:spPr>
        <p:txBody>
          <a:bodyPr>
            <a:normAutofit/>
          </a:bodyPr>
          <a:lstStyle/>
          <a:p>
            <a:r>
              <a:rPr lang="en-US" sz="2400" dirty="0" smtClean="0">
                <a:latin typeface="Century Gothic" panose="020B0502020202020204" pitchFamily="34" charset="0"/>
              </a:rPr>
              <a:t>The focus has shifted to improving outcomes for all children and youth, and accountability is intensifying at multiple levels</a:t>
            </a:r>
          </a:p>
          <a:p>
            <a:endParaRPr lang="en-US" sz="3000" dirty="0"/>
          </a:p>
          <a:p>
            <a:endParaRPr lang="en-US" sz="3000" dirty="0" smtClean="0"/>
          </a:p>
          <a:p>
            <a:pPr lvl="1"/>
            <a:endParaRPr lang="en-US" dirty="0"/>
          </a:p>
        </p:txBody>
      </p:sp>
      <p:graphicFrame>
        <p:nvGraphicFramePr>
          <p:cNvPr id="7" name="Diagram 6"/>
          <p:cNvGraphicFramePr/>
          <p:nvPr>
            <p:extLst>
              <p:ext uri="{D42A27DB-BD31-4B8C-83A1-F6EECF244321}">
                <p14:modId xmlns:p14="http://schemas.microsoft.com/office/powerpoint/2010/main" val="1715966501"/>
              </p:ext>
            </p:extLst>
          </p:nvPr>
        </p:nvGraphicFramePr>
        <p:xfrm>
          <a:off x="0" y="266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2590800"/>
            <a:ext cx="1925566"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4594566"/>
            <a:ext cx="1925566" cy="185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20106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33400" y="457200"/>
            <a:ext cx="7848600" cy="533400"/>
          </a:xfrm>
        </p:spPr>
        <p:txBody>
          <a:bodyPr>
            <a:normAutofit fontScale="90000"/>
          </a:bodyPr>
          <a:lstStyle/>
          <a:p>
            <a:pPr eaLnBrk="1" hangingPunct="1">
              <a:defRPr/>
            </a:pPr>
            <a:r>
              <a:rPr lang="en-US" dirty="0" smtClean="0">
                <a:latin typeface="Century Gothic" pitchFamily="34" charset="0"/>
              </a:rPr>
              <a:t>Determinations</a:t>
            </a:r>
          </a:p>
        </p:txBody>
      </p:sp>
      <p:sp>
        <p:nvSpPr>
          <p:cNvPr id="55298" name="Content Placeholder 2"/>
          <p:cNvSpPr>
            <a:spLocks noGrp="1"/>
          </p:cNvSpPr>
          <p:nvPr>
            <p:ph idx="1"/>
          </p:nvPr>
        </p:nvSpPr>
        <p:spPr>
          <a:xfrm>
            <a:off x="457200" y="1371600"/>
            <a:ext cx="7772400" cy="5181600"/>
          </a:xfrm>
        </p:spPr>
        <p:txBody>
          <a:bodyPr>
            <a:normAutofit fontScale="92500" lnSpcReduction="10000"/>
          </a:bodyPr>
          <a:lstStyle/>
          <a:p>
            <a:pPr eaLnBrk="1" hangingPunct="1"/>
            <a:r>
              <a:rPr lang="en-US" sz="2400" dirty="0" smtClean="0">
                <a:latin typeface="Century Gothic" pitchFamily="34" charset="0"/>
              </a:rPr>
              <a:t>OSEP makes states’ determinations</a:t>
            </a:r>
          </a:p>
          <a:p>
            <a:pPr lvl="1" eaLnBrk="1" hangingPunct="1"/>
            <a:r>
              <a:rPr lang="en-US" sz="2400" dirty="0" smtClean="0">
                <a:solidFill>
                  <a:srgbClr val="0070C0"/>
                </a:solidFill>
                <a:latin typeface="Century Gothic" pitchFamily="34" charset="0"/>
              </a:rPr>
              <a:t>Announced in early summer, most recently June 2014</a:t>
            </a:r>
          </a:p>
          <a:p>
            <a:pPr lvl="1" eaLnBrk="1" hangingPunct="1"/>
            <a:r>
              <a:rPr lang="en-US" sz="2400" dirty="0" smtClean="0">
                <a:solidFill>
                  <a:srgbClr val="0070C0"/>
                </a:solidFill>
                <a:latin typeface="Century Gothic" pitchFamily="34" charset="0"/>
              </a:rPr>
              <a:t>This year, included focus on Results, as well as Compliance for Part B</a:t>
            </a:r>
          </a:p>
          <a:p>
            <a:pPr lvl="1" eaLnBrk="1" hangingPunct="1"/>
            <a:r>
              <a:rPr lang="en-US" sz="2400" dirty="0" smtClean="0">
                <a:solidFill>
                  <a:srgbClr val="0070C0"/>
                </a:solidFill>
                <a:latin typeface="Century Gothic" pitchFamily="34" charset="0"/>
              </a:rPr>
              <a:t>OSEP currently seeking input about how Results might affect Part C Determinations</a:t>
            </a:r>
          </a:p>
          <a:p>
            <a:pPr eaLnBrk="1" hangingPunct="1"/>
            <a:r>
              <a:rPr lang="en-US" sz="2400" dirty="0" smtClean="0">
                <a:latin typeface="Century Gothic" pitchFamily="34" charset="0"/>
              </a:rPr>
              <a:t>States must make determinations of local programs, considering:</a:t>
            </a:r>
          </a:p>
          <a:p>
            <a:pPr lvl="1" eaLnBrk="1" hangingPunct="1"/>
            <a:r>
              <a:rPr lang="en-US" sz="2400" dirty="0" smtClean="0">
                <a:solidFill>
                  <a:srgbClr val="0070C0"/>
                </a:solidFill>
                <a:latin typeface="Century Gothic" pitchFamily="34" charset="0"/>
              </a:rPr>
              <a:t>Performance on compliance indicators;</a:t>
            </a:r>
          </a:p>
          <a:p>
            <a:pPr lvl="1" eaLnBrk="1" hangingPunct="1"/>
            <a:r>
              <a:rPr lang="en-US" sz="2400" dirty="0" smtClean="0">
                <a:solidFill>
                  <a:srgbClr val="0070C0"/>
                </a:solidFill>
                <a:latin typeface="Century Gothic" pitchFamily="34" charset="0"/>
              </a:rPr>
              <a:t>Whether data submitted by LEAs or EIS programs are valid, reliable, and timely;</a:t>
            </a:r>
          </a:p>
          <a:p>
            <a:pPr lvl="1" eaLnBrk="1" hangingPunct="1"/>
            <a:r>
              <a:rPr lang="en-US" sz="2400" dirty="0" smtClean="0">
                <a:solidFill>
                  <a:srgbClr val="0070C0"/>
                </a:solidFill>
                <a:latin typeface="Century Gothic" pitchFamily="34" charset="0"/>
              </a:rPr>
              <a:t>Uncorrected noncompliance from other sources; and</a:t>
            </a:r>
          </a:p>
          <a:p>
            <a:pPr lvl="1" eaLnBrk="1" hangingPunct="1"/>
            <a:r>
              <a:rPr lang="en-US" sz="2400" dirty="0" smtClean="0">
                <a:solidFill>
                  <a:srgbClr val="0070C0"/>
                </a:solidFill>
                <a:latin typeface="Century Gothic" pitchFamily="34" charset="0"/>
              </a:rPr>
              <a:t>Any audit findings.</a:t>
            </a:r>
          </a:p>
        </p:txBody>
      </p:sp>
      <p:sp>
        <p:nvSpPr>
          <p:cNvPr id="2" name="Date Placeholder 1"/>
          <p:cNvSpPr>
            <a:spLocks noGrp="1"/>
          </p:cNvSpPr>
          <p:nvPr>
            <p:ph type="dt" sz="half" idx="10"/>
          </p:nvPr>
        </p:nvSpPr>
        <p:spPr/>
        <p:txBody>
          <a:bodyPr/>
          <a:lstStyle/>
          <a:p>
            <a:pPr>
              <a:defRPr/>
            </a:pPr>
            <a:fld id="{90C0B385-7540-44C8-9AAC-871AA790C9A5}" type="datetime1">
              <a:rPr lang="en-US" smtClean="0"/>
              <a:t>9/7/2014</a:t>
            </a:fld>
            <a:endParaRPr lang="en-US" dirty="0"/>
          </a:p>
        </p:txBody>
      </p:sp>
      <p:sp>
        <p:nvSpPr>
          <p:cNvPr id="3" name="Slide Number Placeholder 2"/>
          <p:cNvSpPr>
            <a:spLocks noGrp="1"/>
          </p:cNvSpPr>
          <p:nvPr>
            <p:ph type="sldNum" sz="quarter" idx="12"/>
          </p:nvPr>
        </p:nvSpPr>
        <p:spPr/>
        <p:txBody>
          <a:bodyPr/>
          <a:lstStyle/>
          <a:p>
            <a:pPr>
              <a:defRPr/>
            </a:pPr>
            <a:fld id="{46E9D7C5-82EB-4B08-A176-3F89FF77F5C1}" type="slidenum">
              <a:rPr lang="en-US" smtClean="0"/>
              <a:pPr>
                <a:defRPr/>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anose="020B0502020202020204" pitchFamily="34" charset="0"/>
              </a:rPr>
              <a:t>States’ Focus</a:t>
            </a:r>
            <a:endParaRPr lang="en-US" dirty="0">
              <a:latin typeface="Century Gothic" panose="020B0502020202020204" pitchFamily="34" charset="0"/>
            </a:endParaRPr>
          </a:p>
        </p:txBody>
      </p:sp>
      <p:sp>
        <p:nvSpPr>
          <p:cNvPr id="3" name="Content Placeholder 2"/>
          <p:cNvSpPr>
            <a:spLocks noGrp="1"/>
          </p:cNvSpPr>
          <p:nvPr>
            <p:ph idx="1"/>
          </p:nvPr>
        </p:nvSpPr>
        <p:spPr/>
        <p:txBody>
          <a:bodyPr/>
          <a:lstStyle/>
          <a:p>
            <a:r>
              <a:rPr lang="en-US" dirty="0" smtClean="0">
                <a:latin typeface="Century Gothic" panose="020B0502020202020204" pitchFamily="34" charset="0"/>
              </a:rPr>
              <a:t>Developing new SPP/APR</a:t>
            </a:r>
          </a:p>
          <a:p>
            <a:pPr lvl="1"/>
            <a:r>
              <a:rPr lang="en-US" dirty="0" smtClean="0">
                <a:latin typeface="Century Gothic" panose="020B0502020202020204" pitchFamily="34" charset="0"/>
              </a:rPr>
              <a:t>Must include stakeholder input for multiple Indicators</a:t>
            </a:r>
          </a:p>
          <a:p>
            <a:pPr lvl="2"/>
            <a:r>
              <a:rPr lang="en-US" dirty="0" smtClean="0">
                <a:latin typeface="Century Gothic" panose="020B0502020202020204" pitchFamily="34" charset="0"/>
              </a:rPr>
              <a:t>May have different groups of stakeholders for different tasks</a:t>
            </a:r>
          </a:p>
          <a:p>
            <a:pPr lvl="1"/>
            <a:r>
              <a:rPr lang="en-US" dirty="0" smtClean="0">
                <a:latin typeface="Century Gothic" panose="020B0502020202020204" pitchFamily="34" charset="0"/>
              </a:rPr>
              <a:t>Intense focus on Indicator C11 - SSIP</a:t>
            </a:r>
            <a:endParaRPr lang="en-US" dirty="0">
              <a:latin typeface="Century Gothic" panose="020B0502020202020204" pitchFamily="34" charset="0"/>
            </a:endParaRPr>
          </a:p>
        </p:txBody>
      </p:sp>
      <p:sp>
        <p:nvSpPr>
          <p:cNvPr id="4" name="Date Placeholder 3"/>
          <p:cNvSpPr>
            <a:spLocks noGrp="1"/>
          </p:cNvSpPr>
          <p:nvPr>
            <p:ph type="dt" sz="half" idx="10"/>
          </p:nvPr>
        </p:nvSpPr>
        <p:spPr/>
        <p:txBody>
          <a:bodyPr/>
          <a:lstStyle/>
          <a:p>
            <a:pPr>
              <a:defRPr/>
            </a:pPr>
            <a:fld id="{747AA680-C110-417E-86DB-D9CA8C22E593}" type="datetime1">
              <a:rPr lang="en-US" smtClean="0"/>
              <a:t>9/7/2014</a:t>
            </a:fld>
            <a:endParaRPr lang="en-US" dirty="0"/>
          </a:p>
        </p:txBody>
      </p:sp>
      <p:sp>
        <p:nvSpPr>
          <p:cNvPr id="5" name="Slide Number Placeholder 4"/>
          <p:cNvSpPr>
            <a:spLocks noGrp="1"/>
          </p:cNvSpPr>
          <p:nvPr>
            <p:ph type="sldNum" sz="quarter" idx="12"/>
          </p:nvPr>
        </p:nvSpPr>
        <p:spPr/>
        <p:txBody>
          <a:bodyPr/>
          <a:lstStyle/>
          <a:p>
            <a:pPr>
              <a:defRPr/>
            </a:pPr>
            <a:fld id="{46E9D7C5-82EB-4B08-A176-3F89FF77F5C1}" type="slidenum">
              <a:rPr lang="en-US" smtClean="0"/>
              <a:pPr>
                <a:defRPr/>
              </a:pPr>
              <a:t>46</a:t>
            </a:fld>
            <a:endParaRPr lang="en-US" dirty="0"/>
          </a:p>
        </p:txBody>
      </p:sp>
      <p:pic>
        <p:nvPicPr>
          <p:cNvPr id="1026" name="Picture 2" descr="https://encrypted-tbn3.gstatic.com/images?q=tbn:ANd9GcQHbrKeNSTWS-lyLrEZVmPWzUXwqCUlx5y_tqzn-fJWmir9Dcrnf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555847"/>
            <a:ext cx="2959197" cy="2308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752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04574" y="4113054"/>
            <a:ext cx="7239000" cy="1005840"/>
          </a:xfrm>
          <a:prstGeom prst="roundRect">
            <a:avLst/>
          </a:prstGeom>
          <a:solidFill>
            <a:srgbClr val="C00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Focus for </a:t>
            </a:r>
            <a:r>
              <a:rPr lang="en-US" b="1" dirty="0" smtClean="0">
                <a:solidFill>
                  <a:schemeClr val="tx1"/>
                </a:solidFill>
              </a:rPr>
              <a:t>Improvement – State Identified Measurable Result (SIMR)</a:t>
            </a:r>
            <a:endParaRPr lang="en-US" b="1" dirty="0">
              <a:solidFill>
                <a:schemeClr val="tx1"/>
              </a:solidFill>
            </a:endParaRPr>
          </a:p>
        </p:txBody>
      </p:sp>
      <p:sp>
        <p:nvSpPr>
          <p:cNvPr id="14" name="Flowchart: Decision 13"/>
          <p:cNvSpPr/>
          <p:nvPr/>
        </p:nvSpPr>
        <p:spPr>
          <a:xfrm>
            <a:off x="2070739" y="229079"/>
            <a:ext cx="5257800" cy="1447800"/>
          </a:xfrm>
          <a:prstGeom prst="flowChartDecision">
            <a:avLst/>
          </a:prstGeom>
          <a:solidFill>
            <a:schemeClr val="accent4">
              <a:lumMod val="60000"/>
              <a:lumOff val="4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schemeClr val="tx1"/>
              </a:solidFill>
            </a:endParaRPr>
          </a:p>
          <a:p>
            <a:pPr algn="ctr" fontAlgn="auto">
              <a:spcBef>
                <a:spcPts val="0"/>
              </a:spcBef>
              <a:spcAft>
                <a:spcPts val="0"/>
              </a:spcAft>
              <a:defRPr/>
            </a:pPr>
            <a:endParaRPr lang="en-US" b="1" dirty="0">
              <a:solidFill>
                <a:schemeClr val="tx1"/>
              </a:solidFill>
            </a:endParaRPr>
          </a:p>
        </p:txBody>
      </p:sp>
      <p:sp>
        <p:nvSpPr>
          <p:cNvPr id="9" name="Up Arrow 8"/>
          <p:cNvSpPr/>
          <p:nvPr/>
        </p:nvSpPr>
        <p:spPr>
          <a:xfrm>
            <a:off x="4151313" y="1447800"/>
            <a:ext cx="1096962" cy="2641600"/>
          </a:xfrm>
          <a:prstGeom prst="upArrow">
            <a:avLst>
              <a:gd name="adj1" fmla="val 50000"/>
              <a:gd name="adj2" fmla="val 50993"/>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endParaRPr lang="en-US" sz="1600" b="1" dirty="0">
              <a:solidFill>
                <a:schemeClr val="tx1"/>
              </a:solidFill>
            </a:endParaRPr>
          </a:p>
        </p:txBody>
      </p:sp>
      <p:sp>
        <p:nvSpPr>
          <p:cNvPr id="12" name="Rounded Rectangle 11"/>
          <p:cNvSpPr/>
          <p:nvPr/>
        </p:nvSpPr>
        <p:spPr>
          <a:xfrm>
            <a:off x="1042672" y="2528091"/>
            <a:ext cx="3108960" cy="1280160"/>
          </a:xfrm>
          <a:prstGeom prst="roundRect">
            <a:avLst/>
          </a:prstGeom>
          <a:solidFill>
            <a:schemeClr val="accent3">
              <a:lumMod val="75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Data Analysis</a:t>
            </a:r>
          </a:p>
          <a:p>
            <a:pPr marL="285750" indent="-285750" algn="ctr" fontAlgn="auto">
              <a:spcBef>
                <a:spcPts val="0"/>
              </a:spcBef>
              <a:spcAft>
                <a:spcPts val="0"/>
              </a:spcAft>
              <a:buFont typeface="Arial" panose="020B0604020202020204" pitchFamily="34" charset="0"/>
              <a:buChar char="•"/>
              <a:defRPr/>
            </a:pPr>
            <a:r>
              <a:rPr lang="en-US" sz="1400" b="1" dirty="0">
                <a:solidFill>
                  <a:schemeClr val="tx1"/>
                </a:solidFill>
              </a:rPr>
              <a:t>In-depth Analysis of Quantitative and Qualitative Data Related to Primary Concern Area to Confirm Focus Area for Improvement</a:t>
            </a:r>
          </a:p>
        </p:txBody>
      </p:sp>
      <p:sp>
        <p:nvSpPr>
          <p:cNvPr id="13" name="Rounded Rectangle 12"/>
          <p:cNvSpPr/>
          <p:nvPr/>
        </p:nvSpPr>
        <p:spPr>
          <a:xfrm>
            <a:off x="5134614" y="2528570"/>
            <a:ext cx="3108960" cy="1280160"/>
          </a:xfrm>
          <a:prstGeom prst="roundRect">
            <a:avLst/>
          </a:prstGeom>
          <a:solidFill>
            <a:schemeClr val="accent3">
              <a:lumMod val="75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Infrastructure Analysis</a:t>
            </a:r>
          </a:p>
          <a:p>
            <a:pPr marL="285750" indent="-285750" algn="ctr" fontAlgn="auto">
              <a:spcBef>
                <a:spcPts val="0"/>
              </a:spcBef>
              <a:spcAft>
                <a:spcPts val="0"/>
              </a:spcAft>
              <a:buFont typeface="Arial" panose="020B0604020202020204" pitchFamily="34" charset="0"/>
              <a:buChar char="•"/>
              <a:defRPr/>
            </a:pPr>
            <a:r>
              <a:rPr lang="en-US" sz="1400" b="1" dirty="0">
                <a:solidFill>
                  <a:schemeClr val="tx1"/>
                </a:solidFill>
              </a:rPr>
              <a:t>In-depth Analysis  of Quantitative and Qualitative Data Related to Primary Concern Area to Confirm Focus Area for Improvement</a:t>
            </a:r>
          </a:p>
        </p:txBody>
      </p:sp>
      <p:sp>
        <p:nvSpPr>
          <p:cNvPr id="3" name="Rounded Rectangle 2"/>
          <p:cNvSpPr/>
          <p:nvPr/>
        </p:nvSpPr>
        <p:spPr>
          <a:xfrm>
            <a:off x="0" y="25400"/>
            <a:ext cx="2770188" cy="6858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Phase I Components</a:t>
            </a:r>
          </a:p>
        </p:txBody>
      </p:sp>
      <p:sp>
        <p:nvSpPr>
          <p:cNvPr id="18" name="Curved Right Arrow 17"/>
          <p:cNvSpPr/>
          <p:nvPr/>
        </p:nvSpPr>
        <p:spPr>
          <a:xfrm>
            <a:off x="304800" y="3579813"/>
            <a:ext cx="738188" cy="790575"/>
          </a:xfrm>
          <a:prstGeom prst="curved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9" name="Curved Left Arrow 18"/>
          <p:cNvSpPr/>
          <p:nvPr/>
        </p:nvSpPr>
        <p:spPr>
          <a:xfrm>
            <a:off x="8281988" y="3579813"/>
            <a:ext cx="738187" cy="790575"/>
          </a:xfrm>
          <a:prstGeom prst="curvedLef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8" name="Curved Right Arrow 27"/>
          <p:cNvSpPr/>
          <p:nvPr/>
        </p:nvSpPr>
        <p:spPr>
          <a:xfrm rot="10357085">
            <a:off x="8366125" y="4645025"/>
            <a:ext cx="720725" cy="947738"/>
          </a:xfrm>
          <a:prstGeom prst="curv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1" name="Curved Left Arrow 30"/>
          <p:cNvSpPr/>
          <p:nvPr/>
        </p:nvSpPr>
        <p:spPr>
          <a:xfrm rot="11744535">
            <a:off x="188913" y="4702175"/>
            <a:ext cx="722312" cy="952500"/>
          </a:xfrm>
          <a:prstGeom prst="curved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0" name="Rounded Rectangle 9"/>
          <p:cNvSpPr/>
          <p:nvPr/>
        </p:nvSpPr>
        <p:spPr>
          <a:xfrm>
            <a:off x="3886200" y="5734050"/>
            <a:ext cx="1285875" cy="514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1"/>
                </a:solidFill>
              </a:rPr>
              <a:t>What is the problem?</a:t>
            </a:r>
          </a:p>
        </p:txBody>
      </p:sp>
      <p:sp>
        <p:nvSpPr>
          <p:cNvPr id="4" name="Rounded Rectangle 3"/>
          <p:cNvSpPr/>
          <p:nvPr/>
        </p:nvSpPr>
        <p:spPr>
          <a:xfrm>
            <a:off x="838200" y="5384398"/>
            <a:ext cx="3108960" cy="1280160"/>
          </a:xfrm>
          <a:prstGeom prst="roundRect">
            <a:avLst/>
          </a:prstGeom>
          <a:solidFill>
            <a:schemeClr val="tx2">
              <a:lumMod val="60000"/>
              <a:lumOff val="4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Data Analysis</a:t>
            </a:r>
          </a:p>
          <a:p>
            <a:pPr marL="285750" indent="-285750" algn="ctr" fontAlgn="auto">
              <a:spcBef>
                <a:spcPts val="0"/>
              </a:spcBef>
              <a:spcAft>
                <a:spcPts val="0"/>
              </a:spcAft>
              <a:buFont typeface="Arial" panose="020B0604020202020204" pitchFamily="34" charset="0"/>
              <a:buChar char="•"/>
              <a:defRPr/>
            </a:pPr>
            <a:r>
              <a:rPr lang="en-US" sz="1400" b="1" dirty="0">
                <a:solidFill>
                  <a:schemeClr val="tx1"/>
                </a:solidFill>
              </a:rPr>
              <a:t>Broad Analysis of Quantitative and Qualitative Data to Identify Areas of Low and High Performance</a:t>
            </a:r>
          </a:p>
        </p:txBody>
      </p:sp>
      <p:sp>
        <p:nvSpPr>
          <p:cNvPr id="8" name="Rounded Rectangle 7"/>
          <p:cNvSpPr/>
          <p:nvPr/>
        </p:nvSpPr>
        <p:spPr>
          <a:xfrm>
            <a:off x="5172714" y="5362627"/>
            <a:ext cx="3108960" cy="1280160"/>
          </a:xfrm>
          <a:prstGeom prst="roundRect">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rPr>
              <a:t>Infrastructure Analysis</a:t>
            </a:r>
          </a:p>
          <a:p>
            <a:pPr marL="285750" indent="-285750" algn="ctr" fontAlgn="auto">
              <a:spcBef>
                <a:spcPts val="0"/>
              </a:spcBef>
              <a:spcAft>
                <a:spcPts val="0"/>
              </a:spcAft>
              <a:buFont typeface="Arial" panose="020B0604020202020204" pitchFamily="34" charset="0"/>
              <a:buChar char="•"/>
              <a:defRPr/>
            </a:pPr>
            <a:r>
              <a:rPr lang="en-US" sz="1400" b="1" dirty="0">
                <a:solidFill>
                  <a:schemeClr val="tx1"/>
                </a:solidFill>
              </a:rPr>
              <a:t>Broad Analysis of Quantitative and Qualitative Data to Identify Systemic Issues Impacting Performance</a:t>
            </a:r>
          </a:p>
        </p:txBody>
      </p:sp>
      <p:sp>
        <p:nvSpPr>
          <p:cNvPr id="11" name="Rounded Rectangle 10"/>
          <p:cNvSpPr/>
          <p:nvPr/>
        </p:nvSpPr>
        <p:spPr>
          <a:xfrm>
            <a:off x="4119563" y="2955925"/>
            <a:ext cx="1257300" cy="515938"/>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1"/>
                </a:solidFill>
              </a:rPr>
              <a:t>Why is it happening?</a:t>
            </a:r>
          </a:p>
        </p:txBody>
      </p:sp>
      <p:sp>
        <p:nvSpPr>
          <p:cNvPr id="15" name="TextBox 14"/>
          <p:cNvSpPr txBox="1"/>
          <p:nvPr/>
        </p:nvSpPr>
        <p:spPr>
          <a:xfrm>
            <a:off x="3870325" y="609600"/>
            <a:ext cx="1828800" cy="338138"/>
          </a:xfrm>
          <a:prstGeom prst="rect">
            <a:avLst/>
          </a:prstGeom>
          <a:solidFill>
            <a:schemeClr val="accent4">
              <a:lumMod val="60000"/>
              <a:lumOff val="40000"/>
            </a:schemeClr>
          </a:solidFill>
        </p:spPr>
        <p:txBody>
          <a:bodyPr>
            <a:spAutoFit/>
          </a:bodyPr>
          <a:lstStyle/>
          <a:p>
            <a:pPr fontAlgn="auto">
              <a:spcBef>
                <a:spcPts val="0"/>
              </a:spcBef>
              <a:spcAft>
                <a:spcPts val="0"/>
              </a:spcAft>
              <a:defRPr/>
            </a:pPr>
            <a:r>
              <a:rPr lang="en-US" sz="1600" b="1" dirty="0">
                <a:latin typeface="+mn-lt"/>
                <a:cs typeface="+mn-cs"/>
              </a:rPr>
              <a:t>Theory of Action</a:t>
            </a:r>
          </a:p>
        </p:txBody>
      </p:sp>
      <p:sp>
        <p:nvSpPr>
          <p:cNvPr id="16" name="Rounded Rectangle 15"/>
          <p:cNvSpPr/>
          <p:nvPr/>
        </p:nvSpPr>
        <p:spPr>
          <a:xfrm>
            <a:off x="3375025" y="1123950"/>
            <a:ext cx="2574925" cy="16192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rPr>
              <a:t>What will we do about it?</a:t>
            </a:r>
          </a:p>
        </p:txBody>
      </p:sp>
    </p:spTree>
    <p:extLst>
      <p:ext uri="{BB962C8B-B14F-4D97-AF65-F5344CB8AC3E}">
        <p14:creationId xmlns:p14="http://schemas.microsoft.com/office/powerpoint/2010/main" val="32763034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A72DEF1-7B9C-436D-87A7-FB3E05051456}" type="slidenum">
              <a:rPr lang="en-US"/>
              <a:pPr>
                <a:defRPr/>
              </a:pPr>
              <a:t>48</a:t>
            </a:fld>
            <a:endParaRPr lang="en-US" dirty="0"/>
          </a:p>
        </p:txBody>
      </p:sp>
      <p:sp>
        <p:nvSpPr>
          <p:cNvPr id="9219" name="Rectangle 3"/>
          <p:cNvSpPr>
            <a:spLocks noChangeArrowheads="1"/>
          </p:cNvSpPr>
          <p:nvPr/>
        </p:nvSpPr>
        <p:spPr bwMode="auto">
          <a:xfrm>
            <a:off x="2286000" y="5873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a:p>
          <a:p>
            <a:endParaRPr lang="en-US" altLang="en-US"/>
          </a:p>
        </p:txBody>
      </p:sp>
      <p:sp>
        <p:nvSpPr>
          <p:cNvPr id="9220" name="Rectangle 4"/>
          <p:cNvSpPr>
            <a:spLocks noChangeArrowheads="1"/>
          </p:cNvSpPr>
          <p:nvPr/>
        </p:nvSpPr>
        <p:spPr bwMode="auto">
          <a:xfrm>
            <a:off x="2286000" y="22748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a:p>
          <a:p>
            <a:r>
              <a:rPr lang="en-US" altLang="en-US"/>
              <a:t> </a:t>
            </a:r>
          </a:p>
        </p:txBody>
      </p:sp>
      <p:pic>
        <p:nvPicPr>
          <p:cNvPr id="9221" name="Picture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42725"/>
            <a:ext cx="1904999" cy="81527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0400" y="6424200"/>
            <a:ext cx="1904762" cy="323810"/>
          </a:xfrm>
          <a:prstGeom prst="rect">
            <a:avLst/>
          </a:prstGeom>
        </p:spPr>
      </p:pic>
      <p:sp>
        <p:nvSpPr>
          <p:cNvPr id="3" name="Oval Callout 2"/>
          <p:cNvSpPr/>
          <p:nvPr/>
        </p:nvSpPr>
        <p:spPr>
          <a:xfrm>
            <a:off x="7239000" y="209550"/>
            <a:ext cx="1143000" cy="9906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SSIP due 4/15</a:t>
            </a:r>
            <a:endParaRPr lang="en-US" dirty="0"/>
          </a:p>
        </p:txBody>
      </p:sp>
    </p:spTree>
    <p:extLst>
      <p:ext uri="{BB962C8B-B14F-4D97-AF65-F5344CB8AC3E}">
        <p14:creationId xmlns:p14="http://schemas.microsoft.com/office/powerpoint/2010/main" val="24094054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Reflection</a:t>
            </a:r>
            <a:endParaRPr lang="en-US" dirty="0"/>
          </a:p>
        </p:txBody>
      </p:sp>
      <p:sp>
        <p:nvSpPr>
          <p:cNvPr id="3" name="Content Placeholder 2"/>
          <p:cNvSpPr>
            <a:spLocks noGrp="1"/>
          </p:cNvSpPr>
          <p:nvPr>
            <p:ph sz="quarter" idx="1"/>
          </p:nvPr>
        </p:nvSpPr>
        <p:spPr/>
        <p:txBody>
          <a:bodyPr/>
          <a:lstStyle/>
          <a:p>
            <a:r>
              <a:rPr lang="en-US" dirty="0" smtClean="0"/>
              <a:t>Which of the components of the Phase 1 of the SSIP interests you the most?</a:t>
            </a:r>
          </a:p>
          <a:p>
            <a:r>
              <a:rPr lang="en-US" dirty="0" smtClean="0"/>
              <a:t>What challenges do you see in completing Phase 1?</a:t>
            </a:r>
          </a:p>
          <a:p>
            <a:endParaRPr lang="en-US" b="1" dirty="0"/>
          </a:p>
        </p:txBody>
      </p:sp>
      <p:pic>
        <p:nvPicPr>
          <p:cNvPr id="901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799" y="3819782"/>
            <a:ext cx="3810001" cy="2606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6424200"/>
            <a:ext cx="1904762" cy="32381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140558"/>
            <a:ext cx="1676399" cy="717442"/>
          </a:xfrm>
          <a:prstGeom prst="rect">
            <a:avLst/>
          </a:prstGeom>
        </p:spPr>
      </p:pic>
    </p:spTree>
    <p:extLst>
      <p:ext uri="{BB962C8B-B14F-4D97-AF65-F5344CB8AC3E}">
        <p14:creationId xmlns:p14="http://schemas.microsoft.com/office/powerpoint/2010/main" val="669884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latin typeface="Century Gothic" pitchFamily="34" charset="0"/>
              </a:rPr>
              <a:t>Purpose of Part C of IDEA</a:t>
            </a:r>
            <a:endParaRPr lang="en-US" dirty="0">
              <a:latin typeface="Century Gothic" pitchFamily="34" charset="0"/>
            </a:endParaRPr>
          </a:p>
        </p:txBody>
      </p:sp>
      <p:sp>
        <p:nvSpPr>
          <p:cNvPr id="19457" name="Content Placeholder 1"/>
          <p:cNvSpPr>
            <a:spLocks noGrp="1"/>
          </p:cNvSpPr>
          <p:nvPr>
            <p:ph idx="1"/>
          </p:nvPr>
        </p:nvSpPr>
        <p:spPr>
          <a:xfrm>
            <a:off x="457200" y="1524000"/>
            <a:ext cx="8229600" cy="4483100"/>
          </a:xfrm>
        </p:spPr>
        <p:txBody>
          <a:bodyPr>
            <a:normAutofit fontScale="92500" lnSpcReduction="10000"/>
          </a:bodyPr>
          <a:lstStyle/>
          <a:p>
            <a:pPr>
              <a:lnSpc>
                <a:spcPct val="150000"/>
              </a:lnSpc>
            </a:pPr>
            <a:r>
              <a:rPr lang="en-US" sz="2800" dirty="0" smtClean="0">
                <a:latin typeface="Century Gothic" pitchFamily="34" charset="0"/>
              </a:rPr>
              <a:t>To develop and implement a </a:t>
            </a:r>
          </a:p>
          <a:p>
            <a:pPr lvl="1">
              <a:lnSpc>
                <a:spcPct val="150000"/>
              </a:lnSpc>
            </a:pPr>
            <a:r>
              <a:rPr lang="en-US" sz="2400" dirty="0" smtClean="0">
                <a:solidFill>
                  <a:srgbClr val="0070C0"/>
                </a:solidFill>
                <a:latin typeface="Century Gothic" pitchFamily="34" charset="0"/>
              </a:rPr>
              <a:t>statewide </a:t>
            </a:r>
          </a:p>
          <a:p>
            <a:pPr lvl="1">
              <a:lnSpc>
                <a:spcPct val="150000"/>
              </a:lnSpc>
            </a:pPr>
            <a:r>
              <a:rPr lang="en-US" sz="2400" dirty="0" smtClean="0">
                <a:solidFill>
                  <a:srgbClr val="0070C0"/>
                </a:solidFill>
                <a:latin typeface="Century Gothic" pitchFamily="34" charset="0"/>
              </a:rPr>
              <a:t>comprehensive, </a:t>
            </a:r>
          </a:p>
          <a:p>
            <a:pPr lvl="1">
              <a:lnSpc>
                <a:spcPct val="150000"/>
              </a:lnSpc>
            </a:pPr>
            <a:r>
              <a:rPr lang="en-US" sz="2400" dirty="0" smtClean="0">
                <a:solidFill>
                  <a:srgbClr val="0070C0"/>
                </a:solidFill>
                <a:latin typeface="Century Gothic" pitchFamily="34" charset="0"/>
              </a:rPr>
              <a:t>coordinated, </a:t>
            </a:r>
          </a:p>
          <a:p>
            <a:pPr lvl="1">
              <a:lnSpc>
                <a:spcPct val="150000"/>
              </a:lnSpc>
            </a:pPr>
            <a:r>
              <a:rPr lang="en-US" sz="2400" dirty="0" smtClean="0">
                <a:solidFill>
                  <a:srgbClr val="0070C0"/>
                </a:solidFill>
                <a:latin typeface="Century Gothic" pitchFamily="34" charset="0"/>
              </a:rPr>
              <a:t>multidisciplinary </a:t>
            </a:r>
          </a:p>
          <a:p>
            <a:pPr lvl="1">
              <a:lnSpc>
                <a:spcPct val="150000"/>
              </a:lnSpc>
            </a:pPr>
            <a:r>
              <a:rPr lang="en-US" sz="2400" dirty="0" smtClean="0">
                <a:solidFill>
                  <a:srgbClr val="0070C0"/>
                </a:solidFill>
                <a:latin typeface="Century Gothic" pitchFamily="34" charset="0"/>
              </a:rPr>
              <a:t>system of support and services </a:t>
            </a:r>
          </a:p>
          <a:p>
            <a:pPr lvl="1">
              <a:lnSpc>
                <a:spcPct val="150000"/>
              </a:lnSpc>
            </a:pPr>
            <a:r>
              <a:rPr lang="en-US" sz="2400" dirty="0" smtClean="0">
                <a:solidFill>
                  <a:srgbClr val="0070C0"/>
                </a:solidFill>
                <a:latin typeface="Century Gothic" pitchFamily="34" charset="0"/>
              </a:rPr>
              <a:t>for infants and toddlers with disabilities </a:t>
            </a:r>
          </a:p>
          <a:p>
            <a:pPr lvl="1">
              <a:lnSpc>
                <a:spcPct val="150000"/>
              </a:lnSpc>
            </a:pPr>
            <a:r>
              <a:rPr lang="en-US" sz="2400" dirty="0" smtClean="0">
                <a:solidFill>
                  <a:srgbClr val="0070C0"/>
                </a:solidFill>
                <a:latin typeface="Century Gothic" pitchFamily="34" charset="0"/>
              </a:rPr>
              <a:t>and their families</a:t>
            </a:r>
          </a:p>
        </p:txBody>
      </p:sp>
      <p:sp>
        <p:nvSpPr>
          <p:cNvPr id="4" name="Date Placeholder 3"/>
          <p:cNvSpPr>
            <a:spLocks noGrp="1"/>
          </p:cNvSpPr>
          <p:nvPr>
            <p:ph type="dt" sz="half" idx="10"/>
          </p:nvPr>
        </p:nvSpPr>
        <p:spPr/>
        <p:txBody>
          <a:bodyPr/>
          <a:lstStyle/>
          <a:p>
            <a:pPr>
              <a:defRPr/>
            </a:pPr>
            <a:fld id="{D844D496-07B1-4F36-98ED-381340287AE8}" type="datetime1">
              <a:rPr lang="en-US" smtClean="0"/>
              <a:t>9/7/2014</a:t>
            </a:fld>
            <a:endParaRPr lang="en-US" dirty="0"/>
          </a:p>
        </p:txBody>
      </p:sp>
      <p:sp>
        <p:nvSpPr>
          <p:cNvPr id="6" name="Slide Number Placeholder 5"/>
          <p:cNvSpPr>
            <a:spLocks noGrp="1"/>
          </p:cNvSpPr>
          <p:nvPr>
            <p:ph type="sldNum" sz="quarter" idx="12"/>
          </p:nvPr>
        </p:nvSpPr>
        <p:spPr/>
        <p:txBody>
          <a:bodyPr/>
          <a:lstStyle/>
          <a:p>
            <a:pPr>
              <a:defRPr/>
            </a:pPr>
            <a:fld id="{9F9D5D68-72D4-4CFD-B880-3562791BB979}"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15962"/>
          </a:xfrm>
        </p:spPr>
        <p:txBody>
          <a:bodyPr>
            <a:normAutofit fontScale="90000"/>
          </a:bodyPr>
          <a:lstStyle/>
          <a:p>
            <a:r>
              <a:rPr lang="en-US" dirty="0" smtClean="0">
                <a:latin typeface="Century Gothic" pitchFamily="34" charset="0"/>
              </a:rPr>
              <a:t>Additional Focus for States </a:t>
            </a:r>
            <a:endParaRPr lang="en-US" dirty="0">
              <a:latin typeface="Century Gothic" pitchFamily="34" charset="0"/>
            </a:endParaRPr>
          </a:p>
        </p:txBody>
      </p:sp>
      <p:sp>
        <p:nvSpPr>
          <p:cNvPr id="2" name="Content Placeholder 1"/>
          <p:cNvSpPr>
            <a:spLocks noGrp="1"/>
          </p:cNvSpPr>
          <p:nvPr>
            <p:ph idx="1"/>
          </p:nvPr>
        </p:nvSpPr>
        <p:spPr>
          <a:xfrm>
            <a:off x="457200" y="1447800"/>
            <a:ext cx="7696200" cy="4559300"/>
          </a:xfrm>
        </p:spPr>
        <p:txBody>
          <a:bodyPr>
            <a:normAutofit fontScale="92500" lnSpcReduction="20000"/>
          </a:bodyPr>
          <a:lstStyle/>
          <a:p>
            <a:pPr>
              <a:lnSpc>
                <a:spcPct val="110000"/>
              </a:lnSpc>
            </a:pPr>
            <a:r>
              <a:rPr lang="en-US" dirty="0" smtClean="0">
                <a:latin typeface="Century Gothic" pitchFamily="34" charset="0"/>
              </a:rPr>
              <a:t>Accountability</a:t>
            </a:r>
          </a:p>
          <a:p>
            <a:pPr lvl="1">
              <a:lnSpc>
                <a:spcPct val="110000"/>
              </a:lnSpc>
            </a:pPr>
            <a:r>
              <a:rPr lang="en-US" dirty="0" smtClean="0">
                <a:solidFill>
                  <a:srgbClr val="0070C0"/>
                </a:solidFill>
                <a:latin typeface="Century Gothic" pitchFamily="34" charset="0"/>
              </a:rPr>
              <a:t>Data – systems, quality, validity, reliability</a:t>
            </a:r>
          </a:p>
          <a:p>
            <a:pPr>
              <a:lnSpc>
                <a:spcPct val="110000"/>
              </a:lnSpc>
            </a:pPr>
            <a:r>
              <a:rPr lang="en-US" dirty="0" smtClean="0">
                <a:latin typeface="Century Gothic" pitchFamily="34" charset="0"/>
              </a:rPr>
              <a:t>Finance</a:t>
            </a:r>
          </a:p>
          <a:p>
            <a:pPr lvl="1">
              <a:lnSpc>
                <a:spcPct val="110000"/>
              </a:lnSpc>
            </a:pPr>
            <a:r>
              <a:rPr lang="en-US" dirty="0" smtClean="0">
                <a:solidFill>
                  <a:srgbClr val="0070C0"/>
                </a:solidFill>
                <a:latin typeface="Century Gothic" pitchFamily="34" charset="0"/>
              </a:rPr>
              <a:t>MOE (maintenance of effort)</a:t>
            </a:r>
          </a:p>
          <a:p>
            <a:pPr lvl="1">
              <a:lnSpc>
                <a:spcPct val="110000"/>
              </a:lnSpc>
            </a:pPr>
            <a:r>
              <a:rPr lang="en-US" dirty="0" smtClean="0">
                <a:solidFill>
                  <a:srgbClr val="0070C0"/>
                </a:solidFill>
                <a:latin typeface="Century Gothic" pitchFamily="34" charset="0"/>
              </a:rPr>
              <a:t>Reimbursement – Insurance, Medicaid, Family Co-Pay, other sources</a:t>
            </a:r>
          </a:p>
          <a:p>
            <a:pPr>
              <a:lnSpc>
                <a:spcPct val="110000"/>
              </a:lnSpc>
            </a:pPr>
            <a:r>
              <a:rPr lang="en-US" dirty="0" smtClean="0">
                <a:latin typeface="Century Gothic" pitchFamily="34" charset="0"/>
              </a:rPr>
              <a:t>Quality services</a:t>
            </a:r>
          </a:p>
          <a:p>
            <a:pPr lvl="1">
              <a:lnSpc>
                <a:spcPct val="110000"/>
              </a:lnSpc>
            </a:pPr>
            <a:r>
              <a:rPr lang="en-US" dirty="0" smtClean="0">
                <a:solidFill>
                  <a:srgbClr val="0070C0"/>
                </a:solidFill>
                <a:latin typeface="Century Gothic" pitchFamily="34" charset="0"/>
              </a:rPr>
              <a:t>Evidence-based practices</a:t>
            </a:r>
          </a:p>
          <a:p>
            <a:pPr lvl="1">
              <a:lnSpc>
                <a:spcPct val="110000"/>
              </a:lnSpc>
            </a:pPr>
            <a:r>
              <a:rPr lang="en-US" dirty="0" smtClean="0">
                <a:solidFill>
                  <a:srgbClr val="0070C0"/>
                </a:solidFill>
                <a:latin typeface="Century Gothic" pitchFamily="34" charset="0"/>
              </a:rPr>
              <a:t>Family and provider satisfaction</a:t>
            </a:r>
          </a:p>
          <a:p>
            <a:pPr lvl="1">
              <a:lnSpc>
                <a:spcPct val="110000"/>
              </a:lnSpc>
            </a:pPr>
            <a:r>
              <a:rPr lang="en-US" dirty="0" smtClean="0">
                <a:solidFill>
                  <a:srgbClr val="0070C0"/>
                </a:solidFill>
                <a:latin typeface="Century Gothic" pitchFamily="34" charset="0"/>
              </a:rPr>
              <a:t>Child and family outcomes</a:t>
            </a:r>
            <a:endParaRPr lang="en-US" dirty="0">
              <a:solidFill>
                <a:srgbClr val="0070C0"/>
              </a:solidFill>
              <a:latin typeface="Century Gothic" pitchFamily="34" charset="0"/>
            </a:endParaRPr>
          </a:p>
        </p:txBody>
      </p:sp>
      <p:sp>
        <p:nvSpPr>
          <p:cNvPr id="4" name="Date Placeholder 3"/>
          <p:cNvSpPr>
            <a:spLocks noGrp="1"/>
          </p:cNvSpPr>
          <p:nvPr>
            <p:ph type="dt" sz="half" idx="10"/>
          </p:nvPr>
        </p:nvSpPr>
        <p:spPr/>
        <p:txBody>
          <a:bodyPr/>
          <a:lstStyle/>
          <a:p>
            <a:pPr>
              <a:defRPr/>
            </a:pPr>
            <a:fld id="{A11BEF18-CC19-45DE-8F41-A4974E5BCACF}" type="datetime1">
              <a:rPr lang="en-US" smtClean="0"/>
              <a:t>9/7/2014</a:t>
            </a:fld>
            <a:endParaRPr lang="en-US" dirty="0"/>
          </a:p>
        </p:txBody>
      </p:sp>
      <p:sp>
        <p:nvSpPr>
          <p:cNvPr id="6" name="Slide Number Placeholder 5"/>
          <p:cNvSpPr>
            <a:spLocks noGrp="1"/>
          </p:cNvSpPr>
          <p:nvPr>
            <p:ph type="sldNum" sz="quarter" idx="12"/>
          </p:nvPr>
        </p:nvSpPr>
        <p:spPr/>
        <p:txBody>
          <a:bodyPr/>
          <a:lstStyle/>
          <a:p>
            <a:pPr>
              <a:defRPr/>
            </a:pPr>
            <a:fld id="{46E9D7C5-82EB-4B08-A176-3F89FF77F5C1}" type="slidenum">
              <a:rPr lang="en-US" smtClean="0"/>
              <a:pPr>
                <a:defRPr/>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defRPr/>
            </a:pPr>
            <a:r>
              <a:rPr lang="en-US" dirty="0" smtClean="0">
                <a:latin typeface="Century Gothic" pitchFamily="34" charset="0"/>
              </a:rPr>
              <a:t>Accountability Implications</a:t>
            </a:r>
          </a:p>
        </p:txBody>
      </p:sp>
      <p:sp>
        <p:nvSpPr>
          <p:cNvPr id="56322" name="Content Placeholder 2"/>
          <p:cNvSpPr>
            <a:spLocks noGrp="1"/>
          </p:cNvSpPr>
          <p:nvPr>
            <p:ph idx="1"/>
          </p:nvPr>
        </p:nvSpPr>
        <p:spPr>
          <a:xfrm>
            <a:off x="533400" y="1676400"/>
            <a:ext cx="7391400" cy="4419600"/>
          </a:xfrm>
        </p:spPr>
        <p:txBody>
          <a:bodyPr>
            <a:normAutofit fontScale="77500" lnSpcReduction="20000"/>
          </a:bodyPr>
          <a:lstStyle/>
          <a:p>
            <a:pPr>
              <a:lnSpc>
                <a:spcPct val="200000"/>
              </a:lnSpc>
            </a:pPr>
            <a:r>
              <a:rPr lang="en-US" dirty="0" smtClean="0">
                <a:latin typeface="Century Gothic" pitchFamily="34" charset="0"/>
              </a:rPr>
              <a:t>Providers whose agencies receive Part C funds are responsible for implementing </a:t>
            </a:r>
            <a:r>
              <a:rPr lang="en-US" b="1" u="sng" dirty="0" smtClean="0">
                <a:latin typeface="Century Gothic" pitchFamily="34" charset="0"/>
              </a:rPr>
              <a:t>all</a:t>
            </a:r>
            <a:r>
              <a:rPr lang="en-US" dirty="0" smtClean="0">
                <a:latin typeface="Century Gothic" pitchFamily="34" charset="0"/>
              </a:rPr>
              <a:t> IDEA requirements.</a:t>
            </a:r>
          </a:p>
          <a:p>
            <a:pPr lvl="1">
              <a:lnSpc>
                <a:spcPct val="200000"/>
              </a:lnSpc>
            </a:pPr>
            <a:r>
              <a:rPr lang="en-US" dirty="0" smtClean="0">
                <a:solidFill>
                  <a:srgbClr val="0070C0"/>
                </a:solidFill>
                <a:latin typeface="Century Gothic" pitchFamily="34" charset="0"/>
              </a:rPr>
              <a:t>Compliance Indicators</a:t>
            </a:r>
          </a:p>
          <a:p>
            <a:pPr lvl="1">
              <a:lnSpc>
                <a:spcPct val="200000"/>
              </a:lnSpc>
            </a:pPr>
            <a:r>
              <a:rPr lang="en-US" dirty="0" smtClean="0">
                <a:solidFill>
                  <a:srgbClr val="0070C0"/>
                </a:solidFill>
                <a:latin typeface="Century Gothic" pitchFamily="34" charset="0"/>
              </a:rPr>
              <a:t>Results Indicators</a:t>
            </a:r>
          </a:p>
          <a:p>
            <a:pPr lvl="1">
              <a:lnSpc>
                <a:spcPct val="200000"/>
              </a:lnSpc>
            </a:pPr>
            <a:r>
              <a:rPr lang="en-US" dirty="0" smtClean="0">
                <a:solidFill>
                  <a:srgbClr val="0070C0"/>
                </a:solidFill>
                <a:latin typeface="Century Gothic" pitchFamily="34" charset="0"/>
              </a:rPr>
              <a:t>Related Requirements</a:t>
            </a:r>
          </a:p>
          <a:p>
            <a:pPr lvl="1"/>
            <a:endParaRPr lang="en-US" dirty="0" smtClean="0"/>
          </a:p>
          <a:p>
            <a:endParaRPr lang="en-US" dirty="0" smtClean="0"/>
          </a:p>
        </p:txBody>
      </p:sp>
      <p:sp>
        <p:nvSpPr>
          <p:cNvPr id="2" name="Date Placeholder 1"/>
          <p:cNvSpPr>
            <a:spLocks noGrp="1"/>
          </p:cNvSpPr>
          <p:nvPr>
            <p:ph type="dt" sz="half" idx="10"/>
          </p:nvPr>
        </p:nvSpPr>
        <p:spPr/>
        <p:txBody>
          <a:bodyPr/>
          <a:lstStyle/>
          <a:p>
            <a:pPr>
              <a:defRPr/>
            </a:pPr>
            <a:fld id="{D3AA7FDE-B9CC-40CD-BC30-519470A3D61A}" type="datetime1">
              <a:rPr lang="en-US" smtClean="0"/>
              <a:t>9/7/2014</a:t>
            </a:fld>
            <a:endParaRPr lang="en-US" dirty="0"/>
          </a:p>
        </p:txBody>
      </p:sp>
      <p:sp>
        <p:nvSpPr>
          <p:cNvPr id="3" name="Slide Number Placeholder 2"/>
          <p:cNvSpPr>
            <a:spLocks noGrp="1"/>
          </p:cNvSpPr>
          <p:nvPr>
            <p:ph type="sldNum" sz="quarter" idx="12"/>
          </p:nvPr>
        </p:nvSpPr>
        <p:spPr/>
        <p:txBody>
          <a:bodyPr/>
          <a:lstStyle/>
          <a:p>
            <a:pPr>
              <a:defRPr/>
            </a:pPr>
            <a:fld id="{46E9D7C5-82EB-4B08-A176-3F89FF77F5C1}" type="slidenum">
              <a:rPr lang="en-US" smtClean="0"/>
              <a:pPr>
                <a:defRPr/>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itchFamily="34" charset="0"/>
              </a:rPr>
              <a:t>Maintenance of Effort</a:t>
            </a:r>
            <a:endParaRPr lang="en-US" dirty="0">
              <a:latin typeface="Century Gothic" pitchFamily="34" charset="0"/>
            </a:endParaRPr>
          </a:p>
        </p:txBody>
      </p:sp>
      <p:sp>
        <p:nvSpPr>
          <p:cNvPr id="3" name="Content Placeholder 2"/>
          <p:cNvSpPr>
            <a:spLocks noGrp="1"/>
          </p:cNvSpPr>
          <p:nvPr>
            <p:ph idx="1"/>
          </p:nvPr>
        </p:nvSpPr>
        <p:spPr/>
        <p:txBody>
          <a:bodyPr>
            <a:normAutofit lnSpcReduction="10000"/>
          </a:bodyPr>
          <a:lstStyle/>
          <a:p>
            <a:pPr>
              <a:lnSpc>
                <a:spcPct val="150000"/>
              </a:lnSpc>
              <a:spcBef>
                <a:spcPts val="1200"/>
              </a:spcBef>
              <a:defRPr/>
            </a:pPr>
            <a:r>
              <a:rPr lang="en-US" sz="2400" dirty="0">
                <a:latin typeface="Century Gothic" pitchFamily="34" charset="0"/>
              </a:rPr>
              <a:t>States must maintain their (fiscal) effort each year – the same or additional state dollars must be allocated to Part C each year</a:t>
            </a:r>
          </a:p>
          <a:p>
            <a:pPr>
              <a:lnSpc>
                <a:spcPct val="150000"/>
              </a:lnSpc>
              <a:spcBef>
                <a:spcPts val="1200"/>
              </a:spcBef>
              <a:defRPr/>
            </a:pPr>
            <a:r>
              <a:rPr lang="en-US" sz="2400" dirty="0">
                <a:latin typeface="Century Gothic" pitchFamily="34" charset="0"/>
              </a:rPr>
              <a:t>Implications:</a:t>
            </a:r>
          </a:p>
          <a:p>
            <a:pPr lvl="1">
              <a:lnSpc>
                <a:spcPct val="150000"/>
              </a:lnSpc>
              <a:spcBef>
                <a:spcPts val="1200"/>
              </a:spcBef>
              <a:defRPr/>
            </a:pPr>
            <a:r>
              <a:rPr lang="en-US" sz="2400" dirty="0">
                <a:latin typeface="Century Gothic" pitchFamily="34" charset="0"/>
              </a:rPr>
              <a:t>States’ continued participation in Part C</a:t>
            </a:r>
          </a:p>
          <a:p>
            <a:pPr lvl="1">
              <a:lnSpc>
                <a:spcPct val="150000"/>
              </a:lnSpc>
              <a:spcBef>
                <a:spcPts val="1200"/>
              </a:spcBef>
              <a:defRPr/>
            </a:pPr>
            <a:r>
              <a:rPr lang="en-US" sz="2400" dirty="0">
                <a:latin typeface="Century Gothic" pitchFamily="34" charset="0"/>
              </a:rPr>
              <a:t>Bifurcated system</a:t>
            </a:r>
          </a:p>
          <a:p>
            <a:pPr lvl="1">
              <a:lnSpc>
                <a:spcPct val="150000"/>
              </a:lnSpc>
              <a:spcBef>
                <a:spcPts val="1200"/>
              </a:spcBef>
              <a:defRPr/>
            </a:pPr>
            <a:r>
              <a:rPr lang="en-US" sz="2400" dirty="0">
                <a:latin typeface="Century Gothic" pitchFamily="34" charset="0"/>
              </a:rPr>
              <a:t>Changes in </a:t>
            </a:r>
            <a:r>
              <a:rPr lang="en-US" sz="2400" dirty="0" smtClean="0">
                <a:latin typeface="Century Gothic" pitchFamily="34" charset="0"/>
              </a:rPr>
              <a:t>eligibility</a:t>
            </a:r>
            <a:endParaRPr lang="en-US" dirty="0">
              <a:latin typeface="Century Gothic" pitchFamily="34" charset="0"/>
            </a:endParaRPr>
          </a:p>
          <a:p>
            <a:endParaRPr lang="en-US" dirty="0"/>
          </a:p>
        </p:txBody>
      </p:sp>
      <p:sp>
        <p:nvSpPr>
          <p:cNvPr id="4" name="Date Placeholder 3"/>
          <p:cNvSpPr>
            <a:spLocks noGrp="1"/>
          </p:cNvSpPr>
          <p:nvPr>
            <p:ph type="dt" sz="half" idx="10"/>
          </p:nvPr>
        </p:nvSpPr>
        <p:spPr/>
        <p:txBody>
          <a:bodyPr/>
          <a:lstStyle/>
          <a:p>
            <a:pPr>
              <a:defRPr/>
            </a:pPr>
            <a:fld id="{747AA680-C110-417E-86DB-D9CA8C22E593}" type="datetime1">
              <a:rPr lang="en-US" smtClean="0"/>
              <a:t>9/7/2014</a:t>
            </a:fld>
            <a:endParaRPr lang="en-US" dirty="0"/>
          </a:p>
        </p:txBody>
      </p:sp>
      <p:sp>
        <p:nvSpPr>
          <p:cNvPr id="5" name="Slide Number Placeholder 4"/>
          <p:cNvSpPr>
            <a:spLocks noGrp="1"/>
          </p:cNvSpPr>
          <p:nvPr>
            <p:ph type="sldNum" sz="quarter" idx="12"/>
          </p:nvPr>
        </p:nvSpPr>
        <p:spPr/>
        <p:txBody>
          <a:bodyPr/>
          <a:lstStyle/>
          <a:p>
            <a:pPr>
              <a:defRPr/>
            </a:pPr>
            <a:fld id="{46E9D7C5-82EB-4B08-A176-3F89FF77F5C1}" type="slidenum">
              <a:rPr lang="en-US" smtClean="0"/>
              <a:pPr>
                <a:defRPr/>
              </a:pPr>
              <a:t>52</a:t>
            </a:fld>
            <a:endParaRPr lang="en-US" dirty="0"/>
          </a:p>
        </p:txBody>
      </p:sp>
    </p:spTree>
    <p:extLst>
      <p:ext uri="{BB962C8B-B14F-4D97-AF65-F5344CB8AC3E}">
        <p14:creationId xmlns:p14="http://schemas.microsoft.com/office/powerpoint/2010/main" val="597639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Services</a:t>
            </a:r>
            <a:endParaRPr lang="en-US" dirty="0"/>
          </a:p>
        </p:txBody>
      </p:sp>
      <p:sp>
        <p:nvSpPr>
          <p:cNvPr id="3" name="Content Placeholder 2"/>
          <p:cNvSpPr>
            <a:spLocks noGrp="1"/>
          </p:cNvSpPr>
          <p:nvPr>
            <p:ph idx="1"/>
          </p:nvPr>
        </p:nvSpPr>
        <p:spPr/>
        <p:txBody>
          <a:bodyPr/>
          <a:lstStyle/>
          <a:p>
            <a:r>
              <a:rPr lang="en-US" dirty="0" smtClean="0"/>
              <a:t>Improved results for all children and families</a:t>
            </a:r>
            <a:endParaRPr lang="en-US" dirty="0"/>
          </a:p>
        </p:txBody>
      </p:sp>
      <p:sp>
        <p:nvSpPr>
          <p:cNvPr id="4" name="Date Placeholder 3"/>
          <p:cNvSpPr>
            <a:spLocks noGrp="1"/>
          </p:cNvSpPr>
          <p:nvPr>
            <p:ph type="dt" sz="half" idx="10"/>
          </p:nvPr>
        </p:nvSpPr>
        <p:spPr/>
        <p:txBody>
          <a:bodyPr/>
          <a:lstStyle/>
          <a:p>
            <a:pPr>
              <a:defRPr/>
            </a:pPr>
            <a:fld id="{747AA680-C110-417E-86DB-D9CA8C22E593}" type="datetime1">
              <a:rPr lang="en-US" smtClean="0"/>
              <a:t>9/7/2014</a:t>
            </a:fld>
            <a:endParaRPr lang="en-US" dirty="0"/>
          </a:p>
        </p:txBody>
      </p:sp>
      <p:sp>
        <p:nvSpPr>
          <p:cNvPr id="5" name="Slide Number Placeholder 4"/>
          <p:cNvSpPr>
            <a:spLocks noGrp="1"/>
          </p:cNvSpPr>
          <p:nvPr>
            <p:ph type="sldNum" sz="quarter" idx="12"/>
          </p:nvPr>
        </p:nvSpPr>
        <p:spPr/>
        <p:txBody>
          <a:bodyPr/>
          <a:lstStyle/>
          <a:p>
            <a:pPr>
              <a:defRPr/>
            </a:pPr>
            <a:fld id="{46E9D7C5-82EB-4B08-A176-3F89FF77F5C1}" type="slidenum">
              <a:rPr lang="en-US" smtClean="0"/>
              <a:pPr>
                <a:defRPr/>
              </a:pPr>
              <a:t>53</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4288" y="2757488"/>
            <a:ext cx="3802197" cy="3414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82506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524001"/>
            <a:ext cx="7543800" cy="1905000"/>
          </a:xfrm>
        </p:spPr>
        <p:txBody>
          <a:bodyPr/>
          <a:lstStyle/>
          <a:p>
            <a:r>
              <a:rPr lang="en-US" sz="4800" dirty="0" smtClean="0">
                <a:latin typeface="Century Gothic" pitchFamily="34" charset="0"/>
              </a:rPr>
              <a:t>What is the </a:t>
            </a:r>
            <a:r>
              <a:rPr lang="en-US" sz="4800" i="1" dirty="0" smtClean="0">
                <a:latin typeface="Century Gothic" pitchFamily="34" charset="0"/>
              </a:rPr>
              <a:t>current</a:t>
            </a:r>
            <a:r>
              <a:rPr lang="en-US" sz="4800" dirty="0" smtClean="0">
                <a:latin typeface="Century Gothic" pitchFamily="34" charset="0"/>
              </a:rPr>
              <a:t> focus for your Lead Agency?</a:t>
            </a:r>
            <a:endParaRPr lang="en-US" sz="4800" dirty="0">
              <a:latin typeface="Century Gothic" pitchFamily="34" charset="0"/>
            </a:endParaRPr>
          </a:p>
        </p:txBody>
      </p:sp>
      <p:sp>
        <p:nvSpPr>
          <p:cNvPr id="7" name="Subtitle 6"/>
          <p:cNvSpPr>
            <a:spLocks noGrp="1"/>
          </p:cNvSpPr>
          <p:nvPr>
            <p:ph type="subTitle" idx="1"/>
          </p:nvPr>
        </p:nvSpPr>
        <p:spPr/>
        <p:txBody>
          <a:bodyPr>
            <a:noAutofit/>
          </a:bodyPr>
          <a:lstStyle/>
          <a:p>
            <a:r>
              <a:rPr lang="en-US" sz="3600" dirty="0" smtClean="0">
                <a:solidFill>
                  <a:schemeClr val="bg2">
                    <a:lumMod val="75000"/>
                  </a:schemeClr>
                </a:solidFill>
                <a:latin typeface="Century Gothic" pitchFamily="34" charset="0"/>
              </a:rPr>
              <a:t>How does this affect the work of your state’s SICC?</a:t>
            </a:r>
            <a:endParaRPr lang="en-US" sz="3600" dirty="0">
              <a:solidFill>
                <a:schemeClr val="bg2">
                  <a:lumMod val="75000"/>
                </a:schemeClr>
              </a:solidFill>
              <a:latin typeface="Century Gothic" pitchFamily="34" charset="0"/>
            </a:endParaRPr>
          </a:p>
        </p:txBody>
      </p:sp>
      <p:sp>
        <p:nvSpPr>
          <p:cNvPr id="4" name="Date Placeholder 3"/>
          <p:cNvSpPr>
            <a:spLocks noGrp="1"/>
          </p:cNvSpPr>
          <p:nvPr>
            <p:ph type="dt" sz="half" idx="10"/>
          </p:nvPr>
        </p:nvSpPr>
        <p:spPr/>
        <p:txBody>
          <a:bodyPr/>
          <a:lstStyle/>
          <a:p>
            <a:pPr>
              <a:defRPr/>
            </a:pPr>
            <a:fld id="{747AA680-C110-417E-86DB-D9CA8C22E593}" type="datetime1">
              <a:rPr lang="en-US" smtClean="0"/>
              <a:t>9/7/2014</a:t>
            </a:fld>
            <a:endParaRPr lang="en-US" dirty="0"/>
          </a:p>
        </p:txBody>
      </p:sp>
      <p:sp>
        <p:nvSpPr>
          <p:cNvPr id="5" name="Slide Number Placeholder 4"/>
          <p:cNvSpPr>
            <a:spLocks noGrp="1"/>
          </p:cNvSpPr>
          <p:nvPr>
            <p:ph type="sldNum" sz="quarter" idx="12"/>
          </p:nvPr>
        </p:nvSpPr>
        <p:spPr/>
        <p:txBody>
          <a:bodyPr/>
          <a:lstStyle/>
          <a:p>
            <a:pPr>
              <a:defRPr/>
            </a:pPr>
            <a:fld id="{46E9D7C5-82EB-4B08-A176-3F89FF77F5C1}" type="slidenum">
              <a:rPr lang="en-US" smtClean="0"/>
              <a:pPr>
                <a:defRPr/>
              </a:pPr>
              <a:t>54</a:t>
            </a:fld>
            <a:endParaRPr lang="en-US" dirty="0"/>
          </a:p>
        </p:txBody>
      </p:sp>
    </p:spTree>
    <p:extLst>
      <p:ext uri="{BB962C8B-B14F-4D97-AF65-F5344CB8AC3E}">
        <p14:creationId xmlns:p14="http://schemas.microsoft.com/office/powerpoint/2010/main" val="41060028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The C in Part C is for …</a:t>
            </a:r>
          </a:p>
        </p:txBody>
      </p:sp>
      <p:pic>
        <p:nvPicPr>
          <p:cNvPr id="30723" name="Content Placeholder 10" descr="shutterstock_87849310.jpg"/>
          <p:cNvPicPr>
            <a:picLocks noGrp="1" noChangeAspect="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400800" y="4572000"/>
            <a:ext cx="2244725" cy="1905000"/>
          </a:xfrm>
        </p:spPr>
      </p:pic>
      <p:sp>
        <p:nvSpPr>
          <p:cNvPr id="6" name="Rectangle 5"/>
          <p:cNvSpPr/>
          <p:nvPr/>
        </p:nvSpPr>
        <p:spPr>
          <a:xfrm>
            <a:off x="4876800" y="3505200"/>
            <a:ext cx="2133600" cy="923330"/>
          </a:xfrm>
          <a:prstGeom prst="rect">
            <a:avLst/>
          </a:prstGeom>
          <a:noFill/>
        </p:spPr>
        <p:txBody>
          <a:bodyPr wrap="none">
            <a:prstTxWarp prst="textTriangleInverted">
              <a:avLst/>
            </a:prstTxWarp>
            <a:spAutoFit/>
          </a:bodyPr>
          <a:lstStyle/>
          <a:p>
            <a:pPr algn="ctr" fontAlgn="auto">
              <a:spcBef>
                <a:spcPts val="0"/>
              </a:spcBef>
              <a:spcAft>
                <a:spcPts val="0"/>
              </a:spcAft>
              <a:defRPr/>
            </a:pPr>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rPr>
              <a:t>Chaos</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endParaRPr>
          </a:p>
        </p:txBody>
      </p:sp>
      <p:sp>
        <p:nvSpPr>
          <p:cNvPr id="8" name="Rectangle 7"/>
          <p:cNvSpPr/>
          <p:nvPr/>
        </p:nvSpPr>
        <p:spPr>
          <a:xfrm>
            <a:off x="5334000" y="1600200"/>
            <a:ext cx="2514600" cy="923330"/>
          </a:xfrm>
          <a:prstGeom prst="rect">
            <a:avLst/>
          </a:prstGeom>
          <a:noFill/>
        </p:spPr>
        <p:txBody>
          <a:bodyPr wrap="none">
            <a:prstTxWarp prst="textCanUp">
              <a:avLst/>
            </a:prstTxWarp>
            <a:spAutoFit/>
          </a:bodyPr>
          <a:lstStyle/>
          <a:p>
            <a:pPr algn="ctr" fontAlgn="auto">
              <a:spcBef>
                <a:spcPts val="0"/>
              </a:spcBef>
              <a:spcAft>
                <a:spcPts val="0"/>
              </a:spcAft>
              <a:defRPr/>
            </a:pPr>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rPr>
              <a:t>Change</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endParaRPr>
          </a:p>
        </p:txBody>
      </p:sp>
      <p:sp>
        <p:nvSpPr>
          <p:cNvPr id="9" name="Rectangle 8"/>
          <p:cNvSpPr/>
          <p:nvPr/>
        </p:nvSpPr>
        <p:spPr>
          <a:xfrm>
            <a:off x="1295400" y="3429000"/>
            <a:ext cx="2108269" cy="923330"/>
          </a:xfrm>
          <a:prstGeom prst="rect">
            <a:avLst/>
          </a:prstGeom>
          <a:noFill/>
        </p:spPr>
        <p:txBody>
          <a:bodyPr wrap="none">
            <a:prstTxWarp prst="textCurveDown">
              <a:avLst/>
            </a:prstTxWarp>
            <a:spAutoFit/>
          </a:bodyPr>
          <a:lstStyle/>
          <a:p>
            <a:pPr algn="ctr" fontAlgn="auto">
              <a:spcBef>
                <a:spcPts val="0"/>
              </a:spcBef>
              <a:spcAft>
                <a:spcPts val="0"/>
              </a:spcAft>
              <a:defRPr/>
            </a:pPr>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rPr>
              <a:t>Crisis</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endParaRPr>
          </a:p>
        </p:txBody>
      </p:sp>
      <p:sp>
        <p:nvSpPr>
          <p:cNvPr id="10" name="Rectangle 9"/>
          <p:cNvSpPr/>
          <p:nvPr/>
        </p:nvSpPr>
        <p:spPr>
          <a:xfrm>
            <a:off x="1447801" y="2209800"/>
            <a:ext cx="3429000" cy="923330"/>
          </a:xfrm>
          <a:prstGeom prst="rect">
            <a:avLst/>
          </a:prstGeom>
          <a:noFill/>
        </p:spPr>
        <p:txBody>
          <a:bodyPr wrap="none">
            <a:prstTxWarp prst="textStop">
              <a:avLst/>
            </a:prstTxWarp>
            <a:spAutoFit/>
          </a:bodyPr>
          <a:lstStyle/>
          <a:p>
            <a:pPr algn="ctr" fontAlgn="auto">
              <a:spcBef>
                <a:spcPts val="0"/>
              </a:spcBef>
              <a:spcAft>
                <a:spcPts val="0"/>
              </a:spcAft>
              <a:defRPr/>
            </a:pPr>
            <a:r>
              <a:rPr lang="en-US"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mn-lt"/>
                <a:cs typeface="+mn-cs"/>
              </a:rPr>
              <a:t>Complexity</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endParaRPr>
          </a:p>
        </p:txBody>
      </p:sp>
      <p:sp>
        <p:nvSpPr>
          <p:cNvPr id="12" name="Rectangle 11"/>
          <p:cNvSpPr/>
          <p:nvPr/>
        </p:nvSpPr>
        <p:spPr>
          <a:xfrm>
            <a:off x="1828800" y="4800600"/>
            <a:ext cx="5410200" cy="923330"/>
          </a:xfrm>
          <a:prstGeom prst="rect">
            <a:avLst/>
          </a:prstGeom>
          <a:noFill/>
        </p:spPr>
        <p:txBody>
          <a:bodyPr>
            <a:spAutoFit/>
          </a:bodyPr>
          <a:lstStyle/>
          <a:p>
            <a:pPr algn="ctr" fontAlgn="auto">
              <a:spcBef>
                <a:spcPts val="0"/>
              </a:spcBef>
              <a:spcAft>
                <a:spcPts val="0"/>
              </a:spcAft>
              <a:defRPr/>
            </a:pP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CHILDREN</a:t>
            </a:r>
            <a:endPar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cs typeface="+mn-cs"/>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042725"/>
            <a:ext cx="1904999" cy="81527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2983" y="6172200"/>
            <a:ext cx="2333697" cy="396729"/>
          </a:xfrm>
          <a:prstGeom prst="rect">
            <a:avLst/>
          </a:prstGeom>
        </p:spPr>
      </p:pic>
    </p:spTree>
    <p:extLst>
      <p:ext uri="{BB962C8B-B14F-4D97-AF65-F5344CB8AC3E}">
        <p14:creationId xmlns:p14="http://schemas.microsoft.com/office/powerpoint/2010/main" val="14054906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what it’s all about!</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draccess.org/videolibrary/harperhope.html</a:t>
            </a:r>
            <a:r>
              <a:rPr lang="en-US" dirty="0" smtClean="0"/>
              <a:t> </a:t>
            </a:r>
            <a:endParaRPr lang="en-US" dirty="0"/>
          </a:p>
        </p:txBody>
      </p:sp>
      <p:sp>
        <p:nvSpPr>
          <p:cNvPr id="4" name="Date Placeholder 3"/>
          <p:cNvSpPr>
            <a:spLocks noGrp="1"/>
          </p:cNvSpPr>
          <p:nvPr>
            <p:ph type="dt" sz="half" idx="10"/>
          </p:nvPr>
        </p:nvSpPr>
        <p:spPr/>
        <p:txBody>
          <a:bodyPr/>
          <a:lstStyle/>
          <a:p>
            <a:pPr>
              <a:defRPr/>
            </a:pPr>
            <a:fld id="{747AA680-C110-417E-86DB-D9CA8C22E593}" type="datetime1">
              <a:rPr lang="en-US" smtClean="0"/>
              <a:t>9/7/2014</a:t>
            </a:fld>
            <a:endParaRPr lang="en-US" dirty="0"/>
          </a:p>
        </p:txBody>
      </p:sp>
      <p:sp>
        <p:nvSpPr>
          <p:cNvPr id="5" name="Slide Number Placeholder 4"/>
          <p:cNvSpPr>
            <a:spLocks noGrp="1"/>
          </p:cNvSpPr>
          <p:nvPr>
            <p:ph type="sldNum" sz="quarter" idx="12"/>
          </p:nvPr>
        </p:nvSpPr>
        <p:spPr/>
        <p:txBody>
          <a:bodyPr/>
          <a:lstStyle/>
          <a:p>
            <a:pPr>
              <a:defRPr/>
            </a:pPr>
            <a:fld id="{46E9D7C5-82EB-4B08-A176-3F89FF77F5C1}" type="slidenum">
              <a:rPr lang="en-US" smtClean="0"/>
              <a:pPr>
                <a:defRPr/>
              </a:pPr>
              <a:t>56</a:t>
            </a:fld>
            <a:endParaRPr lang="en-US" dirty="0"/>
          </a:p>
        </p:txBody>
      </p:sp>
      <p:sp>
        <p:nvSpPr>
          <p:cNvPr id="6" name="AutoShape 2" descr="data:image/jpeg;base64,/9j/4AAQSkZJRgABAQAAAQABAAD/2wCEAAkGBhQSEBQUEhQUFRQUFBYUFxQUFRgWFBQUFBUVFhQVFBUXGyYeFxojGRQVHy8gIycpLCwsFR4xNTAqNSYrLCkBCQoKDgwOGg8PGiwkHyQqLCosLCkqKTQtLCwsLCwsLCwsLCwsLCwsLCwsLCwsLCwsLCwsLCksKSwsLCwsLCwpLP/AABEIAJUBUQMBIgACEQEDEQH/xAAcAAABBAMBAAAAAAAAAAAAAAAABAUGBwECAwj/xABQEAABAwEEBQYICQkIAQUBAAABAAIDEQQFITEGBxJBURNhcYGRoRQiIzJCscHRFSRSU3KSstLwFzNUYnOTorPhFiU0NUNjgsJkGESj4vEI/8QAGwEBAAIDAQEAAAAAAAAAAAAAAAQFAQIDBgf/xAAyEQACAgIABAQEBQMFAAAAAAAAAQIDBBEFEiExE0FRcSIzYYEGFDLB0ZGSsRY0Q1JT/9oADAMBAAIRAxEAPwC8UIQgBCEIAQhCAEIQgBCEIAQhCAEIQgBCEIAQhCAEIQgBCEIAQhCAEIQgBCEIAQhCAEFCEAmkvKJpIdJGCMwXtBHSCVr8LQ/OxfvG+9eWtcH+d2z6bP5UahqA9r/C0PzsX7xvvR8LQ/OxfvG+9eKEID2v8LQ/OxfvG+9HwtD87F+8b714oXaeENDaODtptSB6J4HnQHtH4Wh+di/eN96yL1iOAljr9NvvXidOdwOHhlnoP9eL+Y1Aez0JCy8ATRLGuwQGyEIQAuNrm2W1C7JJeHmHpHrQCJ9+BpoSwHgTT2rdt71yLD1/1Va6bWvy7mj5Lff7VEzM4HAkdGCr5ZjUmtHpMbgfj1qfNrf0L7FuPAd6y63HgPx1quNA7ze5zmlxNBXE171Pl1x8lXbWtaKjMxHi2OtvYpNuNMh3+9bC1ngO9cQsqWQjq61nmWPCzwHemy/LbyMEkgza2o6a4etVqNOLWSfHpzbLaUGBpUKPbkRremiyxOG25cXKGtL1LfFrPMusdoqMc1Vtl1hTV8cMI4AEb8fGqVK7JerpGMePSAdj0Leq6Nr1E5ZeDbirdi6fQlocspmhvF4GQ7/eunwm6mQ7/euzWiBzIdUJpF6O4N7/AHrYXk7g3vTT0OZDosEps+E3cB3+9c3Xu/5Le/3pyscyHK1WtsbS57g1ozJNAKmg7ykI0ls3z8f1kw3/AHlJLC6MtaA6mIrXxSHceZQZxeJACBTEVoa/jBdo0SktkWzKjCSXqWx/aOz/AD0f1gtHaVWUODTaIg45DaxNVWrMx+Ob2ppvp2zJG7n9RBWqh10dfFZejXVWy5ROq0HiAe1Ir20hgswrNI1nAVq49DRiVzSbekdXJJbY41RVV3eOuCIEiGFz/wBZ52B2Cp9SZpdb1pJ8WOEdTj37SkxxLX5EWWdTHz2W7VFVUMety072Qn/i4f8AZPF3a3mk+WhI52Or3O96PEtXkaxz6X56+xY6Ez3RpTZ7T+akBd8h3iv+qc+pO4KjSi4vTJkZxmtxezKwVlYosGx5U1wMBvm2GuIkZUc3JR0IUJU21svpfts31ewdsMYUKcKIDC6Rt3kYD8exc1ttmlN3496A1QhZArggMJfcX+Kg/bRfzGpI+GgzSu4R8ag/bRfbagPVtkd43WpDDkFHbH53WpHDkEB0QhCAElt48Q9I9aVJLbx4h6QgKe01ZW1vodzRlvAUcpin7SjxrVKc/Gp2Ad6ZJGkHAjHtHMVRWfqZ9KwOlMF9ESrV/wDnX/R9oVlNGCrjQGPyzvoCv1grKaF34cvjn9jyXHHvJ+yMtFVsVgLYK2KIYNNGE2N9N2yTThtBVHI2n4zVv6ZO+KyDOtB0KpRJjj+Bw5lU5nzPse04A34EvcwxpOPHqHYFalyReSYDuib6gq2sgqQOB5qU31Vr2KKjiODG+pq6YK3Jv6ET8QT3GEfcVBiyWYLMkwbs19JwYMCfGdgK0GHScFGdNdYEV3gM2eVncKiMGgaDk6R24cBmeYYq279EeQXR7JIyJbbCoO8Na14SuOzMIRubExrR9Zwc49qRDWVeIP8AjJexn3V0UGkYb2z0QWLi5ioRmtO8h/7kn6UcR/6KRXDrqkDg22Rte3LlYhsvHOY67LuqiOEjGyzLRDj1e1Ru+bMAC7gR6/6qTWW2MnibLE5r2PbVrmmoPuxwocQQQme/IvJu6vWF0UnrRHnBMYt6a9JhRrTwPrCdWGvYotpTe+07km5NI2jxcNw6PX0LWEHJ6Ru3pEuvrWsRCyKy4O5NofKRk7ZFRGDz+kerioNZ2S2qbZBL5X1NXOxNAXElx5gU1hykmr8Vt8f0ZP5bvep3LGqDcSI07ZpSOv8AYS2fNt/eM96P7CWz5sfvGfeVrALHLNrTabXhtCqgrNs+hL/I1/Uqr+wlt+aH7yP7yTWvRu0xAl8LwBm4DaaOktqArj5Zvym9oW1Fus6a7pHOXD632bKNitBaQQSCN4U+0U1lvYRHaSXsy5TN7en5Q7+lK9KdDGTtc+EBk2eGDZOZwyB4HtVZ4g0IIINCDgQRgQVNjKvJj1RWzhbiT2n/AAz0lZrQ17Q5hDmuFQQaghdVT2gOmRs8gikNYXmmP+m4+kObj2q32uVXdS6paZdY2RG+G138zynrc/zy2ftGfyo1DHOqVM9brqX5bDwkZ/KjUNkbQkLiSTVdI6b8d1Me3BPGhujJt9sjs4dsh1XOdvaxoq4gbyrbi1F2YMLeXlNSCTstrhXLhmq3M4pjYclC6Wm1vszeNcpdUUSOdZCvT8hFk+en/hXafUfZHOLjJKK7m7IHYoX+osH/ALP+jN/AmUPSpFd6crsDRbYOTrs8vEW1zpttp7Vcg1FWP5yftb7kwaYat4bA6zTxSPO1aoIyxwFMSTUHP0e9dsfjeJkWKqDe326MxKqUVsuCx+d1qRw5BRyx+d1qRw5BXJyOiEIQAktv8w9ISpJbw8w9IQFPaStLbRKRntEnrwFO9MMsXCpPMPanvSp1bTJh6XnY7qVHV7Uy2loGWRAOfHHDuwVJZ+pn0nC+XD2JXq+Z5Z+NfF/7ZqyQcFTdwX06zP2gGmopQnn3034BST8o7x/pt6nGvWuuLbCrfN5lDxbh2Rfe51raLCW1QFA2azhviPU/+iV2XT2NzqkSZHDCnrU381V6lNLheVHvD/Au00tTW2d1fSAAHPWqqx+5SvSzSRloa1rK0zx9yirvX2KsyJqdm12PVcIx5U0amtNm0L6OBFcThTPqVx2dtZXfRHqaqcsUe1IwcXNHaQrms48s/o+6peAurKr8RNbgvcL4vFtns0s78RDG6QjjsgkDrNB1rzFb7wkmlfLK4ukkcXuPEn2bgOACvrW1bWsuyVhcA6XYaK4VAkYXCvQF5+dSuGPcrqjle9Hk5RktbNHJwbodbnNDm2S0lpxBED6EcR4qk+qK6o57zbyjdoRRvmDTlttLWtJG+hfXpAXoF6xZLT0jK6Hk61XVNCQJopYichJG5lacNoCqTHBep77umO1Wd8Mw2mPBGNKtOOy5p3OGBBXlV7yulctrqassLVBpG6O0myuPk5gSwH0ZWiuHDaaCDzhqsvSAeSd0j7QVEaHTFt4WQjPwiIdr2g9xV+aQM8i7/j9oLEu5ykQW97z5CEkecTst6TXHqGPYoNVPOltoJmDdzWg9bs+4BMoUqmOls4S7mwUp1btrb280ch/hA9qiql2rMfHTzQv9bB7Vtf8ALl7GIfMRawCpnSofHrT+2f61cwVSaSXPO62TubDKWmV5BEbiCK5ggYqDgtKb36HbOTcVr1GEBP8AotpPJZpWguJhc4BzCagAkAubXzSM8M96bPgaf5ib90/3KQaMaETSyNfMx0cTSCdsbLn0NdlrTjjvJVnbKvkfMVdcbedciey0SFVOntiEdtcRgJGtk/5Goce1tetWs4qqdP7aJLa4N/02tjP0hVzuwup1Kvwd+J09Cx4gl4X3GBjsVderq/fCLIGuNXwnYPO30D2YdSpEKeaprbs2p8e58Z7WEEe1T8uClW/oVeFZyXL69CsNbTQb8tlcttpPQIY1DnxuptEGhNK9SmOtz/Ord9JnZyUSiBmPi45U4kYcypD0hY2op4Fvla4eMYDQ0y2XAu6MFeyp7UZYNqe12ioIFIxhTF7i+vNgMlcK+afiSSlnNLyS/wAE+j9I06S6Tw2GISzl2yXbIDRtOcTwFR1rXRvSuC3Rl8Bdhm17dl44HZxwNDjzKrtfV5EzWeEZNY6Q/ScafZAUQ0K06ku6Zz2Ma9kjQ17CSKhtSC1241J5sTgp+PwBX8PVsd+I+q69O/Y0d2p68j0wqo1v3r8du+zgnCRkzhuO1K1rD0jZf2pN/wCoD/w//m/+ig1v0nkt95xTSgA8rC0NbXZa0PbQCvWekrrwTguRj5KtujpJPXVd/sYttTjpHpKx+d1qRw5BRyx+d1qRw5Be3Ih0QhCAEjvL82er1pYkd5fmz1etYfYzHuUxeVrDp5DTxg80zrUHAhNFrcS41pwO9K72dSeQj5ZIw5+9NryqJyb7n1HErSimvRGWSdGHHNd2uq4Y5037+euSWaO6OOtb3Na4N2QCSedSM6r5BjyrTw8UivGpWVCUusUcsjOxqZuE5af3Iix1cvXhx3rZr1KHau5wK1ZXOmPrpRIp9ELSPF2agE5Fu/30HYtXXNd0co52NN9JoZQ7BdLVEdpzccCe5bW2wyQv2XtLTSoBzpuXW1vBc40INQa1GRYKivSPWtEuh3c/iTj20bXDF8YhGGMsYxofTBOHUrbsxpM/o+6qu0ah+NwDhI2nV/8AitCP8+/o+6rTAXRnkfxDLdsfb9yH64LWx13yxg+Va+I7NDtbJcKub8ptMyKgKhS9X9rgwu0voKtmiAO8VdQ0POvP731rXOtVYwbjF+55+KUmiyNRON4S81mf3ywhXuQqJ/8A5+Hx60nhZgO2ZnuV6krJpPuJ7TJsscT6LSThuAruXkeSowOeRHOMCvWt5ybMErvkxSHsY4+xeRdskVJqTmefeukH1NNLQ+6FNreVjH/kRHseD7FdGmd4mCyyS4EtLMDl4z2t3dKpzV02t6WTmk2vqtcfYrs0nszJIHskaHNOzUOy89px7At2+pxs7lM2q8zaJDIQASBgMsBTf0LRKb9srIrTsxhrWOYKNbSgIzHNk4pMptb2iPPubBTHVg34288IHd741DgprqtHxmU8IfXIz3LXI+VIV/MRZ7VstAVVV8aVWplpma2eQNbLI0AEUADyABUKqpodr0iddeqkmy3FiipsaaWz9If2N+6k1t0htEopJNI4fJ2iGnpaKAqYsCe+6Ib4hDXRMsPSjTeOBpZC4PmyqMWR87iMCf1R189XvdUkk1JJJJzJOJJWoWQrGmmNS0irvyJXS2zYKX6sB/eDOZr/ALJURCsPVFd5M0spGDGbAP6zzX1N70yHqqXsaYy5ro+5VOtv/PLb9Jv8iNQslTPW46l9236bP5USiVks5fIxgr47g0Uz8Y0wVC3pbPUHobVDdnI3VEd8pdKcKGhNADx83vU0Se7rIIoY4xlGxrOnZaBXuXO+LybZ7PLM7KNjn82AwHbRfIMqbysqUl3lLp930LOPwxOd5aPWa0EOngilLRQGRjXECtaAkZVVRa6tH7LZ/BvB4o4nv5TaDBsgsGzsktGGe0KplOt28ZJMJ2xtc7IRs2Wg7qlpKbLzhvG3yNmnjtEtQAHCI7OxX0Q1oFN+C9nwzhWVh3RndauVeXM/36EWyxSWkiMEpfo8K2uz/t4vttXO8LskhdsyRvjOYEjS0kbjQrto6QLZZ65cvF9tq9WmmtojHqmx+d1qRw5BRyxed1qRw5BZB0QhCAEhvc+RclyQ3sPJOWsuzNofqRQ89S927E55b1wc3Ineu0zfKOH6xHeuTlQH1Kt6S16E61ZNG3L0N9qsZzMFXOrD85KP1W+sqyGHDFWuJ8s8Fxn/AHcvsaMbgFo+Adua6k4YdSy4KWypRWOnbQbSKbmCvaVF53kkY+i3AbqNAJ7lMdOZhy3i4nZAPGuOB37x3KHWuU1af1fa4exUVq1OR73hr3RDp5Dvoea2yD6WWeTTjlll2Kyi7y7/AMcFWehja26HmLjXMUDHd6siQ+Wd1eoKxwF8L9zz34g+cvb9yMa4QTdLyN00Dj0coB7QvO0z8V6tvm622qzSwP8ANlYWV4E+a4dDgD1LzDeFymGeSC0HkpWGlXNJjdwNW4hpwIIBz3Kc2l0KCBNdRF8xxXhLHI4NM8OxGSaBz2vDtgc5FacSKb1f/KLx9aboljFSKtz22HaZTjtBLbPprbmABtstQAyAnkpT6yKaZtKDT6npXTm+47Nd9pkkcBWJ8bBWhfJIwtY1vE1NegE7l5bDTSuNBSpphjlXhku9tvme0OBnmllIwaZHufs9G0TRDHUjcN1Wk8+B7FupGFEk+qqDavBrs+TY49ZFPx0q4dIWh0Lg4Ag7NQRUZg4jJRbVvoU+yjlZRR8jAdn5AOOyefKqlV9VMbqdPUCKrsuqIUnttlZ6a3e1tnErGNaY5BXZaB4rsMaZ4ho61H4ZQ5ocMiFY1qsjZYnxu814LT0GuPVUdiqySJ1kndC81AOYyPBw9oXSqzlemYceZDiFOdVY8tOf9tve/wDooM0qQ6I6StsbpC5jn7YaPFcBTZLjvGOYUi+LlW0jlW1GabLhaVSt9n41P+2l+25TJutCP5iT67VBbXPykr30ptvc+nDacTTvXHDqnCT5kYzbYzilFnMLNFhq3VoVDBqELCGDo1Xbq1sYZd7DTGRznk7zjsjuaqRgjdJI2Ngq57g0DnJoAvRVx2QRWaKMYhjGtrx2RSvXSqr82xcqii04fS+bnZ5k1vj++Lb+1j6/Ixo1T3CZ7zidmyEcs4jIbPmNPS4gLfXID8MWo7ttu+uUUfZvwVs6rLgbZruiOzSSYcq85k7XmCvDZphzleS41m/lcWTXeXwr7+ZfVR5pEvUL1uzSC65BECdtzGvoK+TJO16gpohfNMS/8vdG1renvRPktrRQuqrQKWa0stE0ZbBEdobY/OPHmhoO4HGvMFfSEKXxLiVmfbzyWkuiXoaVwUFop7X7bG1ssQ88CSQ/RdstHex3Yqz0adS1wupWkrO97WjvKkWtu9eWvSUA1bCBEBwLR44+uXKN6PiloiP+9CO2Rp/6r6PwqnwcOuD9N/16/uQrHuTPVFj87rUjhyCjlj87rUjhyCsjmdEIQgBJLwHkz1JWktu8w9IWGtmU9Moe3Rls8jTm17m04GpwCTDhvUm0u0am5aSVjNpjjXxd1cMR1JjsVyzyOAbE840qQQB1lUM4uMtH0jHya50qfMuy8ybaubNsvkyJoBgajA7j1qwJBh7FC9Ebnlhc4yANqAAAaqYA4Yq0xYtV9TxHE7FZkSkns2Y7csWgYetZI7/YubxVSitKm0rl+OS45nnwAAw7u5NdtbtAHDAUw4VJrTrUlv8A0TtJmle1oLSSRjjTPLqTV8BTkECImrMSW5APLajrpl6lSSrlt7R73HyKVXDUl0S8zvoNhbIx43pHDzS3YdWtd9Q3sVhz4Sv6vYohohozaIbSHSNDWtrjUGtRTCilNtlpIeenqCssKLUdM81xy2M7txe1r9xW2TBMek+hFmvBmzO0h7QdiVniyMrurk5tfRNR0HFOTZV1ZKpco7aZRKXQpq36k7VC4mzWmJwHy9uJ9M8QA5p7UmfqftjmkvZCXklwfHMATXGjmuaAeYjjjXddVokwK5slwC5qLctG6taRQF26sLZNM+NjWAxU2+UdsbNa03GuW6qnmj+p5jHNdbHiSgB5KOuwSPlvNC4cwA6VLLFZwLZLIa1wp4xpiKEkVocKZ8AnN1r2iaYUJGJzwBqO1cqLPEjzPvto7X6i9R7aRtbCQ3xKVFN1RmK/w1wSWHZfaGxn0w9vaxwXK8reGMrXE4j8dSYtGrzHwhDtuzc4VJzc5jg0dJJAHSrKuuXxPy0VF10VKMfPYnY0ioO6o7P61UTvvRsWrl3NwlY6rDkHYYtJ59x4hTu/LJydqlaMi4uHQ8Bw9fcmO6xjMf8AcPqWj66Oy6NlX2W1uYSx4ILSQQcCCMwRuKdWPBU0vvQpltdVpEc1DR/ou2QaB4HR5wxHOoNbritFleY5mEc+bTgD4rhgcHNPEVFaLvVbJGLKlLqK2rcJHECN5Slr+dTY2rRAsofkzq1ZWjXIMi6eKiO6ZNnSq5STUyW9msUsztmJjnuzo0EkDiaZBWJolq4ayIWi0+NIHDZizY3CtX7nHmyHOo9uRok04u2KtXWhRhidaZ20kc0cm05sYaVcRuc4Zc1eKsa7z5MdfrK4TRVa876NPT4oqF1uw+T6yquc3N7ZcVwUFpHmPXEP75tdKUD2nPeYo6+oJtuvWPb7PG2OO0ODGCjWkBwaOArjRLdcLT8NWw0NOUYK7q8jHhVQ0tyoVwsqhYtTin7o6ptdibO1xXiWhvKtFPSDBtGnGpXH8rV5fpH8LVDiVhR/yGL/AOcf7V/Bnnl6kz/KzeX6R/C1Emta8iCPCHdTWg0pxoocx9Cs+jz19yysHGX/ABx/tX8Dnl6nS0yOc4ucaudUk1qSTnVLLgNJ4ueeH7Yx/HFa2SdhYY3gEDaeCSRjsYNw5/Uul1PJtUFd00YzB9NnBSzU9TWPzutSOHIKOWPzutSOHIIDohCEAJNbvM6wlK1eMEAxltV2haOGKT3jGapFyTljRnbHfk8qBdGJk5JyOScsmB/JOK0cyiY+ScjknJoD4HIa2g3pj5JyOScgH1jUwXvZtuQ0cW0dXLPxQKLbknLLYDVF0e0Ya2tMTNgI9LuXRpITlHd1Qt/gtbOTZqoJdhqeSQstNAnT4KR8FrG/MzyoYvBPGc6uZrTgjwXge7+qffgtHwWtYRUFqJmUVLuQm97jeWueHue4UowNzxyz50yaPXRMLbZ3SRPaxsjHucWkNbQk4ndkD1q0PgtJ5rAQpKyJpaIbwqudT0Nel9l5SRj4/GJYWu2cabJqK/WPYoldd1TBsm1G8VkcRVpywoQp54EeCPAjwXLmJHhojl2WN4kBcxwGOJqNxp60usliBtXlGgxVbUPG0wjkWN34Ztp1J18DKPAzwRT0Z8NCK8tX92zYikR4xPoPqmo7KJgn1R2cnxLZT6TGnvDgpZ4G5HgbuC2Vs15mHTB+REI9UUPpW0dUY9r08Xfqzu+OhfI6U8HPDW9jaHvTv4GUeBlHdN+ZhUV+gotUcEFleyzNjbVpAbGAKk4bs8N5WIJALOWkjaq3CuOQquHgbuCPA3cFzb2dFFLsL7TeAbA7ZNXHZaAMTi1jSegYnqXa7bYwMIc4DxjmU1eBngjwM8EMnnvW7aK3xbADVpkYcDgSIWCveonaLU54aDTxG0GFMB61ItaLaXvah+uz+UxRYFYMm0kZBoQR0ima0W8spcak1yHUBQdwWiA2DMKrBcsLICAAU4XL/iYP28eP/NqQAp5uy18raoPFa0iaKgaKV8dufOKDvQHqCyed1qRw5BRyx+d1qRw5BAdEIQgBYIWUIDg+zArn4CErQgEngLeZZFiHMlSEAl8CHMjwFvMlSEAlNhHMgWFvMlSEAlNiHMsixBKUIDRjKLaiyhAYoiiyhAYoiiyhAYotXRArdCA5eDhHg4XVCA5eDhHg4XVCA5eDhHg4XVCA5eDhHg4XVCA5eDhHg4XVCA5eDhBgC6oQHnPWbq3vC0XpapobM98T3tLXhzACBGwHNwOYO5RM6sby/RX/AF4/vr1dbmVCY32E1QHmz8mN5for/rR/fR+TG8v0V/1o/vr0j4AUeAlAebhqyvL9Fd9aP762GrS8q18FdXPzo6faXo/wA8EeAHggPObtXF5FxcbK7GuTowOwPXa6tXF4MtETnWZwa2VjidqPANeCT53AL0N4CUeAHggM2PzutSOHIJjslkIKfIxgEB0QhCAEIQgBCEIAQhCAEIQgBCEIAQhCAEIQgBCEIAQhCAEIQgBCEIAWKoQgMhCEIAQhCAEIQgBCEIDBatORCEIA5EI5EIQgDkQjkQhCADCFjkhwQhAbCILdCEAIQhAf/9k="/>
          <p:cNvSpPr>
            <a:spLocks noChangeAspect="1" noChangeArrowheads="1"/>
          </p:cNvSpPr>
          <p:nvPr/>
        </p:nvSpPr>
        <p:spPr bwMode="auto">
          <a:xfrm>
            <a:off x="1063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www.urbansamurai.com/wp-content/uploads/2012/01/ho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048000"/>
            <a:ext cx="6591300" cy="292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1664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eaLnBrk="1" fontAlgn="auto" hangingPunct="1">
              <a:spcAft>
                <a:spcPts val="0"/>
              </a:spcAft>
              <a:defRPr/>
            </a:pPr>
            <a:r>
              <a:rPr lang="en-US" dirty="0" smtClean="0">
                <a:latin typeface="Century Gothic" pitchFamily="34" charset="0"/>
              </a:rPr>
              <a:t>Additional resources:</a:t>
            </a:r>
            <a:endParaRPr lang="en-US" dirty="0">
              <a:latin typeface="Century Gothic" pitchFamily="34" charset="0"/>
            </a:endParaRPr>
          </a:p>
        </p:txBody>
      </p:sp>
      <p:sp>
        <p:nvSpPr>
          <p:cNvPr id="57345" name="Content Placeholder 1"/>
          <p:cNvSpPr>
            <a:spLocks noGrp="1"/>
          </p:cNvSpPr>
          <p:nvPr>
            <p:ph idx="1"/>
          </p:nvPr>
        </p:nvSpPr>
        <p:spPr>
          <a:xfrm>
            <a:off x="228600" y="1447800"/>
            <a:ext cx="8153400" cy="4953000"/>
          </a:xfrm>
        </p:spPr>
        <p:txBody>
          <a:bodyPr/>
          <a:lstStyle/>
          <a:p>
            <a:pPr>
              <a:spcBef>
                <a:spcPts val="600"/>
              </a:spcBef>
              <a:spcAft>
                <a:spcPts val="600"/>
              </a:spcAft>
            </a:pPr>
            <a:r>
              <a:rPr lang="en-US" sz="2000" b="1" dirty="0" smtClean="0">
                <a:latin typeface="Century Gothic" pitchFamily="34" charset="0"/>
              </a:rPr>
              <a:t>NING Website for SICC Chairs, Members, and Staff</a:t>
            </a:r>
            <a:r>
              <a:rPr lang="en-US" sz="2000" dirty="0">
                <a:solidFill>
                  <a:srgbClr val="002060"/>
                </a:solidFill>
                <a:latin typeface="Century Gothic" pitchFamily="34" charset="0"/>
              </a:rPr>
              <a:t> </a:t>
            </a:r>
            <a:r>
              <a:rPr lang="en-US" sz="2000" u="sng" dirty="0" smtClean="0">
                <a:solidFill>
                  <a:srgbClr val="FD7403"/>
                </a:solidFill>
                <a:latin typeface="Century Gothic" pitchFamily="34" charset="0"/>
                <a:hlinkClick r:id="rId3"/>
              </a:rPr>
              <a:t>http://tadnet.ning.com/group/siccchairsmembersandstaff</a:t>
            </a:r>
            <a:endParaRPr lang="en-US" sz="2000" u="sng" dirty="0" smtClean="0">
              <a:solidFill>
                <a:srgbClr val="FD7403"/>
              </a:solidFill>
              <a:latin typeface="Century Gothic" pitchFamily="34" charset="0"/>
            </a:endParaRPr>
          </a:p>
          <a:p>
            <a:pPr>
              <a:spcBef>
                <a:spcPts val="600"/>
              </a:spcBef>
              <a:spcAft>
                <a:spcPts val="600"/>
              </a:spcAft>
            </a:pPr>
            <a:r>
              <a:rPr lang="en-US" sz="2000" b="1" dirty="0" smtClean="0">
                <a:latin typeface="Century Gothic" pitchFamily="34" charset="0"/>
              </a:rPr>
              <a:t>State ICC Overview</a:t>
            </a:r>
            <a:r>
              <a:rPr lang="en-US" sz="2000" u="sng" dirty="0">
                <a:latin typeface="Century Gothic" pitchFamily="34" charset="0"/>
              </a:rPr>
              <a:t> </a:t>
            </a:r>
            <a:r>
              <a:rPr lang="en-US" sz="2000" dirty="0">
                <a:latin typeface="Century Gothic" pitchFamily="34" charset="0"/>
                <a:hlinkClick r:id="rId4"/>
              </a:rPr>
              <a:t>http://ectacenter.org/~</a:t>
            </a:r>
            <a:r>
              <a:rPr lang="en-US" sz="2000" dirty="0" smtClean="0">
                <a:latin typeface="Century Gothic" pitchFamily="34" charset="0"/>
                <a:hlinkClick r:id="rId4"/>
              </a:rPr>
              <a:t>pdfs/pubs/SICCoverview.pdf</a:t>
            </a:r>
            <a:endParaRPr lang="en-US" sz="2000" dirty="0" smtClean="0">
              <a:latin typeface="Century Gothic" pitchFamily="34" charset="0"/>
            </a:endParaRPr>
          </a:p>
          <a:p>
            <a:pPr>
              <a:spcBef>
                <a:spcPts val="600"/>
              </a:spcBef>
              <a:spcAft>
                <a:spcPts val="600"/>
              </a:spcAft>
            </a:pPr>
            <a:r>
              <a:rPr lang="en-US" sz="2000" b="1" dirty="0" smtClean="0">
                <a:latin typeface="Century Gothic" pitchFamily="34" charset="0"/>
              </a:rPr>
              <a:t>Interagency Coordination  </a:t>
            </a:r>
            <a:r>
              <a:rPr lang="en-US" sz="2000" i="1" dirty="0" smtClean="0">
                <a:latin typeface="Century Gothic" pitchFamily="34" charset="0"/>
              </a:rPr>
              <a:t>(Includes laws and Memorandums of Agreements)</a:t>
            </a:r>
            <a:r>
              <a:rPr lang="en-US" sz="2000" dirty="0">
                <a:latin typeface="Century Gothic" pitchFamily="34" charset="0"/>
              </a:rPr>
              <a:t> </a:t>
            </a:r>
            <a:r>
              <a:rPr lang="en-US" sz="2000" dirty="0">
                <a:latin typeface="Century Gothic" pitchFamily="34" charset="0"/>
                <a:hlinkClick r:id="rId5"/>
              </a:rPr>
              <a:t>http://</a:t>
            </a:r>
            <a:r>
              <a:rPr lang="en-US" sz="2000" dirty="0" smtClean="0">
                <a:latin typeface="Century Gothic" pitchFamily="34" charset="0"/>
                <a:hlinkClick r:id="rId5"/>
              </a:rPr>
              <a:t>ectacenter.org/topics/intercoord/icc.asp</a:t>
            </a:r>
            <a:endParaRPr lang="en-US" sz="2000" dirty="0" smtClean="0">
              <a:latin typeface="Century Gothic" pitchFamily="34" charset="0"/>
            </a:endParaRPr>
          </a:p>
          <a:p>
            <a:pPr>
              <a:spcBef>
                <a:spcPts val="600"/>
              </a:spcBef>
              <a:spcAft>
                <a:spcPts val="600"/>
              </a:spcAft>
            </a:pPr>
            <a:r>
              <a:rPr lang="en-US" sz="2000" b="1" dirty="0" smtClean="0">
                <a:latin typeface="Century Gothic" pitchFamily="34" charset="0"/>
              </a:rPr>
              <a:t>OSEP Policy Letters of Clarification Related to Part C and Section 619 </a:t>
            </a:r>
            <a:r>
              <a:rPr lang="en-US" sz="2000" dirty="0">
                <a:latin typeface="Century Gothic" pitchFamily="34" charset="0"/>
                <a:hlinkClick r:id="rId6"/>
              </a:rPr>
              <a:t>http://</a:t>
            </a:r>
            <a:r>
              <a:rPr lang="en-US" sz="2000" dirty="0" smtClean="0">
                <a:latin typeface="Century Gothic" pitchFamily="34" charset="0"/>
                <a:hlinkClick r:id="rId6"/>
              </a:rPr>
              <a:t>ectacenter.org/idea/clarfctnltrs.asp</a:t>
            </a:r>
            <a:endParaRPr lang="en-US" sz="2000" dirty="0" smtClean="0">
              <a:latin typeface="Century Gothic" pitchFamily="34" charset="0"/>
            </a:endParaRPr>
          </a:p>
          <a:p>
            <a:pPr>
              <a:spcBef>
                <a:spcPts val="600"/>
              </a:spcBef>
              <a:spcAft>
                <a:spcPts val="600"/>
              </a:spcAft>
            </a:pPr>
            <a:r>
              <a:rPr lang="en-US" sz="2000" b="1" dirty="0" smtClean="0">
                <a:latin typeface="Century Gothic" pitchFamily="34" charset="0"/>
              </a:rPr>
              <a:t>Grads 360</a:t>
            </a:r>
            <a:r>
              <a:rPr lang="en-US" sz="2000" b="1" dirty="0" smtClean="0">
                <a:latin typeface="Century Gothic" pitchFamily="34" charset="0"/>
                <a:sym typeface="Symbol"/>
              </a:rPr>
              <a:t> </a:t>
            </a:r>
            <a:r>
              <a:rPr lang="en-US" sz="2000" b="1" dirty="0">
                <a:latin typeface="Century Gothic" pitchFamily="34" charset="0"/>
                <a:sym typeface="Symbol"/>
              </a:rPr>
              <a:t>SPP/APR resources </a:t>
            </a:r>
            <a:r>
              <a:rPr lang="en-US" sz="2000" dirty="0">
                <a:latin typeface="Century Gothic" pitchFamily="34" charset="0"/>
                <a:sym typeface="Symbol"/>
                <a:hlinkClick r:id="rId7"/>
              </a:rPr>
              <a:t>https://osep.grads360.org/#</a:t>
            </a:r>
            <a:r>
              <a:rPr lang="en-US" sz="2000" dirty="0" smtClean="0">
                <a:latin typeface="Century Gothic" pitchFamily="34" charset="0"/>
                <a:sym typeface="Symbol"/>
                <a:hlinkClick r:id="rId7"/>
              </a:rPr>
              <a:t>program/spp-apr-resources</a:t>
            </a:r>
            <a:r>
              <a:rPr lang="en-US" sz="2000" dirty="0" smtClean="0">
                <a:latin typeface="Century Gothic" pitchFamily="34" charset="0"/>
                <a:sym typeface="Symbol"/>
              </a:rPr>
              <a:t> </a:t>
            </a:r>
            <a:endParaRPr lang="en-US" sz="2200" dirty="0" smtClean="0">
              <a:latin typeface="Century Gothic" pitchFamily="34" charset="0"/>
            </a:endParaRPr>
          </a:p>
          <a:p>
            <a:pPr eaLnBrk="1" hangingPunct="1">
              <a:buFont typeface="Wingdings 3" pitchFamily="18" charset="2"/>
              <a:buNone/>
            </a:pPr>
            <a:endParaRPr lang="en-US" sz="2200" dirty="0" smtClean="0"/>
          </a:p>
        </p:txBody>
      </p:sp>
      <p:sp>
        <p:nvSpPr>
          <p:cNvPr id="33795" name="Date Placeholder 2"/>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B0CD0AF1-3C83-4C37-BFCD-7E3340B0F552}" type="datetime1">
              <a:rPr lang="en-US" smtClean="0"/>
              <a:t>9/7/2014</a:t>
            </a:fld>
            <a:endParaRPr lang="en-US" smtClean="0"/>
          </a:p>
        </p:txBody>
      </p:sp>
      <p:sp>
        <p:nvSpPr>
          <p:cNvPr id="33797"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41BA26F9-9296-4740-8769-FFCD34AA8DE8}" type="slidenum">
              <a:rPr lang="en-US" smtClean="0"/>
              <a:pPr fontAlgn="base">
                <a:spcBef>
                  <a:spcPct val="0"/>
                </a:spcBef>
                <a:spcAft>
                  <a:spcPct val="0"/>
                </a:spcAft>
                <a:defRPr/>
              </a:pPr>
              <a:t>57</a:t>
            </a:fld>
            <a:endParaRPr 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itchFamily="34" charset="0"/>
              </a:rPr>
              <a:t>Questions?</a:t>
            </a:r>
            <a:endParaRPr lang="en-US" dirty="0">
              <a:latin typeface="Century Gothic" pitchFamily="34" charset="0"/>
            </a:endParaRPr>
          </a:p>
        </p:txBody>
      </p:sp>
      <p:sp>
        <p:nvSpPr>
          <p:cNvPr id="6" name="Content Placeholder 5"/>
          <p:cNvSpPr>
            <a:spLocks noGrp="1"/>
          </p:cNvSpPr>
          <p:nvPr>
            <p:ph idx="1"/>
          </p:nvPr>
        </p:nvSpPr>
        <p:spPr/>
        <p:txBody>
          <a:bodyPr>
            <a:normAutofit/>
          </a:bodyPr>
          <a:lstStyle/>
          <a:p>
            <a:pPr>
              <a:lnSpc>
                <a:spcPct val="150000"/>
              </a:lnSpc>
            </a:pPr>
            <a:r>
              <a:rPr lang="en-US" sz="3200" dirty="0" smtClean="0">
                <a:latin typeface="Century Gothic" pitchFamily="34" charset="0"/>
              </a:rPr>
              <a:t>Contact me:</a:t>
            </a:r>
          </a:p>
          <a:p>
            <a:pPr marL="411480" lvl="1" indent="0">
              <a:lnSpc>
                <a:spcPct val="150000"/>
              </a:lnSpc>
              <a:buNone/>
            </a:pPr>
            <a:r>
              <a:rPr lang="en-US" sz="3200" dirty="0" smtClean="0">
                <a:latin typeface="Century Gothic" pitchFamily="34" charset="0"/>
              </a:rPr>
              <a:t>Sharon Ringwalt</a:t>
            </a:r>
          </a:p>
          <a:p>
            <a:pPr marL="411480" lvl="1" indent="0">
              <a:lnSpc>
                <a:spcPct val="150000"/>
              </a:lnSpc>
              <a:buNone/>
            </a:pPr>
            <a:r>
              <a:rPr lang="en-US" sz="3200" dirty="0">
                <a:latin typeface="Century Gothic" pitchFamily="34" charset="0"/>
                <a:hlinkClick r:id="rId2"/>
              </a:rPr>
              <a:t>s</a:t>
            </a:r>
            <a:r>
              <a:rPr lang="en-US" sz="3200" dirty="0" smtClean="0">
                <a:latin typeface="Century Gothic" pitchFamily="34" charset="0"/>
                <a:hlinkClick r:id="rId2"/>
              </a:rPr>
              <a:t>haron.ringwalt@unc.edu</a:t>
            </a:r>
            <a:endParaRPr lang="en-US" sz="3200" dirty="0" smtClean="0">
              <a:latin typeface="Century Gothic" pitchFamily="34" charset="0"/>
            </a:endParaRPr>
          </a:p>
          <a:p>
            <a:pPr marL="411480" lvl="1" indent="0">
              <a:lnSpc>
                <a:spcPct val="150000"/>
              </a:lnSpc>
              <a:buNone/>
            </a:pPr>
            <a:r>
              <a:rPr lang="en-US" sz="3200" dirty="0" smtClean="0">
                <a:latin typeface="Century Gothic" pitchFamily="34" charset="0"/>
              </a:rPr>
              <a:t>919-843-2275</a:t>
            </a:r>
            <a:endParaRPr lang="en-US" sz="3200" dirty="0">
              <a:latin typeface="Century Gothic" pitchFamily="34" charset="0"/>
            </a:endParaRPr>
          </a:p>
        </p:txBody>
      </p:sp>
      <p:sp>
        <p:nvSpPr>
          <p:cNvPr id="3" name="Date Placeholder 2"/>
          <p:cNvSpPr>
            <a:spLocks noGrp="1"/>
          </p:cNvSpPr>
          <p:nvPr>
            <p:ph type="dt" sz="half" idx="10"/>
          </p:nvPr>
        </p:nvSpPr>
        <p:spPr/>
        <p:txBody>
          <a:bodyPr/>
          <a:lstStyle/>
          <a:p>
            <a:pPr>
              <a:defRPr/>
            </a:pPr>
            <a:fld id="{896E8787-8A15-430B-9221-896A455DFB76}" type="datetime1">
              <a:rPr lang="en-US" smtClean="0"/>
              <a:t>9/7/2014</a:t>
            </a:fld>
            <a:endParaRPr lang="en-US" dirty="0"/>
          </a:p>
        </p:txBody>
      </p:sp>
      <p:sp>
        <p:nvSpPr>
          <p:cNvPr id="5" name="Slide Number Placeholder 4"/>
          <p:cNvSpPr>
            <a:spLocks noGrp="1"/>
          </p:cNvSpPr>
          <p:nvPr>
            <p:ph type="sldNum" sz="quarter" idx="12"/>
          </p:nvPr>
        </p:nvSpPr>
        <p:spPr/>
        <p:txBody>
          <a:bodyPr/>
          <a:lstStyle/>
          <a:p>
            <a:pPr>
              <a:defRPr/>
            </a:pPr>
            <a:fld id="{F16961FF-1E29-4D9A-85B8-DE0698EEB867}" type="slidenum">
              <a:rPr lang="en-US" smtClean="0"/>
              <a:pPr>
                <a:defRPr/>
              </a:pPr>
              <a:t>58</a:t>
            </a:fld>
            <a:endParaRPr lang="en-US" dirty="0"/>
          </a:p>
        </p:txBody>
      </p:sp>
    </p:spTree>
    <p:extLst>
      <p:ext uri="{BB962C8B-B14F-4D97-AF65-F5344CB8AC3E}">
        <p14:creationId xmlns:p14="http://schemas.microsoft.com/office/powerpoint/2010/main" val="4174223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609600"/>
            <a:ext cx="7924800" cy="914400"/>
          </a:xfrm>
        </p:spPr>
        <p:txBody>
          <a:bodyPr>
            <a:noAutofit/>
          </a:bodyPr>
          <a:lstStyle/>
          <a:p>
            <a:pPr algn="ctr" eaLnBrk="1" fontAlgn="auto" hangingPunct="1">
              <a:spcAft>
                <a:spcPts val="0"/>
              </a:spcAft>
              <a:defRPr/>
            </a:pPr>
            <a:r>
              <a:rPr lang="en-US" sz="3600" dirty="0" smtClean="0">
                <a:latin typeface="Century Gothic" pitchFamily="34" charset="0"/>
              </a:rPr>
              <a:t>Law and Regulations – </a:t>
            </a:r>
            <a:br>
              <a:rPr lang="en-US" sz="3600" dirty="0" smtClean="0">
                <a:latin typeface="Century Gothic" pitchFamily="34" charset="0"/>
              </a:rPr>
            </a:br>
            <a:r>
              <a:rPr lang="en-US" sz="3600" dirty="0" smtClean="0">
                <a:latin typeface="Century Gothic" pitchFamily="34" charset="0"/>
              </a:rPr>
              <a:t>Pertaining to SICCs</a:t>
            </a:r>
            <a:endParaRPr lang="en-US" sz="3600" dirty="0">
              <a:latin typeface="Century Gothic" pitchFamily="34" charset="0"/>
            </a:endParaRPr>
          </a:p>
        </p:txBody>
      </p:sp>
      <p:sp>
        <p:nvSpPr>
          <p:cNvPr id="20481" name="Content Placeholder 1"/>
          <p:cNvSpPr>
            <a:spLocks noGrp="1"/>
          </p:cNvSpPr>
          <p:nvPr>
            <p:ph idx="1"/>
          </p:nvPr>
        </p:nvSpPr>
        <p:spPr/>
        <p:txBody>
          <a:bodyPr>
            <a:normAutofit fontScale="92500" lnSpcReduction="20000"/>
          </a:bodyPr>
          <a:lstStyle/>
          <a:p>
            <a:pPr eaLnBrk="1" hangingPunct="1">
              <a:lnSpc>
                <a:spcPct val="300000"/>
              </a:lnSpc>
              <a:spcBef>
                <a:spcPts val="1200"/>
              </a:spcBef>
              <a:spcAft>
                <a:spcPts val="1200"/>
              </a:spcAft>
            </a:pPr>
            <a:r>
              <a:rPr lang="en-US" sz="3500" dirty="0" smtClean="0">
                <a:latin typeface="Century Gothic" pitchFamily="34" charset="0"/>
              </a:rPr>
              <a:t>Federal</a:t>
            </a:r>
          </a:p>
          <a:p>
            <a:pPr lvl="1">
              <a:lnSpc>
                <a:spcPct val="300000"/>
              </a:lnSpc>
              <a:spcBef>
                <a:spcPts val="1200"/>
              </a:spcBef>
              <a:spcAft>
                <a:spcPts val="1200"/>
              </a:spcAft>
            </a:pPr>
            <a:r>
              <a:rPr lang="en-US" sz="2600" dirty="0" smtClean="0">
                <a:solidFill>
                  <a:srgbClr val="0070C0"/>
                </a:solidFill>
                <a:latin typeface="Century Gothic" pitchFamily="34" charset="0"/>
                <a:hlinkClick r:id="rId3"/>
              </a:rPr>
              <a:t>http://ectacenter.org/idea/idea.asp</a:t>
            </a:r>
            <a:r>
              <a:rPr lang="en-US" sz="2600" dirty="0" smtClean="0">
                <a:solidFill>
                  <a:srgbClr val="0070C0"/>
                </a:solidFill>
                <a:latin typeface="Century Gothic" pitchFamily="34" charset="0"/>
              </a:rPr>
              <a:t> </a:t>
            </a:r>
          </a:p>
          <a:p>
            <a:pPr>
              <a:lnSpc>
                <a:spcPct val="300000"/>
              </a:lnSpc>
              <a:spcBef>
                <a:spcPts val="1200"/>
              </a:spcBef>
              <a:spcAft>
                <a:spcPts val="1200"/>
              </a:spcAft>
            </a:pPr>
            <a:r>
              <a:rPr lang="en-US" sz="3500" dirty="0" smtClean="0">
                <a:latin typeface="Century Gothic" pitchFamily="34" charset="0"/>
              </a:rPr>
              <a:t>State – varies from state to state</a:t>
            </a:r>
          </a:p>
        </p:txBody>
      </p:sp>
      <p:sp>
        <p:nvSpPr>
          <p:cNvPr id="9220"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50C0308D-7767-4232-987E-0E06D57FB9A3}" type="datetime1">
              <a:rPr lang="en-US" smtClean="0"/>
              <a:t>9/7/2014</a:t>
            </a:fld>
            <a:endParaRPr lang="en-US" smtClean="0"/>
          </a:p>
        </p:txBody>
      </p:sp>
      <p:sp>
        <p:nvSpPr>
          <p:cNvPr id="9221"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3AC7C86A-D06F-43DB-9B2C-A2F9BEF25685}" type="slidenum">
              <a:rPr lang="en-US" smtClean="0"/>
              <a:pPr fontAlgn="base">
                <a:spcBef>
                  <a:spcPct val="0"/>
                </a:spcBef>
                <a:spcAft>
                  <a:spcPct val="0"/>
                </a:spcAft>
                <a:defRPr/>
              </a:pPr>
              <a:t>6</a:t>
            </a:fld>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fontAlgn="auto" hangingPunct="1">
              <a:spcAft>
                <a:spcPts val="0"/>
              </a:spcAft>
              <a:defRPr/>
            </a:pPr>
            <a:r>
              <a:rPr lang="en-US" sz="2800" b="1" dirty="0" smtClean="0">
                <a:latin typeface="Century Gothic" pitchFamily="34" charset="0"/>
              </a:rPr>
              <a:t>Changes in the SICC Membership – IDEA 2004</a:t>
            </a:r>
            <a:endParaRPr lang="en-US" sz="2800" b="1" dirty="0">
              <a:latin typeface="Century Gothic" pitchFamily="34" charset="0"/>
            </a:endParaRPr>
          </a:p>
        </p:txBody>
      </p:sp>
      <p:sp>
        <p:nvSpPr>
          <p:cNvPr id="2" name="Content Placeholder 1"/>
          <p:cNvSpPr>
            <a:spLocks noGrp="1"/>
          </p:cNvSpPr>
          <p:nvPr>
            <p:ph idx="1"/>
          </p:nvPr>
        </p:nvSpPr>
        <p:spPr>
          <a:xfrm>
            <a:off x="228600" y="1524000"/>
            <a:ext cx="8763000" cy="4648200"/>
          </a:xfrm>
        </p:spPr>
        <p:txBody>
          <a:bodyPr>
            <a:noAutofit/>
          </a:bodyPr>
          <a:lstStyle/>
          <a:p>
            <a:pPr marL="365760" indent="-256032" eaLnBrk="1" fontAlgn="auto" hangingPunct="1">
              <a:lnSpc>
                <a:spcPct val="120000"/>
              </a:lnSpc>
              <a:spcBef>
                <a:spcPts val="0"/>
              </a:spcBef>
              <a:spcAft>
                <a:spcPts val="0"/>
              </a:spcAft>
              <a:buFont typeface="Wingdings 3"/>
              <a:buChar char=""/>
              <a:defRPr/>
            </a:pPr>
            <a:r>
              <a:rPr lang="en-US" sz="1800" b="1" dirty="0" smtClean="0">
                <a:latin typeface="Century Gothic" pitchFamily="34" charset="0"/>
                <a:cs typeface="Tahoma" pitchFamily="34" charset="0"/>
              </a:rPr>
              <a:t>Added new members to the State Interagency Coordinating Council (SICC) &amp; eliminated the Federal Interagency Coordinating Council (FICC). </a:t>
            </a:r>
          </a:p>
          <a:p>
            <a:pPr marL="365760" indent="-256032" eaLnBrk="1" fontAlgn="auto" hangingPunct="1">
              <a:lnSpc>
                <a:spcPct val="120000"/>
              </a:lnSpc>
              <a:spcAft>
                <a:spcPts val="0"/>
              </a:spcAft>
              <a:buFont typeface="Wingdings 3"/>
              <a:buChar char=""/>
              <a:defRPr/>
            </a:pPr>
            <a:r>
              <a:rPr lang="en-US" sz="1800" dirty="0" smtClean="0">
                <a:latin typeface="Century Gothic" pitchFamily="34" charset="0"/>
                <a:cs typeface="Tahoma" pitchFamily="34" charset="0"/>
              </a:rPr>
              <a:t>The SICC shall be composed as follows: </a:t>
            </a:r>
          </a:p>
          <a:p>
            <a:pPr marL="621792" lvl="1" eaLnBrk="1" fontAlgn="auto" hangingPunct="1">
              <a:lnSpc>
                <a:spcPct val="120000"/>
              </a:lnSpc>
              <a:spcBef>
                <a:spcPts val="324"/>
              </a:spcBef>
              <a:spcAft>
                <a:spcPts val="0"/>
              </a:spcAft>
              <a:buFont typeface="Verdana"/>
              <a:buChar char="◦"/>
              <a:defRPr/>
            </a:pPr>
            <a:r>
              <a:rPr lang="en-US" sz="1600" dirty="0" smtClean="0">
                <a:solidFill>
                  <a:srgbClr val="0070C0"/>
                </a:solidFill>
                <a:latin typeface="Century Gothic" pitchFamily="34" charset="0"/>
                <a:cs typeface="Tahoma" pitchFamily="34" charset="0"/>
              </a:rPr>
              <a:t>Not less than one member shall be from the agency responsible for the state Medicaid program; </a:t>
            </a:r>
          </a:p>
          <a:p>
            <a:pPr marL="621792" lvl="1" eaLnBrk="1" fontAlgn="auto" hangingPunct="1">
              <a:lnSpc>
                <a:spcPct val="120000"/>
              </a:lnSpc>
              <a:spcBef>
                <a:spcPts val="324"/>
              </a:spcBef>
              <a:spcAft>
                <a:spcPts val="0"/>
              </a:spcAft>
              <a:buFont typeface="Verdana"/>
              <a:buChar char="◦"/>
              <a:defRPr/>
            </a:pPr>
            <a:r>
              <a:rPr lang="en-US" sz="1600" dirty="0" smtClean="0">
                <a:solidFill>
                  <a:srgbClr val="0070C0"/>
                </a:solidFill>
                <a:latin typeface="Century Gothic" pitchFamily="34" charset="0"/>
                <a:cs typeface="Tahoma" pitchFamily="34" charset="0"/>
              </a:rPr>
              <a:t>Not less that one member shall be a representative designated by the Office of Coordinator for Education of Homeless Children and Youths; </a:t>
            </a:r>
          </a:p>
          <a:p>
            <a:pPr marL="621792" lvl="1" eaLnBrk="1" fontAlgn="auto" hangingPunct="1">
              <a:lnSpc>
                <a:spcPct val="120000"/>
              </a:lnSpc>
              <a:spcBef>
                <a:spcPts val="324"/>
              </a:spcBef>
              <a:spcAft>
                <a:spcPts val="0"/>
              </a:spcAft>
              <a:buFont typeface="Verdana"/>
              <a:buChar char="◦"/>
              <a:defRPr/>
            </a:pPr>
            <a:r>
              <a:rPr lang="en-US" sz="1600" dirty="0" smtClean="0">
                <a:solidFill>
                  <a:srgbClr val="0070C0"/>
                </a:solidFill>
                <a:latin typeface="Century Gothic" pitchFamily="34" charset="0"/>
                <a:cs typeface="Tahoma" pitchFamily="34" charset="0"/>
              </a:rPr>
              <a:t>Not less than one member shall be a representative from the state child welfare agency responsible for foster care; and </a:t>
            </a:r>
          </a:p>
          <a:p>
            <a:pPr marL="621792" lvl="1" eaLnBrk="1" fontAlgn="auto" hangingPunct="1">
              <a:lnSpc>
                <a:spcPct val="120000"/>
              </a:lnSpc>
              <a:spcBef>
                <a:spcPts val="324"/>
              </a:spcBef>
              <a:spcAft>
                <a:spcPts val="0"/>
              </a:spcAft>
              <a:buFont typeface="Verdana"/>
              <a:buChar char="◦"/>
              <a:defRPr/>
            </a:pPr>
            <a:r>
              <a:rPr lang="en-US" sz="1600" dirty="0" smtClean="0">
                <a:solidFill>
                  <a:srgbClr val="0070C0"/>
                </a:solidFill>
                <a:latin typeface="Century Gothic" pitchFamily="34" charset="0"/>
                <a:cs typeface="Tahoma" pitchFamily="34" charset="0"/>
              </a:rPr>
              <a:t>Not less that one member shall be a representative from the state agency responsible for children’s mental health. </a:t>
            </a:r>
          </a:p>
          <a:p>
            <a:pPr marL="621792" lvl="1" eaLnBrk="1" fontAlgn="auto" hangingPunct="1">
              <a:lnSpc>
                <a:spcPct val="120000"/>
              </a:lnSpc>
              <a:spcBef>
                <a:spcPts val="324"/>
              </a:spcBef>
              <a:spcAft>
                <a:spcPts val="0"/>
              </a:spcAft>
              <a:buFont typeface="Verdana"/>
              <a:buChar char="◦"/>
              <a:defRPr/>
            </a:pPr>
            <a:r>
              <a:rPr lang="en-US" sz="1600" dirty="0" smtClean="0">
                <a:solidFill>
                  <a:srgbClr val="0070C0"/>
                </a:solidFill>
                <a:latin typeface="Century Gothic" pitchFamily="34" charset="0"/>
                <a:cs typeface="Tahoma" pitchFamily="34" charset="0"/>
              </a:rPr>
              <a:t>The authority for the FICC at 644, IDEA 1997, was deleted. </a:t>
            </a:r>
          </a:p>
          <a:p>
            <a:pPr marL="365760" indent="-256032" eaLnBrk="1" fontAlgn="auto" hangingPunct="1">
              <a:lnSpc>
                <a:spcPct val="120000"/>
              </a:lnSpc>
              <a:spcAft>
                <a:spcPts val="0"/>
              </a:spcAft>
              <a:buFont typeface="Wingdings 3"/>
              <a:buChar char=""/>
              <a:defRPr/>
            </a:pPr>
            <a:r>
              <a:rPr lang="en-US" sz="1800" dirty="0" smtClean="0">
                <a:latin typeface="Century Gothic" pitchFamily="34" charset="0"/>
                <a:cs typeface="Tahoma" pitchFamily="34" charset="0"/>
              </a:rPr>
              <a:t>[641(b)(1)(G), (K)-(M) and deletion of the FICC at 644, IDEA 1997] </a:t>
            </a:r>
          </a:p>
        </p:txBody>
      </p:sp>
      <p:sp>
        <p:nvSpPr>
          <p:cNvPr id="12292" name="Date Placeholder 3"/>
          <p:cNvSpPr>
            <a:spLocks noGrp="1"/>
          </p:cNvSpPr>
          <p:nvPr>
            <p:ph type="dt" sz="half" idx="10"/>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06D73C5-9B5E-4639-AD70-CEF8B6483E53}" type="datetime1">
              <a:rPr lang="en-US" smtClean="0"/>
              <a:t>9/7/2014</a:t>
            </a:fld>
            <a:endParaRPr lang="en-US" smtClean="0"/>
          </a:p>
        </p:txBody>
      </p:sp>
      <p:sp>
        <p:nvSpPr>
          <p:cNvPr id="12293"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635D3061-F0C8-443E-95AF-053D38ABDFBD}" type="slidenum">
              <a:rPr lang="en-US" smtClean="0"/>
              <a:pPr fontAlgn="base">
                <a:spcBef>
                  <a:spcPct val="0"/>
                </a:spcBef>
                <a:spcAft>
                  <a:spcPct val="0"/>
                </a:spcAft>
                <a:defRPr/>
              </a:pPr>
              <a:t>7</a:t>
            </a:fld>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9762"/>
          </a:xfrm>
        </p:spPr>
        <p:txBody>
          <a:bodyPr>
            <a:normAutofit fontScale="90000"/>
          </a:bodyPr>
          <a:lstStyle/>
          <a:p>
            <a:pPr eaLnBrk="1" fontAlgn="auto" hangingPunct="1">
              <a:spcAft>
                <a:spcPts val="0"/>
              </a:spcAft>
              <a:defRPr/>
            </a:pPr>
            <a:r>
              <a:rPr lang="en-US" dirty="0" smtClean="0">
                <a:latin typeface="Century Gothic" pitchFamily="34" charset="0"/>
              </a:rPr>
              <a:t>SICC Membership</a:t>
            </a:r>
            <a:endParaRPr lang="en-US" dirty="0">
              <a:latin typeface="Century Gothic" pitchFamily="34" charset="0"/>
            </a:endParaRPr>
          </a:p>
        </p:txBody>
      </p:sp>
      <p:sp>
        <p:nvSpPr>
          <p:cNvPr id="24577" name="Content Placeholder 1"/>
          <p:cNvSpPr>
            <a:spLocks noGrp="1"/>
          </p:cNvSpPr>
          <p:nvPr>
            <p:ph idx="1"/>
          </p:nvPr>
        </p:nvSpPr>
        <p:spPr>
          <a:xfrm>
            <a:off x="228600" y="1066800"/>
            <a:ext cx="8153400" cy="5715000"/>
          </a:xfrm>
        </p:spPr>
        <p:txBody>
          <a:bodyPr>
            <a:normAutofit lnSpcReduction="10000"/>
          </a:bodyPr>
          <a:lstStyle/>
          <a:p>
            <a:pPr eaLnBrk="1" hangingPunct="1"/>
            <a:r>
              <a:rPr lang="en-US" sz="2000" b="1" dirty="0" smtClean="0">
                <a:latin typeface="Century Gothic" pitchFamily="34" charset="0"/>
              </a:rPr>
              <a:t>In general.--The council shall be composed as follows: </a:t>
            </a:r>
          </a:p>
          <a:p>
            <a:pPr marL="114300" indent="0" eaLnBrk="1" hangingPunct="1">
              <a:spcBef>
                <a:spcPts val="300"/>
              </a:spcBef>
              <a:buNone/>
            </a:pPr>
            <a:endParaRPr lang="en-US" sz="2000" b="1" dirty="0" smtClean="0">
              <a:latin typeface="Century Gothic" pitchFamily="34" charset="0"/>
            </a:endParaRPr>
          </a:p>
          <a:p>
            <a:pPr lvl="1" eaLnBrk="1" hangingPunct="1">
              <a:lnSpc>
                <a:spcPct val="110000"/>
              </a:lnSpc>
              <a:buFont typeface="Wingdings" pitchFamily="2" charset="2"/>
              <a:buChar char="v"/>
            </a:pPr>
            <a:r>
              <a:rPr lang="en-US" sz="1800" dirty="0" smtClean="0">
                <a:solidFill>
                  <a:srgbClr val="0070C0"/>
                </a:solidFill>
                <a:latin typeface="Century Gothic" pitchFamily="34" charset="0"/>
              </a:rPr>
              <a:t>Parents.--Not less than 20 percent of the members</a:t>
            </a:r>
          </a:p>
          <a:p>
            <a:pPr lvl="1" eaLnBrk="1" hangingPunct="1">
              <a:lnSpc>
                <a:spcPct val="110000"/>
              </a:lnSpc>
              <a:buFont typeface="Wingdings" pitchFamily="2" charset="2"/>
              <a:buChar char="v"/>
            </a:pPr>
            <a:r>
              <a:rPr lang="en-US" sz="1800" dirty="0" smtClean="0">
                <a:solidFill>
                  <a:srgbClr val="0070C0"/>
                </a:solidFill>
                <a:latin typeface="Century Gothic" pitchFamily="34" charset="0"/>
              </a:rPr>
              <a:t>Service providers.--Not less than 20 percent of the members</a:t>
            </a:r>
          </a:p>
          <a:p>
            <a:pPr lvl="1" eaLnBrk="1" hangingPunct="1">
              <a:lnSpc>
                <a:spcPct val="110000"/>
              </a:lnSpc>
              <a:buFont typeface="Wingdings" pitchFamily="2" charset="2"/>
              <a:buChar char="v"/>
            </a:pPr>
            <a:r>
              <a:rPr lang="en-US" sz="1800" dirty="0" smtClean="0">
                <a:solidFill>
                  <a:srgbClr val="0070C0"/>
                </a:solidFill>
                <a:latin typeface="Century Gothic" pitchFamily="34" charset="0"/>
              </a:rPr>
              <a:t>State legislature.--Not less than 1 member</a:t>
            </a:r>
          </a:p>
          <a:p>
            <a:pPr lvl="1" eaLnBrk="1" hangingPunct="1">
              <a:lnSpc>
                <a:spcPct val="110000"/>
              </a:lnSpc>
              <a:buFont typeface="Wingdings" pitchFamily="2" charset="2"/>
              <a:buChar char="v"/>
            </a:pPr>
            <a:r>
              <a:rPr lang="en-US" sz="1800" dirty="0" smtClean="0">
                <a:solidFill>
                  <a:srgbClr val="0070C0"/>
                </a:solidFill>
                <a:latin typeface="Century Gothic" pitchFamily="34" charset="0"/>
              </a:rPr>
              <a:t>Personnel preparation.--Not less than 1 member</a:t>
            </a:r>
          </a:p>
          <a:p>
            <a:pPr lvl="1" eaLnBrk="1" hangingPunct="1">
              <a:lnSpc>
                <a:spcPct val="110000"/>
              </a:lnSpc>
              <a:buFont typeface="Wingdings" pitchFamily="2" charset="2"/>
              <a:buChar char="v"/>
            </a:pPr>
            <a:r>
              <a:rPr lang="en-US" sz="1800" dirty="0" smtClean="0">
                <a:solidFill>
                  <a:srgbClr val="0070C0"/>
                </a:solidFill>
                <a:latin typeface="Century Gothic" pitchFamily="34" charset="0"/>
              </a:rPr>
              <a:t>Agency for early intervention services.--Not less than 1 member</a:t>
            </a:r>
          </a:p>
          <a:p>
            <a:pPr lvl="1" eaLnBrk="1" hangingPunct="1">
              <a:lnSpc>
                <a:spcPct val="110000"/>
              </a:lnSpc>
              <a:buFont typeface="Wingdings" pitchFamily="2" charset="2"/>
              <a:buChar char="v"/>
            </a:pPr>
            <a:r>
              <a:rPr lang="en-US" sz="1800" dirty="0" smtClean="0">
                <a:solidFill>
                  <a:srgbClr val="0070C0"/>
                </a:solidFill>
                <a:latin typeface="Century Gothic" pitchFamily="34" charset="0"/>
              </a:rPr>
              <a:t>Agency for preschool services.--Not less than 1</a:t>
            </a:r>
          </a:p>
          <a:p>
            <a:pPr lvl="1" eaLnBrk="1" hangingPunct="1">
              <a:lnSpc>
                <a:spcPct val="110000"/>
              </a:lnSpc>
              <a:buFont typeface="Wingdings" pitchFamily="2" charset="2"/>
              <a:buChar char="v"/>
            </a:pPr>
            <a:r>
              <a:rPr lang="en-US" sz="1800" dirty="0" smtClean="0">
                <a:solidFill>
                  <a:srgbClr val="0070C0"/>
                </a:solidFill>
                <a:latin typeface="Century Gothic" pitchFamily="34" charset="0"/>
              </a:rPr>
              <a:t>State Medicaid agency.--Not less than 1 member</a:t>
            </a:r>
          </a:p>
          <a:p>
            <a:pPr lvl="1" eaLnBrk="1" hangingPunct="1">
              <a:lnSpc>
                <a:spcPct val="110000"/>
              </a:lnSpc>
              <a:buFont typeface="Wingdings" pitchFamily="2" charset="2"/>
              <a:buChar char="v"/>
            </a:pPr>
            <a:r>
              <a:rPr lang="en-US" sz="1800" dirty="0" smtClean="0">
                <a:solidFill>
                  <a:srgbClr val="0070C0"/>
                </a:solidFill>
                <a:latin typeface="Century Gothic" pitchFamily="34" charset="0"/>
              </a:rPr>
              <a:t>Head start agency.--Not less than 1 member</a:t>
            </a:r>
          </a:p>
          <a:p>
            <a:pPr lvl="1" eaLnBrk="1" hangingPunct="1">
              <a:lnSpc>
                <a:spcPct val="110000"/>
              </a:lnSpc>
              <a:buFont typeface="Wingdings" pitchFamily="2" charset="2"/>
              <a:buChar char="v"/>
            </a:pPr>
            <a:r>
              <a:rPr lang="en-US" sz="1800" dirty="0" smtClean="0">
                <a:solidFill>
                  <a:srgbClr val="0070C0"/>
                </a:solidFill>
                <a:latin typeface="Century Gothic" pitchFamily="34" charset="0"/>
              </a:rPr>
              <a:t>Child care agency.--Not less than 1 member</a:t>
            </a:r>
          </a:p>
          <a:p>
            <a:pPr lvl="1" eaLnBrk="1" hangingPunct="1">
              <a:lnSpc>
                <a:spcPct val="110000"/>
              </a:lnSpc>
              <a:buFont typeface="Wingdings" pitchFamily="2" charset="2"/>
              <a:buChar char="v"/>
            </a:pPr>
            <a:r>
              <a:rPr lang="en-US" sz="1800" dirty="0" smtClean="0">
                <a:solidFill>
                  <a:srgbClr val="0070C0"/>
                </a:solidFill>
                <a:latin typeface="Century Gothic" pitchFamily="34" charset="0"/>
              </a:rPr>
              <a:t>Agency for health insurance.--Not less than 1 member</a:t>
            </a:r>
          </a:p>
          <a:p>
            <a:pPr lvl="1" eaLnBrk="1" hangingPunct="1">
              <a:lnSpc>
                <a:spcPct val="110000"/>
              </a:lnSpc>
              <a:buFont typeface="Wingdings" pitchFamily="2" charset="2"/>
              <a:buChar char="v"/>
            </a:pPr>
            <a:r>
              <a:rPr lang="en-US" sz="1800" dirty="0" smtClean="0">
                <a:solidFill>
                  <a:srgbClr val="0070C0"/>
                </a:solidFill>
                <a:latin typeface="Century Gothic" pitchFamily="34" charset="0"/>
              </a:rPr>
              <a:t>Office of the coordinator of education of homeless children and youth.--Not less than 1 member</a:t>
            </a:r>
          </a:p>
          <a:p>
            <a:pPr lvl="1" eaLnBrk="1" hangingPunct="1">
              <a:lnSpc>
                <a:spcPct val="110000"/>
              </a:lnSpc>
              <a:buFont typeface="Wingdings" pitchFamily="2" charset="2"/>
              <a:buChar char="v"/>
            </a:pPr>
            <a:r>
              <a:rPr lang="en-US" sz="1800" dirty="0" smtClean="0">
                <a:solidFill>
                  <a:srgbClr val="0070C0"/>
                </a:solidFill>
                <a:latin typeface="Century Gothic" pitchFamily="34" charset="0"/>
              </a:rPr>
              <a:t>State foster care representative.--Not less than 1 member</a:t>
            </a:r>
          </a:p>
          <a:p>
            <a:pPr lvl="1" eaLnBrk="1" hangingPunct="1">
              <a:lnSpc>
                <a:spcPct val="110000"/>
              </a:lnSpc>
              <a:buFont typeface="Wingdings" pitchFamily="2" charset="2"/>
              <a:buChar char="v"/>
            </a:pPr>
            <a:r>
              <a:rPr lang="en-US" sz="1800" dirty="0" smtClean="0">
                <a:solidFill>
                  <a:srgbClr val="0070C0"/>
                </a:solidFill>
                <a:latin typeface="Century Gothic" pitchFamily="34" charset="0"/>
              </a:rPr>
              <a:t>Mental health agency.--Not less than 1 member</a:t>
            </a:r>
          </a:p>
          <a:p>
            <a:pPr lvl="1" eaLnBrk="1" hangingPunct="1">
              <a:lnSpc>
                <a:spcPct val="110000"/>
              </a:lnSpc>
              <a:buFont typeface="Wingdings" pitchFamily="2" charset="2"/>
              <a:buChar char="v"/>
            </a:pPr>
            <a:r>
              <a:rPr lang="en-US" sz="1800" dirty="0" smtClean="0">
                <a:solidFill>
                  <a:srgbClr val="0070C0"/>
                </a:solidFill>
                <a:latin typeface="Century Gothic" pitchFamily="34" charset="0"/>
              </a:rPr>
              <a:t>Other members.--The council may include other members</a:t>
            </a:r>
          </a:p>
          <a:p>
            <a:pPr eaLnBrk="1" hangingPunct="1"/>
            <a:endParaRPr lang="en-US" sz="1800" dirty="0" smtClean="0">
              <a:solidFill>
                <a:srgbClr val="0070C0"/>
              </a:solidFill>
              <a:latin typeface="Century Gothic" pitchFamily="34" charset="0"/>
            </a:endParaRPr>
          </a:p>
        </p:txBody>
      </p:sp>
      <p:sp>
        <p:nvSpPr>
          <p:cNvPr id="11268" name="Date Placeholder 3"/>
          <p:cNvSpPr>
            <a:spLocks noGrp="1"/>
          </p:cNvSpPr>
          <p:nvPr>
            <p:ph type="dt" sz="half" idx="10"/>
          </p:nvPr>
        </p:nvSpPr>
        <p:spPr bwMode="auto">
          <a:xfrm>
            <a:off x="3048" y="6400800"/>
            <a:ext cx="2133600" cy="365125"/>
          </a:xfrm>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8EC4469-9637-4736-84E3-C44F8D796DD3}" type="datetime1">
              <a:rPr lang="en-US" smtClean="0"/>
              <a:t>9/7/2014</a:t>
            </a:fld>
            <a:endParaRPr lang="en-US" dirty="0" smtClean="0"/>
          </a:p>
          <a:p>
            <a:pPr fontAlgn="base">
              <a:spcBef>
                <a:spcPct val="0"/>
              </a:spcBef>
              <a:spcAft>
                <a:spcPct val="0"/>
              </a:spcAft>
              <a:defRPr/>
            </a:pPr>
            <a:endParaRPr lang="en-US" dirty="0" smtClean="0"/>
          </a:p>
        </p:txBody>
      </p:sp>
      <p:sp>
        <p:nvSpPr>
          <p:cNvPr id="11269"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8F998AB7-F57B-445D-95E4-754AB93FEFF7}" type="slidenum">
              <a:rPr lang="en-US" smtClean="0"/>
              <a:pPr fontAlgn="base">
                <a:spcBef>
                  <a:spcPct val="0"/>
                </a:spcBef>
                <a:spcAft>
                  <a:spcPct val="0"/>
                </a:spcAft>
                <a:defRPr/>
              </a:pPr>
              <a:t>8</a:t>
            </a:fld>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Gothic" pitchFamily="34" charset="0"/>
              </a:rPr>
              <a:t>Advise and Assist</a:t>
            </a:r>
            <a:endParaRPr lang="en-US" dirty="0">
              <a:latin typeface="Century Gothic" pitchFamily="34" charset="0"/>
            </a:endParaRPr>
          </a:p>
        </p:txBody>
      </p:sp>
      <p:sp>
        <p:nvSpPr>
          <p:cNvPr id="6" name="Content Placeholder 5"/>
          <p:cNvSpPr>
            <a:spLocks noGrp="1"/>
          </p:cNvSpPr>
          <p:nvPr>
            <p:ph sz="half" idx="1"/>
          </p:nvPr>
        </p:nvSpPr>
        <p:spPr/>
        <p:txBody>
          <a:bodyPr/>
          <a:lstStyle/>
          <a:p>
            <a:r>
              <a:rPr lang="en-US" dirty="0" smtClean="0">
                <a:latin typeface="Century Gothic" pitchFamily="34" charset="0"/>
              </a:rPr>
              <a:t>Advise</a:t>
            </a:r>
          </a:p>
          <a:p>
            <a:pPr lvl="1">
              <a:lnSpc>
                <a:spcPct val="150000"/>
              </a:lnSpc>
            </a:pPr>
            <a:r>
              <a:rPr lang="en-US" dirty="0" smtClean="0">
                <a:solidFill>
                  <a:srgbClr val="0070C0"/>
                </a:solidFill>
                <a:latin typeface="Century Gothic" pitchFamily="34" charset="0"/>
              </a:rPr>
              <a:t>To give advice</a:t>
            </a:r>
          </a:p>
          <a:p>
            <a:pPr lvl="1">
              <a:lnSpc>
                <a:spcPct val="150000"/>
              </a:lnSpc>
            </a:pPr>
            <a:r>
              <a:rPr lang="en-US" dirty="0" smtClean="0">
                <a:solidFill>
                  <a:srgbClr val="0070C0"/>
                </a:solidFill>
                <a:latin typeface="Century Gothic" pitchFamily="34" charset="0"/>
              </a:rPr>
              <a:t>To inform</a:t>
            </a:r>
          </a:p>
          <a:p>
            <a:pPr lvl="1">
              <a:lnSpc>
                <a:spcPct val="150000"/>
              </a:lnSpc>
            </a:pPr>
            <a:r>
              <a:rPr lang="en-US" dirty="0" smtClean="0">
                <a:solidFill>
                  <a:srgbClr val="0070C0"/>
                </a:solidFill>
                <a:latin typeface="Century Gothic" pitchFamily="34" charset="0"/>
              </a:rPr>
              <a:t>To counsel</a:t>
            </a:r>
          </a:p>
          <a:p>
            <a:pPr lvl="1">
              <a:lnSpc>
                <a:spcPct val="150000"/>
              </a:lnSpc>
            </a:pPr>
            <a:r>
              <a:rPr lang="en-US" dirty="0" smtClean="0">
                <a:solidFill>
                  <a:srgbClr val="0070C0"/>
                </a:solidFill>
                <a:latin typeface="Century Gothic" pitchFamily="34" charset="0"/>
              </a:rPr>
              <a:t>To recommend</a:t>
            </a:r>
          </a:p>
          <a:p>
            <a:pPr lvl="1">
              <a:lnSpc>
                <a:spcPct val="150000"/>
              </a:lnSpc>
            </a:pPr>
            <a:r>
              <a:rPr lang="en-US" dirty="0" smtClean="0">
                <a:solidFill>
                  <a:srgbClr val="0070C0"/>
                </a:solidFill>
                <a:latin typeface="Century Gothic" pitchFamily="34" charset="0"/>
              </a:rPr>
              <a:t>To suggest </a:t>
            </a:r>
          </a:p>
          <a:p>
            <a:pPr lvl="1">
              <a:lnSpc>
                <a:spcPct val="150000"/>
              </a:lnSpc>
            </a:pPr>
            <a:r>
              <a:rPr lang="en-US" dirty="0" smtClean="0">
                <a:solidFill>
                  <a:srgbClr val="0070C0"/>
                </a:solidFill>
                <a:latin typeface="Century Gothic" pitchFamily="34" charset="0"/>
              </a:rPr>
              <a:t>To guide</a:t>
            </a:r>
            <a:endParaRPr lang="en-US" dirty="0">
              <a:solidFill>
                <a:srgbClr val="0070C0"/>
              </a:solidFill>
              <a:latin typeface="Century Gothic" pitchFamily="34" charset="0"/>
            </a:endParaRPr>
          </a:p>
        </p:txBody>
      </p:sp>
      <p:sp>
        <p:nvSpPr>
          <p:cNvPr id="7" name="Content Placeholder 6"/>
          <p:cNvSpPr>
            <a:spLocks noGrp="1"/>
          </p:cNvSpPr>
          <p:nvPr>
            <p:ph sz="half" idx="2"/>
          </p:nvPr>
        </p:nvSpPr>
        <p:spPr/>
        <p:txBody>
          <a:bodyPr/>
          <a:lstStyle/>
          <a:p>
            <a:r>
              <a:rPr lang="en-US" dirty="0" smtClean="0">
                <a:latin typeface="Century Gothic" pitchFamily="34" charset="0"/>
              </a:rPr>
              <a:t>Assist</a:t>
            </a:r>
          </a:p>
          <a:p>
            <a:pPr lvl="1">
              <a:lnSpc>
                <a:spcPct val="150000"/>
              </a:lnSpc>
            </a:pPr>
            <a:r>
              <a:rPr lang="en-US" dirty="0" smtClean="0">
                <a:solidFill>
                  <a:srgbClr val="0070C0"/>
                </a:solidFill>
                <a:latin typeface="Century Gothic" pitchFamily="34" charset="0"/>
              </a:rPr>
              <a:t>To help</a:t>
            </a:r>
          </a:p>
          <a:p>
            <a:pPr lvl="1">
              <a:lnSpc>
                <a:spcPct val="150000"/>
              </a:lnSpc>
            </a:pPr>
            <a:r>
              <a:rPr lang="en-US" dirty="0" smtClean="0">
                <a:solidFill>
                  <a:srgbClr val="0070C0"/>
                </a:solidFill>
                <a:latin typeface="Century Gothic" pitchFamily="34" charset="0"/>
              </a:rPr>
              <a:t>To support</a:t>
            </a:r>
          </a:p>
          <a:p>
            <a:pPr lvl="1">
              <a:lnSpc>
                <a:spcPct val="150000"/>
              </a:lnSpc>
            </a:pPr>
            <a:r>
              <a:rPr lang="en-US" dirty="0" smtClean="0">
                <a:solidFill>
                  <a:srgbClr val="0070C0"/>
                </a:solidFill>
                <a:latin typeface="Century Gothic" pitchFamily="34" charset="0"/>
              </a:rPr>
              <a:t>To second</a:t>
            </a:r>
          </a:p>
          <a:p>
            <a:pPr lvl="1">
              <a:lnSpc>
                <a:spcPct val="150000"/>
              </a:lnSpc>
            </a:pPr>
            <a:r>
              <a:rPr lang="en-US" dirty="0" smtClean="0">
                <a:solidFill>
                  <a:srgbClr val="0070C0"/>
                </a:solidFill>
                <a:latin typeface="Century Gothic" pitchFamily="34" charset="0"/>
              </a:rPr>
              <a:t>To attend</a:t>
            </a:r>
          </a:p>
          <a:p>
            <a:pPr lvl="1">
              <a:lnSpc>
                <a:spcPct val="150000"/>
              </a:lnSpc>
            </a:pPr>
            <a:r>
              <a:rPr lang="en-US" dirty="0" smtClean="0">
                <a:solidFill>
                  <a:srgbClr val="0070C0"/>
                </a:solidFill>
                <a:latin typeface="Century Gothic" pitchFamily="34" charset="0"/>
              </a:rPr>
              <a:t>To aid</a:t>
            </a:r>
            <a:endParaRPr lang="en-US" dirty="0">
              <a:solidFill>
                <a:srgbClr val="0070C0"/>
              </a:solidFill>
              <a:latin typeface="Century Gothic" pitchFamily="34" charset="0"/>
            </a:endParaRPr>
          </a:p>
        </p:txBody>
      </p:sp>
      <p:sp>
        <p:nvSpPr>
          <p:cNvPr id="3" name="Date Placeholder 2"/>
          <p:cNvSpPr>
            <a:spLocks noGrp="1"/>
          </p:cNvSpPr>
          <p:nvPr>
            <p:ph type="dt" sz="half" idx="10"/>
          </p:nvPr>
        </p:nvSpPr>
        <p:spPr/>
        <p:txBody>
          <a:bodyPr/>
          <a:lstStyle/>
          <a:p>
            <a:pPr>
              <a:defRPr/>
            </a:pPr>
            <a:fld id="{8BA9D363-C91C-4DBD-822D-9AD81789C998}" type="datetime1">
              <a:rPr lang="en-US" smtClean="0"/>
              <a:t>9/7/2014</a:t>
            </a:fld>
            <a:endParaRPr lang="en-US" dirty="0"/>
          </a:p>
        </p:txBody>
      </p:sp>
      <p:sp>
        <p:nvSpPr>
          <p:cNvPr id="5" name="Slide Number Placeholder 4"/>
          <p:cNvSpPr>
            <a:spLocks noGrp="1"/>
          </p:cNvSpPr>
          <p:nvPr>
            <p:ph type="sldNum" sz="quarter" idx="12"/>
          </p:nvPr>
        </p:nvSpPr>
        <p:spPr/>
        <p:txBody>
          <a:bodyPr/>
          <a:lstStyle/>
          <a:p>
            <a:pPr>
              <a:defRPr/>
            </a:pPr>
            <a:fld id="{3992C2D7-5284-47A4-8C18-AE96E0DC90A6}" type="slidenum">
              <a:rPr lang="en-US" smtClean="0"/>
              <a:pPr>
                <a:defRPr/>
              </a:pPr>
              <a:t>9</a:t>
            </a:fld>
            <a:endParaRPr lang="en-US" dirty="0"/>
          </a:p>
        </p:txBody>
      </p:sp>
    </p:spTree>
    <p:extLst>
      <p:ext uri="{BB962C8B-B14F-4D97-AF65-F5344CB8AC3E}">
        <p14:creationId xmlns:p14="http://schemas.microsoft.com/office/powerpoint/2010/main" val="2103365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FFC000"/>
      </a:accent2>
      <a:accent3>
        <a:srgbClr val="00B0F0"/>
      </a:accent3>
      <a:accent4>
        <a:srgbClr val="FFFF00"/>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2453</TotalTime>
  <Words>4607</Words>
  <Application>Microsoft Office PowerPoint</Application>
  <PresentationFormat>On-screen Show (4:3)</PresentationFormat>
  <Paragraphs>621</Paragraphs>
  <Slides>58</Slides>
  <Notes>32</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PowerPoint Presentation</vt:lpstr>
      <vt:lpstr>Agenda </vt:lpstr>
      <vt:lpstr>Please remember to update the contact information for your SICC Chairs, Co-Chairs and Staff!  Make changes on the contact list being circulated today or send information to sharon.ringwalt@unc.edu </vt:lpstr>
      <vt:lpstr>Historical Overview of IDEA</vt:lpstr>
      <vt:lpstr>Purpose of Part C of IDEA</vt:lpstr>
      <vt:lpstr>Law and Regulations –  Pertaining to SICCs</vt:lpstr>
      <vt:lpstr>Changes in the SICC Membership – IDEA 2004</vt:lpstr>
      <vt:lpstr>SICC Membership</vt:lpstr>
      <vt:lpstr>Advise and Assist</vt:lpstr>
      <vt:lpstr>PowerPoint Presentation</vt:lpstr>
      <vt:lpstr>Duties of the State Advisory Panel/Functions of the State Interagency Coordinating Council</vt:lpstr>
      <vt:lpstr>Unlocking the Power of Partnership</vt:lpstr>
      <vt:lpstr> LEAD AGENCIES NEED SICC SUPPORT AND PARTNERSHIP MORE THAN EVER </vt:lpstr>
      <vt:lpstr>How active is your state’s ICC?  If not active….</vt:lpstr>
      <vt:lpstr>Steps in organizing an interagency council </vt:lpstr>
      <vt:lpstr>Working towards collaboration…</vt:lpstr>
      <vt:lpstr>Possible Member Roles and Responsibilities</vt:lpstr>
      <vt:lpstr>Representing a stakeholder group</vt:lpstr>
      <vt:lpstr>Possible ICC roles</vt:lpstr>
      <vt:lpstr>Possible ICC roles</vt:lpstr>
      <vt:lpstr>Possible ICC roles</vt:lpstr>
      <vt:lpstr>Potential Roles of the Part C Coordinator/Lead Agency Administrator</vt:lpstr>
      <vt:lpstr> Collaboration and connections are essential elements of success </vt:lpstr>
      <vt:lpstr>Interagency Collaboration CAN be achieved – through strong leadership and active member participation</vt:lpstr>
      <vt:lpstr>6 Practices of Collaborative Leadership</vt:lpstr>
      <vt:lpstr>    Why is interagency collaboration confusing or difficult?  Sometimes because of differing goals and focus.                                                                                                                               </vt:lpstr>
      <vt:lpstr>Structure is important …</vt:lpstr>
      <vt:lpstr>Creating Structure Can Be Useful</vt:lpstr>
      <vt:lpstr>Procedures for the ICC</vt:lpstr>
      <vt:lpstr>Procedures for the ICC, cont.</vt:lpstr>
      <vt:lpstr>SICC Committees</vt:lpstr>
      <vt:lpstr>Ground Rules for SICC Meetings</vt:lpstr>
      <vt:lpstr>Stakeholder input is important…</vt:lpstr>
      <vt:lpstr>Ground Rules for Public Comment</vt:lpstr>
      <vt:lpstr>What Makes an SICC Work? </vt:lpstr>
      <vt:lpstr>Characteristics of Effective ICCs</vt:lpstr>
      <vt:lpstr>Areas of ICC involvement – what are some activities your ICC might undertake?</vt:lpstr>
      <vt:lpstr>PowerPoint Presentation</vt:lpstr>
      <vt:lpstr>National Focus: SPP/APR</vt:lpstr>
      <vt:lpstr>PowerPoint Presentation</vt:lpstr>
      <vt:lpstr>Results (Performance) Indicators</vt:lpstr>
      <vt:lpstr>What does “compliance” mean?</vt:lpstr>
      <vt:lpstr>What does “results” mean?</vt:lpstr>
      <vt:lpstr>Outcomes, results, accountability = Results Driven Accountability (RDA)</vt:lpstr>
      <vt:lpstr>Determinations</vt:lpstr>
      <vt:lpstr>States’ Focus</vt:lpstr>
      <vt:lpstr>PowerPoint Presentation</vt:lpstr>
      <vt:lpstr>PowerPoint Presentation</vt:lpstr>
      <vt:lpstr>Group Reflection</vt:lpstr>
      <vt:lpstr>Additional Focus for States </vt:lpstr>
      <vt:lpstr>Accountability Implications</vt:lpstr>
      <vt:lpstr>Maintenance of Effort</vt:lpstr>
      <vt:lpstr>Quality Services</vt:lpstr>
      <vt:lpstr>What is the current focus for your Lead Agency?</vt:lpstr>
      <vt:lpstr>The C in Part C is for …</vt:lpstr>
      <vt:lpstr>Remember what it’s all about!</vt:lpstr>
      <vt:lpstr>Additional resources: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FPG</dc:creator>
  <cp:lastModifiedBy>STR</cp:lastModifiedBy>
  <cp:revision>195</cp:revision>
  <dcterms:created xsi:type="dcterms:W3CDTF">2008-06-21T17:33:10Z</dcterms:created>
  <dcterms:modified xsi:type="dcterms:W3CDTF">2014-09-07T13:47:27Z</dcterms:modified>
</cp:coreProperties>
</file>