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3" r:id="rId5"/>
    <p:sldMasterId id="2147483691" r:id="rId6"/>
    <p:sldMasterId id="2147483679" r:id="rId7"/>
    <p:sldMasterId id="2147483750" r:id="rId8"/>
    <p:sldMasterId id="2147483791" r:id="rId9"/>
  </p:sldMasterIdLst>
  <p:notesMasterIdLst>
    <p:notesMasterId r:id="rId52"/>
  </p:notesMasterIdLst>
  <p:handoutMasterIdLst>
    <p:handoutMasterId r:id="rId53"/>
  </p:handoutMasterIdLst>
  <p:sldIdLst>
    <p:sldId id="303" r:id="rId10"/>
    <p:sldId id="803" r:id="rId11"/>
    <p:sldId id="330" r:id="rId12"/>
    <p:sldId id="576" r:id="rId13"/>
    <p:sldId id="493" r:id="rId14"/>
    <p:sldId id="808" r:id="rId15"/>
    <p:sldId id="831" r:id="rId16"/>
    <p:sldId id="740" r:id="rId17"/>
    <p:sldId id="654" r:id="rId18"/>
    <p:sldId id="745" r:id="rId19"/>
    <p:sldId id="813" r:id="rId20"/>
    <p:sldId id="816" r:id="rId21"/>
    <p:sldId id="817" r:id="rId22"/>
    <p:sldId id="820" r:id="rId23"/>
    <p:sldId id="818" r:id="rId24"/>
    <p:sldId id="819" r:id="rId25"/>
    <p:sldId id="823" r:id="rId26"/>
    <p:sldId id="821" r:id="rId27"/>
    <p:sldId id="822" r:id="rId28"/>
    <p:sldId id="824" r:id="rId29"/>
    <p:sldId id="834" r:id="rId30"/>
    <p:sldId id="737" r:id="rId31"/>
    <p:sldId id="790" r:id="rId32"/>
    <p:sldId id="756" r:id="rId33"/>
    <p:sldId id="835" r:id="rId34"/>
    <p:sldId id="757" r:id="rId35"/>
    <p:sldId id="755" r:id="rId36"/>
    <p:sldId id="784" r:id="rId37"/>
    <p:sldId id="826" r:id="rId38"/>
    <p:sldId id="761" r:id="rId39"/>
    <p:sldId id="788" r:id="rId40"/>
    <p:sldId id="746" r:id="rId41"/>
    <p:sldId id="753" r:id="rId42"/>
    <p:sldId id="832" r:id="rId43"/>
    <p:sldId id="810" r:id="rId44"/>
    <p:sldId id="828" r:id="rId45"/>
    <p:sldId id="837" r:id="rId46"/>
    <p:sldId id="827" r:id="rId47"/>
    <p:sldId id="805" r:id="rId48"/>
    <p:sldId id="812" r:id="rId49"/>
    <p:sldId id="789" r:id="rId50"/>
    <p:sldId id="83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igail Loughrey" initials="" lastIdx="4" clrIdx="0"/>
  <p:cmAuthor id="1" name="Denise Mauzy" initials="DM" lastIdx="1" clrIdx="1">
    <p:extLst/>
  </p:cmAuthor>
  <p:cmAuthor id="2" name="Authorised User" initials="AU" lastIdx="7" clrIdx="2"/>
  <p:cmAuthor id="3" name="Missy Cochenour" initials="MC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96B"/>
    <a:srgbClr val="7980A3"/>
    <a:srgbClr val="37864A"/>
    <a:srgbClr val="EDEEF3"/>
    <a:srgbClr val="F7F8FB"/>
    <a:srgbClr val="F5F6F9"/>
    <a:srgbClr val="542E75"/>
    <a:srgbClr val="2C2E44"/>
    <a:srgbClr val="328196"/>
    <a:srgbClr val="83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3" autoAdjust="0"/>
    <p:restoredTop sz="94422" autoAdjust="0"/>
  </p:normalViewPr>
  <p:slideViewPr>
    <p:cSldViewPr>
      <p:cViewPr varScale="1">
        <p:scale>
          <a:sx n="97" d="100"/>
          <a:sy n="97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2" y="29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0995E-A73C-E540-92D6-5B6BEB9A1EF6}" type="doc">
      <dgm:prSet loTypeId="urn:microsoft.com/office/officeart/2005/8/layout/pyramid2" loCatId="" qsTypeId="urn:microsoft.com/office/officeart/2005/8/quickstyle/3D4" qsCatId="3D" csTypeId="urn:microsoft.com/office/officeart/2005/8/colors/accent1_2" csCatId="accent1" phldr="1"/>
      <dgm:spPr/>
    </dgm:pt>
    <dgm:pt modelId="{E14C194F-0E75-AD40-A2C9-48819ED324A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45496B"/>
              </a:solidFill>
            </a:rPr>
            <a:t>Subcomponent</a:t>
          </a:r>
          <a:endParaRPr lang="en-US" sz="1800" dirty="0">
            <a:solidFill>
              <a:srgbClr val="45496B"/>
            </a:solidFill>
          </a:endParaRPr>
        </a:p>
      </dgm:t>
    </dgm:pt>
    <dgm:pt modelId="{DFFCFDAB-64BD-BB42-BB37-0790EA4BCFCC}" type="parTrans" cxnId="{CD61499E-0C53-A94A-B9D6-FC8392BF9A88}">
      <dgm:prSet/>
      <dgm:spPr/>
      <dgm:t>
        <a:bodyPr/>
        <a:lstStyle/>
        <a:p>
          <a:endParaRPr lang="en-US"/>
        </a:p>
      </dgm:t>
    </dgm:pt>
    <dgm:pt modelId="{5CC46F5E-9D9E-FD4E-806A-318427CC1512}" type="sibTrans" cxnId="{CD61499E-0C53-A94A-B9D6-FC8392BF9A88}">
      <dgm:prSet/>
      <dgm:spPr/>
      <dgm:t>
        <a:bodyPr/>
        <a:lstStyle/>
        <a:p>
          <a:endParaRPr lang="en-US"/>
        </a:p>
      </dgm:t>
    </dgm:pt>
    <dgm:pt modelId="{D7738C1B-A4D5-3E44-B654-9B50591A96D9}">
      <dgm:prSet phldrT="[Text]" custT="1"/>
      <dgm:spPr/>
      <dgm:t>
        <a:bodyPr/>
        <a:lstStyle/>
        <a:p>
          <a:r>
            <a:rPr lang="en-US" sz="1800" dirty="0" smtClean="0">
              <a:solidFill>
                <a:srgbClr val="45496B"/>
              </a:solidFill>
            </a:rPr>
            <a:t>Quality Indicator</a:t>
          </a:r>
          <a:endParaRPr lang="en-US" sz="1800" dirty="0">
            <a:solidFill>
              <a:srgbClr val="45496B"/>
            </a:solidFill>
          </a:endParaRPr>
        </a:p>
      </dgm:t>
    </dgm:pt>
    <dgm:pt modelId="{C86093A6-A17A-6C46-9C29-B7B8D4E93F81}" type="parTrans" cxnId="{39F534B4-32D0-484E-A8E2-FB2C488AB5C5}">
      <dgm:prSet/>
      <dgm:spPr/>
      <dgm:t>
        <a:bodyPr/>
        <a:lstStyle/>
        <a:p>
          <a:endParaRPr lang="en-US"/>
        </a:p>
      </dgm:t>
    </dgm:pt>
    <dgm:pt modelId="{6ABA6B6F-9919-D647-989F-6CC0DF7E9B46}" type="sibTrans" cxnId="{39F534B4-32D0-484E-A8E2-FB2C488AB5C5}">
      <dgm:prSet/>
      <dgm:spPr/>
      <dgm:t>
        <a:bodyPr/>
        <a:lstStyle/>
        <a:p>
          <a:endParaRPr lang="en-US"/>
        </a:p>
      </dgm:t>
    </dgm:pt>
    <dgm:pt modelId="{EB26F484-8AFC-214A-9361-6709BB5E1023}">
      <dgm:prSet phldrT="[Text]" custT="1"/>
      <dgm:spPr/>
      <dgm:t>
        <a:bodyPr/>
        <a:lstStyle/>
        <a:p>
          <a:r>
            <a:rPr lang="en-US" sz="1800" dirty="0" smtClean="0">
              <a:solidFill>
                <a:srgbClr val="45496B"/>
              </a:solidFill>
            </a:rPr>
            <a:t>Elements of Quality</a:t>
          </a:r>
          <a:endParaRPr lang="en-US" sz="1800" dirty="0">
            <a:solidFill>
              <a:srgbClr val="45496B"/>
            </a:solidFill>
          </a:endParaRPr>
        </a:p>
      </dgm:t>
    </dgm:pt>
    <dgm:pt modelId="{1A3903E1-9728-FF41-9AF0-F2A433F1CFCD}" type="parTrans" cxnId="{240894BF-847C-3B49-A7D7-32D1F877FF30}">
      <dgm:prSet/>
      <dgm:spPr/>
      <dgm:t>
        <a:bodyPr/>
        <a:lstStyle/>
        <a:p>
          <a:endParaRPr lang="en-US"/>
        </a:p>
      </dgm:t>
    </dgm:pt>
    <dgm:pt modelId="{F2FAFAC3-0088-F641-B6E7-2749EF3B31FC}" type="sibTrans" cxnId="{240894BF-847C-3B49-A7D7-32D1F877FF30}">
      <dgm:prSet/>
      <dgm:spPr/>
      <dgm:t>
        <a:bodyPr/>
        <a:lstStyle/>
        <a:p>
          <a:endParaRPr lang="en-US"/>
        </a:p>
      </dgm:t>
    </dgm:pt>
    <dgm:pt modelId="{F6D7E2D0-13A3-6B4F-B3D0-3CEA3A92F05D}" type="pres">
      <dgm:prSet presAssocID="{25A0995E-A73C-E540-92D6-5B6BEB9A1EF6}" presName="compositeShape" presStyleCnt="0">
        <dgm:presLayoutVars>
          <dgm:dir/>
          <dgm:resizeHandles/>
        </dgm:presLayoutVars>
      </dgm:prSet>
      <dgm:spPr/>
    </dgm:pt>
    <dgm:pt modelId="{57B7E760-631F-0849-9066-160597CFD870}" type="pres">
      <dgm:prSet presAssocID="{25A0995E-A73C-E540-92D6-5B6BEB9A1EF6}" presName="pyramid" presStyleLbl="node1" presStyleIdx="0" presStyleCnt="1"/>
      <dgm:spPr/>
    </dgm:pt>
    <dgm:pt modelId="{82E58F0F-0ACA-7248-A9ED-752DFC873F97}" type="pres">
      <dgm:prSet presAssocID="{25A0995E-A73C-E540-92D6-5B6BEB9A1EF6}" presName="theList" presStyleCnt="0"/>
      <dgm:spPr/>
    </dgm:pt>
    <dgm:pt modelId="{87FF9853-7B35-2247-8105-244B8E33ABF8}" type="pres">
      <dgm:prSet presAssocID="{E14C194F-0E75-AD40-A2C9-48819ED324A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2459F-A121-8F43-943B-FCDC44E4DA08}" type="pres">
      <dgm:prSet presAssocID="{E14C194F-0E75-AD40-A2C9-48819ED324AF}" presName="aSpace" presStyleCnt="0"/>
      <dgm:spPr/>
    </dgm:pt>
    <dgm:pt modelId="{BDB19FB3-2912-4847-93A8-A6F8118946F6}" type="pres">
      <dgm:prSet presAssocID="{D7738C1B-A4D5-3E44-B654-9B50591A96D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E1194-B88E-A243-8EB7-8F357DEBCE8D}" type="pres">
      <dgm:prSet presAssocID="{D7738C1B-A4D5-3E44-B654-9B50591A96D9}" presName="aSpace" presStyleCnt="0"/>
      <dgm:spPr/>
    </dgm:pt>
    <dgm:pt modelId="{FECD2D06-D4BD-FA47-8737-C1C17D1930D4}" type="pres">
      <dgm:prSet presAssocID="{EB26F484-8AFC-214A-9361-6709BB5E102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F82DB-C120-5447-BC1F-2CD34317CBFC}" type="pres">
      <dgm:prSet presAssocID="{EB26F484-8AFC-214A-9361-6709BB5E1023}" presName="aSpace" presStyleCnt="0"/>
      <dgm:spPr/>
    </dgm:pt>
  </dgm:ptLst>
  <dgm:cxnLst>
    <dgm:cxn modelId="{11E8D1C1-BC5C-43B2-98DD-E16DACFE52C6}" type="presOf" srcId="{D7738C1B-A4D5-3E44-B654-9B50591A96D9}" destId="{BDB19FB3-2912-4847-93A8-A6F8118946F6}" srcOrd="0" destOrd="0" presId="urn:microsoft.com/office/officeart/2005/8/layout/pyramid2"/>
    <dgm:cxn modelId="{97166897-78CF-4569-A0E8-00C9523E7BE3}" type="presOf" srcId="{EB26F484-8AFC-214A-9361-6709BB5E1023}" destId="{FECD2D06-D4BD-FA47-8737-C1C17D1930D4}" srcOrd="0" destOrd="0" presId="urn:microsoft.com/office/officeart/2005/8/layout/pyramid2"/>
    <dgm:cxn modelId="{26F514F5-3E17-4A0E-8482-D21D4A55DA09}" type="presOf" srcId="{25A0995E-A73C-E540-92D6-5B6BEB9A1EF6}" destId="{F6D7E2D0-13A3-6B4F-B3D0-3CEA3A92F05D}" srcOrd="0" destOrd="0" presId="urn:microsoft.com/office/officeart/2005/8/layout/pyramid2"/>
    <dgm:cxn modelId="{39F534B4-32D0-484E-A8E2-FB2C488AB5C5}" srcId="{25A0995E-A73C-E540-92D6-5B6BEB9A1EF6}" destId="{D7738C1B-A4D5-3E44-B654-9B50591A96D9}" srcOrd="1" destOrd="0" parTransId="{C86093A6-A17A-6C46-9C29-B7B8D4E93F81}" sibTransId="{6ABA6B6F-9919-D647-989F-6CC0DF7E9B46}"/>
    <dgm:cxn modelId="{240894BF-847C-3B49-A7D7-32D1F877FF30}" srcId="{25A0995E-A73C-E540-92D6-5B6BEB9A1EF6}" destId="{EB26F484-8AFC-214A-9361-6709BB5E1023}" srcOrd="2" destOrd="0" parTransId="{1A3903E1-9728-FF41-9AF0-F2A433F1CFCD}" sibTransId="{F2FAFAC3-0088-F641-B6E7-2749EF3B31FC}"/>
    <dgm:cxn modelId="{56BA27AC-10CA-43E8-88F8-E38A2997A168}" type="presOf" srcId="{E14C194F-0E75-AD40-A2C9-48819ED324AF}" destId="{87FF9853-7B35-2247-8105-244B8E33ABF8}" srcOrd="0" destOrd="0" presId="urn:microsoft.com/office/officeart/2005/8/layout/pyramid2"/>
    <dgm:cxn modelId="{CD61499E-0C53-A94A-B9D6-FC8392BF9A88}" srcId="{25A0995E-A73C-E540-92D6-5B6BEB9A1EF6}" destId="{E14C194F-0E75-AD40-A2C9-48819ED324AF}" srcOrd="0" destOrd="0" parTransId="{DFFCFDAB-64BD-BB42-BB37-0790EA4BCFCC}" sibTransId="{5CC46F5E-9D9E-FD4E-806A-318427CC1512}"/>
    <dgm:cxn modelId="{50788213-FCC0-4675-B1A9-FB6BD9297772}" type="presParOf" srcId="{F6D7E2D0-13A3-6B4F-B3D0-3CEA3A92F05D}" destId="{57B7E760-631F-0849-9066-160597CFD870}" srcOrd="0" destOrd="0" presId="urn:microsoft.com/office/officeart/2005/8/layout/pyramid2"/>
    <dgm:cxn modelId="{35F54A89-A72F-4B9E-83A4-C1B12EB279E5}" type="presParOf" srcId="{F6D7E2D0-13A3-6B4F-B3D0-3CEA3A92F05D}" destId="{82E58F0F-0ACA-7248-A9ED-752DFC873F97}" srcOrd="1" destOrd="0" presId="urn:microsoft.com/office/officeart/2005/8/layout/pyramid2"/>
    <dgm:cxn modelId="{0761FA2A-09DA-4C59-999F-9FA22B2FE873}" type="presParOf" srcId="{82E58F0F-0ACA-7248-A9ED-752DFC873F97}" destId="{87FF9853-7B35-2247-8105-244B8E33ABF8}" srcOrd="0" destOrd="0" presId="urn:microsoft.com/office/officeart/2005/8/layout/pyramid2"/>
    <dgm:cxn modelId="{2C1ACDB5-3A70-4A56-B79E-60C7CB179CBA}" type="presParOf" srcId="{82E58F0F-0ACA-7248-A9ED-752DFC873F97}" destId="{94C2459F-A121-8F43-943B-FCDC44E4DA08}" srcOrd="1" destOrd="0" presId="urn:microsoft.com/office/officeart/2005/8/layout/pyramid2"/>
    <dgm:cxn modelId="{8E2389C3-4561-4CB4-A599-2A1E948F5DB5}" type="presParOf" srcId="{82E58F0F-0ACA-7248-A9ED-752DFC873F97}" destId="{BDB19FB3-2912-4847-93A8-A6F8118946F6}" srcOrd="2" destOrd="0" presId="urn:microsoft.com/office/officeart/2005/8/layout/pyramid2"/>
    <dgm:cxn modelId="{CE050D1F-80F7-412E-8204-8209D6EBD7C5}" type="presParOf" srcId="{82E58F0F-0ACA-7248-A9ED-752DFC873F97}" destId="{0DEE1194-B88E-A243-8EB7-8F357DEBCE8D}" srcOrd="3" destOrd="0" presId="urn:microsoft.com/office/officeart/2005/8/layout/pyramid2"/>
    <dgm:cxn modelId="{49029BD3-8EA9-4A6D-BFE3-1400925B282E}" type="presParOf" srcId="{82E58F0F-0ACA-7248-A9ED-752DFC873F97}" destId="{FECD2D06-D4BD-FA47-8737-C1C17D1930D4}" srcOrd="4" destOrd="0" presId="urn:microsoft.com/office/officeart/2005/8/layout/pyramid2"/>
    <dgm:cxn modelId="{0F5DA63D-1A14-4B84-90E0-E4A250360A34}" type="presParOf" srcId="{82E58F0F-0ACA-7248-A9ED-752DFC873F97}" destId="{FE2F82DB-C120-5447-BC1F-2CD34317CBF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E760-631F-0849-9066-160597CFD870}">
      <dsp:nvSpPr>
        <dsp:cNvPr id="0" name=""/>
        <dsp:cNvSpPr/>
      </dsp:nvSpPr>
      <dsp:spPr>
        <a:xfrm>
          <a:off x="544194" y="0"/>
          <a:ext cx="2565399" cy="2565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F9853-7B35-2247-8105-244B8E33ABF8}">
      <dsp:nvSpPr>
        <dsp:cNvPr id="0" name=""/>
        <dsp:cNvSpPr/>
      </dsp:nvSpPr>
      <dsp:spPr>
        <a:xfrm>
          <a:off x="1826895" y="257917"/>
          <a:ext cx="1667510" cy="60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5496B"/>
              </a:solidFill>
            </a:rPr>
            <a:t>Subcomponent</a:t>
          </a:r>
          <a:endParaRPr lang="en-US" sz="1800" kern="1200" dirty="0">
            <a:solidFill>
              <a:srgbClr val="45496B"/>
            </a:solidFill>
          </a:endParaRPr>
        </a:p>
      </dsp:txBody>
      <dsp:txXfrm>
        <a:off x="1856540" y="287562"/>
        <a:ext cx="1608220" cy="547988"/>
      </dsp:txXfrm>
    </dsp:sp>
    <dsp:sp modelId="{BDB19FB3-2912-4847-93A8-A6F8118946F6}">
      <dsp:nvSpPr>
        <dsp:cNvPr id="0" name=""/>
        <dsp:cNvSpPr/>
      </dsp:nvSpPr>
      <dsp:spPr>
        <a:xfrm>
          <a:off x="1826895" y="941105"/>
          <a:ext cx="1667510" cy="60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5496B"/>
              </a:solidFill>
            </a:rPr>
            <a:t>Quality Indicator</a:t>
          </a:r>
          <a:endParaRPr lang="en-US" sz="1800" kern="1200" dirty="0">
            <a:solidFill>
              <a:srgbClr val="45496B"/>
            </a:solidFill>
          </a:endParaRPr>
        </a:p>
      </dsp:txBody>
      <dsp:txXfrm>
        <a:off x="1856540" y="970750"/>
        <a:ext cx="1608220" cy="547988"/>
      </dsp:txXfrm>
    </dsp:sp>
    <dsp:sp modelId="{FECD2D06-D4BD-FA47-8737-C1C17D1930D4}">
      <dsp:nvSpPr>
        <dsp:cNvPr id="0" name=""/>
        <dsp:cNvSpPr/>
      </dsp:nvSpPr>
      <dsp:spPr>
        <a:xfrm>
          <a:off x="1826895" y="1624294"/>
          <a:ext cx="1667510" cy="60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45496B"/>
              </a:solidFill>
            </a:rPr>
            <a:t>Elements of Quality</a:t>
          </a:r>
          <a:endParaRPr lang="en-US" sz="1800" kern="1200" dirty="0">
            <a:solidFill>
              <a:srgbClr val="45496B"/>
            </a:solidFill>
          </a:endParaRPr>
        </a:p>
      </dsp:txBody>
      <dsp:txXfrm>
        <a:off x="1856540" y="1653939"/>
        <a:ext cx="1608220" cy="54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r">
              <a:defRPr sz="1200"/>
            </a:lvl1pPr>
          </a:lstStyle>
          <a:p>
            <a:fld id="{107F722C-571C-424F-B53C-1AC3AB7BC0A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792"/>
            <a:ext cx="3037840" cy="464983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r">
              <a:defRPr sz="1200"/>
            </a:lvl1pPr>
          </a:lstStyle>
          <a:p>
            <a:fld id="{74BDE4CB-9F69-401C-BE86-013A10F9F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3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71" tIns="46785" rIns="93571" bIns="46785" rtlCol="0"/>
          <a:lstStyle>
            <a:lvl1pPr algn="r">
              <a:defRPr sz="1200"/>
            </a:lvl1pPr>
          </a:lstStyle>
          <a:p>
            <a:fld id="{AD1A7DB7-73B3-4AE0-A842-AAAEEC7C0C42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71" tIns="46785" rIns="93571" bIns="46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71" tIns="46785" rIns="93571" bIns="467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571" tIns="46785" rIns="93571" bIns="46785" rtlCol="0" anchor="b"/>
          <a:lstStyle>
            <a:lvl1pPr algn="r">
              <a:defRPr sz="1200"/>
            </a:lvl1pPr>
          </a:lstStyle>
          <a:p>
            <a:fld id="{459C58CA-12E4-4F31-9B48-6F56F73F4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font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7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Need to redo the </a:t>
            </a:r>
            <a:r>
              <a:rPr lang="en-US" dirty="0" err="1" smtClean="0">
                <a:solidFill>
                  <a:srgbClr val="FF0000"/>
                </a:solidFill>
              </a:rPr>
              <a:t>DaSy</a:t>
            </a:r>
            <a:r>
              <a:rPr lang="en-US" dirty="0" smtClean="0">
                <a:solidFill>
                  <a:srgbClr val="FF0000"/>
                </a:solidFill>
              </a:rPr>
              <a:t> slides on the </a:t>
            </a:r>
            <a:r>
              <a:rPr lang="en-US" dirty="0" err="1" smtClean="0">
                <a:solidFill>
                  <a:srgbClr val="FF0000"/>
                </a:solidFill>
              </a:rPr>
              <a:t>DaSy</a:t>
            </a:r>
            <a:r>
              <a:rPr lang="en-US" dirty="0" smtClean="0">
                <a:solidFill>
                  <a:srgbClr val="FF0000"/>
                </a:solidFill>
              </a:rPr>
              <a:t> template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0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7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4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8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1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5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0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06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30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7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1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2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0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1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C58CA-12E4-4F31-9B48-6F56F73F44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0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82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3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quot; &quot;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987552" y="5184648"/>
            <a:ext cx="4270248" cy="1216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 descr="Logo for the Center for IDEA Early Childhood Data Systems"/>
          <p:cNvGrpSpPr/>
          <p:nvPr userDrawn="1"/>
        </p:nvGrpSpPr>
        <p:grpSpPr>
          <a:xfrm>
            <a:off x="762000" y="742334"/>
            <a:ext cx="6019800" cy="1086465"/>
            <a:chOff x="762000" y="742334"/>
            <a:chExt cx="6019800" cy="1086465"/>
          </a:xfrm>
        </p:grpSpPr>
        <p:pic>
          <p:nvPicPr>
            <p:cNvPr id="7" name="Picture 2" descr="Logo for the Center for IDEA Early Childhood Data Systems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742334"/>
              <a:ext cx="1600200" cy="1086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 descr="The Center for IDEA Early Childhood Data Systems"/>
            <p:cNvSpPr txBox="1"/>
            <p:nvPr userDrawn="1"/>
          </p:nvSpPr>
          <p:spPr>
            <a:xfrm>
              <a:off x="2362200" y="1093358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9B54A"/>
                  </a:solidFill>
                </a:rPr>
                <a:t>The</a:t>
              </a:r>
              <a:r>
                <a:rPr lang="en-US" b="1" baseline="0" dirty="0" smtClean="0">
                  <a:solidFill>
                    <a:srgbClr val="39B54A"/>
                  </a:solidFill>
                </a:rPr>
                <a:t> Center for IDEA</a:t>
              </a:r>
            </a:p>
            <a:p>
              <a:r>
                <a:rPr lang="en-US" b="1" baseline="0" dirty="0" smtClean="0">
                  <a:solidFill>
                    <a:srgbClr val="39B54A"/>
                  </a:solidFill>
                </a:rPr>
                <a:t>Early Childhood Data Systems</a:t>
              </a:r>
              <a:endParaRPr lang="en-US" b="1" dirty="0">
                <a:solidFill>
                  <a:srgbClr val="39B54A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2209800"/>
            <a:ext cx="6705600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154578"/>
                </a:solidFill>
                <a:latin typeface="Century Gothic" panose="020B0502020202020204" pitchFamily="34" charset="0"/>
              </a:defRPr>
            </a:lvl1pPr>
            <a:lvl2pPr marL="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2pPr>
            <a:lvl3pPr marL="2286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3pPr>
            <a:lvl4pPr marL="114300" indent="0">
              <a:buNone/>
              <a:defRPr sz="4000" b="1">
                <a:solidFill>
                  <a:srgbClr val="154578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7284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 descr="&quot; &quot;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 descr="&quot; &quot;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6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2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162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7620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733800" y="2438400"/>
            <a:ext cx="44958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3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400">
                <a:solidFill>
                  <a:srgbClr val="154578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710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000">
                <a:solidFill>
                  <a:srgbClr val="154578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0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238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08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16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 sz="2800">
                <a:solidFill>
                  <a:srgbClr val="154578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2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70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089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>
                <a:solidFill>
                  <a:srgbClr val="154578"/>
                </a:solidFill>
              </a:defRPr>
            </a:lvl1pPr>
            <a:lvl2pPr marL="742950" indent="-285750">
              <a:buFont typeface="Calibri" panose="020F0502020204030204" pitchFamily="34" charset="0"/>
              <a:buChar char="–"/>
              <a:defRPr>
                <a:solidFill>
                  <a:srgbClr val="154578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7" name="Picture 2" descr="Logo for the Center for IDEA Early Childhood Data System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 descr="&quot; &quot;"/>
          <p:cNvCxnSpPr/>
          <p:nvPr userDrawn="1"/>
        </p:nvCxnSpPr>
        <p:spPr>
          <a:xfrm>
            <a:off x="0" y="6117336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81200" y="3200400"/>
            <a:ext cx="6705600" cy="3124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edustack.final2.jpg"/>
          <p:cNvPicPr>
            <a:picLocks noChangeAspect="1"/>
          </p:cNvPicPr>
          <p:nvPr userDrawn="1"/>
        </p:nvPicPr>
        <p:blipFill>
          <a:blip r:embed="rId2" cstate="print"/>
          <a:srcRect l="34186" t="3067" r="10274"/>
          <a:stretch>
            <a:fillRect/>
          </a:stretch>
        </p:blipFill>
        <p:spPr>
          <a:xfrm>
            <a:off x="170966" y="174905"/>
            <a:ext cx="1626010" cy="6454495"/>
          </a:xfrm>
          <a:prstGeom prst="roundRect">
            <a:avLst>
              <a:gd name="adj" fmla="val 11721"/>
            </a:avLst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SST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0800" y="3048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9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2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7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2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7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3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7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4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4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81200" y="3200400"/>
            <a:ext cx="6705600" cy="3124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edustack.final2.jpg"/>
          <p:cNvPicPr>
            <a:picLocks noChangeAspect="1"/>
          </p:cNvPicPr>
          <p:nvPr userDrawn="1"/>
        </p:nvPicPr>
        <p:blipFill>
          <a:blip r:embed="rId2" cstate="print"/>
          <a:srcRect l="34186" t="3067" r="10274"/>
          <a:stretch>
            <a:fillRect/>
          </a:stretch>
        </p:blipFill>
        <p:spPr>
          <a:xfrm>
            <a:off x="170966" y="174905"/>
            <a:ext cx="1626010" cy="6454495"/>
          </a:xfrm>
          <a:prstGeom prst="roundRect">
            <a:avLst>
              <a:gd name="adj" fmla="val 11721"/>
            </a:avLst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SST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0800" y="3048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61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2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6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72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110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369125" y="3508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aseline="0">
                <a:solidFill>
                  <a:srgbClr val="7980A3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1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369125" y="3508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aseline="0">
                <a:solidFill>
                  <a:srgbClr val="7980A3"/>
                </a:solidFill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7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81200" y="3200400"/>
            <a:ext cx="6705600" cy="3124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5" name="Picture 14" descr="edustack.final2.jpg"/>
          <p:cNvPicPr>
            <a:picLocks noChangeAspect="1"/>
          </p:cNvPicPr>
          <p:nvPr userDrawn="1"/>
        </p:nvPicPr>
        <p:blipFill>
          <a:blip r:embed="rId2" cstate="print"/>
          <a:srcRect l="34186" t="3067" r="10274"/>
          <a:stretch>
            <a:fillRect/>
          </a:stretch>
        </p:blipFill>
        <p:spPr>
          <a:xfrm>
            <a:off x="170966" y="174905"/>
            <a:ext cx="1626010" cy="6454495"/>
          </a:xfrm>
          <a:prstGeom prst="roundRect">
            <a:avLst>
              <a:gd name="adj" fmla="val 11721"/>
            </a:avLst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SST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0800" y="304800"/>
            <a:ext cx="5486400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74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369125" y="350838"/>
            <a:ext cx="8229600" cy="7159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00" baseline="0">
                <a:solidFill>
                  <a:srgbClr val="7980A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7980A3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rot="5400000" flipV="1">
            <a:off x="1143000" y="-1143000"/>
            <a:ext cx="6858000" cy="9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0" y="0"/>
            <a:ext cx="9144000" cy="6477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25" name="Content Placeholder 2"/>
          <p:cNvSpPr txBox="1">
            <a:spLocks/>
          </p:cNvSpPr>
          <p:nvPr userDrawn="1"/>
        </p:nvSpPr>
        <p:spPr>
          <a:xfrm>
            <a:off x="304800" y="6512625"/>
            <a:ext cx="906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effectLst/>
                <a:latin typeface="Gill Sans MT" pitchFamily="34" charset="0"/>
                <a:cs typeface="Arial" pitchFamily="34" charset="0"/>
              </a:rPr>
              <a:t>2013 SLDS Regional Meeting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27" name="Picture 26" descr="SLDS logo_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1790" y="5181600"/>
            <a:ext cx="1192476" cy="1020733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7391400" y="5105400"/>
            <a:ext cx="1716975" cy="13547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050" y="6504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10241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226953" y="4889520"/>
            <a:ext cx="3687813" cy="178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kern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3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3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33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3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0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0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91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9C6CC-2891-F647-83C2-DB441F563AF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FEF5B1-D929-9948-8E17-5601B5C5D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18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10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79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1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419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4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01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1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9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82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14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0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31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17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60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66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9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2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880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1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09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46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0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6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81200" y="3200400"/>
            <a:ext cx="6705600" cy="3124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edustack.final2.jpg"/>
          <p:cNvPicPr>
            <a:picLocks noChangeAspect="1"/>
          </p:cNvPicPr>
          <p:nvPr userDrawn="1"/>
        </p:nvPicPr>
        <p:blipFill>
          <a:blip r:embed="rId2" cstate="print"/>
          <a:srcRect l="34186" t="3067" r="10274"/>
          <a:stretch>
            <a:fillRect/>
          </a:stretch>
        </p:blipFill>
        <p:spPr>
          <a:xfrm>
            <a:off x="170966" y="174905"/>
            <a:ext cx="1626010" cy="6454495"/>
          </a:xfrm>
          <a:prstGeom prst="roundRect">
            <a:avLst>
              <a:gd name="adj" fmla="val 11721"/>
            </a:avLst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SST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90800" y="3048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9586B7-10CB-A541-A0E7-03B087D7E75C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CC39AB-466E-C040-B5AA-6A0B140B8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930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295400"/>
            <a:ext cx="8229600" cy="5029200"/>
          </a:xfrm>
          <a:prstGeom prst="rect">
            <a:avLst/>
          </a:prstGeom>
          <a:solidFill>
            <a:srgbClr val="F7F8FB"/>
          </a:solidFill>
          <a:ln w="15875">
            <a:solidFill>
              <a:srgbClr val="7980A3"/>
            </a:solidFill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7545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>
                <a:solidFill>
                  <a:srgbClr val="45496B"/>
                </a:solidFill>
              </a:defRPr>
            </a:lvl1pPr>
            <a:lvl2pPr>
              <a:buClr>
                <a:srgbClr val="45496B"/>
              </a:buClr>
              <a:buFont typeface="Arial" pitchFamily="34" charset="0"/>
              <a:buChar char="•"/>
              <a:defRPr/>
            </a:lvl2pPr>
            <a:lvl3pPr>
              <a:buClr>
                <a:srgbClr val="45496B"/>
              </a:buClr>
              <a:buSzPct val="75000"/>
              <a:buFont typeface="Courier New" pitchFamily="49" charset="0"/>
              <a:buChar char="o"/>
              <a:defRPr/>
            </a:lvl3pPr>
            <a:lvl4pPr>
              <a:buClr>
                <a:srgbClr val="45496B"/>
              </a:buClr>
              <a:buSzPct val="90000"/>
              <a:defRPr/>
            </a:lvl4pPr>
            <a:lvl5pPr>
              <a:buClr>
                <a:srgbClr val="45496B"/>
              </a:buCl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ST_logo w acronym.jpg"/>
          <p:cNvPicPr>
            <a:picLocks noChangeAspect="1"/>
          </p:cNvPicPr>
          <p:nvPr userDrawn="1"/>
        </p:nvPicPr>
        <p:blipFill>
          <a:blip r:embed="rId2" cstate="print"/>
          <a:srcRect l="5556" t="11111" r="5556" b="25333"/>
          <a:stretch>
            <a:fillRect/>
          </a:stretch>
        </p:blipFill>
        <p:spPr>
          <a:xfrm>
            <a:off x="6553200" y="35725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04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2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1pPr>
            <a:lvl2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2pPr>
            <a:lvl3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3pPr>
            <a:lvl4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4pPr>
            <a:lvl5pPr>
              <a:defRPr b="0" i="0" baseline="0">
                <a:solidFill>
                  <a:srgbClr val="154578"/>
                </a:solidFill>
                <a:latin typeface="Calibri" pitchFamily="34" charset="0"/>
                <a:ea typeface="Adobe Fan Heiti Std B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792103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7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2068"/>
          </a:xfrm>
          <a:prstGeom prst="rect">
            <a:avLst/>
          </a:prstGeom>
          <a:gradFill flip="none" rotWithShape="1">
            <a:gsLst>
              <a:gs pos="20000">
                <a:srgbClr val="45496B"/>
              </a:gs>
              <a:gs pos="30000">
                <a:srgbClr val="839F3F">
                  <a:alpha val="55000"/>
                </a:srgbClr>
              </a:gs>
              <a:gs pos="43000">
                <a:srgbClr val="328196">
                  <a:alpha val="60000"/>
                </a:srgbClr>
              </a:gs>
              <a:gs pos="57000">
                <a:srgbClr val="542E75">
                  <a:alpha val="65000"/>
                </a:srgbClr>
              </a:gs>
              <a:gs pos="70000">
                <a:srgbClr val="37864A">
                  <a:alpha val="70000"/>
                </a:srgbClr>
              </a:gs>
              <a:gs pos="80000">
                <a:srgbClr val="4549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155448" y="152400"/>
            <a:ext cx="8839200" cy="6553200"/>
          </a:xfrm>
          <a:prstGeom prst="roundRect">
            <a:avLst>
              <a:gd name="adj" fmla="val 1085"/>
            </a:avLst>
          </a:prstGeom>
          <a:solidFill>
            <a:schemeClr val="bg1"/>
          </a:solidFill>
          <a:ln w="15875">
            <a:solidFill>
              <a:srgbClr val="7980A3"/>
            </a:solidFill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12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496B"/>
                </a:solidFill>
                <a:latin typeface="+mn-lt"/>
              </a:defRPr>
            </a:lvl1pPr>
          </a:lstStyle>
          <a:p>
            <a:fld id="{78085499-22F0-4E30-BA6A-ED84175C6F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ST_logo w acronym.jpg"/>
          <p:cNvPicPr>
            <a:picLocks noChangeAspect="1"/>
          </p:cNvPicPr>
          <p:nvPr/>
        </p:nvPicPr>
        <p:blipFill>
          <a:blip r:embed="rId57" cstate="print"/>
          <a:srcRect l="5556" t="11111" r="5556" b="25333"/>
          <a:stretch>
            <a:fillRect/>
          </a:stretch>
        </p:blipFill>
        <p:spPr>
          <a:xfrm>
            <a:off x="-4011" y="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674" r:id="rId40"/>
    <p:sldLayoutId id="2147483675" r:id="rId41"/>
    <p:sldLayoutId id="2147483662" r:id="rId42"/>
    <p:sldLayoutId id="2147483663" r:id="rId43"/>
    <p:sldLayoutId id="2147483664" r:id="rId44"/>
    <p:sldLayoutId id="2147483665" r:id="rId45"/>
    <p:sldLayoutId id="2147483666" r:id="rId46"/>
    <p:sldLayoutId id="2147483667" r:id="rId47"/>
    <p:sldLayoutId id="2147483668" r:id="rId48"/>
    <p:sldLayoutId id="2147483649" r:id="rId49"/>
    <p:sldLayoutId id="2147483650" r:id="rId50"/>
    <p:sldLayoutId id="2147483651" r:id="rId51"/>
    <p:sldLayoutId id="2147483652" r:id="rId52"/>
    <p:sldLayoutId id="2147483653" r:id="rId53"/>
    <p:sldLayoutId id="2147483654" r:id="rId54"/>
    <p:sldLayoutId id="2147483660" r:id="rId5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ST_logo w acronym.jpg"/>
          <p:cNvPicPr>
            <a:picLocks noChangeAspect="1"/>
          </p:cNvPicPr>
          <p:nvPr/>
        </p:nvPicPr>
        <p:blipFill>
          <a:blip r:embed="rId13" cstate="print"/>
          <a:srcRect l="5556" t="11111" r="5556" b="25333"/>
          <a:stretch>
            <a:fillRect/>
          </a:stretch>
        </p:blipFill>
        <p:spPr>
          <a:xfrm>
            <a:off x="-4011" y="0"/>
            <a:ext cx="2133600" cy="7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F4F-23A5-A042-94EF-FFD1690D6AC1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E69F-7A53-844F-9B6A-EDA65FEE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E66E-36A2-494C-877E-E4133EB94854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68C8-8385-1547-A921-489993FFE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9" r:id="rId18"/>
    <p:sldLayoutId id="2147483771" r:id="rId19"/>
    <p:sldLayoutId id="2147483772" r:id="rId20"/>
    <p:sldLayoutId id="2147483773" r:id="rId21"/>
    <p:sldLayoutId id="2147483775" r:id="rId22"/>
    <p:sldLayoutId id="2147483777" r:id="rId23"/>
    <p:sldLayoutId id="2147483778" r:id="rId24"/>
    <p:sldLayoutId id="2147483779" r:id="rId25"/>
    <p:sldLayoutId id="2147483780" r:id="rId26"/>
    <p:sldLayoutId id="2147483788" r:id="rId27"/>
    <p:sldLayoutId id="2147483790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lds.grads360.org/#program/ecids-toolkit" TargetMode="Externa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asycenter.org/" TargetMode="External"/><Relationship Id="rId2" Type="http://schemas.openxmlformats.org/officeDocument/2006/relationships/hyperlink" Target="https://slds.grads360.org/#program/ecids-toolkit" TargetMode="Externa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cmurphy@utah.gov" TargetMode="External"/><Relationship Id="rId2" Type="http://schemas.openxmlformats.org/officeDocument/2006/relationships/hyperlink" Target="mailto:missy.cochenour@aemcorp.com" TargetMode="External"/><Relationship Id="rId1" Type="http://schemas.openxmlformats.org/officeDocument/2006/relationships/slideLayout" Target="../slideLayouts/slideLayout90.xml"/><Relationship Id="rId4" Type="http://schemas.openxmlformats.org/officeDocument/2006/relationships/hyperlink" Target="mailto:donna.spiker@sri.co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39636" y="3429000"/>
            <a:ext cx="6823364" cy="25908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 algn="ctr"/>
            <a:endParaRPr lang="en-US" sz="3600" dirty="0" smtClean="0">
              <a:solidFill>
                <a:srgbClr val="45496B"/>
              </a:solidFill>
            </a:endParaRPr>
          </a:p>
          <a:p>
            <a:pPr algn="ctr"/>
            <a:r>
              <a:rPr lang="en-US" sz="12300" dirty="0" smtClean="0">
                <a:solidFill>
                  <a:srgbClr val="45496B"/>
                </a:solidFill>
              </a:rPr>
              <a:t>ECIDS </a:t>
            </a:r>
            <a:r>
              <a:rPr lang="en-US" sz="12300" dirty="0">
                <a:solidFill>
                  <a:srgbClr val="45496B"/>
                </a:solidFill>
              </a:rPr>
              <a:t>and DaSy: Frameworks for Building Better Data </a:t>
            </a:r>
            <a:r>
              <a:rPr lang="en-US" sz="12300" dirty="0" smtClean="0">
                <a:solidFill>
                  <a:srgbClr val="45496B"/>
                </a:solidFill>
              </a:rPr>
              <a:t>Systems</a:t>
            </a:r>
          </a:p>
          <a:p>
            <a:pPr algn="ctr"/>
            <a:endParaRPr lang="en-US" sz="7000" b="1" dirty="0" smtClean="0">
              <a:solidFill>
                <a:srgbClr val="45496B"/>
              </a:solidFill>
              <a:latin typeface="Calibri"/>
              <a:cs typeface="Calibri"/>
            </a:endParaRPr>
          </a:p>
          <a:p>
            <a:pPr algn="ctr"/>
            <a:r>
              <a:rPr lang="en-US" sz="7000" dirty="0" smtClean="0">
                <a:solidFill>
                  <a:srgbClr val="45496B"/>
                </a:solidFill>
                <a:latin typeface="Calibri"/>
                <a:cs typeface="Calibri"/>
              </a:rPr>
              <a:t>Presented at: Improving Data, Improving Outcomes</a:t>
            </a:r>
          </a:p>
          <a:p>
            <a:pPr algn="ctr"/>
            <a:r>
              <a:rPr lang="en-US" sz="7000" dirty="0" smtClean="0">
                <a:solidFill>
                  <a:srgbClr val="45496B"/>
                </a:solidFill>
                <a:latin typeface="Calibri"/>
                <a:cs typeface="Calibri"/>
              </a:rPr>
              <a:t>New Orleans, LA</a:t>
            </a:r>
          </a:p>
          <a:p>
            <a:pPr algn="ctr"/>
            <a:r>
              <a:rPr lang="en-US" sz="7000" dirty="0" smtClean="0">
                <a:solidFill>
                  <a:srgbClr val="45496B"/>
                </a:solidFill>
                <a:latin typeface="Calibri"/>
                <a:cs typeface="Calibri"/>
              </a:rPr>
              <a:t>September 2014</a:t>
            </a:r>
          </a:p>
          <a:p>
            <a:pPr algn="ctr"/>
            <a:endParaRPr lang="en-US" sz="3200" dirty="0" smtClean="0">
              <a:solidFill>
                <a:srgbClr val="45496B"/>
              </a:solidFill>
              <a:latin typeface="Calibri"/>
              <a:cs typeface="Calibri"/>
            </a:endParaRPr>
          </a:p>
          <a:p>
            <a:pPr algn="ctr"/>
            <a:r>
              <a:rPr lang="en-US" sz="3200" dirty="0">
                <a:solidFill>
                  <a:srgbClr val="45496B"/>
                </a:solidFill>
                <a:cs typeface="Calibri"/>
              </a:rPr>
              <a:t> 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953000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en-US" sz="3400" dirty="0" smtClean="0"/>
              <a:t>Intended Users: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0" dirty="0" smtClean="0"/>
              <a:t>ECIDS Leads, Core Teams, Early Childhood Executive Leadership, P-20W+ Partners</a:t>
            </a:r>
          </a:p>
          <a:p>
            <a:pPr marL="0" indent="0"/>
            <a:r>
              <a:rPr lang="en-US" sz="3400" dirty="0" smtClean="0"/>
              <a:t>Intended Uses: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0" dirty="0" smtClean="0"/>
              <a:t>Determine progress made around ECIDS and alignment to </a:t>
            </a:r>
            <a:r>
              <a:rPr lang="en-US" sz="3300" b="0" dirty="0" smtClean="0"/>
              <a:t/>
            </a:r>
            <a:br>
              <a:rPr lang="en-US" sz="3300" b="0" dirty="0" smtClean="0"/>
            </a:br>
            <a:r>
              <a:rPr lang="en-US" sz="3300" b="0" dirty="0" smtClean="0"/>
              <a:t>P-20W</a:t>
            </a:r>
            <a:r>
              <a:rPr lang="en-US" sz="3300" b="0" dirty="0" smtClean="0"/>
              <a:t>+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0" dirty="0" smtClean="0"/>
              <a:t>Understand the key pieces of an ECIDS and how it connects with the other states integrated data system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0" dirty="0" smtClean="0"/>
              <a:t>Allow states to determine their strengths and areas of needed improvement</a:t>
            </a:r>
          </a:p>
          <a:p>
            <a:pPr marL="1143000" lvl="1" indent="-457200" defTabSz="688975">
              <a:buClrTx/>
            </a:pPr>
            <a:r>
              <a:rPr lang="en-US" dirty="0" smtClean="0"/>
              <a:t>TA Goals</a:t>
            </a:r>
          </a:p>
          <a:p>
            <a:pPr marL="1143000" lvl="1" indent="-457200" defTabSz="688975">
              <a:buClrTx/>
            </a:pPr>
            <a:r>
              <a:rPr lang="en-US" dirty="0" smtClean="0"/>
              <a:t>Resource allocation in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0" dirty="0" smtClean="0"/>
              <a:t>Facilitate State discussions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b="0" dirty="0" smtClean="0"/>
              <a:t>Share lessons learned from other states </a:t>
            </a:r>
          </a:p>
          <a:p>
            <a:pPr marL="857250" lvl="1" indent="-45720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ECIDS Toolkit – Intended Uses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5496B"/>
                </a:solidFill>
              </a:rPr>
              <a:t>ECIDS Toolkit Release!</a:t>
            </a:r>
            <a:endParaRPr lang="en-US" sz="5400" b="1" dirty="0">
              <a:solidFill>
                <a:srgbClr val="4549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4076"/>
          <a:stretch/>
        </p:blipFill>
        <p:spPr>
          <a:xfrm>
            <a:off x="914400" y="1374253"/>
            <a:ext cx="7315200" cy="487414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Main SLDS Page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8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25739"/>
          <a:stretch/>
        </p:blipFill>
        <p:spPr>
          <a:xfrm>
            <a:off x="914400" y="1338349"/>
            <a:ext cx="7315200" cy="49100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ECIDS Toolkit Home Page (1 of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ECIDS Toolkit Home Page (2 of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188" b="8995"/>
          <a:stretch/>
        </p:blipFill>
        <p:spPr>
          <a:xfrm>
            <a:off x="914400" y="1371600"/>
            <a:ext cx="7315200" cy="49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34950"/>
          <a:stretch/>
        </p:blipFill>
        <p:spPr>
          <a:xfrm>
            <a:off x="914400" y="1399309"/>
            <a:ext cx="7315200" cy="47728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Component Page (1 of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1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Component Page (2 of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315200" cy="30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Resources Link to PDC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7315200" cy="46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Key Indicator Page (1 of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106"/>
          <a:stretch/>
        </p:blipFill>
        <p:spPr>
          <a:xfrm>
            <a:off x="932411" y="1359130"/>
            <a:ext cx="7315200" cy="48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Key Indicator Page (2 of 2)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0281"/>
            <a:ext cx="7315200" cy="32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/>
            <a:r>
              <a:rPr lang="en-US" dirty="0"/>
              <a:t>Missy </a:t>
            </a:r>
            <a:r>
              <a:rPr lang="en-US" dirty="0" smtClean="0"/>
              <a:t>Cochenour </a:t>
            </a:r>
          </a:p>
          <a:p>
            <a:pPr lvl="0" algn="ctr"/>
            <a:r>
              <a:rPr lang="en-US" b="0" dirty="0" smtClean="0"/>
              <a:t>SLDS </a:t>
            </a:r>
            <a:r>
              <a:rPr lang="en-US" b="0" dirty="0"/>
              <a:t>State Support </a:t>
            </a:r>
            <a:r>
              <a:rPr lang="en-US" b="0" dirty="0" smtClean="0"/>
              <a:t>Team/DaSy/CEDS</a:t>
            </a:r>
          </a:p>
          <a:p>
            <a:pPr lvl="0" algn="ctr"/>
            <a:endParaRPr lang="en-US" b="0" dirty="0"/>
          </a:p>
          <a:p>
            <a:pPr algn="ctr"/>
            <a:r>
              <a:rPr lang="en-US" dirty="0" smtClean="0"/>
              <a:t>Colleen Murphy</a:t>
            </a:r>
          </a:p>
          <a:p>
            <a:pPr algn="ctr"/>
            <a:r>
              <a:rPr lang="en-US" b="0" dirty="0" smtClean="0"/>
              <a:t>Parent Support Programs Manager, </a:t>
            </a:r>
            <a:br>
              <a:rPr lang="en-US" b="0" dirty="0" smtClean="0"/>
            </a:br>
            <a:r>
              <a:rPr lang="en-US" b="0" dirty="0" smtClean="0"/>
              <a:t>Utah Department of Health, </a:t>
            </a:r>
            <a:br>
              <a:rPr lang="en-US" b="0" dirty="0" smtClean="0"/>
            </a:br>
            <a:r>
              <a:rPr lang="en-US" b="0" dirty="0" smtClean="0"/>
              <a:t>Bureau of Child Development</a:t>
            </a:r>
          </a:p>
          <a:p>
            <a:pPr algn="ctr"/>
            <a:endParaRPr lang="en-US" b="0" dirty="0">
              <a:solidFill>
                <a:srgbClr val="FF0000"/>
              </a:solidFill>
            </a:endParaRPr>
          </a:p>
          <a:p>
            <a:pPr lvl="0" algn="ctr"/>
            <a:r>
              <a:rPr lang="en-US" dirty="0" smtClean="0"/>
              <a:t>Donna Spiker </a:t>
            </a:r>
          </a:p>
          <a:p>
            <a:pPr lvl="0" algn="ctr"/>
            <a:r>
              <a:rPr lang="en-US" b="0" dirty="0" smtClean="0"/>
              <a:t>Project Co-Director, </a:t>
            </a:r>
            <a:r>
              <a:rPr lang="en-US" b="0" dirty="0"/>
              <a:t>DaSy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aseline="0">
                <a:solidFill>
                  <a:srgbClr val="7980A3"/>
                </a:solidFill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Today’s Presenters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8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Connection to COPs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823" r="6968"/>
          <a:stretch/>
        </p:blipFill>
        <p:spPr>
          <a:xfrm>
            <a:off x="533400" y="1371600"/>
            <a:ext cx="6087737" cy="310078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213" y="2921994"/>
            <a:ext cx="5037187" cy="32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What did you see that you like?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What enhancements would you like to see in future developments?</a:t>
            </a:r>
            <a:endParaRPr lang="en-US" b="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Brief Discussion	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5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Overview: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DaSy Framework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808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</a:rPr>
              <a:t>To enhance the capacity of Part C and Part B </a:t>
            </a:r>
            <a:r>
              <a:rPr lang="en-US" sz="2800" dirty="0" smtClean="0">
                <a:solidFill>
                  <a:schemeClr val="tx2"/>
                </a:solidFill>
              </a:rPr>
              <a:t>619 </a:t>
            </a:r>
            <a:r>
              <a:rPr lang="en-US" sz="2800" dirty="0">
                <a:solidFill>
                  <a:schemeClr val="tx2"/>
                </a:solidFill>
              </a:rPr>
              <a:t>staff to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Understand the characteristics and capabilities of a good data system, so they can…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Lead or actively participate in state data system’s development efforts, including cross agency work, so they can…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Use their data system(s) to address IDEA reporting requirements and to answer important program and policy questions, which will…</a:t>
            </a:r>
          </a:p>
          <a:p>
            <a:pPr lvl="0"/>
            <a:r>
              <a:rPr lang="en-US" sz="2800" dirty="0">
                <a:solidFill>
                  <a:schemeClr val="tx2"/>
                </a:solidFill>
              </a:rPr>
              <a:t>Allow states to build better systems of services and programs that </a:t>
            </a:r>
            <a:r>
              <a:rPr lang="en-US" sz="2800" dirty="0" smtClean="0">
                <a:solidFill>
                  <a:schemeClr val="tx2"/>
                </a:solidFill>
              </a:rPr>
              <a:t>will improve </a:t>
            </a:r>
            <a:r>
              <a:rPr lang="en-US" sz="2800" dirty="0">
                <a:solidFill>
                  <a:schemeClr val="tx2"/>
                </a:solidFill>
              </a:rPr>
              <a:t>outcomes for young children with disabilities and families</a:t>
            </a:r>
            <a:r>
              <a:rPr lang="en-US" sz="2800" dirty="0"/>
              <a:t>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</a:t>
            </a:r>
            <a:r>
              <a:rPr lang="en-US" dirty="0" err="1" smtClean="0">
                <a:solidFill>
                  <a:srgbClr val="45496B"/>
                </a:solidFill>
              </a:rPr>
              <a:t>DaSy</a:t>
            </a:r>
            <a:r>
              <a:rPr lang="en-US" dirty="0" smtClean="0">
                <a:solidFill>
                  <a:srgbClr val="45496B"/>
                </a:solidFill>
              </a:rPr>
              <a:t> Framework</a:t>
            </a:r>
            <a:endParaRPr lang="en-US" dirty="0">
              <a:solidFill>
                <a:srgbClr val="45496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5496B"/>
                </a:solidFill>
              </a:rPr>
              <a:t>Introduction</a:t>
            </a:r>
          </a:p>
          <a:p>
            <a:r>
              <a:rPr lang="en-US" sz="2800" dirty="0" smtClean="0">
                <a:solidFill>
                  <a:srgbClr val="45496B"/>
                </a:solidFill>
              </a:rPr>
              <a:t>Self-Assessment, with scoring rubric</a:t>
            </a:r>
          </a:p>
          <a:p>
            <a:r>
              <a:rPr lang="en-US" sz="2800" dirty="0" smtClean="0">
                <a:solidFill>
                  <a:srgbClr val="45496B"/>
                </a:solidFill>
              </a:rPr>
              <a:t>Subcomponents, each has:</a:t>
            </a:r>
          </a:p>
          <a:p>
            <a:pPr lvl="1"/>
            <a:r>
              <a:rPr lang="en-US" sz="2400" dirty="0" smtClean="0">
                <a:solidFill>
                  <a:srgbClr val="45496B"/>
                </a:solidFill>
              </a:rPr>
              <a:t>Introduction</a:t>
            </a:r>
          </a:p>
          <a:p>
            <a:pPr lvl="1"/>
            <a:r>
              <a:rPr lang="en-US" sz="2400" dirty="0" smtClean="0">
                <a:solidFill>
                  <a:srgbClr val="45496B"/>
                </a:solidFill>
              </a:rPr>
              <a:t>Quality indicators</a:t>
            </a:r>
          </a:p>
          <a:p>
            <a:pPr lvl="1"/>
            <a:r>
              <a:rPr lang="en-US" sz="2400" dirty="0" smtClean="0">
                <a:solidFill>
                  <a:srgbClr val="45496B"/>
                </a:solidFill>
              </a:rPr>
              <a:t>Elements of quality</a:t>
            </a:r>
          </a:p>
          <a:p>
            <a:r>
              <a:rPr lang="en-US" sz="2800" dirty="0" smtClean="0">
                <a:solidFill>
                  <a:srgbClr val="45496B"/>
                </a:solidFill>
              </a:rPr>
              <a:t>Some subcomponents have sections</a:t>
            </a:r>
          </a:p>
          <a:p>
            <a:r>
              <a:rPr lang="en-US" sz="2800" dirty="0" smtClean="0">
                <a:solidFill>
                  <a:srgbClr val="45496B"/>
                </a:solidFill>
              </a:rPr>
              <a:t>Glossary of terms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DaSy</a:t>
            </a:r>
            <a:r>
              <a:rPr lang="en-US" dirty="0" smtClean="0"/>
              <a:t> Framework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1623503"/>
              </p:ext>
            </p:extLst>
          </p:nvPr>
        </p:nvGraphicFramePr>
        <p:xfrm>
          <a:off x="5181600" y="3378200"/>
          <a:ext cx="40386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hudson\Desktop\DaSy_framework_graphic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587" y="1600200"/>
            <a:ext cx="444482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5496B"/>
                </a:solidFill>
              </a:rPr>
              <a:t>DaSy</a:t>
            </a:r>
            <a:r>
              <a:rPr lang="en-US" dirty="0" smtClean="0">
                <a:solidFill>
                  <a:srgbClr val="45496B"/>
                </a:solidFill>
              </a:rPr>
              <a:t> Framework Subcomponents</a:t>
            </a:r>
            <a:endParaRPr lang="en-US" dirty="0">
              <a:solidFill>
                <a:srgbClr val="45496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Provide a common language for DaSy and other TA providers to use in discussing Part C and Section 619 data </a:t>
            </a:r>
            <a:r>
              <a:rPr lang="en-US" sz="2800" dirty="0" smtClean="0">
                <a:solidFill>
                  <a:srgbClr val="45496B"/>
                </a:solidFill>
              </a:rPr>
              <a:t>systems with states.</a:t>
            </a:r>
          </a:p>
          <a:p>
            <a:r>
              <a:rPr lang="en-US" sz="2800" dirty="0" smtClean="0">
                <a:solidFill>
                  <a:srgbClr val="45496B"/>
                </a:solidFill>
              </a:rPr>
              <a:t>Provide an organizing structure for categorizing </a:t>
            </a:r>
            <a:r>
              <a:rPr lang="en-US" sz="2800" dirty="0" smtClean="0">
                <a:solidFill>
                  <a:schemeClr val="tx2"/>
                </a:solidFill>
              </a:rPr>
              <a:t>resources and state examples related to Part C and Section 619 data systems (to be developed).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Serve as the organizing structure for a self-assessment (to be developed).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45496B"/>
                </a:solidFill>
              </a:rPr>
              <a:t> </a:t>
            </a:r>
            <a:r>
              <a:rPr lang="en-US" dirty="0" err="1" smtClean="0">
                <a:solidFill>
                  <a:srgbClr val="45496B"/>
                </a:solidFill>
              </a:rPr>
              <a:t>DaSy</a:t>
            </a:r>
            <a:r>
              <a:rPr lang="en-US" dirty="0" smtClean="0">
                <a:solidFill>
                  <a:srgbClr val="45496B"/>
                </a:solidFill>
              </a:rPr>
              <a:t> Framework </a:t>
            </a:r>
            <a:r>
              <a:rPr lang="en-US" dirty="0" smtClean="0"/>
              <a:t>will…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5496B"/>
                </a:solidFill>
              </a:rPr>
              <a:t>Collaborative Development</a:t>
            </a:r>
            <a:endParaRPr lang="en-US" sz="5400" b="1" dirty="0">
              <a:solidFill>
                <a:srgbClr val="4549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48037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1"/>
            <a:ext cx="8004174" cy="1600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dirty="0" smtClean="0"/>
              <a:t>Critical factors for success are different for program data systems vs. integrated data systems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Why do we have both?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196370"/>
            <a:ext cx="312420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45496B"/>
                </a:solidFill>
              </a:rPr>
              <a:t>Audience </a:t>
            </a:r>
            <a:r>
              <a:rPr lang="en-US" sz="2600" dirty="0" smtClean="0">
                <a:solidFill>
                  <a:srgbClr val="45496B"/>
                </a:solidFill>
              </a:rPr>
              <a:t>varies</a:t>
            </a:r>
          </a:p>
          <a:p>
            <a:pPr marL="914400" lvl="1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DaSy: Part C and 619 (program focused)</a:t>
            </a:r>
          </a:p>
          <a:p>
            <a:pPr marL="914400" lvl="1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ECIDS: State teams working to integrate early childhood data (multiple programs and/or agencies)</a:t>
            </a:r>
          </a:p>
          <a:p>
            <a:pPr marL="457200" lvl="0" indent="-4572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45496B"/>
                </a:solidFill>
              </a:rPr>
              <a:t>Keep it from being too overwhelming to be together </a:t>
            </a:r>
            <a:endParaRPr lang="en-US" sz="2600" dirty="0">
              <a:solidFill>
                <a:srgbClr val="4549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Framework Relationships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81" y="1371600"/>
            <a:ext cx="6308906" cy="4876800"/>
          </a:xfrm>
        </p:spPr>
      </p:pic>
    </p:spTree>
    <p:extLst>
      <p:ext uri="{BB962C8B-B14F-4D97-AF65-F5344CB8AC3E}">
        <p14:creationId xmlns:p14="http://schemas.microsoft.com/office/powerpoint/2010/main" val="24322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pPr marL="796925" indent="-454025">
              <a:spcAft>
                <a:spcPts val="600"/>
              </a:spcAft>
              <a:buFont typeface="+mj-lt"/>
              <a:buAutoNum type="arabicPeriod"/>
            </a:pPr>
            <a:r>
              <a:rPr lang="en-US" sz="2800" b="0" dirty="0" smtClean="0"/>
              <a:t>Share overview of ECIDS Toolkit and DaSy framework</a:t>
            </a:r>
          </a:p>
          <a:p>
            <a:pPr marL="796925" indent="-454025">
              <a:spcAft>
                <a:spcPts val="600"/>
              </a:spcAft>
              <a:buFont typeface="+mj-lt"/>
              <a:buAutoNum type="arabicPeriod"/>
            </a:pPr>
            <a:r>
              <a:rPr lang="en-US" sz="2800" b="0" dirty="0"/>
              <a:t>Discuss how these frameworks can help you use your </a:t>
            </a:r>
            <a:r>
              <a:rPr lang="en-US" sz="2800" b="0" dirty="0" smtClean="0"/>
              <a:t>data through current state examples</a:t>
            </a:r>
            <a:endParaRPr lang="en-US" sz="2800" b="0" dirty="0"/>
          </a:p>
          <a:p>
            <a:pPr marL="796925" indent="-454025">
              <a:spcAft>
                <a:spcPts val="600"/>
              </a:spcAft>
              <a:buFont typeface="+mj-lt"/>
              <a:buAutoNum type="arabicPeriod"/>
            </a:pPr>
            <a:r>
              <a:rPr lang="en-US" sz="2800" b="0" dirty="0"/>
              <a:t>Present implications for integrating early childhood program data into P-20+ State Longitudinal Data Systems (SLDS)</a:t>
            </a:r>
          </a:p>
          <a:p>
            <a:pPr marL="857250" lvl="1" indent="-457200"/>
            <a:endParaRPr lang="en-US" sz="2100" b="0" dirty="0" smtClean="0"/>
          </a:p>
          <a:p>
            <a:pPr marL="457200" lvl="0" indent="-457200">
              <a:buFont typeface="Arial" pitchFamily="34" charset="0"/>
              <a:buChar char="•"/>
            </a:pPr>
            <a:endParaRPr lang="en-US" sz="2500" b="0" dirty="0"/>
          </a:p>
          <a:p>
            <a:pPr marL="0" indent="0"/>
            <a:endParaRPr lang="en-US" sz="2800" dirty="0"/>
          </a:p>
          <a:p>
            <a:pPr marL="0" lvl="0" indent="0"/>
            <a:endParaRPr lang="en-US" sz="25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aseline="0">
                <a:solidFill>
                  <a:srgbClr val="7980A3"/>
                </a:solidFill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Session Objectives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75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Comparison of Components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98805"/>
              </p:ext>
            </p:extLst>
          </p:nvPr>
        </p:nvGraphicFramePr>
        <p:xfrm>
          <a:off x="685800" y="1592201"/>
          <a:ext cx="7772400" cy="416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49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ECIDS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DaSy</a:t>
                      </a:r>
                      <a:endParaRPr lang="en-US" sz="2400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 and Vision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Purpose and Vision</a:t>
                      </a: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Planning and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Stakeholder Engagement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smtClean="0"/>
                        <a:t>Stakeholder Engagement</a:t>
                      </a: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smtClean="0"/>
                        <a:t>Data Governance </a:t>
                      </a:r>
                      <a:r>
                        <a:rPr lang="en-US" b="1" dirty="0" smtClean="0"/>
                        <a:t>and Management</a:t>
                      </a: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Design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System Design</a:t>
                      </a:r>
                      <a:r>
                        <a:rPr lang="en-US" b="0" baseline="0" dirty="0" smtClean="0"/>
                        <a:t> and </a:t>
                      </a:r>
                      <a:r>
                        <a:rPr lang="en-US" b="1" dirty="0" smtClean="0"/>
                        <a:t>Development</a:t>
                      </a: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dirty="0" smtClean="0"/>
                        <a:t>Data Use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Data Use</a:t>
                      </a:r>
                      <a:endParaRPr lang="en-US" dirty="0" smtClean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Sustainability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Sustainability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7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5499-22F0-4E30-BA6A-ED84175C6FD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State Partners	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05621"/>
              </p:ext>
            </p:extLst>
          </p:nvPr>
        </p:nvGraphicFramePr>
        <p:xfrm>
          <a:off x="685800" y="1524000"/>
          <a:ext cx="7772400" cy="453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ECIDS</a:t>
                      </a:r>
                    </a:p>
                    <a:p>
                      <a:pPr algn="ctr"/>
                      <a:r>
                        <a:rPr lang="en-US" sz="2400" dirty="0" smtClean="0"/>
                        <a:t>(ECIDS Lead</a:t>
                      </a:r>
                      <a:r>
                        <a:rPr lang="en-US" sz="2400" baseline="0" dirty="0" smtClean="0"/>
                        <a:t> and IT Staff)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DaSy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(Part C and 619 Staff)</a:t>
                      </a:r>
                      <a:endParaRPr lang="en-US" sz="2400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Kansas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Arkansas</a:t>
                      </a:r>
                      <a:endParaRPr lang="en-US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Minnesota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Connecticut</a:t>
                      </a:r>
                      <a:endParaRPr lang="en-US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Missouri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Georgia</a:t>
                      </a:r>
                      <a:endParaRPr lang="en-US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North Carolina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Idaho</a:t>
                      </a:r>
                      <a:endParaRPr lang="en-US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Utah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Massachusetts</a:t>
                      </a:r>
                      <a:endParaRPr lang="en-US" dirty="0"/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Pennsylvania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12869"/>
              </p:ext>
            </p:extLst>
          </p:nvPr>
        </p:nvGraphicFramePr>
        <p:xfrm>
          <a:off x="685800" y="1524000"/>
          <a:ext cx="7772400" cy="463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4717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ECIDS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DaSy</a:t>
                      </a:r>
                      <a:endParaRPr lang="en-US" sz="2400" dirty="0"/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Elliot Regenstein,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Ounce of Prevention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Elliot Regenstein,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Ounce of Prevention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Albert </a:t>
                      </a:r>
                      <a:r>
                        <a:rPr lang="en-US" b="1" dirty="0" err="1" smtClean="0"/>
                        <a:t>Wat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0" dirty="0" smtClean="0"/>
                        <a:t>NGA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Albert </a:t>
                      </a:r>
                      <a:r>
                        <a:rPr lang="en-US" b="1" dirty="0" err="1" smtClean="0"/>
                        <a:t>Wat</a:t>
                      </a:r>
                      <a:r>
                        <a:rPr lang="en-US" b="1" dirty="0" smtClean="0"/>
                        <a:t>, </a:t>
                      </a:r>
                      <a:r>
                        <a:rPr lang="en-US" b="0" dirty="0" smtClean="0"/>
                        <a:t>NGA</a:t>
                      </a:r>
                      <a:endParaRPr lang="en-US" b="0" dirty="0"/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Carlise King, </a:t>
                      </a:r>
                      <a:r>
                        <a:rPr lang="en-US" b="0" dirty="0" smtClean="0"/>
                        <a:t>ECDC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Carlise King, </a:t>
                      </a:r>
                      <a:r>
                        <a:rPr lang="en-US" b="0" dirty="0" smtClean="0"/>
                        <a:t>ECDC</a:t>
                      </a:r>
                      <a:endParaRPr lang="en-US" b="0" dirty="0"/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Maria Taylor, National Registry</a:t>
                      </a:r>
                      <a:r>
                        <a:rPr lang="en-US" baseline="0" dirty="0" smtClean="0"/>
                        <a:t> Alliance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Andy</a:t>
                      </a:r>
                      <a:r>
                        <a:rPr lang="en-US" baseline="0" dirty="0" smtClean="0"/>
                        <a:t> Gomm, New Mexico Part C</a:t>
                      </a:r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Kathryn</a:t>
                      </a:r>
                      <a:r>
                        <a:rPr lang="en-US" baseline="0" dirty="0" smtClean="0"/>
                        <a:t> Tout, INQUIRE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Mary Corey, </a:t>
                      </a:r>
                      <a:r>
                        <a:rPr lang="en-US" baseline="0" dirty="0" smtClean="0"/>
                        <a:t>Missouri Special Education</a:t>
                      </a:r>
                    </a:p>
                  </a:txBody>
                  <a:tcPr anchor="ctr"/>
                </a:tc>
              </a:tr>
              <a:tr h="628788">
                <a:tc>
                  <a:txBody>
                    <a:bodyPr/>
                    <a:lstStyle/>
                    <a:p>
                      <a:r>
                        <a:rPr lang="en-US" dirty="0" smtClean="0"/>
                        <a:t>Michelle Thomas, RTT-ELC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Lisa Backer, </a:t>
                      </a:r>
                      <a:r>
                        <a:rPr lang="en-US" baseline="0" dirty="0" smtClean="0"/>
                        <a:t>Minnesota Early Childhood Special Education</a:t>
                      </a:r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dirty="0" smtClean="0"/>
                        <a:t>Fran Majestic, OHS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Colleen Murphy, </a:t>
                      </a:r>
                      <a:r>
                        <a:rPr lang="en-US" baseline="0" dirty="0" smtClean="0"/>
                        <a:t>Utah Early Childhood</a:t>
                      </a:r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Christina </a:t>
                      </a:r>
                      <a:r>
                        <a:rPr lang="en-US" dirty="0" err="1" smtClean="0"/>
                        <a:t>Kasprzak</a:t>
                      </a:r>
                      <a:r>
                        <a:rPr lang="en-US" dirty="0" smtClean="0"/>
                        <a:t>, ECTA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Chris</a:t>
                      </a:r>
                      <a:r>
                        <a:rPr lang="en-US" baseline="0" dirty="0" smtClean="0"/>
                        <a:t> Robin Payne, Rhode Island Part C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External Reviewers	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906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ctr">
              <a:spcAft>
                <a:spcPts val="600"/>
              </a:spcAft>
            </a:pPr>
            <a:r>
              <a:rPr lang="en-US" sz="5400" b="1" dirty="0" smtClean="0"/>
              <a:t>So What?</a:t>
            </a:r>
          </a:p>
          <a:p>
            <a:pPr marL="342900" algn="ctr">
              <a:spcAft>
                <a:spcPts val="600"/>
              </a:spcAft>
            </a:pPr>
            <a:endParaRPr lang="en-US" sz="5400" b="1" dirty="0" smtClean="0"/>
          </a:p>
          <a:p>
            <a:pPr marL="342900" algn="ctr">
              <a:spcAft>
                <a:spcPts val="600"/>
              </a:spcAft>
            </a:pPr>
            <a:r>
              <a:rPr lang="en-US" sz="5400" dirty="0" smtClean="0"/>
              <a:t>How can these </a:t>
            </a:r>
            <a:r>
              <a:rPr lang="en-US" sz="5400" dirty="0"/>
              <a:t>frameworks </a:t>
            </a:r>
            <a:r>
              <a:rPr lang="en-US" sz="5400" dirty="0" smtClean="0"/>
              <a:t>help </a:t>
            </a:r>
            <a:r>
              <a:rPr lang="en-US" sz="5400" dirty="0"/>
              <a:t>you use your </a:t>
            </a:r>
            <a:r>
              <a:rPr lang="en-US" sz="5400" dirty="0" smtClean="0"/>
              <a:t>data?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46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1000" y="1371600"/>
            <a:ext cx="8860971" cy="5029200"/>
          </a:xfrm>
        </p:spPr>
        <p:txBody>
          <a:bodyPr>
            <a:normAutofit/>
          </a:bodyPr>
          <a:lstStyle/>
          <a:p>
            <a:pPr marL="1201738" indent="0"/>
            <a:r>
              <a:rPr lang="en-US" sz="2900" b="0" dirty="0" smtClean="0"/>
              <a:t>To quote Aristotle, "The whole is greater than the sum of its </a:t>
            </a:r>
            <a:r>
              <a:rPr lang="en-US" sz="2900" b="0" dirty="0" smtClean="0"/>
              <a:t>parts." </a:t>
            </a:r>
            <a:r>
              <a:rPr lang="en-US" sz="2900" b="0" dirty="0" smtClean="0"/>
              <a:t>Through this work I have learned many ways to make my data system more efficient and more inclusive while gaining experience from "lessons </a:t>
            </a:r>
            <a:r>
              <a:rPr lang="en-US" sz="2900" b="0" dirty="0" smtClean="0"/>
              <a:t>learned." </a:t>
            </a:r>
            <a:r>
              <a:rPr lang="en-US" sz="2900" b="0" dirty="0" smtClean="0"/>
              <a:t>It has also helped to guide the timeline of my work. I have been able to collaborate with experts, save time, and this collaboration has given credibility to the work in Utah.</a:t>
            </a:r>
            <a:endParaRPr lang="en-US" sz="2900" b="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State Lessons Learned</a:t>
            </a:r>
          </a:p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Utah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Helped to establish where to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Used to assist in determining where are we going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Prevented scope/vision creep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Allowed Utah to individualize our data system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 Utah these tools have…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8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886700" cy="475456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The </a:t>
            </a:r>
            <a:r>
              <a:rPr lang="en-US" b="0" dirty="0"/>
              <a:t>Early Childhood Integrated Data System is not located with the SLDS </a:t>
            </a:r>
            <a:r>
              <a:rPr lang="en-US" b="0" dirty="0" smtClean="0"/>
              <a:t>system.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It </a:t>
            </a:r>
            <a:r>
              <a:rPr lang="en-US" b="0" dirty="0"/>
              <a:t>has been imperative to keep the larger vision in view as we have both developed our system. </a:t>
            </a:r>
            <a:endParaRPr lang="en-US" b="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 smtClean="0"/>
              <a:t>This </a:t>
            </a:r>
            <a:r>
              <a:rPr lang="en-US" b="0" dirty="0"/>
              <a:t>guide has helped delineate the different roles and responsibilities which helps our two systems to compliment each other. 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Alignment with P-20W+</a:t>
            </a:r>
          </a:p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Utah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7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hlinkClick r:id="rId2"/>
            </a:endParaRPr>
          </a:p>
          <a:p>
            <a:pPr algn="ctr"/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://slds.grads360.org/#</a:t>
            </a:r>
            <a:r>
              <a:rPr lang="en-US" sz="2800" dirty="0" smtClean="0">
                <a:hlinkClick r:id="rId2"/>
              </a:rPr>
              <a:t>program/ecids-toolkit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Live Demo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7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How might this ECIDS guide/</a:t>
            </a:r>
            <a:r>
              <a:rPr lang="en-US" b="0" dirty="0" err="1" smtClean="0"/>
              <a:t>DaSy</a:t>
            </a:r>
            <a:r>
              <a:rPr lang="en-US" b="0" dirty="0" smtClean="0"/>
              <a:t> framework be helpful to you in your work?</a:t>
            </a:r>
          </a:p>
          <a:p>
            <a:pPr marL="0" indent="0"/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Discussion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Content Placeholder 4" descr="DSC_0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r="21505"/>
          <a:stretch>
            <a:fillRect/>
          </a:stretch>
        </p:blipFill>
        <p:spPr>
          <a:xfrm>
            <a:off x="3200400" y="2819400"/>
            <a:ext cx="2785110" cy="3276600"/>
          </a:xfrm>
          <a:prstGeom prst="rect">
            <a:avLst/>
          </a:prstGeom>
          <a:ln w="28575" cmpd="sng">
            <a:solidFill>
              <a:srgbClr val="666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4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ECIDS Toolkit Link:</a:t>
            </a:r>
          </a:p>
          <a:p>
            <a:pPr marL="857250" lvl="1" indent="-457200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://slds.grads360.org/#</a:t>
            </a:r>
            <a:r>
              <a:rPr lang="en-US" dirty="0" smtClean="0">
                <a:hlinkClick r:id="rId2"/>
              </a:rPr>
              <a:t>program/ecids-toolkit</a:t>
            </a:r>
            <a:endParaRPr lang="en-US" dirty="0"/>
          </a:p>
          <a:p>
            <a:pPr marL="0" indent="0"/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DaSy</a:t>
            </a:r>
            <a:r>
              <a:rPr lang="en-US" dirty="0" smtClean="0"/>
              <a:t> Link:</a:t>
            </a:r>
          </a:p>
          <a:p>
            <a:pPr marL="857250" lvl="1" indent="-457200"/>
            <a:r>
              <a:rPr lang="en-US" u="sng" dirty="0">
                <a:hlinkClick r:id="rId3"/>
              </a:rPr>
              <a:t>http://dasycenter.org/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Resources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76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5496B"/>
                </a:solidFill>
              </a:rPr>
              <a:t>Overview: </a:t>
            </a:r>
          </a:p>
          <a:p>
            <a:pPr algn="ctr"/>
            <a:r>
              <a:rPr lang="en-US" sz="5400" b="1" dirty="0" smtClean="0">
                <a:solidFill>
                  <a:srgbClr val="45496B"/>
                </a:solidFill>
              </a:rPr>
              <a:t>The ECIDS Toolkit</a:t>
            </a:r>
            <a:endParaRPr lang="en-US" sz="5400" dirty="0">
              <a:solidFill>
                <a:srgbClr val="4549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02163"/>
          </a:xfrm>
        </p:spPr>
        <p:txBody>
          <a:bodyPr/>
          <a:lstStyle/>
          <a:p>
            <a:r>
              <a:rPr lang="en-US" dirty="0"/>
              <a:t>Missy </a:t>
            </a:r>
            <a:r>
              <a:rPr lang="en-US" dirty="0" err="1"/>
              <a:t>Cochenour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missy.cochenour@aemcorp.com</a:t>
            </a:r>
            <a:endParaRPr lang="en-US" dirty="0"/>
          </a:p>
          <a:p>
            <a:r>
              <a:rPr lang="en-US" dirty="0" smtClean="0"/>
              <a:t>Colleen Murphy, </a:t>
            </a:r>
            <a:r>
              <a:rPr lang="en-US" dirty="0">
                <a:hlinkClick r:id="rId3"/>
              </a:rPr>
              <a:t>cmurphy@utah.gov</a:t>
            </a:r>
            <a:endParaRPr lang="en-US" dirty="0"/>
          </a:p>
          <a:p>
            <a:pPr marL="0" indent="0"/>
            <a:r>
              <a:rPr lang="en-US" dirty="0" smtClean="0"/>
              <a:t>Donna Spiker, </a:t>
            </a:r>
            <a:r>
              <a:rPr lang="en-US" dirty="0" smtClean="0">
                <a:hlinkClick r:id="rId4"/>
              </a:rPr>
              <a:t>donna.spiker@sri.com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Contact Information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0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371600"/>
            <a:ext cx="8534400" cy="4754563"/>
          </a:xfrm>
        </p:spPr>
        <p:txBody>
          <a:bodyPr/>
          <a:lstStyle/>
          <a:p>
            <a:pPr marL="9144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0" algn="ctr">
              <a:buNone/>
            </a:pPr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4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The contents of this presentation were developed under a grant from the U.S. Department of Education, #H373Z120002. However, those contents do not necessarily represent the policy of the U.S. Department of Education, and you should not assume endorsement by the Federal Government. Project Officers, Meredith </a:t>
            </a:r>
            <a:r>
              <a:rPr lang="en-US" sz="1800" dirty="0" err="1" smtClean="0"/>
              <a:t>Miceli</a:t>
            </a:r>
            <a:r>
              <a:rPr lang="en-US" sz="1800" dirty="0" smtClean="0"/>
              <a:t> and </a:t>
            </a:r>
            <a:r>
              <a:rPr lang="en-US" sz="1800" dirty="0" err="1" smtClean="0"/>
              <a:t>Richelle</a:t>
            </a:r>
            <a:r>
              <a:rPr lang="en-US" sz="1800" dirty="0" smtClean="0"/>
              <a:t> Davis.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2200" y="4196084"/>
            <a:ext cx="4648200" cy="990600"/>
            <a:chOff x="2362200" y="4196084"/>
            <a:chExt cx="4648200" cy="990600"/>
          </a:xfrm>
        </p:grpSpPr>
        <p:pic>
          <p:nvPicPr>
            <p:cNvPr id="9" name="Picture 8" descr="Logo of the U.S. Department of Educatio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4196084"/>
              <a:ext cx="990600" cy="990600"/>
            </a:xfrm>
            <a:prstGeom prst="rect">
              <a:avLst/>
            </a:prstGeom>
          </p:spPr>
        </p:pic>
        <p:pic>
          <p:nvPicPr>
            <p:cNvPr id="10" name="Picture 9" descr="Logo of the Technical Assistance and Dissemination Network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4458302"/>
              <a:ext cx="1676400" cy="561594"/>
            </a:xfrm>
            <a:prstGeom prst="rect">
              <a:avLst/>
            </a:prstGeom>
          </p:spPr>
        </p:pic>
        <p:pic>
          <p:nvPicPr>
            <p:cNvPr id="11" name="Picture 10" descr="Logo of the U.S. Office of Special Education Program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4296186"/>
              <a:ext cx="1062037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2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Provide a method for states to assess progress in developing and ECIDS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Enhance </a:t>
            </a:r>
            <a:r>
              <a:rPr lang="en-US" sz="2400" b="0" dirty="0"/>
              <a:t>the capacity of states working to integrate data across early childhood to </a:t>
            </a:r>
            <a:r>
              <a:rPr lang="en-US" sz="2400" b="0" dirty="0" smtClean="0"/>
              <a:t>understand </a:t>
            </a:r>
            <a:r>
              <a:rPr lang="en-US" sz="2400" b="0" dirty="0"/>
              <a:t>the key pieces of an ECIDS and how it connects with the other states integrated data system efforts so they can lead or actively participate.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>
                <a:solidFill>
                  <a:srgbClr val="45496B"/>
                </a:solidFill>
              </a:rPr>
              <a:t>Provide resources and state examples to help build better systems of services and programs that will improve outcomes for young children and families</a:t>
            </a:r>
            <a:r>
              <a:rPr lang="en-US" sz="2400" dirty="0" smtClean="0">
                <a:solidFill>
                  <a:srgbClr val="45496B"/>
                </a:solidFill>
              </a:rPr>
              <a:t>.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2400" dirty="0">
                <a:solidFill>
                  <a:srgbClr val="45496B"/>
                </a:solidFill>
              </a:rPr>
              <a:t>Offer practical suggestions </a:t>
            </a:r>
            <a:r>
              <a:rPr lang="en-US" sz="2400" dirty="0" smtClean="0">
                <a:solidFill>
                  <a:srgbClr val="45496B"/>
                </a:solidFill>
              </a:rPr>
              <a:t>for </a:t>
            </a:r>
            <a:r>
              <a:rPr lang="en-US" sz="2400" dirty="0">
                <a:solidFill>
                  <a:srgbClr val="45496B"/>
                </a:solidFill>
              </a:rPr>
              <a:t>each step in the overall process of integrating EC data and connecting it to an SLDS.</a:t>
            </a:r>
          </a:p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ECIDS Toolkit – Purpose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9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Update </a:t>
            </a:r>
            <a:r>
              <a:rPr lang="en-US" sz="2800" b="0" dirty="0" smtClean="0"/>
              <a:t>content based on information </a:t>
            </a:r>
            <a:r>
              <a:rPr lang="en-US" sz="2800" b="0" dirty="0"/>
              <a:t>learned over the last two </a:t>
            </a:r>
            <a:r>
              <a:rPr lang="en-US" sz="2800" b="0" dirty="0" smtClean="0"/>
              <a:t>years</a:t>
            </a:r>
          </a:p>
          <a:p>
            <a:pPr marL="908050" lvl="1" indent="0">
              <a:buNone/>
            </a:pPr>
            <a:r>
              <a:rPr lang="en-US" sz="2400" dirty="0" smtClean="0">
                <a:solidFill>
                  <a:srgbClr val="45496B"/>
                </a:solidFill>
                <a:latin typeface="Calibri"/>
              </a:rPr>
              <a:t>― </a:t>
            </a:r>
            <a:r>
              <a:rPr lang="en-US" sz="2400" dirty="0" smtClean="0">
                <a:solidFill>
                  <a:srgbClr val="45496B"/>
                </a:solidFill>
              </a:rPr>
              <a:t>Terms change (E.g. EC LDS </a:t>
            </a:r>
            <a:r>
              <a:rPr lang="en-US" sz="2400" dirty="0" smtClean="0">
                <a:solidFill>
                  <a:srgbClr val="45496B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45496B"/>
                </a:solidFill>
              </a:rPr>
              <a:t> ECIDS)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Expand </a:t>
            </a:r>
            <a:r>
              <a:rPr lang="en-US" sz="2800" b="0" dirty="0"/>
              <a:t>the focus beyond planning to planning and </a:t>
            </a:r>
            <a:r>
              <a:rPr lang="en-US" sz="2800" b="0" dirty="0" smtClean="0"/>
              <a:t>beyond</a:t>
            </a:r>
            <a:endParaRPr lang="en-US" sz="2800" b="0" dirty="0"/>
          </a:p>
          <a:p>
            <a:pPr marL="914400" indent="0"/>
            <a:r>
              <a:rPr lang="en-US" sz="2400" b="0" dirty="0" smtClean="0"/>
              <a:t>― Drop the “planning” in “Planning Guide”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Add </a:t>
            </a:r>
            <a:r>
              <a:rPr lang="en-US" sz="2800" b="0" dirty="0"/>
              <a:t>criteria to the self-assessment tool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Update resources </a:t>
            </a:r>
            <a:r>
              <a:rPr lang="en-US" sz="2800" b="0" dirty="0" smtClean="0"/>
              <a:t>and </a:t>
            </a:r>
            <a:r>
              <a:rPr lang="en-US" sz="2800" b="0" dirty="0"/>
              <a:t>to PDC for state reference.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States can continue </a:t>
            </a:r>
            <a:r>
              <a:rPr lang="en-US" sz="2800" b="0" dirty="0"/>
              <a:t>to learn from each other across states as they work on the guide.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Purpose of Revision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9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876800" cy="48768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Components of the ECIDS Toolkit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9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754563"/>
          </a:xfrm>
        </p:spPr>
        <p:txBody>
          <a:bodyPr>
            <a:normAutofit/>
          </a:bodyPr>
          <a:lstStyle/>
          <a:p>
            <a:pPr marL="0" indent="0"/>
            <a:r>
              <a:rPr lang="en-US" b="0" dirty="0" smtClean="0"/>
              <a:t>The ECIDS Toolkit includes: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Self-Assessment </a:t>
            </a:r>
          </a:p>
          <a:p>
            <a:pPr marL="457200" indent="-457200">
              <a:buFont typeface="Arial"/>
              <a:buChar char="•"/>
            </a:pPr>
            <a:r>
              <a:rPr lang="en-US" b="0" dirty="0" smtClean="0"/>
              <a:t>Guide (the narrative)</a:t>
            </a:r>
          </a:p>
          <a:p>
            <a:pPr marL="457200" indent="-457200">
              <a:buFont typeface="Arial"/>
              <a:buChar char="•"/>
            </a:pPr>
            <a:endParaRPr lang="en-US" b="0" dirty="0"/>
          </a:p>
          <a:p>
            <a:pPr marL="0" indent="0"/>
            <a:r>
              <a:rPr lang="en-US" b="0" i="1" dirty="0"/>
              <a:t>These </a:t>
            </a:r>
            <a:r>
              <a:rPr lang="en-US" b="0" i="1" dirty="0" smtClean="0"/>
              <a:t>documents </a:t>
            </a:r>
            <a:r>
              <a:rPr lang="en-US" b="0" i="1" dirty="0"/>
              <a:t>are being revised in response to states’ requests to update the information</a:t>
            </a:r>
            <a:r>
              <a:rPr lang="en-US" b="0" i="1" dirty="0" smtClean="0"/>
              <a:t>.</a:t>
            </a:r>
            <a:endParaRPr lang="en-US" b="0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What is the ECIDS Toolkit?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0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8077200" cy="4754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The ECIDS Toolkit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61455"/>
              </p:ext>
            </p:extLst>
          </p:nvPr>
        </p:nvGraphicFramePr>
        <p:xfrm>
          <a:off x="762000" y="1524000"/>
          <a:ext cx="7696200" cy="45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4492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Self-Assessment</a:t>
                      </a:r>
                      <a:r>
                        <a:rPr lang="en-US" sz="2400" baseline="0" dirty="0" smtClean="0"/>
                        <a:t> Tool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Guide</a:t>
                      </a:r>
                      <a:endParaRPr lang="en-US" sz="2400" dirty="0"/>
                    </a:p>
                  </a:txBody>
                  <a:tcPr anchor="ctr"/>
                </a:tc>
              </a:tr>
              <a:tr h="449201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to the self-assessment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Introduction to the guide</a:t>
                      </a:r>
                    </a:p>
                  </a:txBody>
                  <a:tcPr anchor="ctr"/>
                </a:tc>
              </a:tr>
              <a:tr h="775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Definition</a:t>
                      </a:r>
                      <a:r>
                        <a:rPr lang="en-US" baseline="0" dirty="0" smtClean="0"/>
                        <a:t> of key indicators and elements of quality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smtClean="0"/>
                        <a:t>Glossary</a:t>
                      </a:r>
                      <a:r>
                        <a:rPr lang="en-US" b="0" baseline="0" dirty="0" smtClean="0"/>
                        <a:t> of terms</a:t>
                      </a:r>
                      <a:endParaRPr lang="en-US" b="0" dirty="0" smtClean="0"/>
                    </a:p>
                  </a:txBody>
                  <a:tcPr anchor="ctr"/>
                </a:tc>
              </a:tr>
              <a:tr h="449201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Each component</a:t>
                      </a:r>
                      <a:r>
                        <a:rPr lang="en-US" b="1" baseline="0" dirty="0" smtClean="0"/>
                        <a:t> will have: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 smtClean="0"/>
                    </a:p>
                  </a:txBody>
                  <a:tcPr/>
                </a:tc>
              </a:tr>
              <a:tr h="4492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Definition of terms for that component</a:t>
                      </a:r>
                    </a:p>
                  </a:txBody>
                  <a:tcPr anchor="ctr"/>
                </a:tc>
              </a:tr>
              <a:tr h="775332">
                <a:tc>
                  <a:txBody>
                    <a:bodyPr/>
                    <a:lstStyle/>
                    <a:p>
                      <a:r>
                        <a:rPr lang="en-US" dirty="0" smtClean="0"/>
                        <a:t>Purpose of the</a:t>
                      </a:r>
                      <a:r>
                        <a:rPr lang="en-US" baseline="0" dirty="0" smtClean="0"/>
                        <a:t> 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Purpose for the component</a:t>
                      </a:r>
                      <a:endParaRPr lang="en-US" dirty="0" smtClean="0"/>
                    </a:p>
                  </a:txBody>
                  <a:tcPr anchor="ctr"/>
                </a:tc>
              </a:tr>
              <a:tr h="77533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Key indicators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Content Subsections (aligned to key indicators)</a:t>
                      </a:r>
                    </a:p>
                  </a:txBody>
                  <a:tcPr anchor="ctr"/>
                </a:tc>
              </a:tr>
              <a:tr h="44920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Elements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quality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Resources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4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7635ab0-52e7-4e33-aa76-893cd120ef45">DNVT47QTA7NQ-23-1279</_dlc_DocId>
    <_dlc_DocIdUrl xmlns="b7635ab0-52e7-4e33-aa76-893cd120ef45">
      <Url>https://sharepoint.aemcorp.com/ed/EDTAP/_layouts/DocIdRedir.aspx?ID=DNVT47QTA7NQ-23-1279</Url>
      <Description>DNVT47QTA7NQ-23-1279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E855DEAB5B942A421E30464A1AD46" ma:contentTypeVersion="1" ma:contentTypeDescription="Create a new document." ma:contentTypeScope="" ma:versionID="36cfe0b4d701219cdeae1300fc5ae38e">
  <xsd:schema xmlns:xsd="http://www.w3.org/2001/XMLSchema" xmlns:xs="http://www.w3.org/2001/XMLSchema" xmlns:p="http://schemas.microsoft.com/office/2006/metadata/properties" xmlns:ns2="b7635ab0-52e7-4e33-aa76-893cd120ef45" targetNamespace="http://schemas.microsoft.com/office/2006/metadata/properties" ma:root="true" ma:fieldsID="02e919c86840afe6e7d82654f6a637fc" ns2:_="">
    <xsd:import namespace="b7635ab0-52e7-4e33-aa76-893cd120ef4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35ab0-52e7-4e33-aa76-893cd120ef4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BC953-2D66-424C-931F-A7A22FEF9084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b7635ab0-52e7-4e33-aa76-893cd120ef4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F0AB1D-5D87-40EE-AB81-D071F4526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EC4B1-B627-4CB0-9EA0-7D4F9B92412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4ABED58-7094-451C-B831-9F9EB367E2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35ab0-52e7-4e33-aa76-893cd120ef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24385</TotalTime>
  <Words>1241</Words>
  <Application>Microsoft Office PowerPoint</Application>
  <PresentationFormat>On-screen Show (4:3)</PresentationFormat>
  <Paragraphs>243</Paragraphs>
  <Slides>42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2_Custom Design</vt:lpstr>
      <vt:lpstr>1_Custom Design</vt:lpstr>
      <vt:lpstr>Custom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Overview:  The DaSy Framework</vt:lpstr>
      <vt:lpstr>Purpose of the DaSy Framework</vt:lpstr>
      <vt:lpstr>The DaSy Framework</vt:lpstr>
      <vt:lpstr>DaSy Framework Subcomponents</vt:lpstr>
      <vt:lpstr>The DaSy Framework will…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Chatis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SLDS Webinar</dc:title>
  <dc:creator>Corey Chatis</dc:creator>
  <cp:lastModifiedBy>Roxanne Jones</cp:lastModifiedBy>
  <cp:revision>1257</cp:revision>
  <cp:lastPrinted>2014-08-27T18:48:26Z</cp:lastPrinted>
  <dcterms:created xsi:type="dcterms:W3CDTF">2011-05-10T18:26:10Z</dcterms:created>
  <dcterms:modified xsi:type="dcterms:W3CDTF">2014-08-27T19:55:54Z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0x01010078CE855DEAB5B942A421E30464A1AD46</vt:lpwstr>
  </property>
  <property fmtid="{D5CDD505-2E9C-101B-9397-08002B2CF9AE}" pid="3" name="_dlc_DocIdItemGuid">
    <vt:lpwstr>c791b081-bb51-47df-8dca-6fa8549a1859</vt:lpwstr>
  </property>
</Properties>
</file>