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85" r:id="rId1"/>
    <p:sldMasterId id="2147485002" r:id="rId2"/>
  </p:sldMasterIdLst>
  <p:notesMasterIdLst>
    <p:notesMasterId r:id="rId57"/>
  </p:notesMasterIdLst>
  <p:handoutMasterIdLst>
    <p:handoutMasterId r:id="rId58"/>
  </p:handoutMasterIdLst>
  <p:sldIdLst>
    <p:sldId id="257" r:id="rId3"/>
    <p:sldId id="309" r:id="rId4"/>
    <p:sldId id="297" r:id="rId5"/>
    <p:sldId id="301" r:id="rId6"/>
    <p:sldId id="298" r:id="rId7"/>
    <p:sldId id="314" r:id="rId8"/>
    <p:sldId id="319" r:id="rId9"/>
    <p:sldId id="318" r:id="rId10"/>
    <p:sldId id="317" r:id="rId11"/>
    <p:sldId id="302"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4" r:id="rId26"/>
    <p:sldId id="320" r:id="rId27"/>
    <p:sldId id="321" r:id="rId28"/>
    <p:sldId id="322" r:id="rId29"/>
    <p:sldId id="323" r:id="rId30"/>
    <p:sldId id="324" r:id="rId31"/>
    <p:sldId id="325" r:id="rId32"/>
    <p:sldId id="341" r:id="rId33"/>
    <p:sldId id="327" r:id="rId34"/>
    <p:sldId id="339" r:id="rId35"/>
    <p:sldId id="329" r:id="rId36"/>
    <p:sldId id="330" r:id="rId37"/>
    <p:sldId id="331" r:id="rId38"/>
    <p:sldId id="332" r:id="rId39"/>
    <p:sldId id="340" r:id="rId40"/>
    <p:sldId id="334" r:id="rId41"/>
    <p:sldId id="335" r:id="rId42"/>
    <p:sldId id="336" r:id="rId43"/>
    <p:sldId id="338" r:id="rId44"/>
    <p:sldId id="286" r:id="rId45"/>
    <p:sldId id="287" r:id="rId46"/>
    <p:sldId id="288" r:id="rId47"/>
    <p:sldId id="289" r:id="rId48"/>
    <p:sldId id="290" r:id="rId49"/>
    <p:sldId id="291" r:id="rId50"/>
    <p:sldId id="292" r:id="rId51"/>
    <p:sldId id="293" r:id="rId52"/>
    <p:sldId id="294" r:id="rId53"/>
    <p:sldId id="295" r:id="rId54"/>
    <p:sldId id="259" r:id="rId55"/>
    <p:sldId id="316" r:id="rId56"/>
  </p:sldIdLst>
  <p:sldSz cx="9144000" cy="6858000" type="screen4x3"/>
  <p:notesSz cx="6858000" cy="9144000"/>
  <p:custDataLst>
    <p:tags r:id="rId59"/>
  </p:custDataLst>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BAB"/>
    <a:srgbClr val="865000"/>
    <a:srgbClr val="CC7900"/>
    <a:srgbClr val="FFCC00"/>
    <a:srgbClr val="FFFF99"/>
    <a:srgbClr val="B86E00"/>
    <a:srgbClr val="FFC000"/>
    <a:srgbClr val="965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863" autoAdjust="0"/>
  </p:normalViewPr>
  <p:slideViewPr>
    <p:cSldViewPr>
      <p:cViewPr>
        <p:scale>
          <a:sx n="91" d="100"/>
          <a:sy n="91" d="100"/>
        </p:scale>
        <p:origin x="-56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15042"/>
    </p:cViewPr>
  </p:sorterViewPr>
  <p:notesViewPr>
    <p:cSldViewPr>
      <p:cViewPr varScale="1">
        <p:scale>
          <a:sx n="86" d="100"/>
          <a:sy n="86" d="100"/>
        </p:scale>
        <p:origin x="-31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gs" Target="tags/tag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diagrams/_rels/data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jpg"/></Relationships>
</file>

<file path=ppt/diagrams/_rels/data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image" Target="../media/image12.jpeg"/><Relationship Id="rId4" Type="http://schemas.openxmlformats.org/officeDocument/2006/relationships/image" Target="../media/image15.jpeg"/></Relationships>
</file>

<file path=ppt/diagrams/_rels/data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image" Target="../media/image17.png"/><Relationship Id="rId5" Type="http://schemas.openxmlformats.org/officeDocument/2006/relationships/image" Target="../media/image21.jpg"/><Relationship Id="rId4"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image" Target="../media/image12.jpeg"/><Relationship Id="rId4" Type="http://schemas.openxmlformats.org/officeDocument/2006/relationships/image" Target="../media/image15.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image" Target="../media/image17.png"/><Relationship Id="rId5" Type="http://schemas.openxmlformats.org/officeDocument/2006/relationships/image" Target="../media/image21.jpg"/><Relationship Id="rId4"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83F379-5DFF-452D-9134-52023E9AD071}"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0A1A4072-D408-4BFF-BC35-ED2A2CF04E95}">
      <dgm:prSet custT="1"/>
      <dgm:spPr/>
      <dgm:t>
        <a:bodyPr/>
        <a:lstStyle/>
        <a:p>
          <a:pPr rtl="0"/>
          <a:r>
            <a:rPr lang="en-US" sz="2000" b="1" dirty="0" smtClean="0"/>
            <a:t>Local staff participate as stakeholders reviewing data</a:t>
          </a:r>
          <a:endParaRPr lang="en-US" sz="2000" b="1" dirty="0"/>
        </a:p>
      </dgm:t>
    </dgm:pt>
    <dgm:pt modelId="{7E0BFA54-20BA-4E48-A985-FBB2B4A8DAD7}" type="parTrans" cxnId="{46AEAE46-5716-4B82-9202-F7FC673A60FA}">
      <dgm:prSet/>
      <dgm:spPr/>
      <dgm:t>
        <a:bodyPr/>
        <a:lstStyle/>
        <a:p>
          <a:endParaRPr lang="en-US"/>
        </a:p>
      </dgm:t>
    </dgm:pt>
    <dgm:pt modelId="{786A8258-EAE5-47FC-9F78-B2A47802817D}" type="sibTrans" cxnId="{46AEAE46-5716-4B82-9202-F7FC673A60FA}">
      <dgm:prSet/>
      <dgm:spPr/>
      <dgm:t>
        <a:bodyPr/>
        <a:lstStyle/>
        <a:p>
          <a:endParaRPr lang="en-US"/>
        </a:p>
      </dgm:t>
    </dgm:pt>
    <dgm:pt modelId="{C23D03FB-578C-4663-BAC8-5521A41D7C37}">
      <dgm:prSet custT="1"/>
      <dgm:spPr/>
      <dgm:t>
        <a:bodyPr/>
        <a:lstStyle/>
        <a:p>
          <a:pPr rtl="0"/>
          <a:r>
            <a:rPr lang="en-US" sz="2000" b="1" dirty="0" smtClean="0"/>
            <a:t>States share data with local programs                                    and encourage local review and use</a:t>
          </a:r>
          <a:r>
            <a:rPr lang="en-US" sz="1800" dirty="0" smtClean="0"/>
            <a:t>  </a:t>
          </a:r>
          <a:endParaRPr lang="en-US" sz="1800" dirty="0"/>
        </a:p>
      </dgm:t>
    </dgm:pt>
    <dgm:pt modelId="{2E2400CE-6372-454B-A7DE-45AEC1D445CC}" type="parTrans" cxnId="{868EA6B7-CBB6-4C76-A25A-F49693325C7D}">
      <dgm:prSet/>
      <dgm:spPr/>
      <dgm:t>
        <a:bodyPr/>
        <a:lstStyle/>
        <a:p>
          <a:endParaRPr lang="en-US"/>
        </a:p>
      </dgm:t>
    </dgm:pt>
    <dgm:pt modelId="{79AE129D-B3FF-4365-A10C-D355210CDD19}" type="sibTrans" cxnId="{868EA6B7-CBB6-4C76-A25A-F49693325C7D}">
      <dgm:prSet/>
      <dgm:spPr/>
      <dgm:t>
        <a:bodyPr/>
        <a:lstStyle/>
        <a:p>
          <a:endParaRPr lang="en-US"/>
        </a:p>
      </dgm:t>
    </dgm:pt>
    <dgm:pt modelId="{A5051038-13B0-46AC-BB1B-CABAC85F3007}">
      <dgm:prSet custT="1"/>
      <dgm:spPr/>
      <dgm:t>
        <a:bodyPr/>
        <a:lstStyle/>
        <a:p>
          <a:pPr rtl="0"/>
          <a:r>
            <a:rPr lang="en-US" sz="2000" b="1" dirty="0" smtClean="0"/>
            <a:t>States provide TA to support  programs to understand and use their data</a:t>
          </a:r>
          <a:endParaRPr lang="en-US" sz="2000" b="1" dirty="0"/>
        </a:p>
      </dgm:t>
    </dgm:pt>
    <dgm:pt modelId="{AE042E50-2413-4055-828B-09C30E5B7127}" type="parTrans" cxnId="{4FD5334C-1FDB-4227-ADB1-523AC9C798FE}">
      <dgm:prSet/>
      <dgm:spPr/>
      <dgm:t>
        <a:bodyPr/>
        <a:lstStyle/>
        <a:p>
          <a:endParaRPr lang="en-US"/>
        </a:p>
      </dgm:t>
    </dgm:pt>
    <dgm:pt modelId="{7D7DC2D4-4A2D-431B-9621-29D2318C9C4B}" type="sibTrans" cxnId="{4FD5334C-1FDB-4227-ADB1-523AC9C798FE}">
      <dgm:prSet/>
      <dgm:spPr/>
      <dgm:t>
        <a:bodyPr/>
        <a:lstStyle/>
        <a:p>
          <a:endParaRPr lang="en-US"/>
        </a:p>
      </dgm:t>
    </dgm:pt>
    <dgm:pt modelId="{D25C358E-ADE4-45D4-BE1A-D7AD80025B22}">
      <dgm:prSet custT="1"/>
      <dgm:spPr/>
      <dgm:t>
        <a:bodyPr/>
        <a:lstStyle/>
        <a:p>
          <a:pPr rtl="0"/>
          <a:r>
            <a:rPr lang="en-US" sz="2000" b="1" dirty="0" smtClean="0"/>
            <a:t>State expects local programs to submit plans  and are accountable for improvement strategies </a:t>
          </a:r>
          <a:endParaRPr lang="en-US" sz="2000" b="1" dirty="0"/>
        </a:p>
      </dgm:t>
    </dgm:pt>
    <dgm:pt modelId="{5FF4830F-7C35-45CD-86D2-FAD64F46C906}" type="parTrans" cxnId="{C811DD0A-AB66-4C55-95F0-725B950456D9}">
      <dgm:prSet/>
      <dgm:spPr/>
      <dgm:t>
        <a:bodyPr/>
        <a:lstStyle/>
        <a:p>
          <a:endParaRPr lang="en-US"/>
        </a:p>
      </dgm:t>
    </dgm:pt>
    <dgm:pt modelId="{396D078C-8B30-4509-9E25-000BAD202198}" type="sibTrans" cxnId="{C811DD0A-AB66-4C55-95F0-725B950456D9}">
      <dgm:prSet/>
      <dgm:spPr/>
      <dgm:t>
        <a:bodyPr/>
        <a:lstStyle/>
        <a:p>
          <a:endParaRPr lang="en-US"/>
        </a:p>
      </dgm:t>
    </dgm:pt>
    <dgm:pt modelId="{378F100C-5700-4B0A-A0D5-9A155D309E0B}" type="pres">
      <dgm:prSet presAssocID="{9A83F379-5DFF-452D-9134-52023E9AD071}" presName="Name0" presStyleCnt="0">
        <dgm:presLayoutVars>
          <dgm:dir/>
          <dgm:resizeHandles val="exact"/>
        </dgm:presLayoutVars>
      </dgm:prSet>
      <dgm:spPr/>
      <dgm:t>
        <a:bodyPr/>
        <a:lstStyle/>
        <a:p>
          <a:endParaRPr lang="en-US"/>
        </a:p>
      </dgm:t>
    </dgm:pt>
    <dgm:pt modelId="{C813EED4-D519-4332-8B0F-130B4898A105}" type="pres">
      <dgm:prSet presAssocID="{9A83F379-5DFF-452D-9134-52023E9AD071}" presName="fgShape" presStyleLbl="fgShp" presStyleIdx="0" presStyleCnt="1" custLinFactNeighborX="-1004" custLinFactNeighborY="12916"/>
      <dgm:spPr>
        <a:prstGeom prst="rect">
          <a:avLst/>
        </a:prstGeom>
        <a:ln>
          <a:solidFill>
            <a:srgbClr val="FFC000"/>
          </a:solidFill>
        </a:ln>
      </dgm:spPr>
      <dgm:t>
        <a:bodyPr/>
        <a:lstStyle/>
        <a:p>
          <a:endParaRPr lang="en-US"/>
        </a:p>
      </dgm:t>
    </dgm:pt>
    <dgm:pt modelId="{9BFF89D3-6B72-4CAC-8E76-E081291503A4}" type="pres">
      <dgm:prSet presAssocID="{9A83F379-5DFF-452D-9134-52023E9AD071}" presName="linComp" presStyleCnt="0"/>
      <dgm:spPr/>
    </dgm:pt>
    <dgm:pt modelId="{B7B5D0FC-B5D3-49FB-A382-C3F480C8E28E}" type="pres">
      <dgm:prSet presAssocID="{0A1A4072-D408-4BFF-BC35-ED2A2CF04E95}" presName="compNode" presStyleCnt="0"/>
      <dgm:spPr/>
    </dgm:pt>
    <dgm:pt modelId="{4C8A0DDC-F51B-4914-A73E-904C1C5F4C64}" type="pres">
      <dgm:prSet presAssocID="{0A1A4072-D408-4BFF-BC35-ED2A2CF04E95}" presName="bkgdShape" presStyleLbl="node1" presStyleIdx="0" presStyleCnt="4" custLinFactNeighborX="3401" custLinFactNeighborY="-7407"/>
      <dgm:spPr/>
      <dgm:t>
        <a:bodyPr/>
        <a:lstStyle/>
        <a:p>
          <a:endParaRPr lang="en-US"/>
        </a:p>
      </dgm:t>
    </dgm:pt>
    <dgm:pt modelId="{2AF4DA71-1C69-42AB-B2D3-3FDBFB9405C2}" type="pres">
      <dgm:prSet presAssocID="{0A1A4072-D408-4BFF-BC35-ED2A2CF04E95}" presName="nodeTx" presStyleLbl="node1" presStyleIdx="0" presStyleCnt="4">
        <dgm:presLayoutVars>
          <dgm:bulletEnabled val="1"/>
        </dgm:presLayoutVars>
      </dgm:prSet>
      <dgm:spPr/>
      <dgm:t>
        <a:bodyPr/>
        <a:lstStyle/>
        <a:p>
          <a:endParaRPr lang="en-US"/>
        </a:p>
      </dgm:t>
    </dgm:pt>
    <dgm:pt modelId="{87CA351E-2B91-4A95-A855-3C064DD78AE5}" type="pres">
      <dgm:prSet presAssocID="{0A1A4072-D408-4BFF-BC35-ED2A2CF04E95}" presName="invisiNode" presStyleLbl="node1" presStyleIdx="0" presStyleCnt="4"/>
      <dgm:spPr/>
    </dgm:pt>
    <dgm:pt modelId="{47F719B4-F98A-42F0-979C-913FB28DF363}" type="pres">
      <dgm:prSet presAssocID="{0A1A4072-D408-4BFF-BC35-ED2A2CF04E95}" presName="imagNode" presStyleLbl="fgImgPlace1" presStyleIdx="0" presStyleCnt="4"/>
      <dgm:spPr/>
    </dgm:pt>
    <dgm:pt modelId="{088AFC37-0587-49DD-A32A-174B3972CA4E}" type="pres">
      <dgm:prSet presAssocID="{786A8258-EAE5-47FC-9F78-B2A47802817D}" presName="sibTrans" presStyleLbl="sibTrans2D1" presStyleIdx="0" presStyleCnt="0"/>
      <dgm:spPr/>
      <dgm:t>
        <a:bodyPr/>
        <a:lstStyle/>
        <a:p>
          <a:endParaRPr lang="en-US"/>
        </a:p>
      </dgm:t>
    </dgm:pt>
    <dgm:pt modelId="{62F49FC7-0F33-4567-A900-2C48CC359E3F}" type="pres">
      <dgm:prSet presAssocID="{C23D03FB-578C-4663-BAC8-5521A41D7C37}" presName="compNode" presStyleCnt="0"/>
      <dgm:spPr/>
    </dgm:pt>
    <dgm:pt modelId="{45976A01-0E19-4C70-A245-FDB340AEF2FC}" type="pres">
      <dgm:prSet presAssocID="{C23D03FB-578C-4663-BAC8-5521A41D7C37}" presName="bkgdShape" presStyleLbl="node1" presStyleIdx="1" presStyleCnt="4" custLinFactNeighborX="-1038" custLinFactNeighborY="-4938"/>
      <dgm:spPr/>
      <dgm:t>
        <a:bodyPr/>
        <a:lstStyle/>
        <a:p>
          <a:endParaRPr lang="en-US"/>
        </a:p>
      </dgm:t>
    </dgm:pt>
    <dgm:pt modelId="{D5DA077F-D3DA-444F-B99A-12E4E9DCC93B}" type="pres">
      <dgm:prSet presAssocID="{C23D03FB-578C-4663-BAC8-5521A41D7C37}" presName="nodeTx" presStyleLbl="node1" presStyleIdx="1" presStyleCnt="4">
        <dgm:presLayoutVars>
          <dgm:bulletEnabled val="1"/>
        </dgm:presLayoutVars>
      </dgm:prSet>
      <dgm:spPr/>
      <dgm:t>
        <a:bodyPr/>
        <a:lstStyle/>
        <a:p>
          <a:endParaRPr lang="en-US"/>
        </a:p>
      </dgm:t>
    </dgm:pt>
    <dgm:pt modelId="{98F2BFEA-BFAC-49BD-A8D0-7588759BAD75}" type="pres">
      <dgm:prSet presAssocID="{C23D03FB-578C-4663-BAC8-5521A41D7C37}" presName="invisiNode" presStyleLbl="node1" presStyleIdx="1" presStyleCnt="4"/>
      <dgm:spPr/>
    </dgm:pt>
    <dgm:pt modelId="{1399E7E3-3006-44B2-A6BE-8430BA3F8EA5}" type="pres">
      <dgm:prSet presAssocID="{C23D03FB-578C-4663-BAC8-5521A41D7C37}" presName="imagNode" presStyleLbl="fgImgPlace1" presStyleIdx="1" presStyleCnt="4" custLinFactNeighborX="-2869" custLinFactNeighborY="-3188"/>
      <dgm:spPr/>
      <dgm:t>
        <a:bodyPr/>
        <a:lstStyle/>
        <a:p>
          <a:endParaRPr lang="en-US"/>
        </a:p>
      </dgm:t>
    </dgm:pt>
    <dgm:pt modelId="{14F8F38C-3951-40D2-8BA7-1A306AD7878A}" type="pres">
      <dgm:prSet presAssocID="{79AE129D-B3FF-4365-A10C-D355210CDD19}" presName="sibTrans" presStyleLbl="sibTrans2D1" presStyleIdx="0" presStyleCnt="0"/>
      <dgm:spPr/>
      <dgm:t>
        <a:bodyPr/>
        <a:lstStyle/>
        <a:p>
          <a:endParaRPr lang="en-US"/>
        </a:p>
      </dgm:t>
    </dgm:pt>
    <dgm:pt modelId="{336F171B-C576-4B57-8440-3BD9302391FD}" type="pres">
      <dgm:prSet presAssocID="{A5051038-13B0-46AC-BB1B-CABAC85F3007}" presName="compNode" presStyleCnt="0"/>
      <dgm:spPr/>
    </dgm:pt>
    <dgm:pt modelId="{EE5495F6-05C0-47BB-8DEE-1812717DCF1C}" type="pres">
      <dgm:prSet presAssocID="{A5051038-13B0-46AC-BB1B-CABAC85F3007}" presName="bkgdShape" presStyleLbl="node1" presStyleIdx="2" presStyleCnt="4" custLinFactNeighborX="864"/>
      <dgm:spPr/>
      <dgm:t>
        <a:bodyPr/>
        <a:lstStyle/>
        <a:p>
          <a:endParaRPr lang="en-US"/>
        </a:p>
      </dgm:t>
    </dgm:pt>
    <dgm:pt modelId="{0BFE208C-60EE-48A1-AD7A-D0152AF17D5C}" type="pres">
      <dgm:prSet presAssocID="{A5051038-13B0-46AC-BB1B-CABAC85F3007}" presName="nodeTx" presStyleLbl="node1" presStyleIdx="2" presStyleCnt="4">
        <dgm:presLayoutVars>
          <dgm:bulletEnabled val="1"/>
        </dgm:presLayoutVars>
      </dgm:prSet>
      <dgm:spPr/>
      <dgm:t>
        <a:bodyPr/>
        <a:lstStyle/>
        <a:p>
          <a:endParaRPr lang="en-US"/>
        </a:p>
      </dgm:t>
    </dgm:pt>
    <dgm:pt modelId="{C95E9145-5421-4BD3-8DAA-8A580E72715C}" type="pres">
      <dgm:prSet presAssocID="{A5051038-13B0-46AC-BB1B-CABAC85F3007}" presName="invisiNode" presStyleLbl="node1" presStyleIdx="2" presStyleCnt="4"/>
      <dgm:spPr/>
    </dgm:pt>
    <dgm:pt modelId="{8F352BC6-1CC3-4675-933B-5EABB744FBA2}" type="pres">
      <dgm:prSet presAssocID="{A5051038-13B0-46AC-BB1B-CABAC85F3007}" presName="imagNode" presStyleLbl="fgImgPlace1" presStyleIdx="2" presStyleCnt="4" custLinFactNeighborX="-394" custLinFactNeighborY="3517"/>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C8488038-CAE1-4F3F-9740-94D6658F0443}" type="pres">
      <dgm:prSet presAssocID="{7D7DC2D4-4A2D-431B-9621-29D2318C9C4B}" presName="sibTrans" presStyleLbl="sibTrans2D1" presStyleIdx="0" presStyleCnt="0"/>
      <dgm:spPr/>
      <dgm:t>
        <a:bodyPr/>
        <a:lstStyle/>
        <a:p>
          <a:endParaRPr lang="en-US"/>
        </a:p>
      </dgm:t>
    </dgm:pt>
    <dgm:pt modelId="{294FD2E1-4DB4-4C22-96AF-9EDF68081D7D}" type="pres">
      <dgm:prSet presAssocID="{D25C358E-ADE4-45D4-BE1A-D7AD80025B22}" presName="compNode" presStyleCnt="0"/>
      <dgm:spPr/>
    </dgm:pt>
    <dgm:pt modelId="{C9B244E4-6E87-4F4E-B83F-8DDA3944824D}" type="pres">
      <dgm:prSet presAssocID="{D25C358E-ADE4-45D4-BE1A-D7AD80025B22}" presName="bkgdShape" presStyleLbl="node1" presStyleIdx="3" presStyleCnt="4" custLinFactNeighborX="7052"/>
      <dgm:spPr/>
      <dgm:t>
        <a:bodyPr/>
        <a:lstStyle/>
        <a:p>
          <a:endParaRPr lang="en-US"/>
        </a:p>
      </dgm:t>
    </dgm:pt>
    <dgm:pt modelId="{ECD1AB05-FBD7-4612-B97E-DAF980B66A78}" type="pres">
      <dgm:prSet presAssocID="{D25C358E-ADE4-45D4-BE1A-D7AD80025B22}" presName="nodeTx" presStyleLbl="node1" presStyleIdx="3" presStyleCnt="4">
        <dgm:presLayoutVars>
          <dgm:bulletEnabled val="1"/>
        </dgm:presLayoutVars>
      </dgm:prSet>
      <dgm:spPr/>
      <dgm:t>
        <a:bodyPr/>
        <a:lstStyle/>
        <a:p>
          <a:endParaRPr lang="en-US"/>
        </a:p>
      </dgm:t>
    </dgm:pt>
    <dgm:pt modelId="{7BF23402-E02E-4571-9D69-04F84B7786A0}" type="pres">
      <dgm:prSet presAssocID="{D25C358E-ADE4-45D4-BE1A-D7AD80025B22}" presName="invisiNode" presStyleLbl="node1" presStyleIdx="3" presStyleCnt="4"/>
      <dgm:spPr/>
    </dgm:pt>
    <dgm:pt modelId="{759916B7-E4AC-4F11-B434-5AA4B280913A}" type="pres">
      <dgm:prSet presAssocID="{D25C358E-ADE4-45D4-BE1A-D7AD80025B22}" presName="imagNode" presStyleLbl="fgImgPlace1" presStyleIdx="3" presStyleCnt="4" custLinFactNeighborX="-4009" custLinFactNeighborY="-4124"/>
      <dgm:spPr>
        <a:blipFill>
          <a:blip xmlns:r="http://schemas.openxmlformats.org/officeDocument/2006/relationships" r:embed="rId2">
            <a:extLst>
              <a:ext uri="{28A0092B-C50C-407E-A947-70E740481C1C}">
                <a14:useLocalDpi xmlns:a14="http://schemas.microsoft.com/office/drawing/2010/main" val="0"/>
              </a:ext>
            </a:extLst>
          </a:blip>
          <a:srcRect/>
          <a:stretch>
            <a:fillRect l="-27000" r="-27000"/>
          </a:stretch>
        </a:blipFill>
      </dgm:spPr>
      <dgm:t>
        <a:bodyPr/>
        <a:lstStyle/>
        <a:p>
          <a:endParaRPr lang="en-US"/>
        </a:p>
      </dgm:t>
    </dgm:pt>
  </dgm:ptLst>
  <dgm:cxnLst>
    <dgm:cxn modelId="{79001C4E-8B2D-45C2-9D8C-E1DB799C0E34}" type="presOf" srcId="{D25C358E-ADE4-45D4-BE1A-D7AD80025B22}" destId="{C9B244E4-6E87-4F4E-B83F-8DDA3944824D}" srcOrd="0" destOrd="0" presId="urn:microsoft.com/office/officeart/2005/8/layout/hList7"/>
    <dgm:cxn modelId="{F64E9A20-C610-47A4-B92C-B8CDBF101870}" type="presOf" srcId="{7D7DC2D4-4A2D-431B-9621-29D2318C9C4B}" destId="{C8488038-CAE1-4F3F-9740-94D6658F0443}" srcOrd="0" destOrd="0" presId="urn:microsoft.com/office/officeart/2005/8/layout/hList7"/>
    <dgm:cxn modelId="{2A033356-1184-4430-9F9C-4C6369716F01}" type="presOf" srcId="{79AE129D-B3FF-4365-A10C-D355210CDD19}" destId="{14F8F38C-3951-40D2-8BA7-1A306AD7878A}" srcOrd="0" destOrd="0" presId="urn:microsoft.com/office/officeart/2005/8/layout/hList7"/>
    <dgm:cxn modelId="{00C6E30D-535B-4AA5-91B0-339506B35CF6}" type="presOf" srcId="{9A83F379-5DFF-452D-9134-52023E9AD071}" destId="{378F100C-5700-4B0A-A0D5-9A155D309E0B}" srcOrd="0" destOrd="0" presId="urn:microsoft.com/office/officeart/2005/8/layout/hList7"/>
    <dgm:cxn modelId="{C9AB9169-F5EE-49E6-B57E-89C1B04EBB49}" type="presOf" srcId="{0A1A4072-D408-4BFF-BC35-ED2A2CF04E95}" destId="{2AF4DA71-1C69-42AB-B2D3-3FDBFB9405C2}" srcOrd="1" destOrd="0" presId="urn:microsoft.com/office/officeart/2005/8/layout/hList7"/>
    <dgm:cxn modelId="{C811DD0A-AB66-4C55-95F0-725B950456D9}" srcId="{9A83F379-5DFF-452D-9134-52023E9AD071}" destId="{D25C358E-ADE4-45D4-BE1A-D7AD80025B22}" srcOrd="3" destOrd="0" parTransId="{5FF4830F-7C35-45CD-86D2-FAD64F46C906}" sibTransId="{396D078C-8B30-4509-9E25-000BAD202198}"/>
    <dgm:cxn modelId="{F22C44EE-2162-4B32-BEBF-24FF670F8062}" type="presOf" srcId="{786A8258-EAE5-47FC-9F78-B2A47802817D}" destId="{088AFC37-0587-49DD-A32A-174B3972CA4E}" srcOrd="0" destOrd="0" presId="urn:microsoft.com/office/officeart/2005/8/layout/hList7"/>
    <dgm:cxn modelId="{4FD5334C-1FDB-4227-ADB1-523AC9C798FE}" srcId="{9A83F379-5DFF-452D-9134-52023E9AD071}" destId="{A5051038-13B0-46AC-BB1B-CABAC85F3007}" srcOrd="2" destOrd="0" parTransId="{AE042E50-2413-4055-828B-09C30E5B7127}" sibTransId="{7D7DC2D4-4A2D-431B-9621-29D2318C9C4B}"/>
    <dgm:cxn modelId="{2BD0F6C9-FE90-4BAA-A0A9-39099BB3C4E7}" type="presOf" srcId="{A5051038-13B0-46AC-BB1B-CABAC85F3007}" destId="{EE5495F6-05C0-47BB-8DEE-1812717DCF1C}" srcOrd="0" destOrd="0" presId="urn:microsoft.com/office/officeart/2005/8/layout/hList7"/>
    <dgm:cxn modelId="{9FC139FC-6F49-4254-829C-7947CBA3FC83}" type="presOf" srcId="{C23D03FB-578C-4663-BAC8-5521A41D7C37}" destId="{45976A01-0E19-4C70-A245-FDB340AEF2FC}" srcOrd="0" destOrd="0" presId="urn:microsoft.com/office/officeart/2005/8/layout/hList7"/>
    <dgm:cxn modelId="{46AEAE46-5716-4B82-9202-F7FC673A60FA}" srcId="{9A83F379-5DFF-452D-9134-52023E9AD071}" destId="{0A1A4072-D408-4BFF-BC35-ED2A2CF04E95}" srcOrd="0" destOrd="0" parTransId="{7E0BFA54-20BA-4E48-A985-FBB2B4A8DAD7}" sibTransId="{786A8258-EAE5-47FC-9F78-B2A47802817D}"/>
    <dgm:cxn modelId="{868EA6B7-CBB6-4C76-A25A-F49693325C7D}" srcId="{9A83F379-5DFF-452D-9134-52023E9AD071}" destId="{C23D03FB-578C-4663-BAC8-5521A41D7C37}" srcOrd="1" destOrd="0" parTransId="{2E2400CE-6372-454B-A7DE-45AEC1D445CC}" sibTransId="{79AE129D-B3FF-4365-A10C-D355210CDD19}"/>
    <dgm:cxn modelId="{A4551DFB-5884-4C1D-A56C-66981B0AB12A}" type="presOf" srcId="{D25C358E-ADE4-45D4-BE1A-D7AD80025B22}" destId="{ECD1AB05-FBD7-4612-B97E-DAF980B66A78}" srcOrd="1" destOrd="0" presId="urn:microsoft.com/office/officeart/2005/8/layout/hList7"/>
    <dgm:cxn modelId="{F47E6536-131A-47C8-8547-CA1AD29ADAFA}" type="presOf" srcId="{C23D03FB-578C-4663-BAC8-5521A41D7C37}" destId="{D5DA077F-D3DA-444F-B99A-12E4E9DCC93B}" srcOrd="1" destOrd="0" presId="urn:microsoft.com/office/officeart/2005/8/layout/hList7"/>
    <dgm:cxn modelId="{8A726CD8-FC5B-4C3A-9F4E-100069F0C855}" type="presOf" srcId="{0A1A4072-D408-4BFF-BC35-ED2A2CF04E95}" destId="{4C8A0DDC-F51B-4914-A73E-904C1C5F4C64}" srcOrd="0" destOrd="0" presId="urn:microsoft.com/office/officeart/2005/8/layout/hList7"/>
    <dgm:cxn modelId="{ADA8C97A-E2F8-4327-A2CB-371247B86BBE}" type="presOf" srcId="{A5051038-13B0-46AC-BB1B-CABAC85F3007}" destId="{0BFE208C-60EE-48A1-AD7A-D0152AF17D5C}" srcOrd="1" destOrd="0" presId="urn:microsoft.com/office/officeart/2005/8/layout/hList7"/>
    <dgm:cxn modelId="{8F15F95E-0CF2-45D0-985F-613BF10CA610}" type="presParOf" srcId="{378F100C-5700-4B0A-A0D5-9A155D309E0B}" destId="{C813EED4-D519-4332-8B0F-130B4898A105}" srcOrd="0" destOrd="0" presId="urn:microsoft.com/office/officeart/2005/8/layout/hList7"/>
    <dgm:cxn modelId="{0F1F4C84-1FBE-4EAD-8365-7E67EC1EF5F7}" type="presParOf" srcId="{378F100C-5700-4B0A-A0D5-9A155D309E0B}" destId="{9BFF89D3-6B72-4CAC-8E76-E081291503A4}" srcOrd="1" destOrd="0" presId="urn:microsoft.com/office/officeart/2005/8/layout/hList7"/>
    <dgm:cxn modelId="{DF7F46B5-164F-466A-A363-0D690C9FFC8E}" type="presParOf" srcId="{9BFF89D3-6B72-4CAC-8E76-E081291503A4}" destId="{B7B5D0FC-B5D3-49FB-A382-C3F480C8E28E}" srcOrd="0" destOrd="0" presId="urn:microsoft.com/office/officeart/2005/8/layout/hList7"/>
    <dgm:cxn modelId="{F18644A2-E3DA-4D47-A435-DEBC2EC6D5E1}" type="presParOf" srcId="{B7B5D0FC-B5D3-49FB-A382-C3F480C8E28E}" destId="{4C8A0DDC-F51B-4914-A73E-904C1C5F4C64}" srcOrd="0" destOrd="0" presId="urn:microsoft.com/office/officeart/2005/8/layout/hList7"/>
    <dgm:cxn modelId="{F6A8C5D5-6517-47D1-ACF1-0AB8C3943CB4}" type="presParOf" srcId="{B7B5D0FC-B5D3-49FB-A382-C3F480C8E28E}" destId="{2AF4DA71-1C69-42AB-B2D3-3FDBFB9405C2}" srcOrd="1" destOrd="0" presId="urn:microsoft.com/office/officeart/2005/8/layout/hList7"/>
    <dgm:cxn modelId="{9669453F-D1A0-4B43-A08B-839BB9112F5E}" type="presParOf" srcId="{B7B5D0FC-B5D3-49FB-A382-C3F480C8E28E}" destId="{87CA351E-2B91-4A95-A855-3C064DD78AE5}" srcOrd="2" destOrd="0" presId="urn:microsoft.com/office/officeart/2005/8/layout/hList7"/>
    <dgm:cxn modelId="{291B0E8F-BEAA-4DE5-AF16-58BB01803297}" type="presParOf" srcId="{B7B5D0FC-B5D3-49FB-A382-C3F480C8E28E}" destId="{47F719B4-F98A-42F0-979C-913FB28DF363}" srcOrd="3" destOrd="0" presId="urn:microsoft.com/office/officeart/2005/8/layout/hList7"/>
    <dgm:cxn modelId="{6DE232AA-5D93-48E6-B80D-4655D4ECA0F8}" type="presParOf" srcId="{9BFF89D3-6B72-4CAC-8E76-E081291503A4}" destId="{088AFC37-0587-49DD-A32A-174B3972CA4E}" srcOrd="1" destOrd="0" presId="urn:microsoft.com/office/officeart/2005/8/layout/hList7"/>
    <dgm:cxn modelId="{A7221E8A-8606-4324-83B3-A6E74B5789C2}" type="presParOf" srcId="{9BFF89D3-6B72-4CAC-8E76-E081291503A4}" destId="{62F49FC7-0F33-4567-A900-2C48CC359E3F}" srcOrd="2" destOrd="0" presId="urn:microsoft.com/office/officeart/2005/8/layout/hList7"/>
    <dgm:cxn modelId="{C23AABF4-5DF3-49BC-A82F-D113E3521E03}" type="presParOf" srcId="{62F49FC7-0F33-4567-A900-2C48CC359E3F}" destId="{45976A01-0E19-4C70-A245-FDB340AEF2FC}" srcOrd="0" destOrd="0" presId="urn:microsoft.com/office/officeart/2005/8/layout/hList7"/>
    <dgm:cxn modelId="{288678F7-44F5-400C-B100-9813432B1969}" type="presParOf" srcId="{62F49FC7-0F33-4567-A900-2C48CC359E3F}" destId="{D5DA077F-D3DA-444F-B99A-12E4E9DCC93B}" srcOrd="1" destOrd="0" presId="urn:microsoft.com/office/officeart/2005/8/layout/hList7"/>
    <dgm:cxn modelId="{E8855615-EB47-41C2-A8FE-DD7713963749}" type="presParOf" srcId="{62F49FC7-0F33-4567-A900-2C48CC359E3F}" destId="{98F2BFEA-BFAC-49BD-A8D0-7588759BAD75}" srcOrd="2" destOrd="0" presId="urn:microsoft.com/office/officeart/2005/8/layout/hList7"/>
    <dgm:cxn modelId="{81E65641-C09D-4B11-BC36-DFCF10B4029E}" type="presParOf" srcId="{62F49FC7-0F33-4567-A900-2C48CC359E3F}" destId="{1399E7E3-3006-44B2-A6BE-8430BA3F8EA5}" srcOrd="3" destOrd="0" presId="urn:microsoft.com/office/officeart/2005/8/layout/hList7"/>
    <dgm:cxn modelId="{62F451B3-8128-4CC4-86B3-F6C56EB99B88}" type="presParOf" srcId="{9BFF89D3-6B72-4CAC-8E76-E081291503A4}" destId="{14F8F38C-3951-40D2-8BA7-1A306AD7878A}" srcOrd="3" destOrd="0" presId="urn:microsoft.com/office/officeart/2005/8/layout/hList7"/>
    <dgm:cxn modelId="{0F770A73-6F41-4FD3-9F8B-19776E979467}" type="presParOf" srcId="{9BFF89D3-6B72-4CAC-8E76-E081291503A4}" destId="{336F171B-C576-4B57-8440-3BD9302391FD}" srcOrd="4" destOrd="0" presId="urn:microsoft.com/office/officeart/2005/8/layout/hList7"/>
    <dgm:cxn modelId="{D50C8E7F-61C3-4CF5-A849-A102C215152C}" type="presParOf" srcId="{336F171B-C576-4B57-8440-3BD9302391FD}" destId="{EE5495F6-05C0-47BB-8DEE-1812717DCF1C}" srcOrd="0" destOrd="0" presId="urn:microsoft.com/office/officeart/2005/8/layout/hList7"/>
    <dgm:cxn modelId="{B7F21F65-ACDC-4EB8-B9E2-46477B1BB77F}" type="presParOf" srcId="{336F171B-C576-4B57-8440-3BD9302391FD}" destId="{0BFE208C-60EE-48A1-AD7A-D0152AF17D5C}" srcOrd="1" destOrd="0" presId="urn:microsoft.com/office/officeart/2005/8/layout/hList7"/>
    <dgm:cxn modelId="{B545F8B6-10D4-477E-826C-85DBC68E5CF7}" type="presParOf" srcId="{336F171B-C576-4B57-8440-3BD9302391FD}" destId="{C95E9145-5421-4BD3-8DAA-8A580E72715C}" srcOrd="2" destOrd="0" presId="urn:microsoft.com/office/officeart/2005/8/layout/hList7"/>
    <dgm:cxn modelId="{841EEDA0-4285-44DA-9E4A-D57B177B8610}" type="presParOf" srcId="{336F171B-C576-4B57-8440-3BD9302391FD}" destId="{8F352BC6-1CC3-4675-933B-5EABB744FBA2}" srcOrd="3" destOrd="0" presId="urn:microsoft.com/office/officeart/2005/8/layout/hList7"/>
    <dgm:cxn modelId="{10BF1FD1-A425-497E-B28B-0299D977E39C}" type="presParOf" srcId="{9BFF89D3-6B72-4CAC-8E76-E081291503A4}" destId="{C8488038-CAE1-4F3F-9740-94D6658F0443}" srcOrd="5" destOrd="0" presId="urn:microsoft.com/office/officeart/2005/8/layout/hList7"/>
    <dgm:cxn modelId="{BA628D36-E02D-4839-A141-25BC48C201D0}" type="presParOf" srcId="{9BFF89D3-6B72-4CAC-8E76-E081291503A4}" destId="{294FD2E1-4DB4-4C22-96AF-9EDF68081D7D}" srcOrd="6" destOrd="0" presId="urn:microsoft.com/office/officeart/2005/8/layout/hList7"/>
    <dgm:cxn modelId="{BBFEE6C9-F3A8-4728-BD96-1A24091EA719}" type="presParOf" srcId="{294FD2E1-4DB4-4C22-96AF-9EDF68081D7D}" destId="{C9B244E4-6E87-4F4E-B83F-8DDA3944824D}" srcOrd="0" destOrd="0" presId="urn:microsoft.com/office/officeart/2005/8/layout/hList7"/>
    <dgm:cxn modelId="{A6481171-4757-4185-9250-46A17CEB9D2D}" type="presParOf" srcId="{294FD2E1-4DB4-4C22-96AF-9EDF68081D7D}" destId="{ECD1AB05-FBD7-4612-B97E-DAF980B66A78}" srcOrd="1" destOrd="0" presId="urn:microsoft.com/office/officeart/2005/8/layout/hList7"/>
    <dgm:cxn modelId="{242D83F5-1C05-413E-AA70-97C25371DA3D}" type="presParOf" srcId="{294FD2E1-4DB4-4C22-96AF-9EDF68081D7D}" destId="{7BF23402-E02E-4571-9D69-04F84B7786A0}" srcOrd="2" destOrd="0" presId="urn:microsoft.com/office/officeart/2005/8/layout/hList7"/>
    <dgm:cxn modelId="{371852FF-FF4F-45FD-B2FF-8A7AF3843DB3}" type="presParOf" srcId="{294FD2E1-4DB4-4C22-96AF-9EDF68081D7D}" destId="{759916B7-E4AC-4F11-B434-5AA4B280913A}"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ADD9E1-5685-40D5-9823-E28906A14F24}" type="doc">
      <dgm:prSet loTypeId="urn:microsoft.com/office/officeart/2005/8/layout/hList7" loCatId="list" qsTypeId="urn:microsoft.com/office/officeart/2005/8/quickstyle/simple1" qsCatId="simple" csTypeId="urn:microsoft.com/office/officeart/2005/8/colors/accent0_3" csCatId="mainScheme" phldr="1"/>
      <dgm:spPr/>
      <dgm:t>
        <a:bodyPr/>
        <a:lstStyle/>
        <a:p>
          <a:endParaRPr lang="en-US"/>
        </a:p>
      </dgm:t>
    </dgm:pt>
    <dgm:pt modelId="{3120877A-F189-4025-923E-28A3023BAED6}">
      <dgm:prSet/>
      <dgm:spPr/>
      <dgm:t>
        <a:bodyPr/>
        <a:lstStyle/>
        <a:p>
          <a:pPr rtl="0"/>
          <a:endParaRPr lang="en-US" dirty="0"/>
        </a:p>
      </dgm:t>
    </dgm:pt>
    <dgm:pt modelId="{271F692D-9AE1-497D-908D-7F7966C64152}" type="parTrans" cxnId="{4E03D209-E5BD-45DA-89CA-FB7233667EFE}">
      <dgm:prSet/>
      <dgm:spPr/>
      <dgm:t>
        <a:bodyPr/>
        <a:lstStyle/>
        <a:p>
          <a:endParaRPr lang="en-US"/>
        </a:p>
      </dgm:t>
    </dgm:pt>
    <dgm:pt modelId="{ECB02B4F-BDFA-4325-89EC-449D1E497C51}" type="sibTrans" cxnId="{4E03D209-E5BD-45DA-89CA-FB7233667EFE}">
      <dgm:prSet/>
      <dgm:spPr/>
      <dgm:t>
        <a:bodyPr/>
        <a:lstStyle/>
        <a:p>
          <a:endParaRPr lang="en-US"/>
        </a:p>
      </dgm:t>
    </dgm:pt>
    <dgm:pt modelId="{1C718B45-92DD-42AB-99EC-1B2290BCD192}">
      <dgm:prSet custT="1"/>
      <dgm:spPr/>
      <dgm:t>
        <a:bodyPr/>
        <a:lstStyle/>
        <a:p>
          <a:pPr rtl="0"/>
          <a:r>
            <a:rPr lang="en-US" sz="2000" b="1" dirty="0" smtClean="0"/>
            <a:t>Use data to inform practice with individual children or at caseload level</a:t>
          </a:r>
          <a:endParaRPr lang="en-US" sz="2000" b="1" dirty="0"/>
        </a:p>
      </dgm:t>
    </dgm:pt>
    <dgm:pt modelId="{39192738-2402-49A0-8FD2-27DA0882FE03}" type="parTrans" cxnId="{D4DFC5E0-3A82-4A21-AD5E-7C06A18BC7CC}">
      <dgm:prSet/>
      <dgm:spPr/>
      <dgm:t>
        <a:bodyPr/>
        <a:lstStyle/>
        <a:p>
          <a:endParaRPr lang="en-US"/>
        </a:p>
      </dgm:t>
    </dgm:pt>
    <dgm:pt modelId="{4088A1D8-E8B0-4156-B5A6-EB464E80B0DB}" type="sibTrans" cxnId="{D4DFC5E0-3A82-4A21-AD5E-7C06A18BC7CC}">
      <dgm:prSet/>
      <dgm:spPr/>
      <dgm:t>
        <a:bodyPr/>
        <a:lstStyle/>
        <a:p>
          <a:endParaRPr lang="en-US"/>
        </a:p>
      </dgm:t>
    </dgm:pt>
    <dgm:pt modelId="{B84D392E-BD8D-4A7B-8B78-3AD6F5440695}">
      <dgm:prSet custT="1"/>
      <dgm:spPr/>
      <dgm:t>
        <a:bodyPr/>
        <a:lstStyle/>
        <a:p>
          <a:pPr rtl="0"/>
          <a:r>
            <a:rPr lang="en-US" sz="2000" b="1" dirty="0" smtClean="0"/>
            <a:t>Review aggregate data to inform specific decisions</a:t>
          </a:r>
          <a:endParaRPr lang="en-US" sz="2000" dirty="0"/>
        </a:p>
      </dgm:t>
    </dgm:pt>
    <dgm:pt modelId="{69F8E39B-FD6B-4105-8F81-48BBC8944324}" type="parTrans" cxnId="{F207760D-B0A7-4AFC-97AA-758C8F4853AE}">
      <dgm:prSet/>
      <dgm:spPr/>
      <dgm:t>
        <a:bodyPr/>
        <a:lstStyle/>
        <a:p>
          <a:endParaRPr lang="en-US"/>
        </a:p>
      </dgm:t>
    </dgm:pt>
    <dgm:pt modelId="{284E49FE-8F7E-4EFB-81F9-19487E2641EC}" type="sibTrans" cxnId="{F207760D-B0A7-4AFC-97AA-758C8F4853AE}">
      <dgm:prSet/>
      <dgm:spPr/>
      <dgm:t>
        <a:bodyPr/>
        <a:lstStyle/>
        <a:p>
          <a:endParaRPr lang="en-US"/>
        </a:p>
      </dgm:t>
    </dgm:pt>
    <dgm:pt modelId="{FE1F81A9-806D-4809-9502-3C29362D0202}">
      <dgm:prSet custT="1"/>
      <dgm:spPr/>
      <dgm:t>
        <a:bodyPr/>
        <a:lstStyle/>
        <a:p>
          <a:pPr rtl="0"/>
          <a:r>
            <a:rPr lang="en-US" sz="1800" b="1" dirty="0" smtClean="0"/>
            <a:t>Variation in organizational structure, who takes responsibility to work with data and time available</a:t>
          </a:r>
          <a:endParaRPr lang="en-US" sz="1800" b="1" dirty="0"/>
        </a:p>
      </dgm:t>
    </dgm:pt>
    <dgm:pt modelId="{BB814C4F-A373-4DC2-B425-C86B6027F983}" type="parTrans" cxnId="{8A010E6D-67E1-4847-B4A9-D8E5DE680CF1}">
      <dgm:prSet/>
      <dgm:spPr/>
      <dgm:t>
        <a:bodyPr/>
        <a:lstStyle/>
        <a:p>
          <a:endParaRPr lang="en-US"/>
        </a:p>
      </dgm:t>
    </dgm:pt>
    <dgm:pt modelId="{2B8D8C14-4900-4A08-8637-FDC57E891F5F}" type="sibTrans" cxnId="{8A010E6D-67E1-4847-B4A9-D8E5DE680CF1}">
      <dgm:prSet/>
      <dgm:spPr/>
      <dgm:t>
        <a:bodyPr/>
        <a:lstStyle/>
        <a:p>
          <a:endParaRPr lang="en-US"/>
        </a:p>
      </dgm:t>
    </dgm:pt>
    <dgm:pt modelId="{312567A9-7FC1-48A9-9BD8-2E78554D8A38}">
      <dgm:prSet custT="1"/>
      <dgm:spPr/>
      <dgm:t>
        <a:bodyPr/>
        <a:lstStyle/>
        <a:p>
          <a:endParaRPr lang="en-US" sz="1800" b="1" dirty="0" smtClean="0"/>
        </a:p>
        <a:p>
          <a:r>
            <a:rPr lang="en-US" sz="2000" b="1" dirty="0" smtClean="0"/>
            <a:t>Integration of data into ongoing program planning and improvement activities</a:t>
          </a:r>
          <a:endParaRPr lang="en-US" sz="2000" dirty="0"/>
        </a:p>
      </dgm:t>
    </dgm:pt>
    <dgm:pt modelId="{9765D294-F7B0-4FAE-A246-6673BA3F7864}" type="parTrans" cxnId="{B523A6C2-8F08-4497-B03C-B1870E9B6A0B}">
      <dgm:prSet/>
      <dgm:spPr/>
      <dgm:t>
        <a:bodyPr/>
        <a:lstStyle/>
        <a:p>
          <a:endParaRPr lang="en-US"/>
        </a:p>
      </dgm:t>
    </dgm:pt>
    <dgm:pt modelId="{0C6820FF-0A65-4150-A3B6-46E43BF86EB8}" type="sibTrans" cxnId="{B523A6C2-8F08-4497-B03C-B1870E9B6A0B}">
      <dgm:prSet/>
      <dgm:spPr/>
      <dgm:t>
        <a:bodyPr/>
        <a:lstStyle/>
        <a:p>
          <a:endParaRPr lang="en-US"/>
        </a:p>
      </dgm:t>
    </dgm:pt>
    <dgm:pt modelId="{8DFE504F-C92F-45D3-A3AE-8F933EE498C8}" type="pres">
      <dgm:prSet presAssocID="{3AADD9E1-5685-40D5-9823-E28906A14F24}" presName="Name0" presStyleCnt="0">
        <dgm:presLayoutVars>
          <dgm:dir/>
          <dgm:resizeHandles val="exact"/>
        </dgm:presLayoutVars>
      </dgm:prSet>
      <dgm:spPr/>
      <dgm:t>
        <a:bodyPr/>
        <a:lstStyle/>
        <a:p>
          <a:endParaRPr lang="en-US"/>
        </a:p>
      </dgm:t>
    </dgm:pt>
    <dgm:pt modelId="{76C56CED-0BF3-4EDB-8DF5-5BDC88ED63EB}" type="pres">
      <dgm:prSet presAssocID="{3AADD9E1-5685-40D5-9823-E28906A14F24}" presName="fgShape" presStyleLbl="fgShp" presStyleIdx="0" presStyleCnt="1" custScaleY="133333" custLinFactNeighborX="-1109" custLinFactNeighborY="16667"/>
      <dgm:spPr>
        <a:prstGeom prst="rect">
          <a:avLst/>
        </a:prstGeom>
      </dgm:spPr>
      <dgm:t>
        <a:bodyPr/>
        <a:lstStyle/>
        <a:p>
          <a:endParaRPr lang="en-US"/>
        </a:p>
      </dgm:t>
    </dgm:pt>
    <dgm:pt modelId="{89E3F9B8-C2D2-49CE-9287-4EB0665E6155}" type="pres">
      <dgm:prSet presAssocID="{3AADD9E1-5685-40D5-9823-E28906A14F24}" presName="linComp" presStyleCnt="0"/>
      <dgm:spPr/>
    </dgm:pt>
    <dgm:pt modelId="{46882683-2348-4F9C-84C6-0574594EBFE1}" type="pres">
      <dgm:prSet presAssocID="{3120877A-F189-4025-923E-28A3023BAED6}" presName="compNode" presStyleCnt="0"/>
      <dgm:spPr/>
    </dgm:pt>
    <dgm:pt modelId="{AE5912E5-EDC6-49C0-9451-76179D38231C}" type="pres">
      <dgm:prSet presAssocID="{3120877A-F189-4025-923E-28A3023BAED6}" presName="bkgdShape" presStyleLbl="node1" presStyleIdx="0" presStyleCnt="5"/>
      <dgm:spPr/>
      <dgm:t>
        <a:bodyPr/>
        <a:lstStyle/>
        <a:p>
          <a:endParaRPr lang="en-US"/>
        </a:p>
      </dgm:t>
    </dgm:pt>
    <dgm:pt modelId="{A2BC7BA3-2441-465E-A101-771680C650B0}" type="pres">
      <dgm:prSet presAssocID="{3120877A-F189-4025-923E-28A3023BAED6}" presName="nodeTx" presStyleLbl="node1" presStyleIdx="0" presStyleCnt="5">
        <dgm:presLayoutVars>
          <dgm:bulletEnabled val="1"/>
        </dgm:presLayoutVars>
      </dgm:prSet>
      <dgm:spPr/>
      <dgm:t>
        <a:bodyPr/>
        <a:lstStyle/>
        <a:p>
          <a:endParaRPr lang="en-US"/>
        </a:p>
      </dgm:t>
    </dgm:pt>
    <dgm:pt modelId="{41B2D5EF-4400-4D64-814F-DE6249A971FD}" type="pres">
      <dgm:prSet presAssocID="{3120877A-F189-4025-923E-28A3023BAED6}" presName="invisiNode" presStyleLbl="node1" presStyleIdx="0" presStyleCnt="5"/>
      <dgm:spPr/>
    </dgm:pt>
    <dgm:pt modelId="{E2A4FF05-0B00-4A16-A6BC-B1F067A22AD1}" type="pres">
      <dgm:prSet presAssocID="{3120877A-F189-4025-923E-28A3023BAED6}" presName="imagNode" presStyleLbl="fgImgPlace1" presStyleIdx="0" presStyleCnt="5" custScaleY="64164"/>
      <dgm:spPr/>
    </dgm:pt>
    <dgm:pt modelId="{5540D3C7-7A57-42D6-A62E-A10E698D611C}" type="pres">
      <dgm:prSet presAssocID="{ECB02B4F-BDFA-4325-89EC-449D1E497C51}" presName="sibTrans" presStyleLbl="sibTrans2D1" presStyleIdx="0" presStyleCnt="0"/>
      <dgm:spPr/>
      <dgm:t>
        <a:bodyPr/>
        <a:lstStyle/>
        <a:p>
          <a:endParaRPr lang="en-US"/>
        </a:p>
      </dgm:t>
    </dgm:pt>
    <dgm:pt modelId="{C32AF3E2-0B33-4FA4-AEA4-A27C8AE6AF55}" type="pres">
      <dgm:prSet presAssocID="{1C718B45-92DD-42AB-99EC-1B2290BCD192}" presName="compNode" presStyleCnt="0"/>
      <dgm:spPr/>
    </dgm:pt>
    <dgm:pt modelId="{B1842424-F2BF-461E-B714-A5D49084C374}" type="pres">
      <dgm:prSet presAssocID="{1C718B45-92DD-42AB-99EC-1B2290BCD192}" presName="bkgdShape" presStyleLbl="node1" presStyleIdx="1" presStyleCnt="5" custScaleX="90832"/>
      <dgm:spPr/>
      <dgm:t>
        <a:bodyPr/>
        <a:lstStyle/>
        <a:p>
          <a:endParaRPr lang="en-US"/>
        </a:p>
      </dgm:t>
    </dgm:pt>
    <dgm:pt modelId="{4B2C04B4-2020-4E23-83C1-FAF01ACDEF09}" type="pres">
      <dgm:prSet presAssocID="{1C718B45-92DD-42AB-99EC-1B2290BCD192}" presName="nodeTx" presStyleLbl="node1" presStyleIdx="1" presStyleCnt="5">
        <dgm:presLayoutVars>
          <dgm:bulletEnabled val="1"/>
        </dgm:presLayoutVars>
      </dgm:prSet>
      <dgm:spPr/>
      <dgm:t>
        <a:bodyPr/>
        <a:lstStyle/>
        <a:p>
          <a:endParaRPr lang="en-US"/>
        </a:p>
      </dgm:t>
    </dgm:pt>
    <dgm:pt modelId="{885CA00B-86C3-4F14-9A1C-2A0AFC371B08}" type="pres">
      <dgm:prSet presAssocID="{1C718B45-92DD-42AB-99EC-1B2290BCD192}" presName="invisiNode" presStyleLbl="node1" presStyleIdx="1" presStyleCnt="5"/>
      <dgm:spPr/>
    </dgm:pt>
    <dgm:pt modelId="{F791650B-7E4E-4712-8456-BEC4FDF5614C}" type="pres">
      <dgm:prSet presAssocID="{1C718B45-92DD-42AB-99EC-1B2290BCD192}" presName="imagNode" presStyleLbl="fgImgPlace1" presStyleIdx="1" presStyleCnt="5" custScaleY="69233"/>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l="-11000" r="-11000"/>
          </a:stretch>
        </a:blipFill>
      </dgm:spPr>
      <dgm:t>
        <a:bodyPr/>
        <a:lstStyle/>
        <a:p>
          <a:endParaRPr lang="en-US"/>
        </a:p>
      </dgm:t>
    </dgm:pt>
    <dgm:pt modelId="{EBDF33FA-3DB2-40AA-9B9E-805B9686A8A3}" type="pres">
      <dgm:prSet presAssocID="{4088A1D8-E8B0-4156-B5A6-EB464E80B0DB}" presName="sibTrans" presStyleLbl="sibTrans2D1" presStyleIdx="0" presStyleCnt="0"/>
      <dgm:spPr/>
      <dgm:t>
        <a:bodyPr/>
        <a:lstStyle/>
        <a:p>
          <a:endParaRPr lang="en-US"/>
        </a:p>
      </dgm:t>
    </dgm:pt>
    <dgm:pt modelId="{A57BED6C-FE73-457E-9412-CC304CAE259F}" type="pres">
      <dgm:prSet presAssocID="{B84D392E-BD8D-4A7B-8B78-3AD6F5440695}" presName="compNode" presStyleCnt="0"/>
      <dgm:spPr/>
    </dgm:pt>
    <dgm:pt modelId="{072C0A3A-A699-4946-BC34-40B4E2B0A5D7}" type="pres">
      <dgm:prSet presAssocID="{B84D392E-BD8D-4A7B-8B78-3AD6F5440695}" presName="bkgdShape" presStyleLbl="node1" presStyleIdx="2" presStyleCnt="5"/>
      <dgm:spPr/>
      <dgm:t>
        <a:bodyPr/>
        <a:lstStyle/>
        <a:p>
          <a:endParaRPr lang="en-US"/>
        </a:p>
      </dgm:t>
    </dgm:pt>
    <dgm:pt modelId="{6751FF34-FA77-42EB-A00A-5EA35139EF0E}" type="pres">
      <dgm:prSet presAssocID="{B84D392E-BD8D-4A7B-8B78-3AD6F5440695}" presName="nodeTx" presStyleLbl="node1" presStyleIdx="2" presStyleCnt="5">
        <dgm:presLayoutVars>
          <dgm:bulletEnabled val="1"/>
        </dgm:presLayoutVars>
      </dgm:prSet>
      <dgm:spPr/>
      <dgm:t>
        <a:bodyPr/>
        <a:lstStyle/>
        <a:p>
          <a:endParaRPr lang="en-US"/>
        </a:p>
      </dgm:t>
    </dgm:pt>
    <dgm:pt modelId="{F039EC06-FFC8-484A-8B7F-21A3E012164A}" type="pres">
      <dgm:prSet presAssocID="{B84D392E-BD8D-4A7B-8B78-3AD6F5440695}" presName="invisiNode" presStyleLbl="node1" presStyleIdx="2" presStyleCnt="5"/>
      <dgm:spPr/>
    </dgm:pt>
    <dgm:pt modelId="{4ABFB4E2-C5B0-4B85-BED6-4E910E68B5F0}" type="pres">
      <dgm:prSet presAssocID="{B84D392E-BD8D-4A7B-8B78-3AD6F5440695}" presName="imagNode" presStyleLbl="fgImgPlace1" presStyleIdx="2" presStyleCnt="5" custScaleY="64164"/>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l="-3000" r="-3000"/>
          </a:stretch>
        </a:blipFill>
      </dgm:spPr>
      <dgm:t>
        <a:bodyPr/>
        <a:lstStyle/>
        <a:p>
          <a:endParaRPr lang="en-US"/>
        </a:p>
      </dgm:t>
    </dgm:pt>
    <dgm:pt modelId="{AF5871F7-10F6-4207-9394-F1D415505D63}" type="pres">
      <dgm:prSet presAssocID="{284E49FE-8F7E-4EFB-81F9-19487E2641EC}" presName="sibTrans" presStyleLbl="sibTrans2D1" presStyleIdx="0" presStyleCnt="0"/>
      <dgm:spPr/>
      <dgm:t>
        <a:bodyPr/>
        <a:lstStyle/>
        <a:p>
          <a:endParaRPr lang="en-US"/>
        </a:p>
      </dgm:t>
    </dgm:pt>
    <dgm:pt modelId="{6E52FCB7-B69E-432C-8FA6-B475AF10D6BE}" type="pres">
      <dgm:prSet presAssocID="{312567A9-7FC1-48A9-9BD8-2E78554D8A38}" presName="compNode" presStyleCnt="0"/>
      <dgm:spPr/>
    </dgm:pt>
    <dgm:pt modelId="{376DF484-BC9B-4931-91ED-E62BC2ECA3CD}" type="pres">
      <dgm:prSet presAssocID="{312567A9-7FC1-48A9-9BD8-2E78554D8A38}" presName="bkgdShape" presStyleLbl="node1" presStyleIdx="3" presStyleCnt="5"/>
      <dgm:spPr/>
      <dgm:t>
        <a:bodyPr/>
        <a:lstStyle/>
        <a:p>
          <a:endParaRPr lang="en-US"/>
        </a:p>
      </dgm:t>
    </dgm:pt>
    <dgm:pt modelId="{B17E54F5-887F-45B2-83B2-FB7E66196369}" type="pres">
      <dgm:prSet presAssocID="{312567A9-7FC1-48A9-9BD8-2E78554D8A38}" presName="nodeTx" presStyleLbl="node1" presStyleIdx="3" presStyleCnt="5">
        <dgm:presLayoutVars>
          <dgm:bulletEnabled val="1"/>
        </dgm:presLayoutVars>
      </dgm:prSet>
      <dgm:spPr/>
      <dgm:t>
        <a:bodyPr/>
        <a:lstStyle/>
        <a:p>
          <a:endParaRPr lang="en-US"/>
        </a:p>
      </dgm:t>
    </dgm:pt>
    <dgm:pt modelId="{E0F3E2C9-6CD7-43A7-AA9F-CD298C3B95B8}" type="pres">
      <dgm:prSet presAssocID="{312567A9-7FC1-48A9-9BD8-2E78554D8A38}" presName="invisiNode" presStyleLbl="node1" presStyleIdx="3" presStyleCnt="5"/>
      <dgm:spPr/>
    </dgm:pt>
    <dgm:pt modelId="{7D51A7A5-DC0D-48FF-B15F-AB8FA99AD094}" type="pres">
      <dgm:prSet presAssocID="{312567A9-7FC1-48A9-9BD8-2E78554D8A38}" presName="imagNode" presStyleLbl="fgImgPlace1" presStyleIdx="3" presStyleCnt="5" custScaleY="71314"/>
      <dgm:spPr>
        <a:blipFill>
          <a:blip xmlns:r="http://schemas.openxmlformats.org/officeDocument/2006/relationships" r:embed="rId3" cstate="email">
            <a:extLst>
              <a:ext uri="{28A0092B-C50C-407E-A947-70E740481C1C}">
                <a14:useLocalDpi xmlns:a14="http://schemas.microsoft.com/office/drawing/2010/main" val="0"/>
              </a:ext>
            </a:extLst>
          </a:blip>
          <a:srcRect/>
          <a:stretch>
            <a:fillRect l="-28000" r="-28000"/>
          </a:stretch>
        </a:blipFill>
      </dgm:spPr>
      <dgm:t>
        <a:bodyPr/>
        <a:lstStyle/>
        <a:p>
          <a:endParaRPr lang="en-US"/>
        </a:p>
      </dgm:t>
    </dgm:pt>
    <dgm:pt modelId="{EF2EC929-86F8-4939-AE63-D72A5B1BE74C}" type="pres">
      <dgm:prSet presAssocID="{0C6820FF-0A65-4150-A3B6-46E43BF86EB8}" presName="sibTrans" presStyleLbl="sibTrans2D1" presStyleIdx="0" presStyleCnt="0"/>
      <dgm:spPr/>
      <dgm:t>
        <a:bodyPr/>
        <a:lstStyle/>
        <a:p>
          <a:endParaRPr lang="en-US"/>
        </a:p>
      </dgm:t>
    </dgm:pt>
    <dgm:pt modelId="{E29D0215-203B-4E8D-B715-C0BA523A236C}" type="pres">
      <dgm:prSet presAssocID="{FE1F81A9-806D-4809-9502-3C29362D0202}" presName="compNode" presStyleCnt="0"/>
      <dgm:spPr/>
    </dgm:pt>
    <dgm:pt modelId="{9EFBC778-29B9-4EC8-96CF-19317446D5FE}" type="pres">
      <dgm:prSet presAssocID="{FE1F81A9-806D-4809-9502-3C29362D0202}" presName="bkgdShape" presStyleLbl="node1" presStyleIdx="4" presStyleCnt="5" custScaleX="100593"/>
      <dgm:spPr/>
      <dgm:t>
        <a:bodyPr/>
        <a:lstStyle/>
        <a:p>
          <a:endParaRPr lang="en-US"/>
        </a:p>
      </dgm:t>
    </dgm:pt>
    <dgm:pt modelId="{4FC1B478-987A-4312-947B-CE8AC886983F}" type="pres">
      <dgm:prSet presAssocID="{FE1F81A9-806D-4809-9502-3C29362D0202}" presName="nodeTx" presStyleLbl="node1" presStyleIdx="4" presStyleCnt="5">
        <dgm:presLayoutVars>
          <dgm:bulletEnabled val="1"/>
        </dgm:presLayoutVars>
      </dgm:prSet>
      <dgm:spPr/>
      <dgm:t>
        <a:bodyPr/>
        <a:lstStyle/>
        <a:p>
          <a:endParaRPr lang="en-US"/>
        </a:p>
      </dgm:t>
    </dgm:pt>
    <dgm:pt modelId="{E62D1F5C-8EE2-46BD-9457-2C0479F6FDCA}" type="pres">
      <dgm:prSet presAssocID="{FE1F81A9-806D-4809-9502-3C29362D0202}" presName="invisiNode" presStyleLbl="node1" presStyleIdx="4" presStyleCnt="5"/>
      <dgm:spPr/>
    </dgm:pt>
    <dgm:pt modelId="{20FB3DBE-B0E1-403C-83F0-22F3D89FD2AB}" type="pres">
      <dgm:prSet presAssocID="{FE1F81A9-806D-4809-9502-3C29362D0202}" presName="imagNode" presStyleLbl="fgImgPlace1" presStyleIdx="4" presStyleCnt="5" custScaleY="71314"/>
      <dgm:spPr>
        <a:blipFill>
          <a:blip xmlns:r="http://schemas.openxmlformats.org/officeDocument/2006/relationships" r:embed="rId4" cstate="email">
            <a:extLst>
              <a:ext uri="{28A0092B-C50C-407E-A947-70E740481C1C}">
                <a14:useLocalDpi xmlns:a14="http://schemas.microsoft.com/office/drawing/2010/main" val="0"/>
              </a:ext>
            </a:extLst>
          </a:blip>
          <a:srcRect/>
          <a:stretch>
            <a:fillRect t="-19000" b="-19000"/>
          </a:stretch>
        </a:blipFill>
      </dgm:spPr>
      <dgm:t>
        <a:bodyPr/>
        <a:lstStyle/>
        <a:p>
          <a:endParaRPr lang="en-US"/>
        </a:p>
      </dgm:t>
    </dgm:pt>
  </dgm:ptLst>
  <dgm:cxnLst>
    <dgm:cxn modelId="{C1C1CFC8-06BC-4032-8097-4D783D1CB149}" type="presOf" srcId="{FE1F81A9-806D-4809-9502-3C29362D0202}" destId="{4FC1B478-987A-4312-947B-CE8AC886983F}" srcOrd="1" destOrd="0" presId="urn:microsoft.com/office/officeart/2005/8/layout/hList7"/>
    <dgm:cxn modelId="{39DAE2F2-AEF5-4FCC-8054-6D569C3BF69B}" type="presOf" srcId="{284E49FE-8F7E-4EFB-81F9-19487E2641EC}" destId="{AF5871F7-10F6-4207-9394-F1D415505D63}" srcOrd="0" destOrd="0" presId="urn:microsoft.com/office/officeart/2005/8/layout/hList7"/>
    <dgm:cxn modelId="{D4DFC5E0-3A82-4A21-AD5E-7C06A18BC7CC}" srcId="{3AADD9E1-5685-40D5-9823-E28906A14F24}" destId="{1C718B45-92DD-42AB-99EC-1B2290BCD192}" srcOrd="1" destOrd="0" parTransId="{39192738-2402-49A0-8FD2-27DA0882FE03}" sibTransId="{4088A1D8-E8B0-4156-B5A6-EB464E80B0DB}"/>
    <dgm:cxn modelId="{4E03D209-E5BD-45DA-89CA-FB7233667EFE}" srcId="{3AADD9E1-5685-40D5-9823-E28906A14F24}" destId="{3120877A-F189-4025-923E-28A3023BAED6}" srcOrd="0" destOrd="0" parTransId="{271F692D-9AE1-497D-908D-7F7966C64152}" sibTransId="{ECB02B4F-BDFA-4325-89EC-449D1E497C51}"/>
    <dgm:cxn modelId="{CA22BB69-10DD-4F8C-849E-D9AB60B3246C}" type="presOf" srcId="{3AADD9E1-5685-40D5-9823-E28906A14F24}" destId="{8DFE504F-C92F-45D3-A3AE-8F933EE498C8}" srcOrd="0" destOrd="0" presId="urn:microsoft.com/office/officeart/2005/8/layout/hList7"/>
    <dgm:cxn modelId="{E1AA6D0F-48FD-4FB4-B9FA-2D801A7B51B9}" type="presOf" srcId="{ECB02B4F-BDFA-4325-89EC-449D1E497C51}" destId="{5540D3C7-7A57-42D6-A62E-A10E698D611C}" srcOrd="0" destOrd="0" presId="urn:microsoft.com/office/officeart/2005/8/layout/hList7"/>
    <dgm:cxn modelId="{F0754BCF-5063-4EF2-A7CA-C3832C63E264}" type="presOf" srcId="{4088A1D8-E8B0-4156-B5A6-EB464E80B0DB}" destId="{EBDF33FA-3DB2-40AA-9B9E-805B9686A8A3}" srcOrd="0" destOrd="0" presId="urn:microsoft.com/office/officeart/2005/8/layout/hList7"/>
    <dgm:cxn modelId="{D5487879-1CC5-444C-B2D8-065E2DC91D19}" type="presOf" srcId="{3120877A-F189-4025-923E-28A3023BAED6}" destId="{A2BC7BA3-2441-465E-A101-771680C650B0}" srcOrd="1" destOrd="0" presId="urn:microsoft.com/office/officeart/2005/8/layout/hList7"/>
    <dgm:cxn modelId="{17A0E0A4-E24B-4074-8F55-F124B351B724}" type="presOf" srcId="{312567A9-7FC1-48A9-9BD8-2E78554D8A38}" destId="{B17E54F5-887F-45B2-83B2-FB7E66196369}" srcOrd="1" destOrd="0" presId="urn:microsoft.com/office/officeart/2005/8/layout/hList7"/>
    <dgm:cxn modelId="{DA089425-D21F-4156-91BC-26C2A4DF0C72}" type="presOf" srcId="{B84D392E-BD8D-4A7B-8B78-3AD6F5440695}" destId="{6751FF34-FA77-42EB-A00A-5EA35139EF0E}" srcOrd="1" destOrd="0" presId="urn:microsoft.com/office/officeart/2005/8/layout/hList7"/>
    <dgm:cxn modelId="{B523A6C2-8F08-4497-B03C-B1870E9B6A0B}" srcId="{3AADD9E1-5685-40D5-9823-E28906A14F24}" destId="{312567A9-7FC1-48A9-9BD8-2E78554D8A38}" srcOrd="3" destOrd="0" parTransId="{9765D294-F7B0-4FAE-A246-6673BA3F7864}" sibTransId="{0C6820FF-0A65-4150-A3B6-46E43BF86EB8}"/>
    <dgm:cxn modelId="{F207760D-B0A7-4AFC-97AA-758C8F4853AE}" srcId="{3AADD9E1-5685-40D5-9823-E28906A14F24}" destId="{B84D392E-BD8D-4A7B-8B78-3AD6F5440695}" srcOrd="2" destOrd="0" parTransId="{69F8E39B-FD6B-4105-8F81-48BBC8944324}" sibTransId="{284E49FE-8F7E-4EFB-81F9-19487E2641EC}"/>
    <dgm:cxn modelId="{075D1D1F-5ABD-41C3-9DC3-8E1F31F305CD}" type="presOf" srcId="{0C6820FF-0A65-4150-A3B6-46E43BF86EB8}" destId="{EF2EC929-86F8-4939-AE63-D72A5B1BE74C}" srcOrd="0" destOrd="0" presId="urn:microsoft.com/office/officeart/2005/8/layout/hList7"/>
    <dgm:cxn modelId="{AD0E038B-7EB6-4729-98FF-C050D91331A1}" type="presOf" srcId="{3120877A-F189-4025-923E-28A3023BAED6}" destId="{AE5912E5-EDC6-49C0-9451-76179D38231C}" srcOrd="0" destOrd="0" presId="urn:microsoft.com/office/officeart/2005/8/layout/hList7"/>
    <dgm:cxn modelId="{48AB31D8-4473-44DB-9143-4ED20C4A064F}" type="presOf" srcId="{1C718B45-92DD-42AB-99EC-1B2290BCD192}" destId="{B1842424-F2BF-461E-B714-A5D49084C374}" srcOrd="0" destOrd="0" presId="urn:microsoft.com/office/officeart/2005/8/layout/hList7"/>
    <dgm:cxn modelId="{8A010E6D-67E1-4847-B4A9-D8E5DE680CF1}" srcId="{3AADD9E1-5685-40D5-9823-E28906A14F24}" destId="{FE1F81A9-806D-4809-9502-3C29362D0202}" srcOrd="4" destOrd="0" parTransId="{BB814C4F-A373-4DC2-B425-C86B6027F983}" sibTransId="{2B8D8C14-4900-4A08-8637-FDC57E891F5F}"/>
    <dgm:cxn modelId="{280F79E4-E7A5-437B-8C3F-303EC874CC22}" type="presOf" srcId="{B84D392E-BD8D-4A7B-8B78-3AD6F5440695}" destId="{072C0A3A-A699-4946-BC34-40B4E2B0A5D7}" srcOrd="0" destOrd="0" presId="urn:microsoft.com/office/officeart/2005/8/layout/hList7"/>
    <dgm:cxn modelId="{F8D99890-EA21-41EF-8285-7E9C38EF6884}" type="presOf" srcId="{312567A9-7FC1-48A9-9BD8-2E78554D8A38}" destId="{376DF484-BC9B-4931-91ED-E62BC2ECA3CD}" srcOrd="0" destOrd="0" presId="urn:microsoft.com/office/officeart/2005/8/layout/hList7"/>
    <dgm:cxn modelId="{5236A6DB-7B58-4D62-B326-50E8E1057CCE}" type="presOf" srcId="{1C718B45-92DD-42AB-99EC-1B2290BCD192}" destId="{4B2C04B4-2020-4E23-83C1-FAF01ACDEF09}" srcOrd="1" destOrd="0" presId="urn:microsoft.com/office/officeart/2005/8/layout/hList7"/>
    <dgm:cxn modelId="{F6A1658E-DBA1-4D94-A271-65A5071EDF69}" type="presOf" srcId="{FE1F81A9-806D-4809-9502-3C29362D0202}" destId="{9EFBC778-29B9-4EC8-96CF-19317446D5FE}" srcOrd="0" destOrd="0" presId="urn:microsoft.com/office/officeart/2005/8/layout/hList7"/>
    <dgm:cxn modelId="{AF5C78A5-C111-4BEF-ACCC-D31C59696223}" type="presParOf" srcId="{8DFE504F-C92F-45D3-A3AE-8F933EE498C8}" destId="{76C56CED-0BF3-4EDB-8DF5-5BDC88ED63EB}" srcOrd="0" destOrd="0" presId="urn:microsoft.com/office/officeart/2005/8/layout/hList7"/>
    <dgm:cxn modelId="{E8F25769-6F03-456F-B549-EEFDC922DC98}" type="presParOf" srcId="{8DFE504F-C92F-45D3-A3AE-8F933EE498C8}" destId="{89E3F9B8-C2D2-49CE-9287-4EB0665E6155}" srcOrd="1" destOrd="0" presId="urn:microsoft.com/office/officeart/2005/8/layout/hList7"/>
    <dgm:cxn modelId="{CFFDCA7A-FF57-4AA2-8039-2466B7DB84E5}" type="presParOf" srcId="{89E3F9B8-C2D2-49CE-9287-4EB0665E6155}" destId="{46882683-2348-4F9C-84C6-0574594EBFE1}" srcOrd="0" destOrd="0" presId="urn:microsoft.com/office/officeart/2005/8/layout/hList7"/>
    <dgm:cxn modelId="{1CAB8C07-D56D-433C-8BFF-BDB99EF2AD77}" type="presParOf" srcId="{46882683-2348-4F9C-84C6-0574594EBFE1}" destId="{AE5912E5-EDC6-49C0-9451-76179D38231C}" srcOrd="0" destOrd="0" presId="urn:microsoft.com/office/officeart/2005/8/layout/hList7"/>
    <dgm:cxn modelId="{3E5DD8E3-6FF0-4089-BD0F-03FD19F8469D}" type="presParOf" srcId="{46882683-2348-4F9C-84C6-0574594EBFE1}" destId="{A2BC7BA3-2441-465E-A101-771680C650B0}" srcOrd="1" destOrd="0" presId="urn:microsoft.com/office/officeart/2005/8/layout/hList7"/>
    <dgm:cxn modelId="{38C63D79-9FDA-41DA-9EE7-260E31A40A1B}" type="presParOf" srcId="{46882683-2348-4F9C-84C6-0574594EBFE1}" destId="{41B2D5EF-4400-4D64-814F-DE6249A971FD}" srcOrd="2" destOrd="0" presId="urn:microsoft.com/office/officeart/2005/8/layout/hList7"/>
    <dgm:cxn modelId="{468C0C91-C23E-4566-8DE5-451C54971F19}" type="presParOf" srcId="{46882683-2348-4F9C-84C6-0574594EBFE1}" destId="{E2A4FF05-0B00-4A16-A6BC-B1F067A22AD1}" srcOrd="3" destOrd="0" presId="urn:microsoft.com/office/officeart/2005/8/layout/hList7"/>
    <dgm:cxn modelId="{667E019B-63CD-445A-A30E-021E0349B032}" type="presParOf" srcId="{89E3F9B8-C2D2-49CE-9287-4EB0665E6155}" destId="{5540D3C7-7A57-42D6-A62E-A10E698D611C}" srcOrd="1" destOrd="0" presId="urn:microsoft.com/office/officeart/2005/8/layout/hList7"/>
    <dgm:cxn modelId="{CC96CEFC-60CD-49D4-9A70-A51BA6A31013}" type="presParOf" srcId="{89E3F9B8-C2D2-49CE-9287-4EB0665E6155}" destId="{C32AF3E2-0B33-4FA4-AEA4-A27C8AE6AF55}" srcOrd="2" destOrd="0" presId="urn:microsoft.com/office/officeart/2005/8/layout/hList7"/>
    <dgm:cxn modelId="{9AE9513C-7BEF-4B87-8680-84F7AE5B0899}" type="presParOf" srcId="{C32AF3E2-0B33-4FA4-AEA4-A27C8AE6AF55}" destId="{B1842424-F2BF-461E-B714-A5D49084C374}" srcOrd="0" destOrd="0" presId="urn:microsoft.com/office/officeart/2005/8/layout/hList7"/>
    <dgm:cxn modelId="{1EC1C4E6-9A76-4C2D-BE1E-63F178A4ABC8}" type="presParOf" srcId="{C32AF3E2-0B33-4FA4-AEA4-A27C8AE6AF55}" destId="{4B2C04B4-2020-4E23-83C1-FAF01ACDEF09}" srcOrd="1" destOrd="0" presId="urn:microsoft.com/office/officeart/2005/8/layout/hList7"/>
    <dgm:cxn modelId="{3337D75E-1846-4D08-B091-BC35496A46A2}" type="presParOf" srcId="{C32AF3E2-0B33-4FA4-AEA4-A27C8AE6AF55}" destId="{885CA00B-86C3-4F14-9A1C-2A0AFC371B08}" srcOrd="2" destOrd="0" presId="urn:microsoft.com/office/officeart/2005/8/layout/hList7"/>
    <dgm:cxn modelId="{7E9F6F42-DC7A-41A7-B02B-AE85811F3E29}" type="presParOf" srcId="{C32AF3E2-0B33-4FA4-AEA4-A27C8AE6AF55}" destId="{F791650B-7E4E-4712-8456-BEC4FDF5614C}" srcOrd="3" destOrd="0" presId="urn:microsoft.com/office/officeart/2005/8/layout/hList7"/>
    <dgm:cxn modelId="{F28F2132-DB2D-42B4-8D6A-80BBFED2E7CE}" type="presParOf" srcId="{89E3F9B8-C2D2-49CE-9287-4EB0665E6155}" destId="{EBDF33FA-3DB2-40AA-9B9E-805B9686A8A3}" srcOrd="3" destOrd="0" presId="urn:microsoft.com/office/officeart/2005/8/layout/hList7"/>
    <dgm:cxn modelId="{03834D81-EACB-4BD7-B80F-3F3C88B20198}" type="presParOf" srcId="{89E3F9B8-C2D2-49CE-9287-4EB0665E6155}" destId="{A57BED6C-FE73-457E-9412-CC304CAE259F}" srcOrd="4" destOrd="0" presId="urn:microsoft.com/office/officeart/2005/8/layout/hList7"/>
    <dgm:cxn modelId="{0D5D15F0-FF53-43CA-8114-EDD1E3E467DC}" type="presParOf" srcId="{A57BED6C-FE73-457E-9412-CC304CAE259F}" destId="{072C0A3A-A699-4946-BC34-40B4E2B0A5D7}" srcOrd="0" destOrd="0" presId="urn:microsoft.com/office/officeart/2005/8/layout/hList7"/>
    <dgm:cxn modelId="{3B942B63-56EB-45D8-84A7-6DAEEC88763F}" type="presParOf" srcId="{A57BED6C-FE73-457E-9412-CC304CAE259F}" destId="{6751FF34-FA77-42EB-A00A-5EA35139EF0E}" srcOrd="1" destOrd="0" presId="urn:microsoft.com/office/officeart/2005/8/layout/hList7"/>
    <dgm:cxn modelId="{5D4B96B2-7D57-4843-BC5B-AF25DDA745E1}" type="presParOf" srcId="{A57BED6C-FE73-457E-9412-CC304CAE259F}" destId="{F039EC06-FFC8-484A-8B7F-21A3E012164A}" srcOrd="2" destOrd="0" presId="urn:microsoft.com/office/officeart/2005/8/layout/hList7"/>
    <dgm:cxn modelId="{4984FDDF-23D4-469F-A552-DE76B90D2BAF}" type="presParOf" srcId="{A57BED6C-FE73-457E-9412-CC304CAE259F}" destId="{4ABFB4E2-C5B0-4B85-BED6-4E910E68B5F0}" srcOrd="3" destOrd="0" presId="urn:microsoft.com/office/officeart/2005/8/layout/hList7"/>
    <dgm:cxn modelId="{C8679E60-D915-45E7-B552-D2C82A397504}" type="presParOf" srcId="{89E3F9B8-C2D2-49CE-9287-4EB0665E6155}" destId="{AF5871F7-10F6-4207-9394-F1D415505D63}" srcOrd="5" destOrd="0" presId="urn:microsoft.com/office/officeart/2005/8/layout/hList7"/>
    <dgm:cxn modelId="{CA5E76F8-91F4-4E49-9A1F-5E1735A14953}" type="presParOf" srcId="{89E3F9B8-C2D2-49CE-9287-4EB0665E6155}" destId="{6E52FCB7-B69E-432C-8FA6-B475AF10D6BE}" srcOrd="6" destOrd="0" presId="urn:microsoft.com/office/officeart/2005/8/layout/hList7"/>
    <dgm:cxn modelId="{8E23FD7A-8085-4917-AE71-746C9EA08F9B}" type="presParOf" srcId="{6E52FCB7-B69E-432C-8FA6-B475AF10D6BE}" destId="{376DF484-BC9B-4931-91ED-E62BC2ECA3CD}" srcOrd="0" destOrd="0" presId="urn:microsoft.com/office/officeart/2005/8/layout/hList7"/>
    <dgm:cxn modelId="{B07E79E3-2E75-4C9D-A864-315BE64879D1}" type="presParOf" srcId="{6E52FCB7-B69E-432C-8FA6-B475AF10D6BE}" destId="{B17E54F5-887F-45B2-83B2-FB7E66196369}" srcOrd="1" destOrd="0" presId="urn:microsoft.com/office/officeart/2005/8/layout/hList7"/>
    <dgm:cxn modelId="{9CCABCAF-C011-4390-A5D0-589AD463A7C3}" type="presParOf" srcId="{6E52FCB7-B69E-432C-8FA6-B475AF10D6BE}" destId="{E0F3E2C9-6CD7-43A7-AA9F-CD298C3B95B8}" srcOrd="2" destOrd="0" presId="urn:microsoft.com/office/officeart/2005/8/layout/hList7"/>
    <dgm:cxn modelId="{A68EA467-30DE-4E0D-ABF5-B92A66BAC4D3}" type="presParOf" srcId="{6E52FCB7-B69E-432C-8FA6-B475AF10D6BE}" destId="{7D51A7A5-DC0D-48FF-B15F-AB8FA99AD094}" srcOrd="3" destOrd="0" presId="urn:microsoft.com/office/officeart/2005/8/layout/hList7"/>
    <dgm:cxn modelId="{7F8201D8-6A3E-4068-ACC4-3189A183843B}" type="presParOf" srcId="{89E3F9B8-C2D2-49CE-9287-4EB0665E6155}" destId="{EF2EC929-86F8-4939-AE63-D72A5B1BE74C}" srcOrd="7" destOrd="0" presId="urn:microsoft.com/office/officeart/2005/8/layout/hList7"/>
    <dgm:cxn modelId="{FA4D136D-D062-4760-A26E-049EB62AFA63}" type="presParOf" srcId="{89E3F9B8-C2D2-49CE-9287-4EB0665E6155}" destId="{E29D0215-203B-4E8D-B715-C0BA523A236C}" srcOrd="8" destOrd="0" presId="urn:microsoft.com/office/officeart/2005/8/layout/hList7"/>
    <dgm:cxn modelId="{3DF2F49F-23A1-403E-A44B-C9970DF081E3}" type="presParOf" srcId="{E29D0215-203B-4E8D-B715-C0BA523A236C}" destId="{9EFBC778-29B9-4EC8-96CF-19317446D5FE}" srcOrd="0" destOrd="0" presId="urn:microsoft.com/office/officeart/2005/8/layout/hList7"/>
    <dgm:cxn modelId="{DAAD8460-B966-40E9-8BDA-FFD9EBB48636}" type="presParOf" srcId="{E29D0215-203B-4E8D-B715-C0BA523A236C}" destId="{4FC1B478-987A-4312-947B-CE8AC886983F}" srcOrd="1" destOrd="0" presId="urn:microsoft.com/office/officeart/2005/8/layout/hList7"/>
    <dgm:cxn modelId="{7AD9AE72-D75F-4BF3-9E62-95D14A24B12A}" type="presParOf" srcId="{E29D0215-203B-4E8D-B715-C0BA523A236C}" destId="{E62D1F5C-8EE2-46BD-9457-2C0479F6FDCA}" srcOrd="2" destOrd="0" presId="urn:microsoft.com/office/officeart/2005/8/layout/hList7"/>
    <dgm:cxn modelId="{55338892-A7CB-47B9-9639-23B6951B95D3}" type="presParOf" srcId="{E29D0215-203B-4E8D-B715-C0BA523A236C}" destId="{20FB3DBE-B0E1-403C-83F0-22F3D89FD2AB}"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97E666-5DCE-4FA4-90B7-0F7374AA8442}" type="doc">
      <dgm:prSet loTypeId="urn:microsoft.com/office/officeart/2005/8/layout/hList7" loCatId="list" qsTypeId="urn:microsoft.com/office/officeart/2005/8/quickstyle/simple1" qsCatId="simple" csTypeId="urn:microsoft.com/office/officeart/2005/8/colors/accent0_2" csCatId="mainScheme" phldr="1"/>
      <dgm:spPr/>
      <dgm:t>
        <a:bodyPr/>
        <a:lstStyle/>
        <a:p>
          <a:endParaRPr lang="en-US"/>
        </a:p>
      </dgm:t>
    </dgm:pt>
    <dgm:pt modelId="{D9FCC144-DF22-4760-A296-E4962D2F4803}">
      <dgm:prSet custT="1"/>
      <dgm:spPr>
        <a:solidFill>
          <a:schemeClr val="accent6">
            <a:lumMod val="75000"/>
          </a:schemeClr>
        </a:solidFill>
      </dgm:spPr>
      <dgm:t>
        <a:bodyPr/>
        <a:lstStyle/>
        <a:p>
          <a:pPr rtl="0"/>
          <a:r>
            <a:rPr lang="en-US" sz="2000" b="1" dirty="0" smtClean="0"/>
            <a:t>Engaging families in conversation about their own child’s outcomes</a:t>
          </a:r>
          <a:endParaRPr lang="en-US" sz="2000" b="1" dirty="0"/>
        </a:p>
      </dgm:t>
    </dgm:pt>
    <dgm:pt modelId="{9A4E62F2-28D0-4C91-A1E4-C9CD1712CF3C}" type="parTrans" cxnId="{70259E32-532B-4149-9B2E-203BDFF9FAE3}">
      <dgm:prSet/>
      <dgm:spPr/>
      <dgm:t>
        <a:bodyPr/>
        <a:lstStyle/>
        <a:p>
          <a:endParaRPr lang="en-US"/>
        </a:p>
      </dgm:t>
    </dgm:pt>
    <dgm:pt modelId="{02400531-AC39-45A0-A3B1-0BBB01BA441B}" type="sibTrans" cxnId="{70259E32-532B-4149-9B2E-203BDFF9FAE3}">
      <dgm:prSet/>
      <dgm:spPr/>
      <dgm:t>
        <a:bodyPr/>
        <a:lstStyle/>
        <a:p>
          <a:endParaRPr lang="en-US"/>
        </a:p>
      </dgm:t>
    </dgm:pt>
    <dgm:pt modelId="{0CFB8710-6BE5-4778-B7DD-EE4A8FF409FC}">
      <dgm:prSet custT="1"/>
      <dgm:spPr>
        <a:solidFill>
          <a:schemeClr val="accent6">
            <a:lumMod val="75000"/>
          </a:schemeClr>
        </a:solidFill>
      </dgm:spPr>
      <dgm:t>
        <a:bodyPr/>
        <a:lstStyle/>
        <a:p>
          <a:pPr rtl="0"/>
          <a:r>
            <a:rPr lang="en-US" sz="2000" b="1" dirty="0" smtClean="0"/>
            <a:t>Support staff comfort with talking about data and process for how they are using it</a:t>
          </a:r>
          <a:endParaRPr lang="en-US" sz="2000" b="1" dirty="0"/>
        </a:p>
      </dgm:t>
    </dgm:pt>
    <dgm:pt modelId="{C5716754-3799-4393-8877-11A1DFEC2AF2}" type="parTrans" cxnId="{036B1C46-F919-4500-90F6-D894E23F1F9E}">
      <dgm:prSet/>
      <dgm:spPr/>
      <dgm:t>
        <a:bodyPr/>
        <a:lstStyle/>
        <a:p>
          <a:endParaRPr lang="en-US"/>
        </a:p>
      </dgm:t>
    </dgm:pt>
    <dgm:pt modelId="{66986C8C-306D-464A-ADA1-1F6C8F3E7EF4}" type="sibTrans" cxnId="{036B1C46-F919-4500-90F6-D894E23F1F9E}">
      <dgm:prSet/>
      <dgm:spPr/>
      <dgm:t>
        <a:bodyPr/>
        <a:lstStyle/>
        <a:p>
          <a:endParaRPr lang="en-US"/>
        </a:p>
      </dgm:t>
    </dgm:pt>
    <dgm:pt modelId="{43BB12AA-80C7-4E39-9335-7DDF1F711BBD}">
      <dgm:prSet custT="1"/>
      <dgm:spPr>
        <a:solidFill>
          <a:schemeClr val="accent6">
            <a:lumMod val="75000"/>
          </a:schemeClr>
        </a:solidFill>
      </dgm:spPr>
      <dgm:t>
        <a:bodyPr/>
        <a:lstStyle/>
        <a:p>
          <a:pPr rtl="0"/>
          <a:endParaRPr lang="en-US" sz="2000" b="1" dirty="0" smtClean="0"/>
        </a:p>
        <a:p>
          <a:pPr rtl="0"/>
          <a:r>
            <a:rPr lang="en-US" sz="2000" b="1" dirty="0" smtClean="0"/>
            <a:t>Support parents’ understanding of child outcomes data in aggregate    </a:t>
          </a:r>
          <a:endParaRPr lang="en-US" sz="2000" b="1" dirty="0"/>
        </a:p>
      </dgm:t>
    </dgm:pt>
    <dgm:pt modelId="{61837BBC-34BC-4FA6-8CFE-DBB2529BF95A}" type="parTrans" cxnId="{7984419C-A7F5-4B34-AC93-AFB10158B65A}">
      <dgm:prSet/>
      <dgm:spPr/>
      <dgm:t>
        <a:bodyPr/>
        <a:lstStyle/>
        <a:p>
          <a:endParaRPr lang="en-US"/>
        </a:p>
      </dgm:t>
    </dgm:pt>
    <dgm:pt modelId="{EB2DC7FB-2EB2-41C0-AA09-001BE78409EE}" type="sibTrans" cxnId="{7984419C-A7F5-4B34-AC93-AFB10158B65A}">
      <dgm:prSet/>
      <dgm:spPr/>
      <dgm:t>
        <a:bodyPr/>
        <a:lstStyle/>
        <a:p>
          <a:endParaRPr lang="en-US"/>
        </a:p>
      </dgm:t>
    </dgm:pt>
    <dgm:pt modelId="{E415379F-E63A-4DA1-83E8-4D5485B9E2B2}">
      <dgm:prSet custT="1"/>
      <dgm:spPr>
        <a:solidFill>
          <a:schemeClr val="accent6">
            <a:lumMod val="75000"/>
          </a:schemeClr>
        </a:solidFill>
      </dgm:spPr>
      <dgm:t>
        <a:bodyPr/>
        <a:lstStyle/>
        <a:p>
          <a:pPr rtl="0"/>
          <a:endParaRPr lang="en-US" sz="1800" b="1" dirty="0" smtClean="0"/>
        </a:p>
        <a:p>
          <a:pPr rtl="0"/>
          <a:r>
            <a:rPr lang="en-US" sz="2000" b="1" dirty="0" smtClean="0"/>
            <a:t>Address staff concerns about how stakeholder input informs actions.</a:t>
          </a:r>
          <a:endParaRPr lang="en-US" sz="2000" b="1" dirty="0"/>
        </a:p>
      </dgm:t>
    </dgm:pt>
    <dgm:pt modelId="{FF15B33C-1C77-4BB9-8544-0B8D992791DE}" type="parTrans" cxnId="{9CDC86AB-F63C-4CC3-9EE3-79CE3FEA07FD}">
      <dgm:prSet/>
      <dgm:spPr/>
      <dgm:t>
        <a:bodyPr/>
        <a:lstStyle/>
        <a:p>
          <a:endParaRPr lang="en-US"/>
        </a:p>
      </dgm:t>
    </dgm:pt>
    <dgm:pt modelId="{47551833-2910-4A4B-A62B-0E682B89EA78}" type="sibTrans" cxnId="{9CDC86AB-F63C-4CC3-9EE3-79CE3FEA07FD}">
      <dgm:prSet/>
      <dgm:spPr/>
      <dgm:t>
        <a:bodyPr/>
        <a:lstStyle/>
        <a:p>
          <a:endParaRPr lang="en-US"/>
        </a:p>
      </dgm:t>
    </dgm:pt>
    <dgm:pt modelId="{25BD1D9B-0BC2-427F-ADEC-16959CFFFC19}">
      <dgm:prSet custT="1"/>
      <dgm:spPr>
        <a:solidFill>
          <a:schemeClr val="accent6">
            <a:lumMod val="75000"/>
          </a:schemeClr>
        </a:solidFill>
      </dgm:spPr>
      <dgm:t>
        <a:bodyPr/>
        <a:lstStyle/>
        <a:p>
          <a:pPr rtl="0"/>
          <a:endParaRPr lang="en-US" sz="1600" b="1" dirty="0" smtClean="0"/>
        </a:p>
        <a:p>
          <a:pPr rtl="0"/>
          <a:r>
            <a:rPr lang="en-US" sz="1800" b="1" dirty="0" smtClean="0"/>
            <a:t>Integration of families and broader stakeholders in using data for continuous improvement and planning</a:t>
          </a:r>
          <a:endParaRPr lang="en-US" sz="1800" b="1" dirty="0"/>
        </a:p>
      </dgm:t>
    </dgm:pt>
    <dgm:pt modelId="{1814C653-7D96-4187-9B2D-C8806CAB4566}" type="parTrans" cxnId="{CF47BEB6-4422-44E3-BD0D-B4C28E7173B9}">
      <dgm:prSet/>
      <dgm:spPr/>
      <dgm:t>
        <a:bodyPr/>
        <a:lstStyle/>
        <a:p>
          <a:endParaRPr lang="en-US"/>
        </a:p>
      </dgm:t>
    </dgm:pt>
    <dgm:pt modelId="{7090C090-25A9-4A89-AF8B-3A92680E776C}" type="sibTrans" cxnId="{CF47BEB6-4422-44E3-BD0D-B4C28E7173B9}">
      <dgm:prSet/>
      <dgm:spPr/>
      <dgm:t>
        <a:bodyPr/>
        <a:lstStyle/>
        <a:p>
          <a:endParaRPr lang="en-US"/>
        </a:p>
      </dgm:t>
    </dgm:pt>
    <dgm:pt modelId="{2484E6D2-CBBD-4B63-AA11-EA7F33051430}" type="pres">
      <dgm:prSet presAssocID="{C097E666-5DCE-4FA4-90B7-0F7374AA8442}" presName="Name0" presStyleCnt="0">
        <dgm:presLayoutVars>
          <dgm:dir/>
          <dgm:resizeHandles val="exact"/>
        </dgm:presLayoutVars>
      </dgm:prSet>
      <dgm:spPr/>
      <dgm:t>
        <a:bodyPr/>
        <a:lstStyle/>
        <a:p>
          <a:endParaRPr lang="en-US"/>
        </a:p>
      </dgm:t>
    </dgm:pt>
    <dgm:pt modelId="{72689882-96A5-4266-85B5-37B6981175D6}" type="pres">
      <dgm:prSet presAssocID="{C097E666-5DCE-4FA4-90B7-0F7374AA8442}" presName="fgShape" presStyleLbl="fgShp" presStyleIdx="0" presStyleCnt="1" custScaleY="132863" custLinFactNeighborX="378" custLinFactNeighborY="25331"/>
      <dgm:spPr>
        <a:prstGeom prst="rect">
          <a:avLst/>
        </a:prstGeom>
      </dgm:spPr>
      <dgm:t>
        <a:bodyPr/>
        <a:lstStyle/>
        <a:p>
          <a:endParaRPr lang="en-US"/>
        </a:p>
      </dgm:t>
    </dgm:pt>
    <dgm:pt modelId="{CB5FD5D5-A3BA-4501-B739-00937847EE88}" type="pres">
      <dgm:prSet presAssocID="{C097E666-5DCE-4FA4-90B7-0F7374AA8442}" presName="linComp" presStyleCnt="0"/>
      <dgm:spPr/>
      <dgm:t>
        <a:bodyPr/>
        <a:lstStyle/>
        <a:p>
          <a:endParaRPr lang="en-US"/>
        </a:p>
      </dgm:t>
    </dgm:pt>
    <dgm:pt modelId="{5A1373AE-ECD9-4ECC-A2FC-02E4B76D1A6E}" type="pres">
      <dgm:prSet presAssocID="{D9FCC144-DF22-4760-A296-E4962D2F4803}" presName="compNode" presStyleCnt="0"/>
      <dgm:spPr/>
      <dgm:t>
        <a:bodyPr/>
        <a:lstStyle/>
        <a:p>
          <a:endParaRPr lang="en-US"/>
        </a:p>
      </dgm:t>
    </dgm:pt>
    <dgm:pt modelId="{9FF918F8-2F0D-4863-8829-5E3344832554}" type="pres">
      <dgm:prSet presAssocID="{D9FCC144-DF22-4760-A296-E4962D2F4803}" presName="bkgdShape" presStyleLbl="node1" presStyleIdx="0" presStyleCnt="5"/>
      <dgm:spPr/>
      <dgm:t>
        <a:bodyPr/>
        <a:lstStyle/>
        <a:p>
          <a:endParaRPr lang="en-US"/>
        </a:p>
      </dgm:t>
    </dgm:pt>
    <dgm:pt modelId="{3A5F795D-C000-4083-ABB0-BA4744227226}" type="pres">
      <dgm:prSet presAssocID="{D9FCC144-DF22-4760-A296-E4962D2F4803}" presName="nodeTx" presStyleLbl="node1" presStyleIdx="0" presStyleCnt="5">
        <dgm:presLayoutVars>
          <dgm:bulletEnabled val="1"/>
        </dgm:presLayoutVars>
      </dgm:prSet>
      <dgm:spPr/>
      <dgm:t>
        <a:bodyPr/>
        <a:lstStyle/>
        <a:p>
          <a:endParaRPr lang="en-US"/>
        </a:p>
      </dgm:t>
    </dgm:pt>
    <dgm:pt modelId="{46899198-6324-4686-8060-92F6D06C8141}" type="pres">
      <dgm:prSet presAssocID="{D9FCC144-DF22-4760-A296-E4962D2F4803}" presName="invisiNode" presStyleLbl="node1" presStyleIdx="0" presStyleCnt="5"/>
      <dgm:spPr/>
      <dgm:t>
        <a:bodyPr/>
        <a:lstStyle/>
        <a:p>
          <a:endParaRPr lang="en-US"/>
        </a:p>
      </dgm:t>
    </dgm:pt>
    <dgm:pt modelId="{240669E6-43C7-4198-A4B1-34ED040625AA}" type="pres">
      <dgm:prSet presAssocID="{D9FCC144-DF22-4760-A296-E4962D2F4803}" presName="imagNode" presStyleLbl="fgImgPlace1" presStyleIdx="0" presStyleCnt="5" custScaleY="78607"/>
      <dgm:spPr>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dgm:spPr>
      <dgm:t>
        <a:bodyPr/>
        <a:lstStyle/>
        <a:p>
          <a:endParaRPr lang="en-US"/>
        </a:p>
      </dgm:t>
    </dgm:pt>
    <dgm:pt modelId="{BFD27C76-F3A6-4F43-B733-A3C0C44C1943}" type="pres">
      <dgm:prSet presAssocID="{02400531-AC39-45A0-A3B1-0BBB01BA441B}" presName="sibTrans" presStyleLbl="sibTrans2D1" presStyleIdx="0" presStyleCnt="0"/>
      <dgm:spPr/>
      <dgm:t>
        <a:bodyPr/>
        <a:lstStyle/>
        <a:p>
          <a:endParaRPr lang="en-US"/>
        </a:p>
      </dgm:t>
    </dgm:pt>
    <dgm:pt modelId="{E2D55E0B-9F77-472C-99D6-BF90AF581A08}" type="pres">
      <dgm:prSet presAssocID="{0CFB8710-6BE5-4778-B7DD-EE4A8FF409FC}" presName="compNode" presStyleCnt="0"/>
      <dgm:spPr/>
      <dgm:t>
        <a:bodyPr/>
        <a:lstStyle/>
        <a:p>
          <a:endParaRPr lang="en-US"/>
        </a:p>
      </dgm:t>
    </dgm:pt>
    <dgm:pt modelId="{00E4AE93-E98B-4767-B866-EDF8797A5E2E}" type="pres">
      <dgm:prSet presAssocID="{0CFB8710-6BE5-4778-B7DD-EE4A8FF409FC}" presName="bkgdShape" presStyleLbl="node1" presStyleIdx="1" presStyleCnt="5" custLinFactNeighborX="3629" custLinFactNeighborY="-5001"/>
      <dgm:spPr>
        <a:prstGeom prst="rect">
          <a:avLst/>
        </a:prstGeom>
      </dgm:spPr>
      <dgm:t>
        <a:bodyPr/>
        <a:lstStyle/>
        <a:p>
          <a:endParaRPr lang="en-US"/>
        </a:p>
      </dgm:t>
    </dgm:pt>
    <dgm:pt modelId="{4FC446AE-12FF-4C6F-B9BE-B0E326E2179D}" type="pres">
      <dgm:prSet presAssocID="{0CFB8710-6BE5-4778-B7DD-EE4A8FF409FC}" presName="nodeTx" presStyleLbl="node1" presStyleIdx="1" presStyleCnt="5">
        <dgm:presLayoutVars>
          <dgm:bulletEnabled val="1"/>
        </dgm:presLayoutVars>
      </dgm:prSet>
      <dgm:spPr/>
      <dgm:t>
        <a:bodyPr/>
        <a:lstStyle/>
        <a:p>
          <a:endParaRPr lang="en-US"/>
        </a:p>
      </dgm:t>
    </dgm:pt>
    <dgm:pt modelId="{EB0ADD54-5BDA-4253-B1D1-4F024BDD6384}" type="pres">
      <dgm:prSet presAssocID="{0CFB8710-6BE5-4778-B7DD-EE4A8FF409FC}" presName="invisiNode" presStyleLbl="node1" presStyleIdx="1" presStyleCnt="5"/>
      <dgm:spPr/>
      <dgm:t>
        <a:bodyPr/>
        <a:lstStyle/>
        <a:p>
          <a:endParaRPr lang="en-US"/>
        </a:p>
      </dgm:t>
    </dgm:pt>
    <dgm:pt modelId="{192E0EF3-C9D4-4F9A-B84F-0A0451E35C88}" type="pres">
      <dgm:prSet presAssocID="{0CFB8710-6BE5-4778-B7DD-EE4A8FF409FC}" presName="imagNode" presStyleLbl="fgImgPlace1" presStyleIdx="1" presStyleCnt="5" custScaleY="72286"/>
      <dgm:spPr>
        <a:blipFill>
          <a:blip xmlns:r="http://schemas.openxmlformats.org/officeDocument/2006/relationships" r:embed="rId2">
            <a:extLst>
              <a:ext uri="{28A0092B-C50C-407E-A947-70E740481C1C}">
                <a14:useLocalDpi xmlns:a14="http://schemas.microsoft.com/office/drawing/2010/main" val="0"/>
              </a:ext>
            </a:extLst>
          </a:blip>
          <a:srcRect/>
          <a:stretch>
            <a:fillRect t="-15000" b="-15000"/>
          </a:stretch>
        </a:blipFill>
      </dgm:spPr>
      <dgm:t>
        <a:bodyPr/>
        <a:lstStyle/>
        <a:p>
          <a:endParaRPr lang="en-US"/>
        </a:p>
      </dgm:t>
    </dgm:pt>
    <dgm:pt modelId="{D9FEF5DE-ADFD-4466-A51E-FC07CDD9B96E}" type="pres">
      <dgm:prSet presAssocID="{66986C8C-306D-464A-ADA1-1F6C8F3E7EF4}" presName="sibTrans" presStyleLbl="sibTrans2D1" presStyleIdx="0" presStyleCnt="0"/>
      <dgm:spPr/>
      <dgm:t>
        <a:bodyPr/>
        <a:lstStyle/>
        <a:p>
          <a:endParaRPr lang="en-US"/>
        </a:p>
      </dgm:t>
    </dgm:pt>
    <dgm:pt modelId="{F1183CCE-2F10-48AC-8A28-C4C4B3545331}" type="pres">
      <dgm:prSet presAssocID="{43BB12AA-80C7-4E39-9335-7DDF1F711BBD}" presName="compNode" presStyleCnt="0"/>
      <dgm:spPr/>
      <dgm:t>
        <a:bodyPr/>
        <a:lstStyle/>
        <a:p>
          <a:endParaRPr lang="en-US"/>
        </a:p>
      </dgm:t>
    </dgm:pt>
    <dgm:pt modelId="{128DD2FA-A3B3-47AB-BAF9-BCCD96405D54}" type="pres">
      <dgm:prSet presAssocID="{43BB12AA-80C7-4E39-9335-7DDF1F711BBD}" presName="bkgdShape" presStyleLbl="node1" presStyleIdx="2" presStyleCnt="5" custScaleX="116116"/>
      <dgm:spPr/>
      <dgm:t>
        <a:bodyPr/>
        <a:lstStyle/>
        <a:p>
          <a:endParaRPr lang="en-US"/>
        </a:p>
      </dgm:t>
    </dgm:pt>
    <dgm:pt modelId="{E471530B-69BE-4678-9435-7B3A0242AA77}" type="pres">
      <dgm:prSet presAssocID="{43BB12AA-80C7-4E39-9335-7DDF1F711BBD}" presName="nodeTx" presStyleLbl="node1" presStyleIdx="2" presStyleCnt="5">
        <dgm:presLayoutVars>
          <dgm:bulletEnabled val="1"/>
        </dgm:presLayoutVars>
      </dgm:prSet>
      <dgm:spPr/>
      <dgm:t>
        <a:bodyPr/>
        <a:lstStyle/>
        <a:p>
          <a:endParaRPr lang="en-US"/>
        </a:p>
      </dgm:t>
    </dgm:pt>
    <dgm:pt modelId="{22D948B1-A3F3-4B43-BEAB-1439959A1F32}" type="pres">
      <dgm:prSet presAssocID="{43BB12AA-80C7-4E39-9335-7DDF1F711BBD}" presName="invisiNode" presStyleLbl="node1" presStyleIdx="2" presStyleCnt="5"/>
      <dgm:spPr/>
      <dgm:t>
        <a:bodyPr/>
        <a:lstStyle/>
        <a:p>
          <a:endParaRPr lang="en-US"/>
        </a:p>
      </dgm:t>
    </dgm:pt>
    <dgm:pt modelId="{A6318199-9283-4E1A-B825-8A903EB7BF00}" type="pres">
      <dgm:prSet presAssocID="{43BB12AA-80C7-4E39-9335-7DDF1F711BBD}" presName="imagNode" presStyleLbl="fgImgPlace1" presStyleIdx="2" presStyleCnt="5" custScaleY="64884"/>
      <dgm:spPr>
        <a:blipFill>
          <a:blip xmlns:r="http://schemas.openxmlformats.org/officeDocument/2006/relationships" r:embed="rId3">
            <a:extLst>
              <a:ext uri="{28A0092B-C50C-407E-A947-70E740481C1C}">
                <a14:useLocalDpi xmlns:a14="http://schemas.microsoft.com/office/drawing/2010/main" val="0"/>
              </a:ext>
            </a:extLst>
          </a:blip>
          <a:srcRect/>
          <a:stretch>
            <a:fillRect l="-34000" r="-34000"/>
          </a:stretch>
        </a:blipFill>
      </dgm:spPr>
      <dgm:t>
        <a:bodyPr/>
        <a:lstStyle/>
        <a:p>
          <a:endParaRPr lang="en-US"/>
        </a:p>
      </dgm:t>
    </dgm:pt>
    <dgm:pt modelId="{5B778C47-C48B-45C4-A112-49634A8C9830}" type="pres">
      <dgm:prSet presAssocID="{EB2DC7FB-2EB2-41C0-AA09-001BE78409EE}" presName="sibTrans" presStyleLbl="sibTrans2D1" presStyleIdx="0" presStyleCnt="0"/>
      <dgm:spPr/>
      <dgm:t>
        <a:bodyPr/>
        <a:lstStyle/>
        <a:p>
          <a:endParaRPr lang="en-US"/>
        </a:p>
      </dgm:t>
    </dgm:pt>
    <dgm:pt modelId="{269B05B9-C47C-4C30-BEB7-FE7E660FB8CB}" type="pres">
      <dgm:prSet presAssocID="{E415379F-E63A-4DA1-83E8-4D5485B9E2B2}" presName="compNode" presStyleCnt="0"/>
      <dgm:spPr/>
      <dgm:t>
        <a:bodyPr/>
        <a:lstStyle/>
        <a:p>
          <a:endParaRPr lang="en-US"/>
        </a:p>
      </dgm:t>
    </dgm:pt>
    <dgm:pt modelId="{E3C54280-B8E4-45D8-98B6-A3F296906615}" type="pres">
      <dgm:prSet presAssocID="{E415379F-E63A-4DA1-83E8-4D5485B9E2B2}" presName="bkgdShape" presStyleLbl="node1" presStyleIdx="3" presStyleCnt="5" custLinFactNeighborX="95" custLinFactNeighborY="2828"/>
      <dgm:spPr/>
      <dgm:t>
        <a:bodyPr/>
        <a:lstStyle/>
        <a:p>
          <a:endParaRPr lang="en-US"/>
        </a:p>
      </dgm:t>
    </dgm:pt>
    <dgm:pt modelId="{1974981E-6259-4D40-8C7D-70588ED4470C}" type="pres">
      <dgm:prSet presAssocID="{E415379F-E63A-4DA1-83E8-4D5485B9E2B2}" presName="nodeTx" presStyleLbl="node1" presStyleIdx="3" presStyleCnt="5">
        <dgm:presLayoutVars>
          <dgm:bulletEnabled val="1"/>
        </dgm:presLayoutVars>
      </dgm:prSet>
      <dgm:spPr/>
      <dgm:t>
        <a:bodyPr/>
        <a:lstStyle/>
        <a:p>
          <a:endParaRPr lang="en-US"/>
        </a:p>
      </dgm:t>
    </dgm:pt>
    <dgm:pt modelId="{44BF9B5D-7A69-41B7-A8FD-7277556DAEE4}" type="pres">
      <dgm:prSet presAssocID="{E415379F-E63A-4DA1-83E8-4D5485B9E2B2}" presName="invisiNode" presStyleLbl="node1" presStyleIdx="3" presStyleCnt="5"/>
      <dgm:spPr/>
      <dgm:t>
        <a:bodyPr/>
        <a:lstStyle/>
        <a:p>
          <a:endParaRPr lang="en-US"/>
        </a:p>
      </dgm:t>
    </dgm:pt>
    <dgm:pt modelId="{90FCC6E9-F319-4237-AF17-68A3CFEADEB3}" type="pres">
      <dgm:prSet presAssocID="{E415379F-E63A-4DA1-83E8-4D5485B9E2B2}" presName="imagNode" presStyleLbl="fgImgPlace1" presStyleIdx="3" presStyleCnt="5" custScaleY="71206" custLinFactNeighborX="3395" custLinFactNeighborY="-2269"/>
      <dgm:spPr>
        <a:blipFill>
          <a:blip xmlns:r="http://schemas.openxmlformats.org/officeDocument/2006/relationships" r:embed="rId4" cstate="email">
            <a:extLst>
              <a:ext uri="{28A0092B-C50C-407E-A947-70E740481C1C}">
                <a14:useLocalDpi xmlns:a14="http://schemas.microsoft.com/office/drawing/2010/main" val="0"/>
              </a:ext>
            </a:extLst>
          </a:blip>
          <a:srcRect/>
          <a:stretch>
            <a:fillRect l="-30000" r="-30000"/>
          </a:stretch>
        </a:blipFill>
      </dgm:spPr>
      <dgm:t>
        <a:bodyPr/>
        <a:lstStyle/>
        <a:p>
          <a:endParaRPr lang="en-US"/>
        </a:p>
      </dgm:t>
    </dgm:pt>
    <dgm:pt modelId="{9A289DAB-9567-46B7-9322-55826FCE52B6}" type="pres">
      <dgm:prSet presAssocID="{47551833-2910-4A4B-A62B-0E682B89EA78}" presName="sibTrans" presStyleLbl="sibTrans2D1" presStyleIdx="0" presStyleCnt="0"/>
      <dgm:spPr/>
      <dgm:t>
        <a:bodyPr/>
        <a:lstStyle/>
        <a:p>
          <a:endParaRPr lang="en-US"/>
        </a:p>
      </dgm:t>
    </dgm:pt>
    <dgm:pt modelId="{5BDD6214-B0DC-418E-9CF8-2910CC016D68}" type="pres">
      <dgm:prSet presAssocID="{25BD1D9B-0BC2-427F-ADEC-16959CFFFC19}" presName="compNode" presStyleCnt="0"/>
      <dgm:spPr/>
    </dgm:pt>
    <dgm:pt modelId="{414B988D-2D03-4456-97ED-F99631277985}" type="pres">
      <dgm:prSet presAssocID="{25BD1D9B-0BC2-427F-ADEC-16959CFFFC19}" presName="bkgdShape" presStyleLbl="node1" presStyleIdx="4" presStyleCnt="5" custLinFactNeighborX="-157" custLinFactNeighborY="1232"/>
      <dgm:spPr/>
      <dgm:t>
        <a:bodyPr/>
        <a:lstStyle/>
        <a:p>
          <a:endParaRPr lang="en-US"/>
        </a:p>
      </dgm:t>
    </dgm:pt>
    <dgm:pt modelId="{20C8DC3C-8868-44F2-B972-926CA4214B58}" type="pres">
      <dgm:prSet presAssocID="{25BD1D9B-0BC2-427F-ADEC-16959CFFFC19}" presName="nodeTx" presStyleLbl="node1" presStyleIdx="4" presStyleCnt="5">
        <dgm:presLayoutVars>
          <dgm:bulletEnabled val="1"/>
        </dgm:presLayoutVars>
      </dgm:prSet>
      <dgm:spPr/>
      <dgm:t>
        <a:bodyPr/>
        <a:lstStyle/>
        <a:p>
          <a:endParaRPr lang="en-US"/>
        </a:p>
      </dgm:t>
    </dgm:pt>
    <dgm:pt modelId="{F59EF4EA-ACC6-4771-9486-40C9948F561A}" type="pres">
      <dgm:prSet presAssocID="{25BD1D9B-0BC2-427F-ADEC-16959CFFFC19}" presName="invisiNode" presStyleLbl="node1" presStyleIdx="4" presStyleCnt="5"/>
      <dgm:spPr/>
    </dgm:pt>
    <dgm:pt modelId="{28DB27EC-7244-4819-A567-1B9C7B129B88}" type="pres">
      <dgm:prSet presAssocID="{25BD1D9B-0BC2-427F-ADEC-16959CFFFC19}" presName="imagNode" presStyleLbl="fgImgPlace1" presStyleIdx="4" presStyleCnt="5" custScaleY="71206"/>
      <dgm:spPr>
        <a:blipFill>
          <a:blip xmlns:r="http://schemas.openxmlformats.org/officeDocument/2006/relationships" r:embed="rId5">
            <a:extLst>
              <a:ext uri="{28A0092B-C50C-407E-A947-70E740481C1C}">
                <a14:useLocalDpi xmlns:a14="http://schemas.microsoft.com/office/drawing/2010/main" val="0"/>
              </a:ext>
            </a:extLst>
          </a:blip>
          <a:srcRect/>
          <a:stretch>
            <a:fillRect l="-5000" r="-5000"/>
          </a:stretch>
        </a:blipFill>
      </dgm:spPr>
      <dgm:t>
        <a:bodyPr/>
        <a:lstStyle/>
        <a:p>
          <a:endParaRPr lang="en-US"/>
        </a:p>
      </dgm:t>
    </dgm:pt>
  </dgm:ptLst>
  <dgm:cxnLst>
    <dgm:cxn modelId="{C360D463-2870-46E7-81E3-2D7B08086124}" type="presOf" srcId="{43BB12AA-80C7-4E39-9335-7DDF1F711BBD}" destId="{E471530B-69BE-4678-9435-7B3A0242AA77}" srcOrd="1" destOrd="0" presId="urn:microsoft.com/office/officeart/2005/8/layout/hList7"/>
    <dgm:cxn modelId="{9CDC86AB-F63C-4CC3-9EE3-79CE3FEA07FD}" srcId="{C097E666-5DCE-4FA4-90B7-0F7374AA8442}" destId="{E415379F-E63A-4DA1-83E8-4D5485B9E2B2}" srcOrd="3" destOrd="0" parTransId="{FF15B33C-1C77-4BB9-8544-0B8D992791DE}" sibTransId="{47551833-2910-4A4B-A62B-0E682B89EA78}"/>
    <dgm:cxn modelId="{B4555748-3316-4E2A-881C-EC43E6484701}" type="presOf" srcId="{E415379F-E63A-4DA1-83E8-4D5485B9E2B2}" destId="{E3C54280-B8E4-45D8-98B6-A3F296906615}" srcOrd="0" destOrd="0" presId="urn:microsoft.com/office/officeart/2005/8/layout/hList7"/>
    <dgm:cxn modelId="{5CF71120-C814-4D50-B523-C4EE36D2F7A3}" type="presOf" srcId="{EB2DC7FB-2EB2-41C0-AA09-001BE78409EE}" destId="{5B778C47-C48B-45C4-A112-49634A8C9830}" srcOrd="0" destOrd="0" presId="urn:microsoft.com/office/officeart/2005/8/layout/hList7"/>
    <dgm:cxn modelId="{E19C174A-1BF8-4131-853E-182A6118E242}" type="presOf" srcId="{C097E666-5DCE-4FA4-90B7-0F7374AA8442}" destId="{2484E6D2-CBBD-4B63-AA11-EA7F33051430}" srcOrd="0" destOrd="0" presId="urn:microsoft.com/office/officeart/2005/8/layout/hList7"/>
    <dgm:cxn modelId="{70259E32-532B-4149-9B2E-203BDFF9FAE3}" srcId="{C097E666-5DCE-4FA4-90B7-0F7374AA8442}" destId="{D9FCC144-DF22-4760-A296-E4962D2F4803}" srcOrd="0" destOrd="0" parTransId="{9A4E62F2-28D0-4C91-A1E4-C9CD1712CF3C}" sibTransId="{02400531-AC39-45A0-A3B1-0BBB01BA441B}"/>
    <dgm:cxn modelId="{F77F0FE8-485C-44A2-BA4B-68EE56137A3F}" type="presOf" srcId="{02400531-AC39-45A0-A3B1-0BBB01BA441B}" destId="{BFD27C76-F3A6-4F43-B733-A3C0C44C1943}" srcOrd="0" destOrd="0" presId="urn:microsoft.com/office/officeart/2005/8/layout/hList7"/>
    <dgm:cxn modelId="{EDAE1CBA-42FA-45CB-A670-9AF72CD17287}" type="presOf" srcId="{25BD1D9B-0BC2-427F-ADEC-16959CFFFC19}" destId="{20C8DC3C-8868-44F2-B972-926CA4214B58}" srcOrd="1" destOrd="0" presId="urn:microsoft.com/office/officeart/2005/8/layout/hList7"/>
    <dgm:cxn modelId="{24752EF1-CD32-41A2-B523-E1389A2E997A}" type="presOf" srcId="{E415379F-E63A-4DA1-83E8-4D5485B9E2B2}" destId="{1974981E-6259-4D40-8C7D-70588ED4470C}" srcOrd="1" destOrd="0" presId="urn:microsoft.com/office/officeart/2005/8/layout/hList7"/>
    <dgm:cxn modelId="{EB383A0B-F10C-4CEC-88E7-86DFC28292FA}" type="presOf" srcId="{D9FCC144-DF22-4760-A296-E4962D2F4803}" destId="{3A5F795D-C000-4083-ABB0-BA4744227226}" srcOrd="1" destOrd="0" presId="urn:microsoft.com/office/officeart/2005/8/layout/hList7"/>
    <dgm:cxn modelId="{CDB8643B-6A76-4724-9CD7-DCD8A92E1F63}" type="presOf" srcId="{66986C8C-306D-464A-ADA1-1F6C8F3E7EF4}" destId="{D9FEF5DE-ADFD-4466-A51E-FC07CDD9B96E}" srcOrd="0" destOrd="0" presId="urn:microsoft.com/office/officeart/2005/8/layout/hList7"/>
    <dgm:cxn modelId="{93110584-1ABE-4914-A01A-F8222289B49A}" type="presOf" srcId="{D9FCC144-DF22-4760-A296-E4962D2F4803}" destId="{9FF918F8-2F0D-4863-8829-5E3344832554}" srcOrd="0" destOrd="0" presId="urn:microsoft.com/office/officeart/2005/8/layout/hList7"/>
    <dgm:cxn modelId="{F36A76E8-7739-4666-B8F6-F681F1D805E9}" type="presOf" srcId="{0CFB8710-6BE5-4778-B7DD-EE4A8FF409FC}" destId="{00E4AE93-E98B-4767-B866-EDF8797A5E2E}" srcOrd="0" destOrd="0" presId="urn:microsoft.com/office/officeart/2005/8/layout/hList7"/>
    <dgm:cxn modelId="{CF47BEB6-4422-44E3-BD0D-B4C28E7173B9}" srcId="{C097E666-5DCE-4FA4-90B7-0F7374AA8442}" destId="{25BD1D9B-0BC2-427F-ADEC-16959CFFFC19}" srcOrd="4" destOrd="0" parTransId="{1814C653-7D96-4187-9B2D-C8806CAB4566}" sibTransId="{7090C090-25A9-4A89-AF8B-3A92680E776C}"/>
    <dgm:cxn modelId="{8BD33247-CC9E-477D-AA86-28E411093416}" type="presOf" srcId="{43BB12AA-80C7-4E39-9335-7DDF1F711BBD}" destId="{128DD2FA-A3B3-47AB-BAF9-BCCD96405D54}" srcOrd="0" destOrd="0" presId="urn:microsoft.com/office/officeart/2005/8/layout/hList7"/>
    <dgm:cxn modelId="{B69E43D0-CD94-4FEC-B96F-4533901E34E9}" type="presOf" srcId="{47551833-2910-4A4B-A62B-0E682B89EA78}" destId="{9A289DAB-9567-46B7-9322-55826FCE52B6}" srcOrd="0" destOrd="0" presId="urn:microsoft.com/office/officeart/2005/8/layout/hList7"/>
    <dgm:cxn modelId="{036B1C46-F919-4500-90F6-D894E23F1F9E}" srcId="{C097E666-5DCE-4FA4-90B7-0F7374AA8442}" destId="{0CFB8710-6BE5-4778-B7DD-EE4A8FF409FC}" srcOrd="1" destOrd="0" parTransId="{C5716754-3799-4393-8877-11A1DFEC2AF2}" sibTransId="{66986C8C-306D-464A-ADA1-1F6C8F3E7EF4}"/>
    <dgm:cxn modelId="{7B06692B-F605-413D-9AC8-D4FC8EC6C8E6}" type="presOf" srcId="{0CFB8710-6BE5-4778-B7DD-EE4A8FF409FC}" destId="{4FC446AE-12FF-4C6F-B9BE-B0E326E2179D}" srcOrd="1" destOrd="0" presId="urn:microsoft.com/office/officeart/2005/8/layout/hList7"/>
    <dgm:cxn modelId="{7984419C-A7F5-4B34-AC93-AFB10158B65A}" srcId="{C097E666-5DCE-4FA4-90B7-0F7374AA8442}" destId="{43BB12AA-80C7-4E39-9335-7DDF1F711BBD}" srcOrd="2" destOrd="0" parTransId="{61837BBC-34BC-4FA6-8CFE-DBB2529BF95A}" sibTransId="{EB2DC7FB-2EB2-41C0-AA09-001BE78409EE}"/>
    <dgm:cxn modelId="{92A73453-F10B-4A8C-896E-2EA825EA53B5}" type="presOf" srcId="{25BD1D9B-0BC2-427F-ADEC-16959CFFFC19}" destId="{414B988D-2D03-4456-97ED-F99631277985}" srcOrd="0" destOrd="0" presId="urn:microsoft.com/office/officeart/2005/8/layout/hList7"/>
    <dgm:cxn modelId="{08678502-E0FA-43C9-B093-82AE08BB821B}" type="presParOf" srcId="{2484E6D2-CBBD-4B63-AA11-EA7F33051430}" destId="{72689882-96A5-4266-85B5-37B6981175D6}" srcOrd="0" destOrd="0" presId="urn:microsoft.com/office/officeart/2005/8/layout/hList7"/>
    <dgm:cxn modelId="{47E57BDA-5C03-4C3D-AD04-96B335AF58BF}" type="presParOf" srcId="{2484E6D2-CBBD-4B63-AA11-EA7F33051430}" destId="{CB5FD5D5-A3BA-4501-B739-00937847EE88}" srcOrd="1" destOrd="0" presId="urn:microsoft.com/office/officeart/2005/8/layout/hList7"/>
    <dgm:cxn modelId="{E8636364-B13F-40B2-A65B-C5CDD7875EAD}" type="presParOf" srcId="{CB5FD5D5-A3BA-4501-B739-00937847EE88}" destId="{5A1373AE-ECD9-4ECC-A2FC-02E4B76D1A6E}" srcOrd="0" destOrd="0" presId="urn:microsoft.com/office/officeart/2005/8/layout/hList7"/>
    <dgm:cxn modelId="{D5128C52-501B-4493-8513-99A828C743A4}" type="presParOf" srcId="{5A1373AE-ECD9-4ECC-A2FC-02E4B76D1A6E}" destId="{9FF918F8-2F0D-4863-8829-5E3344832554}" srcOrd="0" destOrd="0" presId="urn:microsoft.com/office/officeart/2005/8/layout/hList7"/>
    <dgm:cxn modelId="{C582C61F-ABA4-4AD9-A53F-3245017A8D4D}" type="presParOf" srcId="{5A1373AE-ECD9-4ECC-A2FC-02E4B76D1A6E}" destId="{3A5F795D-C000-4083-ABB0-BA4744227226}" srcOrd="1" destOrd="0" presId="urn:microsoft.com/office/officeart/2005/8/layout/hList7"/>
    <dgm:cxn modelId="{42FF7329-41CC-4C39-91A2-82D89A373658}" type="presParOf" srcId="{5A1373AE-ECD9-4ECC-A2FC-02E4B76D1A6E}" destId="{46899198-6324-4686-8060-92F6D06C8141}" srcOrd="2" destOrd="0" presId="urn:microsoft.com/office/officeart/2005/8/layout/hList7"/>
    <dgm:cxn modelId="{761C3C9F-A1EC-4021-96EA-D6B45774E78A}" type="presParOf" srcId="{5A1373AE-ECD9-4ECC-A2FC-02E4B76D1A6E}" destId="{240669E6-43C7-4198-A4B1-34ED040625AA}" srcOrd="3" destOrd="0" presId="urn:microsoft.com/office/officeart/2005/8/layout/hList7"/>
    <dgm:cxn modelId="{E634A795-8BD2-47D6-A9AF-750896A3C54B}" type="presParOf" srcId="{CB5FD5D5-A3BA-4501-B739-00937847EE88}" destId="{BFD27C76-F3A6-4F43-B733-A3C0C44C1943}" srcOrd="1" destOrd="0" presId="urn:microsoft.com/office/officeart/2005/8/layout/hList7"/>
    <dgm:cxn modelId="{17A1E3B7-CAE2-44E0-9E87-6217D9447702}" type="presParOf" srcId="{CB5FD5D5-A3BA-4501-B739-00937847EE88}" destId="{E2D55E0B-9F77-472C-99D6-BF90AF581A08}" srcOrd="2" destOrd="0" presId="urn:microsoft.com/office/officeart/2005/8/layout/hList7"/>
    <dgm:cxn modelId="{BE6BA093-B398-4BF9-8408-E0D0C32653EE}" type="presParOf" srcId="{E2D55E0B-9F77-472C-99D6-BF90AF581A08}" destId="{00E4AE93-E98B-4767-B866-EDF8797A5E2E}" srcOrd="0" destOrd="0" presId="urn:microsoft.com/office/officeart/2005/8/layout/hList7"/>
    <dgm:cxn modelId="{41DC0FEA-2413-4B5F-9FE4-4FBC5C04C457}" type="presParOf" srcId="{E2D55E0B-9F77-472C-99D6-BF90AF581A08}" destId="{4FC446AE-12FF-4C6F-B9BE-B0E326E2179D}" srcOrd="1" destOrd="0" presId="urn:microsoft.com/office/officeart/2005/8/layout/hList7"/>
    <dgm:cxn modelId="{C513FD86-FCEE-470E-A40D-2AF74FE16A3D}" type="presParOf" srcId="{E2D55E0B-9F77-472C-99D6-BF90AF581A08}" destId="{EB0ADD54-5BDA-4253-B1D1-4F024BDD6384}" srcOrd="2" destOrd="0" presId="urn:microsoft.com/office/officeart/2005/8/layout/hList7"/>
    <dgm:cxn modelId="{70BBA764-CFD7-4CA4-9DEF-DAC1594CBCB0}" type="presParOf" srcId="{E2D55E0B-9F77-472C-99D6-BF90AF581A08}" destId="{192E0EF3-C9D4-4F9A-B84F-0A0451E35C88}" srcOrd="3" destOrd="0" presId="urn:microsoft.com/office/officeart/2005/8/layout/hList7"/>
    <dgm:cxn modelId="{EB1DF198-F08E-43A3-95C5-34D2FEBA569F}" type="presParOf" srcId="{CB5FD5D5-A3BA-4501-B739-00937847EE88}" destId="{D9FEF5DE-ADFD-4466-A51E-FC07CDD9B96E}" srcOrd="3" destOrd="0" presId="urn:microsoft.com/office/officeart/2005/8/layout/hList7"/>
    <dgm:cxn modelId="{3D8286C1-C687-4DA2-9B04-92AECED40774}" type="presParOf" srcId="{CB5FD5D5-A3BA-4501-B739-00937847EE88}" destId="{F1183CCE-2F10-48AC-8A28-C4C4B3545331}" srcOrd="4" destOrd="0" presId="urn:microsoft.com/office/officeart/2005/8/layout/hList7"/>
    <dgm:cxn modelId="{8ED61579-38D1-49A2-A0B2-4C6C4A2D48DC}" type="presParOf" srcId="{F1183CCE-2F10-48AC-8A28-C4C4B3545331}" destId="{128DD2FA-A3B3-47AB-BAF9-BCCD96405D54}" srcOrd="0" destOrd="0" presId="urn:microsoft.com/office/officeart/2005/8/layout/hList7"/>
    <dgm:cxn modelId="{8373E67B-25ED-4A37-A7CD-42251FEB50F1}" type="presParOf" srcId="{F1183CCE-2F10-48AC-8A28-C4C4B3545331}" destId="{E471530B-69BE-4678-9435-7B3A0242AA77}" srcOrd="1" destOrd="0" presId="urn:microsoft.com/office/officeart/2005/8/layout/hList7"/>
    <dgm:cxn modelId="{E3EFD086-5AC2-4757-8FFF-D56111C35B4C}" type="presParOf" srcId="{F1183CCE-2F10-48AC-8A28-C4C4B3545331}" destId="{22D948B1-A3F3-4B43-BEAB-1439959A1F32}" srcOrd="2" destOrd="0" presId="urn:microsoft.com/office/officeart/2005/8/layout/hList7"/>
    <dgm:cxn modelId="{A9D6A521-481E-43E8-BC2F-C33594994C4F}" type="presParOf" srcId="{F1183CCE-2F10-48AC-8A28-C4C4B3545331}" destId="{A6318199-9283-4E1A-B825-8A903EB7BF00}" srcOrd="3" destOrd="0" presId="urn:microsoft.com/office/officeart/2005/8/layout/hList7"/>
    <dgm:cxn modelId="{3F328548-F047-4B53-8702-22A8B6C14EA8}" type="presParOf" srcId="{CB5FD5D5-A3BA-4501-B739-00937847EE88}" destId="{5B778C47-C48B-45C4-A112-49634A8C9830}" srcOrd="5" destOrd="0" presId="urn:microsoft.com/office/officeart/2005/8/layout/hList7"/>
    <dgm:cxn modelId="{EB3C1BEE-60C2-487B-851A-E8632A066507}" type="presParOf" srcId="{CB5FD5D5-A3BA-4501-B739-00937847EE88}" destId="{269B05B9-C47C-4C30-BEB7-FE7E660FB8CB}" srcOrd="6" destOrd="0" presId="urn:microsoft.com/office/officeart/2005/8/layout/hList7"/>
    <dgm:cxn modelId="{56733037-4CA5-43A6-AEF4-598CAC9C950B}" type="presParOf" srcId="{269B05B9-C47C-4C30-BEB7-FE7E660FB8CB}" destId="{E3C54280-B8E4-45D8-98B6-A3F296906615}" srcOrd="0" destOrd="0" presId="urn:microsoft.com/office/officeart/2005/8/layout/hList7"/>
    <dgm:cxn modelId="{1683D027-1C05-4DDC-A231-066747229B72}" type="presParOf" srcId="{269B05B9-C47C-4C30-BEB7-FE7E660FB8CB}" destId="{1974981E-6259-4D40-8C7D-70588ED4470C}" srcOrd="1" destOrd="0" presId="urn:microsoft.com/office/officeart/2005/8/layout/hList7"/>
    <dgm:cxn modelId="{2F8E348D-0AD1-43AF-93EE-242FCDB6364F}" type="presParOf" srcId="{269B05B9-C47C-4C30-BEB7-FE7E660FB8CB}" destId="{44BF9B5D-7A69-41B7-A8FD-7277556DAEE4}" srcOrd="2" destOrd="0" presId="urn:microsoft.com/office/officeart/2005/8/layout/hList7"/>
    <dgm:cxn modelId="{F23EC70C-3B86-47CC-B5B9-48AEFD4977CC}" type="presParOf" srcId="{269B05B9-C47C-4C30-BEB7-FE7E660FB8CB}" destId="{90FCC6E9-F319-4237-AF17-68A3CFEADEB3}" srcOrd="3" destOrd="0" presId="urn:microsoft.com/office/officeart/2005/8/layout/hList7"/>
    <dgm:cxn modelId="{A9CBDF88-DE47-4A4D-B79F-629259077657}" type="presParOf" srcId="{CB5FD5D5-A3BA-4501-B739-00937847EE88}" destId="{9A289DAB-9567-46B7-9322-55826FCE52B6}" srcOrd="7" destOrd="0" presId="urn:microsoft.com/office/officeart/2005/8/layout/hList7"/>
    <dgm:cxn modelId="{30219F0C-EC28-4F76-A3E8-93DA63BD3E74}" type="presParOf" srcId="{CB5FD5D5-A3BA-4501-B739-00937847EE88}" destId="{5BDD6214-B0DC-418E-9CF8-2910CC016D68}" srcOrd="8" destOrd="0" presId="urn:microsoft.com/office/officeart/2005/8/layout/hList7"/>
    <dgm:cxn modelId="{0072546C-7C47-48CD-81E8-6CFD12CC2709}" type="presParOf" srcId="{5BDD6214-B0DC-418E-9CF8-2910CC016D68}" destId="{414B988D-2D03-4456-97ED-F99631277985}" srcOrd="0" destOrd="0" presId="urn:microsoft.com/office/officeart/2005/8/layout/hList7"/>
    <dgm:cxn modelId="{C0FB7831-6E2B-4494-ACAE-2DE05ABBBBB3}" type="presParOf" srcId="{5BDD6214-B0DC-418E-9CF8-2910CC016D68}" destId="{20C8DC3C-8868-44F2-B972-926CA4214B58}" srcOrd="1" destOrd="0" presId="urn:microsoft.com/office/officeart/2005/8/layout/hList7"/>
    <dgm:cxn modelId="{5C21CE60-81D7-441C-94F1-94E9BBB353A9}" type="presParOf" srcId="{5BDD6214-B0DC-418E-9CF8-2910CC016D68}" destId="{F59EF4EA-ACC6-4771-9486-40C9948F561A}" srcOrd="2" destOrd="0" presId="urn:microsoft.com/office/officeart/2005/8/layout/hList7"/>
    <dgm:cxn modelId="{91EAB700-2E9E-4BD5-8B61-C949940D84C1}" type="presParOf" srcId="{5BDD6214-B0DC-418E-9CF8-2910CC016D68}" destId="{28DB27EC-7244-4819-A567-1B9C7B129B88}"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8A0DDC-F51B-4914-A73E-904C1C5F4C64}">
      <dsp:nvSpPr>
        <dsp:cNvPr id="0" name=""/>
        <dsp:cNvSpPr/>
      </dsp:nvSpPr>
      <dsp:spPr>
        <a:xfrm>
          <a:off x="76601" y="0"/>
          <a:ext cx="2190873" cy="7162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smtClean="0"/>
            <a:t>Local staff participate as stakeholders reviewing data</a:t>
          </a:r>
          <a:endParaRPr lang="en-US" sz="2000" b="1" kern="1200" dirty="0"/>
        </a:p>
      </dsp:txBody>
      <dsp:txXfrm>
        <a:off x="76601" y="2865120"/>
        <a:ext cx="2190873" cy="2865120"/>
      </dsp:txXfrm>
    </dsp:sp>
    <dsp:sp modelId="{47F719B4-F98A-42F0-979C-913FB28DF363}">
      <dsp:nvSpPr>
        <dsp:cNvPr id="0" name=""/>
        <dsp:cNvSpPr/>
      </dsp:nvSpPr>
      <dsp:spPr>
        <a:xfrm>
          <a:off x="67816" y="429768"/>
          <a:ext cx="2059421" cy="2385212"/>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976A01-0E19-4C70-A245-FDB340AEF2FC}">
      <dsp:nvSpPr>
        <dsp:cNvPr id="0" name=""/>
        <dsp:cNvSpPr/>
      </dsp:nvSpPr>
      <dsp:spPr>
        <a:xfrm>
          <a:off x="2235948" y="0"/>
          <a:ext cx="2190873" cy="7162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smtClean="0"/>
            <a:t>States share data with local programs                                    and encourage local review and use</a:t>
          </a:r>
          <a:r>
            <a:rPr lang="en-US" sz="1800" kern="1200" dirty="0" smtClean="0"/>
            <a:t>  </a:t>
          </a:r>
          <a:endParaRPr lang="en-US" sz="1800" kern="1200" dirty="0"/>
        </a:p>
      </dsp:txBody>
      <dsp:txXfrm>
        <a:off x="2235948" y="2865120"/>
        <a:ext cx="2190873" cy="2865120"/>
      </dsp:txXfrm>
    </dsp:sp>
    <dsp:sp modelId="{1399E7E3-3006-44B2-A6BE-8430BA3F8EA5}">
      <dsp:nvSpPr>
        <dsp:cNvPr id="0" name=""/>
        <dsp:cNvSpPr/>
      </dsp:nvSpPr>
      <dsp:spPr>
        <a:xfrm>
          <a:off x="2265331" y="353727"/>
          <a:ext cx="2059421" cy="2385212"/>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5495F6-05C0-47BB-8DEE-1812717DCF1C}">
      <dsp:nvSpPr>
        <dsp:cNvPr id="0" name=""/>
        <dsp:cNvSpPr/>
      </dsp:nvSpPr>
      <dsp:spPr>
        <a:xfrm>
          <a:off x="4534218" y="0"/>
          <a:ext cx="2190873" cy="7162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smtClean="0"/>
            <a:t>States provide TA to support  programs to understand and use their data</a:t>
          </a:r>
          <a:endParaRPr lang="en-US" sz="2000" b="1" kern="1200" dirty="0"/>
        </a:p>
      </dsp:txBody>
      <dsp:txXfrm>
        <a:off x="4534218" y="2865120"/>
        <a:ext cx="2190873" cy="2865120"/>
      </dsp:txXfrm>
    </dsp:sp>
    <dsp:sp modelId="{8F352BC6-1CC3-4675-933B-5EABB744FBA2}">
      <dsp:nvSpPr>
        <dsp:cNvPr id="0" name=""/>
        <dsp:cNvSpPr/>
      </dsp:nvSpPr>
      <dsp:spPr>
        <a:xfrm>
          <a:off x="4572901" y="513655"/>
          <a:ext cx="2059421" cy="238521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B244E4-6E87-4F4E-B83F-8DDA3944824D}">
      <dsp:nvSpPr>
        <dsp:cNvPr id="0" name=""/>
        <dsp:cNvSpPr/>
      </dsp:nvSpPr>
      <dsp:spPr>
        <a:xfrm>
          <a:off x="6773979" y="0"/>
          <a:ext cx="2190873" cy="7162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smtClean="0"/>
            <a:t>State expects local programs to submit plans  and are accountable for improvement strategies </a:t>
          </a:r>
          <a:endParaRPr lang="en-US" sz="2000" b="1" kern="1200" dirty="0"/>
        </a:p>
      </dsp:txBody>
      <dsp:txXfrm>
        <a:off x="6773979" y="2865120"/>
        <a:ext cx="2190873" cy="2865120"/>
      </dsp:txXfrm>
    </dsp:sp>
    <dsp:sp modelId="{759916B7-E4AC-4F11-B434-5AA4B280913A}">
      <dsp:nvSpPr>
        <dsp:cNvPr id="0" name=""/>
        <dsp:cNvSpPr/>
      </dsp:nvSpPr>
      <dsp:spPr>
        <a:xfrm>
          <a:off x="6755053" y="331401"/>
          <a:ext cx="2059421" cy="238521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7000" r="-2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13EED4-D519-4332-8B0F-130B4898A105}">
      <dsp:nvSpPr>
        <dsp:cNvPr id="0" name=""/>
        <dsp:cNvSpPr/>
      </dsp:nvSpPr>
      <dsp:spPr>
        <a:xfrm>
          <a:off x="275787" y="5869012"/>
          <a:ext cx="8247664" cy="1074420"/>
        </a:xfrm>
        <a:prstGeom prst="rect">
          <a:avLst/>
        </a:prstGeom>
        <a:solidFill>
          <a:schemeClr val="accent1">
            <a:tint val="6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912E5-EDC6-49C0-9451-76179D38231C}">
      <dsp:nvSpPr>
        <dsp:cNvPr id="0" name=""/>
        <dsp:cNvSpPr/>
      </dsp:nvSpPr>
      <dsp:spPr>
        <a:xfrm>
          <a:off x="22897" y="0"/>
          <a:ext cx="1722767" cy="640080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rtl="0">
            <a:lnSpc>
              <a:spcPct val="90000"/>
            </a:lnSpc>
            <a:spcBef>
              <a:spcPct val="0"/>
            </a:spcBef>
            <a:spcAft>
              <a:spcPct val="35000"/>
            </a:spcAft>
          </a:pPr>
          <a:endParaRPr lang="en-US" sz="6500" kern="1200" dirty="0"/>
        </a:p>
      </dsp:txBody>
      <dsp:txXfrm>
        <a:off x="22897" y="2560320"/>
        <a:ext cx="1722767" cy="2560320"/>
      </dsp:txXfrm>
    </dsp:sp>
    <dsp:sp modelId="{E2A4FF05-0B00-4A16-A6BC-B1F067A22AD1}">
      <dsp:nvSpPr>
        <dsp:cNvPr id="0" name=""/>
        <dsp:cNvSpPr/>
      </dsp:nvSpPr>
      <dsp:spPr>
        <a:xfrm>
          <a:off x="74580" y="765964"/>
          <a:ext cx="1619401" cy="1367634"/>
        </a:xfrm>
        <a:prstGeom prst="ellipse">
          <a:avLst/>
        </a:prstGeom>
        <a:solidFill>
          <a:schemeClr val="dk2">
            <a:tint val="5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842424-F2BF-461E-B714-A5D49084C374}">
      <dsp:nvSpPr>
        <dsp:cNvPr id="0" name=""/>
        <dsp:cNvSpPr/>
      </dsp:nvSpPr>
      <dsp:spPr>
        <a:xfrm>
          <a:off x="1824636" y="0"/>
          <a:ext cx="1564824" cy="640080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smtClean="0"/>
            <a:t>Use data to inform practice with individual children or at caseload level</a:t>
          </a:r>
          <a:endParaRPr lang="en-US" sz="2000" b="1" kern="1200" dirty="0"/>
        </a:p>
      </dsp:txBody>
      <dsp:txXfrm>
        <a:off x="1824636" y="2560320"/>
        <a:ext cx="1564824" cy="2560320"/>
      </dsp:txXfrm>
    </dsp:sp>
    <dsp:sp modelId="{F791650B-7E4E-4712-8456-BEC4FDF5614C}">
      <dsp:nvSpPr>
        <dsp:cNvPr id="0" name=""/>
        <dsp:cNvSpPr/>
      </dsp:nvSpPr>
      <dsp:spPr>
        <a:xfrm>
          <a:off x="1797348" y="711942"/>
          <a:ext cx="1619401" cy="1475678"/>
        </a:xfrm>
        <a:prstGeom prst="ellipse">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l="-11000" r="-11000"/>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2C0A3A-A699-4946-BC34-40B4E2B0A5D7}">
      <dsp:nvSpPr>
        <dsp:cNvPr id="0" name=""/>
        <dsp:cNvSpPr/>
      </dsp:nvSpPr>
      <dsp:spPr>
        <a:xfrm>
          <a:off x="3468433" y="0"/>
          <a:ext cx="1722767" cy="640080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smtClean="0"/>
            <a:t>Review aggregate data to inform specific decisions</a:t>
          </a:r>
          <a:endParaRPr lang="en-US" sz="2000" kern="1200" dirty="0"/>
        </a:p>
      </dsp:txBody>
      <dsp:txXfrm>
        <a:off x="3468433" y="2560320"/>
        <a:ext cx="1722767" cy="2560320"/>
      </dsp:txXfrm>
    </dsp:sp>
    <dsp:sp modelId="{4ABFB4E2-C5B0-4B85-BED6-4E910E68B5F0}">
      <dsp:nvSpPr>
        <dsp:cNvPr id="0" name=""/>
        <dsp:cNvSpPr/>
      </dsp:nvSpPr>
      <dsp:spPr>
        <a:xfrm>
          <a:off x="3520116" y="765964"/>
          <a:ext cx="1619401" cy="1367634"/>
        </a:xfrm>
        <a:prstGeom prst="ellipse">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l="-3000" r="-3000"/>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6DF484-BC9B-4931-91ED-E62BC2ECA3CD}">
      <dsp:nvSpPr>
        <dsp:cNvPr id="0" name=""/>
        <dsp:cNvSpPr/>
      </dsp:nvSpPr>
      <dsp:spPr>
        <a:xfrm>
          <a:off x="5242883" y="0"/>
          <a:ext cx="1722767" cy="640080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US" sz="1800" b="1" kern="1200" dirty="0" smtClean="0"/>
        </a:p>
        <a:p>
          <a:pPr lvl="0" algn="ctr" defTabSz="800100">
            <a:lnSpc>
              <a:spcPct val="90000"/>
            </a:lnSpc>
            <a:spcBef>
              <a:spcPct val="0"/>
            </a:spcBef>
            <a:spcAft>
              <a:spcPct val="35000"/>
            </a:spcAft>
          </a:pPr>
          <a:r>
            <a:rPr lang="en-US" sz="2000" b="1" kern="1200" dirty="0" smtClean="0"/>
            <a:t>Integration of data into ongoing program planning and improvement activities</a:t>
          </a:r>
          <a:endParaRPr lang="en-US" sz="2000" kern="1200" dirty="0"/>
        </a:p>
      </dsp:txBody>
      <dsp:txXfrm>
        <a:off x="5242883" y="2560320"/>
        <a:ext cx="1722767" cy="2560320"/>
      </dsp:txXfrm>
    </dsp:sp>
    <dsp:sp modelId="{7D51A7A5-DC0D-48FF-B15F-AB8FA99AD094}">
      <dsp:nvSpPr>
        <dsp:cNvPr id="0" name=""/>
        <dsp:cNvSpPr/>
      </dsp:nvSpPr>
      <dsp:spPr>
        <a:xfrm>
          <a:off x="5294566" y="689764"/>
          <a:ext cx="1619401" cy="1520033"/>
        </a:xfrm>
        <a:prstGeom prst="ellipse">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l="-28000" r="-28000"/>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FBC778-29B9-4EC8-96CF-19317446D5FE}">
      <dsp:nvSpPr>
        <dsp:cNvPr id="0" name=""/>
        <dsp:cNvSpPr/>
      </dsp:nvSpPr>
      <dsp:spPr>
        <a:xfrm>
          <a:off x="7017334" y="0"/>
          <a:ext cx="1722767" cy="640080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b="1" kern="1200" dirty="0" smtClean="0"/>
            <a:t>Variation in organizational structure, who takes responsibility to work with data and time available</a:t>
          </a:r>
          <a:endParaRPr lang="en-US" sz="1800" b="1" kern="1200" dirty="0"/>
        </a:p>
      </dsp:txBody>
      <dsp:txXfrm>
        <a:off x="7017334" y="2560320"/>
        <a:ext cx="1722767" cy="2560320"/>
      </dsp:txXfrm>
    </dsp:sp>
    <dsp:sp modelId="{20FB3DBE-B0E1-403C-83F0-22F3D89FD2AB}">
      <dsp:nvSpPr>
        <dsp:cNvPr id="0" name=""/>
        <dsp:cNvSpPr/>
      </dsp:nvSpPr>
      <dsp:spPr>
        <a:xfrm>
          <a:off x="7073791" y="689764"/>
          <a:ext cx="1609855" cy="1520033"/>
        </a:xfrm>
        <a:prstGeom prst="ellipse">
          <a:avLst/>
        </a:prstGeom>
        <a:blipFill>
          <a:blip xmlns:r="http://schemas.openxmlformats.org/officeDocument/2006/relationships" r:embed="rId4" cstate="email">
            <a:extLst>
              <a:ext uri="{28A0092B-C50C-407E-A947-70E740481C1C}">
                <a14:useLocalDpi xmlns:a14="http://schemas.microsoft.com/office/drawing/2010/main" val="0"/>
              </a:ext>
            </a:extLst>
          </a:blip>
          <a:srcRect/>
          <a:stretch>
            <a:fillRect t="-19000" b="-19000"/>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C56CED-0BF3-4EDB-8DF5-5BDC88ED63EB}">
      <dsp:nvSpPr>
        <dsp:cNvPr id="0" name=""/>
        <dsp:cNvSpPr/>
      </dsp:nvSpPr>
      <dsp:spPr>
        <a:xfrm>
          <a:off x="281573" y="5120643"/>
          <a:ext cx="8021927" cy="1280156"/>
        </a:xfrm>
        <a:prstGeom prst="rect">
          <a:avLst/>
        </a:prstGeom>
        <a:solidFill>
          <a:schemeClr val="dk2">
            <a:tint val="6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918F8-2F0D-4863-8829-5E3344832554}">
      <dsp:nvSpPr>
        <dsp:cNvPr id="0" name=""/>
        <dsp:cNvSpPr/>
      </dsp:nvSpPr>
      <dsp:spPr>
        <a:xfrm>
          <a:off x="3317" y="0"/>
          <a:ext cx="1658038" cy="6183320"/>
        </a:xfrm>
        <a:prstGeom prst="roundRect">
          <a:avLst>
            <a:gd name="adj" fmla="val 10000"/>
          </a:avLst>
        </a:prstGeom>
        <a:solidFill>
          <a:schemeClr val="accent6">
            <a:lumMod val="75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smtClean="0"/>
            <a:t>Engaging families in conversation about their own child’s outcomes</a:t>
          </a:r>
          <a:endParaRPr lang="en-US" sz="2000" b="1" kern="1200" dirty="0"/>
        </a:p>
      </dsp:txBody>
      <dsp:txXfrm>
        <a:off x="3317" y="2473328"/>
        <a:ext cx="1658038" cy="2473328"/>
      </dsp:txXfrm>
    </dsp:sp>
    <dsp:sp modelId="{240669E6-43C7-4198-A4B1-34ED040625AA}">
      <dsp:nvSpPr>
        <dsp:cNvPr id="0" name=""/>
        <dsp:cNvSpPr/>
      </dsp:nvSpPr>
      <dsp:spPr>
        <a:xfrm>
          <a:off x="53058" y="591245"/>
          <a:ext cx="1558556" cy="161855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E4AE93-E98B-4767-B866-EDF8797A5E2E}">
      <dsp:nvSpPr>
        <dsp:cNvPr id="0" name=""/>
        <dsp:cNvSpPr/>
      </dsp:nvSpPr>
      <dsp:spPr>
        <a:xfrm>
          <a:off x="1771266" y="0"/>
          <a:ext cx="1658038" cy="6183320"/>
        </a:xfrm>
        <a:prstGeom prst="rect">
          <a:avLst/>
        </a:prstGeom>
        <a:solidFill>
          <a:schemeClr val="accent6">
            <a:lumMod val="75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smtClean="0"/>
            <a:t>Support staff comfort with talking about data and process for how they are using it</a:t>
          </a:r>
          <a:endParaRPr lang="en-US" sz="2000" b="1" kern="1200" dirty="0"/>
        </a:p>
      </dsp:txBody>
      <dsp:txXfrm>
        <a:off x="1771266" y="2473328"/>
        <a:ext cx="1658038" cy="2473328"/>
      </dsp:txXfrm>
    </dsp:sp>
    <dsp:sp modelId="{192E0EF3-C9D4-4F9A-B84F-0A0451E35C88}">
      <dsp:nvSpPr>
        <dsp:cNvPr id="0" name=""/>
        <dsp:cNvSpPr/>
      </dsp:nvSpPr>
      <dsp:spPr>
        <a:xfrm>
          <a:off x="1760837" y="656321"/>
          <a:ext cx="1558556" cy="148840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5000" b="-1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8DD2FA-A3B3-47AB-BAF9-BCCD96405D54}">
      <dsp:nvSpPr>
        <dsp:cNvPr id="0" name=""/>
        <dsp:cNvSpPr/>
      </dsp:nvSpPr>
      <dsp:spPr>
        <a:xfrm>
          <a:off x="3418876" y="0"/>
          <a:ext cx="1925247" cy="6183320"/>
        </a:xfrm>
        <a:prstGeom prst="roundRect">
          <a:avLst>
            <a:gd name="adj" fmla="val 10000"/>
          </a:avLst>
        </a:prstGeom>
        <a:solidFill>
          <a:schemeClr val="accent6">
            <a:lumMod val="75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endParaRPr lang="en-US" sz="2000" b="1" kern="1200" dirty="0" smtClean="0"/>
        </a:p>
        <a:p>
          <a:pPr lvl="0" algn="ctr" defTabSz="889000" rtl="0">
            <a:lnSpc>
              <a:spcPct val="90000"/>
            </a:lnSpc>
            <a:spcBef>
              <a:spcPct val="0"/>
            </a:spcBef>
            <a:spcAft>
              <a:spcPct val="35000"/>
            </a:spcAft>
          </a:pPr>
          <a:r>
            <a:rPr lang="en-US" sz="2000" b="1" kern="1200" dirty="0" smtClean="0"/>
            <a:t>Support parents’ understanding of child outcomes data in aggregate    </a:t>
          </a:r>
          <a:endParaRPr lang="en-US" sz="2000" b="1" kern="1200" dirty="0"/>
        </a:p>
      </dsp:txBody>
      <dsp:txXfrm>
        <a:off x="3418876" y="2473328"/>
        <a:ext cx="1925247" cy="2473328"/>
      </dsp:txXfrm>
    </dsp:sp>
    <dsp:sp modelId="{A6318199-9283-4E1A-B825-8A903EB7BF00}">
      <dsp:nvSpPr>
        <dsp:cNvPr id="0" name=""/>
        <dsp:cNvSpPr/>
      </dsp:nvSpPr>
      <dsp:spPr>
        <a:xfrm>
          <a:off x="3602221" y="732526"/>
          <a:ext cx="1558556" cy="133599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4000" r="-34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C54280-B8E4-45D8-98B6-A3F296906615}">
      <dsp:nvSpPr>
        <dsp:cNvPr id="0" name=""/>
        <dsp:cNvSpPr/>
      </dsp:nvSpPr>
      <dsp:spPr>
        <a:xfrm>
          <a:off x="5395440" y="0"/>
          <a:ext cx="1658038" cy="6183320"/>
        </a:xfrm>
        <a:prstGeom prst="roundRect">
          <a:avLst>
            <a:gd name="adj" fmla="val 10000"/>
          </a:avLst>
        </a:prstGeom>
        <a:solidFill>
          <a:schemeClr val="accent6">
            <a:lumMod val="75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endParaRPr lang="en-US" sz="1800" b="1" kern="1200" dirty="0" smtClean="0"/>
        </a:p>
        <a:p>
          <a:pPr lvl="0" algn="ctr" defTabSz="800100" rtl="0">
            <a:lnSpc>
              <a:spcPct val="90000"/>
            </a:lnSpc>
            <a:spcBef>
              <a:spcPct val="0"/>
            </a:spcBef>
            <a:spcAft>
              <a:spcPct val="35000"/>
            </a:spcAft>
          </a:pPr>
          <a:r>
            <a:rPr lang="en-US" sz="2000" b="1" kern="1200" dirty="0" smtClean="0"/>
            <a:t>Address staff concerns about how stakeholder input informs actions.</a:t>
          </a:r>
          <a:endParaRPr lang="en-US" sz="2000" b="1" kern="1200" dirty="0"/>
        </a:p>
      </dsp:txBody>
      <dsp:txXfrm>
        <a:off x="5395440" y="2473328"/>
        <a:ext cx="1658038" cy="2473328"/>
      </dsp:txXfrm>
    </dsp:sp>
    <dsp:sp modelId="{90FCC6E9-F319-4237-AF17-68A3CFEADEB3}">
      <dsp:nvSpPr>
        <dsp:cNvPr id="0" name=""/>
        <dsp:cNvSpPr/>
      </dsp:nvSpPr>
      <dsp:spPr>
        <a:xfrm>
          <a:off x="5496519" y="620720"/>
          <a:ext cx="1558556" cy="1466163"/>
        </a:xfrm>
        <a:prstGeom prst="ellipse">
          <a:avLst/>
        </a:prstGeom>
        <a:blipFill>
          <a:blip xmlns:r="http://schemas.openxmlformats.org/officeDocument/2006/relationships" r:embed="rId4" cstate="email">
            <a:extLst>
              <a:ext uri="{28A0092B-C50C-407E-A947-70E740481C1C}">
                <a14:useLocalDpi xmlns:a14="http://schemas.microsoft.com/office/drawing/2010/main" val="0"/>
              </a:ext>
            </a:extLst>
          </a:blip>
          <a:srcRect/>
          <a:stretch>
            <a:fillRect l="-30000" r="-30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4B988D-2D03-4456-97ED-F99631277985}">
      <dsp:nvSpPr>
        <dsp:cNvPr id="0" name=""/>
        <dsp:cNvSpPr/>
      </dsp:nvSpPr>
      <dsp:spPr>
        <a:xfrm>
          <a:off x="7099041" y="0"/>
          <a:ext cx="1658038" cy="6183320"/>
        </a:xfrm>
        <a:prstGeom prst="roundRect">
          <a:avLst>
            <a:gd name="adj" fmla="val 10000"/>
          </a:avLst>
        </a:prstGeom>
        <a:solidFill>
          <a:schemeClr val="accent6">
            <a:lumMod val="75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endParaRPr lang="en-US" sz="1600" b="1" kern="1200" dirty="0" smtClean="0"/>
        </a:p>
        <a:p>
          <a:pPr lvl="0" algn="ctr" defTabSz="711200" rtl="0">
            <a:lnSpc>
              <a:spcPct val="90000"/>
            </a:lnSpc>
            <a:spcBef>
              <a:spcPct val="0"/>
            </a:spcBef>
            <a:spcAft>
              <a:spcPct val="35000"/>
            </a:spcAft>
          </a:pPr>
          <a:r>
            <a:rPr lang="en-US" sz="1800" b="1" kern="1200" dirty="0" smtClean="0"/>
            <a:t>Integration of families and broader stakeholders in using data for continuous improvement and planning</a:t>
          </a:r>
          <a:endParaRPr lang="en-US" sz="1800" b="1" kern="1200" dirty="0"/>
        </a:p>
      </dsp:txBody>
      <dsp:txXfrm>
        <a:off x="7099041" y="2473328"/>
        <a:ext cx="1658038" cy="2473328"/>
      </dsp:txXfrm>
    </dsp:sp>
    <dsp:sp modelId="{28DB27EC-7244-4819-A567-1B9C7B129B88}">
      <dsp:nvSpPr>
        <dsp:cNvPr id="0" name=""/>
        <dsp:cNvSpPr/>
      </dsp:nvSpPr>
      <dsp:spPr>
        <a:xfrm>
          <a:off x="7151385" y="667439"/>
          <a:ext cx="1558556" cy="1466163"/>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5000" r="-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689882-96A5-4266-85B5-37B6981175D6}">
      <dsp:nvSpPr>
        <dsp:cNvPr id="0" name=""/>
        <dsp:cNvSpPr/>
      </dsp:nvSpPr>
      <dsp:spPr>
        <a:xfrm>
          <a:off x="380994" y="4951018"/>
          <a:ext cx="8061960" cy="1232301"/>
        </a:xfrm>
        <a:prstGeom prst="rect">
          <a:avLst/>
        </a:prstGeom>
        <a:solidFill>
          <a:schemeClr val="dk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5E1B58C3-851F-5B45-8883-EA141B9BE990}" type="datetimeFigureOut">
              <a:rPr lang="en-US"/>
              <a:pPr>
                <a:defRPr/>
              </a:pPr>
              <a:t>9/5/2014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r>
              <a:rPr lang="en-US" dirty="0"/>
              <a:t>NECTAC/ECO/WRRC 2012</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5C8AB40-CF82-EC44-8D16-67C18E2223AA}" type="slidenum">
              <a:rPr lang="en-US"/>
              <a:pPr>
                <a:defRPr/>
              </a:pPr>
              <a:t>‹#›</a:t>
            </a:fld>
            <a:endParaRPr lang="en-US" dirty="0"/>
          </a:p>
        </p:txBody>
      </p:sp>
    </p:spTree>
    <p:extLst>
      <p:ext uri="{BB962C8B-B14F-4D97-AF65-F5344CB8AC3E}">
        <p14:creationId xmlns:p14="http://schemas.microsoft.com/office/powerpoint/2010/main" val="352632556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3C87139F-DDB3-5943-B055-E279F8F9EF39}" type="datetimeFigureOut">
              <a:rPr lang="en-US"/>
              <a:pPr>
                <a:defRPr/>
              </a:pPr>
              <a:t>9/5/2014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r>
              <a:rPr lang="en-US" dirty="0"/>
              <a:t>NECTAC/ECO/WRRC 2012</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A4D4A29D-0E5E-E34D-8579-0D1C1BBCA53C}" type="slidenum">
              <a:rPr lang="en-US"/>
              <a:pPr>
                <a:defRPr/>
              </a:pPr>
              <a:t>‹#›</a:t>
            </a:fld>
            <a:endParaRPr lang="en-US" dirty="0"/>
          </a:p>
        </p:txBody>
      </p:sp>
    </p:spTree>
    <p:extLst>
      <p:ext uri="{BB962C8B-B14F-4D97-AF65-F5344CB8AC3E}">
        <p14:creationId xmlns:p14="http://schemas.microsoft.com/office/powerpoint/2010/main" val="105967366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Footer Placeholder 3"/>
          <p:cNvSpPr>
            <a:spLocks noGrp="1"/>
          </p:cNvSpPr>
          <p:nvPr>
            <p:ph type="ftr" sz="quarter" idx="10"/>
          </p:nvPr>
        </p:nvSpPr>
        <p:spPr/>
        <p:txBody>
          <a:bodyPr/>
          <a:lstStyle/>
          <a:p>
            <a:pPr>
              <a:defRPr/>
            </a:pPr>
            <a:r>
              <a:rPr lang="en-US" dirty="0" smtClean="0"/>
              <a:t>NECTAC/ECO/WRRC 2012</a:t>
            </a:r>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a:t>
            </a:fld>
            <a:endParaRPr lang="en-US" dirty="0"/>
          </a:p>
        </p:txBody>
      </p:sp>
    </p:spTree>
    <p:extLst>
      <p:ext uri="{BB962C8B-B14F-4D97-AF65-F5344CB8AC3E}">
        <p14:creationId xmlns:p14="http://schemas.microsoft.com/office/powerpoint/2010/main" val="3369702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NECTAC/ECO/WRRC 2012</a:t>
            </a:r>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10</a:t>
            </a:fld>
            <a:endParaRPr lang="en-US" dirty="0"/>
          </a:p>
        </p:txBody>
      </p:sp>
    </p:spTree>
    <p:extLst>
      <p:ext uri="{BB962C8B-B14F-4D97-AF65-F5344CB8AC3E}">
        <p14:creationId xmlns:p14="http://schemas.microsoft.com/office/powerpoint/2010/main" val="1635133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5724FF-A098-4B60-9000-6891DF0985A5}" type="slidenum">
              <a:rPr lang="en-US" smtClean="0"/>
              <a:pPr/>
              <a:t>13</a:t>
            </a:fld>
            <a:endParaRPr lang="en-US" dirty="0"/>
          </a:p>
        </p:txBody>
      </p:sp>
      <p:sp>
        <p:nvSpPr>
          <p:cNvPr id="5" name="Footer Placeholder 4"/>
          <p:cNvSpPr>
            <a:spLocks noGrp="1"/>
          </p:cNvSpPr>
          <p:nvPr>
            <p:ph type="ftr" sz="quarter" idx="11"/>
          </p:nvPr>
        </p:nvSpPr>
        <p:spPr/>
        <p:txBody>
          <a:bodyPr/>
          <a:lstStyle/>
          <a:p>
            <a:r>
              <a:rPr lang="en-US" dirty="0" smtClean="0"/>
              <a:t>Massachusetts Department of Elementary and Secondary Education</a:t>
            </a:r>
            <a:endParaRPr lang="en-US" dirty="0"/>
          </a:p>
        </p:txBody>
      </p:sp>
    </p:spTree>
    <p:extLst>
      <p:ext uri="{BB962C8B-B14F-4D97-AF65-F5344CB8AC3E}">
        <p14:creationId xmlns:p14="http://schemas.microsoft.com/office/powerpoint/2010/main" val="1510325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NECTAC/ECO/WRRC 2012</a:t>
            </a:r>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15</a:t>
            </a:fld>
            <a:endParaRPr lang="en-US" dirty="0"/>
          </a:p>
        </p:txBody>
      </p:sp>
    </p:spTree>
    <p:extLst>
      <p:ext uri="{BB962C8B-B14F-4D97-AF65-F5344CB8AC3E}">
        <p14:creationId xmlns:p14="http://schemas.microsoft.com/office/powerpoint/2010/main" val="4149452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Footer Placeholder 3"/>
          <p:cNvSpPr>
            <a:spLocks noGrp="1"/>
          </p:cNvSpPr>
          <p:nvPr>
            <p:ph type="ftr" sz="quarter" idx="10"/>
          </p:nvPr>
        </p:nvSpPr>
        <p:spPr/>
        <p:txBody>
          <a:bodyPr/>
          <a:lstStyle/>
          <a:p>
            <a:pPr>
              <a:defRPr/>
            </a:pPr>
            <a:r>
              <a:rPr lang="en-US" dirty="0" smtClean="0"/>
              <a:t>NECTAC/ECO/WRRC 2012</a:t>
            </a:r>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16</a:t>
            </a:fld>
            <a:endParaRPr lang="en-US" dirty="0"/>
          </a:p>
        </p:txBody>
      </p:sp>
    </p:spTree>
    <p:extLst>
      <p:ext uri="{BB962C8B-B14F-4D97-AF65-F5344CB8AC3E}">
        <p14:creationId xmlns:p14="http://schemas.microsoft.com/office/powerpoint/2010/main" val="2040500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Footer Placeholder 3"/>
          <p:cNvSpPr>
            <a:spLocks noGrp="1"/>
          </p:cNvSpPr>
          <p:nvPr>
            <p:ph type="ftr" sz="quarter" idx="10"/>
          </p:nvPr>
        </p:nvSpPr>
        <p:spPr/>
        <p:txBody>
          <a:bodyPr/>
          <a:lstStyle/>
          <a:p>
            <a:pPr>
              <a:defRPr/>
            </a:pPr>
            <a:r>
              <a:rPr lang="en-US" dirty="0" smtClean="0"/>
              <a:t>NECTAC/ECO/WRRC 2012</a:t>
            </a:r>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17</a:t>
            </a:fld>
            <a:endParaRPr lang="en-US" dirty="0"/>
          </a:p>
        </p:txBody>
      </p:sp>
    </p:spTree>
    <p:extLst>
      <p:ext uri="{BB962C8B-B14F-4D97-AF65-F5344CB8AC3E}">
        <p14:creationId xmlns:p14="http://schemas.microsoft.com/office/powerpoint/2010/main" val="473771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NECTAC/ECO/WRRC 2012</a:t>
            </a:r>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18</a:t>
            </a:fld>
            <a:endParaRPr lang="en-US" dirty="0"/>
          </a:p>
        </p:txBody>
      </p:sp>
    </p:spTree>
    <p:extLst>
      <p:ext uri="{BB962C8B-B14F-4D97-AF65-F5344CB8AC3E}">
        <p14:creationId xmlns:p14="http://schemas.microsoft.com/office/powerpoint/2010/main" val="38596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Footer Placeholder 3"/>
          <p:cNvSpPr>
            <a:spLocks noGrp="1"/>
          </p:cNvSpPr>
          <p:nvPr>
            <p:ph type="ftr" sz="quarter" idx="10"/>
          </p:nvPr>
        </p:nvSpPr>
        <p:spPr/>
        <p:txBody>
          <a:bodyPr/>
          <a:lstStyle/>
          <a:p>
            <a:pPr>
              <a:defRPr/>
            </a:pPr>
            <a:r>
              <a:rPr lang="en-US" dirty="0" smtClean="0"/>
              <a:t>NECTAC/ECO/WRRC 2012</a:t>
            </a:r>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19</a:t>
            </a:fld>
            <a:endParaRPr lang="en-US" dirty="0"/>
          </a:p>
        </p:txBody>
      </p:sp>
    </p:spTree>
    <p:extLst>
      <p:ext uri="{BB962C8B-B14F-4D97-AF65-F5344CB8AC3E}">
        <p14:creationId xmlns:p14="http://schemas.microsoft.com/office/powerpoint/2010/main" val="3001249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defRPr>
            </a:lvl9pPr>
          </a:lstStyle>
          <a:p>
            <a:fld id="{4CA79E3A-38CF-464A-8E1D-D4E9B1494B1C}" type="slidenum">
              <a:rPr lang="en-US" altLang="en-US">
                <a:latin typeface="Calibri" panose="020F0502020204030204" pitchFamily="34" charset="0"/>
              </a:rPr>
              <a:pPr/>
              <a:t>24</a:t>
            </a:fld>
            <a:endParaRPr lang="en-US" altLang="en-US" dirty="0">
              <a:latin typeface="Calibri" panose="020F0502020204030204" pitchFamily="34" charset="0"/>
            </a:endParaRPr>
          </a:p>
        </p:txBody>
      </p:sp>
    </p:spTree>
    <p:extLst>
      <p:ext uri="{BB962C8B-B14F-4D97-AF65-F5344CB8AC3E}">
        <p14:creationId xmlns:p14="http://schemas.microsoft.com/office/powerpoint/2010/main" val="106238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defRPr>
            </a:lvl9pPr>
          </a:lstStyle>
          <a:p>
            <a:fld id="{A12A87D6-6F01-479E-BB14-3D1ABE3FBA11}" type="slidenum">
              <a:rPr lang="en-US" altLang="en-US">
                <a:latin typeface="Calibri" panose="020F0502020204030204" pitchFamily="34" charset="0"/>
              </a:rPr>
              <a:pPr/>
              <a:t>25</a:t>
            </a:fld>
            <a:endParaRPr lang="en-US" altLang="en-US" dirty="0">
              <a:latin typeface="Calibri" panose="020F0502020204030204" pitchFamily="34" charset="0"/>
            </a:endParaRPr>
          </a:p>
        </p:txBody>
      </p:sp>
    </p:spTree>
    <p:extLst>
      <p:ext uri="{BB962C8B-B14F-4D97-AF65-F5344CB8AC3E}">
        <p14:creationId xmlns:p14="http://schemas.microsoft.com/office/powerpoint/2010/main" val="3679618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defRPr>
            </a:lvl9pPr>
          </a:lstStyle>
          <a:p>
            <a:fld id="{1A1B3069-C221-416C-8454-D64D403D94D7}" type="slidenum">
              <a:rPr lang="en-US" altLang="en-US">
                <a:latin typeface="Calibri" panose="020F0502020204030204" pitchFamily="34" charset="0"/>
              </a:rPr>
              <a:pPr/>
              <a:t>26</a:t>
            </a:fld>
            <a:endParaRPr lang="en-US" altLang="en-US" dirty="0">
              <a:latin typeface="Calibri" panose="020F0502020204030204" pitchFamily="34" charset="0"/>
            </a:endParaRPr>
          </a:p>
        </p:txBody>
      </p:sp>
    </p:spTree>
    <p:extLst>
      <p:ext uri="{BB962C8B-B14F-4D97-AF65-F5344CB8AC3E}">
        <p14:creationId xmlns:p14="http://schemas.microsoft.com/office/powerpoint/2010/main" val="2397090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Footer Placeholder 3"/>
          <p:cNvSpPr>
            <a:spLocks noGrp="1"/>
          </p:cNvSpPr>
          <p:nvPr>
            <p:ph type="ftr" sz="quarter" idx="10"/>
          </p:nvPr>
        </p:nvSpPr>
        <p:spPr/>
        <p:txBody>
          <a:bodyPr/>
          <a:lstStyle/>
          <a:p>
            <a:pPr>
              <a:defRPr/>
            </a:pPr>
            <a:r>
              <a:rPr lang="en-US" dirty="0" smtClean="0"/>
              <a:t>NECTAC/ECO/WRRC 2012</a:t>
            </a:r>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2</a:t>
            </a:fld>
            <a:endParaRPr lang="en-US" dirty="0"/>
          </a:p>
        </p:txBody>
      </p:sp>
    </p:spTree>
    <p:extLst>
      <p:ext uri="{BB962C8B-B14F-4D97-AF65-F5344CB8AC3E}">
        <p14:creationId xmlns:p14="http://schemas.microsoft.com/office/powerpoint/2010/main" val="414935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NECTAC/ECO/WRRC 2012</a:t>
            </a:r>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27</a:t>
            </a:fld>
            <a:endParaRPr lang="en-US" dirty="0"/>
          </a:p>
        </p:txBody>
      </p:sp>
    </p:spTree>
    <p:extLst>
      <p:ext uri="{BB962C8B-B14F-4D97-AF65-F5344CB8AC3E}">
        <p14:creationId xmlns:p14="http://schemas.microsoft.com/office/powerpoint/2010/main" val="567094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defRPr>
            </a:lvl9pPr>
          </a:lstStyle>
          <a:p>
            <a:fld id="{07C58A6E-506F-48BF-8830-388D9A8D2E9A}" type="slidenum">
              <a:rPr lang="en-US" altLang="en-US">
                <a:latin typeface="Calibri" panose="020F0502020204030204" pitchFamily="34" charset="0"/>
              </a:rPr>
              <a:pPr/>
              <a:t>28</a:t>
            </a:fld>
            <a:endParaRPr lang="en-US" altLang="en-US" dirty="0">
              <a:latin typeface="Calibri" panose="020F0502020204030204" pitchFamily="34" charset="0"/>
            </a:endParaRPr>
          </a:p>
        </p:txBody>
      </p:sp>
    </p:spTree>
    <p:extLst>
      <p:ext uri="{BB962C8B-B14F-4D97-AF65-F5344CB8AC3E}">
        <p14:creationId xmlns:p14="http://schemas.microsoft.com/office/powerpoint/2010/main" val="2342790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NECTAC/ECO/WRRC 2012</a:t>
            </a:r>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30</a:t>
            </a:fld>
            <a:endParaRPr lang="en-US" dirty="0"/>
          </a:p>
        </p:txBody>
      </p:sp>
    </p:spTree>
    <p:extLst>
      <p:ext uri="{BB962C8B-B14F-4D97-AF65-F5344CB8AC3E}">
        <p14:creationId xmlns:p14="http://schemas.microsoft.com/office/powerpoint/2010/main" val="1194042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NECTAC/ECO/WRRC 2012</a:t>
            </a:r>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31</a:t>
            </a:fld>
            <a:endParaRPr lang="en-US" dirty="0"/>
          </a:p>
        </p:txBody>
      </p:sp>
    </p:spTree>
    <p:extLst>
      <p:ext uri="{BB962C8B-B14F-4D97-AF65-F5344CB8AC3E}">
        <p14:creationId xmlns:p14="http://schemas.microsoft.com/office/powerpoint/2010/main" val="29433814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NECTAC/ECO/WRRC 2012</a:t>
            </a:r>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32</a:t>
            </a:fld>
            <a:endParaRPr lang="en-US" dirty="0"/>
          </a:p>
        </p:txBody>
      </p:sp>
    </p:spTree>
    <p:extLst>
      <p:ext uri="{BB962C8B-B14F-4D97-AF65-F5344CB8AC3E}">
        <p14:creationId xmlns:p14="http://schemas.microsoft.com/office/powerpoint/2010/main" val="102881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NECTAC/ECO/WRRC 2012</a:t>
            </a:r>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33</a:t>
            </a:fld>
            <a:endParaRPr lang="en-US" dirty="0"/>
          </a:p>
        </p:txBody>
      </p:sp>
    </p:spTree>
    <p:extLst>
      <p:ext uri="{BB962C8B-B14F-4D97-AF65-F5344CB8AC3E}">
        <p14:creationId xmlns:p14="http://schemas.microsoft.com/office/powerpoint/2010/main" val="34041238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Footer Placeholder 3"/>
          <p:cNvSpPr>
            <a:spLocks noGrp="1"/>
          </p:cNvSpPr>
          <p:nvPr>
            <p:ph type="ftr" sz="quarter" idx="10"/>
          </p:nvPr>
        </p:nvSpPr>
        <p:spPr/>
        <p:txBody>
          <a:bodyPr/>
          <a:lstStyle/>
          <a:p>
            <a:pPr>
              <a:defRPr/>
            </a:pPr>
            <a:r>
              <a:rPr lang="en-US" dirty="0" smtClean="0"/>
              <a:t>NECTAC/ECO/WRRC 2012</a:t>
            </a:r>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36</a:t>
            </a:fld>
            <a:endParaRPr lang="en-US" dirty="0"/>
          </a:p>
        </p:txBody>
      </p:sp>
    </p:spTree>
    <p:extLst>
      <p:ext uri="{BB962C8B-B14F-4D97-AF65-F5344CB8AC3E}">
        <p14:creationId xmlns:p14="http://schemas.microsoft.com/office/powerpoint/2010/main" val="37922970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NECTAC/ECO/WRRC 2012</a:t>
            </a:r>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38</a:t>
            </a:fld>
            <a:endParaRPr lang="en-US" dirty="0"/>
          </a:p>
        </p:txBody>
      </p:sp>
    </p:spTree>
    <p:extLst>
      <p:ext uri="{BB962C8B-B14F-4D97-AF65-F5344CB8AC3E}">
        <p14:creationId xmlns:p14="http://schemas.microsoft.com/office/powerpoint/2010/main" val="1756727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Footer Placeholder 3"/>
          <p:cNvSpPr>
            <a:spLocks noGrp="1"/>
          </p:cNvSpPr>
          <p:nvPr>
            <p:ph type="ftr" sz="quarter" idx="10"/>
          </p:nvPr>
        </p:nvSpPr>
        <p:spPr/>
        <p:txBody>
          <a:bodyPr/>
          <a:lstStyle/>
          <a:p>
            <a:pPr>
              <a:defRPr/>
            </a:pPr>
            <a:r>
              <a:rPr lang="en-US" dirty="0" smtClean="0"/>
              <a:t>NECTAC/ECO/WRRC 2012</a:t>
            </a:r>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40</a:t>
            </a:fld>
            <a:endParaRPr lang="en-US" dirty="0"/>
          </a:p>
        </p:txBody>
      </p:sp>
    </p:spTree>
    <p:extLst>
      <p:ext uri="{BB962C8B-B14F-4D97-AF65-F5344CB8AC3E}">
        <p14:creationId xmlns:p14="http://schemas.microsoft.com/office/powerpoint/2010/main" val="18576044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defRPr>
            </a:lvl9pPr>
          </a:lstStyle>
          <a:p>
            <a:fld id="{84EFAD3F-70CC-40E8-BC86-DC30A641B5FD}" type="slidenum">
              <a:rPr lang="en-US" altLang="en-US">
                <a:latin typeface="Calibri" panose="020F0502020204030204" pitchFamily="34" charset="0"/>
              </a:rPr>
              <a:pPr/>
              <a:t>43</a:t>
            </a:fld>
            <a:endParaRPr lang="en-US" altLang="en-US" dirty="0">
              <a:latin typeface="Calibri" panose="020F0502020204030204" pitchFamily="34" charset="0"/>
            </a:endParaRPr>
          </a:p>
        </p:txBody>
      </p:sp>
    </p:spTree>
    <p:extLst>
      <p:ext uri="{BB962C8B-B14F-4D97-AF65-F5344CB8AC3E}">
        <p14:creationId xmlns:p14="http://schemas.microsoft.com/office/powerpoint/2010/main" val="193075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Footer Placeholder 3"/>
          <p:cNvSpPr>
            <a:spLocks noGrp="1"/>
          </p:cNvSpPr>
          <p:nvPr>
            <p:ph type="ftr" sz="quarter" idx="10"/>
          </p:nvPr>
        </p:nvSpPr>
        <p:spPr/>
        <p:txBody>
          <a:bodyPr/>
          <a:lstStyle/>
          <a:p>
            <a:pPr>
              <a:defRPr/>
            </a:pPr>
            <a:r>
              <a:rPr lang="en-US" dirty="0" smtClean="0"/>
              <a:t>NECTAC/ECO/WRRC 2012</a:t>
            </a:r>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3</a:t>
            </a:fld>
            <a:endParaRPr lang="en-US" dirty="0"/>
          </a:p>
        </p:txBody>
      </p:sp>
    </p:spTree>
    <p:extLst>
      <p:ext uri="{BB962C8B-B14F-4D97-AF65-F5344CB8AC3E}">
        <p14:creationId xmlns:p14="http://schemas.microsoft.com/office/powerpoint/2010/main" val="2578668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Borrowed from PA</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defRPr>
            </a:lvl9pPr>
          </a:lstStyle>
          <a:p>
            <a:fld id="{35640951-7DAE-4EF4-9952-8678809BECF8}" type="slidenum">
              <a:rPr lang="en-US" altLang="en-US">
                <a:latin typeface="Calibri" panose="020F0502020204030204" pitchFamily="34" charset="0"/>
              </a:rPr>
              <a:pPr/>
              <a:t>44</a:t>
            </a:fld>
            <a:endParaRPr lang="en-US" altLang="en-US" dirty="0">
              <a:latin typeface="Calibri" panose="020F0502020204030204" pitchFamily="34" charset="0"/>
            </a:endParaRPr>
          </a:p>
        </p:txBody>
      </p:sp>
    </p:spTree>
    <p:extLst>
      <p:ext uri="{BB962C8B-B14F-4D97-AF65-F5344CB8AC3E}">
        <p14:creationId xmlns:p14="http://schemas.microsoft.com/office/powerpoint/2010/main" val="41614060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defRPr>
            </a:lvl9pPr>
          </a:lstStyle>
          <a:p>
            <a:fld id="{523D3BBA-B2CF-4D47-8F60-33931DFD163A}" type="slidenum">
              <a:rPr lang="en-US" altLang="en-US">
                <a:latin typeface="Calibri" panose="020F0502020204030204" pitchFamily="34" charset="0"/>
              </a:rPr>
              <a:pPr/>
              <a:t>46</a:t>
            </a:fld>
            <a:endParaRPr lang="en-US" altLang="en-US" dirty="0">
              <a:latin typeface="Calibri" panose="020F0502020204030204" pitchFamily="34" charset="0"/>
            </a:endParaRPr>
          </a:p>
        </p:txBody>
      </p:sp>
    </p:spTree>
    <p:extLst>
      <p:ext uri="{BB962C8B-B14F-4D97-AF65-F5344CB8AC3E}">
        <p14:creationId xmlns:p14="http://schemas.microsoft.com/office/powerpoint/2010/main" val="11477920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defRPr>
            </a:lvl9pPr>
          </a:lstStyle>
          <a:p>
            <a:fld id="{A6331B61-BB0C-4162-AC03-3146CBDB1FE7}" type="slidenum">
              <a:rPr lang="en-US" altLang="en-US">
                <a:latin typeface="Calibri" panose="020F0502020204030204" pitchFamily="34" charset="0"/>
              </a:rPr>
              <a:pPr/>
              <a:t>48</a:t>
            </a:fld>
            <a:endParaRPr lang="en-US" altLang="en-US" dirty="0">
              <a:latin typeface="Calibri" panose="020F0502020204030204" pitchFamily="34" charset="0"/>
            </a:endParaRPr>
          </a:p>
        </p:txBody>
      </p:sp>
    </p:spTree>
    <p:extLst>
      <p:ext uri="{BB962C8B-B14F-4D97-AF65-F5344CB8AC3E}">
        <p14:creationId xmlns:p14="http://schemas.microsoft.com/office/powerpoint/2010/main" val="32959233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defRPr>
            </a:lvl9pPr>
          </a:lstStyle>
          <a:p>
            <a:fld id="{5A9AF140-3AC1-4038-9784-990D9267B034}" type="slidenum">
              <a:rPr lang="en-US" altLang="en-US">
                <a:latin typeface="Calibri" panose="020F0502020204030204" pitchFamily="34" charset="0"/>
              </a:rPr>
              <a:pPr/>
              <a:t>49</a:t>
            </a:fld>
            <a:endParaRPr lang="en-US" altLang="en-US" dirty="0">
              <a:latin typeface="Calibri" panose="020F0502020204030204" pitchFamily="34" charset="0"/>
            </a:endParaRPr>
          </a:p>
        </p:txBody>
      </p:sp>
    </p:spTree>
    <p:extLst>
      <p:ext uri="{BB962C8B-B14F-4D97-AF65-F5344CB8AC3E}">
        <p14:creationId xmlns:p14="http://schemas.microsoft.com/office/powerpoint/2010/main" val="19372996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defRPr>
            </a:lvl9pPr>
          </a:lstStyle>
          <a:p>
            <a:fld id="{2B3AAAEC-01F0-42E5-89C0-3B9D547AE54B}" type="slidenum">
              <a:rPr lang="en-US" altLang="en-US">
                <a:latin typeface="Calibri" panose="020F0502020204030204" pitchFamily="34" charset="0"/>
              </a:rPr>
              <a:pPr/>
              <a:t>50</a:t>
            </a:fld>
            <a:endParaRPr lang="en-US" altLang="en-US" dirty="0">
              <a:latin typeface="Calibri" panose="020F0502020204030204" pitchFamily="34" charset="0"/>
            </a:endParaRPr>
          </a:p>
        </p:txBody>
      </p:sp>
    </p:spTree>
    <p:extLst>
      <p:ext uri="{BB962C8B-B14F-4D97-AF65-F5344CB8AC3E}">
        <p14:creationId xmlns:p14="http://schemas.microsoft.com/office/powerpoint/2010/main" val="31562411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Footer Placeholder 3"/>
          <p:cNvSpPr>
            <a:spLocks noGrp="1"/>
          </p:cNvSpPr>
          <p:nvPr>
            <p:ph type="ftr" sz="quarter" idx="10"/>
          </p:nvPr>
        </p:nvSpPr>
        <p:spPr/>
        <p:txBody>
          <a:bodyPr/>
          <a:lstStyle/>
          <a:p>
            <a:pPr>
              <a:defRPr/>
            </a:pPr>
            <a:r>
              <a:rPr lang="en-US" dirty="0" smtClean="0"/>
              <a:t>NECTAC/ECO/WRRC 2012</a:t>
            </a:r>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53</a:t>
            </a:fld>
            <a:endParaRPr lang="en-US" dirty="0"/>
          </a:p>
        </p:txBody>
      </p:sp>
    </p:spTree>
    <p:extLst>
      <p:ext uri="{BB962C8B-B14F-4D97-AF65-F5344CB8AC3E}">
        <p14:creationId xmlns:p14="http://schemas.microsoft.com/office/powerpoint/2010/main" val="17787811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Footer Placeholder 3"/>
          <p:cNvSpPr>
            <a:spLocks noGrp="1"/>
          </p:cNvSpPr>
          <p:nvPr>
            <p:ph type="ftr" sz="quarter" idx="10"/>
          </p:nvPr>
        </p:nvSpPr>
        <p:spPr/>
        <p:txBody>
          <a:bodyPr/>
          <a:lstStyle/>
          <a:p>
            <a:pPr>
              <a:defRPr/>
            </a:pPr>
            <a:r>
              <a:rPr lang="en-US" dirty="0" smtClean="0"/>
              <a:t>NECTAC/ECO/WRRC 2012</a:t>
            </a:r>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54</a:t>
            </a:fld>
            <a:endParaRPr lang="en-US" dirty="0"/>
          </a:p>
        </p:txBody>
      </p:sp>
    </p:spTree>
    <p:extLst>
      <p:ext uri="{BB962C8B-B14F-4D97-AF65-F5344CB8AC3E}">
        <p14:creationId xmlns:p14="http://schemas.microsoft.com/office/powerpoint/2010/main" val="193270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NECTAC/ECO/WRRC 2012</a:t>
            </a:r>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4</a:t>
            </a:fld>
            <a:endParaRPr lang="en-US" dirty="0"/>
          </a:p>
        </p:txBody>
      </p:sp>
    </p:spTree>
    <p:extLst>
      <p:ext uri="{BB962C8B-B14F-4D97-AF65-F5344CB8AC3E}">
        <p14:creationId xmlns:p14="http://schemas.microsoft.com/office/powerpoint/2010/main" val="817312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NECTAC/ECO/WRRC 2012</a:t>
            </a:r>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5</a:t>
            </a:fld>
            <a:endParaRPr lang="en-US" dirty="0"/>
          </a:p>
        </p:txBody>
      </p:sp>
    </p:spTree>
    <p:extLst>
      <p:ext uri="{BB962C8B-B14F-4D97-AF65-F5344CB8AC3E}">
        <p14:creationId xmlns:p14="http://schemas.microsoft.com/office/powerpoint/2010/main" val="1597904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7500" lnSpcReduction="20000"/>
          </a:bodyPr>
          <a:lstStyle/>
          <a:p>
            <a:pPr defTabSz="903976">
              <a:defRPr/>
            </a:pPr>
            <a:r>
              <a:rPr lang="en-US" dirty="0" smtClean="0"/>
              <a:t>The idea is that data is a critical piece in the continuous improvement process</a:t>
            </a:r>
          </a:p>
          <a:p>
            <a:pPr defTabSz="903976">
              <a:defRPr/>
            </a:pPr>
            <a:endParaRPr lang="en-US" dirty="0" smtClean="0"/>
          </a:p>
          <a:p>
            <a:pPr>
              <a:spcBef>
                <a:spcPct val="0"/>
              </a:spcBef>
            </a:pPr>
            <a:endParaRPr lang="en-US" sz="2800" dirty="0" smtClean="0">
              <a:solidFill>
                <a:schemeClr val="tx1"/>
              </a:solidFill>
              <a:latin typeface="Arial" charset="0"/>
              <a:cs typeface="Arial" charset="0"/>
            </a:endParaRPr>
          </a:p>
          <a:p>
            <a:pPr>
              <a:spcBef>
                <a:spcPct val="0"/>
              </a:spcBef>
            </a:pPr>
            <a:r>
              <a:rPr lang="en-US" sz="2800" dirty="0" smtClean="0">
                <a:solidFill>
                  <a:schemeClr val="tx1"/>
                </a:solidFill>
                <a:latin typeface="Arial" charset="0"/>
                <a:cs typeface="Arial" charset="0"/>
              </a:rPr>
              <a:t>Note though that there is variation from state</a:t>
            </a:r>
            <a:r>
              <a:rPr lang="en-US" sz="2800" baseline="0" dirty="0" smtClean="0">
                <a:solidFill>
                  <a:schemeClr val="tx1"/>
                </a:solidFill>
                <a:latin typeface="Arial" charset="0"/>
                <a:cs typeface="Arial" charset="0"/>
              </a:rPr>
              <a:t> to state in types of data available and when and what they have access to for use in this cycle….Some places this is part of what is being ironed out still…</a:t>
            </a:r>
            <a:endParaRPr lang="en-US" sz="2800" dirty="0" smtClean="0">
              <a:solidFill>
                <a:schemeClr val="tx1"/>
              </a:solidFill>
              <a:latin typeface="Arial" charset="0"/>
              <a:cs typeface="Arial" charset="0"/>
            </a:endParaRPr>
          </a:p>
          <a:p>
            <a:pPr lvl="1"/>
            <a:r>
              <a:rPr lang="en-US" sz="2800" dirty="0" smtClean="0"/>
              <a:t>Mechanism for distribution of data/analyses between local and state programs </a:t>
            </a:r>
          </a:p>
          <a:p>
            <a:pPr lvl="1"/>
            <a:r>
              <a:rPr lang="en-US" sz="2800" dirty="0" smtClean="0"/>
              <a:t>Degree local programs have access to data</a:t>
            </a:r>
          </a:p>
          <a:p>
            <a:pPr lvl="1"/>
            <a:r>
              <a:rPr lang="en-US" sz="2800" dirty="0" smtClean="0"/>
              <a:t>Timeliness of reports</a:t>
            </a:r>
          </a:p>
          <a:p>
            <a:pPr lvl="1"/>
            <a:endParaRPr lang="en-US" sz="2800" dirty="0" smtClean="0"/>
          </a:p>
          <a:p>
            <a:r>
              <a:rPr lang="en-US" b="0" dirty="0" smtClean="0"/>
              <a:t>As</a:t>
            </a:r>
            <a:r>
              <a:rPr lang="en-US" b="0" baseline="0" dirty="0" smtClean="0"/>
              <a:t> states shift from focusing only on the quality of the data into thinking about ways to use it, we see that the uses of data for program improvement vary depending on the level where the data is being reviewed… for instance…(3 levels)  Note: for each of these uses, a variety of stakeholders are involved in reviewing, interpreting, and using the data.  A key stakeholder in that is families.</a:t>
            </a:r>
          </a:p>
          <a:p>
            <a:endParaRPr lang="en-US" b="0" baseline="0" dirty="0" smtClean="0"/>
          </a:p>
          <a:p>
            <a:r>
              <a:rPr lang="en-US" b="0" baseline="0" dirty="0" smtClean="0"/>
              <a:t>How does this fit with what you are seeing in your state.  Are there o</a:t>
            </a:r>
            <a:r>
              <a:rPr lang="en-US" b="0" dirty="0" smtClean="0"/>
              <a:t>ther way</a:t>
            </a:r>
            <a:r>
              <a:rPr lang="en-US" b="0" baseline="0" dirty="0" smtClean="0"/>
              <a:t>s you are using data???</a:t>
            </a:r>
            <a:endParaRPr lang="en-US" b="0" dirty="0" smtClean="0"/>
          </a:p>
          <a:p>
            <a:pPr lvl="1"/>
            <a:endParaRPr lang="en-US" sz="2800" dirty="0" smtClean="0"/>
          </a:p>
          <a:p>
            <a:pPr lvl="1"/>
            <a:r>
              <a:rPr lang="en-US" sz="2800" b="1" dirty="0" smtClean="0"/>
              <a:t>Barb,</a:t>
            </a:r>
            <a:r>
              <a:rPr lang="en-US" sz="2800" b="1" baseline="0" dirty="0" smtClean="0"/>
              <a:t> I took out the what approaches are states using slide and the much variability in state approaches slide.  The header slide I just wanted to cut down time and it didn’t seem essential.  The variability slide content is incorporated between here and the summary statement slide in the words… See what you think.</a:t>
            </a:r>
            <a:endParaRPr lang="en-US" sz="2800" b="1" dirty="0" smtClean="0"/>
          </a:p>
          <a:p>
            <a:pPr defTabSz="903976">
              <a:defRPr/>
            </a:pPr>
            <a:endParaRPr lang="en-US" dirty="0"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2BFA402-66F1-4DB5-85A7-20D9391374F1}" type="slidenum">
              <a:rPr lang="en-US">
                <a:solidFill>
                  <a:prstClr val="black"/>
                </a:solidFill>
              </a:rPr>
              <a:pPr>
                <a:defRPr/>
              </a:pPr>
              <a:t>6</a:t>
            </a:fld>
            <a:endParaRPr lang="en-US" dirty="0">
              <a:solidFill>
                <a:prstClr val="black"/>
              </a:solidFill>
            </a:endParaRPr>
          </a:p>
        </p:txBody>
      </p:sp>
      <p:sp>
        <p:nvSpPr>
          <p:cNvPr id="14341"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endParaRPr lang="en-US" dirty="0">
              <a:solidFill>
                <a:prstClr val="black"/>
              </a:solidFill>
            </a:endParaRPr>
          </a:p>
        </p:txBody>
      </p:sp>
    </p:spTree>
    <p:extLst>
      <p:ext uri="{BB962C8B-B14F-4D97-AF65-F5344CB8AC3E}">
        <p14:creationId xmlns:p14="http://schemas.microsoft.com/office/powerpoint/2010/main" val="844693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Footer Placeholder 3"/>
          <p:cNvSpPr>
            <a:spLocks noGrp="1"/>
          </p:cNvSpPr>
          <p:nvPr>
            <p:ph type="ftr" sz="quarter" idx="10"/>
          </p:nvPr>
        </p:nvSpPr>
        <p:spPr/>
        <p:txBody>
          <a:bodyPr/>
          <a:lstStyle/>
          <a:p>
            <a:pPr>
              <a:defRPr/>
            </a:pPr>
            <a:r>
              <a:rPr lang="en-US" dirty="0" smtClean="0"/>
              <a:t>NECTAC/ECO/WRRC 2012</a:t>
            </a:r>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7</a:t>
            </a:fld>
            <a:endParaRPr lang="en-US" dirty="0"/>
          </a:p>
        </p:txBody>
      </p:sp>
    </p:spTree>
    <p:extLst>
      <p:ext uri="{BB962C8B-B14F-4D97-AF65-F5344CB8AC3E}">
        <p14:creationId xmlns:p14="http://schemas.microsoft.com/office/powerpoint/2010/main" val="830881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smtClean="0"/>
          </a:p>
        </p:txBody>
      </p:sp>
      <p:sp>
        <p:nvSpPr>
          <p:cNvPr id="4" name="Footer Placeholder 3"/>
          <p:cNvSpPr>
            <a:spLocks noGrp="1"/>
          </p:cNvSpPr>
          <p:nvPr>
            <p:ph type="ftr" sz="quarter" idx="10"/>
          </p:nvPr>
        </p:nvSpPr>
        <p:spPr/>
        <p:txBody>
          <a:bodyPr/>
          <a:lstStyle/>
          <a:p>
            <a:pPr>
              <a:defRPr/>
            </a:pPr>
            <a:r>
              <a:rPr lang="en-US" dirty="0" smtClean="0"/>
              <a:t>NECTAC/ECO/WRRC 2012</a:t>
            </a:r>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8</a:t>
            </a:fld>
            <a:endParaRPr lang="en-US" dirty="0"/>
          </a:p>
        </p:txBody>
      </p:sp>
    </p:spTree>
    <p:extLst>
      <p:ext uri="{BB962C8B-B14F-4D97-AF65-F5344CB8AC3E}">
        <p14:creationId xmlns:p14="http://schemas.microsoft.com/office/powerpoint/2010/main" val="3223796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Footer Placeholder 3"/>
          <p:cNvSpPr>
            <a:spLocks noGrp="1"/>
          </p:cNvSpPr>
          <p:nvPr>
            <p:ph type="ftr" sz="quarter" idx="10"/>
          </p:nvPr>
        </p:nvSpPr>
        <p:spPr/>
        <p:txBody>
          <a:bodyPr/>
          <a:lstStyle/>
          <a:p>
            <a:pPr>
              <a:defRPr/>
            </a:pPr>
            <a:r>
              <a:rPr lang="en-US" dirty="0" smtClean="0"/>
              <a:t>NECTAC/ECO/WRRC 2012</a:t>
            </a:r>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9</a:t>
            </a:fld>
            <a:endParaRPr lang="en-US" dirty="0"/>
          </a:p>
        </p:txBody>
      </p:sp>
    </p:spTree>
    <p:extLst>
      <p:ext uri="{BB962C8B-B14F-4D97-AF65-F5344CB8AC3E}">
        <p14:creationId xmlns:p14="http://schemas.microsoft.com/office/powerpoint/2010/main" val="2925795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914401"/>
            <a:ext cx="8763000" cy="685800"/>
          </a:xfrm>
        </p:spPr>
        <p:txBody>
          <a:bodyPr/>
          <a:lstStyle/>
          <a:p>
            <a:r>
              <a:rPr lang="en-US" smtClean="0"/>
              <a:t>Click to edit Master title style</a:t>
            </a:r>
            <a:endParaRPr lang="en-US"/>
          </a:p>
        </p:txBody>
      </p:sp>
      <p:sp>
        <p:nvSpPr>
          <p:cNvPr id="3" name="Subtitle 2"/>
          <p:cNvSpPr>
            <a:spLocks noGrp="1"/>
          </p:cNvSpPr>
          <p:nvPr>
            <p:ph type="subTitle" idx="1"/>
          </p:nvPr>
        </p:nvSpPr>
        <p:spPr>
          <a:xfrm>
            <a:off x="228600" y="1752600"/>
            <a:ext cx="8763000" cy="3886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039BF9B7-689C-EC44-85BB-781DEF006AB5}" type="slidenum">
              <a:rPr lang="en-US"/>
              <a:pPr>
                <a:defRPr/>
              </a:pPr>
              <a:t>‹#›</a:t>
            </a:fld>
            <a:endParaRPr lang="en-US" dirty="0"/>
          </a:p>
        </p:txBody>
      </p:sp>
    </p:spTree>
    <p:extLst>
      <p:ext uri="{BB962C8B-B14F-4D97-AF65-F5344CB8AC3E}">
        <p14:creationId xmlns:p14="http://schemas.microsoft.com/office/powerpoint/2010/main" val="3604592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 y="4038600"/>
            <a:ext cx="8839200" cy="762000"/>
          </a:xfrm>
        </p:spPr>
        <p:txBody>
          <a:bodyPr/>
          <a:lstStyle>
            <a:lvl1pPr algn="l">
              <a:defRPr sz="32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152400" y="152400"/>
            <a:ext cx="8839200" cy="3733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52400" y="4953000"/>
            <a:ext cx="8839200" cy="17526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41334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7617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914401"/>
            <a:ext cx="8763000" cy="685800"/>
          </a:xfrm>
        </p:spPr>
        <p:txBody>
          <a:bodyPr/>
          <a:lstStyle/>
          <a:p>
            <a:r>
              <a:rPr lang="en-US" smtClean="0"/>
              <a:t>Click to edit Master title style</a:t>
            </a:r>
            <a:endParaRPr lang="en-US"/>
          </a:p>
        </p:txBody>
      </p:sp>
      <p:sp>
        <p:nvSpPr>
          <p:cNvPr id="3" name="Subtitle 2"/>
          <p:cNvSpPr>
            <a:spLocks noGrp="1"/>
          </p:cNvSpPr>
          <p:nvPr>
            <p:ph type="subTitle" idx="1"/>
          </p:nvPr>
        </p:nvSpPr>
        <p:spPr>
          <a:xfrm>
            <a:off x="228600" y="1752600"/>
            <a:ext cx="8763000" cy="3886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xfrm>
            <a:off x="7391400" y="304800"/>
            <a:ext cx="1600200" cy="365125"/>
          </a:xfrm>
          <a:prstGeom prst="rect">
            <a:avLst/>
          </a:prstGeom>
        </p:spPr>
        <p:txBody>
          <a:bodyPr/>
          <a:lstStyle>
            <a:lvl1pPr>
              <a:defRPr/>
            </a:lvl1pPr>
          </a:lstStyle>
          <a:p>
            <a:pPr>
              <a:defRPr/>
            </a:pPr>
            <a:fld id="{039BF9B7-689C-EC44-85BB-781DEF006AB5}" type="slidenum">
              <a:rPr lang="en-US"/>
              <a:pPr>
                <a:defRPr/>
              </a:pPr>
              <a:t>‹#›</a:t>
            </a:fld>
            <a:endParaRPr lang="en-US" dirty="0"/>
          </a:p>
        </p:txBody>
      </p:sp>
    </p:spTree>
    <p:extLst>
      <p:ext uri="{BB962C8B-B14F-4D97-AF65-F5344CB8AC3E}">
        <p14:creationId xmlns:p14="http://schemas.microsoft.com/office/powerpoint/2010/main" val="2326615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AB268D0E-8075-9746-99AF-58F28B56088B}" type="slidenum">
              <a:rPr lang="en-US"/>
              <a:pPr>
                <a:defRPr/>
              </a:pPr>
              <a:t>‹#›</a:t>
            </a:fld>
            <a:endParaRPr lang="en-US" dirty="0"/>
          </a:p>
        </p:txBody>
      </p:sp>
    </p:spTree>
    <p:extLst>
      <p:ext uri="{BB962C8B-B14F-4D97-AF65-F5344CB8AC3E}">
        <p14:creationId xmlns:p14="http://schemas.microsoft.com/office/powerpoint/2010/main" val="381564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685800"/>
          </a:xfrm>
        </p:spPr>
        <p:txBody>
          <a:bodyPr/>
          <a:lstStyle>
            <a:lvl1pPr algn="ctr">
              <a:defRPr sz="32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228600" y="1752600"/>
            <a:ext cx="8763000" cy="533400"/>
          </a:xfrm>
        </p:spPr>
        <p:txBody>
          <a:bodyPr/>
          <a:lstStyle>
            <a:lvl1pPr marL="0" indent="0" algn="ctr">
              <a:buNone/>
              <a:defRPr sz="2000" i="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F442E309-CD4D-B546-858A-ADC96E5EE591}" type="slidenum">
              <a:rPr lang="en-US"/>
              <a:pPr>
                <a:defRPr/>
              </a:pPr>
              <a:t>‹#›</a:t>
            </a:fld>
            <a:endParaRPr lang="en-US" dirty="0"/>
          </a:p>
        </p:txBody>
      </p:sp>
    </p:spTree>
    <p:extLst>
      <p:ext uri="{BB962C8B-B14F-4D97-AF65-F5344CB8AC3E}">
        <p14:creationId xmlns:p14="http://schemas.microsoft.com/office/powerpoint/2010/main" val="1889819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752600"/>
            <a:ext cx="4267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343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D62A7FBC-1EA9-1B4F-B2BD-AE682071CD69}" type="slidenum">
              <a:rPr lang="en-US"/>
              <a:pPr>
                <a:defRPr/>
              </a:pPr>
              <a:t>‹#›</a:t>
            </a:fld>
            <a:endParaRPr lang="en-US" dirty="0"/>
          </a:p>
        </p:txBody>
      </p:sp>
    </p:spTree>
    <p:extLst>
      <p:ext uri="{BB962C8B-B14F-4D97-AF65-F5344CB8AC3E}">
        <p14:creationId xmlns:p14="http://schemas.microsoft.com/office/powerpoint/2010/main" val="1096230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752599"/>
            <a:ext cx="4267200" cy="639762"/>
          </a:xfrm>
          <a:gradFill flip="none" rotWithShape="1">
            <a:gsLst>
              <a:gs pos="0">
                <a:schemeClr val="bg2">
                  <a:lumMod val="10000"/>
                </a:schemeClr>
              </a:gs>
              <a:gs pos="100000">
                <a:schemeClr val="tx2"/>
              </a:gs>
            </a:gsLst>
            <a:lin ang="5400000" scaled="0"/>
            <a:tileRect/>
          </a:gradFill>
          <a:ln>
            <a:solidFill>
              <a:schemeClr val="tx2"/>
            </a:solidFill>
          </a:ln>
          <a:effectLst>
            <a:outerShdw dist="38100" dir="2700000" algn="tl" rotWithShape="0">
              <a:schemeClr val="bg2"/>
            </a:outerShdw>
          </a:effectLst>
        </p:spPr>
        <p:txBody>
          <a:bodyPr anchor="ctr"/>
          <a:lstStyle>
            <a:lvl1pPr marL="0" indent="0" algn="ctr">
              <a:buNone/>
              <a:defRPr sz="2000" b="1" i="1">
                <a:solidFill>
                  <a:schemeClr val="bg2"/>
                </a:solidFill>
                <a:effectLst>
                  <a:outerShdw dist="50800" dir="2700000" algn="tl" rotWithShape="0">
                    <a:schemeClr val="bg2">
                      <a:lumMod val="1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 y="2514600"/>
            <a:ext cx="4267200" cy="4114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24400" y="2514598"/>
            <a:ext cx="4267200" cy="41148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2"/>
          <p:cNvSpPr>
            <a:spLocks noGrp="1"/>
          </p:cNvSpPr>
          <p:nvPr>
            <p:ph type="body" idx="11"/>
          </p:nvPr>
        </p:nvSpPr>
        <p:spPr>
          <a:xfrm>
            <a:off x="4724400" y="1752600"/>
            <a:ext cx="4267200" cy="639762"/>
          </a:xfrm>
          <a:gradFill flip="none" rotWithShape="1">
            <a:gsLst>
              <a:gs pos="0">
                <a:schemeClr val="bg2">
                  <a:lumMod val="10000"/>
                </a:schemeClr>
              </a:gs>
              <a:gs pos="100000">
                <a:schemeClr val="tx2"/>
              </a:gs>
            </a:gsLst>
            <a:lin ang="5400000" scaled="0"/>
            <a:tileRect/>
          </a:gradFill>
          <a:ln>
            <a:solidFill>
              <a:schemeClr val="tx2"/>
            </a:solidFill>
          </a:ln>
          <a:effectLst>
            <a:outerShdw dist="38100" dir="2700000" algn="tl" rotWithShape="0">
              <a:schemeClr val="bg2"/>
            </a:outerShdw>
          </a:effectLst>
        </p:spPr>
        <p:txBody>
          <a:bodyPr anchor="ctr"/>
          <a:lstStyle>
            <a:lvl1pPr marL="0" indent="0" algn="ctr">
              <a:buNone/>
              <a:defRPr sz="2000" b="1" i="1">
                <a:solidFill>
                  <a:schemeClr val="bg2"/>
                </a:solidFill>
                <a:effectLst>
                  <a:outerShdw dist="50800" dir="2700000" algn="tl" rotWithShape="0">
                    <a:schemeClr val="bg2">
                      <a:lumMod val="1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Slide Number Placeholder 5"/>
          <p:cNvSpPr>
            <a:spLocks noGrp="1"/>
          </p:cNvSpPr>
          <p:nvPr>
            <p:ph type="sldNum" sz="quarter" idx="12"/>
          </p:nvPr>
        </p:nvSpPr>
        <p:spPr/>
        <p:txBody>
          <a:bodyPr/>
          <a:lstStyle>
            <a:lvl1pPr>
              <a:defRPr/>
            </a:lvl1pPr>
          </a:lstStyle>
          <a:p>
            <a:pPr>
              <a:defRPr/>
            </a:pPr>
            <a:fld id="{01666677-785C-E044-BDDF-348B989260EE}" type="slidenum">
              <a:rPr lang="en-US"/>
              <a:pPr>
                <a:defRPr/>
              </a:pPr>
              <a:t>‹#›</a:t>
            </a:fld>
            <a:endParaRPr lang="en-US" dirty="0"/>
          </a:p>
        </p:txBody>
      </p:sp>
    </p:spTree>
    <p:extLst>
      <p:ext uri="{BB962C8B-B14F-4D97-AF65-F5344CB8AC3E}">
        <p14:creationId xmlns:p14="http://schemas.microsoft.com/office/powerpoint/2010/main" val="3520953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685800"/>
          </a:xfrm>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6C02787E-54BF-6C4D-9EA0-361C2B8DD9E1}" type="slidenum">
              <a:rPr lang="en-US"/>
              <a:pPr>
                <a:defRPr/>
              </a:pPr>
              <a:t>‹#›</a:t>
            </a:fld>
            <a:endParaRPr lang="en-US" dirty="0"/>
          </a:p>
        </p:txBody>
      </p:sp>
    </p:spTree>
    <p:extLst>
      <p:ext uri="{BB962C8B-B14F-4D97-AF65-F5344CB8AC3E}">
        <p14:creationId xmlns:p14="http://schemas.microsoft.com/office/powerpoint/2010/main" val="4253251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1CBF37B6-674E-D547-83D9-265D13403A95}" type="slidenum">
              <a:rPr lang="en-US"/>
              <a:pPr>
                <a:defRPr/>
              </a:pPr>
              <a:t>‹#›</a:t>
            </a:fld>
            <a:endParaRPr lang="en-US" dirty="0"/>
          </a:p>
        </p:txBody>
      </p:sp>
    </p:spTree>
    <p:extLst>
      <p:ext uri="{BB962C8B-B14F-4D97-AF65-F5344CB8AC3E}">
        <p14:creationId xmlns:p14="http://schemas.microsoft.com/office/powerpoint/2010/main" val="2876571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685800"/>
          </a:xfrm>
        </p:spPr>
        <p:txBody>
          <a:bodyPr/>
          <a:lstStyle>
            <a:lvl1pPr algn="ctr">
              <a:defRPr sz="3200" b="0"/>
            </a:lvl1pPr>
          </a:lstStyle>
          <a:p>
            <a:r>
              <a:rPr lang="en-US" dirty="0" smtClean="0"/>
              <a:t>Click to edit Master title style</a:t>
            </a:r>
            <a:endParaRPr lang="en-US" dirty="0"/>
          </a:p>
        </p:txBody>
      </p:sp>
      <p:sp>
        <p:nvSpPr>
          <p:cNvPr id="3" name="Content Placeholder 2"/>
          <p:cNvSpPr>
            <a:spLocks noGrp="1"/>
          </p:cNvSpPr>
          <p:nvPr>
            <p:ph idx="1"/>
          </p:nvPr>
        </p:nvSpPr>
        <p:spPr>
          <a:xfrm>
            <a:off x="3581400" y="1752600"/>
            <a:ext cx="541655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234950" y="1752600"/>
            <a:ext cx="3236913" cy="4876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6CAFC370-C74C-2843-AB53-107270737FBA}" type="slidenum">
              <a:rPr lang="en-US"/>
              <a:pPr>
                <a:defRPr/>
              </a:pPr>
              <a:t>‹#›</a:t>
            </a:fld>
            <a:endParaRPr lang="en-US" dirty="0"/>
          </a:p>
        </p:txBody>
      </p:sp>
    </p:spTree>
    <p:extLst>
      <p:ext uri="{BB962C8B-B14F-4D97-AF65-F5344CB8AC3E}">
        <p14:creationId xmlns:p14="http://schemas.microsoft.com/office/powerpoint/2010/main" val="3227699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4876800"/>
            <a:ext cx="8763000" cy="762000"/>
          </a:xfrm>
        </p:spPr>
        <p:txBody>
          <a:bodyPr/>
          <a:lstStyle>
            <a:lvl1pPr algn="l">
              <a:defRPr sz="32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228600" y="914400"/>
            <a:ext cx="8763000" cy="3810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28600" y="5791200"/>
            <a:ext cx="8763000" cy="8382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0E6A2D8-7D1A-A445-8A7F-465B8A706C44}" type="slidenum">
              <a:rPr lang="en-US"/>
              <a:pPr>
                <a:defRPr/>
              </a:pPr>
              <a:t>‹#›</a:t>
            </a:fld>
            <a:endParaRPr lang="en-US" dirty="0"/>
          </a:p>
        </p:txBody>
      </p:sp>
    </p:spTree>
    <p:extLst>
      <p:ext uri="{BB962C8B-B14F-4D97-AF65-F5344CB8AC3E}">
        <p14:creationId xmlns:p14="http://schemas.microsoft.com/office/powerpoint/2010/main" val="1773974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914400"/>
            <a:ext cx="8763000" cy="6858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228600" y="1752600"/>
            <a:ext cx="8763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391400" y="304800"/>
            <a:ext cx="1600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93F68DD1-A5D0-7B41-8331-CDD6C0C8CC23}" type="slidenum">
              <a:rPr lang="en-US"/>
              <a:pPr>
                <a:defRPr/>
              </a:pPr>
              <a:t>‹#›</a:t>
            </a:fld>
            <a:endParaRPr lang="en-US" dirty="0"/>
          </a:p>
        </p:txBody>
      </p:sp>
      <p:pic>
        <p:nvPicPr>
          <p:cNvPr id="1029" name="Picture 4" descr="ectacenterlogo-2013-wordmark-notext.png"/>
          <p:cNvPicPr>
            <a:picLocks noChangeAspect="1"/>
          </p:cNvPicPr>
          <p:nvPr userDrawn="1"/>
        </p:nvPicPr>
        <p:blipFill>
          <a:blip r:embed="rId12" cstate="email">
            <a:extLst>
              <a:ext uri="{28A0092B-C50C-407E-A947-70E740481C1C}">
                <a14:useLocalDpi xmlns:a14="http://schemas.microsoft.com/office/drawing/2010/main" val="0"/>
              </a:ext>
            </a:extLst>
          </a:blip>
          <a:srcRect/>
          <a:stretch>
            <a:fillRect/>
          </a:stretch>
        </p:blipFill>
        <p:spPr bwMode="auto">
          <a:xfrm>
            <a:off x="228600" y="76200"/>
            <a:ext cx="34290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228600" y="762000"/>
            <a:ext cx="8763000" cy="0"/>
          </a:xfrm>
          <a:prstGeom prst="line">
            <a:avLst/>
          </a:prstGeom>
          <a:ln>
            <a:solidFill>
              <a:schemeClr val="tx2">
                <a:lumMod val="50000"/>
              </a:schemeClr>
            </a:solidFill>
          </a:ln>
          <a:effectLst>
            <a:outerShdw dist="25400" dir="2400000" algn="tl" rotWithShape="0">
              <a:schemeClr val="bg2"/>
            </a:outerShdw>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5003" r:id="rId1"/>
    <p:sldLayoutId id="2147485004" r:id="rId2"/>
    <p:sldLayoutId id="2147485005" r:id="rId3"/>
    <p:sldLayoutId id="2147485006" r:id="rId4"/>
    <p:sldLayoutId id="2147485007" r:id="rId5"/>
    <p:sldLayoutId id="2147485008" r:id="rId6"/>
    <p:sldLayoutId id="2147485009" r:id="rId7"/>
    <p:sldLayoutId id="2147485010" r:id="rId8"/>
    <p:sldLayoutId id="2147485011" r:id="rId9"/>
  </p:sldLayoutIdLst>
  <p:hf hdr="0" dt="0"/>
  <p:txStyles>
    <p:title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8763000" cy="7620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11267" name="Text Placeholder 2"/>
          <p:cNvSpPr>
            <a:spLocks noGrp="1"/>
          </p:cNvSpPr>
          <p:nvPr>
            <p:ph type="body" idx="1"/>
          </p:nvPr>
        </p:nvSpPr>
        <p:spPr bwMode="auto">
          <a:xfrm>
            <a:off x="228600" y="1143000"/>
            <a:ext cx="8763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5012" r:id="rId1"/>
    <p:sldLayoutId id="2147485013" r:id="rId2"/>
    <p:sldLayoutId id="2147485014" r:id="rId3"/>
  </p:sldLayoutIdLst>
  <p:hf hdr="0" dt="0"/>
  <p:txStyles>
    <p:title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hyperlink" Target="http://ectacenter.org/eco/assets/pdfs/Pattern_Checking_Table.pd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hyperlink" Target="http://ectacenter.org/eco/assets/pdfs/8_GuidanceReviewingCOSFs.pdf"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11.xml"/><Relationship Id="rId4" Type="http://schemas.openxmlformats.org/officeDocument/2006/relationships/image" Target="../media/image45.png"/></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11.xml"/><Relationship Id="rId4" Type="http://schemas.openxmlformats.org/officeDocument/2006/relationships/image" Target="../media/image50.png"/></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hyperlink" Target="mailto:swhitman@doe.mass.edu" TargetMode="External"/><Relationship Id="rId2" Type="http://schemas.openxmlformats.org/officeDocument/2006/relationships/notesSlide" Target="../notesSlides/notesSlide36.xml"/><Relationship Id="rId1" Type="http://schemas.openxmlformats.org/officeDocument/2006/relationships/slideLayout" Target="../slideLayouts/slideLayout11.xml"/><Relationship Id="rId5" Type="http://schemas.openxmlformats.org/officeDocument/2006/relationships/hyperlink" Target="mailto:cguillen@illinoiseitraining.org" TargetMode="External"/><Relationship Id="rId4" Type="http://schemas.openxmlformats.org/officeDocument/2006/relationships/hyperlink" Target="mailto:kfeden@paplv.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1.wmf"/></Relationships>
</file>

<file path=ppt/slides/_rels/slide8.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0319" y="0"/>
            <a:ext cx="9296400" cy="914400"/>
          </a:xfrm>
          <a:prstGeom prst="rect">
            <a:avLst/>
          </a:prstGeom>
          <a:gradFill>
            <a:gsLst>
              <a:gs pos="75000">
                <a:schemeClr val="bg2">
                  <a:lumMod val="50000"/>
                </a:schemeClr>
              </a:gs>
              <a:gs pos="0">
                <a:schemeClr val="bg2">
                  <a:lumMod val="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4340" name="Picture 4" descr="ectalogo-template-large.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65088"/>
            <a:ext cx="4648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8" descr="ta-and-d-template.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553200" y="5791200"/>
            <a:ext cx="24876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228600" y="1219200"/>
            <a:ext cx="8763000" cy="1676400"/>
          </a:xfrm>
        </p:spPr>
        <p:txBody>
          <a:bodyPr anchor="ctr"/>
          <a:lstStyle/>
          <a:p>
            <a:pPr>
              <a:defRPr/>
            </a:pPr>
            <a:r>
              <a:rPr lang="en-US" b="1" dirty="0">
                <a:effectLst/>
              </a:rPr>
              <a:t>Digging Deeper: Helping Programs Use Child Outcomes Data to Improve Services</a:t>
            </a:r>
            <a:br>
              <a:rPr lang="en-US" b="1" dirty="0">
                <a:effectLst/>
              </a:rPr>
            </a:br>
            <a:endParaRPr lang="en-US" dirty="0"/>
          </a:p>
        </p:txBody>
      </p:sp>
      <p:sp>
        <p:nvSpPr>
          <p:cNvPr id="9" name="Title 1"/>
          <p:cNvSpPr txBox="1">
            <a:spLocks/>
          </p:cNvSpPr>
          <p:nvPr/>
        </p:nvSpPr>
        <p:spPr>
          <a:xfrm>
            <a:off x="-110319" y="3511550"/>
            <a:ext cx="8763000" cy="685800"/>
          </a:xfrm>
          <a:prstGeom prst="rect">
            <a:avLst/>
          </a:prstGeom>
        </p:spPr>
        <p:txBody>
          <a:bodyPr anchor="ctr"/>
          <a:lst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a:lstStyle>
          <a:p>
            <a:pPr lvl="0"/>
            <a:r>
              <a:rPr lang="en-US" sz="2400" i="1" dirty="0" smtClean="0">
                <a:effectLst/>
              </a:rPr>
              <a:t>Sarah </a:t>
            </a:r>
            <a:r>
              <a:rPr lang="en-US" sz="2400" i="1" dirty="0">
                <a:effectLst/>
              </a:rPr>
              <a:t>Whitman (MA </a:t>
            </a:r>
            <a:r>
              <a:rPr lang="en-US" sz="2400" i="1" dirty="0" smtClean="0">
                <a:effectLst/>
              </a:rPr>
              <a:t>Part B </a:t>
            </a:r>
            <a:r>
              <a:rPr lang="en-US" sz="2400" i="1" dirty="0">
                <a:effectLst/>
              </a:rPr>
              <a:t>Education Specialist</a:t>
            </a:r>
            <a:r>
              <a:rPr lang="en-US" sz="2400" i="1" dirty="0" smtClean="0">
                <a:effectLst/>
              </a:rPr>
              <a:t>)</a:t>
            </a:r>
          </a:p>
          <a:p>
            <a:r>
              <a:rPr lang="en-US" sz="2400" i="1" dirty="0">
                <a:effectLst/>
              </a:rPr>
              <a:t>Kristy Feden (NE Public Schools EC Supervisor</a:t>
            </a:r>
            <a:r>
              <a:rPr lang="en-US" sz="2400" i="1" dirty="0" smtClean="0">
                <a:effectLst/>
              </a:rPr>
              <a:t>)</a:t>
            </a:r>
            <a:endParaRPr lang="en-US" sz="2400" dirty="0">
              <a:effectLst/>
            </a:endParaRPr>
          </a:p>
          <a:p>
            <a:r>
              <a:rPr lang="en-US" sz="2400" dirty="0" smtClean="0">
                <a:effectLst/>
              </a:rPr>
              <a:t> </a:t>
            </a:r>
            <a:r>
              <a:rPr lang="en-US" sz="2400" i="1" dirty="0" smtClean="0">
                <a:effectLst/>
              </a:rPr>
              <a:t>Chelsea </a:t>
            </a:r>
            <a:r>
              <a:rPr lang="en-US" sz="2400" i="1" dirty="0">
                <a:effectLst/>
              </a:rPr>
              <a:t>Guillen (</a:t>
            </a:r>
            <a:r>
              <a:rPr lang="en-US" sz="2400" i="1" dirty="0" smtClean="0">
                <a:effectLst/>
              </a:rPr>
              <a:t>IL </a:t>
            </a:r>
            <a:r>
              <a:rPr lang="en-US" sz="2400" dirty="0" smtClean="0">
                <a:effectLst/>
              </a:rPr>
              <a:t>Early </a:t>
            </a:r>
            <a:r>
              <a:rPr lang="en-US" sz="2400" dirty="0">
                <a:effectLst/>
              </a:rPr>
              <a:t>Intervention Ombudsman</a:t>
            </a:r>
            <a:r>
              <a:rPr lang="en-US" sz="2400" i="1" dirty="0" smtClean="0">
                <a:effectLst/>
              </a:rPr>
              <a:t>)</a:t>
            </a:r>
            <a:endParaRPr lang="en-US" sz="2400" dirty="0">
              <a:effectLst/>
            </a:endParaRPr>
          </a:p>
          <a:p>
            <a:pPr lvl="0"/>
            <a:r>
              <a:rPr lang="en-US" sz="2400" i="1" dirty="0">
                <a:effectLst/>
              </a:rPr>
              <a:t>Lauren Barton (DaSy, ECTA</a:t>
            </a:r>
            <a:r>
              <a:rPr lang="en-US" sz="2400" i="1" dirty="0" smtClean="0">
                <a:effectLst/>
              </a:rPr>
              <a:t>)</a:t>
            </a:r>
            <a:endParaRPr lang="en-US" sz="2400" dirty="0">
              <a:effectLst/>
            </a:endParaRPr>
          </a:p>
          <a:p>
            <a:r>
              <a:rPr lang="en-US" sz="2400" dirty="0">
                <a:effectLst/>
              </a:rPr>
              <a:t>  </a:t>
            </a:r>
            <a:r>
              <a:rPr lang="en-US" sz="2400" i="1" dirty="0" smtClean="0">
                <a:effectLst/>
              </a:rPr>
              <a:t>Barb </a:t>
            </a:r>
            <a:r>
              <a:rPr lang="en-US" sz="2400" i="1" dirty="0">
                <a:effectLst/>
              </a:rPr>
              <a:t>Jackson </a:t>
            </a:r>
            <a:r>
              <a:rPr lang="en-US" sz="2400" i="1" dirty="0" smtClean="0">
                <a:effectLst/>
              </a:rPr>
              <a:t>(UNMC, ECTA)</a:t>
            </a:r>
            <a:endParaRPr lang="en-US" sz="2400" dirty="0">
              <a:effectLst/>
            </a:endParaRPr>
          </a:p>
        </p:txBody>
      </p:sp>
      <p:sp>
        <p:nvSpPr>
          <p:cNvPr id="10" name="Title 1"/>
          <p:cNvSpPr txBox="1">
            <a:spLocks/>
          </p:cNvSpPr>
          <p:nvPr/>
        </p:nvSpPr>
        <p:spPr>
          <a:xfrm>
            <a:off x="30480" y="4804410"/>
            <a:ext cx="8763000" cy="1412240"/>
          </a:xfrm>
          <a:prstGeom prst="rect">
            <a:avLst/>
          </a:prstGeom>
        </p:spPr>
        <p:txBody>
          <a:bodyPr anchor="ctr"/>
          <a:lst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a:lstStyle>
          <a:p>
            <a:pPr>
              <a:defRPr/>
            </a:pPr>
            <a:r>
              <a:rPr lang="en-US" sz="2400" i="1" dirty="0" smtClean="0">
                <a:solidFill>
                  <a:schemeClr val="accent3"/>
                </a:solidFill>
              </a:rPr>
              <a:t>September 2014, New Orleans</a:t>
            </a:r>
            <a:endParaRPr lang="en-US" sz="2400" i="1" dirty="0">
              <a:solidFill>
                <a:schemeClr val="accent3"/>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pPr algn="l"/>
            <a:r>
              <a:rPr lang="en-US" dirty="0" smtClean="0"/>
              <a:t>Using Child Outcomes Data to Improve Services </a:t>
            </a:r>
            <a:endParaRPr lang="en-US" dirty="0"/>
          </a:p>
        </p:txBody>
      </p:sp>
      <p:sp>
        <p:nvSpPr>
          <p:cNvPr id="7" name="Subtitle 6"/>
          <p:cNvSpPr>
            <a:spLocks noGrp="1"/>
          </p:cNvSpPr>
          <p:nvPr>
            <p:ph idx="1"/>
          </p:nvPr>
        </p:nvSpPr>
        <p:spPr>
          <a:xfrm>
            <a:off x="228600" y="1676400"/>
            <a:ext cx="8763000" cy="4572000"/>
          </a:xfrm>
        </p:spPr>
        <p:txBody>
          <a:bodyPr/>
          <a:lstStyle/>
          <a:p>
            <a:pPr marL="457200" indent="-457200">
              <a:buFont typeface="Arial" panose="020B0604020202020204" pitchFamily="34" charset="0"/>
              <a:buChar char="•"/>
            </a:pPr>
            <a:endParaRPr lang="en-US" altLang="en-US" sz="2800" dirty="0">
              <a:cs typeface="Arial" charset="0"/>
            </a:endParaRPr>
          </a:p>
          <a:p>
            <a:r>
              <a:rPr lang="en-US" sz="2800" i="1" dirty="0" smtClean="0">
                <a:solidFill>
                  <a:srgbClr val="404040"/>
                </a:solidFill>
              </a:rPr>
              <a:t>State-Level Perspective: Helping Programs or Districts Understand and Use Child Outcomes Data  </a:t>
            </a:r>
          </a:p>
          <a:p>
            <a:endParaRPr lang="en-US" sz="2800" dirty="0" smtClean="0"/>
          </a:p>
          <a:p>
            <a:r>
              <a:rPr lang="en-US" sz="2800" dirty="0" smtClean="0"/>
              <a:t>Local-Level </a:t>
            </a:r>
            <a:r>
              <a:rPr lang="en-US" sz="2800" dirty="0"/>
              <a:t>Perspective: Translating data into specific strategies to target planful changes </a:t>
            </a:r>
            <a:endParaRPr lang="en-US" sz="2800" dirty="0" smtClean="0"/>
          </a:p>
          <a:p>
            <a:endParaRPr lang="en-US" sz="2800" dirty="0" smtClean="0"/>
          </a:p>
          <a:p>
            <a:r>
              <a:rPr lang="en-US" sz="2800" dirty="0" smtClean="0"/>
              <a:t>Family Perspective</a:t>
            </a:r>
            <a:r>
              <a:rPr lang="en-US" sz="2800" dirty="0"/>
              <a:t>: Strategies to provide families with the background to discuss data and its local use </a:t>
            </a:r>
          </a:p>
          <a:p>
            <a:pPr marL="0" indent="0">
              <a:buNone/>
            </a:pPr>
            <a:endParaRPr lang="en-US" sz="2800" dirty="0"/>
          </a:p>
          <a:p>
            <a:pPr marL="0" indent="0">
              <a:buNone/>
            </a:pPr>
            <a:endParaRPr lang="en-US" sz="2800" i="1" dirty="0">
              <a:solidFill>
                <a:srgbClr val="404040"/>
              </a:solidFill>
            </a:endParaRPr>
          </a:p>
        </p:txBody>
      </p:sp>
      <p:sp>
        <p:nvSpPr>
          <p:cNvPr id="11" name="Subtitle 6"/>
          <p:cNvSpPr txBox="1">
            <a:spLocks/>
          </p:cNvSpPr>
          <p:nvPr/>
        </p:nvSpPr>
        <p:spPr bwMode="auto">
          <a:xfrm>
            <a:off x="407159" y="4968875"/>
            <a:ext cx="8763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ctr" defTabSz="457200" rtl="0" eaLnBrk="0" fontAlgn="base" hangingPunct="0">
              <a:spcBef>
                <a:spcPct val="20000"/>
              </a:spcBef>
              <a:spcAft>
                <a:spcPct val="0"/>
              </a:spcAft>
              <a:buFont typeface="Arial" charset="0"/>
              <a:buNone/>
              <a:defRPr sz="2000" i="1" kern="1200">
                <a:solidFill>
                  <a:schemeClr val="tx1">
                    <a:tint val="75000"/>
                  </a:schemeClr>
                </a:solidFill>
                <a:latin typeface="Arial"/>
                <a:ea typeface="ＭＳ Ｐゴシック" charset="0"/>
                <a:cs typeface="Arial"/>
              </a:defRPr>
            </a:lvl1pPr>
            <a:lvl2pPr marL="457200" indent="0" algn="l" defTabSz="457200" rtl="0" eaLnBrk="0" fontAlgn="base" hangingPunct="0">
              <a:spcBef>
                <a:spcPct val="20000"/>
              </a:spcBef>
              <a:spcAft>
                <a:spcPct val="0"/>
              </a:spcAft>
              <a:buFont typeface="Arial" charset="0"/>
              <a:buNone/>
              <a:defRPr sz="1800" kern="1200">
                <a:solidFill>
                  <a:schemeClr val="tx1">
                    <a:tint val="75000"/>
                  </a:schemeClr>
                </a:solidFill>
                <a:latin typeface="Arial"/>
                <a:ea typeface="ＭＳ Ｐゴシック" charset="0"/>
                <a:cs typeface="Arial"/>
              </a:defRPr>
            </a:lvl2pPr>
            <a:lvl3pPr marL="914400" indent="0" algn="l" defTabSz="457200" rtl="0" eaLnBrk="0" fontAlgn="base" hangingPunct="0">
              <a:spcBef>
                <a:spcPct val="20000"/>
              </a:spcBef>
              <a:spcAft>
                <a:spcPct val="0"/>
              </a:spcAft>
              <a:buFont typeface="Arial" charset="0"/>
              <a:buNone/>
              <a:defRPr sz="1600" kern="1200">
                <a:solidFill>
                  <a:schemeClr val="tx1">
                    <a:tint val="75000"/>
                  </a:schemeClr>
                </a:solidFill>
                <a:latin typeface="Arial"/>
                <a:ea typeface="ＭＳ Ｐゴシック" charset="0"/>
                <a:cs typeface="Arial"/>
              </a:defRPr>
            </a:lvl3pPr>
            <a:lvl4pPr marL="1371600" indent="0" algn="l" defTabSz="457200" rtl="0" eaLnBrk="0" fontAlgn="base" hangingPunct="0">
              <a:spcBef>
                <a:spcPct val="20000"/>
              </a:spcBef>
              <a:spcAft>
                <a:spcPct val="0"/>
              </a:spcAft>
              <a:buFont typeface="Arial" charset="0"/>
              <a:buNone/>
              <a:defRPr sz="1400" kern="1200">
                <a:solidFill>
                  <a:schemeClr val="tx1">
                    <a:tint val="75000"/>
                  </a:schemeClr>
                </a:solidFill>
                <a:latin typeface="Arial"/>
                <a:ea typeface="ＭＳ Ｐゴシック" charset="0"/>
                <a:cs typeface="Arial"/>
              </a:defRPr>
            </a:lvl4pPr>
            <a:lvl5pPr marL="1828800" indent="0" algn="l" defTabSz="457200" rtl="0" eaLnBrk="0" fontAlgn="base" hangingPunct="0">
              <a:spcBef>
                <a:spcPct val="20000"/>
              </a:spcBef>
              <a:spcAft>
                <a:spcPct val="0"/>
              </a:spcAft>
              <a:buFont typeface="Arial" charset="0"/>
              <a:buNone/>
              <a:defRPr sz="1400" kern="1200">
                <a:solidFill>
                  <a:schemeClr val="tx1">
                    <a:tint val="75000"/>
                  </a:schemeClr>
                </a:solidFill>
                <a:latin typeface="Arial"/>
                <a:ea typeface="ＭＳ Ｐゴシック" charset="0"/>
                <a:cs typeface="Arial"/>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l"/>
            <a:endParaRPr lang="en-US" sz="2800" dirty="0">
              <a:solidFill>
                <a:srgbClr val="404040"/>
              </a:solidFill>
            </a:endParaRPr>
          </a:p>
        </p:txBody>
      </p:sp>
    </p:spTree>
    <p:extLst>
      <p:ext uri="{BB962C8B-B14F-4D97-AF65-F5344CB8AC3E}">
        <p14:creationId xmlns:p14="http://schemas.microsoft.com/office/powerpoint/2010/main" val="1882335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noAutofit/>
          </a:bodyPr>
          <a:lstStyle/>
          <a:p>
            <a:r>
              <a:rPr lang="en-US" sz="3600" dirty="0" smtClean="0"/>
              <a:t>A State-Level Perspective: Helping Districts Understand and Use </a:t>
            </a:r>
            <a:br>
              <a:rPr lang="en-US" sz="3600" dirty="0" smtClean="0"/>
            </a:br>
            <a:r>
              <a:rPr lang="en-US" sz="3600" dirty="0" smtClean="0"/>
              <a:t>Child Outcomes Data to Improve Services in Massachusetts</a:t>
            </a:r>
            <a:endParaRPr lang="en-US" sz="3600" dirty="0"/>
          </a:p>
        </p:txBody>
      </p:sp>
      <p:pic>
        <p:nvPicPr>
          <p:cNvPr id="4" name="Picture 3" descr="statefaces.jpg"/>
          <p:cNvPicPr>
            <a:picLocks noChangeAspect="1"/>
          </p:cNvPicPr>
          <p:nvPr/>
        </p:nvPicPr>
        <p:blipFill>
          <a:blip r:embed="rId2" cstate="print"/>
          <a:stretch>
            <a:fillRect/>
          </a:stretch>
        </p:blipFill>
        <p:spPr>
          <a:xfrm>
            <a:off x="685800" y="3559791"/>
            <a:ext cx="4483100" cy="2692400"/>
          </a:xfrm>
          <a:prstGeom prst="rect">
            <a:avLst/>
          </a:prstGeom>
        </p:spPr>
      </p:pic>
      <p:sp>
        <p:nvSpPr>
          <p:cNvPr id="6" name="TextBox 5"/>
          <p:cNvSpPr txBox="1"/>
          <p:nvPr/>
        </p:nvSpPr>
        <p:spPr>
          <a:xfrm>
            <a:off x="5999328" y="4675158"/>
            <a:ext cx="2839872" cy="461665"/>
          </a:xfrm>
          <a:prstGeom prst="rect">
            <a:avLst/>
          </a:prstGeom>
          <a:noFill/>
        </p:spPr>
        <p:txBody>
          <a:bodyPr wrap="square" rtlCol="0">
            <a:spAutoFit/>
          </a:bodyPr>
          <a:lstStyle/>
          <a:p>
            <a:pPr lvl="0"/>
            <a:r>
              <a:rPr lang="en-US" dirty="0" smtClean="0"/>
              <a:t>Sarah Whitman</a:t>
            </a:r>
            <a:endParaRPr lang="en-US" dirty="0"/>
          </a:p>
        </p:txBody>
      </p:sp>
    </p:spTree>
    <p:extLst>
      <p:ext uri="{BB962C8B-B14F-4D97-AF65-F5344CB8AC3E}">
        <p14:creationId xmlns:p14="http://schemas.microsoft.com/office/powerpoint/2010/main" val="37186053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dirty="0" smtClean="0">
                <a:solidFill>
                  <a:schemeClr val="tx1"/>
                </a:solidFill>
              </a:rPr>
              <a:t>MA uses the COS Process &amp; COSF</a:t>
            </a:r>
          </a:p>
          <a:p>
            <a:pPr>
              <a:buFont typeface="Arial" panose="020B0604020202020204" pitchFamily="34" charset="0"/>
              <a:buChar char="•"/>
            </a:pPr>
            <a:r>
              <a:rPr lang="en-US" sz="2800" dirty="0" smtClean="0">
                <a:solidFill>
                  <a:schemeClr val="tx1"/>
                </a:solidFill>
              </a:rPr>
              <a:t>Data </a:t>
            </a:r>
            <a:r>
              <a:rPr lang="en-US" sz="2800" dirty="0" smtClean="0"/>
              <a:t>is collected based on a cohort model</a:t>
            </a:r>
          </a:p>
          <a:p>
            <a:pPr lvl="1"/>
            <a:r>
              <a:rPr lang="en-US" sz="2800" dirty="0" smtClean="0"/>
              <a:t>Districts collect entry data once every four years</a:t>
            </a:r>
          </a:p>
          <a:p>
            <a:pPr lvl="1"/>
            <a:r>
              <a:rPr lang="en-US" sz="2800" dirty="0" smtClean="0"/>
              <a:t>Exit data is submitted once per year until all students who participated in entry data collection have exited</a:t>
            </a:r>
          </a:p>
          <a:p>
            <a:pPr lvl="1"/>
            <a:r>
              <a:rPr lang="en-US" sz="2800" dirty="0" smtClean="0"/>
              <a:t>We do not collect progress data</a:t>
            </a:r>
          </a:p>
          <a:p>
            <a:r>
              <a:rPr lang="en-US" sz="2800" dirty="0" smtClean="0"/>
              <a:t>Beginning in 2012, a statewide focus on improving data quality</a:t>
            </a:r>
          </a:p>
          <a:p>
            <a:endParaRPr lang="en-US" sz="2800" dirty="0"/>
          </a:p>
        </p:txBody>
      </p:sp>
    </p:spTree>
    <p:extLst>
      <p:ext uri="{BB962C8B-B14F-4D97-AF65-F5344CB8AC3E}">
        <p14:creationId xmlns:p14="http://schemas.microsoft.com/office/powerpoint/2010/main" val="32711804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914400" y="5808663"/>
            <a:ext cx="5540375" cy="365125"/>
          </a:xfrm>
          <a:prstGeom prst="rect">
            <a:avLst/>
          </a:prstGeom>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4294967295"/>
          </p:nvPr>
        </p:nvSpPr>
        <p:spPr>
          <a:xfrm>
            <a:off x="7670800" y="5808663"/>
            <a:ext cx="554038" cy="365125"/>
          </a:xfrm>
          <a:prstGeom prst="rect">
            <a:avLst/>
          </a:prstGeom>
        </p:spPr>
        <p:txBody>
          <a:bodyPr/>
          <a:lstStyle/>
          <a:p>
            <a:fld id="{BD26C40E-487C-40A4-A841-8174FD7B7142}" type="slidenum">
              <a:rPr lang="en-US" smtClean="0"/>
              <a:pPr/>
              <a:t>13</a:t>
            </a:fld>
            <a:endParaRPr lang="en-US" dirty="0"/>
          </a:p>
        </p:txBody>
      </p:sp>
      <p:sp>
        <p:nvSpPr>
          <p:cNvPr id="9" name="Freeform 8"/>
          <p:cNvSpPr/>
          <p:nvPr/>
        </p:nvSpPr>
        <p:spPr>
          <a:xfrm>
            <a:off x="1116" y="76200"/>
            <a:ext cx="3123084" cy="6781800"/>
          </a:xfrm>
          <a:custGeom>
            <a:avLst/>
            <a:gdLst>
              <a:gd name="connsiteX0" fmla="*/ 0 w 2902148"/>
              <a:gd name="connsiteY0" fmla="*/ 290215 h 6096000"/>
              <a:gd name="connsiteX1" fmla="*/ 85002 w 2902148"/>
              <a:gd name="connsiteY1" fmla="*/ 85002 h 6096000"/>
              <a:gd name="connsiteX2" fmla="*/ 290215 w 2902148"/>
              <a:gd name="connsiteY2" fmla="*/ 0 h 6096000"/>
              <a:gd name="connsiteX3" fmla="*/ 2611933 w 2902148"/>
              <a:gd name="connsiteY3" fmla="*/ 0 h 6096000"/>
              <a:gd name="connsiteX4" fmla="*/ 2817146 w 2902148"/>
              <a:gd name="connsiteY4" fmla="*/ 85002 h 6096000"/>
              <a:gd name="connsiteX5" fmla="*/ 2902148 w 2902148"/>
              <a:gd name="connsiteY5" fmla="*/ 290215 h 6096000"/>
              <a:gd name="connsiteX6" fmla="*/ 2902148 w 2902148"/>
              <a:gd name="connsiteY6" fmla="*/ 5805785 h 6096000"/>
              <a:gd name="connsiteX7" fmla="*/ 2817146 w 2902148"/>
              <a:gd name="connsiteY7" fmla="*/ 6010998 h 6096000"/>
              <a:gd name="connsiteX8" fmla="*/ 2611933 w 2902148"/>
              <a:gd name="connsiteY8" fmla="*/ 6096000 h 6096000"/>
              <a:gd name="connsiteX9" fmla="*/ 290215 w 2902148"/>
              <a:gd name="connsiteY9" fmla="*/ 6096000 h 6096000"/>
              <a:gd name="connsiteX10" fmla="*/ 85002 w 2902148"/>
              <a:gd name="connsiteY10" fmla="*/ 6010998 h 6096000"/>
              <a:gd name="connsiteX11" fmla="*/ 0 w 2902148"/>
              <a:gd name="connsiteY11" fmla="*/ 5805785 h 6096000"/>
              <a:gd name="connsiteX12" fmla="*/ 0 w 2902148"/>
              <a:gd name="connsiteY12" fmla="*/ 290215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2148" h="6096000">
                <a:moveTo>
                  <a:pt x="0" y="290215"/>
                </a:moveTo>
                <a:cubicBezTo>
                  <a:pt x="0" y="213245"/>
                  <a:pt x="30576" y="139428"/>
                  <a:pt x="85002" y="85002"/>
                </a:cubicBezTo>
                <a:cubicBezTo>
                  <a:pt x="139428" y="30576"/>
                  <a:pt x="213245" y="0"/>
                  <a:pt x="290215" y="0"/>
                </a:cubicBezTo>
                <a:lnTo>
                  <a:pt x="2611933" y="0"/>
                </a:lnTo>
                <a:cubicBezTo>
                  <a:pt x="2688903" y="0"/>
                  <a:pt x="2762720" y="30576"/>
                  <a:pt x="2817146" y="85002"/>
                </a:cubicBezTo>
                <a:cubicBezTo>
                  <a:pt x="2871572" y="139428"/>
                  <a:pt x="2902148" y="213245"/>
                  <a:pt x="2902148" y="290215"/>
                </a:cubicBezTo>
                <a:lnTo>
                  <a:pt x="2902148" y="5805785"/>
                </a:lnTo>
                <a:cubicBezTo>
                  <a:pt x="2902148" y="5882755"/>
                  <a:pt x="2871572" y="5956572"/>
                  <a:pt x="2817146" y="6010998"/>
                </a:cubicBezTo>
                <a:cubicBezTo>
                  <a:pt x="2762720" y="6065424"/>
                  <a:pt x="2688903" y="6096000"/>
                  <a:pt x="2611933" y="6096000"/>
                </a:cubicBezTo>
                <a:lnTo>
                  <a:pt x="290215" y="6096000"/>
                </a:lnTo>
                <a:cubicBezTo>
                  <a:pt x="213245" y="6096000"/>
                  <a:pt x="139428" y="6065424"/>
                  <a:pt x="85002" y="6010998"/>
                </a:cubicBezTo>
                <a:cubicBezTo>
                  <a:pt x="30576" y="5956572"/>
                  <a:pt x="0" y="5882755"/>
                  <a:pt x="0" y="5805785"/>
                </a:cubicBezTo>
                <a:lnTo>
                  <a:pt x="0" y="290215"/>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4335780" numCol="1" spcCol="1270" anchor="ctr" anchorCtr="0">
            <a:noAutofit/>
          </a:bodyPr>
          <a:lstStyle/>
          <a:p>
            <a:pPr algn="ctr" defTabSz="800100">
              <a:lnSpc>
                <a:spcPct val="90000"/>
              </a:lnSpc>
              <a:spcBef>
                <a:spcPct val="0"/>
              </a:spcBef>
              <a:spcAft>
                <a:spcPct val="35000"/>
              </a:spcAft>
            </a:pPr>
            <a:r>
              <a:rPr lang="en-US" sz="1600" b="1" dirty="0" smtClean="0"/>
              <a:t>Improve systems to engage effectively with families</a:t>
            </a:r>
          </a:p>
        </p:txBody>
      </p:sp>
      <p:sp>
        <p:nvSpPr>
          <p:cNvPr id="11" name="Freeform 10"/>
          <p:cNvSpPr/>
          <p:nvPr/>
        </p:nvSpPr>
        <p:spPr>
          <a:xfrm>
            <a:off x="304800" y="5410200"/>
            <a:ext cx="2321718" cy="1066800"/>
          </a:xfrm>
          <a:custGeom>
            <a:avLst/>
            <a:gdLst>
              <a:gd name="connsiteX0" fmla="*/ 0 w 2321718"/>
              <a:gd name="connsiteY0" fmla="*/ 183803 h 1838027"/>
              <a:gd name="connsiteX1" fmla="*/ 53835 w 2321718"/>
              <a:gd name="connsiteY1" fmla="*/ 53835 h 1838027"/>
              <a:gd name="connsiteX2" fmla="*/ 183803 w 2321718"/>
              <a:gd name="connsiteY2" fmla="*/ 1 h 1838027"/>
              <a:gd name="connsiteX3" fmla="*/ 2137915 w 2321718"/>
              <a:gd name="connsiteY3" fmla="*/ 0 h 1838027"/>
              <a:gd name="connsiteX4" fmla="*/ 2267883 w 2321718"/>
              <a:gd name="connsiteY4" fmla="*/ 53835 h 1838027"/>
              <a:gd name="connsiteX5" fmla="*/ 2321717 w 2321718"/>
              <a:gd name="connsiteY5" fmla="*/ 183803 h 1838027"/>
              <a:gd name="connsiteX6" fmla="*/ 2321718 w 2321718"/>
              <a:gd name="connsiteY6" fmla="*/ 1654224 h 1838027"/>
              <a:gd name="connsiteX7" fmla="*/ 2267883 w 2321718"/>
              <a:gd name="connsiteY7" fmla="*/ 1784192 h 1838027"/>
              <a:gd name="connsiteX8" fmla="*/ 2137915 w 2321718"/>
              <a:gd name="connsiteY8" fmla="*/ 1838027 h 1838027"/>
              <a:gd name="connsiteX9" fmla="*/ 183803 w 2321718"/>
              <a:gd name="connsiteY9" fmla="*/ 1838027 h 1838027"/>
              <a:gd name="connsiteX10" fmla="*/ 53835 w 2321718"/>
              <a:gd name="connsiteY10" fmla="*/ 1784192 h 1838027"/>
              <a:gd name="connsiteX11" fmla="*/ 0 w 2321718"/>
              <a:gd name="connsiteY11" fmla="*/ 1654224 h 1838027"/>
              <a:gd name="connsiteX12" fmla="*/ 0 w 2321718"/>
              <a:gd name="connsiteY12" fmla="*/ 183803 h 1838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718" h="1838027">
                <a:moveTo>
                  <a:pt x="0" y="183803"/>
                </a:moveTo>
                <a:cubicBezTo>
                  <a:pt x="0" y="135055"/>
                  <a:pt x="19365" y="88304"/>
                  <a:pt x="53835" y="53835"/>
                </a:cubicBezTo>
                <a:cubicBezTo>
                  <a:pt x="88305" y="19365"/>
                  <a:pt x="135056" y="0"/>
                  <a:pt x="183803" y="1"/>
                </a:cubicBezTo>
                <a:lnTo>
                  <a:pt x="2137915" y="0"/>
                </a:lnTo>
                <a:cubicBezTo>
                  <a:pt x="2186663" y="0"/>
                  <a:pt x="2233414" y="19365"/>
                  <a:pt x="2267883" y="53835"/>
                </a:cubicBezTo>
                <a:cubicBezTo>
                  <a:pt x="2302353" y="88305"/>
                  <a:pt x="2321718" y="135056"/>
                  <a:pt x="2321717" y="183803"/>
                </a:cubicBezTo>
                <a:cubicBezTo>
                  <a:pt x="2321717" y="673943"/>
                  <a:pt x="2321718" y="1164084"/>
                  <a:pt x="2321718" y="1654224"/>
                </a:cubicBezTo>
                <a:cubicBezTo>
                  <a:pt x="2321718" y="1702972"/>
                  <a:pt x="2302353" y="1749723"/>
                  <a:pt x="2267883" y="1784192"/>
                </a:cubicBezTo>
                <a:cubicBezTo>
                  <a:pt x="2233413" y="1818662"/>
                  <a:pt x="2186662" y="1838027"/>
                  <a:pt x="2137915" y="1838027"/>
                </a:cubicBezTo>
                <a:lnTo>
                  <a:pt x="183803" y="1838027"/>
                </a:lnTo>
                <a:cubicBezTo>
                  <a:pt x="135055" y="1838027"/>
                  <a:pt x="88304" y="1818662"/>
                  <a:pt x="53835" y="1784192"/>
                </a:cubicBezTo>
                <a:cubicBezTo>
                  <a:pt x="19365" y="1749722"/>
                  <a:pt x="0" y="1702971"/>
                  <a:pt x="0" y="1654224"/>
                </a:cubicBezTo>
                <a:lnTo>
                  <a:pt x="0" y="18380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2094" tIns="90029" rIns="102094" bIns="90029" numCol="1" spcCol="1270" anchor="ctr" anchorCtr="0">
            <a:noAutofit/>
          </a:bodyPr>
          <a:lstStyle/>
          <a:p>
            <a:pPr lvl="0" algn="ctr" defTabSz="844550">
              <a:lnSpc>
                <a:spcPct val="90000"/>
              </a:lnSpc>
              <a:spcBef>
                <a:spcPct val="0"/>
              </a:spcBef>
              <a:spcAft>
                <a:spcPct val="35000"/>
              </a:spcAft>
            </a:pPr>
            <a:r>
              <a:rPr lang="en-US" sz="1900" kern="1200" dirty="0" smtClean="0"/>
              <a:t>Partnership with FCSN</a:t>
            </a:r>
            <a:endParaRPr lang="en-US" sz="1900" kern="1200" dirty="0"/>
          </a:p>
        </p:txBody>
      </p:sp>
      <p:sp>
        <p:nvSpPr>
          <p:cNvPr id="12" name="Freeform 11"/>
          <p:cNvSpPr/>
          <p:nvPr/>
        </p:nvSpPr>
        <p:spPr>
          <a:xfrm>
            <a:off x="3048000" y="0"/>
            <a:ext cx="3200400" cy="6858000"/>
          </a:xfrm>
          <a:custGeom>
            <a:avLst/>
            <a:gdLst>
              <a:gd name="connsiteX0" fmla="*/ 0 w 2902148"/>
              <a:gd name="connsiteY0" fmla="*/ 290215 h 6096000"/>
              <a:gd name="connsiteX1" fmla="*/ 85002 w 2902148"/>
              <a:gd name="connsiteY1" fmla="*/ 85002 h 6096000"/>
              <a:gd name="connsiteX2" fmla="*/ 290215 w 2902148"/>
              <a:gd name="connsiteY2" fmla="*/ 0 h 6096000"/>
              <a:gd name="connsiteX3" fmla="*/ 2611933 w 2902148"/>
              <a:gd name="connsiteY3" fmla="*/ 0 h 6096000"/>
              <a:gd name="connsiteX4" fmla="*/ 2817146 w 2902148"/>
              <a:gd name="connsiteY4" fmla="*/ 85002 h 6096000"/>
              <a:gd name="connsiteX5" fmla="*/ 2902148 w 2902148"/>
              <a:gd name="connsiteY5" fmla="*/ 290215 h 6096000"/>
              <a:gd name="connsiteX6" fmla="*/ 2902148 w 2902148"/>
              <a:gd name="connsiteY6" fmla="*/ 5805785 h 6096000"/>
              <a:gd name="connsiteX7" fmla="*/ 2817146 w 2902148"/>
              <a:gd name="connsiteY7" fmla="*/ 6010998 h 6096000"/>
              <a:gd name="connsiteX8" fmla="*/ 2611933 w 2902148"/>
              <a:gd name="connsiteY8" fmla="*/ 6096000 h 6096000"/>
              <a:gd name="connsiteX9" fmla="*/ 290215 w 2902148"/>
              <a:gd name="connsiteY9" fmla="*/ 6096000 h 6096000"/>
              <a:gd name="connsiteX10" fmla="*/ 85002 w 2902148"/>
              <a:gd name="connsiteY10" fmla="*/ 6010998 h 6096000"/>
              <a:gd name="connsiteX11" fmla="*/ 0 w 2902148"/>
              <a:gd name="connsiteY11" fmla="*/ 5805785 h 6096000"/>
              <a:gd name="connsiteX12" fmla="*/ 0 w 2902148"/>
              <a:gd name="connsiteY12" fmla="*/ 290215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2148" h="6096000">
                <a:moveTo>
                  <a:pt x="0" y="290215"/>
                </a:moveTo>
                <a:cubicBezTo>
                  <a:pt x="0" y="213245"/>
                  <a:pt x="30576" y="139428"/>
                  <a:pt x="85002" y="85002"/>
                </a:cubicBezTo>
                <a:cubicBezTo>
                  <a:pt x="139428" y="30576"/>
                  <a:pt x="213245" y="0"/>
                  <a:pt x="290215" y="0"/>
                </a:cubicBezTo>
                <a:lnTo>
                  <a:pt x="2611933" y="0"/>
                </a:lnTo>
                <a:cubicBezTo>
                  <a:pt x="2688903" y="0"/>
                  <a:pt x="2762720" y="30576"/>
                  <a:pt x="2817146" y="85002"/>
                </a:cubicBezTo>
                <a:cubicBezTo>
                  <a:pt x="2871572" y="139428"/>
                  <a:pt x="2902148" y="213245"/>
                  <a:pt x="2902148" y="290215"/>
                </a:cubicBezTo>
                <a:lnTo>
                  <a:pt x="2902148" y="5805785"/>
                </a:lnTo>
                <a:cubicBezTo>
                  <a:pt x="2902148" y="5882755"/>
                  <a:pt x="2871572" y="5956572"/>
                  <a:pt x="2817146" y="6010998"/>
                </a:cubicBezTo>
                <a:cubicBezTo>
                  <a:pt x="2762720" y="6065424"/>
                  <a:pt x="2688903" y="6096000"/>
                  <a:pt x="2611933" y="6096000"/>
                </a:cubicBezTo>
                <a:lnTo>
                  <a:pt x="290215" y="6096000"/>
                </a:lnTo>
                <a:cubicBezTo>
                  <a:pt x="213245" y="6096000"/>
                  <a:pt x="139428" y="6065424"/>
                  <a:pt x="85002" y="6010998"/>
                </a:cubicBezTo>
                <a:cubicBezTo>
                  <a:pt x="30576" y="5956572"/>
                  <a:pt x="0" y="5882755"/>
                  <a:pt x="0" y="5805785"/>
                </a:cubicBezTo>
                <a:lnTo>
                  <a:pt x="0" y="290215"/>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4335780" numCol="1" spcCol="1270" anchor="ctr" anchorCtr="0">
            <a:noAutofit/>
          </a:bodyPr>
          <a:lstStyle/>
          <a:p>
            <a:pPr lvl="0" algn="ctr" defTabSz="800100">
              <a:lnSpc>
                <a:spcPct val="90000"/>
              </a:lnSpc>
              <a:spcBef>
                <a:spcPct val="0"/>
              </a:spcBef>
              <a:spcAft>
                <a:spcPct val="35000"/>
              </a:spcAft>
            </a:pPr>
            <a:r>
              <a:rPr lang="en-US" sz="1600" b="1" kern="1200" dirty="0" smtClean="0"/>
              <a:t>Improve systems to assist transition from early intervention to prekindergarten and from prekindergarten to kindergarten </a:t>
            </a:r>
          </a:p>
        </p:txBody>
      </p:sp>
      <p:sp>
        <p:nvSpPr>
          <p:cNvPr id="18" name="Rectangle 17"/>
          <p:cNvSpPr/>
          <p:nvPr/>
        </p:nvSpPr>
        <p:spPr>
          <a:xfrm>
            <a:off x="76200" y="0"/>
            <a:ext cx="4114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3393282" y="5410200"/>
            <a:ext cx="2321718" cy="1143000"/>
          </a:xfrm>
          <a:custGeom>
            <a:avLst/>
            <a:gdLst>
              <a:gd name="connsiteX0" fmla="*/ 0 w 2321718"/>
              <a:gd name="connsiteY0" fmla="*/ 182881 h 1828806"/>
              <a:gd name="connsiteX1" fmla="*/ 53565 w 2321718"/>
              <a:gd name="connsiteY1" fmla="*/ 53565 h 1828806"/>
              <a:gd name="connsiteX2" fmla="*/ 182882 w 2321718"/>
              <a:gd name="connsiteY2" fmla="*/ 1 h 1828806"/>
              <a:gd name="connsiteX3" fmla="*/ 2138837 w 2321718"/>
              <a:gd name="connsiteY3" fmla="*/ 0 h 1828806"/>
              <a:gd name="connsiteX4" fmla="*/ 2268153 w 2321718"/>
              <a:gd name="connsiteY4" fmla="*/ 53565 h 1828806"/>
              <a:gd name="connsiteX5" fmla="*/ 2321717 w 2321718"/>
              <a:gd name="connsiteY5" fmla="*/ 182882 h 1828806"/>
              <a:gd name="connsiteX6" fmla="*/ 2321718 w 2321718"/>
              <a:gd name="connsiteY6" fmla="*/ 1645925 h 1828806"/>
              <a:gd name="connsiteX7" fmla="*/ 2268153 w 2321718"/>
              <a:gd name="connsiteY7" fmla="*/ 1775241 h 1828806"/>
              <a:gd name="connsiteX8" fmla="*/ 2138837 w 2321718"/>
              <a:gd name="connsiteY8" fmla="*/ 1828806 h 1828806"/>
              <a:gd name="connsiteX9" fmla="*/ 182881 w 2321718"/>
              <a:gd name="connsiteY9" fmla="*/ 1828806 h 1828806"/>
              <a:gd name="connsiteX10" fmla="*/ 53565 w 2321718"/>
              <a:gd name="connsiteY10" fmla="*/ 1775241 h 1828806"/>
              <a:gd name="connsiteX11" fmla="*/ 1 w 2321718"/>
              <a:gd name="connsiteY11" fmla="*/ 1645925 h 1828806"/>
              <a:gd name="connsiteX12" fmla="*/ 0 w 2321718"/>
              <a:gd name="connsiteY12" fmla="*/ 182881 h 182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718" h="1828806">
                <a:moveTo>
                  <a:pt x="0" y="182881"/>
                </a:moveTo>
                <a:cubicBezTo>
                  <a:pt x="0" y="134378"/>
                  <a:pt x="19268" y="87861"/>
                  <a:pt x="53565" y="53565"/>
                </a:cubicBezTo>
                <a:cubicBezTo>
                  <a:pt x="87862" y="19268"/>
                  <a:pt x="134378" y="0"/>
                  <a:pt x="182882" y="1"/>
                </a:cubicBezTo>
                <a:lnTo>
                  <a:pt x="2138837" y="0"/>
                </a:lnTo>
                <a:cubicBezTo>
                  <a:pt x="2187340" y="0"/>
                  <a:pt x="2233857" y="19268"/>
                  <a:pt x="2268153" y="53565"/>
                </a:cubicBezTo>
                <a:cubicBezTo>
                  <a:pt x="2302450" y="87862"/>
                  <a:pt x="2321718" y="134378"/>
                  <a:pt x="2321717" y="182882"/>
                </a:cubicBezTo>
                <a:cubicBezTo>
                  <a:pt x="2321717" y="670563"/>
                  <a:pt x="2321718" y="1158244"/>
                  <a:pt x="2321718" y="1645925"/>
                </a:cubicBezTo>
                <a:cubicBezTo>
                  <a:pt x="2321718" y="1694428"/>
                  <a:pt x="2302450" y="1740945"/>
                  <a:pt x="2268153" y="1775241"/>
                </a:cubicBezTo>
                <a:cubicBezTo>
                  <a:pt x="2233856" y="1809538"/>
                  <a:pt x="2187340" y="1828806"/>
                  <a:pt x="2138837" y="1828806"/>
                </a:cubicBezTo>
                <a:lnTo>
                  <a:pt x="182881" y="1828806"/>
                </a:lnTo>
                <a:cubicBezTo>
                  <a:pt x="134378" y="1828806"/>
                  <a:pt x="87861" y="1809538"/>
                  <a:pt x="53565" y="1775241"/>
                </a:cubicBezTo>
                <a:cubicBezTo>
                  <a:pt x="19268" y="1740944"/>
                  <a:pt x="0" y="1694428"/>
                  <a:pt x="1" y="1645925"/>
                </a:cubicBezTo>
                <a:cubicBezTo>
                  <a:pt x="1" y="1158244"/>
                  <a:pt x="0" y="670562"/>
                  <a:pt x="0" y="182881"/>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824" tIns="89759" rIns="101824" bIns="89759" numCol="1" spcCol="1270" anchor="ctr" anchorCtr="0">
            <a:noAutofit/>
          </a:bodyPr>
          <a:lstStyle/>
          <a:p>
            <a:pPr lvl="0" algn="ctr" defTabSz="844550">
              <a:lnSpc>
                <a:spcPct val="90000"/>
              </a:lnSpc>
              <a:spcBef>
                <a:spcPct val="0"/>
              </a:spcBef>
              <a:spcAft>
                <a:spcPct val="35000"/>
              </a:spcAft>
            </a:pPr>
            <a:r>
              <a:rPr lang="en-US" sz="1900" kern="1200" dirty="0" smtClean="0"/>
              <a:t>Transition Forums and MOUs </a:t>
            </a:r>
            <a:endParaRPr lang="en-US" sz="1900" kern="1200" dirty="0"/>
          </a:p>
        </p:txBody>
      </p:sp>
      <p:sp>
        <p:nvSpPr>
          <p:cNvPr id="14" name="Freeform 13"/>
          <p:cNvSpPr/>
          <p:nvPr/>
        </p:nvSpPr>
        <p:spPr>
          <a:xfrm>
            <a:off x="6096000" y="0"/>
            <a:ext cx="3048000" cy="6858000"/>
          </a:xfrm>
          <a:custGeom>
            <a:avLst/>
            <a:gdLst>
              <a:gd name="connsiteX0" fmla="*/ 0 w 2902148"/>
              <a:gd name="connsiteY0" fmla="*/ 290215 h 6096000"/>
              <a:gd name="connsiteX1" fmla="*/ 85002 w 2902148"/>
              <a:gd name="connsiteY1" fmla="*/ 85002 h 6096000"/>
              <a:gd name="connsiteX2" fmla="*/ 290215 w 2902148"/>
              <a:gd name="connsiteY2" fmla="*/ 0 h 6096000"/>
              <a:gd name="connsiteX3" fmla="*/ 2611933 w 2902148"/>
              <a:gd name="connsiteY3" fmla="*/ 0 h 6096000"/>
              <a:gd name="connsiteX4" fmla="*/ 2817146 w 2902148"/>
              <a:gd name="connsiteY4" fmla="*/ 85002 h 6096000"/>
              <a:gd name="connsiteX5" fmla="*/ 2902148 w 2902148"/>
              <a:gd name="connsiteY5" fmla="*/ 290215 h 6096000"/>
              <a:gd name="connsiteX6" fmla="*/ 2902148 w 2902148"/>
              <a:gd name="connsiteY6" fmla="*/ 5805785 h 6096000"/>
              <a:gd name="connsiteX7" fmla="*/ 2817146 w 2902148"/>
              <a:gd name="connsiteY7" fmla="*/ 6010998 h 6096000"/>
              <a:gd name="connsiteX8" fmla="*/ 2611933 w 2902148"/>
              <a:gd name="connsiteY8" fmla="*/ 6096000 h 6096000"/>
              <a:gd name="connsiteX9" fmla="*/ 290215 w 2902148"/>
              <a:gd name="connsiteY9" fmla="*/ 6096000 h 6096000"/>
              <a:gd name="connsiteX10" fmla="*/ 85002 w 2902148"/>
              <a:gd name="connsiteY10" fmla="*/ 6010998 h 6096000"/>
              <a:gd name="connsiteX11" fmla="*/ 0 w 2902148"/>
              <a:gd name="connsiteY11" fmla="*/ 5805785 h 6096000"/>
              <a:gd name="connsiteX12" fmla="*/ 0 w 2902148"/>
              <a:gd name="connsiteY12" fmla="*/ 290215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2148" h="6096000">
                <a:moveTo>
                  <a:pt x="0" y="290215"/>
                </a:moveTo>
                <a:cubicBezTo>
                  <a:pt x="0" y="213245"/>
                  <a:pt x="30576" y="139428"/>
                  <a:pt x="85002" y="85002"/>
                </a:cubicBezTo>
                <a:cubicBezTo>
                  <a:pt x="139428" y="30576"/>
                  <a:pt x="213245" y="0"/>
                  <a:pt x="290215" y="0"/>
                </a:cubicBezTo>
                <a:lnTo>
                  <a:pt x="2611933" y="0"/>
                </a:lnTo>
                <a:cubicBezTo>
                  <a:pt x="2688903" y="0"/>
                  <a:pt x="2762720" y="30576"/>
                  <a:pt x="2817146" y="85002"/>
                </a:cubicBezTo>
                <a:cubicBezTo>
                  <a:pt x="2871572" y="139428"/>
                  <a:pt x="2902148" y="213245"/>
                  <a:pt x="2902148" y="290215"/>
                </a:cubicBezTo>
                <a:lnTo>
                  <a:pt x="2902148" y="5805785"/>
                </a:lnTo>
                <a:cubicBezTo>
                  <a:pt x="2902148" y="5882755"/>
                  <a:pt x="2871572" y="5956572"/>
                  <a:pt x="2817146" y="6010998"/>
                </a:cubicBezTo>
                <a:cubicBezTo>
                  <a:pt x="2762720" y="6065424"/>
                  <a:pt x="2688903" y="6096000"/>
                  <a:pt x="2611933" y="6096000"/>
                </a:cubicBezTo>
                <a:lnTo>
                  <a:pt x="290215" y="6096000"/>
                </a:lnTo>
                <a:cubicBezTo>
                  <a:pt x="213245" y="6096000"/>
                  <a:pt x="139428" y="6065424"/>
                  <a:pt x="85002" y="6010998"/>
                </a:cubicBezTo>
                <a:cubicBezTo>
                  <a:pt x="30576" y="5956572"/>
                  <a:pt x="0" y="5882755"/>
                  <a:pt x="0" y="5805785"/>
                </a:cubicBezTo>
                <a:lnTo>
                  <a:pt x="0" y="290215"/>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4335780" numCol="1" spcCol="1270" anchor="ctr" anchorCtr="0">
            <a:noAutofit/>
          </a:bodyPr>
          <a:lstStyle/>
          <a:p>
            <a:pPr lvl="0" algn="ctr" defTabSz="800100">
              <a:lnSpc>
                <a:spcPct val="90000"/>
              </a:lnSpc>
              <a:spcBef>
                <a:spcPct val="0"/>
              </a:spcBef>
              <a:spcAft>
                <a:spcPct val="35000"/>
              </a:spcAft>
            </a:pPr>
            <a:r>
              <a:rPr lang="en-US" sz="1600" b="1" kern="1200" dirty="0" smtClean="0"/>
              <a:t>Improve instruction to increase educational outcomes in</a:t>
            </a:r>
            <a:r>
              <a:rPr lang="en-US" sz="1800" kern="1200" dirty="0" smtClean="0"/>
              <a:t>:</a:t>
            </a:r>
          </a:p>
          <a:p>
            <a:pPr lvl="0" algn="l" defTabSz="800100">
              <a:lnSpc>
                <a:spcPct val="90000"/>
              </a:lnSpc>
              <a:spcBef>
                <a:spcPct val="0"/>
              </a:spcBef>
              <a:spcAft>
                <a:spcPct val="35000"/>
              </a:spcAft>
            </a:pPr>
            <a:r>
              <a:rPr lang="en-US" sz="1200" kern="1200" dirty="0" smtClean="0"/>
              <a:t>Social/Emotional Skills and Social Relationships</a:t>
            </a:r>
          </a:p>
          <a:p>
            <a:pPr lvl="0" algn="l" defTabSz="800100">
              <a:lnSpc>
                <a:spcPct val="90000"/>
              </a:lnSpc>
              <a:spcBef>
                <a:spcPct val="0"/>
              </a:spcBef>
              <a:spcAft>
                <a:spcPct val="35000"/>
              </a:spcAft>
            </a:pPr>
            <a:r>
              <a:rPr lang="en-US" sz="1200" kern="1200" dirty="0" smtClean="0"/>
              <a:t>Acquiring and Using Knowledge and Skills</a:t>
            </a:r>
          </a:p>
          <a:p>
            <a:pPr lvl="0" algn="l" defTabSz="800100">
              <a:lnSpc>
                <a:spcPct val="90000"/>
              </a:lnSpc>
              <a:spcBef>
                <a:spcPct val="0"/>
              </a:spcBef>
              <a:spcAft>
                <a:spcPct val="35000"/>
              </a:spcAft>
            </a:pPr>
            <a:r>
              <a:rPr lang="en-US" sz="1200" kern="1200" dirty="0" smtClean="0"/>
              <a:t>Taking Appropriate Action to Meet Needs</a:t>
            </a:r>
            <a:endParaRPr lang="en-US" sz="1200" kern="1200" dirty="0"/>
          </a:p>
        </p:txBody>
      </p:sp>
      <p:sp>
        <p:nvSpPr>
          <p:cNvPr id="15" name="Freeform 14"/>
          <p:cNvSpPr/>
          <p:nvPr/>
        </p:nvSpPr>
        <p:spPr>
          <a:xfrm>
            <a:off x="304800" y="3048520"/>
            <a:ext cx="8547868" cy="761480"/>
          </a:xfrm>
          <a:custGeom>
            <a:avLst/>
            <a:gdLst>
              <a:gd name="connsiteX0" fmla="*/ 0 w 2321718"/>
              <a:gd name="connsiteY0" fmla="*/ 119762 h 1197619"/>
              <a:gd name="connsiteX1" fmla="*/ 35078 w 2321718"/>
              <a:gd name="connsiteY1" fmla="*/ 35077 h 1197619"/>
              <a:gd name="connsiteX2" fmla="*/ 119763 w 2321718"/>
              <a:gd name="connsiteY2" fmla="*/ 0 h 1197619"/>
              <a:gd name="connsiteX3" fmla="*/ 2201956 w 2321718"/>
              <a:gd name="connsiteY3" fmla="*/ 0 h 1197619"/>
              <a:gd name="connsiteX4" fmla="*/ 2286641 w 2321718"/>
              <a:gd name="connsiteY4" fmla="*/ 35078 h 1197619"/>
              <a:gd name="connsiteX5" fmla="*/ 2321718 w 2321718"/>
              <a:gd name="connsiteY5" fmla="*/ 119763 h 1197619"/>
              <a:gd name="connsiteX6" fmla="*/ 2321718 w 2321718"/>
              <a:gd name="connsiteY6" fmla="*/ 1077857 h 1197619"/>
              <a:gd name="connsiteX7" fmla="*/ 2286640 w 2321718"/>
              <a:gd name="connsiteY7" fmla="*/ 1162542 h 1197619"/>
              <a:gd name="connsiteX8" fmla="*/ 2201955 w 2321718"/>
              <a:gd name="connsiteY8" fmla="*/ 1197619 h 1197619"/>
              <a:gd name="connsiteX9" fmla="*/ 119762 w 2321718"/>
              <a:gd name="connsiteY9" fmla="*/ 1197619 h 1197619"/>
              <a:gd name="connsiteX10" fmla="*/ 35077 w 2321718"/>
              <a:gd name="connsiteY10" fmla="*/ 1162541 h 1197619"/>
              <a:gd name="connsiteX11" fmla="*/ 0 w 2321718"/>
              <a:gd name="connsiteY11" fmla="*/ 1077856 h 1197619"/>
              <a:gd name="connsiteX12" fmla="*/ 0 w 2321718"/>
              <a:gd name="connsiteY12" fmla="*/ 119762 h 119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718" h="1197619">
                <a:moveTo>
                  <a:pt x="0" y="119762"/>
                </a:moveTo>
                <a:cubicBezTo>
                  <a:pt x="0" y="87999"/>
                  <a:pt x="12618" y="57537"/>
                  <a:pt x="35078" y="35077"/>
                </a:cubicBezTo>
                <a:cubicBezTo>
                  <a:pt x="57538" y="12617"/>
                  <a:pt x="88000" y="0"/>
                  <a:pt x="119763" y="0"/>
                </a:cubicBezTo>
                <a:lnTo>
                  <a:pt x="2201956" y="0"/>
                </a:lnTo>
                <a:cubicBezTo>
                  <a:pt x="2233719" y="0"/>
                  <a:pt x="2264181" y="12618"/>
                  <a:pt x="2286641" y="35078"/>
                </a:cubicBezTo>
                <a:cubicBezTo>
                  <a:pt x="2309101" y="57538"/>
                  <a:pt x="2321718" y="88000"/>
                  <a:pt x="2321718" y="119763"/>
                </a:cubicBezTo>
                <a:lnTo>
                  <a:pt x="2321718" y="1077857"/>
                </a:lnTo>
                <a:cubicBezTo>
                  <a:pt x="2321718" y="1109620"/>
                  <a:pt x="2309100" y="1140082"/>
                  <a:pt x="2286640" y="1162542"/>
                </a:cubicBezTo>
                <a:cubicBezTo>
                  <a:pt x="2264180" y="1185002"/>
                  <a:pt x="2233718" y="1197619"/>
                  <a:pt x="2201955" y="1197619"/>
                </a:cubicBezTo>
                <a:lnTo>
                  <a:pt x="119762" y="1197619"/>
                </a:lnTo>
                <a:cubicBezTo>
                  <a:pt x="87999" y="1197619"/>
                  <a:pt x="57537" y="1185001"/>
                  <a:pt x="35077" y="1162541"/>
                </a:cubicBezTo>
                <a:cubicBezTo>
                  <a:pt x="12617" y="1140081"/>
                  <a:pt x="0" y="1109619"/>
                  <a:pt x="0" y="1077856"/>
                </a:cubicBezTo>
                <a:lnTo>
                  <a:pt x="0" y="11976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337" tIns="71272" rIns="83337" bIns="71272" numCol="1" spcCol="1270" anchor="ctr" anchorCtr="0">
            <a:noAutofit/>
          </a:bodyPr>
          <a:lstStyle/>
          <a:p>
            <a:pPr algn="ctr" defTabSz="844550">
              <a:lnSpc>
                <a:spcPct val="90000"/>
              </a:lnSpc>
              <a:spcBef>
                <a:spcPct val="0"/>
              </a:spcBef>
              <a:spcAft>
                <a:spcPct val="35000"/>
              </a:spcAft>
            </a:pPr>
            <a:r>
              <a:rPr lang="en-US" b="1" dirty="0" smtClean="0"/>
              <a:t>Comprehensive System of Personnel Development (CSPD) for Early Childhood Special Education (ECSE)</a:t>
            </a:r>
            <a:endParaRPr lang="en-US" b="1" dirty="0"/>
          </a:p>
        </p:txBody>
      </p:sp>
      <p:sp>
        <p:nvSpPr>
          <p:cNvPr id="17" name="Freeform 16"/>
          <p:cNvSpPr/>
          <p:nvPr/>
        </p:nvSpPr>
        <p:spPr>
          <a:xfrm>
            <a:off x="6530950" y="4114801"/>
            <a:ext cx="2321718" cy="2514600"/>
          </a:xfrm>
          <a:custGeom>
            <a:avLst/>
            <a:gdLst>
              <a:gd name="connsiteX0" fmla="*/ 0 w 2321718"/>
              <a:gd name="connsiteY0" fmla="*/ 119762 h 1197619"/>
              <a:gd name="connsiteX1" fmla="*/ 35078 w 2321718"/>
              <a:gd name="connsiteY1" fmla="*/ 35077 h 1197619"/>
              <a:gd name="connsiteX2" fmla="*/ 119763 w 2321718"/>
              <a:gd name="connsiteY2" fmla="*/ 0 h 1197619"/>
              <a:gd name="connsiteX3" fmla="*/ 2201956 w 2321718"/>
              <a:gd name="connsiteY3" fmla="*/ 0 h 1197619"/>
              <a:gd name="connsiteX4" fmla="*/ 2286641 w 2321718"/>
              <a:gd name="connsiteY4" fmla="*/ 35078 h 1197619"/>
              <a:gd name="connsiteX5" fmla="*/ 2321718 w 2321718"/>
              <a:gd name="connsiteY5" fmla="*/ 119763 h 1197619"/>
              <a:gd name="connsiteX6" fmla="*/ 2321718 w 2321718"/>
              <a:gd name="connsiteY6" fmla="*/ 1077857 h 1197619"/>
              <a:gd name="connsiteX7" fmla="*/ 2286640 w 2321718"/>
              <a:gd name="connsiteY7" fmla="*/ 1162542 h 1197619"/>
              <a:gd name="connsiteX8" fmla="*/ 2201955 w 2321718"/>
              <a:gd name="connsiteY8" fmla="*/ 1197619 h 1197619"/>
              <a:gd name="connsiteX9" fmla="*/ 119762 w 2321718"/>
              <a:gd name="connsiteY9" fmla="*/ 1197619 h 1197619"/>
              <a:gd name="connsiteX10" fmla="*/ 35077 w 2321718"/>
              <a:gd name="connsiteY10" fmla="*/ 1162541 h 1197619"/>
              <a:gd name="connsiteX11" fmla="*/ 0 w 2321718"/>
              <a:gd name="connsiteY11" fmla="*/ 1077856 h 1197619"/>
              <a:gd name="connsiteX12" fmla="*/ 0 w 2321718"/>
              <a:gd name="connsiteY12" fmla="*/ 119762 h 119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718" h="1197619">
                <a:moveTo>
                  <a:pt x="0" y="119762"/>
                </a:moveTo>
                <a:cubicBezTo>
                  <a:pt x="0" y="87999"/>
                  <a:pt x="12618" y="57537"/>
                  <a:pt x="35078" y="35077"/>
                </a:cubicBezTo>
                <a:cubicBezTo>
                  <a:pt x="57538" y="12617"/>
                  <a:pt x="88000" y="0"/>
                  <a:pt x="119763" y="0"/>
                </a:cubicBezTo>
                <a:lnTo>
                  <a:pt x="2201956" y="0"/>
                </a:lnTo>
                <a:cubicBezTo>
                  <a:pt x="2233719" y="0"/>
                  <a:pt x="2264181" y="12618"/>
                  <a:pt x="2286641" y="35078"/>
                </a:cubicBezTo>
                <a:cubicBezTo>
                  <a:pt x="2309101" y="57538"/>
                  <a:pt x="2321718" y="88000"/>
                  <a:pt x="2321718" y="119763"/>
                </a:cubicBezTo>
                <a:lnTo>
                  <a:pt x="2321718" y="1077857"/>
                </a:lnTo>
                <a:cubicBezTo>
                  <a:pt x="2321718" y="1109620"/>
                  <a:pt x="2309100" y="1140082"/>
                  <a:pt x="2286640" y="1162542"/>
                </a:cubicBezTo>
                <a:cubicBezTo>
                  <a:pt x="2264180" y="1185002"/>
                  <a:pt x="2233718" y="1197619"/>
                  <a:pt x="2201955" y="1197619"/>
                </a:cubicBezTo>
                <a:lnTo>
                  <a:pt x="119762" y="1197619"/>
                </a:lnTo>
                <a:cubicBezTo>
                  <a:pt x="87999" y="1197619"/>
                  <a:pt x="57537" y="1185001"/>
                  <a:pt x="35077" y="1162541"/>
                </a:cubicBezTo>
                <a:cubicBezTo>
                  <a:pt x="12617" y="1140081"/>
                  <a:pt x="0" y="1109619"/>
                  <a:pt x="0" y="1077856"/>
                </a:cubicBezTo>
                <a:lnTo>
                  <a:pt x="0" y="11976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337" tIns="71272" rIns="83337" bIns="71272" numCol="1" spcCol="1270" anchor="ctr" anchorCtr="0">
            <a:noAutofit/>
          </a:bodyPr>
          <a:lstStyle/>
          <a:p>
            <a:pPr lvl="0" algn="ctr" defTabSz="844550">
              <a:lnSpc>
                <a:spcPct val="90000"/>
              </a:lnSpc>
              <a:spcBef>
                <a:spcPct val="0"/>
              </a:spcBef>
              <a:spcAft>
                <a:spcPct val="35000"/>
              </a:spcAft>
            </a:pPr>
            <a:r>
              <a:rPr lang="en-US" sz="1600" b="1" dirty="0" smtClean="0"/>
              <a:t>Promoting Positive Social/Emotional  Outcomes</a:t>
            </a:r>
          </a:p>
          <a:p>
            <a:pPr algn="ctr" defTabSz="844550">
              <a:lnSpc>
                <a:spcPct val="90000"/>
              </a:lnSpc>
              <a:spcBef>
                <a:spcPct val="0"/>
              </a:spcBef>
              <a:spcAft>
                <a:spcPct val="35000"/>
              </a:spcAft>
            </a:pPr>
            <a:r>
              <a:rPr lang="en-US" sz="1600" dirty="0" smtClean="0"/>
              <a:t>Grant and Communities of Practice</a:t>
            </a:r>
          </a:p>
        </p:txBody>
      </p:sp>
      <p:sp>
        <p:nvSpPr>
          <p:cNvPr id="10" name="Freeform 9"/>
          <p:cNvSpPr/>
          <p:nvPr/>
        </p:nvSpPr>
        <p:spPr>
          <a:xfrm>
            <a:off x="291330" y="4103788"/>
            <a:ext cx="5499869" cy="1154012"/>
          </a:xfrm>
          <a:custGeom>
            <a:avLst/>
            <a:gdLst>
              <a:gd name="connsiteX0" fmla="*/ 0 w 2321718"/>
              <a:gd name="connsiteY0" fmla="*/ 183803 h 1838027"/>
              <a:gd name="connsiteX1" fmla="*/ 53835 w 2321718"/>
              <a:gd name="connsiteY1" fmla="*/ 53835 h 1838027"/>
              <a:gd name="connsiteX2" fmla="*/ 183803 w 2321718"/>
              <a:gd name="connsiteY2" fmla="*/ 1 h 1838027"/>
              <a:gd name="connsiteX3" fmla="*/ 2137915 w 2321718"/>
              <a:gd name="connsiteY3" fmla="*/ 0 h 1838027"/>
              <a:gd name="connsiteX4" fmla="*/ 2267883 w 2321718"/>
              <a:gd name="connsiteY4" fmla="*/ 53835 h 1838027"/>
              <a:gd name="connsiteX5" fmla="*/ 2321717 w 2321718"/>
              <a:gd name="connsiteY5" fmla="*/ 183803 h 1838027"/>
              <a:gd name="connsiteX6" fmla="*/ 2321718 w 2321718"/>
              <a:gd name="connsiteY6" fmla="*/ 1654224 h 1838027"/>
              <a:gd name="connsiteX7" fmla="*/ 2267883 w 2321718"/>
              <a:gd name="connsiteY7" fmla="*/ 1784192 h 1838027"/>
              <a:gd name="connsiteX8" fmla="*/ 2137915 w 2321718"/>
              <a:gd name="connsiteY8" fmla="*/ 1838027 h 1838027"/>
              <a:gd name="connsiteX9" fmla="*/ 183803 w 2321718"/>
              <a:gd name="connsiteY9" fmla="*/ 1838027 h 1838027"/>
              <a:gd name="connsiteX10" fmla="*/ 53835 w 2321718"/>
              <a:gd name="connsiteY10" fmla="*/ 1784192 h 1838027"/>
              <a:gd name="connsiteX11" fmla="*/ 0 w 2321718"/>
              <a:gd name="connsiteY11" fmla="*/ 1654224 h 1838027"/>
              <a:gd name="connsiteX12" fmla="*/ 0 w 2321718"/>
              <a:gd name="connsiteY12" fmla="*/ 183803 h 1838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718" h="1838027">
                <a:moveTo>
                  <a:pt x="0" y="183803"/>
                </a:moveTo>
                <a:cubicBezTo>
                  <a:pt x="0" y="135055"/>
                  <a:pt x="19365" y="88304"/>
                  <a:pt x="53835" y="53835"/>
                </a:cubicBezTo>
                <a:cubicBezTo>
                  <a:pt x="88305" y="19365"/>
                  <a:pt x="135056" y="0"/>
                  <a:pt x="183803" y="1"/>
                </a:cubicBezTo>
                <a:lnTo>
                  <a:pt x="2137915" y="0"/>
                </a:lnTo>
                <a:cubicBezTo>
                  <a:pt x="2186663" y="0"/>
                  <a:pt x="2233414" y="19365"/>
                  <a:pt x="2267883" y="53835"/>
                </a:cubicBezTo>
                <a:cubicBezTo>
                  <a:pt x="2302353" y="88305"/>
                  <a:pt x="2321718" y="135056"/>
                  <a:pt x="2321717" y="183803"/>
                </a:cubicBezTo>
                <a:cubicBezTo>
                  <a:pt x="2321717" y="673943"/>
                  <a:pt x="2321718" y="1164084"/>
                  <a:pt x="2321718" y="1654224"/>
                </a:cubicBezTo>
                <a:cubicBezTo>
                  <a:pt x="2321718" y="1702972"/>
                  <a:pt x="2302353" y="1749723"/>
                  <a:pt x="2267883" y="1784192"/>
                </a:cubicBezTo>
                <a:cubicBezTo>
                  <a:pt x="2233413" y="1818662"/>
                  <a:pt x="2186662" y="1838027"/>
                  <a:pt x="2137915" y="1838027"/>
                </a:cubicBezTo>
                <a:lnTo>
                  <a:pt x="183803" y="1838027"/>
                </a:lnTo>
                <a:cubicBezTo>
                  <a:pt x="135055" y="1838027"/>
                  <a:pt x="88304" y="1818662"/>
                  <a:pt x="53835" y="1784192"/>
                </a:cubicBezTo>
                <a:cubicBezTo>
                  <a:pt x="19365" y="1749722"/>
                  <a:pt x="0" y="1702971"/>
                  <a:pt x="0" y="1654224"/>
                </a:cubicBezTo>
                <a:lnTo>
                  <a:pt x="0" y="18380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2094" tIns="90029" rIns="102094" bIns="90029" numCol="1" spcCol="1270" anchor="ctr" anchorCtr="0">
            <a:noAutofit/>
          </a:bodyPr>
          <a:lstStyle/>
          <a:p>
            <a:pPr lvl="0" algn="ctr" defTabSz="844550">
              <a:lnSpc>
                <a:spcPct val="90000"/>
              </a:lnSpc>
              <a:spcBef>
                <a:spcPct val="0"/>
              </a:spcBef>
              <a:spcAft>
                <a:spcPct val="35000"/>
              </a:spcAft>
            </a:pPr>
            <a:r>
              <a:rPr lang="en-US" b="1" dirty="0" smtClean="0"/>
              <a:t>Home/School Partnership Initiative </a:t>
            </a:r>
          </a:p>
          <a:p>
            <a:pPr lvl="0" algn="ctr" defTabSz="844550">
              <a:lnSpc>
                <a:spcPct val="90000"/>
              </a:lnSpc>
              <a:spcBef>
                <a:spcPct val="0"/>
              </a:spcBef>
              <a:spcAft>
                <a:spcPct val="35000"/>
              </a:spcAft>
            </a:pPr>
            <a:r>
              <a:rPr lang="en-US" sz="1600" dirty="0" smtClean="0"/>
              <a:t>Grant and Communities of Practice</a:t>
            </a:r>
            <a:endParaRPr lang="en-US" sz="1600" dirty="0"/>
          </a:p>
        </p:txBody>
      </p:sp>
      <p:sp>
        <p:nvSpPr>
          <p:cNvPr id="2" name="Title 1"/>
          <p:cNvSpPr>
            <a:spLocks noGrp="1"/>
          </p:cNvSpPr>
          <p:nvPr>
            <p:ph type="title"/>
          </p:nvPr>
        </p:nvSpPr>
        <p:spPr>
          <a:xfrm>
            <a:off x="0" y="-152400"/>
            <a:ext cx="4343400" cy="685800"/>
          </a:xfrm>
        </p:spPr>
        <p:txBody>
          <a:bodyPr>
            <a:noAutofit/>
          </a:bodyPr>
          <a:lstStyle/>
          <a:p>
            <a:r>
              <a:rPr lang="en-US" sz="3600" dirty="0" smtClean="0"/>
              <a:t>ECSE Strategic Plan</a:t>
            </a:r>
            <a:endParaRPr lang="en-US" sz="3600" dirty="0"/>
          </a:p>
        </p:txBody>
      </p:sp>
      <p:sp>
        <p:nvSpPr>
          <p:cNvPr id="19" name="Freeform 18"/>
          <p:cNvSpPr/>
          <p:nvPr/>
        </p:nvSpPr>
        <p:spPr>
          <a:xfrm>
            <a:off x="291332" y="2362200"/>
            <a:ext cx="8547868" cy="609599"/>
          </a:xfrm>
          <a:custGeom>
            <a:avLst/>
            <a:gdLst>
              <a:gd name="connsiteX0" fmla="*/ 0 w 2321718"/>
              <a:gd name="connsiteY0" fmla="*/ 119762 h 1197619"/>
              <a:gd name="connsiteX1" fmla="*/ 35078 w 2321718"/>
              <a:gd name="connsiteY1" fmla="*/ 35077 h 1197619"/>
              <a:gd name="connsiteX2" fmla="*/ 119763 w 2321718"/>
              <a:gd name="connsiteY2" fmla="*/ 0 h 1197619"/>
              <a:gd name="connsiteX3" fmla="*/ 2201956 w 2321718"/>
              <a:gd name="connsiteY3" fmla="*/ 0 h 1197619"/>
              <a:gd name="connsiteX4" fmla="*/ 2286641 w 2321718"/>
              <a:gd name="connsiteY4" fmla="*/ 35078 h 1197619"/>
              <a:gd name="connsiteX5" fmla="*/ 2321718 w 2321718"/>
              <a:gd name="connsiteY5" fmla="*/ 119763 h 1197619"/>
              <a:gd name="connsiteX6" fmla="*/ 2321718 w 2321718"/>
              <a:gd name="connsiteY6" fmla="*/ 1077857 h 1197619"/>
              <a:gd name="connsiteX7" fmla="*/ 2286640 w 2321718"/>
              <a:gd name="connsiteY7" fmla="*/ 1162542 h 1197619"/>
              <a:gd name="connsiteX8" fmla="*/ 2201955 w 2321718"/>
              <a:gd name="connsiteY8" fmla="*/ 1197619 h 1197619"/>
              <a:gd name="connsiteX9" fmla="*/ 119762 w 2321718"/>
              <a:gd name="connsiteY9" fmla="*/ 1197619 h 1197619"/>
              <a:gd name="connsiteX10" fmla="*/ 35077 w 2321718"/>
              <a:gd name="connsiteY10" fmla="*/ 1162541 h 1197619"/>
              <a:gd name="connsiteX11" fmla="*/ 0 w 2321718"/>
              <a:gd name="connsiteY11" fmla="*/ 1077856 h 1197619"/>
              <a:gd name="connsiteX12" fmla="*/ 0 w 2321718"/>
              <a:gd name="connsiteY12" fmla="*/ 119762 h 119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718" h="1197619">
                <a:moveTo>
                  <a:pt x="0" y="119762"/>
                </a:moveTo>
                <a:cubicBezTo>
                  <a:pt x="0" y="87999"/>
                  <a:pt x="12618" y="57537"/>
                  <a:pt x="35078" y="35077"/>
                </a:cubicBezTo>
                <a:cubicBezTo>
                  <a:pt x="57538" y="12617"/>
                  <a:pt x="88000" y="0"/>
                  <a:pt x="119763" y="0"/>
                </a:cubicBezTo>
                <a:lnTo>
                  <a:pt x="2201956" y="0"/>
                </a:lnTo>
                <a:cubicBezTo>
                  <a:pt x="2233719" y="0"/>
                  <a:pt x="2264181" y="12618"/>
                  <a:pt x="2286641" y="35078"/>
                </a:cubicBezTo>
                <a:cubicBezTo>
                  <a:pt x="2309101" y="57538"/>
                  <a:pt x="2321718" y="88000"/>
                  <a:pt x="2321718" y="119763"/>
                </a:cubicBezTo>
                <a:lnTo>
                  <a:pt x="2321718" y="1077857"/>
                </a:lnTo>
                <a:cubicBezTo>
                  <a:pt x="2321718" y="1109620"/>
                  <a:pt x="2309100" y="1140082"/>
                  <a:pt x="2286640" y="1162542"/>
                </a:cubicBezTo>
                <a:cubicBezTo>
                  <a:pt x="2264180" y="1185002"/>
                  <a:pt x="2233718" y="1197619"/>
                  <a:pt x="2201955" y="1197619"/>
                </a:cubicBezTo>
                <a:lnTo>
                  <a:pt x="119762" y="1197619"/>
                </a:lnTo>
                <a:cubicBezTo>
                  <a:pt x="87999" y="1197619"/>
                  <a:pt x="57537" y="1185001"/>
                  <a:pt x="35077" y="1162541"/>
                </a:cubicBezTo>
                <a:cubicBezTo>
                  <a:pt x="12617" y="1140081"/>
                  <a:pt x="0" y="1109619"/>
                  <a:pt x="0" y="1077856"/>
                </a:cubicBezTo>
                <a:lnTo>
                  <a:pt x="0" y="11976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337" tIns="71272" rIns="83337" bIns="71272" numCol="1" spcCol="1270" anchor="ctr" anchorCtr="0">
            <a:noAutofit/>
          </a:bodyPr>
          <a:lstStyle/>
          <a:p>
            <a:pPr lvl="0" algn="ctr" defTabSz="844550">
              <a:lnSpc>
                <a:spcPct val="90000"/>
              </a:lnSpc>
              <a:spcBef>
                <a:spcPct val="0"/>
              </a:spcBef>
              <a:spcAft>
                <a:spcPct val="35000"/>
              </a:spcAft>
            </a:pPr>
            <a:r>
              <a:rPr lang="en-US" b="1" kern="1200" dirty="0" smtClean="0"/>
              <a:t>Early Childhood Special Education Leadership Academy</a:t>
            </a:r>
            <a:endParaRPr lang="en-US" b="1" kern="1200" dirty="0"/>
          </a:p>
        </p:txBody>
      </p:sp>
    </p:spTree>
    <p:extLst>
      <p:ext uri="{BB962C8B-B14F-4D97-AF65-F5344CB8AC3E}">
        <p14:creationId xmlns:p14="http://schemas.microsoft.com/office/powerpoint/2010/main" val="7737707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Statewide Activities</a:t>
            </a:r>
            <a:endParaRPr lang="en-US" sz="3600" dirty="0"/>
          </a:p>
        </p:txBody>
      </p:sp>
      <p:sp>
        <p:nvSpPr>
          <p:cNvPr id="3" name="Content Placeholder 2"/>
          <p:cNvSpPr>
            <a:spLocks noGrp="1"/>
          </p:cNvSpPr>
          <p:nvPr>
            <p:ph idx="1"/>
          </p:nvPr>
        </p:nvSpPr>
        <p:spPr/>
        <p:txBody>
          <a:bodyPr>
            <a:normAutofit/>
          </a:bodyPr>
          <a:lstStyle/>
          <a:p>
            <a:r>
              <a:rPr lang="en-US" sz="2800" dirty="0" smtClean="0"/>
              <a:t>Survey of Early Childhood Special Education Personnel </a:t>
            </a:r>
          </a:p>
          <a:p>
            <a:pPr lvl="1"/>
            <a:r>
              <a:rPr lang="en-US" sz="2800" dirty="0" smtClean="0"/>
              <a:t>Assess experiences with COS Process and need for additional PD</a:t>
            </a:r>
          </a:p>
          <a:p>
            <a:r>
              <a:rPr lang="en-US" sz="2800" dirty="0" smtClean="0"/>
              <a:t>In 2013-2014 the Department of Elementary and Secondary Education sponsored state-wide 1-Day Trainings in the COS Process and Aligning the Outcomes to the IEP</a:t>
            </a:r>
          </a:p>
          <a:p>
            <a:r>
              <a:rPr lang="en-US" sz="2800" dirty="0" smtClean="0"/>
              <a:t>We also offer several webinars throughout the year:</a:t>
            </a:r>
          </a:p>
          <a:p>
            <a:pPr lvl="1"/>
            <a:r>
              <a:rPr lang="en-US" sz="2800" dirty="0" smtClean="0"/>
              <a:t>Collecting Entry &amp; Exit Data</a:t>
            </a:r>
          </a:p>
          <a:p>
            <a:pPr lvl="1"/>
            <a:r>
              <a:rPr lang="en-US" sz="2800" dirty="0" smtClean="0"/>
              <a:t>Technical Aspects of Data Collection &amp; Reporting</a:t>
            </a:r>
          </a:p>
        </p:txBody>
      </p:sp>
    </p:spTree>
    <p:extLst>
      <p:ext uri="{BB962C8B-B14F-4D97-AF65-F5344CB8AC3E}">
        <p14:creationId xmlns:p14="http://schemas.microsoft.com/office/powerpoint/2010/main" val="28637011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Individualized Support</a:t>
            </a:r>
            <a:endParaRPr lang="en-US" dirty="0"/>
          </a:p>
        </p:txBody>
      </p:sp>
      <p:sp>
        <p:nvSpPr>
          <p:cNvPr id="3" name="Content Placeholder 2"/>
          <p:cNvSpPr>
            <a:spLocks noGrp="1"/>
          </p:cNvSpPr>
          <p:nvPr>
            <p:ph idx="1"/>
          </p:nvPr>
        </p:nvSpPr>
        <p:spPr>
          <a:xfrm>
            <a:off x="2971800" y="1143000"/>
            <a:ext cx="6019800" cy="5486400"/>
          </a:xfrm>
        </p:spPr>
        <p:txBody>
          <a:bodyPr>
            <a:normAutofit/>
          </a:bodyPr>
          <a:lstStyle/>
          <a:p>
            <a:r>
              <a:rPr lang="en-US" sz="2800" dirty="0" smtClean="0"/>
              <a:t>Purpose: To support </a:t>
            </a:r>
            <a:r>
              <a:rPr lang="en-US" sz="2800" dirty="0"/>
              <a:t>data analysis, interpretation, and </a:t>
            </a:r>
            <a:r>
              <a:rPr lang="en-US" sz="2800" dirty="0" smtClean="0"/>
              <a:t>use, including improving data quality</a:t>
            </a:r>
          </a:p>
          <a:p>
            <a:r>
              <a:rPr lang="en-US" sz="2800" dirty="0" smtClean="0"/>
              <a:t>Process:</a:t>
            </a:r>
          </a:p>
          <a:p>
            <a:pPr lvl="1"/>
            <a:r>
              <a:rPr lang="en-US" sz="2800" dirty="0" smtClean="0"/>
              <a:t>Districts upload data to the Department</a:t>
            </a:r>
          </a:p>
          <a:p>
            <a:pPr lvl="1"/>
            <a:r>
              <a:rPr lang="en-US" sz="2800" dirty="0" smtClean="0"/>
              <a:t>Conduct an initial review for data quality concerns/questions</a:t>
            </a:r>
          </a:p>
          <a:p>
            <a:pPr lvl="1"/>
            <a:r>
              <a:rPr lang="en-US" sz="2800" dirty="0" smtClean="0"/>
              <a:t>Schedule individual calls with relevant district personnel</a:t>
            </a:r>
          </a:p>
          <a:p>
            <a:endParaRPr lang="en-US" sz="2800" dirty="0"/>
          </a:p>
        </p:txBody>
      </p:sp>
      <p:pic>
        <p:nvPicPr>
          <p:cNvPr id="1029" name="Picture 5" descr="C:\Users\xsw\AppData\Local\Microsoft\Windows\Temporary Internet Files\Content.IE5\RVUR6MST\MP900385337[1].jpg"/>
          <p:cNvPicPr>
            <a:picLocks noChangeAspect="1" noChangeArrowheads="1"/>
          </p:cNvPicPr>
          <p:nvPr/>
        </p:nvPicPr>
        <p:blipFill>
          <a:blip r:embed="rId3" cstate="print"/>
          <a:srcRect/>
          <a:stretch>
            <a:fillRect/>
          </a:stretch>
        </p:blipFill>
        <p:spPr bwMode="auto">
          <a:xfrm>
            <a:off x="228600" y="1226024"/>
            <a:ext cx="2743200" cy="3840479"/>
          </a:xfrm>
          <a:prstGeom prst="rect">
            <a:avLst/>
          </a:prstGeom>
          <a:noFill/>
        </p:spPr>
      </p:pic>
    </p:spTree>
    <p:extLst>
      <p:ext uri="{BB962C8B-B14F-4D97-AF65-F5344CB8AC3E}">
        <p14:creationId xmlns:p14="http://schemas.microsoft.com/office/powerpoint/2010/main" val="1728316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Individualized Support</a:t>
            </a:r>
            <a:endParaRPr lang="en-US" dirty="0"/>
          </a:p>
        </p:txBody>
      </p:sp>
      <p:sp>
        <p:nvSpPr>
          <p:cNvPr id="3" name="Content Placeholder 2"/>
          <p:cNvSpPr>
            <a:spLocks noGrp="1"/>
          </p:cNvSpPr>
          <p:nvPr>
            <p:ph idx="1"/>
          </p:nvPr>
        </p:nvSpPr>
        <p:spPr>
          <a:xfrm>
            <a:off x="0" y="1066800"/>
            <a:ext cx="8763000" cy="5486400"/>
          </a:xfrm>
        </p:spPr>
        <p:txBody>
          <a:bodyPr>
            <a:noAutofit/>
          </a:bodyPr>
          <a:lstStyle/>
          <a:p>
            <a:pPr lvl="1">
              <a:buNone/>
            </a:pPr>
            <a:r>
              <a:rPr lang="en-US" sz="2600" b="1" dirty="0" smtClean="0"/>
              <a:t>Checking for Quality</a:t>
            </a:r>
          </a:p>
          <a:p>
            <a:pPr lvl="1"/>
            <a:r>
              <a:rPr lang="en-US" sz="2600" dirty="0" smtClean="0"/>
              <a:t>Is the data complete (includes ratings on each outcome, answers to progress questions, etc)?</a:t>
            </a:r>
            <a:endParaRPr lang="en-US" sz="2600" dirty="0"/>
          </a:p>
          <a:p>
            <a:pPr lvl="1"/>
            <a:r>
              <a:rPr lang="en-US" sz="2600" dirty="0" smtClean="0"/>
              <a:t>Do ratings across students at entry and at exit vary in expected ways?</a:t>
            </a:r>
          </a:p>
          <a:p>
            <a:pPr lvl="1"/>
            <a:r>
              <a:rPr lang="en-US" sz="2600" dirty="0" smtClean="0"/>
              <a:t>Is there a pattern of unusual progress or stagnation?</a:t>
            </a:r>
          </a:p>
          <a:p>
            <a:pPr lvl="2"/>
            <a:r>
              <a:rPr lang="en-US" sz="2600" dirty="0" smtClean="0"/>
              <a:t>Do all children enter or exit at the same rating?</a:t>
            </a:r>
          </a:p>
          <a:p>
            <a:pPr lvl="2"/>
            <a:r>
              <a:rPr lang="en-US" sz="2600" dirty="0" smtClean="0"/>
              <a:t>Are most or all children seeing the same change from entry to exit?</a:t>
            </a:r>
          </a:p>
          <a:p>
            <a:pPr lvl="2"/>
            <a:r>
              <a:rPr lang="en-US" sz="2600" dirty="0" smtClean="0"/>
              <a:t>Do children’s outcome ratings increase by more than 2 points on the 7 point scale from entry to exit?</a:t>
            </a:r>
          </a:p>
          <a:p>
            <a:pPr lvl="2">
              <a:buNone/>
            </a:pPr>
            <a:endParaRPr lang="en-US" sz="2600" dirty="0" smtClean="0"/>
          </a:p>
          <a:p>
            <a:pPr lvl="1">
              <a:buNone/>
            </a:pPr>
            <a:endParaRPr lang="en-US" sz="2400" dirty="0"/>
          </a:p>
        </p:txBody>
      </p:sp>
    </p:spTree>
    <p:extLst>
      <p:ext uri="{BB962C8B-B14F-4D97-AF65-F5344CB8AC3E}">
        <p14:creationId xmlns:p14="http://schemas.microsoft.com/office/powerpoint/2010/main" val="21188539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990600" y="882170"/>
            <a:ext cx="7391400" cy="5363922"/>
          </a:xfrm>
          <a:prstGeom prst="rect">
            <a:avLst/>
          </a:prstGeom>
          <a:noFill/>
          <a:ln w="9525">
            <a:noFill/>
            <a:miter lim="800000"/>
            <a:headEnd/>
            <a:tailEnd/>
          </a:ln>
        </p:spPr>
      </p:pic>
      <p:sp>
        <p:nvSpPr>
          <p:cNvPr id="7" name="Rectangle 6"/>
          <p:cNvSpPr/>
          <p:nvPr/>
        </p:nvSpPr>
        <p:spPr>
          <a:xfrm>
            <a:off x="381000" y="5876760"/>
            <a:ext cx="8001000" cy="369332"/>
          </a:xfrm>
          <a:prstGeom prst="rect">
            <a:avLst/>
          </a:prstGeom>
        </p:spPr>
        <p:txBody>
          <a:bodyPr wrap="square">
            <a:spAutoFit/>
          </a:bodyPr>
          <a:lstStyle/>
          <a:p>
            <a:pPr lvl="2"/>
            <a:r>
              <a:rPr lang="en-US" dirty="0" smtClean="0">
                <a:hlinkClick r:id="rId4"/>
              </a:rPr>
              <a:t>http://ectacenter.org/eco/assets/pdfs/Pattern_Checking_Table.pdf</a:t>
            </a:r>
            <a:endParaRPr lang="en-US" dirty="0" smtClean="0"/>
          </a:p>
        </p:txBody>
      </p:sp>
      <p:sp>
        <p:nvSpPr>
          <p:cNvPr id="8" name="Title 7"/>
          <p:cNvSpPr>
            <a:spLocks noGrp="1"/>
          </p:cNvSpPr>
          <p:nvPr>
            <p:ph type="title"/>
          </p:nvPr>
        </p:nvSpPr>
        <p:spPr/>
        <p:txBody>
          <a:bodyPr>
            <a:normAutofit/>
          </a:bodyPr>
          <a:lstStyle/>
          <a:p>
            <a:r>
              <a:rPr lang="en-US" dirty="0" smtClean="0"/>
              <a:t>ECTA Guidance for Pattern Checking</a:t>
            </a:r>
            <a:endParaRPr lang="en-US" dirty="0"/>
          </a:p>
        </p:txBody>
      </p:sp>
    </p:spTree>
    <p:extLst>
      <p:ext uri="{BB962C8B-B14F-4D97-AF65-F5344CB8AC3E}">
        <p14:creationId xmlns:p14="http://schemas.microsoft.com/office/powerpoint/2010/main" val="40848512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295" y="4011"/>
            <a:ext cx="8763000" cy="762000"/>
          </a:xfrm>
        </p:spPr>
        <p:txBody>
          <a:bodyPr>
            <a:noAutofit/>
          </a:bodyPr>
          <a:lstStyle/>
          <a:p>
            <a:r>
              <a:rPr lang="en-US" sz="3600" dirty="0" smtClean="0"/>
              <a:t>Individualized Support – </a:t>
            </a:r>
            <a:br>
              <a:rPr lang="en-US" sz="3600" dirty="0" smtClean="0"/>
            </a:br>
            <a:r>
              <a:rPr lang="en-US" sz="3600" dirty="0" smtClean="0"/>
              <a:t>Guiding Questions</a:t>
            </a:r>
            <a:endParaRPr lang="en-US" sz="3600" dirty="0"/>
          </a:p>
        </p:txBody>
      </p:sp>
      <p:sp>
        <p:nvSpPr>
          <p:cNvPr id="5" name="Oval Callout 4"/>
          <p:cNvSpPr/>
          <p:nvPr/>
        </p:nvSpPr>
        <p:spPr>
          <a:xfrm rot="20996410">
            <a:off x="168180" y="2091843"/>
            <a:ext cx="3206097" cy="2207795"/>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Tell me about how the COS process is completed in your district….</a:t>
            </a:r>
            <a:endParaRPr lang="en-US" dirty="0"/>
          </a:p>
        </p:txBody>
      </p:sp>
      <p:sp>
        <p:nvSpPr>
          <p:cNvPr id="6" name="Oval Callout 5"/>
          <p:cNvSpPr/>
          <p:nvPr/>
        </p:nvSpPr>
        <p:spPr>
          <a:xfrm rot="996330">
            <a:off x="6272808" y="2458451"/>
            <a:ext cx="2795314" cy="1969169"/>
          </a:xfrm>
          <a:prstGeom prst="wedgeEllipseCallou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How do you involve families in developing the ratings?</a:t>
            </a:r>
            <a:endParaRPr lang="en-US" dirty="0"/>
          </a:p>
        </p:txBody>
      </p:sp>
      <p:sp>
        <p:nvSpPr>
          <p:cNvPr id="7" name="Oval Callout 6"/>
          <p:cNvSpPr/>
          <p:nvPr/>
        </p:nvSpPr>
        <p:spPr>
          <a:xfrm>
            <a:off x="2438399" y="3769895"/>
            <a:ext cx="4467727" cy="2695074"/>
          </a:xfrm>
          <a:prstGeom prst="wedgeEllipseCallou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Given what we discussed, do these data make sense to you?  Does it align with how you believe your students are performing?</a:t>
            </a:r>
            <a:endParaRPr lang="en-US" dirty="0"/>
          </a:p>
        </p:txBody>
      </p:sp>
      <p:sp>
        <p:nvSpPr>
          <p:cNvPr id="8" name="Oval Callout 7"/>
          <p:cNvSpPr/>
          <p:nvPr/>
        </p:nvSpPr>
        <p:spPr>
          <a:xfrm>
            <a:off x="3276600" y="1309436"/>
            <a:ext cx="3200400" cy="2133600"/>
          </a:xfrm>
          <a:prstGeom prst="wedgeEllipseCallou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Do you use any age-anchoring resources  in the COS process?</a:t>
            </a:r>
            <a:endParaRPr lang="en-US" dirty="0"/>
          </a:p>
        </p:txBody>
      </p:sp>
      <p:sp>
        <p:nvSpPr>
          <p:cNvPr id="9" name="TextBox 8"/>
          <p:cNvSpPr txBox="1"/>
          <p:nvPr/>
        </p:nvSpPr>
        <p:spPr>
          <a:xfrm>
            <a:off x="228600" y="5117432"/>
            <a:ext cx="1981200" cy="1569660"/>
          </a:xfrm>
          <a:prstGeom prst="rect">
            <a:avLst/>
          </a:prstGeom>
          <a:noFill/>
        </p:spPr>
        <p:txBody>
          <a:bodyPr wrap="square" rtlCol="0">
            <a:spAutoFit/>
          </a:bodyPr>
          <a:lstStyle/>
          <a:p>
            <a:r>
              <a:rPr lang="en-US" dirty="0" smtClean="0"/>
              <a:t>Meaningful conversation about the data…</a:t>
            </a:r>
            <a:endParaRPr lang="en-US" dirty="0"/>
          </a:p>
        </p:txBody>
      </p:sp>
    </p:spTree>
    <p:extLst>
      <p:ext uri="{BB962C8B-B14F-4D97-AF65-F5344CB8AC3E}">
        <p14:creationId xmlns:p14="http://schemas.microsoft.com/office/powerpoint/2010/main" val="15008220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Reviewing Child Outcomes </a:t>
            </a:r>
            <a:br>
              <a:rPr lang="en-US" sz="3600" dirty="0" smtClean="0"/>
            </a:br>
            <a:r>
              <a:rPr lang="en-US" sz="3600" dirty="0" smtClean="0"/>
              <a:t>Summary Forms</a:t>
            </a:r>
            <a:endParaRPr lang="en-US" sz="3600" dirty="0"/>
          </a:p>
        </p:txBody>
      </p:sp>
      <p:sp>
        <p:nvSpPr>
          <p:cNvPr id="3" name="Content Placeholder 2"/>
          <p:cNvSpPr>
            <a:spLocks noGrp="1"/>
          </p:cNvSpPr>
          <p:nvPr>
            <p:ph idx="1"/>
          </p:nvPr>
        </p:nvSpPr>
        <p:spPr>
          <a:xfrm>
            <a:off x="381000" y="1828800"/>
            <a:ext cx="8763000" cy="5486400"/>
          </a:xfrm>
        </p:spPr>
        <p:txBody>
          <a:bodyPr/>
          <a:lstStyle/>
          <a:p>
            <a:r>
              <a:rPr lang="en-US" sz="2800" dirty="0" smtClean="0"/>
              <a:t>Supporting further integration and analysis</a:t>
            </a:r>
          </a:p>
          <a:p>
            <a:r>
              <a:rPr lang="en-US" sz="2800" dirty="0" smtClean="0"/>
              <a:t>A sample of districts were asked to submit copies of their COSFs to the Department</a:t>
            </a:r>
          </a:p>
          <a:p>
            <a:r>
              <a:rPr lang="en-US" sz="2800" dirty="0" smtClean="0"/>
              <a:t>Individual calls were scheduled with districts to discuss their COSFs</a:t>
            </a:r>
          </a:p>
          <a:p>
            <a:r>
              <a:rPr lang="en-US" sz="2800" dirty="0" smtClean="0"/>
              <a:t>ECTA Guidance for Reviewing COSFs: </a:t>
            </a:r>
          </a:p>
          <a:p>
            <a:pPr marL="0" indent="0">
              <a:buNone/>
            </a:pPr>
            <a:r>
              <a:rPr lang="en-US" sz="2800" dirty="0" smtClean="0">
                <a:hlinkClick r:id="rId3"/>
              </a:rPr>
              <a:t>http://ectacenter.org/eco/assets/pdfs/8_GuidanceReviewingCOSFs.pdf</a:t>
            </a:r>
            <a:endParaRPr lang="en-US" sz="2800" dirty="0" smtClean="0"/>
          </a:p>
          <a:p>
            <a:endParaRPr lang="en-US" sz="2800" dirty="0"/>
          </a:p>
        </p:txBody>
      </p:sp>
    </p:spTree>
    <p:extLst>
      <p:ext uri="{BB962C8B-B14F-4D97-AF65-F5344CB8AC3E}">
        <p14:creationId xmlns:p14="http://schemas.microsoft.com/office/powerpoint/2010/main" val="1280344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39BF9B7-689C-EC44-85BB-781DEF006AB5}" type="slidenum">
              <a:rPr lang="en-US" smtClean="0"/>
              <a:pPr>
                <a:defRPr/>
              </a:pPr>
              <a:t>2</a:t>
            </a:fld>
            <a:endParaRPr lang="en-US" dirty="0"/>
          </a:p>
        </p:txBody>
      </p:sp>
      <p:pic>
        <p:nvPicPr>
          <p:cNvPr id="13" name="Content Placeholder 12"/>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990600" y="1066800"/>
            <a:ext cx="6858000" cy="5025710"/>
          </a:xfrm>
        </p:spPr>
      </p:pic>
    </p:spTree>
    <p:extLst>
      <p:ext uri="{BB962C8B-B14F-4D97-AF65-F5344CB8AC3E}">
        <p14:creationId xmlns:p14="http://schemas.microsoft.com/office/powerpoint/2010/main" val="28197644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Challenges</a:t>
            </a:r>
            <a:endParaRPr lang="en-US" sz="3600" dirty="0"/>
          </a:p>
        </p:txBody>
      </p:sp>
      <p:sp>
        <p:nvSpPr>
          <p:cNvPr id="3" name="Content Placeholder 2"/>
          <p:cNvSpPr>
            <a:spLocks noGrp="1"/>
          </p:cNvSpPr>
          <p:nvPr>
            <p:ph idx="1"/>
          </p:nvPr>
        </p:nvSpPr>
        <p:spPr>
          <a:xfrm>
            <a:off x="94488" y="1562100"/>
            <a:ext cx="8763000" cy="5486400"/>
          </a:xfrm>
        </p:spPr>
        <p:txBody>
          <a:bodyPr/>
          <a:lstStyle/>
          <a:p>
            <a:r>
              <a:rPr lang="en-US" sz="2800" dirty="0" smtClean="0"/>
              <a:t>Time Intensive Process</a:t>
            </a:r>
          </a:p>
          <a:p>
            <a:pPr lvl="1"/>
            <a:r>
              <a:rPr lang="en-US" sz="2800" dirty="0" smtClean="0"/>
              <a:t>Scheduling calls can be challenging</a:t>
            </a:r>
          </a:p>
          <a:p>
            <a:r>
              <a:rPr lang="en-US" sz="2800" dirty="0" smtClean="0"/>
              <a:t>Level of Engagement </a:t>
            </a:r>
          </a:p>
          <a:p>
            <a:pPr lvl="1"/>
            <a:r>
              <a:rPr lang="en-US" sz="2800" dirty="0" smtClean="0"/>
              <a:t>Individuals’ interest in engaging in a conversation about the outcomes can vary</a:t>
            </a:r>
          </a:p>
          <a:p>
            <a:r>
              <a:rPr lang="en-US" sz="2800" dirty="0" smtClean="0"/>
              <a:t>Correcting data mid-stream</a:t>
            </a:r>
          </a:p>
          <a:p>
            <a:pPr lvl="1"/>
            <a:r>
              <a:rPr lang="en-US" sz="2800" dirty="0" smtClean="0"/>
              <a:t>What do you do when you realize the rating scale wasn’t used appropriately at entry?</a:t>
            </a:r>
          </a:p>
          <a:p>
            <a:pPr lvl="1"/>
            <a:endParaRPr lang="en-US" dirty="0" smtClean="0"/>
          </a:p>
        </p:txBody>
      </p:sp>
      <p:pic>
        <p:nvPicPr>
          <p:cNvPr id="3078" name="Picture 6" descr="C:\Users\xsw\AppData\Local\Microsoft\Windows\Temporary Internet Files\Content.IE5\VHDUJZY0\MP900305766[1].jpg"/>
          <p:cNvPicPr>
            <a:picLocks noChangeAspect="1" noChangeArrowheads="1"/>
          </p:cNvPicPr>
          <p:nvPr/>
        </p:nvPicPr>
        <p:blipFill>
          <a:blip r:embed="rId2" cstate="print"/>
          <a:srcRect/>
          <a:stretch>
            <a:fillRect/>
          </a:stretch>
        </p:blipFill>
        <p:spPr bwMode="auto">
          <a:xfrm>
            <a:off x="6477000" y="304800"/>
            <a:ext cx="2380488" cy="2514600"/>
          </a:xfrm>
          <a:prstGeom prst="rect">
            <a:avLst/>
          </a:prstGeom>
          <a:noFill/>
        </p:spPr>
      </p:pic>
    </p:spTree>
    <p:extLst>
      <p:ext uri="{BB962C8B-B14F-4D97-AF65-F5344CB8AC3E}">
        <p14:creationId xmlns:p14="http://schemas.microsoft.com/office/powerpoint/2010/main" val="11877479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Benefits</a:t>
            </a:r>
            <a:endParaRPr lang="en-US" sz="3600" dirty="0"/>
          </a:p>
        </p:txBody>
      </p:sp>
      <p:sp>
        <p:nvSpPr>
          <p:cNvPr id="3" name="Content Placeholder 2"/>
          <p:cNvSpPr>
            <a:spLocks noGrp="1"/>
          </p:cNvSpPr>
          <p:nvPr>
            <p:ph idx="1"/>
          </p:nvPr>
        </p:nvSpPr>
        <p:spPr>
          <a:xfrm>
            <a:off x="352926" y="1828800"/>
            <a:ext cx="8763000" cy="5486400"/>
          </a:xfrm>
        </p:spPr>
        <p:txBody>
          <a:bodyPr>
            <a:normAutofit/>
          </a:bodyPr>
          <a:lstStyle/>
          <a:p>
            <a:r>
              <a:rPr lang="en-US" sz="2800" dirty="0" smtClean="0"/>
              <a:t>Opportunity to address questions and concerns one-on-one</a:t>
            </a:r>
          </a:p>
          <a:p>
            <a:r>
              <a:rPr lang="en-US" sz="2800" dirty="0" smtClean="0"/>
              <a:t>Some people are more comfortable being open about local level challenges on the phone</a:t>
            </a:r>
          </a:p>
          <a:p>
            <a:r>
              <a:rPr lang="en-US" sz="2800" dirty="0" smtClean="0"/>
              <a:t>Opportunity to generate buy-in to the process through a meaningful conversation about the data and what it means</a:t>
            </a:r>
          </a:p>
          <a:p>
            <a:r>
              <a:rPr lang="en-US" sz="2800" dirty="0" smtClean="0"/>
              <a:t>Taken together, we have seen trends in the calls that have helped us identify needed resources</a:t>
            </a:r>
            <a:endParaRPr lang="en-US" sz="28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705600" y="-1"/>
            <a:ext cx="2438400" cy="1628101"/>
          </a:xfrm>
          <a:prstGeom prst="rect">
            <a:avLst/>
          </a:prstGeom>
        </p:spPr>
      </p:pic>
    </p:spTree>
    <p:extLst>
      <p:ext uri="{BB962C8B-B14F-4D97-AF65-F5344CB8AC3E}">
        <p14:creationId xmlns:p14="http://schemas.microsoft.com/office/powerpoint/2010/main" val="15662846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Anticipated Outcomes at the Local Level</a:t>
            </a:r>
            <a:endParaRPr lang="en-US" sz="3600" dirty="0"/>
          </a:p>
        </p:txBody>
      </p:sp>
      <p:sp>
        <p:nvSpPr>
          <p:cNvPr id="3" name="Content Placeholder 2"/>
          <p:cNvSpPr>
            <a:spLocks noGrp="1"/>
          </p:cNvSpPr>
          <p:nvPr>
            <p:ph idx="1"/>
          </p:nvPr>
        </p:nvSpPr>
        <p:spPr>
          <a:xfrm>
            <a:off x="152400" y="990600"/>
            <a:ext cx="8763000" cy="5486400"/>
          </a:xfrm>
        </p:spPr>
        <p:txBody>
          <a:bodyPr>
            <a:noAutofit/>
          </a:bodyPr>
          <a:lstStyle/>
          <a:p>
            <a:r>
              <a:rPr lang="en-US" sz="2800" dirty="0" smtClean="0"/>
              <a:t>Districts have a better understanding of:</a:t>
            </a:r>
          </a:p>
          <a:p>
            <a:pPr lvl="1"/>
            <a:r>
              <a:rPr lang="en-US" sz="2800" dirty="0" smtClean="0"/>
              <a:t>How to identify problems with their data prior to submission</a:t>
            </a:r>
          </a:p>
          <a:p>
            <a:pPr lvl="1"/>
            <a:r>
              <a:rPr lang="en-US" sz="2800" dirty="0" smtClean="0"/>
              <a:t>How the state uses the data</a:t>
            </a:r>
          </a:p>
          <a:p>
            <a:pPr lvl="1"/>
            <a:r>
              <a:rPr lang="en-US" sz="2800" dirty="0" smtClean="0"/>
              <a:t>How to use embedded tools in the data-collection spreadsheet for analysis</a:t>
            </a:r>
          </a:p>
          <a:p>
            <a:pPr lvl="1"/>
            <a:r>
              <a:rPr lang="en-US" sz="2800" dirty="0" smtClean="0"/>
              <a:t>What the data for their program looks like</a:t>
            </a:r>
          </a:p>
          <a:p>
            <a:r>
              <a:rPr lang="en-US" sz="2800" dirty="0" smtClean="0"/>
              <a:t>These conversations can model data conversations to have at the local level</a:t>
            </a:r>
          </a:p>
          <a:p>
            <a:pPr marL="0" indent="0">
              <a:buNone/>
            </a:pPr>
            <a:r>
              <a:rPr lang="en-US" sz="2800" b="1" dirty="0" smtClean="0"/>
              <a:t>Ultimately, local level personnel can have a better understanding of what their data mean and how to interpret it for use in their program.</a:t>
            </a:r>
            <a:endParaRPr lang="en-US" sz="2800" b="1" dirty="0"/>
          </a:p>
        </p:txBody>
      </p:sp>
    </p:spTree>
    <p:extLst>
      <p:ext uri="{BB962C8B-B14F-4D97-AF65-F5344CB8AC3E}">
        <p14:creationId xmlns:p14="http://schemas.microsoft.com/office/powerpoint/2010/main" val="36345819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74" y="342900"/>
            <a:ext cx="5562600" cy="762000"/>
          </a:xfrm>
        </p:spPr>
        <p:txBody>
          <a:bodyPr>
            <a:normAutofit/>
          </a:bodyPr>
          <a:lstStyle/>
          <a:p>
            <a:r>
              <a:rPr lang="en-US" sz="3600" dirty="0" smtClean="0"/>
              <a:t>Planning for the Future</a:t>
            </a:r>
            <a:endParaRPr lang="en-US" sz="3600" dirty="0"/>
          </a:p>
        </p:txBody>
      </p:sp>
      <p:sp>
        <p:nvSpPr>
          <p:cNvPr id="3" name="Content Placeholder 2"/>
          <p:cNvSpPr>
            <a:spLocks noGrp="1"/>
          </p:cNvSpPr>
          <p:nvPr>
            <p:ph idx="1"/>
          </p:nvPr>
        </p:nvSpPr>
        <p:spPr/>
        <p:txBody>
          <a:bodyPr>
            <a:noAutofit/>
          </a:bodyPr>
          <a:lstStyle/>
          <a:p>
            <a:r>
              <a:rPr lang="en-US" sz="2300" dirty="0" smtClean="0"/>
              <a:t>Developing new resources                                                            to support the use of the COS Process</a:t>
            </a:r>
          </a:p>
          <a:p>
            <a:r>
              <a:rPr lang="en-US" sz="2300" dirty="0" smtClean="0"/>
              <a:t>Worked with ECTA to develop a train-the-trainer model to increase our capacity to offer trainings and local-level support</a:t>
            </a:r>
          </a:p>
          <a:p>
            <a:r>
              <a:rPr lang="en-US" sz="2300" dirty="0" smtClean="0"/>
              <a:t>Working with our data team to conduct additional statewide data analyses</a:t>
            </a:r>
          </a:p>
          <a:p>
            <a:r>
              <a:rPr lang="en-US" sz="2300" dirty="0" smtClean="0"/>
              <a:t>Funding Opportunities:</a:t>
            </a:r>
          </a:p>
          <a:p>
            <a:pPr lvl="1"/>
            <a:r>
              <a:rPr lang="en-US" sz="2300" dirty="0" smtClean="0"/>
              <a:t>Early Childhood Special Education Program Improvement Grant</a:t>
            </a:r>
          </a:p>
          <a:p>
            <a:pPr lvl="1"/>
            <a:r>
              <a:rPr lang="en-US" sz="2300" dirty="0" smtClean="0"/>
              <a:t>Professional Development Grant with the opportunity to target improving data quality and use</a:t>
            </a:r>
          </a:p>
          <a:p>
            <a:r>
              <a:rPr lang="en-US" sz="2300" dirty="0" smtClean="0"/>
              <a:t>MA Executive Office of Education Birth to 3</a:t>
            </a:r>
            <a:r>
              <a:rPr lang="en-US" sz="2300" baseline="30000" dirty="0" smtClean="0"/>
              <a:t>rd</a:t>
            </a:r>
            <a:r>
              <a:rPr lang="en-US" sz="2300" dirty="0" smtClean="0"/>
              <a:t> Grade Initiative</a:t>
            </a:r>
          </a:p>
          <a:p>
            <a:r>
              <a:rPr lang="en-US" sz="2300" dirty="0" smtClean="0"/>
              <a:t>Working with Part C to assign individual student identifiers in EI</a:t>
            </a:r>
            <a:endParaRPr lang="en-US" sz="2300" dirty="0"/>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flipH="1">
            <a:off x="6404713" y="0"/>
            <a:ext cx="2739287" cy="1828800"/>
          </a:xfrm>
          <a:prstGeom prst="rect">
            <a:avLst/>
          </a:prstGeom>
        </p:spPr>
      </p:pic>
    </p:spTree>
    <p:extLst>
      <p:ext uri="{BB962C8B-B14F-4D97-AF65-F5344CB8AC3E}">
        <p14:creationId xmlns:p14="http://schemas.microsoft.com/office/powerpoint/2010/main" val="32897446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9" y="1036093"/>
            <a:ext cx="8534401" cy="1905000"/>
          </a:xfrm>
        </p:spPr>
        <p:txBody>
          <a:bodyPr rtlCol="0">
            <a:normAutofit fontScale="90000"/>
          </a:bodyPr>
          <a:lstStyle/>
          <a:p>
            <a:pPr algn="l" eaLnBrk="1" fontAlgn="auto" hangingPunct="1">
              <a:spcAft>
                <a:spcPts val="0"/>
              </a:spcAft>
              <a:defRPr/>
            </a:pPr>
            <a:r>
              <a:rPr lang="en-US" dirty="0" smtClean="0"/>
              <a:t>Child Outcomes Data:</a:t>
            </a:r>
            <a:br>
              <a:rPr lang="en-US" dirty="0" smtClean="0"/>
            </a:br>
            <a:r>
              <a:rPr lang="en-US" sz="4400" dirty="0" smtClean="0"/>
              <a:t>Integration at the Local/District Level</a:t>
            </a:r>
            <a:endParaRPr lang="en-US" sz="4400" dirty="0"/>
          </a:p>
        </p:txBody>
      </p:sp>
      <p:sp>
        <p:nvSpPr>
          <p:cNvPr id="3" name="Subtitle 2"/>
          <p:cNvSpPr>
            <a:spLocks noGrp="1"/>
          </p:cNvSpPr>
          <p:nvPr>
            <p:ph type="subTitle" idx="1"/>
          </p:nvPr>
        </p:nvSpPr>
        <p:spPr>
          <a:xfrm>
            <a:off x="1142999" y="5659572"/>
            <a:ext cx="6858000" cy="1600200"/>
          </a:xfrm>
        </p:spPr>
        <p:txBody>
          <a:bodyPr rtlCol="0">
            <a:normAutofit fontScale="47500" lnSpcReduction="20000"/>
          </a:bodyPr>
          <a:lstStyle/>
          <a:p>
            <a:pPr eaLnBrk="1" fontAlgn="auto" hangingPunct="1">
              <a:spcAft>
                <a:spcPts val="0"/>
              </a:spcAft>
              <a:defRPr/>
            </a:pPr>
            <a:r>
              <a:rPr lang="en-US" sz="5000" b="1" dirty="0" smtClean="0">
                <a:solidFill>
                  <a:schemeClr val="tx1"/>
                </a:solidFill>
              </a:rPr>
              <a:t>Connecting Outcomes/Child Data to Professional Goals and Staff Development</a:t>
            </a:r>
          </a:p>
          <a:p>
            <a:pPr eaLnBrk="1" fontAlgn="auto" hangingPunct="1">
              <a:spcAft>
                <a:spcPts val="0"/>
              </a:spcAft>
              <a:defRPr/>
            </a:pPr>
            <a:endParaRPr lang="en-US" sz="3100" i="1" dirty="0" smtClean="0">
              <a:solidFill>
                <a:schemeClr val="bg2">
                  <a:lumMod val="10000"/>
                </a:schemeClr>
              </a:solidFill>
            </a:endParaRPr>
          </a:p>
          <a:p>
            <a:pPr eaLnBrk="1" fontAlgn="auto" hangingPunct="1">
              <a:spcAft>
                <a:spcPts val="0"/>
              </a:spcAft>
              <a:defRPr/>
            </a:pPr>
            <a:r>
              <a:rPr lang="en-US" sz="4200" i="1" dirty="0" smtClean="0">
                <a:solidFill>
                  <a:schemeClr val="bg2">
                    <a:lumMod val="10000"/>
                  </a:schemeClr>
                </a:solidFill>
              </a:rPr>
              <a:t>Kristy Feden                                                                                                          </a:t>
            </a:r>
            <a:endParaRPr lang="en-US" sz="4200" i="1" dirty="0">
              <a:solidFill>
                <a:schemeClr val="bg2">
                  <a:lumMod val="10000"/>
                </a:schemeClr>
              </a:solidFill>
            </a:endParaRPr>
          </a:p>
        </p:txBody>
      </p:sp>
      <p:pic>
        <p:nvPicPr>
          <p:cNvPr id="4" name="Picture 3"/>
          <p:cNvPicPr>
            <a:picLocks noChangeAspect="1"/>
          </p:cNvPicPr>
          <p:nvPr/>
        </p:nvPicPr>
        <p:blipFill>
          <a:blip r:embed="rId3"/>
          <a:stretch>
            <a:fillRect/>
          </a:stretch>
        </p:blipFill>
        <p:spPr>
          <a:xfrm>
            <a:off x="1101458" y="2209800"/>
            <a:ext cx="5396324" cy="3076165"/>
          </a:xfrm>
          <a:prstGeom prst="rect">
            <a:avLst/>
          </a:prstGeom>
        </p:spPr>
      </p:pic>
    </p:spTree>
    <p:extLst>
      <p:ext uri="{BB962C8B-B14F-4D97-AF65-F5344CB8AC3E}">
        <p14:creationId xmlns:p14="http://schemas.microsoft.com/office/powerpoint/2010/main" val="370580744"/>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type="body" sz="half" idx="2"/>
          </p:nvPr>
        </p:nvSpPr>
        <p:spPr>
          <a:xfrm>
            <a:off x="228600" y="4267200"/>
            <a:ext cx="8001000" cy="1752600"/>
          </a:xfrm>
        </p:spPr>
        <p:txBody>
          <a:bodyPr/>
          <a:lstStyle/>
          <a:p>
            <a:pPr marL="0" indent="0" algn="ctr" eaLnBrk="1" hangingPunct="1">
              <a:buFont typeface="Brush Script MT" panose="03060802040406070304" pitchFamily="66" charset="0"/>
              <a:buNone/>
            </a:pPr>
            <a:r>
              <a:rPr lang="en-US" altLang="en-US" sz="3200" i="1" dirty="0" smtClean="0"/>
              <a:t>“Data-based decision making should be the driving force in any early care and education setting” </a:t>
            </a:r>
          </a:p>
          <a:p>
            <a:pPr marL="0" indent="0" algn="ctr" eaLnBrk="1" hangingPunct="1">
              <a:buFont typeface="Brush Script MT" panose="03060802040406070304" pitchFamily="66" charset="0"/>
              <a:buNone/>
            </a:pPr>
            <a:r>
              <a:rPr lang="en-US" altLang="en-US" sz="2800" i="1" dirty="0" smtClean="0"/>
              <a:t>(</a:t>
            </a:r>
            <a:r>
              <a:rPr lang="en-US" altLang="en-US" sz="2000" i="1" dirty="0" smtClean="0"/>
              <a:t>Krugly, Stein, &amp; Centeno, 2014</a:t>
            </a:r>
            <a:r>
              <a:rPr lang="en-US" altLang="en-US" sz="2800" i="1" dirty="0" smtClean="0"/>
              <a:t>)</a:t>
            </a:r>
          </a:p>
          <a:p>
            <a:pPr marL="0" indent="0" algn="ctr" eaLnBrk="1" hangingPunct="1">
              <a:buFont typeface="Brush Script MT" panose="03060802040406070304" pitchFamily="66" charset="0"/>
              <a:buNone/>
            </a:pPr>
            <a:endParaRPr lang="en-US" altLang="en-US" sz="2800" i="1" dirty="0"/>
          </a:p>
          <a:p>
            <a:pPr marL="0" indent="0" algn="ctr" eaLnBrk="1" hangingPunct="1">
              <a:buFont typeface="Brush Script MT" panose="03060802040406070304" pitchFamily="66" charset="0"/>
              <a:buNone/>
            </a:pPr>
            <a:endParaRPr lang="en-US" altLang="en-US" sz="2800" i="1" dirty="0" smtClean="0"/>
          </a:p>
          <a:p>
            <a:pPr marL="0" indent="0" algn="ctr" eaLnBrk="1" hangingPunct="1">
              <a:buFont typeface="Brush Script MT" panose="03060802040406070304" pitchFamily="66" charset="0"/>
              <a:buNone/>
            </a:pPr>
            <a:endParaRPr lang="en-US" altLang="en-US" sz="2800" i="1" dirty="0"/>
          </a:p>
          <a:p>
            <a:pPr marL="0" indent="0" algn="ctr" eaLnBrk="1" hangingPunct="1">
              <a:buFont typeface="Brush Script MT" panose="03060802040406070304" pitchFamily="66" charset="0"/>
              <a:buNone/>
            </a:pPr>
            <a:endParaRPr lang="en-US" altLang="en-US" sz="2800" i="1" dirty="0" smtClean="0"/>
          </a:p>
          <a:p>
            <a:pPr marL="0" indent="0" algn="ctr" eaLnBrk="1" hangingPunct="1">
              <a:buFont typeface="Brush Script MT" panose="03060802040406070304" pitchFamily="66" charset="0"/>
              <a:buNone/>
            </a:pPr>
            <a:endParaRPr lang="en-US" altLang="en-US" sz="2800" i="1" dirty="0"/>
          </a:p>
          <a:p>
            <a:pPr marL="0" indent="0" algn="ctr" eaLnBrk="1" hangingPunct="1">
              <a:buFont typeface="Brush Script MT" panose="03060802040406070304" pitchFamily="66" charset="0"/>
              <a:buNone/>
            </a:pPr>
            <a:endParaRPr lang="en-US" altLang="en-US" sz="2800" i="1" dirty="0" smtClean="0"/>
          </a:p>
          <a:p>
            <a:pPr marL="0" indent="0" eaLnBrk="1" hangingPunct="1">
              <a:buFont typeface="Brush Script MT" panose="03060802040406070304" pitchFamily="66" charset="0"/>
              <a:buNone/>
            </a:pPr>
            <a:endParaRPr lang="en-US" altLang="en-US" dirty="0" smtClean="0"/>
          </a:p>
          <a:p>
            <a:pPr marL="0" indent="0" eaLnBrk="1" hangingPunct="1">
              <a:buFont typeface="Brush Script MT" panose="03060802040406070304" pitchFamily="66" charset="0"/>
              <a:buNone/>
            </a:pPr>
            <a:endParaRPr lang="en-US" altLang="en-US" dirty="0" smtClean="0"/>
          </a:p>
        </p:txBody>
      </p:sp>
      <p:pic>
        <p:nvPicPr>
          <p:cNvPr id="61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04800"/>
            <a:ext cx="4114800" cy="3612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10204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dirty="0" smtClean="0"/>
              <a:t>Nebraska: What is Results Matter?</a:t>
            </a:r>
          </a:p>
        </p:txBody>
      </p:sp>
      <p:sp>
        <p:nvSpPr>
          <p:cNvPr id="7171" name="Content Placeholder 2"/>
          <p:cNvSpPr>
            <a:spLocks noGrp="1"/>
          </p:cNvSpPr>
          <p:nvPr>
            <p:ph idx="1"/>
          </p:nvPr>
        </p:nvSpPr>
        <p:spPr/>
        <p:txBody>
          <a:bodyPr/>
          <a:lstStyle/>
          <a:p>
            <a:pPr eaLnBrk="1" hangingPunct="1"/>
            <a:r>
              <a:rPr lang="en-US" altLang="en-US" sz="2400" dirty="0" smtClean="0"/>
              <a:t>Results Matter is the process through which data is collected for State/Federal reporting requirements</a:t>
            </a:r>
          </a:p>
          <a:p>
            <a:pPr eaLnBrk="1" hangingPunct="1"/>
            <a:r>
              <a:rPr lang="en-US" altLang="en-US" sz="2400" dirty="0" smtClean="0"/>
              <a:t>Teaching Strategies GOLD—Universal Assessment tool</a:t>
            </a:r>
          </a:p>
          <a:p>
            <a:pPr eaLnBrk="1" hangingPunct="1"/>
            <a:r>
              <a:rPr lang="en-US" altLang="en-US" sz="2400" dirty="0" smtClean="0"/>
              <a:t>COSF data is calculated internally within GOLD online system</a:t>
            </a:r>
          </a:p>
          <a:p>
            <a:pPr eaLnBrk="1" hangingPunct="1"/>
            <a:r>
              <a:rPr lang="en-US" altLang="en-US" sz="2400" dirty="0" smtClean="0"/>
              <a:t>Districts are able to compare local/district performance against State Performance Plan (SPP) targets  </a:t>
            </a:r>
          </a:p>
          <a:p>
            <a:pPr eaLnBrk="1" hangingPunct="1"/>
            <a:r>
              <a:rPr lang="en-US" altLang="en-US" sz="2400" dirty="0" smtClean="0"/>
              <a:t>Data is compiled at the state level on the SPP based on state-wide data submissions in GOLD</a:t>
            </a:r>
          </a:p>
          <a:p>
            <a:pPr eaLnBrk="1" hangingPunct="1"/>
            <a:r>
              <a:rPr lang="en-US" altLang="en-US" sz="2400" dirty="0" smtClean="0"/>
              <a:t>LEA’s provide majority of Part C services—Nebraska data includes children as young as 6 months of age (Nebraska is a Birth Mandate State)</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84250" y="5714999"/>
            <a:ext cx="2259750" cy="1131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08569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Teacher/Practitioner Level</a:t>
            </a:r>
            <a:endParaRPr lang="en-US" dirty="0"/>
          </a:p>
        </p:txBody>
      </p:sp>
      <p:sp>
        <p:nvSpPr>
          <p:cNvPr id="3" name="Content Placeholder 2"/>
          <p:cNvSpPr>
            <a:spLocks noGrp="1"/>
          </p:cNvSpPr>
          <p:nvPr>
            <p:ph idx="1"/>
          </p:nvPr>
        </p:nvSpPr>
        <p:spPr/>
        <p:txBody>
          <a:bodyPr/>
          <a:lstStyle/>
          <a:p>
            <a:r>
              <a:rPr lang="en-US" sz="3600" dirty="0" smtClean="0"/>
              <a:t>Engaging Staff through Continuous Improvement </a:t>
            </a:r>
          </a:p>
          <a:p>
            <a:pPr marL="0"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6182" y="2646362"/>
            <a:ext cx="5028018" cy="3764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91260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1" fontAlgn="auto" hangingPunct="1">
              <a:spcAft>
                <a:spcPts val="0"/>
              </a:spcAft>
              <a:defRPr/>
            </a:pPr>
            <a:r>
              <a:rPr lang="en-US" sz="3600" dirty="0"/>
              <a:t>Engaging Teachers/Staff through the </a:t>
            </a:r>
            <a:br>
              <a:rPr lang="en-US" sz="3600" dirty="0"/>
            </a:br>
            <a:r>
              <a:rPr lang="en-US" sz="3600" dirty="0"/>
              <a:t>I.D.E.A.L. Process:</a:t>
            </a:r>
          </a:p>
        </p:txBody>
      </p:sp>
      <p:sp>
        <p:nvSpPr>
          <p:cNvPr id="3" name="Content Placeholder 2"/>
          <p:cNvSpPr>
            <a:spLocks noGrp="1"/>
          </p:cNvSpPr>
          <p:nvPr>
            <p:ph idx="1"/>
          </p:nvPr>
        </p:nvSpPr>
        <p:spPr>
          <a:xfrm>
            <a:off x="228600" y="1600200"/>
            <a:ext cx="8763000" cy="5486400"/>
          </a:xfrm>
        </p:spPr>
        <p:txBody>
          <a:bodyPr/>
          <a:lstStyle/>
          <a:p>
            <a:pPr eaLnBrk="1" hangingPunct="1"/>
            <a:r>
              <a:rPr lang="en-US" altLang="en-US" sz="2400" dirty="0" smtClean="0"/>
              <a:t>I.D.E.A.L. process</a:t>
            </a:r>
          </a:p>
          <a:p>
            <a:pPr lvl="1" eaLnBrk="1" hangingPunct="1"/>
            <a:r>
              <a:rPr lang="en-US" altLang="en-US" sz="2800" b="1" dirty="0" smtClean="0"/>
              <a:t>I</a:t>
            </a:r>
            <a:r>
              <a:rPr lang="en-US" altLang="en-US" sz="2400" dirty="0" smtClean="0"/>
              <a:t>dentify:  Staff monitor assessment data</a:t>
            </a:r>
          </a:p>
          <a:p>
            <a:pPr lvl="1" eaLnBrk="1" hangingPunct="1"/>
            <a:r>
              <a:rPr lang="en-US" altLang="en-US" sz="2800" b="1" dirty="0" smtClean="0"/>
              <a:t>D</a:t>
            </a:r>
            <a:r>
              <a:rPr lang="en-US" altLang="en-US" sz="2400" dirty="0" smtClean="0"/>
              <a:t>escribe:  Data is used to identify strengths/weaknesses</a:t>
            </a:r>
          </a:p>
          <a:p>
            <a:pPr lvl="1" eaLnBrk="1" hangingPunct="1"/>
            <a:r>
              <a:rPr lang="en-US" altLang="en-US" sz="2800" b="1" dirty="0" smtClean="0"/>
              <a:t>E</a:t>
            </a:r>
            <a:r>
              <a:rPr lang="en-US" altLang="en-US" sz="2400" dirty="0" smtClean="0"/>
              <a:t>valuate:  Ideas generated improve teaching and learning for all</a:t>
            </a:r>
          </a:p>
          <a:p>
            <a:pPr lvl="1" eaLnBrk="1" hangingPunct="1"/>
            <a:r>
              <a:rPr lang="en-US" altLang="en-US" sz="2800" b="1" dirty="0" smtClean="0"/>
              <a:t>A</a:t>
            </a:r>
            <a:r>
              <a:rPr lang="en-US" altLang="en-US" sz="2400" dirty="0" smtClean="0"/>
              <a:t>ct:  Actions/strategies are evidence based</a:t>
            </a:r>
          </a:p>
          <a:p>
            <a:pPr lvl="1" eaLnBrk="1" hangingPunct="1"/>
            <a:r>
              <a:rPr lang="en-US" altLang="en-US" sz="2800" b="1" dirty="0" smtClean="0"/>
              <a:t>L</a:t>
            </a:r>
            <a:r>
              <a:rPr lang="en-US" altLang="en-US" sz="2400" dirty="0" smtClean="0"/>
              <a:t>earn:  Professional Learning is aligned with child outcomes—know what works/what didn’t</a:t>
            </a:r>
          </a:p>
          <a:p>
            <a:pPr marL="457200" lvl="1" indent="0" eaLnBrk="1" hangingPunct="1">
              <a:buNone/>
            </a:pPr>
            <a:endParaRPr lang="en-US" altLang="en-US" sz="2400" dirty="0" smtClean="0"/>
          </a:p>
          <a:p>
            <a:pPr marL="457200" lvl="1" indent="0" eaLnBrk="1" hangingPunct="1">
              <a:buNone/>
            </a:pPr>
            <a:r>
              <a:rPr lang="en-US" altLang="en-US" sz="1600" dirty="0" smtClean="0"/>
              <a:t>Mueller, </a:t>
            </a:r>
            <a:r>
              <a:rPr lang="en-US" altLang="en-US" sz="1600" dirty="0"/>
              <a:t>M. &amp; Hanson, R. (2014). Leading in learning: Nebraska district nets success with evidence-based learning, </a:t>
            </a:r>
            <a:r>
              <a:rPr lang="en-US" altLang="en-US" sz="1600" i="1" dirty="0"/>
              <a:t>Journal of Staff Development</a:t>
            </a:r>
            <a:r>
              <a:rPr lang="en-US" altLang="en-US" sz="1600" dirty="0"/>
              <a:t>, 35(4), 56-59.</a:t>
            </a:r>
          </a:p>
          <a:p>
            <a:pPr marL="457200" lvl="1" indent="0" eaLnBrk="1" hangingPunct="1">
              <a:buNone/>
            </a:pPr>
            <a:endParaRPr lang="en-US" altLang="en-US" sz="2400" dirty="0" smtClean="0"/>
          </a:p>
          <a:p>
            <a:pPr lvl="1" eaLnBrk="1" hangingPunct="1"/>
            <a:endParaRPr lang="en-US" altLang="en-US" sz="2400" dirty="0" smtClean="0"/>
          </a:p>
        </p:txBody>
      </p:sp>
    </p:spTree>
    <p:extLst>
      <p:ext uri="{BB962C8B-B14F-4D97-AF65-F5344CB8AC3E}">
        <p14:creationId xmlns:p14="http://schemas.microsoft.com/office/powerpoint/2010/main" val="1433578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Engaging Teachers/Staff through the </a:t>
            </a:r>
            <a:br>
              <a:rPr lang="en-US" dirty="0" smtClean="0"/>
            </a:br>
            <a:r>
              <a:rPr lang="en-US" dirty="0" smtClean="0"/>
              <a:t>I.D.E.A.L. Process:</a:t>
            </a:r>
            <a:endParaRPr lang="en-US" dirty="0"/>
          </a:p>
        </p:txBody>
      </p:sp>
      <p:sp>
        <p:nvSpPr>
          <p:cNvPr id="3" name="Content Placeholder 2"/>
          <p:cNvSpPr>
            <a:spLocks noGrp="1"/>
          </p:cNvSpPr>
          <p:nvPr>
            <p:ph idx="1"/>
          </p:nvPr>
        </p:nvSpPr>
        <p:spPr>
          <a:xfrm>
            <a:off x="381000" y="1371600"/>
            <a:ext cx="8763000" cy="5486400"/>
          </a:xfrm>
        </p:spPr>
        <p:txBody>
          <a:bodyPr/>
          <a:lstStyle/>
          <a:p>
            <a:pPr marL="0" indent="0">
              <a:buNone/>
            </a:pPr>
            <a:r>
              <a:rPr lang="en-US" sz="2800" b="1" dirty="0" smtClean="0">
                <a:solidFill>
                  <a:schemeClr val="tx1"/>
                </a:solidFill>
              </a:rPr>
              <a:t>I</a:t>
            </a:r>
            <a:r>
              <a:rPr lang="en-US" sz="2800" b="1" dirty="0">
                <a:solidFill>
                  <a:schemeClr val="tx1"/>
                </a:solidFill>
              </a:rPr>
              <a:t>: Identify</a:t>
            </a:r>
            <a:r>
              <a:rPr lang="en-US" sz="2400" b="1" dirty="0"/>
              <a:t>: a teacher-made (and/or district) common formative and/or common summative assessment</a:t>
            </a:r>
            <a:r>
              <a:rPr lang="en-US" sz="2400" b="1" dirty="0" smtClean="0"/>
              <a:t>.</a:t>
            </a:r>
          </a:p>
          <a:p>
            <a:pPr marL="0" indent="0">
              <a:buNone/>
            </a:pPr>
            <a:endParaRPr lang="en-US" sz="2400" b="1" dirty="0" smtClean="0"/>
          </a:p>
          <a:p>
            <a:pPr marL="0" indent="0">
              <a:buNone/>
            </a:pPr>
            <a:r>
              <a:rPr lang="en-US" sz="2400" dirty="0" smtClean="0"/>
              <a:t>What common learning goal(s)/standard(s) are being measured by this assessment? </a:t>
            </a:r>
          </a:p>
          <a:p>
            <a:pPr marL="0" indent="0">
              <a:buNone/>
            </a:pPr>
            <a:r>
              <a:rPr lang="en-US" sz="2400" dirty="0"/>
              <a:t>	</a:t>
            </a:r>
            <a:r>
              <a:rPr lang="en-US" sz="2400" dirty="0" smtClean="0"/>
              <a:t>A. Problem solving, reasoning, communication, fluency, 	writing, speaking, etc. </a:t>
            </a:r>
          </a:p>
          <a:p>
            <a:pPr marL="457200" indent="-457200">
              <a:buFont typeface="+mj-lt"/>
              <a:buAutoNum type="arabicPeriod"/>
            </a:pPr>
            <a:endParaRPr lang="en-US" sz="2400" dirty="0" smtClean="0"/>
          </a:p>
          <a:p>
            <a:pPr marL="0" indent="0">
              <a:buNone/>
            </a:pPr>
            <a:r>
              <a:rPr lang="en-US" sz="2400" dirty="0" smtClean="0"/>
              <a:t>What level of thinking does this                                                        assessment require?                                                                           	A. Knowledge, application,                                                                       	analysis, synthesis, evaluation,                                                           	etc. </a:t>
            </a:r>
          </a:p>
          <a:p>
            <a:pPr marL="0" indent="0">
              <a:buNone/>
            </a:pPr>
            <a:endParaRPr lang="en-US" sz="2400" dirty="0" smtClean="0"/>
          </a:p>
          <a:p>
            <a:pPr marL="0" indent="0">
              <a:buNone/>
            </a:pPr>
            <a:endParaRPr lang="en-US" sz="2400" dirty="0" smtClean="0"/>
          </a:p>
          <a:p>
            <a:pPr marL="0" indent="0">
              <a:buNone/>
            </a:pPr>
            <a:endParaRPr lang="en-US" dirty="0"/>
          </a:p>
          <a:p>
            <a:pPr marL="0" indent="0">
              <a:buNone/>
            </a:pPr>
            <a:endParaRPr lang="en-US" dirty="0" smtClean="0"/>
          </a:p>
          <a:p>
            <a:endParaRPr lang="en-US" dirty="0"/>
          </a:p>
        </p:txBody>
      </p:sp>
      <p:sp>
        <p:nvSpPr>
          <p:cNvPr id="4" name="Slide Number Placeholder 3"/>
          <p:cNvSpPr>
            <a:spLocks noGrp="1"/>
          </p:cNvSpPr>
          <p:nvPr>
            <p:ph type="sldNum" sz="quarter" idx="4294967295"/>
          </p:nvPr>
        </p:nvSpPr>
        <p:spPr>
          <a:xfrm>
            <a:off x="8458200" y="304800"/>
            <a:ext cx="685800" cy="381000"/>
          </a:xfrm>
          <a:prstGeom prst="rect">
            <a:avLst/>
          </a:prstGeom>
        </p:spPr>
        <p:txBody>
          <a:bodyPr/>
          <a:lstStyle/>
          <a:p>
            <a:pPr>
              <a:defRPr/>
            </a:pPr>
            <a:fld id="{AB268D0E-8075-9746-99AF-58F28B56088B}" type="slidenum">
              <a:rPr lang="en-US" smtClean="0"/>
              <a:pPr>
                <a:defRPr/>
              </a:pPr>
              <a:t>29</a:t>
            </a:fld>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638800" y="4522112"/>
            <a:ext cx="3505200" cy="2335887"/>
          </a:xfrm>
          <a:prstGeom prst="rect">
            <a:avLst/>
          </a:prstGeom>
        </p:spPr>
      </p:pic>
    </p:spTree>
    <p:extLst>
      <p:ext uri="{BB962C8B-B14F-4D97-AF65-F5344CB8AC3E}">
        <p14:creationId xmlns:p14="http://schemas.microsoft.com/office/powerpoint/2010/main" val="1906371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763000" cy="762000"/>
          </a:xfrm>
        </p:spPr>
        <p:txBody>
          <a:bodyPr>
            <a:noAutofit/>
          </a:bodyPr>
          <a:lstStyle/>
          <a:p>
            <a:r>
              <a:rPr lang="en-US" dirty="0" smtClean="0"/>
              <a:t>Importance of Building State and Local Capacity to Use data </a:t>
            </a:r>
            <a:endParaRPr lang="en-US" dirty="0"/>
          </a:p>
        </p:txBody>
      </p:sp>
      <p:sp>
        <p:nvSpPr>
          <p:cNvPr id="17" name="Text Placeholder 16"/>
          <p:cNvSpPr>
            <a:spLocks noGrp="1"/>
          </p:cNvSpPr>
          <p:nvPr>
            <p:ph idx="1"/>
          </p:nvPr>
        </p:nvSpPr>
        <p:spPr/>
        <p:txBody>
          <a:bodyPr/>
          <a:lstStyle/>
          <a:p>
            <a:pPr marL="0" indent="0" algn="ctr">
              <a:buNone/>
            </a:pPr>
            <a:endParaRPr lang="en-US" sz="3200" dirty="0" smtClean="0">
              <a:solidFill>
                <a:schemeClr val="tx1"/>
              </a:solidFill>
            </a:endParaRPr>
          </a:p>
          <a:p>
            <a:pPr marL="0" indent="0" algn="ctr">
              <a:buNone/>
            </a:pPr>
            <a:r>
              <a:rPr lang="en-US" sz="3200" dirty="0" smtClean="0">
                <a:solidFill>
                  <a:schemeClr val="tx1"/>
                </a:solidFill>
              </a:rPr>
              <a:t>Where have we been?</a:t>
            </a:r>
            <a:endParaRPr lang="en-US" sz="3200" dirty="0">
              <a:solidFill>
                <a:schemeClr val="tx1"/>
              </a:solidFill>
            </a:endParaRPr>
          </a:p>
        </p:txBody>
      </p:sp>
      <p:sp>
        <p:nvSpPr>
          <p:cNvPr id="8" name="Round Diagonal Corner Rectangle 7"/>
          <p:cNvSpPr/>
          <p:nvPr/>
        </p:nvSpPr>
        <p:spPr>
          <a:xfrm>
            <a:off x="457200" y="2819400"/>
            <a:ext cx="5943600" cy="2362200"/>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Building and Improving Processes for </a:t>
            </a:r>
          </a:p>
          <a:p>
            <a:pPr algn="ctr"/>
            <a:r>
              <a:rPr lang="en-US" sz="3600" b="1" dirty="0" smtClean="0">
                <a:solidFill>
                  <a:srgbClr val="FF0000"/>
                </a:solidFill>
              </a:rPr>
              <a:t>Data Collection and Reporting</a:t>
            </a:r>
            <a:endParaRPr lang="en-US" sz="3600" b="1" dirty="0">
              <a:solidFill>
                <a:srgbClr val="FF0000"/>
              </a:solidFill>
            </a:endParaRPr>
          </a:p>
        </p:txBody>
      </p:sp>
      <p:pic>
        <p:nvPicPr>
          <p:cNvPr id="5" name="Picture 4"/>
          <p:cNvPicPr>
            <a:picLocks noChangeAspect="1"/>
          </p:cNvPicPr>
          <p:nvPr/>
        </p:nvPicPr>
        <p:blipFill>
          <a:blip r:embed="rId3"/>
          <a:stretch>
            <a:fillRect/>
          </a:stretch>
        </p:blipFill>
        <p:spPr>
          <a:xfrm>
            <a:off x="6400800" y="2895600"/>
            <a:ext cx="2766020" cy="2133600"/>
          </a:xfrm>
          <a:prstGeom prst="rect">
            <a:avLst/>
          </a:prstGeom>
        </p:spPr>
      </p:pic>
    </p:spTree>
    <p:extLst>
      <p:ext uri="{BB962C8B-B14F-4D97-AF65-F5344CB8AC3E}">
        <p14:creationId xmlns:p14="http://schemas.microsoft.com/office/powerpoint/2010/main" val="36238731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381000"/>
            <a:ext cx="8915400" cy="7201972"/>
          </a:xfrm>
          <a:prstGeom prst="rect">
            <a:avLst/>
          </a:prstGeom>
        </p:spPr>
        <p:txBody>
          <a:bodyPr wrap="square">
            <a:spAutoFit/>
          </a:bodyPr>
          <a:lstStyle/>
          <a:p>
            <a:r>
              <a:rPr lang="en-US" sz="2800" b="1" dirty="0" smtClean="0"/>
              <a:t>D</a:t>
            </a:r>
            <a:r>
              <a:rPr lang="en-US" sz="2800" b="1" dirty="0"/>
              <a:t>: Describe</a:t>
            </a:r>
            <a:r>
              <a:rPr lang="en-US" b="1" dirty="0"/>
              <a:t>: students’ strengths and limitations/concerns</a:t>
            </a:r>
            <a:r>
              <a:rPr lang="en-US" sz="1800" b="1" dirty="0"/>
              <a:t>. </a:t>
            </a:r>
            <a:endParaRPr lang="en-US" sz="1800" dirty="0"/>
          </a:p>
          <a:p>
            <a:endParaRPr lang="en-US" sz="1800" dirty="0" smtClean="0"/>
          </a:p>
          <a:p>
            <a:r>
              <a:rPr lang="en-US" sz="1800" dirty="0" smtClean="0"/>
              <a:t>1. What </a:t>
            </a:r>
            <a:r>
              <a:rPr lang="en-US" sz="2000" dirty="0">
                <a:solidFill>
                  <a:srgbClr val="FF0000"/>
                </a:solidFill>
              </a:rPr>
              <a:t>strengths</a:t>
            </a:r>
            <a:r>
              <a:rPr lang="en-US" sz="2000" dirty="0"/>
              <a:t> </a:t>
            </a:r>
            <a:r>
              <a:rPr lang="en-US" sz="1800" dirty="0"/>
              <a:t>in student performance does this data </a:t>
            </a:r>
            <a:r>
              <a:rPr lang="en-US" sz="1800" dirty="0" smtClean="0"/>
              <a:t>source </a:t>
            </a:r>
            <a:r>
              <a:rPr lang="en-US" sz="1800" dirty="0"/>
              <a:t>reveal? </a:t>
            </a:r>
          </a:p>
          <a:p>
            <a:endParaRPr lang="en-US" sz="1800" dirty="0"/>
          </a:p>
          <a:p>
            <a:r>
              <a:rPr lang="en-US" sz="1800" dirty="0"/>
              <a:t>2. What </a:t>
            </a:r>
            <a:r>
              <a:rPr lang="en-US" sz="2000" dirty="0">
                <a:solidFill>
                  <a:srgbClr val="FF0000"/>
                </a:solidFill>
              </a:rPr>
              <a:t>limitations/weaknesses</a:t>
            </a:r>
            <a:r>
              <a:rPr lang="en-US" sz="1800" dirty="0"/>
              <a:t> in student performance does this data source reveal? </a:t>
            </a:r>
          </a:p>
          <a:p>
            <a:endParaRPr lang="en-US" sz="1800" dirty="0"/>
          </a:p>
          <a:p>
            <a:r>
              <a:rPr lang="en-US" sz="1800" dirty="0"/>
              <a:t>3. How does students’ performance this year </a:t>
            </a:r>
            <a:r>
              <a:rPr lang="en-US" sz="2000" dirty="0">
                <a:solidFill>
                  <a:srgbClr val="FF0000"/>
                </a:solidFill>
              </a:rPr>
              <a:t>compare </a:t>
            </a:r>
            <a:r>
              <a:rPr lang="en-US" sz="1800" dirty="0"/>
              <a:t>to students’ performance last year? </a:t>
            </a:r>
          </a:p>
          <a:p>
            <a:r>
              <a:rPr lang="en-US" sz="1800" dirty="0"/>
              <a:t>4. Is there </a:t>
            </a:r>
            <a:r>
              <a:rPr lang="en-US" sz="2000" dirty="0">
                <a:solidFill>
                  <a:srgbClr val="FF0000"/>
                </a:solidFill>
              </a:rPr>
              <a:t>evidence of improvement or decline</a:t>
            </a:r>
            <a:r>
              <a:rPr lang="en-US" sz="1800" dirty="0"/>
              <a:t>, over all, and/or in disaggregated groups? </a:t>
            </a:r>
          </a:p>
          <a:p>
            <a:endParaRPr lang="en-US" sz="1800" dirty="0"/>
          </a:p>
          <a:p>
            <a:r>
              <a:rPr lang="en-US" sz="1800" dirty="0"/>
              <a:t>5. Are these results </a:t>
            </a:r>
            <a:r>
              <a:rPr lang="en-US" sz="2000" dirty="0">
                <a:solidFill>
                  <a:srgbClr val="FF0000"/>
                </a:solidFill>
              </a:rPr>
              <a:t>consistent with other achievement data</a:t>
            </a:r>
            <a:r>
              <a:rPr lang="en-US" sz="1800" dirty="0"/>
              <a:t>? </a:t>
            </a:r>
          </a:p>
          <a:p>
            <a:endParaRPr lang="en-US" sz="1800" dirty="0"/>
          </a:p>
          <a:p>
            <a:r>
              <a:rPr lang="en-US" sz="1800" dirty="0"/>
              <a:t>6. </a:t>
            </a:r>
            <a:r>
              <a:rPr lang="en-US" sz="1800" b="1" dirty="0"/>
              <a:t>What are the biggest area(s) of concern? </a:t>
            </a:r>
            <a:r>
              <a:rPr lang="en-US" sz="1800" dirty="0" smtClean="0"/>
              <a:t>What </a:t>
            </a:r>
            <a:r>
              <a:rPr lang="en-US" sz="1800" dirty="0"/>
              <a:t>skills, objectives, </a:t>
            </a:r>
            <a:r>
              <a:rPr lang="en-US" sz="1800" dirty="0" smtClean="0"/>
              <a:t>                                   or </a:t>
            </a:r>
            <a:r>
              <a:rPr lang="en-US" sz="1800" dirty="0"/>
              <a:t>learning goal(s) are in need of improvement? </a:t>
            </a:r>
            <a:r>
              <a:rPr lang="en-US" sz="1800" dirty="0" smtClean="0"/>
              <a:t>What </a:t>
            </a:r>
            <a:r>
              <a:rPr lang="en-US" sz="1800" dirty="0"/>
              <a:t>student </a:t>
            </a:r>
            <a:r>
              <a:rPr lang="en-US" sz="1800" dirty="0" smtClean="0"/>
              <a:t>                                             sub-populations </a:t>
            </a:r>
            <a:r>
              <a:rPr lang="en-US" sz="1800" dirty="0"/>
              <a:t>are in need of improvement? </a:t>
            </a:r>
            <a:endParaRPr lang="en-US" sz="18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09684" y="4351745"/>
            <a:ext cx="1673589" cy="2507427"/>
          </a:xfrm>
          <a:prstGeom prst="rect">
            <a:avLst/>
          </a:prstGeom>
        </p:spPr>
      </p:pic>
    </p:spTree>
    <p:extLst>
      <p:ext uri="{BB962C8B-B14F-4D97-AF65-F5344CB8AC3E}">
        <p14:creationId xmlns:p14="http://schemas.microsoft.com/office/powerpoint/2010/main" val="865453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nvPr>
        </p:nvGraphicFramePr>
        <p:xfrm>
          <a:off x="609599" y="1524000"/>
          <a:ext cx="3581401" cy="3581400"/>
        </p:xfrm>
        <a:graphic>
          <a:graphicData uri="http://schemas.openxmlformats.org/drawingml/2006/table">
            <a:tbl>
              <a:tblPr firstRow="1" firstCol="1" bandRow="1">
                <a:tableStyleId>{0505E3EF-67EA-436B-97B2-0124C06EBD24}</a:tableStyleId>
              </a:tblPr>
              <a:tblGrid>
                <a:gridCol w="1054365"/>
                <a:gridCol w="1169686"/>
                <a:gridCol w="1357350"/>
              </a:tblGrid>
              <a:tr h="1074420">
                <a:tc>
                  <a:txBody>
                    <a:bodyPr/>
                    <a:lstStyle/>
                    <a:p>
                      <a:pPr marL="0" marR="0" algn="ctr">
                        <a:spcBef>
                          <a:spcPts val="0"/>
                        </a:spcBef>
                        <a:spcAft>
                          <a:spcPts val="0"/>
                        </a:spcAft>
                      </a:pPr>
                      <a:r>
                        <a:rPr lang="en-US" sz="1200" dirty="0">
                          <a:effectLst/>
                        </a:rPr>
                        <a:t>School District</a:t>
                      </a:r>
                      <a:endParaRPr lang="en-US" sz="1100" dirty="0">
                        <a:effectLst/>
                        <a:latin typeface="Calibri"/>
                        <a:ea typeface="Calibri"/>
                        <a:cs typeface="Times New Roman"/>
                      </a:endParaRPr>
                    </a:p>
                  </a:txBody>
                  <a:tcPr marL="68580" marR="68580" marT="0" marB="0"/>
                </a:tc>
                <a:tc gridSpan="2">
                  <a:txBody>
                    <a:bodyPr/>
                    <a:lstStyle/>
                    <a:p>
                      <a:pPr marL="0" marR="0" algn="ctr">
                        <a:spcBef>
                          <a:spcPts val="0"/>
                        </a:spcBef>
                        <a:spcAft>
                          <a:spcPts val="0"/>
                        </a:spcAft>
                      </a:pPr>
                      <a:r>
                        <a:rPr lang="en-US" sz="2400" dirty="0">
                          <a:effectLst/>
                        </a:rPr>
                        <a:t>Mathematics</a:t>
                      </a:r>
                      <a:endParaRPr lang="en-US" sz="2000" dirty="0">
                        <a:effectLst/>
                        <a:latin typeface="Calibri"/>
                        <a:ea typeface="Calibri"/>
                        <a:cs typeface="Times New Roman"/>
                      </a:endParaRPr>
                    </a:p>
                  </a:txBody>
                  <a:tcPr marL="68580" marR="68580" marT="0" marB="0"/>
                </a:tc>
                <a:tc hMerge="1">
                  <a:txBody>
                    <a:bodyPr/>
                    <a:lstStyle/>
                    <a:p>
                      <a:endParaRPr lang="en-US"/>
                    </a:p>
                  </a:txBody>
                  <a:tcPr/>
                </a:tc>
              </a:tr>
              <a:tr h="1074420">
                <a:tc>
                  <a:txBody>
                    <a:bodyPr/>
                    <a:lstStyle/>
                    <a:p>
                      <a:pPr marL="0" marR="0">
                        <a:spcBef>
                          <a:spcPts val="0"/>
                        </a:spcBef>
                        <a:spcAft>
                          <a:spcPts val="0"/>
                        </a:spcAft>
                      </a:pPr>
                      <a:r>
                        <a:rPr lang="en-US" sz="1600" dirty="0">
                          <a:effectLst/>
                        </a:rPr>
                        <a:t>PLSD</a:t>
                      </a:r>
                      <a:endParaRPr lang="en-US" sz="14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dirty="0">
                          <a:effectLst/>
                        </a:rPr>
                        <a:t># of Children</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dirty="0">
                          <a:effectLst/>
                        </a:rPr>
                        <a:t>% Met or Exceeded</a:t>
                      </a:r>
                      <a:endParaRPr lang="en-US" sz="1800" dirty="0">
                        <a:effectLst/>
                        <a:latin typeface="Calibri"/>
                        <a:ea typeface="Calibri"/>
                        <a:cs typeface="Times New Roman"/>
                      </a:endParaRPr>
                    </a:p>
                  </a:txBody>
                  <a:tcPr marL="68580" marR="68580" marT="0" marB="0"/>
                </a:tc>
              </a:tr>
              <a:tr h="716280">
                <a:tc>
                  <a:txBody>
                    <a:bodyPr/>
                    <a:lstStyle/>
                    <a:p>
                      <a:pPr marL="0" marR="0">
                        <a:spcBef>
                          <a:spcPts val="0"/>
                        </a:spcBef>
                        <a:spcAft>
                          <a:spcPts val="0"/>
                        </a:spcAft>
                      </a:pPr>
                      <a:r>
                        <a:rPr lang="en-US" sz="1600" dirty="0">
                          <a:effectLst/>
                        </a:rPr>
                        <a:t>3 Year Olds</a:t>
                      </a:r>
                      <a:endParaRPr lang="en-US" sz="14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dirty="0">
                          <a:effectLst/>
                        </a:rPr>
                        <a:t>66</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dirty="0">
                          <a:effectLst/>
                        </a:rPr>
                        <a:t>68.2%</a:t>
                      </a:r>
                      <a:endParaRPr lang="en-US" sz="1800" dirty="0">
                        <a:effectLst/>
                        <a:latin typeface="Calibri"/>
                        <a:ea typeface="Calibri"/>
                        <a:cs typeface="Times New Roman"/>
                      </a:endParaRPr>
                    </a:p>
                  </a:txBody>
                  <a:tcPr marL="68580" marR="68580" marT="0" marB="0"/>
                </a:tc>
              </a:tr>
              <a:tr h="716280">
                <a:tc>
                  <a:txBody>
                    <a:bodyPr/>
                    <a:lstStyle/>
                    <a:p>
                      <a:pPr marL="0" marR="0">
                        <a:spcBef>
                          <a:spcPts val="0"/>
                        </a:spcBef>
                        <a:spcAft>
                          <a:spcPts val="0"/>
                        </a:spcAft>
                      </a:pPr>
                      <a:r>
                        <a:rPr lang="en-US" sz="1600" dirty="0">
                          <a:effectLst/>
                        </a:rPr>
                        <a:t>4 Year Olds</a:t>
                      </a:r>
                      <a:endParaRPr lang="en-US" sz="14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dirty="0">
                          <a:effectLst/>
                        </a:rPr>
                        <a:t>208</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dirty="0">
                          <a:solidFill>
                            <a:srgbClr val="FF0000"/>
                          </a:solidFill>
                          <a:effectLst/>
                        </a:rPr>
                        <a:t>94.8%</a:t>
                      </a:r>
                      <a:endParaRPr lang="en-US" sz="1800" dirty="0">
                        <a:solidFill>
                          <a:srgbClr val="FF0000"/>
                        </a:solidFill>
                        <a:effectLst/>
                        <a:latin typeface="Calibri"/>
                        <a:ea typeface="Calibri"/>
                        <a:cs typeface="Times New Roman"/>
                      </a:endParaRPr>
                    </a:p>
                  </a:txBody>
                  <a:tcPr marL="68580" marR="68580" marT="0" marB="0"/>
                </a:tc>
              </a:tr>
            </a:tbl>
          </a:graphicData>
        </a:graphic>
      </p:graphicFrame>
      <p:sp>
        <p:nvSpPr>
          <p:cNvPr id="4" name="Rectangle 1"/>
          <p:cNvSpPr>
            <a:spLocks noChangeArrowheads="1"/>
          </p:cNvSpPr>
          <p:nvPr/>
        </p:nvSpPr>
        <p:spPr bwMode="auto">
          <a:xfrm>
            <a:off x="304800" y="5569654"/>
            <a:ext cx="4114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2013-2014 End of Year</a:t>
            </a:r>
            <a:endParaRPr kumimoji="0" lang="en-US" altLang="en-US" sz="4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Table 4"/>
          <p:cNvGraphicFramePr>
            <a:graphicFrameLocks noGrp="1"/>
          </p:cNvGraphicFramePr>
          <p:nvPr>
            <p:extLst/>
          </p:nvPr>
        </p:nvGraphicFramePr>
        <p:xfrm>
          <a:off x="4885314" y="1501393"/>
          <a:ext cx="3572886" cy="3604008"/>
        </p:xfrm>
        <a:graphic>
          <a:graphicData uri="http://schemas.openxmlformats.org/drawingml/2006/table">
            <a:tbl>
              <a:tblPr firstRow="1" firstCol="1" bandRow="1">
                <a:tableStyleId>{0505E3EF-67EA-436B-97B2-0124C06EBD24}</a:tableStyleId>
              </a:tblPr>
              <a:tblGrid>
                <a:gridCol w="996334"/>
                <a:gridCol w="1105308"/>
                <a:gridCol w="1471244"/>
              </a:tblGrid>
              <a:tr h="1072427">
                <a:tc>
                  <a:txBody>
                    <a:bodyPr/>
                    <a:lstStyle/>
                    <a:p>
                      <a:pPr marL="0" marR="0" algn="ctr">
                        <a:spcBef>
                          <a:spcPts val="0"/>
                        </a:spcBef>
                        <a:spcAft>
                          <a:spcPts val="0"/>
                        </a:spcAft>
                      </a:pPr>
                      <a:r>
                        <a:rPr lang="en-US" sz="1200" dirty="0">
                          <a:effectLst/>
                        </a:rPr>
                        <a:t>School District</a:t>
                      </a:r>
                      <a:endParaRPr lang="en-US" sz="1100" dirty="0">
                        <a:effectLst/>
                        <a:latin typeface="Calibri"/>
                        <a:ea typeface="Calibri"/>
                        <a:cs typeface="Times New Roman"/>
                      </a:endParaRPr>
                    </a:p>
                  </a:txBody>
                  <a:tcPr marL="68580" marR="68580" marT="0" marB="0"/>
                </a:tc>
                <a:tc gridSpan="2">
                  <a:txBody>
                    <a:bodyPr/>
                    <a:lstStyle/>
                    <a:p>
                      <a:pPr marL="0" marR="0" algn="ctr">
                        <a:spcBef>
                          <a:spcPts val="0"/>
                        </a:spcBef>
                        <a:spcAft>
                          <a:spcPts val="0"/>
                        </a:spcAft>
                      </a:pPr>
                      <a:r>
                        <a:rPr lang="en-US" sz="2400" dirty="0">
                          <a:effectLst/>
                        </a:rPr>
                        <a:t>Mathematics</a:t>
                      </a:r>
                      <a:endParaRPr lang="en-US" sz="2000" dirty="0">
                        <a:effectLst/>
                        <a:latin typeface="Calibri"/>
                        <a:ea typeface="Calibri"/>
                        <a:cs typeface="Times New Roman"/>
                      </a:endParaRPr>
                    </a:p>
                  </a:txBody>
                  <a:tcPr marL="68580" marR="68580" marT="0" marB="0"/>
                </a:tc>
                <a:tc hMerge="1">
                  <a:txBody>
                    <a:bodyPr/>
                    <a:lstStyle/>
                    <a:p>
                      <a:endParaRPr lang="en-US"/>
                    </a:p>
                  </a:txBody>
                  <a:tcPr/>
                </a:tc>
              </a:tr>
              <a:tr h="1041527">
                <a:tc>
                  <a:txBody>
                    <a:bodyPr/>
                    <a:lstStyle/>
                    <a:p>
                      <a:pPr marL="0" marR="0">
                        <a:spcBef>
                          <a:spcPts val="0"/>
                        </a:spcBef>
                        <a:spcAft>
                          <a:spcPts val="0"/>
                        </a:spcAft>
                      </a:pPr>
                      <a:r>
                        <a:rPr lang="en-US" sz="1600" dirty="0">
                          <a:effectLst/>
                        </a:rPr>
                        <a:t>PLSD</a:t>
                      </a:r>
                      <a:endParaRPr lang="en-US" sz="14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dirty="0">
                          <a:effectLst/>
                        </a:rPr>
                        <a:t># of Children</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dirty="0">
                          <a:effectLst/>
                        </a:rPr>
                        <a:t>% Met or Exceeded</a:t>
                      </a:r>
                      <a:endParaRPr lang="en-US" sz="1800" dirty="0">
                        <a:effectLst/>
                        <a:latin typeface="Calibri"/>
                        <a:ea typeface="Calibri"/>
                        <a:cs typeface="Times New Roman"/>
                      </a:endParaRPr>
                    </a:p>
                  </a:txBody>
                  <a:tcPr marL="68580" marR="68580" marT="0" marB="0"/>
                </a:tc>
              </a:tr>
              <a:tr h="745027">
                <a:tc>
                  <a:txBody>
                    <a:bodyPr/>
                    <a:lstStyle/>
                    <a:p>
                      <a:pPr marL="0" marR="0">
                        <a:spcBef>
                          <a:spcPts val="0"/>
                        </a:spcBef>
                        <a:spcAft>
                          <a:spcPts val="0"/>
                        </a:spcAft>
                      </a:pPr>
                      <a:r>
                        <a:rPr lang="en-US" sz="1600" dirty="0">
                          <a:effectLst/>
                        </a:rPr>
                        <a:t>3 Year Olds</a:t>
                      </a:r>
                      <a:endParaRPr lang="en-US" sz="14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dirty="0">
                          <a:effectLst/>
                        </a:rPr>
                        <a:t>48</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dirty="0">
                          <a:effectLst/>
                        </a:rPr>
                        <a:t>60.5%</a:t>
                      </a:r>
                      <a:endParaRPr lang="en-US" sz="1800" dirty="0">
                        <a:effectLst/>
                        <a:latin typeface="Calibri"/>
                        <a:ea typeface="Calibri"/>
                        <a:cs typeface="Times New Roman"/>
                      </a:endParaRPr>
                    </a:p>
                  </a:txBody>
                  <a:tcPr marL="68580" marR="68580" marT="0" marB="0"/>
                </a:tc>
              </a:tr>
              <a:tr h="745027">
                <a:tc>
                  <a:txBody>
                    <a:bodyPr/>
                    <a:lstStyle/>
                    <a:p>
                      <a:pPr marL="0" marR="0">
                        <a:spcBef>
                          <a:spcPts val="0"/>
                        </a:spcBef>
                        <a:spcAft>
                          <a:spcPts val="0"/>
                        </a:spcAft>
                      </a:pPr>
                      <a:r>
                        <a:rPr lang="en-US" sz="1600" dirty="0">
                          <a:effectLst/>
                        </a:rPr>
                        <a:t>4 Year Olds</a:t>
                      </a:r>
                      <a:endParaRPr lang="en-US" sz="14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dirty="0">
                          <a:effectLst/>
                        </a:rPr>
                        <a:t>218</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dirty="0">
                          <a:solidFill>
                            <a:srgbClr val="FF0000"/>
                          </a:solidFill>
                          <a:effectLst/>
                        </a:rPr>
                        <a:t>85.3%</a:t>
                      </a:r>
                      <a:endParaRPr lang="en-US" sz="1800" dirty="0">
                        <a:solidFill>
                          <a:srgbClr val="FF0000"/>
                        </a:solidFill>
                        <a:effectLst/>
                        <a:latin typeface="Calibri"/>
                        <a:ea typeface="Calibri"/>
                        <a:cs typeface="Times New Roman"/>
                      </a:endParaRPr>
                    </a:p>
                  </a:txBody>
                  <a:tcPr marL="68580" marR="68580" marT="0" marB="0"/>
                </a:tc>
              </a:tr>
            </a:tbl>
          </a:graphicData>
        </a:graphic>
      </p:graphicFrame>
      <p:sp>
        <p:nvSpPr>
          <p:cNvPr id="7" name="Rectangle 3"/>
          <p:cNvSpPr>
            <a:spLocks noChangeArrowheads="1"/>
          </p:cNvSpPr>
          <p:nvPr/>
        </p:nvSpPr>
        <p:spPr bwMode="auto">
          <a:xfrm>
            <a:off x="4648200" y="5569655"/>
            <a:ext cx="4267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2012-2013 End of Year</a:t>
            </a:r>
            <a:endParaRPr kumimoji="0" lang="en-US" alt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Left Arrow 7"/>
          <p:cNvSpPr/>
          <p:nvPr/>
        </p:nvSpPr>
        <p:spPr>
          <a:xfrm>
            <a:off x="3810000" y="4452851"/>
            <a:ext cx="609600" cy="3048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Left Arrow 10"/>
          <p:cNvSpPr/>
          <p:nvPr/>
        </p:nvSpPr>
        <p:spPr>
          <a:xfrm>
            <a:off x="8077200" y="4419600"/>
            <a:ext cx="609600" cy="3048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331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30698615"/>
              </p:ext>
            </p:extLst>
          </p:nvPr>
        </p:nvGraphicFramePr>
        <p:xfrm>
          <a:off x="228600" y="1143000"/>
          <a:ext cx="8763000" cy="3362428"/>
        </p:xfrm>
        <a:graphic>
          <a:graphicData uri="http://schemas.openxmlformats.org/drawingml/2006/table">
            <a:tbl>
              <a:tblPr firstRow="1" firstCol="1" bandRow="1">
                <a:tableStyleId>{0505E3EF-67EA-436B-97B2-0124C06EBD24}</a:tableStyleId>
              </a:tblPr>
              <a:tblGrid>
                <a:gridCol w="2579830"/>
                <a:gridCol w="2861995"/>
                <a:gridCol w="3321175"/>
              </a:tblGrid>
              <a:tr h="956694">
                <a:tc>
                  <a:txBody>
                    <a:bodyPr/>
                    <a:lstStyle/>
                    <a:p>
                      <a:pPr marL="0" marR="0" algn="ctr">
                        <a:spcBef>
                          <a:spcPts val="0"/>
                        </a:spcBef>
                        <a:spcAft>
                          <a:spcPts val="0"/>
                        </a:spcAft>
                      </a:pPr>
                      <a:r>
                        <a:rPr lang="en-US" sz="1800" dirty="0">
                          <a:effectLst/>
                        </a:rPr>
                        <a:t>School District</a:t>
                      </a:r>
                      <a:endParaRPr lang="en-US" sz="1600" dirty="0">
                        <a:effectLst/>
                        <a:latin typeface="Calibri"/>
                        <a:ea typeface="Calibri"/>
                        <a:cs typeface="Times New Roman"/>
                      </a:endParaRPr>
                    </a:p>
                  </a:txBody>
                  <a:tcPr marL="133673" marR="133673" marT="0" marB="0"/>
                </a:tc>
                <a:tc gridSpan="2">
                  <a:txBody>
                    <a:bodyPr/>
                    <a:lstStyle/>
                    <a:p>
                      <a:pPr marL="0" marR="0" algn="ctr">
                        <a:spcBef>
                          <a:spcPts val="0"/>
                        </a:spcBef>
                        <a:spcAft>
                          <a:spcPts val="0"/>
                        </a:spcAft>
                      </a:pPr>
                      <a:r>
                        <a:rPr lang="en-US" sz="2000" dirty="0">
                          <a:effectLst/>
                        </a:rPr>
                        <a:t>Mathematics</a:t>
                      </a:r>
                      <a:endParaRPr lang="en-US" sz="1800" dirty="0">
                        <a:effectLst/>
                        <a:latin typeface="Calibri"/>
                        <a:ea typeface="Calibri"/>
                        <a:cs typeface="Times New Roman"/>
                      </a:endParaRPr>
                    </a:p>
                  </a:txBody>
                  <a:tcPr marL="133673" marR="133673" marT="0" marB="0"/>
                </a:tc>
                <a:tc hMerge="1">
                  <a:txBody>
                    <a:bodyPr/>
                    <a:lstStyle/>
                    <a:p>
                      <a:endParaRPr lang="en-US"/>
                    </a:p>
                  </a:txBody>
                  <a:tcPr/>
                </a:tc>
              </a:tr>
              <a:tr h="956694">
                <a:tc>
                  <a:txBody>
                    <a:bodyPr/>
                    <a:lstStyle/>
                    <a:p>
                      <a:pPr marL="0" marR="0">
                        <a:spcBef>
                          <a:spcPts val="0"/>
                        </a:spcBef>
                        <a:spcAft>
                          <a:spcPts val="0"/>
                        </a:spcAft>
                      </a:pPr>
                      <a:r>
                        <a:rPr lang="en-US" sz="2000" dirty="0">
                          <a:effectLst/>
                        </a:rPr>
                        <a:t>PLSD</a:t>
                      </a:r>
                      <a:endParaRPr lang="en-US" sz="1800" dirty="0">
                        <a:effectLst/>
                        <a:latin typeface="Calibri"/>
                        <a:ea typeface="Calibri"/>
                        <a:cs typeface="Times New Roman"/>
                      </a:endParaRPr>
                    </a:p>
                  </a:txBody>
                  <a:tcPr marL="133673" marR="133673" marT="0" marB="0"/>
                </a:tc>
                <a:tc>
                  <a:txBody>
                    <a:bodyPr/>
                    <a:lstStyle/>
                    <a:p>
                      <a:pPr marL="0" marR="0" algn="ctr">
                        <a:spcBef>
                          <a:spcPts val="0"/>
                        </a:spcBef>
                        <a:spcAft>
                          <a:spcPts val="0"/>
                        </a:spcAft>
                      </a:pPr>
                      <a:r>
                        <a:rPr lang="en-US" sz="2400" dirty="0">
                          <a:effectLst/>
                        </a:rPr>
                        <a:t># of Children</a:t>
                      </a:r>
                      <a:endParaRPr lang="en-US" sz="2000" dirty="0">
                        <a:effectLst/>
                        <a:latin typeface="Calibri"/>
                        <a:ea typeface="Calibri"/>
                        <a:cs typeface="Times New Roman"/>
                      </a:endParaRPr>
                    </a:p>
                  </a:txBody>
                  <a:tcPr marL="133673" marR="133673" marT="0" marB="0"/>
                </a:tc>
                <a:tc>
                  <a:txBody>
                    <a:bodyPr/>
                    <a:lstStyle/>
                    <a:p>
                      <a:pPr marL="0" marR="0" algn="ctr">
                        <a:spcBef>
                          <a:spcPts val="0"/>
                        </a:spcBef>
                        <a:spcAft>
                          <a:spcPts val="0"/>
                        </a:spcAft>
                      </a:pPr>
                      <a:r>
                        <a:rPr lang="en-US" sz="2400" dirty="0">
                          <a:effectLst/>
                        </a:rPr>
                        <a:t>% Met or Exceeded</a:t>
                      </a:r>
                      <a:endParaRPr lang="en-US" sz="2000" dirty="0">
                        <a:effectLst/>
                        <a:latin typeface="Calibri"/>
                        <a:ea typeface="Calibri"/>
                        <a:cs typeface="Times New Roman"/>
                      </a:endParaRPr>
                    </a:p>
                  </a:txBody>
                  <a:tcPr marL="133673" marR="133673" marT="0" marB="0"/>
                </a:tc>
              </a:tr>
              <a:tr h="717520">
                <a:tc>
                  <a:txBody>
                    <a:bodyPr/>
                    <a:lstStyle/>
                    <a:p>
                      <a:pPr marL="0" marR="0">
                        <a:spcBef>
                          <a:spcPts val="0"/>
                        </a:spcBef>
                        <a:spcAft>
                          <a:spcPts val="0"/>
                        </a:spcAft>
                      </a:pPr>
                      <a:r>
                        <a:rPr lang="en-US" sz="1600" dirty="0">
                          <a:effectLst/>
                        </a:rPr>
                        <a:t>3 Year Olds </a:t>
                      </a:r>
                      <a:endParaRPr lang="en-US" sz="1600" dirty="0" smtClean="0">
                        <a:effectLst/>
                      </a:endParaRPr>
                    </a:p>
                    <a:p>
                      <a:pPr marL="0" marR="0">
                        <a:spcBef>
                          <a:spcPts val="0"/>
                        </a:spcBef>
                        <a:spcAft>
                          <a:spcPts val="0"/>
                        </a:spcAft>
                      </a:pPr>
                      <a:r>
                        <a:rPr lang="en-US" sz="1600" dirty="0" smtClean="0">
                          <a:effectLst/>
                        </a:rPr>
                        <a:t>(</a:t>
                      </a:r>
                      <a:r>
                        <a:rPr lang="en-US" sz="1600" dirty="0">
                          <a:effectLst/>
                        </a:rPr>
                        <a:t>2012-13)</a:t>
                      </a:r>
                      <a:endParaRPr lang="en-US" sz="2400" dirty="0">
                        <a:effectLst/>
                        <a:latin typeface="Calibri"/>
                        <a:ea typeface="Calibri"/>
                        <a:cs typeface="Times New Roman"/>
                      </a:endParaRPr>
                    </a:p>
                  </a:txBody>
                  <a:tcPr marL="133673" marR="133673" marT="0" marB="0"/>
                </a:tc>
                <a:tc>
                  <a:txBody>
                    <a:bodyPr/>
                    <a:lstStyle/>
                    <a:p>
                      <a:pPr marL="0" marR="0" algn="ctr">
                        <a:spcBef>
                          <a:spcPts val="0"/>
                        </a:spcBef>
                        <a:spcAft>
                          <a:spcPts val="0"/>
                        </a:spcAft>
                      </a:pPr>
                      <a:r>
                        <a:rPr lang="en-US" sz="2400" dirty="0">
                          <a:effectLst/>
                        </a:rPr>
                        <a:t>48</a:t>
                      </a:r>
                      <a:endParaRPr lang="en-US" sz="2000" dirty="0">
                        <a:effectLst/>
                        <a:latin typeface="Calibri"/>
                        <a:ea typeface="Calibri"/>
                        <a:cs typeface="Times New Roman"/>
                      </a:endParaRPr>
                    </a:p>
                  </a:txBody>
                  <a:tcPr marL="133673" marR="133673" marT="0" marB="0"/>
                </a:tc>
                <a:tc>
                  <a:txBody>
                    <a:bodyPr/>
                    <a:lstStyle/>
                    <a:p>
                      <a:pPr marL="0" marR="0" algn="ctr">
                        <a:spcBef>
                          <a:spcPts val="0"/>
                        </a:spcBef>
                        <a:spcAft>
                          <a:spcPts val="0"/>
                        </a:spcAft>
                      </a:pPr>
                      <a:r>
                        <a:rPr lang="en-US" sz="2400" dirty="0">
                          <a:effectLst/>
                        </a:rPr>
                        <a:t>60.5%</a:t>
                      </a:r>
                      <a:endParaRPr lang="en-US" sz="2000" dirty="0">
                        <a:effectLst/>
                        <a:latin typeface="Calibri"/>
                        <a:ea typeface="Calibri"/>
                        <a:cs typeface="Times New Roman"/>
                      </a:endParaRPr>
                    </a:p>
                  </a:txBody>
                  <a:tcPr marL="133673" marR="133673" marT="0" marB="0"/>
                </a:tc>
              </a:tr>
              <a:tr h="717520">
                <a:tc>
                  <a:txBody>
                    <a:bodyPr/>
                    <a:lstStyle/>
                    <a:p>
                      <a:pPr marL="0" marR="0">
                        <a:spcBef>
                          <a:spcPts val="0"/>
                        </a:spcBef>
                        <a:spcAft>
                          <a:spcPts val="0"/>
                        </a:spcAft>
                      </a:pPr>
                      <a:r>
                        <a:rPr lang="en-US" sz="1600" dirty="0">
                          <a:effectLst/>
                        </a:rPr>
                        <a:t>4 Year Olds </a:t>
                      </a:r>
                      <a:endParaRPr lang="en-US" sz="1600" dirty="0" smtClean="0">
                        <a:effectLst/>
                      </a:endParaRPr>
                    </a:p>
                    <a:p>
                      <a:pPr marL="0" marR="0">
                        <a:spcBef>
                          <a:spcPts val="0"/>
                        </a:spcBef>
                        <a:spcAft>
                          <a:spcPts val="0"/>
                        </a:spcAft>
                      </a:pPr>
                      <a:r>
                        <a:rPr lang="en-US" sz="1600" dirty="0" smtClean="0">
                          <a:effectLst/>
                        </a:rPr>
                        <a:t>(</a:t>
                      </a:r>
                      <a:r>
                        <a:rPr lang="en-US" sz="1600" dirty="0">
                          <a:effectLst/>
                        </a:rPr>
                        <a:t>2013-14</a:t>
                      </a:r>
                      <a:r>
                        <a:rPr lang="en-US" sz="1600" dirty="0" smtClean="0">
                          <a:effectLst/>
                        </a:rPr>
                        <a:t>)</a:t>
                      </a:r>
                    </a:p>
                    <a:p>
                      <a:pPr marL="0" marR="0">
                        <a:spcBef>
                          <a:spcPts val="0"/>
                        </a:spcBef>
                        <a:spcAft>
                          <a:spcPts val="0"/>
                        </a:spcAft>
                      </a:pPr>
                      <a:r>
                        <a:rPr lang="en-US" sz="1600" dirty="0" smtClean="0">
                          <a:effectLst/>
                          <a:latin typeface="Calibri"/>
                          <a:ea typeface="Calibri"/>
                          <a:cs typeface="Times New Roman"/>
                        </a:rPr>
                        <a:t>Spec Ed Only</a:t>
                      </a:r>
                      <a:endParaRPr lang="en-US" sz="2400" dirty="0">
                        <a:effectLst/>
                        <a:latin typeface="Calibri"/>
                        <a:ea typeface="Calibri"/>
                        <a:cs typeface="Times New Roman"/>
                      </a:endParaRPr>
                    </a:p>
                  </a:txBody>
                  <a:tcPr marL="133673" marR="133673" marT="0" marB="0"/>
                </a:tc>
                <a:tc>
                  <a:txBody>
                    <a:bodyPr/>
                    <a:lstStyle/>
                    <a:p>
                      <a:pPr marL="0" marR="0" algn="ctr">
                        <a:spcBef>
                          <a:spcPts val="0"/>
                        </a:spcBef>
                        <a:spcAft>
                          <a:spcPts val="0"/>
                        </a:spcAft>
                      </a:pPr>
                      <a:r>
                        <a:rPr lang="en-US" sz="2400" dirty="0">
                          <a:effectLst/>
                        </a:rPr>
                        <a:t>62</a:t>
                      </a:r>
                      <a:endParaRPr lang="en-US" sz="2000" dirty="0">
                        <a:effectLst/>
                        <a:latin typeface="Calibri"/>
                        <a:ea typeface="Calibri"/>
                        <a:cs typeface="Times New Roman"/>
                      </a:endParaRPr>
                    </a:p>
                  </a:txBody>
                  <a:tcPr marL="133673" marR="133673" marT="0" marB="0"/>
                </a:tc>
                <a:tc>
                  <a:txBody>
                    <a:bodyPr/>
                    <a:lstStyle/>
                    <a:p>
                      <a:pPr marL="0" marR="0" algn="ctr">
                        <a:spcBef>
                          <a:spcPts val="0"/>
                        </a:spcBef>
                        <a:spcAft>
                          <a:spcPts val="0"/>
                        </a:spcAft>
                      </a:pPr>
                      <a:r>
                        <a:rPr lang="en-US" sz="2400" dirty="0">
                          <a:effectLst/>
                        </a:rPr>
                        <a:t>83.8%</a:t>
                      </a:r>
                      <a:endParaRPr lang="en-US" sz="2000" dirty="0">
                        <a:effectLst/>
                        <a:latin typeface="Calibri"/>
                        <a:ea typeface="Calibri"/>
                        <a:cs typeface="Times New Roman"/>
                      </a:endParaRPr>
                    </a:p>
                  </a:txBody>
                  <a:tcPr marL="133673" marR="133673" marT="0" marB="0"/>
                </a:tc>
              </a:tr>
            </a:tbl>
          </a:graphicData>
        </a:graphic>
      </p:graphicFrame>
      <p:sp>
        <p:nvSpPr>
          <p:cNvPr id="5" name="Rectangle 1"/>
          <p:cNvSpPr>
            <a:spLocks noChangeArrowheads="1"/>
          </p:cNvSpPr>
          <p:nvPr/>
        </p:nvSpPr>
        <p:spPr bwMode="auto">
          <a:xfrm>
            <a:off x="304800" y="4724400"/>
            <a:ext cx="85344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Special Education Cohort</a:t>
            </a:r>
            <a:r>
              <a:rPr kumimoji="0" lang="en-US" altLang="en-US"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en-US" altLang="en-US"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 year olds who qualify for special ed 2012-2013 move up to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 year olds who qualify for special ed 2013-2014</a:t>
            </a:r>
            <a:r>
              <a:rPr kumimoji="0" lang="en-US" alt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620629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763000" cy="6172200"/>
          </a:xfrm>
        </p:spPr>
        <p:txBody>
          <a:bodyPr/>
          <a:lstStyle/>
          <a:p>
            <a:pPr marL="0" marR="0">
              <a:spcBef>
                <a:spcPts val="0"/>
              </a:spcBef>
              <a:spcAft>
                <a:spcPts val="0"/>
              </a:spcAft>
              <a:tabLst>
                <a:tab pos="2971800" algn="ctr"/>
                <a:tab pos="5943600" algn="r"/>
              </a:tabLst>
            </a:pPr>
            <a:r>
              <a:rPr lang="en-US" sz="2400" b="1" i="1" u="sng" dirty="0">
                <a:solidFill>
                  <a:schemeClr val="tx1"/>
                </a:solidFill>
                <a:ea typeface="MS Mincho"/>
                <a:cs typeface="Times New Roman"/>
              </a:rPr>
              <a:t>Identify</a:t>
            </a:r>
            <a:r>
              <a:rPr lang="en-US" sz="2400" b="1" u="sng" dirty="0">
                <a:solidFill>
                  <a:schemeClr val="tx1"/>
                </a:solidFill>
                <a:ea typeface="MS Mincho"/>
                <a:cs typeface="Times New Roman"/>
              </a:rPr>
              <a:t> </a:t>
            </a:r>
            <a:r>
              <a:rPr lang="en-US" sz="2400" b="1" u="sng" dirty="0">
                <a:ea typeface="MS Mincho"/>
                <a:cs typeface="Times New Roman"/>
              </a:rPr>
              <a:t>(at least 2 common data sets):</a:t>
            </a:r>
            <a:r>
              <a:rPr lang="en-US" sz="2400" dirty="0">
                <a:ea typeface="MS Mincho"/>
                <a:cs typeface="Times New Roman"/>
              </a:rPr>
              <a:t> GOLD Comparative Report (3 and 4 year olds), OSEP end of year </a:t>
            </a:r>
            <a:r>
              <a:rPr lang="en-US" sz="2400" dirty="0" smtClean="0">
                <a:ea typeface="MS Mincho"/>
                <a:cs typeface="Times New Roman"/>
              </a:rPr>
              <a:t>report</a:t>
            </a:r>
            <a:r>
              <a:rPr lang="en-US" sz="2400" b="1" dirty="0">
                <a:ea typeface="MS Mincho"/>
                <a:cs typeface="Times New Roman"/>
              </a:rPr>
              <a:t> </a:t>
            </a:r>
            <a:endParaRPr lang="en-US" sz="2400" b="1" dirty="0" smtClean="0">
              <a:ea typeface="MS Mincho"/>
              <a:cs typeface="Times New Roman"/>
            </a:endParaRPr>
          </a:p>
          <a:p>
            <a:pPr marL="0" marR="0" indent="0">
              <a:spcBef>
                <a:spcPts val="0"/>
              </a:spcBef>
              <a:spcAft>
                <a:spcPts val="0"/>
              </a:spcAft>
              <a:buNone/>
              <a:tabLst>
                <a:tab pos="2971800" algn="ctr"/>
                <a:tab pos="5943600" algn="r"/>
              </a:tabLst>
            </a:pPr>
            <a:endParaRPr lang="en-US" sz="2400" dirty="0">
              <a:latin typeface="Calibri"/>
              <a:ea typeface="MS Mincho"/>
              <a:cs typeface="Times New Roman"/>
            </a:endParaRPr>
          </a:p>
          <a:p>
            <a:pPr marL="0" marR="0">
              <a:spcBef>
                <a:spcPts val="0"/>
              </a:spcBef>
              <a:spcAft>
                <a:spcPts val="0"/>
              </a:spcAft>
              <a:tabLst>
                <a:tab pos="2971800" algn="ctr"/>
                <a:tab pos="5943600" algn="r"/>
              </a:tabLst>
            </a:pPr>
            <a:r>
              <a:rPr lang="en-US" sz="2400" b="1" i="1" u="sng" dirty="0">
                <a:ea typeface="MS Mincho"/>
                <a:cs typeface="Times New Roman"/>
              </a:rPr>
              <a:t>Describe</a:t>
            </a:r>
            <a:r>
              <a:rPr lang="en-US" sz="2400" b="1" u="sng" dirty="0">
                <a:ea typeface="MS Mincho"/>
                <a:cs typeface="Times New Roman"/>
              </a:rPr>
              <a:t> (briefly) what students’ outcomes in these data sets are telling you:</a:t>
            </a:r>
            <a:r>
              <a:rPr lang="en-US" sz="2400" dirty="0">
                <a:ea typeface="MS Mincho"/>
                <a:cs typeface="Times New Roman"/>
              </a:rPr>
              <a:t>   </a:t>
            </a:r>
            <a:endParaRPr lang="en-US" sz="2400" dirty="0" smtClean="0">
              <a:ea typeface="MS Mincho"/>
              <a:cs typeface="Times New Roman"/>
            </a:endParaRPr>
          </a:p>
          <a:p>
            <a:pPr marL="0" marR="0">
              <a:spcBef>
                <a:spcPts val="0"/>
              </a:spcBef>
              <a:spcAft>
                <a:spcPts val="0"/>
              </a:spcAft>
              <a:tabLst>
                <a:tab pos="2971800" algn="ctr"/>
                <a:tab pos="5943600" algn="r"/>
              </a:tabLst>
            </a:pPr>
            <a:endParaRPr lang="en-US" sz="2800" dirty="0">
              <a:latin typeface="Calibri"/>
              <a:ea typeface="MS Mincho"/>
              <a:cs typeface="Times New Roman"/>
            </a:endParaRPr>
          </a:p>
          <a:p>
            <a:pPr marL="0" marR="0" indent="0">
              <a:spcBef>
                <a:spcPts val="0"/>
              </a:spcBef>
              <a:spcAft>
                <a:spcPts val="0"/>
              </a:spcAft>
              <a:buNone/>
              <a:tabLst>
                <a:tab pos="2971800" algn="ctr"/>
                <a:tab pos="5943600" algn="r"/>
              </a:tabLst>
            </a:pPr>
            <a:r>
              <a:rPr lang="en-US" sz="2800" dirty="0" smtClean="0">
                <a:solidFill>
                  <a:srgbClr val="FF0000"/>
                </a:solidFill>
                <a:latin typeface="Calibri"/>
                <a:ea typeface="MS Mincho"/>
                <a:cs typeface="Times New Roman"/>
              </a:rPr>
              <a:t>Widely Held Expectations</a:t>
            </a:r>
            <a:endParaRPr lang="en-US" sz="2800" dirty="0">
              <a:solidFill>
                <a:srgbClr val="FF0000"/>
              </a:solidFill>
              <a:latin typeface="Calibri"/>
              <a:ea typeface="MS Mincho"/>
              <a:cs typeface="Times New Roman"/>
            </a:endParaRPr>
          </a:p>
          <a:p>
            <a:pPr marL="0" marR="0">
              <a:spcBef>
                <a:spcPts val="0"/>
              </a:spcBef>
              <a:spcAft>
                <a:spcPts val="0"/>
              </a:spcAft>
              <a:tabLst>
                <a:tab pos="2971800" algn="ctr"/>
                <a:tab pos="5943600" algn="r"/>
              </a:tabLst>
            </a:pPr>
            <a:r>
              <a:rPr lang="en-US" sz="2400" dirty="0">
                <a:ea typeface="MS Mincho"/>
                <a:cs typeface="Times New Roman"/>
              </a:rPr>
              <a:t>Preschoolers have made gains in the area of </a:t>
            </a:r>
            <a:r>
              <a:rPr lang="en-US" sz="2400" dirty="0" smtClean="0">
                <a:ea typeface="MS Mincho"/>
                <a:cs typeface="Times New Roman"/>
              </a:rPr>
              <a:t>math</a:t>
            </a:r>
          </a:p>
          <a:p>
            <a:pPr marL="0" marR="0">
              <a:spcBef>
                <a:spcPts val="0"/>
              </a:spcBef>
              <a:spcAft>
                <a:spcPts val="0"/>
              </a:spcAft>
              <a:tabLst>
                <a:tab pos="2971800" algn="ctr"/>
                <a:tab pos="5943600" algn="r"/>
              </a:tabLst>
            </a:pPr>
            <a:r>
              <a:rPr lang="en-US" sz="2400" dirty="0" smtClean="0">
                <a:ea typeface="MS Mincho"/>
                <a:cs typeface="Times New Roman"/>
              </a:rPr>
              <a:t>Gap exists between 4 years with and without disabilities </a:t>
            </a:r>
          </a:p>
          <a:p>
            <a:pPr>
              <a:spcBef>
                <a:spcPts val="0"/>
              </a:spcBef>
              <a:spcAft>
                <a:spcPts val="0"/>
              </a:spcAft>
              <a:tabLst>
                <a:tab pos="2971800" algn="ctr"/>
                <a:tab pos="5943600" algn="r"/>
              </a:tabLst>
            </a:pPr>
            <a:r>
              <a:rPr lang="en-US" sz="2400" dirty="0">
                <a:ea typeface="MS Mincho"/>
                <a:cs typeface="Times New Roman"/>
              </a:rPr>
              <a:t>C</a:t>
            </a:r>
            <a:r>
              <a:rPr lang="en-US" sz="2400" dirty="0" smtClean="0">
                <a:ea typeface="MS Mincho"/>
                <a:cs typeface="Times New Roman"/>
              </a:rPr>
              <a:t>ohort data showed improvement with children with disabilities  across a two year period. </a:t>
            </a:r>
            <a:r>
              <a:rPr lang="en-US" dirty="0">
                <a:ea typeface="MS Mincho"/>
                <a:cs typeface="Times New Roman"/>
              </a:rPr>
              <a:t> </a:t>
            </a:r>
            <a:endParaRPr lang="en-US" dirty="0" smtClean="0">
              <a:ea typeface="MS Mincho"/>
              <a:cs typeface="Times New Roman"/>
            </a:endParaRPr>
          </a:p>
          <a:p>
            <a:pPr marL="0" marR="0">
              <a:spcBef>
                <a:spcPts val="0"/>
              </a:spcBef>
              <a:spcAft>
                <a:spcPts val="0"/>
              </a:spcAft>
              <a:tabLst>
                <a:tab pos="2971800" algn="ctr"/>
                <a:tab pos="5943600" algn="r"/>
              </a:tabLst>
            </a:pPr>
            <a:endParaRPr lang="en-US" sz="1400" dirty="0">
              <a:latin typeface="Calibri"/>
              <a:ea typeface="MS Mincho"/>
              <a:cs typeface="Times New Roman"/>
            </a:endParaRPr>
          </a:p>
          <a:p>
            <a:pPr marL="0" marR="0" indent="0">
              <a:spcBef>
                <a:spcPts val="0"/>
              </a:spcBef>
              <a:spcAft>
                <a:spcPts val="0"/>
              </a:spcAft>
              <a:buNone/>
              <a:tabLst>
                <a:tab pos="2971800" algn="ctr"/>
                <a:tab pos="5943600" algn="r"/>
              </a:tabLst>
            </a:pPr>
            <a:r>
              <a:rPr lang="en-US" sz="2800" dirty="0" smtClean="0">
                <a:solidFill>
                  <a:srgbClr val="FF0000"/>
                </a:solidFill>
                <a:latin typeface="Calibri"/>
                <a:ea typeface="MS Mincho"/>
                <a:cs typeface="Times New Roman"/>
              </a:rPr>
              <a:t>OSEPS Data</a:t>
            </a:r>
            <a:endParaRPr lang="en-US" sz="2800" dirty="0">
              <a:solidFill>
                <a:srgbClr val="FF0000"/>
              </a:solidFill>
              <a:latin typeface="Calibri"/>
              <a:ea typeface="MS Mincho"/>
              <a:cs typeface="Times New Roman"/>
            </a:endParaRPr>
          </a:p>
          <a:p>
            <a:pPr marL="0" marR="0">
              <a:spcBef>
                <a:spcPts val="0"/>
              </a:spcBef>
              <a:spcAft>
                <a:spcPts val="0"/>
              </a:spcAft>
              <a:tabLst>
                <a:tab pos="2971800" algn="ctr"/>
                <a:tab pos="5943600" algn="r"/>
              </a:tabLst>
            </a:pPr>
            <a:r>
              <a:rPr lang="en-US" sz="2400" dirty="0" smtClean="0">
                <a:ea typeface="MS Mincho"/>
                <a:cs typeface="Times New Roman"/>
              </a:rPr>
              <a:t>2013-2014:  Acquiring </a:t>
            </a:r>
            <a:r>
              <a:rPr lang="en-US" sz="2400" dirty="0">
                <a:ea typeface="MS Mincho"/>
                <a:cs typeface="Times New Roman"/>
              </a:rPr>
              <a:t>and using knowledge and </a:t>
            </a:r>
            <a:r>
              <a:rPr lang="en-US" sz="2400" dirty="0" smtClean="0">
                <a:ea typeface="MS Mincho"/>
                <a:cs typeface="Times New Roman"/>
              </a:rPr>
              <a:t>skills</a:t>
            </a:r>
          </a:p>
          <a:p>
            <a:pPr marL="0" marR="0">
              <a:spcBef>
                <a:spcPts val="0"/>
              </a:spcBef>
              <a:spcAft>
                <a:spcPts val="0"/>
              </a:spcAft>
              <a:tabLst>
                <a:tab pos="2971800" algn="ctr"/>
                <a:tab pos="5943600" algn="r"/>
              </a:tabLst>
            </a:pPr>
            <a:r>
              <a:rPr lang="en-US" sz="2400" dirty="0" smtClean="0">
                <a:ea typeface="MS Mincho"/>
                <a:cs typeface="Times New Roman"/>
              </a:rPr>
              <a:t>District exceeded state targets for SSI (68.4%) and SSII (75%)</a:t>
            </a:r>
          </a:p>
          <a:p>
            <a:pPr marL="0" marR="0" indent="0">
              <a:spcBef>
                <a:spcPts val="0"/>
              </a:spcBef>
              <a:spcAft>
                <a:spcPts val="0"/>
              </a:spcAft>
              <a:buNone/>
              <a:tabLst>
                <a:tab pos="2971800" algn="ctr"/>
                <a:tab pos="5943600" algn="r"/>
              </a:tabLst>
            </a:pPr>
            <a:r>
              <a:rPr lang="en-US" sz="2400" dirty="0" smtClean="0">
                <a:ea typeface="MS Mincho"/>
                <a:cs typeface="Times New Roman"/>
              </a:rPr>
              <a:t>.</a:t>
            </a:r>
            <a:endParaRPr lang="en-US" sz="2400" dirty="0">
              <a:effectLst/>
              <a:latin typeface="Calibri"/>
              <a:ea typeface="MS Mincho"/>
              <a:cs typeface="Times New Roman"/>
            </a:endParaRPr>
          </a:p>
        </p:txBody>
      </p:sp>
    </p:spTree>
    <p:extLst>
      <p:ext uri="{BB962C8B-B14F-4D97-AF65-F5344CB8AC3E}">
        <p14:creationId xmlns:p14="http://schemas.microsoft.com/office/powerpoint/2010/main" val="10250383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763000" cy="6324600"/>
          </a:xfrm>
        </p:spPr>
        <p:txBody>
          <a:bodyPr/>
          <a:lstStyle/>
          <a:p>
            <a:pPr marL="0" indent="0">
              <a:buNone/>
            </a:pPr>
            <a:r>
              <a:rPr lang="en-US" sz="2800" b="1" dirty="0" smtClean="0">
                <a:solidFill>
                  <a:schemeClr val="tx1"/>
                </a:solidFill>
              </a:rPr>
              <a:t>E</a:t>
            </a:r>
            <a:r>
              <a:rPr lang="en-US" sz="2800" b="1" dirty="0">
                <a:solidFill>
                  <a:schemeClr val="tx1"/>
                </a:solidFill>
              </a:rPr>
              <a:t>: Evaluate: </a:t>
            </a:r>
            <a:r>
              <a:rPr lang="en-US" sz="2000" b="1" dirty="0"/>
              <a:t>Why? Have your classroom goal, department/grade level team pose questions to address the concerns related to students’ performance data viewed as a limitation/concern. </a:t>
            </a:r>
            <a:endParaRPr lang="en-US" sz="2000" b="1" dirty="0" smtClean="0"/>
          </a:p>
          <a:p>
            <a:pPr marL="0" indent="0">
              <a:buNone/>
            </a:pPr>
            <a:r>
              <a:rPr lang="en-US" sz="2400" dirty="0" smtClean="0"/>
              <a:t>1</a:t>
            </a:r>
            <a:r>
              <a:rPr lang="en-US" sz="2400" dirty="0"/>
              <a:t>. ANY alternative explanations for the results? </a:t>
            </a:r>
          </a:p>
          <a:p>
            <a:pPr marL="0" indent="0">
              <a:buNone/>
            </a:pPr>
            <a:endParaRPr lang="en-US" sz="1400" dirty="0"/>
          </a:p>
          <a:p>
            <a:pPr marL="0" indent="0">
              <a:buNone/>
            </a:pPr>
            <a:r>
              <a:rPr lang="en-US" sz="2400" dirty="0"/>
              <a:t>2. What classroom strategies/activities prepared students for this assessment? </a:t>
            </a:r>
          </a:p>
          <a:p>
            <a:pPr marL="0" indent="0">
              <a:buNone/>
            </a:pPr>
            <a:endParaRPr lang="en-US" sz="1200" dirty="0"/>
          </a:p>
          <a:p>
            <a:pPr marL="0" indent="0">
              <a:buNone/>
            </a:pPr>
            <a:r>
              <a:rPr lang="en-US" sz="2400" dirty="0"/>
              <a:t>3. What results were unexpected? </a:t>
            </a:r>
          </a:p>
          <a:p>
            <a:pPr marL="0" indent="0">
              <a:buNone/>
            </a:pPr>
            <a:endParaRPr lang="en-US" sz="1400" dirty="0"/>
          </a:p>
          <a:p>
            <a:pPr marL="0" indent="0">
              <a:buNone/>
            </a:pPr>
            <a:r>
              <a:rPr lang="en-US" sz="2400" dirty="0"/>
              <a:t>4. What might have caused the changes for the better and/or for the worse? </a:t>
            </a:r>
          </a:p>
          <a:p>
            <a:pPr marL="0" indent="0">
              <a:buNone/>
            </a:pPr>
            <a:endParaRPr lang="en-US" sz="1400" dirty="0"/>
          </a:p>
          <a:p>
            <a:pPr marL="0" indent="0">
              <a:buNone/>
            </a:pPr>
            <a:r>
              <a:rPr lang="en-US" sz="2400" dirty="0"/>
              <a:t>5. What history, background information, </a:t>
            </a:r>
            <a:endParaRPr lang="en-US" sz="2400" dirty="0" smtClean="0"/>
          </a:p>
          <a:p>
            <a:pPr marL="0" indent="0">
              <a:buNone/>
            </a:pPr>
            <a:r>
              <a:rPr lang="en-US" sz="2400" dirty="0" smtClean="0"/>
              <a:t>or </a:t>
            </a:r>
            <a:r>
              <a:rPr lang="en-US" sz="2400" dirty="0"/>
              <a:t>best practice research/strategies </a:t>
            </a:r>
            <a:endParaRPr lang="en-US" sz="2400" dirty="0" smtClean="0"/>
          </a:p>
          <a:p>
            <a:pPr marL="0" indent="0">
              <a:buNone/>
            </a:pPr>
            <a:r>
              <a:rPr lang="en-US" sz="2400" dirty="0" smtClean="0"/>
              <a:t>might </a:t>
            </a:r>
            <a:r>
              <a:rPr lang="en-US" sz="2400" dirty="0"/>
              <a:t>be useful? </a:t>
            </a:r>
          </a:p>
          <a:p>
            <a:pPr marL="0" indent="0">
              <a:buNone/>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4572000"/>
            <a:ext cx="2857500" cy="2143125"/>
          </a:xfrm>
          <a:prstGeom prst="rect">
            <a:avLst/>
          </a:prstGeom>
        </p:spPr>
      </p:pic>
    </p:spTree>
    <p:extLst>
      <p:ext uri="{BB962C8B-B14F-4D97-AF65-F5344CB8AC3E}">
        <p14:creationId xmlns:p14="http://schemas.microsoft.com/office/powerpoint/2010/main" val="11425632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763000" cy="6019800"/>
          </a:xfrm>
        </p:spPr>
        <p:txBody>
          <a:bodyPr/>
          <a:lstStyle/>
          <a:p>
            <a:pPr marL="0" indent="0">
              <a:buNone/>
            </a:pPr>
            <a:r>
              <a:rPr lang="en-US" sz="2800" b="1" dirty="0">
                <a:solidFill>
                  <a:schemeClr val="tx1"/>
                </a:solidFill>
              </a:rPr>
              <a:t>A: Act</a:t>
            </a:r>
            <a:r>
              <a:rPr lang="en-US" sz="2400" dirty="0">
                <a:solidFill>
                  <a:srgbClr val="FF0000"/>
                </a:solidFill>
              </a:rPr>
              <a:t>: </a:t>
            </a:r>
            <a:r>
              <a:rPr lang="en-US" sz="2400" b="1" dirty="0"/>
              <a:t>by planning strategies/activities to address the questions posed in the evaluation stage. </a:t>
            </a:r>
            <a:endParaRPr lang="en-US" sz="2400" b="1" dirty="0" smtClean="0"/>
          </a:p>
          <a:p>
            <a:pPr marL="0" indent="0">
              <a:buNone/>
            </a:pPr>
            <a:endParaRPr lang="en-US" sz="2400" dirty="0"/>
          </a:p>
          <a:p>
            <a:pPr marL="0" indent="0">
              <a:buNone/>
            </a:pPr>
            <a:r>
              <a:rPr lang="en-US" sz="2400" dirty="0"/>
              <a:t>1. What actions, interventions, strategies, and/or formative assessments will be tried? </a:t>
            </a:r>
          </a:p>
          <a:p>
            <a:pPr marL="0" indent="0">
              <a:buNone/>
            </a:pPr>
            <a:endParaRPr lang="en-US" sz="2400" dirty="0"/>
          </a:p>
          <a:p>
            <a:pPr marL="0" indent="0">
              <a:buNone/>
            </a:pPr>
            <a:r>
              <a:rPr lang="en-US" sz="2400" dirty="0"/>
              <a:t>2. Based on each tangible hypothesis, what actions should be taken to improve student learning? </a:t>
            </a:r>
          </a:p>
          <a:p>
            <a:pPr marL="0" indent="0">
              <a:buNone/>
            </a:pPr>
            <a:endParaRPr lang="en-US" sz="2400" dirty="0"/>
          </a:p>
          <a:p>
            <a:pPr marL="0" indent="0">
              <a:buNone/>
            </a:pPr>
            <a:r>
              <a:rPr lang="en-US" sz="2400" dirty="0"/>
              <a:t>3. What is the timeline, etc.? </a:t>
            </a:r>
          </a:p>
          <a:p>
            <a:pPr marL="0" indent="0">
              <a:buNone/>
            </a:pPr>
            <a:endParaRPr lang="en-US" dirty="0"/>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781800" y="3496205"/>
            <a:ext cx="2362200" cy="3360623"/>
          </a:xfrm>
          <a:prstGeom prst="rect">
            <a:avLst/>
          </a:prstGeom>
        </p:spPr>
      </p:pic>
    </p:spTree>
    <p:extLst>
      <p:ext uri="{BB962C8B-B14F-4D97-AF65-F5344CB8AC3E}">
        <p14:creationId xmlns:p14="http://schemas.microsoft.com/office/powerpoint/2010/main" val="19590546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214975429"/>
              </p:ext>
            </p:extLst>
          </p:nvPr>
        </p:nvGraphicFramePr>
        <p:xfrm>
          <a:off x="228600" y="228600"/>
          <a:ext cx="8763000" cy="6598920"/>
        </p:xfrm>
        <a:graphic>
          <a:graphicData uri="http://schemas.openxmlformats.org/drawingml/2006/table">
            <a:tbl>
              <a:tblPr firstRow="1" firstCol="1" bandRow="1">
                <a:tableStyleId>{0505E3EF-67EA-436B-97B2-0124C06EBD24}</a:tableStyleId>
              </a:tblPr>
              <a:tblGrid>
                <a:gridCol w="3256990"/>
                <a:gridCol w="5506010"/>
              </a:tblGrid>
              <a:tr h="990600">
                <a:tc>
                  <a:txBody>
                    <a:bodyPr/>
                    <a:lstStyle/>
                    <a:p>
                      <a:pPr marL="0" marR="0">
                        <a:lnSpc>
                          <a:spcPct val="115000"/>
                        </a:lnSpc>
                        <a:spcBef>
                          <a:spcPts val="0"/>
                        </a:spcBef>
                        <a:spcAft>
                          <a:spcPts val="0"/>
                        </a:spcAft>
                      </a:pPr>
                      <a:r>
                        <a:rPr lang="en-US" sz="1800" dirty="0">
                          <a:solidFill>
                            <a:schemeClr val="bg1"/>
                          </a:solidFill>
                          <a:effectLst/>
                        </a:rPr>
                        <a:t>E: </a:t>
                      </a:r>
                      <a:r>
                        <a:rPr lang="en-US" sz="1800" u="sng" dirty="0">
                          <a:solidFill>
                            <a:schemeClr val="bg1"/>
                          </a:solidFill>
                          <a:effectLst/>
                        </a:rPr>
                        <a:t>Evaluate </a:t>
                      </a:r>
                      <a:r>
                        <a:rPr lang="en-US" sz="1800" dirty="0">
                          <a:solidFill>
                            <a:schemeClr val="bg1"/>
                          </a:solidFill>
                          <a:effectLst/>
                        </a:rPr>
                        <a:t>(pose questions that address concerns about students’ outcomes/adult actions</a:t>
                      </a:r>
                      <a:r>
                        <a:rPr lang="en-US" sz="1800" dirty="0" smtClean="0">
                          <a:solidFill>
                            <a:schemeClr val="bg1"/>
                          </a:solidFill>
                          <a:effectLst/>
                        </a:rPr>
                        <a:t>)</a:t>
                      </a:r>
                      <a:r>
                        <a:rPr lang="en-US" sz="1600" dirty="0">
                          <a:solidFill>
                            <a:schemeClr val="bg1"/>
                          </a:solidFill>
                          <a:effectLst/>
                        </a:rPr>
                        <a:t> </a:t>
                      </a:r>
                      <a:endParaRPr lang="en-US" sz="1600" dirty="0">
                        <a:solidFill>
                          <a:schemeClr val="bg1"/>
                        </a:solidFill>
                        <a:effectLst/>
                        <a:latin typeface="Calibri"/>
                        <a:ea typeface="Calibri"/>
                        <a:cs typeface="Times New Roman"/>
                      </a:endParaRPr>
                    </a:p>
                  </a:txBody>
                  <a:tcPr marL="40538" marR="40538" marT="0" marB="0">
                    <a:solidFill>
                      <a:schemeClr val="tx2">
                        <a:lumMod val="40000"/>
                        <a:lumOff val="60000"/>
                      </a:schemeClr>
                    </a:solidFill>
                  </a:tcPr>
                </a:tc>
                <a:tc>
                  <a:txBody>
                    <a:bodyPr/>
                    <a:lstStyle/>
                    <a:p>
                      <a:pPr marL="0" marR="0">
                        <a:lnSpc>
                          <a:spcPct val="115000"/>
                        </a:lnSpc>
                        <a:spcBef>
                          <a:spcPts val="0"/>
                        </a:spcBef>
                        <a:spcAft>
                          <a:spcPts val="0"/>
                        </a:spcAft>
                      </a:pPr>
                      <a:r>
                        <a:rPr lang="en-US" sz="1800" dirty="0">
                          <a:solidFill>
                            <a:schemeClr val="bg1"/>
                          </a:solidFill>
                          <a:effectLst/>
                        </a:rPr>
                        <a:t>A: </a:t>
                      </a:r>
                      <a:r>
                        <a:rPr lang="en-US" sz="1800" u="sng" dirty="0">
                          <a:solidFill>
                            <a:schemeClr val="bg1"/>
                          </a:solidFill>
                          <a:effectLst/>
                        </a:rPr>
                        <a:t>Act </a:t>
                      </a:r>
                      <a:r>
                        <a:rPr lang="en-US" sz="1800" dirty="0">
                          <a:solidFill>
                            <a:schemeClr val="bg1"/>
                          </a:solidFill>
                          <a:effectLst/>
                        </a:rPr>
                        <a:t>(strategies, activities, interventions) to improve the quality of instruction that will impact student </a:t>
                      </a:r>
                      <a:r>
                        <a:rPr lang="en-US" sz="1800" dirty="0" smtClean="0">
                          <a:solidFill>
                            <a:schemeClr val="bg1"/>
                          </a:solidFill>
                          <a:effectLst/>
                        </a:rPr>
                        <a:t>learning</a:t>
                      </a:r>
                      <a:r>
                        <a:rPr lang="en-US" sz="1600" dirty="0">
                          <a:solidFill>
                            <a:schemeClr val="bg1"/>
                          </a:solidFill>
                          <a:effectLst/>
                        </a:rPr>
                        <a:t>  </a:t>
                      </a:r>
                      <a:endParaRPr lang="en-US" sz="1600" dirty="0">
                        <a:solidFill>
                          <a:schemeClr val="bg1"/>
                        </a:solidFill>
                        <a:effectLst/>
                        <a:latin typeface="Calibri"/>
                        <a:ea typeface="Calibri"/>
                        <a:cs typeface="Times New Roman"/>
                      </a:endParaRPr>
                    </a:p>
                  </a:txBody>
                  <a:tcPr marL="40538" marR="40538" marT="0" marB="0">
                    <a:solidFill>
                      <a:schemeClr val="tx2">
                        <a:lumMod val="40000"/>
                        <a:lumOff val="60000"/>
                      </a:schemeClr>
                    </a:solidFill>
                  </a:tcPr>
                </a:tc>
              </a:tr>
              <a:tr h="4847864">
                <a:tc>
                  <a:txBody>
                    <a:bodyPr/>
                    <a:lstStyle/>
                    <a:p>
                      <a:pPr marL="0" marR="0">
                        <a:lnSpc>
                          <a:spcPct val="115000"/>
                        </a:lnSpc>
                        <a:spcBef>
                          <a:spcPts val="0"/>
                        </a:spcBef>
                        <a:spcAft>
                          <a:spcPts val="0"/>
                        </a:spcAft>
                      </a:pPr>
                      <a:r>
                        <a:rPr lang="en-US" sz="2400" dirty="0">
                          <a:effectLst/>
                        </a:rPr>
                        <a:t>1</a:t>
                      </a:r>
                      <a:r>
                        <a:rPr lang="en-US" sz="3200" dirty="0">
                          <a:effectLst/>
                        </a:rPr>
                        <a:t>)</a:t>
                      </a:r>
                      <a:r>
                        <a:rPr lang="en-US" sz="1600" dirty="0">
                          <a:effectLst/>
                        </a:rPr>
                        <a:t> Does the </a:t>
                      </a:r>
                      <a:r>
                        <a:rPr lang="en-US" sz="2000" dirty="0">
                          <a:solidFill>
                            <a:schemeClr val="accent2"/>
                          </a:solidFill>
                          <a:effectLst/>
                        </a:rPr>
                        <a:t>amount/type of documentation </a:t>
                      </a:r>
                      <a:r>
                        <a:rPr lang="en-US" sz="1600" dirty="0">
                          <a:effectLst/>
                        </a:rPr>
                        <a:t>in GOLD make a difference in the quality of the assessment results?</a:t>
                      </a:r>
                      <a:endParaRPr lang="en-US" sz="1100" dirty="0">
                        <a:effectLst/>
                      </a:endParaRPr>
                    </a:p>
                    <a:p>
                      <a:pPr marL="457200" marR="0">
                        <a:lnSpc>
                          <a:spcPct val="115000"/>
                        </a:lnSpc>
                        <a:spcBef>
                          <a:spcPts val="0"/>
                        </a:spcBef>
                        <a:spcAft>
                          <a:spcPts val="0"/>
                        </a:spcAft>
                      </a:pPr>
                      <a:r>
                        <a:rPr lang="en-US" sz="3200" dirty="0">
                          <a:effectLst/>
                        </a:rPr>
                        <a:t>  </a:t>
                      </a:r>
                      <a:endParaRPr lang="en-US" sz="1100" dirty="0">
                        <a:effectLst/>
                      </a:endParaRPr>
                    </a:p>
                    <a:p>
                      <a:pPr marL="0" marR="0">
                        <a:lnSpc>
                          <a:spcPct val="115000"/>
                        </a:lnSpc>
                        <a:spcBef>
                          <a:spcPts val="0"/>
                        </a:spcBef>
                        <a:spcAft>
                          <a:spcPts val="0"/>
                        </a:spcAft>
                      </a:pPr>
                      <a:r>
                        <a:rPr lang="en-US" sz="3200" dirty="0">
                          <a:effectLst/>
                        </a:rPr>
                        <a:t>2)</a:t>
                      </a:r>
                      <a:r>
                        <a:rPr lang="en-US" sz="1600" dirty="0">
                          <a:effectLst/>
                        </a:rPr>
                        <a:t> Do we need a </a:t>
                      </a:r>
                      <a:r>
                        <a:rPr lang="en-US" sz="2000" dirty="0">
                          <a:solidFill>
                            <a:schemeClr val="accent2"/>
                          </a:solidFill>
                          <a:effectLst/>
                        </a:rPr>
                        <a:t>more standardized CSA/assessment</a:t>
                      </a:r>
                      <a:r>
                        <a:rPr lang="en-US" sz="1600" dirty="0">
                          <a:effectLst/>
                        </a:rPr>
                        <a:t> across settings for children ages 3-5?</a:t>
                      </a:r>
                      <a:endParaRPr lang="en-US" sz="1100" dirty="0">
                        <a:effectLst/>
                      </a:endParaRPr>
                    </a:p>
                    <a:p>
                      <a:pPr marL="457200" marR="0">
                        <a:lnSpc>
                          <a:spcPct val="115000"/>
                        </a:lnSpc>
                        <a:spcBef>
                          <a:spcPts val="0"/>
                        </a:spcBef>
                        <a:spcAft>
                          <a:spcPts val="0"/>
                        </a:spcAft>
                      </a:pPr>
                      <a:r>
                        <a:rPr lang="en-US" sz="3200" dirty="0">
                          <a:effectLst/>
                        </a:rPr>
                        <a:t>  </a:t>
                      </a:r>
                      <a:endParaRPr lang="en-US" sz="1100" dirty="0">
                        <a:effectLst/>
                      </a:endParaRPr>
                    </a:p>
                    <a:p>
                      <a:pPr marL="0" marR="0">
                        <a:lnSpc>
                          <a:spcPct val="115000"/>
                        </a:lnSpc>
                        <a:spcBef>
                          <a:spcPts val="0"/>
                        </a:spcBef>
                        <a:spcAft>
                          <a:spcPts val="0"/>
                        </a:spcAft>
                      </a:pPr>
                      <a:r>
                        <a:rPr lang="en-US" sz="3200" dirty="0" smtClean="0">
                          <a:effectLst/>
                        </a:rPr>
                        <a:t>3)</a:t>
                      </a:r>
                      <a:r>
                        <a:rPr lang="en-US" sz="1600" dirty="0" smtClean="0">
                          <a:effectLst/>
                        </a:rPr>
                        <a:t> </a:t>
                      </a:r>
                      <a:r>
                        <a:rPr lang="en-US" sz="1600" dirty="0">
                          <a:effectLst/>
                        </a:rPr>
                        <a:t>Do we need to </a:t>
                      </a:r>
                      <a:r>
                        <a:rPr lang="en-US" sz="2000" dirty="0">
                          <a:solidFill>
                            <a:schemeClr val="accent2"/>
                          </a:solidFill>
                          <a:effectLst/>
                        </a:rPr>
                        <a:t>implement intervention groups to address deficits in </a:t>
                      </a:r>
                      <a:r>
                        <a:rPr lang="en-US" sz="2000" dirty="0" smtClean="0">
                          <a:solidFill>
                            <a:schemeClr val="accent2"/>
                          </a:solidFill>
                          <a:effectLst/>
                        </a:rPr>
                        <a:t>math</a:t>
                      </a:r>
                      <a:r>
                        <a:rPr lang="en-US" sz="1600" dirty="0" smtClean="0">
                          <a:effectLst/>
                        </a:rPr>
                        <a:t>?</a:t>
                      </a:r>
                      <a:r>
                        <a:rPr lang="en-US" sz="1100" baseline="0" dirty="0" smtClean="0">
                          <a:effectLst/>
                        </a:rPr>
                        <a:t>  </a:t>
                      </a:r>
                      <a:r>
                        <a:rPr lang="en-US" sz="1600" dirty="0" smtClean="0">
                          <a:effectLst/>
                        </a:rPr>
                        <a:t>How </a:t>
                      </a:r>
                      <a:r>
                        <a:rPr lang="en-US" sz="1600" dirty="0">
                          <a:effectLst/>
                        </a:rPr>
                        <a:t>do we identify students for intervention?</a:t>
                      </a:r>
                      <a:endParaRPr lang="en-US" sz="1100" dirty="0">
                        <a:effectLst/>
                        <a:latin typeface="Calibri"/>
                        <a:ea typeface="Calibri"/>
                        <a:cs typeface="Times New Roman"/>
                      </a:endParaRPr>
                    </a:p>
                  </a:txBody>
                  <a:tcPr marL="40538" marR="40538" marT="0" marB="0">
                    <a:solidFill>
                      <a:srgbClr val="FFEBAB"/>
                    </a:solidFill>
                  </a:tcPr>
                </a:tc>
                <a:tc>
                  <a:txBody>
                    <a:bodyPr/>
                    <a:lstStyle/>
                    <a:p>
                      <a:pPr marL="342900" marR="0" lvl="0" indent="-342900">
                        <a:lnSpc>
                          <a:spcPct val="115000"/>
                        </a:lnSpc>
                        <a:spcBef>
                          <a:spcPts val="0"/>
                        </a:spcBef>
                        <a:spcAft>
                          <a:spcPts val="0"/>
                        </a:spcAft>
                        <a:buFont typeface="Symbol"/>
                        <a:buChar char=""/>
                      </a:pPr>
                      <a:r>
                        <a:rPr lang="en-US" sz="1800" dirty="0">
                          <a:effectLst/>
                        </a:rPr>
                        <a:t>Discuss GOLD observation and documentation strategies in PLC by end of September 2014.  Discuss methods for gathering documentation (e.g. sources of information)</a:t>
                      </a:r>
                      <a:endParaRPr lang="en-US" sz="1200" dirty="0">
                        <a:effectLst/>
                      </a:endParaRPr>
                    </a:p>
                    <a:p>
                      <a:pPr marL="914400" marR="0">
                        <a:lnSpc>
                          <a:spcPct val="115000"/>
                        </a:lnSpc>
                        <a:spcBef>
                          <a:spcPts val="0"/>
                        </a:spcBef>
                        <a:spcAft>
                          <a:spcPts val="0"/>
                        </a:spcAft>
                      </a:pPr>
                      <a:r>
                        <a:rPr lang="en-US" sz="900" dirty="0">
                          <a:effectLst/>
                        </a:rPr>
                        <a:t> </a:t>
                      </a:r>
                      <a:endParaRPr lang="en-US" sz="600" dirty="0">
                        <a:effectLst/>
                      </a:endParaRPr>
                    </a:p>
                    <a:p>
                      <a:pPr marL="342900" marR="0" lvl="0" indent="-342900">
                        <a:lnSpc>
                          <a:spcPct val="115000"/>
                        </a:lnSpc>
                        <a:spcBef>
                          <a:spcPts val="0"/>
                        </a:spcBef>
                        <a:spcAft>
                          <a:spcPts val="0"/>
                        </a:spcAft>
                        <a:buFont typeface="Symbol"/>
                        <a:buChar char=""/>
                      </a:pPr>
                      <a:r>
                        <a:rPr lang="en-US" sz="1800" dirty="0">
                          <a:effectLst/>
                        </a:rPr>
                        <a:t>Discuss GOLD scoring rubric/revisit reliability and consistency of scoring among teachers/providers.  Compare checkpoint data/scoring following Fall checkpoint (share documentation/compare/discuss scores during PLC)</a:t>
                      </a:r>
                      <a:endParaRPr lang="en-US" sz="1200" dirty="0">
                        <a:effectLst/>
                      </a:endParaRPr>
                    </a:p>
                    <a:p>
                      <a:pPr marL="914400" marR="0">
                        <a:lnSpc>
                          <a:spcPct val="115000"/>
                        </a:lnSpc>
                        <a:spcBef>
                          <a:spcPts val="0"/>
                        </a:spcBef>
                        <a:spcAft>
                          <a:spcPts val="0"/>
                        </a:spcAft>
                      </a:pPr>
                      <a:r>
                        <a:rPr lang="en-US" sz="800" dirty="0" smtClean="0">
                          <a:effectLst/>
                        </a:rPr>
                        <a:t>  </a:t>
                      </a:r>
                      <a:r>
                        <a:rPr lang="en-US" sz="800" dirty="0">
                          <a:effectLst/>
                        </a:rPr>
                        <a:t> </a:t>
                      </a:r>
                      <a:endParaRPr lang="en-US" sz="500" dirty="0">
                        <a:effectLst/>
                      </a:endParaRPr>
                    </a:p>
                    <a:p>
                      <a:pPr marL="342900" marR="0" lvl="0" indent="-342900">
                        <a:lnSpc>
                          <a:spcPct val="115000"/>
                        </a:lnSpc>
                        <a:spcBef>
                          <a:spcPts val="0"/>
                        </a:spcBef>
                        <a:spcAft>
                          <a:spcPts val="0"/>
                        </a:spcAft>
                        <a:buFont typeface="Symbol"/>
                        <a:buChar char=""/>
                      </a:pPr>
                      <a:r>
                        <a:rPr lang="en-US" sz="1800" dirty="0">
                          <a:effectLst/>
                        </a:rPr>
                        <a:t>Develop CSA, cut scores, and timeline for administration in </a:t>
                      </a:r>
                      <a:r>
                        <a:rPr lang="en-US" sz="1800" dirty="0" smtClean="0">
                          <a:effectLst/>
                        </a:rPr>
                        <a:t>the </a:t>
                      </a:r>
                      <a:r>
                        <a:rPr lang="en-US" sz="1800" dirty="0">
                          <a:effectLst/>
                        </a:rPr>
                        <a:t>area of math skills by the end of first Semester 2014-2015</a:t>
                      </a:r>
                      <a:endParaRPr lang="en-US" sz="1200" dirty="0">
                        <a:effectLst/>
                      </a:endParaRPr>
                    </a:p>
                    <a:p>
                      <a:pPr marL="914400" marR="0">
                        <a:lnSpc>
                          <a:spcPct val="115000"/>
                        </a:lnSpc>
                        <a:spcBef>
                          <a:spcPts val="0"/>
                        </a:spcBef>
                        <a:spcAft>
                          <a:spcPts val="0"/>
                        </a:spcAft>
                      </a:pPr>
                      <a:r>
                        <a:rPr lang="en-US" sz="700" dirty="0">
                          <a:effectLst/>
                        </a:rPr>
                        <a:t>  </a:t>
                      </a:r>
                      <a:endParaRPr lang="en-US" sz="400" dirty="0">
                        <a:effectLst/>
                      </a:endParaRPr>
                    </a:p>
                    <a:p>
                      <a:pPr marL="342900" marR="0" lvl="0" indent="-342900">
                        <a:lnSpc>
                          <a:spcPct val="115000"/>
                        </a:lnSpc>
                        <a:spcBef>
                          <a:spcPts val="0"/>
                        </a:spcBef>
                        <a:spcAft>
                          <a:spcPts val="0"/>
                        </a:spcAft>
                        <a:buFont typeface="Symbol"/>
                        <a:buChar char=""/>
                      </a:pPr>
                      <a:r>
                        <a:rPr lang="en-US" sz="1800" dirty="0">
                          <a:effectLst/>
                        </a:rPr>
                        <a:t>Implement intervention groups (e.g. Teaching Preschool and Kindergarten Math, Math Right from the Start) during 2014-2015.  Provide training to staff regarding interventions—fidelity)</a:t>
                      </a:r>
                      <a:endParaRPr lang="en-US" sz="1200" dirty="0">
                        <a:effectLst/>
                        <a:latin typeface="Calibri"/>
                        <a:ea typeface="Calibri"/>
                        <a:cs typeface="Times New Roman"/>
                      </a:endParaRPr>
                    </a:p>
                  </a:txBody>
                  <a:tcPr marL="40538" marR="40538" marT="0" marB="0">
                    <a:solidFill>
                      <a:srgbClr val="FFEBAB"/>
                    </a:solidFill>
                  </a:tcPr>
                </a:tc>
              </a:tr>
            </a:tbl>
          </a:graphicData>
        </a:graphic>
      </p:graphicFrame>
    </p:spTree>
    <p:extLst>
      <p:ext uri="{BB962C8B-B14F-4D97-AF65-F5344CB8AC3E}">
        <p14:creationId xmlns:p14="http://schemas.microsoft.com/office/powerpoint/2010/main" val="7388053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763000" cy="5486400"/>
          </a:xfrm>
        </p:spPr>
        <p:txBody>
          <a:bodyPr/>
          <a:lstStyle/>
          <a:p>
            <a:pPr marL="0" indent="0">
              <a:buNone/>
            </a:pPr>
            <a:r>
              <a:rPr lang="en-US" sz="2800" b="1" dirty="0"/>
              <a:t>L: Learn</a:t>
            </a:r>
            <a:r>
              <a:rPr lang="en-US" sz="2800" dirty="0"/>
              <a:t>: </a:t>
            </a:r>
            <a:r>
              <a:rPr lang="en-US" sz="2000" b="1" dirty="0"/>
              <a:t>by monitoring students’ progress in </a:t>
            </a:r>
            <a:r>
              <a:rPr lang="en-US" sz="2000" b="1" dirty="0" smtClean="0"/>
              <a:t>the                                                       </a:t>
            </a:r>
            <a:r>
              <a:rPr lang="en-US" sz="2000" b="1" dirty="0"/>
              <a:t>concern area(s) and by gauging the consistency of your </a:t>
            </a:r>
            <a:r>
              <a:rPr lang="en-US" sz="2000" b="1" dirty="0" smtClean="0"/>
              <a:t>                                implementation </a:t>
            </a:r>
            <a:r>
              <a:rPr lang="en-US" sz="2000" b="1" dirty="0"/>
              <a:t>and follow through (fidelity</a:t>
            </a:r>
            <a:r>
              <a:rPr lang="en-US" sz="2000" b="1" dirty="0" smtClean="0"/>
              <a:t>).</a:t>
            </a:r>
          </a:p>
          <a:p>
            <a:pPr marL="0" indent="0">
              <a:buNone/>
            </a:pPr>
            <a:r>
              <a:rPr lang="en-US" sz="2400" b="1" dirty="0" smtClean="0"/>
              <a:t> </a:t>
            </a:r>
            <a:endParaRPr lang="en-US" sz="2400" dirty="0"/>
          </a:p>
          <a:p>
            <a:pPr marL="0" indent="0">
              <a:buNone/>
            </a:pPr>
            <a:r>
              <a:rPr lang="en-US" sz="2200" dirty="0"/>
              <a:t>1. What assessment(s) will be used to monitor </a:t>
            </a:r>
            <a:r>
              <a:rPr lang="en-US" sz="2200" dirty="0" smtClean="0"/>
              <a:t>                                        students</a:t>
            </a:r>
            <a:r>
              <a:rPr lang="en-US" sz="2200" dirty="0"/>
              <a:t>’ progress across concern areas and sub-populations? </a:t>
            </a:r>
          </a:p>
          <a:p>
            <a:pPr marL="0" indent="0">
              <a:buNone/>
            </a:pPr>
            <a:endParaRPr lang="en-US" sz="1600" dirty="0"/>
          </a:p>
          <a:p>
            <a:pPr marL="0" indent="0">
              <a:buNone/>
            </a:pPr>
            <a:r>
              <a:rPr lang="en-US" sz="2200" dirty="0"/>
              <a:t>2. How often will students’ progress be monitored in this concern area? </a:t>
            </a:r>
          </a:p>
          <a:p>
            <a:pPr marL="0" indent="0">
              <a:buNone/>
            </a:pPr>
            <a:endParaRPr lang="en-US" sz="1400" dirty="0"/>
          </a:p>
          <a:p>
            <a:pPr marL="0" indent="0">
              <a:buNone/>
            </a:pPr>
            <a:r>
              <a:rPr lang="en-US" sz="2200" dirty="0"/>
              <a:t>3. How will the consistency of the intervention, strategies, activities decided upon be gauged for consistency of implementation and follow through (fidelity)? </a:t>
            </a:r>
          </a:p>
          <a:p>
            <a:pPr marL="0" indent="0">
              <a:buNone/>
            </a:pPr>
            <a:endParaRPr lang="en-US" sz="1400" dirty="0"/>
          </a:p>
          <a:p>
            <a:pPr marL="0" indent="0">
              <a:buNone/>
            </a:pPr>
            <a:r>
              <a:rPr lang="en-US" sz="2200" dirty="0"/>
              <a:t>4. What other student performance indicators might be helpful to track student progress and the effectiveness of the instructional strategies used? </a:t>
            </a:r>
          </a:p>
          <a:p>
            <a:pPr marL="0" indent="0">
              <a:buNone/>
            </a:pPr>
            <a:endParaRPr lang="en-US" dirty="0"/>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883791" y="-381000"/>
            <a:ext cx="2286000" cy="2286000"/>
          </a:xfrm>
          <a:prstGeom prst="rect">
            <a:avLst/>
          </a:prstGeom>
        </p:spPr>
      </p:pic>
    </p:spTree>
    <p:extLst>
      <p:ext uri="{BB962C8B-B14F-4D97-AF65-F5344CB8AC3E}">
        <p14:creationId xmlns:p14="http://schemas.microsoft.com/office/powerpoint/2010/main" val="22537268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Principal/Administrator Level</a:t>
            </a:r>
            <a:endParaRPr lang="en-US" dirty="0"/>
          </a:p>
        </p:txBody>
      </p:sp>
      <p:sp>
        <p:nvSpPr>
          <p:cNvPr id="3" name="Content Placeholder 2"/>
          <p:cNvSpPr>
            <a:spLocks noGrp="1"/>
          </p:cNvSpPr>
          <p:nvPr>
            <p:ph idx="1"/>
          </p:nvPr>
        </p:nvSpPr>
        <p:spPr/>
        <p:txBody>
          <a:bodyPr/>
          <a:lstStyle/>
          <a:p>
            <a:r>
              <a:rPr lang="en-US" sz="2400" dirty="0" smtClean="0"/>
              <a:t>Principals find themselves supervising early </a:t>
            </a:r>
          </a:p>
          <a:p>
            <a:pPr marL="0" indent="0">
              <a:buNone/>
            </a:pPr>
            <a:r>
              <a:rPr lang="en-US" sz="2400" dirty="0" smtClean="0"/>
              <a:t>    childhood “by default”</a:t>
            </a:r>
          </a:p>
          <a:p>
            <a:pPr marL="0" indent="0">
              <a:buNone/>
            </a:pPr>
            <a:endParaRPr lang="en-US" dirty="0" smtClean="0"/>
          </a:p>
          <a:p>
            <a:endParaRPr lang="en-US" sz="2400" dirty="0" smtClean="0"/>
          </a:p>
          <a:p>
            <a:r>
              <a:rPr lang="en-US" sz="2400" dirty="0" smtClean="0"/>
              <a:t>Barriers </a:t>
            </a:r>
            <a:r>
              <a:rPr lang="en-US" sz="2400" dirty="0"/>
              <a:t>can exist </a:t>
            </a:r>
            <a:r>
              <a:rPr lang="en-US" sz="2400" dirty="0" smtClean="0"/>
              <a:t>when working to engage                               Building </a:t>
            </a:r>
            <a:r>
              <a:rPr lang="en-US" sz="2400" dirty="0"/>
              <a:t>Principals </a:t>
            </a:r>
            <a:r>
              <a:rPr lang="en-US" sz="2400" dirty="0" smtClean="0"/>
              <a:t>in data analysis:</a:t>
            </a:r>
          </a:p>
          <a:p>
            <a:pPr lvl="1"/>
            <a:r>
              <a:rPr lang="en-US" sz="2000" dirty="0" smtClean="0"/>
              <a:t>Have little to no experience working in early childhood settings</a:t>
            </a:r>
          </a:p>
          <a:p>
            <a:pPr lvl="1"/>
            <a:endParaRPr lang="en-US" sz="2000" dirty="0" smtClean="0"/>
          </a:p>
          <a:p>
            <a:pPr lvl="1"/>
            <a:r>
              <a:rPr lang="en-US" sz="2000" dirty="0" smtClean="0"/>
              <a:t>EC data requirements differ greatly from local and state level assessment and reporting requirements</a:t>
            </a:r>
          </a:p>
          <a:p>
            <a:pPr lvl="1"/>
            <a:endParaRPr lang="en-US" sz="2000" dirty="0" smtClean="0"/>
          </a:p>
          <a:p>
            <a:pPr lvl="1"/>
            <a:r>
              <a:rPr lang="en-US" sz="2000" dirty="0" smtClean="0"/>
              <a:t>Staff evaluation/classroom observations have different “look fors” than in K-6</a:t>
            </a:r>
            <a:r>
              <a:rPr lang="en-US" sz="2000" baseline="30000" dirty="0" smtClean="0"/>
              <a:t>th</a:t>
            </a:r>
            <a:r>
              <a:rPr lang="en-US" sz="2000" dirty="0"/>
              <a:t> </a:t>
            </a:r>
            <a:r>
              <a:rPr lang="en-US" sz="2000" dirty="0" smtClean="0"/>
              <a:t>classrooms</a:t>
            </a:r>
          </a:p>
        </p:txBody>
      </p:sp>
      <p:pic>
        <p:nvPicPr>
          <p:cNvPr id="1026" name="Picture 2" descr="C:\Users\kfeden\AppData\Local\Microsoft\Windows\Temporary Internet Files\Content.IE5\35VFP0B4\MP900442373[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0" y="1017079"/>
            <a:ext cx="2182910" cy="236095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6319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Increasing Administrator Awareness and Understanding of Early Childhood Data</a:t>
            </a:r>
            <a:endParaRPr lang="en-US" dirty="0"/>
          </a:p>
        </p:txBody>
      </p:sp>
      <p:sp>
        <p:nvSpPr>
          <p:cNvPr id="3" name="Content Placeholder 2"/>
          <p:cNvSpPr>
            <a:spLocks noGrp="1"/>
          </p:cNvSpPr>
          <p:nvPr>
            <p:ph idx="1"/>
          </p:nvPr>
        </p:nvSpPr>
        <p:spPr>
          <a:xfrm>
            <a:off x="228600" y="1295400"/>
            <a:ext cx="8763000" cy="5334000"/>
          </a:xfrm>
        </p:spPr>
        <p:txBody>
          <a:bodyPr/>
          <a:lstStyle/>
          <a:p>
            <a:r>
              <a:rPr lang="en-US" sz="2000" dirty="0" smtClean="0"/>
              <a:t>Link data to formative and summative staff evaluations as well as to the Continuous Improvement Process:</a:t>
            </a:r>
          </a:p>
          <a:p>
            <a:pPr marL="0" indent="0">
              <a:buNone/>
            </a:pPr>
            <a:endParaRPr lang="en-US" sz="1200" dirty="0" smtClean="0"/>
          </a:p>
          <a:p>
            <a:pPr lvl="1" algn="just"/>
            <a:r>
              <a:rPr lang="en-US" sz="2000" dirty="0" smtClean="0"/>
              <a:t>“Look For” Documents can be used during classroom walk-through—Administrators need to understand what quality instruction looks like in early childhood settings</a:t>
            </a:r>
          </a:p>
          <a:p>
            <a:pPr marL="457200" lvl="1" indent="0" algn="just">
              <a:buNone/>
            </a:pPr>
            <a:endParaRPr lang="en-US" sz="1200" dirty="0" smtClean="0"/>
          </a:p>
          <a:p>
            <a:pPr lvl="1" algn="just"/>
            <a:r>
              <a:rPr lang="en-US" sz="2000" dirty="0" smtClean="0"/>
              <a:t>Provide reflective questions that focus on local and outcomes data </a:t>
            </a:r>
          </a:p>
          <a:p>
            <a:pPr marL="457200" lvl="1" indent="0" algn="just">
              <a:buNone/>
            </a:pPr>
            <a:endParaRPr lang="en-US" sz="1200" dirty="0" smtClean="0"/>
          </a:p>
          <a:p>
            <a:pPr lvl="1" algn="just"/>
            <a:r>
              <a:rPr lang="en-US" sz="2000" dirty="0" smtClean="0"/>
              <a:t>Crosswalk existing staff evaluation tools with quality indicators for early childhood settings </a:t>
            </a:r>
          </a:p>
          <a:p>
            <a:pPr lvl="2"/>
            <a:r>
              <a:rPr lang="en-US" sz="2000" dirty="0" smtClean="0"/>
              <a:t>Danielsen/Marzano</a:t>
            </a:r>
            <a:r>
              <a:rPr lang="en-US" sz="2000" dirty="0"/>
              <a:t> </a:t>
            </a:r>
            <a:r>
              <a:rPr lang="en-US" sz="2000" dirty="0" smtClean="0"/>
              <a:t>Effective Teaching Components Crosswalk</a:t>
            </a:r>
          </a:p>
          <a:p>
            <a:pPr marL="914400" lvl="2" indent="0" algn="ctr">
              <a:buNone/>
            </a:pPr>
            <a:endParaRPr lang="en-US" sz="1400" dirty="0"/>
          </a:p>
          <a:p>
            <a:pPr marL="914400" lvl="2" indent="0" algn="ctr">
              <a:buNone/>
            </a:pPr>
            <a:r>
              <a:rPr lang="en-US" sz="1600" i="1" dirty="0" smtClean="0"/>
              <a:t>Special thanks to Jean Ubbelohde from Millard Public Schools for sharing some of the documents used in this presentation</a:t>
            </a:r>
          </a:p>
          <a:p>
            <a:pPr marL="914400" lvl="2" indent="0">
              <a:buNone/>
            </a:pPr>
            <a:endParaRPr lang="en-US" dirty="0" smtClean="0"/>
          </a:p>
          <a:p>
            <a:pPr marL="914400" lvl="2" indent="0">
              <a:buNone/>
            </a:pPr>
            <a:endParaRPr lang="en-US" dirty="0" smtClean="0"/>
          </a:p>
          <a:p>
            <a:pPr marL="914400" lvl="2" indent="0">
              <a:buNone/>
            </a:pPr>
            <a:endParaRPr lang="en-US" dirty="0" smtClean="0"/>
          </a:p>
          <a:p>
            <a:pPr marL="914400" lvl="2" indent="0">
              <a:buNone/>
            </a:pPr>
            <a:endParaRPr lang="en-US" dirty="0" smtClean="0"/>
          </a:p>
          <a:p>
            <a:pPr lvl="1"/>
            <a:endParaRPr lang="en-US" dirty="0"/>
          </a:p>
        </p:txBody>
      </p:sp>
    </p:spTree>
    <p:extLst>
      <p:ext uri="{BB962C8B-B14F-4D97-AF65-F5344CB8AC3E}">
        <p14:creationId xmlns:p14="http://schemas.microsoft.com/office/powerpoint/2010/main" val="25605099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Now Collecting Data and Sharing Targets Around……</a:t>
            </a:r>
            <a:br>
              <a:rPr lang="en-US" dirty="0" smtClean="0"/>
            </a:br>
            <a:endParaRPr lang="en-US" dirty="0"/>
          </a:p>
        </p:txBody>
      </p:sp>
      <p:sp>
        <p:nvSpPr>
          <p:cNvPr id="6" name="Subtitle 5"/>
          <p:cNvSpPr>
            <a:spLocks noGrp="1"/>
          </p:cNvSpPr>
          <p:nvPr>
            <p:ph idx="1"/>
          </p:nvPr>
        </p:nvSpPr>
        <p:spPr>
          <a:xfrm>
            <a:off x="228600" y="1143000"/>
            <a:ext cx="7543800" cy="5486400"/>
          </a:xfrm>
        </p:spPr>
        <p:txBody>
          <a:bodyPr/>
          <a:lstStyle/>
          <a:p>
            <a:pPr marL="0" indent="0" algn="l">
              <a:buNone/>
            </a:pPr>
            <a:r>
              <a:rPr lang="en-US" sz="2800" dirty="0" smtClean="0">
                <a:solidFill>
                  <a:srgbClr val="FF0000"/>
                </a:solidFill>
              </a:rPr>
              <a:t>Summary Statement 1:  Narrowing the Gap</a:t>
            </a:r>
          </a:p>
          <a:p>
            <a:pPr algn="l"/>
            <a:r>
              <a:rPr lang="en-US" sz="2200" dirty="0" smtClean="0">
                <a:solidFill>
                  <a:schemeClr val="tx1"/>
                </a:solidFill>
              </a:rPr>
              <a:t>Of </a:t>
            </a:r>
            <a:r>
              <a:rPr lang="en-US" sz="2200" dirty="0">
                <a:solidFill>
                  <a:schemeClr val="tx1"/>
                </a:solidFill>
              </a:rPr>
              <a:t>those </a:t>
            </a:r>
            <a:r>
              <a:rPr lang="en-US" sz="2200" dirty="0" smtClean="0">
                <a:solidFill>
                  <a:schemeClr val="tx1"/>
                </a:solidFill>
              </a:rPr>
              <a:t>children who </a:t>
            </a:r>
            <a:r>
              <a:rPr lang="en-US" sz="2200" dirty="0">
                <a:solidFill>
                  <a:schemeClr val="tx1"/>
                </a:solidFill>
              </a:rPr>
              <a:t>entered or exited </a:t>
            </a:r>
            <a:r>
              <a:rPr lang="en-US" sz="2200" dirty="0" smtClean="0">
                <a:solidFill>
                  <a:schemeClr val="tx1"/>
                </a:solidFill>
              </a:rPr>
              <a:t>services below </a:t>
            </a:r>
            <a:r>
              <a:rPr lang="en-US" sz="2200" dirty="0">
                <a:solidFill>
                  <a:schemeClr val="tx1"/>
                </a:solidFill>
              </a:rPr>
              <a:t>age expectations in each Outcome, the percent </a:t>
            </a:r>
            <a:endParaRPr lang="en-US" sz="2200" dirty="0" smtClean="0">
              <a:solidFill>
                <a:schemeClr val="tx1"/>
              </a:solidFill>
            </a:endParaRPr>
          </a:p>
          <a:p>
            <a:pPr marL="0" indent="0" algn="l">
              <a:buNone/>
            </a:pPr>
            <a:r>
              <a:rPr lang="en-US" sz="2200" dirty="0" smtClean="0">
                <a:solidFill>
                  <a:schemeClr val="tx1"/>
                </a:solidFill>
              </a:rPr>
              <a:t>    who </a:t>
            </a:r>
            <a:r>
              <a:rPr lang="en-US" sz="2200" dirty="0">
                <a:solidFill>
                  <a:schemeClr val="tx1"/>
                </a:solidFill>
              </a:rPr>
              <a:t>substantially increased their rate of growth </a:t>
            </a:r>
            <a:endParaRPr lang="en-US" sz="2200" dirty="0" smtClean="0">
              <a:solidFill>
                <a:schemeClr val="tx1"/>
              </a:solidFill>
            </a:endParaRPr>
          </a:p>
          <a:p>
            <a:pPr marL="0" indent="0" algn="l">
              <a:buNone/>
            </a:pPr>
            <a:r>
              <a:rPr lang="en-US" sz="2200" dirty="0">
                <a:solidFill>
                  <a:schemeClr val="tx1"/>
                </a:solidFill>
              </a:rPr>
              <a:t> </a:t>
            </a:r>
            <a:r>
              <a:rPr lang="en-US" sz="2200" dirty="0" smtClean="0">
                <a:solidFill>
                  <a:schemeClr val="tx1"/>
                </a:solidFill>
              </a:rPr>
              <a:t>    when they  exit </a:t>
            </a:r>
            <a:r>
              <a:rPr lang="en-US" sz="2200" dirty="0">
                <a:solidFill>
                  <a:schemeClr val="tx1"/>
                </a:solidFill>
              </a:rPr>
              <a:t>the program</a:t>
            </a:r>
            <a:r>
              <a:rPr lang="en-US" sz="2200" dirty="0" smtClean="0">
                <a:solidFill>
                  <a:schemeClr val="tx1"/>
                </a:solidFill>
              </a:rPr>
              <a:t>.</a:t>
            </a:r>
          </a:p>
          <a:p>
            <a:pPr algn="l"/>
            <a:endParaRPr lang="en-US" sz="2800" dirty="0" smtClean="0">
              <a:solidFill>
                <a:srgbClr val="FF0000"/>
              </a:solidFill>
            </a:endParaRPr>
          </a:p>
          <a:p>
            <a:pPr marL="0" indent="0" algn="l">
              <a:buNone/>
            </a:pPr>
            <a:r>
              <a:rPr lang="en-US" sz="2800" dirty="0" smtClean="0">
                <a:solidFill>
                  <a:srgbClr val="FF0000"/>
                </a:solidFill>
              </a:rPr>
              <a:t>Summary </a:t>
            </a:r>
            <a:r>
              <a:rPr lang="en-US" sz="2800" dirty="0">
                <a:solidFill>
                  <a:srgbClr val="FF0000"/>
                </a:solidFill>
              </a:rPr>
              <a:t>Statement 2: </a:t>
            </a:r>
            <a:r>
              <a:rPr lang="en-US" sz="2800" dirty="0" smtClean="0">
                <a:solidFill>
                  <a:srgbClr val="FF0000"/>
                </a:solidFill>
              </a:rPr>
              <a:t> Meeting Age 	Expectations  </a:t>
            </a:r>
            <a:endParaRPr lang="en-US" sz="2800" dirty="0">
              <a:solidFill>
                <a:srgbClr val="FF0000"/>
              </a:solidFill>
            </a:endParaRPr>
          </a:p>
          <a:p>
            <a:pPr algn="l"/>
            <a:r>
              <a:rPr lang="en-US" sz="2200" dirty="0" smtClean="0">
                <a:solidFill>
                  <a:schemeClr val="tx1"/>
                </a:solidFill>
              </a:rPr>
              <a:t>The </a:t>
            </a:r>
            <a:r>
              <a:rPr lang="en-US" sz="2200" dirty="0">
                <a:solidFill>
                  <a:schemeClr val="tx1"/>
                </a:solidFill>
              </a:rPr>
              <a:t>percent of children within age </a:t>
            </a:r>
            <a:r>
              <a:rPr lang="en-US" sz="2200" dirty="0" smtClean="0">
                <a:solidFill>
                  <a:schemeClr val="tx1"/>
                </a:solidFill>
              </a:rPr>
              <a:t>expectations</a:t>
            </a:r>
          </a:p>
          <a:p>
            <a:pPr marL="0" indent="0" algn="l">
              <a:buNone/>
            </a:pPr>
            <a:r>
              <a:rPr lang="en-US" sz="2200" dirty="0">
                <a:solidFill>
                  <a:schemeClr val="tx1"/>
                </a:solidFill>
              </a:rPr>
              <a:t> </a:t>
            </a:r>
            <a:r>
              <a:rPr lang="en-US" sz="2200" dirty="0" smtClean="0">
                <a:solidFill>
                  <a:schemeClr val="tx1"/>
                </a:solidFill>
              </a:rPr>
              <a:t>    </a:t>
            </a:r>
            <a:r>
              <a:rPr lang="en-US" sz="2200" dirty="0">
                <a:solidFill>
                  <a:schemeClr val="tx1"/>
                </a:solidFill>
              </a:rPr>
              <a:t>in each Outcome by the time they </a:t>
            </a:r>
            <a:r>
              <a:rPr lang="en-US" sz="2200" dirty="0" smtClean="0">
                <a:solidFill>
                  <a:schemeClr val="tx1"/>
                </a:solidFill>
              </a:rPr>
              <a:t>exit </a:t>
            </a:r>
            <a:r>
              <a:rPr lang="en-US" sz="2200" dirty="0">
                <a:solidFill>
                  <a:schemeClr val="tx1"/>
                </a:solidFill>
              </a:rPr>
              <a:t>the program.</a:t>
            </a:r>
          </a:p>
          <a:p>
            <a:pPr algn="l"/>
            <a:endParaRPr lang="en-US" dirty="0" smtClean="0">
              <a:solidFill>
                <a:schemeClr val="tx1"/>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696766"/>
            <a:ext cx="2057400" cy="2378868"/>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05428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47254021"/>
              </p:ext>
            </p:extLst>
          </p:nvPr>
        </p:nvGraphicFramePr>
        <p:xfrm>
          <a:off x="76200" y="381000"/>
          <a:ext cx="8762998" cy="6028944"/>
        </p:xfrm>
        <a:graphic>
          <a:graphicData uri="http://schemas.openxmlformats.org/drawingml/2006/table">
            <a:tbl>
              <a:tblPr firstRow="1" firstCol="1" bandRow="1">
                <a:tableStyleId>{8799B23B-EC83-4686-B30A-512413B5E67A}</a:tableStyleId>
              </a:tblPr>
              <a:tblGrid>
                <a:gridCol w="914400"/>
                <a:gridCol w="2209800"/>
                <a:gridCol w="1828800"/>
                <a:gridCol w="2056876"/>
                <a:gridCol w="1753122"/>
              </a:tblGrid>
              <a:tr h="332105">
                <a:tc>
                  <a:txBody>
                    <a:bodyPr/>
                    <a:lstStyle/>
                    <a:p>
                      <a:pPr marL="0" marR="0">
                        <a:lnSpc>
                          <a:spcPct val="115000"/>
                        </a:lnSpc>
                        <a:spcBef>
                          <a:spcPts val="0"/>
                        </a:spcBef>
                        <a:spcAft>
                          <a:spcPts val="0"/>
                        </a:spcAft>
                      </a:pPr>
                      <a:r>
                        <a:rPr lang="en-US" sz="1600" dirty="0">
                          <a:effectLst/>
                        </a:rPr>
                        <a:t>WHEN</a:t>
                      </a:r>
                      <a:endParaRPr lang="en-US" sz="1800" dirty="0">
                        <a:effectLst/>
                        <a:latin typeface="Calibri"/>
                        <a:ea typeface="Calibri"/>
                        <a:cs typeface="Times New Roman"/>
                      </a:endParaRPr>
                    </a:p>
                  </a:txBody>
                  <a:tcPr marL="58003" marR="58003" marT="0" marB="0"/>
                </a:tc>
                <a:tc>
                  <a:txBody>
                    <a:bodyPr/>
                    <a:lstStyle/>
                    <a:p>
                      <a:pPr marL="0" marR="0">
                        <a:lnSpc>
                          <a:spcPct val="115000"/>
                        </a:lnSpc>
                        <a:spcBef>
                          <a:spcPts val="0"/>
                        </a:spcBef>
                        <a:spcAft>
                          <a:spcPts val="0"/>
                        </a:spcAft>
                      </a:pPr>
                      <a:r>
                        <a:rPr lang="en-US" sz="1600" dirty="0">
                          <a:effectLst/>
                        </a:rPr>
                        <a:t>Ongoing</a:t>
                      </a:r>
                      <a:endParaRPr lang="en-US" sz="1800" dirty="0">
                        <a:effectLst/>
                        <a:latin typeface="Calibri"/>
                        <a:ea typeface="Calibri"/>
                        <a:cs typeface="Times New Roman"/>
                      </a:endParaRPr>
                    </a:p>
                  </a:txBody>
                  <a:tcPr marL="58003" marR="58003" marT="0" marB="0"/>
                </a:tc>
                <a:tc>
                  <a:txBody>
                    <a:bodyPr/>
                    <a:lstStyle/>
                    <a:p>
                      <a:pPr marL="0" marR="0">
                        <a:lnSpc>
                          <a:spcPct val="115000"/>
                        </a:lnSpc>
                        <a:spcBef>
                          <a:spcPts val="0"/>
                        </a:spcBef>
                        <a:spcAft>
                          <a:spcPts val="0"/>
                        </a:spcAft>
                      </a:pPr>
                      <a:r>
                        <a:rPr lang="en-US" sz="1600" dirty="0">
                          <a:effectLst/>
                        </a:rPr>
                        <a:t>Fall Checkpoint</a:t>
                      </a:r>
                      <a:endParaRPr lang="en-US" sz="1800" dirty="0">
                        <a:effectLst/>
                      </a:endParaRPr>
                    </a:p>
                    <a:p>
                      <a:pPr marL="0" marR="0">
                        <a:lnSpc>
                          <a:spcPct val="115000"/>
                        </a:lnSpc>
                        <a:spcBef>
                          <a:spcPts val="0"/>
                        </a:spcBef>
                        <a:spcAft>
                          <a:spcPts val="0"/>
                        </a:spcAft>
                      </a:pPr>
                      <a:r>
                        <a:rPr lang="en-US" sz="1600" dirty="0">
                          <a:effectLst/>
                        </a:rPr>
                        <a:t>Due 10/31/14</a:t>
                      </a:r>
                      <a:endParaRPr lang="en-US" sz="1800" dirty="0">
                        <a:effectLst/>
                        <a:latin typeface="Calibri"/>
                        <a:ea typeface="Calibri"/>
                        <a:cs typeface="Times New Roman"/>
                      </a:endParaRPr>
                    </a:p>
                  </a:txBody>
                  <a:tcPr marL="58003" marR="58003" marT="0" marB="0"/>
                </a:tc>
                <a:tc>
                  <a:txBody>
                    <a:bodyPr/>
                    <a:lstStyle/>
                    <a:p>
                      <a:pPr marL="0" marR="0">
                        <a:lnSpc>
                          <a:spcPct val="115000"/>
                        </a:lnSpc>
                        <a:spcBef>
                          <a:spcPts val="0"/>
                        </a:spcBef>
                        <a:spcAft>
                          <a:spcPts val="0"/>
                        </a:spcAft>
                      </a:pPr>
                      <a:r>
                        <a:rPr lang="en-US" sz="1600" dirty="0">
                          <a:effectLst/>
                        </a:rPr>
                        <a:t>Winter Checkpoint</a:t>
                      </a:r>
                      <a:endParaRPr lang="en-US" sz="1800" dirty="0">
                        <a:effectLst/>
                      </a:endParaRPr>
                    </a:p>
                    <a:p>
                      <a:pPr marL="0" marR="0">
                        <a:lnSpc>
                          <a:spcPct val="115000"/>
                        </a:lnSpc>
                        <a:spcBef>
                          <a:spcPts val="0"/>
                        </a:spcBef>
                        <a:spcAft>
                          <a:spcPts val="0"/>
                        </a:spcAft>
                      </a:pPr>
                      <a:r>
                        <a:rPr lang="en-US" sz="1600" dirty="0">
                          <a:effectLst/>
                        </a:rPr>
                        <a:t>Due 2/14/15</a:t>
                      </a:r>
                      <a:endParaRPr lang="en-US" sz="1800" dirty="0">
                        <a:effectLst/>
                        <a:latin typeface="Calibri"/>
                        <a:ea typeface="Calibri"/>
                        <a:cs typeface="Times New Roman"/>
                      </a:endParaRPr>
                    </a:p>
                  </a:txBody>
                  <a:tcPr marL="58003" marR="58003" marT="0" marB="0"/>
                </a:tc>
                <a:tc>
                  <a:txBody>
                    <a:bodyPr/>
                    <a:lstStyle/>
                    <a:p>
                      <a:pPr marL="0" marR="0">
                        <a:lnSpc>
                          <a:spcPct val="115000"/>
                        </a:lnSpc>
                        <a:spcBef>
                          <a:spcPts val="0"/>
                        </a:spcBef>
                        <a:spcAft>
                          <a:spcPts val="0"/>
                        </a:spcAft>
                      </a:pPr>
                      <a:r>
                        <a:rPr lang="en-US" sz="1600" dirty="0">
                          <a:effectLst/>
                        </a:rPr>
                        <a:t>Spring Checkpoint</a:t>
                      </a:r>
                      <a:endParaRPr lang="en-US" sz="1800" dirty="0">
                        <a:effectLst/>
                      </a:endParaRPr>
                    </a:p>
                    <a:p>
                      <a:pPr marL="0" marR="0">
                        <a:lnSpc>
                          <a:spcPct val="115000"/>
                        </a:lnSpc>
                        <a:spcBef>
                          <a:spcPts val="0"/>
                        </a:spcBef>
                        <a:spcAft>
                          <a:spcPts val="0"/>
                        </a:spcAft>
                      </a:pPr>
                      <a:r>
                        <a:rPr lang="en-US" sz="1600" dirty="0">
                          <a:effectLst/>
                        </a:rPr>
                        <a:t>Due 5/31/2015</a:t>
                      </a:r>
                      <a:endParaRPr lang="en-US" sz="1800" dirty="0">
                        <a:effectLst/>
                        <a:latin typeface="Calibri"/>
                        <a:ea typeface="Calibri"/>
                        <a:cs typeface="Times New Roman"/>
                      </a:endParaRPr>
                    </a:p>
                  </a:txBody>
                  <a:tcPr marL="58003" marR="58003" marT="0" marB="0"/>
                </a:tc>
              </a:tr>
              <a:tr h="5367584">
                <a:tc>
                  <a:txBody>
                    <a:bodyPr/>
                    <a:lstStyle/>
                    <a:p>
                      <a:pPr marL="0" marR="0">
                        <a:lnSpc>
                          <a:spcPct val="115000"/>
                        </a:lnSpc>
                        <a:spcBef>
                          <a:spcPts val="0"/>
                        </a:spcBef>
                        <a:spcAft>
                          <a:spcPts val="0"/>
                        </a:spcAft>
                      </a:pPr>
                      <a:r>
                        <a:rPr lang="en-US" sz="800" dirty="0">
                          <a:effectLst/>
                        </a:rPr>
                        <a:t> </a:t>
                      </a:r>
                      <a:r>
                        <a:rPr lang="en-US" sz="1100" dirty="0">
                          <a:effectLst/>
                        </a:rPr>
                        <a:t>QUESTIONS TO ASK</a:t>
                      </a:r>
                      <a:endParaRPr lang="en-US" sz="900" dirty="0">
                        <a:effectLst/>
                        <a:latin typeface="Calibri"/>
                        <a:ea typeface="Calibri"/>
                        <a:cs typeface="Times New Roman"/>
                      </a:endParaRPr>
                    </a:p>
                  </a:txBody>
                  <a:tcPr marL="58003" marR="58003" marT="0" marB="0">
                    <a:solidFill>
                      <a:srgbClr val="FFEBAB">
                        <a:alpha val="20000"/>
                      </a:srgbClr>
                    </a:solidFill>
                  </a:tcPr>
                </a:tc>
                <a:tc>
                  <a:txBody>
                    <a:bodyPr/>
                    <a:lstStyle/>
                    <a:p>
                      <a:pPr marL="0" marR="0">
                        <a:lnSpc>
                          <a:spcPct val="115000"/>
                        </a:lnSpc>
                        <a:spcBef>
                          <a:spcPts val="0"/>
                        </a:spcBef>
                        <a:spcAft>
                          <a:spcPts val="0"/>
                        </a:spcAft>
                      </a:pPr>
                      <a:r>
                        <a:rPr lang="en-US" sz="1200" dirty="0">
                          <a:effectLst/>
                        </a:rPr>
                        <a:t>What reports have you run in GOLD to help guide your instruction?</a:t>
                      </a:r>
                      <a:endParaRPr lang="en-US" sz="1400" dirty="0">
                        <a:effectLst/>
                      </a:endParaRPr>
                    </a:p>
                    <a:p>
                      <a:pPr marL="0" marR="0">
                        <a:lnSpc>
                          <a:spcPct val="115000"/>
                        </a:lnSpc>
                        <a:spcBef>
                          <a:spcPts val="0"/>
                        </a:spcBef>
                        <a:spcAft>
                          <a:spcPts val="0"/>
                        </a:spcAft>
                      </a:pPr>
                      <a:r>
                        <a:rPr lang="en-US" sz="1200" dirty="0">
                          <a:effectLst/>
                        </a:rPr>
                        <a:t> </a:t>
                      </a:r>
                      <a:endParaRPr lang="en-US" sz="1400" dirty="0">
                        <a:effectLst/>
                      </a:endParaRPr>
                    </a:p>
                    <a:p>
                      <a:pPr marL="0" marR="0">
                        <a:lnSpc>
                          <a:spcPct val="115000"/>
                        </a:lnSpc>
                        <a:spcBef>
                          <a:spcPts val="0"/>
                        </a:spcBef>
                        <a:spcAft>
                          <a:spcPts val="0"/>
                        </a:spcAft>
                      </a:pPr>
                      <a:r>
                        <a:rPr lang="en-US" sz="1200" dirty="0">
                          <a:effectLst/>
                        </a:rPr>
                        <a:t>How does your PLC use reports from GOLD?</a:t>
                      </a:r>
                      <a:endParaRPr lang="en-US" sz="1400" dirty="0">
                        <a:effectLst/>
                      </a:endParaRPr>
                    </a:p>
                    <a:p>
                      <a:pPr marL="0" marR="0">
                        <a:lnSpc>
                          <a:spcPct val="115000"/>
                        </a:lnSpc>
                        <a:spcBef>
                          <a:spcPts val="0"/>
                        </a:spcBef>
                        <a:spcAft>
                          <a:spcPts val="0"/>
                        </a:spcAft>
                      </a:pPr>
                      <a:r>
                        <a:rPr lang="en-US" sz="1200" dirty="0">
                          <a:effectLst/>
                        </a:rPr>
                        <a:t> </a:t>
                      </a:r>
                      <a:endParaRPr lang="en-US" sz="1400" dirty="0">
                        <a:effectLst/>
                      </a:endParaRPr>
                    </a:p>
                    <a:p>
                      <a:pPr marL="0" marR="0">
                        <a:lnSpc>
                          <a:spcPct val="115000"/>
                        </a:lnSpc>
                        <a:spcBef>
                          <a:spcPts val="0"/>
                        </a:spcBef>
                        <a:spcAft>
                          <a:spcPts val="0"/>
                        </a:spcAft>
                      </a:pPr>
                      <a:r>
                        <a:rPr lang="en-US" sz="1200" dirty="0">
                          <a:effectLst/>
                        </a:rPr>
                        <a:t>What modifications have you made to your classroom environment based upon your last ECERS-R observation?</a:t>
                      </a:r>
                      <a:endParaRPr lang="en-US" sz="1400" dirty="0">
                        <a:effectLst/>
                      </a:endParaRPr>
                    </a:p>
                    <a:p>
                      <a:pPr marL="0" marR="0">
                        <a:lnSpc>
                          <a:spcPct val="115000"/>
                        </a:lnSpc>
                        <a:spcBef>
                          <a:spcPts val="0"/>
                        </a:spcBef>
                        <a:spcAft>
                          <a:spcPts val="0"/>
                        </a:spcAft>
                      </a:pPr>
                      <a:r>
                        <a:rPr lang="en-US" sz="1200" dirty="0">
                          <a:effectLst/>
                        </a:rPr>
                        <a:t> </a:t>
                      </a:r>
                      <a:endParaRPr lang="en-US" sz="1400" dirty="0">
                        <a:effectLst/>
                      </a:endParaRPr>
                    </a:p>
                    <a:p>
                      <a:pPr marL="0" marR="0">
                        <a:lnSpc>
                          <a:spcPct val="115000"/>
                        </a:lnSpc>
                        <a:spcBef>
                          <a:spcPts val="0"/>
                        </a:spcBef>
                        <a:spcAft>
                          <a:spcPts val="0"/>
                        </a:spcAft>
                      </a:pPr>
                      <a:r>
                        <a:rPr lang="en-US" sz="1200" dirty="0">
                          <a:effectLst/>
                        </a:rPr>
                        <a:t>What methods of data collection do you find most useful? </a:t>
                      </a:r>
                      <a:endParaRPr lang="en-US" sz="1400" dirty="0">
                        <a:effectLst/>
                      </a:endParaRPr>
                    </a:p>
                    <a:p>
                      <a:pPr marL="0" marR="0">
                        <a:lnSpc>
                          <a:spcPct val="115000"/>
                        </a:lnSpc>
                        <a:spcBef>
                          <a:spcPts val="0"/>
                        </a:spcBef>
                        <a:spcAft>
                          <a:spcPts val="0"/>
                        </a:spcAft>
                      </a:pPr>
                      <a:r>
                        <a:rPr lang="en-US" sz="1200" dirty="0">
                          <a:effectLst/>
                        </a:rPr>
                        <a:t> </a:t>
                      </a:r>
                      <a:endParaRPr lang="en-US" sz="1400" dirty="0">
                        <a:effectLst/>
                      </a:endParaRPr>
                    </a:p>
                    <a:p>
                      <a:pPr marL="0" marR="0">
                        <a:lnSpc>
                          <a:spcPct val="115000"/>
                        </a:lnSpc>
                        <a:spcBef>
                          <a:spcPts val="0"/>
                        </a:spcBef>
                        <a:spcAft>
                          <a:spcPts val="0"/>
                        </a:spcAft>
                      </a:pPr>
                      <a:r>
                        <a:rPr lang="en-US" sz="1200" dirty="0">
                          <a:effectLst/>
                        </a:rPr>
                        <a:t>When a child demonstrates a weakness in one of the  domains, what resources do you find helpful when coaching a</a:t>
                      </a:r>
                      <a:br>
                        <a:rPr lang="en-US" sz="1200" dirty="0">
                          <a:effectLst/>
                        </a:rPr>
                      </a:br>
                      <a:r>
                        <a:rPr lang="en-US" sz="1200" dirty="0">
                          <a:effectLst/>
                        </a:rPr>
                        <a:t>parent/childcare provider?</a:t>
                      </a:r>
                      <a:endParaRPr lang="en-US" sz="1400" dirty="0">
                        <a:effectLst/>
                      </a:endParaRPr>
                    </a:p>
                    <a:p>
                      <a:pPr marL="0" marR="0">
                        <a:lnSpc>
                          <a:spcPct val="115000"/>
                        </a:lnSpc>
                        <a:spcBef>
                          <a:spcPts val="0"/>
                        </a:spcBef>
                        <a:spcAft>
                          <a:spcPts val="0"/>
                        </a:spcAft>
                      </a:pPr>
                      <a:r>
                        <a:rPr lang="en-US" sz="1200" dirty="0">
                          <a:effectLst/>
                        </a:rPr>
                        <a:t/>
                      </a:r>
                      <a:br>
                        <a:rPr lang="en-US" sz="1200" dirty="0">
                          <a:effectLst/>
                        </a:rPr>
                      </a:br>
                      <a:r>
                        <a:rPr lang="en-US" sz="1200" dirty="0">
                          <a:effectLst/>
                        </a:rPr>
                        <a:t>How did you utilize the entry data for one your newly verified children?</a:t>
                      </a:r>
                      <a:endParaRPr lang="en-US" sz="1400" dirty="0">
                        <a:effectLst/>
                      </a:endParaRPr>
                    </a:p>
                    <a:p>
                      <a:pPr marL="0" marR="0">
                        <a:lnSpc>
                          <a:spcPct val="115000"/>
                        </a:lnSpc>
                        <a:spcBef>
                          <a:spcPts val="0"/>
                        </a:spcBef>
                        <a:spcAft>
                          <a:spcPts val="0"/>
                        </a:spcAft>
                      </a:pPr>
                      <a:r>
                        <a:rPr lang="en-US" sz="1200" dirty="0">
                          <a:effectLst/>
                        </a:rPr>
                        <a:t> </a:t>
                      </a:r>
                      <a:endParaRPr lang="en-US" sz="1400" dirty="0">
                        <a:effectLst/>
                      </a:endParaRPr>
                    </a:p>
                    <a:p>
                      <a:pPr marL="0" marR="0">
                        <a:lnSpc>
                          <a:spcPct val="115000"/>
                        </a:lnSpc>
                        <a:spcBef>
                          <a:spcPts val="0"/>
                        </a:spcBef>
                        <a:spcAft>
                          <a:spcPts val="0"/>
                        </a:spcAft>
                      </a:pPr>
                      <a:r>
                        <a:rPr lang="en-US" sz="1200" dirty="0">
                          <a:effectLst/>
                        </a:rPr>
                        <a:t> </a:t>
                      </a:r>
                      <a:endParaRPr lang="en-US" sz="1400" dirty="0">
                        <a:effectLst/>
                        <a:latin typeface="Calibri"/>
                        <a:ea typeface="Calibri"/>
                        <a:cs typeface="Times New Roman"/>
                      </a:endParaRPr>
                    </a:p>
                  </a:txBody>
                  <a:tcPr marL="58003" marR="58003" marT="0" marB="0">
                    <a:solidFill>
                      <a:srgbClr val="FFEBAB">
                        <a:alpha val="20000"/>
                      </a:srgbClr>
                    </a:solidFill>
                  </a:tcPr>
                </a:tc>
                <a:tc>
                  <a:txBody>
                    <a:bodyPr/>
                    <a:lstStyle/>
                    <a:p>
                      <a:pPr marL="0" marR="0">
                        <a:lnSpc>
                          <a:spcPct val="115000"/>
                        </a:lnSpc>
                        <a:spcBef>
                          <a:spcPts val="0"/>
                        </a:spcBef>
                        <a:spcAft>
                          <a:spcPts val="0"/>
                        </a:spcAft>
                      </a:pPr>
                      <a:r>
                        <a:rPr lang="en-US" sz="1200" dirty="0">
                          <a:effectLst/>
                        </a:rPr>
                        <a:t>What patterns of strengths/weaknesses show in the fall checkpoint data?</a:t>
                      </a:r>
                      <a:endParaRPr lang="en-US" sz="1400" dirty="0">
                        <a:effectLst/>
                      </a:endParaRPr>
                    </a:p>
                    <a:p>
                      <a:pPr marL="0" marR="0">
                        <a:lnSpc>
                          <a:spcPct val="115000"/>
                        </a:lnSpc>
                        <a:spcBef>
                          <a:spcPts val="0"/>
                        </a:spcBef>
                        <a:spcAft>
                          <a:spcPts val="0"/>
                        </a:spcAft>
                      </a:pPr>
                      <a:r>
                        <a:rPr lang="en-US" sz="1200" dirty="0">
                          <a:effectLst/>
                        </a:rPr>
                        <a:t> </a:t>
                      </a:r>
                      <a:endParaRPr lang="en-US" sz="1400" dirty="0">
                        <a:effectLst/>
                      </a:endParaRPr>
                    </a:p>
                    <a:p>
                      <a:pPr marL="0" marR="0">
                        <a:lnSpc>
                          <a:spcPct val="115000"/>
                        </a:lnSpc>
                        <a:spcBef>
                          <a:spcPts val="0"/>
                        </a:spcBef>
                        <a:spcAft>
                          <a:spcPts val="0"/>
                        </a:spcAft>
                      </a:pPr>
                      <a:r>
                        <a:rPr lang="en-US" sz="1200" dirty="0">
                          <a:effectLst/>
                        </a:rPr>
                        <a:t>What percentage of students are below expectations in each domain on the Widely Held Expectations?</a:t>
                      </a:r>
                      <a:endParaRPr lang="en-US" sz="1400" dirty="0">
                        <a:effectLst/>
                      </a:endParaRPr>
                    </a:p>
                    <a:p>
                      <a:pPr marL="0" marR="0">
                        <a:lnSpc>
                          <a:spcPct val="115000"/>
                        </a:lnSpc>
                        <a:spcBef>
                          <a:spcPts val="0"/>
                        </a:spcBef>
                        <a:spcAft>
                          <a:spcPts val="0"/>
                        </a:spcAft>
                      </a:pPr>
                      <a:r>
                        <a:rPr lang="en-US" sz="1200" dirty="0">
                          <a:effectLst/>
                        </a:rPr>
                        <a:t> </a:t>
                      </a:r>
                      <a:endParaRPr lang="en-US" sz="1400" dirty="0">
                        <a:effectLst/>
                      </a:endParaRPr>
                    </a:p>
                    <a:p>
                      <a:pPr marL="0" marR="0">
                        <a:lnSpc>
                          <a:spcPct val="115000"/>
                        </a:lnSpc>
                        <a:spcBef>
                          <a:spcPts val="0"/>
                        </a:spcBef>
                        <a:spcAft>
                          <a:spcPts val="0"/>
                        </a:spcAft>
                      </a:pPr>
                      <a:r>
                        <a:rPr lang="en-US" sz="1200" dirty="0">
                          <a:effectLst/>
                        </a:rPr>
                        <a:t>What percentage of students have met or exceeded expectations in each domain on the Widely Held Expectations?</a:t>
                      </a:r>
                      <a:endParaRPr lang="en-US" sz="1400" dirty="0">
                        <a:effectLst/>
                      </a:endParaRPr>
                    </a:p>
                    <a:p>
                      <a:pPr marL="0" marR="0">
                        <a:lnSpc>
                          <a:spcPct val="115000"/>
                        </a:lnSpc>
                        <a:spcBef>
                          <a:spcPts val="0"/>
                        </a:spcBef>
                        <a:spcAft>
                          <a:spcPts val="0"/>
                        </a:spcAft>
                      </a:pPr>
                      <a:r>
                        <a:rPr lang="en-US" sz="1200" dirty="0">
                          <a:effectLst/>
                        </a:rPr>
                        <a:t> </a:t>
                      </a:r>
                      <a:endParaRPr lang="en-US" sz="1400" dirty="0">
                        <a:effectLst/>
                      </a:endParaRPr>
                    </a:p>
                    <a:p>
                      <a:pPr marL="0" marR="0">
                        <a:lnSpc>
                          <a:spcPct val="115000"/>
                        </a:lnSpc>
                        <a:spcBef>
                          <a:spcPts val="0"/>
                        </a:spcBef>
                        <a:spcAft>
                          <a:spcPts val="0"/>
                        </a:spcAft>
                      </a:pPr>
                      <a:r>
                        <a:rPr lang="en-US" sz="1200" dirty="0">
                          <a:effectLst/>
                        </a:rPr>
                        <a:t>When looking at the Class Profile Report, how have you adjusted your instruction?</a:t>
                      </a:r>
                      <a:endParaRPr lang="en-US" sz="1400" dirty="0">
                        <a:effectLst/>
                      </a:endParaRPr>
                    </a:p>
                    <a:p>
                      <a:pPr marL="0" marR="0">
                        <a:lnSpc>
                          <a:spcPct val="115000"/>
                        </a:lnSpc>
                        <a:spcBef>
                          <a:spcPts val="0"/>
                        </a:spcBef>
                        <a:spcAft>
                          <a:spcPts val="0"/>
                        </a:spcAft>
                      </a:pPr>
                      <a:r>
                        <a:rPr lang="en-US" sz="1200" dirty="0">
                          <a:effectLst/>
                        </a:rPr>
                        <a:t> </a:t>
                      </a:r>
                      <a:endParaRPr lang="en-US" sz="1400" dirty="0">
                        <a:effectLst/>
                      </a:endParaRPr>
                    </a:p>
                    <a:p>
                      <a:pPr marL="0" marR="0">
                        <a:lnSpc>
                          <a:spcPct val="115000"/>
                        </a:lnSpc>
                        <a:spcBef>
                          <a:spcPts val="0"/>
                        </a:spcBef>
                        <a:spcAft>
                          <a:spcPts val="0"/>
                        </a:spcAft>
                      </a:pPr>
                      <a:r>
                        <a:rPr lang="en-US" sz="1200" dirty="0">
                          <a:effectLst/>
                        </a:rPr>
                        <a:t> </a:t>
                      </a:r>
                      <a:endParaRPr lang="en-US" sz="1400" dirty="0">
                        <a:effectLst/>
                        <a:latin typeface="Calibri"/>
                        <a:ea typeface="Calibri"/>
                        <a:cs typeface="Times New Roman"/>
                      </a:endParaRPr>
                    </a:p>
                  </a:txBody>
                  <a:tcPr marL="58003" marR="58003" marT="0" marB="0">
                    <a:solidFill>
                      <a:srgbClr val="FFEBAB">
                        <a:alpha val="20000"/>
                      </a:srgbClr>
                    </a:solidFill>
                  </a:tcPr>
                </a:tc>
                <a:tc>
                  <a:txBody>
                    <a:bodyPr/>
                    <a:lstStyle/>
                    <a:p>
                      <a:pPr marL="0" marR="0">
                        <a:lnSpc>
                          <a:spcPct val="115000"/>
                        </a:lnSpc>
                        <a:spcBef>
                          <a:spcPts val="0"/>
                        </a:spcBef>
                        <a:spcAft>
                          <a:spcPts val="0"/>
                        </a:spcAft>
                      </a:pPr>
                      <a:r>
                        <a:rPr lang="en-US" sz="1200" dirty="0">
                          <a:effectLst/>
                        </a:rPr>
                        <a:t>Which students are performing below age expectations?</a:t>
                      </a:r>
                      <a:endParaRPr lang="en-US" sz="1400" dirty="0">
                        <a:effectLst/>
                      </a:endParaRPr>
                    </a:p>
                    <a:p>
                      <a:pPr marL="0" marR="0">
                        <a:lnSpc>
                          <a:spcPct val="115000"/>
                        </a:lnSpc>
                        <a:spcBef>
                          <a:spcPts val="0"/>
                        </a:spcBef>
                        <a:spcAft>
                          <a:spcPts val="0"/>
                        </a:spcAft>
                      </a:pPr>
                      <a:r>
                        <a:rPr lang="en-US" sz="1200" dirty="0">
                          <a:effectLst/>
                        </a:rPr>
                        <a:t> </a:t>
                      </a:r>
                      <a:endParaRPr lang="en-US" sz="1400" dirty="0">
                        <a:effectLst/>
                      </a:endParaRPr>
                    </a:p>
                    <a:p>
                      <a:pPr marL="0" marR="0">
                        <a:lnSpc>
                          <a:spcPct val="115000"/>
                        </a:lnSpc>
                        <a:spcBef>
                          <a:spcPts val="0"/>
                        </a:spcBef>
                        <a:spcAft>
                          <a:spcPts val="0"/>
                        </a:spcAft>
                      </a:pPr>
                      <a:r>
                        <a:rPr lang="en-US" sz="1200" dirty="0">
                          <a:effectLst/>
                        </a:rPr>
                        <a:t>What other data do you have to show progress with students who are performing below age expectations?</a:t>
                      </a:r>
                      <a:endParaRPr lang="en-US" sz="1400" dirty="0">
                        <a:effectLst/>
                      </a:endParaRPr>
                    </a:p>
                    <a:p>
                      <a:pPr marL="0" marR="0">
                        <a:lnSpc>
                          <a:spcPct val="115000"/>
                        </a:lnSpc>
                        <a:spcBef>
                          <a:spcPts val="0"/>
                        </a:spcBef>
                        <a:spcAft>
                          <a:spcPts val="0"/>
                        </a:spcAft>
                      </a:pPr>
                      <a:r>
                        <a:rPr lang="en-US" sz="1200" dirty="0">
                          <a:effectLst/>
                        </a:rPr>
                        <a:t> </a:t>
                      </a:r>
                      <a:endParaRPr lang="en-US" sz="1400" dirty="0">
                        <a:effectLst/>
                      </a:endParaRPr>
                    </a:p>
                    <a:p>
                      <a:pPr marL="0" marR="0">
                        <a:lnSpc>
                          <a:spcPct val="115000"/>
                        </a:lnSpc>
                        <a:spcBef>
                          <a:spcPts val="0"/>
                        </a:spcBef>
                        <a:spcAft>
                          <a:spcPts val="0"/>
                        </a:spcAft>
                      </a:pPr>
                      <a:r>
                        <a:rPr lang="en-US" sz="1200" dirty="0">
                          <a:effectLst/>
                        </a:rPr>
                        <a:t>What patterns do you see in the data?</a:t>
                      </a:r>
                      <a:endParaRPr lang="en-US" sz="1400" dirty="0">
                        <a:effectLst/>
                      </a:endParaRPr>
                    </a:p>
                    <a:p>
                      <a:pPr marL="0" marR="0">
                        <a:lnSpc>
                          <a:spcPct val="115000"/>
                        </a:lnSpc>
                        <a:spcBef>
                          <a:spcPts val="0"/>
                        </a:spcBef>
                        <a:spcAft>
                          <a:spcPts val="0"/>
                        </a:spcAft>
                      </a:pPr>
                      <a:r>
                        <a:rPr lang="en-US" sz="1200" dirty="0">
                          <a:effectLst/>
                        </a:rPr>
                        <a:t> </a:t>
                      </a:r>
                      <a:endParaRPr lang="en-US" sz="1400" dirty="0">
                        <a:effectLst/>
                      </a:endParaRPr>
                    </a:p>
                    <a:p>
                      <a:pPr marL="0" marR="0">
                        <a:lnSpc>
                          <a:spcPct val="115000"/>
                        </a:lnSpc>
                        <a:spcBef>
                          <a:spcPts val="0"/>
                        </a:spcBef>
                        <a:spcAft>
                          <a:spcPts val="0"/>
                        </a:spcAft>
                      </a:pPr>
                      <a:r>
                        <a:rPr lang="en-US" sz="1200" dirty="0">
                          <a:effectLst/>
                        </a:rPr>
                        <a:t>What have been areas of growth thus far?</a:t>
                      </a:r>
                      <a:endParaRPr lang="en-US" sz="1400" dirty="0">
                        <a:effectLst/>
                      </a:endParaRPr>
                    </a:p>
                    <a:p>
                      <a:pPr marL="0" marR="0">
                        <a:lnSpc>
                          <a:spcPct val="115000"/>
                        </a:lnSpc>
                        <a:spcBef>
                          <a:spcPts val="0"/>
                        </a:spcBef>
                        <a:spcAft>
                          <a:spcPts val="0"/>
                        </a:spcAft>
                      </a:pPr>
                      <a:r>
                        <a:rPr lang="en-US" sz="1200" dirty="0">
                          <a:effectLst/>
                        </a:rPr>
                        <a:t> </a:t>
                      </a:r>
                      <a:endParaRPr lang="en-US" sz="1400" dirty="0">
                        <a:effectLst/>
                      </a:endParaRPr>
                    </a:p>
                    <a:p>
                      <a:pPr marL="0" marR="0">
                        <a:lnSpc>
                          <a:spcPct val="115000"/>
                        </a:lnSpc>
                        <a:spcBef>
                          <a:spcPts val="0"/>
                        </a:spcBef>
                        <a:spcAft>
                          <a:spcPts val="0"/>
                        </a:spcAft>
                      </a:pPr>
                      <a:r>
                        <a:rPr lang="en-US" sz="1200" dirty="0">
                          <a:effectLst/>
                        </a:rPr>
                        <a:t>What areas continue to be a challenge?  What are some steps you plan to take to address those challenges?</a:t>
                      </a:r>
                      <a:endParaRPr lang="en-US" sz="1400" dirty="0">
                        <a:effectLst/>
                      </a:endParaRPr>
                    </a:p>
                    <a:p>
                      <a:pPr marL="0" marR="0">
                        <a:lnSpc>
                          <a:spcPct val="115000"/>
                        </a:lnSpc>
                        <a:spcBef>
                          <a:spcPts val="0"/>
                        </a:spcBef>
                        <a:spcAft>
                          <a:spcPts val="0"/>
                        </a:spcAft>
                      </a:pPr>
                      <a:r>
                        <a:rPr lang="en-US" sz="1200" dirty="0">
                          <a:effectLst/>
                        </a:rPr>
                        <a:t> </a:t>
                      </a:r>
                      <a:endParaRPr lang="en-US" sz="1400" dirty="0">
                        <a:effectLst/>
                      </a:endParaRPr>
                    </a:p>
                    <a:p>
                      <a:pPr marL="0" marR="0">
                        <a:lnSpc>
                          <a:spcPct val="115000"/>
                        </a:lnSpc>
                        <a:spcBef>
                          <a:spcPts val="0"/>
                        </a:spcBef>
                        <a:spcAft>
                          <a:spcPts val="0"/>
                        </a:spcAft>
                      </a:pPr>
                      <a:r>
                        <a:rPr lang="en-US" sz="1200" dirty="0">
                          <a:effectLst/>
                        </a:rPr>
                        <a:t>What are your hunches as to why XXX area of development (or student name) is below expectations?</a:t>
                      </a:r>
                      <a:endParaRPr lang="en-US" sz="1400" dirty="0">
                        <a:effectLst/>
                        <a:latin typeface="Calibri"/>
                        <a:ea typeface="Calibri"/>
                        <a:cs typeface="Times New Roman"/>
                      </a:endParaRPr>
                    </a:p>
                  </a:txBody>
                  <a:tcPr marL="58003" marR="58003" marT="0" marB="0">
                    <a:solidFill>
                      <a:srgbClr val="FFEBAB">
                        <a:alpha val="20000"/>
                      </a:srgbClr>
                    </a:solidFill>
                  </a:tcPr>
                </a:tc>
                <a:tc>
                  <a:txBody>
                    <a:bodyPr/>
                    <a:lstStyle/>
                    <a:p>
                      <a:pPr marL="0" marR="0">
                        <a:lnSpc>
                          <a:spcPct val="115000"/>
                        </a:lnSpc>
                        <a:spcBef>
                          <a:spcPts val="0"/>
                        </a:spcBef>
                        <a:spcAft>
                          <a:spcPts val="0"/>
                        </a:spcAft>
                      </a:pPr>
                      <a:r>
                        <a:rPr lang="en-US" sz="1200" dirty="0">
                          <a:effectLst/>
                        </a:rPr>
                        <a:t>What were the greatest areas of growth this year?</a:t>
                      </a:r>
                      <a:endParaRPr lang="en-US" sz="1400" dirty="0">
                        <a:effectLst/>
                      </a:endParaRPr>
                    </a:p>
                    <a:p>
                      <a:pPr marL="0" marR="0">
                        <a:lnSpc>
                          <a:spcPct val="115000"/>
                        </a:lnSpc>
                        <a:spcBef>
                          <a:spcPts val="0"/>
                        </a:spcBef>
                        <a:spcAft>
                          <a:spcPts val="0"/>
                        </a:spcAft>
                      </a:pPr>
                      <a:r>
                        <a:rPr lang="en-US" sz="1200" dirty="0">
                          <a:effectLst/>
                        </a:rPr>
                        <a:t> </a:t>
                      </a:r>
                      <a:endParaRPr lang="en-US" sz="1400" dirty="0">
                        <a:effectLst/>
                      </a:endParaRPr>
                    </a:p>
                    <a:p>
                      <a:pPr marL="0" marR="0">
                        <a:lnSpc>
                          <a:spcPct val="115000"/>
                        </a:lnSpc>
                        <a:spcBef>
                          <a:spcPts val="0"/>
                        </a:spcBef>
                        <a:spcAft>
                          <a:spcPts val="0"/>
                        </a:spcAft>
                      </a:pPr>
                      <a:r>
                        <a:rPr lang="en-US" sz="1200" dirty="0">
                          <a:effectLst/>
                        </a:rPr>
                        <a:t>What might your indicators be that you are successful?</a:t>
                      </a:r>
                      <a:endParaRPr lang="en-US" sz="1400" dirty="0">
                        <a:effectLst/>
                      </a:endParaRPr>
                    </a:p>
                    <a:p>
                      <a:pPr marL="0" marR="0">
                        <a:lnSpc>
                          <a:spcPct val="115000"/>
                        </a:lnSpc>
                        <a:spcBef>
                          <a:spcPts val="0"/>
                        </a:spcBef>
                        <a:spcAft>
                          <a:spcPts val="0"/>
                        </a:spcAft>
                      </a:pPr>
                      <a:r>
                        <a:rPr lang="en-US" sz="1200" dirty="0">
                          <a:effectLst/>
                        </a:rPr>
                        <a:t> </a:t>
                      </a:r>
                      <a:endParaRPr lang="en-US" sz="1400" dirty="0">
                        <a:effectLst/>
                      </a:endParaRPr>
                    </a:p>
                    <a:p>
                      <a:pPr marL="0" marR="0">
                        <a:lnSpc>
                          <a:spcPct val="115000"/>
                        </a:lnSpc>
                        <a:spcBef>
                          <a:spcPts val="0"/>
                        </a:spcBef>
                        <a:spcAft>
                          <a:spcPts val="0"/>
                        </a:spcAft>
                      </a:pPr>
                      <a:r>
                        <a:rPr lang="en-US" sz="1200" dirty="0">
                          <a:effectLst/>
                        </a:rPr>
                        <a:t>What reports in GOLD did you find helpful when coaching families and</a:t>
                      </a:r>
                      <a:br>
                        <a:rPr lang="en-US" sz="1200" dirty="0">
                          <a:effectLst/>
                        </a:rPr>
                      </a:br>
                      <a:r>
                        <a:rPr lang="en-US" sz="1200" dirty="0">
                          <a:effectLst/>
                        </a:rPr>
                        <a:t>child care providers?</a:t>
                      </a:r>
                      <a:endParaRPr lang="en-US" sz="1400" dirty="0">
                        <a:effectLst/>
                        <a:latin typeface="Calibri"/>
                        <a:ea typeface="Calibri"/>
                        <a:cs typeface="Times New Roman"/>
                      </a:endParaRPr>
                    </a:p>
                  </a:txBody>
                  <a:tcPr marL="58003" marR="58003" marT="0" marB="0">
                    <a:solidFill>
                      <a:srgbClr val="FFEBAB">
                        <a:alpha val="20000"/>
                      </a:srgbClr>
                    </a:solidFill>
                  </a:tcPr>
                </a:tc>
              </a:tr>
            </a:tbl>
          </a:graphicData>
        </a:graphic>
      </p:graphicFrame>
    </p:spTree>
    <p:extLst>
      <p:ext uri="{BB962C8B-B14F-4D97-AF65-F5344CB8AC3E}">
        <p14:creationId xmlns:p14="http://schemas.microsoft.com/office/powerpoint/2010/main" val="14529523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072065478"/>
              </p:ext>
            </p:extLst>
          </p:nvPr>
        </p:nvGraphicFramePr>
        <p:xfrm>
          <a:off x="228600" y="152400"/>
          <a:ext cx="8763000" cy="6918960"/>
        </p:xfrm>
        <a:graphic>
          <a:graphicData uri="http://schemas.openxmlformats.org/drawingml/2006/table">
            <a:tbl>
              <a:tblPr firstRow="1" firstCol="1" bandRow="1">
                <a:tableStyleId>{8799B23B-EC83-4686-B30A-512413B5E67A}</a:tableStyleId>
              </a:tblPr>
              <a:tblGrid>
                <a:gridCol w="1905000"/>
                <a:gridCol w="1828800"/>
                <a:gridCol w="3014118"/>
                <a:gridCol w="2015082"/>
              </a:tblGrid>
              <a:tr h="609600">
                <a:tc>
                  <a:txBody>
                    <a:bodyPr/>
                    <a:lstStyle/>
                    <a:p>
                      <a:pPr marL="0" marR="0" algn="ctr">
                        <a:spcBef>
                          <a:spcPts val="0"/>
                        </a:spcBef>
                        <a:spcAft>
                          <a:spcPts val="0"/>
                        </a:spcAft>
                      </a:pPr>
                      <a:r>
                        <a:rPr lang="en-US" sz="1400" dirty="0">
                          <a:effectLst/>
                        </a:rPr>
                        <a:t>Marzano Teacher Evaluation Model:</a:t>
                      </a:r>
                      <a:endParaRPr lang="en-US" sz="1100" dirty="0">
                        <a:effectLst/>
                        <a:latin typeface="Calibri"/>
                        <a:ea typeface="Calibri"/>
                        <a:cs typeface="Times New Roman"/>
                      </a:endParaRPr>
                    </a:p>
                  </a:txBody>
                  <a:tcPr marL="64751" marR="64751" marT="0" marB="0"/>
                </a:tc>
                <a:tc>
                  <a:txBody>
                    <a:bodyPr/>
                    <a:lstStyle/>
                    <a:p>
                      <a:pPr marL="0" marR="0" algn="ctr">
                        <a:spcBef>
                          <a:spcPts val="0"/>
                        </a:spcBef>
                        <a:spcAft>
                          <a:spcPts val="0"/>
                        </a:spcAft>
                      </a:pPr>
                      <a:r>
                        <a:rPr lang="en-US" sz="1400" dirty="0">
                          <a:effectLst/>
                        </a:rPr>
                        <a:t>Danielson Framework for Teaching:</a:t>
                      </a:r>
                      <a:endParaRPr lang="en-US" sz="1100" dirty="0">
                        <a:effectLst/>
                        <a:latin typeface="Calibri"/>
                        <a:ea typeface="Calibri"/>
                        <a:cs typeface="Times New Roman"/>
                      </a:endParaRPr>
                    </a:p>
                  </a:txBody>
                  <a:tcPr marL="64751" marR="64751" marT="0" marB="0"/>
                </a:tc>
                <a:tc>
                  <a:txBody>
                    <a:bodyPr/>
                    <a:lstStyle/>
                    <a:p>
                      <a:pPr marL="0" marR="0" algn="ctr">
                        <a:spcBef>
                          <a:spcPts val="0"/>
                        </a:spcBef>
                        <a:spcAft>
                          <a:spcPts val="0"/>
                        </a:spcAft>
                      </a:pPr>
                      <a:r>
                        <a:rPr lang="en-US" sz="1200" dirty="0">
                          <a:effectLst/>
                        </a:rPr>
                        <a:t>What this could look like in Family Home/Community Childcare Settings:</a:t>
                      </a:r>
                      <a:endParaRPr lang="en-US" sz="1050" dirty="0">
                        <a:effectLst/>
                        <a:latin typeface="Calibri"/>
                        <a:ea typeface="Calibri"/>
                        <a:cs typeface="Times New Roman"/>
                      </a:endParaRPr>
                    </a:p>
                  </a:txBody>
                  <a:tcPr marL="64751" marR="64751" marT="0" marB="0"/>
                </a:tc>
                <a:tc>
                  <a:txBody>
                    <a:bodyPr/>
                    <a:lstStyle/>
                    <a:p>
                      <a:pPr marL="0" marR="0" algn="ctr">
                        <a:spcBef>
                          <a:spcPts val="0"/>
                        </a:spcBef>
                        <a:spcAft>
                          <a:spcPts val="0"/>
                        </a:spcAft>
                      </a:pPr>
                      <a:r>
                        <a:rPr lang="en-US" sz="1200" dirty="0">
                          <a:effectLst/>
                        </a:rPr>
                        <a:t>What this could look like in Center-Based Preschool Settings :</a:t>
                      </a:r>
                      <a:endParaRPr lang="en-US" sz="1050" dirty="0">
                        <a:effectLst/>
                        <a:latin typeface="Calibri"/>
                        <a:ea typeface="Calibri"/>
                        <a:cs typeface="Times New Roman"/>
                      </a:endParaRPr>
                    </a:p>
                  </a:txBody>
                  <a:tcPr marL="64751" marR="64751" marT="0" marB="0"/>
                </a:tc>
              </a:tr>
              <a:tr h="385719">
                <a:tc>
                  <a:txBody>
                    <a:bodyPr/>
                    <a:lstStyle/>
                    <a:p>
                      <a:pPr marL="0" marR="0">
                        <a:spcBef>
                          <a:spcPts val="0"/>
                        </a:spcBef>
                        <a:spcAft>
                          <a:spcPts val="0"/>
                        </a:spcAft>
                      </a:pPr>
                      <a:r>
                        <a:rPr lang="en-US" sz="1400" b="1" dirty="0">
                          <a:effectLst/>
                        </a:rPr>
                        <a:t>Domain 4:  Collegiality and Professionalism</a:t>
                      </a:r>
                      <a:endParaRPr lang="en-US" sz="1400" b="1" dirty="0">
                        <a:effectLst/>
                        <a:latin typeface="Calibri"/>
                        <a:ea typeface="Calibri"/>
                        <a:cs typeface="Times New Roman"/>
                      </a:endParaRPr>
                    </a:p>
                  </a:txBody>
                  <a:tcPr marL="64751" marR="64751" marT="0" marB="0">
                    <a:solidFill>
                      <a:srgbClr val="FFEBAB">
                        <a:alpha val="20000"/>
                      </a:srgbClr>
                    </a:solidFill>
                  </a:tcPr>
                </a:tc>
                <a:tc>
                  <a:txBody>
                    <a:bodyPr/>
                    <a:lstStyle/>
                    <a:p>
                      <a:pPr marL="0" marR="0">
                        <a:spcBef>
                          <a:spcPts val="0"/>
                        </a:spcBef>
                        <a:spcAft>
                          <a:spcPts val="0"/>
                        </a:spcAft>
                      </a:pPr>
                      <a:r>
                        <a:rPr lang="en-US" sz="1400" b="1" dirty="0">
                          <a:effectLst/>
                        </a:rPr>
                        <a:t>Domain 4:  Professional Responsibilities</a:t>
                      </a:r>
                      <a:endParaRPr lang="en-US" sz="1400" b="1" dirty="0">
                        <a:effectLst/>
                        <a:latin typeface="Calibri"/>
                        <a:ea typeface="Calibri"/>
                        <a:cs typeface="Times New Roman"/>
                      </a:endParaRPr>
                    </a:p>
                  </a:txBody>
                  <a:tcPr marL="64751" marR="64751" marT="0" marB="0">
                    <a:solidFill>
                      <a:srgbClr val="FFEBAB">
                        <a:alpha val="20000"/>
                      </a:srgbClr>
                    </a:solidFill>
                  </a:tcPr>
                </a:tc>
                <a:tc rowSpan="2">
                  <a:txBody>
                    <a:bodyPr/>
                    <a:lstStyle/>
                    <a:p>
                      <a:pPr marL="285750" marR="0" indent="-285750">
                        <a:spcBef>
                          <a:spcPts val="0"/>
                        </a:spcBef>
                        <a:spcAft>
                          <a:spcPts val="0"/>
                        </a:spcAft>
                        <a:buFont typeface="Arial" panose="020B0604020202020204" pitchFamily="34" charset="0"/>
                        <a:buChar char="•"/>
                      </a:pPr>
                      <a:r>
                        <a:rPr lang="en-US" sz="1600" dirty="0">
                          <a:effectLst/>
                        </a:rPr>
                        <a:t> </a:t>
                      </a:r>
                      <a:r>
                        <a:rPr lang="en-US" sz="1400" dirty="0" smtClean="0">
                          <a:effectLst/>
                        </a:rPr>
                        <a:t>Early </a:t>
                      </a:r>
                      <a:r>
                        <a:rPr lang="en-US" sz="1400" dirty="0">
                          <a:effectLst/>
                        </a:rPr>
                        <a:t>interventionist understands Nebraska Department of Education Rule for special education/early intervention eligibility and services</a:t>
                      </a:r>
                      <a:endParaRPr lang="en-US" sz="1600" dirty="0">
                        <a:effectLst/>
                      </a:endParaRPr>
                    </a:p>
                    <a:p>
                      <a:pPr marL="342900" marR="0" lvl="0" indent="-342900">
                        <a:spcBef>
                          <a:spcPts val="0"/>
                        </a:spcBef>
                        <a:spcAft>
                          <a:spcPts val="0"/>
                        </a:spcAft>
                        <a:buFont typeface="Symbol"/>
                        <a:buChar char=""/>
                      </a:pPr>
                      <a:r>
                        <a:rPr lang="en-US" sz="1400" dirty="0">
                          <a:effectLst/>
                        </a:rPr>
                        <a:t>Early interventionist understands the differences between an IFSP and IEP and can explain these differences effectively to parents</a:t>
                      </a:r>
                      <a:endParaRPr lang="en-US" sz="1600" dirty="0">
                        <a:effectLst/>
                      </a:endParaRPr>
                    </a:p>
                    <a:p>
                      <a:pPr marL="342900" marR="0" lvl="0" indent="-342900">
                        <a:spcBef>
                          <a:spcPts val="0"/>
                        </a:spcBef>
                        <a:spcAft>
                          <a:spcPts val="0"/>
                        </a:spcAft>
                        <a:buFont typeface="Symbol"/>
                        <a:buChar char=""/>
                      </a:pPr>
                      <a:r>
                        <a:rPr lang="en-US" sz="1400" dirty="0">
                          <a:effectLst/>
                        </a:rPr>
                        <a:t>Early interventionist participates in team meetings and regular coaching opportunities with other team members</a:t>
                      </a:r>
                      <a:endParaRPr lang="en-US" sz="1600" dirty="0">
                        <a:effectLst/>
                      </a:endParaRPr>
                    </a:p>
                    <a:p>
                      <a:pPr marL="342900" marR="0" lvl="0" indent="-342900">
                        <a:spcBef>
                          <a:spcPts val="0"/>
                        </a:spcBef>
                        <a:spcAft>
                          <a:spcPts val="0"/>
                        </a:spcAft>
                        <a:buFont typeface="Symbol"/>
                        <a:buChar char=""/>
                      </a:pPr>
                      <a:r>
                        <a:rPr lang="en-US" sz="1400" dirty="0">
                          <a:effectLst/>
                        </a:rPr>
                        <a:t>Early interventionist accepts feedback from colleagues during coaching sessions</a:t>
                      </a:r>
                      <a:endParaRPr lang="en-US" sz="1600" dirty="0">
                        <a:effectLst/>
                      </a:endParaRPr>
                    </a:p>
                    <a:p>
                      <a:pPr marL="342900" marR="0" lvl="0" indent="-342900">
                        <a:spcBef>
                          <a:spcPts val="0"/>
                        </a:spcBef>
                        <a:spcAft>
                          <a:spcPts val="0"/>
                        </a:spcAft>
                        <a:buFont typeface="Symbol"/>
                        <a:buChar char=""/>
                      </a:pPr>
                      <a:r>
                        <a:rPr lang="en-US" sz="1400" dirty="0">
                          <a:effectLst/>
                        </a:rPr>
                        <a:t>Early interventionist brings suggestions from coaching sessions with colleagues back to families/caregivers</a:t>
                      </a:r>
                      <a:endParaRPr lang="en-US" sz="1600" dirty="0">
                        <a:effectLst/>
                      </a:endParaRPr>
                    </a:p>
                    <a:p>
                      <a:pPr marL="342900" marR="0" lvl="0" indent="-342900">
                        <a:spcBef>
                          <a:spcPts val="0"/>
                        </a:spcBef>
                        <a:spcAft>
                          <a:spcPts val="0"/>
                        </a:spcAft>
                        <a:buFont typeface="Symbol"/>
                        <a:buChar char=""/>
                      </a:pPr>
                      <a:r>
                        <a:rPr lang="en-US" sz="1400" dirty="0">
                          <a:effectLst/>
                        </a:rPr>
                        <a:t>Early interventionist understands and complies with Results Matter</a:t>
                      </a:r>
                      <a:endParaRPr lang="en-US" sz="1600" dirty="0">
                        <a:effectLst/>
                      </a:endParaRPr>
                    </a:p>
                    <a:p>
                      <a:pPr marL="342900" marR="0" lvl="0" indent="-342900">
                        <a:spcBef>
                          <a:spcPts val="0"/>
                        </a:spcBef>
                        <a:spcAft>
                          <a:spcPts val="0"/>
                        </a:spcAft>
                        <a:buFont typeface="Symbol"/>
                        <a:buChar char=""/>
                      </a:pPr>
                      <a:r>
                        <a:rPr lang="en-US" sz="1400" dirty="0">
                          <a:effectLst/>
                        </a:rPr>
                        <a:t>Early interventionist recognizes family outcomes are a shared responsibility between the EI team members (including parents/caregivers)</a:t>
                      </a:r>
                      <a:endParaRPr lang="en-US" sz="1600" dirty="0">
                        <a:effectLst/>
                      </a:endParaRPr>
                    </a:p>
                    <a:p>
                      <a:pPr marL="0" marR="0">
                        <a:spcBef>
                          <a:spcPts val="0"/>
                        </a:spcBef>
                        <a:spcAft>
                          <a:spcPts val="0"/>
                        </a:spcAft>
                      </a:pPr>
                      <a:r>
                        <a:rPr lang="en-US" sz="1600" dirty="0">
                          <a:effectLst/>
                        </a:rPr>
                        <a:t> </a:t>
                      </a:r>
                    </a:p>
                    <a:p>
                      <a:pPr marL="0" marR="0">
                        <a:spcBef>
                          <a:spcPts val="0"/>
                        </a:spcBef>
                        <a:spcAft>
                          <a:spcPts val="0"/>
                        </a:spcAft>
                      </a:pPr>
                      <a:r>
                        <a:rPr lang="en-US" sz="1600" dirty="0">
                          <a:effectLst/>
                        </a:rPr>
                        <a:t> </a:t>
                      </a:r>
                    </a:p>
                    <a:p>
                      <a:pPr marL="0" marR="0">
                        <a:spcBef>
                          <a:spcPts val="0"/>
                        </a:spcBef>
                        <a:spcAft>
                          <a:spcPts val="0"/>
                        </a:spcAft>
                      </a:pPr>
                      <a:r>
                        <a:rPr lang="en-US" sz="1600" dirty="0">
                          <a:effectLst/>
                        </a:rPr>
                        <a:t> </a:t>
                      </a:r>
                      <a:endParaRPr lang="en-US" sz="1600" dirty="0">
                        <a:effectLst/>
                        <a:latin typeface="Calibri"/>
                        <a:ea typeface="Calibri"/>
                        <a:cs typeface="Times New Roman"/>
                      </a:endParaRPr>
                    </a:p>
                  </a:txBody>
                  <a:tcPr marL="64751" marR="64751" marT="0" marB="0">
                    <a:solidFill>
                      <a:srgbClr val="FFEBAB">
                        <a:alpha val="20000"/>
                      </a:srgbClr>
                    </a:solidFill>
                  </a:tcPr>
                </a:tc>
                <a:tc rowSpan="2">
                  <a:txBody>
                    <a:bodyPr/>
                    <a:lstStyle/>
                    <a:p>
                      <a:pPr marL="285750" marR="0" indent="-285750">
                        <a:spcBef>
                          <a:spcPts val="0"/>
                        </a:spcBef>
                        <a:spcAft>
                          <a:spcPts val="0"/>
                        </a:spcAft>
                        <a:buFont typeface="Arial" panose="020B0604020202020204" pitchFamily="34" charset="0"/>
                        <a:buChar char="•"/>
                      </a:pPr>
                      <a:r>
                        <a:rPr lang="en-US" sz="1600" dirty="0">
                          <a:effectLst/>
                        </a:rPr>
                        <a:t> </a:t>
                      </a:r>
                      <a:r>
                        <a:rPr lang="en-US" sz="1400" dirty="0" smtClean="0">
                          <a:effectLst/>
                        </a:rPr>
                        <a:t>Early </a:t>
                      </a:r>
                      <a:r>
                        <a:rPr lang="en-US" sz="1400" dirty="0">
                          <a:effectLst/>
                        </a:rPr>
                        <a:t>interventionist understands Nebraska Department of Education Rule for special </a:t>
                      </a:r>
                      <a:r>
                        <a:rPr lang="en-US" sz="1400" dirty="0" smtClean="0">
                          <a:effectLst/>
                        </a:rPr>
                        <a:t>ed./EI eligibility </a:t>
                      </a:r>
                      <a:r>
                        <a:rPr lang="en-US" sz="1400" dirty="0">
                          <a:effectLst/>
                        </a:rPr>
                        <a:t>and services</a:t>
                      </a:r>
                      <a:endParaRPr lang="en-US" sz="1600" dirty="0">
                        <a:effectLst/>
                      </a:endParaRPr>
                    </a:p>
                    <a:p>
                      <a:pPr marL="342900" marR="0" lvl="0" indent="-342900">
                        <a:spcBef>
                          <a:spcPts val="0"/>
                        </a:spcBef>
                        <a:spcAft>
                          <a:spcPts val="0"/>
                        </a:spcAft>
                        <a:buFont typeface="Symbol"/>
                        <a:buChar char=""/>
                      </a:pPr>
                      <a:r>
                        <a:rPr lang="en-US" sz="1400" dirty="0">
                          <a:effectLst/>
                        </a:rPr>
                        <a:t>Early interventionist understands and complies with Results Matter</a:t>
                      </a:r>
                      <a:endParaRPr lang="en-US" sz="1600" dirty="0">
                        <a:effectLst/>
                      </a:endParaRPr>
                    </a:p>
                    <a:p>
                      <a:pPr marL="342900" marR="0" lvl="0" indent="-342900">
                        <a:spcBef>
                          <a:spcPts val="0"/>
                        </a:spcBef>
                        <a:spcAft>
                          <a:spcPts val="0"/>
                        </a:spcAft>
                        <a:buFont typeface="Symbol"/>
                        <a:buChar char=""/>
                      </a:pPr>
                      <a:r>
                        <a:rPr lang="en-US" sz="1400" dirty="0">
                          <a:effectLst/>
                        </a:rPr>
                        <a:t>Paraeducators are treated with respect (e.g. tone of voice used to give directions/feedback is positive)</a:t>
                      </a:r>
                      <a:endParaRPr lang="en-US" sz="1600" dirty="0">
                        <a:effectLst/>
                      </a:endParaRPr>
                    </a:p>
                    <a:p>
                      <a:pPr marL="342900" marR="0" lvl="0" indent="-342900">
                        <a:spcBef>
                          <a:spcPts val="0"/>
                        </a:spcBef>
                        <a:spcAft>
                          <a:spcPts val="0"/>
                        </a:spcAft>
                        <a:buFont typeface="Symbol"/>
                        <a:buChar char=""/>
                      </a:pPr>
                      <a:r>
                        <a:rPr lang="en-US" sz="1400" dirty="0">
                          <a:effectLst/>
                        </a:rPr>
                        <a:t>Early interventionist demonstrates flexibility when working with related service providers</a:t>
                      </a:r>
                      <a:endParaRPr lang="en-US" sz="1600" dirty="0">
                        <a:effectLst/>
                        <a:latin typeface="Calibri"/>
                        <a:ea typeface="Calibri"/>
                        <a:cs typeface="Times New Roman"/>
                      </a:endParaRPr>
                    </a:p>
                  </a:txBody>
                  <a:tcPr marL="64751" marR="64751" marT="0" marB="0">
                    <a:solidFill>
                      <a:srgbClr val="FFEBAB">
                        <a:alpha val="20000"/>
                      </a:srgbClr>
                    </a:solidFill>
                  </a:tcPr>
                </a:tc>
              </a:tr>
              <a:tr h="4580754">
                <a:tc gridSpan="2">
                  <a:txBody>
                    <a:bodyPr/>
                    <a:lstStyle/>
                    <a:p>
                      <a:pPr marL="0" marR="0">
                        <a:spcBef>
                          <a:spcPts val="0"/>
                        </a:spcBef>
                        <a:spcAft>
                          <a:spcPts val="0"/>
                        </a:spcAft>
                      </a:pPr>
                      <a:r>
                        <a:rPr lang="en-US" sz="1100" dirty="0">
                          <a:effectLst/>
                        </a:rPr>
                        <a:t> </a:t>
                      </a:r>
                    </a:p>
                    <a:p>
                      <a:pPr marL="0" marR="0" algn="ctr">
                        <a:spcBef>
                          <a:spcPts val="0"/>
                        </a:spcBef>
                        <a:spcAft>
                          <a:spcPts val="0"/>
                        </a:spcAft>
                      </a:pPr>
                      <a:r>
                        <a:rPr lang="en-US" sz="2000" dirty="0">
                          <a:effectLst/>
                        </a:rPr>
                        <a:t>Nebraska’s Core Competencies for Early Childhood Professionals</a:t>
                      </a:r>
                    </a:p>
                    <a:p>
                      <a:pPr marL="0" marR="0">
                        <a:spcBef>
                          <a:spcPts val="0"/>
                        </a:spcBef>
                        <a:spcAft>
                          <a:spcPts val="0"/>
                        </a:spcAft>
                      </a:pPr>
                      <a:r>
                        <a:rPr lang="en-US" sz="2000" dirty="0">
                          <a:effectLst/>
                        </a:rPr>
                        <a:t> </a:t>
                      </a:r>
                    </a:p>
                    <a:p>
                      <a:pPr marL="0" marR="0">
                        <a:spcBef>
                          <a:spcPts val="0"/>
                        </a:spcBef>
                        <a:spcAft>
                          <a:spcPts val="0"/>
                        </a:spcAft>
                      </a:pPr>
                      <a:r>
                        <a:rPr lang="en-US" sz="2000" u="sng" dirty="0">
                          <a:effectLst/>
                        </a:rPr>
                        <a:t>Related Competencies</a:t>
                      </a:r>
                      <a:r>
                        <a:rPr lang="en-US" sz="2000" dirty="0">
                          <a:effectLst/>
                        </a:rPr>
                        <a:t>:</a:t>
                      </a:r>
                    </a:p>
                    <a:p>
                      <a:pPr marL="0" marR="0">
                        <a:spcBef>
                          <a:spcPts val="0"/>
                        </a:spcBef>
                        <a:spcAft>
                          <a:spcPts val="0"/>
                        </a:spcAft>
                      </a:pPr>
                      <a:r>
                        <a:rPr lang="en-US" sz="2000" dirty="0">
                          <a:effectLst/>
                        </a:rPr>
                        <a:t>H. Professionalism and Leadership Competencies</a:t>
                      </a:r>
                      <a:endParaRPr lang="en-US" sz="2000" dirty="0">
                        <a:effectLst/>
                        <a:latin typeface="Calibri"/>
                        <a:ea typeface="Calibri"/>
                        <a:cs typeface="Times New Roman"/>
                      </a:endParaRPr>
                    </a:p>
                  </a:txBody>
                  <a:tcPr marL="64751" marR="64751" marT="0" marB="0"/>
                </a:tc>
                <a:tc h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
        <p:nvSpPr>
          <p:cNvPr id="6" name="Rectangle 1"/>
          <p:cNvSpPr>
            <a:spLocks noChangeArrowheads="1"/>
          </p:cNvSpPr>
          <p:nvPr/>
        </p:nvSpPr>
        <p:spPr bwMode="auto">
          <a:xfrm>
            <a:off x="228600" y="1816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558154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noAutofit/>
          </a:bodyPr>
          <a:lstStyle/>
          <a:p>
            <a:r>
              <a:rPr lang="en-US" sz="3600" dirty="0" smtClean="0"/>
              <a:t>A Family Perspective: Helping Family Engagement in Illinois</a:t>
            </a:r>
            <a:endParaRPr lang="en-US" sz="3600" dirty="0"/>
          </a:p>
        </p:txBody>
      </p:sp>
      <p:sp>
        <p:nvSpPr>
          <p:cNvPr id="6" name="TextBox 5"/>
          <p:cNvSpPr txBox="1"/>
          <p:nvPr/>
        </p:nvSpPr>
        <p:spPr>
          <a:xfrm>
            <a:off x="4780614" y="4419600"/>
            <a:ext cx="2722728" cy="461665"/>
          </a:xfrm>
          <a:prstGeom prst="rect">
            <a:avLst/>
          </a:prstGeom>
          <a:noFill/>
        </p:spPr>
        <p:txBody>
          <a:bodyPr wrap="square" rtlCol="0">
            <a:spAutoFit/>
          </a:bodyPr>
          <a:lstStyle/>
          <a:p>
            <a:r>
              <a:rPr lang="en-US" i="1" dirty="0"/>
              <a:t>Chelsea </a:t>
            </a:r>
            <a:r>
              <a:rPr lang="en-US" i="1" dirty="0" smtClean="0"/>
              <a:t>Guillen</a:t>
            </a:r>
            <a:endParaRPr lang="en-US" dirty="0"/>
          </a:p>
        </p:txBody>
      </p:sp>
      <p:pic>
        <p:nvPicPr>
          <p:cNvPr id="5" name="Content Placeholder 6"/>
          <p:cNvPicPr/>
          <p:nvPr/>
        </p:nvPicPr>
        <p:blipFill>
          <a:blip r:embed="rId2"/>
          <a:stretch>
            <a:fillRect/>
          </a:stretch>
        </p:blipFill>
        <p:spPr>
          <a:xfrm>
            <a:off x="1447800" y="2689225"/>
            <a:ext cx="2341562" cy="3684587"/>
          </a:xfrm>
          <a:prstGeom prst="rect">
            <a:avLst/>
          </a:prstGeom>
        </p:spPr>
      </p:pic>
    </p:spTree>
    <p:extLst>
      <p:ext uri="{BB962C8B-B14F-4D97-AF65-F5344CB8AC3E}">
        <p14:creationId xmlns:p14="http://schemas.microsoft.com/office/powerpoint/2010/main" val="38133311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1" fontAlgn="auto" hangingPunct="1">
              <a:spcAft>
                <a:spcPts val="0"/>
              </a:spcAft>
              <a:defRPr/>
            </a:pPr>
            <a:r>
              <a:rPr lang="en-US" dirty="0" smtClean="0"/>
              <a:t>Child Outcomes Data: </a:t>
            </a:r>
            <a:br>
              <a:rPr lang="en-US" dirty="0" smtClean="0"/>
            </a:br>
            <a:r>
              <a:rPr lang="en-US" dirty="0" smtClean="0"/>
              <a:t>Illinois’ efforts to involve families</a:t>
            </a:r>
            <a:endParaRPr lang="en-US" dirty="0"/>
          </a:p>
        </p:txBody>
      </p:sp>
      <p:sp>
        <p:nvSpPr>
          <p:cNvPr id="17411" name="Content Placeholder 2"/>
          <p:cNvSpPr>
            <a:spLocks noGrp="1"/>
          </p:cNvSpPr>
          <p:nvPr>
            <p:ph idx="1"/>
          </p:nvPr>
        </p:nvSpPr>
        <p:spPr>
          <a:xfrm>
            <a:off x="381000" y="1676400"/>
            <a:ext cx="8763000" cy="5486400"/>
          </a:xfrm>
        </p:spPr>
        <p:txBody>
          <a:bodyPr/>
          <a:lstStyle/>
          <a:p>
            <a:pPr eaLnBrk="1" hangingPunct="1"/>
            <a:r>
              <a:rPr lang="en-US" altLang="en-US" sz="2800" dirty="0" smtClean="0"/>
              <a:t>Initial rollout</a:t>
            </a:r>
          </a:p>
          <a:p>
            <a:pPr eaLnBrk="1" hangingPunct="1"/>
            <a:r>
              <a:rPr lang="en-US" altLang="en-US" sz="2800" dirty="0" smtClean="0"/>
              <a:t>Reporting of early results</a:t>
            </a:r>
          </a:p>
          <a:p>
            <a:pPr eaLnBrk="1" hangingPunct="1"/>
            <a:r>
              <a:rPr lang="en-US" altLang="en-US" sz="2800" dirty="0" smtClean="0"/>
              <a:t>Expansion through family assessment</a:t>
            </a:r>
          </a:p>
          <a:p>
            <a:pPr eaLnBrk="1" hangingPunct="1"/>
            <a:r>
              <a:rPr lang="en-US" altLang="en-US" sz="2800" dirty="0" smtClean="0"/>
              <a:t>System resources</a:t>
            </a:r>
          </a:p>
          <a:p>
            <a:pPr eaLnBrk="1" hangingPunct="1"/>
            <a:r>
              <a:rPr lang="en-US" altLang="en-US" sz="2800" dirty="0" smtClean="0"/>
              <a:t>Family resources</a:t>
            </a:r>
          </a:p>
          <a:p>
            <a:pPr eaLnBrk="1" hangingPunct="1"/>
            <a:endParaRPr lang="en-US" altLang="en-US" sz="2800" dirty="0" smtClean="0"/>
          </a:p>
        </p:txBody>
      </p:sp>
      <p:pic>
        <p:nvPicPr>
          <p:cNvPr id="17412" name="Picture 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53200" y="3327259"/>
            <a:ext cx="2311400" cy="346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0095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0"/>
          <p:cNvSpPr>
            <a:spLocks noGrp="1"/>
          </p:cNvSpPr>
          <p:nvPr>
            <p:ph type="title"/>
          </p:nvPr>
        </p:nvSpPr>
        <p:spPr/>
        <p:txBody>
          <a:bodyPr>
            <a:normAutofit/>
          </a:bodyPr>
          <a:lstStyle/>
          <a:p>
            <a:pPr eaLnBrk="1" hangingPunct="1"/>
            <a:r>
              <a:rPr lang="en-US" altLang="en-US" sz="3600" dirty="0" smtClean="0"/>
              <a:t>Outcomes folder </a:t>
            </a:r>
          </a:p>
        </p:txBody>
      </p:sp>
      <p:pic>
        <p:nvPicPr>
          <p:cNvPr id="18435" name="Content Placeholder 9"/>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9698" y="1100817"/>
            <a:ext cx="4786312" cy="5684406"/>
          </a:xfrm>
          <a:ln w="19050">
            <a:solidFill>
              <a:schemeClr val="tx1"/>
            </a:solidFill>
            <a:miter lim="800000"/>
            <a:headEnd/>
            <a:tailEnd/>
          </a:ln>
        </p:spPr>
      </p:pic>
      <p:pic>
        <p:nvPicPr>
          <p:cNvPr id="18436" name="Content Placeholder 12"/>
          <p:cNvPicPr>
            <a:picLocks noGrp="1" noChangeAspect="1"/>
          </p:cNvPicPr>
          <p:nvPr>
            <p:ph sz="half" idx="4294967295"/>
          </p:nvPr>
        </p:nvPicPr>
        <p:blipFill>
          <a:blip r:embed="rId4" cstate="email">
            <a:extLst>
              <a:ext uri="{28A0092B-C50C-407E-A947-70E740481C1C}">
                <a14:useLocalDpi xmlns:a14="http://schemas.microsoft.com/office/drawing/2010/main" val="0"/>
              </a:ext>
            </a:extLst>
          </a:blip>
          <a:srcRect/>
          <a:stretch>
            <a:fillRect/>
          </a:stretch>
        </p:blipFill>
        <p:spPr>
          <a:xfrm>
            <a:off x="4796010" y="1100816"/>
            <a:ext cx="4195590" cy="5724201"/>
          </a:xfrm>
          <a:ln w="19050">
            <a:solidFill>
              <a:schemeClr val="tx1"/>
            </a:solidFill>
            <a:miter lim="800000"/>
            <a:headEnd/>
            <a:tailEnd/>
          </a:ln>
        </p:spPr>
      </p:pic>
    </p:spTree>
    <p:extLst>
      <p:ext uri="{BB962C8B-B14F-4D97-AF65-F5344CB8AC3E}">
        <p14:creationId xmlns:p14="http://schemas.microsoft.com/office/powerpoint/2010/main" val="9404940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dirty="0" smtClean="0"/>
              <a:t>Outcomes Folder</a:t>
            </a:r>
          </a:p>
        </p:txBody>
      </p:sp>
      <p:pic>
        <p:nvPicPr>
          <p:cNvPr id="19459" name="Content Placeholder 8"/>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990600" y="990600"/>
            <a:ext cx="4298144" cy="5486400"/>
          </a:xfrm>
        </p:spPr>
      </p:pic>
      <p:pic>
        <p:nvPicPr>
          <p:cNvPr id="19460" name="Content Placeholder 11"/>
          <p:cNvPicPr>
            <a:picLocks noGrp="1" noChangeAspect="1"/>
          </p:cNvPicPr>
          <p:nvPr>
            <p:ph sz="half" idx="4294967295"/>
          </p:nvPr>
        </p:nvPicPr>
        <p:blipFill>
          <a:blip r:embed="rId3" cstate="email">
            <a:extLst>
              <a:ext uri="{28A0092B-C50C-407E-A947-70E740481C1C}">
                <a14:useLocalDpi xmlns:a14="http://schemas.microsoft.com/office/drawing/2010/main" val="0"/>
              </a:ext>
            </a:extLst>
          </a:blip>
          <a:srcRect/>
          <a:stretch>
            <a:fillRect/>
          </a:stretch>
        </p:blipFill>
        <p:spPr>
          <a:xfrm>
            <a:off x="5257800" y="990600"/>
            <a:ext cx="3581400" cy="5486400"/>
          </a:xfrm>
        </p:spPr>
      </p:pic>
    </p:spTree>
    <p:extLst>
      <p:ext uri="{BB962C8B-B14F-4D97-AF65-F5344CB8AC3E}">
        <p14:creationId xmlns:p14="http://schemas.microsoft.com/office/powerpoint/2010/main" val="13242207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p:txBody>
          <a:bodyPr/>
          <a:lstStyle/>
          <a:p>
            <a:pPr eaLnBrk="1" hangingPunct="1"/>
            <a:r>
              <a:rPr lang="en-US" altLang="en-US" dirty="0" smtClean="0"/>
              <a:t>Newsletter</a:t>
            </a:r>
          </a:p>
        </p:txBody>
      </p:sp>
      <p:pic>
        <p:nvPicPr>
          <p:cNvPr id="20483" name="Content Placeholder 6"/>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914400" y="1219200"/>
            <a:ext cx="3838575" cy="4953000"/>
          </a:xfrm>
          <a:ln w="28575">
            <a:solidFill>
              <a:schemeClr val="tx1"/>
            </a:solidFill>
            <a:miter lim="800000"/>
            <a:headEnd/>
            <a:tailEnd/>
          </a:ln>
        </p:spPr>
      </p:pic>
      <p:pic>
        <p:nvPicPr>
          <p:cNvPr id="20484" name="Content Placeholder 7"/>
          <p:cNvPicPr>
            <a:picLocks noGrp="1" noChangeAspect="1"/>
          </p:cNvPicPr>
          <p:nvPr>
            <p:ph sz="half" idx="4294967295"/>
          </p:nvPr>
        </p:nvPicPr>
        <p:blipFill>
          <a:blip r:embed="rId4" cstate="email">
            <a:extLst>
              <a:ext uri="{28A0092B-C50C-407E-A947-70E740481C1C}">
                <a14:useLocalDpi xmlns:a14="http://schemas.microsoft.com/office/drawing/2010/main" val="0"/>
              </a:ext>
            </a:extLst>
          </a:blip>
          <a:srcRect/>
          <a:stretch>
            <a:fillRect/>
          </a:stretch>
        </p:blipFill>
        <p:spPr>
          <a:xfrm>
            <a:off x="4724400" y="1219200"/>
            <a:ext cx="3962400" cy="4953000"/>
          </a:xfrm>
          <a:ln w="28575">
            <a:solidFill>
              <a:schemeClr val="tx1"/>
            </a:solidFill>
            <a:miter lim="800000"/>
            <a:headEnd/>
            <a:tailEnd/>
          </a:ln>
        </p:spPr>
      </p:pic>
    </p:spTree>
    <p:extLst>
      <p:ext uri="{BB962C8B-B14F-4D97-AF65-F5344CB8AC3E}">
        <p14:creationId xmlns:p14="http://schemas.microsoft.com/office/powerpoint/2010/main" val="21093069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
          <p:cNvSpPr>
            <a:spLocks noGrp="1"/>
          </p:cNvSpPr>
          <p:nvPr>
            <p:ph type="title"/>
          </p:nvPr>
        </p:nvSpPr>
        <p:spPr>
          <a:xfrm>
            <a:off x="1301750" y="1131888"/>
            <a:ext cx="7213600" cy="993775"/>
          </a:xfrm>
        </p:spPr>
        <p:txBody>
          <a:bodyPr/>
          <a:lstStyle/>
          <a:p>
            <a:pPr eaLnBrk="1" hangingPunct="1"/>
            <a:r>
              <a:rPr lang="en-US" altLang="en-US" dirty="0" smtClean="0"/>
              <a:t>Newsletter</a:t>
            </a:r>
          </a:p>
        </p:txBody>
      </p:sp>
      <p:pic>
        <p:nvPicPr>
          <p:cNvPr id="21507" name="Content Placeholder 6"/>
          <p:cNvPicPr>
            <a:picLocks noGrp="1" noChangeAspect="1"/>
          </p:cNvPicPr>
          <p:nvPr>
            <p:ph sz="half" idx="4294967295"/>
          </p:nvPr>
        </p:nvPicPr>
        <p:blipFill>
          <a:blip r:embed="rId2" cstate="email">
            <a:extLst>
              <a:ext uri="{28A0092B-C50C-407E-A947-70E740481C1C}">
                <a14:useLocalDpi xmlns:a14="http://schemas.microsoft.com/office/drawing/2010/main" val="0"/>
              </a:ext>
            </a:extLst>
          </a:blip>
          <a:srcRect/>
          <a:stretch>
            <a:fillRect/>
          </a:stretch>
        </p:blipFill>
        <p:spPr>
          <a:xfrm>
            <a:off x="381000" y="1905000"/>
            <a:ext cx="3932906" cy="4800600"/>
          </a:xfrm>
          <a:ln w="28575">
            <a:solidFill>
              <a:schemeClr val="tx1"/>
            </a:solidFill>
            <a:miter lim="800000"/>
            <a:headEnd/>
            <a:tailEnd/>
          </a:ln>
        </p:spPr>
      </p:pic>
      <p:sp>
        <p:nvSpPr>
          <p:cNvPr id="8" name="Content Placeholder 7"/>
          <p:cNvSpPr>
            <a:spLocks noGrp="1"/>
          </p:cNvSpPr>
          <p:nvPr>
            <p:ph sz="half" idx="4294967295"/>
          </p:nvPr>
        </p:nvSpPr>
        <p:spPr>
          <a:xfrm>
            <a:off x="4629150" y="2227263"/>
            <a:ext cx="3886200" cy="3262312"/>
          </a:xfrm>
        </p:spPr>
        <p:txBody>
          <a:bodyPr rtlCol="0">
            <a:normAutofit/>
          </a:bodyPr>
          <a:lstStyle/>
          <a:p>
            <a:pPr marL="274320" indent="-274320" eaLnBrk="1" fontAlgn="auto" hangingPunct="1">
              <a:spcAft>
                <a:spcPts val="0"/>
              </a:spcAft>
              <a:defRPr/>
            </a:pPr>
            <a:r>
              <a:rPr lang="en-US" sz="2800" dirty="0" smtClean="0"/>
              <a:t>Shared initial child outcomes and family outcomes information</a:t>
            </a:r>
          </a:p>
          <a:p>
            <a:pPr marL="274320" indent="-274320" eaLnBrk="1" fontAlgn="auto" hangingPunct="1">
              <a:spcAft>
                <a:spcPts val="0"/>
              </a:spcAft>
              <a:defRPr/>
            </a:pPr>
            <a:r>
              <a:rPr lang="en-US" sz="2800" dirty="0" smtClean="0"/>
              <a:t>Ideas for improvement</a:t>
            </a:r>
          </a:p>
          <a:p>
            <a:pPr marL="274320" indent="-274320" eaLnBrk="1" fontAlgn="auto" hangingPunct="1">
              <a:spcAft>
                <a:spcPts val="0"/>
              </a:spcAft>
              <a:defRPr/>
            </a:pPr>
            <a:r>
              <a:rPr lang="en-US" sz="2800" dirty="0" smtClean="0"/>
              <a:t>Resources for more information</a:t>
            </a:r>
          </a:p>
          <a:p>
            <a:pPr marL="0" indent="0" eaLnBrk="1" fontAlgn="auto" hangingPunct="1">
              <a:spcAft>
                <a:spcPts val="0"/>
              </a:spcAft>
              <a:buFont typeface="Brush Script MT" panose="03060802040406070304" pitchFamily="66" charset="0"/>
              <a:buNone/>
              <a:defRPr/>
            </a:pPr>
            <a:endParaRPr lang="en-US" sz="2800" dirty="0"/>
          </a:p>
        </p:txBody>
      </p:sp>
    </p:spTree>
    <p:extLst>
      <p:ext uri="{BB962C8B-B14F-4D97-AF65-F5344CB8AC3E}">
        <p14:creationId xmlns:p14="http://schemas.microsoft.com/office/powerpoint/2010/main" val="12386111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dirty="0" smtClean="0"/>
              <a:t>Family Assessment</a:t>
            </a:r>
          </a:p>
        </p:txBody>
      </p:sp>
      <p:sp>
        <p:nvSpPr>
          <p:cNvPr id="3" name="Content Placeholder 2"/>
          <p:cNvSpPr>
            <a:spLocks noGrp="1"/>
          </p:cNvSpPr>
          <p:nvPr>
            <p:ph idx="1"/>
          </p:nvPr>
        </p:nvSpPr>
        <p:spPr>
          <a:xfrm>
            <a:off x="0" y="1600200"/>
            <a:ext cx="4953000" cy="5486400"/>
          </a:xfrm>
        </p:spPr>
        <p:txBody>
          <a:bodyPr rtlCol="0">
            <a:noAutofit/>
          </a:bodyPr>
          <a:lstStyle/>
          <a:p>
            <a:pPr marL="274320" indent="-274320" eaLnBrk="1" fontAlgn="auto" hangingPunct="1">
              <a:spcAft>
                <a:spcPts val="0"/>
              </a:spcAft>
              <a:defRPr/>
            </a:pPr>
            <a:r>
              <a:rPr lang="en-US" sz="2400" dirty="0" smtClean="0"/>
              <a:t>Using Routines Based Interview during intake</a:t>
            </a:r>
          </a:p>
          <a:p>
            <a:pPr marL="274320" indent="-274320" eaLnBrk="1" fontAlgn="auto" hangingPunct="1">
              <a:spcAft>
                <a:spcPts val="0"/>
              </a:spcAft>
              <a:defRPr/>
            </a:pPr>
            <a:r>
              <a:rPr lang="en-US" sz="2400" dirty="0" smtClean="0"/>
              <a:t>Focus on child’s role in routines</a:t>
            </a:r>
          </a:p>
          <a:p>
            <a:pPr marL="274320" indent="-274320" eaLnBrk="1" fontAlgn="auto" hangingPunct="1">
              <a:spcAft>
                <a:spcPts val="0"/>
              </a:spcAft>
              <a:defRPr/>
            </a:pPr>
            <a:r>
              <a:rPr lang="en-US" sz="2400" dirty="0" smtClean="0"/>
              <a:t>Questions about social relationships, engagement/participation, and independence</a:t>
            </a:r>
          </a:p>
          <a:p>
            <a:pPr marL="274320" indent="-274320" eaLnBrk="1" fontAlgn="auto" hangingPunct="1">
              <a:spcAft>
                <a:spcPts val="0"/>
              </a:spcAft>
              <a:defRPr/>
            </a:pPr>
            <a:r>
              <a:rPr lang="en-US" sz="2400" dirty="0" smtClean="0"/>
              <a:t>Service coordinators bring information into outcomes rating discussion</a:t>
            </a:r>
          </a:p>
          <a:p>
            <a:pPr marL="274320" indent="-274320" eaLnBrk="1" fontAlgn="auto" hangingPunct="1">
              <a:spcAft>
                <a:spcPts val="0"/>
              </a:spcAft>
              <a:defRPr/>
            </a:pPr>
            <a:r>
              <a:rPr lang="en-US" sz="2400" dirty="0" smtClean="0"/>
              <a:t>Helps bring fuller answer to “across settings and situations”</a:t>
            </a:r>
            <a:endParaRPr lang="en-US" sz="2400" dirty="0"/>
          </a:p>
        </p:txBody>
      </p:sp>
      <p:pic>
        <p:nvPicPr>
          <p:cNvPr id="22532" name="Content Placeholder 4"/>
          <p:cNvPicPr>
            <a:picLocks noGrp="1" noChangeAspect="1"/>
          </p:cNvPicPr>
          <p:nvPr>
            <p:ph sz="half" idx="4294967295"/>
          </p:nvPr>
        </p:nvPicPr>
        <p:blipFill>
          <a:blip r:embed="rId3" cstate="email">
            <a:extLst>
              <a:ext uri="{28A0092B-C50C-407E-A947-70E740481C1C}">
                <a14:useLocalDpi xmlns:a14="http://schemas.microsoft.com/office/drawing/2010/main" val="0"/>
              </a:ext>
            </a:extLst>
          </a:blip>
          <a:srcRect/>
          <a:stretch>
            <a:fillRect/>
          </a:stretch>
        </p:blipFill>
        <p:spPr>
          <a:xfrm>
            <a:off x="4953000" y="1752600"/>
            <a:ext cx="3853481" cy="4648200"/>
          </a:xfrm>
          <a:ln>
            <a:solidFill>
              <a:schemeClr val="tx1"/>
            </a:solidFill>
            <a:miter lim="800000"/>
            <a:headEnd/>
            <a:tailEnd/>
          </a:ln>
        </p:spPr>
      </p:pic>
    </p:spTree>
    <p:extLst>
      <p:ext uri="{BB962C8B-B14F-4D97-AF65-F5344CB8AC3E}">
        <p14:creationId xmlns:p14="http://schemas.microsoft.com/office/powerpoint/2010/main" val="32619866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a:bodyPr>
          <a:lstStyle/>
          <a:p>
            <a:pPr eaLnBrk="1" fontAlgn="auto" hangingPunct="1">
              <a:spcAft>
                <a:spcPts val="0"/>
              </a:spcAft>
              <a:defRPr/>
            </a:pPr>
            <a:r>
              <a:rPr lang="en-US" dirty="0" smtClean="0"/>
              <a:t>System resource</a:t>
            </a:r>
            <a:endParaRPr lang="en-US" dirty="0"/>
          </a:p>
        </p:txBody>
      </p:sp>
      <p:pic>
        <p:nvPicPr>
          <p:cNvPr id="23555"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4572000" y="1005192"/>
            <a:ext cx="3743763" cy="5097889"/>
          </a:xfrm>
          <a:ln w="38100">
            <a:solidFill>
              <a:schemeClr val="tx1"/>
            </a:solidFill>
            <a:miter lim="800000"/>
            <a:headEnd/>
            <a:tailEnd/>
          </a:ln>
        </p:spPr>
      </p:pic>
      <p:sp>
        <p:nvSpPr>
          <p:cNvPr id="23556" name="Content Placeholder 5"/>
          <p:cNvSpPr>
            <a:spLocks noGrp="1"/>
          </p:cNvSpPr>
          <p:nvPr>
            <p:ph sz="half" idx="4294967295"/>
          </p:nvPr>
        </p:nvSpPr>
        <p:spPr>
          <a:xfrm>
            <a:off x="457200" y="1295400"/>
            <a:ext cx="3886200" cy="4495800"/>
          </a:xfrm>
        </p:spPr>
        <p:txBody>
          <a:bodyPr/>
          <a:lstStyle/>
          <a:p>
            <a:pPr eaLnBrk="1" hangingPunct="1"/>
            <a:r>
              <a:rPr lang="en-US" altLang="en-US" sz="2400" dirty="0" smtClean="0"/>
              <a:t>Bureau identified resource for families</a:t>
            </a:r>
          </a:p>
          <a:p>
            <a:pPr eaLnBrk="1" hangingPunct="1"/>
            <a:r>
              <a:rPr lang="en-US" altLang="en-US" sz="2400" dirty="0" smtClean="0"/>
              <a:t>Shared with Child and Family Connections (system points of entry) for review</a:t>
            </a:r>
          </a:p>
          <a:p>
            <a:pPr eaLnBrk="1" hangingPunct="1"/>
            <a:r>
              <a:rPr lang="en-US" altLang="en-US" sz="2400" dirty="0" smtClean="0"/>
              <a:t>Felt it would be too long to review in meeting</a:t>
            </a:r>
          </a:p>
          <a:p>
            <a:pPr eaLnBrk="1" hangingPunct="1"/>
            <a:r>
              <a:rPr lang="en-US" altLang="en-US" sz="2400" dirty="0" smtClean="0"/>
              <a:t>Wanted one page summary</a:t>
            </a:r>
          </a:p>
        </p:txBody>
      </p:sp>
    </p:spTree>
    <p:extLst>
      <p:ext uri="{BB962C8B-B14F-4D97-AF65-F5344CB8AC3E}">
        <p14:creationId xmlns:p14="http://schemas.microsoft.com/office/powerpoint/2010/main" val="1002986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Importance of Building State and Local Capacity to Use data </a:t>
            </a:r>
            <a:endParaRPr lang="en-US" dirty="0"/>
          </a:p>
        </p:txBody>
      </p:sp>
      <p:sp>
        <p:nvSpPr>
          <p:cNvPr id="3" name="Text Placeholder 2"/>
          <p:cNvSpPr>
            <a:spLocks noGrp="1"/>
          </p:cNvSpPr>
          <p:nvPr>
            <p:ph idx="1"/>
          </p:nvPr>
        </p:nvSpPr>
        <p:spPr/>
        <p:txBody>
          <a:bodyPr/>
          <a:lstStyle/>
          <a:p>
            <a:pPr marL="0" indent="0" algn="ctr">
              <a:buNone/>
            </a:pPr>
            <a:endParaRPr lang="en-US" sz="3200" dirty="0" smtClean="0">
              <a:solidFill>
                <a:schemeClr val="tx1"/>
              </a:solidFill>
            </a:endParaRPr>
          </a:p>
          <a:p>
            <a:pPr marL="0" indent="0" algn="ctr">
              <a:buNone/>
            </a:pPr>
            <a:r>
              <a:rPr lang="en-US" sz="3200" dirty="0" smtClean="0">
                <a:solidFill>
                  <a:schemeClr val="tx1"/>
                </a:solidFill>
              </a:rPr>
              <a:t>Where are we going?  </a:t>
            </a:r>
            <a:endParaRPr lang="en-US" sz="3200" dirty="0">
              <a:solidFill>
                <a:schemeClr val="tx1"/>
              </a:solidFill>
            </a:endParaRPr>
          </a:p>
        </p:txBody>
      </p:sp>
      <p:sp>
        <p:nvSpPr>
          <p:cNvPr id="12" name="Round Diagonal Corner Rectangle 11"/>
          <p:cNvSpPr/>
          <p:nvPr/>
        </p:nvSpPr>
        <p:spPr>
          <a:xfrm>
            <a:off x="1981200" y="2486000"/>
            <a:ext cx="5715000" cy="1636025"/>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Building and Improving Process for </a:t>
            </a:r>
            <a:r>
              <a:rPr lang="en-US" sz="3600" b="1" dirty="0" smtClean="0">
                <a:solidFill>
                  <a:srgbClr val="FF0000"/>
                </a:solidFill>
              </a:rPr>
              <a:t>Using Data</a:t>
            </a:r>
            <a:endParaRPr lang="en-US" sz="3600" b="1" dirty="0">
              <a:solidFill>
                <a:srgbClr val="FF0000"/>
              </a:solidFill>
            </a:endParaRPr>
          </a:p>
        </p:txBody>
      </p:sp>
      <p:sp>
        <p:nvSpPr>
          <p:cNvPr id="13" name="Round Diagonal Corner Rectangle 12"/>
          <p:cNvSpPr/>
          <p:nvPr/>
        </p:nvSpPr>
        <p:spPr>
          <a:xfrm>
            <a:off x="141157" y="5071062"/>
            <a:ext cx="2895599" cy="1143000"/>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FF0000"/>
                </a:solidFill>
              </a:rPr>
              <a:t>Improve Data Quality</a:t>
            </a:r>
            <a:endParaRPr lang="en-US" sz="3200" dirty="0">
              <a:solidFill>
                <a:srgbClr val="FF0000"/>
              </a:solidFill>
            </a:endParaRPr>
          </a:p>
        </p:txBody>
      </p:sp>
      <p:sp>
        <p:nvSpPr>
          <p:cNvPr id="14" name="Round Diagonal Corner Rectangle 13"/>
          <p:cNvSpPr/>
          <p:nvPr/>
        </p:nvSpPr>
        <p:spPr>
          <a:xfrm>
            <a:off x="6067270" y="5094657"/>
            <a:ext cx="2895599" cy="1143000"/>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FF0000"/>
                </a:solidFill>
              </a:rPr>
              <a:t>Improve Services</a:t>
            </a:r>
            <a:endParaRPr lang="en-US" sz="3200" dirty="0">
              <a:solidFill>
                <a:srgbClr val="FF0000"/>
              </a:solidFill>
            </a:endParaRPr>
          </a:p>
        </p:txBody>
      </p:sp>
      <p:sp>
        <p:nvSpPr>
          <p:cNvPr id="15" name="Curved Right Arrow 14"/>
          <p:cNvSpPr/>
          <p:nvPr/>
        </p:nvSpPr>
        <p:spPr>
          <a:xfrm>
            <a:off x="5277037" y="4435643"/>
            <a:ext cx="731520" cy="1216152"/>
          </a:xfrm>
          <a:prstGeom prst="curved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 name="Curved Left Arrow 15"/>
          <p:cNvSpPr/>
          <p:nvPr/>
        </p:nvSpPr>
        <p:spPr>
          <a:xfrm>
            <a:off x="3124199" y="4439391"/>
            <a:ext cx="731520" cy="1216152"/>
          </a:xfrm>
          <a:prstGeom prst="curved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6979703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Sharing information with families</a:t>
            </a:r>
            <a:endParaRPr lang="en-US" dirty="0"/>
          </a:p>
        </p:txBody>
      </p:sp>
      <p:pic>
        <p:nvPicPr>
          <p:cNvPr id="24579" name="Content Placeholder 4"/>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540311" y="990600"/>
            <a:ext cx="4044768" cy="5251342"/>
          </a:xfrm>
          <a:ln w="38100">
            <a:solidFill>
              <a:schemeClr val="tx1"/>
            </a:solidFill>
            <a:miter lim="800000"/>
            <a:headEnd/>
            <a:tailEnd/>
          </a:ln>
        </p:spPr>
      </p:pic>
      <p:pic>
        <p:nvPicPr>
          <p:cNvPr id="24580" name="Content Placeholder 5"/>
          <p:cNvPicPr>
            <a:picLocks noGrp="1" noChangeAspect="1"/>
          </p:cNvPicPr>
          <p:nvPr>
            <p:ph sz="half" idx="4294967295"/>
          </p:nvPr>
        </p:nvPicPr>
        <p:blipFill>
          <a:blip r:embed="rId4" cstate="email">
            <a:extLst>
              <a:ext uri="{28A0092B-C50C-407E-A947-70E740481C1C}">
                <a14:useLocalDpi xmlns:a14="http://schemas.microsoft.com/office/drawing/2010/main" val="0"/>
              </a:ext>
            </a:extLst>
          </a:blip>
          <a:srcRect/>
          <a:stretch>
            <a:fillRect/>
          </a:stretch>
        </p:blipFill>
        <p:spPr>
          <a:xfrm>
            <a:off x="4648200" y="990600"/>
            <a:ext cx="4162258" cy="5251342"/>
          </a:xfrm>
          <a:ln w="38100">
            <a:solidFill>
              <a:schemeClr val="tx1"/>
            </a:solidFill>
            <a:miter lim="800000"/>
            <a:headEnd/>
            <a:tailEnd/>
          </a:ln>
        </p:spPr>
      </p:pic>
    </p:spTree>
    <p:extLst>
      <p:ext uri="{BB962C8B-B14F-4D97-AF65-F5344CB8AC3E}">
        <p14:creationId xmlns:p14="http://schemas.microsoft.com/office/powerpoint/2010/main" val="41579210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a:bodyPr>
          <a:lstStyle/>
          <a:p>
            <a:pPr eaLnBrk="1" fontAlgn="auto" hangingPunct="1">
              <a:spcAft>
                <a:spcPts val="0"/>
              </a:spcAft>
              <a:defRPr/>
            </a:pPr>
            <a:r>
              <a:rPr lang="en-US" dirty="0" smtClean="0"/>
              <a:t>Sharing information with families</a:t>
            </a:r>
            <a:endParaRPr lang="en-US" dirty="0"/>
          </a:p>
        </p:txBody>
      </p:sp>
      <p:pic>
        <p:nvPicPr>
          <p:cNvPr id="25603"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85800" y="1142998"/>
            <a:ext cx="3819525" cy="4967357"/>
          </a:xfrm>
          <a:ln w="38100">
            <a:solidFill>
              <a:schemeClr val="tx1"/>
            </a:solidFill>
            <a:miter lim="800000"/>
            <a:headEnd/>
            <a:tailEnd/>
          </a:ln>
        </p:spPr>
      </p:pic>
      <p:pic>
        <p:nvPicPr>
          <p:cNvPr id="25604" name="Content Placeholder 6"/>
          <p:cNvPicPr>
            <a:picLocks noGrp="1" noChangeAspect="1"/>
          </p:cNvPicPr>
          <p:nvPr>
            <p:ph sz="half" idx="4294967295"/>
          </p:nvPr>
        </p:nvPicPr>
        <p:blipFill>
          <a:blip r:embed="rId3" cstate="email">
            <a:extLst>
              <a:ext uri="{28A0092B-C50C-407E-A947-70E740481C1C}">
                <a14:useLocalDpi xmlns:a14="http://schemas.microsoft.com/office/drawing/2010/main" val="0"/>
              </a:ext>
            </a:extLst>
          </a:blip>
          <a:srcRect/>
          <a:stretch>
            <a:fillRect/>
          </a:stretch>
        </p:blipFill>
        <p:spPr>
          <a:xfrm>
            <a:off x="4505325" y="1166880"/>
            <a:ext cx="3731977" cy="4943475"/>
          </a:xfrm>
          <a:ln w="38100">
            <a:solidFill>
              <a:schemeClr val="tx1"/>
            </a:solidFill>
            <a:miter lim="800000"/>
            <a:headEnd/>
            <a:tailEnd/>
          </a:ln>
        </p:spPr>
      </p:pic>
    </p:spTree>
    <p:extLst>
      <p:ext uri="{BB962C8B-B14F-4D97-AF65-F5344CB8AC3E}">
        <p14:creationId xmlns:p14="http://schemas.microsoft.com/office/powerpoint/2010/main" val="11461018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dirty="0" smtClean="0"/>
              <a:t>Illinois Conclusions</a:t>
            </a:r>
          </a:p>
        </p:txBody>
      </p:sp>
      <p:sp>
        <p:nvSpPr>
          <p:cNvPr id="26627" name="Content Placeholder 2"/>
          <p:cNvSpPr>
            <a:spLocks noGrp="1"/>
          </p:cNvSpPr>
          <p:nvPr>
            <p:ph idx="1"/>
          </p:nvPr>
        </p:nvSpPr>
        <p:spPr/>
        <p:txBody>
          <a:bodyPr/>
          <a:lstStyle/>
          <a:p>
            <a:pPr eaLnBrk="1" hangingPunct="1"/>
            <a:r>
              <a:rPr lang="en-US" altLang="en-US" sz="2800" dirty="0" smtClean="0"/>
              <a:t>Continuous process-always looking for new resources and better ways to share information</a:t>
            </a:r>
          </a:p>
          <a:p>
            <a:pPr eaLnBrk="1" hangingPunct="1"/>
            <a:r>
              <a:rPr lang="en-US" altLang="en-US" sz="2800" dirty="0" smtClean="0"/>
              <a:t>Child outcomes part of our SSIP, quality is important</a:t>
            </a:r>
          </a:p>
          <a:p>
            <a:pPr eaLnBrk="1" hangingPunct="1"/>
            <a:r>
              <a:rPr lang="en-US" altLang="en-US" sz="2800" dirty="0" smtClean="0"/>
              <a:t>Believe in importance of quality process that incorporates family input</a:t>
            </a:r>
          </a:p>
          <a:p>
            <a:pPr eaLnBrk="1" hangingPunct="1"/>
            <a:r>
              <a:rPr lang="en-US" altLang="en-US" sz="2800" dirty="0" smtClean="0"/>
              <a:t>Want to make sure people have needed tools and information</a:t>
            </a:r>
          </a:p>
        </p:txBody>
      </p:sp>
      <p:pic>
        <p:nvPicPr>
          <p:cNvPr id="26628" name="Picture 3"/>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226698" y="4114800"/>
            <a:ext cx="3841102"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58116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Questions for Discussion? </a:t>
            </a:r>
            <a:endParaRPr lang="en-US" dirty="0"/>
          </a:p>
        </p:txBody>
      </p:sp>
      <p:sp>
        <p:nvSpPr>
          <p:cNvPr id="16386" name="Content Placeholder 3"/>
          <p:cNvSpPr>
            <a:spLocks noGrp="1"/>
          </p:cNvSpPr>
          <p:nvPr>
            <p:ph idx="1"/>
          </p:nvPr>
        </p:nvSpPr>
        <p:spPr/>
        <p:txBody>
          <a:bodyPr/>
          <a:lstStyle/>
          <a:p>
            <a:r>
              <a:rPr lang="en-US" sz="2800" dirty="0" smtClean="0"/>
              <a:t>Other </a:t>
            </a:r>
            <a:r>
              <a:rPr lang="en-US" sz="2800" dirty="0"/>
              <a:t>ways </a:t>
            </a:r>
            <a:r>
              <a:rPr lang="en-US" sz="2800" dirty="0" smtClean="0"/>
              <a:t>locals or states are </a:t>
            </a:r>
            <a:r>
              <a:rPr lang="en-US" sz="2800" dirty="0"/>
              <a:t>reviewing and using data in their continuous improvement process?</a:t>
            </a:r>
          </a:p>
          <a:p>
            <a:endParaRPr lang="en-US" sz="2800" dirty="0" smtClean="0"/>
          </a:p>
          <a:p>
            <a:r>
              <a:rPr lang="en-US" sz="2800" dirty="0" smtClean="0"/>
              <a:t>How </a:t>
            </a:r>
            <a:r>
              <a:rPr lang="en-US" sz="2800" dirty="0"/>
              <a:t>are you engaging </a:t>
            </a:r>
            <a:r>
              <a:rPr lang="en-US" sz="2800" dirty="0" smtClean="0"/>
              <a:t>stakeholders including families </a:t>
            </a:r>
            <a:r>
              <a:rPr lang="en-US" sz="2800" dirty="0"/>
              <a:t>in the process of using data?  Determining who should be part of it and engaging them successfully in the </a:t>
            </a:r>
            <a:r>
              <a:rPr lang="en-US" sz="2800" dirty="0" smtClean="0"/>
              <a:t>work?</a:t>
            </a:r>
            <a:endParaRPr lang="en-US" sz="2800" dirty="0"/>
          </a:p>
          <a:p>
            <a:endParaRPr lang="en-US" sz="2800" dirty="0" smtClean="0"/>
          </a:p>
          <a:p>
            <a:r>
              <a:rPr lang="en-US" sz="2800" dirty="0" smtClean="0"/>
              <a:t>How </a:t>
            </a:r>
            <a:r>
              <a:rPr lang="en-US" sz="2800" dirty="0"/>
              <a:t>did you successfully overcome challenges in your state/local area to using outcomes data?</a:t>
            </a:r>
          </a:p>
          <a:p>
            <a:endParaRPr lang="en-US" dirty="0">
              <a:latin typeface="Arial"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Contact Information		</a:t>
            </a:r>
            <a:endParaRPr lang="en-US" sz="3600" dirty="0"/>
          </a:p>
        </p:txBody>
      </p:sp>
      <p:sp>
        <p:nvSpPr>
          <p:cNvPr id="3" name="Content Placeholder 2"/>
          <p:cNvSpPr>
            <a:spLocks noGrp="1"/>
          </p:cNvSpPr>
          <p:nvPr>
            <p:ph idx="1"/>
          </p:nvPr>
        </p:nvSpPr>
        <p:spPr>
          <a:xfrm>
            <a:off x="228600" y="990600"/>
            <a:ext cx="8763000" cy="5638800"/>
          </a:xfrm>
        </p:spPr>
        <p:txBody>
          <a:bodyPr/>
          <a:lstStyle/>
          <a:p>
            <a:pPr marL="0" indent="0">
              <a:buNone/>
            </a:pPr>
            <a:r>
              <a:rPr lang="en-US" sz="2800" dirty="0" smtClean="0"/>
              <a:t>Sarah Whitman</a:t>
            </a:r>
          </a:p>
          <a:p>
            <a:pPr lvl="1"/>
            <a:r>
              <a:rPr lang="en-US" sz="2800" dirty="0" smtClean="0"/>
              <a:t>MA Department of Elementary and Secondary Education</a:t>
            </a:r>
          </a:p>
          <a:p>
            <a:pPr lvl="1"/>
            <a:r>
              <a:rPr lang="en-US" sz="2800" dirty="0" smtClean="0"/>
              <a:t>781-338-3364 or </a:t>
            </a:r>
            <a:r>
              <a:rPr lang="en-US" sz="2800" dirty="0" smtClean="0">
                <a:hlinkClick r:id="rId3"/>
              </a:rPr>
              <a:t>swhitman@doe.mass.edu</a:t>
            </a:r>
            <a:endParaRPr lang="en-US" sz="2800" dirty="0" smtClean="0"/>
          </a:p>
          <a:p>
            <a:pPr marL="0" indent="0">
              <a:buNone/>
            </a:pPr>
            <a:r>
              <a:rPr lang="en-US" sz="2800" dirty="0" smtClean="0"/>
              <a:t>Kristy </a:t>
            </a:r>
            <a:r>
              <a:rPr lang="en-US" sz="2800" dirty="0"/>
              <a:t>Feden</a:t>
            </a:r>
          </a:p>
          <a:p>
            <a:pPr lvl="1"/>
            <a:r>
              <a:rPr lang="en-US" sz="2800" dirty="0" smtClean="0"/>
              <a:t>Papillion-La </a:t>
            </a:r>
            <a:r>
              <a:rPr lang="en-US" sz="2800" dirty="0"/>
              <a:t>Vista School </a:t>
            </a:r>
            <a:r>
              <a:rPr lang="en-US" sz="2800" dirty="0" smtClean="0"/>
              <a:t>District,  Nebraska</a:t>
            </a:r>
          </a:p>
          <a:p>
            <a:pPr lvl="1"/>
            <a:r>
              <a:rPr lang="en-US" sz="2800" dirty="0" smtClean="0"/>
              <a:t>402-514-3242 or </a:t>
            </a:r>
            <a:r>
              <a:rPr lang="en-US" sz="2800" dirty="0" smtClean="0">
                <a:hlinkClick r:id="rId4"/>
              </a:rPr>
              <a:t>kfeden@paplv.org</a:t>
            </a:r>
            <a:endParaRPr lang="en-US" sz="2800" dirty="0"/>
          </a:p>
          <a:p>
            <a:pPr marL="0" indent="0">
              <a:buNone/>
            </a:pPr>
            <a:r>
              <a:rPr lang="en-US" sz="2800" dirty="0" smtClean="0"/>
              <a:t>Chelsea </a:t>
            </a:r>
            <a:r>
              <a:rPr lang="en-US" sz="2800" dirty="0"/>
              <a:t>Guillen </a:t>
            </a:r>
            <a:endParaRPr lang="en-US" sz="2800" dirty="0" smtClean="0"/>
          </a:p>
          <a:p>
            <a:pPr lvl="1"/>
            <a:r>
              <a:rPr lang="en-US" sz="2800"/>
              <a:t>	</a:t>
            </a:r>
            <a:r>
              <a:rPr lang="en-US" sz="2800" smtClean="0"/>
              <a:t>IL Early </a:t>
            </a:r>
            <a:r>
              <a:rPr lang="en-US" sz="2800" dirty="0"/>
              <a:t>Intervention </a:t>
            </a:r>
            <a:r>
              <a:rPr lang="en-US" sz="2800" dirty="0" smtClean="0"/>
              <a:t>Ombudsman</a:t>
            </a:r>
          </a:p>
          <a:p>
            <a:pPr lvl="1"/>
            <a:r>
              <a:rPr lang="en-US" sz="2800" dirty="0" smtClean="0"/>
              <a:t>217-244-2621 </a:t>
            </a:r>
            <a:r>
              <a:rPr lang="en-US" sz="2800" dirty="0"/>
              <a:t>or </a:t>
            </a:r>
            <a:r>
              <a:rPr lang="en-US" sz="2800" u="sng" dirty="0">
                <a:solidFill>
                  <a:schemeClr val="tx2">
                    <a:lumMod val="60000"/>
                    <a:lumOff val="40000"/>
                  </a:schemeClr>
                </a:solidFill>
                <a:hlinkClick r:id="rId5"/>
              </a:rPr>
              <a:t>cguillen@illinoiseitraining.org</a:t>
            </a:r>
            <a:endParaRPr lang="en-US" sz="2800" u="sng" dirty="0">
              <a:solidFill>
                <a:schemeClr val="tx2">
                  <a:lumMod val="60000"/>
                  <a:lumOff val="40000"/>
                </a:schemeClr>
              </a:solidFill>
            </a:endParaRPr>
          </a:p>
          <a:p>
            <a:pPr marL="0" lvl="1" indent="0">
              <a:buNone/>
            </a:pPr>
            <a:r>
              <a:rPr lang="en-US" sz="2800" dirty="0" smtClean="0">
                <a:solidFill>
                  <a:schemeClr val="tx1"/>
                </a:solidFill>
              </a:rPr>
              <a:t>ECTA </a:t>
            </a:r>
            <a:r>
              <a:rPr lang="en-US" sz="2800" dirty="0">
                <a:solidFill>
                  <a:schemeClr val="tx1"/>
                </a:solidFill>
              </a:rPr>
              <a:t>website:  http://ectacenter.org/</a:t>
            </a:r>
          </a:p>
          <a:p>
            <a:pPr marL="0" indent="0">
              <a:buNone/>
            </a:pPr>
            <a:endParaRPr lang="en-US" sz="2800" dirty="0" smtClean="0"/>
          </a:p>
          <a:p>
            <a:pPr marL="457200" lvl="1" indent="0">
              <a:buNone/>
            </a:pPr>
            <a:endParaRPr lang="en-US" sz="2800" u="sng" dirty="0" smtClean="0">
              <a:solidFill>
                <a:schemeClr val="tx2">
                  <a:lumMod val="60000"/>
                  <a:lumOff val="40000"/>
                </a:schemeClr>
              </a:solidFill>
            </a:endParaRPr>
          </a:p>
          <a:p>
            <a:pPr marL="457200" lvl="1" indent="0">
              <a:buNone/>
            </a:pPr>
            <a:endParaRPr lang="en-US" sz="2800" dirty="0"/>
          </a:p>
          <a:p>
            <a:pPr marL="0" indent="0">
              <a:buNone/>
            </a:pPr>
            <a:r>
              <a:rPr lang="en-US" sz="2800" dirty="0"/>
              <a:t>	</a:t>
            </a:r>
          </a:p>
          <a:p>
            <a:endParaRPr lang="en-US" sz="2800" dirty="0" smtClean="0"/>
          </a:p>
          <a:p>
            <a:pPr marL="457200" lvl="1" indent="0">
              <a:buNone/>
            </a:pPr>
            <a:r>
              <a:rPr lang="en-US" sz="2800" dirty="0" smtClean="0"/>
              <a:t> </a:t>
            </a:r>
          </a:p>
          <a:p>
            <a:pPr lvl="1"/>
            <a:endParaRPr lang="en-US" sz="2800" dirty="0" smtClean="0"/>
          </a:p>
          <a:p>
            <a:pPr lvl="1"/>
            <a:endParaRPr lang="en-US" sz="2800" dirty="0" smtClean="0"/>
          </a:p>
          <a:p>
            <a:pPr lvl="1"/>
            <a:endParaRPr lang="en-US" dirty="0" smtClean="0"/>
          </a:p>
          <a:p>
            <a:pPr lvl="1"/>
            <a:endParaRPr lang="en-US" dirty="0"/>
          </a:p>
        </p:txBody>
      </p:sp>
    </p:spTree>
    <p:extLst>
      <p:ext uri="{BB962C8B-B14F-4D97-AF65-F5344CB8AC3E}">
        <p14:creationId xmlns:p14="http://schemas.microsoft.com/office/powerpoint/2010/main" val="401092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p:txBody>
          <a:bodyPr/>
          <a:lstStyle/>
          <a:p>
            <a:pPr eaLnBrk="1" hangingPunct="1"/>
            <a:r>
              <a:rPr lang="en-US" altLang="en-US" sz="3200" dirty="0" smtClean="0">
                <a:latin typeface="Arial" charset="0"/>
                <a:cs typeface="Arial" charset="0"/>
              </a:rPr>
              <a:t>Continuous Program Improvement Process</a:t>
            </a:r>
          </a:p>
        </p:txBody>
      </p:sp>
      <p:sp>
        <p:nvSpPr>
          <p:cNvPr id="9" name="Text Box 3"/>
          <p:cNvSpPr txBox="1">
            <a:spLocks noChangeArrowheads="1"/>
          </p:cNvSpPr>
          <p:nvPr/>
        </p:nvSpPr>
        <p:spPr bwMode="auto">
          <a:xfrm>
            <a:off x="5582587" y="3941132"/>
            <a:ext cx="3124200" cy="892552"/>
          </a:xfrm>
          <a:prstGeom prst="rect">
            <a:avLst/>
          </a:prstGeom>
          <a:solidFill>
            <a:srgbClr val="FFFF66"/>
          </a:solidFill>
          <a:ln w="38100">
            <a:solidFill>
              <a:srgbClr val="E1771F"/>
            </a:solidFill>
            <a:miter lim="800000"/>
            <a:headEnd/>
            <a:tailEnd/>
          </a:ln>
          <a:effectLst/>
        </p:spPr>
        <p:txBody>
          <a:bodyPr>
            <a:spAutoFit/>
          </a:bodyPr>
          <a:lstStyle/>
          <a:p>
            <a:pPr marL="342900" indent="-342900" algn="ctr" eaLnBrk="0" hangingPunct="0"/>
            <a:r>
              <a:rPr lang="en-US" b="1" dirty="0" smtClean="0">
                <a:solidFill>
                  <a:srgbClr val="002EC0"/>
                </a:solidFill>
                <a:ea typeface="+mn-ea"/>
                <a:cs typeface="+mn-cs"/>
              </a:rPr>
              <a:t>Plan </a:t>
            </a:r>
            <a:endParaRPr lang="en-US" b="1" dirty="0">
              <a:solidFill>
                <a:srgbClr val="002EC0"/>
              </a:solidFill>
              <a:ea typeface="+mn-ea"/>
              <a:cs typeface="+mn-cs"/>
            </a:endParaRPr>
          </a:p>
          <a:p>
            <a:pPr marL="342900" indent="-342900" algn="ctr" eaLnBrk="0" hangingPunct="0"/>
            <a:r>
              <a:rPr lang="en-US" sz="1400" b="1" dirty="0" smtClean="0">
                <a:solidFill>
                  <a:srgbClr val="002EC0"/>
                </a:solidFill>
                <a:ea typeface="+mn-ea"/>
                <a:cs typeface="+mn-cs"/>
              </a:rPr>
              <a:t>Identify strategies based on child and program characteristics</a:t>
            </a:r>
            <a:endParaRPr lang="en-US" sz="1400" b="1" dirty="0">
              <a:solidFill>
                <a:srgbClr val="002EC0"/>
              </a:solidFill>
              <a:ea typeface="+mn-ea"/>
              <a:cs typeface="+mn-cs"/>
            </a:endParaRPr>
          </a:p>
        </p:txBody>
      </p:sp>
      <p:sp>
        <p:nvSpPr>
          <p:cNvPr id="10" name="Text Box 4"/>
          <p:cNvSpPr txBox="1">
            <a:spLocks noChangeArrowheads="1"/>
          </p:cNvSpPr>
          <p:nvPr/>
        </p:nvSpPr>
        <p:spPr bwMode="auto">
          <a:xfrm>
            <a:off x="3635997" y="5737832"/>
            <a:ext cx="2133600" cy="461665"/>
          </a:xfrm>
          <a:prstGeom prst="rect">
            <a:avLst/>
          </a:prstGeom>
          <a:solidFill>
            <a:srgbClr val="FFFF66"/>
          </a:solidFill>
          <a:ln w="38100">
            <a:solidFill>
              <a:srgbClr val="E1771F"/>
            </a:solidFill>
            <a:miter lim="800000"/>
            <a:headEnd/>
            <a:tailEnd/>
          </a:ln>
          <a:effectLst/>
        </p:spPr>
        <p:txBody>
          <a:bodyPr>
            <a:spAutoFit/>
          </a:bodyPr>
          <a:lstStyle/>
          <a:p>
            <a:pPr algn="ctr" eaLnBrk="0" hangingPunct="0">
              <a:spcBef>
                <a:spcPct val="50000"/>
              </a:spcBef>
            </a:pPr>
            <a:r>
              <a:rPr lang="en-US" b="1" dirty="0" smtClean="0">
                <a:solidFill>
                  <a:srgbClr val="002EC0"/>
                </a:solidFill>
                <a:ea typeface="+mn-ea"/>
                <a:cs typeface="+mn-cs"/>
              </a:rPr>
              <a:t>DO</a:t>
            </a:r>
            <a:endParaRPr lang="en-US" sz="2800" b="1" dirty="0">
              <a:solidFill>
                <a:srgbClr val="002EC0"/>
              </a:solidFill>
              <a:ea typeface="+mn-ea"/>
              <a:cs typeface="+mn-cs"/>
            </a:endParaRPr>
          </a:p>
        </p:txBody>
      </p:sp>
      <p:sp>
        <p:nvSpPr>
          <p:cNvPr id="11" name="Text Box 5"/>
          <p:cNvSpPr txBox="1">
            <a:spLocks noChangeArrowheads="1"/>
          </p:cNvSpPr>
          <p:nvPr/>
        </p:nvSpPr>
        <p:spPr bwMode="auto">
          <a:xfrm>
            <a:off x="1143000" y="4085986"/>
            <a:ext cx="1905000" cy="1200329"/>
          </a:xfrm>
          <a:prstGeom prst="rect">
            <a:avLst/>
          </a:prstGeom>
          <a:solidFill>
            <a:srgbClr val="FFFF66"/>
          </a:solidFill>
          <a:ln w="38100">
            <a:solidFill>
              <a:srgbClr val="E1771F"/>
            </a:solidFill>
            <a:miter lim="800000"/>
            <a:headEnd/>
            <a:tailEnd/>
          </a:ln>
          <a:effectLst/>
        </p:spPr>
        <p:txBody>
          <a:bodyPr>
            <a:spAutoFit/>
          </a:bodyPr>
          <a:lstStyle/>
          <a:p>
            <a:pPr algn="ctr" eaLnBrk="0" hangingPunct="0"/>
            <a:r>
              <a:rPr lang="en-US" b="1" dirty="0">
                <a:solidFill>
                  <a:srgbClr val="002EC0"/>
                </a:solidFill>
                <a:ea typeface="+mn-ea"/>
                <a:cs typeface="+mn-cs"/>
              </a:rPr>
              <a:t>Check</a:t>
            </a:r>
          </a:p>
          <a:p>
            <a:pPr algn="ctr" eaLnBrk="0" hangingPunct="0"/>
            <a:r>
              <a:rPr lang="en-US" sz="2000" b="1" dirty="0">
                <a:solidFill>
                  <a:srgbClr val="002EC0"/>
                </a:solidFill>
                <a:ea typeface="+mn-ea"/>
                <a:cs typeface="+mn-cs"/>
              </a:rPr>
              <a:t>(Collect and analyze data</a:t>
            </a:r>
            <a:r>
              <a:rPr lang="en-US" sz="2800" b="1" dirty="0">
                <a:solidFill>
                  <a:srgbClr val="002EC0"/>
                </a:solidFill>
                <a:ea typeface="+mn-ea"/>
                <a:cs typeface="+mn-cs"/>
              </a:rPr>
              <a:t>)</a:t>
            </a:r>
          </a:p>
        </p:txBody>
      </p:sp>
      <p:sp>
        <p:nvSpPr>
          <p:cNvPr id="12" name="Text Box 6"/>
          <p:cNvSpPr txBox="1">
            <a:spLocks noChangeArrowheads="1"/>
          </p:cNvSpPr>
          <p:nvPr/>
        </p:nvSpPr>
        <p:spPr bwMode="auto">
          <a:xfrm>
            <a:off x="3217890" y="1768070"/>
            <a:ext cx="2209800" cy="1077218"/>
          </a:xfrm>
          <a:prstGeom prst="rect">
            <a:avLst/>
          </a:prstGeom>
          <a:solidFill>
            <a:srgbClr val="FFFF66"/>
          </a:solidFill>
          <a:ln w="38100">
            <a:solidFill>
              <a:srgbClr val="E1771F"/>
            </a:solidFill>
            <a:miter lim="800000"/>
            <a:headEnd/>
            <a:tailEnd/>
          </a:ln>
          <a:effectLst/>
        </p:spPr>
        <p:txBody>
          <a:bodyPr>
            <a:spAutoFit/>
          </a:bodyPr>
          <a:lstStyle/>
          <a:p>
            <a:pPr algn="ctr" eaLnBrk="0" hangingPunct="0"/>
            <a:r>
              <a:rPr lang="en-US" b="1" dirty="0" smtClean="0">
                <a:solidFill>
                  <a:srgbClr val="002EC0"/>
                </a:solidFill>
                <a:ea typeface="+mn-ea"/>
                <a:cs typeface="+mn-cs"/>
              </a:rPr>
              <a:t>Review</a:t>
            </a:r>
            <a:endParaRPr lang="en-US" b="1" dirty="0">
              <a:solidFill>
                <a:srgbClr val="002EC0"/>
              </a:solidFill>
              <a:ea typeface="+mn-ea"/>
              <a:cs typeface="+mn-cs"/>
            </a:endParaRPr>
          </a:p>
          <a:p>
            <a:pPr algn="ctr" eaLnBrk="0" hangingPunct="0"/>
            <a:r>
              <a:rPr lang="en-US" sz="2000" b="1" dirty="0">
                <a:solidFill>
                  <a:srgbClr val="002EC0"/>
                </a:solidFill>
                <a:ea typeface="+mn-ea"/>
                <a:cs typeface="+mn-cs"/>
              </a:rPr>
              <a:t>Are we where we want to be?</a:t>
            </a:r>
          </a:p>
        </p:txBody>
      </p:sp>
      <p:sp>
        <p:nvSpPr>
          <p:cNvPr id="13" name="AutoShape 7"/>
          <p:cNvSpPr>
            <a:spLocks noChangeArrowheads="1"/>
          </p:cNvSpPr>
          <p:nvPr/>
        </p:nvSpPr>
        <p:spPr bwMode="auto">
          <a:xfrm>
            <a:off x="2016802" y="2399794"/>
            <a:ext cx="914400" cy="9906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pPr algn="ctr" eaLnBrk="0" hangingPunct="0"/>
            <a:endParaRPr lang="en-US" sz="3200" dirty="0">
              <a:solidFill>
                <a:srgbClr val="224568"/>
              </a:solidFill>
              <a:ea typeface="+mn-ea"/>
              <a:cs typeface="+mn-cs"/>
            </a:endParaRPr>
          </a:p>
        </p:txBody>
      </p:sp>
      <p:sp>
        <p:nvSpPr>
          <p:cNvPr id="15" name="AutoShape 8"/>
          <p:cNvSpPr>
            <a:spLocks noChangeArrowheads="1"/>
          </p:cNvSpPr>
          <p:nvPr/>
        </p:nvSpPr>
        <p:spPr bwMode="auto">
          <a:xfrm rot="16200000">
            <a:off x="1866900" y="5429190"/>
            <a:ext cx="914400" cy="9906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pPr algn="ctr" eaLnBrk="0" hangingPunct="0"/>
            <a:endParaRPr lang="en-US" sz="3200" dirty="0">
              <a:solidFill>
                <a:srgbClr val="224568"/>
              </a:solidFill>
              <a:ea typeface="+mn-ea"/>
              <a:cs typeface="+mn-cs"/>
            </a:endParaRPr>
          </a:p>
        </p:txBody>
      </p:sp>
      <p:sp>
        <p:nvSpPr>
          <p:cNvPr id="16" name="AutoShape 9"/>
          <p:cNvSpPr>
            <a:spLocks noChangeArrowheads="1"/>
          </p:cNvSpPr>
          <p:nvPr/>
        </p:nvSpPr>
        <p:spPr bwMode="auto">
          <a:xfrm rot="10800000">
            <a:off x="6096000" y="5314890"/>
            <a:ext cx="914400" cy="9906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pPr algn="ctr" eaLnBrk="0" hangingPunct="0"/>
            <a:endParaRPr lang="en-US" sz="3200" dirty="0">
              <a:solidFill>
                <a:srgbClr val="224568"/>
              </a:solidFill>
              <a:ea typeface="+mn-ea"/>
              <a:cs typeface="+mn-cs"/>
            </a:endParaRPr>
          </a:p>
        </p:txBody>
      </p:sp>
      <p:sp>
        <p:nvSpPr>
          <p:cNvPr id="17" name="Text Box 10"/>
          <p:cNvSpPr txBox="1">
            <a:spLocks noChangeArrowheads="1"/>
          </p:cNvSpPr>
          <p:nvPr/>
        </p:nvSpPr>
        <p:spPr bwMode="auto">
          <a:xfrm>
            <a:off x="5600700" y="2095076"/>
            <a:ext cx="2819400" cy="369332"/>
          </a:xfrm>
          <a:prstGeom prst="rect">
            <a:avLst/>
          </a:prstGeom>
          <a:solidFill>
            <a:srgbClr val="0066FF"/>
          </a:solidFill>
          <a:ln w="28575">
            <a:solidFill>
              <a:srgbClr val="FFFF66"/>
            </a:solidFill>
            <a:miter lim="800000"/>
            <a:headEnd/>
            <a:tailEnd/>
          </a:ln>
          <a:effectLst/>
        </p:spPr>
        <p:txBody>
          <a:bodyPr>
            <a:spAutoFit/>
          </a:bodyPr>
          <a:lstStyle/>
          <a:p>
            <a:pPr algn="ctr" eaLnBrk="0" hangingPunct="0">
              <a:spcBef>
                <a:spcPct val="50000"/>
              </a:spcBef>
            </a:pPr>
            <a:r>
              <a:rPr lang="en-US" sz="1800" dirty="0">
                <a:solidFill>
                  <a:srgbClr val="F7F7F7"/>
                </a:solidFill>
                <a:ea typeface="+mn-ea"/>
                <a:cs typeface="+mn-cs"/>
              </a:rPr>
              <a:t>Is there a problem?</a:t>
            </a:r>
          </a:p>
        </p:txBody>
      </p:sp>
      <p:sp>
        <p:nvSpPr>
          <p:cNvPr id="18" name="Text Box 11"/>
          <p:cNvSpPr txBox="1">
            <a:spLocks noChangeArrowheads="1"/>
          </p:cNvSpPr>
          <p:nvPr/>
        </p:nvSpPr>
        <p:spPr bwMode="auto">
          <a:xfrm>
            <a:off x="5798491" y="2710428"/>
            <a:ext cx="2819400" cy="369332"/>
          </a:xfrm>
          <a:prstGeom prst="rect">
            <a:avLst/>
          </a:prstGeom>
          <a:solidFill>
            <a:srgbClr val="0066FF"/>
          </a:solidFill>
          <a:ln w="38100">
            <a:solidFill>
              <a:srgbClr val="FFFF66"/>
            </a:solidFill>
            <a:miter lim="800000"/>
            <a:headEnd/>
            <a:tailEnd/>
          </a:ln>
          <a:effectLst/>
        </p:spPr>
        <p:txBody>
          <a:bodyPr>
            <a:spAutoFit/>
          </a:bodyPr>
          <a:lstStyle/>
          <a:p>
            <a:pPr algn="ctr" eaLnBrk="0" hangingPunct="0">
              <a:spcBef>
                <a:spcPct val="50000"/>
              </a:spcBef>
            </a:pPr>
            <a:r>
              <a:rPr lang="en-US" sz="1800" dirty="0">
                <a:solidFill>
                  <a:srgbClr val="F7F7F7"/>
                </a:solidFill>
                <a:ea typeface="+mn-ea"/>
                <a:cs typeface="+mn-cs"/>
              </a:rPr>
              <a:t>Why is it happening?</a:t>
            </a:r>
          </a:p>
        </p:txBody>
      </p:sp>
      <p:sp>
        <p:nvSpPr>
          <p:cNvPr id="19" name="Text Box 12"/>
          <p:cNvSpPr txBox="1">
            <a:spLocks noChangeArrowheads="1"/>
          </p:cNvSpPr>
          <p:nvPr/>
        </p:nvSpPr>
        <p:spPr bwMode="auto">
          <a:xfrm>
            <a:off x="6115987" y="3325780"/>
            <a:ext cx="2590800" cy="369332"/>
          </a:xfrm>
          <a:prstGeom prst="rect">
            <a:avLst/>
          </a:prstGeom>
          <a:solidFill>
            <a:srgbClr val="0066FF"/>
          </a:solidFill>
          <a:ln w="28575">
            <a:solidFill>
              <a:srgbClr val="FFFF66"/>
            </a:solidFill>
            <a:miter lim="800000"/>
            <a:headEnd/>
            <a:tailEnd/>
          </a:ln>
          <a:effectLst/>
        </p:spPr>
        <p:txBody>
          <a:bodyPr>
            <a:spAutoFit/>
          </a:bodyPr>
          <a:lstStyle/>
          <a:p>
            <a:pPr algn="ctr" eaLnBrk="0" hangingPunct="0">
              <a:spcBef>
                <a:spcPct val="50000"/>
              </a:spcBef>
            </a:pPr>
            <a:r>
              <a:rPr lang="en-US" sz="1800" dirty="0">
                <a:solidFill>
                  <a:prstClr val="white"/>
                </a:solidFill>
                <a:ea typeface="+mn-ea"/>
                <a:cs typeface="+mn-cs"/>
              </a:rPr>
              <a:t>What should be done?</a:t>
            </a:r>
          </a:p>
        </p:txBody>
      </p:sp>
      <p:sp>
        <p:nvSpPr>
          <p:cNvPr id="21" name="Text Box 14"/>
          <p:cNvSpPr txBox="1">
            <a:spLocks noChangeArrowheads="1"/>
          </p:cNvSpPr>
          <p:nvPr/>
        </p:nvSpPr>
        <p:spPr bwMode="auto">
          <a:xfrm>
            <a:off x="152399" y="3390394"/>
            <a:ext cx="1676400" cy="369332"/>
          </a:xfrm>
          <a:prstGeom prst="rect">
            <a:avLst/>
          </a:prstGeom>
          <a:solidFill>
            <a:srgbClr val="0066FF"/>
          </a:solidFill>
          <a:ln w="28575">
            <a:solidFill>
              <a:srgbClr val="FFFF66"/>
            </a:solidFill>
            <a:miter lim="800000"/>
            <a:headEnd/>
            <a:tailEnd/>
          </a:ln>
          <a:effectLst/>
        </p:spPr>
        <p:txBody>
          <a:bodyPr>
            <a:spAutoFit/>
          </a:bodyPr>
          <a:lstStyle/>
          <a:p>
            <a:pPr algn="ctr" eaLnBrk="0" hangingPunct="0">
              <a:spcBef>
                <a:spcPct val="50000"/>
              </a:spcBef>
            </a:pPr>
            <a:r>
              <a:rPr lang="en-US" sz="1800" dirty="0">
                <a:solidFill>
                  <a:srgbClr val="F7F7F7"/>
                </a:solidFill>
                <a:ea typeface="+mn-ea"/>
                <a:cs typeface="+mn-cs"/>
              </a:rPr>
              <a:t>Is it working?</a:t>
            </a:r>
          </a:p>
        </p:txBody>
      </p:sp>
    </p:spTree>
    <p:extLst>
      <p:ext uri="{BB962C8B-B14F-4D97-AF65-F5344CB8AC3E}">
        <p14:creationId xmlns:p14="http://schemas.microsoft.com/office/powerpoint/2010/main" val="23381711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000664527"/>
              </p:ext>
            </p:extLst>
          </p:nvPr>
        </p:nvGraphicFramePr>
        <p:xfrm>
          <a:off x="26747" y="152400"/>
          <a:ext cx="8964853" cy="716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descr="C:\Users\lbarton\AppData\Local\Microsoft\Windows\Temporary Internet Files\Content.IE5\WT3O3WKY\MC900297565[1].wmf"/>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438400" y="1278941"/>
            <a:ext cx="1810512" cy="115945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lbarton\AppData\Local\Microsoft\Windows\Temporary Internet Files\Content.IE5\GKKEGS1S\MC900039023[1].wmf"/>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481445" y="914400"/>
            <a:ext cx="1490611" cy="1524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7078" y="6021407"/>
            <a:ext cx="7943088" cy="892552"/>
          </a:xfrm>
          <a:prstGeom prst="rect">
            <a:avLst/>
          </a:prstGeom>
          <a:noFill/>
        </p:spPr>
        <p:txBody>
          <a:bodyPr wrap="square" rtlCol="0">
            <a:spAutoFit/>
          </a:bodyPr>
          <a:lstStyle/>
          <a:p>
            <a:r>
              <a:rPr lang="en-US" sz="2600" dirty="0"/>
              <a:t>Examples of Variations in State Approaches and Expectations about How Programs Use their Data </a:t>
            </a:r>
          </a:p>
        </p:txBody>
      </p:sp>
    </p:spTree>
    <p:extLst>
      <p:ext uri="{BB962C8B-B14F-4D97-AF65-F5344CB8AC3E}">
        <p14:creationId xmlns:p14="http://schemas.microsoft.com/office/powerpoint/2010/main" val="3766746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32821900"/>
              </p:ext>
            </p:extLst>
          </p:nvPr>
        </p:nvGraphicFramePr>
        <p:xfrm>
          <a:off x="228600" y="457200"/>
          <a:ext cx="87630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C:\Users\lbarton\AppData\Local\Microsoft\Windows\Temporary Internet Files\Content.IE5\32K25JR5\MC900320116[1].wmf"/>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83118" y="1295400"/>
            <a:ext cx="1797710" cy="13478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1138" y="3048000"/>
            <a:ext cx="1600200" cy="2246769"/>
          </a:xfrm>
          <a:prstGeom prst="rect">
            <a:avLst/>
          </a:prstGeom>
          <a:noFill/>
        </p:spPr>
        <p:txBody>
          <a:bodyPr wrap="square" rtlCol="0">
            <a:spAutoFit/>
          </a:bodyPr>
          <a:lstStyle/>
          <a:p>
            <a:endParaRPr lang="en-US" sz="2000" b="1" dirty="0" smtClean="0">
              <a:solidFill>
                <a:schemeClr val="bg1"/>
              </a:solidFill>
              <a:latin typeface="+mn-lt"/>
            </a:endParaRPr>
          </a:p>
          <a:p>
            <a:r>
              <a:rPr lang="en-US" sz="2000" b="1" dirty="0" smtClean="0">
                <a:solidFill>
                  <a:schemeClr val="bg1"/>
                </a:solidFill>
                <a:latin typeface="+mn-lt"/>
              </a:rPr>
              <a:t>Local program reports data with no expectation to use data</a:t>
            </a:r>
            <a:endParaRPr lang="en-US" sz="2000" b="1" dirty="0">
              <a:solidFill>
                <a:schemeClr val="bg1"/>
              </a:solidFill>
              <a:latin typeface="+mn-lt"/>
            </a:endParaRPr>
          </a:p>
        </p:txBody>
      </p:sp>
      <p:sp>
        <p:nvSpPr>
          <p:cNvPr id="6" name="TextBox 5"/>
          <p:cNvSpPr txBox="1"/>
          <p:nvPr/>
        </p:nvSpPr>
        <p:spPr>
          <a:xfrm>
            <a:off x="914400" y="5657671"/>
            <a:ext cx="7162800" cy="1200329"/>
          </a:xfrm>
          <a:prstGeom prst="rect">
            <a:avLst/>
          </a:prstGeom>
          <a:noFill/>
        </p:spPr>
        <p:txBody>
          <a:bodyPr wrap="square" rtlCol="0">
            <a:spAutoFit/>
          </a:bodyPr>
          <a:lstStyle/>
          <a:p>
            <a:r>
              <a:rPr lang="en-US" dirty="0"/>
              <a:t>Variation in Local Program Use of Data:   </a:t>
            </a:r>
            <a:br>
              <a:rPr lang="en-US" dirty="0"/>
            </a:br>
            <a:r>
              <a:rPr lang="en-US" dirty="0">
                <a:solidFill>
                  <a:srgbClr val="FF0000"/>
                </a:solidFill>
              </a:rPr>
              <a:t>Differences in capacity to access and                          interpret data, use software, know what it means </a:t>
            </a:r>
            <a:endParaRPr lang="en-US" dirty="0"/>
          </a:p>
        </p:txBody>
      </p:sp>
    </p:spTree>
    <p:extLst>
      <p:ext uri="{BB962C8B-B14F-4D97-AF65-F5344CB8AC3E}">
        <p14:creationId xmlns:p14="http://schemas.microsoft.com/office/powerpoint/2010/main" val="2623678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428843602"/>
              </p:ext>
            </p:extLst>
          </p:nvPr>
        </p:nvGraphicFramePr>
        <p:xfrm>
          <a:off x="218479" y="674680"/>
          <a:ext cx="8763000" cy="6183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066800" y="5791200"/>
            <a:ext cx="7066358" cy="1200329"/>
          </a:xfrm>
          <a:prstGeom prst="rect">
            <a:avLst/>
          </a:prstGeom>
          <a:noFill/>
        </p:spPr>
        <p:txBody>
          <a:bodyPr wrap="none" rtlCol="0">
            <a:spAutoFit/>
          </a:bodyPr>
          <a:lstStyle/>
          <a:p>
            <a:r>
              <a:rPr lang="en-US" dirty="0" smtClean="0"/>
              <a:t>Variations </a:t>
            </a:r>
            <a:r>
              <a:rPr lang="en-US" dirty="0"/>
              <a:t>Involving Families in Data Use Activities</a:t>
            </a:r>
            <a:r>
              <a:rPr lang="en-US" dirty="0" smtClean="0"/>
              <a:t>:</a:t>
            </a:r>
          </a:p>
          <a:p>
            <a:r>
              <a:rPr lang="en-US" dirty="0" smtClean="0"/>
              <a:t> </a:t>
            </a:r>
            <a:r>
              <a:rPr lang="en-US" dirty="0">
                <a:solidFill>
                  <a:srgbClr val="FF0000"/>
                </a:solidFill>
              </a:rPr>
              <a:t>Families are valued for their input as stakeholders</a:t>
            </a:r>
            <a:r>
              <a:rPr lang="en-US" dirty="0"/>
              <a:t/>
            </a:r>
            <a:br>
              <a:rPr lang="en-US" dirty="0"/>
            </a:br>
            <a:endParaRPr lang="en-US" dirty="0"/>
          </a:p>
        </p:txBody>
      </p:sp>
    </p:spTree>
    <p:extLst>
      <p:ext uri="{BB962C8B-B14F-4D97-AF65-F5344CB8AC3E}">
        <p14:creationId xmlns:p14="http://schemas.microsoft.com/office/powerpoint/2010/main" val="40272225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Developing &amp;#x0D;&amp;#x0A;High-Quality, &amp;#x0D;&amp;#x0A;Functional &amp;#x0D;&amp;#x0A;IFSP Outcomes &amp;#x0D;&amp;#x0A;and IEP Goals&amp;quot;&quot;/&gt;&lt;property id=&quot;20307&quot; value=&quot;466&quot;/&gt;&lt;/object&gt;&lt;object type=&quot;3&quot; unique_id=&quot;10005&quot;&gt;&lt;property id=&quot;20148&quot; value=&quot;5&quot;/&gt;&lt;property id=&quot;20300&quot; value=&quot;Slide 3 - &amp;quot;Session Purpose&amp;quot;&quot;/&gt;&lt;property id=&quot;20307&quot; value=&quot;467&quot;/&gt;&lt;/object&gt;&lt;object type=&quot;3&quot; unique_id=&quot;10006&quot;&gt;&lt;property id=&quot;20148&quot; value=&quot;5&quot;/&gt;&lt;property id=&quot;20300&quot; value=&quot;Slide 4 - &amp;quot;Session Outline&amp;quot;&quot;/&gt;&lt;property id=&quot;20307&quot; value=&quot;303&quot;/&gt;&lt;/object&gt;&lt;object type=&quot;3&quot; unique_id=&quot;10021&quot;&gt;&lt;property id=&quot;20148&quot; value=&quot;5&quot;/&gt;&lt;property id=&quot;20300&quot; value=&quot;Slide 48 - &amp;quot;Linking Information Gathering &amp;#x0D;&amp;#x0A;to IFSP Outcomes / IEP Goals&amp;quot;&quot;/&gt;&lt;property id=&quot;20307&quot; value=&quot;371&quot;/&gt;&lt;/object&gt;&lt;object type=&quot;3&quot; unique_id=&quot;10022&quot;&gt;&lt;property id=&quot;20148&quot; value=&quot;5&quot;/&gt;&lt;property id=&quot;20300&quot; value=&quot;Slide 49 - &amp;quot;Key Steps: IFSP/IEP Process &amp;quot;&quot;/&gt;&lt;property id=&quot;20307&quot; value=&quot;333&quot;/&gt;&lt;/object&gt;&lt;object type=&quot;3&quot; unique_id=&quot;10023&quot;&gt;&lt;property id=&quot;20148&quot; value=&quot;5&quot;/&gt;&lt;property id=&quot;20300&quot; value=&quot;Slide 50 - &amp;quot;Using Information              &amp;#x0D;&amp;#x0A;       within the IFSP/IEP Process&amp;quot;&quot;/&gt;&lt;property id=&quot;20307&quot; value=&quot;436&quot;/&gt;&lt;/object&gt;&lt;object type=&quot;3&quot; unique_id=&quot;10024&quot;&gt;&lt;property id=&quot;20148&quot; value=&quot;5&quot;/&gt;&lt;property id=&quot;20300&quot; value=&quot;Slide 54 - &amp;quot;Video&amp;#x0D;&amp;#x0A;“Nolan”&amp;quot;&quot;/&gt;&lt;property id=&quot;20307&quot; value=&quot;416&quot;/&gt;&lt;/object&gt;&lt;object type=&quot;3&quot; unique_id=&quot;11040&quot;&gt;&lt;property id=&quot;20148&quot; value=&quot;5&quot;/&gt;&lt;property id=&quot;20300&quot; value=&quot;Slide 18 - &amp;quot;Goals of Early Intervention and Early Childhood Special Education&amp;quot;&quot;/&gt;&lt;property id=&quot;20307&quot; value=&quot;507&quot;/&gt;&lt;/object&gt;&lt;object type=&quot;3&quot; unique_id=&quot;11042&quot;&gt;&lt;property id=&quot;20148&quot; value=&quot;5&quot;/&gt;&lt;property id=&quot;20300&quot; value=&quot;Slide 21 - &amp;quot;3 Global Child Outcomes &amp;quot;&quot;/&gt;&lt;property id=&quot;20307&quot; value=&quot;509&quot;/&gt;&lt;/object&gt;&lt;object type=&quot;3&quot; unique_id=&quot;11043&quot;&gt;&lt;property id=&quot;20148&quot; value=&quot;5&quot;/&gt;&lt;property id=&quot;20300&quot; value=&quot;Slide 26 - &amp;quot; Family Outcomes&amp;quot;&quot;/&gt;&lt;property id=&quot;20307&quot; value=&quot;508&quot;/&gt;&lt;/object&gt;&lt;object type=&quot;3&quot; unique_id=&quot;11044&quot;&gt;&lt;property id=&quot;20148&quot; value=&quot;5&quot;/&gt;&lt;property id=&quot;20300&quot; value=&quot;Slide 27 - &amp;quot;Integrating Outcome Measurement&amp;#x0D;&amp;#x0A;into IFSP/IEP Process&amp;quot;&quot;/&gt;&lt;property id=&quot;20307&quot; value=&quot;514&quot;/&gt;&lt;/object&gt;&lt;object type=&quot;3&quot; unique_id=&quot;11045&quot;&gt;&lt;property id=&quot;20148&quot; value=&quot;5&quot;/&gt;&lt;property id=&quot;20300&quot; value=&quot;Slide 28 - &amp;quot;Making the Connection:&amp;#x0D;&amp;#x0A;Using Functional Assessment&amp;quot;&quot;/&gt;&lt;property id=&quot;20307&quot; value=&quot;513&quot;/&gt;&lt;/object&gt;&lt;object type=&quot;3&quot; unique_id=&quot;11046&quot;&gt;&lt;property id=&quot;20148&quot; value=&quot;5&quot;/&gt;&lt;property id=&quot;20300&quot; value=&quot;Slide 29 - &amp;quot;The Right People, the Right Situation,&amp;#x0D;&amp;#x0A;the Right Time&amp;quot;&quot;/&gt;&lt;property id=&quot;20307&quot; value=&quot;515&quot;/&gt;&lt;/object&gt;&lt;object type=&quot;3&quot; unique_id=&quot;11295&quot;&gt;&lt;property id=&quot;20148&quot; value=&quot;5&quot;/&gt;&lt;property id=&quot;20300&quot; value=&quot;Slide 51 - &amp;quot;Integrating Outcomes Measurement&amp;#x0D;&amp;#x0A;into IFSP/IEP Process&amp;quot;&quot;/&gt;&lt;property id=&quot;20307&quot; value=&quot;516&quot;/&gt;&lt;/object&gt;&lt;object type=&quot;3&quot; unique_id=&quot;11296&quot;&gt;&lt;property id=&quot;20148&quot; value=&quot;5&quot;/&gt;&lt;property id=&quot;20300&quot; value=&quot;Slide 52 - &amp;quot;Additional Benefits&amp;#x0D;&amp;#x0A;of an Integrated Process&amp;quot;&quot;/&gt;&lt;property id=&quot;20307&quot; value=&quot;517&quot;/&gt;&lt;/object&gt;&lt;object type=&quot;3&quot; unique_id=&quot;11297&quot;&gt;&lt;property id=&quot;20148&quot; value=&quot;5&quot;/&gt;&lt;property id=&quot;20300&quot; value=&quot;Slide 20 - &amp;quot;Goal of Preschool Special Education&amp;quot;&quot;/&gt;&lt;property id=&quot;20307&quot; value=&quot;518&quot;/&gt;&lt;/object&gt;&lt;object type=&quot;3&quot; unique_id=&quot;11636&quot;&gt;&lt;property id=&quot;20148&quot; value=&quot;5&quot;/&gt;&lt;property id=&quot;20300&quot; value=&quot;Slide 2 - &amp;quot;Authors&amp;quot;&quot;/&gt;&lt;property id=&quot;20307&quot; value=&quot;523&quot;/&gt;&lt;/object&gt;&lt;object type=&quot;3&quot; unique_id=&quot;13203&quot;&gt;&lt;property id=&quot;20148&quot; value=&quot;5&quot;/&gt;&lt;property id=&quot;20300&quot; value=&quot;Slide 5 - &amp;quot;SECTION 1&amp;#x0D;&amp;#x0A;___________________________________________________________&amp;#x0D;&amp;#x0A;&amp;#x0D;&amp;#x0A;Setting the Context&amp;quot;&quot;/&gt;&lt;property id=&quot;20307&quot; value=&quot;528&quot;/&gt;&lt;/object&gt;&lt;object type=&quot;3&quot; unique_id=&quot;13204&quot;&gt;&lt;property id=&quot;20148&quot; value=&quot;5&quot;/&gt;&lt;property id=&quot;20300&quot; value=&quot;Slide 6 - &amp;quot;How Children Learn&amp;quot;&quot;/&gt;&lt;property id=&quot;20307&quot; value=&quot;529&quot;/&gt;&lt;/object&gt;&lt;object type=&quot;3&quot; unique_id=&quot;13205&quot;&gt;&lt;property id=&quot;20148&quot; value=&quot;5&quot;/&gt;&lt;property id=&quot;20300&quot; value=&quot;Slide 7 - &amp;quot;Context for Learning: &amp;#x0D;&amp;#x0A;Child Interest and Competence &amp;quot;&quot;/&gt;&lt;property id=&quot;20307&quot; value=&quot;530&quot;/&gt;&lt;/object&gt;&lt;object type=&quot;3&quot; unique_id=&quot;13206&quot;&gt;&lt;property id=&quot;20148&quot; value=&quot;5&quot;/&gt;&lt;property id=&quot;20300&quot; value=&quot;Slide 8 - &amp;quot;Interest-based Learning&amp;quot;&quot;/&gt;&lt;property id=&quot;20307&quot; value=&quot;531&quot;/&gt;&lt;/object&gt;&lt;object type=&quot;3&quot; unique_id=&quot;13208&quot;&gt;&lt;property id=&quot;20148&quot; value=&quot;5&quot;/&gt;&lt;property id=&quot;20300&quot; value=&quot;Slide 13 - &amp;quot;Mastery  &amp;quot;&quot;/&gt;&lt;property id=&quot;20307&quot; value=&quot;533&quot;/&gt;&lt;/object&gt;&lt;object type=&quot;3&quot; unique_id=&quot;13209&quot;&gt;&lt;property id=&quot;20148&quot; value=&quot;5&quot;/&gt;&lt;property id=&quot;20300&quot; value=&quot;Slide 12 - &amp;quot;Children Learn through&amp;#x0D;&amp;#x0A;Incredible Amounts of Practice!&amp;quot;&quot;/&gt;&lt;property id=&quot;20307&quot; value=&quot;534&quot;/&gt;&lt;/object&gt;&lt;object type=&quot;3&quot; unique_id=&quot;13211&quot;&gt;&lt;property id=&quot;20148&quot; value=&quot;5&quot;/&gt;&lt;property id=&quot;20300&quot; value=&quot;Slide 11 - &amp;quot;Practice for Children with Disabilities&amp;quot;&quot;/&gt;&lt;property id=&quot;20307&quot; value=&quot;536&quot;/&gt;&lt;/object&gt;&lt;object type=&quot;3&quot; unique_id=&quot;13303&quot;&gt;&lt;property id=&quot;20148&quot; value=&quot;5&quot;/&gt;&lt;property id=&quot;20300&quot; value=&quot;Slide 31 - &amp;quot;What is Functional Assessment?&amp;quot;&quot;/&gt;&lt;property id=&quot;20307&quot; value=&quot;538&quot;/&gt;&lt;/object&gt;&lt;object type=&quot;3&quot; unique_id=&quot;13304&quot;&gt;&lt;property id=&quot;20148&quot; value=&quot;5&quot;/&gt;&lt;property id=&quot;20300&quot; value=&quot;Slide 32 - &amp;quot;Functional Assessment is…&amp;quot;&quot;/&gt;&lt;property id=&quot;20307&quot; value=&quot;539&quot;/&gt;&lt;/object&gt;&lt;object type=&quot;3&quot; unique_id=&quot;13306&quot;&gt;&lt;property id=&quot;20148&quot; value=&quot;5&quot;/&gt;&lt;property id=&quot;20300&quot; value=&quot;Slide 34 - &amp;quot;Functional Assessment is Authentic&amp;quot;&quot;/&gt;&lt;property id=&quot;20307&quot; value=&quot;541&quot;/&gt;&lt;/object&gt;&lt;object type=&quot;3&quot; unique_id=&quot;13307&quot;&gt;&lt;property id=&quot;20148&quot; value=&quot;5&quot;/&gt;&lt;property id=&quot;20300&quot; value=&quot;Slide 35 - &amp;quot;Conventional Assessment&amp;quot;&quot;/&gt;&lt;property id=&quot;20307&quot; value=&quot;542&quot;/&gt;&lt;/object&gt;&lt;object type=&quot;3&quot; unique_id=&quot;13308&quot;&gt;&lt;property id=&quot;20148&quot; value=&quot;5&quot;/&gt;&lt;property id=&quot;20300&quot; value=&quot;Slide 37 - &amp;quot;Why is Functional Fundamental? &amp;quot;&quot;/&gt;&lt;property id=&quot;20307&quot; value=&quot;543&quot;/&gt;&lt;/object&gt;&lt;object type=&quot;3&quot; unique_id=&quot;13309&quot;&gt;&lt;property id=&quot;20148&quot; value=&quot;5&quot;/&gt;&lt;property id=&quot;20300&quot; value=&quot;Slide 38 - &amp;quot;Who Does Functional Assessment?&amp;quot;&quot;/&gt;&lt;property id=&quot;20307&quot; value=&quot;544&quot;/&gt;&lt;/object&gt;&lt;object type=&quot;3&quot; unique_id=&quot;13310&quot;&gt;&lt;property id=&quot;20148&quot; value=&quot;5&quot;/&gt;&lt;property id=&quot;20300&quot; value=&quot;Slide 39 - &amp;quot;When is Functional Assessment Done?&amp;quot;&quot;/&gt;&lt;property id=&quot;20307&quot; value=&quot;545&quot;/&gt;&lt;/object&gt;&lt;object type=&quot;3&quot; unique_id=&quot;13311&quot;&gt;&lt;property id=&quot;20148&quot; value=&quot;5&quot;/&gt;&lt;property id=&quot;20300&quot; value=&quot;Slide 40 - &amp;quot;How is Functional Assessment Done?&amp;quot;&quot;/&gt;&lt;property id=&quot;20307&quot; value=&quot;546&quot;/&gt;&lt;/object&gt;&lt;object type=&quot;3&quot; unique_id=&quot;13312&quot;&gt;&lt;property id=&quot;20148&quot; value=&quot;5&quot;/&gt;&lt;property id=&quot;20300&quot; value=&quot;Slide 41 - &amp;quot;Involving Families…&amp;quot;&quot;/&gt;&lt;property id=&quot;20307&quot; value=&quot;547&quot;/&gt;&lt;/object&gt;&lt;object type=&quot;3&quot; unique_id=&quot;13313&quot;&gt;&lt;property id=&quot;20148&quot; value=&quot;5&quot;/&gt;&lt;property id=&quot;20300&quot; value=&quot;Slide 42 - &amp;quot;Questions Related to &amp;#x0D;&amp;#x0A;Everyday Activities and Routines&amp;quot;&quot;/&gt;&lt;property id=&quot;20307&quot; value=&quot;548&quot;/&gt;&lt;/object&gt;&lt;object type=&quot;3&quot; unique_id=&quot;13314&quot;&gt;&lt;property id=&quot;20148&quot; value=&quot;5&quot;/&gt;&lt;property id=&quot;20300&quot; value=&quot;Slide 43 - &amp;quot;Questions Related to &amp;#x0D;&amp;#x0A;Everyday Activities and Routines&amp;#x0D;&amp;#x0A;&amp;quot;&quot;/&gt;&lt;property id=&quot;20307&quot; value=&quot;549&quot;/&gt;&lt;/object&gt;&lt;object type=&quot;3&quot; unique_id=&quot;13316&quot;&gt;&lt;property id=&quot;20148&quot; value=&quot;5&quot;/&gt;&lt;property id=&quot;20300&quot; value=&quot;Slide 45 - &amp;quot;Where is Functional Assessment Done?&amp;quot;&quot;/&gt;&lt;property id=&quot;20307&quot; value=&quot;551&quot;/&gt;&lt;/object&gt;&lt;object type=&quot;3&quot; unique_id=&quot;13317&quot;&gt;&lt;property id=&quot;20148&quot; value=&quot;5&quot;/&gt;&lt;property id=&quot;20300&quot; value=&quot;Slide 46 - &amp;quot;Table Talk Activity&amp;#x0D;&amp;#x0A;Authentic Assessment&amp;quot;&quot;/&gt;&lt;property id=&quot;20307&quot; value=&quot;552&quot;/&gt;&lt;/object&gt;&lt;object type=&quot;3&quot; unique_id=&quot;13319&quot;&gt;&lt;property id=&quot;20148&quot; value=&quot;5&quot;/&gt;&lt;property id=&quot;20300&quot; value=&quot;Slide 57 - &amp;quot;Using Information to Develop Outcomes/Goals&amp;quot;&quot;/&gt;&lt;property id=&quot;20307&quot; value=&quot;554&quot;/&gt;&lt;/object&gt;&lt;object type=&quot;3&quot; unique_id=&quot;13321&quot;&gt;&lt;property id=&quot;20148&quot; value=&quot;5&quot;/&gt;&lt;property id=&quot;20300&quot; value=&quot;Slide 58 - &amp;quot;Relationship of Outcomes/Goals&amp;#x0D;&amp;#x0A;to Placement and Services &amp;quot;&quot;/&gt;&lt;property id=&quot;20307&quot; value=&quot;556&quot;/&gt;&lt;/object&gt;&lt;object type=&quot;3&quot; unique_id=&quot;13322&quot;&gt;&lt;property id=&quot;20148&quot; value=&quot;5&quot;/&gt;&lt;property id=&quot;20300&quot; value=&quot;Slide 59 - &amp;quot;Requirements for IFSP Outcomes&amp;quot;&quot;/&gt;&lt;property id=&quot;20307&quot; value=&quot;557&quot;/&gt;&lt;/object&gt;&lt;object type=&quot;3&quot; unique_id=&quot;13323&quot;&gt;&lt;property id=&quot;20148&quot; value=&quot;5&quot;/&gt;&lt;property id=&quot;20300&quot; value=&quot;Slide 60 - &amp;quot;IFSP Outcomes&amp;quot;&quot;/&gt;&lt;property id=&quot;20307&quot; value=&quot;558&quot;/&gt;&lt;/object&gt;&lt;object type=&quot;3&quot; unique_id=&quot;13324&quot;&gt;&lt;property id=&quot;20148&quot; value=&quot;5&quot;/&gt;&lt;property id=&quot;20300&quot; value=&quot;Slide 63 - &amp;quot;Developing  IFSP Outcome Statements&amp;quot;&quot;/&gt;&lt;property id=&quot;20307&quot; value=&quot;559&quot;/&gt;&lt;/object&gt;&lt;object type=&quot;3&quot; unique_id=&quot;13325&quot;&gt;&lt;property id=&quot;20148&quot; value=&quot;5&quot;/&gt;&lt;property id=&quot;20300&quot; value=&quot;Slide 65 - &amp;quot;Developing Criteria, &amp;#x0D;&amp;#x0A;Procedures and Timelines&amp;quot;&quot;/&gt;&lt;property id=&quot;20307&quot; value=&quot;560&quot;/&gt;&lt;/object&gt;&lt;object type=&quot;3&quot; unique_id=&quot;13326&quot;&gt;&lt;property id=&quot;20148&quot; value=&quot;5&quot;/&gt;&lt;property id=&quot;20300&quot; value=&quot;Slide 67 - &amp;quot;High Quality, Functional&amp;#x0D;&amp;#x0A;IFSP Outcomes&amp;quot;&quot;/&gt;&lt;property id=&quot;20307&quot; value=&quot;561&quot;/&gt;&lt;/object&gt;&lt;object type=&quot;3&quot; unique_id=&quot;13327&quot;&gt;&lt;property id=&quot;20148&quot; value=&quot;5&quot;/&gt;&lt;property id=&quot;20300&quot; value=&quot;Slide 66 - &amp;quot;High-Quality, Functional &amp;#x0D;&amp;#x0A;IFSP Outcomes&amp;quot;&quot;/&gt;&lt;property id=&quot;20307&quot; value=&quot;562&quot;/&gt;&lt;/object&gt;&lt;object type=&quot;3&quot; unique_id=&quot;13328&quot;&gt;&lt;property id=&quot;20148&quot; value=&quot;5&quot;/&gt;&lt;property id=&quot;20300&quot; value=&quot;Slide 68 - &amp;quot;Developing Child Outcomes&amp;quot;&quot;/&gt;&lt;property id=&quot;20307&quot; value=&quot;563&quot;/&gt;&lt;/object&gt;&lt;object type=&quot;3&quot; unique_id=&quot;13329&quot;&gt;&lt;property id=&quot;20148&quot; value=&quot;5&quot;/&gt;&lt;property id=&quot;20300&quot; value=&quot;Slide 69 - &amp;quot;Child Outcome:  Example&amp;quot;&quot;/&gt;&lt;property id=&quot;20307&quot; value=&quot;564&quot;/&gt;&lt;/object&gt;&lt;object type=&quot;3&quot; unique_id=&quot;13330&quot;&gt;&lt;property id=&quot;20148&quot; value=&quot;5&quot;/&gt;&lt;property id=&quot;20300&quot; value=&quot;Slide 70 - &amp;quot;Developing Family Outcomes&amp;quot;&quot;/&gt;&lt;property id=&quot;20307&quot; value=&quot;565&quot;/&gt;&lt;/object&gt;&lt;object type=&quot;3&quot; unique_id=&quot;13512&quot;&gt;&lt;property id=&quot;20148&quot; value=&quot;5&quot;/&gt;&lt;property id=&quot;20300&quot; value=&quot;Slide 72 - &amp;quot;The IEP:  IDEA Requirements&amp;#x0D;&amp;#x0A;&amp;quot;&quot;/&gt;&lt;property id=&quot;20307&quot; value=&quot;567&quot;/&gt;&lt;/object&gt;&lt;object type=&quot;3&quot; unique_id=&quot;13516&quot;&gt;&lt;property id=&quot;20148&quot; value=&quot;5&quot;/&gt;&lt;property id=&quot;20300&quot; value=&quot;Slide 79 - &amp;quot;IEP Goals&amp;quot;&quot;/&gt;&lt;property id=&quot;20307&quot; value=&quot;571&quot;/&gt;&lt;/object&gt;&lt;object type=&quot;3&quot; unique_id=&quot;13517&quot;&gt;&lt;property id=&quot;20148&quot; value=&quot;5&quot;/&gt;&lt;property id=&quot;20300&quot; value=&quot;Slide 80 - &amp;quot;High-Quality, Functional IEP Goals&amp;quot;&quot;/&gt;&lt;property id=&quot;20307&quot; value=&quot;572&quot;/&gt;&lt;/object&gt;&lt;object type=&quot;3&quot; unique_id=&quot;13518&quot;&gt;&lt;property id=&quot;20148&quot; value=&quot;5&quot;/&gt;&lt;property id=&quot;20300&quot; value=&quot;Slide 82 - &amp;quot;Developing IEP Goals&amp;quot;&quot;/&gt;&lt;property id=&quot;20307&quot; value=&quot;573&quot;/&gt;&lt;/object&gt;&lt;object type=&quot;3&quot; unique_id=&quot;13523&quot;&gt;&lt;property id=&quot;20148&quot; value=&quot;5&quot;/&gt;&lt;property id=&quot;20300&quot; value=&quot;Slide 85 - &amp;quot;Rating&amp;#x0D;&amp;#x0A;IFSP Outcomes&amp;#x0D;&amp;#x0A;and IEP Goals&amp;quot;&quot;/&gt;&lt;property id=&quot;20307&quot; value=&quot;578&quot;/&gt;&lt;/object&gt;&lt;object type=&quot;3&quot; unique_id=&quot;13528&quot;&gt;&lt;property id=&quot;20148&quot; value=&quot;5&quot;/&gt;&lt;property id=&quot;20300&quot; value=&quot;Slide 103 - &amp;quot;Application&amp;#x0D;&amp;#x0A;Kim’s Story&amp;quot;&quot;/&gt;&lt;property id=&quot;20307&quot; value=&quot;583&quot;/&gt;&lt;/object&gt;&lt;object type=&quot;3&quot; unique_id=&quot;13530&quot;&gt;&lt;property id=&quot;20148&quot; value=&quot;5&quot;/&gt;&lt;property id=&quot;20300&quot; value=&quot;Slide 104 - &amp;quot;Questions?&amp;quot;&quot;/&gt;&lt;property id=&quot;20307&quot; value=&quot;585&quot;/&gt;&lt;/object&gt;&lt;object type=&quot;3&quot; unique_id=&quot;13531&quot;&gt;&lt;property id=&quot;20148&quot; value=&quot;5&quot;/&gt;&lt;property id=&quot;20300&quot; value=&quot;Slide 105 - &amp;quot;Contact Information&amp;quot;&quot;/&gt;&lt;property id=&quot;20307&quot; value=&quot;586&quot;/&gt;&lt;/object&gt;&lt;object type=&quot;3&quot; unique_id=&quot;13772&quot;&gt;&lt;property id=&quot;20148&quot; value=&quot;5&quot;/&gt;&lt;property id=&quot;20300&quot; value=&quot;Slide 91 - &amp;quot;Enhancing Recognition &amp;#x0D;&amp;#x0A;of High-Quality, Functional IFSP Outcomes and IEP Goals&amp;quot;&quot;/&gt;&lt;property id=&quot;20307&quot; value=&quot;587&quot;/&gt;&lt;/object&gt;&lt;object type=&quot;3&quot; unique_id=&quot;14421&quot;&gt;&lt;property id=&quot;20148&quot; value=&quot;5&quot;/&gt;&lt;property id=&quot;20300&quot; value=&quot;Slide 14 - &amp;quot; Keys to Development&amp;quot;&quot;/&gt;&lt;property id=&quot;20307&quot; value=&quot;588&quot;/&gt;&lt;/object&gt;&lt;object type=&quot;3&quot; unique_id=&quot;14422&quot;&gt;&lt;property id=&quot;20148&quot; value=&quot;5&quot;/&gt;&lt;property id=&quot;20300&quot; value=&quot;Slide 15 - &amp;quot;Services Focus on Successful Participation&amp;quot;&quot;/&gt;&lt;property id=&quot;20307&quot; value=&quot;589&quot;/&gt;&lt;/object&gt;&lt;object type=&quot;3&quot; unique_id=&quot;14423&quot;&gt;&lt;property id=&quot;20148&quot; value=&quot;5&quot;/&gt;&lt;property id=&quot;20300&quot; value=&quot;Slide 16 - &amp;quot;Parents and Caregivers Influence Learning&amp;quot;&quot;/&gt;&lt;property id=&quot;20307&quot; value=&quot;590&quot;/&gt;&lt;/object&gt;&lt;object type=&quot;3&quot; unique_id=&quot;14424&quot;&gt;&lt;property id=&quot;20148&quot; value=&quot;5&quot;/&gt;&lt;property id=&quot;20300&quot; value=&quot;Slide 17 - &amp;quot; Supporting Parents and Caregivers&amp;quot;&quot;/&gt;&lt;property id=&quot;20307&quot; value=&quot;591&quot;/&gt;&lt;/object&gt;&lt;object type=&quot;3&quot; unique_id=&quot;14425&quot;&gt;&lt;property id=&quot;20148&quot; value=&quot;5&quot;/&gt;&lt;property id=&quot;20300&quot; value=&quot;Slide 92 - &amp;quot;Resources on IFSPs and IEPs&amp;quot;&quot;/&gt;&lt;property id=&quot;20307&quot; value=&quot;592&quot;/&gt;&lt;/object&gt;&lt;object type=&quot;3&quot; unique_id=&quot;14426&quot;&gt;&lt;property id=&quot;20148&quot; value=&quot;5&quot;/&gt;&lt;property id=&quot;20300&quot; value=&quot;Slide 95 - &amp;quot;Developing Strategies&amp;#x0D;&amp;#x0A;to Meet IFSP Outcomes&amp;quot;&quot;/&gt;&lt;property id=&quot;20307&quot; value=&quot;593&quot;/&gt;&lt;/object&gt;&lt;object type=&quot;3&quot; unique_id=&quot;14429&quot;&gt;&lt;property id=&quot;20148&quot; value=&quot;5&quot;/&gt;&lt;property id=&quot;20300&quot; value=&quot;Slide 98 - &amp;quot;Services to Meet &amp;#x0D;&amp;#x0A;Outcomes and Goals&amp;quot;&quot;/&gt;&lt;property id=&quot;20307&quot; value=&quot;596&quot;/&gt;&lt;/object&gt;&lt;object type=&quot;3&quot; unique_id=&quot;14430&quot;&gt;&lt;property id=&quot;20148&quot; value=&quot;5&quot;/&gt;&lt;property id=&quot;20300&quot; value=&quot;Slide 99 - &amp;quot;Services to Meet IFSP Outcomes&amp;quot;&quot;/&gt;&lt;property id=&quot;20307&quot; value=&quot;597&quot;/&gt;&lt;/object&gt;&lt;object type=&quot;3&quot; unique_id=&quot;14431&quot;&gt;&lt;property id=&quot;20148&quot; value=&quot;5&quot;/&gt;&lt;property id=&quot;20300&quot; value=&quot;Slide 100 - &amp;quot;Services to Meet IEP Goals&amp;quot;&quot;/&gt;&lt;property id=&quot;20307&quot; value=&quot;598&quot;/&gt;&lt;/object&gt;&lt;object type=&quot;3&quot; unique_id=&quot;14432&quot;&gt;&lt;property id=&quot;20148&quot; value=&quot;5&quot;/&gt;&lt;property id=&quot;20300&quot; value=&quot;Slide 101 - &amp;quot;Services to Meet the Outcomes/Goals&amp;quot;&quot;/&gt;&lt;property id=&quot;20307&quot; value=&quot;599&quot;/&gt;&lt;/object&gt;&lt;object type=&quot;3&quot; unique_id=&quot;14615&quot;&gt;&lt;property id=&quot;20148&quot; value=&quot;5&quot;/&gt;&lt;property id=&quot;20300&quot; value=&quot;Slide 19 - &amp;quot;Mission of Early Intervention Services&amp;quot;&quot;/&gt;&lt;property id=&quot;20307&quot; value=&quot;600&quot;/&gt;&lt;/object&gt;&lt;object type=&quot;3&quot; unique_id=&quot;14892&quot;&gt;&lt;property id=&quot;20148&quot; value=&quot;5&quot;/&gt;&lt;property id=&quot;20300&quot; value=&quot;Slide 33 - &amp;quot;Functional Assessment&amp;quot;&quot;/&gt;&lt;property id=&quot;20307&quot; value=&quot;601&quot;/&gt;&lt;/object&gt;&lt;object type=&quot;3&quot; unique_id=&quot;14982&quot;&gt;&lt;property id=&quot;20148&quot; value=&quot;5&quot;/&gt;&lt;property id=&quot;20300&quot; value=&quot;Slide 22 - &amp;quot;Which global child outcome &amp;#x0D;&amp;#x0A;do these IFSP outcomes support?&amp;quot;&quot;/&gt;&lt;property id=&quot;20307&quot; value=&quot;602&quot;/&gt;&lt;/object&gt;&lt;object type=&quot;3&quot; unique_id=&quot;14983&quot;&gt;&lt;property id=&quot;20148&quot; value=&quot;5&quot;/&gt;&lt;property id=&quot;20300&quot; value=&quot;Slide 23 - &amp;quot;Which global child outcome &amp;#x0D;&amp;#x0A;do these IEP goals support?&amp;quot;&quot;/&gt;&lt;property id=&quot;20307&quot; value=&quot;603&quot;/&gt;&lt;/object&gt;&lt;object type=&quot;3&quot; unique_id=&quot;14984&quot;&gt;&lt;property id=&quot;20148&quot; value=&quot;5&quot;/&gt;&lt;property id=&quot;20300&quot; value=&quot;Slide 24 - &amp;quot;Which global child outcome &amp;#x0D;&amp;#x0A;do these IEP goals support?&amp;quot;&quot;/&gt;&lt;property id=&quot;20307&quot; value=&quot;610&quot;/&gt;&lt;/object&gt;&lt;object type=&quot;3&quot; unique_id=&quot;14985&quot;&gt;&lt;property id=&quot;20148&quot; value=&quot;5&quot;/&gt;&lt;property id=&quot;20300&quot; value=&quot;Slide 25 - &amp;quot;Group Reflection&amp;#x0D;&amp;#x0A;on Functional IFSP Outcomes/IEP Goals &amp;#x0D;&amp;#x0A;and the Global Child Outcomes&amp;quot;&quot;/&gt;&lt;property id=&quot;20307&quot; value=&quot;609&quot;/&gt;&lt;/object&gt;&lt;object type=&quot;3&quot; unique_id=&quot;14987&quot;&gt;&lt;property id=&quot;20148&quot; value=&quot;5&quot;/&gt;&lt;property id=&quot;20300&quot; value=&quot;Slide 36 - &amp;quot;Group Reflection&amp;#x0D;&amp;#x0A;on Functional Assessment&amp;quot;&quot;/&gt;&lt;property id=&quot;20307&quot; value=&quot;604&quot;/&gt;&lt;/object&gt;&lt;object type=&quot;3&quot; unique_id=&quot;14989&quot;&gt;&lt;property id=&quot;20148&quot; value=&quot;5&quot;/&gt;&lt;property id=&quot;20300&quot; value=&quot;Slide 53 - &amp;quot;Group Reflection&amp;#x0D;&amp;#x0A;on Using Functional Assessment&amp;#x0D;&amp;#x0A;and Integrating&amp;#x0D;&amp;#x0A;the Child Outcomes Measurement Process&amp;#x0D;&amp;#x0A;into the IF&quot;/&gt;&lt;property id=&quot;20307&quot; value=&quot;606&quot;/&gt;&lt;/object&gt;&lt;object type=&quot;3&quot; unique_id=&quot;14990&quot;&gt;&lt;property id=&quot;20148&quot; value=&quot;5&quot;/&gt;&lt;property id=&quot;20300&quot; value=&quot;Slide 55 - &amp;quot;Video&amp;#x0D;&amp;#x0A;“Tim”&amp;quot;&quot;/&gt;&lt;property id=&quot;20307&quot; value=&quot;605&quot;/&gt;&lt;/object&gt;&lt;object type=&quot;3&quot; unique_id=&quot;14991&quot;&gt;&lt;property id=&quot;20148&quot; value=&quot;5&quot;/&gt;&lt;property id=&quot;20300&quot; value=&quot;Slide 61 - &amp;quot;IFSP Child Outcomes&amp;quot;&quot;/&gt;&lt;property id=&quot;20307&quot; value=&quot;613&quot;/&gt;&lt;/object&gt;&lt;object type=&quot;3&quot; unique_id=&quot;14992&quot;&gt;&lt;property id=&quot;20148&quot; value=&quot;5&quot;/&gt;&lt;property id=&quot;20300&quot; value=&quot;Slide 62 - &amp;quot;IFSP Family Outcomes&amp;quot;&quot;/&gt;&lt;property id=&quot;20307&quot; value=&quot;614&quot;/&gt;&lt;/object&gt;&lt;object type=&quot;3&quot; unique_id=&quot;14993&quot;&gt;&lt;property id=&quot;20148&quot; value=&quot;5&quot;/&gt;&lt;property id=&quot;20300&quot; value=&quot;Slide 64 - &amp;quot;Third Word Rule&amp;quot;&quot;/&gt;&lt;property id=&quot;20307&quot; value=&quot;607&quot;/&gt;&lt;/object&gt;&lt;object type=&quot;3&quot; unique_id=&quot;14994&quot;&gt;&lt;property id=&quot;20148&quot; value=&quot;5&quot;/&gt;&lt;property id=&quot;20300&quot; value=&quot;Slide 90 - &amp;quot;Debrief&amp;#x0D;&amp;#x0A;Rating IFSP Outcomes&amp;#x0D;&amp;#x0A;and IEP Goals&amp;quot;&quot;/&gt;&lt;property id=&quot;20307&quot; value=&quot;608&quot;/&gt;&lt;/object&gt;&lt;object type=&quot;3&quot; unique_id=&quot;16046&quot;&gt;&lt;property id=&quot;20148&quot; value=&quot;5&quot;/&gt;&lt;property id=&quot;20300&quot; value=&quot;Slide 81 - &amp;quot;High-Quality, Functional IEP Goals&amp;quot;&quot;/&gt;&lt;property id=&quot;20307&quot; value=&quot;620&quot;/&gt;&lt;/object&gt;&lt;object type=&quot;3&quot; unique_id=&quot;16047&quot;&gt;&lt;property id=&quot;20148&quot; value=&quot;5&quot;/&gt;&lt;property id=&quot;20300&quot; value=&quot;Slide 94 - &amp;quot;Strategies to Meet IFSP Outcomes &amp;#x0D;&amp;#x0A;and Objectives to Meet IEP Goals&amp;quot;&quot;/&gt;&lt;property id=&quot;20307&quot; value=&quot;621&quot;/&gt;&lt;/object&gt;&lt;object type=&quot;3&quot; unique_id=&quot;16048&quot;&gt;&lt;property id=&quot;20148&quot; value=&quot;5&quot;/&gt;&lt;property id=&quot;20300&quot; value=&quot;Slide 9 - &amp;quot;Defining Engagement&amp;quot;&quot;/&gt;&lt;property id=&quot;20307&quot; value=&quot;628&quot;/&gt;&lt;/object&gt;&lt;object type=&quot;3&quot; unique_id=&quot;16049&quot;&gt;&lt;property id=&quot;20148&quot; value=&quot;5&quot;/&gt;&lt;property id=&quot;20300&quot; value=&quot;Slide 10 - &amp;quot;Engagement of Children with Disabilities&amp;quot;&quot;/&gt;&lt;property id=&quot;20307&quot; value=&quot;629&quot;/&gt;&lt;/object&gt;&lt;object type=&quot;3&quot; unique_id=&quot;16050&quot;&gt;&lt;property id=&quot;20148&quot; value=&quot;5&quot;/&gt;&lt;property id=&quot;20300&quot; value=&quot;Slide 30 - &amp;quot;SECTION 2&amp;#x0D;&amp;#x0A;___________________________________________________________&amp;#x0D;&amp;#x0A;&amp;#x0D;&amp;#x0A;Functional Assessment&amp;#x0D;&amp;#x0A;Adapted from material&quot;/&gt;&lt;property id=&quot;20307&quot; value=&quot;623&quot;/&gt;&lt;/object&gt;&lt;object type=&quot;3&quot; unique_id=&quot;16051&quot;&gt;&lt;property id=&quot;20148&quot; value=&quot;5&quot;/&gt;&lt;property id=&quot;20300&quot; value=&quot;Slide 44 - &amp;quot;How: Gathering Relevant Information…&amp;quot;&quot;/&gt;&lt;property id=&quot;20307&quot; value=&quot;622&quot;/&gt;&lt;/object&gt;&lt;object type=&quot;3&quot; unique_id=&quot;16052&quot;&gt;&lt;property id=&quot;20148&quot; value=&quot;5&quot;/&gt;&lt;property id=&quot;20300&quot; value=&quot;Slide 47 - &amp;quot;SECTION 3&amp;#x0D;&amp;#x0A;___________________________________________________________&amp;#x0D;&amp;#x0A;&amp;#x0D;&amp;#x0A;Integrating Functional Assessment and Outco&quot;/&gt;&lt;property id=&quot;20307&quot; value=&quot;624&quot;/&gt;&lt;/object&gt;&lt;object type=&quot;3&quot; unique_id=&quot;16053&quot;&gt;&lt;property id=&quot;20148&quot; value=&quot;5&quot;/&gt;&lt;property id=&quot;20300&quot; value=&quot;Slide 56 - &amp;quot;SECTION 4&amp;#x0D;&amp;#x0A;___________________________________________________________&amp;#x0D;&amp;#x0A;&amp;#x0D;&amp;#x0A;Functional, High-Quality IFSP Outcomes and &quot;/&gt;&lt;property id=&quot;20307&quot; value=&quot;625&quot;/&gt;&lt;/object&gt;&lt;object type=&quot;3&quot; unique_id=&quot;16054&quot;&gt;&lt;property id=&quot;20148&quot; value=&quot;5&quot;/&gt;&lt;property id=&quot;20300&quot; value=&quot;Slide 71 - &amp;quot;Family Outcome:  Example&amp;quot;&quot;/&gt;&lt;property id=&quot;20307&quot; value=&quot;630&quot;/&gt;&lt;/object&gt;&lt;object type=&quot;3&quot; unique_id=&quot;16055&quot;&gt;&lt;property id=&quot;20148&quot; value=&quot;5&quot;/&gt;&lt;property id=&quot;20300&quot; value=&quot;Slide 73 - &amp;quot;The IEP:  IDEA Requirements&amp;#x0D;&amp;#x0A;&amp;quot;&quot;/&gt;&lt;property id=&quot;20307&quot; value=&quot;631&quot;/&gt;&lt;/object&gt;&lt;object type=&quot;3&quot; unique_id=&quot;16056&quot;&gt;&lt;property id=&quot;20148&quot; value=&quot;5&quot;/&gt;&lt;property id=&quot;20300&quot; value=&quot;Slide 74 - &amp;quot;The IEP:  IDEA Requirements&amp;#x0D;&amp;#x0A;&amp;quot;&quot;/&gt;&lt;property id=&quot;20307&quot; value=&quot;632&quot;/&gt;&lt;/object&gt;&lt;object type=&quot;3&quot; unique_id=&quot;16057&quot;&gt;&lt;property id=&quot;20148&quot; value=&quot;5&quot;/&gt;&lt;property id=&quot;20300&quot; value=&quot;Slide 75 - &amp;quot;The IEP:  IDEA Requirements&amp;#x0D;&amp;#x0A;&amp;quot;&quot;/&gt;&lt;property id=&quot;20307&quot; value=&quot;633&quot;/&gt;&lt;/object&gt;&lt;object type=&quot;3&quot; unique_id=&quot;16058&quot;&gt;&lt;property id=&quot;20148&quot; value=&quot;5&quot;/&gt;&lt;property id=&quot;20300&quot; value=&quot;Slide 76 - &amp;quot;The IEP:  IDEA Requirements&amp;#x0D;&amp;#x0A;&amp;quot;&quot;/&gt;&lt;property id=&quot;20307&quot; value=&quot;634&quot;/&gt;&lt;/object&gt;&lt;object type=&quot;3&quot; unique_id=&quot;16059&quot;&gt;&lt;property id=&quot;20148&quot; value=&quot;5&quot;/&gt;&lt;property id=&quot;20300&quot; value=&quot;Slide 77 - &amp;quot;The IEP:  IDEA Requirements&amp;#x0D;&amp;#x0A;&amp;quot;&quot;/&gt;&lt;property id=&quot;20307&quot; value=&quot;635&quot;/&gt;&lt;/object&gt;&lt;object type=&quot;3&quot; unique_id=&quot;16060&quot;&gt;&lt;property id=&quot;20148&quot; value=&quot;5&quot;/&gt;&lt;property id=&quot;20300&quot; value=&quot;Slide 78 - &amp;quot;The IEP:  IDEA Requirements&amp;#x0D;&amp;#x0A;&amp;quot;&quot;/&gt;&lt;property id=&quot;20307&quot; value=&quot;636&quot;/&gt;&lt;/object&gt;&lt;object type=&quot;3&quot; unique_id=&quot;16061&quot;&gt;&lt;property id=&quot;20148&quot; value=&quot;5&quot;/&gt;&lt;property id=&quot;20300&quot; value=&quot;Slide 83 - &amp;quot;Developing  Functional IEP Goals&amp;quot;&quot;/&gt;&lt;property id=&quot;20307&quot; value=&quot;637&quot;/&gt;&lt;/object&gt;&lt;object type=&quot;3&quot; unique_id=&quot;16062&quot;&gt;&lt;property id=&quot;20148&quot; value=&quot;5&quot;/&gt;&lt;property id=&quot;20300&quot; value=&quot;Slide 84 - &amp;quot;Family Outcome:  Example&amp;quot;&quot;/&gt;&lt;property id=&quot;20307&quot; value=&quot;638&quot;/&gt;&lt;/object&gt;&lt;object type=&quot;3&quot; unique_id=&quot;16063&quot;&gt;&lt;property id=&quot;20148&quot; value=&quot;5&quot;/&gt;&lt;property id=&quot;20300&quot; value=&quot;Slide 86&quot;/&gt;&lt;property id=&quot;20307&quot; value=&quot;641&quot;/&gt;&lt;/object&gt;&lt;object type=&quot;3&quot; unique_id=&quot;16064&quot;&gt;&lt;property id=&quot;20148&quot; value=&quot;5&quot;/&gt;&lt;property id=&quot;20300&quot; value=&quot;Slide 87&quot;/&gt;&lt;property id=&quot;20307&quot; value=&quot;642&quot;/&gt;&lt;/object&gt;&lt;object type=&quot;3&quot; unique_id=&quot;16065&quot;&gt;&lt;property id=&quot;20148&quot; value=&quot;5&quot;/&gt;&lt;property id=&quot;20300&quot; value=&quot;Slide 88&quot;/&gt;&lt;property id=&quot;20307&quot; value=&quot;643&quot;/&gt;&lt;/object&gt;&lt;object type=&quot;3&quot; unique_id=&quot;16066&quot;&gt;&lt;property id=&quot;20148&quot; value=&quot;5&quot;/&gt;&lt;property id=&quot;20300&quot; value=&quot;Slide 89&quot;/&gt;&lt;property id=&quot;20307&quot; value=&quot;644&quot;/&gt;&lt;/object&gt;&lt;object type=&quot;3&quot; unique_id=&quot;16067&quot;&gt;&lt;property id=&quot;20148&quot; value=&quot;5&quot;/&gt;&lt;property id=&quot;20300&quot; value=&quot;Slide 93 - &amp;quot;SECTION 5&amp;#x0D;&amp;#x0A;___________________________________________________________&amp;#x0D;&amp;#x0A;&amp;#x0D;&amp;#x0A;IFSP Strategies to Meet Outcomes and IEP Ob&quot;/&gt;&lt;property id=&quot;20307&quot; value=&quot;626&quot;/&gt;&lt;/object&gt;&lt;object type=&quot;3&quot; unique_id=&quot;16068&quot;&gt;&lt;property id=&quot;20148&quot; value=&quot;5&quot;/&gt;&lt;property id=&quot;20300&quot; value=&quot;Slide 96 - &amp;quot;Developing Strategies&amp;#x0D;&amp;#x0A;to Meet IFSP Outcomes&amp;quot;&quot;/&gt;&lt;property id=&quot;20307&quot; value=&quot;639&quot;/&gt;&lt;/object&gt;&lt;object type=&quot;3&quot; unique_id=&quot;16069&quot;&gt;&lt;property id=&quot;20148&quot; value=&quot;5&quot;/&gt;&lt;property id=&quot;20300&quot; value=&quot;Slide 97 - &amp;quot;Developing Strategies&amp;#x0D;&amp;#x0A;to Meet IEP Goals&amp;quot;&quot;/&gt;&lt;property id=&quot;20307&quot; value=&quot;640&quot;/&gt;&lt;/object&gt;&lt;object type=&quot;3&quot; unique_id=&quot;16070&quot;&gt;&lt;property id=&quot;20148&quot; value=&quot;5&quot;/&gt;&lt;property id=&quot;20300&quot; value=&quot;Slide 102 - &amp;quot;SECTION 6&amp;#x0D;&amp;#x0A;___________________________________________________________&amp;#x0D;&amp;#x0A;&amp;#x0D;&amp;#x0A;Applying the Information: Practical Learni&quot;/&gt;&lt;property id=&quot;20307&quot; value=&quot;627&quot;/&gt;&lt;/object&gt;&lt;/object&gt;&lt;/object&gt;&lt;/database&gt;"/>
  <p:tag name="SECTOMILLISECCONVERTED" val="1"/>
</p:tagLst>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B416C"/>
      </a:dk2>
      <a:lt2>
        <a:srgbClr val="D4E6F4"/>
      </a:lt2>
      <a:accent1>
        <a:srgbClr val="FE9B00"/>
      </a:accent1>
      <a:accent2>
        <a:srgbClr val="EF6011"/>
      </a:accent2>
      <a:accent3>
        <a:srgbClr val="3F3F3F"/>
      </a:accent3>
      <a:accent4>
        <a:srgbClr val="929292"/>
      </a:accent4>
      <a:accent5>
        <a:srgbClr val="4B5A6F"/>
      </a:accent5>
      <a:accent6>
        <a:srgbClr val="F1EEE4"/>
      </a:accent6>
      <a:hlink>
        <a:srgbClr val="3F86C3"/>
      </a:hlink>
      <a:folHlink>
        <a:srgbClr val="1B41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3">
      <a:dk1>
        <a:sysClr val="windowText" lastClr="000000"/>
      </a:dk1>
      <a:lt1>
        <a:sysClr val="window" lastClr="FFFFFF"/>
      </a:lt1>
      <a:dk2>
        <a:srgbClr val="1B416C"/>
      </a:dk2>
      <a:lt2>
        <a:srgbClr val="D4E6F4"/>
      </a:lt2>
      <a:accent1>
        <a:srgbClr val="FE9B00"/>
      </a:accent1>
      <a:accent2>
        <a:srgbClr val="EF6011"/>
      </a:accent2>
      <a:accent3>
        <a:srgbClr val="3F3F3F"/>
      </a:accent3>
      <a:accent4>
        <a:srgbClr val="929292"/>
      </a:accent4>
      <a:accent5>
        <a:srgbClr val="4B5A6F"/>
      </a:accent5>
      <a:accent6>
        <a:srgbClr val="F1EEE4"/>
      </a:accent6>
      <a:hlink>
        <a:srgbClr val="3F86C3"/>
      </a:hlink>
      <a:folHlink>
        <a:srgbClr val="1B41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11159</TotalTime>
  <Words>2931</Words>
  <Application>Microsoft Office PowerPoint</Application>
  <PresentationFormat>On-screen Show (4:3)</PresentationFormat>
  <Paragraphs>546</Paragraphs>
  <Slides>54</Slides>
  <Notes>36</Notes>
  <HiddenSlides>0</HiddenSlides>
  <MMClips>0</MMClips>
  <ScaleCrop>false</ScaleCrop>
  <HeadingPairs>
    <vt:vector size="4" baseType="variant">
      <vt:variant>
        <vt:lpstr>Theme</vt:lpstr>
      </vt:variant>
      <vt:variant>
        <vt:i4>2</vt:i4>
      </vt:variant>
      <vt:variant>
        <vt:lpstr>Slide Titles</vt:lpstr>
      </vt:variant>
      <vt:variant>
        <vt:i4>54</vt:i4>
      </vt:variant>
    </vt:vector>
  </HeadingPairs>
  <TitlesOfParts>
    <vt:vector size="56" baseType="lpstr">
      <vt:lpstr>Office Theme</vt:lpstr>
      <vt:lpstr>1_Office Theme</vt:lpstr>
      <vt:lpstr>Digging Deeper: Helping Programs Use Child Outcomes Data to Improve Services </vt:lpstr>
      <vt:lpstr>PowerPoint Presentation</vt:lpstr>
      <vt:lpstr>Importance of Building State and Local Capacity to Use data </vt:lpstr>
      <vt:lpstr>Now Collecting Data and Sharing Targets Around…… </vt:lpstr>
      <vt:lpstr>Importance of Building State and Local Capacity to Use data </vt:lpstr>
      <vt:lpstr>Continuous Program Improvement Process</vt:lpstr>
      <vt:lpstr>PowerPoint Presentation</vt:lpstr>
      <vt:lpstr>PowerPoint Presentation</vt:lpstr>
      <vt:lpstr>PowerPoint Presentation</vt:lpstr>
      <vt:lpstr>Using Child Outcomes Data to Improve Services </vt:lpstr>
      <vt:lpstr>A State-Level Perspective: Helping Districts Understand and Use  Child Outcomes Data to Improve Services in Massachusetts</vt:lpstr>
      <vt:lpstr>Context</vt:lpstr>
      <vt:lpstr>ECSE Strategic Plan</vt:lpstr>
      <vt:lpstr>Statewide Activities</vt:lpstr>
      <vt:lpstr>Individualized Support</vt:lpstr>
      <vt:lpstr>Individualized Support</vt:lpstr>
      <vt:lpstr>ECTA Guidance for Pattern Checking</vt:lpstr>
      <vt:lpstr>Individualized Support –  Guiding Questions</vt:lpstr>
      <vt:lpstr>Reviewing Child Outcomes  Summary Forms</vt:lpstr>
      <vt:lpstr>Challenges</vt:lpstr>
      <vt:lpstr>Benefits</vt:lpstr>
      <vt:lpstr>Anticipated Outcomes at the Local Level</vt:lpstr>
      <vt:lpstr>Planning for the Future</vt:lpstr>
      <vt:lpstr>Child Outcomes Data: Integration at the Local/District Level</vt:lpstr>
      <vt:lpstr>PowerPoint Presentation</vt:lpstr>
      <vt:lpstr>Nebraska: What is Results Matter?</vt:lpstr>
      <vt:lpstr>Teacher/Practitioner Level</vt:lpstr>
      <vt:lpstr>Engaging Teachers/Staff through the  I.D.E.A.L. Process:</vt:lpstr>
      <vt:lpstr>Engaging Teachers/Staff through the  I.D.E.A.L.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Principal/Administrator Level</vt:lpstr>
      <vt:lpstr>Increasing Administrator Awareness and Understanding of Early Childhood Data</vt:lpstr>
      <vt:lpstr>PowerPoint Presentation</vt:lpstr>
      <vt:lpstr>PowerPoint Presentation</vt:lpstr>
      <vt:lpstr>A Family Perspective: Helping Family Engagement in Illinois</vt:lpstr>
      <vt:lpstr>Child Outcomes Data:  Illinois’ efforts to involve families</vt:lpstr>
      <vt:lpstr>Outcomes folder </vt:lpstr>
      <vt:lpstr>Outcomes Folder</vt:lpstr>
      <vt:lpstr>Newsletter</vt:lpstr>
      <vt:lpstr>Newsletter</vt:lpstr>
      <vt:lpstr>Family Assessment</vt:lpstr>
      <vt:lpstr>System resource</vt:lpstr>
      <vt:lpstr>Sharing information with families</vt:lpstr>
      <vt:lpstr>Sharing information with families</vt:lpstr>
      <vt:lpstr>Illinois Conclusions</vt:lpstr>
      <vt:lpstr>Questions for Discussion? </vt:lpstr>
      <vt:lpstr>Contact Information  </vt:lpstr>
    </vt:vector>
  </TitlesOfParts>
  <Company>MEDCOM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Younggno</dc:creator>
  <cp:lastModifiedBy>Crystal Garcia</cp:lastModifiedBy>
  <cp:revision>849</cp:revision>
  <dcterms:created xsi:type="dcterms:W3CDTF">2011-03-23T13:50:48Z</dcterms:created>
  <dcterms:modified xsi:type="dcterms:W3CDTF">2014-09-05T22:19:19Z</dcterms:modified>
</cp:coreProperties>
</file>