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6.xml" ContentType="application/vnd.openxmlformats-officedocument.presentationml.notesSlide+xml"/>
  <Override PartName="/ppt/tags/tag10.xml" ContentType="application/vnd.openxmlformats-officedocument.presentationml.tags+xml"/>
  <Override PartName="/ppt/notesSlides/notesSlide7.xml" ContentType="application/vnd.openxmlformats-officedocument.presentationml.notesSlide+xml"/>
  <Override PartName="/ppt/tags/tag11.xml" ContentType="application/vnd.openxmlformats-officedocument.presentationml.tags+xml"/>
  <Override PartName="/ppt/notesSlides/notesSlide8.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9.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10.xml" ContentType="application/vnd.openxmlformats-officedocument.presentationml.notesSlide+xml"/>
  <Override PartName="/ppt/tags/tag16.xml" ContentType="application/vnd.openxmlformats-officedocument.presentationml.tags+xml"/>
  <Override PartName="/ppt/notesSlides/notesSlide11.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95" r:id="rId3"/>
    <p:sldId id="286" r:id="rId4"/>
    <p:sldId id="287" r:id="rId5"/>
    <p:sldId id="265" r:id="rId6"/>
    <p:sldId id="330" r:id="rId7"/>
    <p:sldId id="331" r:id="rId8"/>
    <p:sldId id="322" r:id="rId9"/>
    <p:sldId id="304" r:id="rId10"/>
    <p:sldId id="305" r:id="rId11"/>
    <p:sldId id="306" r:id="rId12"/>
    <p:sldId id="311" r:id="rId13"/>
    <p:sldId id="308" r:id="rId14"/>
    <p:sldId id="325" r:id="rId15"/>
    <p:sldId id="297" r:id="rId16"/>
    <p:sldId id="307" r:id="rId17"/>
    <p:sldId id="327" r:id="rId18"/>
    <p:sldId id="328" r:id="rId19"/>
    <p:sldId id="310" r:id="rId20"/>
    <p:sldId id="332" r:id="rId21"/>
    <p:sldId id="298" r:id="rId22"/>
    <p:sldId id="317" r:id="rId23"/>
    <p:sldId id="321" r:id="rId24"/>
    <p:sldId id="333" r:id="rId25"/>
    <p:sldId id="334" r:id="rId26"/>
    <p:sldId id="320" r:id="rId27"/>
    <p:sldId id="299" r:id="rId28"/>
    <p:sldId id="273" r:id="rId29"/>
    <p:sldId id="290" r:id="rId30"/>
    <p:sldId id="279" r:id="rId31"/>
    <p:sldId id="289"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0252" autoAdjust="0"/>
  </p:normalViewPr>
  <p:slideViewPr>
    <p:cSldViewPr>
      <p:cViewPr>
        <p:scale>
          <a:sx n="65" d="100"/>
          <a:sy n="65" d="100"/>
        </p:scale>
        <p:origin x="-2244" y="-810"/>
      </p:cViewPr>
      <p:guideLst>
        <p:guide orient="horz" pos="2160"/>
        <p:guide pos="2880"/>
      </p:guideLst>
    </p:cSldViewPr>
  </p:slideViewPr>
  <p:outlineViewPr>
    <p:cViewPr>
      <p:scale>
        <a:sx n="33" d="100"/>
        <a:sy n="33" d="100"/>
      </p:scale>
      <p:origin x="0" y="1155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63D1B5-10E3-4C98-BA55-BA847C1044B6}" type="datetimeFigureOut">
              <a:rPr lang="en-US" smtClean="0"/>
              <a:pPr/>
              <a:t>9/5/2014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0FD5CF-A062-4EAE-97A0-632035F7BFD9}" type="slidenum">
              <a:rPr lang="en-US" smtClean="0"/>
              <a:pPr/>
              <a:t>‹#›</a:t>
            </a:fld>
            <a:endParaRPr lang="en-US" dirty="0"/>
          </a:p>
        </p:txBody>
      </p:sp>
    </p:spTree>
    <p:extLst>
      <p:ext uri="{BB962C8B-B14F-4D97-AF65-F5344CB8AC3E}">
        <p14:creationId xmlns:p14="http://schemas.microsoft.com/office/powerpoint/2010/main" val="2544717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upport.twitter.com/entries/166337-the-twitter-glossary" TargetMode="External"/><Relationship Id="rId2" Type="http://schemas.openxmlformats.org/officeDocument/2006/relationships/slide" Target="../slides/slide23.xml"/><Relationship Id="rId1" Type="http://schemas.openxmlformats.org/officeDocument/2006/relationships/notesMaster" Target="../notesMasters/notesMaster1.xml"/><Relationship Id="rId4" Type="http://schemas.openxmlformats.org/officeDocument/2006/relationships/hyperlink" Target="http://support.twitter.com/articles/49309-what-are-hashtags-symbols"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0FD5CF-A062-4EAE-97A0-632035F7BFD9}"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3E0FD5CF-A062-4EAE-97A0-632035F7BFD9}" type="slidenum">
              <a:rPr lang="en-US" smtClean="0"/>
              <a:pPr/>
              <a:t>15</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3E0FD5CF-A062-4EAE-97A0-632035F7BFD9}" type="slidenum">
              <a:rPr lang="en-US" smtClean="0"/>
              <a:pPr/>
              <a:t>16</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3E0FD5CF-A062-4EAE-97A0-632035F7BFD9}" type="slidenum">
              <a:rPr lang="en-US" smtClean="0"/>
              <a:pPr/>
              <a:t>19</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3E0FD5CF-A062-4EAE-97A0-632035F7BFD9}" type="slidenum">
              <a:rPr lang="en-US" smtClean="0"/>
              <a:pPr/>
              <a:t>21</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dirty="0" smtClean="0"/>
              <a:t>It’s an open public network and unless you protect your tweets (that is, make your account private) everything you say can be seen by anyone, right from the start.</a:t>
            </a:r>
          </a:p>
          <a:p>
            <a:r>
              <a:rPr lang="en-US" sz="1200" b="1" dirty="0" smtClean="0"/>
              <a:t>Twitter has some really strange jargon.</a:t>
            </a:r>
            <a:r>
              <a:rPr lang="en-US" sz="1200" dirty="0" smtClean="0"/>
              <a:t> And Twitter knows this, so they’ve </a:t>
            </a:r>
            <a:r>
              <a:rPr lang="en-US" sz="1200" b="1" dirty="0" smtClean="0">
                <a:hlinkClick r:id="rId3"/>
              </a:rPr>
              <a:t>created an official glossary</a:t>
            </a:r>
            <a:r>
              <a:rPr lang="en-US" sz="1200" dirty="0" smtClean="0"/>
              <a:t>. Bookmark it and refer to it often – and definitely read up on </a:t>
            </a:r>
            <a:r>
              <a:rPr lang="en-US" sz="1200" b="1" dirty="0" smtClean="0">
                <a:hlinkClick r:id="rId4"/>
              </a:rPr>
              <a:t>hashtags</a:t>
            </a:r>
            <a:r>
              <a:rPr lang="en-US" sz="1200" dirty="0" smtClean="0"/>
              <a:t>.</a:t>
            </a:r>
          </a:p>
          <a:p>
            <a:r>
              <a:rPr lang="en-US" sz="1200" b="1" dirty="0" smtClean="0"/>
              <a:t>The maximum length of your username is 15 characters.</a:t>
            </a:r>
            <a:r>
              <a:rPr lang="en-US" sz="1200" dirty="0" smtClean="0"/>
              <a:t> </a:t>
            </a:r>
          </a:p>
          <a:p>
            <a:r>
              <a:rPr lang="en-US" sz="1200" b="1" dirty="0" smtClean="0"/>
              <a:t>It’s okay to lurk.</a:t>
            </a:r>
            <a:r>
              <a:rPr lang="en-US" sz="1200" dirty="0" smtClean="0"/>
              <a:t> In fact, it’s normal – more than half of all Twitter users never tweet, they simply consume the content of the people they follow.</a:t>
            </a:r>
          </a:p>
          <a:p>
            <a:r>
              <a:rPr lang="en-US" sz="1200" b="1" dirty="0" smtClean="0"/>
              <a:t>The maximum number of characters in a tweet is 140.</a:t>
            </a:r>
            <a:r>
              <a:rPr lang="en-US" sz="1200" dirty="0" smtClean="0"/>
              <a:t> But you should quickly get into the mentality of leaving at least 20 characters free to leave plenty of space for people to retweet you, </a:t>
            </a:r>
            <a:r>
              <a:rPr lang="en-US" sz="1200" b="1" dirty="0" smtClean="0"/>
              <a:t>Any link you share on Twitter will automatically be shortened.</a:t>
            </a:r>
            <a:r>
              <a:rPr lang="en-US" sz="1200" dirty="0" smtClean="0"/>
              <a:t> This saves you space. </a:t>
            </a:r>
          </a:p>
          <a:p>
            <a:r>
              <a:rPr lang="en-US" sz="1200" b="1" dirty="0" smtClean="0"/>
              <a:t>You can only send a direct message to somebody if they are following you.</a:t>
            </a:r>
            <a:r>
              <a:rPr lang="en-US" sz="1200" dirty="0" smtClean="0"/>
              <a:t> And vice versa. (Note: you don’t have to both be following each other. Direct messages can be very one-way, i.e., celebrities and their millions of fans.) </a:t>
            </a:r>
          </a:p>
          <a:p>
            <a:r>
              <a:rPr lang="en-US" sz="1200" b="1" dirty="0" smtClean="0"/>
              <a:t>You don’t have to follow people back.</a:t>
            </a:r>
            <a:r>
              <a:rPr lang="en-US" sz="1200" dirty="0" smtClean="0"/>
              <a:t> You’re under no obligation to follow </a:t>
            </a:r>
            <a:r>
              <a:rPr lang="en-US" sz="1200" i="1" dirty="0" smtClean="0"/>
              <a:t>anybody</a:t>
            </a:r>
            <a:r>
              <a:rPr lang="en-US" sz="1200" dirty="0" smtClean="0"/>
              <a:t>. Twitter doesn’t work unless you’re careful to only follow people who are right for YOU.</a:t>
            </a:r>
          </a:p>
          <a:p>
            <a:r>
              <a:rPr lang="en-US" sz="1200" b="1" dirty="0" smtClean="0"/>
              <a:t>If you start a tweet with @username, it’s a reply.</a:t>
            </a:r>
            <a:r>
              <a:rPr lang="en-US" sz="1200" dirty="0" smtClean="0"/>
              <a:t> And will only be seen by the person you replied to and people who are following both of you. Nobody else will see it in their stream (although it will show up on your profile page and in Twitter search).</a:t>
            </a:r>
          </a:p>
          <a:p>
            <a:r>
              <a:rPr lang="en-US" sz="1200" b="1" dirty="0" smtClean="0"/>
              <a:t>If you tag a username anywhere but at the start of the tweet, everybody following you will see that message.</a:t>
            </a:r>
            <a:r>
              <a:rPr lang="en-US" sz="1200" dirty="0" smtClean="0"/>
              <a:t> This is called a mention. It’s important to quickly learn the difference between this and a reply, as above. </a:t>
            </a:r>
            <a:endParaRPr lang="en-US" dirty="0" smtClean="0"/>
          </a:p>
          <a:p>
            <a:endParaRPr lang="en-US" dirty="0"/>
          </a:p>
        </p:txBody>
      </p:sp>
      <p:sp>
        <p:nvSpPr>
          <p:cNvPr id="4" name="Slide Number Placeholder 3"/>
          <p:cNvSpPr>
            <a:spLocks noGrp="1"/>
          </p:cNvSpPr>
          <p:nvPr>
            <p:ph type="sldNum" sz="quarter" idx="10"/>
          </p:nvPr>
        </p:nvSpPr>
        <p:spPr/>
        <p:txBody>
          <a:bodyPr/>
          <a:lstStyle/>
          <a:p>
            <a:fld id="{3E0FD5CF-A062-4EAE-97A0-632035F7BFD9}" type="slidenum">
              <a:rPr lang="en-US" smtClean="0"/>
              <a:pPr/>
              <a:t>23</a:t>
            </a:fld>
            <a:endParaRPr lang="en-US" dirty="0"/>
          </a:p>
        </p:txBody>
      </p:sp>
    </p:spTree>
    <p:extLst>
      <p:ext uri="{BB962C8B-B14F-4D97-AF65-F5344CB8AC3E}">
        <p14:creationId xmlns:p14="http://schemas.microsoft.com/office/powerpoint/2010/main" val="6463678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3E0FD5CF-A062-4EAE-97A0-632035F7BFD9}" type="slidenum">
              <a:rPr lang="en-US" smtClean="0"/>
              <a:pPr/>
              <a:t>27</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0FD5CF-A062-4EAE-97A0-632035F7BFD9}" type="slidenum">
              <a:rPr lang="en-US" smtClean="0"/>
              <a:pPr/>
              <a:t>28</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7D6F61-B0B6-49FD-BB23-D7D23B42E781}" type="slidenum">
              <a:rPr lang="en-US" smtClean="0"/>
              <a:pPr/>
              <a:t>2</a:t>
            </a:fld>
            <a:endParaRPr lang="en-US" dirty="0"/>
          </a:p>
        </p:txBody>
      </p:sp>
    </p:spTree>
    <p:extLst>
      <p:ext uri="{BB962C8B-B14F-4D97-AF65-F5344CB8AC3E}">
        <p14:creationId xmlns:p14="http://schemas.microsoft.com/office/powerpoint/2010/main" val="14775230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3E0FD5CF-A062-4EAE-97A0-632035F7BFD9}" type="slidenum">
              <a:rPr lang="en-US" smtClean="0"/>
              <a:pPr/>
              <a:t>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3E0FD5CF-A062-4EAE-97A0-632035F7BFD9}" type="slidenum">
              <a:rPr lang="en-US" smtClean="0"/>
              <a:pPr/>
              <a:t>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3E0FD5CF-A062-4EAE-97A0-632035F7BFD9}" type="slidenum">
              <a:rPr lang="en-US" smtClean="0"/>
              <a:pPr/>
              <a:t>7</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3E0FD5CF-A062-4EAE-97A0-632035F7BFD9}" type="slidenum">
              <a:rPr lang="en-US" smtClean="0"/>
              <a:pPr/>
              <a:t>9</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3E0FD5CF-A062-4EAE-97A0-632035F7BFD9}" type="slidenum">
              <a:rPr lang="en-US" smtClean="0"/>
              <a:pPr/>
              <a:t>10</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3E0FD5CF-A062-4EAE-97A0-632035F7BFD9}" type="slidenum">
              <a:rPr lang="en-US" smtClean="0"/>
              <a:pPr/>
              <a:t>11</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3E0FD5CF-A062-4EAE-97A0-632035F7BFD9}" type="slidenum">
              <a:rPr lang="en-US" smtClean="0"/>
              <a:pPr/>
              <a:t>13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413DDD-392C-4F87-B9BA-539450FD7179}" type="datetimeFigureOut">
              <a:rPr lang="en-US" smtClean="0"/>
              <a:pPr/>
              <a:t>9/5/2014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4DE1AF-01D7-47DD-A1BA-015AD5DF89CA}"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3616" y="-24581"/>
            <a:ext cx="7476767" cy="6858000"/>
          </a:xfrm>
          <a:prstGeom prst="rect">
            <a:avLst/>
          </a:prstGeom>
        </p:spPr>
      </p:pic>
      <p:sp>
        <p:nvSpPr>
          <p:cNvPr id="7" name="TextBox 6"/>
          <p:cNvSpPr txBox="1"/>
          <p:nvPr userDrawn="1"/>
        </p:nvSpPr>
        <p:spPr>
          <a:xfrm>
            <a:off x="2209800" y="4694872"/>
            <a:ext cx="4953000" cy="1477328"/>
          </a:xfrm>
          <a:prstGeom prst="rect">
            <a:avLst/>
          </a:prstGeom>
          <a:noFill/>
        </p:spPr>
        <p:txBody>
          <a:bodyPr wrap="square" rtlCol="0">
            <a:spAutoFit/>
          </a:bodyPr>
          <a:lstStyle/>
          <a:p>
            <a:pPr algn="ctr"/>
            <a:r>
              <a:rPr lang="en-US" sz="2400" b="1" kern="1200" dirty="0" smtClean="0">
                <a:solidFill>
                  <a:schemeClr val="bg1"/>
                </a:solidFill>
                <a:effectLst/>
                <a:latin typeface="+mn-lt"/>
                <a:ea typeface="+mn-ea"/>
                <a:cs typeface="+mn-cs"/>
              </a:rPr>
              <a:t>Early Childhood Conference: Improving Data, Improving Outcomes</a:t>
            </a:r>
          </a:p>
          <a:p>
            <a:pPr algn="ctr"/>
            <a:r>
              <a:rPr lang="en-US" sz="2400" b="1" dirty="0" smtClean="0">
                <a:solidFill>
                  <a:schemeClr val="bg1"/>
                </a:solidFill>
              </a:rPr>
              <a:t>Big B Add-on</a:t>
            </a:r>
            <a:r>
              <a:rPr lang="en-US" sz="2400" b="1" baseline="0" dirty="0" smtClean="0">
                <a:solidFill>
                  <a:schemeClr val="bg1"/>
                </a:solidFill>
              </a:rPr>
              <a:t> Day</a:t>
            </a:r>
          </a:p>
          <a:p>
            <a:pPr algn="ctr"/>
            <a:r>
              <a:rPr lang="en-US" baseline="0" dirty="0" smtClean="0">
                <a:solidFill>
                  <a:schemeClr val="bg1"/>
                </a:solidFill>
              </a:rPr>
              <a:t>September 10-11, 2014      New Orleans, LA</a:t>
            </a:r>
            <a:endParaRPr lang="en-US" dirty="0">
              <a:solidFill>
                <a:schemeClr val="bg1"/>
              </a:solidFill>
            </a:endParaRPr>
          </a:p>
        </p:txBody>
      </p:sp>
    </p:spTree>
    <p:extLst>
      <p:ext uri="{BB962C8B-B14F-4D97-AF65-F5344CB8AC3E}">
        <p14:creationId xmlns:p14="http://schemas.microsoft.com/office/powerpoint/2010/main" val="102263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413DDD-392C-4F87-B9BA-539450FD7179}" type="datetimeFigureOut">
              <a:rPr lang="en-US" smtClean="0"/>
              <a:pPr/>
              <a:t>9/5/2014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4DE1AF-01D7-47DD-A1BA-015AD5DF89CA}" type="slidenum">
              <a:rPr lang="en-US" smtClean="0"/>
              <a:pPr/>
              <a:t>‹#›</a:t>
            </a:fld>
            <a:endParaRPr lang="en-US" dirty="0"/>
          </a:p>
        </p:txBody>
      </p:sp>
    </p:spTree>
    <p:extLst>
      <p:ext uri="{BB962C8B-B14F-4D97-AF65-F5344CB8AC3E}">
        <p14:creationId xmlns:p14="http://schemas.microsoft.com/office/powerpoint/2010/main" val="3606459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413DDD-392C-4F87-B9BA-539450FD7179}" type="datetimeFigureOut">
              <a:rPr lang="en-US" smtClean="0"/>
              <a:pPr/>
              <a:t>9/5/2014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4DE1AF-01D7-47DD-A1BA-015AD5DF89CA}" type="slidenum">
              <a:rPr lang="en-US" smtClean="0"/>
              <a:pPr/>
              <a:t>‹#›</a:t>
            </a:fld>
            <a:endParaRPr lang="en-US" dirty="0"/>
          </a:p>
        </p:txBody>
      </p:sp>
    </p:spTree>
    <p:extLst>
      <p:ext uri="{BB962C8B-B14F-4D97-AF65-F5344CB8AC3E}">
        <p14:creationId xmlns:p14="http://schemas.microsoft.com/office/powerpoint/2010/main" val="26678045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413DDD-392C-4F87-B9BA-539450FD7179}" type="datetimeFigureOut">
              <a:rPr lang="en-US" smtClean="0"/>
              <a:pPr/>
              <a:t>9/5/2014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4DE1AF-01D7-47DD-A1BA-015AD5DF89CA}" type="slidenum">
              <a:rPr lang="en-US" smtClean="0"/>
              <a:pPr/>
              <a:t>‹#›</a:t>
            </a:fld>
            <a:endParaRPr lang="en-US" dirty="0"/>
          </a:p>
        </p:txBody>
      </p:sp>
    </p:spTree>
    <p:extLst>
      <p:ext uri="{BB962C8B-B14F-4D97-AF65-F5344CB8AC3E}">
        <p14:creationId xmlns:p14="http://schemas.microsoft.com/office/powerpoint/2010/main" val="3100671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Fogo"/>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latin typeface="Myriad"/>
              </a:defRPr>
            </a:lvl1pPr>
            <a:lvl2pPr>
              <a:defRPr>
                <a:latin typeface="Myriad"/>
              </a:defRPr>
            </a:lvl2pPr>
            <a:lvl3pPr>
              <a:defRPr>
                <a:latin typeface="Myriad"/>
              </a:defRPr>
            </a:lvl3pPr>
            <a:lvl4pPr>
              <a:defRPr>
                <a:latin typeface="Myriad"/>
              </a:defRPr>
            </a:lvl4pPr>
            <a:lvl5pPr>
              <a:defRPr>
                <a:latin typeface="Myriad"/>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413DDD-392C-4F87-B9BA-539450FD7179}" type="datetimeFigureOut">
              <a:rPr lang="en-US" smtClean="0"/>
              <a:pPr/>
              <a:t>9/5/2014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4DE1AF-01D7-47DD-A1BA-015AD5DF89CA}" type="slidenum">
              <a:rPr lang="en-US" smtClean="0"/>
              <a:pPr/>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096000"/>
            <a:ext cx="9144000" cy="838200"/>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324600" y="6248400"/>
            <a:ext cx="2438400" cy="447197"/>
          </a:xfrm>
          <a:prstGeom prst="rect">
            <a:avLst/>
          </a:prstGeom>
        </p:spPr>
      </p:pic>
      <p:sp>
        <p:nvSpPr>
          <p:cNvPr id="9" name="TextBox 8"/>
          <p:cNvSpPr txBox="1"/>
          <p:nvPr userDrawn="1"/>
        </p:nvSpPr>
        <p:spPr>
          <a:xfrm>
            <a:off x="-609600" y="6096000"/>
            <a:ext cx="6553200" cy="769441"/>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latin typeface="Myriad"/>
              </a:rPr>
              <a:t> </a:t>
            </a:r>
            <a:r>
              <a:rPr lang="en-US" sz="1400" b="1" kern="1200" dirty="0" smtClean="0">
                <a:solidFill>
                  <a:schemeClr val="bg1"/>
                </a:solidFill>
                <a:effectLst/>
                <a:latin typeface="+mn-lt"/>
                <a:ea typeface="+mn-ea"/>
                <a:cs typeface="+mn-cs"/>
              </a:rPr>
              <a:t>Early Childhood Conference: Improving Data, Improving Outcomes</a:t>
            </a:r>
          </a:p>
          <a:p>
            <a:pPr algn="ctr"/>
            <a:r>
              <a:rPr lang="en-US" sz="1600" b="1" dirty="0" smtClean="0">
                <a:solidFill>
                  <a:schemeClr val="bg1"/>
                </a:solidFill>
                <a:latin typeface="Myriad"/>
              </a:rPr>
              <a:t>Big B Add-on</a:t>
            </a:r>
            <a:r>
              <a:rPr lang="en-US" sz="1600" b="1" baseline="0" dirty="0" smtClean="0">
                <a:solidFill>
                  <a:schemeClr val="bg1"/>
                </a:solidFill>
                <a:latin typeface="Myriad"/>
              </a:rPr>
              <a:t> Day</a:t>
            </a:r>
          </a:p>
          <a:p>
            <a:pPr algn="ctr"/>
            <a:r>
              <a:rPr lang="en-US" sz="1400" baseline="0" dirty="0" smtClean="0">
                <a:solidFill>
                  <a:schemeClr val="bg1"/>
                </a:solidFill>
                <a:latin typeface="Myriad"/>
              </a:rPr>
              <a:t>September 10-11, 2014   New Orleans, LA</a:t>
            </a:r>
            <a:endParaRPr lang="en-US" sz="1400" dirty="0">
              <a:solidFill>
                <a:schemeClr val="bg1"/>
              </a:solidFill>
              <a:latin typeface="Myriad"/>
            </a:endParaRPr>
          </a:p>
        </p:txBody>
      </p:sp>
    </p:spTree>
    <p:extLst>
      <p:ext uri="{BB962C8B-B14F-4D97-AF65-F5344CB8AC3E}">
        <p14:creationId xmlns:p14="http://schemas.microsoft.com/office/powerpoint/2010/main" val="2249372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413DDD-392C-4F87-B9BA-539450FD7179}" type="datetimeFigureOut">
              <a:rPr lang="en-US" smtClean="0"/>
              <a:pPr/>
              <a:t>9/5/2014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4DE1AF-01D7-47DD-A1BA-015AD5DF89CA}" type="slidenum">
              <a:rPr lang="en-US" smtClean="0"/>
              <a:pPr/>
              <a:t>‹#›</a:t>
            </a:fld>
            <a:endParaRPr lang="en-US" dirty="0"/>
          </a:p>
        </p:txBody>
      </p:sp>
    </p:spTree>
    <p:extLst>
      <p:ext uri="{BB962C8B-B14F-4D97-AF65-F5344CB8AC3E}">
        <p14:creationId xmlns:p14="http://schemas.microsoft.com/office/powerpoint/2010/main" val="3365443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413DDD-392C-4F87-B9BA-539450FD7179}" type="datetimeFigureOut">
              <a:rPr lang="en-US" smtClean="0"/>
              <a:pPr/>
              <a:t>9/5/2014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4DE1AF-01D7-47DD-A1BA-015AD5DF89CA}" type="slidenum">
              <a:rPr lang="en-US" smtClean="0"/>
              <a:pPr/>
              <a:t>‹#›</a:t>
            </a:fld>
            <a:endParaRPr lang="en-US" dirty="0"/>
          </a:p>
        </p:txBody>
      </p:sp>
    </p:spTree>
    <p:extLst>
      <p:ext uri="{BB962C8B-B14F-4D97-AF65-F5344CB8AC3E}">
        <p14:creationId xmlns:p14="http://schemas.microsoft.com/office/powerpoint/2010/main" val="2355516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413DDD-392C-4F87-B9BA-539450FD7179}" type="datetimeFigureOut">
              <a:rPr lang="en-US" smtClean="0"/>
              <a:pPr/>
              <a:t>9/5/2014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84DE1AF-01D7-47DD-A1BA-015AD5DF89CA}" type="slidenum">
              <a:rPr lang="en-US" smtClean="0"/>
              <a:pPr/>
              <a:t>‹#›</a:t>
            </a:fld>
            <a:endParaRPr lang="en-US" dirty="0"/>
          </a:p>
        </p:txBody>
      </p:sp>
    </p:spTree>
    <p:extLst>
      <p:ext uri="{BB962C8B-B14F-4D97-AF65-F5344CB8AC3E}">
        <p14:creationId xmlns:p14="http://schemas.microsoft.com/office/powerpoint/2010/main" val="3362946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413DDD-392C-4F87-B9BA-539450FD7179}" type="datetimeFigureOut">
              <a:rPr lang="en-US" smtClean="0"/>
              <a:pPr/>
              <a:t>9/5/2014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84DE1AF-01D7-47DD-A1BA-015AD5DF89CA}" type="slidenum">
              <a:rPr lang="en-US" smtClean="0"/>
              <a:pPr/>
              <a:t>‹#›</a:t>
            </a:fld>
            <a:endParaRPr lang="en-US" dirty="0"/>
          </a:p>
        </p:txBody>
      </p:sp>
    </p:spTree>
    <p:extLst>
      <p:ext uri="{BB962C8B-B14F-4D97-AF65-F5344CB8AC3E}">
        <p14:creationId xmlns:p14="http://schemas.microsoft.com/office/powerpoint/2010/main" val="494880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413DDD-392C-4F87-B9BA-539450FD7179}" type="datetimeFigureOut">
              <a:rPr lang="en-US" smtClean="0"/>
              <a:pPr/>
              <a:t>9/5/2014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84DE1AF-01D7-47DD-A1BA-015AD5DF89CA}" type="slidenum">
              <a:rPr lang="en-US" smtClean="0"/>
              <a:pPr/>
              <a:t>‹#›</a:t>
            </a:fld>
            <a:endParaRPr lang="en-US" dirty="0"/>
          </a:p>
        </p:txBody>
      </p:sp>
    </p:spTree>
    <p:extLst>
      <p:ext uri="{BB962C8B-B14F-4D97-AF65-F5344CB8AC3E}">
        <p14:creationId xmlns:p14="http://schemas.microsoft.com/office/powerpoint/2010/main" val="136449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413DDD-392C-4F87-B9BA-539450FD7179}" type="datetimeFigureOut">
              <a:rPr lang="en-US" smtClean="0"/>
              <a:pPr/>
              <a:t>9/5/2014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4DE1AF-01D7-47DD-A1BA-015AD5DF89CA}" type="slidenum">
              <a:rPr lang="en-US" smtClean="0"/>
              <a:pPr/>
              <a:t>‹#›</a:t>
            </a:fld>
            <a:endParaRPr lang="en-US" dirty="0"/>
          </a:p>
        </p:txBody>
      </p:sp>
    </p:spTree>
    <p:extLst>
      <p:ext uri="{BB962C8B-B14F-4D97-AF65-F5344CB8AC3E}">
        <p14:creationId xmlns:p14="http://schemas.microsoft.com/office/powerpoint/2010/main" val="1349752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413DDD-392C-4F87-B9BA-539450FD7179}" type="datetimeFigureOut">
              <a:rPr lang="en-US" smtClean="0"/>
              <a:pPr/>
              <a:t>9/5/2014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4DE1AF-01D7-47DD-A1BA-015AD5DF89CA}" type="slidenum">
              <a:rPr lang="en-US" smtClean="0"/>
              <a:pPr/>
              <a:t>‹#›</a:t>
            </a:fld>
            <a:endParaRPr lang="en-US" dirty="0"/>
          </a:p>
        </p:txBody>
      </p:sp>
    </p:spTree>
    <p:extLst>
      <p:ext uri="{BB962C8B-B14F-4D97-AF65-F5344CB8AC3E}">
        <p14:creationId xmlns:p14="http://schemas.microsoft.com/office/powerpoint/2010/main" val="1290992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413DDD-392C-4F87-B9BA-539450FD7179}" type="datetimeFigureOut">
              <a:rPr lang="en-US" smtClean="0"/>
              <a:pPr/>
              <a:t>9/5/2014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4DE1AF-01D7-47DD-A1BA-015AD5DF89CA}" type="slidenum">
              <a:rPr lang="en-US" smtClean="0"/>
              <a:pPr/>
              <a:t>‹#›</a:t>
            </a:fld>
            <a:endParaRPr lang="en-US" dirty="0"/>
          </a:p>
        </p:txBody>
      </p:sp>
    </p:spTree>
    <p:extLst>
      <p:ext uri="{BB962C8B-B14F-4D97-AF65-F5344CB8AC3E}">
        <p14:creationId xmlns:p14="http://schemas.microsoft.com/office/powerpoint/2010/main" val="3714897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6.png"/><Relationship Id="rId2" Type="http://schemas.openxmlformats.org/officeDocument/2006/relationships/tags" Target="../tags/tag14.xml"/><Relationship Id="rId1" Type="http://schemas.openxmlformats.org/officeDocument/2006/relationships/vmlDrawing" Target="../drawings/vmlDrawing2.vml"/><Relationship Id="rId6" Type="http://schemas.openxmlformats.org/officeDocument/2006/relationships/image" Target="../media/image5.png"/><Relationship Id="rId5" Type="http://schemas.openxmlformats.org/officeDocument/2006/relationships/image" Target="../media/image8.emf"/><Relationship Id="rId4" Type="http://schemas.openxmlformats.org/officeDocument/2006/relationships/oleObject" Target="../embeddings/oleObject2.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6.png"/><Relationship Id="rId2" Type="http://schemas.openxmlformats.org/officeDocument/2006/relationships/tags" Target="../tags/tag17.xml"/><Relationship Id="rId1" Type="http://schemas.openxmlformats.org/officeDocument/2006/relationships/vmlDrawing" Target="../drawings/vmlDrawing3.vml"/><Relationship Id="rId6" Type="http://schemas.openxmlformats.org/officeDocument/2006/relationships/image" Target="../media/image5.png"/><Relationship Id="rId5" Type="http://schemas.openxmlformats.org/officeDocument/2006/relationships/image" Target="../media/image9.emf"/><Relationship Id="rId4" Type="http://schemas.openxmlformats.org/officeDocument/2006/relationships/oleObject" Target="../embeddings/oleObject3.bin"/></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5.png"/><Relationship Id="rId2" Type="http://schemas.openxmlformats.org/officeDocument/2006/relationships/tags" Target="../tags/tag18.xml"/><Relationship Id="rId1" Type="http://schemas.openxmlformats.org/officeDocument/2006/relationships/vmlDrawing" Target="../drawings/vmlDrawing4.vml"/><Relationship Id="rId6" Type="http://schemas.openxmlformats.org/officeDocument/2006/relationships/image" Target="../media/image6.png"/><Relationship Id="rId5" Type="http://schemas.openxmlformats.org/officeDocument/2006/relationships/image" Target="../media/image10.emf"/><Relationship Id="rId4" Type="http://schemas.openxmlformats.org/officeDocument/2006/relationships/oleObject" Target="../embeddings/oleObject4.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11.e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kaygallagher@westat.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mailto:lindalynch@westat.com"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twitter.com/DaSyCenter" TargetMode="External"/><Relationship Id="rId2" Type="http://schemas.openxmlformats.org/officeDocument/2006/relationships/hyperlink" Target="http://ideadata.org/" TargetMode="External"/><Relationship Id="rId1" Type="http://schemas.openxmlformats.org/officeDocument/2006/relationships/slideLayout" Target="../slideLayouts/slideLayout2.xml"/><Relationship Id="rId4" Type="http://schemas.openxmlformats.org/officeDocument/2006/relationships/hyperlink" Target="https://twitter.com/ideadatacenter" TargetMode="Externa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8.gif"/></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6.png"/><Relationship Id="rId2" Type="http://schemas.openxmlformats.org/officeDocument/2006/relationships/tags" Target="../tags/tag8.xml"/><Relationship Id="rId1" Type="http://schemas.openxmlformats.org/officeDocument/2006/relationships/vmlDrawing" Target="../drawings/vmlDrawing1.v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essionQuestionData" hidden="1"/>
          <p:cNvSpPr txBox="1"/>
          <p:nvPr/>
        </p:nvSpPr>
        <p:spPr>
          <a:xfrm>
            <a:off x="0" y="0"/>
            <a:ext cx="0" cy="232771414"/>
          </a:xfrm>
          <a:prstGeom prst="rect">
            <a:avLst/>
          </a:prstGeom>
          <a:noFill/>
        </p:spPr>
        <p:txBody>
          <a:bodyPr vert="horz" rtlCol="0">
            <a:spAutoFit/>
          </a:bodyPr>
          <a:lstStyle/>
          <a:p>
            <a:r>
              <a:rPr lang="en-US" dirty="0" smtClean="0"/>
              <a:t>&lt;?xml version="1.0"?&gt;&lt;</a:t>
            </a:r>
            <a:r>
              <a:rPr lang="en-US" dirty="0" err="1" smtClean="0"/>
              <a:t>AllQuestions</a:t>
            </a:r>
            <a:r>
              <a:rPr lang="en-US" dirty="0" smtClean="0"/>
              <a:t>&gt;&lt;Question&gt;&lt;</a:t>
            </a:r>
            <a:r>
              <a:rPr lang="en-US" dirty="0" err="1" smtClean="0"/>
              <a:t>slideID</a:t>
            </a:r>
            <a:r>
              <a:rPr lang="en-US" dirty="0" smtClean="0"/>
              <a:t>&gt;322&lt;/</a:t>
            </a:r>
            <a:r>
              <a:rPr lang="en-US" dirty="0" err="1" smtClean="0"/>
              <a:t>slideID</a:t>
            </a:r>
            <a:r>
              <a:rPr lang="en-US" dirty="0" smtClean="0"/>
              <a:t>&gt;&lt;</a:t>
            </a:r>
            <a:r>
              <a:rPr lang="en-US" dirty="0" err="1" smtClean="0"/>
              <a:t>slideType</a:t>
            </a:r>
            <a:r>
              <a:rPr lang="en-US" dirty="0" smtClean="0"/>
              <a:t>&gt;</a:t>
            </a:r>
            <a:r>
              <a:rPr lang="en-US" dirty="0" err="1" smtClean="0"/>
              <a:t>Q&amp;amp;A_QSlide</a:t>
            </a:r>
            <a:r>
              <a:rPr lang="en-US" dirty="0" smtClean="0"/>
              <a:t>&lt;/</a:t>
            </a:r>
            <a:r>
              <a:rPr lang="en-US" dirty="0" err="1" smtClean="0"/>
              <a:t>slideType</a:t>
            </a:r>
            <a:r>
              <a:rPr lang="en-US" dirty="0" smtClean="0"/>
              <a:t>&gt;&lt;</a:t>
            </a:r>
            <a:r>
              <a:rPr lang="en-US" dirty="0" err="1" smtClean="0"/>
              <a:t>questionText</a:t>
            </a:r>
            <a:r>
              <a:rPr lang="en-US" dirty="0" smtClean="0"/>
              <a:t>&gt;How many of you have visited ideadata.org?&lt;/</a:t>
            </a:r>
            <a:r>
              <a:rPr lang="en-US" dirty="0" err="1" smtClean="0"/>
              <a:t>questionText</a:t>
            </a:r>
            <a:r>
              <a:rPr lang="en-US" dirty="0" smtClean="0"/>
              <a:t>&gt;&lt;</a:t>
            </a:r>
            <a:r>
              <a:rPr lang="en-US" dirty="0" err="1" smtClean="0"/>
              <a:t>teamScoringFlag</a:t>
            </a:r>
            <a:r>
              <a:rPr lang="en-US" dirty="0" smtClean="0"/>
              <a:t>&gt;&lt;/</a:t>
            </a:r>
            <a:r>
              <a:rPr lang="en-US" dirty="0" err="1" smtClean="0"/>
              <a:t>teamScoringFlag</a:t>
            </a:r>
            <a:r>
              <a:rPr lang="en-US" dirty="0" smtClean="0"/>
              <a:t>&gt;&lt;</a:t>
            </a:r>
            <a:r>
              <a:rPr lang="en-US" dirty="0" err="1" smtClean="0"/>
              <a:t>correctValue</a:t>
            </a:r>
            <a:r>
              <a:rPr lang="en-US" dirty="0" smtClean="0"/>
              <a:t>&gt;&lt;/</a:t>
            </a:r>
            <a:r>
              <a:rPr lang="en-US" dirty="0" err="1" smtClean="0"/>
              <a:t>correctValue</a:t>
            </a:r>
            <a:r>
              <a:rPr lang="en-US" dirty="0" smtClean="0"/>
              <a:t>&gt;&lt;</a:t>
            </a:r>
            <a:r>
              <a:rPr lang="en-US" dirty="0" err="1" smtClean="0"/>
              <a:t>incorrectValue</a:t>
            </a:r>
            <a:r>
              <a:rPr lang="en-US" dirty="0" smtClean="0"/>
              <a:t>&gt;&lt;/</a:t>
            </a:r>
            <a:r>
              <a:rPr lang="en-US" dirty="0" err="1" smtClean="0"/>
              <a:t>incorrectValue</a:t>
            </a:r>
            <a:r>
              <a:rPr lang="en-US" dirty="0" smtClean="0"/>
              <a:t>&gt;&lt;/Question&gt;&lt;Question&gt;&lt;</a:t>
            </a:r>
            <a:r>
              <a:rPr lang="en-US" dirty="0" err="1" smtClean="0"/>
              <a:t>slideID</a:t>
            </a:r>
            <a:r>
              <a:rPr lang="en-US" dirty="0" smtClean="0"/>
              <a:t>&gt;325&lt;/</a:t>
            </a:r>
            <a:r>
              <a:rPr lang="en-US" dirty="0" err="1" smtClean="0"/>
              <a:t>slideID</a:t>
            </a:r>
            <a:r>
              <a:rPr lang="en-US" dirty="0" smtClean="0"/>
              <a:t>&gt;&lt;</a:t>
            </a:r>
            <a:r>
              <a:rPr lang="en-US" dirty="0" err="1" smtClean="0"/>
              <a:t>slideType</a:t>
            </a:r>
            <a:r>
              <a:rPr lang="en-US" dirty="0" smtClean="0"/>
              <a:t>&gt;</a:t>
            </a:r>
            <a:r>
              <a:rPr lang="en-US" dirty="0" err="1" smtClean="0"/>
              <a:t>Q&amp;amp;A_QSlide</a:t>
            </a:r>
            <a:r>
              <a:rPr lang="en-US" dirty="0" smtClean="0"/>
              <a:t>&lt;/</a:t>
            </a:r>
            <a:r>
              <a:rPr lang="en-US" dirty="0" err="1" smtClean="0"/>
              <a:t>slideType</a:t>
            </a:r>
            <a:r>
              <a:rPr lang="en-US" dirty="0" smtClean="0"/>
              <a:t>&gt;&lt;</a:t>
            </a:r>
            <a:r>
              <a:rPr lang="en-US" dirty="0" err="1" smtClean="0"/>
              <a:t>questionText</a:t>
            </a:r>
            <a:r>
              <a:rPr lang="en-US" dirty="0" smtClean="0"/>
              <a:t>&gt;Are you a member of a community of practice or other online communities?&lt;/</a:t>
            </a:r>
            <a:r>
              <a:rPr lang="en-US" dirty="0" err="1" smtClean="0"/>
              <a:t>questionText</a:t>
            </a:r>
            <a:r>
              <a:rPr lang="en-US" dirty="0" smtClean="0"/>
              <a:t>&gt;&lt;</a:t>
            </a:r>
            <a:r>
              <a:rPr lang="en-US" dirty="0" err="1" smtClean="0"/>
              <a:t>teamScoringFlag</a:t>
            </a:r>
            <a:r>
              <a:rPr lang="en-US" dirty="0" smtClean="0"/>
              <a:t>&gt;&lt;/</a:t>
            </a:r>
            <a:r>
              <a:rPr lang="en-US" dirty="0" err="1" smtClean="0"/>
              <a:t>teamScoringFlag</a:t>
            </a:r>
            <a:r>
              <a:rPr lang="en-US" dirty="0" smtClean="0"/>
              <a:t>&gt;&lt;</a:t>
            </a:r>
            <a:r>
              <a:rPr lang="en-US" dirty="0" err="1" smtClean="0"/>
              <a:t>correctValue</a:t>
            </a:r>
            <a:r>
              <a:rPr lang="en-US" dirty="0" smtClean="0"/>
              <a:t>&gt;&lt;/</a:t>
            </a:r>
            <a:r>
              <a:rPr lang="en-US" dirty="0" err="1" smtClean="0"/>
              <a:t>correctValue</a:t>
            </a:r>
            <a:r>
              <a:rPr lang="en-US" dirty="0" smtClean="0"/>
              <a:t>&gt;&lt;</a:t>
            </a:r>
            <a:r>
              <a:rPr lang="en-US" dirty="0" err="1" smtClean="0"/>
              <a:t>incorrectValue</a:t>
            </a:r>
            <a:r>
              <a:rPr lang="en-US" dirty="0" smtClean="0"/>
              <a:t>&gt;&lt;/</a:t>
            </a:r>
            <a:r>
              <a:rPr lang="en-US" dirty="0" err="1" smtClean="0"/>
              <a:t>incorrectValue</a:t>
            </a:r>
            <a:r>
              <a:rPr lang="en-US" dirty="0" smtClean="0"/>
              <a:t>&gt;&lt;/Question&gt;&lt;Question&gt;&lt;</a:t>
            </a:r>
            <a:r>
              <a:rPr lang="en-US" dirty="0" err="1" smtClean="0"/>
              <a:t>slideID</a:t>
            </a:r>
            <a:r>
              <a:rPr lang="en-US" dirty="0" smtClean="0"/>
              <a:t>&gt;329&lt;/</a:t>
            </a:r>
            <a:r>
              <a:rPr lang="en-US" dirty="0" err="1" smtClean="0"/>
              <a:t>slideID</a:t>
            </a:r>
            <a:r>
              <a:rPr lang="en-US" dirty="0" smtClean="0"/>
              <a:t>&gt;&lt;</a:t>
            </a:r>
            <a:r>
              <a:rPr lang="en-US" dirty="0" err="1" smtClean="0"/>
              <a:t>slideType</a:t>
            </a:r>
            <a:r>
              <a:rPr lang="en-US" dirty="0" smtClean="0"/>
              <a:t>&gt;</a:t>
            </a:r>
            <a:r>
              <a:rPr lang="en-US" dirty="0" err="1" smtClean="0"/>
              <a:t>Q&amp;amp;A_QSlide</a:t>
            </a:r>
            <a:r>
              <a:rPr lang="en-US" dirty="0" smtClean="0"/>
              <a:t>&lt;/</a:t>
            </a:r>
            <a:r>
              <a:rPr lang="en-US" dirty="0" err="1" smtClean="0"/>
              <a:t>slideType</a:t>
            </a:r>
            <a:r>
              <a:rPr lang="en-US" dirty="0" smtClean="0"/>
              <a:t>&gt;&lt;</a:t>
            </a:r>
            <a:r>
              <a:rPr lang="en-US" dirty="0" err="1" smtClean="0"/>
              <a:t>questionText</a:t>
            </a:r>
            <a:r>
              <a:rPr lang="en-US" dirty="0" smtClean="0"/>
              <a:t>&gt;Select which Social Media platforms you use professionally&lt;/</a:t>
            </a:r>
            <a:r>
              <a:rPr lang="en-US" dirty="0" err="1" smtClean="0"/>
              <a:t>questionText</a:t>
            </a:r>
            <a:r>
              <a:rPr lang="en-US" dirty="0" smtClean="0"/>
              <a:t>&gt;&lt;</a:t>
            </a:r>
            <a:r>
              <a:rPr lang="en-US" dirty="0" err="1" smtClean="0"/>
              <a:t>teamScoringFlag</a:t>
            </a:r>
            <a:r>
              <a:rPr lang="en-US" dirty="0" smtClean="0"/>
              <a:t>&gt;&lt;/</a:t>
            </a:r>
            <a:r>
              <a:rPr lang="en-US" dirty="0" err="1" smtClean="0"/>
              <a:t>teamScoringFlag</a:t>
            </a:r>
            <a:r>
              <a:rPr lang="en-US" dirty="0" smtClean="0"/>
              <a:t>&gt;&lt;</a:t>
            </a:r>
            <a:r>
              <a:rPr lang="en-US" dirty="0" err="1" smtClean="0"/>
              <a:t>correctValue</a:t>
            </a:r>
            <a:r>
              <a:rPr lang="en-US" dirty="0" smtClean="0"/>
              <a:t>&gt;&lt;/</a:t>
            </a:r>
            <a:r>
              <a:rPr lang="en-US" dirty="0" err="1" smtClean="0"/>
              <a:t>correctValue</a:t>
            </a:r>
            <a:r>
              <a:rPr lang="en-US" dirty="0" smtClean="0"/>
              <a:t>&gt;&lt;</a:t>
            </a:r>
            <a:r>
              <a:rPr lang="en-US" dirty="0" err="1" smtClean="0"/>
              <a:t>incorrectValue</a:t>
            </a:r>
            <a:r>
              <a:rPr lang="en-US" dirty="0" smtClean="0"/>
              <a:t>&gt;&lt;/</a:t>
            </a:r>
            <a:r>
              <a:rPr lang="en-US" dirty="0" err="1" smtClean="0"/>
              <a:t>incorrectValue</a:t>
            </a:r>
            <a:r>
              <a:rPr lang="en-US" dirty="0" smtClean="0"/>
              <a:t>&gt;&lt;/Question&gt;&lt;/</a:t>
            </a:r>
            <a:r>
              <a:rPr lang="en-US" dirty="0" err="1" smtClean="0"/>
              <a:t>AllQuestions</a:t>
            </a:r>
            <a:r>
              <a:rPr lang="en-US" dirty="0" smtClean="0"/>
              <a:t>&gt;</a:t>
            </a:r>
            <a:endParaRPr lang="en-US" dirty="0"/>
          </a:p>
        </p:txBody>
      </p:sp>
      <p:sp>
        <p:nvSpPr>
          <p:cNvPr id="13" name="SessionAnswerData" hidden="1"/>
          <p:cNvSpPr txBox="1"/>
          <p:nvPr/>
        </p:nvSpPr>
        <p:spPr>
          <a:xfrm>
            <a:off x="1270000" y="0"/>
            <a:ext cx="0" cy="465450495"/>
          </a:xfrm>
          <a:prstGeom prst="rect">
            <a:avLst/>
          </a:prstGeom>
          <a:noFill/>
        </p:spPr>
        <p:txBody>
          <a:bodyPr vert="horz" rtlCol="0">
            <a:spAutoFit/>
          </a:bodyPr>
          <a:lstStyle/>
          <a:p>
            <a:r>
              <a:rPr lang="en-US" smtClean="0"/>
              <a:t>&lt;?xml version="1.0"?&gt;&lt;AllAnswers&gt;&lt;Answers&gt;&lt;slideID&gt;322&lt;/slideID&gt;&lt;answerID&gt;0&lt;/answerID&gt;&lt;answerText&gt;Yes&lt;/answerText&gt;&lt;isCorrect&gt;None&lt;/isCorrect&gt;&lt;pointValue&gt;0&lt;/pointValue&gt;&lt;/Answers&gt;&lt;Answers&gt;&lt;slideID&gt;322&lt;/slideID&gt;&lt;answerID&gt;1&lt;/answerID&gt;&lt;answerText&gt;No&lt;/answerText&gt;&lt;isCorrect&gt;None&lt;/isCorrect&gt;&lt;pointValue&gt;0&lt;/pointValue&gt;&lt;/Answers&gt;&lt;Answers&gt;&lt;slideID&gt;322&lt;/slideID&gt;&lt;answerID&gt;0&lt;/answerID&gt;&lt;answerText&gt;Yes&lt;/answerText&gt;&lt;isCorrect&gt;None&lt;/isCorrect&gt;&lt;pointValue&gt;0&lt;/pointValue&gt;&lt;/Answers&gt;&lt;Answers&gt;&lt;slideID&gt;322&lt;/slideID&gt;&lt;answerID&gt;1&lt;/answerID&gt;&lt;answerText&gt;No&lt;/answerText&gt;&lt;isCorrect&gt;None&lt;/isCorrect&gt;&lt;pointValue&gt;0&lt;/pointValue&gt;&lt;/Answers&gt;&lt;Answers&gt;&lt;slideID&gt;325&lt;/slideID&gt;&lt;answerID&gt;0&lt;/answerID&gt;&lt;answerText&gt;Yes&lt;/answerText&gt;&lt;isCorrect&gt;None&lt;/isCorrect&gt;&lt;pointValue&gt;0&lt;/pointValue&gt;&lt;/Answers&gt;&lt;Answers&gt;&lt;slideID&gt;325&lt;/slideID&gt;&lt;answerID&gt;1&lt;/answerID&gt;&lt;answerText&gt;No&lt;/answerText&gt;&lt;isCorrect&gt;None&lt;/isCorrect&gt;&lt;pointValue&gt;0&lt;/pointValue&gt;&lt;/Answers&gt;&lt;Answers&gt;&lt;slideID&gt;329&lt;/slideID&gt;&lt;answerID&gt;0&lt;/answerID&gt;&lt;answerText&gt;Facebook&lt;/answerText&gt;&lt;isCorrect&gt;None&lt;/isCorrect&gt;&lt;pointValue&gt;0&lt;/pointValue&gt;&lt;/Answers&gt;&lt;Answers&gt;&lt;slideID&gt;329&lt;/slideID&gt;&lt;answerID&gt;1&lt;/answerID&gt;&lt;answerText&gt;Twitter&lt;/answerText&gt;&lt;isCorrect&gt;None&lt;/isCorrect&gt;&lt;pointValue&gt;0&lt;/pointValue&gt;&lt;/Answers&gt;&lt;Answers&gt;&lt;slideID&gt;329&lt;/slideID&gt;&lt;answerID&gt;2&lt;/answerID&gt;&lt;answerText&gt;Linked in&lt;/answerText&gt;&lt;isCorrect&gt;None&lt;/isCorrect&gt;&lt;pointValue&gt;0&lt;/pointValue&gt;&lt;/Answers&gt;&lt;Answers&gt;&lt;slideID&gt;329&lt;/slideID&gt;&lt;answerID&gt;3&lt;/answerID&gt;&lt;answerText&gt;All of the above&lt;/answerText&gt;&lt;isCorrect&gt;None&lt;/isCorrect&gt;&lt;pointValue&gt;0&lt;/pointValue&gt;&lt;/Answers&gt;&lt;Answers&gt;&lt;slideID&gt;329&lt;/slideID&gt;&lt;answerID&gt;4&lt;/answerID&gt;&lt;answerText&gt;I don’t use any social media&lt;/answerText&gt;&lt;isCorrect&gt;None&lt;/isCorrect&gt;&lt;pointValue&gt;0&lt;/pointValue&gt;&lt;/Answers&gt;&lt;/AllAnswers&gt;</a:t>
            </a:r>
            <a:endParaRPr lang="en-US"/>
          </a:p>
        </p:txBody>
      </p:sp>
      <p:sp>
        <p:nvSpPr>
          <p:cNvPr id="14" name="SessionResponseData" descr="&lt;?xml version=&quot;1.0&quot;?&gt;&lt;AllResponses /&gt;" hidden="1"/>
          <p:cNvSpPr txBox="1"/>
          <p:nvPr/>
        </p:nvSpPr>
        <p:spPr>
          <a:xfrm>
            <a:off x="0" y="0"/>
            <a:ext cx="0" cy="0"/>
          </a:xfrm>
          <a:prstGeom prst="rect">
            <a:avLst/>
          </a:prstGeom>
          <a:noFill/>
        </p:spPr>
        <p:txBody>
          <a:bodyPr vert="horz" rtlCol="0">
            <a:spAutoFit/>
          </a:bodyPr>
          <a:lstStyle/>
          <a:p>
            <a:endParaRPr lang="en-US"/>
          </a:p>
        </p:txBody>
      </p:sp>
      <p:sp>
        <p:nvSpPr>
          <p:cNvPr id="15" name="SessionPresentationSettingsData" hidden="1"/>
          <p:cNvSpPr txBox="1"/>
          <p:nvPr/>
        </p:nvSpPr>
        <p:spPr>
          <a:xfrm>
            <a:off x="0" y="0"/>
            <a:ext cx="0" cy="920282700"/>
          </a:xfrm>
          <a:prstGeom prst="rect">
            <a:avLst/>
          </a:prstGeom>
          <a:noFill/>
        </p:spPr>
        <p:txBody>
          <a:bodyPr vert="horz" rtlCol="0">
            <a:spAutoFit/>
          </a:bodyPr>
          <a:lstStyle/>
          <a:p>
            <a:r>
              <a:rPr lang="en-US" smtClean="0"/>
              <a:t>&lt;?xml version="1.0"?&gt;&lt;Settings&gt;&lt;answerBulletFormat&gt;Numeric&lt;/answerBulletFormat&gt;&lt;answerNowAutoInsert&gt;No&lt;/answerNowAutoInsert&gt;&lt;answerNowStyle&gt;Explosion&lt;/answerNowStyle&gt;&lt;answerNowText&gt;Answer Now&lt;/answerNowText&gt;&lt;chartColors&gt;Use PowerPoint Color Scheme&lt;/chartColors&gt;&lt;chartType&gt;Horizontal&lt;/chartType&gt;&lt;correctAnswerIndicator&gt;Checkmark&lt;/correctAnswerIndicator&gt;&lt;countdownAutoInsert&gt;No&lt;/countdownAutoInsert&gt;&lt;countdownSeconds&gt;10&lt;/countdownSeconds&gt;&lt;countdownSound&gt;TicToc.wav&lt;/countdownSound&gt;&lt;countdownStyle&gt;Box&lt;/countdownStyle&gt;&lt;gridAutoInsert&gt;No&lt;/gridAutoInsert&gt;&lt;gridFillStyle&gt;Answered&lt;/gridFillStyle&gt;&lt;gridFillColor&gt;0,0,0&lt;/gridFillColor&gt;&lt;gridOpacity&gt;100%&lt;/gridOpacity&gt;&lt;gridTextStyle&gt;Keypad #&lt;/gridTextStyle&gt;&lt;inputSource&gt;Response Devices&lt;/inputSource&gt;&lt;multipleResponseDivisor&gt;# of Responses&lt;/multipleResponseDivisor&gt;&lt;participantsLeaderBoard&gt;5&lt;/participantsLeaderBoard&gt;&lt;percentageDecimalPlaces&gt;0&lt;/percentageDecimalPlaces&gt;&lt;responseCounterAutoInsert&gt;No&lt;/responseCounterAutoInsert&gt;&lt;responseCounterStyle&gt;Oval&lt;/responseCounterStyle&gt;&lt;responseCounterDisplayValue&gt;# of Votes Received&lt;/responseCounterDisplayValue&gt;&lt;insertObjectUsingColor&gt;Blue&lt;/insertObjectUsingColor&gt;&lt;showResults&gt;Yes&lt;/showResults&gt;&lt;teamColors&gt;User Defined&lt;/teamColors&gt;&lt;teamIdentificationType&gt;None&lt;/teamIdentificationType&gt;&lt;teamScoringType&gt;Voting pads only&lt;/teamScoringType&gt;&lt;teamScoringDecimalPlaces&gt;1&lt;/teamScoringDecimalPlaces&gt;&lt;teamIdentificationItem&gt;&lt;/teamIdentificationItem&gt;&lt;teamsLeaderBoard&gt;5&lt;/teamsLeaderBoard&gt;&lt;teamName1&gt;&lt;/teamName1&gt;&lt;teamName2&gt;&lt;/teamName2&gt;&lt;teamName3&gt;&lt;/teamName3&gt;&lt;teamName4&gt;&lt;/teamName4&gt;&lt;teamName5&gt;&lt;/teamName5&gt;&lt;teamName6&gt;&lt;/teamName6&gt;&lt;teamName7&gt;&lt;/teamName7&gt;&lt;teamName8&gt;&lt;/teamName8&gt;&lt;teamName9&gt;&lt;/teamName9&gt;&lt;teamName10&gt;&lt;/teamName10&gt;&lt;showControlBar&gt;Slides with Get Feedback Objects&lt;/showControlBar&gt;&lt;defaultCorrectPointValue&gt;100&lt;/defaultCorrectPointValue&gt;&lt;defaultIncorrectPointValue&gt;0&lt;/defaultIncorrectPointValue&gt;&lt;chartColor1&gt;187,224,227&lt;/chartColor1&gt;&lt;chartColor2&gt;51,51,153&lt;/chartColor2&gt;&lt;chartColor3&gt;0,153,153&lt;/chartColor3&gt;&lt;chartColor4&gt;153,204,0&lt;/chartColor4&gt;&lt;chartColor5&gt;128,128,128&lt;/chartColor5&gt;&lt;chartColor6&gt;0,0,0&lt;/chartColor6&gt;&lt;chartColor7&gt;0,102,204&lt;/chartColor7&gt;&lt;chartColor8&gt;204,204,255&lt;/chartColor8&gt;&lt;chartColor9&gt;255,0,0&lt;/chartColor9&gt;&lt;chartColor10&gt;255,255,0&lt;/chartColor10&gt;&lt;teamColor1&gt;187,224,227&lt;/teamColor1&gt;&lt;teamColor2&gt;51,51,153&lt;/teamColor2&gt;&lt;teamColor3&gt;0,153,153&lt;/teamColor3&gt;&lt;teamColor4&gt;153,204,0&lt;/teamColor4&gt;&lt;teamColor5&gt;128,128,128&lt;/teamColor5&gt;&lt;teamColor6&gt;0,0,0&lt;/teamColor6&gt;&lt;teamColor7&gt;0,102,204&lt;/teamColor7&gt;&lt;teamColor8&gt;204,204,255&lt;/teamColor8&gt;&lt;teamColor9&gt;255,0,0&lt;/teamColor9&gt;&lt;teamColor10&gt;255,255,0&lt;/teamColor10&gt;&lt;displayAnswerImagesDuringVote&gt;Yes&lt;/displayAnswerImagesDuringVote&gt;&lt;displayAnswerImagesWithResponses&gt;Yes&lt;/displayAnswerImagesWithResponses&gt;&lt;displayAnswerTextDuringVote&gt;Yes&lt;/displayAnswerTextDuringVote&gt;&lt;displayAnswerTextWithResponses&gt;Yes&lt;/displayAnswerTextWithResponses&gt;&lt;questionSlideID&gt;&lt;/questionSlideID&gt;&lt;controlBarState&gt;Expanded&lt;/controlBarState&gt;&lt;isGridColorKnownColor&gt;True&lt;/isGridColorKnownColor&gt;&lt;gridColorName&gt;Yellow&lt;/gridColorName&gt;&lt;AutoRec&gt;&lt;/AutoRec&gt;&lt;AutoRecTimeIntrvl&gt;&lt;/AutoRecTimeIntrvl&gt;&lt;chartVotesView&gt;Percentage&lt;/chartVotesView&gt;&lt;chartLabelsColor&gt;0,0,0&lt;/chartLabelsColor&gt;&lt;isChartLabelColorKnownColor&gt;True&lt;/isChartLabelColorKnownColor&gt;&lt;chartLabelColorName&gt;Black&lt;/chartLabelColorName&gt;&lt;chartXAxisLabelType&gt;Full Text&lt;/chartXAxisLabelType&gt;&lt;/Settings&gt;</a:t>
            </a:r>
            <a:endParaRPr lang="en-US"/>
          </a:p>
        </p:txBody>
      </p:sp>
      <p:sp>
        <p:nvSpPr>
          <p:cNvPr id="16" name="SessionSlideMasterData" hidden="1"/>
          <p:cNvSpPr txBox="1"/>
          <p:nvPr/>
        </p:nvSpPr>
        <p:spPr>
          <a:xfrm>
            <a:off x="0" y="0"/>
            <a:ext cx="0" cy="54938116"/>
          </a:xfrm>
          <a:prstGeom prst="rect">
            <a:avLst/>
          </a:prstGeom>
          <a:noFill/>
        </p:spPr>
        <p:txBody>
          <a:bodyPr vert="horz" rtlCol="0">
            <a:spAutoFit/>
          </a:bodyPr>
          <a:lstStyle/>
          <a:p>
            <a:r>
              <a:rPr lang="en-US" smtClean="0"/>
              <a:t>&lt;?xml version="1.0"?&gt;&lt;SlideMaster&gt;&lt;tagSlideID&gt;322&lt;/tagSlideID&gt;&lt;slideID&gt;322&lt;/slideID&gt;&lt;tagSlideID&gt;325&lt;/tagSlideID&gt;&lt;slideID&gt;325&lt;/slideID&gt;&lt;tagSlideID&gt;329&lt;/tagSlideID&gt;&lt;slideID&gt;329&lt;/slideID&gt;&lt;/SlideMaster&gt;</a:t>
            </a:r>
            <a:endParaRPr lang="en-US"/>
          </a:p>
        </p:txBody>
      </p:sp>
    </p:spTree>
    <p:custDataLst>
      <p:tags r:id="rId1"/>
    </p:custDataLst>
    <p:extLst>
      <p:ext uri="{BB962C8B-B14F-4D97-AF65-F5344CB8AC3E}">
        <p14:creationId xmlns:p14="http://schemas.microsoft.com/office/powerpoint/2010/main" val="19846502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75000"/>
                  </a:schemeClr>
                </a:solidFill>
                <a:ea typeface="Verdana" panose="020B0604030504040204" pitchFamily="34" charset="0"/>
                <a:cs typeface="Verdana" panose="020B0604030504040204" pitchFamily="34" charset="0"/>
              </a:rPr>
              <a:t>Public Website</a:t>
            </a:r>
          </a:p>
        </p:txBody>
      </p:sp>
      <p:sp>
        <p:nvSpPr>
          <p:cNvPr id="3" name="Content Placeholder 4"/>
          <p:cNvSpPr>
            <a:spLocks noGrp="1"/>
          </p:cNvSpPr>
          <p:nvPr>
            <p:ph idx="1"/>
          </p:nvPr>
        </p:nvSpPr>
        <p:spPr/>
        <p:txBody>
          <a:bodyPr/>
          <a:lstStyle/>
          <a:p>
            <a:r>
              <a:rPr lang="en-US" dirty="0" smtClean="0"/>
              <a:t>About Us</a:t>
            </a:r>
          </a:p>
          <a:p>
            <a:r>
              <a:rPr lang="en-US" dirty="0" smtClean="0"/>
              <a:t>Tools and Products</a:t>
            </a:r>
          </a:p>
          <a:p>
            <a:r>
              <a:rPr lang="en-US" dirty="0" smtClean="0"/>
              <a:t>Technical Assistance</a:t>
            </a:r>
          </a:p>
          <a:p>
            <a:r>
              <a:rPr lang="en-US" dirty="0" smtClean="0"/>
              <a:t>Contact Us</a:t>
            </a:r>
          </a:p>
          <a:p>
            <a:r>
              <a:rPr lang="en-US" dirty="0" smtClean="0"/>
              <a:t>To Come – Events, Links</a:t>
            </a:r>
          </a:p>
        </p:txBody>
      </p:sp>
    </p:spTree>
    <p:custDataLst>
      <p:tags r:id="rId1"/>
    </p:custDataLst>
    <p:extLst>
      <p:ext uri="{BB962C8B-B14F-4D97-AF65-F5344CB8AC3E}">
        <p14:creationId xmlns:p14="http://schemas.microsoft.com/office/powerpoint/2010/main" val="20026628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75000"/>
                  </a:schemeClr>
                </a:solidFill>
                <a:ea typeface="Verdana" panose="020B0604030504040204" pitchFamily="34" charset="0"/>
                <a:cs typeface="Verdana" panose="020B0604030504040204" pitchFamily="34" charset="0"/>
              </a:rPr>
              <a:t>Website – Registered </a:t>
            </a:r>
            <a:r>
              <a:rPr lang="en-US" sz="4000" b="1" dirty="0" smtClean="0">
                <a:solidFill>
                  <a:schemeClr val="accent1">
                    <a:lumMod val="75000"/>
                  </a:schemeClr>
                </a:solidFill>
                <a:ea typeface="Verdana" panose="020B0604030504040204" pitchFamily="34" charset="0"/>
                <a:cs typeface="Verdana" panose="020B0604030504040204" pitchFamily="34" charset="0"/>
              </a:rPr>
              <a:t>Users</a:t>
            </a:r>
            <a:endParaRPr lang="en-US" sz="4000" b="1" dirty="0">
              <a:solidFill>
                <a:schemeClr val="accent1">
                  <a:lumMod val="75000"/>
                </a:schemeClr>
              </a:solidFill>
              <a:ea typeface="Verdana" panose="020B0604030504040204" pitchFamily="34" charset="0"/>
              <a:cs typeface="Verdana" panose="020B0604030504040204" pitchFamily="34" charset="0"/>
            </a:endParaRPr>
          </a:p>
        </p:txBody>
      </p:sp>
      <p:sp>
        <p:nvSpPr>
          <p:cNvPr id="3" name="Content Placeholder 4"/>
          <p:cNvSpPr>
            <a:spLocks noGrp="1"/>
          </p:cNvSpPr>
          <p:nvPr>
            <p:ph idx="1"/>
          </p:nvPr>
        </p:nvSpPr>
        <p:spPr/>
        <p:txBody>
          <a:bodyPr/>
          <a:lstStyle/>
          <a:p>
            <a:r>
              <a:rPr lang="en-US" dirty="0" smtClean="0"/>
              <a:t>Registered users are: </a:t>
            </a:r>
          </a:p>
          <a:p>
            <a:pPr lvl="1"/>
            <a:r>
              <a:rPr lang="en-US" dirty="0" smtClean="0"/>
              <a:t>state and local data managers</a:t>
            </a:r>
          </a:p>
          <a:p>
            <a:pPr lvl="1"/>
            <a:r>
              <a:rPr lang="en-US" dirty="0" smtClean="0"/>
              <a:t>state and local special education directors</a:t>
            </a:r>
          </a:p>
          <a:p>
            <a:pPr lvl="1"/>
            <a:r>
              <a:rPr lang="en-US" dirty="0" smtClean="0"/>
              <a:t>619 coordinators</a:t>
            </a:r>
          </a:p>
          <a:p>
            <a:pPr lvl="1"/>
            <a:r>
              <a:rPr lang="en-US" dirty="0" smtClean="0"/>
              <a:t>other related state and district personnel</a:t>
            </a:r>
          </a:p>
          <a:p>
            <a:pPr lvl="1"/>
            <a:r>
              <a:rPr lang="en-US" i="1" dirty="0" smtClean="0"/>
              <a:t>IDEA</a:t>
            </a:r>
            <a:r>
              <a:rPr lang="en-US" dirty="0" smtClean="0"/>
              <a:t> data-related TA providers</a:t>
            </a:r>
          </a:p>
          <a:p>
            <a:pPr lvl="1"/>
            <a:r>
              <a:rPr lang="en-US" dirty="0"/>
              <a:t>ED staff</a:t>
            </a:r>
          </a:p>
          <a:p>
            <a:pPr lvl="1"/>
            <a:r>
              <a:rPr lang="en-US" dirty="0" smtClean="0"/>
              <a:t>IDC project staff</a:t>
            </a:r>
          </a:p>
          <a:p>
            <a:endParaRPr lang="en-US" dirty="0" smtClean="0"/>
          </a:p>
        </p:txBody>
      </p:sp>
    </p:spTree>
    <p:custDataLst>
      <p:tags r:id="rId1"/>
    </p:custDataLst>
    <p:extLst>
      <p:ext uri="{BB962C8B-B14F-4D97-AF65-F5344CB8AC3E}">
        <p14:creationId xmlns:p14="http://schemas.microsoft.com/office/powerpoint/2010/main" val="33032217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1">
                    <a:lumMod val="75000"/>
                  </a:schemeClr>
                </a:solidFill>
                <a:ea typeface="Verdana" panose="020B0604030504040204" pitchFamily="34" charset="0"/>
                <a:cs typeface="Verdana" panose="020B0604030504040204" pitchFamily="34" charset="0"/>
              </a:rPr>
              <a:t>Website – Registered User </a:t>
            </a:r>
            <a:r>
              <a:rPr lang="en-US" b="1" dirty="0" smtClean="0">
                <a:solidFill>
                  <a:schemeClr val="accent1">
                    <a:lumMod val="75000"/>
                  </a:schemeClr>
                </a:solidFill>
                <a:ea typeface="Verdana" panose="020B0604030504040204" pitchFamily="34" charset="0"/>
                <a:cs typeface="Verdana" panose="020B0604030504040204" pitchFamily="34" charset="0"/>
              </a:rPr>
              <a:t/>
            </a:r>
            <a:br>
              <a:rPr lang="en-US" b="1" dirty="0" smtClean="0">
                <a:solidFill>
                  <a:schemeClr val="accent1">
                    <a:lumMod val="75000"/>
                  </a:schemeClr>
                </a:solidFill>
                <a:ea typeface="Verdana" panose="020B0604030504040204" pitchFamily="34" charset="0"/>
                <a:cs typeface="Verdana" panose="020B0604030504040204" pitchFamily="34" charset="0"/>
              </a:rPr>
            </a:br>
            <a:r>
              <a:rPr lang="en-US" b="1" dirty="0" smtClean="0">
                <a:solidFill>
                  <a:schemeClr val="accent1">
                    <a:lumMod val="75000"/>
                  </a:schemeClr>
                </a:solidFill>
                <a:ea typeface="Verdana" panose="020B0604030504040204" pitchFamily="34" charset="0"/>
                <a:cs typeface="Verdana" panose="020B0604030504040204" pitchFamily="34" charset="0"/>
              </a:rPr>
              <a:t>Login (cont.)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latin typeface="Arial" panose="020B0604020202020204" pitchFamily="34" charset="0"/>
                <a:cs typeface="Arial" panose="020B0604020202020204" pitchFamily="34" charset="0"/>
              </a:rPr>
              <a:t>Main areas will include:</a:t>
            </a:r>
          </a:p>
          <a:p>
            <a:r>
              <a:rPr lang="en-US" dirty="0" smtClean="0">
                <a:latin typeface="Arial" panose="020B0604020202020204" pitchFamily="34" charset="0"/>
                <a:cs typeface="Arial" panose="020B0604020202020204" pitchFamily="34" charset="0"/>
              </a:rPr>
              <a:t>Learning Communities for collaboration, discussion, and sharing of ideas</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State Data Quality </a:t>
            </a:r>
            <a:r>
              <a:rPr lang="en-US" dirty="0" smtClean="0">
                <a:latin typeface="Arial" panose="020B0604020202020204" pitchFamily="34" charset="0"/>
                <a:cs typeface="Arial" panose="020B0604020202020204" pitchFamily="34" charset="0"/>
              </a:rPr>
              <a:t>Profiles – A</a:t>
            </a:r>
            <a:r>
              <a:rPr lang="en-US" dirty="0" smtClean="0"/>
              <a:t>n </a:t>
            </a:r>
            <a:r>
              <a:rPr lang="en-US" dirty="0"/>
              <a:t>interactive tool for storing and reporting out by state and across states </a:t>
            </a:r>
            <a:r>
              <a:rPr lang="en-US" dirty="0" smtClean="0"/>
              <a:t>information </a:t>
            </a:r>
            <a:r>
              <a:rPr lang="en-US" dirty="0"/>
              <a:t>that reflects data quality (i.e., timeliness, accuracy, and completeness)</a:t>
            </a:r>
            <a:endParaRPr lang="en-US" sz="2800" dirty="0"/>
          </a:p>
          <a:p>
            <a:r>
              <a:rPr lang="en-US" dirty="0" smtClean="0">
                <a:latin typeface="Arial" panose="020B0604020202020204" pitchFamily="34" charset="0"/>
                <a:cs typeface="Arial" panose="020B0604020202020204" pitchFamily="34" charset="0"/>
              </a:rPr>
              <a:t>Resource Library – compilation of relevant resources collected from the field</a:t>
            </a:r>
            <a:endParaRPr lang="en-US" dirty="0">
              <a:latin typeface="Arial" panose="020B0604020202020204" pitchFamily="34" charset="0"/>
              <a:cs typeface="Arial" panose="020B0604020202020204" pitchFamily="34" charset="0"/>
            </a:endParaRPr>
          </a:p>
          <a:p>
            <a:endParaRPr lang="en-US" dirty="0"/>
          </a:p>
        </p:txBody>
      </p:sp>
    </p:spTree>
    <p:custDataLst>
      <p:tags r:id="rId1"/>
    </p:custDataLst>
    <p:extLst>
      <p:ext uri="{BB962C8B-B14F-4D97-AF65-F5344CB8AC3E}">
        <p14:creationId xmlns:p14="http://schemas.microsoft.com/office/powerpoint/2010/main" val="21847290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75000"/>
                  </a:schemeClr>
                </a:solidFill>
                <a:ea typeface="Verdana" panose="020B0604030504040204" pitchFamily="34" charset="0"/>
                <a:cs typeface="Verdana" panose="020B0604030504040204" pitchFamily="34" charset="0"/>
              </a:rPr>
              <a:t>Resource Library</a:t>
            </a:r>
          </a:p>
        </p:txBody>
      </p:sp>
      <p:sp>
        <p:nvSpPr>
          <p:cNvPr id="3" name="Content Placeholder 4"/>
          <p:cNvSpPr>
            <a:spLocks noGrp="1"/>
          </p:cNvSpPr>
          <p:nvPr>
            <p:ph idx="1"/>
          </p:nvPr>
        </p:nvSpPr>
        <p:spPr/>
        <p:txBody>
          <a:bodyPr/>
          <a:lstStyle/>
          <a:p>
            <a:r>
              <a:rPr lang="en-US" dirty="0" smtClean="0"/>
              <a:t>IDC Resources</a:t>
            </a:r>
          </a:p>
          <a:p>
            <a:r>
              <a:rPr lang="en-US" dirty="0" smtClean="0"/>
              <a:t>Other Resources</a:t>
            </a:r>
          </a:p>
          <a:p>
            <a:r>
              <a:rPr lang="en-US" dirty="0" smtClean="0">
                <a:latin typeface="Arial" panose="020B0604020202020204" pitchFamily="34" charset="0"/>
                <a:cs typeface="Arial" panose="020B0604020202020204" pitchFamily="34" charset="0"/>
              </a:rPr>
              <a:t>Establishing </a:t>
            </a:r>
            <a:r>
              <a:rPr lang="en-US" dirty="0">
                <a:latin typeface="Arial" panose="020B0604020202020204" pitchFamily="34" charset="0"/>
                <a:cs typeface="Arial" panose="020B0604020202020204" pitchFamily="34" charset="0"/>
              </a:rPr>
              <a:t>Policies and Procedures for </a:t>
            </a:r>
            <a:r>
              <a:rPr lang="en-US" dirty="0" smtClean="0">
                <a:latin typeface="Arial" panose="020B0604020202020204" pitchFamily="34" charset="0"/>
                <a:cs typeface="Arial" panose="020B0604020202020204" pitchFamily="34" charset="0"/>
              </a:rPr>
              <a:t>Identifying Appropriate </a:t>
            </a:r>
            <a:r>
              <a:rPr lang="en-US" dirty="0">
                <a:latin typeface="Arial" panose="020B0604020202020204" pitchFamily="34" charset="0"/>
                <a:cs typeface="Arial" panose="020B0604020202020204" pitchFamily="34" charset="0"/>
              </a:rPr>
              <a:t>Resources</a:t>
            </a:r>
          </a:p>
          <a:p>
            <a:r>
              <a:rPr lang="en-US" dirty="0">
                <a:latin typeface="Arial" panose="020B0604020202020204" pitchFamily="34" charset="0"/>
                <a:cs typeface="Arial" panose="020B0604020202020204" pitchFamily="34" charset="0"/>
              </a:rPr>
              <a:t>Public Site and Registered User </a:t>
            </a:r>
            <a:r>
              <a:rPr lang="en-US" dirty="0" smtClean="0">
                <a:latin typeface="Arial" panose="020B0604020202020204" pitchFamily="34" charset="0"/>
                <a:cs typeface="Arial" panose="020B0604020202020204" pitchFamily="34" charset="0"/>
              </a:rPr>
              <a:t>Site</a:t>
            </a:r>
          </a:p>
          <a:p>
            <a:endParaRPr lang="en-US" dirty="0">
              <a:latin typeface="Arial" panose="020B0604020202020204" pitchFamily="34" charset="0"/>
              <a:cs typeface="Arial" panose="020B0604020202020204" pitchFamily="34" charset="0"/>
            </a:endParaRPr>
          </a:p>
          <a:p>
            <a:pPr marL="0" indent="0">
              <a:buNone/>
            </a:pPr>
            <a:endParaRPr lang="en-US" dirty="0" smtClean="0"/>
          </a:p>
          <a:p>
            <a:pPr lvl="1"/>
            <a:endParaRPr lang="en-US" dirty="0" smtClean="0"/>
          </a:p>
          <a:p>
            <a:pPr lvl="1"/>
            <a:endParaRPr lang="en-US" dirty="0" smtClean="0"/>
          </a:p>
          <a:p>
            <a:endParaRPr lang="en-US" dirty="0" smtClean="0"/>
          </a:p>
        </p:txBody>
      </p:sp>
    </p:spTree>
    <p:custDataLst>
      <p:tags r:id="rId1"/>
    </p:custDataLst>
    <p:extLst>
      <p:ext uri="{BB962C8B-B14F-4D97-AF65-F5344CB8AC3E}">
        <p14:creationId xmlns:p14="http://schemas.microsoft.com/office/powerpoint/2010/main" val="39844358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Q&amp;A_Charts"/>
          <p:cNvGraphicFramePr>
            <a:graphicFrameLocks/>
          </p:cNvGraphicFramePr>
          <p:nvPr>
            <p:extLst>
              <p:ext uri="{D42A27DB-BD31-4B8C-83A1-F6EECF244321}">
                <p14:modId xmlns:p14="http://schemas.microsoft.com/office/powerpoint/2010/main" val="1972610071"/>
              </p:ext>
            </p:extLst>
          </p:nvPr>
        </p:nvGraphicFramePr>
        <p:xfrm>
          <a:off x="457200" y="2057400"/>
          <a:ext cx="6985000" cy="1504950"/>
        </p:xfrm>
        <a:graphic>
          <a:graphicData uri="http://schemas.openxmlformats.org/presentationml/2006/ole">
            <mc:AlternateContent xmlns:mc="http://schemas.openxmlformats.org/markup-compatibility/2006">
              <mc:Choice xmlns:v="urn:schemas-microsoft-com:vml" Requires="v">
                <p:oleObj spid="_x0000_s2095" name="Chart" r:id="rId4" imgW="6981808" imgH="1504918" progId="MSGraph.Chart.8">
                  <p:embed followColorScheme="full"/>
                </p:oleObj>
              </mc:Choice>
              <mc:Fallback>
                <p:oleObj name="Chart" r:id="rId4" imgW="6981808" imgH="1504918" progId="MSGraph.Chart.8">
                  <p:embed followColorScheme="full"/>
                  <p:pic>
                    <p:nvPicPr>
                      <p:cNvPr id="0" name=""/>
                      <p:cNvPicPr/>
                      <p:nvPr/>
                    </p:nvPicPr>
                    <p:blipFill>
                      <a:blip r:embed="rId5"/>
                      <a:stretch>
                        <a:fillRect/>
                      </a:stretch>
                    </p:blipFill>
                    <p:spPr>
                      <a:xfrm>
                        <a:off x="457200" y="2057400"/>
                        <a:ext cx="6985000" cy="1504950"/>
                      </a:xfrm>
                      <a:prstGeom prst="rect">
                        <a:avLst/>
                      </a:prstGeom>
                    </p:spPr>
                  </p:pic>
                </p:oleObj>
              </mc:Fallback>
            </mc:AlternateContent>
          </a:graphicData>
        </a:graphic>
      </p:graphicFrame>
      <p:sp>
        <p:nvSpPr>
          <p:cNvPr id="2" name="Q&amp;A_questions"/>
          <p:cNvSpPr>
            <a:spLocks noGrp="1"/>
          </p:cNvSpPr>
          <p:nvPr>
            <p:ph type="title"/>
          </p:nvPr>
        </p:nvSpPr>
        <p:spPr>
          <a:xfrm>
            <a:off x="457200" y="609600"/>
            <a:ext cx="8229600" cy="1143000"/>
          </a:xfrm>
        </p:spPr>
        <p:txBody>
          <a:bodyPr>
            <a:noAutofit/>
          </a:bodyPr>
          <a:lstStyle/>
          <a:p>
            <a:r>
              <a:rPr lang="en-US" sz="4000" b="1" dirty="0">
                <a:solidFill>
                  <a:schemeClr val="accent1">
                    <a:lumMod val="75000"/>
                  </a:schemeClr>
                </a:solidFill>
                <a:latin typeface="Fogo"/>
                <a:ea typeface="Verdana" panose="020B0604030504040204" pitchFamily="34" charset="0"/>
                <a:cs typeface="Verdana" panose="020B0604030504040204" pitchFamily="34" charset="0"/>
              </a:rPr>
              <a:t>Are you a member of a community of practice or other online communities?</a:t>
            </a:r>
          </a:p>
        </p:txBody>
      </p:sp>
      <p:sp>
        <p:nvSpPr>
          <p:cNvPr id="3" name="Q&amp;A_answers"/>
          <p:cNvSpPr>
            <a:spLocks noGrp="1"/>
          </p:cNvSpPr>
          <p:nvPr>
            <p:ph idx="1"/>
          </p:nvPr>
        </p:nvSpPr>
        <p:spPr>
          <a:xfrm>
            <a:off x="1143000" y="2417362"/>
            <a:ext cx="8229600" cy="1545038"/>
          </a:xfrm>
        </p:spPr>
        <p:txBody>
          <a:bodyPr wrap="square">
            <a:spAutoFit/>
          </a:bodyPr>
          <a:lstStyle/>
          <a:p>
            <a:pPr marL="514350" indent="-514350">
              <a:lnSpc>
                <a:spcPct val="85000"/>
              </a:lnSpc>
              <a:buAutoNum type="arabicPeriod"/>
            </a:pPr>
            <a:r>
              <a:rPr lang="en-US" dirty="0" smtClean="0"/>
              <a:t>Yes</a:t>
            </a:r>
          </a:p>
          <a:p>
            <a:pPr marL="514350" indent="-514350">
              <a:lnSpc>
                <a:spcPct val="85000"/>
              </a:lnSpc>
              <a:buAutoNum type="arabicPeriod"/>
            </a:pPr>
            <a:r>
              <a:rPr lang="en-US" dirty="0" smtClean="0"/>
              <a:t>No</a:t>
            </a:r>
          </a:p>
          <a:p>
            <a:pPr marL="514350" indent="-514350">
              <a:lnSpc>
                <a:spcPct val="85000"/>
              </a:lnSpc>
              <a:buAutoNum type="arabicPeriod"/>
            </a:pPr>
            <a:endParaRPr lang="en-US" dirty="0"/>
          </a:p>
        </p:txBody>
      </p:sp>
      <p:grpSp>
        <p:nvGrpSpPr>
          <p:cNvPr id="19" name="ResponseCounter"/>
          <p:cNvGrpSpPr/>
          <p:nvPr/>
        </p:nvGrpSpPr>
        <p:grpSpPr>
          <a:xfrm>
            <a:off x="381000" y="4726049"/>
            <a:ext cx="1308100" cy="1447800"/>
            <a:chOff x="0" y="5181600"/>
            <a:chExt cx="1308100" cy="1447800"/>
          </a:xfrm>
        </p:grpSpPr>
        <p:pic>
          <p:nvPicPr>
            <p:cNvPr id="17" name="PictureShape"/>
            <p:cNvPicPr>
              <a:picLocks/>
            </p:cNvPicPr>
            <p:nvPr/>
          </p:nvPicPr>
          <p:blipFill>
            <a:blip r:embed="rId6">
              <a:extLst>
                <a:ext uri="{28A0092B-C50C-407E-A947-70E740481C1C}">
                  <a14:useLocalDpi xmlns:a14="http://schemas.microsoft.com/office/drawing/2010/main" val="0"/>
                </a:ext>
              </a:extLst>
            </a:blip>
            <a:stretch>
              <a:fillRect/>
            </a:stretch>
          </p:blipFill>
          <p:spPr>
            <a:xfrm>
              <a:off x="0" y="5181600"/>
              <a:ext cx="1308100" cy="1447800"/>
            </a:xfrm>
            <a:prstGeom prst="rect">
              <a:avLst/>
            </a:prstGeom>
          </p:spPr>
        </p:pic>
        <p:sp>
          <p:nvSpPr>
            <p:cNvPr id="18" name="TextShape"/>
            <p:cNvSpPr txBox="1"/>
            <p:nvPr/>
          </p:nvSpPr>
          <p:spPr>
            <a:xfrm>
              <a:off x="38100" y="5588000"/>
              <a:ext cx="1219200" cy="492443"/>
            </a:xfrm>
            <a:prstGeom prst="rect">
              <a:avLst/>
            </a:prstGeom>
            <a:noFill/>
          </p:spPr>
          <p:txBody>
            <a:bodyPr vert="horz" rtlCol="0">
              <a:spAutoFit/>
            </a:bodyPr>
            <a:lstStyle/>
            <a:p>
              <a:pPr algn="ctr"/>
              <a:r>
                <a:rPr lang="en-US" sz="2600" smtClean="0"/>
                <a:t>0</a:t>
              </a:r>
              <a:endParaRPr lang="en-US" sz="2600" dirty="0"/>
            </a:p>
          </p:txBody>
        </p:sp>
      </p:grpSp>
      <p:grpSp>
        <p:nvGrpSpPr>
          <p:cNvPr id="7" name="CountDownClock"/>
          <p:cNvGrpSpPr/>
          <p:nvPr/>
        </p:nvGrpSpPr>
        <p:grpSpPr>
          <a:xfrm>
            <a:off x="7759700" y="4987955"/>
            <a:ext cx="1244600" cy="1244600"/>
            <a:chOff x="7747000" y="5638800"/>
            <a:chExt cx="1244600" cy="1244600"/>
          </a:xfrm>
        </p:grpSpPr>
        <p:pic>
          <p:nvPicPr>
            <p:cNvPr id="5" name="BoxObject"/>
            <p:cNvPicPr>
              <a:picLocks/>
            </p:cNvPicPr>
            <p:nvPr/>
          </p:nvPicPr>
          <p:blipFill>
            <a:blip r:embed="rId7">
              <a:extLst>
                <a:ext uri="{28A0092B-C50C-407E-A947-70E740481C1C}">
                  <a14:useLocalDpi xmlns:a14="http://schemas.microsoft.com/office/drawing/2010/main" val="0"/>
                </a:ext>
              </a:extLst>
            </a:blip>
            <a:stretch>
              <a:fillRect/>
            </a:stretch>
          </p:blipFill>
          <p:spPr>
            <a:xfrm>
              <a:off x="7747000" y="5638800"/>
              <a:ext cx="1244600" cy="1244600"/>
            </a:xfrm>
            <a:prstGeom prst="rect">
              <a:avLst/>
            </a:prstGeom>
          </p:spPr>
        </p:pic>
        <p:sp>
          <p:nvSpPr>
            <p:cNvPr id="6" name="TextObject"/>
            <p:cNvSpPr txBox="1"/>
            <p:nvPr/>
          </p:nvSpPr>
          <p:spPr>
            <a:xfrm>
              <a:off x="8001000" y="6032500"/>
              <a:ext cx="762000" cy="400110"/>
            </a:xfrm>
            <a:prstGeom prst="rect">
              <a:avLst/>
            </a:prstGeom>
            <a:noFill/>
          </p:spPr>
          <p:txBody>
            <a:bodyPr vert="horz" rtlCol="0">
              <a:spAutoFit/>
            </a:bodyPr>
            <a:lstStyle/>
            <a:p>
              <a:pPr algn="ctr"/>
              <a:r>
                <a:rPr lang="en-US" sz="2000" smtClean="0"/>
                <a:t>10</a:t>
              </a:r>
              <a:endParaRPr lang="en-US" sz="2000"/>
            </a:p>
          </p:txBody>
        </p:sp>
      </p:grpSp>
    </p:spTree>
    <p:custDataLst>
      <p:tags r:id="rId2"/>
    </p:custDataLst>
    <p:extLst>
      <p:ext uri="{BB962C8B-B14F-4D97-AF65-F5344CB8AC3E}">
        <p14:creationId xmlns:p14="http://schemas.microsoft.com/office/powerpoint/2010/main" val="7889123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75000"/>
                  </a:schemeClr>
                </a:solidFill>
                <a:ea typeface="Verdana" panose="020B0604030504040204" pitchFamily="34" charset="0"/>
                <a:cs typeface="Verdana" panose="020B0604030504040204" pitchFamily="34" charset="0"/>
              </a:rPr>
              <a:t>Learning Communities</a:t>
            </a:r>
          </a:p>
        </p:txBody>
      </p:sp>
      <p:sp>
        <p:nvSpPr>
          <p:cNvPr id="3" name="Content Placeholder 4"/>
          <p:cNvSpPr>
            <a:spLocks noGrp="1"/>
          </p:cNvSpPr>
          <p:nvPr>
            <p:ph idx="1"/>
          </p:nvPr>
        </p:nvSpPr>
        <p:spPr/>
        <p:txBody>
          <a:bodyPr>
            <a:normAutofit lnSpcReduction="10000"/>
          </a:bodyPr>
          <a:lstStyle/>
          <a:p>
            <a:r>
              <a:rPr lang="en-US" dirty="0" smtClean="0"/>
              <a:t>Possible IDC Communities</a:t>
            </a:r>
          </a:p>
          <a:p>
            <a:pPr lvl="1"/>
            <a:r>
              <a:rPr lang="en-US" dirty="0" smtClean="0"/>
              <a:t>Assessment</a:t>
            </a:r>
          </a:p>
          <a:p>
            <a:pPr lvl="1"/>
            <a:r>
              <a:rPr lang="en-US" dirty="0" smtClean="0"/>
              <a:t>Data Quality/Data Use</a:t>
            </a:r>
          </a:p>
          <a:p>
            <a:pPr lvl="1"/>
            <a:r>
              <a:rPr lang="en-US" dirty="0" smtClean="0"/>
              <a:t>Discipline</a:t>
            </a:r>
          </a:p>
          <a:p>
            <a:pPr lvl="1"/>
            <a:r>
              <a:rPr lang="en-US" dirty="0" smtClean="0"/>
              <a:t>Educational Environments – Online Learning</a:t>
            </a:r>
          </a:p>
          <a:p>
            <a:pPr lvl="1"/>
            <a:r>
              <a:rPr lang="en-US" dirty="0" smtClean="0"/>
              <a:t>MOE and CEIS</a:t>
            </a:r>
          </a:p>
          <a:p>
            <a:pPr lvl="1"/>
            <a:r>
              <a:rPr lang="en-US" dirty="0" smtClean="0"/>
              <a:t>Part C Exiting</a:t>
            </a:r>
          </a:p>
          <a:p>
            <a:pPr lvl="1"/>
            <a:r>
              <a:rPr lang="en-US" dirty="0" smtClean="0"/>
              <a:t>Preschool Environments</a:t>
            </a:r>
          </a:p>
          <a:p>
            <a:pPr lvl="1"/>
            <a:r>
              <a:rPr lang="en-US" dirty="0" smtClean="0"/>
              <a:t>Public Reporting of 618 Data</a:t>
            </a:r>
          </a:p>
          <a:p>
            <a:pPr lvl="1"/>
            <a:endParaRPr lang="en-US" dirty="0" smtClean="0"/>
          </a:p>
          <a:p>
            <a:endParaRPr lang="en-US" dirty="0" smtClean="0"/>
          </a:p>
        </p:txBody>
      </p:sp>
    </p:spTree>
    <p:custDataLst>
      <p:tags r:id="rId1"/>
    </p:custDataLst>
    <p:extLst>
      <p:ext uri="{BB962C8B-B14F-4D97-AF65-F5344CB8AC3E}">
        <p14:creationId xmlns:p14="http://schemas.microsoft.com/office/powerpoint/2010/main" val="19509973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75000"/>
                  </a:schemeClr>
                </a:solidFill>
                <a:ea typeface="Verdana" panose="020B0604030504040204" pitchFamily="34" charset="0"/>
                <a:cs typeface="Verdana" panose="020B0604030504040204" pitchFamily="34" charset="0"/>
              </a:rPr>
              <a:t>Learning Communities (cont.)</a:t>
            </a:r>
          </a:p>
        </p:txBody>
      </p:sp>
      <p:sp>
        <p:nvSpPr>
          <p:cNvPr id="3" name="Content Placeholder 4"/>
          <p:cNvSpPr>
            <a:spLocks noGrp="1"/>
          </p:cNvSpPr>
          <p:nvPr>
            <p:ph idx="1"/>
          </p:nvPr>
        </p:nvSpPr>
        <p:spPr/>
        <p:txBody>
          <a:bodyPr/>
          <a:lstStyle/>
          <a:p>
            <a:r>
              <a:rPr lang="en-US" dirty="0" smtClean="0"/>
              <a:t>Possible IDC communities (cont.)</a:t>
            </a:r>
          </a:p>
          <a:p>
            <a:pPr lvl="1"/>
            <a:r>
              <a:rPr lang="en-US" dirty="0" smtClean="0"/>
              <a:t>Data Quality Profiles</a:t>
            </a:r>
          </a:p>
          <a:p>
            <a:pPr lvl="1"/>
            <a:r>
              <a:rPr lang="en-US" dirty="0" smtClean="0"/>
              <a:t>Privacy and Confidentiality</a:t>
            </a:r>
          </a:p>
          <a:p>
            <a:pPr lvl="1"/>
            <a:r>
              <a:rPr lang="en-US" dirty="0" smtClean="0"/>
              <a:t>SSIP</a:t>
            </a:r>
          </a:p>
          <a:p>
            <a:pPr lvl="1"/>
            <a:endParaRPr lang="en-US" dirty="0" smtClean="0"/>
          </a:p>
          <a:p>
            <a:r>
              <a:rPr lang="en-US" dirty="0" smtClean="0"/>
              <a:t>Your suggestions?</a:t>
            </a:r>
          </a:p>
          <a:p>
            <a:endParaRPr lang="en-US" dirty="0" smtClean="0"/>
          </a:p>
        </p:txBody>
      </p:sp>
    </p:spTree>
    <p:custDataLst>
      <p:tags r:id="rId1"/>
    </p:custDataLst>
    <p:extLst>
      <p:ext uri="{BB962C8B-B14F-4D97-AF65-F5344CB8AC3E}">
        <p14:creationId xmlns:p14="http://schemas.microsoft.com/office/powerpoint/2010/main" val="15927943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Q&amp;A_Charts"/>
          <p:cNvGraphicFramePr>
            <a:graphicFrameLocks/>
          </p:cNvGraphicFramePr>
          <p:nvPr>
            <p:extLst>
              <p:ext uri="{D42A27DB-BD31-4B8C-83A1-F6EECF244321}">
                <p14:modId xmlns:p14="http://schemas.microsoft.com/office/powerpoint/2010/main" val="1200738229"/>
              </p:ext>
            </p:extLst>
          </p:nvPr>
        </p:nvGraphicFramePr>
        <p:xfrm>
          <a:off x="457200" y="2057400"/>
          <a:ext cx="6985000" cy="1504950"/>
        </p:xfrm>
        <a:graphic>
          <a:graphicData uri="http://schemas.openxmlformats.org/presentationml/2006/ole">
            <mc:AlternateContent xmlns:mc="http://schemas.openxmlformats.org/markup-compatibility/2006">
              <mc:Choice xmlns:v="urn:schemas-microsoft-com:vml" Requires="v">
                <p:oleObj spid="_x0000_s3119" name="Chart" r:id="rId4" imgW="6981808" imgH="1504918" progId="MSGraph.Chart.8">
                  <p:embed followColorScheme="full"/>
                </p:oleObj>
              </mc:Choice>
              <mc:Fallback>
                <p:oleObj name="Chart" r:id="rId4" imgW="6981808" imgH="1504918" progId="MSGraph.Chart.8">
                  <p:embed followColorScheme="full"/>
                  <p:pic>
                    <p:nvPicPr>
                      <p:cNvPr id="0" name=""/>
                      <p:cNvPicPr/>
                      <p:nvPr/>
                    </p:nvPicPr>
                    <p:blipFill>
                      <a:blip r:embed="rId5"/>
                      <a:stretch>
                        <a:fillRect/>
                      </a:stretch>
                    </p:blipFill>
                    <p:spPr>
                      <a:xfrm>
                        <a:off x="457200" y="2057400"/>
                        <a:ext cx="6985000" cy="1504950"/>
                      </a:xfrm>
                      <a:prstGeom prst="rect">
                        <a:avLst/>
                      </a:prstGeom>
                    </p:spPr>
                  </p:pic>
                </p:oleObj>
              </mc:Fallback>
            </mc:AlternateContent>
          </a:graphicData>
        </a:graphic>
      </p:graphicFrame>
      <p:sp>
        <p:nvSpPr>
          <p:cNvPr id="2" name="Q&amp;A_questions"/>
          <p:cNvSpPr>
            <a:spLocks noGrp="1"/>
          </p:cNvSpPr>
          <p:nvPr>
            <p:ph type="title"/>
          </p:nvPr>
        </p:nvSpPr>
        <p:spPr>
          <a:xfrm>
            <a:off x="457200" y="609600"/>
            <a:ext cx="8229600" cy="1143000"/>
          </a:xfrm>
        </p:spPr>
        <p:txBody>
          <a:bodyPr>
            <a:noAutofit/>
          </a:bodyPr>
          <a:lstStyle/>
          <a:p>
            <a:r>
              <a:rPr lang="en-US" sz="4000" b="1" dirty="0">
                <a:solidFill>
                  <a:schemeClr val="accent1">
                    <a:lumMod val="75000"/>
                  </a:schemeClr>
                </a:solidFill>
                <a:ea typeface="Verdana" panose="020B0604030504040204" pitchFamily="34" charset="0"/>
                <a:cs typeface="Verdana" panose="020B0604030504040204" pitchFamily="34" charset="0"/>
              </a:rPr>
              <a:t>Are you </a:t>
            </a:r>
            <a:r>
              <a:rPr lang="en-US" sz="4000" b="1" dirty="0" smtClean="0">
                <a:solidFill>
                  <a:schemeClr val="accent1">
                    <a:lumMod val="75000"/>
                  </a:schemeClr>
                </a:solidFill>
                <a:ea typeface="Verdana" panose="020B0604030504040204" pitchFamily="34" charset="0"/>
                <a:cs typeface="Verdana" panose="020B0604030504040204" pitchFamily="34" charset="0"/>
              </a:rPr>
              <a:t>receiving </a:t>
            </a:r>
            <a:r>
              <a:rPr lang="en-US" sz="4000" b="1" dirty="0">
                <a:solidFill>
                  <a:schemeClr val="accent1">
                    <a:lumMod val="75000"/>
                  </a:schemeClr>
                </a:solidFill>
                <a:ea typeface="Verdana" panose="020B0604030504040204" pitchFamily="34" charset="0"/>
                <a:cs typeface="Verdana" panose="020B0604030504040204" pitchFamily="34" charset="0"/>
              </a:rPr>
              <a:t>our listserve </a:t>
            </a:r>
            <a:r>
              <a:rPr lang="en-US" sz="4000" b="1" dirty="0" smtClean="0">
                <a:solidFill>
                  <a:schemeClr val="accent1">
                    <a:lumMod val="75000"/>
                  </a:schemeClr>
                </a:solidFill>
                <a:ea typeface="Verdana" panose="020B0604030504040204" pitchFamily="34" charset="0"/>
                <a:cs typeface="Verdana" panose="020B0604030504040204" pitchFamily="34" charset="0"/>
              </a:rPr>
              <a:t>messages?</a:t>
            </a:r>
            <a:endParaRPr lang="en-US" sz="4000" b="1" dirty="0">
              <a:solidFill>
                <a:schemeClr val="accent1">
                  <a:lumMod val="75000"/>
                </a:schemeClr>
              </a:solidFill>
              <a:ea typeface="Verdana" panose="020B0604030504040204" pitchFamily="34" charset="0"/>
              <a:cs typeface="Verdana" panose="020B0604030504040204" pitchFamily="34" charset="0"/>
            </a:endParaRPr>
          </a:p>
        </p:txBody>
      </p:sp>
      <p:sp>
        <p:nvSpPr>
          <p:cNvPr id="3" name="Q&amp;A_answers"/>
          <p:cNvSpPr>
            <a:spLocks noGrp="1"/>
          </p:cNvSpPr>
          <p:nvPr>
            <p:ph idx="1"/>
          </p:nvPr>
        </p:nvSpPr>
        <p:spPr>
          <a:xfrm>
            <a:off x="1143000" y="2417362"/>
            <a:ext cx="8229600" cy="1545038"/>
          </a:xfrm>
        </p:spPr>
        <p:txBody>
          <a:bodyPr wrap="square">
            <a:spAutoFit/>
          </a:bodyPr>
          <a:lstStyle/>
          <a:p>
            <a:pPr marL="514350" indent="-514350">
              <a:lnSpc>
                <a:spcPct val="85000"/>
              </a:lnSpc>
              <a:buAutoNum type="arabicPeriod"/>
            </a:pPr>
            <a:r>
              <a:rPr lang="en-US" dirty="0" smtClean="0"/>
              <a:t>Yes</a:t>
            </a:r>
          </a:p>
          <a:p>
            <a:pPr marL="514350" indent="-514350">
              <a:lnSpc>
                <a:spcPct val="85000"/>
              </a:lnSpc>
              <a:buAutoNum type="arabicPeriod"/>
            </a:pPr>
            <a:r>
              <a:rPr lang="en-US" dirty="0" smtClean="0"/>
              <a:t>No</a:t>
            </a:r>
          </a:p>
          <a:p>
            <a:pPr marL="514350" indent="-514350">
              <a:lnSpc>
                <a:spcPct val="85000"/>
              </a:lnSpc>
              <a:buAutoNum type="arabicPeriod"/>
            </a:pPr>
            <a:endParaRPr lang="en-US" dirty="0"/>
          </a:p>
        </p:txBody>
      </p:sp>
      <p:grpSp>
        <p:nvGrpSpPr>
          <p:cNvPr id="21" name="ResponseCounter"/>
          <p:cNvGrpSpPr/>
          <p:nvPr/>
        </p:nvGrpSpPr>
        <p:grpSpPr>
          <a:xfrm>
            <a:off x="76200" y="4622800"/>
            <a:ext cx="1308100" cy="1447800"/>
            <a:chOff x="0" y="5181600"/>
            <a:chExt cx="1308100" cy="1447800"/>
          </a:xfrm>
        </p:grpSpPr>
        <p:pic>
          <p:nvPicPr>
            <p:cNvPr id="19" name="PictureShape"/>
            <p:cNvPicPr>
              <a:picLocks/>
            </p:cNvPicPr>
            <p:nvPr/>
          </p:nvPicPr>
          <p:blipFill>
            <a:blip r:embed="rId6">
              <a:extLst>
                <a:ext uri="{28A0092B-C50C-407E-A947-70E740481C1C}">
                  <a14:useLocalDpi xmlns:a14="http://schemas.microsoft.com/office/drawing/2010/main" val="0"/>
                </a:ext>
              </a:extLst>
            </a:blip>
            <a:stretch>
              <a:fillRect/>
            </a:stretch>
          </p:blipFill>
          <p:spPr>
            <a:xfrm>
              <a:off x="0" y="5181600"/>
              <a:ext cx="1308100" cy="1447800"/>
            </a:xfrm>
            <a:prstGeom prst="rect">
              <a:avLst/>
            </a:prstGeom>
          </p:spPr>
        </p:pic>
        <p:sp>
          <p:nvSpPr>
            <p:cNvPr id="20" name="TextShape"/>
            <p:cNvSpPr txBox="1"/>
            <p:nvPr/>
          </p:nvSpPr>
          <p:spPr>
            <a:xfrm>
              <a:off x="38100" y="5588000"/>
              <a:ext cx="1219200" cy="492443"/>
            </a:xfrm>
            <a:prstGeom prst="rect">
              <a:avLst/>
            </a:prstGeom>
            <a:noFill/>
          </p:spPr>
          <p:txBody>
            <a:bodyPr vert="horz" rtlCol="0">
              <a:spAutoFit/>
            </a:bodyPr>
            <a:lstStyle/>
            <a:p>
              <a:pPr algn="ctr"/>
              <a:r>
                <a:rPr lang="en-US" sz="2600" dirty="0" smtClean="0"/>
                <a:t>3</a:t>
              </a:r>
              <a:endParaRPr lang="en-US" sz="2600" dirty="0"/>
            </a:p>
          </p:txBody>
        </p:sp>
      </p:grpSp>
      <p:grpSp>
        <p:nvGrpSpPr>
          <p:cNvPr id="24" name="CountDownClock"/>
          <p:cNvGrpSpPr/>
          <p:nvPr/>
        </p:nvGrpSpPr>
        <p:grpSpPr>
          <a:xfrm>
            <a:off x="7747000" y="4826000"/>
            <a:ext cx="1244600" cy="1244600"/>
            <a:chOff x="7747000" y="5638800"/>
            <a:chExt cx="1244600" cy="1244600"/>
          </a:xfrm>
        </p:grpSpPr>
        <p:pic>
          <p:nvPicPr>
            <p:cNvPr id="22" name="BoxObject"/>
            <p:cNvPicPr>
              <a:picLocks/>
            </p:cNvPicPr>
            <p:nvPr/>
          </p:nvPicPr>
          <p:blipFill>
            <a:blip r:embed="rId7">
              <a:extLst>
                <a:ext uri="{28A0092B-C50C-407E-A947-70E740481C1C}">
                  <a14:useLocalDpi xmlns:a14="http://schemas.microsoft.com/office/drawing/2010/main" val="0"/>
                </a:ext>
              </a:extLst>
            </a:blip>
            <a:stretch>
              <a:fillRect/>
            </a:stretch>
          </p:blipFill>
          <p:spPr>
            <a:xfrm>
              <a:off x="7747000" y="5638800"/>
              <a:ext cx="1244600" cy="1244600"/>
            </a:xfrm>
            <a:prstGeom prst="rect">
              <a:avLst/>
            </a:prstGeom>
          </p:spPr>
        </p:pic>
        <p:sp>
          <p:nvSpPr>
            <p:cNvPr id="23" name="TextObject"/>
            <p:cNvSpPr txBox="1"/>
            <p:nvPr/>
          </p:nvSpPr>
          <p:spPr>
            <a:xfrm>
              <a:off x="8001000" y="6032500"/>
              <a:ext cx="762000" cy="400110"/>
            </a:xfrm>
            <a:prstGeom prst="rect">
              <a:avLst/>
            </a:prstGeom>
            <a:noFill/>
          </p:spPr>
          <p:txBody>
            <a:bodyPr vert="horz" rtlCol="0">
              <a:spAutoFit/>
            </a:bodyPr>
            <a:lstStyle/>
            <a:p>
              <a:pPr algn="ctr"/>
              <a:r>
                <a:rPr lang="en-US" sz="2000" dirty="0" smtClean="0"/>
                <a:t>7</a:t>
              </a:r>
              <a:endParaRPr lang="en-US" sz="2000" dirty="0"/>
            </a:p>
          </p:txBody>
        </p:sp>
      </p:grpSp>
    </p:spTree>
    <p:custDataLst>
      <p:tags r:id="rId2"/>
    </p:custDataLst>
    <p:extLst>
      <p:ext uri="{BB962C8B-B14F-4D97-AF65-F5344CB8AC3E}">
        <p14:creationId xmlns:p14="http://schemas.microsoft.com/office/powerpoint/2010/main" val="32879344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Q&amp;A_Charts"/>
          <p:cNvGraphicFramePr>
            <a:graphicFrameLocks/>
          </p:cNvGraphicFramePr>
          <p:nvPr>
            <p:extLst>
              <p:ext uri="{D42A27DB-BD31-4B8C-83A1-F6EECF244321}">
                <p14:modId xmlns:p14="http://schemas.microsoft.com/office/powerpoint/2010/main" val="3128437396"/>
              </p:ext>
            </p:extLst>
          </p:nvPr>
        </p:nvGraphicFramePr>
        <p:xfrm>
          <a:off x="457200" y="2057400"/>
          <a:ext cx="6985000" cy="1504950"/>
        </p:xfrm>
        <a:graphic>
          <a:graphicData uri="http://schemas.openxmlformats.org/presentationml/2006/ole">
            <mc:AlternateContent xmlns:mc="http://schemas.openxmlformats.org/markup-compatibility/2006">
              <mc:Choice xmlns:v="urn:schemas-microsoft-com:vml" Requires="v">
                <p:oleObj spid="_x0000_s4143" name="Chart" r:id="rId4" imgW="6981808" imgH="1504918" progId="MSGraph.Chart.8">
                  <p:embed followColorScheme="full"/>
                </p:oleObj>
              </mc:Choice>
              <mc:Fallback>
                <p:oleObj name="Chart" r:id="rId4" imgW="6981808" imgH="1504918" progId="MSGraph.Chart.8">
                  <p:embed followColorScheme="full"/>
                  <p:pic>
                    <p:nvPicPr>
                      <p:cNvPr id="0" name=""/>
                      <p:cNvPicPr/>
                      <p:nvPr/>
                    </p:nvPicPr>
                    <p:blipFill>
                      <a:blip r:embed="rId5"/>
                      <a:stretch>
                        <a:fillRect/>
                      </a:stretch>
                    </p:blipFill>
                    <p:spPr>
                      <a:xfrm>
                        <a:off x="457200" y="2057400"/>
                        <a:ext cx="6985000" cy="1504950"/>
                      </a:xfrm>
                      <a:prstGeom prst="rect">
                        <a:avLst/>
                      </a:prstGeom>
                    </p:spPr>
                  </p:pic>
                </p:oleObj>
              </mc:Fallback>
            </mc:AlternateContent>
          </a:graphicData>
        </a:graphic>
      </p:graphicFrame>
      <p:sp>
        <p:nvSpPr>
          <p:cNvPr id="2" name="Q&amp;A_questions"/>
          <p:cNvSpPr>
            <a:spLocks noGrp="1"/>
          </p:cNvSpPr>
          <p:nvPr>
            <p:ph type="title"/>
          </p:nvPr>
        </p:nvSpPr>
        <p:spPr>
          <a:xfrm>
            <a:off x="457200" y="609600"/>
            <a:ext cx="8229600" cy="1143000"/>
          </a:xfrm>
        </p:spPr>
        <p:txBody>
          <a:bodyPr>
            <a:noAutofit/>
          </a:bodyPr>
          <a:lstStyle/>
          <a:p>
            <a:pPr marL="0" indent="0"/>
            <a:r>
              <a:rPr lang="en-US" sz="4000" b="1" dirty="0">
                <a:solidFill>
                  <a:schemeClr val="accent1">
                    <a:lumMod val="75000"/>
                  </a:schemeClr>
                </a:solidFill>
                <a:ea typeface="Verdana" panose="020B0604030504040204" pitchFamily="34" charset="0"/>
                <a:cs typeface="Verdana" panose="020B0604030504040204" pitchFamily="34" charset="0"/>
              </a:rPr>
              <a:t>Have you ever replied to a </a:t>
            </a:r>
            <a:r>
              <a:rPr lang="en-US" sz="4000" b="1" dirty="0" smtClean="0">
                <a:solidFill>
                  <a:schemeClr val="accent1">
                    <a:lumMod val="75000"/>
                  </a:schemeClr>
                </a:solidFill>
                <a:ea typeface="Verdana" panose="020B0604030504040204" pitchFamily="34" charset="0"/>
                <a:cs typeface="Verdana" panose="020B0604030504040204" pitchFamily="34" charset="0"/>
              </a:rPr>
              <a:t>message?</a:t>
            </a:r>
            <a:endParaRPr lang="en-US" sz="4000" b="1" dirty="0">
              <a:solidFill>
                <a:schemeClr val="accent1">
                  <a:lumMod val="75000"/>
                </a:schemeClr>
              </a:solidFill>
              <a:ea typeface="Verdana" panose="020B0604030504040204" pitchFamily="34" charset="0"/>
              <a:cs typeface="Verdana" panose="020B0604030504040204" pitchFamily="34" charset="0"/>
            </a:endParaRPr>
          </a:p>
        </p:txBody>
      </p:sp>
      <p:sp>
        <p:nvSpPr>
          <p:cNvPr id="3" name="Q&amp;A_answers"/>
          <p:cNvSpPr>
            <a:spLocks noGrp="1"/>
          </p:cNvSpPr>
          <p:nvPr>
            <p:ph idx="1"/>
          </p:nvPr>
        </p:nvSpPr>
        <p:spPr>
          <a:xfrm>
            <a:off x="1143000" y="2417362"/>
            <a:ext cx="8229600" cy="1545038"/>
          </a:xfrm>
        </p:spPr>
        <p:txBody>
          <a:bodyPr wrap="square">
            <a:spAutoFit/>
          </a:bodyPr>
          <a:lstStyle/>
          <a:p>
            <a:pPr marL="514350" indent="-514350">
              <a:lnSpc>
                <a:spcPct val="85000"/>
              </a:lnSpc>
              <a:buAutoNum type="arabicPeriod"/>
            </a:pPr>
            <a:r>
              <a:rPr lang="en-US" dirty="0" smtClean="0"/>
              <a:t>Yes</a:t>
            </a:r>
          </a:p>
          <a:p>
            <a:pPr marL="514350" indent="-514350">
              <a:lnSpc>
                <a:spcPct val="85000"/>
              </a:lnSpc>
              <a:buAutoNum type="arabicPeriod"/>
            </a:pPr>
            <a:r>
              <a:rPr lang="en-US" dirty="0" smtClean="0"/>
              <a:t>No</a:t>
            </a:r>
          </a:p>
          <a:p>
            <a:pPr marL="514350" indent="-514350">
              <a:lnSpc>
                <a:spcPct val="85000"/>
              </a:lnSpc>
              <a:buAutoNum type="arabicPeriod"/>
            </a:pPr>
            <a:endParaRPr lang="en-US" dirty="0"/>
          </a:p>
        </p:txBody>
      </p:sp>
      <p:grpSp>
        <p:nvGrpSpPr>
          <p:cNvPr id="38" name="CountDownClock"/>
          <p:cNvGrpSpPr/>
          <p:nvPr/>
        </p:nvGrpSpPr>
        <p:grpSpPr>
          <a:xfrm>
            <a:off x="7747000" y="4608184"/>
            <a:ext cx="1244600" cy="1244600"/>
            <a:chOff x="7747000" y="5638800"/>
            <a:chExt cx="1244600" cy="1244600"/>
          </a:xfrm>
        </p:grpSpPr>
        <p:pic>
          <p:nvPicPr>
            <p:cNvPr id="36" name="BoxObject"/>
            <p:cNvPicPr>
              <a:picLocks/>
            </p:cNvPicPr>
            <p:nvPr/>
          </p:nvPicPr>
          <p:blipFill>
            <a:blip r:embed="rId6">
              <a:extLst>
                <a:ext uri="{28A0092B-C50C-407E-A947-70E740481C1C}">
                  <a14:useLocalDpi xmlns:a14="http://schemas.microsoft.com/office/drawing/2010/main" val="0"/>
                </a:ext>
              </a:extLst>
            </a:blip>
            <a:stretch>
              <a:fillRect/>
            </a:stretch>
          </p:blipFill>
          <p:spPr>
            <a:xfrm>
              <a:off x="7747000" y="5638800"/>
              <a:ext cx="1244600" cy="1244600"/>
            </a:xfrm>
            <a:prstGeom prst="rect">
              <a:avLst/>
            </a:prstGeom>
          </p:spPr>
        </p:pic>
        <p:sp>
          <p:nvSpPr>
            <p:cNvPr id="37" name="TextObject"/>
            <p:cNvSpPr txBox="1"/>
            <p:nvPr/>
          </p:nvSpPr>
          <p:spPr>
            <a:xfrm>
              <a:off x="8001000" y="6032500"/>
              <a:ext cx="762000" cy="400110"/>
            </a:xfrm>
            <a:prstGeom prst="rect">
              <a:avLst/>
            </a:prstGeom>
            <a:noFill/>
          </p:spPr>
          <p:txBody>
            <a:bodyPr vert="horz" rtlCol="0">
              <a:spAutoFit/>
            </a:bodyPr>
            <a:lstStyle/>
            <a:p>
              <a:pPr algn="ctr"/>
              <a:r>
                <a:rPr lang="en-US" sz="2000" dirty="0" smtClean="0"/>
                <a:t>4</a:t>
              </a:r>
              <a:endParaRPr lang="en-US" sz="2000" dirty="0"/>
            </a:p>
          </p:txBody>
        </p:sp>
      </p:grpSp>
      <p:grpSp>
        <p:nvGrpSpPr>
          <p:cNvPr id="41" name="ResponseCounter"/>
          <p:cNvGrpSpPr/>
          <p:nvPr/>
        </p:nvGrpSpPr>
        <p:grpSpPr>
          <a:xfrm>
            <a:off x="40558" y="4608184"/>
            <a:ext cx="1308100" cy="1447800"/>
            <a:chOff x="0" y="5181600"/>
            <a:chExt cx="1308100" cy="1447800"/>
          </a:xfrm>
        </p:grpSpPr>
        <p:pic>
          <p:nvPicPr>
            <p:cNvPr id="39" name="PictureShape"/>
            <p:cNvPicPr>
              <a:picLocks/>
            </p:cNvPicPr>
            <p:nvPr/>
          </p:nvPicPr>
          <p:blipFill>
            <a:blip r:embed="rId7">
              <a:extLst>
                <a:ext uri="{28A0092B-C50C-407E-A947-70E740481C1C}">
                  <a14:useLocalDpi xmlns:a14="http://schemas.microsoft.com/office/drawing/2010/main" val="0"/>
                </a:ext>
              </a:extLst>
            </a:blip>
            <a:stretch>
              <a:fillRect/>
            </a:stretch>
          </p:blipFill>
          <p:spPr>
            <a:xfrm>
              <a:off x="0" y="5181600"/>
              <a:ext cx="1308100" cy="1447800"/>
            </a:xfrm>
            <a:prstGeom prst="rect">
              <a:avLst/>
            </a:prstGeom>
          </p:spPr>
        </p:pic>
        <p:sp>
          <p:nvSpPr>
            <p:cNvPr id="40" name="TextShape"/>
            <p:cNvSpPr txBox="1"/>
            <p:nvPr/>
          </p:nvSpPr>
          <p:spPr>
            <a:xfrm>
              <a:off x="38100" y="5588000"/>
              <a:ext cx="1219200" cy="492443"/>
            </a:xfrm>
            <a:prstGeom prst="rect">
              <a:avLst/>
            </a:prstGeom>
            <a:noFill/>
          </p:spPr>
          <p:txBody>
            <a:bodyPr vert="horz" rtlCol="0">
              <a:spAutoFit/>
            </a:bodyPr>
            <a:lstStyle/>
            <a:p>
              <a:pPr algn="ctr"/>
              <a:r>
                <a:rPr lang="en-US" sz="2600" dirty="0" smtClean="0"/>
                <a:t>0</a:t>
              </a:r>
              <a:endParaRPr lang="en-US" sz="2600" dirty="0"/>
            </a:p>
          </p:txBody>
        </p:sp>
      </p:grpSp>
    </p:spTree>
    <p:custDataLst>
      <p:tags r:id="rId2"/>
    </p:custDataLst>
    <p:extLst>
      <p:ext uri="{BB962C8B-B14F-4D97-AF65-F5344CB8AC3E}">
        <p14:creationId xmlns:p14="http://schemas.microsoft.com/office/powerpoint/2010/main" val="26985423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chemeClr val="accent1">
                    <a:lumMod val="75000"/>
                  </a:schemeClr>
                </a:solidFill>
                <a:ea typeface="Verdana" panose="020B0604030504040204" pitchFamily="34" charset="0"/>
                <a:cs typeface="Verdana" panose="020B0604030504040204" pitchFamily="34" charset="0"/>
              </a:rPr>
              <a:t>Listserves</a:t>
            </a:r>
            <a:endParaRPr lang="en-US" sz="4000" b="1" dirty="0">
              <a:solidFill>
                <a:schemeClr val="accent1">
                  <a:lumMod val="75000"/>
                </a:schemeClr>
              </a:solidFill>
              <a:ea typeface="Verdana" panose="020B0604030504040204" pitchFamily="34" charset="0"/>
              <a:cs typeface="Verdana" panose="020B0604030504040204" pitchFamily="34" charset="0"/>
            </a:endParaRPr>
          </a:p>
        </p:txBody>
      </p:sp>
      <p:sp>
        <p:nvSpPr>
          <p:cNvPr id="3" name="Content Placeholder 4"/>
          <p:cNvSpPr>
            <a:spLocks noGrp="1"/>
          </p:cNvSpPr>
          <p:nvPr>
            <p:ph idx="1"/>
          </p:nvPr>
        </p:nvSpPr>
        <p:spPr>
          <a:xfrm>
            <a:off x="457200" y="1447800"/>
            <a:ext cx="8229600" cy="4678363"/>
          </a:xfrm>
        </p:spPr>
        <p:txBody>
          <a:bodyPr>
            <a:normAutofit lnSpcReduction="10000"/>
          </a:bodyPr>
          <a:lstStyle/>
          <a:p>
            <a:r>
              <a:rPr lang="en-US" sz="2800" dirty="0" smtClean="0"/>
              <a:t>Listserve members</a:t>
            </a:r>
          </a:p>
          <a:p>
            <a:pPr lvl="1"/>
            <a:r>
              <a:rPr lang="en-US" sz="2400" dirty="0" smtClean="0"/>
              <a:t>Communicate about</a:t>
            </a:r>
            <a:r>
              <a:rPr lang="en-US" sz="2400" i="1" dirty="0" smtClean="0"/>
              <a:t> IDEA </a:t>
            </a:r>
            <a:r>
              <a:rPr lang="en-US" sz="2400" dirty="0" smtClean="0"/>
              <a:t>data quality, collection, and reporting </a:t>
            </a:r>
          </a:p>
          <a:p>
            <a:pPr lvl="1"/>
            <a:r>
              <a:rPr lang="en-US" sz="2400" dirty="0" smtClean="0"/>
              <a:t>Discuss ideas, problems, and solutions</a:t>
            </a:r>
          </a:p>
          <a:p>
            <a:pPr lvl="1"/>
            <a:r>
              <a:rPr lang="en-US" sz="2400" dirty="0" smtClean="0"/>
              <a:t>Share helpful tools and products in a semi-private environment that encourages open and honest dialogue </a:t>
            </a:r>
          </a:p>
          <a:p>
            <a:r>
              <a:rPr lang="en-US" sz="2800" dirty="0" smtClean="0"/>
              <a:t>The </a:t>
            </a:r>
            <a:r>
              <a:rPr lang="en-US" sz="2800" dirty="0" err="1" smtClean="0"/>
              <a:t>listserves</a:t>
            </a:r>
            <a:r>
              <a:rPr lang="en-US" sz="2800" dirty="0" smtClean="0"/>
              <a:t> provide instructions for </a:t>
            </a:r>
          </a:p>
          <a:p>
            <a:pPr lvl="1"/>
            <a:r>
              <a:rPr lang="en-US" sz="2400" dirty="0" smtClean="0"/>
              <a:t>Replying to discussions/topics</a:t>
            </a:r>
          </a:p>
          <a:p>
            <a:pPr lvl="1"/>
            <a:r>
              <a:rPr lang="en-US" sz="2400" dirty="0" smtClean="0"/>
              <a:t>Creating new discussions/topics</a:t>
            </a:r>
          </a:p>
          <a:p>
            <a:pPr lvl="1"/>
            <a:r>
              <a:rPr lang="en-US" sz="2400" dirty="0" smtClean="0"/>
              <a:t>Unsubscribing</a:t>
            </a:r>
          </a:p>
          <a:p>
            <a:pPr lvl="1"/>
            <a:endParaRPr lang="en-US" dirty="0" smtClean="0"/>
          </a:p>
          <a:p>
            <a:endParaRPr lang="en-US" dirty="0" smtClean="0"/>
          </a:p>
        </p:txBody>
      </p:sp>
    </p:spTree>
    <p:custDataLst>
      <p:tags r:id="rId1"/>
    </p:custDataLst>
    <p:extLst>
      <p:ext uri="{BB962C8B-B14F-4D97-AF65-F5344CB8AC3E}">
        <p14:creationId xmlns:p14="http://schemas.microsoft.com/office/powerpoint/2010/main" val="33049309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124200"/>
            <a:ext cx="8001000" cy="2590800"/>
          </a:xfrm>
        </p:spPr>
        <p:txBody>
          <a:bodyPr>
            <a:normAutofit/>
          </a:bodyPr>
          <a:lstStyle/>
          <a:p>
            <a:pPr marL="180975" lvl="1" indent="0" algn="r">
              <a:spcBef>
                <a:spcPts val="0"/>
              </a:spcBef>
              <a:buClr>
                <a:schemeClr val="accent1">
                  <a:lumMod val="75000"/>
                </a:schemeClr>
              </a:buClr>
              <a:buNone/>
            </a:pPr>
            <a:endParaRPr lang="en-US" sz="2000" b="1" i="1" dirty="0" smtClean="0">
              <a:ea typeface="Verdana" panose="020B0604030504040204" pitchFamily="34" charset="0"/>
              <a:cs typeface="Verdana" panose="020B0604030504040204" pitchFamily="34" charset="0"/>
            </a:endParaRPr>
          </a:p>
          <a:p>
            <a:pPr marL="180975" lvl="1" indent="0" algn="r">
              <a:spcBef>
                <a:spcPts val="0"/>
              </a:spcBef>
              <a:buClr>
                <a:schemeClr val="accent1">
                  <a:lumMod val="75000"/>
                </a:schemeClr>
              </a:buClr>
              <a:buNone/>
            </a:pPr>
            <a:endParaRPr lang="en-US" sz="2000" b="1" i="1" dirty="0">
              <a:ea typeface="Verdana" panose="020B0604030504040204" pitchFamily="34" charset="0"/>
              <a:cs typeface="Verdana" panose="020B0604030504040204" pitchFamily="34" charset="0"/>
            </a:endParaRPr>
          </a:p>
          <a:p>
            <a:pPr marL="180975" lvl="1" indent="0" algn="r">
              <a:spcBef>
                <a:spcPts val="0"/>
              </a:spcBef>
              <a:buClr>
                <a:schemeClr val="accent1">
                  <a:lumMod val="75000"/>
                </a:schemeClr>
              </a:buClr>
              <a:buNone/>
            </a:pPr>
            <a:endParaRPr lang="en-US" sz="2000" b="1" i="1" dirty="0" smtClean="0">
              <a:ea typeface="Verdana" panose="020B0604030504040204" pitchFamily="34" charset="0"/>
              <a:cs typeface="Verdana" panose="020B0604030504040204" pitchFamily="34" charset="0"/>
            </a:endParaRPr>
          </a:p>
          <a:p>
            <a:pPr marL="180975" lvl="1" indent="0" algn="r">
              <a:spcBef>
                <a:spcPts val="0"/>
              </a:spcBef>
              <a:buClr>
                <a:schemeClr val="accent1">
                  <a:lumMod val="75000"/>
                </a:schemeClr>
              </a:buClr>
              <a:buNone/>
            </a:pPr>
            <a:r>
              <a:rPr lang="en-US" sz="2000" b="1" i="1" dirty="0" smtClean="0">
                <a:ea typeface="Verdana" panose="020B0604030504040204" pitchFamily="34" charset="0"/>
                <a:cs typeface="Verdana" panose="020B0604030504040204" pitchFamily="34" charset="0"/>
              </a:rPr>
              <a:t>Kay Gallagher</a:t>
            </a:r>
            <a:endParaRPr lang="en-US" sz="2000" b="1" i="1" dirty="0">
              <a:solidFill>
                <a:schemeClr val="tx1"/>
              </a:solidFill>
              <a:ea typeface="Verdana" panose="020B0604030504040204" pitchFamily="34" charset="0"/>
              <a:cs typeface="Verdana" panose="020B0604030504040204" pitchFamily="34" charset="0"/>
            </a:endParaRPr>
          </a:p>
          <a:p>
            <a:pPr marL="457200" lvl="1" indent="0" algn="r">
              <a:spcBef>
                <a:spcPts val="0"/>
              </a:spcBef>
              <a:buClr>
                <a:schemeClr val="accent1">
                  <a:lumMod val="75000"/>
                </a:schemeClr>
              </a:buClr>
              <a:buNone/>
            </a:pPr>
            <a:r>
              <a:rPr lang="en-US" sz="2000" i="1" dirty="0" smtClean="0">
                <a:solidFill>
                  <a:schemeClr val="tx1"/>
                </a:solidFill>
              </a:rPr>
              <a:t>IDEA</a:t>
            </a:r>
            <a:r>
              <a:rPr lang="en-US" sz="2000" dirty="0" smtClean="0">
                <a:solidFill>
                  <a:schemeClr val="tx1"/>
                </a:solidFill>
              </a:rPr>
              <a:t> Data Center</a:t>
            </a:r>
            <a:endParaRPr lang="en-US" sz="2000" i="1" dirty="0">
              <a:solidFill>
                <a:schemeClr val="tx1"/>
              </a:solidFill>
              <a:ea typeface="Verdana" panose="020B0604030504040204" pitchFamily="34" charset="0"/>
              <a:cs typeface="Verdana" panose="020B0604030504040204" pitchFamily="34" charset="0"/>
            </a:endParaRPr>
          </a:p>
          <a:p>
            <a:pPr marL="174625" indent="0" algn="r">
              <a:spcBef>
                <a:spcPts val="0"/>
              </a:spcBef>
              <a:buNone/>
            </a:pPr>
            <a:endParaRPr lang="en-US" sz="2000" dirty="0" smtClean="0">
              <a:solidFill>
                <a:schemeClr val="tx1"/>
              </a:solidFill>
            </a:endParaRPr>
          </a:p>
          <a:p>
            <a:pPr marL="174625" indent="0" algn="r">
              <a:spcBef>
                <a:spcPts val="0"/>
              </a:spcBef>
              <a:buNone/>
            </a:pPr>
            <a:r>
              <a:rPr lang="en-US" sz="2000" b="1" i="1" dirty="0" smtClean="0">
                <a:solidFill>
                  <a:schemeClr val="tx1"/>
                </a:solidFill>
              </a:rPr>
              <a:t>Linda Lynch</a:t>
            </a:r>
          </a:p>
          <a:p>
            <a:pPr marL="457200" lvl="1" indent="0" algn="r">
              <a:spcBef>
                <a:spcPts val="0"/>
              </a:spcBef>
              <a:buClr>
                <a:schemeClr val="accent1">
                  <a:lumMod val="75000"/>
                </a:schemeClr>
              </a:buClr>
              <a:buNone/>
            </a:pPr>
            <a:r>
              <a:rPr lang="en-US" sz="2000" i="1" dirty="0" smtClean="0"/>
              <a:t>IDEA</a:t>
            </a:r>
            <a:r>
              <a:rPr lang="en-US" sz="2000" dirty="0" smtClean="0"/>
              <a:t> </a:t>
            </a:r>
            <a:r>
              <a:rPr lang="en-US" sz="2000" dirty="0"/>
              <a:t>Data </a:t>
            </a:r>
            <a:r>
              <a:rPr lang="en-US" sz="2000" dirty="0" smtClean="0"/>
              <a:t>Center</a:t>
            </a:r>
            <a:endParaRPr lang="en-US" sz="2000" i="1" dirty="0">
              <a:solidFill>
                <a:schemeClr val="tx1"/>
              </a:solidFill>
            </a:endParaRPr>
          </a:p>
          <a:p>
            <a:pPr marL="0" indent="0">
              <a:buNone/>
            </a:pPr>
            <a:endParaRPr lang="en-US"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5" name="Title 4"/>
          <p:cNvSpPr>
            <a:spLocks noGrp="1"/>
          </p:cNvSpPr>
          <p:nvPr>
            <p:ph type="title"/>
          </p:nvPr>
        </p:nvSpPr>
        <p:spPr>
          <a:xfrm>
            <a:off x="457200" y="838200"/>
            <a:ext cx="8229600" cy="2544762"/>
          </a:xfrm>
        </p:spPr>
        <p:txBody>
          <a:bodyPr>
            <a:normAutofit/>
          </a:bodyPr>
          <a:lstStyle/>
          <a:p>
            <a:pPr>
              <a:spcBef>
                <a:spcPts val="1200"/>
              </a:spcBef>
            </a:pPr>
            <a:r>
              <a:rPr lang="en-US" sz="4000" dirty="0" smtClean="0">
                <a:solidFill>
                  <a:schemeClr val="tx1"/>
                </a:solidFill>
                <a:latin typeface="Myriad"/>
              </a:rPr>
              <a:t/>
            </a:r>
            <a:br>
              <a:rPr lang="en-US" sz="4000" dirty="0" smtClean="0">
                <a:solidFill>
                  <a:schemeClr val="tx1"/>
                </a:solidFill>
                <a:latin typeface="Myriad"/>
              </a:rPr>
            </a:br>
            <a:r>
              <a:rPr lang="en-US" sz="4000" b="1" dirty="0">
                <a:solidFill>
                  <a:schemeClr val="accent1">
                    <a:lumMod val="75000"/>
                  </a:schemeClr>
                </a:solidFill>
                <a:ea typeface="Verdana" panose="020B0604030504040204" pitchFamily="34" charset="0"/>
                <a:cs typeface="Verdana" panose="020B0604030504040204" pitchFamily="34" charset="0"/>
              </a:rPr>
              <a:t>Helping IDC Work for You</a:t>
            </a:r>
            <a:r>
              <a:rPr lang="en-US" sz="1600" dirty="0" smtClean="0">
                <a:solidFill>
                  <a:schemeClr val="tx1"/>
                </a:solidFill>
                <a:latin typeface="Myriad"/>
              </a:rPr>
              <a:t/>
            </a:r>
            <a:br>
              <a:rPr lang="en-US" sz="1600" dirty="0" smtClean="0">
                <a:solidFill>
                  <a:schemeClr val="tx1"/>
                </a:solidFill>
                <a:latin typeface="Myriad"/>
              </a:rPr>
            </a:br>
            <a:r>
              <a:rPr lang="en-US" sz="1600" dirty="0" smtClean="0">
                <a:solidFill>
                  <a:schemeClr val="tx1"/>
                </a:solidFill>
                <a:latin typeface="Myriad"/>
              </a:rPr>
              <a:t/>
            </a:r>
            <a:br>
              <a:rPr lang="en-US" sz="1600" dirty="0" smtClean="0">
                <a:solidFill>
                  <a:schemeClr val="tx1"/>
                </a:solidFill>
                <a:latin typeface="Myriad"/>
              </a:rPr>
            </a:br>
            <a:r>
              <a:rPr lang="en-US" sz="1600" dirty="0" smtClean="0">
                <a:solidFill>
                  <a:schemeClr val="tx1"/>
                </a:solidFill>
                <a:latin typeface="Myriad"/>
              </a:rPr>
              <a:t/>
            </a:r>
            <a:br>
              <a:rPr lang="en-US" sz="1600" dirty="0" smtClean="0">
                <a:solidFill>
                  <a:schemeClr val="tx1"/>
                </a:solidFill>
                <a:latin typeface="Myriad"/>
              </a:rPr>
            </a:br>
            <a:r>
              <a:rPr lang="en-US" sz="2400" b="1" dirty="0">
                <a:latin typeface="Myriad"/>
              </a:rPr>
              <a:t>Thursday, September 11, 2014</a:t>
            </a:r>
            <a:endParaRPr lang="en-US" sz="2400" b="1" dirty="0">
              <a:solidFill>
                <a:schemeClr val="tx1"/>
              </a:solidFill>
              <a:latin typeface="Myriad"/>
              <a:ea typeface="Verdana" panose="020B0604030504040204" pitchFamily="34" charset="0"/>
              <a:cs typeface="Verdana" panose="020B0604030504040204" pitchFamily="34" charset="0"/>
            </a:endParaRPr>
          </a:p>
        </p:txBody>
      </p:sp>
    </p:spTree>
    <p:custDataLst>
      <p:tags r:id="rId1"/>
    </p:custDataLst>
    <p:extLst>
      <p:ext uri="{BB962C8B-B14F-4D97-AF65-F5344CB8AC3E}">
        <p14:creationId xmlns:p14="http://schemas.microsoft.com/office/powerpoint/2010/main" val="618170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1">
                    <a:lumMod val="75000"/>
                  </a:schemeClr>
                </a:solidFill>
                <a:latin typeface="+mn-lt"/>
                <a:ea typeface="Verdana" panose="020B0604030504040204" pitchFamily="34" charset="0"/>
                <a:cs typeface="Verdana" panose="020B0604030504040204" pitchFamily="34" charset="0"/>
              </a:rPr>
              <a:t>Select which Social Media platforms you use </a:t>
            </a:r>
            <a:r>
              <a:rPr lang="en-US" b="1" dirty="0">
                <a:solidFill>
                  <a:srgbClr val="00B050"/>
                </a:solidFill>
                <a:latin typeface="+mn-lt"/>
              </a:rPr>
              <a:t>professionally</a:t>
            </a:r>
            <a:endParaRPr lang="en-US" dirty="0">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62328542"/>
              </p:ext>
            </p:extLst>
          </p:nvPr>
        </p:nvGraphicFramePr>
        <p:xfrm>
          <a:off x="555137" y="1638788"/>
          <a:ext cx="6981825" cy="3028950"/>
        </p:xfrm>
        <a:graphic>
          <a:graphicData uri="http://schemas.openxmlformats.org/presentationml/2006/ole">
            <mc:AlternateContent xmlns:mc="http://schemas.openxmlformats.org/markup-compatibility/2006">
              <mc:Choice xmlns:v="urn:schemas-microsoft-com:vml" Requires="v">
                <p:oleObj spid="_x0000_s6154" name="Chart" r:id="rId3" imgW="6981808" imgH="3029020" progId="MSGraph.Chart.8">
                  <p:embed followColorScheme="full"/>
                </p:oleObj>
              </mc:Choice>
              <mc:Fallback>
                <p:oleObj name="Chart" r:id="rId3" imgW="6981808" imgH="3029020" progId="MSGraph.Chart.8">
                  <p:embed followColorScheme="full"/>
                  <p:pic>
                    <p:nvPicPr>
                      <p:cNvPr id="0" name="Q&amp;A_Charts"/>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5137" y="1638788"/>
                        <a:ext cx="6981825" cy="302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Q&amp;A_answers"/>
          <p:cNvSpPr txBox="1">
            <a:spLocks/>
          </p:cNvSpPr>
          <p:nvPr/>
        </p:nvSpPr>
        <p:spPr>
          <a:xfrm>
            <a:off x="1324708" y="1967349"/>
            <a:ext cx="6858000" cy="3099951"/>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yriad"/>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yriad"/>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yriad"/>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yriad"/>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yriad"/>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350" indent="-514350">
              <a:lnSpc>
                <a:spcPct val="85000"/>
              </a:lnSpc>
              <a:buFont typeface="Arial" panose="020B0604020202020204" pitchFamily="34" charset="0"/>
              <a:buAutoNum type="arabicPeriod"/>
            </a:pPr>
            <a:r>
              <a:rPr lang="en-US" dirty="0" smtClean="0"/>
              <a:t>Facebook</a:t>
            </a:r>
          </a:p>
          <a:p>
            <a:pPr marL="514350" indent="-514350">
              <a:lnSpc>
                <a:spcPct val="85000"/>
              </a:lnSpc>
              <a:buFont typeface="Arial" panose="020B0604020202020204" pitchFamily="34" charset="0"/>
              <a:buAutoNum type="arabicPeriod"/>
            </a:pPr>
            <a:r>
              <a:rPr lang="en-US" dirty="0" smtClean="0"/>
              <a:t>Twitter</a:t>
            </a:r>
          </a:p>
          <a:p>
            <a:pPr marL="514350" indent="-514350">
              <a:lnSpc>
                <a:spcPct val="85000"/>
              </a:lnSpc>
              <a:buFont typeface="Arial" panose="020B0604020202020204" pitchFamily="34" charset="0"/>
              <a:buAutoNum type="arabicPeriod"/>
            </a:pPr>
            <a:r>
              <a:rPr lang="en-US" dirty="0" smtClean="0"/>
              <a:t>Linked in</a:t>
            </a:r>
          </a:p>
          <a:p>
            <a:pPr marL="514350" indent="-514350">
              <a:lnSpc>
                <a:spcPct val="85000"/>
              </a:lnSpc>
              <a:buFont typeface="Arial" panose="020B0604020202020204" pitchFamily="34" charset="0"/>
              <a:buAutoNum type="arabicPeriod"/>
            </a:pPr>
            <a:r>
              <a:rPr lang="en-US" dirty="0" smtClean="0"/>
              <a:t>All of the above</a:t>
            </a:r>
          </a:p>
          <a:p>
            <a:pPr marL="514350" indent="-514350">
              <a:lnSpc>
                <a:spcPct val="85000"/>
              </a:lnSpc>
              <a:buFont typeface="Arial" panose="020B0604020202020204" pitchFamily="34" charset="0"/>
              <a:buAutoNum type="arabicPeriod"/>
            </a:pPr>
            <a:r>
              <a:rPr lang="en-US" dirty="0" smtClean="0"/>
              <a:t>I don’t use any social media	</a:t>
            </a:r>
          </a:p>
          <a:p>
            <a:pPr marL="514350" indent="-514350">
              <a:lnSpc>
                <a:spcPct val="85000"/>
              </a:lnSpc>
              <a:buFont typeface="Arial" panose="020B0604020202020204" pitchFamily="34" charset="0"/>
              <a:buAutoNum type="arabicPeriod"/>
            </a:pPr>
            <a:endParaRPr lang="en-US" dirty="0"/>
          </a:p>
        </p:txBody>
      </p:sp>
      <p:grpSp>
        <p:nvGrpSpPr>
          <p:cNvPr id="6" name="ResponseCounter"/>
          <p:cNvGrpSpPr/>
          <p:nvPr/>
        </p:nvGrpSpPr>
        <p:grpSpPr>
          <a:xfrm>
            <a:off x="228600" y="4572000"/>
            <a:ext cx="1308100" cy="1447800"/>
            <a:chOff x="0" y="5181600"/>
            <a:chExt cx="1308100" cy="1447800"/>
          </a:xfrm>
        </p:grpSpPr>
        <p:pic>
          <p:nvPicPr>
            <p:cNvPr id="7" name="PictureShape"/>
            <p:cNvPicPr>
              <a:picLocks/>
            </p:cNvPicPr>
            <p:nvPr/>
          </p:nvPicPr>
          <p:blipFill>
            <a:blip r:embed="rId5">
              <a:extLst>
                <a:ext uri="{28A0092B-C50C-407E-A947-70E740481C1C}">
                  <a14:useLocalDpi xmlns:a14="http://schemas.microsoft.com/office/drawing/2010/main" val="0"/>
                </a:ext>
              </a:extLst>
            </a:blip>
            <a:stretch>
              <a:fillRect/>
            </a:stretch>
          </p:blipFill>
          <p:spPr>
            <a:xfrm>
              <a:off x="0" y="5181600"/>
              <a:ext cx="1308100" cy="1447800"/>
            </a:xfrm>
            <a:prstGeom prst="rect">
              <a:avLst/>
            </a:prstGeom>
          </p:spPr>
        </p:pic>
        <p:sp>
          <p:nvSpPr>
            <p:cNvPr id="8" name="TextShape"/>
            <p:cNvSpPr txBox="1"/>
            <p:nvPr/>
          </p:nvSpPr>
          <p:spPr>
            <a:xfrm>
              <a:off x="38100" y="5588000"/>
              <a:ext cx="1219200" cy="492443"/>
            </a:xfrm>
            <a:prstGeom prst="rect">
              <a:avLst/>
            </a:prstGeom>
            <a:noFill/>
          </p:spPr>
          <p:txBody>
            <a:bodyPr vert="horz" rtlCol="0">
              <a:spAutoFit/>
            </a:bodyPr>
            <a:lstStyle/>
            <a:p>
              <a:pPr algn="ctr"/>
              <a:r>
                <a:rPr lang="en-US" sz="2600" smtClean="0"/>
                <a:t>0</a:t>
              </a:r>
              <a:endParaRPr lang="en-US" sz="2600" dirty="0"/>
            </a:p>
          </p:txBody>
        </p:sp>
      </p:grpSp>
      <p:grpSp>
        <p:nvGrpSpPr>
          <p:cNvPr id="9" name="CountDownClock"/>
          <p:cNvGrpSpPr/>
          <p:nvPr/>
        </p:nvGrpSpPr>
        <p:grpSpPr>
          <a:xfrm>
            <a:off x="7531100" y="4775200"/>
            <a:ext cx="1244600" cy="1244600"/>
            <a:chOff x="7747000" y="5638800"/>
            <a:chExt cx="1244600" cy="1244600"/>
          </a:xfrm>
        </p:grpSpPr>
        <p:pic>
          <p:nvPicPr>
            <p:cNvPr id="10" name="BoxObject"/>
            <p:cNvPicPr>
              <a:picLocks/>
            </p:cNvPicPr>
            <p:nvPr/>
          </p:nvPicPr>
          <p:blipFill>
            <a:blip r:embed="rId6">
              <a:extLst>
                <a:ext uri="{28A0092B-C50C-407E-A947-70E740481C1C}">
                  <a14:useLocalDpi xmlns:a14="http://schemas.microsoft.com/office/drawing/2010/main" val="0"/>
                </a:ext>
              </a:extLst>
            </a:blip>
            <a:stretch>
              <a:fillRect/>
            </a:stretch>
          </p:blipFill>
          <p:spPr>
            <a:xfrm>
              <a:off x="7747000" y="5638800"/>
              <a:ext cx="1244600" cy="1244600"/>
            </a:xfrm>
            <a:prstGeom prst="rect">
              <a:avLst/>
            </a:prstGeom>
          </p:spPr>
        </p:pic>
        <p:sp>
          <p:nvSpPr>
            <p:cNvPr id="11" name="TextObject"/>
            <p:cNvSpPr txBox="1"/>
            <p:nvPr/>
          </p:nvSpPr>
          <p:spPr>
            <a:xfrm>
              <a:off x="8001000" y="6032500"/>
              <a:ext cx="762000" cy="400110"/>
            </a:xfrm>
            <a:prstGeom prst="rect">
              <a:avLst/>
            </a:prstGeom>
            <a:noFill/>
          </p:spPr>
          <p:txBody>
            <a:bodyPr vert="horz" rtlCol="0">
              <a:spAutoFit/>
            </a:bodyPr>
            <a:lstStyle/>
            <a:p>
              <a:pPr algn="ctr"/>
              <a:r>
                <a:rPr lang="en-US" sz="2000" smtClean="0"/>
                <a:t>10</a:t>
              </a:r>
              <a:endParaRPr lang="en-US" sz="2000"/>
            </a:p>
          </p:txBody>
        </p:sp>
      </p:grpSp>
    </p:spTree>
    <p:extLst>
      <p:ext uri="{BB962C8B-B14F-4D97-AF65-F5344CB8AC3E}">
        <p14:creationId xmlns:p14="http://schemas.microsoft.com/office/powerpoint/2010/main" val="41198825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solidFill>
                  <a:schemeClr val="accent1">
                    <a:lumMod val="75000"/>
                  </a:schemeClr>
                </a:solidFill>
                <a:ea typeface="Verdana" panose="020B0604030504040204" pitchFamily="34" charset="0"/>
                <a:cs typeface="Verdana" panose="020B0604030504040204" pitchFamily="34" charset="0"/>
              </a:rPr>
              <a:t>Social Media</a:t>
            </a:r>
            <a:endParaRPr lang="en-US" sz="4000" b="1" dirty="0">
              <a:solidFill>
                <a:schemeClr val="accent1">
                  <a:lumMod val="75000"/>
                </a:schemeClr>
              </a:solidFill>
            </a:endParaRPr>
          </a:p>
        </p:txBody>
      </p:sp>
      <p:sp>
        <p:nvSpPr>
          <p:cNvPr id="3" name="Content Placeholder 2"/>
          <p:cNvSpPr>
            <a:spLocks noGrp="1"/>
          </p:cNvSpPr>
          <p:nvPr>
            <p:ph idx="1"/>
          </p:nvPr>
        </p:nvSpPr>
        <p:spPr/>
        <p:txBody>
          <a:bodyPr/>
          <a:lstStyle/>
          <a:p>
            <a:r>
              <a:rPr lang="en-US" dirty="0" smtClean="0"/>
              <a:t>Follow us on Twitter: @ideadatacenter</a:t>
            </a:r>
          </a:p>
          <a:p>
            <a:endParaRPr lang="en-US" dirty="0" smtClean="0"/>
          </a:p>
          <a:p>
            <a:r>
              <a:rPr lang="en-US" dirty="0" smtClean="0"/>
              <a:t>Join our LinkedIn Group: search Idea Data Center on LinkedIn to join</a:t>
            </a:r>
            <a:endParaRPr lang="en-US" dirty="0"/>
          </a:p>
        </p:txBody>
      </p:sp>
    </p:spTree>
    <p:extLst>
      <p:ext uri="{BB962C8B-B14F-4D97-AF65-F5344CB8AC3E}">
        <p14:creationId xmlns:p14="http://schemas.microsoft.com/office/powerpoint/2010/main" val="11648367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75000"/>
                  </a:schemeClr>
                </a:solidFill>
                <a:ea typeface="Verdana" panose="020B0604030504040204" pitchFamily="34" charset="0"/>
                <a:cs typeface="Verdana" panose="020B0604030504040204" pitchFamily="34" charset="0"/>
              </a:rPr>
              <a:t>Learn to use Twitter</a:t>
            </a:r>
          </a:p>
        </p:txBody>
      </p:sp>
      <p:sp>
        <p:nvSpPr>
          <p:cNvPr id="4" name="Content Placeholder 3"/>
          <p:cNvSpPr>
            <a:spLocks noGrp="1"/>
          </p:cNvSpPr>
          <p:nvPr>
            <p:ph idx="1"/>
          </p:nvPr>
        </p:nvSpPr>
        <p:spPr/>
        <p:txBody>
          <a:bodyPr/>
          <a:lstStyle/>
          <a:p>
            <a:endParaRPr lang="en-US" dirty="0"/>
          </a:p>
        </p:txBody>
      </p:sp>
      <p:pic>
        <p:nvPicPr>
          <p:cNvPr id="1026" name="Picture 2" descr="IDC Twitter feed screen sh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219200"/>
            <a:ext cx="8893789" cy="43814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430430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75000"/>
                  </a:schemeClr>
                </a:solidFill>
                <a:latin typeface="+mj-lt"/>
                <a:ea typeface="Verdana" panose="020B0604030504040204" pitchFamily="34" charset="0"/>
                <a:cs typeface="Verdana" panose="020B0604030504040204" pitchFamily="34" charset="0"/>
              </a:rPr>
              <a:t>Some Twitter Basics</a:t>
            </a:r>
          </a:p>
        </p:txBody>
      </p:sp>
      <p:sp>
        <p:nvSpPr>
          <p:cNvPr id="3" name="Content Placeholder 2"/>
          <p:cNvSpPr>
            <a:spLocks noGrp="1"/>
          </p:cNvSpPr>
          <p:nvPr>
            <p:ph idx="1"/>
          </p:nvPr>
        </p:nvSpPr>
        <p:spPr/>
        <p:txBody>
          <a:bodyPr>
            <a:noAutofit/>
          </a:bodyPr>
          <a:lstStyle/>
          <a:p>
            <a:r>
              <a:rPr lang="en-US" sz="1800" dirty="0" smtClean="0"/>
              <a:t>It’s </a:t>
            </a:r>
            <a:r>
              <a:rPr lang="en-US" sz="1800" dirty="0"/>
              <a:t>an open public network and unless you protect your tweets (that is, make your account private) everything you say can be seen by anyone, right from the </a:t>
            </a:r>
            <a:r>
              <a:rPr lang="en-US" sz="1800" dirty="0" smtClean="0"/>
              <a:t>start.</a:t>
            </a:r>
            <a:endParaRPr lang="en-US" sz="1800" dirty="0"/>
          </a:p>
          <a:p>
            <a:r>
              <a:rPr lang="en-US" sz="1800" dirty="0"/>
              <a:t>Twitter has some really strange jargon</a:t>
            </a:r>
            <a:r>
              <a:rPr lang="en-US" sz="1800" dirty="0" smtClean="0"/>
              <a:t>.</a:t>
            </a:r>
            <a:endParaRPr lang="en-US" sz="1800" dirty="0"/>
          </a:p>
          <a:p>
            <a:r>
              <a:rPr lang="en-US" sz="1800" dirty="0"/>
              <a:t>The maximum length of your username is 15 characters. </a:t>
            </a:r>
            <a:endParaRPr lang="en-US" sz="1800" dirty="0" smtClean="0"/>
          </a:p>
          <a:p>
            <a:r>
              <a:rPr lang="en-US" sz="1800" dirty="0" smtClean="0"/>
              <a:t>It’s </a:t>
            </a:r>
            <a:r>
              <a:rPr lang="en-US" sz="1800" dirty="0"/>
              <a:t>okay to </a:t>
            </a:r>
            <a:r>
              <a:rPr lang="en-US" sz="1800" dirty="0" smtClean="0"/>
              <a:t>lurk.</a:t>
            </a:r>
          </a:p>
          <a:p>
            <a:r>
              <a:rPr lang="en-US" sz="1800" dirty="0" smtClean="0"/>
              <a:t>The </a:t>
            </a:r>
            <a:r>
              <a:rPr lang="en-US" sz="1800" dirty="0"/>
              <a:t>maximum number of characters in a tweet is 140. </a:t>
            </a:r>
            <a:endParaRPr lang="en-US" sz="1800" dirty="0" smtClean="0"/>
          </a:p>
          <a:p>
            <a:r>
              <a:rPr lang="en-US" sz="1800" dirty="0" smtClean="0"/>
              <a:t>Any </a:t>
            </a:r>
            <a:r>
              <a:rPr lang="en-US" sz="1800" dirty="0"/>
              <a:t>link you share on Twitter will automatically be shortened. </a:t>
            </a:r>
            <a:endParaRPr lang="en-US" sz="1800" dirty="0" smtClean="0"/>
          </a:p>
          <a:p>
            <a:r>
              <a:rPr lang="en-US" sz="1800" dirty="0" smtClean="0"/>
              <a:t>You </a:t>
            </a:r>
            <a:r>
              <a:rPr lang="en-US" sz="1800" dirty="0"/>
              <a:t>can only send a direct message to somebody if they are following you. </a:t>
            </a:r>
            <a:endParaRPr lang="en-US" sz="1800" dirty="0" smtClean="0"/>
          </a:p>
          <a:p>
            <a:r>
              <a:rPr lang="en-US" sz="1800" dirty="0" smtClean="0"/>
              <a:t>You </a:t>
            </a:r>
            <a:r>
              <a:rPr lang="en-US" sz="1800" dirty="0"/>
              <a:t>don’t have to follow people back</a:t>
            </a:r>
            <a:r>
              <a:rPr lang="en-US" sz="1800" dirty="0" smtClean="0"/>
              <a:t>.</a:t>
            </a:r>
            <a:endParaRPr lang="en-US" sz="1800" dirty="0"/>
          </a:p>
          <a:p>
            <a:r>
              <a:rPr lang="en-US" sz="1800" dirty="0"/>
              <a:t>If you start a tweet with @username, it’s a reply. </a:t>
            </a:r>
            <a:endParaRPr lang="en-US" sz="1800" dirty="0" smtClean="0"/>
          </a:p>
          <a:p>
            <a:r>
              <a:rPr lang="en-US" sz="1800" dirty="0" smtClean="0"/>
              <a:t>If </a:t>
            </a:r>
            <a:r>
              <a:rPr lang="en-US" sz="1800" dirty="0"/>
              <a:t>you tag a username anywhere but at the start of the tweet, everybody following you will see that message. </a:t>
            </a:r>
          </a:p>
        </p:txBody>
      </p:sp>
    </p:spTree>
    <p:extLst>
      <p:ext uri="{BB962C8B-B14F-4D97-AF65-F5344CB8AC3E}">
        <p14:creationId xmlns:p14="http://schemas.microsoft.com/office/powerpoint/2010/main" val="35392471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75000"/>
                  </a:schemeClr>
                </a:solidFill>
                <a:ea typeface="Verdana" panose="020B0604030504040204" pitchFamily="34" charset="0"/>
                <a:cs typeface="Verdana" panose="020B0604030504040204" pitchFamily="34" charset="0"/>
              </a:rPr>
              <a:t>Anatomy of a tweet</a:t>
            </a:r>
          </a:p>
        </p:txBody>
      </p:sp>
      <p:pic>
        <p:nvPicPr>
          <p:cNvPr id="2050" name="Picture 2" descr="IDC Tweet screen shot"/>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81000" y="1600200"/>
            <a:ext cx="4114800" cy="19140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Content Placeholder 3"/>
          <p:cNvSpPr>
            <a:spLocks noGrp="1"/>
          </p:cNvSpPr>
          <p:nvPr>
            <p:ph sz="half" idx="4294967295"/>
          </p:nvPr>
        </p:nvSpPr>
        <p:spPr>
          <a:xfrm>
            <a:off x="4800600" y="1371600"/>
            <a:ext cx="4038600" cy="4525963"/>
          </a:xfrm>
        </p:spPr>
        <p:txBody>
          <a:bodyPr>
            <a:normAutofit/>
          </a:bodyPr>
          <a:lstStyle/>
          <a:p>
            <a:r>
              <a:rPr lang="en-US" sz="2800" dirty="0" smtClean="0"/>
              <a:t>140 characters max</a:t>
            </a:r>
          </a:p>
          <a:p>
            <a:r>
              <a:rPr lang="en-US" sz="2800" dirty="0" smtClean="0"/>
              <a:t>Include links</a:t>
            </a:r>
          </a:p>
          <a:p>
            <a:r>
              <a:rPr lang="en-US" sz="2800" dirty="0" smtClean="0"/>
              <a:t>Include pictures and videos</a:t>
            </a:r>
          </a:p>
          <a:p>
            <a:r>
              <a:rPr lang="en-US" sz="2800" dirty="0" smtClean="0"/>
              <a:t>Establish your brand voice – be personable not personal</a:t>
            </a:r>
          </a:p>
        </p:txBody>
      </p:sp>
    </p:spTree>
    <p:extLst>
      <p:ext uri="{BB962C8B-B14F-4D97-AF65-F5344CB8AC3E}">
        <p14:creationId xmlns:p14="http://schemas.microsoft.com/office/powerpoint/2010/main" val="37907760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75000"/>
                  </a:schemeClr>
                </a:solidFill>
                <a:ea typeface="Verdana" panose="020B0604030504040204" pitchFamily="34" charset="0"/>
                <a:cs typeface="Verdana" panose="020B0604030504040204" pitchFamily="34" charset="0"/>
              </a:rPr>
              <a:t>Retweets and Hashtags</a:t>
            </a:r>
          </a:p>
        </p:txBody>
      </p:sp>
      <p:pic>
        <p:nvPicPr>
          <p:cNvPr id="3074" name="Picture 2" descr="IDC tweet screen shot"/>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0" y="1752600"/>
            <a:ext cx="6400800" cy="16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412034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75000"/>
                  </a:schemeClr>
                </a:solidFill>
                <a:ea typeface="Verdana" panose="020B0604030504040204" pitchFamily="34" charset="0"/>
                <a:cs typeface="Verdana" panose="020B0604030504040204" pitchFamily="34" charset="0"/>
              </a:rPr>
              <a:t>Favorite</a:t>
            </a:r>
          </a:p>
        </p:txBody>
      </p:sp>
      <p:pic>
        <p:nvPicPr>
          <p:cNvPr id="4098" name="Picture 2" descr="IDC tweet screen sho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95387" y="1828800"/>
            <a:ext cx="6753225" cy="2181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644553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1"/>
            <a:ext cx="8229600" cy="838200"/>
          </a:xfrm>
        </p:spPr>
        <p:txBody>
          <a:bodyPr>
            <a:noAutofit/>
          </a:bodyPr>
          <a:lstStyle/>
          <a:p>
            <a:r>
              <a:rPr lang="en-US" sz="4000" b="1" dirty="0" smtClean="0">
                <a:solidFill>
                  <a:schemeClr val="accent1">
                    <a:lumMod val="75000"/>
                  </a:schemeClr>
                </a:solidFill>
                <a:ea typeface="Verdana" panose="020B0604030504040204" pitchFamily="34" charset="0"/>
                <a:cs typeface="Verdana" panose="020B0604030504040204" pitchFamily="34" charset="0"/>
              </a:rPr>
              <a:t/>
            </a:r>
            <a:br>
              <a:rPr lang="en-US" sz="4000" b="1" dirty="0" smtClean="0">
                <a:solidFill>
                  <a:schemeClr val="accent1">
                    <a:lumMod val="75000"/>
                  </a:schemeClr>
                </a:solidFill>
                <a:ea typeface="Verdana" panose="020B0604030504040204" pitchFamily="34" charset="0"/>
                <a:cs typeface="Verdana" panose="020B0604030504040204" pitchFamily="34" charset="0"/>
              </a:rPr>
            </a:br>
            <a:r>
              <a:rPr lang="en-US" sz="4000" b="1" dirty="0">
                <a:solidFill>
                  <a:schemeClr val="accent1">
                    <a:lumMod val="75000"/>
                  </a:schemeClr>
                </a:solidFill>
                <a:ea typeface="Verdana" panose="020B0604030504040204" pitchFamily="34" charset="0"/>
                <a:cs typeface="Verdana" panose="020B0604030504040204" pitchFamily="34" charset="0"/>
              </a:rPr>
              <a:t/>
            </a:r>
            <a:br>
              <a:rPr lang="en-US" sz="4000" b="1" dirty="0">
                <a:solidFill>
                  <a:schemeClr val="accent1">
                    <a:lumMod val="75000"/>
                  </a:schemeClr>
                </a:solidFill>
                <a:ea typeface="Verdana" panose="020B0604030504040204" pitchFamily="34" charset="0"/>
                <a:cs typeface="Verdana" panose="020B0604030504040204" pitchFamily="34" charset="0"/>
              </a:rPr>
            </a:br>
            <a:r>
              <a:rPr lang="en-US" sz="4000" b="1" dirty="0">
                <a:solidFill>
                  <a:schemeClr val="accent1">
                    <a:lumMod val="75000"/>
                  </a:schemeClr>
                </a:solidFill>
                <a:ea typeface="Verdana" panose="020B0604030504040204" pitchFamily="34" charset="0"/>
                <a:cs typeface="Verdana" panose="020B0604030504040204" pitchFamily="34" charset="0"/>
              </a:rPr>
              <a:t>Next Steps and Wrap Up</a:t>
            </a:r>
            <a:br>
              <a:rPr lang="en-US" sz="4000" b="1" dirty="0">
                <a:solidFill>
                  <a:schemeClr val="accent1">
                    <a:lumMod val="75000"/>
                  </a:schemeClr>
                </a:solidFill>
                <a:ea typeface="Verdana" panose="020B0604030504040204" pitchFamily="34" charset="0"/>
                <a:cs typeface="Verdana" panose="020B0604030504040204" pitchFamily="34" charset="0"/>
              </a:rPr>
            </a:br>
            <a:r>
              <a:rPr lang="en-US" sz="4000" b="1" dirty="0" smtClean="0">
                <a:solidFill>
                  <a:schemeClr val="accent1">
                    <a:lumMod val="75000"/>
                  </a:schemeClr>
                </a:solidFill>
                <a:ea typeface="Verdana" panose="020B0604030504040204" pitchFamily="34" charset="0"/>
                <a:cs typeface="Verdana" panose="020B0604030504040204" pitchFamily="34" charset="0"/>
              </a:rPr>
              <a:t/>
            </a:r>
            <a:br>
              <a:rPr lang="en-US" sz="4000" b="1" dirty="0" smtClean="0">
                <a:solidFill>
                  <a:schemeClr val="accent1">
                    <a:lumMod val="75000"/>
                  </a:schemeClr>
                </a:solidFill>
                <a:ea typeface="Verdana" panose="020B0604030504040204" pitchFamily="34" charset="0"/>
                <a:cs typeface="Verdana" panose="020B0604030504040204" pitchFamily="34" charset="0"/>
              </a:rPr>
            </a:br>
            <a:endParaRPr lang="en-US" sz="4000" b="1" dirty="0">
              <a:solidFill>
                <a:schemeClr val="accent1">
                  <a:lumMod val="75000"/>
                </a:schemeClr>
              </a:solidFill>
            </a:endParaRPr>
          </a:p>
        </p:txBody>
      </p:sp>
      <p:sp>
        <p:nvSpPr>
          <p:cNvPr id="4" name="Rectangle 3"/>
          <p:cNvSpPr/>
          <p:nvPr/>
        </p:nvSpPr>
        <p:spPr>
          <a:xfrm>
            <a:off x="533400" y="1905000"/>
            <a:ext cx="8229600" cy="3416320"/>
          </a:xfrm>
          <a:prstGeom prst="rect">
            <a:avLst/>
          </a:prstGeom>
        </p:spPr>
        <p:txBody>
          <a:bodyPr wrap="square">
            <a:spAutoFit/>
          </a:bodyPr>
          <a:lstStyle/>
          <a:p>
            <a:pPr marL="571500" indent="-571500">
              <a:buFont typeface="Arial" panose="020B0604020202020204" pitchFamily="34" charset="0"/>
              <a:buChar char="•"/>
            </a:pPr>
            <a:r>
              <a:rPr lang="en-US" sz="3600" dirty="0">
                <a:solidFill>
                  <a:schemeClr val="accent1">
                    <a:lumMod val="75000"/>
                  </a:schemeClr>
                </a:solidFill>
                <a:latin typeface="Myriad"/>
                <a:ea typeface="Verdana" panose="020B0604030504040204" pitchFamily="34" charset="0"/>
                <a:cs typeface="Verdana" panose="020B0604030504040204" pitchFamily="34" charset="0"/>
              </a:rPr>
              <a:t>Think about how you can provide input to IDC </a:t>
            </a:r>
            <a:r>
              <a:rPr lang="en-US" sz="3600" dirty="0" smtClean="0">
                <a:solidFill>
                  <a:schemeClr val="accent1">
                    <a:lumMod val="75000"/>
                  </a:schemeClr>
                </a:solidFill>
                <a:latin typeface="Myriad"/>
                <a:ea typeface="Verdana" panose="020B0604030504040204" pitchFamily="34" charset="0"/>
                <a:cs typeface="Verdana" panose="020B0604030504040204" pitchFamily="34" charset="0"/>
              </a:rPr>
              <a:t>activities.</a:t>
            </a:r>
          </a:p>
          <a:p>
            <a:pPr marL="571500" indent="-571500">
              <a:buFont typeface="Arial" panose="020B0604020202020204" pitchFamily="34" charset="0"/>
              <a:buChar char="•"/>
            </a:pPr>
            <a:endParaRPr lang="en-US" sz="3600" dirty="0" smtClean="0">
              <a:solidFill>
                <a:schemeClr val="accent1">
                  <a:lumMod val="75000"/>
                </a:schemeClr>
              </a:solidFill>
              <a:latin typeface="Myriad"/>
              <a:ea typeface="Verdana" panose="020B0604030504040204" pitchFamily="34" charset="0"/>
              <a:cs typeface="Verdana" panose="020B0604030504040204" pitchFamily="34" charset="0"/>
            </a:endParaRPr>
          </a:p>
          <a:p>
            <a:pPr marL="571500" indent="-571500">
              <a:buFont typeface="Arial" panose="020B0604020202020204" pitchFamily="34" charset="0"/>
              <a:buChar char="•"/>
            </a:pPr>
            <a:r>
              <a:rPr lang="en-US" sz="3600" dirty="0" smtClean="0">
                <a:solidFill>
                  <a:schemeClr val="accent1">
                    <a:lumMod val="75000"/>
                  </a:schemeClr>
                </a:solidFill>
                <a:latin typeface="Myriad"/>
                <a:ea typeface="Verdana" panose="020B0604030504040204" pitchFamily="34" charset="0"/>
                <a:cs typeface="Verdana" panose="020B0604030504040204" pitchFamily="34" charset="0"/>
              </a:rPr>
              <a:t>Think about how you can get the most out of IDC services, tools and products, and </a:t>
            </a:r>
            <a:r>
              <a:rPr lang="en-US" sz="3600" smtClean="0">
                <a:solidFill>
                  <a:schemeClr val="accent1">
                    <a:lumMod val="75000"/>
                  </a:schemeClr>
                </a:solidFill>
                <a:latin typeface="Myriad"/>
                <a:ea typeface="Verdana" panose="020B0604030504040204" pitchFamily="34" charset="0"/>
                <a:cs typeface="Verdana" panose="020B0604030504040204" pitchFamily="34" charset="0"/>
              </a:rPr>
              <a:t>other activities.</a:t>
            </a:r>
            <a:endParaRPr lang="en-US" sz="3600" dirty="0">
              <a:solidFill>
                <a:schemeClr val="accent1">
                  <a:lumMod val="75000"/>
                </a:schemeClr>
              </a:solidFill>
              <a:latin typeface="Myriad"/>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0086086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1">
                    <a:lumMod val="75000"/>
                  </a:schemeClr>
                </a:solidFill>
              </a:rPr>
              <a:t>Contact Us!</a:t>
            </a:r>
            <a:endParaRPr lang="en-US" b="1" dirty="0">
              <a:solidFill>
                <a:schemeClr val="accent1">
                  <a:lumMod val="75000"/>
                </a:schemeClr>
              </a:solidFill>
            </a:endParaRPr>
          </a:p>
        </p:txBody>
      </p:sp>
      <p:sp>
        <p:nvSpPr>
          <p:cNvPr id="4" name="Content Placeholder 4"/>
          <p:cNvSpPr>
            <a:spLocks noGrp="1"/>
          </p:cNvSpPr>
          <p:nvPr>
            <p:ph idx="1"/>
          </p:nvPr>
        </p:nvSpPr>
        <p:spPr>
          <a:xfrm>
            <a:off x="838200" y="1828800"/>
            <a:ext cx="7239000" cy="3886199"/>
          </a:xfrm>
          <a:ln w="28575">
            <a:solidFill>
              <a:schemeClr val="accent1">
                <a:lumMod val="60000"/>
                <a:lumOff val="40000"/>
              </a:schemeClr>
            </a:solidFill>
          </a:ln>
        </p:spPr>
        <p:style>
          <a:lnRef idx="2">
            <a:schemeClr val="accent1"/>
          </a:lnRef>
          <a:fillRef idx="1">
            <a:schemeClr val="lt1"/>
          </a:fillRef>
          <a:effectRef idx="0">
            <a:schemeClr val="accent1"/>
          </a:effectRef>
          <a:fontRef idx="minor">
            <a:schemeClr val="dk1"/>
          </a:fontRef>
        </p:style>
        <p:txBody>
          <a:bodyPr>
            <a:normAutofit/>
            <a:scene3d>
              <a:camera prst="orthographicFront"/>
              <a:lightRig rig="threePt" dir="t"/>
            </a:scene3d>
            <a:sp3d extrusionH="57150">
              <a:bevelT w="82550" h="38100" prst="coolSlant"/>
            </a:sp3d>
          </a:bodyPr>
          <a:lstStyle/>
          <a:p>
            <a:pPr algn="ctr">
              <a:buNone/>
            </a:pPr>
            <a:r>
              <a:rPr lang="en-US" dirty="0" smtClean="0">
                <a:solidFill>
                  <a:schemeClr val="tx1"/>
                </a:solidFill>
                <a:latin typeface="Arial" panose="020B0604020202020204" pitchFamily="34" charset="0"/>
                <a:cs typeface="Arial" panose="020B0604020202020204" pitchFamily="34" charset="0"/>
              </a:rPr>
              <a:t>Kay Gallagher</a:t>
            </a:r>
            <a:endParaRPr lang="en-US" dirty="0">
              <a:solidFill>
                <a:schemeClr val="tx1"/>
              </a:solidFill>
              <a:latin typeface="Arial" panose="020B0604020202020204" pitchFamily="34" charset="0"/>
              <a:cs typeface="Arial" panose="020B0604020202020204" pitchFamily="34" charset="0"/>
            </a:endParaRPr>
          </a:p>
          <a:p>
            <a:pPr algn="ctr">
              <a:buNone/>
            </a:pPr>
            <a:r>
              <a:rPr lang="en-US" dirty="0" smtClean="0">
                <a:latin typeface="Arial" panose="020B0604020202020204" pitchFamily="34" charset="0"/>
                <a:cs typeface="Arial" panose="020B0604020202020204" pitchFamily="34" charset="0"/>
                <a:hlinkClick r:id="rId3"/>
              </a:rPr>
              <a:t>kaygallagher@westat.com</a:t>
            </a:r>
            <a:endParaRPr lang="en-US" dirty="0" smtClean="0">
              <a:latin typeface="Arial" panose="020B0604020202020204" pitchFamily="34" charset="0"/>
              <a:cs typeface="Arial" panose="020B0604020202020204" pitchFamily="34" charset="0"/>
            </a:endParaRPr>
          </a:p>
          <a:p>
            <a:pPr algn="ctr">
              <a:buNone/>
            </a:pPr>
            <a:endParaRPr lang="en-US" dirty="0" smtClean="0">
              <a:latin typeface="Arial" panose="020B0604020202020204" pitchFamily="34" charset="0"/>
              <a:cs typeface="Arial" panose="020B0604020202020204" pitchFamily="34" charset="0"/>
            </a:endParaRPr>
          </a:p>
          <a:p>
            <a:pPr algn="ctr">
              <a:spcBef>
                <a:spcPts val="2400"/>
              </a:spcBef>
              <a:buNone/>
            </a:pPr>
            <a:r>
              <a:rPr lang="en-US" dirty="0" smtClean="0">
                <a:solidFill>
                  <a:schemeClr val="tx1"/>
                </a:solidFill>
                <a:latin typeface="Arial" panose="020B0604020202020204" pitchFamily="34" charset="0"/>
                <a:cs typeface="Arial" panose="020B0604020202020204" pitchFamily="34" charset="0"/>
              </a:rPr>
              <a:t>Linda Lynch</a:t>
            </a:r>
          </a:p>
          <a:p>
            <a:pPr algn="ctr">
              <a:buNone/>
            </a:pPr>
            <a:r>
              <a:rPr lang="en-US" dirty="0" smtClean="0">
                <a:latin typeface="Arial" panose="020B0604020202020204" pitchFamily="34" charset="0"/>
                <a:cs typeface="Arial" panose="020B0604020202020204" pitchFamily="34" charset="0"/>
                <a:hlinkClick r:id="rId4"/>
              </a:rPr>
              <a:t>lindalynch@westat.com</a:t>
            </a:r>
            <a:endParaRPr lang="en-US" dirty="0" smtClean="0">
              <a:latin typeface="Arial" panose="020B0604020202020204" pitchFamily="34" charset="0"/>
              <a:cs typeface="Arial" panose="020B0604020202020204" pitchFamily="34" charset="0"/>
            </a:endParaRPr>
          </a:p>
          <a:p>
            <a:pPr algn="ctr">
              <a:buNone/>
            </a:pPr>
            <a:endParaRPr lang="en-US" sz="4000" dirty="0" smtClean="0">
              <a:solidFill>
                <a:schemeClr val="tx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762000"/>
            <a:ext cx="8229600" cy="4525963"/>
          </a:xfrm>
        </p:spPr>
        <p:txBody>
          <a:bodyPr/>
          <a:lstStyle/>
          <a:p>
            <a:pPr marL="0" indent="0" algn="ctr">
              <a:buNone/>
            </a:pPr>
            <a:r>
              <a:rPr lang="en-US" sz="4000" b="1" dirty="0" smtClean="0">
                <a:solidFill>
                  <a:schemeClr val="accent1">
                    <a:lumMod val="75000"/>
                  </a:schemeClr>
                </a:solidFill>
                <a:latin typeface="Fogo"/>
              </a:rPr>
              <a:t>Visit the IDC Website</a:t>
            </a:r>
            <a:r>
              <a:rPr lang="en-US" dirty="0" smtClean="0"/>
              <a:t/>
            </a:r>
            <a:br>
              <a:rPr lang="en-US" dirty="0" smtClean="0"/>
            </a:br>
            <a:r>
              <a:rPr lang="en-US" dirty="0" smtClean="0"/>
              <a:t/>
            </a:r>
            <a:br>
              <a:rPr lang="en-US" dirty="0" smtClean="0"/>
            </a:br>
            <a:r>
              <a:rPr lang="en-US" dirty="0" smtClean="0"/>
              <a:t>	</a:t>
            </a:r>
            <a:r>
              <a:rPr lang="en-US" dirty="0" smtClean="0">
                <a:hlinkClick r:id="rId2"/>
              </a:rPr>
              <a:t>http</a:t>
            </a:r>
            <a:r>
              <a:rPr lang="en-US" dirty="0">
                <a:hlinkClick r:id="rId2"/>
              </a:rPr>
              <a:t>://ideadata.org</a:t>
            </a:r>
            <a:r>
              <a:rPr lang="en-US" dirty="0" smtClean="0">
                <a:hlinkClick r:id="rId2"/>
              </a:rPr>
              <a:t>/</a:t>
            </a:r>
            <a:r>
              <a:rPr lang="en-US" dirty="0" smtClean="0"/>
              <a:t/>
            </a:r>
            <a:br>
              <a:rPr lang="en-US" dirty="0" smtClean="0"/>
            </a:br>
            <a:endParaRPr lang="en-US" dirty="0" smtClean="0"/>
          </a:p>
          <a:p>
            <a:pPr marL="0" indent="0" algn="ctr">
              <a:buNone/>
            </a:pPr>
            <a:r>
              <a:rPr lang="en-US" sz="4000" b="1" dirty="0" smtClean="0">
                <a:solidFill>
                  <a:schemeClr val="accent1">
                    <a:lumMod val="75000"/>
                  </a:schemeClr>
                </a:solidFill>
                <a:latin typeface="Fogo"/>
              </a:rPr>
              <a:t>Follow us on Twitter</a:t>
            </a:r>
            <a:r>
              <a:rPr lang="en-US" dirty="0" smtClean="0"/>
              <a:t/>
            </a:r>
            <a:br>
              <a:rPr lang="en-US" dirty="0" smtClean="0"/>
            </a:br>
            <a:r>
              <a:rPr lang="en-US" dirty="0" smtClean="0"/>
              <a:t/>
            </a:r>
            <a:br>
              <a:rPr lang="en-US" dirty="0" smtClean="0"/>
            </a:br>
            <a:r>
              <a:rPr lang="en-US" dirty="0" smtClean="0"/>
              <a:t>	</a:t>
            </a:r>
            <a:r>
              <a:rPr lang="en-US" u="sng" dirty="0" smtClean="0">
                <a:hlinkClick r:id="rId3"/>
              </a:rPr>
              <a:t>@</a:t>
            </a:r>
            <a:r>
              <a:rPr lang="en-US" u="sng" dirty="0" smtClean="0">
                <a:hlinkClick r:id="rId4"/>
              </a:rPr>
              <a:t>IDEAdataCenter</a:t>
            </a:r>
            <a:endParaRPr lang="en-US" dirty="0" smtClean="0"/>
          </a:p>
        </p:txBody>
      </p:sp>
    </p:spTree>
    <p:extLst>
      <p:ext uri="{BB962C8B-B14F-4D97-AF65-F5344CB8AC3E}">
        <p14:creationId xmlns:p14="http://schemas.microsoft.com/office/powerpoint/2010/main" val="7244878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4000" b="1" dirty="0">
                <a:solidFill>
                  <a:schemeClr val="accent1">
                    <a:lumMod val="75000"/>
                  </a:schemeClr>
                </a:solidFill>
                <a:ea typeface="Verdana" panose="020B0604030504040204" pitchFamily="34" charset="0"/>
                <a:cs typeface="Verdana" panose="020B0604030504040204" pitchFamily="34" charset="0"/>
              </a:rPr>
              <a:t>Session Agenda</a:t>
            </a:r>
          </a:p>
        </p:txBody>
      </p:sp>
      <p:sp>
        <p:nvSpPr>
          <p:cNvPr id="3" name="Content Placeholder 2"/>
          <p:cNvSpPr>
            <a:spLocks noGrp="1"/>
          </p:cNvSpPr>
          <p:nvPr>
            <p:ph idx="1"/>
          </p:nvPr>
        </p:nvSpPr>
        <p:spPr>
          <a:xfrm>
            <a:off x="381000" y="1295400"/>
            <a:ext cx="8229600" cy="4800600"/>
          </a:xfrm>
        </p:spPr>
        <p:txBody>
          <a:bodyPr>
            <a:noAutofit/>
          </a:bodyPr>
          <a:lstStyle/>
          <a:p>
            <a:r>
              <a:rPr lang="en-US" dirty="0" smtClean="0"/>
              <a:t>Background on IDC Communication and Dissemination Activities</a:t>
            </a:r>
            <a:endParaRPr lang="en-US" dirty="0"/>
          </a:p>
          <a:p>
            <a:r>
              <a:rPr lang="en-US" dirty="0" smtClean="0"/>
              <a:t>IDC Communication Strategies</a:t>
            </a:r>
          </a:p>
          <a:p>
            <a:r>
              <a:rPr lang="en-US" dirty="0" smtClean="0"/>
              <a:t>Using Social Media</a:t>
            </a:r>
            <a:endParaRPr lang="en-US" dirty="0"/>
          </a:p>
          <a:p>
            <a:r>
              <a:rPr lang="en-US" dirty="0" smtClean="0"/>
              <a:t>Let’s Learn to Tweet</a:t>
            </a:r>
            <a:endParaRPr lang="en-US" sz="800" dirty="0"/>
          </a:p>
          <a:p>
            <a:r>
              <a:rPr lang="en-US" dirty="0" smtClean="0"/>
              <a:t>Next Steps and Wrap-Up</a:t>
            </a:r>
            <a:endParaRPr lang="en-US" dirty="0"/>
          </a:p>
        </p:txBody>
      </p:sp>
    </p:spTree>
    <p:custDataLst>
      <p:tags r:id="rId1"/>
    </p:custData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rPr>
              <a:t>Thank You!</a:t>
            </a:r>
            <a:endParaRPr lang="en-US" b="1" dirty="0">
              <a:solidFill>
                <a:schemeClr val="accent1">
                  <a:lumMod val="75000"/>
                </a:schemeClr>
              </a:solidFill>
            </a:endParaRPr>
          </a:p>
        </p:txBody>
      </p:sp>
      <p:sp>
        <p:nvSpPr>
          <p:cNvPr id="3" name="Content Placeholder 2"/>
          <p:cNvSpPr>
            <a:spLocks noGrp="1"/>
          </p:cNvSpPr>
          <p:nvPr>
            <p:ph idx="1"/>
          </p:nvPr>
        </p:nvSpPr>
        <p:spPr>
          <a:xfrm>
            <a:off x="457200" y="2057400"/>
            <a:ext cx="8458200" cy="1600200"/>
          </a:xfrm>
        </p:spPr>
        <p:txBody>
          <a:bodyPr/>
          <a:lstStyle/>
          <a:p>
            <a:pPr>
              <a:buNone/>
            </a:pPr>
            <a:r>
              <a:rPr lang="en-US" b="1" i="1" dirty="0" smtClean="0"/>
              <a:t>We appreciate your time and participation!</a:t>
            </a:r>
            <a:endParaRPr lang="en-US" b="1" i="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2819399"/>
          </a:xfrm>
        </p:spPr>
        <p:txBody>
          <a:bodyPr>
            <a:normAutofit/>
          </a:bodyPr>
          <a:lstStyle/>
          <a:p>
            <a:pPr marL="457200" indent="0">
              <a:buNone/>
            </a:pPr>
            <a:r>
              <a:rPr lang="en-US" sz="2000" dirty="0"/>
              <a:t>The contents of this presentation were developed under a grant from the U.S. Department of Education, #H373Y130002</a:t>
            </a:r>
            <a:r>
              <a:rPr lang="en-US" sz="2000" dirty="0" smtClean="0"/>
              <a:t>. </a:t>
            </a:r>
            <a:r>
              <a:rPr lang="en-US" sz="2000" dirty="0"/>
              <a:t>However, </a:t>
            </a:r>
            <a:r>
              <a:rPr lang="en-US" sz="2000" dirty="0" smtClean="0"/>
              <a:t>the </a:t>
            </a:r>
            <a:r>
              <a:rPr lang="en-US" sz="2000" dirty="0"/>
              <a:t>contents do not necessarily represent the policy of the Department of </a:t>
            </a:r>
            <a:r>
              <a:rPr lang="en-US" sz="2000" dirty="0" smtClean="0"/>
              <a:t>Education, and </a:t>
            </a:r>
            <a:r>
              <a:rPr lang="en-US" sz="2000" dirty="0"/>
              <a:t>you should not assume endorsement by the Federal </a:t>
            </a:r>
            <a:r>
              <a:rPr lang="en-US" sz="2000" dirty="0" smtClean="0"/>
              <a:t>Government. </a:t>
            </a:r>
            <a:r>
              <a:rPr lang="en-US" sz="2000" dirty="0"/>
              <a:t>Project </a:t>
            </a:r>
            <a:r>
              <a:rPr lang="en-US" sz="2000" dirty="0" smtClean="0"/>
              <a:t>Officers: Richelle Davis and Meredith </a:t>
            </a:r>
            <a:r>
              <a:rPr lang="en-US" sz="2000" dirty="0"/>
              <a:t>Miceli </a:t>
            </a:r>
          </a:p>
          <a:p>
            <a:pPr marL="457200" indent="0">
              <a:buNone/>
            </a:pPr>
            <a:endParaRPr lang="en-US" sz="2800" dirty="0"/>
          </a:p>
        </p:txBody>
      </p:sp>
      <p:grpSp>
        <p:nvGrpSpPr>
          <p:cNvPr id="4" name="Group 3" descr="Three logos for IDEAs that Work, U.S. Office of Special Education Programs, U.S. Department of Education, and the Techincal Assistance and Dissemination Network." title="Three logos"/>
          <p:cNvGrpSpPr/>
          <p:nvPr/>
        </p:nvGrpSpPr>
        <p:grpSpPr>
          <a:xfrm>
            <a:off x="2209800" y="4773923"/>
            <a:ext cx="4648200" cy="990600"/>
            <a:chOff x="2362200" y="4196084"/>
            <a:chExt cx="4648200" cy="990600"/>
          </a:xfrm>
        </p:grpSpPr>
        <p:pic>
          <p:nvPicPr>
            <p:cNvPr id="5" name="Picture 4" descr="Logo of the U.S. Department of Educatio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8600" y="4196084"/>
              <a:ext cx="990600" cy="990600"/>
            </a:xfrm>
            <a:prstGeom prst="rect">
              <a:avLst/>
            </a:prstGeom>
          </p:spPr>
        </p:pic>
        <p:pic>
          <p:nvPicPr>
            <p:cNvPr id="6" name="Picture 5" descr="Logo of the Technical Assistance and Dissemination Network"/>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0" y="4458302"/>
              <a:ext cx="1676400" cy="561594"/>
            </a:xfrm>
            <a:prstGeom prst="rect">
              <a:avLst/>
            </a:prstGeom>
          </p:spPr>
        </p:pic>
        <p:pic>
          <p:nvPicPr>
            <p:cNvPr id="7" name="Picture 6" descr="Logo of the U.S. Office of Special Education Programs"/>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62200" y="4296186"/>
              <a:ext cx="1062037" cy="885825"/>
            </a:xfrm>
            <a:prstGeom prst="rect">
              <a:avLst/>
            </a:prstGeom>
          </p:spPr>
        </p:pic>
      </p:grpSp>
    </p:spTree>
    <p:extLst>
      <p:ext uri="{BB962C8B-B14F-4D97-AF65-F5344CB8AC3E}">
        <p14:creationId xmlns:p14="http://schemas.microsoft.com/office/powerpoint/2010/main" val="4255072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75000"/>
                  </a:schemeClr>
                </a:solidFill>
                <a:ea typeface="Verdana" panose="020B0604030504040204" pitchFamily="34" charset="0"/>
                <a:cs typeface="Verdana" panose="020B0604030504040204" pitchFamily="34" charset="0"/>
              </a:rPr>
              <a:t>Session Goals</a:t>
            </a:r>
          </a:p>
        </p:txBody>
      </p:sp>
      <p:sp>
        <p:nvSpPr>
          <p:cNvPr id="3" name="Content Placeholder 2"/>
          <p:cNvSpPr>
            <a:spLocks noGrp="1"/>
          </p:cNvSpPr>
          <p:nvPr>
            <p:ph idx="1"/>
          </p:nvPr>
        </p:nvSpPr>
        <p:spPr/>
        <p:txBody>
          <a:bodyPr>
            <a:normAutofit fontScale="92500"/>
          </a:bodyPr>
          <a:lstStyle/>
          <a:p>
            <a:r>
              <a:rPr lang="en-US" sz="3500" dirty="0" smtClean="0"/>
              <a:t>Understand the role of IDC’s Communication and Dissemination team</a:t>
            </a:r>
            <a:endParaRPr lang="en-US" sz="900" dirty="0" smtClean="0"/>
          </a:p>
          <a:p>
            <a:pPr>
              <a:buNone/>
            </a:pPr>
            <a:endParaRPr lang="en-US" sz="900" dirty="0" smtClean="0"/>
          </a:p>
          <a:p>
            <a:r>
              <a:rPr lang="en-US" sz="3500" dirty="0" smtClean="0"/>
              <a:t>Understand how you can contribute to IDC</a:t>
            </a:r>
            <a:endParaRPr lang="en-US" sz="900" dirty="0" smtClean="0"/>
          </a:p>
          <a:p>
            <a:pPr>
              <a:buNone/>
            </a:pPr>
            <a:endParaRPr lang="en-US" sz="900" dirty="0" smtClean="0"/>
          </a:p>
          <a:p>
            <a:r>
              <a:rPr lang="en-US" sz="3500" dirty="0" smtClean="0"/>
              <a:t>Learn how to use social media to interact with IDC</a:t>
            </a:r>
            <a:endParaRPr lang="en-US" sz="800" dirty="0" smtClean="0"/>
          </a:p>
          <a:p>
            <a:endParaRPr lang="en-US" sz="800" dirty="0" smtClean="0"/>
          </a:p>
          <a:p>
            <a:endParaRPr lang="en-US" sz="800" dirty="0" smtClean="0"/>
          </a:p>
          <a:p>
            <a:r>
              <a:rPr lang="en-US" sz="3500" dirty="0" smtClean="0"/>
              <a:t>Invite you to keep in touch</a:t>
            </a:r>
          </a:p>
          <a:p>
            <a:endParaRPr lang="en-US" dirty="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solidFill>
                  <a:schemeClr val="accent1">
                    <a:lumMod val="75000"/>
                  </a:schemeClr>
                </a:solidFill>
                <a:ea typeface="Verdana" panose="020B0604030504040204" pitchFamily="34" charset="0"/>
                <a:cs typeface="Verdana" panose="020B0604030504040204" pitchFamily="34" charset="0"/>
              </a:rPr>
              <a:t>Purpose of Communication and Dissemination Activities</a:t>
            </a:r>
            <a:endParaRPr lang="en-US" sz="4000" b="1" dirty="0">
              <a:solidFill>
                <a:schemeClr val="accent1">
                  <a:lumMod val="75000"/>
                </a:schemeClr>
              </a:solidFill>
            </a:endParaRPr>
          </a:p>
        </p:txBody>
      </p:sp>
      <p:sp>
        <p:nvSpPr>
          <p:cNvPr id="3" name="Content Placeholder 2"/>
          <p:cNvSpPr>
            <a:spLocks noGrp="1"/>
          </p:cNvSpPr>
          <p:nvPr>
            <p:ph idx="1"/>
          </p:nvPr>
        </p:nvSpPr>
        <p:spPr>
          <a:xfrm>
            <a:off x="457200" y="1828800"/>
            <a:ext cx="8229600" cy="4297363"/>
          </a:xfrm>
        </p:spPr>
        <p:txBody>
          <a:bodyPr>
            <a:normAutofit/>
          </a:bodyPr>
          <a:lstStyle/>
          <a:p>
            <a:r>
              <a:rPr lang="en-US" dirty="0"/>
              <a:t>D</a:t>
            </a:r>
            <a:r>
              <a:rPr lang="en-US" dirty="0" smtClean="0"/>
              <a:t>evelop </a:t>
            </a:r>
            <a:r>
              <a:rPr lang="en-US" dirty="0"/>
              <a:t>and implement a </a:t>
            </a:r>
            <a:r>
              <a:rPr lang="en-US" dirty="0" smtClean="0"/>
              <a:t>website </a:t>
            </a:r>
            <a:r>
              <a:rPr lang="en-US" dirty="0"/>
              <a:t>for: </a:t>
            </a:r>
            <a:endParaRPr lang="en-US" dirty="0" smtClean="0"/>
          </a:p>
          <a:p>
            <a:pPr marL="855663" lvl="1" indent="-398463">
              <a:buNone/>
            </a:pPr>
            <a:r>
              <a:rPr lang="en-US" dirty="0" smtClean="0"/>
              <a:t>1</a:t>
            </a:r>
            <a:r>
              <a:rPr lang="en-US" dirty="0"/>
              <a:t>) communicating about IDC and its products and </a:t>
            </a:r>
            <a:r>
              <a:rPr lang="en-US" dirty="0" smtClean="0"/>
              <a:t>services</a:t>
            </a:r>
          </a:p>
          <a:p>
            <a:pPr marL="855663" lvl="1" indent="-398463">
              <a:buNone/>
            </a:pPr>
            <a:r>
              <a:rPr lang="en-US" dirty="0" smtClean="0"/>
              <a:t>2</a:t>
            </a:r>
            <a:r>
              <a:rPr lang="en-US" dirty="0"/>
              <a:t>) supporting IDC’s provision of universal</a:t>
            </a:r>
            <a:r>
              <a:rPr lang="en-US" dirty="0" smtClean="0"/>
              <a:t>/ general </a:t>
            </a:r>
            <a:r>
              <a:rPr lang="en-US" dirty="0"/>
              <a:t>TA related to </a:t>
            </a:r>
            <a:r>
              <a:rPr lang="en-US" i="1" dirty="0"/>
              <a:t>IDEA</a:t>
            </a:r>
            <a:r>
              <a:rPr lang="en-US" dirty="0"/>
              <a:t> data quality to a broad </a:t>
            </a:r>
            <a:r>
              <a:rPr lang="en-US" dirty="0" smtClean="0"/>
              <a:t>audience </a:t>
            </a:r>
          </a:p>
          <a:p>
            <a:pPr marL="855663" lvl="1" indent="-398463">
              <a:buNone/>
            </a:pPr>
            <a:endParaRPr lang="en-US" dirty="0" smtClean="0"/>
          </a:p>
          <a:p>
            <a:r>
              <a:rPr lang="en-US" dirty="0" smtClean="0"/>
              <a:t>Support the Part B and Part C </a:t>
            </a:r>
            <a:r>
              <a:rPr lang="en-US" dirty="0" err="1" smtClean="0"/>
              <a:t>listserves</a:t>
            </a:r>
            <a:endParaRPr lang="en-US" dirty="0" smtClean="0"/>
          </a:p>
          <a:p>
            <a:endParaRPr lang="en-US" dirty="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noAutofit/>
          </a:bodyPr>
          <a:lstStyle/>
          <a:p>
            <a:r>
              <a:rPr lang="en-US" sz="4000" b="1" dirty="0" smtClean="0">
                <a:solidFill>
                  <a:schemeClr val="accent1">
                    <a:lumMod val="75000"/>
                  </a:schemeClr>
                </a:solidFill>
                <a:ea typeface="Verdana" panose="020B0604030504040204" pitchFamily="34" charset="0"/>
                <a:cs typeface="Verdana" panose="020B0604030504040204" pitchFamily="34" charset="0"/>
              </a:rPr>
              <a:t>Purpose of Communication and Dissemination Activities (cont.)</a:t>
            </a:r>
            <a:endParaRPr lang="en-US" sz="4000" b="1" dirty="0">
              <a:solidFill>
                <a:schemeClr val="accent1">
                  <a:lumMod val="75000"/>
                </a:schemeClr>
              </a:solidFill>
            </a:endParaRPr>
          </a:p>
        </p:txBody>
      </p:sp>
      <p:sp>
        <p:nvSpPr>
          <p:cNvPr id="3" name="Content Placeholder 2"/>
          <p:cNvSpPr>
            <a:spLocks noGrp="1"/>
          </p:cNvSpPr>
          <p:nvPr>
            <p:ph idx="1"/>
          </p:nvPr>
        </p:nvSpPr>
        <p:spPr>
          <a:xfrm>
            <a:off x="457200" y="2057400"/>
            <a:ext cx="8229600" cy="4068763"/>
          </a:xfrm>
        </p:spPr>
        <p:txBody>
          <a:bodyPr>
            <a:normAutofit/>
          </a:bodyPr>
          <a:lstStyle/>
          <a:p>
            <a:r>
              <a:rPr lang="en-US" dirty="0" smtClean="0"/>
              <a:t>Create, build, and support a social </a:t>
            </a:r>
            <a:r>
              <a:rPr lang="en-US" dirty="0"/>
              <a:t>media </a:t>
            </a:r>
            <a:r>
              <a:rPr lang="en-US" dirty="0" smtClean="0"/>
              <a:t>network </a:t>
            </a:r>
          </a:p>
          <a:p>
            <a:pPr marL="0" indent="0">
              <a:buNone/>
            </a:pPr>
            <a:endParaRPr lang="en-US" dirty="0" smtClean="0"/>
          </a:p>
          <a:p>
            <a:r>
              <a:rPr lang="en-US" dirty="0" smtClean="0"/>
              <a:t>Support all </a:t>
            </a:r>
            <a:r>
              <a:rPr lang="en-US" dirty="0"/>
              <a:t>IDC activities in general and the specific activities of IDC’s four other activity </a:t>
            </a:r>
            <a:r>
              <a:rPr lang="en-US" dirty="0" smtClean="0"/>
              <a:t>areas </a:t>
            </a:r>
          </a:p>
        </p:txBody>
      </p:sp>
    </p:spTree>
    <p:custDataLst>
      <p:tags r:id="rId1"/>
    </p:custDataLst>
    <p:extLst>
      <p:ext uri="{BB962C8B-B14F-4D97-AF65-F5344CB8AC3E}">
        <p14:creationId xmlns:p14="http://schemas.microsoft.com/office/powerpoint/2010/main" val="14608216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1143000"/>
          </a:xfrm>
        </p:spPr>
        <p:txBody>
          <a:bodyPr>
            <a:noAutofit/>
          </a:bodyPr>
          <a:lstStyle/>
          <a:p>
            <a:r>
              <a:rPr lang="en-US" sz="4000" b="1" dirty="0" smtClean="0">
                <a:solidFill>
                  <a:schemeClr val="accent1">
                    <a:lumMod val="75000"/>
                  </a:schemeClr>
                </a:solidFill>
                <a:ea typeface="Verdana" panose="020B0604030504040204" pitchFamily="34" charset="0"/>
                <a:cs typeface="Verdana" panose="020B0604030504040204" pitchFamily="34" charset="0"/>
              </a:rPr>
              <a:t>Purpose of Communication and Dissemination Activities (cont.)</a:t>
            </a:r>
            <a:endParaRPr lang="en-US" sz="4000" b="1" dirty="0">
              <a:solidFill>
                <a:schemeClr val="accent1">
                  <a:lumMod val="75000"/>
                </a:schemeClr>
              </a:solidFill>
            </a:endParaRPr>
          </a:p>
        </p:txBody>
      </p:sp>
      <p:sp>
        <p:nvSpPr>
          <p:cNvPr id="3" name="Content Placeholder 2"/>
          <p:cNvSpPr>
            <a:spLocks noGrp="1"/>
          </p:cNvSpPr>
          <p:nvPr>
            <p:ph idx="1"/>
          </p:nvPr>
        </p:nvSpPr>
        <p:spPr>
          <a:xfrm>
            <a:off x="457200" y="1828800"/>
            <a:ext cx="8229600" cy="4297363"/>
          </a:xfrm>
        </p:spPr>
        <p:txBody>
          <a:bodyPr>
            <a:normAutofit/>
          </a:bodyPr>
          <a:lstStyle/>
          <a:p>
            <a:r>
              <a:rPr lang="en-US" dirty="0" smtClean="0"/>
              <a:t>Help </a:t>
            </a:r>
            <a:r>
              <a:rPr lang="en-US" dirty="0"/>
              <a:t>IDC produce products and tools for dissemination through the IDC website and activity area </a:t>
            </a:r>
            <a:r>
              <a:rPr lang="en-US" dirty="0" smtClean="0"/>
              <a:t>activities</a:t>
            </a:r>
          </a:p>
          <a:p>
            <a:pPr marL="0" indent="0">
              <a:buNone/>
            </a:pPr>
            <a:endParaRPr lang="en-US" dirty="0" smtClean="0"/>
          </a:p>
          <a:p>
            <a:r>
              <a:rPr lang="en-US" dirty="0" smtClean="0"/>
              <a:t>Support consistent </a:t>
            </a:r>
            <a:r>
              <a:rPr lang="en-US" dirty="0"/>
              <a:t>branding of all IDC tools, products, and other project </a:t>
            </a:r>
            <a:r>
              <a:rPr lang="en-US" dirty="0" smtClean="0"/>
              <a:t>materials</a:t>
            </a:r>
            <a:endParaRPr lang="en-US" dirty="0"/>
          </a:p>
          <a:p>
            <a:endParaRPr lang="en-US" dirty="0"/>
          </a:p>
        </p:txBody>
      </p:sp>
    </p:spTree>
    <p:custDataLst>
      <p:tags r:id="rId1"/>
    </p:custDataLst>
    <p:extLst>
      <p:ext uri="{BB962C8B-B14F-4D97-AF65-F5344CB8AC3E}">
        <p14:creationId xmlns:p14="http://schemas.microsoft.com/office/powerpoint/2010/main" val="42485838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Q&amp;A_Charts"/>
          <p:cNvGraphicFramePr>
            <a:graphicFrameLocks/>
          </p:cNvGraphicFramePr>
          <p:nvPr>
            <p:extLst>
              <p:ext uri="{D42A27DB-BD31-4B8C-83A1-F6EECF244321}">
                <p14:modId xmlns:p14="http://schemas.microsoft.com/office/powerpoint/2010/main" val="838825774"/>
              </p:ext>
            </p:extLst>
          </p:nvPr>
        </p:nvGraphicFramePr>
        <p:xfrm>
          <a:off x="457200" y="2057400"/>
          <a:ext cx="6985000" cy="1504950"/>
        </p:xfrm>
        <a:graphic>
          <a:graphicData uri="http://schemas.openxmlformats.org/presentationml/2006/ole">
            <mc:AlternateContent xmlns:mc="http://schemas.openxmlformats.org/markup-compatibility/2006">
              <mc:Choice xmlns:v="urn:schemas-microsoft-com:vml" Requires="v">
                <p:oleObj spid="_x0000_s1075" name="Chart" r:id="rId4" imgW="6981808" imgH="1504918" progId="MSGraph.Chart.8">
                  <p:embed followColorScheme="full"/>
                </p:oleObj>
              </mc:Choice>
              <mc:Fallback>
                <p:oleObj name="Chart" r:id="rId4" imgW="6981808" imgH="1504918" progId="MSGraph.Chart.8">
                  <p:embed followColorScheme="full"/>
                  <p:pic>
                    <p:nvPicPr>
                      <p:cNvPr id="0" name=""/>
                      <p:cNvPicPr/>
                      <p:nvPr/>
                    </p:nvPicPr>
                    <p:blipFill>
                      <a:blip r:embed="rId5"/>
                      <a:stretch>
                        <a:fillRect/>
                      </a:stretch>
                    </p:blipFill>
                    <p:spPr>
                      <a:xfrm>
                        <a:off x="457200" y="2057400"/>
                        <a:ext cx="6985000" cy="1504950"/>
                      </a:xfrm>
                      <a:prstGeom prst="rect">
                        <a:avLst/>
                      </a:prstGeom>
                    </p:spPr>
                  </p:pic>
                </p:oleObj>
              </mc:Fallback>
            </mc:AlternateContent>
          </a:graphicData>
        </a:graphic>
      </p:graphicFrame>
      <p:sp>
        <p:nvSpPr>
          <p:cNvPr id="2" name="Q&amp;A_questions"/>
          <p:cNvSpPr>
            <a:spLocks noGrp="1"/>
          </p:cNvSpPr>
          <p:nvPr>
            <p:ph type="title"/>
          </p:nvPr>
        </p:nvSpPr>
        <p:spPr/>
        <p:txBody>
          <a:bodyPr>
            <a:noAutofit/>
          </a:bodyPr>
          <a:lstStyle/>
          <a:p>
            <a:r>
              <a:rPr lang="en-US" sz="4000" b="1" dirty="0">
                <a:solidFill>
                  <a:schemeClr val="accent1">
                    <a:lumMod val="75000"/>
                  </a:schemeClr>
                </a:solidFill>
                <a:latin typeface="Fogo"/>
                <a:ea typeface="Verdana" panose="020B0604030504040204" pitchFamily="34" charset="0"/>
                <a:cs typeface="Verdana" panose="020B0604030504040204" pitchFamily="34" charset="0"/>
              </a:rPr>
              <a:t>How many of you have visited </a:t>
            </a:r>
            <a:r>
              <a:rPr lang="en-US" sz="4000" b="1" dirty="0" smtClean="0">
                <a:solidFill>
                  <a:schemeClr val="accent1">
                    <a:lumMod val="75000"/>
                  </a:schemeClr>
                </a:solidFill>
                <a:latin typeface="Fogo"/>
                <a:ea typeface="Verdana" panose="020B0604030504040204" pitchFamily="34" charset="0"/>
                <a:cs typeface="Verdana" panose="020B0604030504040204" pitchFamily="34" charset="0"/>
              </a:rPr>
              <a:t>ideadata.org?</a:t>
            </a:r>
            <a:endParaRPr lang="en-US" sz="4000" b="1" dirty="0">
              <a:solidFill>
                <a:schemeClr val="accent1">
                  <a:lumMod val="75000"/>
                </a:schemeClr>
              </a:solidFill>
              <a:latin typeface="Fogo"/>
              <a:ea typeface="Verdana" panose="020B0604030504040204" pitchFamily="34" charset="0"/>
              <a:cs typeface="Verdana" panose="020B0604030504040204" pitchFamily="34" charset="0"/>
            </a:endParaRPr>
          </a:p>
        </p:txBody>
      </p:sp>
      <p:sp>
        <p:nvSpPr>
          <p:cNvPr id="3" name="Q&amp;A_answers"/>
          <p:cNvSpPr>
            <a:spLocks noGrp="1"/>
          </p:cNvSpPr>
          <p:nvPr>
            <p:ph idx="1"/>
          </p:nvPr>
        </p:nvSpPr>
        <p:spPr>
          <a:xfrm>
            <a:off x="1295400" y="2408237"/>
            <a:ext cx="8229600" cy="4525963"/>
          </a:xfrm>
        </p:spPr>
        <p:txBody>
          <a:bodyPr wrap="square">
            <a:spAutoFit/>
          </a:bodyPr>
          <a:lstStyle/>
          <a:p>
            <a:pPr marL="514350" indent="-514350">
              <a:lnSpc>
                <a:spcPct val="85000"/>
              </a:lnSpc>
              <a:buAutoNum type="arabicPeriod"/>
            </a:pPr>
            <a:r>
              <a:rPr lang="en-US" dirty="0" smtClean="0"/>
              <a:t>Yes</a:t>
            </a:r>
          </a:p>
          <a:p>
            <a:pPr marL="514350" indent="-514350">
              <a:lnSpc>
                <a:spcPct val="85000"/>
              </a:lnSpc>
              <a:buAutoNum type="arabicPeriod"/>
            </a:pPr>
            <a:r>
              <a:rPr lang="en-US" dirty="0" smtClean="0"/>
              <a:t>No</a:t>
            </a:r>
          </a:p>
          <a:p>
            <a:pPr marL="514350" indent="-514350">
              <a:lnSpc>
                <a:spcPct val="85000"/>
              </a:lnSpc>
              <a:buAutoNum type="arabicPeriod"/>
            </a:pPr>
            <a:endParaRPr lang="en-US" dirty="0"/>
          </a:p>
        </p:txBody>
      </p:sp>
      <p:grpSp>
        <p:nvGrpSpPr>
          <p:cNvPr id="10" name="ResponseCounter"/>
          <p:cNvGrpSpPr/>
          <p:nvPr/>
        </p:nvGrpSpPr>
        <p:grpSpPr>
          <a:xfrm>
            <a:off x="228600" y="4686300"/>
            <a:ext cx="1308100" cy="1447800"/>
            <a:chOff x="0" y="5181600"/>
            <a:chExt cx="1308100" cy="1447800"/>
          </a:xfrm>
        </p:grpSpPr>
        <p:pic>
          <p:nvPicPr>
            <p:cNvPr id="8" name="PictureShape"/>
            <p:cNvPicPr>
              <a:picLocks/>
            </p:cNvPicPr>
            <p:nvPr/>
          </p:nvPicPr>
          <p:blipFill>
            <a:blip r:embed="rId6">
              <a:extLst>
                <a:ext uri="{28A0092B-C50C-407E-A947-70E740481C1C}">
                  <a14:useLocalDpi xmlns:a14="http://schemas.microsoft.com/office/drawing/2010/main" val="0"/>
                </a:ext>
              </a:extLst>
            </a:blip>
            <a:stretch>
              <a:fillRect/>
            </a:stretch>
          </p:blipFill>
          <p:spPr>
            <a:xfrm>
              <a:off x="0" y="5181600"/>
              <a:ext cx="1308100" cy="1447800"/>
            </a:xfrm>
            <a:prstGeom prst="rect">
              <a:avLst/>
            </a:prstGeom>
          </p:spPr>
        </p:pic>
        <p:sp>
          <p:nvSpPr>
            <p:cNvPr id="9" name="TextShape"/>
            <p:cNvSpPr txBox="1"/>
            <p:nvPr/>
          </p:nvSpPr>
          <p:spPr>
            <a:xfrm>
              <a:off x="38100" y="5588000"/>
              <a:ext cx="1219200" cy="492443"/>
            </a:xfrm>
            <a:prstGeom prst="rect">
              <a:avLst/>
            </a:prstGeom>
            <a:noFill/>
          </p:spPr>
          <p:txBody>
            <a:bodyPr vert="horz" rtlCol="0">
              <a:spAutoFit/>
            </a:bodyPr>
            <a:lstStyle/>
            <a:p>
              <a:pPr algn="ctr"/>
              <a:r>
                <a:rPr lang="en-US" sz="2600" smtClean="0"/>
                <a:t>0</a:t>
              </a:r>
              <a:endParaRPr lang="en-US" sz="2600" dirty="0"/>
            </a:p>
          </p:txBody>
        </p:sp>
      </p:grpSp>
      <p:grpSp>
        <p:nvGrpSpPr>
          <p:cNvPr id="7" name="CountDownClock"/>
          <p:cNvGrpSpPr/>
          <p:nvPr/>
        </p:nvGrpSpPr>
        <p:grpSpPr>
          <a:xfrm>
            <a:off x="7759700" y="5016500"/>
            <a:ext cx="1244600" cy="1244600"/>
            <a:chOff x="7747000" y="5638800"/>
            <a:chExt cx="1244600" cy="1244600"/>
          </a:xfrm>
        </p:grpSpPr>
        <p:pic>
          <p:nvPicPr>
            <p:cNvPr id="5" name="BoxObject"/>
            <p:cNvPicPr>
              <a:picLocks/>
            </p:cNvPicPr>
            <p:nvPr/>
          </p:nvPicPr>
          <p:blipFill>
            <a:blip r:embed="rId7">
              <a:extLst>
                <a:ext uri="{28A0092B-C50C-407E-A947-70E740481C1C}">
                  <a14:useLocalDpi xmlns:a14="http://schemas.microsoft.com/office/drawing/2010/main" val="0"/>
                </a:ext>
              </a:extLst>
            </a:blip>
            <a:stretch>
              <a:fillRect/>
            </a:stretch>
          </p:blipFill>
          <p:spPr>
            <a:xfrm>
              <a:off x="7747000" y="5638800"/>
              <a:ext cx="1244600" cy="1244600"/>
            </a:xfrm>
            <a:prstGeom prst="rect">
              <a:avLst/>
            </a:prstGeom>
          </p:spPr>
        </p:pic>
        <p:sp>
          <p:nvSpPr>
            <p:cNvPr id="6" name="TextObject"/>
            <p:cNvSpPr txBox="1"/>
            <p:nvPr/>
          </p:nvSpPr>
          <p:spPr>
            <a:xfrm>
              <a:off x="8001000" y="6032500"/>
              <a:ext cx="762000" cy="400110"/>
            </a:xfrm>
            <a:prstGeom prst="rect">
              <a:avLst/>
            </a:prstGeom>
            <a:noFill/>
          </p:spPr>
          <p:txBody>
            <a:bodyPr vert="horz" rtlCol="0">
              <a:spAutoFit/>
            </a:bodyPr>
            <a:lstStyle/>
            <a:p>
              <a:pPr algn="ctr"/>
              <a:r>
                <a:rPr lang="en-US" sz="2000" smtClean="0"/>
                <a:t>10</a:t>
              </a:r>
              <a:endParaRPr lang="en-US" sz="2000"/>
            </a:p>
          </p:txBody>
        </p:sp>
      </p:grpSp>
    </p:spTree>
    <p:custDataLst>
      <p:tags r:id="rId2"/>
    </p:custDataLst>
    <p:extLst>
      <p:ext uri="{BB962C8B-B14F-4D97-AF65-F5344CB8AC3E}">
        <p14:creationId xmlns:p14="http://schemas.microsoft.com/office/powerpoint/2010/main" val="41017030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75000"/>
                  </a:schemeClr>
                </a:solidFill>
                <a:ea typeface="Verdana" panose="020B0604030504040204" pitchFamily="34" charset="0"/>
                <a:cs typeface="Verdana" panose="020B0604030504040204" pitchFamily="34" charset="0"/>
              </a:rPr>
              <a:t>Website</a:t>
            </a:r>
          </a:p>
        </p:txBody>
      </p:sp>
      <p:sp>
        <p:nvSpPr>
          <p:cNvPr id="3" name="Content Placeholder 4"/>
          <p:cNvSpPr>
            <a:spLocks noGrp="1"/>
          </p:cNvSpPr>
          <p:nvPr>
            <p:ph idx="1"/>
          </p:nvPr>
        </p:nvSpPr>
        <p:spPr/>
        <p:txBody>
          <a:bodyPr/>
          <a:lstStyle/>
          <a:p>
            <a:r>
              <a:rPr lang="en-US" dirty="0" smtClean="0"/>
              <a:t>ideadata.org</a:t>
            </a:r>
          </a:p>
          <a:p>
            <a:pPr lvl="1"/>
            <a:r>
              <a:rPr lang="en-US" dirty="0" smtClean="0"/>
              <a:t>Public Site</a:t>
            </a:r>
          </a:p>
          <a:p>
            <a:pPr lvl="1"/>
            <a:r>
              <a:rPr lang="en-US" dirty="0" smtClean="0"/>
              <a:t>Registered User Login</a:t>
            </a:r>
          </a:p>
        </p:txBody>
      </p:sp>
      <p:pic>
        <p:nvPicPr>
          <p:cNvPr id="1026" name="Picture 2" descr="screen shot of ideadata.or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1239" y="3352800"/>
            <a:ext cx="8486775" cy="2686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417393289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IMAGESASSOCIATED" val="No"/>
</p:tagLst>
</file>

<file path=ppt/tags/tag10.xml><?xml version="1.0" encoding="utf-8"?>
<p:tagLst xmlns:a="http://schemas.openxmlformats.org/drawingml/2006/main" xmlns:r="http://schemas.openxmlformats.org/officeDocument/2006/relationships" xmlns:p="http://schemas.openxmlformats.org/presentationml/2006/main">
  <p:tag name="ISIMAGESASSOCIATED" val="No"/>
</p:tagLst>
</file>

<file path=ppt/tags/tag11.xml><?xml version="1.0" encoding="utf-8"?>
<p:tagLst xmlns:a="http://schemas.openxmlformats.org/drawingml/2006/main" xmlns:r="http://schemas.openxmlformats.org/officeDocument/2006/relationships" xmlns:p="http://schemas.openxmlformats.org/presentationml/2006/main">
  <p:tag name="ISIMAGESASSOCIATED" val="No"/>
</p:tagLst>
</file>

<file path=ppt/tags/tag12.xml><?xml version="1.0" encoding="utf-8"?>
<p:tagLst xmlns:a="http://schemas.openxmlformats.org/drawingml/2006/main" xmlns:r="http://schemas.openxmlformats.org/officeDocument/2006/relationships" xmlns:p="http://schemas.openxmlformats.org/presentationml/2006/main">
  <p:tag name="ISIMAGESASSOCIATED" val="No"/>
</p:tagLst>
</file>

<file path=ppt/tags/tag13.xml><?xml version="1.0" encoding="utf-8"?>
<p:tagLst xmlns:a="http://schemas.openxmlformats.org/drawingml/2006/main" xmlns:r="http://schemas.openxmlformats.org/officeDocument/2006/relationships" xmlns:p="http://schemas.openxmlformats.org/presentationml/2006/main">
  <p:tag name="ISIMAGESASSOCIATED" val="No"/>
</p:tagLst>
</file>

<file path=ppt/tags/tag14.xml><?xml version="1.0" encoding="utf-8"?>
<p:tagLst xmlns:a="http://schemas.openxmlformats.org/drawingml/2006/main" xmlns:r="http://schemas.openxmlformats.org/officeDocument/2006/relationships" xmlns:p="http://schemas.openxmlformats.org/presentationml/2006/main">
  <p:tag name="SLIDENAME" val="Q&amp;A_QSlide"/>
  <p:tag name="AUTOALIGNMENT" val="True"/>
  <p:tag name="CHARTTYPE" val="Horizontal"/>
  <p:tag name="GRAPHWIDTH" val="550"/>
  <p:tag name="SLIDEMASTERID" val="658ca8be4f5241c3948d0b33c0322fb7:325"/>
  <p:tag name="SLIDEID" val="325"/>
  <p:tag name="FIRSTEDIT" val="3"/>
  <p:tag name="MAXLINECOUNT" val="1"/>
  <p:tag name="MESSAGEDISPLAYEDMULTILINE" val="False"/>
  <p:tag name="MESSAGEDISPLAYEDFORBAR" val="False"/>
  <p:tag name="ISIMAGESASSOCIATED" val="No"/>
  <p:tag name="VALIDANSWERS" val="2"/>
  <p:tag name="COUNTDOWNVALUE" val="10"/>
  <p:tag name="ISPOLLED" val="No"/>
</p:tagLst>
</file>

<file path=ppt/tags/tag15.xml><?xml version="1.0" encoding="utf-8"?>
<p:tagLst xmlns:a="http://schemas.openxmlformats.org/drawingml/2006/main" xmlns:r="http://schemas.openxmlformats.org/officeDocument/2006/relationships" xmlns:p="http://schemas.openxmlformats.org/presentationml/2006/main">
  <p:tag name="ISIMAGESASSOCIATED" val="No"/>
</p:tagLst>
</file>

<file path=ppt/tags/tag16.xml><?xml version="1.0" encoding="utf-8"?>
<p:tagLst xmlns:a="http://schemas.openxmlformats.org/drawingml/2006/main" xmlns:r="http://schemas.openxmlformats.org/officeDocument/2006/relationships" xmlns:p="http://schemas.openxmlformats.org/presentationml/2006/main">
  <p:tag name="ISIMAGESASSOCIATED" val="No"/>
</p:tagLst>
</file>

<file path=ppt/tags/tag17.xml><?xml version="1.0" encoding="utf-8"?>
<p:tagLst xmlns:a="http://schemas.openxmlformats.org/drawingml/2006/main" xmlns:r="http://schemas.openxmlformats.org/officeDocument/2006/relationships" xmlns:p="http://schemas.openxmlformats.org/presentationml/2006/main">
  <p:tag name="SLIDENAME" val="Q&amp;A_QSlide"/>
  <p:tag name="AUTOALIGNMENT" val="True"/>
  <p:tag name="CHARTTYPE" val="Horizontal"/>
  <p:tag name="GRAPHWIDTH" val="550"/>
  <p:tag name="SLIDEMASTERID" val="658ca8be4f5241c3948d0b33c0322fb7:325"/>
  <p:tag name="SLIDEID" val="325"/>
  <p:tag name="FIRSTEDIT" val="3"/>
  <p:tag name="MAXLINECOUNT" val="1"/>
  <p:tag name="MESSAGEDISPLAYEDMULTILINE" val="False"/>
  <p:tag name="MESSAGEDISPLAYEDFORBAR" val="False"/>
  <p:tag name="COUNTDOWNVALUE" val="10"/>
  <p:tag name="VALIDANSWERS" val="2"/>
  <p:tag name="ISIMAGESASSOCIATED" val="No"/>
  <p:tag name="ISPOLLED" val="No"/>
</p:tagLst>
</file>

<file path=ppt/tags/tag18.xml><?xml version="1.0" encoding="utf-8"?>
<p:tagLst xmlns:a="http://schemas.openxmlformats.org/drawingml/2006/main" xmlns:r="http://schemas.openxmlformats.org/officeDocument/2006/relationships" xmlns:p="http://schemas.openxmlformats.org/presentationml/2006/main">
  <p:tag name="SLIDENAME" val="Q&amp;A_QSlide"/>
  <p:tag name="AUTOALIGNMENT" val="True"/>
  <p:tag name="CHARTTYPE" val="Horizontal"/>
  <p:tag name="GRAPHWIDTH" val="550"/>
  <p:tag name="SLIDEMASTERID" val="658ca8be4f5241c3948d0b33c0322fb7:325"/>
  <p:tag name="SLIDEID" val="325"/>
  <p:tag name="FIRSTEDIT" val="3"/>
  <p:tag name="MAXLINECOUNT" val="1"/>
  <p:tag name="MESSAGEDISPLAYEDMULTILINE" val="False"/>
  <p:tag name="MESSAGEDISPLAYEDFORBAR" val="False"/>
  <p:tag name="COUNTDOWNVALUE" val="10"/>
  <p:tag name="ISIMAGESASSOCIATED" val="No"/>
  <p:tag name="VALIDANSWERS" val="2"/>
  <p:tag name="ISPOLLED" val="No"/>
</p:tagLst>
</file>

<file path=ppt/tags/tag19.xml><?xml version="1.0" encoding="utf-8"?>
<p:tagLst xmlns:a="http://schemas.openxmlformats.org/drawingml/2006/main" xmlns:r="http://schemas.openxmlformats.org/officeDocument/2006/relationships" xmlns:p="http://schemas.openxmlformats.org/presentationml/2006/main">
  <p:tag name="ISIMAGESASSOCIATED" val="No"/>
</p:tagLst>
</file>

<file path=ppt/tags/tag2.xml><?xml version="1.0" encoding="utf-8"?>
<p:tagLst xmlns:a="http://schemas.openxmlformats.org/drawingml/2006/main" xmlns:r="http://schemas.openxmlformats.org/officeDocument/2006/relationships" xmlns:p="http://schemas.openxmlformats.org/presentationml/2006/main">
  <p:tag name="ISIMAGESASSOCIATED" val="No"/>
</p:tagLst>
</file>

<file path=ppt/tags/tag3.xml><?xml version="1.0" encoding="utf-8"?>
<p:tagLst xmlns:a="http://schemas.openxmlformats.org/drawingml/2006/main" xmlns:r="http://schemas.openxmlformats.org/officeDocument/2006/relationships" xmlns:p="http://schemas.openxmlformats.org/presentationml/2006/main">
  <p:tag name="ISIMAGESASSOCIATED" val="No"/>
</p:tagLst>
</file>

<file path=ppt/tags/tag4.xml><?xml version="1.0" encoding="utf-8"?>
<p:tagLst xmlns:a="http://schemas.openxmlformats.org/drawingml/2006/main" xmlns:r="http://schemas.openxmlformats.org/officeDocument/2006/relationships" xmlns:p="http://schemas.openxmlformats.org/presentationml/2006/main">
  <p:tag name="ISIMAGESASSOCIATED" val="No"/>
</p:tagLst>
</file>

<file path=ppt/tags/tag5.xml><?xml version="1.0" encoding="utf-8"?>
<p:tagLst xmlns:a="http://schemas.openxmlformats.org/drawingml/2006/main" xmlns:r="http://schemas.openxmlformats.org/officeDocument/2006/relationships" xmlns:p="http://schemas.openxmlformats.org/presentationml/2006/main">
  <p:tag name="ISIMAGESASSOCIATED" val="No"/>
</p:tagLst>
</file>

<file path=ppt/tags/tag6.xml><?xml version="1.0" encoding="utf-8"?>
<p:tagLst xmlns:a="http://schemas.openxmlformats.org/drawingml/2006/main" xmlns:r="http://schemas.openxmlformats.org/officeDocument/2006/relationships" xmlns:p="http://schemas.openxmlformats.org/presentationml/2006/main">
  <p:tag name="ISIMAGESASSOCIATED" val="No"/>
</p:tagLst>
</file>

<file path=ppt/tags/tag7.xml><?xml version="1.0" encoding="utf-8"?>
<p:tagLst xmlns:a="http://schemas.openxmlformats.org/drawingml/2006/main" xmlns:r="http://schemas.openxmlformats.org/officeDocument/2006/relationships" xmlns:p="http://schemas.openxmlformats.org/presentationml/2006/main">
  <p:tag name="ISIMAGESASSOCIATED" val="No"/>
</p:tagLst>
</file>

<file path=ppt/tags/tag8.xml><?xml version="1.0" encoding="utf-8"?>
<p:tagLst xmlns:a="http://schemas.openxmlformats.org/drawingml/2006/main" xmlns:r="http://schemas.openxmlformats.org/officeDocument/2006/relationships" xmlns:p="http://schemas.openxmlformats.org/presentationml/2006/main">
  <p:tag name="SLIDEMASTERID" val="cd4ce0f87bb14516b5e69332b7049a74:322"/>
  <p:tag name="SLIDENAME" val="Q&amp;A_QSlide"/>
  <p:tag name="SLIDEID" val="322"/>
  <p:tag name="AUTOALIGNMENT" val="True"/>
  <p:tag name="CHARTTYPE" val="Horizontal"/>
  <p:tag name="GRAPHWIDTH" val="550"/>
  <p:tag name="FIRSTEDIT" val="2"/>
  <p:tag name="MAXLINECOUNT" val="1"/>
  <p:tag name="MESSAGEDISPLAYEDMULTILINE" val="False"/>
  <p:tag name="MESSAGEDISPLAYEDFORBAR" val="False"/>
  <p:tag name="VALIDANSWERS" val="2"/>
  <p:tag name="ISIMAGESASSOCIATED" val="No"/>
  <p:tag name="COUNTDOWNVALUE" val="10"/>
  <p:tag name="ISPOLLED" val="No"/>
</p:tagLst>
</file>

<file path=ppt/tags/tag9.xml><?xml version="1.0" encoding="utf-8"?>
<p:tagLst xmlns:a="http://schemas.openxmlformats.org/drawingml/2006/main" xmlns:r="http://schemas.openxmlformats.org/officeDocument/2006/relationships" xmlns:p="http://schemas.openxmlformats.org/presentationml/2006/main">
  <p:tag name="ISIMAGESASSOCIATED" val="No"/>
</p:tagLst>
</file>

<file path=ppt/theme/theme1.xml><?xml version="1.0" encoding="utf-8"?>
<a:theme xmlns:a="http://schemas.openxmlformats.org/drawingml/2006/main" name="idc_ppt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BigBPresentationTemplate</Template>
  <TotalTime>1695</TotalTime>
  <Words>1708</Words>
  <Application>Microsoft Office PowerPoint</Application>
  <PresentationFormat>On-screen Show (4:3)</PresentationFormat>
  <Paragraphs>191</Paragraphs>
  <Slides>31</Slides>
  <Notes>16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idc_ppt_template</vt:lpstr>
      <vt:lpstr>Chart</vt:lpstr>
      <vt:lpstr>PowerPoint Presentation</vt:lpstr>
      <vt:lpstr> Helping IDC Work for You   Thursday, September 11, 2014</vt:lpstr>
      <vt:lpstr>Session Agenda</vt:lpstr>
      <vt:lpstr>Session Goals</vt:lpstr>
      <vt:lpstr>Purpose of Communication and Dissemination Activities</vt:lpstr>
      <vt:lpstr>Purpose of Communication and Dissemination Activities (cont.)</vt:lpstr>
      <vt:lpstr>Purpose of Communication and Dissemination Activities (cont.)</vt:lpstr>
      <vt:lpstr>How many of you have visited ideadata.org?</vt:lpstr>
      <vt:lpstr>Website</vt:lpstr>
      <vt:lpstr>Public Website</vt:lpstr>
      <vt:lpstr>Website – Registered Users</vt:lpstr>
      <vt:lpstr>Website – Registered User  Login (cont.)</vt:lpstr>
      <vt:lpstr>Resource Library</vt:lpstr>
      <vt:lpstr>Are you a member of a community of practice or other online communities?</vt:lpstr>
      <vt:lpstr>Learning Communities</vt:lpstr>
      <vt:lpstr>Learning Communities (cont.)</vt:lpstr>
      <vt:lpstr>Are you receiving our listserve messages?</vt:lpstr>
      <vt:lpstr>Have you ever replied to a message?</vt:lpstr>
      <vt:lpstr>Listserves</vt:lpstr>
      <vt:lpstr>Select which Social Media platforms you use professionally</vt:lpstr>
      <vt:lpstr>Social Media</vt:lpstr>
      <vt:lpstr>Learn to use Twitter</vt:lpstr>
      <vt:lpstr>Some Twitter Basics</vt:lpstr>
      <vt:lpstr>Anatomy of a tweet</vt:lpstr>
      <vt:lpstr>Retweets and Hashtags</vt:lpstr>
      <vt:lpstr>Favorite</vt:lpstr>
      <vt:lpstr>  Next Steps and Wrap Up  </vt:lpstr>
      <vt:lpstr>Contact Us!</vt:lpstr>
      <vt:lpstr>PowerPoint Presentation</vt:lpstr>
      <vt:lpstr>Thank You!</vt:lpstr>
      <vt:lpstr>PowerPoint Presentation</vt:lpstr>
    </vt:vector>
  </TitlesOfParts>
  <Company>IDEA Data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BB01-Helping IDC Work for You</dc:title>
  <dc:subject>Big B Add on Day presentation</dc:subject>
  <dc:creator>Kay Gallagher, Linda Lynch</dc:creator>
  <cp:keywords>website, listserves, social media, tools and products</cp:keywords>
  <cp:lastModifiedBy>Chris Thacker</cp:lastModifiedBy>
  <cp:revision>175</cp:revision>
  <dcterms:created xsi:type="dcterms:W3CDTF">2014-07-26T16:46:19Z</dcterms:created>
  <dcterms:modified xsi:type="dcterms:W3CDTF">2014-09-05T21:18:54Z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ID">
    <vt:lpwstr>494835bf26ca4c58a83620955b4a8e73</vt:lpwstr>
  </property>
  <property fmtid="{D5CDD505-2E9C-101B-9397-08002B2CF9AE}" pid="3" name="SlidesCount">
    <vt:lpwstr>31</vt:lpwstr>
  </property>
</Properties>
</file>