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9" r:id="rId3"/>
    <p:sldId id="270" r:id="rId4"/>
    <p:sldId id="294" r:id="rId5"/>
    <p:sldId id="295" r:id="rId6"/>
    <p:sldId id="257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6" r:id="rId16"/>
    <p:sldId id="309" r:id="rId17"/>
    <p:sldId id="261" r:id="rId18"/>
    <p:sldId id="260" r:id="rId19"/>
    <p:sldId id="310" r:id="rId20"/>
    <p:sldId id="315" r:id="rId21"/>
    <p:sldId id="316" r:id="rId22"/>
    <p:sldId id="317" r:id="rId23"/>
    <p:sldId id="314" r:id="rId24"/>
    <p:sldId id="319" r:id="rId25"/>
    <p:sldId id="262" r:id="rId26"/>
    <p:sldId id="275" r:id="rId27"/>
    <p:sldId id="268" r:id="rId28"/>
    <p:sldId id="269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igail Loughr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  <a:srgbClr val="0000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5546" autoAdjust="0"/>
  </p:normalViewPr>
  <p:slideViewPr>
    <p:cSldViewPr>
      <p:cViewPr>
        <p:scale>
          <a:sx n="60" d="100"/>
          <a:sy n="60" d="100"/>
        </p:scale>
        <p:origin x="-135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9/15/2013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9/15/2013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9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3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3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0F02-416B-47F0-8413-4E21C100187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6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4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7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Tiffany, Lori &amp; Phil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96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Tiffany, Lori &amp; 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83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Tiffany, Lori &amp; Phil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2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r>
              <a:rPr lang="en-US" smtClean="0"/>
              <a:t>:</a:t>
            </a:r>
            <a:r>
              <a:rPr lang="en-US" baseline="0" smtClean="0"/>
              <a:t> 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4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77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6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04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34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7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Lori and Tiffany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97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Phil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7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3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r>
              <a:rPr lang="en-US" smtClean="0"/>
              <a:t>: Missy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0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4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6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00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pPr defTabSz="9005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C8FC-94DA-4533-8EE5-8B280CCD532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8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11" name="Picture 10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8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31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2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24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8077200" cy="1676400"/>
          </a:xfrm>
        </p:spPr>
        <p:txBody>
          <a:bodyPr>
            <a:noAutofit/>
          </a:bodyPr>
          <a:lstStyle/>
          <a:p>
            <a:pPr fontAlgn="ctr"/>
            <a:r>
              <a:rPr lang="en-US" sz="3200" dirty="0" smtClean="0"/>
              <a:t>Incorporating </a:t>
            </a:r>
            <a:r>
              <a:rPr lang="en-US" sz="3200" dirty="0"/>
              <a:t>EC </a:t>
            </a:r>
            <a:r>
              <a:rPr lang="en-US" sz="3200" dirty="0" smtClean="0"/>
              <a:t>Data </a:t>
            </a:r>
            <a:r>
              <a:rPr lang="en-US" sz="3200" dirty="0"/>
              <a:t>i</a:t>
            </a:r>
            <a:r>
              <a:rPr lang="en-US" sz="3200" dirty="0" smtClean="0"/>
              <a:t>nto Your State’s </a:t>
            </a:r>
            <a:r>
              <a:rPr lang="en-US" sz="3200" dirty="0"/>
              <a:t>L</a:t>
            </a:r>
            <a:r>
              <a:rPr lang="en-US" sz="3200" dirty="0" smtClean="0"/>
              <a:t>ongitudinal </a:t>
            </a:r>
            <a:r>
              <a:rPr lang="en-US" sz="3200" dirty="0"/>
              <a:t>D</a:t>
            </a:r>
            <a:r>
              <a:rPr lang="en-US" sz="3200" dirty="0" smtClean="0"/>
              <a:t>ata System: Why Does it Matter </a:t>
            </a:r>
            <a:r>
              <a:rPr lang="en-US" sz="3200" dirty="0"/>
              <a:t>to Part C and 619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b="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Lori McReynolds, </a:t>
            </a:r>
            <a:r>
              <a:rPr lang="en-US" sz="2000" dirty="0" smtClean="0">
                <a:solidFill>
                  <a:schemeClr val="tx1"/>
                </a:solidFill>
              </a:rPr>
              <a:t>Kansas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Tiffany </a:t>
            </a:r>
            <a:r>
              <a:rPr lang="en-US" sz="2000" dirty="0">
                <a:solidFill>
                  <a:schemeClr val="tx1"/>
                </a:solidFill>
              </a:rPr>
              <a:t>Smith, </a:t>
            </a:r>
            <a:r>
              <a:rPr lang="en-US" sz="2000" dirty="0" smtClean="0">
                <a:solidFill>
                  <a:schemeClr val="tx1"/>
                </a:solidFill>
              </a:rPr>
              <a:t>Kansas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Phil Koshkin, Maryland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Brian Morrison, Maryland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Amy Nicholas, DaSy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Missy Cochenour, DaSy/SLDS State Support Team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BBBDD3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7B7DA9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7B7DA9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36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9D9FBF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3137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313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314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314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314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314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314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4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87" name="5-Point Star 86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7B7DA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94" name="Picture 93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18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5E6090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5E6090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5E6090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7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5E6090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68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6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7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7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7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7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7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7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87" name="5-Point Star 86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7B7DA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208362" y="6505869"/>
            <a:ext cx="182880" cy="182880"/>
          </a:xfrm>
          <a:prstGeom prst="rect">
            <a:avLst/>
          </a:prstGeom>
          <a:solidFill>
            <a:srgbClr val="5E6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63070" y="6221139"/>
            <a:ext cx="1098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 ARRA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107" name="Picture 106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8" name="Picture 107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732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5E6090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5E6090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5E6090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7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4C4E74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68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4C4E74"/>
          </a:solidFill>
        </p:grpSpPr>
        <p:grpSp>
          <p:nvGrpSpPr>
            <p:cNvPr id="6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7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7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7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7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7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7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87" name="5-Point Star 86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4C4E7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208362" y="6505869"/>
            <a:ext cx="182880" cy="182880"/>
          </a:xfrm>
          <a:prstGeom prst="rect">
            <a:avLst/>
          </a:prstGeom>
          <a:solidFill>
            <a:srgbClr val="5E6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63070" y="6221139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 </a:t>
            </a: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ARRA</a:t>
            </a:r>
            <a:endParaRPr lang="en-US" sz="12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7394455" y="6505041"/>
            <a:ext cx="182880" cy="182880"/>
          </a:xfrm>
          <a:prstGeom prst="rect">
            <a:avLst/>
          </a:prstGeom>
          <a:solidFill>
            <a:srgbClr val="4C4E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52718" y="6223411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FY12</a:t>
            </a:r>
          </a:p>
        </p:txBody>
      </p:sp>
      <p:pic>
        <p:nvPicPr>
          <p:cNvPr id="112" name="Picture 111" descr="PR -Dark Blu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09287" y="5547455"/>
            <a:ext cx="859536" cy="316393"/>
          </a:xfrm>
          <a:prstGeom prst="rect">
            <a:avLst/>
          </a:prstGeom>
        </p:spPr>
      </p:pic>
      <p:pic>
        <p:nvPicPr>
          <p:cNvPr id="113" name="Picture 112" descr="USVI-d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1988" y="5379951"/>
            <a:ext cx="909518" cy="5484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194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0" dirty="0" smtClean="0">
                <a:latin typeface="Calibri"/>
                <a:cs typeface="Calibri"/>
              </a:rPr>
              <a:t>One subsection of the grant program relates to the development of an ECIDS (Subsection E2)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latin typeface="Calibri"/>
                <a:cs typeface="Calibri"/>
              </a:rPr>
              <a:t>10 out of 14 </a:t>
            </a:r>
            <a:r>
              <a:rPr lang="en-US" b="0" dirty="0" smtClean="0">
                <a:latin typeface="Calibri"/>
                <a:cs typeface="Calibri"/>
              </a:rPr>
              <a:t>grantees have an ECIDS included in their scope of 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>
                <a:latin typeface="Calibri"/>
                <a:cs typeface="Calibri"/>
              </a:rPr>
              <a:t>Many states are building upon the work supported by SLDS grants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772400" cy="68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RTT-ELC Grant Context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5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4C4E74"/>
          </a:solidFill>
        </p:grpSpPr>
        <p:sp>
          <p:nvSpPr>
            <p:cNvPr id="163" name="Freeform 162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156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5E6090"/>
          </a:solidFill>
        </p:grpSpPr>
        <p:sp>
          <p:nvSpPr>
            <p:cNvPr id="157" name="Freeform 156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0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111" name="Freeform 110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12" name="Freeform 111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15" name="Freeform 114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ln w="38100" cmpd="sng"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9" name="Freeform 118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6" name="Freeform 125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129" name="Freeform 128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chemeClr val="accent5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133" name="Freeform 132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135" name="Freeform 134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140" name="Freeform 139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4C4E74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4C4E74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53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5E6090"/>
          </a:solidFill>
        </p:grpSpPr>
        <p:sp>
          <p:nvSpPr>
            <p:cNvPr id="154" name="Freeform 153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38100" cmpd="sng"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38100" cmpd="sng"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159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5E6090"/>
          </a:solidFill>
        </p:grpSpPr>
        <p:sp>
          <p:nvSpPr>
            <p:cNvPr id="160" name="Freeform 159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7B7DA9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6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167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4C4E74"/>
          </a:solidFill>
        </p:grpSpPr>
        <p:grpSp>
          <p:nvGrpSpPr>
            <p:cNvPr id="168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17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172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174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176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178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180" name="Freeform 179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181" name="Freeform 180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179" name="Freeform 178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175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173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71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69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182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183" name="Freeform 182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91" name="5-Point Star 190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4C4E7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92" name="Straight Connector 191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3" name="Rectangle 192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6208362" y="6505869"/>
            <a:ext cx="182880" cy="182880"/>
          </a:xfrm>
          <a:prstGeom prst="rect">
            <a:avLst/>
          </a:prstGeom>
          <a:solidFill>
            <a:srgbClr val="5E6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063070" y="6221139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 </a:t>
            </a: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ARRA</a:t>
            </a:r>
            <a:endParaRPr lang="en-US" sz="12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7394455" y="6505041"/>
            <a:ext cx="182880" cy="182880"/>
          </a:xfrm>
          <a:prstGeom prst="rect">
            <a:avLst/>
          </a:prstGeom>
          <a:solidFill>
            <a:srgbClr val="4C4E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252718" y="6223411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FY12</a:t>
            </a:r>
          </a:p>
        </p:txBody>
      </p:sp>
      <p:pic>
        <p:nvPicPr>
          <p:cNvPr id="204" name="Picture 203" descr="PR -Dark Blu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09287" y="5547455"/>
            <a:ext cx="859536" cy="316393"/>
          </a:xfrm>
          <a:prstGeom prst="rect">
            <a:avLst/>
          </a:prstGeom>
        </p:spPr>
      </p:pic>
      <p:pic>
        <p:nvPicPr>
          <p:cNvPr id="205" name="Picture 204" descr="USVI-d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1988" y="5379951"/>
            <a:ext cx="909518" cy="548453"/>
          </a:xfrm>
          <a:prstGeom prst="rect">
            <a:avLst/>
          </a:prstGeom>
          <a:effectLst/>
        </p:spPr>
      </p:pic>
      <p:sp>
        <p:nvSpPr>
          <p:cNvPr id="206" name="5-Point Star 205"/>
          <p:cNvSpPr/>
          <p:nvPr/>
        </p:nvSpPr>
        <p:spPr bwMode="auto">
          <a:xfrm>
            <a:off x="7394455" y="3213213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" name="5-Point Star 206"/>
          <p:cNvSpPr/>
          <p:nvPr/>
        </p:nvSpPr>
        <p:spPr bwMode="auto">
          <a:xfrm>
            <a:off x="3075928" y="389186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" name="5-Point Star 207"/>
          <p:cNvSpPr/>
          <p:nvPr/>
        </p:nvSpPr>
        <p:spPr bwMode="auto">
          <a:xfrm>
            <a:off x="5617606" y="2656000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1" name="5-Point Star 210"/>
          <p:cNvSpPr/>
          <p:nvPr/>
        </p:nvSpPr>
        <p:spPr bwMode="auto">
          <a:xfrm>
            <a:off x="7491886" y="243804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2" name="5-Point Star 211"/>
          <p:cNvSpPr/>
          <p:nvPr/>
        </p:nvSpPr>
        <p:spPr bwMode="auto">
          <a:xfrm>
            <a:off x="6519186" y="2450380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3" name="5-Point Star 212"/>
          <p:cNvSpPr/>
          <p:nvPr/>
        </p:nvSpPr>
        <p:spPr bwMode="auto">
          <a:xfrm>
            <a:off x="7879793" y="180668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4" name="5-Point Star 213"/>
          <p:cNvSpPr/>
          <p:nvPr/>
        </p:nvSpPr>
        <p:spPr bwMode="auto">
          <a:xfrm>
            <a:off x="4744569" y="182754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" name="5-Point Star 214"/>
          <p:cNvSpPr/>
          <p:nvPr/>
        </p:nvSpPr>
        <p:spPr bwMode="auto">
          <a:xfrm>
            <a:off x="5413849" y="1925179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2708275" y="35814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2789238" y="281781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" name="5-Point Star 208"/>
          <p:cNvSpPr/>
          <p:nvPr/>
        </p:nvSpPr>
        <p:spPr bwMode="auto">
          <a:xfrm>
            <a:off x="3173886" y="3048000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0" name="5-Point Star 209"/>
          <p:cNvSpPr/>
          <p:nvPr/>
        </p:nvSpPr>
        <p:spPr bwMode="auto">
          <a:xfrm>
            <a:off x="1116486" y="1743075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57200" y="267634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545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RTT-ELC Grant: ECIDS Projects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1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cs typeface="Calibri"/>
              </a:rPr>
              <a:t>Many states are moving forward </a:t>
            </a:r>
            <a:r>
              <a:rPr lang="en-US" dirty="0" smtClean="0">
                <a:cs typeface="Calibri"/>
              </a:rPr>
              <a:t>with creating and linking their ECIDS to their K12 </a:t>
            </a:r>
            <a:r>
              <a:rPr lang="en-US" dirty="0">
                <a:cs typeface="Calibri"/>
              </a:rPr>
              <a:t>and beyond </a:t>
            </a:r>
            <a:r>
              <a:rPr lang="en-US" dirty="0" smtClean="0">
                <a:cs typeface="Calibri"/>
              </a:rPr>
              <a:t>SLDS.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Federal support can be leveraged to establish the state governance and infrastructure needed to involve Part C and 619 in the work and sustain </a:t>
            </a:r>
            <a:r>
              <a:rPr lang="en-US" dirty="0" smtClean="0">
                <a:cs typeface="Calibri"/>
              </a:rPr>
              <a:t>this involvement over </a:t>
            </a:r>
            <a:r>
              <a:rPr lang="en-US" dirty="0">
                <a:cs typeface="Calibri"/>
              </a:rPr>
              <a:t>time</a:t>
            </a:r>
            <a:r>
              <a:rPr lang="en-US" dirty="0" smtClean="0">
                <a:cs typeface="Calibri"/>
              </a:rPr>
              <a:t>.</a:t>
            </a:r>
          </a:p>
          <a:p>
            <a:pPr marL="857250" lvl="1" indent="-457200"/>
            <a:r>
              <a:rPr lang="en-US" dirty="0" smtClean="0">
                <a:cs typeface="Calibri"/>
              </a:rPr>
              <a:t>The DaSy Center</a:t>
            </a:r>
          </a:p>
          <a:p>
            <a:pPr marL="857250" lvl="1" indent="-457200"/>
            <a:r>
              <a:rPr lang="en-US" dirty="0" smtClean="0">
                <a:cs typeface="Calibri"/>
              </a:rPr>
              <a:t>SLDS Early Childhood State Support Team</a:t>
            </a:r>
            <a:endParaRPr lang="en-US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cs typeface="Calibri"/>
              </a:rPr>
              <a:t>So </a:t>
            </a:r>
            <a:r>
              <a:rPr lang="en-US" sz="3200" dirty="0" smtClean="0">
                <a:cs typeface="Calibri"/>
              </a:rPr>
              <a:t>what </a:t>
            </a:r>
            <a:r>
              <a:rPr lang="en-US" sz="3200" dirty="0">
                <a:cs typeface="Calibri"/>
              </a:rPr>
              <a:t>d</a:t>
            </a:r>
            <a:r>
              <a:rPr lang="en-US" sz="3200" dirty="0" smtClean="0">
                <a:cs typeface="Calibri"/>
              </a:rPr>
              <a:t>oes </a:t>
            </a:r>
            <a:r>
              <a:rPr lang="en-US" sz="3200" dirty="0">
                <a:cs typeface="Calibri"/>
              </a:rPr>
              <a:t>t</a:t>
            </a:r>
            <a:r>
              <a:rPr lang="en-US" sz="3200" dirty="0" smtClean="0">
                <a:cs typeface="Calibri"/>
              </a:rPr>
              <a:t>his </a:t>
            </a:r>
            <a:r>
              <a:rPr lang="en-US" sz="3200" dirty="0">
                <a:cs typeface="Calibri"/>
              </a:rPr>
              <a:t>m</a:t>
            </a:r>
            <a:r>
              <a:rPr lang="en-US" sz="3200" dirty="0" smtClean="0">
                <a:cs typeface="Calibri"/>
              </a:rPr>
              <a:t>ean </a:t>
            </a:r>
            <a:r>
              <a:rPr lang="en-US" sz="3200" dirty="0">
                <a:cs typeface="Calibri"/>
              </a:rPr>
              <a:t>for </a:t>
            </a:r>
            <a:r>
              <a:rPr lang="en-US" sz="3200" dirty="0" smtClean="0">
                <a:cs typeface="Calibri"/>
              </a:rPr>
              <a:t>Part </a:t>
            </a:r>
            <a:r>
              <a:rPr lang="en-US" sz="3200" dirty="0">
                <a:cs typeface="Calibri"/>
              </a:rPr>
              <a:t>C and 619?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62665"/>
            <a:ext cx="2328293" cy="17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Kansas</a:t>
            </a:r>
          </a:p>
          <a:p>
            <a:pPr lvl="1"/>
            <a:r>
              <a:rPr lang="en-US" dirty="0"/>
              <a:t>School Readiness Framework</a:t>
            </a:r>
          </a:p>
          <a:p>
            <a:pPr lvl="1"/>
            <a:r>
              <a:rPr lang="en-US" dirty="0"/>
              <a:t>Build from lessons learned from Part C and 619</a:t>
            </a:r>
          </a:p>
          <a:p>
            <a:pPr lvl="1"/>
            <a:r>
              <a:rPr lang="en-US" dirty="0"/>
              <a:t>Unique Identifier (KIDS ID) for Part C &amp; </a:t>
            </a:r>
            <a:r>
              <a:rPr lang="en-US" dirty="0" smtClean="0"/>
              <a:t>616</a:t>
            </a:r>
          </a:p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The Maryland State Department of Education’s Division of Early Childhood Development is leading the ECIDS initiative</a:t>
            </a:r>
          </a:p>
          <a:p>
            <a:pPr lvl="2"/>
            <a:r>
              <a:rPr lang="en-US" dirty="0" smtClean="0"/>
              <a:t>Part C and 619 have worked with the initiatives leaders to identify data elements to be integrated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Part C and 619 being involved in ECIDS initiatives?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6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Kansas</a:t>
            </a:r>
          </a:p>
          <a:p>
            <a:pPr lvl="1"/>
            <a:r>
              <a:rPr lang="en-US" dirty="0" smtClean="0"/>
              <a:t>A shared child outcomes data </a:t>
            </a:r>
            <a:r>
              <a:rPr lang="en-US" dirty="0"/>
              <a:t>s</a:t>
            </a:r>
            <a:r>
              <a:rPr lang="en-US" dirty="0" smtClean="0"/>
              <a:t>ystem for Part C &amp; 619 APR data</a:t>
            </a:r>
          </a:p>
          <a:p>
            <a:pPr lvl="1"/>
            <a:r>
              <a:rPr lang="en-US" dirty="0" smtClean="0"/>
              <a:t>Being included in the state conversation around EC Initiatives</a:t>
            </a:r>
          </a:p>
          <a:p>
            <a:pPr lvl="1"/>
            <a:r>
              <a:rPr lang="en-US" dirty="0" smtClean="0"/>
              <a:t>Support of our IT Director</a:t>
            </a:r>
          </a:p>
          <a:p>
            <a:pPr lvl="1"/>
            <a:r>
              <a:rPr lang="en-US" dirty="0" smtClean="0"/>
              <a:t>EC Leadership </a:t>
            </a:r>
            <a:r>
              <a:rPr lang="en-US" dirty="0"/>
              <a:t>T</a:t>
            </a:r>
            <a:r>
              <a:rPr lang="en-US" dirty="0" smtClean="0"/>
              <a:t>eam developed</a:t>
            </a:r>
          </a:p>
          <a:p>
            <a:r>
              <a:rPr lang="en-US" sz="2400" dirty="0">
                <a:solidFill>
                  <a:schemeClr val="tx2"/>
                </a:solidFill>
              </a:rPr>
              <a:t>Maryland</a:t>
            </a:r>
          </a:p>
          <a:p>
            <a:pPr lvl="1"/>
            <a:r>
              <a:rPr lang="en-US" dirty="0"/>
              <a:t>More comprehensive data for school readiness policy planning, resource allocation, and kindergarten assessment data </a:t>
            </a:r>
            <a:r>
              <a:rPr lang="en-US" dirty="0" smtClean="0"/>
              <a:t>analysis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</a:t>
            </a:r>
            <a:r>
              <a:rPr lang="en-US" sz="2800" dirty="0" smtClean="0"/>
              <a:t>benefits have states identified with including Part </a:t>
            </a:r>
            <a:r>
              <a:rPr lang="en-US" sz="2800" dirty="0"/>
              <a:t>C and </a:t>
            </a:r>
            <a:r>
              <a:rPr lang="en-US" sz="2800" dirty="0" smtClean="0"/>
              <a:t>619 data in their ECIDS?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3962401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Kansas</a:t>
            </a:r>
          </a:p>
          <a:p>
            <a:pPr lvl="1"/>
            <a:r>
              <a:rPr lang="en-US" dirty="0" smtClean="0"/>
              <a:t>Determining accessible and additional data needed</a:t>
            </a:r>
            <a:endParaRPr lang="en-US" dirty="0"/>
          </a:p>
          <a:p>
            <a:pPr lvl="1"/>
            <a:r>
              <a:rPr lang="en-US" dirty="0" smtClean="0"/>
              <a:t>Aligning our data standards through CEDS</a:t>
            </a:r>
          </a:p>
          <a:p>
            <a:pPr lvl="1"/>
            <a:r>
              <a:rPr lang="en-US" dirty="0" smtClean="0"/>
              <a:t>Data system only meets Federal requirements</a:t>
            </a:r>
          </a:p>
          <a:p>
            <a:pPr lvl="1"/>
            <a:r>
              <a:rPr lang="en-US" dirty="0" smtClean="0"/>
              <a:t>Only child-specific data obtained through 619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Maryland</a:t>
            </a:r>
          </a:p>
          <a:p>
            <a:pPr lvl="1"/>
            <a:r>
              <a:rPr lang="en-US" dirty="0"/>
              <a:t>Increased privacy concerns</a:t>
            </a:r>
          </a:p>
          <a:p>
            <a:pPr lvl="1"/>
            <a:r>
              <a:rPr lang="en-US" dirty="0"/>
              <a:t>Differences in data collection and </a:t>
            </a:r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How can we make the ECIDS useful to Part C/619 given they have a robust longitudinal data system of their own?</a:t>
            </a:r>
            <a:endParaRPr lang="en-US" dirty="0"/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dirty="0" smtClean="0"/>
              <a:t>unique challenges have states experienced when </a:t>
            </a:r>
            <a:r>
              <a:rPr lang="en-US" sz="2800" dirty="0"/>
              <a:t>integrating Part C and </a:t>
            </a:r>
            <a:r>
              <a:rPr lang="en-US" sz="2800" dirty="0" smtClean="0"/>
              <a:t>619 data into their ECIDS?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48123"/>
              </p:ext>
            </p:extLst>
          </p:nvPr>
        </p:nvGraphicFramePr>
        <p:xfrm>
          <a:off x="10510" y="228600"/>
          <a:ext cx="913349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4" imgW="9601200" imgH="5829300" progId="AcroExch.Document.7">
                  <p:embed/>
                </p:oleObj>
              </mc:Choice>
              <mc:Fallback>
                <p:oleObj name="Acrobat Document" r:id="rId4" imgW="9601200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0" y="228600"/>
                        <a:ext cx="913349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0" y="6581001"/>
            <a:ext cx="15240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July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62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objectives for </a:t>
            </a:r>
            <a:r>
              <a:rPr lang="en-US" sz="2400" dirty="0"/>
              <a:t>this session </a:t>
            </a:r>
            <a:r>
              <a:rPr lang="en-US" sz="2400" dirty="0" smtClean="0"/>
              <a:t>are to:</a:t>
            </a:r>
          </a:p>
          <a:p>
            <a:pPr lvl="1"/>
            <a:r>
              <a:rPr lang="en-US" sz="2100" dirty="0"/>
              <a:t>P</a:t>
            </a:r>
            <a:r>
              <a:rPr lang="en-US" sz="2100" dirty="0" smtClean="0"/>
              <a:t>rovide </a:t>
            </a:r>
            <a:r>
              <a:rPr lang="en-US" sz="2100" dirty="0"/>
              <a:t>basic information about the differences between </a:t>
            </a:r>
            <a:r>
              <a:rPr lang="en-US" sz="2100" dirty="0" smtClean="0"/>
              <a:t>an Early Childhood Integrated Data System (ECIDS) </a:t>
            </a:r>
            <a:r>
              <a:rPr lang="en-US" sz="2100" dirty="0"/>
              <a:t>and </a:t>
            </a:r>
            <a:r>
              <a:rPr lang="en-US" sz="2100" dirty="0" smtClean="0"/>
              <a:t>a Statewide Longitudinal Data System (SLDS);</a:t>
            </a:r>
          </a:p>
          <a:p>
            <a:pPr lvl="1"/>
            <a:r>
              <a:rPr lang="en-US" sz="2100" dirty="0" smtClean="0"/>
              <a:t>Share the perspectives and experiences of panelists as they discuss </a:t>
            </a:r>
            <a:r>
              <a:rPr lang="en-US" sz="2100" dirty="0"/>
              <a:t>how </a:t>
            </a:r>
            <a:r>
              <a:rPr lang="en-US" sz="2100" dirty="0" smtClean="0"/>
              <a:t>their states are working </a:t>
            </a:r>
            <a:r>
              <a:rPr lang="en-US" sz="2100" dirty="0"/>
              <a:t>to </a:t>
            </a:r>
            <a:r>
              <a:rPr lang="en-US" sz="2100" dirty="0" smtClean="0"/>
              <a:t>build ECIDs and incorporate </a:t>
            </a:r>
            <a:r>
              <a:rPr lang="en-US" sz="2100" dirty="0"/>
              <a:t>EC data into </a:t>
            </a:r>
            <a:r>
              <a:rPr lang="en-US" sz="2100" dirty="0" smtClean="0"/>
              <a:t>their SLDSs;</a:t>
            </a:r>
          </a:p>
          <a:p>
            <a:pPr lvl="1"/>
            <a:r>
              <a:rPr lang="en-US" sz="2100" dirty="0" smtClean="0"/>
              <a:t>Review </a:t>
            </a:r>
            <a:r>
              <a:rPr lang="en-US" sz="2100" dirty="0"/>
              <a:t>state and national </a:t>
            </a:r>
            <a:r>
              <a:rPr lang="en-US" sz="2100" dirty="0" smtClean="0"/>
              <a:t>examples, </a:t>
            </a:r>
            <a:r>
              <a:rPr lang="en-US" sz="2100" dirty="0"/>
              <a:t>and </a:t>
            </a:r>
            <a:r>
              <a:rPr lang="en-US" sz="2100" dirty="0" smtClean="0"/>
              <a:t>present the </a:t>
            </a:r>
            <a:r>
              <a:rPr lang="en-US" sz="2100" dirty="0"/>
              <a:t>unique challenges and benefits to </a:t>
            </a:r>
            <a:r>
              <a:rPr lang="en-US" sz="2100" dirty="0" smtClean="0"/>
              <a:t>building ECIDSs, particularly as they</a:t>
            </a:r>
            <a:r>
              <a:rPr lang="en-US" sz="2100" dirty="0"/>
              <a:t> </a:t>
            </a:r>
            <a:r>
              <a:rPr lang="en-US" sz="2100" dirty="0" smtClean="0"/>
              <a:t>relate to the </a:t>
            </a:r>
            <a:r>
              <a:rPr lang="en-US" sz="2100" dirty="0"/>
              <a:t>inclusion of Part C and </a:t>
            </a:r>
            <a:r>
              <a:rPr lang="en-US" sz="2100" dirty="0" smtClean="0"/>
              <a:t>Part B 619 data; and </a:t>
            </a:r>
          </a:p>
          <a:p>
            <a:pPr lvl="1"/>
            <a:r>
              <a:rPr lang="en-US" sz="2100" dirty="0" smtClean="0"/>
              <a:t>Discuss </a:t>
            </a:r>
            <a:r>
              <a:rPr lang="en-US" sz="2100" u="sng" dirty="0" smtClean="0"/>
              <a:t>why</a:t>
            </a:r>
            <a:r>
              <a:rPr lang="en-US" sz="2100" dirty="0" smtClean="0"/>
              <a:t> having an integrated longitudinal data system matters </a:t>
            </a:r>
            <a:r>
              <a:rPr lang="en-US" sz="2100" dirty="0"/>
              <a:t>to </a:t>
            </a:r>
            <a:r>
              <a:rPr lang="en-US" sz="2100" dirty="0" smtClean="0"/>
              <a:t>Part </a:t>
            </a:r>
            <a:r>
              <a:rPr lang="en-US" sz="2100" dirty="0"/>
              <a:t>C and </a:t>
            </a:r>
            <a:r>
              <a:rPr lang="en-US" sz="2100" dirty="0" smtClean="0"/>
              <a:t>Part B 619</a:t>
            </a:r>
            <a:r>
              <a:rPr lang="en-US" sz="21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Maryland Analysis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dirty="0" smtClean="0"/>
              <a:t>How does participation in Part C enhance children’s later performance on the Kindergarten Work Sampling System (WSS-K; i.e. state kindergarten readiness assessment)?</a:t>
            </a:r>
          </a:p>
          <a:p>
            <a:pPr lvl="1"/>
            <a:r>
              <a:rPr lang="en-US" dirty="0" smtClean="0"/>
              <a:t>For every month earlier a child starts receiving services, he/she is expected to score </a:t>
            </a:r>
            <a:r>
              <a:rPr lang="en-US" b="1" dirty="0" smtClean="0"/>
              <a:t>.017 SD  increase on the WSS-K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For children receiving Part C services, </a:t>
            </a:r>
            <a:r>
              <a:rPr lang="en-US" b="1" dirty="0"/>
              <a:t>WSS-K was higher </a:t>
            </a:r>
            <a:r>
              <a:rPr lang="en-US" dirty="0"/>
              <a:t>for students not economically disadvantaged, higher for girls, and for White students.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Maryland Analysis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657600"/>
          </a:xfrm>
        </p:spPr>
        <p:txBody>
          <a:bodyPr/>
          <a:lstStyle/>
          <a:p>
            <a:r>
              <a:rPr lang="en-US" dirty="0" smtClean="0"/>
              <a:t>For children who received Part C services, where are they at Grade 3? (</a:t>
            </a:r>
            <a:r>
              <a:rPr lang="en-US" i="1" dirty="0" smtClean="0"/>
              <a:t>N</a:t>
            </a:r>
            <a:r>
              <a:rPr lang="en-US" dirty="0" smtClean="0"/>
              <a:t> = 2482)</a:t>
            </a:r>
          </a:p>
          <a:p>
            <a:pPr marL="914400" lvl="1" indent="-514350"/>
            <a:r>
              <a:rPr lang="en-US" dirty="0" smtClean="0"/>
              <a:t>58% missing data, not matched Part C to Grade 3</a:t>
            </a:r>
          </a:p>
          <a:p>
            <a:pPr marL="914400" lvl="1" indent="-514350"/>
            <a:r>
              <a:rPr lang="en-US" dirty="0" smtClean="0"/>
              <a:t>65.6%, </a:t>
            </a:r>
            <a:r>
              <a:rPr lang="en-US" i="1" dirty="0" smtClean="0"/>
              <a:t>n</a:t>
            </a:r>
            <a:r>
              <a:rPr lang="en-US" dirty="0" smtClean="0"/>
              <a:t> = 1,628 enrolled as General Education student at Grade 3</a:t>
            </a:r>
          </a:p>
          <a:p>
            <a:pPr marL="914400" lvl="1" indent="-514350"/>
            <a:r>
              <a:rPr lang="en-US" dirty="0" smtClean="0"/>
              <a:t>34.4%, </a:t>
            </a:r>
            <a:r>
              <a:rPr lang="en-US" i="1" dirty="0" smtClean="0"/>
              <a:t>n</a:t>
            </a:r>
            <a:r>
              <a:rPr lang="en-US" dirty="0" smtClean="0"/>
              <a:t> = 854 enrolled as Special Education</a:t>
            </a:r>
            <a:r>
              <a:rPr lang="en-US" dirty="0"/>
              <a:t> </a:t>
            </a:r>
            <a:r>
              <a:rPr lang="en-US" dirty="0" smtClean="0"/>
              <a:t>student at Grade 3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Maryland Analysis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1"/>
          </a:xfrm>
        </p:spPr>
        <p:txBody>
          <a:bodyPr/>
          <a:lstStyle/>
          <a:p>
            <a:r>
              <a:rPr lang="en-US" dirty="0" smtClean="0"/>
              <a:t>For children who received Part C services, how do they compare to their General Education and Special Education peers on Grade 3 State Academic Assessments?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Maryland Grade 3 Students:</a:t>
            </a:r>
            <a:br>
              <a:rPr lang="en-US" sz="2400" dirty="0" smtClean="0"/>
            </a:br>
            <a:r>
              <a:rPr lang="en-US" sz="2400" dirty="0" smtClean="0"/>
              <a:t>Average </a:t>
            </a:r>
            <a:r>
              <a:rPr lang="en-US" sz="2400" dirty="0"/>
              <a:t>State Assessment </a:t>
            </a:r>
            <a:r>
              <a:rPr lang="en-US" sz="2400" dirty="0" smtClean="0"/>
              <a:t>Scores </a:t>
            </a:r>
            <a:r>
              <a:rPr lang="en-US" sz="2400" smtClean="0"/>
              <a:t>at </a:t>
            </a:r>
            <a:r>
              <a:rPr lang="en-US" sz="2400" smtClean="0"/>
              <a:t>Grade </a:t>
            </a:r>
            <a:r>
              <a:rPr lang="en-US" sz="2400" dirty="0" smtClean="0"/>
              <a:t>3 Scores </a:t>
            </a:r>
            <a:r>
              <a:rPr lang="en-US" sz="2400" dirty="0"/>
              <a:t>by </a:t>
            </a:r>
            <a:r>
              <a:rPr lang="en-US" sz="2400" dirty="0" smtClean="0"/>
              <a:t>Previous Part C and Special Education Status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05783"/>
              </p:ext>
            </p:extLst>
          </p:nvPr>
        </p:nvGraphicFramePr>
        <p:xfrm>
          <a:off x="380998" y="1600200"/>
          <a:ext cx="8382001" cy="343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146"/>
                <a:gridCol w="1199571"/>
                <a:gridCol w="1199571"/>
                <a:gridCol w="1199571"/>
                <a:gridCol w="1199571"/>
                <a:gridCol w="1199571"/>
              </a:tblGrid>
              <a:tr h="429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 </a:t>
                      </a:r>
                      <a:r>
                        <a:rPr lang="en-US" sz="1800" dirty="0" smtClean="0">
                          <a:effectLst/>
                        </a:rPr>
                        <a:t>Reading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 </a:t>
                      </a:r>
                      <a:r>
                        <a:rPr lang="en-US" sz="1800" dirty="0" smtClean="0">
                          <a:effectLst/>
                        </a:rPr>
                        <a:t>Math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N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M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SD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M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SD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General Ed Gr 3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47928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430.8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38.2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429.9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41.1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No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46300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430.9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38.2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429.9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41.1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Yes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1628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427.8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428.6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41.7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Special Ed Gr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3*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3994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368.0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120.6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364.6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114.4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No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3377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371.5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117.3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367.1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111.2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Yes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617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349.2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135.9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350.9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129.8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5105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b="1" i="1" dirty="0" smtClean="0"/>
              <a:t>*Special </a:t>
            </a:r>
            <a:r>
              <a:rPr lang="en-US" b="1" i="1" dirty="0"/>
              <a:t>Education = eligibility of Speech/Language, Specific Learning Disability, Emotional Disturbance or Other Health Impairment</a:t>
            </a:r>
          </a:p>
        </p:txBody>
      </p:sp>
    </p:spTree>
    <p:extLst>
      <p:ext uri="{BB962C8B-B14F-4D97-AF65-F5344CB8AC3E}">
        <p14:creationId xmlns:p14="http://schemas.microsoft.com/office/powerpoint/2010/main" val="123550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Level Analyses Conclusions: Children in Grade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C</a:t>
            </a:r>
            <a:r>
              <a:rPr lang="en-US" sz="3800" dirty="0" smtClean="0"/>
              <a:t>hildren in General Education</a:t>
            </a:r>
          </a:p>
          <a:p>
            <a:pPr lvl="1"/>
            <a:r>
              <a:rPr lang="en-US" sz="3000" dirty="0" smtClean="0"/>
              <a:t>When controlling for race, gender, and FaRMs, Reading and Math scores are higher for:</a:t>
            </a:r>
          </a:p>
          <a:p>
            <a:pPr lvl="2"/>
            <a:r>
              <a:rPr lang="en-US" sz="3000" dirty="0"/>
              <a:t>S</a:t>
            </a:r>
            <a:r>
              <a:rPr lang="en-US" sz="3000" dirty="0" smtClean="0"/>
              <a:t>tudents </a:t>
            </a:r>
            <a:r>
              <a:rPr lang="en-US" sz="3000" u="sng" dirty="0" smtClean="0"/>
              <a:t>not</a:t>
            </a:r>
            <a:r>
              <a:rPr lang="en-US" sz="3000" dirty="0" smtClean="0"/>
              <a:t> receiving FaRMs;</a:t>
            </a:r>
          </a:p>
          <a:p>
            <a:pPr lvl="2"/>
            <a:r>
              <a:rPr lang="en-US" sz="3000" dirty="0" smtClean="0"/>
              <a:t>Females; and</a:t>
            </a:r>
          </a:p>
          <a:p>
            <a:pPr lvl="2"/>
            <a:r>
              <a:rPr lang="en-US" sz="3000" dirty="0" smtClean="0"/>
              <a:t>White students.</a:t>
            </a:r>
          </a:p>
          <a:p>
            <a:pPr lvl="1"/>
            <a:r>
              <a:rPr lang="en-US" sz="3000" dirty="0" smtClean="0"/>
              <a:t>Students with a history of Part C scored slightly lower on average (Reading: 3.1 M diff; Math: 1.3 M diff)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hildren in Special Education</a:t>
            </a:r>
          </a:p>
          <a:p>
            <a:pPr lvl="1"/>
            <a:r>
              <a:rPr lang="en-US" sz="3000" dirty="0" smtClean="0"/>
              <a:t>When controlling for race, gender, and FaRMs, Reading and Math scores are higher for:</a:t>
            </a:r>
          </a:p>
          <a:p>
            <a:pPr lvl="2"/>
            <a:r>
              <a:rPr lang="en-US" sz="3000" dirty="0"/>
              <a:t>S</a:t>
            </a:r>
            <a:r>
              <a:rPr lang="en-US" sz="3000" dirty="0" smtClean="0"/>
              <a:t>tudents </a:t>
            </a:r>
            <a:r>
              <a:rPr lang="en-US" sz="3000" u="sng" dirty="0" smtClean="0"/>
              <a:t>not</a:t>
            </a:r>
            <a:r>
              <a:rPr lang="en-US" sz="3000" dirty="0" smtClean="0"/>
              <a:t> receiving FaRMs;</a:t>
            </a:r>
          </a:p>
          <a:p>
            <a:pPr lvl="2"/>
            <a:r>
              <a:rPr lang="en-US" sz="3000" dirty="0" smtClean="0"/>
              <a:t>Females; and</a:t>
            </a:r>
          </a:p>
          <a:p>
            <a:pPr lvl="2"/>
            <a:r>
              <a:rPr lang="en-US" sz="3000" dirty="0" smtClean="0"/>
              <a:t>White students</a:t>
            </a:r>
          </a:p>
          <a:p>
            <a:pPr lvl="1"/>
            <a:r>
              <a:rPr lang="en-US" sz="3000" dirty="0" smtClean="0"/>
              <a:t>Students with a history of Part C scored lower on average (Reading: 22.3 M diff; Math: 16.2 M diff)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06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Kansas</a:t>
            </a:r>
          </a:p>
          <a:p>
            <a:pPr lvl="1"/>
            <a:r>
              <a:rPr lang="en-US" dirty="0" smtClean="0"/>
              <a:t>What we hope to gain from our involvement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Vision Statement: Meaningful, accessible information for children, families, educational environments and communities to attain school readiness and success for </a:t>
            </a:r>
            <a:r>
              <a:rPr lang="en-US" sz="2400" u="sng" dirty="0" smtClean="0">
                <a:solidFill>
                  <a:schemeClr val="tx1"/>
                </a:solidFill>
              </a:rPr>
              <a:t>all</a:t>
            </a:r>
            <a:r>
              <a:rPr lang="en-US" sz="2400" dirty="0" smtClean="0">
                <a:solidFill>
                  <a:schemeClr val="tx1"/>
                </a:solidFill>
              </a:rPr>
              <a:t> Kansas children.</a:t>
            </a:r>
          </a:p>
          <a:p>
            <a:pPr lvl="1"/>
            <a:r>
              <a:rPr lang="en-US" dirty="0" smtClean="0"/>
              <a:t>Questions we hope to be able to answer that we aren’t able to answer now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Have identified </a:t>
            </a:r>
            <a:r>
              <a:rPr lang="en-US" sz="2400" u="sng" dirty="0" smtClean="0">
                <a:solidFill>
                  <a:schemeClr val="tx1"/>
                </a:solidFill>
              </a:rPr>
              <a:t>eight</a:t>
            </a:r>
            <a:r>
              <a:rPr lang="en-US" sz="2400" dirty="0" smtClean="0">
                <a:solidFill>
                  <a:schemeClr val="tx1"/>
                </a:solidFill>
              </a:rPr>
              <a:t> priority policy questions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i="1" dirty="0" smtClean="0"/>
              <a:t>hopes </a:t>
            </a:r>
            <a:r>
              <a:rPr lang="en-US" sz="2800" i="1" dirty="0"/>
              <a:t>and </a:t>
            </a:r>
            <a:r>
              <a:rPr lang="en-US" sz="2800" i="1" dirty="0" smtClean="0"/>
              <a:t>dreams </a:t>
            </a:r>
            <a:r>
              <a:rPr lang="en-US" sz="2800" dirty="0" smtClean="0"/>
              <a:t>do</a:t>
            </a:r>
            <a:r>
              <a:rPr lang="en-US" sz="2800" i="1" dirty="0" smtClean="0"/>
              <a:t> </a:t>
            </a:r>
            <a:r>
              <a:rPr lang="en-US" sz="2800" dirty="0" smtClean="0"/>
              <a:t>states have for their integrated systems?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Implementation of a statewide Birth through 21 model </a:t>
            </a:r>
            <a:r>
              <a:rPr lang="en-US" dirty="0"/>
              <a:t>for data-driven </a:t>
            </a:r>
            <a:r>
              <a:rPr lang="en-US" dirty="0" smtClean="0"/>
              <a:t>decision-making by state and local district special education/early intervention teams</a:t>
            </a:r>
            <a:endParaRPr lang="en-US" dirty="0"/>
          </a:p>
          <a:p>
            <a:pPr lvl="1"/>
            <a:r>
              <a:rPr lang="en-US" dirty="0" smtClean="0"/>
              <a:t>Improve timeliness of data exchange between special education data warehouse and general education systems</a:t>
            </a:r>
          </a:p>
          <a:p>
            <a:pPr lvl="2"/>
            <a:r>
              <a:rPr lang="en-US" sz="2400" dirty="0" smtClean="0"/>
              <a:t>Daily refreshing of data for purposefully-selected </a:t>
            </a:r>
            <a:r>
              <a:rPr lang="en-US" sz="2400" dirty="0"/>
              <a:t>research-based data </a:t>
            </a:r>
            <a:r>
              <a:rPr lang="en-US" sz="2400" dirty="0" smtClean="0"/>
              <a:t>elements associated with school performance</a:t>
            </a:r>
          </a:p>
          <a:p>
            <a:pPr lvl="2"/>
            <a:r>
              <a:rPr lang="en-US" sz="2400" dirty="0" smtClean="0"/>
              <a:t>Allow for near real-time analyses</a:t>
            </a:r>
            <a:endParaRPr lang="en-US" sz="2400" dirty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i="1" dirty="0"/>
              <a:t>hopes and dreams </a:t>
            </a:r>
            <a:r>
              <a:rPr lang="en-US" sz="2800" dirty="0"/>
              <a:t>do </a:t>
            </a:r>
            <a:r>
              <a:rPr lang="en-US" sz="2800" dirty="0" smtClean="0"/>
              <a:t>states have </a:t>
            </a:r>
            <a:r>
              <a:rPr lang="en-US" sz="2800" dirty="0"/>
              <a:t>for their </a:t>
            </a:r>
            <a:r>
              <a:rPr lang="en-US" sz="2800" dirty="0" smtClean="0"/>
              <a:t>integrated systems?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886450" cy="3924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 Activity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638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Google Image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714500"/>
            <a:ext cx="50800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Wrap-Up: Comments and/or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638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Google Image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Arial" pitchFamily="34" charset="0"/>
              <a:buChar char="•"/>
            </a:pPr>
            <a:r>
              <a:rPr lang="en-US" sz="3200" dirty="0" smtClean="0">
                <a:cs typeface="Calibri"/>
              </a:rPr>
              <a:t>Federal Motivators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cs typeface="Calibri"/>
              </a:rPr>
              <a:t>President's </a:t>
            </a:r>
            <a:r>
              <a:rPr lang="en-US" sz="2800" dirty="0">
                <a:cs typeface="Calibri"/>
              </a:rPr>
              <a:t>early childhood education budget</a:t>
            </a:r>
          </a:p>
          <a:p>
            <a:pPr lvl="1"/>
            <a:r>
              <a:rPr lang="en-US" sz="2800" dirty="0">
                <a:cs typeface="Calibri"/>
              </a:rPr>
              <a:t>NCES- SLDS Program</a:t>
            </a:r>
          </a:p>
          <a:p>
            <a:pPr lvl="1"/>
            <a:r>
              <a:rPr lang="en-US" sz="2800" dirty="0">
                <a:cs typeface="Calibri"/>
              </a:rPr>
              <a:t>RTT-Early Learning Challenge</a:t>
            </a:r>
          </a:p>
          <a:p>
            <a:pPr lvl="1"/>
            <a:r>
              <a:rPr lang="en-US" sz="2800" dirty="0" smtClean="0">
                <a:cs typeface="Calibri"/>
              </a:rPr>
              <a:t>OSEP/IDEA </a:t>
            </a:r>
            <a:r>
              <a:rPr lang="en-US" sz="2800" dirty="0">
                <a:cs typeface="Calibri"/>
              </a:rPr>
              <a:t>Reporting Requirements</a:t>
            </a:r>
          </a:p>
          <a:p>
            <a:pPr lvl="1"/>
            <a:r>
              <a:rPr lang="en-US" sz="2800" dirty="0">
                <a:cs typeface="Calibri"/>
              </a:rPr>
              <a:t>HHS Federal Reporting (Head Start, Home Visiting, QPR)</a:t>
            </a:r>
          </a:p>
          <a:p>
            <a:pPr lvl="1"/>
            <a:r>
              <a:rPr lang="en-US" sz="2800" dirty="0">
                <a:cs typeface="Calibri"/>
              </a:rPr>
              <a:t>Early Childhood Advisory Councils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National Overview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496B"/>
                </a:solidFill>
                <a:latin typeface="Calibri"/>
                <a:cs typeface="Calibri"/>
              </a:rPr>
              <a:t>Where are states trying to go?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They are all in very different places: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Pre- Planning (thinking): Which states are thinking of expanding SLDS to include early childhood? Which states are planning to coordinate their SLDS with their ECIDS?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Three stages:</a:t>
            </a:r>
          </a:p>
          <a:p>
            <a:pPr lvl="3"/>
            <a:r>
              <a:rPr lang="en-US" sz="2000" dirty="0" smtClean="0">
                <a:latin typeface="Calibri"/>
                <a:cs typeface="Calibri"/>
              </a:rPr>
              <a:t>Planning (actually developing a work plan)</a:t>
            </a:r>
          </a:p>
          <a:p>
            <a:pPr lvl="3"/>
            <a:r>
              <a:rPr lang="en-US" sz="2000" dirty="0" smtClean="0">
                <a:latin typeface="Calibri"/>
                <a:cs typeface="Calibri"/>
              </a:rPr>
              <a:t>Implementing (implementing the work plan and beginning to build)</a:t>
            </a:r>
          </a:p>
          <a:p>
            <a:pPr lvl="3"/>
            <a:r>
              <a:rPr lang="en-US" sz="2000" dirty="0" smtClean="0">
                <a:latin typeface="Calibri"/>
                <a:cs typeface="Calibri"/>
              </a:rPr>
              <a:t>Leading (providing lessons learned from the work)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Phased development (a certain number of programs included in each phase) </a:t>
            </a:r>
          </a:p>
          <a:p>
            <a:pPr lvl="2"/>
            <a:endParaRPr lang="en-US" dirty="0" smtClean="0">
              <a:latin typeface="Calibri"/>
              <a:cs typeface="Calibri"/>
            </a:endParaRPr>
          </a:p>
          <a:p>
            <a:pPr lvl="2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National Context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Governance matters!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Data contributors need to be included early on in the conversation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ay make things move more slowly in the beginning, but will be beneficial in long term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Understand the unique needs of early childhood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Leverage lessons from other sectors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Data use improves data quality; data use depends on access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The devil is in the details (e.g. Unique ID - we may all agree on what this is until we have to develop the process for making </a:t>
            </a:r>
            <a:r>
              <a:rPr lang="en-US" sz="2400" i="1" dirty="0" smtClean="0">
                <a:latin typeface="Calibri"/>
                <a:cs typeface="Calibri"/>
              </a:rPr>
              <a:t>come to life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Lessons Learned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1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31383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How do </a:t>
            </a:r>
            <a:r>
              <a:rPr lang="en-US" dirty="0" smtClean="0"/>
              <a:t>I know </a:t>
            </a:r>
            <a:r>
              <a:rPr lang="en-US" dirty="0"/>
              <a:t>if there is a </a:t>
            </a:r>
            <a:r>
              <a:rPr lang="en-US" dirty="0" smtClean="0"/>
              <a:t>SLDS and/or </a:t>
            </a:r>
            <a:r>
              <a:rPr lang="en-US" dirty="0"/>
              <a:t>ECIDS </a:t>
            </a:r>
            <a:r>
              <a:rPr lang="en-US" dirty="0" smtClean="0"/>
              <a:t>initiative taking place in my state?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889918"/>
            <a:ext cx="3276600" cy="39163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54578"/>
              </a:buClr>
            </a:pPr>
            <a:r>
              <a:rPr lang="en-US" dirty="0" smtClean="0"/>
              <a:t>Which states have a federal SLDS grant?</a:t>
            </a:r>
          </a:p>
          <a:p>
            <a:pPr>
              <a:buClr>
                <a:srgbClr val="154578"/>
              </a:buClr>
            </a:pPr>
            <a:r>
              <a:rPr lang="en-US" dirty="0" smtClean="0"/>
              <a:t>Which states are working on an ECIDS?</a:t>
            </a:r>
          </a:p>
          <a:p>
            <a:pPr>
              <a:buClr>
                <a:srgbClr val="154578"/>
              </a:buClr>
            </a:pPr>
            <a:endParaRPr lang="en-US" dirty="0"/>
          </a:p>
        </p:txBody>
      </p:sp>
      <p:pic>
        <p:nvPicPr>
          <p:cNvPr id="2050" name="Picture 2" descr="C:\Users\mcochenour\AppData\Local\Microsoft\Windows\Temporary Internet Files\Content.IE5\3N9ALK24\MC9000134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98529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 rot="10800000">
            <a:off x="0" y="4954136"/>
            <a:ext cx="9144000" cy="1905749"/>
          </a:xfrm>
          <a:prstGeom prst="rect">
            <a:avLst/>
          </a:prstGeom>
          <a:gradFill>
            <a:gsLst>
              <a:gs pos="0">
                <a:schemeClr val="bg1">
                  <a:alpha val="83000"/>
                </a:schemeClr>
              </a:gs>
              <a:gs pos="49000">
                <a:srgbClr val="E0E0E0"/>
              </a:gs>
              <a:gs pos="100000">
                <a:srgbClr val="C2C4D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C2C4D8"/>
              </a:solidFill>
              <a:latin typeface="Times" charset="0"/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6698340" y="3603468"/>
            <a:ext cx="461454" cy="5715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38670" y="2783347"/>
            <a:ext cx="1700011" cy="2440097"/>
          </a:xfrm>
          <a:prstGeom prst="roundRect">
            <a:avLst/>
          </a:prstGeom>
          <a:solidFill>
            <a:srgbClr val="512A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039255" y="2776090"/>
            <a:ext cx="1738807" cy="2405510"/>
          </a:xfrm>
          <a:prstGeom prst="roundRect">
            <a:avLst/>
          </a:prstGeom>
          <a:solidFill>
            <a:srgbClr val="0281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330572" y="2797860"/>
            <a:ext cx="1399376" cy="2410244"/>
          </a:xfrm>
          <a:prstGeom prst="roundRect">
            <a:avLst/>
          </a:prstGeom>
          <a:solidFill>
            <a:srgbClr val="8BA4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565617" y="3620978"/>
            <a:ext cx="461455" cy="5715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28484" y="2799629"/>
            <a:ext cx="1393371" cy="2413059"/>
          </a:xfrm>
          <a:prstGeom prst="roundRect">
            <a:avLst/>
          </a:prstGeom>
          <a:solidFill>
            <a:srgbClr val="8BA4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0999"/>
            <a:ext cx="6019800" cy="76200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 smtClean="0">
                <a:solidFill>
                  <a:schemeClr val="tx2"/>
                </a:solidFill>
                <a:effectLst/>
                <a:latin typeface="Calibri"/>
                <a:ea typeface="Tahoma" pitchFamily="34" charset="0"/>
                <a:cs typeface="Calibri"/>
              </a:rPr>
              <a:t>SLDS Grant Program Evolution</a:t>
            </a: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4644936" y="3610092"/>
            <a:ext cx="461454" cy="5715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19941" y="1960127"/>
            <a:ext cx="1651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2006 </a:t>
            </a:r>
            <a:r>
              <a:rPr lang="en-US" sz="1400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 2007 Competitions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cs typeface="Arial" pitchFamily="34" charset="0"/>
              </a:rPr>
            </a:b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116825" y="1960127"/>
            <a:ext cx="1674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2009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Competition</a:t>
            </a:r>
            <a:r>
              <a:rPr lang="en-US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    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199189" y="1960127"/>
            <a:ext cx="1567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2009 ARRA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Competition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37169" y="2774002"/>
            <a:ext cx="1728014" cy="2434102"/>
          </a:xfrm>
          <a:prstGeom prst="roundRect">
            <a:avLst/>
          </a:prstGeom>
          <a:solidFill>
            <a:srgbClr val="0281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+ </a:t>
            </a:r>
            <a:r>
              <a:rPr lang="en-US" u="sng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of the following: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EC,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Postsec, Workforce, </a:t>
            </a:r>
            <a:r>
              <a:rPr lang="en-US" b="1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OR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 Student-Teacher link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143316" y="2781259"/>
            <a:ext cx="1682487" cy="2440097"/>
          </a:xfrm>
          <a:prstGeom prst="roundRect">
            <a:avLst/>
          </a:prstGeom>
          <a:solidFill>
            <a:srgbClr val="512A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+ </a:t>
            </a:r>
            <a:r>
              <a:rPr lang="en-US" u="sng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ALL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of the following: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EC,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Postsec, Workforce, </a:t>
            </a:r>
            <a:r>
              <a:rPr lang="en-US" sz="1600" b="1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AND</a:t>
            </a:r>
            <a:r>
              <a:rPr lang="en-US" sz="20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 </a:t>
            </a:r>
            <a:endParaRPr lang="en-US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Student-Teacher link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85957" y="5384037"/>
            <a:ext cx="1351923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# of grants:</a:t>
            </a:r>
          </a:p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Avg. award: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7583" y="5359519"/>
            <a:ext cx="160492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14 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&amp;</a:t>
            </a: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13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$3.7</a:t>
            </a:r>
            <a:r>
              <a:rPr lang="en-US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 </a:t>
            </a:r>
            <a:r>
              <a:rPr lang="en-US" sz="14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&amp;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 4.8</a:t>
            </a:r>
            <a:r>
              <a:rPr lang="en-US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86859" y="5361446"/>
            <a:ext cx="8787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27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$5.6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10964" y="5351799"/>
            <a:ext cx="10198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20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$12.5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251101" y="1953876"/>
            <a:ext cx="1567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Competition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12434" y="2789975"/>
            <a:ext cx="1558075" cy="2440097"/>
          </a:xfrm>
          <a:prstGeom prst="roundRect">
            <a:avLst/>
          </a:prstGeom>
          <a:solidFill>
            <a:srgbClr val="0687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210346" y="2787887"/>
            <a:ext cx="1560164" cy="2440097"/>
          </a:xfrm>
          <a:prstGeom prst="roundRect">
            <a:avLst/>
          </a:prstGeom>
          <a:solidFill>
            <a:srgbClr val="0687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of the following: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K12, </a:t>
            </a:r>
            <a:r>
              <a:rPr lang="en-US" dirty="0" smtClean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EC, </a:t>
            </a:r>
            <a:r>
              <a:rPr lang="en-US" b="1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 Postsec/ Workforce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3852" y="5349651"/>
            <a:ext cx="8787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24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$4.1</a:t>
            </a:r>
            <a:r>
              <a:rPr lang="en-US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185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3" grpId="0" animBg="1"/>
      <p:bldP spid="32" grpId="0" animBg="1"/>
      <p:bldP spid="21506" grpId="0" animBg="1"/>
      <p:bldP spid="27" grpId="0" animBg="1"/>
      <p:bldP spid="30" grpId="0"/>
      <p:bldP spid="31" grpId="0"/>
      <p:bldP spid="18" grpId="0" animBg="1"/>
      <p:bldP spid="19" grpId="0" animBg="1"/>
      <p:bldP spid="25" grpId="0"/>
      <p:bldP spid="26" grpId="0"/>
      <p:bldP spid="22" grpId="0"/>
      <p:bldP spid="23" grpId="0" animBg="1"/>
      <p:bldP spid="28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1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BBBDD3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BBBDD3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8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noFill/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9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noFill/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99" name="Rectangle 74"/>
          <p:cNvSpPr>
            <a:spLocks noChangeArrowheads="1"/>
          </p:cNvSpPr>
          <p:nvPr/>
        </p:nvSpPr>
        <p:spPr bwMode="auto">
          <a:xfrm>
            <a:off x="2157413" y="5408725"/>
            <a:ext cx="1503362" cy="10033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70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71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73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74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75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76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77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78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noFill/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cxnSp>
        <p:nvCxnSpPr>
          <p:cNvPr id="163" name="Straight Connector 162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90" name="Picture 89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" name="5-Point Star 91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96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BBBDD3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BBBDD3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noFill/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36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9D9FBF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99" name="Rectangle 74"/>
          <p:cNvSpPr>
            <a:spLocks noChangeArrowheads="1"/>
          </p:cNvSpPr>
          <p:nvPr/>
        </p:nvSpPr>
        <p:spPr bwMode="auto">
          <a:xfrm>
            <a:off x="2157413" y="5408725"/>
            <a:ext cx="1503362" cy="10033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3137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313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314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314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314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314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314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4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noFill/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Rectangle 100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92" name="Picture 91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94" name="5-Point Star 93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9D9FB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98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1897</Words>
  <Application>Microsoft Office PowerPoint</Application>
  <PresentationFormat>On-screen Show (4:3)</PresentationFormat>
  <Paragraphs>477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Incorporating EC Data into Your State’s Longitudinal Data System: Why Does it Matter to Part C and 619?  </vt:lpstr>
      <vt:lpstr>Session Objectives</vt:lpstr>
      <vt:lpstr>National Overview</vt:lpstr>
      <vt:lpstr>National Context</vt:lpstr>
      <vt:lpstr>Lessons Learned</vt:lpstr>
      <vt:lpstr>How do I know if there is a SLDS and/or ECIDS initiative taking place in my state?</vt:lpstr>
      <vt:lpstr>SLDS Grant Program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RTT-ELC Grant Context</vt:lpstr>
      <vt:lpstr>PowerPoint Presentation</vt:lpstr>
      <vt:lpstr>So what does this mean for Part C and 619?</vt:lpstr>
      <vt:lpstr>How are Part C and 619 being involved in ECIDS initiatives?</vt:lpstr>
      <vt:lpstr>What benefits have states identified with including Part C and 619 data in their ECIDS?</vt:lpstr>
      <vt:lpstr>What unique challenges have states experienced when integrating Part C and 619 data into their ECIDS?</vt:lpstr>
      <vt:lpstr>PowerPoint Presentation</vt:lpstr>
      <vt:lpstr>Sample Maryland Analysis #1</vt:lpstr>
      <vt:lpstr>Sample Maryland Analysis #2</vt:lpstr>
      <vt:lpstr>Sample Maryland Analysis #3</vt:lpstr>
      <vt:lpstr>Maryland Grade 3 Students: Average State Assessment Scores at Grade 3 Scores by Previous Part C and Special Education Status</vt:lpstr>
      <vt:lpstr>State Level Analyses Conclusions: Children in Grade 3</vt:lpstr>
      <vt:lpstr>What hopes and dreams do states have for their integrated systems?</vt:lpstr>
      <vt:lpstr>What hopes and dreams do states have for their integrated systems?</vt:lpstr>
      <vt:lpstr>Audience Poll Activity</vt:lpstr>
      <vt:lpstr>Wrap-Up: Comments and/or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Amy Nicholas</cp:lastModifiedBy>
  <cp:revision>96</cp:revision>
  <dcterms:created xsi:type="dcterms:W3CDTF">2013-02-06T21:54:43Z</dcterms:created>
  <dcterms:modified xsi:type="dcterms:W3CDTF">2013-09-15T13:35:23Z</dcterms:modified>
</cp:coreProperties>
</file>