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14.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15.xml" ContentType="application/vnd.openxmlformats-officedocument.presentationml.notesSlide+xml"/>
  <Override PartName="/ppt/charts/chart4.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8" r:id="rId1"/>
  </p:sldMasterIdLst>
  <p:notesMasterIdLst>
    <p:notesMasterId r:id="rId48"/>
  </p:notesMasterIdLst>
  <p:sldIdLst>
    <p:sldId id="264" r:id="rId2"/>
    <p:sldId id="269" r:id="rId3"/>
    <p:sldId id="303" r:id="rId4"/>
    <p:sldId id="277" r:id="rId5"/>
    <p:sldId id="278" r:id="rId6"/>
    <p:sldId id="336" r:id="rId7"/>
    <p:sldId id="289" r:id="rId8"/>
    <p:sldId id="295" r:id="rId9"/>
    <p:sldId id="282" r:id="rId10"/>
    <p:sldId id="286" r:id="rId11"/>
    <p:sldId id="344" r:id="rId12"/>
    <p:sldId id="432" r:id="rId13"/>
    <p:sldId id="433" r:id="rId14"/>
    <p:sldId id="396" r:id="rId15"/>
    <p:sldId id="369" r:id="rId16"/>
    <p:sldId id="358" r:id="rId17"/>
    <p:sldId id="368" r:id="rId18"/>
    <p:sldId id="351" r:id="rId19"/>
    <p:sldId id="405" r:id="rId20"/>
    <p:sldId id="408" r:id="rId21"/>
    <p:sldId id="406" r:id="rId22"/>
    <p:sldId id="409" r:id="rId23"/>
    <p:sldId id="407" r:id="rId24"/>
    <p:sldId id="274" r:id="rId25"/>
    <p:sldId id="414" r:id="rId26"/>
    <p:sldId id="417" r:id="rId27"/>
    <p:sldId id="419" r:id="rId28"/>
    <p:sldId id="418" r:id="rId29"/>
    <p:sldId id="394" r:id="rId30"/>
    <p:sldId id="389" r:id="rId31"/>
    <p:sldId id="382" r:id="rId32"/>
    <p:sldId id="383" r:id="rId33"/>
    <p:sldId id="384" r:id="rId34"/>
    <p:sldId id="385" r:id="rId35"/>
    <p:sldId id="386" r:id="rId36"/>
    <p:sldId id="387" r:id="rId37"/>
    <p:sldId id="410" r:id="rId38"/>
    <p:sldId id="422" r:id="rId39"/>
    <p:sldId id="434" r:id="rId40"/>
    <p:sldId id="435" r:id="rId41"/>
    <p:sldId id="436" r:id="rId42"/>
    <p:sldId id="437" r:id="rId43"/>
    <p:sldId id="438" r:id="rId44"/>
    <p:sldId id="439" r:id="rId45"/>
    <p:sldId id="440" r:id="rId46"/>
    <p:sldId id="44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FFC9"/>
    <a:srgbClr val="99FF99"/>
    <a:srgbClr val="A1B9CF"/>
    <a:srgbClr val="FFFFFF"/>
    <a:srgbClr val="CCFF99"/>
    <a:srgbClr val="66FF66"/>
    <a:srgbClr val="1D1D1D"/>
    <a:srgbClr val="FFCCFF"/>
    <a:srgbClr val="73A5B1"/>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310" autoAdjust="0"/>
    <p:restoredTop sz="99468" autoAdjust="0"/>
  </p:normalViewPr>
  <p:slideViewPr>
    <p:cSldViewPr>
      <p:cViewPr>
        <p:scale>
          <a:sx n="60" d="100"/>
          <a:sy n="60" d="100"/>
        </p:scale>
        <p:origin x="-1954" y="-206"/>
      </p:cViewPr>
      <p:guideLst>
        <p:guide orient="horz" pos="2160"/>
        <p:guide pos="2880"/>
      </p:guideLst>
    </p:cSldViewPr>
  </p:slideViewPr>
  <p:notesTextViewPr>
    <p:cViewPr>
      <p:scale>
        <a:sx n="1" d="1"/>
        <a:sy n="1" d="1"/>
      </p:scale>
      <p:origin x="0" y="0"/>
    </p:cViewPr>
  </p:notesTextViewPr>
  <p:sorterViewPr>
    <p:cViewPr>
      <p:scale>
        <a:sx n="100" d="100"/>
        <a:sy n="100" d="100"/>
      </p:scale>
      <p:origin x="0" y="225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dirty="0" smtClean="0"/>
              <a:t>Educational </a:t>
            </a:r>
            <a:r>
              <a:rPr lang="en-US" sz="2400" dirty="0"/>
              <a:t>Environments for Children Ages </a:t>
            </a:r>
            <a:r>
              <a:rPr lang="en-US" sz="2400" dirty="0" smtClean="0"/>
              <a:t>3-5, Example</a:t>
            </a:r>
            <a:r>
              <a:rPr lang="en-US" sz="2400" baseline="0" dirty="0" smtClean="0"/>
              <a:t> of Data Contributing to Indictor 6</a:t>
            </a:r>
            <a:endParaRPr lang="en-US" sz="2400" dirty="0"/>
          </a:p>
        </c:rich>
      </c:tx>
      <c:layout>
        <c:manualLayout>
          <c:xMode val="edge"/>
          <c:yMode val="edge"/>
          <c:x val="0.13773045071952214"/>
          <c:y val="4.4895311381531855E-2"/>
        </c:manualLayout>
      </c:layout>
      <c:overlay val="0"/>
    </c:title>
    <c:autoTitleDeleted val="0"/>
    <c:plotArea>
      <c:layout>
        <c:manualLayout>
          <c:layoutTarget val="inner"/>
          <c:xMode val="edge"/>
          <c:yMode val="edge"/>
          <c:x val="5.9899538419766495E-2"/>
          <c:y val="0.19949132068718683"/>
          <c:w val="0.92727684156302903"/>
          <c:h val="0.58040856338740787"/>
        </c:manualLayout>
      </c:layout>
      <c:barChart>
        <c:barDir val="col"/>
        <c:grouping val="clustered"/>
        <c:varyColors val="0"/>
        <c:ser>
          <c:idx val="0"/>
          <c:order val="0"/>
          <c:tx>
            <c:strRef>
              <c:f>'Preschool Educational Env.'!$B$11</c:f>
              <c:strCache>
                <c:ptCount val="1"/>
              </c:strCache>
            </c:strRef>
          </c:tx>
          <c:spPr>
            <a:ln w="6350">
              <a:solidFill>
                <a:srgbClr val="666699"/>
              </a:solidFill>
            </a:ln>
          </c:spPr>
          <c:invertIfNegative val="0"/>
          <c:dPt>
            <c:idx val="0"/>
            <c:invertIfNegative val="0"/>
            <c:bubble3D val="0"/>
            <c:spPr>
              <a:solidFill>
                <a:srgbClr val="73A5B1"/>
              </a:solidFill>
              <a:ln w="6350">
                <a:solidFill>
                  <a:srgbClr val="666699"/>
                </a:solidFill>
              </a:ln>
            </c:spPr>
          </c:dPt>
          <c:dPt>
            <c:idx val="1"/>
            <c:invertIfNegative val="0"/>
            <c:bubble3D val="0"/>
            <c:spPr>
              <a:solidFill>
                <a:srgbClr val="E3FCFD"/>
              </a:solidFill>
              <a:ln w="6350">
                <a:solidFill>
                  <a:srgbClr val="666699"/>
                </a:solidFill>
              </a:ln>
            </c:spPr>
          </c:dPt>
          <c:dPt>
            <c:idx val="2"/>
            <c:invertIfNegative val="0"/>
            <c:bubble3D val="0"/>
            <c:spPr>
              <a:solidFill>
                <a:srgbClr val="73A5B1"/>
              </a:solidFill>
              <a:ln w="6350">
                <a:solidFill>
                  <a:srgbClr val="666699"/>
                </a:solidFill>
              </a:ln>
            </c:spPr>
          </c:dPt>
          <c:dPt>
            <c:idx val="3"/>
            <c:invertIfNegative val="0"/>
            <c:bubble3D val="0"/>
            <c:spPr>
              <a:solidFill>
                <a:srgbClr val="E3FCFD"/>
              </a:solidFill>
              <a:ln w="6350">
                <a:solidFill>
                  <a:srgbClr val="666699"/>
                </a:solidFill>
              </a:ln>
            </c:spPr>
          </c:dPt>
          <c:dPt>
            <c:idx val="4"/>
            <c:invertIfNegative val="0"/>
            <c:bubble3D val="0"/>
            <c:spPr>
              <a:solidFill>
                <a:srgbClr val="CCFF99"/>
              </a:solidFill>
              <a:ln w="6350">
                <a:solidFill>
                  <a:srgbClr val="666699"/>
                </a:solidFill>
              </a:ln>
            </c:spPr>
          </c:dPt>
          <c:dPt>
            <c:idx val="5"/>
            <c:invertIfNegative val="0"/>
            <c:bubble3D val="0"/>
            <c:spPr>
              <a:solidFill>
                <a:srgbClr val="CCFF99"/>
              </a:solidFill>
              <a:ln w="6350">
                <a:solidFill>
                  <a:srgbClr val="666699"/>
                </a:solidFill>
              </a:ln>
            </c:spPr>
          </c:dPt>
          <c:dPt>
            <c:idx val="6"/>
            <c:invertIfNegative val="0"/>
            <c:bubble3D val="0"/>
            <c:spPr>
              <a:solidFill>
                <a:srgbClr val="CCFF99"/>
              </a:solidFill>
              <a:ln w="6350">
                <a:solidFill>
                  <a:srgbClr val="666699"/>
                </a:solidFill>
              </a:ln>
            </c:spPr>
          </c:dPt>
          <c:dPt>
            <c:idx val="7"/>
            <c:invertIfNegative val="0"/>
            <c:bubble3D val="0"/>
            <c:spPr>
              <a:solidFill>
                <a:schemeClr val="accent2">
                  <a:lumMod val="60000"/>
                  <a:lumOff val="40000"/>
                </a:schemeClr>
              </a:solidFill>
              <a:ln w="6350">
                <a:solidFill>
                  <a:srgbClr val="666699"/>
                </a:solidFill>
              </a:ln>
            </c:spPr>
          </c:dPt>
          <c:dPt>
            <c:idx val="8"/>
            <c:invertIfNegative val="0"/>
            <c:bubble3D val="0"/>
            <c:spPr>
              <a:solidFill>
                <a:schemeClr val="accent2">
                  <a:lumMod val="60000"/>
                  <a:lumOff val="40000"/>
                </a:schemeClr>
              </a:solidFill>
              <a:ln w="6350">
                <a:solidFill>
                  <a:srgbClr val="666699"/>
                </a:solidFill>
              </a:ln>
            </c:spPr>
          </c:dPt>
          <c:cat>
            <c:strRef>
              <c:f>'Preschool Educational Env.'!$A$12:$A$20</c:f>
              <c:strCache>
                <c:ptCount val="9"/>
                <c:pt idx="0">
                  <c:v>RECP 10+ Majority Service in RECP</c:v>
                </c:pt>
                <c:pt idx="1">
                  <c:v>RECP 10+ Services Other Location</c:v>
                </c:pt>
                <c:pt idx="2">
                  <c:v>RECP &lt;10 Majority Service in RECP</c:v>
                </c:pt>
                <c:pt idx="3">
                  <c:v>RECP &lt;10 Services Other Location</c:v>
                </c:pt>
                <c:pt idx="4">
                  <c:v>Special Education Class</c:v>
                </c:pt>
                <c:pt idx="5">
                  <c:v>Separate School</c:v>
                </c:pt>
                <c:pt idx="6">
                  <c:v>Residential Facility</c:v>
                </c:pt>
                <c:pt idx="7">
                  <c:v>Home </c:v>
                </c:pt>
                <c:pt idx="8">
                  <c:v>Service Provider Location</c:v>
                </c:pt>
              </c:strCache>
            </c:strRef>
          </c:cat>
          <c:val>
            <c:numRef>
              <c:f>'Preschool Educational Env.'!$B$12:$B$20</c:f>
              <c:numCache>
                <c:formatCode>0%</c:formatCode>
                <c:ptCount val="9"/>
                <c:pt idx="0">
                  <c:v>0.35398450927015396</c:v>
                </c:pt>
                <c:pt idx="1">
                  <c:v>0.15753291411137602</c:v>
                </c:pt>
                <c:pt idx="2">
                  <c:v>6.2382856889859652E-2</c:v>
                </c:pt>
                <c:pt idx="3">
                  <c:v>4.9592875283927397E-2</c:v>
                </c:pt>
                <c:pt idx="4">
                  <c:v>0.24062553246868246</c:v>
                </c:pt>
                <c:pt idx="5">
                  <c:v>2.754414375010901E-2</c:v>
                </c:pt>
                <c:pt idx="6">
                  <c:v>5.6349441670948777E-4</c:v>
                </c:pt>
                <c:pt idx="7">
                  <c:v>2.3507108750397465E-2</c:v>
                </c:pt>
                <c:pt idx="8">
                  <c:v>8.4266565058784548E-2</c:v>
                </c:pt>
              </c:numCache>
            </c:numRef>
          </c:val>
        </c:ser>
        <c:dLbls>
          <c:showLegendKey val="0"/>
          <c:showVal val="0"/>
          <c:showCatName val="0"/>
          <c:showSerName val="0"/>
          <c:showPercent val="0"/>
          <c:showBubbleSize val="0"/>
        </c:dLbls>
        <c:gapWidth val="150"/>
        <c:axId val="33205248"/>
        <c:axId val="33211136"/>
      </c:barChart>
      <c:catAx>
        <c:axId val="33205248"/>
        <c:scaling>
          <c:orientation val="minMax"/>
        </c:scaling>
        <c:delete val="0"/>
        <c:axPos val="b"/>
        <c:numFmt formatCode="General" sourceLinked="1"/>
        <c:majorTickMark val="none"/>
        <c:minorTickMark val="none"/>
        <c:tickLblPos val="nextTo"/>
        <c:txPr>
          <a:bodyPr rot="0" vert="horz"/>
          <a:lstStyle/>
          <a:p>
            <a:pPr>
              <a:defRPr/>
            </a:pPr>
            <a:endParaRPr lang="en-US"/>
          </a:p>
        </c:txPr>
        <c:crossAx val="33211136"/>
        <c:crosses val="autoZero"/>
        <c:auto val="1"/>
        <c:lblAlgn val="ctr"/>
        <c:lblOffset val="100"/>
        <c:noMultiLvlLbl val="0"/>
      </c:catAx>
      <c:valAx>
        <c:axId val="33211136"/>
        <c:scaling>
          <c:orientation val="minMax"/>
          <c:max val="1"/>
        </c:scaling>
        <c:delete val="1"/>
        <c:axPos val="l"/>
        <c:majorGridlines/>
        <c:numFmt formatCode="0%" sourceLinked="1"/>
        <c:majorTickMark val="none"/>
        <c:minorTickMark val="none"/>
        <c:tickLblPos val="nextTo"/>
        <c:crossAx val="33205248"/>
        <c:crosses val="autoZero"/>
        <c:crossBetween val="between"/>
      </c:valAx>
      <c:dTable>
        <c:showHorzBorder val="1"/>
        <c:showVertBorder val="1"/>
        <c:showOutline val="1"/>
        <c:showKeys val="1"/>
        <c:txPr>
          <a:bodyPr/>
          <a:lstStyle/>
          <a:p>
            <a:pPr rtl="0">
              <a:defRPr sz="1600" b="0"/>
            </a:pPr>
            <a:endParaRPr lang="en-US"/>
          </a:p>
        </c:txPr>
      </c:dTable>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2800"/>
            </a:pPr>
            <a:r>
              <a:rPr lang="en-US" sz="2800" dirty="0"/>
              <a:t>Indicator</a:t>
            </a:r>
            <a:r>
              <a:rPr lang="en-US" sz="2800" baseline="0" dirty="0"/>
              <a:t> 6: </a:t>
            </a:r>
            <a:r>
              <a:rPr lang="en-US" sz="2800" baseline="0" dirty="0" smtClean="0"/>
              <a:t>Percent </a:t>
            </a:r>
            <a:r>
              <a:rPr lang="en-US" sz="2800" baseline="0" dirty="0"/>
              <a:t>of Children </a:t>
            </a:r>
            <a:r>
              <a:rPr lang="en-US" sz="2800" baseline="0" dirty="0" smtClean="0"/>
              <a:t>Attending</a:t>
            </a:r>
            <a:endParaRPr lang="en-US" sz="2800" dirty="0"/>
          </a:p>
        </c:rich>
      </c:tx>
      <c:layout>
        <c:manualLayout>
          <c:xMode val="edge"/>
          <c:yMode val="edge"/>
          <c:x val="0.11865014672318226"/>
          <c:y val="1.2476305045202684E-2"/>
        </c:manualLayout>
      </c:layout>
      <c:overlay val="0"/>
    </c:title>
    <c:autoTitleDeleted val="0"/>
    <c:plotArea>
      <c:layout>
        <c:manualLayout>
          <c:layoutTarget val="inner"/>
          <c:xMode val="edge"/>
          <c:yMode val="edge"/>
          <c:x val="5.3798500163025759E-2"/>
          <c:y val="0.12380796150481189"/>
          <c:w val="0.93315943919139221"/>
          <c:h val="0.58958734324876061"/>
        </c:manualLayout>
      </c:layout>
      <c:barChart>
        <c:barDir val="col"/>
        <c:grouping val="clustered"/>
        <c:varyColors val="0"/>
        <c:ser>
          <c:idx val="0"/>
          <c:order val="0"/>
          <c:spPr>
            <a:ln w="6350">
              <a:solidFill>
                <a:schemeClr val="tx1"/>
              </a:solidFill>
            </a:ln>
          </c:spPr>
          <c:invertIfNegative val="0"/>
          <c:dPt>
            <c:idx val="0"/>
            <c:invertIfNegative val="0"/>
            <c:bubble3D val="0"/>
            <c:spPr>
              <a:solidFill>
                <a:srgbClr val="73A5B1"/>
              </a:solidFill>
              <a:ln w="6350">
                <a:solidFill>
                  <a:schemeClr val="tx1"/>
                </a:solidFill>
              </a:ln>
            </c:spPr>
          </c:dPt>
          <c:dPt>
            <c:idx val="1"/>
            <c:invertIfNegative val="0"/>
            <c:bubble3D val="0"/>
            <c:spPr>
              <a:solidFill>
                <a:srgbClr val="CCFF99"/>
              </a:solidFill>
              <a:ln w="6350">
                <a:solidFill>
                  <a:schemeClr val="tx1"/>
                </a:solidFill>
              </a:ln>
            </c:spPr>
          </c:dPt>
          <c:dLbls>
            <c:dLbl>
              <c:idx val="0"/>
              <c:layout>
                <c:manualLayout>
                  <c:x val="1.6300008472204749E-3"/>
                  <c:y val="0.14222222222222222"/>
                </c:manualLayout>
              </c:layout>
              <c:tx>
                <c:rich>
                  <a:bodyPr/>
                  <a:lstStyle/>
                  <a:p>
                    <a:r>
                      <a:rPr lang="en-US" dirty="0" smtClean="0"/>
                      <a:t>50%</a:t>
                    </a:r>
                    <a:endParaRPr lang="en-US" dirty="0"/>
                  </a:p>
                </c:rich>
              </c:tx>
              <c:showLegendKey val="0"/>
              <c:showVal val="1"/>
              <c:showCatName val="0"/>
              <c:showSerName val="0"/>
              <c:showPercent val="0"/>
              <c:showBubbleSize val="0"/>
            </c:dLbl>
            <c:dLbl>
              <c:idx val="1"/>
              <c:layout>
                <c:manualLayout>
                  <c:x val="6.5210303227910011E-3"/>
                  <c:y val="0.12888888888888889"/>
                </c:manualLayout>
              </c:layout>
              <c:tx>
                <c:rich>
                  <a:bodyPr/>
                  <a:lstStyle/>
                  <a:p>
                    <a:r>
                      <a:rPr lang="en-US" dirty="0" smtClean="0"/>
                      <a:t>21%</a:t>
                    </a:r>
                    <a:endParaRPr lang="en-US" dirty="0"/>
                  </a:p>
                </c:rich>
              </c:tx>
              <c:showLegendKey val="0"/>
              <c:showVal val="1"/>
              <c:showCatName val="0"/>
              <c:showSerName val="0"/>
              <c:showPercent val="0"/>
              <c:showBubbleSize val="0"/>
            </c:dLbl>
            <c:txPr>
              <a:bodyPr/>
              <a:lstStyle/>
              <a:p>
                <a:pPr>
                  <a:defRPr sz="2400" b="1">
                    <a:solidFill>
                      <a:schemeClr val="accent2">
                        <a:lumMod val="50000"/>
                      </a:schemeClr>
                    </a:solidFill>
                  </a:defRPr>
                </a:pPr>
                <a:endParaRPr lang="en-US"/>
              </a:p>
            </c:txPr>
            <c:showLegendKey val="0"/>
            <c:showVal val="1"/>
            <c:showCatName val="0"/>
            <c:showSerName val="0"/>
            <c:showPercent val="0"/>
            <c:showBubbleSize val="0"/>
            <c:showLeaderLines val="0"/>
          </c:dLbls>
          <c:cat>
            <c:strRef>
              <c:f>'Sum Bar A &amp; B'!$A$2:$A$3</c:f>
              <c:strCache>
                <c:ptCount val="2"/>
                <c:pt idx="0">
                  <c:v>A.  A Regular Early Childhood Program (RECP) and receiving the majority of special education and related services in the regular early childhood program. </c:v>
                </c:pt>
                <c:pt idx="1">
                  <c:v>B.  A separate special education class, separate school or residential facility. </c:v>
                </c:pt>
              </c:strCache>
            </c:strRef>
          </c:cat>
          <c:val>
            <c:numRef>
              <c:f>'Sum Bar A &amp; B'!$B$2:$B$3</c:f>
              <c:numCache>
                <c:formatCode>0%</c:formatCode>
                <c:ptCount val="2"/>
                <c:pt idx="0">
                  <c:v>0.41636736616001363</c:v>
                </c:pt>
                <c:pt idx="1">
                  <c:v>0.26873317063550095</c:v>
                </c:pt>
              </c:numCache>
            </c:numRef>
          </c:val>
        </c:ser>
        <c:dLbls>
          <c:showLegendKey val="0"/>
          <c:showVal val="0"/>
          <c:showCatName val="0"/>
          <c:showSerName val="0"/>
          <c:showPercent val="0"/>
          <c:showBubbleSize val="0"/>
        </c:dLbls>
        <c:gapWidth val="150"/>
        <c:axId val="33909376"/>
        <c:axId val="33915264"/>
      </c:barChart>
      <c:catAx>
        <c:axId val="33909376"/>
        <c:scaling>
          <c:orientation val="minMax"/>
        </c:scaling>
        <c:delete val="0"/>
        <c:axPos val="b"/>
        <c:numFmt formatCode="General" sourceLinked="1"/>
        <c:majorTickMark val="none"/>
        <c:minorTickMark val="none"/>
        <c:tickLblPos val="nextTo"/>
        <c:txPr>
          <a:bodyPr/>
          <a:lstStyle/>
          <a:p>
            <a:pPr>
              <a:defRPr sz="2000"/>
            </a:pPr>
            <a:endParaRPr lang="en-US"/>
          </a:p>
        </c:txPr>
        <c:crossAx val="33915264"/>
        <c:crosses val="autoZero"/>
        <c:auto val="1"/>
        <c:lblAlgn val="l"/>
        <c:lblOffset val="100"/>
        <c:noMultiLvlLbl val="0"/>
      </c:catAx>
      <c:valAx>
        <c:axId val="33915264"/>
        <c:scaling>
          <c:orientation val="minMax"/>
        </c:scaling>
        <c:delete val="1"/>
        <c:axPos val="l"/>
        <c:majorGridlines>
          <c:spPr>
            <a:ln>
              <a:noFill/>
            </a:ln>
          </c:spPr>
        </c:majorGridlines>
        <c:numFmt formatCode="0%" sourceLinked="1"/>
        <c:majorTickMark val="none"/>
        <c:minorTickMark val="none"/>
        <c:tickLblPos val="nextTo"/>
        <c:crossAx val="33909376"/>
        <c:crosses val="autoZero"/>
        <c:crossBetween val="between"/>
      </c:valAx>
      <c:spPr>
        <a:noFill/>
        <a:ln w="25400">
          <a:noFill/>
        </a:ln>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30000">
              <a:noFill/>
            </a:ln>
          </c:spPr>
          <c:xVal>
            <c:strRef>
              <c:f>'final data from OSEP'!$A$1:$A$59</c:f>
              <c:strCache>
                <c:ptCount val="59"/>
                <c:pt idx="0">
                  <c:v>AS</c:v>
                </c:pt>
                <c:pt idx="1">
                  <c:v>PW</c:v>
                </c:pt>
                <c:pt idx="2">
                  <c:v>MH</c:v>
                </c:pt>
                <c:pt idx="3">
                  <c:v>VI</c:v>
                </c:pt>
                <c:pt idx="4">
                  <c:v>FM</c:v>
                </c:pt>
                <c:pt idx="5">
                  <c:v>MP</c:v>
                </c:pt>
                <c:pt idx="6">
                  <c:v>CO</c:v>
                </c:pt>
                <c:pt idx="7">
                  <c:v>PR</c:v>
                </c:pt>
                <c:pt idx="8">
                  <c:v>CT</c:v>
                </c:pt>
                <c:pt idx="9">
                  <c:v>VT</c:v>
                </c:pt>
                <c:pt idx="10">
                  <c:v>DE</c:v>
                </c:pt>
                <c:pt idx="11">
                  <c:v>ME</c:v>
                </c:pt>
                <c:pt idx="12">
                  <c:v>MS</c:v>
                </c:pt>
                <c:pt idx="13">
                  <c:v>PA</c:v>
                </c:pt>
                <c:pt idx="14">
                  <c:v>GU</c:v>
                </c:pt>
                <c:pt idx="15">
                  <c:v>KY</c:v>
                </c:pt>
                <c:pt idx="16">
                  <c:v>NE</c:v>
                </c:pt>
                <c:pt idx="17">
                  <c:v>MD</c:v>
                </c:pt>
                <c:pt idx="18">
                  <c:v>WY</c:v>
                </c:pt>
                <c:pt idx="19">
                  <c:v>DC</c:v>
                </c:pt>
                <c:pt idx="20">
                  <c:v>SC</c:v>
                </c:pt>
                <c:pt idx="21">
                  <c:v>AL</c:v>
                </c:pt>
                <c:pt idx="22">
                  <c:v>RI</c:v>
                </c:pt>
                <c:pt idx="23">
                  <c:v>MN</c:v>
                </c:pt>
                <c:pt idx="24">
                  <c:v>NC</c:v>
                </c:pt>
                <c:pt idx="25">
                  <c:v>OH</c:v>
                </c:pt>
                <c:pt idx="26">
                  <c:v>NH</c:v>
                </c:pt>
                <c:pt idx="27">
                  <c:v>AZ</c:v>
                </c:pt>
                <c:pt idx="28">
                  <c:v>NM</c:v>
                </c:pt>
                <c:pt idx="29">
                  <c:v>MO</c:v>
                </c:pt>
                <c:pt idx="30">
                  <c:v>GA</c:v>
                </c:pt>
                <c:pt idx="31">
                  <c:v>MT</c:v>
                </c:pt>
                <c:pt idx="32">
                  <c:v>NY</c:v>
                </c:pt>
                <c:pt idx="33">
                  <c:v>OK</c:v>
                </c:pt>
                <c:pt idx="34">
                  <c:v>IN</c:v>
                </c:pt>
                <c:pt idx="35">
                  <c:v>NJ</c:v>
                </c:pt>
                <c:pt idx="36">
                  <c:v>KS</c:v>
                </c:pt>
                <c:pt idx="37">
                  <c:v>IA</c:v>
                </c:pt>
                <c:pt idx="38">
                  <c:v>UT</c:v>
                </c:pt>
                <c:pt idx="39">
                  <c:v>HI</c:v>
                </c:pt>
                <c:pt idx="40">
                  <c:v>VA</c:v>
                </c:pt>
                <c:pt idx="41">
                  <c:v>OR</c:v>
                </c:pt>
                <c:pt idx="42">
                  <c:v>IL</c:v>
                </c:pt>
                <c:pt idx="43">
                  <c:v>AR</c:v>
                </c:pt>
                <c:pt idx="44">
                  <c:v>WI</c:v>
                </c:pt>
                <c:pt idx="45">
                  <c:v>ID</c:v>
                </c:pt>
                <c:pt idx="46">
                  <c:v>FL</c:v>
                </c:pt>
                <c:pt idx="47">
                  <c:v>WV</c:v>
                </c:pt>
                <c:pt idx="48">
                  <c:v> ND</c:v>
                </c:pt>
                <c:pt idx="49">
                  <c:v>WA</c:v>
                </c:pt>
                <c:pt idx="50">
                  <c:v>AK</c:v>
                </c:pt>
                <c:pt idx="51">
                  <c:v>MI</c:v>
                </c:pt>
                <c:pt idx="52">
                  <c:v>MA</c:v>
                </c:pt>
                <c:pt idx="53">
                  <c:v>NV</c:v>
                </c:pt>
                <c:pt idx="54">
                  <c:v>TX</c:v>
                </c:pt>
                <c:pt idx="55">
                  <c:v>LA</c:v>
                </c:pt>
                <c:pt idx="56">
                  <c:v>SD</c:v>
                </c:pt>
                <c:pt idx="57">
                  <c:v>CA</c:v>
                </c:pt>
                <c:pt idx="58">
                  <c:v>TN</c:v>
                </c:pt>
              </c:strCache>
            </c:strRef>
          </c:xVal>
          <c:yVal>
            <c:numRef>
              <c:f>'final data from OSEP'!$B$1:$B$59</c:f>
              <c:numCache>
                <c:formatCode>0.00</c:formatCode>
                <c:ptCount val="59"/>
                <c:pt idx="0">
                  <c:v>100</c:v>
                </c:pt>
                <c:pt idx="1">
                  <c:v>100</c:v>
                </c:pt>
                <c:pt idx="2">
                  <c:v>95</c:v>
                </c:pt>
                <c:pt idx="3">
                  <c:v>92.5</c:v>
                </c:pt>
                <c:pt idx="4">
                  <c:v>88.5</c:v>
                </c:pt>
                <c:pt idx="5">
                  <c:v>85</c:v>
                </c:pt>
                <c:pt idx="6">
                  <c:v>84.18</c:v>
                </c:pt>
                <c:pt idx="7">
                  <c:v>71.92</c:v>
                </c:pt>
                <c:pt idx="8">
                  <c:v>71.599999999999994</c:v>
                </c:pt>
                <c:pt idx="9">
                  <c:v>71.58</c:v>
                </c:pt>
                <c:pt idx="10">
                  <c:v>68.5</c:v>
                </c:pt>
                <c:pt idx="11">
                  <c:v>67.867397546332555</c:v>
                </c:pt>
                <c:pt idx="12">
                  <c:v>64.75</c:v>
                </c:pt>
                <c:pt idx="13">
                  <c:v>64.7</c:v>
                </c:pt>
                <c:pt idx="14">
                  <c:v>64.25</c:v>
                </c:pt>
                <c:pt idx="15">
                  <c:v>63.36</c:v>
                </c:pt>
                <c:pt idx="16">
                  <c:v>63.03</c:v>
                </c:pt>
                <c:pt idx="17">
                  <c:v>60.2</c:v>
                </c:pt>
                <c:pt idx="18">
                  <c:v>59.84</c:v>
                </c:pt>
                <c:pt idx="19">
                  <c:v>53</c:v>
                </c:pt>
                <c:pt idx="20">
                  <c:v>52.7</c:v>
                </c:pt>
                <c:pt idx="21">
                  <c:v>52.48</c:v>
                </c:pt>
                <c:pt idx="22">
                  <c:v>51.45</c:v>
                </c:pt>
                <c:pt idx="23">
                  <c:v>51.4</c:v>
                </c:pt>
                <c:pt idx="24">
                  <c:v>51</c:v>
                </c:pt>
                <c:pt idx="25">
                  <c:v>50.6</c:v>
                </c:pt>
                <c:pt idx="26">
                  <c:v>50.03</c:v>
                </c:pt>
                <c:pt idx="27">
                  <c:v>48.01</c:v>
                </c:pt>
                <c:pt idx="28">
                  <c:v>47.7</c:v>
                </c:pt>
                <c:pt idx="29">
                  <c:v>47.2</c:v>
                </c:pt>
                <c:pt idx="30">
                  <c:v>46</c:v>
                </c:pt>
                <c:pt idx="31">
                  <c:v>44.9</c:v>
                </c:pt>
                <c:pt idx="32">
                  <c:v>42.2</c:v>
                </c:pt>
                <c:pt idx="33">
                  <c:v>39.29</c:v>
                </c:pt>
                <c:pt idx="34">
                  <c:v>38.700000000000003</c:v>
                </c:pt>
                <c:pt idx="35">
                  <c:v>38.69</c:v>
                </c:pt>
                <c:pt idx="36">
                  <c:v>38.659999999999997</c:v>
                </c:pt>
                <c:pt idx="37">
                  <c:v>38.54</c:v>
                </c:pt>
                <c:pt idx="38">
                  <c:v>36.31</c:v>
                </c:pt>
                <c:pt idx="39">
                  <c:v>33.9</c:v>
                </c:pt>
                <c:pt idx="40">
                  <c:v>33.46</c:v>
                </c:pt>
                <c:pt idx="41">
                  <c:v>32.700000000000003</c:v>
                </c:pt>
                <c:pt idx="42">
                  <c:v>32.200000000000003</c:v>
                </c:pt>
                <c:pt idx="43">
                  <c:v>31</c:v>
                </c:pt>
                <c:pt idx="44">
                  <c:v>30.98</c:v>
                </c:pt>
                <c:pt idx="45">
                  <c:v>30.4</c:v>
                </c:pt>
                <c:pt idx="46">
                  <c:v>30</c:v>
                </c:pt>
                <c:pt idx="47">
                  <c:v>29.8</c:v>
                </c:pt>
                <c:pt idx="48">
                  <c:v>29.05</c:v>
                </c:pt>
                <c:pt idx="49">
                  <c:v>27.8</c:v>
                </c:pt>
                <c:pt idx="50">
                  <c:v>27.6</c:v>
                </c:pt>
                <c:pt idx="51">
                  <c:v>27.2</c:v>
                </c:pt>
                <c:pt idx="52">
                  <c:v>23.9</c:v>
                </c:pt>
                <c:pt idx="53">
                  <c:v>23.5</c:v>
                </c:pt>
                <c:pt idx="54">
                  <c:v>22</c:v>
                </c:pt>
                <c:pt idx="55">
                  <c:v>21.2</c:v>
                </c:pt>
                <c:pt idx="56">
                  <c:v>20.94</c:v>
                </c:pt>
                <c:pt idx="57">
                  <c:v>20.2</c:v>
                </c:pt>
                <c:pt idx="58">
                  <c:v>9.3000000000000007</c:v>
                </c:pt>
              </c:numCache>
            </c:numRef>
          </c:yVal>
          <c:smooth val="0"/>
        </c:ser>
        <c:dLbls>
          <c:showLegendKey val="0"/>
          <c:showVal val="0"/>
          <c:showCatName val="0"/>
          <c:showSerName val="0"/>
          <c:showPercent val="0"/>
          <c:showBubbleSize val="0"/>
        </c:dLbls>
        <c:axId val="34244096"/>
        <c:axId val="34245632"/>
      </c:scatterChart>
      <c:valAx>
        <c:axId val="34244096"/>
        <c:scaling>
          <c:orientation val="minMax"/>
        </c:scaling>
        <c:delete val="1"/>
        <c:axPos val="b"/>
        <c:majorTickMark val="none"/>
        <c:minorTickMark val="none"/>
        <c:tickLblPos val="nextTo"/>
        <c:crossAx val="34245632"/>
        <c:crossesAt val="0"/>
        <c:crossBetween val="midCat"/>
      </c:valAx>
      <c:valAx>
        <c:axId val="34245632"/>
        <c:scaling>
          <c:orientation val="minMax"/>
          <c:max val="100"/>
          <c:min val="0"/>
        </c:scaling>
        <c:delete val="0"/>
        <c:axPos val="l"/>
        <c:majorGridlines/>
        <c:title>
          <c:tx>
            <c:rich>
              <a:bodyPr/>
              <a:lstStyle/>
              <a:p>
                <a:pPr>
                  <a:defRPr/>
                </a:pPr>
                <a:r>
                  <a:rPr lang="en-US"/>
                  <a:t>Percent</a:t>
                </a:r>
              </a:p>
            </c:rich>
          </c:tx>
          <c:layout/>
          <c:overlay val="0"/>
        </c:title>
        <c:numFmt formatCode="0" sourceLinked="0"/>
        <c:majorTickMark val="none"/>
        <c:minorTickMark val="none"/>
        <c:tickLblPos val="nextTo"/>
        <c:crossAx val="34244096"/>
        <c:crosses val="autoZero"/>
        <c:crossBetween val="midCat"/>
        <c:majorUnit val="10"/>
        <c:minorUnit val="2"/>
      </c:valAx>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75844168056442"/>
          <c:y val="0.13461832895888015"/>
          <c:w val="0.88716538198794692"/>
          <c:h val="0.68921660834062404"/>
        </c:manualLayout>
      </c:layout>
      <c:scatterChart>
        <c:scatterStyle val="lineMarker"/>
        <c:varyColors val="0"/>
        <c:ser>
          <c:idx val="0"/>
          <c:order val="0"/>
          <c:spPr>
            <a:ln w="30000">
              <a:noFill/>
            </a:ln>
          </c:spPr>
          <c:xVal>
            <c:strRef>
              <c:f>Sheet2!$A$1:$A$59</c:f>
              <c:strCache>
                <c:ptCount val="59"/>
                <c:pt idx="1">
                  <c:v>NV</c:v>
                </c:pt>
                <c:pt idx="2">
                  <c:v>ID</c:v>
                </c:pt>
                <c:pt idx="3">
                  <c:v>FL</c:v>
                </c:pt>
                <c:pt idx="4">
                  <c:v>AZ</c:v>
                </c:pt>
                <c:pt idx="5">
                  <c:v>MI</c:v>
                </c:pt>
                <c:pt idx="6">
                  <c:v>OH</c:v>
                </c:pt>
                <c:pt idx="7">
                  <c:v>UT</c:v>
                </c:pt>
                <c:pt idx="8">
                  <c:v>NJ</c:v>
                </c:pt>
                <c:pt idx="9">
                  <c:v>WA</c:v>
                </c:pt>
                <c:pt idx="10">
                  <c:v>AK</c:v>
                </c:pt>
                <c:pt idx="11">
                  <c:v>IN</c:v>
                </c:pt>
                <c:pt idx="12">
                  <c:v>NM</c:v>
                </c:pt>
                <c:pt idx="13">
                  <c:v>KS</c:v>
                </c:pt>
                <c:pt idx="14">
                  <c:v>IL</c:v>
                </c:pt>
                <c:pt idx="15">
                  <c:v>WY</c:v>
                </c:pt>
                <c:pt idx="16">
                  <c:v> ND</c:v>
                </c:pt>
                <c:pt idx="17">
                  <c:v>MT</c:v>
                </c:pt>
                <c:pt idx="18">
                  <c:v>AR</c:v>
                </c:pt>
                <c:pt idx="19">
                  <c:v>VA</c:v>
                </c:pt>
                <c:pt idx="20">
                  <c:v>NY</c:v>
                </c:pt>
                <c:pt idx="21">
                  <c:v>WI</c:v>
                </c:pt>
                <c:pt idx="22">
                  <c:v>OR</c:v>
                </c:pt>
                <c:pt idx="23">
                  <c:v>CA</c:v>
                </c:pt>
                <c:pt idx="24">
                  <c:v>HI</c:v>
                </c:pt>
                <c:pt idx="25">
                  <c:v>SC</c:v>
                </c:pt>
                <c:pt idx="26">
                  <c:v>MO</c:v>
                </c:pt>
                <c:pt idx="27">
                  <c:v>RI</c:v>
                </c:pt>
                <c:pt idx="28">
                  <c:v>GA</c:v>
                </c:pt>
                <c:pt idx="29">
                  <c:v>MD</c:v>
                </c:pt>
                <c:pt idx="30">
                  <c:v>NC</c:v>
                </c:pt>
                <c:pt idx="31">
                  <c:v>MN</c:v>
                </c:pt>
                <c:pt idx="32">
                  <c:v>TX</c:v>
                </c:pt>
                <c:pt idx="33">
                  <c:v>OK</c:v>
                </c:pt>
                <c:pt idx="34">
                  <c:v>DC</c:v>
                </c:pt>
                <c:pt idx="35">
                  <c:v>DE</c:v>
                </c:pt>
                <c:pt idx="36">
                  <c:v>SD</c:v>
                </c:pt>
                <c:pt idx="37">
                  <c:v>CT</c:v>
                </c:pt>
                <c:pt idx="38">
                  <c:v>NE</c:v>
                </c:pt>
                <c:pt idx="39">
                  <c:v>MS</c:v>
                </c:pt>
                <c:pt idx="40">
                  <c:v>PA</c:v>
                </c:pt>
                <c:pt idx="41">
                  <c:v>MA</c:v>
                </c:pt>
                <c:pt idx="42">
                  <c:v>TN</c:v>
                </c:pt>
                <c:pt idx="43">
                  <c:v>GU</c:v>
                </c:pt>
                <c:pt idx="44">
                  <c:v>WV</c:v>
                </c:pt>
                <c:pt idx="45">
                  <c:v>NH</c:v>
                </c:pt>
                <c:pt idx="46">
                  <c:v>IA</c:v>
                </c:pt>
                <c:pt idx="47">
                  <c:v>ME</c:v>
                </c:pt>
                <c:pt idx="48">
                  <c:v>KY</c:v>
                </c:pt>
                <c:pt idx="49">
                  <c:v>AL</c:v>
                </c:pt>
                <c:pt idx="50">
                  <c:v>VT</c:v>
                </c:pt>
                <c:pt idx="51">
                  <c:v>CO</c:v>
                </c:pt>
                <c:pt idx="52">
                  <c:v>MH</c:v>
                </c:pt>
                <c:pt idx="53">
                  <c:v>LA</c:v>
                </c:pt>
                <c:pt idx="54">
                  <c:v>VI</c:v>
                </c:pt>
                <c:pt idx="55">
                  <c:v>PR</c:v>
                </c:pt>
                <c:pt idx="56">
                  <c:v>FM</c:v>
                </c:pt>
                <c:pt idx="57">
                  <c:v>PW</c:v>
                </c:pt>
                <c:pt idx="58">
                  <c:v>MP</c:v>
                </c:pt>
              </c:strCache>
            </c:strRef>
          </c:xVal>
          <c:yVal>
            <c:numRef>
              <c:f>Sheet2!$B$1:$B$59</c:f>
              <c:numCache>
                <c:formatCode>0.00</c:formatCode>
                <c:ptCount val="59"/>
                <c:pt idx="1">
                  <c:v>54.6</c:v>
                </c:pt>
                <c:pt idx="2">
                  <c:v>50.3</c:v>
                </c:pt>
                <c:pt idx="3">
                  <c:v>49</c:v>
                </c:pt>
                <c:pt idx="4">
                  <c:v>46.11</c:v>
                </c:pt>
                <c:pt idx="5">
                  <c:v>44.2</c:v>
                </c:pt>
                <c:pt idx="6">
                  <c:v>43.9</c:v>
                </c:pt>
                <c:pt idx="7">
                  <c:v>41.36</c:v>
                </c:pt>
                <c:pt idx="8">
                  <c:v>40.06</c:v>
                </c:pt>
                <c:pt idx="9">
                  <c:v>39.4</c:v>
                </c:pt>
                <c:pt idx="10">
                  <c:v>38.799999999999997</c:v>
                </c:pt>
                <c:pt idx="11">
                  <c:v>35.200000000000003</c:v>
                </c:pt>
                <c:pt idx="12">
                  <c:v>33.5</c:v>
                </c:pt>
                <c:pt idx="13">
                  <c:v>32.24</c:v>
                </c:pt>
                <c:pt idx="14">
                  <c:v>31.2</c:v>
                </c:pt>
                <c:pt idx="15">
                  <c:v>30.8</c:v>
                </c:pt>
                <c:pt idx="16">
                  <c:v>28.77</c:v>
                </c:pt>
                <c:pt idx="17">
                  <c:v>27.7</c:v>
                </c:pt>
                <c:pt idx="18">
                  <c:v>27.63</c:v>
                </c:pt>
                <c:pt idx="19">
                  <c:v>26.83</c:v>
                </c:pt>
                <c:pt idx="20">
                  <c:v>26.8</c:v>
                </c:pt>
                <c:pt idx="21">
                  <c:v>25.89</c:v>
                </c:pt>
                <c:pt idx="22">
                  <c:v>25.6</c:v>
                </c:pt>
                <c:pt idx="23">
                  <c:v>25.6</c:v>
                </c:pt>
                <c:pt idx="24">
                  <c:v>24.2</c:v>
                </c:pt>
                <c:pt idx="25">
                  <c:v>24</c:v>
                </c:pt>
                <c:pt idx="26">
                  <c:v>22.9</c:v>
                </c:pt>
                <c:pt idx="27">
                  <c:v>22.69</c:v>
                </c:pt>
                <c:pt idx="28">
                  <c:v>22.6</c:v>
                </c:pt>
                <c:pt idx="29">
                  <c:v>21.3</c:v>
                </c:pt>
                <c:pt idx="30">
                  <c:v>21</c:v>
                </c:pt>
                <c:pt idx="31">
                  <c:v>19.899999999999999</c:v>
                </c:pt>
                <c:pt idx="32">
                  <c:v>19</c:v>
                </c:pt>
                <c:pt idx="33">
                  <c:v>18.600000000000001</c:v>
                </c:pt>
                <c:pt idx="34">
                  <c:v>18</c:v>
                </c:pt>
                <c:pt idx="35">
                  <c:v>17.100000000000001</c:v>
                </c:pt>
                <c:pt idx="36">
                  <c:v>16.760000000000002</c:v>
                </c:pt>
                <c:pt idx="37">
                  <c:v>15.5</c:v>
                </c:pt>
                <c:pt idx="38">
                  <c:v>15.11</c:v>
                </c:pt>
                <c:pt idx="39">
                  <c:v>15.07</c:v>
                </c:pt>
                <c:pt idx="40">
                  <c:v>15</c:v>
                </c:pt>
                <c:pt idx="41">
                  <c:v>14</c:v>
                </c:pt>
                <c:pt idx="42">
                  <c:v>13.3</c:v>
                </c:pt>
                <c:pt idx="43">
                  <c:v>10.61</c:v>
                </c:pt>
                <c:pt idx="44">
                  <c:v>10.6</c:v>
                </c:pt>
                <c:pt idx="45">
                  <c:v>10.26</c:v>
                </c:pt>
                <c:pt idx="46">
                  <c:v>9.35</c:v>
                </c:pt>
                <c:pt idx="47">
                  <c:v>8.796658835813103</c:v>
                </c:pt>
                <c:pt idx="48">
                  <c:v>6.81</c:v>
                </c:pt>
                <c:pt idx="49">
                  <c:v>6.59</c:v>
                </c:pt>
                <c:pt idx="50">
                  <c:v>6.39</c:v>
                </c:pt>
                <c:pt idx="51">
                  <c:v>6.19</c:v>
                </c:pt>
                <c:pt idx="52">
                  <c:v>5</c:v>
                </c:pt>
                <c:pt idx="53">
                  <c:v>4.29</c:v>
                </c:pt>
                <c:pt idx="54">
                  <c:v>1.24</c:v>
                </c:pt>
                <c:pt idx="55">
                  <c:v>0.77</c:v>
                </c:pt>
                <c:pt idx="56">
                  <c:v>0.7</c:v>
                </c:pt>
                <c:pt idx="57">
                  <c:v>0</c:v>
                </c:pt>
                <c:pt idx="58">
                  <c:v>0</c:v>
                </c:pt>
              </c:numCache>
            </c:numRef>
          </c:yVal>
          <c:smooth val="0"/>
        </c:ser>
        <c:dLbls>
          <c:showLegendKey val="0"/>
          <c:showVal val="0"/>
          <c:showCatName val="0"/>
          <c:showSerName val="0"/>
          <c:showPercent val="0"/>
          <c:showBubbleSize val="0"/>
        </c:dLbls>
        <c:axId val="34163328"/>
        <c:axId val="34189696"/>
      </c:scatterChart>
      <c:valAx>
        <c:axId val="34163328"/>
        <c:scaling>
          <c:orientation val="minMax"/>
        </c:scaling>
        <c:delete val="1"/>
        <c:axPos val="b"/>
        <c:majorTickMark val="none"/>
        <c:minorTickMark val="none"/>
        <c:tickLblPos val="nextTo"/>
        <c:crossAx val="34189696"/>
        <c:crosses val="autoZero"/>
        <c:crossBetween val="midCat"/>
      </c:valAx>
      <c:valAx>
        <c:axId val="34189696"/>
        <c:scaling>
          <c:orientation val="minMax"/>
          <c:max val="100"/>
        </c:scaling>
        <c:delete val="0"/>
        <c:axPos val="l"/>
        <c:majorGridlines/>
        <c:title>
          <c:tx>
            <c:rich>
              <a:bodyPr/>
              <a:lstStyle/>
              <a:p>
                <a:pPr>
                  <a:defRPr/>
                </a:pPr>
                <a:r>
                  <a:rPr lang="en-US"/>
                  <a:t>Percent</a:t>
                </a:r>
              </a:p>
            </c:rich>
          </c:tx>
          <c:layout/>
          <c:overlay val="0"/>
        </c:title>
        <c:numFmt formatCode="0" sourceLinked="0"/>
        <c:majorTickMark val="none"/>
        <c:minorTickMark val="none"/>
        <c:tickLblPos val="nextTo"/>
        <c:crossAx val="34163328"/>
        <c:crosses val="autoZero"/>
        <c:crossBetween val="midCat"/>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93B70E-F4A3-4A67-8BB2-EDB2F2C72800}"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F286F32E-D228-453B-B1EC-3AB821DC5572}">
      <dgm:prSet phldrT="[Text]" custT="1"/>
      <dgm:spPr/>
      <dgm:t>
        <a:bodyPr/>
        <a:lstStyle/>
        <a:p>
          <a:r>
            <a:rPr lang="en-US" sz="2800" dirty="0" smtClean="0">
              <a:effectLst>
                <a:outerShdw blurRad="38100" dist="38100" dir="2700000" algn="tl">
                  <a:srgbClr val="000000">
                    <a:alpha val="43137"/>
                  </a:srgbClr>
                </a:outerShdw>
              </a:effectLst>
              <a:latin typeface="+mj-lt"/>
            </a:rPr>
            <a:t>	</a:t>
          </a:r>
          <a:r>
            <a:rPr lang="en-US" sz="2800" dirty="0" smtClean="0">
              <a:solidFill>
                <a:schemeClr val="tx1">
                  <a:lumMod val="95000"/>
                  <a:lumOff val="5000"/>
                </a:schemeClr>
              </a:solidFill>
              <a:effectLst/>
              <a:latin typeface="+mj-lt"/>
            </a:rPr>
            <a:t>Identify</a:t>
          </a:r>
          <a:r>
            <a:rPr lang="en-US" sz="2800" baseline="0" dirty="0" smtClean="0">
              <a:solidFill>
                <a:schemeClr val="tx1">
                  <a:lumMod val="95000"/>
                  <a:lumOff val="5000"/>
                </a:schemeClr>
              </a:solidFill>
              <a:effectLst/>
              <a:latin typeface="+mj-lt"/>
            </a:rPr>
            <a:t> the type program 	the child attends </a:t>
          </a:r>
          <a:endParaRPr lang="en-US" sz="2800" dirty="0">
            <a:solidFill>
              <a:schemeClr val="tx1">
                <a:lumMod val="95000"/>
                <a:lumOff val="5000"/>
              </a:schemeClr>
            </a:solidFill>
            <a:effectLst/>
            <a:latin typeface="+mj-lt"/>
          </a:endParaRPr>
        </a:p>
      </dgm:t>
    </dgm:pt>
    <dgm:pt modelId="{E0E9AF11-C5FC-4AFD-B77D-A4E4E5201B7F}" type="parTrans" cxnId="{823C8A75-58FD-4499-9F51-1BD630D5E907}">
      <dgm:prSet/>
      <dgm:spPr/>
      <dgm:t>
        <a:bodyPr/>
        <a:lstStyle/>
        <a:p>
          <a:endParaRPr lang="en-US" sz="2800">
            <a:latin typeface="+mj-lt"/>
          </a:endParaRPr>
        </a:p>
      </dgm:t>
    </dgm:pt>
    <dgm:pt modelId="{B3A3C02F-6DB8-46AA-A3B3-88BDDCF7D211}" type="sibTrans" cxnId="{823C8A75-58FD-4499-9F51-1BD630D5E907}">
      <dgm:prSet custT="1"/>
      <dgm:spPr>
        <a:ln w="6350"/>
      </dgm:spPr>
      <dgm:t>
        <a:bodyPr/>
        <a:lstStyle/>
        <a:p>
          <a:endParaRPr lang="en-US" sz="2800" dirty="0">
            <a:latin typeface="+mj-lt"/>
          </a:endParaRPr>
        </a:p>
      </dgm:t>
    </dgm:pt>
    <dgm:pt modelId="{EF5A2E3D-956F-4DA6-AA9A-21147E28034D}">
      <dgm:prSet phldrT="[Text]" custT="1"/>
      <dgm:spPr>
        <a:solidFill>
          <a:srgbClr val="CCFF99"/>
        </a:solidFill>
      </dgm:spPr>
      <dgm:t>
        <a:bodyPr/>
        <a:lstStyle/>
        <a:p>
          <a:r>
            <a:rPr lang="en-US" sz="2800" dirty="0" smtClean="0">
              <a:effectLst>
                <a:outerShdw blurRad="38100" dist="38100" dir="2700000" algn="tl">
                  <a:srgbClr val="000000">
                    <a:alpha val="43137"/>
                  </a:srgbClr>
                </a:outerShdw>
              </a:effectLst>
              <a:latin typeface="+mj-lt"/>
            </a:rPr>
            <a:t>	</a:t>
          </a:r>
          <a:r>
            <a:rPr lang="en-US" sz="2800" dirty="0" smtClean="0">
              <a:solidFill>
                <a:schemeClr val="tx1">
                  <a:lumMod val="95000"/>
                  <a:lumOff val="5000"/>
                </a:schemeClr>
              </a:solidFill>
              <a:effectLst/>
              <a:latin typeface="+mj-lt"/>
            </a:rPr>
            <a:t>Identify the number of 	hours per week in 	attendance if RECP</a:t>
          </a:r>
          <a:endParaRPr lang="en-US" sz="2800" dirty="0">
            <a:solidFill>
              <a:schemeClr val="tx1">
                <a:lumMod val="95000"/>
                <a:lumOff val="5000"/>
              </a:schemeClr>
            </a:solidFill>
            <a:effectLst/>
            <a:latin typeface="+mj-lt"/>
          </a:endParaRPr>
        </a:p>
      </dgm:t>
    </dgm:pt>
    <dgm:pt modelId="{D77F7C21-2559-42AF-9B0B-62C1E0450011}" type="parTrans" cxnId="{F2FDCC1C-BFE8-413D-8F46-A17A50A3A843}">
      <dgm:prSet/>
      <dgm:spPr/>
      <dgm:t>
        <a:bodyPr/>
        <a:lstStyle/>
        <a:p>
          <a:endParaRPr lang="en-US" sz="2800">
            <a:latin typeface="+mj-lt"/>
          </a:endParaRPr>
        </a:p>
      </dgm:t>
    </dgm:pt>
    <dgm:pt modelId="{3F3A6FDF-0BDA-4415-AF72-B8B6F5116185}" type="sibTrans" cxnId="{F2FDCC1C-BFE8-413D-8F46-A17A50A3A843}">
      <dgm:prSet custT="1"/>
      <dgm:spPr>
        <a:ln w="12700"/>
      </dgm:spPr>
      <dgm:t>
        <a:bodyPr/>
        <a:lstStyle/>
        <a:p>
          <a:endParaRPr lang="en-US" sz="2800" dirty="0">
            <a:latin typeface="+mj-lt"/>
          </a:endParaRPr>
        </a:p>
      </dgm:t>
    </dgm:pt>
    <dgm:pt modelId="{F9DD0013-92A6-4CB1-AAFB-D86A7E94D3C9}">
      <dgm:prSet phldrT="[Text]" custT="1"/>
      <dgm:spPr>
        <a:solidFill>
          <a:schemeClr val="accent4">
            <a:lumMod val="40000"/>
            <a:lumOff val="60000"/>
          </a:schemeClr>
        </a:solidFill>
      </dgm:spPr>
      <dgm:t>
        <a:bodyPr/>
        <a:lstStyle/>
        <a:p>
          <a:pPr marL="292100" indent="-292100">
            <a:tabLst/>
          </a:pPr>
          <a:r>
            <a:rPr lang="en-US" sz="2800" dirty="0" smtClean="0">
              <a:effectLst>
                <a:outerShdw blurRad="38100" dist="38100" dir="2700000" algn="tl">
                  <a:srgbClr val="000000">
                    <a:alpha val="43137"/>
                  </a:srgbClr>
                </a:outerShdw>
              </a:effectLst>
              <a:latin typeface="+mj-lt"/>
            </a:rPr>
            <a:t>   </a:t>
          </a:r>
          <a:r>
            <a:rPr lang="en-US" sz="2800" dirty="0" smtClean="0">
              <a:solidFill>
                <a:schemeClr val="tx1">
                  <a:lumMod val="95000"/>
                  <a:lumOff val="5000"/>
                </a:schemeClr>
              </a:solidFill>
              <a:effectLst/>
              <a:latin typeface="+mj-lt"/>
            </a:rPr>
            <a:t>Identify the setting in which the        child receives the majority of special education &amp; related services</a:t>
          </a:r>
          <a:endParaRPr lang="en-US" sz="2800" dirty="0">
            <a:solidFill>
              <a:schemeClr val="tx1">
                <a:lumMod val="95000"/>
                <a:lumOff val="5000"/>
              </a:schemeClr>
            </a:solidFill>
            <a:effectLst/>
            <a:latin typeface="+mj-lt"/>
          </a:endParaRPr>
        </a:p>
      </dgm:t>
    </dgm:pt>
    <dgm:pt modelId="{953F2EF0-C562-4949-9D1D-BF952BB4D5C3}" type="sibTrans" cxnId="{463BE717-A7FE-4D91-8CA3-A4DF65094823}">
      <dgm:prSet/>
      <dgm:spPr/>
      <dgm:t>
        <a:bodyPr/>
        <a:lstStyle/>
        <a:p>
          <a:endParaRPr lang="en-US" sz="2800">
            <a:latin typeface="+mj-lt"/>
          </a:endParaRPr>
        </a:p>
      </dgm:t>
    </dgm:pt>
    <dgm:pt modelId="{72D3C1DE-EB9C-418A-B7A2-51C35034922B}" type="parTrans" cxnId="{463BE717-A7FE-4D91-8CA3-A4DF65094823}">
      <dgm:prSet/>
      <dgm:spPr/>
      <dgm:t>
        <a:bodyPr/>
        <a:lstStyle/>
        <a:p>
          <a:endParaRPr lang="en-US" sz="2800">
            <a:latin typeface="+mj-lt"/>
          </a:endParaRPr>
        </a:p>
      </dgm:t>
    </dgm:pt>
    <dgm:pt modelId="{9C8B6C7D-A1FC-419E-BA17-47C596020C76}" type="pres">
      <dgm:prSet presAssocID="{8493B70E-F4A3-4A67-8BB2-EDB2F2C72800}" presName="outerComposite" presStyleCnt="0">
        <dgm:presLayoutVars>
          <dgm:chMax val="5"/>
          <dgm:dir/>
          <dgm:resizeHandles val="exact"/>
        </dgm:presLayoutVars>
      </dgm:prSet>
      <dgm:spPr/>
      <dgm:t>
        <a:bodyPr/>
        <a:lstStyle/>
        <a:p>
          <a:endParaRPr lang="en-US"/>
        </a:p>
      </dgm:t>
    </dgm:pt>
    <dgm:pt modelId="{64C4D2F3-2620-4422-984A-F0624966A775}" type="pres">
      <dgm:prSet presAssocID="{8493B70E-F4A3-4A67-8BB2-EDB2F2C72800}" presName="dummyMaxCanvas" presStyleCnt="0">
        <dgm:presLayoutVars/>
      </dgm:prSet>
      <dgm:spPr/>
      <dgm:t>
        <a:bodyPr/>
        <a:lstStyle/>
        <a:p>
          <a:endParaRPr lang="en-US"/>
        </a:p>
      </dgm:t>
    </dgm:pt>
    <dgm:pt modelId="{6A17D1C3-E461-44F2-B8DB-A84D2E670AF4}" type="pres">
      <dgm:prSet presAssocID="{8493B70E-F4A3-4A67-8BB2-EDB2F2C72800}" presName="ThreeNodes_1" presStyleLbl="node1" presStyleIdx="0" presStyleCnt="3" custLinFactNeighborX="-1032">
        <dgm:presLayoutVars>
          <dgm:bulletEnabled val="1"/>
        </dgm:presLayoutVars>
      </dgm:prSet>
      <dgm:spPr/>
      <dgm:t>
        <a:bodyPr/>
        <a:lstStyle/>
        <a:p>
          <a:endParaRPr lang="en-US"/>
        </a:p>
      </dgm:t>
    </dgm:pt>
    <dgm:pt modelId="{A78A59B0-9CE1-49ED-9DDC-25A61A3432D4}" type="pres">
      <dgm:prSet presAssocID="{8493B70E-F4A3-4A67-8BB2-EDB2F2C72800}" presName="ThreeNodes_2" presStyleLbl="node1" presStyleIdx="1" presStyleCnt="3">
        <dgm:presLayoutVars>
          <dgm:bulletEnabled val="1"/>
        </dgm:presLayoutVars>
      </dgm:prSet>
      <dgm:spPr/>
      <dgm:t>
        <a:bodyPr/>
        <a:lstStyle/>
        <a:p>
          <a:endParaRPr lang="en-US"/>
        </a:p>
      </dgm:t>
    </dgm:pt>
    <dgm:pt modelId="{2D371BD4-F3D0-4F1F-A459-0491492ECAEB}" type="pres">
      <dgm:prSet presAssocID="{8493B70E-F4A3-4A67-8BB2-EDB2F2C72800}" presName="ThreeNodes_3" presStyleLbl="node1" presStyleIdx="2" presStyleCnt="3">
        <dgm:presLayoutVars>
          <dgm:bulletEnabled val="1"/>
        </dgm:presLayoutVars>
      </dgm:prSet>
      <dgm:spPr/>
      <dgm:t>
        <a:bodyPr/>
        <a:lstStyle/>
        <a:p>
          <a:endParaRPr lang="en-US"/>
        </a:p>
      </dgm:t>
    </dgm:pt>
    <dgm:pt modelId="{A5C9B5FD-8646-407D-A032-7E2735243F3F}" type="pres">
      <dgm:prSet presAssocID="{8493B70E-F4A3-4A67-8BB2-EDB2F2C72800}" presName="ThreeConn_1-2" presStyleLbl="fgAccFollowNode1" presStyleIdx="0" presStyleCnt="2">
        <dgm:presLayoutVars>
          <dgm:bulletEnabled val="1"/>
        </dgm:presLayoutVars>
      </dgm:prSet>
      <dgm:spPr/>
      <dgm:t>
        <a:bodyPr/>
        <a:lstStyle/>
        <a:p>
          <a:endParaRPr lang="en-US"/>
        </a:p>
      </dgm:t>
    </dgm:pt>
    <dgm:pt modelId="{FEA6CC59-A883-4ABF-A859-84A11B064E7B}" type="pres">
      <dgm:prSet presAssocID="{8493B70E-F4A3-4A67-8BB2-EDB2F2C72800}" presName="ThreeConn_2-3" presStyleLbl="fgAccFollowNode1" presStyleIdx="1" presStyleCnt="2">
        <dgm:presLayoutVars>
          <dgm:bulletEnabled val="1"/>
        </dgm:presLayoutVars>
      </dgm:prSet>
      <dgm:spPr/>
      <dgm:t>
        <a:bodyPr/>
        <a:lstStyle/>
        <a:p>
          <a:endParaRPr lang="en-US"/>
        </a:p>
      </dgm:t>
    </dgm:pt>
    <dgm:pt modelId="{87850851-8ED7-4AEF-B902-61F7982A8EA5}" type="pres">
      <dgm:prSet presAssocID="{8493B70E-F4A3-4A67-8BB2-EDB2F2C72800}" presName="ThreeNodes_1_text" presStyleLbl="node1" presStyleIdx="2" presStyleCnt="3">
        <dgm:presLayoutVars>
          <dgm:bulletEnabled val="1"/>
        </dgm:presLayoutVars>
      </dgm:prSet>
      <dgm:spPr/>
      <dgm:t>
        <a:bodyPr/>
        <a:lstStyle/>
        <a:p>
          <a:endParaRPr lang="en-US"/>
        </a:p>
      </dgm:t>
    </dgm:pt>
    <dgm:pt modelId="{C5197398-2B87-4EE2-8BEF-D861CF0D01D4}" type="pres">
      <dgm:prSet presAssocID="{8493B70E-F4A3-4A67-8BB2-EDB2F2C72800}" presName="ThreeNodes_2_text" presStyleLbl="node1" presStyleIdx="2" presStyleCnt="3">
        <dgm:presLayoutVars>
          <dgm:bulletEnabled val="1"/>
        </dgm:presLayoutVars>
      </dgm:prSet>
      <dgm:spPr/>
      <dgm:t>
        <a:bodyPr/>
        <a:lstStyle/>
        <a:p>
          <a:endParaRPr lang="en-US"/>
        </a:p>
      </dgm:t>
    </dgm:pt>
    <dgm:pt modelId="{476F2481-4917-48FB-8140-29E3E898A8BB}" type="pres">
      <dgm:prSet presAssocID="{8493B70E-F4A3-4A67-8BB2-EDB2F2C72800}" presName="ThreeNodes_3_text" presStyleLbl="node1" presStyleIdx="2" presStyleCnt="3">
        <dgm:presLayoutVars>
          <dgm:bulletEnabled val="1"/>
        </dgm:presLayoutVars>
      </dgm:prSet>
      <dgm:spPr/>
      <dgm:t>
        <a:bodyPr/>
        <a:lstStyle/>
        <a:p>
          <a:endParaRPr lang="en-US"/>
        </a:p>
      </dgm:t>
    </dgm:pt>
  </dgm:ptLst>
  <dgm:cxnLst>
    <dgm:cxn modelId="{1286E21E-6C79-44F1-87F4-7B77D6FEB9A1}" type="presOf" srcId="{EF5A2E3D-956F-4DA6-AA9A-21147E28034D}" destId="{C5197398-2B87-4EE2-8BEF-D861CF0D01D4}" srcOrd="1" destOrd="0" presId="urn:microsoft.com/office/officeart/2005/8/layout/vProcess5"/>
    <dgm:cxn modelId="{002094C9-7D64-46B4-969C-424FBB95987C}" type="presOf" srcId="{F286F32E-D228-453B-B1EC-3AB821DC5572}" destId="{6A17D1C3-E461-44F2-B8DB-A84D2E670AF4}" srcOrd="0" destOrd="0" presId="urn:microsoft.com/office/officeart/2005/8/layout/vProcess5"/>
    <dgm:cxn modelId="{1084EF0D-CDBD-4509-B6C7-A3EA7E4AE80C}" type="presOf" srcId="{B3A3C02F-6DB8-46AA-A3B3-88BDDCF7D211}" destId="{A5C9B5FD-8646-407D-A032-7E2735243F3F}" srcOrd="0" destOrd="0" presId="urn:microsoft.com/office/officeart/2005/8/layout/vProcess5"/>
    <dgm:cxn modelId="{463BE717-A7FE-4D91-8CA3-A4DF65094823}" srcId="{8493B70E-F4A3-4A67-8BB2-EDB2F2C72800}" destId="{F9DD0013-92A6-4CB1-AAFB-D86A7E94D3C9}" srcOrd="2" destOrd="0" parTransId="{72D3C1DE-EB9C-418A-B7A2-51C35034922B}" sibTransId="{953F2EF0-C562-4949-9D1D-BF952BB4D5C3}"/>
    <dgm:cxn modelId="{D52596B3-D8CC-4C37-A8D4-95F0A539F47D}" type="presOf" srcId="{F286F32E-D228-453B-B1EC-3AB821DC5572}" destId="{87850851-8ED7-4AEF-B902-61F7982A8EA5}" srcOrd="1" destOrd="0" presId="urn:microsoft.com/office/officeart/2005/8/layout/vProcess5"/>
    <dgm:cxn modelId="{2635BD07-4135-44CD-9E77-5D4F1AFEB063}" type="presOf" srcId="{EF5A2E3D-956F-4DA6-AA9A-21147E28034D}" destId="{A78A59B0-9CE1-49ED-9DDC-25A61A3432D4}" srcOrd="0" destOrd="0" presId="urn:microsoft.com/office/officeart/2005/8/layout/vProcess5"/>
    <dgm:cxn modelId="{6A420838-6754-4E27-9D64-75CA5ECD6F27}" type="presOf" srcId="{3F3A6FDF-0BDA-4415-AF72-B8B6F5116185}" destId="{FEA6CC59-A883-4ABF-A859-84A11B064E7B}" srcOrd="0" destOrd="0" presId="urn:microsoft.com/office/officeart/2005/8/layout/vProcess5"/>
    <dgm:cxn modelId="{823C8A75-58FD-4499-9F51-1BD630D5E907}" srcId="{8493B70E-F4A3-4A67-8BB2-EDB2F2C72800}" destId="{F286F32E-D228-453B-B1EC-3AB821DC5572}" srcOrd="0" destOrd="0" parTransId="{E0E9AF11-C5FC-4AFD-B77D-A4E4E5201B7F}" sibTransId="{B3A3C02F-6DB8-46AA-A3B3-88BDDCF7D211}"/>
    <dgm:cxn modelId="{ABED0901-64DC-4101-8D1F-C7C14EBDEB0E}" type="presOf" srcId="{F9DD0013-92A6-4CB1-AAFB-D86A7E94D3C9}" destId="{2D371BD4-F3D0-4F1F-A459-0491492ECAEB}" srcOrd="0" destOrd="0" presId="urn:microsoft.com/office/officeart/2005/8/layout/vProcess5"/>
    <dgm:cxn modelId="{6E10896C-902D-451E-A6D2-2D1FC4851182}" type="presOf" srcId="{F9DD0013-92A6-4CB1-AAFB-D86A7E94D3C9}" destId="{476F2481-4917-48FB-8140-29E3E898A8BB}" srcOrd="1" destOrd="0" presId="urn:microsoft.com/office/officeart/2005/8/layout/vProcess5"/>
    <dgm:cxn modelId="{F2FDCC1C-BFE8-413D-8F46-A17A50A3A843}" srcId="{8493B70E-F4A3-4A67-8BB2-EDB2F2C72800}" destId="{EF5A2E3D-956F-4DA6-AA9A-21147E28034D}" srcOrd="1" destOrd="0" parTransId="{D77F7C21-2559-42AF-9B0B-62C1E0450011}" sibTransId="{3F3A6FDF-0BDA-4415-AF72-B8B6F5116185}"/>
    <dgm:cxn modelId="{358D13CB-AD38-4C58-B0B2-AB05CD6B898D}" type="presOf" srcId="{8493B70E-F4A3-4A67-8BB2-EDB2F2C72800}" destId="{9C8B6C7D-A1FC-419E-BA17-47C596020C76}" srcOrd="0" destOrd="0" presId="urn:microsoft.com/office/officeart/2005/8/layout/vProcess5"/>
    <dgm:cxn modelId="{235865A4-8A17-4988-9992-57DCD4004DBE}" type="presParOf" srcId="{9C8B6C7D-A1FC-419E-BA17-47C596020C76}" destId="{64C4D2F3-2620-4422-984A-F0624966A775}" srcOrd="0" destOrd="0" presId="urn:microsoft.com/office/officeart/2005/8/layout/vProcess5"/>
    <dgm:cxn modelId="{2877ECA5-B4E3-4E43-A0A1-915A58ACF06C}" type="presParOf" srcId="{9C8B6C7D-A1FC-419E-BA17-47C596020C76}" destId="{6A17D1C3-E461-44F2-B8DB-A84D2E670AF4}" srcOrd="1" destOrd="0" presId="urn:microsoft.com/office/officeart/2005/8/layout/vProcess5"/>
    <dgm:cxn modelId="{B78ADA58-07B5-4A66-A3B4-45CE793E3209}" type="presParOf" srcId="{9C8B6C7D-A1FC-419E-BA17-47C596020C76}" destId="{A78A59B0-9CE1-49ED-9DDC-25A61A3432D4}" srcOrd="2" destOrd="0" presId="urn:microsoft.com/office/officeart/2005/8/layout/vProcess5"/>
    <dgm:cxn modelId="{674C1B8A-2C8C-4B9D-8E8B-D5DD2183AC0A}" type="presParOf" srcId="{9C8B6C7D-A1FC-419E-BA17-47C596020C76}" destId="{2D371BD4-F3D0-4F1F-A459-0491492ECAEB}" srcOrd="3" destOrd="0" presId="urn:microsoft.com/office/officeart/2005/8/layout/vProcess5"/>
    <dgm:cxn modelId="{76C85B23-0617-4DE1-B87F-CAF89D0B07F4}" type="presParOf" srcId="{9C8B6C7D-A1FC-419E-BA17-47C596020C76}" destId="{A5C9B5FD-8646-407D-A032-7E2735243F3F}" srcOrd="4" destOrd="0" presId="urn:microsoft.com/office/officeart/2005/8/layout/vProcess5"/>
    <dgm:cxn modelId="{5A047C6D-F0DF-4DC4-BABA-E21B2DFCBD26}" type="presParOf" srcId="{9C8B6C7D-A1FC-419E-BA17-47C596020C76}" destId="{FEA6CC59-A883-4ABF-A859-84A11B064E7B}" srcOrd="5" destOrd="0" presId="urn:microsoft.com/office/officeart/2005/8/layout/vProcess5"/>
    <dgm:cxn modelId="{22D9C10C-E0AD-44DD-8469-D3627FEB3E6D}" type="presParOf" srcId="{9C8B6C7D-A1FC-419E-BA17-47C596020C76}" destId="{87850851-8ED7-4AEF-B902-61F7982A8EA5}" srcOrd="6" destOrd="0" presId="urn:microsoft.com/office/officeart/2005/8/layout/vProcess5"/>
    <dgm:cxn modelId="{1BDC1998-FD5E-4CEC-A7E3-A2FC265C741B}" type="presParOf" srcId="{9C8B6C7D-A1FC-419E-BA17-47C596020C76}" destId="{C5197398-2B87-4EE2-8BEF-D861CF0D01D4}" srcOrd="7" destOrd="0" presId="urn:microsoft.com/office/officeart/2005/8/layout/vProcess5"/>
    <dgm:cxn modelId="{D598BDA5-2F13-4868-9DEB-53F011A7E0A4}" type="presParOf" srcId="{9C8B6C7D-A1FC-419E-BA17-47C596020C76}" destId="{476F2481-4917-48FB-8140-29E3E898A8BB}" srcOrd="8"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7D1C3-E461-44F2-B8DB-A84D2E670AF4}">
      <dsp:nvSpPr>
        <dsp:cNvPr id="0" name=""/>
        <dsp:cNvSpPr/>
      </dsp:nvSpPr>
      <dsp:spPr>
        <a:xfrm>
          <a:off x="0" y="0"/>
          <a:ext cx="7383780" cy="141732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effectLst>
                <a:outerShdw blurRad="38100" dist="38100" dir="2700000" algn="tl">
                  <a:srgbClr val="000000">
                    <a:alpha val="43137"/>
                  </a:srgbClr>
                </a:outerShdw>
              </a:effectLst>
              <a:latin typeface="+mj-lt"/>
            </a:rPr>
            <a:t>	</a:t>
          </a:r>
          <a:r>
            <a:rPr lang="en-US" sz="2800" kern="1200" dirty="0" smtClean="0">
              <a:solidFill>
                <a:schemeClr val="tx1">
                  <a:lumMod val="95000"/>
                  <a:lumOff val="5000"/>
                </a:schemeClr>
              </a:solidFill>
              <a:effectLst/>
              <a:latin typeface="+mj-lt"/>
            </a:rPr>
            <a:t>Identify</a:t>
          </a:r>
          <a:r>
            <a:rPr lang="en-US" sz="2800" kern="1200" baseline="0" dirty="0" smtClean="0">
              <a:solidFill>
                <a:schemeClr val="tx1">
                  <a:lumMod val="95000"/>
                  <a:lumOff val="5000"/>
                </a:schemeClr>
              </a:solidFill>
              <a:effectLst/>
              <a:latin typeface="+mj-lt"/>
            </a:rPr>
            <a:t> the type program 	the child attends </a:t>
          </a:r>
          <a:endParaRPr lang="en-US" sz="2800" kern="1200" dirty="0">
            <a:solidFill>
              <a:schemeClr val="tx1">
                <a:lumMod val="95000"/>
                <a:lumOff val="5000"/>
              </a:schemeClr>
            </a:solidFill>
            <a:effectLst/>
            <a:latin typeface="+mj-lt"/>
          </a:endParaRPr>
        </a:p>
      </dsp:txBody>
      <dsp:txXfrm>
        <a:off x="41512" y="41512"/>
        <a:ext cx="5854380" cy="1334296"/>
      </dsp:txXfrm>
    </dsp:sp>
    <dsp:sp modelId="{A78A59B0-9CE1-49ED-9DDC-25A61A3432D4}">
      <dsp:nvSpPr>
        <dsp:cNvPr id="0" name=""/>
        <dsp:cNvSpPr/>
      </dsp:nvSpPr>
      <dsp:spPr>
        <a:xfrm>
          <a:off x="651509" y="1653539"/>
          <a:ext cx="7383780" cy="1417320"/>
        </a:xfrm>
        <a:prstGeom prst="roundRect">
          <a:avLst>
            <a:gd name="adj" fmla="val 10000"/>
          </a:avLst>
        </a:prstGeom>
        <a:solidFill>
          <a:srgbClr val="CCFF99"/>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effectLst>
                <a:outerShdw blurRad="38100" dist="38100" dir="2700000" algn="tl">
                  <a:srgbClr val="000000">
                    <a:alpha val="43137"/>
                  </a:srgbClr>
                </a:outerShdw>
              </a:effectLst>
              <a:latin typeface="+mj-lt"/>
            </a:rPr>
            <a:t>	</a:t>
          </a:r>
          <a:r>
            <a:rPr lang="en-US" sz="2800" kern="1200" dirty="0" smtClean="0">
              <a:solidFill>
                <a:schemeClr val="tx1">
                  <a:lumMod val="95000"/>
                  <a:lumOff val="5000"/>
                </a:schemeClr>
              </a:solidFill>
              <a:effectLst/>
              <a:latin typeface="+mj-lt"/>
            </a:rPr>
            <a:t>Identify the number of 	hours per week in 	attendance if RECP</a:t>
          </a:r>
          <a:endParaRPr lang="en-US" sz="2800" kern="1200" dirty="0">
            <a:solidFill>
              <a:schemeClr val="tx1">
                <a:lumMod val="95000"/>
                <a:lumOff val="5000"/>
              </a:schemeClr>
            </a:solidFill>
            <a:effectLst/>
            <a:latin typeface="+mj-lt"/>
          </a:endParaRPr>
        </a:p>
      </dsp:txBody>
      <dsp:txXfrm>
        <a:off x="693021" y="1695051"/>
        <a:ext cx="5727988" cy="1334296"/>
      </dsp:txXfrm>
    </dsp:sp>
    <dsp:sp modelId="{2D371BD4-F3D0-4F1F-A459-0491492ECAEB}">
      <dsp:nvSpPr>
        <dsp:cNvPr id="0" name=""/>
        <dsp:cNvSpPr/>
      </dsp:nvSpPr>
      <dsp:spPr>
        <a:xfrm>
          <a:off x="1303019" y="3307079"/>
          <a:ext cx="7383780" cy="1417320"/>
        </a:xfrm>
        <a:prstGeom prst="roundRect">
          <a:avLst>
            <a:gd name="adj" fmla="val 10000"/>
          </a:avLst>
        </a:prstGeom>
        <a:solidFill>
          <a:schemeClr val="accent4">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92100" lvl="0" indent="-292100" algn="l" defTabSz="1244600">
            <a:lnSpc>
              <a:spcPct val="90000"/>
            </a:lnSpc>
            <a:spcBef>
              <a:spcPct val="0"/>
            </a:spcBef>
            <a:spcAft>
              <a:spcPct val="35000"/>
            </a:spcAft>
            <a:tabLst/>
          </a:pPr>
          <a:r>
            <a:rPr lang="en-US" sz="2800" kern="1200" dirty="0" smtClean="0">
              <a:effectLst>
                <a:outerShdw blurRad="38100" dist="38100" dir="2700000" algn="tl">
                  <a:srgbClr val="000000">
                    <a:alpha val="43137"/>
                  </a:srgbClr>
                </a:outerShdw>
              </a:effectLst>
              <a:latin typeface="+mj-lt"/>
            </a:rPr>
            <a:t>   </a:t>
          </a:r>
          <a:r>
            <a:rPr lang="en-US" sz="2800" kern="1200" dirty="0" smtClean="0">
              <a:solidFill>
                <a:schemeClr val="tx1">
                  <a:lumMod val="95000"/>
                  <a:lumOff val="5000"/>
                </a:schemeClr>
              </a:solidFill>
              <a:effectLst/>
              <a:latin typeface="+mj-lt"/>
            </a:rPr>
            <a:t>Identify the setting in which the        child receives the majority of special education &amp; related services</a:t>
          </a:r>
          <a:endParaRPr lang="en-US" sz="2800" kern="1200" dirty="0">
            <a:solidFill>
              <a:schemeClr val="tx1">
                <a:lumMod val="95000"/>
                <a:lumOff val="5000"/>
              </a:schemeClr>
            </a:solidFill>
            <a:effectLst/>
            <a:latin typeface="+mj-lt"/>
          </a:endParaRPr>
        </a:p>
      </dsp:txBody>
      <dsp:txXfrm>
        <a:off x="1344531" y="3348591"/>
        <a:ext cx="5727988" cy="1334296"/>
      </dsp:txXfrm>
    </dsp:sp>
    <dsp:sp modelId="{A5C9B5FD-8646-407D-A032-7E2735243F3F}">
      <dsp:nvSpPr>
        <dsp:cNvPr id="0" name=""/>
        <dsp:cNvSpPr/>
      </dsp:nvSpPr>
      <dsp:spPr>
        <a:xfrm>
          <a:off x="6462521" y="1074801"/>
          <a:ext cx="921258" cy="921258"/>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latin typeface="+mj-lt"/>
          </a:endParaRPr>
        </a:p>
      </dsp:txBody>
      <dsp:txXfrm>
        <a:off x="6669804" y="1074801"/>
        <a:ext cx="506692" cy="693247"/>
      </dsp:txXfrm>
    </dsp:sp>
    <dsp:sp modelId="{FEA6CC59-A883-4ABF-A859-84A11B064E7B}">
      <dsp:nvSpPr>
        <dsp:cNvPr id="0" name=""/>
        <dsp:cNvSpPr/>
      </dsp:nvSpPr>
      <dsp:spPr>
        <a:xfrm>
          <a:off x="7114031" y="2718892"/>
          <a:ext cx="921258" cy="921258"/>
        </a:xfrm>
        <a:prstGeom prst="downArrow">
          <a:avLst>
            <a:gd name="adj1" fmla="val 55000"/>
            <a:gd name="adj2" fmla="val 45000"/>
          </a:avLst>
        </a:prstGeom>
        <a:solidFill>
          <a:schemeClr val="accent2">
            <a:tint val="40000"/>
            <a:alpha val="90000"/>
            <a:hueOff val="-8578433"/>
            <a:satOff val="21636"/>
            <a:lumOff val="-767"/>
            <a:alphaOff val="0"/>
          </a:schemeClr>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latin typeface="+mj-lt"/>
          </a:endParaRPr>
        </a:p>
      </dsp:txBody>
      <dsp:txXfrm>
        <a:off x="7321314" y="2718892"/>
        <a:ext cx="506692" cy="69324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0.02586</cdr:x>
      <cdr:y>0.91667</cdr:y>
    </cdr:from>
    <cdr:to>
      <cdr:x>1</cdr:x>
      <cdr:y>0.97619</cdr:y>
    </cdr:to>
    <cdr:sp macro="" textlink="">
      <cdr:nvSpPr>
        <cdr:cNvPr id="2" name="TextBox 1"/>
        <cdr:cNvSpPr txBox="1"/>
      </cdr:nvSpPr>
      <cdr:spPr>
        <a:xfrm xmlns:a="http://schemas.openxmlformats.org/drawingml/2006/main">
          <a:off x="228600" y="5867400"/>
          <a:ext cx="8610600" cy="381000"/>
        </a:xfrm>
        <a:prstGeom xmlns:a="http://schemas.openxmlformats.org/drawingml/2006/main" prst="rect">
          <a:avLst/>
        </a:prstGeom>
        <a:solidFill xmlns:a="http://schemas.openxmlformats.org/drawingml/2006/main">
          <a:schemeClr val="bg2"/>
        </a:solidFill>
      </cdr:spPr>
      <cdr:txBody>
        <a:bodyPr xmlns:a="http://schemas.openxmlformats.org/drawingml/2006/main" vertOverflow="clip" wrap="none" rtlCol="0"/>
        <a:lstStyle xmlns:a="http://schemas.openxmlformats.org/drawingml/2006/main"/>
        <a:p xmlns:a="http://schemas.openxmlformats.org/drawingml/2006/main">
          <a:endParaRPr lang="en-US" sz="800" dirty="0"/>
        </a:p>
      </cdr:txBody>
    </cdr:sp>
  </cdr:relSizeAnchor>
</c:userShapes>
</file>

<file path=ppt/drawings/drawing2.xml><?xml version="1.0" encoding="utf-8"?>
<c:userShapes xmlns:c="http://schemas.openxmlformats.org/drawingml/2006/chart">
  <cdr:relSizeAnchor xmlns:cdr="http://schemas.openxmlformats.org/drawingml/2006/chartDrawing">
    <cdr:from>
      <cdr:x>0.157</cdr:x>
      <cdr:y>0.51939</cdr:y>
    </cdr:from>
    <cdr:to>
      <cdr:x>0.21347</cdr:x>
      <cdr:y>0.75021</cdr:y>
    </cdr:to>
    <cdr:sp macro="" textlink="">
      <cdr:nvSpPr>
        <cdr:cNvPr id="2" name="Up Arrow 1"/>
        <cdr:cNvSpPr/>
      </cdr:nvSpPr>
      <cdr:spPr>
        <a:xfrm xmlns:a="http://schemas.openxmlformats.org/drawingml/2006/main">
          <a:off x="1347270" y="2201635"/>
          <a:ext cx="484632" cy="978408"/>
        </a:xfrm>
        <a:prstGeom xmlns:a="http://schemas.openxmlformats.org/drawingml/2006/main" prst="upArrow">
          <a:avLst/>
        </a:prstGeom>
        <a:solidFill xmlns:a="http://schemas.openxmlformats.org/drawingml/2006/main">
          <a:srgbClr val="99FF99"/>
        </a:solidFill>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5828FE-8A5C-4D9B-A827-5F26383A10AB}" type="datetimeFigureOut">
              <a:rPr lang="en-US" smtClean="0"/>
              <a:t>9/23/2013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75967C-D851-4B5E-9964-1EF9B287E270}" type="slidenum">
              <a:rPr lang="en-US" smtClean="0"/>
              <a:t>‹#›</a:t>
            </a:fld>
            <a:endParaRPr lang="en-US"/>
          </a:p>
        </p:txBody>
      </p:sp>
    </p:spTree>
    <p:extLst>
      <p:ext uri="{BB962C8B-B14F-4D97-AF65-F5344CB8AC3E}">
        <p14:creationId xmlns:p14="http://schemas.microsoft.com/office/powerpoint/2010/main" val="4126373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75967C-D851-4B5E-9964-1EF9B287E270}" type="slidenum">
              <a:rPr lang="en-US" smtClean="0"/>
              <a:t>1</a:t>
            </a:fld>
            <a:endParaRPr lang="en-US"/>
          </a:p>
        </p:txBody>
      </p:sp>
    </p:spTree>
    <p:extLst>
      <p:ext uri="{BB962C8B-B14F-4D97-AF65-F5344CB8AC3E}">
        <p14:creationId xmlns:p14="http://schemas.microsoft.com/office/powerpoint/2010/main" val="3353723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Selection of the appropriate reporting category involves a multi-stage procedure – identifying (in column 1) the type of program the child attends, if any, (and the number of hours per week in attendance for Row Set A), then further identifying (in column 2) the setting in which the child receives the majority of special education and related services.   </a:t>
            </a:r>
          </a:p>
          <a:p>
            <a:pPr>
              <a:defRPr/>
            </a:pPr>
            <a:endParaRPr lang="en-US" smtClean="0"/>
          </a:p>
          <a:p>
            <a:pPr>
              <a:defRPr/>
            </a:pPr>
            <a:endParaRPr lang="en-US" dirty="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B09AD9-D32D-4157-98CF-A9175DA52EF0}" type="slidenum">
              <a:rPr lang="en-US" smtClean="0">
                <a:latin typeface="Arial" pitchFamily="34" charset="0"/>
                <a:cs typeface="Arial" pitchFamily="34" charset="0"/>
              </a:rPr>
              <a:pPr/>
              <a:t>12</a:t>
            </a:fld>
            <a:endParaRPr lang="en-US"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Selection of the appropriate reporting category involves a multi-stage procedure – identifying (in column 1) the type of program the child attends, if any, (and the number of hours per week in attendance for Row Set A), then further identifying (in column 2) the setting in which the child receives the majority of special education and related services.   </a:t>
            </a:r>
          </a:p>
          <a:p>
            <a:pPr>
              <a:defRPr/>
            </a:pPr>
            <a:endParaRPr lang="en-US" smtClean="0"/>
          </a:p>
          <a:p>
            <a:pPr>
              <a:defRPr/>
            </a:pPr>
            <a:endParaRPr lang="en-US" dirty="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B09AD9-D32D-4157-98CF-A9175DA52EF0}" type="slidenum">
              <a:rPr lang="en-US" smtClean="0">
                <a:latin typeface="Arial" pitchFamily="34" charset="0"/>
                <a:cs typeface="Arial" pitchFamily="34" charset="0"/>
              </a:rPr>
              <a:pPr/>
              <a:t>13</a:t>
            </a:fld>
            <a:endParaRPr lang="en-US"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What are some things measured in your programs?   Discussion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A5D7F06-D09A-4FE0-B6FB-F6A6F3A7AF78}"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Selection of the appropriate reporting category involves a multi-stage procedure – identifying (in column 1) the type of program the child attends, if any, (and the number of hours per week in attendance for Row Set A), then further identifying (in column 2) the setting in which the child receives the majority of special education and related services.   </a:t>
            </a:r>
          </a:p>
          <a:p>
            <a:pPr>
              <a:defRPr/>
            </a:pPr>
            <a:endParaRPr lang="en-US" dirty="0" smtClean="0"/>
          </a:p>
          <a:p>
            <a:pPr>
              <a:defRPr/>
            </a:pPr>
            <a:endParaRPr lang="en-US" dirty="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B09AD9-D32D-4157-98CF-A9175DA52EF0}" type="slidenum">
              <a:rPr lang="en-US" smtClean="0">
                <a:latin typeface="Arial" pitchFamily="34" charset="0"/>
                <a:cs typeface="Arial" pitchFamily="34" charset="0"/>
              </a:rPr>
              <a:pPr/>
              <a:t>16</a:t>
            </a:fld>
            <a:endParaRPr lang="en-US"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Preliminary 2011 data</a:t>
            </a:r>
            <a:endParaRPr lang="en-US" dirty="0"/>
          </a:p>
        </p:txBody>
      </p:sp>
      <p:sp>
        <p:nvSpPr>
          <p:cNvPr id="4" name="Slide Number Placeholder 3"/>
          <p:cNvSpPr>
            <a:spLocks noGrp="1"/>
          </p:cNvSpPr>
          <p:nvPr>
            <p:ph type="sldNum" sz="quarter" idx="10"/>
          </p:nvPr>
        </p:nvSpPr>
        <p:spPr/>
        <p:txBody>
          <a:bodyPr/>
          <a:lstStyle/>
          <a:p>
            <a:fld id="{4375967C-D851-4B5E-9964-1EF9B287E270}" type="slidenum">
              <a:rPr lang="en-US" smtClean="0"/>
              <a:t>21</a:t>
            </a:fld>
            <a:endParaRPr lang="en-US"/>
          </a:p>
        </p:txBody>
      </p:sp>
    </p:spTree>
    <p:extLst>
      <p:ext uri="{BB962C8B-B14F-4D97-AF65-F5344CB8AC3E}">
        <p14:creationId xmlns:p14="http://schemas.microsoft.com/office/powerpoint/2010/main" val="3617194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Preliminary</a:t>
            </a:r>
            <a:r>
              <a:rPr lang="en-US" baseline="0" dirty="0" smtClean="0"/>
              <a:t> 2011 data</a:t>
            </a:r>
            <a:endParaRPr lang="en-US" dirty="0"/>
          </a:p>
        </p:txBody>
      </p:sp>
      <p:sp>
        <p:nvSpPr>
          <p:cNvPr id="4" name="Slide Number Placeholder 3"/>
          <p:cNvSpPr>
            <a:spLocks noGrp="1"/>
          </p:cNvSpPr>
          <p:nvPr>
            <p:ph type="sldNum" sz="quarter" idx="10"/>
          </p:nvPr>
        </p:nvSpPr>
        <p:spPr/>
        <p:txBody>
          <a:bodyPr/>
          <a:lstStyle/>
          <a:p>
            <a:fld id="{4375967C-D851-4B5E-9964-1EF9B287E270}" type="slidenum">
              <a:rPr lang="en-US" smtClean="0"/>
              <a:t>23</a:t>
            </a:fld>
            <a:endParaRPr lang="en-US"/>
          </a:p>
        </p:txBody>
      </p:sp>
    </p:spTree>
    <p:extLst>
      <p:ext uri="{BB962C8B-B14F-4D97-AF65-F5344CB8AC3E}">
        <p14:creationId xmlns:p14="http://schemas.microsoft.com/office/powerpoint/2010/main" val="2260195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A5D7F06-D09A-4FE0-B6FB-F6A6F3A7AF78}" type="slidenum">
              <a:rPr lang="en-US" smtClean="0"/>
              <a:pPr/>
              <a:t>29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75967C-D851-4B5E-9964-1EF9B287E270}" type="slidenum">
              <a:rPr lang="en-US" smtClean="0"/>
              <a:t>36</a:t>
            </a:fld>
            <a:endParaRPr lang="en-US"/>
          </a:p>
        </p:txBody>
      </p:sp>
    </p:spTree>
    <p:extLst>
      <p:ext uri="{BB962C8B-B14F-4D97-AF65-F5344CB8AC3E}">
        <p14:creationId xmlns:p14="http://schemas.microsoft.com/office/powerpoint/2010/main" val="2676478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Selection of the appropriate reporting category involves a multi-stage procedure – identifying (in column 1) the type of program the child attends, if any, (and the number of hours per week in attendance for Row Set A), then further identifying (in column 2) the setting in which the child receives the majority of special education and related services.   </a:t>
            </a:r>
          </a:p>
          <a:p>
            <a:pPr>
              <a:defRPr/>
            </a:pPr>
            <a:endParaRPr lang="en-US" smtClean="0"/>
          </a:p>
          <a:p>
            <a:pPr>
              <a:defRPr/>
            </a:pPr>
            <a:endParaRPr lang="en-US" dirty="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B09AD9-D32D-4157-98CF-A9175DA52EF0}" type="slidenum">
              <a:rPr lang="en-US" smtClean="0">
                <a:latin typeface="Arial" pitchFamily="34" charset="0"/>
                <a:cs typeface="Arial" pitchFamily="34" charset="0"/>
              </a:rPr>
              <a:pPr/>
              <a:t>39</a:t>
            </a:fld>
            <a:endParaRPr lang="en-US" smtClean="0">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Selection of the appropriate reporting category involves a multi-stage procedure – identifying (in column 1) the type of program the child attends, if any, (and the number of hours per week in attendance for Row Set A), then further identifying (in column 2) the setting in which the child receives the majority of special education and related services.   </a:t>
            </a:r>
          </a:p>
          <a:p>
            <a:pPr>
              <a:defRPr/>
            </a:pPr>
            <a:endParaRPr lang="en-US" smtClean="0"/>
          </a:p>
          <a:p>
            <a:pPr>
              <a:defRPr/>
            </a:pPr>
            <a:endParaRPr lang="en-US" dirty="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B09AD9-D32D-4157-98CF-A9175DA52EF0}" type="slidenum">
              <a:rPr lang="en-US" smtClean="0">
                <a:latin typeface="Arial" pitchFamily="34" charset="0"/>
                <a:cs typeface="Arial" pitchFamily="34" charset="0"/>
              </a:rPr>
              <a:pPr/>
              <a:t>40</a:t>
            </a:fld>
            <a:endParaRPr 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make data-informed decisions, we need data sources that are individually meaningful, useful for mandated reporting, and coordinated with other data sources.  This session will focus on Educational Environments data for preschool aged children, and Indicator 6 reporting.  Participants will have a better understanding of early childhood data around inclusion, and participate in a discussion of how this data can be used to improve service delivery to children and families.</a:t>
            </a:r>
          </a:p>
          <a:p>
            <a:endParaRPr lang="en-US" dirty="0"/>
          </a:p>
        </p:txBody>
      </p:sp>
      <p:sp>
        <p:nvSpPr>
          <p:cNvPr id="4" name="Slide Number Placeholder 3"/>
          <p:cNvSpPr>
            <a:spLocks noGrp="1"/>
          </p:cNvSpPr>
          <p:nvPr>
            <p:ph type="sldNum" sz="quarter" idx="10"/>
          </p:nvPr>
        </p:nvSpPr>
        <p:spPr/>
        <p:txBody>
          <a:bodyPr/>
          <a:lstStyle/>
          <a:p>
            <a:fld id="{4375967C-D851-4B5E-9964-1EF9B287E270}" type="slidenum">
              <a:rPr lang="en-US" smtClean="0"/>
              <a:t>2</a:t>
            </a:fld>
            <a:endParaRPr lang="en-US"/>
          </a:p>
        </p:txBody>
      </p:sp>
    </p:spTree>
    <p:extLst>
      <p:ext uri="{BB962C8B-B14F-4D97-AF65-F5344CB8AC3E}">
        <p14:creationId xmlns:p14="http://schemas.microsoft.com/office/powerpoint/2010/main" val="4164065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A5D7F06-D09A-4FE0-B6FB-F6A6F3A7AF78}" type="slidenum">
              <a:rPr lang="en-US" smtClean="0"/>
              <a:pPr/>
              <a:t>41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A5D7F06-D09A-4FE0-B6FB-F6A6F3A7AF78}" type="slidenum">
              <a:rPr lang="en-US" smtClean="0"/>
              <a:pPr/>
              <a:t>42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A5D7F06-D09A-4FE0-B6FB-F6A6F3A7AF78}" type="slidenum">
              <a:rPr lang="en-US" smtClean="0"/>
              <a:pPr/>
              <a:t>43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Introductions of</a:t>
            </a:r>
            <a:r>
              <a:rPr lang="en-US" baseline="0" dirty="0" smtClean="0"/>
              <a:t> those in audience.  By name or show of hands by role, depending on number of attendees.</a:t>
            </a:r>
          </a:p>
        </p:txBody>
      </p:sp>
      <p:sp>
        <p:nvSpPr>
          <p:cNvPr id="4" name="Slide Number Placeholder 3"/>
          <p:cNvSpPr>
            <a:spLocks noGrp="1"/>
          </p:cNvSpPr>
          <p:nvPr>
            <p:ph type="sldNum" sz="quarter" idx="10"/>
          </p:nvPr>
        </p:nvSpPr>
        <p:spPr/>
        <p:txBody>
          <a:bodyPr/>
          <a:lstStyle/>
          <a:p>
            <a:fld id="{EA5D7F06-D09A-4FE0-B6FB-F6A6F3A7AF7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EC5520-6D23-454D-97C0-AA165AFEF45D}" type="slidenum">
              <a:rPr lang="en-US" smtClean="0">
                <a:latin typeface="Arial" pitchFamily="34" charset="0"/>
                <a:cs typeface="Arial" pitchFamily="34" charset="0"/>
              </a:rPr>
              <a:pPr/>
              <a:t>5</a:t>
            </a:fld>
            <a:endParaRPr lang="en-US" dirty="0"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What are some things measured in your programs?   Discussion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A5D7F06-D09A-4FE0-B6FB-F6A6F3A7AF78}"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Educational</a:t>
            </a:r>
            <a:r>
              <a:rPr lang="en-US" baseline="0" dirty="0" smtClean="0"/>
              <a:t> environments data is collected yearly for every preschool child receiving services under the Individuals with Disabilities Education Act.  IDEA</a:t>
            </a:r>
          </a:p>
          <a:p>
            <a:endParaRPr lang="en-US" baseline="0" dirty="0" smtClean="0"/>
          </a:p>
          <a:p>
            <a:r>
              <a:rPr lang="en-US" baseline="0" dirty="0" smtClean="0"/>
              <a:t>Data is collected on a date between October 1</a:t>
            </a:r>
            <a:r>
              <a:rPr lang="en-US" baseline="30000" dirty="0" smtClean="0"/>
              <a:t>st</a:t>
            </a:r>
            <a:r>
              <a:rPr lang="en-US" baseline="0" dirty="0" smtClean="0"/>
              <a:t> and December 1</a:t>
            </a:r>
            <a:r>
              <a:rPr lang="en-US" baseline="30000" dirty="0" smtClean="0"/>
              <a:t>st</a:t>
            </a:r>
            <a:r>
              <a:rPr lang="en-US" baseline="0" dirty="0" smtClean="0"/>
              <a:t> every year.  The count is unduplicated, meaning that every child is counted one time in one category.</a:t>
            </a:r>
            <a:endParaRPr lang="en-US" dirty="0"/>
          </a:p>
        </p:txBody>
      </p:sp>
      <p:sp>
        <p:nvSpPr>
          <p:cNvPr id="4" name="Slide Number Placeholder 3"/>
          <p:cNvSpPr>
            <a:spLocks noGrp="1"/>
          </p:cNvSpPr>
          <p:nvPr>
            <p:ph type="sldNum" sz="quarter" idx="10"/>
          </p:nvPr>
        </p:nvSpPr>
        <p:spPr/>
        <p:txBody>
          <a:bodyPr/>
          <a:lstStyle/>
          <a:p>
            <a:fld id="{EA5D7F06-D09A-4FE0-B6FB-F6A6F3A7AF78}"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00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3899A7-A472-41A4-9843-1E227FF9DB26}" type="slidenum">
              <a:rPr lang="en-US" smtClean="0">
                <a:latin typeface="Arial" pitchFamily="34" charset="0"/>
                <a:cs typeface="Arial" pitchFamily="34" charset="0"/>
              </a:rPr>
              <a:pPr/>
              <a:t>9</a:t>
            </a:fld>
            <a:endParaRPr lang="en-US"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ＭＳ Ｐゴシック" pitchFamily="34" charset="-128"/>
                <a:cs typeface="+mn-cs"/>
              </a:rPr>
              <a:t>The flow chart demonstrates the decision making process for determining where to place children ages 3-5.  You should determine if the child is in a regular early childhood program for more or less than 10 hours a week and then determine where they are receiving the majority of their services.</a:t>
            </a:r>
            <a:endParaRPr lang="en-US" dirty="0"/>
          </a:p>
        </p:txBody>
      </p:sp>
      <p:sp>
        <p:nvSpPr>
          <p:cNvPr id="4" name="Slide Number Placeholder 3"/>
          <p:cNvSpPr>
            <a:spLocks noGrp="1"/>
          </p:cNvSpPr>
          <p:nvPr>
            <p:ph type="sldNum" sz="quarter" idx="10"/>
          </p:nvPr>
        </p:nvSpPr>
        <p:spPr/>
        <p:txBody>
          <a:bodyPr/>
          <a:lstStyle/>
          <a:p>
            <a:pPr>
              <a:defRPr/>
            </a:pPr>
            <a:fld id="{87FC8386-5A6E-4F0C-A894-0821749494BD}" type="slidenum">
              <a:rPr lang="en-US" smtClean="0"/>
              <a:pPr>
                <a:defRPr/>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Selection of the appropriate reporting category involves a multi-stage procedure – identifying (in column 1) the type of program the child attends, if any, (and the number of hours per week in attendance for Row Set A), then further identifying (in column 2) the setting in which the child receives the majority of special education and related services.   </a:t>
            </a:r>
          </a:p>
          <a:p>
            <a:pPr>
              <a:defRPr/>
            </a:pPr>
            <a:endParaRPr lang="en-US" smtClean="0"/>
          </a:p>
          <a:p>
            <a:pPr>
              <a:defRPr/>
            </a:pPr>
            <a:endParaRPr lang="en-US" dirty="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B09AD9-D32D-4157-98CF-A9175DA52EF0}" type="slidenum">
              <a:rPr lang="en-US" smtClean="0">
                <a:latin typeface="Arial" pitchFamily="34" charset="0"/>
                <a:cs typeface="Arial" pitchFamily="34" charset="0"/>
              </a:rPr>
              <a:pPr/>
              <a:t>11</a:t>
            </a:fld>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04FF274-4E59-425B-A2E1-C33161A045E6}" type="datetimeFigureOut">
              <a:rPr lang="en-US" smtClean="0"/>
              <a:t>9/23/2013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D26822E1-516E-4481-A0AA-B2BBCCA7D87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4FF274-4E59-425B-A2E1-C33161A045E6}" type="datetimeFigureOut">
              <a:rPr lang="en-US" smtClean="0"/>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6822E1-516E-4481-A0AA-B2BBCCA7D87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304FF274-4E59-425B-A2E1-C33161A045E6}" type="datetimeFigureOut">
              <a:rPr lang="en-US" smtClean="0"/>
              <a:t>9/23/2013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26822E1-516E-4481-A0AA-B2BBCCA7D87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04FF274-4E59-425B-A2E1-C33161A045E6}" type="datetimeFigureOut">
              <a:rPr lang="en-US" smtClean="0"/>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26822E1-516E-4481-A0AA-B2BBCCA7D87D}"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04FF274-4E59-425B-A2E1-C33161A045E6}" type="datetimeFigureOut">
              <a:rPr lang="en-US" smtClean="0"/>
              <a:t>9/23/2013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26822E1-516E-4481-A0AA-B2BBCCA7D87D}"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304FF274-4E59-425B-A2E1-C33161A045E6}" type="datetimeFigureOut">
              <a:rPr lang="en-US" smtClean="0"/>
              <a:t>9/23/2013</a:t>
            </a:fld>
            <a:endParaRPr lang="en-US"/>
          </a:p>
        </p:txBody>
      </p:sp>
      <p:sp>
        <p:nvSpPr>
          <p:cNvPr id="10" name="Slide Number Placeholder 9"/>
          <p:cNvSpPr>
            <a:spLocks noGrp="1"/>
          </p:cNvSpPr>
          <p:nvPr>
            <p:ph type="sldNum" sz="quarter" idx="16"/>
          </p:nvPr>
        </p:nvSpPr>
        <p:spPr/>
        <p:txBody>
          <a:bodyPr rtlCol="0"/>
          <a:lstStyle/>
          <a:p>
            <a:fld id="{D26822E1-516E-4481-A0AA-B2BBCCA7D87D}"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304FF274-4E59-425B-A2E1-C33161A045E6}" type="datetimeFigureOut">
              <a:rPr lang="en-US" smtClean="0"/>
              <a:t>9/23/2013</a:t>
            </a:fld>
            <a:endParaRPr lang="en-US"/>
          </a:p>
        </p:txBody>
      </p:sp>
      <p:sp>
        <p:nvSpPr>
          <p:cNvPr id="12" name="Slide Number Placeholder 11"/>
          <p:cNvSpPr>
            <a:spLocks noGrp="1"/>
          </p:cNvSpPr>
          <p:nvPr>
            <p:ph type="sldNum" sz="quarter" idx="16"/>
          </p:nvPr>
        </p:nvSpPr>
        <p:spPr/>
        <p:txBody>
          <a:bodyPr rtlCol="0"/>
          <a:lstStyle/>
          <a:p>
            <a:fld id="{D26822E1-516E-4481-A0AA-B2BBCCA7D87D}"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04FF274-4E59-425B-A2E1-C33161A045E6}" type="datetimeFigureOut">
              <a:rPr lang="en-US" smtClean="0"/>
              <a:t>9/23/2013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26822E1-516E-4481-A0AA-B2BBCCA7D87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4FF274-4E59-425B-A2E1-C33161A045E6}" type="datetimeFigureOut">
              <a:rPr lang="en-US" smtClean="0"/>
              <a:t>9/23/2013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26822E1-516E-4481-A0AA-B2BBCCA7D87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04FF274-4E59-425B-A2E1-C33161A045E6}" type="datetimeFigureOut">
              <a:rPr lang="en-US" smtClean="0"/>
              <a:t>9/23/2013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26822E1-516E-4481-A0AA-B2BBCCA7D87D}"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304FF274-4E59-425B-A2E1-C33161A045E6}" type="datetimeFigureOut">
              <a:rPr lang="en-US" smtClean="0"/>
              <a:t>9/23/2013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26822E1-516E-4481-A0AA-B2BBCCA7D87D}"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04FF274-4E59-425B-A2E1-C33161A045E6}" type="datetimeFigureOut">
              <a:rPr lang="en-US" smtClean="0"/>
              <a:t>9/23/2013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26822E1-516E-4481-A0AA-B2BBCCA7D87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upload.wikimedia.org/wikipedia/commons/6/66/Einstein_1921_by_F_Schmutzer.jpg" TargetMode="External"/><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hyperlink" Target="http://spinnakr.com/blog/wp-content/uploads/2013/03/Albert-Einstein.jpg"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6.xml"/><Relationship Id="rId7" Type="http://schemas.openxmlformats.org/officeDocument/2006/relationships/diagramQuickStyle" Target="../diagrams/quickStyl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8.xml"/><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9.jpe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hyperlink" Target="http://www.google.com/url?sa=i&amp;source=images&amp;cd=&amp;cad=rja&amp;docid=AAeJwLrenxOtCM&amp;tbnid=P1uNX3ZwqaVs0M:&amp;ved=0CAgQjRwwAA&amp;url=http://www.photo-dictionary.com/phrase/620/ruler.html&amp;ei=c66HUbiGIsr4qAHnl4DYCg&amp;psig=AFQjCNF-HOvIfTaTegkWOxTZnoCTTfMaNQ&amp;ust=1367932915633184"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9.jpeg"/><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hyperlink" Target="http://www.google.com/url?sa=i&amp;source=images&amp;cd=&amp;cad=rja&amp;docid=AAeJwLrenxOtCM&amp;tbnid=P1uNX3ZwqaVs0M:&amp;ved=0CAgQjRwwAA&amp;url=http://www.photo-dictionary.com/phrase/620/ruler.html&amp;ei=c66HUbiGIsr4qAHnl4DYCg&amp;psig=AFQjCNF-HOvIfTaTegkWOxTZnoCTTfMaNQ&amp;ust=136793291563318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9.jpeg"/><Relationship Id="rId7"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hyperlink" Target="http://www.google.com/url?sa=i&amp;source=images&amp;cd=&amp;cad=rja&amp;docid=AAeJwLrenxOtCM&amp;tbnid=P1uNX3ZwqaVs0M:&amp;ved=0CAgQjRwwAA&amp;url=http://www.photo-dictionary.com/phrase/620/ruler.html&amp;ei=c66HUbiGIsr4qAHnl4DYCg&amp;psig=AFQjCNF-HOvIfTaTegkWOxTZnoCTTfMaNQ&amp;ust=1367932915633184" TargetMode="External"/></Relationships>
</file>

<file path=ppt/slides/_rels/slide4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9.jpeg"/><Relationship Id="rId7"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hyperlink" Target="http://www.google.com/url?sa=i&amp;source=images&amp;cd=&amp;cad=rja&amp;docid=AAeJwLrenxOtCM&amp;tbnid=P1uNX3ZwqaVs0M:&amp;ved=0CAgQjRwwAA&amp;url=http://www.photo-dictionary.com/phrase/620/ruler.html&amp;ei=c66HUbiGIsr4qAHnl4DYCg&amp;psig=AFQjCNF-HOvIfTaTegkWOxTZnoCTTfMaNQ&amp;ust=1367932915633184" TargetMode="External"/></Relationships>
</file>

<file path=ppt/slides/_rels/slide4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9.jpeg"/><Relationship Id="rId7"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hyperlink" Target="http://www.google.com/url?sa=i&amp;source=images&amp;cd=&amp;cad=rja&amp;docid=AAeJwLrenxOtCM&amp;tbnid=P1uNX3ZwqaVs0M:&amp;ved=0CAgQjRwwAA&amp;url=http://www.photo-dictionary.com/phrase/620/ruler.html&amp;ei=c66HUbiGIsr4qAHnl4DYCg&amp;psig=AFQjCNF-HOvIfTaTegkWOxTZnoCTTfMaNQ&amp;ust=1367932915633184"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9.jpe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hyperlink" Target="http://www.google.com/url?sa=i&amp;source=images&amp;cd=&amp;cad=rja&amp;docid=AAeJwLrenxOtCM&amp;tbnid=P1uNX3ZwqaVs0M:&amp;ved=0CAgQjRwwAA&amp;url=http://www.photo-dictionary.com/phrase/620/ruler.html&amp;ei=c66HUbiGIsr4qAHnl4DYCg&amp;psig=AFQjCNF-HOvIfTaTegkWOxTZnoCTTfMaNQ&amp;ust=136793291563318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304800" y="838200"/>
            <a:ext cx="7696199" cy="5715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solidFill>
                <a:schemeClr val="accent4">
                  <a:lumMod val="20000"/>
                  <a:lumOff val="80000"/>
                </a:schemeClr>
              </a:solidFill>
            </a:endParaRPr>
          </a:p>
          <a:p>
            <a:pPr algn="ctr"/>
            <a:endParaRPr lang="en-US" sz="2800" dirty="0">
              <a:solidFill>
                <a:schemeClr val="accent4">
                  <a:lumMod val="20000"/>
                  <a:lumOff val="80000"/>
                </a:schemeClr>
              </a:solidFill>
            </a:endParaRPr>
          </a:p>
          <a:p>
            <a:pPr algn="ctr"/>
            <a:endParaRPr lang="en-US" sz="2800" dirty="0" smtClean="0">
              <a:solidFill>
                <a:schemeClr val="accent4">
                  <a:lumMod val="20000"/>
                  <a:lumOff val="80000"/>
                </a:schemeClr>
              </a:solidFill>
            </a:endParaRPr>
          </a:p>
          <a:p>
            <a:pPr algn="ctr"/>
            <a:endParaRPr lang="en-US" sz="2800" dirty="0">
              <a:solidFill>
                <a:schemeClr val="accent4">
                  <a:lumMod val="20000"/>
                  <a:lumOff val="80000"/>
                </a:schemeClr>
              </a:solidFill>
            </a:endParaRPr>
          </a:p>
          <a:p>
            <a:pPr algn="ctr"/>
            <a:r>
              <a:rPr lang="en-US" sz="2800" dirty="0" smtClean="0">
                <a:solidFill>
                  <a:schemeClr val="accent4">
                    <a:lumMod val="20000"/>
                    <a:lumOff val="80000"/>
                  </a:schemeClr>
                </a:solidFill>
              </a:rPr>
              <a:t>			</a:t>
            </a:r>
            <a:endParaRPr lang="en-US" sz="2800" dirty="0">
              <a:solidFill>
                <a:schemeClr val="accent4">
                  <a:lumMod val="20000"/>
                  <a:lumOff val="80000"/>
                </a:schemeClr>
              </a:solidFill>
            </a:endParaRPr>
          </a:p>
        </p:txBody>
      </p:sp>
      <p:pic>
        <p:nvPicPr>
          <p:cNvPr id="1026" name="Picture 2" descr="File:Einstein 1921 by F Schmutzer.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2602" y="1247141"/>
            <a:ext cx="4116860" cy="50774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lbert Einstein">
            <a:hlinkClick r:id="rId5"/>
          </p:cNvPr>
          <p:cNvPicPr/>
          <p:nvPr/>
        </p:nvPicPr>
        <p:blipFill rotWithShape="1">
          <a:blip r:embed="rId6">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rcRect l="32053" t="6715" r="8465" b="63434"/>
          <a:stretch/>
        </p:blipFill>
        <p:spPr bwMode="auto">
          <a:xfrm>
            <a:off x="975360" y="1676400"/>
            <a:ext cx="4686300" cy="2282396"/>
          </a:xfrm>
          <a:prstGeom prst="rect">
            <a:avLst/>
          </a:prstGeom>
          <a:ln w="57150" cap="sq">
            <a:solidFill>
              <a:srgbClr val="CCFF99"/>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762000" y="381000"/>
            <a:ext cx="7920438" cy="707886"/>
          </a:xfrm>
          <a:prstGeom prst="rect">
            <a:avLst/>
          </a:prstGeom>
          <a:noFill/>
        </p:spPr>
        <p:txBody>
          <a:bodyPr wrap="none" rtlCol="0">
            <a:spAutoFit/>
          </a:bodyPr>
          <a:lstStyle/>
          <a:p>
            <a:r>
              <a:rPr lang="en-US" sz="4000" b="1" dirty="0" smtClean="0"/>
              <a:t>Preschool Educational Environments</a:t>
            </a:r>
            <a:endParaRPr lang="en-US" sz="4000" b="1" dirty="0"/>
          </a:p>
        </p:txBody>
      </p:sp>
      <p:sp>
        <p:nvSpPr>
          <p:cNvPr id="2" name="TextBox 1"/>
          <p:cNvSpPr txBox="1"/>
          <p:nvPr/>
        </p:nvSpPr>
        <p:spPr>
          <a:xfrm>
            <a:off x="6819689" y="5955268"/>
            <a:ext cx="1486111" cy="369332"/>
          </a:xfrm>
          <a:prstGeom prst="rect">
            <a:avLst/>
          </a:prstGeom>
          <a:noFill/>
        </p:spPr>
        <p:txBody>
          <a:bodyPr wrap="none" rtlCol="0">
            <a:spAutoFit/>
          </a:bodyPr>
          <a:lstStyle/>
          <a:p>
            <a:pPr algn="ctr"/>
            <a:r>
              <a:rPr lang="en-US" dirty="0">
                <a:solidFill>
                  <a:schemeClr val="accent4">
                    <a:lumMod val="20000"/>
                    <a:lumOff val="80000"/>
                  </a:schemeClr>
                </a:solidFill>
              </a:rPr>
              <a:t>Albert Einstein</a:t>
            </a:r>
          </a:p>
        </p:txBody>
      </p:sp>
      <p:sp>
        <p:nvSpPr>
          <p:cNvPr id="7" name="Content Placeholder 5"/>
          <p:cNvSpPr txBox="1">
            <a:spLocks/>
          </p:cNvSpPr>
          <p:nvPr/>
        </p:nvSpPr>
        <p:spPr>
          <a:xfrm>
            <a:off x="403649" y="4141676"/>
            <a:ext cx="6400800" cy="2438400"/>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endParaRPr lang="en-US" sz="2400" b="1" dirty="0" smtClean="0">
              <a:solidFill>
                <a:srgbClr val="CCFF99"/>
              </a:solidFill>
            </a:endParaRPr>
          </a:p>
          <a:p>
            <a:pPr marL="0" indent="0">
              <a:buNone/>
            </a:pPr>
            <a:r>
              <a:rPr lang="en-US" sz="2400" b="1" dirty="0" smtClean="0">
                <a:solidFill>
                  <a:srgbClr val="CCFF99"/>
                </a:solidFill>
              </a:rPr>
              <a:t>Kim Mitchell</a:t>
            </a:r>
            <a:r>
              <a:rPr lang="en-US" sz="2400" dirty="0" smtClean="0">
                <a:solidFill>
                  <a:srgbClr val="CCFF99"/>
                </a:solidFill>
              </a:rPr>
              <a:t>, </a:t>
            </a:r>
            <a:r>
              <a:rPr lang="en-US" sz="2400" dirty="0" smtClean="0"/>
              <a:t>OSEP, Office of </a:t>
            </a:r>
          </a:p>
          <a:p>
            <a:pPr marL="0" indent="0">
              <a:buNone/>
            </a:pPr>
            <a:r>
              <a:rPr lang="en-US" sz="2400" dirty="0" smtClean="0"/>
              <a:t>Special Education Programs</a:t>
            </a:r>
          </a:p>
          <a:p>
            <a:pPr marL="0" indent="0">
              <a:buNone/>
            </a:pPr>
            <a:r>
              <a:rPr lang="en-US" sz="2400" dirty="0" smtClean="0"/>
              <a:t> </a:t>
            </a:r>
            <a:r>
              <a:rPr lang="en-US" sz="2400" b="1" dirty="0">
                <a:solidFill>
                  <a:srgbClr val="CCFF99"/>
                </a:solidFill>
              </a:rPr>
              <a:t>Debbie Cate</a:t>
            </a:r>
            <a:r>
              <a:rPr lang="en-US" sz="2400" dirty="0"/>
              <a:t>, ECTA </a:t>
            </a:r>
            <a:r>
              <a:rPr lang="en-US" sz="2400" dirty="0" smtClean="0"/>
              <a:t>Center</a:t>
            </a:r>
          </a:p>
          <a:p>
            <a:pPr marL="0" indent="0">
              <a:buNone/>
            </a:pPr>
            <a:r>
              <a:rPr lang="en-US" sz="2400" b="1" dirty="0" smtClean="0">
                <a:solidFill>
                  <a:srgbClr val="CCFF99"/>
                </a:solidFill>
              </a:rPr>
              <a:t>Mary Peters</a:t>
            </a:r>
            <a:r>
              <a:rPr lang="en-US" sz="2400" b="1" dirty="0" smtClean="0">
                <a:solidFill>
                  <a:schemeClr val="bg2">
                    <a:lumMod val="10000"/>
                  </a:schemeClr>
                </a:solidFill>
              </a:rPr>
              <a:t>,</a:t>
            </a:r>
            <a:r>
              <a:rPr lang="en-US" sz="2400" b="1" dirty="0" smtClean="0">
                <a:solidFill>
                  <a:srgbClr val="CCFF99"/>
                </a:solidFill>
              </a:rPr>
              <a:t> </a:t>
            </a:r>
            <a:r>
              <a:rPr lang="en-US" sz="2400" dirty="0" smtClean="0">
                <a:solidFill>
                  <a:schemeClr val="bg2">
                    <a:lumMod val="10000"/>
                  </a:schemeClr>
                </a:solidFill>
              </a:rPr>
              <a:t>DaSy, ECTA</a:t>
            </a:r>
          </a:p>
          <a:p>
            <a:endParaRPr lang="en-US" sz="1000" dirty="0" smtClean="0"/>
          </a:p>
        </p:txBody>
      </p:sp>
    </p:spTree>
    <p:extLst>
      <p:ext uri="{BB962C8B-B14F-4D97-AF65-F5344CB8AC3E}">
        <p14:creationId xmlns:p14="http://schemas.microsoft.com/office/powerpoint/2010/main" val="1015608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52400"/>
            <a:ext cx="8229600" cy="1143000"/>
          </a:xfrm>
        </p:spPr>
        <p:txBody>
          <a:bodyPr>
            <a:normAutofit/>
          </a:bodyPr>
          <a:lstStyle/>
          <a:p>
            <a:r>
              <a:rPr lang="en-US" sz="3200" b="1" dirty="0" smtClean="0">
                <a:solidFill>
                  <a:schemeClr val="accent1">
                    <a:lumMod val="75000"/>
                  </a:schemeClr>
                </a:solidFill>
                <a:cs typeface="Times New Roman" pitchFamily="18" charset="0"/>
              </a:rPr>
              <a:t>Decision making process for determining where to report children ages 3-5</a:t>
            </a:r>
            <a:endParaRPr lang="en-US" sz="3200" b="1" dirty="0">
              <a:solidFill>
                <a:schemeClr val="accent1">
                  <a:lumMod val="75000"/>
                </a:schemeClr>
              </a:solidFill>
              <a:cs typeface="Times New Roman" pitchFamily="18" charset="0"/>
            </a:endParaRPr>
          </a:p>
        </p:txBody>
      </p:sp>
      <p:graphicFrame>
        <p:nvGraphicFramePr>
          <p:cNvPr id="6" name="Diagram 5"/>
          <p:cNvGraphicFramePr/>
          <p:nvPr>
            <p:custDataLst>
              <p:tags r:id="rId2"/>
            </p:custDataLst>
            <p:extLst>
              <p:ext uri="{D42A27DB-BD31-4B8C-83A1-F6EECF244321}">
                <p14:modId xmlns:p14="http://schemas.microsoft.com/office/powerpoint/2010/main" val="3847818501"/>
              </p:ext>
            </p:extLst>
          </p:nvPr>
        </p:nvGraphicFramePr>
        <p:xfrm>
          <a:off x="228600" y="1905000"/>
          <a:ext cx="8686800" cy="4724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1436434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339636158"/>
              </p:ext>
            </p:extLst>
          </p:nvPr>
        </p:nvGraphicFramePr>
        <p:xfrm>
          <a:off x="152400" y="1109733"/>
          <a:ext cx="8763000" cy="5630283"/>
        </p:xfrm>
        <a:graphic>
          <a:graphicData uri="http://schemas.openxmlformats.org/drawingml/2006/table">
            <a:tbl>
              <a:tblPr/>
              <a:tblGrid>
                <a:gridCol w="4381500"/>
                <a:gridCol w="4381500"/>
              </a:tblGrid>
              <a:tr h="910715">
                <a:tc rowSpan="2">
                  <a:txBody>
                    <a:bodyPr/>
                    <a:lstStyle/>
                    <a:p>
                      <a:pPr marL="0" marR="0" lvl="0" indent="0" algn="just" defTabSz="914400" rtl="0" eaLnBrk="1" fontAlgn="base" latinLnBrk="0" hangingPunct="1">
                        <a:lnSpc>
                          <a:spcPct val="110000"/>
                        </a:lnSpc>
                        <a:spcBef>
                          <a:spcPts val="300"/>
                        </a:spcBef>
                        <a:spcAft>
                          <a:spcPts val="30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Row Set (A)</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0000"/>
                        </a:lnSpc>
                        <a:spcBef>
                          <a:spcPts val="30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CHILDREN ATTENDING A REGULAR EARLY CHILDHOOD PROGRAM AT LEAST 10 HRS PER WEEK,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ts val="813"/>
                        </a:lnSpc>
                        <a:spcBef>
                          <a:spcPct val="0"/>
                        </a:spcBef>
                        <a:spcAft>
                          <a:spcPts val="300"/>
                        </a:spcAft>
                        <a:buClrTx/>
                        <a:buSzTx/>
                        <a:buFontTx/>
                        <a:buNone/>
                        <a:tabLst/>
                      </a:pPr>
                      <a:endParaRPr kumimoji="0" lang="en-U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(A1) And receiving the MAJORITY of SPECIAL EDUCATION and related SERVICES in the REGULAR EARLY CHILDHOOD PROGRAM</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796751">
                <a:tc vMerge="1">
                  <a:txBody>
                    <a:bodyPr/>
                    <a:lstStyle/>
                    <a:p>
                      <a:endParaRPr lang="en-US"/>
                    </a:p>
                  </a:txBody>
                  <a:tcPr/>
                </a:tc>
                <a:tc>
                  <a:txBody>
                    <a:bodyPr/>
                    <a:lstStyle/>
                    <a:p>
                      <a:pPr marL="0" marR="0" lvl="0" indent="0" algn="l" defTabSz="914400" rtl="0" eaLnBrk="1" fontAlgn="base" latinLnBrk="0" hangingPunct="1">
                        <a:lnSpc>
                          <a:spcPct val="110000"/>
                        </a:lnSpc>
                        <a:spcBef>
                          <a:spcPct val="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(A2) …and receiving the majority of SPECIAL EDUCATION and related SERVICES in some OTHER LOCATION</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738736">
                <a:tc rowSpan="2">
                  <a:txBody>
                    <a:bodyPr/>
                    <a:lstStyle/>
                    <a:p>
                      <a:pPr marL="0" marR="0" lvl="0" indent="0" algn="just" defTabSz="914400" rtl="0" eaLnBrk="1" fontAlgn="base" latinLnBrk="0" hangingPunct="1">
                        <a:lnSpc>
                          <a:spcPct val="110000"/>
                        </a:lnSpc>
                        <a:spcBef>
                          <a:spcPts val="300"/>
                        </a:spcBef>
                        <a:spcAft>
                          <a:spcPts val="30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  Row Set (B)</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0000"/>
                        </a:lnSpc>
                        <a:spcBef>
                          <a:spcPts val="30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CHILDREN ATTENDING A REGULAR EARLY CHILDHOOD PROGRAM LESS THAN 10 HRS PER WEEK,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ts val="813"/>
                        </a:lnSpc>
                        <a:spcBef>
                          <a:spcPct val="0"/>
                        </a:spcBef>
                        <a:spcAft>
                          <a:spcPts val="300"/>
                        </a:spcAft>
                        <a:buClrTx/>
                        <a:buSzTx/>
                        <a:buFontTx/>
                        <a:buNone/>
                        <a:tabLst/>
                      </a:pPr>
                      <a:endParaRPr kumimoji="0" lang="en-U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(B1) And receiving the MAJORITY of SPECIAL EDUCATION and related SERVICES in the REGULAR EARLY CHILDHOOD PROGRAM</a:t>
                      </a: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667028">
                <a:tc vMerge="1">
                  <a:txBody>
                    <a:bodyPr/>
                    <a:lstStyle/>
                    <a:p>
                      <a:endParaRPr lang="en-US"/>
                    </a:p>
                  </a:txBody>
                  <a:tcPr/>
                </a:tc>
                <a:tc>
                  <a:txBody>
                    <a:bodyPr/>
                    <a:lstStyle/>
                    <a:p>
                      <a:pPr marL="0" marR="0" lvl="0" indent="0" algn="l" defTabSz="914400" rtl="0" eaLnBrk="1" fontAlgn="base" latinLnBrk="0" hangingPunct="1">
                        <a:lnSpc>
                          <a:spcPct val="110000"/>
                        </a:lnSpc>
                        <a:spcBef>
                          <a:spcPct val="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(B2) …and RECEIVING the majority of SPECIAL EDUCATION and related SERVICES in some OTHER LOCATION</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73478">
                <a:tc rowSpan="3">
                  <a:txBody>
                    <a:bodyPr/>
                    <a:lstStyle/>
                    <a:p>
                      <a:pPr marL="0" marR="0" lvl="0" indent="0" algn="l" defTabSz="914400" rtl="0" eaLnBrk="1" fontAlgn="base" latinLnBrk="0" hangingPunct="1">
                        <a:lnSpc>
                          <a:spcPct val="110000"/>
                        </a:lnSpc>
                        <a:spcBef>
                          <a:spcPts val="300"/>
                        </a:spcBef>
                        <a:spcAft>
                          <a:spcPts val="30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  Row Set (C)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0000"/>
                        </a:lnSpc>
                        <a:spcBef>
                          <a:spcPts val="30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CHILDREN </a:t>
                      </a:r>
                      <a:r>
                        <a:rPr kumimoji="0" lang="en-US" sz="1400" b="1" i="0" u="sng" strike="noStrike" cap="none" normalizeH="0" baseline="0" dirty="0" smtClean="0">
                          <a:ln>
                            <a:noFill/>
                          </a:ln>
                          <a:solidFill>
                            <a:schemeClr val="tx1"/>
                          </a:solidFill>
                          <a:effectLst/>
                          <a:latin typeface="Arial" charset="0"/>
                          <a:cs typeface="Times New Roman" pitchFamily="18" charset="0"/>
                        </a:rPr>
                        <a:t>ATTENDING A SPECIAL EDUCATION</a:t>
                      </a:r>
                      <a:r>
                        <a:rPr kumimoji="0" lang="en-US" sz="1400" b="1" i="0" u="none" strike="noStrike" cap="none" normalizeH="0" baseline="0" dirty="0" smtClean="0">
                          <a:ln>
                            <a:noFill/>
                          </a:ln>
                          <a:solidFill>
                            <a:schemeClr val="tx1"/>
                          </a:solidFill>
                          <a:effectLst/>
                          <a:latin typeface="Arial" charset="0"/>
                          <a:cs typeface="Times New Roman" pitchFamily="18" charset="0"/>
                        </a:rPr>
                        <a:t> PROGRAM (NOT in any regular early childhood program),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ts val="813"/>
                        </a:lnSpc>
                        <a:spcBef>
                          <a:spcPct val="0"/>
                        </a:spcBef>
                        <a:spcAft>
                          <a:spcPts val="300"/>
                        </a:spcAft>
                        <a:buClrTx/>
                        <a:buSzTx/>
                        <a:buFontTx/>
                        <a:buNone/>
                        <a:tabLst/>
                      </a:pPr>
                      <a:endParaRPr kumimoji="0" lang="en-U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ts val="813"/>
                        </a:lnSpc>
                        <a:spcBef>
                          <a:spcPct val="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(C1) Separate Special Education Class</a:t>
                      </a: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83729">
                <a:tc vMerge="1">
                  <a:txBody>
                    <a:bodyPr/>
                    <a:lstStyle/>
                    <a:p>
                      <a:endParaRPr lang="en-US"/>
                    </a:p>
                  </a:txBody>
                  <a:tcPr/>
                </a:tc>
                <a:tc>
                  <a:txBody>
                    <a:bodyPr/>
                    <a:lstStyle/>
                    <a:p>
                      <a:pPr marL="0" marR="0" lvl="0" indent="0" algn="l" defTabSz="914400" rtl="0" eaLnBrk="1" fontAlgn="base" latinLnBrk="0" hangingPunct="1">
                        <a:lnSpc>
                          <a:spcPts val="813"/>
                        </a:lnSpc>
                        <a:spcBef>
                          <a:spcPct val="0"/>
                        </a:spcBef>
                        <a:spcAft>
                          <a:spcPts val="300"/>
                        </a:spcAft>
                        <a:buClrTx/>
                        <a:buSzTx/>
                        <a:buFontTx/>
                        <a:buNone/>
                        <a:tabLst/>
                      </a:pPr>
                      <a:endParaRPr kumimoji="0" lang="en-U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ts val="813"/>
                        </a:lnSpc>
                        <a:spcBef>
                          <a:spcPct val="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(C2) Separate School</a:t>
                      </a: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32062">
                <a:tc vMerge="1">
                  <a:txBody>
                    <a:bodyPr/>
                    <a:lstStyle/>
                    <a:p>
                      <a:endParaRPr lang="en-US"/>
                    </a:p>
                  </a:txBody>
                  <a:tcPr/>
                </a:tc>
                <a:tc>
                  <a:txBody>
                    <a:bodyPr/>
                    <a:lstStyle/>
                    <a:p>
                      <a:pPr marL="0" marR="0" lvl="0" indent="0" algn="l" defTabSz="914400" rtl="0" eaLnBrk="1" fontAlgn="base" latinLnBrk="0" hangingPunct="1">
                        <a:lnSpc>
                          <a:spcPts val="813"/>
                        </a:lnSpc>
                        <a:spcBef>
                          <a:spcPct val="0"/>
                        </a:spcBef>
                        <a:spcAft>
                          <a:spcPts val="300"/>
                        </a:spcAft>
                        <a:buClrTx/>
                        <a:buSzTx/>
                        <a:buFontTx/>
                        <a:buNone/>
                        <a:tabLst/>
                      </a:pPr>
                      <a:endParaRPr kumimoji="0" lang="en-U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ts val="813"/>
                        </a:lnSpc>
                        <a:spcBef>
                          <a:spcPct val="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(C3) Residential Facility</a:t>
                      </a: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36606">
                <a:tc rowSpan="2">
                  <a:txBody>
                    <a:bodyPr/>
                    <a:lstStyle/>
                    <a:p>
                      <a:pPr marL="0" marR="0" lvl="0" indent="0" algn="l" defTabSz="914400" rtl="0" eaLnBrk="1" fontAlgn="base" latinLnBrk="0" hangingPunct="1">
                        <a:lnSpc>
                          <a:spcPct val="110000"/>
                        </a:lnSpc>
                        <a:spcBef>
                          <a:spcPts val="300"/>
                        </a:spcBef>
                        <a:spcAft>
                          <a:spcPts val="30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  Row Set (D)</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0000"/>
                        </a:lnSpc>
                        <a:spcBef>
                          <a:spcPts val="30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CHILDREN ATTENDING </a:t>
                      </a:r>
                      <a:r>
                        <a:rPr kumimoji="0" lang="en-US" sz="1400" b="1" i="0" u="sng" strike="noStrike" cap="none" normalizeH="0" baseline="0" dirty="0" smtClean="0">
                          <a:ln>
                            <a:noFill/>
                          </a:ln>
                          <a:solidFill>
                            <a:schemeClr val="tx1"/>
                          </a:solidFill>
                          <a:effectLst/>
                          <a:latin typeface="Arial" charset="0"/>
                          <a:cs typeface="Times New Roman" pitchFamily="18" charset="0"/>
                        </a:rPr>
                        <a:t>NEITHER</a:t>
                      </a:r>
                      <a:r>
                        <a:rPr kumimoji="0" lang="en-US" sz="1400" b="1" i="0" u="none" strike="noStrike" cap="none" normalizeH="0" baseline="0" dirty="0" smtClean="0">
                          <a:ln>
                            <a:noFill/>
                          </a:ln>
                          <a:solidFill>
                            <a:schemeClr val="tx1"/>
                          </a:solidFill>
                          <a:effectLst/>
                          <a:latin typeface="Arial" charset="0"/>
                          <a:cs typeface="Times New Roman" pitchFamily="18" charset="0"/>
                        </a:rPr>
                        <a:t> A REGULAR EARLY CHILDHOOD PROGRAM </a:t>
                      </a:r>
                      <a:r>
                        <a:rPr kumimoji="0" lang="en-US" sz="1400" b="1" i="0" u="sng" strike="noStrike" cap="none" normalizeH="0" baseline="0" dirty="0" smtClean="0">
                          <a:ln>
                            <a:noFill/>
                          </a:ln>
                          <a:solidFill>
                            <a:schemeClr val="tx1"/>
                          </a:solidFill>
                          <a:effectLst/>
                          <a:latin typeface="Arial" charset="0"/>
                          <a:cs typeface="Times New Roman" pitchFamily="18" charset="0"/>
                        </a:rPr>
                        <a:t>NOR</a:t>
                      </a:r>
                      <a:r>
                        <a:rPr kumimoji="0" lang="en-US" sz="1400" b="1" i="0" u="none" strike="noStrike" cap="none" normalizeH="0" baseline="0" dirty="0" smtClean="0">
                          <a:ln>
                            <a:noFill/>
                          </a:ln>
                          <a:solidFill>
                            <a:schemeClr val="tx1"/>
                          </a:solidFill>
                          <a:effectLst/>
                          <a:latin typeface="Arial" charset="0"/>
                          <a:cs typeface="Times New Roman" pitchFamily="18" charset="0"/>
                        </a:rPr>
                        <a:t> A SPECIAL EDUCATION PROGRAM (</a:t>
                      </a:r>
                      <a:r>
                        <a:rPr kumimoji="0" lang="en-US" sz="1400" b="1" i="0" u="sng" strike="noStrike" cap="none" normalizeH="0" baseline="0" dirty="0" smtClean="0">
                          <a:ln>
                            <a:noFill/>
                          </a:ln>
                          <a:solidFill>
                            <a:schemeClr val="tx1"/>
                          </a:solidFill>
                          <a:effectLst/>
                          <a:latin typeface="Arial" charset="0"/>
                          <a:cs typeface="Times New Roman" pitchFamily="18" charset="0"/>
                        </a:rPr>
                        <a:t>NOT</a:t>
                      </a:r>
                      <a:r>
                        <a:rPr kumimoji="0" lang="en-US" sz="1400" b="1" i="0" u="none" strike="noStrike" cap="none" normalizeH="0" baseline="0" dirty="0" smtClean="0">
                          <a:ln>
                            <a:noFill/>
                          </a:ln>
                          <a:solidFill>
                            <a:schemeClr val="tx1"/>
                          </a:solidFill>
                          <a:effectLst/>
                          <a:latin typeface="Arial" charset="0"/>
                          <a:cs typeface="Times New Roman" pitchFamily="18" charset="0"/>
                        </a:rPr>
                        <a:t> INCLUDED IN ROW SETS A, B, OR C)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ts val="813"/>
                        </a:lnSpc>
                        <a:spcBef>
                          <a:spcPct val="0"/>
                        </a:spcBef>
                        <a:spcAft>
                          <a:spcPts val="30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(D1) receiving the MAJORITY of SPECIAL EDUCATION and related SERVICES in the home</a:t>
                      </a: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647296">
                <a:tc vMerge="1">
                  <a:txBody>
                    <a:bodyPr/>
                    <a:lstStyle/>
                    <a:p>
                      <a:endParaRPr lang="en-US"/>
                    </a:p>
                  </a:txBody>
                  <a:tcPr/>
                </a:tc>
                <a:tc>
                  <a:txBody>
                    <a:bodyPr/>
                    <a:lstStyle/>
                    <a:p>
                      <a:pPr marL="0" marR="0" lvl="0" indent="0" algn="just" defTabSz="914400" rtl="0" eaLnBrk="1" fontAlgn="base" latinLnBrk="0" hangingPunct="1">
                        <a:lnSpc>
                          <a:spcPts val="813"/>
                        </a:lnSpc>
                        <a:spcBef>
                          <a:spcPct val="0"/>
                        </a:spcBef>
                        <a:spcAft>
                          <a:spcPts val="300"/>
                        </a:spcAft>
                        <a:buClrTx/>
                        <a:buSzTx/>
                        <a:buFontTx/>
                        <a:buNone/>
                        <a:tabLst/>
                      </a:pPr>
                      <a:endParaRPr kumimoji="0" lang="en-US" sz="12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(D2) And receiving special education and related service provider location</a:t>
                      </a: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4" name="Rounded Rectangle 3"/>
          <p:cNvSpPr/>
          <p:nvPr/>
        </p:nvSpPr>
        <p:spPr>
          <a:xfrm>
            <a:off x="1524000" y="79955"/>
            <a:ext cx="6248400" cy="1014958"/>
          </a:xfrm>
          <a:prstGeom prst="roundRect">
            <a:avLst/>
          </a:prstGeom>
          <a:solidFill>
            <a:srgbClr val="A1B9C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2100" indent="-228600"/>
            <a:r>
              <a:rPr lang="en-US" sz="2800" dirty="0" smtClean="0">
                <a:solidFill>
                  <a:schemeClr val="tx1"/>
                </a:solidFill>
                <a:latin typeface="+mj-lt"/>
              </a:rPr>
              <a:t>  Identify the type program the child    attends</a:t>
            </a:r>
            <a:endParaRPr lang="en-US" sz="2800" dirty="0">
              <a:solidFill>
                <a:schemeClr val="tx1"/>
              </a:solidFill>
              <a:latin typeface="+mj-lt"/>
            </a:endParaRPr>
          </a:p>
        </p:txBody>
      </p:sp>
      <p:grpSp>
        <p:nvGrpSpPr>
          <p:cNvPr id="6" name="Group 5"/>
          <p:cNvGrpSpPr/>
          <p:nvPr/>
        </p:nvGrpSpPr>
        <p:grpSpPr>
          <a:xfrm rot="3136695">
            <a:off x="4472871" y="711083"/>
            <a:ext cx="1046805" cy="1563383"/>
            <a:chOff x="5603558" y="2291238"/>
            <a:chExt cx="1894522" cy="1894522"/>
          </a:xfrm>
        </p:grpSpPr>
        <p:sp>
          <p:nvSpPr>
            <p:cNvPr id="7" name="Down Arrow 6"/>
            <p:cNvSpPr/>
            <p:nvPr/>
          </p:nvSpPr>
          <p:spPr>
            <a:xfrm>
              <a:off x="5603558" y="2291238"/>
              <a:ext cx="1894522" cy="1894522"/>
            </a:xfrm>
            <a:prstGeom prst="downArrow">
              <a:avLst>
                <a:gd name="adj1" fmla="val 55000"/>
                <a:gd name="adj2" fmla="val 45000"/>
              </a:avLst>
            </a:prstGeom>
            <a:ln w="12700"/>
          </p:spPr>
          <p:style>
            <a:lnRef idx="2">
              <a:scrgbClr r="0" g="0" b="0"/>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8" name="Down Arrow 4"/>
            <p:cNvSpPr/>
            <p:nvPr/>
          </p:nvSpPr>
          <p:spPr>
            <a:xfrm>
              <a:off x="6029825" y="2291238"/>
              <a:ext cx="1041988" cy="14256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latin typeface="+mj-lt"/>
              </a:endParaRPr>
            </a:p>
          </p:txBody>
        </p:sp>
      </p:grpSp>
    </p:spTree>
    <p:extLst>
      <p:ext uri="{BB962C8B-B14F-4D97-AF65-F5344CB8AC3E}">
        <p14:creationId xmlns:p14="http://schemas.microsoft.com/office/powerpoint/2010/main" val="7413969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817414259"/>
              </p:ext>
            </p:extLst>
          </p:nvPr>
        </p:nvGraphicFramePr>
        <p:xfrm>
          <a:off x="152400" y="1109733"/>
          <a:ext cx="8763000" cy="5630283"/>
        </p:xfrm>
        <a:graphic>
          <a:graphicData uri="http://schemas.openxmlformats.org/drawingml/2006/table">
            <a:tbl>
              <a:tblPr/>
              <a:tblGrid>
                <a:gridCol w="4381500"/>
                <a:gridCol w="4381500"/>
              </a:tblGrid>
              <a:tr h="910715">
                <a:tc rowSpan="2">
                  <a:txBody>
                    <a:bodyPr/>
                    <a:lstStyle/>
                    <a:p>
                      <a:pPr marL="0" marR="0" lvl="0" indent="0" algn="just" defTabSz="914400" rtl="0" eaLnBrk="1" fontAlgn="base" latinLnBrk="0" hangingPunct="1">
                        <a:lnSpc>
                          <a:spcPct val="110000"/>
                        </a:lnSpc>
                        <a:spcBef>
                          <a:spcPts val="300"/>
                        </a:spcBef>
                        <a:spcAft>
                          <a:spcPts val="30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Row Set (A)</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0000"/>
                        </a:lnSpc>
                        <a:spcBef>
                          <a:spcPts val="30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CHILDREN ATTENDING A REGULAR EARLY CHILDHOOD PROGRAM AT LEAST 10 HRS PER WEEK,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ts val="813"/>
                        </a:lnSpc>
                        <a:spcBef>
                          <a:spcPct val="0"/>
                        </a:spcBef>
                        <a:spcAft>
                          <a:spcPts val="300"/>
                        </a:spcAft>
                        <a:buClrTx/>
                        <a:buSzTx/>
                        <a:buFontTx/>
                        <a:buNone/>
                        <a:tabLst/>
                      </a:pPr>
                      <a:endParaRPr kumimoji="0" lang="en-U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(A1) And receiving the MAJORITY of SPECIAL EDUCATION and related SERVICES in the REGULAR EARLY CHILDHOOD PROGRAM</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796751">
                <a:tc vMerge="1">
                  <a:txBody>
                    <a:bodyPr/>
                    <a:lstStyle/>
                    <a:p>
                      <a:endParaRPr lang="en-US"/>
                    </a:p>
                  </a:txBody>
                  <a:tcPr/>
                </a:tc>
                <a:tc>
                  <a:txBody>
                    <a:bodyPr/>
                    <a:lstStyle/>
                    <a:p>
                      <a:pPr marL="0" marR="0" lvl="0" indent="0" algn="l" defTabSz="914400" rtl="0" eaLnBrk="1" fontAlgn="base" latinLnBrk="0" hangingPunct="1">
                        <a:lnSpc>
                          <a:spcPct val="110000"/>
                        </a:lnSpc>
                        <a:spcBef>
                          <a:spcPct val="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(A2) …and receiving the majority of SPECIAL EDUCATION and related SERVICES in some OTHER LOCATION</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738736">
                <a:tc rowSpan="2">
                  <a:txBody>
                    <a:bodyPr/>
                    <a:lstStyle/>
                    <a:p>
                      <a:pPr marL="0" marR="0" lvl="0" indent="0" algn="just" defTabSz="914400" rtl="0" eaLnBrk="1" fontAlgn="base" latinLnBrk="0" hangingPunct="1">
                        <a:lnSpc>
                          <a:spcPct val="110000"/>
                        </a:lnSpc>
                        <a:spcBef>
                          <a:spcPts val="300"/>
                        </a:spcBef>
                        <a:spcAft>
                          <a:spcPts val="30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  Row Set (B)</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0000"/>
                        </a:lnSpc>
                        <a:spcBef>
                          <a:spcPts val="30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CHILDREN ATTENDING A REGULAR EARLY CHILDHOOD PROGRAM LESS THAN 10 HRS PER WEEK,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ts val="813"/>
                        </a:lnSpc>
                        <a:spcBef>
                          <a:spcPct val="0"/>
                        </a:spcBef>
                        <a:spcAft>
                          <a:spcPts val="300"/>
                        </a:spcAft>
                        <a:buClrTx/>
                        <a:buSzTx/>
                        <a:buFontTx/>
                        <a:buNone/>
                        <a:tabLst/>
                      </a:pPr>
                      <a:endParaRPr kumimoji="0" lang="en-U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(B1) And receiving the MAJORITY of SPECIAL EDUCATION and related SERVICES in the REGULAR EARLY CHILDHOOD PROGRAM</a:t>
                      </a: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667028">
                <a:tc vMerge="1">
                  <a:txBody>
                    <a:bodyPr/>
                    <a:lstStyle/>
                    <a:p>
                      <a:endParaRPr lang="en-US"/>
                    </a:p>
                  </a:txBody>
                  <a:tcPr/>
                </a:tc>
                <a:tc>
                  <a:txBody>
                    <a:bodyPr/>
                    <a:lstStyle/>
                    <a:p>
                      <a:pPr marL="0" marR="0" lvl="0" indent="0" algn="l" defTabSz="914400" rtl="0" eaLnBrk="1" fontAlgn="base" latinLnBrk="0" hangingPunct="1">
                        <a:lnSpc>
                          <a:spcPct val="110000"/>
                        </a:lnSpc>
                        <a:spcBef>
                          <a:spcPct val="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(B2) …and RECEIVING the majority of SPECIAL EDUCATION and related SERVICES in some OTHER LOCATION</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73478">
                <a:tc rowSpan="3">
                  <a:txBody>
                    <a:bodyPr/>
                    <a:lstStyle/>
                    <a:p>
                      <a:pPr marL="0" marR="0" lvl="0" indent="0" algn="l" defTabSz="914400" rtl="0" eaLnBrk="1" fontAlgn="base" latinLnBrk="0" hangingPunct="1">
                        <a:lnSpc>
                          <a:spcPct val="110000"/>
                        </a:lnSpc>
                        <a:spcBef>
                          <a:spcPts val="300"/>
                        </a:spcBef>
                        <a:spcAft>
                          <a:spcPts val="30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  Row Set (C)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0000"/>
                        </a:lnSpc>
                        <a:spcBef>
                          <a:spcPts val="30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CHILDREN </a:t>
                      </a:r>
                      <a:r>
                        <a:rPr kumimoji="0" lang="en-US" sz="1400" b="1" i="0" u="sng" strike="noStrike" cap="none" normalizeH="0" baseline="0" dirty="0" smtClean="0">
                          <a:ln>
                            <a:noFill/>
                          </a:ln>
                          <a:solidFill>
                            <a:schemeClr val="tx1"/>
                          </a:solidFill>
                          <a:effectLst/>
                          <a:latin typeface="Arial" charset="0"/>
                          <a:cs typeface="Times New Roman" pitchFamily="18" charset="0"/>
                        </a:rPr>
                        <a:t>ATTENDING A SPECIAL EDUCATION</a:t>
                      </a:r>
                      <a:r>
                        <a:rPr kumimoji="0" lang="en-US" sz="1400" b="1" i="0" u="none" strike="noStrike" cap="none" normalizeH="0" baseline="0" dirty="0" smtClean="0">
                          <a:ln>
                            <a:noFill/>
                          </a:ln>
                          <a:solidFill>
                            <a:schemeClr val="tx1"/>
                          </a:solidFill>
                          <a:effectLst/>
                          <a:latin typeface="Arial" charset="0"/>
                          <a:cs typeface="Times New Roman" pitchFamily="18" charset="0"/>
                        </a:rPr>
                        <a:t> PROGRAM (NOT in any regular early childhood program),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ts val="813"/>
                        </a:lnSpc>
                        <a:spcBef>
                          <a:spcPct val="0"/>
                        </a:spcBef>
                        <a:spcAft>
                          <a:spcPts val="300"/>
                        </a:spcAft>
                        <a:buClrTx/>
                        <a:buSzTx/>
                        <a:buFontTx/>
                        <a:buNone/>
                        <a:tabLst/>
                      </a:pPr>
                      <a:endParaRPr kumimoji="0" lang="en-U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ts val="813"/>
                        </a:lnSpc>
                        <a:spcBef>
                          <a:spcPct val="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(C1) Separate Special Education Class</a:t>
                      </a: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83729">
                <a:tc vMerge="1">
                  <a:txBody>
                    <a:bodyPr/>
                    <a:lstStyle/>
                    <a:p>
                      <a:endParaRPr lang="en-US"/>
                    </a:p>
                  </a:txBody>
                  <a:tcPr/>
                </a:tc>
                <a:tc>
                  <a:txBody>
                    <a:bodyPr/>
                    <a:lstStyle/>
                    <a:p>
                      <a:pPr marL="0" marR="0" lvl="0" indent="0" algn="l" defTabSz="914400" rtl="0" eaLnBrk="1" fontAlgn="base" latinLnBrk="0" hangingPunct="1">
                        <a:lnSpc>
                          <a:spcPts val="813"/>
                        </a:lnSpc>
                        <a:spcBef>
                          <a:spcPct val="0"/>
                        </a:spcBef>
                        <a:spcAft>
                          <a:spcPts val="300"/>
                        </a:spcAft>
                        <a:buClrTx/>
                        <a:buSzTx/>
                        <a:buFontTx/>
                        <a:buNone/>
                        <a:tabLst/>
                      </a:pPr>
                      <a:endParaRPr kumimoji="0" lang="en-U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ts val="813"/>
                        </a:lnSpc>
                        <a:spcBef>
                          <a:spcPct val="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(C2) Separate School</a:t>
                      </a: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32062">
                <a:tc vMerge="1">
                  <a:txBody>
                    <a:bodyPr/>
                    <a:lstStyle/>
                    <a:p>
                      <a:endParaRPr lang="en-US"/>
                    </a:p>
                  </a:txBody>
                  <a:tcPr/>
                </a:tc>
                <a:tc>
                  <a:txBody>
                    <a:bodyPr/>
                    <a:lstStyle/>
                    <a:p>
                      <a:pPr marL="0" marR="0" lvl="0" indent="0" algn="l" defTabSz="914400" rtl="0" eaLnBrk="1" fontAlgn="base" latinLnBrk="0" hangingPunct="1">
                        <a:lnSpc>
                          <a:spcPts val="813"/>
                        </a:lnSpc>
                        <a:spcBef>
                          <a:spcPct val="0"/>
                        </a:spcBef>
                        <a:spcAft>
                          <a:spcPts val="300"/>
                        </a:spcAft>
                        <a:buClrTx/>
                        <a:buSzTx/>
                        <a:buFontTx/>
                        <a:buNone/>
                        <a:tabLst/>
                      </a:pPr>
                      <a:endParaRPr kumimoji="0" lang="en-U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ts val="813"/>
                        </a:lnSpc>
                        <a:spcBef>
                          <a:spcPct val="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(C3) Residential Facility</a:t>
                      </a: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36606">
                <a:tc rowSpan="2">
                  <a:txBody>
                    <a:bodyPr/>
                    <a:lstStyle/>
                    <a:p>
                      <a:pPr marL="0" marR="0" lvl="0" indent="0" algn="l" defTabSz="914400" rtl="0" eaLnBrk="1" fontAlgn="base" latinLnBrk="0" hangingPunct="1">
                        <a:lnSpc>
                          <a:spcPct val="110000"/>
                        </a:lnSpc>
                        <a:spcBef>
                          <a:spcPts val="300"/>
                        </a:spcBef>
                        <a:spcAft>
                          <a:spcPts val="30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  Row Set (D)</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0000"/>
                        </a:lnSpc>
                        <a:spcBef>
                          <a:spcPts val="30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CHILDREN ATTENDING </a:t>
                      </a:r>
                      <a:r>
                        <a:rPr kumimoji="0" lang="en-US" sz="1400" b="1" i="0" u="sng" strike="noStrike" cap="none" normalizeH="0" baseline="0" dirty="0" smtClean="0">
                          <a:ln>
                            <a:noFill/>
                          </a:ln>
                          <a:solidFill>
                            <a:schemeClr val="tx1"/>
                          </a:solidFill>
                          <a:effectLst/>
                          <a:latin typeface="Arial" charset="0"/>
                          <a:cs typeface="Times New Roman" pitchFamily="18" charset="0"/>
                        </a:rPr>
                        <a:t>NEITHER</a:t>
                      </a:r>
                      <a:r>
                        <a:rPr kumimoji="0" lang="en-US" sz="1400" b="1" i="0" u="none" strike="noStrike" cap="none" normalizeH="0" baseline="0" dirty="0" smtClean="0">
                          <a:ln>
                            <a:noFill/>
                          </a:ln>
                          <a:solidFill>
                            <a:schemeClr val="tx1"/>
                          </a:solidFill>
                          <a:effectLst/>
                          <a:latin typeface="Arial" charset="0"/>
                          <a:cs typeface="Times New Roman" pitchFamily="18" charset="0"/>
                        </a:rPr>
                        <a:t> A REGULAR EARLY CHILDHOOD PROGRAM </a:t>
                      </a:r>
                      <a:r>
                        <a:rPr kumimoji="0" lang="en-US" sz="1400" b="1" i="0" u="sng" strike="noStrike" cap="none" normalizeH="0" baseline="0" dirty="0" smtClean="0">
                          <a:ln>
                            <a:noFill/>
                          </a:ln>
                          <a:solidFill>
                            <a:schemeClr val="tx1"/>
                          </a:solidFill>
                          <a:effectLst/>
                          <a:latin typeface="Arial" charset="0"/>
                          <a:cs typeface="Times New Roman" pitchFamily="18" charset="0"/>
                        </a:rPr>
                        <a:t>NOR</a:t>
                      </a:r>
                      <a:r>
                        <a:rPr kumimoji="0" lang="en-US" sz="1400" b="1" i="0" u="none" strike="noStrike" cap="none" normalizeH="0" baseline="0" dirty="0" smtClean="0">
                          <a:ln>
                            <a:noFill/>
                          </a:ln>
                          <a:solidFill>
                            <a:schemeClr val="tx1"/>
                          </a:solidFill>
                          <a:effectLst/>
                          <a:latin typeface="Arial" charset="0"/>
                          <a:cs typeface="Times New Roman" pitchFamily="18" charset="0"/>
                        </a:rPr>
                        <a:t> A SPECIAL EDUCATION PROGRAM (</a:t>
                      </a:r>
                      <a:r>
                        <a:rPr kumimoji="0" lang="en-US" sz="1400" b="1" i="0" u="sng" strike="noStrike" cap="none" normalizeH="0" baseline="0" dirty="0" smtClean="0">
                          <a:ln>
                            <a:noFill/>
                          </a:ln>
                          <a:solidFill>
                            <a:schemeClr val="tx1"/>
                          </a:solidFill>
                          <a:effectLst/>
                          <a:latin typeface="Arial" charset="0"/>
                          <a:cs typeface="Times New Roman" pitchFamily="18" charset="0"/>
                        </a:rPr>
                        <a:t>NOT</a:t>
                      </a:r>
                      <a:r>
                        <a:rPr kumimoji="0" lang="en-US" sz="1400" b="1" i="0" u="none" strike="noStrike" cap="none" normalizeH="0" baseline="0" dirty="0" smtClean="0">
                          <a:ln>
                            <a:noFill/>
                          </a:ln>
                          <a:solidFill>
                            <a:schemeClr val="tx1"/>
                          </a:solidFill>
                          <a:effectLst/>
                          <a:latin typeface="Arial" charset="0"/>
                          <a:cs typeface="Times New Roman" pitchFamily="18" charset="0"/>
                        </a:rPr>
                        <a:t> INCLUDED IN ROW SETS A, B, OR C)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ts val="813"/>
                        </a:lnSpc>
                        <a:spcBef>
                          <a:spcPct val="0"/>
                        </a:spcBef>
                        <a:spcAft>
                          <a:spcPts val="30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(D1) receiving the MAJORITY of SPECIAL EDUCATION and related SERVICES in the home</a:t>
                      </a: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647296">
                <a:tc vMerge="1">
                  <a:txBody>
                    <a:bodyPr/>
                    <a:lstStyle/>
                    <a:p>
                      <a:endParaRPr lang="en-US"/>
                    </a:p>
                  </a:txBody>
                  <a:tcPr/>
                </a:tc>
                <a:tc>
                  <a:txBody>
                    <a:bodyPr/>
                    <a:lstStyle/>
                    <a:p>
                      <a:pPr marL="0" marR="0" lvl="0" indent="0" algn="just" defTabSz="914400" rtl="0" eaLnBrk="1" fontAlgn="base" latinLnBrk="0" hangingPunct="1">
                        <a:lnSpc>
                          <a:spcPts val="813"/>
                        </a:lnSpc>
                        <a:spcBef>
                          <a:spcPct val="0"/>
                        </a:spcBef>
                        <a:spcAft>
                          <a:spcPts val="300"/>
                        </a:spcAft>
                        <a:buClrTx/>
                        <a:buSzTx/>
                        <a:buFontTx/>
                        <a:buNone/>
                        <a:tabLst/>
                      </a:pPr>
                      <a:endParaRPr kumimoji="0" lang="en-US" sz="12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(D2) And receiving special education and related service provider location</a:t>
                      </a: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9" name="Rounded Rectangle 8"/>
          <p:cNvSpPr/>
          <p:nvPr/>
        </p:nvSpPr>
        <p:spPr>
          <a:xfrm>
            <a:off x="1219200" y="51842"/>
            <a:ext cx="7086600" cy="1014958"/>
          </a:xfrm>
          <a:prstGeom prst="roundRect">
            <a:avLst/>
          </a:prstGeom>
          <a:solidFill>
            <a:srgbClr val="99FF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2800" dirty="0" smtClean="0">
                <a:solidFill>
                  <a:schemeClr val="tx1"/>
                </a:solidFill>
                <a:latin typeface="+mj-lt"/>
              </a:rPr>
              <a:t>Identify the number of hours per week </a:t>
            </a:r>
          </a:p>
          <a:p>
            <a:pPr marL="457200"/>
            <a:r>
              <a:rPr lang="en-US" sz="2800" dirty="0" smtClean="0">
                <a:solidFill>
                  <a:schemeClr val="tx1"/>
                </a:solidFill>
                <a:latin typeface="+mj-lt"/>
              </a:rPr>
              <a:t>in attendance if RECP</a:t>
            </a:r>
          </a:p>
        </p:txBody>
      </p:sp>
      <p:grpSp>
        <p:nvGrpSpPr>
          <p:cNvPr id="6" name="Group 5"/>
          <p:cNvGrpSpPr/>
          <p:nvPr/>
        </p:nvGrpSpPr>
        <p:grpSpPr>
          <a:xfrm rot="3136695">
            <a:off x="4472871" y="1450241"/>
            <a:ext cx="1046805" cy="1563383"/>
            <a:chOff x="5603558" y="2291238"/>
            <a:chExt cx="1894522" cy="1894522"/>
          </a:xfrm>
        </p:grpSpPr>
        <p:sp>
          <p:nvSpPr>
            <p:cNvPr id="7" name="Down Arrow 6"/>
            <p:cNvSpPr/>
            <p:nvPr/>
          </p:nvSpPr>
          <p:spPr>
            <a:xfrm>
              <a:off x="5603558" y="2291238"/>
              <a:ext cx="1894522" cy="1894522"/>
            </a:xfrm>
            <a:prstGeom prst="downArrow">
              <a:avLst>
                <a:gd name="adj1" fmla="val 55000"/>
                <a:gd name="adj2" fmla="val 45000"/>
              </a:avLst>
            </a:prstGeom>
            <a:ln w="12700"/>
          </p:spPr>
          <p:style>
            <a:lnRef idx="2">
              <a:scrgbClr r="0" g="0" b="0"/>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8" name="Down Arrow 4"/>
            <p:cNvSpPr/>
            <p:nvPr/>
          </p:nvSpPr>
          <p:spPr>
            <a:xfrm>
              <a:off x="6029825" y="2291238"/>
              <a:ext cx="1041988" cy="14256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latin typeface="+mj-lt"/>
              </a:endParaRPr>
            </a:p>
          </p:txBody>
        </p:sp>
      </p:grpSp>
    </p:spTree>
    <p:extLst>
      <p:ext uri="{BB962C8B-B14F-4D97-AF65-F5344CB8AC3E}">
        <p14:creationId xmlns:p14="http://schemas.microsoft.com/office/powerpoint/2010/main" val="40053421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34504479"/>
              </p:ext>
            </p:extLst>
          </p:nvPr>
        </p:nvGraphicFramePr>
        <p:xfrm>
          <a:off x="152400" y="1109733"/>
          <a:ext cx="8763000" cy="5630283"/>
        </p:xfrm>
        <a:graphic>
          <a:graphicData uri="http://schemas.openxmlformats.org/drawingml/2006/table">
            <a:tbl>
              <a:tblPr/>
              <a:tblGrid>
                <a:gridCol w="4381500"/>
                <a:gridCol w="4381500"/>
              </a:tblGrid>
              <a:tr h="910715">
                <a:tc rowSpan="2">
                  <a:txBody>
                    <a:bodyPr/>
                    <a:lstStyle/>
                    <a:p>
                      <a:pPr marL="0" marR="0" lvl="0" indent="0" algn="just" defTabSz="914400" rtl="0" eaLnBrk="1" fontAlgn="base" latinLnBrk="0" hangingPunct="1">
                        <a:lnSpc>
                          <a:spcPct val="110000"/>
                        </a:lnSpc>
                        <a:spcBef>
                          <a:spcPts val="300"/>
                        </a:spcBef>
                        <a:spcAft>
                          <a:spcPts val="30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Row Set (A)</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0000"/>
                        </a:lnSpc>
                        <a:spcBef>
                          <a:spcPts val="30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CHILDREN ATTENDING A REGULAR EARLY CHILDHOOD PROGRAM AT LEAST 10 HRS PER WEEK,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ts val="813"/>
                        </a:lnSpc>
                        <a:spcBef>
                          <a:spcPct val="0"/>
                        </a:spcBef>
                        <a:spcAft>
                          <a:spcPts val="300"/>
                        </a:spcAft>
                        <a:buClrTx/>
                        <a:buSzTx/>
                        <a:buFontTx/>
                        <a:buNone/>
                        <a:tabLst/>
                      </a:pPr>
                      <a:endParaRPr kumimoji="0" lang="en-U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(A1) And receiving the MAJORITY of SPECIAL EDUCATION and related SERVICES in the REGULAR EARLY CHILDHOOD PROGRAM</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796751">
                <a:tc vMerge="1">
                  <a:txBody>
                    <a:bodyPr/>
                    <a:lstStyle/>
                    <a:p>
                      <a:endParaRPr lang="en-US"/>
                    </a:p>
                  </a:txBody>
                  <a:tcPr/>
                </a:tc>
                <a:tc>
                  <a:txBody>
                    <a:bodyPr/>
                    <a:lstStyle/>
                    <a:p>
                      <a:pPr marL="0" marR="0" lvl="0" indent="0" algn="l" defTabSz="914400" rtl="0" eaLnBrk="1" fontAlgn="base" latinLnBrk="0" hangingPunct="1">
                        <a:lnSpc>
                          <a:spcPct val="110000"/>
                        </a:lnSpc>
                        <a:spcBef>
                          <a:spcPct val="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(A2) …and receiving the majority of SPECIAL EDUCATION and related SERVICES in some OTHER LOCATION</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738736">
                <a:tc rowSpan="2">
                  <a:txBody>
                    <a:bodyPr/>
                    <a:lstStyle/>
                    <a:p>
                      <a:pPr marL="0" marR="0" lvl="0" indent="0" algn="just" defTabSz="914400" rtl="0" eaLnBrk="1" fontAlgn="base" latinLnBrk="0" hangingPunct="1">
                        <a:lnSpc>
                          <a:spcPct val="110000"/>
                        </a:lnSpc>
                        <a:spcBef>
                          <a:spcPts val="300"/>
                        </a:spcBef>
                        <a:spcAft>
                          <a:spcPts val="30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  Row Set (B)</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0000"/>
                        </a:lnSpc>
                        <a:spcBef>
                          <a:spcPts val="30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CHILDREN ATTENDING A REGULAR EARLY CHILDHOOD PROGRAM LESS THAN 10 HRS PER WEEK,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ts val="813"/>
                        </a:lnSpc>
                        <a:spcBef>
                          <a:spcPct val="0"/>
                        </a:spcBef>
                        <a:spcAft>
                          <a:spcPts val="300"/>
                        </a:spcAft>
                        <a:buClrTx/>
                        <a:buSzTx/>
                        <a:buFontTx/>
                        <a:buNone/>
                        <a:tabLst/>
                      </a:pPr>
                      <a:endParaRPr kumimoji="0" lang="en-U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(B1) And receiving the MAJORITY of SPECIAL EDUCATION and related SERVICES in the REGULAR EARLY CHILDHOOD PROGRAM</a:t>
                      </a: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667028">
                <a:tc vMerge="1">
                  <a:txBody>
                    <a:bodyPr/>
                    <a:lstStyle/>
                    <a:p>
                      <a:endParaRPr lang="en-US"/>
                    </a:p>
                  </a:txBody>
                  <a:tcPr/>
                </a:tc>
                <a:tc>
                  <a:txBody>
                    <a:bodyPr/>
                    <a:lstStyle/>
                    <a:p>
                      <a:pPr marL="0" marR="0" lvl="0" indent="0" algn="l" defTabSz="914400" rtl="0" eaLnBrk="1" fontAlgn="base" latinLnBrk="0" hangingPunct="1">
                        <a:lnSpc>
                          <a:spcPct val="110000"/>
                        </a:lnSpc>
                        <a:spcBef>
                          <a:spcPct val="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(B2) …and RECEIVING the majority of SPECIAL EDUCATION and related SERVICES in some OTHER LOCATION</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73478">
                <a:tc rowSpan="3">
                  <a:txBody>
                    <a:bodyPr/>
                    <a:lstStyle/>
                    <a:p>
                      <a:pPr marL="0" marR="0" lvl="0" indent="0" algn="l" defTabSz="914400" rtl="0" eaLnBrk="1" fontAlgn="base" latinLnBrk="0" hangingPunct="1">
                        <a:lnSpc>
                          <a:spcPct val="110000"/>
                        </a:lnSpc>
                        <a:spcBef>
                          <a:spcPts val="300"/>
                        </a:spcBef>
                        <a:spcAft>
                          <a:spcPts val="30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  Row Set (C)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0000"/>
                        </a:lnSpc>
                        <a:spcBef>
                          <a:spcPts val="30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CHILDREN </a:t>
                      </a:r>
                      <a:r>
                        <a:rPr kumimoji="0" lang="en-US" sz="1400" b="1" i="0" u="sng" strike="noStrike" cap="none" normalizeH="0" baseline="0" dirty="0" smtClean="0">
                          <a:ln>
                            <a:noFill/>
                          </a:ln>
                          <a:solidFill>
                            <a:schemeClr val="tx1"/>
                          </a:solidFill>
                          <a:effectLst/>
                          <a:latin typeface="Arial" charset="0"/>
                          <a:cs typeface="Times New Roman" pitchFamily="18" charset="0"/>
                        </a:rPr>
                        <a:t>ATTENDING A SPECIAL EDUCATION</a:t>
                      </a:r>
                      <a:r>
                        <a:rPr kumimoji="0" lang="en-US" sz="1400" b="1" i="0" u="none" strike="noStrike" cap="none" normalizeH="0" baseline="0" dirty="0" smtClean="0">
                          <a:ln>
                            <a:noFill/>
                          </a:ln>
                          <a:solidFill>
                            <a:schemeClr val="tx1"/>
                          </a:solidFill>
                          <a:effectLst/>
                          <a:latin typeface="Arial" charset="0"/>
                          <a:cs typeface="Times New Roman" pitchFamily="18" charset="0"/>
                        </a:rPr>
                        <a:t> PROGRAM (NOT in any regular early childhood program),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ts val="813"/>
                        </a:lnSpc>
                        <a:spcBef>
                          <a:spcPct val="0"/>
                        </a:spcBef>
                        <a:spcAft>
                          <a:spcPts val="300"/>
                        </a:spcAft>
                        <a:buClrTx/>
                        <a:buSzTx/>
                        <a:buFontTx/>
                        <a:buNone/>
                        <a:tabLst/>
                      </a:pPr>
                      <a:endParaRPr kumimoji="0" lang="en-U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ts val="813"/>
                        </a:lnSpc>
                        <a:spcBef>
                          <a:spcPct val="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(C1) Separate Special Education Class</a:t>
                      </a: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83729">
                <a:tc vMerge="1">
                  <a:txBody>
                    <a:bodyPr/>
                    <a:lstStyle/>
                    <a:p>
                      <a:endParaRPr lang="en-US"/>
                    </a:p>
                  </a:txBody>
                  <a:tcPr/>
                </a:tc>
                <a:tc>
                  <a:txBody>
                    <a:bodyPr/>
                    <a:lstStyle/>
                    <a:p>
                      <a:pPr marL="0" marR="0" lvl="0" indent="0" algn="l" defTabSz="914400" rtl="0" eaLnBrk="1" fontAlgn="base" latinLnBrk="0" hangingPunct="1">
                        <a:lnSpc>
                          <a:spcPts val="813"/>
                        </a:lnSpc>
                        <a:spcBef>
                          <a:spcPct val="0"/>
                        </a:spcBef>
                        <a:spcAft>
                          <a:spcPts val="300"/>
                        </a:spcAft>
                        <a:buClrTx/>
                        <a:buSzTx/>
                        <a:buFontTx/>
                        <a:buNone/>
                        <a:tabLst/>
                      </a:pPr>
                      <a:endParaRPr kumimoji="0" lang="en-U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ts val="813"/>
                        </a:lnSpc>
                        <a:spcBef>
                          <a:spcPct val="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(C2) Separate School</a:t>
                      </a: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32062">
                <a:tc vMerge="1">
                  <a:txBody>
                    <a:bodyPr/>
                    <a:lstStyle/>
                    <a:p>
                      <a:endParaRPr lang="en-US"/>
                    </a:p>
                  </a:txBody>
                  <a:tcPr/>
                </a:tc>
                <a:tc>
                  <a:txBody>
                    <a:bodyPr/>
                    <a:lstStyle/>
                    <a:p>
                      <a:pPr marL="0" marR="0" lvl="0" indent="0" algn="l" defTabSz="914400" rtl="0" eaLnBrk="1" fontAlgn="base" latinLnBrk="0" hangingPunct="1">
                        <a:lnSpc>
                          <a:spcPts val="813"/>
                        </a:lnSpc>
                        <a:spcBef>
                          <a:spcPct val="0"/>
                        </a:spcBef>
                        <a:spcAft>
                          <a:spcPts val="300"/>
                        </a:spcAft>
                        <a:buClrTx/>
                        <a:buSzTx/>
                        <a:buFontTx/>
                        <a:buNone/>
                        <a:tabLst/>
                      </a:pPr>
                      <a:endParaRPr kumimoji="0" lang="en-U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ts val="813"/>
                        </a:lnSpc>
                        <a:spcBef>
                          <a:spcPct val="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(C3) Residential Facility</a:t>
                      </a: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36606">
                <a:tc rowSpan="2">
                  <a:txBody>
                    <a:bodyPr/>
                    <a:lstStyle/>
                    <a:p>
                      <a:pPr marL="0" marR="0" lvl="0" indent="0" algn="l" defTabSz="914400" rtl="0" eaLnBrk="1" fontAlgn="base" latinLnBrk="0" hangingPunct="1">
                        <a:lnSpc>
                          <a:spcPct val="110000"/>
                        </a:lnSpc>
                        <a:spcBef>
                          <a:spcPts val="300"/>
                        </a:spcBef>
                        <a:spcAft>
                          <a:spcPts val="30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  Row Set (D)</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0000"/>
                        </a:lnSpc>
                        <a:spcBef>
                          <a:spcPts val="30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CHILDREN ATTENDING </a:t>
                      </a:r>
                      <a:r>
                        <a:rPr kumimoji="0" lang="en-US" sz="1400" b="1" i="0" u="sng" strike="noStrike" cap="none" normalizeH="0" baseline="0" dirty="0" smtClean="0">
                          <a:ln>
                            <a:noFill/>
                          </a:ln>
                          <a:solidFill>
                            <a:schemeClr val="tx1"/>
                          </a:solidFill>
                          <a:effectLst/>
                          <a:latin typeface="Arial" charset="0"/>
                          <a:cs typeface="Times New Roman" pitchFamily="18" charset="0"/>
                        </a:rPr>
                        <a:t>NEITHER</a:t>
                      </a:r>
                      <a:r>
                        <a:rPr kumimoji="0" lang="en-US" sz="1400" b="1" i="0" u="none" strike="noStrike" cap="none" normalizeH="0" baseline="0" dirty="0" smtClean="0">
                          <a:ln>
                            <a:noFill/>
                          </a:ln>
                          <a:solidFill>
                            <a:schemeClr val="tx1"/>
                          </a:solidFill>
                          <a:effectLst/>
                          <a:latin typeface="Arial" charset="0"/>
                          <a:cs typeface="Times New Roman" pitchFamily="18" charset="0"/>
                        </a:rPr>
                        <a:t> A REGULAR EARLY CHILDHOOD PROGRAM </a:t>
                      </a:r>
                      <a:r>
                        <a:rPr kumimoji="0" lang="en-US" sz="1400" b="1" i="0" u="sng" strike="noStrike" cap="none" normalizeH="0" baseline="0" dirty="0" smtClean="0">
                          <a:ln>
                            <a:noFill/>
                          </a:ln>
                          <a:solidFill>
                            <a:schemeClr val="tx1"/>
                          </a:solidFill>
                          <a:effectLst/>
                          <a:latin typeface="Arial" charset="0"/>
                          <a:cs typeface="Times New Roman" pitchFamily="18" charset="0"/>
                        </a:rPr>
                        <a:t>NOR</a:t>
                      </a:r>
                      <a:r>
                        <a:rPr kumimoji="0" lang="en-US" sz="1400" b="1" i="0" u="none" strike="noStrike" cap="none" normalizeH="0" baseline="0" dirty="0" smtClean="0">
                          <a:ln>
                            <a:noFill/>
                          </a:ln>
                          <a:solidFill>
                            <a:schemeClr val="tx1"/>
                          </a:solidFill>
                          <a:effectLst/>
                          <a:latin typeface="Arial" charset="0"/>
                          <a:cs typeface="Times New Roman" pitchFamily="18" charset="0"/>
                        </a:rPr>
                        <a:t> A SPECIAL EDUCATION PROGRAM (</a:t>
                      </a:r>
                      <a:r>
                        <a:rPr kumimoji="0" lang="en-US" sz="1400" b="1" i="0" u="sng" strike="noStrike" cap="none" normalizeH="0" baseline="0" dirty="0" smtClean="0">
                          <a:ln>
                            <a:noFill/>
                          </a:ln>
                          <a:solidFill>
                            <a:schemeClr val="tx1"/>
                          </a:solidFill>
                          <a:effectLst/>
                          <a:latin typeface="Arial" charset="0"/>
                          <a:cs typeface="Times New Roman" pitchFamily="18" charset="0"/>
                        </a:rPr>
                        <a:t>NOT</a:t>
                      </a:r>
                      <a:r>
                        <a:rPr kumimoji="0" lang="en-US" sz="1400" b="1" i="0" u="none" strike="noStrike" cap="none" normalizeH="0" baseline="0" dirty="0" smtClean="0">
                          <a:ln>
                            <a:noFill/>
                          </a:ln>
                          <a:solidFill>
                            <a:schemeClr val="tx1"/>
                          </a:solidFill>
                          <a:effectLst/>
                          <a:latin typeface="Arial" charset="0"/>
                          <a:cs typeface="Times New Roman" pitchFamily="18" charset="0"/>
                        </a:rPr>
                        <a:t> INCLUDED IN ROW SETS A, B, OR C)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ts val="813"/>
                        </a:lnSpc>
                        <a:spcBef>
                          <a:spcPct val="0"/>
                        </a:spcBef>
                        <a:spcAft>
                          <a:spcPts val="30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(D1) receiving the MAJORITY of SPECIAL EDUCATION and related SERVICES in the home</a:t>
                      </a: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647296">
                <a:tc vMerge="1">
                  <a:txBody>
                    <a:bodyPr/>
                    <a:lstStyle/>
                    <a:p>
                      <a:endParaRPr lang="en-US"/>
                    </a:p>
                  </a:txBody>
                  <a:tcPr/>
                </a:tc>
                <a:tc>
                  <a:txBody>
                    <a:bodyPr/>
                    <a:lstStyle/>
                    <a:p>
                      <a:pPr marL="0" marR="0" lvl="0" indent="0" algn="just" defTabSz="914400" rtl="0" eaLnBrk="1" fontAlgn="base" latinLnBrk="0" hangingPunct="1">
                        <a:lnSpc>
                          <a:spcPts val="813"/>
                        </a:lnSpc>
                        <a:spcBef>
                          <a:spcPct val="0"/>
                        </a:spcBef>
                        <a:spcAft>
                          <a:spcPts val="300"/>
                        </a:spcAft>
                        <a:buClrTx/>
                        <a:buSzTx/>
                        <a:buFontTx/>
                        <a:buNone/>
                        <a:tabLst/>
                      </a:pPr>
                      <a:endParaRPr kumimoji="0" lang="en-US" sz="12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(D2) And receiving special education and related service provider location</a:t>
                      </a: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4" name="Rounded Rectangle 3"/>
          <p:cNvSpPr/>
          <p:nvPr/>
        </p:nvSpPr>
        <p:spPr>
          <a:xfrm>
            <a:off x="762000" y="79955"/>
            <a:ext cx="7620000" cy="1014958"/>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2100" indent="-228600"/>
            <a:r>
              <a:rPr lang="en-US" sz="2800" dirty="0" smtClean="0">
                <a:solidFill>
                  <a:schemeClr val="tx1"/>
                </a:solidFill>
                <a:latin typeface="+mj-lt"/>
              </a:rPr>
              <a:t>  Identify the setting in which the child receives the majority of special education &amp; related services </a:t>
            </a:r>
            <a:endParaRPr lang="en-US" sz="2800" dirty="0">
              <a:solidFill>
                <a:schemeClr val="tx1"/>
              </a:solidFill>
              <a:latin typeface="+mj-lt"/>
            </a:endParaRPr>
          </a:p>
        </p:txBody>
      </p:sp>
      <p:grpSp>
        <p:nvGrpSpPr>
          <p:cNvPr id="6" name="Group 5"/>
          <p:cNvGrpSpPr/>
          <p:nvPr/>
        </p:nvGrpSpPr>
        <p:grpSpPr>
          <a:xfrm rot="18363821">
            <a:off x="2968045" y="1198840"/>
            <a:ext cx="1046805" cy="1563383"/>
            <a:chOff x="5603558" y="2291238"/>
            <a:chExt cx="1894522" cy="1894522"/>
          </a:xfrm>
        </p:grpSpPr>
        <p:sp>
          <p:nvSpPr>
            <p:cNvPr id="7" name="Down Arrow 6"/>
            <p:cNvSpPr/>
            <p:nvPr/>
          </p:nvSpPr>
          <p:spPr>
            <a:xfrm>
              <a:off x="5603558" y="2291238"/>
              <a:ext cx="1894522" cy="1894522"/>
            </a:xfrm>
            <a:prstGeom prst="downArrow">
              <a:avLst>
                <a:gd name="adj1" fmla="val 55000"/>
                <a:gd name="adj2" fmla="val 45000"/>
              </a:avLst>
            </a:prstGeom>
            <a:ln w="12700"/>
          </p:spPr>
          <p:style>
            <a:lnRef idx="2">
              <a:scrgbClr r="0" g="0" b="0"/>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8" name="Down Arrow 4"/>
            <p:cNvSpPr/>
            <p:nvPr/>
          </p:nvSpPr>
          <p:spPr>
            <a:xfrm>
              <a:off x="6029825" y="2291238"/>
              <a:ext cx="1041988" cy="14256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latin typeface="+mj-lt"/>
              </a:endParaRPr>
            </a:p>
          </p:txBody>
        </p:sp>
      </p:grpSp>
    </p:spTree>
    <p:extLst>
      <p:ext uri="{BB962C8B-B14F-4D97-AF65-F5344CB8AC3E}">
        <p14:creationId xmlns:p14="http://schemas.microsoft.com/office/powerpoint/2010/main" val="28139544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816" t="15511" r="13062" b="20413"/>
          <a:stretch/>
        </p:blipFill>
        <p:spPr bwMode="auto">
          <a:xfrm>
            <a:off x="259080" y="1066800"/>
            <a:ext cx="8595360" cy="534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2057400" y="1066800"/>
            <a:ext cx="2743200" cy="2362200"/>
          </a:xfrm>
          <a:prstGeom prst="round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4" name="Rounded Rectangle 3"/>
          <p:cNvSpPr/>
          <p:nvPr/>
        </p:nvSpPr>
        <p:spPr>
          <a:xfrm>
            <a:off x="4800600" y="1066800"/>
            <a:ext cx="1905000" cy="2362200"/>
          </a:xfrm>
          <a:prstGeom prst="round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6" name="Rounded Rectangle 5"/>
          <p:cNvSpPr/>
          <p:nvPr/>
        </p:nvSpPr>
        <p:spPr>
          <a:xfrm>
            <a:off x="6705600" y="1066800"/>
            <a:ext cx="1318260" cy="2362200"/>
          </a:xfrm>
          <a:prstGeom prst="round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2" name="TextBox 1"/>
          <p:cNvSpPr txBox="1"/>
          <p:nvPr/>
        </p:nvSpPr>
        <p:spPr>
          <a:xfrm>
            <a:off x="640944" y="228600"/>
            <a:ext cx="7831631" cy="707886"/>
          </a:xfrm>
          <a:prstGeom prst="rect">
            <a:avLst/>
          </a:prstGeom>
          <a:noFill/>
        </p:spPr>
        <p:txBody>
          <a:bodyPr wrap="none" rtlCol="0">
            <a:spAutoFit/>
          </a:bodyPr>
          <a:lstStyle/>
          <a:p>
            <a:pPr algn="ctr"/>
            <a:r>
              <a:rPr lang="en-US" sz="2000" b="1" dirty="0" smtClean="0"/>
              <a:t>Number and percentage of children </a:t>
            </a:r>
            <a:r>
              <a:rPr lang="en-US" sz="2000" b="1" dirty="0"/>
              <a:t>a</a:t>
            </a:r>
            <a:r>
              <a:rPr lang="en-US" sz="2000" b="1" dirty="0" smtClean="0"/>
              <a:t>ged 3-5 served under IDEA, Part B</a:t>
            </a:r>
          </a:p>
          <a:p>
            <a:pPr algn="ctr"/>
            <a:r>
              <a:rPr lang="en-US" sz="2000" b="1" dirty="0" smtClean="0"/>
              <a:t>by educational environment and state, Fall 2011 </a:t>
            </a:r>
            <a:endParaRPr lang="en-US" sz="2000" b="1" dirty="0"/>
          </a:p>
        </p:txBody>
      </p:sp>
    </p:spTree>
    <p:extLst>
      <p:ext uri="{BB962C8B-B14F-4D97-AF65-F5344CB8AC3E}">
        <p14:creationId xmlns:p14="http://schemas.microsoft.com/office/powerpoint/2010/main" val="138166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280124"/>
            <a:ext cx="7772400" cy="1200329"/>
          </a:xfrm>
          <a:prstGeom prst="rect">
            <a:avLst/>
          </a:prstGeom>
          <a:solidFill>
            <a:srgbClr val="CCFF99"/>
          </a:solidFill>
          <a:ln>
            <a:solidFill>
              <a:schemeClr val="bg1"/>
            </a:solidFill>
          </a:ln>
        </p:spPr>
        <p:txBody>
          <a:bodyPr wrap="square" rtlCol="0">
            <a:spAutoFit/>
          </a:bodyPr>
          <a:lstStyle/>
          <a:p>
            <a:endParaRPr lang="en-US" dirty="0" smtClean="0">
              <a:ln w="76200">
                <a:solidFill>
                  <a:schemeClr val="tx1"/>
                </a:solidFill>
              </a:ln>
            </a:endParaRPr>
          </a:p>
          <a:p>
            <a:endParaRPr lang="en-US" dirty="0" smtClean="0">
              <a:ln w="76200">
                <a:solidFill>
                  <a:schemeClr val="tx1"/>
                </a:solidFill>
              </a:ln>
            </a:endParaRPr>
          </a:p>
          <a:p>
            <a:endParaRPr lang="en-US" dirty="0" smtClean="0">
              <a:ln w="76200">
                <a:solidFill>
                  <a:schemeClr val="tx1"/>
                </a:solidFill>
              </a:ln>
            </a:endParaRPr>
          </a:p>
          <a:p>
            <a:endParaRPr lang="en-US" dirty="0">
              <a:ln w="76200">
                <a:solidFill>
                  <a:schemeClr val="tx1"/>
                </a:solidFill>
              </a:ln>
            </a:endParaRPr>
          </a:p>
        </p:txBody>
      </p:sp>
      <p:sp>
        <p:nvSpPr>
          <p:cNvPr id="4" name="TextBox 3"/>
          <p:cNvSpPr txBox="1"/>
          <p:nvPr/>
        </p:nvSpPr>
        <p:spPr>
          <a:xfrm>
            <a:off x="5090160" y="3604260"/>
            <a:ext cx="3535680" cy="1200329"/>
          </a:xfrm>
          <a:prstGeom prst="rect">
            <a:avLst/>
          </a:prstGeom>
          <a:noFill/>
        </p:spPr>
        <p:txBody>
          <a:bodyPr wrap="square" rtlCol="0">
            <a:spAutoFit/>
          </a:bodyPr>
          <a:lstStyle/>
          <a:p>
            <a:pPr algn="r"/>
            <a:r>
              <a:rPr lang="en-US" sz="3600" b="1" dirty="0" smtClean="0">
                <a:solidFill>
                  <a:schemeClr val="accent2">
                    <a:lumMod val="75000"/>
                  </a:schemeClr>
                </a:solidFill>
                <a:cs typeface="Calibri" pitchFamily="34" charset="0"/>
              </a:rPr>
              <a:t>Understanding the Data</a:t>
            </a:r>
            <a:endParaRPr lang="en-US" sz="3600" b="1" dirty="0">
              <a:solidFill>
                <a:schemeClr val="accent2">
                  <a:lumMod val="75000"/>
                </a:schemeClr>
              </a:solidFill>
              <a:cs typeface="Calibri" pitchFamily="34" charset="0"/>
            </a:endParaRPr>
          </a:p>
        </p:txBody>
      </p:sp>
      <p:sp>
        <p:nvSpPr>
          <p:cNvPr id="6" name="TextBox 5"/>
          <p:cNvSpPr txBox="1"/>
          <p:nvPr/>
        </p:nvSpPr>
        <p:spPr>
          <a:xfrm>
            <a:off x="4617720" y="295364"/>
            <a:ext cx="4221480" cy="1200329"/>
          </a:xfrm>
          <a:prstGeom prst="rect">
            <a:avLst/>
          </a:prstGeom>
          <a:noFill/>
        </p:spPr>
        <p:txBody>
          <a:bodyPr wrap="square" rtlCol="0">
            <a:spAutoFit/>
          </a:bodyPr>
          <a:lstStyle/>
          <a:p>
            <a:r>
              <a:rPr lang="en-US" sz="3600" dirty="0" smtClean="0">
                <a:solidFill>
                  <a:schemeClr val="accent1">
                    <a:lumMod val="75000"/>
                  </a:schemeClr>
                </a:solidFill>
                <a:latin typeface="+mj-lt"/>
              </a:rPr>
              <a:t>  </a:t>
            </a:r>
            <a:r>
              <a:rPr lang="en-US" sz="3600" b="1" dirty="0" smtClean="0">
                <a:solidFill>
                  <a:schemeClr val="accent1">
                    <a:lumMod val="75000"/>
                  </a:schemeClr>
                </a:solidFill>
                <a:latin typeface="+mj-lt"/>
              </a:rPr>
              <a:t>We </a:t>
            </a:r>
            <a:r>
              <a:rPr lang="en-US" sz="3600" b="1" dirty="0">
                <a:solidFill>
                  <a:schemeClr val="accent1">
                    <a:lumMod val="75000"/>
                  </a:schemeClr>
                </a:solidFill>
                <a:latin typeface="+mj-lt"/>
              </a:rPr>
              <a:t>M</a:t>
            </a:r>
            <a:r>
              <a:rPr lang="en-US" sz="3600" b="1" dirty="0" smtClean="0">
                <a:solidFill>
                  <a:schemeClr val="accent1">
                    <a:lumMod val="75000"/>
                  </a:schemeClr>
                </a:solidFill>
                <a:latin typeface="+mj-lt"/>
              </a:rPr>
              <a:t>easure </a:t>
            </a:r>
          </a:p>
          <a:p>
            <a:r>
              <a:rPr lang="en-US" sz="3600" b="1" dirty="0">
                <a:solidFill>
                  <a:schemeClr val="accent1">
                    <a:lumMod val="75000"/>
                  </a:schemeClr>
                </a:solidFill>
                <a:latin typeface="+mj-lt"/>
              </a:rPr>
              <a:t>	W</a:t>
            </a:r>
            <a:r>
              <a:rPr lang="en-US" sz="3600" b="1" dirty="0" smtClean="0">
                <a:solidFill>
                  <a:schemeClr val="accent1">
                    <a:lumMod val="75000"/>
                  </a:schemeClr>
                </a:solidFill>
                <a:latin typeface="+mj-lt"/>
              </a:rPr>
              <a:t>hat </a:t>
            </a:r>
            <a:r>
              <a:rPr lang="en-US" sz="3600" b="1" dirty="0">
                <a:solidFill>
                  <a:schemeClr val="accent1">
                    <a:lumMod val="75000"/>
                  </a:schemeClr>
                </a:solidFill>
                <a:latin typeface="+mj-lt"/>
              </a:rPr>
              <a:t>W</a:t>
            </a:r>
            <a:r>
              <a:rPr lang="en-US" sz="3600" b="1" dirty="0" smtClean="0">
                <a:solidFill>
                  <a:schemeClr val="accent1">
                    <a:lumMod val="75000"/>
                  </a:schemeClr>
                </a:solidFill>
                <a:latin typeface="+mj-lt"/>
              </a:rPr>
              <a:t>e </a:t>
            </a:r>
            <a:r>
              <a:rPr lang="en-US" sz="3600" b="1" dirty="0">
                <a:solidFill>
                  <a:schemeClr val="accent1">
                    <a:lumMod val="75000"/>
                  </a:schemeClr>
                </a:solidFill>
                <a:latin typeface="+mj-lt"/>
              </a:rPr>
              <a:t>V</a:t>
            </a:r>
            <a:r>
              <a:rPr lang="en-US" sz="3600" b="1" dirty="0" smtClean="0">
                <a:solidFill>
                  <a:schemeClr val="accent1">
                    <a:lumMod val="75000"/>
                  </a:schemeClr>
                </a:solidFill>
                <a:latin typeface="+mj-lt"/>
              </a:rPr>
              <a:t>alue</a:t>
            </a:r>
            <a:endParaRPr lang="en-US" sz="3600" b="1" dirty="0">
              <a:solidFill>
                <a:schemeClr val="accent1">
                  <a:lumMod val="75000"/>
                </a:schemeClr>
              </a:solidFill>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09600"/>
            <a:ext cx="3992880" cy="5989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descr="http://www.photo-dictionary.com/photofiles/list/620/4139ruler.jpg">
            <a:hlinkClick r:id="rId4"/>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5682929">
            <a:off x="851891" y="4132147"/>
            <a:ext cx="2205934" cy="17542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photo-dictionary.com/photofiles/list/620/4139ruler.jpg">
            <a:hlinkClick r:id="rId4"/>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r="34274"/>
          <a:stretch/>
        </p:blipFill>
        <p:spPr bwMode="auto">
          <a:xfrm rot="16359677">
            <a:off x="45843" y="2356946"/>
            <a:ext cx="1415149" cy="1649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231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28600" y="762000"/>
          <a:ext cx="8763000" cy="5867401"/>
        </p:xfrm>
        <a:graphic>
          <a:graphicData uri="http://schemas.openxmlformats.org/drawingml/2006/table">
            <a:tbl>
              <a:tblPr/>
              <a:tblGrid>
                <a:gridCol w="4381500"/>
                <a:gridCol w="4381500"/>
              </a:tblGrid>
              <a:tr h="954909">
                <a:tc rowSpan="2">
                  <a:txBody>
                    <a:bodyPr/>
                    <a:lstStyle/>
                    <a:p>
                      <a:pPr marL="0" marR="0" lvl="0" indent="0" algn="just" defTabSz="914400" rtl="0" eaLnBrk="1" fontAlgn="base" latinLnBrk="0" hangingPunct="1">
                        <a:lnSpc>
                          <a:spcPct val="110000"/>
                        </a:lnSpc>
                        <a:spcBef>
                          <a:spcPts val="300"/>
                        </a:spcBef>
                        <a:spcAft>
                          <a:spcPts val="30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Row Set (A)</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0000"/>
                        </a:lnSpc>
                        <a:spcBef>
                          <a:spcPts val="30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CHILDREN ATTENDING A REGULAR EARLY CHILDHOOD PROGRAM AT LEAST 10 HRS PER WEEK,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l" defTabSz="914400" rtl="0" eaLnBrk="1" fontAlgn="base" latinLnBrk="0" hangingPunct="1">
                        <a:lnSpc>
                          <a:spcPts val="813"/>
                        </a:lnSpc>
                        <a:spcBef>
                          <a:spcPct val="0"/>
                        </a:spcBef>
                        <a:spcAft>
                          <a:spcPts val="300"/>
                        </a:spcAft>
                        <a:buClrTx/>
                        <a:buSzTx/>
                        <a:buFontTx/>
                        <a:buNone/>
                        <a:tabLst/>
                      </a:pPr>
                      <a:endParaRPr kumimoji="0" lang="en-U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(A1) And receiving the MAJORITY of SPECIAL EDUCATION and related SERVICES in the REGULAR EARLY CHILDHOOD PROGRAM</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r>
              <a:tr h="835414">
                <a:tc vMerge="1">
                  <a:txBody>
                    <a:bodyPr/>
                    <a:lstStyle/>
                    <a:p>
                      <a:endParaRPr lang="en-US"/>
                    </a:p>
                  </a:txBody>
                  <a:tcPr/>
                </a:tc>
                <a:tc>
                  <a:txBody>
                    <a:bodyPr/>
                    <a:lstStyle/>
                    <a:p>
                      <a:pPr marL="0" marR="0" lvl="0" indent="0" algn="l" defTabSz="914400" rtl="0" eaLnBrk="1" fontAlgn="base" latinLnBrk="0" hangingPunct="1">
                        <a:lnSpc>
                          <a:spcPct val="110000"/>
                        </a:lnSpc>
                        <a:spcBef>
                          <a:spcPct val="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(A2) …and receiving the majority of SPECIAL EDUCATION and related SERVICES in some OTHER LOCATION</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FDFE"/>
                    </a:solidFill>
                  </a:tcPr>
                </a:tc>
              </a:tr>
              <a:tr h="817616">
                <a:tc rowSpan="2">
                  <a:txBody>
                    <a:bodyPr/>
                    <a:lstStyle/>
                    <a:p>
                      <a:pPr marL="0" marR="0" lvl="0" indent="0" algn="just" defTabSz="914400" rtl="0" eaLnBrk="1" fontAlgn="base" latinLnBrk="0" hangingPunct="1">
                        <a:lnSpc>
                          <a:spcPct val="110000"/>
                        </a:lnSpc>
                        <a:spcBef>
                          <a:spcPts val="300"/>
                        </a:spcBef>
                        <a:spcAft>
                          <a:spcPts val="30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  Row Set (B)</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0000"/>
                        </a:lnSpc>
                        <a:spcBef>
                          <a:spcPts val="30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CHILDREN ATTENDING A REGULAR EARLY CHILDHOOD PROGRAM LESS THAN 10 HRS PER WEEK,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l" defTabSz="914400" rtl="0" eaLnBrk="1" fontAlgn="base" latinLnBrk="0" hangingPunct="1">
                        <a:lnSpc>
                          <a:spcPts val="813"/>
                        </a:lnSpc>
                        <a:spcBef>
                          <a:spcPct val="0"/>
                        </a:spcBef>
                        <a:spcAft>
                          <a:spcPts val="300"/>
                        </a:spcAft>
                        <a:buClrTx/>
                        <a:buSzTx/>
                        <a:buFontTx/>
                        <a:buNone/>
                        <a:tabLst/>
                      </a:pPr>
                      <a:endParaRPr kumimoji="0" lang="en-U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(B1) And receiving the MAJORITY of SPECIAL EDUCATION and related SERVICES in the REGULAR EARLY CHILDHOOD PROGRAM</a:t>
                      </a: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r>
              <a:tr h="720209">
                <a:tc vMerge="1">
                  <a:txBody>
                    <a:bodyPr/>
                    <a:lstStyle/>
                    <a:p>
                      <a:endParaRPr lang="en-US"/>
                    </a:p>
                  </a:txBody>
                  <a:tcPr/>
                </a:tc>
                <a:tc>
                  <a:txBody>
                    <a:bodyPr/>
                    <a:lstStyle/>
                    <a:p>
                      <a:pPr marL="0" marR="0" lvl="0" indent="0" algn="l" defTabSz="914400" rtl="0" eaLnBrk="1" fontAlgn="base" latinLnBrk="0" hangingPunct="1">
                        <a:lnSpc>
                          <a:spcPct val="110000"/>
                        </a:lnSpc>
                        <a:spcBef>
                          <a:spcPct val="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(B2) …and RECEIVING the majority of SPECIAL EDUCATION and related SERVICES in some OTHER LOCATION</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FDFE"/>
                    </a:solidFill>
                  </a:tcPr>
                </a:tc>
              </a:tr>
              <a:tr h="391602">
                <a:tc rowSpan="3">
                  <a:txBody>
                    <a:bodyPr/>
                    <a:lstStyle/>
                    <a:p>
                      <a:pPr marL="0" marR="0" lvl="0" indent="0" algn="l" defTabSz="914400" rtl="0" eaLnBrk="1" fontAlgn="base" latinLnBrk="0" hangingPunct="1">
                        <a:lnSpc>
                          <a:spcPct val="110000"/>
                        </a:lnSpc>
                        <a:spcBef>
                          <a:spcPts val="300"/>
                        </a:spcBef>
                        <a:spcAft>
                          <a:spcPts val="30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  Row Set (C)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0000"/>
                        </a:lnSpc>
                        <a:spcBef>
                          <a:spcPts val="30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CHILDREN </a:t>
                      </a:r>
                      <a:r>
                        <a:rPr kumimoji="0" lang="en-US" sz="1400" b="1" i="0" u="sng" strike="noStrike" cap="none" normalizeH="0" baseline="0" dirty="0" smtClean="0">
                          <a:ln>
                            <a:noFill/>
                          </a:ln>
                          <a:solidFill>
                            <a:schemeClr val="tx1"/>
                          </a:solidFill>
                          <a:effectLst/>
                          <a:latin typeface="Arial" charset="0"/>
                          <a:cs typeface="Times New Roman" pitchFamily="18" charset="0"/>
                        </a:rPr>
                        <a:t>ATTENDING A SPECIAL EDUCATION</a:t>
                      </a:r>
                      <a:r>
                        <a:rPr kumimoji="0" lang="en-US" sz="1400" b="1" i="0" u="none" strike="noStrike" cap="none" normalizeH="0" baseline="0" dirty="0" smtClean="0">
                          <a:ln>
                            <a:noFill/>
                          </a:ln>
                          <a:solidFill>
                            <a:schemeClr val="tx1"/>
                          </a:solidFill>
                          <a:effectLst/>
                          <a:latin typeface="Arial" charset="0"/>
                          <a:cs typeface="Times New Roman" pitchFamily="18" charset="0"/>
                        </a:rPr>
                        <a:t> PROGRAM (NOT in any regular early childhood program),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ts val="813"/>
                        </a:lnSpc>
                        <a:spcBef>
                          <a:spcPct val="0"/>
                        </a:spcBef>
                        <a:spcAft>
                          <a:spcPts val="300"/>
                        </a:spcAft>
                        <a:buClrTx/>
                        <a:buSzTx/>
                        <a:buFontTx/>
                        <a:buNone/>
                        <a:tabLst/>
                      </a:pPr>
                      <a:endParaRPr kumimoji="0" lang="en-U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ts val="813"/>
                        </a:lnSpc>
                        <a:spcBef>
                          <a:spcPct val="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(C1) Separate Special Education Class</a:t>
                      </a: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402350">
                <a:tc vMerge="1">
                  <a:txBody>
                    <a:bodyPr/>
                    <a:lstStyle/>
                    <a:p>
                      <a:endParaRPr lang="en-US"/>
                    </a:p>
                  </a:txBody>
                  <a:tcPr/>
                </a:tc>
                <a:tc>
                  <a:txBody>
                    <a:bodyPr/>
                    <a:lstStyle/>
                    <a:p>
                      <a:pPr marL="0" marR="0" lvl="0" indent="0" algn="l" defTabSz="914400" rtl="0" eaLnBrk="1" fontAlgn="base" latinLnBrk="0" hangingPunct="1">
                        <a:lnSpc>
                          <a:spcPts val="813"/>
                        </a:lnSpc>
                        <a:spcBef>
                          <a:spcPct val="0"/>
                        </a:spcBef>
                        <a:spcAft>
                          <a:spcPts val="300"/>
                        </a:spcAft>
                        <a:buClrTx/>
                        <a:buSzTx/>
                        <a:buFontTx/>
                        <a:buNone/>
                        <a:tabLst/>
                      </a:pPr>
                      <a:endParaRPr kumimoji="0" lang="en-U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ts val="813"/>
                        </a:lnSpc>
                        <a:spcBef>
                          <a:spcPct val="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(C2) Separate School</a:t>
                      </a: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453027">
                <a:tc vMerge="1">
                  <a:txBody>
                    <a:bodyPr/>
                    <a:lstStyle/>
                    <a:p>
                      <a:endParaRPr lang="en-US"/>
                    </a:p>
                  </a:txBody>
                  <a:tcPr/>
                </a:tc>
                <a:tc>
                  <a:txBody>
                    <a:bodyPr/>
                    <a:lstStyle/>
                    <a:p>
                      <a:pPr marL="0" marR="0" lvl="0" indent="0" algn="l" defTabSz="914400" rtl="0" eaLnBrk="1" fontAlgn="base" latinLnBrk="0" hangingPunct="1">
                        <a:lnSpc>
                          <a:spcPts val="813"/>
                        </a:lnSpc>
                        <a:spcBef>
                          <a:spcPct val="0"/>
                        </a:spcBef>
                        <a:spcAft>
                          <a:spcPts val="300"/>
                        </a:spcAft>
                        <a:buClrTx/>
                        <a:buSzTx/>
                        <a:buFontTx/>
                        <a:buNone/>
                        <a:tabLst/>
                      </a:pPr>
                      <a:endParaRPr kumimoji="0" lang="en-U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ts val="813"/>
                        </a:lnSpc>
                        <a:spcBef>
                          <a:spcPct val="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(C3) Residential Facility</a:t>
                      </a: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593904">
                <a:tc rowSpan="2">
                  <a:txBody>
                    <a:bodyPr/>
                    <a:lstStyle/>
                    <a:p>
                      <a:pPr marL="0" marR="0" lvl="0" indent="0" algn="l" defTabSz="914400" rtl="0" eaLnBrk="1" fontAlgn="base" latinLnBrk="0" hangingPunct="1">
                        <a:lnSpc>
                          <a:spcPct val="110000"/>
                        </a:lnSpc>
                        <a:spcBef>
                          <a:spcPts val="300"/>
                        </a:spcBef>
                        <a:spcAft>
                          <a:spcPts val="30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  Row Set (D)</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0000"/>
                        </a:lnSpc>
                        <a:spcBef>
                          <a:spcPts val="30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CHILDREN ATTENDING </a:t>
                      </a:r>
                      <a:r>
                        <a:rPr kumimoji="0" lang="en-US" sz="1400" b="1" i="0" u="sng" strike="noStrike" cap="none" normalizeH="0" baseline="0" dirty="0" smtClean="0">
                          <a:ln>
                            <a:noFill/>
                          </a:ln>
                          <a:solidFill>
                            <a:schemeClr val="tx1"/>
                          </a:solidFill>
                          <a:effectLst/>
                          <a:latin typeface="Arial" charset="0"/>
                          <a:cs typeface="Times New Roman" pitchFamily="18" charset="0"/>
                        </a:rPr>
                        <a:t>NEITHER</a:t>
                      </a:r>
                      <a:r>
                        <a:rPr kumimoji="0" lang="en-US" sz="1400" b="1" i="0" u="none" strike="noStrike" cap="none" normalizeH="0" baseline="0" dirty="0" smtClean="0">
                          <a:ln>
                            <a:noFill/>
                          </a:ln>
                          <a:solidFill>
                            <a:schemeClr val="tx1"/>
                          </a:solidFill>
                          <a:effectLst/>
                          <a:latin typeface="Arial" charset="0"/>
                          <a:cs typeface="Times New Roman" pitchFamily="18" charset="0"/>
                        </a:rPr>
                        <a:t> A REGULAR EARLY CHILDHOOD PROGRAM </a:t>
                      </a:r>
                      <a:r>
                        <a:rPr kumimoji="0" lang="en-US" sz="1400" b="1" i="0" u="sng" strike="noStrike" cap="none" normalizeH="0" baseline="0" dirty="0" smtClean="0">
                          <a:ln>
                            <a:noFill/>
                          </a:ln>
                          <a:solidFill>
                            <a:schemeClr val="tx1"/>
                          </a:solidFill>
                          <a:effectLst/>
                          <a:latin typeface="Arial" charset="0"/>
                          <a:cs typeface="Times New Roman" pitchFamily="18" charset="0"/>
                        </a:rPr>
                        <a:t>NOR</a:t>
                      </a:r>
                      <a:r>
                        <a:rPr kumimoji="0" lang="en-US" sz="1400" b="1" i="0" u="none" strike="noStrike" cap="none" normalizeH="0" baseline="0" dirty="0" smtClean="0">
                          <a:ln>
                            <a:noFill/>
                          </a:ln>
                          <a:solidFill>
                            <a:schemeClr val="tx1"/>
                          </a:solidFill>
                          <a:effectLst/>
                          <a:latin typeface="Arial" charset="0"/>
                          <a:cs typeface="Times New Roman" pitchFamily="18" charset="0"/>
                        </a:rPr>
                        <a:t> A SPECIAL EDUCATION PROGRAM (</a:t>
                      </a:r>
                      <a:r>
                        <a:rPr kumimoji="0" lang="en-US" sz="1400" b="1" i="0" u="sng" strike="noStrike" cap="none" normalizeH="0" baseline="0" dirty="0" smtClean="0">
                          <a:ln>
                            <a:noFill/>
                          </a:ln>
                          <a:solidFill>
                            <a:schemeClr val="tx1"/>
                          </a:solidFill>
                          <a:effectLst/>
                          <a:latin typeface="Arial" charset="0"/>
                          <a:cs typeface="Times New Roman" pitchFamily="18" charset="0"/>
                        </a:rPr>
                        <a:t>NOT</a:t>
                      </a:r>
                      <a:r>
                        <a:rPr kumimoji="0" lang="en-US" sz="1400" b="1" i="0" u="none" strike="noStrike" cap="none" normalizeH="0" baseline="0" dirty="0" smtClean="0">
                          <a:ln>
                            <a:noFill/>
                          </a:ln>
                          <a:solidFill>
                            <a:schemeClr val="tx1"/>
                          </a:solidFill>
                          <a:effectLst/>
                          <a:latin typeface="Arial" charset="0"/>
                          <a:cs typeface="Times New Roman" pitchFamily="18" charset="0"/>
                        </a:rPr>
                        <a:t> INCLUDED IN ROW SETS A, B, OR C)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just" defTabSz="914400" rtl="0" eaLnBrk="1" fontAlgn="base" latinLnBrk="0" hangingPunct="1">
                        <a:lnSpc>
                          <a:spcPts val="813"/>
                        </a:lnSpc>
                        <a:spcBef>
                          <a:spcPct val="0"/>
                        </a:spcBef>
                        <a:spcAft>
                          <a:spcPts val="30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(D1) receiving the MAJORITY of SPECIAL EDUCATION and related SERVICES in the home</a:t>
                      </a: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698370">
                <a:tc vMerge="1">
                  <a:txBody>
                    <a:bodyPr/>
                    <a:lstStyle/>
                    <a:p>
                      <a:endParaRPr lang="en-US"/>
                    </a:p>
                  </a:txBody>
                  <a:tcPr/>
                </a:tc>
                <a:tc>
                  <a:txBody>
                    <a:bodyPr/>
                    <a:lstStyle/>
                    <a:p>
                      <a:pPr marL="0" marR="0" lvl="0" indent="0" algn="just" defTabSz="914400" rtl="0" eaLnBrk="1" fontAlgn="base" latinLnBrk="0" hangingPunct="1">
                        <a:lnSpc>
                          <a:spcPts val="813"/>
                        </a:lnSpc>
                        <a:spcBef>
                          <a:spcPct val="0"/>
                        </a:spcBef>
                        <a:spcAft>
                          <a:spcPts val="300"/>
                        </a:spcAft>
                        <a:buClrTx/>
                        <a:buSzTx/>
                        <a:buFontTx/>
                        <a:buNone/>
                        <a:tabLst/>
                      </a:pPr>
                      <a:endParaRPr kumimoji="0" lang="en-US" sz="12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(D2) And receiving special education and related service provider location</a:t>
                      </a: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
        <p:nvSpPr>
          <p:cNvPr id="3" name="TextBox 2"/>
          <p:cNvSpPr txBox="1"/>
          <p:nvPr/>
        </p:nvSpPr>
        <p:spPr>
          <a:xfrm>
            <a:off x="1600200" y="152400"/>
            <a:ext cx="5975482" cy="492443"/>
          </a:xfrm>
          <a:prstGeom prst="rect">
            <a:avLst/>
          </a:prstGeom>
          <a:noFill/>
        </p:spPr>
        <p:txBody>
          <a:bodyPr wrap="none" rtlCol="0">
            <a:spAutoFit/>
          </a:bodyPr>
          <a:lstStyle/>
          <a:p>
            <a:r>
              <a:rPr lang="en-US" sz="2600" b="1" dirty="0" smtClean="0">
                <a:latin typeface="+mj-lt"/>
              </a:rPr>
              <a:t>Educational Environments Data Collection</a:t>
            </a:r>
            <a:endParaRPr lang="en-US" sz="2600" b="1" dirty="0">
              <a:latin typeface="+mj-lt"/>
            </a:endParaRPr>
          </a:p>
        </p:txBody>
      </p:sp>
    </p:spTree>
    <p:extLst>
      <p:ext uri="{BB962C8B-B14F-4D97-AF65-F5344CB8AC3E}">
        <p14:creationId xmlns:p14="http://schemas.microsoft.com/office/powerpoint/2010/main" val="24118778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071653277"/>
              </p:ext>
            </p:extLst>
          </p:nvPr>
        </p:nvGraphicFramePr>
        <p:xfrm>
          <a:off x="152400" y="228600"/>
          <a:ext cx="8839200" cy="6705600"/>
        </p:xfrm>
        <a:graphic>
          <a:graphicData uri="http://schemas.openxmlformats.org/drawingml/2006/chart">
            <c:chart xmlns:c="http://schemas.openxmlformats.org/drawingml/2006/chart" xmlns:r="http://schemas.openxmlformats.org/officeDocument/2006/relationships" r:id="rId2"/>
          </a:graphicData>
        </a:graphic>
      </p:graphicFrame>
      <p:sp>
        <p:nvSpPr>
          <p:cNvPr id="3" name="Rounded Rectangle 2"/>
          <p:cNvSpPr/>
          <p:nvPr/>
        </p:nvSpPr>
        <p:spPr>
          <a:xfrm>
            <a:off x="685800" y="1981200"/>
            <a:ext cx="3505200" cy="3505200"/>
          </a:xfrm>
          <a:prstGeom prst="round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5" name="Rounded Rectangle 4"/>
          <p:cNvSpPr/>
          <p:nvPr/>
        </p:nvSpPr>
        <p:spPr>
          <a:xfrm>
            <a:off x="4191000" y="1981200"/>
            <a:ext cx="2895600" cy="3505200"/>
          </a:xfrm>
          <a:prstGeom prst="round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Tree>
    <p:extLst>
      <p:ext uri="{BB962C8B-B14F-4D97-AF65-F5344CB8AC3E}">
        <p14:creationId xmlns:p14="http://schemas.microsoft.com/office/powerpoint/2010/main" val="370051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680" y="5029200"/>
            <a:ext cx="8199120" cy="1477328"/>
          </a:xfrm>
          <a:prstGeom prst="rect">
            <a:avLst/>
          </a:prstGeom>
          <a:solidFill>
            <a:srgbClr val="CCFF99"/>
          </a:solidFill>
        </p:spPr>
        <p:txBody>
          <a:bodyPr wrap="square" rtlCol="0">
            <a:spAutoFit/>
          </a:bodyPr>
          <a:lstStyle/>
          <a:p>
            <a:endParaRPr lang="en-US" dirty="0" smtClean="0"/>
          </a:p>
          <a:p>
            <a:endParaRPr lang="en-US" dirty="0"/>
          </a:p>
          <a:p>
            <a:endParaRPr lang="en-US" dirty="0" smtClean="0"/>
          </a:p>
          <a:p>
            <a:endParaRPr lang="en-US" dirty="0"/>
          </a:p>
          <a:p>
            <a:endParaRPr lang="en-US" dirty="0"/>
          </a:p>
        </p:txBody>
      </p:sp>
      <p:sp>
        <p:nvSpPr>
          <p:cNvPr id="4" name="TextBox 3"/>
          <p:cNvSpPr txBox="1"/>
          <p:nvPr/>
        </p:nvSpPr>
        <p:spPr>
          <a:xfrm>
            <a:off x="457200" y="1981200"/>
            <a:ext cx="8229600" cy="2585323"/>
          </a:xfrm>
          <a:prstGeom prst="rect">
            <a:avLst/>
          </a:prstGeom>
          <a:solidFill>
            <a:srgbClr val="73A5B1"/>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31745" name="Rectangle 1"/>
          <p:cNvSpPr>
            <a:spLocks noChangeArrowheads="1"/>
          </p:cNvSpPr>
          <p:nvPr/>
        </p:nvSpPr>
        <p:spPr bwMode="auto">
          <a:xfrm>
            <a:off x="457200" y="405082"/>
            <a:ext cx="7848600" cy="61555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accent1"/>
                </a:solidFill>
                <a:effectLst/>
                <a:ea typeface="Calibri" pitchFamily="34" charset="0"/>
                <a:cs typeface="Arial" pitchFamily="34" charset="0"/>
              </a:rPr>
              <a:t>Indicator</a:t>
            </a:r>
            <a:r>
              <a:rPr kumimoji="0" lang="en-US" sz="3600" b="1" i="0" u="none" strike="noStrike" cap="none" normalizeH="0" dirty="0" smtClean="0">
                <a:ln>
                  <a:noFill/>
                </a:ln>
                <a:solidFill>
                  <a:schemeClr val="accent1"/>
                </a:solidFill>
                <a:effectLst/>
                <a:ea typeface="Calibri" pitchFamily="34" charset="0"/>
                <a:cs typeface="Arial" pitchFamily="34" charset="0"/>
              </a:rPr>
              <a:t> 6 </a:t>
            </a:r>
            <a:r>
              <a:rPr kumimoji="0" lang="en-US" sz="3600" b="1" i="0" u="none" strike="noStrike" cap="none" normalizeH="0" baseline="0" dirty="0" smtClean="0">
                <a:ln>
                  <a:noFill/>
                </a:ln>
                <a:solidFill>
                  <a:schemeClr val="accent1"/>
                </a:solidFill>
                <a:effectLst/>
                <a:ea typeface="Calibri" pitchFamily="34" charset="0"/>
                <a:cs typeface="Arial" pitchFamily="34" charset="0"/>
              </a:rPr>
              <a:t>Measurement:</a:t>
            </a:r>
            <a:r>
              <a:rPr kumimoji="0" lang="en-US" sz="3600" b="0" i="0" u="none" strike="noStrike" cap="none" normalizeH="0" baseline="0" dirty="0" smtClean="0">
                <a:ln>
                  <a:noFill/>
                </a:ln>
                <a:solidFill>
                  <a:schemeClr val="accent1"/>
                </a:solidFill>
                <a:effectLst/>
                <a:ea typeface="Calibri"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accent4">
                  <a:lumMod val="20000"/>
                  <a:lumOff val="80000"/>
                </a:schemeClr>
              </a:solidFill>
              <a:effectLst/>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accent4">
                  <a:lumMod val="20000"/>
                  <a:lumOff val="80000"/>
                </a:schemeClr>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accent4">
                  <a:lumMod val="20000"/>
                  <a:lumOff val="80000"/>
                </a:schemeClr>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Tx/>
              <a:buAutoNum type="alphaUcPeriod"/>
              <a:tabLst/>
            </a:pPr>
            <a:r>
              <a:rPr kumimoji="0" lang="en-US" sz="3200" b="0" i="0" u="none" strike="noStrike" cap="none" normalizeH="0" baseline="0" dirty="0" smtClean="0">
                <a:ln>
                  <a:noFill/>
                </a:ln>
                <a:solidFill>
                  <a:schemeClr val="accent4">
                    <a:lumMod val="20000"/>
                    <a:lumOff val="80000"/>
                  </a:schemeClr>
                </a:solidFill>
                <a:effectLst/>
                <a:latin typeface="+mj-lt"/>
                <a:ea typeface="Calibri" pitchFamily="34" charset="0"/>
                <a:cs typeface="Arial" pitchFamily="34" charset="0"/>
              </a:rPr>
              <a:t>Percent</a:t>
            </a:r>
            <a:r>
              <a:rPr kumimoji="0" lang="en-US" sz="3200" b="0" i="0" u="none" strike="noStrike" cap="none" normalizeH="0" dirty="0" smtClean="0">
                <a:ln>
                  <a:noFill/>
                </a:ln>
                <a:solidFill>
                  <a:schemeClr val="accent4">
                    <a:lumMod val="20000"/>
                    <a:lumOff val="80000"/>
                  </a:schemeClr>
                </a:solidFill>
                <a:effectLst/>
                <a:latin typeface="+mj-lt"/>
                <a:ea typeface="Calibri" pitchFamily="34" charset="0"/>
                <a:cs typeface="Arial" pitchFamily="34" charset="0"/>
              </a:rPr>
              <a:t> </a:t>
            </a:r>
            <a:r>
              <a:rPr kumimoji="0" lang="en-US" sz="3200" b="0" i="0" u="none" strike="noStrike" cap="none" normalizeH="0" baseline="0" dirty="0" smtClean="0">
                <a:ln>
                  <a:noFill/>
                </a:ln>
                <a:solidFill>
                  <a:schemeClr val="accent4">
                    <a:lumMod val="20000"/>
                    <a:lumOff val="80000"/>
                  </a:schemeClr>
                </a:solidFill>
                <a:effectLst/>
                <a:latin typeface="+mj-lt"/>
                <a:ea typeface="Calibri" pitchFamily="34" charset="0"/>
                <a:cs typeface="Arial" pitchFamily="34" charset="0"/>
              </a:rPr>
              <a:t>of children aged 3 - 5 with IEPs attending a regular early childhood program and receiving the majority of special education and related services in the regular early childhood program</a:t>
            </a:r>
          </a:p>
          <a:p>
            <a:pPr marL="228600" marR="0" lvl="0" indent="-228600" algn="l" defTabSz="914400" rtl="0" eaLnBrk="0" fontAlgn="base" latinLnBrk="0" hangingPunct="0">
              <a:lnSpc>
                <a:spcPct val="100000"/>
              </a:lnSpc>
              <a:spcBef>
                <a:spcPct val="0"/>
              </a:spcBef>
              <a:spcAft>
                <a:spcPct val="0"/>
              </a:spcAft>
              <a:buClrTx/>
              <a:buSzTx/>
              <a:tabLst/>
            </a:pPr>
            <a:endParaRPr kumimoji="0" lang="en-US" sz="3200" b="0" i="0" u="none" strike="noStrike" cap="none" normalizeH="0" baseline="0" dirty="0" smtClean="0">
              <a:ln>
                <a:noFill/>
              </a:ln>
              <a:solidFill>
                <a:schemeClr val="accent4">
                  <a:lumMod val="20000"/>
                  <a:lumOff val="80000"/>
                </a:schemeClr>
              </a:solidFill>
              <a:effectLst/>
              <a:latin typeface="+mj-lt"/>
              <a:cs typeface="Arial" pitchFamily="34" charset="0"/>
            </a:endParaRPr>
          </a:p>
          <a:p>
            <a:pPr marL="461963" marR="0" lvl="0" indent="-461963"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accent2">
                    <a:lumMod val="50000"/>
                  </a:schemeClr>
                </a:solidFill>
                <a:effectLst/>
                <a:latin typeface="+mj-lt"/>
                <a:ea typeface="Calibri" pitchFamily="34" charset="0"/>
                <a:cs typeface="Arial" pitchFamily="34" charset="0"/>
              </a:rPr>
              <a:t>B.  Percent</a:t>
            </a:r>
            <a:r>
              <a:rPr kumimoji="0" lang="en-US" sz="3200" b="0" i="0" u="none" strike="noStrike" cap="none" normalizeH="0" dirty="0" smtClean="0">
                <a:ln>
                  <a:noFill/>
                </a:ln>
                <a:solidFill>
                  <a:schemeClr val="accent2">
                    <a:lumMod val="50000"/>
                  </a:schemeClr>
                </a:solidFill>
                <a:effectLst/>
                <a:latin typeface="+mj-lt"/>
                <a:ea typeface="Calibri" pitchFamily="34" charset="0"/>
                <a:cs typeface="Arial" pitchFamily="34" charset="0"/>
              </a:rPr>
              <a:t> </a:t>
            </a:r>
            <a:r>
              <a:rPr kumimoji="0" lang="en-US" sz="3200" b="0" i="0" u="none" strike="noStrike" cap="none" normalizeH="0" baseline="0" dirty="0" smtClean="0">
                <a:ln>
                  <a:noFill/>
                </a:ln>
                <a:solidFill>
                  <a:schemeClr val="accent2">
                    <a:lumMod val="50000"/>
                  </a:schemeClr>
                </a:solidFill>
                <a:effectLst/>
                <a:latin typeface="+mj-lt"/>
                <a:ea typeface="Calibri" pitchFamily="34" charset="0"/>
                <a:cs typeface="Arial" pitchFamily="34" charset="0"/>
              </a:rPr>
              <a:t>of children aged 3 - 5 with IEPs attending a separate special education class, separate school or residential facility</a:t>
            </a:r>
            <a:endParaRPr kumimoji="0" lang="en-US" sz="3200" b="0" i="0" u="none" strike="noStrike" cap="none" normalizeH="0" baseline="0" dirty="0" smtClean="0">
              <a:ln>
                <a:noFill/>
              </a:ln>
              <a:solidFill>
                <a:schemeClr val="accent2">
                  <a:lumMod val="50000"/>
                </a:schemeClr>
              </a:solidFill>
              <a:effectLst/>
              <a:latin typeface="+mj-lt"/>
              <a:cs typeface="Arial" pitchFamily="34" charset="0"/>
            </a:endParaRPr>
          </a:p>
        </p:txBody>
      </p:sp>
      <p:sp>
        <p:nvSpPr>
          <p:cNvPr id="3" name="Text Placeholder 2"/>
          <p:cNvSpPr>
            <a:spLocks noGrp="1"/>
          </p:cNvSpPr>
          <p:nvPr>
            <p:ph type="body" idx="4294967295"/>
          </p:nvPr>
        </p:nvSpPr>
        <p:spPr>
          <a:xfrm>
            <a:off x="1828800" y="1371600"/>
            <a:ext cx="7315200" cy="4724400"/>
          </a:xfrm>
        </p:spPr>
        <p:txBody>
          <a:bodyPr>
            <a:normAutofit/>
          </a:bodyPr>
          <a:lstStyle/>
          <a:p>
            <a:endParaRPr lang="en-US" sz="3600" dirty="0" smtClean="0">
              <a:latin typeface="+mj-lt"/>
              <a:cs typeface="Times New Roman" pitchFamily="18" charset="0"/>
            </a:endParaRPr>
          </a:p>
          <a:p>
            <a:endParaRPr lang="en-US" sz="3600" dirty="0">
              <a:latin typeface="+mj-lt"/>
            </a:endParaRPr>
          </a:p>
        </p:txBody>
      </p:sp>
    </p:spTree>
    <p:extLst>
      <p:ext uri="{BB962C8B-B14F-4D97-AF65-F5344CB8AC3E}">
        <p14:creationId xmlns:p14="http://schemas.microsoft.com/office/powerpoint/2010/main" val="18937666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861686413"/>
              </p:ext>
            </p:extLst>
          </p:nvPr>
        </p:nvGraphicFramePr>
        <p:xfrm>
          <a:off x="685800" y="914400"/>
          <a:ext cx="7790180"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971800" y="427186"/>
            <a:ext cx="3568477" cy="461665"/>
          </a:xfrm>
          <a:prstGeom prst="rect">
            <a:avLst/>
          </a:prstGeom>
          <a:noFill/>
        </p:spPr>
        <p:txBody>
          <a:bodyPr wrap="none" rtlCol="0">
            <a:spAutoFit/>
          </a:bodyPr>
          <a:lstStyle/>
          <a:p>
            <a:r>
              <a:rPr lang="en-US" sz="2400" b="1" dirty="0" smtClean="0">
                <a:latin typeface="Arial" pitchFamily="34" charset="0"/>
                <a:cs typeface="Arial" pitchFamily="34" charset="0"/>
              </a:rPr>
              <a:t>SPP/APR SY </a:t>
            </a:r>
            <a:r>
              <a:rPr lang="en-US" sz="2400" b="1" dirty="0" smtClean="0">
                <a:latin typeface="Arial" pitchFamily="34" charset="0"/>
                <a:cs typeface="Arial" pitchFamily="34" charset="0"/>
              </a:rPr>
              <a:t>2011-2012</a:t>
            </a:r>
            <a:endParaRPr lang="en-US" sz="2400" b="1" dirty="0">
              <a:latin typeface="Arial" pitchFamily="34" charset="0"/>
              <a:cs typeface="Arial" pitchFamily="34" charset="0"/>
            </a:endParaRPr>
          </a:p>
        </p:txBody>
      </p:sp>
      <p:sp>
        <p:nvSpPr>
          <p:cNvPr id="4" name="TextBox 3"/>
          <p:cNvSpPr txBox="1"/>
          <p:nvPr/>
        </p:nvSpPr>
        <p:spPr>
          <a:xfrm>
            <a:off x="3581400" y="6476895"/>
            <a:ext cx="5423408" cy="323165"/>
          </a:xfrm>
          <a:prstGeom prst="rect">
            <a:avLst/>
          </a:prstGeom>
          <a:noFill/>
        </p:spPr>
        <p:txBody>
          <a:bodyPr wrap="none" rtlCol="0">
            <a:spAutoFit/>
          </a:bodyPr>
          <a:lstStyle/>
          <a:p>
            <a:r>
              <a:rPr lang="en-US" sz="1500" b="1" dirty="0" smtClean="0"/>
              <a:t>National mean of states &amp; territories, Indicator SPP/APR 6 Report </a:t>
            </a:r>
            <a:endParaRPr lang="en-US" sz="1500" b="1" dirty="0"/>
          </a:p>
        </p:txBody>
      </p:sp>
    </p:spTree>
    <p:extLst>
      <p:ext uri="{BB962C8B-B14F-4D97-AF65-F5344CB8AC3E}">
        <p14:creationId xmlns:p14="http://schemas.microsoft.com/office/powerpoint/2010/main" val="782921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Session Outcomes</a:t>
            </a:r>
            <a:endParaRPr lang="en-US" dirty="0"/>
          </a:p>
        </p:txBody>
      </p:sp>
      <p:sp>
        <p:nvSpPr>
          <p:cNvPr id="3" name="Text Placeholder 2"/>
          <p:cNvSpPr>
            <a:spLocks noGrp="1"/>
          </p:cNvSpPr>
          <p:nvPr>
            <p:ph type="body" idx="2"/>
          </p:nvPr>
        </p:nvSpPr>
        <p:spPr>
          <a:xfrm>
            <a:off x="381000" y="1905000"/>
            <a:ext cx="1752600" cy="3429000"/>
          </a:xfrm>
        </p:spPr>
        <p:txBody>
          <a:bodyPr/>
          <a:lstStyle/>
          <a:p>
            <a:endParaRPr lang="en-US" dirty="0"/>
          </a:p>
        </p:txBody>
      </p:sp>
      <p:sp>
        <p:nvSpPr>
          <p:cNvPr id="4" name="Content Placeholder 3"/>
          <p:cNvSpPr>
            <a:spLocks noGrp="1"/>
          </p:cNvSpPr>
          <p:nvPr>
            <p:ph sz="quarter" idx="1"/>
          </p:nvPr>
        </p:nvSpPr>
        <p:spPr>
          <a:xfrm>
            <a:off x="3048000" y="1752600"/>
            <a:ext cx="5791200" cy="3541690"/>
          </a:xfrm>
        </p:spPr>
        <p:txBody>
          <a:bodyPr>
            <a:noAutofit/>
          </a:bodyPr>
          <a:lstStyle/>
          <a:p>
            <a:r>
              <a:rPr lang="en-US" sz="3200" dirty="0" smtClean="0"/>
              <a:t>Share 2011 Indicator 6 data</a:t>
            </a:r>
          </a:p>
          <a:p>
            <a:endParaRPr lang="en-US" sz="1000" dirty="0" smtClean="0"/>
          </a:p>
          <a:p>
            <a:r>
              <a:rPr lang="en-US" sz="3200" dirty="0" smtClean="0"/>
              <a:t>Discuss data collection process</a:t>
            </a:r>
          </a:p>
          <a:p>
            <a:endParaRPr lang="en-US" sz="1000" dirty="0" smtClean="0"/>
          </a:p>
          <a:p>
            <a:r>
              <a:rPr lang="en-US" sz="3200" dirty="0" smtClean="0"/>
              <a:t>Discuss how </a:t>
            </a:r>
            <a:r>
              <a:rPr lang="en-US" sz="3200" dirty="0"/>
              <a:t>this </a:t>
            </a:r>
            <a:r>
              <a:rPr lang="en-US" sz="3200" dirty="0" smtClean="0"/>
              <a:t>process </a:t>
            </a:r>
            <a:r>
              <a:rPr lang="en-US" sz="3200" dirty="0"/>
              <a:t>can be used to improve service delivery to children and families</a:t>
            </a:r>
            <a:r>
              <a:rPr lang="en-US" sz="3200" dirty="0" smtClean="0"/>
              <a:t>.</a:t>
            </a:r>
          </a:p>
          <a:p>
            <a:endParaRPr lang="en-US" sz="1000" dirty="0" smtClean="0"/>
          </a:p>
          <a:p>
            <a:pPr lvl="0"/>
            <a:r>
              <a:rPr lang="en-US" sz="3200" dirty="0"/>
              <a:t>Identify </a:t>
            </a:r>
            <a:r>
              <a:rPr lang="en-US" sz="3200" dirty="0" smtClean="0"/>
              <a:t>TA resources/tools</a:t>
            </a:r>
          </a:p>
          <a:p>
            <a:endParaRPr lang="en-US" sz="1000" dirty="0"/>
          </a:p>
          <a:p>
            <a:endParaRPr lang="en-US" sz="32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9196" t="10356" r="36703" b="22894"/>
          <a:stretch/>
        </p:blipFill>
        <p:spPr>
          <a:xfrm>
            <a:off x="546100" y="2108200"/>
            <a:ext cx="1995530" cy="35846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639699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799"/>
            <a:ext cx="8763000" cy="6412565"/>
          </a:xfrm>
          <a:prstGeom prst="rect">
            <a:avLst/>
          </a:prstGeom>
          <a:noFill/>
        </p:spPr>
      </p:pic>
    </p:spTree>
    <p:extLst>
      <p:ext uri="{BB962C8B-B14F-4D97-AF65-F5344CB8AC3E}">
        <p14:creationId xmlns:p14="http://schemas.microsoft.com/office/powerpoint/2010/main" val="538508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457200"/>
            <a:ext cx="8610600" cy="990600"/>
          </a:xfrm>
        </p:spPr>
        <p:txBody>
          <a:bodyPr>
            <a:noAutofit/>
          </a:bodyPr>
          <a:lstStyle/>
          <a:p>
            <a:pPr algn="ctr"/>
            <a:r>
              <a:rPr lang="en-US" sz="2800" b="1" dirty="0" smtClean="0"/>
              <a:t>Children with IEPs Attending a Regular Early Childhood Program (RECP) and </a:t>
            </a:r>
            <a:br>
              <a:rPr lang="en-US" sz="2800" b="1" dirty="0" smtClean="0"/>
            </a:br>
            <a:r>
              <a:rPr lang="en-US" sz="2800" b="1" dirty="0" smtClean="0"/>
              <a:t>Receiving the Majority of Services in the Program</a:t>
            </a:r>
            <a:endParaRPr lang="en-US" sz="2800" b="1" dirty="0"/>
          </a:p>
        </p:txBody>
      </p:sp>
      <p:sp>
        <p:nvSpPr>
          <p:cNvPr id="3" name="TextBox 2"/>
          <p:cNvSpPr txBox="1"/>
          <p:nvPr/>
        </p:nvSpPr>
        <p:spPr>
          <a:xfrm>
            <a:off x="381000" y="6135294"/>
            <a:ext cx="8610600" cy="461665"/>
          </a:xfrm>
          <a:prstGeom prst="rect">
            <a:avLst/>
          </a:prstGeom>
          <a:noFill/>
        </p:spPr>
        <p:txBody>
          <a:bodyPr wrap="square" rtlCol="0">
            <a:spAutoFit/>
          </a:bodyPr>
          <a:lstStyle/>
          <a:p>
            <a:r>
              <a:rPr lang="en-US" sz="2400" dirty="0" smtClean="0"/>
              <a:t>Each diamond represents a state or territory, </a:t>
            </a:r>
            <a:r>
              <a:rPr lang="en-US" sz="2000" b="1" dirty="0" smtClean="0"/>
              <a:t>SPP/APR SY 2011-2012 </a:t>
            </a:r>
            <a:endParaRPr lang="en-US" sz="2000" b="1" dirty="0"/>
          </a:p>
        </p:txBody>
      </p:sp>
      <p:graphicFrame>
        <p:nvGraphicFramePr>
          <p:cNvPr id="6" name="Chart 5"/>
          <p:cNvGraphicFramePr>
            <a:graphicFrameLocks/>
          </p:cNvGraphicFramePr>
          <p:nvPr>
            <p:extLst>
              <p:ext uri="{D42A27DB-BD31-4B8C-83A1-F6EECF244321}">
                <p14:modId xmlns:p14="http://schemas.microsoft.com/office/powerpoint/2010/main" val="777687700"/>
              </p:ext>
            </p:extLst>
          </p:nvPr>
        </p:nvGraphicFramePr>
        <p:xfrm>
          <a:off x="176730" y="1881161"/>
          <a:ext cx="8581589" cy="423889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81000" y="4572000"/>
            <a:ext cx="8206093" cy="215444"/>
          </a:xfrm>
          <a:prstGeom prst="rect">
            <a:avLst/>
          </a:prstGeom>
          <a:noFill/>
        </p:spPr>
        <p:txBody>
          <a:bodyPr wrap="none" rtlCol="0">
            <a:spAutoFit/>
          </a:bodyPr>
          <a:lstStyle/>
          <a:p>
            <a:r>
              <a:rPr lang="en-US" sz="800" dirty="0" smtClean="0"/>
              <a:t>                                                                                                                                                                                                                                                                                      </a:t>
            </a:r>
            <a:endParaRPr lang="en-US" sz="800" dirty="0"/>
          </a:p>
        </p:txBody>
      </p:sp>
    </p:spTree>
    <p:extLst>
      <p:ext uri="{BB962C8B-B14F-4D97-AF65-F5344CB8AC3E}">
        <p14:creationId xmlns:p14="http://schemas.microsoft.com/office/powerpoint/2010/main" val="1694868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8600"/>
            <a:ext cx="8839200" cy="6476999"/>
          </a:xfrm>
          <a:prstGeom prst="rect">
            <a:avLst/>
          </a:prstGeom>
          <a:noFill/>
        </p:spPr>
      </p:pic>
    </p:spTree>
    <p:extLst>
      <p:ext uri="{BB962C8B-B14F-4D97-AF65-F5344CB8AC3E}">
        <p14:creationId xmlns:p14="http://schemas.microsoft.com/office/powerpoint/2010/main" val="2705487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381000"/>
            <a:ext cx="8610600" cy="990600"/>
          </a:xfrm>
        </p:spPr>
        <p:txBody>
          <a:bodyPr>
            <a:noAutofit/>
          </a:bodyPr>
          <a:lstStyle/>
          <a:p>
            <a:pPr algn="ctr"/>
            <a:r>
              <a:rPr lang="en-US" sz="2800" b="1" dirty="0" smtClean="0"/>
              <a:t>Children with IEPs</a:t>
            </a:r>
            <a:br>
              <a:rPr lang="en-US" sz="2800" b="1" dirty="0" smtClean="0"/>
            </a:br>
            <a:r>
              <a:rPr lang="en-US" sz="2800" b="1" dirty="0" smtClean="0"/>
              <a:t>Attending a Special Education Program</a:t>
            </a:r>
            <a:endParaRPr lang="en-US" sz="2800" b="1" dirty="0"/>
          </a:p>
        </p:txBody>
      </p:sp>
      <p:graphicFrame>
        <p:nvGraphicFramePr>
          <p:cNvPr id="5" name="Chart 4"/>
          <p:cNvGraphicFramePr>
            <a:graphicFrameLocks/>
          </p:cNvGraphicFramePr>
          <p:nvPr>
            <p:extLst>
              <p:ext uri="{D42A27DB-BD31-4B8C-83A1-F6EECF244321}">
                <p14:modId xmlns:p14="http://schemas.microsoft.com/office/powerpoint/2010/main" val="2765933763"/>
              </p:ext>
            </p:extLst>
          </p:nvPr>
        </p:nvGraphicFramePr>
        <p:xfrm>
          <a:off x="76200" y="698501"/>
          <a:ext cx="8740140" cy="6172199"/>
        </p:xfrm>
        <a:graphic>
          <a:graphicData uri="http://schemas.openxmlformats.org/drawingml/2006/chart">
            <c:chart xmlns:c="http://schemas.openxmlformats.org/drawingml/2006/chart" xmlns:r="http://schemas.openxmlformats.org/officeDocument/2006/relationships" r:id="rId3"/>
          </a:graphicData>
        </a:graphic>
      </p:graphicFrame>
      <p:sp>
        <p:nvSpPr>
          <p:cNvPr id="7" name="Up Arrow 6"/>
          <p:cNvSpPr/>
          <p:nvPr/>
        </p:nvSpPr>
        <p:spPr>
          <a:xfrm rot="10800000">
            <a:off x="7620000" y="3581400"/>
            <a:ext cx="484632" cy="978408"/>
          </a:xfrm>
          <a:prstGeom prst="upArrow">
            <a:avLst/>
          </a:prstGeom>
          <a:solidFill>
            <a:srgbClr val="99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6" name="TextBox 5"/>
          <p:cNvSpPr txBox="1"/>
          <p:nvPr/>
        </p:nvSpPr>
        <p:spPr>
          <a:xfrm>
            <a:off x="381000" y="6135294"/>
            <a:ext cx="8610600" cy="461665"/>
          </a:xfrm>
          <a:prstGeom prst="rect">
            <a:avLst/>
          </a:prstGeom>
          <a:noFill/>
        </p:spPr>
        <p:txBody>
          <a:bodyPr wrap="square" rtlCol="0">
            <a:spAutoFit/>
          </a:bodyPr>
          <a:lstStyle/>
          <a:p>
            <a:r>
              <a:rPr lang="en-US" sz="2400" dirty="0" smtClean="0"/>
              <a:t>Each diamond represents a state or territory, </a:t>
            </a:r>
            <a:r>
              <a:rPr lang="en-US" sz="2000" b="1" dirty="0" smtClean="0"/>
              <a:t>SPP/APR SY 2011-2012 </a:t>
            </a:r>
            <a:endParaRPr lang="en-US" sz="2000" b="1" dirty="0"/>
          </a:p>
        </p:txBody>
      </p:sp>
    </p:spTree>
    <p:extLst>
      <p:ext uri="{BB962C8B-B14F-4D97-AF65-F5344CB8AC3E}">
        <p14:creationId xmlns:p14="http://schemas.microsoft.com/office/powerpoint/2010/main" val="28833343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BEBA8EAE-BF5A-486C-A8C5-ECC9F3942E4B}">
                <a14:imgProps xmlns:a14="http://schemas.microsoft.com/office/drawing/2010/main">
                  <a14:imgLayer r:embed="rId3">
                    <a14:imgEffect>
                      <a14:colorTemperature colorTemp="5300"/>
                    </a14:imgEffect>
                    <a14:imgEffect>
                      <a14:brightnessContrast bright="-20000" contrast="-40000"/>
                    </a14:imgEffect>
                  </a14:imgLayer>
                </a14:imgProps>
              </a:ext>
              <a:ext uri="{28A0092B-C50C-407E-A947-70E740481C1C}">
                <a14:useLocalDpi xmlns:a14="http://schemas.microsoft.com/office/drawing/2010/main" val="0"/>
              </a:ext>
            </a:extLst>
          </a:blip>
          <a:srcRect r="17697" b="17447"/>
          <a:stretch/>
        </p:blipFill>
        <p:spPr>
          <a:xfrm>
            <a:off x="35166" y="0"/>
            <a:ext cx="9083434" cy="68331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60566" y="533400"/>
            <a:ext cx="5578234" cy="5632311"/>
          </a:xfrm>
          <a:prstGeom prst="rect">
            <a:avLst/>
          </a:prstGeom>
        </p:spPr>
        <p:txBody>
          <a:bodyPr wrap="square">
            <a:spAutoFit/>
          </a:bodyPr>
          <a:lstStyle/>
          <a:p>
            <a:pPr algn="ctr"/>
            <a:r>
              <a:rPr lang="en-US" sz="4000" dirty="0" smtClean="0">
                <a:solidFill>
                  <a:schemeClr val="bg1"/>
                </a:solidFill>
                <a:effectLst>
                  <a:outerShdw blurRad="38100" dist="38100" dir="2700000" algn="tl">
                    <a:srgbClr val="000000">
                      <a:alpha val="43137"/>
                    </a:srgbClr>
                  </a:outerShdw>
                </a:effectLst>
              </a:rPr>
              <a:t>To </a:t>
            </a:r>
            <a:r>
              <a:rPr lang="en-US" sz="4000" dirty="0">
                <a:solidFill>
                  <a:schemeClr val="bg1"/>
                </a:solidFill>
                <a:effectLst>
                  <a:outerShdw blurRad="38100" dist="38100" dir="2700000" algn="tl">
                    <a:srgbClr val="000000">
                      <a:alpha val="43137"/>
                    </a:srgbClr>
                  </a:outerShdw>
                </a:effectLst>
              </a:rPr>
              <a:t>make data-informed decisions, we need data sources that are individually meaningful, useful for mandated reporting, and coordinated with other data sources</a:t>
            </a:r>
            <a:r>
              <a:rPr lang="en-US" sz="4000" dirty="0" smtClean="0">
                <a:solidFill>
                  <a:schemeClr val="bg1"/>
                </a:solidFill>
                <a:effectLst>
                  <a:outerShdw blurRad="38100" dist="38100" dir="2700000" algn="tl">
                    <a:srgbClr val="000000">
                      <a:alpha val="43137"/>
                    </a:srgbClr>
                  </a:outerShdw>
                </a:effectLst>
              </a:rPr>
              <a:t>.</a:t>
            </a:r>
          </a:p>
          <a:p>
            <a:pPr algn="ctr"/>
            <a:endParaRPr lang="en-US" sz="4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257608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21111201">
            <a:off x="491138" y="575055"/>
            <a:ext cx="8067272" cy="5355312"/>
          </a:xfrm>
          <a:prstGeom prst="rect">
            <a:avLst/>
          </a:prstGeom>
          <a:solidFill>
            <a:srgbClr val="E4FFC9"/>
          </a:solidFill>
          <a:ln w="28575">
            <a:solidFill>
              <a:srgbClr val="FFFFFF"/>
            </a:solidFil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3" name="Subtitle 2"/>
          <p:cNvSpPr>
            <a:spLocks noGrp="1"/>
          </p:cNvSpPr>
          <p:nvPr>
            <p:ph type="subTitle" idx="1"/>
          </p:nvPr>
        </p:nvSpPr>
        <p:spPr/>
        <p:txBody>
          <a:bodyPr/>
          <a:lstStyle/>
          <a:p>
            <a:r>
              <a:rPr lang="en-US" dirty="0" smtClean="0"/>
              <a:t>         </a:t>
            </a:r>
            <a:r>
              <a:rPr lang="en-US" sz="2800" b="1" dirty="0" smtClean="0">
                <a:solidFill>
                  <a:srgbClr val="E4FFC9"/>
                </a:solidFill>
              </a:rPr>
              <a:t>New Hampshire Training Module</a:t>
            </a:r>
            <a:endParaRPr lang="en-US" sz="2800" b="1" dirty="0">
              <a:solidFill>
                <a:srgbClr val="E4FFC9"/>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0" t="19600" r="18550" b="9466"/>
          <a:stretch/>
        </p:blipFill>
        <p:spPr bwMode="auto">
          <a:xfrm>
            <a:off x="663716" y="533400"/>
            <a:ext cx="7972926" cy="5198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8957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57600" y="243094"/>
            <a:ext cx="2971800" cy="869950"/>
          </a:xfrm>
        </p:spPr>
        <p:txBody>
          <a:bodyPr>
            <a:normAutofit/>
          </a:bodyPr>
          <a:lstStyle/>
          <a:p>
            <a:r>
              <a:rPr lang="en-US" b="1" dirty="0" smtClean="0"/>
              <a:t>Discussion</a:t>
            </a:r>
            <a:endParaRPr lang="en-US" b="1" dirty="0"/>
          </a:p>
        </p:txBody>
      </p:sp>
      <p:sp>
        <p:nvSpPr>
          <p:cNvPr id="7" name="Text Placeholder 6"/>
          <p:cNvSpPr>
            <a:spLocks noGrp="1"/>
          </p:cNvSpPr>
          <p:nvPr>
            <p:ph type="body" idx="2"/>
          </p:nvPr>
        </p:nvSpPr>
        <p:spPr>
          <a:xfrm>
            <a:off x="363171" y="1767094"/>
            <a:ext cx="8552229" cy="4876800"/>
          </a:xfrm>
        </p:spPr>
        <p:txBody>
          <a:bodyPr>
            <a:normAutofit/>
          </a:bodyPr>
          <a:lstStyle/>
          <a:p>
            <a:pPr lvl="1"/>
            <a:endParaRPr lang="en-US" sz="2800" b="1" dirty="0" smtClean="0">
              <a:solidFill>
                <a:schemeClr val="bg2">
                  <a:lumMod val="25000"/>
                </a:schemeClr>
              </a:solidFill>
              <a:latin typeface="Calibri" panose="020F0502020204030204" pitchFamily="34" charset="0"/>
            </a:endParaRPr>
          </a:p>
          <a:p>
            <a:pPr lvl="1"/>
            <a:r>
              <a:rPr lang="en-US" sz="3200" b="1" dirty="0" smtClean="0">
                <a:solidFill>
                  <a:schemeClr val="bg2">
                    <a:lumMod val="25000"/>
                  </a:schemeClr>
                </a:solidFill>
                <a:latin typeface="Calibri" panose="020F0502020204030204" pitchFamily="34" charset="0"/>
              </a:rPr>
              <a:t>What </a:t>
            </a:r>
            <a:r>
              <a:rPr lang="en-US" sz="3200" b="1" dirty="0">
                <a:solidFill>
                  <a:schemeClr val="bg2">
                    <a:lumMod val="25000"/>
                  </a:schemeClr>
                </a:solidFill>
                <a:latin typeface="Calibri" panose="020F0502020204030204" pitchFamily="34" charset="0"/>
              </a:rPr>
              <a:t>Strategies Support this data </a:t>
            </a:r>
            <a:r>
              <a:rPr lang="en-US" sz="3200" b="1" dirty="0" smtClean="0">
                <a:solidFill>
                  <a:schemeClr val="bg2">
                    <a:lumMod val="25000"/>
                  </a:schemeClr>
                </a:solidFill>
                <a:latin typeface="Calibri" panose="020F0502020204030204" pitchFamily="34" charset="0"/>
              </a:rPr>
              <a:t>collection?</a:t>
            </a:r>
            <a:endParaRPr lang="en-US" sz="3200" dirty="0">
              <a:solidFill>
                <a:schemeClr val="bg2">
                  <a:lumMod val="25000"/>
                </a:schemeClr>
              </a:solidFill>
              <a:latin typeface="Calibri" panose="020F0502020204030204" pitchFamily="34" charset="0"/>
            </a:endParaRPr>
          </a:p>
          <a:p>
            <a:pPr lvl="2"/>
            <a:r>
              <a:rPr lang="en-US" sz="3200" dirty="0">
                <a:solidFill>
                  <a:srgbClr val="E4FFC9"/>
                </a:solidFill>
                <a:latin typeface="Calibri" panose="020F0502020204030204" pitchFamily="34" charset="0"/>
              </a:rPr>
              <a:t>Policy, procedures, </a:t>
            </a:r>
            <a:r>
              <a:rPr lang="en-US" sz="3200" dirty="0" smtClean="0">
                <a:solidFill>
                  <a:srgbClr val="E4FFC9"/>
                </a:solidFill>
                <a:latin typeface="Calibri" panose="020F0502020204030204" pitchFamily="34" charset="0"/>
              </a:rPr>
              <a:t>professional </a:t>
            </a:r>
            <a:r>
              <a:rPr lang="en-US" sz="3200" dirty="0">
                <a:solidFill>
                  <a:srgbClr val="E4FFC9"/>
                </a:solidFill>
                <a:latin typeface="Calibri" panose="020F0502020204030204" pitchFamily="34" charset="0"/>
              </a:rPr>
              <a:t>development</a:t>
            </a:r>
          </a:p>
          <a:p>
            <a:pPr lvl="1"/>
            <a:r>
              <a:rPr lang="en-US" sz="3200" b="1" dirty="0" smtClean="0">
                <a:solidFill>
                  <a:schemeClr val="bg2">
                    <a:lumMod val="25000"/>
                  </a:schemeClr>
                </a:solidFill>
                <a:latin typeface="Calibri" panose="020F0502020204030204" pitchFamily="34" charset="0"/>
              </a:rPr>
              <a:t>What are the Challenges? </a:t>
            </a:r>
            <a:r>
              <a:rPr lang="en-US" sz="3200" b="1" dirty="0">
                <a:solidFill>
                  <a:schemeClr val="bg2">
                    <a:lumMod val="25000"/>
                  </a:schemeClr>
                </a:solidFill>
                <a:latin typeface="Calibri" panose="020F0502020204030204" pitchFamily="34" charset="0"/>
              </a:rPr>
              <a:t>Why?</a:t>
            </a:r>
            <a:endParaRPr lang="en-US" sz="3200" dirty="0">
              <a:solidFill>
                <a:schemeClr val="bg2">
                  <a:lumMod val="25000"/>
                </a:schemeClr>
              </a:solidFill>
              <a:latin typeface="Calibri" panose="020F0502020204030204" pitchFamily="34" charset="0"/>
            </a:endParaRPr>
          </a:p>
          <a:p>
            <a:pPr lvl="2"/>
            <a:r>
              <a:rPr lang="en-US" sz="3200" dirty="0" smtClean="0">
                <a:solidFill>
                  <a:srgbClr val="E4FFC9"/>
                </a:solidFill>
                <a:latin typeface="Calibri" panose="020F0502020204030204" pitchFamily="34" charset="0"/>
              </a:rPr>
              <a:t>Collection</a:t>
            </a:r>
          </a:p>
          <a:p>
            <a:pPr lvl="2"/>
            <a:r>
              <a:rPr lang="en-US" sz="3200" dirty="0">
                <a:solidFill>
                  <a:srgbClr val="E4FFC9"/>
                </a:solidFill>
                <a:latin typeface="Calibri" panose="020F0502020204030204" pitchFamily="34" charset="0"/>
              </a:rPr>
              <a:t>P</a:t>
            </a:r>
            <a:r>
              <a:rPr lang="en-US" sz="3200" dirty="0" smtClean="0">
                <a:solidFill>
                  <a:srgbClr val="E4FFC9"/>
                </a:solidFill>
                <a:latin typeface="Calibri" panose="020F0502020204030204" pitchFamily="34" charset="0"/>
              </a:rPr>
              <a:t>rofessional development</a:t>
            </a:r>
            <a:endParaRPr lang="en-US" sz="3200" dirty="0">
              <a:solidFill>
                <a:srgbClr val="E4FFC9"/>
              </a:solidFill>
              <a:latin typeface="Calibri" panose="020F0502020204030204" pitchFamily="34" charset="0"/>
            </a:endParaRPr>
          </a:p>
          <a:p>
            <a:pPr lvl="2"/>
            <a:r>
              <a:rPr lang="en-US" sz="3200" dirty="0">
                <a:solidFill>
                  <a:srgbClr val="E4FFC9"/>
                </a:solidFill>
                <a:latin typeface="Calibri" panose="020F0502020204030204" pitchFamily="34" charset="0"/>
              </a:rPr>
              <a:t>R</a:t>
            </a:r>
            <a:r>
              <a:rPr lang="en-US" sz="3200" dirty="0" smtClean="0">
                <a:solidFill>
                  <a:srgbClr val="E4FFC9"/>
                </a:solidFill>
                <a:latin typeface="Calibri" panose="020F0502020204030204" pitchFamily="34" charset="0"/>
              </a:rPr>
              <a:t>eporting</a:t>
            </a:r>
            <a:endParaRPr lang="en-US" sz="3200" dirty="0">
              <a:solidFill>
                <a:srgbClr val="E4FFC9"/>
              </a:solidFill>
            </a:endParaRPr>
          </a:p>
        </p:txBody>
      </p:sp>
      <p:sp>
        <p:nvSpPr>
          <p:cNvPr id="9" name="TextBox 8"/>
          <p:cNvSpPr txBox="1"/>
          <p:nvPr/>
        </p:nvSpPr>
        <p:spPr>
          <a:xfrm>
            <a:off x="381000" y="243094"/>
            <a:ext cx="2390086" cy="1524000"/>
          </a:xfrm>
          <a:prstGeom prst="rect">
            <a:avLst/>
          </a:prstGeom>
          <a:solidFill>
            <a:srgbClr val="E4FFC9"/>
          </a:solidFill>
        </p:spPr>
        <p:txBody>
          <a:bodyPr wrap="square" rtlCol="0">
            <a:spAutoFit/>
          </a:bodyPr>
          <a:lstStyle/>
          <a:p>
            <a:endParaRPr lang="en-US" dirty="0"/>
          </a:p>
        </p:txBody>
      </p:sp>
      <p:pic>
        <p:nvPicPr>
          <p:cNvPr id="8" name="Picture 4" descr="Two Children playing"/>
          <p:cNvPicPr>
            <a:picLocks noChangeAspect="1" noChangeArrowheads="1"/>
          </p:cNvPicPr>
          <p:nvPr/>
        </p:nvPicPr>
        <p:blipFill rotWithShape="1">
          <a:blip r:embed="rId2">
            <a:extLst>
              <a:ext uri="{28A0092B-C50C-407E-A947-70E740481C1C}">
                <a14:useLocalDpi xmlns:a14="http://schemas.microsoft.com/office/drawing/2010/main" val="0"/>
              </a:ext>
            </a:extLst>
          </a:blip>
          <a:srcRect l="11891"/>
          <a:stretch/>
        </p:blipFill>
        <p:spPr bwMode="auto">
          <a:xfrm rot="21162840">
            <a:off x="454040" y="257273"/>
            <a:ext cx="2067924" cy="1564672"/>
          </a:xfrm>
          <a:prstGeom prst="rect">
            <a:avLst/>
          </a:prstGeom>
          <a:ln w="19050">
            <a:solidFill>
              <a:schemeClr val="bg1"/>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84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228600"/>
            <a:ext cx="5410200" cy="869950"/>
          </a:xfrm>
        </p:spPr>
        <p:txBody>
          <a:bodyPr/>
          <a:lstStyle/>
          <a:p>
            <a:r>
              <a:rPr lang="en-US" b="1" dirty="0" smtClean="0"/>
              <a:t>Find Your Data Group</a:t>
            </a:r>
            <a:endParaRPr lang="en-US" b="1" dirty="0"/>
          </a:p>
        </p:txBody>
      </p:sp>
      <p:sp>
        <p:nvSpPr>
          <p:cNvPr id="7" name="Text Placeholder 6"/>
          <p:cNvSpPr>
            <a:spLocks noGrp="1"/>
          </p:cNvSpPr>
          <p:nvPr>
            <p:ph type="body" idx="2"/>
          </p:nvPr>
        </p:nvSpPr>
        <p:spPr>
          <a:xfrm>
            <a:off x="533400" y="1828800"/>
            <a:ext cx="8229600" cy="4572000"/>
          </a:xfrm>
        </p:spPr>
        <p:txBody>
          <a:bodyPr/>
          <a:lstStyle/>
          <a:p>
            <a:endParaRPr lang="en-US" dirty="0"/>
          </a:p>
        </p:txBody>
      </p:sp>
      <p:sp>
        <p:nvSpPr>
          <p:cNvPr id="6" name="Content Placeholder 5"/>
          <p:cNvSpPr>
            <a:spLocks noGrp="1"/>
          </p:cNvSpPr>
          <p:nvPr>
            <p:ph sz="quarter" idx="1"/>
          </p:nvPr>
        </p:nvSpPr>
        <p:spPr>
          <a:xfrm>
            <a:off x="3657600" y="2133600"/>
            <a:ext cx="5029200" cy="4114800"/>
          </a:xfrm>
        </p:spPr>
        <p:txBody>
          <a:bodyPr/>
          <a:lstStyle/>
          <a:p>
            <a:r>
              <a:rPr lang="en-US" b="1" dirty="0" smtClean="0"/>
              <a:t>Web-based IEP</a:t>
            </a:r>
            <a:r>
              <a:rPr lang="en-US" dirty="0" smtClean="0"/>
              <a:t> or data system determines the setting</a:t>
            </a:r>
          </a:p>
          <a:p>
            <a:endParaRPr lang="en-US" sz="800" dirty="0" smtClean="0"/>
          </a:p>
          <a:p>
            <a:r>
              <a:rPr lang="en-US" b="1" dirty="0" smtClean="0"/>
              <a:t>IEP Documentation </a:t>
            </a:r>
            <a:r>
              <a:rPr lang="en-US" dirty="0" smtClean="0"/>
              <a:t>on electronic or paper IEP</a:t>
            </a:r>
          </a:p>
          <a:p>
            <a:endParaRPr lang="en-US" sz="800" dirty="0" smtClean="0"/>
          </a:p>
          <a:p>
            <a:r>
              <a:rPr lang="en-US" b="1" dirty="0" smtClean="0"/>
              <a:t>Data Entry </a:t>
            </a:r>
            <a:r>
              <a:rPr lang="en-US" dirty="0" smtClean="0"/>
              <a:t>into 618 report based on interpretation of IEP </a:t>
            </a:r>
          </a:p>
          <a:p>
            <a:endParaRPr lang="en-US" sz="800" dirty="0" smtClean="0"/>
          </a:p>
          <a:p>
            <a:r>
              <a:rPr lang="en-US" b="1" dirty="0" smtClean="0"/>
              <a:t>Other </a:t>
            </a:r>
            <a:endParaRPr lang="en-US" b="1" dirty="0"/>
          </a:p>
        </p:txBody>
      </p:sp>
      <p:sp>
        <p:nvSpPr>
          <p:cNvPr id="9" name="TextBox 8"/>
          <p:cNvSpPr txBox="1"/>
          <p:nvPr/>
        </p:nvSpPr>
        <p:spPr>
          <a:xfrm>
            <a:off x="417504" y="2011679"/>
            <a:ext cx="3087695" cy="1981200"/>
          </a:xfrm>
          <a:prstGeom prst="rect">
            <a:avLst/>
          </a:prstGeom>
          <a:solidFill>
            <a:srgbClr val="CCFF99"/>
          </a:solidFill>
        </p:spPr>
        <p:txBody>
          <a:bodyPr wrap="square" rtlCol="0">
            <a:spAutoFit/>
          </a:bodyPr>
          <a:lstStyle/>
          <a:p>
            <a:endParaRPr lang="en-US" dirty="0"/>
          </a:p>
        </p:txBody>
      </p:sp>
      <p:pic>
        <p:nvPicPr>
          <p:cNvPr id="8" name="Picture 4" descr="Two Children playing"/>
          <p:cNvPicPr>
            <a:picLocks noChangeAspect="1" noChangeArrowheads="1"/>
          </p:cNvPicPr>
          <p:nvPr/>
        </p:nvPicPr>
        <p:blipFill rotWithShape="1">
          <a:blip r:embed="rId2">
            <a:extLst>
              <a:ext uri="{28A0092B-C50C-407E-A947-70E740481C1C}">
                <a14:useLocalDpi xmlns:a14="http://schemas.microsoft.com/office/drawing/2010/main" val="0"/>
              </a:ext>
            </a:extLst>
          </a:blip>
          <a:srcRect l="11891"/>
          <a:stretch/>
        </p:blipFill>
        <p:spPr bwMode="auto">
          <a:xfrm rot="21162840">
            <a:off x="287991" y="2092939"/>
            <a:ext cx="3085655" cy="2334727"/>
          </a:xfrm>
          <a:prstGeom prst="rect">
            <a:avLst/>
          </a:prstGeom>
          <a:ln w="19050">
            <a:solidFill>
              <a:schemeClr val="bg1"/>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83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57600" y="243094"/>
            <a:ext cx="2971800" cy="869950"/>
          </a:xfrm>
        </p:spPr>
        <p:txBody>
          <a:bodyPr>
            <a:normAutofit/>
          </a:bodyPr>
          <a:lstStyle/>
          <a:p>
            <a:r>
              <a:rPr lang="en-US" b="1" dirty="0" smtClean="0"/>
              <a:t>Discussion</a:t>
            </a:r>
            <a:endParaRPr lang="en-US" b="1" dirty="0"/>
          </a:p>
        </p:txBody>
      </p:sp>
      <p:sp>
        <p:nvSpPr>
          <p:cNvPr id="7" name="Text Placeholder 6"/>
          <p:cNvSpPr>
            <a:spLocks noGrp="1"/>
          </p:cNvSpPr>
          <p:nvPr>
            <p:ph type="body" idx="2"/>
          </p:nvPr>
        </p:nvSpPr>
        <p:spPr>
          <a:xfrm>
            <a:off x="363171" y="1946758"/>
            <a:ext cx="8552229" cy="4100306"/>
          </a:xfrm>
        </p:spPr>
        <p:txBody>
          <a:bodyPr>
            <a:normAutofit/>
          </a:bodyPr>
          <a:lstStyle/>
          <a:p>
            <a:pPr lvl="1"/>
            <a:endParaRPr lang="en-US" sz="2800" b="1" dirty="0" smtClean="0">
              <a:solidFill>
                <a:schemeClr val="bg2">
                  <a:lumMod val="25000"/>
                </a:schemeClr>
              </a:solidFill>
              <a:latin typeface="Calibri" panose="020F0502020204030204" pitchFamily="34" charset="0"/>
            </a:endParaRPr>
          </a:p>
          <a:p>
            <a:pPr lvl="1"/>
            <a:r>
              <a:rPr lang="en-US" sz="3200" b="1" dirty="0">
                <a:solidFill>
                  <a:schemeClr val="bg2">
                    <a:lumMod val="25000"/>
                  </a:schemeClr>
                </a:solidFill>
                <a:latin typeface="Calibri" panose="020F0502020204030204" pitchFamily="34" charset="0"/>
              </a:rPr>
              <a:t>How is the state and/or LEAs using the </a:t>
            </a:r>
            <a:r>
              <a:rPr lang="en-US" sz="3200" b="1" dirty="0" smtClean="0">
                <a:solidFill>
                  <a:schemeClr val="bg2">
                    <a:lumMod val="25000"/>
                  </a:schemeClr>
                </a:solidFill>
                <a:latin typeface="Calibri" panose="020F0502020204030204" pitchFamily="34" charset="0"/>
              </a:rPr>
              <a:t>data?</a:t>
            </a:r>
            <a:endParaRPr lang="en-US" sz="3200" dirty="0">
              <a:solidFill>
                <a:schemeClr val="bg2">
                  <a:lumMod val="25000"/>
                </a:schemeClr>
              </a:solidFill>
              <a:latin typeface="Calibri" panose="020F0502020204030204" pitchFamily="34" charset="0"/>
            </a:endParaRPr>
          </a:p>
          <a:p>
            <a:pPr lvl="2"/>
            <a:r>
              <a:rPr lang="en-US" sz="3200" dirty="0" smtClean="0">
                <a:latin typeface="Calibri" panose="020F0502020204030204" pitchFamily="34" charset="0"/>
              </a:rPr>
              <a:t> </a:t>
            </a:r>
            <a:r>
              <a:rPr lang="en-US" sz="3200" dirty="0" smtClean="0">
                <a:solidFill>
                  <a:srgbClr val="E4FFC9"/>
                </a:solidFill>
                <a:latin typeface="Calibri" panose="020F0502020204030204" pitchFamily="34" charset="0"/>
              </a:rPr>
              <a:t>State resources to share</a:t>
            </a:r>
          </a:p>
          <a:p>
            <a:pPr lvl="2"/>
            <a:endParaRPr lang="en-US" sz="3200" dirty="0">
              <a:solidFill>
                <a:srgbClr val="E4FFC9"/>
              </a:solidFill>
              <a:latin typeface="Calibri" panose="020F0502020204030204" pitchFamily="34" charset="0"/>
            </a:endParaRPr>
          </a:p>
          <a:p>
            <a:pPr lvl="1"/>
            <a:r>
              <a:rPr lang="en-US" sz="3200" b="1" dirty="0">
                <a:solidFill>
                  <a:schemeClr val="bg2">
                    <a:lumMod val="25000"/>
                  </a:schemeClr>
                </a:solidFill>
                <a:latin typeface="Calibri" panose="020F0502020204030204" pitchFamily="34" charset="0"/>
              </a:rPr>
              <a:t>What </a:t>
            </a:r>
            <a:r>
              <a:rPr lang="en-US" sz="3200" b="1" dirty="0" smtClean="0">
                <a:solidFill>
                  <a:schemeClr val="bg2">
                    <a:lumMod val="25000"/>
                  </a:schemeClr>
                </a:solidFill>
                <a:latin typeface="Calibri" panose="020F0502020204030204" pitchFamily="34" charset="0"/>
              </a:rPr>
              <a:t>resources/tools are needed?</a:t>
            </a:r>
          </a:p>
          <a:p>
            <a:pPr lvl="1"/>
            <a:r>
              <a:rPr lang="en-US" sz="3200" b="1" dirty="0">
                <a:solidFill>
                  <a:schemeClr val="bg2">
                    <a:lumMod val="25000"/>
                  </a:schemeClr>
                </a:solidFill>
                <a:latin typeface="Calibri" panose="020F0502020204030204" pitchFamily="34" charset="0"/>
              </a:rPr>
              <a:t> </a:t>
            </a:r>
            <a:r>
              <a:rPr lang="en-US" sz="3200" b="1" dirty="0" smtClean="0">
                <a:solidFill>
                  <a:schemeClr val="bg2">
                    <a:lumMod val="25000"/>
                  </a:schemeClr>
                </a:solidFill>
                <a:latin typeface="Calibri" panose="020F0502020204030204" pitchFamily="34" charset="0"/>
              </a:rPr>
              <a:t>  </a:t>
            </a:r>
            <a:r>
              <a:rPr lang="en-US" sz="3200" dirty="0" smtClean="0">
                <a:solidFill>
                  <a:srgbClr val="E4FFC9"/>
                </a:solidFill>
                <a:latin typeface="Calibri" panose="020F0502020204030204" pitchFamily="34" charset="0"/>
              </a:rPr>
              <a:t>How </a:t>
            </a:r>
            <a:r>
              <a:rPr lang="en-US" sz="3200" dirty="0">
                <a:solidFill>
                  <a:srgbClr val="E4FFC9"/>
                </a:solidFill>
                <a:latin typeface="Calibri" panose="020F0502020204030204" pitchFamily="34" charset="0"/>
              </a:rPr>
              <a:t>we can help support best practices?</a:t>
            </a:r>
          </a:p>
        </p:txBody>
      </p:sp>
      <p:sp>
        <p:nvSpPr>
          <p:cNvPr id="9" name="TextBox 8"/>
          <p:cNvSpPr txBox="1"/>
          <p:nvPr/>
        </p:nvSpPr>
        <p:spPr>
          <a:xfrm>
            <a:off x="381000" y="243094"/>
            <a:ext cx="2390086" cy="1524000"/>
          </a:xfrm>
          <a:prstGeom prst="rect">
            <a:avLst/>
          </a:prstGeom>
          <a:solidFill>
            <a:srgbClr val="E4FFC9"/>
          </a:solidFill>
        </p:spPr>
        <p:txBody>
          <a:bodyPr wrap="square" rtlCol="0">
            <a:spAutoFit/>
          </a:bodyPr>
          <a:lstStyle/>
          <a:p>
            <a:endParaRPr lang="en-US" dirty="0"/>
          </a:p>
        </p:txBody>
      </p:sp>
      <p:pic>
        <p:nvPicPr>
          <p:cNvPr id="8" name="Picture 4" descr="Two Children playing"/>
          <p:cNvPicPr>
            <a:picLocks noChangeAspect="1" noChangeArrowheads="1"/>
          </p:cNvPicPr>
          <p:nvPr/>
        </p:nvPicPr>
        <p:blipFill rotWithShape="1">
          <a:blip r:embed="rId2">
            <a:extLst>
              <a:ext uri="{28A0092B-C50C-407E-A947-70E740481C1C}">
                <a14:useLocalDpi xmlns:a14="http://schemas.microsoft.com/office/drawing/2010/main" val="0"/>
              </a:ext>
            </a:extLst>
          </a:blip>
          <a:srcRect l="11891"/>
          <a:stretch/>
        </p:blipFill>
        <p:spPr bwMode="auto">
          <a:xfrm rot="21162840">
            <a:off x="454040" y="257273"/>
            <a:ext cx="2067924" cy="1564672"/>
          </a:xfrm>
          <a:prstGeom prst="rect">
            <a:avLst/>
          </a:prstGeom>
          <a:ln w="19050">
            <a:solidFill>
              <a:schemeClr val="bg1"/>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156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280124"/>
            <a:ext cx="7772400" cy="1200329"/>
          </a:xfrm>
          <a:prstGeom prst="rect">
            <a:avLst/>
          </a:prstGeom>
          <a:solidFill>
            <a:srgbClr val="CCFF99"/>
          </a:solidFill>
          <a:ln>
            <a:solidFill>
              <a:schemeClr val="bg1"/>
            </a:solidFill>
          </a:ln>
        </p:spPr>
        <p:txBody>
          <a:bodyPr wrap="square" rtlCol="0">
            <a:spAutoFit/>
          </a:bodyPr>
          <a:lstStyle/>
          <a:p>
            <a:endParaRPr lang="en-US" dirty="0" smtClean="0">
              <a:ln w="76200">
                <a:solidFill>
                  <a:schemeClr val="tx1"/>
                </a:solidFill>
              </a:ln>
            </a:endParaRPr>
          </a:p>
          <a:p>
            <a:endParaRPr lang="en-US" dirty="0" smtClean="0">
              <a:ln w="76200">
                <a:solidFill>
                  <a:schemeClr val="tx1"/>
                </a:solidFill>
              </a:ln>
            </a:endParaRPr>
          </a:p>
          <a:p>
            <a:endParaRPr lang="en-US" dirty="0" smtClean="0">
              <a:ln w="76200">
                <a:solidFill>
                  <a:schemeClr val="tx1"/>
                </a:solidFill>
              </a:ln>
            </a:endParaRPr>
          </a:p>
          <a:p>
            <a:endParaRPr lang="en-US" dirty="0">
              <a:ln w="76200">
                <a:solidFill>
                  <a:schemeClr val="tx1"/>
                </a:solidFill>
              </a:ln>
            </a:endParaRPr>
          </a:p>
        </p:txBody>
      </p:sp>
      <p:sp>
        <p:nvSpPr>
          <p:cNvPr id="4" name="TextBox 3"/>
          <p:cNvSpPr txBox="1"/>
          <p:nvPr/>
        </p:nvSpPr>
        <p:spPr>
          <a:xfrm>
            <a:off x="5867400" y="3837915"/>
            <a:ext cx="2392680" cy="646331"/>
          </a:xfrm>
          <a:prstGeom prst="rect">
            <a:avLst/>
          </a:prstGeom>
          <a:noFill/>
        </p:spPr>
        <p:txBody>
          <a:bodyPr wrap="square" rtlCol="0">
            <a:spAutoFit/>
          </a:bodyPr>
          <a:lstStyle/>
          <a:p>
            <a:r>
              <a:rPr lang="en-US" sz="3600" b="1" dirty="0" smtClean="0">
                <a:solidFill>
                  <a:schemeClr val="accent2">
                    <a:lumMod val="75000"/>
                  </a:schemeClr>
                </a:solidFill>
                <a:cs typeface="Calibri" pitchFamily="34" charset="0"/>
              </a:rPr>
              <a:t>Resources</a:t>
            </a:r>
            <a:endParaRPr lang="en-US" sz="3600" b="1" dirty="0">
              <a:solidFill>
                <a:schemeClr val="accent2">
                  <a:lumMod val="75000"/>
                </a:schemeClr>
              </a:solidFill>
              <a:cs typeface="Calibri" pitchFamily="34" charset="0"/>
            </a:endParaRPr>
          </a:p>
        </p:txBody>
      </p:sp>
      <p:sp>
        <p:nvSpPr>
          <p:cNvPr id="6" name="TextBox 5"/>
          <p:cNvSpPr txBox="1"/>
          <p:nvPr/>
        </p:nvSpPr>
        <p:spPr>
          <a:xfrm>
            <a:off x="4617720" y="295364"/>
            <a:ext cx="4221480" cy="646331"/>
          </a:xfrm>
          <a:prstGeom prst="rect">
            <a:avLst/>
          </a:prstGeom>
          <a:noFill/>
        </p:spPr>
        <p:txBody>
          <a:bodyPr wrap="square" rtlCol="0">
            <a:spAutoFit/>
          </a:bodyPr>
          <a:lstStyle/>
          <a:p>
            <a:r>
              <a:rPr lang="en-US" sz="3600" dirty="0" smtClean="0">
                <a:solidFill>
                  <a:schemeClr val="accent1">
                    <a:lumMod val="75000"/>
                  </a:schemeClr>
                </a:solidFill>
                <a:latin typeface="+mj-lt"/>
              </a:rPr>
              <a:t>  </a:t>
            </a:r>
            <a:endParaRPr lang="en-US" sz="3600" b="1" dirty="0">
              <a:solidFill>
                <a:schemeClr val="accent1">
                  <a:lumMod val="75000"/>
                </a:schemeClr>
              </a:solidFill>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09600"/>
            <a:ext cx="3992880" cy="5989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descr="http://www.photo-dictionary.com/photofiles/list/620/4139ruler.jpg">
            <a:hlinkClick r:id="rId4"/>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5682929">
            <a:off x="851891" y="4132147"/>
            <a:ext cx="2205934" cy="17542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photo-dictionary.com/photofiles/list/620/4139ruler.jpg">
            <a:hlinkClick r:id="rId4"/>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r="34274"/>
          <a:stretch/>
        </p:blipFill>
        <p:spPr bwMode="auto">
          <a:xfrm rot="16359677">
            <a:off x="45843" y="2356946"/>
            <a:ext cx="1415149" cy="1649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79016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323145">
            <a:off x="935877" y="799155"/>
            <a:ext cx="4529043" cy="4650089"/>
          </a:xfrm>
          <a:prstGeom prst="rect">
            <a:avLst/>
          </a:prstGeom>
          <a:solidFill>
            <a:srgbClr val="CCFF99"/>
          </a:solidFill>
          <a:ln w="76200">
            <a:solidFill>
              <a:schemeClr val="bg1"/>
            </a:solidFill>
          </a:ln>
        </p:spPr>
        <p:txBody>
          <a:bodyPr wrap="square" rtlCol="0">
            <a:spAutoFit/>
          </a:bodyPr>
          <a:lstStyle/>
          <a:p>
            <a:endParaRPr lang="en-US" dirty="0"/>
          </a:p>
        </p:txBody>
      </p:sp>
      <p:sp>
        <p:nvSpPr>
          <p:cNvPr id="6" name="TextBox 5"/>
          <p:cNvSpPr txBox="1"/>
          <p:nvPr/>
        </p:nvSpPr>
        <p:spPr>
          <a:xfrm>
            <a:off x="5791200" y="2286000"/>
            <a:ext cx="3049425" cy="1754326"/>
          </a:xfrm>
          <a:prstGeom prst="rect">
            <a:avLst/>
          </a:prstGeom>
          <a:noFill/>
        </p:spPr>
        <p:txBody>
          <a:bodyPr wrap="none" rtlCol="0">
            <a:spAutoFit/>
          </a:bodyPr>
          <a:lstStyle/>
          <a:p>
            <a:pPr algn="ctr"/>
            <a:r>
              <a:rPr lang="en-US" sz="4000" b="1" dirty="0" smtClean="0">
                <a:solidFill>
                  <a:schemeClr val="accent2">
                    <a:lumMod val="50000"/>
                  </a:schemeClr>
                </a:solidFill>
                <a:latin typeface="+mj-lt"/>
              </a:rPr>
              <a:t>Welcome</a:t>
            </a:r>
          </a:p>
          <a:p>
            <a:pPr algn="ctr"/>
            <a:r>
              <a:rPr lang="en-US" sz="2800" b="1" dirty="0" smtClean="0">
                <a:solidFill>
                  <a:schemeClr val="accent2">
                    <a:lumMod val="50000"/>
                  </a:schemeClr>
                </a:solidFill>
                <a:latin typeface="+mj-lt"/>
              </a:rPr>
              <a:t>&amp;</a:t>
            </a:r>
          </a:p>
          <a:p>
            <a:pPr algn="ctr"/>
            <a:r>
              <a:rPr lang="en-US" sz="4000" b="1" dirty="0" smtClean="0">
                <a:solidFill>
                  <a:schemeClr val="accent2">
                    <a:lumMod val="50000"/>
                  </a:schemeClr>
                </a:solidFill>
                <a:latin typeface="+mj-lt"/>
              </a:rPr>
              <a:t>Introductions</a:t>
            </a:r>
          </a:p>
        </p:txBody>
      </p:sp>
      <p:pic>
        <p:nvPicPr>
          <p:cNvPr id="5" name="Picture 4" descr="IMG_3404.JPG"/>
          <p:cNvPicPr>
            <a:picLocks noChangeAspect="1"/>
          </p:cNvPicPr>
          <p:nvPr/>
        </p:nvPicPr>
        <p:blipFill>
          <a:blip r:embed="rId3" cstate="print"/>
          <a:stretch>
            <a:fillRect/>
          </a:stretch>
        </p:blipFill>
        <p:spPr>
          <a:xfrm>
            <a:off x="685800" y="685800"/>
            <a:ext cx="4876800" cy="4876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720722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858" t="23334" r="52214" b="32476"/>
          <a:stretch/>
        </p:blipFill>
        <p:spPr bwMode="auto">
          <a:xfrm>
            <a:off x="152400" y="685801"/>
            <a:ext cx="8839200" cy="6056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91461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281" t="14564" r="12283" b="8141"/>
          <a:stretch/>
        </p:blipFill>
        <p:spPr bwMode="auto">
          <a:xfrm>
            <a:off x="306945" y="381000"/>
            <a:ext cx="8439535"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own Arrow 3"/>
          <p:cNvSpPr/>
          <p:nvPr/>
        </p:nvSpPr>
        <p:spPr>
          <a:xfrm>
            <a:off x="4724400" y="228600"/>
            <a:ext cx="609600" cy="1752600"/>
          </a:xfrm>
          <a:prstGeom prst="downArrow">
            <a:avLst/>
          </a:prstGeom>
          <a:solidFill>
            <a:srgbClr val="CCFF99"/>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64362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281" t="14337" r="12283" b="7015"/>
          <a:stretch/>
        </p:blipFill>
        <p:spPr bwMode="auto">
          <a:xfrm>
            <a:off x="304800" y="299163"/>
            <a:ext cx="8504697" cy="61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own Arrow 2"/>
          <p:cNvSpPr/>
          <p:nvPr/>
        </p:nvSpPr>
        <p:spPr>
          <a:xfrm>
            <a:off x="3957382" y="685800"/>
            <a:ext cx="609600" cy="1752600"/>
          </a:xfrm>
          <a:prstGeom prst="downArrow">
            <a:avLst/>
          </a:prstGeom>
          <a:solidFill>
            <a:srgbClr val="CCFF99"/>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17837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281" t="15014" r="12408" b="5662"/>
          <a:stretch/>
        </p:blipFill>
        <p:spPr bwMode="auto">
          <a:xfrm>
            <a:off x="225261" y="228600"/>
            <a:ext cx="8601073"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own Arrow 2"/>
          <p:cNvSpPr/>
          <p:nvPr/>
        </p:nvSpPr>
        <p:spPr>
          <a:xfrm rot="2140583">
            <a:off x="6394122" y="1842101"/>
            <a:ext cx="609600" cy="1752600"/>
          </a:xfrm>
          <a:prstGeom prst="downArrow">
            <a:avLst/>
          </a:prstGeom>
          <a:solidFill>
            <a:srgbClr val="CCFF99"/>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83792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t="2564" r="3846"/>
          <a:stretch>
            <a:fillRect/>
          </a:stretch>
        </p:blipFill>
        <p:spPr bwMode="auto">
          <a:xfrm>
            <a:off x="0" y="1066800"/>
            <a:ext cx="9144000" cy="5791200"/>
          </a:xfrm>
          <a:prstGeom prst="rect">
            <a:avLst/>
          </a:prstGeom>
          <a:noFill/>
          <a:ln w="9525">
            <a:noFill/>
            <a:miter lim="800000"/>
            <a:headEnd/>
            <a:tailEnd/>
          </a:ln>
        </p:spPr>
      </p:pic>
      <p:sp>
        <p:nvSpPr>
          <p:cNvPr id="9" name="TextBox 8"/>
          <p:cNvSpPr txBox="1"/>
          <p:nvPr/>
        </p:nvSpPr>
        <p:spPr>
          <a:xfrm>
            <a:off x="533400" y="228600"/>
            <a:ext cx="3886200" cy="584775"/>
          </a:xfrm>
          <a:prstGeom prst="rect">
            <a:avLst/>
          </a:prstGeom>
          <a:solidFill>
            <a:schemeClr val="accent1">
              <a:lumMod val="75000"/>
            </a:schemeClr>
          </a:solidFill>
          <a:ln>
            <a:solidFill>
              <a:schemeClr val="accent4">
                <a:lumMod val="20000"/>
                <a:lumOff val="80000"/>
              </a:schemeClr>
            </a:solidFill>
          </a:ln>
        </p:spPr>
        <p:txBody>
          <a:bodyPr wrap="square" rtlCol="0">
            <a:spAutoFit/>
          </a:bodyPr>
          <a:lstStyle/>
          <a:p>
            <a:pPr algn="ctr">
              <a:tabLst>
                <a:tab pos="1376363" algn="l"/>
              </a:tabLst>
            </a:pPr>
            <a:r>
              <a:rPr lang="en-US" sz="3200" dirty="0" smtClean="0">
                <a:solidFill>
                  <a:schemeClr val="bg2"/>
                </a:solidFill>
                <a:latin typeface="+mj-lt"/>
              </a:rPr>
              <a:t>www.ideadata.org</a:t>
            </a:r>
            <a:endParaRPr lang="en-US" sz="3200" dirty="0">
              <a:solidFill>
                <a:schemeClr val="bg2"/>
              </a:solidFill>
              <a:latin typeface="+mj-lt"/>
            </a:endParaRPr>
          </a:p>
        </p:txBody>
      </p:sp>
      <p:sp>
        <p:nvSpPr>
          <p:cNvPr id="5" name="TextBox 4"/>
          <p:cNvSpPr txBox="1"/>
          <p:nvPr/>
        </p:nvSpPr>
        <p:spPr>
          <a:xfrm>
            <a:off x="4724400" y="228600"/>
            <a:ext cx="3886200" cy="584775"/>
          </a:xfrm>
          <a:prstGeom prst="rect">
            <a:avLst/>
          </a:prstGeom>
          <a:solidFill>
            <a:schemeClr val="accent1">
              <a:lumMod val="75000"/>
            </a:schemeClr>
          </a:solidFill>
        </p:spPr>
        <p:txBody>
          <a:bodyPr wrap="square" rtlCol="0">
            <a:spAutoFit/>
          </a:bodyPr>
          <a:lstStyle/>
          <a:p>
            <a:pPr algn="ctr"/>
            <a:r>
              <a:rPr lang="en-US" sz="3200" dirty="0" smtClean="0">
                <a:solidFill>
                  <a:schemeClr val="bg2"/>
                </a:solidFill>
                <a:latin typeface="+mj-lt"/>
              </a:rPr>
              <a:t>Google: DAC IDEA</a:t>
            </a:r>
            <a:endParaRPr lang="en-US" sz="3200" dirty="0">
              <a:solidFill>
                <a:schemeClr val="bg2"/>
              </a:solidFill>
              <a:latin typeface="+mj-lt"/>
            </a:endParaRPr>
          </a:p>
        </p:txBody>
      </p:sp>
      <p:sp>
        <p:nvSpPr>
          <p:cNvPr id="6" name="Down Arrow 5"/>
          <p:cNvSpPr/>
          <p:nvPr/>
        </p:nvSpPr>
        <p:spPr>
          <a:xfrm rot="14406448">
            <a:off x="1783445" y="2728646"/>
            <a:ext cx="381000" cy="994834"/>
          </a:xfrm>
          <a:prstGeom prst="downArrow">
            <a:avLst/>
          </a:prstGeom>
          <a:solidFill>
            <a:srgbClr val="00FF00"/>
          </a:solid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Tree>
    <p:extLst>
      <p:ext uri="{BB962C8B-B14F-4D97-AF65-F5344CB8AC3E}">
        <p14:creationId xmlns:p14="http://schemas.microsoft.com/office/powerpoint/2010/main" val="12921631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l="5714" t="9143" r="7619"/>
          <a:stretch>
            <a:fillRect/>
          </a:stretch>
        </p:blipFill>
        <p:spPr bwMode="auto">
          <a:xfrm>
            <a:off x="0" y="0"/>
            <a:ext cx="9144000" cy="6858000"/>
          </a:xfrm>
          <a:prstGeom prst="rect">
            <a:avLst/>
          </a:prstGeom>
          <a:noFill/>
          <a:ln w="9525">
            <a:noFill/>
            <a:miter lim="800000"/>
            <a:headEnd/>
            <a:tailEnd/>
          </a:ln>
        </p:spPr>
      </p:pic>
      <p:sp>
        <p:nvSpPr>
          <p:cNvPr id="3" name="Down Arrow 2"/>
          <p:cNvSpPr/>
          <p:nvPr/>
        </p:nvSpPr>
        <p:spPr>
          <a:xfrm rot="14406448">
            <a:off x="945282" y="1820638"/>
            <a:ext cx="381000" cy="994834"/>
          </a:xfrm>
          <a:prstGeom prst="downArrow">
            <a:avLst/>
          </a:prstGeom>
          <a:solidFill>
            <a:srgbClr val="00FF00"/>
          </a:solid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Tree>
    <p:extLst>
      <p:ext uri="{BB962C8B-B14F-4D97-AF65-F5344CB8AC3E}">
        <p14:creationId xmlns:p14="http://schemas.microsoft.com/office/powerpoint/2010/main" val="7963161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501" t="26486" r="32395" b="33386"/>
          <a:stretch/>
        </p:blipFill>
        <p:spPr bwMode="auto">
          <a:xfrm>
            <a:off x="822960" y="716280"/>
            <a:ext cx="7482840" cy="5684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own Arrow 2"/>
          <p:cNvSpPr/>
          <p:nvPr/>
        </p:nvSpPr>
        <p:spPr>
          <a:xfrm rot="14406448">
            <a:off x="1102724" y="3945525"/>
            <a:ext cx="360895" cy="994834"/>
          </a:xfrm>
          <a:prstGeom prst="downArrow">
            <a:avLst/>
          </a:prstGeom>
          <a:solidFill>
            <a:srgbClr val="00FF00"/>
          </a:solid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4" name="Down Arrow 3"/>
          <p:cNvSpPr/>
          <p:nvPr/>
        </p:nvSpPr>
        <p:spPr>
          <a:xfrm rot="14406448">
            <a:off x="1021481" y="1896840"/>
            <a:ext cx="381000" cy="994834"/>
          </a:xfrm>
          <a:prstGeom prst="downArrow">
            <a:avLst/>
          </a:prstGeom>
          <a:solidFill>
            <a:srgbClr val="00FF00"/>
          </a:solid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Tree>
    <p:extLst>
      <p:ext uri="{BB962C8B-B14F-4D97-AF65-F5344CB8AC3E}">
        <p14:creationId xmlns:p14="http://schemas.microsoft.com/office/powerpoint/2010/main" val="7807223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1109852">
            <a:off x="1038480" y="1214806"/>
            <a:ext cx="7290535" cy="5093977"/>
          </a:xfrm>
          <a:prstGeom prst="rect">
            <a:avLst/>
          </a:prstGeom>
          <a:solidFill>
            <a:srgbClr val="CCFF99"/>
          </a:solidFill>
        </p:spPr>
        <p:txBody>
          <a:bodyPr wrap="square" rtlCol="0">
            <a:spAutoFit/>
          </a:bodyPr>
          <a:lstStyle/>
          <a:p>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50" t="18800" r="32800" b="11600"/>
          <a:stretch/>
        </p:blipFill>
        <p:spPr bwMode="auto">
          <a:xfrm>
            <a:off x="838200" y="1245067"/>
            <a:ext cx="7691097" cy="5033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368730"/>
            <a:ext cx="7831631" cy="707886"/>
          </a:xfrm>
          <a:prstGeom prst="rect">
            <a:avLst/>
          </a:prstGeom>
          <a:noFill/>
        </p:spPr>
        <p:txBody>
          <a:bodyPr wrap="none" rtlCol="0">
            <a:spAutoFit/>
          </a:bodyPr>
          <a:lstStyle/>
          <a:p>
            <a:r>
              <a:rPr lang="en-US" sz="2000" b="1" dirty="0" smtClean="0"/>
              <a:t>Number and percentage of children </a:t>
            </a:r>
            <a:r>
              <a:rPr lang="en-US" sz="2000" b="1" dirty="0"/>
              <a:t>a</a:t>
            </a:r>
            <a:r>
              <a:rPr lang="en-US" sz="2000" b="1" dirty="0" smtClean="0"/>
              <a:t>ged 3-5 served under IDEA, Part B</a:t>
            </a:r>
          </a:p>
          <a:p>
            <a:r>
              <a:rPr lang="en-US" sz="2000" b="1" dirty="0" smtClean="0"/>
              <a:t>by educational environment and state, Fall 2011 </a:t>
            </a:r>
            <a:endParaRPr lang="en-US" sz="2000" b="1" dirty="0"/>
          </a:p>
        </p:txBody>
      </p:sp>
    </p:spTree>
    <p:extLst>
      <p:ext uri="{BB962C8B-B14F-4D97-AF65-F5344CB8AC3E}">
        <p14:creationId xmlns:p14="http://schemas.microsoft.com/office/powerpoint/2010/main" val="41597602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BEBA8EAE-BF5A-486C-A8C5-ECC9F3942E4B}">
                <a14:imgProps xmlns:a14="http://schemas.microsoft.com/office/drawing/2010/main">
                  <a14:imgLayer r:embed="rId3">
                    <a14:imgEffect>
                      <a14:colorTemperature colorTemp="5300"/>
                    </a14:imgEffect>
                    <a14:imgEffect>
                      <a14:brightnessContrast bright="-20000" contrast="-40000"/>
                    </a14:imgEffect>
                  </a14:imgLayer>
                </a14:imgProps>
              </a:ext>
              <a:ext uri="{28A0092B-C50C-407E-A947-70E740481C1C}">
                <a14:useLocalDpi xmlns:a14="http://schemas.microsoft.com/office/drawing/2010/main" val="0"/>
              </a:ext>
            </a:extLst>
          </a:blip>
          <a:srcRect r="17697" b="17447"/>
          <a:stretch/>
        </p:blipFill>
        <p:spPr>
          <a:xfrm>
            <a:off x="35166" y="0"/>
            <a:ext cx="9083434" cy="68331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60566" y="533400"/>
            <a:ext cx="5578234" cy="5632311"/>
          </a:xfrm>
          <a:prstGeom prst="rect">
            <a:avLst/>
          </a:prstGeom>
        </p:spPr>
        <p:txBody>
          <a:bodyPr wrap="square">
            <a:spAutoFit/>
          </a:bodyPr>
          <a:lstStyle/>
          <a:p>
            <a:pPr algn="ctr"/>
            <a:r>
              <a:rPr lang="en-US" sz="4000" dirty="0" smtClean="0">
                <a:solidFill>
                  <a:schemeClr val="bg1"/>
                </a:solidFill>
                <a:effectLst>
                  <a:outerShdw blurRad="38100" dist="38100" dir="2700000" algn="tl">
                    <a:srgbClr val="000000">
                      <a:alpha val="43137"/>
                    </a:srgbClr>
                  </a:outerShdw>
                </a:effectLst>
              </a:rPr>
              <a:t>To </a:t>
            </a:r>
            <a:r>
              <a:rPr lang="en-US" sz="4000" dirty="0">
                <a:solidFill>
                  <a:schemeClr val="bg1"/>
                </a:solidFill>
                <a:effectLst>
                  <a:outerShdw blurRad="38100" dist="38100" dir="2700000" algn="tl">
                    <a:srgbClr val="000000">
                      <a:alpha val="43137"/>
                    </a:srgbClr>
                  </a:outerShdw>
                </a:effectLst>
              </a:rPr>
              <a:t>make data-informed decisions, we need data sources that are individually meaningful, useful for mandated reporting, and coordinated with other data sources</a:t>
            </a:r>
            <a:r>
              <a:rPr lang="en-US" sz="4000" dirty="0" smtClean="0">
                <a:solidFill>
                  <a:schemeClr val="bg1"/>
                </a:solidFill>
                <a:effectLst>
                  <a:outerShdw blurRad="38100" dist="38100" dir="2700000" algn="tl">
                    <a:srgbClr val="000000">
                      <a:alpha val="43137"/>
                    </a:srgbClr>
                  </a:outerShdw>
                </a:effectLst>
              </a:rPr>
              <a:t>.</a:t>
            </a:r>
          </a:p>
          <a:p>
            <a:pPr algn="ctr"/>
            <a:endParaRPr lang="en-US" sz="400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609600" y="5832336"/>
            <a:ext cx="6745693" cy="707886"/>
          </a:xfrm>
          <a:prstGeom prst="rect">
            <a:avLst/>
          </a:prstGeom>
          <a:noFill/>
        </p:spPr>
        <p:txBody>
          <a:bodyPr wrap="none" rtlCol="0">
            <a:spAutoFit/>
          </a:bodyPr>
          <a:lstStyle/>
          <a:p>
            <a:pPr algn="ctr"/>
            <a:r>
              <a:rPr lang="en-US" sz="4000" dirty="0">
                <a:solidFill>
                  <a:srgbClr val="CCFF99"/>
                </a:solidFill>
                <a:effectLst>
                  <a:outerShdw blurRad="38100" dist="38100" dir="2700000" algn="tl">
                    <a:srgbClr val="000000">
                      <a:alpha val="43137"/>
                    </a:srgbClr>
                  </a:outerShdw>
                </a:effectLst>
              </a:rPr>
              <a:t>Thank you for your participation</a:t>
            </a:r>
          </a:p>
        </p:txBody>
      </p:sp>
    </p:spTree>
    <p:extLst>
      <p:ext uri="{BB962C8B-B14F-4D97-AF65-F5344CB8AC3E}">
        <p14:creationId xmlns:p14="http://schemas.microsoft.com/office/powerpoint/2010/main" val="3746233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541344696"/>
              </p:ext>
            </p:extLst>
          </p:nvPr>
        </p:nvGraphicFramePr>
        <p:xfrm>
          <a:off x="914400" y="1360634"/>
          <a:ext cx="3505200" cy="4972860"/>
        </p:xfrm>
        <a:graphic>
          <a:graphicData uri="http://schemas.openxmlformats.org/drawingml/2006/table">
            <a:tbl>
              <a:tblPr/>
              <a:tblGrid>
                <a:gridCol w="3505200"/>
              </a:tblGrid>
              <a:tr h="1147605">
                <a:tc>
                  <a:txBody>
                    <a:bodyPr/>
                    <a:lstStyle/>
                    <a:p>
                      <a:pPr marL="0" marR="0" lvl="0" indent="0" algn="just" defTabSz="914400" rtl="0" eaLnBrk="1" fontAlgn="base" latinLnBrk="0" hangingPunct="1">
                        <a:lnSpc>
                          <a:spcPct val="110000"/>
                        </a:lnSpc>
                        <a:spcBef>
                          <a:spcPts val="300"/>
                        </a:spcBef>
                        <a:spcAft>
                          <a:spcPts val="30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Row Set (A)</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0000"/>
                        </a:lnSpc>
                        <a:spcBef>
                          <a:spcPts val="30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CHILDREN ATTENDING A REGULAR EARLY CHILDHOOD PROGRAM AT LEAST 10 HRS PER WEEK,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268086">
                <a:tc>
                  <a:txBody>
                    <a:bodyPr/>
                    <a:lstStyle/>
                    <a:p>
                      <a:pPr marL="0" marR="0" lvl="0" indent="0" algn="just" defTabSz="914400" rtl="0" eaLnBrk="1" fontAlgn="base" latinLnBrk="0" hangingPunct="1">
                        <a:lnSpc>
                          <a:spcPct val="110000"/>
                        </a:lnSpc>
                        <a:spcBef>
                          <a:spcPts val="300"/>
                        </a:spcBef>
                        <a:spcAft>
                          <a:spcPts val="30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  Row Set (B)</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0000"/>
                        </a:lnSpc>
                        <a:spcBef>
                          <a:spcPts val="30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CHILDREN ATTENDING A REGULAR EARLY CHILDHOOD PROGRAM LESS THAN 10 HRS PER WEEK,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072793">
                <a:tc>
                  <a:txBody>
                    <a:bodyPr/>
                    <a:lstStyle/>
                    <a:p>
                      <a:pPr marL="0" marR="0" lvl="0" indent="0" algn="l" defTabSz="914400" rtl="0" eaLnBrk="1" fontAlgn="base" latinLnBrk="0" hangingPunct="1">
                        <a:lnSpc>
                          <a:spcPct val="110000"/>
                        </a:lnSpc>
                        <a:spcBef>
                          <a:spcPts val="300"/>
                        </a:spcBef>
                        <a:spcAft>
                          <a:spcPts val="30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  Row Set (C)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0000"/>
                        </a:lnSpc>
                        <a:spcBef>
                          <a:spcPts val="30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CHILDREN </a:t>
                      </a:r>
                      <a:r>
                        <a:rPr kumimoji="0" lang="en-US" sz="1400" b="1" i="0" u="sng" strike="noStrike" cap="none" normalizeH="0" baseline="0" dirty="0" smtClean="0">
                          <a:ln>
                            <a:noFill/>
                          </a:ln>
                          <a:solidFill>
                            <a:schemeClr val="tx1"/>
                          </a:solidFill>
                          <a:effectLst/>
                          <a:latin typeface="Arial" charset="0"/>
                          <a:cs typeface="Times New Roman" pitchFamily="18" charset="0"/>
                        </a:rPr>
                        <a:t>ATTENDING A SPECIAL EDUCATION</a:t>
                      </a:r>
                      <a:r>
                        <a:rPr kumimoji="0" lang="en-US" sz="1400" b="1" i="0" u="none" strike="noStrike" cap="none" normalizeH="0" baseline="0" dirty="0" smtClean="0">
                          <a:ln>
                            <a:noFill/>
                          </a:ln>
                          <a:solidFill>
                            <a:schemeClr val="tx1"/>
                          </a:solidFill>
                          <a:effectLst/>
                          <a:latin typeface="Arial" charset="0"/>
                          <a:cs typeface="Times New Roman" pitchFamily="18" charset="0"/>
                        </a:rPr>
                        <a:t> PROGRAM (NOT in any regular early childhood program),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397209">
                <a:tc>
                  <a:txBody>
                    <a:bodyPr/>
                    <a:lstStyle/>
                    <a:p>
                      <a:pPr marL="0" marR="0" lvl="0" indent="0" algn="l" defTabSz="914400" rtl="0" eaLnBrk="1" fontAlgn="base" latinLnBrk="0" hangingPunct="1">
                        <a:lnSpc>
                          <a:spcPct val="110000"/>
                        </a:lnSpc>
                        <a:spcBef>
                          <a:spcPts val="300"/>
                        </a:spcBef>
                        <a:spcAft>
                          <a:spcPts val="30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  Row Set (D)</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0000"/>
                        </a:lnSpc>
                        <a:spcBef>
                          <a:spcPts val="30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CHILDREN ATTENDING </a:t>
                      </a:r>
                      <a:r>
                        <a:rPr kumimoji="0" lang="en-US" sz="1400" b="1" i="0" u="sng" strike="noStrike" cap="none" normalizeH="0" baseline="0" dirty="0" smtClean="0">
                          <a:ln>
                            <a:noFill/>
                          </a:ln>
                          <a:solidFill>
                            <a:schemeClr val="tx1"/>
                          </a:solidFill>
                          <a:effectLst/>
                          <a:latin typeface="Arial" charset="0"/>
                          <a:cs typeface="Times New Roman" pitchFamily="18" charset="0"/>
                        </a:rPr>
                        <a:t>NEITHER</a:t>
                      </a:r>
                      <a:r>
                        <a:rPr kumimoji="0" lang="en-US" sz="1400" b="1" i="0" u="none" strike="noStrike" cap="none" normalizeH="0" baseline="0" dirty="0" smtClean="0">
                          <a:ln>
                            <a:noFill/>
                          </a:ln>
                          <a:solidFill>
                            <a:schemeClr val="tx1"/>
                          </a:solidFill>
                          <a:effectLst/>
                          <a:latin typeface="Arial" charset="0"/>
                          <a:cs typeface="Times New Roman" pitchFamily="18" charset="0"/>
                        </a:rPr>
                        <a:t> A REGULAR EARLY CHILDHOOD PROGRAM </a:t>
                      </a:r>
                      <a:r>
                        <a:rPr kumimoji="0" lang="en-US" sz="1400" b="1" i="0" u="sng" strike="noStrike" cap="none" normalizeH="0" baseline="0" dirty="0" smtClean="0">
                          <a:ln>
                            <a:noFill/>
                          </a:ln>
                          <a:solidFill>
                            <a:schemeClr val="tx1"/>
                          </a:solidFill>
                          <a:effectLst/>
                          <a:latin typeface="Arial" charset="0"/>
                          <a:cs typeface="Times New Roman" pitchFamily="18" charset="0"/>
                        </a:rPr>
                        <a:t>NOR</a:t>
                      </a:r>
                      <a:r>
                        <a:rPr kumimoji="0" lang="en-US" sz="1400" b="1" i="0" u="none" strike="noStrike" cap="none" normalizeH="0" baseline="0" dirty="0" smtClean="0">
                          <a:ln>
                            <a:noFill/>
                          </a:ln>
                          <a:solidFill>
                            <a:schemeClr val="tx1"/>
                          </a:solidFill>
                          <a:effectLst/>
                          <a:latin typeface="Arial" charset="0"/>
                          <a:cs typeface="Times New Roman" pitchFamily="18" charset="0"/>
                        </a:rPr>
                        <a:t> A SPECIAL EDUCATION PROGRAM (</a:t>
                      </a:r>
                      <a:r>
                        <a:rPr kumimoji="0" lang="en-US" sz="1400" b="1" i="0" u="sng" strike="noStrike" cap="none" normalizeH="0" baseline="0" dirty="0" smtClean="0">
                          <a:ln>
                            <a:noFill/>
                          </a:ln>
                          <a:solidFill>
                            <a:schemeClr val="tx1"/>
                          </a:solidFill>
                          <a:effectLst/>
                          <a:latin typeface="Arial" charset="0"/>
                          <a:cs typeface="Times New Roman" pitchFamily="18" charset="0"/>
                        </a:rPr>
                        <a:t>NOT</a:t>
                      </a:r>
                      <a:r>
                        <a:rPr kumimoji="0" lang="en-US" sz="1400" b="1" i="0" u="none" strike="noStrike" cap="none" normalizeH="0" baseline="0" dirty="0" smtClean="0">
                          <a:ln>
                            <a:noFill/>
                          </a:ln>
                          <a:solidFill>
                            <a:schemeClr val="tx1"/>
                          </a:solidFill>
                          <a:effectLst/>
                          <a:latin typeface="Arial" charset="0"/>
                          <a:cs typeface="Times New Roman" pitchFamily="18" charset="0"/>
                        </a:rPr>
                        <a:t> INCLUDED IN ROW SETS A, B, OR C)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7" name="Rounded Rectangle 6"/>
          <p:cNvSpPr/>
          <p:nvPr/>
        </p:nvSpPr>
        <p:spPr>
          <a:xfrm>
            <a:off x="1219200" y="152400"/>
            <a:ext cx="7086600" cy="1014958"/>
          </a:xfrm>
          <a:prstGeom prst="roundRect">
            <a:avLst/>
          </a:prstGeom>
          <a:solidFill>
            <a:srgbClr val="A1B9C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r>
              <a:rPr lang="en-US" sz="2800" dirty="0" smtClean="0">
                <a:solidFill>
                  <a:schemeClr val="tx1"/>
                </a:solidFill>
                <a:latin typeface="+mj-lt"/>
              </a:rPr>
              <a:t>Identify the type program </a:t>
            </a:r>
          </a:p>
          <a:p>
            <a:pPr marL="457200"/>
            <a:r>
              <a:rPr lang="en-US" sz="2800" dirty="0" smtClean="0">
                <a:solidFill>
                  <a:schemeClr val="tx1"/>
                </a:solidFill>
                <a:latin typeface="+mj-lt"/>
              </a:rPr>
              <a:t>the child attends</a:t>
            </a:r>
            <a:endParaRPr lang="en-US" sz="2800" dirty="0">
              <a:solidFill>
                <a:schemeClr val="tx1"/>
              </a:solidFill>
              <a:latin typeface="+mj-lt"/>
            </a:endParaRPr>
          </a:p>
        </p:txBody>
      </p:sp>
      <p:grpSp>
        <p:nvGrpSpPr>
          <p:cNvPr id="8" name="Group 7"/>
          <p:cNvGrpSpPr/>
          <p:nvPr/>
        </p:nvGrpSpPr>
        <p:grpSpPr>
          <a:xfrm rot="2972171">
            <a:off x="4920471" y="621911"/>
            <a:ext cx="1269914" cy="1894522"/>
            <a:chOff x="5603558" y="2291238"/>
            <a:chExt cx="1894522" cy="1894522"/>
          </a:xfrm>
        </p:grpSpPr>
        <p:sp>
          <p:nvSpPr>
            <p:cNvPr id="9" name="Down Arrow 8"/>
            <p:cNvSpPr/>
            <p:nvPr/>
          </p:nvSpPr>
          <p:spPr>
            <a:xfrm>
              <a:off x="5603558" y="2291238"/>
              <a:ext cx="1894522" cy="1894522"/>
            </a:xfrm>
            <a:prstGeom prst="downArrow">
              <a:avLst>
                <a:gd name="adj1" fmla="val 55000"/>
                <a:gd name="adj2" fmla="val 45000"/>
              </a:avLst>
            </a:prstGeom>
            <a:ln w="12700"/>
          </p:spPr>
          <p:style>
            <a:lnRef idx="2">
              <a:scrgbClr r="0" g="0" b="0"/>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0" name="Down Arrow 4"/>
            <p:cNvSpPr/>
            <p:nvPr/>
          </p:nvSpPr>
          <p:spPr>
            <a:xfrm>
              <a:off x="6029825" y="2291238"/>
              <a:ext cx="1041988" cy="14256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latin typeface="+mj-lt"/>
              </a:endParaRPr>
            </a:p>
          </p:txBody>
        </p:sp>
      </p:grpSp>
    </p:spTree>
    <p:extLst>
      <p:ext uri="{BB962C8B-B14F-4D97-AF65-F5344CB8AC3E}">
        <p14:creationId xmlns:p14="http://schemas.microsoft.com/office/powerpoint/2010/main" val="2034185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04800"/>
            <a:ext cx="8153400" cy="1569660"/>
          </a:xfrm>
          <a:prstGeom prst="rect">
            <a:avLst/>
          </a:prstGeom>
          <a:noFill/>
        </p:spPr>
        <p:txBody>
          <a:bodyPr wrap="square" rtlCol="0">
            <a:spAutoFit/>
          </a:bodyPr>
          <a:lstStyle/>
          <a:p>
            <a:pPr algn="ctr"/>
            <a:r>
              <a:rPr lang="en-US" sz="3200" dirty="0"/>
              <a:t>Why collect data on where young children with disabilities are enrolled </a:t>
            </a:r>
            <a:r>
              <a:rPr lang="en-US" sz="3200" dirty="0" smtClean="0"/>
              <a:t>and receive </a:t>
            </a:r>
            <a:r>
              <a:rPr lang="en-US" sz="3200" dirty="0"/>
              <a:t>special education and related service?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6436" y="2090018"/>
            <a:ext cx="5954928" cy="37102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107313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511719541"/>
              </p:ext>
            </p:extLst>
          </p:nvPr>
        </p:nvGraphicFramePr>
        <p:xfrm>
          <a:off x="914400" y="1360634"/>
          <a:ext cx="3505200" cy="4972860"/>
        </p:xfrm>
        <a:graphic>
          <a:graphicData uri="http://schemas.openxmlformats.org/drawingml/2006/table">
            <a:tbl>
              <a:tblPr/>
              <a:tblGrid>
                <a:gridCol w="3505200"/>
              </a:tblGrid>
              <a:tr h="1147605">
                <a:tc>
                  <a:txBody>
                    <a:bodyPr/>
                    <a:lstStyle/>
                    <a:p>
                      <a:pPr marL="0" marR="0" lvl="0" indent="0" algn="just" defTabSz="914400" rtl="0" eaLnBrk="1" fontAlgn="base" latinLnBrk="0" hangingPunct="1">
                        <a:lnSpc>
                          <a:spcPct val="110000"/>
                        </a:lnSpc>
                        <a:spcBef>
                          <a:spcPts val="300"/>
                        </a:spcBef>
                        <a:spcAft>
                          <a:spcPts val="30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Row Set (A)</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0000"/>
                        </a:lnSpc>
                        <a:spcBef>
                          <a:spcPts val="30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CHILDREN ATTENDING A REGULAR EARLY CHILDHOOD PROGRAM AT LEAST 10 HRS PER WEEK,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268086">
                <a:tc>
                  <a:txBody>
                    <a:bodyPr/>
                    <a:lstStyle/>
                    <a:p>
                      <a:pPr marL="0" marR="0" lvl="0" indent="0" algn="just" defTabSz="914400" rtl="0" eaLnBrk="1" fontAlgn="base" latinLnBrk="0" hangingPunct="1">
                        <a:lnSpc>
                          <a:spcPct val="110000"/>
                        </a:lnSpc>
                        <a:spcBef>
                          <a:spcPts val="300"/>
                        </a:spcBef>
                        <a:spcAft>
                          <a:spcPts val="30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  Row Set (B)</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0000"/>
                        </a:lnSpc>
                        <a:spcBef>
                          <a:spcPts val="30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CHILDREN ATTENDING A REGULAR EARLY CHILDHOOD PROGRAM LESS THAN 10 HRS PER WEEK,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072793">
                <a:tc>
                  <a:txBody>
                    <a:bodyPr/>
                    <a:lstStyle/>
                    <a:p>
                      <a:pPr marL="0" marR="0" lvl="0" indent="0" algn="l" defTabSz="914400" rtl="0" eaLnBrk="1" fontAlgn="base" latinLnBrk="0" hangingPunct="1">
                        <a:lnSpc>
                          <a:spcPct val="110000"/>
                        </a:lnSpc>
                        <a:spcBef>
                          <a:spcPts val="300"/>
                        </a:spcBef>
                        <a:spcAft>
                          <a:spcPts val="30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  Row Set (C)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0000"/>
                        </a:lnSpc>
                        <a:spcBef>
                          <a:spcPts val="30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CHILDREN </a:t>
                      </a:r>
                      <a:r>
                        <a:rPr kumimoji="0" lang="en-US" sz="1400" b="1" i="0" u="sng" strike="noStrike" cap="none" normalizeH="0" baseline="0" dirty="0" smtClean="0">
                          <a:ln>
                            <a:noFill/>
                          </a:ln>
                          <a:solidFill>
                            <a:schemeClr val="tx1"/>
                          </a:solidFill>
                          <a:effectLst/>
                          <a:latin typeface="Arial" charset="0"/>
                          <a:cs typeface="Times New Roman" pitchFamily="18" charset="0"/>
                        </a:rPr>
                        <a:t>ATTENDING A SPECIAL EDUCATION</a:t>
                      </a:r>
                      <a:r>
                        <a:rPr kumimoji="0" lang="en-US" sz="1400" b="1" i="0" u="none" strike="noStrike" cap="none" normalizeH="0" baseline="0" dirty="0" smtClean="0">
                          <a:ln>
                            <a:noFill/>
                          </a:ln>
                          <a:solidFill>
                            <a:schemeClr val="tx1"/>
                          </a:solidFill>
                          <a:effectLst/>
                          <a:latin typeface="Arial" charset="0"/>
                          <a:cs typeface="Times New Roman" pitchFamily="18" charset="0"/>
                        </a:rPr>
                        <a:t> PROGRAM (NOT in any regular early childhood program),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397209">
                <a:tc>
                  <a:txBody>
                    <a:bodyPr/>
                    <a:lstStyle/>
                    <a:p>
                      <a:pPr marL="0" marR="0" lvl="0" indent="0" algn="l" defTabSz="914400" rtl="0" eaLnBrk="1" fontAlgn="base" latinLnBrk="0" hangingPunct="1">
                        <a:lnSpc>
                          <a:spcPct val="110000"/>
                        </a:lnSpc>
                        <a:spcBef>
                          <a:spcPts val="300"/>
                        </a:spcBef>
                        <a:spcAft>
                          <a:spcPts val="30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  Row Set (D)</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0000"/>
                        </a:lnSpc>
                        <a:spcBef>
                          <a:spcPts val="300"/>
                        </a:spcBef>
                        <a:spcAft>
                          <a:spcPts val="30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CHILDREN ATTENDING </a:t>
                      </a:r>
                      <a:r>
                        <a:rPr kumimoji="0" lang="en-US" sz="1400" b="1" i="0" u="sng" strike="noStrike" cap="none" normalizeH="0" baseline="0" dirty="0" smtClean="0">
                          <a:ln>
                            <a:noFill/>
                          </a:ln>
                          <a:solidFill>
                            <a:schemeClr val="tx1"/>
                          </a:solidFill>
                          <a:effectLst/>
                          <a:latin typeface="Arial" charset="0"/>
                          <a:cs typeface="Times New Roman" pitchFamily="18" charset="0"/>
                        </a:rPr>
                        <a:t>NEITHER</a:t>
                      </a:r>
                      <a:r>
                        <a:rPr kumimoji="0" lang="en-US" sz="1400" b="1" i="0" u="none" strike="noStrike" cap="none" normalizeH="0" baseline="0" dirty="0" smtClean="0">
                          <a:ln>
                            <a:noFill/>
                          </a:ln>
                          <a:solidFill>
                            <a:schemeClr val="tx1"/>
                          </a:solidFill>
                          <a:effectLst/>
                          <a:latin typeface="Arial" charset="0"/>
                          <a:cs typeface="Times New Roman" pitchFamily="18" charset="0"/>
                        </a:rPr>
                        <a:t> A REGULAR EARLY CHILDHOOD PROGRAM </a:t>
                      </a:r>
                      <a:r>
                        <a:rPr kumimoji="0" lang="en-US" sz="1400" b="1" i="0" u="sng" strike="noStrike" cap="none" normalizeH="0" baseline="0" dirty="0" smtClean="0">
                          <a:ln>
                            <a:noFill/>
                          </a:ln>
                          <a:solidFill>
                            <a:schemeClr val="tx1"/>
                          </a:solidFill>
                          <a:effectLst/>
                          <a:latin typeface="Arial" charset="0"/>
                          <a:cs typeface="Times New Roman" pitchFamily="18" charset="0"/>
                        </a:rPr>
                        <a:t>NOR</a:t>
                      </a:r>
                      <a:r>
                        <a:rPr kumimoji="0" lang="en-US" sz="1400" b="1" i="0" u="none" strike="noStrike" cap="none" normalizeH="0" baseline="0" dirty="0" smtClean="0">
                          <a:ln>
                            <a:noFill/>
                          </a:ln>
                          <a:solidFill>
                            <a:schemeClr val="tx1"/>
                          </a:solidFill>
                          <a:effectLst/>
                          <a:latin typeface="Arial" charset="0"/>
                          <a:cs typeface="Times New Roman" pitchFamily="18" charset="0"/>
                        </a:rPr>
                        <a:t> A SPECIAL EDUCATION PROGRAM (</a:t>
                      </a:r>
                      <a:r>
                        <a:rPr kumimoji="0" lang="en-US" sz="1400" b="1" i="0" u="sng" strike="noStrike" cap="none" normalizeH="0" baseline="0" dirty="0" smtClean="0">
                          <a:ln>
                            <a:noFill/>
                          </a:ln>
                          <a:solidFill>
                            <a:schemeClr val="tx1"/>
                          </a:solidFill>
                          <a:effectLst/>
                          <a:latin typeface="Arial" charset="0"/>
                          <a:cs typeface="Times New Roman" pitchFamily="18" charset="0"/>
                        </a:rPr>
                        <a:t>NOT</a:t>
                      </a:r>
                      <a:r>
                        <a:rPr kumimoji="0" lang="en-US" sz="1400" b="1" i="0" u="none" strike="noStrike" cap="none" normalizeH="0" baseline="0" dirty="0" smtClean="0">
                          <a:ln>
                            <a:noFill/>
                          </a:ln>
                          <a:solidFill>
                            <a:schemeClr val="tx1"/>
                          </a:solidFill>
                          <a:effectLst/>
                          <a:latin typeface="Arial" charset="0"/>
                          <a:cs typeface="Times New Roman" pitchFamily="18" charset="0"/>
                        </a:rPr>
                        <a:t> INCLUDED IN ROW SETS A, B, OR C)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2550" marR="825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7" name="Rounded Rectangle 6"/>
          <p:cNvSpPr/>
          <p:nvPr/>
        </p:nvSpPr>
        <p:spPr>
          <a:xfrm>
            <a:off x="1219200" y="152400"/>
            <a:ext cx="7086600" cy="1014958"/>
          </a:xfrm>
          <a:prstGeom prst="roundRect">
            <a:avLst/>
          </a:prstGeom>
          <a:solidFill>
            <a:srgbClr val="99FF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2800" dirty="0" smtClean="0">
                <a:solidFill>
                  <a:schemeClr val="tx1"/>
                </a:solidFill>
                <a:latin typeface="+mj-lt"/>
              </a:rPr>
              <a:t>Identify the number of hours per week </a:t>
            </a:r>
          </a:p>
          <a:p>
            <a:pPr marL="457200"/>
            <a:r>
              <a:rPr lang="en-US" sz="2800" dirty="0" smtClean="0">
                <a:solidFill>
                  <a:schemeClr val="tx1"/>
                </a:solidFill>
                <a:latin typeface="+mj-lt"/>
              </a:rPr>
              <a:t>in attendance if RECP</a:t>
            </a:r>
          </a:p>
        </p:txBody>
      </p:sp>
      <p:grpSp>
        <p:nvGrpSpPr>
          <p:cNvPr id="8" name="Group 7"/>
          <p:cNvGrpSpPr/>
          <p:nvPr/>
        </p:nvGrpSpPr>
        <p:grpSpPr>
          <a:xfrm rot="2972171">
            <a:off x="4920471" y="621911"/>
            <a:ext cx="1269914" cy="1894522"/>
            <a:chOff x="5603558" y="2291238"/>
            <a:chExt cx="1894522" cy="1894522"/>
          </a:xfrm>
        </p:grpSpPr>
        <p:sp>
          <p:nvSpPr>
            <p:cNvPr id="9" name="Down Arrow 8"/>
            <p:cNvSpPr/>
            <p:nvPr/>
          </p:nvSpPr>
          <p:spPr>
            <a:xfrm>
              <a:off x="5603558" y="2291238"/>
              <a:ext cx="1894522" cy="1894522"/>
            </a:xfrm>
            <a:prstGeom prst="downArrow">
              <a:avLst>
                <a:gd name="adj1" fmla="val 55000"/>
                <a:gd name="adj2" fmla="val 45000"/>
              </a:avLst>
            </a:prstGeom>
            <a:ln w="12700"/>
          </p:spPr>
          <p:style>
            <a:lnRef idx="2">
              <a:scrgbClr r="0" g="0" b="0"/>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0" name="Down Arrow 4"/>
            <p:cNvSpPr/>
            <p:nvPr/>
          </p:nvSpPr>
          <p:spPr>
            <a:xfrm>
              <a:off x="6029825" y="2291238"/>
              <a:ext cx="1041988" cy="14256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latin typeface="+mj-lt"/>
              </a:endParaRPr>
            </a:p>
          </p:txBody>
        </p:sp>
      </p:grpSp>
    </p:spTree>
    <p:extLst>
      <p:ext uri="{BB962C8B-B14F-4D97-AF65-F5344CB8AC3E}">
        <p14:creationId xmlns:p14="http://schemas.microsoft.com/office/powerpoint/2010/main" val="11209703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280124"/>
            <a:ext cx="7772400" cy="1200329"/>
          </a:xfrm>
          <a:prstGeom prst="rect">
            <a:avLst/>
          </a:prstGeom>
          <a:solidFill>
            <a:srgbClr val="CCFF99"/>
          </a:solidFill>
          <a:ln>
            <a:solidFill>
              <a:schemeClr val="bg1"/>
            </a:solidFill>
          </a:ln>
        </p:spPr>
        <p:txBody>
          <a:bodyPr wrap="square" rtlCol="0">
            <a:spAutoFit/>
          </a:bodyPr>
          <a:lstStyle/>
          <a:p>
            <a:endParaRPr lang="en-US" dirty="0" smtClean="0">
              <a:ln w="76200">
                <a:solidFill>
                  <a:schemeClr val="tx1"/>
                </a:solidFill>
              </a:ln>
            </a:endParaRPr>
          </a:p>
          <a:p>
            <a:endParaRPr lang="en-US" dirty="0" smtClean="0">
              <a:ln w="76200">
                <a:solidFill>
                  <a:schemeClr val="tx1"/>
                </a:solidFill>
              </a:ln>
            </a:endParaRPr>
          </a:p>
          <a:p>
            <a:endParaRPr lang="en-US" dirty="0" smtClean="0">
              <a:ln w="76200">
                <a:solidFill>
                  <a:schemeClr val="tx1"/>
                </a:solidFill>
              </a:ln>
            </a:endParaRPr>
          </a:p>
          <a:p>
            <a:endParaRPr lang="en-US" dirty="0">
              <a:ln w="76200">
                <a:solidFill>
                  <a:schemeClr val="tx1"/>
                </a:solidFill>
              </a:ln>
            </a:endParaRPr>
          </a:p>
        </p:txBody>
      </p:sp>
      <p:sp>
        <p:nvSpPr>
          <p:cNvPr id="4" name="TextBox 3"/>
          <p:cNvSpPr txBox="1"/>
          <p:nvPr/>
        </p:nvSpPr>
        <p:spPr>
          <a:xfrm>
            <a:off x="5044440" y="2895600"/>
            <a:ext cx="3794760" cy="3170099"/>
          </a:xfrm>
          <a:prstGeom prst="rect">
            <a:avLst/>
          </a:prstGeom>
          <a:noFill/>
        </p:spPr>
        <p:txBody>
          <a:bodyPr wrap="square" rtlCol="0">
            <a:spAutoFit/>
          </a:bodyPr>
          <a:lstStyle/>
          <a:p>
            <a:pPr marL="571500" indent="-571500">
              <a:buFont typeface="Arial" pitchFamily="34" charset="0"/>
              <a:buChar char="•"/>
            </a:pPr>
            <a:r>
              <a:rPr lang="en-US" sz="3600" b="1" dirty="0" smtClean="0">
                <a:solidFill>
                  <a:schemeClr val="accent2">
                    <a:lumMod val="75000"/>
                  </a:schemeClr>
                </a:solidFill>
                <a:cs typeface="Calibri" pitchFamily="34" charset="0"/>
              </a:rPr>
              <a:t>Questions?</a:t>
            </a:r>
          </a:p>
          <a:p>
            <a:pPr marL="571500" indent="-571500">
              <a:buFont typeface="Arial" pitchFamily="34" charset="0"/>
              <a:buChar char="•"/>
            </a:pPr>
            <a:endParaRPr lang="en-US" sz="1000" b="1" dirty="0" smtClean="0">
              <a:solidFill>
                <a:schemeClr val="accent2">
                  <a:lumMod val="75000"/>
                </a:schemeClr>
              </a:solidFill>
              <a:cs typeface="Calibri" pitchFamily="34" charset="0"/>
            </a:endParaRPr>
          </a:p>
          <a:p>
            <a:pPr marL="571500" indent="-571500">
              <a:buFont typeface="Arial" pitchFamily="34" charset="0"/>
              <a:buChar char="•"/>
            </a:pPr>
            <a:r>
              <a:rPr lang="en-US" sz="3600" b="1" dirty="0" smtClean="0">
                <a:solidFill>
                  <a:schemeClr val="accent2">
                    <a:lumMod val="75000"/>
                  </a:schemeClr>
                </a:solidFill>
                <a:cs typeface="Calibri" pitchFamily="34" charset="0"/>
              </a:rPr>
              <a:t>How is the Data Collected in Your State?</a:t>
            </a:r>
          </a:p>
          <a:p>
            <a:pPr marL="571500" indent="-571500">
              <a:buFont typeface="Arial" pitchFamily="34" charset="0"/>
              <a:buChar char="•"/>
            </a:pPr>
            <a:endParaRPr lang="en-US" sz="1000" b="1" dirty="0" smtClean="0">
              <a:solidFill>
                <a:schemeClr val="accent2">
                  <a:lumMod val="75000"/>
                </a:schemeClr>
              </a:solidFill>
              <a:cs typeface="Calibri" pitchFamily="34" charset="0"/>
            </a:endParaRPr>
          </a:p>
          <a:p>
            <a:pPr marL="571500" indent="-571500">
              <a:buFont typeface="Arial" pitchFamily="34" charset="0"/>
              <a:buChar char="•"/>
            </a:pPr>
            <a:r>
              <a:rPr lang="en-US" sz="3600" b="1" dirty="0" smtClean="0">
                <a:solidFill>
                  <a:schemeClr val="accent2">
                    <a:lumMod val="75000"/>
                  </a:schemeClr>
                </a:solidFill>
                <a:cs typeface="Calibri" pitchFamily="34" charset="0"/>
              </a:rPr>
              <a:t>Challenges?</a:t>
            </a:r>
            <a:endParaRPr lang="en-US" sz="3600" b="1" dirty="0">
              <a:solidFill>
                <a:schemeClr val="accent2">
                  <a:lumMod val="75000"/>
                </a:schemeClr>
              </a:solidFill>
              <a:cs typeface="Calibri" pitchFamily="34" charset="0"/>
            </a:endParaRPr>
          </a:p>
        </p:txBody>
      </p:sp>
      <p:sp>
        <p:nvSpPr>
          <p:cNvPr id="6" name="TextBox 5"/>
          <p:cNvSpPr txBox="1"/>
          <p:nvPr/>
        </p:nvSpPr>
        <p:spPr>
          <a:xfrm>
            <a:off x="4617720" y="295364"/>
            <a:ext cx="4221480" cy="1200329"/>
          </a:xfrm>
          <a:prstGeom prst="rect">
            <a:avLst/>
          </a:prstGeom>
          <a:noFill/>
        </p:spPr>
        <p:txBody>
          <a:bodyPr wrap="square" rtlCol="0">
            <a:spAutoFit/>
          </a:bodyPr>
          <a:lstStyle/>
          <a:p>
            <a:r>
              <a:rPr lang="en-US" sz="3600" dirty="0" smtClean="0">
                <a:solidFill>
                  <a:schemeClr val="accent1">
                    <a:lumMod val="75000"/>
                  </a:schemeClr>
                </a:solidFill>
                <a:latin typeface="+mj-lt"/>
              </a:rPr>
              <a:t>  </a:t>
            </a:r>
            <a:r>
              <a:rPr lang="en-US" sz="3600" b="1" dirty="0" smtClean="0">
                <a:solidFill>
                  <a:schemeClr val="accent1">
                    <a:lumMod val="75000"/>
                  </a:schemeClr>
                </a:solidFill>
                <a:latin typeface="+mj-lt"/>
              </a:rPr>
              <a:t>Data</a:t>
            </a:r>
          </a:p>
          <a:p>
            <a:r>
              <a:rPr lang="en-US" sz="3600" b="1" dirty="0">
                <a:solidFill>
                  <a:schemeClr val="accent1">
                    <a:lumMod val="75000"/>
                  </a:schemeClr>
                </a:solidFill>
                <a:latin typeface="+mj-lt"/>
              </a:rPr>
              <a:t>	</a:t>
            </a:r>
            <a:r>
              <a:rPr lang="en-US" sz="3600" b="1" dirty="0" smtClean="0">
                <a:solidFill>
                  <a:schemeClr val="accent1">
                    <a:lumMod val="75000"/>
                  </a:schemeClr>
                </a:solidFill>
                <a:latin typeface="+mj-lt"/>
              </a:rPr>
              <a:t>Collection</a:t>
            </a:r>
            <a:endParaRPr lang="en-US" sz="3600" b="1" dirty="0">
              <a:solidFill>
                <a:schemeClr val="accent1">
                  <a:lumMod val="75000"/>
                </a:schemeClr>
              </a:solidFill>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09600"/>
            <a:ext cx="3992880" cy="5989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descr="http://www.photo-dictionary.com/photofiles/list/620/4139ruler.jpg">
            <a:hlinkClick r:id="rId4"/>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5682929">
            <a:off x="851891" y="4132147"/>
            <a:ext cx="2205934" cy="17542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photo-dictionary.com/photofiles/list/620/4139ruler.jpg">
            <a:hlinkClick r:id="rId4"/>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r="34274"/>
          <a:stretch/>
        </p:blipFill>
        <p:spPr bwMode="auto">
          <a:xfrm rot="16359677">
            <a:off x="45843" y="2356946"/>
            <a:ext cx="1415149" cy="1649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746529"/>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280124"/>
            <a:ext cx="7772400" cy="1200329"/>
          </a:xfrm>
          <a:prstGeom prst="rect">
            <a:avLst/>
          </a:prstGeom>
          <a:solidFill>
            <a:srgbClr val="CCFF99"/>
          </a:solidFill>
          <a:ln>
            <a:solidFill>
              <a:schemeClr val="bg1"/>
            </a:solidFill>
          </a:ln>
        </p:spPr>
        <p:txBody>
          <a:bodyPr wrap="square" rtlCol="0">
            <a:spAutoFit/>
          </a:bodyPr>
          <a:lstStyle/>
          <a:p>
            <a:endParaRPr lang="en-US" dirty="0" smtClean="0">
              <a:ln w="76200">
                <a:solidFill>
                  <a:schemeClr val="tx1"/>
                </a:solidFill>
              </a:ln>
            </a:endParaRPr>
          </a:p>
          <a:p>
            <a:endParaRPr lang="en-US" dirty="0" smtClean="0">
              <a:ln w="76200">
                <a:solidFill>
                  <a:schemeClr val="tx1"/>
                </a:solidFill>
              </a:ln>
            </a:endParaRPr>
          </a:p>
          <a:p>
            <a:endParaRPr lang="en-US" dirty="0" smtClean="0">
              <a:ln w="76200">
                <a:solidFill>
                  <a:schemeClr val="tx1"/>
                </a:solidFill>
              </a:ln>
            </a:endParaRPr>
          </a:p>
          <a:p>
            <a:endParaRPr lang="en-US" dirty="0">
              <a:ln w="76200">
                <a:solidFill>
                  <a:schemeClr val="tx1"/>
                </a:solidFill>
              </a:ln>
            </a:endParaRPr>
          </a:p>
        </p:txBody>
      </p:sp>
      <p:sp>
        <p:nvSpPr>
          <p:cNvPr id="4" name="TextBox 3"/>
          <p:cNvSpPr txBox="1"/>
          <p:nvPr/>
        </p:nvSpPr>
        <p:spPr>
          <a:xfrm>
            <a:off x="5181600" y="2971800"/>
            <a:ext cx="3505200" cy="3570208"/>
          </a:xfrm>
          <a:prstGeom prst="rect">
            <a:avLst/>
          </a:prstGeom>
          <a:noFill/>
        </p:spPr>
        <p:txBody>
          <a:bodyPr wrap="square" rtlCol="0">
            <a:spAutoFit/>
          </a:bodyPr>
          <a:lstStyle/>
          <a:p>
            <a:pPr marL="571500" indent="-571500">
              <a:buFont typeface="Arial" pitchFamily="34" charset="0"/>
              <a:buChar char="•"/>
            </a:pPr>
            <a:r>
              <a:rPr lang="en-US" sz="3600" b="1" dirty="0" smtClean="0">
                <a:solidFill>
                  <a:schemeClr val="accent2">
                    <a:lumMod val="75000"/>
                  </a:schemeClr>
                </a:solidFill>
                <a:cs typeface="Calibri" pitchFamily="34" charset="0"/>
              </a:rPr>
              <a:t>How is data shared in your state?</a:t>
            </a:r>
          </a:p>
          <a:p>
            <a:pPr marL="571500" indent="-571500">
              <a:buFont typeface="Arial" pitchFamily="34" charset="0"/>
              <a:buChar char="•"/>
            </a:pPr>
            <a:endParaRPr lang="en-US" sz="1000" b="1" dirty="0" smtClean="0">
              <a:solidFill>
                <a:schemeClr val="accent2">
                  <a:lumMod val="75000"/>
                </a:schemeClr>
              </a:solidFill>
              <a:cs typeface="Calibri" pitchFamily="34" charset="0"/>
            </a:endParaRPr>
          </a:p>
          <a:p>
            <a:pPr marL="571500" indent="-571500">
              <a:buFont typeface="Arial" pitchFamily="34" charset="0"/>
              <a:buChar char="•"/>
            </a:pPr>
            <a:r>
              <a:rPr lang="en-US" sz="3600" b="1" dirty="0" smtClean="0">
                <a:solidFill>
                  <a:schemeClr val="accent2">
                    <a:lumMod val="75000"/>
                  </a:schemeClr>
                </a:solidFill>
                <a:cs typeface="Calibri" pitchFamily="34" charset="0"/>
              </a:rPr>
              <a:t>How is the data guiding decisions?</a:t>
            </a:r>
            <a:endParaRPr lang="en-US" sz="3600" b="1" dirty="0">
              <a:solidFill>
                <a:schemeClr val="accent2">
                  <a:lumMod val="75000"/>
                </a:schemeClr>
              </a:solidFill>
              <a:cs typeface="Calibri" pitchFamily="34" charset="0"/>
            </a:endParaRPr>
          </a:p>
        </p:txBody>
      </p:sp>
      <p:sp>
        <p:nvSpPr>
          <p:cNvPr id="6" name="TextBox 5"/>
          <p:cNvSpPr txBox="1"/>
          <p:nvPr/>
        </p:nvSpPr>
        <p:spPr>
          <a:xfrm>
            <a:off x="4617720" y="295364"/>
            <a:ext cx="4221480" cy="1200329"/>
          </a:xfrm>
          <a:prstGeom prst="rect">
            <a:avLst/>
          </a:prstGeom>
          <a:noFill/>
        </p:spPr>
        <p:txBody>
          <a:bodyPr wrap="square" rtlCol="0">
            <a:spAutoFit/>
          </a:bodyPr>
          <a:lstStyle/>
          <a:p>
            <a:r>
              <a:rPr lang="en-US" sz="3600" dirty="0" smtClean="0">
                <a:solidFill>
                  <a:schemeClr val="accent1">
                    <a:lumMod val="75000"/>
                  </a:schemeClr>
                </a:solidFill>
                <a:latin typeface="+mj-lt"/>
              </a:rPr>
              <a:t>  </a:t>
            </a:r>
            <a:r>
              <a:rPr lang="en-US" sz="3600" b="1" dirty="0" smtClean="0">
                <a:solidFill>
                  <a:schemeClr val="accent1">
                    <a:lumMod val="75000"/>
                  </a:schemeClr>
                </a:solidFill>
                <a:latin typeface="+mj-lt"/>
              </a:rPr>
              <a:t>Data</a:t>
            </a:r>
          </a:p>
          <a:p>
            <a:r>
              <a:rPr lang="en-US" sz="3600" b="1" dirty="0">
                <a:solidFill>
                  <a:schemeClr val="accent1">
                    <a:lumMod val="75000"/>
                  </a:schemeClr>
                </a:solidFill>
                <a:latin typeface="+mj-lt"/>
              </a:rPr>
              <a:t>	</a:t>
            </a:r>
            <a:r>
              <a:rPr lang="en-US" sz="3600" b="1" dirty="0" smtClean="0">
                <a:solidFill>
                  <a:schemeClr val="accent1">
                    <a:lumMod val="75000"/>
                  </a:schemeClr>
                </a:solidFill>
                <a:latin typeface="+mj-lt"/>
              </a:rPr>
              <a:t>Reporting</a:t>
            </a:r>
            <a:endParaRPr lang="en-US" sz="3600" b="1" dirty="0">
              <a:solidFill>
                <a:schemeClr val="accent1">
                  <a:lumMod val="75000"/>
                </a:schemeClr>
              </a:solidFill>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09600"/>
            <a:ext cx="3992880" cy="5989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descr="http://www.photo-dictionary.com/photofiles/list/620/4139ruler.jpg">
            <a:hlinkClick r:id="rId4"/>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5682929">
            <a:off x="851891" y="4132147"/>
            <a:ext cx="2205934" cy="17542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photo-dictionary.com/photofiles/list/620/4139ruler.jpg">
            <a:hlinkClick r:id="rId4"/>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r="34274"/>
          <a:stretch/>
        </p:blipFill>
        <p:spPr bwMode="auto">
          <a:xfrm rot="16359677">
            <a:off x="45843" y="2356946"/>
            <a:ext cx="1415149" cy="1649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267931"/>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280124"/>
            <a:ext cx="7772400" cy="1200329"/>
          </a:xfrm>
          <a:prstGeom prst="rect">
            <a:avLst/>
          </a:prstGeom>
          <a:solidFill>
            <a:srgbClr val="CCFF99"/>
          </a:solidFill>
          <a:ln>
            <a:solidFill>
              <a:schemeClr val="bg1"/>
            </a:solidFill>
          </a:ln>
        </p:spPr>
        <p:txBody>
          <a:bodyPr wrap="square" rtlCol="0">
            <a:spAutoFit/>
          </a:bodyPr>
          <a:lstStyle/>
          <a:p>
            <a:endParaRPr lang="en-US" dirty="0" smtClean="0">
              <a:ln w="76200">
                <a:solidFill>
                  <a:schemeClr val="tx1"/>
                </a:solidFill>
              </a:ln>
            </a:endParaRPr>
          </a:p>
          <a:p>
            <a:endParaRPr lang="en-US" dirty="0" smtClean="0">
              <a:ln w="76200">
                <a:solidFill>
                  <a:schemeClr val="tx1"/>
                </a:solidFill>
              </a:ln>
            </a:endParaRPr>
          </a:p>
          <a:p>
            <a:endParaRPr lang="en-US" dirty="0" smtClean="0">
              <a:ln w="76200">
                <a:solidFill>
                  <a:schemeClr val="tx1"/>
                </a:solidFill>
              </a:ln>
            </a:endParaRPr>
          </a:p>
          <a:p>
            <a:endParaRPr lang="en-US" dirty="0">
              <a:ln w="76200">
                <a:solidFill>
                  <a:schemeClr val="tx1"/>
                </a:solidFill>
              </a:ln>
            </a:endParaRPr>
          </a:p>
        </p:txBody>
      </p:sp>
      <p:sp>
        <p:nvSpPr>
          <p:cNvPr id="4" name="TextBox 3"/>
          <p:cNvSpPr txBox="1"/>
          <p:nvPr/>
        </p:nvSpPr>
        <p:spPr>
          <a:xfrm>
            <a:off x="5638800" y="3926867"/>
            <a:ext cx="2743200" cy="1200329"/>
          </a:xfrm>
          <a:prstGeom prst="rect">
            <a:avLst/>
          </a:prstGeom>
          <a:noFill/>
        </p:spPr>
        <p:txBody>
          <a:bodyPr wrap="square" rtlCol="0">
            <a:spAutoFit/>
          </a:bodyPr>
          <a:lstStyle/>
          <a:p>
            <a:r>
              <a:rPr lang="en-US" sz="3600" b="1" dirty="0" smtClean="0">
                <a:solidFill>
                  <a:schemeClr val="accent2">
                    <a:lumMod val="75000"/>
                  </a:schemeClr>
                </a:solidFill>
                <a:cs typeface="Calibri" pitchFamily="34" charset="0"/>
              </a:rPr>
              <a:t>Improvement Activities</a:t>
            </a:r>
            <a:endParaRPr lang="en-US" sz="3600" b="1" dirty="0">
              <a:solidFill>
                <a:schemeClr val="accent2">
                  <a:lumMod val="75000"/>
                </a:schemeClr>
              </a:solidFill>
              <a:cs typeface="Calibri" pitchFamily="34" charset="0"/>
            </a:endParaRPr>
          </a:p>
        </p:txBody>
      </p:sp>
      <p:sp>
        <p:nvSpPr>
          <p:cNvPr id="6" name="TextBox 5"/>
          <p:cNvSpPr txBox="1"/>
          <p:nvPr/>
        </p:nvSpPr>
        <p:spPr>
          <a:xfrm>
            <a:off x="4617720" y="295364"/>
            <a:ext cx="4221480" cy="1200329"/>
          </a:xfrm>
          <a:prstGeom prst="rect">
            <a:avLst/>
          </a:prstGeom>
          <a:noFill/>
        </p:spPr>
        <p:txBody>
          <a:bodyPr wrap="square" rtlCol="0">
            <a:spAutoFit/>
          </a:bodyPr>
          <a:lstStyle/>
          <a:p>
            <a:r>
              <a:rPr lang="en-US" sz="3600" dirty="0" smtClean="0">
                <a:solidFill>
                  <a:schemeClr val="accent1">
                    <a:lumMod val="75000"/>
                  </a:schemeClr>
                </a:solidFill>
                <a:latin typeface="+mj-lt"/>
              </a:rPr>
              <a:t>  </a:t>
            </a:r>
            <a:r>
              <a:rPr lang="en-US" sz="3600" b="1" dirty="0" smtClean="0">
                <a:solidFill>
                  <a:schemeClr val="accent1">
                    <a:lumMod val="75000"/>
                  </a:schemeClr>
                </a:solidFill>
                <a:latin typeface="+mj-lt"/>
              </a:rPr>
              <a:t>We Measure </a:t>
            </a:r>
          </a:p>
          <a:p>
            <a:r>
              <a:rPr lang="en-US" sz="3600" b="1" dirty="0" smtClean="0">
                <a:solidFill>
                  <a:schemeClr val="accent1">
                    <a:lumMod val="75000"/>
                  </a:schemeClr>
                </a:solidFill>
                <a:latin typeface="+mj-lt"/>
              </a:rPr>
              <a:t>	What We Value</a:t>
            </a:r>
            <a:endParaRPr lang="en-US" sz="3600" b="1" dirty="0">
              <a:solidFill>
                <a:schemeClr val="accent1">
                  <a:lumMod val="75000"/>
                </a:schemeClr>
              </a:solidFill>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09600"/>
            <a:ext cx="3992880" cy="5989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descr="http://www.photo-dictionary.com/photofiles/list/620/4139ruler.jpg">
            <a:hlinkClick r:id="rId4"/>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5682929">
            <a:off x="851891" y="4132147"/>
            <a:ext cx="2205934" cy="17542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photo-dictionary.com/photofiles/list/620/4139ruler.jpg">
            <a:hlinkClick r:id="rId4"/>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r="34274"/>
          <a:stretch/>
        </p:blipFill>
        <p:spPr bwMode="auto">
          <a:xfrm rot="16359677">
            <a:off x="45843" y="2356946"/>
            <a:ext cx="1415149" cy="1649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57216"/>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Improvement Activities</a:t>
            </a:r>
            <a:endParaRPr lang="en-US" b="1" dirty="0"/>
          </a:p>
        </p:txBody>
      </p:sp>
      <p:sp>
        <p:nvSpPr>
          <p:cNvPr id="3" name="Rectangle 2"/>
          <p:cNvSpPr/>
          <p:nvPr/>
        </p:nvSpPr>
        <p:spPr>
          <a:xfrm>
            <a:off x="533400" y="1828800"/>
            <a:ext cx="8001000" cy="5755422"/>
          </a:xfrm>
          <a:prstGeom prst="rect">
            <a:avLst/>
          </a:prstGeom>
        </p:spPr>
        <p:txBody>
          <a:bodyPr wrap="square">
            <a:spAutoFit/>
          </a:bodyPr>
          <a:lstStyle/>
          <a:p>
            <a:pPr marL="457200" indent="-457200">
              <a:lnSpc>
                <a:spcPct val="150000"/>
              </a:lnSpc>
              <a:buFont typeface="Arial" pitchFamily="34" charset="0"/>
              <a:buChar char="•"/>
            </a:pPr>
            <a:r>
              <a:rPr lang="en-US" sz="3200" dirty="0" smtClean="0"/>
              <a:t>Promote best inclusive </a:t>
            </a:r>
            <a:r>
              <a:rPr lang="en-US" sz="3200" dirty="0"/>
              <a:t>practices and collaborative teaching </a:t>
            </a:r>
            <a:r>
              <a:rPr lang="en-US" sz="3200" dirty="0" smtClean="0"/>
              <a:t>models</a:t>
            </a:r>
          </a:p>
          <a:p>
            <a:pPr marL="457200" indent="-457200">
              <a:lnSpc>
                <a:spcPct val="150000"/>
              </a:lnSpc>
              <a:buFont typeface="Arial" pitchFamily="34" charset="0"/>
              <a:buChar char="•"/>
            </a:pPr>
            <a:r>
              <a:rPr lang="en-US" sz="3200" dirty="0"/>
              <a:t>Analyze </a:t>
            </a:r>
            <a:r>
              <a:rPr lang="en-US" sz="3200" dirty="0" smtClean="0"/>
              <a:t>data</a:t>
            </a:r>
          </a:p>
          <a:p>
            <a:pPr marL="457200" indent="-457200">
              <a:lnSpc>
                <a:spcPct val="150000"/>
              </a:lnSpc>
              <a:buFont typeface="Arial" pitchFamily="34" charset="0"/>
              <a:buChar char="•"/>
            </a:pPr>
            <a:r>
              <a:rPr lang="en-US" sz="3200" dirty="0" smtClean="0"/>
              <a:t>Share and explain local data </a:t>
            </a:r>
          </a:p>
          <a:p>
            <a:pPr marL="457200" indent="-457200">
              <a:lnSpc>
                <a:spcPct val="150000"/>
              </a:lnSpc>
              <a:buFont typeface="Arial" pitchFamily="34" charset="0"/>
              <a:buChar char="•"/>
            </a:pPr>
            <a:r>
              <a:rPr lang="en-US" sz="3200" dirty="0" smtClean="0"/>
              <a:t>Compare state and local data</a:t>
            </a:r>
          </a:p>
          <a:p>
            <a:pPr marL="457200" indent="-457200">
              <a:lnSpc>
                <a:spcPct val="150000"/>
              </a:lnSpc>
              <a:buFont typeface="Arial" pitchFamily="34" charset="0"/>
              <a:buChar char="•"/>
            </a:pPr>
            <a:r>
              <a:rPr lang="en-US" sz="3200" dirty="0" smtClean="0"/>
              <a:t>Include in monitoring</a:t>
            </a:r>
          </a:p>
          <a:p>
            <a:pPr marL="457200" indent="-457200">
              <a:lnSpc>
                <a:spcPct val="150000"/>
              </a:lnSpc>
              <a:buFont typeface="Arial" pitchFamily="34" charset="0"/>
              <a:buChar char="•"/>
            </a:pPr>
            <a:endParaRPr lang="en-US" sz="3200" dirty="0" smtClean="0"/>
          </a:p>
          <a:p>
            <a:pPr marL="457200" indent="-457200">
              <a:buFont typeface="Arial" pitchFamily="34" charset="0"/>
              <a:buChar char="•"/>
            </a:pPr>
            <a:endParaRPr lang="en-US" sz="3200" dirty="0"/>
          </a:p>
        </p:txBody>
      </p:sp>
    </p:spTree>
    <p:extLst>
      <p:ext uri="{BB962C8B-B14F-4D97-AF65-F5344CB8AC3E}">
        <p14:creationId xmlns:p14="http://schemas.microsoft.com/office/powerpoint/2010/main" val="34047044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Improvement Activities</a:t>
            </a:r>
            <a:endParaRPr lang="en-US" b="1" dirty="0"/>
          </a:p>
        </p:txBody>
      </p:sp>
      <p:sp>
        <p:nvSpPr>
          <p:cNvPr id="3" name="Rectangle 2"/>
          <p:cNvSpPr/>
          <p:nvPr/>
        </p:nvSpPr>
        <p:spPr>
          <a:xfrm>
            <a:off x="548640" y="2133600"/>
            <a:ext cx="8001000" cy="3785652"/>
          </a:xfrm>
          <a:prstGeom prst="rect">
            <a:avLst/>
          </a:prstGeom>
        </p:spPr>
        <p:txBody>
          <a:bodyPr wrap="square">
            <a:spAutoFit/>
          </a:bodyPr>
          <a:lstStyle/>
          <a:p>
            <a:pPr marL="457200" indent="-457200">
              <a:lnSpc>
                <a:spcPct val="150000"/>
              </a:lnSpc>
              <a:buFont typeface="Arial" pitchFamily="34" charset="0"/>
              <a:buChar char="•"/>
            </a:pPr>
            <a:r>
              <a:rPr lang="en-US" sz="3200" dirty="0" smtClean="0"/>
              <a:t>Develop ways to improve IEP team</a:t>
            </a:r>
          </a:p>
          <a:p>
            <a:pPr marL="457200" indent="-457200">
              <a:lnSpc>
                <a:spcPct val="150000"/>
              </a:lnSpc>
              <a:buFont typeface="Arial" pitchFamily="34" charset="0"/>
              <a:buChar char="•"/>
            </a:pPr>
            <a:r>
              <a:rPr lang="en-US" sz="3200" dirty="0" smtClean="0"/>
              <a:t>Increase team participation and discuss options</a:t>
            </a:r>
          </a:p>
          <a:p>
            <a:pPr marL="457200" indent="-457200">
              <a:lnSpc>
                <a:spcPct val="150000"/>
              </a:lnSpc>
              <a:buFont typeface="Arial" pitchFamily="34" charset="0"/>
              <a:buChar char="•"/>
            </a:pPr>
            <a:r>
              <a:rPr lang="en-US" sz="3200" dirty="0" smtClean="0"/>
              <a:t>Provide supports and training for staff in regular early childhood programs</a:t>
            </a:r>
          </a:p>
        </p:txBody>
      </p:sp>
    </p:spTree>
    <p:extLst>
      <p:ext uri="{BB962C8B-B14F-4D97-AF65-F5344CB8AC3E}">
        <p14:creationId xmlns:p14="http://schemas.microsoft.com/office/powerpoint/2010/main" val="10615204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Improvement Activities</a:t>
            </a:r>
            <a:endParaRPr lang="en-US" b="1" dirty="0"/>
          </a:p>
        </p:txBody>
      </p:sp>
      <p:sp>
        <p:nvSpPr>
          <p:cNvPr id="3" name="Rectangle 2"/>
          <p:cNvSpPr/>
          <p:nvPr/>
        </p:nvSpPr>
        <p:spPr>
          <a:xfrm>
            <a:off x="381000" y="1828800"/>
            <a:ext cx="8001000" cy="4524315"/>
          </a:xfrm>
          <a:prstGeom prst="rect">
            <a:avLst/>
          </a:prstGeom>
        </p:spPr>
        <p:txBody>
          <a:bodyPr wrap="square">
            <a:spAutoFit/>
          </a:bodyPr>
          <a:lstStyle/>
          <a:p>
            <a:r>
              <a:rPr lang="en-US" sz="3200" dirty="0" smtClean="0"/>
              <a:t>Foster Partnerships</a:t>
            </a:r>
          </a:p>
          <a:p>
            <a:pPr marL="457200" indent="-457200">
              <a:buFont typeface="Arial" pitchFamily="34" charset="0"/>
              <a:buChar char="•"/>
            </a:pPr>
            <a:r>
              <a:rPr lang="en-US" sz="3200" dirty="0" smtClean="0"/>
              <a:t>Strengthen relationships with families</a:t>
            </a:r>
          </a:p>
          <a:p>
            <a:pPr marL="457200" indent="-457200">
              <a:buFont typeface="Arial" pitchFamily="34" charset="0"/>
              <a:buChar char="•"/>
            </a:pPr>
            <a:r>
              <a:rPr lang="en-US" sz="3200" dirty="0" smtClean="0"/>
              <a:t>Promote community partners:</a:t>
            </a:r>
          </a:p>
          <a:p>
            <a:pPr marL="914400" lvl="1" indent="-457200">
              <a:buFont typeface="Arial" pitchFamily="34" charset="0"/>
              <a:buChar char="•"/>
            </a:pPr>
            <a:r>
              <a:rPr lang="en-US" sz="3200" dirty="0" smtClean="0"/>
              <a:t>Head Start </a:t>
            </a:r>
          </a:p>
          <a:p>
            <a:pPr marL="914400" lvl="1" indent="-457200">
              <a:buFont typeface="Arial" pitchFamily="34" charset="0"/>
              <a:buChar char="•"/>
            </a:pPr>
            <a:r>
              <a:rPr lang="en-US" sz="3200" dirty="0" smtClean="0"/>
              <a:t>State Pre-K</a:t>
            </a:r>
          </a:p>
          <a:p>
            <a:pPr marL="914400" lvl="1" indent="-457200">
              <a:buFont typeface="Arial" pitchFamily="34" charset="0"/>
              <a:buChar char="•"/>
            </a:pPr>
            <a:r>
              <a:rPr lang="en-US" sz="3200" dirty="0" smtClean="0"/>
              <a:t>Title I</a:t>
            </a:r>
          </a:p>
          <a:p>
            <a:pPr marL="914400" lvl="1" indent="-457200">
              <a:buFont typeface="Arial" pitchFamily="34" charset="0"/>
              <a:buChar char="•"/>
            </a:pPr>
            <a:r>
              <a:rPr lang="en-US" sz="3200" dirty="0" smtClean="0"/>
              <a:t>Child care</a:t>
            </a:r>
          </a:p>
          <a:p>
            <a:pPr marL="914400" lvl="1" indent="-457200">
              <a:buFont typeface="Arial" pitchFamily="34" charset="0"/>
              <a:buChar char="•"/>
            </a:pPr>
            <a:r>
              <a:rPr lang="en-US" sz="3200" dirty="0" smtClean="0"/>
              <a:t>Community programs</a:t>
            </a:r>
          </a:p>
          <a:p>
            <a:pPr lvl="1"/>
            <a:endParaRPr lang="en-US" sz="3200" dirty="0"/>
          </a:p>
        </p:txBody>
      </p:sp>
    </p:spTree>
    <p:extLst>
      <p:ext uri="{BB962C8B-B14F-4D97-AF65-F5344CB8AC3E}">
        <p14:creationId xmlns:p14="http://schemas.microsoft.com/office/powerpoint/2010/main" val="2130988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
          <p:cNvSpPr>
            <a:spLocks noChangeArrowheads="1"/>
          </p:cNvSpPr>
          <p:nvPr/>
        </p:nvSpPr>
        <p:spPr bwMode="auto">
          <a:xfrm>
            <a:off x="342900" y="1939211"/>
            <a:ext cx="8458200" cy="4832092"/>
          </a:xfrm>
          <a:prstGeom prst="rect">
            <a:avLst/>
          </a:prstGeom>
          <a:noFill/>
          <a:ln w="9525">
            <a:noFill/>
            <a:miter lim="800000"/>
            <a:headEnd/>
            <a:tailEnd/>
          </a:ln>
        </p:spPr>
        <p:txBody>
          <a:bodyPr wrap="square" anchor="ctr">
            <a:spAutoFit/>
          </a:bodyPr>
          <a:lstStyle/>
          <a:p>
            <a:pPr indent="457200" algn="just" eaLnBrk="0" hangingPunct="0"/>
            <a:r>
              <a:rPr lang="en-US" sz="2800" dirty="0" smtClean="0">
                <a:latin typeface="Calibri" pitchFamily="34" charset="0"/>
              </a:rPr>
              <a:t>Data </a:t>
            </a:r>
            <a:r>
              <a:rPr lang="en-US" sz="2800" dirty="0">
                <a:latin typeface="Calibri" pitchFamily="34" charset="0"/>
              </a:rPr>
              <a:t>on the extent to which preschoolers are educated with their non-disabled peers needs to be collected since this is what least restrictive environment (LRE) is all about. </a:t>
            </a:r>
          </a:p>
          <a:p>
            <a:pPr indent="457200" algn="just" eaLnBrk="0" hangingPunct="0"/>
            <a:endParaRPr lang="en-US" sz="2800" dirty="0">
              <a:latin typeface="Calibri" pitchFamily="34" charset="0"/>
            </a:endParaRPr>
          </a:p>
          <a:p>
            <a:pPr indent="457200" algn="just" eaLnBrk="0" hangingPunct="0"/>
            <a:r>
              <a:rPr lang="en-US" sz="2800" dirty="0">
                <a:latin typeface="Calibri" pitchFamily="34" charset="0"/>
              </a:rPr>
              <a:t>The method of collecting data is also a powerful intervention – information we value and collect influences practice in the field, so these changes are very important. </a:t>
            </a:r>
            <a:r>
              <a:rPr lang="en-US" sz="2800" b="1" i="1" dirty="0">
                <a:latin typeface="Calibri" pitchFamily="34" charset="0"/>
              </a:rPr>
              <a:t>		</a:t>
            </a:r>
          </a:p>
          <a:p>
            <a:pPr indent="457200" algn="r" eaLnBrk="0" hangingPunct="0"/>
            <a:r>
              <a:rPr lang="en-US" sz="2800" b="1" i="1" dirty="0">
                <a:latin typeface="Calibri" pitchFamily="34" charset="0"/>
              </a:rPr>
              <a:t>Lou Danielson</a:t>
            </a:r>
            <a:r>
              <a:rPr lang="en-US" sz="2800" i="1" dirty="0">
                <a:latin typeface="Calibri" pitchFamily="34" charset="0"/>
              </a:rPr>
              <a:t>, </a:t>
            </a:r>
            <a:r>
              <a:rPr lang="en-US" sz="2800" i="1" dirty="0" smtClean="0">
                <a:latin typeface="Calibri" pitchFamily="34" charset="0"/>
              </a:rPr>
              <a:t>former Director</a:t>
            </a:r>
            <a:r>
              <a:rPr lang="en-US" sz="2800" i="1" dirty="0">
                <a:latin typeface="Calibri" pitchFamily="34" charset="0"/>
              </a:rPr>
              <a:t>, </a:t>
            </a:r>
            <a:endParaRPr lang="en-US" sz="2800" i="1" dirty="0" smtClean="0">
              <a:latin typeface="Calibri" pitchFamily="34" charset="0"/>
            </a:endParaRPr>
          </a:p>
          <a:p>
            <a:pPr indent="457200" algn="r" eaLnBrk="0" hangingPunct="0"/>
            <a:r>
              <a:rPr lang="en-US" sz="2800" i="1" dirty="0" smtClean="0">
                <a:latin typeface="Calibri" pitchFamily="34" charset="0"/>
              </a:rPr>
              <a:t>Research </a:t>
            </a:r>
            <a:r>
              <a:rPr lang="en-US" sz="2800" i="1" dirty="0">
                <a:latin typeface="Calibri" pitchFamily="34" charset="0"/>
              </a:rPr>
              <a:t>to Practice Division, OSEP </a:t>
            </a:r>
            <a:endParaRPr lang="en-US" sz="2800" dirty="0"/>
          </a:p>
        </p:txBody>
      </p:sp>
      <p:sp>
        <p:nvSpPr>
          <p:cNvPr id="39940" name="Rectangle 2"/>
          <p:cNvSpPr>
            <a:spLocks noChangeArrowheads="1"/>
          </p:cNvSpPr>
          <p:nvPr/>
        </p:nvSpPr>
        <p:spPr bwMode="auto">
          <a:xfrm>
            <a:off x="0" y="304800"/>
            <a:ext cx="9144000" cy="1200150"/>
          </a:xfrm>
          <a:prstGeom prst="rect">
            <a:avLst/>
          </a:prstGeom>
          <a:solidFill>
            <a:srgbClr val="ABB1C9"/>
          </a:solidFill>
          <a:ln w="9525">
            <a:noFill/>
            <a:miter lim="800000"/>
            <a:headEnd/>
            <a:tailEnd/>
          </a:ln>
        </p:spPr>
        <p:txBody>
          <a:bodyPr anchor="ctr">
            <a:spAutoFit/>
          </a:bodyPr>
          <a:lstStyle/>
          <a:p>
            <a:pPr algn="r"/>
            <a:r>
              <a:rPr lang="en-US" sz="2400" b="1" dirty="0">
                <a:solidFill>
                  <a:srgbClr val="000000"/>
                </a:solidFill>
                <a:latin typeface="Calibri" pitchFamily="34" charset="0"/>
              </a:rPr>
              <a:t>Policy Forum : High Quality Inclusion Opportunities </a:t>
            </a:r>
          </a:p>
          <a:p>
            <a:pPr algn="r"/>
            <a:r>
              <a:rPr lang="en-US" sz="2400" b="1" dirty="0">
                <a:solidFill>
                  <a:srgbClr val="000000"/>
                </a:solidFill>
                <a:latin typeface="Calibri" pitchFamily="34" charset="0"/>
              </a:rPr>
              <a:t>for Preschool-Aged Children with Disabilities</a:t>
            </a:r>
            <a:endParaRPr lang="en-US" sz="2400" dirty="0"/>
          </a:p>
          <a:p>
            <a:pPr algn="r" eaLnBrk="0" hangingPunct="0"/>
            <a:r>
              <a:rPr lang="en-US" sz="2400" dirty="0">
                <a:solidFill>
                  <a:srgbClr val="000000"/>
                </a:solidFill>
                <a:latin typeface="Calibri" pitchFamily="34" charset="0"/>
              </a:rPr>
              <a:t>December 13-15, 2004 </a:t>
            </a:r>
            <a:endParaRPr lang="en-US" sz="2400" dirty="0"/>
          </a:p>
        </p:txBody>
      </p:sp>
      <p:pic>
        <p:nvPicPr>
          <p:cNvPr id="5" name="Picture 4" descr="playground.jpg"/>
          <p:cNvPicPr>
            <a:picLocks noChangeAspect="1"/>
          </p:cNvPicPr>
          <p:nvPr/>
        </p:nvPicPr>
        <p:blipFill rotWithShape="1">
          <a:blip r:embed="rId3" cstate="print"/>
          <a:srcRect l="19633" r="10714"/>
          <a:stretch/>
        </p:blipFill>
        <p:spPr>
          <a:xfrm>
            <a:off x="381000" y="152400"/>
            <a:ext cx="1949047" cy="1600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50128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280124"/>
            <a:ext cx="7772400" cy="1200329"/>
          </a:xfrm>
          <a:prstGeom prst="rect">
            <a:avLst/>
          </a:prstGeom>
          <a:solidFill>
            <a:srgbClr val="CCFF99"/>
          </a:solidFill>
          <a:ln>
            <a:solidFill>
              <a:schemeClr val="bg1"/>
            </a:solidFill>
          </a:ln>
        </p:spPr>
        <p:txBody>
          <a:bodyPr wrap="square" rtlCol="0">
            <a:spAutoFit/>
          </a:bodyPr>
          <a:lstStyle/>
          <a:p>
            <a:endParaRPr lang="en-US" dirty="0" smtClean="0">
              <a:ln w="76200">
                <a:solidFill>
                  <a:schemeClr val="tx1"/>
                </a:solidFill>
              </a:ln>
            </a:endParaRPr>
          </a:p>
          <a:p>
            <a:endParaRPr lang="en-US" dirty="0" smtClean="0">
              <a:ln w="76200">
                <a:solidFill>
                  <a:schemeClr val="tx1"/>
                </a:solidFill>
              </a:ln>
            </a:endParaRPr>
          </a:p>
          <a:p>
            <a:endParaRPr lang="en-US" dirty="0" smtClean="0">
              <a:ln w="76200">
                <a:solidFill>
                  <a:schemeClr val="tx1"/>
                </a:solidFill>
              </a:ln>
            </a:endParaRPr>
          </a:p>
          <a:p>
            <a:endParaRPr lang="en-US" dirty="0">
              <a:ln w="76200">
                <a:solidFill>
                  <a:schemeClr val="tx1"/>
                </a:solidFill>
              </a:ln>
            </a:endParaRPr>
          </a:p>
        </p:txBody>
      </p:sp>
      <p:sp>
        <p:nvSpPr>
          <p:cNvPr id="4" name="TextBox 3"/>
          <p:cNvSpPr txBox="1"/>
          <p:nvPr/>
        </p:nvSpPr>
        <p:spPr>
          <a:xfrm>
            <a:off x="4922520" y="3048000"/>
            <a:ext cx="4236720" cy="2862322"/>
          </a:xfrm>
          <a:prstGeom prst="rect">
            <a:avLst/>
          </a:prstGeom>
          <a:noFill/>
        </p:spPr>
        <p:txBody>
          <a:bodyPr wrap="square" rtlCol="0">
            <a:spAutoFit/>
          </a:bodyPr>
          <a:lstStyle/>
          <a:p>
            <a:r>
              <a:rPr lang="en-US" sz="3600" b="1" dirty="0" smtClean="0">
                <a:solidFill>
                  <a:schemeClr val="accent2">
                    <a:lumMod val="75000"/>
                  </a:schemeClr>
                </a:solidFill>
                <a:cs typeface="Calibri" pitchFamily="34" charset="0"/>
              </a:rPr>
              <a:t>State Performance Plan - SPP</a:t>
            </a:r>
          </a:p>
          <a:p>
            <a:endParaRPr lang="en-US" sz="3600" b="1" dirty="0" smtClean="0">
              <a:solidFill>
                <a:schemeClr val="accent2">
                  <a:lumMod val="75000"/>
                </a:schemeClr>
              </a:solidFill>
              <a:cs typeface="Calibri" pitchFamily="34" charset="0"/>
            </a:endParaRPr>
          </a:p>
          <a:p>
            <a:r>
              <a:rPr lang="en-US" sz="3600" b="1" dirty="0" smtClean="0">
                <a:solidFill>
                  <a:schemeClr val="accent2">
                    <a:lumMod val="75000"/>
                  </a:schemeClr>
                </a:solidFill>
                <a:cs typeface="Calibri" pitchFamily="34" charset="0"/>
              </a:rPr>
              <a:t>Annual Performance Report - APR</a:t>
            </a:r>
            <a:endParaRPr lang="en-US" sz="3600" b="1" dirty="0">
              <a:solidFill>
                <a:schemeClr val="accent2">
                  <a:lumMod val="75000"/>
                </a:schemeClr>
              </a:solidFill>
              <a:cs typeface="Calibri" pitchFamily="34" charset="0"/>
            </a:endParaRPr>
          </a:p>
        </p:txBody>
      </p:sp>
      <p:sp>
        <p:nvSpPr>
          <p:cNvPr id="6" name="TextBox 5"/>
          <p:cNvSpPr txBox="1"/>
          <p:nvPr/>
        </p:nvSpPr>
        <p:spPr>
          <a:xfrm>
            <a:off x="4617720" y="295364"/>
            <a:ext cx="4221480" cy="1200329"/>
          </a:xfrm>
          <a:prstGeom prst="rect">
            <a:avLst/>
          </a:prstGeom>
          <a:noFill/>
        </p:spPr>
        <p:txBody>
          <a:bodyPr wrap="square" rtlCol="0">
            <a:spAutoFit/>
          </a:bodyPr>
          <a:lstStyle/>
          <a:p>
            <a:r>
              <a:rPr lang="en-US" sz="3600" dirty="0" smtClean="0">
                <a:solidFill>
                  <a:schemeClr val="accent1">
                    <a:lumMod val="75000"/>
                  </a:schemeClr>
                </a:solidFill>
                <a:latin typeface="+mj-lt"/>
              </a:rPr>
              <a:t>  </a:t>
            </a:r>
            <a:r>
              <a:rPr lang="en-US" sz="3600" b="1" dirty="0" smtClean="0">
                <a:solidFill>
                  <a:schemeClr val="accent1">
                    <a:lumMod val="75000"/>
                  </a:schemeClr>
                </a:solidFill>
                <a:latin typeface="+mj-lt"/>
              </a:rPr>
              <a:t>We </a:t>
            </a:r>
            <a:r>
              <a:rPr lang="en-US" sz="3600" b="1" dirty="0">
                <a:solidFill>
                  <a:schemeClr val="accent1">
                    <a:lumMod val="75000"/>
                  </a:schemeClr>
                </a:solidFill>
                <a:latin typeface="+mj-lt"/>
              </a:rPr>
              <a:t>M</a:t>
            </a:r>
            <a:r>
              <a:rPr lang="en-US" sz="3600" b="1" dirty="0" smtClean="0">
                <a:solidFill>
                  <a:schemeClr val="accent1">
                    <a:lumMod val="75000"/>
                  </a:schemeClr>
                </a:solidFill>
                <a:latin typeface="+mj-lt"/>
              </a:rPr>
              <a:t>easure </a:t>
            </a:r>
          </a:p>
          <a:p>
            <a:r>
              <a:rPr lang="en-US" sz="3600" b="1" dirty="0">
                <a:solidFill>
                  <a:schemeClr val="accent1">
                    <a:lumMod val="75000"/>
                  </a:schemeClr>
                </a:solidFill>
                <a:latin typeface="+mj-lt"/>
              </a:rPr>
              <a:t>	W</a:t>
            </a:r>
            <a:r>
              <a:rPr lang="en-US" sz="3600" b="1" dirty="0" smtClean="0">
                <a:solidFill>
                  <a:schemeClr val="accent1">
                    <a:lumMod val="75000"/>
                  </a:schemeClr>
                </a:solidFill>
                <a:latin typeface="+mj-lt"/>
              </a:rPr>
              <a:t>hat </a:t>
            </a:r>
            <a:r>
              <a:rPr lang="en-US" sz="3600" b="1" dirty="0">
                <a:solidFill>
                  <a:schemeClr val="accent1">
                    <a:lumMod val="75000"/>
                  </a:schemeClr>
                </a:solidFill>
                <a:latin typeface="+mj-lt"/>
              </a:rPr>
              <a:t>W</a:t>
            </a:r>
            <a:r>
              <a:rPr lang="en-US" sz="3600" b="1" dirty="0" smtClean="0">
                <a:solidFill>
                  <a:schemeClr val="accent1">
                    <a:lumMod val="75000"/>
                  </a:schemeClr>
                </a:solidFill>
                <a:latin typeface="+mj-lt"/>
              </a:rPr>
              <a:t>e </a:t>
            </a:r>
            <a:r>
              <a:rPr lang="en-US" sz="3600" b="1" dirty="0">
                <a:solidFill>
                  <a:schemeClr val="accent1">
                    <a:lumMod val="75000"/>
                  </a:schemeClr>
                </a:solidFill>
                <a:latin typeface="+mj-lt"/>
              </a:rPr>
              <a:t>V</a:t>
            </a:r>
            <a:r>
              <a:rPr lang="en-US" sz="3600" b="1" dirty="0" smtClean="0">
                <a:solidFill>
                  <a:schemeClr val="accent1">
                    <a:lumMod val="75000"/>
                  </a:schemeClr>
                </a:solidFill>
                <a:latin typeface="+mj-lt"/>
              </a:rPr>
              <a:t>alue</a:t>
            </a:r>
            <a:endParaRPr lang="en-US" sz="3600" b="1" dirty="0">
              <a:solidFill>
                <a:schemeClr val="accent1">
                  <a:lumMod val="75000"/>
                </a:schemeClr>
              </a:solidFill>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09600"/>
            <a:ext cx="3992880" cy="5989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descr="http://www.photo-dictionary.com/photofiles/list/620/4139ruler.jpg">
            <a:hlinkClick r:id="rId4"/>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5682929">
            <a:off x="851891" y="4132147"/>
            <a:ext cx="2205934" cy="17542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photo-dictionary.com/photofiles/list/620/4139ruler.jpg">
            <a:hlinkClick r:id="rId4"/>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r="34274"/>
          <a:stretch/>
        </p:blipFill>
        <p:spPr bwMode="auto">
          <a:xfrm rot="16359677">
            <a:off x="45843" y="2356946"/>
            <a:ext cx="1415149" cy="1649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46363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011016">
            <a:off x="2383664" y="1706418"/>
            <a:ext cx="4419600" cy="2585323"/>
          </a:xfrm>
          <a:prstGeom prst="rect">
            <a:avLst/>
          </a:prstGeom>
          <a:solidFill>
            <a:srgbClr val="CCFF99"/>
          </a:solidFill>
          <a:ln w="57150">
            <a:solidFill>
              <a:schemeClr val="bg1"/>
            </a:solidFill>
          </a:ln>
        </p:spPr>
        <p:txBody>
          <a:bodyPr wrap="square" rtlCol="0">
            <a:spAutoFit/>
          </a:bodyPr>
          <a:lstStyle/>
          <a:p>
            <a:endParaRPr lang="en-US" dirty="0" smtClean="0">
              <a:solidFill>
                <a:srgbClr val="CCFF99"/>
              </a:solidFill>
            </a:endParaRPr>
          </a:p>
          <a:p>
            <a:endParaRPr lang="en-US" dirty="0">
              <a:solidFill>
                <a:srgbClr val="CCFF99"/>
              </a:solidFill>
            </a:endParaRPr>
          </a:p>
          <a:p>
            <a:endParaRPr lang="en-US" dirty="0" smtClean="0">
              <a:solidFill>
                <a:srgbClr val="CCFF99"/>
              </a:solidFill>
            </a:endParaRPr>
          </a:p>
          <a:p>
            <a:endParaRPr lang="en-US" dirty="0">
              <a:solidFill>
                <a:srgbClr val="CCFF99"/>
              </a:solidFill>
            </a:endParaRPr>
          </a:p>
          <a:p>
            <a:endParaRPr lang="en-US" dirty="0" smtClean="0">
              <a:solidFill>
                <a:srgbClr val="CCFF99"/>
              </a:solidFill>
            </a:endParaRPr>
          </a:p>
          <a:p>
            <a:endParaRPr lang="en-US" dirty="0">
              <a:solidFill>
                <a:srgbClr val="CCFF99"/>
              </a:solidFill>
            </a:endParaRPr>
          </a:p>
          <a:p>
            <a:endParaRPr lang="en-US" dirty="0" smtClean="0">
              <a:solidFill>
                <a:srgbClr val="CCFF99"/>
              </a:solidFill>
            </a:endParaRPr>
          </a:p>
          <a:p>
            <a:endParaRPr lang="en-US" dirty="0">
              <a:solidFill>
                <a:srgbClr val="CCFF99"/>
              </a:solidFill>
            </a:endParaRPr>
          </a:p>
          <a:p>
            <a:endParaRPr lang="en-US" dirty="0">
              <a:solidFill>
                <a:srgbClr val="CCFF99"/>
              </a:solidFill>
            </a:endParaRPr>
          </a:p>
        </p:txBody>
      </p:sp>
      <p:sp>
        <p:nvSpPr>
          <p:cNvPr id="39939" name="TextBox 3"/>
          <p:cNvSpPr txBox="1">
            <a:spLocks noChangeArrowheads="1"/>
          </p:cNvSpPr>
          <p:nvPr/>
        </p:nvSpPr>
        <p:spPr bwMode="auto">
          <a:xfrm>
            <a:off x="1202565" y="4724400"/>
            <a:ext cx="6781800" cy="1754326"/>
          </a:xfrm>
          <a:prstGeom prst="rect">
            <a:avLst/>
          </a:prstGeom>
          <a:noFill/>
          <a:ln w="9525">
            <a:noFill/>
            <a:miter lim="800000"/>
            <a:headEnd/>
            <a:tailEnd/>
          </a:ln>
        </p:spPr>
        <p:txBody>
          <a:bodyPr wrap="square">
            <a:spAutoFit/>
          </a:bodyPr>
          <a:lstStyle/>
          <a:p>
            <a:pPr algn="ctr"/>
            <a:r>
              <a:rPr lang="en-US" sz="3600" dirty="0" smtClean="0">
                <a:solidFill>
                  <a:schemeClr val="accent2">
                    <a:lumMod val="50000"/>
                  </a:schemeClr>
                </a:solidFill>
                <a:latin typeface="+mj-lt"/>
              </a:rPr>
              <a:t>Educational </a:t>
            </a:r>
            <a:r>
              <a:rPr lang="en-US" sz="3600" dirty="0">
                <a:solidFill>
                  <a:schemeClr val="accent2">
                    <a:lumMod val="50000"/>
                  </a:schemeClr>
                </a:solidFill>
                <a:latin typeface="+mj-lt"/>
              </a:rPr>
              <a:t>environments </a:t>
            </a:r>
            <a:r>
              <a:rPr lang="en-US" sz="3600" dirty="0" smtClean="0">
                <a:solidFill>
                  <a:schemeClr val="accent2">
                    <a:lumMod val="50000"/>
                  </a:schemeClr>
                </a:solidFill>
                <a:latin typeface="+mj-lt"/>
              </a:rPr>
              <a:t>data are collected for every preschool child receiving services under the IDEA.  </a:t>
            </a:r>
            <a:endParaRPr lang="en-US" sz="3600" dirty="0">
              <a:solidFill>
                <a:schemeClr val="accent2">
                  <a:lumMod val="50000"/>
                </a:schemeClr>
              </a:solidFill>
              <a:latin typeface="+mj-lt"/>
            </a:endParaRPr>
          </a:p>
        </p:txBody>
      </p:sp>
      <p:sp>
        <p:nvSpPr>
          <p:cNvPr id="39940" name="TextBox 4"/>
          <p:cNvSpPr txBox="1">
            <a:spLocks noChangeArrowheads="1"/>
          </p:cNvSpPr>
          <p:nvPr/>
        </p:nvSpPr>
        <p:spPr bwMode="auto">
          <a:xfrm>
            <a:off x="1371600" y="609600"/>
            <a:ext cx="6286786" cy="646331"/>
          </a:xfrm>
          <a:prstGeom prst="rect">
            <a:avLst/>
          </a:prstGeom>
          <a:noFill/>
          <a:ln w="9525">
            <a:noFill/>
            <a:miter lim="800000"/>
            <a:headEnd/>
            <a:tailEnd/>
          </a:ln>
        </p:spPr>
        <p:txBody>
          <a:bodyPr wrap="none">
            <a:spAutoFit/>
          </a:bodyPr>
          <a:lstStyle/>
          <a:p>
            <a:r>
              <a:rPr lang="en-US" sz="3600" b="1" dirty="0" smtClean="0">
                <a:solidFill>
                  <a:schemeClr val="accent2">
                    <a:lumMod val="50000"/>
                  </a:schemeClr>
                </a:solidFill>
                <a:latin typeface="+mj-lt"/>
              </a:rPr>
              <a:t>Educational Environments </a:t>
            </a:r>
            <a:r>
              <a:rPr lang="en-US" sz="3600" b="1" dirty="0">
                <a:solidFill>
                  <a:schemeClr val="accent2">
                    <a:lumMod val="50000"/>
                  </a:schemeClr>
                </a:solidFill>
                <a:latin typeface="+mj-lt"/>
              </a:rPr>
              <a:t>Data </a:t>
            </a:r>
          </a:p>
        </p:txBody>
      </p:sp>
      <p:pic>
        <p:nvPicPr>
          <p:cNvPr id="59394" name="Picture 2" descr="C:\Users\DCate\Pictures\FPG - Alex 1\IMG_7996.jpg"/>
          <p:cNvPicPr>
            <a:picLocks noChangeAspect="1" noChangeArrowheads="1"/>
          </p:cNvPicPr>
          <p:nvPr/>
        </p:nvPicPr>
        <p:blipFill>
          <a:blip r:embed="rId3" cstate="print"/>
          <a:srcRect/>
          <a:stretch>
            <a:fillRect/>
          </a:stretch>
        </p:blipFill>
        <p:spPr bwMode="auto">
          <a:xfrm>
            <a:off x="2514600" y="1524000"/>
            <a:ext cx="4114800" cy="28413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8984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838200"/>
            <a:ext cx="6858000" cy="646331"/>
          </a:xfrm>
          <a:prstGeom prst="rect">
            <a:avLst/>
          </a:prstGeom>
          <a:noFill/>
        </p:spPr>
        <p:txBody>
          <a:bodyPr wrap="square" rtlCol="0">
            <a:spAutoFit/>
          </a:bodyPr>
          <a:lstStyle/>
          <a:p>
            <a:pPr algn="ctr"/>
            <a:r>
              <a:rPr lang="en-US" sz="3600" b="1" dirty="0" smtClean="0">
                <a:solidFill>
                  <a:schemeClr val="accent2">
                    <a:lumMod val="75000"/>
                  </a:schemeClr>
                </a:solidFill>
                <a:latin typeface="+mj-lt"/>
              </a:rPr>
              <a:t>Educational Environments Data</a:t>
            </a:r>
            <a:endParaRPr lang="en-US" sz="3600" b="1" dirty="0">
              <a:solidFill>
                <a:schemeClr val="accent2">
                  <a:lumMod val="75000"/>
                </a:schemeClr>
              </a:solidFill>
              <a:latin typeface="+mj-lt"/>
            </a:endParaRPr>
          </a:p>
        </p:txBody>
      </p:sp>
      <p:sp>
        <p:nvSpPr>
          <p:cNvPr id="3" name="TextBox 2"/>
          <p:cNvSpPr txBox="1"/>
          <p:nvPr/>
        </p:nvSpPr>
        <p:spPr>
          <a:xfrm>
            <a:off x="838200" y="1676400"/>
            <a:ext cx="8001000" cy="4909036"/>
          </a:xfrm>
          <a:prstGeom prst="rect">
            <a:avLst/>
          </a:prstGeom>
          <a:noFill/>
        </p:spPr>
        <p:txBody>
          <a:bodyPr wrap="square" rtlCol="0">
            <a:spAutoFit/>
          </a:bodyPr>
          <a:lstStyle/>
          <a:p>
            <a:r>
              <a:rPr lang="en-US" sz="2800" dirty="0" smtClean="0">
                <a:latin typeface="+mj-lt"/>
              </a:rPr>
              <a:t> </a:t>
            </a:r>
            <a:r>
              <a:rPr lang="en-US" sz="2800" b="1" dirty="0" smtClean="0">
                <a:latin typeface="+mj-lt"/>
              </a:rPr>
              <a:t>Educational Environments Data Includes</a:t>
            </a:r>
            <a:r>
              <a:rPr lang="en-US" sz="2800" dirty="0" smtClean="0">
                <a:latin typeface="+mj-lt"/>
              </a:rPr>
              <a:t>:</a:t>
            </a:r>
          </a:p>
          <a:p>
            <a:endParaRPr lang="en-US" sz="900" dirty="0" smtClean="0">
              <a:latin typeface="+mj-lt"/>
            </a:endParaRPr>
          </a:p>
          <a:p>
            <a:pPr lvl="1">
              <a:buFont typeface="Arial" pitchFamily="34" charset="0"/>
              <a:buChar char="•"/>
            </a:pPr>
            <a:r>
              <a:rPr lang="en-US" sz="2400" dirty="0" smtClean="0">
                <a:solidFill>
                  <a:schemeClr val="bg2">
                    <a:lumMod val="50000"/>
                  </a:schemeClr>
                </a:solidFill>
                <a:latin typeface="+mj-lt"/>
              </a:rPr>
              <a:t>   </a:t>
            </a:r>
            <a:r>
              <a:rPr lang="en-US" sz="2800" dirty="0" smtClean="0">
                <a:solidFill>
                  <a:schemeClr val="bg2">
                    <a:lumMod val="50000"/>
                  </a:schemeClr>
                </a:solidFill>
                <a:latin typeface="+mj-lt"/>
              </a:rPr>
              <a:t>Age 3, 4 or 5</a:t>
            </a:r>
          </a:p>
          <a:p>
            <a:pPr lvl="1">
              <a:buFont typeface="Arial" pitchFamily="34" charset="0"/>
              <a:buChar char="•"/>
            </a:pPr>
            <a:r>
              <a:rPr lang="en-US" sz="2800" dirty="0" smtClean="0">
                <a:solidFill>
                  <a:schemeClr val="bg2">
                    <a:lumMod val="50000"/>
                  </a:schemeClr>
                </a:solidFill>
                <a:latin typeface="+mj-lt"/>
              </a:rPr>
              <a:t>  Disability category</a:t>
            </a:r>
          </a:p>
          <a:p>
            <a:pPr lvl="1">
              <a:buFont typeface="Arial" pitchFamily="34" charset="0"/>
              <a:buChar char="•"/>
            </a:pPr>
            <a:r>
              <a:rPr lang="en-US" sz="2800" dirty="0" smtClean="0">
                <a:solidFill>
                  <a:schemeClr val="bg2">
                    <a:lumMod val="50000"/>
                  </a:schemeClr>
                </a:solidFill>
                <a:latin typeface="+mj-lt"/>
              </a:rPr>
              <a:t>  Race/ethnicity</a:t>
            </a:r>
          </a:p>
          <a:p>
            <a:pPr lvl="1">
              <a:buFont typeface="Arial" pitchFamily="34" charset="0"/>
              <a:buChar char="•"/>
            </a:pPr>
            <a:r>
              <a:rPr lang="en-US" sz="2800" dirty="0" smtClean="0">
                <a:solidFill>
                  <a:schemeClr val="bg2">
                    <a:lumMod val="50000"/>
                  </a:schemeClr>
                </a:solidFill>
                <a:latin typeface="+mj-lt"/>
              </a:rPr>
              <a:t>  Gender</a:t>
            </a:r>
          </a:p>
          <a:p>
            <a:pPr lvl="1">
              <a:buFont typeface="Arial" pitchFamily="34" charset="0"/>
              <a:buChar char="•"/>
            </a:pPr>
            <a:r>
              <a:rPr lang="en-US" sz="2800" dirty="0" smtClean="0">
                <a:solidFill>
                  <a:schemeClr val="bg2">
                    <a:lumMod val="50000"/>
                  </a:schemeClr>
                </a:solidFill>
                <a:latin typeface="+mj-lt"/>
              </a:rPr>
              <a:t>  Limited English Proficiency</a:t>
            </a:r>
          </a:p>
          <a:p>
            <a:pPr lvl="1"/>
            <a:endParaRPr lang="en-US" sz="2800" b="1" dirty="0" smtClean="0">
              <a:solidFill>
                <a:schemeClr val="accent2">
                  <a:lumMod val="75000"/>
                </a:schemeClr>
              </a:solidFill>
              <a:latin typeface="+mj-lt"/>
            </a:endParaRPr>
          </a:p>
          <a:p>
            <a:pPr marL="122238" lvl="1"/>
            <a:r>
              <a:rPr lang="en-US" sz="2800" dirty="0" smtClean="0">
                <a:latin typeface="+mj-lt"/>
              </a:rPr>
              <a:t>Every child with an IEP on the child count date should be reported with an educational environment</a:t>
            </a:r>
          </a:p>
          <a:p>
            <a:pPr lvl="1">
              <a:buFont typeface="Arial" pitchFamily="34" charset="0"/>
              <a:buChar char="•"/>
            </a:pPr>
            <a:endParaRPr lang="en-US" sz="2800" dirty="0" smtClean="0">
              <a:solidFill>
                <a:schemeClr val="accent2">
                  <a:lumMod val="75000"/>
                </a:schemeClr>
              </a:solidFill>
              <a:latin typeface="+mj-lt"/>
            </a:endParaRPr>
          </a:p>
          <a:p>
            <a:pPr lvl="1">
              <a:buFont typeface="Arial" pitchFamily="34" charset="0"/>
              <a:buChar char="•"/>
            </a:pPr>
            <a:endParaRPr lang="en-US" sz="2400" dirty="0" smtClean="0">
              <a:solidFill>
                <a:schemeClr val="accent2">
                  <a:lumMod val="75000"/>
                </a:schemeClr>
              </a:solidFill>
              <a:latin typeface="+mj-lt"/>
            </a:endParaRPr>
          </a:p>
        </p:txBody>
      </p:sp>
    </p:spTree>
    <p:extLst>
      <p:ext uri="{BB962C8B-B14F-4D97-AF65-F5344CB8AC3E}">
        <p14:creationId xmlns:p14="http://schemas.microsoft.com/office/powerpoint/2010/main" val="4175482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1000" y="2743200"/>
            <a:ext cx="4114800" cy="3693319"/>
          </a:xfrm>
          <a:prstGeom prst="rect">
            <a:avLst/>
          </a:prstGeom>
          <a:solidFill>
            <a:schemeClr val="bg2">
              <a:lumMod val="90000"/>
            </a:schemeClr>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9" name="TextBox 8"/>
          <p:cNvSpPr txBox="1"/>
          <p:nvPr/>
        </p:nvSpPr>
        <p:spPr>
          <a:xfrm>
            <a:off x="4724400" y="2743200"/>
            <a:ext cx="4114800" cy="3693319"/>
          </a:xfrm>
          <a:prstGeom prst="rect">
            <a:avLst/>
          </a:prstGeom>
          <a:solidFill>
            <a:schemeClr val="bg2">
              <a:lumMod val="90000"/>
            </a:schemeClr>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50178" name="Rectangle 2"/>
          <p:cNvSpPr>
            <a:spLocks noGrp="1" noChangeArrowheads="1"/>
          </p:cNvSpPr>
          <p:nvPr>
            <p:ph type="title"/>
          </p:nvPr>
        </p:nvSpPr>
        <p:spPr>
          <a:solidFill>
            <a:srgbClr val="CCFF99"/>
          </a:solidFill>
        </p:spPr>
        <p:txBody>
          <a:bodyPr>
            <a:normAutofit fontScale="90000"/>
          </a:bodyPr>
          <a:lstStyle/>
          <a:p>
            <a:r>
              <a:rPr lang="en-US" sz="3200" b="1" dirty="0" smtClean="0"/>
              <a:t>Current 618 Educational </a:t>
            </a:r>
            <a:br>
              <a:rPr lang="en-US" sz="3200" b="1" dirty="0" smtClean="0"/>
            </a:br>
            <a:r>
              <a:rPr lang="en-US" sz="3200" b="1" dirty="0" smtClean="0"/>
              <a:t>			Environments Data Collection</a:t>
            </a:r>
          </a:p>
        </p:txBody>
      </p:sp>
      <p:sp>
        <p:nvSpPr>
          <p:cNvPr id="50179" name="Rectangle 3"/>
          <p:cNvSpPr>
            <a:spLocks noGrp="1" noChangeArrowheads="1"/>
          </p:cNvSpPr>
          <p:nvPr>
            <p:ph idx="1"/>
          </p:nvPr>
        </p:nvSpPr>
        <p:spPr>
          <a:xfrm>
            <a:off x="5257800" y="2743200"/>
            <a:ext cx="3200400" cy="2362200"/>
          </a:xfrm>
        </p:spPr>
        <p:txBody>
          <a:bodyPr>
            <a:normAutofit/>
          </a:bodyPr>
          <a:lstStyle/>
          <a:p>
            <a:pPr marL="344488" indent="-177800">
              <a:buFontTx/>
              <a:buNone/>
            </a:pPr>
            <a:r>
              <a:rPr lang="en-US" sz="2800" b="1" dirty="0" smtClean="0">
                <a:latin typeface="+mj-lt"/>
              </a:rPr>
              <a:t>Where</a:t>
            </a:r>
            <a:r>
              <a:rPr lang="en-US" sz="2800" dirty="0" smtClean="0">
                <a:latin typeface="+mj-lt"/>
              </a:rPr>
              <a:t> are the majority of special education and related services delivered?</a:t>
            </a:r>
            <a:endParaRPr lang="en-US" sz="2600" dirty="0" smtClean="0">
              <a:latin typeface="+mj-lt"/>
            </a:endParaRPr>
          </a:p>
          <a:p>
            <a:pPr lvl="1">
              <a:buNone/>
            </a:pPr>
            <a:endParaRPr lang="en-US" sz="2600" dirty="0" smtClean="0">
              <a:solidFill>
                <a:srgbClr val="C00000"/>
              </a:solidFill>
              <a:latin typeface="+mj-lt"/>
            </a:endParaRPr>
          </a:p>
        </p:txBody>
      </p:sp>
      <p:sp>
        <p:nvSpPr>
          <p:cNvPr id="7" name="TextBox 6"/>
          <p:cNvSpPr txBox="1"/>
          <p:nvPr/>
        </p:nvSpPr>
        <p:spPr>
          <a:xfrm>
            <a:off x="2667000" y="1905000"/>
            <a:ext cx="3467100" cy="584200"/>
          </a:xfrm>
          <a:prstGeom prst="rect">
            <a:avLst/>
          </a:prstGeom>
          <a:noFill/>
        </p:spPr>
        <p:txBody>
          <a:bodyPr wrap="none">
            <a:spAutoFit/>
          </a:bodyPr>
          <a:lstStyle/>
          <a:p>
            <a:pPr>
              <a:defRPr/>
            </a:pPr>
            <a:r>
              <a:rPr lang="en-US" sz="3200" b="1" dirty="0">
                <a:latin typeface="+mj-lt"/>
                <a:cs typeface="Arial" charset="0"/>
              </a:rPr>
              <a:t> </a:t>
            </a:r>
            <a:r>
              <a:rPr lang="en-US" sz="3200" b="1" dirty="0" smtClean="0">
                <a:latin typeface="+mj-lt"/>
                <a:cs typeface="Arial" charset="0"/>
              </a:rPr>
              <a:t> What </a:t>
            </a:r>
            <a:r>
              <a:rPr lang="en-US" sz="3200" b="1" dirty="0">
                <a:latin typeface="+mj-lt"/>
                <a:cs typeface="Arial" charset="0"/>
              </a:rPr>
              <a:t>and Where?</a:t>
            </a:r>
          </a:p>
        </p:txBody>
      </p:sp>
      <p:sp>
        <p:nvSpPr>
          <p:cNvPr id="5" name="Content Placeholder 3"/>
          <p:cNvSpPr txBox="1">
            <a:spLocks/>
          </p:cNvSpPr>
          <p:nvPr/>
        </p:nvSpPr>
        <p:spPr>
          <a:xfrm>
            <a:off x="152400" y="2743200"/>
            <a:ext cx="4343400" cy="2819400"/>
          </a:xfrm>
          <a:prstGeom prst="rect">
            <a:avLst/>
          </a:prstGeom>
        </p:spPr>
        <p:txBody>
          <a:bodyPr/>
          <a:lstStyle/>
          <a:p>
            <a:pPr marL="342900" indent="-342900" eaLnBrk="0" hangingPunct="0">
              <a:spcBef>
                <a:spcPct val="20000"/>
              </a:spcBef>
              <a:defRPr/>
            </a:pPr>
            <a:r>
              <a:rPr lang="en-US" sz="2800" b="1" dirty="0">
                <a:latin typeface="+mj-lt"/>
                <a:cs typeface="+mn-cs"/>
              </a:rPr>
              <a:t>  What Program </a:t>
            </a:r>
            <a:r>
              <a:rPr lang="en-US" sz="2800" b="1" dirty="0" smtClean="0">
                <a:latin typeface="+mj-lt"/>
                <a:cs typeface="+mn-cs"/>
              </a:rPr>
              <a:t>Type</a:t>
            </a:r>
          </a:p>
          <a:p>
            <a:pPr marL="741363" indent="-173038" eaLnBrk="0" hangingPunct="0">
              <a:spcBef>
                <a:spcPct val="20000"/>
              </a:spcBef>
              <a:buFont typeface="Arial" charset="0"/>
              <a:buChar char="•"/>
              <a:defRPr/>
            </a:pPr>
            <a:r>
              <a:rPr lang="en-US" sz="2800" dirty="0">
                <a:latin typeface="+mj-lt"/>
                <a:cs typeface="+mn-cs"/>
              </a:rPr>
              <a:t>Regular early childhood </a:t>
            </a:r>
            <a:r>
              <a:rPr lang="en-US" sz="2800" dirty="0" smtClean="0">
                <a:latin typeface="+mj-lt"/>
                <a:cs typeface="+mn-cs"/>
              </a:rPr>
              <a:t>program </a:t>
            </a:r>
            <a:endParaRPr lang="en-US" sz="2800" dirty="0">
              <a:latin typeface="+mj-lt"/>
              <a:cs typeface="+mn-cs"/>
            </a:endParaRPr>
          </a:p>
          <a:p>
            <a:pPr marL="741363" indent="-173038" eaLnBrk="0" hangingPunct="0">
              <a:spcBef>
                <a:spcPct val="20000"/>
              </a:spcBef>
              <a:buFont typeface="Arial" charset="0"/>
              <a:buChar char="•"/>
              <a:defRPr/>
            </a:pPr>
            <a:r>
              <a:rPr lang="en-US" sz="2800" dirty="0" smtClean="0">
                <a:latin typeface="+mj-lt"/>
                <a:cs typeface="+mn-cs"/>
              </a:rPr>
              <a:t>Special </a:t>
            </a:r>
            <a:r>
              <a:rPr lang="en-US" sz="2800" dirty="0">
                <a:latin typeface="+mj-lt"/>
                <a:cs typeface="+mn-cs"/>
              </a:rPr>
              <a:t>education </a:t>
            </a:r>
            <a:r>
              <a:rPr lang="en-US" sz="2800" dirty="0" smtClean="0">
                <a:latin typeface="+mj-lt"/>
                <a:cs typeface="+mn-cs"/>
              </a:rPr>
              <a:t>program</a:t>
            </a:r>
            <a:endParaRPr lang="en-US" sz="2800" dirty="0">
              <a:latin typeface="+mj-lt"/>
              <a:cs typeface="+mn-cs"/>
            </a:endParaRPr>
          </a:p>
          <a:p>
            <a:pPr marL="741363" indent="-173038" eaLnBrk="0" hangingPunct="0">
              <a:spcBef>
                <a:spcPct val="20000"/>
              </a:spcBef>
              <a:buFont typeface="Arial" charset="0"/>
              <a:buChar char="•"/>
              <a:defRPr/>
            </a:pPr>
            <a:r>
              <a:rPr lang="en-US" sz="2800" dirty="0">
                <a:latin typeface="+mj-lt"/>
                <a:cs typeface="+mn-cs"/>
              </a:rPr>
              <a:t>Neither regular or </a:t>
            </a:r>
            <a:r>
              <a:rPr lang="en-US" sz="2800" dirty="0" smtClean="0">
                <a:latin typeface="+mj-lt"/>
                <a:cs typeface="+mn-cs"/>
              </a:rPr>
              <a:t>   special </a:t>
            </a:r>
            <a:r>
              <a:rPr lang="en-US" sz="2800" dirty="0">
                <a:latin typeface="+mj-lt"/>
                <a:cs typeface="+mn-cs"/>
              </a:rPr>
              <a:t>education </a:t>
            </a:r>
            <a:r>
              <a:rPr lang="en-US" sz="2800" dirty="0" smtClean="0">
                <a:latin typeface="+mj-lt"/>
                <a:cs typeface="+mn-cs"/>
              </a:rPr>
              <a:t>     program  </a:t>
            </a:r>
            <a:endParaRPr lang="en-US" sz="2800" dirty="0">
              <a:latin typeface="+mj-lt"/>
              <a:cs typeface="+mn-cs"/>
            </a:endParaRPr>
          </a:p>
          <a:p>
            <a:pPr marL="342900" indent="-342900" eaLnBrk="0" hangingPunct="0">
              <a:spcBef>
                <a:spcPct val="20000"/>
              </a:spcBef>
              <a:defRPr/>
            </a:pPr>
            <a:endParaRPr lang="en-US" sz="3200" dirty="0">
              <a:latin typeface="+mj-lt"/>
              <a:cs typeface="+mn-cs"/>
            </a:endParaRPr>
          </a:p>
        </p:txBody>
      </p:sp>
      <p:sp>
        <p:nvSpPr>
          <p:cNvPr id="11" name="TextBox 10"/>
          <p:cNvSpPr txBox="1"/>
          <p:nvPr/>
        </p:nvSpPr>
        <p:spPr>
          <a:xfrm>
            <a:off x="4114800" y="3962400"/>
            <a:ext cx="934871" cy="461665"/>
          </a:xfrm>
          <a:prstGeom prst="rect">
            <a:avLst/>
          </a:prstGeom>
          <a:solidFill>
            <a:srgbClr val="CCFF99"/>
          </a:solidFill>
        </p:spPr>
        <p:txBody>
          <a:bodyPr wrap="square" rtlCol="0">
            <a:spAutoFit/>
          </a:bodyPr>
          <a:lstStyle/>
          <a:p>
            <a:r>
              <a:rPr lang="en-US" dirty="0" smtClean="0"/>
              <a:t> </a:t>
            </a:r>
            <a:r>
              <a:rPr lang="en-US" sz="2400" b="1" dirty="0" smtClean="0">
                <a:latin typeface="+mj-lt"/>
              </a:rPr>
              <a:t>AND</a:t>
            </a:r>
            <a:endParaRPr lang="en-US" sz="2400" b="1" dirty="0">
              <a:latin typeface="+mj-lt"/>
            </a:endParaRPr>
          </a:p>
        </p:txBody>
      </p:sp>
    </p:spTree>
    <p:extLst>
      <p:ext uri="{BB962C8B-B14F-4D97-AF65-F5344CB8AC3E}">
        <p14:creationId xmlns:p14="http://schemas.microsoft.com/office/powerpoint/2010/main" val="36360602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TITLE_TAG" val="Decision making process for 3-5 year olds"/>
  <p:tag name="ARTICULATE_SLIDE_PAUSE" val="0"/>
  <p:tag name="ARTICULATE_NAV_LEVEL" val="2"/>
  <p:tag name="ARTICULATE_PLAYLIST_ID" val="-1"/>
  <p:tag name="ARTICULATE_LOCK_SLIDE" val="0"/>
  <p:tag name="ARTICULATE_SLIDE_GUID" val="90afd3b3-363b-4c62-a318-0d4d0126c152"/>
  <p:tag name="ARTICULATE_SLIDE_NAV" val="10"/>
</p:tagLst>
</file>

<file path=ppt/tags/tag2.xml><?xml version="1.0" encoding="utf-8"?>
<p:tagLst xmlns:a="http://schemas.openxmlformats.org/drawingml/2006/main" xmlns:r="http://schemas.openxmlformats.org/officeDocument/2006/relationships" xmlns:p="http://schemas.openxmlformats.org/presentationml/2006/main">
  <p:tag name="ANIM_SPRITE_COUNT" val=" 1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15839</TotalTime>
  <Words>2446</Words>
  <Application>Microsoft Office PowerPoint</Application>
  <PresentationFormat>On-screen Show (4:3)</PresentationFormat>
  <Paragraphs>383</Paragraphs>
  <Slides>46</Slides>
  <Notes>22</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Median</vt:lpstr>
      <vt:lpstr>PowerPoint Presentation</vt:lpstr>
      <vt:lpstr>   Session Outcomes</vt:lpstr>
      <vt:lpstr>PowerPoint Presentation</vt:lpstr>
      <vt:lpstr>PowerPoint Presentation</vt:lpstr>
      <vt:lpstr>PowerPoint Presentation</vt:lpstr>
      <vt:lpstr>PowerPoint Presentation</vt:lpstr>
      <vt:lpstr>PowerPoint Presentation</vt:lpstr>
      <vt:lpstr>PowerPoint Presentation</vt:lpstr>
      <vt:lpstr>Current 618 Educational     Environments Data Collection</vt:lpstr>
      <vt:lpstr>Decision making process for determining where to report children ages 3-5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Children with IEPs Attending a Regular Early Childhood Program (RECP) and  Receiving the Majority of Services in the Program</vt:lpstr>
      <vt:lpstr>PowerPoint Presentation</vt:lpstr>
      <vt:lpstr>Children with IEPs Attending a Special Education Program</vt:lpstr>
      <vt:lpstr>PowerPoint Presentation</vt:lpstr>
      <vt:lpstr>PowerPoint Presentation</vt:lpstr>
      <vt:lpstr>Discussion</vt:lpstr>
      <vt:lpstr>Find Your Data Group</vt:lpstr>
      <vt:lpstr>Discussion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Improvement Activities</vt:lpstr>
      <vt:lpstr>Improvement Activities</vt:lpstr>
      <vt:lpstr>Improvement Activities</vt:lpstr>
    </vt:vector>
  </TitlesOfParts>
  <Company>The University of North Carolina at Chapel 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fpg</dc:creator>
  <cp:lastModifiedBy>fpg</cp:lastModifiedBy>
  <cp:revision>148</cp:revision>
  <dcterms:created xsi:type="dcterms:W3CDTF">2013-04-19T10:42:35Z</dcterms:created>
  <dcterms:modified xsi:type="dcterms:W3CDTF">2013-09-23T19:52:38Z</dcterms:modified>
</cp:coreProperties>
</file>