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embeddedFontLst>
    <p:embeddedFont>
      <p:font typeface="Bookman Old Style" panose="02050604050505020204" pitchFamily="18" charset="0"/>
      <p:regular r:id="rId32"/>
      <p:bold r:id="rId33"/>
      <p:italic r:id="rId34"/>
      <p:boldItalic r:id="rId35"/>
    </p:embeddedFont>
    <p:embeddedFont>
      <p:font typeface="IBM Plex Sans" panose="020B0604020202020204" charset="0"/>
      <p:regular r:id="rId36"/>
      <p:bold r:id="rId37"/>
      <p:italic r:id="rId38"/>
      <p:boldItalic r:id="rId39"/>
    </p:embeddedFont>
    <p:embeddedFont>
      <p:font typeface="IBM Plex Sans Condensed" panose="020B0604020202020204" charset="0"/>
      <p:regular r:id="rId40"/>
      <p:bold r:id="rId41"/>
      <p:italic r:id="rId42"/>
      <p:boldItalic r:id="rId43"/>
    </p:embeddedFont>
    <p:embeddedFont>
      <p:font typeface="IBM Plex Sans Condensed Medium" panose="020B0604020202020204" charset="0"/>
      <p:regular r:id="rId44"/>
      <p:bold r:id="rId45"/>
      <p:italic r:id="rId46"/>
      <p:boldItalic r:id="rId47"/>
    </p:embeddedFont>
    <p:embeddedFont>
      <p:font typeface="IBM Plex Sans Condensed SemiBold" panose="020B0604020202020204" charset="0"/>
      <p:regular r:id="rId48"/>
      <p:bold r:id="rId49"/>
      <p:italic r:id="rId50"/>
      <p:boldItalic r:id="rId51"/>
    </p:embeddedFont>
    <p:embeddedFont>
      <p:font typeface="IBM Plex Sans Light" panose="020B0604020202020204" charset="0"/>
      <p:regular r:id="rId52"/>
      <p:bold r:id="rId53"/>
      <p:italic r:id="rId54"/>
      <p:boldItalic r:id="rId55"/>
    </p:embeddedFont>
    <p:embeddedFont>
      <p:font typeface="IBM Plex Sans Medium" panose="020B0604020202020204" charset="0"/>
      <p:regular r:id="rId56"/>
      <p:bold r:id="rId57"/>
      <p:italic r:id="rId58"/>
      <p:boldItalic r:id="rId59"/>
    </p:embeddedFont>
    <p:embeddedFont>
      <p:font typeface="Libre Franklin" panose="020B0604020202020204" charset="0"/>
      <p:regular r:id="rId60"/>
      <p:bold r:id="rId61"/>
      <p:italic r:id="rId62"/>
      <p:boldItalic r:id="rId63"/>
    </p:embeddedFont>
    <p:embeddedFont>
      <p:font typeface="Montserrat" panose="02000505000000020004" pitchFamily="2" charset="0"/>
      <p:regular r:id="rId64"/>
      <p:bold r:id="rId65"/>
      <p:italic r:id="rId66"/>
      <p:boldItalic r:id="rId67"/>
    </p:embeddedFont>
    <p:embeddedFont>
      <p:font typeface="Montserrat ExtraBold" panose="020B0604020202020204" charset="0"/>
      <p:bold r:id="rId68"/>
      <p:boldItalic r:id="rId69"/>
    </p:embeddedFont>
    <p:embeddedFont>
      <p:font typeface="Tahoma" panose="020B0604030504040204" pitchFamily="34" charset="0"/>
      <p:regular r:id="rId70"/>
      <p:bold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BC609B-B367-49E4-9AEF-4C71F8C0BED0}">
  <a:tblStyle styleId="{11BC609B-B367-49E4-9AEF-4C71F8C0BED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11.fntdata"/><Relationship Id="rId47" Type="http://schemas.openxmlformats.org/officeDocument/2006/relationships/font" Target="fonts/font16.fntdata"/><Relationship Id="rId63" Type="http://schemas.openxmlformats.org/officeDocument/2006/relationships/font" Target="fonts/font32.fntdata"/><Relationship Id="rId68" Type="http://schemas.openxmlformats.org/officeDocument/2006/relationships/font" Target="fonts/font37.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66" Type="http://schemas.openxmlformats.org/officeDocument/2006/relationships/font" Target="fonts/font35.fntdata"/><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3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openxmlformats.org/officeDocument/2006/relationships/font" Target="fonts/font33.fntdata"/><Relationship Id="rId69" Type="http://schemas.openxmlformats.org/officeDocument/2006/relationships/font" Target="fonts/font38.fntdata"/><Relationship Id="rId8" Type="http://schemas.openxmlformats.org/officeDocument/2006/relationships/slide" Target="slides/slide6.xml"/><Relationship Id="rId51" Type="http://schemas.openxmlformats.org/officeDocument/2006/relationships/font" Target="fonts/font20.fntdata"/><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67" Type="http://schemas.openxmlformats.org/officeDocument/2006/relationships/font" Target="fonts/font36.fntdata"/><Relationship Id="rId20" Type="http://schemas.openxmlformats.org/officeDocument/2006/relationships/slide" Target="slides/slide18.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font" Target="fonts/font31.fntdata"/><Relationship Id="rId70" Type="http://schemas.openxmlformats.org/officeDocument/2006/relationships/font" Target="fonts/font39.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font" Target="fonts/font29.fntdata"/><Relationship Id="rId65" Type="http://schemas.openxmlformats.org/officeDocument/2006/relationships/font" Target="fonts/font34.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8.fntdata"/><Relationship Id="rId34" Type="http://schemas.openxmlformats.org/officeDocument/2006/relationships/font" Target="fonts/font3.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 Target="slides/slide5.xml"/><Relationship Id="rId71" Type="http://schemas.openxmlformats.org/officeDocument/2006/relationships/font" Target="fonts/font4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cfb8f1dc2_0_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cfb8f1dc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600"/>
              </a:spcBef>
              <a:spcAft>
                <a:spcPts val="0"/>
              </a:spcAft>
              <a:buClr>
                <a:schemeClr val="dk1"/>
              </a:buClr>
              <a:buSzPts val="1000"/>
              <a:buFont typeface="IBM Plex Sans Medium"/>
              <a:buChar char="●"/>
            </a:pPr>
            <a:r>
              <a:rPr lang="en" sz="1000">
                <a:solidFill>
                  <a:schemeClr val="dk1"/>
                </a:solidFill>
                <a:latin typeface="IBM Plex Sans Medium"/>
                <a:ea typeface="IBM Plex Sans Medium"/>
                <a:cs typeface="IBM Plex Sans Medium"/>
                <a:sym typeface="IBM Plex Sans Medium"/>
              </a:rPr>
              <a:t>Only about 1% of children are profoundly deaf and totally blind</a:t>
            </a:r>
            <a:endParaRPr sz="1000">
              <a:solidFill>
                <a:schemeClr val="dk1"/>
              </a:solidFill>
              <a:latin typeface="IBM Plex Sans Medium"/>
              <a:ea typeface="IBM Plex Sans Medium"/>
              <a:cs typeface="IBM Plex Sans Medium"/>
              <a:sym typeface="IBM Plex Sans Medium"/>
            </a:endParaRPr>
          </a:p>
          <a:p>
            <a:pPr marL="457200" lvl="0" indent="-292100" algn="l" rtl="0">
              <a:lnSpc>
                <a:spcPct val="115000"/>
              </a:lnSpc>
              <a:spcBef>
                <a:spcPts val="0"/>
              </a:spcBef>
              <a:spcAft>
                <a:spcPts val="0"/>
              </a:spcAft>
              <a:buClr>
                <a:schemeClr val="dk1"/>
              </a:buClr>
              <a:buSzPts val="1000"/>
              <a:buFont typeface="IBM Plex Sans Medium"/>
              <a:buChar char="●"/>
            </a:pPr>
            <a:r>
              <a:rPr lang="en" sz="1000">
                <a:solidFill>
                  <a:schemeClr val="dk1"/>
                </a:solidFill>
                <a:latin typeface="IBM Plex Sans Medium"/>
                <a:ea typeface="IBM Plex Sans Medium"/>
                <a:cs typeface="IBM Plex Sans Medium"/>
                <a:sym typeface="IBM Plex Sans Medium"/>
              </a:rPr>
              <a:t>Any </a:t>
            </a:r>
            <a:r>
              <a:rPr lang="en" sz="1000" u="sng">
                <a:solidFill>
                  <a:schemeClr val="dk1"/>
                </a:solidFill>
                <a:latin typeface="IBM Plex Sans Medium"/>
                <a:ea typeface="IBM Plex Sans Medium"/>
                <a:cs typeface="IBM Plex Sans Medium"/>
                <a:sym typeface="IBM Plex Sans Medium"/>
              </a:rPr>
              <a:t>combined hearing and vision loss</a:t>
            </a:r>
            <a:r>
              <a:rPr lang="en" sz="1000">
                <a:solidFill>
                  <a:schemeClr val="dk1"/>
                </a:solidFill>
                <a:latin typeface="IBM Plex Sans Medium"/>
                <a:ea typeface="IBM Plex Sans Medium"/>
                <a:cs typeface="IBM Plex Sans Medium"/>
                <a:sym typeface="IBM Plex Sans Medium"/>
              </a:rPr>
              <a:t> that significantly limits the child’s ability to get information from people and objects around them.</a:t>
            </a:r>
            <a:endParaRPr sz="1000">
              <a:solidFill>
                <a:schemeClr val="dk1"/>
              </a:solidFill>
              <a:latin typeface="IBM Plex Sans Medium"/>
              <a:ea typeface="IBM Plex Sans Medium"/>
              <a:cs typeface="IBM Plex Sans Medium"/>
              <a:sym typeface="IBM Plex Sans Medium"/>
            </a:endParaRPr>
          </a:p>
          <a:p>
            <a:pPr marL="457200" lvl="0" indent="-292100" algn="l" rtl="0">
              <a:lnSpc>
                <a:spcPct val="115000"/>
              </a:lnSpc>
              <a:spcBef>
                <a:spcPts val="0"/>
              </a:spcBef>
              <a:spcAft>
                <a:spcPts val="0"/>
              </a:spcAft>
              <a:buClr>
                <a:schemeClr val="dk1"/>
              </a:buClr>
              <a:buSzPts val="1000"/>
              <a:buFont typeface="IBM Plex Sans Medium"/>
              <a:buChar char="●"/>
            </a:pPr>
            <a:r>
              <a:rPr lang="en" sz="1000">
                <a:solidFill>
                  <a:schemeClr val="dk1"/>
                </a:solidFill>
                <a:latin typeface="IBM Plex Sans Medium"/>
                <a:ea typeface="IBM Plex Sans Medium"/>
                <a:cs typeface="IBM Plex Sans Medium"/>
                <a:sym typeface="IBM Plex Sans Medium"/>
              </a:rPr>
              <a:t>Losses can cause developmental delays: language, social skills, and mobility. </a:t>
            </a:r>
            <a:endParaRPr sz="1000">
              <a:solidFill>
                <a:schemeClr val="dk1"/>
              </a:solidFill>
              <a:latin typeface="IBM Plex Sans Medium"/>
              <a:ea typeface="IBM Plex Sans Medium"/>
              <a:cs typeface="IBM Plex Sans Medium"/>
              <a:sym typeface="IBM Plex Sans Medium"/>
            </a:endParaRPr>
          </a:p>
          <a:p>
            <a:pPr marL="457200" lvl="0" indent="-292100" algn="l" rtl="0">
              <a:lnSpc>
                <a:spcPct val="115000"/>
              </a:lnSpc>
              <a:spcBef>
                <a:spcPts val="0"/>
              </a:spcBef>
              <a:spcAft>
                <a:spcPts val="0"/>
              </a:spcAft>
              <a:buClr>
                <a:schemeClr val="dk1"/>
              </a:buClr>
              <a:buSzPts val="1000"/>
              <a:buFont typeface="IBM Plex Sans Medium"/>
              <a:buChar char="●"/>
            </a:pPr>
            <a:r>
              <a:rPr lang="en" sz="1000">
                <a:solidFill>
                  <a:schemeClr val="dk1"/>
                </a:solidFill>
                <a:latin typeface="IBM Plex Sans Medium"/>
                <a:ea typeface="IBM Plex Sans Medium"/>
                <a:cs typeface="IBM Plex Sans Medium"/>
                <a:sym typeface="IBM Plex Sans Medium"/>
              </a:rPr>
              <a:t>Combined vision and hearing losses do not always limit the individual’s learning potential.</a:t>
            </a:r>
            <a:endParaRPr sz="1000">
              <a:solidFill>
                <a:schemeClr val="dk1"/>
              </a:solidFill>
              <a:latin typeface="IBM Plex Sans Medium"/>
              <a:ea typeface="IBM Plex Sans Medium"/>
              <a:cs typeface="IBM Plex Sans Medium"/>
              <a:sym typeface="IBM Plex Sans Medium"/>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37cf23c84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37cf23c8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Hydrocephalus &amp; Microcephaly are frequently associated with other factors that lead to challenges or delays</a:t>
            </a:r>
            <a:endParaRPr/>
          </a:p>
          <a:p>
            <a:pPr marL="0" lvl="0" indent="0" algn="l" rtl="0">
              <a:spcBef>
                <a:spcPts val="0"/>
              </a:spcBef>
              <a:spcAft>
                <a:spcPts val="0"/>
              </a:spcAft>
              <a:buNone/>
            </a:pPr>
            <a:r>
              <a:rPr lang="en"/>
              <a:t>Prematurity is not a cause directly but many complication that arise in infants who are premature can lead to combined vision and hearing loss. Birth trauma at any</a:t>
            </a:r>
            <a:endParaRPr/>
          </a:p>
          <a:p>
            <a:pPr marL="0" lvl="0" indent="0" algn="l" rtl="0">
              <a:spcBef>
                <a:spcPts val="0"/>
              </a:spcBef>
              <a:spcAft>
                <a:spcPts val="0"/>
              </a:spcAft>
              <a:buNone/>
            </a:pPr>
            <a:r>
              <a:rPr lang="en"/>
              <a:t>We have a link on the powerpoint, which you all will have access that gives further information about causes of deaf-bindness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3561529c7_0_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3561529c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Causes of deaf-blindness, Overview of deaf-blindness, </a:t>
            </a:r>
            <a:r>
              <a:rPr lang="en">
                <a:solidFill>
                  <a:schemeClr val="dk1"/>
                </a:solidFill>
              </a:rPr>
              <a:t>an overview of educational practices, and </a:t>
            </a:r>
            <a:r>
              <a:rPr lang="en"/>
              <a:t>profiles of children who are deaf-blind. These profiles provide insight into the diversity of children who are deaf-blind.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e3c4a00b3_2_4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e3c4a00b3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chemeClr val="dk1"/>
                </a:solidFill>
                <a:latin typeface="IBM Plex Sans"/>
                <a:ea typeface="IBM Plex Sans"/>
                <a:cs typeface="IBM Plex Sans"/>
                <a:sym typeface="IBM Plex Sans"/>
              </a:rPr>
              <a:t>It was initially requested by the U.S. Department of Education to examine the discrepancy between the state deaf-blind project child counts and the Department’s Office of Special Education Program’s annual Special Education Child Count, which counts children as deaf-blind only when deaf-blindness is a child’s sole disability. In contrast, the National Deaf-Blind Child Count also includes children and youth who are deaf-blind and have additional disabilities. This is an important distinction because approximately 87% of children and youth on the National Deaf-Blind Child Count have one or more additional disabilities.</a:t>
            </a:r>
            <a:endParaRPr sz="9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e3c4a00b3_2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ce3c4a00b3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Large blue circle demonstrating U.S. population; small yellow circle representing special ed population; tiny red dot representing deaf-blind population. Red dot is so small it has to be magnified to be seen. </a:t>
            </a:r>
            <a:r>
              <a:rPr lang="en" sz="1200" b="1">
                <a:solidFill>
                  <a:schemeClr val="dk1"/>
                </a:solidFill>
              </a:rPr>
              <a:t>Highlights the importance of partnerships- every family who has a child with deaf-blindness, although small on this graph and on caseloads, that red dot is everything to the family, it is their whole world. It is important that we remember that and need to make sure that resources are available to them.</a:t>
            </a:r>
            <a:endParaRPr sz="1200" b="1"/>
          </a:p>
          <a:p>
            <a:pPr marL="0" lvl="0" indent="0" algn="l" rtl="0">
              <a:spcBef>
                <a:spcPts val="0"/>
              </a:spcBef>
              <a:spcAft>
                <a:spcPts val="0"/>
              </a:spcAft>
              <a:buNone/>
            </a:pPr>
            <a:endParaRPr/>
          </a:p>
          <a:p>
            <a:pPr marL="0" lvl="0" indent="0" algn="l" rtl="0">
              <a:spcBef>
                <a:spcPts val="0"/>
              </a:spcBef>
              <a:spcAft>
                <a:spcPts val="0"/>
              </a:spcAft>
              <a:buNone/>
            </a:pPr>
            <a:r>
              <a:rPr lang="en"/>
              <a:t>U.S. and special education numbers are from 42nd Annual Report to Congress; # for deaf-blindness are from 2018 National Deaf-Blind Child Count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e3c4a00b3_2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e3c4a00b3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 the Birth - 21 deaf-blind population, under 1% are reported under the age of 1 (72); increases to 1.9% for 1 year olds (206); 2 year olds make up 3.6% (380)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e3c4a00b3_2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Percentages of Total Birth - 21 Deaf-Blind Child Count. 6.2% National average for Birth - age 2.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See some trends that parallel Part C reporting, however you may notice in your state above average or below average. This is a good opportunity for dialogue with the state deaf-blind project.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PA and AL are outliers. PA has an automatic referral system. AL has increased significantly over the past couple of years due to targeted efforts related to identification at the early ages.</a:t>
            </a:r>
            <a:endParaRPr/>
          </a:p>
        </p:txBody>
      </p:sp>
      <p:sp>
        <p:nvSpPr>
          <p:cNvPr id="183" name="Google Shape;183;gce3c4a00b3_2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ce3c4a00b3_2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ce3c4a00b3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Low incidence = small numbers. Slowly make progress identifying birth - 2, generally doubling the number each year of age, but then often lose track of children as they transition to pre-school. Referrals pick up again when they hit school-age.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ccfb8f1dc2_0_2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ccfb8f1dc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Tie in- now that you see that our numbers are so small, even though it’s a small population it is so important to identify early because their needs are so great.</a:t>
            </a:r>
            <a:endParaRPr/>
          </a:p>
          <a:p>
            <a:pPr marL="457200" lvl="0" indent="-298450" algn="l" rtl="0">
              <a:spcBef>
                <a:spcPts val="0"/>
              </a:spcBef>
              <a:spcAft>
                <a:spcPts val="0"/>
              </a:spcAft>
              <a:buSzPts val="1100"/>
              <a:buChar char="-"/>
            </a:pPr>
            <a:r>
              <a:rPr lang="en"/>
              <a:t>Recommended red flag. If you have families that are worried about their child’s vision or hearing, recommend that they visit an opthalmologist/audiologist for further testing. Offer to support them to write down their questions ahead of time</a:t>
            </a:r>
            <a:endParaRPr/>
          </a:p>
          <a:p>
            <a:pPr marL="457200" lvl="0" indent="-298450" algn="l" rtl="0">
              <a:spcBef>
                <a:spcPts val="0"/>
              </a:spcBef>
              <a:spcAft>
                <a:spcPts val="0"/>
              </a:spcAft>
              <a:buSzPts val="1100"/>
              <a:buChar char="-"/>
            </a:pPr>
            <a:r>
              <a:rPr lang="en"/>
              <a:t>For bonding and social interaction, communication, cognitive and conceptual skills, gross and fine motor skills, and self help/adaptive.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ccfb8f1dc2_0_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ccfb8f1dc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11754998c_0_9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11754998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ccfb8f1dc2_0_4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ccfb8f1dc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will hear more about his in state examples that you will hear in just a moment.</a:t>
            </a:r>
            <a:endParaRPr/>
          </a:p>
          <a:p>
            <a:pPr marL="0" lvl="0" indent="0" algn="l" rtl="0">
              <a:spcBef>
                <a:spcPts val="0"/>
              </a:spcBef>
              <a:spcAft>
                <a:spcPts val="0"/>
              </a:spcAft>
              <a:buNone/>
            </a:pPr>
            <a:r>
              <a:rPr lang="en"/>
              <a:t>Will turn to some examples of how states are actively partnering at this moment. First we will hear from Washington where they will provide an example of how they are providing training and supports to their family resource consultants. We have some representatives from WA, so if you have questions that occur during the presentation or afterward, you can place them in the chat.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cfb8f1dc2_0_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ccfb8f1dc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we will hear from Tennessee where they will share examples of how they are actively partnering with a variety of state systems to support families. The first video occurred during a recorded conversation between Tennessee’s state deaf-blind project coordinator and the parent leader for the state’s H&amp;V chapter.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cfb8f1dc2_0_5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cfb8f1dc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cea53f7650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cea53f76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your state deaf-blind project for free training opportunities or to co-create training materials, some examples are...</a:t>
            </a:r>
            <a:endParaRPr/>
          </a:p>
          <a:p>
            <a:pPr marL="457200" lvl="0" indent="-298450" algn="l" rtl="0">
              <a:spcBef>
                <a:spcPts val="0"/>
              </a:spcBef>
              <a:spcAft>
                <a:spcPts val="0"/>
              </a:spcAft>
              <a:buClr>
                <a:schemeClr val="dk1"/>
              </a:buClr>
              <a:buSzPts val="1100"/>
              <a:buChar char="-"/>
            </a:pPr>
            <a:r>
              <a:rPr lang="en">
                <a:solidFill>
                  <a:schemeClr val="dk1"/>
                </a:solidFill>
              </a:rPr>
              <a:t>The Sooner the better is what was mentioned in Washington’s video that they used to support their trainings. </a:t>
            </a:r>
            <a:endParaRPr/>
          </a:p>
          <a:p>
            <a:pPr marL="457200" lvl="0" indent="-298450" algn="l" rtl="0">
              <a:spcBef>
                <a:spcPts val="0"/>
              </a:spcBef>
              <a:spcAft>
                <a:spcPts val="0"/>
              </a:spcAft>
              <a:buSzPts val="1100"/>
              <a:buChar char="-"/>
            </a:pPr>
            <a:r>
              <a:rPr lang="en"/>
              <a:t>Virginia’s learning module was built using materials from the Sooner the Better materials: This course offers Early Intervention providers with content that focuses on (1) the identification of infants and toddlers with combined vision and hearing loss (deaf-blindness), (2) key instructional strategies, and (3) developmental domains. The selection of resources was guided by the Council of Exceptional Children’s Division for Early Childhood (DEC) Recommended Practices. This is a link to a comprehensive collection of learning modules that cover a variety of topics relevant to deaf-blindness. </a:t>
            </a:r>
            <a:endParaRPr/>
          </a:p>
          <a:p>
            <a:pPr marL="457200" lvl="0" indent="-298450" algn="l" rtl="0">
              <a:spcBef>
                <a:spcPts val="0"/>
              </a:spcBef>
              <a:spcAft>
                <a:spcPts val="0"/>
              </a:spcAft>
              <a:buSzPts val="1100"/>
              <a:buChar char="-"/>
            </a:pPr>
            <a:r>
              <a:rPr lang="en"/>
              <a:t>OHOA: These are not geared specifically toward early childhood providers, but the techniques and information included are relevant to anyone working with children with complex needs including those who are deaf-blind.</a:t>
            </a:r>
            <a:endParaRPr/>
          </a:p>
          <a:p>
            <a:pPr marL="0" lvl="0" indent="0" algn="l" rtl="0">
              <a:spcBef>
                <a:spcPts val="0"/>
              </a:spcBef>
              <a:spcAft>
                <a:spcPts val="0"/>
              </a:spcAft>
              <a:buNone/>
            </a:pPr>
            <a:r>
              <a:rPr lang="en">
                <a:solidFill>
                  <a:schemeClr val="dk1"/>
                </a:solidFill>
              </a:rPr>
              <a:t>These include resources for strategies and techniques to support access and learning for children who are deaf-blind, state support will additionally support learning of techniques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e3c4a00b3_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e3c4a00b3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de97ae1b1_0_1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bde97ae1b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IBM Plex Sans Medium"/>
              <a:ea typeface="IBM Plex Sans Medium"/>
              <a:cs typeface="IBM Plex Sans Medium"/>
              <a:sym typeface="IBM Plex Sans Medium"/>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e3c4a00b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ce3c4a00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c7fb964bb9_0_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c7fb964bb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may want to ask your staff to look at and listen to the webinar and then possibly bring this to your staff meetings or other conversations, ICC meetings, conversations with local providers etc…</a:t>
            </a:r>
            <a:endParaRPr/>
          </a:p>
          <a:p>
            <a:pPr marL="0" lvl="0" indent="0" algn="l" rtl="0">
              <a:spcBef>
                <a:spcPts val="0"/>
              </a:spcBef>
              <a:spcAft>
                <a:spcPts val="0"/>
              </a:spcAft>
              <a:buNone/>
            </a:pPr>
            <a:r>
              <a:rPr lang="en"/>
              <a:t>Please fill out the evaluation we look forward to your feedback</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b2d52c2649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b2d52c264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11754998c_0_1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11754998c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dk1"/>
              </a:buClr>
              <a:buSzPts val="1000"/>
              <a:buChar char="●"/>
            </a:pPr>
            <a:r>
              <a:rPr lang="en" sz="1000">
                <a:solidFill>
                  <a:schemeClr val="dk1"/>
                </a:solidFill>
              </a:rPr>
              <a:t>Clarify Terms &amp; Definitions</a:t>
            </a:r>
            <a:endParaRPr sz="100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rPr>
              <a:t>Deaf-Blindness: Any degree of combined vision and hearing loss (mild to significant) that impacts learning</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Increase awareness of the diversity and complex needs of the population</a:t>
            </a:r>
            <a:endParaRPr sz="100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rPr>
              <a:t>Geography</a:t>
            </a:r>
            <a:endParaRPr sz="100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rPr>
              <a:t>Disparity in service delivery across districts &amp; states</a:t>
            </a:r>
            <a:endParaRPr sz="100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a:solidFill>
                  <a:schemeClr val="dk1"/>
                </a:solidFill>
              </a:rPr>
              <a:t>Lack of trained personnel and access to individualized supports</a:t>
            </a:r>
            <a:endParaRPr sz="1000">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highlight>
                  <a:srgbClr val="FFFFFF"/>
                </a:highlight>
              </a:rPr>
              <a:t>Representatives from two different states will share strategies they have used to partner within their states.</a:t>
            </a:r>
            <a:endParaRPr sz="2300">
              <a:solidFill>
                <a:schemeClr val="dk1"/>
              </a:solidFill>
              <a:latin typeface="Tahoma"/>
              <a:ea typeface="Tahoma"/>
              <a:cs typeface="Tahoma"/>
              <a:sym typeface="Tahom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11754998c_0_16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11754998c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422e31b73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422e31b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ea53f7650_1_1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ea53f7650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de97ae1b1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de97ae1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1200"/>
              </a:spcBef>
              <a:spcAft>
                <a:spcPts val="0"/>
              </a:spcAft>
              <a:buClr>
                <a:schemeClr val="dk1"/>
              </a:buClr>
              <a:buSzPts val="1000"/>
              <a:buChar char="●"/>
            </a:pPr>
            <a:r>
              <a:rPr lang="en" sz="1000">
                <a:solidFill>
                  <a:schemeClr val="dk1"/>
                </a:solidFill>
              </a:rPr>
              <a:t>NCDB is comprised of five established agencies with a track record of serving children who are deaf-blind.</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The Helen Keller National Center (HKNC) holds the grant and sub contracts with four other agencies and universities.</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We also have a variety of staff members across the country who have extensive knowledge and skills in areas needed to operate a technical assistance center.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de97ae1b1_0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de97ae1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NCDB’s technical assistance activities are aligned with four national initiatives: </a:t>
            </a:r>
            <a:endParaRPr/>
          </a:p>
          <a:p>
            <a:pPr marL="0" lvl="0" indent="0" algn="l" rtl="0">
              <a:spcBef>
                <a:spcPts val="0"/>
              </a:spcBef>
              <a:spcAft>
                <a:spcPts val="0"/>
              </a:spcAft>
              <a:buNone/>
            </a:pPr>
            <a:r>
              <a:rPr lang="en"/>
              <a:t>Family Engagement – Increasing the quality of family support and helping families acquire the knowledge and skills needed for partnering with service providers and advocating for their children</a:t>
            </a:r>
            <a:endParaRPr/>
          </a:p>
          <a:p>
            <a:pPr marL="0" lvl="0" indent="0" algn="l" rtl="0">
              <a:spcBef>
                <a:spcPts val="0"/>
              </a:spcBef>
              <a:spcAft>
                <a:spcPts val="0"/>
              </a:spcAft>
              <a:buNone/>
            </a:pPr>
            <a:r>
              <a:rPr lang="en"/>
              <a:t>Identification and Referral – Increasing identification  so children can begin receiving appropriate services as early as possible </a:t>
            </a:r>
            <a:endParaRPr/>
          </a:p>
          <a:p>
            <a:pPr marL="0" lvl="0" indent="0" algn="l" rtl="0">
              <a:spcBef>
                <a:spcPts val="0"/>
              </a:spcBef>
              <a:spcAft>
                <a:spcPts val="0"/>
              </a:spcAft>
              <a:buNone/>
            </a:pPr>
            <a:r>
              <a:rPr lang="en"/>
              <a:t>*** This is similar to what you know of as Child Find in Part C</a:t>
            </a:r>
            <a:endParaRPr/>
          </a:p>
          <a:p>
            <a:pPr marL="0" lvl="0" indent="0" algn="l" rtl="0">
              <a:spcBef>
                <a:spcPts val="0"/>
              </a:spcBef>
              <a:spcAft>
                <a:spcPts val="0"/>
              </a:spcAft>
              <a:buNone/>
            </a:pPr>
            <a:r>
              <a:rPr lang="en"/>
              <a:t>Interveners and Qualified Personnel – Building the knowledge and skills of educators serving children who are deaf-blind through expansion of personnel development opportunities and adoption of interveners and teachers of the deaf-blind</a:t>
            </a:r>
            <a:endParaRPr/>
          </a:p>
          <a:p>
            <a:pPr marL="0" lvl="0" indent="0" algn="l" rtl="0">
              <a:spcBef>
                <a:spcPts val="0"/>
              </a:spcBef>
              <a:spcAft>
                <a:spcPts val="0"/>
              </a:spcAft>
              <a:buNone/>
            </a:pPr>
            <a:r>
              <a:rPr lang="en"/>
              <a:t>Transition – Improving transition outcomes so that students successfully move from high school to post-secondary education or employment and community life</a:t>
            </a:r>
            <a:endParaRPr/>
          </a:p>
          <a:p>
            <a:pPr marL="0" lvl="0" indent="0" algn="l" rtl="0">
              <a:spcBef>
                <a:spcPts val="0"/>
              </a:spcBef>
              <a:spcAft>
                <a:spcPts val="0"/>
              </a:spcAft>
              <a:buNone/>
            </a:pPr>
            <a:r>
              <a:rPr lang="en"/>
              <a:t>Partnering with National Partners to advance the work in these initiatives</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cfb8f1dc2_0_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ccfb8f1dc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spcBef>
                <a:spcPts val="0"/>
              </a:spcBef>
              <a:spcAft>
                <a:spcPts val="0"/>
              </a:spcAft>
              <a:buClr>
                <a:srgbClr val="233142"/>
              </a:buClr>
              <a:buSzPts val="5200"/>
              <a:buFont typeface="Montserrat"/>
              <a:buNone/>
              <a:defRPr sz="5200" b="1">
                <a:solidFill>
                  <a:srgbClr val="233142"/>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3000"/>
              <a:buFont typeface="IBM Plex Sans Condensed Medium"/>
              <a:buNone/>
              <a:defRPr sz="3000">
                <a:solidFill>
                  <a:schemeClr val="lt1"/>
                </a:solidFill>
                <a:latin typeface="IBM Plex Sans Condensed Medium"/>
                <a:ea typeface="IBM Plex Sans Condensed Medium"/>
                <a:cs typeface="IBM Plex Sans Condensed Medium"/>
                <a:sym typeface="IBM Plex Sans Condensed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descr="NCDB Logo"/>
          <p:cNvPicPr preferRelativeResize="0"/>
          <p:nvPr/>
        </p:nvPicPr>
        <p:blipFill>
          <a:blip r:embed="rId2">
            <a:alphaModFix amt="86000"/>
          </a:blip>
          <a:stretch>
            <a:fillRect/>
          </a:stretch>
        </p:blipFill>
        <p:spPr>
          <a:xfrm>
            <a:off x="5604825" y="210700"/>
            <a:ext cx="3310600" cy="662125"/>
          </a:xfrm>
          <a:prstGeom prst="rect">
            <a:avLst/>
          </a:prstGeom>
          <a:noFill/>
          <a:ln>
            <a:noFill/>
          </a:ln>
        </p:spPr>
      </p:pic>
      <p:sp>
        <p:nvSpPr>
          <p:cNvPr id="14" name="Google Shape;14;p2"/>
          <p:cNvSpPr txBox="1"/>
          <p:nvPr/>
        </p:nvSpPr>
        <p:spPr>
          <a:xfrm>
            <a:off x="0" y="4499250"/>
            <a:ext cx="9144000" cy="2358900"/>
          </a:xfrm>
          <a:prstGeom prst="rect">
            <a:avLst/>
          </a:prstGeom>
          <a:solidFill>
            <a:srgbClr val="408087"/>
          </a:solid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endParaRPr sz="2500" b="0">
              <a:solidFill>
                <a:schemeClr val="lt1"/>
              </a:solidFill>
              <a:latin typeface="IBM Plex Sans Condensed SemiBold"/>
              <a:ea typeface="IBM Plex Sans Condensed SemiBold"/>
              <a:cs typeface="IBM Plex Sans Condensed SemiBold"/>
              <a:sym typeface="IBM Plex Sans Condensed SemiBold"/>
            </a:endParaRPr>
          </a:p>
        </p:txBody>
      </p:sp>
      <p:cxnSp>
        <p:nvCxnSpPr>
          <p:cNvPr id="15" name="Google Shape;15;p2"/>
          <p:cNvCxnSpPr/>
          <p:nvPr/>
        </p:nvCxnSpPr>
        <p:spPr>
          <a:xfrm>
            <a:off x="-8550" y="4499258"/>
            <a:ext cx="9161100" cy="0"/>
          </a:xfrm>
          <a:prstGeom prst="straightConnector1">
            <a:avLst/>
          </a:prstGeom>
          <a:noFill/>
          <a:ln w="114300" cap="flat" cmpd="sng">
            <a:solidFill>
              <a:srgbClr val="FACF5A"/>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Clr>
                <a:srgbClr val="233142"/>
              </a:buClr>
              <a:buSzPts val="3600"/>
              <a:buFont typeface="Montserrat"/>
              <a:buNone/>
              <a:defRPr b="1">
                <a:solidFill>
                  <a:srgbClr val="233142"/>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2" name="Google Shape;62;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63" name="Google Shape;63;p12"/>
          <p:cNvCxnSpPr/>
          <p:nvPr/>
        </p:nvCxnSpPr>
        <p:spPr>
          <a:xfrm rot="10800000" flipH="1">
            <a:off x="0" y="1327100"/>
            <a:ext cx="4349400" cy="24900"/>
          </a:xfrm>
          <a:prstGeom prst="straightConnector1">
            <a:avLst/>
          </a:prstGeom>
          <a:noFill/>
          <a:ln w="76200" cap="flat" cmpd="sng">
            <a:solidFill>
              <a:srgbClr val="FACF5A"/>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408087"/>
        </a:solidFill>
        <a:effectLst/>
      </p:bgPr>
    </p:bg>
    <p:spTree>
      <p:nvGrpSpPr>
        <p:cNvPr id="1" name="Shape 64"/>
        <p:cNvGrpSpPr/>
        <p:nvPr/>
      </p:nvGrpSpPr>
      <p:grpSpPr>
        <a:xfrm>
          <a:off x="0" y="0"/>
          <a:ext cx="0" cy="0"/>
          <a:chOff x="0" y="0"/>
          <a:chExt cx="0" cy="0"/>
        </a:xfrm>
      </p:grpSpPr>
      <p:sp>
        <p:nvSpPr>
          <p:cNvPr id="65" name="Google Shape;65;p13"/>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3"/>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SzPts val="2400"/>
              <a:buChar char="●"/>
              <a:defRPr/>
            </a:lvl1pPr>
            <a:lvl2pPr marL="914400" lvl="1" indent="-368300" algn="ctr">
              <a:spcBef>
                <a:spcPts val="1600"/>
              </a:spcBef>
              <a:spcAft>
                <a:spcPts val="0"/>
              </a:spcAft>
              <a:buSzPts val="2200"/>
              <a:buChar char="●"/>
              <a:defRPr/>
            </a:lvl2pPr>
            <a:lvl3pPr marL="1371600" lvl="2" indent="-342900" algn="ctr">
              <a:spcBef>
                <a:spcPts val="1600"/>
              </a:spcBef>
              <a:spcAft>
                <a:spcPts val="0"/>
              </a:spcAft>
              <a:buSzPts val="1800"/>
              <a:buChar char="■"/>
              <a:defRPr/>
            </a:lvl3pPr>
            <a:lvl4pPr marL="1828800" lvl="3" indent="-342900" algn="ctr">
              <a:spcBef>
                <a:spcPts val="1600"/>
              </a:spcBef>
              <a:spcAft>
                <a:spcPts val="0"/>
              </a:spcAft>
              <a:buSzPts val="1800"/>
              <a:buChar char="●"/>
              <a:defRPr/>
            </a:lvl4pPr>
            <a:lvl5pPr marL="2286000" lvl="4" indent="-342900" algn="ctr">
              <a:spcBef>
                <a:spcPts val="1600"/>
              </a:spcBef>
              <a:spcAft>
                <a:spcPts val="0"/>
              </a:spcAft>
              <a:buSzPts val="1800"/>
              <a:buChar char="○"/>
              <a:defRPr/>
            </a:lvl5pPr>
            <a:lvl6pPr marL="2743200" lvl="5" indent="-342900" algn="ctr">
              <a:spcBef>
                <a:spcPts val="1600"/>
              </a:spcBef>
              <a:spcAft>
                <a:spcPts val="0"/>
              </a:spcAft>
              <a:buSzPts val="1800"/>
              <a:buChar char="■"/>
              <a:defRPr/>
            </a:lvl6pPr>
            <a:lvl7pPr marL="3200400" lvl="6" indent="-342900" algn="ctr">
              <a:spcBef>
                <a:spcPts val="1600"/>
              </a:spcBef>
              <a:spcAft>
                <a:spcPts val="0"/>
              </a:spcAft>
              <a:buSzPts val="1800"/>
              <a:buChar char="●"/>
              <a:defRPr/>
            </a:lvl7pPr>
            <a:lvl8pPr marL="3657600" lvl="7" indent="-342900" algn="ctr">
              <a:spcBef>
                <a:spcPts val="1600"/>
              </a:spcBef>
              <a:spcAft>
                <a:spcPts val="0"/>
              </a:spcAft>
              <a:buSzPts val="1800"/>
              <a:buChar char="○"/>
              <a:defRPr/>
            </a:lvl8pPr>
            <a:lvl9pPr marL="4114800" lvl="8" indent="-342900" algn="ctr">
              <a:spcBef>
                <a:spcPts val="1600"/>
              </a:spcBef>
              <a:spcAft>
                <a:spcPts val="1600"/>
              </a:spcAft>
              <a:buSzPts val="1800"/>
              <a:buChar char="■"/>
              <a:defRPr/>
            </a:lvl9pPr>
          </a:lstStyle>
          <a:p>
            <a:endParaRPr/>
          </a:p>
        </p:txBody>
      </p:sp>
      <p:sp>
        <p:nvSpPr>
          <p:cNvPr id="67" name="Google Shape;67;p1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73" name="Google Shape;73;p1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3F3F3F"/>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16"/>
          <p:cNvSpPr txBox="1">
            <a:spLocks noGrp="1"/>
          </p:cNvSpPr>
          <p:nvPr>
            <p:ph type="body" idx="1"/>
          </p:nvPr>
        </p:nvSpPr>
        <p:spPr>
          <a:xfrm>
            <a:off x="822960" y="2120900"/>
            <a:ext cx="3480000" cy="37482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1200"/>
              </a:spcBef>
              <a:spcAft>
                <a:spcPts val="0"/>
              </a:spcAft>
              <a:buSzPts val="1800"/>
              <a:buChar char=" "/>
              <a:defRPr/>
            </a:lvl1pPr>
            <a:lvl2pPr marL="914400" lvl="1" indent="-342900" algn="l" rtl="0">
              <a:lnSpc>
                <a:spcPct val="100000"/>
              </a:lnSpc>
              <a:spcBef>
                <a:spcPts val="200"/>
              </a:spcBef>
              <a:spcAft>
                <a:spcPts val="0"/>
              </a:spcAft>
              <a:buClr>
                <a:srgbClr val="3F3F3F"/>
              </a:buClr>
              <a:buSzPts val="1800"/>
              <a:buChar char="◦"/>
              <a:defRPr/>
            </a:lvl2pPr>
            <a:lvl3pPr marL="1371600" lvl="2" indent="-342900" algn="l" rtl="0">
              <a:lnSpc>
                <a:spcPct val="100000"/>
              </a:lnSpc>
              <a:spcBef>
                <a:spcPts val="400"/>
              </a:spcBef>
              <a:spcAft>
                <a:spcPts val="0"/>
              </a:spcAft>
              <a:buClr>
                <a:srgbClr val="3F3F3F"/>
              </a:buClr>
              <a:buSzPts val="1800"/>
              <a:buChar char="◦"/>
              <a:defRPr/>
            </a:lvl3pPr>
            <a:lvl4pPr marL="1828800" lvl="3" indent="-342900" algn="l" rtl="0">
              <a:lnSpc>
                <a:spcPct val="100000"/>
              </a:lnSpc>
              <a:spcBef>
                <a:spcPts val="400"/>
              </a:spcBef>
              <a:spcAft>
                <a:spcPts val="0"/>
              </a:spcAft>
              <a:buClr>
                <a:srgbClr val="3F3F3F"/>
              </a:buClr>
              <a:buSzPts val="1800"/>
              <a:buChar char="◦"/>
              <a:defRPr/>
            </a:lvl4pPr>
            <a:lvl5pPr marL="2286000" lvl="4" indent="-342900" algn="l" rtl="0">
              <a:lnSpc>
                <a:spcPct val="100000"/>
              </a:lnSpc>
              <a:spcBef>
                <a:spcPts val="400"/>
              </a:spcBef>
              <a:spcAft>
                <a:spcPts val="0"/>
              </a:spcAft>
              <a:buClr>
                <a:srgbClr val="3F3F3F"/>
              </a:buClr>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79" name="Google Shape;79;p16"/>
          <p:cNvSpPr txBox="1">
            <a:spLocks noGrp="1"/>
          </p:cNvSpPr>
          <p:nvPr>
            <p:ph type="body" idx="2"/>
          </p:nvPr>
        </p:nvSpPr>
        <p:spPr>
          <a:xfrm>
            <a:off x="4886958" y="2120900"/>
            <a:ext cx="3480000" cy="37482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1200"/>
              </a:spcBef>
              <a:spcAft>
                <a:spcPts val="0"/>
              </a:spcAft>
              <a:buSzPts val="1800"/>
              <a:buChar char=" "/>
              <a:defRPr/>
            </a:lvl1pPr>
            <a:lvl2pPr marL="914400" lvl="1" indent="-342900" algn="l" rtl="0">
              <a:lnSpc>
                <a:spcPct val="100000"/>
              </a:lnSpc>
              <a:spcBef>
                <a:spcPts val="200"/>
              </a:spcBef>
              <a:spcAft>
                <a:spcPts val="0"/>
              </a:spcAft>
              <a:buClr>
                <a:srgbClr val="3F3F3F"/>
              </a:buClr>
              <a:buSzPts val="1800"/>
              <a:buChar char="◦"/>
              <a:defRPr/>
            </a:lvl2pPr>
            <a:lvl3pPr marL="1371600" lvl="2" indent="-342900" algn="l" rtl="0">
              <a:lnSpc>
                <a:spcPct val="100000"/>
              </a:lnSpc>
              <a:spcBef>
                <a:spcPts val="400"/>
              </a:spcBef>
              <a:spcAft>
                <a:spcPts val="0"/>
              </a:spcAft>
              <a:buClr>
                <a:srgbClr val="3F3F3F"/>
              </a:buClr>
              <a:buSzPts val="1800"/>
              <a:buChar char="◦"/>
              <a:defRPr/>
            </a:lvl3pPr>
            <a:lvl4pPr marL="1828800" lvl="3" indent="-342900" algn="l" rtl="0">
              <a:lnSpc>
                <a:spcPct val="100000"/>
              </a:lnSpc>
              <a:spcBef>
                <a:spcPts val="400"/>
              </a:spcBef>
              <a:spcAft>
                <a:spcPts val="0"/>
              </a:spcAft>
              <a:buClr>
                <a:srgbClr val="3F3F3F"/>
              </a:buClr>
              <a:buSzPts val="1800"/>
              <a:buChar char="◦"/>
              <a:defRPr/>
            </a:lvl4pPr>
            <a:lvl5pPr marL="2286000" lvl="4" indent="-342900" algn="l" rtl="0">
              <a:lnSpc>
                <a:spcPct val="100000"/>
              </a:lnSpc>
              <a:spcBef>
                <a:spcPts val="400"/>
              </a:spcBef>
              <a:spcAft>
                <a:spcPts val="0"/>
              </a:spcAft>
              <a:buClr>
                <a:srgbClr val="3F3F3F"/>
              </a:buClr>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80" name="Google Shape;80;p16"/>
          <p:cNvSpPr txBox="1">
            <a:spLocks noGrp="1"/>
          </p:cNvSpPr>
          <p:nvPr>
            <p:ph type="dt" idx="10"/>
          </p:nvPr>
        </p:nvSpPr>
        <p:spPr>
          <a:xfrm>
            <a:off x="6163819" y="6446838"/>
            <a:ext cx="1938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16"/>
          <p:cNvSpPr txBox="1">
            <a:spLocks noGrp="1"/>
          </p:cNvSpPr>
          <p:nvPr>
            <p:ph type="ftr" idx="11"/>
          </p:nvPr>
        </p:nvSpPr>
        <p:spPr>
          <a:xfrm>
            <a:off x="822959" y="6446838"/>
            <a:ext cx="51138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6"/>
          <p:cNvSpPr txBox="1">
            <a:spLocks noGrp="1"/>
          </p:cNvSpPr>
          <p:nvPr>
            <p:ph type="sldNum" idx="12"/>
          </p:nvPr>
        </p:nvSpPr>
        <p:spPr>
          <a:xfrm>
            <a:off x="8245187" y="6446838"/>
            <a:ext cx="585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Clr>
                <a:srgbClr val="233142"/>
              </a:buClr>
              <a:buSzPts val="3600"/>
              <a:buFont typeface="Montserrat"/>
              <a:buNone/>
              <a:defRPr sz="3600" b="1">
                <a:solidFill>
                  <a:srgbClr val="233142"/>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Condensed Medium"/>
              <a:buChar char="●"/>
              <a:defRPr sz="2200">
                <a:solidFill>
                  <a:srgbClr val="408087"/>
                </a:solidFill>
                <a:latin typeface="IBM Plex Sans Condensed Medium"/>
                <a:ea typeface="IBM Plex Sans Condensed Medium"/>
                <a:cs typeface="IBM Plex Sans Condensed Medium"/>
                <a:sym typeface="IBM Plex Sans Condensed Medium"/>
              </a:defRPr>
            </a:lvl2pPr>
            <a:lvl3pPr marL="1371600" lvl="2" indent="-349250">
              <a:spcBef>
                <a:spcPts val="1600"/>
              </a:spcBef>
              <a:spcAft>
                <a:spcPts val="0"/>
              </a:spcAft>
              <a:buClr>
                <a:srgbClr val="408087"/>
              </a:buClr>
              <a:buSzPts val="1900"/>
              <a:buFont typeface="IBM Plex Sans Condensed Medium"/>
              <a:buChar char="■"/>
              <a:defRPr sz="1900">
                <a:solidFill>
                  <a:srgbClr val="408087"/>
                </a:solidFill>
                <a:latin typeface="IBM Plex Sans Condensed Medium"/>
                <a:ea typeface="IBM Plex Sans Condensed Medium"/>
                <a:cs typeface="IBM Plex Sans Condensed Medium"/>
                <a:sym typeface="IBM Plex Sans Condensed Medium"/>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36550">
              <a:spcBef>
                <a:spcPts val="1600"/>
              </a:spcBef>
              <a:spcAft>
                <a:spcPts val="0"/>
              </a:spcAft>
              <a:buClr>
                <a:srgbClr val="408087"/>
              </a:buClr>
              <a:buSzPts val="1700"/>
              <a:buFont typeface="IBM Plex Sans Condensed"/>
              <a:buChar char="○"/>
              <a:defRPr sz="1700">
                <a:solidFill>
                  <a:srgbClr val="408087"/>
                </a:solidFill>
                <a:latin typeface="IBM Plex Sans Condensed"/>
                <a:ea typeface="IBM Plex Sans Condensed"/>
                <a:cs typeface="IBM Plex Sans Condensed"/>
                <a:sym typeface="IBM Plex Sans Condensed"/>
              </a:defRPr>
            </a:lvl5pPr>
            <a:lvl6pPr marL="2743200" lvl="5"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6pPr>
            <a:lvl7pPr marL="3200400" lvl="6"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7pPr>
            <a:lvl8pPr marL="3657600" lvl="7"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8pPr>
            <a:lvl9pPr marL="4114800" lvl="8" indent="-342900">
              <a:spcBef>
                <a:spcPts val="1600"/>
              </a:spcBef>
              <a:spcAft>
                <a:spcPts val="1600"/>
              </a:spcAft>
              <a:buClr>
                <a:srgbClr val="408087"/>
              </a:buClr>
              <a:buSzPts val="1800"/>
              <a:buChar char="■"/>
              <a:defRPr sz="1800">
                <a:solidFill>
                  <a:srgbClr val="408087"/>
                </a:solidFill>
              </a:defRPr>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0" name="Google Shape;20;p3"/>
          <p:cNvCxnSpPr/>
          <p:nvPr/>
        </p:nvCxnSpPr>
        <p:spPr>
          <a:xfrm rot="10800000" flipH="1">
            <a:off x="0" y="1327100"/>
            <a:ext cx="4349400" cy="24900"/>
          </a:xfrm>
          <a:prstGeom prst="straightConnector1">
            <a:avLst/>
          </a:prstGeom>
          <a:noFill/>
          <a:ln w="76200" cap="flat" cmpd="sng">
            <a:solidFill>
              <a:srgbClr val="FACF5A"/>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Montserrat"/>
              <a:buNone/>
              <a:defRPr sz="3000" b="1">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Condensed Medium"/>
              <a:buChar char="●"/>
              <a:defRPr sz="2200">
                <a:solidFill>
                  <a:srgbClr val="408087"/>
                </a:solidFill>
                <a:latin typeface="IBM Plex Sans Condensed Medium"/>
                <a:ea typeface="IBM Plex Sans Condensed Medium"/>
                <a:cs typeface="IBM Plex Sans Condensed Medium"/>
                <a:sym typeface="IBM Plex Sans Condensed Medium"/>
              </a:defRPr>
            </a:lvl2pPr>
            <a:lvl3pPr marL="1371600" lvl="2"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4"/>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Medium"/>
              <a:buChar char="●"/>
              <a:defRPr sz="2200">
                <a:solidFill>
                  <a:srgbClr val="408087"/>
                </a:solidFill>
                <a:latin typeface="IBM Plex Sans Medium"/>
                <a:ea typeface="IBM Plex Sans Medium"/>
                <a:cs typeface="IBM Plex Sans Medium"/>
                <a:sym typeface="IBM Plex Sans Medium"/>
              </a:defRPr>
            </a:lvl2pPr>
            <a:lvl3pPr marL="1371600" lvl="2"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6" name="Google Shape;26;p4"/>
          <p:cNvCxnSpPr/>
          <p:nvPr/>
        </p:nvCxnSpPr>
        <p:spPr>
          <a:xfrm rot="10800000" flipH="1">
            <a:off x="0" y="1327100"/>
            <a:ext cx="4349400" cy="24900"/>
          </a:xfrm>
          <a:prstGeom prst="straightConnector1">
            <a:avLst/>
          </a:prstGeom>
          <a:noFill/>
          <a:ln w="76200" cap="flat" cmpd="sng">
            <a:solidFill>
              <a:srgbClr val="FACF5A"/>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Image Slide" type="titleOnly">
  <p:cSld name="TITLE_ONL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21650" y="2497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Clr>
                <a:srgbClr val="408087"/>
              </a:buClr>
              <a:buSzPts val="3800"/>
              <a:buFont typeface="Montserrat"/>
              <a:buNone/>
              <a:defRPr sz="3800" b="1">
                <a:solidFill>
                  <a:srgbClr val="408087"/>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0" name="Google Shape;30;p5"/>
          <p:cNvCxnSpPr/>
          <p:nvPr/>
        </p:nvCxnSpPr>
        <p:spPr>
          <a:xfrm rot="10800000" flipH="1">
            <a:off x="-4650" y="1071950"/>
            <a:ext cx="9153300" cy="13800"/>
          </a:xfrm>
          <a:prstGeom prst="straightConnector1">
            <a:avLst/>
          </a:prstGeom>
          <a:noFill/>
          <a:ln w="76200" cap="flat" cmpd="sng">
            <a:solidFill>
              <a:srgbClr val="23314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valuation Slide">
  <p:cSld name="BIG_NUMBER">
    <p:bg>
      <p:bgPr>
        <a:solidFill>
          <a:srgbClr val="408087"/>
        </a:solidFill>
        <a:effectLst/>
      </p:bgPr>
    </p:bg>
    <p:spTree>
      <p:nvGrpSpPr>
        <p:cNvPr id="1" name="Shape 31"/>
        <p:cNvGrpSpPr/>
        <p:nvPr/>
      </p:nvGrpSpPr>
      <p:grpSpPr>
        <a:xfrm>
          <a:off x="0" y="0"/>
          <a:ext cx="0" cy="0"/>
          <a:chOff x="0" y="0"/>
          <a:chExt cx="0" cy="0"/>
        </a:xfrm>
      </p:grpSpPr>
      <p:sp>
        <p:nvSpPr>
          <p:cNvPr id="32" name="Google Shape;32;p6"/>
          <p:cNvSpPr/>
          <p:nvPr/>
        </p:nvSpPr>
        <p:spPr>
          <a:xfrm>
            <a:off x="439800" y="467275"/>
            <a:ext cx="8259900" cy="59097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hasCustomPrompt="1"/>
          </p:nvPr>
        </p:nvSpPr>
        <p:spPr>
          <a:xfrm>
            <a:off x="1094850" y="1236900"/>
            <a:ext cx="6954300" cy="3229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estions/Quotes/Statement" type="blank">
  <p:cSld name="BLANK">
    <p:bg>
      <p:bgPr>
        <a:solidFill>
          <a:srgbClr val="408087"/>
        </a:solid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7"/>
          <p:cNvSpPr/>
          <p:nvPr/>
        </p:nvSpPr>
        <p:spPr>
          <a:xfrm>
            <a:off x="439800" y="467275"/>
            <a:ext cx="8259900" cy="5909700"/>
          </a:xfrm>
          <a:prstGeom prst="rect">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1264500" y="783375"/>
            <a:ext cx="6390600" cy="1827900"/>
          </a:xfrm>
          <a:prstGeom prst="rect">
            <a:avLst/>
          </a:prstGeom>
        </p:spPr>
        <p:txBody>
          <a:bodyPr spcFirstLastPara="1" wrap="square" lIns="91425" tIns="91425" rIns="91425" bIns="91425" anchor="t" anchorCtr="0">
            <a:noAutofit/>
          </a:bodyPr>
          <a:lstStyle>
            <a:lvl1pPr lvl="0">
              <a:spcBef>
                <a:spcPts val="0"/>
              </a:spcBef>
              <a:spcAft>
                <a:spcPts val="0"/>
              </a:spcAft>
              <a:buClr>
                <a:srgbClr val="ED5A5A"/>
              </a:buClr>
              <a:buSzPts val="4300"/>
              <a:buNone/>
              <a:defRPr sz="4300">
                <a:solidFill>
                  <a:srgbClr val="ED5A5A"/>
                </a:solidFill>
              </a:defRPr>
            </a:lvl1pPr>
            <a:lvl2pPr lvl="1">
              <a:spcBef>
                <a:spcPts val="0"/>
              </a:spcBef>
              <a:spcAft>
                <a:spcPts val="0"/>
              </a:spcAft>
              <a:buSzPts val="2800"/>
              <a:buNone/>
              <a:defRPr>
                <a:latin typeface="IBM Plex Sans Medium"/>
                <a:ea typeface="IBM Plex Sans Medium"/>
                <a:cs typeface="IBM Plex Sans Medium"/>
                <a:sym typeface="IBM Plex Sans Medium"/>
              </a:defRPr>
            </a:lvl2pPr>
            <a:lvl3pPr lvl="2">
              <a:spcBef>
                <a:spcPts val="0"/>
              </a:spcBef>
              <a:spcAft>
                <a:spcPts val="0"/>
              </a:spcAft>
              <a:buSzPts val="2800"/>
              <a:buNone/>
              <a:defRPr>
                <a:latin typeface="IBM Plex Sans Medium"/>
                <a:ea typeface="IBM Plex Sans Medium"/>
                <a:cs typeface="IBM Plex Sans Medium"/>
                <a:sym typeface="IBM Plex Sans Medium"/>
              </a:defRPr>
            </a:lvl3pPr>
            <a:lvl4pPr lvl="3">
              <a:spcBef>
                <a:spcPts val="0"/>
              </a:spcBef>
              <a:spcAft>
                <a:spcPts val="0"/>
              </a:spcAft>
              <a:buSzPts val="2800"/>
              <a:buNone/>
              <a:defRPr>
                <a:latin typeface="IBM Plex Sans Medium"/>
                <a:ea typeface="IBM Plex Sans Medium"/>
                <a:cs typeface="IBM Plex Sans Medium"/>
                <a:sym typeface="IBM Plex Sans Medium"/>
              </a:defRPr>
            </a:lvl4pPr>
            <a:lvl5pPr lvl="4">
              <a:spcBef>
                <a:spcPts val="0"/>
              </a:spcBef>
              <a:spcAft>
                <a:spcPts val="0"/>
              </a:spcAft>
              <a:buSzPts val="2800"/>
              <a:buNone/>
              <a:defRPr>
                <a:latin typeface="IBM Plex Sans Medium"/>
                <a:ea typeface="IBM Plex Sans Medium"/>
                <a:cs typeface="IBM Plex Sans Medium"/>
                <a:sym typeface="IBM Plex Sans Medium"/>
              </a:defRPr>
            </a:lvl5pPr>
            <a:lvl6pPr lvl="5">
              <a:spcBef>
                <a:spcPts val="0"/>
              </a:spcBef>
              <a:spcAft>
                <a:spcPts val="0"/>
              </a:spcAft>
              <a:buSzPts val="2800"/>
              <a:buNone/>
              <a:defRPr>
                <a:latin typeface="IBM Plex Sans Medium"/>
                <a:ea typeface="IBM Plex Sans Medium"/>
                <a:cs typeface="IBM Plex Sans Medium"/>
                <a:sym typeface="IBM Plex Sans Medium"/>
              </a:defRPr>
            </a:lvl6pPr>
            <a:lvl7pPr lvl="6">
              <a:spcBef>
                <a:spcPts val="0"/>
              </a:spcBef>
              <a:spcAft>
                <a:spcPts val="0"/>
              </a:spcAft>
              <a:buSzPts val="2800"/>
              <a:buNone/>
              <a:defRPr>
                <a:latin typeface="IBM Plex Sans Medium"/>
                <a:ea typeface="IBM Plex Sans Medium"/>
                <a:cs typeface="IBM Plex Sans Medium"/>
                <a:sym typeface="IBM Plex Sans Medium"/>
              </a:defRPr>
            </a:lvl7pPr>
            <a:lvl8pPr lvl="7">
              <a:spcBef>
                <a:spcPts val="0"/>
              </a:spcBef>
              <a:spcAft>
                <a:spcPts val="0"/>
              </a:spcAft>
              <a:buSzPts val="2800"/>
              <a:buNone/>
              <a:defRPr>
                <a:latin typeface="IBM Plex Sans Medium"/>
                <a:ea typeface="IBM Plex Sans Medium"/>
                <a:cs typeface="IBM Plex Sans Medium"/>
                <a:sym typeface="IBM Plex Sans Medium"/>
              </a:defRPr>
            </a:lvl8pPr>
            <a:lvl9pPr lvl="8">
              <a:spcBef>
                <a:spcPts val="0"/>
              </a:spcBef>
              <a:spcAft>
                <a:spcPts val="0"/>
              </a:spcAft>
              <a:buSzPts val="2800"/>
              <a:buNone/>
              <a:defRPr>
                <a:latin typeface="IBM Plex Sans Medium"/>
                <a:ea typeface="IBM Plex Sans Medium"/>
                <a:cs typeface="IBM Plex Sans Medium"/>
                <a:sym typeface="IBM Plex Sans Medium"/>
              </a:defRPr>
            </a:lvl9pPr>
          </a:lstStyle>
          <a:p>
            <a:endParaRPr/>
          </a:p>
        </p:txBody>
      </p:sp>
      <p:cxnSp>
        <p:nvCxnSpPr>
          <p:cNvPr id="38" name="Google Shape;38;p7"/>
          <p:cNvCxnSpPr/>
          <p:nvPr/>
        </p:nvCxnSpPr>
        <p:spPr>
          <a:xfrm rot="10800000">
            <a:off x="0" y="3429000"/>
            <a:ext cx="467400" cy="0"/>
          </a:xfrm>
          <a:prstGeom prst="straightConnector1">
            <a:avLst/>
          </a:prstGeom>
          <a:noFill/>
          <a:ln w="28575" cap="flat" cmpd="sng">
            <a:solidFill>
              <a:schemeClr val="lt1"/>
            </a:solidFill>
            <a:prstDash val="solid"/>
            <a:round/>
            <a:headEnd type="none" w="med" len="med"/>
            <a:tailEnd type="none" w="med" len="med"/>
          </a:ln>
        </p:spPr>
      </p:cxnSp>
      <p:cxnSp>
        <p:nvCxnSpPr>
          <p:cNvPr id="39" name="Google Shape;39;p7"/>
          <p:cNvCxnSpPr/>
          <p:nvPr/>
        </p:nvCxnSpPr>
        <p:spPr>
          <a:xfrm rot="10800000">
            <a:off x="8699700" y="3422125"/>
            <a:ext cx="467400" cy="0"/>
          </a:xfrm>
          <a:prstGeom prst="straightConnector1">
            <a:avLst/>
          </a:prstGeom>
          <a:noFill/>
          <a:ln w="28575" cap="flat" cmpd="sng">
            <a:solidFill>
              <a:schemeClr val="lt1"/>
            </a:solidFill>
            <a:prstDash val="solid"/>
            <a:round/>
            <a:headEnd type="none" w="med" len="med"/>
            <a:tailEnd type="none" w="med" len="med"/>
          </a:ln>
        </p:spPr>
      </p:cxnSp>
      <p:sp>
        <p:nvSpPr>
          <p:cNvPr id="40" name="Google Shape;40;p7"/>
          <p:cNvSpPr txBox="1">
            <a:spLocks noGrp="1"/>
          </p:cNvSpPr>
          <p:nvPr>
            <p:ph type="subTitle" idx="1"/>
          </p:nvPr>
        </p:nvSpPr>
        <p:spPr>
          <a:xfrm>
            <a:off x="1195675" y="2679975"/>
            <a:ext cx="6390600" cy="1951500"/>
          </a:xfrm>
          <a:prstGeom prst="rect">
            <a:avLst/>
          </a:prstGeom>
        </p:spPr>
        <p:txBody>
          <a:bodyPr spcFirstLastPara="1" wrap="square" lIns="91425" tIns="91425" rIns="91425" bIns="91425" anchor="t" anchorCtr="0">
            <a:noAutofit/>
          </a:bodyPr>
          <a:lstStyle>
            <a:lvl1pPr lvl="0">
              <a:spcBef>
                <a:spcPts val="0"/>
              </a:spcBef>
              <a:spcAft>
                <a:spcPts val="0"/>
              </a:spcAft>
              <a:buClr>
                <a:srgbClr val="233142"/>
              </a:buClr>
              <a:buSzPts val="2400"/>
              <a:buNone/>
              <a:defRPr>
                <a:solidFill>
                  <a:srgbClr val="233142"/>
                </a:solidFill>
              </a:defRPr>
            </a:lvl1pPr>
            <a:lvl2pPr lvl="1">
              <a:spcBef>
                <a:spcPts val="1600"/>
              </a:spcBef>
              <a:spcAft>
                <a:spcPts val="0"/>
              </a:spcAft>
              <a:buSzPts val="2200"/>
              <a:buNone/>
              <a:defRPr/>
            </a:lvl2pPr>
            <a:lvl3pPr lvl="2">
              <a:spcBef>
                <a:spcPts val="1600"/>
              </a:spcBef>
              <a:spcAft>
                <a:spcPts val="0"/>
              </a:spcAft>
              <a:buSzPts val="1800"/>
              <a:buNone/>
              <a:defRPr/>
            </a:lvl3pPr>
            <a:lvl4pPr lvl="3">
              <a:spcBef>
                <a:spcPts val="1600"/>
              </a:spcBef>
              <a:spcAft>
                <a:spcPts val="0"/>
              </a:spcAft>
              <a:buSzPts val="1800"/>
              <a:buNone/>
              <a:defRPr/>
            </a:lvl4pPr>
            <a:lvl5pPr lvl="4">
              <a:spcBef>
                <a:spcPts val="1600"/>
              </a:spcBef>
              <a:spcAft>
                <a:spcPts val="0"/>
              </a:spcAft>
              <a:buSzPts val="1800"/>
              <a:buNone/>
              <a:defRPr/>
            </a:lvl5pPr>
            <a:lvl6pPr lvl="5">
              <a:spcBef>
                <a:spcPts val="1600"/>
              </a:spcBef>
              <a:spcAft>
                <a:spcPts val="0"/>
              </a:spcAft>
              <a:buSzPts val="1800"/>
              <a:buNone/>
              <a:defRPr/>
            </a:lvl6pPr>
            <a:lvl7pPr lvl="6">
              <a:spcBef>
                <a:spcPts val="1600"/>
              </a:spcBef>
              <a:spcAft>
                <a:spcPts val="0"/>
              </a:spcAft>
              <a:buSzPts val="1800"/>
              <a:buNone/>
              <a:defRPr/>
            </a:lvl7pPr>
            <a:lvl8pPr lvl="7">
              <a:spcBef>
                <a:spcPts val="1600"/>
              </a:spcBef>
              <a:spcAft>
                <a:spcPts val="0"/>
              </a:spcAft>
              <a:buSzPts val="1800"/>
              <a:buNone/>
              <a:defRPr/>
            </a:lvl8pPr>
            <a:lvl9pPr lvl="8">
              <a:spcBef>
                <a:spcPts val="1600"/>
              </a:spcBef>
              <a:spcAft>
                <a:spcPts val="1600"/>
              </a:spcAft>
              <a:buSzPts val="1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9"/>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spcBef>
                <a:spcPts val="0"/>
              </a:spcBef>
              <a:spcAft>
                <a:spcPts val="0"/>
              </a:spcAft>
              <a:buClr>
                <a:srgbClr val="233142"/>
              </a:buClr>
              <a:buSzPts val="5200"/>
              <a:buFont typeface="Montserrat"/>
              <a:buNone/>
              <a:defRPr sz="5200" b="1">
                <a:solidFill>
                  <a:srgbClr val="233142"/>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7" name="Google Shape;47;p9"/>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3000"/>
              <a:buFont typeface="IBM Plex Sans Condensed Medium"/>
              <a:buNone/>
              <a:defRPr sz="3000">
                <a:solidFill>
                  <a:schemeClr val="lt1"/>
                </a:solidFill>
                <a:latin typeface="IBM Plex Sans Condensed Medium"/>
                <a:ea typeface="IBM Plex Sans Condensed Medium"/>
                <a:cs typeface="IBM Plex Sans Condensed Medium"/>
                <a:sym typeface="IBM Plex Sans Condensed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8" name="Google Shape;48;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Clr>
                <a:srgbClr val="233142"/>
              </a:buClr>
              <a:buSzPts val="3600"/>
              <a:buFont typeface="Montserrat"/>
              <a:buNone/>
              <a:defRPr sz="3600" b="1">
                <a:solidFill>
                  <a:srgbClr val="233142"/>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1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Condensed Medium"/>
              <a:buChar char="●"/>
              <a:defRPr sz="2200">
                <a:solidFill>
                  <a:srgbClr val="408087"/>
                </a:solidFill>
                <a:latin typeface="IBM Plex Sans Condensed Medium"/>
                <a:ea typeface="IBM Plex Sans Condensed Medium"/>
                <a:cs typeface="IBM Plex Sans Condensed Medium"/>
                <a:sym typeface="IBM Plex Sans Condensed Medium"/>
              </a:defRPr>
            </a:lvl2pPr>
            <a:lvl3pPr marL="1371600" lvl="2" indent="-349250">
              <a:spcBef>
                <a:spcPts val="1600"/>
              </a:spcBef>
              <a:spcAft>
                <a:spcPts val="0"/>
              </a:spcAft>
              <a:buClr>
                <a:srgbClr val="408087"/>
              </a:buClr>
              <a:buSzPts val="1900"/>
              <a:buFont typeface="IBM Plex Sans Condensed Medium"/>
              <a:buChar char="■"/>
              <a:defRPr sz="1900">
                <a:solidFill>
                  <a:srgbClr val="408087"/>
                </a:solidFill>
                <a:latin typeface="IBM Plex Sans Condensed Medium"/>
                <a:ea typeface="IBM Plex Sans Condensed Medium"/>
                <a:cs typeface="IBM Plex Sans Condensed Medium"/>
                <a:sym typeface="IBM Plex Sans Condensed Medium"/>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36550">
              <a:spcBef>
                <a:spcPts val="1600"/>
              </a:spcBef>
              <a:spcAft>
                <a:spcPts val="0"/>
              </a:spcAft>
              <a:buClr>
                <a:srgbClr val="408087"/>
              </a:buClr>
              <a:buSzPts val="1700"/>
              <a:buFont typeface="IBM Plex Sans Condensed"/>
              <a:buChar char="○"/>
              <a:defRPr sz="1700">
                <a:solidFill>
                  <a:srgbClr val="408087"/>
                </a:solidFill>
                <a:latin typeface="IBM Plex Sans Condensed"/>
                <a:ea typeface="IBM Plex Sans Condensed"/>
                <a:cs typeface="IBM Plex Sans Condensed"/>
                <a:sym typeface="IBM Plex Sans Condensed"/>
              </a:defRPr>
            </a:lvl5pPr>
            <a:lvl6pPr marL="2743200" lvl="5"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6pPr>
            <a:lvl7pPr marL="3200400" lvl="6"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7pPr>
            <a:lvl8pPr marL="3657600" lvl="7"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8pPr>
            <a:lvl9pPr marL="4114800" lvl="8" indent="-342900">
              <a:spcBef>
                <a:spcPts val="1600"/>
              </a:spcBef>
              <a:spcAft>
                <a:spcPts val="1600"/>
              </a:spcAft>
              <a:buClr>
                <a:srgbClr val="408087"/>
              </a:buClr>
              <a:buSzPts val="1800"/>
              <a:buChar char="■"/>
              <a:defRPr sz="1800">
                <a:solidFill>
                  <a:srgbClr val="408087"/>
                </a:solidFill>
              </a:defRPr>
            </a:lvl9pPr>
          </a:lstStyle>
          <a:p>
            <a:endParaRPr/>
          </a:p>
        </p:txBody>
      </p:sp>
      <p:sp>
        <p:nvSpPr>
          <p:cNvPr id="52" name="Google Shape;52;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3" name="Google Shape;53;p10"/>
          <p:cNvCxnSpPr/>
          <p:nvPr/>
        </p:nvCxnSpPr>
        <p:spPr>
          <a:xfrm rot="10800000" flipH="1">
            <a:off x="0" y="1327100"/>
            <a:ext cx="4349400" cy="24900"/>
          </a:xfrm>
          <a:prstGeom prst="straightConnector1">
            <a:avLst/>
          </a:prstGeom>
          <a:noFill/>
          <a:ln w="76200" cap="flat" cmpd="sng">
            <a:solidFill>
              <a:srgbClr val="FACF5A"/>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Montserrat"/>
              <a:buNone/>
              <a:defRPr sz="3000" b="1">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 name="Google Shape;56;p11"/>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Condensed Medium"/>
              <a:buChar char="●"/>
              <a:defRPr sz="2200">
                <a:solidFill>
                  <a:srgbClr val="408087"/>
                </a:solidFill>
                <a:latin typeface="IBM Plex Sans Condensed Medium"/>
                <a:ea typeface="IBM Plex Sans Condensed Medium"/>
                <a:cs typeface="IBM Plex Sans Condensed Medium"/>
                <a:sym typeface="IBM Plex Sans Condensed Medium"/>
              </a:defRPr>
            </a:lvl2pPr>
            <a:lvl3pPr marL="1371600" lvl="2"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7" name="Google Shape;57;p11"/>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Medium"/>
              <a:buChar char="●"/>
              <a:defRPr sz="2200">
                <a:solidFill>
                  <a:srgbClr val="408087"/>
                </a:solidFill>
                <a:latin typeface="IBM Plex Sans Medium"/>
                <a:ea typeface="IBM Plex Sans Medium"/>
                <a:cs typeface="IBM Plex Sans Medium"/>
                <a:sym typeface="IBM Plex Sans Medium"/>
              </a:defRPr>
            </a:lvl2pPr>
            <a:lvl3pPr marL="1371600" lvl="2"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8" name="Google Shape;58;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9" name="Google Shape;59;p11"/>
          <p:cNvCxnSpPr/>
          <p:nvPr/>
        </p:nvCxnSpPr>
        <p:spPr>
          <a:xfrm rot="10800000" flipH="1">
            <a:off x="0" y="1327100"/>
            <a:ext cx="4349400" cy="24900"/>
          </a:xfrm>
          <a:prstGeom prst="straightConnector1">
            <a:avLst/>
          </a:prstGeom>
          <a:noFill/>
          <a:ln w="76200" cap="flat" cmpd="sng">
            <a:solidFill>
              <a:srgbClr val="FACF5A"/>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33142"/>
              </a:buClr>
              <a:buSzPts val="3600"/>
              <a:buFont typeface="Montserrat"/>
              <a:buNone/>
              <a:defRPr sz="3600" b="1">
                <a:solidFill>
                  <a:srgbClr val="233142"/>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lnSpc>
                <a:spcPct val="115000"/>
              </a:lnSpc>
              <a:spcBef>
                <a:spcPts val="1600"/>
              </a:spcBef>
              <a:spcAft>
                <a:spcPts val="0"/>
              </a:spcAft>
              <a:buClr>
                <a:srgbClr val="408087"/>
              </a:buClr>
              <a:buSzPts val="2200"/>
              <a:buFont typeface="IBM Plex Sans Condensed Medium"/>
              <a:buChar char="●"/>
              <a:defRPr sz="2200">
                <a:solidFill>
                  <a:srgbClr val="408087"/>
                </a:solidFill>
                <a:latin typeface="IBM Plex Sans Condensed Medium"/>
                <a:ea typeface="IBM Plex Sans Condensed Medium"/>
                <a:cs typeface="IBM Plex Sans Condensed Medium"/>
                <a:sym typeface="IBM Plex Sans Condensed Medium"/>
              </a:defRPr>
            </a:lvl2pPr>
            <a:lvl3pPr marL="1371600" lvl="2"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6pPr>
            <a:lvl7pPr marL="3200400" lvl="6"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7pPr>
            <a:lvl8pPr marL="3657600" lvl="7"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8pPr>
            <a:lvl9pPr marL="4114800" lvl="8" indent="-342900">
              <a:lnSpc>
                <a:spcPct val="115000"/>
              </a:lnSpc>
              <a:spcBef>
                <a:spcPts val="1600"/>
              </a:spcBef>
              <a:spcAft>
                <a:spcPts val="160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33142"/>
              </a:buClr>
              <a:buSzPts val="3600"/>
              <a:buFont typeface="Montserrat"/>
              <a:buNone/>
              <a:defRPr sz="3600" b="1">
                <a:solidFill>
                  <a:srgbClr val="233142"/>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43" name="Google Shape;43;p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lnSpc>
                <a:spcPct val="115000"/>
              </a:lnSpc>
              <a:spcBef>
                <a:spcPts val="1600"/>
              </a:spcBef>
              <a:spcAft>
                <a:spcPts val="0"/>
              </a:spcAft>
              <a:buClr>
                <a:srgbClr val="408087"/>
              </a:buClr>
              <a:buSzPts val="2200"/>
              <a:buFont typeface="IBM Plex Sans Condensed Medium"/>
              <a:buChar char="●"/>
              <a:defRPr sz="2200">
                <a:solidFill>
                  <a:srgbClr val="408087"/>
                </a:solidFill>
                <a:latin typeface="IBM Plex Sans Condensed Medium"/>
                <a:ea typeface="IBM Plex Sans Condensed Medium"/>
                <a:cs typeface="IBM Plex Sans Condensed Medium"/>
                <a:sym typeface="IBM Plex Sans Condensed Medium"/>
              </a:defRPr>
            </a:lvl2pPr>
            <a:lvl3pPr marL="1371600" lvl="2"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6pPr>
            <a:lvl7pPr marL="3200400" lvl="6"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7pPr>
            <a:lvl8pPr marL="3657600" lvl="7"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8pPr>
            <a:lvl9pPr marL="4114800" lvl="8" indent="-342900">
              <a:lnSpc>
                <a:spcPct val="115000"/>
              </a:lnSpc>
              <a:spcBef>
                <a:spcPts val="1600"/>
              </a:spcBef>
              <a:spcAft>
                <a:spcPts val="160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9pPr>
          </a:lstStyle>
          <a:p>
            <a:endParaRPr/>
          </a:p>
        </p:txBody>
      </p:sp>
      <p:sp>
        <p:nvSpPr>
          <p:cNvPr id="44" name="Google Shape;44;p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ionaldb.org/info-center/deaf-blindness-overvi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tionaldb.org/products/national-child-count/report-2019/"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CyzGdDge3ZQ"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1.jpg"/><Relationship Id="rId4" Type="http://schemas.openxmlformats.org/officeDocument/2006/relationships/hyperlink" Target="https://www.youtube.com/watch?v=HeL9d86UNT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3wOeTjAinAc"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2.jpg"/><Relationship Id="rId5" Type="http://schemas.openxmlformats.org/officeDocument/2006/relationships/hyperlink" Target="https://youtu.be/JDWRI2dVpww" TargetMode="External"/><Relationship Id="rId4" Type="http://schemas.openxmlformats.org/officeDocument/2006/relationships/hyperlink" Target="https://youtu.be/vzsek0pqKR4"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nationaldb.org/products/ei-framewor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www.nationaldb.org/products/modules/ohoa/" TargetMode="External"/><Relationship Id="rId4" Type="http://schemas.openxmlformats.org/officeDocument/2006/relationships/hyperlink" Target="https://veipd.org/elearn/enrol/index.php?id=55"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handsandvoices.org/" TargetMode="External"/><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https://www.usher-syndrome.org/" TargetMode="External"/><Relationship Id="rId5" Type="http://schemas.openxmlformats.org/officeDocument/2006/relationships/hyperlink" Target="https://www.chargesyndrome.org/" TargetMode="External"/><Relationship Id="rId10" Type="http://schemas.openxmlformats.org/officeDocument/2006/relationships/image" Target="../media/image17.png"/><Relationship Id="rId4" Type="http://schemas.openxmlformats.org/officeDocument/2006/relationships/hyperlink" Target="https://nfadb.org/" TargetMode="External"/><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hyperlink" Target="https://www.nationaldb.org/media/doc/Range_of_Combined_Vision_and_Hearing_Loss_in_Deafblindness_a.pdf" TargetMode="External"/><Relationship Id="rId3" Type="http://schemas.openxmlformats.org/officeDocument/2006/relationships/hyperlink" Target="http://nationaldb.org" TargetMode="External"/><Relationship Id="rId7" Type="http://schemas.openxmlformats.org/officeDocument/2006/relationships/hyperlink" Target="https://ohiodeafblind.org/images/pdfs/Decision-Tree-2017.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documents.nationaldb.org/products/EI/RiskFactors.pdf" TargetMode="External"/><Relationship Id="rId11" Type="http://schemas.openxmlformats.org/officeDocument/2006/relationships/image" Target="../media/image18.jpg"/><Relationship Id="rId5" Type="http://schemas.openxmlformats.org/officeDocument/2006/relationships/hyperlink" Target="https://www.nationaldb.org/products/national-child-count/report-2019/" TargetMode="External"/><Relationship Id="rId10" Type="http://schemas.openxmlformats.org/officeDocument/2006/relationships/hyperlink" Target="https://www.nationaldb.org/for-families/" TargetMode="External"/><Relationship Id="rId4" Type="http://schemas.openxmlformats.org/officeDocument/2006/relationships/hyperlink" Target="https://www.nationaldb.org/info-center/" TargetMode="External"/><Relationship Id="rId9" Type="http://schemas.openxmlformats.org/officeDocument/2006/relationships/hyperlink" Target="https://www.nationaldb.org/state-deaf-blind-projec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mailto:emma.nelson@hknc.org"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hyperlink" Target="mailto:robbin.bull@hkn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b="0">
                <a:latin typeface="Montserrat ExtraBold"/>
                <a:ea typeface="Montserrat ExtraBold"/>
                <a:cs typeface="Montserrat ExtraBold"/>
                <a:sym typeface="Montserrat ExtraBold"/>
              </a:rPr>
              <a:t>Identification and Referral of Children with Deaf-Blindness</a:t>
            </a:r>
            <a:endParaRPr sz="4200" b="0">
              <a:solidFill>
                <a:srgbClr val="233142"/>
              </a:solidFill>
              <a:latin typeface="Montserrat ExtraBold"/>
              <a:ea typeface="Montserrat ExtraBold"/>
              <a:cs typeface="Montserrat ExtraBold"/>
              <a:sym typeface="Montserrat ExtraBold"/>
            </a:endParaRPr>
          </a:p>
        </p:txBody>
      </p:sp>
      <p:sp>
        <p:nvSpPr>
          <p:cNvPr id="88" name="Google Shape;88;p17"/>
          <p:cNvSpPr txBox="1">
            <a:spLocks noGrp="1"/>
          </p:cNvSpPr>
          <p:nvPr>
            <p:ph type="subTitle" idx="1"/>
          </p:nvPr>
        </p:nvSpPr>
        <p:spPr>
          <a:xfrm>
            <a:off x="187050" y="4898508"/>
            <a:ext cx="8520600" cy="10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IBM Plex Sans Condensed"/>
                <a:ea typeface="IBM Plex Sans Condensed"/>
                <a:cs typeface="IBM Plex Sans Condensed"/>
                <a:sym typeface="IBM Plex Sans Condensed"/>
              </a:rPr>
              <a:t>Robbin Bull</a:t>
            </a:r>
            <a:endParaRPr b="1">
              <a:latin typeface="IBM Plex Sans Condensed"/>
              <a:ea typeface="IBM Plex Sans Condensed"/>
              <a:cs typeface="IBM Plex Sans Condensed"/>
              <a:sym typeface="IBM Plex Sans Condensed"/>
            </a:endParaRPr>
          </a:p>
          <a:p>
            <a:pPr marL="0" lvl="0" indent="0" algn="l" rtl="0">
              <a:spcBef>
                <a:spcPts val="0"/>
              </a:spcBef>
              <a:spcAft>
                <a:spcPts val="0"/>
              </a:spcAft>
              <a:buNone/>
            </a:pPr>
            <a:r>
              <a:rPr lang="en" b="1">
                <a:latin typeface="IBM Plex Sans Condensed"/>
                <a:ea typeface="IBM Plex Sans Condensed"/>
                <a:cs typeface="IBM Plex Sans Condensed"/>
                <a:sym typeface="IBM Plex Sans Condensed"/>
              </a:rPr>
              <a:t>Emma Nelson</a:t>
            </a:r>
            <a:endParaRPr b="1">
              <a:latin typeface="IBM Plex Sans Condensed"/>
              <a:ea typeface="IBM Plex Sans Condensed"/>
              <a:cs typeface="IBM Plex Sans Condensed"/>
              <a:sym typeface="IBM Plex Sans Condensed"/>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 of Deaf-Blindness</a:t>
            </a:r>
            <a:endParaRPr/>
          </a:p>
        </p:txBody>
      </p:sp>
      <p:sp>
        <p:nvSpPr>
          <p:cNvPr id="146" name="Google Shape;146;p2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“Deaf-Blindness” refers to combined vision and hearing loss.</a:t>
            </a:r>
            <a:endParaRPr/>
          </a:p>
          <a:p>
            <a:pPr marL="457200" lvl="0" indent="-381000" algn="l" rtl="0">
              <a:spcBef>
                <a:spcPts val="1000"/>
              </a:spcBef>
              <a:spcAft>
                <a:spcPts val="0"/>
              </a:spcAft>
              <a:buSzPts val="2400"/>
              <a:buChar char="●"/>
            </a:pPr>
            <a:r>
              <a:rPr lang="en"/>
              <a:t>Any range of combined vision and hearing loss that significantly limits the child’s ability to get information from people, objects, and activities around them.</a:t>
            </a:r>
            <a:endParaRPr/>
          </a:p>
          <a:p>
            <a:pPr marL="457200" lvl="0" indent="-381000" algn="l" rtl="0">
              <a:spcBef>
                <a:spcPts val="1000"/>
              </a:spcBef>
              <a:spcAft>
                <a:spcPts val="1000"/>
              </a:spcAft>
              <a:buSzPts val="2400"/>
              <a:buChar char="●"/>
            </a:pPr>
            <a:r>
              <a:rPr lang="en"/>
              <a:t>Losses can cause developmental delays: language/communication, social emotional skills, cognition, adaptive, and motor.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94050" y="577775"/>
            <a:ext cx="8955900" cy="76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Common Causes</a:t>
            </a:r>
            <a:endParaRPr/>
          </a:p>
        </p:txBody>
      </p:sp>
      <p:sp>
        <p:nvSpPr>
          <p:cNvPr id="152" name="Google Shape;152;p27"/>
          <p:cNvSpPr txBox="1">
            <a:spLocks noGrp="1"/>
          </p:cNvSpPr>
          <p:nvPr>
            <p:ph type="body" idx="1"/>
          </p:nvPr>
        </p:nvSpPr>
        <p:spPr>
          <a:xfrm>
            <a:off x="311700" y="1455849"/>
            <a:ext cx="8520600" cy="511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latin typeface="IBM Plex Sans"/>
                <a:ea typeface="IBM Plex Sans"/>
                <a:cs typeface="IBM Plex Sans"/>
                <a:sym typeface="IBM Plex Sans"/>
              </a:rPr>
              <a:t>Hereditary Syndromes/Disorders</a:t>
            </a:r>
            <a:r>
              <a:rPr lang="en"/>
              <a:t> </a:t>
            </a:r>
            <a:endParaRPr/>
          </a:p>
          <a:p>
            <a:pPr marL="457200" lvl="0" indent="0" algn="l" rtl="0">
              <a:spcBef>
                <a:spcPts val="1600"/>
              </a:spcBef>
              <a:spcAft>
                <a:spcPts val="0"/>
              </a:spcAft>
              <a:buNone/>
            </a:pPr>
            <a:r>
              <a:rPr lang="en" sz="2200"/>
              <a:t>Examples: CHARGE Syndrome, Usher syndrome, Down syndrome (Trisomy 21 syndrome)</a:t>
            </a:r>
            <a:endParaRPr sz="2200"/>
          </a:p>
          <a:p>
            <a:pPr marL="0" lvl="0" indent="0" algn="l" rtl="0">
              <a:spcBef>
                <a:spcPts val="1600"/>
              </a:spcBef>
              <a:spcAft>
                <a:spcPts val="0"/>
              </a:spcAft>
              <a:buClr>
                <a:schemeClr val="dk1"/>
              </a:buClr>
              <a:buSzPts val="1100"/>
              <a:buFont typeface="Arial"/>
              <a:buNone/>
            </a:pPr>
            <a:r>
              <a:rPr lang="en" b="1">
                <a:latin typeface="IBM Plex Sans"/>
                <a:ea typeface="IBM Plex Sans"/>
                <a:cs typeface="IBM Plex Sans"/>
                <a:sym typeface="IBM Plex Sans"/>
              </a:rPr>
              <a:t>Prenatal complications</a:t>
            </a:r>
            <a:r>
              <a:rPr lang="en"/>
              <a:t> </a:t>
            </a:r>
            <a:endParaRPr/>
          </a:p>
          <a:p>
            <a:pPr marL="457200" lvl="0" indent="0" algn="l" rtl="0">
              <a:spcBef>
                <a:spcPts val="1600"/>
              </a:spcBef>
              <a:spcAft>
                <a:spcPts val="0"/>
              </a:spcAft>
              <a:buNone/>
            </a:pPr>
            <a:r>
              <a:rPr lang="en" sz="2200"/>
              <a:t>Examples: Cytomegalovirus (CMV), Hydrocephaly, Microcephaly</a:t>
            </a:r>
            <a:endParaRPr sz="2200"/>
          </a:p>
          <a:p>
            <a:pPr marL="0" lvl="0" indent="0" algn="l" rtl="0">
              <a:spcBef>
                <a:spcPts val="1600"/>
              </a:spcBef>
              <a:spcAft>
                <a:spcPts val="0"/>
              </a:spcAft>
              <a:buClr>
                <a:schemeClr val="dk1"/>
              </a:buClr>
              <a:buSzPts val="1100"/>
              <a:buFont typeface="Arial"/>
              <a:buNone/>
            </a:pPr>
            <a:r>
              <a:rPr lang="en" b="1">
                <a:latin typeface="IBM Plex Sans"/>
                <a:ea typeface="IBM Plex Sans"/>
                <a:cs typeface="IBM Plex Sans"/>
                <a:sym typeface="IBM Plex Sans"/>
              </a:rPr>
              <a:t>Postnatal complications</a:t>
            </a:r>
            <a:r>
              <a:rPr lang="en"/>
              <a:t> </a:t>
            </a:r>
            <a:endParaRPr/>
          </a:p>
          <a:p>
            <a:pPr marL="457200" lvl="0" indent="0" algn="l" rtl="0">
              <a:spcBef>
                <a:spcPts val="1600"/>
              </a:spcBef>
              <a:spcAft>
                <a:spcPts val="0"/>
              </a:spcAft>
              <a:buNone/>
            </a:pPr>
            <a:r>
              <a:rPr lang="en" sz="2200"/>
              <a:t>Examples: Asphyxia, Severe Head Injury, Meningitis, Trauma/Loss of Oxygen at Birth</a:t>
            </a:r>
            <a:endParaRPr sz="2200"/>
          </a:p>
          <a:p>
            <a:pPr marL="0" lvl="0" indent="0" algn="l" rtl="0">
              <a:spcBef>
                <a:spcPts val="1600"/>
              </a:spcBef>
              <a:spcAft>
                <a:spcPts val="0"/>
              </a:spcAft>
              <a:buClr>
                <a:schemeClr val="dk1"/>
              </a:buClr>
              <a:buSzPts val="1100"/>
              <a:buFont typeface="Arial"/>
              <a:buNone/>
            </a:pPr>
            <a:r>
              <a:rPr lang="en" u="sng">
                <a:solidFill>
                  <a:schemeClr val="hlink"/>
                </a:solidFill>
                <a:hlinkClick r:id="rId3"/>
              </a:rPr>
              <a:t>Learn more about the causes of deaf-blindness →</a:t>
            </a: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Learn about Deaf-Blindness</a:t>
            </a:r>
            <a:endParaRPr dirty="0"/>
          </a:p>
        </p:txBody>
      </p:sp>
      <p:pic>
        <p:nvPicPr>
          <p:cNvPr id="158" name="Google Shape;158;p28" descr="Screenshot of a child profile from the &quot;Causes&quot; page of the NCDB website."/>
          <p:cNvPicPr preferRelativeResize="0"/>
          <p:nvPr/>
        </p:nvPicPr>
        <p:blipFill>
          <a:blip r:embed="rId3">
            <a:alphaModFix/>
          </a:blip>
          <a:stretch>
            <a:fillRect/>
          </a:stretch>
        </p:blipFill>
        <p:spPr>
          <a:xfrm>
            <a:off x="798184" y="1669650"/>
            <a:ext cx="7547639" cy="4799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National Deaf-Blind Child Count </a:t>
            </a:r>
            <a:endParaRPr dirty="0"/>
          </a:p>
        </p:txBody>
      </p:sp>
      <p:sp>
        <p:nvSpPr>
          <p:cNvPr id="164" name="Google Shape;164;p2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a:t>Authorized by the U.S. Department of Education, Office of Special Education</a:t>
            </a:r>
            <a:endParaRPr/>
          </a:p>
          <a:p>
            <a:pPr marL="457200" lvl="0" indent="-381000" algn="l" rtl="0">
              <a:lnSpc>
                <a:spcPct val="100000"/>
              </a:lnSpc>
              <a:spcBef>
                <a:spcPts val="1000"/>
              </a:spcBef>
              <a:spcAft>
                <a:spcPts val="0"/>
              </a:spcAft>
              <a:buSzPts val="2400"/>
              <a:buChar char="●"/>
            </a:pPr>
            <a:r>
              <a:rPr lang="en"/>
              <a:t>Started in 1986</a:t>
            </a:r>
            <a:endParaRPr/>
          </a:p>
          <a:p>
            <a:pPr marL="457200" lvl="0" indent="-381000" algn="l" rtl="0">
              <a:lnSpc>
                <a:spcPct val="100000"/>
              </a:lnSpc>
              <a:spcBef>
                <a:spcPts val="1000"/>
              </a:spcBef>
              <a:spcAft>
                <a:spcPts val="0"/>
              </a:spcAft>
              <a:buSzPts val="2400"/>
              <a:buChar char="●"/>
            </a:pPr>
            <a:r>
              <a:rPr lang="en"/>
              <a:t>Each state conducts a count of children and youth who are deaf-blind (birth through age 21).</a:t>
            </a:r>
            <a:endParaRPr/>
          </a:p>
          <a:p>
            <a:pPr marL="457200" lvl="0" indent="-381000" algn="l" rtl="0">
              <a:lnSpc>
                <a:spcPct val="100000"/>
              </a:lnSpc>
              <a:spcBef>
                <a:spcPts val="1000"/>
              </a:spcBef>
              <a:spcAft>
                <a:spcPts val="0"/>
              </a:spcAft>
              <a:buSzPts val="2400"/>
              <a:buChar char="●"/>
            </a:pPr>
            <a:r>
              <a:rPr lang="en"/>
              <a:t>State data is compiled and reported in the annual </a:t>
            </a:r>
            <a:r>
              <a:rPr lang="en" i="1" u="sng">
                <a:hlinkClick r:id="rId3"/>
              </a:rPr>
              <a:t>National Child Count of Children and Youth who are Deaf-Blind</a:t>
            </a:r>
            <a:r>
              <a:rPr lang="en"/>
              <a:t>.</a:t>
            </a:r>
            <a:endParaRPr/>
          </a:p>
          <a:p>
            <a:pPr marL="457200" lvl="0" indent="-381000" algn="l" rtl="0">
              <a:lnSpc>
                <a:spcPct val="100000"/>
              </a:lnSpc>
              <a:spcBef>
                <a:spcPts val="1000"/>
              </a:spcBef>
              <a:spcAft>
                <a:spcPts val="0"/>
              </a:spcAft>
              <a:buSzPts val="2400"/>
              <a:buChar char="●"/>
            </a:pPr>
            <a:r>
              <a:rPr lang="en"/>
              <a:t>87% of children on the deaf-blind child count have one or more disabilities - </a:t>
            </a:r>
            <a:r>
              <a:rPr lang="en" u="sng"/>
              <a:t>in addition to deaf-blindness</a:t>
            </a:r>
            <a:endParaRPr u="sng"/>
          </a:p>
          <a:p>
            <a:pPr marL="0" lvl="0" indent="0" algn="l" rtl="0">
              <a:lnSpc>
                <a:spcPct val="90000"/>
              </a:lnSpc>
              <a:spcBef>
                <a:spcPts val="1000"/>
              </a:spcBef>
              <a:spcAft>
                <a:spcPts val="0"/>
              </a:spcAft>
              <a:buClr>
                <a:schemeClr val="dk1"/>
              </a:buClr>
              <a:buSzPts val="600"/>
              <a:buFont typeface="Arial"/>
              <a:buNone/>
            </a:pPr>
            <a:endParaRPr>
              <a:solidFill>
                <a:srgbClr val="000000"/>
              </a:solidFill>
            </a:endParaRPr>
          </a:p>
          <a:p>
            <a:pPr marL="0" lvl="0" indent="0" algn="l" rtl="0">
              <a:spcBef>
                <a:spcPts val="0"/>
              </a:spcBef>
              <a:spcAft>
                <a:spcPts val="1600"/>
              </a:spcAft>
              <a:buNone/>
            </a:pP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Low Incidence Population</a:t>
            </a:r>
            <a:endParaRPr sz="3600" dirty="0"/>
          </a:p>
        </p:txBody>
      </p:sp>
      <p:sp>
        <p:nvSpPr>
          <p:cNvPr id="172" name="Google Shape;172;p30"/>
          <p:cNvSpPr txBox="1"/>
          <p:nvPr/>
        </p:nvSpPr>
        <p:spPr>
          <a:xfrm>
            <a:off x="783250" y="1669275"/>
            <a:ext cx="35055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b="1">
                <a:solidFill>
                  <a:srgbClr val="408087"/>
                </a:solidFill>
                <a:latin typeface="IBM Plex Sans"/>
                <a:ea typeface="IBM Plex Sans"/>
                <a:cs typeface="IBM Plex Sans"/>
                <a:sym typeface="IBM Plex Sans"/>
              </a:rPr>
              <a:t>Children Birth - 21</a:t>
            </a:r>
            <a:endParaRPr sz="2900" b="1">
              <a:solidFill>
                <a:srgbClr val="408087"/>
              </a:solidFill>
              <a:latin typeface="IBM Plex Sans"/>
              <a:ea typeface="IBM Plex Sans"/>
              <a:cs typeface="IBM Plex Sans"/>
              <a:sym typeface="IBM Plex Sans"/>
            </a:endParaRPr>
          </a:p>
        </p:txBody>
      </p:sp>
      <p:sp>
        <p:nvSpPr>
          <p:cNvPr id="170" name="Google Shape;170;p30"/>
          <p:cNvSpPr txBox="1">
            <a:spLocks noGrp="1"/>
          </p:cNvSpPr>
          <p:nvPr>
            <p:ph type="body" idx="1"/>
          </p:nvPr>
        </p:nvSpPr>
        <p:spPr>
          <a:xfrm>
            <a:off x="311700" y="2656275"/>
            <a:ext cx="4258500" cy="3649800"/>
          </a:xfrm>
          <a:prstGeom prst="rect">
            <a:avLst/>
          </a:prstGeom>
        </p:spPr>
        <p:txBody>
          <a:bodyPr spcFirstLastPara="1" wrap="square" lIns="91425" tIns="91425" rIns="91425" bIns="91425" anchor="t" anchorCtr="0">
            <a:noAutofit/>
          </a:bodyPr>
          <a:lstStyle/>
          <a:p>
            <a:pPr marL="457200" lvl="0" indent="-381000" algn="l" rtl="0">
              <a:lnSpc>
                <a:spcPct val="120000"/>
              </a:lnSpc>
              <a:spcBef>
                <a:spcPts val="0"/>
              </a:spcBef>
              <a:spcAft>
                <a:spcPts val="0"/>
              </a:spcAft>
              <a:buSzPts val="2400"/>
              <a:buChar char="●"/>
            </a:pPr>
            <a:r>
              <a:rPr lang="en" dirty="0"/>
              <a:t>Blue circle: All children in the U.S. </a:t>
            </a:r>
            <a:r>
              <a:rPr lang="en" sz="2000" dirty="0"/>
              <a:t>(~90 mil</a:t>
            </a:r>
            <a:r>
              <a:rPr lang="en" sz="1600" baseline="30000" dirty="0"/>
              <a:t>*</a:t>
            </a:r>
            <a:r>
              <a:rPr lang="en" sz="2000" dirty="0"/>
              <a:t>)</a:t>
            </a:r>
            <a:endParaRPr sz="2000" dirty="0"/>
          </a:p>
          <a:p>
            <a:pPr marL="457200" lvl="0" indent="-381000" algn="l" rtl="0">
              <a:lnSpc>
                <a:spcPct val="120000"/>
              </a:lnSpc>
              <a:spcBef>
                <a:spcPts val="0"/>
              </a:spcBef>
              <a:spcAft>
                <a:spcPts val="0"/>
              </a:spcAft>
              <a:buSzPts val="2400"/>
              <a:buChar char="●"/>
            </a:pPr>
            <a:r>
              <a:rPr lang="en" dirty="0"/>
              <a:t>Yellow circle: Children in special education </a:t>
            </a:r>
            <a:r>
              <a:rPr lang="en" sz="2000" dirty="0"/>
              <a:t>(7,426,720</a:t>
            </a:r>
            <a:r>
              <a:rPr lang="en" sz="2000" baseline="30000" dirty="0"/>
              <a:t>*</a:t>
            </a:r>
            <a:r>
              <a:rPr lang="en" sz="2000" dirty="0"/>
              <a:t>) 8% of U.S.</a:t>
            </a:r>
            <a:endParaRPr sz="2000" dirty="0"/>
          </a:p>
          <a:p>
            <a:pPr marL="457200" lvl="0" indent="-381000" algn="l" rtl="0">
              <a:lnSpc>
                <a:spcPct val="120000"/>
              </a:lnSpc>
              <a:spcBef>
                <a:spcPts val="0"/>
              </a:spcBef>
              <a:spcAft>
                <a:spcPts val="0"/>
              </a:spcAft>
              <a:buSzPts val="2400"/>
              <a:buChar char="●"/>
            </a:pPr>
            <a:r>
              <a:rPr lang="en" dirty="0"/>
              <a:t>Red circle: Children with deaf-blindness </a:t>
            </a:r>
            <a:r>
              <a:rPr lang="en" sz="2000" dirty="0"/>
              <a:t>(9,904</a:t>
            </a:r>
            <a:r>
              <a:rPr lang="en" sz="1700" baseline="30000" dirty="0"/>
              <a:t>^</a:t>
            </a:r>
            <a:r>
              <a:rPr lang="en" sz="2000" dirty="0"/>
              <a:t>)</a:t>
            </a:r>
            <a:endParaRPr sz="2000" dirty="0"/>
          </a:p>
          <a:p>
            <a:pPr marL="457200" lvl="0" indent="0" algn="l" rtl="0">
              <a:lnSpc>
                <a:spcPct val="120000"/>
              </a:lnSpc>
              <a:spcBef>
                <a:spcPts val="0"/>
              </a:spcBef>
              <a:spcAft>
                <a:spcPts val="0"/>
              </a:spcAft>
              <a:buNone/>
            </a:pPr>
            <a:r>
              <a:rPr lang="en" sz="2000" b="1" dirty="0">
                <a:latin typeface="IBM Plex Sans"/>
                <a:ea typeface="IBM Plex Sans"/>
                <a:cs typeface="IBM Plex Sans"/>
                <a:sym typeface="IBM Plex Sans"/>
              </a:rPr>
              <a:t>.16%</a:t>
            </a:r>
            <a:r>
              <a:rPr lang="en" sz="2000" dirty="0"/>
              <a:t> of special education</a:t>
            </a:r>
            <a:endParaRPr sz="2000" dirty="0"/>
          </a:p>
        </p:txBody>
      </p:sp>
      <p:sp>
        <p:nvSpPr>
          <p:cNvPr id="171" name="Google Shape;171;p30"/>
          <p:cNvSpPr txBox="1"/>
          <p:nvPr/>
        </p:nvSpPr>
        <p:spPr>
          <a:xfrm>
            <a:off x="0" y="6386300"/>
            <a:ext cx="7488000" cy="6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BM Plex Sans Medium"/>
                <a:ea typeface="IBM Plex Sans Medium"/>
                <a:cs typeface="IBM Plex Sans Medium"/>
                <a:sym typeface="IBM Plex Sans Medium"/>
              </a:rPr>
              <a:t>*42nd Annual Report to Congress; ^2018 National Deaf-Blind Child Count</a:t>
            </a:r>
            <a:endParaRPr>
              <a:latin typeface="IBM Plex Sans Medium"/>
              <a:ea typeface="IBM Plex Sans Medium"/>
              <a:cs typeface="IBM Plex Sans Medium"/>
              <a:sym typeface="IBM Plex Sans Medium"/>
            </a:endParaRPr>
          </a:p>
        </p:txBody>
      </p:sp>
      <p:pic>
        <p:nvPicPr>
          <p:cNvPr id="173" name="Google Shape;173;p30" descr="Large blue circle is U.S. population; small yellow circle is special ed population; tiny red dot is deaf-blind population. Red dot must be magnified to be seen."/>
          <p:cNvPicPr preferRelativeResize="0"/>
          <p:nvPr/>
        </p:nvPicPr>
        <p:blipFill>
          <a:blip r:embed="rId3">
            <a:alphaModFix/>
          </a:blip>
          <a:stretch>
            <a:fillRect/>
          </a:stretch>
        </p:blipFill>
        <p:spPr>
          <a:xfrm>
            <a:off x="4722600" y="1509267"/>
            <a:ext cx="4269000" cy="37345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Deaf-Blind: Ages 0-2 Population</a:t>
            </a:r>
            <a:endParaRPr dirty="0"/>
          </a:p>
        </p:txBody>
      </p:sp>
      <p:pic>
        <p:nvPicPr>
          <p:cNvPr id="180" name="Google Shape;180;p31" descr="Bar chart: Under age 1 = .7%; Age 1 = 1.9%; Age 2 = 3.6%"/>
          <p:cNvPicPr preferRelativeResize="0"/>
          <p:nvPr/>
        </p:nvPicPr>
        <p:blipFill>
          <a:blip r:embed="rId3">
            <a:alphaModFix/>
          </a:blip>
          <a:stretch>
            <a:fillRect/>
          </a:stretch>
        </p:blipFill>
        <p:spPr>
          <a:xfrm>
            <a:off x="311700" y="1509267"/>
            <a:ext cx="8095944" cy="4593509"/>
          </a:xfrm>
          <a:prstGeom prst="rect">
            <a:avLst/>
          </a:prstGeom>
          <a:noFill/>
          <a:ln>
            <a:noFill/>
          </a:ln>
        </p:spPr>
      </p:pic>
      <p:sp>
        <p:nvSpPr>
          <p:cNvPr id="179" name="Google Shape;179;p31"/>
          <p:cNvSpPr txBox="1"/>
          <p:nvPr/>
        </p:nvSpPr>
        <p:spPr>
          <a:xfrm>
            <a:off x="3044858" y="6447933"/>
            <a:ext cx="5962042" cy="3694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dk1"/>
                </a:solidFill>
                <a:latin typeface="Tahoma"/>
                <a:ea typeface="Tahoma"/>
                <a:cs typeface="Tahoma"/>
                <a:sym typeface="Tahoma"/>
              </a:rPr>
              <a:t>2019 National Child Count of Children and Youth Who Are Deaf-Blind Report, National Center on Deaf-Blindness</a:t>
            </a:r>
            <a:endParaRPr sz="900" dirty="0">
              <a:solidFill>
                <a:schemeClr val="dk1"/>
              </a:solidFill>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17093" y="470819"/>
            <a:ext cx="8520600" cy="763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700"/>
              <a:buFont typeface="Bookman Old Style"/>
              <a:buNone/>
            </a:pPr>
            <a:r>
              <a:rPr lang="en" sz="3600" dirty="0"/>
              <a:t>National DB Count: Percent Birth - 2</a:t>
            </a:r>
            <a:endParaRPr sz="3600" dirty="0"/>
          </a:p>
        </p:txBody>
      </p:sp>
      <p:pic>
        <p:nvPicPr>
          <p:cNvPr id="186" name="Google Shape;186;p32" descr="Bar graph of all states. National average line is at 6.2%. Some states over average, some less than average."/>
          <p:cNvPicPr preferRelativeResize="0"/>
          <p:nvPr/>
        </p:nvPicPr>
        <p:blipFill rotWithShape="1">
          <a:blip r:embed="rId3">
            <a:alphaModFix/>
          </a:blip>
          <a:srcRect t="1484" b="1494"/>
          <a:stretch/>
        </p:blipFill>
        <p:spPr>
          <a:xfrm>
            <a:off x="95693" y="1796903"/>
            <a:ext cx="8963400" cy="4401900"/>
          </a:xfrm>
          <a:prstGeom prst="rect">
            <a:avLst/>
          </a:prstGeom>
          <a:noFill/>
          <a:ln>
            <a:noFill/>
          </a:ln>
        </p:spPr>
      </p:pic>
      <p:sp>
        <p:nvSpPr>
          <p:cNvPr id="187" name="Google Shape;187;p32"/>
          <p:cNvSpPr txBox="1"/>
          <p:nvPr/>
        </p:nvSpPr>
        <p:spPr>
          <a:xfrm>
            <a:off x="-1" y="6363093"/>
            <a:ext cx="2545237" cy="27574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rgbClr val="3C3C3C"/>
                </a:solidFill>
                <a:latin typeface="Libre Franklin"/>
                <a:ea typeface="Libre Franklin"/>
                <a:cs typeface="Libre Franklin"/>
                <a:sym typeface="Libre Franklin"/>
              </a:rPr>
              <a:t>201</a:t>
            </a:r>
            <a:r>
              <a:rPr lang="en" sz="1000" dirty="0">
                <a:solidFill>
                  <a:srgbClr val="3C3C3C"/>
                </a:solidFill>
                <a:latin typeface="Libre Franklin"/>
                <a:ea typeface="Libre Franklin"/>
                <a:cs typeface="Libre Franklin"/>
                <a:sym typeface="Libre Franklin"/>
              </a:rPr>
              <a:t>9</a:t>
            </a:r>
            <a:r>
              <a:rPr lang="en" sz="1000" b="0" i="0" u="none" strike="noStrike" cap="none" dirty="0">
                <a:solidFill>
                  <a:srgbClr val="3C3C3C"/>
                </a:solidFill>
                <a:latin typeface="Libre Franklin"/>
                <a:ea typeface="Libre Franklin"/>
                <a:cs typeface="Libre Franklin"/>
                <a:sym typeface="Libre Franklin"/>
              </a:rPr>
              <a:t> National Child Count, NCDB</a:t>
            </a:r>
            <a:endParaRPr sz="1000" b="0" i="0" u="none" strike="noStrike" cap="none" dirty="0">
              <a:solidFill>
                <a:srgbClr val="3C3C3C"/>
              </a:solidFill>
              <a:latin typeface="Libre Franklin"/>
              <a:ea typeface="Libre Franklin"/>
              <a:cs typeface="Libre Franklin"/>
              <a:sym typeface="Libre Frankli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National DB Child Count: Birth - 6 </a:t>
            </a:r>
            <a:endParaRPr dirty="0"/>
          </a:p>
        </p:txBody>
      </p:sp>
      <p:graphicFrame>
        <p:nvGraphicFramePr>
          <p:cNvPr id="194" name="Google Shape;194;p33" descr="3 columns: Age, Total, Percent of DB Total. Shows gradual increase in percent until age 3 where it levels off until age 6 where it increases again."/>
          <p:cNvGraphicFramePr/>
          <p:nvPr>
            <p:extLst>
              <p:ext uri="{D42A27DB-BD31-4B8C-83A1-F6EECF244321}">
                <p14:modId xmlns:p14="http://schemas.microsoft.com/office/powerpoint/2010/main" val="1178086504"/>
              </p:ext>
            </p:extLst>
          </p:nvPr>
        </p:nvGraphicFramePr>
        <p:xfrm>
          <a:off x="492750" y="1553688"/>
          <a:ext cx="7778875" cy="4364496"/>
        </p:xfrm>
        <a:graphic>
          <a:graphicData uri="http://schemas.openxmlformats.org/drawingml/2006/table">
            <a:tbl>
              <a:tblPr firstRow="1">
                <a:noFill/>
                <a:tableStyleId>{11BC609B-B367-49E4-9AEF-4C71F8C0BED0}</a:tableStyleId>
              </a:tblPr>
              <a:tblGrid>
                <a:gridCol w="2430650">
                  <a:extLst>
                    <a:ext uri="{9D8B030D-6E8A-4147-A177-3AD203B41FA5}">
                      <a16:colId xmlns:a16="http://schemas.microsoft.com/office/drawing/2014/main" val="20000"/>
                    </a:ext>
                  </a:extLst>
                </a:gridCol>
                <a:gridCol w="2285375">
                  <a:extLst>
                    <a:ext uri="{9D8B030D-6E8A-4147-A177-3AD203B41FA5}">
                      <a16:colId xmlns:a16="http://schemas.microsoft.com/office/drawing/2014/main" val="20001"/>
                    </a:ext>
                  </a:extLst>
                </a:gridCol>
                <a:gridCol w="3062850">
                  <a:extLst>
                    <a:ext uri="{9D8B030D-6E8A-4147-A177-3AD203B41FA5}">
                      <a16:colId xmlns:a16="http://schemas.microsoft.com/office/drawing/2014/main" val="20002"/>
                    </a:ext>
                  </a:extLst>
                </a:gridCol>
              </a:tblGrid>
              <a:tr h="466075">
                <a:tc>
                  <a:txBody>
                    <a:bodyPr/>
                    <a:lstStyle/>
                    <a:p>
                      <a:pPr marL="0" lvl="0" indent="0" algn="ctr" rtl="0">
                        <a:spcBef>
                          <a:spcPts val="0"/>
                        </a:spcBef>
                        <a:spcAft>
                          <a:spcPts val="0"/>
                        </a:spcAft>
                        <a:buNone/>
                      </a:pPr>
                      <a:r>
                        <a:rPr lang="en" sz="2100" b="1"/>
                        <a:t>Age</a:t>
                      </a:r>
                      <a:endParaRPr sz="2100" b="1"/>
                    </a:p>
                  </a:txBody>
                  <a:tcPr marL="91425" marR="91425" marT="91425" marB="91425">
                    <a:lnL w="12650" cap="flat" cmpd="sng">
                      <a:solidFill>
                        <a:srgbClr val="000000"/>
                      </a:solidFill>
                      <a:prstDash val="solid"/>
                      <a:round/>
                      <a:headEnd type="none" w="sm" len="sm"/>
                      <a:tailEnd type="none" w="sm" len="sm"/>
                    </a:lnL>
                    <a:lnR w="7550" cap="flat" cmpd="sng">
                      <a:solidFill>
                        <a:srgbClr val="70AD47"/>
                      </a:solidFill>
                      <a:prstDash val="solid"/>
                      <a:round/>
                      <a:headEnd type="none" w="sm" len="sm"/>
                      <a:tailEnd type="none" w="sm" len="sm"/>
                    </a:lnR>
                    <a:lnT w="12650" cap="flat" cmpd="sng">
                      <a:solidFill>
                        <a:srgbClr val="000000"/>
                      </a:solidFill>
                      <a:prstDash val="solid"/>
                      <a:round/>
                      <a:headEnd type="none" w="sm" len="sm"/>
                      <a:tailEnd type="none" w="sm" len="sm"/>
                    </a:lnT>
                    <a:lnB w="7550" cap="flat" cmpd="sng">
                      <a:solidFill>
                        <a:srgbClr val="548235"/>
                      </a:solidFill>
                      <a:prstDash val="solid"/>
                      <a:round/>
                      <a:headEnd type="none" w="sm" len="sm"/>
                      <a:tailEnd type="none" w="sm" len="sm"/>
                    </a:lnB>
                  </a:tcPr>
                </a:tc>
                <a:tc>
                  <a:txBody>
                    <a:bodyPr/>
                    <a:lstStyle/>
                    <a:p>
                      <a:pPr marL="0" lvl="0" indent="0" algn="ctr" rtl="0">
                        <a:spcBef>
                          <a:spcPts val="0"/>
                        </a:spcBef>
                        <a:spcAft>
                          <a:spcPts val="0"/>
                        </a:spcAft>
                        <a:buNone/>
                      </a:pPr>
                      <a:r>
                        <a:rPr lang="en" sz="2100" b="1"/>
                        <a:t>N</a:t>
                      </a:r>
                      <a:endParaRPr sz="2100" b="1"/>
                    </a:p>
                  </a:txBody>
                  <a:tcPr marL="91425" marR="91425" marT="91425" marB="91425">
                    <a:lnL w="7550" cap="flat" cmpd="sng">
                      <a:solidFill>
                        <a:srgbClr val="70AD47"/>
                      </a:solidFill>
                      <a:prstDash val="solid"/>
                      <a:round/>
                      <a:headEnd type="none" w="sm" len="sm"/>
                      <a:tailEnd type="none" w="sm" len="sm"/>
                    </a:lnL>
                    <a:lnR w="7550" cap="flat" cmpd="sng">
                      <a:solidFill>
                        <a:srgbClr val="70AD47"/>
                      </a:solidFill>
                      <a:prstDash val="solid"/>
                      <a:round/>
                      <a:headEnd type="none" w="sm" len="sm"/>
                      <a:tailEnd type="none" w="sm" len="sm"/>
                    </a:lnR>
                    <a:lnT w="12650" cap="flat" cmpd="sng">
                      <a:solidFill>
                        <a:srgbClr val="000000"/>
                      </a:solidFill>
                      <a:prstDash val="solid"/>
                      <a:round/>
                      <a:headEnd type="none" w="sm" len="sm"/>
                      <a:tailEnd type="none" w="sm" len="sm"/>
                    </a:lnT>
                    <a:lnB w="7550" cap="flat" cmpd="sng">
                      <a:solidFill>
                        <a:srgbClr val="548235"/>
                      </a:solidFill>
                      <a:prstDash val="solid"/>
                      <a:round/>
                      <a:headEnd type="none" w="sm" len="sm"/>
                      <a:tailEnd type="none" w="sm" len="sm"/>
                    </a:lnB>
                  </a:tcPr>
                </a:tc>
                <a:tc>
                  <a:txBody>
                    <a:bodyPr/>
                    <a:lstStyle/>
                    <a:p>
                      <a:pPr marL="0" lvl="0" indent="0" algn="ctr" rtl="0">
                        <a:spcBef>
                          <a:spcPts val="0"/>
                        </a:spcBef>
                        <a:spcAft>
                          <a:spcPts val="0"/>
                        </a:spcAft>
                        <a:buNone/>
                      </a:pPr>
                      <a:r>
                        <a:rPr lang="en" sz="2100" b="1" dirty="0"/>
                        <a:t>% DB Total</a:t>
                      </a:r>
                      <a:endParaRPr sz="2100" b="1" dirty="0"/>
                    </a:p>
                  </a:txBody>
                  <a:tcPr marL="91425" marR="91425" marT="91425" marB="91425">
                    <a:lnL w="7550" cap="flat" cmpd="sng">
                      <a:solidFill>
                        <a:srgbClr val="70AD47"/>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7550" cap="flat" cmpd="sng">
                      <a:solidFill>
                        <a:srgbClr val="548235"/>
                      </a:solidFill>
                      <a:prstDash val="solid"/>
                      <a:round/>
                      <a:headEnd type="none" w="sm" len="sm"/>
                      <a:tailEnd type="none" w="sm" len="sm"/>
                    </a:lnB>
                  </a:tcPr>
                </a:tc>
                <a:extLst>
                  <a:ext uri="{0D108BD9-81ED-4DB2-BD59-A6C34878D82A}">
                    <a16:rowId xmlns:a16="http://schemas.microsoft.com/office/drawing/2014/main" val="10000"/>
                  </a:ext>
                </a:extLst>
              </a:tr>
              <a:tr h="502675">
                <a:tc>
                  <a:txBody>
                    <a:bodyPr/>
                    <a:lstStyle/>
                    <a:p>
                      <a:pPr marL="0" lvl="0" indent="0" algn="l" rtl="0">
                        <a:spcBef>
                          <a:spcPts val="0"/>
                        </a:spcBef>
                        <a:spcAft>
                          <a:spcPts val="0"/>
                        </a:spcAft>
                        <a:buNone/>
                      </a:pPr>
                      <a:r>
                        <a:rPr lang="en" sz="2300"/>
                        <a:t>Under 1</a:t>
                      </a:r>
                      <a:endParaRPr sz="2300"/>
                    </a:p>
                  </a:txBody>
                  <a:tcPr marL="91425" marR="91425" marT="91425" marB="91425">
                    <a:lnL w="12650" cap="flat" cmpd="sng">
                      <a:solidFill>
                        <a:srgbClr val="000000"/>
                      </a:solidFill>
                      <a:prstDash val="solid"/>
                      <a:round/>
                      <a:headEnd type="none" w="sm" len="sm"/>
                      <a:tailEnd type="none" w="sm" len="sm"/>
                    </a:lnL>
                    <a:lnR w="7550" cap="flat" cmpd="sng">
                      <a:solidFill>
                        <a:srgbClr val="548235"/>
                      </a:solidFill>
                      <a:prstDash val="solid"/>
                      <a:round/>
                      <a:headEnd type="none" w="sm" len="sm"/>
                      <a:tailEnd type="none" w="sm" len="sm"/>
                    </a:lnR>
                    <a:lnT w="7550" cap="flat" cmpd="sng">
                      <a:solidFill>
                        <a:srgbClr val="548235"/>
                      </a:solidFill>
                      <a:prstDash val="solid"/>
                      <a:round/>
                      <a:headEnd type="none" w="sm" len="sm"/>
                      <a:tailEnd type="none" w="sm" len="sm"/>
                    </a:lnT>
                    <a:lnB w="7550" cap="flat" cmpd="sng">
                      <a:solidFill>
                        <a:srgbClr val="70AD47"/>
                      </a:solidFill>
                      <a:prstDash val="solid"/>
                      <a:round/>
                      <a:headEnd type="none" w="sm" len="sm"/>
                      <a:tailEnd type="none" w="sm" len="sm"/>
                    </a:lnB>
                    <a:solidFill>
                      <a:srgbClr val="E2EFDA"/>
                    </a:solidFill>
                  </a:tcPr>
                </a:tc>
                <a:tc>
                  <a:txBody>
                    <a:bodyPr/>
                    <a:lstStyle/>
                    <a:p>
                      <a:pPr marL="0" lvl="0" indent="0" algn="r" rtl="0">
                        <a:spcBef>
                          <a:spcPts val="0"/>
                        </a:spcBef>
                        <a:spcAft>
                          <a:spcPts val="0"/>
                        </a:spcAft>
                        <a:buNone/>
                      </a:pPr>
                      <a:r>
                        <a:rPr lang="en" sz="2300"/>
                        <a:t>72</a:t>
                      </a:r>
                      <a:endParaRPr sz="2300"/>
                    </a:p>
                  </a:txBody>
                  <a:tcPr marL="91425" marR="91425" marT="91425" marB="91425">
                    <a:lnL w="7550" cap="flat" cmpd="sng">
                      <a:solidFill>
                        <a:srgbClr val="548235"/>
                      </a:solidFill>
                      <a:prstDash val="solid"/>
                      <a:round/>
                      <a:headEnd type="none" w="sm" len="sm"/>
                      <a:tailEnd type="none" w="sm" len="sm"/>
                    </a:lnL>
                    <a:lnR w="7550" cap="flat" cmpd="sng">
                      <a:solidFill>
                        <a:srgbClr val="548235"/>
                      </a:solidFill>
                      <a:prstDash val="solid"/>
                      <a:round/>
                      <a:headEnd type="none" w="sm" len="sm"/>
                      <a:tailEnd type="none" w="sm" len="sm"/>
                    </a:lnR>
                    <a:lnT w="7550" cap="flat" cmpd="sng">
                      <a:solidFill>
                        <a:srgbClr val="548235"/>
                      </a:solidFill>
                      <a:prstDash val="solid"/>
                      <a:round/>
                      <a:headEnd type="none" w="sm" len="sm"/>
                      <a:tailEnd type="none" w="sm" len="sm"/>
                    </a:lnT>
                    <a:lnB w="7550" cap="flat" cmpd="sng">
                      <a:solidFill>
                        <a:srgbClr val="70AD47"/>
                      </a:solidFill>
                      <a:prstDash val="solid"/>
                      <a:round/>
                      <a:headEnd type="none" w="sm" len="sm"/>
                      <a:tailEnd type="none" w="sm" len="sm"/>
                    </a:lnB>
                    <a:solidFill>
                      <a:srgbClr val="E2EFDA"/>
                    </a:solidFill>
                  </a:tcPr>
                </a:tc>
                <a:tc>
                  <a:txBody>
                    <a:bodyPr/>
                    <a:lstStyle/>
                    <a:p>
                      <a:pPr marL="0" lvl="0" indent="0" algn="r" rtl="0">
                        <a:lnSpc>
                          <a:spcPct val="115000"/>
                        </a:lnSpc>
                        <a:spcBef>
                          <a:spcPts val="0"/>
                        </a:spcBef>
                        <a:spcAft>
                          <a:spcPts val="0"/>
                        </a:spcAft>
                        <a:buNone/>
                      </a:pPr>
                      <a:r>
                        <a:rPr lang="en" sz="2300"/>
                        <a:t>0.7%</a:t>
                      </a:r>
                      <a:endParaRPr sz="2300"/>
                    </a:p>
                  </a:txBody>
                  <a:tcPr marL="91425" marR="91425" marT="91425" marB="91425">
                    <a:lnL w="7550" cap="flat" cmpd="sng">
                      <a:solidFill>
                        <a:srgbClr val="548235"/>
                      </a:solidFill>
                      <a:prstDash val="solid"/>
                      <a:round/>
                      <a:headEnd type="none" w="sm" len="sm"/>
                      <a:tailEnd type="none" w="sm" len="sm"/>
                    </a:lnL>
                    <a:lnR w="12650" cap="flat" cmpd="sng">
                      <a:solidFill>
                        <a:srgbClr val="000000"/>
                      </a:solidFill>
                      <a:prstDash val="solid"/>
                      <a:round/>
                      <a:headEnd type="none" w="sm" len="sm"/>
                      <a:tailEnd type="none" w="sm" len="sm"/>
                    </a:lnR>
                    <a:lnT w="7550" cap="flat" cmpd="sng">
                      <a:solidFill>
                        <a:srgbClr val="548235"/>
                      </a:solidFill>
                      <a:prstDash val="solid"/>
                      <a:round/>
                      <a:headEnd type="none" w="sm" len="sm"/>
                      <a:tailEnd type="none" w="sm" len="sm"/>
                    </a:lnT>
                    <a:lnB w="7550" cap="flat" cmpd="sng">
                      <a:solidFill>
                        <a:srgbClr val="70AD47"/>
                      </a:solidFill>
                      <a:prstDash val="solid"/>
                      <a:round/>
                      <a:headEnd type="none" w="sm" len="sm"/>
                      <a:tailEnd type="none" w="sm" len="sm"/>
                    </a:lnB>
                    <a:solidFill>
                      <a:srgbClr val="E2EFDA"/>
                    </a:solidFill>
                  </a:tcPr>
                </a:tc>
                <a:extLst>
                  <a:ext uri="{0D108BD9-81ED-4DB2-BD59-A6C34878D82A}">
                    <a16:rowId xmlns:a16="http://schemas.microsoft.com/office/drawing/2014/main" val="10001"/>
                  </a:ext>
                </a:extLst>
              </a:tr>
              <a:tr h="502675">
                <a:tc>
                  <a:txBody>
                    <a:bodyPr/>
                    <a:lstStyle/>
                    <a:p>
                      <a:pPr marL="0" lvl="0" indent="0" algn="l" rtl="0">
                        <a:spcBef>
                          <a:spcPts val="0"/>
                        </a:spcBef>
                        <a:spcAft>
                          <a:spcPts val="0"/>
                        </a:spcAft>
                        <a:buNone/>
                      </a:pPr>
                      <a:r>
                        <a:rPr lang="en" sz="2300"/>
                        <a:t>1</a:t>
                      </a:r>
                      <a:endParaRPr sz="2300"/>
                    </a:p>
                  </a:txBody>
                  <a:tcPr marL="91425" marR="91425" marT="91425" marB="91425">
                    <a:lnL w="12650" cap="flat" cmpd="sng">
                      <a:solidFill>
                        <a:srgbClr val="000000"/>
                      </a:solidFill>
                      <a:prstDash val="solid"/>
                      <a:round/>
                      <a:headEnd type="none" w="sm" len="sm"/>
                      <a:tailEnd type="none" w="sm" len="sm"/>
                    </a:lnL>
                    <a:lnR w="7550" cap="flat" cmpd="sng">
                      <a:solidFill>
                        <a:srgbClr val="548235"/>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tcPr>
                </a:tc>
                <a:tc>
                  <a:txBody>
                    <a:bodyPr/>
                    <a:lstStyle/>
                    <a:p>
                      <a:pPr marL="0" lvl="0" indent="0" algn="r" rtl="0">
                        <a:spcBef>
                          <a:spcPts val="0"/>
                        </a:spcBef>
                        <a:spcAft>
                          <a:spcPts val="0"/>
                        </a:spcAft>
                        <a:buNone/>
                      </a:pPr>
                      <a:r>
                        <a:rPr lang="en" sz="2300"/>
                        <a:t>206</a:t>
                      </a:r>
                      <a:endParaRPr sz="2300"/>
                    </a:p>
                  </a:txBody>
                  <a:tcPr marL="91425" marR="91425" marT="91425" marB="91425">
                    <a:lnL w="7550" cap="flat" cmpd="sng">
                      <a:solidFill>
                        <a:srgbClr val="548235"/>
                      </a:solidFill>
                      <a:prstDash val="solid"/>
                      <a:round/>
                      <a:headEnd type="none" w="sm" len="sm"/>
                      <a:tailEnd type="none" w="sm" len="sm"/>
                    </a:lnL>
                    <a:lnR w="7550" cap="flat" cmpd="sng">
                      <a:solidFill>
                        <a:srgbClr val="548235"/>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300"/>
                        <a:t>1.9%</a:t>
                      </a:r>
                      <a:endParaRPr sz="2300"/>
                    </a:p>
                  </a:txBody>
                  <a:tcPr marL="91425" marR="91425" marT="91425" marB="91425">
                    <a:lnL w="7550" cap="flat" cmpd="sng">
                      <a:solidFill>
                        <a:srgbClr val="548235"/>
                      </a:solidFill>
                      <a:prstDash val="solid"/>
                      <a:round/>
                      <a:headEnd type="none" w="sm" len="sm"/>
                      <a:tailEnd type="none" w="sm" len="sm"/>
                    </a:lnL>
                    <a:lnR w="12650" cap="flat" cmpd="sng">
                      <a:solidFill>
                        <a:srgbClr val="000000"/>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tcPr>
                </a:tc>
                <a:extLst>
                  <a:ext uri="{0D108BD9-81ED-4DB2-BD59-A6C34878D82A}">
                    <a16:rowId xmlns:a16="http://schemas.microsoft.com/office/drawing/2014/main" val="10002"/>
                  </a:ext>
                </a:extLst>
              </a:tr>
              <a:tr h="502675">
                <a:tc>
                  <a:txBody>
                    <a:bodyPr/>
                    <a:lstStyle/>
                    <a:p>
                      <a:pPr marL="0" lvl="0" indent="0" algn="l" rtl="0">
                        <a:spcBef>
                          <a:spcPts val="0"/>
                        </a:spcBef>
                        <a:spcAft>
                          <a:spcPts val="0"/>
                        </a:spcAft>
                        <a:buNone/>
                      </a:pPr>
                      <a:r>
                        <a:rPr lang="en" sz="2300"/>
                        <a:t>2</a:t>
                      </a:r>
                      <a:endParaRPr sz="2300"/>
                    </a:p>
                  </a:txBody>
                  <a:tcPr marL="91425" marR="91425" marT="91425" marB="91425">
                    <a:lnL w="12650" cap="flat" cmpd="sng">
                      <a:solidFill>
                        <a:srgbClr val="000000"/>
                      </a:solidFill>
                      <a:prstDash val="solid"/>
                      <a:round/>
                      <a:headEnd type="none" w="sm" len="sm"/>
                      <a:tailEnd type="none" w="sm" len="sm"/>
                    </a:lnL>
                    <a:lnR w="7550" cap="flat" cmpd="sng">
                      <a:solidFill>
                        <a:srgbClr val="548235"/>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solidFill>
                      <a:srgbClr val="E2EFDA"/>
                    </a:solidFill>
                  </a:tcPr>
                </a:tc>
                <a:tc>
                  <a:txBody>
                    <a:bodyPr/>
                    <a:lstStyle/>
                    <a:p>
                      <a:pPr marL="0" lvl="0" indent="0" algn="r" rtl="0">
                        <a:spcBef>
                          <a:spcPts val="0"/>
                        </a:spcBef>
                        <a:spcAft>
                          <a:spcPts val="0"/>
                        </a:spcAft>
                        <a:buNone/>
                      </a:pPr>
                      <a:r>
                        <a:rPr lang="en" sz="2300"/>
                        <a:t>380</a:t>
                      </a:r>
                      <a:endParaRPr sz="2300"/>
                    </a:p>
                  </a:txBody>
                  <a:tcPr marL="91425" marR="91425" marT="91425" marB="91425">
                    <a:lnL w="7550" cap="flat" cmpd="sng">
                      <a:solidFill>
                        <a:srgbClr val="548235"/>
                      </a:solidFill>
                      <a:prstDash val="solid"/>
                      <a:round/>
                      <a:headEnd type="none" w="sm" len="sm"/>
                      <a:tailEnd type="none" w="sm" len="sm"/>
                    </a:lnL>
                    <a:lnR w="7550" cap="flat" cmpd="sng">
                      <a:solidFill>
                        <a:srgbClr val="548235"/>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solidFill>
                      <a:srgbClr val="E2EFDA"/>
                    </a:solidFill>
                  </a:tcPr>
                </a:tc>
                <a:tc>
                  <a:txBody>
                    <a:bodyPr/>
                    <a:lstStyle/>
                    <a:p>
                      <a:pPr marL="0" lvl="0" indent="0" algn="r" rtl="0">
                        <a:lnSpc>
                          <a:spcPct val="115000"/>
                        </a:lnSpc>
                        <a:spcBef>
                          <a:spcPts val="0"/>
                        </a:spcBef>
                        <a:spcAft>
                          <a:spcPts val="0"/>
                        </a:spcAft>
                        <a:buNone/>
                      </a:pPr>
                      <a:r>
                        <a:rPr lang="en" sz="2300"/>
                        <a:t>3.6%</a:t>
                      </a:r>
                      <a:endParaRPr sz="2300"/>
                    </a:p>
                  </a:txBody>
                  <a:tcPr marL="91425" marR="91425" marT="91425" marB="91425">
                    <a:lnL w="7550" cap="flat" cmpd="sng">
                      <a:solidFill>
                        <a:srgbClr val="548235"/>
                      </a:solidFill>
                      <a:prstDash val="solid"/>
                      <a:round/>
                      <a:headEnd type="none" w="sm" len="sm"/>
                      <a:tailEnd type="none" w="sm" len="sm"/>
                    </a:lnL>
                    <a:lnR w="12650" cap="flat" cmpd="sng">
                      <a:solidFill>
                        <a:srgbClr val="000000"/>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solidFill>
                      <a:srgbClr val="E2EFDA"/>
                    </a:solidFill>
                  </a:tcPr>
                </a:tc>
                <a:extLst>
                  <a:ext uri="{0D108BD9-81ED-4DB2-BD59-A6C34878D82A}">
                    <a16:rowId xmlns:a16="http://schemas.microsoft.com/office/drawing/2014/main" val="10003"/>
                  </a:ext>
                </a:extLst>
              </a:tr>
              <a:tr h="502675">
                <a:tc>
                  <a:txBody>
                    <a:bodyPr/>
                    <a:lstStyle/>
                    <a:p>
                      <a:pPr marL="0" lvl="0" indent="0" algn="l" rtl="0">
                        <a:spcBef>
                          <a:spcPts val="0"/>
                        </a:spcBef>
                        <a:spcAft>
                          <a:spcPts val="0"/>
                        </a:spcAft>
                        <a:buNone/>
                      </a:pPr>
                      <a:r>
                        <a:rPr lang="en" sz="2300"/>
                        <a:t>3</a:t>
                      </a:r>
                      <a:endParaRPr sz="2300"/>
                    </a:p>
                  </a:txBody>
                  <a:tcPr marL="91425" marR="91425" marT="91425" marB="91425">
                    <a:lnL w="12650" cap="flat" cmpd="sng">
                      <a:solidFill>
                        <a:srgbClr val="000000"/>
                      </a:solidFill>
                      <a:prstDash val="solid"/>
                      <a:round/>
                      <a:headEnd type="none" w="sm" len="sm"/>
                      <a:tailEnd type="none" w="sm" len="sm"/>
                    </a:lnL>
                    <a:lnR w="7550" cap="flat" cmpd="sng">
                      <a:solidFill>
                        <a:srgbClr val="548235"/>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tcPr>
                </a:tc>
                <a:tc>
                  <a:txBody>
                    <a:bodyPr/>
                    <a:lstStyle/>
                    <a:p>
                      <a:pPr marL="0" lvl="0" indent="0" algn="r" rtl="0">
                        <a:spcBef>
                          <a:spcPts val="0"/>
                        </a:spcBef>
                        <a:spcAft>
                          <a:spcPts val="0"/>
                        </a:spcAft>
                        <a:buNone/>
                      </a:pPr>
                      <a:r>
                        <a:rPr lang="en" sz="2300"/>
                        <a:t>431</a:t>
                      </a:r>
                      <a:endParaRPr sz="2300"/>
                    </a:p>
                  </a:txBody>
                  <a:tcPr marL="91425" marR="91425" marT="91425" marB="91425">
                    <a:lnL w="7550" cap="flat" cmpd="sng">
                      <a:solidFill>
                        <a:srgbClr val="548235"/>
                      </a:solidFill>
                      <a:prstDash val="solid"/>
                      <a:round/>
                      <a:headEnd type="none" w="sm" len="sm"/>
                      <a:tailEnd type="none" w="sm" len="sm"/>
                    </a:lnL>
                    <a:lnR w="7550" cap="flat" cmpd="sng">
                      <a:solidFill>
                        <a:srgbClr val="548235"/>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300"/>
                        <a:t>4.1%</a:t>
                      </a:r>
                      <a:endParaRPr sz="2300"/>
                    </a:p>
                  </a:txBody>
                  <a:tcPr marL="91425" marR="91425" marT="91425" marB="91425">
                    <a:lnL w="7550" cap="flat" cmpd="sng">
                      <a:solidFill>
                        <a:srgbClr val="548235"/>
                      </a:solidFill>
                      <a:prstDash val="solid"/>
                      <a:round/>
                      <a:headEnd type="none" w="sm" len="sm"/>
                      <a:tailEnd type="none" w="sm" len="sm"/>
                    </a:lnL>
                    <a:lnR w="12650" cap="flat" cmpd="sng">
                      <a:solidFill>
                        <a:srgbClr val="000000"/>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tcPr>
                </a:tc>
                <a:extLst>
                  <a:ext uri="{0D108BD9-81ED-4DB2-BD59-A6C34878D82A}">
                    <a16:rowId xmlns:a16="http://schemas.microsoft.com/office/drawing/2014/main" val="10004"/>
                  </a:ext>
                </a:extLst>
              </a:tr>
              <a:tr h="502675">
                <a:tc>
                  <a:txBody>
                    <a:bodyPr/>
                    <a:lstStyle/>
                    <a:p>
                      <a:pPr marL="0" lvl="0" indent="0" algn="l" rtl="0">
                        <a:spcBef>
                          <a:spcPts val="0"/>
                        </a:spcBef>
                        <a:spcAft>
                          <a:spcPts val="0"/>
                        </a:spcAft>
                        <a:buNone/>
                      </a:pPr>
                      <a:r>
                        <a:rPr lang="en" sz="2300"/>
                        <a:t>4</a:t>
                      </a:r>
                      <a:endParaRPr sz="2300"/>
                    </a:p>
                  </a:txBody>
                  <a:tcPr marL="91425" marR="91425" marT="91425" marB="91425">
                    <a:lnL w="12650" cap="flat" cmpd="sng">
                      <a:solidFill>
                        <a:srgbClr val="000000"/>
                      </a:solidFill>
                      <a:prstDash val="solid"/>
                      <a:round/>
                      <a:headEnd type="none" w="sm" len="sm"/>
                      <a:tailEnd type="none" w="sm" len="sm"/>
                    </a:lnL>
                    <a:lnR w="7550" cap="flat" cmpd="sng">
                      <a:solidFill>
                        <a:srgbClr val="548235"/>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solidFill>
                      <a:srgbClr val="E2EFDA"/>
                    </a:solidFill>
                  </a:tcPr>
                </a:tc>
                <a:tc>
                  <a:txBody>
                    <a:bodyPr/>
                    <a:lstStyle/>
                    <a:p>
                      <a:pPr marL="0" lvl="0" indent="0" algn="r" rtl="0">
                        <a:spcBef>
                          <a:spcPts val="0"/>
                        </a:spcBef>
                        <a:spcAft>
                          <a:spcPts val="0"/>
                        </a:spcAft>
                        <a:buNone/>
                      </a:pPr>
                      <a:r>
                        <a:rPr lang="en" sz="2300"/>
                        <a:t>435</a:t>
                      </a:r>
                      <a:endParaRPr sz="2300"/>
                    </a:p>
                  </a:txBody>
                  <a:tcPr marL="91425" marR="91425" marT="91425" marB="91425">
                    <a:lnL w="7550" cap="flat" cmpd="sng">
                      <a:solidFill>
                        <a:srgbClr val="548235"/>
                      </a:solidFill>
                      <a:prstDash val="solid"/>
                      <a:round/>
                      <a:headEnd type="none" w="sm" len="sm"/>
                      <a:tailEnd type="none" w="sm" len="sm"/>
                    </a:lnL>
                    <a:lnR w="7550" cap="flat" cmpd="sng">
                      <a:solidFill>
                        <a:srgbClr val="548235"/>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solidFill>
                      <a:srgbClr val="E2EFDA"/>
                    </a:solidFill>
                  </a:tcPr>
                </a:tc>
                <a:tc>
                  <a:txBody>
                    <a:bodyPr/>
                    <a:lstStyle/>
                    <a:p>
                      <a:pPr marL="0" lvl="0" indent="0" algn="r" rtl="0">
                        <a:lnSpc>
                          <a:spcPct val="115000"/>
                        </a:lnSpc>
                        <a:spcBef>
                          <a:spcPts val="0"/>
                        </a:spcBef>
                        <a:spcAft>
                          <a:spcPts val="0"/>
                        </a:spcAft>
                        <a:buNone/>
                      </a:pPr>
                      <a:r>
                        <a:rPr lang="en" sz="2300"/>
                        <a:t>4.1%</a:t>
                      </a:r>
                      <a:endParaRPr sz="2300"/>
                    </a:p>
                  </a:txBody>
                  <a:tcPr marL="91425" marR="91425" marT="91425" marB="91425">
                    <a:lnL w="7550" cap="flat" cmpd="sng">
                      <a:solidFill>
                        <a:srgbClr val="548235"/>
                      </a:solidFill>
                      <a:prstDash val="solid"/>
                      <a:round/>
                      <a:headEnd type="none" w="sm" len="sm"/>
                      <a:tailEnd type="none" w="sm" len="sm"/>
                    </a:lnL>
                    <a:lnR w="12650" cap="flat" cmpd="sng">
                      <a:solidFill>
                        <a:srgbClr val="000000"/>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solidFill>
                      <a:srgbClr val="E2EFDA"/>
                    </a:solidFill>
                  </a:tcPr>
                </a:tc>
                <a:extLst>
                  <a:ext uri="{0D108BD9-81ED-4DB2-BD59-A6C34878D82A}">
                    <a16:rowId xmlns:a16="http://schemas.microsoft.com/office/drawing/2014/main" val="10005"/>
                  </a:ext>
                </a:extLst>
              </a:tr>
              <a:tr h="502675">
                <a:tc>
                  <a:txBody>
                    <a:bodyPr/>
                    <a:lstStyle/>
                    <a:p>
                      <a:pPr marL="0" lvl="0" indent="0" algn="l" rtl="0">
                        <a:spcBef>
                          <a:spcPts val="0"/>
                        </a:spcBef>
                        <a:spcAft>
                          <a:spcPts val="0"/>
                        </a:spcAft>
                        <a:buNone/>
                      </a:pPr>
                      <a:r>
                        <a:rPr lang="en" sz="2300"/>
                        <a:t>5</a:t>
                      </a:r>
                      <a:endParaRPr sz="2300"/>
                    </a:p>
                  </a:txBody>
                  <a:tcPr marL="91425" marR="91425" marT="91425" marB="91425">
                    <a:lnL w="12650" cap="flat" cmpd="sng">
                      <a:solidFill>
                        <a:srgbClr val="000000"/>
                      </a:solidFill>
                      <a:prstDash val="solid"/>
                      <a:round/>
                      <a:headEnd type="none" w="sm" len="sm"/>
                      <a:tailEnd type="none" w="sm" len="sm"/>
                    </a:lnL>
                    <a:lnR w="7550" cap="flat" cmpd="sng">
                      <a:solidFill>
                        <a:srgbClr val="548235"/>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tcPr>
                </a:tc>
                <a:tc>
                  <a:txBody>
                    <a:bodyPr/>
                    <a:lstStyle/>
                    <a:p>
                      <a:pPr marL="0" lvl="0" indent="0" algn="r" rtl="0">
                        <a:spcBef>
                          <a:spcPts val="0"/>
                        </a:spcBef>
                        <a:spcAft>
                          <a:spcPts val="0"/>
                        </a:spcAft>
                        <a:buNone/>
                      </a:pPr>
                      <a:r>
                        <a:rPr lang="en" sz="2300"/>
                        <a:t>433</a:t>
                      </a:r>
                      <a:endParaRPr sz="2300"/>
                    </a:p>
                  </a:txBody>
                  <a:tcPr marL="91425" marR="91425" marT="91425" marB="91425">
                    <a:lnL w="7550" cap="flat" cmpd="sng">
                      <a:solidFill>
                        <a:srgbClr val="548235"/>
                      </a:solidFill>
                      <a:prstDash val="solid"/>
                      <a:round/>
                      <a:headEnd type="none" w="sm" len="sm"/>
                      <a:tailEnd type="none" w="sm" len="sm"/>
                    </a:lnL>
                    <a:lnR w="7550" cap="flat" cmpd="sng">
                      <a:solidFill>
                        <a:srgbClr val="548235"/>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2300"/>
                        <a:t>4.1%</a:t>
                      </a:r>
                      <a:endParaRPr sz="2300"/>
                    </a:p>
                  </a:txBody>
                  <a:tcPr marL="91425" marR="91425" marT="91425" marB="91425">
                    <a:lnL w="7550" cap="flat" cmpd="sng">
                      <a:solidFill>
                        <a:srgbClr val="548235"/>
                      </a:solidFill>
                      <a:prstDash val="solid"/>
                      <a:round/>
                      <a:headEnd type="none" w="sm" len="sm"/>
                      <a:tailEnd type="none" w="sm" len="sm"/>
                    </a:lnL>
                    <a:lnR w="12650" cap="flat" cmpd="sng">
                      <a:solidFill>
                        <a:srgbClr val="000000"/>
                      </a:solidFill>
                      <a:prstDash val="solid"/>
                      <a:round/>
                      <a:headEnd type="none" w="sm" len="sm"/>
                      <a:tailEnd type="none" w="sm" len="sm"/>
                    </a:lnR>
                    <a:lnT w="7550" cap="flat" cmpd="sng">
                      <a:solidFill>
                        <a:srgbClr val="70AD47"/>
                      </a:solidFill>
                      <a:prstDash val="solid"/>
                      <a:round/>
                      <a:headEnd type="none" w="sm" len="sm"/>
                      <a:tailEnd type="none" w="sm" len="sm"/>
                    </a:lnT>
                    <a:lnB w="7550" cap="flat" cmpd="sng">
                      <a:solidFill>
                        <a:srgbClr val="70AD47"/>
                      </a:solidFill>
                      <a:prstDash val="solid"/>
                      <a:round/>
                      <a:headEnd type="none" w="sm" len="sm"/>
                      <a:tailEnd type="none" w="sm" len="sm"/>
                    </a:lnB>
                  </a:tcPr>
                </a:tc>
                <a:extLst>
                  <a:ext uri="{0D108BD9-81ED-4DB2-BD59-A6C34878D82A}">
                    <a16:rowId xmlns:a16="http://schemas.microsoft.com/office/drawing/2014/main" val="10006"/>
                  </a:ext>
                </a:extLst>
              </a:tr>
              <a:tr h="502675">
                <a:tc>
                  <a:txBody>
                    <a:bodyPr/>
                    <a:lstStyle/>
                    <a:p>
                      <a:pPr marL="0" lvl="0" indent="0" algn="l" rtl="0">
                        <a:spcBef>
                          <a:spcPts val="0"/>
                        </a:spcBef>
                        <a:spcAft>
                          <a:spcPts val="0"/>
                        </a:spcAft>
                        <a:buNone/>
                      </a:pPr>
                      <a:r>
                        <a:rPr lang="en" sz="2300"/>
                        <a:t>6</a:t>
                      </a:r>
                      <a:endParaRPr sz="2300"/>
                    </a:p>
                  </a:txBody>
                  <a:tcPr marL="91425" marR="91425" marT="91425" marB="91425">
                    <a:lnL w="12650" cap="flat" cmpd="sng">
                      <a:solidFill>
                        <a:srgbClr val="000000"/>
                      </a:solidFill>
                      <a:prstDash val="solid"/>
                      <a:round/>
                      <a:headEnd type="none" w="sm" len="sm"/>
                      <a:tailEnd type="none" w="sm" len="sm"/>
                    </a:lnL>
                    <a:lnR w="7550" cap="flat" cmpd="sng">
                      <a:solidFill>
                        <a:srgbClr val="70AD47"/>
                      </a:solidFill>
                      <a:prstDash val="solid"/>
                      <a:round/>
                      <a:headEnd type="none" w="sm" len="sm"/>
                      <a:tailEnd type="none" w="sm" len="sm"/>
                    </a:lnR>
                    <a:lnT w="7550" cap="flat" cmpd="sng">
                      <a:solidFill>
                        <a:srgbClr val="70AD47"/>
                      </a:solidFill>
                      <a:prstDash val="solid"/>
                      <a:round/>
                      <a:headEnd type="none" w="sm" len="sm"/>
                      <a:tailEnd type="none" w="sm" len="sm"/>
                    </a:lnT>
                    <a:lnB w="12650" cap="flat" cmpd="sng">
                      <a:solidFill>
                        <a:srgbClr val="000000"/>
                      </a:solidFill>
                      <a:prstDash val="solid"/>
                      <a:round/>
                      <a:headEnd type="none" w="sm" len="sm"/>
                      <a:tailEnd type="none" w="sm" len="sm"/>
                    </a:lnB>
                    <a:solidFill>
                      <a:srgbClr val="E2EFDA"/>
                    </a:solidFill>
                  </a:tcPr>
                </a:tc>
                <a:tc>
                  <a:txBody>
                    <a:bodyPr/>
                    <a:lstStyle/>
                    <a:p>
                      <a:pPr marL="0" lvl="0" indent="0" algn="r" rtl="0">
                        <a:spcBef>
                          <a:spcPts val="0"/>
                        </a:spcBef>
                        <a:spcAft>
                          <a:spcPts val="0"/>
                        </a:spcAft>
                        <a:buNone/>
                      </a:pPr>
                      <a:r>
                        <a:rPr lang="en" sz="2300"/>
                        <a:t>495</a:t>
                      </a:r>
                      <a:endParaRPr sz="2300"/>
                    </a:p>
                  </a:txBody>
                  <a:tcPr marL="91425" marR="91425" marT="91425" marB="91425">
                    <a:lnL w="7550" cap="flat" cmpd="sng">
                      <a:solidFill>
                        <a:srgbClr val="70AD47"/>
                      </a:solidFill>
                      <a:prstDash val="solid"/>
                      <a:round/>
                      <a:headEnd type="none" w="sm" len="sm"/>
                      <a:tailEnd type="none" w="sm" len="sm"/>
                    </a:lnL>
                    <a:lnR w="7550" cap="flat" cmpd="sng">
                      <a:solidFill>
                        <a:srgbClr val="548235"/>
                      </a:solidFill>
                      <a:prstDash val="solid"/>
                      <a:round/>
                      <a:headEnd type="none" w="sm" len="sm"/>
                      <a:tailEnd type="none" w="sm" len="sm"/>
                    </a:lnR>
                    <a:lnT w="7550" cap="flat" cmpd="sng">
                      <a:solidFill>
                        <a:srgbClr val="70AD47"/>
                      </a:solidFill>
                      <a:prstDash val="solid"/>
                      <a:round/>
                      <a:headEnd type="none" w="sm" len="sm"/>
                      <a:tailEnd type="none" w="sm" len="sm"/>
                    </a:lnT>
                    <a:lnB w="12650" cap="flat" cmpd="sng">
                      <a:solidFill>
                        <a:srgbClr val="000000"/>
                      </a:solidFill>
                      <a:prstDash val="solid"/>
                      <a:round/>
                      <a:headEnd type="none" w="sm" len="sm"/>
                      <a:tailEnd type="none" w="sm" len="sm"/>
                    </a:lnB>
                    <a:solidFill>
                      <a:srgbClr val="E2EFDA"/>
                    </a:solidFill>
                  </a:tcPr>
                </a:tc>
                <a:tc>
                  <a:txBody>
                    <a:bodyPr/>
                    <a:lstStyle/>
                    <a:p>
                      <a:pPr marL="0" lvl="0" indent="0" algn="r" rtl="0">
                        <a:lnSpc>
                          <a:spcPct val="115000"/>
                        </a:lnSpc>
                        <a:spcBef>
                          <a:spcPts val="0"/>
                        </a:spcBef>
                        <a:spcAft>
                          <a:spcPts val="0"/>
                        </a:spcAft>
                        <a:buNone/>
                      </a:pPr>
                      <a:r>
                        <a:rPr lang="en" sz="2300" dirty="0"/>
                        <a:t>4.7%</a:t>
                      </a:r>
                      <a:endParaRPr sz="2300" dirty="0"/>
                    </a:p>
                  </a:txBody>
                  <a:tcPr marL="91425" marR="91425" marT="91425" marB="91425">
                    <a:lnL w="7550" cap="flat" cmpd="sng">
                      <a:solidFill>
                        <a:srgbClr val="548235"/>
                      </a:solidFill>
                      <a:prstDash val="solid"/>
                      <a:round/>
                      <a:headEnd type="none" w="sm" len="sm"/>
                      <a:tailEnd type="none" w="sm" len="sm"/>
                    </a:lnL>
                    <a:lnR w="12650" cap="flat" cmpd="sng">
                      <a:solidFill>
                        <a:srgbClr val="000000"/>
                      </a:solidFill>
                      <a:prstDash val="solid"/>
                      <a:round/>
                      <a:headEnd type="none" w="sm" len="sm"/>
                      <a:tailEnd type="none" w="sm" len="sm"/>
                    </a:lnR>
                    <a:lnT w="7550" cap="flat" cmpd="sng">
                      <a:solidFill>
                        <a:srgbClr val="70AD47"/>
                      </a:solidFill>
                      <a:prstDash val="solid"/>
                      <a:round/>
                      <a:headEnd type="none" w="sm" len="sm"/>
                      <a:tailEnd type="none" w="sm" len="sm"/>
                    </a:lnT>
                    <a:lnB w="12650"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7"/>
                  </a:ext>
                </a:extLst>
              </a:tr>
            </a:tbl>
          </a:graphicData>
        </a:graphic>
      </p:graphicFrame>
      <p:sp>
        <p:nvSpPr>
          <p:cNvPr id="193" name="Google Shape;193;p33"/>
          <p:cNvSpPr txBox="1"/>
          <p:nvPr/>
        </p:nvSpPr>
        <p:spPr>
          <a:xfrm>
            <a:off x="0" y="6337525"/>
            <a:ext cx="3000000" cy="3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C3C3C"/>
                </a:solidFill>
                <a:latin typeface="Libre Franklin"/>
                <a:ea typeface="Libre Franklin"/>
                <a:cs typeface="Libre Franklin"/>
                <a:sym typeface="Libre Franklin"/>
              </a:rPr>
              <a:t>2019 National DB Child Count, NCDB</a:t>
            </a:r>
            <a:endParaRPr sz="1000">
              <a:solidFill>
                <a:srgbClr val="3C3C3C"/>
              </a:solidFill>
              <a:latin typeface="Libre Franklin"/>
              <a:ea typeface="Libre Franklin"/>
              <a:cs typeface="Libre Franklin"/>
              <a:sym typeface="Libre Franklin"/>
            </a:endParaRPr>
          </a:p>
          <a:p>
            <a:pPr marL="0" lvl="0" indent="0" algn="l" rtl="0">
              <a:spcBef>
                <a:spcPts val="0"/>
              </a:spcBef>
              <a:spcAft>
                <a:spcPts val="0"/>
              </a:spcAft>
              <a:buNone/>
            </a:pPr>
            <a:endParaRPr sz="1000">
              <a:solidFill>
                <a:srgbClr val="3C3C3C"/>
              </a:solidFill>
              <a:latin typeface="Libre Franklin"/>
              <a:ea typeface="Libre Franklin"/>
              <a:cs typeface="Libre Franklin"/>
              <a:sym typeface="Libre Frankli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156200" y="95692"/>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Importance of Identification &amp; Referral (1 of 2)</a:t>
            </a:r>
            <a:endParaRPr/>
          </a:p>
        </p:txBody>
      </p:sp>
      <p:sp>
        <p:nvSpPr>
          <p:cNvPr id="200" name="Google Shape;200;p3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Children with a loss in one sensory area (vision/hearing) should be evaluated for a loss in the other sensory area</a:t>
            </a:r>
            <a:endParaRPr/>
          </a:p>
          <a:p>
            <a:pPr marL="457200" lvl="0" indent="-381000" algn="l" rtl="0">
              <a:spcBef>
                <a:spcPts val="1000"/>
              </a:spcBef>
              <a:spcAft>
                <a:spcPts val="0"/>
              </a:spcAft>
              <a:buSzPts val="2400"/>
              <a:buChar char="●"/>
            </a:pPr>
            <a:r>
              <a:rPr lang="en"/>
              <a:t>Evaluations should be repeated regularly </a:t>
            </a:r>
            <a:endParaRPr/>
          </a:p>
          <a:p>
            <a:pPr marL="457200" lvl="0" indent="-381000" algn="l" rtl="0">
              <a:spcBef>
                <a:spcPts val="1000"/>
              </a:spcBef>
              <a:spcAft>
                <a:spcPts val="1000"/>
              </a:spcAft>
              <a:buSzPts val="2400"/>
              <a:buChar char="●"/>
            </a:pPr>
            <a:r>
              <a:rPr lang="en"/>
              <a:t>Children with unidentified combined vision and hearing loss can lack access to key skills across domains and require unique techniques to help access their environment</a:t>
            </a:r>
            <a:endParaRPr/>
          </a:p>
        </p:txBody>
      </p:sp>
      <p:pic>
        <p:nvPicPr>
          <p:cNvPr id="201" name="Google Shape;201;p34" descr="Infant girl with patch over right eye is asleep with pacifier in mouth."/>
          <p:cNvPicPr preferRelativeResize="0"/>
          <p:nvPr/>
        </p:nvPicPr>
        <p:blipFill>
          <a:blip r:embed="rId3">
            <a:alphaModFix/>
          </a:blip>
          <a:stretch>
            <a:fillRect/>
          </a:stretch>
        </p:blipFill>
        <p:spPr>
          <a:xfrm>
            <a:off x="6254100" y="4999250"/>
            <a:ext cx="2059875" cy="1517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11700" y="80192"/>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Importance of Identification &amp; Referral (2 of 2)</a:t>
            </a:r>
            <a:endParaRPr/>
          </a:p>
          <a:p>
            <a:pPr marL="0" lvl="0" indent="0" algn="l" rtl="0">
              <a:spcBef>
                <a:spcPts val="0"/>
              </a:spcBef>
              <a:spcAft>
                <a:spcPts val="0"/>
              </a:spcAft>
              <a:buNone/>
            </a:pPr>
            <a:endParaRPr/>
          </a:p>
        </p:txBody>
      </p:sp>
      <p:sp>
        <p:nvSpPr>
          <p:cNvPr id="207" name="Google Shape;207;p3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a:t>Proper identification requires partnership and collaborative actions </a:t>
            </a:r>
            <a:endParaRPr/>
          </a:p>
          <a:p>
            <a:pPr marL="457200" lvl="0" indent="-381000" algn="l" rtl="0">
              <a:spcBef>
                <a:spcPts val="0"/>
              </a:spcBef>
              <a:spcAft>
                <a:spcPts val="0"/>
              </a:spcAft>
              <a:buSzPts val="2400"/>
              <a:buChar char="●"/>
            </a:pPr>
            <a:r>
              <a:rPr lang="en"/>
              <a:t>Training can provide early intervention providers and families tools to:</a:t>
            </a:r>
            <a:endParaRPr/>
          </a:p>
          <a:p>
            <a:pPr marL="914400" lvl="1" indent="-381000" algn="l" rtl="0">
              <a:spcBef>
                <a:spcPts val="0"/>
              </a:spcBef>
              <a:spcAft>
                <a:spcPts val="0"/>
              </a:spcAft>
              <a:buSzPts val="2400"/>
              <a:buChar char="●"/>
            </a:pPr>
            <a:r>
              <a:rPr lang="en" sz="2400"/>
              <a:t>Help young children learn how to access residual vision and hearing</a:t>
            </a:r>
            <a:endParaRPr sz="2400"/>
          </a:p>
          <a:p>
            <a:pPr marL="914400" lvl="1" indent="-381000" algn="l" rtl="0">
              <a:spcBef>
                <a:spcPts val="0"/>
              </a:spcBef>
              <a:spcAft>
                <a:spcPts val="0"/>
              </a:spcAft>
              <a:buSzPts val="2400"/>
              <a:buChar char="●"/>
            </a:pPr>
            <a:r>
              <a:rPr lang="en" sz="2400"/>
              <a:t>Learn skills to support the child’s learning, communication, social emotional development, motor development and increase independence</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a:t>
            </a:r>
            <a:endParaRPr sz="3600" b="1">
              <a:solidFill>
                <a:srgbClr val="233142"/>
              </a:solidFill>
              <a:latin typeface="Montserrat"/>
              <a:ea typeface="Montserrat"/>
              <a:cs typeface="Montserrat"/>
              <a:sym typeface="Montserrat"/>
            </a:endParaRPr>
          </a:p>
          <a:p>
            <a:pPr marL="0" lvl="0" indent="0" algn="l" rtl="0">
              <a:spcBef>
                <a:spcPts val="0"/>
              </a:spcBef>
              <a:spcAft>
                <a:spcPts val="0"/>
              </a:spcAft>
              <a:buNone/>
            </a:pPr>
            <a:endParaRPr>
              <a:solidFill>
                <a:srgbClr val="233142"/>
              </a:solidFill>
              <a:latin typeface="Montserrat"/>
              <a:ea typeface="Montserrat"/>
              <a:cs typeface="Montserrat"/>
              <a:sym typeface="Montserrat"/>
            </a:endParaRPr>
          </a:p>
        </p:txBody>
      </p:sp>
      <p:sp>
        <p:nvSpPr>
          <p:cNvPr id="94" name="Google Shape;94;p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125000"/>
              </a:lnSpc>
              <a:spcBef>
                <a:spcPts val="0"/>
              </a:spcBef>
              <a:spcAft>
                <a:spcPts val="0"/>
              </a:spcAft>
              <a:buClr>
                <a:srgbClr val="408087"/>
              </a:buClr>
              <a:buSzPts val="2400"/>
              <a:buFont typeface="IBM Plex Sans Medium"/>
              <a:buChar char="●"/>
            </a:pPr>
            <a:r>
              <a:rPr lang="en"/>
              <a:t>Introduction</a:t>
            </a:r>
            <a:endParaRPr/>
          </a:p>
          <a:p>
            <a:pPr marL="457200" lvl="0" indent="-381000" algn="l" rtl="0">
              <a:lnSpc>
                <a:spcPct val="125000"/>
              </a:lnSpc>
              <a:spcBef>
                <a:spcPts val="1000"/>
              </a:spcBef>
              <a:spcAft>
                <a:spcPts val="0"/>
              </a:spcAft>
              <a:buClr>
                <a:srgbClr val="408087"/>
              </a:buClr>
              <a:buSzPts val="2400"/>
              <a:buFont typeface="IBM Plex Sans Medium"/>
              <a:buChar char="●"/>
            </a:pPr>
            <a:r>
              <a:rPr lang="en"/>
              <a:t>POLL: </a:t>
            </a:r>
            <a:r>
              <a:rPr lang="en" sz="2400"/>
              <a:t>Who’s here? Role/</a:t>
            </a:r>
            <a:r>
              <a:rPr lang="en"/>
              <a:t>State</a:t>
            </a:r>
            <a:endParaRPr/>
          </a:p>
          <a:p>
            <a:pPr marL="457200" lvl="0" indent="0" algn="l" rtl="0">
              <a:spcBef>
                <a:spcPts val="1000"/>
              </a:spcBef>
              <a:spcAft>
                <a:spcPts val="1600"/>
              </a:spcAft>
              <a:buNone/>
            </a:pPr>
            <a:endParaRPr>
              <a:solidFill>
                <a:srgbClr val="408087"/>
              </a:solidFill>
              <a:latin typeface="IBM Plex Sans Medium"/>
              <a:ea typeface="IBM Plex Sans Medium"/>
              <a:cs typeface="IBM Plex Sans Medium"/>
              <a:sym typeface="IBM Plex Sans Medium"/>
            </a:endParaRPr>
          </a:p>
        </p:txBody>
      </p:sp>
      <p:pic>
        <p:nvPicPr>
          <p:cNvPr id="95" name="Google Shape;95;p18" descr="Baby at laptop with chalkboard filled with question marks behind him."/>
          <p:cNvPicPr preferRelativeResize="0"/>
          <p:nvPr/>
        </p:nvPicPr>
        <p:blipFill>
          <a:blip r:embed="rId3">
            <a:alphaModFix/>
          </a:blip>
          <a:stretch>
            <a:fillRect/>
          </a:stretch>
        </p:blipFill>
        <p:spPr>
          <a:xfrm>
            <a:off x="1287725" y="3060825"/>
            <a:ext cx="5991974" cy="3145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311700" y="9571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Ways to Partner with Your State’s Deaf-Blind Project</a:t>
            </a:r>
            <a:endParaRPr/>
          </a:p>
          <a:p>
            <a:pPr marL="0" lvl="0" indent="0" algn="l" rtl="0">
              <a:spcBef>
                <a:spcPts val="0"/>
              </a:spcBef>
              <a:spcAft>
                <a:spcPts val="0"/>
              </a:spcAft>
              <a:buNone/>
            </a:pPr>
            <a:endParaRPr/>
          </a:p>
        </p:txBody>
      </p:sp>
      <p:sp>
        <p:nvSpPr>
          <p:cNvPr id="213" name="Google Shape;213;p36"/>
          <p:cNvSpPr txBox="1">
            <a:spLocks noGrp="1"/>
          </p:cNvSpPr>
          <p:nvPr>
            <p:ph type="body" idx="1"/>
          </p:nvPr>
        </p:nvSpPr>
        <p:spPr>
          <a:xfrm>
            <a:off x="311700" y="2616900"/>
            <a:ext cx="8520600" cy="3474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IBM Plex Sans Medium"/>
              <a:buChar char="●"/>
            </a:pPr>
            <a:r>
              <a:rPr lang="en"/>
              <a:t>Access to resources on deaf-blindness </a:t>
            </a:r>
            <a:endParaRPr/>
          </a:p>
          <a:p>
            <a:pPr marL="457200" lvl="0" indent="-381000" algn="l" rtl="0">
              <a:spcBef>
                <a:spcPts val="0"/>
              </a:spcBef>
              <a:spcAft>
                <a:spcPts val="0"/>
              </a:spcAft>
              <a:buSzPts val="2400"/>
              <a:buFont typeface="IBM Plex Sans Medium"/>
              <a:buChar char="●"/>
            </a:pPr>
            <a:r>
              <a:rPr lang="en"/>
              <a:t>Family support</a:t>
            </a:r>
            <a:endParaRPr/>
          </a:p>
          <a:p>
            <a:pPr marL="457200" lvl="0" indent="-381000" algn="l" rtl="0">
              <a:spcBef>
                <a:spcPts val="0"/>
              </a:spcBef>
              <a:spcAft>
                <a:spcPts val="0"/>
              </a:spcAft>
              <a:buSzPts val="2400"/>
              <a:buFont typeface="IBM Plex Sans Medium"/>
              <a:buChar char="●"/>
            </a:pPr>
            <a:r>
              <a:rPr lang="en"/>
              <a:t>Provider and family training opportunities</a:t>
            </a:r>
            <a:endParaRPr/>
          </a:p>
          <a:p>
            <a:pPr marL="457200" lvl="0" indent="-381000" algn="l" rtl="0">
              <a:spcBef>
                <a:spcPts val="0"/>
              </a:spcBef>
              <a:spcAft>
                <a:spcPts val="0"/>
              </a:spcAft>
              <a:buSzPts val="2400"/>
              <a:buFont typeface="IBM Plex Sans Medium"/>
              <a:buChar char="●"/>
            </a:pPr>
            <a:r>
              <a:rPr lang="en"/>
              <a:t>Involve project staff in Part C activities and planning (e.g., advisory council, family events, conferences etc.)</a:t>
            </a:r>
            <a:endParaRPr/>
          </a:p>
          <a:p>
            <a:pPr marL="457200" lvl="0" indent="-381000" algn="l" rtl="0">
              <a:spcBef>
                <a:spcPts val="0"/>
              </a:spcBef>
              <a:spcAft>
                <a:spcPts val="0"/>
              </a:spcAft>
              <a:buSzPts val="2400"/>
              <a:buFont typeface="IBM Plex Sans Medium"/>
              <a:buChar char="●"/>
            </a:pPr>
            <a:r>
              <a:rPr lang="en"/>
              <a:t>Expand child find efforts through additional connections </a:t>
            </a:r>
            <a:endParaRPr/>
          </a:p>
        </p:txBody>
      </p:sp>
      <p:pic>
        <p:nvPicPr>
          <p:cNvPr id="214" name="Google Shape;214;p36" descr="Young girl in glasses sitting on counter to be eye level with aide. Both are looking at each other and signing the letter &quot;H&quot;."/>
          <p:cNvPicPr preferRelativeResize="0"/>
          <p:nvPr/>
        </p:nvPicPr>
        <p:blipFill>
          <a:blip r:embed="rId3">
            <a:alphaModFix/>
          </a:blip>
          <a:stretch>
            <a:fillRect/>
          </a:stretch>
        </p:blipFill>
        <p:spPr>
          <a:xfrm>
            <a:off x="6616000" y="1099000"/>
            <a:ext cx="2131150" cy="17088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311700" y="162550"/>
            <a:ext cx="4466100" cy="119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 Examples - </a:t>
            </a:r>
            <a:endParaRPr/>
          </a:p>
          <a:p>
            <a:pPr marL="0" lvl="0" indent="0" algn="l" rtl="0">
              <a:spcBef>
                <a:spcPts val="0"/>
              </a:spcBef>
              <a:spcAft>
                <a:spcPts val="0"/>
              </a:spcAft>
              <a:buNone/>
            </a:pPr>
            <a:r>
              <a:rPr lang="en"/>
              <a:t>Washington</a:t>
            </a:r>
            <a:endParaRPr/>
          </a:p>
        </p:txBody>
      </p:sp>
      <p:sp>
        <p:nvSpPr>
          <p:cNvPr id="220" name="Google Shape;220;p37"/>
          <p:cNvSpPr txBox="1">
            <a:spLocks noGrp="1"/>
          </p:cNvSpPr>
          <p:nvPr>
            <p:ph type="body" idx="1"/>
          </p:nvPr>
        </p:nvSpPr>
        <p:spPr>
          <a:xfrm>
            <a:off x="311700" y="2691350"/>
            <a:ext cx="8520600" cy="3806700"/>
          </a:xfrm>
          <a:prstGeom prst="rect">
            <a:avLst/>
          </a:prstGeom>
        </p:spPr>
        <p:txBody>
          <a:bodyPr spcFirstLastPara="1" wrap="square" lIns="91425" tIns="91425" rIns="91425" bIns="91425" anchor="t" anchorCtr="0">
            <a:noAutofit/>
          </a:bodyPr>
          <a:lstStyle/>
          <a:p>
            <a:pPr marL="0" lvl="0" indent="0" algn="ctr" rtl="0">
              <a:spcBef>
                <a:spcPts val="1000"/>
              </a:spcBef>
              <a:spcAft>
                <a:spcPts val="0"/>
              </a:spcAft>
              <a:buNone/>
            </a:pPr>
            <a:r>
              <a:rPr lang="en" sz="3200" b="1" i="1" dirty="0">
                <a:latin typeface="IBM Plex Sans"/>
                <a:ea typeface="IBM Plex Sans"/>
                <a:cs typeface="IBM Plex Sans"/>
                <a:sym typeface="IBM Plex Sans"/>
              </a:rPr>
              <a:t>Partnering to Create Tools and Trainings</a:t>
            </a:r>
            <a:endParaRPr sz="3100" i="1" dirty="0"/>
          </a:p>
          <a:p>
            <a:pPr marL="0" lvl="0" indent="0" algn="l" rtl="0">
              <a:spcBef>
                <a:spcPts val="6500"/>
              </a:spcBef>
              <a:spcAft>
                <a:spcPts val="0"/>
              </a:spcAft>
              <a:buNone/>
            </a:pPr>
            <a:r>
              <a:rPr lang="en" dirty="0"/>
              <a:t>Videos:</a:t>
            </a:r>
            <a:endParaRPr dirty="0"/>
          </a:p>
          <a:p>
            <a:pPr marL="0" lvl="0" indent="0" algn="l" rtl="0">
              <a:spcBef>
                <a:spcPts val="0"/>
              </a:spcBef>
              <a:spcAft>
                <a:spcPts val="0"/>
              </a:spcAft>
              <a:buNone/>
            </a:pPr>
            <a:r>
              <a:rPr lang="en" b="1" dirty="0">
                <a:latin typeface="IBM Plex Sans"/>
                <a:ea typeface="IBM Plex Sans"/>
                <a:cs typeface="IBM Plex Sans"/>
                <a:sym typeface="IBM Plex Sans"/>
              </a:rPr>
              <a:t>Katie Humes</a:t>
            </a:r>
            <a:r>
              <a:rPr lang="en" dirty="0"/>
              <a:t> - </a:t>
            </a:r>
            <a:r>
              <a:rPr lang="en" sz="2300" dirty="0"/>
              <a:t>Washington Sensory Disabilities Services, DeafBlind Project</a:t>
            </a:r>
            <a:r>
              <a:rPr lang="en" dirty="0"/>
              <a:t> (</a:t>
            </a:r>
            <a:r>
              <a:rPr lang="en" u="sng" dirty="0">
                <a:solidFill>
                  <a:schemeClr val="hlink"/>
                </a:solidFill>
                <a:hlinkClick r:id="rId3"/>
              </a:rPr>
              <a:t>Video</a:t>
            </a:r>
            <a:r>
              <a:rPr lang="en" dirty="0"/>
              <a:t>)</a:t>
            </a:r>
            <a:endParaRPr dirty="0"/>
          </a:p>
          <a:p>
            <a:pPr marL="0" lvl="0" indent="0" algn="l" rtl="0">
              <a:spcBef>
                <a:spcPts val="0"/>
              </a:spcBef>
              <a:spcAft>
                <a:spcPts val="0"/>
              </a:spcAft>
              <a:buNone/>
            </a:pPr>
            <a:r>
              <a:rPr lang="en" b="1" dirty="0">
                <a:latin typeface="IBM Plex Sans"/>
                <a:ea typeface="IBM Plex Sans"/>
                <a:cs typeface="IBM Plex Sans"/>
                <a:sym typeface="IBM Plex Sans"/>
              </a:rPr>
              <a:t>Adrienne O’Brien</a:t>
            </a:r>
            <a:r>
              <a:rPr lang="en" dirty="0"/>
              <a:t> - </a:t>
            </a:r>
            <a:r>
              <a:rPr lang="en" sz="2300" dirty="0"/>
              <a:t>Early Support for Infants and Toddlers (ESIT)</a:t>
            </a:r>
            <a:r>
              <a:rPr lang="en" dirty="0"/>
              <a:t> (</a:t>
            </a:r>
            <a:r>
              <a:rPr lang="en" u="sng" dirty="0">
                <a:solidFill>
                  <a:schemeClr val="hlink"/>
                </a:solidFill>
                <a:hlinkClick r:id="rId4"/>
              </a:rPr>
              <a:t>Video</a:t>
            </a:r>
            <a:r>
              <a:rPr lang="en" dirty="0"/>
              <a:t>)</a:t>
            </a:r>
            <a:endParaRPr dirty="0"/>
          </a:p>
        </p:txBody>
      </p:sp>
      <p:pic>
        <p:nvPicPr>
          <p:cNvPr id="221" name="Google Shape;221;p37" descr="Outline of Washington state with image of Seattle skyline with Space Needle in background and two sailboats on water in foreground."/>
          <p:cNvPicPr preferRelativeResize="0"/>
          <p:nvPr/>
        </p:nvPicPr>
        <p:blipFill>
          <a:blip r:embed="rId5">
            <a:alphaModFix/>
          </a:blip>
          <a:stretch>
            <a:fillRect/>
          </a:stretch>
        </p:blipFill>
        <p:spPr>
          <a:xfrm>
            <a:off x="6262475" y="260200"/>
            <a:ext cx="2151350" cy="1411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311700" y="172650"/>
            <a:ext cx="4415700" cy="11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 Examples -</a:t>
            </a:r>
            <a:endParaRPr/>
          </a:p>
          <a:p>
            <a:pPr marL="0" lvl="0" indent="0" algn="l" rtl="0">
              <a:spcBef>
                <a:spcPts val="0"/>
              </a:spcBef>
              <a:spcAft>
                <a:spcPts val="0"/>
              </a:spcAft>
              <a:buNone/>
            </a:pPr>
            <a:r>
              <a:rPr lang="en"/>
              <a:t>Tennessee</a:t>
            </a:r>
            <a:endParaRPr/>
          </a:p>
        </p:txBody>
      </p:sp>
      <p:sp>
        <p:nvSpPr>
          <p:cNvPr id="227" name="Google Shape;227;p38"/>
          <p:cNvSpPr txBox="1">
            <a:spLocks noGrp="1"/>
          </p:cNvSpPr>
          <p:nvPr>
            <p:ph type="body" idx="1"/>
          </p:nvPr>
        </p:nvSpPr>
        <p:spPr>
          <a:xfrm>
            <a:off x="311700" y="2380975"/>
            <a:ext cx="8520600" cy="421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i="1">
                <a:latin typeface="IBM Plex Sans"/>
                <a:ea typeface="IBM Plex Sans"/>
                <a:cs typeface="IBM Plex Sans"/>
                <a:sym typeface="IBM Plex Sans"/>
              </a:rPr>
              <a:t>Supporting families through collaborative partnerships</a:t>
            </a:r>
            <a:endParaRPr sz="3200"/>
          </a:p>
          <a:p>
            <a:pPr marL="0" lvl="0" indent="0" algn="l" rtl="0">
              <a:spcBef>
                <a:spcPts val="5000"/>
              </a:spcBef>
              <a:spcAft>
                <a:spcPts val="0"/>
              </a:spcAft>
              <a:buNone/>
            </a:pPr>
            <a:r>
              <a:rPr lang="en"/>
              <a:t>Videos:</a:t>
            </a:r>
            <a:endParaRPr/>
          </a:p>
          <a:p>
            <a:pPr marL="0" lvl="0" indent="0" algn="l" rtl="0">
              <a:lnSpc>
                <a:spcPct val="115000"/>
              </a:lnSpc>
              <a:spcBef>
                <a:spcPts val="0"/>
              </a:spcBef>
              <a:spcAft>
                <a:spcPts val="0"/>
              </a:spcAft>
              <a:buClr>
                <a:schemeClr val="dk1"/>
              </a:buClr>
              <a:buSzPts val="1100"/>
              <a:buFont typeface="Arial"/>
              <a:buNone/>
            </a:pPr>
            <a:r>
              <a:rPr lang="en" b="1">
                <a:latin typeface="IBM Plex Sans"/>
                <a:ea typeface="IBM Plex Sans"/>
                <a:cs typeface="IBM Plex Sans"/>
                <a:sym typeface="IBM Plex Sans"/>
              </a:rPr>
              <a:t>Kodi Ogle </a:t>
            </a:r>
            <a:r>
              <a:rPr lang="en"/>
              <a:t>- </a:t>
            </a:r>
            <a:r>
              <a:rPr lang="en" sz="2300"/>
              <a:t>Executive Director, TN Hands &amp; Voices </a:t>
            </a:r>
            <a:r>
              <a:rPr lang="en"/>
              <a:t>(</a:t>
            </a:r>
            <a:r>
              <a:rPr lang="en" u="sng">
                <a:solidFill>
                  <a:schemeClr val="hlink"/>
                </a:solidFill>
                <a:hlinkClick r:id="rId3"/>
              </a:rPr>
              <a:t>Video</a:t>
            </a:r>
            <a:r>
              <a:rPr lang="en"/>
              <a:t>)</a:t>
            </a:r>
            <a:endParaRPr/>
          </a:p>
          <a:p>
            <a:pPr marL="0" lvl="0" indent="0" algn="l" rtl="0">
              <a:lnSpc>
                <a:spcPct val="115000"/>
              </a:lnSpc>
              <a:spcBef>
                <a:spcPts val="0"/>
              </a:spcBef>
              <a:spcAft>
                <a:spcPts val="0"/>
              </a:spcAft>
              <a:buClr>
                <a:schemeClr val="dk1"/>
              </a:buClr>
              <a:buSzPts val="1100"/>
              <a:buFont typeface="Arial"/>
              <a:buNone/>
            </a:pPr>
            <a:r>
              <a:rPr lang="en" b="1">
                <a:latin typeface="IBM Plex Sans"/>
                <a:ea typeface="IBM Plex Sans"/>
                <a:cs typeface="IBM Plex Sans"/>
                <a:sym typeface="IBM Plex Sans"/>
              </a:rPr>
              <a:t>Rachael Stough</a:t>
            </a:r>
            <a:r>
              <a:rPr lang="en"/>
              <a:t> - </a:t>
            </a:r>
            <a:r>
              <a:rPr lang="en" sz="2300"/>
              <a:t>Program Director 2, EHDI Coordinator – Newborn Hearing Follow-Up Program</a:t>
            </a:r>
            <a:r>
              <a:rPr lang="en"/>
              <a:t> (</a:t>
            </a:r>
            <a:r>
              <a:rPr lang="en" u="sng">
                <a:solidFill>
                  <a:schemeClr val="hlink"/>
                </a:solidFill>
                <a:hlinkClick r:id="rId4"/>
              </a:rPr>
              <a:t>Video</a:t>
            </a:r>
            <a:r>
              <a:rPr lang="en"/>
              <a:t>)</a:t>
            </a:r>
            <a:endParaRPr/>
          </a:p>
          <a:p>
            <a:pPr marL="0" lvl="0" indent="0" algn="l" rtl="0">
              <a:lnSpc>
                <a:spcPct val="115000"/>
              </a:lnSpc>
              <a:spcBef>
                <a:spcPts val="0"/>
              </a:spcBef>
              <a:spcAft>
                <a:spcPts val="0"/>
              </a:spcAft>
              <a:buClr>
                <a:schemeClr val="dk1"/>
              </a:buClr>
              <a:buSzPts val="1100"/>
              <a:buFont typeface="Arial"/>
              <a:buNone/>
            </a:pPr>
            <a:r>
              <a:rPr lang="en" b="1">
                <a:latin typeface="IBM Plex Sans"/>
                <a:ea typeface="IBM Plex Sans"/>
                <a:cs typeface="IBM Plex Sans"/>
                <a:sym typeface="IBM Plex Sans"/>
              </a:rPr>
              <a:t>Danna Conn </a:t>
            </a:r>
            <a:r>
              <a:rPr lang="en"/>
              <a:t>- </a:t>
            </a:r>
            <a:r>
              <a:rPr lang="en" sz="2300"/>
              <a:t>Project Coordinator, TN Deaf-Blind Project</a:t>
            </a:r>
            <a:r>
              <a:rPr lang="en"/>
              <a:t> (</a:t>
            </a:r>
            <a:r>
              <a:rPr lang="en" u="sng">
                <a:solidFill>
                  <a:schemeClr val="hlink"/>
                </a:solidFill>
                <a:hlinkClick r:id="rId5"/>
              </a:rPr>
              <a:t>Video</a:t>
            </a:r>
            <a:r>
              <a:rPr lang="en"/>
              <a:t>)</a:t>
            </a:r>
            <a:endParaRPr/>
          </a:p>
          <a:p>
            <a:pPr marL="0" lvl="0" indent="0" algn="l" rtl="0">
              <a:lnSpc>
                <a:spcPct val="100000"/>
              </a:lnSpc>
              <a:spcBef>
                <a:spcPts val="0"/>
              </a:spcBef>
              <a:spcAft>
                <a:spcPts val="0"/>
              </a:spcAft>
              <a:buClr>
                <a:schemeClr val="dk1"/>
              </a:buClr>
              <a:buSzPts val="1100"/>
              <a:buFont typeface="Arial"/>
              <a:buNone/>
            </a:pPr>
            <a:endParaRPr/>
          </a:p>
        </p:txBody>
      </p:sp>
      <p:pic>
        <p:nvPicPr>
          <p:cNvPr id="228" name="Google Shape;228;p38" descr="Outline of the state of Tennessee with image of national park scenic overlook at sunset within outline."/>
          <p:cNvPicPr preferRelativeResize="0"/>
          <p:nvPr/>
        </p:nvPicPr>
        <p:blipFill>
          <a:blip r:embed="rId6">
            <a:alphaModFix/>
          </a:blip>
          <a:stretch>
            <a:fillRect/>
          </a:stretch>
        </p:blipFill>
        <p:spPr>
          <a:xfrm>
            <a:off x="5445800" y="373025"/>
            <a:ext cx="3386501" cy="984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Training Tools</a:t>
            </a:r>
            <a:endParaRPr/>
          </a:p>
        </p:txBody>
      </p:sp>
      <p:sp>
        <p:nvSpPr>
          <p:cNvPr id="234" name="Google Shape;234;p3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94000"/>
              </a:lnSpc>
              <a:spcBef>
                <a:spcPts val="1000"/>
              </a:spcBef>
              <a:spcAft>
                <a:spcPts val="0"/>
              </a:spcAft>
              <a:buClr>
                <a:srgbClr val="408087"/>
              </a:buClr>
              <a:buSzPts val="2400"/>
              <a:buFont typeface="IBM Plex Sans Medium"/>
              <a:buChar char="●"/>
            </a:pPr>
            <a:r>
              <a:rPr lang="en"/>
              <a:t>Training Resources</a:t>
            </a:r>
            <a:endParaRPr/>
          </a:p>
          <a:p>
            <a:pPr marL="914400" lvl="1" indent="-381000" algn="l" rtl="0">
              <a:lnSpc>
                <a:spcPct val="94000"/>
              </a:lnSpc>
              <a:spcBef>
                <a:spcPts val="1000"/>
              </a:spcBef>
              <a:spcAft>
                <a:spcPts val="0"/>
              </a:spcAft>
              <a:buClr>
                <a:srgbClr val="408087"/>
              </a:buClr>
              <a:buSzPts val="2400"/>
              <a:buFont typeface="IBM Plex Sans Medium"/>
              <a:buChar char="○"/>
            </a:pPr>
            <a:r>
              <a:rPr lang="en" sz="2400" u="sng">
                <a:hlinkClick r:id="rId3"/>
              </a:rPr>
              <a:t>Sooner the Better: A Framework for Training Early Intervention Practitioners </a:t>
            </a:r>
            <a:endParaRPr sz="2400"/>
          </a:p>
          <a:p>
            <a:pPr marL="914400" lvl="1" indent="-381000" algn="l" rtl="0">
              <a:lnSpc>
                <a:spcPct val="94000"/>
              </a:lnSpc>
              <a:spcBef>
                <a:spcPts val="1000"/>
              </a:spcBef>
              <a:spcAft>
                <a:spcPts val="0"/>
              </a:spcAft>
              <a:buClr>
                <a:srgbClr val="44546A"/>
              </a:buClr>
              <a:buSzPts val="2400"/>
              <a:buFont typeface="Libre Franklin"/>
              <a:buChar char="○"/>
            </a:pPr>
            <a:r>
              <a:rPr lang="en" sz="2400" u="sng">
                <a:hlinkClick r:id="rId4"/>
              </a:rPr>
              <a:t>Learning Module: Deaf-Blindness for Early Intervention Practitioners (VA - open to all)</a:t>
            </a:r>
            <a:endParaRPr sz="2400"/>
          </a:p>
          <a:p>
            <a:pPr marL="914400" lvl="1" indent="-381000" algn="l" rtl="0">
              <a:lnSpc>
                <a:spcPct val="94000"/>
              </a:lnSpc>
              <a:spcBef>
                <a:spcPts val="1000"/>
              </a:spcBef>
              <a:spcAft>
                <a:spcPts val="1000"/>
              </a:spcAft>
              <a:buClr>
                <a:srgbClr val="408087"/>
              </a:buClr>
              <a:buSzPts val="2400"/>
              <a:buFont typeface="Libre Franklin"/>
              <a:buChar char="○"/>
            </a:pPr>
            <a:r>
              <a:rPr lang="en" sz="2400" u="sng">
                <a:hlinkClick r:id="rId5"/>
              </a:rPr>
              <a:t>Open Hands, Open Access: Deaf-Blind Learning Modules</a:t>
            </a:r>
            <a:endParaRPr sz="2400"/>
          </a:p>
        </p:txBody>
      </p:sp>
      <p:pic>
        <p:nvPicPr>
          <p:cNvPr id="235" name="Google Shape;235;p39" descr="Young girl is lifted down into pool by an adult into the arms of  smiling sister. Girl has hands on sister's mouth and side of face."/>
          <p:cNvPicPr preferRelativeResize="0"/>
          <p:nvPr/>
        </p:nvPicPr>
        <p:blipFill>
          <a:blip r:embed="rId6">
            <a:alphaModFix/>
          </a:blip>
          <a:stretch>
            <a:fillRect/>
          </a:stretch>
        </p:blipFill>
        <p:spPr>
          <a:xfrm>
            <a:off x="5838300" y="4596501"/>
            <a:ext cx="2615350" cy="18305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Family Organizations </a:t>
            </a:r>
            <a:endParaRPr/>
          </a:p>
        </p:txBody>
      </p:sp>
      <p:sp>
        <p:nvSpPr>
          <p:cNvPr id="241" name="Google Shape;241;p40"/>
          <p:cNvSpPr txBox="1">
            <a:spLocks noGrp="1"/>
          </p:cNvSpPr>
          <p:nvPr>
            <p:ph type="body" idx="1"/>
          </p:nvPr>
        </p:nvSpPr>
        <p:spPr>
          <a:xfrm>
            <a:off x="1827000" y="1850575"/>
            <a:ext cx="7005300" cy="4629600"/>
          </a:xfrm>
          <a:prstGeom prst="rect">
            <a:avLst/>
          </a:prstGeom>
        </p:spPr>
        <p:txBody>
          <a:bodyPr spcFirstLastPara="1" wrap="square" lIns="91425" tIns="91425" rIns="91425" bIns="91425" anchor="t" anchorCtr="0">
            <a:noAutofit/>
          </a:bodyPr>
          <a:lstStyle/>
          <a:p>
            <a:pPr marL="914400" lvl="1" indent="-381000" algn="l" rtl="0">
              <a:lnSpc>
                <a:spcPct val="300000"/>
              </a:lnSpc>
              <a:spcBef>
                <a:spcPts val="0"/>
              </a:spcBef>
              <a:spcAft>
                <a:spcPts val="0"/>
              </a:spcAft>
              <a:buClr>
                <a:srgbClr val="408087"/>
              </a:buClr>
              <a:buSzPts val="2400"/>
              <a:buFont typeface="Libre Franklin"/>
              <a:buChar char="○"/>
            </a:pPr>
            <a:r>
              <a:rPr lang="en" sz="2400" u="sng" dirty="0">
                <a:hlinkClick r:id="rId3"/>
              </a:rPr>
              <a:t>Hands &amp; Voices</a:t>
            </a:r>
            <a:endParaRPr sz="2400" dirty="0"/>
          </a:p>
          <a:p>
            <a:pPr marL="914400" lvl="1" indent="-381000" algn="l" rtl="0">
              <a:lnSpc>
                <a:spcPct val="300000"/>
              </a:lnSpc>
              <a:spcBef>
                <a:spcPts val="0"/>
              </a:spcBef>
              <a:spcAft>
                <a:spcPts val="0"/>
              </a:spcAft>
              <a:buClr>
                <a:srgbClr val="408087"/>
              </a:buClr>
              <a:buSzPts val="2400"/>
              <a:buFont typeface="Libre Franklin"/>
              <a:buChar char="○"/>
            </a:pPr>
            <a:r>
              <a:rPr lang="en" sz="2400" u="sng" dirty="0">
                <a:hlinkClick r:id="rId4"/>
              </a:rPr>
              <a:t>National Foundation for Deaf Blind</a:t>
            </a:r>
            <a:r>
              <a:rPr lang="en" sz="2400" dirty="0"/>
              <a:t> (NFADB)</a:t>
            </a:r>
            <a:endParaRPr sz="2400" dirty="0"/>
          </a:p>
          <a:p>
            <a:pPr marL="914400" lvl="1" indent="-381000" algn="l" rtl="0">
              <a:lnSpc>
                <a:spcPct val="300000"/>
              </a:lnSpc>
              <a:spcBef>
                <a:spcPts val="0"/>
              </a:spcBef>
              <a:spcAft>
                <a:spcPts val="0"/>
              </a:spcAft>
              <a:buClr>
                <a:srgbClr val="408087"/>
              </a:buClr>
              <a:buSzPts val="2400"/>
              <a:buFont typeface="Libre Franklin"/>
              <a:buChar char="○"/>
            </a:pPr>
            <a:r>
              <a:rPr lang="en" sz="2400" u="sng" dirty="0">
                <a:hlinkClick r:id="rId5"/>
              </a:rPr>
              <a:t>CHARGE syndrome Foundation</a:t>
            </a:r>
            <a:endParaRPr sz="2400" dirty="0"/>
          </a:p>
          <a:p>
            <a:pPr marL="914400" lvl="1" indent="-381000" algn="l" rtl="0">
              <a:lnSpc>
                <a:spcPct val="300000"/>
              </a:lnSpc>
              <a:spcBef>
                <a:spcPts val="0"/>
              </a:spcBef>
              <a:spcAft>
                <a:spcPts val="0"/>
              </a:spcAft>
              <a:buClr>
                <a:srgbClr val="408087"/>
              </a:buClr>
              <a:buSzPts val="2400"/>
              <a:buFont typeface="Libre Franklin"/>
              <a:buChar char="○"/>
            </a:pPr>
            <a:r>
              <a:rPr lang="en" sz="2400" u="sng" dirty="0">
                <a:hlinkClick r:id="rId6"/>
              </a:rPr>
              <a:t>Usher syndrome Coalition</a:t>
            </a:r>
            <a:endParaRPr dirty="0">
              <a:solidFill>
                <a:srgbClr val="0097A7"/>
              </a:solidFill>
            </a:endParaRPr>
          </a:p>
        </p:txBody>
      </p:sp>
      <p:pic>
        <p:nvPicPr>
          <p:cNvPr id="243" name="Google Shape;243;p40" descr="Hands &amp; Voices logo"/>
          <p:cNvPicPr preferRelativeResize="0"/>
          <p:nvPr/>
        </p:nvPicPr>
        <p:blipFill>
          <a:blip r:embed="rId7">
            <a:alphaModFix/>
          </a:blip>
          <a:stretch>
            <a:fillRect/>
          </a:stretch>
        </p:blipFill>
        <p:spPr>
          <a:xfrm>
            <a:off x="380109" y="2004015"/>
            <a:ext cx="713795" cy="1057275"/>
          </a:xfrm>
          <a:prstGeom prst="rect">
            <a:avLst/>
          </a:prstGeom>
          <a:noFill/>
          <a:ln>
            <a:noFill/>
          </a:ln>
        </p:spPr>
      </p:pic>
      <p:pic>
        <p:nvPicPr>
          <p:cNvPr id="244" name="Google Shape;244;p40" descr="NFADB logo"/>
          <p:cNvPicPr preferRelativeResize="0"/>
          <p:nvPr/>
        </p:nvPicPr>
        <p:blipFill>
          <a:blip r:embed="rId8">
            <a:alphaModFix/>
          </a:blip>
          <a:stretch>
            <a:fillRect/>
          </a:stretch>
        </p:blipFill>
        <p:spPr>
          <a:xfrm>
            <a:off x="360809" y="3367767"/>
            <a:ext cx="1983125" cy="698800"/>
          </a:xfrm>
          <a:prstGeom prst="rect">
            <a:avLst/>
          </a:prstGeom>
          <a:noFill/>
          <a:ln>
            <a:noFill/>
          </a:ln>
        </p:spPr>
      </p:pic>
      <p:pic>
        <p:nvPicPr>
          <p:cNvPr id="242" name="Google Shape;242;p40" descr="CHARGE Syndrome Foundation logo"/>
          <p:cNvPicPr preferRelativeResize="0"/>
          <p:nvPr/>
        </p:nvPicPr>
        <p:blipFill>
          <a:blip r:embed="rId9">
            <a:alphaModFix/>
          </a:blip>
          <a:stretch>
            <a:fillRect/>
          </a:stretch>
        </p:blipFill>
        <p:spPr>
          <a:xfrm>
            <a:off x="360809" y="4352606"/>
            <a:ext cx="1453925" cy="924675"/>
          </a:xfrm>
          <a:prstGeom prst="rect">
            <a:avLst/>
          </a:prstGeom>
          <a:noFill/>
          <a:ln>
            <a:noFill/>
          </a:ln>
        </p:spPr>
      </p:pic>
      <p:pic>
        <p:nvPicPr>
          <p:cNvPr id="245" name="Google Shape;245;p40" descr="USHER Syndrome Coalition Logo"/>
          <p:cNvPicPr preferRelativeResize="0"/>
          <p:nvPr/>
        </p:nvPicPr>
        <p:blipFill>
          <a:blip r:embed="rId10">
            <a:alphaModFix/>
          </a:blip>
          <a:stretch>
            <a:fillRect/>
          </a:stretch>
        </p:blipFill>
        <p:spPr>
          <a:xfrm>
            <a:off x="368063" y="5583758"/>
            <a:ext cx="1751350" cy="642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209400" y="593375"/>
            <a:ext cx="87951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at Your Fingertips</a:t>
            </a:r>
            <a:endParaRPr sz="3600" b="1">
              <a:solidFill>
                <a:srgbClr val="233142"/>
              </a:solidFill>
              <a:latin typeface="Montserrat"/>
              <a:ea typeface="Montserrat"/>
              <a:cs typeface="Montserrat"/>
              <a:sym typeface="Montserrat"/>
            </a:endParaRPr>
          </a:p>
          <a:p>
            <a:pPr marL="0" lvl="0" indent="0" algn="l" rtl="0">
              <a:spcBef>
                <a:spcPts val="0"/>
              </a:spcBef>
              <a:spcAft>
                <a:spcPts val="0"/>
              </a:spcAft>
              <a:buNone/>
            </a:pPr>
            <a:endParaRPr>
              <a:solidFill>
                <a:srgbClr val="233142"/>
              </a:solidFill>
              <a:latin typeface="Montserrat"/>
              <a:ea typeface="Montserrat"/>
              <a:cs typeface="Montserrat"/>
              <a:sym typeface="Montserrat"/>
            </a:endParaRPr>
          </a:p>
        </p:txBody>
      </p:sp>
      <p:sp>
        <p:nvSpPr>
          <p:cNvPr id="251" name="Google Shape;251;p41"/>
          <p:cNvSpPr txBox="1">
            <a:spLocks noGrp="1"/>
          </p:cNvSpPr>
          <p:nvPr>
            <p:ph type="body" idx="1"/>
          </p:nvPr>
        </p:nvSpPr>
        <p:spPr>
          <a:xfrm>
            <a:off x="209400" y="1647000"/>
            <a:ext cx="8795100" cy="491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Information on </a:t>
            </a:r>
            <a:r>
              <a:rPr lang="en" u="sng">
                <a:hlinkClick r:id="rId3"/>
              </a:rPr>
              <a:t>nationaldb.org</a:t>
            </a:r>
            <a:r>
              <a:rPr lang="en"/>
              <a:t>:</a:t>
            </a:r>
            <a:endParaRPr/>
          </a:p>
          <a:p>
            <a:pPr marL="457200" lvl="0" indent="-381000" algn="l" rtl="0">
              <a:spcBef>
                <a:spcPts val="1000"/>
              </a:spcBef>
              <a:spcAft>
                <a:spcPts val="0"/>
              </a:spcAft>
              <a:buSzPts val="2400"/>
              <a:buChar char="●"/>
            </a:pPr>
            <a:r>
              <a:rPr lang="en" sz="2400" u="sng">
                <a:hlinkClick r:id="rId4"/>
              </a:rPr>
              <a:t>Deaf-blindness, educational practices, and professional development opportunities</a:t>
            </a:r>
            <a:endParaRPr sz="2400"/>
          </a:p>
          <a:p>
            <a:pPr marL="457200" lvl="0" indent="-381000" algn="l" rtl="0">
              <a:spcBef>
                <a:spcPts val="1000"/>
              </a:spcBef>
              <a:spcAft>
                <a:spcPts val="0"/>
              </a:spcAft>
              <a:buSzPts val="2400"/>
              <a:buChar char="●"/>
            </a:pPr>
            <a:r>
              <a:rPr lang="en" u="sng">
                <a:hlinkClick r:id="rId5"/>
              </a:rPr>
              <a:t>The National Deaf-Blind Child Count </a:t>
            </a:r>
            <a:endParaRPr/>
          </a:p>
          <a:p>
            <a:pPr marL="457200" lvl="0" indent="-381000" algn="l" rtl="0">
              <a:lnSpc>
                <a:spcPct val="94000"/>
              </a:lnSpc>
              <a:spcBef>
                <a:spcPts val="1000"/>
              </a:spcBef>
              <a:spcAft>
                <a:spcPts val="0"/>
              </a:spcAft>
              <a:buSzPts val="2400"/>
              <a:buChar char="●"/>
            </a:pPr>
            <a:r>
              <a:rPr lang="en"/>
              <a:t>Risk Factors</a:t>
            </a:r>
            <a:endParaRPr/>
          </a:p>
          <a:p>
            <a:pPr marL="914400" lvl="1" indent="-381000" algn="l" rtl="0">
              <a:lnSpc>
                <a:spcPct val="94000"/>
              </a:lnSpc>
              <a:spcBef>
                <a:spcPts val="0"/>
              </a:spcBef>
              <a:spcAft>
                <a:spcPts val="0"/>
              </a:spcAft>
              <a:buSzPts val="2400"/>
              <a:buFont typeface="IBM Plex Sans Medium"/>
              <a:buChar char="●"/>
            </a:pPr>
            <a:r>
              <a:rPr lang="en" sz="2400" u="sng">
                <a:hlinkClick r:id="rId6"/>
              </a:rPr>
              <a:t>Risk Factors for Combined Vision and Hearing Loss</a:t>
            </a:r>
            <a:endParaRPr sz="2400"/>
          </a:p>
          <a:p>
            <a:pPr marL="914400" lvl="1" indent="-381000" algn="l" rtl="0">
              <a:lnSpc>
                <a:spcPct val="94000"/>
              </a:lnSpc>
              <a:spcBef>
                <a:spcPts val="0"/>
              </a:spcBef>
              <a:spcAft>
                <a:spcPts val="0"/>
              </a:spcAft>
              <a:buSzPts val="2400"/>
              <a:buFont typeface="IBM Plex Sans Medium"/>
              <a:buChar char="●"/>
            </a:pPr>
            <a:r>
              <a:rPr lang="en" sz="2400" u="sng">
                <a:hlinkClick r:id="rId7"/>
              </a:rPr>
              <a:t>Risk Factors and Behaviors Decision Tree</a:t>
            </a:r>
            <a:endParaRPr/>
          </a:p>
          <a:p>
            <a:pPr marL="457200" lvl="0" indent="-381000" algn="l" rtl="0">
              <a:spcBef>
                <a:spcPts val="1000"/>
              </a:spcBef>
              <a:spcAft>
                <a:spcPts val="0"/>
              </a:spcAft>
              <a:buSzPts val="2400"/>
              <a:buChar char="●"/>
            </a:pPr>
            <a:r>
              <a:rPr lang="en" u="sng">
                <a:hlinkClick r:id="rId8"/>
              </a:rPr>
              <a:t>Chart: Range of Combined Vision and Hearing Loss</a:t>
            </a:r>
            <a:endParaRPr/>
          </a:p>
          <a:p>
            <a:pPr marL="457200" lvl="0" indent="-381000" algn="l" rtl="0">
              <a:spcBef>
                <a:spcPts val="1000"/>
              </a:spcBef>
              <a:spcAft>
                <a:spcPts val="0"/>
              </a:spcAft>
              <a:buSzPts val="2400"/>
              <a:buChar char="●"/>
            </a:pPr>
            <a:r>
              <a:rPr lang="en" u="sng">
                <a:hlinkClick r:id="rId9"/>
              </a:rPr>
              <a:t>State Deaf-Blind Projects Contacts</a:t>
            </a:r>
            <a:endParaRPr/>
          </a:p>
          <a:p>
            <a:pPr marL="457200" lvl="0" indent="-381000" algn="l" rtl="0">
              <a:spcBef>
                <a:spcPts val="1000"/>
              </a:spcBef>
              <a:spcAft>
                <a:spcPts val="0"/>
              </a:spcAft>
              <a:buSzPts val="2400"/>
              <a:buChar char="●"/>
            </a:pPr>
            <a:r>
              <a:rPr lang="en" u="sng">
                <a:hlinkClick r:id="rId10"/>
              </a:rPr>
              <a:t>Family Services and Supports</a:t>
            </a:r>
            <a:endParaRPr/>
          </a:p>
          <a:p>
            <a:pPr marL="0" lvl="0" indent="0" algn="l" rtl="0">
              <a:spcBef>
                <a:spcPts val="1000"/>
              </a:spcBef>
              <a:spcAft>
                <a:spcPts val="1600"/>
              </a:spcAft>
              <a:buNone/>
            </a:pPr>
            <a:endParaRPr/>
          </a:p>
        </p:txBody>
      </p:sp>
      <p:pic>
        <p:nvPicPr>
          <p:cNvPr id="252" name="Google Shape;252;p41" descr="NCDB logo"/>
          <p:cNvPicPr preferRelativeResize="0"/>
          <p:nvPr/>
        </p:nvPicPr>
        <p:blipFill>
          <a:blip r:embed="rId11">
            <a:alphaModFix/>
          </a:blip>
          <a:stretch>
            <a:fillRect/>
          </a:stretch>
        </p:blipFill>
        <p:spPr>
          <a:xfrm>
            <a:off x="7776625" y="399196"/>
            <a:ext cx="976975" cy="957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2"/>
          <p:cNvSpPr txBox="1">
            <a:spLocks noGrp="1"/>
          </p:cNvSpPr>
          <p:nvPr>
            <p:ph type="title"/>
          </p:nvPr>
        </p:nvSpPr>
        <p:spPr>
          <a:xfrm>
            <a:off x="311700" y="593367"/>
            <a:ext cx="4316861"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Pulse Check</a:t>
            </a:r>
            <a:endParaRPr/>
          </a:p>
        </p:txBody>
      </p:sp>
      <p:sp>
        <p:nvSpPr>
          <p:cNvPr id="258" name="Google Shape;258;p42"/>
          <p:cNvSpPr txBox="1">
            <a:spLocks noGrp="1"/>
          </p:cNvSpPr>
          <p:nvPr>
            <p:ph type="body" idx="1"/>
          </p:nvPr>
        </p:nvSpPr>
        <p:spPr>
          <a:xfrm>
            <a:off x="367675" y="2275601"/>
            <a:ext cx="8520600" cy="3834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Share any reactions you have to what was presented..</a:t>
            </a:r>
            <a:endParaRPr/>
          </a:p>
          <a:p>
            <a:pPr marL="457200" lvl="0" indent="-381000" algn="l" rtl="0">
              <a:spcBef>
                <a:spcPts val="1000"/>
              </a:spcBef>
              <a:spcAft>
                <a:spcPts val="1600"/>
              </a:spcAft>
              <a:buSzPts val="2400"/>
              <a:buChar char="●"/>
            </a:pPr>
            <a:r>
              <a:rPr lang="en"/>
              <a:t>What is something you want to know that wasn’t covered in the presentation?</a:t>
            </a:r>
            <a:endParaRPr/>
          </a:p>
        </p:txBody>
      </p:sp>
      <p:pic>
        <p:nvPicPr>
          <p:cNvPr id="260" name="Google Shape;260;p42" descr="Mother is holding young son in her arms. She is giving him a kiss on the cheek."/>
          <p:cNvPicPr preferRelativeResize="0"/>
          <p:nvPr/>
        </p:nvPicPr>
        <p:blipFill>
          <a:blip r:embed="rId3">
            <a:alphaModFix/>
          </a:blip>
          <a:stretch>
            <a:fillRect/>
          </a:stretch>
        </p:blipFill>
        <p:spPr>
          <a:xfrm>
            <a:off x="3314525" y="4376625"/>
            <a:ext cx="2514951" cy="2208676"/>
          </a:xfrm>
          <a:prstGeom prst="rect">
            <a:avLst/>
          </a:prstGeom>
          <a:noFill/>
          <a:ln>
            <a:noFill/>
          </a:ln>
        </p:spPr>
      </p:pic>
      <p:pic>
        <p:nvPicPr>
          <p:cNvPr id="259" name="Google Shape;259;p42" descr="decorative"/>
          <p:cNvPicPr preferRelativeResize="0"/>
          <p:nvPr/>
        </p:nvPicPr>
        <p:blipFill>
          <a:blip r:embed="rId4">
            <a:alphaModFix/>
          </a:blip>
          <a:stretch>
            <a:fillRect/>
          </a:stretch>
        </p:blipFill>
        <p:spPr>
          <a:xfrm>
            <a:off x="4989400" y="417347"/>
            <a:ext cx="3291975" cy="1604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to Consider</a:t>
            </a:r>
            <a:endParaRPr/>
          </a:p>
        </p:txBody>
      </p:sp>
      <p:sp>
        <p:nvSpPr>
          <p:cNvPr id="266" name="Google Shape;266;p4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How could the Deaf-Blind TA Network assist Part C on a national and state level?</a:t>
            </a:r>
            <a:endParaRPr/>
          </a:p>
          <a:p>
            <a:pPr marL="914400" lvl="1" indent="-381000" algn="l" rtl="0">
              <a:spcBef>
                <a:spcPts val="0"/>
              </a:spcBef>
              <a:spcAft>
                <a:spcPts val="0"/>
              </a:spcAft>
              <a:buSzPts val="2400"/>
              <a:buChar char="●"/>
            </a:pPr>
            <a:r>
              <a:rPr lang="en" sz="2400"/>
              <a:t>What types of data would be helpful?</a:t>
            </a:r>
            <a:endParaRPr sz="2400"/>
          </a:p>
          <a:p>
            <a:pPr marL="914400" lvl="1" indent="-381000" algn="l" rtl="0">
              <a:spcBef>
                <a:spcPts val="0"/>
              </a:spcBef>
              <a:spcAft>
                <a:spcPts val="0"/>
              </a:spcAft>
              <a:buSzPts val="2400"/>
              <a:buChar char="●"/>
            </a:pPr>
            <a:r>
              <a:rPr lang="en" sz="2400"/>
              <a:t>What collaborative efforts and ideas come to mind for...</a:t>
            </a:r>
            <a:endParaRPr sz="2400"/>
          </a:p>
          <a:p>
            <a:pPr marL="1371600" lvl="2" indent="-381000" algn="l" rtl="0">
              <a:spcBef>
                <a:spcPts val="0"/>
              </a:spcBef>
              <a:spcAft>
                <a:spcPts val="0"/>
              </a:spcAft>
              <a:buSzPts val="2400"/>
              <a:buChar char="■"/>
            </a:pPr>
            <a:r>
              <a:rPr lang="en" sz="2400"/>
              <a:t>Family Support/Engagement</a:t>
            </a:r>
            <a:endParaRPr sz="2400"/>
          </a:p>
          <a:p>
            <a:pPr marL="1371600" lvl="2" indent="-381000" algn="l" rtl="0">
              <a:spcBef>
                <a:spcPts val="0"/>
              </a:spcBef>
              <a:spcAft>
                <a:spcPts val="0"/>
              </a:spcAft>
              <a:buSzPts val="2400"/>
              <a:buChar char="■"/>
            </a:pPr>
            <a:r>
              <a:rPr lang="en" sz="2400"/>
              <a:t>Professional Development/Training</a:t>
            </a:r>
            <a:endParaRPr sz="2400"/>
          </a:p>
          <a:p>
            <a:pPr marL="1371600" lvl="2" indent="-381000" algn="l" rtl="0">
              <a:spcBef>
                <a:spcPts val="0"/>
              </a:spcBef>
              <a:spcAft>
                <a:spcPts val="0"/>
              </a:spcAft>
              <a:buSzPts val="2400"/>
              <a:buChar char="■"/>
            </a:pPr>
            <a:r>
              <a:rPr lang="en" sz="2400"/>
              <a:t>Sharing of State, Regional, and Local Partnerships and Resources</a:t>
            </a:r>
            <a:endParaRPr sz="2400"/>
          </a:p>
          <a:p>
            <a:pPr marL="0" lvl="0" indent="0" algn="l" rtl="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1264500" y="783375"/>
            <a:ext cx="6390600" cy="9982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08087"/>
                </a:solidFill>
              </a:rPr>
              <a:t>Thank you</a:t>
            </a:r>
            <a:endParaRPr>
              <a:solidFill>
                <a:srgbClr val="408087"/>
              </a:solidFill>
            </a:endParaRPr>
          </a:p>
          <a:p>
            <a:pPr marL="0" lvl="0" indent="0" algn="l" rtl="0">
              <a:spcBef>
                <a:spcPts val="0"/>
              </a:spcBef>
              <a:spcAft>
                <a:spcPts val="0"/>
              </a:spcAft>
              <a:buNone/>
            </a:pPr>
            <a:endParaRPr/>
          </a:p>
        </p:txBody>
      </p:sp>
      <p:sp>
        <p:nvSpPr>
          <p:cNvPr id="272" name="Google Shape;272;p44"/>
          <p:cNvSpPr txBox="1">
            <a:spLocks noGrp="1"/>
          </p:cNvSpPr>
          <p:nvPr>
            <p:ph type="subTitle" idx="1"/>
          </p:nvPr>
        </p:nvSpPr>
        <p:spPr>
          <a:xfrm>
            <a:off x="1506000" y="2088750"/>
            <a:ext cx="5907600" cy="145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Emma Nelson: </a:t>
            </a:r>
            <a:r>
              <a:rPr lang="en" u="sng">
                <a:solidFill>
                  <a:schemeClr val="accent5"/>
                </a:solidFill>
                <a:hlinkClick r:id="rId3">
                  <a:extLst>
                    <a:ext uri="{A12FA001-AC4F-418D-AE19-62706E023703}">
                      <ahyp:hlinkClr xmlns:ahyp="http://schemas.microsoft.com/office/drawing/2018/hyperlinkcolor" val="tx"/>
                    </a:ext>
                  </a:extLst>
                </a:hlinkClick>
              </a:rPr>
              <a:t>emma.nelson@hknc.org</a:t>
            </a:r>
            <a:r>
              <a:rPr lang="en"/>
              <a:t> </a:t>
            </a:r>
            <a:endParaRPr/>
          </a:p>
          <a:p>
            <a:pPr marL="0" lvl="0" indent="0" algn="l" rtl="0">
              <a:spcBef>
                <a:spcPts val="1600"/>
              </a:spcBef>
              <a:spcAft>
                <a:spcPts val="1600"/>
              </a:spcAft>
              <a:buNone/>
            </a:pPr>
            <a:r>
              <a:rPr lang="en"/>
              <a:t>Robbin Bull: </a:t>
            </a:r>
            <a:r>
              <a:rPr lang="en" u="sng">
                <a:solidFill>
                  <a:schemeClr val="hlink"/>
                </a:solidFill>
                <a:hlinkClick r:id="rId4"/>
              </a:rPr>
              <a:t>robbin.bull@hknc.org</a:t>
            </a:r>
            <a:endParaRPr/>
          </a:p>
        </p:txBody>
      </p:sp>
      <p:sp>
        <p:nvSpPr>
          <p:cNvPr id="273" name="Google Shape;273;p44"/>
          <p:cNvSpPr txBox="1">
            <a:spLocks noGrp="1"/>
          </p:cNvSpPr>
          <p:nvPr>
            <p:ph type="body" idx="4294967295"/>
          </p:nvPr>
        </p:nvSpPr>
        <p:spPr>
          <a:xfrm>
            <a:off x="690900" y="5190625"/>
            <a:ext cx="7893600" cy="100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233142"/>
                </a:solidFill>
                <a:latin typeface="IBM Plex Sans Light"/>
                <a:ea typeface="IBM Plex Sans Light"/>
                <a:cs typeface="IBM Plex Sans Light"/>
                <a:sym typeface="IBM Plex Sans Light"/>
              </a:rPr>
              <a:t>The contents of this presentation were developed under a grant from the U.S. Department of Education, #H326T180026. However, those contents do not necessarily represent the policy of the U.S. Department of Education, and you should not assume endorsement by the Federal Government. Project Officer, Susan Weigert.</a:t>
            </a:r>
            <a:endParaRPr sz="1400">
              <a:solidFill>
                <a:srgbClr val="233142"/>
              </a:solidFill>
              <a:latin typeface="IBM Plex Sans Light"/>
              <a:ea typeface="IBM Plex Sans Light"/>
              <a:cs typeface="IBM Plex Sans Light"/>
              <a:sym typeface="IBM Plex Sans Light"/>
            </a:endParaRPr>
          </a:p>
          <a:p>
            <a:pPr marL="0" lvl="0" indent="0" algn="l" rtl="0">
              <a:spcBef>
                <a:spcPts val="0"/>
              </a:spcBef>
              <a:spcAft>
                <a:spcPts val="1600"/>
              </a:spcAft>
              <a:buNone/>
            </a:pPr>
            <a:endParaRPr/>
          </a:p>
        </p:txBody>
      </p:sp>
      <p:pic>
        <p:nvPicPr>
          <p:cNvPr id="274" name="Google Shape;274;p44" descr="NCDB Logo"/>
          <p:cNvPicPr preferRelativeResize="0"/>
          <p:nvPr/>
        </p:nvPicPr>
        <p:blipFill>
          <a:blip r:embed="rId5">
            <a:alphaModFix/>
          </a:blip>
          <a:stretch>
            <a:fillRect/>
          </a:stretch>
        </p:blipFill>
        <p:spPr>
          <a:xfrm>
            <a:off x="826700" y="4013209"/>
            <a:ext cx="4813975" cy="962775"/>
          </a:xfrm>
          <a:prstGeom prst="rect">
            <a:avLst/>
          </a:prstGeom>
          <a:noFill/>
          <a:ln>
            <a:noFill/>
          </a:ln>
        </p:spPr>
      </p:pic>
      <p:pic>
        <p:nvPicPr>
          <p:cNvPr id="275" name="Google Shape;275;p44" descr="IDEAS that Work, Office of Special Education Logo"/>
          <p:cNvPicPr preferRelativeResize="0"/>
          <p:nvPr/>
        </p:nvPicPr>
        <p:blipFill>
          <a:blip r:embed="rId6">
            <a:alphaModFix/>
          </a:blip>
          <a:stretch>
            <a:fillRect/>
          </a:stretch>
        </p:blipFill>
        <p:spPr>
          <a:xfrm>
            <a:off x="6960725" y="4013208"/>
            <a:ext cx="1135564" cy="962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Purpose </a:t>
            </a:r>
            <a:endParaRPr sz="3600" b="1">
              <a:solidFill>
                <a:srgbClr val="233142"/>
              </a:solidFill>
              <a:latin typeface="Montserrat"/>
              <a:ea typeface="Montserrat"/>
              <a:cs typeface="Montserrat"/>
              <a:sym typeface="Montserrat"/>
            </a:endParaRPr>
          </a:p>
          <a:p>
            <a:pPr marL="0" lvl="0" indent="0" algn="l" rtl="0">
              <a:spcBef>
                <a:spcPts val="0"/>
              </a:spcBef>
              <a:spcAft>
                <a:spcPts val="0"/>
              </a:spcAft>
              <a:buNone/>
            </a:pPr>
            <a:endParaRPr>
              <a:solidFill>
                <a:srgbClr val="233142"/>
              </a:solidFill>
              <a:latin typeface="Montserrat"/>
              <a:ea typeface="Montserrat"/>
              <a:cs typeface="Montserrat"/>
              <a:sym typeface="Montserrat"/>
            </a:endParaRPr>
          </a:p>
        </p:txBody>
      </p:sp>
      <p:sp>
        <p:nvSpPr>
          <p:cNvPr id="101" name="Google Shape;101;p1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provide an overview of:</a:t>
            </a:r>
            <a:endParaRPr/>
          </a:p>
          <a:p>
            <a:pPr marL="457200" lvl="0" indent="-381000" algn="l" rtl="0">
              <a:spcBef>
                <a:spcPts val="1600"/>
              </a:spcBef>
              <a:spcAft>
                <a:spcPts val="0"/>
              </a:spcAft>
              <a:buSzPts val="2400"/>
              <a:buChar char="●"/>
            </a:pPr>
            <a:r>
              <a:rPr lang="en"/>
              <a:t>The Deaf-Blind Technical Assistance Network</a:t>
            </a:r>
            <a:endParaRPr/>
          </a:p>
          <a:p>
            <a:pPr marL="457200" lvl="0" indent="-381000" algn="l" rtl="0">
              <a:spcBef>
                <a:spcPts val="0"/>
              </a:spcBef>
              <a:spcAft>
                <a:spcPts val="0"/>
              </a:spcAft>
              <a:buSzPts val="2400"/>
              <a:buChar char="●"/>
            </a:pPr>
            <a:r>
              <a:rPr lang="en"/>
              <a:t>The National Deaf-Blind Child Count</a:t>
            </a:r>
            <a:endParaRPr/>
          </a:p>
          <a:p>
            <a:pPr marL="0" lvl="0" indent="0" algn="l" rtl="0">
              <a:spcBef>
                <a:spcPts val="1600"/>
              </a:spcBef>
              <a:spcAft>
                <a:spcPts val="0"/>
              </a:spcAft>
              <a:buNone/>
            </a:pPr>
            <a:r>
              <a:rPr lang="en"/>
              <a:t>To discuss and share strategies for:</a:t>
            </a:r>
            <a:endParaRPr/>
          </a:p>
          <a:p>
            <a:pPr marL="457200" lvl="0" indent="-381000" algn="l" rtl="0">
              <a:spcBef>
                <a:spcPts val="1600"/>
              </a:spcBef>
              <a:spcAft>
                <a:spcPts val="0"/>
              </a:spcAft>
              <a:buSzPts val="2400"/>
              <a:buChar char="●"/>
            </a:pPr>
            <a:r>
              <a:rPr lang="en"/>
              <a:t>Under identification &amp; under referral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209400" y="593375"/>
            <a:ext cx="87951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Outcomes</a:t>
            </a:r>
            <a:endParaRPr sz="3600" b="1">
              <a:solidFill>
                <a:srgbClr val="233142"/>
              </a:solidFill>
              <a:latin typeface="Montserrat"/>
              <a:ea typeface="Montserrat"/>
              <a:cs typeface="Montserrat"/>
              <a:sym typeface="Montserrat"/>
            </a:endParaRPr>
          </a:p>
          <a:p>
            <a:pPr marL="0" lvl="0" indent="0" algn="l" rtl="0">
              <a:spcBef>
                <a:spcPts val="0"/>
              </a:spcBef>
              <a:spcAft>
                <a:spcPts val="0"/>
              </a:spcAft>
              <a:buNone/>
            </a:pPr>
            <a:endParaRPr>
              <a:solidFill>
                <a:srgbClr val="233142"/>
              </a:solidFill>
              <a:latin typeface="Montserrat"/>
              <a:ea typeface="Montserrat"/>
              <a:cs typeface="Montserrat"/>
              <a:sym typeface="Montserrat"/>
            </a:endParaRPr>
          </a:p>
        </p:txBody>
      </p:sp>
      <p:sp>
        <p:nvSpPr>
          <p:cNvPr id="107" name="Google Shape;107;p2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08087"/>
              </a:buClr>
              <a:buSzPts val="2400"/>
              <a:buFont typeface="IBM Plex Sans Medium"/>
              <a:buChar char="●"/>
            </a:pPr>
            <a:r>
              <a:rPr lang="en"/>
              <a:t>Identify new partnerships for collaboration to maximize outcomes </a:t>
            </a:r>
            <a:endParaRPr/>
          </a:p>
          <a:p>
            <a:pPr marL="457200" lvl="0" indent="-381000" algn="l" rtl="0">
              <a:spcBef>
                <a:spcPts val="1000"/>
              </a:spcBef>
              <a:spcAft>
                <a:spcPts val="0"/>
              </a:spcAft>
              <a:buSzPts val="2400"/>
              <a:buChar char="●"/>
            </a:pPr>
            <a:r>
              <a:rPr lang="en"/>
              <a:t>Locate resources to expand efforts in intervention strategies </a:t>
            </a:r>
            <a:endParaRPr/>
          </a:p>
          <a:p>
            <a:pPr marL="457200" lvl="0" indent="-381000" algn="l" rtl="0">
              <a:spcBef>
                <a:spcPts val="1000"/>
              </a:spcBef>
              <a:spcAft>
                <a:spcPts val="0"/>
              </a:spcAft>
              <a:buSzPts val="2400"/>
              <a:buChar char="●"/>
            </a:pPr>
            <a:r>
              <a:rPr lang="en"/>
              <a:t>Increase awareness of the need for a broader team approach to meet specific developmental needs</a:t>
            </a:r>
            <a:endParaRPr/>
          </a:p>
          <a:p>
            <a:pPr marL="457200" lvl="0" indent="-381000" algn="l" rtl="0">
              <a:spcBef>
                <a:spcPts val="1000"/>
              </a:spcBef>
              <a:spcAft>
                <a:spcPts val="1000"/>
              </a:spcAft>
              <a:buSzPts val="2400"/>
              <a:buChar char="●"/>
            </a:pPr>
            <a:r>
              <a:rPr lang="en"/>
              <a:t>Enhance understanding of the importance of early integrated family supports to provide a vision for the child’s success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Polls</a:t>
            </a:r>
            <a:endParaRPr/>
          </a:p>
        </p:txBody>
      </p:sp>
      <p:sp>
        <p:nvSpPr>
          <p:cNvPr id="113" name="Google Shape;113;p2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125000"/>
              </a:lnSpc>
              <a:spcBef>
                <a:spcPts val="0"/>
              </a:spcBef>
              <a:spcAft>
                <a:spcPts val="0"/>
              </a:spcAft>
              <a:buSzPts val="2400"/>
              <a:buChar char="●"/>
            </a:pPr>
            <a:r>
              <a:rPr lang="en" sz="2400"/>
              <a:t>Awareness of State Deaf-Blind Project?</a:t>
            </a:r>
            <a:endParaRPr sz="2400"/>
          </a:p>
          <a:p>
            <a:pPr marL="457200" lvl="0" indent="-381000" algn="l" rtl="0">
              <a:lnSpc>
                <a:spcPct val="125000"/>
              </a:lnSpc>
              <a:spcBef>
                <a:spcPts val="1000"/>
              </a:spcBef>
              <a:spcAft>
                <a:spcPts val="0"/>
              </a:spcAft>
              <a:buSzPts val="2400"/>
              <a:buChar char="●"/>
            </a:pPr>
            <a:r>
              <a:rPr lang="en"/>
              <a:t>If collaborated, how you have partnered </a:t>
            </a:r>
            <a:r>
              <a:rPr lang="en" sz="2400"/>
              <a:t>with your state Deaf-Blind Project?</a:t>
            </a:r>
            <a:endParaRPr sz="2400"/>
          </a:p>
          <a:p>
            <a:pPr marL="0" lvl="0" indent="0" algn="l" rtl="0">
              <a:spcBef>
                <a:spcPts val="1000"/>
              </a:spcBef>
              <a:spcAft>
                <a:spcPts val="1600"/>
              </a:spcAft>
              <a:buNone/>
            </a:pPr>
            <a:endParaRPr/>
          </a:p>
        </p:txBody>
      </p:sp>
      <p:pic>
        <p:nvPicPr>
          <p:cNvPr id="114" name="Google Shape;114;p21" descr="Baby at laptop with chalkboard filled with question marks behind him."/>
          <p:cNvPicPr preferRelativeResize="0"/>
          <p:nvPr/>
        </p:nvPicPr>
        <p:blipFill>
          <a:blip r:embed="rId3">
            <a:alphaModFix/>
          </a:blip>
          <a:stretch>
            <a:fillRect/>
          </a:stretch>
        </p:blipFill>
        <p:spPr>
          <a:xfrm>
            <a:off x="1276625" y="3360450"/>
            <a:ext cx="5991974" cy="3145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75442"/>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Deaf-Blind Technical Assistance Network</a:t>
            </a:r>
            <a:endParaRPr/>
          </a:p>
        </p:txBody>
      </p:sp>
      <p:sp>
        <p:nvSpPr>
          <p:cNvPr id="120" name="Google Shape;120;p22"/>
          <p:cNvSpPr txBox="1">
            <a:spLocks noGrp="1"/>
          </p:cNvSpPr>
          <p:nvPr>
            <p:ph type="body" idx="1"/>
          </p:nvPr>
        </p:nvSpPr>
        <p:spPr>
          <a:xfrm>
            <a:off x="311700" y="1536625"/>
            <a:ext cx="8520600" cy="4642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National Center on Deaf-Blindness</a:t>
            </a:r>
            <a:endParaRPr sz="2400">
              <a:latin typeface="IBM Plex Sans Medium"/>
              <a:ea typeface="IBM Plex Sans Medium"/>
              <a:cs typeface="IBM Plex Sans Medium"/>
              <a:sym typeface="IBM Plex Sans Medium"/>
            </a:endParaRPr>
          </a:p>
          <a:p>
            <a:pPr marL="914400" lvl="1" indent="-368300" algn="l" rtl="0">
              <a:spcBef>
                <a:spcPts val="1000"/>
              </a:spcBef>
              <a:spcAft>
                <a:spcPts val="0"/>
              </a:spcAft>
              <a:buSzPts val="2200"/>
              <a:buChar char="●"/>
            </a:pPr>
            <a:r>
              <a:rPr lang="en" sz="2400">
                <a:latin typeface="IBM Plex Sans Medium"/>
                <a:ea typeface="IBM Plex Sans Medium"/>
                <a:cs typeface="IBM Plex Sans Medium"/>
                <a:sym typeface="IBM Plex Sans Medium"/>
              </a:rPr>
              <a:t>Partner Organizations</a:t>
            </a:r>
            <a:endParaRPr sz="2400">
              <a:latin typeface="IBM Plex Sans Medium"/>
              <a:ea typeface="IBM Plex Sans Medium"/>
              <a:cs typeface="IBM Plex Sans Medium"/>
              <a:sym typeface="IBM Plex Sans Medium"/>
            </a:endParaRPr>
          </a:p>
          <a:p>
            <a:pPr marL="457200" lvl="0" indent="-381000" algn="l" rtl="0">
              <a:spcBef>
                <a:spcPts val="1000"/>
              </a:spcBef>
              <a:spcAft>
                <a:spcPts val="0"/>
              </a:spcAft>
              <a:buSzPts val="2400"/>
              <a:buChar char="●"/>
            </a:pPr>
            <a:r>
              <a:rPr lang="en"/>
              <a:t>State and Multi-State Deaf-Blind Projects</a:t>
            </a:r>
            <a:endParaRPr/>
          </a:p>
          <a:p>
            <a:pPr marL="457200" lvl="0" indent="-381000" algn="l" rtl="0">
              <a:spcBef>
                <a:spcPts val="1000"/>
              </a:spcBef>
              <a:spcAft>
                <a:spcPts val="1000"/>
              </a:spcAft>
              <a:buSzPts val="2400"/>
              <a:buChar char="●"/>
            </a:pPr>
            <a:r>
              <a:rPr lang="en"/>
              <a:t>Serve Birth - Age 21</a:t>
            </a:r>
            <a:endParaRPr/>
          </a:p>
        </p:txBody>
      </p:sp>
      <p:pic>
        <p:nvPicPr>
          <p:cNvPr id="121" name="Google Shape;121;p22" descr="Father gazing down at young daughter he is cradling in crook of his arm. He is holding a plastic turtle."/>
          <p:cNvPicPr preferRelativeResize="0"/>
          <p:nvPr/>
        </p:nvPicPr>
        <p:blipFill>
          <a:blip r:embed="rId3">
            <a:alphaModFix/>
          </a:blip>
          <a:stretch>
            <a:fillRect/>
          </a:stretch>
        </p:blipFill>
        <p:spPr>
          <a:xfrm>
            <a:off x="6740801" y="3263326"/>
            <a:ext cx="1864525" cy="2796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209400" y="593375"/>
            <a:ext cx="87951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About NCDB</a:t>
            </a:r>
            <a:endParaRPr sz="3600" b="1">
              <a:solidFill>
                <a:srgbClr val="233142"/>
              </a:solidFill>
              <a:latin typeface="Montserrat"/>
              <a:ea typeface="Montserrat"/>
              <a:cs typeface="Montserrat"/>
              <a:sym typeface="Montserrat"/>
            </a:endParaRPr>
          </a:p>
          <a:p>
            <a:pPr marL="0" lvl="0" indent="0" algn="l" rtl="0">
              <a:spcBef>
                <a:spcPts val="0"/>
              </a:spcBef>
              <a:spcAft>
                <a:spcPts val="0"/>
              </a:spcAft>
              <a:buNone/>
            </a:pPr>
            <a:endParaRPr>
              <a:solidFill>
                <a:srgbClr val="233142"/>
              </a:solidFill>
              <a:latin typeface="Montserrat"/>
              <a:ea typeface="Montserrat"/>
              <a:cs typeface="Montserrat"/>
              <a:sym typeface="Montserrat"/>
            </a:endParaRPr>
          </a:p>
        </p:txBody>
      </p:sp>
      <p:sp>
        <p:nvSpPr>
          <p:cNvPr id="127" name="Google Shape;127;p2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125000"/>
              </a:lnSpc>
              <a:spcBef>
                <a:spcPts val="0"/>
              </a:spcBef>
              <a:spcAft>
                <a:spcPts val="0"/>
              </a:spcAft>
              <a:buClr>
                <a:srgbClr val="408087"/>
              </a:buClr>
              <a:buSzPts val="2400"/>
              <a:buFont typeface="IBM Plex Sans Medium"/>
              <a:buChar char="●"/>
            </a:pPr>
            <a:r>
              <a:rPr lang="en"/>
              <a:t>Technical Assistance and Information Dissemination Center</a:t>
            </a:r>
            <a:endParaRPr/>
          </a:p>
          <a:p>
            <a:pPr marL="457200" lvl="0" indent="-381000" algn="l" rtl="0">
              <a:lnSpc>
                <a:spcPct val="125000"/>
              </a:lnSpc>
              <a:spcBef>
                <a:spcPts val="1000"/>
              </a:spcBef>
              <a:spcAft>
                <a:spcPts val="0"/>
              </a:spcAft>
              <a:buSzPts val="2400"/>
              <a:buChar char="●"/>
            </a:pPr>
            <a:r>
              <a:rPr lang="en"/>
              <a:t>Goal: To improve services, educational results, and quality of life for children who are deaf-blind</a:t>
            </a:r>
            <a:endParaRPr/>
          </a:p>
          <a:p>
            <a:pPr marL="457200" lvl="0" indent="-381000" algn="l" rtl="0">
              <a:lnSpc>
                <a:spcPct val="125000"/>
              </a:lnSpc>
              <a:spcBef>
                <a:spcPts val="1000"/>
              </a:spcBef>
              <a:spcAft>
                <a:spcPts val="0"/>
              </a:spcAft>
              <a:buSzPts val="2400"/>
              <a:buChar char="●"/>
            </a:pPr>
            <a:r>
              <a:rPr lang="en"/>
              <a:t>Work closely with state deaf-blind projects and other partners across the country</a:t>
            </a:r>
            <a:endParaRPr/>
          </a:p>
          <a:p>
            <a:pPr marL="457200" lvl="0" indent="-381000" algn="l" rtl="0">
              <a:lnSpc>
                <a:spcPct val="125000"/>
              </a:lnSpc>
              <a:spcBef>
                <a:spcPts val="1000"/>
              </a:spcBef>
              <a:spcAft>
                <a:spcPts val="0"/>
              </a:spcAft>
              <a:buSzPts val="2400"/>
              <a:buChar char="●"/>
            </a:pPr>
            <a:r>
              <a:rPr lang="en"/>
              <a:t>Funded by the U.S. Department of Education’s Office of Special Education Programs (OSEP)</a:t>
            </a:r>
            <a:endParaRPr/>
          </a:p>
          <a:p>
            <a:pPr marL="457200" lvl="0" indent="0" algn="l" rtl="0">
              <a:lnSpc>
                <a:spcPct val="125000"/>
              </a:lnSpc>
              <a:spcBef>
                <a:spcPts val="1000"/>
              </a:spcBef>
              <a:spcAft>
                <a:spcPts val="0"/>
              </a:spcAft>
              <a:buNone/>
            </a:pPr>
            <a:endParaRPr/>
          </a:p>
          <a:p>
            <a:pPr marL="0" lvl="0" indent="0" algn="l" rtl="0">
              <a:spcBef>
                <a:spcPts val="1000"/>
              </a:spcBef>
              <a:spcAft>
                <a:spcPts val="1600"/>
              </a:spcAft>
              <a:buNone/>
            </a:pPr>
            <a:endParaRPr sz="2000">
              <a:solidFill>
                <a:srgbClr val="408087"/>
              </a:solidFill>
              <a:latin typeface="IBM Plex Sans Medium"/>
              <a:ea typeface="IBM Plex Sans Medium"/>
              <a:cs typeface="IBM Plex Sans Medium"/>
              <a:sym typeface="IBM Plex San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209400" y="593375"/>
            <a:ext cx="87951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NCDB Initiatives</a:t>
            </a:r>
            <a:endParaRPr sz="3600" b="1">
              <a:solidFill>
                <a:srgbClr val="233142"/>
              </a:solidFill>
              <a:latin typeface="Montserrat"/>
              <a:ea typeface="Montserrat"/>
              <a:cs typeface="Montserrat"/>
              <a:sym typeface="Montserrat"/>
            </a:endParaRPr>
          </a:p>
          <a:p>
            <a:pPr marL="0" lvl="0" indent="0" algn="l" rtl="0">
              <a:spcBef>
                <a:spcPts val="0"/>
              </a:spcBef>
              <a:spcAft>
                <a:spcPts val="0"/>
              </a:spcAft>
              <a:buNone/>
            </a:pPr>
            <a:endParaRPr>
              <a:solidFill>
                <a:srgbClr val="233142"/>
              </a:solidFill>
              <a:latin typeface="Montserrat"/>
              <a:ea typeface="Montserrat"/>
              <a:cs typeface="Montserrat"/>
              <a:sym typeface="Montserrat"/>
            </a:endParaRPr>
          </a:p>
        </p:txBody>
      </p:sp>
      <p:sp>
        <p:nvSpPr>
          <p:cNvPr id="133" name="Google Shape;133;p2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Family Engagement </a:t>
            </a:r>
            <a:endParaRPr/>
          </a:p>
          <a:p>
            <a:pPr marL="457200" lvl="0" indent="-381000" algn="l" rtl="0">
              <a:spcBef>
                <a:spcPts val="1000"/>
              </a:spcBef>
              <a:spcAft>
                <a:spcPts val="0"/>
              </a:spcAft>
              <a:buSzPts val="2400"/>
              <a:buChar char="●"/>
            </a:pPr>
            <a:r>
              <a:rPr lang="en"/>
              <a:t>Identification and Referral </a:t>
            </a:r>
            <a:endParaRPr/>
          </a:p>
          <a:p>
            <a:pPr marL="457200" lvl="0" indent="-381000" algn="l" rtl="0">
              <a:spcBef>
                <a:spcPts val="1000"/>
              </a:spcBef>
              <a:spcAft>
                <a:spcPts val="0"/>
              </a:spcAft>
              <a:buSzPts val="2400"/>
              <a:buChar char="●"/>
            </a:pPr>
            <a:r>
              <a:rPr lang="en"/>
              <a:t>Interveners and Qualified Personnel </a:t>
            </a:r>
            <a:endParaRPr/>
          </a:p>
          <a:p>
            <a:pPr marL="457200" lvl="0" indent="-381000" algn="l" rtl="0">
              <a:spcBef>
                <a:spcPts val="1000"/>
              </a:spcBef>
              <a:spcAft>
                <a:spcPts val="1000"/>
              </a:spcAft>
              <a:buSzPts val="2400"/>
              <a:buChar char="●"/>
            </a:pPr>
            <a:r>
              <a:rPr lang="en"/>
              <a:t>Transition </a:t>
            </a:r>
            <a:endParaRPr/>
          </a:p>
        </p:txBody>
      </p:sp>
      <p:pic>
        <p:nvPicPr>
          <p:cNvPr id="134" name="Google Shape;134;p24" descr="Infant girl in stroller looking at camera. An adult hand holding an apple is reaching toward her."/>
          <p:cNvPicPr preferRelativeResize="0"/>
          <p:nvPr/>
        </p:nvPicPr>
        <p:blipFill>
          <a:blip r:embed="rId3">
            <a:alphaModFix/>
          </a:blip>
          <a:stretch>
            <a:fillRect/>
          </a:stretch>
        </p:blipFill>
        <p:spPr>
          <a:xfrm>
            <a:off x="2070925" y="4477625"/>
            <a:ext cx="4817776" cy="1944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About State Deaf-Blind Projects</a:t>
            </a:r>
            <a:endParaRPr/>
          </a:p>
        </p:txBody>
      </p:sp>
      <p:sp>
        <p:nvSpPr>
          <p:cNvPr id="140" name="Google Shape;140;p2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Resources, support, and information </a:t>
            </a:r>
            <a:endParaRPr/>
          </a:p>
          <a:p>
            <a:pPr marL="457200" lvl="0" indent="-381000" algn="l" rtl="0">
              <a:spcBef>
                <a:spcPts val="0"/>
              </a:spcBef>
              <a:spcAft>
                <a:spcPts val="0"/>
              </a:spcAft>
              <a:buSzPts val="2400"/>
              <a:buChar char="●"/>
            </a:pPr>
            <a:r>
              <a:rPr lang="en"/>
              <a:t>Individual, on-site (or virtual) consultations at school, home, or in the community</a:t>
            </a:r>
            <a:endParaRPr/>
          </a:p>
          <a:p>
            <a:pPr marL="457200" lvl="0" indent="-381000" algn="l" rtl="0">
              <a:spcBef>
                <a:spcPts val="0"/>
              </a:spcBef>
              <a:spcAft>
                <a:spcPts val="0"/>
              </a:spcAft>
              <a:buSzPts val="2400"/>
              <a:buChar char="●"/>
            </a:pPr>
            <a:r>
              <a:rPr lang="en"/>
              <a:t>Workshops, training, and conferences for families and professionals</a:t>
            </a:r>
            <a:endParaRPr/>
          </a:p>
          <a:p>
            <a:pPr marL="457200" lvl="0" indent="-381000" algn="l" rtl="0">
              <a:spcBef>
                <a:spcPts val="0"/>
              </a:spcBef>
              <a:spcAft>
                <a:spcPts val="0"/>
              </a:spcAft>
              <a:buSzPts val="2400"/>
              <a:buChar char="●"/>
            </a:pPr>
            <a:r>
              <a:rPr lang="en"/>
              <a:t>Opportunities for families and professionals to connect </a:t>
            </a:r>
            <a:endParaRPr/>
          </a:p>
          <a:p>
            <a:pPr marL="457200" lvl="0" indent="-381000" algn="l" rtl="0">
              <a:spcBef>
                <a:spcPts val="0"/>
              </a:spcBef>
              <a:spcAft>
                <a:spcPts val="0"/>
              </a:spcAft>
              <a:buSzPts val="2400"/>
              <a:buChar char="●"/>
            </a:pPr>
            <a:r>
              <a:rPr lang="en"/>
              <a:t>Guidance through transitional periods</a:t>
            </a:r>
            <a:endParaRPr/>
          </a:p>
          <a:p>
            <a:pPr marL="457200" lvl="0" indent="-381000" algn="l" rtl="0">
              <a:spcBef>
                <a:spcPts val="0"/>
              </a:spcBef>
              <a:spcAft>
                <a:spcPts val="0"/>
              </a:spcAft>
              <a:buSzPts val="2400"/>
              <a:buChar char="●"/>
            </a:pPr>
            <a:r>
              <a:rPr lang="en"/>
              <a:t>Child Find and maintain a state child count of individuals birth through age 21 with combined vision and hearing loss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2492</Words>
  <Application>Microsoft Office PowerPoint</Application>
  <PresentationFormat>On-screen Show (4:3)</PresentationFormat>
  <Paragraphs>207</Paragraphs>
  <Slides>28</Slides>
  <Notes>28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28</vt:i4>
      </vt:variant>
    </vt:vector>
  </HeadingPairs>
  <TitlesOfParts>
    <vt:vector size="42" baseType="lpstr">
      <vt:lpstr>IBM Plex Sans Condensed Medium</vt:lpstr>
      <vt:lpstr>IBM Plex Sans</vt:lpstr>
      <vt:lpstr>Tahoma</vt:lpstr>
      <vt:lpstr>Montserrat ExtraBold</vt:lpstr>
      <vt:lpstr>IBM Plex Sans Medium</vt:lpstr>
      <vt:lpstr>Arial</vt:lpstr>
      <vt:lpstr>Bookman Old Style</vt:lpstr>
      <vt:lpstr>Libre Franklin</vt:lpstr>
      <vt:lpstr>IBM Plex Sans Light</vt:lpstr>
      <vt:lpstr>IBM Plex Sans Condensed SemiBold</vt:lpstr>
      <vt:lpstr>Montserrat</vt:lpstr>
      <vt:lpstr>IBM Plex Sans Condensed</vt:lpstr>
      <vt:lpstr>Simple Light</vt:lpstr>
      <vt:lpstr>Simple Light</vt:lpstr>
      <vt:lpstr>Identification and Referral of Children with Deaf-Blindness</vt:lpstr>
      <vt:lpstr>Welcome </vt:lpstr>
      <vt:lpstr>Purpose  </vt:lpstr>
      <vt:lpstr>Outcomes </vt:lpstr>
      <vt:lpstr>Polls</vt:lpstr>
      <vt:lpstr>Deaf-Blind Technical Assistance Network</vt:lpstr>
      <vt:lpstr>About NCDB </vt:lpstr>
      <vt:lpstr>NCDB Initiatives </vt:lpstr>
      <vt:lpstr>About State Deaf-Blind Projects</vt:lpstr>
      <vt:lpstr>Overview of Deaf-Blindness</vt:lpstr>
      <vt:lpstr>Most Common Causes</vt:lpstr>
      <vt:lpstr>Learn about Deaf-Blindness</vt:lpstr>
      <vt:lpstr>National Deaf-Blind Child Count </vt:lpstr>
      <vt:lpstr>Low Incidence Population</vt:lpstr>
      <vt:lpstr>Deaf-Blind: Ages 0-2 Population</vt:lpstr>
      <vt:lpstr>National DB Count: Percent Birth - 2</vt:lpstr>
      <vt:lpstr>National DB Child Count: Birth - 6 </vt:lpstr>
      <vt:lpstr>Importance of Identification &amp; Referral (1 of 2)</vt:lpstr>
      <vt:lpstr>Importance of Identification &amp; Referral (2 of 2) </vt:lpstr>
      <vt:lpstr>Ways to Partner with Your State’s Deaf-Blind Project </vt:lpstr>
      <vt:lpstr>State Examples -  Washington</vt:lpstr>
      <vt:lpstr>State Examples - Tennessee</vt:lpstr>
      <vt:lpstr>Training Tools</vt:lpstr>
      <vt:lpstr>Family Organizations </vt:lpstr>
      <vt:lpstr>Resources at Your Fingertips </vt:lpstr>
      <vt:lpstr>Pulse Check</vt:lpstr>
      <vt:lpstr>Questions to Consider</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and Referral of Children with Deaf-Blindness</dc:title>
  <dc:creator>Wagner, Christine D</dc:creator>
  <cp:lastModifiedBy>Wagner, Christine D</cp:lastModifiedBy>
  <cp:revision>3</cp:revision>
  <dcterms:modified xsi:type="dcterms:W3CDTF">2021-04-29T14:46:22Z</dcterms:modified>
</cp:coreProperties>
</file>