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9" r:id="rId5"/>
  </p:sldMasterIdLst>
  <p:notesMasterIdLst>
    <p:notesMasterId r:id="rId35"/>
  </p:notesMasterIdLst>
  <p:handoutMasterIdLst>
    <p:handoutMasterId r:id="rId36"/>
  </p:handoutMasterIdLst>
  <p:sldIdLst>
    <p:sldId id="261" r:id="rId6"/>
    <p:sldId id="283" r:id="rId7"/>
    <p:sldId id="277" r:id="rId8"/>
    <p:sldId id="284" r:id="rId9"/>
    <p:sldId id="276" r:id="rId10"/>
    <p:sldId id="260" r:id="rId11"/>
    <p:sldId id="285" r:id="rId12"/>
    <p:sldId id="286" r:id="rId13"/>
    <p:sldId id="290" r:id="rId14"/>
    <p:sldId id="291" r:id="rId15"/>
    <p:sldId id="302" r:id="rId16"/>
    <p:sldId id="279" r:id="rId17"/>
    <p:sldId id="280" r:id="rId18"/>
    <p:sldId id="292" r:id="rId19"/>
    <p:sldId id="273" r:id="rId20"/>
    <p:sldId id="281" r:id="rId21"/>
    <p:sldId id="293" r:id="rId22"/>
    <p:sldId id="296" r:id="rId23"/>
    <p:sldId id="294" r:id="rId24"/>
    <p:sldId id="298" r:id="rId25"/>
    <p:sldId id="295" r:id="rId26"/>
    <p:sldId id="297" r:id="rId27"/>
    <p:sldId id="299" r:id="rId28"/>
    <p:sldId id="300" r:id="rId29"/>
    <p:sldId id="274" r:id="rId30"/>
    <p:sldId id="287" r:id="rId31"/>
    <p:sldId id="301" r:id="rId32"/>
    <p:sldId id="272" r:id="rId33"/>
    <p:sldId id="25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7411D-FD6D-4C1A-B448-AEF210502534}" v="2" dt="2020-04-23T17:51:13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33" autoAdjust="0"/>
  </p:normalViewPr>
  <p:slideViewPr>
    <p:cSldViewPr snapToGrid="0">
      <p:cViewPr varScale="1">
        <p:scale>
          <a:sx n="62" d="100"/>
          <a:sy n="62" d="100"/>
        </p:scale>
        <p:origin x="14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0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775B6-5BFB-4655-A6FD-597DAE16F9D4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C169AA-2C93-4874-80F7-A5B2466B4E05}">
      <dgm:prSet/>
      <dgm:spPr/>
      <dgm:t>
        <a:bodyPr/>
        <a:lstStyle/>
        <a:p>
          <a:r>
            <a:rPr lang="en-US" dirty="0"/>
            <a:t>Screening </a:t>
          </a:r>
        </a:p>
        <a:p>
          <a:r>
            <a:rPr lang="en-US" dirty="0"/>
            <a:t>(is there a need to do more assessment?)</a:t>
          </a:r>
        </a:p>
      </dgm:t>
    </dgm:pt>
    <dgm:pt modelId="{D2E8728A-34B8-46EB-BEA2-AF9BAC50CC30}" type="parTrans" cxnId="{C0CF3913-9009-4F55-B297-5735A0C5913A}">
      <dgm:prSet/>
      <dgm:spPr/>
      <dgm:t>
        <a:bodyPr/>
        <a:lstStyle/>
        <a:p>
          <a:endParaRPr lang="en-US"/>
        </a:p>
      </dgm:t>
    </dgm:pt>
    <dgm:pt modelId="{F5EDED95-AB61-4F49-AFD1-A8A04F238434}" type="sibTrans" cxnId="{C0CF3913-9009-4F55-B297-5735A0C5913A}">
      <dgm:prSet/>
      <dgm:spPr/>
      <dgm:t>
        <a:bodyPr/>
        <a:lstStyle/>
        <a:p>
          <a:endParaRPr lang="en-US"/>
        </a:p>
      </dgm:t>
    </dgm:pt>
    <dgm:pt modelId="{1657618E-C847-48FA-9D22-9535F33910B1}">
      <dgm:prSet/>
      <dgm:spPr/>
      <dgm:t>
        <a:bodyPr/>
        <a:lstStyle/>
        <a:p>
          <a:r>
            <a:rPr lang="en-US"/>
            <a:t>Diagnosis (Determination of eligibility)</a:t>
          </a:r>
        </a:p>
      </dgm:t>
    </dgm:pt>
    <dgm:pt modelId="{CC16048C-8532-4D6E-BE63-09BFF5682977}" type="parTrans" cxnId="{C0AA0142-7BF4-4360-8E75-D2361281A089}">
      <dgm:prSet/>
      <dgm:spPr/>
      <dgm:t>
        <a:bodyPr/>
        <a:lstStyle/>
        <a:p>
          <a:endParaRPr lang="en-US"/>
        </a:p>
      </dgm:t>
    </dgm:pt>
    <dgm:pt modelId="{9248F314-B7DA-4647-AFA7-78C9BD9A8A4F}" type="sibTrans" cxnId="{C0AA0142-7BF4-4360-8E75-D2361281A089}">
      <dgm:prSet/>
      <dgm:spPr/>
      <dgm:t>
        <a:bodyPr/>
        <a:lstStyle/>
        <a:p>
          <a:endParaRPr lang="en-US"/>
        </a:p>
      </dgm:t>
    </dgm:pt>
    <dgm:pt modelId="{E509FC6F-6B51-4912-A2E0-78B45F69066F}">
      <dgm:prSet/>
      <dgm:spPr/>
      <dgm:t>
        <a:bodyPr/>
        <a:lstStyle/>
        <a:p>
          <a:r>
            <a:rPr lang="en-US"/>
            <a:t>Program planning/progress monitoring</a:t>
          </a:r>
        </a:p>
      </dgm:t>
    </dgm:pt>
    <dgm:pt modelId="{9634BFF4-8468-4730-AC91-1ECC4716D918}" type="parTrans" cxnId="{EFCB3F2D-49CA-4F64-8845-07B51B12DEE6}">
      <dgm:prSet/>
      <dgm:spPr/>
      <dgm:t>
        <a:bodyPr/>
        <a:lstStyle/>
        <a:p>
          <a:endParaRPr lang="en-US"/>
        </a:p>
      </dgm:t>
    </dgm:pt>
    <dgm:pt modelId="{4AF7FB52-A862-4931-AEC6-E8A1823FD7BC}" type="sibTrans" cxnId="{EFCB3F2D-49CA-4F64-8845-07B51B12DEE6}">
      <dgm:prSet/>
      <dgm:spPr/>
      <dgm:t>
        <a:bodyPr/>
        <a:lstStyle/>
        <a:p>
          <a:endParaRPr lang="en-US"/>
        </a:p>
      </dgm:t>
    </dgm:pt>
    <dgm:pt modelId="{52EC6BCA-D3DA-4D5B-B9B8-F93C8A79E38D}">
      <dgm:prSet/>
      <dgm:spPr/>
      <dgm:t>
        <a:bodyPr/>
        <a:lstStyle/>
        <a:p>
          <a:r>
            <a:rPr lang="en-US"/>
            <a:t>Accountability (AKA child outcomes)</a:t>
          </a:r>
        </a:p>
      </dgm:t>
    </dgm:pt>
    <dgm:pt modelId="{F24A7D76-66E7-49F3-A204-BF5336BE6E2B}" type="parTrans" cxnId="{2CBEEF71-5AEE-4138-A59D-FCCAB9C63745}">
      <dgm:prSet/>
      <dgm:spPr/>
      <dgm:t>
        <a:bodyPr/>
        <a:lstStyle/>
        <a:p>
          <a:endParaRPr lang="en-US"/>
        </a:p>
      </dgm:t>
    </dgm:pt>
    <dgm:pt modelId="{CABB84CF-6880-461D-B963-7ADCC980FBA2}" type="sibTrans" cxnId="{2CBEEF71-5AEE-4138-A59D-FCCAB9C63745}">
      <dgm:prSet/>
      <dgm:spPr/>
      <dgm:t>
        <a:bodyPr/>
        <a:lstStyle/>
        <a:p>
          <a:endParaRPr lang="en-US"/>
        </a:p>
      </dgm:t>
    </dgm:pt>
    <dgm:pt modelId="{9C6FC930-D0C7-428A-96C9-C54F30D7BDAE}" type="pres">
      <dgm:prSet presAssocID="{C69775B6-5BFB-4655-A6FD-597DAE16F9D4}" presName="matrix" presStyleCnt="0">
        <dgm:presLayoutVars>
          <dgm:chMax val="1"/>
          <dgm:dir/>
          <dgm:resizeHandles val="exact"/>
        </dgm:presLayoutVars>
      </dgm:prSet>
      <dgm:spPr/>
    </dgm:pt>
    <dgm:pt modelId="{9F3575CE-2774-49B5-9F82-093BC2B7ACF3}" type="pres">
      <dgm:prSet presAssocID="{C69775B6-5BFB-4655-A6FD-597DAE16F9D4}" presName="diamond" presStyleLbl="bgShp" presStyleIdx="0" presStyleCnt="1"/>
      <dgm:spPr/>
    </dgm:pt>
    <dgm:pt modelId="{25930D81-81F0-4409-8443-1AAC6A6AB57F}" type="pres">
      <dgm:prSet presAssocID="{C69775B6-5BFB-4655-A6FD-597DAE16F9D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694775-5537-4EB2-81E3-7C63C560B53D}" type="pres">
      <dgm:prSet presAssocID="{C69775B6-5BFB-4655-A6FD-597DAE16F9D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9CC485C-0E34-4B58-8831-A6728A5EADEC}" type="pres">
      <dgm:prSet presAssocID="{C69775B6-5BFB-4655-A6FD-597DAE16F9D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4F6A84-CA73-40CA-B817-70B704C57530}" type="pres">
      <dgm:prSet presAssocID="{C69775B6-5BFB-4655-A6FD-597DAE16F9D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A233E10-2C5B-40DC-8D01-452E84B7B37B}" type="presOf" srcId="{1657618E-C847-48FA-9D22-9535F33910B1}" destId="{D7694775-5537-4EB2-81E3-7C63C560B53D}" srcOrd="0" destOrd="0" presId="urn:microsoft.com/office/officeart/2005/8/layout/matrix3"/>
    <dgm:cxn modelId="{C0CF3913-9009-4F55-B297-5735A0C5913A}" srcId="{C69775B6-5BFB-4655-A6FD-597DAE16F9D4}" destId="{37C169AA-2C93-4874-80F7-A5B2466B4E05}" srcOrd="0" destOrd="0" parTransId="{D2E8728A-34B8-46EB-BEA2-AF9BAC50CC30}" sibTransId="{F5EDED95-AB61-4F49-AFD1-A8A04F238434}"/>
    <dgm:cxn modelId="{9BF97718-F404-468F-9554-09AB5F6456E6}" type="presOf" srcId="{C69775B6-5BFB-4655-A6FD-597DAE16F9D4}" destId="{9C6FC930-D0C7-428A-96C9-C54F30D7BDAE}" srcOrd="0" destOrd="0" presId="urn:microsoft.com/office/officeart/2005/8/layout/matrix3"/>
    <dgm:cxn modelId="{EFCB3F2D-49CA-4F64-8845-07B51B12DEE6}" srcId="{C69775B6-5BFB-4655-A6FD-597DAE16F9D4}" destId="{E509FC6F-6B51-4912-A2E0-78B45F69066F}" srcOrd="2" destOrd="0" parTransId="{9634BFF4-8468-4730-AC91-1ECC4716D918}" sibTransId="{4AF7FB52-A862-4931-AEC6-E8A1823FD7BC}"/>
    <dgm:cxn modelId="{C0AA0142-7BF4-4360-8E75-D2361281A089}" srcId="{C69775B6-5BFB-4655-A6FD-597DAE16F9D4}" destId="{1657618E-C847-48FA-9D22-9535F33910B1}" srcOrd="1" destOrd="0" parTransId="{CC16048C-8532-4D6E-BE63-09BFF5682977}" sibTransId="{9248F314-B7DA-4647-AFA7-78C9BD9A8A4F}"/>
    <dgm:cxn modelId="{2CBEEF71-5AEE-4138-A59D-FCCAB9C63745}" srcId="{C69775B6-5BFB-4655-A6FD-597DAE16F9D4}" destId="{52EC6BCA-D3DA-4D5B-B9B8-F93C8A79E38D}" srcOrd="3" destOrd="0" parTransId="{F24A7D76-66E7-49F3-A204-BF5336BE6E2B}" sibTransId="{CABB84CF-6880-461D-B963-7ADCC980FBA2}"/>
    <dgm:cxn modelId="{141209D5-DECF-4B25-AFBB-A52F3B20C4C8}" type="presOf" srcId="{37C169AA-2C93-4874-80F7-A5B2466B4E05}" destId="{25930D81-81F0-4409-8443-1AAC6A6AB57F}" srcOrd="0" destOrd="0" presId="urn:microsoft.com/office/officeart/2005/8/layout/matrix3"/>
    <dgm:cxn modelId="{470AC3E6-5E61-4AAE-A480-ADD2C94A7C95}" type="presOf" srcId="{52EC6BCA-D3DA-4D5B-B9B8-F93C8A79E38D}" destId="{094F6A84-CA73-40CA-B817-70B704C57530}" srcOrd="0" destOrd="0" presId="urn:microsoft.com/office/officeart/2005/8/layout/matrix3"/>
    <dgm:cxn modelId="{F54E94F4-1164-40F1-B3C0-0B07177B8603}" type="presOf" srcId="{E509FC6F-6B51-4912-A2E0-78B45F69066F}" destId="{89CC485C-0E34-4B58-8831-A6728A5EADEC}" srcOrd="0" destOrd="0" presId="urn:microsoft.com/office/officeart/2005/8/layout/matrix3"/>
    <dgm:cxn modelId="{75EBF0A4-B93E-43B3-9BCE-005BC48B3DCD}" type="presParOf" srcId="{9C6FC930-D0C7-428A-96C9-C54F30D7BDAE}" destId="{9F3575CE-2774-49B5-9F82-093BC2B7ACF3}" srcOrd="0" destOrd="0" presId="urn:microsoft.com/office/officeart/2005/8/layout/matrix3"/>
    <dgm:cxn modelId="{010B7551-E3E2-4924-A778-20B0908A4FE3}" type="presParOf" srcId="{9C6FC930-D0C7-428A-96C9-C54F30D7BDAE}" destId="{25930D81-81F0-4409-8443-1AAC6A6AB57F}" srcOrd="1" destOrd="0" presId="urn:microsoft.com/office/officeart/2005/8/layout/matrix3"/>
    <dgm:cxn modelId="{4E644803-C74D-4E22-A5FD-490486CDD090}" type="presParOf" srcId="{9C6FC930-D0C7-428A-96C9-C54F30D7BDAE}" destId="{D7694775-5537-4EB2-81E3-7C63C560B53D}" srcOrd="2" destOrd="0" presId="urn:microsoft.com/office/officeart/2005/8/layout/matrix3"/>
    <dgm:cxn modelId="{41597DC5-0941-41E6-8547-4DEE123F2387}" type="presParOf" srcId="{9C6FC930-D0C7-428A-96C9-C54F30D7BDAE}" destId="{89CC485C-0E34-4B58-8831-A6728A5EADEC}" srcOrd="3" destOrd="0" presId="urn:microsoft.com/office/officeart/2005/8/layout/matrix3"/>
    <dgm:cxn modelId="{C6746B3B-4023-443A-B5C9-39CA8AF8D292}" type="presParOf" srcId="{9C6FC930-D0C7-428A-96C9-C54F30D7BDAE}" destId="{094F6A84-CA73-40CA-B817-70B704C575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775B6-5BFB-4655-A6FD-597DAE16F9D4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C169AA-2C93-4874-80F7-A5B2466B4E05}">
      <dgm:prSet/>
      <dgm:spPr/>
      <dgm:t>
        <a:bodyPr/>
        <a:lstStyle/>
        <a:p>
          <a:r>
            <a:rPr lang="en-US" dirty="0"/>
            <a:t>Screening </a:t>
          </a:r>
        </a:p>
        <a:p>
          <a:r>
            <a:rPr lang="en-US" dirty="0"/>
            <a:t>(is there a need to do more assessment?)</a:t>
          </a:r>
        </a:p>
      </dgm:t>
    </dgm:pt>
    <dgm:pt modelId="{D2E8728A-34B8-46EB-BEA2-AF9BAC50CC30}" type="parTrans" cxnId="{C0CF3913-9009-4F55-B297-5735A0C5913A}">
      <dgm:prSet/>
      <dgm:spPr/>
      <dgm:t>
        <a:bodyPr/>
        <a:lstStyle/>
        <a:p>
          <a:endParaRPr lang="en-US"/>
        </a:p>
      </dgm:t>
    </dgm:pt>
    <dgm:pt modelId="{F5EDED95-AB61-4F49-AFD1-A8A04F238434}" type="sibTrans" cxnId="{C0CF3913-9009-4F55-B297-5735A0C5913A}">
      <dgm:prSet/>
      <dgm:spPr/>
      <dgm:t>
        <a:bodyPr/>
        <a:lstStyle/>
        <a:p>
          <a:endParaRPr lang="en-US"/>
        </a:p>
      </dgm:t>
    </dgm:pt>
    <dgm:pt modelId="{1657618E-C847-48FA-9D22-9535F33910B1}">
      <dgm:prSet/>
      <dgm:spPr/>
      <dgm:t>
        <a:bodyPr/>
        <a:lstStyle/>
        <a:p>
          <a:r>
            <a:rPr lang="en-US"/>
            <a:t>Diagnosis (Determination of eligibility)</a:t>
          </a:r>
        </a:p>
      </dgm:t>
    </dgm:pt>
    <dgm:pt modelId="{CC16048C-8532-4D6E-BE63-09BFF5682977}" type="parTrans" cxnId="{C0AA0142-7BF4-4360-8E75-D2361281A089}">
      <dgm:prSet/>
      <dgm:spPr/>
      <dgm:t>
        <a:bodyPr/>
        <a:lstStyle/>
        <a:p>
          <a:endParaRPr lang="en-US"/>
        </a:p>
      </dgm:t>
    </dgm:pt>
    <dgm:pt modelId="{9248F314-B7DA-4647-AFA7-78C9BD9A8A4F}" type="sibTrans" cxnId="{C0AA0142-7BF4-4360-8E75-D2361281A089}">
      <dgm:prSet/>
      <dgm:spPr/>
      <dgm:t>
        <a:bodyPr/>
        <a:lstStyle/>
        <a:p>
          <a:endParaRPr lang="en-US"/>
        </a:p>
      </dgm:t>
    </dgm:pt>
    <dgm:pt modelId="{E509FC6F-6B51-4912-A2E0-78B45F69066F}">
      <dgm:prSet/>
      <dgm:spPr/>
      <dgm:t>
        <a:bodyPr/>
        <a:lstStyle/>
        <a:p>
          <a:r>
            <a:rPr lang="en-US"/>
            <a:t>Program planning/progress monitoring</a:t>
          </a:r>
        </a:p>
      </dgm:t>
    </dgm:pt>
    <dgm:pt modelId="{9634BFF4-8468-4730-AC91-1ECC4716D918}" type="parTrans" cxnId="{EFCB3F2D-49CA-4F64-8845-07B51B12DEE6}">
      <dgm:prSet/>
      <dgm:spPr/>
      <dgm:t>
        <a:bodyPr/>
        <a:lstStyle/>
        <a:p>
          <a:endParaRPr lang="en-US"/>
        </a:p>
      </dgm:t>
    </dgm:pt>
    <dgm:pt modelId="{4AF7FB52-A862-4931-AEC6-E8A1823FD7BC}" type="sibTrans" cxnId="{EFCB3F2D-49CA-4F64-8845-07B51B12DEE6}">
      <dgm:prSet/>
      <dgm:spPr/>
      <dgm:t>
        <a:bodyPr/>
        <a:lstStyle/>
        <a:p>
          <a:endParaRPr lang="en-US"/>
        </a:p>
      </dgm:t>
    </dgm:pt>
    <dgm:pt modelId="{52EC6BCA-D3DA-4D5B-B9B8-F93C8A79E38D}">
      <dgm:prSet/>
      <dgm:spPr/>
      <dgm:t>
        <a:bodyPr/>
        <a:lstStyle/>
        <a:p>
          <a:r>
            <a:rPr lang="en-US"/>
            <a:t>Accountability (AKA child outcomes)</a:t>
          </a:r>
        </a:p>
      </dgm:t>
    </dgm:pt>
    <dgm:pt modelId="{F24A7D76-66E7-49F3-A204-BF5336BE6E2B}" type="parTrans" cxnId="{2CBEEF71-5AEE-4138-A59D-FCCAB9C63745}">
      <dgm:prSet/>
      <dgm:spPr/>
      <dgm:t>
        <a:bodyPr/>
        <a:lstStyle/>
        <a:p>
          <a:endParaRPr lang="en-US"/>
        </a:p>
      </dgm:t>
    </dgm:pt>
    <dgm:pt modelId="{CABB84CF-6880-461D-B963-7ADCC980FBA2}" type="sibTrans" cxnId="{2CBEEF71-5AEE-4138-A59D-FCCAB9C63745}">
      <dgm:prSet/>
      <dgm:spPr/>
      <dgm:t>
        <a:bodyPr/>
        <a:lstStyle/>
        <a:p>
          <a:endParaRPr lang="en-US"/>
        </a:p>
      </dgm:t>
    </dgm:pt>
    <dgm:pt modelId="{9C6FC930-D0C7-428A-96C9-C54F30D7BDAE}" type="pres">
      <dgm:prSet presAssocID="{C69775B6-5BFB-4655-A6FD-597DAE16F9D4}" presName="matrix" presStyleCnt="0">
        <dgm:presLayoutVars>
          <dgm:chMax val="1"/>
          <dgm:dir/>
          <dgm:resizeHandles val="exact"/>
        </dgm:presLayoutVars>
      </dgm:prSet>
      <dgm:spPr/>
    </dgm:pt>
    <dgm:pt modelId="{9F3575CE-2774-49B5-9F82-093BC2B7ACF3}" type="pres">
      <dgm:prSet presAssocID="{C69775B6-5BFB-4655-A6FD-597DAE16F9D4}" presName="diamond" presStyleLbl="bgShp" presStyleIdx="0" presStyleCnt="1"/>
      <dgm:spPr/>
    </dgm:pt>
    <dgm:pt modelId="{25930D81-81F0-4409-8443-1AAC6A6AB57F}" type="pres">
      <dgm:prSet presAssocID="{C69775B6-5BFB-4655-A6FD-597DAE16F9D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694775-5537-4EB2-81E3-7C63C560B53D}" type="pres">
      <dgm:prSet presAssocID="{C69775B6-5BFB-4655-A6FD-597DAE16F9D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9CC485C-0E34-4B58-8831-A6728A5EADEC}" type="pres">
      <dgm:prSet presAssocID="{C69775B6-5BFB-4655-A6FD-597DAE16F9D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4F6A84-CA73-40CA-B817-70B704C57530}" type="pres">
      <dgm:prSet presAssocID="{C69775B6-5BFB-4655-A6FD-597DAE16F9D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A233E10-2C5B-40DC-8D01-452E84B7B37B}" type="presOf" srcId="{1657618E-C847-48FA-9D22-9535F33910B1}" destId="{D7694775-5537-4EB2-81E3-7C63C560B53D}" srcOrd="0" destOrd="0" presId="urn:microsoft.com/office/officeart/2005/8/layout/matrix3"/>
    <dgm:cxn modelId="{C0CF3913-9009-4F55-B297-5735A0C5913A}" srcId="{C69775B6-5BFB-4655-A6FD-597DAE16F9D4}" destId="{37C169AA-2C93-4874-80F7-A5B2466B4E05}" srcOrd="0" destOrd="0" parTransId="{D2E8728A-34B8-46EB-BEA2-AF9BAC50CC30}" sibTransId="{F5EDED95-AB61-4F49-AFD1-A8A04F238434}"/>
    <dgm:cxn modelId="{9BF97718-F404-468F-9554-09AB5F6456E6}" type="presOf" srcId="{C69775B6-5BFB-4655-A6FD-597DAE16F9D4}" destId="{9C6FC930-D0C7-428A-96C9-C54F30D7BDAE}" srcOrd="0" destOrd="0" presId="urn:microsoft.com/office/officeart/2005/8/layout/matrix3"/>
    <dgm:cxn modelId="{EFCB3F2D-49CA-4F64-8845-07B51B12DEE6}" srcId="{C69775B6-5BFB-4655-A6FD-597DAE16F9D4}" destId="{E509FC6F-6B51-4912-A2E0-78B45F69066F}" srcOrd="2" destOrd="0" parTransId="{9634BFF4-8468-4730-AC91-1ECC4716D918}" sibTransId="{4AF7FB52-A862-4931-AEC6-E8A1823FD7BC}"/>
    <dgm:cxn modelId="{C0AA0142-7BF4-4360-8E75-D2361281A089}" srcId="{C69775B6-5BFB-4655-A6FD-597DAE16F9D4}" destId="{1657618E-C847-48FA-9D22-9535F33910B1}" srcOrd="1" destOrd="0" parTransId="{CC16048C-8532-4D6E-BE63-09BFF5682977}" sibTransId="{9248F314-B7DA-4647-AFA7-78C9BD9A8A4F}"/>
    <dgm:cxn modelId="{2CBEEF71-5AEE-4138-A59D-FCCAB9C63745}" srcId="{C69775B6-5BFB-4655-A6FD-597DAE16F9D4}" destId="{52EC6BCA-D3DA-4D5B-B9B8-F93C8A79E38D}" srcOrd="3" destOrd="0" parTransId="{F24A7D76-66E7-49F3-A204-BF5336BE6E2B}" sibTransId="{CABB84CF-6880-461D-B963-7ADCC980FBA2}"/>
    <dgm:cxn modelId="{141209D5-DECF-4B25-AFBB-A52F3B20C4C8}" type="presOf" srcId="{37C169AA-2C93-4874-80F7-A5B2466B4E05}" destId="{25930D81-81F0-4409-8443-1AAC6A6AB57F}" srcOrd="0" destOrd="0" presId="urn:microsoft.com/office/officeart/2005/8/layout/matrix3"/>
    <dgm:cxn modelId="{470AC3E6-5E61-4AAE-A480-ADD2C94A7C95}" type="presOf" srcId="{52EC6BCA-D3DA-4D5B-B9B8-F93C8A79E38D}" destId="{094F6A84-CA73-40CA-B817-70B704C57530}" srcOrd="0" destOrd="0" presId="urn:microsoft.com/office/officeart/2005/8/layout/matrix3"/>
    <dgm:cxn modelId="{F54E94F4-1164-40F1-B3C0-0B07177B8603}" type="presOf" srcId="{E509FC6F-6B51-4912-A2E0-78B45F69066F}" destId="{89CC485C-0E34-4B58-8831-A6728A5EADEC}" srcOrd="0" destOrd="0" presId="urn:microsoft.com/office/officeart/2005/8/layout/matrix3"/>
    <dgm:cxn modelId="{75EBF0A4-B93E-43B3-9BCE-005BC48B3DCD}" type="presParOf" srcId="{9C6FC930-D0C7-428A-96C9-C54F30D7BDAE}" destId="{9F3575CE-2774-49B5-9F82-093BC2B7ACF3}" srcOrd="0" destOrd="0" presId="urn:microsoft.com/office/officeart/2005/8/layout/matrix3"/>
    <dgm:cxn modelId="{010B7551-E3E2-4924-A778-20B0908A4FE3}" type="presParOf" srcId="{9C6FC930-D0C7-428A-96C9-C54F30D7BDAE}" destId="{25930D81-81F0-4409-8443-1AAC6A6AB57F}" srcOrd="1" destOrd="0" presId="urn:microsoft.com/office/officeart/2005/8/layout/matrix3"/>
    <dgm:cxn modelId="{4E644803-C74D-4E22-A5FD-490486CDD090}" type="presParOf" srcId="{9C6FC930-D0C7-428A-96C9-C54F30D7BDAE}" destId="{D7694775-5537-4EB2-81E3-7C63C560B53D}" srcOrd="2" destOrd="0" presId="urn:microsoft.com/office/officeart/2005/8/layout/matrix3"/>
    <dgm:cxn modelId="{41597DC5-0941-41E6-8547-4DEE123F2387}" type="presParOf" srcId="{9C6FC930-D0C7-428A-96C9-C54F30D7BDAE}" destId="{89CC485C-0E34-4B58-8831-A6728A5EADEC}" srcOrd="3" destOrd="0" presId="urn:microsoft.com/office/officeart/2005/8/layout/matrix3"/>
    <dgm:cxn modelId="{C6746B3B-4023-443A-B5C9-39CA8AF8D292}" type="presParOf" srcId="{9C6FC930-D0C7-428A-96C9-C54F30D7BDAE}" destId="{094F6A84-CA73-40CA-B817-70B704C575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5C44C-98F5-4187-A9F9-C2860558BDF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FC13C0-57AB-46A9-847F-369BD4BA7683}">
      <dgm:prSet/>
      <dgm:spPr/>
      <dgm:t>
        <a:bodyPr/>
        <a:lstStyle/>
        <a:p>
          <a:r>
            <a:rPr lang="en-US"/>
            <a:t>What is validity?</a:t>
          </a:r>
        </a:p>
      </dgm:t>
    </dgm:pt>
    <dgm:pt modelId="{77817625-1781-4257-8E18-27DAC41BDC0E}" type="parTrans" cxnId="{025F1EC6-4680-49EF-B4BC-5116565462A9}">
      <dgm:prSet/>
      <dgm:spPr/>
      <dgm:t>
        <a:bodyPr/>
        <a:lstStyle/>
        <a:p>
          <a:endParaRPr lang="en-US"/>
        </a:p>
      </dgm:t>
    </dgm:pt>
    <dgm:pt modelId="{7AB9AC8E-7D62-4CD7-AA46-BCC52C2061F7}" type="sibTrans" cxnId="{025F1EC6-4680-49EF-B4BC-5116565462A9}">
      <dgm:prSet/>
      <dgm:spPr/>
      <dgm:t>
        <a:bodyPr/>
        <a:lstStyle/>
        <a:p>
          <a:endParaRPr lang="en-US"/>
        </a:p>
      </dgm:t>
    </dgm:pt>
    <dgm:pt modelId="{D46C869E-D097-43D5-A6ED-7F2C8A3F5539}">
      <dgm:prSet/>
      <dgm:spPr/>
      <dgm:t>
        <a:bodyPr/>
        <a:lstStyle/>
        <a:p>
          <a:r>
            <a:rPr lang="en-US"/>
            <a:t>When do the norms not apply? </a:t>
          </a:r>
        </a:p>
      </dgm:t>
    </dgm:pt>
    <dgm:pt modelId="{63F6A26E-773F-44E9-AD23-14410C2F341B}" type="parTrans" cxnId="{05778D91-94E5-481A-914F-1D6DFAD86911}">
      <dgm:prSet/>
      <dgm:spPr/>
      <dgm:t>
        <a:bodyPr/>
        <a:lstStyle/>
        <a:p>
          <a:endParaRPr lang="en-US"/>
        </a:p>
      </dgm:t>
    </dgm:pt>
    <dgm:pt modelId="{6FB16E25-DA5A-46D6-B134-D14C227D83A6}" type="sibTrans" cxnId="{05778D91-94E5-481A-914F-1D6DFAD86911}">
      <dgm:prSet/>
      <dgm:spPr/>
      <dgm:t>
        <a:bodyPr/>
        <a:lstStyle/>
        <a:p>
          <a:endParaRPr lang="en-US"/>
        </a:p>
      </dgm:t>
    </dgm:pt>
    <dgm:pt modelId="{5E5F84E8-FAAA-4299-82B2-1F0E02F19F9E}">
      <dgm:prSet/>
      <dgm:spPr/>
      <dgm:t>
        <a:bodyPr/>
        <a:lstStyle/>
        <a:p>
          <a:endParaRPr lang="en-US" dirty="0"/>
        </a:p>
      </dgm:t>
    </dgm:pt>
    <dgm:pt modelId="{735C356A-03FC-48B7-84F9-73BCE402F34B}" type="parTrans" cxnId="{ED58DEDB-32B8-42BB-8395-0BF285295906}">
      <dgm:prSet/>
      <dgm:spPr/>
      <dgm:t>
        <a:bodyPr/>
        <a:lstStyle/>
        <a:p>
          <a:endParaRPr lang="en-US"/>
        </a:p>
      </dgm:t>
    </dgm:pt>
    <dgm:pt modelId="{DDC563E2-9CD7-4530-8D50-A43646BF3023}" type="sibTrans" cxnId="{ED58DEDB-32B8-42BB-8395-0BF285295906}">
      <dgm:prSet/>
      <dgm:spPr/>
      <dgm:t>
        <a:bodyPr/>
        <a:lstStyle/>
        <a:p>
          <a:endParaRPr lang="en-US"/>
        </a:p>
      </dgm:t>
    </dgm:pt>
    <dgm:pt modelId="{7B56C64D-3B04-433C-8792-0C6067906A9A}">
      <dgm:prSet/>
      <dgm:spPr/>
      <dgm:t>
        <a:bodyPr/>
        <a:lstStyle/>
        <a:p>
          <a:r>
            <a:rPr lang="en-US" dirty="0"/>
            <a:t>Validity refers to the degree to which evidence supports the interpretation of an assessment’s scores for a proposed use.</a:t>
          </a:r>
        </a:p>
      </dgm:t>
    </dgm:pt>
    <dgm:pt modelId="{7FEB94AA-AFE7-4883-BF28-44331C0B94F7}" type="parTrans" cxnId="{353E58E9-8EE6-4914-B5C8-AF5738FF322C}">
      <dgm:prSet/>
      <dgm:spPr/>
      <dgm:t>
        <a:bodyPr/>
        <a:lstStyle/>
        <a:p>
          <a:endParaRPr lang="en-US"/>
        </a:p>
      </dgm:t>
    </dgm:pt>
    <dgm:pt modelId="{A2AC7F92-F048-4AF3-9C33-77042D077278}" type="sibTrans" cxnId="{353E58E9-8EE6-4914-B5C8-AF5738FF322C}">
      <dgm:prSet/>
      <dgm:spPr/>
      <dgm:t>
        <a:bodyPr/>
        <a:lstStyle/>
        <a:p>
          <a:endParaRPr lang="en-US"/>
        </a:p>
      </dgm:t>
    </dgm:pt>
    <dgm:pt modelId="{8FA9D645-0D94-453D-B008-44F2457FBD8A}">
      <dgm:prSet/>
      <dgm:spPr/>
      <dgm:t>
        <a:bodyPr/>
        <a:lstStyle/>
        <a:p>
          <a:r>
            <a:rPr lang="en-US" dirty="0"/>
            <a:t>Validity of a standardized assessment requires strict adherence to administration procedures.</a:t>
          </a:r>
        </a:p>
      </dgm:t>
    </dgm:pt>
    <dgm:pt modelId="{11AF5F9D-244D-4424-8EB9-571999C78E8F}" type="parTrans" cxnId="{E59F7650-3345-486D-8215-74F3E6FC653B}">
      <dgm:prSet/>
      <dgm:spPr/>
    </dgm:pt>
    <dgm:pt modelId="{50F5BB59-072A-4AE3-8849-E6A7B201C61F}" type="sibTrans" cxnId="{E59F7650-3345-486D-8215-74F3E6FC653B}">
      <dgm:prSet/>
      <dgm:spPr/>
    </dgm:pt>
    <dgm:pt modelId="{BBCEEDE0-10AA-40B2-BBE8-AF49FDBBC774}" type="pres">
      <dgm:prSet presAssocID="{4625C44C-98F5-4187-A9F9-C2860558BDF1}" presName="linear" presStyleCnt="0">
        <dgm:presLayoutVars>
          <dgm:dir/>
          <dgm:animLvl val="lvl"/>
          <dgm:resizeHandles val="exact"/>
        </dgm:presLayoutVars>
      </dgm:prSet>
      <dgm:spPr/>
    </dgm:pt>
    <dgm:pt modelId="{3F6ED3AA-94C6-48BB-82D3-9B2879858E53}" type="pres">
      <dgm:prSet presAssocID="{AEFC13C0-57AB-46A9-847F-369BD4BA7683}" presName="parentLin" presStyleCnt="0"/>
      <dgm:spPr/>
    </dgm:pt>
    <dgm:pt modelId="{71C39BFE-AB82-4401-864E-CEE6FE61701A}" type="pres">
      <dgm:prSet presAssocID="{AEFC13C0-57AB-46A9-847F-369BD4BA7683}" presName="parentLeftMargin" presStyleLbl="node1" presStyleIdx="0" presStyleCnt="2"/>
      <dgm:spPr/>
    </dgm:pt>
    <dgm:pt modelId="{727F571E-8B32-4732-A267-67CA39CE7773}" type="pres">
      <dgm:prSet presAssocID="{AEFC13C0-57AB-46A9-847F-369BD4BA76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1AD498-C529-4DE7-A2E1-593A65AACC1A}" type="pres">
      <dgm:prSet presAssocID="{AEFC13C0-57AB-46A9-847F-369BD4BA7683}" presName="negativeSpace" presStyleCnt="0"/>
      <dgm:spPr/>
    </dgm:pt>
    <dgm:pt modelId="{8246FE57-FA7A-437B-B899-7E64F6FD17E3}" type="pres">
      <dgm:prSet presAssocID="{AEFC13C0-57AB-46A9-847F-369BD4BA7683}" presName="childText" presStyleLbl="conFgAcc1" presStyleIdx="0" presStyleCnt="2">
        <dgm:presLayoutVars>
          <dgm:bulletEnabled val="1"/>
        </dgm:presLayoutVars>
      </dgm:prSet>
      <dgm:spPr/>
    </dgm:pt>
    <dgm:pt modelId="{D5E66BBA-7EC8-47BC-8C6D-5DAA68CAE2FC}" type="pres">
      <dgm:prSet presAssocID="{7AB9AC8E-7D62-4CD7-AA46-BCC52C2061F7}" presName="spaceBetweenRectangles" presStyleCnt="0"/>
      <dgm:spPr/>
    </dgm:pt>
    <dgm:pt modelId="{260DAEA5-1111-42FC-951B-2DC4FA1C481E}" type="pres">
      <dgm:prSet presAssocID="{D46C869E-D097-43D5-A6ED-7F2C8A3F5539}" presName="parentLin" presStyleCnt="0"/>
      <dgm:spPr/>
    </dgm:pt>
    <dgm:pt modelId="{072113BA-1DC8-4E13-A513-EEAEBC75F9CA}" type="pres">
      <dgm:prSet presAssocID="{D46C869E-D097-43D5-A6ED-7F2C8A3F5539}" presName="parentLeftMargin" presStyleLbl="node1" presStyleIdx="0" presStyleCnt="2"/>
      <dgm:spPr/>
    </dgm:pt>
    <dgm:pt modelId="{916EB393-E2ED-4F0E-BD0E-17D96A58DA30}" type="pres">
      <dgm:prSet presAssocID="{D46C869E-D097-43D5-A6ED-7F2C8A3F55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D3CBA93-B5D1-49F6-B188-B89766E7C5BB}" type="pres">
      <dgm:prSet presAssocID="{D46C869E-D097-43D5-A6ED-7F2C8A3F5539}" presName="negativeSpace" presStyleCnt="0"/>
      <dgm:spPr/>
    </dgm:pt>
    <dgm:pt modelId="{3C8FE0E6-0F74-4DE7-A9E8-345F37CF6D29}" type="pres">
      <dgm:prSet presAssocID="{D46C869E-D097-43D5-A6ED-7F2C8A3F553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F5F7245-D2A3-40DF-A449-BCD1E4824755}" type="presOf" srcId="{D46C869E-D097-43D5-A6ED-7F2C8A3F5539}" destId="{072113BA-1DC8-4E13-A513-EEAEBC75F9CA}" srcOrd="0" destOrd="0" presId="urn:microsoft.com/office/officeart/2005/8/layout/list1"/>
    <dgm:cxn modelId="{DBEC5546-14D0-476E-8FD3-1366C0872033}" type="presOf" srcId="{7B56C64D-3B04-433C-8792-0C6067906A9A}" destId="{8246FE57-FA7A-437B-B899-7E64F6FD17E3}" srcOrd="0" destOrd="0" presId="urn:microsoft.com/office/officeart/2005/8/layout/list1"/>
    <dgm:cxn modelId="{66F7C268-8B7E-4CD8-92CC-4D53CABC18E6}" type="presOf" srcId="{AEFC13C0-57AB-46A9-847F-369BD4BA7683}" destId="{71C39BFE-AB82-4401-864E-CEE6FE61701A}" srcOrd="0" destOrd="0" presId="urn:microsoft.com/office/officeart/2005/8/layout/list1"/>
    <dgm:cxn modelId="{E59F7650-3345-486D-8215-74F3E6FC653B}" srcId="{AEFC13C0-57AB-46A9-847F-369BD4BA7683}" destId="{8FA9D645-0D94-453D-B008-44F2457FBD8A}" srcOrd="1" destOrd="0" parTransId="{11AF5F9D-244D-4424-8EB9-571999C78E8F}" sibTransId="{50F5BB59-072A-4AE3-8849-E6A7B201C61F}"/>
    <dgm:cxn modelId="{05778D91-94E5-481A-914F-1D6DFAD86911}" srcId="{4625C44C-98F5-4187-A9F9-C2860558BDF1}" destId="{D46C869E-D097-43D5-A6ED-7F2C8A3F5539}" srcOrd="1" destOrd="0" parTransId="{63F6A26E-773F-44E9-AD23-14410C2F341B}" sibTransId="{6FB16E25-DA5A-46D6-B134-D14C227D83A6}"/>
    <dgm:cxn modelId="{3A052092-E048-4AD8-9440-4C27B136DC00}" type="presOf" srcId="{5E5F84E8-FAAA-4299-82B2-1F0E02F19F9E}" destId="{3C8FE0E6-0F74-4DE7-A9E8-345F37CF6D29}" srcOrd="0" destOrd="0" presId="urn:microsoft.com/office/officeart/2005/8/layout/list1"/>
    <dgm:cxn modelId="{F6EE6F92-D249-4C6C-B910-A7A2B4CAF145}" type="presOf" srcId="{AEFC13C0-57AB-46A9-847F-369BD4BA7683}" destId="{727F571E-8B32-4732-A267-67CA39CE7773}" srcOrd="1" destOrd="0" presId="urn:microsoft.com/office/officeart/2005/8/layout/list1"/>
    <dgm:cxn modelId="{025F1EC6-4680-49EF-B4BC-5116565462A9}" srcId="{4625C44C-98F5-4187-A9F9-C2860558BDF1}" destId="{AEFC13C0-57AB-46A9-847F-369BD4BA7683}" srcOrd="0" destOrd="0" parTransId="{77817625-1781-4257-8E18-27DAC41BDC0E}" sibTransId="{7AB9AC8E-7D62-4CD7-AA46-BCC52C2061F7}"/>
    <dgm:cxn modelId="{ED58DEDB-32B8-42BB-8395-0BF285295906}" srcId="{D46C869E-D097-43D5-A6ED-7F2C8A3F5539}" destId="{5E5F84E8-FAAA-4299-82B2-1F0E02F19F9E}" srcOrd="0" destOrd="0" parTransId="{735C356A-03FC-48B7-84F9-73BCE402F34B}" sibTransId="{DDC563E2-9CD7-4530-8D50-A43646BF3023}"/>
    <dgm:cxn modelId="{7C4BB2DD-5E56-4992-9329-3A6055389478}" type="presOf" srcId="{4625C44C-98F5-4187-A9F9-C2860558BDF1}" destId="{BBCEEDE0-10AA-40B2-BBE8-AF49FDBBC774}" srcOrd="0" destOrd="0" presId="urn:microsoft.com/office/officeart/2005/8/layout/list1"/>
    <dgm:cxn modelId="{353E58E9-8EE6-4914-B5C8-AF5738FF322C}" srcId="{AEFC13C0-57AB-46A9-847F-369BD4BA7683}" destId="{7B56C64D-3B04-433C-8792-0C6067906A9A}" srcOrd="0" destOrd="0" parTransId="{7FEB94AA-AFE7-4883-BF28-44331C0B94F7}" sibTransId="{A2AC7F92-F048-4AF3-9C33-77042D077278}"/>
    <dgm:cxn modelId="{89EDEDED-D2C2-4FAC-BE5D-080B03C6B4BB}" type="presOf" srcId="{8FA9D645-0D94-453D-B008-44F2457FBD8A}" destId="{8246FE57-FA7A-437B-B899-7E64F6FD17E3}" srcOrd="0" destOrd="1" presId="urn:microsoft.com/office/officeart/2005/8/layout/list1"/>
    <dgm:cxn modelId="{5A75F5F9-4051-4FF6-930B-DD04BA22FB44}" type="presOf" srcId="{D46C869E-D097-43D5-A6ED-7F2C8A3F5539}" destId="{916EB393-E2ED-4F0E-BD0E-17D96A58DA30}" srcOrd="1" destOrd="0" presId="urn:microsoft.com/office/officeart/2005/8/layout/list1"/>
    <dgm:cxn modelId="{8129851E-3257-40B0-A10D-1911BC4D31F8}" type="presParOf" srcId="{BBCEEDE0-10AA-40B2-BBE8-AF49FDBBC774}" destId="{3F6ED3AA-94C6-48BB-82D3-9B2879858E53}" srcOrd="0" destOrd="0" presId="urn:microsoft.com/office/officeart/2005/8/layout/list1"/>
    <dgm:cxn modelId="{1AE07DAF-F02D-40DE-B851-9192FAB269BE}" type="presParOf" srcId="{3F6ED3AA-94C6-48BB-82D3-9B2879858E53}" destId="{71C39BFE-AB82-4401-864E-CEE6FE61701A}" srcOrd="0" destOrd="0" presId="urn:microsoft.com/office/officeart/2005/8/layout/list1"/>
    <dgm:cxn modelId="{2A6B16EF-C8E9-462E-B771-9F60BDF2A18D}" type="presParOf" srcId="{3F6ED3AA-94C6-48BB-82D3-9B2879858E53}" destId="{727F571E-8B32-4732-A267-67CA39CE7773}" srcOrd="1" destOrd="0" presId="urn:microsoft.com/office/officeart/2005/8/layout/list1"/>
    <dgm:cxn modelId="{3F52EECB-3C29-4DCB-9FC2-1A9A05A44757}" type="presParOf" srcId="{BBCEEDE0-10AA-40B2-BBE8-AF49FDBBC774}" destId="{161AD498-C529-4DE7-A2E1-593A65AACC1A}" srcOrd="1" destOrd="0" presId="urn:microsoft.com/office/officeart/2005/8/layout/list1"/>
    <dgm:cxn modelId="{0FFBC0C6-E432-4C16-924A-A402AAF338BB}" type="presParOf" srcId="{BBCEEDE0-10AA-40B2-BBE8-AF49FDBBC774}" destId="{8246FE57-FA7A-437B-B899-7E64F6FD17E3}" srcOrd="2" destOrd="0" presId="urn:microsoft.com/office/officeart/2005/8/layout/list1"/>
    <dgm:cxn modelId="{F7E57DF8-6118-4569-AC68-1F11E49D9EB5}" type="presParOf" srcId="{BBCEEDE0-10AA-40B2-BBE8-AF49FDBBC774}" destId="{D5E66BBA-7EC8-47BC-8C6D-5DAA68CAE2FC}" srcOrd="3" destOrd="0" presId="urn:microsoft.com/office/officeart/2005/8/layout/list1"/>
    <dgm:cxn modelId="{28FC8D14-E02F-40F9-A07F-96B92D40D135}" type="presParOf" srcId="{BBCEEDE0-10AA-40B2-BBE8-AF49FDBBC774}" destId="{260DAEA5-1111-42FC-951B-2DC4FA1C481E}" srcOrd="4" destOrd="0" presId="urn:microsoft.com/office/officeart/2005/8/layout/list1"/>
    <dgm:cxn modelId="{8A580B60-A3EE-4984-8A61-9013F940A5AF}" type="presParOf" srcId="{260DAEA5-1111-42FC-951B-2DC4FA1C481E}" destId="{072113BA-1DC8-4E13-A513-EEAEBC75F9CA}" srcOrd="0" destOrd="0" presId="urn:microsoft.com/office/officeart/2005/8/layout/list1"/>
    <dgm:cxn modelId="{1B06883E-B616-4398-90A8-90EC3DE5ABD8}" type="presParOf" srcId="{260DAEA5-1111-42FC-951B-2DC4FA1C481E}" destId="{916EB393-E2ED-4F0E-BD0E-17D96A58DA30}" srcOrd="1" destOrd="0" presId="urn:microsoft.com/office/officeart/2005/8/layout/list1"/>
    <dgm:cxn modelId="{4A51465B-21DB-43BB-8D85-B70500DD78AA}" type="presParOf" srcId="{BBCEEDE0-10AA-40B2-BBE8-AF49FDBBC774}" destId="{0D3CBA93-B5D1-49F6-B188-B89766E7C5BB}" srcOrd="5" destOrd="0" presId="urn:microsoft.com/office/officeart/2005/8/layout/list1"/>
    <dgm:cxn modelId="{4215E70E-9971-4616-AB40-913E5578B002}" type="presParOf" srcId="{BBCEEDE0-10AA-40B2-BBE8-AF49FDBBC774}" destId="{3C8FE0E6-0F74-4DE7-A9E8-345F37CF6D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25C44C-98F5-4187-A9F9-C2860558BDF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FC13C0-57AB-46A9-847F-369BD4BA7683}">
      <dgm:prSet/>
      <dgm:spPr/>
      <dgm:t>
        <a:bodyPr/>
        <a:lstStyle/>
        <a:p>
          <a:r>
            <a:rPr lang="en-US"/>
            <a:t>What is validity?</a:t>
          </a:r>
        </a:p>
      </dgm:t>
    </dgm:pt>
    <dgm:pt modelId="{77817625-1781-4257-8E18-27DAC41BDC0E}" type="parTrans" cxnId="{025F1EC6-4680-49EF-B4BC-5116565462A9}">
      <dgm:prSet/>
      <dgm:spPr/>
      <dgm:t>
        <a:bodyPr/>
        <a:lstStyle/>
        <a:p>
          <a:endParaRPr lang="en-US"/>
        </a:p>
      </dgm:t>
    </dgm:pt>
    <dgm:pt modelId="{7AB9AC8E-7D62-4CD7-AA46-BCC52C2061F7}" type="sibTrans" cxnId="{025F1EC6-4680-49EF-B4BC-5116565462A9}">
      <dgm:prSet/>
      <dgm:spPr/>
      <dgm:t>
        <a:bodyPr/>
        <a:lstStyle/>
        <a:p>
          <a:endParaRPr lang="en-US"/>
        </a:p>
      </dgm:t>
    </dgm:pt>
    <dgm:pt modelId="{D46C869E-D097-43D5-A6ED-7F2C8A3F5539}">
      <dgm:prSet/>
      <dgm:spPr/>
      <dgm:t>
        <a:bodyPr/>
        <a:lstStyle/>
        <a:p>
          <a:r>
            <a:rPr lang="en-US"/>
            <a:t>When do the norms not apply? </a:t>
          </a:r>
        </a:p>
      </dgm:t>
    </dgm:pt>
    <dgm:pt modelId="{63F6A26E-773F-44E9-AD23-14410C2F341B}" type="parTrans" cxnId="{05778D91-94E5-481A-914F-1D6DFAD86911}">
      <dgm:prSet/>
      <dgm:spPr/>
      <dgm:t>
        <a:bodyPr/>
        <a:lstStyle/>
        <a:p>
          <a:endParaRPr lang="en-US"/>
        </a:p>
      </dgm:t>
    </dgm:pt>
    <dgm:pt modelId="{6FB16E25-DA5A-46D6-B134-D14C227D83A6}" type="sibTrans" cxnId="{05778D91-94E5-481A-914F-1D6DFAD86911}">
      <dgm:prSet/>
      <dgm:spPr/>
      <dgm:t>
        <a:bodyPr/>
        <a:lstStyle/>
        <a:p>
          <a:endParaRPr lang="en-US"/>
        </a:p>
      </dgm:t>
    </dgm:pt>
    <dgm:pt modelId="{5E5F84E8-FAAA-4299-82B2-1F0E02F19F9E}">
      <dgm:prSet/>
      <dgm:spPr/>
      <dgm:t>
        <a:bodyPr/>
        <a:lstStyle/>
        <a:p>
          <a:r>
            <a:rPr lang="en-US"/>
            <a:t>Answer:  When there is a </a:t>
          </a:r>
          <a:r>
            <a:rPr lang="en-US" b="1"/>
            <a:t>significant</a:t>
          </a:r>
          <a:r>
            <a:rPr lang="en-US"/>
            <a:t> difference between this administration and the norming population or conditions.</a:t>
          </a:r>
        </a:p>
      </dgm:t>
    </dgm:pt>
    <dgm:pt modelId="{735C356A-03FC-48B7-84F9-73BCE402F34B}" type="parTrans" cxnId="{ED58DEDB-32B8-42BB-8395-0BF285295906}">
      <dgm:prSet/>
      <dgm:spPr/>
      <dgm:t>
        <a:bodyPr/>
        <a:lstStyle/>
        <a:p>
          <a:endParaRPr lang="en-US"/>
        </a:p>
      </dgm:t>
    </dgm:pt>
    <dgm:pt modelId="{DDC563E2-9CD7-4530-8D50-A43646BF3023}" type="sibTrans" cxnId="{ED58DEDB-32B8-42BB-8395-0BF285295906}">
      <dgm:prSet/>
      <dgm:spPr/>
      <dgm:t>
        <a:bodyPr/>
        <a:lstStyle/>
        <a:p>
          <a:endParaRPr lang="en-US"/>
        </a:p>
      </dgm:t>
    </dgm:pt>
    <dgm:pt modelId="{827F28C1-D98E-47D0-B6D5-29763BBA5A0F}">
      <dgm:prSet/>
      <dgm:spPr/>
      <dgm:t>
        <a:bodyPr/>
        <a:lstStyle/>
        <a:p>
          <a:r>
            <a:rPr lang="en-US"/>
            <a:t>What is significant?</a:t>
          </a:r>
        </a:p>
      </dgm:t>
    </dgm:pt>
    <dgm:pt modelId="{95C3B6E3-CE7C-40D8-B533-F0886A9953B7}" type="parTrans" cxnId="{B69D995E-7F29-467F-BE75-15B7663C85B9}">
      <dgm:prSet/>
      <dgm:spPr/>
      <dgm:t>
        <a:bodyPr/>
        <a:lstStyle/>
        <a:p>
          <a:endParaRPr lang="en-US"/>
        </a:p>
      </dgm:t>
    </dgm:pt>
    <dgm:pt modelId="{0373A0A0-761E-44E2-AE10-E9B116DBCB33}" type="sibTrans" cxnId="{B69D995E-7F29-467F-BE75-15B7663C85B9}">
      <dgm:prSet/>
      <dgm:spPr/>
      <dgm:t>
        <a:bodyPr/>
        <a:lstStyle/>
        <a:p>
          <a:endParaRPr lang="en-US"/>
        </a:p>
      </dgm:t>
    </dgm:pt>
    <dgm:pt modelId="{2D2B0318-0EAC-4F87-ACCB-B236CF358DD0}">
      <dgm:prSet/>
      <dgm:spPr/>
      <dgm:t>
        <a:bodyPr/>
        <a:lstStyle/>
        <a:p>
          <a:r>
            <a:rPr lang="en-US"/>
            <a:t>Cultural differences</a:t>
          </a:r>
        </a:p>
      </dgm:t>
    </dgm:pt>
    <dgm:pt modelId="{7E35CFAB-B4A4-4D06-9602-7B79D0BCF66B}" type="parTrans" cxnId="{E363594A-E7FA-4A47-B684-5066E4B4E52C}">
      <dgm:prSet/>
      <dgm:spPr/>
      <dgm:t>
        <a:bodyPr/>
        <a:lstStyle/>
        <a:p>
          <a:endParaRPr lang="en-US"/>
        </a:p>
      </dgm:t>
    </dgm:pt>
    <dgm:pt modelId="{29B1D2C7-D59C-4038-8915-39437B3F9E2A}" type="sibTrans" cxnId="{E363594A-E7FA-4A47-B684-5066E4B4E52C}">
      <dgm:prSet/>
      <dgm:spPr/>
      <dgm:t>
        <a:bodyPr/>
        <a:lstStyle/>
        <a:p>
          <a:endParaRPr lang="en-US"/>
        </a:p>
      </dgm:t>
    </dgm:pt>
    <dgm:pt modelId="{8410C84D-17DA-4921-AE9A-E6FD5CBF1FF3}">
      <dgm:prSet/>
      <dgm:spPr/>
      <dgm:t>
        <a:bodyPr/>
        <a:lstStyle/>
        <a:p>
          <a:r>
            <a:rPr lang="en-US"/>
            <a:t>Language issues (items translated on the fly)</a:t>
          </a:r>
        </a:p>
      </dgm:t>
    </dgm:pt>
    <dgm:pt modelId="{956AAB6A-5F51-40CE-BC0B-4D4DA494D746}" type="parTrans" cxnId="{872DE7A2-0BAC-4A5B-AA9D-11BD909A4891}">
      <dgm:prSet/>
      <dgm:spPr/>
      <dgm:t>
        <a:bodyPr/>
        <a:lstStyle/>
        <a:p>
          <a:endParaRPr lang="en-US"/>
        </a:p>
      </dgm:t>
    </dgm:pt>
    <dgm:pt modelId="{4B712522-0381-40B9-B183-33452542AC25}" type="sibTrans" cxnId="{872DE7A2-0BAC-4A5B-AA9D-11BD909A4891}">
      <dgm:prSet/>
      <dgm:spPr/>
      <dgm:t>
        <a:bodyPr/>
        <a:lstStyle/>
        <a:p>
          <a:endParaRPr lang="en-US"/>
        </a:p>
      </dgm:t>
    </dgm:pt>
    <dgm:pt modelId="{396DA66E-A2F7-4C48-B81B-7C27389C0CE9}">
      <dgm:prSet/>
      <dgm:spPr/>
      <dgm:t>
        <a:bodyPr/>
        <a:lstStyle/>
        <a:p>
          <a:r>
            <a:rPr lang="en-US"/>
            <a:t>Administration issues</a:t>
          </a:r>
        </a:p>
      </dgm:t>
    </dgm:pt>
    <dgm:pt modelId="{3AE67630-E9AB-4624-B7EA-5EDD33A910C5}" type="parTrans" cxnId="{56566CC4-D066-4787-A051-6F17E2DF2A6B}">
      <dgm:prSet/>
      <dgm:spPr/>
      <dgm:t>
        <a:bodyPr/>
        <a:lstStyle/>
        <a:p>
          <a:endParaRPr lang="en-US"/>
        </a:p>
      </dgm:t>
    </dgm:pt>
    <dgm:pt modelId="{41B41C82-F830-4083-B44E-26C11C236011}" type="sibTrans" cxnId="{56566CC4-D066-4787-A051-6F17E2DF2A6B}">
      <dgm:prSet/>
      <dgm:spPr/>
      <dgm:t>
        <a:bodyPr/>
        <a:lstStyle/>
        <a:p>
          <a:endParaRPr lang="en-US"/>
        </a:p>
      </dgm:t>
    </dgm:pt>
    <dgm:pt modelId="{ED33D3E0-CCB5-48EC-BEB6-10E266B32248}">
      <dgm:prSet/>
      <dgm:spPr/>
      <dgm:t>
        <a:bodyPr/>
        <a:lstStyle/>
        <a:p>
          <a:r>
            <a:rPr lang="en-US"/>
            <a:t>Assessor doesn’t follow the directions</a:t>
          </a:r>
        </a:p>
      </dgm:t>
    </dgm:pt>
    <dgm:pt modelId="{200BF03E-F073-4034-B238-7B467DDF17DC}" type="parTrans" cxnId="{00493B87-58EC-4885-954F-508905670B6D}">
      <dgm:prSet/>
      <dgm:spPr/>
      <dgm:t>
        <a:bodyPr/>
        <a:lstStyle/>
        <a:p>
          <a:endParaRPr lang="en-US"/>
        </a:p>
      </dgm:t>
    </dgm:pt>
    <dgm:pt modelId="{3A91BED7-EFCB-448D-9AC9-1E080BD6883A}" type="sibTrans" cxnId="{00493B87-58EC-4885-954F-508905670B6D}">
      <dgm:prSet/>
      <dgm:spPr/>
      <dgm:t>
        <a:bodyPr/>
        <a:lstStyle/>
        <a:p>
          <a:endParaRPr lang="en-US"/>
        </a:p>
      </dgm:t>
    </dgm:pt>
    <dgm:pt modelId="{BBCEEDE0-10AA-40B2-BBE8-AF49FDBBC774}" type="pres">
      <dgm:prSet presAssocID="{4625C44C-98F5-4187-A9F9-C2860558BDF1}" presName="linear" presStyleCnt="0">
        <dgm:presLayoutVars>
          <dgm:dir/>
          <dgm:animLvl val="lvl"/>
          <dgm:resizeHandles val="exact"/>
        </dgm:presLayoutVars>
      </dgm:prSet>
      <dgm:spPr/>
    </dgm:pt>
    <dgm:pt modelId="{3F6ED3AA-94C6-48BB-82D3-9B2879858E53}" type="pres">
      <dgm:prSet presAssocID="{AEFC13C0-57AB-46A9-847F-369BD4BA7683}" presName="parentLin" presStyleCnt="0"/>
      <dgm:spPr/>
    </dgm:pt>
    <dgm:pt modelId="{71C39BFE-AB82-4401-864E-CEE6FE61701A}" type="pres">
      <dgm:prSet presAssocID="{AEFC13C0-57AB-46A9-847F-369BD4BA7683}" presName="parentLeftMargin" presStyleLbl="node1" presStyleIdx="0" presStyleCnt="2"/>
      <dgm:spPr/>
    </dgm:pt>
    <dgm:pt modelId="{727F571E-8B32-4732-A267-67CA39CE7773}" type="pres">
      <dgm:prSet presAssocID="{AEFC13C0-57AB-46A9-847F-369BD4BA76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1AD498-C529-4DE7-A2E1-593A65AACC1A}" type="pres">
      <dgm:prSet presAssocID="{AEFC13C0-57AB-46A9-847F-369BD4BA7683}" presName="negativeSpace" presStyleCnt="0"/>
      <dgm:spPr/>
    </dgm:pt>
    <dgm:pt modelId="{8246FE57-FA7A-437B-B899-7E64F6FD17E3}" type="pres">
      <dgm:prSet presAssocID="{AEFC13C0-57AB-46A9-847F-369BD4BA7683}" presName="childText" presStyleLbl="conFgAcc1" presStyleIdx="0" presStyleCnt="2">
        <dgm:presLayoutVars>
          <dgm:bulletEnabled val="1"/>
        </dgm:presLayoutVars>
      </dgm:prSet>
      <dgm:spPr/>
    </dgm:pt>
    <dgm:pt modelId="{D5E66BBA-7EC8-47BC-8C6D-5DAA68CAE2FC}" type="pres">
      <dgm:prSet presAssocID="{7AB9AC8E-7D62-4CD7-AA46-BCC52C2061F7}" presName="spaceBetweenRectangles" presStyleCnt="0"/>
      <dgm:spPr/>
    </dgm:pt>
    <dgm:pt modelId="{260DAEA5-1111-42FC-951B-2DC4FA1C481E}" type="pres">
      <dgm:prSet presAssocID="{D46C869E-D097-43D5-A6ED-7F2C8A3F5539}" presName="parentLin" presStyleCnt="0"/>
      <dgm:spPr/>
    </dgm:pt>
    <dgm:pt modelId="{072113BA-1DC8-4E13-A513-EEAEBC75F9CA}" type="pres">
      <dgm:prSet presAssocID="{D46C869E-D097-43D5-A6ED-7F2C8A3F5539}" presName="parentLeftMargin" presStyleLbl="node1" presStyleIdx="0" presStyleCnt="2"/>
      <dgm:spPr/>
    </dgm:pt>
    <dgm:pt modelId="{916EB393-E2ED-4F0E-BD0E-17D96A58DA30}" type="pres">
      <dgm:prSet presAssocID="{D46C869E-D097-43D5-A6ED-7F2C8A3F55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D3CBA93-B5D1-49F6-B188-B89766E7C5BB}" type="pres">
      <dgm:prSet presAssocID="{D46C869E-D097-43D5-A6ED-7F2C8A3F5539}" presName="negativeSpace" presStyleCnt="0"/>
      <dgm:spPr/>
    </dgm:pt>
    <dgm:pt modelId="{3C8FE0E6-0F74-4DE7-A9E8-345F37CF6D29}" type="pres">
      <dgm:prSet presAssocID="{D46C869E-D097-43D5-A6ED-7F2C8A3F553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76A8E28-D116-4771-A884-D1338C0F787F}" type="presOf" srcId="{396DA66E-A2F7-4C48-B81B-7C27389C0CE9}" destId="{3C8FE0E6-0F74-4DE7-A9E8-345F37CF6D29}" srcOrd="0" destOrd="4" presId="urn:microsoft.com/office/officeart/2005/8/layout/list1"/>
    <dgm:cxn modelId="{B69D995E-7F29-467F-BE75-15B7663C85B9}" srcId="{D46C869E-D097-43D5-A6ED-7F2C8A3F5539}" destId="{827F28C1-D98E-47D0-B6D5-29763BBA5A0F}" srcOrd="1" destOrd="0" parTransId="{95C3B6E3-CE7C-40D8-B533-F0886A9953B7}" sibTransId="{0373A0A0-761E-44E2-AE10-E9B116DBCB33}"/>
    <dgm:cxn modelId="{D266F662-627D-4D31-8E5E-1E784451E5C6}" type="presOf" srcId="{8410C84D-17DA-4921-AE9A-E6FD5CBF1FF3}" destId="{3C8FE0E6-0F74-4DE7-A9E8-345F37CF6D29}" srcOrd="0" destOrd="3" presId="urn:microsoft.com/office/officeart/2005/8/layout/list1"/>
    <dgm:cxn modelId="{7F5F7245-D2A3-40DF-A449-BCD1E4824755}" type="presOf" srcId="{D46C869E-D097-43D5-A6ED-7F2C8A3F5539}" destId="{072113BA-1DC8-4E13-A513-EEAEBC75F9CA}" srcOrd="0" destOrd="0" presId="urn:microsoft.com/office/officeart/2005/8/layout/list1"/>
    <dgm:cxn modelId="{9F484748-1131-4FED-ADE1-6F6DED9E745A}" type="presOf" srcId="{2D2B0318-0EAC-4F87-ACCB-B236CF358DD0}" destId="{3C8FE0E6-0F74-4DE7-A9E8-345F37CF6D29}" srcOrd="0" destOrd="2" presId="urn:microsoft.com/office/officeart/2005/8/layout/list1"/>
    <dgm:cxn modelId="{66F7C268-8B7E-4CD8-92CC-4D53CABC18E6}" type="presOf" srcId="{AEFC13C0-57AB-46A9-847F-369BD4BA7683}" destId="{71C39BFE-AB82-4401-864E-CEE6FE61701A}" srcOrd="0" destOrd="0" presId="urn:microsoft.com/office/officeart/2005/8/layout/list1"/>
    <dgm:cxn modelId="{E363594A-E7FA-4A47-B684-5066E4B4E52C}" srcId="{827F28C1-D98E-47D0-B6D5-29763BBA5A0F}" destId="{2D2B0318-0EAC-4F87-ACCB-B236CF358DD0}" srcOrd="0" destOrd="0" parTransId="{7E35CFAB-B4A4-4D06-9602-7B79D0BCF66B}" sibTransId="{29B1D2C7-D59C-4038-8915-39437B3F9E2A}"/>
    <dgm:cxn modelId="{4683184B-B699-47CD-BD21-F7D713C08DB1}" type="presOf" srcId="{827F28C1-D98E-47D0-B6D5-29763BBA5A0F}" destId="{3C8FE0E6-0F74-4DE7-A9E8-345F37CF6D29}" srcOrd="0" destOrd="1" presId="urn:microsoft.com/office/officeart/2005/8/layout/list1"/>
    <dgm:cxn modelId="{00493B87-58EC-4885-954F-508905670B6D}" srcId="{396DA66E-A2F7-4C48-B81B-7C27389C0CE9}" destId="{ED33D3E0-CCB5-48EC-BEB6-10E266B32248}" srcOrd="0" destOrd="0" parTransId="{200BF03E-F073-4034-B238-7B467DDF17DC}" sibTransId="{3A91BED7-EFCB-448D-9AC9-1E080BD6883A}"/>
    <dgm:cxn modelId="{05778D91-94E5-481A-914F-1D6DFAD86911}" srcId="{4625C44C-98F5-4187-A9F9-C2860558BDF1}" destId="{D46C869E-D097-43D5-A6ED-7F2C8A3F5539}" srcOrd="1" destOrd="0" parTransId="{63F6A26E-773F-44E9-AD23-14410C2F341B}" sibTransId="{6FB16E25-DA5A-46D6-B134-D14C227D83A6}"/>
    <dgm:cxn modelId="{3A052092-E048-4AD8-9440-4C27B136DC00}" type="presOf" srcId="{5E5F84E8-FAAA-4299-82B2-1F0E02F19F9E}" destId="{3C8FE0E6-0F74-4DE7-A9E8-345F37CF6D29}" srcOrd="0" destOrd="0" presId="urn:microsoft.com/office/officeart/2005/8/layout/list1"/>
    <dgm:cxn modelId="{F6EE6F92-D249-4C6C-B910-A7A2B4CAF145}" type="presOf" srcId="{AEFC13C0-57AB-46A9-847F-369BD4BA7683}" destId="{727F571E-8B32-4732-A267-67CA39CE7773}" srcOrd="1" destOrd="0" presId="urn:microsoft.com/office/officeart/2005/8/layout/list1"/>
    <dgm:cxn modelId="{872DE7A2-0BAC-4A5B-AA9D-11BD909A4891}" srcId="{827F28C1-D98E-47D0-B6D5-29763BBA5A0F}" destId="{8410C84D-17DA-4921-AE9A-E6FD5CBF1FF3}" srcOrd="1" destOrd="0" parTransId="{956AAB6A-5F51-40CE-BC0B-4D4DA494D746}" sibTransId="{4B712522-0381-40B9-B183-33452542AC25}"/>
    <dgm:cxn modelId="{0978C0AE-E0BE-48A7-B547-82FACDFF5CB4}" type="presOf" srcId="{ED33D3E0-CCB5-48EC-BEB6-10E266B32248}" destId="{3C8FE0E6-0F74-4DE7-A9E8-345F37CF6D29}" srcOrd="0" destOrd="5" presId="urn:microsoft.com/office/officeart/2005/8/layout/list1"/>
    <dgm:cxn modelId="{56566CC4-D066-4787-A051-6F17E2DF2A6B}" srcId="{827F28C1-D98E-47D0-B6D5-29763BBA5A0F}" destId="{396DA66E-A2F7-4C48-B81B-7C27389C0CE9}" srcOrd="2" destOrd="0" parTransId="{3AE67630-E9AB-4624-B7EA-5EDD33A910C5}" sibTransId="{41B41C82-F830-4083-B44E-26C11C236011}"/>
    <dgm:cxn modelId="{025F1EC6-4680-49EF-B4BC-5116565462A9}" srcId="{4625C44C-98F5-4187-A9F9-C2860558BDF1}" destId="{AEFC13C0-57AB-46A9-847F-369BD4BA7683}" srcOrd="0" destOrd="0" parTransId="{77817625-1781-4257-8E18-27DAC41BDC0E}" sibTransId="{7AB9AC8E-7D62-4CD7-AA46-BCC52C2061F7}"/>
    <dgm:cxn modelId="{ED58DEDB-32B8-42BB-8395-0BF285295906}" srcId="{D46C869E-D097-43D5-A6ED-7F2C8A3F5539}" destId="{5E5F84E8-FAAA-4299-82B2-1F0E02F19F9E}" srcOrd="0" destOrd="0" parTransId="{735C356A-03FC-48B7-84F9-73BCE402F34B}" sibTransId="{DDC563E2-9CD7-4530-8D50-A43646BF3023}"/>
    <dgm:cxn modelId="{7C4BB2DD-5E56-4992-9329-3A6055389478}" type="presOf" srcId="{4625C44C-98F5-4187-A9F9-C2860558BDF1}" destId="{BBCEEDE0-10AA-40B2-BBE8-AF49FDBBC774}" srcOrd="0" destOrd="0" presId="urn:microsoft.com/office/officeart/2005/8/layout/list1"/>
    <dgm:cxn modelId="{5A75F5F9-4051-4FF6-930B-DD04BA22FB44}" type="presOf" srcId="{D46C869E-D097-43D5-A6ED-7F2C8A3F5539}" destId="{916EB393-E2ED-4F0E-BD0E-17D96A58DA30}" srcOrd="1" destOrd="0" presId="urn:microsoft.com/office/officeart/2005/8/layout/list1"/>
    <dgm:cxn modelId="{8129851E-3257-40B0-A10D-1911BC4D31F8}" type="presParOf" srcId="{BBCEEDE0-10AA-40B2-BBE8-AF49FDBBC774}" destId="{3F6ED3AA-94C6-48BB-82D3-9B2879858E53}" srcOrd="0" destOrd="0" presId="urn:microsoft.com/office/officeart/2005/8/layout/list1"/>
    <dgm:cxn modelId="{1AE07DAF-F02D-40DE-B851-9192FAB269BE}" type="presParOf" srcId="{3F6ED3AA-94C6-48BB-82D3-9B2879858E53}" destId="{71C39BFE-AB82-4401-864E-CEE6FE61701A}" srcOrd="0" destOrd="0" presId="urn:microsoft.com/office/officeart/2005/8/layout/list1"/>
    <dgm:cxn modelId="{2A6B16EF-C8E9-462E-B771-9F60BDF2A18D}" type="presParOf" srcId="{3F6ED3AA-94C6-48BB-82D3-9B2879858E53}" destId="{727F571E-8B32-4732-A267-67CA39CE7773}" srcOrd="1" destOrd="0" presId="urn:microsoft.com/office/officeart/2005/8/layout/list1"/>
    <dgm:cxn modelId="{3F52EECB-3C29-4DCB-9FC2-1A9A05A44757}" type="presParOf" srcId="{BBCEEDE0-10AA-40B2-BBE8-AF49FDBBC774}" destId="{161AD498-C529-4DE7-A2E1-593A65AACC1A}" srcOrd="1" destOrd="0" presId="urn:microsoft.com/office/officeart/2005/8/layout/list1"/>
    <dgm:cxn modelId="{0FFBC0C6-E432-4C16-924A-A402AAF338BB}" type="presParOf" srcId="{BBCEEDE0-10AA-40B2-BBE8-AF49FDBBC774}" destId="{8246FE57-FA7A-437B-B899-7E64F6FD17E3}" srcOrd="2" destOrd="0" presId="urn:microsoft.com/office/officeart/2005/8/layout/list1"/>
    <dgm:cxn modelId="{F7E57DF8-6118-4569-AC68-1F11E49D9EB5}" type="presParOf" srcId="{BBCEEDE0-10AA-40B2-BBE8-AF49FDBBC774}" destId="{D5E66BBA-7EC8-47BC-8C6D-5DAA68CAE2FC}" srcOrd="3" destOrd="0" presId="urn:microsoft.com/office/officeart/2005/8/layout/list1"/>
    <dgm:cxn modelId="{28FC8D14-E02F-40F9-A07F-96B92D40D135}" type="presParOf" srcId="{BBCEEDE0-10AA-40B2-BBE8-AF49FDBBC774}" destId="{260DAEA5-1111-42FC-951B-2DC4FA1C481E}" srcOrd="4" destOrd="0" presId="urn:microsoft.com/office/officeart/2005/8/layout/list1"/>
    <dgm:cxn modelId="{8A580B60-A3EE-4984-8A61-9013F940A5AF}" type="presParOf" srcId="{260DAEA5-1111-42FC-951B-2DC4FA1C481E}" destId="{072113BA-1DC8-4E13-A513-EEAEBC75F9CA}" srcOrd="0" destOrd="0" presId="urn:microsoft.com/office/officeart/2005/8/layout/list1"/>
    <dgm:cxn modelId="{1B06883E-B616-4398-90A8-90EC3DE5ABD8}" type="presParOf" srcId="{260DAEA5-1111-42FC-951B-2DC4FA1C481E}" destId="{916EB393-E2ED-4F0E-BD0E-17D96A58DA30}" srcOrd="1" destOrd="0" presId="urn:microsoft.com/office/officeart/2005/8/layout/list1"/>
    <dgm:cxn modelId="{4A51465B-21DB-43BB-8D85-B70500DD78AA}" type="presParOf" srcId="{BBCEEDE0-10AA-40B2-BBE8-AF49FDBBC774}" destId="{0D3CBA93-B5D1-49F6-B188-B89766E7C5BB}" srcOrd="5" destOrd="0" presId="urn:microsoft.com/office/officeart/2005/8/layout/list1"/>
    <dgm:cxn modelId="{4215E70E-9971-4616-AB40-913E5578B002}" type="presParOf" srcId="{BBCEEDE0-10AA-40B2-BBE8-AF49FDBBC774}" destId="{3C8FE0E6-0F74-4DE7-A9E8-345F37CF6D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575CE-2774-49B5-9F82-093BC2B7ACF3}">
      <dsp:nvSpPr>
        <dsp:cNvPr id="0" name=""/>
        <dsp:cNvSpPr/>
      </dsp:nvSpPr>
      <dsp:spPr>
        <a:xfrm>
          <a:off x="258762" y="0"/>
          <a:ext cx="5572125" cy="557212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30D81-81F0-4409-8443-1AAC6A6AB57F}">
      <dsp:nvSpPr>
        <dsp:cNvPr id="0" name=""/>
        <dsp:cNvSpPr/>
      </dsp:nvSpPr>
      <dsp:spPr>
        <a:xfrm>
          <a:off x="788114" y="529351"/>
          <a:ext cx="2173128" cy="217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Screening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(is there a need to do more assessment?)</a:t>
          </a:r>
        </a:p>
      </dsp:txBody>
      <dsp:txXfrm>
        <a:off x="894197" y="635434"/>
        <a:ext cx="1960962" cy="1960962"/>
      </dsp:txXfrm>
    </dsp:sp>
    <dsp:sp modelId="{D7694775-5537-4EB2-81E3-7C63C560B53D}">
      <dsp:nvSpPr>
        <dsp:cNvPr id="0" name=""/>
        <dsp:cNvSpPr/>
      </dsp:nvSpPr>
      <dsp:spPr>
        <a:xfrm>
          <a:off x="3128406" y="529351"/>
          <a:ext cx="2173128" cy="21731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Diagnosis (Determination of eligibility)</a:t>
          </a:r>
        </a:p>
      </dsp:txBody>
      <dsp:txXfrm>
        <a:off x="3234489" y="635434"/>
        <a:ext cx="1960962" cy="1960962"/>
      </dsp:txXfrm>
    </dsp:sp>
    <dsp:sp modelId="{89CC485C-0E34-4B58-8831-A6728A5EADEC}">
      <dsp:nvSpPr>
        <dsp:cNvPr id="0" name=""/>
        <dsp:cNvSpPr/>
      </dsp:nvSpPr>
      <dsp:spPr>
        <a:xfrm>
          <a:off x="788114" y="2869644"/>
          <a:ext cx="2173128" cy="21731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 planning/progress monitoring</a:t>
          </a:r>
        </a:p>
      </dsp:txBody>
      <dsp:txXfrm>
        <a:off x="894197" y="2975727"/>
        <a:ext cx="1960962" cy="1960962"/>
      </dsp:txXfrm>
    </dsp:sp>
    <dsp:sp modelId="{094F6A84-CA73-40CA-B817-70B704C57530}">
      <dsp:nvSpPr>
        <dsp:cNvPr id="0" name=""/>
        <dsp:cNvSpPr/>
      </dsp:nvSpPr>
      <dsp:spPr>
        <a:xfrm>
          <a:off x="3128406" y="2869644"/>
          <a:ext cx="2173128" cy="217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Accountability (AKA child outcomes)</a:t>
          </a:r>
        </a:p>
      </dsp:txBody>
      <dsp:txXfrm>
        <a:off x="3234489" y="2975727"/>
        <a:ext cx="1960962" cy="1960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575CE-2774-49B5-9F82-093BC2B7ACF3}">
      <dsp:nvSpPr>
        <dsp:cNvPr id="0" name=""/>
        <dsp:cNvSpPr/>
      </dsp:nvSpPr>
      <dsp:spPr>
        <a:xfrm>
          <a:off x="258762" y="0"/>
          <a:ext cx="5572125" cy="557212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30D81-81F0-4409-8443-1AAC6A6AB57F}">
      <dsp:nvSpPr>
        <dsp:cNvPr id="0" name=""/>
        <dsp:cNvSpPr/>
      </dsp:nvSpPr>
      <dsp:spPr>
        <a:xfrm>
          <a:off x="788114" y="529351"/>
          <a:ext cx="2173128" cy="217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Screening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(is there a need to do more assessment?)</a:t>
          </a:r>
        </a:p>
      </dsp:txBody>
      <dsp:txXfrm>
        <a:off x="894197" y="635434"/>
        <a:ext cx="1960962" cy="1960962"/>
      </dsp:txXfrm>
    </dsp:sp>
    <dsp:sp modelId="{D7694775-5537-4EB2-81E3-7C63C560B53D}">
      <dsp:nvSpPr>
        <dsp:cNvPr id="0" name=""/>
        <dsp:cNvSpPr/>
      </dsp:nvSpPr>
      <dsp:spPr>
        <a:xfrm>
          <a:off x="3128406" y="529351"/>
          <a:ext cx="2173128" cy="21731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Diagnosis (Determination of eligibility)</a:t>
          </a:r>
        </a:p>
      </dsp:txBody>
      <dsp:txXfrm>
        <a:off x="3234489" y="635434"/>
        <a:ext cx="1960962" cy="1960962"/>
      </dsp:txXfrm>
    </dsp:sp>
    <dsp:sp modelId="{89CC485C-0E34-4B58-8831-A6728A5EADEC}">
      <dsp:nvSpPr>
        <dsp:cNvPr id="0" name=""/>
        <dsp:cNvSpPr/>
      </dsp:nvSpPr>
      <dsp:spPr>
        <a:xfrm>
          <a:off x="788114" y="2869644"/>
          <a:ext cx="2173128" cy="21731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 planning/progress monitoring</a:t>
          </a:r>
        </a:p>
      </dsp:txBody>
      <dsp:txXfrm>
        <a:off x="894197" y="2975727"/>
        <a:ext cx="1960962" cy="1960962"/>
      </dsp:txXfrm>
    </dsp:sp>
    <dsp:sp modelId="{094F6A84-CA73-40CA-B817-70B704C57530}">
      <dsp:nvSpPr>
        <dsp:cNvPr id="0" name=""/>
        <dsp:cNvSpPr/>
      </dsp:nvSpPr>
      <dsp:spPr>
        <a:xfrm>
          <a:off x="3128406" y="2869644"/>
          <a:ext cx="2173128" cy="217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Accountability (AKA child outcomes)</a:t>
          </a:r>
        </a:p>
      </dsp:txBody>
      <dsp:txXfrm>
        <a:off x="3234489" y="2975727"/>
        <a:ext cx="1960962" cy="1960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FE57-FA7A-437B-B899-7E64F6FD17E3}">
      <dsp:nvSpPr>
        <dsp:cNvPr id="0" name=""/>
        <dsp:cNvSpPr/>
      </dsp:nvSpPr>
      <dsp:spPr>
        <a:xfrm>
          <a:off x="0" y="711871"/>
          <a:ext cx="7242048" cy="3616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3" tIns="583184" rIns="56206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Validity refers to the degree to which evidence supports the interpretation of an assessment’s scores for a proposed use.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Validity of a standardized assessment requires strict adherence to administration procedures.</a:t>
          </a:r>
        </a:p>
      </dsp:txBody>
      <dsp:txXfrm>
        <a:off x="0" y="711871"/>
        <a:ext cx="7242048" cy="3616199"/>
      </dsp:txXfrm>
    </dsp:sp>
    <dsp:sp modelId="{727F571E-8B32-4732-A267-67CA39CE7773}">
      <dsp:nvSpPr>
        <dsp:cNvPr id="0" name=""/>
        <dsp:cNvSpPr/>
      </dsp:nvSpPr>
      <dsp:spPr>
        <a:xfrm>
          <a:off x="362102" y="298591"/>
          <a:ext cx="5069433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What is validity?</a:t>
          </a:r>
        </a:p>
      </dsp:txBody>
      <dsp:txXfrm>
        <a:off x="402451" y="338940"/>
        <a:ext cx="4988735" cy="745862"/>
      </dsp:txXfrm>
    </dsp:sp>
    <dsp:sp modelId="{3C8FE0E6-0F74-4DE7-A9E8-345F37CF6D29}">
      <dsp:nvSpPr>
        <dsp:cNvPr id="0" name=""/>
        <dsp:cNvSpPr/>
      </dsp:nvSpPr>
      <dsp:spPr>
        <a:xfrm>
          <a:off x="0" y="4892551"/>
          <a:ext cx="72420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3" tIns="583184" rIns="56206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0" y="4892551"/>
        <a:ext cx="7242048" cy="705600"/>
      </dsp:txXfrm>
    </dsp:sp>
    <dsp:sp modelId="{916EB393-E2ED-4F0E-BD0E-17D96A58DA30}">
      <dsp:nvSpPr>
        <dsp:cNvPr id="0" name=""/>
        <dsp:cNvSpPr/>
      </dsp:nvSpPr>
      <dsp:spPr>
        <a:xfrm>
          <a:off x="362102" y="4479271"/>
          <a:ext cx="5069433" cy="8265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When do the norms not apply? </a:t>
          </a:r>
        </a:p>
      </dsp:txBody>
      <dsp:txXfrm>
        <a:off x="402451" y="4519620"/>
        <a:ext cx="4988735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FE57-FA7A-437B-B899-7E64F6FD17E3}">
      <dsp:nvSpPr>
        <dsp:cNvPr id="0" name=""/>
        <dsp:cNvSpPr/>
      </dsp:nvSpPr>
      <dsp:spPr>
        <a:xfrm>
          <a:off x="0" y="478996"/>
          <a:ext cx="72420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F571E-8B32-4732-A267-67CA39CE7773}">
      <dsp:nvSpPr>
        <dsp:cNvPr id="0" name=""/>
        <dsp:cNvSpPr/>
      </dsp:nvSpPr>
      <dsp:spPr>
        <a:xfrm>
          <a:off x="362102" y="109996"/>
          <a:ext cx="5069433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is validity?</a:t>
          </a:r>
        </a:p>
      </dsp:txBody>
      <dsp:txXfrm>
        <a:off x="398128" y="146022"/>
        <a:ext cx="4997381" cy="665948"/>
      </dsp:txXfrm>
    </dsp:sp>
    <dsp:sp modelId="{3C8FE0E6-0F74-4DE7-A9E8-345F37CF6D29}">
      <dsp:nvSpPr>
        <dsp:cNvPr id="0" name=""/>
        <dsp:cNvSpPr/>
      </dsp:nvSpPr>
      <dsp:spPr>
        <a:xfrm>
          <a:off x="0" y="1612996"/>
          <a:ext cx="7242048" cy="417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3" tIns="520700" rIns="56206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Answer:  When there is a </a:t>
          </a:r>
          <a:r>
            <a:rPr lang="en-US" sz="2500" b="1" kern="1200"/>
            <a:t>significant</a:t>
          </a:r>
          <a:r>
            <a:rPr lang="en-US" sz="2500" kern="1200"/>
            <a:t> difference between this administration and the norming population or conditions.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What is significant?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Cultural differences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Language issues (items translated on the fly)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Administration issues</a:t>
          </a:r>
        </a:p>
        <a:p>
          <a:pPr marL="685800" lvl="3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Assessor doesn’t follow the directions</a:t>
          </a:r>
        </a:p>
      </dsp:txBody>
      <dsp:txXfrm>
        <a:off x="0" y="1612996"/>
        <a:ext cx="7242048" cy="4173750"/>
      </dsp:txXfrm>
    </dsp:sp>
    <dsp:sp modelId="{916EB393-E2ED-4F0E-BD0E-17D96A58DA30}">
      <dsp:nvSpPr>
        <dsp:cNvPr id="0" name=""/>
        <dsp:cNvSpPr/>
      </dsp:nvSpPr>
      <dsp:spPr>
        <a:xfrm>
          <a:off x="362102" y="1243996"/>
          <a:ext cx="5069433" cy="738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do the norms not apply? </a:t>
          </a:r>
        </a:p>
      </dsp:txBody>
      <dsp:txXfrm>
        <a:off x="398128" y="1280022"/>
        <a:ext cx="4997381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98058-8D94-324A-88BA-6357AD2FD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23FA6-E043-9F4E-99C7-7E8AF99961B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AE9E6-FC52-7F4E-B22E-76509B475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9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Focusing on the process, not informed consent.  Preparing other resources for child outcomes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05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Note: If there is a test kit, it means those materials are to be used.   If an assessment includes a task but not directions for how to administer the task, then there is more leeway in how to </a:t>
            </a:r>
            <a:r>
              <a:rPr lang="en-US" sz="1200" dirty="0" err="1"/>
              <a:t>adminster</a:t>
            </a:r>
            <a:r>
              <a:rPr lang="en-US" sz="12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can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AA8F-C8AA-4860-9A70-99BDF2A241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16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AA8F-C8AA-4860-9A70-99BDF2A241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47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purpose require different tools.  Validity is connected to the use of a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AA8F-C8AA-4860-9A70-99BDF2A241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55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AA8F-C8AA-4860-9A70-99BDF2A241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11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AA8F-C8AA-4860-9A70-99BDF2A241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1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Validity is not a characteristic of the tools.  It is a characteristic of the interpretation of the scores.  A tool can produce valid scores for one purpose but not for another.  A tool also can produce valid scores when poorly administered even for its intended purpose.  Implication:  Validity can come and 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AA8F-C8AA-4860-9A70-99BDF2A241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01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Threats to validity: When the assessor has not been well trained, repeats the item 3 time.  Helps the child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AA8F-C8AA-4860-9A70-99BDF2A241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837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forms of assessment have limitations -  there is no perfect one size fits all tool or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7AA8F-C8AA-4860-9A70-99BDF2A241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9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ECT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74080" y="2410119"/>
            <a:ext cx="5624362" cy="1841842"/>
          </a:xfrm>
        </p:spPr>
        <p:txBody>
          <a:bodyPr bIns="0" anchor="b">
            <a:normAutofit/>
          </a:bodyPr>
          <a:lstStyle>
            <a:lvl1pPr algn="l">
              <a:defRPr sz="540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4080" y="4436836"/>
            <a:ext cx="5624362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74080" y="1906003"/>
            <a:ext cx="56243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title="Logo: ECTA: Early Childhood Technical Assistance Center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0" y="891304"/>
            <a:ext cx="5624362" cy="8298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226979"/>
            <a:ext cx="11005456" cy="89969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829" y="1368358"/>
            <a:ext cx="5388428" cy="4091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56" y="1376140"/>
            <a:ext cx="5388429" cy="4082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226989"/>
            <a:ext cx="11005457" cy="91175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1258112"/>
            <a:ext cx="5388428" cy="771302"/>
          </a:xfrm>
          <a:solidFill>
            <a:schemeClr val="accent5">
              <a:lumMod val="75000"/>
            </a:schemeClr>
          </a:solidFill>
          <a:ln w="50800">
            <a:solidFill>
              <a:schemeClr val="accent5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29" y="2148785"/>
            <a:ext cx="5388428" cy="3319942"/>
          </a:xfrm>
          <a:solidFill>
            <a:schemeClr val="accent5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857" y="1261287"/>
            <a:ext cx="5388429" cy="771585"/>
          </a:xfrm>
          <a:solidFill>
            <a:schemeClr val="accent2">
              <a:lumMod val="75000"/>
            </a:schemeClr>
          </a:solidFill>
          <a:ln w="50800">
            <a:solidFill>
              <a:schemeClr val="accent2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4857" y="2147817"/>
            <a:ext cx="5388429" cy="3311046"/>
          </a:xfrm>
          <a:solidFill>
            <a:schemeClr val="accent2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226989"/>
            <a:ext cx="11005457" cy="91175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1258112"/>
            <a:ext cx="5388428" cy="771302"/>
          </a:xfrm>
          <a:solidFill>
            <a:schemeClr val="accent3">
              <a:lumMod val="75000"/>
            </a:schemeClr>
          </a:solidFill>
          <a:ln w="50800">
            <a:solidFill>
              <a:schemeClr val="accent3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29" y="2148785"/>
            <a:ext cx="5388428" cy="3319942"/>
          </a:xfrm>
          <a:solidFill>
            <a:schemeClr val="accent3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857" y="1261287"/>
            <a:ext cx="5388429" cy="771585"/>
          </a:xfrm>
          <a:solidFill>
            <a:schemeClr val="accent6">
              <a:lumMod val="75000"/>
            </a:schemeClr>
          </a:solidFill>
          <a:ln w="50800">
            <a:solidFill>
              <a:schemeClr val="accent6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4857" y="2147817"/>
            <a:ext cx="5388429" cy="3311046"/>
          </a:xfrm>
          <a:solidFill>
            <a:schemeClr val="accent6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798973"/>
            <a:ext cx="4129941" cy="2247117"/>
          </a:xfrm>
        </p:spPr>
        <p:txBody>
          <a:bodyPr anchor="b">
            <a:normAutofit/>
          </a:bodyPr>
          <a:lstStyle>
            <a:lvl1pPr algn="ctr">
              <a:defRPr sz="24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549572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329" y="3205491"/>
            <a:ext cx="4132356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TA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41533" y="3713663"/>
            <a:ext cx="82997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73580" y="2523098"/>
            <a:ext cx="8259347" cy="913250"/>
          </a:xfrm>
        </p:spPr>
        <p:txBody>
          <a:bodyPr anchor="ctr" anchorCtr="0"/>
          <a:lstStyle/>
          <a:p>
            <a:r>
              <a:rPr lang="en-US" b="0"/>
              <a:t>Find out more at</a:t>
            </a:r>
            <a:r>
              <a:rPr lang="en-US"/>
              <a:t> </a:t>
            </a:r>
            <a:r>
              <a:rPr lang="en-US" err="1"/>
              <a:t>ectacenter.org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05852" y="3846280"/>
            <a:ext cx="8327075" cy="101292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sz="1200"/>
              <a:t>The ECTA Center is a program of the FPG Child Development Institute of the University of North Carolina at Chapel Hill, funded through cooperative agreement number </a:t>
            </a:r>
            <a:r>
              <a:rPr lang="is-IS" sz="1200"/>
              <a:t>H326P170001 </a:t>
            </a:r>
            <a:r>
              <a:rPr lang="en-US" sz="1200"/>
              <a:t>from the Office of Special Education Programs, U.S. Department of Education. Opinions expressed herein do not necessarily represent the Department of Education's position or policy. Project Officer: Julia Martin </a:t>
            </a:r>
            <a:r>
              <a:rPr lang="en-US" sz="1200" err="1"/>
              <a:t>Eile</a:t>
            </a:r>
            <a:endParaRPr lang="en-US" sz="12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52" y="5058531"/>
            <a:ext cx="3779520" cy="5852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69" y="4750570"/>
            <a:ext cx="1867611" cy="10995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973580" y="2270760"/>
            <a:ext cx="82593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title="Logo: ECTA: Early Childhood Technical Assistance Center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580" y="833545"/>
            <a:ext cx="7382443" cy="1089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AA5D-1762-4086-9178-F198C905A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81117-7A80-40BF-97C8-C21BEE320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3EEE-349E-4CB4-9076-21265DDC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5A5-2CA3-4C56-AC89-517FBFD51F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651EA-C557-4B34-934E-183BF93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99F4B-0A61-4466-88E0-3FB04AA7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1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87F3-A973-4151-9AEC-96ED0254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C09B4-6C14-4895-BC92-3F783649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B57DB-3270-47BB-A052-9B681A7B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5A5-2CA3-4C56-AC89-517FBFD51F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928DD-EFAE-4A59-AAE2-7E9CD761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60124-DD9B-42C3-B5DE-C4C7559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93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0125-8756-4F07-A3A6-D5F99506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939B0-03F6-4185-83B9-969DE51B4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19DAF-A07A-4E84-95AC-81D9DF84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5A5-2CA3-4C56-AC89-517FBFD51F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F6516-0C4C-411E-A8BF-71689062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EE782-8263-4D3A-B79F-6F2DA6AA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ECTA-DaS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74080" y="268898"/>
            <a:ext cx="5624362" cy="2541431"/>
          </a:xfrm>
        </p:spPr>
        <p:txBody>
          <a:bodyPr bIns="0" anchor="b">
            <a:normAutofit/>
          </a:bodyPr>
          <a:lstStyle>
            <a:lvl1pPr algn="l">
              <a:defRPr sz="540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4080" y="3227741"/>
            <a:ext cx="5624362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95300" y="337478"/>
            <a:ext cx="3451860" cy="4592662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Additional</a:t>
            </a:r>
            <a:r>
              <a:rPr lang="en-US" baseline="0">
                <a:solidFill>
                  <a:schemeClr val="bg1"/>
                </a:solidFill>
              </a:rPr>
              <a:t> welcome, information or notification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title="Logo: DaSy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667" y="5250566"/>
            <a:ext cx="1988153" cy="1427519"/>
          </a:xfrm>
          <a:prstGeom prst="rect">
            <a:avLst/>
          </a:prstGeom>
        </p:spPr>
      </p:pic>
      <p:pic>
        <p:nvPicPr>
          <p:cNvPr id="4" name="Picture 3" title="Logo: ECTA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0" y="5524683"/>
            <a:ext cx="2725422" cy="1048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8857-2AF0-4A64-BF8C-F5486149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ADF35-4840-412F-8BE1-F10DA968A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ACA0E-CB69-4478-8601-4751CE8AC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4A02-2E04-4C54-B7D8-B7893E0C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5A5-2CA3-4C56-AC89-517FBFD51F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C6EB6-1CB4-4EFD-BFA8-03D44B88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91B98-FCCF-4F12-B2E3-473477F2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2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D70E-F3C9-4A68-AF52-DA7E053B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EECB2-ECE7-4A04-B4EF-F290B6BF1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83D44-88DE-455F-9BF0-56C58BF77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0CDA8-4993-4CD9-A3B6-F4A8E4C27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7EC07-9532-4FB4-A671-8192EAD9A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CCEC5-7E99-4A59-A405-BEAACFA1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5A5-2CA3-4C56-AC89-517FBFD51F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0E3D4-350D-484A-8D58-387DA33C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9BC1C-E73D-46B1-B6E1-D70EDC56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63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BE9A-AD12-457F-B58E-802499F6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7E61F-3F17-4437-9389-0F7BAC77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5A5-2CA3-4C56-AC89-517FBFD51F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93CA0-6D74-4C33-9793-5DB32F6F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83FBD-99FE-498A-BA51-2AD56B88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86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7018B-BE03-47C4-906A-7F9BEC1D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5A5-2CA3-4C56-AC89-517FBFD51F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12248-1171-4FC4-BC26-D1B825AD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6ED1A-ABDF-4EC1-BB0A-404A0CE9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3EE2-4F5F-484B-B4E6-6BB8E258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D7DCD-2DD9-451F-B378-BCAD5AF1C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789C2-8F0D-465B-A866-21B78F5E5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A5319-A2B6-4F42-BD9C-C3C8AFC0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5A5-2CA3-4C56-AC89-517FBFD51F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54223-8A72-4C25-98E7-071FD0D1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5549B-EA03-4569-B06C-63E8E998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60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DC34-CCEF-47EE-9E32-7655C229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5A2D2-C37B-4814-BB55-DDDCC1C2B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FA147-61F2-4504-97C0-BAAE673D9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871F1-6A9D-4D8E-B4D2-FDDC22F9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5A5-2CA3-4C56-AC89-517FBFD51F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116E1-2281-487A-9408-5145043F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00885-159B-4D2B-9494-89F6C402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1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5C3D-20E1-4DCE-BE3A-B4031036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708FD-7403-4819-A4B3-5BBD81E39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6B74-6F33-4C15-91D3-9D5C86C2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5A5-2CA3-4C56-AC89-517FBFD51F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CF071-6FE1-42AB-A4A9-681B7420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274FD-EE8D-4B9C-AD31-D3B60A90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12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85E37-B790-4403-9192-559F77B29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6A103-B056-473A-A799-E52AA865F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E7B9-7F57-488C-B240-660CF968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5A5-2CA3-4C56-AC89-517FBFD51F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375B8-8C11-4828-A516-478F89E8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F2C16-B0C3-4660-8C91-FE86C675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Logos by Ha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74080" y="268898"/>
            <a:ext cx="5624362" cy="2541431"/>
          </a:xfrm>
        </p:spPr>
        <p:txBody>
          <a:bodyPr bIns="0" anchor="b">
            <a:normAutofit/>
          </a:bodyPr>
          <a:lstStyle>
            <a:lvl1pPr algn="l">
              <a:defRPr sz="540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4080" y="3227741"/>
            <a:ext cx="5624362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95300" y="337478"/>
            <a:ext cx="3451860" cy="4592662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Additional</a:t>
            </a:r>
            <a:r>
              <a:rPr lang="en-US" baseline="0">
                <a:solidFill>
                  <a:schemeClr val="bg1"/>
                </a:solidFill>
              </a:rPr>
              <a:t> welcome, information or notification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155" y="4588551"/>
            <a:ext cx="11027288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71154" y="2743200"/>
            <a:ext cx="11009158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71154" y="3063240"/>
            <a:ext cx="11027289" cy="1333500"/>
          </a:xfrm>
        </p:spPr>
        <p:txBody>
          <a:bodyPr bIns="0" anchor="t" anchorCtr="0">
            <a:normAutofit/>
          </a:bodyPr>
          <a:lstStyle>
            <a:lvl1pPr algn="l">
              <a:defRPr sz="3600" cap="none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title="Logo: ECTA: Early Childhood Technical Assistance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54" y="1333947"/>
            <a:ext cx="7382443" cy="1089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ECTA-Da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1723" y="802298"/>
            <a:ext cx="7776720" cy="2541431"/>
          </a:xfrm>
        </p:spPr>
        <p:txBody>
          <a:bodyPr bIns="0" anchor="b">
            <a:normAutofit/>
          </a:bodyPr>
          <a:lstStyle>
            <a:lvl1pPr algn="l">
              <a:defRPr sz="660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1723" y="3761141"/>
            <a:ext cx="7776719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497580" y="802299"/>
            <a:ext cx="0" cy="466124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title="Logo: DaSy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35" y="2273883"/>
            <a:ext cx="2392815" cy="1718072"/>
          </a:xfrm>
          <a:prstGeom prst="rect">
            <a:avLst/>
          </a:prstGeom>
        </p:spPr>
      </p:pic>
      <p:pic>
        <p:nvPicPr>
          <p:cNvPr id="9" name="Picture 8" title="Logo: ECTA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41" y="720762"/>
            <a:ext cx="2937416" cy="1129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Multi-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1723" y="802298"/>
            <a:ext cx="7776720" cy="2541431"/>
          </a:xfrm>
        </p:spPr>
        <p:txBody>
          <a:bodyPr bIns="0" anchor="b">
            <a:normAutofit/>
          </a:bodyPr>
          <a:lstStyle>
            <a:lvl1pPr algn="l">
              <a:defRPr sz="660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1723" y="3761141"/>
            <a:ext cx="7776719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497580" y="802299"/>
            <a:ext cx="0" cy="466124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title="Logo: ECTA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41" y="720762"/>
            <a:ext cx="2937416" cy="1129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foot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1533" y="1609738"/>
            <a:ext cx="8299747" cy="1887950"/>
          </a:xfrm>
        </p:spPr>
        <p:txBody>
          <a:bodyPr anchor="b">
            <a:normAutofit/>
          </a:bodyPr>
          <a:lstStyle>
            <a:lvl1pPr algn="ctr">
              <a:defRPr sz="360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79" y="3851915"/>
            <a:ext cx="8287544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941533" y="3713663"/>
            <a:ext cx="82997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8" y="226980"/>
            <a:ext cx="11005457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1368358"/>
            <a:ext cx="11005457" cy="409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2" r:id="rId4"/>
    <p:sldLayoutId id="2147483661" r:id="rId5"/>
    <p:sldLayoutId id="2147483673" r:id="rId6"/>
    <p:sldLayoutId id="2147483662" r:id="rId7"/>
    <p:sldLayoutId id="2147483670" r:id="rId8"/>
    <p:sldLayoutId id="2147483663" r:id="rId9"/>
    <p:sldLayoutId id="2147483664" r:id="rId10"/>
    <p:sldLayoutId id="2147483665" r:id="rId11"/>
    <p:sldLayoutId id="2147483671" r:id="rId12"/>
    <p:sldLayoutId id="2147483666" r:id="rId13"/>
    <p:sldLayoutId id="2147483667" r:id="rId14"/>
    <p:sldLayoutId id="2147483668" r:id="rId15"/>
    <p:sldLayoutId id="2147483678" r:id="rId16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none">
          <a:solidFill>
            <a:schemeClr val="accent4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EE36D-1110-47C3-8C07-EAA28550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82146-FBD6-4238-9938-95C019B8F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2C628-1DE1-4BF7-91AE-9F69B8192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75A5-2CA3-4C56-AC89-517FBFD51F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8210D-011B-4662-AB88-4B4829E85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DF6-98B1-4F52-B776-7CCE888C1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decrp/type-pgpractitioner.asp" TargetMode="External"/><Relationship Id="rId2" Type="http://schemas.openxmlformats.org/officeDocument/2006/relationships/hyperlink" Target="https://ectacenter.org/decrp/decrp.as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pm.fpg.unc.edu/modules-list" TargetMode="External"/><Relationship Id="rId4" Type="http://schemas.openxmlformats.org/officeDocument/2006/relationships/hyperlink" Target="https://ectacenter.org/decrp/type-checklists.as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eita/statment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avenredblog.blogspot.com/2011/04/communication-strategies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resultsmatter/rmvideoseries" TargetMode="External"/><Relationship Id="rId2" Type="http://schemas.openxmlformats.org/officeDocument/2006/relationships/hyperlink" Target="https://www.desiredresults.us/practice-videos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decrp/type-checklists.asp" TargetMode="External"/><Relationship Id="rId2" Type="http://schemas.openxmlformats.org/officeDocument/2006/relationships/hyperlink" Target="https://ectacenter.org/decrp/type-pgpractitioner.asp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ctacenter.org/eco/pages/cos-distance.asp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9939" y="2335979"/>
            <a:ext cx="5624362" cy="184184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Applying Assessment Principles to Determining Eligibility</a:t>
            </a:r>
            <a:br>
              <a:rPr lang="en-US" sz="3600" dirty="0"/>
            </a:br>
            <a:r>
              <a:rPr lang="en-US" sz="3600" dirty="0"/>
              <a:t>Remotely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2891" y="4766349"/>
            <a:ext cx="5624362" cy="170239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Kathy Hebbeler, SRI International</a:t>
            </a:r>
          </a:p>
          <a:p>
            <a:pPr algn="ctr"/>
            <a:r>
              <a:rPr lang="en-US" sz="2400" dirty="0"/>
              <a:t>619 Coordinators Call</a:t>
            </a:r>
          </a:p>
          <a:p>
            <a:pPr algn="ctr"/>
            <a:r>
              <a:rPr lang="en-US" dirty="0"/>
              <a:t>April 22, 2020</a:t>
            </a:r>
          </a:p>
        </p:txBody>
      </p:sp>
    </p:spTree>
    <p:extLst>
      <p:ext uri="{BB962C8B-B14F-4D97-AF65-F5344CB8AC3E}">
        <p14:creationId xmlns:p14="http://schemas.microsoft.com/office/powerpoint/2010/main" val="54755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1E23EA-670F-4F03-A4D4-00A561DA0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3013">
            <a:off x="466884" y="1138918"/>
            <a:ext cx="3560251" cy="45532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8A4CF-8799-4737-8B91-FBABFC148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430" y="1109111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A6.  Practitioners use a </a:t>
            </a:r>
            <a:r>
              <a:rPr lang="en-US" sz="2200" dirty="0">
                <a:solidFill>
                  <a:srgbClr val="FF0000"/>
                </a:solidFill>
              </a:rPr>
              <a:t>variety of methods</a:t>
            </a:r>
            <a:r>
              <a:rPr lang="en-US" sz="2200" dirty="0">
                <a:solidFill>
                  <a:srgbClr val="000000"/>
                </a:solidFill>
              </a:rPr>
              <a:t>, including observation and interviews, to gather assessment information from multiple sources including the child’s family and other significant individuals in the child’s life.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A7.  Practitioners obtain information about the child’s skills in </a:t>
            </a:r>
            <a:r>
              <a:rPr lang="en-US" sz="2200" dirty="0">
                <a:solidFill>
                  <a:srgbClr val="FF0000"/>
                </a:solidFill>
              </a:rPr>
              <a:t>daily activities, routines, and environments </a:t>
            </a:r>
            <a:r>
              <a:rPr lang="en-US" sz="2200" dirty="0">
                <a:solidFill>
                  <a:srgbClr val="000000"/>
                </a:solidFill>
              </a:rPr>
              <a:t>such as home, center, and community.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A8. Practitioners use </a:t>
            </a:r>
            <a:r>
              <a:rPr lang="en-US" sz="2200" dirty="0">
                <a:solidFill>
                  <a:srgbClr val="FF0000"/>
                </a:solidFill>
              </a:rPr>
              <a:t>clinical reasoning</a:t>
            </a:r>
            <a:r>
              <a:rPr lang="en-US" sz="2200" dirty="0">
                <a:solidFill>
                  <a:srgbClr val="000000"/>
                </a:solidFill>
              </a:rPr>
              <a:t> in addition to assessment results to identify the child’s current levels of functioning and to determine the child’s eligibility and plan for instruction.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54D64-C2B3-43E4-AF71-D2C1DC2F2CA1}"/>
              </a:ext>
            </a:extLst>
          </p:cNvPr>
          <p:cNvSpPr txBox="1"/>
          <p:nvPr/>
        </p:nvSpPr>
        <p:spPr>
          <a:xfrm>
            <a:off x="6263235" y="428877"/>
            <a:ext cx="4871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 </a:t>
            </a:r>
          </a:p>
        </p:txBody>
      </p:sp>
    </p:spTree>
    <p:extLst>
      <p:ext uri="{BB962C8B-B14F-4D97-AF65-F5344CB8AC3E}">
        <p14:creationId xmlns:p14="http://schemas.microsoft.com/office/powerpoint/2010/main" val="231629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0F6C3A-C34F-4F42-BD67-6953D1CD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2197294"/>
            <a:ext cx="3243944" cy="914400"/>
          </a:xfrm>
        </p:spPr>
        <p:txBody>
          <a:bodyPr>
            <a:noAutofit/>
          </a:bodyPr>
          <a:lstStyle/>
          <a:p>
            <a:r>
              <a:rPr lang="en-US" dirty="0"/>
              <a:t>Regulations –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Key points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569EF1-A052-4935-A968-E99BBBE24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0" y="794656"/>
            <a:ext cx="7326084" cy="447574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Use a variety of assessment tools and strategies</a:t>
            </a:r>
          </a:p>
          <a:p>
            <a:r>
              <a:rPr lang="en-US" sz="2400" dirty="0"/>
              <a:t>Not use a single measure as sole criterion</a:t>
            </a:r>
          </a:p>
          <a:p>
            <a:r>
              <a:rPr lang="en-US" sz="2400" dirty="0"/>
              <a:t>Use technically sound instruments</a:t>
            </a:r>
          </a:p>
          <a:p>
            <a:r>
              <a:rPr lang="en-US" sz="2400" dirty="0"/>
              <a:t>Not discriminatory on racial or cultural basis</a:t>
            </a:r>
          </a:p>
          <a:p>
            <a:r>
              <a:rPr lang="en-US" sz="2400" dirty="0"/>
              <a:t>Administered in native language</a:t>
            </a:r>
          </a:p>
          <a:p>
            <a:r>
              <a:rPr lang="en-US" sz="2400" dirty="0"/>
              <a:t>Use for the purposes for which they were validated</a:t>
            </a:r>
          </a:p>
          <a:p>
            <a:r>
              <a:rPr lang="en-US" sz="2400" dirty="0"/>
              <a:t>Administered by trained personnel</a:t>
            </a:r>
          </a:p>
          <a:p>
            <a:r>
              <a:rPr lang="en-US" sz="2400" dirty="0"/>
              <a:t>Administered according to the assessment’s instructions</a:t>
            </a:r>
          </a:p>
          <a:p>
            <a:r>
              <a:rPr lang="en-US" sz="2400" dirty="0"/>
              <a:t>Assessed in all areas of suspected disability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2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1938-21EE-4647-8532-809A5ABD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25" y="490591"/>
            <a:ext cx="11005457" cy="662706"/>
          </a:xfrm>
        </p:spPr>
        <p:txBody>
          <a:bodyPr/>
          <a:lstStyle/>
          <a:p>
            <a:r>
              <a:rPr lang="en-US" dirty="0"/>
              <a:t>General Resources on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B8E19-7AC9-4B4E-91B9-8DFF4FCE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198"/>
            <a:ext cx="10515600" cy="47527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DEC Recommended Practices -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https://ectacenter.org/decrp/decrp.asp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Assessment Practice Guides -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https://ectacenter.org/decrp/type-pgpractitioner.asp</a:t>
            </a: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1600" dirty="0"/>
              <a:t>Engaging in Informed Clinical Reasoning</a:t>
            </a:r>
          </a:p>
          <a:p>
            <a:pPr lvl="1"/>
            <a:r>
              <a:rPr lang="en-US" sz="1600" dirty="0"/>
              <a:t>Engaging Families as Assessment Partners</a:t>
            </a:r>
          </a:p>
          <a:p>
            <a:pPr lvl="1"/>
            <a:r>
              <a:rPr lang="en-US" sz="1600" dirty="0"/>
              <a:t>Authentic Child Assessment</a:t>
            </a:r>
          </a:p>
          <a:p>
            <a:pPr lvl="1"/>
            <a:r>
              <a:rPr lang="en-US" sz="1600" dirty="0"/>
              <a:t>Building on Child’s Strengths</a:t>
            </a:r>
          </a:p>
          <a:p>
            <a:pPr lvl="1"/>
            <a:r>
              <a:rPr lang="en-US" sz="1600" dirty="0"/>
              <a:t>Identifying Child’s Strengths</a:t>
            </a:r>
          </a:p>
          <a:p>
            <a:r>
              <a:rPr lang="en-US" dirty="0"/>
              <a:t>Assessment Checklists-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https://ectacenter.org/decrp/type-checklists.asp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1800" dirty="0"/>
              <a:t>Engaging Families as Partners in Their Child’s Assessment</a:t>
            </a:r>
          </a:p>
          <a:p>
            <a:pPr lvl="1"/>
            <a:r>
              <a:rPr lang="en-US" sz="1800" dirty="0"/>
              <a:t>Authentic Child Assessment</a:t>
            </a:r>
          </a:p>
          <a:p>
            <a:pPr lvl="1"/>
            <a:r>
              <a:rPr lang="en-US" sz="1800" dirty="0"/>
              <a:t>Building on Child’s Strengths</a:t>
            </a:r>
          </a:p>
          <a:p>
            <a:pPr lvl="1"/>
            <a:r>
              <a:rPr lang="en-US" sz="1800" dirty="0"/>
              <a:t>Informed Clinical Reasoning </a:t>
            </a:r>
          </a:p>
          <a:p>
            <a:r>
              <a:rPr lang="en-US" dirty="0"/>
              <a:t>Assessment Module -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https://rpm.fpg.unc.edu/modules-list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5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59BDBA-AE99-433A-B8F6-0DF71D004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4476F-FE10-43E5-9EDB-13D89FB41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92" y="13334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56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CC0C-8FFF-4CB5-8096-479B360A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293874"/>
            <a:ext cx="10918372" cy="999468"/>
          </a:xfrm>
        </p:spPr>
        <p:txBody>
          <a:bodyPr/>
          <a:lstStyle/>
          <a:p>
            <a:r>
              <a:rPr lang="en-US" dirty="0"/>
              <a:t>Multiple ways of learning about children’s skills and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35A2B-0C66-4FB6-AA59-16C859D10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dirty="0"/>
              <a:t>Formal assessment tools</a:t>
            </a:r>
          </a:p>
          <a:p>
            <a:r>
              <a:rPr lang="en-US" dirty="0"/>
              <a:t>Direct assessment</a:t>
            </a:r>
          </a:p>
          <a:p>
            <a:r>
              <a:rPr lang="en-US" dirty="0"/>
              <a:t>Assessment that is completed based on parent/caregiver or teacher report  (how frequently does the child….?)</a:t>
            </a:r>
          </a:p>
          <a:p>
            <a:r>
              <a:rPr lang="en-US" dirty="0"/>
              <a:t>Observation-based assessment (Teaching Strategies Gold)</a:t>
            </a:r>
          </a:p>
          <a:p>
            <a:r>
              <a:rPr lang="en-US" dirty="0"/>
              <a:t>Some combination of the above</a:t>
            </a:r>
          </a:p>
          <a:p>
            <a:pPr marL="0" indent="0">
              <a:buNone/>
            </a:pPr>
            <a:r>
              <a:rPr lang="en-US" sz="3500" dirty="0"/>
              <a:t>Informal assessment processes</a:t>
            </a:r>
          </a:p>
          <a:p>
            <a:r>
              <a:rPr lang="en-US" dirty="0"/>
              <a:t>Information solicited from knowledgeable adults (tell me about how your child lets you know she wants something?)</a:t>
            </a:r>
          </a:p>
          <a:p>
            <a:r>
              <a:rPr lang="en-US" dirty="0"/>
              <a:t>Observation (real time, video)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6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21328-3784-42C0-A88B-7D0DD931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If your state…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D9D7F-2AD9-4785-A41E-505B5C4D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Relies heavily on a one standardized direct assessment (even if there are different ones used across the state) for determining eligibility – </a:t>
            </a:r>
          </a:p>
          <a:p>
            <a:pPr lvl="1"/>
            <a:r>
              <a:rPr lang="en-US" sz="2600" dirty="0"/>
              <a:t>the pivot to tele-assessment will be more difficult.</a:t>
            </a:r>
          </a:p>
          <a:p>
            <a:pPr lvl="1"/>
            <a:r>
              <a:rPr lang="en-US" sz="2600" dirty="0"/>
              <a:t>Why?  Programs have one tool in their tool box and that tool requires standardized administration and the norms are based on a trained evaluator administering the items.</a:t>
            </a:r>
          </a:p>
          <a:p>
            <a:r>
              <a:rPr lang="en-US" sz="2600" dirty="0"/>
              <a:t>Includes direct assessment as one of its methods, then you “down one” but have other tools to rely on.</a:t>
            </a:r>
          </a:p>
        </p:txBody>
      </p:sp>
    </p:spTree>
    <p:extLst>
      <p:ext uri="{BB962C8B-B14F-4D97-AF65-F5344CB8AC3E}">
        <p14:creationId xmlns:p14="http://schemas.microsoft.com/office/powerpoint/2010/main" val="175451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F2266-6F20-491E-BC8E-21820041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Validity and Norms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82716B-9045-489B-99F8-D13AE329CA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168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F2266-6F20-491E-BC8E-21820041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Validity and Norms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82716B-9045-489B-99F8-D13AE329CA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482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C413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0067B-BF5F-4081-BF02-29D538E467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1818-00FE-47F4-9762-ADAE26FB7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508" y="1189574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Can direct assessments produce valid scores and inferences when the assessor is not face to face with the child?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2544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4804-7D9A-49E6-98F0-51CA6BEF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56" y="350547"/>
            <a:ext cx="11005457" cy="646231"/>
          </a:xfrm>
        </p:spPr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A5739-9B6D-46DF-8B18-00D43644B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0" y="1146772"/>
            <a:ext cx="10858995" cy="4550043"/>
          </a:xfrm>
        </p:spPr>
        <p:txBody>
          <a:bodyPr>
            <a:normAutofit/>
          </a:bodyPr>
          <a:lstStyle/>
          <a:p>
            <a:r>
              <a:rPr lang="en-US" dirty="0"/>
              <a:t>Formal assessments have rules, especially if they generate a score that compares to a norm.</a:t>
            </a:r>
          </a:p>
          <a:p>
            <a:pPr lvl="1"/>
            <a:r>
              <a:rPr lang="en-US" dirty="0"/>
              <a:t>Rules apply to how the tool was normed</a:t>
            </a:r>
          </a:p>
          <a:p>
            <a:r>
              <a:rPr lang="en-US" dirty="0"/>
              <a:t>If those rules are violated, the norm data does not apply (potential validity problems)</a:t>
            </a:r>
          </a:p>
          <a:p>
            <a:pPr lvl="1"/>
            <a:r>
              <a:rPr lang="en-US" dirty="0"/>
              <a:t>How serious is the difference?</a:t>
            </a:r>
          </a:p>
          <a:p>
            <a:pPr lvl="1"/>
            <a:r>
              <a:rPr lang="en-US" dirty="0"/>
              <a:t>Is it reasonable to expect the difference would impact the child’s behavior during the assessment?</a:t>
            </a:r>
          </a:p>
          <a:p>
            <a:r>
              <a:rPr lang="en-US" dirty="0"/>
              <a:t>Both formal and informal assessments can provide valuable information </a:t>
            </a:r>
          </a:p>
          <a:p>
            <a:r>
              <a:rPr lang="en-US" dirty="0"/>
              <a:t>All formal assessments are constrained because they are limited to the content of the assessment tool.  Possible issues that can be missed:</a:t>
            </a:r>
          </a:p>
          <a:p>
            <a:pPr lvl="1"/>
            <a:r>
              <a:rPr lang="en-US" dirty="0"/>
              <a:t>Atypical behaviors</a:t>
            </a:r>
          </a:p>
          <a:p>
            <a:pPr lvl="1"/>
            <a:r>
              <a:rPr lang="en-US" dirty="0"/>
              <a:t>Parental concerns</a:t>
            </a:r>
          </a:p>
        </p:txBody>
      </p:sp>
    </p:spTree>
    <p:extLst>
      <p:ext uri="{BB962C8B-B14F-4D97-AF65-F5344CB8AC3E}">
        <p14:creationId xmlns:p14="http://schemas.microsoft.com/office/powerpoint/2010/main" val="311369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D213-89BC-4A7C-B86F-C0D12382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915" y="2717799"/>
            <a:ext cx="6172200" cy="1828800"/>
          </a:xfrm>
        </p:spPr>
        <p:txBody>
          <a:bodyPr>
            <a:normAutofit/>
          </a:bodyPr>
          <a:lstStyle/>
          <a:p>
            <a:r>
              <a:rPr lang="en-US" sz="6600" dirty="0"/>
              <a:t>Ex cathedra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54B2A-5670-4CD6-8341-B665F6276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7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76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8C5A-D0C6-48F6-95B9-714A12B0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11" y="234496"/>
            <a:ext cx="10515600" cy="1325563"/>
          </a:xfrm>
        </p:spPr>
        <p:txBody>
          <a:bodyPr/>
          <a:lstStyle/>
          <a:p>
            <a:r>
              <a:rPr lang="en-US" dirty="0"/>
              <a:t>Publisher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12467-C79D-47C3-8CE1-33C03820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16" y="1742498"/>
            <a:ext cx="2332512" cy="2912629"/>
          </a:xfrm>
        </p:spPr>
        <p:txBody>
          <a:bodyPr/>
          <a:lstStyle/>
          <a:p>
            <a:r>
              <a:rPr lang="en-US" dirty="0"/>
              <a:t>Vested interest in having programs continue to use their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30181-CDD8-4058-9588-2F8A28AC48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7313">
            <a:off x="2861538" y="1182073"/>
            <a:ext cx="2811532" cy="36279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F69359-71AC-4903-B04D-21AA77822BBB}"/>
              </a:ext>
            </a:extLst>
          </p:cNvPr>
          <p:cNvSpPr txBox="1"/>
          <p:nvPr/>
        </p:nvSpPr>
        <p:spPr>
          <a:xfrm>
            <a:off x="344170" y="5393215"/>
            <a:ext cx="5557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https://padlet.com/eita/statments</a:t>
            </a: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80004-86B7-4EC6-8515-582E3F80FA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4946">
            <a:off x="5689052" y="1488015"/>
            <a:ext cx="2866180" cy="43158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705388-AD61-4624-BC24-C8EE46D26F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8145">
            <a:off x="8803605" y="603770"/>
            <a:ext cx="2720216" cy="34743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8F3508AE-D883-4733-8765-BB9B67E24BCA}"/>
              </a:ext>
            </a:extLst>
          </p:cNvPr>
          <p:cNvSpPr/>
          <p:nvPr/>
        </p:nvSpPr>
        <p:spPr>
          <a:xfrm>
            <a:off x="8806891" y="4326791"/>
            <a:ext cx="3051958" cy="1745673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792BF-4074-48C0-B914-658F7084F039}"/>
              </a:ext>
            </a:extLst>
          </p:cNvPr>
          <p:cNvSpPr txBox="1"/>
          <p:nvPr/>
        </p:nvSpPr>
        <p:spPr>
          <a:xfrm>
            <a:off x="9106877" y="4782652"/>
            <a:ext cx="274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Has links to many professional association web pages at end.</a:t>
            </a:r>
          </a:p>
        </p:txBody>
      </p:sp>
    </p:spTree>
    <p:extLst>
      <p:ext uri="{BB962C8B-B14F-4D97-AF65-F5344CB8AC3E}">
        <p14:creationId xmlns:p14="http://schemas.microsoft.com/office/powerpoint/2010/main" val="3744019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1310B-2FE1-4EF8-89E5-D8680094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Which is why good assessment requires multiple sources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714935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6C8D-3ACB-42E0-A23E-96AF9B5C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25" y="309358"/>
            <a:ext cx="11005457" cy="914400"/>
          </a:xfrm>
        </p:spPr>
        <p:txBody>
          <a:bodyPr/>
          <a:lstStyle/>
          <a:p>
            <a:r>
              <a:rPr lang="en-US" dirty="0"/>
              <a:t>Direct assessment via Tele-assessment:  Some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744-21EB-4E58-B059-C921F84E5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03" y="1154173"/>
            <a:ext cx="8514981" cy="286589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Parent is asked to administer the items</a:t>
            </a:r>
          </a:p>
          <a:p>
            <a:pPr lvl="1"/>
            <a:r>
              <a:rPr lang="en-US" sz="2400" dirty="0"/>
              <a:t>Does the assessment have its own test materials (e.g., blocks, pictures)?</a:t>
            </a:r>
          </a:p>
          <a:p>
            <a:r>
              <a:rPr lang="en-US" sz="2400" dirty="0"/>
              <a:t>Professional directs the parent in how to administer the items while watching</a:t>
            </a:r>
          </a:p>
          <a:p>
            <a:r>
              <a:rPr lang="en-US" sz="2400" dirty="0"/>
              <a:t>Parent is asked whether the child can do the items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C25FE-EA84-4888-86BB-022F7C654760}"/>
              </a:ext>
            </a:extLst>
          </p:cNvPr>
          <p:cNvSpPr txBox="1"/>
          <p:nvPr/>
        </p:nvSpPr>
        <p:spPr>
          <a:xfrm>
            <a:off x="922638" y="4506097"/>
            <a:ext cx="1028082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CRITICAL QUESTION: How different is this administration from the conditions under which the norm data for the assessment were collected?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27FA71-665F-4BF2-B4AC-2D82964F9D85}"/>
              </a:ext>
            </a:extLst>
          </p:cNvPr>
          <p:cNvGrpSpPr/>
          <p:nvPr/>
        </p:nvGrpSpPr>
        <p:grpSpPr>
          <a:xfrm>
            <a:off x="9148247" y="972064"/>
            <a:ext cx="2434153" cy="2233098"/>
            <a:chOff x="9148247" y="972064"/>
            <a:chExt cx="2434153" cy="22330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D975AB-C5A1-4CF8-9E84-C6DFD3655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148247" y="1771136"/>
              <a:ext cx="1157289" cy="1434026"/>
            </a:xfrm>
            <a:prstGeom prst="rect">
              <a:avLst/>
            </a:prstGeom>
          </p:spPr>
        </p:pic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C7D00B8D-BC38-4E58-823E-14AAD8E512B6}"/>
                </a:ext>
              </a:extLst>
            </p:cNvPr>
            <p:cNvSpPr/>
            <p:nvPr/>
          </p:nvSpPr>
          <p:spPr>
            <a:xfrm>
              <a:off x="9613557" y="972064"/>
              <a:ext cx="1968843" cy="1202725"/>
            </a:xfrm>
            <a:prstGeom prst="cloudCallou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010D96-527A-44D1-9713-A30B462912D7}"/>
                </a:ext>
              </a:extLst>
            </p:cNvPr>
            <p:cNvSpPr txBox="1"/>
            <p:nvPr/>
          </p:nvSpPr>
          <p:spPr>
            <a:xfrm>
              <a:off x="9976021" y="1202724"/>
              <a:ext cx="11532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But are they good options?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563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0214-7D2E-4B55-90DE-AC5EF4EB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34496"/>
            <a:ext cx="11298382" cy="1325563"/>
          </a:xfrm>
        </p:spPr>
        <p:txBody>
          <a:bodyPr/>
          <a:lstStyle/>
          <a:p>
            <a:r>
              <a:rPr lang="en-US" dirty="0"/>
              <a:t>Other methods – Formal assessments that make use of parent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4519-D0B5-4649-8A54-5EE47ACD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69" y="1893745"/>
            <a:ext cx="2938154" cy="280182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Tools that use parent interview or parent report and provide standard scores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1A5FF-7098-49A7-96DC-01134EF98F13}"/>
              </a:ext>
            </a:extLst>
          </p:cNvPr>
          <p:cNvSpPr txBox="1"/>
          <p:nvPr/>
        </p:nvSpPr>
        <p:spPr>
          <a:xfrm>
            <a:off x="4525784" y="1419853"/>
            <a:ext cx="6673932" cy="4216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Examples </a:t>
            </a:r>
          </a:p>
          <a:p>
            <a:pPr algn="ctr"/>
            <a:r>
              <a:rPr lang="en-US" sz="2400" dirty="0"/>
              <a:t>(</a:t>
            </a:r>
            <a:r>
              <a:rPr lang="en-US" sz="2400" b="1" dirty="0"/>
              <a:t>THESE ARE NOT ENDORSEMENTS</a:t>
            </a:r>
            <a:r>
              <a:rPr lang="en-US" sz="2400" dirty="0"/>
              <a:t>)</a:t>
            </a:r>
          </a:p>
          <a:p>
            <a:pPr algn="ctr"/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Vineland Adaptive Behavior Scales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Developmental Assessment of Young Children (DAYC)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Adaptive Behavior Assessment System (ABAS)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Devereux Early Childhood Assessment (DECA – Social Emotional)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MacArthur-Bates Communicative Development Inventories (CDI) (8 to 37 months but can be used with older children with delays)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7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A06A-76DD-4A0B-82D4-C94A0361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50" y="32950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Informal Assessments </a:t>
            </a:r>
            <a:br>
              <a:rPr lang="en-US" dirty="0"/>
            </a:br>
            <a:r>
              <a:rPr lang="en-US" dirty="0"/>
              <a:t>(Developed by the assessor, the program, etc.)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6E3C1-EAB6-41C1-A15B-DCE10C51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59" y="1796725"/>
            <a:ext cx="11005457" cy="4097988"/>
          </a:xfrm>
        </p:spPr>
        <p:txBody>
          <a:bodyPr/>
          <a:lstStyle/>
          <a:p>
            <a:r>
              <a:rPr lang="en-US" dirty="0"/>
              <a:t>Developmental history</a:t>
            </a:r>
          </a:p>
          <a:p>
            <a:r>
              <a:rPr lang="en-US" dirty="0"/>
              <a:t>Parent Interview/Report </a:t>
            </a:r>
          </a:p>
          <a:p>
            <a:r>
              <a:rPr lang="en-US" dirty="0"/>
              <a:t>Real time video conference observation of the child</a:t>
            </a:r>
          </a:p>
          <a:p>
            <a:r>
              <a:rPr lang="en-US" dirty="0"/>
              <a:t>Videos made by the parents (can request parent capture specific activities such a book-reading, playing with toys, interacting with an adult.</a:t>
            </a:r>
          </a:p>
          <a:p>
            <a:pPr lvl="1"/>
            <a:r>
              <a:rPr lang="en-US" dirty="0"/>
              <a:t>Many video libraries of children’s behavior on the web to train observation skills.  Examples: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https://www.desiredresults.us/practice-videos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https://www.cde.state.co.us/resultsmatter/rmvideoseries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27EB-237C-4F7E-A290-8924FF44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3" y="737726"/>
            <a:ext cx="425602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Putting it altogether: Informed clinical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1E63-7F58-472D-A3B9-4EB2FFDAA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2" y="486909"/>
            <a:ext cx="5782962" cy="40979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a process team members use to gather information about a child’s developmental functioning in order to make a decision about the child’s eligibility for services.</a:t>
            </a:r>
          </a:p>
          <a:p>
            <a:r>
              <a:rPr lang="en-US" dirty="0"/>
              <a:t>Team uses all of the information to portray an accurate picture of the child’s developmental status and determine the child’s eligibility.</a:t>
            </a:r>
          </a:p>
          <a:p>
            <a:r>
              <a:rPr lang="en-US" dirty="0"/>
              <a:t>Think about:  If policy will allow it and the assessment information is ambiguous, err on the side of finding the child eligible </a:t>
            </a:r>
          </a:p>
          <a:p>
            <a:pPr lvl="1"/>
            <a:r>
              <a:rPr lang="en-US" dirty="0"/>
              <a:t>Can re-assess child later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3ADEF-6BB6-4C13-B0FE-324AC2E479FB}"/>
              </a:ext>
            </a:extLst>
          </p:cNvPr>
          <p:cNvSpPr txBox="1"/>
          <p:nvPr/>
        </p:nvSpPr>
        <p:spPr>
          <a:xfrm>
            <a:off x="2029152" y="4632084"/>
            <a:ext cx="5840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Resources on Informed Clinical Reasoning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https://ectacenter.org/decrp/type-pgpractitioner.asp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https://ectacenter.org/decrp/type-checklists.asp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92E5-8E85-4862-97FD-275669C3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31" y="342310"/>
            <a:ext cx="11005457" cy="914400"/>
          </a:xfrm>
        </p:spPr>
        <p:txBody>
          <a:bodyPr/>
          <a:lstStyle/>
          <a:p>
            <a:r>
              <a:rPr lang="en-US" dirty="0"/>
              <a:t>Helping families now -- and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5233-47FF-4B67-8EBE-F660754B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530" y="1739060"/>
            <a:ext cx="4802659" cy="2618756"/>
          </a:xfrm>
        </p:spPr>
        <p:txBody>
          <a:bodyPr/>
          <a:lstStyle/>
          <a:p>
            <a:r>
              <a:rPr lang="en-US" dirty="0"/>
              <a:t>If the family is not interested in pursuing an eligibility evaluations now </a:t>
            </a:r>
          </a:p>
          <a:p>
            <a:pPr lvl="1"/>
            <a:r>
              <a:rPr lang="en-US" dirty="0"/>
              <a:t>Consider asking if they would be willing to have a follow up contact later</a:t>
            </a:r>
          </a:p>
          <a:p>
            <a:pPr lvl="1"/>
            <a:r>
              <a:rPr lang="en-US" dirty="0"/>
              <a:t>Track those who say “yes,” and get back to them later.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A13E7-458D-455C-A6D5-2D20EAA9F6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08" y="1586589"/>
            <a:ext cx="4444786" cy="2865961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4954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5C66-DA0B-4652-A9E1-4ADAF4A2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Resources for COS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046FF-B13F-4A1C-9223-8FC401E8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0" y="1368358"/>
            <a:ext cx="4939760" cy="4097988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https://ectacenter.org/eco/pages/cos-distance.asp</a:t>
            </a:r>
            <a:endParaRPr lang="en-US" u="sng" dirty="0"/>
          </a:p>
          <a:p>
            <a:endParaRPr lang="en-US" u="sng" dirty="0"/>
          </a:p>
          <a:p>
            <a:r>
              <a:rPr lang="en-US" dirty="0"/>
              <a:t>About COS but has lots of good information and resources about how to hold team meetings and work with families remotely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B48BA-879F-4671-B844-0C666A3E9A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0760">
            <a:off x="6677038" y="1162800"/>
            <a:ext cx="3938272" cy="4262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257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FF484-0958-46BA-9885-47AE94BD9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E3BAAC-AAEC-410C-9880-EDDCD4EC88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30" y="-345990"/>
            <a:ext cx="6285470" cy="62854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8FB2A8-3619-4324-9692-1A15C81756BD}"/>
              </a:ext>
            </a:extLst>
          </p:cNvPr>
          <p:cNvSpPr/>
          <p:nvPr/>
        </p:nvSpPr>
        <p:spPr>
          <a:xfrm>
            <a:off x="1169303" y="553647"/>
            <a:ext cx="41857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Comments?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229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8FF8BE51-C3B0-9B4F-9A06-4F809A9A7941}" type="slidenum">
              <a:rPr lang="en-US" smtClean="0"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b="0"/>
              <a:t>Find out more at</a:t>
            </a:r>
            <a:r>
              <a:rPr lang="en-US"/>
              <a:t> </a:t>
            </a:r>
            <a:r>
              <a:rPr lang="en-US" err="1"/>
              <a:t>ectacenter.org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200"/>
              <a:t>The ECTA Center is a program of the FPG Child Development Institute of the University of North Carolina at Chapel Hill, funded through cooperative agreement number </a:t>
            </a:r>
            <a:r>
              <a:rPr lang="is-IS" sz="1200"/>
              <a:t>H326P170001 </a:t>
            </a:r>
            <a:r>
              <a:rPr lang="en-US" sz="1200"/>
              <a:t>from the Office of Special Education Programs, U.S. Department of Education. Opinions expressed herein do not necessarily represent the Department of Education's position or policy.</a:t>
            </a:r>
          </a:p>
        </p:txBody>
      </p:sp>
    </p:spTree>
    <p:extLst>
      <p:ext uri="{BB962C8B-B14F-4D97-AF65-F5344CB8AC3E}">
        <p14:creationId xmlns:p14="http://schemas.microsoft.com/office/powerpoint/2010/main" val="153792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D213-89BC-4A7C-B86F-C0D12382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915" y="2717799"/>
            <a:ext cx="6172200" cy="1828800"/>
          </a:xfrm>
        </p:spPr>
        <p:txBody>
          <a:bodyPr>
            <a:normAutofit/>
          </a:bodyPr>
          <a:lstStyle/>
          <a:p>
            <a:r>
              <a:rPr lang="en-US" sz="6600" dirty="0"/>
              <a:t>Ex cathedra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54B2A-5670-4CD6-8341-B665F6276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E13FE2C0-A138-4747-93DD-B9BBE5075DC4}"/>
              </a:ext>
            </a:extLst>
          </p:cNvPr>
          <p:cNvSpPr/>
          <p:nvPr/>
        </p:nvSpPr>
        <p:spPr>
          <a:xfrm>
            <a:off x="5876925" y="1409700"/>
            <a:ext cx="5048250" cy="4657725"/>
          </a:xfrm>
          <a:prstGeom prst="noSmoking">
            <a:avLst/>
          </a:prstGeom>
          <a:solidFill>
            <a:srgbClr val="C0000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79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799D-C343-4EEC-BB12-27BD258E0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124" y="972733"/>
            <a:ext cx="5314543" cy="3375920"/>
          </a:xfrm>
        </p:spPr>
        <p:txBody>
          <a:bodyPr anchor="t">
            <a:noAutofit/>
          </a:bodyPr>
          <a:lstStyle/>
          <a:p>
            <a:r>
              <a:rPr lang="en-US" sz="3600" dirty="0"/>
              <a:t>Goal is to continue to meet the needs of children with delays and disabilities who need special education</a:t>
            </a:r>
          </a:p>
          <a:p>
            <a:r>
              <a:rPr lang="en-US" sz="3600" dirty="0"/>
              <a:t>And that includes taking children into services who have not received them before.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BA87F-572D-4752-9E77-61C9A330D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9965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91E688-F972-46B2-BB5D-C89BB86C7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07797-8B7F-45C9-ABB2-7D43AF5CC2F7}"/>
              </a:ext>
            </a:extLst>
          </p:cNvPr>
          <p:cNvSpPr txBox="1"/>
          <p:nvPr/>
        </p:nvSpPr>
        <p:spPr>
          <a:xfrm>
            <a:off x="2831490" y="2560802"/>
            <a:ext cx="7488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co-create possible approaches</a:t>
            </a:r>
          </a:p>
        </p:txBody>
      </p:sp>
    </p:spTree>
    <p:extLst>
      <p:ext uri="{BB962C8B-B14F-4D97-AF65-F5344CB8AC3E}">
        <p14:creationId xmlns:p14="http://schemas.microsoft.com/office/powerpoint/2010/main" val="2166671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8678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3D00B-7585-44A2-BB7A-7914BD34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7" y="479082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 question to think about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16F78-DF2F-40E6-8ED6-27D23BC345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F5D3-9FDD-4497-AD3D-E6A0D15FF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Do you want to rebuild to what you had?</a:t>
            </a:r>
          </a:p>
          <a:p>
            <a:pPr marL="0" indent="0" algn="ctr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OR</a:t>
            </a:r>
          </a:p>
          <a:p>
            <a:pPr marL="0" indent="0" algn="ctr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Do you rebuild to what you want?</a:t>
            </a:r>
          </a:p>
        </p:txBody>
      </p:sp>
    </p:spTree>
    <p:extLst>
      <p:ext uri="{BB962C8B-B14F-4D97-AF65-F5344CB8AC3E}">
        <p14:creationId xmlns:p14="http://schemas.microsoft.com/office/powerpoint/2010/main" val="301257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4071C-AC67-486C-843E-4B2B967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Purposes of Assessment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FFE306-6CBA-48DB-AD93-F9D3280AB1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133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4071C-AC67-486C-843E-4B2B967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Purposes of Assessment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FFE306-6CBA-48DB-AD93-F9D3280AB1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FBA18D62-34DD-4255-B46A-1797AB97D52C}"/>
              </a:ext>
            </a:extLst>
          </p:cNvPr>
          <p:cNvSpPr/>
          <p:nvPr/>
        </p:nvSpPr>
        <p:spPr>
          <a:xfrm>
            <a:off x="8229600" y="807522"/>
            <a:ext cx="2968831" cy="30282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5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5245-F901-4830-8434-F560090D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86" y="1724903"/>
            <a:ext cx="384549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Can you reduce the need for evaluations?</a:t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Choices and Options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D2C3-7E93-451F-9F88-1445DA8F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902" y="929252"/>
            <a:ext cx="4617923" cy="4351338"/>
          </a:xfrm>
        </p:spPr>
        <p:txBody>
          <a:bodyPr/>
          <a:lstStyle/>
          <a:p>
            <a:r>
              <a:rPr lang="en-US" sz="2400" dirty="0"/>
              <a:t>For children coming from Part C, are there evaluations that can be used?</a:t>
            </a:r>
          </a:p>
          <a:p>
            <a:r>
              <a:rPr lang="en-US" sz="2400" dirty="0"/>
              <a:t>Are programs able to use data from community screenings or conduct screenings remotely to identify children who might not need a full evaluation?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886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ECTA-2018-Final">
      <a:dk1>
        <a:srgbClr val="000000"/>
      </a:dk1>
      <a:lt1>
        <a:srgbClr val="FFFFFF"/>
      </a:lt1>
      <a:dk2>
        <a:srgbClr val="13284B"/>
      </a:dk2>
      <a:lt2>
        <a:srgbClr val="EBF6FF"/>
      </a:lt2>
      <a:accent1>
        <a:srgbClr val="24B953"/>
      </a:accent1>
      <a:accent2>
        <a:srgbClr val="79D32A"/>
      </a:accent2>
      <a:accent3>
        <a:srgbClr val="0178D2"/>
      </a:accent3>
      <a:accent4>
        <a:srgbClr val="145083"/>
      </a:accent4>
      <a:accent5>
        <a:srgbClr val="9A2279"/>
      </a:accent5>
      <a:accent6>
        <a:srgbClr val="F7931D"/>
      </a:accent6>
      <a:hlink>
        <a:srgbClr val="9DD3FF"/>
      </a:hlink>
      <a:folHlink>
        <a:srgbClr val="145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ta2-template" id="{E5C0DB02-524A-EA4E-8D6F-50CA54B66DB3}" vid="{F3436B59-AE16-654A-BAEA-9AD8E5CF8C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437B3A8238B40A32C7F3D735A2223" ma:contentTypeVersion="7" ma:contentTypeDescription="Create a new document." ma:contentTypeScope="" ma:versionID="d1b84b10cfe4cb973a4b7075424f295e">
  <xsd:schema xmlns:xsd="http://www.w3.org/2001/XMLSchema" xmlns:xs="http://www.w3.org/2001/XMLSchema" xmlns:p="http://schemas.microsoft.com/office/2006/metadata/properties" xmlns:ns3="0a44c76e-9c6d-46ed-8dd9-0d9baef0ad71" xmlns:ns4="66feb977-62f6-4434-b431-556fa242d4f4" targetNamespace="http://schemas.microsoft.com/office/2006/metadata/properties" ma:root="true" ma:fieldsID="8637b339f7cc30088fb7ab1bfb7ddb11" ns3:_="" ns4:_="">
    <xsd:import namespace="0a44c76e-9c6d-46ed-8dd9-0d9baef0ad71"/>
    <xsd:import namespace="66feb977-62f6-4434-b431-556fa242d4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4c76e-9c6d-46ed-8dd9-0d9baef0a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eb977-62f6-4434-b431-556fa242d4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feb977-62f6-4434-b431-556fa242d4f4">
      <UserInfo>
        <DisplayName>Lucas, Anne</DisplayName>
        <AccountId>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3CF6B7A-E5E0-4877-B6CF-8A79427AF9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AC44C7-1AE2-4FBB-9A6A-95453F890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4c76e-9c6d-46ed-8dd9-0d9baef0ad71"/>
    <ds:schemaRef ds:uri="66feb977-62f6-4434-b431-556fa242d4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DED297-0F05-48E1-B0A1-BC6FF0CA07F2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0a44c76e-9c6d-46ed-8dd9-0d9baef0ad71"/>
    <ds:schemaRef ds:uri="http://schemas.openxmlformats.org/package/2006/metadata/core-properties"/>
    <ds:schemaRef ds:uri="http://purl.org/dc/elements/1.1/"/>
    <ds:schemaRef ds:uri="66feb977-62f6-4434-b431-556fa242d4f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1572</Words>
  <Application>Microsoft Office PowerPoint</Application>
  <PresentationFormat>Widescreen</PresentationFormat>
  <Paragraphs>168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Gallery</vt:lpstr>
      <vt:lpstr>Office Theme</vt:lpstr>
      <vt:lpstr>Applying Assessment Principles to Determining Eligibility Remotely</vt:lpstr>
      <vt:lpstr>Ex cathedra</vt:lpstr>
      <vt:lpstr>Ex cathedra</vt:lpstr>
      <vt:lpstr>PowerPoint Presentation</vt:lpstr>
      <vt:lpstr>PowerPoint Presentation</vt:lpstr>
      <vt:lpstr>A question to think about</vt:lpstr>
      <vt:lpstr>Purposes of Assessment</vt:lpstr>
      <vt:lpstr>Purposes of Assessment</vt:lpstr>
      <vt:lpstr>Can you reduce the need for evaluations?    Choices and Options </vt:lpstr>
      <vt:lpstr>PowerPoint Presentation</vt:lpstr>
      <vt:lpstr>Regulations –   Key points</vt:lpstr>
      <vt:lpstr>General Resources on Assessment</vt:lpstr>
      <vt:lpstr>PowerPoint Presentation</vt:lpstr>
      <vt:lpstr>Multiple ways of learning about children’s skills and behaviors</vt:lpstr>
      <vt:lpstr>If your state…</vt:lpstr>
      <vt:lpstr>Validity and Norms</vt:lpstr>
      <vt:lpstr>Validity and Norms</vt:lpstr>
      <vt:lpstr>PowerPoint Presentation</vt:lpstr>
      <vt:lpstr>Considerations</vt:lpstr>
      <vt:lpstr>Publisher statements</vt:lpstr>
      <vt:lpstr>Which is why good assessment requires multiple sources of information</vt:lpstr>
      <vt:lpstr>Direct assessment via Tele-assessment:  Some options</vt:lpstr>
      <vt:lpstr>Other methods – Formal assessments that make use of parent information</vt:lpstr>
      <vt:lpstr>Informal Assessments  (Developed by the assessor, the program, etc.)</vt:lpstr>
      <vt:lpstr>Putting it altogether: Informed clinical reasoning</vt:lpstr>
      <vt:lpstr>Helping families now -- and later</vt:lpstr>
      <vt:lpstr>New Resources for COS Process</vt:lpstr>
      <vt:lpstr>PowerPoint Presentation</vt:lpstr>
      <vt:lpstr>Find out more at ectacenter.org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Design</dc:title>
  <dc:creator>Cate, Debbie</dc:creator>
  <cp:lastModifiedBy>Cate, Debbie</cp:lastModifiedBy>
  <cp:revision>15</cp:revision>
  <cp:lastPrinted>2020-04-23T17:45:19Z</cp:lastPrinted>
  <dcterms:modified xsi:type="dcterms:W3CDTF">2020-04-24T01:56:58Z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0x0101007BC437B3A8238B40A32C7F3D735A2223</vt:lpwstr>
  </property>
</Properties>
</file>