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34"/>
  </p:notesMasterIdLst>
  <p:handoutMasterIdLst>
    <p:handoutMasterId r:id="rId35"/>
  </p:handoutMasterIdLst>
  <p:sldIdLst>
    <p:sldId id="401" r:id="rId5"/>
    <p:sldId id="326" r:id="rId6"/>
    <p:sldId id="324" r:id="rId7"/>
    <p:sldId id="331" r:id="rId8"/>
    <p:sldId id="328" r:id="rId9"/>
    <p:sldId id="329" r:id="rId10"/>
    <p:sldId id="402" r:id="rId11"/>
    <p:sldId id="332" r:id="rId12"/>
    <p:sldId id="431" r:id="rId13"/>
    <p:sldId id="412" r:id="rId14"/>
    <p:sldId id="406" r:id="rId15"/>
    <p:sldId id="425" r:id="rId16"/>
    <p:sldId id="407" r:id="rId17"/>
    <p:sldId id="408" r:id="rId18"/>
    <p:sldId id="423" r:id="rId19"/>
    <p:sldId id="410" r:id="rId20"/>
    <p:sldId id="420" r:id="rId21"/>
    <p:sldId id="415" r:id="rId22"/>
    <p:sldId id="427" r:id="rId23"/>
    <p:sldId id="413" r:id="rId24"/>
    <p:sldId id="417" r:id="rId25"/>
    <p:sldId id="426" r:id="rId26"/>
    <p:sldId id="418" r:id="rId27"/>
    <p:sldId id="422" r:id="rId28"/>
    <p:sldId id="429" r:id="rId29"/>
    <p:sldId id="430" r:id="rId30"/>
    <p:sldId id="365" r:id="rId31"/>
    <p:sldId id="257" r:id="rId32"/>
    <p:sldId id="433" r:id="rId33"/>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te, Debbie" initials="CD" lastIdx="1" clrIdx="0">
    <p:extLst>
      <p:ext uri="{19B8F6BF-5375-455C-9EA6-DF929625EA0E}">
        <p15:presenceInfo xmlns:p15="http://schemas.microsoft.com/office/powerpoint/2012/main" userId="S-1-5-21-344340502-4252695000-2390403120-1270047" providerId="AD"/>
      </p:ext>
    </p:extLst>
  </p:cmAuthor>
  <p:cmAuthor id="2" name="Cate, Debbie" initials="CD [2]" lastIdx="0" clrIdx="1">
    <p:extLst>
      <p:ext uri="{19B8F6BF-5375-455C-9EA6-DF929625EA0E}">
        <p15:presenceInfo xmlns:p15="http://schemas.microsoft.com/office/powerpoint/2012/main" userId="S::dcate@ad.unc.edu::88f73ae6-8edf-4083-b53e-eeee702d465d" providerId="AD"/>
      </p:ext>
    </p:extLst>
  </p:cmAuthor>
  <p:cmAuthor id="3" name="Lucas, Anne" initials="LA" lastIdx="1" clrIdx="2">
    <p:extLst>
      <p:ext uri="{19B8F6BF-5375-455C-9EA6-DF929625EA0E}">
        <p15:presenceInfo xmlns:p15="http://schemas.microsoft.com/office/powerpoint/2012/main" userId="S::allucas@ad.unc.edu::0caac941-d622-4ec3-8146-8ab1324ccde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871" autoAdjust="0"/>
    <p:restoredTop sz="70878" autoAdjust="0"/>
  </p:normalViewPr>
  <p:slideViewPr>
    <p:cSldViewPr snapToGrid="0" snapToObjects="1">
      <p:cViewPr varScale="1">
        <p:scale>
          <a:sx n="79" d="100"/>
          <a:sy n="79" d="100"/>
        </p:scale>
        <p:origin x="1074" y="102"/>
      </p:cViewPr>
      <p:guideLst/>
    </p:cSldViewPr>
  </p:slideViewPr>
  <p:outlineViewPr>
    <p:cViewPr>
      <p:scale>
        <a:sx n="33" d="100"/>
        <a:sy n="33" d="100"/>
      </p:scale>
      <p:origin x="0" y="-1176"/>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50" d="100"/>
          <a:sy n="150" d="100"/>
        </p:scale>
        <p:origin x="3920" y="17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4" tIns="47112" rIns="94224" bIns="47112" rtlCol="0"/>
          <a:lstStyle>
            <a:lvl1pPr algn="l">
              <a:defRPr sz="1200"/>
            </a:lvl1pPr>
          </a:lstStyle>
          <a:p>
            <a:endParaRPr lang="en-US" dirty="0"/>
          </a:p>
        </p:txBody>
      </p:sp>
      <p:sp>
        <p:nvSpPr>
          <p:cNvPr id="3" name="Date Placeholder 2"/>
          <p:cNvSpPr>
            <a:spLocks noGrp="1"/>
          </p:cNvSpPr>
          <p:nvPr>
            <p:ph type="dt" sz="quarter" idx="1"/>
          </p:nvPr>
        </p:nvSpPr>
        <p:spPr>
          <a:xfrm>
            <a:off x="4023092" y="0"/>
            <a:ext cx="3077739" cy="471054"/>
          </a:xfrm>
          <a:prstGeom prst="rect">
            <a:avLst/>
          </a:prstGeom>
        </p:spPr>
        <p:txBody>
          <a:bodyPr vert="horz" lIns="94224" tIns="47112" rIns="94224" bIns="47112" rtlCol="0"/>
          <a:lstStyle>
            <a:lvl1pPr algn="r">
              <a:defRPr sz="1200"/>
            </a:lvl1pPr>
          </a:lstStyle>
          <a:p>
            <a:fld id="{8CE98058-8D94-324A-88BA-6357AD2FDE55}" type="datetimeFigureOut">
              <a:rPr lang="en-US" smtClean="0"/>
              <a:t>1/6/2020</a:t>
            </a:fld>
            <a:endParaRPr lang="en-US" dirty="0"/>
          </a:p>
        </p:txBody>
      </p:sp>
      <p:sp>
        <p:nvSpPr>
          <p:cNvPr id="4" name="Footer Placeholder 3"/>
          <p:cNvSpPr>
            <a:spLocks noGrp="1"/>
          </p:cNvSpPr>
          <p:nvPr>
            <p:ph type="ftr" sz="quarter" idx="2"/>
          </p:nvPr>
        </p:nvSpPr>
        <p:spPr>
          <a:xfrm>
            <a:off x="0" y="8917423"/>
            <a:ext cx="3077739" cy="471053"/>
          </a:xfrm>
          <a:prstGeom prst="rect">
            <a:avLst/>
          </a:prstGeom>
        </p:spPr>
        <p:txBody>
          <a:bodyPr vert="horz" lIns="94224" tIns="47112" rIns="94224" bIns="47112" rtlCol="0" anchor="b"/>
          <a:lstStyle>
            <a:lvl1pPr algn="l">
              <a:defRPr sz="1200"/>
            </a:lvl1pPr>
          </a:lstStyle>
          <a:p>
            <a:endParaRPr lang="en-US" dirty="0"/>
          </a:p>
        </p:txBody>
      </p:sp>
    </p:spTree>
    <p:extLst>
      <p:ext uri="{BB962C8B-B14F-4D97-AF65-F5344CB8AC3E}">
        <p14:creationId xmlns:p14="http://schemas.microsoft.com/office/powerpoint/2010/main" val="2207470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4" tIns="47112" rIns="94224" bIns="47112" rtlCol="0"/>
          <a:lstStyle>
            <a:lvl1pPr algn="l">
              <a:defRPr sz="1200"/>
            </a:lvl1pPr>
          </a:lstStyle>
          <a:p>
            <a:endParaRPr lang="en-US" dirty="0"/>
          </a:p>
        </p:txBody>
      </p:sp>
      <p:sp>
        <p:nvSpPr>
          <p:cNvPr id="3" name="Date Placeholder 2"/>
          <p:cNvSpPr>
            <a:spLocks noGrp="1"/>
          </p:cNvSpPr>
          <p:nvPr>
            <p:ph type="dt" idx="1"/>
          </p:nvPr>
        </p:nvSpPr>
        <p:spPr>
          <a:xfrm>
            <a:off x="4023092" y="0"/>
            <a:ext cx="3077739" cy="471054"/>
          </a:xfrm>
          <a:prstGeom prst="rect">
            <a:avLst/>
          </a:prstGeom>
        </p:spPr>
        <p:txBody>
          <a:bodyPr vert="horz" lIns="94224" tIns="47112" rIns="94224" bIns="47112" rtlCol="0"/>
          <a:lstStyle>
            <a:lvl1pPr algn="r">
              <a:defRPr sz="1200"/>
            </a:lvl1pPr>
          </a:lstStyle>
          <a:p>
            <a:fld id="{FA523FA6-E043-9F4E-99C7-7E8AF99961B7}" type="datetimeFigureOut">
              <a:rPr lang="en-US" smtClean="0"/>
              <a:t>1/6/2020</a:t>
            </a:fld>
            <a:endParaRPr lang="en-US" dirty="0"/>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4" tIns="47112" rIns="94224" bIns="47112" rtlCol="0" anchor="ctr"/>
          <a:lstStyle/>
          <a:p>
            <a:endParaRPr lang="en-US" dirty="0"/>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4" tIns="47112" rIns="94224" bIns="4711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3"/>
            <a:ext cx="3077739" cy="471053"/>
          </a:xfrm>
          <a:prstGeom prst="rect">
            <a:avLst/>
          </a:prstGeom>
        </p:spPr>
        <p:txBody>
          <a:bodyPr vert="horz" lIns="94224" tIns="47112" rIns="94224" bIns="47112"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3"/>
            <a:ext cx="3077739" cy="471053"/>
          </a:xfrm>
          <a:prstGeom prst="rect">
            <a:avLst/>
          </a:prstGeom>
        </p:spPr>
        <p:txBody>
          <a:bodyPr vert="horz" lIns="94224" tIns="47112" rIns="94224" bIns="47112" rtlCol="0" anchor="b"/>
          <a:lstStyle>
            <a:lvl1pPr algn="r">
              <a:defRPr sz="1200"/>
            </a:lvl1pPr>
          </a:lstStyle>
          <a:p>
            <a:fld id="{44BAE9E6-FC52-7F4E-B22E-76509B4751CB}" type="slidenum">
              <a:rPr lang="en-US" smtClean="0"/>
              <a:t>‹#›</a:t>
            </a:fld>
            <a:endParaRPr lang="en-US" dirty="0"/>
          </a:p>
        </p:txBody>
      </p:sp>
    </p:spTree>
    <p:extLst>
      <p:ext uri="{BB962C8B-B14F-4D97-AF65-F5344CB8AC3E}">
        <p14:creationId xmlns:p14="http://schemas.microsoft.com/office/powerpoint/2010/main" val="19883911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A0CAE3-5456-4EE8-B5C5-0EEECEA2783F}" type="slidenum">
              <a:rPr lang="en-US" smtClean="0"/>
              <a:t>1</a:t>
            </a:fld>
            <a:endParaRPr lang="en-US"/>
          </a:p>
        </p:txBody>
      </p:sp>
    </p:spTree>
    <p:extLst>
      <p:ext uri="{BB962C8B-B14F-4D97-AF65-F5344CB8AC3E}">
        <p14:creationId xmlns:p14="http://schemas.microsoft.com/office/powerpoint/2010/main" val="42149824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A0CAE3-5456-4EE8-B5C5-0EEECEA2783F}" type="slidenum">
              <a:rPr lang="en-US" smtClean="0"/>
              <a:t>10</a:t>
            </a:fld>
            <a:endParaRPr lang="en-US"/>
          </a:p>
        </p:txBody>
      </p:sp>
    </p:spTree>
    <p:extLst>
      <p:ext uri="{BB962C8B-B14F-4D97-AF65-F5344CB8AC3E}">
        <p14:creationId xmlns:p14="http://schemas.microsoft.com/office/powerpoint/2010/main" val="1689236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A0CAE3-5456-4EE8-B5C5-0EEECEA2783F}" type="slidenum">
              <a:rPr lang="en-US" smtClean="0"/>
              <a:t>11</a:t>
            </a:fld>
            <a:endParaRPr lang="en-US"/>
          </a:p>
        </p:txBody>
      </p:sp>
    </p:spTree>
    <p:extLst>
      <p:ext uri="{BB962C8B-B14F-4D97-AF65-F5344CB8AC3E}">
        <p14:creationId xmlns:p14="http://schemas.microsoft.com/office/powerpoint/2010/main" val="20652185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A0CAE3-5456-4EE8-B5C5-0EEECEA2783F}" type="slidenum">
              <a:rPr lang="en-US" smtClean="0"/>
              <a:t>12</a:t>
            </a:fld>
            <a:endParaRPr lang="en-US"/>
          </a:p>
        </p:txBody>
      </p:sp>
    </p:spTree>
    <p:extLst>
      <p:ext uri="{BB962C8B-B14F-4D97-AF65-F5344CB8AC3E}">
        <p14:creationId xmlns:p14="http://schemas.microsoft.com/office/powerpoint/2010/main" val="18106193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A0CAE3-5456-4EE8-B5C5-0EEECEA2783F}" type="slidenum">
              <a:rPr lang="en-US" smtClean="0"/>
              <a:t>13</a:t>
            </a:fld>
            <a:endParaRPr lang="en-US"/>
          </a:p>
        </p:txBody>
      </p:sp>
    </p:spTree>
    <p:extLst>
      <p:ext uri="{BB962C8B-B14F-4D97-AF65-F5344CB8AC3E}">
        <p14:creationId xmlns:p14="http://schemas.microsoft.com/office/powerpoint/2010/main" val="25906383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A0CAE3-5456-4EE8-B5C5-0EEECEA2783F}" type="slidenum">
              <a:rPr lang="en-US" smtClean="0"/>
              <a:t>14</a:t>
            </a:fld>
            <a:endParaRPr lang="en-US"/>
          </a:p>
        </p:txBody>
      </p:sp>
    </p:spTree>
    <p:extLst>
      <p:ext uri="{BB962C8B-B14F-4D97-AF65-F5344CB8AC3E}">
        <p14:creationId xmlns:p14="http://schemas.microsoft.com/office/powerpoint/2010/main" val="34765223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A0CAE3-5456-4EE8-B5C5-0EEECEA2783F}" type="slidenum">
              <a:rPr lang="en-US" smtClean="0"/>
              <a:t>16</a:t>
            </a:fld>
            <a:endParaRPr lang="en-US"/>
          </a:p>
        </p:txBody>
      </p:sp>
    </p:spTree>
    <p:extLst>
      <p:ext uri="{BB962C8B-B14F-4D97-AF65-F5344CB8AC3E}">
        <p14:creationId xmlns:p14="http://schemas.microsoft.com/office/powerpoint/2010/main" val="13430813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A0CAE3-5456-4EE8-B5C5-0EEECEA2783F}" type="slidenum">
              <a:rPr lang="en-US" smtClean="0"/>
              <a:t>17</a:t>
            </a:fld>
            <a:endParaRPr lang="en-US"/>
          </a:p>
        </p:txBody>
      </p:sp>
    </p:spTree>
    <p:extLst>
      <p:ext uri="{BB962C8B-B14F-4D97-AF65-F5344CB8AC3E}">
        <p14:creationId xmlns:p14="http://schemas.microsoft.com/office/powerpoint/2010/main" val="28004426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A0CAE3-5456-4EE8-B5C5-0EEECEA2783F}" type="slidenum">
              <a:rPr lang="en-US" smtClean="0"/>
              <a:t>18</a:t>
            </a:fld>
            <a:endParaRPr lang="en-US"/>
          </a:p>
        </p:txBody>
      </p:sp>
    </p:spTree>
    <p:extLst>
      <p:ext uri="{BB962C8B-B14F-4D97-AF65-F5344CB8AC3E}">
        <p14:creationId xmlns:p14="http://schemas.microsoft.com/office/powerpoint/2010/main" val="24741564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A0CAE3-5456-4EE8-B5C5-0EEECEA2783F}" type="slidenum">
              <a:rPr lang="en-US" smtClean="0"/>
              <a:t>19</a:t>
            </a:fld>
            <a:endParaRPr lang="en-US"/>
          </a:p>
        </p:txBody>
      </p:sp>
    </p:spTree>
    <p:extLst>
      <p:ext uri="{BB962C8B-B14F-4D97-AF65-F5344CB8AC3E}">
        <p14:creationId xmlns:p14="http://schemas.microsoft.com/office/powerpoint/2010/main" val="11911087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A0CAE3-5456-4EE8-B5C5-0EEECEA2783F}" type="slidenum">
              <a:rPr lang="en-US" smtClean="0"/>
              <a:t>20</a:t>
            </a:fld>
            <a:endParaRPr lang="en-US"/>
          </a:p>
        </p:txBody>
      </p:sp>
    </p:spTree>
    <p:extLst>
      <p:ext uri="{BB962C8B-B14F-4D97-AF65-F5344CB8AC3E}">
        <p14:creationId xmlns:p14="http://schemas.microsoft.com/office/powerpoint/2010/main" val="14043316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A0CAE3-5456-4EE8-B5C5-0EEECEA2783F}" type="slidenum">
              <a:rPr lang="en-US" smtClean="0"/>
              <a:t>2</a:t>
            </a:fld>
            <a:endParaRPr lang="en-US"/>
          </a:p>
        </p:txBody>
      </p:sp>
    </p:spTree>
    <p:extLst>
      <p:ext uri="{BB962C8B-B14F-4D97-AF65-F5344CB8AC3E}">
        <p14:creationId xmlns:p14="http://schemas.microsoft.com/office/powerpoint/2010/main" val="12737317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A0CAE3-5456-4EE8-B5C5-0EEECEA2783F}" type="slidenum">
              <a:rPr lang="en-US" smtClean="0"/>
              <a:t>21</a:t>
            </a:fld>
            <a:endParaRPr lang="en-US"/>
          </a:p>
        </p:txBody>
      </p:sp>
    </p:spTree>
    <p:extLst>
      <p:ext uri="{BB962C8B-B14F-4D97-AF65-F5344CB8AC3E}">
        <p14:creationId xmlns:p14="http://schemas.microsoft.com/office/powerpoint/2010/main" val="20899980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A0CAE3-5456-4EE8-B5C5-0EEECEA2783F}" type="slidenum">
              <a:rPr lang="en-US" smtClean="0"/>
              <a:t>22</a:t>
            </a:fld>
            <a:endParaRPr lang="en-US"/>
          </a:p>
        </p:txBody>
      </p:sp>
    </p:spTree>
    <p:extLst>
      <p:ext uri="{BB962C8B-B14F-4D97-AF65-F5344CB8AC3E}">
        <p14:creationId xmlns:p14="http://schemas.microsoft.com/office/powerpoint/2010/main" val="40119772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A0CAE3-5456-4EE8-B5C5-0EEECEA2783F}" type="slidenum">
              <a:rPr lang="en-US" smtClean="0"/>
              <a:t>23</a:t>
            </a:fld>
            <a:endParaRPr lang="en-US"/>
          </a:p>
        </p:txBody>
      </p:sp>
    </p:spTree>
    <p:extLst>
      <p:ext uri="{BB962C8B-B14F-4D97-AF65-F5344CB8AC3E}">
        <p14:creationId xmlns:p14="http://schemas.microsoft.com/office/powerpoint/2010/main" val="17902978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A0CAE3-5456-4EE8-B5C5-0EEECEA2783F}" type="slidenum">
              <a:rPr lang="en-US" smtClean="0"/>
              <a:t>24</a:t>
            </a:fld>
            <a:endParaRPr lang="en-US"/>
          </a:p>
        </p:txBody>
      </p:sp>
    </p:spTree>
    <p:extLst>
      <p:ext uri="{BB962C8B-B14F-4D97-AF65-F5344CB8AC3E}">
        <p14:creationId xmlns:p14="http://schemas.microsoft.com/office/powerpoint/2010/main" val="32007857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dirty="0"/>
              <a:t>ECTACenter.org</a:t>
            </a:r>
          </a:p>
        </p:txBody>
      </p:sp>
      <p:sp>
        <p:nvSpPr>
          <p:cNvPr id="5" name="Slide Number Placeholder 4"/>
          <p:cNvSpPr>
            <a:spLocks noGrp="1"/>
          </p:cNvSpPr>
          <p:nvPr>
            <p:ph type="sldNum" sz="quarter" idx="11"/>
          </p:nvPr>
        </p:nvSpPr>
        <p:spPr/>
        <p:txBody>
          <a:bodyPr/>
          <a:lstStyle/>
          <a:p>
            <a:pPr>
              <a:defRPr/>
            </a:pPr>
            <a:fld id="{A4D4A29D-0E5E-E34D-8579-0D1C1BBCA53C}" type="slidenum">
              <a:rPr lang="en-US" smtClean="0"/>
              <a:pPr>
                <a:defRPr/>
              </a:pPr>
              <a:t>27</a:t>
            </a:fld>
            <a:endParaRPr lang="en-US" dirty="0"/>
          </a:p>
        </p:txBody>
      </p:sp>
    </p:spTree>
    <p:extLst>
      <p:ext uri="{BB962C8B-B14F-4D97-AF65-F5344CB8AC3E}">
        <p14:creationId xmlns:p14="http://schemas.microsoft.com/office/powerpoint/2010/main" val="42168655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A0CAE3-5456-4EE8-B5C5-0EEECEA2783F}" type="slidenum">
              <a:rPr lang="en-US" smtClean="0"/>
              <a:t>3</a:t>
            </a:fld>
            <a:endParaRPr lang="en-US"/>
          </a:p>
        </p:txBody>
      </p:sp>
    </p:spTree>
    <p:extLst>
      <p:ext uri="{BB962C8B-B14F-4D97-AF65-F5344CB8AC3E}">
        <p14:creationId xmlns:p14="http://schemas.microsoft.com/office/powerpoint/2010/main" val="34526078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A0CAE3-5456-4EE8-B5C5-0EEECEA2783F}" type="slidenum">
              <a:rPr lang="en-US" smtClean="0"/>
              <a:t>4</a:t>
            </a:fld>
            <a:endParaRPr lang="en-US"/>
          </a:p>
        </p:txBody>
      </p:sp>
    </p:spTree>
    <p:extLst>
      <p:ext uri="{BB962C8B-B14F-4D97-AF65-F5344CB8AC3E}">
        <p14:creationId xmlns:p14="http://schemas.microsoft.com/office/powerpoint/2010/main" val="38048919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A0CAE3-5456-4EE8-B5C5-0EEECEA2783F}" type="slidenum">
              <a:rPr lang="en-US" smtClean="0"/>
              <a:t>5</a:t>
            </a:fld>
            <a:endParaRPr lang="en-US"/>
          </a:p>
        </p:txBody>
      </p:sp>
    </p:spTree>
    <p:extLst>
      <p:ext uri="{BB962C8B-B14F-4D97-AF65-F5344CB8AC3E}">
        <p14:creationId xmlns:p14="http://schemas.microsoft.com/office/powerpoint/2010/main" val="9753100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A0CAE3-5456-4EE8-B5C5-0EEECEA2783F}" type="slidenum">
              <a:rPr lang="en-US" smtClean="0"/>
              <a:t>6</a:t>
            </a:fld>
            <a:endParaRPr lang="en-US"/>
          </a:p>
        </p:txBody>
      </p:sp>
    </p:spTree>
    <p:extLst>
      <p:ext uri="{BB962C8B-B14F-4D97-AF65-F5344CB8AC3E}">
        <p14:creationId xmlns:p14="http://schemas.microsoft.com/office/powerpoint/2010/main" val="13088725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A0CAE3-5456-4EE8-B5C5-0EEECEA2783F}" type="slidenum">
              <a:rPr lang="en-US" smtClean="0"/>
              <a:t>7</a:t>
            </a:fld>
            <a:endParaRPr lang="en-US"/>
          </a:p>
        </p:txBody>
      </p:sp>
    </p:spTree>
    <p:extLst>
      <p:ext uri="{BB962C8B-B14F-4D97-AF65-F5344CB8AC3E}">
        <p14:creationId xmlns:p14="http://schemas.microsoft.com/office/powerpoint/2010/main" val="7113966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A0CAE3-5456-4EE8-B5C5-0EEECEA2783F}" type="slidenum">
              <a:rPr lang="en-US" smtClean="0"/>
              <a:t>8</a:t>
            </a:fld>
            <a:endParaRPr lang="en-US"/>
          </a:p>
        </p:txBody>
      </p:sp>
    </p:spTree>
    <p:extLst>
      <p:ext uri="{BB962C8B-B14F-4D97-AF65-F5344CB8AC3E}">
        <p14:creationId xmlns:p14="http://schemas.microsoft.com/office/powerpoint/2010/main" val="6988400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A0CAE3-5456-4EE8-B5C5-0EEECEA2783F}" type="slidenum">
              <a:rPr lang="en-US" smtClean="0"/>
              <a:t>9</a:t>
            </a:fld>
            <a:endParaRPr lang="en-US"/>
          </a:p>
        </p:txBody>
      </p:sp>
    </p:spTree>
    <p:extLst>
      <p:ext uri="{BB962C8B-B14F-4D97-AF65-F5344CB8AC3E}">
        <p14:creationId xmlns:p14="http://schemas.microsoft.com/office/powerpoint/2010/main" val="31199502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 ECT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5974080" y="2410119"/>
            <a:ext cx="5624362" cy="1841842"/>
          </a:xfrm>
        </p:spPr>
        <p:txBody>
          <a:bodyPr bIns="0" anchor="b">
            <a:normAutofit/>
          </a:bodyPr>
          <a:lstStyle>
            <a:lvl1pPr algn="l">
              <a:defRPr sz="5400" cap="none"/>
            </a:lvl1pPr>
          </a:lstStyle>
          <a:p>
            <a:r>
              <a:rPr lang="en-US" dirty="0"/>
              <a:t>Click to edit master title style</a:t>
            </a:r>
          </a:p>
        </p:txBody>
      </p:sp>
      <p:sp>
        <p:nvSpPr>
          <p:cNvPr id="8" name="Subtitle 2"/>
          <p:cNvSpPr>
            <a:spLocks noGrp="1"/>
          </p:cNvSpPr>
          <p:nvPr>
            <p:ph type="subTitle" idx="1" hasCustomPrompt="1"/>
          </p:nvPr>
        </p:nvSpPr>
        <p:spPr>
          <a:xfrm>
            <a:off x="5974080" y="4436836"/>
            <a:ext cx="5624362" cy="1702399"/>
          </a:xfrm>
        </p:spPr>
        <p:txBody>
          <a:bodyPr tIns="91440" bIns="91440" anchor="ctr" anchorCtr="0">
            <a:normAutofit/>
          </a:bodyPr>
          <a:lstStyle>
            <a:lvl1pPr marL="0" indent="0" algn="l">
              <a:buNone/>
              <a:defRPr sz="1800" b="0" cap="none"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9" name="Subtitle 2"/>
          <p:cNvSpPr txBox="1">
            <a:spLocks/>
          </p:cNvSpPr>
          <p:nvPr userDrawn="1"/>
        </p:nvSpPr>
        <p:spPr>
          <a:xfrm>
            <a:off x="495300" y="786063"/>
            <a:ext cx="3451860" cy="5353172"/>
          </a:xfrm>
          <a:prstGeom prst="rect">
            <a:avLst/>
          </a:prstGeom>
        </p:spPr>
        <p:txBody>
          <a:bodyPr vert="horz" lIns="91440" tIns="91440" rIns="91440" bIns="91440" rtlCol="0" anchor="ctr" anchorCtr="0">
            <a:normAutofit/>
          </a:bodyPr>
          <a:lstStyle>
            <a:lvl1pPr marL="0" indent="0" algn="l" defTabSz="914400" rtl="0" eaLnBrk="1" latinLnBrk="0" hangingPunct="1">
              <a:lnSpc>
                <a:spcPct val="120000"/>
              </a:lnSpc>
              <a:spcBef>
                <a:spcPts val="1000"/>
              </a:spcBef>
              <a:buClr>
                <a:schemeClr val="accent1"/>
              </a:buClr>
              <a:buSzPct val="100000"/>
              <a:buFont typeface="Arial" panose="020B0604020202020204" pitchFamily="34" charset="0"/>
              <a:buNone/>
              <a:defRPr sz="1800" b="0" kern="1200" cap="none" baseline="0">
                <a:solidFill>
                  <a:schemeClr val="tx1"/>
                </a:solidFill>
                <a:effectLst/>
                <a:latin typeface="Arial" charset="0"/>
                <a:ea typeface="Arial" charset="0"/>
                <a:cs typeface="Arial" charset="0"/>
              </a:defRPr>
            </a:lvl1pPr>
            <a:lvl2pPr marL="457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cap="none" baseline="0">
                <a:solidFill>
                  <a:schemeClr val="tx1"/>
                </a:solidFill>
                <a:effectLst/>
                <a:latin typeface="Arial" charset="0"/>
                <a:ea typeface="Arial" charset="0"/>
                <a:cs typeface="Arial" charset="0"/>
              </a:defRPr>
            </a:lvl2pPr>
            <a:lvl3pPr marL="914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a:solidFill>
                  <a:schemeClr val="tx1"/>
                </a:solidFill>
                <a:effectLst/>
                <a:latin typeface="Arial" charset="0"/>
                <a:ea typeface="Arial" charset="0"/>
                <a:cs typeface="Arial" charset="0"/>
              </a:defRPr>
            </a:lvl3pPr>
            <a:lvl4pPr marL="1371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cap="none" baseline="0">
                <a:solidFill>
                  <a:schemeClr val="tx1"/>
                </a:solidFill>
                <a:effectLst/>
                <a:latin typeface="Arial" charset="0"/>
                <a:ea typeface="Arial" charset="0"/>
                <a:cs typeface="Arial" charset="0"/>
              </a:defRPr>
            </a:lvl4pPr>
            <a:lvl5pPr marL="18288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Arial" charset="0"/>
                <a:ea typeface="Arial" charset="0"/>
                <a:cs typeface="Arial" charset="0"/>
              </a:defRPr>
            </a:lvl5pPr>
            <a:lvl6pPr marL="22860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9pPr>
          </a:lstStyle>
          <a:p>
            <a:pPr marL="0" indent="0">
              <a:lnSpc>
                <a:spcPct val="100000"/>
              </a:lnSpc>
              <a:spcBef>
                <a:spcPts val="0"/>
              </a:spcBef>
              <a:buFont typeface="Arial" panose="020B0604020202020204" pitchFamily="34" charset="0"/>
              <a:buNone/>
            </a:pPr>
            <a:r>
              <a:rPr lang="en-US" sz="1600" dirty="0">
                <a:solidFill>
                  <a:schemeClr val="bg1"/>
                </a:solidFill>
                <a:latin typeface="Times New Roman" panose="02020603050405020304" pitchFamily="18" charset="0"/>
                <a:cs typeface="Times New Roman" panose="02020603050405020304" pitchFamily="18" charset="0"/>
              </a:rPr>
              <a:t>Frank</a:t>
            </a:r>
            <a:r>
              <a:rPr lang="en-US" sz="1600" baseline="0" dirty="0">
                <a:solidFill>
                  <a:schemeClr val="bg1"/>
                </a:solidFill>
                <a:latin typeface="Times New Roman" panose="02020603050405020304" pitchFamily="18" charset="0"/>
                <a:cs typeface="Times New Roman" panose="02020603050405020304" pitchFamily="18" charset="0"/>
              </a:rPr>
              <a:t> Porter Graham, Child Development Institute, UNC-CH</a:t>
            </a:r>
          </a:p>
          <a:p>
            <a:pPr marL="0" indent="0">
              <a:lnSpc>
                <a:spcPct val="100000"/>
              </a:lnSpc>
              <a:spcBef>
                <a:spcPts val="0"/>
              </a:spcBef>
              <a:buFont typeface="Arial" panose="020B0604020202020204" pitchFamily="34" charset="0"/>
              <a:buNone/>
            </a:pPr>
            <a:endParaRPr lang="en-US" sz="1600" baseline="0" dirty="0">
              <a:solidFill>
                <a:schemeClr val="bg1"/>
              </a:solidFill>
              <a:latin typeface="Times New Roman" panose="02020603050405020304" pitchFamily="18" charset="0"/>
              <a:cs typeface="Times New Roman" panose="02020603050405020304" pitchFamily="18" charset="0"/>
            </a:endParaRPr>
          </a:p>
          <a:p>
            <a:pPr marL="0" indent="0">
              <a:lnSpc>
                <a:spcPct val="100000"/>
              </a:lnSpc>
              <a:spcBef>
                <a:spcPts val="0"/>
              </a:spcBef>
              <a:buFont typeface="Arial" panose="020B0604020202020204" pitchFamily="34" charset="0"/>
              <a:buNone/>
            </a:pPr>
            <a:r>
              <a:rPr lang="en-US" sz="1600" baseline="0" dirty="0">
                <a:solidFill>
                  <a:schemeClr val="bg1"/>
                </a:solidFill>
                <a:latin typeface="Times New Roman" panose="02020603050405020304" pitchFamily="18" charset="0"/>
                <a:cs typeface="Times New Roman" panose="02020603050405020304" pitchFamily="18" charset="0"/>
              </a:rPr>
              <a:t>SRI International</a:t>
            </a:r>
          </a:p>
          <a:p>
            <a:pPr marL="0" indent="0">
              <a:lnSpc>
                <a:spcPct val="100000"/>
              </a:lnSpc>
              <a:spcBef>
                <a:spcPts val="0"/>
              </a:spcBef>
              <a:buFont typeface="Arial" panose="020B0604020202020204" pitchFamily="34" charset="0"/>
              <a:buNone/>
            </a:pPr>
            <a:endParaRPr lang="en-US" sz="1600" baseline="0" dirty="0">
              <a:solidFill>
                <a:schemeClr val="bg1"/>
              </a:solidFill>
              <a:latin typeface="Times New Roman" panose="02020603050405020304" pitchFamily="18" charset="0"/>
              <a:cs typeface="Times New Roman" panose="02020603050405020304" pitchFamily="18" charset="0"/>
            </a:endParaRPr>
          </a:p>
          <a:p>
            <a:pPr marL="0" indent="0">
              <a:lnSpc>
                <a:spcPct val="100000"/>
              </a:lnSpc>
              <a:spcBef>
                <a:spcPts val="0"/>
              </a:spcBef>
              <a:buFont typeface="Arial" panose="020B0604020202020204" pitchFamily="34" charset="0"/>
              <a:buNone/>
            </a:pPr>
            <a:r>
              <a:rPr lang="en-US" sz="1600" baseline="0" dirty="0">
                <a:solidFill>
                  <a:schemeClr val="bg1"/>
                </a:solidFill>
                <a:latin typeface="Times New Roman" panose="02020603050405020304" pitchFamily="18" charset="0"/>
                <a:cs typeface="Times New Roman" panose="02020603050405020304" pitchFamily="18" charset="0"/>
              </a:rPr>
              <a:t>PACER Center</a:t>
            </a:r>
          </a:p>
          <a:p>
            <a:pPr marL="0" indent="0">
              <a:lnSpc>
                <a:spcPct val="100000"/>
              </a:lnSpc>
              <a:spcBef>
                <a:spcPts val="0"/>
              </a:spcBef>
              <a:buFont typeface="Arial" panose="020B0604020202020204" pitchFamily="34" charset="0"/>
              <a:buNone/>
            </a:pPr>
            <a:endParaRPr lang="en-US" sz="1600" baseline="0" dirty="0">
              <a:solidFill>
                <a:schemeClr val="bg1"/>
              </a:solidFill>
              <a:latin typeface="Times New Roman" panose="02020603050405020304" pitchFamily="18" charset="0"/>
              <a:cs typeface="Times New Roman" panose="02020603050405020304" pitchFamily="18" charset="0"/>
            </a:endParaRPr>
          </a:p>
          <a:p>
            <a:pPr marL="0" indent="0">
              <a:lnSpc>
                <a:spcPct val="100000"/>
              </a:lnSpc>
              <a:spcBef>
                <a:spcPts val="0"/>
              </a:spcBef>
              <a:buFont typeface="Arial" panose="020B0604020202020204" pitchFamily="34" charset="0"/>
              <a:buNone/>
            </a:pPr>
            <a:r>
              <a:rPr lang="en-US" sz="1600" baseline="0" dirty="0">
                <a:solidFill>
                  <a:schemeClr val="bg1"/>
                </a:solidFill>
                <a:latin typeface="Times New Roman" panose="02020603050405020304" pitchFamily="18" charset="0"/>
                <a:cs typeface="Times New Roman" panose="02020603050405020304" pitchFamily="18" charset="0"/>
              </a:rPr>
              <a:t>University of Colorado at Denver</a:t>
            </a:r>
          </a:p>
          <a:p>
            <a:pPr marL="0" indent="0">
              <a:lnSpc>
                <a:spcPct val="100000"/>
              </a:lnSpc>
              <a:spcBef>
                <a:spcPts val="0"/>
              </a:spcBef>
              <a:buFont typeface="Arial" panose="020B0604020202020204" pitchFamily="34" charset="0"/>
              <a:buNone/>
            </a:pPr>
            <a:endParaRPr lang="en-US" sz="1600" baseline="0" dirty="0">
              <a:solidFill>
                <a:schemeClr val="bg1"/>
              </a:solidFill>
              <a:latin typeface="Times New Roman" panose="02020603050405020304" pitchFamily="18" charset="0"/>
              <a:cs typeface="Times New Roman" panose="02020603050405020304" pitchFamily="18" charset="0"/>
            </a:endParaRPr>
          </a:p>
          <a:p>
            <a:pPr marL="0" indent="0">
              <a:lnSpc>
                <a:spcPct val="100000"/>
              </a:lnSpc>
              <a:spcBef>
                <a:spcPts val="0"/>
              </a:spcBef>
              <a:buFont typeface="Arial" panose="020B0604020202020204" pitchFamily="34" charset="0"/>
              <a:buNone/>
            </a:pPr>
            <a:r>
              <a:rPr lang="en-US" sz="1600" baseline="0" dirty="0">
                <a:solidFill>
                  <a:schemeClr val="bg1"/>
                </a:solidFill>
                <a:latin typeface="Times New Roman" panose="02020603050405020304" pitchFamily="18" charset="0"/>
                <a:cs typeface="Times New Roman" panose="02020603050405020304" pitchFamily="18" charset="0"/>
              </a:rPr>
              <a:t>University of South Florida</a:t>
            </a:r>
          </a:p>
          <a:p>
            <a:pPr marL="0" indent="0">
              <a:lnSpc>
                <a:spcPct val="100000"/>
              </a:lnSpc>
              <a:spcBef>
                <a:spcPts val="0"/>
              </a:spcBef>
              <a:buFont typeface="Arial" panose="020B0604020202020204" pitchFamily="34" charset="0"/>
              <a:buNone/>
            </a:pPr>
            <a:endParaRPr lang="en-US" sz="1600" baseline="0" dirty="0">
              <a:solidFill>
                <a:schemeClr val="bg1"/>
              </a:solidFill>
              <a:latin typeface="Times New Roman" panose="02020603050405020304" pitchFamily="18" charset="0"/>
              <a:cs typeface="Times New Roman" panose="02020603050405020304" pitchFamily="18" charset="0"/>
            </a:endParaRPr>
          </a:p>
          <a:p>
            <a:pPr marL="0" indent="0">
              <a:lnSpc>
                <a:spcPct val="100000"/>
              </a:lnSpc>
              <a:spcBef>
                <a:spcPts val="0"/>
              </a:spcBef>
              <a:buFont typeface="Arial" panose="020B0604020202020204" pitchFamily="34" charset="0"/>
              <a:buNone/>
            </a:pPr>
            <a:r>
              <a:rPr lang="en-US" sz="1600" baseline="0" dirty="0">
                <a:solidFill>
                  <a:schemeClr val="bg1"/>
                </a:solidFill>
                <a:latin typeface="Times New Roman" panose="02020603050405020304" pitchFamily="18" charset="0"/>
                <a:cs typeface="Times New Roman" panose="02020603050405020304" pitchFamily="18" charset="0"/>
              </a:rPr>
              <a:t>Walsh Taylor, Inc.</a:t>
            </a:r>
          </a:p>
          <a:p>
            <a:pPr marL="0" indent="0">
              <a:lnSpc>
                <a:spcPct val="100000"/>
              </a:lnSpc>
              <a:spcBef>
                <a:spcPts val="0"/>
              </a:spcBef>
              <a:buFont typeface="Arial" panose="020B0604020202020204" pitchFamily="34" charset="0"/>
              <a:buNone/>
            </a:pPr>
            <a:endParaRPr lang="en-US" sz="1600" baseline="0" dirty="0">
              <a:solidFill>
                <a:schemeClr val="bg1"/>
              </a:solidFill>
              <a:latin typeface="Times New Roman" panose="02020603050405020304" pitchFamily="18" charset="0"/>
              <a:cs typeface="Times New Roman" panose="02020603050405020304" pitchFamily="18" charset="0"/>
            </a:endParaRPr>
          </a:p>
          <a:p>
            <a:pPr marL="0" indent="0">
              <a:lnSpc>
                <a:spcPct val="100000"/>
              </a:lnSpc>
              <a:spcBef>
                <a:spcPts val="0"/>
              </a:spcBef>
              <a:buFont typeface="Arial" panose="020B0604020202020204" pitchFamily="34" charset="0"/>
              <a:buNone/>
            </a:pPr>
            <a:r>
              <a:rPr lang="en-US" sz="1600" baseline="0" dirty="0">
                <a:solidFill>
                  <a:schemeClr val="bg1"/>
                </a:solidFill>
                <a:latin typeface="Times New Roman" panose="02020603050405020304" pitchFamily="18" charset="0"/>
                <a:cs typeface="Times New Roman" panose="02020603050405020304" pitchFamily="18" charset="0"/>
              </a:rPr>
              <a:t>Division for Early Childhood, Council for Exceptional Children</a:t>
            </a:r>
          </a:p>
          <a:p>
            <a:pPr marL="0" indent="0">
              <a:lnSpc>
                <a:spcPct val="100000"/>
              </a:lnSpc>
              <a:spcBef>
                <a:spcPts val="0"/>
              </a:spcBef>
              <a:buFont typeface="Arial" panose="020B0604020202020204" pitchFamily="34" charset="0"/>
              <a:buNone/>
            </a:pPr>
            <a:endParaRPr lang="en-US" sz="1600" baseline="0" dirty="0">
              <a:solidFill>
                <a:schemeClr val="bg1"/>
              </a:solidFill>
              <a:latin typeface="Times New Roman" panose="02020603050405020304" pitchFamily="18" charset="0"/>
              <a:cs typeface="Times New Roman" panose="02020603050405020304" pitchFamily="18" charset="0"/>
            </a:endParaRPr>
          </a:p>
          <a:p>
            <a:pPr marL="0" indent="0">
              <a:lnSpc>
                <a:spcPct val="100000"/>
              </a:lnSpc>
              <a:spcBef>
                <a:spcPts val="0"/>
              </a:spcBef>
              <a:buFont typeface="Arial" panose="020B0604020202020204" pitchFamily="34" charset="0"/>
              <a:buNone/>
            </a:pPr>
            <a:r>
              <a:rPr lang="en-US" sz="1600" baseline="0" dirty="0">
                <a:solidFill>
                  <a:schemeClr val="bg1"/>
                </a:solidFill>
                <a:latin typeface="Times New Roman" panose="02020603050405020304" pitchFamily="18" charset="0"/>
                <a:cs typeface="Times New Roman" panose="02020603050405020304" pitchFamily="18" charset="0"/>
              </a:rPr>
              <a:t>Parent to Parent of Georgia, Inc.</a:t>
            </a:r>
          </a:p>
          <a:p>
            <a:endParaRPr lang="en-US" dirty="0">
              <a:solidFill>
                <a:schemeClr val="bg1"/>
              </a:solidFill>
            </a:endParaRPr>
          </a:p>
        </p:txBody>
      </p:sp>
      <p:cxnSp>
        <p:nvCxnSpPr>
          <p:cNvPr id="13" name="Straight Connector 12"/>
          <p:cNvCxnSpPr/>
          <p:nvPr userDrawn="1"/>
        </p:nvCxnSpPr>
        <p:spPr>
          <a:xfrm>
            <a:off x="5974080" y="1906003"/>
            <a:ext cx="5624362"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4" name="Picture 13" title="Logo: ECTA Cente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974080" y="268899"/>
            <a:ext cx="5624362" cy="1426734"/>
          </a:xfrm>
          <a:prstGeom prst="rect">
            <a:avLst/>
          </a:prstGeom>
        </p:spPr>
      </p:pic>
      <p:cxnSp>
        <p:nvCxnSpPr>
          <p:cNvPr id="10" name="Straight Connector 9"/>
          <p:cNvCxnSpPr/>
          <p:nvPr userDrawn="1"/>
        </p:nvCxnSpPr>
        <p:spPr>
          <a:xfrm>
            <a:off x="607996" y="5371558"/>
            <a:ext cx="3474720"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551849" y="1136443"/>
            <a:ext cx="3474720"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7829" y="226979"/>
            <a:ext cx="11005456" cy="899693"/>
          </a:xfrm>
        </p:spPr>
        <p:txBody>
          <a:bodyPr/>
          <a:lstStyle>
            <a:lvl1pPr>
              <a:defRPr cap="none"/>
            </a:lvl1pPr>
          </a:lstStyle>
          <a:p>
            <a:r>
              <a:rPr lang="en-US" dirty="0"/>
              <a:t>Click to edit master title style</a:t>
            </a:r>
          </a:p>
        </p:txBody>
      </p:sp>
      <p:sp>
        <p:nvSpPr>
          <p:cNvPr id="3" name="Content Placeholder 2"/>
          <p:cNvSpPr>
            <a:spLocks noGrp="1"/>
          </p:cNvSpPr>
          <p:nvPr>
            <p:ph sz="half" idx="1"/>
          </p:nvPr>
        </p:nvSpPr>
        <p:spPr>
          <a:xfrm>
            <a:off x="587829" y="1368358"/>
            <a:ext cx="5388428" cy="40911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4856" y="1376140"/>
            <a:ext cx="5388429" cy="40827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Footer Placeholder 4"/>
          <p:cNvSpPr>
            <a:spLocks noGrp="1"/>
          </p:cNvSpPr>
          <p:nvPr>
            <p:ph type="ftr" sz="quarter" idx="3"/>
          </p:nvPr>
        </p:nvSpPr>
        <p:spPr>
          <a:xfrm>
            <a:off x="2229633" y="6349533"/>
            <a:ext cx="8130877" cy="496463"/>
          </a:xfrm>
          <a:prstGeom prst="rect">
            <a:avLst/>
          </a:prstGeom>
        </p:spPr>
        <p:txBody>
          <a:bodyPr anchor="ctr" anchorCtr="0"/>
          <a:lstStyle>
            <a:lvl1pPr>
              <a:defRPr sz="1100">
                <a:solidFill>
                  <a:schemeClr val="bg1"/>
                </a:solidFill>
              </a:defRPr>
            </a:lvl1pPr>
          </a:lstStyle>
          <a:p>
            <a:r>
              <a:rPr lang="en-US" dirty="0"/>
              <a:t>TA planning meeting, March 22, 2018</a:t>
            </a:r>
          </a:p>
        </p:txBody>
      </p:sp>
      <p:sp>
        <p:nvSpPr>
          <p:cNvPr id="13" name="Slide Number Placeholder 5"/>
          <p:cNvSpPr>
            <a:spLocks noGrp="1"/>
          </p:cNvSpPr>
          <p:nvPr>
            <p:ph type="sldNum" sz="quarter" idx="4"/>
          </p:nvPr>
        </p:nvSpPr>
        <p:spPr>
          <a:xfrm>
            <a:off x="10360510" y="6349534"/>
            <a:ext cx="1232776" cy="503578"/>
          </a:xfrm>
          <a:prstGeom prst="rect">
            <a:avLst/>
          </a:prstGeom>
        </p:spPr>
        <p:txBody>
          <a:bodyPr anchor="ctr" anchorCtr="0"/>
          <a:lstStyle>
            <a:lvl1pPr algn="r">
              <a:defRPr sz="2000" b="1">
                <a:solidFill>
                  <a:schemeClr val="bg1"/>
                </a:solidFill>
              </a:defRPr>
            </a:lvl1pPr>
          </a:lstStyle>
          <a:p>
            <a:fld id="{8FF8BE51-C3B0-9B4F-9A06-4F809A9A7941}" type="slidenum">
              <a:rPr lang="en-US" smtClean="0"/>
              <a:pPr/>
              <a:t>‹#›</a:t>
            </a:fld>
            <a:endParaRPr lang="en-US" dirty="0"/>
          </a:p>
        </p:txBody>
      </p:sp>
      <p:pic>
        <p:nvPicPr>
          <p:cNvPr id="8" name="Picture 7" title="Logo: ECTA Cen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7828" y="6275121"/>
            <a:ext cx="1353705" cy="513985"/>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7829" y="226989"/>
            <a:ext cx="11005457" cy="911753"/>
          </a:xfrm>
        </p:spPr>
        <p:txBody>
          <a:bodyPr/>
          <a:lstStyle>
            <a:lvl1pPr>
              <a:defRPr cap="none"/>
            </a:lvl1pPr>
          </a:lstStyle>
          <a:p>
            <a:r>
              <a:rPr lang="en-US" dirty="0"/>
              <a:t>Click to edit master title style</a:t>
            </a:r>
          </a:p>
        </p:txBody>
      </p:sp>
      <p:sp>
        <p:nvSpPr>
          <p:cNvPr id="3" name="Text Placeholder 2"/>
          <p:cNvSpPr>
            <a:spLocks noGrp="1"/>
          </p:cNvSpPr>
          <p:nvPr>
            <p:ph type="body" idx="1"/>
          </p:nvPr>
        </p:nvSpPr>
        <p:spPr>
          <a:xfrm>
            <a:off x="587829" y="1258112"/>
            <a:ext cx="5388428" cy="771302"/>
          </a:xfrm>
          <a:solidFill>
            <a:schemeClr val="accent5">
              <a:lumMod val="75000"/>
            </a:schemeClr>
          </a:solidFill>
          <a:ln w="50800">
            <a:solidFill>
              <a:schemeClr val="accent5"/>
            </a:solidFill>
          </a:ln>
        </p:spPr>
        <p:txBody>
          <a:bodyPr anchor="b">
            <a:normAutofit/>
          </a:bodyPr>
          <a:lstStyle>
            <a:lvl1pPr marL="0" indent="0">
              <a:lnSpc>
                <a:spcPct val="100000"/>
              </a:lnSpc>
              <a:buNone/>
              <a:defRPr sz="22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87829" y="2148785"/>
            <a:ext cx="5388428" cy="3319942"/>
          </a:xfrm>
          <a:solidFill>
            <a:schemeClr val="accent5">
              <a:lumMod val="20000"/>
              <a:lumOff val="80000"/>
            </a:schemeClr>
          </a:solidFill>
          <a:effectLst>
            <a:softEdge rad="12700"/>
          </a:effectLst>
        </p:spPr>
        <p:txBody>
          <a:bodyPr/>
          <a:lstStyle>
            <a:lvl1pPr>
              <a:buClr>
                <a:schemeClr val="accent5"/>
              </a:buClr>
              <a:defRPr/>
            </a:lvl1pPr>
            <a:lvl2pPr>
              <a:buClr>
                <a:schemeClr val="accent5"/>
              </a:buClr>
              <a:defRPr/>
            </a:lvl2pPr>
            <a:lvl3pPr>
              <a:buClr>
                <a:schemeClr val="accent5"/>
              </a:buClr>
              <a:defRPr/>
            </a:lvl3pPr>
            <a:lvl4pPr>
              <a:buClr>
                <a:schemeClr val="accent5"/>
              </a:buClr>
              <a:defRPr/>
            </a:lvl4pPr>
            <a:lvl5pPr>
              <a:buClr>
                <a:schemeClr val="accent5"/>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204857" y="1261287"/>
            <a:ext cx="5388429" cy="771585"/>
          </a:xfrm>
          <a:solidFill>
            <a:schemeClr val="accent2">
              <a:lumMod val="75000"/>
            </a:schemeClr>
          </a:solidFill>
          <a:ln w="50800">
            <a:solidFill>
              <a:schemeClr val="accent2"/>
            </a:solidFill>
          </a:ln>
        </p:spPr>
        <p:txBody>
          <a:bodyPr anchor="b">
            <a:normAutofit/>
          </a:bodyPr>
          <a:lstStyle>
            <a:lvl1pPr marL="0" indent="0">
              <a:lnSpc>
                <a:spcPct val="100000"/>
              </a:lnSpc>
              <a:buNone/>
              <a:defRPr sz="22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204857" y="2147817"/>
            <a:ext cx="5388429" cy="3311046"/>
          </a:xfrm>
          <a:solidFill>
            <a:schemeClr val="accent2">
              <a:lumMod val="20000"/>
              <a:lumOff val="80000"/>
            </a:schemeClr>
          </a:solidFill>
          <a:effectLst>
            <a:softEdge rad="12700"/>
          </a:effectLst>
        </p:spPr>
        <p:txBody>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Footer Placeholder 4"/>
          <p:cNvSpPr>
            <a:spLocks noGrp="1"/>
          </p:cNvSpPr>
          <p:nvPr>
            <p:ph type="ftr" sz="quarter" idx="11"/>
          </p:nvPr>
        </p:nvSpPr>
        <p:spPr>
          <a:xfrm>
            <a:off x="2229633" y="6349533"/>
            <a:ext cx="8130877" cy="496463"/>
          </a:xfrm>
          <a:prstGeom prst="rect">
            <a:avLst/>
          </a:prstGeom>
        </p:spPr>
        <p:txBody>
          <a:bodyPr anchor="ctr" anchorCtr="0"/>
          <a:lstStyle>
            <a:lvl1pPr>
              <a:defRPr sz="1100">
                <a:solidFill>
                  <a:schemeClr val="bg1"/>
                </a:solidFill>
              </a:defRPr>
            </a:lvl1pPr>
          </a:lstStyle>
          <a:p>
            <a:r>
              <a:rPr lang="en-US" dirty="0"/>
              <a:t>TA planning meeting, March 22, 2018</a:t>
            </a:r>
          </a:p>
        </p:txBody>
      </p:sp>
      <p:sp>
        <p:nvSpPr>
          <p:cNvPr id="15" name="Slide Number Placeholder 5"/>
          <p:cNvSpPr>
            <a:spLocks noGrp="1"/>
          </p:cNvSpPr>
          <p:nvPr>
            <p:ph type="sldNum" sz="quarter" idx="12"/>
          </p:nvPr>
        </p:nvSpPr>
        <p:spPr>
          <a:xfrm>
            <a:off x="10360510" y="6349534"/>
            <a:ext cx="1232776" cy="503578"/>
          </a:xfrm>
          <a:prstGeom prst="rect">
            <a:avLst/>
          </a:prstGeom>
        </p:spPr>
        <p:txBody>
          <a:bodyPr anchor="ctr" anchorCtr="0"/>
          <a:lstStyle>
            <a:lvl1pPr algn="r">
              <a:defRPr sz="2000" b="1">
                <a:solidFill>
                  <a:schemeClr val="bg1"/>
                </a:solidFill>
              </a:defRPr>
            </a:lvl1pPr>
          </a:lstStyle>
          <a:p>
            <a:fld id="{8FF8BE51-C3B0-9B4F-9A06-4F809A9A7941}" type="slidenum">
              <a:rPr lang="en-US" smtClean="0"/>
              <a:pPr/>
              <a:t>‹#›</a:t>
            </a:fld>
            <a:endParaRPr lang="en-US" dirty="0"/>
          </a:p>
        </p:txBody>
      </p:sp>
      <p:pic>
        <p:nvPicPr>
          <p:cNvPr id="10" name="Picture 9" title="Logo: ECTA Cen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7828" y="6275121"/>
            <a:ext cx="1353705" cy="513985"/>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7829" y="226989"/>
            <a:ext cx="11005457" cy="911753"/>
          </a:xfrm>
        </p:spPr>
        <p:txBody>
          <a:bodyPr/>
          <a:lstStyle>
            <a:lvl1pPr>
              <a:defRPr cap="none"/>
            </a:lvl1pPr>
          </a:lstStyle>
          <a:p>
            <a:r>
              <a:rPr lang="en-US" dirty="0"/>
              <a:t>Click to edit master title style</a:t>
            </a:r>
          </a:p>
        </p:txBody>
      </p:sp>
      <p:sp>
        <p:nvSpPr>
          <p:cNvPr id="3" name="Text Placeholder 2"/>
          <p:cNvSpPr>
            <a:spLocks noGrp="1"/>
          </p:cNvSpPr>
          <p:nvPr>
            <p:ph type="body" idx="1"/>
          </p:nvPr>
        </p:nvSpPr>
        <p:spPr>
          <a:xfrm>
            <a:off x="587829" y="1258112"/>
            <a:ext cx="5388428" cy="771302"/>
          </a:xfrm>
          <a:solidFill>
            <a:schemeClr val="accent3">
              <a:lumMod val="75000"/>
            </a:schemeClr>
          </a:solidFill>
          <a:ln w="50800">
            <a:solidFill>
              <a:schemeClr val="accent3"/>
            </a:solidFill>
          </a:ln>
        </p:spPr>
        <p:txBody>
          <a:bodyPr anchor="b">
            <a:normAutofit/>
          </a:bodyPr>
          <a:lstStyle>
            <a:lvl1pPr marL="0" indent="0">
              <a:lnSpc>
                <a:spcPct val="100000"/>
              </a:lnSpc>
              <a:buNone/>
              <a:defRPr sz="22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87829" y="2148785"/>
            <a:ext cx="5388428" cy="3319942"/>
          </a:xfrm>
          <a:solidFill>
            <a:schemeClr val="accent3">
              <a:lumMod val="20000"/>
              <a:lumOff val="80000"/>
            </a:schemeClr>
          </a:solidFill>
          <a:effectLst>
            <a:softEdge rad="12700"/>
          </a:effectLst>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204857" y="1261287"/>
            <a:ext cx="5388429" cy="771585"/>
          </a:xfrm>
          <a:solidFill>
            <a:schemeClr val="accent6">
              <a:lumMod val="75000"/>
            </a:schemeClr>
          </a:solidFill>
          <a:ln w="50800">
            <a:solidFill>
              <a:schemeClr val="accent6"/>
            </a:solidFill>
          </a:ln>
        </p:spPr>
        <p:txBody>
          <a:bodyPr anchor="b">
            <a:normAutofit/>
          </a:bodyPr>
          <a:lstStyle>
            <a:lvl1pPr marL="0" indent="0">
              <a:lnSpc>
                <a:spcPct val="100000"/>
              </a:lnSpc>
              <a:buNone/>
              <a:defRPr sz="22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204857" y="2147817"/>
            <a:ext cx="5388429" cy="3311046"/>
          </a:xfrm>
          <a:solidFill>
            <a:schemeClr val="accent6">
              <a:lumMod val="20000"/>
              <a:lumOff val="80000"/>
            </a:schemeClr>
          </a:solidFill>
          <a:effectLst>
            <a:softEdge rad="12700"/>
          </a:effectLst>
        </p:spPr>
        <p:txBody>
          <a:bodyPr/>
          <a:lstStyle>
            <a:lvl1pPr>
              <a:buClr>
                <a:schemeClr val="accent6"/>
              </a:buClr>
              <a:defRPr/>
            </a:lvl1pPr>
            <a:lvl2pPr>
              <a:buClr>
                <a:schemeClr val="accent6"/>
              </a:buClr>
              <a:defRPr/>
            </a:lvl2pPr>
            <a:lvl3pPr>
              <a:buClr>
                <a:schemeClr val="accent6"/>
              </a:buClr>
              <a:defRPr/>
            </a:lvl3pPr>
            <a:lvl4pPr>
              <a:buClr>
                <a:schemeClr val="accent6"/>
              </a:buClr>
              <a:defRPr/>
            </a:lvl4pPr>
            <a:lvl5pPr>
              <a:buClr>
                <a:schemeClr val="accent6"/>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Footer Placeholder 4"/>
          <p:cNvSpPr>
            <a:spLocks noGrp="1"/>
          </p:cNvSpPr>
          <p:nvPr>
            <p:ph type="ftr" sz="quarter" idx="11"/>
          </p:nvPr>
        </p:nvSpPr>
        <p:spPr>
          <a:xfrm>
            <a:off x="2229633" y="6349533"/>
            <a:ext cx="8130877" cy="496463"/>
          </a:xfrm>
          <a:prstGeom prst="rect">
            <a:avLst/>
          </a:prstGeom>
        </p:spPr>
        <p:txBody>
          <a:bodyPr anchor="ctr" anchorCtr="0"/>
          <a:lstStyle>
            <a:lvl1pPr>
              <a:defRPr sz="1100">
                <a:solidFill>
                  <a:schemeClr val="bg1"/>
                </a:solidFill>
              </a:defRPr>
            </a:lvl1pPr>
          </a:lstStyle>
          <a:p>
            <a:r>
              <a:rPr lang="en-US" dirty="0"/>
              <a:t>TA planning meeting, March 22, 2018</a:t>
            </a:r>
          </a:p>
        </p:txBody>
      </p:sp>
      <p:sp>
        <p:nvSpPr>
          <p:cNvPr id="15" name="Slide Number Placeholder 5"/>
          <p:cNvSpPr>
            <a:spLocks noGrp="1"/>
          </p:cNvSpPr>
          <p:nvPr>
            <p:ph type="sldNum" sz="quarter" idx="12"/>
          </p:nvPr>
        </p:nvSpPr>
        <p:spPr>
          <a:xfrm>
            <a:off x="10360510" y="6349534"/>
            <a:ext cx="1232776" cy="503578"/>
          </a:xfrm>
          <a:prstGeom prst="rect">
            <a:avLst/>
          </a:prstGeom>
        </p:spPr>
        <p:txBody>
          <a:bodyPr anchor="ctr" anchorCtr="0"/>
          <a:lstStyle>
            <a:lvl1pPr algn="r">
              <a:defRPr sz="2000" b="1">
                <a:solidFill>
                  <a:schemeClr val="bg1"/>
                </a:solidFill>
              </a:defRPr>
            </a:lvl1pPr>
          </a:lstStyle>
          <a:p>
            <a:fld id="{8FF8BE51-C3B0-9B4F-9A06-4F809A9A7941}" type="slidenum">
              <a:rPr lang="en-US" smtClean="0"/>
              <a:pPr/>
              <a:t>‹#›</a:t>
            </a:fld>
            <a:endParaRPr lang="en-US" dirty="0"/>
          </a:p>
        </p:txBody>
      </p:sp>
      <p:pic>
        <p:nvPicPr>
          <p:cNvPr id="10" name="Picture 9" title="Logo: ECTA Cen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7828" y="6275121"/>
            <a:ext cx="1353705" cy="513985"/>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cap="none"/>
            </a:lvl1pPr>
          </a:lstStyle>
          <a:p>
            <a:r>
              <a:rPr lang="en-US" dirty="0"/>
              <a:t>Click to edit master title style</a:t>
            </a:r>
          </a:p>
        </p:txBody>
      </p:sp>
      <p:sp>
        <p:nvSpPr>
          <p:cNvPr id="9" name="Footer Placeholder 4"/>
          <p:cNvSpPr>
            <a:spLocks noGrp="1"/>
          </p:cNvSpPr>
          <p:nvPr>
            <p:ph type="ftr" sz="quarter" idx="3"/>
          </p:nvPr>
        </p:nvSpPr>
        <p:spPr>
          <a:xfrm>
            <a:off x="2229633" y="6349533"/>
            <a:ext cx="8130877" cy="496463"/>
          </a:xfrm>
          <a:prstGeom prst="rect">
            <a:avLst/>
          </a:prstGeom>
        </p:spPr>
        <p:txBody>
          <a:bodyPr anchor="ctr" anchorCtr="0"/>
          <a:lstStyle>
            <a:lvl1pPr>
              <a:defRPr sz="1100">
                <a:solidFill>
                  <a:schemeClr val="bg1"/>
                </a:solidFill>
              </a:defRPr>
            </a:lvl1pPr>
          </a:lstStyle>
          <a:p>
            <a:r>
              <a:rPr lang="en-US" dirty="0"/>
              <a:t>TA planning meeting, March 22, 2018</a:t>
            </a:r>
          </a:p>
        </p:txBody>
      </p:sp>
      <p:sp>
        <p:nvSpPr>
          <p:cNvPr id="10" name="Slide Number Placeholder 5"/>
          <p:cNvSpPr>
            <a:spLocks noGrp="1"/>
          </p:cNvSpPr>
          <p:nvPr>
            <p:ph type="sldNum" sz="quarter" idx="4"/>
          </p:nvPr>
        </p:nvSpPr>
        <p:spPr>
          <a:xfrm>
            <a:off x="10360510" y="6349534"/>
            <a:ext cx="1232776" cy="503578"/>
          </a:xfrm>
          <a:prstGeom prst="rect">
            <a:avLst/>
          </a:prstGeom>
        </p:spPr>
        <p:txBody>
          <a:bodyPr anchor="ctr" anchorCtr="0"/>
          <a:lstStyle>
            <a:lvl1pPr algn="r">
              <a:defRPr sz="2000" b="1">
                <a:solidFill>
                  <a:schemeClr val="bg1"/>
                </a:solidFill>
              </a:defRPr>
            </a:lvl1pPr>
          </a:lstStyle>
          <a:p>
            <a:fld id="{8FF8BE51-C3B0-9B4F-9A06-4F809A9A7941}" type="slidenum">
              <a:rPr lang="en-US" smtClean="0"/>
              <a:pPr/>
              <a:t>‹#›</a:t>
            </a:fld>
            <a:endParaRPr lang="en-US" dirty="0"/>
          </a:p>
        </p:txBody>
      </p:sp>
      <p:pic>
        <p:nvPicPr>
          <p:cNvPr id="6" name="Picture 5" title="Logo: ECTA Cen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7828" y="6275121"/>
            <a:ext cx="1353705" cy="513985"/>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2229633" y="6349533"/>
            <a:ext cx="8130877" cy="496463"/>
          </a:xfrm>
          <a:prstGeom prst="rect">
            <a:avLst/>
          </a:prstGeom>
        </p:spPr>
        <p:txBody>
          <a:bodyPr anchor="ctr" anchorCtr="0"/>
          <a:lstStyle>
            <a:lvl1pPr>
              <a:defRPr sz="1100">
                <a:solidFill>
                  <a:schemeClr val="bg1"/>
                </a:solidFill>
              </a:defRPr>
            </a:lvl1pPr>
          </a:lstStyle>
          <a:p>
            <a:r>
              <a:rPr lang="en-US" dirty="0"/>
              <a:t>TA planning meeting, March 22, 2018</a:t>
            </a:r>
          </a:p>
        </p:txBody>
      </p:sp>
      <p:sp>
        <p:nvSpPr>
          <p:cNvPr id="7" name="Slide Number Placeholder 5"/>
          <p:cNvSpPr>
            <a:spLocks noGrp="1"/>
          </p:cNvSpPr>
          <p:nvPr>
            <p:ph type="sldNum" sz="quarter" idx="4"/>
          </p:nvPr>
        </p:nvSpPr>
        <p:spPr>
          <a:xfrm>
            <a:off x="10360510" y="6349534"/>
            <a:ext cx="1232776" cy="503578"/>
          </a:xfrm>
          <a:prstGeom prst="rect">
            <a:avLst/>
          </a:prstGeom>
        </p:spPr>
        <p:txBody>
          <a:bodyPr anchor="ctr" anchorCtr="0"/>
          <a:lstStyle>
            <a:lvl1pPr algn="r">
              <a:defRPr sz="2000" b="1">
                <a:solidFill>
                  <a:schemeClr val="bg1"/>
                </a:solidFill>
              </a:defRPr>
            </a:lvl1pPr>
          </a:lstStyle>
          <a:p>
            <a:fld id="{8FF8BE51-C3B0-9B4F-9A06-4F809A9A7941}" type="slidenum">
              <a:rPr lang="en-US" smtClean="0"/>
              <a:pPr/>
              <a:t>‹#›</a:t>
            </a:fld>
            <a:endParaRPr lang="en-US" dirty="0"/>
          </a:p>
        </p:txBody>
      </p:sp>
      <p:pic>
        <p:nvPicPr>
          <p:cNvPr id="5" name="Picture 4" title="Logo: ECTA Cen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7828" y="6275121"/>
            <a:ext cx="1353705" cy="513985"/>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7829" y="798973"/>
            <a:ext cx="4129941" cy="2247117"/>
          </a:xfrm>
        </p:spPr>
        <p:txBody>
          <a:bodyPr anchor="b">
            <a:normAutofit/>
          </a:bodyPr>
          <a:lstStyle>
            <a:lvl1pPr algn="ctr">
              <a:defRPr sz="2400" cap="none">
                <a:solidFill>
                  <a:schemeClr val="accent4"/>
                </a:solidFill>
              </a:defRPr>
            </a:lvl1pPr>
          </a:lstStyle>
          <a:p>
            <a:r>
              <a:rPr lang="en-US" dirty="0"/>
              <a:t>Click to edit master title style</a:t>
            </a:r>
          </a:p>
        </p:txBody>
      </p:sp>
      <p:sp>
        <p:nvSpPr>
          <p:cNvPr id="3" name="Content Placeholder 2"/>
          <p:cNvSpPr>
            <a:spLocks noGrp="1"/>
          </p:cNvSpPr>
          <p:nvPr>
            <p:ph idx="1"/>
          </p:nvPr>
        </p:nvSpPr>
        <p:spPr>
          <a:xfrm>
            <a:off x="5043714" y="798974"/>
            <a:ext cx="6549572"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87329" y="3205491"/>
            <a:ext cx="4132356"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Footer Placeholder 4"/>
          <p:cNvSpPr>
            <a:spLocks noGrp="1"/>
          </p:cNvSpPr>
          <p:nvPr>
            <p:ph type="ftr" sz="quarter" idx="3"/>
          </p:nvPr>
        </p:nvSpPr>
        <p:spPr>
          <a:xfrm>
            <a:off x="2229633" y="6349533"/>
            <a:ext cx="8130877" cy="496463"/>
          </a:xfrm>
          <a:prstGeom prst="rect">
            <a:avLst/>
          </a:prstGeom>
        </p:spPr>
        <p:txBody>
          <a:bodyPr anchor="ctr" anchorCtr="0"/>
          <a:lstStyle>
            <a:lvl1pPr>
              <a:defRPr sz="1100">
                <a:solidFill>
                  <a:schemeClr val="bg1"/>
                </a:solidFill>
              </a:defRPr>
            </a:lvl1pPr>
          </a:lstStyle>
          <a:p>
            <a:r>
              <a:rPr lang="en-US" dirty="0"/>
              <a:t>TA planning meeting, March 22, 2018</a:t>
            </a:r>
          </a:p>
        </p:txBody>
      </p:sp>
      <p:sp>
        <p:nvSpPr>
          <p:cNvPr id="12" name="Slide Number Placeholder 5"/>
          <p:cNvSpPr>
            <a:spLocks noGrp="1"/>
          </p:cNvSpPr>
          <p:nvPr>
            <p:ph type="sldNum" sz="quarter" idx="4"/>
          </p:nvPr>
        </p:nvSpPr>
        <p:spPr>
          <a:xfrm>
            <a:off x="10360510" y="6349534"/>
            <a:ext cx="1232776" cy="503578"/>
          </a:xfrm>
          <a:prstGeom prst="rect">
            <a:avLst/>
          </a:prstGeom>
        </p:spPr>
        <p:txBody>
          <a:bodyPr anchor="ctr" anchorCtr="0"/>
          <a:lstStyle>
            <a:lvl1pPr algn="r">
              <a:defRPr sz="2000" b="1">
                <a:solidFill>
                  <a:schemeClr val="bg1"/>
                </a:solidFill>
              </a:defRPr>
            </a:lvl1pPr>
          </a:lstStyle>
          <a:p>
            <a:fld id="{8FF8BE51-C3B0-9B4F-9A06-4F809A9A7941}" type="slidenum">
              <a:rPr lang="en-US" smtClean="0"/>
              <a:pPr/>
              <a:t>‹#›</a:t>
            </a:fld>
            <a:endParaRPr lang="en-US" dirty="0"/>
          </a:p>
        </p:txBody>
      </p:sp>
      <p:pic>
        <p:nvPicPr>
          <p:cNvPr id="8" name="Picture 7" title="Logo: ECTA Cen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7828" y="6275121"/>
            <a:ext cx="1353705" cy="513985"/>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CTA disclaimer">
    <p:spTree>
      <p:nvGrpSpPr>
        <p:cNvPr id="1" name=""/>
        <p:cNvGrpSpPr/>
        <p:nvPr/>
      </p:nvGrpSpPr>
      <p:grpSpPr>
        <a:xfrm>
          <a:off x="0" y="0"/>
          <a:ext cx="0" cy="0"/>
          <a:chOff x="0" y="0"/>
          <a:chExt cx="0" cy="0"/>
        </a:xfrm>
      </p:grpSpPr>
      <p:sp>
        <p:nvSpPr>
          <p:cNvPr id="10" name="Slide Number Placeholder 5"/>
          <p:cNvSpPr>
            <a:spLocks noGrp="1"/>
          </p:cNvSpPr>
          <p:nvPr>
            <p:ph type="sldNum" sz="quarter" idx="4"/>
          </p:nvPr>
        </p:nvSpPr>
        <p:spPr>
          <a:xfrm>
            <a:off x="10360510" y="6349534"/>
            <a:ext cx="1232776" cy="503578"/>
          </a:xfrm>
          <a:prstGeom prst="rect">
            <a:avLst/>
          </a:prstGeom>
        </p:spPr>
        <p:txBody>
          <a:bodyPr anchor="ctr" anchorCtr="0"/>
          <a:lstStyle>
            <a:lvl1pPr algn="r">
              <a:defRPr sz="2000" b="1">
                <a:solidFill>
                  <a:schemeClr val="bg1"/>
                </a:solidFill>
              </a:defRPr>
            </a:lvl1pPr>
          </a:lstStyle>
          <a:p>
            <a:fld id="{8FF8BE51-C3B0-9B4F-9A06-4F809A9A7941}" type="slidenum">
              <a:rPr lang="en-US" smtClean="0"/>
              <a:pPr/>
              <a:t>‹#›</a:t>
            </a:fld>
            <a:endParaRPr lang="en-US" dirty="0"/>
          </a:p>
        </p:txBody>
      </p:sp>
      <p:cxnSp>
        <p:nvCxnSpPr>
          <p:cNvPr id="8" name="Straight Connector 7"/>
          <p:cNvCxnSpPr/>
          <p:nvPr userDrawn="1"/>
        </p:nvCxnSpPr>
        <p:spPr>
          <a:xfrm>
            <a:off x="1941533" y="3713663"/>
            <a:ext cx="8299747"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p:ph type="title"/>
          </p:nvPr>
        </p:nvSpPr>
        <p:spPr>
          <a:xfrm>
            <a:off x="1973580" y="2523098"/>
            <a:ext cx="8259347" cy="913250"/>
          </a:xfrm>
        </p:spPr>
        <p:txBody>
          <a:bodyPr anchor="ctr" anchorCtr="0"/>
          <a:lstStyle/>
          <a:p>
            <a:r>
              <a:rPr lang="en-US" b="0" dirty="0"/>
              <a:t>Find out more at</a:t>
            </a:r>
            <a:r>
              <a:rPr lang="en-US" dirty="0"/>
              <a:t> </a:t>
            </a:r>
            <a:r>
              <a:rPr lang="en-US" dirty="0" err="1"/>
              <a:t>ectacenter.org</a:t>
            </a:r>
            <a:endParaRPr lang="en-US" dirty="0"/>
          </a:p>
        </p:txBody>
      </p:sp>
      <p:sp>
        <p:nvSpPr>
          <p:cNvPr id="12" name="Text Placeholder 2"/>
          <p:cNvSpPr>
            <a:spLocks noGrp="1"/>
          </p:cNvSpPr>
          <p:nvPr>
            <p:ph type="body" idx="1"/>
          </p:nvPr>
        </p:nvSpPr>
        <p:spPr>
          <a:xfrm>
            <a:off x="1905852" y="3846280"/>
            <a:ext cx="8327075" cy="1012929"/>
          </a:xfrm>
        </p:spPr>
        <p:txBody>
          <a:bodyPr>
            <a:noAutofit/>
          </a:bodyPr>
          <a:lstStyle/>
          <a:p>
            <a:r>
              <a:rPr lang="en-US" sz="1200" dirty="0"/>
              <a:t>The ECTA Center is a program of the FPG Child Development Institute of the University of North Carolina at Chapel Hill, funded through cooperative agreement number </a:t>
            </a:r>
            <a:r>
              <a:rPr lang="is-IS" sz="1200" dirty="0"/>
              <a:t>H326P170001 </a:t>
            </a:r>
            <a:r>
              <a:rPr lang="en-US" sz="1200" dirty="0"/>
              <a:t>from the Office of Special Education Programs, U.S. Department of Education. Opinions expressed herein do not necessarily represent the Department of Education's position or policy.</a:t>
            </a: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0602" y="5058531"/>
            <a:ext cx="3779520" cy="585216"/>
          </a:xfrm>
          <a:prstGeom prst="rect">
            <a:avLst/>
          </a:prstGeom>
        </p:spPr>
      </p:pic>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63437" y="4750570"/>
            <a:ext cx="1867611" cy="1099570"/>
          </a:xfrm>
          <a:prstGeom prst="rect">
            <a:avLst/>
          </a:prstGeom>
        </p:spPr>
      </p:pic>
      <p:cxnSp>
        <p:nvCxnSpPr>
          <p:cNvPr id="15" name="Straight Connector 14"/>
          <p:cNvCxnSpPr/>
          <p:nvPr userDrawn="1"/>
        </p:nvCxnSpPr>
        <p:spPr>
          <a:xfrm>
            <a:off x="1973580" y="2270760"/>
            <a:ext cx="8259347"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905853" y="363724"/>
            <a:ext cx="6126621" cy="1554143"/>
          </a:xfrm>
          <a:prstGeom prst="rect">
            <a:avLst/>
          </a:prstGeom>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1_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900" b="1" i="0" u="heavy">
                <a:solidFill>
                  <a:srgbClr val="9DD3FF"/>
                </a:solidFill>
                <a:latin typeface="Arial"/>
                <a:cs typeface="Arial"/>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1/6/2020</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7493556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Cover - ECTA-DaS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974080" y="268898"/>
            <a:ext cx="5624362" cy="2541431"/>
          </a:xfrm>
        </p:spPr>
        <p:txBody>
          <a:bodyPr bIns="0" anchor="b">
            <a:normAutofit/>
          </a:bodyPr>
          <a:lstStyle>
            <a:lvl1pPr algn="l">
              <a:defRPr sz="5400" cap="none"/>
            </a:lvl1pPr>
          </a:lstStyle>
          <a:p>
            <a:r>
              <a:rPr lang="en-US" dirty="0"/>
              <a:t>Click to edit master title style</a:t>
            </a:r>
          </a:p>
        </p:txBody>
      </p:sp>
      <p:sp>
        <p:nvSpPr>
          <p:cNvPr id="3" name="Subtitle 2"/>
          <p:cNvSpPr>
            <a:spLocks noGrp="1"/>
          </p:cNvSpPr>
          <p:nvPr>
            <p:ph type="subTitle" idx="1" hasCustomPrompt="1"/>
          </p:nvPr>
        </p:nvSpPr>
        <p:spPr>
          <a:xfrm>
            <a:off x="5974080" y="3227741"/>
            <a:ext cx="5624362" cy="1702399"/>
          </a:xfrm>
        </p:spPr>
        <p:txBody>
          <a:bodyPr tIns="91440" bIns="91440" anchor="ctr" anchorCtr="0">
            <a:normAutofit/>
          </a:bodyPr>
          <a:lstStyle>
            <a:lvl1pPr marL="0" indent="0" algn="l">
              <a:buNone/>
              <a:defRPr sz="1800" b="0" cap="none"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0" name="Subtitle 2"/>
          <p:cNvSpPr txBox="1">
            <a:spLocks/>
          </p:cNvSpPr>
          <p:nvPr userDrawn="1"/>
        </p:nvSpPr>
        <p:spPr>
          <a:xfrm>
            <a:off x="495300" y="337478"/>
            <a:ext cx="3451860" cy="4592662"/>
          </a:xfrm>
          <a:prstGeom prst="rect">
            <a:avLst/>
          </a:prstGeom>
        </p:spPr>
        <p:txBody>
          <a:bodyPr vert="horz" lIns="91440" tIns="91440" rIns="91440" bIns="91440" rtlCol="0" anchor="ctr" anchorCtr="0">
            <a:normAutofit/>
          </a:bodyPr>
          <a:lstStyle>
            <a:lvl1pPr marL="0" indent="0" algn="l" defTabSz="914400" rtl="0" eaLnBrk="1" latinLnBrk="0" hangingPunct="1">
              <a:lnSpc>
                <a:spcPct val="120000"/>
              </a:lnSpc>
              <a:spcBef>
                <a:spcPts val="1000"/>
              </a:spcBef>
              <a:buClr>
                <a:schemeClr val="accent1"/>
              </a:buClr>
              <a:buSzPct val="100000"/>
              <a:buFont typeface="Arial" panose="020B0604020202020204" pitchFamily="34" charset="0"/>
              <a:buNone/>
              <a:defRPr sz="1800" b="0" kern="1200" cap="none" baseline="0">
                <a:solidFill>
                  <a:schemeClr val="tx1"/>
                </a:solidFill>
                <a:effectLst/>
                <a:latin typeface="Arial" charset="0"/>
                <a:ea typeface="Arial" charset="0"/>
                <a:cs typeface="Arial" charset="0"/>
              </a:defRPr>
            </a:lvl1pPr>
            <a:lvl2pPr marL="457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cap="none" baseline="0">
                <a:solidFill>
                  <a:schemeClr val="tx1"/>
                </a:solidFill>
                <a:effectLst/>
                <a:latin typeface="Arial" charset="0"/>
                <a:ea typeface="Arial" charset="0"/>
                <a:cs typeface="Arial" charset="0"/>
              </a:defRPr>
            </a:lvl2pPr>
            <a:lvl3pPr marL="914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a:solidFill>
                  <a:schemeClr val="tx1"/>
                </a:solidFill>
                <a:effectLst/>
                <a:latin typeface="Arial" charset="0"/>
                <a:ea typeface="Arial" charset="0"/>
                <a:cs typeface="Arial" charset="0"/>
              </a:defRPr>
            </a:lvl3pPr>
            <a:lvl4pPr marL="1371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cap="none" baseline="0">
                <a:solidFill>
                  <a:schemeClr val="tx1"/>
                </a:solidFill>
                <a:effectLst/>
                <a:latin typeface="Arial" charset="0"/>
                <a:ea typeface="Arial" charset="0"/>
                <a:cs typeface="Arial" charset="0"/>
              </a:defRPr>
            </a:lvl4pPr>
            <a:lvl5pPr marL="18288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Arial" charset="0"/>
                <a:ea typeface="Arial" charset="0"/>
                <a:cs typeface="Arial" charset="0"/>
              </a:defRPr>
            </a:lvl5pPr>
            <a:lvl6pPr marL="22860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9pPr>
          </a:lstStyle>
          <a:p>
            <a:r>
              <a:rPr lang="en-US" dirty="0">
                <a:solidFill>
                  <a:schemeClr val="bg1"/>
                </a:solidFill>
              </a:rPr>
              <a:t>Additional</a:t>
            </a:r>
            <a:r>
              <a:rPr lang="en-US" baseline="0" dirty="0">
                <a:solidFill>
                  <a:schemeClr val="bg1"/>
                </a:solidFill>
              </a:rPr>
              <a:t> welcome, information or notification</a:t>
            </a:r>
            <a:endParaRPr lang="en-US" dirty="0">
              <a:solidFill>
                <a:schemeClr val="bg1"/>
              </a:solidFill>
            </a:endParaRPr>
          </a:p>
        </p:txBody>
      </p:sp>
      <p:pic>
        <p:nvPicPr>
          <p:cNvPr id="11" name="Picture 10" title="Logo: DaSy"/>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25667" y="5250566"/>
            <a:ext cx="1988153" cy="1427519"/>
          </a:xfrm>
          <a:prstGeom prst="rect">
            <a:avLst/>
          </a:prstGeom>
        </p:spPr>
      </p:pic>
      <p:pic>
        <p:nvPicPr>
          <p:cNvPr id="12" name="Picture 11" title="Logo: ECTA"/>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294120" y="5654921"/>
            <a:ext cx="2145076" cy="814459"/>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Cover - Logos by Ha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974080" y="268898"/>
            <a:ext cx="5624362" cy="2541431"/>
          </a:xfrm>
        </p:spPr>
        <p:txBody>
          <a:bodyPr bIns="0" anchor="b">
            <a:normAutofit/>
          </a:bodyPr>
          <a:lstStyle>
            <a:lvl1pPr algn="l">
              <a:defRPr sz="5400" cap="none"/>
            </a:lvl1pPr>
          </a:lstStyle>
          <a:p>
            <a:r>
              <a:rPr lang="en-US" dirty="0"/>
              <a:t>Click to edit master title style</a:t>
            </a:r>
          </a:p>
        </p:txBody>
      </p:sp>
      <p:sp>
        <p:nvSpPr>
          <p:cNvPr id="3" name="Subtitle 2"/>
          <p:cNvSpPr>
            <a:spLocks noGrp="1"/>
          </p:cNvSpPr>
          <p:nvPr>
            <p:ph type="subTitle" idx="1" hasCustomPrompt="1"/>
          </p:nvPr>
        </p:nvSpPr>
        <p:spPr>
          <a:xfrm>
            <a:off x="5974080" y="3227741"/>
            <a:ext cx="5624362" cy="1702399"/>
          </a:xfrm>
        </p:spPr>
        <p:txBody>
          <a:bodyPr tIns="91440" bIns="91440" anchor="ctr" anchorCtr="0">
            <a:normAutofit/>
          </a:bodyPr>
          <a:lstStyle>
            <a:lvl1pPr marL="0" indent="0" algn="l">
              <a:buNone/>
              <a:defRPr sz="1800" b="0" cap="none"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0" name="Subtitle 2"/>
          <p:cNvSpPr txBox="1">
            <a:spLocks/>
          </p:cNvSpPr>
          <p:nvPr userDrawn="1"/>
        </p:nvSpPr>
        <p:spPr>
          <a:xfrm>
            <a:off x="495300" y="337478"/>
            <a:ext cx="3451860" cy="4592662"/>
          </a:xfrm>
          <a:prstGeom prst="rect">
            <a:avLst/>
          </a:prstGeom>
        </p:spPr>
        <p:txBody>
          <a:bodyPr vert="horz" lIns="91440" tIns="91440" rIns="91440" bIns="91440" rtlCol="0" anchor="ctr" anchorCtr="0">
            <a:normAutofit/>
          </a:bodyPr>
          <a:lstStyle>
            <a:lvl1pPr marL="0" indent="0" algn="l" defTabSz="914400" rtl="0" eaLnBrk="1" latinLnBrk="0" hangingPunct="1">
              <a:lnSpc>
                <a:spcPct val="120000"/>
              </a:lnSpc>
              <a:spcBef>
                <a:spcPts val="1000"/>
              </a:spcBef>
              <a:buClr>
                <a:schemeClr val="accent1"/>
              </a:buClr>
              <a:buSzPct val="100000"/>
              <a:buFont typeface="Arial" panose="020B0604020202020204" pitchFamily="34" charset="0"/>
              <a:buNone/>
              <a:defRPr sz="1800" b="0" kern="1200" cap="none" baseline="0">
                <a:solidFill>
                  <a:schemeClr val="tx1"/>
                </a:solidFill>
                <a:effectLst/>
                <a:latin typeface="Arial" charset="0"/>
                <a:ea typeface="Arial" charset="0"/>
                <a:cs typeface="Arial" charset="0"/>
              </a:defRPr>
            </a:lvl1pPr>
            <a:lvl2pPr marL="457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cap="none" baseline="0">
                <a:solidFill>
                  <a:schemeClr val="tx1"/>
                </a:solidFill>
                <a:effectLst/>
                <a:latin typeface="Arial" charset="0"/>
                <a:ea typeface="Arial" charset="0"/>
                <a:cs typeface="Arial" charset="0"/>
              </a:defRPr>
            </a:lvl2pPr>
            <a:lvl3pPr marL="914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a:solidFill>
                  <a:schemeClr val="tx1"/>
                </a:solidFill>
                <a:effectLst/>
                <a:latin typeface="Arial" charset="0"/>
                <a:ea typeface="Arial" charset="0"/>
                <a:cs typeface="Arial" charset="0"/>
              </a:defRPr>
            </a:lvl3pPr>
            <a:lvl4pPr marL="1371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cap="none" baseline="0">
                <a:solidFill>
                  <a:schemeClr val="tx1"/>
                </a:solidFill>
                <a:effectLst/>
                <a:latin typeface="Arial" charset="0"/>
                <a:ea typeface="Arial" charset="0"/>
                <a:cs typeface="Arial" charset="0"/>
              </a:defRPr>
            </a:lvl4pPr>
            <a:lvl5pPr marL="18288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Arial" charset="0"/>
                <a:ea typeface="Arial" charset="0"/>
                <a:cs typeface="Arial" charset="0"/>
              </a:defRPr>
            </a:lvl5pPr>
            <a:lvl6pPr marL="22860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9pPr>
          </a:lstStyle>
          <a:p>
            <a:r>
              <a:rPr lang="en-US" dirty="0">
                <a:solidFill>
                  <a:schemeClr val="bg1"/>
                </a:solidFill>
              </a:rPr>
              <a:t>Additional</a:t>
            </a:r>
            <a:r>
              <a:rPr lang="en-US" baseline="0" dirty="0">
                <a:solidFill>
                  <a:schemeClr val="bg1"/>
                </a:solidFill>
              </a:rPr>
              <a:t> welcome, information or notification</a:t>
            </a:r>
            <a:endParaRPr lang="en-US" dirty="0">
              <a:solidFill>
                <a:schemeClr val="bg1"/>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571155" y="4588551"/>
            <a:ext cx="11027288" cy="977621"/>
          </a:xfrm>
        </p:spPr>
        <p:txBody>
          <a:bodyPr tIns="91440" bIns="91440">
            <a:normAutofit/>
          </a:bodyPr>
          <a:lstStyle>
            <a:lvl1pPr marL="0" indent="0" algn="l">
              <a:buNone/>
              <a:defRPr sz="1800" b="0" cap="none"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7" name="Straight Connector 6"/>
          <p:cNvCxnSpPr/>
          <p:nvPr userDrawn="1"/>
        </p:nvCxnSpPr>
        <p:spPr>
          <a:xfrm flipV="1">
            <a:off x="571154" y="2743200"/>
            <a:ext cx="11009158" cy="1"/>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8" name="Picture 7" title="Logo: ECTA Cen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1154" y="385809"/>
            <a:ext cx="7785100" cy="1974850"/>
          </a:xfrm>
          <a:prstGeom prst="rect">
            <a:avLst/>
          </a:prstGeom>
        </p:spPr>
      </p:pic>
      <p:sp>
        <p:nvSpPr>
          <p:cNvPr id="10" name="Title 1"/>
          <p:cNvSpPr>
            <a:spLocks noGrp="1"/>
          </p:cNvSpPr>
          <p:nvPr>
            <p:ph type="ctrTitle" hasCustomPrompt="1"/>
          </p:nvPr>
        </p:nvSpPr>
        <p:spPr>
          <a:xfrm>
            <a:off x="571154" y="3063240"/>
            <a:ext cx="11027289" cy="1333500"/>
          </a:xfrm>
        </p:spPr>
        <p:txBody>
          <a:bodyPr bIns="0" anchor="t" anchorCtr="0">
            <a:normAutofit/>
          </a:bodyPr>
          <a:lstStyle>
            <a:lvl1pPr algn="l">
              <a:defRPr sz="3600" cap="none"/>
            </a:lvl1pPr>
          </a:lstStyle>
          <a:p>
            <a:r>
              <a:rPr lang="en-US" dirty="0"/>
              <a:t>Click to edit master 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 ECTA-DaSy">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21723" y="802298"/>
            <a:ext cx="7776720" cy="2541431"/>
          </a:xfrm>
        </p:spPr>
        <p:txBody>
          <a:bodyPr bIns="0" anchor="b">
            <a:normAutofit/>
          </a:bodyPr>
          <a:lstStyle>
            <a:lvl1pPr algn="l">
              <a:defRPr sz="6600" cap="none"/>
            </a:lvl1pPr>
          </a:lstStyle>
          <a:p>
            <a:r>
              <a:rPr lang="en-US" dirty="0"/>
              <a:t>Click to edit master title style</a:t>
            </a:r>
          </a:p>
        </p:txBody>
      </p:sp>
      <p:sp>
        <p:nvSpPr>
          <p:cNvPr id="3" name="Subtitle 2"/>
          <p:cNvSpPr>
            <a:spLocks noGrp="1"/>
          </p:cNvSpPr>
          <p:nvPr>
            <p:ph type="subTitle" idx="1" hasCustomPrompt="1"/>
          </p:nvPr>
        </p:nvSpPr>
        <p:spPr>
          <a:xfrm>
            <a:off x="3821723" y="3761141"/>
            <a:ext cx="7776719" cy="1702399"/>
          </a:xfrm>
        </p:spPr>
        <p:txBody>
          <a:bodyPr tIns="91440" bIns="91440" anchor="ctr" anchorCtr="0">
            <a:normAutofit/>
          </a:bodyPr>
          <a:lstStyle>
            <a:lvl1pPr marL="0" indent="0" algn="l">
              <a:buNone/>
              <a:defRPr sz="1800" b="0" cap="none"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7" name="Straight Connector 6"/>
          <p:cNvCxnSpPr/>
          <p:nvPr userDrawn="1"/>
        </p:nvCxnSpPr>
        <p:spPr>
          <a:xfrm flipV="1">
            <a:off x="3497580" y="802299"/>
            <a:ext cx="0" cy="4661241"/>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4" name="Picture 13" title="Logo: DaSy"/>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8035" y="2273883"/>
            <a:ext cx="2392815" cy="1718072"/>
          </a:xfrm>
          <a:prstGeom prst="rect">
            <a:avLst/>
          </a:prstGeom>
        </p:spPr>
      </p:pic>
      <p:pic>
        <p:nvPicPr>
          <p:cNvPr id="15" name="Picture 14" title="Logo: ECTA"/>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6585" y="802298"/>
            <a:ext cx="2581678" cy="980231"/>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 Multi-Or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21723" y="802298"/>
            <a:ext cx="7776720" cy="2541431"/>
          </a:xfrm>
        </p:spPr>
        <p:txBody>
          <a:bodyPr bIns="0" anchor="b">
            <a:normAutofit/>
          </a:bodyPr>
          <a:lstStyle>
            <a:lvl1pPr algn="l">
              <a:defRPr sz="6600" cap="none"/>
            </a:lvl1pPr>
          </a:lstStyle>
          <a:p>
            <a:r>
              <a:rPr lang="en-US" dirty="0"/>
              <a:t>Click to edit master title style</a:t>
            </a:r>
          </a:p>
        </p:txBody>
      </p:sp>
      <p:sp>
        <p:nvSpPr>
          <p:cNvPr id="3" name="Subtitle 2"/>
          <p:cNvSpPr>
            <a:spLocks noGrp="1"/>
          </p:cNvSpPr>
          <p:nvPr>
            <p:ph type="subTitle" idx="1" hasCustomPrompt="1"/>
          </p:nvPr>
        </p:nvSpPr>
        <p:spPr>
          <a:xfrm>
            <a:off x="3821723" y="3761141"/>
            <a:ext cx="7776719" cy="1702399"/>
          </a:xfrm>
        </p:spPr>
        <p:txBody>
          <a:bodyPr tIns="91440" bIns="91440" anchor="ctr" anchorCtr="0">
            <a:normAutofit/>
          </a:bodyPr>
          <a:lstStyle>
            <a:lvl1pPr marL="0" indent="0" algn="l">
              <a:buNone/>
              <a:defRPr sz="1800" b="0" cap="none"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7" name="Straight Connector 6"/>
          <p:cNvCxnSpPr/>
          <p:nvPr userDrawn="1"/>
        </p:nvCxnSpPr>
        <p:spPr>
          <a:xfrm flipV="1">
            <a:off x="3497580" y="802299"/>
            <a:ext cx="0" cy="4661241"/>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8" name="Picture 7" title="Logo: ECTA"/>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6585" y="802298"/>
            <a:ext cx="2581678" cy="980231"/>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cap="none"/>
            </a:lvl1pPr>
          </a:lstStyle>
          <a:p>
            <a:r>
              <a:rPr lang="en-US" dirty="0"/>
              <a:t>Click to edit master title style</a:t>
            </a:r>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Footer Placeholder 4"/>
          <p:cNvSpPr>
            <a:spLocks noGrp="1"/>
          </p:cNvSpPr>
          <p:nvPr>
            <p:ph type="ftr" sz="quarter" idx="3"/>
          </p:nvPr>
        </p:nvSpPr>
        <p:spPr>
          <a:xfrm>
            <a:off x="2229633" y="6349533"/>
            <a:ext cx="8130877" cy="496463"/>
          </a:xfrm>
          <a:prstGeom prst="rect">
            <a:avLst/>
          </a:prstGeom>
        </p:spPr>
        <p:txBody>
          <a:bodyPr anchor="ctr" anchorCtr="0"/>
          <a:lstStyle>
            <a:lvl1pPr>
              <a:defRPr sz="1100">
                <a:solidFill>
                  <a:schemeClr val="bg1"/>
                </a:solidFill>
              </a:defRPr>
            </a:lvl1pPr>
          </a:lstStyle>
          <a:p>
            <a:r>
              <a:rPr lang="en-US" dirty="0"/>
              <a:t>TA planning meeting, March 22, 2018</a:t>
            </a:r>
          </a:p>
        </p:txBody>
      </p:sp>
      <p:sp>
        <p:nvSpPr>
          <p:cNvPr id="13" name="Slide Number Placeholder 5"/>
          <p:cNvSpPr>
            <a:spLocks noGrp="1"/>
          </p:cNvSpPr>
          <p:nvPr>
            <p:ph type="sldNum" sz="quarter" idx="4"/>
          </p:nvPr>
        </p:nvSpPr>
        <p:spPr>
          <a:xfrm>
            <a:off x="10360510" y="6349534"/>
            <a:ext cx="1232776" cy="503578"/>
          </a:xfrm>
          <a:prstGeom prst="rect">
            <a:avLst/>
          </a:prstGeom>
        </p:spPr>
        <p:txBody>
          <a:bodyPr anchor="ctr" anchorCtr="0"/>
          <a:lstStyle>
            <a:lvl1pPr algn="r">
              <a:defRPr sz="2000" b="1">
                <a:solidFill>
                  <a:schemeClr val="bg1"/>
                </a:solidFill>
              </a:defRPr>
            </a:lvl1pPr>
          </a:lstStyle>
          <a:p>
            <a:fld id="{8FF8BE51-C3B0-9B4F-9A06-4F809A9A7941}" type="slidenum">
              <a:rPr lang="en-US" smtClean="0"/>
              <a:pPr/>
              <a:t>‹#›</a:t>
            </a:fld>
            <a:endParaRPr lang="en-US" dirty="0"/>
          </a:p>
        </p:txBody>
      </p:sp>
      <p:pic>
        <p:nvPicPr>
          <p:cNvPr id="6" name="Picture 5" title="Logo: ECTA Cen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7828" y="6275121"/>
            <a:ext cx="1353705" cy="513985"/>
          </a:xfrm>
          <a:prstGeom prst="rect">
            <a:avLst/>
          </a:prstGeom>
        </p:spPr>
      </p:pic>
      <p:cxnSp>
        <p:nvCxnSpPr>
          <p:cNvPr id="7" name="Straight Connector 6"/>
          <p:cNvCxnSpPr/>
          <p:nvPr userDrawn="1"/>
        </p:nvCxnSpPr>
        <p:spPr>
          <a:xfrm>
            <a:off x="1829238" y="922337"/>
            <a:ext cx="8299747"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no footer logo)">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cap="none"/>
            </a:lvl1pPr>
          </a:lstStyle>
          <a:p>
            <a:r>
              <a:rPr lang="en-US" dirty="0"/>
              <a:t>Click to edit master title style</a:t>
            </a:r>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Footer Placeholder 4"/>
          <p:cNvSpPr>
            <a:spLocks noGrp="1"/>
          </p:cNvSpPr>
          <p:nvPr>
            <p:ph type="ftr" sz="quarter" idx="3"/>
          </p:nvPr>
        </p:nvSpPr>
        <p:spPr>
          <a:xfrm>
            <a:off x="2229633" y="6349533"/>
            <a:ext cx="8130877" cy="496463"/>
          </a:xfrm>
          <a:prstGeom prst="rect">
            <a:avLst/>
          </a:prstGeom>
        </p:spPr>
        <p:txBody>
          <a:bodyPr anchor="ctr" anchorCtr="0"/>
          <a:lstStyle>
            <a:lvl1pPr>
              <a:defRPr sz="1100">
                <a:solidFill>
                  <a:schemeClr val="bg1"/>
                </a:solidFill>
              </a:defRPr>
            </a:lvl1pPr>
          </a:lstStyle>
          <a:p>
            <a:r>
              <a:rPr lang="en-US" dirty="0"/>
              <a:t>TA planning meeting, March 22, 2018</a:t>
            </a:r>
          </a:p>
        </p:txBody>
      </p:sp>
      <p:sp>
        <p:nvSpPr>
          <p:cNvPr id="13" name="Slide Number Placeholder 5"/>
          <p:cNvSpPr>
            <a:spLocks noGrp="1"/>
          </p:cNvSpPr>
          <p:nvPr>
            <p:ph type="sldNum" sz="quarter" idx="4"/>
          </p:nvPr>
        </p:nvSpPr>
        <p:spPr>
          <a:xfrm>
            <a:off x="10360510" y="6349534"/>
            <a:ext cx="1232776" cy="503578"/>
          </a:xfrm>
          <a:prstGeom prst="rect">
            <a:avLst/>
          </a:prstGeom>
        </p:spPr>
        <p:txBody>
          <a:bodyPr anchor="ctr" anchorCtr="0"/>
          <a:lstStyle>
            <a:lvl1pPr algn="r">
              <a:defRPr sz="2000" b="1">
                <a:solidFill>
                  <a:schemeClr val="bg1"/>
                </a:solidFill>
              </a:defRPr>
            </a:lvl1pPr>
          </a:lstStyle>
          <a:p>
            <a:fld id="{8FF8BE51-C3B0-9B4F-9A06-4F809A9A7941}"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941533" y="1609738"/>
            <a:ext cx="8299747" cy="1887950"/>
          </a:xfrm>
        </p:spPr>
        <p:txBody>
          <a:bodyPr anchor="b">
            <a:normAutofit/>
          </a:bodyPr>
          <a:lstStyle>
            <a:lvl1pPr algn="ctr">
              <a:defRPr sz="3600" cap="none"/>
            </a:lvl1pPr>
          </a:lstStyle>
          <a:p>
            <a:r>
              <a:rPr lang="en-US" dirty="0"/>
              <a:t>Click to edit master title style</a:t>
            </a:r>
          </a:p>
        </p:txBody>
      </p:sp>
      <p:sp>
        <p:nvSpPr>
          <p:cNvPr id="3" name="Text Placeholder 2"/>
          <p:cNvSpPr>
            <a:spLocks noGrp="1"/>
          </p:cNvSpPr>
          <p:nvPr>
            <p:ph type="body" idx="1"/>
          </p:nvPr>
        </p:nvSpPr>
        <p:spPr>
          <a:xfrm>
            <a:off x="1941679" y="3851915"/>
            <a:ext cx="8287544"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9" name="Footer Placeholder 4"/>
          <p:cNvSpPr>
            <a:spLocks noGrp="1"/>
          </p:cNvSpPr>
          <p:nvPr>
            <p:ph type="ftr" sz="quarter" idx="3"/>
          </p:nvPr>
        </p:nvSpPr>
        <p:spPr>
          <a:xfrm>
            <a:off x="2229633" y="6349533"/>
            <a:ext cx="8130877" cy="496463"/>
          </a:xfrm>
          <a:prstGeom prst="rect">
            <a:avLst/>
          </a:prstGeom>
        </p:spPr>
        <p:txBody>
          <a:bodyPr anchor="ctr" anchorCtr="0"/>
          <a:lstStyle>
            <a:lvl1pPr>
              <a:defRPr sz="1100">
                <a:solidFill>
                  <a:schemeClr val="bg1"/>
                </a:solidFill>
              </a:defRPr>
            </a:lvl1pPr>
          </a:lstStyle>
          <a:p>
            <a:r>
              <a:rPr lang="en-US" dirty="0"/>
              <a:t>TA planning meeting, March 22, 2018</a:t>
            </a:r>
          </a:p>
        </p:txBody>
      </p:sp>
      <p:sp>
        <p:nvSpPr>
          <p:cNvPr id="10" name="Slide Number Placeholder 5"/>
          <p:cNvSpPr>
            <a:spLocks noGrp="1"/>
          </p:cNvSpPr>
          <p:nvPr>
            <p:ph type="sldNum" sz="quarter" idx="4"/>
          </p:nvPr>
        </p:nvSpPr>
        <p:spPr>
          <a:xfrm>
            <a:off x="10360510" y="6349534"/>
            <a:ext cx="1232776" cy="503578"/>
          </a:xfrm>
          <a:prstGeom prst="rect">
            <a:avLst/>
          </a:prstGeom>
        </p:spPr>
        <p:txBody>
          <a:bodyPr anchor="ctr" anchorCtr="0"/>
          <a:lstStyle>
            <a:lvl1pPr algn="r">
              <a:defRPr sz="2000" b="1">
                <a:solidFill>
                  <a:schemeClr val="bg1"/>
                </a:solidFill>
              </a:defRPr>
            </a:lvl1pPr>
          </a:lstStyle>
          <a:p>
            <a:fld id="{8FF8BE51-C3B0-9B4F-9A06-4F809A9A7941}" type="slidenum">
              <a:rPr lang="en-US" smtClean="0"/>
              <a:pPr/>
              <a:t>‹#›</a:t>
            </a:fld>
            <a:endParaRPr lang="en-US" dirty="0"/>
          </a:p>
        </p:txBody>
      </p:sp>
      <p:pic>
        <p:nvPicPr>
          <p:cNvPr id="7" name="Picture 6" title="Logo: ECTA Cen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7828" y="6275121"/>
            <a:ext cx="1353705" cy="513985"/>
          </a:xfrm>
          <a:prstGeom prst="rect">
            <a:avLst/>
          </a:prstGeom>
        </p:spPr>
      </p:pic>
      <p:cxnSp>
        <p:nvCxnSpPr>
          <p:cNvPr id="8" name="Straight Connector 7"/>
          <p:cNvCxnSpPr/>
          <p:nvPr userDrawn="1"/>
        </p:nvCxnSpPr>
        <p:spPr>
          <a:xfrm>
            <a:off x="1941533" y="3713663"/>
            <a:ext cx="8299747"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7828" y="226980"/>
            <a:ext cx="11005457" cy="9144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587829" y="1368358"/>
            <a:ext cx="11005457" cy="409798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Footer Placeholder 4"/>
          <p:cNvSpPr>
            <a:spLocks noGrp="1"/>
          </p:cNvSpPr>
          <p:nvPr>
            <p:ph type="ftr" sz="quarter" idx="3"/>
          </p:nvPr>
        </p:nvSpPr>
        <p:spPr>
          <a:xfrm>
            <a:off x="2229633" y="6349533"/>
            <a:ext cx="8130877" cy="496463"/>
          </a:xfrm>
          <a:prstGeom prst="rect">
            <a:avLst/>
          </a:prstGeom>
        </p:spPr>
        <p:txBody>
          <a:bodyPr anchor="ctr" anchorCtr="0"/>
          <a:lstStyle>
            <a:lvl1pPr>
              <a:defRPr sz="1100">
                <a:solidFill>
                  <a:schemeClr val="bg1"/>
                </a:solidFill>
              </a:defRPr>
            </a:lvl1pPr>
          </a:lstStyle>
          <a:p>
            <a:r>
              <a:rPr lang="en-US" dirty="0"/>
              <a:t>TA planning meeting, March 22, 2018</a:t>
            </a:r>
          </a:p>
        </p:txBody>
      </p:sp>
      <p:sp>
        <p:nvSpPr>
          <p:cNvPr id="20" name="Slide Number Placeholder 5"/>
          <p:cNvSpPr>
            <a:spLocks noGrp="1"/>
          </p:cNvSpPr>
          <p:nvPr>
            <p:ph type="sldNum" sz="quarter" idx="4"/>
          </p:nvPr>
        </p:nvSpPr>
        <p:spPr>
          <a:xfrm>
            <a:off x="10360510" y="6349534"/>
            <a:ext cx="1232776" cy="503578"/>
          </a:xfrm>
          <a:prstGeom prst="rect">
            <a:avLst/>
          </a:prstGeom>
        </p:spPr>
        <p:txBody>
          <a:bodyPr anchor="ctr" anchorCtr="0"/>
          <a:lstStyle>
            <a:lvl1pPr algn="r">
              <a:defRPr sz="2000" b="1">
                <a:solidFill>
                  <a:schemeClr val="bg1"/>
                </a:solidFill>
              </a:defRPr>
            </a:lvl1pPr>
          </a:lstStyle>
          <a:p>
            <a:fld id="{8FF8BE51-C3B0-9B4F-9A06-4F809A9A7941}" type="slidenum">
              <a:rPr lang="en-US" smtClean="0"/>
              <a:pPr/>
              <a:t>‹#›</a:t>
            </a:fld>
            <a:endParaRPr lang="en-US" dirty="0"/>
          </a:p>
        </p:txBody>
      </p:sp>
    </p:spTree>
    <p:extLst>
      <p:ext uri="{BB962C8B-B14F-4D97-AF65-F5344CB8AC3E}">
        <p14:creationId xmlns:p14="http://schemas.microsoft.com/office/powerpoint/2010/main" val="753150340"/>
      </p:ext>
    </p:extLst>
  </p:cSld>
  <p:clrMap bg1="lt1" tx1="dk1" bg2="lt2" tx2="dk2" accent1="accent1" accent2="accent2" accent3="accent3" accent4="accent4" accent5="accent5" accent6="accent6" hlink="hlink" folHlink="folHlink"/>
  <p:sldLayoutIdLst>
    <p:sldLayoutId id="2147483676" r:id="rId1"/>
    <p:sldLayoutId id="2147483674" r:id="rId2"/>
    <p:sldLayoutId id="2147483677" r:id="rId3"/>
    <p:sldLayoutId id="2147483672" r:id="rId4"/>
    <p:sldLayoutId id="2147483661" r:id="rId5"/>
    <p:sldLayoutId id="2147483673" r:id="rId6"/>
    <p:sldLayoutId id="2147483662" r:id="rId7"/>
    <p:sldLayoutId id="2147483670" r:id="rId8"/>
    <p:sldLayoutId id="2147483663" r:id="rId9"/>
    <p:sldLayoutId id="2147483664" r:id="rId10"/>
    <p:sldLayoutId id="2147483665" r:id="rId11"/>
    <p:sldLayoutId id="2147483671" r:id="rId12"/>
    <p:sldLayoutId id="2147483666" r:id="rId13"/>
    <p:sldLayoutId id="2147483667" r:id="rId14"/>
    <p:sldLayoutId id="2147483668" r:id="rId15"/>
    <p:sldLayoutId id="2147483678" r:id="rId16"/>
    <p:sldLayoutId id="2147483679" r:id="rId17"/>
  </p:sldLayoutIdLst>
  <p:hf hdr="0" dt="0"/>
  <p:txStyles>
    <p:titleStyle>
      <a:lvl1pPr algn="ctr" defTabSz="914400" rtl="0" eaLnBrk="1" latinLnBrk="0" hangingPunct="1">
        <a:lnSpc>
          <a:spcPct val="90000"/>
        </a:lnSpc>
        <a:spcBef>
          <a:spcPct val="0"/>
        </a:spcBef>
        <a:buNone/>
        <a:defRPr sz="3200" b="1" i="0" kern="1200" cap="none">
          <a:solidFill>
            <a:schemeClr val="accent4"/>
          </a:solidFill>
          <a:effectLst/>
          <a:latin typeface="Arial" charset="0"/>
          <a:ea typeface="Arial" charset="0"/>
          <a:cs typeface="Arial" charset="0"/>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Arial" charset="0"/>
          <a:ea typeface="Arial" charset="0"/>
          <a:cs typeface="Arial" charset="0"/>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Arial" charset="0"/>
          <a:ea typeface="Arial" charset="0"/>
          <a:cs typeface="Arial" charset="0"/>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Arial" charset="0"/>
          <a:ea typeface="Arial" charset="0"/>
          <a:cs typeface="Arial" charset="0"/>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Arial" charset="0"/>
          <a:ea typeface="Arial" charset="0"/>
          <a:cs typeface="Arial" charset="0"/>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Arial" charset="0"/>
          <a:ea typeface="Arial" charset="0"/>
          <a:cs typeface="Arial" charset="0"/>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4.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14.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14.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2" Type="http://schemas.openxmlformats.org/officeDocument/2006/relationships/hyperlink" Target="https://www.isbe.net/Documents/OSEP-FAQ-Identification-Correction.pdf" TargetMode="Externa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14.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14.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14.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14.xml"/><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5.jfif"/><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9.xml"/><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13.jfif"/><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hyperlink" Target="https://www2.ed.gov/policy/speced/guid/idea/memosdcltrs/osep09-02timelycorrectionmemo.pdf" TargetMode="External"/><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hyperlink" Target="https://www.isbe.net/Documents/OSEP-FAQ-Identification-Correction.pdf"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6.jfif"/><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C183D7F6-B498-43B3-948B-1728B52AA6E4}">
                <adec:decorative xmlns:adec="http://schemas.microsoft.com/office/drawing/2017/decorative" val="1"/>
              </a:ext>
            </a:extLst>
          </p:cNvPr>
          <p:cNvSpPr/>
          <p:nvPr/>
        </p:nvSpPr>
        <p:spPr>
          <a:xfrm>
            <a:off x="-40639" y="-3073"/>
            <a:ext cx="12188952" cy="6858000"/>
          </a:xfrm>
          <a:prstGeom prst="rect">
            <a:avLst/>
          </a:prstGeom>
          <a:blipFill>
            <a:blip r:embed="rId3" cstate="print"/>
            <a:stretch>
              <a:fillRect/>
            </a:stretch>
          </a:blipFill>
        </p:spPr>
        <p:txBody>
          <a:bodyPr wrap="square" lIns="0" tIns="0" rIns="0" bIns="0" rtlCol="0"/>
          <a:lstStyle/>
          <a:p>
            <a:r>
              <a:rPr lang="en-US" sz="2800" dirty="0">
                <a:solidFill>
                  <a:schemeClr val="bg1">
                    <a:lumMod val="95000"/>
                  </a:schemeClr>
                </a:solidFill>
              </a:rPr>
              <a:t>     </a:t>
            </a:r>
          </a:p>
          <a:p>
            <a:r>
              <a:rPr lang="en-US" sz="2800" dirty="0">
                <a:solidFill>
                  <a:schemeClr val="bg1">
                    <a:lumMod val="95000"/>
                  </a:schemeClr>
                </a:solidFill>
              </a:rPr>
              <a:t>      Technical Assistance</a:t>
            </a:r>
          </a:p>
          <a:p>
            <a:r>
              <a:rPr lang="en-US" sz="2800" dirty="0">
                <a:solidFill>
                  <a:schemeClr val="bg1">
                    <a:lumMod val="95000"/>
                  </a:schemeClr>
                </a:solidFill>
              </a:rPr>
              <a:t>           Follow-Up Call</a:t>
            </a:r>
            <a:endParaRPr sz="2800" dirty="0">
              <a:solidFill>
                <a:schemeClr val="bg1">
                  <a:lumMod val="95000"/>
                </a:schemeClr>
              </a:solidFill>
            </a:endParaRPr>
          </a:p>
        </p:txBody>
      </p:sp>
      <p:sp>
        <p:nvSpPr>
          <p:cNvPr id="12" name="object 12"/>
          <p:cNvSpPr txBox="1">
            <a:spLocks noGrp="1"/>
          </p:cNvSpPr>
          <p:nvPr>
            <p:ph type="title" idx="4294967295"/>
          </p:nvPr>
        </p:nvSpPr>
        <p:spPr>
          <a:xfrm>
            <a:off x="6095999" y="1419838"/>
            <a:ext cx="5332010" cy="398987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92710" lvl="0" indent="0" algn="ctr" defTabSz="914400" rtl="0" eaLnBrk="1" fontAlgn="auto" latinLnBrk="0" hangingPunct="1">
              <a:lnSpc>
                <a:spcPts val="5300"/>
              </a:lnSpc>
              <a:spcBef>
                <a:spcPts val="0"/>
              </a:spcBef>
              <a:spcAft>
                <a:spcPts val="0"/>
              </a:spcAft>
              <a:buClrTx/>
              <a:buSzTx/>
              <a:buFontTx/>
              <a:buNone/>
              <a:tabLst/>
              <a:defRPr/>
            </a:pPr>
            <a:br>
              <a:rPr kumimoji="0" lang="en-US" sz="3600" b="0" i="0" u="none" strike="noStrike" kern="1200" cap="none" spc="0" normalizeH="0" baseline="0" noProof="0" dirty="0">
                <a:ln>
                  <a:noFill/>
                </a:ln>
                <a:solidFill>
                  <a:schemeClr val="tx1"/>
                </a:solidFill>
                <a:effectLst/>
                <a:uLnTx/>
                <a:uFillTx/>
                <a:latin typeface="+mn-lt"/>
                <a:ea typeface="+mn-ea"/>
                <a:cs typeface="+mn-cs"/>
              </a:rPr>
            </a:br>
            <a:r>
              <a:rPr kumimoji="0" lang="en-US" sz="3600" b="0" i="0" u="none" strike="noStrike" kern="1200" cap="none" spc="0" normalizeH="0" baseline="0" noProof="0" dirty="0">
                <a:ln>
                  <a:noFill/>
                </a:ln>
                <a:solidFill>
                  <a:schemeClr val="tx1"/>
                </a:solidFill>
                <a:effectLst/>
                <a:uLnTx/>
                <a:uFillTx/>
                <a:latin typeface="+mn-lt"/>
                <a:ea typeface="+mn-ea"/>
                <a:cs typeface="+mn-cs"/>
              </a:rPr>
              <a:t>Identifying, Correcting and Reporting</a:t>
            </a:r>
          </a:p>
          <a:p>
            <a:pPr marL="12700" marR="92710" lvl="0" indent="0" algn="ctr" defTabSz="914400" rtl="0" eaLnBrk="1" fontAlgn="auto" latinLnBrk="0" hangingPunct="1">
              <a:lnSpc>
                <a:spcPts val="5300"/>
              </a:lnSpc>
              <a:spcBef>
                <a:spcPts val="0"/>
              </a:spcBef>
              <a:spcAft>
                <a:spcPts val="0"/>
              </a:spcAft>
              <a:buClrTx/>
              <a:buSzTx/>
              <a:buFontTx/>
              <a:buNone/>
              <a:tabLst/>
              <a:defRPr/>
            </a:pPr>
            <a:r>
              <a:rPr kumimoji="0" lang="en-US" sz="3600" b="0" i="0" u="none" strike="noStrike" kern="1200" cap="none" spc="0" normalizeH="0" baseline="0" noProof="0" dirty="0">
                <a:ln>
                  <a:noFill/>
                </a:ln>
                <a:solidFill>
                  <a:schemeClr val="tx1"/>
                </a:solidFill>
                <a:effectLst/>
                <a:uLnTx/>
                <a:uFillTx/>
                <a:latin typeface="+mn-lt"/>
                <a:ea typeface="+mn-ea"/>
                <a:cs typeface="+mn-cs"/>
              </a:rPr>
              <a:t>Noncompliance</a:t>
            </a:r>
          </a:p>
          <a:p>
            <a:pPr marL="12700" marR="92710" lvl="0" indent="0" algn="ctr" defTabSz="914400" rtl="0" eaLnBrk="1" fontAlgn="auto" latinLnBrk="0" hangingPunct="1">
              <a:lnSpc>
                <a:spcPts val="5300"/>
              </a:lnSpc>
              <a:spcBef>
                <a:spcPts val="0"/>
              </a:spcBef>
              <a:spcAft>
                <a:spcPts val="0"/>
              </a:spcAft>
              <a:buClrTx/>
              <a:buSzTx/>
              <a:buFontTx/>
              <a:buNone/>
              <a:tabLst/>
              <a:defRPr/>
            </a:pPr>
            <a:r>
              <a:rPr kumimoji="0" lang="en-US" sz="4400" b="0" i="0" u="none" strike="noStrike" kern="1200" cap="none" spc="0" normalizeH="0" baseline="0" noProof="0" dirty="0">
                <a:ln>
                  <a:noFill/>
                </a:ln>
                <a:solidFill>
                  <a:schemeClr val="tx1"/>
                </a:solidFill>
                <a:effectLst/>
                <a:uLnTx/>
                <a:uFillTx/>
                <a:latin typeface="+mn-lt"/>
                <a:ea typeface="+mn-ea"/>
                <a:cs typeface="+mn-cs"/>
              </a:rPr>
              <a:t> </a:t>
            </a:r>
          </a:p>
          <a:p>
            <a:pPr marL="12700" marR="92710" lvl="0" indent="0" algn="ctr" defTabSz="914400" rtl="0" eaLnBrk="1" fontAlgn="auto" latinLnBrk="0" hangingPunct="1">
              <a:lnSpc>
                <a:spcPts val="5300"/>
              </a:lnSpc>
              <a:spcBef>
                <a:spcPts val="0"/>
              </a:spcBef>
              <a:spcAft>
                <a:spcPts val="0"/>
              </a:spcAft>
              <a:buClrTx/>
              <a:buSzTx/>
              <a:buFontTx/>
              <a:buNone/>
              <a:tabLst/>
              <a:defRPr/>
            </a:pPr>
            <a:r>
              <a:rPr kumimoji="0" lang="en-US" sz="2800" b="0" i="0" u="none" strike="noStrike" kern="1200" cap="none" spc="0" normalizeH="0" baseline="0" noProof="0" dirty="0">
                <a:ln>
                  <a:noFill/>
                </a:ln>
                <a:solidFill>
                  <a:schemeClr val="tx1"/>
                </a:solidFill>
                <a:effectLst/>
                <a:uLnTx/>
                <a:uFillTx/>
                <a:latin typeface="Arial"/>
                <a:ea typeface="+mn-ea"/>
                <a:cs typeface="Arial"/>
              </a:rPr>
              <a:t>January 3</a:t>
            </a:r>
            <a:r>
              <a:rPr kumimoji="0" lang="en-US" sz="2800" b="0" i="0" u="none" strike="noStrike" kern="1200" cap="none" spc="0" normalizeH="0" baseline="30000" noProof="0" dirty="0">
                <a:ln>
                  <a:noFill/>
                </a:ln>
                <a:solidFill>
                  <a:schemeClr val="tx1"/>
                </a:solidFill>
                <a:effectLst/>
                <a:uLnTx/>
                <a:uFillTx/>
                <a:latin typeface="Arial"/>
                <a:ea typeface="+mn-ea"/>
                <a:cs typeface="Arial"/>
              </a:rPr>
              <a:t>rd</a:t>
            </a:r>
            <a:r>
              <a:rPr kumimoji="0" lang="en-US" sz="2800" b="0" i="0" u="none" strike="noStrike" kern="1200" cap="none" spc="0" normalizeH="0" baseline="0" noProof="0" dirty="0">
                <a:ln>
                  <a:noFill/>
                </a:ln>
                <a:solidFill>
                  <a:schemeClr val="tx1"/>
                </a:solidFill>
                <a:effectLst/>
                <a:uLnTx/>
                <a:uFillTx/>
                <a:latin typeface="Arial"/>
                <a:ea typeface="+mn-ea"/>
                <a:cs typeface="Arial"/>
              </a:rPr>
              <a:t>  2:00 - 3:00 Eastern</a:t>
            </a:r>
          </a:p>
        </p:txBody>
      </p:sp>
      <p:pic>
        <p:nvPicPr>
          <p:cNvPr id="4" name="Picture 3" descr="A baby lying on a bed wearing a knit hat&#10;">
            <a:extLst>
              <a:ext uri="{FF2B5EF4-FFF2-40B4-BE49-F238E27FC236}">
                <a16:creationId xmlns:a16="http://schemas.microsoft.com/office/drawing/2014/main" id="{535DD88F-BAFE-4445-98EF-B19607EA2ADF}"/>
              </a:ext>
            </a:extLst>
          </p:cNvPr>
          <p:cNvPicPr>
            <a:picLocks noChangeAspect="1"/>
          </p:cNvPicPr>
          <p:nvPr/>
        </p:nvPicPr>
        <p:blipFill rotWithShape="1">
          <a:blip r:embed="rId4"/>
          <a:srcRect l="17370" r="36561"/>
          <a:stretch/>
        </p:blipFill>
        <p:spPr>
          <a:xfrm>
            <a:off x="656947" y="1707990"/>
            <a:ext cx="3204839" cy="4630548"/>
          </a:xfrm>
          <a:prstGeom prst="rect">
            <a:avLst/>
          </a:prstGeom>
        </p:spPr>
      </p:pic>
      <p:sp>
        <p:nvSpPr>
          <p:cNvPr id="11" name="object 11" descr="ECTA Center logo"/>
          <p:cNvSpPr/>
          <p:nvPr/>
        </p:nvSpPr>
        <p:spPr>
          <a:xfrm>
            <a:off x="5347716" y="82296"/>
            <a:ext cx="1496567" cy="579120"/>
          </a:xfrm>
          <a:prstGeom prst="rect">
            <a:avLst/>
          </a:prstGeom>
          <a:blipFill>
            <a:blip r:embed="rId5" cstate="print"/>
            <a:stretch>
              <a:fillRect/>
            </a:stretch>
          </a:blipFill>
        </p:spPr>
        <p:txBody>
          <a:bodyPr wrap="square" lIns="0" tIns="0" rIns="0" bIns="0" rtlCol="0"/>
          <a:lstStyle/>
          <a:p>
            <a:endParaRPr/>
          </a:p>
        </p:txBody>
      </p:sp>
      <p:sp>
        <p:nvSpPr>
          <p:cNvPr id="8" name="object 8" descr="DaSy logo"/>
          <p:cNvSpPr/>
          <p:nvPr/>
        </p:nvSpPr>
        <p:spPr>
          <a:xfrm>
            <a:off x="5481827" y="760337"/>
            <a:ext cx="1228343" cy="865632"/>
          </a:xfrm>
          <a:prstGeom prst="rect">
            <a:avLst/>
          </a:prstGeom>
          <a:blipFill>
            <a:blip r:embed="rId6" cstate="print"/>
            <a:stretch>
              <a:fillRect/>
            </a:stretch>
          </a:blipFill>
        </p:spPr>
        <p:txBody>
          <a:bodyPr wrap="square" lIns="0" tIns="0" rIns="0" bIns="0" rtlCol="0"/>
          <a:lstStyle/>
          <a:p>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3B628-9585-4B02-BAB9-C9D6CC7D0F43}"/>
              </a:ext>
            </a:extLst>
          </p:cNvPr>
          <p:cNvSpPr>
            <a:spLocks noGrp="1"/>
          </p:cNvSpPr>
          <p:nvPr>
            <p:ph type="title" idx="4294967295"/>
          </p:nvPr>
        </p:nvSpPr>
        <p:spPr>
          <a:xfrm>
            <a:off x="137160" y="258620"/>
            <a:ext cx="11625309" cy="138499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chemeClr val="accent1">
                    <a:lumMod val="75000"/>
                  </a:schemeClr>
                </a:solidFill>
                <a:effectLst/>
                <a:uLnTx/>
                <a:uFillTx/>
                <a:latin typeface="+mn-lt"/>
                <a:ea typeface="+mn-ea"/>
                <a:cs typeface="+mn-cs"/>
              </a:rPr>
              <a:t>Report in APR the LEA/EIPs’ actual level </a:t>
            </a:r>
          </a:p>
          <a:p>
            <a:pPr marL="45720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chemeClr val="accent1">
                    <a:lumMod val="75000"/>
                  </a:schemeClr>
                </a:solidFill>
                <a:effectLst/>
                <a:uLnTx/>
                <a:uFillTx/>
                <a:latin typeface="+mn-lt"/>
                <a:ea typeface="+mn-ea"/>
                <a:cs typeface="+mn-cs"/>
              </a:rPr>
              <a:t>of compliance prior to any correction</a:t>
            </a:r>
            <a:endParaRPr kumimoji="0" lang="en-US" sz="28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 </a:t>
            </a:r>
          </a:p>
        </p:txBody>
      </p:sp>
      <p:sp>
        <p:nvSpPr>
          <p:cNvPr id="3" name="TextBox 2">
            <a:extLst>
              <a:ext uri="{FF2B5EF4-FFF2-40B4-BE49-F238E27FC236}">
                <a16:creationId xmlns:a16="http://schemas.microsoft.com/office/drawing/2014/main" id="{998DA4B9-A634-49AD-B59B-384654BD23E5}"/>
              </a:ext>
            </a:extLst>
          </p:cNvPr>
          <p:cNvSpPr txBox="1"/>
          <p:nvPr/>
        </p:nvSpPr>
        <p:spPr>
          <a:xfrm>
            <a:off x="789670" y="1444052"/>
            <a:ext cx="10972800" cy="4785926"/>
          </a:xfrm>
          <a:prstGeom prst="rect">
            <a:avLst/>
          </a:prstGeom>
          <a:noFill/>
        </p:spPr>
        <p:txBody>
          <a:bodyPr wrap="square" rtlCol="0">
            <a:spAutoFit/>
          </a:bodyPr>
          <a:lstStyle/>
          <a:p>
            <a:pPr lvl="0">
              <a:buClr>
                <a:srgbClr val="CC00CC"/>
              </a:buClr>
            </a:pPr>
            <a:r>
              <a:rPr lang="en-US" sz="2400" dirty="0"/>
              <a:t>A state used the state data system to monitor compliance for an APR indicator (e. g. C-7 or B-12) </a:t>
            </a:r>
          </a:p>
          <a:p>
            <a:pPr marL="342900" lvl="0" indent="-342900">
              <a:buClr>
                <a:srgbClr val="CC00CC"/>
              </a:buClr>
              <a:buFont typeface="Wingdings" panose="05000000000000000000" pitchFamily="2" charset="2"/>
              <a:buChar char="v"/>
            </a:pPr>
            <a:endParaRPr lang="en-US" sz="900" dirty="0"/>
          </a:p>
          <a:p>
            <a:pPr marL="342900" lvl="0" indent="-342900">
              <a:buClr>
                <a:srgbClr val="CC00CC"/>
              </a:buClr>
              <a:buFont typeface="Wingdings" panose="05000000000000000000" pitchFamily="2" charset="2"/>
              <a:buChar char="v"/>
            </a:pPr>
            <a:r>
              <a:rPr lang="en-US" sz="2400" dirty="0"/>
              <a:t>Statewide indicator performance (actual target data) was 91% (91/100)</a:t>
            </a:r>
          </a:p>
          <a:p>
            <a:pPr marL="342900" lvl="0" indent="-342900">
              <a:buClr>
                <a:srgbClr val="CC00CC"/>
              </a:buClr>
              <a:buFont typeface="Wingdings" panose="05000000000000000000" pitchFamily="2" charset="2"/>
              <a:buChar char="v"/>
            </a:pPr>
            <a:endParaRPr lang="en-US" sz="900" dirty="0"/>
          </a:p>
          <a:p>
            <a:pPr marL="342900" lvl="0" indent="-342900">
              <a:buClr>
                <a:srgbClr val="CC00CC"/>
              </a:buClr>
              <a:buFont typeface="Wingdings" panose="05000000000000000000" pitchFamily="2" charset="2"/>
              <a:buChar char="v"/>
            </a:pPr>
            <a:r>
              <a:rPr lang="en-US" sz="2400" dirty="0"/>
              <a:t>9 children with noncompliance were identified in 8 local programs (LEA/EIPs)</a:t>
            </a:r>
          </a:p>
          <a:p>
            <a:pPr marL="342900" lvl="0" indent="-342900">
              <a:buClr>
                <a:srgbClr val="CC00CC"/>
              </a:buClr>
              <a:buFont typeface="Wingdings" panose="05000000000000000000" pitchFamily="2" charset="2"/>
              <a:buChar char="v"/>
            </a:pPr>
            <a:endParaRPr lang="en-US" sz="900" dirty="0"/>
          </a:p>
          <a:p>
            <a:pPr marL="800100" lvl="1" indent="-342900">
              <a:buClr>
                <a:srgbClr val="CC00CC"/>
              </a:buClr>
              <a:buFont typeface="Wingdings" panose="05000000000000000000" pitchFamily="2" charset="2"/>
              <a:buChar char="v"/>
            </a:pPr>
            <a:r>
              <a:rPr lang="en-US" sz="2400" dirty="0"/>
              <a:t>For 5 children, the state verified correction of noncompliance and did not issue a finding (pre-finding correction)</a:t>
            </a:r>
          </a:p>
          <a:p>
            <a:pPr marL="800100" lvl="1" indent="-342900">
              <a:buClr>
                <a:srgbClr val="CC00CC"/>
              </a:buClr>
              <a:buFont typeface="Wingdings" panose="05000000000000000000" pitchFamily="2" charset="2"/>
              <a:buChar char="v"/>
            </a:pPr>
            <a:r>
              <a:rPr lang="en-US" sz="2400" dirty="0"/>
              <a:t>In the 4 remaining instances, the state issued written findings of noncompliance </a:t>
            </a:r>
          </a:p>
          <a:p>
            <a:pPr lvl="1">
              <a:buClr>
                <a:srgbClr val="CC00CC"/>
              </a:buClr>
            </a:pPr>
            <a:endParaRPr lang="en-US" sz="1400" dirty="0"/>
          </a:p>
          <a:p>
            <a:pPr lvl="0" algn="ctr"/>
            <a:r>
              <a:rPr lang="en-US" sz="2400" b="1" dirty="0"/>
              <a:t>Regardless of any pre-finding correction, the state is required to report 91% Performance for the APR indicator </a:t>
            </a:r>
          </a:p>
          <a:p>
            <a:pPr lvl="0" algn="ctr"/>
            <a:r>
              <a:rPr lang="en-US" sz="2400" b="1" dirty="0"/>
              <a:t> </a:t>
            </a:r>
            <a:endParaRPr lang="en-US" sz="2400" dirty="0"/>
          </a:p>
        </p:txBody>
      </p:sp>
      <p:sp>
        <p:nvSpPr>
          <p:cNvPr id="6" name="object 8" descr="DaSy logo">
            <a:extLst>
              <a:ext uri="{FF2B5EF4-FFF2-40B4-BE49-F238E27FC236}">
                <a16:creationId xmlns:a16="http://schemas.microsoft.com/office/drawing/2014/main" id="{1085A51F-9BD0-4053-9DD0-FAEF291A73B6}"/>
              </a:ext>
            </a:extLst>
          </p:cNvPr>
          <p:cNvSpPr/>
          <p:nvPr/>
        </p:nvSpPr>
        <p:spPr>
          <a:xfrm>
            <a:off x="10946147" y="6184302"/>
            <a:ext cx="1000442" cy="673697"/>
          </a:xfrm>
          <a:prstGeom prst="rect">
            <a:avLst/>
          </a:prstGeom>
          <a:blipFill>
            <a:blip r:embed="rId3" cstate="print"/>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8036079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cture of OSEP reporting requirements with necessary reporting information including date of the FFY and information about the timely correction of noncompliance">
            <a:extLst>
              <a:ext uri="{FF2B5EF4-FFF2-40B4-BE49-F238E27FC236}">
                <a16:creationId xmlns:a16="http://schemas.microsoft.com/office/drawing/2014/main" id="{CF62C471-6BC0-43D4-A919-A3FF1C09D89D}"/>
              </a:ext>
            </a:extLst>
          </p:cNvPr>
          <p:cNvPicPr>
            <a:picLocks noChangeAspect="1"/>
          </p:cNvPicPr>
          <p:nvPr/>
        </p:nvPicPr>
        <p:blipFill rotWithShape="1">
          <a:blip r:embed="rId3"/>
          <a:srcRect l="13689" t="16311" r="28860" b="7443"/>
          <a:stretch/>
        </p:blipFill>
        <p:spPr>
          <a:xfrm>
            <a:off x="1988598" y="0"/>
            <a:ext cx="8176334" cy="5938071"/>
          </a:xfrm>
          <a:prstGeom prst="rect">
            <a:avLst/>
          </a:prstGeom>
        </p:spPr>
      </p:pic>
      <p:sp>
        <p:nvSpPr>
          <p:cNvPr id="6" name="object 8" descr="DaSy logo">
            <a:extLst>
              <a:ext uri="{FF2B5EF4-FFF2-40B4-BE49-F238E27FC236}">
                <a16:creationId xmlns:a16="http://schemas.microsoft.com/office/drawing/2014/main" id="{9DB14BB5-188C-4C25-BC89-01A72EE57390}"/>
              </a:ext>
            </a:extLst>
          </p:cNvPr>
          <p:cNvSpPr/>
          <p:nvPr/>
        </p:nvSpPr>
        <p:spPr>
          <a:xfrm>
            <a:off x="10946147" y="6184302"/>
            <a:ext cx="1000442" cy="673697"/>
          </a:xfrm>
          <a:prstGeom prst="rect">
            <a:avLst/>
          </a:prstGeom>
          <a:blipFill>
            <a:blip r:embed="rId4" cstate="print"/>
            <a:stretch>
              <a:fillRect/>
            </a:stretch>
          </a:blipFill>
        </p:spPr>
        <p:txBody>
          <a:bodyPr wrap="square" lIns="0" tIns="0" rIns="0" bIns="0" rtlCol="0"/>
          <a:lstStyle/>
          <a:p>
            <a:endParaRPr dirty="0"/>
          </a:p>
        </p:txBody>
      </p:sp>
      <p:sp>
        <p:nvSpPr>
          <p:cNvPr id="3" name="Title 2">
            <a:extLst>
              <a:ext uri="{FF2B5EF4-FFF2-40B4-BE49-F238E27FC236}">
                <a16:creationId xmlns:a16="http://schemas.microsoft.com/office/drawing/2014/main" id="{E20291E9-D777-4C99-927B-6FC58E43881F}"/>
              </a:ext>
            </a:extLst>
          </p:cNvPr>
          <p:cNvSpPr>
            <a:spLocks noGrp="1"/>
          </p:cNvSpPr>
          <p:nvPr>
            <p:ph type="title" idx="4294967295"/>
          </p:nvPr>
        </p:nvSpPr>
        <p:spPr>
          <a:xfrm>
            <a:off x="587828" y="-914400"/>
            <a:ext cx="11005457" cy="914400"/>
          </a:xfrm>
        </p:spPr>
        <p:txBody>
          <a:bodyPr vert="horz" lIns="91440" tIns="45720" rIns="91440" bIns="45720" rtlCol="0" anchor="b">
            <a:normAutofit/>
          </a:bodyPr>
          <a:lstStyle/>
          <a:p>
            <a:r>
              <a:rPr lang="en-US" dirty="0"/>
              <a:t>OSEP reporting requirements 2</a:t>
            </a:r>
          </a:p>
        </p:txBody>
      </p:sp>
    </p:spTree>
    <p:extLst>
      <p:ext uri="{BB962C8B-B14F-4D97-AF65-F5344CB8AC3E}">
        <p14:creationId xmlns:p14="http://schemas.microsoft.com/office/powerpoint/2010/main" val="22241155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3B628-9585-4B02-BAB9-C9D6CC7D0F43}"/>
              </a:ext>
            </a:extLst>
          </p:cNvPr>
          <p:cNvSpPr>
            <a:spLocks noGrp="1"/>
          </p:cNvSpPr>
          <p:nvPr>
            <p:ph type="title" idx="4294967295"/>
          </p:nvPr>
        </p:nvSpPr>
        <p:spPr>
          <a:xfrm>
            <a:off x="137160" y="258620"/>
            <a:ext cx="11625309" cy="138499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chemeClr val="accent1">
                    <a:lumMod val="75000"/>
                  </a:schemeClr>
                </a:solidFill>
                <a:effectLst/>
                <a:uLnTx/>
                <a:uFillTx/>
                <a:latin typeface="+mj-lt"/>
                <a:ea typeface="Calibri" panose="020F0502020204030204" pitchFamily="34" charset="0"/>
                <a:cs typeface="Times New Roman" panose="02020603050405020304" pitchFamily="18" charset="0"/>
              </a:rPr>
              <a:t>When not Reporting 100%, Provide an Explanation of “Why” If No Findings of Noncompliance Were Issued</a:t>
            </a:r>
            <a:endParaRPr kumimoji="0" lang="en-US" sz="2800" b="0" i="0" u="none" strike="noStrike" kern="1200" cap="none" spc="0" normalizeH="0" baseline="0" noProof="0" dirty="0">
              <a:ln>
                <a:noFill/>
              </a:ln>
              <a:solidFill>
                <a:schemeClr val="tx1"/>
              </a:solidFill>
              <a:effectLst/>
              <a:uLnTx/>
              <a:uFillTx/>
              <a:latin typeface="+mj-lt"/>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chemeClr val="tx1"/>
                </a:solidFill>
                <a:effectLst/>
                <a:uLnTx/>
                <a:uFillTx/>
                <a:latin typeface="+mj-lt"/>
                <a:ea typeface="Calibri" panose="020F0502020204030204" pitchFamily="34" charset="0"/>
                <a:cs typeface="Times New Roman" panose="02020603050405020304" pitchFamily="18" charset="0"/>
              </a:rPr>
              <a:t> </a:t>
            </a:r>
          </a:p>
        </p:txBody>
      </p:sp>
      <p:sp>
        <p:nvSpPr>
          <p:cNvPr id="3" name="TextBox 2">
            <a:extLst>
              <a:ext uri="{FF2B5EF4-FFF2-40B4-BE49-F238E27FC236}">
                <a16:creationId xmlns:a16="http://schemas.microsoft.com/office/drawing/2014/main" id="{998DA4B9-A634-49AD-B59B-384654BD23E5}"/>
              </a:ext>
            </a:extLst>
          </p:cNvPr>
          <p:cNvSpPr txBox="1"/>
          <p:nvPr/>
        </p:nvSpPr>
        <p:spPr>
          <a:xfrm>
            <a:off x="815914" y="1482455"/>
            <a:ext cx="10847766" cy="4370427"/>
          </a:xfrm>
          <a:prstGeom prst="rect">
            <a:avLst/>
          </a:prstGeom>
          <a:noFill/>
        </p:spPr>
        <p:txBody>
          <a:bodyPr wrap="square" rtlCol="0">
            <a:spAutoFit/>
          </a:bodyPr>
          <a:lstStyle/>
          <a:p>
            <a:pPr lvl="0">
              <a:buClr>
                <a:srgbClr val="CC00CC"/>
              </a:buClr>
            </a:pPr>
            <a:r>
              <a:rPr lang="en-US" sz="2400" dirty="0"/>
              <a:t>A state used on-site monitoring to determine compliance for an APR indicator (e. g. C-1 or B-11) </a:t>
            </a:r>
          </a:p>
          <a:p>
            <a:pPr lvl="0">
              <a:buClr>
                <a:srgbClr val="CC00CC"/>
              </a:buClr>
            </a:pPr>
            <a:endParaRPr lang="en-US" sz="1400" dirty="0"/>
          </a:p>
          <a:p>
            <a:pPr marL="342900" lvl="0" indent="-342900">
              <a:buClr>
                <a:srgbClr val="CC00CC"/>
              </a:buClr>
              <a:buFont typeface="Wingdings" panose="05000000000000000000" pitchFamily="2" charset="2"/>
              <a:buChar char="v"/>
            </a:pPr>
            <a:r>
              <a:rPr lang="en-US" sz="2400" dirty="0"/>
              <a:t>Statewide indicator performance (actual target data) was 96%</a:t>
            </a:r>
          </a:p>
          <a:p>
            <a:pPr lvl="0">
              <a:buClr>
                <a:srgbClr val="CC00CC"/>
              </a:buClr>
            </a:pPr>
            <a:endParaRPr lang="en-US" sz="1200" dirty="0"/>
          </a:p>
          <a:p>
            <a:pPr marL="342900" lvl="0" indent="-342900">
              <a:buClr>
                <a:srgbClr val="CC00CC"/>
              </a:buClr>
              <a:buFont typeface="Wingdings" panose="05000000000000000000" pitchFamily="2" charset="2"/>
              <a:buChar char="v"/>
            </a:pPr>
            <a:r>
              <a:rPr lang="en-US" sz="2400" dirty="0"/>
              <a:t>4 local programs (LEA/EIPs) were responsible for the noncompliance</a:t>
            </a:r>
          </a:p>
          <a:p>
            <a:pPr lvl="0">
              <a:buClr>
                <a:srgbClr val="CC00CC"/>
              </a:buClr>
            </a:pPr>
            <a:endParaRPr lang="en-US" sz="1200" dirty="0"/>
          </a:p>
          <a:p>
            <a:pPr marL="800100" lvl="1" indent="-342900">
              <a:buClr>
                <a:srgbClr val="CC00CC"/>
              </a:buClr>
              <a:buFont typeface="Wingdings" panose="05000000000000000000" pitchFamily="2" charset="2"/>
              <a:buChar char="v"/>
            </a:pPr>
            <a:r>
              <a:rPr lang="en-US" sz="2400" dirty="0"/>
              <a:t>For the 4 programs, the state verified correction of noncompliance and did not issue any findings (pre-finding correction)</a:t>
            </a:r>
          </a:p>
          <a:p>
            <a:pPr lvl="1">
              <a:buClr>
                <a:srgbClr val="CC00CC"/>
              </a:buClr>
            </a:pPr>
            <a:endParaRPr lang="en-US" sz="2400" dirty="0"/>
          </a:p>
          <a:p>
            <a:pPr lvl="0" algn="ctr"/>
            <a:r>
              <a:rPr lang="en-US" sz="2400" b="1" dirty="0"/>
              <a:t>Regardless of any pre-finding correction, the state is required to report 96% Performance for the APR indicator </a:t>
            </a:r>
          </a:p>
          <a:p>
            <a:pPr lvl="0" algn="ctr"/>
            <a:r>
              <a:rPr lang="en-US" sz="2400" b="1" dirty="0"/>
              <a:t> </a:t>
            </a:r>
            <a:endParaRPr lang="en-US" sz="2400" dirty="0"/>
          </a:p>
        </p:txBody>
      </p:sp>
      <p:sp>
        <p:nvSpPr>
          <p:cNvPr id="6" name="object 8" descr="DaSy logo">
            <a:extLst>
              <a:ext uri="{FF2B5EF4-FFF2-40B4-BE49-F238E27FC236}">
                <a16:creationId xmlns:a16="http://schemas.microsoft.com/office/drawing/2014/main" id="{1085A51F-9BD0-4053-9DD0-FAEF291A73B6}"/>
              </a:ext>
            </a:extLst>
          </p:cNvPr>
          <p:cNvSpPr/>
          <p:nvPr/>
        </p:nvSpPr>
        <p:spPr>
          <a:xfrm>
            <a:off x="10946147" y="6184302"/>
            <a:ext cx="1000442" cy="673697"/>
          </a:xfrm>
          <a:prstGeom prst="rect">
            <a:avLst/>
          </a:prstGeom>
          <a:blipFill>
            <a:blip r:embed="rId3" cstate="print"/>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8227636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icture of OSEP presentation slide with the 2 prong options for noncompliance follow-up including option 1- to issue a written finding and option 2- to all the program to correct the noncompliance before a written finding is issued">
            <a:extLst>
              <a:ext uri="{FF2B5EF4-FFF2-40B4-BE49-F238E27FC236}">
                <a16:creationId xmlns:a16="http://schemas.microsoft.com/office/drawing/2014/main" id="{877B4E2C-BC1D-4C0D-80AF-7CDF4F2C9A8A}"/>
              </a:ext>
            </a:extLst>
          </p:cNvPr>
          <p:cNvPicPr/>
          <p:nvPr/>
        </p:nvPicPr>
        <p:blipFill rotWithShape="1">
          <a:blip r:embed="rId3"/>
          <a:srcRect l="7120" t="20770" r="54233" b="27481"/>
          <a:stretch/>
        </p:blipFill>
        <p:spPr bwMode="auto">
          <a:xfrm>
            <a:off x="2095130" y="132033"/>
            <a:ext cx="8007657" cy="5878150"/>
          </a:xfrm>
          <a:prstGeom prst="rect">
            <a:avLst/>
          </a:prstGeom>
          <a:ln w="3175">
            <a:solidFill>
              <a:schemeClr val="tx1"/>
            </a:solidFill>
          </a:ln>
          <a:extLst>
            <a:ext uri="{53640926-AAD7-44D8-BBD7-CCE9431645EC}">
              <a14:shadowObscured xmlns:a14="http://schemas.microsoft.com/office/drawing/2010/main"/>
            </a:ext>
          </a:extLst>
        </p:spPr>
      </p:pic>
      <p:sp>
        <p:nvSpPr>
          <p:cNvPr id="6" name="object 8" descr="DaSy logo">
            <a:extLst>
              <a:ext uri="{FF2B5EF4-FFF2-40B4-BE49-F238E27FC236}">
                <a16:creationId xmlns:a16="http://schemas.microsoft.com/office/drawing/2014/main" id="{9DB14BB5-188C-4C25-BC89-01A72EE57390}"/>
              </a:ext>
            </a:extLst>
          </p:cNvPr>
          <p:cNvSpPr/>
          <p:nvPr/>
        </p:nvSpPr>
        <p:spPr>
          <a:xfrm>
            <a:off x="10946147" y="6184302"/>
            <a:ext cx="1000442" cy="673697"/>
          </a:xfrm>
          <a:prstGeom prst="rect">
            <a:avLst/>
          </a:prstGeom>
          <a:blipFill>
            <a:blip r:embed="rId4" cstate="print"/>
            <a:stretch>
              <a:fillRect/>
            </a:stretch>
          </a:blipFill>
        </p:spPr>
        <p:txBody>
          <a:bodyPr wrap="square" lIns="0" tIns="0" rIns="0" bIns="0" rtlCol="0"/>
          <a:lstStyle/>
          <a:p>
            <a:endParaRPr dirty="0"/>
          </a:p>
        </p:txBody>
      </p:sp>
      <p:sp>
        <p:nvSpPr>
          <p:cNvPr id="2" name="Title 1">
            <a:extLst>
              <a:ext uri="{FF2B5EF4-FFF2-40B4-BE49-F238E27FC236}">
                <a16:creationId xmlns:a16="http://schemas.microsoft.com/office/drawing/2014/main" id="{016439B7-4C5C-4752-9947-C48289744FAF}"/>
              </a:ext>
            </a:extLst>
          </p:cNvPr>
          <p:cNvSpPr>
            <a:spLocks noGrp="1"/>
          </p:cNvSpPr>
          <p:nvPr>
            <p:ph type="title" idx="4294967295"/>
          </p:nvPr>
        </p:nvSpPr>
        <p:spPr>
          <a:xfrm>
            <a:off x="587828" y="-914400"/>
            <a:ext cx="11005457" cy="914400"/>
          </a:xfrm>
        </p:spPr>
        <p:txBody>
          <a:bodyPr vert="horz" lIns="91440" tIns="45720" rIns="91440" bIns="45720" rtlCol="0" anchor="b">
            <a:normAutofit/>
          </a:bodyPr>
          <a:lstStyle/>
          <a:p>
            <a:r>
              <a:rPr lang="en-US" dirty="0"/>
              <a:t>OSEP noncompliance prongs</a:t>
            </a:r>
          </a:p>
        </p:txBody>
      </p:sp>
    </p:spTree>
    <p:extLst>
      <p:ext uri="{BB962C8B-B14F-4D97-AF65-F5344CB8AC3E}">
        <p14:creationId xmlns:p14="http://schemas.microsoft.com/office/powerpoint/2010/main" val="14843742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icture of OSEP presentation slide detailing option 1- making a written finding of noncompliance stating that states must account for all noncompliance whether collected through the state's on-site monitoring system or other monitoring process, review of data collected by the state, statewide sample of data, or noncompliance identified by OSEP">
            <a:extLst>
              <a:ext uri="{FF2B5EF4-FFF2-40B4-BE49-F238E27FC236}">
                <a16:creationId xmlns:a16="http://schemas.microsoft.com/office/drawing/2014/main" id="{F7CF89C2-D3BE-4BBF-9183-28E1B2C31DEB}"/>
              </a:ext>
            </a:extLst>
          </p:cNvPr>
          <p:cNvPicPr/>
          <p:nvPr/>
        </p:nvPicPr>
        <p:blipFill rotWithShape="1">
          <a:blip r:embed="rId3"/>
          <a:srcRect l="7409" t="20766" r="54242" b="27552"/>
          <a:stretch/>
        </p:blipFill>
        <p:spPr bwMode="auto">
          <a:xfrm>
            <a:off x="1890945" y="71021"/>
            <a:ext cx="8416030" cy="5903651"/>
          </a:xfrm>
          <a:prstGeom prst="rect">
            <a:avLst/>
          </a:prstGeom>
          <a:ln w="3175">
            <a:solidFill>
              <a:schemeClr val="tx1"/>
            </a:solidFill>
          </a:ln>
          <a:extLst>
            <a:ext uri="{53640926-AAD7-44D8-BBD7-CCE9431645EC}">
              <a14:shadowObscured xmlns:a14="http://schemas.microsoft.com/office/drawing/2010/main"/>
            </a:ext>
          </a:extLst>
        </p:spPr>
      </p:pic>
      <p:sp>
        <p:nvSpPr>
          <p:cNvPr id="6" name="object 8" descr="DaSy logo">
            <a:extLst>
              <a:ext uri="{FF2B5EF4-FFF2-40B4-BE49-F238E27FC236}">
                <a16:creationId xmlns:a16="http://schemas.microsoft.com/office/drawing/2014/main" id="{9DB14BB5-188C-4C25-BC89-01A72EE57390}"/>
              </a:ext>
            </a:extLst>
          </p:cNvPr>
          <p:cNvSpPr/>
          <p:nvPr/>
        </p:nvSpPr>
        <p:spPr>
          <a:xfrm>
            <a:off x="10946147" y="6184302"/>
            <a:ext cx="1000442" cy="673697"/>
          </a:xfrm>
          <a:prstGeom prst="rect">
            <a:avLst/>
          </a:prstGeom>
          <a:blipFill>
            <a:blip r:embed="rId4" cstate="print"/>
            <a:stretch>
              <a:fillRect/>
            </a:stretch>
          </a:blipFill>
        </p:spPr>
        <p:txBody>
          <a:bodyPr wrap="square" lIns="0" tIns="0" rIns="0" bIns="0" rtlCol="0"/>
          <a:lstStyle/>
          <a:p>
            <a:endParaRPr dirty="0"/>
          </a:p>
        </p:txBody>
      </p:sp>
      <p:sp>
        <p:nvSpPr>
          <p:cNvPr id="2" name="Title 1">
            <a:extLst>
              <a:ext uri="{FF2B5EF4-FFF2-40B4-BE49-F238E27FC236}">
                <a16:creationId xmlns:a16="http://schemas.microsoft.com/office/drawing/2014/main" id="{E2943BB4-8DF5-4DE1-9EB2-027B8585A02A}"/>
              </a:ext>
            </a:extLst>
          </p:cNvPr>
          <p:cNvSpPr>
            <a:spLocks noGrp="1"/>
          </p:cNvSpPr>
          <p:nvPr>
            <p:ph type="title" idx="4294967295"/>
          </p:nvPr>
        </p:nvSpPr>
        <p:spPr>
          <a:xfrm>
            <a:off x="587828" y="-914400"/>
            <a:ext cx="11005457" cy="914400"/>
          </a:xfrm>
        </p:spPr>
        <p:txBody>
          <a:bodyPr vert="horz" lIns="91440" tIns="45720" rIns="91440" bIns="45720" rtlCol="0" anchor="b">
            <a:normAutofit/>
          </a:bodyPr>
          <a:lstStyle/>
          <a:p>
            <a:r>
              <a:rPr lang="en-US" dirty="0"/>
              <a:t>OSEP making a written finding of noncompliance</a:t>
            </a:r>
          </a:p>
        </p:txBody>
      </p:sp>
    </p:spTree>
    <p:extLst>
      <p:ext uri="{BB962C8B-B14F-4D97-AF65-F5344CB8AC3E}">
        <p14:creationId xmlns:p14="http://schemas.microsoft.com/office/powerpoint/2010/main" val="18611836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CA3CFA9-FC18-46F1-9819-E7740B7026B5}"/>
              </a:ext>
            </a:extLst>
          </p:cNvPr>
          <p:cNvSpPr txBox="1">
            <a:spLocks noGrp="1"/>
          </p:cNvSpPr>
          <p:nvPr>
            <p:ph type="title" idx="4294967295"/>
          </p:nvPr>
        </p:nvSpPr>
        <p:spPr>
          <a:xfrm>
            <a:off x="2814222" y="465169"/>
            <a:ext cx="6027547" cy="523220"/>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chemeClr val="accent1">
                    <a:lumMod val="75000"/>
                  </a:schemeClr>
                </a:solidFill>
                <a:effectLst/>
                <a:uLnTx/>
                <a:uFillTx/>
                <a:latin typeface="+mn-lt"/>
                <a:ea typeface="+mn-ea"/>
                <a:cs typeface="+mn-cs"/>
              </a:rPr>
              <a:t>Written Finding of Noncompliance</a:t>
            </a:r>
          </a:p>
        </p:txBody>
      </p:sp>
      <p:sp>
        <p:nvSpPr>
          <p:cNvPr id="5" name="TextBox 4">
            <a:extLst>
              <a:ext uri="{FF2B5EF4-FFF2-40B4-BE49-F238E27FC236}">
                <a16:creationId xmlns:a16="http://schemas.microsoft.com/office/drawing/2014/main" id="{0C4EA8A2-C95C-407D-8B89-1856D04DA8D4}"/>
              </a:ext>
            </a:extLst>
          </p:cNvPr>
          <p:cNvSpPr txBox="1"/>
          <p:nvPr/>
        </p:nvSpPr>
        <p:spPr>
          <a:xfrm>
            <a:off x="1062836" y="1420426"/>
            <a:ext cx="10442624" cy="3347840"/>
          </a:xfrm>
          <a:prstGeom prst="rect">
            <a:avLst/>
          </a:prstGeom>
          <a:noFill/>
        </p:spPr>
        <p:txBody>
          <a:bodyPr wrap="square" rtlCol="0">
            <a:spAutoFit/>
          </a:bodyPr>
          <a:lstStyle/>
          <a:p>
            <a:pPr marL="342900" indent="-342900">
              <a:lnSpc>
                <a:spcPct val="150000"/>
              </a:lnSpc>
              <a:buClr>
                <a:srgbClr val="CC00CC"/>
              </a:buClr>
              <a:buFont typeface="Wingdings" panose="05000000000000000000" pitchFamily="2" charset="2"/>
              <a:buChar char="v"/>
            </a:pPr>
            <a:r>
              <a:rPr lang="en-US" sz="2400" dirty="0"/>
              <a:t>Written notification of findings needs to occur as soon as possible after the State concludes that the LEA or the EI program has noncompliance.</a:t>
            </a:r>
          </a:p>
          <a:p>
            <a:pPr marL="342900" indent="-342900">
              <a:lnSpc>
                <a:spcPct val="150000"/>
              </a:lnSpc>
              <a:buClr>
                <a:srgbClr val="CC00CC"/>
              </a:buClr>
              <a:buFont typeface="Wingdings" panose="05000000000000000000" pitchFamily="2" charset="2"/>
              <a:buChar char="v"/>
            </a:pPr>
            <a:r>
              <a:rPr lang="en-US" sz="2400" dirty="0"/>
              <a:t>Generally, OSEP would expect that written findings be issued less than three months from discovery.</a:t>
            </a:r>
          </a:p>
          <a:p>
            <a:pPr lvl="7">
              <a:lnSpc>
                <a:spcPct val="150000"/>
              </a:lnSpc>
              <a:buClr>
                <a:srgbClr val="CC00CC"/>
              </a:buClr>
            </a:pPr>
            <a:r>
              <a:rPr lang="en-US" sz="2400" dirty="0"/>
              <a:t>				</a:t>
            </a:r>
          </a:p>
          <a:p>
            <a:pPr lvl="7">
              <a:lnSpc>
                <a:spcPct val="150000"/>
              </a:lnSpc>
              <a:buClr>
                <a:srgbClr val="CC00CC"/>
              </a:buClr>
            </a:pPr>
            <a:r>
              <a:rPr lang="en-US" sz="2400" dirty="0"/>
              <a:t>					</a:t>
            </a:r>
            <a:r>
              <a:rPr lang="en-US" sz="2400" b="1" dirty="0">
                <a:solidFill>
                  <a:schemeClr val="tx2">
                    <a:lumMod val="75000"/>
                    <a:lumOff val="25000"/>
                  </a:schemeClr>
                </a:solidFill>
                <a:hlinkClick r:id="rId2">
                  <a:extLst>
                    <a:ext uri="{A12FA001-AC4F-418D-AE19-62706E023703}">
                      <ahyp:hlinkClr xmlns:ahyp="http://schemas.microsoft.com/office/drawing/2018/hyperlinkcolor" val="tx"/>
                    </a:ext>
                  </a:extLst>
                </a:hlinkClick>
              </a:rPr>
              <a:t>OSEP FAQ</a:t>
            </a:r>
            <a:endParaRPr lang="en-US" sz="2400" b="1" dirty="0">
              <a:solidFill>
                <a:schemeClr val="tx2">
                  <a:lumMod val="75000"/>
                  <a:lumOff val="25000"/>
                </a:schemeClr>
              </a:solidFill>
            </a:endParaRPr>
          </a:p>
        </p:txBody>
      </p:sp>
    </p:spTree>
    <p:extLst>
      <p:ext uri="{BB962C8B-B14F-4D97-AF65-F5344CB8AC3E}">
        <p14:creationId xmlns:p14="http://schemas.microsoft.com/office/powerpoint/2010/main" val="37883780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icture of OSEP presentation slide detailing option 2 for pre-finding correction, where the program can correct the noncompliance before the state issues a finding ">
            <a:extLst>
              <a:ext uri="{FF2B5EF4-FFF2-40B4-BE49-F238E27FC236}">
                <a16:creationId xmlns:a16="http://schemas.microsoft.com/office/drawing/2014/main" id="{2FFE21FE-2E1A-4AF6-B1E1-1F28658DC3D6}"/>
              </a:ext>
            </a:extLst>
          </p:cNvPr>
          <p:cNvPicPr/>
          <p:nvPr/>
        </p:nvPicPr>
        <p:blipFill rotWithShape="1">
          <a:blip r:embed="rId3"/>
          <a:srcRect l="7126" t="20765" r="55421" b="27303"/>
          <a:stretch/>
        </p:blipFill>
        <p:spPr bwMode="auto">
          <a:xfrm>
            <a:off x="1849145" y="88777"/>
            <a:ext cx="8493710" cy="5912528"/>
          </a:xfrm>
          <a:prstGeom prst="rect">
            <a:avLst/>
          </a:prstGeom>
          <a:ln w="3175" cap="flat" cmpd="sng" algn="ctr">
            <a:solidFill>
              <a:sysClr val="windowText" lastClr="000000"/>
            </a:solidFill>
            <a:prstDash val="solid"/>
            <a:round/>
            <a:headEnd type="none" w="med" len="med"/>
            <a:tailEnd type="none" w="med" len="med"/>
          </a:ln>
          <a:extLst>
            <a:ext uri="{53640926-AAD7-44D8-BBD7-CCE9431645EC}">
              <a14:shadowObscured xmlns:a14="http://schemas.microsoft.com/office/drawing/2010/main"/>
            </a:ext>
          </a:extLst>
        </p:spPr>
      </p:pic>
      <p:sp>
        <p:nvSpPr>
          <p:cNvPr id="6" name="object 8" descr="DaSy logo">
            <a:extLst>
              <a:ext uri="{FF2B5EF4-FFF2-40B4-BE49-F238E27FC236}">
                <a16:creationId xmlns:a16="http://schemas.microsoft.com/office/drawing/2014/main" id="{9DB14BB5-188C-4C25-BC89-01A72EE57390}"/>
              </a:ext>
            </a:extLst>
          </p:cNvPr>
          <p:cNvSpPr/>
          <p:nvPr/>
        </p:nvSpPr>
        <p:spPr>
          <a:xfrm>
            <a:off x="10946147" y="6184302"/>
            <a:ext cx="1000442" cy="673697"/>
          </a:xfrm>
          <a:prstGeom prst="rect">
            <a:avLst/>
          </a:prstGeom>
          <a:blipFill>
            <a:blip r:embed="rId4" cstate="print"/>
            <a:stretch>
              <a:fillRect/>
            </a:stretch>
          </a:blipFill>
        </p:spPr>
        <p:txBody>
          <a:bodyPr wrap="square" lIns="0" tIns="0" rIns="0" bIns="0" rtlCol="0"/>
          <a:lstStyle/>
          <a:p>
            <a:endParaRPr dirty="0"/>
          </a:p>
        </p:txBody>
      </p:sp>
      <p:sp>
        <p:nvSpPr>
          <p:cNvPr id="2" name="Title 1">
            <a:extLst>
              <a:ext uri="{FF2B5EF4-FFF2-40B4-BE49-F238E27FC236}">
                <a16:creationId xmlns:a16="http://schemas.microsoft.com/office/drawing/2014/main" id="{A84FFA45-7E3B-4F6B-BD67-62F98AE6F62B}"/>
              </a:ext>
            </a:extLst>
          </p:cNvPr>
          <p:cNvSpPr>
            <a:spLocks noGrp="1"/>
          </p:cNvSpPr>
          <p:nvPr>
            <p:ph type="title" idx="4294967295"/>
          </p:nvPr>
        </p:nvSpPr>
        <p:spPr>
          <a:xfrm>
            <a:off x="587828" y="-914400"/>
            <a:ext cx="11005457" cy="914400"/>
          </a:xfrm>
        </p:spPr>
        <p:txBody>
          <a:bodyPr vert="horz" lIns="91440" tIns="45720" rIns="91440" bIns="45720" rtlCol="0" anchor="b">
            <a:normAutofit/>
          </a:bodyPr>
          <a:lstStyle/>
          <a:p>
            <a:r>
              <a:rPr lang="en-US" dirty="0"/>
              <a:t>OSEP option 2</a:t>
            </a:r>
          </a:p>
        </p:txBody>
      </p:sp>
    </p:spTree>
    <p:extLst>
      <p:ext uri="{BB962C8B-B14F-4D97-AF65-F5344CB8AC3E}">
        <p14:creationId xmlns:p14="http://schemas.microsoft.com/office/powerpoint/2010/main" val="28883481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1260553-8F94-4EB4-AEE3-346FA56D454C}"/>
              </a:ext>
            </a:extLst>
          </p:cNvPr>
          <p:cNvSpPr txBox="1">
            <a:spLocks noGrp="1"/>
          </p:cNvSpPr>
          <p:nvPr>
            <p:ph type="title" idx="4294967295"/>
          </p:nvPr>
        </p:nvSpPr>
        <p:spPr>
          <a:xfrm>
            <a:off x="192350" y="436358"/>
            <a:ext cx="11807300" cy="95410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chemeClr val="accent1">
                    <a:lumMod val="75000"/>
                  </a:schemeClr>
                </a:solidFill>
                <a:effectLst/>
                <a:uLnTx/>
                <a:uFillTx/>
                <a:latin typeface="+mj-lt"/>
                <a:ea typeface="Calibri" panose="020F0502020204030204" pitchFamily="34" charset="0"/>
                <a:cs typeface="Times New Roman" panose="02020603050405020304" pitchFamily="18" charset="0"/>
              </a:rPr>
              <a:t> A pre-finding correction can be made after “identification” of      noncompliance instead of issuing a written finding</a:t>
            </a:r>
            <a:endParaRPr kumimoji="0" lang="en-US" sz="2800" b="1" i="0" u="none" strike="noStrike" kern="1200" cap="none" spc="0" normalizeH="0" baseline="0" noProof="0" dirty="0">
              <a:ln>
                <a:noFill/>
              </a:ln>
              <a:solidFill>
                <a:schemeClr val="accent1">
                  <a:lumMod val="75000"/>
                </a:schemeClr>
              </a:solidFill>
              <a:effectLst/>
              <a:uLnTx/>
              <a:uFillTx/>
              <a:latin typeface="+mj-lt"/>
              <a:ea typeface="+mn-ea"/>
              <a:cs typeface="+mn-cs"/>
            </a:endParaRPr>
          </a:p>
        </p:txBody>
      </p:sp>
      <p:sp>
        <p:nvSpPr>
          <p:cNvPr id="2" name="Rectangle 1">
            <a:extLst>
              <a:ext uri="{FF2B5EF4-FFF2-40B4-BE49-F238E27FC236}">
                <a16:creationId xmlns:a16="http://schemas.microsoft.com/office/drawing/2014/main" id="{D553B628-9585-4B02-BAB9-C9D6CC7D0F43}"/>
              </a:ext>
            </a:extLst>
          </p:cNvPr>
          <p:cNvSpPr/>
          <p:nvPr/>
        </p:nvSpPr>
        <p:spPr>
          <a:xfrm>
            <a:off x="557514" y="1651171"/>
            <a:ext cx="11389076" cy="4724370"/>
          </a:xfrm>
          <a:prstGeom prst="rect">
            <a:avLst/>
          </a:prstGeom>
        </p:spPr>
        <p:txBody>
          <a:bodyPr wrap="square">
            <a:spAutoFit/>
          </a:bodyPr>
          <a:lstStyle/>
          <a:p>
            <a:r>
              <a:rPr lang="en-US" sz="2400" dirty="0">
                <a:latin typeface="+mj-lt"/>
                <a:ea typeface="Calibri" panose="020F0502020204030204" pitchFamily="34" charset="0"/>
                <a:cs typeface="Times New Roman" panose="02020603050405020304" pitchFamily="18" charset="0"/>
              </a:rPr>
              <a:t>97 of 1,257 (8%) children exiting Part C did not have a timely Transition Plan in their IFSP.  The 97 children were in 10 local programs.</a:t>
            </a:r>
          </a:p>
          <a:p>
            <a:endParaRPr lang="en-US" sz="1600" dirty="0">
              <a:latin typeface="+mj-lt"/>
              <a:ea typeface="Calibri" panose="020F0502020204030204" pitchFamily="34" charset="0"/>
              <a:cs typeface="Times New Roman" panose="02020603050405020304" pitchFamily="18" charset="0"/>
            </a:endParaRPr>
          </a:p>
          <a:p>
            <a:pPr marR="0" lvl="0">
              <a:spcBef>
                <a:spcPts val="0"/>
              </a:spcBef>
              <a:spcAft>
                <a:spcPts val="0"/>
              </a:spcAft>
            </a:pPr>
            <a:endParaRPr lang="en-US" sz="900" dirty="0">
              <a:latin typeface="+mj-lt"/>
              <a:ea typeface="Calibri" panose="020F0502020204030204" pitchFamily="34" charset="0"/>
              <a:cs typeface="Times New Roman" panose="02020603050405020304" pitchFamily="18" charset="0"/>
            </a:endParaRPr>
          </a:p>
          <a:p>
            <a:pPr marL="342900" marR="0" lvl="0" indent="-342900">
              <a:spcBef>
                <a:spcPts val="0"/>
              </a:spcBef>
              <a:spcAft>
                <a:spcPts val="0"/>
              </a:spcAft>
              <a:buClr>
                <a:srgbClr val="CC00CC"/>
              </a:buClr>
              <a:buFont typeface="Wingdings" panose="05000000000000000000" pitchFamily="2" charset="2"/>
              <a:buChar char="v"/>
            </a:pPr>
            <a:r>
              <a:rPr lang="en-US" sz="2400" dirty="0">
                <a:latin typeface="+mj-lt"/>
                <a:ea typeface="Calibri" panose="020F0502020204030204" pitchFamily="34" charset="0"/>
                <a:cs typeface="Times New Roman" panose="02020603050405020304" pitchFamily="18" charset="0"/>
              </a:rPr>
              <a:t>8 of the 10 programs were not issued a finding because prior to written findings:</a:t>
            </a:r>
          </a:p>
          <a:p>
            <a:pPr marR="0" lvl="0">
              <a:spcBef>
                <a:spcPts val="0"/>
              </a:spcBef>
              <a:spcAft>
                <a:spcPts val="0"/>
              </a:spcAft>
              <a:buClr>
                <a:srgbClr val="CC00CC"/>
              </a:buClr>
            </a:pPr>
            <a:endParaRPr lang="en-US" sz="900" dirty="0">
              <a:latin typeface="+mj-lt"/>
              <a:ea typeface="Calibri" panose="020F0502020204030204" pitchFamily="34" charset="0"/>
              <a:cs typeface="Times New Roman" panose="02020603050405020304" pitchFamily="18" charset="0"/>
            </a:endParaRPr>
          </a:p>
          <a:p>
            <a:pPr marL="800100" lvl="1" indent="-342900">
              <a:buClr>
                <a:srgbClr val="CC00CC"/>
              </a:buClr>
              <a:buFont typeface="Wingdings" panose="05000000000000000000" pitchFamily="2" charset="2"/>
              <a:buChar char="v"/>
            </a:pPr>
            <a:r>
              <a:rPr lang="en-US" sz="2400" dirty="0">
                <a:latin typeface="+mj-lt"/>
                <a:ea typeface="Calibri" panose="020F0502020204030204" pitchFamily="34" charset="0"/>
                <a:cs typeface="Times New Roman" panose="02020603050405020304" pitchFamily="18" charset="0"/>
              </a:rPr>
              <a:t>the programs submitted required correction data, verified by Part C LA that:</a:t>
            </a:r>
          </a:p>
          <a:p>
            <a:pPr lvl="1">
              <a:buClr>
                <a:srgbClr val="CC00CC"/>
              </a:buClr>
            </a:pPr>
            <a:r>
              <a:rPr lang="en-US" sz="900" dirty="0">
                <a:latin typeface="+mj-lt"/>
                <a:ea typeface="Calibri" panose="020F0502020204030204" pitchFamily="34" charset="0"/>
                <a:cs typeface="Times New Roman" panose="02020603050405020304" pitchFamily="18" charset="0"/>
              </a:rPr>
              <a:t> </a:t>
            </a:r>
          </a:p>
          <a:p>
            <a:pPr marL="1257300" lvl="2" indent="-342900">
              <a:buClr>
                <a:srgbClr val="CC00CC"/>
              </a:buClr>
              <a:buFont typeface="Wingdings" panose="05000000000000000000" pitchFamily="2" charset="2"/>
              <a:buChar char="v"/>
            </a:pPr>
            <a:r>
              <a:rPr lang="en-US" sz="2400" dirty="0">
                <a:latin typeface="+mj-lt"/>
                <a:ea typeface="Calibri" panose="020F0502020204030204" pitchFamily="34" charset="0"/>
                <a:cs typeface="Times New Roman" panose="02020603050405020304" pitchFamily="18" charset="0"/>
              </a:rPr>
              <a:t>67/97 children received a plan, though late </a:t>
            </a:r>
          </a:p>
          <a:p>
            <a:pPr lvl="2">
              <a:buClr>
                <a:srgbClr val="CC00CC"/>
              </a:buClr>
            </a:pPr>
            <a:endParaRPr lang="en-US" sz="900" dirty="0">
              <a:latin typeface="+mj-lt"/>
              <a:ea typeface="Calibri" panose="020F0502020204030204" pitchFamily="34" charset="0"/>
              <a:cs typeface="Times New Roman" panose="02020603050405020304" pitchFamily="18" charset="0"/>
            </a:endParaRPr>
          </a:p>
          <a:p>
            <a:pPr marL="1257300" lvl="2" indent="-342900">
              <a:buClr>
                <a:srgbClr val="CC00CC"/>
              </a:buClr>
              <a:buFont typeface="Wingdings" panose="05000000000000000000" pitchFamily="2" charset="2"/>
              <a:buChar char="v"/>
            </a:pPr>
            <a:r>
              <a:rPr lang="en-US" sz="2400" dirty="0">
                <a:latin typeface="+mj-lt"/>
                <a:ea typeface="Calibri" panose="020F0502020204030204" pitchFamily="34" charset="0"/>
                <a:cs typeface="Times New Roman" panose="02020603050405020304" pitchFamily="18" charset="0"/>
              </a:rPr>
              <a:t>30/97 children were no longer in the program</a:t>
            </a:r>
          </a:p>
          <a:p>
            <a:pPr lvl="2">
              <a:buClr>
                <a:srgbClr val="CC00CC"/>
              </a:buClr>
            </a:pPr>
            <a:endParaRPr lang="en-US" sz="900" dirty="0">
              <a:latin typeface="+mj-lt"/>
              <a:ea typeface="Calibri" panose="020F0502020204030204" pitchFamily="34" charset="0"/>
              <a:cs typeface="Times New Roman" panose="02020603050405020304" pitchFamily="18" charset="0"/>
            </a:endParaRPr>
          </a:p>
          <a:p>
            <a:pPr marL="1257300" lvl="2" indent="-342900">
              <a:buClr>
                <a:srgbClr val="CC00CC"/>
              </a:buClr>
              <a:buFont typeface="Wingdings" panose="05000000000000000000" pitchFamily="2" charset="2"/>
              <a:buChar char="v"/>
            </a:pPr>
            <a:r>
              <a:rPr lang="en-US" sz="2400" dirty="0">
                <a:latin typeface="+mj-lt"/>
                <a:ea typeface="Calibri" panose="020F0502020204030204" pitchFamily="34" charset="0"/>
                <a:cs typeface="Times New Roman" panose="02020603050405020304" pitchFamily="18" charset="0"/>
              </a:rPr>
              <a:t>New data showed compliance with this requirement, verifying the programs are correctly implementing transition plan requirements for all children</a:t>
            </a:r>
            <a:r>
              <a:rPr lang="en-US" sz="2400" spc="25" dirty="0">
                <a:latin typeface="+mj-lt"/>
                <a:ea typeface="Calibri" panose="020F0502020204030204" pitchFamily="34" charset="0"/>
                <a:cs typeface="Times New Roman" panose="02020603050405020304" pitchFamily="18" charset="0"/>
              </a:rPr>
              <a:t> </a:t>
            </a:r>
            <a:r>
              <a:rPr lang="en-US" sz="2400" dirty="0">
                <a:latin typeface="+mj-lt"/>
                <a:ea typeface="Calibri" panose="020F0502020204030204" pitchFamily="34" charset="0"/>
                <a:cs typeface="Times New Roman" panose="02020603050405020304" pitchFamily="18" charset="0"/>
              </a:rPr>
              <a:t>(100%)</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R="0" lvl="0">
              <a:spcBef>
                <a:spcPts val="0"/>
              </a:spcBef>
              <a:spcAft>
                <a:spcPts val="0"/>
              </a:spcAft>
            </a:pP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object 8" descr="DaSy logo">
            <a:extLst>
              <a:ext uri="{FF2B5EF4-FFF2-40B4-BE49-F238E27FC236}">
                <a16:creationId xmlns:a16="http://schemas.microsoft.com/office/drawing/2014/main" id="{1085A51F-9BD0-4053-9DD0-FAEF291A73B6}"/>
              </a:ext>
            </a:extLst>
          </p:cNvPr>
          <p:cNvSpPr/>
          <p:nvPr/>
        </p:nvSpPr>
        <p:spPr>
          <a:xfrm>
            <a:off x="10946147" y="6184302"/>
            <a:ext cx="1000442" cy="673697"/>
          </a:xfrm>
          <a:prstGeom prst="rect">
            <a:avLst/>
          </a:prstGeom>
          <a:blipFill>
            <a:blip r:embed="rId3" cstate="print"/>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21578159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icture of OSEP presentation slide detailing verification of correction through specific regulatory requirements or by individual case">
            <a:extLst>
              <a:ext uri="{FF2B5EF4-FFF2-40B4-BE49-F238E27FC236}">
                <a16:creationId xmlns:a16="http://schemas.microsoft.com/office/drawing/2014/main" id="{7DD9EE9C-1313-4880-8B17-2DADDA619711}"/>
              </a:ext>
            </a:extLst>
          </p:cNvPr>
          <p:cNvPicPr>
            <a:picLocks noChangeAspect="1"/>
          </p:cNvPicPr>
          <p:nvPr/>
        </p:nvPicPr>
        <p:blipFill rotWithShape="1">
          <a:blip r:embed="rId3"/>
          <a:srcRect l="13625" t="15449" r="29000" b="7778"/>
          <a:stretch/>
        </p:blipFill>
        <p:spPr>
          <a:xfrm>
            <a:off x="1775533" y="-71022"/>
            <a:ext cx="8448805" cy="6001305"/>
          </a:xfrm>
          <a:prstGeom prst="rect">
            <a:avLst/>
          </a:prstGeom>
        </p:spPr>
      </p:pic>
      <p:sp>
        <p:nvSpPr>
          <p:cNvPr id="6" name="object 8" descr="DaSy logo">
            <a:extLst>
              <a:ext uri="{FF2B5EF4-FFF2-40B4-BE49-F238E27FC236}">
                <a16:creationId xmlns:a16="http://schemas.microsoft.com/office/drawing/2014/main" id="{9DB14BB5-188C-4C25-BC89-01A72EE57390}"/>
              </a:ext>
            </a:extLst>
          </p:cNvPr>
          <p:cNvSpPr/>
          <p:nvPr/>
        </p:nvSpPr>
        <p:spPr>
          <a:xfrm>
            <a:off x="10946147" y="6184302"/>
            <a:ext cx="1000442" cy="673697"/>
          </a:xfrm>
          <a:prstGeom prst="rect">
            <a:avLst/>
          </a:prstGeom>
          <a:blipFill>
            <a:blip r:embed="rId4" cstate="print"/>
            <a:stretch>
              <a:fillRect/>
            </a:stretch>
          </a:blipFill>
        </p:spPr>
        <p:txBody>
          <a:bodyPr wrap="square" lIns="0" tIns="0" rIns="0" bIns="0" rtlCol="0"/>
          <a:lstStyle/>
          <a:p>
            <a:endParaRPr dirty="0"/>
          </a:p>
        </p:txBody>
      </p:sp>
      <p:sp>
        <p:nvSpPr>
          <p:cNvPr id="2" name="Title 1">
            <a:extLst>
              <a:ext uri="{FF2B5EF4-FFF2-40B4-BE49-F238E27FC236}">
                <a16:creationId xmlns:a16="http://schemas.microsoft.com/office/drawing/2014/main" id="{6FCC186C-9C6A-4F76-AFCB-D51A4A111A74}"/>
              </a:ext>
            </a:extLst>
          </p:cNvPr>
          <p:cNvSpPr>
            <a:spLocks noGrp="1"/>
          </p:cNvSpPr>
          <p:nvPr>
            <p:ph type="title" idx="4294967295"/>
          </p:nvPr>
        </p:nvSpPr>
        <p:spPr>
          <a:xfrm>
            <a:off x="587828" y="-914400"/>
            <a:ext cx="11005457" cy="914400"/>
          </a:xfrm>
        </p:spPr>
        <p:txBody>
          <a:bodyPr vert="horz" lIns="91440" tIns="45720" rIns="91440" bIns="45720" rtlCol="0" anchor="b">
            <a:normAutofit/>
          </a:bodyPr>
          <a:lstStyle/>
          <a:p>
            <a:r>
              <a:rPr lang="en-US" dirty="0"/>
              <a:t>OSEP verification of correction</a:t>
            </a:r>
          </a:p>
        </p:txBody>
      </p:sp>
    </p:spTree>
    <p:extLst>
      <p:ext uri="{BB962C8B-B14F-4D97-AF65-F5344CB8AC3E}">
        <p14:creationId xmlns:p14="http://schemas.microsoft.com/office/powerpoint/2010/main" val="22568580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8" descr="DaSy logo">
            <a:extLst>
              <a:ext uri="{FF2B5EF4-FFF2-40B4-BE49-F238E27FC236}">
                <a16:creationId xmlns:a16="http://schemas.microsoft.com/office/drawing/2014/main" id="{1085A51F-9BD0-4053-9DD0-FAEF291A73B6}"/>
              </a:ext>
            </a:extLst>
          </p:cNvPr>
          <p:cNvSpPr/>
          <p:nvPr/>
        </p:nvSpPr>
        <p:spPr>
          <a:xfrm>
            <a:off x="10946147" y="6184302"/>
            <a:ext cx="1000442" cy="673697"/>
          </a:xfrm>
          <a:prstGeom prst="rect">
            <a:avLst/>
          </a:prstGeom>
          <a:blipFill>
            <a:blip r:embed="rId3" cstate="print"/>
            <a:stretch>
              <a:fillRect/>
            </a:stretch>
          </a:blipFill>
        </p:spPr>
        <p:txBody>
          <a:bodyPr wrap="square" lIns="0" tIns="0" rIns="0" bIns="0" rtlCol="0"/>
          <a:lstStyle/>
          <a:p>
            <a:endParaRPr dirty="0"/>
          </a:p>
        </p:txBody>
      </p:sp>
      <p:sp>
        <p:nvSpPr>
          <p:cNvPr id="3" name="TextBox 2">
            <a:extLst>
              <a:ext uri="{FF2B5EF4-FFF2-40B4-BE49-F238E27FC236}">
                <a16:creationId xmlns:a16="http://schemas.microsoft.com/office/drawing/2014/main" id="{998DA4B9-A634-49AD-B59B-384654BD23E5}"/>
              </a:ext>
            </a:extLst>
          </p:cNvPr>
          <p:cNvSpPr txBox="1"/>
          <p:nvPr/>
        </p:nvSpPr>
        <p:spPr>
          <a:xfrm>
            <a:off x="525496" y="351234"/>
            <a:ext cx="11308080" cy="5940088"/>
          </a:xfrm>
          <a:prstGeom prst="rect">
            <a:avLst/>
          </a:prstGeom>
          <a:noFill/>
        </p:spPr>
        <p:txBody>
          <a:bodyPr wrap="square" rtlCol="0">
            <a:spAutoFit/>
          </a:bodyPr>
          <a:lstStyle/>
          <a:p>
            <a:r>
              <a:rPr lang="en-US" sz="2800" b="1" dirty="0">
                <a:solidFill>
                  <a:schemeClr val="accent1">
                    <a:lumMod val="50000"/>
                  </a:schemeClr>
                </a:solidFill>
              </a:rPr>
              <a:t>	     Verification Scenario B12, 2 Prongs Required:</a:t>
            </a:r>
          </a:p>
          <a:p>
            <a:pPr algn="ctr"/>
            <a:endParaRPr lang="en-US" sz="2800" b="1" dirty="0">
              <a:solidFill>
                <a:schemeClr val="accent1">
                  <a:lumMod val="50000"/>
                </a:schemeClr>
              </a:solidFill>
            </a:endParaRPr>
          </a:p>
          <a:p>
            <a:r>
              <a:rPr lang="en-US" sz="2400" b="1" dirty="0">
                <a:solidFill>
                  <a:schemeClr val="accent3">
                    <a:lumMod val="75000"/>
                  </a:schemeClr>
                </a:solidFill>
              </a:rPr>
              <a:t>Prong 1: Verification that programs are correctly implementing specific regulatory requirements</a:t>
            </a:r>
            <a:r>
              <a:rPr lang="en-US" sz="2400" dirty="0">
                <a:solidFill>
                  <a:schemeClr val="accent3">
                    <a:lumMod val="75000"/>
                  </a:schemeClr>
                </a:solidFill>
              </a:rPr>
              <a:t>:</a:t>
            </a:r>
          </a:p>
          <a:p>
            <a:pPr lvl="1"/>
            <a:endParaRPr lang="en-US" sz="2400" dirty="0">
              <a:solidFill>
                <a:schemeClr val="accent3">
                  <a:lumMod val="75000"/>
                </a:schemeClr>
              </a:solidFill>
            </a:endParaRPr>
          </a:p>
          <a:p>
            <a:pPr lvl="0"/>
            <a:r>
              <a:rPr lang="en-US" sz="2400" dirty="0"/>
              <a:t>6 LEAs were issued findings of noncompliance for Indicator B12 in FFY 2017</a:t>
            </a:r>
          </a:p>
          <a:p>
            <a:pPr lvl="0"/>
            <a:endParaRPr lang="en-US" sz="1200" dirty="0"/>
          </a:p>
          <a:p>
            <a:pPr marL="800100" lvl="1" indent="-342900">
              <a:buClr>
                <a:srgbClr val="CC00CC"/>
              </a:buClr>
              <a:buFont typeface="Wingdings" panose="05000000000000000000" pitchFamily="2" charset="2"/>
              <a:buChar char="v"/>
            </a:pPr>
            <a:r>
              <a:rPr lang="en-US" sz="2400" dirty="0"/>
              <a:t>Local policies were reviewed and staff received TA on regulatory requirements</a:t>
            </a:r>
          </a:p>
          <a:p>
            <a:pPr marL="800100" lvl="1" indent="-342900">
              <a:buClr>
                <a:srgbClr val="CC00CC"/>
              </a:buClr>
              <a:buFont typeface="Wingdings" panose="05000000000000000000" pitchFamily="2" charset="2"/>
              <a:buChar char="v"/>
            </a:pPr>
            <a:endParaRPr lang="en-US" sz="1200" dirty="0"/>
          </a:p>
          <a:p>
            <a:pPr marL="800100" lvl="1" indent="-342900">
              <a:buClr>
                <a:srgbClr val="CC00CC"/>
              </a:buClr>
              <a:buFont typeface="Wingdings" panose="05000000000000000000" pitchFamily="2" charset="2"/>
              <a:buChar char="v"/>
            </a:pPr>
            <a:r>
              <a:rPr lang="en-US" sz="2400" dirty="0"/>
              <a:t>All 6 districts were verified as correcting noncompliance within one year of written findings by reviewing one new month of B12 data for each program</a:t>
            </a:r>
          </a:p>
          <a:p>
            <a:pPr lvl="1">
              <a:buClr>
                <a:srgbClr val="CC00CC"/>
              </a:buClr>
            </a:pPr>
            <a:endParaRPr lang="en-US" sz="1200" dirty="0"/>
          </a:p>
          <a:p>
            <a:pPr marL="1257300" lvl="2" indent="-342900">
              <a:buClr>
                <a:srgbClr val="CC00CC"/>
              </a:buClr>
              <a:buFont typeface="Wingdings" panose="05000000000000000000" pitchFamily="2" charset="2"/>
              <a:buChar char="v"/>
            </a:pPr>
            <a:r>
              <a:rPr lang="en-US" sz="2400" dirty="0"/>
              <a:t>The review reflected each of the 6 programs were at 100% for this requirement </a:t>
            </a:r>
          </a:p>
          <a:p>
            <a:pPr lvl="0"/>
            <a:endParaRPr lang="en-US" sz="2400" dirty="0"/>
          </a:p>
          <a:p>
            <a:pPr lvl="0"/>
            <a:endParaRPr lang="en-US" sz="2400" dirty="0"/>
          </a:p>
        </p:txBody>
      </p:sp>
      <p:sp>
        <p:nvSpPr>
          <p:cNvPr id="2" name="Title 1">
            <a:extLst>
              <a:ext uri="{FF2B5EF4-FFF2-40B4-BE49-F238E27FC236}">
                <a16:creationId xmlns:a16="http://schemas.microsoft.com/office/drawing/2014/main" id="{10832A14-C4C3-4244-8619-B647E32C7D7A}"/>
              </a:ext>
            </a:extLst>
          </p:cNvPr>
          <p:cNvSpPr>
            <a:spLocks noGrp="1"/>
          </p:cNvSpPr>
          <p:nvPr>
            <p:ph type="title" idx="4294967295"/>
          </p:nvPr>
        </p:nvSpPr>
        <p:spPr>
          <a:xfrm>
            <a:off x="587828" y="-914400"/>
            <a:ext cx="11005457" cy="914400"/>
          </a:xfrm>
        </p:spPr>
        <p:txBody>
          <a:bodyPr vert="horz" lIns="91440" tIns="45720" rIns="91440" bIns="45720" rtlCol="0" anchor="b">
            <a:normAutofit/>
          </a:bodyPr>
          <a:lstStyle/>
          <a:p>
            <a:r>
              <a:rPr lang="en-US" dirty="0"/>
              <a:t>Verification Scenario B12 2 prongs required</a:t>
            </a:r>
          </a:p>
        </p:txBody>
      </p:sp>
    </p:spTree>
    <p:extLst>
      <p:ext uri="{BB962C8B-B14F-4D97-AF65-F5344CB8AC3E}">
        <p14:creationId xmlns:p14="http://schemas.microsoft.com/office/powerpoint/2010/main" val="24172000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8" descr="DaSy logo">
            <a:extLst>
              <a:ext uri="{FF2B5EF4-FFF2-40B4-BE49-F238E27FC236}">
                <a16:creationId xmlns:a16="http://schemas.microsoft.com/office/drawing/2014/main" id="{D168FD22-91F3-4C5A-94E1-37DF2F1D2721}"/>
              </a:ext>
            </a:extLst>
          </p:cNvPr>
          <p:cNvSpPr/>
          <p:nvPr/>
        </p:nvSpPr>
        <p:spPr>
          <a:xfrm>
            <a:off x="10848493" y="6184302"/>
            <a:ext cx="1000442" cy="673697"/>
          </a:xfrm>
          <a:prstGeom prst="rect">
            <a:avLst/>
          </a:prstGeom>
          <a:blipFill>
            <a:blip r:embed="rId3" cstate="print"/>
            <a:stretch>
              <a:fillRect/>
            </a:stretch>
          </a:blipFill>
        </p:spPr>
        <p:txBody>
          <a:bodyPr wrap="square" lIns="0" tIns="0" rIns="0" bIns="0" rtlCol="0"/>
          <a:lstStyle/>
          <a:p>
            <a:endParaRPr dirty="0"/>
          </a:p>
        </p:txBody>
      </p:sp>
      <p:sp>
        <p:nvSpPr>
          <p:cNvPr id="4" name="Rectangle 3">
            <a:extLst>
              <a:ext uri="{FF2B5EF4-FFF2-40B4-BE49-F238E27FC236}">
                <a16:creationId xmlns:a16="http://schemas.microsoft.com/office/drawing/2014/main" id="{57C69D62-0BC3-4801-9D40-23FA4A70DEE4}"/>
              </a:ext>
            </a:extLst>
          </p:cNvPr>
          <p:cNvSpPr/>
          <p:nvPr/>
        </p:nvSpPr>
        <p:spPr>
          <a:xfrm>
            <a:off x="2141738" y="2000435"/>
            <a:ext cx="4648200" cy="3257174"/>
          </a:xfrm>
          <a:prstGeom prst="rect">
            <a:avLst/>
          </a:prstGeom>
        </p:spPr>
        <p:txBody>
          <a:bodyPr wrap="square">
            <a:spAutoFit/>
          </a:bodyPr>
          <a:lstStyle/>
          <a:p>
            <a:pPr marL="457200" indent="-457200">
              <a:lnSpc>
                <a:spcPct val="150000"/>
              </a:lnSpc>
              <a:buClr>
                <a:srgbClr val="CC00CC"/>
              </a:buClr>
              <a:buFont typeface="Wingdings" panose="05000000000000000000" pitchFamily="2" charset="2"/>
              <a:buChar char="v"/>
            </a:pPr>
            <a:r>
              <a:rPr lang="en-US" sz="2800" dirty="0"/>
              <a:t>Debbie Cate</a:t>
            </a:r>
          </a:p>
          <a:p>
            <a:pPr marL="457200" indent="-457200">
              <a:lnSpc>
                <a:spcPct val="150000"/>
              </a:lnSpc>
              <a:buClr>
                <a:srgbClr val="CC00CC"/>
              </a:buClr>
              <a:buFont typeface="Wingdings" panose="05000000000000000000" pitchFamily="2" charset="2"/>
              <a:buChar char="v"/>
            </a:pPr>
            <a:r>
              <a:rPr lang="en-US" sz="2800" dirty="0"/>
              <a:t>Grace Kelley</a:t>
            </a:r>
          </a:p>
          <a:p>
            <a:pPr marL="457200" indent="-457200">
              <a:lnSpc>
                <a:spcPct val="150000"/>
              </a:lnSpc>
              <a:buClr>
                <a:srgbClr val="CC00CC"/>
              </a:buClr>
              <a:buFont typeface="Wingdings" panose="05000000000000000000" pitchFamily="2" charset="2"/>
              <a:buChar char="v"/>
            </a:pPr>
            <a:r>
              <a:rPr lang="en-US" sz="2800" dirty="0"/>
              <a:t>Anne Lucas</a:t>
            </a:r>
          </a:p>
          <a:p>
            <a:pPr marL="457200" indent="-457200">
              <a:lnSpc>
                <a:spcPct val="150000"/>
              </a:lnSpc>
              <a:buClr>
                <a:srgbClr val="CC00CC"/>
              </a:buClr>
              <a:buFont typeface="Wingdings" panose="05000000000000000000" pitchFamily="2" charset="2"/>
              <a:buChar char="v"/>
            </a:pPr>
            <a:r>
              <a:rPr lang="en-US" sz="2800" dirty="0"/>
              <a:t>Sharon Walsh</a:t>
            </a:r>
          </a:p>
          <a:p>
            <a:pPr lvl="1">
              <a:lnSpc>
                <a:spcPct val="150000"/>
              </a:lnSpc>
              <a:buClr>
                <a:srgbClr val="CC00CC"/>
              </a:buClr>
            </a:pPr>
            <a:endParaRPr lang="en-US" sz="2800" dirty="0"/>
          </a:p>
        </p:txBody>
      </p:sp>
      <p:sp>
        <p:nvSpPr>
          <p:cNvPr id="5" name="Title 4">
            <a:extLst>
              <a:ext uri="{FF2B5EF4-FFF2-40B4-BE49-F238E27FC236}">
                <a16:creationId xmlns:a16="http://schemas.microsoft.com/office/drawing/2014/main" id="{91260553-8F94-4EB4-AEE3-346FA56D454C}"/>
              </a:ext>
            </a:extLst>
          </p:cNvPr>
          <p:cNvSpPr txBox="1">
            <a:spLocks noGrp="1"/>
          </p:cNvSpPr>
          <p:nvPr>
            <p:ph type="title" idx="4294967295"/>
          </p:nvPr>
        </p:nvSpPr>
        <p:spPr>
          <a:xfrm>
            <a:off x="921798" y="954060"/>
            <a:ext cx="7772400"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chemeClr val="accent1">
                    <a:lumMod val="75000"/>
                  </a:schemeClr>
                </a:solidFill>
                <a:effectLst/>
                <a:uLnTx/>
                <a:uFillTx/>
                <a:latin typeface="+mn-lt"/>
                <a:ea typeface="+mn-ea"/>
                <a:cs typeface="+mn-cs"/>
              </a:rPr>
              <a:t>Facilitated by ECTA and </a:t>
            </a:r>
            <a:r>
              <a:rPr kumimoji="0" lang="en-US" sz="3600" b="1" i="0" u="none" strike="noStrike" kern="1200" cap="none" spc="0" normalizeH="0" baseline="0" noProof="0" dirty="0" err="1">
                <a:ln>
                  <a:noFill/>
                </a:ln>
                <a:solidFill>
                  <a:schemeClr val="accent1">
                    <a:lumMod val="75000"/>
                  </a:schemeClr>
                </a:solidFill>
                <a:effectLst/>
                <a:uLnTx/>
                <a:uFillTx/>
                <a:latin typeface="+mn-lt"/>
                <a:ea typeface="+mn-ea"/>
                <a:cs typeface="+mn-cs"/>
              </a:rPr>
              <a:t>DaSy</a:t>
            </a:r>
            <a:endParaRPr kumimoji="0" lang="en-US" sz="3600" b="1" i="0" u="none" strike="noStrike" kern="1200" cap="none" spc="0" normalizeH="0" baseline="0" noProof="0" dirty="0">
              <a:ln>
                <a:noFill/>
              </a:ln>
              <a:solidFill>
                <a:schemeClr val="accent1">
                  <a:lumMod val="75000"/>
                </a:schemeClr>
              </a:solidFill>
              <a:effectLst/>
              <a:uLnTx/>
              <a:uFillTx/>
              <a:latin typeface="+mn-lt"/>
              <a:ea typeface="+mn-ea"/>
              <a:cs typeface="+mn-cs"/>
            </a:endParaRPr>
          </a:p>
        </p:txBody>
      </p:sp>
    </p:spTree>
    <p:extLst>
      <p:ext uri="{BB962C8B-B14F-4D97-AF65-F5344CB8AC3E}">
        <p14:creationId xmlns:p14="http://schemas.microsoft.com/office/powerpoint/2010/main" val="42203259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8" descr="DaSy logo">
            <a:extLst>
              <a:ext uri="{FF2B5EF4-FFF2-40B4-BE49-F238E27FC236}">
                <a16:creationId xmlns:a16="http://schemas.microsoft.com/office/drawing/2014/main" id="{1085A51F-9BD0-4053-9DD0-FAEF291A73B6}"/>
              </a:ext>
            </a:extLst>
          </p:cNvPr>
          <p:cNvSpPr/>
          <p:nvPr/>
        </p:nvSpPr>
        <p:spPr>
          <a:xfrm>
            <a:off x="10946147" y="6184302"/>
            <a:ext cx="1000442" cy="673697"/>
          </a:xfrm>
          <a:prstGeom prst="rect">
            <a:avLst/>
          </a:prstGeom>
          <a:blipFill>
            <a:blip r:embed="rId3" cstate="print"/>
            <a:stretch>
              <a:fillRect/>
            </a:stretch>
          </a:blipFill>
        </p:spPr>
        <p:txBody>
          <a:bodyPr wrap="square" lIns="0" tIns="0" rIns="0" bIns="0" rtlCol="0"/>
          <a:lstStyle/>
          <a:p>
            <a:endParaRPr dirty="0"/>
          </a:p>
        </p:txBody>
      </p:sp>
      <p:sp>
        <p:nvSpPr>
          <p:cNvPr id="3" name="TextBox 2">
            <a:extLst>
              <a:ext uri="{FF2B5EF4-FFF2-40B4-BE49-F238E27FC236}">
                <a16:creationId xmlns:a16="http://schemas.microsoft.com/office/drawing/2014/main" id="{998DA4B9-A634-49AD-B59B-384654BD23E5}"/>
              </a:ext>
            </a:extLst>
          </p:cNvPr>
          <p:cNvSpPr txBox="1"/>
          <p:nvPr/>
        </p:nvSpPr>
        <p:spPr>
          <a:xfrm>
            <a:off x="754528" y="360362"/>
            <a:ext cx="11308080" cy="4801314"/>
          </a:xfrm>
          <a:prstGeom prst="rect">
            <a:avLst/>
          </a:prstGeom>
          <a:noFill/>
        </p:spPr>
        <p:txBody>
          <a:bodyPr wrap="square" rtlCol="0">
            <a:spAutoFit/>
          </a:bodyPr>
          <a:lstStyle/>
          <a:p>
            <a:r>
              <a:rPr lang="en-US" dirty="0"/>
              <a:t> </a:t>
            </a:r>
          </a:p>
          <a:p>
            <a:r>
              <a:rPr lang="en-US" sz="2800" b="1" dirty="0">
                <a:solidFill>
                  <a:schemeClr val="accent1">
                    <a:lumMod val="50000"/>
                  </a:schemeClr>
                </a:solidFill>
              </a:rPr>
              <a:t>          Verification Scenario B12, 2 Prongs Required:</a:t>
            </a:r>
          </a:p>
          <a:p>
            <a:endParaRPr lang="en-US" sz="3200" b="1" dirty="0">
              <a:solidFill>
                <a:schemeClr val="accent1">
                  <a:lumMod val="50000"/>
                </a:schemeClr>
              </a:solidFill>
            </a:endParaRPr>
          </a:p>
          <a:p>
            <a:r>
              <a:rPr lang="en-US" sz="2400" b="1" dirty="0">
                <a:solidFill>
                  <a:schemeClr val="tx2">
                    <a:lumMod val="75000"/>
                    <a:lumOff val="25000"/>
                  </a:schemeClr>
                </a:solidFill>
              </a:rPr>
              <a:t>Prong 2: Verification that each individual child’s noncompliance was correcte</a:t>
            </a:r>
            <a:r>
              <a:rPr lang="en-US" sz="2400" b="1" dirty="0">
                <a:solidFill>
                  <a:schemeClr val="accent3">
                    <a:lumMod val="75000"/>
                  </a:schemeClr>
                </a:solidFill>
              </a:rPr>
              <a:t>d.</a:t>
            </a:r>
          </a:p>
          <a:p>
            <a:pPr lvl="0"/>
            <a:endParaRPr lang="en-US" sz="2400" dirty="0"/>
          </a:p>
          <a:p>
            <a:pPr lvl="0"/>
            <a:r>
              <a:rPr lang="en-US" sz="2400" dirty="0"/>
              <a:t>16 children across 6 LEAs did not have an IEP implemented by their 3</a:t>
            </a:r>
            <a:r>
              <a:rPr lang="en-US" sz="2400" baseline="30000" dirty="0"/>
              <a:t>rd</a:t>
            </a:r>
            <a:r>
              <a:rPr lang="en-US" sz="2400" dirty="0"/>
              <a:t> birthday in FFY 2017</a:t>
            </a:r>
          </a:p>
          <a:p>
            <a:pPr lvl="0"/>
            <a:endParaRPr lang="en-US" sz="1200" dirty="0"/>
          </a:p>
          <a:p>
            <a:pPr marL="800100" lvl="1" indent="-342900">
              <a:buClr>
                <a:srgbClr val="CC00FF"/>
              </a:buClr>
              <a:buFont typeface="Wingdings" panose="05000000000000000000" pitchFamily="2" charset="2"/>
              <a:buChar char="v"/>
            </a:pPr>
            <a:r>
              <a:rPr lang="en-US" sz="2400" dirty="0"/>
              <a:t>The state verified:</a:t>
            </a:r>
          </a:p>
          <a:p>
            <a:pPr lvl="1">
              <a:buClr>
                <a:srgbClr val="CC00FF"/>
              </a:buClr>
            </a:pPr>
            <a:endParaRPr lang="en-US" sz="1200" dirty="0"/>
          </a:p>
          <a:p>
            <a:pPr marL="1257300" lvl="2" indent="-342900">
              <a:buClr>
                <a:srgbClr val="CC00FF"/>
              </a:buClr>
              <a:buFont typeface="Wingdings" panose="05000000000000000000" pitchFamily="2" charset="2"/>
              <a:buChar char="v"/>
            </a:pPr>
            <a:r>
              <a:rPr lang="en-US" sz="2400" dirty="0"/>
              <a:t>12/16 children had their IEP implemented, although late</a:t>
            </a:r>
          </a:p>
          <a:p>
            <a:pPr lvl="2">
              <a:buClr>
                <a:srgbClr val="CC00FF"/>
              </a:buClr>
            </a:pPr>
            <a:endParaRPr lang="en-US" sz="1200" dirty="0"/>
          </a:p>
          <a:p>
            <a:pPr marL="1257300" lvl="2" indent="-342900">
              <a:buClr>
                <a:srgbClr val="CC00FF"/>
              </a:buClr>
              <a:buFont typeface="Wingdings" panose="05000000000000000000" pitchFamily="2" charset="2"/>
              <a:buChar char="v"/>
            </a:pPr>
            <a:r>
              <a:rPr lang="en-US" sz="2400" dirty="0"/>
              <a:t>4 children were no longer in the program.</a:t>
            </a:r>
          </a:p>
        </p:txBody>
      </p:sp>
      <p:sp>
        <p:nvSpPr>
          <p:cNvPr id="2" name="Title 1">
            <a:extLst>
              <a:ext uri="{FF2B5EF4-FFF2-40B4-BE49-F238E27FC236}">
                <a16:creationId xmlns:a16="http://schemas.microsoft.com/office/drawing/2014/main" id="{45C3FBF5-B5D8-48B9-B5FB-1326724713B9}"/>
              </a:ext>
            </a:extLst>
          </p:cNvPr>
          <p:cNvSpPr>
            <a:spLocks noGrp="1"/>
          </p:cNvSpPr>
          <p:nvPr>
            <p:ph type="title" idx="4294967295"/>
          </p:nvPr>
        </p:nvSpPr>
        <p:spPr>
          <a:xfrm>
            <a:off x="587828" y="-914400"/>
            <a:ext cx="11005457" cy="914400"/>
          </a:xfrm>
        </p:spPr>
        <p:txBody>
          <a:bodyPr vert="horz" lIns="91440" tIns="45720" rIns="91440" bIns="45720" rtlCol="0" anchor="b">
            <a:normAutofit/>
          </a:bodyPr>
          <a:lstStyle/>
          <a:p>
            <a:r>
              <a:rPr lang="en-US" dirty="0"/>
              <a:t>Verification Scenario B12 2 Prongs</a:t>
            </a:r>
          </a:p>
        </p:txBody>
      </p:sp>
    </p:spTree>
    <p:extLst>
      <p:ext uri="{BB962C8B-B14F-4D97-AF65-F5344CB8AC3E}">
        <p14:creationId xmlns:p14="http://schemas.microsoft.com/office/powerpoint/2010/main" val="30961010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cture of OSEP presentation slide detailing the requirements for correction beyond the 1 year timeline, where the state must still ensure correction and must report in the APR whether there was subsequent correction after the 1 year timeline">
            <a:extLst>
              <a:ext uri="{FF2B5EF4-FFF2-40B4-BE49-F238E27FC236}">
                <a16:creationId xmlns:a16="http://schemas.microsoft.com/office/drawing/2014/main" id="{8E544500-D9D8-48F7-A9B7-C12B60821064}"/>
              </a:ext>
            </a:extLst>
          </p:cNvPr>
          <p:cNvPicPr>
            <a:picLocks noChangeAspect="1"/>
          </p:cNvPicPr>
          <p:nvPr/>
        </p:nvPicPr>
        <p:blipFill rotWithShape="1">
          <a:blip r:embed="rId3"/>
          <a:srcRect l="13625" t="16204" r="29625" b="7777"/>
          <a:stretch/>
        </p:blipFill>
        <p:spPr>
          <a:xfrm>
            <a:off x="1839157" y="1"/>
            <a:ext cx="8513686" cy="5984240"/>
          </a:xfrm>
          <a:prstGeom prst="rect">
            <a:avLst/>
          </a:prstGeom>
        </p:spPr>
      </p:pic>
      <p:sp>
        <p:nvSpPr>
          <p:cNvPr id="6" name="object 8" descr="DaSy logo">
            <a:extLst>
              <a:ext uri="{FF2B5EF4-FFF2-40B4-BE49-F238E27FC236}">
                <a16:creationId xmlns:a16="http://schemas.microsoft.com/office/drawing/2014/main" id="{9DB14BB5-188C-4C25-BC89-01A72EE57390}"/>
              </a:ext>
            </a:extLst>
          </p:cNvPr>
          <p:cNvSpPr/>
          <p:nvPr/>
        </p:nvSpPr>
        <p:spPr>
          <a:xfrm>
            <a:off x="10946147" y="6184302"/>
            <a:ext cx="1000442" cy="673697"/>
          </a:xfrm>
          <a:prstGeom prst="rect">
            <a:avLst/>
          </a:prstGeom>
          <a:blipFill>
            <a:blip r:embed="rId4" cstate="print"/>
            <a:stretch>
              <a:fillRect/>
            </a:stretch>
          </a:blipFill>
        </p:spPr>
        <p:txBody>
          <a:bodyPr wrap="square" lIns="0" tIns="0" rIns="0" bIns="0" rtlCol="0"/>
          <a:lstStyle/>
          <a:p>
            <a:endParaRPr dirty="0"/>
          </a:p>
        </p:txBody>
      </p:sp>
      <p:sp>
        <p:nvSpPr>
          <p:cNvPr id="3" name="Title 2">
            <a:extLst>
              <a:ext uri="{FF2B5EF4-FFF2-40B4-BE49-F238E27FC236}">
                <a16:creationId xmlns:a16="http://schemas.microsoft.com/office/drawing/2014/main" id="{941697BF-0F6E-4DCE-B49F-409040390F57}"/>
              </a:ext>
            </a:extLst>
          </p:cNvPr>
          <p:cNvSpPr>
            <a:spLocks noGrp="1"/>
          </p:cNvSpPr>
          <p:nvPr>
            <p:ph type="title" idx="4294967295"/>
          </p:nvPr>
        </p:nvSpPr>
        <p:spPr>
          <a:xfrm>
            <a:off x="587828" y="-914400"/>
            <a:ext cx="11005457" cy="914400"/>
          </a:xfrm>
        </p:spPr>
        <p:txBody>
          <a:bodyPr vert="horz" lIns="91440" tIns="45720" rIns="91440" bIns="45720" rtlCol="0" anchor="b">
            <a:normAutofit/>
          </a:bodyPr>
          <a:lstStyle/>
          <a:p>
            <a:r>
              <a:rPr lang="en-US" dirty="0"/>
              <a:t>Correction beyond 1 year timeline</a:t>
            </a:r>
          </a:p>
        </p:txBody>
      </p:sp>
    </p:spTree>
    <p:extLst>
      <p:ext uri="{BB962C8B-B14F-4D97-AF65-F5344CB8AC3E}">
        <p14:creationId xmlns:p14="http://schemas.microsoft.com/office/powerpoint/2010/main" val="17091070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1260553-8F94-4EB4-AEE3-346FA56D454C}"/>
              </a:ext>
            </a:extLst>
          </p:cNvPr>
          <p:cNvSpPr txBox="1">
            <a:spLocks noGrp="1"/>
          </p:cNvSpPr>
          <p:nvPr>
            <p:ph type="title" idx="4294967295"/>
          </p:nvPr>
        </p:nvSpPr>
        <p:spPr>
          <a:xfrm>
            <a:off x="192350" y="444146"/>
            <a:ext cx="11807300" cy="95410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chemeClr val="accent1">
                    <a:lumMod val="75000"/>
                  </a:schemeClr>
                </a:solidFill>
                <a:effectLst/>
                <a:uLnTx/>
                <a:uFillTx/>
                <a:latin typeface="+mj-lt"/>
                <a:ea typeface="Calibri" panose="020F0502020204030204" pitchFamily="34" charset="0"/>
                <a:cs typeface="Times New Roman" panose="02020603050405020304" pitchFamily="18" charset="0"/>
              </a:rPr>
              <a:t> Correction of Noncompliance Beyond a Year: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chemeClr val="accent1">
                    <a:lumMod val="75000"/>
                  </a:schemeClr>
                </a:solidFill>
                <a:effectLst/>
                <a:uLnTx/>
                <a:uFillTx/>
                <a:latin typeface="+mj-lt"/>
                <a:ea typeface="Calibri" panose="020F0502020204030204" pitchFamily="34" charset="0"/>
                <a:cs typeface="Times New Roman" panose="02020603050405020304" pitchFamily="18" charset="0"/>
              </a:rPr>
              <a:t> Subsequent Correction </a:t>
            </a:r>
            <a:endParaRPr kumimoji="0" lang="en-US" sz="2800" b="1" i="0" u="none" strike="noStrike" kern="1200" cap="none" spc="0" normalizeH="0" baseline="0" noProof="0" dirty="0">
              <a:ln>
                <a:noFill/>
              </a:ln>
              <a:solidFill>
                <a:schemeClr val="accent1">
                  <a:lumMod val="75000"/>
                </a:schemeClr>
              </a:solidFill>
              <a:effectLst/>
              <a:uLnTx/>
              <a:uFillTx/>
              <a:latin typeface="+mj-lt"/>
              <a:ea typeface="+mn-ea"/>
              <a:cs typeface="+mn-cs"/>
            </a:endParaRPr>
          </a:p>
        </p:txBody>
      </p:sp>
      <p:sp>
        <p:nvSpPr>
          <p:cNvPr id="2" name="Rectangle 1">
            <a:extLst>
              <a:ext uri="{FF2B5EF4-FFF2-40B4-BE49-F238E27FC236}">
                <a16:creationId xmlns:a16="http://schemas.microsoft.com/office/drawing/2014/main" id="{D553B628-9585-4B02-BAB9-C9D6CC7D0F43}"/>
              </a:ext>
            </a:extLst>
          </p:cNvPr>
          <p:cNvSpPr/>
          <p:nvPr/>
        </p:nvSpPr>
        <p:spPr>
          <a:xfrm>
            <a:off x="642151" y="348526"/>
            <a:ext cx="11129639" cy="6232475"/>
          </a:xfrm>
          <a:prstGeom prst="rect">
            <a:avLst/>
          </a:prstGeom>
        </p:spPr>
        <p:txBody>
          <a:bodyPr wrap="square">
            <a:spAutoFit/>
          </a:bodyPr>
          <a:lstStyle/>
          <a:p>
            <a:endParaRPr lang="en-US" sz="2400" dirty="0">
              <a:latin typeface="+mj-lt"/>
              <a:ea typeface="Calibri" panose="020F0502020204030204" pitchFamily="34" charset="0"/>
              <a:cs typeface="Times New Roman" panose="02020603050405020304" pitchFamily="18" charset="0"/>
            </a:endParaRPr>
          </a:p>
          <a:p>
            <a:pPr marR="0" lvl="0">
              <a:spcBef>
                <a:spcPts val="0"/>
              </a:spcBef>
              <a:spcAft>
                <a:spcPts val="0"/>
              </a:spcAft>
            </a:pPr>
            <a:endParaRPr lang="en-US" sz="2400" dirty="0">
              <a:latin typeface="+mj-lt"/>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endParaRPr lang="en-US" sz="2000" dirty="0">
              <a:latin typeface="+mj-lt"/>
              <a:ea typeface="Calibri" panose="020F0502020204030204" pitchFamily="34" charset="0"/>
              <a:cs typeface="Times New Roman" panose="02020603050405020304" pitchFamily="18" charset="0"/>
            </a:endParaRPr>
          </a:p>
          <a:p>
            <a:r>
              <a:rPr lang="en-US" sz="2200" dirty="0">
                <a:solidFill>
                  <a:srgbClr val="000000"/>
                </a:solidFill>
              </a:rPr>
              <a:t>An LEA/EI program was issued a finding of noncompliance in FFY 2016 but did </a:t>
            </a:r>
            <a:r>
              <a:rPr lang="en-US" sz="2200" dirty="0"/>
              <a:t>not </a:t>
            </a:r>
            <a:r>
              <a:rPr lang="en-US" sz="2200" dirty="0">
                <a:solidFill>
                  <a:srgbClr val="000000"/>
                </a:solidFill>
              </a:rPr>
              <a:t>correct in one year. The state </a:t>
            </a:r>
            <a:r>
              <a:rPr lang="en-US" sz="2200" dirty="0"/>
              <a:t>did not </a:t>
            </a:r>
            <a:r>
              <a:rPr lang="en-US" sz="2200" dirty="0">
                <a:ea typeface="Calibri" panose="020F0502020204030204" pitchFamily="34" charset="0"/>
                <a:cs typeface="Times New Roman" panose="02020603050405020304" pitchFamily="18" charset="0"/>
              </a:rPr>
              <a:t>issue a new finding of noncompliance for FFY 2017 performance but worked with the LEA/EI program to verify subsequent correction. </a:t>
            </a:r>
            <a:r>
              <a:rPr lang="en-US" sz="2200" dirty="0">
                <a:solidFill>
                  <a:srgbClr val="C00000"/>
                </a:solidFill>
                <a:ea typeface="Calibri" panose="020F0502020204030204" pitchFamily="34" charset="0"/>
                <a:cs typeface="Times New Roman" panose="02020603050405020304" pitchFamily="18" charset="0"/>
              </a:rPr>
              <a:t> </a:t>
            </a:r>
            <a:endParaRPr lang="en-US" sz="2200" dirty="0">
              <a:ea typeface="Calibri" panose="020F0502020204030204" pitchFamily="34" charset="0"/>
              <a:cs typeface="Times New Roman" panose="02020603050405020304" pitchFamily="18" charset="0"/>
            </a:endParaRPr>
          </a:p>
          <a:p>
            <a:pPr lvl="0"/>
            <a:endParaRPr lang="en-US" sz="900" dirty="0">
              <a:solidFill>
                <a:srgbClr val="000000"/>
              </a:solidFill>
            </a:endParaRPr>
          </a:p>
          <a:p>
            <a:pPr marL="342900" lvl="0" indent="-342900">
              <a:buClr>
                <a:srgbClr val="CC00CC"/>
              </a:buClr>
              <a:buFont typeface="Wingdings" panose="05000000000000000000" pitchFamily="2" charset="2"/>
              <a:buChar char="v"/>
            </a:pPr>
            <a:r>
              <a:rPr lang="en-US" sz="2200" dirty="0">
                <a:solidFill>
                  <a:srgbClr val="000000"/>
                </a:solidFill>
              </a:rPr>
              <a:t>The state required a root cause analysis and a jointly developed corrective action plan with </a:t>
            </a:r>
            <a:r>
              <a:rPr lang="en-US" sz="2200" dirty="0"/>
              <a:t>strategies to reach and sustain compliance. </a:t>
            </a:r>
            <a:r>
              <a:rPr lang="en-US" sz="2200" dirty="0">
                <a:solidFill>
                  <a:srgbClr val="000000"/>
                </a:solidFill>
              </a:rPr>
              <a:t> The LEA/EI program was also required to submit data monthly with a report on activities completed to correct the noncompliance.</a:t>
            </a:r>
          </a:p>
          <a:p>
            <a:pPr marL="171450" lvl="0" indent="-171450">
              <a:buClr>
                <a:srgbClr val="CC00CC"/>
              </a:buClr>
              <a:buFont typeface="Wingdings" panose="05000000000000000000" pitchFamily="2" charset="2"/>
              <a:buChar char="v"/>
            </a:pPr>
            <a:endParaRPr lang="en-US" sz="900" dirty="0">
              <a:solidFill>
                <a:srgbClr val="000000"/>
              </a:solidFill>
            </a:endParaRPr>
          </a:p>
          <a:p>
            <a:pPr marL="342900" lvl="0" indent="-342900">
              <a:buClr>
                <a:srgbClr val="CC00CC"/>
              </a:buClr>
              <a:buFont typeface="Wingdings" panose="05000000000000000000" pitchFamily="2" charset="2"/>
              <a:buChar char="v"/>
            </a:pPr>
            <a:r>
              <a:rPr lang="en-US" sz="2200" dirty="0">
                <a:solidFill>
                  <a:srgbClr val="000000"/>
                </a:solidFill>
              </a:rPr>
              <a:t>The state verified the correction of noncompliance within four months after the one-year timeline. The state verified correction according to the required two prongs. </a:t>
            </a:r>
          </a:p>
          <a:p>
            <a:pPr marL="285750" lvl="0" indent="-285750">
              <a:buClr>
                <a:srgbClr val="CC00CC"/>
              </a:buClr>
              <a:buFont typeface="Wingdings" panose="05000000000000000000" pitchFamily="2" charset="2"/>
              <a:buChar char="v"/>
            </a:pPr>
            <a:endParaRPr lang="en-US" sz="900" dirty="0">
              <a:solidFill>
                <a:srgbClr val="000000"/>
              </a:solidFill>
            </a:endParaRPr>
          </a:p>
          <a:p>
            <a:pPr marL="342900" lvl="0" indent="-342900">
              <a:buClr>
                <a:srgbClr val="CC00CC"/>
              </a:buClr>
              <a:buFont typeface="Wingdings" panose="05000000000000000000" pitchFamily="2" charset="2"/>
              <a:buChar char="v"/>
            </a:pPr>
            <a:r>
              <a:rPr lang="en-US" sz="2200" dirty="0">
                <a:solidFill>
                  <a:srgbClr val="000000"/>
                </a:solidFill>
              </a:rPr>
              <a:t>The state reports this level of detail in the SPP/APR.</a:t>
            </a:r>
          </a:p>
          <a:p>
            <a:pPr lvl="0"/>
            <a:endParaRPr lang="en-US" sz="2000" dirty="0">
              <a:solidFill>
                <a:srgbClr val="000000"/>
              </a:solidFill>
            </a:endParaRPr>
          </a:p>
          <a:p>
            <a:pPr marL="342900" marR="0" lvl="0" indent="-342900">
              <a:spcBef>
                <a:spcPts val="0"/>
              </a:spcBef>
              <a:spcAft>
                <a:spcPts val="0"/>
              </a:spcAft>
              <a:buFont typeface="Symbol" panose="05050102010706020507" pitchFamily="18" charset="2"/>
              <a:buChar char=""/>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R="0" lvl="0">
              <a:spcBef>
                <a:spcPts val="0"/>
              </a:spcBef>
              <a:spcAft>
                <a:spcPts val="0"/>
              </a:spcAft>
            </a:pP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object 8" descr="DaSy logo">
            <a:extLst>
              <a:ext uri="{FF2B5EF4-FFF2-40B4-BE49-F238E27FC236}">
                <a16:creationId xmlns:a16="http://schemas.microsoft.com/office/drawing/2014/main" id="{1085A51F-9BD0-4053-9DD0-FAEF291A73B6}"/>
              </a:ext>
            </a:extLst>
          </p:cNvPr>
          <p:cNvSpPr/>
          <p:nvPr/>
        </p:nvSpPr>
        <p:spPr>
          <a:xfrm>
            <a:off x="10946147" y="6184302"/>
            <a:ext cx="1000442" cy="673697"/>
          </a:xfrm>
          <a:prstGeom prst="rect">
            <a:avLst/>
          </a:prstGeom>
          <a:blipFill>
            <a:blip r:embed="rId3" cstate="print"/>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33833441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icture of OSEP presentation slide detailing longstanding noncompliance factors where the states must determine what further action is needed and report in the APR what has been to identify causes and sanctions or enforcements to correct noncompliance">
            <a:extLst>
              <a:ext uri="{FF2B5EF4-FFF2-40B4-BE49-F238E27FC236}">
                <a16:creationId xmlns:a16="http://schemas.microsoft.com/office/drawing/2014/main" id="{1A51A9E3-7D06-4746-9A93-6EFD02356052}"/>
              </a:ext>
            </a:extLst>
          </p:cNvPr>
          <p:cNvPicPr>
            <a:picLocks noChangeAspect="1"/>
          </p:cNvPicPr>
          <p:nvPr/>
        </p:nvPicPr>
        <p:blipFill rotWithShape="1">
          <a:blip r:embed="rId3"/>
          <a:srcRect l="18999" t="16445" r="23376" b="8000"/>
          <a:stretch/>
        </p:blipFill>
        <p:spPr>
          <a:xfrm>
            <a:off x="1686757" y="0"/>
            <a:ext cx="8522563" cy="5926096"/>
          </a:xfrm>
          <a:prstGeom prst="rect">
            <a:avLst/>
          </a:prstGeom>
        </p:spPr>
      </p:pic>
      <p:sp>
        <p:nvSpPr>
          <p:cNvPr id="6" name="object 8" descr="DaSy logo">
            <a:extLst>
              <a:ext uri="{FF2B5EF4-FFF2-40B4-BE49-F238E27FC236}">
                <a16:creationId xmlns:a16="http://schemas.microsoft.com/office/drawing/2014/main" id="{9DB14BB5-188C-4C25-BC89-01A72EE57390}"/>
              </a:ext>
            </a:extLst>
          </p:cNvPr>
          <p:cNvSpPr/>
          <p:nvPr/>
        </p:nvSpPr>
        <p:spPr>
          <a:xfrm>
            <a:off x="10946147" y="6184302"/>
            <a:ext cx="1000442" cy="673697"/>
          </a:xfrm>
          <a:prstGeom prst="rect">
            <a:avLst/>
          </a:prstGeom>
          <a:blipFill>
            <a:blip r:embed="rId4" cstate="print"/>
            <a:stretch>
              <a:fillRect/>
            </a:stretch>
          </a:blipFill>
        </p:spPr>
        <p:txBody>
          <a:bodyPr wrap="square" lIns="0" tIns="0" rIns="0" bIns="0" rtlCol="0"/>
          <a:lstStyle/>
          <a:p>
            <a:endParaRPr dirty="0"/>
          </a:p>
        </p:txBody>
      </p:sp>
      <p:sp>
        <p:nvSpPr>
          <p:cNvPr id="2" name="Title 1">
            <a:extLst>
              <a:ext uri="{FF2B5EF4-FFF2-40B4-BE49-F238E27FC236}">
                <a16:creationId xmlns:a16="http://schemas.microsoft.com/office/drawing/2014/main" id="{C1A015C6-D02F-432B-AA00-4A7D94E77269}"/>
              </a:ext>
            </a:extLst>
          </p:cNvPr>
          <p:cNvSpPr>
            <a:spLocks noGrp="1"/>
          </p:cNvSpPr>
          <p:nvPr>
            <p:ph type="title" idx="4294967295"/>
          </p:nvPr>
        </p:nvSpPr>
        <p:spPr>
          <a:xfrm>
            <a:off x="587828" y="-914400"/>
            <a:ext cx="11005457" cy="914400"/>
          </a:xfrm>
        </p:spPr>
        <p:txBody>
          <a:bodyPr vert="horz" lIns="91440" tIns="45720" rIns="91440" bIns="45720" rtlCol="0" anchor="b">
            <a:normAutofit/>
          </a:bodyPr>
          <a:lstStyle/>
          <a:p>
            <a:r>
              <a:rPr lang="en-US" dirty="0"/>
              <a:t>OSEP longstanding noncompliance</a:t>
            </a:r>
          </a:p>
        </p:txBody>
      </p:sp>
    </p:spTree>
    <p:extLst>
      <p:ext uri="{BB962C8B-B14F-4D97-AF65-F5344CB8AC3E}">
        <p14:creationId xmlns:p14="http://schemas.microsoft.com/office/powerpoint/2010/main" val="39377360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8" descr="DaSy logo">
            <a:extLst>
              <a:ext uri="{FF2B5EF4-FFF2-40B4-BE49-F238E27FC236}">
                <a16:creationId xmlns:a16="http://schemas.microsoft.com/office/drawing/2014/main" id="{1085A51F-9BD0-4053-9DD0-FAEF291A73B6}"/>
              </a:ext>
            </a:extLst>
          </p:cNvPr>
          <p:cNvSpPr/>
          <p:nvPr/>
        </p:nvSpPr>
        <p:spPr>
          <a:xfrm>
            <a:off x="10946147" y="6184302"/>
            <a:ext cx="1000442" cy="673697"/>
          </a:xfrm>
          <a:prstGeom prst="rect">
            <a:avLst/>
          </a:prstGeom>
          <a:blipFill>
            <a:blip r:embed="rId3" cstate="print"/>
            <a:stretch>
              <a:fillRect/>
            </a:stretch>
          </a:blipFill>
        </p:spPr>
        <p:txBody>
          <a:bodyPr wrap="square" lIns="0" tIns="0" rIns="0" bIns="0" rtlCol="0"/>
          <a:lstStyle/>
          <a:p>
            <a:endParaRPr dirty="0"/>
          </a:p>
        </p:txBody>
      </p:sp>
      <p:sp>
        <p:nvSpPr>
          <p:cNvPr id="3" name="TextBox 2">
            <a:extLst>
              <a:ext uri="{FF2B5EF4-FFF2-40B4-BE49-F238E27FC236}">
                <a16:creationId xmlns:a16="http://schemas.microsoft.com/office/drawing/2014/main" id="{998DA4B9-A634-49AD-B59B-384654BD23E5}"/>
              </a:ext>
            </a:extLst>
          </p:cNvPr>
          <p:cNvSpPr txBox="1"/>
          <p:nvPr/>
        </p:nvSpPr>
        <p:spPr>
          <a:xfrm>
            <a:off x="948628" y="165332"/>
            <a:ext cx="10716630" cy="5878532"/>
          </a:xfrm>
          <a:prstGeom prst="rect">
            <a:avLst/>
          </a:prstGeom>
          <a:noFill/>
        </p:spPr>
        <p:txBody>
          <a:bodyPr wrap="square" rtlCol="0">
            <a:spAutoFit/>
          </a:bodyPr>
          <a:lstStyle/>
          <a:p>
            <a:pPr lvl="0"/>
            <a:endParaRPr lang="en-US" dirty="0">
              <a:solidFill>
                <a:schemeClr val="accent1">
                  <a:lumMod val="75000"/>
                </a:schemeClr>
              </a:solidFill>
            </a:endParaRPr>
          </a:p>
          <a:p>
            <a:r>
              <a:rPr lang="en-US" sz="2800" b="1" dirty="0">
                <a:solidFill>
                  <a:schemeClr val="accent1">
                    <a:lumMod val="75000"/>
                  </a:schemeClr>
                </a:solidFill>
                <a:latin typeface="+mj-lt"/>
              </a:rPr>
              <a:t>                   Long Standing Correction Scenario</a:t>
            </a:r>
          </a:p>
          <a:p>
            <a:endParaRPr lang="en-US" sz="2200" b="1" dirty="0">
              <a:solidFill>
                <a:schemeClr val="accent1">
                  <a:lumMod val="50000"/>
                </a:schemeClr>
              </a:solidFill>
            </a:endParaRPr>
          </a:p>
          <a:p>
            <a:r>
              <a:rPr lang="en-US" sz="2200" dirty="0">
                <a:solidFill>
                  <a:srgbClr val="000000"/>
                </a:solidFill>
              </a:rPr>
              <a:t>The state conducted focused onsite monitoring visits for </a:t>
            </a:r>
            <a:r>
              <a:rPr lang="en-US" sz="2200" dirty="0"/>
              <a:t>3 programs with longstanding noncompliance. </a:t>
            </a:r>
          </a:p>
          <a:p>
            <a:endParaRPr lang="en-US" sz="2200" dirty="0">
              <a:solidFill>
                <a:srgbClr val="000000"/>
              </a:solidFill>
            </a:endParaRPr>
          </a:p>
          <a:p>
            <a:pPr marL="342900" indent="-342900">
              <a:buClr>
                <a:srgbClr val="CC00CC"/>
              </a:buClr>
              <a:buFont typeface="Wingdings" panose="05000000000000000000" pitchFamily="2" charset="2"/>
              <a:buChar char="v"/>
            </a:pPr>
            <a:r>
              <a:rPr lang="en-US" sz="2200" dirty="0">
                <a:solidFill>
                  <a:srgbClr val="000000"/>
                </a:solidFill>
              </a:rPr>
              <a:t>Based on the data reviewed, the root cause of the noncompliance was determined for each program.  </a:t>
            </a:r>
            <a:r>
              <a:rPr lang="en-US" sz="2200" dirty="0"/>
              <a:t>Each LEA/EI program was required to develop a state approved corrective action plan to identify strategies to reach and sustain compliance.</a:t>
            </a:r>
          </a:p>
          <a:p>
            <a:pPr>
              <a:buClr>
                <a:srgbClr val="CC00CC"/>
              </a:buClr>
            </a:pPr>
            <a:endParaRPr lang="en-US" sz="2200" dirty="0"/>
          </a:p>
          <a:p>
            <a:pPr marL="342900" indent="-342900">
              <a:buClr>
                <a:srgbClr val="CC00CC"/>
              </a:buClr>
              <a:buFont typeface="Wingdings" panose="05000000000000000000" pitchFamily="2" charset="2"/>
              <a:buChar char="v"/>
            </a:pPr>
            <a:r>
              <a:rPr lang="en-US" sz="2200" dirty="0"/>
              <a:t>The programs also submitted monthly status reports on the data and evaluation of the strategies implemented. The State LA provided technical assistance in response to the monthly reports as needed. </a:t>
            </a:r>
          </a:p>
          <a:p>
            <a:pPr>
              <a:buClr>
                <a:srgbClr val="CC00CC"/>
              </a:buClr>
            </a:pPr>
            <a:endParaRPr lang="en-US" sz="2200" dirty="0"/>
          </a:p>
          <a:p>
            <a:pPr marL="342900" indent="-342900">
              <a:buClr>
                <a:srgbClr val="CC00CC"/>
              </a:buClr>
              <a:buFont typeface="Wingdings" panose="05000000000000000000" pitchFamily="2" charset="2"/>
              <a:buChar char="v"/>
            </a:pPr>
            <a:r>
              <a:rPr lang="en-US" sz="2200" dirty="0"/>
              <a:t>The state reported details on these activities and progress made until correction is verified in the SPP/APR.</a:t>
            </a:r>
          </a:p>
        </p:txBody>
      </p:sp>
      <p:sp>
        <p:nvSpPr>
          <p:cNvPr id="2" name="Title 1">
            <a:extLst>
              <a:ext uri="{FF2B5EF4-FFF2-40B4-BE49-F238E27FC236}">
                <a16:creationId xmlns:a16="http://schemas.microsoft.com/office/drawing/2014/main" id="{BEC1A445-0728-4CAB-B5BD-060E7C433E28}"/>
              </a:ext>
            </a:extLst>
          </p:cNvPr>
          <p:cNvSpPr>
            <a:spLocks noGrp="1"/>
          </p:cNvSpPr>
          <p:nvPr>
            <p:ph type="title" idx="4294967295"/>
          </p:nvPr>
        </p:nvSpPr>
        <p:spPr>
          <a:xfrm>
            <a:off x="587828" y="-914400"/>
            <a:ext cx="11005457" cy="914400"/>
          </a:xfrm>
        </p:spPr>
        <p:txBody>
          <a:bodyPr vert="horz" lIns="91440" tIns="45720" rIns="91440" bIns="45720" rtlCol="0" anchor="b">
            <a:normAutofit/>
          </a:bodyPr>
          <a:lstStyle/>
          <a:p>
            <a:r>
              <a:rPr lang="en-US" dirty="0"/>
              <a:t>Long Standing Correction Scenario</a:t>
            </a:r>
          </a:p>
        </p:txBody>
      </p:sp>
    </p:spTree>
    <p:extLst>
      <p:ext uri="{BB962C8B-B14F-4D97-AF65-F5344CB8AC3E}">
        <p14:creationId xmlns:p14="http://schemas.microsoft.com/office/powerpoint/2010/main" val="2752273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1AF52B3-4F76-4F86-89B4-BD49E4417653}"/>
              </a:ext>
            </a:extLst>
          </p:cNvPr>
          <p:cNvSpPr>
            <a:spLocks noGrp="1"/>
          </p:cNvSpPr>
          <p:nvPr>
            <p:ph type="title" idx="4294967295"/>
          </p:nvPr>
        </p:nvSpPr>
        <p:spPr>
          <a:xfrm>
            <a:off x="550416" y="1033017"/>
            <a:ext cx="10626571" cy="80021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2700" marR="9271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chemeClr val="accent1">
                    <a:lumMod val="75000"/>
                  </a:schemeClr>
                </a:solidFill>
                <a:effectLst/>
                <a:uLnTx/>
                <a:uFillTx/>
                <a:latin typeface="+mn-lt"/>
                <a:ea typeface="+mn-ea"/>
                <a:cs typeface="+mn-cs"/>
              </a:rPr>
              <a:t>Polling Question 3: What types of TA would be helpful?</a:t>
            </a:r>
          </a:p>
          <a:p>
            <a:pPr marL="12700" marR="9271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chemeClr val="accent1">
                  <a:lumMod val="75000"/>
                </a:schemeClr>
              </a:solidFill>
              <a:effectLst/>
              <a:uLnTx/>
              <a:uFillTx/>
              <a:latin typeface="+mn-lt"/>
              <a:ea typeface="+mn-ea"/>
              <a:cs typeface="+mn-cs"/>
            </a:endParaRPr>
          </a:p>
        </p:txBody>
      </p:sp>
      <p:pic>
        <p:nvPicPr>
          <p:cNvPr id="9" name="Picture 8" descr="A young girl playing on the playground&#10;">
            <a:extLst>
              <a:ext uri="{FF2B5EF4-FFF2-40B4-BE49-F238E27FC236}">
                <a16:creationId xmlns:a16="http://schemas.microsoft.com/office/drawing/2014/main" id="{2AF6FFC6-9BAF-4651-9EC6-DC93493D8654}"/>
              </a:ext>
            </a:extLst>
          </p:cNvPr>
          <p:cNvPicPr>
            <a:picLocks noChangeAspect="1"/>
          </p:cNvPicPr>
          <p:nvPr/>
        </p:nvPicPr>
        <p:blipFill rotWithShape="1">
          <a:blip r:embed="rId2"/>
          <a:srcRect t="7023"/>
          <a:stretch/>
        </p:blipFill>
        <p:spPr>
          <a:xfrm>
            <a:off x="2770899" y="1772705"/>
            <a:ext cx="6650202" cy="4637360"/>
          </a:xfrm>
          <a:prstGeom prst="rect">
            <a:avLst/>
          </a:prstGeom>
          <a:ln>
            <a:solidFill>
              <a:schemeClr val="tx2">
                <a:lumMod val="75000"/>
                <a:lumOff val="25000"/>
              </a:schemeClr>
            </a:solidFill>
          </a:ln>
        </p:spPr>
      </p:pic>
      <p:sp>
        <p:nvSpPr>
          <p:cNvPr id="8" name="object 8" descr="DaSy logo">
            <a:extLst>
              <a:ext uri="{FF2B5EF4-FFF2-40B4-BE49-F238E27FC236}">
                <a16:creationId xmlns:a16="http://schemas.microsoft.com/office/drawing/2014/main" id="{4F5196A7-3D24-40FC-BD03-AC2965431DF9}"/>
              </a:ext>
            </a:extLst>
          </p:cNvPr>
          <p:cNvSpPr/>
          <p:nvPr/>
        </p:nvSpPr>
        <p:spPr>
          <a:xfrm>
            <a:off x="10946147" y="6184302"/>
            <a:ext cx="1000442" cy="673697"/>
          </a:xfrm>
          <a:prstGeom prst="rect">
            <a:avLst/>
          </a:prstGeom>
          <a:blipFill>
            <a:blip r:embed="rId3" cstate="print"/>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29266275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310C9-5E9A-4227-94C3-B2FEA82E115B}"/>
              </a:ext>
            </a:extLst>
          </p:cNvPr>
          <p:cNvSpPr>
            <a:spLocks noGrp="1"/>
          </p:cNvSpPr>
          <p:nvPr>
            <p:ph type="ctrTitle"/>
          </p:nvPr>
        </p:nvSpPr>
        <p:spPr/>
        <p:txBody>
          <a:bodyPr>
            <a:normAutofit/>
          </a:bodyPr>
          <a:lstStyle/>
          <a:p>
            <a:r>
              <a:rPr lang="en-US" sz="4400" dirty="0"/>
              <a:t>How can we support your work?</a:t>
            </a:r>
          </a:p>
        </p:txBody>
      </p:sp>
      <p:sp>
        <p:nvSpPr>
          <p:cNvPr id="3" name="Subtitle 2">
            <a:extLst>
              <a:ext uri="{FF2B5EF4-FFF2-40B4-BE49-F238E27FC236}">
                <a16:creationId xmlns:a16="http://schemas.microsoft.com/office/drawing/2014/main" id="{B94EB55E-49D1-4556-A75C-F13B4325C3DA}"/>
              </a:ext>
            </a:extLst>
          </p:cNvPr>
          <p:cNvSpPr>
            <a:spLocks noGrp="1"/>
          </p:cNvSpPr>
          <p:nvPr>
            <p:ph type="subTitle" idx="1"/>
          </p:nvPr>
        </p:nvSpPr>
        <p:spPr>
          <a:xfrm>
            <a:off x="3821723" y="3761141"/>
            <a:ext cx="7776719" cy="1849546"/>
          </a:xfrm>
        </p:spPr>
        <p:txBody>
          <a:bodyPr/>
          <a:lstStyle/>
          <a:p>
            <a:r>
              <a:rPr lang="en-US" sz="3600" b="1" dirty="0">
                <a:solidFill>
                  <a:schemeClr val="tx2">
                    <a:lumMod val="75000"/>
                    <a:lumOff val="25000"/>
                  </a:schemeClr>
                </a:solidFill>
              </a:rPr>
              <a:t>ectacenter.org</a:t>
            </a:r>
          </a:p>
          <a:p>
            <a:r>
              <a:rPr lang="en-US" sz="3600" b="1" dirty="0">
                <a:solidFill>
                  <a:schemeClr val="accent1">
                    <a:lumMod val="75000"/>
                  </a:schemeClr>
                </a:solidFill>
              </a:rPr>
              <a:t>dasycenter.org</a:t>
            </a:r>
          </a:p>
          <a:p>
            <a:endParaRPr lang="en-US" dirty="0"/>
          </a:p>
          <a:p>
            <a:endParaRPr lang="en-US" dirty="0"/>
          </a:p>
        </p:txBody>
      </p:sp>
    </p:spTree>
    <p:extLst>
      <p:ext uri="{BB962C8B-B14F-4D97-AF65-F5344CB8AC3E}">
        <p14:creationId xmlns:p14="http://schemas.microsoft.com/office/powerpoint/2010/main" val="40404406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E8E8C3C-8636-4FC2-9F43-6F9A6B9B0344}"/>
              </a:ext>
            </a:extLst>
          </p:cNvPr>
          <p:cNvSpPr txBox="1">
            <a:spLocks noGrp="1"/>
          </p:cNvSpPr>
          <p:nvPr>
            <p:ph type="title" idx="4294967295"/>
          </p:nvPr>
        </p:nvSpPr>
        <p:spPr>
          <a:xfrm>
            <a:off x="4719320" y="183748"/>
            <a:ext cx="3576320"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chemeClr val="accent1">
                    <a:lumMod val="75000"/>
                  </a:schemeClr>
                </a:solidFill>
                <a:effectLst/>
                <a:uLnTx/>
                <a:uFillTx/>
                <a:latin typeface="+mn-lt"/>
                <a:ea typeface="+mn-ea"/>
                <a:cs typeface="+mn-cs"/>
              </a:rPr>
              <a:t>Thank you</a:t>
            </a:r>
          </a:p>
        </p:txBody>
      </p:sp>
      <p:pic>
        <p:nvPicPr>
          <p:cNvPr id="2" name="Picture 1" descr="picture of 2 boys playing with cymbals"/>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809875" y="1031408"/>
            <a:ext cx="6724650" cy="5051295"/>
          </a:xfrm>
          <a:prstGeom prst="rect">
            <a:avLst/>
          </a:prstGeom>
        </p:spPr>
      </p:pic>
      <p:sp>
        <p:nvSpPr>
          <p:cNvPr id="8" name="object 8" descr="DaSy logo">
            <a:extLst>
              <a:ext uri="{FF2B5EF4-FFF2-40B4-BE49-F238E27FC236}">
                <a16:creationId xmlns:a16="http://schemas.microsoft.com/office/drawing/2014/main" id="{F384A6F2-CDF7-4022-9D8D-12BF0CFC7491}"/>
              </a:ext>
            </a:extLst>
          </p:cNvPr>
          <p:cNvSpPr/>
          <p:nvPr/>
        </p:nvSpPr>
        <p:spPr>
          <a:xfrm>
            <a:off x="10946147" y="6184302"/>
            <a:ext cx="1000442" cy="673697"/>
          </a:xfrm>
          <a:prstGeom prst="rect">
            <a:avLst/>
          </a:prstGeom>
          <a:blipFill>
            <a:blip r:embed="rId4" cstate="print"/>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38673241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normAutofit fontScale="90000"/>
          </a:bodyPr>
          <a:lstStyle/>
          <a:p>
            <a:r>
              <a:rPr lang="en-US" b="0" dirty="0"/>
              <a:t>Find out more at</a:t>
            </a:r>
            <a:r>
              <a:rPr lang="en-US" dirty="0"/>
              <a:t> ectacenter.org</a:t>
            </a:r>
            <a:br>
              <a:rPr lang="en-US" dirty="0"/>
            </a:br>
            <a:endParaRPr lang="en-US" dirty="0"/>
          </a:p>
        </p:txBody>
      </p:sp>
      <p:sp>
        <p:nvSpPr>
          <p:cNvPr id="3" name="Text Placeholder 2"/>
          <p:cNvSpPr>
            <a:spLocks noGrp="1"/>
          </p:cNvSpPr>
          <p:nvPr>
            <p:ph type="body" idx="1"/>
          </p:nvPr>
        </p:nvSpPr>
        <p:spPr/>
        <p:txBody>
          <a:bodyPr>
            <a:noAutofit/>
          </a:bodyPr>
          <a:lstStyle/>
          <a:p>
            <a:r>
              <a:rPr lang="en-US" sz="1200" dirty="0"/>
              <a:t>The ECTA Center is a program of the FPG Child Development Institute of the University of North Carolina at Chapel Hill, funded through cooperative agreement number </a:t>
            </a:r>
            <a:r>
              <a:rPr lang="is-IS" sz="1200" dirty="0"/>
              <a:t>H326P170001 </a:t>
            </a:r>
            <a:r>
              <a:rPr lang="en-US" sz="1200" dirty="0"/>
              <a:t>from the Office of Special Education Programs, U.S. Department of Education. Opinions expressed herein do not necessarily represent the Department of Education's position or policy.</a:t>
            </a:r>
          </a:p>
        </p:txBody>
      </p:sp>
    </p:spTree>
    <p:extLst>
      <p:ext uri="{BB962C8B-B14F-4D97-AF65-F5344CB8AC3E}">
        <p14:creationId xmlns:p14="http://schemas.microsoft.com/office/powerpoint/2010/main" val="15379286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8FDDD83F-0CAC-4C35-976D-F46B49F5EC42}"/>
              </a:ext>
            </a:extLst>
          </p:cNvPr>
          <p:cNvSpPr txBox="1">
            <a:spLocks noGrp="1"/>
          </p:cNvSpPr>
          <p:nvPr>
            <p:ph type="title" idx="4294967295"/>
          </p:nvPr>
        </p:nvSpPr>
        <p:spPr>
          <a:xfrm>
            <a:off x="2263301" y="2683117"/>
            <a:ext cx="7674868" cy="4616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bg2">
                    <a:lumMod val="25000"/>
                  </a:schemeClr>
                </a:solidFill>
                <a:effectLst/>
                <a:uLnTx/>
                <a:uFillTx/>
                <a:latin typeface="+mn-lt"/>
                <a:ea typeface="+mn-ea"/>
                <a:cs typeface="+mn-cs"/>
              </a:rPr>
              <a:t>The Center for IDEA Early Childhood Data Systems </a:t>
            </a:r>
          </a:p>
        </p:txBody>
      </p:sp>
      <p:sp>
        <p:nvSpPr>
          <p:cNvPr id="8" name="Text Placeholder 7">
            <a:extLst>
              <a:ext uri="{FF2B5EF4-FFF2-40B4-BE49-F238E27FC236}">
                <a16:creationId xmlns:a16="http://schemas.microsoft.com/office/drawing/2014/main" id="{4F449567-6754-4604-9152-4D07772D55A9}"/>
              </a:ext>
            </a:extLst>
          </p:cNvPr>
          <p:cNvSpPr>
            <a:spLocks noGrp="1"/>
          </p:cNvSpPr>
          <p:nvPr>
            <p:ph type="body" idx="1"/>
          </p:nvPr>
        </p:nvSpPr>
        <p:spPr>
          <a:xfrm>
            <a:off x="1941679" y="3851915"/>
            <a:ext cx="8287544" cy="1306494"/>
          </a:xfrm>
        </p:spPr>
        <p:txBody>
          <a:bodyPr>
            <a:normAutofit fontScale="55000" lnSpcReduction="20000"/>
          </a:bodyPr>
          <a:lstStyle/>
          <a:p>
            <a:pPr>
              <a:lnSpc>
                <a:spcPct val="170000"/>
              </a:lnSpc>
            </a:pPr>
            <a:r>
              <a:rPr lang="en-US" sz="2200" dirty="0"/>
              <a:t>The contents of this presentation were developed under a grant from the U.S. Department of Education, # H373Z190002.  However, those contents do not necessarily represent the policy of the U.S. Department of Education, and you should not assume endorsement by the Federal Government. Project Officers, Meredith Miceli and Amy Bae.</a:t>
            </a:r>
          </a:p>
          <a:p>
            <a:endParaRPr lang="en-US" dirty="0"/>
          </a:p>
        </p:txBody>
      </p:sp>
      <p:pic>
        <p:nvPicPr>
          <p:cNvPr id="13" name="Picture 12" descr="DaSy logo">
            <a:extLst>
              <a:ext uri="{FF2B5EF4-FFF2-40B4-BE49-F238E27FC236}">
                <a16:creationId xmlns:a16="http://schemas.microsoft.com/office/drawing/2014/main" id="{2387AE03-3156-4297-BDC0-1B039AD847A6}"/>
              </a:ext>
            </a:extLst>
          </p:cNvPr>
          <p:cNvPicPr>
            <a:picLocks noChangeAspect="1"/>
          </p:cNvPicPr>
          <p:nvPr/>
        </p:nvPicPr>
        <p:blipFill rotWithShape="1">
          <a:blip r:embed="rId2"/>
          <a:srcRect l="24175" t="42718" r="57403" b="37347"/>
          <a:stretch/>
        </p:blipFill>
        <p:spPr>
          <a:xfrm>
            <a:off x="0" y="1699591"/>
            <a:ext cx="2841170" cy="1729409"/>
          </a:xfrm>
          <a:prstGeom prst="rect">
            <a:avLst/>
          </a:prstGeom>
        </p:spPr>
      </p:pic>
      <p:pic>
        <p:nvPicPr>
          <p:cNvPr id="14" name="Picture 13" descr="IDEA logo">
            <a:extLst>
              <a:ext uri="{FF2B5EF4-FFF2-40B4-BE49-F238E27FC236}">
                <a16:creationId xmlns:a16="http://schemas.microsoft.com/office/drawing/2014/main" id="{065F1037-0B92-4EBA-BAAF-EE8D1A782D74}"/>
              </a:ext>
            </a:extLst>
          </p:cNvPr>
          <p:cNvPicPr>
            <a:picLocks noChangeAspect="1"/>
          </p:cNvPicPr>
          <p:nvPr/>
        </p:nvPicPr>
        <p:blipFill rotWithShape="1">
          <a:blip r:embed="rId3"/>
          <a:srcRect l="72233" t="67772" r="15022" b="18835"/>
          <a:stretch/>
        </p:blipFill>
        <p:spPr>
          <a:xfrm>
            <a:off x="9084365" y="4808531"/>
            <a:ext cx="1949526" cy="1152324"/>
          </a:xfrm>
          <a:prstGeom prst="rect">
            <a:avLst/>
          </a:prstGeom>
        </p:spPr>
      </p:pic>
      <p:pic>
        <p:nvPicPr>
          <p:cNvPr id="17" name="Picture 16">
            <a:extLst>
              <a:ext uri="{FF2B5EF4-FFF2-40B4-BE49-F238E27FC236}">
                <a16:creationId xmlns:a16="http://schemas.microsoft.com/office/drawing/2014/main" id="{0308935B-0529-462D-9647-86FFB7A582FF}"/>
              </a:ext>
              <a:ext uri="{C183D7F6-B498-43B3-948B-1728B52AA6E4}">
                <adec:decorative xmlns:adec="http://schemas.microsoft.com/office/drawing/2017/decorative" val="1"/>
              </a:ext>
            </a:extLst>
          </p:cNvPr>
          <p:cNvPicPr>
            <a:picLocks noChangeAspect="1"/>
          </p:cNvPicPr>
          <p:nvPr/>
        </p:nvPicPr>
        <p:blipFill rotWithShape="1">
          <a:blip r:embed="rId4"/>
          <a:srcRect l="48261" t="82059" r="28179" b="13082"/>
          <a:stretch/>
        </p:blipFill>
        <p:spPr>
          <a:xfrm>
            <a:off x="93118" y="6282004"/>
            <a:ext cx="4340365" cy="503578"/>
          </a:xfrm>
          <a:prstGeom prst="rect">
            <a:avLst/>
          </a:prstGeom>
        </p:spPr>
      </p:pic>
    </p:spTree>
    <p:extLst>
      <p:ext uri="{BB962C8B-B14F-4D97-AF65-F5344CB8AC3E}">
        <p14:creationId xmlns:p14="http://schemas.microsoft.com/office/powerpoint/2010/main" val="41660696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1260553-8F94-4EB4-AEE3-346FA56D454C}"/>
              </a:ext>
            </a:extLst>
          </p:cNvPr>
          <p:cNvSpPr txBox="1">
            <a:spLocks noGrp="1"/>
          </p:cNvSpPr>
          <p:nvPr>
            <p:ph type="title" idx="4294967295"/>
          </p:nvPr>
        </p:nvSpPr>
        <p:spPr>
          <a:xfrm>
            <a:off x="692326" y="457200"/>
            <a:ext cx="10668000" cy="10772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2700" marR="9271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accent1">
                    <a:lumMod val="75000"/>
                  </a:schemeClr>
                </a:solidFill>
                <a:effectLst/>
                <a:uLnTx/>
                <a:uFillTx/>
                <a:latin typeface="+mn-lt"/>
                <a:ea typeface="+mn-ea"/>
                <a:cs typeface="+mn-cs"/>
              </a:rPr>
              <a:t>Identifying, Correcting and Reporting</a:t>
            </a:r>
          </a:p>
          <a:p>
            <a:pPr marL="12700" marR="9271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accent1">
                    <a:lumMod val="75000"/>
                  </a:schemeClr>
                </a:solidFill>
                <a:effectLst/>
                <a:uLnTx/>
                <a:uFillTx/>
                <a:latin typeface="+mn-lt"/>
                <a:ea typeface="+mn-ea"/>
                <a:cs typeface="+mn-cs"/>
              </a:rPr>
              <a:t>Noncompliance</a:t>
            </a:r>
          </a:p>
        </p:txBody>
      </p:sp>
      <p:sp>
        <p:nvSpPr>
          <p:cNvPr id="4" name="Rectangle 3">
            <a:extLst>
              <a:ext uri="{FF2B5EF4-FFF2-40B4-BE49-F238E27FC236}">
                <a16:creationId xmlns:a16="http://schemas.microsoft.com/office/drawing/2014/main" id="{57C69D62-0BC3-4801-9D40-23FA4A70DEE4}"/>
              </a:ext>
            </a:extLst>
          </p:cNvPr>
          <p:cNvSpPr/>
          <p:nvPr/>
        </p:nvSpPr>
        <p:spPr>
          <a:xfrm>
            <a:off x="637468" y="1754169"/>
            <a:ext cx="10867992" cy="3890489"/>
          </a:xfrm>
          <a:prstGeom prst="rect">
            <a:avLst/>
          </a:prstGeom>
        </p:spPr>
        <p:txBody>
          <a:bodyPr wrap="square">
            <a:spAutoFit/>
          </a:bodyPr>
          <a:lstStyle/>
          <a:p>
            <a:pPr>
              <a:lnSpc>
                <a:spcPct val="150000"/>
              </a:lnSpc>
            </a:pPr>
            <a:r>
              <a:rPr lang="en-US" sz="2800" b="1" dirty="0">
                <a:solidFill>
                  <a:schemeClr val="tx2">
                    <a:lumMod val="75000"/>
                    <a:lumOff val="25000"/>
                  </a:schemeClr>
                </a:solidFill>
              </a:rPr>
              <a:t>Purpose of the call:</a:t>
            </a:r>
          </a:p>
          <a:p>
            <a:pPr>
              <a:lnSpc>
                <a:spcPct val="150000"/>
              </a:lnSpc>
            </a:pPr>
            <a:endParaRPr lang="en-US" sz="800" b="1" dirty="0">
              <a:solidFill>
                <a:schemeClr val="tx2">
                  <a:lumMod val="75000"/>
                  <a:lumOff val="25000"/>
                </a:schemeClr>
              </a:solidFill>
            </a:endParaRPr>
          </a:p>
          <a:p>
            <a:r>
              <a:rPr lang="en-US" sz="2400" dirty="0"/>
              <a:t>To provide an opportunity for states to discuss using data to identify, correct and report noncompliance including: </a:t>
            </a:r>
          </a:p>
          <a:p>
            <a:pPr marL="971550" lvl="1" indent="-514350">
              <a:lnSpc>
                <a:spcPct val="150000"/>
              </a:lnSpc>
              <a:buAutoNum type="arabicPeriod"/>
            </a:pPr>
            <a:r>
              <a:rPr lang="en-US" sz="2400" dirty="0"/>
              <a:t>Review and discuss the clarifications provided by OSEP;</a:t>
            </a:r>
          </a:p>
          <a:p>
            <a:pPr marL="971550" lvl="1" indent="-514350">
              <a:lnSpc>
                <a:spcPct val="150000"/>
              </a:lnSpc>
              <a:buAutoNum type="arabicPeriod"/>
            </a:pPr>
            <a:r>
              <a:rPr lang="en-US" sz="2400" dirty="0"/>
              <a:t>Provide scenarios for key requirements (only examples); and</a:t>
            </a:r>
          </a:p>
          <a:p>
            <a:pPr marL="971550" lvl="1" indent="-514350">
              <a:lnSpc>
                <a:spcPct val="150000"/>
              </a:lnSpc>
              <a:buAutoNum type="arabicPeriod"/>
            </a:pPr>
            <a:r>
              <a:rPr lang="en-US" sz="2400" dirty="0"/>
              <a:t>Discuss strategies for meeting requirements.</a:t>
            </a:r>
          </a:p>
          <a:p>
            <a:pPr lvl="1">
              <a:lnSpc>
                <a:spcPct val="150000"/>
              </a:lnSpc>
            </a:pPr>
            <a:endParaRPr lang="en-US" sz="2800" dirty="0"/>
          </a:p>
        </p:txBody>
      </p:sp>
      <p:sp>
        <p:nvSpPr>
          <p:cNvPr id="7" name="object 8" descr="DaSy logo">
            <a:extLst>
              <a:ext uri="{FF2B5EF4-FFF2-40B4-BE49-F238E27FC236}">
                <a16:creationId xmlns:a16="http://schemas.microsoft.com/office/drawing/2014/main" id="{E8499AF4-3192-457A-AB4A-724FEC1F1EEB}"/>
              </a:ext>
            </a:extLst>
          </p:cNvPr>
          <p:cNvSpPr/>
          <p:nvPr/>
        </p:nvSpPr>
        <p:spPr>
          <a:xfrm>
            <a:off x="10946147" y="6184302"/>
            <a:ext cx="1000442" cy="673697"/>
          </a:xfrm>
          <a:prstGeom prst="rect">
            <a:avLst/>
          </a:prstGeom>
          <a:blipFill>
            <a:blip r:embed="rId3" cstate="print"/>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37911309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1260553-8F94-4EB4-AEE3-346FA56D454C}"/>
              </a:ext>
            </a:extLst>
          </p:cNvPr>
          <p:cNvSpPr txBox="1">
            <a:spLocks noGrp="1"/>
          </p:cNvSpPr>
          <p:nvPr>
            <p:ph type="title" idx="4294967295"/>
          </p:nvPr>
        </p:nvSpPr>
        <p:spPr>
          <a:xfrm>
            <a:off x="2423605" y="815000"/>
            <a:ext cx="7772400"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chemeClr val="accent1">
                    <a:lumMod val="75000"/>
                  </a:schemeClr>
                </a:solidFill>
                <a:effectLst/>
                <a:uLnTx/>
                <a:uFillTx/>
                <a:latin typeface="+mn-lt"/>
                <a:ea typeface="+mn-ea"/>
                <a:cs typeface="+mn-cs"/>
              </a:rPr>
              <a:t>Polling Question 1: Who is on the Call?</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pic>
        <p:nvPicPr>
          <p:cNvPr id="4" name="Picture 3" descr="3 girls posing for a picture on a playground&#10;&#10;">
            <a:extLst>
              <a:ext uri="{FF2B5EF4-FFF2-40B4-BE49-F238E27FC236}">
                <a16:creationId xmlns:a16="http://schemas.microsoft.com/office/drawing/2014/main" id="{83D98F9D-D08E-4EF6-928C-3A41420C9F51}"/>
              </a:ext>
            </a:extLst>
          </p:cNvPr>
          <p:cNvPicPr>
            <a:picLocks noChangeAspect="1"/>
          </p:cNvPicPr>
          <p:nvPr/>
        </p:nvPicPr>
        <p:blipFill>
          <a:blip r:embed="rId3"/>
          <a:stretch>
            <a:fillRect/>
          </a:stretch>
        </p:blipFill>
        <p:spPr>
          <a:xfrm>
            <a:off x="3199745" y="1505947"/>
            <a:ext cx="5420471" cy="5015203"/>
          </a:xfrm>
          <a:prstGeom prst="rect">
            <a:avLst/>
          </a:prstGeom>
          <a:ln w="6350">
            <a:solidFill>
              <a:schemeClr val="tx1"/>
            </a:solidFill>
          </a:ln>
        </p:spPr>
      </p:pic>
      <p:sp>
        <p:nvSpPr>
          <p:cNvPr id="3" name="object 8" descr="DaSy logo">
            <a:extLst>
              <a:ext uri="{FF2B5EF4-FFF2-40B4-BE49-F238E27FC236}">
                <a16:creationId xmlns:a16="http://schemas.microsoft.com/office/drawing/2014/main" id="{BBCFDF05-45BF-42F1-B9FC-9661AA6F2A43}"/>
              </a:ext>
            </a:extLst>
          </p:cNvPr>
          <p:cNvSpPr/>
          <p:nvPr/>
        </p:nvSpPr>
        <p:spPr>
          <a:xfrm>
            <a:off x="10946147" y="6184302"/>
            <a:ext cx="1000442" cy="673697"/>
          </a:xfrm>
          <a:prstGeom prst="rect">
            <a:avLst/>
          </a:prstGeom>
          <a:blipFill>
            <a:blip r:embed="rId4" cstate="print"/>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5920767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1260553-8F94-4EB4-AEE3-346FA56D454C}"/>
              </a:ext>
            </a:extLst>
          </p:cNvPr>
          <p:cNvSpPr txBox="1">
            <a:spLocks noGrp="1"/>
          </p:cNvSpPr>
          <p:nvPr>
            <p:ph type="title" idx="4294967295"/>
          </p:nvPr>
        </p:nvSpPr>
        <p:spPr>
          <a:xfrm>
            <a:off x="1676400" y="1143000"/>
            <a:ext cx="7772400"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accent1">
                    <a:lumMod val="75000"/>
                  </a:schemeClr>
                </a:solidFill>
                <a:effectLst/>
                <a:uLnTx/>
                <a:uFillTx/>
                <a:latin typeface="+mn-lt"/>
                <a:ea typeface="+mn-ea"/>
                <a:cs typeface="+mn-cs"/>
              </a:rPr>
              <a:t>Resources</a:t>
            </a:r>
          </a:p>
        </p:txBody>
      </p:sp>
      <p:sp>
        <p:nvSpPr>
          <p:cNvPr id="4" name="Rectangle 3">
            <a:extLst>
              <a:ext uri="{FF2B5EF4-FFF2-40B4-BE49-F238E27FC236}">
                <a16:creationId xmlns:a16="http://schemas.microsoft.com/office/drawing/2014/main" id="{57C69D62-0BC3-4801-9D40-23FA4A70DEE4}"/>
              </a:ext>
            </a:extLst>
          </p:cNvPr>
          <p:cNvSpPr/>
          <p:nvPr/>
        </p:nvSpPr>
        <p:spPr>
          <a:xfrm>
            <a:off x="774577" y="2093238"/>
            <a:ext cx="4648200" cy="2193677"/>
          </a:xfrm>
          <a:prstGeom prst="rect">
            <a:avLst/>
          </a:prstGeom>
        </p:spPr>
        <p:txBody>
          <a:bodyPr wrap="square">
            <a:spAutoFit/>
          </a:bodyPr>
          <a:lstStyle/>
          <a:p>
            <a:pPr marL="457200" indent="-457200">
              <a:lnSpc>
                <a:spcPct val="200000"/>
              </a:lnSpc>
              <a:buClr>
                <a:srgbClr val="CC00CC"/>
              </a:buClr>
              <a:buFont typeface="Wingdings" panose="05000000000000000000" pitchFamily="2" charset="2"/>
              <a:buChar char="v"/>
            </a:pPr>
            <a:r>
              <a:rPr lang="en-US" sz="2400" b="1" dirty="0">
                <a:solidFill>
                  <a:schemeClr val="tx2">
                    <a:lumMod val="75000"/>
                    <a:lumOff val="25000"/>
                  </a:schemeClr>
                </a:solidFill>
                <a:hlinkClick r:id="rId3">
                  <a:extLst>
                    <a:ext uri="{A12FA001-AC4F-418D-AE19-62706E023703}">
                      <ahyp:hlinkClr xmlns:ahyp="http://schemas.microsoft.com/office/drawing/2018/hyperlinkcolor" val="tx"/>
                    </a:ext>
                  </a:extLst>
                </a:hlinkClick>
              </a:rPr>
              <a:t>OSEP memo 09-02</a:t>
            </a:r>
            <a:endParaRPr lang="en-US" sz="2400" b="1" dirty="0">
              <a:solidFill>
                <a:schemeClr val="tx2">
                  <a:lumMod val="75000"/>
                  <a:lumOff val="25000"/>
                </a:schemeClr>
              </a:solidFill>
            </a:endParaRPr>
          </a:p>
          <a:p>
            <a:pPr marL="457200" indent="-457200">
              <a:lnSpc>
                <a:spcPct val="200000"/>
              </a:lnSpc>
              <a:buClr>
                <a:srgbClr val="CC00CC"/>
              </a:buClr>
              <a:buFont typeface="Wingdings" panose="05000000000000000000" pitchFamily="2" charset="2"/>
              <a:buChar char="v"/>
            </a:pPr>
            <a:r>
              <a:rPr lang="en-US" sz="2400" b="1" dirty="0">
                <a:solidFill>
                  <a:schemeClr val="tx2">
                    <a:lumMod val="75000"/>
                    <a:lumOff val="25000"/>
                  </a:schemeClr>
                </a:solidFill>
                <a:hlinkClick r:id="rId4">
                  <a:extLst>
                    <a:ext uri="{A12FA001-AC4F-418D-AE19-62706E023703}">
                      <ahyp:hlinkClr xmlns:ahyp="http://schemas.microsoft.com/office/drawing/2018/hyperlinkcolor" val="tx"/>
                    </a:ext>
                  </a:extLst>
                </a:hlinkClick>
              </a:rPr>
              <a:t>OSEP FAQ </a:t>
            </a:r>
            <a:endParaRPr lang="en-US" sz="2400" b="1" dirty="0">
              <a:solidFill>
                <a:schemeClr val="tx2">
                  <a:lumMod val="75000"/>
                  <a:lumOff val="25000"/>
                </a:schemeClr>
              </a:solidFill>
            </a:endParaRPr>
          </a:p>
          <a:p>
            <a:pPr marL="457200" indent="-457200">
              <a:lnSpc>
                <a:spcPct val="200000"/>
              </a:lnSpc>
              <a:buClr>
                <a:srgbClr val="CC00CC"/>
              </a:buClr>
              <a:buFont typeface="Wingdings" panose="05000000000000000000" pitchFamily="2" charset="2"/>
              <a:buChar char="v"/>
            </a:pPr>
            <a:r>
              <a:rPr lang="en-US" sz="2400" b="1" dirty="0"/>
              <a:t>OSEP recorded call</a:t>
            </a:r>
          </a:p>
        </p:txBody>
      </p:sp>
      <p:pic>
        <p:nvPicPr>
          <p:cNvPr id="3" name="Picture 2" descr="picture of OSEP FAQ document">
            <a:extLst>
              <a:ext uri="{FF2B5EF4-FFF2-40B4-BE49-F238E27FC236}">
                <a16:creationId xmlns:a16="http://schemas.microsoft.com/office/drawing/2014/main" id="{22BBCDA8-9921-49E3-9D7B-D644CD2693D7}"/>
              </a:ext>
            </a:extLst>
          </p:cNvPr>
          <p:cNvPicPr>
            <a:picLocks noChangeAspect="1"/>
          </p:cNvPicPr>
          <p:nvPr/>
        </p:nvPicPr>
        <p:blipFill rotWithShape="1">
          <a:blip r:embed="rId5"/>
          <a:srcRect l="33932" t="14359" r="34976" b="14359"/>
          <a:stretch/>
        </p:blipFill>
        <p:spPr>
          <a:xfrm rot="471324">
            <a:off x="7946614" y="306667"/>
            <a:ext cx="3733760" cy="5017322"/>
          </a:xfrm>
          <a:prstGeom prst="rect">
            <a:avLst/>
          </a:prstGeom>
          <a:ln w="3175">
            <a:solidFill>
              <a:schemeClr val="tx1"/>
            </a:solidFill>
          </a:ln>
        </p:spPr>
      </p:pic>
      <p:pic>
        <p:nvPicPr>
          <p:cNvPr id="2" name="Picture 1" descr="picture of OSEP memo from September 2002">
            <a:extLst>
              <a:ext uri="{FF2B5EF4-FFF2-40B4-BE49-F238E27FC236}">
                <a16:creationId xmlns:a16="http://schemas.microsoft.com/office/drawing/2014/main" id="{8C8815A9-AAC0-4FF2-A831-3A0BB6C89167}"/>
              </a:ext>
            </a:extLst>
          </p:cNvPr>
          <p:cNvPicPr>
            <a:picLocks noChangeAspect="1"/>
          </p:cNvPicPr>
          <p:nvPr/>
        </p:nvPicPr>
        <p:blipFill rotWithShape="1">
          <a:blip r:embed="rId6"/>
          <a:srcRect l="36250" t="13333" r="38125" b="26667"/>
          <a:stretch/>
        </p:blipFill>
        <p:spPr>
          <a:xfrm>
            <a:off x="5243124" y="1020952"/>
            <a:ext cx="3747543" cy="4935788"/>
          </a:xfrm>
          <a:prstGeom prst="rect">
            <a:avLst/>
          </a:prstGeom>
          <a:ln w="3175">
            <a:solidFill>
              <a:schemeClr val="tx1"/>
            </a:solidFill>
          </a:ln>
        </p:spPr>
      </p:pic>
      <p:sp>
        <p:nvSpPr>
          <p:cNvPr id="6" name="object 8" descr="DaSy logo">
            <a:extLst>
              <a:ext uri="{FF2B5EF4-FFF2-40B4-BE49-F238E27FC236}">
                <a16:creationId xmlns:a16="http://schemas.microsoft.com/office/drawing/2014/main" id="{8AE94ED1-4430-474F-A173-7E775314835C}"/>
              </a:ext>
            </a:extLst>
          </p:cNvPr>
          <p:cNvSpPr/>
          <p:nvPr/>
        </p:nvSpPr>
        <p:spPr>
          <a:xfrm>
            <a:off x="10946147" y="6184302"/>
            <a:ext cx="1000442" cy="673697"/>
          </a:xfrm>
          <a:prstGeom prst="rect">
            <a:avLst/>
          </a:prstGeom>
          <a:blipFill>
            <a:blip r:embed="rId7" cstate="print"/>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26724946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1260553-8F94-4EB4-AEE3-346FA56D454C}"/>
              </a:ext>
            </a:extLst>
          </p:cNvPr>
          <p:cNvSpPr txBox="1">
            <a:spLocks noGrp="1"/>
          </p:cNvSpPr>
          <p:nvPr>
            <p:ph type="title" idx="4294967295"/>
          </p:nvPr>
        </p:nvSpPr>
        <p:spPr>
          <a:xfrm>
            <a:off x="565213" y="947432"/>
            <a:ext cx="11224334" cy="150810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2700" marR="9271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chemeClr val="accent1">
                    <a:lumMod val="75000"/>
                  </a:schemeClr>
                </a:solidFill>
                <a:effectLst/>
                <a:uLnTx/>
                <a:uFillTx/>
                <a:latin typeface="+mn-lt"/>
                <a:ea typeface="+mn-ea"/>
                <a:cs typeface="+mn-cs"/>
              </a:rPr>
              <a:t>Polling Question 2: How familiar are you with the requirements for identifying, correcting and reporting noncompliance?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chemeClr val="accent1">
                    <a:lumMod val="75000"/>
                  </a:schemeClr>
                </a:solidFill>
                <a:effectLst/>
                <a:uLnTx/>
                <a:uFillTx/>
                <a:latin typeface="+mn-lt"/>
                <a:ea typeface="+mn-ea"/>
                <a:cs typeface="+mn-cs"/>
              </a:rPr>
              <a:t> </a:t>
            </a:r>
          </a:p>
        </p:txBody>
      </p:sp>
      <p:pic>
        <p:nvPicPr>
          <p:cNvPr id="8" name="Picture 7" descr="A small child wearing overalls&#10;&#10;">
            <a:extLst>
              <a:ext uri="{FF2B5EF4-FFF2-40B4-BE49-F238E27FC236}">
                <a16:creationId xmlns:a16="http://schemas.microsoft.com/office/drawing/2014/main" id="{CC50864B-9790-4747-9A49-6A8A69BFD71E}"/>
              </a:ext>
            </a:extLst>
          </p:cNvPr>
          <p:cNvPicPr>
            <a:picLocks noChangeAspect="1"/>
          </p:cNvPicPr>
          <p:nvPr/>
        </p:nvPicPr>
        <p:blipFill rotWithShape="1">
          <a:blip r:embed="rId3"/>
          <a:srcRect l="29953" t="3693" b="46744"/>
          <a:stretch/>
        </p:blipFill>
        <p:spPr>
          <a:xfrm>
            <a:off x="3888419" y="2094030"/>
            <a:ext cx="4110361" cy="4427120"/>
          </a:xfrm>
          <a:prstGeom prst="rect">
            <a:avLst/>
          </a:prstGeom>
          <a:ln w="12700">
            <a:solidFill>
              <a:schemeClr val="tx1"/>
            </a:solidFill>
          </a:ln>
        </p:spPr>
      </p:pic>
      <p:sp>
        <p:nvSpPr>
          <p:cNvPr id="6" name="object 8" descr="DaSy logo">
            <a:extLst>
              <a:ext uri="{FF2B5EF4-FFF2-40B4-BE49-F238E27FC236}">
                <a16:creationId xmlns:a16="http://schemas.microsoft.com/office/drawing/2014/main" id="{6D9F35F9-8887-4A6A-98C8-3E3575565561}"/>
              </a:ext>
            </a:extLst>
          </p:cNvPr>
          <p:cNvSpPr/>
          <p:nvPr/>
        </p:nvSpPr>
        <p:spPr>
          <a:xfrm>
            <a:off x="10946147" y="6184302"/>
            <a:ext cx="1000442" cy="673697"/>
          </a:xfrm>
          <a:prstGeom prst="rect">
            <a:avLst/>
          </a:prstGeom>
          <a:blipFill>
            <a:blip r:embed="rId4" cstate="print"/>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19513318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8" descr="DaSy logo">
            <a:extLst>
              <a:ext uri="{FF2B5EF4-FFF2-40B4-BE49-F238E27FC236}">
                <a16:creationId xmlns:a16="http://schemas.microsoft.com/office/drawing/2014/main" id="{2889B5AC-35AC-45BF-97D5-93CD6BE7D36B}"/>
              </a:ext>
            </a:extLst>
          </p:cNvPr>
          <p:cNvSpPr/>
          <p:nvPr/>
        </p:nvSpPr>
        <p:spPr>
          <a:xfrm>
            <a:off x="10946147" y="6184302"/>
            <a:ext cx="1000442" cy="673697"/>
          </a:xfrm>
          <a:prstGeom prst="rect">
            <a:avLst/>
          </a:prstGeom>
          <a:blipFill>
            <a:blip r:embed="rId3" cstate="print"/>
            <a:stretch>
              <a:fillRect/>
            </a:stretch>
          </a:blipFill>
        </p:spPr>
        <p:txBody>
          <a:bodyPr wrap="square" lIns="0" tIns="0" rIns="0" bIns="0" rtlCol="0"/>
          <a:lstStyle/>
          <a:p>
            <a:endParaRPr dirty="0"/>
          </a:p>
        </p:txBody>
      </p:sp>
      <p:sp>
        <p:nvSpPr>
          <p:cNvPr id="4" name="Rectangle 3">
            <a:extLst>
              <a:ext uri="{FF2B5EF4-FFF2-40B4-BE49-F238E27FC236}">
                <a16:creationId xmlns:a16="http://schemas.microsoft.com/office/drawing/2014/main" id="{57C69D62-0BC3-4801-9D40-23FA4A70DEE4}"/>
              </a:ext>
            </a:extLst>
          </p:cNvPr>
          <p:cNvSpPr/>
          <p:nvPr/>
        </p:nvSpPr>
        <p:spPr>
          <a:xfrm>
            <a:off x="245411" y="1455198"/>
            <a:ext cx="11509267" cy="4259820"/>
          </a:xfrm>
          <a:prstGeom prst="rect">
            <a:avLst/>
          </a:prstGeom>
        </p:spPr>
        <p:txBody>
          <a:bodyPr wrap="square">
            <a:spAutoFit/>
          </a:bodyPr>
          <a:lstStyle/>
          <a:p>
            <a:pPr marL="514350" indent="-514350">
              <a:lnSpc>
                <a:spcPct val="150000"/>
              </a:lnSpc>
              <a:buClr>
                <a:srgbClr val="CC00CC"/>
              </a:buClr>
              <a:buFont typeface="Wingdings" panose="05000000000000000000" pitchFamily="2" charset="2"/>
              <a:buChar char="v"/>
            </a:pPr>
            <a:r>
              <a:rPr lang="en-US" sz="2400" dirty="0"/>
              <a:t>Nothing has changed regarding requirements for correction of noncompliance </a:t>
            </a:r>
          </a:p>
          <a:p>
            <a:pPr marL="514350" indent="-514350">
              <a:lnSpc>
                <a:spcPct val="150000"/>
              </a:lnSpc>
              <a:buClr>
                <a:srgbClr val="CC00CC"/>
              </a:buClr>
              <a:buFont typeface="Wingdings" panose="05000000000000000000" pitchFamily="2" charset="2"/>
              <a:buChar char="v"/>
            </a:pPr>
            <a:r>
              <a:rPr lang="en-US" sz="2400" dirty="0"/>
              <a:t>Must report the actual APR target data when initially collected regardless of any correction or finding </a:t>
            </a:r>
          </a:p>
          <a:p>
            <a:pPr marL="514350" indent="-514350">
              <a:lnSpc>
                <a:spcPct val="150000"/>
              </a:lnSpc>
              <a:buClr>
                <a:srgbClr val="CC00CC"/>
              </a:buClr>
              <a:buFont typeface="Wingdings" panose="05000000000000000000" pitchFamily="2" charset="2"/>
              <a:buChar char="v"/>
            </a:pPr>
            <a:r>
              <a:rPr lang="en-US" sz="2400" dirty="0"/>
              <a:t>Correction of noncompliance must be verified within one year of written finding</a:t>
            </a:r>
          </a:p>
          <a:p>
            <a:pPr marL="514350" indent="-514350">
              <a:lnSpc>
                <a:spcPct val="200000"/>
              </a:lnSpc>
              <a:buClr>
                <a:srgbClr val="CC00CC"/>
              </a:buClr>
              <a:buFont typeface="Wingdings" panose="05000000000000000000" pitchFamily="2" charset="2"/>
              <a:buChar char="v"/>
            </a:pPr>
            <a:r>
              <a:rPr lang="en-US" sz="2400" dirty="0"/>
              <a:t>Timely pre-finding corrections may be made instead of issuing findings</a:t>
            </a:r>
          </a:p>
          <a:p>
            <a:pPr marL="514350" indent="-514350">
              <a:lnSpc>
                <a:spcPct val="150000"/>
              </a:lnSpc>
              <a:buClr>
                <a:srgbClr val="CC00CC"/>
              </a:buClr>
              <a:buFont typeface="+mj-lt"/>
              <a:buAutoNum type="arabicPeriod"/>
            </a:pPr>
            <a:endParaRPr lang="en-US" sz="2800" dirty="0"/>
          </a:p>
          <a:p>
            <a:pPr>
              <a:lnSpc>
                <a:spcPct val="150000"/>
              </a:lnSpc>
              <a:buClr>
                <a:srgbClr val="CC00CC"/>
              </a:buClr>
            </a:pPr>
            <a:endParaRPr lang="en-US" sz="2800" dirty="0"/>
          </a:p>
        </p:txBody>
      </p:sp>
      <p:sp>
        <p:nvSpPr>
          <p:cNvPr id="5" name="Title 4">
            <a:extLst>
              <a:ext uri="{FF2B5EF4-FFF2-40B4-BE49-F238E27FC236}">
                <a16:creationId xmlns:a16="http://schemas.microsoft.com/office/drawing/2014/main" id="{91260553-8F94-4EB4-AEE3-346FA56D454C}"/>
              </a:ext>
            </a:extLst>
          </p:cNvPr>
          <p:cNvSpPr txBox="1">
            <a:spLocks noGrp="1"/>
          </p:cNvSpPr>
          <p:nvPr>
            <p:ph type="title" idx="4294967295"/>
          </p:nvPr>
        </p:nvSpPr>
        <p:spPr>
          <a:xfrm>
            <a:off x="1333870" y="589216"/>
            <a:ext cx="9161852"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accent1">
                    <a:lumMod val="75000"/>
                  </a:schemeClr>
                </a:solidFill>
                <a:effectLst/>
                <a:uLnTx/>
                <a:uFillTx/>
                <a:latin typeface="+mn-lt"/>
                <a:ea typeface="+mn-ea"/>
                <a:cs typeface="+mn-cs"/>
              </a:rPr>
              <a:t>Remember…..</a:t>
            </a:r>
          </a:p>
        </p:txBody>
      </p:sp>
    </p:spTree>
    <p:extLst>
      <p:ext uri="{BB962C8B-B14F-4D97-AF65-F5344CB8AC3E}">
        <p14:creationId xmlns:p14="http://schemas.microsoft.com/office/powerpoint/2010/main" val="32834922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8" descr="DaSy logo">
            <a:extLst>
              <a:ext uri="{FF2B5EF4-FFF2-40B4-BE49-F238E27FC236}">
                <a16:creationId xmlns:a16="http://schemas.microsoft.com/office/drawing/2014/main" id="{62FD1EBB-1ACC-4AEA-902B-11F3CEE6A892}"/>
              </a:ext>
            </a:extLst>
          </p:cNvPr>
          <p:cNvSpPr/>
          <p:nvPr/>
        </p:nvSpPr>
        <p:spPr>
          <a:xfrm>
            <a:off x="10946147" y="6184302"/>
            <a:ext cx="1000442" cy="673697"/>
          </a:xfrm>
          <a:prstGeom prst="rect">
            <a:avLst/>
          </a:prstGeom>
          <a:blipFill>
            <a:blip r:embed="rId3" cstate="print"/>
            <a:stretch>
              <a:fillRect/>
            </a:stretch>
          </a:blipFill>
        </p:spPr>
        <p:txBody>
          <a:bodyPr wrap="square" lIns="0" tIns="0" rIns="0" bIns="0" rtlCol="0"/>
          <a:lstStyle/>
          <a:p>
            <a:endParaRPr dirty="0"/>
          </a:p>
        </p:txBody>
      </p:sp>
      <p:sp>
        <p:nvSpPr>
          <p:cNvPr id="4" name="Rectangle 3">
            <a:extLst>
              <a:ext uri="{FF2B5EF4-FFF2-40B4-BE49-F238E27FC236}">
                <a16:creationId xmlns:a16="http://schemas.microsoft.com/office/drawing/2014/main" id="{57C69D62-0BC3-4801-9D40-23FA4A70DEE4}"/>
              </a:ext>
            </a:extLst>
          </p:cNvPr>
          <p:cNvSpPr/>
          <p:nvPr/>
        </p:nvSpPr>
        <p:spPr>
          <a:xfrm>
            <a:off x="2050002" y="1370120"/>
            <a:ext cx="8610600" cy="3982822"/>
          </a:xfrm>
          <a:prstGeom prst="rect">
            <a:avLst/>
          </a:prstGeom>
        </p:spPr>
        <p:txBody>
          <a:bodyPr wrap="square">
            <a:spAutoFit/>
          </a:bodyPr>
          <a:lstStyle/>
          <a:p>
            <a:pPr marL="514350" indent="-514350">
              <a:lnSpc>
                <a:spcPct val="150000"/>
              </a:lnSpc>
              <a:buClr>
                <a:srgbClr val="CC00CC"/>
              </a:buClr>
              <a:buFont typeface="+mj-lt"/>
              <a:buAutoNum type="arabicPeriod"/>
            </a:pPr>
            <a:r>
              <a:rPr lang="en-US" sz="2400" dirty="0"/>
              <a:t>Report actual APR target (performance) data</a:t>
            </a:r>
          </a:p>
          <a:p>
            <a:pPr marL="514350" indent="-514350">
              <a:lnSpc>
                <a:spcPct val="150000"/>
              </a:lnSpc>
              <a:buClr>
                <a:srgbClr val="CC00CC"/>
              </a:buClr>
              <a:buFont typeface="+mj-lt"/>
              <a:buAutoNum type="arabicPeriod"/>
            </a:pPr>
            <a:r>
              <a:rPr lang="en-US" sz="2400" dirty="0"/>
              <a:t>Explanation when not making findings</a:t>
            </a:r>
          </a:p>
          <a:p>
            <a:pPr marL="514350" indent="-514350">
              <a:lnSpc>
                <a:spcPct val="150000"/>
              </a:lnSpc>
              <a:buClr>
                <a:srgbClr val="CC00CC"/>
              </a:buClr>
              <a:buFont typeface="+mj-lt"/>
              <a:buAutoNum type="arabicPeriod"/>
            </a:pPr>
            <a:r>
              <a:rPr lang="en-US" sz="2400" dirty="0"/>
              <a:t>Two options for responding to noncompliance</a:t>
            </a:r>
          </a:p>
          <a:p>
            <a:pPr marL="514350" indent="-514350">
              <a:lnSpc>
                <a:spcPct val="150000"/>
              </a:lnSpc>
              <a:buClr>
                <a:srgbClr val="CC00CC"/>
              </a:buClr>
              <a:buFont typeface="+mj-lt"/>
              <a:buAutoNum type="arabicPeriod"/>
            </a:pPr>
            <a:r>
              <a:rPr lang="en-US" sz="2400" dirty="0"/>
              <a:t>Two requirements to verify correction (prongs)</a:t>
            </a:r>
          </a:p>
          <a:p>
            <a:pPr marL="514350" indent="-514350">
              <a:lnSpc>
                <a:spcPct val="150000"/>
              </a:lnSpc>
              <a:buClr>
                <a:srgbClr val="CC00CC"/>
              </a:buClr>
              <a:buFont typeface="+mj-lt"/>
              <a:buAutoNum type="arabicPeriod"/>
            </a:pPr>
            <a:r>
              <a:rPr lang="en-US" sz="2400" dirty="0"/>
              <a:t>Correction beyond a year (subsequent correction)</a:t>
            </a:r>
          </a:p>
          <a:p>
            <a:pPr marL="514350" indent="-514350">
              <a:lnSpc>
                <a:spcPct val="150000"/>
              </a:lnSpc>
              <a:buClr>
                <a:srgbClr val="CC00CC"/>
              </a:buClr>
              <a:buFont typeface="+mj-lt"/>
              <a:buAutoNum type="arabicPeriod"/>
            </a:pPr>
            <a:r>
              <a:rPr lang="en-US" sz="2400" dirty="0"/>
              <a:t>Longstanding noncompliance</a:t>
            </a:r>
          </a:p>
          <a:p>
            <a:pPr>
              <a:lnSpc>
                <a:spcPct val="150000"/>
              </a:lnSpc>
              <a:buClr>
                <a:srgbClr val="CC00CC"/>
              </a:buClr>
            </a:pPr>
            <a:endParaRPr lang="en-US" sz="2800" dirty="0"/>
          </a:p>
        </p:txBody>
      </p:sp>
      <p:sp>
        <p:nvSpPr>
          <p:cNvPr id="5" name="Title 4">
            <a:extLst>
              <a:ext uri="{FF2B5EF4-FFF2-40B4-BE49-F238E27FC236}">
                <a16:creationId xmlns:a16="http://schemas.microsoft.com/office/drawing/2014/main" id="{91260553-8F94-4EB4-AEE3-346FA56D454C}"/>
              </a:ext>
            </a:extLst>
          </p:cNvPr>
          <p:cNvSpPr txBox="1">
            <a:spLocks noGrp="1"/>
          </p:cNvSpPr>
          <p:nvPr>
            <p:ph type="title" idx="4294967295"/>
          </p:nvPr>
        </p:nvSpPr>
        <p:spPr>
          <a:xfrm>
            <a:off x="1600200" y="457200"/>
            <a:ext cx="7772400"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chemeClr val="accent1">
                    <a:lumMod val="75000"/>
                  </a:schemeClr>
                </a:solidFill>
                <a:effectLst/>
                <a:uLnTx/>
                <a:uFillTx/>
                <a:latin typeface="+mj-lt"/>
                <a:ea typeface="+mn-ea"/>
                <a:cs typeface="+mn-cs"/>
              </a:rPr>
              <a:t>Key Areas for Today’s Discussion</a:t>
            </a:r>
          </a:p>
        </p:txBody>
      </p:sp>
    </p:spTree>
    <p:extLst>
      <p:ext uri="{BB962C8B-B14F-4D97-AF65-F5344CB8AC3E}">
        <p14:creationId xmlns:p14="http://schemas.microsoft.com/office/powerpoint/2010/main" val="13257909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8" descr="DaSy logo">
            <a:extLst>
              <a:ext uri="{FF2B5EF4-FFF2-40B4-BE49-F238E27FC236}">
                <a16:creationId xmlns:a16="http://schemas.microsoft.com/office/drawing/2014/main" id="{9DB14BB5-188C-4C25-BC89-01A72EE57390}"/>
              </a:ext>
            </a:extLst>
          </p:cNvPr>
          <p:cNvSpPr/>
          <p:nvPr/>
        </p:nvSpPr>
        <p:spPr>
          <a:xfrm>
            <a:off x="10946147" y="6184302"/>
            <a:ext cx="1000442" cy="673697"/>
          </a:xfrm>
          <a:prstGeom prst="rect">
            <a:avLst/>
          </a:prstGeom>
          <a:blipFill>
            <a:blip r:embed="rId3" cstate="print"/>
            <a:stretch>
              <a:fillRect/>
            </a:stretch>
          </a:blipFill>
        </p:spPr>
        <p:txBody>
          <a:bodyPr wrap="square" lIns="0" tIns="0" rIns="0" bIns="0" rtlCol="0"/>
          <a:lstStyle/>
          <a:p>
            <a:endParaRPr dirty="0"/>
          </a:p>
        </p:txBody>
      </p:sp>
      <p:pic>
        <p:nvPicPr>
          <p:cNvPr id="3" name="Picture 2" descr="picture of OSEP reporting requirements stating the SEA/Lead agency may provide programs the opportunity to correct noncompliance prior to the issuance of a written finding, however the percentage reported in the APR must reflect the actual level of compliance reported prior to the correction">
            <a:extLst>
              <a:ext uri="{FF2B5EF4-FFF2-40B4-BE49-F238E27FC236}">
                <a16:creationId xmlns:a16="http://schemas.microsoft.com/office/drawing/2014/main" id="{9AD2BF39-0404-4546-8338-58BEA05B8D59}"/>
              </a:ext>
            </a:extLst>
          </p:cNvPr>
          <p:cNvPicPr>
            <a:picLocks noChangeAspect="1"/>
          </p:cNvPicPr>
          <p:nvPr/>
        </p:nvPicPr>
        <p:blipFill rotWithShape="1">
          <a:blip r:embed="rId4"/>
          <a:srcRect l="46310" t="19417" r="19248" b="34628"/>
          <a:stretch/>
        </p:blipFill>
        <p:spPr>
          <a:xfrm>
            <a:off x="2352582" y="192745"/>
            <a:ext cx="7634796" cy="5730132"/>
          </a:xfrm>
          <a:prstGeom prst="rect">
            <a:avLst/>
          </a:prstGeom>
        </p:spPr>
      </p:pic>
      <p:sp>
        <p:nvSpPr>
          <p:cNvPr id="2" name="Title 1">
            <a:extLst>
              <a:ext uri="{FF2B5EF4-FFF2-40B4-BE49-F238E27FC236}">
                <a16:creationId xmlns:a16="http://schemas.microsoft.com/office/drawing/2014/main" id="{19952FBB-1CAC-48A1-AD6A-DB79116A92A0}"/>
              </a:ext>
            </a:extLst>
          </p:cNvPr>
          <p:cNvSpPr>
            <a:spLocks noGrp="1"/>
          </p:cNvSpPr>
          <p:nvPr>
            <p:ph type="title" idx="4294967295"/>
          </p:nvPr>
        </p:nvSpPr>
        <p:spPr>
          <a:xfrm>
            <a:off x="587828" y="-914400"/>
            <a:ext cx="11005457" cy="914400"/>
          </a:xfrm>
        </p:spPr>
        <p:txBody>
          <a:bodyPr vert="horz" lIns="91440" tIns="45720" rIns="91440" bIns="45720" rtlCol="0" anchor="b">
            <a:normAutofit/>
          </a:bodyPr>
          <a:lstStyle/>
          <a:p>
            <a:r>
              <a:rPr lang="en-US" dirty="0"/>
              <a:t>OSEP reporting requirements</a:t>
            </a:r>
          </a:p>
        </p:txBody>
      </p:sp>
    </p:spTree>
    <p:extLst>
      <p:ext uri="{BB962C8B-B14F-4D97-AF65-F5344CB8AC3E}">
        <p14:creationId xmlns:p14="http://schemas.microsoft.com/office/powerpoint/2010/main" val="339733505"/>
      </p:ext>
    </p:extLst>
  </p:cSld>
  <p:clrMapOvr>
    <a:masterClrMapping/>
  </p:clrMapOvr>
</p:sld>
</file>

<file path=ppt/theme/theme1.xml><?xml version="1.0" encoding="utf-8"?>
<a:theme xmlns:a="http://schemas.openxmlformats.org/drawingml/2006/main" name="Gallery">
  <a:themeElements>
    <a:clrScheme name="ECTA-2018-Final">
      <a:dk1>
        <a:srgbClr val="000000"/>
      </a:dk1>
      <a:lt1>
        <a:srgbClr val="FFFFFF"/>
      </a:lt1>
      <a:dk2>
        <a:srgbClr val="13284B"/>
      </a:dk2>
      <a:lt2>
        <a:srgbClr val="EBF6FF"/>
      </a:lt2>
      <a:accent1>
        <a:srgbClr val="24B953"/>
      </a:accent1>
      <a:accent2>
        <a:srgbClr val="79D32A"/>
      </a:accent2>
      <a:accent3>
        <a:srgbClr val="0178D2"/>
      </a:accent3>
      <a:accent4>
        <a:srgbClr val="145083"/>
      </a:accent4>
      <a:accent5>
        <a:srgbClr val="9A2279"/>
      </a:accent5>
      <a:accent6>
        <a:srgbClr val="F7931D"/>
      </a:accent6>
      <a:hlink>
        <a:srgbClr val="9DD3FF"/>
      </a:hlink>
      <a:folHlink>
        <a:srgbClr val="14508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cta2-template" id="{E5C0DB02-524A-EA4E-8D6F-50CA54B66DB3}" vid="{F3436B59-AE16-654A-BAEA-9AD8E5CF8C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2C9FC4C8E81C74EA077FD4A6A616E7F" ma:contentTypeVersion="7" ma:contentTypeDescription="Create a new document." ma:contentTypeScope="" ma:versionID="5f851d95206ff549cae7472056c39b41">
  <xsd:schema xmlns:xsd="http://www.w3.org/2001/XMLSchema" xmlns:xs="http://www.w3.org/2001/XMLSchema" xmlns:p="http://schemas.microsoft.com/office/2006/metadata/properties" xmlns:ns2="8d8b1221-cb47-43e5-997b-7d0bdebf637a" xmlns:ns3="09c8a845-e7a6-41fb-9590-158bae58e4d1" targetNamespace="http://schemas.microsoft.com/office/2006/metadata/properties" ma:root="true" ma:fieldsID="b990271a2c98459608b75e1841d2f49d" ns2:_="" ns3:_="">
    <xsd:import namespace="8d8b1221-cb47-43e5-997b-7d0bdebf637a"/>
    <xsd:import namespace="09c8a845-e7a6-41fb-9590-158bae58e4d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8b1221-cb47-43e5-997b-7d0bdebf637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9c8a845-e7a6-41fb-9590-158bae58e4d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E396117-CC87-47CC-A253-3AF6B5EFC5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d8b1221-cb47-43e5-997b-7d0bdebf637a"/>
    <ds:schemaRef ds:uri="09c8a845-e7a6-41fb-9590-158bae58e4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BA3F669-3ADC-49F5-AA88-8685944EE9E6}">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09c8a845-e7a6-41fb-9590-158bae58e4d1"/>
    <ds:schemaRef ds:uri="8d8b1221-cb47-43e5-997b-7d0bdebf637a"/>
    <ds:schemaRef ds:uri="http://www.w3.org/XML/1998/namespace"/>
    <ds:schemaRef ds:uri="http://purl.org/dc/dcmitype/"/>
  </ds:schemaRefs>
</ds:datastoreItem>
</file>

<file path=customXml/itemProps3.xml><?xml version="1.0" encoding="utf-8"?>
<ds:datastoreItem xmlns:ds="http://schemas.openxmlformats.org/officeDocument/2006/customXml" ds:itemID="{7C336DE8-BB4E-4664-B2A5-C2BF35A7367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ecta2-template-v1</Template>
  <TotalTime>9917</TotalTime>
  <Words>1268</Words>
  <Application>Microsoft Office PowerPoint</Application>
  <PresentationFormat>Widescreen</PresentationFormat>
  <Paragraphs>175</Paragraphs>
  <Slides>29</Slides>
  <Notes>24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Calibri</vt:lpstr>
      <vt:lpstr>Symbol</vt:lpstr>
      <vt:lpstr>Times New Roman</vt:lpstr>
      <vt:lpstr>Wingdings</vt:lpstr>
      <vt:lpstr>Gallery</vt:lpstr>
      <vt:lpstr> Identifying, Correcting and Reporting Noncompliance   January 3rd  2:00 - 3:00 Eastern</vt:lpstr>
      <vt:lpstr>Facilitated by ECTA and DaSy</vt:lpstr>
      <vt:lpstr>Identifying, Correcting and Reporting Noncompliance</vt:lpstr>
      <vt:lpstr>Polling Question 1: Who is on the Call?</vt:lpstr>
      <vt:lpstr>Resources</vt:lpstr>
      <vt:lpstr>Polling Question 2: How familiar are you with the requirements for identifying, correcting and reporting noncompliance?  </vt:lpstr>
      <vt:lpstr>Remember…..</vt:lpstr>
      <vt:lpstr>Key Areas for Today’s Discussion</vt:lpstr>
      <vt:lpstr>OSEP reporting requirements</vt:lpstr>
      <vt:lpstr>Report in APR the LEA/EIPs’ actual level  of compliance prior to any correction  </vt:lpstr>
      <vt:lpstr>OSEP reporting requirements 2</vt:lpstr>
      <vt:lpstr>When not Reporting 100%, Provide an Explanation of “Why” If No Findings of Noncompliance Were Issued  </vt:lpstr>
      <vt:lpstr>OSEP noncompliance prongs</vt:lpstr>
      <vt:lpstr>OSEP making a written finding of noncompliance</vt:lpstr>
      <vt:lpstr>Written Finding of Noncompliance</vt:lpstr>
      <vt:lpstr>OSEP option 2</vt:lpstr>
      <vt:lpstr> A pre-finding correction can be made after “identification” of      noncompliance instead of issuing a written finding</vt:lpstr>
      <vt:lpstr>OSEP verification of correction</vt:lpstr>
      <vt:lpstr>Verification Scenario B12 2 prongs required</vt:lpstr>
      <vt:lpstr>Verification Scenario B12 2 Prongs</vt:lpstr>
      <vt:lpstr>Correction beyond 1 year timeline</vt:lpstr>
      <vt:lpstr> Correction of Noncompliance Beyond a Year:  Subsequent Correction </vt:lpstr>
      <vt:lpstr>OSEP longstanding noncompliance</vt:lpstr>
      <vt:lpstr>Long Standing Correction Scenario</vt:lpstr>
      <vt:lpstr>Polling Question 3: What types of TA would be helpful? </vt:lpstr>
      <vt:lpstr>How can we support your work?</vt:lpstr>
      <vt:lpstr>Thank you</vt:lpstr>
      <vt:lpstr>Find out more at ectacenter.org </vt:lpstr>
      <vt:lpstr>The Center for IDEA Early Childhood Data Systems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2018 Logo and Powerpoint Template</dc:title>
  <dc:creator>Lazara, Alexander Morris</dc:creator>
  <cp:lastModifiedBy>Wagner, Christine D</cp:lastModifiedBy>
  <cp:revision>235</cp:revision>
  <cp:lastPrinted>2018-10-18T14:43:24Z</cp:lastPrinted>
  <dcterms:created xsi:type="dcterms:W3CDTF">2017-11-28T16:39:02Z</dcterms:created>
  <dcterms:modified xsi:type="dcterms:W3CDTF">2020-01-06T18:57:56Z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0x010100C2C9FC4C8E81C74EA077FD4A6A616E7F</vt:lpwstr>
  </property>
</Properties>
</file>