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26"/>
  </p:notesMasterIdLst>
  <p:handoutMasterIdLst>
    <p:handoutMasterId r:id="rId27"/>
  </p:handoutMasterIdLst>
  <p:sldIdLst>
    <p:sldId id="426" r:id="rId2"/>
    <p:sldId id="443" r:id="rId3"/>
    <p:sldId id="271" r:id="rId4"/>
    <p:sldId id="444" r:id="rId5"/>
    <p:sldId id="427" r:id="rId6"/>
    <p:sldId id="428" r:id="rId7"/>
    <p:sldId id="430" r:id="rId8"/>
    <p:sldId id="442" r:id="rId9"/>
    <p:sldId id="439" r:id="rId10"/>
    <p:sldId id="440" r:id="rId11"/>
    <p:sldId id="437" r:id="rId12"/>
    <p:sldId id="445" r:id="rId13"/>
    <p:sldId id="429" r:id="rId14"/>
    <p:sldId id="449" r:id="rId15"/>
    <p:sldId id="434" r:id="rId16"/>
    <p:sldId id="435" r:id="rId17"/>
    <p:sldId id="436" r:id="rId18"/>
    <p:sldId id="446" r:id="rId19"/>
    <p:sldId id="447" r:id="rId20"/>
    <p:sldId id="448" r:id="rId21"/>
    <p:sldId id="273" r:id="rId22"/>
    <p:sldId id="275" r:id="rId23"/>
    <p:sldId id="450" r:id="rId24"/>
    <p:sldId id="270" r:id="rId25"/>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x, Lise" initials="FL" lastIdx="1" clrIdx="0">
    <p:extLst>
      <p:ext uri="{19B8F6BF-5375-455C-9EA6-DF929625EA0E}">
        <p15:presenceInfo xmlns:p15="http://schemas.microsoft.com/office/powerpoint/2012/main" userId="S::lisefox@usf.edu::5bcc0ac5-7f6d-48a5-b9c2-a5e86dfeb9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27" autoAdjust="0"/>
  </p:normalViewPr>
  <p:slideViewPr>
    <p:cSldViewPr snapToGrid="0">
      <p:cViewPr varScale="1">
        <p:scale>
          <a:sx n="69" d="100"/>
          <a:sy n="69" d="100"/>
        </p:scale>
        <p:origin x="1184" y="4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7072"/>
          </a:xfrm>
          <a:prstGeom prst="rect">
            <a:avLst/>
          </a:prstGeom>
        </p:spPr>
        <p:txBody>
          <a:bodyPr vert="horz" lIns="92930" tIns="46465" rIns="92930" bIns="46465" rtlCol="0"/>
          <a:lstStyle>
            <a:lvl1pPr algn="r">
              <a:defRPr sz="1200"/>
            </a:lvl1pPr>
          </a:lstStyle>
          <a:p>
            <a:fld id="{11147EC4-918D-43F1-A094-11D9A12BFAA8}" type="datetimeFigureOut">
              <a:rPr lang="en-US" smtClean="0"/>
              <a:t>8/28/2019</a:t>
            </a:fld>
            <a:endParaRPr lang="en-US"/>
          </a:p>
        </p:txBody>
      </p:sp>
      <p:sp>
        <p:nvSpPr>
          <p:cNvPr id="4" name="Footer Placeholder 3"/>
          <p:cNvSpPr>
            <a:spLocks noGrp="1"/>
          </p:cNvSpPr>
          <p:nvPr>
            <p:ph type="ftr" sz="quarter" idx="2"/>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30"/>
            <a:ext cx="3013763" cy="467071"/>
          </a:xfrm>
          <a:prstGeom prst="rect">
            <a:avLst/>
          </a:prstGeom>
        </p:spPr>
        <p:txBody>
          <a:bodyPr vert="horz" lIns="92930" tIns="46465" rIns="92930" bIns="46465" rtlCol="0" anchor="b"/>
          <a:lstStyle>
            <a:lvl1pPr algn="r">
              <a:defRPr sz="1200"/>
            </a:lvl1pPr>
          </a:lstStyle>
          <a:p>
            <a:fld id="{A4B467D0-7247-4821-9436-9D934EEFF8EC}" type="slidenum">
              <a:rPr lang="en-US" smtClean="0"/>
              <a:t>‹#›</a:t>
            </a:fld>
            <a:endParaRPr lang="en-US"/>
          </a:p>
        </p:txBody>
      </p:sp>
    </p:spTree>
    <p:extLst>
      <p:ext uri="{BB962C8B-B14F-4D97-AF65-F5344CB8AC3E}">
        <p14:creationId xmlns:p14="http://schemas.microsoft.com/office/powerpoint/2010/main" val="2529124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B0C808A4-141D-4E6D-A52A-083E67148A5D}" type="datetimeFigureOut">
              <a:rPr lang="en-US" smtClean="0"/>
              <a:t>8/28/2019</a:t>
            </a:fld>
            <a:endParaRPr lang="en-US"/>
          </a:p>
        </p:txBody>
      </p:sp>
      <p:sp>
        <p:nvSpPr>
          <p:cNvPr id="4" name="Slide Image Placeholder 3"/>
          <p:cNvSpPr>
            <a:spLocks noGrp="1" noRot="1" noChangeAspect="1"/>
          </p:cNvSpPr>
          <p:nvPr>
            <p:ph type="sldImg" idx="2"/>
          </p:nvPr>
        </p:nvSpPr>
        <p:spPr>
          <a:xfrm>
            <a:off x="1384300" y="1163638"/>
            <a:ext cx="4186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B2D51DE3-8DEF-44D3-94EB-8362A60B37F1}" type="slidenum">
              <a:rPr lang="en-US" smtClean="0"/>
              <a:t>‹#›</a:t>
            </a:fld>
            <a:endParaRPr lang="en-US"/>
          </a:p>
        </p:txBody>
      </p:sp>
    </p:spTree>
    <p:extLst>
      <p:ext uri="{BB962C8B-B14F-4D97-AF65-F5344CB8AC3E}">
        <p14:creationId xmlns:p14="http://schemas.microsoft.com/office/powerpoint/2010/main" val="650639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9BB35-9E73-9D42-BF09-E53F506BAE6E}" type="slidenum">
              <a:rPr lang="en-US" smtClean="0"/>
              <a:t>18</a:t>
            </a:fld>
            <a:endParaRPr lang="en-US" dirty="0"/>
          </a:p>
        </p:txBody>
      </p:sp>
    </p:spTree>
    <p:extLst>
      <p:ext uri="{BB962C8B-B14F-4D97-AF65-F5344CB8AC3E}">
        <p14:creationId xmlns:p14="http://schemas.microsoft.com/office/powerpoint/2010/main" val="4240894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D51DE3-8DEF-44D3-94EB-8362A60B37F1}" type="slidenum">
              <a:rPr lang="en-US" smtClean="0"/>
              <a:t>22</a:t>
            </a:fld>
            <a:endParaRPr lang="en-US"/>
          </a:p>
        </p:txBody>
      </p:sp>
    </p:spTree>
    <p:extLst>
      <p:ext uri="{BB962C8B-B14F-4D97-AF65-F5344CB8AC3E}">
        <p14:creationId xmlns:p14="http://schemas.microsoft.com/office/powerpoint/2010/main" val="175066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D51DE3-8DEF-44D3-94EB-8362A60B37F1}" type="slidenum">
              <a:rPr lang="en-US" smtClean="0"/>
              <a:t>24</a:t>
            </a:fld>
            <a:endParaRPr lang="en-US"/>
          </a:p>
        </p:txBody>
      </p:sp>
    </p:spTree>
    <p:extLst>
      <p:ext uri="{BB962C8B-B14F-4D97-AF65-F5344CB8AC3E}">
        <p14:creationId xmlns:p14="http://schemas.microsoft.com/office/powerpoint/2010/main" val="21117864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 EC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480560" y="2410119"/>
            <a:ext cx="4218272" cy="1841842"/>
          </a:xfrm>
        </p:spPr>
        <p:txBody>
          <a:bodyPr bIns="0" anchor="b">
            <a:normAutofit/>
          </a:bodyPr>
          <a:lstStyle>
            <a:lvl1pPr algn="l">
              <a:defRPr sz="4050" cap="none"/>
            </a:lvl1pPr>
          </a:lstStyle>
          <a:p>
            <a:r>
              <a:rPr lang="en-US"/>
              <a:t>Click to edit master title style</a:t>
            </a:r>
          </a:p>
        </p:txBody>
      </p:sp>
      <p:sp>
        <p:nvSpPr>
          <p:cNvPr id="8" name="Subtitle 2"/>
          <p:cNvSpPr>
            <a:spLocks noGrp="1"/>
          </p:cNvSpPr>
          <p:nvPr>
            <p:ph type="subTitle" idx="1" hasCustomPrompt="1"/>
          </p:nvPr>
        </p:nvSpPr>
        <p:spPr>
          <a:xfrm>
            <a:off x="4480560" y="4436837"/>
            <a:ext cx="4218272" cy="1702399"/>
          </a:xfrm>
        </p:spPr>
        <p:txBody>
          <a:bodyPr tIns="91440" bIns="91440" anchor="ctr" anchorCtr="0">
            <a:normAutofit/>
          </a:bodyPr>
          <a:lstStyle>
            <a:lvl1pPr marL="0" indent="0" algn="l">
              <a:buNone/>
              <a:defRPr sz="1350" b="0" cap="none"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13" name="Straight Connector 12"/>
          <p:cNvCxnSpPr/>
          <p:nvPr/>
        </p:nvCxnSpPr>
        <p:spPr>
          <a:xfrm>
            <a:off x="4480560" y="1906003"/>
            <a:ext cx="421827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title="Logo: ECTA: Early Childhood Technical Assistance Cen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0560" y="891304"/>
            <a:ext cx="4218272" cy="829824"/>
          </a:xfrm>
          <a:prstGeom prst="rect">
            <a:avLst/>
          </a:prstGeom>
        </p:spPr>
      </p:pic>
    </p:spTree>
    <p:extLst>
      <p:ext uri="{BB962C8B-B14F-4D97-AF65-F5344CB8AC3E}">
        <p14:creationId xmlns:p14="http://schemas.microsoft.com/office/powerpoint/2010/main" val="919611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0872" y="226980"/>
            <a:ext cx="8254092" cy="899693"/>
          </a:xfrm>
        </p:spPr>
        <p:txBody>
          <a:bodyPr/>
          <a:lstStyle>
            <a:lvl1pPr>
              <a:defRPr cap="none"/>
            </a:lvl1pPr>
          </a:lstStyle>
          <a:p>
            <a:r>
              <a:rPr lang="en-US"/>
              <a:t>Click to edit master title style</a:t>
            </a:r>
          </a:p>
        </p:txBody>
      </p:sp>
      <p:sp>
        <p:nvSpPr>
          <p:cNvPr id="3" name="Content Placeholder 2"/>
          <p:cNvSpPr>
            <a:spLocks noGrp="1"/>
          </p:cNvSpPr>
          <p:nvPr>
            <p:ph sz="half" idx="1"/>
          </p:nvPr>
        </p:nvSpPr>
        <p:spPr>
          <a:xfrm>
            <a:off x="440872" y="1368358"/>
            <a:ext cx="4041321" cy="4091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3642" y="1376141"/>
            <a:ext cx="4041322" cy="4082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13"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08971FFB-7B45-45C1-AF6D-082615564737}" type="slidenum">
              <a:rPr lang="en-US" smtClean="0"/>
              <a:t>‹#›</a:t>
            </a:fld>
            <a:endParaRPr lang="en-US"/>
          </a:p>
        </p:txBody>
      </p:sp>
      <p:pic>
        <p:nvPicPr>
          <p:cNvPr id="8" name="Picture 7" title="Logo: ECTA Cente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40871" y="6275122"/>
            <a:ext cx="1015279" cy="513985"/>
          </a:xfrm>
          <a:prstGeom prst="rect">
            <a:avLst/>
          </a:prstGeom>
        </p:spPr>
      </p:pic>
    </p:spTree>
    <p:extLst>
      <p:ext uri="{BB962C8B-B14F-4D97-AF65-F5344CB8AC3E}">
        <p14:creationId xmlns:p14="http://schemas.microsoft.com/office/powerpoint/2010/main" val="650303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0872" y="226990"/>
            <a:ext cx="8254093" cy="911753"/>
          </a:xfrm>
        </p:spPr>
        <p:txBody>
          <a:bodyPr/>
          <a:lstStyle>
            <a:lvl1pPr>
              <a:defRPr cap="none"/>
            </a:lvl1pPr>
          </a:lstStyle>
          <a:p>
            <a:r>
              <a:rPr lang="en-US"/>
              <a:t>Click to edit master title style</a:t>
            </a:r>
          </a:p>
        </p:txBody>
      </p:sp>
      <p:sp>
        <p:nvSpPr>
          <p:cNvPr id="3" name="Text Placeholder 2"/>
          <p:cNvSpPr>
            <a:spLocks noGrp="1"/>
          </p:cNvSpPr>
          <p:nvPr>
            <p:ph type="body" idx="1"/>
          </p:nvPr>
        </p:nvSpPr>
        <p:spPr>
          <a:xfrm>
            <a:off x="440872" y="1258112"/>
            <a:ext cx="4041321" cy="771302"/>
          </a:xfrm>
          <a:solidFill>
            <a:schemeClr val="accent5">
              <a:lumMod val="75000"/>
            </a:schemeClr>
          </a:solidFill>
          <a:ln w="50800">
            <a:solidFill>
              <a:schemeClr val="accent5"/>
            </a:solidFill>
          </a:ln>
        </p:spPr>
        <p:txBody>
          <a:bodyPr anchor="b">
            <a:normAutofit/>
          </a:bodyPr>
          <a:lstStyle>
            <a:lvl1pPr marL="0" indent="0">
              <a:lnSpc>
                <a:spcPct val="100000"/>
              </a:lnSpc>
              <a:buNone/>
              <a:defRPr sz="165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40872" y="2148785"/>
            <a:ext cx="4041321" cy="3319942"/>
          </a:xfrm>
          <a:solidFill>
            <a:schemeClr val="accent5">
              <a:lumMod val="20000"/>
              <a:lumOff val="80000"/>
            </a:schemeClr>
          </a:solidFill>
          <a:effectLst>
            <a:softEdge rad="12700"/>
          </a:effectLst>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53643" y="1261288"/>
            <a:ext cx="4041322" cy="771585"/>
          </a:xfrm>
          <a:solidFill>
            <a:schemeClr val="accent2">
              <a:lumMod val="75000"/>
            </a:schemeClr>
          </a:solidFill>
          <a:ln w="50800">
            <a:solidFill>
              <a:schemeClr val="accent2"/>
            </a:solidFill>
          </a:ln>
        </p:spPr>
        <p:txBody>
          <a:bodyPr anchor="b">
            <a:normAutofit/>
          </a:bodyPr>
          <a:lstStyle>
            <a:lvl1pPr marL="0" indent="0">
              <a:lnSpc>
                <a:spcPct val="100000"/>
              </a:lnSpc>
              <a:buNone/>
              <a:defRPr sz="165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53643" y="2147817"/>
            <a:ext cx="4041322" cy="3311046"/>
          </a:xfrm>
          <a:solidFill>
            <a:schemeClr val="accent2">
              <a:lumMod val="20000"/>
              <a:lumOff val="80000"/>
            </a:schemeClr>
          </a:solidFill>
          <a:effectLst>
            <a:softEdge rad="12700"/>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11"/>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15" name="Slide Number Placeholder 5"/>
          <p:cNvSpPr>
            <a:spLocks noGrp="1"/>
          </p:cNvSpPr>
          <p:nvPr>
            <p:ph type="sldNum" sz="quarter" idx="12"/>
          </p:nvPr>
        </p:nvSpPr>
        <p:spPr>
          <a:xfrm>
            <a:off x="7770383" y="6349534"/>
            <a:ext cx="924582" cy="503578"/>
          </a:xfrm>
          <a:prstGeom prst="rect">
            <a:avLst/>
          </a:prstGeom>
        </p:spPr>
        <p:txBody>
          <a:bodyPr anchor="ctr" anchorCtr="0"/>
          <a:lstStyle>
            <a:lvl1pPr algn="r">
              <a:defRPr sz="1500" b="1">
                <a:solidFill>
                  <a:schemeClr val="bg1"/>
                </a:solidFill>
              </a:defRPr>
            </a:lvl1pPr>
          </a:lstStyle>
          <a:p>
            <a:fld id="{08971FFB-7B45-45C1-AF6D-082615564737}" type="slidenum">
              <a:rPr lang="en-US" smtClean="0"/>
              <a:t>‹#›</a:t>
            </a:fld>
            <a:endParaRPr lang="en-US"/>
          </a:p>
        </p:txBody>
      </p:sp>
      <p:pic>
        <p:nvPicPr>
          <p:cNvPr id="10" name="Picture 9" title="Logo: ECTA Cente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40871" y="6275122"/>
            <a:ext cx="1015279" cy="513985"/>
          </a:xfrm>
          <a:prstGeom prst="rect">
            <a:avLst/>
          </a:prstGeom>
        </p:spPr>
      </p:pic>
    </p:spTree>
    <p:extLst>
      <p:ext uri="{BB962C8B-B14F-4D97-AF65-F5344CB8AC3E}">
        <p14:creationId xmlns:p14="http://schemas.microsoft.com/office/powerpoint/2010/main" val="3305274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0872" y="226990"/>
            <a:ext cx="8254093" cy="911753"/>
          </a:xfrm>
        </p:spPr>
        <p:txBody>
          <a:bodyPr/>
          <a:lstStyle>
            <a:lvl1pPr>
              <a:defRPr cap="none"/>
            </a:lvl1pPr>
          </a:lstStyle>
          <a:p>
            <a:r>
              <a:rPr lang="en-US"/>
              <a:t>Click to edit master title style</a:t>
            </a:r>
          </a:p>
        </p:txBody>
      </p:sp>
      <p:sp>
        <p:nvSpPr>
          <p:cNvPr id="3" name="Text Placeholder 2"/>
          <p:cNvSpPr>
            <a:spLocks noGrp="1"/>
          </p:cNvSpPr>
          <p:nvPr>
            <p:ph type="body" idx="1"/>
          </p:nvPr>
        </p:nvSpPr>
        <p:spPr>
          <a:xfrm>
            <a:off x="440872" y="1258112"/>
            <a:ext cx="4041321" cy="771302"/>
          </a:xfrm>
          <a:solidFill>
            <a:schemeClr val="accent3">
              <a:lumMod val="75000"/>
            </a:schemeClr>
          </a:solidFill>
          <a:ln w="50800">
            <a:solidFill>
              <a:schemeClr val="accent3"/>
            </a:solidFill>
          </a:ln>
        </p:spPr>
        <p:txBody>
          <a:bodyPr anchor="b">
            <a:normAutofit/>
          </a:bodyPr>
          <a:lstStyle>
            <a:lvl1pPr marL="0" indent="0">
              <a:lnSpc>
                <a:spcPct val="100000"/>
              </a:lnSpc>
              <a:buNone/>
              <a:defRPr sz="165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40872" y="2148785"/>
            <a:ext cx="4041321" cy="3319942"/>
          </a:xfrm>
          <a:solidFill>
            <a:schemeClr val="accent3">
              <a:lumMod val="20000"/>
              <a:lumOff val="80000"/>
            </a:schemeClr>
          </a:solidFill>
          <a:effectLst>
            <a:softEdge rad="12700"/>
          </a:effectLst>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53643" y="1261288"/>
            <a:ext cx="4041322" cy="771585"/>
          </a:xfrm>
          <a:solidFill>
            <a:schemeClr val="accent6">
              <a:lumMod val="75000"/>
            </a:schemeClr>
          </a:solidFill>
          <a:ln w="50800">
            <a:solidFill>
              <a:schemeClr val="accent6"/>
            </a:solidFill>
          </a:ln>
        </p:spPr>
        <p:txBody>
          <a:bodyPr anchor="b">
            <a:normAutofit/>
          </a:bodyPr>
          <a:lstStyle>
            <a:lvl1pPr marL="0" indent="0">
              <a:lnSpc>
                <a:spcPct val="100000"/>
              </a:lnSpc>
              <a:buNone/>
              <a:defRPr sz="165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53643" y="2147817"/>
            <a:ext cx="4041322" cy="3311046"/>
          </a:xfrm>
          <a:solidFill>
            <a:schemeClr val="accent6">
              <a:lumMod val="20000"/>
              <a:lumOff val="80000"/>
            </a:schemeClr>
          </a:solidFill>
          <a:effectLst>
            <a:softEdge rad="12700"/>
          </a:effectLst>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11"/>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15" name="Slide Number Placeholder 5"/>
          <p:cNvSpPr>
            <a:spLocks noGrp="1"/>
          </p:cNvSpPr>
          <p:nvPr>
            <p:ph type="sldNum" sz="quarter" idx="12"/>
          </p:nvPr>
        </p:nvSpPr>
        <p:spPr>
          <a:xfrm>
            <a:off x="7770383" y="6349534"/>
            <a:ext cx="924582" cy="503578"/>
          </a:xfrm>
          <a:prstGeom prst="rect">
            <a:avLst/>
          </a:prstGeom>
        </p:spPr>
        <p:txBody>
          <a:bodyPr anchor="ctr" anchorCtr="0"/>
          <a:lstStyle>
            <a:lvl1pPr algn="r">
              <a:defRPr sz="1500" b="1">
                <a:solidFill>
                  <a:schemeClr val="bg1"/>
                </a:solidFill>
              </a:defRPr>
            </a:lvl1pPr>
          </a:lstStyle>
          <a:p>
            <a:fld id="{08971FFB-7B45-45C1-AF6D-082615564737}" type="slidenum">
              <a:rPr lang="en-US" smtClean="0"/>
              <a:t>‹#›</a:t>
            </a:fld>
            <a:endParaRPr lang="en-US"/>
          </a:p>
        </p:txBody>
      </p:sp>
      <p:pic>
        <p:nvPicPr>
          <p:cNvPr id="10" name="Picture 9" title="Logo: ECTA Cente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40871" y="6275122"/>
            <a:ext cx="1015279" cy="513985"/>
          </a:xfrm>
          <a:prstGeom prst="rect">
            <a:avLst/>
          </a:prstGeom>
        </p:spPr>
      </p:pic>
    </p:spTree>
    <p:extLst>
      <p:ext uri="{BB962C8B-B14F-4D97-AF65-F5344CB8AC3E}">
        <p14:creationId xmlns:p14="http://schemas.microsoft.com/office/powerpoint/2010/main" val="677475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9" name="Footer Placeholder 4"/>
          <p:cNvSpPr>
            <a:spLocks noGrp="1"/>
          </p:cNvSpPr>
          <p:nvPr>
            <p:ph type="ftr" sz="quarter" idx="3"/>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10"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08971FFB-7B45-45C1-AF6D-082615564737}" type="slidenum">
              <a:rPr lang="en-US" smtClean="0"/>
              <a:t>‹#›</a:t>
            </a:fld>
            <a:endParaRPr lang="en-US"/>
          </a:p>
        </p:txBody>
      </p:sp>
      <p:pic>
        <p:nvPicPr>
          <p:cNvPr id="6" name="Picture 5" title="Logo: ECTA Cente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40871" y="6275122"/>
            <a:ext cx="1015279" cy="513985"/>
          </a:xfrm>
          <a:prstGeom prst="rect">
            <a:avLst/>
          </a:prstGeom>
        </p:spPr>
      </p:pic>
    </p:spTree>
    <p:extLst>
      <p:ext uri="{BB962C8B-B14F-4D97-AF65-F5344CB8AC3E}">
        <p14:creationId xmlns:p14="http://schemas.microsoft.com/office/powerpoint/2010/main" val="1662537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7"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08971FFB-7B45-45C1-AF6D-082615564737}" type="slidenum">
              <a:rPr lang="en-US" smtClean="0"/>
              <a:t>‹#›</a:t>
            </a:fld>
            <a:endParaRPr lang="en-US"/>
          </a:p>
        </p:txBody>
      </p:sp>
      <p:pic>
        <p:nvPicPr>
          <p:cNvPr id="5" name="Picture 4" title="Logo: ECTA Cente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40871" y="6275122"/>
            <a:ext cx="1015279" cy="513985"/>
          </a:xfrm>
          <a:prstGeom prst="rect">
            <a:avLst/>
          </a:prstGeom>
        </p:spPr>
      </p:pic>
    </p:spTree>
    <p:extLst>
      <p:ext uri="{BB962C8B-B14F-4D97-AF65-F5344CB8AC3E}">
        <p14:creationId xmlns:p14="http://schemas.microsoft.com/office/powerpoint/2010/main" val="1820145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0872" y="798973"/>
            <a:ext cx="3097456" cy="2247117"/>
          </a:xfrm>
        </p:spPr>
        <p:txBody>
          <a:bodyPr anchor="b">
            <a:normAutofit/>
          </a:bodyPr>
          <a:lstStyle>
            <a:lvl1pPr algn="ctr">
              <a:defRPr sz="1800" cap="none">
                <a:solidFill>
                  <a:schemeClr val="accent4"/>
                </a:solidFill>
              </a:defRPr>
            </a:lvl1pPr>
          </a:lstStyle>
          <a:p>
            <a:r>
              <a:rPr lang="en-US"/>
              <a:t>Click to edit master title style</a:t>
            </a:r>
          </a:p>
        </p:txBody>
      </p:sp>
      <p:sp>
        <p:nvSpPr>
          <p:cNvPr id="3" name="Content Placeholder 2"/>
          <p:cNvSpPr>
            <a:spLocks noGrp="1"/>
          </p:cNvSpPr>
          <p:nvPr>
            <p:ph idx="1"/>
          </p:nvPr>
        </p:nvSpPr>
        <p:spPr>
          <a:xfrm>
            <a:off x="3782786" y="798974"/>
            <a:ext cx="4912179"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0497" y="3205492"/>
            <a:ext cx="3099267" cy="2248181"/>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1" name="Footer Placeholder 4"/>
          <p:cNvSpPr>
            <a:spLocks noGrp="1"/>
          </p:cNvSpPr>
          <p:nvPr>
            <p:ph type="ftr" sz="quarter" idx="3"/>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12"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08971FFB-7B45-45C1-AF6D-082615564737}" type="slidenum">
              <a:rPr lang="en-US" smtClean="0"/>
              <a:t>‹#›</a:t>
            </a:fld>
            <a:endParaRPr lang="en-US"/>
          </a:p>
        </p:txBody>
      </p:sp>
      <p:pic>
        <p:nvPicPr>
          <p:cNvPr id="8" name="Picture 7" title="Logo: ECTA Cente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40871" y="6275122"/>
            <a:ext cx="1015279" cy="513985"/>
          </a:xfrm>
          <a:prstGeom prst="rect">
            <a:avLst/>
          </a:prstGeom>
        </p:spPr>
      </p:pic>
    </p:spTree>
    <p:extLst>
      <p:ext uri="{BB962C8B-B14F-4D97-AF65-F5344CB8AC3E}">
        <p14:creationId xmlns:p14="http://schemas.microsoft.com/office/powerpoint/2010/main" val="2255383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ECTA disclaimer">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08971FFB-7B45-45C1-AF6D-082615564737}" type="slidenum">
              <a:rPr lang="en-US" smtClean="0"/>
              <a:t>‹#›</a:t>
            </a:fld>
            <a:endParaRPr lang="en-US"/>
          </a:p>
        </p:txBody>
      </p:sp>
      <p:cxnSp>
        <p:nvCxnSpPr>
          <p:cNvPr id="8" name="Straight Connector 7"/>
          <p:cNvCxnSpPr/>
          <p:nvPr/>
        </p:nvCxnSpPr>
        <p:spPr>
          <a:xfrm>
            <a:off x="1456150" y="3713663"/>
            <a:ext cx="622481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1480186" y="2523098"/>
            <a:ext cx="6194510" cy="913250"/>
          </a:xfrm>
        </p:spPr>
        <p:txBody>
          <a:bodyPr anchor="ctr" anchorCtr="0"/>
          <a:lstStyle/>
          <a:p>
            <a:r>
              <a:rPr lang="en-US" b="0"/>
              <a:t>Click to edit Master title style</a:t>
            </a:r>
            <a:endParaRPr lang="en-US"/>
          </a:p>
        </p:txBody>
      </p:sp>
      <p:sp>
        <p:nvSpPr>
          <p:cNvPr id="12" name="Text Placeholder 2"/>
          <p:cNvSpPr>
            <a:spLocks noGrp="1"/>
          </p:cNvSpPr>
          <p:nvPr>
            <p:ph type="body" idx="1" hasCustomPrompt="1"/>
          </p:nvPr>
        </p:nvSpPr>
        <p:spPr>
          <a:xfrm>
            <a:off x="1429390" y="3846281"/>
            <a:ext cx="6245306" cy="1012929"/>
          </a:xfrm>
        </p:spPr>
        <p:txBody>
          <a:bodyPr>
            <a:noAutofit/>
          </a:bodyPr>
          <a:lstStyle>
            <a:lvl1pPr>
              <a:defRPr baseline="0"/>
            </a:lvl1pPr>
          </a:lstStyle>
          <a:p>
            <a:r>
              <a:rPr lang="en-US" sz="900"/>
              <a:t>The ECTA Center is a program of the FPG Child Development Institute of the University of North Carolina at Chapel Hill, funded through cooperative agreement number </a:t>
            </a:r>
            <a:r>
              <a:rPr lang="is-IS" sz="900"/>
              <a:t>H326P170001 </a:t>
            </a:r>
            <a:r>
              <a:rPr lang="en-US" sz="900"/>
              <a:t>from the Office of Special Education Programs, U.S. Department of Education. Opinions expressed herein do not necessarily represent the Department of Education's position or policy. Project Officer: Julia Martin </a:t>
            </a:r>
            <a:r>
              <a:rPr lang="en-US" sz="900" err="1"/>
              <a:t>Eile</a:t>
            </a:r>
            <a:endParaRPr lang="en-US" sz="90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389" y="5058531"/>
            <a:ext cx="2834640" cy="585216"/>
          </a:xfrm>
          <a:prstGeom prst="rect">
            <a:avLst/>
          </a:prstGeom>
        </p:spPr>
      </p:pic>
      <p:pic>
        <p:nvPicPr>
          <p:cNvPr id="14" name="Picture 1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280252" y="4750570"/>
            <a:ext cx="1400708" cy="1099570"/>
          </a:xfrm>
          <a:prstGeom prst="rect">
            <a:avLst/>
          </a:prstGeom>
        </p:spPr>
      </p:pic>
      <p:cxnSp>
        <p:nvCxnSpPr>
          <p:cNvPr id="15" name="Straight Connector 14"/>
          <p:cNvCxnSpPr/>
          <p:nvPr/>
        </p:nvCxnSpPr>
        <p:spPr>
          <a:xfrm>
            <a:off x="1480186" y="2270760"/>
            <a:ext cx="619451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Picture 16" title="Logo: ECTA: Early Childhood Technical Assistance Cent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0186" y="833546"/>
            <a:ext cx="5536832" cy="1089213"/>
          </a:xfrm>
          <a:prstGeom prst="rect">
            <a:avLst/>
          </a:prstGeom>
        </p:spPr>
      </p:pic>
    </p:spTree>
    <p:extLst>
      <p:ext uri="{BB962C8B-B14F-4D97-AF65-F5344CB8AC3E}">
        <p14:creationId xmlns:p14="http://schemas.microsoft.com/office/powerpoint/2010/main" val="195223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Thank You</a:t>
            </a:r>
          </a:p>
        </p:txBody>
      </p:sp>
      <p:sp>
        <p:nvSpPr>
          <p:cNvPr id="5" name="Date Placeholder 4"/>
          <p:cNvSpPr>
            <a:spLocks noGrp="1"/>
          </p:cNvSpPr>
          <p:nvPr>
            <p:ph type="dt" sz="half" idx="10"/>
          </p:nvPr>
        </p:nvSpPr>
        <p:spPr/>
        <p:txBody>
          <a:bodyPr/>
          <a:lstStyle/>
          <a:p>
            <a:fld id="{F390DD09-0360-4660-A7E9-639A85444962}"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71FFB-7B45-45C1-AF6D-082615564737}" type="slidenum">
              <a:rPr lang="en-US" smtClean="0"/>
              <a:t>‹#›</a:t>
            </a:fld>
            <a:endParaRPr lang="en-US"/>
          </a:p>
        </p:txBody>
      </p:sp>
    </p:spTree>
    <p:extLst>
      <p:ext uri="{BB962C8B-B14F-4D97-AF65-F5344CB8AC3E}">
        <p14:creationId xmlns:p14="http://schemas.microsoft.com/office/powerpoint/2010/main" val="1754394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 ECTA-DaS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0560" y="268899"/>
            <a:ext cx="4218272" cy="2541431"/>
          </a:xfrm>
        </p:spPr>
        <p:txBody>
          <a:bodyPr bIns="0" anchor="b">
            <a:normAutofit/>
          </a:bodyPr>
          <a:lstStyle>
            <a:lvl1pPr algn="l">
              <a:defRPr sz="4050" cap="none"/>
            </a:lvl1pPr>
          </a:lstStyle>
          <a:p>
            <a:r>
              <a:rPr lang="en-US"/>
              <a:t>Click to edit master title style</a:t>
            </a:r>
          </a:p>
        </p:txBody>
      </p:sp>
      <p:sp>
        <p:nvSpPr>
          <p:cNvPr id="3" name="Subtitle 2"/>
          <p:cNvSpPr>
            <a:spLocks noGrp="1"/>
          </p:cNvSpPr>
          <p:nvPr>
            <p:ph type="subTitle" idx="1" hasCustomPrompt="1"/>
          </p:nvPr>
        </p:nvSpPr>
        <p:spPr>
          <a:xfrm>
            <a:off x="4480560" y="3227742"/>
            <a:ext cx="4218272" cy="1702399"/>
          </a:xfrm>
        </p:spPr>
        <p:txBody>
          <a:bodyPr tIns="91440" bIns="91440" anchor="ctr" anchorCtr="0">
            <a:normAutofit/>
          </a:bodyPr>
          <a:lstStyle>
            <a:lvl1pPr marL="0" indent="0" algn="l">
              <a:buNone/>
              <a:defRPr sz="1350" b="0" cap="none"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Subtitle 2"/>
          <p:cNvSpPr txBox="1">
            <a:spLocks/>
          </p:cNvSpPr>
          <p:nvPr/>
        </p:nvSpPr>
        <p:spPr>
          <a:xfrm>
            <a:off x="371475" y="337478"/>
            <a:ext cx="2588895" cy="4592662"/>
          </a:xfrm>
          <a:prstGeom prst="rect">
            <a:avLst/>
          </a:prstGeom>
        </p:spPr>
        <p:txBody>
          <a:bodyPr vert="horz" lIns="68580" tIns="68580" rIns="68580" bIns="6858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sz="1350">
                <a:solidFill>
                  <a:schemeClr val="bg1"/>
                </a:solidFill>
              </a:rPr>
              <a:t>Additional</a:t>
            </a:r>
            <a:r>
              <a:rPr lang="en-US" sz="1350" baseline="0">
                <a:solidFill>
                  <a:schemeClr val="bg1"/>
                </a:solidFill>
              </a:rPr>
              <a:t> welcome, information or notification</a:t>
            </a:r>
            <a:endParaRPr lang="en-US" sz="1350">
              <a:solidFill>
                <a:schemeClr val="bg1"/>
              </a:solidFill>
            </a:endParaRPr>
          </a:p>
        </p:txBody>
      </p:sp>
      <p:pic>
        <p:nvPicPr>
          <p:cNvPr id="11" name="Picture 10" title="Logo: DaSy"/>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144251" y="5250567"/>
            <a:ext cx="1491115" cy="1427519"/>
          </a:xfrm>
          <a:prstGeom prst="rect">
            <a:avLst/>
          </a:prstGeom>
        </p:spPr>
      </p:pic>
      <p:pic>
        <p:nvPicPr>
          <p:cNvPr id="4" name="Picture 3" title="Logo: ECT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0560" y="5524684"/>
            <a:ext cx="2044067" cy="1048239"/>
          </a:xfrm>
          <a:prstGeom prst="rect">
            <a:avLst/>
          </a:prstGeom>
        </p:spPr>
      </p:pic>
    </p:spTree>
    <p:extLst>
      <p:ext uri="{BB962C8B-B14F-4D97-AF65-F5344CB8AC3E}">
        <p14:creationId xmlns:p14="http://schemas.microsoft.com/office/powerpoint/2010/main" val="1917083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Logos by H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0560" y="268899"/>
            <a:ext cx="4218272" cy="2541431"/>
          </a:xfrm>
        </p:spPr>
        <p:txBody>
          <a:bodyPr bIns="0" anchor="b">
            <a:normAutofit/>
          </a:bodyPr>
          <a:lstStyle>
            <a:lvl1pPr algn="l">
              <a:defRPr sz="4050" cap="none"/>
            </a:lvl1pPr>
          </a:lstStyle>
          <a:p>
            <a:r>
              <a:rPr lang="en-US"/>
              <a:t>Click to edit master title style</a:t>
            </a:r>
          </a:p>
        </p:txBody>
      </p:sp>
      <p:sp>
        <p:nvSpPr>
          <p:cNvPr id="3" name="Subtitle 2"/>
          <p:cNvSpPr>
            <a:spLocks noGrp="1"/>
          </p:cNvSpPr>
          <p:nvPr>
            <p:ph type="subTitle" idx="1" hasCustomPrompt="1"/>
          </p:nvPr>
        </p:nvSpPr>
        <p:spPr>
          <a:xfrm>
            <a:off x="4480560" y="3227742"/>
            <a:ext cx="4218272" cy="1702399"/>
          </a:xfrm>
        </p:spPr>
        <p:txBody>
          <a:bodyPr tIns="91440" bIns="91440" anchor="ctr" anchorCtr="0">
            <a:normAutofit/>
          </a:bodyPr>
          <a:lstStyle>
            <a:lvl1pPr marL="0" indent="0" algn="l">
              <a:buNone/>
              <a:defRPr sz="1350" b="0" cap="none"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Subtitle 2"/>
          <p:cNvSpPr txBox="1">
            <a:spLocks/>
          </p:cNvSpPr>
          <p:nvPr/>
        </p:nvSpPr>
        <p:spPr>
          <a:xfrm>
            <a:off x="371475" y="337478"/>
            <a:ext cx="2588895" cy="4592662"/>
          </a:xfrm>
          <a:prstGeom prst="rect">
            <a:avLst/>
          </a:prstGeom>
        </p:spPr>
        <p:txBody>
          <a:bodyPr vert="horz" lIns="68580" tIns="68580" rIns="68580" bIns="6858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sz="1350">
                <a:solidFill>
                  <a:schemeClr val="bg1"/>
                </a:solidFill>
              </a:rPr>
              <a:t>Additional</a:t>
            </a:r>
            <a:r>
              <a:rPr lang="en-US" sz="1350" baseline="0">
                <a:solidFill>
                  <a:schemeClr val="bg1"/>
                </a:solidFill>
              </a:rPr>
              <a:t> welcome, information or notification</a:t>
            </a:r>
            <a:endParaRPr lang="en-US" sz="1350">
              <a:solidFill>
                <a:schemeClr val="bg1"/>
              </a:solidFill>
            </a:endParaRPr>
          </a:p>
        </p:txBody>
      </p:sp>
    </p:spTree>
    <p:extLst>
      <p:ext uri="{BB962C8B-B14F-4D97-AF65-F5344CB8AC3E}">
        <p14:creationId xmlns:p14="http://schemas.microsoft.com/office/powerpoint/2010/main" val="4131264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28366" y="4588552"/>
            <a:ext cx="8270466" cy="977621"/>
          </a:xfrm>
        </p:spPr>
        <p:txBody>
          <a:bodyPr tIns="91440" bIns="91440">
            <a:normAutofit/>
          </a:bodyPr>
          <a:lstStyle>
            <a:lvl1pPr marL="0" indent="0" algn="l">
              <a:buNone/>
              <a:defRPr sz="1350" b="0" cap="none"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7" name="Straight Connector 6"/>
          <p:cNvCxnSpPr/>
          <p:nvPr/>
        </p:nvCxnSpPr>
        <p:spPr>
          <a:xfrm flipV="1">
            <a:off x="428365" y="2743201"/>
            <a:ext cx="8256869" cy="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hasCustomPrompt="1"/>
          </p:nvPr>
        </p:nvSpPr>
        <p:spPr>
          <a:xfrm>
            <a:off x="428366" y="3063240"/>
            <a:ext cx="8270467" cy="1333500"/>
          </a:xfrm>
        </p:spPr>
        <p:txBody>
          <a:bodyPr bIns="0" anchor="t" anchorCtr="0">
            <a:normAutofit/>
          </a:bodyPr>
          <a:lstStyle>
            <a:lvl1pPr algn="l">
              <a:defRPr sz="2700" cap="none"/>
            </a:lvl1pPr>
          </a:lstStyle>
          <a:p>
            <a:r>
              <a:rPr lang="en-US"/>
              <a:t>Click to edit master title style</a:t>
            </a:r>
          </a:p>
        </p:txBody>
      </p:sp>
      <p:pic>
        <p:nvPicPr>
          <p:cNvPr id="6" name="Picture 5" title="Logo: ECTA: Early Childhood Technical Assistance Cen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66" y="1333948"/>
            <a:ext cx="5536832" cy="1089213"/>
          </a:xfrm>
          <a:prstGeom prst="rect">
            <a:avLst/>
          </a:prstGeom>
        </p:spPr>
      </p:pic>
    </p:spTree>
    <p:extLst>
      <p:ext uri="{BB962C8B-B14F-4D97-AF65-F5344CB8AC3E}">
        <p14:creationId xmlns:p14="http://schemas.microsoft.com/office/powerpoint/2010/main" val="195549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 ECTA-DaS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66292" y="802299"/>
            <a:ext cx="5832540" cy="2541431"/>
          </a:xfrm>
        </p:spPr>
        <p:txBody>
          <a:bodyPr bIns="0" anchor="b">
            <a:normAutofit/>
          </a:bodyPr>
          <a:lstStyle>
            <a:lvl1pPr algn="l">
              <a:defRPr sz="4950" cap="none"/>
            </a:lvl1pPr>
          </a:lstStyle>
          <a:p>
            <a:r>
              <a:rPr lang="en-US"/>
              <a:t>Click to edit master title style</a:t>
            </a:r>
          </a:p>
        </p:txBody>
      </p:sp>
      <p:sp>
        <p:nvSpPr>
          <p:cNvPr id="3" name="Subtitle 2"/>
          <p:cNvSpPr>
            <a:spLocks noGrp="1"/>
          </p:cNvSpPr>
          <p:nvPr>
            <p:ph type="subTitle" idx="1" hasCustomPrompt="1"/>
          </p:nvPr>
        </p:nvSpPr>
        <p:spPr>
          <a:xfrm>
            <a:off x="2866293" y="3761142"/>
            <a:ext cx="5832539" cy="1702399"/>
          </a:xfrm>
        </p:spPr>
        <p:txBody>
          <a:bodyPr tIns="91440" bIns="91440" anchor="ctr" anchorCtr="0">
            <a:normAutofit/>
          </a:bodyPr>
          <a:lstStyle>
            <a:lvl1pPr marL="0" indent="0" algn="l">
              <a:buNone/>
              <a:defRPr sz="1350" b="0" cap="none"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7" name="Straight Connector 6"/>
          <p:cNvCxnSpPr/>
          <p:nvPr/>
        </p:nvCxnSpPr>
        <p:spPr>
          <a:xfrm flipV="1">
            <a:off x="2623185" y="802300"/>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title="Logo: DaSy"/>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23527" y="2273883"/>
            <a:ext cx="1794611" cy="1718072"/>
          </a:xfrm>
          <a:prstGeom prst="rect">
            <a:avLst/>
          </a:prstGeom>
        </p:spPr>
      </p:pic>
      <p:pic>
        <p:nvPicPr>
          <p:cNvPr id="9" name="Picture 8" title="Logo: EC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131" y="720763"/>
            <a:ext cx="2203062" cy="1129775"/>
          </a:xfrm>
          <a:prstGeom prst="rect">
            <a:avLst/>
          </a:prstGeom>
        </p:spPr>
      </p:pic>
    </p:spTree>
    <p:extLst>
      <p:ext uri="{BB962C8B-B14F-4D97-AF65-F5344CB8AC3E}">
        <p14:creationId xmlns:p14="http://schemas.microsoft.com/office/powerpoint/2010/main" val="3227271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 Multi-Or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66292" y="802299"/>
            <a:ext cx="5832540" cy="2541431"/>
          </a:xfrm>
        </p:spPr>
        <p:txBody>
          <a:bodyPr bIns="0" anchor="b">
            <a:normAutofit/>
          </a:bodyPr>
          <a:lstStyle>
            <a:lvl1pPr algn="l">
              <a:defRPr sz="4950" cap="none"/>
            </a:lvl1pPr>
          </a:lstStyle>
          <a:p>
            <a:r>
              <a:rPr lang="en-US"/>
              <a:t>Click to edit master title style</a:t>
            </a:r>
          </a:p>
        </p:txBody>
      </p:sp>
      <p:sp>
        <p:nvSpPr>
          <p:cNvPr id="3" name="Subtitle 2"/>
          <p:cNvSpPr>
            <a:spLocks noGrp="1"/>
          </p:cNvSpPr>
          <p:nvPr>
            <p:ph type="subTitle" idx="1" hasCustomPrompt="1"/>
          </p:nvPr>
        </p:nvSpPr>
        <p:spPr>
          <a:xfrm>
            <a:off x="2866293" y="3761142"/>
            <a:ext cx="5832539" cy="1702399"/>
          </a:xfrm>
        </p:spPr>
        <p:txBody>
          <a:bodyPr tIns="91440" bIns="91440" anchor="ctr" anchorCtr="0">
            <a:normAutofit/>
          </a:bodyPr>
          <a:lstStyle>
            <a:lvl1pPr marL="0" indent="0" algn="l">
              <a:buNone/>
              <a:defRPr sz="1350" b="0" cap="none"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7" name="Straight Connector 6"/>
          <p:cNvCxnSpPr/>
          <p:nvPr/>
        </p:nvCxnSpPr>
        <p:spPr>
          <a:xfrm flipV="1">
            <a:off x="2623185" y="802300"/>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title="Logo: EC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131" y="720763"/>
            <a:ext cx="2203062" cy="1129775"/>
          </a:xfrm>
          <a:prstGeom prst="rect">
            <a:avLst/>
          </a:prstGeom>
        </p:spPr>
      </p:pic>
    </p:spTree>
    <p:extLst>
      <p:ext uri="{BB962C8B-B14F-4D97-AF65-F5344CB8AC3E}">
        <p14:creationId xmlns:p14="http://schemas.microsoft.com/office/powerpoint/2010/main" val="351530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13"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08971FFB-7B45-45C1-AF6D-082615564737}" type="slidenum">
              <a:rPr lang="en-US" smtClean="0"/>
              <a:t>‹#›</a:t>
            </a:fld>
            <a:endParaRPr lang="en-US"/>
          </a:p>
        </p:txBody>
      </p:sp>
      <p:pic>
        <p:nvPicPr>
          <p:cNvPr id="6" name="Picture 5" title="Logo: ECTA Cente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40871" y="6275122"/>
            <a:ext cx="1015279" cy="513985"/>
          </a:xfrm>
          <a:prstGeom prst="rect">
            <a:avLst/>
          </a:prstGeom>
        </p:spPr>
      </p:pic>
    </p:spTree>
    <p:extLst>
      <p:ext uri="{BB962C8B-B14F-4D97-AF65-F5344CB8AC3E}">
        <p14:creationId xmlns:p14="http://schemas.microsoft.com/office/powerpoint/2010/main" val="457764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no footer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13"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08971FFB-7B45-45C1-AF6D-082615564737}" type="slidenum">
              <a:rPr lang="en-US" smtClean="0"/>
              <a:t>‹#›</a:t>
            </a:fld>
            <a:endParaRPr lang="en-US"/>
          </a:p>
        </p:txBody>
      </p:sp>
    </p:spTree>
    <p:extLst>
      <p:ext uri="{BB962C8B-B14F-4D97-AF65-F5344CB8AC3E}">
        <p14:creationId xmlns:p14="http://schemas.microsoft.com/office/powerpoint/2010/main" val="2110904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56150" y="1609738"/>
            <a:ext cx="6224810" cy="1887950"/>
          </a:xfrm>
        </p:spPr>
        <p:txBody>
          <a:bodyPr anchor="b">
            <a:normAutofit/>
          </a:bodyPr>
          <a:lstStyle>
            <a:lvl1pPr algn="ctr">
              <a:defRPr sz="2700" cap="none"/>
            </a:lvl1pPr>
          </a:lstStyle>
          <a:p>
            <a:r>
              <a:rPr lang="en-US"/>
              <a:t>Click to edit master title style</a:t>
            </a:r>
          </a:p>
        </p:txBody>
      </p:sp>
      <p:sp>
        <p:nvSpPr>
          <p:cNvPr id="3" name="Text Placeholder 2"/>
          <p:cNvSpPr>
            <a:spLocks noGrp="1"/>
          </p:cNvSpPr>
          <p:nvPr>
            <p:ph type="body" idx="1"/>
          </p:nvPr>
        </p:nvSpPr>
        <p:spPr>
          <a:xfrm>
            <a:off x="1456259" y="3851916"/>
            <a:ext cx="6215658" cy="1012929"/>
          </a:xfrm>
        </p:spPr>
        <p:txBody>
          <a:bodyPr tIns="91440">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Footer Placeholder 4"/>
          <p:cNvSpPr>
            <a:spLocks noGrp="1"/>
          </p:cNvSpPr>
          <p:nvPr>
            <p:ph type="ftr" sz="quarter" idx="3"/>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10"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08971FFB-7B45-45C1-AF6D-082615564737}" type="slidenum">
              <a:rPr lang="en-US" smtClean="0"/>
              <a:t>‹#›</a:t>
            </a:fld>
            <a:endParaRPr lang="en-US"/>
          </a:p>
        </p:txBody>
      </p:sp>
      <p:pic>
        <p:nvPicPr>
          <p:cNvPr id="7" name="Picture 6" title="Logo: ECTA Cente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40871" y="6275122"/>
            <a:ext cx="1015279" cy="513985"/>
          </a:xfrm>
          <a:prstGeom prst="rect">
            <a:avLst/>
          </a:prstGeom>
        </p:spPr>
      </p:pic>
      <p:cxnSp>
        <p:nvCxnSpPr>
          <p:cNvPr id="8" name="Straight Connector 7"/>
          <p:cNvCxnSpPr/>
          <p:nvPr/>
        </p:nvCxnSpPr>
        <p:spPr>
          <a:xfrm>
            <a:off x="1456150" y="3713663"/>
            <a:ext cx="622481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8064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0871" y="226980"/>
            <a:ext cx="8254093" cy="9144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440872" y="1368358"/>
            <a:ext cx="8254093" cy="40979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Footer Placeholder 4"/>
          <p:cNvSpPr>
            <a:spLocks noGrp="1"/>
          </p:cNvSpPr>
          <p:nvPr>
            <p:ph type="ftr" sz="quarter" idx="3"/>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20"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08971FFB-7B45-45C1-AF6D-082615564737}" type="slidenum">
              <a:rPr lang="en-US" smtClean="0"/>
              <a:t>‹#›</a:t>
            </a:fld>
            <a:endParaRPr lang="en-US"/>
          </a:p>
        </p:txBody>
      </p:sp>
    </p:spTree>
    <p:extLst>
      <p:ext uri="{BB962C8B-B14F-4D97-AF65-F5344CB8AC3E}">
        <p14:creationId xmlns:p14="http://schemas.microsoft.com/office/powerpoint/2010/main" val="366444395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88"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9" r:id="rId17"/>
  </p:sldLayoutIdLst>
  <p:txStyles>
    <p:titleStyle>
      <a:lvl1pPr algn="ctr" defTabSz="685800" rtl="0" eaLnBrk="1" latinLnBrk="0" hangingPunct="1">
        <a:lnSpc>
          <a:spcPct val="90000"/>
        </a:lnSpc>
        <a:spcBef>
          <a:spcPct val="0"/>
        </a:spcBef>
        <a:buNone/>
        <a:defRPr sz="2400" b="1" i="0" kern="1200" cap="none">
          <a:solidFill>
            <a:schemeClr val="accent4"/>
          </a:solidFill>
          <a:effectLst/>
          <a:latin typeface="Arial" charset="0"/>
          <a:ea typeface="Arial" charset="0"/>
          <a:cs typeface="Arial" charset="0"/>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Arial" charset="0"/>
          <a:ea typeface="Arial" charset="0"/>
          <a:cs typeface="Arial" charset="0"/>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Arial" charset="0"/>
          <a:ea typeface="Arial" charset="0"/>
          <a:cs typeface="Arial" charset="0"/>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Arial" charset="0"/>
          <a:ea typeface="Arial" charset="0"/>
          <a:cs typeface="Arial" charset="0"/>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Arial" charset="0"/>
          <a:ea typeface="Arial" charset="0"/>
          <a:cs typeface="Arial" charset="0"/>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Arial" charset="0"/>
          <a:ea typeface="Arial" charset="0"/>
          <a:cs typeface="Arial" charset="0"/>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ctacenter.org/topics/inclusion/indicators.asp" TargetMode="External"/><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ectacenter.org/topics/inclusion/indicators.asp" TargetMode="External"/><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s://ectacenter.org/topics/inclusion/indicators.asp" TargetMode="External"/><Relationship Id="rId2" Type="http://schemas.openxmlformats.org/officeDocument/2006/relationships/image" Target="../media/image11.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6E01F3-A3AB-4A3D-B8BA-44394CEEC09A}"/>
              </a:ext>
            </a:extLst>
          </p:cNvPr>
          <p:cNvSpPr>
            <a:spLocks noGrp="1"/>
          </p:cNvSpPr>
          <p:nvPr>
            <p:ph type="ctrTitle"/>
          </p:nvPr>
        </p:nvSpPr>
        <p:spPr>
          <a:xfrm>
            <a:off x="4480560" y="2410119"/>
            <a:ext cx="4218272" cy="2782666"/>
          </a:xfrm>
        </p:spPr>
        <p:txBody>
          <a:bodyPr>
            <a:normAutofit/>
          </a:bodyPr>
          <a:lstStyle/>
          <a:p>
            <a:r>
              <a:rPr lang="en-US" sz="2800" dirty="0"/>
              <a:t>Implementing, Sustaining and Scaling-Up High Quality Inclusive Preschool Policies and Practices:  </a:t>
            </a:r>
            <a:r>
              <a:rPr lang="en-US" sz="2800" i="1" dirty="0"/>
              <a:t>Application for Intensive TA</a:t>
            </a:r>
          </a:p>
        </p:txBody>
      </p:sp>
      <p:sp>
        <p:nvSpPr>
          <p:cNvPr id="5" name="Content Placeholder 4">
            <a:extLst>
              <a:ext uri="{FF2B5EF4-FFF2-40B4-BE49-F238E27FC236}">
                <a16:creationId xmlns:a16="http://schemas.microsoft.com/office/drawing/2014/main" id="{E74AE3CE-3197-47BF-8592-8A73DEAAC1C0}"/>
              </a:ext>
            </a:extLst>
          </p:cNvPr>
          <p:cNvSpPr>
            <a:spLocks noGrp="1"/>
          </p:cNvSpPr>
          <p:nvPr>
            <p:ph type="subTitle" idx="1"/>
          </p:nvPr>
        </p:nvSpPr>
        <p:spPr>
          <a:xfrm>
            <a:off x="4480560" y="5192785"/>
            <a:ext cx="4218272" cy="1586706"/>
          </a:xfrm>
        </p:spPr>
        <p:txBody>
          <a:bodyPr>
            <a:normAutofit fontScale="25000" lnSpcReduction="20000"/>
          </a:bodyPr>
          <a:lstStyle/>
          <a:p>
            <a:endParaRPr lang="en-US" dirty="0"/>
          </a:p>
          <a:p>
            <a:endParaRPr lang="en-US" dirty="0"/>
          </a:p>
          <a:p>
            <a:r>
              <a:rPr lang="en-US" sz="6400" dirty="0" smtClean="0"/>
              <a:t>September 10, 2019</a:t>
            </a:r>
            <a:endParaRPr lang="en-US" sz="6400" dirty="0"/>
          </a:p>
          <a:p>
            <a:r>
              <a:rPr lang="en-US" sz="6400" dirty="0" smtClean="0"/>
              <a:t>Lise Fox, </a:t>
            </a:r>
            <a:r>
              <a:rPr lang="en-US" sz="6400" dirty="0" smtClean="0"/>
              <a:t>University of South Florida</a:t>
            </a:r>
          </a:p>
          <a:p>
            <a:r>
              <a:rPr lang="en-US" sz="6400" dirty="0" smtClean="0"/>
              <a:t>Barbara J. Smith, </a:t>
            </a:r>
            <a:r>
              <a:rPr lang="en-US" sz="6400" dirty="0" smtClean="0"/>
              <a:t>University of Denver</a:t>
            </a:r>
            <a:endParaRPr lang="en-US" sz="6400"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729251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078182" y="0"/>
            <a:ext cx="5163127" cy="6059055"/>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E1A067FE-2B53-4B3E-8FDB-8889A2FCFF9E}"/>
              </a:ext>
            </a:extLst>
          </p:cNvPr>
          <p:cNvSpPr txBox="1"/>
          <p:nvPr/>
        </p:nvSpPr>
        <p:spPr>
          <a:xfrm>
            <a:off x="2324885" y="6278252"/>
            <a:ext cx="6796726" cy="369332"/>
          </a:xfrm>
          <a:prstGeom prst="rect">
            <a:avLst/>
          </a:prstGeom>
          <a:noFill/>
        </p:spPr>
        <p:txBody>
          <a:bodyPr wrap="square" rtlCol="0">
            <a:spAutoFit/>
          </a:bodyPr>
          <a:lstStyle/>
          <a:p>
            <a:r>
              <a:rPr lang="en-US" dirty="0">
                <a:hlinkClick r:id="rId3"/>
              </a:rPr>
              <a:t>https://ectacenter.org/topics/inclusion/indicators.asp</a:t>
            </a:r>
            <a:r>
              <a:rPr lang="en-US" dirty="0"/>
              <a:t> </a:t>
            </a:r>
          </a:p>
        </p:txBody>
      </p:sp>
    </p:spTree>
    <p:extLst>
      <p:ext uri="{BB962C8B-B14F-4D97-AF65-F5344CB8AC3E}">
        <p14:creationId xmlns:p14="http://schemas.microsoft.com/office/powerpoint/2010/main" val="4233105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C2A8AD-49CB-45DF-BC16-CBE446F0A3DF}"/>
              </a:ext>
            </a:extLst>
          </p:cNvPr>
          <p:cNvSpPr>
            <a:spLocks noGrp="1"/>
          </p:cNvSpPr>
          <p:nvPr>
            <p:ph type="title"/>
          </p:nvPr>
        </p:nvSpPr>
        <p:spPr/>
        <p:txBody>
          <a:bodyPr/>
          <a:lstStyle/>
          <a:p>
            <a:r>
              <a:rPr lang="en-US" dirty="0"/>
              <a:t>Terms We Use and What They Mean</a:t>
            </a:r>
          </a:p>
        </p:txBody>
      </p:sp>
      <p:sp>
        <p:nvSpPr>
          <p:cNvPr id="5" name="Content Placeholder 4">
            <a:extLst>
              <a:ext uri="{FF2B5EF4-FFF2-40B4-BE49-F238E27FC236}">
                <a16:creationId xmlns:a16="http://schemas.microsoft.com/office/drawing/2014/main" id="{43B92E39-716F-42DA-A252-50A96739A85B}"/>
              </a:ext>
            </a:extLst>
          </p:cNvPr>
          <p:cNvSpPr>
            <a:spLocks noGrp="1"/>
          </p:cNvSpPr>
          <p:nvPr>
            <p:ph sz="half" idx="1"/>
          </p:nvPr>
        </p:nvSpPr>
        <p:spPr/>
        <p:txBody>
          <a:bodyPr>
            <a:normAutofit fontScale="92500" lnSpcReduction="10000"/>
          </a:bodyPr>
          <a:lstStyle/>
          <a:p>
            <a:pPr marL="0" indent="0">
              <a:buNone/>
            </a:pPr>
            <a:r>
              <a:rPr lang="en-US" sz="1800" b="1" dirty="0" smtClean="0"/>
              <a:t>State Leadership Team</a:t>
            </a:r>
            <a:r>
              <a:rPr lang="en-US" sz="1800" dirty="0" smtClean="0"/>
              <a:t>: </a:t>
            </a:r>
            <a:r>
              <a:rPr lang="en-US" sz="1700" dirty="0" smtClean="0"/>
              <a:t>an </a:t>
            </a:r>
            <a:r>
              <a:rPr lang="en-US" sz="1700" dirty="0"/>
              <a:t>interagency, collaborative team (this may be an already existing group) to develop or strengthen policies, procedures, funding and other system infrastructure </a:t>
            </a:r>
            <a:r>
              <a:rPr lang="en-US" sz="1700" dirty="0" smtClean="0"/>
              <a:t>components. </a:t>
            </a:r>
            <a:r>
              <a:rPr lang="en-US" sz="1700" dirty="0"/>
              <a:t>The State Leadership Team will use the </a:t>
            </a:r>
            <a:r>
              <a:rPr lang="en-US" sz="1700" i="1" dirty="0"/>
              <a:t>State Indicators of High Quality Inclusion </a:t>
            </a:r>
            <a:r>
              <a:rPr lang="en-US" sz="1700" dirty="0"/>
              <a:t>to guide planning and measure progress. This team of about 15 people agrees to meet monthly and make decisions collaboratively to build the state capacity to implement, sustain and scale-up high quality inclusion. </a:t>
            </a:r>
          </a:p>
          <a:p>
            <a:endParaRPr lang="en-US" sz="1800" dirty="0"/>
          </a:p>
        </p:txBody>
      </p:sp>
      <p:sp>
        <p:nvSpPr>
          <p:cNvPr id="6" name="Content Placeholder 5">
            <a:extLst>
              <a:ext uri="{FF2B5EF4-FFF2-40B4-BE49-F238E27FC236}">
                <a16:creationId xmlns:a16="http://schemas.microsoft.com/office/drawing/2014/main" id="{9990B6BE-FF0F-4BA6-88E0-BD865CBA76A8}"/>
              </a:ext>
            </a:extLst>
          </p:cNvPr>
          <p:cNvSpPr>
            <a:spLocks noGrp="1"/>
          </p:cNvSpPr>
          <p:nvPr>
            <p:ph sz="half" idx="2"/>
          </p:nvPr>
        </p:nvSpPr>
        <p:spPr/>
        <p:txBody>
          <a:bodyPr>
            <a:normAutofit fontScale="92500" lnSpcReduction="10000"/>
          </a:bodyPr>
          <a:lstStyle/>
          <a:p>
            <a:pPr marL="0" indent="0">
              <a:buNone/>
            </a:pPr>
            <a:r>
              <a:rPr lang="en-US" sz="1700" b="1" dirty="0" smtClean="0"/>
              <a:t>Professional Development Network of Program Coaches</a:t>
            </a:r>
            <a:r>
              <a:rPr lang="en-US" dirty="0" smtClean="0"/>
              <a:t>: </a:t>
            </a:r>
            <a:r>
              <a:rPr lang="en-US" sz="1700" dirty="0"/>
              <a:t>provide training and coaching to local education agency (LEA) inclusion leadership teams leading to high fidelity implementation of high-quality inclusion practices. The </a:t>
            </a:r>
            <a:r>
              <a:rPr lang="en-US" sz="1700" i="1" dirty="0"/>
              <a:t>Local Program and the ECE Environment Indicators of High Quality Inclusion </a:t>
            </a:r>
            <a:r>
              <a:rPr lang="en-US" sz="1700" dirty="0"/>
              <a:t>will be used to guide planning and to measure progress. Additional resources will be used including the </a:t>
            </a:r>
            <a:r>
              <a:rPr lang="en-US" sz="1700" i="1" dirty="0"/>
              <a:t>Preschool Inclusion Toolbox</a:t>
            </a:r>
            <a:r>
              <a:rPr lang="en-US" sz="1700" dirty="0"/>
              <a:t> (Barton &amp; Smith, 2015) and the </a:t>
            </a:r>
            <a:r>
              <a:rPr lang="en-US" sz="1700" i="1" dirty="0"/>
              <a:t>First Steps to Preschool Inclusion </a:t>
            </a:r>
            <a:r>
              <a:rPr lang="en-US" sz="1700" dirty="0"/>
              <a:t>(Gupta, </a:t>
            </a:r>
            <a:r>
              <a:rPr lang="en-US" sz="1700" dirty="0" err="1"/>
              <a:t>Henninger</a:t>
            </a:r>
            <a:r>
              <a:rPr lang="en-US" sz="1700" dirty="0"/>
              <a:t> &amp; </a:t>
            </a:r>
            <a:r>
              <a:rPr lang="en-US" sz="1700" dirty="0" err="1"/>
              <a:t>Vinh</a:t>
            </a:r>
            <a:r>
              <a:rPr lang="en-US" sz="1700" dirty="0"/>
              <a:t>, 2014). </a:t>
            </a:r>
          </a:p>
        </p:txBody>
      </p:sp>
      <p:sp>
        <p:nvSpPr>
          <p:cNvPr id="2" name="TextBox 1"/>
          <p:cNvSpPr txBox="1"/>
          <p:nvPr/>
        </p:nvSpPr>
        <p:spPr>
          <a:xfrm>
            <a:off x="646546" y="5301673"/>
            <a:ext cx="8580512" cy="584775"/>
          </a:xfrm>
          <a:prstGeom prst="rect">
            <a:avLst/>
          </a:prstGeom>
          <a:noFill/>
        </p:spPr>
        <p:txBody>
          <a:bodyPr wrap="square" rtlCol="0">
            <a:spAutoFit/>
          </a:bodyPr>
          <a:lstStyle/>
          <a:p>
            <a:r>
              <a:rPr lang="en-US" sz="1600" b="1" dirty="0" smtClean="0"/>
              <a:t>Practitioner Coaches: </a:t>
            </a:r>
            <a:r>
              <a:rPr lang="en-US" sz="1600" dirty="0" smtClean="0"/>
              <a:t>provide onsite coaching to practitioners in high quality inclusive practices as measured by the </a:t>
            </a:r>
            <a:r>
              <a:rPr lang="en-US" sz="1600" i="1" dirty="0"/>
              <a:t>ECE Environment Indicators of High Quality </a:t>
            </a:r>
            <a:r>
              <a:rPr lang="en-US" sz="1600" i="1" dirty="0" smtClean="0"/>
              <a:t>Inclusion. </a:t>
            </a:r>
            <a:endParaRPr lang="en-US" sz="1600" dirty="0"/>
          </a:p>
        </p:txBody>
      </p:sp>
    </p:spTree>
    <p:extLst>
      <p:ext uri="{BB962C8B-B14F-4D97-AF65-F5344CB8AC3E}">
        <p14:creationId xmlns:p14="http://schemas.microsoft.com/office/powerpoint/2010/main" val="1714855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C2A8AD-49CB-45DF-BC16-CBE446F0A3DF}"/>
              </a:ext>
            </a:extLst>
          </p:cNvPr>
          <p:cNvSpPr>
            <a:spLocks noGrp="1"/>
          </p:cNvSpPr>
          <p:nvPr>
            <p:ph type="title"/>
          </p:nvPr>
        </p:nvSpPr>
        <p:spPr>
          <a:xfrm>
            <a:off x="440872" y="226980"/>
            <a:ext cx="8254092" cy="498707"/>
          </a:xfrm>
        </p:spPr>
        <p:txBody>
          <a:bodyPr/>
          <a:lstStyle/>
          <a:p>
            <a:r>
              <a:rPr lang="en-US" dirty="0"/>
              <a:t>Terms We Use and What They Mean</a:t>
            </a:r>
          </a:p>
        </p:txBody>
      </p:sp>
      <p:sp>
        <p:nvSpPr>
          <p:cNvPr id="5" name="Content Placeholder 4">
            <a:extLst>
              <a:ext uri="{FF2B5EF4-FFF2-40B4-BE49-F238E27FC236}">
                <a16:creationId xmlns:a16="http://schemas.microsoft.com/office/drawing/2014/main" id="{43B92E39-716F-42DA-A252-50A96739A85B}"/>
              </a:ext>
            </a:extLst>
          </p:cNvPr>
          <p:cNvSpPr>
            <a:spLocks noGrp="1"/>
          </p:cNvSpPr>
          <p:nvPr>
            <p:ph sz="half" idx="1"/>
          </p:nvPr>
        </p:nvSpPr>
        <p:spPr>
          <a:xfrm>
            <a:off x="304800" y="988292"/>
            <a:ext cx="3888509" cy="3546764"/>
          </a:xfrm>
        </p:spPr>
        <p:txBody>
          <a:bodyPr>
            <a:normAutofit fontScale="70000" lnSpcReduction="20000"/>
          </a:bodyPr>
          <a:lstStyle/>
          <a:p>
            <a:pPr marL="0" indent="0">
              <a:buNone/>
            </a:pPr>
            <a:r>
              <a:rPr lang="en-US" sz="2300" b="1" dirty="0"/>
              <a:t>LEA-based preschool inclusion </a:t>
            </a:r>
            <a:r>
              <a:rPr lang="en-US" sz="2300" b="1" dirty="0">
                <a:latin typeface="+mn-lt"/>
              </a:rPr>
              <a:t>leadership </a:t>
            </a:r>
            <a:r>
              <a:rPr lang="en-US" sz="2300" b="1" dirty="0" smtClean="0">
                <a:latin typeface="+mn-lt"/>
              </a:rPr>
              <a:t>teams:</a:t>
            </a:r>
            <a:r>
              <a:rPr lang="en-US" sz="2300" dirty="0" smtClean="0">
                <a:latin typeface="+mn-lt"/>
              </a:rPr>
              <a:t> An </a:t>
            </a:r>
            <a:r>
              <a:rPr lang="en-US" sz="2300" dirty="0">
                <a:latin typeface="+mn-lt"/>
              </a:rPr>
              <a:t>Inclusion Leadership Team is a team comprised of LEA administrators, community program administrators, program staff, family members, and others as </a:t>
            </a:r>
            <a:r>
              <a:rPr lang="en-US" sz="2300" dirty="0" smtClean="0">
                <a:latin typeface="+mn-lt"/>
              </a:rPr>
              <a:t>appropriate. The team implements </a:t>
            </a:r>
            <a:r>
              <a:rPr lang="en-US" sz="2300" dirty="0">
                <a:latin typeface="+mn-lt"/>
              </a:rPr>
              <a:t>action plans, using the </a:t>
            </a:r>
            <a:r>
              <a:rPr lang="en-US" sz="2300" i="1" dirty="0">
                <a:latin typeface="+mn-lt"/>
              </a:rPr>
              <a:t>Local Program Indicators of High Quality Inclusion</a:t>
            </a:r>
            <a:r>
              <a:rPr lang="en-US" sz="2300" dirty="0">
                <a:latin typeface="+mn-lt"/>
              </a:rPr>
              <a:t>, to guide and support </a:t>
            </a:r>
            <a:r>
              <a:rPr lang="en-US" sz="2300" dirty="0"/>
              <a:t>the availability of high-quality inclusive early care and education </a:t>
            </a:r>
            <a:r>
              <a:rPr lang="en-US" sz="2300" dirty="0" smtClean="0"/>
              <a:t>environments and</a:t>
            </a:r>
            <a:r>
              <a:rPr lang="en-US" sz="2300" dirty="0"/>
              <a:t> </a:t>
            </a:r>
            <a:r>
              <a:rPr lang="en-US" sz="2300" dirty="0" smtClean="0"/>
              <a:t>serves as </a:t>
            </a:r>
            <a:r>
              <a:rPr lang="en-US" sz="2300" dirty="0"/>
              <a:t>a model for others in the state</a:t>
            </a:r>
            <a:r>
              <a:rPr lang="en-US" sz="2300" dirty="0" smtClean="0"/>
              <a:t>.</a:t>
            </a:r>
            <a:endParaRPr lang="en-US" sz="2300" dirty="0"/>
          </a:p>
          <a:p>
            <a:endParaRPr lang="en-US" sz="1800" dirty="0"/>
          </a:p>
        </p:txBody>
      </p:sp>
      <p:sp>
        <p:nvSpPr>
          <p:cNvPr id="6" name="Content Placeholder 5">
            <a:extLst>
              <a:ext uri="{FF2B5EF4-FFF2-40B4-BE49-F238E27FC236}">
                <a16:creationId xmlns:a16="http://schemas.microsoft.com/office/drawing/2014/main" id="{9990B6BE-FF0F-4BA6-88E0-BD865CBA76A8}"/>
              </a:ext>
            </a:extLst>
          </p:cNvPr>
          <p:cNvSpPr>
            <a:spLocks noGrp="1"/>
          </p:cNvSpPr>
          <p:nvPr>
            <p:ph sz="half" idx="2"/>
          </p:nvPr>
        </p:nvSpPr>
        <p:spPr>
          <a:xfrm>
            <a:off x="517236" y="4707200"/>
            <a:ext cx="8054109" cy="1388800"/>
          </a:xfrm>
        </p:spPr>
        <p:txBody>
          <a:bodyPr>
            <a:noAutofit/>
          </a:bodyPr>
          <a:lstStyle/>
          <a:p>
            <a:pPr marL="0" indent="0">
              <a:buNone/>
            </a:pPr>
            <a:r>
              <a:rPr lang="en-US" sz="1400" b="1" dirty="0">
                <a:latin typeface="+mn-lt"/>
              </a:rPr>
              <a:t>Annual Inclusion Implementation </a:t>
            </a:r>
            <a:r>
              <a:rPr lang="en-US" sz="1400" b="1" dirty="0" smtClean="0">
                <a:latin typeface="+mn-lt"/>
              </a:rPr>
              <a:t>Academy: </a:t>
            </a:r>
            <a:r>
              <a:rPr lang="en-US" sz="1400" dirty="0">
                <a:latin typeface="+mn-lt"/>
              </a:rPr>
              <a:t>is convened by the state to bring together the State Leadership Team members, all Program Coaches, </a:t>
            </a:r>
            <a:r>
              <a:rPr lang="en-US" sz="1400" dirty="0" smtClean="0">
                <a:latin typeface="+mn-lt"/>
              </a:rPr>
              <a:t>LEA </a:t>
            </a:r>
            <a:r>
              <a:rPr lang="en-US" sz="1400" dirty="0">
                <a:latin typeface="+mn-lt"/>
              </a:rPr>
              <a:t>Inclusion Leadership Teams as well as their </a:t>
            </a:r>
            <a:r>
              <a:rPr lang="en-US" sz="1400" dirty="0" smtClean="0">
                <a:latin typeface="+mn-lt"/>
              </a:rPr>
              <a:t>implementation </a:t>
            </a:r>
            <a:r>
              <a:rPr lang="en-US" sz="1400" dirty="0">
                <a:latin typeface="+mn-lt"/>
              </a:rPr>
              <a:t>sites, and new LEA Inclusion Leadership Teams for scale-up. The logistics of the first Academy will be carried out by SLT </a:t>
            </a:r>
            <a:r>
              <a:rPr lang="en-US" sz="1400" dirty="0" smtClean="0">
                <a:latin typeface="+mn-lt"/>
              </a:rPr>
              <a:t>and </a:t>
            </a:r>
            <a:r>
              <a:rPr lang="en-US" sz="1400" dirty="0">
                <a:latin typeface="+mn-lt"/>
              </a:rPr>
              <a:t>the ECTA </a:t>
            </a:r>
            <a:r>
              <a:rPr lang="en-US" sz="1400" dirty="0" smtClean="0">
                <a:latin typeface="+mn-lt"/>
              </a:rPr>
              <a:t>staff.</a:t>
            </a:r>
            <a:endParaRPr lang="en-US" sz="1400" dirty="0">
              <a:latin typeface="+mn-lt"/>
            </a:endParaRPr>
          </a:p>
          <a:p>
            <a:endParaRPr lang="en-US" sz="1400" dirty="0"/>
          </a:p>
        </p:txBody>
      </p:sp>
      <p:sp>
        <p:nvSpPr>
          <p:cNvPr id="2" name="TextBox 1"/>
          <p:cNvSpPr txBox="1"/>
          <p:nvPr/>
        </p:nvSpPr>
        <p:spPr>
          <a:xfrm>
            <a:off x="4886036" y="905165"/>
            <a:ext cx="3685309" cy="3539430"/>
          </a:xfrm>
          <a:prstGeom prst="rect">
            <a:avLst/>
          </a:prstGeom>
          <a:noFill/>
        </p:spPr>
        <p:txBody>
          <a:bodyPr wrap="square" rtlCol="0">
            <a:spAutoFit/>
          </a:bodyPr>
          <a:lstStyle/>
          <a:p>
            <a:r>
              <a:rPr lang="en-US" sz="1600" b="1" dirty="0" smtClean="0"/>
              <a:t>Implementation sites: </a:t>
            </a:r>
            <a:r>
              <a:rPr lang="en-US" sz="1600" dirty="0"/>
              <a:t>t</a:t>
            </a:r>
            <a:r>
              <a:rPr lang="en-US" sz="1600" dirty="0" smtClean="0"/>
              <a:t>he </a:t>
            </a:r>
            <a:r>
              <a:rPr lang="en-US" sz="1600" dirty="0"/>
              <a:t>LEA Inclusion Leadership Team establishes a minimum of 2 sites to </a:t>
            </a:r>
            <a:r>
              <a:rPr lang="en-US" sz="1600" dirty="0" smtClean="0"/>
              <a:t>use the </a:t>
            </a:r>
            <a:r>
              <a:rPr lang="en-US" sz="1600" i="1" dirty="0" smtClean="0"/>
              <a:t>ECE </a:t>
            </a:r>
            <a:r>
              <a:rPr lang="en-US" sz="1600" i="1" dirty="0"/>
              <a:t>Environment Indicators of High Quality </a:t>
            </a:r>
            <a:r>
              <a:rPr lang="en-US" sz="1600" i="1" dirty="0" smtClean="0"/>
              <a:t>Inclusion to </a:t>
            </a:r>
            <a:r>
              <a:rPr lang="en-US" sz="1600" dirty="0" smtClean="0"/>
              <a:t>implement </a:t>
            </a:r>
            <a:r>
              <a:rPr lang="en-US" sz="1600" dirty="0"/>
              <a:t>the critical teaching practices and environments needed to maximize the access, meaningful participation, and developmental outcomes of young children with disabilities in early care and education environments and to serve as demonstration sites for the community and the state.</a:t>
            </a:r>
          </a:p>
          <a:p>
            <a:endParaRPr lang="en-US" sz="1600" b="1" dirty="0"/>
          </a:p>
        </p:txBody>
      </p:sp>
    </p:spTree>
    <p:extLst>
      <p:ext uri="{BB962C8B-B14F-4D97-AF65-F5344CB8AC3E}">
        <p14:creationId xmlns:p14="http://schemas.microsoft.com/office/powerpoint/2010/main" val="504598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DAF034-344F-4A98-AD93-37244D691DE4}"/>
              </a:ext>
            </a:extLst>
          </p:cNvPr>
          <p:cNvPicPr>
            <a:picLocks noChangeAspect="1"/>
          </p:cNvPicPr>
          <p:nvPr/>
        </p:nvPicPr>
        <p:blipFill>
          <a:blip r:embed="rId2"/>
          <a:stretch>
            <a:fillRect/>
          </a:stretch>
        </p:blipFill>
        <p:spPr>
          <a:xfrm>
            <a:off x="157018" y="18473"/>
            <a:ext cx="8756073" cy="6003637"/>
          </a:xfrm>
          <a:prstGeom prst="rect">
            <a:avLst/>
          </a:prstGeom>
        </p:spPr>
      </p:pic>
    </p:spTree>
    <p:extLst>
      <p:ext uri="{BB962C8B-B14F-4D97-AF65-F5344CB8AC3E}">
        <p14:creationId xmlns:p14="http://schemas.microsoft.com/office/powerpoint/2010/main" val="1854088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1" y="226980"/>
            <a:ext cx="8746836" cy="914400"/>
          </a:xfrm>
        </p:spPr>
        <p:txBody>
          <a:bodyPr>
            <a:normAutofit fontScale="90000"/>
          </a:bodyPr>
          <a:lstStyle/>
          <a:p>
            <a:r>
              <a:rPr lang="en-US" sz="3100" dirty="0"/>
              <a:t>Intensive </a:t>
            </a:r>
            <a:r>
              <a:rPr lang="en-US" sz="3100" dirty="0" smtClean="0"/>
              <a:t>TA </a:t>
            </a:r>
            <a:r>
              <a:rPr lang="en-US" sz="3100" dirty="0"/>
              <a:t>to be provided by ECTA across two and 1/2 </a:t>
            </a:r>
            <a:r>
              <a:rPr lang="en-US" sz="3100" dirty="0" smtClean="0"/>
              <a:t>years </a:t>
            </a:r>
            <a:r>
              <a:rPr lang="en-US" dirty="0"/>
              <a:t/>
            </a:r>
            <a:br>
              <a:rPr lang="en-US" dirty="0"/>
            </a:br>
            <a:endParaRPr lang="en-US" dirty="0"/>
          </a:p>
        </p:txBody>
      </p:sp>
      <p:sp>
        <p:nvSpPr>
          <p:cNvPr id="3" name="Content Placeholder 2"/>
          <p:cNvSpPr>
            <a:spLocks noGrp="1"/>
          </p:cNvSpPr>
          <p:nvPr>
            <p:ph idx="1"/>
          </p:nvPr>
        </p:nvSpPr>
        <p:spPr>
          <a:xfrm>
            <a:off x="440872" y="1708727"/>
            <a:ext cx="8254093" cy="4165599"/>
          </a:xfrm>
        </p:spPr>
        <p:txBody>
          <a:bodyPr>
            <a:normAutofit/>
          </a:bodyPr>
          <a:lstStyle/>
          <a:p>
            <a:pPr marL="0" indent="0">
              <a:buNone/>
            </a:pPr>
            <a:r>
              <a:rPr lang="en-US" sz="2000" dirty="0" smtClean="0"/>
              <a:t>ECTA </a:t>
            </a:r>
            <a:r>
              <a:rPr lang="en-US" sz="2000" dirty="0"/>
              <a:t>will provide technical assistance in two phases over a period of two and ½ years. </a:t>
            </a:r>
            <a:endParaRPr lang="en-US" sz="2000" dirty="0" smtClean="0"/>
          </a:p>
          <a:p>
            <a:pPr marL="0" indent="0">
              <a:buNone/>
            </a:pPr>
            <a:r>
              <a:rPr lang="en-US" sz="2000" b="1" dirty="0" smtClean="0"/>
              <a:t>Phase </a:t>
            </a:r>
            <a:r>
              <a:rPr lang="en-US" sz="2000" b="1" dirty="0"/>
              <a:t>I</a:t>
            </a:r>
            <a:r>
              <a:rPr lang="en-US" sz="2000" dirty="0"/>
              <a:t> involves relationship building and understanding ongoing state context and current inclusion initiatives.  Activities include several on-site training and TA visits to the state leadership team, program coaches and LEA Inclusion Leadership Teams along with a regular schedule of distance/virtual TA. </a:t>
            </a:r>
            <a:endParaRPr lang="en-US" sz="2000" dirty="0" smtClean="0"/>
          </a:p>
          <a:p>
            <a:pPr marL="0" indent="0">
              <a:buNone/>
            </a:pPr>
            <a:r>
              <a:rPr lang="en-US" sz="2000" b="1" dirty="0" smtClean="0"/>
              <a:t>Phase </a:t>
            </a:r>
            <a:r>
              <a:rPr lang="en-US" sz="2000" b="1" dirty="0"/>
              <a:t>II</a:t>
            </a:r>
            <a:r>
              <a:rPr lang="en-US" sz="2000" dirty="0"/>
              <a:t> involves fewer on-site visits and more distance/virtual TA with a focus on state independence, sustainability and scale </a:t>
            </a:r>
            <a:r>
              <a:rPr lang="en-US" sz="2000" dirty="0" smtClean="0"/>
              <a:t>up.</a:t>
            </a:r>
            <a:endParaRPr lang="en-US" sz="2000" dirty="0"/>
          </a:p>
        </p:txBody>
      </p:sp>
    </p:spTree>
    <p:extLst>
      <p:ext uri="{BB962C8B-B14F-4D97-AF65-F5344CB8AC3E}">
        <p14:creationId xmlns:p14="http://schemas.microsoft.com/office/powerpoint/2010/main" val="1315185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E2F51-F504-437E-B845-3D36222BBC12}"/>
              </a:ext>
            </a:extLst>
          </p:cNvPr>
          <p:cNvSpPr>
            <a:spLocks noGrp="1"/>
          </p:cNvSpPr>
          <p:nvPr>
            <p:ph type="title"/>
          </p:nvPr>
        </p:nvSpPr>
        <p:spPr/>
        <p:txBody>
          <a:bodyPr>
            <a:normAutofit/>
          </a:bodyPr>
          <a:lstStyle/>
          <a:p>
            <a:r>
              <a:rPr lang="en-US" sz="2800" dirty="0" smtClean="0"/>
              <a:t>State Leadership </a:t>
            </a:r>
            <a:r>
              <a:rPr lang="en-US" sz="2800" dirty="0"/>
              <a:t>Team: Activities and TA</a:t>
            </a:r>
          </a:p>
        </p:txBody>
      </p:sp>
      <p:sp>
        <p:nvSpPr>
          <p:cNvPr id="3" name="Content Placeholder 2">
            <a:extLst>
              <a:ext uri="{FF2B5EF4-FFF2-40B4-BE49-F238E27FC236}">
                <a16:creationId xmlns:a16="http://schemas.microsoft.com/office/drawing/2014/main" id="{575AB1DF-3B96-4264-AF3E-846A9104CBBB}"/>
              </a:ext>
            </a:extLst>
          </p:cNvPr>
          <p:cNvSpPr>
            <a:spLocks noGrp="1"/>
          </p:cNvSpPr>
          <p:nvPr>
            <p:ph idx="1"/>
          </p:nvPr>
        </p:nvSpPr>
        <p:spPr>
          <a:xfrm>
            <a:off x="440872" y="960582"/>
            <a:ext cx="8254093" cy="5043054"/>
          </a:xfrm>
        </p:spPr>
        <p:txBody>
          <a:bodyPr>
            <a:normAutofit/>
          </a:bodyPr>
          <a:lstStyle/>
          <a:p>
            <a:r>
              <a:rPr lang="en-US" sz="1600" dirty="0" smtClean="0"/>
              <a:t>State Leadership Team (SLT) selected and monthly meeting schedule established.</a:t>
            </a:r>
          </a:p>
          <a:p>
            <a:pPr lvl="1"/>
            <a:r>
              <a:rPr lang="en-US" sz="1600" dirty="0" smtClean="0"/>
              <a:t>ECTA staff will meet face to face with the SLT the first meeting to provide orientation to the initiative within the context of the state and to provide recommendations for effective meeting strategies and tools</a:t>
            </a:r>
          </a:p>
          <a:p>
            <a:r>
              <a:rPr lang="en-US" sz="1600" dirty="0" smtClean="0"/>
              <a:t>SLT coordinator and ECTA staff communicate regularly to plan monthly meetings, discuss progress, share information.</a:t>
            </a:r>
          </a:p>
          <a:p>
            <a:r>
              <a:rPr lang="en-US" sz="1600" dirty="0" smtClean="0"/>
              <a:t>SLT meets monthly using the </a:t>
            </a:r>
            <a:r>
              <a:rPr lang="en-US" sz="1600" i="1" dirty="0"/>
              <a:t>State </a:t>
            </a:r>
            <a:r>
              <a:rPr lang="en-US" sz="1600" i="1" dirty="0" smtClean="0"/>
              <a:t>Indicators </a:t>
            </a:r>
            <a:r>
              <a:rPr lang="en-US" sz="1600" i="1" dirty="0"/>
              <a:t>of High Quality </a:t>
            </a:r>
            <a:r>
              <a:rPr lang="en-US" sz="1600" i="1" dirty="0" smtClean="0"/>
              <a:t>Inclusion </a:t>
            </a:r>
            <a:r>
              <a:rPr lang="en-US" sz="1600" dirty="0"/>
              <a:t>to guide planning and measure </a:t>
            </a:r>
            <a:r>
              <a:rPr lang="en-US" sz="1600" dirty="0" smtClean="0"/>
              <a:t>progress (selecting and guiding LEA Inclusion Teams, Program Coaches, data collection and analysis)</a:t>
            </a:r>
            <a:endParaRPr lang="en-US" sz="1600" dirty="0"/>
          </a:p>
          <a:p>
            <a:pPr lvl="1"/>
            <a:r>
              <a:rPr lang="en-US" sz="1600" dirty="0" smtClean="0"/>
              <a:t>ECTA staff meet several times with the SLT in the first year; </a:t>
            </a:r>
            <a:r>
              <a:rPr lang="en-US" sz="1600" dirty="0"/>
              <a:t>f</a:t>
            </a:r>
            <a:r>
              <a:rPr lang="en-US" sz="1600" dirty="0" smtClean="0"/>
              <a:t>ewer visits the second year</a:t>
            </a:r>
          </a:p>
          <a:p>
            <a:r>
              <a:rPr lang="en-US" sz="1600" dirty="0" smtClean="0"/>
              <a:t>The SLT convenes an </a:t>
            </a:r>
            <a:r>
              <a:rPr lang="en-US" sz="1600" i="1" dirty="0" smtClean="0"/>
              <a:t>Annual </a:t>
            </a:r>
            <a:r>
              <a:rPr lang="en-US" sz="1600" i="1" dirty="0"/>
              <a:t>Inclusion Implementation </a:t>
            </a:r>
            <a:r>
              <a:rPr lang="en-US" sz="1600" i="1" dirty="0" smtClean="0"/>
              <a:t>Academy </a:t>
            </a:r>
            <a:r>
              <a:rPr lang="en-US" sz="1600" dirty="0" smtClean="0"/>
              <a:t>to </a:t>
            </a:r>
            <a:r>
              <a:rPr lang="en-US" sz="1600" dirty="0"/>
              <a:t>bring together the </a:t>
            </a:r>
            <a:r>
              <a:rPr lang="en-US" sz="1600" dirty="0" smtClean="0"/>
              <a:t>SLT </a:t>
            </a:r>
            <a:r>
              <a:rPr lang="en-US" sz="1600" dirty="0"/>
              <a:t>members, all Program Coaches, implementing LEA Inclusion Leadership Teams as well as their demonstration sites, and new LEA Inclusion Leadership Teams for </a:t>
            </a:r>
            <a:r>
              <a:rPr lang="en-US" sz="1600" dirty="0" smtClean="0"/>
              <a:t>scale-up</a:t>
            </a:r>
          </a:p>
          <a:p>
            <a:pPr lvl="1"/>
            <a:r>
              <a:rPr lang="en-US" sz="1600" dirty="0" smtClean="0"/>
              <a:t> </a:t>
            </a:r>
            <a:r>
              <a:rPr lang="en-US" sz="1600" dirty="0"/>
              <a:t>The logistics of the first Academy will be carried out </a:t>
            </a:r>
            <a:r>
              <a:rPr lang="en-US" sz="1600" dirty="0" smtClean="0"/>
              <a:t>by the SLT and </a:t>
            </a:r>
            <a:r>
              <a:rPr lang="en-US" sz="1600" dirty="0"/>
              <a:t>the ECTA </a:t>
            </a:r>
            <a:r>
              <a:rPr lang="en-US" sz="1600" dirty="0" smtClean="0"/>
              <a:t>staff</a:t>
            </a:r>
            <a:endParaRPr lang="en-US" sz="1600" dirty="0"/>
          </a:p>
          <a:p>
            <a:endParaRPr lang="en-US" dirty="0" smtClean="0"/>
          </a:p>
          <a:p>
            <a:endParaRPr lang="en-US" dirty="0"/>
          </a:p>
        </p:txBody>
      </p:sp>
    </p:spTree>
    <p:extLst>
      <p:ext uri="{BB962C8B-B14F-4D97-AF65-F5344CB8AC3E}">
        <p14:creationId xmlns:p14="http://schemas.microsoft.com/office/powerpoint/2010/main" val="1940373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A7E01-8F28-4EE2-BE8B-2A1EE7F72AF4}"/>
              </a:ext>
            </a:extLst>
          </p:cNvPr>
          <p:cNvSpPr>
            <a:spLocks noGrp="1"/>
          </p:cNvSpPr>
          <p:nvPr>
            <p:ph type="title"/>
          </p:nvPr>
        </p:nvSpPr>
        <p:spPr>
          <a:xfrm>
            <a:off x="440871" y="226980"/>
            <a:ext cx="8254093" cy="539638"/>
          </a:xfrm>
        </p:spPr>
        <p:txBody>
          <a:bodyPr>
            <a:normAutofit/>
          </a:bodyPr>
          <a:lstStyle/>
          <a:p>
            <a:r>
              <a:rPr lang="en-US" sz="2800" dirty="0"/>
              <a:t>Program Coaches: Activities and TA</a:t>
            </a:r>
          </a:p>
        </p:txBody>
      </p:sp>
      <p:sp>
        <p:nvSpPr>
          <p:cNvPr id="3" name="Content Placeholder 2">
            <a:extLst>
              <a:ext uri="{FF2B5EF4-FFF2-40B4-BE49-F238E27FC236}">
                <a16:creationId xmlns:a16="http://schemas.microsoft.com/office/drawing/2014/main" id="{285FFFE4-B4B9-4DC3-A573-3761F23761AE}"/>
              </a:ext>
            </a:extLst>
          </p:cNvPr>
          <p:cNvSpPr>
            <a:spLocks noGrp="1"/>
          </p:cNvSpPr>
          <p:nvPr>
            <p:ph idx="1"/>
          </p:nvPr>
        </p:nvSpPr>
        <p:spPr>
          <a:xfrm>
            <a:off x="440872" y="960582"/>
            <a:ext cx="8254093" cy="4886036"/>
          </a:xfrm>
        </p:spPr>
        <p:txBody>
          <a:bodyPr>
            <a:normAutofit/>
          </a:bodyPr>
          <a:lstStyle/>
          <a:p>
            <a:pPr marL="0" indent="0">
              <a:buNone/>
            </a:pPr>
            <a:r>
              <a:rPr lang="en-US" sz="1750" dirty="0" smtClean="0"/>
              <a:t>ECTA staff will </a:t>
            </a:r>
            <a:r>
              <a:rPr lang="en-US" sz="1750" dirty="0"/>
              <a:t>provide ongoing distance support to Program Coaches and Practitioner Coaches as they work toward establishing high quality inclusive programs and </a:t>
            </a:r>
            <a:r>
              <a:rPr lang="en-US" sz="1750" dirty="0" smtClean="0"/>
              <a:t>practices. ECTA staff will support Program Coaches to:</a:t>
            </a:r>
            <a:endParaRPr lang="en-US" sz="1750" dirty="0"/>
          </a:p>
          <a:p>
            <a:pPr lvl="1"/>
            <a:r>
              <a:rPr lang="en-US" sz="1800" dirty="0" smtClean="0"/>
              <a:t>Support LEA Inclusion Leadership Teams to implement high quality inclusive policies and practices as measured by the </a:t>
            </a:r>
            <a:r>
              <a:rPr lang="en-US" sz="1800" i="1" dirty="0"/>
              <a:t>Local Program </a:t>
            </a:r>
            <a:r>
              <a:rPr lang="en-US" sz="1800" i="1" dirty="0" smtClean="0"/>
              <a:t>and </a:t>
            </a:r>
            <a:r>
              <a:rPr lang="en-US" sz="1800" i="1" dirty="0"/>
              <a:t>ECE Environment </a:t>
            </a:r>
            <a:r>
              <a:rPr lang="en-US" sz="1800" i="1" dirty="0" smtClean="0"/>
              <a:t>Indicators </a:t>
            </a:r>
            <a:r>
              <a:rPr lang="en-US" sz="1800" i="1" dirty="0"/>
              <a:t>of High Quality </a:t>
            </a:r>
            <a:r>
              <a:rPr lang="en-US" sz="1800" i="1" dirty="0" smtClean="0"/>
              <a:t>Inclusion</a:t>
            </a:r>
          </a:p>
          <a:p>
            <a:pPr lvl="1"/>
            <a:r>
              <a:rPr lang="en-US" sz="1800" dirty="0" smtClean="0"/>
              <a:t>Guide Practitioner Coaches at implementation sites as they </a:t>
            </a:r>
            <a:r>
              <a:rPr lang="en-US" sz="1800" dirty="0" smtClean="0"/>
              <a:t>strive </a:t>
            </a:r>
            <a:r>
              <a:rPr lang="en-US" sz="1800" dirty="0" smtClean="0"/>
              <a:t>for implementation of the </a:t>
            </a:r>
            <a:r>
              <a:rPr lang="en-US" sz="1800" i="1" dirty="0" smtClean="0"/>
              <a:t>ECE </a:t>
            </a:r>
            <a:r>
              <a:rPr lang="en-US" sz="1800" i="1" dirty="0"/>
              <a:t>Environment Indicators of High Quality </a:t>
            </a:r>
            <a:r>
              <a:rPr lang="en-US" sz="1800" i="1" dirty="0" smtClean="0"/>
              <a:t>Inclusion</a:t>
            </a:r>
          </a:p>
          <a:p>
            <a:pPr lvl="1"/>
            <a:r>
              <a:rPr lang="en-US" sz="1800" dirty="0" smtClean="0"/>
              <a:t>Assist LEA Inclusion Leadership Teams in collecting relevant data to make decisions across sites</a:t>
            </a:r>
          </a:p>
          <a:p>
            <a:pPr lvl="1"/>
            <a:r>
              <a:rPr lang="en-US" sz="1800" dirty="0" smtClean="0"/>
              <a:t>Collaborate with the SLT to expand LEAs and  implementation sites and maintain quality across years</a:t>
            </a:r>
          </a:p>
        </p:txBody>
      </p:sp>
    </p:spTree>
    <p:extLst>
      <p:ext uri="{BB962C8B-B14F-4D97-AF65-F5344CB8AC3E}">
        <p14:creationId xmlns:p14="http://schemas.microsoft.com/office/powerpoint/2010/main" val="1227057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8D405-D60B-4E72-A493-0DEC1BBBCD0F}"/>
              </a:ext>
            </a:extLst>
          </p:cNvPr>
          <p:cNvSpPr>
            <a:spLocks noGrp="1"/>
          </p:cNvSpPr>
          <p:nvPr>
            <p:ph type="title"/>
          </p:nvPr>
        </p:nvSpPr>
        <p:spPr>
          <a:xfrm>
            <a:off x="440871" y="226980"/>
            <a:ext cx="8254093" cy="493456"/>
          </a:xfrm>
        </p:spPr>
        <p:txBody>
          <a:bodyPr>
            <a:normAutofit/>
          </a:bodyPr>
          <a:lstStyle/>
          <a:p>
            <a:r>
              <a:rPr lang="en-US" dirty="0" smtClean="0"/>
              <a:t>LEA</a:t>
            </a:r>
            <a:r>
              <a:rPr lang="en-US" dirty="0"/>
              <a:t> </a:t>
            </a:r>
            <a:r>
              <a:rPr lang="en-US" dirty="0" smtClean="0"/>
              <a:t>Inclusion Leadership Teams:  </a:t>
            </a:r>
            <a:r>
              <a:rPr lang="en-US" dirty="0"/>
              <a:t>Activities and TA</a:t>
            </a:r>
          </a:p>
        </p:txBody>
      </p:sp>
      <p:sp>
        <p:nvSpPr>
          <p:cNvPr id="3" name="Content Placeholder 2">
            <a:extLst>
              <a:ext uri="{FF2B5EF4-FFF2-40B4-BE49-F238E27FC236}">
                <a16:creationId xmlns:a16="http://schemas.microsoft.com/office/drawing/2014/main" id="{83CE025B-07D0-4F6C-B093-A66797265C86}"/>
              </a:ext>
            </a:extLst>
          </p:cNvPr>
          <p:cNvSpPr>
            <a:spLocks noGrp="1"/>
          </p:cNvSpPr>
          <p:nvPr>
            <p:ph idx="1"/>
          </p:nvPr>
        </p:nvSpPr>
        <p:spPr>
          <a:xfrm>
            <a:off x="440872" y="1126836"/>
            <a:ext cx="8254093" cy="4719782"/>
          </a:xfrm>
        </p:spPr>
        <p:txBody>
          <a:bodyPr>
            <a:normAutofit lnSpcReduction="10000"/>
          </a:bodyPr>
          <a:lstStyle/>
          <a:p>
            <a:r>
              <a:rPr lang="en-US" sz="1600" dirty="0" smtClean="0"/>
              <a:t>LEAs establish (or confirm) their Inclusion Leadership Team that meets monthly</a:t>
            </a:r>
          </a:p>
          <a:p>
            <a:pPr lvl="1"/>
            <a:r>
              <a:rPr lang="en-US" sz="1600" dirty="0" smtClean="0"/>
              <a:t>Program Coaches support meetings, data collection and data-based decision making and the implementation of inclusive policies and practices as measured by </a:t>
            </a:r>
            <a:r>
              <a:rPr lang="en-US" sz="1600" i="1" dirty="0"/>
              <a:t>Local Program </a:t>
            </a:r>
            <a:r>
              <a:rPr lang="en-US" sz="1600" i="1" dirty="0" smtClean="0"/>
              <a:t>and </a:t>
            </a:r>
            <a:r>
              <a:rPr lang="en-US" sz="1600" i="1" dirty="0"/>
              <a:t>ECE Environment </a:t>
            </a:r>
            <a:r>
              <a:rPr lang="en-US" sz="1600" i="1" dirty="0" smtClean="0"/>
              <a:t>Indicators </a:t>
            </a:r>
            <a:r>
              <a:rPr lang="en-US" sz="1600" i="1" dirty="0"/>
              <a:t>of High Quality Inclusion </a:t>
            </a:r>
            <a:r>
              <a:rPr lang="en-US" sz="1600" dirty="0" smtClean="0"/>
              <a:t>with ECTA distance support</a:t>
            </a:r>
          </a:p>
          <a:p>
            <a:r>
              <a:rPr lang="en-US" sz="1600" dirty="0" smtClean="0"/>
              <a:t>LEA Inclusion Leadership Teams select 2-3 sites to serve as high fidelity demonstrations with Program Coach support</a:t>
            </a:r>
          </a:p>
          <a:p>
            <a:r>
              <a:rPr lang="en-US" sz="1600" dirty="0" smtClean="0"/>
              <a:t>LEA Inclusion Leadership Teams provide Practitioner Coaches to assist site practitioners in reaching high fidelity as measured by the </a:t>
            </a:r>
            <a:r>
              <a:rPr lang="en-US" sz="1600" i="1" dirty="0"/>
              <a:t>ECE Environment Indicators of High Quality Inclusion </a:t>
            </a:r>
            <a:endParaRPr lang="en-US" sz="1600" dirty="0" smtClean="0"/>
          </a:p>
          <a:p>
            <a:r>
              <a:rPr lang="en-US" sz="1600" dirty="0" smtClean="0"/>
              <a:t>Program Coaches support Practitioner </a:t>
            </a:r>
            <a:r>
              <a:rPr lang="en-US" sz="1600" dirty="0"/>
              <a:t>C</a:t>
            </a:r>
            <a:r>
              <a:rPr lang="en-US" sz="1600" dirty="0" smtClean="0"/>
              <a:t>oaches as needed with ECTA  distance support</a:t>
            </a:r>
          </a:p>
          <a:p>
            <a:r>
              <a:rPr lang="en-US" sz="1600" dirty="0" smtClean="0"/>
              <a:t>LEA Inclusion Leadership Teams provide data on quality indicator improvement</a:t>
            </a:r>
          </a:p>
          <a:p>
            <a:r>
              <a:rPr lang="en-US" sz="1600" dirty="0" smtClean="0"/>
              <a:t>Program Coaches assist LEA and state leadership teams to make data-based decisions with ECTA distance support</a:t>
            </a:r>
            <a:endParaRPr lang="en-US" sz="1600" dirty="0"/>
          </a:p>
        </p:txBody>
      </p:sp>
    </p:spTree>
    <p:extLst>
      <p:ext uri="{BB962C8B-B14F-4D97-AF65-F5344CB8AC3E}">
        <p14:creationId xmlns:p14="http://schemas.microsoft.com/office/powerpoint/2010/main" val="4086950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Visit Us"/>
          <p:cNvSpPr>
            <a:spLocks noGrp="1"/>
          </p:cNvSpPr>
          <p:nvPr>
            <p:ph type="title"/>
          </p:nvPr>
        </p:nvSpPr>
        <p:spPr/>
        <p:txBody>
          <a:bodyPr>
            <a:normAutofit/>
          </a:bodyPr>
          <a:lstStyle/>
          <a:p>
            <a:r>
              <a:rPr lang="en-US" sz="2800" dirty="0" smtClean="0"/>
              <a:t>Our Implementation and Scale-up Approach: Statewide </a:t>
            </a:r>
            <a:r>
              <a:rPr lang="en-US" sz="2800" dirty="0"/>
              <a:t>Implementation Guide</a:t>
            </a:r>
          </a:p>
        </p:txBody>
      </p:sp>
      <p:pic>
        <p:nvPicPr>
          <p:cNvPr id="6" name="Homepage" descr="Screenshot, ECTA Statewide Implementation Guide webpag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0871" y="1385454"/>
            <a:ext cx="4615112" cy="4055299"/>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sz="half" idx="4294967295"/>
          </p:nvPr>
        </p:nvSpPr>
        <p:spPr>
          <a:xfrm>
            <a:off x="5257800" y="1825625"/>
            <a:ext cx="3886200" cy="4351338"/>
          </a:xfrm>
        </p:spPr>
        <p:txBody>
          <a:bodyPr>
            <a:normAutofit/>
          </a:bodyPr>
          <a:lstStyle/>
          <a:p>
            <a:r>
              <a:rPr lang="en-US" sz="2400" dirty="0"/>
              <a:t>A process for implementing evidence-based practices statewide</a:t>
            </a:r>
          </a:p>
          <a:p>
            <a:r>
              <a:rPr lang="en-US" sz="2400" dirty="0"/>
              <a:t>Includes tools, materials, and examples</a:t>
            </a:r>
          </a:p>
        </p:txBody>
      </p:sp>
      <p:sp>
        <p:nvSpPr>
          <p:cNvPr id="2" name="TextBox 1"/>
          <p:cNvSpPr txBox="1"/>
          <p:nvPr/>
        </p:nvSpPr>
        <p:spPr>
          <a:xfrm>
            <a:off x="526473" y="5597236"/>
            <a:ext cx="7236349" cy="369332"/>
          </a:xfrm>
          <a:prstGeom prst="rect">
            <a:avLst/>
          </a:prstGeom>
          <a:noFill/>
        </p:spPr>
        <p:txBody>
          <a:bodyPr wrap="square" rtlCol="0">
            <a:spAutoFit/>
          </a:bodyPr>
          <a:lstStyle/>
          <a:p>
            <a:r>
              <a:rPr lang="en-US" dirty="0"/>
              <a:t>http://ectacenter.org/sig/</a:t>
            </a:r>
          </a:p>
        </p:txBody>
      </p:sp>
    </p:spTree>
    <p:extLst>
      <p:ext uri="{BB962C8B-B14F-4D97-AF65-F5344CB8AC3E}">
        <p14:creationId xmlns:p14="http://schemas.microsoft.com/office/powerpoint/2010/main" val="2627623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Major Components of the Guide</a:t>
            </a:r>
          </a:p>
        </p:txBody>
      </p:sp>
      <p:sp>
        <p:nvSpPr>
          <p:cNvPr id="3" name="Content Placeholder 2"/>
          <p:cNvSpPr>
            <a:spLocks noGrp="1"/>
          </p:cNvSpPr>
          <p:nvPr>
            <p:ph idx="1"/>
          </p:nvPr>
        </p:nvSpPr>
        <p:spPr/>
        <p:txBody>
          <a:bodyPr>
            <a:normAutofit fontScale="92500" lnSpcReduction="20000"/>
          </a:bodyPr>
          <a:lstStyle/>
          <a:p>
            <a:r>
              <a:rPr lang="en-US" sz="2000" dirty="0"/>
              <a:t> </a:t>
            </a:r>
            <a:r>
              <a:rPr lang="en-US" sz="2200" dirty="0"/>
              <a:t>4 Essential Support Structures</a:t>
            </a:r>
          </a:p>
          <a:p>
            <a:pPr lvl="1"/>
            <a:r>
              <a:rPr lang="en-US" sz="2200" dirty="0"/>
              <a:t>State Leadership Team</a:t>
            </a:r>
          </a:p>
          <a:p>
            <a:pPr lvl="1"/>
            <a:r>
              <a:rPr lang="en-US" sz="2200" dirty="0"/>
              <a:t>Professional Development Network of Program Coaches</a:t>
            </a:r>
          </a:p>
          <a:p>
            <a:pPr lvl="1"/>
            <a:r>
              <a:rPr lang="en-US" sz="2200" dirty="0"/>
              <a:t>Demonstration and Implementation Sites</a:t>
            </a:r>
          </a:p>
          <a:p>
            <a:pPr lvl="1"/>
            <a:r>
              <a:rPr lang="en-US" sz="2200" dirty="0"/>
              <a:t>Data Evaluation Systems</a:t>
            </a:r>
          </a:p>
          <a:p>
            <a:r>
              <a:rPr lang="en-US" sz="2200" dirty="0"/>
              <a:t>Implementation Science: stages of implementation</a:t>
            </a:r>
          </a:p>
          <a:p>
            <a:pPr lvl="1"/>
            <a:r>
              <a:rPr lang="en-US" sz="2200" dirty="0"/>
              <a:t>Exploration and Planning</a:t>
            </a:r>
          </a:p>
          <a:p>
            <a:pPr lvl="1"/>
            <a:r>
              <a:rPr lang="en-US" sz="2200" dirty="0"/>
              <a:t>Installation</a:t>
            </a:r>
          </a:p>
          <a:p>
            <a:pPr lvl="1"/>
            <a:r>
              <a:rPr lang="en-US" sz="2200" dirty="0"/>
              <a:t>Implementation: Initial to Full</a:t>
            </a:r>
          </a:p>
          <a:p>
            <a:pPr lvl="1"/>
            <a:r>
              <a:rPr lang="en-US" sz="2200" dirty="0"/>
              <a:t>Scale-up</a:t>
            </a:r>
          </a:p>
          <a:p>
            <a:r>
              <a:rPr lang="en-US" sz="2200" dirty="0"/>
              <a:t>Resources, templates and examples</a:t>
            </a:r>
          </a:p>
          <a:p>
            <a:endParaRPr lang="en-US" dirty="0"/>
          </a:p>
          <a:p>
            <a:endParaRPr lang="en-US" sz="3000" dirty="0"/>
          </a:p>
        </p:txBody>
      </p:sp>
    </p:spTree>
    <p:extLst>
      <p:ext uri="{BB962C8B-B14F-4D97-AF65-F5344CB8AC3E}">
        <p14:creationId xmlns:p14="http://schemas.microsoft.com/office/powerpoint/2010/main" val="3346042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AB6877-EED1-4C21-80AF-4FAAF63462C0}"/>
              </a:ext>
            </a:extLst>
          </p:cNvPr>
          <p:cNvSpPr>
            <a:spLocks noGrp="1"/>
          </p:cNvSpPr>
          <p:nvPr>
            <p:ph type="title"/>
          </p:nvPr>
        </p:nvSpPr>
        <p:spPr/>
        <p:txBody>
          <a:bodyPr>
            <a:normAutofit/>
          </a:bodyPr>
          <a:lstStyle/>
          <a:p>
            <a:r>
              <a:rPr lang="en-US" sz="3600" dirty="0"/>
              <a:t>Agenda</a:t>
            </a:r>
          </a:p>
        </p:txBody>
      </p:sp>
      <p:sp>
        <p:nvSpPr>
          <p:cNvPr id="5" name="Content Placeholder 4">
            <a:extLst>
              <a:ext uri="{FF2B5EF4-FFF2-40B4-BE49-F238E27FC236}">
                <a16:creationId xmlns:a16="http://schemas.microsoft.com/office/drawing/2014/main" id="{3AA760B9-B021-4607-82C6-97FC610859DF}"/>
              </a:ext>
            </a:extLst>
          </p:cNvPr>
          <p:cNvSpPr>
            <a:spLocks noGrp="1"/>
          </p:cNvSpPr>
          <p:nvPr>
            <p:ph idx="1"/>
          </p:nvPr>
        </p:nvSpPr>
        <p:spPr/>
        <p:txBody>
          <a:bodyPr>
            <a:normAutofit/>
          </a:bodyPr>
          <a:lstStyle/>
          <a:p>
            <a:r>
              <a:rPr lang="en-US" sz="2800" dirty="0" smtClean="0"/>
              <a:t>Overview of the purpose of the TA</a:t>
            </a:r>
          </a:p>
          <a:p>
            <a:r>
              <a:rPr lang="en-US" sz="2800" dirty="0" smtClean="0"/>
              <a:t>Description of the TA model and activities</a:t>
            </a:r>
          </a:p>
          <a:p>
            <a:r>
              <a:rPr lang="en-US" sz="2800" dirty="0" smtClean="0"/>
              <a:t>Discussion of the responsibilities of the state, 	LEAs and ECTA staff</a:t>
            </a:r>
          </a:p>
          <a:p>
            <a:r>
              <a:rPr lang="en-US" sz="2800" dirty="0" smtClean="0"/>
              <a:t>Description of selection and notification timeline</a:t>
            </a:r>
          </a:p>
          <a:p>
            <a:endParaRPr lang="en-US" sz="2800" dirty="0"/>
          </a:p>
        </p:txBody>
      </p:sp>
      <p:sp>
        <p:nvSpPr>
          <p:cNvPr id="6" name="TextBox 5">
            <a:extLst>
              <a:ext uri="{FF2B5EF4-FFF2-40B4-BE49-F238E27FC236}">
                <a16:creationId xmlns:a16="http://schemas.microsoft.com/office/drawing/2014/main" id="{DC9BA9C9-CFBA-4977-8B1B-EE837181831A}"/>
              </a:ext>
            </a:extLst>
          </p:cNvPr>
          <p:cNvSpPr txBox="1"/>
          <p:nvPr/>
        </p:nvSpPr>
        <p:spPr>
          <a:xfrm rot="21087465">
            <a:off x="3258508" y="4584686"/>
            <a:ext cx="5568269"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dirty="0"/>
              <a:t>Ask Your Questions at </a:t>
            </a:r>
          </a:p>
          <a:p>
            <a:pPr algn="ctr"/>
            <a:r>
              <a:rPr lang="en-US" sz="2400" dirty="0"/>
              <a:t>Any Point! </a:t>
            </a:r>
          </a:p>
        </p:txBody>
      </p:sp>
    </p:spTree>
    <p:extLst>
      <p:ext uri="{BB962C8B-B14F-4D97-AF65-F5344CB8AC3E}">
        <p14:creationId xmlns:p14="http://schemas.microsoft.com/office/powerpoint/2010/main" val="2393103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871" y="226980"/>
            <a:ext cx="8254093" cy="696656"/>
          </a:xfrm>
        </p:spPr>
        <p:txBody>
          <a:bodyPr>
            <a:normAutofit/>
          </a:bodyPr>
          <a:lstStyle/>
          <a:p>
            <a:r>
              <a:rPr lang="en-US" sz="2800" dirty="0" smtClean="0"/>
              <a:t>Intended Outcomes</a:t>
            </a:r>
            <a:endParaRPr lang="en-US" sz="2800" dirty="0"/>
          </a:p>
        </p:txBody>
      </p:sp>
      <p:sp>
        <p:nvSpPr>
          <p:cNvPr id="3" name="Content Placeholder 2"/>
          <p:cNvSpPr>
            <a:spLocks noGrp="1"/>
          </p:cNvSpPr>
          <p:nvPr>
            <p:ph idx="1"/>
          </p:nvPr>
        </p:nvSpPr>
        <p:spPr>
          <a:xfrm>
            <a:off x="440872" y="738909"/>
            <a:ext cx="8254093" cy="5458691"/>
          </a:xfrm>
        </p:spPr>
        <p:txBody>
          <a:bodyPr>
            <a:normAutofit/>
          </a:bodyPr>
          <a:lstStyle/>
          <a:p>
            <a:r>
              <a:rPr lang="en-US" sz="1600" dirty="0"/>
              <a:t>The </a:t>
            </a:r>
            <a:r>
              <a:rPr lang="en-US" sz="1600" dirty="0" smtClean="0"/>
              <a:t>State Leadership Team (SLT) will </a:t>
            </a:r>
            <a:r>
              <a:rPr lang="en-US" sz="1600" dirty="0"/>
              <a:t>make sustained progress on the </a:t>
            </a:r>
            <a:r>
              <a:rPr lang="en-US" sz="1600" i="1" dirty="0"/>
              <a:t>State Indicators of High Quality </a:t>
            </a:r>
            <a:r>
              <a:rPr lang="en-US" sz="1600" i="1" dirty="0" smtClean="0"/>
              <a:t>Inclusion</a:t>
            </a:r>
          </a:p>
          <a:p>
            <a:pPr lvl="0"/>
            <a:r>
              <a:rPr lang="en-US" sz="1600" dirty="0"/>
              <a:t>The SLT will have established a cadre of Program Coaches</a:t>
            </a:r>
          </a:p>
          <a:p>
            <a:pPr lvl="0"/>
            <a:r>
              <a:rPr lang="en-US" sz="1600" dirty="0"/>
              <a:t>The SLT will have increased the number of Program Coaches to scale-up</a:t>
            </a:r>
          </a:p>
          <a:p>
            <a:pPr lvl="0"/>
            <a:r>
              <a:rPr lang="en-US" dirty="0"/>
              <a:t> </a:t>
            </a:r>
            <a:r>
              <a:rPr lang="en-US" sz="1600" dirty="0"/>
              <a:t> The LEA Inclusion Leadership Teams will make sustained progress on the </a:t>
            </a:r>
            <a:r>
              <a:rPr lang="en-US" sz="1600" i="1" dirty="0"/>
              <a:t>Local Program Indicators of High Quality Inclusion</a:t>
            </a:r>
            <a:endParaRPr lang="en-US" sz="1600" dirty="0"/>
          </a:p>
          <a:p>
            <a:pPr lvl="0"/>
            <a:r>
              <a:rPr lang="en-US" sz="1600" dirty="0"/>
              <a:t>The demonstration sites will make sustained progress on the </a:t>
            </a:r>
            <a:r>
              <a:rPr lang="en-US" sz="1600" i="1" dirty="0"/>
              <a:t>ECE Environment Indicators of High Quality Inclusion</a:t>
            </a:r>
            <a:endParaRPr lang="en-US" sz="1600" dirty="0"/>
          </a:p>
          <a:p>
            <a:pPr lvl="0"/>
            <a:r>
              <a:rPr lang="en-US" sz="1600" dirty="0"/>
              <a:t>SLT will have selected at least 2 more LEA teams and their programs for scale </a:t>
            </a:r>
            <a:r>
              <a:rPr lang="en-US" sz="1600" dirty="0" smtClean="0"/>
              <a:t>up</a:t>
            </a:r>
          </a:p>
          <a:p>
            <a:r>
              <a:rPr lang="en-US" sz="1600" dirty="0"/>
              <a:t>The SLT and LEA Inclusion Leadership Teams will be collecting and using data to make decisions about progress, and the quality and effectiveness of the inclusive </a:t>
            </a:r>
            <a:r>
              <a:rPr lang="en-US" sz="1600" dirty="0" smtClean="0"/>
              <a:t>opportunities</a:t>
            </a:r>
          </a:p>
          <a:p>
            <a:r>
              <a:rPr lang="en-US" sz="1600" dirty="0"/>
              <a:t>The SLT and LEA teams will have written sustainability and scale-up plans and budgets</a:t>
            </a:r>
          </a:p>
          <a:p>
            <a:r>
              <a:rPr lang="en-US" sz="1600" dirty="0"/>
              <a:t>The SLT will have hosted 2 annual Inclusion Implementation Academies and planning a 3rd</a:t>
            </a:r>
          </a:p>
          <a:p>
            <a:endParaRPr lang="en-US" dirty="0"/>
          </a:p>
          <a:p>
            <a:pPr lvl="0"/>
            <a:endParaRPr lang="en-US" dirty="0"/>
          </a:p>
          <a:p>
            <a:endParaRPr lang="en-US" dirty="0"/>
          </a:p>
          <a:p>
            <a:endParaRPr lang="en-US" dirty="0"/>
          </a:p>
          <a:p>
            <a:endParaRPr lang="en-US" dirty="0"/>
          </a:p>
        </p:txBody>
      </p:sp>
    </p:spTree>
    <p:extLst>
      <p:ext uri="{BB962C8B-B14F-4D97-AF65-F5344CB8AC3E}">
        <p14:creationId xmlns:p14="http://schemas.microsoft.com/office/powerpoint/2010/main" val="2071243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Application Requirements</a:t>
            </a:r>
          </a:p>
        </p:txBody>
      </p:sp>
      <p:sp>
        <p:nvSpPr>
          <p:cNvPr id="3" name="Content Placeholder 2"/>
          <p:cNvSpPr>
            <a:spLocks noGrp="1"/>
          </p:cNvSpPr>
          <p:nvPr>
            <p:ph idx="1"/>
          </p:nvPr>
        </p:nvSpPr>
        <p:spPr>
          <a:xfrm>
            <a:off x="440872" y="1368358"/>
            <a:ext cx="8254093" cy="4515206"/>
          </a:xfrm>
        </p:spPr>
        <p:txBody>
          <a:bodyPr>
            <a:normAutofit fontScale="85000" lnSpcReduction="10000"/>
          </a:bodyPr>
          <a:lstStyle/>
          <a:p>
            <a:r>
              <a:rPr lang="en-US" sz="2400" dirty="0"/>
              <a:t>Submitted by Part B </a:t>
            </a:r>
            <a:r>
              <a:rPr lang="en-US" sz="2400" dirty="0" smtClean="0"/>
              <a:t>619 Coordinator and state Special Education Director</a:t>
            </a:r>
          </a:p>
          <a:p>
            <a:r>
              <a:rPr lang="en-US" sz="2400" dirty="0" smtClean="0"/>
              <a:t>Description of cross-agency State Leadership Team (letters of commitment)</a:t>
            </a:r>
            <a:endParaRPr lang="en-US" sz="2400" dirty="0"/>
          </a:p>
          <a:p>
            <a:r>
              <a:rPr lang="en-US" sz="2400" dirty="0"/>
              <a:t>Ability </a:t>
            </a:r>
            <a:r>
              <a:rPr lang="en-US" sz="2400" dirty="0" smtClean="0"/>
              <a:t>to allocate </a:t>
            </a:r>
            <a:r>
              <a:rPr lang="en-US" sz="2400" dirty="0"/>
              <a:t>$20,000 per year to support your </a:t>
            </a:r>
            <a:r>
              <a:rPr lang="en-US" sz="2400" dirty="0" smtClean="0"/>
              <a:t>implementation </a:t>
            </a:r>
            <a:r>
              <a:rPr lang="en-US" sz="2400" dirty="0"/>
              <a:t>activities</a:t>
            </a:r>
          </a:p>
          <a:p>
            <a:r>
              <a:rPr lang="en-US" sz="2400" dirty="0"/>
              <a:t>Committed FTE to implementation </a:t>
            </a:r>
            <a:r>
              <a:rPr lang="en-US" sz="2400" dirty="0" smtClean="0"/>
              <a:t>(1.0; can be two people)</a:t>
            </a:r>
            <a:endParaRPr lang="en-US" sz="2400" dirty="0"/>
          </a:p>
          <a:p>
            <a:r>
              <a:rPr lang="en-US" sz="2400" dirty="0"/>
              <a:t>Commitment of 2-3 LEAs to serve as initial implementation sites</a:t>
            </a:r>
          </a:p>
          <a:p>
            <a:pPr marL="0" indent="0">
              <a:buNone/>
            </a:pPr>
            <a:endParaRPr lang="en-US" sz="2400" dirty="0"/>
          </a:p>
          <a:p>
            <a:pPr marL="0" indent="0">
              <a:buNone/>
            </a:pPr>
            <a:r>
              <a:rPr lang="en-US" sz="2400" dirty="0"/>
              <a:t>In it for the long haul!  Commitment to implementation is evident in the narrative.</a:t>
            </a:r>
          </a:p>
        </p:txBody>
      </p:sp>
    </p:spTree>
    <p:extLst>
      <p:ext uri="{BB962C8B-B14F-4D97-AF65-F5344CB8AC3E}">
        <p14:creationId xmlns:p14="http://schemas.microsoft.com/office/powerpoint/2010/main" val="4284660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Selection and Award</a:t>
            </a:r>
          </a:p>
        </p:txBody>
      </p:sp>
      <p:sp>
        <p:nvSpPr>
          <p:cNvPr id="5" name="Content Placeholder 4"/>
          <p:cNvSpPr>
            <a:spLocks noGrp="1"/>
          </p:cNvSpPr>
          <p:nvPr>
            <p:ph idx="1"/>
          </p:nvPr>
        </p:nvSpPr>
        <p:spPr>
          <a:xfrm>
            <a:off x="440872" y="1368358"/>
            <a:ext cx="8254093" cy="4469024"/>
          </a:xfrm>
        </p:spPr>
        <p:txBody>
          <a:bodyPr>
            <a:normAutofit lnSpcReduction="10000"/>
          </a:bodyPr>
          <a:lstStyle/>
          <a:p>
            <a:r>
              <a:rPr lang="en-US" sz="2400" dirty="0"/>
              <a:t>Applications due: </a:t>
            </a:r>
            <a:r>
              <a:rPr lang="en-US" sz="2400" dirty="0" smtClean="0"/>
              <a:t>October 15, 2019</a:t>
            </a:r>
          </a:p>
          <a:p>
            <a:endParaRPr lang="en-US" sz="2400" dirty="0"/>
          </a:p>
          <a:p>
            <a:r>
              <a:rPr lang="en-US" sz="2400" dirty="0"/>
              <a:t>States notified on or about:  </a:t>
            </a:r>
            <a:r>
              <a:rPr lang="en-US" sz="2400" dirty="0" smtClean="0"/>
              <a:t>November 10, 2019</a:t>
            </a:r>
            <a:endParaRPr lang="en-US" sz="2400" dirty="0"/>
          </a:p>
          <a:p>
            <a:pPr lvl="1"/>
            <a:r>
              <a:rPr lang="en-US" sz="2400" dirty="0"/>
              <a:t>OSEP must approve before we accept a </a:t>
            </a:r>
            <a:r>
              <a:rPr lang="en-US" sz="2400" dirty="0" smtClean="0"/>
              <a:t>state</a:t>
            </a:r>
          </a:p>
          <a:p>
            <a:pPr lvl="1"/>
            <a:endParaRPr lang="en-US" sz="2400" dirty="0"/>
          </a:p>
          <a:p>
            <a:r>
              <a:rPr lang="en-US" sz="2400" dirty="0"/>
              <a:t>We will not select more than 2 </a:t>
            </a:r>
            <a:r>
              <a:rPr lang="en-US" sz="2400" dirty="0" smtClean="0"/>
              <a:t>states</a:t>
            </a:r>
          </a:p>
          <a:p>
            <a:endParaRPr lang="en-US" sz="2400" dirty="0"/>
          </a:p>
          <a:p>
            <a:r>
              <a:rPr lang="en-US" sz="2400" dirty="0"/>
              <a:t>Once selected, we will schedule a </a:t>
            </a:r>
            <a:r>
              <a:rPr lang="en-US" sz="2400" dirty="0" smtClean="0"/>
              <a:t>planning call on or about: November 15, 2019</a:t>
            </a:r>
            <a:endParaRPr lang="en-US" sz="2400" dirty="0"/>
          </a:p>
          <a:p>
            <a:endParaRPr lang="en-US" sz="2400" dirty="0"/>
          </a:p>
        </p:txBody>
      </p:sp>
    </p:spTree>
    <p:extLst>
      <p:ext uri="{BB962C8B-B14F-4D97-AF65-F5344CB8AC3E}">
        <p14:creationId xmlns:p14="http://schemas.microsoft.com/office/powerpoint/2010/main" val="392169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488" y="286328"/>
            <a:ext cx="5915025" cy="692727"/>
          </a:xfrm>
        </p:spPr>
        <p:txBody>
          <a:bodyPr/>
          <a:lstStyle/>
          <a:p>
            <a:r>
              <a:rPr lang="en-US" dirty="0"/>
              <a:t>Frequently Asked Questions</a:t>
            </a:r>
          </a:p>
        </p:txBody>
      </p:sp>
      <p:sp>
        <p:nvSpPr>
          <p:cNvPr id="3" name="Content Placeholder 2"/>
          <p:cNvSpPr>
            <a:spLocks noGrp="1"/>
          </p:cNvSpPr>
          <p:nvPr>
            <p:ph idx="1"/>
          </p:nvPr>
        </p:nvSpPr>
        <p:spPr>
          <a:xfrm>
            <a:off x="628074" y="1237673"/>
            <a:ext cx="8054108" cy="4516582"/>
          </a:xfrm>
        </p:spPr>
        <p:txBody>
          <a:bodyPr>
            <a:normAutofit/>
          </a:bodyPr>
          <a:lstStyle/>
          <a:p>
            <a:pPr marL="385763" indent="-385763">
              <a:buFont typeface="+mj-lt"/>
              <a:buAutoNum type="arabicPeriod"/>
            </a:pPr>
            <a:r>
              <a:rPr lang="en-US" sz="1800" dirty="0"/>
              <a:t>What are our considerations for LEA selection? Should we select LEAs that have struggled with providing FAPE and LRE?</a:t>
            </a:r>
          </a:p>
          <a:p>
            <a:pPr marL="385763" indent="-385763">
              <a:buAutoNum type="arabicPeriod"/>
            </a:pPr>
            <a:r>
              <a:rPr lang="en-US" sz="1800" dirty="0"/>
              <a:t>Will you </a:t>
            </a:r>
            <a:r>
              <a:rPr lang="en-US" sz="1800" dirty="0"/>
              <a:t>do </a:t>
            </a:r>
            <a:r>
              <a:rPr lang="en-US" sz="1800" dirty="0"/>
              <a:t>training on preschool inclusion practices?</a:t>
            </a:r>
          </a:p>
          <a:p>
            <a:pPr marL="385763" indent="-385763">
              <a:buAutoNum type="arabicPeriod"/>
            </a:pPr>
            <a:r>
              <a:rPr lang="en-US" sz="1800" dirty="0"/>
              <a:t>We have a statewide system for training in inclusive practices and provide technical assistance to LEAs when requested. Are we eligible to apply?</a:t>
            </a:r>
          </a:p>
          <a:p>
            <a:pPr marL="385763" indent="-385763">
              <a:buAutoNum type="arabicPeriod"/>
            </a:pPr>
            <a:r>
              <a:rPr lang="en-US" sz="1800" dirty="0"/>
              <a:t>Who should be selected as a program coach? Are they staff already within the LEA?</a:t>
            </a:r>
          </a:p>
          <a:p>
            <a:pPr marL="385763" indent="-385763">
              <a:buAutoNum type="arabicPeriod"/>
            </a:pPr>
            <a:r>
              <a:rPr lang="en-US" sz="1800" dirty="0"/>
              <a:t>Our state wants to do a birth to five implementation in all settings and IDEA services. Can you help us with that?</a:t>
            </a:r>
          </a:p>
          <a:p>
            <a:pPr marL="385763" indent="-385763">
              <a:buAutoNum type="arabicPeriod"/>
            </a:pPr>
            <a:r>
              <a:rPr lang="en-US" sz="1800" dirty="0"/>
              <a:t>We have a state team already, but it is not cross-sector. Should we form a new one?</a:t>
            </a:r>
          </a:p>
          <a:p>
            <a:pPr marL="385763" indent="-385763">
              <a:buAutoNum type="arabicPeriod"/>
            </a:pPr>
            <a:endParaRPr lang="en-US" dirty="0"/>
          </a:p>
          <a:p>
            <a:pPr marL="385763" indent="-385763">
              <a:buAutoNum type="arabicPeriod"/>
            </a:pPr>
            <a:endParaRPr lang="en-US" dirty="0"/>
          </a:p>
          <a:p>
            <a:pPr marL="385763" indent="-385763">
              <a:buAutoNum type="arabicPeriod"/>
            </a:pPr>
            <a:endParaRPr lang="en-US" dirty="0"/>
          </a:p>
        </p:txBody>
      </p:sp>
    </p:spTree>
    <p:extLst>
      <p:ext uri="{BB962C8B-B14F-4D97-AF65-F5344CB8AC3E}">
        <p14:creationId xmlns:p14="http://schemas.microsoft.com/office/powerpoint/2010/main" val="3431725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7B03E1-0288-403A-892A-86F32019700D}"/>
              </a:ext>
            </a:extLst>
          </p:cNvPr>
          <p:cNvSpPr>
            <a:spLocks noGrp="1"/>
          </p:cNvSpPr>
          <p:nvPr>
            <p:ph type="title"/>
          </p:nvPr>
        </p:nvSpPr>
        <p:spPr>
          <a:xfrm>
            <a:off x="440871" y="226980"/>
            <a:ext cx="8254093" cy="5046984"/>
          </a:xfrm>
        </p:spPr>
        <p:txBody>
          <a:bodyPr/>
          <a:lstStyle/>
          <a:p>
            <a:r>
              <a:rPr lang="en-US" dirty="0" smtClean="0"/>
              <a:t/>
            </a:r>
            <a:br>
              <a:rPr lang="en-US" dirty="0" smtClean="0"/>
            </a:br>
            <a:r>
              <a:rPr lang="en-US" dirty="0" smtClean="0"/>
              <a:t>Any Other Questions?</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Thank you!</a:t>
            </a:r>
            <a:r>
              <a:rPr lang="en-US" dirty="0"/>
              <a:t/>
            </a:r>
            <a:br>
              <a:rPr lang="en-US" dirty="0"/>
            </a:br>
            <a:endParaRPr lang="en-US" dirty="0"/>
          </a:p>
        </p:txBody>
      </p:sp>
    </p:spTree>
    <p:extLst>
      <p:ext uri="{BB962C8B-B14F-4D97-AF65-F5344CB8AC3E}">
        <p14:creationId xmlns:p14="http://schemas.microsoft.com/office/powerpoint/2010/main" val="3290132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Intensive TA Goal</a:t>
            </a:r>
          </a:p>
        </p:txBody>
      </p:sp>
      <p:sp>
        <p:nvSpPr>
          <p:cNvPr id="5" name="Content Placeholder 4"/>
          <p:cNvSpPr>
            <a:spLocks noGrp="1"/>
          </p:cNvSpPr>
          <p:nvPr>
            <p:ph idx="1"/>
          </p:nvPr>
        </p:nvSpPr>
        <p:spPr>
          <a:xfrm>
            <a:off x="440872" y="1368357"/>
            <a:ext cx="8254093" cy="4542915"/>
          </a:xfrm>
        </p:spPr>
        <p:txBody>
          <a:bodyPr>
            <a:normAutofit fontScale="85000" lnSpcReduction="10000"/>
          </a:bodyPr>
          <a:lstStyle/>
          <a:p>
            <a:r>
              <a:rPr lang="en-US" sz="2800" dirty="0"/>
              <a:t>Enhance state capacity to implement, sustain, and scale-up high quality inclusive preschool policies and practices for children ages 3 to 5 years participating in </a:t>
            </a:r>
            <a:r>
              <a:rPr lang="en-US" sz="2800" dirty="0" smtClean="0"/>
              <a:t>early childhood </a:t>
            </a:r>
            <a:r>
              <a:rPr lang="en-US" sz="2800" dirty="0"/>
              <a:t>programs and receiving Part B services. </a:t>
            </a:r>
            <a:endParaRPr lang="en-US" sz="2800" dirty="0" smtClean="0"/>
          </a:p>
          <a:p>
            <a:endParaRPr lang="en-US" sz="2800" dirty="0"/>
          </a:p>
          <a:p>
            <a:r>
              <a:rPr lang="en-US" sz="2800" dirty="0"/>
              <a:t>Selected states </a:t>
            </a:r>
            <a:r>
              <a:rPr lang="en-US" sz="2800" dirty="0" smtClean="0"/>
              <a:t>(2) will </a:t>
            </a:r>
            <a:r>
              <a:rPr lang="en-US" sz="2800" dirty="0"/>
              <a:t>receive on-site and distance technical assistance and training to result in the sustainable implementation of the ECTA and NCPMI </a:t>
            </a:r>
            <a:r>
              <a:rPr lang="en-US" sz="2800" i="1" dirty="0"/>
              <a:t>Indicators of </a:t>
            </a:r>
            <a:r>
              <a:rPr lang="en-US" sz="2800" b="1" i="1" dirty="0">
                <a:solidFill>
                  <a:schemeClr val="accent5">
                    <a:lumMod val="60000"/>
                    <a:lumOff val="40000"/>
                  </a:schemeClr>
                </a:solidFill>
              </a:rPr>
              <a:t>High Quality</a:t>
            </a:r>
            <a:r>
              <a:rPr lang="en-US" sz="2800" i="1" dirty="0"/>
              <a:t> Inclusion </a:t>
            </a:r>
            <a:r>
              <a:rPr lang="en-US" sz="2800" dirty="0"/>
              <a:t>at the state, LEA, and demonstration site levels.</a:t>
            </a:r>
          </a:p>
        </p:txBody>
      </p:sp>
    </p:spTree>
    <p:extLst>
      <p:ext uri="{BB962C8B-B14F-4D97-AF65-F5344CB8AC3E}">
        <p14:creationId xmlns:p14="http://schemas.microsoft.com/office/powerpoint/2010/main" val="2714279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IMPLEMENTING, SUSTAINING AND SCALING-UP HIGH QUALITY INCLUSIVE PRESCHOOL POLICIES AND PRACTICES</a:t>
            </a:r>
            <a:br>
              <a:rPr lang="en-US" sz="2000" dirty="0"/>
            </a:br>
            <a:endParaRPr lang="en-US" sz="2000" dirty="0"/>
          </a:p>
        </p:txBody>
      </p:sp>
      <p:sp>
        <p:nvSpPr>
          <p:cNvPr id="3" name="Content Placeholder 2"/>
          <p:cNvSpPr>
            <a:spLocks noGrp="1"/>
          </p:cNvSpPr>
          <p:nvPr>
            <p:ph idx="1"/>
          </p:nvPr>
        </p:nvSpPr>
        <p:spPr/>
        <p:txBody>
          <a:bodyPr/>
          <a:lstStyle/>
          <a:p>
            <a:pPr marL="0" indent="0">
              <a:buNone/>
            </a:pPr>
            <a:r>
              <a:rPr lang="en-US" b="1" dirty="0"/>
              <a:t> </a:t>
            </a:r>
            <a:endParaRPr lang="en-US" dirty="0"/>
          </a:p>
          <a:p>
            <a:r>
              <a:rPr lang="en-US" sz="2000" dirty="0" smtClean="0"/>
              <a:t>RFA posted on ECTA website; online submission</a:t>
            </a:r>
          </a:p>
          <a:p>
            <a:endParaRPr lang="en-US" sz="2000" dirty="0"/>
          </a:p>
          <a:p>
            <a:r>
              <a:rPr lang="en-US" sz="2000" dirty="0" smtClean="0"/>
              <a:t>Applications </a:t>
            </a:r>
            <a:r>
              <a:rPr lang="en-US" sz="2000" dirty="0"/>
              <a:t>due October 15, </a:t>
            </a:r>
            <a:r>
              <a:rPr lang="en-US" sz="2000" dirty="0" smtClean="0"/>
              <a:t>2019</a:t>
            </a:r>
          </a:p>
          <a:p>
            <a:pPr lvl="1"/>
            <a:r>
              <a:rPr lang="en-US" sz="2000" dirty="0" smtClean="0"/>
              <a:t>Submitted by Part B 619 Coordinator and state Special Education Director</a:t>
            </a:r>
          </a:p>
          <a:p>
            <a:pPr lvl="1"/>
            <a:endParaRPr lang="en-US" sz="2000" dirty="0"/>
          </a:p>
          <a:p>
            <a:r>
              <a:rPr lang="en-US" sz="2000" dirty="0" smtClean="0"/>
              <a:t>TA </a:t>
            </a:r>
            <a:r>
              <a:rPr lang="en-US" sz="2000" dirty="0"/>
              <a:t>Provided from November, 2019-June, </a:t>
            </a:r>
            <a:r>
              <a:rPr lang="en-US" sz="2000" dirty="0" smtClean="0"/>
              <a:t>2022</a:t>
            </a:r>
          </a:p>
          <a:p>
            <a:endParaRPr lang="en-US" b="1" dirty="0"/>
          </a:p>
          <a:p>
            <a:endParaRPr lang="en-US" dirty="0"/>
          </a:p>
          <a:p>
            <a:endParaRPr lang="en-US" dirty="0"/>
          </a:p>
        </p:txBody>
      </p:sp>
    </p:spTree>
    <p:extLst>
      <p:ext uri="{BB962C8B-B14F-4D97-AF65-F5344CB8AC3E}">
        <p14:creationId xmlns:p14="http://schemas.microsoft.com/office/powerpoint/2010/main" val="470537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FF042-F67F-41EC-9777-6D4FCC4C0BBB}"/>
              </a:ext>
            </a:extLst>
          </p:cNvPr>
          <p:cNvSpPr>
            <a:spLocks noGrp="1"/>
          </p:cNvSpPr>
          <p:nvPr>
            <p:ph type="title"/>
          </p:nvPr>
        </p:nvSpPr>
        <p:spPr/>
        <p:txBody>
          <a:bodyPr>
            <a:normAutofit fontScale="90000"/>
          </a:bodyPr>
          <a:lstStyle/>
          <a:p>
            <a:r>
              <a:rPr lang="en-US" sz="3600" dirty="0">
                <a:solidFill>
                  <a:schemeClr val="accent5">
                    <a:lumMod val="60000"/>
                    <a:lumOff val="40000"/>
                  </a:schemeClr>
                </a:solidFill>
              </a:rPr>
              <a:t>High Quality </a:t>
            </a:r>
            <a:r>
              <a:rPr lang="en-US" sz="3600" dirty="0"/>
              <a:t>Inclusion: </a:t>
            </a:r>
            <a:br>
              <a:rPr lang="en-US" sz="3600" dirty="0"/>
            </a:br>
            <a:r>
              <a:rPr lang="en-US" sz="3600" dirty="0"/>
              <a:t>What is It?</a:t>
            </a:r>
          </a:p>
        </p:txBody>
      </p:sp>
      <p:sp>
        <p:nvSpPr>
          <p:cNvPr id="3" name="Content Placeholder 2">
            <a:extLst>
              <a:ext uri="{FF2B5EF4-FFF2-40B4-BE49-F238E27FC236}">
                <a16:creationId xmlns:a16="http://schemas.microsoft.com/office/drawing/2014/main" id="{34B17A03-EBE6-446E-B2E5-53F894A90CA9}"/>
              </a:ext>
            </a:extLst>
          </p:cNvPr>
          <p:cNvSpPr>
            <a:spLocks noGrp="1"/>
          </p:cNvSpPr>
          <p:nvPr>
            <p:ph idx="1"/>
          </p:nvPr>
        </p:nvSpPr>
        <p:spPr>
          <a:xfrm>
            <a:off x="295564" y="1616364"/>
            <a:ext cx="8682181" cy="4387272"/>
          </a:xfrm>
        </p:spPr>
        <p:txBody>
          <a:bodyPr>
            <a:normAutofit/>
          </a:bodyPr>
          <a:lstStyle/>
          <a:p>
            <a:pPr marL="0" indent="0">
              <a:buNone/>
            </a:pPr>
            <a:r>
              <a:rPr lang="en-US" sz="2000" dirty="0"/>
              <a:t>Early childhood inclusion embodies the </a:t>
            </a:r>
            <a:r>
              <a:rPr lang="en-US" sz="2000" b="1" dirty="0"/>
              <a:t>values, policies, and practices </a:t>
            </a:r>
            <a:r>
              <a:rPr lang="en-US" sz="2000" dirty="0"/>
              <a:t>that support the right of every infant and young child and his or her family, regardless of ability, to participate in a broad range of activities and contexts as full members of families, communities, and society. The desired results of inclusive experiences for children with and without disabilities and their families include a sense of belonging and membership, positive social relationships and friendships, and development and learning to reach their full potential. The defining features of inclusion that can be used to identify high quality early childhood programs and services are </a:t>
            </a:r>
            <a:r>
              <a:rPr lang="en-US" sz="2000" b="1" dirty="0"/>
              <a:t>access, participation, and supports</a:t>
            </a:r>
            <a:r>
              <a:rPr lang="en-US" sz="2000" b="1" dirty="0" smtClean="0"/>
              <a:t>.</a:t>
            </a:r>
          </a:p>
          <a:p>
            <a:pPr marL="0" indent="0">
              <a:buNone/>
            </a:pPr>
            <a:r>
              <a:rPr lang="en-US" dirty="0" smtClean="0"/>
              <a:t>DEC/NAEYC </a:t>
            </a:r>
            <a:r>
              <a:rPr lang="en-US" dirty="0"/>
              <a:t>2009</a:t>
            </a:r>
          </a:p>
          <a:p>
            <a:endParaRPr lang="en-US" dirty="0"/>
          </a:p>
          <a:p>
            <a:endParaRPr lang="en-US" dirty="0"/>
          </a:p>
        </p:txBody>
      </p:sp>
    </p:spTree>
    <p:extLst>
      <p:ext uri="{BB962C8B-B14F-4D97-AF65-F5344CB8AC3E}">
        <p14:creationId xmlns:p14="http://schemas.microsoft.com/office/powerpoint/2010/main" val="1417024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738A0-1C6D-42CB-B878-F6B277F60BFC}"/>
              </a:ext>
            </a:extLst>
          </p:cNvPr>
          <p:cNvSpPr>
            <a:spLocks noGrp="1"/>
          </p:cNvSpPr>
          <p:nvPr>
            <p:ph type="title"/>
          </p:nvPr>
        </p:nvSpPr>
        <p:spPr/>
        <p:txBody>
          <a:bodyPr>
            <a:normAutofit fontScale="90000"/>
          </a:bodyPr>
          <a:lstStyle/>
          <a:p>
            <a:r>
              <a:rPr lang="en-US" sz="3600" dirty="0">
                <a:solidFill>
                  <a:schemeClr val="accent5">
                    <a:lumMod val="60000"/>
                    <a:lumOff val="40000"/>
                  </a:schemeClr>
                </a:solidFill>
              </a:rPr>
              <a:t>High Quality </a:t>
            </a:r>
            <a:r>
              <a:rPr lang="en-US" sz="3600" dirty="0"/>
              <a:t>Inclusion: </a:t>
            </a:r>
            <a:br>
              <a:rPr lang="en-US" sz="3600" dirty="0"/>
            </a:br>
            <a:r>
              <a:rPr lang="en-US" sz="3600" dirty="0"/>
              <a:t>How do We Get There?</a:t>
            </a:r>
          </a:p>
        </p:txBody>
      </p:sp>
      <p:sp>
        <p:nvSpPr>
          <p:cNvPr id="3" name="Content Placeholder 2">
            <a:extLst>
              <a:ext uri="{FF2B5EF4-FFF2-40B4-BE49-F238E27FC236}">
                <a16:creationId xmlns:a16="http://schemas.microsoft.com/office/drawing/2014/main" id="{A5CD05BB-9132-485B-A9D5-8800701D2FFA}"/>
              </a:ext>
            </a:extLst>
          </p:cNvPr>
          <p:cNvSpPr>
            <a:spLocks noGrp="1"/>
          </p:cNvSpPr>
          <p:nvPr>
            <p:ph idx="1"/>
          </p:nvPr>
        </p:nvSpPr>
        <p:spPr>
          <a:xfrm>
            <a:off x="440872" y="1368358"/>
            <a:ext cx="8254093" cy="4635278"/>
          </a:xfrm>
        </p:spPr>
        <p:txBody>
          <a:bodyPr>
            <a:normAutofit/>
          </a:bodyPr>
          <a:lstStyle/>
          <a:p>
            <a:pPr marL="0" indent="0" algn="ctr">
              <a:buNone/>
            </a:pPr>
            <a:r>
              <a:rPr lang="en-US" sz="2000" dirty="0" smtClean="0">
                <a:solidFill>
                  <a:srgbClr val="000000"/>
                </a:solidFill>
              </a:rPr>
              <a:t>“values</a:t>
            </a:r>
            <a:r>
              <a:rPr lang="en-US" sz="2000" dirty="0">
                <a:solidFill>
                  <a:srgbClr val="000000"/>
                </a:solidFill>
              </a:rPr>
              <a:t>, policies, and </a:t>
            </a:r>
            <a:r>
              <a:rPr lang="en-US" sz="2000" dirty="0" smtClean="0">
                <a:solidFill>
                  <a:srgbClr val="000000"/>
                </a:solidFill>
              </a:rPr>
              <a:t>practices”</a:t>
            </a:r>
          </a:p>
          <a:p>
            <a:pPr marL="0" indent="0" algn="ctr">
              <a:buNone/>
            </a:pPr>
            <a:r>
              <a:rPr lang="en-US" sz="2000" dirty="0" smtClean="0">
                <a:solidFill>
                  <a:srgbClr val="000000"/>
                </a:solidFill>
              </a:rPr>
              <a:t>“access</a:t>
            </a:r>
            <a:r>
              <a:rPr lang="en-US" sz="2000" dirty="0">
                <a:solidFill>
                  <a:srgbClr val="000000"/>
                </a:solidFill>
              </a:rPr>
              <a:t>, participation, and </a:t>
            </a:r>
            <a:r>
              <a:rPr lang="en-US" sz="2000" dirty="0" smtClean="0">
                <a:solidFill>
                  <a:srgbClr val="000000"/>
                </a:solidFill>
              </a:rPr>
              <a:t>supports”</a:t>
            </a:r>
          </a:p>
          <a:p>
            <a:endParaRPr lang="en-US" sz="2000" dirty="0" smtClean="0">
              <a:solidFill>
                <a:srgbClr val="000000"/>
              </a:solidFill>
            </a:endParaRPr>
          </a:p>
          <a:p>
            <a:r>
              <a:rPr lang="en-US" sz="2000" dirty="0" smtClean="0">
                <a:solidFill>
                  <a:srgbClr val="000000"/>
                </a:solidFill>
              </a:rPr>
              <a:t>Changing minds, beliefs, attitudes and values: increase understanding of the importance of high quality preschool inclusion</a:t>
            </a:r>
            <a:endParaRPr lang="en-US" sz="2000" dirty="0">
              <a:solidFill>
                <a:srgbClr val="000000"/>
              </a:solidFill>
            </a:endParaRPr>
          </a:p>
          <a:p>
            <a:r>
              <a:rPr lang="en-US" sz="2000" dirty="0" smtClean="0">
                <a:solidFill>
                  <a:srgbClr val="000000"/>
                </a:solidFill>
              </a:rPr>
              <a:t>Changing state and program policies: implementing funding, personnel and other policies that promote high quality preschool inclusion</a:t>
            </a:r>
          </a:p>
          <a:p>
            <a:r>
              <a:rPr lang="en-US" sz="2000" dirty="0" smtClean="0">
                <a:solidFill>
                  <a:srgbClr val="000000"/>
                </a:solidFill>
              </a:rPr>
              <a:t>Changing practice: implementing high quality inclusion practices within ECE environments</a:t>
            </a:r>
            <a:endParaRPr lang="en-US" dirty="0"/>
          </a:p>
        </p:txBody>
      </p:sp>
    </p:spTree>
    <p:extLst>
      <p:ext uri="{BB962C8B-B14F-4D97-AF65-F5344CB8AC3E}">
        <p14:creationId xmlns:p14="http://schemas.microsoft.com/office/powerpoint/2010/main" val="1546597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B6553-4D67-4BB6-B007-469C16BB330E}"/>
              </a:ext>
            </a:extLst>
          </p:cNvPr>
          <p:cNvSpPr>
            <a:spLocks noGrp="1"/>
          </p:cNvSpPr>
          <p:nvPr>
            <p:ph type="title"/>
          </p:nvPr>
        </p:nvSpPr>
        <p:spPr/>
        <p:txBody>
          <a:bodyPr>
            <a:normAutofit fontScale="90000"/>
          </a:bodyPr>
          <a:lstStyle/>
          <a:p>
            <a:r>
              <a:rPr lang="en-US" sz="3600" dirty="0"/>
              <a:t>Using the </a:t>
            </a:r>
            <a:r>
              <a:rPr lang="en-US" sz="3600" dirty="0" smtClean="0"/>
              <a:t>ECTA &amp; NCPMI High Quality </a:t>
            </a:r>
            <a:r>
              <a:rPr lang="en-US" sz="3600" dirty="0"/>
              <a:t>Indicator Tools</a:t>
            </a:r>
          </a:p>
        </p:txBody>
      </p:sp>
      <p:sp>
        <p:nvSpPr>
          <p:cNvPr id="3" name="Content Placeholder 2">
            <a:extLst>
              <a:ext uri="{FF2B5EF4-FFF2-40B4-BE49-F238E27FC236}">
                <a16:creationId xmlns:a16="http://schemas.microsoft.com/office/drawing/2014/main" id="{46C58AD9-C4B0-4F1F-85D3-78A63F16F350}"/>
              </a:ext>
            </a:extLst>
          </p:cNvPr>
          <p:cNvSpPr>
            <a:spLocks noGrp="1"/>
          </p:cNvSpPr>
          <p:nvPr>
            <p:ph idx="1"/>
          </p:nvPr>
        </p:nvSpPr>
        <p:spPr>
          <a:xfrm>
            <a:off x="440872" y="1708727"/>
            <a:ext cx="8254093" cy="4100945"/>
          </a:xfrm>
        </p:spPr>
        <p:txBody>
          <a:bodyPr>
            <a:normAutofit fontScale="92500"/>
          </a:bodyPr>
          <a:lstStyle/>
          <a:p>
            <a:r>
              <a:rPr lang="en-US" sz="2400" dirty="0"/>
              <a:t>A national initiative with </a:t>
            </a:r>
            <a:r>
              <a:rPr lang="en-US" sz="2400" dirty="0" smtClean="0"/>
              <a:t>partners across </a:t>
            </a:r>
            <a:r>
              <a:rPr lang="en-US" sz="2400" dirty="0"/>
              <a:t>early care and education </a:t>
            </a:r>
            <a:r>
              <a:rPr lang="en-US" sz="2400" dirty="0" smtClean="0"/>
              <a:t>to </a:t>
            </a:r>
            <a:r>
              <a:rPr lang="en-US" sz="2400" dirty="0"/>
              <a:t>develop indicators </a:t>
            </a:r>
            <a:r>
              <a:rPr lang="en-US" sz="2400" dirty="0" smtClean="0"/>
              <a:t>of  high quality inclusive </a:t>
            </a:r>
            <a:r>
              <a:rPr lang="en-US" sz="2400" dirty="0"/>
              <a:t>policies and practices at the </a:t>
            </a:r>
          </a:p>
          <a:p>
            <a:pPr marL="685800" lvl="1" indent="-342900">
              <a:buFont typeface="+mj-lt"/>
              <a:buAutoNum type="arabicPeriod"/>
            </a:pPr>
            <a:r>
              <a:rPr lang="en-US" sz="2400" b="1" dirty="0" smtClean="0"/>
              <a:t>state</a:t>
            </a:r>
            <a:r>
              <a:rPr lang="en-US" sz="2400" dirty="0" smtClean="0"/>
              <a:t> </a:t>
            </a:r>
            <a:endParaRPr lang="en-US" sz="2400" dirty="0"/>
          </a:p>
          <a:p>
            <a:pPr marL="685800" lvl="1" indent="-342900">
              <a:buFont typeface="+mj-lt"/>
              <a:buAutoNum type="arabicPeriod"/>
            </a:pPr>
            <a:r>
              <a:rPr lang="en-US" sz="2400" b="1" dirty="0" smtClean="0"/>
              <a:t>local program </a:t>
            </a:r>
            <a:r>
              <a:rPr lang="en-US" sz="2400" dirty="0" smtClean="0"/>
              <a:t>and </a:t>
            </a:r>
          </a:p>
          <a:p>
            <a:pPr marL="685800" lvl="1" indent="-342900">
              <a:buFont typeface="+mj-lt"/>
              <a:buAutoNum type="arabicPeriod"/>
            </a:pPr>
            <a:r>
              <a:rPr lang="en-US" sz="2400" b="1" dirty="0" smtClean="0"/>
              <a:t>early </a:t>
            </a:r>
            <a:r>
              <a:rPr lang="en-US" sz="2400" b="1" dirty="0"/>
              <a:t>care and education environments</a:t>
            </a:r>
            <a:r>
              <a:rPr lang="en-US" sz="2400" dirty="0"/>
              <a:t> </a:t>
            </a:r>
            <a:r>
              <a:rPr lang="en-US" sz="2400" dirty="0" smtClean="0"/>
              <a:t>levels</a:t>
            </a:r>
          </a:p>
          <a:p>
            <a:pPr marL="685800" lvl="1" indent="-342900">
              <a:buFont typeface="+mj-lt"/>
              <a:buAutoNum type="arabicPeriod"/>
            </a:pPr>
            <a:endParaRPr lang="en-US" sz="1800" dirty="0"/>
          </a:p>
          <a:p>
            <a:pPr marL="685800" lvl="1" indent="-342900">
              <a:buFont typeface="+mj-lt"/>
              <a:buAutoNum type="arabicPeriod"/>
            </a:pPr>
            <a:endParaRPr lang="en-US" sz="1800" dirty="0" smtClean="0"/>
          </a:p>
          <a:p>
            <a:r>
              <a:rPr lang="en-US" sz="1950" dirty="0" smtClean="0"/>
              <a:t>The three sets of indicators will be used to define and measure progress</a:t>
            </a:r>
            <a:endParaRPr lang="en-US" sz="1950" dirty="0"/>
          </a:p>
        </p:txBody>
      </p:sp>
    </p:spTree>
    <p:extLst>
      <p:ext uri="{BB962C8B-B14F-4D97-AF65-F5344CB8AC3E}">
        <p14:creationId xmlns:p14="http://schemas.microsoft.com/office/powerpoint/2010/main" val="3106359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EDED5FCE-BA4C-4835-9BB3-B93222E953A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727200" y="120073"/>
            <a:ext cx="5357091" cy="5994399"/>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631C404E-E4FC-49DD-92A6-FB7C484A4133}"/>
              </a:ext>
            </a:extLst>
          </p:cNvPr>
          <p:cNvSpPr txBox="1"/>
          <p:nvPr/>
        </p:nvSpPr>
        <p:spPr>
          <a:xfrm>
            <a:off x="2324885" y="6278252"/>
            <a:ext cx="6796726" cy="369332"/>
          </a:xfrm>
          <a:prstGeom prst="rect">
            <a:avLst/>
          </a:prstGeom>
          <a:noFill/>
        </p:spPr>
        <p:txBody>
          <a:bodyPr wrap="square" rtlCol="0">
            <a:spAutoFit/>
          </a:bodyPr>
          <a:lstStyle/>
          <a:p>
            <a:r>
              <a:rPr lang="en-US" dirty="0">
                <a:hlinkClick r:id="rId3"/>
              </a:rPr>
              <a:t>https://ectacenter.org/topics/inclusion/indicators.asp</a:t>
            </a:r>
            <a:r>
              <a:rPr lang="en-US" dirty="0"/>
              <a:t> </a:t>
            </a:r>
          </a:p>
        </p:txBody>
      </p:sp>
    </p:spTree>
    <p:extLst>
      <p:ext uri="{BB962C8B-B14F-4D97-AF65-F5344CB8AC3E}">
        <p14:creationId xmlns:p14="http://schemas.microsoft.com/office/powerpoint/2010/main" val="669022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79782" y="92364"/>
            <a:ext cx="4913745" cy="6003636"/>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03EF7DB7-6A81-4B32-AEA2-363DA2753DD5}"/>
              </a:ext>
            </a:extLst>
          </p:cNvPr>
          <p:cNvSpPr txBox="1"/>
          <p:nvPr/>
        </p:nvSpPr>
        <p:spPr>
          <a:xfrm>
            <a:off x="2324885" y="6278252"/>
            <a:ext cx="6796726" cy="369332"/>
          </a:xfrm>
          <a:prstGeom prst="rect">
            <a:avLst/>
          </a:prstGeom>
          <a:noFill/>
        </p:spPr>
        <p:txBody>
          <a:bodyPr wrap="square" rtlCol="0">
            <a:spAutoFit/>
          </a:bodyPr>
          <a:lstStyle/>
          <a:p>
            <a:r>
              <a:rPr lang="en-US" dirty="0">
                <a:hlinkClick r:id="rId3"/>
              </a:rPr>
              <a:t>https://ectacenter.org/topics/inclusion/indicators.asp</a:t>
            </a:r>
            <a:r>
              <a:rPr lang="en-US" dirty="0"/>
              <a:t> </a:t>
            </a:r>
          </a:p>
        </p:txBody>
      </p:sp>
    </p:spTree>
    <p:extLst>
      <p:ext uri="{BB962C8B-B14F-4D97-AF65-F5344CB8AC3E}">
        <p14:creationId xmlns:p14="http://schemas.microsoft.com/office/powerpoint/2010/main" val="667990743"/>
      </p:ext>
    </p:extLst>
  </p:cSld>
  <p:clrMapOvr>
    <a:masterClrMapping/>
  </p:clrMapOvr>
</p:sld>
</file>

<file path=ppt/theme/theme1.xml><?xml version="1.0" encoding="utf-8"?>
<a:theme xmlns:a="http://schemas.openxmlformats.org/drawingml/2006/main" name="ECTA">
  <a:themeElements>
    <a:clrScheme name="ECTA-2018-Final">
      <a:dk1>
        <a:srgbClr val="000000"/>
      </a:dk1>
      <a:lt1>
        <a:srgbClr val="FFFFFF"/>
      </a:lt1>
      <a:dk2>
        <a:srgbClr val="13284B"/>
      </a:dk2>
      <a:lt2>
        <a:srgbClr val="EBF6FF"/>
      </a:lt2>
      <a:accent1>
        <a:srgbClr val="24B953"/>
      </a:accent1>
      <a:accent2>
        <a:srgbClr val="79D32A"/>
      </a:accent2>
      <a:accent3>
        <a:srgbClr val="0178D2"/>
      </a:accent3>
      <a:accent4>
        <a:srgbClr val="145083"/>
      </a:accent4>
      <a:accent5>
        <a:srgbClr val="9A2279"/>
      </a:accent5>
      <a:accent6>
        <a:srgbClr val="F7931D"/>
      </a:accent6>
      <a:hlink>
        <a:srgbClr val="9DD3FF"/>
      </a:hlink>
      <a:folHlink>
        <a:srgbClr val="1450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TA" id="{7A26A7A9-05EA-4E68-9A87-62B6EC44AA12}" vid="{C995103B-8A10-4DB3-8978-6C97F4E6A8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ECTA</Template>
  <TotalTime>482</TotalTime>
  <Words>1676</Words>
  <Application>Microsoft Office PowerPoint</Application>
  <PresentationFormat>On-screen Show (4:3)</PresentationFormat>
  <Paragraphs>141</Paragraphs>
  <Slides>24</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ECTA</vt:lpstr>
      <vt:lpstr>Implementing, Sustaining and Scaling-Up High Quality Inclusive Preschool Policies and Practices:  Application for Intensive TA</vt:lpstr>
      <vt:lpstr>Agenda</vt:lpstr>
      <vt:lpstr>Intensive TA Goal</vt:lpstr>
      <vt:lpstr>IMPLEMENTING, SUSTAINING AND SCALING-UP HIGH QUALITY INCLUSIVE PRESCHOOL POLICIES AND PRACTICES </vt:lpstr>
      <vt:lpstr>High Quality Inclusion:  What is It?</vt:lpstr>
      <vt:lpstr>High Quality Inclusion:  How do We Get There?</vt:lpstr>
      <vt:lpstr>Using the ECTA &amp; NCPMI High Quality Indicator Tools</vt:lpstr>
      <vt:lpstr>PowerPoint Presentation</vt:lpstr>
      <vt:lpstr>PowerPoint Presentation</vt:lpstr>
      <vt:lpstr>PowerPoint Presentation</vt:lpstr>
      <vt:lpstr>Terms We Use and What They Mean</vt:lpstr>
      <vt:lpstr>Terms We Use and What They Mean</vt:lpstr>
      <vt:lpstr>PowerPoint Presentation</vt:lpstr>
      <vt:lpstr>Intensive TA to be provided by ECTA across two and 1/2 years  </vt:lpstr>
      <vt:lpstr>State Leadership Team: Activities and TA</vt:lpstr>
      <vt:lpstr>Program Coaches: Activities and TA</vt:lpstr>
      <vt:lpstr>LEA Inclusion Leadership Teams:  Activities and TA</vt:lpstr>
      <vt:lpstr>Our Implementation and Scale-up Approach: Statewide Implementation Guide</vt:lpstr>
      <vt:lpstr>Major Components of the Guide</vt:lpstr>
      <vt:lpstr>Intended Outcomes</vt:lpstr>
      <vt:lpstr>Application Requirements</vt:lpstr>
      <vt:lpstr>Selection and Award</vt:lpstr>
      <vt:lpstr>Frequently Asked Questions</vt:lpstr>
      <vt:lpstr> Any Other Questions?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lise.fox@outlook.com</dc:creator>
  <cp:lastModifiedBy>Barbara Smith</cp:lastModifiedBy>
  <cp:revision>68</cp:revision>
  <cp:lastPrinted>2018-08-20T18:38:44Z</cp:lastPrinted>
  <dcterms:created xsi:type="dcterms:W3CDTF">2018-05-28T17:02:55Z</dcterms:created>
  <dcterms:modified xsi:type="dcterms:W3CDTF">2019-08-28T16:00:48Z</dcterms:modified>
</cp:coreProperties>
</file>