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71" r:id="rId2"/>
    <p:sldId id="269"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6F3"/>
    <a:srgbClr val="56A0D3"/>
    <a:srgbClr val="154578"/>
    <a:srgbClr val="39B54A"/>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32" autoAdjust="0"/>
  </p:normalViewPr>
  <p:slideViewPr>
    <p:cSldViewPr>
      <p:cViewPr varScale="1">
        <p:scale>
          <a:sx n="73" d="100"/>
          <a:sy n="73" d="100"/>
        </p:scale>
        <p:origin x="1157" y="1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6/23/2017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6/23/2017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84D1FA69-AF58-409C-8136-2B8470799B6D}"/>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99FB6FDC-D46E-4BF8-9DAC-38DA12930A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Trainers: Make sure you are in slide show mode and click on each box so that the “door” slides away.  Behind the door is the answer to the question.  You provide the question, which might be ‘What is a rating of 1?’  ‘What is a rating of 2?’ and so on.  Participants record their responses on the provided Activity Sheet.</a:t>
            </a:r>
          </a:p>
        </p:txBody>
      </p:sp>
      <p:sp>
        <p:nvSpPr>
          <p:cNvPr id="16388" name="Slide Number Placeholder 3">
            <a:extLst>
              <a:ext uri="{FF2B5EF4-FFF2-40B4-BE49-F238E27FC236}">
                <a16:creationId xmlns:a16="http://schemas.microsoft.com/office/drawing/2014/main" id="{0F802C46-33BC-4EE9-BBB4-661FA07A72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D2A867E-A98D-49E0-ADCD-2FD151EC286C}" type="slidenum">
              <a:rPr lang="en-US" altLang="en-US" smtClean="0"/>
              <a:pPr>
                <a:spcBef>
                  <a:spcPct val="0"/>
                </a:spcBef>
              </a:pPr>
              <a:t>1</a:t>
            </a:fld>
            <a:endParaRPr lang="en-US" altLang="en-US"/>
          </a:p>
        </p:txBody>
      </p:sp>
    </p:spTree>
    <p:extLst>
      <p:ext uri="{BB962C8B-B14F-4D97-AF65-F5344CB8AC3E}">
        <p14:creationId xmlns:p14="http://schemas.microsoft.com/office/powerpoint/2010/main" val="3305921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Instructions to presenters: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This slide is to be included as the last slide in your deck but you are not expected to show it to the audience. Please be sure to delete these instructions from this slide’s notes page in your </a:t>
            </a:r>
            <a:r>
              <a:rPr lang="en-US" sz="1200" kern="1200">
                <a:solidFill>
                  <a:schemeClr val="tx1"/>
                </a:solidFill>
                <a:effectLst/>
                <a:latin typeface="+mn-lt"/>
                <a:ea typeface="+mn-ea"/>
                <a:cs typeface="+mn-cs"/>
              </a:rPr>
              <a:t>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a:t>
            </a:fld>
            <a:endParaRPr lang="en-US"/>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grpSp>
        <p:nvGrpSpPr>
          <p:cNvPr id="19" name="Group 18" descr="The Center for IDEA Early Childhood Data Systems (The DaSy Center) and the Early Childhood Technical Assistance Center (ECTA Center)"/>
          <p:cNvGrpSpPr/>
          <p:nvPr userDrawn="1"/>
        </p:nvGrpSpPr>
        <p:grpSpPr>
          <a:xfrm>
            <a:off x="5334000" y="5867921"/>
            <a:ext cx="3705225" cy="990079"/>
            <a:chOff x="5334000" y="5867921"/>
            <a:chExt cx="3705225" cy="990079"/>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48400"/>
              <a:ext cx="2486025" cy="541705"/>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grpSp>
      <p:grpSp>
        <p:nvGrpSpPr>
          <p:cNvPr id="21" name="Group 20" descr="&quot; &quot;"/>
          <p:cNvGrpSpPr/>
          <p:nvPr userDrawn="1"/>
        </p:nvGrpSpPr>
        <p:grpSpPr>
          <a:xfrm>
            <a:off x="-457200" y="-304800"/>
            <a:ext cx="9677400" cy="1603169"/>
            <a:chOff x="-457200" y="-304800"/>
            <a:chExt cx="9677400" cy="1603169"/>
          </a:xfrm>
        </p:grpSpPr>
        <p:sp>
          <p:nvSpPr>
            <p:cNvPr id="11" name="Rectangle 10" descr="&quot; &quot;"/>
            <p:cNvSpPr/>
            <p:nvPr userDrawn="1"/>
          </p:nvSpPr>
          <p:spPr>
            <a:xfrm>
              <a:off x="-457200" y="-304800"/>
              <a:ext cx="5029200" cy="1603169"/>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descr="&quot; &quot;"/>
            <p:cNvPicPr>
              <a:picLocks noChangeAspect="1"/>
            </p:cNvPicPr>
            <p:nvPr userDrawn="1"/>
          </p:nvPicPr>
          <p:blipFill rotWithShape="1">
            <a:blip r:embed="rId4" cstate="print">
              <a:extLst>
                <a:ext uri="{28A0092B-C50C-407E-A947-70E740481C1C}">
                  <a14:useLocalDpi xmlns:a14="http://schemas.microsoft.com/office/drawing/2010/main" val="0"/>
                </a:ext>
              </a:extLst>
            </a:blip>
            <a:srcRect l="3594" r="11207"/>
            <a:stretch/>
          </p:blipFill>
          <p:spPr>
            <a:xfrm>
              <a:off x="5410200" y="-73231"/>
              <a:ext cx="1744279" cy="1371600"/>
            </a:xfrm>
            <a:prstGeom prst="rect">
              <a:avLst/>
            </a:prstGeom>
          </p:spPr>
        </p:pic>
        <p:pic>
          <p:nvPicPr>
            <p:cNvPr id="16" name="Picture 15"/>
            <p:cNvPicPr>
              <a:picLocks noChangeAspect="1"/>
            </p:cNvPicPr>
            <p:nvPr userDrawn="1"/>
          </p:nvPicPr>
          <p:blipFill rotWithShape="1">
            <a:blip r:embed="rId5" cstate="print">
              <a:extLst>
                <a:ext uri="{28A0092B-C50C-407E-A947-70E740481C1C}">
                  <a14:useLocalDpi xmlns:a14="http://schemas.microsoft.com/office/drawing/2010/main" val="0"/>
                </a:ext>
              </a:extLst>
            </a:blip>
            <a:srcRect l="5556" r="9723"/>
            <a:stretch/>
          </p:blipFill>
          <p:spPr>
            <a:xfrm>
              <a:off x="7477125" y="-73231"/>
              <a:ext cx="1743075" cy="1371600"/>
            </a:xfrm>
            <a:prstGeom prst="rect">
              <a:avLst/>
            </a:prstGeom>
          </p:spPr>
        </p:pic>
      </p:grpSp>
    </p:spTree>
    <p:extLst>
      <p:ext uri="{BB962C8B-B14F-4D97-AF65-F5344CB8AC3E}">
        <p14:creationId xmlns:p14="http://schemas.microsoft.com/office/powerpoint/2010/main" val="11250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7" name="Group 6" descr="&quot; &quot;"/>
          <p:cNvGrpSpPr/>
          <p:nvPr userDrawn="1"/>
        </p:nvGrpSpPr>
        <p:grpSpPr>
          <a:xfrm>
            <a:off x="0" y="6121400"/>
            <a:ext cx="9144000" cy="736600"/>
            <a:chOff x="0" y="6121400"/>
            <a:chExt cx="9144000" cy="736600"/>
          </a:xfrm>
        </p:grpSpPr>
        <p:pic>
          <p:nvPicPr>
            <p:cNvPr id="9"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1" name="Picture 10"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185610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Clr>
                <a:srgbClr val="154578"/>
              </a:buClr>
              <a:buFont typeface="Arial" panose="020B0604020202020204" pitchFamily="34" charset="0"/>
              <a:buChar char="•"/>
              <a:defRPr sz="3200">
                <a:solidFill>
                  <a:srgbClr val="154578"/>
                </a:solidFill>
              </a:defRPr>
            </a:lvl1pPr>
            <a:lvl2pPr marL="742950" indent="-285750">
              <a:buClr>
                <a:srgbClr val="56A0D3"/>
              </a:buClr>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0" name="Group 9"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325327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0" name="Group 9"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3129070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9" name="Group 8" descr="&quot; &quot;"/>
          <p:cNvGrpSpPr/>
          <p:nvPr userDrawn="1"/>
        </p:nvGrpSpPr>
        <p:grpSpPr>
          <a:xfrm>
            <a:off x="0" y="6121400"/>
            <a:ext cx="9144000" cy="736600"/>
            <a:chOff x="0" y="6121400"/>
            <a:chExt cx="9144000" cy="736600"/>
          </a:xfrm>
        </p:grpSpPr>
        <p:pic>
          <p:nvPicPr>
            <p:cNvPr id="11"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3" name="Picture 12"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2194939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9" name="Group 8" descr="&quot; &quot;"/>
          <p:cNvGrpSpPr/>
          <p:nvPr userDrawn="1"/>
        </p:nvGrpSpPr>
        <p:grpSpPr>
          <a:xfrm>
            <a:off x="0" y="6121400"/>
            <a:ext cx="9144000" cy="736600"/>
            <a:chOff x="0" y="6121400"/>
            <a:chExt cx="9144000" cy="736600"/>
          </a:xfrm>
        </p:grpSpPr>
        <p:pic>
          <p:nvPicPr>
            <p:cNvPr id="11"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3" name="Picture 12"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269930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v2">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grpSp>
        <p:nvGrpSpPr>
          <p:cNvPr id="19" name="Group 18" descr="The Center for IDEA Early Childhood Data Systems (The DaSy Center) and the Early Childhood Technical Assistance Center (ECTA Center)"/>
          <p:cNvGrpSpPr/>
          <p:nvPr userDrawn="1"/>
        </p:nvGrpSpPr>
        <p:grpSpPr>
          <a:xfrm>
            <a:off x="5334000" y="5867921"/>
            <a:ext cx="3705225" cy="990079"/>
            <a:chOff x="5334000" y="5867921"/>
            <a:chExt cx="3705225" cy="990079"/>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48400"/>
              <a:ext cx="2486025" cy="541705"/>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grpSp>
      <p:sp>
        <p:nvSpPr>
          <p:cNvPr id="11" name="Rectangle 10" descr="&quot; &quot;"/>
          <p:cNvSpPr/>
          <p:nvPr userDrawn="1"/>
        </p:nvSpPr>
        <p:spPr>
          <a:xfrm>
            <a:off x="-457200" y="-304800"/>
            <a:ext cx="5029200" cy="1603169"/>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96588" y="-76200"/>
            <a:ext cx="1818612" cy="1371600"/>
          </a:xfrm>
          <a:prstGeom prst="rect">
            <a:avLst/>
          </a:prstGeom>
        </p:spPr>
      </p:pic>
      <p:pic>
        <p:nvPicPr>
          <p:cNvPr id="16" name="Picture 15"/>
          <p:cNvPicPr>
            <a:picLocks noChangeAspect="1"/>
          </p:cNvPicPr>
          <p:nvPr userDrawn="1"/>
        </p:nvPicPr>
        <p:blipFill rotWithShape="1">
          <a:blip r:embed="rId5" cstate="print">
            <a:extLst>
              <a:ext uri="{28A0092B-C50C-407E-A947-70E740481C1C}">
                <a14:useLocalDpi xmlns:a14="http://schemas.microsoft.com/office/drawing/2010/main" val="0"/>
              </a:ext>
            </a:extLst>
          </a:blip>
          <a:srcRect r="20961"/>
          <a:stretch/>
        </p:blipFill>
        <p:spPr>
          <a:xfrm>
            <a:off x="7592443" y="-73231"/>
            <a:ext cx="1627757" cy="1371600"/>
          </a:xfrm>
          <a:prstGeom prst="rect">
            <a:avLst/>
          </a:prstGeom>
        </p:spPr>
      </p:pic>
    </p:spTree>
    <p:extLst>
      <p:ext uri="{BB962C8B-B14F-4D97-AF65-F5344CB8AC3E}">
        <p14:creationId xmlns:p14="http://schemas.microsoft.com/office/powerpoint/2010/main" val="17588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vl3pPr>
              <a:buClr>
                <a:srgbClr val="56A0D3"/>
              </a:buClr>
              <a:defRPr/>
            </a:lvl3pPr>
            <a:lvl4pPr>
              <a:buClr>
                <a:srgbClr val="56A0D3"/>
              </a:buClr>
              <a:defRPr/>
            </a:lvl4pPr>
            <a:lvl5pPr>
              <a:buClr>
                <a:srgbClr val="56A0D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descr="&quot; &quot;"/>
          <p:cNvSpPr>
            <a:spLocks noGrp="1"/>
          </p:cNvSpPr>
          <p:nvPr>
            <p:ph type="title"/>
          </p:nvPr>
        </p:nvSpPr>
        <p:spPr>
          <a:xfrm>
            <a:off x="457200" y="274638"/>
            <a:ext cx="8229600" cy="1143000"/>
          </a:xfrm>
          <a:prstGeom prst="rect">
            <a:avLst/>
          </a:prstGeom>
          <a:ln w="12700">
            <a:noFill/>
          </a:ln>
        </p:spPr>
        <p:txBody>
          <a:bodyPr/>
          <a:lstStyle>
            <a:lvl1pPr>
              <a:defRPr>
                <a:latin typeface="Century Gothic" pitchFamily="34" charset="0"/>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8" name="Group 7" descr="&quot; &quot;"/>
          <p:cNvGrpSpPr/>
          <p:nvPr userDrawn="1"/>
        </p:nvGrpSpPr>
        <p:grpSpPr>
          <a:xfrm>
            <a:off x="0" y="6121400"/>
            <a:ext cx="9144000" cy="736600"/>
            <a:chOff x="0" y="6121400"/>
            <a:chExt cx="9144000" cy="736600"/>
          </a:xfrm>
        </p:grpSpPr>
        <p:pic>
          <p:nvPicPr>
            <p:cNvPr id="13"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5" name="Picture 4"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grpSp>
        <p:nvGrpSpPr>
          <p:cNvPr id="7" name="Group 6"/>
          <p:cNvGrpSpPr/>
          <p:nvPr userDrawn="1"/>
        </p:nvGrpSpPr>
        <p:grpSpPr>
          <a:xfrm>
            <a:off x="0" y="-1143000"/>
            <a:ext cx="9144000" cy="1371600"/>
            <a:chOff x="0" y="-1143000"/>
            <a:chExt cx="9144000" cy="1371600"/>
          </a:xfrm>
        </p:grpSpPr>
        <p:sp>
          <p:nvSpPr>
            <p:cNvPr id="10" name="Rectangle 9"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1" name="Rectangle 10"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spTree>
    <p:extLst>
      <p:ext uri="{BB962C8B-B14F-4D97-AF65-F5344CB8AC3E}">
        <p14:creationId xmlns:p14="http://schemas.microsoft.com/office/powerpoint/2010/main" val="288639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noFill/>
          <a:ln w="12700">
            <a:noFill/>
          </a:ln>
        </p:spPr>
        <p:txBody>
          <a:bodyPr/>
          <a:lstStyle>
            <a:lvl1pPr>
              <a:defRPr>
                <a:latin typeface="Century Gothic" panose="020B0502020202020204" pitchFamily="34" charset="0"/>
              </a:defRPr>
            </a:lvl1pPr>
          </a:lstStyle>
          <a:p>
            <a:r>
              <a:rPr lang="en-US" dirty="0"/>
              <a:t>Click to edit Master title style</a:t>
            </a:r>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5" name="Group 4"/>
          <p:cNvGrpSpPr/>
          <p:nvPr userDrawn="1"/>
        </p:nvGrpSpPr>
        <p:grpSpPr>
          <a:xfrm>
            <a:off x="0" y="-1143000"/>
            <a:ext cx="9144000" cy="1371600"/>
            <a:chOff x="0" y="-1143000"/>
            <a:chExt cx="9144000" cy="1371600"/>
          </a:xfrm>
        </p:grpSpPr>
        <p:sp>
          <p:nvSpPr>
            <p:cNvPr id="6" name="Rectangle 5"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7" name="Rectangle 6"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spTree>
    <p:extLst>
      <p:ext uri="{BB962C8B-B14F-4D97-AF65-F5344CB8AC3E}">
        <p14:creationId xmlns:p14="http://schemas.microsoft.com/office/powerpoint/2010/main" val="142969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7" name="Group 6"/>
          <p:cNvGrpSpPr/>
          <p:nvPr userDrawn="1"/>
        </p:nvGrpSpPr>
        <p:grpSpPr>
          <a:xfrm>
            <a:off x="0" y="-1143000"/>
            <a:ext cx="9144000" cy="1371600"/>
            <a:chOff x="0" y="-1143000"/>
            <a:chExt cx="9144000" cy="1371600"/>
          </a:xfrm>
        </p:grpSpPr>
        <p:sp>
          <p:nvSpPr>
            <p:cNvPr id="9" name="Rectangle 8"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0" name="Rectangle 9"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grpSp>
        <p:nvGrpSpPr>
          <p:cNvPr id="11" name="Group 10"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414453923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a:t>Click to add picture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9" name="Group 8"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44903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0" name="Group 9"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258390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2" name="Group 11" descr="&quot; &quot;"/>
          <p:cNvGrpSpPr/>
          <p:nvPr userDrawn="1"/>
        </p:nvGrpSpPr>
        <p:grpSpPr>
          <a:xfrm>
            <a:off x="0" y="6121400"/>
            <a:ext cx="9144000" cy="736600"/>
            <a:chOff x="0" y="6121400"/>
            <a:chExt cx="9144000" cy="736600"/>
          </a:xfrm>
        </p:grpSpPr>
        <p:pic>
          <p:nvPicPr>
            <p:cNvPr id="14" name="Picture 2" descr="Logo for the Center for IDEA Early Childhood Data Systems (The DaSy Cente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6" name="Picture 15" descr="Logo for the Early Childhood Technical Assistance Center (ECTA Cente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120501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8" name="Group 7" descr="&quot; &quot;"/>
          <p:cNvGrpSpPr/>
          <p:nvPr userDrawn="1"/>
        </p:nvGrpSpPr>
        <p:grpSpPr>
          <a:xfrm>
            <a:off x="0" y="6121400"/>
            <a:ext cx="9144000" cy="736600"/>
            <a:chOff x="0" y="6121400"/>
            <a:chExt cx="9144000" cy="736600"/>
          </a:xfrm>
        </p:grpSpPr>
        <p:pic>
          <p:nvPicPr>
            <p:cNvPr id="10"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2" name="Picture 11"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244994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BFE639BA-E2E9-49C0-84CE-7A55A8C6FBC9}"/>
              </a:ext>
            </a:extLst>
          </p:cNvPr>
          <p:cNvSpPr>
            <a:spLocks noGrp="1" noChangeArrowheads="1"/>
          </p:cNvSpPr>
          <p:nvPr>
            <p:ph type="title"/>
          </p:nvPr>
        </p:nvSpPr>
        <p:spPr/>
        <p:txBody>
          <a:bodyPr/>
          <a:lstStyle/>
          <a:p>
            <a:pPr eaLnBrk="1" hangingPunct="1"/>
            <a:r>
              <a:rPr lang="en-US" altLang="en-US" smtClean="0"/>
              <a:t>7-Point Rating </a:t>
            </a:r>
            <a:r>
              <a:rPr lang="en-US" altLang="en-US"/>
              <a:t>Scale Jeopardy</a:t>
            </a:r>
            <a:endParaRPr lang="en-US" altLang="en-US" sz="2400"/>
          </a:p>
        </p:txBody>
      </p:sp>
      <p:graphicFrame>
        <p:nvGraphicFramePr>
          <p:cNvPr id="332832" name="Group 32">
            <a:extLst>
              <a:ext uri="{FF2B5EF4-FFF2-40B4-BE49-F238E27FC236}">
                <a16:creationId xmlns:a16="http://schemas.microsoft.com/office/drawing/2014/main" id="{6032702D-D7ED-4E06-8424-2D7519D76627}"/>
              </a:ext>
            </a:extLst>
          </p:cNvPr>
          <p:cNvGraphicFramePr>
            <a:graphicFrameLocks noGrp="1"/>
          </p:cNvGraphicFramePr>
          <p:nvPr>
            <p:extLst>
              <p:ext uri="{D42A27DB-BD31-4B8C-83A1-F6EECF244321}">
                <p14:modId xmlns:p14="http://schemas.microsoft.com/office/powerpoint/2010/main" val="3433799480"/>
              </p:ext>
            </p:extLst>
          </p:nvPr>
        </p:nvGraphicFramePr>
        <p:xfrm>
          <a:off x="800100" y="1524000"/>
          <a:ext cx="7543800" cy="4114800"/>
        </p:xfrm>
        <a:graphic>
          <a:graphicData uri="http://schemas.openxmlformats.org/drawingml/2006/table">
            <a:tbl>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137160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0" i="0" u="none" strike="noStrike" cap="none" normalizeH="0" baseline="0">
                          <a:ln>
                            <a:noFill/>
                          </a:ln>
                          <a:solidFill>
                            <a:srgbClr val="6600CC"/>
                          </a:solidFill>
                          <a:effectLst/>
                          <a:latin typeface="Tahoma" charset="0"/>
                        </a:rPr>
                        <a:t>Age appropriate functioning – no concerns</a:t>
                      </a:r>
                    </a:p>
                  </a:txBody>
                  <a:tcPr anchor="ctr" horzOverflow="overflow">
                    <a:lnL w="38100" cap="flat" cmpd="sng" algn="ctr">
                      <a:solidFill>
                        <a:srgbClr val="154578"/>
                      </a:solidFill>
                      <a:prstDash val="solid"/>
                      <a:round/>
                      <a:headEnd type="none" w="med" len="med"/>
                      <a:tailEnd type="none" w="med" len="med"/>
                    </a:lnL>
                    <a:lnR w="38100" cap="flat" cmpd="sng" algn="ctr">
                      <a:solidFill>
                        <a:srgbClr val="154578"/>
                      </a:solidFill>
                      <a:prstDash val="solid"/>
                      <a:round/>
                      <a:headEnd type="none" w="med" len="med"/>
                      <a:tailEnd type="none" w="med" len="med"/>
                    </a:lnR>
                    <a:lnT w="38100" cap="flat" cmpd="sng" algn="ctr">
                      <a:solidFill>
                        <a:srgbClr val="154578"/>
                      </a:solidFill>
                      <a:prstDash val="solid"/>
                      <a:round/>
                      <a:headEnd type="none" w="med" len="med"/>
                      <a:tailEnd type="none" w="med" len="med"/>
                    </a:lnT>
                    <a:lnB w="38100" cap="flat" cmpd="sng" algn="ctr">
                      <a:solidFill>
                        <a:srgbClr val="1545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0" i="0" u="none" strike="noStrike" cap="none" normalizeH="0" baseline="0">
                          <a:ln>
                            <a:noFill/>
                          </a:ln>
                          <a:solidFill>
                            <a:srgbClr val="6600CC"/>
                          </a:solidFill>
                          <a:effectLst/>
                          <a:latin typeface="Tahoma" charset="0"/>
                        </a:rPr>
                        <a:t>Mix of age appropriate and not age appropriate functioning</a:t>
                      </a:r>
                    </a:p>
                  </a:txBody>
                  <a:tcPr anchor="ctr" horzOverflow="overflow">
                    <a:lnL w="38100" cap="flat" cmpd="sng" algn="ctr">
                      <a:solidFill>
                        <a:srgbClr val="154578"/>
                      </a:solidFill>
                      <a:prstDash val="solid"/>
                      <a:round/>
                      <a:headEnd type="none" w="med" len="med"/>
                      <a:tailEnd type="none" w="med" len="med"/>
                    </a:lnL>
                    <a:lnR w="38100" cap="flat" cmpd="sng" algn="ctr">
                      <a:solidFill>
                        <a:srgbClr val="154578"/>
                      </a:solidFill>
                      <a:prstDash val="solid"/>
                      <a:round/>
                      <a:headEnd type="none" w="med" len="med"/>
                      <a:tailEnd type="none" w="med" len="med"/>
                    </a:lnR>
                    <a:lnT w="38100" cap="flat" cmpd="sng" algn="ctr">
                      <a:solidFill>
                        <a:srgbClr val="154578"/>
                      </a:solidFill>
                      <a:prstDash val="solid"/>
                      <a:round/>
                      <a:headEnd type="none" w="med" len="med"/>
                      <a:tailEnd type="none" w="med" len="med"/>
                    </a:lnT>
                    <a:lnB w="38100" cap="flat" cmpd="sng" algn="ctr">
                      <a:solidFill>
                        <a:srgbClr val="1545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dirty="0">
                          <a:ln>
                            <a:noFill/>
                          </a:ln>
                          <a:solidFill>
                            <a:srgbClr val="6600CC"/>
                          </a:solidFill>
                          <a:effectLst/>
                          <a:latin typeface="Tahoma" charset="0"/>
                        </a:rPr>
                        <a:t>No age appropriate functioning – not yet showing immediate foundational skills</a:t>
                      </a:r>
                    </a:p>
                  </a:txBody>
                  <a:tcPr anchor="ctr" horzOverflow="overflow">
                    <a:lnL w="38100" cap="flat" cmpd="sng" algn="ctr">
                      <a:solidFill>
                        <a:srgbClr val="154578"/>
                      </a:solidFill>
                      <a:prstDash val="solid"/>
                      <a:round/>
                      <a:headEnd type="none" w="med" len="med"/>
                      <a:tailEnd type="none" w="med" len="med"/>
                    </a:lnL>
                    <a:lnR w="38100" cap="flat" cmpd="sng" algn="ctr">
                      <a:solidFill>
                        <a:srgbClr val="154578"/>
                      </a:solidFill>
                      <a:prstDash val="solid"/>
                      <a:round/>
                      <a:headEnd type="none" w="med" len="med"/>
                      <a:tailEnd type="none" w="med" len="med"/>
                    </a:lnR>
                    <a:lnT w="38100" cap="flat" cmpd="sng" algn="ctr">
                      <a:solidFill>
                        <a:srgbClr val="154578"/>
                      </a:solidFill>
                      <a:prstDash val="solid"/>
                      <a:round/>
                      <a:headEnd type="none" w="med" len="med"/>
                      <a:tailEnd type="none" w="med" len="med"/>
                    </a:lnT>
                    <a:lnB w="38100" cap="flat" cmpd="sng" algn="ctr">
                      <a:solidFill>
                        <a:srgbClr val="1545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7160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0" i="0" u="none" strike="noStrike" cap="none" normalizeH="0" baseline="0">
                          <a:ln>
                            <a:noFill/>
                          </a:ln>
                          <a:solidFill>
                            <a:srgbClr val="6600CC"/>
                          </a:solidFill>
                          <a:effectLst/>
                          <a:latin typeface="Tahoma" charset="0"/>
                        </a:rPr>
                        <a:t>Some age appropriate functioning but very little</a:t>
                      </a:r>
                    </a:p>
                  </a:txBody>
                  <a:tcPr anchor="ctr" horzOverflow="overflow">
                    <a:lnL w="38100" cap="flat" cmpd="sng" algn="ctr">
                      <a:solidFill>
                        <a:srgbClr val="154578"/>
                      </a:solidFill>
                      <a:prstDash val="solid"/>
                      <a:round/>
                      <a:headEnd type="none" w="med" len="med"/>
                      <a:tailEnd type="none" w="med" len="med"/>
                    </a:lnL>
                    <a:lnR w="38100" cap="flat" cmpd="sng" algn="ctr">
                      <a:solidFill>
                        <a:srgbClr val="154578"/>
                      </a:solidFill>
                      <a:prstDash val="solid"/>
                      <a:round/>
                      <a:headEnd type="none" w="med" len="med"/>
                      <a:tailEnd type="none" w="med" len="med"/>
                    </a:lnR>
                    <a:lnT w="38100" cap="flat" cmpd="sng" algn="ctr">
                      <a:solidFill>
                        <a:srgbClr val="154578"/>
                      </a:solidFill>
                      <a:prstDash val="solid"/>
                      <a:round/>
                      <a:headEnd type="none" w="med" len="med"/>
                      <a:tailEnd type="none" w="med" len="med"/>
                    </a:lnT>
                    <a:lnB w="38100" cap="flat" cmpd="sng" algn="ctr">
                      <a:solidFill>
                        <a:srgbClr val="1545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0" i="0" u="none" strike="noStrike" cap="none" normalizeH="0" baseline="0">
                          <a:ln>
                            <a:noFill/>
                          </a:ln>
                          <a:solidFill>
                            <a:srgbClr val="6600CC"/>
                          </a:solidFill>
                          <a:effectLst/>
                          <a:latin typeface="Tahoma" charset="0"/>
                        </a:rPr>
                        <a:t>No age appropriate functioning – lots of immediate foundational skills</a:t>
                      </a:r>
                    </a:p>
                  </a:txBody>
                  <a:tcPr anchor="ctr" horzOverflow="overflow">
                    <a:lnL w="38100" cap="flat" cmpd="sng" algn="ctr">
                      <a:solidFill>
                        <a:srgbClr val="154578"/>
                      </a:solidFill>
                      <a:prstDash val="solid"/>
                      <a:round/>
                      <a:headEnd type="none" w="med" len="med"/>
                      <a:tailEnd type="none" w="med" len="med"/>
                    </a:lnL>
                    <a:lnR w="38100" cap="flat" cmpd="sng" algn="ctr">
                      <a:solidFill>
                        <a:srgbClr val="154578"/>
                      </a:solidFill>
                      <a:prstDash val="solid"/>
                      <a:round/>
                      <a:headEnd type="none" w="med" len="med"/>
                      <a:tailEnd type="none" w="med" len="med"/>
                    </a:lnR>
                    <a:lnT w="38100" cap="flat" cmpd="sng" algn="ctr">
                      <a:solidFill>
                        <a:srgbClr val="154578"/>
                      </a:solidFill>
                      <a:prstDash val="solid"/>
                      <a:round/>
                      <a:headEnd type="none" w="med" len="med"/>
                      <a:tailEnd type="none" w="med" len="med"/>
                    </a:lnT>
                    <a:lnB w="38100" cap="flat" cmpd="sng" algn="ctr">
                      <a:solidFill>
                        <a:srgbClr val="1545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0" i="0" u="none" strike="noStrike" cap="none" normalizeH="0" baseline="0">
                          <a:ln>
                            <a:noFill/>
                          </a:ln>
                          <a:solidFill>
                            <a:srgbClr val="6600CC"/>
                          </a:solidFill>
                          <a:effectLst/>
                          <a:latin typeface="Tahoma" charset="0"/>
                        </a:rPr>
                        <a:t>Age appropriate functioning – some concerns</a:t>
                      </a:r>
                    </a:p>
                  </a:txBody>
                  <a:tcPr anchor="ctr" horzOverflow="overflow">
                    <a:lnL w="38100" cap="flat" cmpd="sng" algn="ctr">
                      <a:solidFill>
                        <a:srgbClr val="154578"/>
                      </a:solidFill>
                      <a:prstDash val="solid"/>
                      <a:round/>
                      <a:headEnd type="none" w="med" len="med"/>
                      <a:tailEnd type="none" w="med" len="med"/>
                    </a:lnL>
                    <a:lnR w="38100" cap="flat" cmpd="sng" algn="ctr">
                      <a:solidFill>
                        <a:srgbClr val="154578"/>
                      </a:solidFill>
                      <a:prstDash val="solid"/>
                      <a:round/>
                      <a:headEnd type="none" w="med" len="med"/>
                      <a:tailEnd type="none" w="med" len="med"/>
                    </a:lnR>
                    <a:lnT w="38100" cap="flat" cmpd="sng" algn="ctr">
                      <a:solidFill>
                        <a:srgbClr val="154578"/>
                      </a:solidFill>
                      <a:prstDash val="solid"/>
                      <a:round/>
                      <a:headEnd type="none" w="med" len="med"/>
                      <a:tailEnd type="none" w="med" len="med"/>
                    </a:lnT>
                    <a:lnB w="38100" cap="flat" cmpd="sng" algn="ctr">
                      <a:solidFill>
                        <a:srgbClr val="1545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60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0" i="0" u="none" strike="noStrike" cap="none" normalizeH="0" baseline="0">
                          <a:ln>
                            <a:noFill/>
                          </a:ln>
                          <a:solidFill>
                            <a:srgbClr val="6600CC"/>
                          </a:solidFill>
                          <a:effectLst/>
                          <a:latin typeface="Tahoma" charset="0"/>
                        </a:rPr>
                        <a:t>Rarely shows age appropriate functioning</a:t>
                      </a:r>
                      <a:endParaRPr kumimoji="0" lang="en-US" sz="2800" b="0" i="0" u="none" strike="noStrike" cap="none" normalizeH="0" baseline="0">
                        <a:ln>
                          <a:noFill/>
                        </a:ln>
                        <a:solidFill>
                          <a:srgbClr val="6600CC"/>
                        </a:solidFill>
                        <a:effectLst/>
                        <a:latin typeface="Tahoma" charset="0"/>
                      </a:endParaRPr>
                    </a:p>
                  </a:txBody>
                  <a:tcPr anchor="ctr" horzOverflow="overflow">
                    <a:lnL w="38100" cap="flat" cmpd="sng" algn="ctr">
                      <a:solidFill>
                        <a:srgbClr val="154578"/>
                      </a:solidFill>
                      <a:prstDash val="solid"/>
                      <a:round/>
                      <a:headEnd type="none" w="med" len="med"/>
                      <a:tailEnd type="none" w="med" len="med"/>
                    </a:lnL>
                    <a:lnR w="38100" cap="flat" cmpd="sng" algn="ctr">
                      <a:solidFill>
                        <a:srgbClr val="154578"/>
                      </a:solidFill>
                      <a:prstDash val="solid"/>
                      <a:round/>
                      <a:headEnd type="none" w="med" len="med"/>
                      <a:tailEnd type="none" w="med" len="med"/>
                    </a:lnR>
                    <a:lnT w="38100" cap="flat" cmpd="sng" algn="ctr">
                      <a:solidFill>
                        <a:srgbClr val="154578"/>
                      </a:solidFill>
                      <a:prstDash val="solid"/>
                      <a:round/>
                      <a:headEnd type="none" w="med" len="med"/>
                      <a:tailEnd type="none" w="med" len="med"/>
                    </a:lnT>
                    <a:lnB w="38100" cap="flat" cmpd="sng" algn="ctr">
                      <a:solidFill>
                        <a:srgbClr val="1545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0" i="0" u="none" strike="noStrike" cap="none" normalizeH="0" baseline="0">
                          <a:ln>
                            <a:noFill/>
                          </a:ln>
                          <a:solidFill>
                            <a:srgbClr val="6600CC"/>
                          </a:solidFill>
                          <a:effectLst/>
                          <a:latin typeface="Tahoma" charset="0"/>
                        </a:rPr>
                        <a:t>No age appropriate functioning – some immediate foundational skills</a:t>
                      </a:r>
                    </a:p>
                  </a:txBody>
                  <a:tcPr anchor="ctr" horzOverflow="overflow">
                    <a:lnL w="38100" cap="flat" cmpd="sng" algn="ctr">
                      <a:solidFill>
                        <a:srgbClr val="154578"/>
                      </a:solidFill>
                      <a:prstDash val="solid"/>
                      <a:round/>
                      <a:headEnd type="none" w="med" len="med"/>
                      <a:tailEnd type="none" w="med" len="med"/>
                    </a:lnL>
                    <a:lnR w="38100" cap="flat" cmpd="sng" algn="ctr">
                      <a:solidFill>
                        <a:srgbClr val="154578"/>
                      </a:solidFill>
                      <a:prstDash val="solid"/>
                      <a:round/>
                      <a:headEnd type="none" w="med" len="med"/>
                      <a:tailEnd type="none" w="med" len="med"/>
                    </a:lnR>
                    <a:lnT w="38100" cap="flat" cmpd="sng" algn="ctr">
                      <a:solidFill>
                        <a:srgbClr val="154578"/>
                      </a:solidFill>
                      <a:prstDash val="solid"/>
                      <a:round/>
                      <a:headEnd type="none" w="med" len="med"/>
                      <a:tailEnd type="none" w="med" len="med"/>
                    </a:lnT>
                    <a:lnB w="38100" cap="flat" cmpd="sng" algn="ctr">
                      <a:solidFill>
                        <a:srgbClr val="1545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0" i="0" u="none" strike="noStrike" cap="none" normalizeH="0" baseline="0" dirty="0">
                          <a:ln>
                            <a:noFill/>
                          </a:ln>
                          <a:solidFill>
                            <a:srgbClr val="6600CC"/>
                          </a:solidFill>
                          <a:effectLst/>
                          <a:latin typeface="Tahoma" charset="0"/>
                        </a:rPr>
                        <a:t>Age appropriate functioning</a:t>
                      </a:r>
                      <a:endParaRPr kumimoji="0" lang="en-US" sz="2400" b="0" i="0" u="none" strike="noStrike" cap="none" normalizeH="0" baseline="0" dirty="0">
                        <a:ln>
                          <a:noFill/>
                        </a:ln>
                        <a:solidFill>
                          <a:srgbClr val="6600CC"/>
                        </a:solidFill>
                        <a:effectLst/>
                        <a:latin typeface="Tahoma" charset="0"/>
                      </a:endParaRPr>
                    </a:p>
                  </a:txBody>
                  <a:tcPr anchor="ctr" horzOverflow="overflow">
                    <a:lnL w="38100" cap="flat" cmpd="sng" algn="ctr">
                      <a:solidFill>
                        <a:srgbClr val="154578"/>
                      </a:solidFill>
                      <a:prstDash val="solid"/>
                      <a:round/>
                      <a:headEnd type="none" w="med" len="med"/>
                      <a:tailEnd type="none" w="med" len="med"/>
                    </a:lnL>
                    <a:lnR w="38100" cap="flat" cmpd="sng" algn="ctr">
                      <a:solidFill>
                        <a:srgbClr val="154578"/>
                      </a:solidFill>
                      <a:prstDash val="solid"/>
                      <a:round/>
                      <a:headEnd type="none" w="med" len="med"/>
                      <a:tailEnd type="none" w="med" len="med"/>
                    </a:lnR>
                    <a:lnT w="38100" cap="flat" cmpd="sng" algn="ctr">
                      <a:solidFill>
                        <a:srgbClr val="154578"/>
                      </a:solidFill>
                      <a:prstDash val="solid"/>
                      <a:round/>
                      <a:headEnd type="none" w="med" len="med"/>
                      <a:tailEnd type="none" w="med" len="med"/>
                    </a:lnT>
                    <a:lnB w="38100" cap="flat" cmpd="sng" algn="ctr">
                      <a:solidFill>
                        <a:srgbClr val="1545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82389" name="Rectangle 21">
            <a:extLst>
              <a:ext uri="{FF2B5EF4-FFF2-40B4-BE49-F238E27FC236}">
                <a16:creationId xmlns:a16="http://schemas.microsoft.com/office/drawing/2014/main" id="{C1C7B229-ABA6-4B2F-957B-A048E17935F6}"/>
              </a:ext>
            </a:extLst>
          </p:cNvPr>
          <p:cNvSpPr>
            <a:spLocks noChangeArrowheads="1"/>
          </p:cNvSpPr>
          <p:nvPr/>
        </p:nvSpPr>
        <p:spPr bwMode="auto">
          <a:xfrm>
            <a:off x="860871" y="1600200"/>
            <a:ext cx="2377440" cy="1219200"/>
          </a:xfrm>
          <a:prstGeom prst="rect">
            <a:avLst/>
          </a:prstGeom>
          <a:solidFill>
            <a:srgbClr val="66FF99"/>
          </a:solidFill>
          <a:ln w="9525">
            <a:solidFill>
              <a:schemeClr val="tx1"/>
            </a:solidFill>
            <a:miter lim="800000"/>
            <a:headEnd/>
            <a:tailEnd/>
          </a:ln>
        </p:spPr>
        <p:txBody>
          <a:bodyPr wrap="none" anchor="ctr"/>
          <a:lstStyle>
            <a:lvl1pPr>
              <a:spcBef>
                <a:spcPct val="20000"/>
              </a:spcBef>
              <a:buChar char="•"/>
              <a:defRPr sz="3200">
                <a:solidFill>
                  <a:srgbClr val="6600CC"/>
                </a:solidFill>
                <a:latin typeface="Tahoma" panose="020B0604030504040204" pitchFamily="34" charset="0"/>
              </a:defRPr>
            </a:lvl1pPr>
            <a:lvl2pPr marL="742950" indent="-285750">
              <a:spcBef>
                <a:spcPct val="20000"/>
              </a:spcBef>
              <a:buChar char="–"/>
              <a:defRPr sz="2800">
                <a:solidFill>
                  <a:srgbClr val="6600CC"/>
                </a:solidFill>
                <a:latin typeface="Tahoma" panose="020B0604030504040204" pitchFamily="34" charset="0"/>
              </a:defRPr>
            </a:lvl2pPr>
            <a:lvl3pPr marL="1143000" indent="-228600">
              <a:spcBef>
                <a:spcPct val="20000"/>
              </a:spcBef>
              <a:buChar char="•"/>
              <a:defRPr sz="2400">
                <a:solidFill>
                  <a:srgbClr val="6600CC"/>
                </a:solidFill>
                <a:latin typeface="Tahoma" panose="020B0604030504040204" pitchFamily="34" charset="0"/>
              </a:defRPr>
            </a:lvl3pPr>
            <a:lvl4pPr marL="1600200" indent="-228600">
              <a:spcBef>
                <a:spcPct val="20000"/>
              </a:spcBef>
              <a:buChar char="–"/>
              <a:defRPr sz="2000">
                <a:solidFill>
                  <a:srgbClr val="6600CC"/>
                </a:solidFill>
                <a:latin typeface="Tahoma" panose="020B0604030504040204" pitchFamily="34" charset="0"/>
              </a:defRPr>
            </a:lvl4pPr>
            <a:lvl5pPr marL="2057400" indent="-228600">
              <a:spcBef>
                <a:spcPct val="20000"/>
              </a:spcBef>
              <a:buChar char="»"/>
              <a:defRPr sz="2000">
                <a:solidFill>
                  <a:srgbClr val="6600CC"/>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6600CC"/>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6600CC"/>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6600CC"/>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6600CC"/>
                </a:solidFill>
                <a:latin typeface="Tahoma" panose="020B0604030504040204" pitchFamily="34" charset="0"/>
              </a:defRPr>
            </a:lvl9pPr>
          </a:lstStyle>
          <a:p>
            <a:pPr algn="ctr">
              <a:spcBef>
                <a:spcPct val="0"/>
              </a:spcBef>
              <a:buFontTx/>
              <a:buNone/>
            </a:pPr>
            <a:r>
              <a:rPr lang="en-US" altLang="en-US" sz="2800" b="0">
                <a:solidFill>
                  <a:srgbClr val="002EC0"/>
                </a:solidFill>
                <a:latin typeface="Arial" panose="020B0604020202020204" pitchFamily="34" charset="0"/>
              </a:rPr>
              <a:t>$100</a:t>
            </a:r>
          </a:p>
        </p:txBody>
      </p:sp>
      <p:sp>
        <p:nvSpPr>
          <p:cNvPr id="1082390" name="Rectangle 22">
            <a:extLst>
              <a:ext uri="{FF2B5EF4-FFF2-40B4-BE49-F238E27FC236}">
                <a16:creationId xmlns:a16="http://schemas.microsoft.com/office/drawing/2014/main" id="{E18C83A0-BFCD-43E6-A1D9-4E5A0995B623}"/>
              </a:ext>
            </a:extLst>
          </p:cNvPr>
          <p:cNvSpPr>
            <a:spLocks noChangeArrowheads="1"/>
          </p:cNvSpPr>
          <p:nvPr/>
        </p:nvSpPr>
        <p:spPr bwMode="auto">
          <a:xfrm>
            <a:off x="860871" y="2971800"/>
            <a:ext cx="2377440" cy="1219200"/>
          </a:xfrm>
          <a:prstGeom prst="rect">
            <a:avLst/>
          </a:prstGeom>
          <a:solidFill>
            <a:srgbClr val="66FF99"/>
          </a:solidFill>
          <a:ln w="9525">
            <a:solidFill>
              <a:schemeClr val="tx1"/>
            </a:solidFill>
            <a:miter lim="800000"/>
            <a:headEnd/>
            <a:tailEnd/>
          </a:ln>
        </p:spPr>
        <p:txBody>
          <a:bodyPr wrap="none" anchor="ctr"/>
          <a:lstStyle>
            <a:lvl1pPr>
              <a:spcBef>
                <a:spcPct val="20000"/>
              </a:spcBef>
              <a:buChar char="•"/>
              <a:defRPr sz="3200">
                <a:solidFill>
                  <a:srgbClr val="6600CC"/>
                </a:solidFill>
                <a:latin typeface="Tahoma" panose="020B0604030504040204" pitchFamily="34" charset="0"/>
              </a:defRPr>
            </a:lvl1pPr>
            <a:lvl2pPr marL="742950" indent="-285750">
              <a:spcBef>
                <a:spcPct val="20000"/>
              </a:spcBef>
              <a:buChar char="–"/>
              <a:defRPr sz="2800">
                <a:solidFill>
                  <a:srgbClr val="6600CC"/>
                </a:solidFill>
                <a:latin typeface="Tahoma" panose="020B0604030504040204" pitchFamily="34" charset="0"/>
              </a:defRPr>
            </a:lvl2pPr>
            <a:lvl3pPr marL="1143000" indent="-228600">
              <a:spcBef>
                <a:spcPct val="20000"/>
              </a:spcBef>
              <a:buChar char="•"/>
              <a:defRPr sz="2400">
                <a:solidFill>
                  <a:srgbClr val="6600CC"/>
                </a:solidFill>
                <a:latin typeface="Tahoma" panose="020B0604030504040204" pitchFamily="34" charset="0"/>
              </a:defRPr>
            </a:lvl3pPr>
            <a:lvl4pPr marL="1600200" indent="-228600">
              <a:spcBef>
                <a:spcPct val="20000"/>
              </a:spcBef>
              <a:buChar char="–"/>
              <a:defRPr sz="2000">
                <a:solidFill>
                  <a:srgbClr val="6600CC"/>
                </a:solidFill>
                <a:latin typeface="Tahoma" panose="020B0604030504040204" pitchFamily="34" charset="0"/>
              </a:defRPr>
            </a:lvl4pPr>
            <a:lvl5pPr marL="2057400" indent="-228600">
              <a:spcBef>
                <a:spcPct val="20000"/>
              </a:spcBef>
              <a:buChar char="»"/>
              <a:defRPr sz="2000">
                <a:solidFill>
                  <a:srgbClr val="6600CC"/>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6600CC"/>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6600CC"/>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6600CC"/>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6600CC"/>
                </a:solidFill>
                <a:latin typeface="Tahoma" panose="020B0604030504040204" pitchFamily="34" charset="0"/>
              </a:defRPr>
            </a:lvl9pPr>
          </a:lstStyle>
          <a:p>
            <a:pPr algn="ctr">
              <a:spcBef>
                <a:spcPct val="0"/>
              </a:spcBef>
              <a:buFontTx/>
              <a:buNone/>
            </a:pPr>
            <a:r>
              <a:rPr lang="en-US" altLang="en-US" sz="2800" b="0">
                <a:solidFill>
                  <a:srgbClr val="002EC0"/>
                </a:solidFill>
                <a:latin typeface="Arial" panose="020B0604020202020204" pitchFamily="34" charset="0"/>
              </a:rPr>
              <a:t>$200</a:t>
            </a:r>
          </a:p>
        </p:txBody>
      </p:sp>
      <p:sp>
        <p:nvSpPr>
          <p:cNvPr id="1082391" name="Rectangle 23">
            <a:extLst>
              <a:ext uri="{FF2B5EF4-FFF2-40B4-BE49-F238E27FC236}">
                <a16:creationId xmlns:a16="http://schemas.microsoft.com/office/drawing/2014/main" id="{CE0F1AC1-D66D-4424-B647-9CBEF8AAD7C1}"/>
              </a:ext>
            </a:extLst>
          </p:cNvPr>
          <p:cNvSpPr>
            <a:spLocks noChangeArrowheads="1"/>
          </p:cNvSpPr>
          <p:nvPr/>
        </p:nvSpPr>
        <p:spPr bwMode="auto">
          <a:xfrm>
            <a:off x="5890701" y="1600200"/>
            <a:ext cx="2377440" cy="1219200"/>
          </a:xfrm>
          <a:prstGeom prst="rect">
            <a:avLst/>
          </a:prstGeom>
          <a:solidFill>
            <a:srgbClr val="9933FF"/>
          </a:solidFill>
          <a:ln w="9525">
            <a:solidFill>
              <a:schemeClr val="tx1"/>
            </a:solidFill>
            <a:miter lim="800000"/>
            <a:headEnd/>
            <a:tailEnd/>
          </a:ln>
        </p:spPr>
        <p:txBody>
          <a:bodyPr wrap="none" anchor="ctr"/>
          <a:lstStyle>
            <a:lvl1pPr>
              <a:spcBef>
                <a:spcPct val="20000"/>
              </a:spcBef>
              <a:buChar char="•"/>
              <a:defRPr sz="3200">
                <a:solidFill>
                  <a:srgbClr val="6600CC"/>
                </a:solidFill>
                <a:latin typeface="Tahoma" panose="020B0604030504040204" pitchFamily="34" charset="0"/>
              </a:defRPr>
            </a:lvl1pPr>
            <a:lvl2pPr marL="742950" indent="-285750">
              <a:spcBef>
                <a:spcPct val="20000"/>
              </a:spcBef>
              <a:buChar char="–"/>
              <a:defRPr sz="2800">
                <a:solidFill>
                  <a:srgbClr val="6600CC"/>
                </a:solidFill>
                <a:latin typeface="Tahoma" panose="020B0604030504040204" pitchFamily="34" charset="0"/>
              </a:defRPr>
            </a:lvl2pPr>
            <a:lvl3pPr marL="1143000" indent="-228600">
              <a:spcBef>
                <a:spcPct val="20000"/>
              </a:spcBef>
              <a:buChar char="•"/>
              <a:defRPr sz="2400">
                <a:solidFill>
                  <a:srgbClr val="6600CC"/>
                </a:solidFill>
                <a:latin typeface="Tahoma" panose="020B0604030504040204" pitchFamily="34" charset="0"/>
              </a:defRPr>
            </a:lvl3pPr>
            <a:lvl4pPr marL="1600200" indent="-228600">
              <a:spcBef>
                <a:spcPct val="20000"/>
              </a:spcBef>
              <a:buChar char="–"/>
              <a:defRPr sz="2000">
                <a:solidFill>
                  <a:srgbClr val="6600CC"/>
                </a:solidFill>
                <a:latin typeface="Tahoma" panose="020B0604030504040204" pitchFamily="34" charset="0"/>
              </a:defRPr>
            </a:lvl4pPr>
            <a:lvl5pPr marL="2057400" indent="-228600">
              <a:spcBef>
                <a:spcPct val="20000"/>
              </a:spcBef>
              <a:buChar char="»"/>
              <a:defRPr sz="2000">
                <a:solidFill>
                  <a:srgbClr val="6600CC"/>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6600CC"/>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6600CC"/>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6600CC"/>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6600CC"/>
                </a:solidFill>
                <a:latin typeface="Tahoma" panose="020B0604030504040204" pitchFamily="34" charset="0"/>
              </a:defRPr>
            </a:lvl9pPr>
          </a:lstStyle>
          <a:p>
            <a:pPr algn="ctr">
              <a:spcBef>
                <a:spcPct val="0"/>
              </a:spcBef>
              <a:buFontTx/>
              <a:buNone/>
            </a:pPr>
            <a:r>
              <a:rPr lang="en-US" altLang="en-US" sz="2800" b="0">
                <a:solidFill>
                  <a:srgbClr val="002EC0"/>
                </a:solidFill>
                <a:latin typeface="Arial" panose="020B0604020202020204" pitchFamily="34" charset="0"/>
              </a:rPr>
              <a:t>$100</a:t>
            </a:r>
          </a:p>
        </p:txBody>
      </p:sp>
      <p:sp>
        <p:nvSpPr>
          <p:cNvPr id="1082392" name="Rectangle 24">
            <a:extLst>
              <a:ext uri="{FF2B5EF4-FFF2-40B4-BE49-F238E27FC236}">
                <a16:creationId xmlns:a16="http://schemas.microsoft.com/office/drawing/2014/main" id="{571EF23D-1E1B-4F94-AC29-EF9CE721D610}"/>
              </a:ext>
            </a:extLst>
          </p:cNvPr>
          <p:cNvSpPr>
            <a:spLocks noChangeArrowheads="1"/>
          </p:cNvSpPr>
          <p:nvPr/>
        </p:nvSpPr>
        <p:spPr bwMode="auto">
          <a:xfrm>
            <a:off x="5890701" y="4343400"/>
            <a:ext cx="2377440" cy="1219200"/>
          </a:xfrm>
          <a:prstGeom prst="rect">
            <a:avLst/>
          </a:prstGeom>
          <a:solidFill>
            <a:srgbClr val="9933FF"/>
          </a:solidFill>
          <a:ln w="9525">
            <a:solidFill>
              <a:schemeClr val="tx1"/>
            </a:solidFill>
            <a:miter lim="800000"/>
            <a:headEnd/>
            <a:tailEnd/>
          </a:ln>
        </p:spPr>
        <p:txBody>
          <a:bodyPr wrap="none" anchor="ctr"/>
          <a:lstStyle>
            <a:lvl1pPr>
              <a:spcBef>
                <a:spcPct val="20000"/>
              </a:spcBef>
              <a:buChar char="•"/>
              <a:defRPr sz="3200">
                <a:solidFill>
                  <a:srgbClr val="6600CC"/>
                </a:solidFill>
                <a:latin typeface="Tahoma" panose="020B0604030504040204" pitchFamily="34" charset="0"/>
              </a:defRPr>
            </a:lvl1pPr>
            <a:lvl2pPr marL="742950" indent="-285750">
              <a:spcBef>
                <a:spcPct val="20000"/>
              </a:spcBef>
              <a:buChar char="–"/>
              <a:defRPr sz="2800">
                <a:solidFill>
                  <a:srgbClr val="6600CC"/>
                </a:solidFill>
                <a:latin typeface="Tahoma" panose="020B0604030504040204" pitchFamily="34" charset="0"/>
              </a:defRPr>
            </a:lvl2pPr>
            <a:lvl3pPr marL="1143000" indent="-228600">
              <a:spcBef>
                <a:spcPct val="20000"/>
              </a:spcBef>
              <a:buChar char="•"/>
              <a:defRPr sz="2400">
                <a:solidFill>
                  <a:srgbClr val="6600CC"/>
                </a:solidFill>
                <a:latin typeface="Tahoma" panose="020B0604030504040204" pitchFamily="34" charset="0"/>
              </a:defRPr>
            </a:lvl3pPr>
            <a:lvl4pPr marL="1600200" indent="-228600">
              <a:spcBef>
                <a:spcPct val="20000"/>
              </a:spcBef>
              <a:buChar char="–"/>
              <a:defRPr sz="2000">
                <a:solidFill>
                  <a:srgbClr val="6600CC"/>
                </a:solidFill>
                <a:latin typeface="Tahoma" panose="020B0604030504040204" pitchFamily="34" charset="0"/>
              </a:defRPr>
            </a:lvl4pPr>
            <a:lvl5pPr marL="2057400" indent="-228600">
              <a:spcBef>
                <a:spcPct val="20000"/>
              </a:spcBef>
              <a:buChar char="»"/>
              <a:defRPr sz="2000">
                <a:solidFill>
                  <a:srgbClr val="6600CC"/>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6600CC"/>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6600CC"/>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6600CC"/>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6600CC"/>
                </a:solidFill>
                <a:latin typeface="Tahoma" panose="020B0604030504040204" pitchFamily="34" charset="0"/>
              </a:defRPr>
            </a:lvl9pPr>
          </a:lstStyle>
          <a:p>
            <a:pPr algn="ctr">
              <a:spcBef>
                <a:spcPct val="0"/>
              </a:spcBef>
              <a:buFontTx/>
              <a:buNone/>
            </a:pPr>
            <a:r>
              <a:rPr lang="en-US" altLang="en-US" sz="2800" b="0">
                <a:solidFill>
                  <a:srgbClr val="002EC0"/>
                </a:solidFill>
                <a:latin typeface="Arial" panose="020B0604020202020204" pitchFamily="34" charset="0"/>
              </a:rPr>
              <a:t>$300</a:t>
            </a:r>
          </a:p>
        </p:txBody>
      </p:sp>
      <p:sp>
        <p:nvSpPr>
          <p:cNvPr id="1082393" name="Rectangle 25">
            <a:extLst>
              <a:ext uri="{FF2B5EF4-FFF2-40B4-BE49-F238E27FC236}">
                <a16:creationId xmlns:a16="http://schemas.microsoft.com/office/drawing/2014/main" id="{71B12624-4F17-40B6-92C0-33525B650372}"/>
              </a:ext>
            </a:extLst>
          </p:cNvPr>
          <p:cNvSpPr>
            <a:spLocks noChangeArrowheads="1"/>
          </p:cNvSpPr>
          <p:nvPr/>
        </p:nvSpPr>
        <p:spPr bwMode="auto">
          <a:xfrm>
            <a:off x="5890701" y="2971800"/>
            <a:ext cx="2377440" cy="1219200"/>
          </a:xfrm>
          <a:prstGeom prst="rect">
            <a:avLst/>
          </a:prstGeom>
          <a:solidFill>
            <a:srgbClr val="9933FF"/>
          </a:solidFill>
          <a:ln w="9525">
            <a:solidFill>
              <a:schemeClr val="tx1"/>
            </a:solidFill>
            <a:miter lim="800000"/>
            <a:headEnd/>
            <a:tailEnd/>
          </a:ln>
        </p:spPr>
        <p:txBody>
          <a:bodyPr wrap="none" anchor="ctr"/>
          <a:lstStyle>
            <a:lvl1pPr>
              <a:spcBef>
                <a:spcPct val="20000"/>
              </a:spcBef>
              <a:buChar char="•"/>
              <a:defRPr sz="3200">
                <a:solidFill>
                  <a:srgbClr val="6600CC"/>
                </a:solidFill>
                <a:latin typeface="Tahoma" panose="020B0604030504040204" pitchFamily="34" charset="0"/>
              </a:defRPr>
            </a:lvl1pPr>
            <a:lvl2pPr marL="742950" indent="-285750">
              <a:spcBef>
                <a:spcPct val="20000"/>
              </a:spcBef>
              <a:buChar char="–"/>
              <a:defRPr sz="2800">
                <a:solidFill>
                  <a:srgbClr val="6600CC"/>
                </a:solidFill>
                <a:latin typeface="Tahoma" panose="020B0604030504040204" pitchFamily="34" charset="0"/>
              </a:defRPr>
            </a:lvl2pPr>
            <a:lvl3pPr marL="1143000" indent="-228600">
              <a:spcBef>
                <a:spcPct val="20000"/>
              </a:spcBef>
              <a:buChar char="•"/>
              <a:defRPr sz="2400">
                <a:solidFill>
                  <a:srgbClr val="6600CC"/>
                </a:solidFill>
                <a:latin typeface="Tahoma" panose="020B0604030504040204" pitchFamily="34" charset="0"/>
              </a:defRPr>
            </a:lvl3pPr>
            <a:lvl4pPr marL="1600200" indent="-228600">
              <a:spcBef>
                <a:spcPct val="20000"/>
              </a:spcBef>
              <a:buChar char="–"/>
              <a:defRPr sz="2000">
                <a:solidFill>
                  <a:srgbClr val="6600CC"/>
                </a:solidFill>
                <a:latin typeface="Tahoma" panose="020B0604030504040204" pitchFamily="34" charset="0"/>
              </a:defRPr>
            </a:lvl4pPr>
            <a:lvl5pPr marL="2057400" indent="-228600">
              <a:spcBef>
                <a:spcPct val="20000"/>
              </a:spcBef>
              <a:buChar char="»"/>
              <a:defRPr sz="2000">
                <a:solidFill>
                  <a:srgbClr val="6600CC"/>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6600CC"/>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6600CC"/>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6600CC"/>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6600CC"/>
                </a:solidFill>
                <a:latin typeface="Tahoma" panose="020B0604030504040204" pitchFamily="34" charset="0"/>
              </a:defRPr>
            </a:lvl9pPr>
          </a:lstStyle>
          <a:p>
            <a:pPr algn="ctr">
              <a:spcBef>
                <a:spcPct val="0"/>
              </a:spcBef>
              <a:buFontTx/>
              <a:buNone/>
            </a:pPr>
            <a:r>
              <a:rPr lang="en-US" altLang="en-US" sz="2800" b="0">
                <a:solidFill>
                  <a:srgbClr val="002EC0"/>
                </a:solidFill>
                <a:latin typeface="Arial" panose="020B0604020202020204" pitchFamily="34" charset="0"/>
              </a:rPr>
              <a:t>$200</a:t>
            </a:r>
          </a:p>
        </p:txBody>
      </p:sp>
      <p:sp>
        <p:nvSpPr>
          <p:cNvPr id="1082394" name="Rectangle 26">
            <a:extLst>
              <a:ext uri="{FF2B5EF4-FFF2-40B4-BE49-F238E27FC236}">
                <a16:creationId xmlns:a16="http://schemas.microsoft.com/office/drawing/2014/main" id="{7071A32A-82AE-4A2F-B29F-AC84087F417C}"/>
              </a:ext>
            </a:extLst>
          </p:cNvPr>
          <p:cNvSpPr>
            <a:spLocks noChangeArrowheads="1"/>
          </p:cNvSpPr>
          <p:nvPr/>
        </p:nvSpPr>
        <p:spPr bwMode="auto">
          <a:xfrm>
            <a:off x="3383532" y="4343400"/>
            <a:ext cx="2377440" cy="1219200"/>
          </a:xfrm>
          <a:prstGeom prst="rect">
            <a:avLst/>
          </a:prstGeom>
          <a:solidFill>
            <a:srgbClr val="FFCC66"/>
          </a:solidFill>
          <a:ln w="9525">
            <a:solidFill>
              <a:schemeClr val="tx1"/>
            </a:solidFill>
            <a:miter lim="800000"/>
            <a:headEnd/>
            <a:tailEnd/>
          </a:ln>
        </p:spPr>
        <p:txBody>
          <a:bodyPr wrap="none" anchor="ctr"/>
          <a:lstStyle>
            <a:lvl1pPr>
              <a:spcBef>
                <a:spcPct val="20000"/>
              </a:spcBef>
              <a:buChar char="•"/>
              <a:defRPr sz="3200">
                <a:solidFill>
                  <a:srgbClr val="6600CC"/>
                </a:solidFill>
                <a:latin typeface="Tahoma" panose="020B0604030504040204" pitchFamily="34" charset="0"/>
              </a:defRPr>
            </a:lvl1pPr>
            <a:lvl2pPr marL="742950" indent="-285750">
              <a:spcBef>
                <a:spcPct val="20000"/>
              </a:spcBef>
              <a:buChar char="–"/>
              <a:defRPr sz="2800">
                <a:solidFill>
                  <a:srgbClr val="6600CC"/>
                </a:solidFill>
                <a:latin typeface="Tahoma" panose="020B0604030504040204" pitchFamily="34" charset="0"/>
              </a:defRPr>
            </a:lvl2pPr>
            <a:lvl3pPr marL="1143000" indent="-228600">
              <a:spcBef>
                <a:spcPct val="20000"/>
              </a:spcBef>
              <a:buChar char="•"/>
              <a:defRPr sz="2400">
                <a:solidFill>
                  <a:srgbClr val="6600CC"/>
                </a:solidFill>
                <a:latin typeface="Tahoma" panose="020B0604030504040204" pitchFamily="34" charset="0"/>
              </a:defRPr>
            </a:lvl3pPr>
            <a:lvl4pPr marL="1600200" indent="-228600">
              <a:spcBef>
                <a:spcPct val="20000"/>
              </a:spcBef>
              <a:buChar char="–"/>
              <a:defRPr sz="2000">
                <a:solidFill>
                  <a:srgbClr val="6600CC"/>
                </a:solidFill>
                <a:latin typeface="Tahoma" panose="020B0604030504040204" pitchFamily="34" charset="0"/>
              </a:defRPr>
            </a:lvl4pPr>
            <a:lvl5pPr marL="2057400" indent="-228600">
              <a:spcBef>
                <a:spcPct val="20000"/>
              </a:spcBef>
              <a:buChar char="»"/>
              <a:defRPr sz="2000">
                <a:solidFill>
                  <a:srgbClr val="6600CC"/>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6600CC"/>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6600CC"/>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6600CC"/>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6600CC"/>
                </a:solidFill>
                <a:latin typeface="Tahoma" panose="020B0604030504040204" pitchFamily="34" charset="0"/>
              </a:defRPr>
            </a:lvl9pPr>
          </a:lstStyle>
          <a:p>
            <a:pPr algn="ctr">
              <a:spcBef>
                <a:spcPct val="0"/>
              </a:spcBef>
              <a:buFontTx/>
              <a:buNone/>
            </a:pPr>
            <a:r>
              <a:rPr lang="en-US" altLang="en-US" sz="2800" b="0">
                <a:solidFill>
                  <a:srgbClr val="002EC0"/>
                </a:solidFill>
                <a:latin typeface="Arial" panose="020B0604020202020204" pitchFamily="34" charset="0"/>
              </a:rPr>
              <a:t>$300</a:t>
            </a:r>
          </a:p>
        </p:txBody>
      </p:sp>
      <p:sp>
        <p:nvSpPr>
          <p:cNvPr id="1082395" name="Rectangle 27">
            <a:extLst>
              <a:ext uri="{FF2B5EF4-FFF2-40B4-BE49-F238E27FC236}">
                <a16:creationId xmlns:a16="http://schemas.microsoft.com/office/drawing/2014/main" id="{8193D0FF-BABB-4236-A011-0EB2F632B8CA}"/>
              </a:ext>
            </a:extLst>
          </p:cNvPr>
          <p:cNvSpPr>
            <a:spLocks noChangeArrowheads="1"/>
          </p:cNvSpPr>
          <p:nvPr/>
        </p:nvSpPr>
        <p:spPr bwMode="auto">
          <a:xfrm>
            <a:off x="3383532" y="2971800"/>
            <a:ext cx="2377440" cy="1219200"/>
          </a:xfrm>
          <a:prstGeom prst="rect">
            <a:avLst/>
          </a:prstGeom>
          <a:solidFill>
            <a:srgbClr val="FFCC66"/>
          </a:solidFill>
          <a:ln w="9525">
            <a:solidFill>
              <a:schemeClr val="tx1"/>
            </a:solidFill>
            <a:miter lim="800000"/>
            <a:headEnd/>
            <a:tailEnd/>
          </a:ln>
        </p:spPr>
        <p:txBody>
          <a:bodyPr wrap="none" anchor="ctr"/>
          <a:lstStyle>
            <a:lvl1pPr>
              <a:spcBef>
                <a:spcPct val="20000"/>
              </a:spcBef>
              <a:buChar char="•"/>
              <a:defRPr sz="3200">
                <a:solidFill>
                  <a:srgbClr val="6600CC"/>
                </a:solidFill>
                <a:latin typeface="Tahoma" panose="020B0604030504040204" pitchFamily="34" charset="0"/>
              </a:defRPr>
            </a:lvl1pPr>
            <a:lvl2pPr marL="742950" indent="-285750">
              <a:spcBef>
                <a:spcPct val="20000"/>
              </a:spcBef>
              <a:buChar char="–"/>
              <a:defRPr sz="2800">
                <a:solidFill>
                  <a:srgbClr val="6600CC"/>
                </a:solidFill>
                <a:latin typeface="Tahoma" panose="020B0604030504040204" pitchFamily="34" charset="0"/>
              </a:defRPr>
            </a:lvl2pPr>
            <a:lvl3pPr marL="1143000" indent="-228600">
              <a:spcBef>
                <a:spcPct val="20000"/>
              </a:spcBef>
              <a:buChar char="•"/>
              <a:defRPr sz="2400">
                <a:solidFill>
                  <a:srgbClr val="6600CC"/>
                </a:solidFill>
                <a:latin typeface="Tahoma" panose="020B0604030504040204" pitchFamily="34" charset="0"/>
              </a:defRPr>
            </a:lvl3pPr>
            <a:lvl4pPr marL="1600200" indent="-228600">
              <a:spcBef>
                <a:spcPct val="20000"/>
              </a:spcBef>
              <a:buChar char="–"/>
              <a:defRPr sz="2000">
                <a:solidFill>
                  <a:srgbClr val="6600CC"/>
                </a:solidFill>
                <a:latin typeface="Tahoma" panose="020B0604030504040204" pitchFamily="34" charset="0"/>
              </a:defRPr>
            </a:lvl4pPr>
            <a:lvl5pPr marL="2057400" indent="-228600">
              <a:spcBef>
                <a:spcPct val="20000"/>
              </a:spcBef>
              <a:buChar char="»"/>
              <a:defRPr sz="2000">
                <a:solidFill>
                  <a:srgbClr val="6600CC"/>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6600CC"/>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6600CC"/>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6600CC"/>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6600CC"/>
                </a:solidFill>
                <a:latin typeface="Tahoma" panose="020B0604030504040204" pitchFamily="34" charset="0"/>
              </a:defRPr>
            </a:lvl9pPr>
          </a:lstStyle>
          <a:p>
            <a:pPr algn="ctr">
              <a:spcBef>
                <a:spcPct val="0"/>
              </a:spcBef>
              <a:buFontTx/>
              <a:buNone/>
            </a:pPr>
            <a:r>
              <a:rPr lang="en-US" altLang="en-US" sz="2800" b="0" dirty="0">
                <a:solidFill>
                  <a:srgbClr val="002EC0"/>
                </a:solidFill>
                <a:latin typeface="Arial" panose="020B0604020202020204" pitchFamily="34" charset="0"/>
              </a:rPr>
              <a:t>$200</a:t>
            </a:r>
          </a:p>
        </p:txBody>
      </p:sp>
      <p:sp>
        <p:nvSpPr>
          <p:cNvPr id="1082396" name="Rectangle 28">
            <a:extLst>
              <a:ext uri="{FF2B5EF4-FFF2-40B4-BE49-F238E27FC236}">
                <a16:creationId xmlns:a16="http://schemas.microsoft.com/office/drawing/2014/main" id="{17E32996-2096-48FA-9677-DB11899D63A1}"/>
              </a:ext>
            </a:extLst>
          </p:cNvPr>
          <p:cNvSpPr>
            <a:spLocks noChangeArrowheads="1"/>
          </p:cNvSpPr>
          <p:nvPr/>
        </p:nvSpPr>
        <p:spPr bwMode="auto">
          <a:xfrm>
            <a:off x="3383532" y="1600200"/>
            <a:ext cx="2377440" cy="1219200"/>
          </a:xfrm>
          <a:prstGeom prst="rect">
            <a:avLst/>
          </a:prstGeom>
          <a:solidFill>
            <a:srgbClr val="FFCC66"/>
          </a:solidFill>
          <a:ln w="9525">
            <a:solidFill>
              <a:schemeClr val="tx1"/>
            </a:solidFill>
            <a:miter lim="800000"/>
            <a:headEnd/>
            <a:tailEnd/>
          </a:ln>
        </p:spPr>
        <p:txBody>
          <a:bodyPr wrap="none" anchor="ctr"/>
          <a:lstStyle>
            <a:lvl1pPr>
              <a:spcBef>
                <a:spcPct val="20000"/>
              </a:spcBef>
              <a:buChar char="•"/>
              <a:defRPr sz="3200">
                <a:solidFill>
                  <a:srgbClr val="6600CC"/>
                </a:solidFill>
                <a:latin typeface="Tahoma" panose="020B0604030504040204" pitchFamily="34" charset="0"/>
              </a:defRPr>
            </a:lvl1pPr>
            <a:lvl2pPr marL="742950" indent="-285750">
              <a:spcBef>
                <a:spcPct val="20000"/>
              </a:spcBef>
              <a:buChar char="–"/>
              <a:defRPr sz="2800">
                <a:solidFill>
                  <a:srgbClr val="6600CC"/>
                </a:solidFill>
                <a:latin typeface="Tahoma" panose="020B0604030504040204" pitchFamily="34" charset="0"/>
              </a:defRPr>
            </a:lvl2pPr>
            <a:lvl3pPr marL="1143000" indent="-228600">
              <a:spcBef>
                <a:spcPct val="20000"/>
              </a:spcBef>
              <a:buChar char="•"/>
              <a:defRPr sz="2400">
                <a:solidFill>
                  <a:srgbClr val="6600CC"/>
                </a:solidFill>
                <a:latin typeface="Tahoma" panose="020B0604030504040204" pitchFamily="34" charset="0"/>
              </a:defRPr>
            </a:lvl3pPr>
            <a:lvl4pPr marL="1600200" indent="-228600">
              <a:spcBef>
                <a:spcPct val="20000"/>
              </a:spcBef>
              <a:buChar char="–"/>
              <a:defRPr sz="2000">
                <a:solidFill>
                  <a:srgbClr val="6600CC"/>
                </a:solidFill>
                <a:latin typeface="Tahoma" panose="020B0604030504040204" pitchFamily="34" charset="0"/>
              </a:defRPr>
            </a:lvl4pPr>
            <a:lvl5pPr marL="2057400" indent="-228600">
              <a:spcBef>
                <a:spcPct val="20000"/>
              </a:spcBef>
              <a:buChar char="»"/>
              <a:defRPr sz="2000">
                <a:solidFill>
                  <a:srgbClr val="6600CC"/>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6600CC"/>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6600CC"/>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6600CC"/>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6600CC"/>
                </a:solidFill>
                <a:latin typeface="Tahoma" panose="020B0604030504040204" pitchFamily="34" charset="0"/>
              </a:defRPr>
            </a:lvl9pPr>
          </a:lstStyle>
          <a:p>
            <a:pPr algn="ctr">
              <a:spcBef>
                <a:spcPct val="0"/>
              </a:spcBef>
              <a:buFontTx/>
              <a:buNone/>
            </a:pPr>
            <a:r>
              <a:rPr lang="en-US" altLang="en-US" sz="2800" b="0" dirty="0">
                <a:solidFill>
                  <a:srgbClr val="002EC0"/>
                </a:solidFill>
                <a:latin typeface="Arial" panose="020B0604020202020204" pitchFamily="34" charset="0"/>
              </a:rPr>
              <a:t>$100</a:t>
            </a:r>
          </a:p>
        </p:txBody>
      </p:sp>
      <p:sp>
        <p:nvSpPr>
          <p:cNvPr id="1082397" name="Rectangle 29">
            <a:extLst>
              <a:ext uri="{FF2B5EF4-FFF2-40B4-BE49-F238E27FC236}">
                <a16:creationId xmlns:a16="http://schemas.microsoft.com/office/drawing/2014/main" id="{9DE78298-E7EC-4A1C-A748-181F53405B9D}"/>
              </a:ext>
            </a:extLst>
          </p:cNvPr>
          <p:cNvSpPr>
            <a:spLocks noChangeArrowheads="1"/>
          </p:cNvSpPr>
          <p:nvPr/>
        </p:nvSpPr>
        <p:spPr bwMode="auto">
          <a:xfrm>
            <a:off x="860871" y="4343400"/>
            <a:ext cx="2377440" cy="1219200"/>
          </a:xfrm>
          <a:prstGeom prst="rect">
            <a:avLst/>
          </a:prstGeom>
          <a:solidFill>
            <a:srgbClr val="66FF99"/>
          </a:solidFill>
          <a:ln w="9525">
            <a:solidFill>
              <a:schemeClr val="tx1"/>
            </a:solidFill>
            <a:miter lim="800000"/>
            <a:headEnd/>
            <a:tailEnd/>
          </a:ln>
        </p:spPr>
        <p:txBody>
          <a:bodyPr wrap="none" anchor="ctr"/>
          <a:lstStyle>
            <a:lvl1pPr>
              <a:spcBef>
                <a:spcPct val="20000"/>
              </a:spcBef>
              <a:buChar char="•"/>
              <a:defRPr sz="3200">
                <a:solidFill>
                  <a:srgbClr val="6600CC"/>
                </a:solidFill>
                <a:latin typeface="Tahoma" panose="020B0604030504040204" pitchFamily="34" charset="0"/>
              </a:defRPr>
            </a:lvl1pPr>
            <a:lvl2pPr marL="742950" indent="-285750">
              <a:spcBef>
                <a:spcPct val="20000"/>
              </a:spcBef>
              <a:buChar char="–"/>
              <a:defRPr sz="2800">
                <a:solidFill>
                  <a:srgbClr val="6600CC"/>
                </a:solidFill>
                <a:latin typeface="Tahoma" panose="020B0604030504040204" pitchFamily="34" charset="0"/>
              </a:defRPr>
            </a:lvl2pPr>
            <a:lvl3pPr marL="1143000" indent="-228600">
              <a:spcBef>
                <a:spcPct val="20000"/>
              </a:spcBef>
              <a:buChar char="•"/>
              <a:defRPr sz="2400">
                <a:solidFill>
                  <a:srgbClr val="6600CC"/>
                </a:solidFill>
                <a:latin typeface="Tahoma" panose="020B0604030504040204" pitchFamily="34" charset="0"/>
              </a:defRPr>
            </a:lvl3pPr>
            <a:lvl4pPr marL="1600200" indent="-228600">
              <a:spcBef>
                <a:spcPct val="20000"/>
              </a:spcBef>
              <a:buChar char="–"/>
              <a:defRPr sz="2000">
                <a:solidFill>
                  <a:srgbClr val="6600CC"/>
                </a:solidFill>
                <a:latin typeface="Tahoma" panose="020B0604030504040204" pitchFamily="34" charset="0"/>
              </a:defRPr>
            </a:lvl4pPr>
            <a:lvl5pPr marL="2057400" indent="-228600">
              <a:spcBef>
                <a:spcPct val="20000"/>
              </a:spcBef>
              <a:buChar char="»"/>
              <a:defRPr sz="2000">
                <a:solidFill>
                  <a:srgbClr val="6600CC"/>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6600CC"/>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6600CC"/>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6600CC"/>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6600CC"/>
                </a:solidFill>
                <a:latin typeface="Tahoma" panose="020B0604030504040204" pitchFamily="34" charset="0"/>
              </a:defRPr>
            </a:lvl9pPr>
          </a:lstStyle>
          <a:p>
            <a:pPr algn="ctr">
              <a:spcBef>
                <a:spcPct val="0"/>
              </a:spcBef>
              <a:buFontTx/>
              <a:buNone/>
            </a:pPr>
            <a:r>
              <a:rPr lang="en-US" altLang="en-US" sz="2800" b="0">
                <a:solidFill>
                  <a:srgbClr val="002EC0"/>
                </a:solidFill>
                <a:latin typeface="Arial" panose="020B0604020202020204" pitchFamily="34" charset="0"/>
              </a:rPr>
              <a:t>$300</a:t>
            </a:r>
          </a:p>
        </p:txBody>
      </p:sp>
    </p:spTree>
    <p:extLst>
      <p:ext uri="{BB962C8B-B14F-4D97-AF65-F5344CB8AC3E}">
        <p14:creationId xmlns:p14="http://schemas.microsoft.com/office/powerpoint/2010/main" val="9330383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82389"/>
                    </p:tgtEl>
                  </p:cond>
                </p:stCondLst>
                <p:endSync evt="end" delay="0">
                  <p:rtn val="all"/>
                </p:endSync>
                <p:childTnLst>
                  <p:par>
                    <p:cTn id="3" fill="hold">
                      <p:stCondLst>
                        <p:cond delay="0"/>
                      </p:stCondLst>
                      <p:childTnLst>
                        <p:par>
                          <p:cTn id="4" fill="hold">
                            <p:stCondLst>
                              <p:cond delay="0"/>
                            </p:stCondLst>
                            <p:childTnLst>
                              <p:par>
                                <p:cTn id="5" presetID="18" presetClass="exit" presetSubtype="9" fill="hold" grpId="0" nodeType="clickEffect">
                                  <p:stCondLst>
                                    <p:cond delay="0"/>
                                  </p:stCondLst>
                                  <p:childTnLst>
                                    <p:animEffect transition="out" filter="strips(upLeft)">
                                      <p:cBhvr>
                                        <p:cTn id="6" dur="500"/>
                                        <p:tgtEl>
                                          <p:spTgt spid="1082389"/>
                                        </p:tgtEl>
                                      </p:cBhvr>
                                    </p:animEffect>
                                    <p:set>
                                      <p:cBhvr>
                                        <p:cTn id="7" dur="1" fill="hold">
                                          <p:stCondLst>
                                            <p:cond delay="499"/>
                                          </p:stCondLst>
                                        </p:cTn>
                                        <p:tgtEl>
                                          <p:spTgt spid="1082389"/>
                                        </p:tgtEl>
                                        <p:attrNameLst>
                                          <p:attrName>style.visibility</p:attrName>
                                        </p:attrNameLst>
                                      </p:cBhvr>
                                      <p:to>
                                        <p:strVal val="hidden"/>
                                      </p:to>
                                    </p:set>
                                  </p:childTnLst>
                                </p:cTn>
                              </p:par>
                            </p:childTnLst>
                          </p:cTn>
                        </p:par>
                      </p:childTnLst>
                    </p:cTn>
                  </p:par>
                </p:childTnLst>
              </p:cTn>
              <p:nextCondLst>
                <p:cond evt="onClick" delay="0">
                  <p:tgtEl>
                    <p:spTgt spid="1082389"/>
                  </p:tgtEl>
                </p:cond>
              </p:nextCondLst>
            </p:seq>
            <p:seq concurrent="1" nextAc="seek">
              <p:cTn id="8" restart="whenNotActive" fill="hold" evtFilter="cancelBubble" nodeType="interactiveSeq">
                <p:stCondLst>
                  <p:cond evt="onClick" delay="0">
                    <p:tgtEl>
                      <p:spTgt spid="1082396"/>
                    </p:tgtEl>
                  </p:cond>
                </p:stCondLst>
                <p:endSync evt="end" delay="0">
                  <p:rtn val="all"/>
                </p:endSync>
                <p:childTnLst>
                  <p:par>
                    <p:cTn id="9" fill="hold">
                      <p:stCondLst>
                        <p:cond delay="0"/>
                      </p:stCondLst>
                      <p:childTnLst>
                        <p:par>
                          <p:cTn id="10" fill="hold">
                            <p:stCondLst>
                              <p:cond delay="0"/>
                            </p:stCondLst>
                            <p:childTnLst>
                              <p:par>
                                <p:cTn id="11" presetID="18" presetClass="exit" presetSubtype="9" fill="hold" grpId="0" nodeType="clickEffect">
                                  <p:stCondLst>
                                    <p:cond delay="0"/>
                                  </p:stCondLst>
                                  <p:childTnLst>
                                    <p:animEffect transition="out" filter="strips(upLeft)">
                                      <p:cBhvr>
                                        <p:cTn id="12" dur="500"/>
                                        <p:tgtEl>
                                          <p:spTgt spid="1082396"/>
                                        </p:tgtEl>
                                      </p:cBhvr>
                                    </p:animEffect>
                                    <p:set>
                                      <p:cBhvr>
                                        <p:cTn id="13" dur="1" fill="hold">
                                          <p:stCondLst>
                                            <p:cond delay="499"/>
                                          </p:stCondLst>
                                        </p:cTn>
                                        <p:tgtEl>
                                          <p:spTgt spid="1082396"/>
                                        </p:tgtEl>
                                        <p:attrNameLst>
                                          <p:attrName>style.visibility</p:attrName>
                                        </p:attrNameLst>
                                      </p:cBhvr>
                                      <p:to>
                                        <p:strVal val="hidden"/>
                                      </p:to>
                                    </p:set>
                                  </p:childTnLst>
                                </p:cTn>
                              </p:par>
                            </p:childTnLst>
                          </p:cTn>
                        </p:par>
                      </p:childTnLst>
                    </p:cTn>
                  </p:par>
                </p:childTnLst>
              </p:cTn>
              <p:nextCondLst>
                <p:cond evt="onClick" delay="0">
                  <p:tgtEl>
                    <p:spTgt spid="1082396"/>
                  </p:tgtEl>
                </p:cond>
              </p:nextCondLst>
            </p:seq>
            <p:seq concurrent="1" nextAc="seek">
              <p:cTn id="14" restart="whenNotActive" fill="hold" evtFilter="cancelBubble" nodeType="interactiveSeq">
                <p:stCondLst>
                  <p:cond evt="onClick" delay="0">
                    <p:tgtEl>
                      <p:spTgt spid="1082391"/>
                    </p:tgtEl>
                  </p:cond>
                </p:stCondLst>
                <p:endSync evt="end" delay="0">
                  <p:rtn val="all"/>
                </p:endSync>
                <p:childTnLst>
                  <p:par>
                    <p:cTn id="15" fill="hold">
                      <p:stCondLst>
                        <p:cond delay="0"/>
                      </p:stCondLst>
                      <p:childTnLst>
                        <p:par>
                          <p:cTn id="16" fill="hold">
                            <p:stCondLst>
                              <p:cond delay="0"/>
                            </p:stCondLst>
                            <p:childTnLst>
                              <p:par>
                                <p:cTn id="17" presetID="18" presetClass="exit" presetSubtype="12" fill="hold" grpId="0" nodeType="clickEffect">
                                  <p:stCondLst>
                                    <p:cond delay="0"/>
                                  </p:stCondLst>
                                  <p:childTnLst>
                                    <p:animEffect transition="out" filter="strips(downLeft)">
                                      <p:cBhvr>
                                        <p:cTn id="18" dur="500"/>
                                        <p:tgtEl>
                                          <p:spTgt spid="1082391"/>
                                        </p:tgtEl>
                                      </p:cBhvr>
                                    </p:animEffect>
                                    <p:set>
                                      <p:cBhvr>
                                        <p:cTn id="19" dur="1" fill="hold">
                                          <p:stCondLst>
                                            <p:cond delay="499"/>
                                          </p:stCondLst>
                                        </p:cTn>
                                        <p:tgtEl>
                                          <p:spTgt spid="1082391"/>
                                        </p:tgtEl>
                                        <p:attrNameLst>
                                          <p:attrName>style.visibility</p:attrName>
                                        </p:attrNameLst>
                                      </p:cBhvr>
                                      <p:to>
                                        <p:strVal val="hidden"/>
                                      </p:to>
                                    </p:set>
                                  </p:childTnLst>
                                  <p:subTnLst>
                                    <p:cmd type="evt" cmd="onstopaudio">
                                      <p:cBhvr>
                                        <p:cTn display="0" masterRel="sameClick">
                                          <p:stCondLst>
                                            <p:cond evt="begin" delay="0">
                                              <p:tn val="17"/>
                                            </p:cond>
                                          </p:stCondLst>
                                        </p:cTn>
                                        <p:tgtEl>
                                          <p:sldTgt/>
                                        </p:tgtEl>
                                      </p:cBhvr>
                                    </p:cmd>
                                  </p:subTnLst>
                                </p:cTn>
                              </p:par>
                            </p:childTnLst>
                          </p:cTn>
                        </p:par>
                      </p:childTnLst>
                    </p:cTn>
                  </p:par>
                </p:childTnLst>
              </p:cTn>
              <p:nextCondLst>
                <p:cond evt="onClick" delay="0">
                  <p:tgtEl>
                    <p:spTgt spid="1082391"/>
                  </p:tgtEl>
                </p:cond>
              </p:nextCondLst>
            </p:seq>
            <p:seq concurrent="1" nextAc="seek">
              <p:cTn id="20" restart="whenNotActive" fill="hold" evtFilter="cancelBubble" nodeType="interactiveSeq">
                <p:stCondLst>
                  <p:cond evt="onClick" delay="0">
                    <p:tgtEl>
                      <p:spTgt spid="1082397"/>
                    </p:tgtEl>
                  </p:cond>
                </p:stCondLst>
                <p:endSync evt="end" delay="0">
                  <p:rtn val="all"/>
                </p:endSync>
                <p:childTnLst>
                  <p:par>
                    <p:cTn id="21" fill="hold">
                      <p:stCondLst>
                        <p:cond delay="0"/>
                      </p:stCondLst>
                      <p:childTnLst>
                        <p:par>
                          <p:cTn id="22" fill="hold">
                            <p:stCondLst>
                              <p:cond delay="0"/>
                            </p:stCondLst>
                            <p:childTnLst>
                              <p:par>
                                <p:cTn id="23" presetID="18" presetClass="exit" presetSubtype="12" fill="hold" grpId="0" nodeType="clickEffect">
                                  <p:stCondLst>
                                    <p:cond delay="0"/>
                                  </p:stCondLst>
                                  <p:childTnLst>
                                    <p:animEffect transition="out" filter="strips(downLeft)">
                                      <p:cBhvr>
                                        <p:cTn id="24" dur="500"/>
                                        <p:tgtEl>
                                          <p:spTgt spid="1082397"/>
                                        </p:tgtEl>
                                      </p:cBhvr>
                                    </p:animEffect>
                                    <p:set>
                                      <p:cBhvr>
                                        <p:cTn id="25" dur="1" fill="hold">
                                          <p:stCondLst>
                                            <p:cond delay="499"/>
                                          </p:stCondLst>
                                        </p:cTn>
                                        <p:tgtEl>
                                          <p:spTgt spid="1082397"/>
                                        </p:tgtEl>
                                        <p:attrNameLst>
                                          <p:attrName>style.visibility</p:attrName>
                                        </p:attrNameLst>
                                      </p:cBhvr>
                                      <p:to>
                                        <p:strVal val="hidden"/>
                                      </p:to>
                                    </p:set>
                                  </p:childTnLst>
                                </p:cTn>
                              </p:par>
                            </p:childTnLst>
                          </p:cTn>
                        </p:par>
                      </p:childTnLst>
                    </p:cTn>
                  </p:par>
                </p:childTnLst>
              </p:cTn>
              <p:nextCondLst>
                <p:cond evt="onClick" delay="0">
                  <p:tgtEl>
                    <p:spTgt spid="1082397"/>
                  </p:tgtEl>
                </p:cond>
              </p:nextCondLst>
            </p:seq>
            <p:seq concurrent="1" nextAc="seek">
              <p:cTn id="26" restart="whenNotActive" fill="hold" evtFilter="cancelBubble" nodeType="interactiveSeq">
                <p:stCondLst>
                  <p:cond evt="onClick" delay="0">
                    <p:tgtEl>
                      <p:spTgt spid="1082390"/>
                    </p:tgtEl>
                  </p:cond>
                </p:stCondLst>
                <p:endSync evt="end" delay="0">
                  <p:rtn val="all"/>
                </p:endSync>
                <p:childTnLst>
                  <p:par>
                    <p:cTn id="27" fill="hold">
                      <p:stCondLst>
                        <p:cond delay="0"/>
                      </p:stCondLst>
                      <p:childTnLst>
                        <p:par>
                          <p:cTn id="28" fill="hold">
                            <p:stCondLst>
                              <p:cond delay="0"/>
                            </p:stCondLst>
                            <p:childTnLst>
                              <p:par>
                                <p:cTn id="29" presetID="53" presetClass="exit" presetSubtype="32" fill="hold" grpId="0" nodeType="clickEffect">
                                  <p:stCondLst>
                                    <p:cond delay="0"/>
                                  </p:stCondLst>
                                  <p:childTnLst>
                                    <p:anim calcmode="lin" valueType="num">
                                      <p:cBhvr>
                                        <p:cTn id="30" dur="500"/>
                                        <p:tgtEl>
                                          <p:spTgt spid="1082390"/>
                                        </p:tgtEl>
                                        <p:attrNameLst>
                                          <p:attrName>ppt_w</p:attrName>
                                        </p:attrNameLst>
                                      </p:cBhvr>
                                      <p:tavLst>
                                        <p:tav tm="0">
                                          <p:val>
                                            <p:strVal val="ppt_w"/>
                                          </p:val>
                                        </p:tav>
                                        <p:tav tm="100000">
                                          <p:val>
                                            <p:fltVal val="0"/>
                                          </p:val>
                                        </p:tav>
                                      </p:tavLst>
                                    </p:anim>
                                    <p:anim calcmode="lin" valueType="num">
                                      <p:cBhvr>
                                        <p:cTn id="31" dur="500"/>
                                        <p:tgtEl>
                                          <p:spTgt spid="1082390"/>
                                        </p:tgtEl>
                                        <p:attrNameLst>
                                          <p:attrName>ppt_h</p:attrName>
                                        </p:attrNameLst>
                                      </p:cBhvr>
                                      <p:tavLst>
                                        <p:tav tm="0">
                                          <p:val>
                                            <p:strVal val="ppt_h"/>
                                          </p:val>
                                        </p:tav>
                                        <p:tav tm="100000">
                                          <p:val>
                                            <p:fltVal val="0"/>
                                          </p:val>
                                        </p:tav>
                                      </p:tavLst>
                                    </p:anim>
                                    <p:animEffect transition="out" filter="fade">
                                      <p:cBhvr>
                                        <p:cTn id="32" dur="500"/>
                                        <p:tgtEl>
                                          <p:spTgt spid="1082390"/>
                                        </p:tgtEl>
                                      </p:cBhvr>
                                    </p:animEffect>
                                    <p:set>
                                      <p:cBhvr>
                                        <p:cTn id="33" dur="1" fill="hold">
                                          <p:stCondLst>
                                            <p:cond delay="499"/>
                                          </p:stCondLst>
                                        </p:cTn>
                                        <p:tgtEl>
                                          <p:spTgt spid="1082390"/>
                                        </p:tgtEl>
                                        <p:attrNameLst>
                                          <p:attrName>style.visibility</p:attrName>
                                        </p:attrNameLst>
                                      </p:cBhvr>
                                      <p:to>
                                        <p:strVal val="hidden"/>
                                      </p:to>
                                    </p:set>
                                  </p:childTnLst>
                                </p:cTn>
                              </p:par>
                            </p:childTnLst>
                          </p:cTn>
                        </p:par>
                      </p:childTnLst>
                    </p:cTn>
                  </p:par>
                </p:childTnLst>
              </p:cTn>
              <p:nextCondLst>
                <p:cond evt="onClick" delay="0">
                  <p:tgtEl>
                    <p:spTgt spid="1082390"/>
                  </p:tgtEl>
                </p:cond>
              </p:nextCondLst>
            </p:seq>
            <p:seq concurrent="1" nextAc="seek">
              <p:cTn id="34" restart="whenNotActive" fill="hold" evtFilter="cancelBubble" nodeType="interactiveSeq">
                <p:stCondLst>
                  <p:cond evt="onClick" delay="0">
                    <p:tgtEl>
                      <p:spTgt spid="1082395"/>
                    </p:tgtEl>
                  </p:cond>
                </p:stCondLst>
                <p:endSync evt="end" delay="0">
                  <p:rtn val="all"/>
                </p:endSync>
                <p:childTnLst>
                  <p:par>
                    <p:cTn id="35" fill="hold">
                      <p:stCondLst>
                        <p:cond delay="0"/>
                      </p:stCondLst>
                      <p:childTnLst>
                        <p:par>
                          <p:cTn id="36" fill="hold">
                            <p:stCondLst>
                              <p:cond delay="0"/>
                            </p:stCondLst>
                            <p:childTnLst>
                              <p:par>
                                <p:cTn id="37" presetID="53" presetClass="exit" presetSubtype="32" fill="hold" grpId="0" nodeType="clickEffect">
                                  <p:stCondLst>
                                    <p:cond delay="0"/>
                                  </p:stCondLst>
                                  <p:childTnLst>
                                    <p:anim calcmode="lin" valueType="num">
                                      <p:cBhvr>
                                        <p:cTn id="38" dur="500"/>
                                        <p:tgtEl>
                                          <p:spTgt spid="1082395"/>
                                        </p:tgtEl>
                                        <p:attrNameLst>
                                          <p:attrName>ppt_w</p:attrName>
                                        </p:attrNameLst>
                                      </p:cBhvr>
                                      <p:tavLst>
                                        <p:tav tm="0">
                                          <p:val>
                                            <p:strVal val="ppt_w"/>
                                          </p:val>
                                        </p:tav>
                                        <p:tav tm="100000">
                                          <p:val>
                                            <p:fltVal val="0"/>
                                          </p:val>
                                        </p:tav>
                                      </p:tavLst>
                                    </p:anim>
                                    <p:anim calcmode="lin" valueType="num">
                                      <p:cBhvr>
                                        <p:cTn id="39" dur="500"/>
                                        <p:tgtEl>
                                          <p:spTgt spid="1082395"/>
                                        </p:tgtEl>
                                        <p:attrNameLst>
                                          <p:attrName>ppt_h</p:attrName>
                                        </p:attrNameLst>
                                      </p:cBhvr>
                                      <p:tavLst>
                                        <p:tav tm="0">
                                          <p:val>
                                            <p:strVal val="ppt_h"/>
                                          </p:val>
                                        </p:tav>
                                        <p:tav tm="100000">
                                          <p:val>
                                            <p:fltVal val="0"/>
                                          </p:val>
                                        </p:tav>
                                      </p:tavLst>
                                    </p:anim>
                                    <p:animEffect transition="out" filter="fade">
                                      <p:cBhvr>
                                        <p:cTn id="40" dur="500"/>
                                        <p:tgtEl>
                                          <p:spTgt spid="1082395"/>
                                        </p:tgtEl>
                                      </p:cBhvr>
                                    </p:animEffect>
                                    <p:set>
                                      <p:cBhvr>
                                        <p:cTn id="41" dur="1" fill="hold">
                                          <p:stCondLst>
                                            <p:cond delay="499"/>
                                          </p:stCondLst>
                                        </p:cTn>
                                        <p:tgtEl>
                                          <p:spTgt spid="1082395"/>
                                        </p:tgtEl>
                                        <p:attrNameLst>
                                          <p:attrName>style.visibility</p:attrName>
                                        </p:attrNameLst>
                                      </p:cBhvr>
                                      <p:to>
                                        <p:strVal val="hidden"/>
                                      </p:to>
                                    </p:set>
                                  </p:childTnLst>
                                </p:cTn>
                              </p:par>
                            </p:childTnLst>
                          </p:cTn>
                        </p:par>
                      </p:childTnLst>
                    </p:cTn>
                  </p:par>
                </p:childTnLst>
              </p:cTn>
              <p:nextCondLst>
                <p:cond evt="onClick" delay="0">
                  <p:tgtEl>
                    <p:spTgt spid="1082395"/>
                  </p:tgtEl>
                </p:cond>
              </p:nextCondLst>
            </p:seq>
            <p:seq concurrent="1" nextAc="seek">
              <p:cTn id="42" restart="whenNotActive" fill="hold" evtFilter="cancelBubble" nodeType="interactiveSeq">
                <p:stCondLst>
                  <p:cond evt="onClick" delay="0">
                    <p:tgtEl>
                      <p:spTgt spid="1082393"/>
                    </p:tgtEl>
                  </p:cond>
                </p:stCondLst>
                <p:endSync evt="end" delay="0">
                  <p:rtn val="all"/>
                </p:endSync>
                <p:childTnLst>
                  <p:par>
                    <p:cTn id="43" fill="hold">
                      <p:stCondLst>
                        <p:cond delay="0"/>
                      </p:stCondLst>
                      <p:childTnLst>
                        <p:par>
                          <p:cTn id="44" fill="hold">
                            <p:stCondLst>
                              <p:cond delay="0"/>
                            </p:stCondLst>
                            <p:childTnLst>
                              <p:par>
                                <p:cTn id="45" presetID="53" presetClass="exit" presetSubtype="32" fill="hold" grpId="0" nodeType="clickEffect">
                                  <p:stCondLst>
                                    <p:cond delay="0"/>
                                  </p:stCondLst>
                                  <p:childTnLst>
                                    <p:anim calcmode="lin" valueType="num">
                                      <p:cBhvr>
                                        <p:cTn id="46" dur="500"/>
                                        <p:tgtEl>
                                          <p:spTgt spid="1082393"/>
                                        </p:tgtEl>
                                        <p:attrNameLst>
                                          <p:attrName>ppt_w</p:attrName>
                                        </p:attrNameLst>
                                      </p:cBhvr>
                                      <p:tavLst>
                                        <p:tav tm="0">
                                          <p:val>
                                            <p:strVal val="ppt_w"/>
                                          </p:val>
                                        </p:tav>
                                        <p:tav tm="100000">
                                          <p:val>
                                            <p:fltVal val="0"/>
                                          </p:val>
                                        </p:tav>
                                      </p:tavLst>
                                    </p:anim>
                                    <p:anim calcmode="lin" valueType="num">
                                      <p:cBhvr>
                                        <p:cTn id="47" dur="500"/>
                                        <p:tgtEl>
                                          <p:spTgt spid="1082393"/>
                                        </p:tgtEl>
                                        <p:attrNameLst>
                                          <p:attrName>ppt_h</p:attrName>
                                        </p:attrNameLst>
                                      </p:cBhvr>
                                      <p:tavLst>
                                        <p:tav tm="0">
                                          <p:val>
                                            <p:strVal val="ppt_h"/>
                                          </p:val>
                                        </p:tav>
                                        <p:tav tm="100000">
                                          <p:val>
                                            <p:fltVal val="0"/>
                                          </p:val>
                                        </p:tav>
                                      </p:tavLst>
                                    </p:anim>
                                    <p:animEffect transition="out" filter="fade">
                                      <p:cBhvr>
                                        <p:cTn id="48" dur="500"/>
                                        <p:tgtEl>
                                          <p:spTgt spid="1082393"/>
                                        </p:tgtEl>
                                      </p:cBhvr>
                                    </p:animEffect>
                                    <p:set>
                                      <p:cBhvr>
                                        <p:cTn id="49" dur="1" fill="hold">
                                          <p:stCondLst>
                                            <p:cond delay="499"/>
                                          </p:stCondLst>
                                        </p:cTn>
                                        <p:tgtEl>
                                          <p:spTgt spid="1082393"/>
                                        </p:tgtEl>
                                        <p:attrNameLst>
                                          <p:attrName>style.visibility</p:attrName>
                                        </p:attrNameLst>
                                      </p:cBhvr>
                                      <p:to>
                                        <p:strVal val="hidden"/>
                                      </p:to>
                                    </p:set>
                                  </p:childTnLst>
                                </p:cTn>
                              </p:par>
                            </p:childTnLst>
                          </p:cTn>
                        </p:par>
                      </p:childTnLst>
                    </p:cTn>
                  </p:par>
                </p:childTnLst>
              </p:cTn>
              <p:nextCondLst>
                <p:cond evt="onClick" delay="0">
                  <p:tgtEl>
                    <p:spTgt spid="1082393"/>
                  </p:tgtEl>
                </p:cond>
              </p:nextCondLst>
            </p:seq>
            <p:seq concurrent="1" nextAc="seek">
              <p:cTn id="50" restart="whenNotActive" fill="hold" evtFilter="cancelBubble" nodeType="interactiveSeq">
                <p:stCondLst>
                  <p:cond evt="onClick" delay="0">
                    <p:tgtEl>
                      <p:spTgt spid="1082394"/>
                    </p:tgtEl>
                  </p:cond>
                </p:stCondLst>
                <p:endSync evt="end" delay="0">
                  <p:rtn val="all"/>
                </p:endSync>
                <p:childTnLst>
                  <p:par>
                    <p:cTn id="51" fill="hold">
                      <p:stCondLst>
                        <p:cond delay="0"/>
                      </p:stCondLst>
                      <p:childTnLst>
                        <p:par>
                          <p:cTn id="52" fill="hold">
                            <p:stCondLst>
                              <p:cond delay="0"/>
                            </p:stCondLst>
                            <p:childTnLst>
                              <p:par>
                                <p:cTn id="53" presetID="18" presetClass="exit" presetSubtype="12" fill="hold" grpId="0" nodeType="clickEffect">
                                  <p:stCondLst>
                                    <p:cond delay="0"/>
                                  </p:stCondLst>
                                  <p:childTnLst>
                                    <p:animEffect transition="out" filter="strips(downLeft)">
                                      <p:cBhvr>
                                        <p:cTn id="54" dur="500"/>
                                        <p:tgtEl>
                                          <p:spTgt spid="1082394"/>
                                        </p:tgtEl>
                                      </p:cBhvr>
                                    </p:animEffect>
                                    <p:set>
                                      <p:cBhvr>
                                        <p:cTn id="55" dur="1" fill="hold">
                                          <p:stCondLst>
                                            <p:cond delay="499"/>
                                          </p:stCondLst>
                                        </p:cTn>
                                        <p:tgtEl>
                                          <p:spTgt spid="1082394"/>
                                        </p:tgtEl>
                                        <p:attrNameLst>
                                          <p:attrName>style.visibility</p:attrName>
                                        </p:attrNameLst>
                                      </p:cBhvr>
                                      <p:to>
                                        <p:strVal val="hidden"/>
                                      </p:to>
                                    </p:set>
                                  </p:childTnLst>
                                </p:cTn>
                              </p:par>
                            </p:childTnLst>
                          </p:cTn>
                        </p:par>
                      </p:childTnLst>
                    </p:cTn>
                  </p:par>
                </p:childTnLst>
              </p:cTn>
              <p:nextCondLst>
                <p:cond evt="onClick" delay="0">
                  <p:tgtEl>
                    <p:spTgt spid="1082394"/>
                  </p:tgtEl>
                </p:cond>
              </p:nextCondLst>
            </p:seq>
            <p:seq concurrent="1" nextAc="seek">
              <p:cTn id="56" restart="whenNotActive" fill="hold" evtFilter="cancelBubble" nodeType="interactiveSeq">
                <p:stCondLst>
                  <p:cond evt="onClick" delay="0">
                    <p:tgtEl>
                      <p:spTgt spid="1082392"/>
                    </p:tgtEl>
                  </p:cond>
                </p:stCondLst>
                <p:endSync evt="end" delay="0">
                  <p:rtn val="all"/>
                </p:endSync>
                <p:childTnLst>
                  <p:par>
                    <p:cTn id="57" fill="hold">
                      <p:stCondLst>
                        <p:cond delay="0"/>
                      </p:stCondLst>
                      <p:childTnLst>
                        <p:par>
                          <p:cTn id="58" fill="hold">
                            <p:stCondLst>
                              <p:cond delay="0"/>
                            </p:stCondLst>
                            <p:childTnLst>
                              <p:par>
                                <p:cTn id="59" presetID="18" presetClass="exit" presetSubtype="12" fill="hold" grpId="0" nodeType="clickEffect">
                                  <p:stCondLst>
                                    <p:cond delay="0"/>
                                  </p:stCondLst>
                                  <p:childTnLst>
                                    <p:animEffect transition="out" filter="strips(downLeft)">
                                      <p:cBhvr>
                                        <p:cTn id="60" dur="500"/>
                                        <p:tgtEl>
                                          <p:spTgt spid="1082392"/>
                                        </p:tgtEl>
                                      </p:cBhvr>
                                    </p:animEffect>
                                    <p:set>
                                      <p:cBhvr>
                                        <p:cTn id="61" dur="1" fill="hold">
                                          <p:stCondLst>
                                            <p:cond delay="499"/>
                                          </p:stCondLst>
                                        </p:cTn>
                                        <p:tgtEl>
                                          <p:spTgt spid="1082392"/>
                                        </p:tgtEl>
                                        <p:attrNameLst>
                                          <p:attrName>style.visibility</p:attrName>
                                        </p:attrNameLst>
                                      </p:cBhvr>
                                      <p:to>
                                        <p:strVal val="hidden"/>
                                      </p:to>
                                    </p:set>
                                  </p:childTnLst>
                                </p:cTn>
                              </p:par>
                            </p:childTnLst>
                          </p:cTn>
                        </p:par>
                      </p:childTnLst>
                    </p:cTn>
                  </p:par>
                </p:childTnLst>
              </p:cTn>
              <p:nextCondLst>
                <p:cond evt="onClick" delay="0">
                  <p:tgtEl>
                    <p:spTgt spid="1082392"/>
                  </p:tgtEl>
                </p:cond>
              </p:nextCondLst>
            </p:seq>
          </p:childTnLst>
        </p:cTn>
      </p:par>
    </p:tnLst>
    <p:bldLst>
      <p:bldP spid="1082389" grpId="0" animBg="1"/>
      <p:bldP spid="1082390" grpId="0" animBg="1"/>
      <p:bldP spid="1082391" grpId="0" animBg="1"/>
      <p:bldP spid="1082392" grpId="0" animBg="1"/>
      <p:bldP spid="1082393" grpId="0" animBg="1"/>
      <p:bldP spid="1082394" grpId="0" animBg="1"/>
      <p:bldP spid="1082395" grpId="0" animBg="1"/>
      <p:bldP spid="1082396" grpId="0" animBg="1"/>
      <p:bldP spid="10823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tool and guidance were developed under grants from the U.S. Department of Education, #H326P120002 and #H373Z120002. However, those contents do not necessarily represent the policy of the U.S. Department of Education, and you should not assume endorsement by the Federal Government. Project Officers: Meredith </a:t>
            </a:r>
            <a:r>
              <a:rPr lang="en-US" sz="1800" dirty="0" err="1"/>
              <a:t>Miceli</a:t>
            </a:r>
            <a:r>
              <a:rPr lang="en-US" sz="1800" dirty="0"/>
              <a:t>, </a:t>
            </a:r>
            <a:r>
              <a:rPr lang="en-US" sz="1800" dirty="0" err="1"/>
              <a:t>Richelle</a:t>
            </a:r>
            <a:r>
              <a:rPr lang="en-US" sz="1800" dirty="0"/>
              <a:t> Davis, and Julia Martin </a:t>
            </a:r>
            <a:r>
              <a:rPr lang="en-US" sz="1800" dirty="0" err="1"/>
              <a:t>Eile</a:t>
            </a:r>
            <a:r>
              <a:rPr lang="en-US" sz="1800" dirty="0"/>
              <a:t>. </a:t>
            </a:r>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763" y="4296186"/>
            <a:ext cx="1062037" cy="885825"/>
          </a:xfrm>
          <a:prstGeom prst="rect">
            <a:avLst/>
          </a:prstGeom>
        </p:spPr>
      </p:pic>
    </p:spTree>
    <p:extLst>
      <p:ext uri="{BB962C8B-B14F-4D97-AF65-F5344CB8AC3E}">
        <p14:creationId xmlns:p14="http://schemas.microsoft.com/office/powerpoint/2010/main" val="26212430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275</Words>
  <Application>Microsoft Office PowerPoint</Application>
  <PresentationFormat>On-screen Show (4:3)</PresentationFormat>
  <Paragraphs>24</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Century Gothic</vt:lpstr>
      <vt:lpstr>Century Schoolbook</vt:lpstr>
      <vt:lpstr>Helvetica Neue Light</vt:lpstr>
      <vt:lpstr>Microsoft Sans Serif</vt:lpstr>
      <vt:lpstr>Tahoma</vt:lpstr>
      <vt:lpstr>Wingdings</vt:lpstr>
      <vt:lpstr>Office Theme</vt:lpstr>
      <vt:lpstr>7-Point Rating Scale Jeopardy</vt:lpstr>
      <vt:lpstr>PowerPoint Presentation</vt:lpstr>
    </vt:vector>
  </TitlesOfParts>
  <Company>The DaSy Center and The ECTA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Amy Nicholas</cp:lastModifiedBy>
  <cp:revision>75</cp:revision>
  <dcterms:created xsi:type="dcterms:W3CDTF">2013-02-06T21:54:43Z</dcterms:created>
  <dcterms:modified xsi:type="dcterms:W3CDTF">2017-06-23T17:52:05Z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