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0.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1.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22.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23.xml" ContentType="application/vnd.openxmlformats-officedocument.presentationml.notesSlide+xml"/>
  <Override PartName="/ppt/charts/chart4.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7.xml" ContentType="application/vnd.openxmlformats-officedocument.drawingml.chart+xml"/>
  <Override PartName="/ppt/drawings/drawing2.xml" ContentType="application/vnd.openxmlformats-officedocument.drawingml.chartshapes+xml"/>
  <Override PartName="/ppt/charts/chart8.xml" ContentType="application/vnd.openxmlformats-officedocument.drawingml.chart+xml"/>
  <Override PartName="/ppt/drawings/drawing3.xml" ContentType="application/vnd.openxmlformats-officedocument.drawingml.chartshapes+xml"/>
  <Override PartName="/ppt/notesSlides/notesSlide51.xml" ContentType="application/vnd.openxmlformats-officedocument.presentationml.notesSlide+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notesSlides/notesSlide52.xml" ContentType="application/vnd.openxmlformats-officedocument.presentationml.notesSlide+xml"/>
  <Override PartName="/ppt/charts/chart11.xml" ContentType="application/vnd.openxmlformats-officedocument.drawingml.chart+xml"/>
  <Override PartName="/ppt/drawings/drawing6.xml" ContentType="application/vnd.openxmlformats-officedocument.drawingml.chartshapes+xml"/>
  <Override PartName="/ppt/charts/chart12.xml" ContentType="application/vnd.openxmlformats-officedocument.drawingml.chart+xml"/>
  <Override PartName="/ppt/drawings/drawing7.xml" ContentType="application/vnd.openxmlformats-officedocument.drawingml.chartshape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5" r:id="rId2"/>
    <p:sldMasterId id="2147484525" r:id="rId3"/>
    <p:sldMasterId id="2147483751" r:id="rId4"/>
    <p:sldMasterId id="2147483766" r:id="rId5"/>
    <p:sldMasterId id="2147483796" r:id="rId6"/>
    <p:sldMasterId id="2147483811" r:id="rId7"/>
    <p:sldMasterId id="2147483781" r:id="rId8"/>
    <p:sldMasterId id="2147484544" r:id="rId9"/>
    <p:sldMasterId id="2147484558" r:id="rId10"/>
    <p:sldMasterId id="2147484546" r:id="rId11"/>
    <p:sldMasterId id="2147485390" r:id="rId12"/>
  </p:sldMasterIdLst>
  <p:notesMasterIdLst>
    <p:notesMasterId r:id="rId93"/>
  </p:notesMasterIdLst>
  <p:handoutMasterIdLst>
    <p:handoutMasterId r:id="rId94"/>
  </p:handoutMasterIdLst>
  <p:sldIdLst>
    <p:sldId id="284" r:id="rId13"/>
    <p:sldId id="757" r:id="rId14"/>
    <p:sldId id="751" r:id="rId15"/>
    <p:sldId id="788" r:id="rId16"/>
    <p:sldId id="789" r:id="rId17"/>
    <p:sldId id="796" r:id="rId18"/>
    <p:sldId id="794" r:id="rId19"/>
    <p:sldId id="797" r:id="rId20"/>
    <p:sldId id="758" r:id="rId21"/>
    <p:sldId id="826" r:id="rId22"/>
    <p:sldId id="756" r:id="rId23"/>
    <p:sldId id="759" r:id="rId24"/>
    <p:sldId id="760" r:id="rId25"/>
    <p:sldId id="761" r:id="rId26"/>
    <p:sldId id="762" r:id="rId27"/>
    <p:sldId id="763" r:id="rId28"/>
    <p:sldId id="798" r:id="rId29"/>
    <p:sldId id="764" r:id="rId30"/>
    <p:sldId id="793" r:id="rId31"/>
    <p:sldId id="790" r:id="rId32"/>
    <p:sldId id="791" r:id="rId33"/>
    <p:sldId id="792" r:id="rId34"/>
    <p:sldId id="810" r:id="rId35"/>
    <p:sldId id="805" r:id="rId36"/>
    <p:sldId id="806" r:id="rId37"/>
    <p:sldId id="804" r:id="rId38"/>
    <p:sldId id="765" r:id="rId39"/>
    <p:sldId id="842" r:id="rId40"/>
    <p:sldId id="822" r:id="rId41"/>
    <p:sldId id="823" r:id="rId42"/>
    <p:sldId id="811" r:id="rId43"/>
    <p:sldId id="766" r:id="rId44"/>
    <p:sldId id="829" r:id="rId45"/>
    <p:sldId id="827" r:id="rId46"/>
    <p:sldId id="802" r:id="rId47"/>
    <p:sldId id="767" r:id="rId48"/>
    <p:sldId id="815" r:id="rId49"/>
    <p:sldId id="816" r:id="rId50"/>
    <p:sldId id="817" r:id="rId51"/>
    <p:sldId id="818" r:id="rId52"/>
    <p:sldId id="820" r:id="rId53"/>
    <p:sldId id="803" r:id="rId54"/>
    <p:sldId id="841" r:id="rId55"/>
    <p:sldId id="753" r:id="rId56"/>
    <p:sldId id="755" r:id="rId57"/>
    <p:sldId id="739" r:id="rId58"/>
    <p:sldId id="679" r:id="rId59"/>
    <p:sldId id="740" r:id="rId60"/>
    <p:sldId id="741" r:id="rId61"/>
    <p:sldId id="742" r:id="rId62"/>
    <p:sldId id="744" r:id="rId63"/>
    <p:sldId id="745" r:id="rId64"/>
    <p:sldId id="825" r:id="rId65"/>
    <p:sldId id="747" r:id="rId66"/>
    <p:sldId id="748" r:id="rId67"/>
    <p:sldId id="749" r:id="rId68"/>
    <p:sldId id="784" r:id="rId69"/>
    <p:sldId id="786" r:id="rId70"/>
    <p:sldId id="785" r:id="rId71"/>
    <p:sldId id="787" r:id="rId72"/>
    <p:sldId id="782" r:id="rId73"/>
    <p:sldId id="783" r:id="rId74"/>
    <p:sldId id="750" r:id="rId75"/>
    <p:sldId id="775" r:id="rId76"/>
    <p:sldId id="813" r:id="rId77"/>
    <p:sldId id="812" r:id="rId78"/>
    <p:sldId id="840" r:id="rId79"/>
    <p:sldId id="770" r:id="rId80"/>
    <p:sldId id="819" r:id="rId81"/>
    <p:sldId id="779" r:id="rId82"/>
    <p:sldId id="799" r:id="rId83"/>
    <p:sldId id="771" r:id="rId84"/>
    <p:sldId id="830" r:id="rId85"/>
    <p:sldId id="832" r:id="rId86"/>
    <p:sldId id="534" r:id="rId87"/>
    <p:sldId id="824" r:id="rId88"/>
    <p:sldId id="833" r:id="rId89"/>
    <p:sldId id="836" r:id="rId90"/>
    <p:sldId id="837" r:id="rId91"/>
    <p:sldId id="835" r:id="rId92"/>
  </p:sldIdLst>
  <p:sldSz cx="9144000" cy="6858000" type="screen4x3"/>
  <p:notesSz cx="6858000" cy="9296400"/>
  <p:custDataLst>
    <p:tags r:id="rId95"/>
  </p:custDataLst>
  <p:defaultTextStyle>
    <a:defPPr>
      <a:defRPr lang="en-US"/>
    </a:defPPr>
    <a:lvl1pPr algn="l" rtl="0" fontAlgn="base">
      <a:spcBef>
        <a:spcPct val="0"/>
      </a:spcBef>
      <a:spcAft>
        <a:spcPct val="0"/>
      </a:spcAft>
      <a:defRPr sz="3200" kern="1200">
        <a:solidFill>
          <a:srgbClr val="224568"/>
        </a:solidFill>
        <a:latin typeface="Arial" charset="0"/>
        <a:ea typeface="+mn-ea"/>
        <a:cs typeface="Arial" charset="0"/>
      </a:defRPr>
    </a:lvl1pPr>
    <a:lvl2pPr marL="457200" algn="l" rtl="0" fontAlgn="base">
      <a:spcBef>
        <a:spcPct val="0"/>
      </a:spcBef>
      <a:spcAft>
        <a:spcPct val="0"/>
      </a:spcAft>
      <a:defRPr sz="3200" kern="1200">
        <a:solidFill>
          <a:srgbClr val="224568"/>
        </a:solidFill>
        <a:latin typeface="Arial" charset="0"/>
        <a:ea typeface="+mn-ea"/>
        <a:cs typeface="Arial" charset="0"/>
      </a:defRPr>
    </a:lvl2pPr>
    <a:lvl3pPr marL="914400" algn="l" rtl="0" fontAlgn="base">
      <a:spcBef>
        <a:spcPct val="0"/>
      </a:spcBef>
      <a:spcAft>
        <a:spcPct val="0"/>
      </a:spcAft>
      <a:defRPr sz="3200" kern="1200">
        <a:solidFill>
          <a:srgbClr val="224568"/>
        </a:solidFill>
        <a:latin typeface="Arial" charset="0"/>
        <a:ea typeface="+mn-ea"/>
        <a:cs typeface="Arial" charset="0"/>
      </a:defRPr>
    </a:lvl3pPr>
    <a:lvl4pPr marL="1371600" algn="l" rtl="0" fontAlgn="base">
      <a:spcBef>
        <a:spcPct val="0"/>
      </a:spcBef>
      <a:spcAft>
        <a:spcPct val="0"/>
      </a:spcAft>
      <a:defRPr sz="3200" kern="1200">
        <a:solidFill>
          <a:srgbClr val="224568"/>
        </a:solidFill>
        <a:latin typeface="Arial" charset="0"/>
        <a:ea typeface="+mn-ea"/>
        <a:cs typeface="Arial" charset="0"/>
      </a:defRPr>
    </a:lvl4pPr>
    <a:lvl5pPr marL="1828800" algn="l" rtl="0" fontAlgn="base">
      <a:spcBef>
        <a:spcPct val="0"/>
      </a:spcBef>
      <a:spcAft>
        <a:spcPct val="0"/>
      </a:spcAft>
      <a:defRPr sz="3200" kern="1200">
        <a:solidFill>
          <a:srgbClr val="224568"/>
        </a:solidFill>
        <a:latin typeface="Arial" charset="0"/>
        <a:ea typeface="+mn-ea"/>
        <a:cs typeface="Arial" charset="0"/>
      </a:defRPr>
    </a:lvl5pPr>
    <a:lvl6pPr marL="2286000" algn="l" defTabSz="914400" rtl="0" eaLnBrk="1" latinLnBrk="0" hangingPunct="1">
      <a:defRPr sz="3200" kern="1200">
        <a:solidFill>
          <a:srgbClr val="224568"/>
        </a:solidFill>
        <a:latin typeface="Arial" charset="0"/>
        <a:ea typeface="+mn-ea"/>
        <a:cs typeface="Arial" charset="0"/>
      </a:defRPr>
    </a:lvl6pPr>
    <a:lvl7pPr marL="2743200" algn="l" defTabSz="914400" rtl="0" eaLnBrk="1" latinLnBrk="0" hangingPunct="1">
      <a:defRPr sz="3200" kern="1200">
        <a:solidFill>
          <a:srgbClr val="224568"/>
        </a:solidFill>
        <a:latin typeface="Arial" charset="0"/>
        <a:ea typeface="+mn-ea"/>
        <a:cs typeface="Arial" charset="0"/>
      </a:defRPr>
    </a:lvl7pPr>
    <a:lvl8pPr marL="3200400" algn="l" defTabSz="914400" rtl="0" eaLnBrk="1" latinLnBrk="0" hangingPunct="1">
      <a:defRPr sz="3200" kern="1200">
        <a:solidFill>
          <a:srgbClr val="224568"/>
        </a:solidFill>
        <a:latin typeface="Arial" charset="0"/>
        <a:ea typeface="+mn-ea"/>
        <a:cs typeface="Arial" charset="0"/>
      </a:defRPr>
    </a:lvl8pPr>
    <a:lvl9pPr marL="3657600" algn="l" defTabSz="914400" rtl="0" eaLnBrk="1" latinLnBrk="0" hangingPunct="1">
      <a:defRPr sz="3200" kern="1200">
        <a:solidFill>
          <a:srgbClr val="224568"/>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16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EBD"/>
    <a:srgbClr val="FFFFCC"/>
    <a:srgbClr val="347B80"/>
    <a:srgbClr val="6600CC"/>
    <a:srgbClr val="306F74"/>
    <a:srgbClr val="4E2AB8"/>
    <a:srgbClr val="FFA000"/>
    <a:srgbClr val="F79646"/>
    <a:srgbClr val="6600FF"/>
    <a:srgbClr val="C967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31" autoAdjust="0"/>
    <p:restoredTop sz="77263" autoAdjust="0"/>
  </p:normalViewPr>
  <p:slideViewPr>
    <p:cSldViewPr>
      <p:cViewPr>
        <p:scale>
          <a:sx n="40" d="100"/>
          <a:sy n="40" d="100"/>
        </p:scale>
        <p:origin x="-830" y="-461"/>
      </p:cViewPr>
      <p:guideLst>
        <p:guide orient="horz" pos="2160"/>
        <p:guide pos="2880"/>
      </p:guideLst>
    </p:cSldViewPr>
  </p:slideViewPr>
  <p:outlineViewPr>
    <p:cViewPr>
      <p:scale>
        <a:sx n="33" d="100"/>
        <a:sy n="33" d="100"/>
      </p:scale>
      <p:origin x="0" y="59496"/>
    </p:cViewPr>
    <p:sldLst>
      <p:sld r:id="rId1" collapse="1"/>
      <p:sld r:id="rId2" collapse="1"/>
    </p:sldLst>
  </p:outlineViewPr>
  <p:notesTextViewPr>
    <p:cViewPr>
      <p:scale>
        <a:sx n="100" d="100"/>
        <a:sy n="100" d="100"/>
      </p:scale>
      <p:origin x="0" y="0"/>
    </p:cViewPr>
  </p:notesTextViewPr>
  <p:sorterViewPr>
    <p:cViewPr>
      <p:scale>
        <a:sx n="50" d="100"/>
        <a:sy n="50" d="100"/>
      </p:scale>
      <p:origin x="0" y="2107"/>
    </p:cViewPr>
  </p:sorterViewPr>
  <p:notesViewPr>
    <p:cSldViewPr>
      <p:cViewPr varScale="1">
        <p:scale>
          <a:sx n="59" d="100"/>
          <a:sy n="59" d="100"/>
        </p:scale>
        <p:origin x="-1670" y="-62"/>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slide" Target="slides/slide77.xml"/><Relationship Id="rId9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tags" Target="tags/tag1.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_rels/viewProps.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slide" Target="slides/slide4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khebbeler\Documents\Projects\EC%20Outcomes%20Center\Child%20Outcomes%20Data\Graphs%20for%20trends%20over%20time%207-12-13.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5.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6.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khebbeler\Documents\Projects\EC%20Outcomes%20Center\Presentation\Urban%20Collaborative%202013\Children_by_age_year_2011.xls"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oleObject" Target="file:///C:\Users\khebbeler\Documents\Projects\EC%20Outcomes%20Center\Presentation\Urban%20Collaborative%202013\Children_by_age_year_2011.xls" TargetMode="Externa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khebbeler\Documents\Projects\EC%20Outcomes%20Center\Child%20Outcomes%20Data\Graphs%20for%20trends%20over%20time%207-12-13.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khebbeler\Documents\Projects\EC%20Outcomes%20Center\Child%20Outcomes%20Data\Graphs%20for%20trends%20over%20time%207-12-13.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khebbeler\Documents\Projects\EC%20Outcomes%20Center\Child%20Outcomes%20Data\Graphs%20for%20trends%20over%20time%207-12-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b="1" i="0" u="none" strike="noStrike" baseline="0" dirty="0" smtClean="0"/>
              <a:t>Scores at Entry to </a:t>
            </a:r>
            <a:r>
              <a:rPr lang="en-US" sz="2000" baseline="0" dirty="0" smtClean="0"/>
              <a:t>Kindergarten for U.S. by Socioeconomic Level</a:t>
            </a:r>
            <a:endParaRPr lang="en-US" sz="2000" dirty="0"/>
          </a:p>
        </c:rich>
      </c:tx>
      <c:layout/>
      <c:overlay val="1"/>
    </c:title>
    <c:autoTitleDeleted val="0"/>
    <c:plotArea>
      <c:layout>
        <c:manualLayout>
          <c:layoutTarget val="inner"/>
          <c:xMode val="edge"/>
          <c:yMode val="edge"/>
          <c:x val="0.11028062780031282"/>
          <c:y val="0.14577294685990341"/>
          <c:w val="0.87288435536467135"/>
          <c:h val="0.67042127886188274"/>
        </c:manualLayout>
      </c:layout>
      <c:barChart>
        <c:barDir val="col"/>
        <c:grouping val="clustered"/>
        <c:varyColors val="0"/>
        <c:ser>
          <c:idx val="0"/>
          <c:order val="0"/>
          <c:tx>
            <c:strRef>
              <c:f>Sheet1!$B$1</c:f>
              <c:strCache>
                <c:ptCount val="1"/>
                <c:pt idx="0">
                  <c:v>Low</c:v>
                </c:pt>
              </c:strCache>
            </c:strRef>
          </c:tx>
          <c:invertIfNegative val="0"/>
          <c:cat>
            <c:strRef>
              <c:f>Sheet1!$A$2:$A$3</c:f>
              <c:strCache>
                <c:ptCount val="2"/>
                <c:pt idx="0">
                  <c:v>Math </c:v>
                </c:pt>
                <c:pt idx="1">
                  <c:v>Reading </c:v>
                </c:pt>
              </c:strCache>
            </c:strRef>
          </c:cat>
          <c:val>
            <c:numRef>
              <c:f>Sheet1!$B$2:$B$3</c:f>
              <c:numCache>
                <c:formatCode>General</c:formatCode>
                <c:ptCount val="2"/>
                <c:pt idx="0">
                  <c:v>15.1</c:v>
                </c:pt>
                <c:pt idx="1">
                  <c:v>17.399999999999999</c:v>
                </c:pt>
              </c:numCache>
            </c:numRef>
          </c:val>
        </c:ser>
        <c:ser>
          <c:idx val="1"/>
          <c:order val="1"/>
          <c:tx>
            <c:strRef>
              <c:f>Sheet1!$C$1</c:f>
              <c:strCache>
                <c:ptCount val="1"/>
                <c:pt idx="0">
                  <c:v>Low Middle</c:v>
                </c:pt>
              </c:strCache>
            </c:strRef>
          </c:tx>
          <c:invertIfNegative val="0"/>
          <c:cat>
            <c:strRef>
              <c:f>Sheet1!$A$2:$A$3</c:f>
              <c:strCache>
                <c:ptCount val="2"/>
                <c:pt idx="0">
                  <c:v>Math </c:v>
                </c:pt>
                <c:pt idx="1">
                  <c:v>Reading </c:v>
                </c:pt>
              </c:strCache>
            </c:strRef>
          </c:cat>
          <c:val>
            <c:numRef>
              <c:f>Sheet1!$C$2:$C$3</c:f>
              <c:numCache>
                <c:formatCode>General</c:formatCode>
                <c:ptCount val="2"/>
                <c:pt idx="0">
                  <c:v>17.5</c:v>
                </c:pt>
                <c:pt idx="1">
                  <c:v>19.899999999999999</c:v>
                </c:pt>
              </c:numCache>
            </c:numRef>
          </c:val>
        </c:ser>
        <c:ser>
          <c:idx val="2"/>
          <c:order val="2"/>
          <c:tx>
            <c:strRef>
              <c:f>Sheet1!$D$1</c:f>
              <c:strCache>
                <c:ptCount val="1"/>
                <c:pt idx="0">
                  <c:v>Middle</c:v>
                </c:pt>
              </c:strCache>
            </c:strRef>
          </c:tx>
          <c:spPr>
            <a:solidFill>
              <a:schemeClr val="accent2">
                <a:lumMod val="20000"/>
                <a:lumOff val="80000"/>
              </a:schemeClr>
            </a:solidFill>
          </c:spPr>
          <c:invertIfNegative val="0"/>
          <c:cat>
            <c:strRef>
              <c:f>Sheet1!$A$2:$A$3</c:f>
              <c:strCache>
                <c:ptCount val="2"/>
                <c:pt idx="0">
                  <c:v>Math </c:v>
                </c:pt>
                <c:pt idx="1">
                  <c:v>Reading </c:v>
                </c:pt>
              </c:strCache>
            </c:strRef>
          </c:cat>
          <c:val>
            <c:numRef>
              <c:f>Sheet1!$D$2:$D$3</c:f>
              <c:numCache>
                <c:formatCode>General</c:formatCode>
                <c:ptCount val="2"/>
                <c:pt idx="0">
                  <c:v>19.100000000000001</c:v>
                </c:pt>
                <c:pt idx="1">
                  <c:v>21.3</c:v>
                </c:pt>
              </c:numCache>
            </c:numRef>
          </c:val>
        </c:ser>
        <c:ser>
          <c:idx val="3"/>
          <c:order val="3"/>
          <c:tx>
            <c:strRef>
              <c:f>Sheet1!$E$1</c:f>
              <c:strCache>
                <c:ptCount val="1"/>
                <c:pt idx="0">
                  <c:v>High Middle</c:v>
                </c:pt>
              </c:strCache>
            </c:strRef>
          </c:tx>
          <c:invertIfNegative val="0"/>
          <c:cat>
            <c:strRef>
              <c:f>Sheet1!$A$2:$A$3</c:f>
              <c:strCache>
                <c:ptCount val="2"/>
                <c:pt idx="0">
                  <c:v>Math </c:v>
                </c:pt>
                <c:pt idx="1">
                  <c:v>Reading </c:v>
                </c:pt>
              </c:strCache>
            </c:strRef>
          </c:cat>
          <c:val>
            <c:numRef>
              <c:f>Sheet1!$E$2:$E$3</c:f>
              <c:numCache>
                <c:formatCode>General</c:formatCode>
                <c:ptCount val="2"/>
                <c:pt idx="0">
                  <c:v>21</c:v>
                </c:pt>
                <c:pt idx="1">
                  <c:v>23.6</c:v>
                </c:pt>
              </c:numCache>
            </c:numRef>
          </c:val>
        </c:ser>
        <c:ser>
          <c:idx val="4"/>
          <c:order val="4"/>
          <c:tx>
            <c:strRef>
              <c:f>Sheet1!$F$1</c:f>
              <c:strCache>
                <c:ptCount val="1"/>
                <c:pt idx="0">
                  <c:v>High</c:v>
                </c:pt>
              </c:strCache>
            </c:strRef>
          </c:tx>
          <c:spPr>
            <a:solidFill>
              <a:srgbClr val="FFB3FF"/>
            </a:solidFill>
            <a:ln>
              <a:solidFill>
                <a:schemeClr val="accent1"/>
              </a:solidFill>
            </a:ln>
          </c:spPr>
          <c:invertIfNegative val="0"/>
          <c:cat>
            <c:strRef>
              <c:f>Sheet1!$A$2:$A$3</c:f>
              <c:strCache>
                <c:ptCount val="2"/>
                <c:pt idx="0">
                  <c:v>Math </c:v>
                </c:pt>
                <c:pt idx="1">
                  <c:v>Reading </c:v>
                </c:pt>
              </c:strCache>
            </c:strRef>
          </c:cat>
          <c:val>
            <c:numRef>
              <c:f>Sheet1!$F$2:$F$3</c:f>
              <c:numCache>
                <c:formatCode>General</c:formatCode>
                <c:ptCount val="2"/>
                <c:pt idx="0">
                  <c:v>24.1</c:v>
                </c:pt>
                <c:pt idx="1">
                  <c:v>27.2</c:v>
                </c:pt>
              </c:numCache>
            </c:numRef>
          </c:val>
        </c:ser>
        <c:dLbls>
          <c:showLegendKey val="0"/>
          <c:showVal val="1"/>
          <c:showCatName val="0"/>
          <c:showSerName val="0"/>
          <c:showPercent val="0"/>
          <c:showBubbleSize val="0"/>
        </c:dLbls>
        <c:gapWidth val="75"/>
        <c:axId val="38579200"/>
        <c:axId val="38597376"/>
      </c:barChart>
      <c:catAx>
        <c:axId val="38579200"/>
        <c:scaling>
          <c:orientation val="minMax"/>
        </c:scaling>
        <c:delete val="0"/>
        <c:axPos val="b"/>
        <c:majorTickMark val="none"/>
        <c:minorTickMark val="none"/>
        <c:tickLblPos val="nextTo"/>
        <c:crossAx val="38597376"/>
        <c:crosses val="autoZero"/>
        <c:auto val="1"/>
        <c:lblAlgn val="ctr"/>
        <c:lblOffset val="100"/>
        <c:noMultiLvlLbl val="0"/>
      </c:catAx>
      <c:valAx>
        <c:axId val="38597376"/>
        <c:scaling>
          <c:orientation val="minMax"/>
        </c:scaling>
        <c:delete val="0"/>
        <c:axPos val="l"/>
        <c:numFmt formatCode="General" sourceLinked="1"/>
        <c:majorTickMark val="none"/>
        <c:minorTickMark val="none"/>
        <c:tickLblPos val="nextTo"/>
        <c:crossAx val="38579200"/>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18285214348207"/>
          <c:y val="0.13160722556739232"/>
          <c:w val="0.85559492563429573"/>
          <c:h val="0.67335417631619576"/>
        </c:manualLayout>
      </c:layout>
      <c:barChart>
        <c:barDir val="col"/>
        <c:grouping val="clustered"/>
        <c:varyColors val="0"/>
        <c:ser>
          <c:idx val="0"/>
          <c:order val="0"/>
          <c:tx>
            <c:strRef>
              <c:f>'trend graphs'!$K$17</c:f>
              <c:strCache>
                <c:ptCount val="1"/>
                <c:pt idx="0">
                  <c:v>2008-09</c:v>
                </c:pt>
              </c:strCache>
            </c:strRef>
          </c:tx>
          <c:spPr>
            <a:solidFill>
              <a:srgbClr val="F79646"/>
            </a:solidFill>
          </c:spPr>
          <c:invertIfNegative val="0"/>
          <c:dLbls>
            <c:txPr>
              <a:bodyPr/>
              <a:lstStyle/>
              <a:p>
                <a:pPr>
                  <a:defRPr sz="1800"/>
                </a:pPr>
                <a:endParaRPr lang="en-US"/>
              </a:p>
            </c:txPr>
            <c:showLegendKey val="0"/>
            <c:showVal val="1"/>
            <c:showCatName val="0"/>
            <c:showSerName val="0"/>
            <c:showPercent val="0"/>
            <c:showBubbleSize val="0"/>
            <c:showLeaderLines val="0"/>
          </c:dLbls>
          <c:cat>
            <c:strRef>
              <c:f>'trend graphs'!$J$18:$J$20</c:f>
              <c:strCache>
                <c:ptCount val="3"/>
                <c:pt idx="0">
                  <c:v>Social Relationships</c:v>
                </c:pt>
                <c:pt idx="1">
                  <c:v>Knowledge and Skills</c:v>
                </c:pt>
                <c:pt idx="2">
                  <c:v>Action to meet needs</c:v>
                </c:pt>
              </c:strCache>
            </c:strRef>
          </c:cat>
          <c:val>
            <c:numRef>
              <c:f>'trend graphs'!$K$18:$K$20</c:f>
              <c:numCache>
                <c:formatCode>General</c:formatCode>
                <c:ptCount val="3"/>
                <c:pt idx="0">
                  <c:v>59</c:v>
                </c:pt>
                <c:pt idx="1">
                  <c:v>51</c:v>
                </c:pt>
                <c:pt idx="2">
                  <c:v>67</c:v>
                </c:pt>
              </c:numCache>
            </c:numRef>
          </c:val>
        </c:ser>
        <c:ser>
          <c:idx val="1"/>
          <c:order val="1"/>
          <c:tx>
            <c:strRef>
              <c:f>'trend graphs'!$L$17</c:f>
              <c:strCache>
                <c:ptCount val="1"/>
                <c:pt idx="0">
                  <c:v>2009-10</c:v>
                </c:pt>
              </c:strCache>
            </c:strRef>
          </c:tx>
          <c:spPr>
            <a:solidFill>
              <a:srgbClr val="C00000"/>
            </a:solidFill>
          </c:spPr>
          <c:invertIfNegative val="0"/>
          <c:dLbls>
            <c:txPr>
              <a:bodyPr/>
              <a:lstStyle/>
              <a:p>
                <a:pPr>
                  <a:defRPr sz="1800"/>
                </a:pPr>
                <a:endParaRPr lang="en-US"/>
              </a:p>
            </c:txPr>
            <c:showLegendKey val="0"/>
            <c:showVal val="1"/>
            <c:showCatName val="0"/>
            <c:showSerName val="0"/>
            <c:showPercent val="0"/>
            <c:showBubbleSize val="0"/>
            <c:showLeaderLines val="0"/>
          </c:dLbls>
          <c:cat>
            <c:strRef>
              <c:f>'trend graphs'!$J$18:$J$20</c:f>
              <c:strCache>
                <c:ptCount val="3"/>
                <c:pt idx="0">
                  <c:v>Social Relationships</c:v>
                </c:pt>
                <c:pt idx="1">
                  <c:v>Knowledge and Skills</c:v>
                </c:pt>
                <c:pt idx="2">
                  <c:v>Action to meet needs</c:v>
                </c:pt>
              </c:strCache>
            </c:strRef>
          </c:cat>
          <c:val>
            <c:numRef>
              <c:f>'trend graphs'!$L$18:$L$20</c:f>
              <c:numCache>
                <c:formatCode>General</c:formatCode>
                <c:ptCount val="3"/>
                <c:pt idx="0">
                  <c:v>59</c:v>
                </c:pt>
                <c:pt idx="1">
                  <c:v>52</c:v>
                </c:pt>
                <c:pt idx="2">
                  <c:v>67</c:v>
                </c:pt>
              </c:numCache>
            </c:numRef>
          </c:val>
        </c:ser>
        <c:ser>
          <c:idx val="2"/>
          <c:order val="2"/>
          <c:tx>
            <c:strRef>
              <c:f>'trend graphs'!$M$17</c:f>
              <c:strCache>
                <c:ptCount val="1"/>
                <c:pt idx="0">
                  <c:v>2010-11</c:v>
                </c:pt>
              </c:strCache>
            </c:strRef>
          </c:tx>
          <c:spPr>
            <a:solidFill>
              <a:srgbClr val="92D050"/>
            </a:solidFill>
          </c:spPr>
          <c:invertIfNegative val="0"/>
          <c:dLbls>
            <c:txPr>
              <a:bodyPr/>
              <a:lstStyle/>
              <a:p>
                <a:pPr>
                  <a:defRPr sz="1800"/>
                </a:pPr>
                <a:endParaRPr lang="en-US"/>
              </a:p>
            </c:txPr>
            <c:showLegendKey val="0"/>
            <c:showVal val="1"/>
            <c:showCatName val="0"/>
            <c:showSerName val="0"/>
            <c:showPercent val="0"/>
            <c:showBubbleSize val="0"/>
            <c:showLeaderLines val="0"/>
          </c:dLbls>
          <c:cat>
            <c:strRef>
              <c:f>'trend graphs'!$J$18:$J$20</c:f>
              <c:strCache>
                <c:ptCount val="3"/>
                <c:pt idx="0">
                  <c:v>Social Relationships</c:v>
                </c:pt>
                <c:pt idx="1">
                  <c:v>Knowledge and Skills</c:v>
                </c:pt>
                <c:pt idx="2">
                  <c:v>Action to meet needs</c:v>
                </c:pt>
              </c:strCache>
            </c:strRef>
          </c:cat>
          <c:val>
            <c:numRef>
              <c:f>'trend graphs'!$M$18:$M$20</c:f>
              <c:numCache>
                <c:formatCode>General</c:formatCode>
                <c:ptCount val="3"/>
                <c:pt idx="0">
                  <c:v>60</c:v>
                </c:pt>
                <c:pt idx="1">
                  <c:v>53</c:v>
                </c:pt>
                <c:pt idx="2">
                  <c:v>66</c:v>
                </c:pt>
              </c:numCache>
            </c:numRef>
          </c:val>
        </c:ser>
        <c:ser>
          <c:idx val="3"/>
          <c:order val="3"/>
          <c:tx>
            <c:strRef>
              <c:f>'trend graphs'!$N$17</c:f>
              <c:strCache>
                <c:ptCount val="1"/>
                <c:pt idx="0">
                  <c:v>2011-12</c:v>
                </c:pt>
              </c:strCache>
            </c:strRef>
          </c:tx>
          <c:spPr>
            <a:solidFill>
              <a:srgbClr val="6600CC"/>
            </a:solidFill>
          </c:spPr>
          <c:invertIfNegative val="0"/>
          <c:dLbls>
            <c:txPr>
              <a:bodyPr/>
              <a:lstStyle/>
              <a:p>
                <a:pPr>
                  <a:defRPr sz="1800"/>
                </a:pPr>
                <a:endParaRPr lang="en-US"/>
              </a:p>
            </c:txPr>
            <c:showLegendKey val="0"/>
            <c:showVal val="1"/>
            <c:showCatName val="0"/>
            <c:showSerName val="0"/>
            <c:showPercent val="0"/>
            <c:showBubbleSize val="0"/>
            <c:showLeaderLines val="0"/>
          </c:dLbls>
          <c:cat>
            <c:strRef>
              <c:f>'trend graphs'!$J$18:$J$20</c:f>
              <c:strCache>
                <c:ptCount val="3"/>
                <c:pt idx="0">
                  <c:v>Social Relationships</c:v>
                </c:pt>
                <c:pt idx="1">
                  <c:v>Knowledge and Skills</c:v>
                </c:pt>
                <c:pt idx="2">
                  <c:v>Action to meet needs</c:v>
                </c:pt>
              </c:strCache>
            </c:strRef>
          </c:cat>
          <c:val>
            <c:numRef>
              <c:f>'trend graphs'!$N$18:$N$20</c:f>
              <c:numCache>
                <c:formatCode>General</c:formatCode>
                <c:ptCount val="3"/>
                <c:pt idx="0">
                  <c:v>59</c:v>
                </c:pt>
                <c:pt idx="1">
                  <c:v>53</c:v>
                </c:pt>
                <c:pt idx="2">
                  <c:v>66</c:v>
                </c:pt>
              </c:numCache>
            </c:numRef>
          </c:val>
        </c:ser>
        <c:dLbls>
          <c:showLegendKey val="0"/>
          <c:showVal val="0"/>
          <c:showCatName val="0"/>
          <c:showSerName val="0"/>
          <c:showPercent val="0"/>
          <c:showBubbleSize val="0"/>
        </c:dLbls>
        <c:gapWidth val="150"/>
        <c:axId val="353395072"/>
        <c:axId val="353396608"/>
      </c:barChart>
      <c:catAx>
        <c:axId val="353395072"/>
        <c:scaling>
          <c:orientation val="minMax"/>
        </c:scaling>
        <c:delete val="0"/>
        <c:axPos val="b"/>
        <c:majorTickMark val="out"/>
        <c:minorTickMark val="none"/>
        <c:tickLblPos val="nextTo"/>
        <c:txPr>
          <a:bodyPr/>
          <a:lstStyle/>
          <a:p>
            <a:pPr>
              <a:defRPr sz="1600"/>
            </a:pPr>
            <a:endParaRPr lang="en-US"/>
          </a:p>
        </c:txPr>
        <c:crossAx val="353396608"/>
        <c:crosses val="autoZero"/>
        <c:auto val="1"/>
        <c:lblAlgn val="ctr"/>
        <c:lblOffset val="100"/>
        <c:noMultiLvlLbl val="0"/>
      </c:catAx>
      <c:valAx>
        <c:axId val="353396608"/>
        <c:scaling>
          <c:orientation val="minMax"/>
          <c:max val="100"/>
          <c:min val="0"/>
        </c:scaling>
        <c:delete val="0"/>
        <c:axPos val="l"/>
        <c:majorGridlines>
          <c:spPr>
            <a:ln>
              <a:noFill/>
            </a:ln>
          </c:spPr>
        </c:majorGridlines>
        <c:numFmt formatCode="General" sourceLinked="1"/>
        <c:majorTickMark val="out"/>
        <c:minorTickMark val="none"/>
        <c:tickLblPos val="nextTo"/>
        <c:txPr>
          <a:bodyPr/>
          <a:lstStyle/>
          <a:p>
            <a:pPr>
              <a:defRPr sz="1600"/>
            </a:pPr>
            <a:endParaRPr lang="en-US"/>
          </a:p>
        </c:txPr>
        <c:crossAx val="353395072"/>
        <c:crosses val="autoZero"/>
        <c:crossBetween val="between"/>
        <c:majorUnit val="20"/>
      </c:valAx>
    </c:plotArea>
    <c:legend>
      <c:legendPos val="b"/>
      <c:layout>
        <c:manualLayout>
          <c:xMode val="edge"/>
          <c:yMode val="edge"/>
          <c:x val="0.26625759058057635"/>
          <c:y val="0.89222050790948426"/>
          <c:w val="0.45927222912925358"/>
          <c:h val="5.1151481064866888E-2"/>
        </c:manualLayout>
      </c:layout>
      <c:overlay val="0"/>
      <c:txPr>
        <a:bodyPr/>
        <a:lstStyle/>
        <a:p>
          <a:pPr>
            <a:defRPr sz="1400"/>
          </a:pPr>
          <a:endParaRPr lang="en-US"/>
        </a:p>
      </c:txPr>
    </c:legend>
    <c:plotVisOnly val="1"/>
    <c:dispBlanksAs val="gap"/>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40507436570429"/>
          <c:y val="0.17378028833352352"/>
          <c:w val="0.80912282535479529"/>
          <c:h val="0.59708909697098667"/>
        </c:manualLayout>
      </c:layout>
      <c:barChart>
        <c:barDir val="col"/>
        <c:grouping val="clustered"/>
        <c:varyColors val="0"/>
        <c:ser>
          <c:idx val="0"/>
          <c:order val="0"/>
          <c:tx>
            <c:strRef>
              <c:f>Sheet1!$R$3</c:f>
              <c:strCache>
                <c:ptCount val="1"/>
                <c:pt idx="0">
                  <c:v>2008-09</c:v>
                </c:pt>
              </c:strCache>
            </c:strRef>
          </c:tx>
          <c:spPr>
            <a:solidFill>
              <a:srgbClr val="F79646"/>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Sheet1!$Q$4:$Q$6</c:f>
              <c:strCache>
                <c:ptCount val="3"/>
                <c:pt idx="0">
                  <c:v>Social Relationships</c:v>
                </c:pt>
                <c:pt idx="1">
                  <c:v>Knowledge and Skills</c:v>
                </c:pt>
                <c:pt idx="2">
                  <c:v>Action to meet needs</c:v>
                </c:pt>
              </c:strCache>
            </c:strRef>
          </c:cat>
          <c:val>
            <c:numRef>
              <c:f>Sheet1!$R$4:$R$6</c:f>
              <c:numCache>
                <c:formatCode>General</c:formatCode>
                <c:ptCount val="3"/>
                <c:pt idx="0">
                  <c:v>70</c:v>
                </c:pt>
                <c:pt idx="1">
                  <c:v>76</c:v>
                </c:pt>
                <c:pt idx="2">
                  <c:v>76</c:v>
                </c:pt>
              </c:numCache>
            </c:numRef>
          </c:val>
        </c:ser>
        <c:ser>
          <c:idx val="1"/>
          <c:order val="1"/>
          <c:tx>
            <c:strRef>
              <c:f>Sheet1!$S$3</c:f>
              <c:strCache>
                <c:ptCount val="1"/>
                <c:pt idx="0">
                  <c:v>2009-10</c:v>
                </c:pt>
              </c:strCache>
            </c:strRef>
          </c:tx>
          <c:spPr>
            <a:solidFill>
              <a:srgbClr val="C00000"/>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Sheet1!$Q$4:$Q$6</c:f>
              <c:strCache>
                <c:ptCount val="3"/>
                <c:pt idx="0">
                  <c:v>Social Relationships</c:v>
                </c:pt>
                <c:pt idx="1">
                  <c:v>Knowledge and Skills</c:v>
                </c:pt>
                <c:pt idx="2">
                  <c:v>Action to meet needs</c:v>
                </c:pt>
              </c:strCache>
            </c:strRef>
          </c:cat>
          <c:val>
            <c:numRef>
              <c:f>Sheet1!$S$4:$S$6</c:f>
              <c:numCache>
                <c:formatCode>General</c:formatCode>
                <c:ptCount val="3"/>
                <c:pt idx="0">
                  <c:v>71</c:v>
                </c:pt>
                <c:pt idx="1">
                  <c:v>74</c:v>
                </c:pt>
                <c:pt idx="2">
                  <c:v>78</c:v>
                </c:pt>
              </c:numCache>
            </c:numRef>
          </c:val>
        </c:ser>
        <c:ser>
          <c:idx val="2"/>
          <c:order val="2"/>
          <c:tx>
            <c:strRef>
              <c:f>Sheet1!$T$3</c:f>
              <c:strCache>
                <c:ptCount val="1"/>
                <c:pt idx="0">
                  <c:v>2010-11</c:v>
                </c:pt>
              </c:strCache>
            </c:strRef>
          </c:tx>
          <c:spPr>
            <a:solidFill>
              <a:srgbClr val="92D050"/>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Sheet1!$Q$4:$Q$6</c:f>
              <c:strCache>
                <c:ptCount val="3"/>
                <c:pt idx="0">
                  <c:v>Social Relationships</c:v>
                </c:pt>
                <c:pt idx="1">
                  <c:v>Knowledge and Skills</c:v>
                </c:pt>
                <c:pt idx="2">
                  <c:v>Action to meet needs</c:v>
                </c:pt>
              </c:strCache>
            </c:strRef>
          </c:cat>
          <c:val>
            <c:numRef>
              <c:f>Sheet1!$T$4:$T$6</c:f>
              <c:numCache>
                <c:formatCode>General</c:formatCode>
                <c:ptCount val="3"/>
                <c:pt idx="0">
                  <c:v>68</c:v>
                </c:pt>
                <c:pt idx="1">
                  <c:v>73</c:v>
                </c:pt>
                <c:pt idx="2">
                  <c:v>73</c:v>
                </c:pt>
              </c:numCache>
            </c:numRef>
          </c:val>
        </c:ser>
        <c:ser>
          <c:idx val="3"/>
          <c:order val="3"/>
          <c:tx>
            <c:strRef>
              <c:f>Sheet1!$U$3</c:f>
              <c:strCache>
                <c:ptCount val="1"/>
                <c:pt idx="0">
                  <c:v>2011-12</c:v>
                </c:pt>
              </c:strCache>
            </c:strRef>
          </c:tx>
          <c:spPr>
            <a:solidFill>
              <a:srgbClr val="7030A0"/>
            </a:solidFill>
          </c:spPr>
          <c:invertIfNegative val="0"/>
          <c:dLbls>
            <c:txPr>
              <a:bodyPr/>
              <a:lstStyle/>
              <a:p>
                <a:pPr>
                  <a:defRPr sz="1400"/>
                </a:pPr>
                <a:endParaRPr lang="en-US"/>
              </a:p>
            </c:txPr>
            <c:dLblPos val="outEnd"/>
            <c:showLegendKey val="0"/>
            <c:showVal val="1"/>
            <c:showCatName val="0"/>
            <c:showSerName val="0"/>
            <c:showPercent val="0"/>
            <c:showBubbleSize val="0"/>
            <c:showLeaderLines val="0"/>
          </c:dLbls>
          <c:cat>
            <c:strRef>
              <c:f>Sheet1!$Q$4:$Q$6</c:f>
              <c:strCache>
                <c:ptCount val="3"/>
                <c:pt idx="0">
                  <c:v>Social Relationships</c:v>
                </c:pt>
                <c:pt idx="1">
                  <c:v>Knowledge and Skills</c:v>
                </c:pt>
                <c:pt idx="2">
                  <c:v>Action to meet needs</c:v>
                </c:pt>
              </c:strCache>
            </c:strRef>
          </c:cat>
          <c:val>
            <c:numRef>
              <c:f>Sheet1!$U$4:$U$6</c:f>
              <c:numCache>
                <c:formatCode>General</c:formatCode>
                <c:ptCount val="3"/>
                <c:pt idx="0">
                  <c:v>66</c:v>
                </c:pt>
                <c:pt idx="1">
                  <c:v>72</c:v>
                </c:pt>
                <c:pt idx="2">
                  <c:v>73</c:v>
                </c:pt>
              </c:numCache>
            </c:numRef>
          </c:val>
        </c:ser>
        <c:dLbls>
          <c:showLegendKey val="0"/>
          <c:showVal val="0"/>
          <c:showCatName val="0"/>
          <c:showSerName val="0"/>
          <c:showPercent val="0"/>
          <c:showBubbleSize val="0"/>
        </c:dLbls>
        <c:gapWidth val="150"/>
        <c:axId val="40041472"/>
        <c:axId val="40116992"/>
      </c:barChart>
      <c:catAx>
        <c:axId val="40041472"/>
        <c:scaling>
          <c:orientation val="minMax"/>
        </c:scaling>
        <c:delete val="0"/>
        <c:axPos val="b"/>
        <c:majorTickMark val="out"/>
        <c:minorTickMark val="none"/>
        <c:tickLblPos val="nextTo"/>
        <c:txPr>
          <a:bodyPr/>
          <a:lstStyle/>
          <a:p>
            <a:pPr>
              <a:defRPr sz="1600"/>
            </a:pPr>
            <a:endParaRPr lang="en-US"/>
          </a:p>
        </c:txPr>
        <c:crossAx val="40116992"/>
        <c:crosses val="autoZero"/>
        <c:auto val="1"/>
        <c:lblAlgn val="ctr"/>
        <c:lblOffset val="100"/>
        <c:noMultiLvlLbl val="0"/>
      </c:catAx>
      <c:valAx>
        <c:axId val="40116992"/>
        <c:scaling>
          <c:orientation val="minMax"/>
          <c:max val="100"/>
          <c:min val="0"/>
        </c:scaling>
        <c:delete val="0"/>
        <c:axPos val="l"/>
        <c:majorGridlines>
          <c:spPr>
            <a:ln>
              <a:noFill/>
            </a:ln>
          </c:spPr>
        </c:majorGridlines>
        <c:numFmt formatCode="General" sourceLinked="1"/>
        <c:majorTickMark val="out"/>
        <c:minorTickMark val="none"/>
        <c:tickLblPos val="nextTo"/>
        <c:txPr>
          <a:bodyPr/>
          <a:lstStyle/>
          <a:p>
            <a:pPr>
              <a:defRPr sz="1800" baseline="0"/>
            </a:pPr>
            <a:endParaRPr lang="en-US"/>
          </a:p>
        </c:txPr>
        <c:crossAx val="40041472"/>
        <c:crosses val="autoZero"/>
        <c:crossBetween val="between"/>
        <c:majorUnit val="20"/>
      </c:valAx>
    </c:plotArea>
    <c:legend>
      <c:legendPos val="b"/>
      <c:layout>
        <c:manualLayout>
          <c:xMode val="edge"/>
          <c:yMode val="edge"/>
          <c:x val="0.23810919099714306"/>
          <c:y val="0.87906256650351133"/>
          <c:w val="0.52968120688453768"/>
          <c:h val="5.3369865928921047E-2"/>
        </c:manualLayout>
      </c:layout>
      <c:overlay val="0"/>
      <c:txPr>
        <a:bodyPr/>
        <a:lstStyle/>
        <a:p>
          <a:pPr>
            <a:defRPr sz="1600"/>
          </a:pPr>
          <a:endParaRPr lang="en-US"/>
        </a:p>
      </c:txPr>
    </c:legend>
    <c:plotVisOnly val="1"/>
    <c:dispBlanksAs val="gap"/>
    <c:showDLblsOverMax val="0"/>
  </c:chart>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1763926705423E-2"/>
          <c:y val="4.7436288205909755E-2"/>
          <c:w val="0.90679691907670423"/>
          <c:h val="0.77508974684616028"/>
        </c:manualLayout>
      </c:layout>
      <c:barChart>
        <c:barDir val="col"/>
        <c:grouping val="clustered"/>
        <c:varyColors val="0"/>
        <c:ser>
          <c:idx val="0"/>
          <c:order val="0"/>
          <c:tx>
            <c:strRef>
              <c:f>Sheet1!$Z$3</c:f>
              <c:strCache>
                <c:ptCount val="1"/>
                <c:pt idx="0">
                  <c:v>2008-09</c:v>
                </c:pt>
              </c:strCache>
            </c:strRef>
          </c:tx>
          <c:spPr>
            <a:solidFill>
              <a:srgbClr val="FFA000"/>
            </a:solidFill>
          </c:spPr>
          <c:invertIfNegative val="0"/>
          <c:cat>
            <c:strRef>
              <c:f>Sheet1!$Y$4:$Y$6</c:f>
              <c:strCache>
                <c:ptCount val="3"/>
                <c:pt idx="0">
                  <c:v>Social Relationships</c:v>
                </c:pt>
                <c:pt idx="1">
                  <c:v>Knowledge and Skills</c:v>
                </c:pt>
                <c:pt idx="2">
                  <c:v>Action to meet needs</c:v>
                </c:pt>
              </c:strCache>
            </c:strRef>
          </c:cat>
          <c:val>
            <c:numRef>
              <c:f>Sheet1!$Z$4:$Z$6</c:f>
              <c:numCache>
                <c:formatCode>General</c:formatCode>
                <c:ptCount val="3"/>
                <c:pt idx="0">
                  <c:v>61</c:v>
                </c:pt>
                <c:pt idx="1">
                  <c:v>54</c:v>
                </c:pt>
                <c:pt idx="2">
                  <c:v>61</c:v>
                </c:pt>
              </c:numCache>
            </c:numRef>
          </c:val>
        </c:ser>
        <c:ser>
          <c:idx val="1"/>
          <c:order val="1"/>
          <c:tx>
            <c:strRef>
              <c:f>Sheet1!$AA$3</c:f>
              <c:strCache>
                <c:ptCount val="1"/>
                <c:pt idx="0">
                  <c:v>2009-10</c:v>
                </c:pt>
              </c:strCache>
            </c:strRef>
          </c:tx>
          <c:spPr>
            <a:solidFill>
              <a:srgbClr val="C00000"/>
            </a:solidFill>
          </c:spPr>
          <c:invertIfNegative val="0"/>
          <c:cat>
            <c:strRef>
              <c:f>Sheet1!$Y$4:$Y$6</c:f>
              <c:strCache>
                <c:ptCount val="3"/>
                <c:pt idx="0">
                  <c:v>Social Relationships</c:v>
                </c:pt>
                <c:pt idx="1">
                  <c:v>Knowledge and Skills</c:v>
                </c:pt>
                <c:pt idx="2">
                  <c:v>Action to meet needs</c:v>
                </c:pt>
              </c:strCache>
            </c:strRef>
          </c:cat>
          <c:val>
            <c:numRef>
              <c:f>Sheet1!$AA$4:$AA$6</c:f>
              <c:numCache>
                <c:formatCode>General</c:formatCode>
                <c:ptCount val="3"/>
                <c:pt idx="0">
                  <c:v>62</c:v>
                </c:pt>
                <c:pt idx="1">
                  <c:v>54</c:v>
                </c:pt>
                <c:pt idx="2">
                  <c:v>60</c:v>
                </c:pt>
              </c:numCache>
            </c:numRef>
          </c:val>
        </c:ser>
        <c:ser>
          <c:idx val="2"/>
          <c:order val="2"/>
          <c:tx>
            <c:strRef>
              <c:f>Sheet1!$AB$3</c:f>
              <c:strCache>
                <c:ptCount val="1"/>
                <c:pt idx="0">
                  <c:v>2010-11</c:v>
                </c:pt>
              </c:strCache>
            </c:strRef>
          </c:tx>
          <c:spPr>
            <a:solidFill>
              <a:srgbClr val="92D050"/>
            </a:solidFill>
          </c:spPr>
          <c:invertIfNegative val="0"/>
          <c:cat>
            <c:strRef>
              <c:f>Sheet1!$Y$4:$Y$6</c:f>
              <c:strCache>
                <c:ptCount val="3"/>
                <c:pt idx="0">
                  <c:v>Social Relationships</c:v>
                </c:pt>
                <c:pt idx="1">
                  <c:v>Knowledge and Skills</c:v>
                </c:pt>
                <c:pt idx="2">
                  <c:v>Action to meet needs</c:v>
                </c:pt>
              </c:strCache>
            </c:strRef>
          </c:cat>
          <c:val>
            <c:numRef>
              <c:f>Sheet1!$AB$4:$AB$6</c:f>
              <c:numCache>
                <c:formatCode>General</c:formatCode>
                <c:ptCount val="3"/>
                <c:pt idx="0">
                  <c:v>61</c:v>
                </c:pt>
                <c:pt idx="1">
                  <c:v>55</c:v>
                </c:pt>
                <c:pt idx="2">
                  <c:v>59</c:v>
                </c:pt>
              </c:numCache>
            </c:numRef>
          </c:val>
        </c:ser>
        <c:ser>
          <c:idx val="3"/>
          <c:order val="3"/>
          <c:tx>
            <c:strRef>
              <c:f>Sheet1!$AC$3</c:f>
              <c:strCache>
                <c:ptCount val="1"/>
                <c:pt idx="0">
                  <c:v>2011-12</c:v>
                </c:pt>
              </c:strCache>
            </c:strRef>
          </c:tx>
          <c:spPr>
            <a:solidFill>
              <a:srgbClr val="4E2AB8"/>
            </a:solidFill>
          </c:spPr>
          <c:invertIfNegative val="0"/>
          <c:cat>
            <c:strRef>
              <c:f>Sheet1!$Y$4:$Y$6</c:f>
              <c:strCache>
                <c:ptCount val="3"/>
                <c:pt idx="0">
                  <c:v>Social Relationships</c:v>
                </c:pt>
                <c:pt idx="1">
                  <c:v>Knowledge and Skills</c:v>
                </c:pt>
                <c:pt idx="2">
                  <c:v>Action to meet needs</c:v>
                </c:pt>
              </c:strCache>
            </c:strRef>
          </c:cat>
          <c:val>
            <c:numRef>
              <c:f>Sheet1!$AC$4:$AC$6</c:f>
              <c:numCache>
                <c:formatCode>General</c:formatCode>
                <c:ptCount val="3"/>
                <c:pt idx="0">
                  <c:v>60</c:v>
                </c:pt>
                <c:pt idx="1">
                  <c:v>52</c:v>
                </c:pt>
                <c:pt idx="2">
                  <c:v>59</c:v>
                </c:pt>
              </c:numCache>
            </c:numRef>
          </c:val>
        </c:ser>
        <c:dLbls>
          <c:dLblPos val="outEnd"/>
          <c:showLegendKey val="0"/>
          <c:showVal val="1"/>
          <c:showCatName val="0"/>
          <c:showSerName val="0"/>
          <c:showPercent val="0"/>
          <c:showBubbleSize val="0"/>
        </c:dLbls>
        <c:gapWidth val="150"/>
        <c:axId val="40284928"/>
        <c:axId val="40286464"/>
      </c:barChart>
      <c:catAx>
        <c:axId val="40284928"/>
        <c:scaling>
          <c:orientation val="minMax"/>
        </c:scaling>
        <c:delete val="0"/>
        <c:axPos val="b"/>
        <c:majorTickMark val="out"/>
        <c:minorTickMark val="none"/>
        <c:tickLblPos val="nextTo"/>
        <c:crossAx val="40286464"/>
        <c:crosses val="autoZero"/>
        <c:auto val="1"/>
        <c:lblAlgn val="ctr"/>
        <c:lblOffset val="100"/>
        <c:noMultiLvlLbl val="0"/>
      </c:catAx>
      <c:valAx>
        <c:axId val="40286464"/>
        <c:scaling>
          <c:orientation val="minMax"/>
          <c:max val="100"/>
          <c:min val="0"/>
        </c:scaling>
        <c:delete val="0"/>
        <c:axPos val="l"/>
        <c:majorGridlines>
          <c:spPr>
            <a:ln>
              <a:noFill/>
            </a:ln>
          </c:spPr>
        </c:majorGridlines>
        <c:numFmt formatCode="General" sourceLinked="1"/>
        <c:majorTickMark val="out"/>
        <c:minorTickMark val="none"/>
        <c:tickLblPos val="nextTo"/>
        <c:crossAx val="40284928"/>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Number of Children Served</a:t>
            </a:r>
            <a:r>
              <a:rPr lang="en-US" sz="2400" baseline="0"/>
              <a:t> in Early Intervention and Special Education by Age Year, 2011</a:t>
            </a:r>
            <a:endParaRPr lang="en-US" sz="2400"/>
          </a:p>
        </c:rich>
      </c:tx>
      <c:layout>
        <c:manualLayout>
          <c:xMode val="edge"/>
          <c:yMode val="edge"/>
          <c:x val="0.11328605374214502"/>
          <c:y val="0"/>
        </c:manualLayout>
      </c:layout>
      <c:overlay val="0"/>
    </c:title>
    <c:autoTitleDeleted val="0"/>
    <c:plotArea>
      <c:layout>
        <c:manualLayout>
          <c:layoutTarget val="inner"/>
          <c:xMode val="edge"/>
          <c:yMode val="edge"/>
          <c:x val="8.6811281980300345E-2"/>
          <c:y val="0.12857142857142856"/>
          <c:w val="0.90212919107230116"/>
          <c:h val="0.74655844155844153"/>
        </c:manualLayout>
      </c:layout>
      <c:barChart>
        <c:barDir val="col"/>
        <c:grouping val="clustered"/>
        <c:varyColors val="0"/>
        <c:ser>
          <c:idx val="1"/>
          <c:order val="0"/>
          <c:invertIfNegative val="0"/>
          <c:dLbls>
            <c:dLbl>
              <c:idx val="0"/>
              <c:layout/>
              <c:dLblPos val="outEnd"/>
              <c:showLegendKey val="0"/>
              <c:showVal val="1"/>
              <c:showCatName val="0"/>
              <c:showSerName val="0"/>
              <c:showPercent val="0"/>
              <c:showBubbleSize val="0"/>
            </c:dLbl>
            <c:dLbl>
              <c:idx val="1"/>
              <c:layout/>
              <c:dLblPos val="outEnd"/>
              <c:showLegendKey val="0"/>
              <c:showVal val="1"/>
              <c:showCatName val="0"/>
              <c:showSerName val="0"/>
              <c:showPercent val="0"/>
              <c:showBubbleSize val="0"/>
            </c:dLbl>
            <c:dLbl>
              <c:idx val="2"/>
              <c:layout/>
              <c:dLblPos val="outEnd"/>
              <c:showLegendKey val="0"/>
              <c:showVal val="1"/>
              <c:showCatName val="0"/>
              <c:showSerName val="0"/>
              <c:showPercent val="0"/>
              <c:showBubbleSize val="0"/>
            </c:dLbl>
            <c:dLbl>
              <c:idx val="3"/>
              <c:layout/>
              <c:dLblPos val="outEnd"/>
              <c:showLegendKey val="0"/>
              <c:showVal val="1"/>
              <c:showCatName val="0"/>
              <c:showSerName val="0"/>
              <c:showPercent val="0"/>
              <c:showBubbleSize val="0"/>
            </c:dLbl>
            <c:dLbl>
              <c:idx val="4"/>
              <c:layout/>
              <c:dLblPos val="outEnd"/>
              <c:showLegendKey val="0"/>
              <c:showVal val="1"/>
              <c:showCatName val="0"/>
              <c:showSerName val="0"/>
              <c:showPercent val="0"/>
              <c:showBubbleSize val="0"/>
            </c:dLbl>
            <c:dLbl>
              <c:idx val="5"/>
              <c:layout/>
              <c:dLblPos val="outEnd"/>
              <c:showLegendKey val="0"/>
              <c:showVal val="1"/>
              <c:showCatName val="0"/>
              <c:showSerName val="0"/>
              <c:showPercent val="0"/>
              <c:showBubbleSize val="0"/>
            </c:dLbl>
            <c:txPr>
              <a:bodyPr rot="-5400000" vert="horz"/>
              <a:lstStyle/>
              <a:p>
                <a:pPr>
                  <a:defRPr sz="1400"/>
                </a:pPr>
                <a:endParaRPr lang="en-US"/>
              </a:p>
            </c:txPr>
            <c:dLblPos val="outEnd"/>
            <c:showLegendKey val="0"/>
            <c:showVal val="0"/>
            <c:showCatName val="0"/>
            <c:showSerName val="0"/>
            <c:showPercent val="0"/>
            <c:showBubbleSize val="0"/>
          </c:dLbls>
          <c:cat>
            <c:strRef>
              <c:f>Sheet1!$A$13:$F$13</c:f>
              <c:strCache>
                <c:ptCount val="6"/>
                <c:pt idx="0">
                  <c:v>under 1</c:v>
                </c:pt>
                <c:pt idx="1">
                  <c:v>1</c:v>
                </c:pt>
                <c:pt idx="2">
                  <c:v>2</c:v>
                </c:pt>
                <c:pt idx="3">
                  <c:v>3</c:v>
                </c:pt>
                <c:pt idx="4">
                  <c:v>4</c:v>
                </c:pt>
                <c:pt idx="5">
                  <c:v>5</c:v>
                </c:pt>
              </c:strCache>
            </c:strRef>
          </c:cat>
          <c:val>
            <c:numRef>
              <c:f>Sheet1!$A$14:$F$14</c:f>
              <c:numCache>
                <c:formatCode>#,##0</c:formatCode>
                <c:ptCount val="6"/>
                <c:pt idx="0">
                  <c:v>41378</c:v>
                </c:pt>
                <c:pt idx="1">
                  <c:v>103812</c:v>
                </c:pt>
                <c:pt idx="2">
                  <c:v>191329</c:v>
                </c:pt>
                <c:pt idx="3">
                  <c:v>177834</c:v>
                </c:pt>
                <c:pt idx="4">
                  <c:v>265293</c:v>
                </c:pt>
                <c:pt idx="5">
                  <c:v>302222</c:v>
                </c:pt>
              </c:numCache>
            </c:numRef>
          </c:val>
        </c:ser>
        <c:dLbls>
          <c:showLegendKey val="0"/>
          <c:showVal val="0"/>
          <c:showCatName val="0"/>
          <c:showSerName val="0"/>
          <c:showPercent val="0"/>
          <c:showBubbleSize val="0"/>
        </c:dLbls>
        <c:gapWidth val="150"/>
        <c:axId val="326694016"/>
        <c:axId val="326695936"/>
      </c:barChart>
      <c:catAx>
        <c:axId val="326694016"/>
        <c:scaling>
          <c:orientation val="minMax"/>
        </c:scaling>
        <c:delete val="0"/>
        <c:axPos val="b"/>
        <c:title>
          <c:tx>
            <c:rich>
              <a:bodyPr/>
              <a:lstStyle/>
              <a:p>
                <a:pPr>
                  <a:defRPr sz="1400"/>
                </a:pPr>
                <a:r>
                  <a:rPr lang="en-US" sz="1400"/>
                  <a:t>Age</a:t>
                </a:r>
              </a:p>
            </c:rich>
          </c:tx>
          <c:layout>
            <c:manualLayout>
              <c:xMode val="edge"/>
              <c:yMode val="edge"/>
              <c:x val="0.51836150130756964"/>
              <c:y val="0.94696969696969702"/>
            </c:manualLayout>
          </c:layout>
          <c:overlay val="0"/>
        </c:title>
        <c:majorTickMark val="out"/>
        <c:minorTickMark val="none"/>
        <c:tickLblPos val="nextTo"/>
        <c:txPr>
          <a:bodyPr/>
          <a:lstStyle/>
          <a:p>
            <a:pPr>
              <a:defRPr sz="1400"/>
            </a:pPr>
            <a:endParaRPr lang="en-US"/>
          </a:p>
        </c:txPr>
        <c:crossAx val="326695936"/>
        <c:crosses val="autoZero"/>
        <c:auto val="1"/>
        <c:lblAlgn val="ctr"/>
        <c:lblOffset val="100"/>
        <c:noMultiLvlLbl val="0"/>
      </c:catAx>
      <c:valAx>
        <c:axId val="326695936"/>
        <c:scaling>
          <c:orientation val="minMax"/>
        </c:scaling>
        <c:delete val="0"/>
        <c:axPos val="l"/>
        <c:numFmt formatCode="#,##0" sourceLinked="1"/>
        <c:majorTickMark val="out"/>
        <c:minorTickMark val="none"/>
        <c:tickLblPos val="nextTo"/>
        <c:txPr>
          <a:bodyPr/>
          <a:lstStyle/>
          <a:p>
            <a:pPr>
              <a:defRPr sz="1200"/>
            </a:pPr>
            <a:endParaRPr lang="en-US"/>
          </a:p>
        </c:txPr>
        <c:crossAx val="326694016"/>
        <c:crosses val="autoZero"/>
        <c:crossBetween val="between"/>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800"/>
            </a:pPr>
            <a:r>
              <a:rPr lang="en-US" sz="2800" dirty="0"/>
              <a:t>Disability Categories,</a:t>
            </a:r>
            <a:r>
              <a:rPr lang="en-US" sz="2800" baseline="0" dirty="0"/>
              <a:t> </a:t>
            </a:r>
            <a:endParaRPr lang="en-US" sz="2800" baseline="0" dirty="0" smtClean="0"/>
          </a:p>
          <a:p>
            <a:pPr>
              <a:defRPr sz="2800"/>
            </a:pPr>
            <a:r>
              <a:rPr lang="en-US" sz="2800" baseline="0" dirty="0" smtClean="0"/>
              <a:t>3 </a:t>
            </a:r>
            <a:r>
              <a:rPr lang="en-US" sz="2800" baseline="0" dirty="0"/>
              <a:t>to 5 year olds, 2011</a:t>
            </a:r>
            <a:endParaRPr lang="en-US" sz="2800" dirty="0"/>
          </a:p>
        </c:rich>
      </c:tx>
      <c:layout>
        <c:manualLayout>
          <c:xMode val="edge"/>
          <c:yMode val="edge"/>
          <c:x val="0.15527668416447943"/>
          <c:y val="5.0623864324651727E-2"/>
        </c:manualLayout>
      </c:layout>
      <c:overlay val="0"/>
    </c:title>
    <c:autoTitleDeleted val="0"/>
    <c:plotArea>
      <c:layout>
        <c:manualLayout>
          <c:layoutTarget val="inner"/>
          <c:xMode val="edge"/>
          <c:yMode val="edge"/>
          <c:x val="4.8491126109236338E-2"/>
          <c:y val="0.25021771317046909"/>
          <c:w val="0.69590361445783133"/>
          <c:h val="0.75012987012987009"/>
        </c:manualLayout>
      </c:layout>
      <c:pieChart>
        <c:varyColors val="1"/>
        <c:ser>
          <c:idx val="1"/>
          <c:order val="1"/>
          <c:explosion val="24"/>
          <c:dLbls>
            <c:dLbl>
              <c:idx val="0"/>
              <c:layout>
                <c:manualLayout>
                  <c:x val="-0.23509373828271474"/>
                  <c:y val="2.2936435830136617E-2"/>
                </c:manualLayout>
              </c:layout>
              <c:tx>
                <c:rich>
                  <a:bodyPr/>
                  <a:lstStyle/>
                  <a:p>
                    <a:r>
                      <a:rPr lang="en-US" sz="1400" b="1">
                        <a:solidFill>
                          <a:schemeClr val="bg1"/>
                        </a:solidFill>
                      </a:rPr>
                      <a:t>Speech or language impairments     
46%</a:t>
                    </a:r>
                    <a:endParaRPr lang="en-US" b="1">
                      <a:solidFill>
                        <a:schemeClr val="bg1"/>
                      </a:solidFill>
                    </a:endParaRPr>
                  </a:p>
                </c:rich>
              </c:tx>
              <c:showLegendKey val="0"/>
              <c:showVal val="0"/>
              <c:showCatName val="1"/>
              <c:showSerName val="0"/>
              <c:showPercent val="1"/>
              <c:showBubbleSize val="0"/>
            </c:dLbl>
            <c:dLbl>
              <c:idx val="1"/>
              <c:layout>
                <c:manualLayout>
                  <c:x val="0.11942304086989126"/>
                  <c:y val="-0.15567215155797834"/>
                </c:manualLayout>
              </c:layout>
              <c:tx>
                <c:rich>
                  <a:bodyPr/>
                  <a:lstStyle/>
                  <a:p>
                    <a:r>
                      <a:rPr lang="en-US" sz="1400" b="1">
                        <a:solidFill>
                          <a:schemeClr val="bg1"/>
                        </a:solidFill>
                      </a:rPr>
                      <a:t>Developmental delay                
37%</a:t>
                    </a:r>
                    <a:endParaRPr lang="en-US" b="1">
                      <a:solidFill>
                        <a:schemeClr val="bg1"/>
                      </a:solidFill>
                    </a:endParaRPr>
                  </a:p>
                </c:rich>
              </c:tx>
              <c:showLegendKey val="0"/>
              <c:showVal val="0"/>
              <c:showCatName val="1"/>
              <c:showSerName val="0"/>
              <c:showPercent val="1"/>
              <c:showBubbleSize val="0"/>
            </c:dLbl>
            <c:dLbl>
              <c:idx val="2"/>
              <c:layout>
                <c:manualLayout>
                  <c:x val="9.0213142198986948E-2"/>
                  <c:y val="8.8615013501010212E-2"/>
                </c:manualLayout>
              </c:layout>
              <c:tx>
                <c:rich>
                  <a:bodyPr/>
                  <a:lstStyle/>
                  <a:p>
                    <a:r>
                      <a:rPr lang="en-US" sz="1400" b="1">
                        <a:solidFill>
                          <a:schemeClr val="bg1"/>
                        </a:solidFill>
                      </a:rPr>
                      <a:t>Autism                             
7%</a:t>
                    </a:r>
                    <a:endParaRPr lang="en-US" b="1">
                      <a:solidFill>
                        <a:schemeClr val="bg1"/>
                      </a:solidFill>
                    </a:endParaRPr>
                  </a:p>
                </c:rich>
              </c:tx>
              <c:dLblPos val="bestFit"/>
              <c:showLegendKey val="0"/>
              <c:showVal val="0"/>
              <c:showCatName val="1"/>
              <c:showSerName val="0"/>
              <c:showPercent val="1"/>
              <c:showBubbleSize val="0"/>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txPr>
              <a:bodyPr/>
              <a:lstStyle/>
              <a:p>
                <a:pPr>
                  <a:defRPr sz="1400"/>
                </a:pPr>
                <a:endParaRPr lang="en-US"/>
              </a:p>
            </c:txPr>
            <c:showLegendKey val="0"/>
            <c:showVal val="0"/>
            <c:showCatName val="1"/>
            <c:showSerName val="0"/>
            <c:showPercent val="1"/>
            <c:showBubbleSize val="0"/>
            <c:showLeaderLines val="1"/>
          </c:dLbls>
          <c:cat>
            <c:strRef>
              <c:f>Sheet2!$E$9:$E$21</c:f>
              <c:strCache>
                <c:ptCount val="13"/>
                <c:pt idx="0">
                  <c:v>Speech or language impairments     </c:v>
                </c:pt>
                <c:pt idx="1">
                  <c:v>Developmental delay                </c:v>
                </c:pt>
                <c:pt idx="2">
                  <c:v>Autism                             </c:v>
                </c:pt>
                <c:pt idx="3">
                  <c:v>Other health impairments           </c:v>
                </c:pt>
                <c:pt idx="4">
                  <c:v>Intellectual disabilities             </c:v>
                </c:pt>
                <c:pt idx="5">
                  <c:v>Hearing impairments                </c:v>
                </c:pt>
                <c:pt idx="6">
                  <c:v>Specific learning disabilities     </c:v>
                </c:pt>
                <c:pt idx="7">
                  <c:v>Multiple disabilities              </c:v>
                </c:pt>
                <c:pt idx="8">
                  <c:v>Orthopedic impairments             </c:v>
                </c:pt>
                <c:pt idx="9">
                  <c:v>Visual impairments                 </c:v>
                </c:pt>
                <c:pt idx="10">
                  <c:v>Emotional disturbance              </c:v>
                </c:pt>
                <c:pt idx="11">
                  <c:v>Traumatic brain injury             </c:v>
                </c:pt>
                <c:pt idx="12">
                  <c:v>Deaf-blindness                     </c:v>
                </c:pt>
              </c:strCache>
            </c:strRef>
          </c:cat>
          <c:val>
            <c:numRef>
              <c:f>Sheet2!$G$9:$G$21</c:f>
              <c:numCache>
                <c:formatCode>0.0%</c:formatCode>
                <c:ptCount val="13"/>
                <c:pt idx="0">
                  <c:v>0.45896486075650467</c:v>
                </c:pt>
                <c:pt idx="1">
                  <c:v>0.37240272677631553</c:v>
                </c:pt>
                <c:pt idx="2">
                  <c:v>6.8762418679034917E-2</c:v>
                </c:pt>
                <c:pt idx="3">
                  <c:v>2.759378492491437E-2</c:v>
                </c:pt>
                <c:pt idx="4">
                  <c:v>1.6415129020096626E-2</c:v>
                </c:pt>
                <c:pt idx="5">
                  <c:v>1.2510917704323747E-2</c:v>
                </c:pt>
                <c:pt idx="6">
                  <c:v>1.2209045695372235E-2</c:v>
                </c:pt>
                <c:pt idx="7">
                  <c:v>1.0772134932763041E-2</c:v>
                </c:pt>
                <c:pt idx="8">
                  <c:v>9.9027435469826886E-3</c:v>
                </c:pt>
                <c:pt idx="9">
                  <c:v>4.5267384808995517E-3</c:v>
                </c:pt>
                <c:pt idx="10">
                  <c:v>4.1953500977394481E-3</c:v>
                </c:pt>
                <c:pt idx="11">
                  <c:v>1.4637438300715503E-3</c:v>
                </c:pt>
                <c:pt idx="12">
                  <c:v>2.8040555498162604E-4</c:v>
                </c:pt>
              </c:numCache>
            </c:numRef>
          </c:val>
        </c:ser>
        <c:ser>
          <c:idx val="0"/>
          <c:order val="0"/>
          <c:explosion val="25"/>
          <c:dLbls>
            <c:showLegendKey val="0"/>
            <c:showVal val="0"/>
            <c:showCatName val="1"/>
            <c:showSerName val="0"/>
            <c:showPercent val="1"/>
            <c:showBubbleSize val="0"/>
            <c:showLeaderLines val="1"/>
          </c:dLbls>
          <c:cat>
            <c:strRef>
              <c:f>Sheet2!$E$9:$E$21</c:f>
              <c:strCache>
                <c:ptCount val="13"/>
                <c:pt idx="0">
                  <c:v>Speech or language impairments     </c:v>
                </c:pt>
                <c:pt idx="1">
                  <c:v>Developmental delay                </c:v>
                </c:pt>
                <c:pt idx="2">
                  <c:v>Autism                             </c:v>
                </c:pt>
                <c:pt idx="3">
                  <c:v>Other health impairments           </c:v>
                </c:pt>
                <c:pt idx="4">
                  <c:v>Intellectual disabilities             </c:v>
                </c:pt>
                <c:pt idx="5">
                  <c:v>Hearing impairments                </c:v>
                </c:pt>
                <c:pt idx="6">
                  <c:v>Specific learning disabilities     </c:v>
                </c:pt>
                <c:pt idx="7">
                  <c:v>Multiple disabilities              </c:v>
                </c:pt>
                <c:pt idx="8">
                  <c:v>Orthopedic impairments             </c:v>
                </c:pt>
                <c:pt idx="9">
                  <c:v>Visual impairments                 </c:v>
                </c:pt>
                <c:pt idx="10">
                  <c:v>Emotional disturbance              </c:v>
                </c:pt>
                <c:pt idx="11">
                  <c:v>Traumatic brain injury             </c:v>
                </c:pt>
                <c:pt idx="12">
                  <c:v>Deaf-blindness                     </c:v>
                </c:pt>
              </c:strCache>
            </c:strRef>
          </c:cat>
          <c:val>
            <c:numRef>
              <c:f>Sheet2!$F$9:$F$21</c:f>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Number of Children Served</a:t>
            </a:r>
            <a:r>
              <a:rPr lang="en-US" baseline="0"/>
              <a:t> in Early Intervention and Special Education by Age Year, 2011</a:t>
            </a:r>
            <a:endParaRPr lang="en-US"/>
          </a:p>
        </c:rich>
      </c:tx>
      <c:layout>
        <c:manualLayout>
          <c:xMode val="edge"/>
          <c:yMode val="edge"/>
          <c:x val="0.18147175449222694"/>
          <c:y val="2.7855153203342618E-2"/>
        </c:manualLayout>
      </c:layout>
      <c:overlay val="0"/>
    </c:title>
    <c:autoTitleDeleted val="0"/>
    <c:plotArea>
      <c:layout/>
      <c:barChart>
        <c:barDir val="col"/>
        <c:grouping val="clustered"/>
        <c:varyColors val="0"/>
        <c:ser>
          <c:idx val="1"/>
          <c:order val="0"/>
          <c:invertIfNegative val="0"/>
          <c:cat>
            <c:strRef>
              <c:f>Sheet1!$A$13:$V$13</c:f>
              <c:strCache>
                <c:ptCount val="22"/>
                <c:pt idx="0">
                  <c:v>under 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strCache>
            </c:strRef>
          </c:cat>
          <c:val>
            <c:numRef>
              <c:f>Sheet1!$A$14:$V$14</c:f>
              <c:numCache>
                <c:formatCode>#,##0</c:formatCode>
                <c:ptCount val="22"/>
                <c:pt idx="0">
                  <c:v>41378</c:v>
                </c:pt>
                <c:pt idx="1">
                  <c:v>103812</c:v>
                </c:pt>
                <c:pt idx="2">
                  <c:v>191329</c:v>
                </c:pt>
                <c:pt idx="3">
                  <c:v>177834</c:v>
                </c:pt>
                <c:pt idx="4">
                  <c:v>265293</c:v>
                </c:pt>
                <c:pt idx="5">
                  <c:v>302222</c:v>
                </c:pt>
                <c:pt idx="6">
                  <c:v>354457</c:v>
                </c:pt>
                <c:pt idx="7">
                  <c:v>397212</c:v>
                </c:pt>
                <c:pt idx="8">
                  <c:v>441053</c:v>
                </c:pt>
                <c:pt idx="9">
                  <c:v>471101</c:v>
                </c:pt>
                <c:pt idx="10">
                  <c:v>495345</c:v>
                </c:pt>
                <c:pt idx="11">
                  <c:v>499103</c:v>
                </c:pt>
                <c:pt idx="12">
                  <c:v>484823</c:v>
                </c:pt>
                <c:pt idx="13">
                  <c:v>478630</c:v>
                </c:pt>
                <c:pt idx="14">
                  <c:v>461397</c:v>
                </c:pt>
                <c:pt idx="15">
                  <c:v>455418</c:v>
                </c:pt>
                <c:pt idx="16">
                  <c:v>450100</c:v>
                </c:pt>
                <c:pt idx="17">
                  <c:v>424835</c:v>
                </c:pt>
                <c:pt idx="18">
                  <c:v>237272</c:v>
                </c:pt>
                <c:pt idx="19">
                  <c:v>76794</c:v>
                </c:pt>
                <c:pt idx="20">
                  <c:v>38510</c:v>
                </c:pt>
                <c:pt idx="21">
                  <c:v>19153</c:v>
                </c:pt>
              </c:numCache>
            </c:numRef>
          </c:val>
        </c:ser>
        <c:dLbls>
          <c:showLegendKey val="0"/>
          <c:showVal val="0"/>
          <c:showCatName val="0"/>
          <c:showSerName val="0"/>
          <c:showPercent val="0"/>
          <c:showBubbleSize val="0"/>
        </c:dLbls>
        <c:gapWidth val="150"/>
        <c:axId val="341099648"/>
        <c:axId val="341101568"/>
      </c:barChart>
      <c:catAx>
        <c:axId val="341099648"/>
        <c:scaling>
          <c:orientation val="minMax"/>
        </c:scaling>
        <c:delete val="0"/>
        <c:axPos val="b"/>
        <c:title>
          <c:tx>
            <c:rich>
              <a:bodyPr/>
              <a:lstStyle/>
              <a:p>
                <a:pPr>
                  <a:defRPr/>
                </a:pPr>
                <a:r>
                  <a:rPr lang="en-US"/>
                  <a:t>Age</a:t>
                </a:r>
              </a:p>
            </c:rich>
          </c:tx>
          <c:layout/>
          <c:overlay val="0"/>
        </c:title>
        <c:majorTickMark val="out"/>
        <c:minorTickMark val="none"/>
        <c:tickLblPos val="nextTo"/>
        <c:crossAx val="341101568"/>
        <c:crosses val="autoZero"/>
        <c:auto val="1"/>
        <c:lblAlgn val="ctr"/>
        <c:lblOffset val="100"/>
        <c:noMultiLvlLbl val="0"/>
      </c:catAx>
      <c:valAx>
        <c:axId val="341101568"/>
        <c:scaling>
          <c:orientation val="minMax"/>
        </c:scaling>
        <c:delete val="0"/>
        <c:axPos val="l"/>
        <c:majorGridlines/>
        <c:numFmt formatCode="#,##0" sourceLinked="1"/>
        <c:majorTickMark val="out"/>
        <c:minorTickMark val="none"/>
        <c:tickLblPos val="nextTo"/>
        <c:txPr>
          <a:bodyPr/>
          <a:lstStyle/>
          <a:p>
            <a:pPr>
              <a:defRPr sz="1200"/>
            </a:pPr>
            <a:endParaRPr lang="en-US"/>
          </a:p>
        </c:txPr>
        <c:crossAx val="341099648"/>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800" dirty="0"/>
              <a:t>Percent</a:t>
            </a:r>
            <a:r>
              <a:rPr lang="en-US" sz="2800" baseline="0" dirty="0"/>
              <a:t> of Population Served in ECSE, 2008</a:t>
            </a:r>
            <a:endParaRPr lang="en-US" sz="2800" dirty="0"/>
          </a:p>
        </c:rich>
      </c:tx>
      <c:layout>
        <c:manualLayout>
          <c:xMode val="edge"/>
          <c:yMode val="edge"/>
          <c:x val="0.11932080823733841"/>
          <c:y val="0.17557140651536204"/>
        </c:manualLayout>
      </c:layout>
      <c:overlay val="0"/>
    </c:title>
    <c:autoTitleDeleted val="0"/>
    <c:plotArea>
      <c:layout>
        <c:manualLayout>
          <c:layoutTarget val="inner"/>
          <c:xMode val="edge"/>
          <c:yMode val="edge"/>
          <c:x val="5.2351114933109434E-2"/>
          <c:y val="4.5299058205959551E-2"/>
          <c:w val="0.89171587137812491"/>
          <c:h val="0.77287584435269596"/>
        </c:manualLayout>
      </c:layout>
      <c:barChart>
        <c:barDir val="col"/>
        <c:grouping val="clustered"/>
        <c:varyColors val="0"/>
        <c:ser>
          <c:idx val="0"/>
          <c:order val="0"/>
          <c:invertIfNegative val="0"/>
          <c:cat>
            <c:strRef>
              <c:f>Sheet2!$A$1:$A$51</c:f>
              <c:strCache>
                <c:ptCount val="51"/>
                <c:pt idx="0">
                  <c:v>District of Columbia</c:v>
                </c:pt>
                <c:pt idx="1">
                  <c:v>Texas</c:v>
                </c:pt>
                <c:pt idx="2">
                  <c:v>Georgia</c:v>
                </c:pt>
                <c:pt idx="3">
                  <c:v>Alabama</c:v>
                </c:pt>
                <c:pt idx="4">
                  <c:v>California</c:v>
                </c:pt>
                <c:pt idx="5">
                  <c:v>New Jersey</c:v>
                </c:pt>
                <c:pt idx="6">
                  <c:v>Arizona</c:v>
                </c:pt>
                <c:pt idx="7">
                  <c:v>Oklahoma</c:v>
                </c:pt>
                <c:pt idx="8">
                  <c:v>North Carolina</c:v>
                </c:pt>
                <c:pt idx="9">
                  <c:v>Hawaii</c:v>
                </c:pt>
                <c:pt idx="10">
                  <c:v>Tennessee</c:v>
                </c:pt>
                <c:pt idx="11">
                  <c:v>Florida</c:v>
                </c:pt>
                <c:pt idx="12">
                  <c:v>Iowa</c:v>
                </c:pt>
                <c:pt idx="13">
                  <c:v>Ohio</c:v>
                </c:pt>
                <c:pt idx="14">
                  <c:v>Louisiana</c:v>
                </c:pt>
                <c:pt idx="15">
                  <c:v>Nevada</c:v>
                </c:pt>
                <c:pt idx="16">
                  <c:v>Colorado</c:v>
                </c:pt>
                <c:pt idx="17">
                  <c:v>Utah</c:v>
                </c:pt>
                <c:pt idx="18">
                  <c:v>Maryland</c:v>
                </c:pt>
                <c:pt idx="19">
                  <c:v>Montana</c:v>
                </c:pt>
                <c:pt idx="20">
                  <c:v>Puerto Rico</c:v>
                </c:pt>
                <c:pt idx="21">
                  <c:v>Washington</c:v>
                </c:pt>
                <c:pt idx="22">
                  <c:v>Virginia</c:v>
                </c:pt>
                <c:pt idx="23">
                  <c:v>Idaho</c:v>
                </c:pt>
                <c:pt idx="24">
                  <c:v>Nebraska</c:v>
                </c:pt>
                <c:pt idx="25">
                  <c:v>South Carolina</c:v>
                </c:pt>
                <c:pt idx="26">
                  <c:v>Connecticut</c:v>
                </c:pt>
                <c:pt idx="27">
                  <c:v>New Hampshire</c:v>
                </c:pt>
                <c:pt idx="28">
                  <c:v>Oregon</c:v>
                </c:pt>
                <c:pt idx="29">
                  <c:v>Delaware</c:v>
                </c:pt>
                <c:pt idx="30">
                  <c:v>Michigan</c:v>
                </c:pt>
                <c:pt idx="31">
                  <c:v>Alaska</c:v>
                </c:pt>
                <c:pt idx="32">
                  <c:v>Missouri</c:v>
                </c:pt>
                <c:pt idx="33">
                  <c:v>Pennsylvania</c:v>
                </c:pt>
                <c:pt idx="34">
                  <c:v>North Dakota</c:v>
                </c:pt>
                <c:pt idx="35">
                  <c:v>Minnesota</c:v>
                </c:pt>
                <c:pt idx="36">
                  <c:v>Illinois</c:v>
                </c:pt>
                <c:pt idx="37">
                  <c:v>Mississippi</c:v>
                </c:pt>
                <c:pt idx="38">
                  <c:v>Wisconsin</c:v>
                </c:pt>
                <c:pt idx="39">
                  <c:v>Massachusetts</c:v>
                </c:pt>
                <c:pt idx="40">
                  <c:v>Indiana</c:v>
                </c:pt>
                <c:pt idx="41">
                  <c:v>New Mexico</c:v>
                </c:pt>
                <c:pt idx="42">
                  <c:v>Rhode Island</c:v>
                </c:pt>
                <c:pt idx="43">
                  <c:v>South Dakota</c:v>
                </c:pt>
                <c:pt idx="44">
                  <c:v>Kansas</c:v>
                </c:pt>
                <c:pt idx="45">
                  <c:v>Maine</c:v>
                </c:pt>
                <c:pt idx="46">
                  <c:v>New York</c:v>
                </c:pt>
                <c:pt idx="47">
                  <c:v>West Virginia</c:v>
                </c:pt>
                <c:pt idx="48">
                  <c:v>Arkansas</c:v>
                </c:pt>
                <c:pt idx="49">
                  <c:v>Kentucky</c:v>
                </c:pt>
                <c:pt idx="50">
                  <c:v>Wyoming</c:v>
                </c:pt>
              </c:strCache>
            </c:strRef>
          </c:cat>
          <c:val>
            <c:numRef>
              <c:f>Sheet2!$B$1:$B$51</c:f>
              <c:numCache>
                <c:formatCode>0.00</c:formatCode>
                <c:ptCount val="51"/>
                <c:pt idx="0">
                  <c:v>2.72</c:v>
                </c:pt>
                <c:pt idx="1">
                  <c:v>3.2</c:v>
                </c:pt>
                <c:pt idx="2">
                  <c:v>3.7</c:v>
                </c:pt>
                <c:pt idx="3">
                  <c:v>3.87</c:v>
                </c:pt>
                <c:pt idx="4">
                  <c:v>4.4800000000000004</c:v>
                </c:pt>
                <c:pt idx="5">
                  <c:v>4.57</c:v>
                </c:pt>
                <c:pt idx="6">
                  <c:v>4.6900000000000004</c:v>
                </c:pt>
                <c:pt idx="7">
                  <c:v>4.8499999999999996</c:v>
                </c:pt>
                <c:pt idx="8">
                  <c:v>4.93</c:v>
                </c:pt>
                <c:pt idx="9">
                  <c:v>5.04</c:v>
                </c:pt>
                <c:pt idx="10">
                  <c:v>5.07</c:v>
                </c:pt>
                <c:pt idx="11">
                  <c:v>5.08</c:v>
                </c:pt>
                <c:pt idx="12">
                  <c:v>5.0999999999999996</c:v>
                </c:pt>
                <c:pt idx="13">
                  <c:v>5.3</c:v>
                </c:pt>
                <c:pt idx="14">
                  <c:v>5.33</c:v>
                </c:pt>
                <c:pt idx="15">
                  <c:v>5.33</c:v>
                </c:pt>
                <c:pt idx="16">
                  <c:v>5.37</c:v>
                </c:pt>
                <c:pt idx="17">
                  <c:v>5.45</c:v>
                </c:pt>
                <c:pt idx="18">
                  <c:v>5.55</c:v>
                </c:pt>
                <c:pt idx="19">
                  <c:v>5.55</c:v>
                </c:pt>
                <c:pt idx="20">
                  <c:v>5.55</c:v>
                </c:pt>
                <c:pt idx="21">
                  <c:v>5.55</c:v>
                </c:pt>
                <c:pt idx="22">
                  <c:v>5.58</c:v>
                </c:pt>
                <c:pt idx="23">
                  <c:v>5.62</c:v>
                </c:pt>
                <c:pt idx="24">
                  <c:v>5.87</c:v>
                </c:pt>
                <c:pt idx="25">
                  <c:v>6.13</c:v>
                </c:pt>
                <c:pt idx="26">
                  <c:v>6.16</c:v>
                </c:pt>
                <c:pt idx="27">
                  <c:v>6.33</c:v>
                </c:pt>
                <c:pt idx="28">
                  <c:v>6.38</c:v>
                </c:pt>
                <c:pt idx="29">
                  <c:v>6.42</c:v>
                </c:pt>
                <c:pt idx="30">
                  <c:v>6.53</c:v>
                </c:pt>
                <c:pt idx="31">
                  <c:v>6.57</c:v>
                </c:pt>
                <c:pt idx="32">
                  <c:v>6.57</c:v>
                </c:pt>
                <c:pt idx="33">
                  <c:v>6.72</c:v>
                </c:pt>
                <c:pt idx="34">
                  <c:v>6.76</c:v>
                </c:pt>
                <c:pt idx="35">
                  <c:v>6.86</c:v>
                </c:pt>
                <c:pt idx="36">
                  <c:v>7</c:v>
                </c:pt>
                <c:pt idx="37">
                  <c:v>7.05</c:v>
                </c:pt>
                <c:pt idx="38">
                  <c:v>7.12</c:v>
                </c:pt>
                <c:pt idx="39">
                  <c:v>7.16</c:v>
                </c:pt>
                <c:pt idx="40">
                  <c:v>7.2</c:v>
                </c:pt>
                <c:pt idx="41">
                  <c:v>7.48</c:v>
                </c:pt>
                <c:pt idx="42">
                  <c:v>8.1</c:v>
                </c:pt>
                <c:pt idx="43">
                  <c:v>8.19</c:v>
                </c:pt>
                <c:pt idx="44">
                  <c:v>8.44</c:v>
                </c:pt>
                <c:pt idx="45">
                  <c:v>8.6300000000000008</c:v>
                </c:pt>
                <c:pt idx="46">
                  <c:v>8.68</c:v>
                </c:pt>
                <c:pt idx="47">
                  <c:v>9.33</c:v>
                </c:pt>
                <c:pt idx="48">
                  <c:v>10.49</c:v>
                </c:pt>
                <c:pt idx="49">
                  <c:v>11.8</c:v>
                </c:pt>
                <c:pt idx="50">
                  <c:v>14.26</c:v>
                </c:pt>
              </c:numCache>
            </c:numRef>
          </c:val>
        </c:ser>
        <c:dLbls>
          <c:showLegendKey val="0"/>
          <c:showVal val="0"/>
          <c:showCatName val="0"/>
          <c:showSerName val="0"/>
          <c:showPercent val="0"/>
          <c:showBubbleSize val="0"/>
        </c:dLbls>
        <c:gapWidth val="75"/>
        <c:axId val="38849536"/>
        <c:axId val="39105280"/>
      </c:barChart>
      <c:catAx>
        <c:axId val="38849536"/>
        <c:scaling>
          <c:orientation val="minMax"/>
        </c:scaling>
        <c:delete val="0"/>
        <c:axPos val="b"/>
        <c:majorTickMark val="none"/>
        <c:minorTickMark val="none"/>
        <c:tickLblPos val="nextTo"/>
        <c:txPr>
          <a:bodyPr/>
          <a:lstStyle/>
          <a:p>
            <a:pPr>
              <a:defRPr sz="900"/>
            </a:pPr>
            <a:endParaRPr lang="en-US"/>
          </a:p>
        </c:txPr>
        <c:crossAx val="39105280"/>
        <c:crosses val="autoZero"/>
        <c:auto val="1"/>
        <c:lblAlgn val="ctr"/>
        <c:lblOffset val="100"/>
        <c:noMultiLvlLbl val="0"/>
      </c:catAx>
      <c:valAx>
        <c:axId val="39105280"/>
        <c:scaling>
          <c:orientation val="minMax"/>
        </c:scaling>
        <c:delete val="0"/>
        <c:axPos val="l"/>
        <c:majorGridlines/>
        <c:title>
          <c:tx>
            <c:rich>
              <a:bodyPr/>
              <a:lstStyle/>
              <a:p>
                <a:pPr>
                  <a:defRPr/>
                </a:pPr>
                <a:r>
                  <a:rPr lang="en-US"/>
                  <a:t>Percent</a:t>
                </a:r>
                <a:r>
                  <a:rPr lang="en-US" baseline="0"/>
                  <a:t> Served </a:t>
                </a:r>
                <a:endParaRPr lang="en-US"/>
              </a:p>
            </c:rich>
          </c:tx>
          <c:layout>
            <c:manualLayout>
              <c:xMode val="edge"/>
              <c:yMode val="edge"/>
              <c:x val="1.1485589824038729E-2"/>
              <c:y val="0.40559487417014051"/>
            </c:manualLayout>
          </c:layout>
          <c:overlay val="0"/>
        </c:title>
        <c:numFmt formatCode="0" sourceLinked="0"/>
        <c:majorTickMark val="none"/>
        <c:minorTickMark val="none"/>
        <c:tickLblPos val="nextTo"/>
        <c:spPr>
          <a:ln w="9525">
            <a:noFill/>
          </a:ln>
        </c:spPr>
        <c:crossAx val="38849536"/>
        <c:crosses val="autoZero"/>
        <c:crossBetween val="between"/>
      </c:valAx>
      <c:spPr>
        <a:ln>
          <a:solidFill>
            <a:schemeClr val="accent1"/>
          </a:solidFill>
        </a:ln>
      </c:spPr>
    </c:plotArea>
    <c:plotVisOnly val="1"/>
    <c:dispBlanksAs val="gap"/>
    <c:showDLblsOverMax val="0"/>
  </c:chart>
  <c:spPr>
    <a:noFill/>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800"/>
            </a:pPr>
            <a:r>
              <a:rPr lang="en-US" sz="2800" dirty="0" smtClean="0"/>
              <a:t>Average Observational Ratings </a:t>
            </a:r>
            <a:r>
              <a:rPr lang="en-US" sz="2800" dirty="0"/>
              <a:t>of Classroom Quality (N=65)</a:t>
            </a:r>
          </a:p>
        </c:rich>
      </c:tx>
      <c:layout/>
      <c:overlay val="0"/>
    </c:title>
    <c:autoTitleDeleted val="0"/>
    <c:plotArea>
      <c:layout/>
      <c:barChart>
        <c:barDir val="col"/>
        <c:grouping val="clustered"/>
        <c:varyColors val="0"/>
        <c:ser>
          <c:idx val="0"/>
          <c:order val="0"/>
          <c:tx>
            <c:strRef>
              <c:f>Sheet1!$D$6</c:f>
              <c:strCache>
                <c:ptCount val="1"/>
                <c:pt idx="0">
                  <c:v>Emotional Support</c:v>
                </c:pt>
              </c:strCache>
            </c:strRef>
          </c:tx>
          <c:invertIfNegative val="0"/>
          <c:cat>
            <c:strRef>
              <c:f>Sheet1!$E$5:$H$5</c:f>
              <c:strCache>
                <c:ptCount val="4"/>
                <c:pt idx="0">
                  <c:v>Pre-K</c:v>
                </c:pt>
                <c:pt idx="1">
                  <c:v>Head Start</c:v>
                </c:pt>
                <c:pt idx="2">
                  <c:v>Title 1</c:v>
                </c:pt>
                <c:pt idx="3">
                  <c:v>Tuition-Based</c:v>
                </c:pt>
              </c:strCache>
            </c:strRef>
          </c:cat>
          <c:val>
            <c:numRef>
              <c:f>Sheet1!$E$6:$H$6</c:f>
              <c:numCache>
                <c:formatCode>0.0</c:formatCode>
                <c:ptCount val="4"/>
                <c:pt idx="0">
                  <c:v>5.3</c:v>
                </c:pt>
                <c:pt idx="1">
                  <c:v>6</c:v>
                </c:pt>
                <c:pt idx="2">
                  <c:v>5.2</c:v>
                </c:pt>
                <c:pt idx="3">
                  <c:v>4.5</c:v>
                </c:pt>
              </c:numCache>
            </c:numRef>
          </c:val>
        </c:ser>
        <c:ser>
          <c:idx val="1"/>
          <c:order val="1"/>
          <c:tx>
            <c:strRef>
              <c:f>Sheet1!$D$7</c:f>
              <c:strCache>
                <c:ptCount val="1"/>
                <c:pt idx="0">
                  <c:v>Classroom Organization</c:v>
                </c:pt>
              </c:strCache>
            </c:strRef>
          </c:tx>
          <c:invertIfNegative val="0"/>
          <c:cat>
            <c:strRef>
              <c:f>Sheet1!$E$5:$H$5</c:f>
              <c:strCache>
                <c:ptCount val="4"/>
                <c:pt idx="0">
                  <c:v>Pre-K</c:v>
                </c:pt>
                <c:pt idx="1">
                  <c:v>Head Start</c:v>
                </c:pt>
                <c:pt idx="2">
                  <c:v>Title 1</c:v>
                </c:pt>
                <c:pt idx="3">
                  <c:v>Tuition-Based</c:v>
                </c:pt>
              </c:strCache>
            </c:strRef>
          </c:cat>
          <c:val>
            <c:numRef>
              <c:f>Sheet1!$E$7:$H$7</c:f>
              <c:numCache>
                <c:formatCode>0.0</c:formatCode>
                <c:ptCount val="4"/>
                <c:pt idx="0">
                  <c:v>5.2</c:v>
                </c:pt>
                <c:pt idx="1">
                  <c:v>5.6</c:v>
                </c:pt>
                <c:pt idx="2">
                  <c:v>4.8</c:v>
                </c:pt>
                <c:pt idx="3">
                  <c:v>4.0999999999999996</c:v>
                </c:pt>
              </c:numCache>
            </c:numRef>
          </c:val>
        </c:ser>
        <c:ser>
          <c:idx val="2"/>
          <c:order val="2"/>
          <c:tx>
            <c:strRef>
              <c:f>Sheet1!$D$8</c:f>
              <c:strCache>
                <c:ptCount val="1"/>
                <c:pt idx="0">
                  <c:v>Instructional Support</c:v>
                </c:pt>
              </c:strCache>
            </c:strRef>
          </c:tx>
          <c:invertIfNegative val="0"/>
          <c:cat>
            <c:strRef>
              <c:f>Sheet1!$E$5:$H$5</c:f>
              <c:strCache>
                <c:ptCount val="4"/>
                <c:pt idx="0">
                  <c:v>Pre-K</c:v>
                </c:pt>
                <c:pt idx="1">
                  <c:v>Head Start</c:v>
                </c:pt>
                <c:pt idx="2">
                  <c:v>Title 1</c:v>
                </c:pt>
                <c:pt idx="3">
                  <c:v>Tuition-Based</c:v>
                </c:pt>
              </c:strCache>
            </c:strRef>
          </c:cat>
          <c:val>
            <c:numRef>
              <c:f>Sheet1!$E$8:$H$8</c:f>
              <c:numCache>
                <c:formatCode>0.0</c:formatCode>
                <c:ptCount val="4"/>
                <c:pt idx="0">
                  <c:v>2.6</c:v>
                </c:pt>
                <c:pt idx="1">
                  <c:v>3.3</c:v>
                </c:pt>
                <c:pt idx="2">
                  <c:v>2.2000000000000002</c:v>
                </c:pt>
                <c:pt idx="3">
                  <c:v>2</c:v>
                </c:pt>
              </c:numCache>
            </c:numRef>
          </c:val>
        </c:ser>
        <c:dLbls>
          <c:showLegendKey val="0"/>
          <c:showVal val="0"/>
          <c:showCatName val="0"/>
          <c:showSerName val="0"/>
          <c:showPercent val="0"/>
          <c:showBubbleSize val="0"/>
        </c:dLbls>
        <c:gapWidth val="150"/>
        <c:axId val="39443456"/>
        <c:axId val="39449344"/>
      </c:barChart>
      <c:catAx>
        <c:axId val="39443456"/>
        <c:scaling>
          <c:orientation val="minMax"/>
        </c:scaling>
        <c:delete val="0"/>
        <c:axPos val="b"/>
        <c:majorTickMark val="none"/>
        <c:minorTickMark val="none"/>
        <c:tickLblPos val="nextTo"/>
        <c:txPr>
          <a:bodyPr/>
          <a:lstStyle/>
          <a:p>
            <a:pPr>
              <a:defRPr sz="1600"/>
            </a:pPr>
            <a:endParaRPr lang="en-US"/>
          </a:p>
        </c:txPr>
        <c:crossAx val="39449344"/>
        <c:crosses val="autoZero"/>
        <c:auto val="1"/>
        <c:lblAlgn val="ctr"/>
        <c:lblOffset val="100"/>
        <c:noMultiLvlLbl val="0"/>
      </c:catAx>
      <c:valAx>
        <c:axId val="39449344"/>
        <c:scaling>
          <c:orientation val="minMax"/>
        </c:scaling>
        <c:delete val="0"/>
        <c:axPos val="l"/>
        <c:majorGridlines/>
        <c:numFmt formatCode="0.0" sourceLinked="1"/>
        <c:majorTickMark val="none"/>
        <c:minorTickMark val="none"/>
        <c:tickLblPos val="nextTo"/>
        <c:txPr>
          <a:bodyPr/>
          <a:lstStyle/>
          <a:p>
            <a:pPr>
              <a:defRPr sz="1400"/>
            </a:pPr>
            <a:endParaRPr lang="en-US"/>
          </a:p>
        </c:txPr>
        <c:crossAx val="39443456"/>
        <c:crosses val="autoZero"/>
        <c:crossBetween val="between"/>
      </c:valAx>
    </c:plotArea>
    <c:legend>
      <c:legendPos val="r"/>
      <c:layout/>
      <c:overlay val="0"/>
      <c:txPr>
        <a:bodyPr/>
        <a:lstStyle/>
        <a:p>
          <a:pPr>
            <a:defRPr sz="1200"/>
          </a:pPr>
          <a:endParaRPr lang="en-US"/>
        </a:p>
      </c:txPr>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07270127819388"/>
          <c:y val="0.11068053993250844"/>
          <c:w val="0.8564069735185541"/>
          <c:h val="0.7162812981710619"/>
        </c:manualLayout>
      </c:layout>
      <c:barChart>
        <c:barDir val="col"/>
        <c:grouping val="clustered"/>
        <c:varyColors val="0"/>
        <c:ser>
          <c:idx val="3"/>
          <c:order val="0"/>
          <c:tx>
            <c:strRef>
              <c:f>'trend graphs'!$F$17</c:f>
              <c:strCache>
                <c:ptCount val="1"/>
                <c:pt idx="0">
                  <c:v>2011-12</c:v>
                </c:pt>
              </c:strCache>
            </c:strRef>
          </c:tx>
          <c:spPr>
            <a:solidFill>
              <a:srgbClr val="6600CC"/>
            </a:solidFill>
            <a:ln>
              <a:solidFill>
                <a:srgbClr val="00B050"/>
              </a:solidFill>
            </a:ln>
          </c:spPr>
          <c:invertIfNegative val="0"/>
          <c:dLbls>
            <c:txPr>
              <a:bodyPr/>
              <a:lstStyle/>
              <a:p>
                <a:pPr>
                  <a:defRPr sz="2000"/>
                </a:pPr>
                <a:endParaRPr lang="en-US"/>
              </a:p>
            </c:txPr>
            <c:showLegendKey val="0"/>
            <c:showVal val="1"/>
            <c:showCatName val="0"/>
            <c:showSerName val="0"/>
            <c:showPercent val="0"/>
            <c:showBubbleSize val="0"/>
            <c:showLeaderLines val="0"/>
          </c:dLbls>
          <c:cat>
            <c:strRef>
              <c:f>'trend graphs'!$B$18:$B$20</c:f>
              <c:strCache>
                <c:ptCount val="3"/>
                <c:pt idx="0">
                  <c:v>Social Relationships</c:v>
                </c:pt>
                <c:pt idx="1">
                  <c:v>Knowledge and Skills</c:v>
                </c:pt>
                <c:pt idx="2">
                  <c:v>Action to meet needs</c:v>
                </c:pt>
              </c:strCache>
            </c:strRef>
          </c:cat>
          <c:val>
            <c:numRef>
              <c:f>'trend graphs'!$F$18:$F$20</c:f>
              <c:numCache>
                <c:formatCode>General</c:formatCode>
                <c:ptCount val="3"/>
                <c:pt idx="0">
                  <c:v>81</c:v>
                </c:pt>
                <c:pt idx="1">
                  <c:v>81</c:v>
                </c:pt>
                <c:pt idx="2">
                  <c:v>80</c:v>
                </c:pt>
              </c:numCache>
            </c:numRef>
          </c:val>
        </c:ser>
        <c:dLbls>
          <c:showLegendKey val="0"/>
          <c:showVal val="0"/>
          <c:showCatName val="0"/>
          <c:showSerName val="0"/>
          <c:showPercent val="0"/>
          <c:showBubbleSize val="0"/>
        </c:dLbls>
        <c:gapWidth val="150"/>
        <c:axId val="340726528"/>
        <c:axId val="340728064"/>
      </c:barChart>
      <c:catAx>
        <c:axId val="340726528"/>
        <c:scaling>
          <c:orientation val="minMax"/>
        </c:scaling>
        <c:delete val="0"/>
        <c:axPos val="b"/>
        <c:majorTickMark val="out"/>
        <c:minorTickMark val="none"/>
        <c:tickLblPos val="nextTo"/>
        <c:txPr>
          <a:bodyPr/>
          <a:lstStyle/>
          <a:p>
            <a:pPr>
              <a:defRPr sz="1600"/>
            </a:pPr>
            <a:endParaRPr lang="en-US"/>
          </a:p>
        </c:txPr>
        <c:crossAx val="340728064"/>
        <c:crosses val="autoZero"/>
        <c:auto val="1"/>
        <c:lblAlgn val="ctr"/>
        <c:lblOffset val="100"/>
        <c:noMultiLvlLbl val="0"/>
      </c:catAx>
      <c:valAx>
        <c:axId val="340728064"/>
        <c:scaling>
          <c:orientation val="minMax"/>
          <c:max val="100"/>
          <c:min val="0"/>
        </c:scaling>
        <c:delete val="0"/>
        <c:axPos val="l"/>
        <c:majorGridlines>
          <c:spPr>
            <a:ln>
              <a:noFill/>
            </a:ln>
          </c:spPr>
        </c:majorGridlines>
        <c:numFmt formatCode="General" sourceLinked="1"/>
        <c:majorTickMark val="out"/>
        <c:minorTickMark val="none"/>
        <c:tickLblPos val="nextTo"/>
        <c:txPr>
          <a:bodyPr/>
          <a:lstStyle/>
          <a:p>
            <a:pPr>
              <a:defRPr sz="1600"/>
            </a:pPr>
            <a:endParaRPr lang="en-US"/>
          </a:p>
        </c:txPr>
        <c:crossAx val="340726528"/>
        <c:crosses val="autoZero"/>
        <c:crossBetween val="between"/>
        <c:majorUnit val="20"/>
      </c:valAx>
    </c:plotArea>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07270127819388"/>
          <c:y val="0.11068053993250844"/>
          <c:w val="0.8564069735185541"/>
          <c:h val="0.7162812981710619"/>
        </c:manualLayout>
      </c:layout>
      <c:barChart>
        <c:barDir val="col"/>
        <c:grouping val="clustered"/>
        <c:varyColors val="0"/>
        <c:ser>
          <c:idx val="0"/>
          <c:order val="0"/>
          <c:tx>
            <c:strRef>
              <c:f>'trend graphs'!$C$17</c:f>
              <c:strCache>
                <c:ptCount val="1"/>
                <c:pt idx="0">
                  <c:v>2008-09</c:v>
                </c:pt>
              </c:strCache>
            </c:strRef>
          </c:tx>
          <c:spPr>
            <a:solidFill>
              <a:srgbClr val="F79646"/>
            </a:solidFill>
            <a:ln>
              <a:solidFill>
                <a:srgbClr val="C96765"/>
              </a:solidFill>
            </a:ln>
          </c:spPr>
          <c:invertIfNegative val="0"/>
          <c:dLbls>
            <c:txPr>
              <a:bodyPr/>
              <a:lstStyle/>
              <a:p>
                <a:pPr>
                  <a:defRPr sz="1800"/>
                </a:pPr>
                <a:endParaRPr lang="en-US"/>
              </a:p>
            </c:txPr>
            <c:showLegendKey val="0"/>
            <c:showVal val="1"/>
            <c:showCatName val="0"/>
            <c:showSerName val="0"/>
            <c:showPercent val="0"/>
            <c:showBubbleSize val="0"/>
            <c:showLeaderLines val="0"/>
          </c:dLbls>
          <c:cat>
            <c:strRef>
              <c:f>'trend graphs'!$B$18:$B$20</c:f>
              <c:strCache>
                <c:ptCount val="3"/>
                <c:pt idx="0">
                  <c:v>Social Relationships</c:v>
                </c:pt>
                <c:pt idx="1">
                  <c:v>Knowledge and Skills</c:v>
                </c:pt>
                <c:pt idx="2">
                  <c:v>Action to meet needs</c:v>
                </c:pt>
              </c:strCache>
            </c:strRef>
          </c:cat>
          <c:val>
            <c:numRef>
              <c:f>'trend graphs'!$C$18:$C$20</c:f>
              <c:numCache>
                <c:formatCode>General</c:formatCode>
                <c:ptCount val="3"/>
                <c:pt idx="0">
                  <c:v>83</c:v>
                </c:pt>
                <c:pt idx="1">
                  <c:v>83</c:v>
                </c:pt>
                <c:pt idx="2">
                  <c:v>82</c:v>
                </c:pt>
              </c:numCache>
            </c:numRef>
          </c:val>
        </c:ser>
        <c:ser>
          <c:idx val="1"/>
          <c:order val="1"/>
          <c:tx>
            <c:strRef>
              <c:f>'trend graphs'!$D$17</c:f>
              <c:strCache>
                <c:ptCount val="1"/>
                <c:pt idx="0">
                  <c:v>2009-10</c:v>
                </c:pt>
              </c:strCache>
            </c:strRef>
          </c:tx>
          <c:spPr>
            <a:solidFill>
              <a:srgbClr val="C00000"/>
            </a:solidFill>
          </c:spPr>
          <c:invertIfNegative val="0"/>
          <c:dLbls>
            <c:txPr>
              <a:bodyPr/>
              <a:lstStyle/>
              <a:p>
                <a:pPr>
                  <a:defRPr sz="1800"/>
                </a:pPr>
                <a:endParaRPr lang="en-US"/>
              </a:p>
            </c:txPr>
            <c:showLegendKey val="0"/>
            <c:showVal val="1"/>
            <c:showCatName val="0"/>
            <c:showSerName val="0"/>
            <c:showPercent val="0"/>
            <c:showBubbleSize val="0"/>
            <c:showLeaderLines val="0"/>
          </c:dLbls>
          <c:cat>
            <c:strRef>
              <c:f>'trend graphs'!$B$18:$B$20</c:f>
              <c:strCache>
                <c:ptCount val="3"/>
                <c:pt idx="0">
                  <c:v>Social Relationships</c:v>
                </c:pt>
                <c:pt idx="1">
                  <c:v>Knowledge and Skills</c:v>
                </c:pt>
                <c:pt idx="2">
                  <c:v>Action to meet needs</c:v>
                </c:pt>
              </c:strCache>
            </c:strRef>
          </c:cat>
          <c:val>
            <c:numRef>
              <c:f>'trend graphs'!$D$18:$D$20</c:f>
              <c:numCache>
                <c:formatCode>General</c:formatCode>
                <c:ptCount val="3"/>
                <c:pt idx="0">
                  <c:v>83</c:v>
                </c:pt>
                <c:pt idx="1">
                  <c:v>82</c:v>
                </c:pt>
                <c:pt idx="2">
                  <c:v>82</c:v>
                </c:pt>
              </c:numCache>
            </c:numRef>
          </c:val>
        </c:ser>
        <c:ser>
          <c:idx val="2"/>
          <c:order val="2"/>
          <c:tx>
            <c:strRef>
              <c:f>'trend graphs'!$E$17</c:f>
              <c:strCache>
                <c:ptCount val="1"/>
                <c:pt idx="0">
                  <c:v>2010-11</c:v>
                </c:pt>
              </c:strCache>
            </c:strRef>
          </c:tx>
          <c:spPr>
            <a:solidFill>
              <a:srgbClr val="92D050"/>
            </a:solidFill>
          </c:spPr>
          <c:invertIfNegative val="0"/>
          <c:dLbls>
            <c:txPr>
              <a:bodyPr/>
              <a:lstStyle/>
              <a:p>
                <a:pPr>
                  <a:defRPr sz="1800"/>
                </a:pPr>
                <a:endParaRPr lang="en-US"/>
              </a:p>
            </c:txPr>
            <c:showLegendKey val="0"/>
            <c:showVal val="1"/>
            <c:showCatName val="0"/>
            <c:showSerName val="0"/>
            <c:showPercent val="0"/>
            <c:showBubbleSize val="0"/>
            <c:showLeaderLines val="0"/>
          </c:dLbls>
          <c:cat>
            <c:strRef>
              <c:f>'trend graphs'!$B$18:$B$20</c:f>
              <c:strCache>
                <c:ptCount val="3"/>
                <c:pt idx="0">
                  <c:v>Social Relationships</c:v>
                </c:pt>
                <c:pt idx="1">
                  <c:v>Knowledge and Skills</c:v>
                </c:pt>
                <c:pt idx="2">
                  <c:v>Action to meet needs</c:v>
                </c:pt>
              </c:strCache>
            </c:strRef>
          </c:cat>
          <c:val>
            <c:numRef>
              <c:f>'trend graphs'!$E$18:$E$20</c:f>
              <c:numCache>
                <c:formatCode>General</c:formatCode>
                <c:ptCount val="3"/>
                <c:pt idx="0">
                  <c:v>81</c:v>
                </c:pt>
                <c:pt idx="1">
                  <c:v>81</c:v>
                </c:pt>
                <c:pt idx="2">
                  <c:v>81</c:v>
                </c:pt>
              </c:numCache>
            </c:numRef>
          </c:val>
        </c:ser>
        <c:ser>
          <c:idx val="3"/>
          <c:order val="3"/>
          <c:tx>
            <c:strRef>
              <c:f>'trend graphs'!$F$17</c:f>
              <c:strCache>
                <c:ptCount val="1"/>
                <c:pt idx="0">
                  <c:v>2011-12</c:v>
                </c:pt>
              </c:strCache>
            </c:strRef>
          </c:tx>
          <c:spPr>
            <a:solidFill>
              <a:srgbClr val="6600FF"/>
            </a:solidFill>
          </c:spPr>
          <c:invertIfNegative val="0"/>
          <c:dLbls>
            <c:txPr>
              <a:bodyPr/>
              <a:lstStyle/>
              <a:p>
                <a:pPr>
                  <a:defRPr sz="1800"/>
                </a:pPr>
                <a:endParaRPr lang="en-US"/>
              </a:p>
            </c:txPr>
            <c:showLegendKey val="0"/>
            <c:showVal val="1"/>
            <c:showCatName val="0"/>
            <c:showSerName val="0"/>
            <c:showPercent val="0"/>
            <c:showBubbleSize val="0"/>
            <c:showLeaderLines val="0"/>
          </c:dLbls>
          <c:cat>
            <c:strRef>
              <c:f>'trend graphs'!$B$18:$B$20</c:f>
              <c:strCache>
                <c:ptCount val="3"/>
                <c:pt idx="0">
                  <c:v>Social Relationships</c:v>
                </c:pt>
                <c:pt idx="1">
                  <c:v>Knowledge and Skills</c:v>
                </c:pt>
                <c:pt idx="2">
                  <c:v>Action to meet needs</c:v>
                </c:pt>
              </c:strCache>
            </c:strRef>
          </c:cat>
          <c:val>
            <c:numRef>
              <c:f>'trend graphs'!$F$18:$F$20</c:f>
              <c:numCache>
                <c:formatCode>General</c:formatCode>
                <c:ptCount val="3"/>
                <c:pt idx="0">
                  <c:v>81</c:v>
                </c:pt>
                <c:pt idx="1">
                  <c:v>81</c:v>
                </c:pt>
                <c:pt idx="2">
                  <c:v>80</c:v>
                </c:pt>
              </c:numCache>
            </c:numRef>
          </c:val>
        </c:ser>
        <c:dLbls>
          <c:showLegendKey val="0"/>
          <c:showVal val="0"/>
          <c:showCatName val="0"/>
          <c:showSerName val="0"/>
          <c:showPercent val="0"/>
          <c:showBubbleSize val="0"/>
        </c:dLbls>
        <c:gapWidth val="150"/>
        <c:axId val="340897792"/>
        <c:axId val="340899328"/>
      </c:barChart>
      <c:catAx>
        <c:axId val="340897792"/>
        <c:scaling>
          <c:orientation val="minMax"/>
        </c:scaling>
        <c:delete val="0"/>
        <c:axPos val="b"/>
        <c:majorTickMark val="out"/>
        <c:minorTickMark val="none"/>
        <c:tickLblPos val="nextTo"/>
        <c:txPr>
          <a:bodyPr/>
          <a:lstStyle/>
          <a:p>
            <a:pPr>
              <a:defRPr sz="1600"/>
            </a:pPr>
            <a:endParaRPr lang="en-US"/>
          </a:p>
        </c:txPr>
        <c:crossAx val="340899328"/>
        <c:crosses val="autoZero"/>
        <c:auto val="1"/>
        <c:lblAlgn val="ctr"/>
        <c:lblOffset val="100"/>
        <c:noMultiLvlLbl val="0"/>
      </c:catAx>
      <c:valAx>
        <c:axId val="340899328"/>
        <c:scaling>
          <c:orientation val="minMax"/>
          <c:max val="100"/>
          <c:min val="0"/>
        </c:scaling>
        <c:delete val="0"/>
        <c:axPos val="l"/>
        <c:majorGridlines>
          <c:spPr>
            <a:ln>
              <a:noFill/>
            </a:ln>
          </c:spPr>
        </c:majorGridlines>
        <c:numFmt formatCode="General" sourceLinked="1"/>
        <c:majorTickMark val="out"/>
        <c:minorTickMark val="none"/>
        <c:tickLblPos val="nextTo"/>
        <c:txPr>
          <a:bodyPr/>
          <a:lstStyle/>
          <a:p>
            <a:pPr>
              <a:defRPr sz="1600"/>
            </a:pPr>
            <a:endParaRPr lang="en-US"/>
          </a:p>
        </c:txPr>
        <c:crossAx val="340897792"/>
        <c:crosses val="autoZero"/>
        <c:crossBetween val="between"/>
        <c:majorUnit val="20"/>
      </c:valAx>
    </c:plotArea>
    <c:legend>
      <c:legendPos val="b"/>
      <c:layout/>
      <c:overlay val="0"/>
      <c:txPr>
        <a:bodyPr/>
        <a:lstStyle/>
        <a:p>
          <a:pPr>
            <a:defRPr sz="1400"/>
          </a:pPr>
          <a:endParaRPr lang="en-US"/>
        </a:p>
      </c:txPr>
    </c:legend>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97105501999165"/>
          <c:y val="0.14494050743657041"/>
          <c:w val="0.85559492563429573"/>
          <c:h val="0.67335417631619576"/>
        </c:manualLayout>
      </c:layout>
      <c:barChart>
        <c:barDir val="col"/>
        <c:grouping val="clustered"/>
        <c:varyColors val="0"/>
        <c:ser>
          <c:idx val="3"/>
          <c:order val="0"/>
          <c:tx>
            <c:strRef>
              <c:f>'trend graphs'!$N$17</c:f>
              <c:strCache>
                <c:ptCount val="1"/>
                <c:pt idx="0">
                  <c:v>2011-12</c:v>
                </c:pt>
              </c:strCache>
            </c:strRef>
          </c:tx>
          <c:spPr>
            <a:solidFill>
              <a:srgbClr val="6600CC"/>
            </a:solidFill>
            <a:ln>
              <a:solidFill>
                <a:schemeClr val="accent1"/>
              </a:solidFill>
            </a:ln>
          </c:spPr>
          <c:invertIfNegative val="0"/>
          <c:dLbls>
            <c:txPr>
              <a:bodyPr/>
              <a:lstStyle/>
              <a:p>
                <a:pPr>
                  <a:defRPr sz="2000"/>
                </a:pPr>
                <a:endParaRPr lang="en-US"/>
              </a:p>
            </c:txPr>
            <c:showLegendKey val="0"/>
            <c:showVal val="1"/>
            <c:showCatName val="0"/>
            <c:showSerName val="0"/>
            <c:showPercent val="0"/>
            <c:showBubbleSize val="0"/>
            <c:showLeaderLines val="0"/>
          </c:dLbls>
          <c:cat>
            <c:strRef>
              <c:f>'trend graphs'!$J$18:$J$20</c:f>
              <c:strCache>
                <c:ptCount val="3"/>
                <c:pt idx="0">
                  <c:v>Social Relationships</c:v>
                </c:pt>
                <c:pt idx="1">
                  <c:v>Knowledge and Skills</c:v>
                </c:pt>
                <c:pt idx="2">
                  <c:v>Action to meet needs</c:v>
                </c:pt>
              </c:strCache>
            </c:strRef>
          </c:cat>
          <c:val>
            <c:numRef>
              <c:f>'trend graphs'!$N$18:$N$20</c:f>
              <c:numCache>
                <c:formatCode>General</c:formatCode>
                <c:ptCount val="3"/>
                <c:pt idx="0">
                  <c:v>59</c:v>
                </c:pt>
                <c:pt idx="1">
                  <c:v>53</c:v>
                </c:pt>
                <c:pt idx="2">
                  <c:v>66</c:v>
                </c:pt>
              </c:numCache>
            </c:numRef>
          </c:val>
        </c:ser>
        <c:dLbls>
          <c:showLegendKey val="0"/>
          <c:showVal val="0"/>
          <c:showCatName val="0"/>
          <c:showSerName val="0"/>
          <c:showPercent val="0"/>
          <c:showBubbleSize val="0"/>
        </c:dLbls>
        <c:gapWidth val="150"/>
        <c:axId val="353058816"/>
        <c:axId val="353060352"/>
      </c:barChart>
      <c:catAx>
        <c:axId val="353058816"/>
        <c:scaling>
          <c:orientation val="minMax"/>
        </c:scaling>
        <c:delete val="0"/>
        <c:axPos val="b"/>
        <c:majorTickMark val="out"/>
        <c:minorTickMark val="none"/>
        <c:tickLblPos val="nextTo"/>
        <c:txPr>
          <a:bodyPr/>
          <a:lstStyle/>
          <a:p>
            <a:pPr>
              <a:defRPr sz="1600"/>
            </a:pPr>
            <a:endParaRPr lang="en-US"/>
          </a:p>
        </c:txPr>
        <c:crossAx val="353060352"/>
        <c:crosses val="autoZero"/>
        <c:auto val="1"/>
        <c:lblAlgn val="ctr"/>
        <c:lblOffset val="100"/>
        <c:noMultiLvlLbl val="0"/>
      </c:catAx>
      <c:valAx>
        <c:axId val="353060352"/>
        <c:scaling>
          <c:orientation val="minMax"/>
          <c:max val="100"/>
          <c:min val="0"/>
        </c:scaling>
        <c:delete val="0"/>
        <c:axPos val="l"/>
        <c:majorGridlines>
          <c:spPr>
            <a:ln>
              <a:noFill/>
            </a:ln>
          </c:spPr>
        </c:majorGridlines>
        <c:numFmt formatCode="General" sourceLinked="1"/>
        <c:majorTickMark val="out"/>
        <c:minorTickMark val="none"/>
        <c:tickLblPos val="nextTo"/>
        <c:txPr>
          <a:bodyPr/>
          <a:lstStyle/>
          <a:p>
            <a:pPr>
              <a:defRPr sz="1600"/>
            </a:pPr>
            <a:endParaRPr lang="en-US"/>
          </a:p>
        </c:txPr>
        <c:crossAx val="353058816"/>
        <c:crosses val="autoZero"/>
        <c:crossBetween val="between"/>
        <c:majorUnit val="20"/>
      </c:valAx>
    </c:plotArea>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drawing1.xml><?xml version="1.0" encoding="utf-8"?>
<c:userShapes xmlns:c="http://schemas.openxmlformats.org/drawingml/2006/chart">
  <cdr:relSizeAnchor xmlns:cdr="http://schemas.openxmlformats.org/drawingml/2006/chartDrawing">
    <cdr:from>
      <cdr:x>0.10377</cdr:x>
      <cdr:y>0.41558</cdr:y>
    </cdr:from>
    <cdr:to>
      <cdr:x>0.9434</cdr:x>
      <cdr:y>0.53247</cdr:y>
    </cdr:to>
    <cdr:sp macro="" textlink="">
      <cdr:nvSpPr>
        <cdr:cNvPr id="3" name="TextBox 2"/>
        <cdr:cNvSpPr txBox="1"/>
      </cdr:nvSpPr>
      <cdr:spPr>
        <a:xfrm xmlns:a="http://schemas.openxmlformats.org/drawingml/2006/main">
          <a:off x="838200" y="2438400"/>
          <a:ext cx="67818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0.09434</cdr:x>
      <cdr:y>0.41558</cdr:y>
    </cdr:from>
    <cdr:to>
      <cdr:x>0.93396</cdr:x>
      <cdr:y>0.51948</cdr:y>
    </cdr:to>
    <cdr:sp macro="" textlink="">
      <cdr:nvSpPr>
        <cdr:cNvPr id="4" name="TextBox 3"/>
        <cdr:cNvSpPr txBox="1"/>
      </cdr:nvSpPr>
      <cdr:spPr>
        <a:xfrm xmlns:a="http://schemas.openxmlformats.org/drawingml/2006/main">
          <a:off x="762000" y="2438400"/>
          <a:ext cx="67818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0.11321</cdr:x>
      <cdr:y>0.36364</cdr:y>
    </cdr:from>
    <cdr:to>
      <cdr:x>0.9434</cdr:x>
      <cdr:y>0.53247</cdr:y>
    </cdr:to>
    <cdr:sp macro="" textlink="">
      <cdr:nvSpPr>
        <cdr:cNvPr id="5" name="TextBox 4"/>
        <cdr:cNvSpPr txBox="1"/>
      </cdr:nvSpPr>
      <cdr:spPr>
        <a:xfrm xmlns:a="http://schemas.openxmlformats.org/drawingml/2006/main">
          <a:off x="914400" y="2133600"/>
          <a:ext cx="6705600" cy="990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0.26415</cdr:x>
      <cdr:y>0.76623</cdr:y>
    </cdr:from>
    <cdr:to>
      <cdr:x>0.63208</cdr:x>
      <cdr:y>0.84416</cdr:y>
    </cdr:to>
    <cdr:sp macro="" textlink="">
      <cdr:nvSpPr>
        <cdr:cNvPr id="8" name="TextBox 7"/>
        <cdr:cNvSpPr txBox="1"/>
      </cdr:nvSpPr>
      <cdr:spPr>
        <a:xfrm xmlns:a="http://schemas.openxmlformats.org/drawingml/2006/main">
          <a:off x="2133600" y="4495800"/>
          <a:ext cx="29718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0.32075</cdr:x>
      <cdr:y>0.76623</cdr:y>
    </cdr:from>
    <cdr:to>
      <cdr:x>0.58491</cdr:x>
      <cdr:y>0.85714</cdr:y>
    </cdr:to>
    <cdr:sp macro="" textlink="">
      <cdr:nvSpPr>
        <cdr:cNvPr id="9" name="TextBox 8"/>
        <cdr:cNvSpPr txBox="1"/>
      </cdr:nvSpPr>
      <cdr:spPr>
        <a:xfrm xmlns:a="http://schemas.openxmlformats.org/drawingml/2006/main">
          <a:off x="2590800" y="4495800"/>
          <a:ext cx="21336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0.14151</cdr:x>
      <cdr:y>0.23377</cdr:y>
    </cdr:from>
    <cdr:to>
      <cdr:x>0.5</cdr:x>
      <cdr:y>0.33766</cdr:y>
    </cdr:to>
    <cdr:sp macro="" textlink="">
      <cdr:nvSpPr>
        <cdr:cNvPr id="11" name="TextBox 10"/>
        <cdr:cNvSpPr txBox="1"/>
      </cdr:nvSpPr>
      <cdr:spPr>
        <a:xfrm xmlns:a="http://schemas.openxmlformats.org/drawingml/2006/main">
          <a:off x="1143000" y="1371600"/>
          <a:ext cx="28956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0.4127</cdr:y>
    </cdr:from>
    <cdr:to>
      <cdr:x>0.03902</cdr:x>
      <cdr:y>0.62754</cdr:y>
    </cdr:to>
    <cdr:sp macro="" textlink="">
      <cdr:nvSpPr>
        <cdr:cNvPr id="2" name="TextBox 1"/>
        <cdr:cNvSpPr txBox="1"/>
      </cdr:nvSpPr>
      <cdr:spPr>
        <a:xfrm xmlns:a="http://schemas.openxmlformats.org/drawingml/2006/main" flipH="1">
          <a:off x="0" y="1981200"/>
          <a:ext cx="309226" cy="1031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t>%</a:t>
          </a:r>
        </a:p>
      </cdr:txBody>
    </cdr:sp>
  </cdr:relSizeAnchor>
</c:userShapes>
</file>

<file path=ppt/drawings/drawing3.xml><?xml version="1.0" encoding="utf-8"?>
<c:userShapes xmlns:c="http://schemas.openxmlformats.org/drawingml/2006/chart">
  <cdr:relSizeAnchor xmlns:cdr="http://schemas.openxmlformats.org/drawingml/2006/chartDrawing">
    <cdr:from>
      <cdr:x>0.00976</cdr:x>
      <cdr:y>0.54928</cdr:y>
    </cdr:from>
    <cdr:to>
      <cdr:x>0.03902</cdr:x>
      <cdr:y>0.62754</cdr:y>
    </cdr:to>
    <cdr:sp macro="" textlink="">
      <cdr:nvSpPr>
        <cdr:cNvPr id="2" name="TextBox 1"/>
        <cdr:cNvSpPr txBox="1"/>
      </cdr:nvSpPr>
      <cdr:spPr>
        <a:xfrm xmlns:a="http://schemas.openxmlformats.org/drawingml/2006/main" flipH="1">
          <a:off x="45720" y="1443990"/>
          <a:ext cx="137159" cy="2057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a:t>
          </a:r>
        </a:p>
      </cdr:txBody>
    </cdr:sp>
  </cdr:relSizeAnchor>
</c:userShapes>
</file>

<file path=ppt/drawings/drawing4.xml><?xml version="1.0" encoding="utf-8"?>
<c:userShapes xmlns:c="http://schemas.openxmlformats.org/drawingml/2006/chart">
  <cdr:relSizeAnchor xmlns:cdr="http://schemas.openxmlformats.org/drawingml/2006/chartDrawing">
    <cdr:from>
      <cdr:x>0.0099</cdr:x>
      <cdr:y>0.45763</cdr:y>
    </cdr:from>
    <cdr:to>
      <cdr:x>0.05323</cdr:x>
      <cdr:y>0.55012</cdr:y>
    </cdr:to>
    <cdr:sp macro="" textlink="">
      <cdr:nvSpPr>
        <cdr:cNvPr id="2" name="TextBox 1"/>
        <cdr:cNvSpPr txBox="1"/>
      </cdr:nvSpPr>
      <cdr:spPr>
        <a:xfrm xmlns:a="http://schemas.openxmlformats.org/drawingml/2006/main">
          <a:off x="76200" y="2057400"/>
          <a:ext cx="333476" cy="4158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t>%</a:t>
          </a:r>
        </a:p>
      </cdr:txBody>
    </cdr:sp>
  </cdr:relSizeAnchor>
</c:userShapes>
</file>

<file path=ppt/drawings/drawing5.xml><?xml version="1.0" encoding="utf-8"?>
<c:userShapes xmlns:c="http://schemas.openxmlformats.org/drawingml/2006/chart">
  <cdr:relSizeAnchor xmlns:cdr="http://schemas.openxmlformats.org/drawingml/2006/chartDrawing">
    <cdr:from>
      <cdr:x>0.02514</cdr:x>
      <cdr:y>0.41919</cdr:y>
    </cdr:from>
    <cdr:to>
      <cdr:x>0.06847</cdr:x>
      <cdr:y>0.51168</cdr:y>
    </cdr:to>
    <cdr:sp macro="" textlink="">
      <cdr:nvSpPr>
        <cdr:cNvPr id="2" name="TextBox 1"/>
        <cdr:cNvSpPr txBox="1"/>
      </cdr:nvSpPr>
      <cdr:spPr>
        <a:xfrm xmlns:a="http://schemas.openxmlformats.org/drawingml/2006/main">
          <a:off x="220287" y="2299855"/>
          <a:ext cx="379700" cy="5074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t>%</a:t>
          </a:r>
        </a:p>
      </cdr:txBody>
    </cdr:sp>
  </cdr:relSizeAnchor>
</c:userShapes>
</file>

<file path=ppt/drawings/drawing6.xml><?xml version="1.0" encoding="utf-8"?>
<c:userShapes xmlns:c="http://schemas.openxmlformats.org/drawingml/2006/chart">
  <cdr:relSizeAnchor xmlns:cdr="http://schemas.openxmlformats.org/drawingml/2006/chartDrawing">
    <cdr:from>
      <cdr:x>0.0177</cdr:x>
      <cdr:y>0.43038</cdr:y>
    </cdr:from>
    <cdr:to>
      <cdr:x>0.05936</cdr:x>
      <cdr:y>0.56081</cdr:y>
    </cdr:to>
    <cdr:sp macro="" textlink="">
      <cdr:nvSpPr>
        <cdr:cNvPr id="2" name="TextBox 1"/>
        <cdr:cNvSpPr txBox="1"/>
      </cdr:nvSpPr>
      <cdr:spPr>
        <a:xfrm xmlns:a="http://schemas.openxmlformats.org/drawingml/2006/main">
          <a:off x="152400" y="2590800"/>
          <a:ext cx="358718" cy="7851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t>%</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0.40323</cdr:y>
    </cdr:from>
    <cdr:to>
      <cdr:x>0.04667</cdr:x>
      <cdr:y>0.49309</cdr:y>
    </cdr:to>
    <cdr:sp macro="" textlink="">
      <cdr:nvSpPr>
        <cdr:cNvPr id="2" name="TextBox 1"/>
        <cdr:cNvSpPr txBox="1"/>
      </cdr:nvSpPr>
      <cdr:spPr>
        <a:xfrm xmlns:a="http://schemas.openxmlformats.org/drawingml/2006/main">
          <a:off x="0" y="1905000"/>
          <a:ext cx="380520" cy="4245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5027" name="Rectangle 3"/>
          <p:cNvSpPr>
            <a:spLocks noGrp="1" noChangeArrowheads="1"/>
          </p:cNvSpPr>
          <p:nvPr>
            <p:ph type="dt" sz="quarter" idx="1"/>
          </p:nvPr>
        </p:nvSpPr>
        <p:spPr bwMode="auto">
          <a:xfrm>
            <a:off x="1981200" y="228600"/>
            <a:ext cx="2971800" cy="465139"/>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r" eaLnBrk="1" hangingPunct="1">
              <a:defRPr sz="1200">
                <a:solidFill>
                  <a:schemeClr val="tx1"/>
                </a:solidFill>
                <a:latin typeface="Arial" charset="0"/>
                <a:cs typeface="+mn-cs"/>
              </a:defRPr>
            </a:lvl1pPr>
          </a:lstStyle>
          <a:p>
            <a:pPr algn="ctr">
              <a:defRPr/>
            </a:pPr>
            <a:r>
              <a:rPr lang="en-US" dirty="0" smtClean="0"/>
              <a:t>Urban Collaborative</a:t>
            </a:r>
          </a:p>
          <a:p>
            <a:pPr algn="ctr">
              <a:defRPr/>
            </a:pPr>
            <a:fld id="{09CD59A1-9987-4A0C-97C0-B36A3D8D6A27}" type="datetimeFigureOut">
              <a:rPr lang="en-US" smtClean="0"/>
              <a:pPr algn="ctr">
                <a:defRPr/>
              </a:pPr>
              <a:t>11/13/2013</a:t>
            </a:fld>
            <a:endParaRPr lang="en-US" dirty="0"/>
          </a:p>
        </p:txBody>
      </p:sp>
      <p:sp>
        <p:nvSpPr>
          <p:cNvPr id="385029" name="Rectangle 5"/>
          <p:cNvSpPr>
            <a:spLocks noGrp="1" noChangeArrowheads="1"/>
          </p:cNvSpPr>
          <p:nvPr>
            <p:ph type="sldNum" sz="quarter" idx="3"/>
          </p:nvPr>
        </p:nvSpPr>
        <p:spPr bwMode="auto">
          <a:xfrm>
            <a:off x="3884613" y="8829675"/>
            <a:ext cx="2971800" cy="465139"/>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lgn="r" eaLnBrk="0" hangingPunct="0">
              <a:defRPr sz="1200">
                <a:solidFill>
                  <a:srgbClr val="224568"/>
                </a:solidFill>
                <a:latin typeface="Arial" charset="0"/>
                <a:cs typeface="+mn-cs"/>
              </a:defRPr>
            </a:lvl1pPr>
          </a:lstStyle>
          <a:p>
            <a:pPr>
              <a:defRPr/>
            </a:pPr>
            <a:fld id="{734CEC4D-C237-4B87-9742-29411DDD93B2}" type="slidenum">
              <a:rPr lang="en-US"/>
              <a:pPr>
                <a:defRPr/>
              </a:pPr>
              <a:t>‹#›</a:t>
            </a:fld>
            <a:endParaRPr lang="en-US" dirty="0"/>
          </a:p>
        </p:txBody>
      </p:sp>
      <p:sp>
        <p:nvSpPr>
          <p:cNvPr id="6" name="Footer Placeholder 5"/>
          <p:cNvSpPr>
            <a:spLocks noGrp="1"/>
          </p:cNvSpPr>
          <p:nvPr>
            <p:ph type="ftr" sz="quarter" idx="2"/>
          </p:nvPr>
        </p:nvSpPr>
        <p:spPr>
          <a:xfrm>
            <a:off x="0" y="8831263"/>
            <a:ext cx="2971800" cy="463550"/>
          </a:xfrm>
          <a:prstGeom prst="rect">
            <a:avLst/>
          </a:prstGeom>
        </p:spPr>
        <p:txBody>
          <a:bodyPr vert="horz" lIns="91440" tIns="45720" rIns="91440" bIns="45720" rtlCol="0" anchor="b"/>
          <a:lstStyle>
            <a:lvl1pPr algn="l" eaLnBrk="0" hangingPunct="0">
              <a:defRPr sz="1200">
                <a:latin typeface="Arial" charset="0"/>
                <a:cs typeface="+mn-cs"/>
              </a:defRPr>
            </a:lvl1pPr>
          </a:lstStyle>
          <a:p>
            <a:pPr>
              <a:defRPr/>
            </a:pPr>
            <a:r>
              <a:rPr lang="en-US"/>
              <a:t>Early Childhood Outcomes Center</a:t>
            </a:r>
          </a:p>
        </p:txBody>
      </p:sp>
    </p:spTree>
    <p:extLst>
      <p:ext uri="{BB962C8B-B14F-4D97-AF65-F5344CB8AC3E}">
        <p14:creationId xmlns:p14="http://schemas.microsoft.com/office/powerpoint/2010/main" val="1094347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65139"/>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l" eaLnBrk="1" hangingPunct="1">
              <a:defRPr sz="1200">
                <a:solidFill>
                  <a:schemeClr val="tx1"/>
                </a:solidFill>
                <a:latin typeface="Arial" charset="0"/>
                <a:cs typeface="+mn-cs"/>
              </a:defRPr>
            </a:lvl1pPr>
          </a:lstStyle>
          <a:p>
            <a:pPr>
              <a:defRPr/>
            </a:pPr>
            <a:endParaRPr lang="en-US"/>
          </a:p>
        </p:txBody>
      </p:sp>
      <p:sp>
        <p:nvSpPr>
          <p:cNvPr id="29699" name="Rectangle 3"/>
          <p:cNvSpPr>
            <a:spLocks noGrp="1" noChangeArrowheads="1"/>
          </p:cNvSpPr>
          <p:nvPr>
            <p:ph type="dt" idx="1"/>
          </p:nvPr>
        </p:nvSpPr>
        <p:spPr bwMode="auto">
          <a:xfrm>
            <a:off x="3884613" y="0"/>
            <a:ext cx="2971800" cy="465139"/>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r" eaLnBrk="1" hangingPunct="1">
              <a:defRPr sz="1200">
                <a:solidFill>
                  <a:schemeClr val="tx1"/>
                </a:solidFill>
                <a:latin typeface="Arial" charset="0"/>
                <a:cs typeface="+mn-cs"/>
              </a:defRPr>
            </a:lvl1pPr>
          </a:lstStyle>
          <a:p>
            <a:pPr>
              <a:defRPr/>
            </a:pPr>
            <a:fld id="{448530C0-4D82-492B-951A-CCC61A93C524}" type="datetimeFigureOut">
              <a:rPr lang="en-US"/>
              <a:pPr>
                <a:defRPr/>
              </a:pPr>
              <a:t>11/13/2013</a:t>
            </a:fld>
            <a:endParaRPr lang="en-US" dirty="0"/>
          </a:p>
        </p:txBody>
      </p:sp>
      <p:sp>
        <p:nvSpPr>
          <p:cNvPr id="131076" name="Rectangle 4"/>
          <p:cNvSpPr>
            <a:spLocks noGrp="1" noRot="1" noChangeAspect="1" noChangeArrowheads="1" noTextEdit="1"/>
          </p:cNvSpPr>
          <p:nvPr>
            <p:ph type="sldImg" idx="2"/>
          </p:nvPr>
        </p:nvSpPr>
        <p:spPr bwMode="auto">
          <a:xfrm>
            <a:off x="1108075" y="696913"/>
            <a:ext cx="4645025" cy="3484562"/>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84213" y="4414839"/>
            <a:ext cx="5489575" cy="4183061"/>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829675"/>
            <a:ext cx="2971800" cy="465139"/>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lgn="l" eaLnBrk="1" hangingPunct="1">
              <a:defRPr sz="1200">
                <a:solidFill>
                  <a:schemeClr val="tx1"/>
                </a:solidFill>
                <a:latin typeface="Arial" charset="0"/>
                <a:cs typeface="+mn-cs"/>
              </a:defRPr>
            </a:lvl1pPr>
          </a:lstStyle>
          <a:p>
            <a:pPr>
              <a:defRPr/>
            </a:pPr>
            <a:endParaRPr lang="en-US"/>
          </a:p>
        </p:txBody>
      </p:sp>
      <p:sp>
        <p:nvSpPr>
          <p:cNvPr id="29703" name="Rectangle 7"/>
          <p:cNvSpPr>
            <a:spLocks noGrp="1" noChangeArrowheads="1"/>
          </p:cNvSpPr>
          <p:nvPr>
            <p:ph type="sldNum" sz="quarter" idx="5"/>
          </p:nvPr>
        </p:nvSpPr>
        <p:spPr bwMode="auto">
          <a:xfrm>
            <a:off x="3884613" y="8829675"/>
            <a:ext cx="2971800" cy="465139"/>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lgn="r" eaLnBrk="1" hangingPunct="1">
              <a:defRPr sz="1200">
                <a:solidFill>
                  <a:schemeClr val="tx1"/>
                </a:solidFill>
                <a:latin typeface="Arial" charset="0"/>
                <a:cs typeface="+mn-cs"/>
              </a:defRPr>
            </a:lvl1pPr>
          </a:lstStyle>
          <a:p>
            <a:pPr>
              <a:defRPr/>
            </a:pPr>
            <a:fld id="{A0376FC4-628A-4793-B9D6-0BADDEDFD3D2}" type="slidenum">
              <a:rPr lang="en-US"/>
              <a:pPr>
                <a:defRPr/>
              </a:pPr>
              <a:t>‹#›</a:t>
            </a:fld>
            <a:endParaRPr lang="en-US" dirty="0"/>
          </a:p>
        </p:txBody>
      </p:sp>
    </p:spTree>
    <p:extLst>
      <p:ext uri="{BB962C8B-B14F-4D97-AF65-F5344CB8AC3E}">
        <p14:creationId xmlns:p14="http://schemas.microsoft.com/office/powerpoint/2010/main" val="34569984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tec.sagepub.com/content/33/1/48"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basic</a:t>
            </a:r>
            <a:r>
              <a:rPr lang="en-US" baseline="0" dirty="0" smtClean="0"/>
              <a:t> concepts.  </a:t>
            </a:r>
            <a:r>
              <a:rPr lang="en-US" dirty="0" smtClean="0"/>
              <a:t>A 3 year old is</a:t>
            </a:r>
            <a:r>
              <a:rPr lang="en-US" baseline="0" dirty="0" smtClean="0"/>
              <a:t> not a 9 year old in a small body.  I will be talking about disability , delay, and poverty because they are linked in young children and because any and all put a child at risk for poor outcomes.  </a:t>
            </a:r>
            <a:endParaRPr lang="en-US" dirty="0" smtClean="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1</a:t>
            </a:fld>
            <a:endParaRPr lang="en-US" dirty="0"/>
          </a:p>
        </p:txBody>
      </p:sp>
    </p:spTree>
    <p:extLst>
      <p:ext uri="{BB962C8B-B14F-4D97-AF65-F5344CB8AC3E}">
        <p14:creationId xmlns:p14="http://schemas.microsoft.com/office/powerpoint/2010/main" val="2615593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all due respect to Congress, developmental science tells us that this last </a:t>
            </a:r>
            <a:r>
              <a:rPr lang="en-US" baseline="0" smtClean="0"/>
              <a:t>clause is </a:t>
            </a:r>
            <a:r>
              <a:rPr lang="en-US" baseline="0" dirty="0" smtClean="0"/>
              <a:t>totally bogus.  Economic disadvantage causes disability.</a:t>
            </a:r>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10</a:t>
            </a:fld>
            <a:endParaRPr lang="en-US" dirty="0"/>
          </a:p>
        </p:txBody>
      </p:sp>
    </p:spTree>
    <p:extLst>
      <p:ext uri="{BB962C8B-B14F-4D97-AF65-F5344CB8AC3E}">
        <p14:creationId xmlns:p14="http://schemas.microsoft.com/office/powerpoint/2010/main" val="331760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I am going</a:t>
            </a:r>
            <a:r>
              <a:rPr lang="en-US" baseline="0" dirty="0" smtClean="0"/>
              <a:t> to come back to the concept of developmental trajectories several times today.</a:t>
            </a:r>
            <a:endParaRPr lang="en-US" dirty="0" smtClean="0"/>
          </a:p>
          <a:p>
            <a:pPr>
              <a:buFontTx/>
              <a:buChar char="-"/>
            </a:pPr>
            <a:r>
              <a:rPr lang="en-US" dirty="0" smtClean="0"/>
              <a:t>Development and early learning</a:t>
            </a:r>
            <a:r>
              <a:rPr lang="en-US" baseline="0" dirty="0" smtClean="0"/>
              <a:t> in many different areas follows a predictable course; vocabulary, motor skills, problem solving skills, social interaction.  We know what it should look like and we can track it.  That is the green line.  Individual children don’t track right on the line but there is a zone that we want to see children stay in because when they fall outside the zone, it is a marker of a developmental problem.</a:t>
            </a:r>
          </a:p>
          <a:p>
            <a:pPr>
              <a:buFontTx/>
              <a:buChar char="-"/>
            </a:pPr>
            <a:r>
              <a:rPr lang="en-US" baseline="0" dirty="0" smtClean="0"/>
              <a:t>Children who are on lower or slower trajectories get farther and farther behind their peers with each passing year so that what is a little difference at 2 is a rather large difference by 5.  The gap gets bigger each year.</a:t>
            </a:r>
          </a:p>
          <a:p>
            <a:pPr>
              <a:buFontTx/>
              <a:buChar char="-"/>
            </a:pPr>
            <a:r>
              <a:rPr lang="en-US" baseline="0" dirty="0" smtClean="0"/>
              <a:t>The children who are behind at 5 didn’t get there overnight.  They weren’t tracking in the green zone and then the summer before kindergarten fall way down here.  Chances are they have been tracking on a slow line for years.</a:t>
            </a:r>
          </a:p>
          <a:p>
            <a:pPr>
              <a:buFontTx/>
              <a:buChar char="-"/>
            </a:pPr>
            <a:r>
              <a:rPr lang="en-US" baseline="0" dirty="0" smtClean="0"/>
              <a:t>This isn’t just about poverty.  We have lots of children who experience delays for reasons we do not understand, children who did have nurturing environments, but for some reasons something is wrong in their brain and they don’t develop the way they should.</a:t>
            </a:r>
          </a:p>
          <a:p>
            <a:pPr>
              <a:buFontTx/>
              <a:buChar char="-"/>
            </a:pPr>
            <a:r>
              <a:rPr lang="en-US" baseline="0" dirty="0" smtClean="0"/>
              <a:t>One other feature of development that enters in here in addition to the gap.  It is much easier to change a child’s trajectory in the early years than the later years.  These dots can be thought of as having weights.  The dots at 60 months that are off course are a lot harder to lift back up to where we want them to be than it takes to lift the dots at 20 or 30 months.  The earlier we intervene the easier it is to change trajectories.</a:t>
            </a:r>
          </a:p>
        </p:txBody>
      </p:sp>
      <p:sp>
        <p:nvSpPr>
          <p:cNvPr id="4" name="Slide Number Placeholder 3"/>
          <p:cNvSpPr>
            <a:spLocks noGrp="1"/>
          </p:cNvSpPr>
          <p:nvPr>
            <p:ph type="sldNum" sz="quarter" idx="10"/>
          </p:nvPr>
        </p:nvSpPr>
        <p:spPr/>
        <p:txBody>
          <a:bodyPr/>
          <a:lstStyle/>
          <a:p>
            <a:pPr>
              <a:defRPr/>
            </a:pPr>
            <a:fld id="{B870086B-FE29-42BD-B1B4-F60304D1E2BB}"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Who are we serving</a:t>
            </a:r>
            <a:r>
              <a:rPr lang="en-US" baseline="0" dirty="0" smtClean="0"/>
              <a:t> in our Early Childhood special education programs? Al</a:t>
            </a:r>
            <a:r>
              <a:rPr lang="en-US" dirty="0" smtClean="0"/>
              <a:t>though</a:t>
            </a:r>
            <a:r>
              <a:rPr lang="en-US" baseline="0" dirty="0" smtClean="0"/>
              <a:t> most children’s development more or less tracks on the green line, some children’s acquisition of the outcome is below the line. Some c</a:t>
            </a:r>
            <a:r>
              <a:rPr lang="en-US" dirty="0" smtClean="0"/>
              <a:t>hildren substantially below</a:t>
            </a:r>
            <a:r>
              <a:rPr lang="en-US" baseline="0" dirty="0" smtClean="0"/>
              <a:t> typical.  We call these children “developmentally delayed” because their skill acquisition is so far away from typical.  Note t</a:t>
            </a:r>
            <a:r>
              <a:rPr lang="en-US" dirty="0" smtClean="0"/>
              <a:t>he placement of the yellow</a:t>
            </a:r>
            <a:r>
              <a:rPr lang="en-US" baseline="0" dirty="0" smtClean="0"/>
              <a:t> line, our criteria for delay,</a:t>
            </a:r>
            <a:r>
              <a:rPr lang="en-US" dirty="0" smtClean="0"/>
              <a:t> is socially constructed and it is arbitrary.  Note also that there is far more variation in the</a:t>
            </a:r>
            <a:r>
              <a:rPr lang="en-US" baseline="0" dirty="0" smtClean="0"/>
              <a:t> skill level of this group of children especially as children get older. Also, you can see why can’t really talk about developmental delay in infants.  It is assessment that allows for the identification of children in this triangle.</a:t>
            </a:r>
            <a:endParaRPr lang="en-US" dirty="0"/>
          </a:p>
        </p:txBody>
      </p:sp>
      <p:sp>
        <p:nvSpPr>
          <p:cNvPr id="4" name="Slide Number Placeholder 3"/>
          <p:cNvSpPr>
            <a:spLocks noGrp="1"/>
          </p:cNvSpPr>
          <p:nvPr>
            <p:ph type="sldNum" sz="quarter" idx="10"/>
          </p:nvPr>
        </p:nvSpPr>
        <p:spPr/>
        <p:txBody>
          <a:bodyPr/>
          <a:lstStyle/>
          <a:p>
            <a:pPr>
              <a:defRPr/>
            </a:pPr>
            <a:fld id="{B870086B-FE29-42BD-B1B4-F60304D1E2BB}"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Purple line = children</a:t>
            </a:r>
            <a:r>
              <a:rPr lang="en-US" baseline="0" dirty="0" smtClean="0"/>
              <a:t> at risk</a:t>
            </a:r>
            <a:r>
              <a:rPr lang="en-US" dirty="0" smtClean="0"/>
              <a:t>.</a:t>
            </a:r>
            <a:r>
              <a:rPr lang="en-US" baseline="0" dirty="0" smtClean="0"/>
              <a:t>  These children do not meet eligibility criteria for developmental delay but their development on this outcome is not where we want it to be. Many of these are children live in poverty.  These are the children for whom we operate programs like Head Start and state operated pre-K.  These are the children who have a high probability of having learning or behavior problems in kindergarten and first grade because their trajectories are too low.  They are not acquiring skills fast enough.</a:t>
            </a:r>
            <a:endParaRPr lang="en-US" dirty="0"/>
          </a:p>
        </p:txBody>
      </p:sp>
      <p:sp>
        <p:nvSpPr>
          <p:cNvPr id="4" name="Slide Number Placeholder 3"/>
          <p:cNvSpPr>
            <a:spLocks noGrp="1"/>
          </p:cNvSpPr>
          <p:nvPr>
            <p:ph type="sldNum" sz="quarter" idx="10"/>
          </p:nvPr>
        </p:nvSpPr>
        <p:spPr/>
        <p:txBody>
          <a:bodyPr/>
          <a:lstStyle/>
          <a:p>
            <a:pPr>
              <a:defRPr/>
            </a:pPr>
            <a:fld id="{B870086B-FE29-42BD-B1B4-F60304D1E2BB}"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870086B-FE29-42BD-B1B4-F60304D1E2BB}"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do we provide</a:t>
            </a:r>
            <a:r>
              <a:rPr lang="en-US" baseline="0" dirty="0" smtClean="0"/>
              <a:t> early intervention?  Early childhood special education?  Head Start?</a:t>
            </a:r>
          </a:p>
          <a:p>
            <a:r>
              <a:rPr lang="en-US" baseline="0" dirty="0" smtClean="0"/>
              <a:t>Because we want to change trajectories.</a:t>
            </a:r>
          </a:p>
          <a:p>
            <a:r>
              <a:rPr lang="en-US" baseline="0" dirty="0" smtClean="0"/>
              <a:t>We recognize that some children with delays will never catch up but we want to do all we can to get them on the highest possible trajectory.  </a:t>
            </a:r>
          </a:p>
          <a:p>
            <a:r>
              <a:rPr lang="en-US" baseline="0" dirty="0" smtClean="0"/>
              <a:t>For some children, it is to keep their skill levels tracking on typical. We will not cure blindness but we want to give children with visual impairment strategies to learn from the world around them so they can maintain “on track” trajectories.</a:t>
            </a:r>
          </a:p>
          <a:p>
            <a:r>
              <a:rPr lang="en-US" baseline="0" dirty="0" smtClean="0"/>
              <a:t>I want to be clear that (1) poverty leads to developmental delay but (2) there are many children out there who experience nurturing and enriching care giving and still develop delays or disabilities.  But whatever the etiology of the child’s atypical development, for the overwhelming majority of preschool children, we know enough to change their trajectories.</a:t>
            </a:r>
            <a:endParaRPr lang="en-US" dirty="0"/>
          </a:p>
        </p:txBody>
      </p:sp>
      <p:sp>
        <p:nvSpPr>
          <p:cNvPr id="4" name="Slide Number Placeholder 3"/>
          <p:cNvSpPr>
            <a:spLocks noGrp="1"/>
          </p:cNvSpPr>
          <p:nvPr>
            <p:ph type="sldNum" sz="quarter" idx="10"/>
          </p:nvPr>
        </p:nvSpPr>
        <p:spPr/>
        <p:txBody>
          <a:bodyPr/>
          <a:lstStyle/>
          <a:p>
            <a:pPr>
              <a:defRPr/>
            </a:pPr>
            <a:fld id="{B870086B-FE29-42BD-B1B4-F60304D1E2BB}"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22E3482-1AC4-4480-8E1D-0AB2BCEB3E2D}"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Plasticity of the developing brain</a:t>
            </a:r>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17</a:t>
            </a:fld>
            <a:endParaRPr lang="en-US" dirty="0"/>
          </a:p>
        </p:txBody>
      </p:sp>
    </p:spTree>
    <p:extLst>
      <p:ext uri="{BB962C8B-B14F-4D97-AF65-F5344CB8AC3E}">
        <p14:creationId xmlns:p14="http://schemas.microsoft.com/office/powerpoint/2010/main" val="1486707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potential we didn’t</a:t>
            </a:r>
            <a:r>
              <a:rPr lang="en-US" baseline="0" dirty="0" smtClean="0"/>
              <a:t> know about 50 years ago.  We can change trajectories for young children with delays and disabilities and we can change trajectories for children who are </a:t>
            </a:r>
            <a:endParaRPr lang="en-US" dirty="0"/>
          </a:p>
        </p:txBody>
      </p:sp>
      <p:sp>
        <p:nvSpPr>
          <p:cNvPr id="4" name="Slide Number Placeholder 3"/>
          <p:cNvSpPr>
            <a:spLocks noGrp="1"/>
          </p:cNvSpPr>
          <p:nvPr>
            <p:ph type="sldNum" sz="quarter" idx="10"/>
          </p:nvPr>
        </p:nvSpPr>
        <p:spPr/>
        <p:txBody>
          <a:bodyPr/>
          <a:lstStyle/>
          <a:p>
            <a:pPr>
              <a:defRPr/>
            </a:pPr>
            <a:fld id="{422E3482-1AC4-4480-8E1D-0AB2BCEB3E2D}"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could stack the research</a:t>
            </a:r>
            <a:r>
              <a:rPr lang="en-US" baseline="0" dirty="0" smtClean="0"/>
              <a:t> on the effectiveness of preschool services from floor to ceiling.  We have been accumulating this evidence for 50 years.  For many years, we did not understand the neuroscience behind it but we knew that good early childhood programs could made </a:t>
            </a:r>
            <a:r>
              <a:rPr lang="en-US" baseline="0" dirty="0" smtClean="0"/>
              <a:t>d</a:t>
            </a:r>
          </a:p>
          <a:p>
            <a:endParaRPr lang="en-US" baseline="0" dirty="0" smtClean="0"/>
          </a:p>
          <a:p>
            <a:r>
              <a:rPr lang="en-US" sz="1100" baseline="0" dirty="0" smtClean="0"/>
              <a:t>http://fcd-us.org/sites/default/files/Evidence%20Base%20on%20Preschool%20Education%20FINAL.pdframatic </a:t>
            </a:r>
            <a:r>
              <a:rPr lang="en-US" sz="1100" baseline="0" dirty="0" smtClean="0"/>
              <a:t>differences in children’s lives.</a:t>
            </a:r>
            <a:endParaRPr lang="en-US" sz="1100"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19</a:t>
            </a:fld>
            <a:endParaRPr lang="en-US" dirty="0"/>
          </a:p>
        </p:txBody>
      </p:sp>
    </p:spTree>
    <p:extLst>
      <p:ext uri="{BB962C8B-B14F-4D97-AF65-F5344CB8AC3E}">
        <p14:creationId xmlns:p14="http://schemas.microsoft.com/office/powerpoint/2010/main" val="4056361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begin</a:t>
            </a:r>
            <a:r>
              <a:rPr lang="en-US" baseline="0" dirty="0" smtClean="0"/>
              <a:t> by looking a graph from one of the more famous studies in child development.  Recent study at Stanford found that the gap is clearly established at 18 months.  You probably wouldn’t be surprised to find out that there is another graph showing how many words the children were exposed to – and it looks a lot like this on.  But it turns out these children are not just learning words, they were having their brains formed. </a:t>
            </a:r>
          </a:p>
          <a:p>
            <a:endParaRPr lang="en-US" baseline="0" dirty="0" smtClean="0"/>
          </a:p>
          <a:p>
            <a:r>
              <a:rPr lang="en-US" sz="1200" dirty="0" smtClean="0"/>
              <a:t>Hart, B., &amp; </a:t>
            </a:r>
            <a:r>
              <a:rPr lang="en-US" sz="1200" dirty="0" err="1" smtClean="0"/>
              <a:t>Risley</a:t>
            </a:r>
            <a:r>
              <a:rPr lang="en-US" sz="1200" dirty="0" smtClean="0"/>
              <a:t>, T. (1995). </a:t>
            </a:r>
            <a:r>
              <a:rPr lang="en-US" sz="1200" i="1" dirty="0" smtClean="0"/>
              <a:t>Meaningful differences in the everyday experience of young American children</a:t>
            </a:r>
            <a:r>
              <a:rPr lang="en-US" sz="1200" i="0" dirty="0" smtClean="0"/>
              <a:t>. Baltimore: Paul H. Brookes Publishing.</a:t>
            </a:r>
            <a:endParaRPr lang="en-US" baseline="0" dirty="0" smtClean="0"/>
          </a:p>
        </p:txBody>
      </p:sp>
      <p:sp>
        <p:nvSpPr>
          <p:cNvPr id="4" name="Slide Number Placeholder 3"/>
          <p:cNvSpPr>
            <a:spLocks noGrp="1"/>
          </p:cNvSpPr>
          <p:nvPr>
            <p:ph type="sldNum" sz="quarter" idx="10"/>
          </p:nvPr>
        </p:nvSpPr>
        <p:spPr/>
        <p:txBody>
          <a:bodyPr/>
          <a:lstStyle/>
          <a:p>
            <a:pPr>
              <a:defRPr/>
            </a:pPr>
            <a:fld id="{B870086B-FE29-42BD-B1B4-F60304D1E2BB}"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Return on investment</a:t>
            </a:r>
            <a:r>
              <a:rPr lang="en-US" baseline="0" dirty="0" smtClean="0"/>
              <a:t> is high.  President Obama is proposing universal pre-K for 4 year olds.  Many states operate state pre-K programs for 4 year olds and sometime 3 year olds.</a:t>
            </a:r>
          </a:p>
          <a:p>
            <a:endParaRPr lang="en-US" baseline="0" dirty="0" smtClean="0"/>
          </a:p>
          <a:p>
            <a:r>
              <a:rPr lang="en-US" baseline="0" dirty="0" smtClean="0"/>
              <a:t>How many of you are in states with state or locally funded preschool programs for 4 year olds?  How many of you operate them in the public schools?  We are going to come back to that later. </a:t>
            </a:r>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20</a:t>
            </a:fld>
            <a:endParaRPr lang="en-US" dirty="0"/>
          </a:p>
        </p:txBody>
      </p:sp>
    </p:spTree>
    <p:extLst>
      <p:ext uri="{BB962C8B-B14F-4D97-AF65-F5344CB8AC3E}">
        <p14:creationId xmlns:p14="http://schemas.microsoft.com/office/powerpoint/2010/main" val="3649694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an</a:t>
            </a:r>
            <a:r>
              <a:rPr lang="en-US" baseline="0" dirty="0" smtClean="0"/>
              <a:t> in depth look at children under 5 with delays or disabilities. </a:t>
            </a:r>
            <a:r>
              <a:rPr lang="en-US" dirty="0" smtClean="0"/>
              <a:t>About 2.6% of the population</a:t>
            </a:r>
            <a:r>
              <a:rPr lang="en-US" baseline="0" dirty="0" smtClean="0"/>
              <a:t> in EI and about 5.8% of the population receiving </a:t>
            </a:r>
            <a:r>
              <a:rPr lang="en-US" baseline="0" dirty="0" smtClean="0"/>
              <a:t>ECSE</a:t>
            </a:r>
          </a:p>
          <a:p>
            <a:endParaRPr lang="en-US" baseline="0" dirty="0" smtClean="0"/>
          </a:p>
          <a:p>
            <a:r>
              <a:rPr lang="en-US" dirty="0" smtClean="0"/>
              <a:t>http://tadnet.public.tadnet.org/pages/712</a:t>
            </a:r>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24</a:t>
            </a:fld>
            <a:endParaRPr lang="en-US" dirty="0"/>
          </a:p>
        </p:txBody>
      </p:sp>
    </p:spTree>
    <p:extLst>
      <p:ext uri="{BB962C8B-B14F-4D97-AF65-F5344CB8AC3E}">
        <p14:creationId xmlns:p14="http://schemas.microsoft.com/office/powerpoint/2010/main" val="1874660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Developmental</a:t>
            </a:r>
            <a:r>
              <a:rPr lang="en-US" baseline="0" dirty="0" smtClean="0"/>
              <a:t> delays and language impairment overwhelmingly have no known etiology.  We can’t point to a gene that caused the problem.  These children look like typically developing children.  They have really atypical communication skills or they have a very serious delay in one of more domains of development.  Something went wrong in their brains.  And to be referred for special education before kindergarten, someone in the community has to notice that something is wrong. Could be the parent, could be the pediatrician, could be a child care provider but because 90% of these children have no physical signs of a disability, someone has to be concerned about their development.</a:t>
            </a:r>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25</a:t>
            </a:fld>
            <a:endParaRPr lang="en-US" dirty="0"/>
          </a:p>
        </p:txBody>
      </p:sp>
    </p:spTree>
    <p:extLst>
      <p:ext uri="{BB962C8B-B14F-4D97-AF65-F5344CB8AC3E}">
        <p14:creationId xmlns:p14="http://schemas.microsoft.com/office/powerpoint/2010/main" val="1225227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many years, we assumed that the children identified under 1 the next year became the 1-2 year olds because these with the children with Down Syndrome, blind at birth, </a:t>
            </a:r>
            <a:r>
              <a:rPr lang="en-US" baseline="0" dirty="0" err="1" smtClean="0"/>
              <a:t>spina</a:t>
            </a:r>
            <a:r>
              <a:rPr lang="en-US" baseline="0" dirty="0" smtClean="0"/>
              <a:t> </a:t>
            </a:r>
            <a:r>
              <a:rPr lang="en-US" baseline="0" dirty="0" err="1" smtClean="0"/>
              <a:t>bifada</a:t>
            </a:r>
            <a:r>
              <a:rPr lang="en-US" baseline="0" dirty="0" smtClean="0"/>
              <a:t>, cp.  We assumed that these children who were identified the earliest had life long disabilities.</a:t>
            </a:r>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26</a:t>
            </a:fld>
            <a:endParaRPr lang="en-US" dirty="0"/>
          </a:p>
        </p:txBody>
      </p:sp>
    </p:spTree>
    <p:extLst>
      <p:ext uri="{BB962C8B-B14F-4D97-AF65-F5344CB8AC3E}">
        <p14:creationId xmlns:p14="http://schemas.microsoft.com/office/powerpoint/2010/main" val="1003106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Preliminary Data - Do Not Disseminate or Cite</a:t>
            </a:r>
          </a:p>
        </p:txBody>
      </p:sp>
      <p:sp>
        <p:nvSpPr>
          <p:cNvPr id="7" name="Rectangle 7"/>
          <p:cNvSpPr>
            <a:spLocks noGrp="1" noChangeArrowheads="1"/>
          </p:cNvSpPr>
          <p:nvPr>
            <p:ph type="sldNum" sz="quarter" idx="5"/>
          </p:nvPr>
        </p:nvSpPr>
        <p:spPr>
          <a:ln/>
        </p:spPr>
        <p:txBody>
          <a:bodyPr/>
          <a:lstStyle/>
          <a:p>
            <a:fld id="{00A309A5-5F8B-4A85-B2C0-6A22ED179C07}" type="slidenum">
              <a:rPr lang="en-US"/>
              <a:pPr/>
              <a:t>27</a:t>
            </a:fld>
            <a:endParaRPr lang="en-US"/>
          </a:p>
        </p:txBody>
      </p:sp>
      <p:sp>
        <p:nvSpPr>
          <p:cNvPr id="698370" name="Rectangle 2"/>
          <p:cNvSpPr>
            <a:spLocks noGrp="1" noRot="1" noChangeAspect="1" noChangeArrowheads="1" noTextEdit="1"/>
          </p:cNvSpPr>
          <p:nvPr>
            <p:ph type="sldImg"/>
          </p:nvPr>
        </p:nvSpPr>
        <p:spPr>
          <a:ln/>
        </p:spPr>
      </p:sp>
      <p:sp>
        <p:nvSpPr>
          <p:cNvPr id="69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8DCDD9-AF42-42A3-A94B-69EDD3CA8F45}" type="slidenum">
              <a:rPr lang="en-US"/>
              <a:pPr/>
              <a:t>29</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xfrm>
            <a:off x="914400" y="4415790"/>
            <a:ext cx="5029200" cy="4183380"/>
          </a:xfrm>
        </p:spPr>
        <p:txBody>
          <a:bodyPr/>
          <a:lstStyle/>
          <a:p>
            <a:r>
              <a:rPr lang="en-US" dirty="0" smtClean="0"/>
              <a:t>http://www.sri.com/work/publications/national-early-intervention-longitudinal-study-neils-final-report</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1122A6-561D-4184-9DA9-53E4182413AC}" type="slidenum">
              <a:rPr lang="en-US"/>
              <a:pPr/>
              <a:t>30</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xfrm>
            <a:off x="914400" y="4415790"/>
            <a:ext cx="5029200" cy="4183380"/>
          </a:xfrm>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31</a:t>
            </a:fld>
            <a:endParaRPr lang="en-US" dirty="0"/>
          </a:p>
        </p:txBody>
      </p:sp>
    </p:spTree>
    <p:extLst>
      <p:ext uri="{BB962C8B-B14F-4D97-AF65-F5344CB8AC3E}">
        <p14:creationId xmlns:p14="http://schemas.microsoft.com/office/powerpoint/2010/main" val="3590372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32</a:t>
            </a:fld>
            <a:endParaRPr lang="en-US" dirty="0"/>
          </a:p>
        </p:txBody>
      </p:sp>
    </p:spTree>
    <p:extLst>
      <p:ext uri="{BB962C8B-B14F-4D97-AF65-F5344CB8AC3E}">
        <p14:creationId xmlns:p14="http://schemas.microsoft.com/office/powerpoint/2010/main" val="31307106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this.</a:t>
            </a:r>
            <a:r>
              <a:rPr lang="en-US" baseline="0" dirty="0" smtClean="0"/>
              <a:t>  What is going on here?</a:t>
            </a:r>
          </a:p>
          <a:p>
            <a:endParaRPr lang="en-US" baseline="0" dirty="0" smtClean="0"/>
          </a:p>
          <a:p>
            <a:r>
              <a:rPr lang="en-US" baseline="0" dirty="0" smtClean="0"/>
              <a:t>There are two hypotheses.  Either the incidence of disability across these states is very different or </a:t>
            </a:r>
            <a:r>
              <a:rPr lang="en-US" baseline="0" dirty="0" smtClean="0"/>
              <a:t>states and locals are using different criteria.</a:t>
            </a:r>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33</a:t>
            </a:fld>
            <a:endParaRPr lang="en-US" dirty="0"/>
          </a:p>
        </p:txBody>
      </p:sp>
    </p:spTree>
    <p:extLst>
      <p:ext uri="{BB962C8B-B14F-4D97-AF65-F5344CB8AC3E}">
        <p14:creationId xmlns:p14="http://schemas.microsoft.com/office/powerpoint/2010/main" val="4027358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years, we thought of the brain as something to be filled – the more one learned, the fuller the brain became.  This analogy was not quite right because, unlike the glass in the picture, we knew we could never fill the brain up.  We knew some brains were a lot easier than others to fill with knowledge.  We always knew the analogy was not perfect but the basic concept of the brain as something to be filled was a pretty easy way to understand the brain and learning.</a:t>
            </a:r>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3</a:t>
            </a:fld>
            <a:endParaRPr lang="en-US" dirty="0"/>
          </a:p>
        </p:txBody>
      </p:sp>
    </p:spTree>
    <p:extLst>
      <p:ext uri="{BB962C8B-B14F-4D97-AF65-F5344CB8AC3E}">
        <p14:creationId xmlns:p14="http://schemas.microsoft.com/office/powerpoint/2010/main" val="26758350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baseline="0" dirty="0" smtClean="0"/>
              <a:t>Remember developmental trajectories.  Those children below the orange line qualify.  Those above don’t.  Developmentally they are not that different nor are their trajectories.  If there are not programs in the community to address these children’s needs, high probability these children will slip below the orange line at some point.  Is there a safety net in your community?</a:t>
            </a:r>
          </a:p>
        </p:txBody>
      </p:sp>
      <p:sp>
        <p:nvSpPr>
          <p:cNvPr id="4" name="Slide Number Placeholder 3"/>
          <p:cNvSpPr>
            <a:spLocks noGrp="1"/>
          </p:cNvSpPr>
          <p:nvPr>
            <p:ph type="sldNum" sz="quarter" idx="10"/>
          </p:nvPr>
        </p:nvSpPr>
        <p:spPr/>
        <p:txBody>
          <a:bodyPr/>
          <a:lstStyle/>
          <a:p>
            <a:pPr>
              <a:defRPr/>
            </a:pPr>
            <a:fld id="{B870086B-FE29-42BD-B1B4-F60304D1E2BB}" type="slidenum">
              <a:rPr lang="en-US" smtClean="0"/>
              <a:pPr>
                <a:defRPr/>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35</a:t>
            </a:fld>
            <a:endParaRPr lang="en-US" dirty="0"/>
          </a:p>
        </p:txBody>
      </p:sp>
    </p:spTree>
    <p:extLst>
      <p:ext uri="{BB962C8B-B14F-4D97-AF65-F5344CB8AC3E}">
        <p14:creationId xmlns:p14="http://schemas.microsoft.com/office/powerpoint/2010/main" val="29003829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elephant in the room in early</a:t>
            </a:r>
            <a:r>
              <a:rPr lang="en-US" baseline="0" dirty="0" smtClean="0"/>
              <a:t> childhood is quality.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36</a:t>
            </a:fld>
            <a:endParaRPr lang="en-US" dirty="0"/>
          </a:p>
        </p:txBody>
      </p:sp>
    </p:spTree>
    <p:extLst>
      <p:ext uri="{BB962C8B-B14F-4D97-AF65-F5344CB8AC3E}">
        <p14:creationId xmlns:p14="http://schemas.microsoft.com/office/powerpoint/2010/main" val="34911216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Classroom</a:t>
            </a:r>
            <a:r>
              <a:rPr lang="en-US" baseline="0" dirty="0" smtClean="0"/>
              <a:t> Assessment Scoring System</a:t>
            </a:r>
            <a:endParaRPr lang="en-US" dirty="0" smtClean="0"/>
          </a:p>
          <a:p>
            <a:r>
              <a:rPr lang="en-US" dirty="0" smtClean="0"/>
              <a:t>Instructional</a:t>
            </a:r>
            <a:r>
              <a:rPr lang="en-US" baseline="0" dirty="0" smtClean="0"/>
              <a:t> support:  </a:t>
            </a:r>
            <a:r>
              <a:rPr lang="en-US" dirty="0" smtClean="0"/>
              <a:t>Concept Development, Quality of Feedback, Language Modeling</a:t>
            </a:r>
          </a:p>
          <a:p>
            <a:endParaRPr lang="en-US" sz="800" dirty="0" smtClean="0"/>
          </a:p>
          <a:p>
            <a:pPr>
              <a:spcBef>
                <a:spcPts val="0"/>
              </a:spcBef>
            </a:pPr>
            <a:r>
              <a:rPr lang="en-US" sz="1200" b="1" kern="1200" baseline="-25000" dirty="0" smtClean="0">
                <a:solidFill>
                  <a:schemeClr val="tx1"/>
                </a:solidFill>
                <a:latin typeface="Arial" charset="0"/>
                <a:ea typeface="+mn-ea"/>
                <a:cs typeface="+mn-cs"/>
              </a:rPr>
              <a:t>Is a Response to Intervention (RTI) Approach to Preschool Language and Early Literacy Instruction </a:t>
            </a:r>
          </a:p>
          <a:p>
            <a:pPr>
              <a:spcBef>
                <a:spcPts val="0"/>
              </a:spcBef>
            </a:pPr>
            <a:endParaRPr lang="en-US" sz="1200" b="1" kern="1200" baseline="-25000" dirty="0" smtClean="0">
              <a:solidFill>
                <a:schemeClr val="tx1"/>
              </a:solidFill>
              <a:latin typeface="Arial" charset="0"/>
              <a:ea typeface="+mn-ea"/>
              <a:cs typeface="+mn-cs"/>
            </a:endParaRPr>
          </a:p>
          <a:p>
            <a:pPr>
              <a:spcBef>
                <a:spcPts val="0"/>
              </a:spcBef>
            </a:pPr>
            <a:r>
              <a:rPr lang="en-US" sz="1200" b="1" kern="1200" baseline="30000" dirty="0" smtClean="0">
                <a:solidFill>
                  <a:schemeClr val="tx1"/>
                </a:solidFill>
                <a:latin typeface="Arial" charset="0"/>
                <a:ea typeface="+mn-ea"/>
                <a:cs typeface="+mn-cs"/>
              </a:rPr>
              <a:t>Needed?</a:t>
            </a:r>
            <a:endParaRPr lang="en-US" sz="1200" b="0" kern="1200" baseline="30000" dirty="0" smtClean="0">
              <a:solidFill>
                <a:schemeClr val="tx1"/>
              </a:solidFill>
              <a:latin typeface="Arial" charset="0"/>
              <a:ea typeface="+mn-ea"/>
              <a:cs typeface="+mn-cs"/>
            </a:endParaRPr>
          </a:p>
          <a:p>
            <a:r>
              <a:rPr lang="en-US" sz="1200" b="0" kern="1200" baseline="30000" dirty="0" smtClean="0">
                <a:solidFill>
                  <a:schemeClr val="tx1"/>
                </a:solidFill>
                <a:latin typeface="Arial" charset="0"/>
                <a:ea typeface="+mn-ea"/>
                <a:cs typeface="+mn-cs"/>
              </a:rPr>
              <a:t>Charles R. Greenwood, Judith J. Carta, Jane Atwater, Howard Goldstein, Ruth Kaminski and Scott McConnell</a:t>
            </a:r>
          </a:p>
          <a:p>
            <a:pPr lvl="1"/>
            <a:r>
              <a:rPr lang="en-US" sz="1200" b="0" i="1" kern="1200" baseline="30000" dirty="0" smtClean="0">
                <a:solidFill>
                  <a:schemeClr val="tx1"/>
                </a:solidFill>
                <a:latin typeface="Arial" charset="0"/>
                <a:ea typeface="+mn-ea"/>
                <a:cs typeface="+mn-cs"/>
              </a:rPr>
              <a:t>Topics in Early Childhood Special Education </a:t>
            </a:r>
            <a:r>
              <a:rPr lang="en-US" sz="1200" b="0" i="0" kern="1200" baseline="30000" dirty="0" smtClean="0">
                <a:solidFill>
                  <a:schemeClr val="tx1"/>
                </a:solidFill>
                <a:latin typeface="Arial" charset="0"/>
                <a:ea typeface="+mn-ea"/>
                <a:cs typeface="+mn-cs"/>
              </a:rPr>
              <a:t>2013 33: 48 originally published online 28 August 2012</a:t>
            </a:r>
          </a:p>
          <a:p>
            <a:pPr lvl="2"/>
            <a:r>
              <a:rPr lang="en-US" sz="1200" b="0" i="0" kern="1200" baseline="30000" dirty="0" smtClean="0">
                <a:solidFill>
                  <a:schemeClr val="tx1"/>
                </a:solidFill>
                <a:latin typeface="Arial" charset="0"/>
                <a:ea typeface="+mn-ea"/>
                <a:cs typeface="+mn-cs"/>
              </a:rPr>
              <a:t>DOI: 10.1177/0271121412455438</a:t>
            </a:r>
          </a:p>
          <a:p>
            <a:pPr lvl="2"/>
            <a:r>
              <a:rPr lang="en-US" sz="1200" b="0" i="0" kern="1200" baseline="-25000" dirty="0" smtClean="0">
                <a:solidFill>
                  <a:schemeClr val="tx1"/>
                </a:solidFill>
                <a:latin typeface="Arial" charset="0"/>
                <a:ea typeface="+mn-ea"/>
                <a:cs typeface="+mn-cs"/>
              </a:rPr>
              <a:t>The </a:t>
            </a:r>
            <a:r>
              <a:rPr lang="en-US" sz="1200" b="0" i="0" kern="1200" baseline="-25000" dirty="0" smtClean="0">
                <a:solidFill>
                  <a:schemeClr val="tx1"/>
                </a:solidFill>
                <a:latin typeface="Arial" charset="0"/>
                <a:ea typeface="+mn-ea"/>
                <a:cs typeface="+mn-cs"/>
              </a:rPr>
              <a:t>online version of this article can be found at:</a:t>
            </a:r>
          </a:p>
          <a:p>
            <a:pPr lvl="2"/>
            <a:endParaRPr lang="en-US" sz="1200" b="0" i="0" kern="1200" baseline="30000" dirty="0" smtClean="0">
              <a:solidFill>
                <a:schemeClr val="tx1"/>
              </a:solidFill>
              <a:latin typeface="Arial" charset="0"/>
              <a:ea typeface="+mn-ea"/>
              <a:cs typeface="+mn-cs"/>
            </a:endParaRPr>
          </a:p>
          <a:p>
            <a:pPr lvl="3"/>
            <a:r>
              <a:rPr lang="en-US" sz="1200" b="0" i="0" kern="1200" baseline="30000" dirty="0" smtClean="0">
                <a:solidFill>
                  <a:schemeClr val="tx1"/>
                </a:solidFill>
                <a:latin typeface="Arial" charset="0"/>
                <a:ea typeface="+mn-ea"/>
                <a:cs typeface="+mn-cs"/>
                <a:hlinkClick r:id="rId3"/>
              </a:rPr>
              <a:t>http://tec.sagepub.com/content/33/1/48</a:t>
            </a:r>
          </a:p>
          <a:p>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37</a:t>
            </a:fld>
            <a:endParaRPr lang="en-US" dirty="0"/>
          </a:p>
        </p:txBody>
      </p:sp>
    </p:spTree>
    <p:extLst>
      <p:ext uri="{BB962C8B-B14F-4D97-AF65-F5344CB8AC3E}">
        <p14:creationId xmlns:p14="http://schemas.microsoft.com/office/powerpoint/2010/main" val="10010735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DAP provides</a:t>
            </a:r>
            <a:r>
              <a:rPr lang="en-US" baseline="0" dirty="0" smtClean="0"/>
              <a:t> the foundation for good early </a:t>
            </a:r>
            <a:r>
              <a:rPr lang="en-US" baseline="0" smtClean="0"/>
              <a:t>childhood programming.</a:t>
            </a:r>
            <a:endParaRPr lang="en-US"/>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38</a:t>
            </a:fld>
            <a:endParaRPr lang="en-US" dirty="0"/>
          </a:p>
        </p:txBody>
      </p:sp>
    </p:spTree>
    <p:extLst>
      <p:ext uri="{BB962C8B-B14F-4D97-AF65-F5344CB8AC3E}">
        <p14:creationId xmlns:p14="http://schemas.microsoft.com/office/powerpoint/2010/main" val="1251620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http://www.decrecpractices.org/</a:t>
            </a:r>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40</a:t>
            </a:fld>
            <a:endParaRPr lang="en-US" dirty="0"/>
          </a:p>
        </p:txBody>
      </p:sp>
    </p:spTree>
    <p:extLst>
      <p:ext uri="{BB962C8B-B14F-4D97-AF65-F5344CB8AC3E}">
        <p14:creationId xmlns:p14="http://schemas.microsoft.com/office/powerpoint/2010/main" val="13308822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41</a:t>
            </a:fld>
            <a:endParaRPr lang="en-US" dirty="0"/>
          </a:p>
        </p:txBody>
      </p:sp>
    </p:spTree>
    <p:extLst>
      <p:ext uri="{BB962C8B-B14F-4D97-AF65-F5344CB8AC3E}">
        <p14:creationId xmlns:p14="http://schemas.microsoft.com/office/powerpoint/2010/main" val="31325634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42</a:t>
            </a:fld>
            <a:endParaRPr lang="en-US" dirty="0"/>
          </a:p>
        </p:txBody>
      </p:sp>
    </p:spTree>
    <p:extLst>
      <p:ext uri="{BB962C8B-B14F-4D97-AF65-F5344CB8AC3E}">
        <p14:creationId xmlns:p14="http://schemas.microsoft.com/office/powerpoint/2010/main" val="35272295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http://tadnet.public.tadnet.org/pages/712</a:t>
            </a:r>
          </a:p>
          <a:p>
            <a:endParaRPr lang="en-US" dirty="0" smtClean="0"/>
          </a:p>
          <a:p>
            <a:r>
              <a:rPr lang="en-US" dirty="0" smtClean="0"/>
              <a:t>http://www.acf.hhs.gov/programs/opre/resource/number-and-characteristics-of-early-care-and-education-ece-teachers-and</a:t>
            </a:r>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43</a:t>
            </a:fld>
            <a:endParaRPr lang="en-US" dirty="0"/>
          </a:p>
        </p:txBody>
      </p:sp>
    </p:spTree>
    <p:extLst>
      <p:ext uri="{BB962C8B-B14F-4D97-AF65-F5344CB8AC3E}">
        <p14:creationId xmlns:p14="http://schemas.microsoft.com/office/powerpoint/2010/main" val="21369850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60494D-5A21-4BF9-9A4D-35D6C6119066}" type="slidenum">
              <a:rPr lang="en-US" altLang="en-US"/>
              <a:pPr/>
              <a:t>45</a:t>
            </a:fld>
            <a:endParaRPr lang="en-US" altLang="en-US"/>
          </a:p>
        </p:txBody>
      </p:sp>
      <p:sp>
        <p:nvSpPr>
          <p:cNvPr id="793602" name="Rectangle 2"/>
          <p:cNvSpPr>
            <a:spLocks noGrp="1" noRot="1" noChangeAspect="1" noChangeArrowheads="1" noTextEdit="1"/>
          </p:cNvSpPr>
          <p:nvPr>
            <p:ph type="sldImg"/>
          </p:nvPr>
        </p:nvSpPr>
        <p:spPr>
          <a:xfrm>
            <a:off x="1104900" y="695325"/>
            <a:ext cx="4648200" cy="3486150"/>
          </a:xfrm>
          <a:ln/>
        </p:spPr>
      </p:sp>
      <p:sp>
        <p:nvSpPr>
          <p:cNvPr id="793603" name="Rectangle 3"/>
          <p:cNvSpPr>
            <a:spLocks noGrp="1" noChangeArrowheads="1"/>
          </p:cNvSpPr>
          <p:nvPr>
            <p:ph type="body" idx="1"/>
          </p:nvPr>
        </p:nvSpPr>
        <p:spPr>
          <a:xfrm>
            <a:off x="685800" y="4414838"/>
            <a:ext cx="5489575" cy="4186237"/>
          </a:xfrm>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neuroscience</a:t>
            </a:r>
            <a:r>
              <a:rPr lang="en-US" baseline="0" dirty="0" smtClean="0"/>
              <a:t> has shown us is that the brain is not something to be filled – especially in early childhood, it is something to be built.</a:t>
            </a:r>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4</a:t>
            </a:fld>
            <a:endParaRPr lang="en-US" dirty="0"/>
          </a:p>
        </p:txBody>
      </p:sp>
    </p:spTree>
    <p:extLst>
      <p:ext uri="{BB962C8B-B14F-4D97-AF65-F5344CB8AC3E}">
        <p14:creationId xmlns:p14="http://schemas.microsoft.com/office/powerpoint/2010/main" val="34424122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Outcomes</a:t>
            </a:r>
            <a:r>
              <a:rPr lang="en-US" baseline="0" dirty="0" smtClean="0"/>
              <a:t> aren’t just about accountability…</a:t>
            </a:r>
          </a:p>
          <a:p>
            <a:r>
              <a:rPr lang="en-US" baseline="0" dirty="0" smtClean="0"/>
              <a:t>This is where we want our children (EI and ECSE children) to accomplish and so we want to be accountable for helping children/families achieve this goal…</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46</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3CD8CA9-5AF3-472A-A4E3-EF4909AE1A00}" type="slidenum">
              <a:rPr lang="en-US"/>
              <a:pPr/>
              <a:t>47</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i="1" smtClean="0"/>
          </a:p>
        </p:txBody>
      </p:sp>
    </p:spTree>
    <p:extLst>
      <p:ext uri="{BB962C8B-B14F-4D97-AF65-F5344CB8AC3E}">
        <p14:creationId xmlns:p14="http://schemas.microsoft.com/office/powerpoint/2010/main" val="39151874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many of you are familiar with these outcomes?</a:t>
            </a:r>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48</a:t>
            </a:fld>
            <a:endParaRPr lang="en-US" dirty="0"/>
          </a:p>
        </p:txBody>
      </p:sp>
    </p:spTree>
    <p:extLst>
      <p:ext uri="{BB962C8B-B14F-4D97-AF65-F5344CB8AC3E}">
        <p14:creationId xmlns:p14="http://schemas.microsoft.com/office/powerpoint/2010/main" val="36306972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5CC4FB8D-0F8C-491B-A3E5-6767B23CA1F6}" type="slidenum">
              <a:rPr lang="en-US"/>
              <a:pPr/>
              <a:t>49</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i="1"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D1A29A2D-D540-460A-9F45-4D9AC9E5872D}" type="slidenum">
              <a:rPr lang="en-US"/>
              <a:pPr/>
              <a:t>50</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30DF1B6D-9BD4-4E86-9376-DFE6D72AC677}" type="slidenum">
              <a:rPr lang="en-US"/>
              <a:pPr/>
              <a:t>51</a:t>
            </a:fld>
            <a:endParaRPr lang="en-US"/>
          </a:p>
        </p:txBody>
      </p:sp>
      <p:sp>
        <p:nvSpPr>
          <p:cNvPr id="76803" name="Rectangle 1026"/>
          <p:cNvSpPr>
            <a:spLocks noGrp="1" noRot="1" noChangeAspect="1" noChangeArrowheads="1" noTextEdit="1"/>
          </p:cNvSpPr>
          <p:nvPr>
            <p:ph type="sldImg"/>
          </p:nvPr>
        </p:nvSpPr>
        <p:spPr>
          <a:ln/>
        </p:spPr>
      </p:sp>
      <p:sp>
        <p:nvSpPr>
          <p:cNvPr id="76804"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247BCC3C-9376-40F8-958F-E8CD6FFDA0F9}" type="slidenum">
              <a:rPr lang="en-US"/>
              <a:pPr/>
              <a:t>52</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Assessment is not the problem,</a:t>
            </a:r>
            <a:r>
              <a:rPr lang="en-US" baseline="0" dirty="0" smtClean="0"/>
              <a:t> bad assessment or bad used of the information, such as denying children entrance to kindergarten.</a:t>
            </a:r>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53</a:t>
            </a:fld>
            <a:endParaRPr lang="en-US" dirty="0"/>
          </a:p>
        </p:txBody>
      </p:sp>
    </p:spTree>
    <p:extLst>
      <p:ext uri="{BB962C8B-B14F-4D97-AF65-F5344CB8AC3E}">
        <p14:creationId xmlns:p14="http://schemas.microsoft.com/office/powerpoint/2010/main" val="35842886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234F757-7F96-41C9-92A0-AA4286732623}" type="slidenum">
              <a:rPr lang="en-US"/>
              <a:pPr/>
              <a:t>54</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builds the brain is the child’s early experiences, especially the experiences caregivers provide to their babies</a:t>
            </a:r>
            <a:r>
              <a:rPr lang="en-US" baseline="0" dirty="0" smtClean="0"/>
              <a:t> </a:t>
            </a:r>
            <a:r>
              <a:rPr lang="en-US" dirty="0" smtClean="0"/>
              <a:t>like</a:t>
            </a:r>
            <a:r>
              <a:rPr lang="en-US" baseline="0" dirty="0" smtClean="0"/>
              <a:t> being talked to them, and played with them, and responded to their coos and giggles.  Some children get more of this than other children and consequently some of the get better brain architecture.  Now if you aren’t inclined to think about the brain as tinker toys…</a:t>
            </a:r>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5</a:t>
            </a:fld>
            <a:endParaRPr lang="en-US" dirty="0"/>
          </a:p>
        </p:txBody>
      </p:sp>
    </p:spTree>
    <p:extLst>
      <p:ext uri="{BB962C8B-B14F-4D97-AF65-F5344CB8AC3E}">
        <p14:creationId xmlns:p14="http://schemas.microsoft.com/office/powerpoint/2010/main" val="15230902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EA4236-022B-431E-96FA-351462F6D768}" type="slidenum">
              <a:rPr lang="en-US"/>
              <a:pPr fontAlgn="base">
                <a:spcBef>
                  <a:spcPct val="0"/>
                </a:spcBef>
                <a:spcAft>
                  <a:spcPct val="0"/>
                </a:spcAft>
              </a:pPr>
              <a:t>56</a:t>
            </a:fld>
            <a:endParaRPr lang="en-US"/>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72" name="Rectangle 3"/>
          <p:cNvSpPr>
            <a:spLocks noGrp="1" noChangeArrowheads="1"/>
          </p:cNvSpPr>
          <p:nvPr>
            <p:ph type="body" idx="1"/>
          </p:nvPr>
        </p:nvSpPr>
        <p:spPr bwMode="auto">
          <a:xfrm>
            <a:off x="914404" y="4415791"/>
            <a:ext cx="5029200" cy="4183380"/>
          </a:xfrm>
          <a:noFill/>
        </p:spPr>
        <p:txBody>
          <a:bodyPr wrap="square" numCol="1" anchor="t" anchorCtr="0" compatLnSpc="1">
            <a:prstTxWarp prst="textNoShape">
              <a:avLst/>
            </a:prstTxWarp>
          </a:bodyPr>
          <a:lstStyle/>
          <a:p>
            <a:pPr marL="231092" indent="-231092">
              <a:spcBef>
                <a:spcPct val="0"/>
              </a:spcBef>
            </a:pPr>
            <a:r>
              <a:rPr lang="en-US" dirty="0" smtClean="0"/>
              <a:t>States set targets on the Summary Statements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59</a:t>
            </a:fld>
            <a:endParaRPr lang="en-US" dirty="0"/>
          </a:p>
        </p:txBody>
      </p:sp>
    </p:spTree>
    <p:extLst>
      <p:ext uri="{BB962C8B-B14F-4D97-AF65-F5344CB8AC3E}">
        <p14:creationId xmlns:p14="http://schemas.microsoft.com/office/powerpoint/2010/main" val="32549878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61</a:t>
            </a:fld>
            <a:endParaRPr lang="en-US"/>
          </a:p>
        </p:txBody>
      </p:sp>
    </p:spTree>
    <p:extLst>
      <p:ext uri="{BB962C8B-B14F-4D97-AF65-F5344CB8AC3E}">
        <p14:creationId xmlns:p14="http://schemas.microsoft.com/office/powerpoint/2010/main" val="6399354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63</a:t>
            </a:fld>
            <a:endParaRPr lang="en-US" dirty="0"/>
          </a:p>
        </p:txBody>
      </p:sp>
    </p:spTree>
    <p:extLst>
      <p:ext uri="{BB962C8B-B14F-4D97-AF65-F5344CB8AC3E}">
        <p14:creationId xmlns:p14="http://schemas.microsoft.com/office/powerpoint/2010/main" val="1772175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7 years ago when we started talking about what the outcomes should be who would have thought </a:t>
            </a:r>
            <a:r>
              <a:rPr lang="en-US" smtClean="0"/>
              <a:t>that someone</a:t>
            </a:r>
            <a:r>
              <a:rPr lang="en-US" baseline="0" smtClean="0"/>
              <a:t> </a:t>
            </a:r>
            <a:r>
              <a:rPr lang="en-US" baseline="0" dirty="0" smtClean="0"/>
              <a:t>would have been citing these data on behalf of the President.</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65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Minimum</a:t>
            </a:r>
            <a:r>
              <a:rPr lang="en-US" baseline="0" dirty="0" smtClean="0"/>
              <a:t> expectations of quality at this point.  Low amounts of missing data and within reasonably expected patterns for ‘a’ and ‘e’</a:t>
            </a:r>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67</a:t>
            </a:fld>
            <a:endParaRPr lang="en-US" dirty="0"/>
          </a:p>
        </p:txBody>
      </p:sp>
    </p:spTree>
    <p:extLst>
      <p:ext uri="{BB962C8B-B14F-4D97-AF65-F5344CB8AC3E}">
        <p14:creationId xmlns:p14="http://schemas.microsoft.com/office/powerpoint/2010/main" val="40624984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69</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725F57E5-53BF-46D4-9926-42B5C7C98131}" type="slidenum">
              <a:rPr lang="en-US" smtClean="0"/>
              <a:pPr/>
              <a:t>70</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73</a:t>
            </a:fld>
            <a:endParaRPr lang="en-US" dirty="0"/>
          </a:p>
        </p:txBody>
      </p:sp>
    </p:spTree>
    <p:extLst>
      <p:ext uri="{BB962C8B-B14F-4D97-AF65-F5344CB8AC3E}">
        <p14:creationId xmlns:p14="http://schemas.microsoft.com/office/powerpoint/2010/main" val="30757563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DBFB55-B82F-4862-9040-78224E6DF82A}" type="slidenum">
              <a:rPr lang="en-US"/>
              <a:pPr/>
              <a:t>74</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a:t>Vision – so important.  Logically impossible to check to see if the system is where it should be if the leadership has no sense of where it should be.</a:t>
            </a:r>
          </a:p>
          <a:p>
            <a:r>
              <a:rPr lang="en-US"/>
              <a:t>Start with a plan or vision of what the service system should be and what it should accomplish.</a:t>
            </a:r>
          </a:p>
          <a:p>
            <a:r>
              <a:rPr lang="en-US"/>
              <a:t>Vision can be expansive – what we want for all children and families in our state</a:t>
            </a:r>
          </a:p>
          <a:p>
            <a:r>
              <a:rPr lang="en-US"/>
              <a:t>Vision can be more constrained – what we want for children and families in early intervention</a:t>
            </a:r>
          </a:p>
          <a:p>
            <a:r>
              <a:rPr lang="en-US"/>
              <a:t>Vision can be driven by outside forces – extent of our vision for early intervention is to be in compliance.</a:t>
            </a:r>
          </a:p>
          <a:p>
            <a:r>
              <a:rPr lang="en-US"/>
              <a:t>All of you entered systems that were already implemented which means some articulated or unarticulated vision (not yours) was in place.  </a:t>
            </a:r>
          </a:p>
          <a:p>
            <a:r>
              <a:rPr lang="en-US"/>
              <a:t>This is a cycle – means it was already operating but it also means it is never too late to articulate the vision is in place or expand it.</a:t>
            </a:r>
          </a:p>
          <a:p>
            <a:r>
              <a:rPr lang="en-US"/>
              <a:t>You will find it very difficult to analyze data for program improvement if there is not a sense of what the programs are supposed to look like and what they are supposed to be achieving.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can talk about neural connections.  The magic number is 700 neural connections being formed every second in the first few years of life.  One of the main ways they are formed are through “contingent reciprocity” which is also known as serve and return – the baby does something, caregiver responds, baby responds.  Those serve and return exchanges are literally building the child’s brain. </a:t>
            </a:r>
          </a:p>
          <a:p>
            <a:endParaRPr lang="en-US" baseline="0" dirty="0" smtClean="0"/>
          </a:p>
          <a:p>
            <a:r>
              <a:rPr lang="en-US" baseline="0" dirty="0" smtClean="0"/>
              <a:t>Going back to the growth in vocabulary graph – what is happening there?  Children in working class and welfare families are not getting as many serve and returns.  </a:t>
            </a:r>
            <a:endParaRPr lang="en-US" baseline="0" dirty="0" smtClean="0"/>
          </a:p>
          <a:p>
            <a:endParaRPr lang="en-US" baseline="0" dirty="0" smtClean="0"/>
          </a:p>
          <a:p>
            <a:r>
              <a:rPr lang="en-US" dirty="0" smtClean="0"/>
              <a:t>http://developingchild.harvard.edu/resources/multimedia/interactive_features/five-numbers/</a:t>
            </a:r>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6</a:t>
            </a:fld>
            <a:endParaRPr lang="en-US" dirty="0"/>
          </a:p>
        </p:txBody>
      </p:sp>
    </p:spTree>
    <p:extLst>
      <p:ext uri="{BB962C8B-B14F-4D97-AF65-F5344CB8AC3E}">
        <p14:creationId xmlns:p14="http://schemas.microsoft.com/office/powerpoint/2010/main" val="19618880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1753108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 to build the community safety net to reduce</a:t>
            </a:r>
            <a:r>
              <a:rPr lang="en-US" baseline="0" dirty="0" smtClean="0"/>
              <a:t> the need for preschool special education.</a:t>
            </a:r>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77</a:t>
            </a:fld>
            <a:endParaRPr lang="en-US" dirty="0"/>
          </a:p>
        </p:txBody>
      </p:sp>
    </p:spTree>
    <p:extLst>
      <p:ext uri="{BB962C8B-B14F-4D97-AF65-F5344CB8AC3E}">
        <p14:creationId xmlns:p14="http://schemas.microsoft.com/office/powerpoint/2010/main" val="21753175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want to leave you thinking</a:t>
            </a:r>
            <a:r>
              <a:rPr lang="en-US" baseline="0" dirty="0" smtClean="0"/>
              <a:t> about </a:t>
            </a:r>
            <a:r>
              <a:rPr lang="en-US" dirty="0" smtClean="0"/>
              <a:t>trajectories.</a:t>
            </a:r>
            <a:r>
              <a:rPr lang="en-US" baseline="0" dirty="0" smtClean="0"/>
              <a:t>  The child who is born in your district today will be 5 years old in 60 short months. The child’s brain is built -- and losing plasticity -- over this time period. We know there are young children whose development is compromised for various reasons and, if they live in poverty, there are lots of them.  We also have the know how to change their trajectories.  The only question is do we have the political will.  The child’s brain is built -- and losing plasticity -- over this time period.  Today’s </a:t>
            </a:r>
            <a:r>
              <a:rPr lang="en-US" baseline="0" dirty="0" smtClean="0"/>
              <a:t>poor outcomes </a:t>
            </a:r>
            <a:r>
              <a:rPr lang="en-US" baseline="0" dirty="0" smtClean="0"/>
              <a:t>are highly predictive of tomorrow’s outcomes unless we provide the high quality programs that are needed to change them.</a:t>
            </a:r>
            <a:endParaRPr lang="en-US" dirty="0"/>
          </a:p>
        </p:txBody>
      </p:sp>
      <p:sp>
        <p:nvSpPr>
          <p:cNvPr id="4" name="Slide Number Placeholder 3"/>
          <p:cNvSpPr>
            <a:spLocks noGrp="1"/>
          </p:cNvSpPr>
          <p:nvPr>
            <p:ph type="sldNum" sz="quarter" idx="10"/>
          </p:nvPr>
        </p:nvSpPr>
        <p:spPr/>
        <p:txBody>
          <a:bodyPr/>
          <a:lstStyle/>
          <a:p>
            <a:pPr>
              <a:defRPr/>
            </a:pPr>
            <a:fld id="{B870086B-FE29-42BD-B1B4-F60304D1E2BB}" type="slidenum">
              <a:rPr lang="en-US" smtClean="0"/>
              <a:pPr>
                <a:defRPr/>
              </a:pPr>
              <a:t>80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Poverty</a:t>
            </a:r>
            <a:r>
              <a:rPr lang="en-US" baseline="0" dirty="0" smtClean="0"/>
              <a:t> is devastating to the brain’s architecture.  Stressful life events compound the problem</a:t>
            </a:r>
            <a:r>
              <a:rPr lang="en-US" baseline="0" dirty="0" smtClean="0"/>
              <a:t>.</a:t>
            </a:r>
          </a:p>
          <a:p>
            <a:endParaRPr lang="en-US" baseline="0" dirty="0" smtClean="0"/>
          </a:p>
          <a:p>
            <a:r>
              <a:rPr lang="en-US" baseline="0" dirty="0" smtClean="0"/>
              <a:t>http://archpedi.jamanetwork.com/article.aspx?articleid=1761544  </a:t>
            </a:r>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7</a:t>
            </a:fld>
            <a:endParaRPr lang="en-US" dirty="0"/>
          </a:p>
        </p:txBody>
      </p:sp>
    </p:spTree>
    <p:extLst>
      <p:ext uri="{BB962C8B-B14F-4D97-AF65-F5344CB8AC3E}">
        <p14:creationId xmlns:p14="http://schemas.microsoft.com/office/powerpoint/2010/main" val="2371441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http://developingchild.harvard.edu/resources/multimedia/interactive_features/five-numbers/</a:t>
            </a:r>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8</a:t>
            </a:fld>
            <a:endParaRPr lang="en-US" dirty="0"/>
          </a:p>
        </p:txBody>
      </p:sp>
    </p:spTree>
    <p:extLst>
      <p:ext uri="{BB962C8B-B14F-4D97-AF65-F5344CB8AC3E}">
        <p14:creationId xmlns:p14="http://schemas.microsoft.com/office/powerpoint/2010/main" val="3134991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Lee, V. E., &amp; </a:t>
            </a:r>
            <a:r>
              <a:rPr lang="en-US" sz="1200" dirty="0" err="1" smtClean="0"/>
              <a:t>Burkam</a:t>
            </a:r>
            <a:r>
              <a:rPr lang="en-US" sz="1200" dirty="0" smtClean="0"/>
              <a:t>, D. T. (2002). </a:t>
            </a:r>
            <a:r>
              <a:rPr lang="en-US" sz="1200" i="1" dirty="0" smtClean="0"/>
              <a:t>Inequality at the starting gate: Social background differences in achievement as children begin school</a:t>
            </a:r>
            <a:r>
              <a:rPr lang="en-US" sz="1200" i="0" dirty="0" smtClean="0"/>
              <a:t>. Washington, DC: Economic Policy Institute.</a:t>
            </a:r>
            <a:endParaRPr lang="en-US" dirty="0" smtClean="0"/>
          </a:p>
        </p:txBody>
      </p:sp>
      <p:sp>
        <p:nvSpPr>
          <p:cNvPr id="4" name="Slide Number Placeholder 3"/>
          <p:cNvSpPr>
            <a:spLocks noGrp="1"/>
          </p:cNvSpPr>
          <p:nvPr>
            <p:ph type="sldNum" sz="quarter" idx="10"/>
          </p:nvPr>
        </p:nvSpPr>
        <p:spPr/>
        <p:txBody>
          <a:bodyPr/>
          <a:lstStyle/>
          <a:p>
            <a:pPr>
              <a:defRPr/>
            </a:pPr>
            <a:fld id="{422E3482-1AC4-4480-8E1D-0AB2BCEB3E2D}"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2.xml"/><Relationship Id="rId4" Type="http://schemas.microsoft.com/office/2007/relationships/hdphoto" Target="../media/hdphoto1.wdp"/></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3600" b="1">
                <a:solidFill>
                  <a:srgbClr val="224568"/>
                </a:solidFill>
                <a:latin typeface="Calisto MT"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a:prstGeom prst="rect">
            <a:avLst/>
          </a:prstGeom>
        </p:spPr>
        <p:txBody>
          <a:bodyPr/>
          <a:lstStyle>
            <a:lvl1pPr marL="0" indent="0" algn="r">
              <a:buNone/>
              <a:defRPr sz="2400">
                <a:solidFill>
                  <a:srgbClr val="224568"/>
                </a:solidFill>
                <a:latin typeface="Calisto MT"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2057400"/>
            <a:ext cx="36957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2057400"/>
            <a:ext cx="36957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533400" y="6356350"/>
            <a:ext cx="2895600" cy="365125"/>
          </a:xfrm>
          <a:prstGeom prst="rect">
            <a:avLst/>
          </a:prstGeom>
        </p:spPr>
        <p:txBody>
          <a:bodyPr/>
          <a:lstStyle>
            <a:lvl1pPr>
              <a:defRPr/>
            </a:lvl1pPr>
          </a:lstStyle>
          <a:p>
            <a:pPr>
              <a:defRPr/>
            </a:pPr>
            <a:r>
              <a:rPr lang="en-US"/>
              <a:t>Early Childhood Outcomes Center</a:t>
            </a:r>
            <a:endParaRPr lang="en-US">
              <a:latin typeface="+mn-lt"/>
            </a:endParaRPr>
          </a:p>
        </p:txBody>
      </p:sp>
      <p:sp>
        <p:nvSpPr>
          <p:cNvPr id="7" name="Slide Number Placeholder 6"/>
          <p:cNvSpPr>
            <a:spLocks noGrp="1"/>
          </p:cNvSpPr>
          <p:nvPr>
            <p:ph type="sldNum" sz="quarter" idx="12"/>
          </p:nvPr>
        </p:nvSpPr>
        <p:spPr/>
        <p:txBody>
          <a:bodyPr/>
          <a:lstStyle>
            <a:lvl1pPr>
              <a:defRPr/>
            </a:lvl1pPr>
          </a:lstStyle>
          <a:p>
            <a:pPr>
              <a:defRPr/>
            </a:pPr>
            <a:fld id="{0F25B24D-7633-4EF9-8315-B30068EE4EFC}" type="slidenum">
              <a:rPr lang="en-US"/>
              <a:pPr>
                <a:defRPr/>
              </a:pPr>
              <a:t>‹#›</a:t>
            </a:fld>
            <a:endParaRPr lang="en-US" dirty="0"/>
          </a:p>
        </p:txBody>
      </p:sp>
    </p:spTree>
  </p:cSld>
  <p:clrMapOvr>
    <a:masterClrMapping/>
  </p:clrMapOvr>
  <p:transition spd="med">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4272204-52BB-4E89-B6F9-4E04230537CB}" type="datetimeFigureOut">
              <a:rPr lang="en-US"/>
              <a:pPr>
                <a:defRPr/>
              </a:pPr>
              <a:t>11/13/2013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FDC2DA7-27FB-411D-9C44-76AFA390A54E}"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272204-52BB-4E89-B6F9-4E04230537CB}" type="datetimeFigureOut">
              <a:rPr lang="en-US"/>
              <a:pPr>
                <a:defRPr/>
              </a:pPr>
              <a:t>11/13/2013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5A6AFD-19EC-47C4-8837-181AD4E20B99}" type="slidenum">
              <a:rPr lang="en-US"/>
              <a:pPr>
                <a:defRPr/>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272204-52BB-4E89-B6F9-4E04230537CB}" type="datetimeFigureOut">
              <a:rPr lang="en-US"/>
              <a:pPr>
                <a:defRPr/>
              </a:pPr>
              <a:t>11/13/2013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9BE008-F6B5-485B-9AFA-0B5427620917}" type="slidenum">
              <a:rPr lang="en-US"/>
              <a:pPr>
                <a:defRPr/>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272204-52BB-4E89-B6F9-4E04230537CB}" type="datetimeFigureOut">
              <a:rPr lang="en-US"/>
              <a:pPr>
                <a:defRPr/>
              </a:pPr>
              <a:t>11/13/2013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96635E-B09E-4246-9D16-4754C4A4D446}" type="slidenum">
              <a:rPr lang="en-US"/>
              <a:pPr>
                <a:defRPr/>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272204-52BB-4E89-B6F9-4E04230537CB}" type="datetimeFigureOut">
              <a:rPr lang="en-US"/>
              <a:pPr>
                <a:defRPr/>
              </a:pPr>
              <a:t>11/13/2013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1F30E8-4EBE-43E9-8AAA-5E822E409C4B}" type="slidenum">
              <a:rPr lang="en-US"/>
              <a:pPr>
                <a:defRPr/>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 y="350098"/>
            <a:ext cx="2177906" cy="14787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tretch>
            <a:fillRect/>
          </a:stretch>
        </p:blipFill>
        <p:spPr>
          <a:xfrm>
            <a:off x="5676900" y="304800"/>
            <a:ext cx="4947996" cy="10028823"/>
          </a:xfrm>
          <a:prstGeom prst="rect">
            <a:avLst/>
          </a:prstGeom>
        </p:spPr>
      </p:pic>
      <p:sp>
        <p:nvSpPr>
          <p:cNvPr id="14" name="Title 1"/>
          <p:cNvSpPr>
            <a:spLocks noGrp="1"/>
          </p:cNvSpPr>
          <p:nvPr>
            <p:ph type="ctrTitle"/>
          </p:nvPr>
        </p:nvSpPr>
        <p:spPr>
          <a:xfrm>
            <a:off x="762000" y="2362200"/>
            <a:ext cx="6019800" cy="1470025"/>
          </a:xfrm>
          <a:prstGeom prst="rect">
            <a:avLst/>
          </a:prstGeom>
        </p:spPr>
        <p:txBody>
          <a:bodyPr>
            <a:normAutofit/>
          </a:bodyPr>
          <a:lstStyle>
            <a:lvl1pPr algn="l">
              <a:defRPr sz="4000" b="1">
                <a:solidFill>
                  <a:schemeClr val="tx2">
                    <a:lumMod val="60000"/>
                    <a:lumOff val="40000"/>
                  </a:schemeClr>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4117975"/>
            <a:ext cx="6400800" cy="1752600"/>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extBox 1"/>
          <p:cNvSpPr txBox="1"/>
          <p:nvPr userDrawn="1"/>
        </p:nvSpPr>
        <p:spPr>
          <a:xfrm>
            <a:off x="2819400" y="1093358"/>
            <a:ext cx="4419600" cy="646331"/>
          </a:xfrm>
          <a:prstGeom prst="rect">
            <a:avLst/>
          </a:prstGeom>
          <a:noFill/>
        </p:spPr>
        <p:txBody>
          <a:bodyPr wrap="square" rtlCol="0">
            <a:spAutoFit/>
          </a:bodyPr>
          <a:lstStyle/>
          <a:p>
            <a:pPr fontAlgn="auto">
              <a:spcBef>
                <a:spcPts val="0"/>
              </a:spcBef>
              <a:spcAft>
                <a:spcPts val="0"/>
              </a:spcAft>
            </a:pPr>
            <a:r>
              <a:rPr lang="en-US" sz="1800" b="1" dirty="0" smtClean="0">
                <a:solidFill>
                  <a:srgbClr val="39B54A"/>
                </a:solidFill>
                <a:latin typeface="Century Gothic"/>
              </a:rPr>
              <a:t>THE CENTER FOR IDEA</a:t>
            </a:r>
          </a:p>
          <a:p>
            <a:pPr fontAlgn="auto">
              <a:spcBef>
                <a:spcPts val="0"/>
              </a:spcBef>
              <a:spcAft>
                <a:spcPts val="0"/>
              </a:spcAft>
            </a:pPr>
            <a:r>
              <a:rPr lang="en-US" sz="1800" b="1" dirty="0" smtClean="0">
                <a:solidFill>
                  <a:srgbClr val="39B54A"/>
                </a:solidFill>
                <a:latin typeface="Century Gothic"/>
              </a:rPr>
              <a:t>EARLY CHILDHOOD DATA SYSTEMS</a:t>
            </a:r>
            <a:endParaRPr lang="en-US" sz="1800" b="1" dirty="0">
              <a:solidFill>
                <a:srgbClr val="39B54A"/>
              </a:solidFill>
              <a:latin typeface="Century Gothic"/>
            </a:endParaRPr>
          </a:p>
        </p:txBody>
      </p:sp>
    </p:spTree>
    <p:extLst>
      <p:ext uri="{BB962C8B-B14F-4D97-AF65-F5344CB8AC3E}">
        <p14:creationId xmlns:p14="http://schemas.microsoft.com/office/powerpoint/2010/main" val="3385967038"/>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b="0" i="0" baseline="0">
                <a:solidFill>
                  <a:srgbClr val="154578"/>
                </a:solidFill>
                <a:latin typeface="Calibri" pitchFamily="34" charset="0"/>
                <a:ea typeface="Adobe Fan Heiti Std B" pitchFamily="34" charset="-128"/>
              </a:defRPr>
            </a:lvl1pPr>
            <a:lvl2pPr>
              <a:defRPr b="0" i="0" baseline="0">
                <a:solidFill>
                  <a:srgbClr val="154578"/>
                </a:solidFill>
                <a:latin typeface="Calibri" pitchFamily="34" charset="0"/>
                <a:ea typeface="Adobe Fan Heiti Std B" pitchFamily="34" charset="-128"/>
              </a:defRPr>
            </a:lvl2pPr>
            <a:lvl3pPr>
              <a:defRPr b="0" i="0" baseline="0">
                <a:solidFill>
                  <a:srgbClr val="154578"/>
                </a:solidFill>
                <a:latin typeface="Calibri" pitchFamily="34" charset="0"/>
                <a:ea typeface="Adobe Fan Heiti Std B" pitchFamily="34" charset="-128"/>
              </a:defRPr>
            </a:lvl3pPr>
            <a:lvl4pPr>
              <a:defRPr b="0" i="0" baseline="0">
                <a:solidFill>
                  <a:srgbClr val="154578"/>
                </a:solidFill>
                <a:latin typeface="Calibri" pitchFamily="34" charset="0"/>
                <a:ea typeface="Adobe Fan Heiti Std B" pitchFamily="34" charset="-128"/>
              </a:defRPr>
            </a:lvl4pPr>
            <a:lvl5pPr>
              <a:defRPr b="0" i="0" baseline="0">
                <a:solidFill>
                  <a:srgbClr val="154578"/>
                </a:solidFill>
                <a:latin typeface="Calibri" pitchFamily="34" charset="0"/>
                <a:ea typeface="Adobe Fan Heiti Std B"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p:spPr>
        <p:txBody>
          <a:bodyPr/>
          <a:lstStyle>
            <a:lvl1pPr>
              <a:defRPr>
                <a:solidFill>
                  <a:srgbClr val="1545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48162596"/>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324600" y="6324600"/>
            <a:ext cx="2133600" cy="365125"/>
          </a:xfrm>
          <a:prstGeom prst="rect">
            <a:avLst/>
          </a:prstGeom>
        </p:spPr>
        <p:txBody>
          <a:bodyPr/>
          <a:lstStyle/>
          <a:p>
            <a:pPr fontAlgn="auto">
              <a:spcBef>
                <a:spcPts val="0"/>
              </a:spcBef>
              <a:spcAft>
                <a:spcPts val="0"/>
              </a:spcAft>
            </a:pPr>
            <a:fld id="{E762F214-9554-49B1-AEE7-E0E37654B45A}" type="datetimeFigureOut">
              <a:rPr lang="en-US" sz="1800" smtClean="0">
                <a:solidFill>
                  <a:prstClr val="black"/>
                </a:solidFill>
                <a:latin typeface="Century Gothic"/>
              </a:rPr>
              <a:pPr fontAlgn="auto">
                <a:spcBef>
                  <a:spcPts val="0"/>
                </a:spcBef>
                <a:spcAft>
                  <a:spcPts val="0"/>
                </a:spcAft>
              </a:pPr>
              <a:t>11/13/2013</a:t>
            </a:fld>
            <a:endParaRPr lang="en-US" sz="1800">
              <a:solidFill>
                <a:prstClr val="black"/>
              </a:solidFill>
              <a:latin typeface="Century Gothic"/>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entury Gothic"/>
            </a:endParaRPr>
          </a:p>
        </p:txBody>
      </p:sp>
      <p:sp>
        <p:nvSpPr>
          <p:cNvPr id="6" name="Slide Number Placeholder 5"/>
          <p:cNvSpPr>
            <a:spLocks noGrp="1"/>
          </p:cNvSpPr>
          <p:nvPr>
            <p:ph type="sldNum" sz="quarter" idx="12"/>
          </p:nvPr>
        </p:nvSpPr>
        <p:spPr>
          <a:xfrm>
            <a:off x="457200" y="6324600"/>
            <a:ext cx="2133600" cy="365125"/>
          </a:xfrm>
          <a:prstGeom prst="rect">
            <a:avLst/>
          </a:prstGeom>
        </p:spPr>
        <p:txBody>
          <a:bodyPr/>
          <a:lstStyle/>
          <a:p>
            <a:pPr fontAlgn="auto">
              <a:spcBef>
                <a:spcPts val="0"/>
              </a:spcBef>
              <a:spcAft>
                <a:spcPts val="0"/>
              </a:spcAft>
            </a:pPr>
            <a:fld id="{DDBC25A3-9A77-45DC-A3C2-C005833774A9}" type="slidenum">
              <a:rPr lang="en-US" sz="1800" smtClean="0">
                <a:solidFill>
                  <a:prstClr val="black"/>
                </a:solidFill>
                <a:latin typeface="Century Gothic"/>
              </a:rPr>
              <a:pPr fontAlgn="auto">
                <a:spcBef>
                  <a:spcPts val="0"/>
                </a:spcBef>
                <a:spcAft>
                  <a:spcPts val="0"/>
                </a:spcAft>
              </a:pPr>
              <a:t>‹#›</a:t>
            </a:fld>
            <a:endParaRPr lang="en-US" sz="1800">
              <a:solidFill>
                <a:prstClr val="black"/>
              </a:solidFill>
              <a:latin typeface="Century Gothic"/>
            </a:endParaRPr>
          </a:p>
        </p:txBody>
      </p:sp>
    </p:spTree>
    <p:extLst>
      <p:ext uri="{BB962C8B-B14F-4D97-AF65-F5344CB8AC3E}">
        <p14:creationId xmlns:p14="http://schemas.microsoft.com/office/powerpoint/2010/main" val="2403559555"/>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E762F214-9554-49B1-AEE7-E0E37654B45A}" type="datetimeFigureOut">
              <a:rPr lang="en-US" sz="1800" smtClean="0">
                <a:solidFill>
                  <a:prstClr val="black"/>
                </a:solidFill>
                <a:latin typeface="Century Gothic"/>
              </a:rPr>
              <a:pPr fontAlgn="auto">
                <a:spcBef>
                  <a:spcPts val="0"/>
                </a:spcBef>
                <a:spcAft>
                  <a:spcPts val="0"/>
                </a:spcAft>
              </a:pPr>
              <a:t>11/13/2013</a:t>
            </a:fld>
            <a:endParaRPr lang="en-US" sz="1800">
              <a:solidFill>
                <a:prstClr val="black"/>
              </a:solidFill>
              <a:latin typeface="Century Gothic"/>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entury Gothic"/>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DDBC25A3-9A77-45DC-A3C2-C005833774A9}" type="slidenum">
              <a:rPr lang="en-US" sz="1800" smtClean="0">
                <a:solidFill>
                  <a:prstClr val="black"/>
                </a:solidFill>
                <a:latin typeface="Century Gothic"/>
              </a:rPr>
              <a:pPr fontAlgn="auto">
                <a:spcBef>
                  <a:spcPts val="0"/>
                </a:spcBef>
                <a:spcAft>
                  <a:spcPts val="0"/>
                </a:spcAft>
              </a:pPr>
              <a:t>‹#›</a:t>
            </a:fld>
            <a:endParaRPr lang="en-US" sz="1800">
              <a:solidFill>
                <a:prstClr val="black"/>
              </a:solidFill>
              <a:latin typeface="Century Gothic"/>
            </a:endParaRPr>
          </a:p>
        </p:txBody>
      </p:sp>
    </p:spTree>
    <p:extLst>
      <p:ext uri="{BB962C8B-B14F-4D97-AF65-F5344CB8AC3E}">
        <p14:creationId xmlns:p14="http://schemas.microsoft.com/office/powerpoint/2010/main" val="172107877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E762F214-9554-49B1-AEE7-E0E37654B45A}" type="datetimeFigureOut">
              <a:rPr lang="en-US" sz="1800" smtClean="0">
                <a:solidFill>
                  <a:prstClr val="black"/>
                </a:solidFill>
                <a:latin typeface="Century Gothic"/>
              </a:rPr>
              <a:pPr fontAlgn="auto">
                <a:spcBef>
                  <a:spcPts val="0"/>
                </a:spcBef>
                <a:spcAft>
                  <a:spcPts val="0"/>
                </a:spcAft>
              </a:pPr>
              <a:t>11/13/2013</a:t>
            </a:fld>
            <a:endParaRPr lang="en-US" sz="1800">
              <a:solidFill>
                <a:prstClr val="black"/>
              </a:solidFill>
              <a:latin typeface="Century Gothic"/>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entury Gothic"/>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DDBC25A3-9A77-45DC-A3C2-C005833774A9}" type="slidenum">
              <a:rPr lang="en-US" sz="1800" smtClean="0">
                <a:solidFill>
                  <a:prstClr val="black"/>
                </a:solidFill>
                <a:latin typeface="Century Gothic"/>
              </a:rPr>
              <a:pPr fontAlgn="auto">
                <a:spcBef>
                  <a:spcPts val="0"/>
                </a:spcBef>
                <a:spcAft>
                  <a:spcPts val="0"/>
                </a:spcAft>
              </a:pPr>
              <a:t>‹#›</a:t>
            </a:fld>
            <a:endParaRPr lang="en-US" sz="1800">
              <a:solidFill>
                <a:prstClr val="black"/>
              </a:solidFill>
              <a:latin typeface="Century Gothic"/>
            </a:endParaRPr>
          </a:p>
        </p:txBody>
      </p:sp>
    </p:spTree>
    <p:extLst>
      <p:ext uri="{BB962C8B-B14F-4D97-AF65-F5344CB8AC3E}">
        <p14:creationId xmlns:p14="http://schemas.microsoft.com/office/powerpoint/2010/main" val="663750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2057400"/>
            <a:ext cx="7543800" cy="4114800"/>
          </a:xfrm>
          <a:prstGeom prst="rect">
            <a:avLst/>
          </a:prstGeom>
        </p:spPr>
        <p:txBody>
          <a:bodyPr/>
          <a:lstStyle/>
          <a:p>
            <a:pPr lvl="0"/>
            <a:endParaRPr lang="en-US" noProof="0" dirty="0" smtClean="0"/>
          </a:p>
        </p:txBody>
      </p:sp>
      <p:sp>
        <p:nvSpPr>
          <p:cNvPr id="5" name="Footer Placeholder 4"/>
          <p:cNvSpPr>
            <a:spLocks noGrp="1"/>
          </p:cNvSpPr>
          <p:nvPr>
            <p:ph type="ftr" sz="quarter" idx="11"/>
          </p:nvPr>
        </p:nvSpPr>
        <p:spPr>
          <a:xfrm>
            <a:off x="533400" y="6356350"/>
            <a:ext cx="2895600" cy="365125"/>
          </a:xfrm>
          <a:prstGeom prst="rect">
            <a:avLst/>
          </a:prstGeom>
        </p:spPr>
        <p:txBody>
          <a:bodyPr/>
          <a:lstStyle>
            <a:lvl1pPr>
              <a:defRPr/>
            </a:lvl1pPr>
          </a:lstStyle>
          <a:p>
            <a:pPr>
              <a:defRPr/>
            </a:pPr>
            <a:r>
              <a:rPr lang="en-US"/>
              <a:t>Early Childhood Outcomes Center</a:t>
            </a:r>
            <a:endParaRPr lang="en-US">
              <a:latin typeface="+mn-lt"/>
            </a:endParaRPr>
          </a:p>
        </p:txBody>
      </p:sp>
      <p:sp>
        <p:nvSpPr>
          <p:cNvPr id="6" name="Slide Number Placeholder 5"/>
          <p:cNvSpPr>
            <a:spLocks noGrp="1"/>
          </p:cNvSpPr>
          <p:nvPr>
            <p:ph type="sldNum" sz="quarter" idx="12"/>
          </p:nvPr>
        </p:nvSpPr>
        <p:spPr/>
        <p:txBody>
          <a:bodyPr/>
          <a:lstStyle>
            <a:lvl1pPr>
              <a:defRPr/>
            </a:lvl1pPr>
          </a:lstStyle>
          <a:p>
            <a:pPr>
              <a:defRPr/>
            </a:pPr>
            <a:fld id="{4A3CE9FB-219D-49A8-A3D0-10B65224DF4B}" type="slidenum">
              <a:rPr lang="en-US"/>
              <a:pPr>
                <a:defRPr/>
              </a:pPr>
              <a:t>‹#›</a:t>
            </a:fld>
            <a:endParaRPr lang="en-US" dirty="0"/>
          </a:p>
        </p:txBody>
      </p:sp>
    </p:spTree>
  </p:cSld>
  <p:clrMapOvr>
    <a:masterClrMapping/>
  </p:clrMapOvr>
  <p:transition spd="med">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E762F214-9554-49B1-AEE7-E0E37654B45A}" type="datetimeFigureOut">
              <a:rPr lang="en-US" sz="1800" smtClean="0">
                <a:solidFill>
                  <a:prstClr val="black"/>
                </a:solidFill>
                <a:latin typeface="Century Gothic"/>
              </a:rPr>
              <a:pPr fontAlgn="auto">
                <a:spcBef>
                  <a:spcPts val="0"/>
                </a:spcBef>
                <a:spcAft>
                  <a:spcPts val="0"/>
                </a:spcAft>
              </a:pPr>
              <a:t>11/13/2013</a:t>
            </a:fld>
            <a:endParaRPr lang="en-US" sz="1800">
              <a:solidFill>
                <a:prstClr val="black"/>
              </a:solidFill>
              <a:latin typeface="Century Gothic"/>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entury Gothic"/>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DDBC25A3-9A77-45DC-A3C2-C005833774A9}" type="slidenum">
              <a:rPr lang="en-US" sz="1800" smtClean="0">
                <a:solidFill>
                  <a:prstClr val="black"/>
                </a:solidFill>
                <a:latin typeface="Century Gothic"/>
              </a:rPr>
              <a:pPr fontAlgn="auto">
                <a:spcBef>
                  <a:spcPts val="0"/>
                </a:spcBef>
                <a:spcAft>
                  <a:spcPts val="0"/>
                </a:spcAft>
              </a:pPr>
              <a:t>‹#›</a:t>
            </a:fld>
            <a:endParaRPr lang="en-US" sz="1800">
              <a:solidFill>
                <a:prstClr val="black"/>
              </a:solidFill>
              <a:latin typeface="Century Gothic"/>
            </a:endParaRPr>
          </a:p>
        </p:txBody>
      </p:sp>
    </p:spTree>
    <p:extLst>
      <p:ext uri="{BB962C8B-B14F-4D97-AF65-F5344CB8AC3E}">
        <p14:creationId xmlns:p14="http://schemas.microsoft.com/office/powerpoint/2010/main" val="213354854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E762F214-9554-49B1-AEE7-E0E37654B45A}" type="datetimeFigureOut">
              <a:rPr lang="en-US" sz="1800" smtClean="0">
                <a:solidFill>
                  <a:prstClr val="black"/>
                </a:solidFill>
                <a:latin typeface="Century Gothic"/>
              </a:rPr>
              <a:pPr fontAlgn="auto">
                <a:spcBef>
                  <a:spcPts val="0"/>
                </a:spcBef>
                <a:spcAft>
                  <a:spcPts val="0"/>
                </a:spcAft>
              </a:pPr>
              <a:t>11/13/2013</a:t>
            </a:fld>
            <a:endParaRPr lang="en-US" sz="1800">
              <a:solidFill>
                <a:prstClr val="black"/>
              </a:solidFill>
              <a:latin typeface="Century Gothic"/>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entury Gothic"/>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DDBC25A3-9A77-45DC-A3C2-C005833774A9}" type="slidenum">
              <a:rPr lang="en-US" sz="1800" smtClean="0">
                <a:solidFill>
                  <a:prstClr val="black"/>
                </a:solidFill>
                <a:latin typeface="Century Gothic"/>
              </a:rPr>
              <a:pPr fontAlgn="auto">
                <a:spcBef>
                  <a:spcPts val="0"/>
                </a:spcBef>
                <a:spcAft>
                  <a:spcPts val="0"/>
                </a:spcAft>
              </a:pPr>
              <a:t>‹#›</a:t>
            </a:fld>
            <a:endParaRPr lang="en-US" sz="1800">
              <a:solidFill>
                <a:prstClr val="black"/>
              </a:solidFill>
              <a:latin typeface="Century Gothic"/>
            </a:endParaRPr>
          </a:p>
        </p:txBody>
      </p:sp>
    </p:spTree>
    <p:extLst>
      <p:ext uri="{BB962C8B-B14F-4D97-AF65-F5344CB8AC3E}">
        <p14:creationId xmlns:p14="http://schemas.microsoft.com/office/powerpoint/2010/main" val="192775620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E762F214-9554-49B1-AEE7-E0E37654B45A}" type="datetimeFigureOut">
              <a:rPr lang="en-US" sz="1800" smtClean="0">
                <a:solidFill>
                  <a:prstClr val="black"/>
                </a:solidFill>
                <a:latin typeface="Century Gothic"/>
              </a:rPr>
              <a:pPr fontAlgn="auto">
                <a:spcBef>
                  <a:spcPts val="0"/>
                </a:spcBef>
                <a:spcAft>
                  <a:spcPts val="0"/>
                </a:spcAft>
              </a:pPr>
              <a:t>11/13/2013</a:t>
            </a:fld>
            <a:endParaRPr lang="en-US" sz="1800">
              <a:solidFill>
                <a:prstClr val="black"/>
              </a:solidFill>
              <a:latin typeface="Century Gothic"/>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entury Gothic"/>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DDBC25A3-9A77-45DC-A3C2-C005833774A9}" type="slidenum">
              <a:rPr lang="en-US" sz="1800" smtClean="0">
                <a:solidFill>
                  <a:prstClr val="black"/>
                </a:solidFill>
                <a:latin typeface="Century Gothic"/>
              </a:rPr>
              <a:pPr fontAlgn="auto">
                <a:spcBef>
                  <a:spcPts val="0"/>
                </a:spcBef>
                <a:spcAft>
                  <a:spcPts val="0"/>
                </a:spcAft>
              </a:pPr>
              <a:t>‹#›</a:t>
            </a:fld>
            <a:endParaRPr lang="en-US" sz="1800">
              <a:solidFill>
                <a:prstClr val="black"/>
              </a:solidFill>
              <a:latin typeface="Century Gothic"/>
            </a:endParaRPr>
          </a:p>
        </p:txBody>
      </p:sp>
    </p:spTree>
    <p:extLst>
      <p:ext uri="{BB962C8B-B14F-4D97-AF65-F5344CB8AC3E}">
        <p14:creationId xmlns:p14="http://schemas.microsoft.com/office/powerpoint/2010/main" val="19696013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E762F214-9554-49B1-AEE7-E0E37654B45A}" type="datetimeFigureOut">
              <a:rPr lang="en-US" sz="1800" smtClean="0">
                <a:solidFill>
                  <a:prstClr val="black"/>
                </a:solidFill>
                <a:latin typeface="Century Gothic"/>
              </a:rPr>
              <a:pPr fontAlgn="auto">
                <a:spcBef>
                  <a:spcPts val="0"/>
                </a:spcBef>
                <a:spcAft>
                  <a:spcPts val="0"/>
                </a:spcAft>
              </a:pPr>
              <a:t>11/13/2013</a:t>
            </a:fld>
            <a:endParaRPr lang="en-US" sz="1800">
              <a:solidFill>
                <a:prstClr val="black"/>
              </a:solidFill>
              <a:latin typeface="Century Gothic"/>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entury Gothic"/>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DDBC25A3-9A77-45DC-A3C2-C005833774A9}" type="slidenum">
              <a:rPr lang="en-US" sz="1800" smtClean="0">
                <a:solidFill>
                  <a:prstClr val="black"/>
                </a:solidFill>
                <a:latin typeface="Century Gothic"/>
              </a:rPr>
              <a:pPr fontAlgn="auto">
                <a:spcBef>
                  <a:spcPts val="0"/>
                </a:spcBef>
                <a:spcAft>
                  <a:spcPts val="0"/>
                </a:spcAft>
              </a:pPr>
              <a:t>‹#›</a:t>
            </a:fld>
            <a:endParaRPr lang="en-US" sz="1800">
              <a:solidFill>
                <a:prstClr val="black"/>
              </a:solidFill>
              <a:latin typeface="Century Gothic"/>
            </a:endParaRPr>
          </a:p>
        </p:txBody>
      </p:sp>
    </p:spTree>
    <p:extLst>
      <p:ext uri="{BB962C8B-B14F-4D97-AF65-F5344CB8AC3E}">
        <p14:creationId xmlns:p14="http://schemas.microsoft.com/office/powerpoint/2010/main" val="324415876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E762F214-9554-49B1-AEE7-E0E37654B45A}" type="datetimeFigureOut">
              <a:rPr lang="en-US" sz="1800" smtClean="0">
                <a:solidFill>
                  <a:prstClr val="black"/>
                </a:solidFill>
                <a:latin typeface="Century Gothic"/>
              </a:rPr>
              <a:pPr fontAlgn="auto">
                <a:spcBef>
                  <a:spcPts val="0"/>
                </a:spcBef>
                <a:spcAft>
                  <a:spcPts val="0"/>
                </a:spcAft>
              </a:pPr>
              <a:t>11/13/2013</a:t>
            </a:fld>
            <a:endParaRPr lang="en-US" sz="1800">
              <a:solidFill>
                <a:prstClr val="black"/>
              </a:solidFill>
              <a:latin typeface="Century Gothic"/>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entury Gothic"/>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DDBC25A3-9A77-45DC-A3C2-C005833774A9}" type="slidenum">
              <a:rPr lang="en-US" sz="1800" smtClean="0">
                <a:solidFill>
                  <a:prstClr val="black"/>
                </a:solidFill>
                <a:latin typeface="Century Gothic"/>
              </a:rPr>
              <a:pPr fontAlgn="auto">
                <a:spcBef>
                  <a:spcPts val="0"/>
                </a:spcBef>
                <a:spcAft>
                  <a:spcPts val="0"/>
                </a:spcAft>
              </a:pPr>
              <a:t>‹#›</a:t>
            </a:fld>
            <a:endParaRPr lang="en-US" sz="1800">
              <a:solidFill>
                <a:prstClr val="black"/>
              </a:solidFill>
              <a:latin typeface="Century Gothic"/>
            </a:endParaRPr>
          </a:p>
        </p:txBody>
      </p:sp>
    </p:spTree>
    <p:extLst>
      <p:ext uri="{BB962C8B-B14F-4D97-AF65-F5344CB8AC3E}">
        <p14:creationId xmlns:p14="http://schemas.microsoft.com/office/powerpoint/2010/main" val="2875207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E762F214-9554-49B1-AEE7-E0E37654B45A}" type="datetimeFigureOut">
              <a:rPr lang="en-US" sz="1800" smtClean="0">
                <a:solidFill>
                  <a:prstClr val="black"/>
                </a:solidFill>
                <a:latin typeface="Century Gothic"/>
              </a:rPr>
              <a:pPr fontAlgn="auto">
                <a:spcBef>
                  <a:spcPts val="0"/>
                </a:spcBef>
                <a:spcAft>
                  <a:spcPts val="0"/>
                </a:spcAft>
              </a:pPr>
              <a:t>11/13/2013</a:t>
            </a:fld>
            <a:endParaRPr lang="en-US" sz="1800">
              <a:solidFill>
                <a:prstClr val="black"/>
              </a:solidFill>
              <a:latin typeface="Century Gothic"/>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prstClr val="black"/>
              </a:solidFill>
              <a:latin typeface="Century Gothic"/>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DDBC25A3-9A77-45DC-A3C2-C005833774A9}" type="slidenum">
              <a:rPr lang="en-US" sz="1800" smtClean="0">
                <a:solidFill>
                  <a:prstClr val="black"/>
                </a:solidFill>
                <a:latin typeface="Century Gothic"/>
              </a:rPr>
              <a:pPr fontAlgn="auto">
                <a:spcBef>
                  <a:spcPts val="0"/>
                </a:spcBef>
                <a:spcAft>
                  <a:spcPts val="0"/>
                </a:spcAft>
              </a:pPr>
              <a:t>‹#›</a:t>
            </a:fld>
            <a:endParaRPr lang="en-US" sz="1800">
              <a:solidFill>
                <a:prstClr val="black"/>
              </a:solidFill>
              <a:latin typeface="Century Gothic"/>
            </a:endParaRPr>
          </a:p>
        </p:txBody>
      </p:sp>
    </p:spTree>
    <p:extLst>
      <p:ext uri="{BB962C8B-B14F-4D97-AF65-F5344CB8AC3E}">
        <p14:creationId xmlns:p14="http://schemas.microsoft.com/office/powerpoint/2010/main" val="7469365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105400" y="6248400"/>
            <a:ext cx="1905000" cy="457200"/>
          </a:xfrm>
          <a:prstGeom prst="rect">
            <a:avLst/>
          </a:prstGeom>
        </p:spPr>
        <p:txBody>
          <a:bodyPr/>
          <a:lstStyle>
            <a:lvl1pPr>
              <a:defRPr smtClean="0"/>
            </a:lvl1pPr>
          </a:lstStyle>
          <a:p>
            <a:pPr>
              <a:defRPr/>
            </a:pPr>
            <a:endParaRPr lang="en-US"/>
          </a:p>
        </p:txBody>
      </p:sp>
      <p:sp>
        <p:nvSpPr>
          <p:cNvPr id="6" name="Footer Placeholder 5"/>
          <p:cNvSpPr>
            <a:spLocks noGrp="1"/>
          </p:cNvSpPr>
          <p:nvPr>
            <p:ph type="ftr" sz="quarter" idx="11"/>
          </p:nvPr>
        </p:nvSpPr>
        <p:spPr>
          <a:xfrm>
            <a:off x="533400" y="6356350"/>
            <a:ext cx="2895600" cy="365125"/>
          </a:xfrm>
          <a:prstGeom prst="rect">
            <a:avLst/>
          </a:prstGeom>
        </p:spPr>
        <p:txBody>
          <a:bodyPr/>
          <a:lstStyle>
            <a:lvl1pPr>
              <a:defRPr smtClean="0"/>
            </a:lvl1pPr>
          </a:lstStyle>
          <a:p>
            <a:pPr>
              <a:defRPr/>
            </a:pPr>
            <a:r>
              <a:rPr lang="en-US"/>
              <a:t>Early Childhood Outcomes Center</a:t>
            </a:r>
            <a:endParaRPr lang="en-US">
              <a:solidFill>
                <a:schemeClr val="tx1"/>
              </a:solidFill>
              <a:effectLst>
                <a:outerShdw blurRad="38100" dist="38100" dir="2700000" algn="tl">
                  <a:srgbClr val="FFFFFF"/>
                </a:outerShdw>
              </a:effectLst>
              <a:latin typeface="Arial" pitchFamily="34" charset="0"/>
            </a:endParaRPr>
          </a:p>
        </p:txBody>
      </p:sp>
      <p:sp>
        <p:nvSpPr>
          <p:cNvPr id="7" name="Slide Number Placeholder 6"/>
          <p:cNvSpPr>
            <a:spLocks noGrp="1"/>
          </p:cNvSpPr>
          <p:nvPr>
            <p:ph type="sldNum" sz="quarter" idx="12"/>
          </p:nvPr>
        </p:nvSpPr>
        <p:spPr/>
        <p:txBody>
          <a:bodyPr/>
          <a:lstStyle>
            <a:lvl1pPr>
              <a:defRPr/>
            </a:lvl1pPr>
          </a:lstStyle>
          <a:p>
            <a:fld id="{94866B1B-3B64-49AD-B92B-EAD09078B299}" type="slidenum">
              <a:rPr lang="en-US"/>
              <a:pPr/>
              <a:t>‹#›</a:t>
            </a:fld>
            <a:endParaRPr lang="en-US"/>
          </a:p>
        </p:txBody>
      </p:sp>
    </p:spTree>
    <p:extLst>
      <p:ext uri="{BB962C8B-B14F-4D97-AF65-F5344CB8AC3E}">
        <p14:creationId xmlns:p14="http://schemas.microsoft.com/office/powerpoint/2010/main" val="1230411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Second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a:prstGeom prst="rect">
            <a:avLst/>
          </a:prstGeo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692C6903-1743-4F66-A1E1-8E479C64374E}" type="slidenum">
              <a:rPr lang="en-US"/>
              <a:pPr>
                <a:defRPr/>
              </a:pPr>
              <a:t>‹#›</a:t>
            </a:fld>
            <a:endParaRPr lang="en-US" dirty="0"/>
          </a:p>
        </p:txBody>
      </p:sp>
      <p:sp>
        <p:nvSpPr>
          <p:cNvPr id="5" name="Footer Placeholder 10"/>
          <p:cNvSpPr>
            <a:spLocks noGrp="1"/>
          </p:cNvSpPr>
          <p:nvPr>
            <p:ph type="ftr" sz="quarter" idx="11"/>
          </p:nvPr>
        </p:nvSpPr>
        <p:spPr>
          <a:xfrm>
            <a:off x="152400" y="6356350"/>
            <a:ext cx="2895600" cy="365125"/>
          </a:xfrm>
          <a:prstGeom prst="rect">
            <a:avLst/>
          </a:prstGeom>
        </p:spPr>
        <p:txBody>
          <a:bodyPr/>
          <a:lstStyle>
            <a:lvl1pPr>
              <a:defRPr>
                <a:solidFill>
                  <a:srgbClr val="224568"/>
                </a:solidFill>
              </a:defRPr>
            </a:lvl1pPr>
          </a:lstStyle>
          <a:p>
            <a:pPr>
              <a:defRPr/>
            </a:pPr>
            <a:r>
              <a:rPr lang="en-US"/>
              <a:t>Early Childhood Outcomes Center</a:t>
            </a:r>
          </a:p>
        </p:txBody>
      </p:sp>
    </p:spTree>
    <p:extLst>
      <p:ext uri="{BB962C8B-B14F-4D97-AF65-F5344CB8AC3E}">
        <p14:creationId xmlns:p14="http://schemas.microsoft.com/office/powerpoint/2010/main" val="652731585"/>
      </p:ext>
    </p:extLst>
  </p:cSld>
  <p:clrMapOvr>
    <a:overrideClrMapping bg1="lt1" tx1="dk1" bg2="lt2" tx2="dk2" accent1="accent1" accent2="accent2" accent3="accent3" accent4="accent4" accent5="accent5" accent6="accent6" hlink="hlink" folHlink="folHlink"/>
  </p:clrMapOvr>
  <p:transition>
    <p:spli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06392A5D-45AC-471B-9317-A45814D584E6}"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latin typeface="Calisto MT" pitchFamily="18" charset="0"/>
              </a:defRPr>
            </a:lvl1pPr>
          </a:lstStyle>
          <a:p>
            <a:pPr>
              <a:defRPr/>
            </a:pPr>
            <a:fld id="{A16BC478-DA37-4AA0-BB58-E4FAC38A2556}"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8A5ADFC1-126E-43AF-B0A1-2F7F08EA2D0D}"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1"/>
          <p:cNvSpPr>
            <a:spLocks noGrp="1"/>
          </p:cNvSpPr>
          <p:nvPr>
            <p:ph type="sldNum" sz="quarter" idx="10"/>
          </p:nvPr>
        </p:nvSpPr>
        <p:spPr/>
        <p:txBody>
          <a:bodyPr/>
          <a:lstStyle>
            <a:lvl1pPr>
              <a:defRPr>
                <a:latin typeface="Calisto MT" pitchFamily="18" charset="0"/>
              </a:defRPr>
            </a:lvl1pPr>
          </a:lstStyle>
          <a:p>
            <a:pPr>
              <a:defRPr/>
            </a:pPr>
            <a:fld id="{9633E1AA-36D5-4929-BB1F-A0F0CDB39561}"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286001"/>
            <a:ext cx="4040188"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286001"/>
            <a:ext cx="4041775"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1"/>
          <p:cNvSpPr>
            <a:spLocks noGrp="1"/>
          </p:cNvSpPr>
          <p:nvPr>
            <p:ph type="sldNum" sz="quarter" idx="10"/>
          </p:nvPr>
        </p:nvSpPr>
        <p:spPr/>
        <p:txBody>
          <a:bodyPr/>
          <a:lstStyle>
            <a:lvl1pPr>
              <a:defRPr/>
            </a:lvl1pPr>
          </a:lstStyle>
          <a:p>
            <a:pPr>
              <a:defRPr/>
            </a:pPr>
            <a:fld id="{28F52665-E874-48B3-BE11-01F6454E5E7C}"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sto MT" pitchFamily="18" charset="0"/>
              </a:defRPr>
            </a:lvl1pPr>
          </a:lstStyle>
          <a:p>
            <a:r>
              <a:rPr lang="en-US" dirty="0" smtClean="0"/>
              <a:t>Click to edit Master title style</a:t>
            </a:r>
            <a:endParaRPr lang="en-US" dirty="0"/>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CA0D1352-86AC-476E-8E95-B3B4D76BA79A}" type="slidenum">
              <a:rPr lang="en-US"/>
              <a:pPr>
                <a:defRPr/>
              </a:pPr>
              <a:t>‹#›</a:t>
            </a:fld>
            <a:endParaRPr lang="en-US" dirty="0"/>
          </a:p>
        </p:txBody>
      </p:sp>
      <p:sp>
        <p:nvSpPr>
          <p:cNvPr id="5"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fld id="{38C403CE-C2AB-4F83-8054-0192C4EF873C}" type="datetime1">
              <a:rPr lang="en-US"/>
              <a:pPr>
                <a:defRPr/>
              </a:pPr>
              <a:t>11/13/2013</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a:prstGeom prst="rect">
            <a:avLst/>
          </a:prstGeom>
        </p:spPr>
        <p:txBody>
          <a:bodyPr/>
          <a:lstStyle>
            <a:lvl1pPr>
              <a:defRPr>
                <a:solidFill>
                  <a:srgbClr val="224568"/>
                </a:solidFill>
                <a:latin typeface="Calisto MT" pitchFamily="18" charset="0"/>
              </a:defRPr>
            </a:lvl1pPr>
            <a:lvl2pPr>
              <a:defRPr>
                <a:solidFill>
                  <a:srgbClr val="224568"/>
                </a:solidFill>
                <a:latin typeface="Calisto MT" pitchFamily="18" charset="0"/>
              </a:defRPr>
            </a:lvl2pPr>
            <a:lvl3pPr>
              <a:defRPr>
                <a:solidFill>
                  <a:srgbClr val="224568"/>
                </a:solidFill>
                <a:latin typeface="Calisto MT" pitchFamily="18" charset="0"/>
              </a:defRPr>
            </a:lvl3pPr>
            <a:lvl4pPr>
              <a:defRPr>
                <a:solidFill>
                  <a:srgbClr val="224568"/>
                </a:solidFill>
                <a:latin typeface="Calisto MT" pitchFamily="18" charset="0"/>
              </a:defRPr>
            </a:lvl4pPr>
            <a:lvl5pPr>
              <a:defRPr>
                <a:solidFill>
                  <a:srgbClr val="224568"/>
                </a:solidFill>
                <a:latin typeface="Calisto MT"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a:defRPr/>
            </a:pPr>
            <a:r>
              <a:rPr lang="en-US"/>
              <a:t>Early Childhood Outcomes Center</a:t>
            </a:r>
          </a:p>
        </p:txBody>
      </p:sp>
      <p:sp>
        <p:nvSpPr>
          <p:cNvPr id="6" name="Slide Number Placeholder 18"/>
          <p:cNvSpPr>
            <a:spLocks noGrp="1"/>
          </p:cNvSpPr>
          <p:nvPr>
            <p:ph type="sldNum" sz="quarter" idx="12"/>
          </p:nvPr>
        </p:nvSpPr>
        <p:spPr/>
        <p:txBody>
          <a:bodyPr/>
          <a:lstStyle>
            <a:lvl1pPr>
              <a:defRPr>
                <a:solidFill>
                  <a:srgbClr val="224568"/>
                </a:solidFill>
              </a:defRPr>
            </a:lvl1pPr>
          </a:lstStyle>
          <a:p>
            <a:pPr>
              <a:defRPr/>
            </a:pPr>
            <a:fld id="{1BBCCA94-74D1-404D-95B4-7983C3079C4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FE16500A-0AA8-477D-96F3-3FC3182A5E74}"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86000"/>
            <a:ext cx="5111750" cy="3840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7"/>
          <p:cNvSpPr>
            <a:spLocks noGrp="1"/>
          </p:cNvSpPr>
          <p:nvPr>
            <p:ph type="sldNum" sz="quarter" idx="11"/>
          </p:nvPr>
        </p:nvSpPr>
        <p:spPr/>
        <p:txBody>
          <a:bodyPr/>
          <a:lstStyle>
            <a:lvl1pPr>
              <a:defRPr/>
            </a:lvl1pPr>
          </a:lstStyle>
          <a:p>
            <a:pPr>
              <a:defRPr/>
            </a:pPr>
            <a:fld id="{3AA64934-6977-4FE9-A242-027B2D63B800}" type="slidenum">
              <a:rPr lang="en-US"/>
              <a:pPr>
                <a:defRPr/>
              </a:pPr>
              <a:t>‹#›</a:t>
            </a:fld>
            <a:endParaRPr lang="en-US" dirty="0"/>
          </a:p>
        </p:txBody>
      </p:sp>
      <p:sp>
        <p:nvSpPr>
          <p:cNvPr id="7" name="Footer Placeholder 8"/>
          <p:cNvSpPr>
            <a:spLocks noGrp="1"/>
          </p:cNvSpPr>
          <p:nvPr>
            <p:ph type="ftr" sz="quarter" idx="12"/>
          </p:nvPr>
        </p:nvSpPr>
        <p:spPr/>
        <p:txBody>
          <a:bodyPr/>
          <a:lstStyle>
            <a:lvl1pPr>
              <a:defRPr/>
            </a:lvl1pPr>
          </a:lstStyle>
          <a:p>
            <a:pPr>
              <a:defRPr/>
            </a:pPr>
            <a:r>
              <a:rPr lang="en-US"/>
              <a:t>Early Childhood Outcomes Center</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6DFFD11E-3284-40D6-A7BC-77D23E5FCD99}"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993B1731-F05D-4332-9183-F51B60DF5D15}"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8153400" cy="476250"/>
          </a:xfrm>
          <a:prstGeom prst="rect">
            <a:avLst/>
          </a:prstGeom>
        </p:spPr>
        <p:txBody>
          <a:bodyPr/>
          <a:lstStyle>
            <a:lvl1pPr>
              <a:defRPr/>
            </a:lvl1pPr>
          </a:lstStyle>
          <a:p>
            <a:pPr>
              <a:defRPr/>
            </a:pPr>
            <a:r>
              <a:rPr lang="en-US"/>
              <a:t>Early Childhood Outcomes Center</a:t>
            </a:r>
          </a:p>
        </p:txBody>
      </p:sp>
      <p:sp>
        <p:nvSpPr>
          <p:cNvPr id="7" name="Slide Number Placeholder 6"/>
          <p:cNvSpPr>
            <a:spLocks noGrp="1"/>
          </p:cNvSpPr>
          <p:nvPr>
            <p:ph type="sldNum" sz="quarter" idx="11"/>
          </p:nvPr>
        </p:nvSpPr>
        <p:spPr>
          <a:xfrm>
            <a:off x="6553200" y="6245225"/>
            <a:ext cx="2133600" cy="476250"/>
          </a:xfrm>
        </p:spPr>
        <p:txBody>
          <a:bodyPr/>
          <a:lstStyle>
            <a:lvl1pPr>
              <a:defRPr/>
            </a:lvl1pPr>
          </a:lstStyle>
          <a:p>
            <a:pPr>
              <a:defRPr/>
            </a:pPr>
            <a:fld id="{F4EC8405-3198-4544-ACAD-DA78C97283AA}" type="slidenum">
              <a:rPr lang="en-US"/>
              <a:pPr>
                <a:defRPr/>
              </a:pPr>
              <a:t>‹#›</a:t>
            </a:fld>
            <a:endParaRPr lang="en-US"/>
          </a:p>
        </p:txBody>
      </p:sp>
    </p:spTree>
  </p:cSld>
  <p:clrMapOvr>
    <a:masterClrMapping/>
  </p:clrMapOvr>
  <p:transition>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2057400"/>
            <a:ext cx="7543800" cy="4114800"/>
          </a:xfrm>
        </p:spPr>
        <p:txBody>
          <a:bodyPr/>
          <a:lstStyle/>
          <a:p>
            <a:pPr lvl="0"/>
            <a:endParaRPr lang="en-US" noProof="0" dirty="0" smtClean="0"/>
          </a:p>
        </p:txBody>
      </p:sp>
      <p:sp>
        <p:nvSpPr>
          <p:cNvPr id="6" name="Slide Number Placeholder 5"/>
          <p:cNvSpPr>
            <a:spLocks noGrp="1"/>
          </p:cNvSpPr>
          <p:nvPr>
            <p:ph type="sldNum" sz="quarter" idx="12"/>
          </p:nvPr>
        </p:nvSpPr>
        <p:spPr/>
        <p:txBody>
          <a:bodyPr/>
          <a:lstStyle>
            <a:lvl1pPr>
              <a:defRPr/>
            </a:lvl1pPr>
          </a:lstStyle>
          <a:p>
            <a:pPr>
              <a:defRPr/>
            </a:pPr>
            <a:fld id="{C744C9FB-40E2-4CD3-93EA-7C0A3F35254B}" type="slidenum">
              <a:rPr lang="en-US"/>
              <a:pPr>
                <a:defRPr/>
              </a:pPr>
              <a:t>‹#›</a:t>
            </a:fld>
            <a:endParaRPr lang="en-US" dirty="0"/>
          </a:p>
        </p:txBody>
      </p:sp>
    </p:spTree>
    <p:extLst>
      <p:ext uri="{BB962C8B-B14F-4D97-AF65-F5344CB8AC3E}">
        <p14:creationId xmlns:p14="http://schemas.microsoft.com/office/powerpoint/2010/main" val="25867528"/>
      </p:ext>
    </p:extLst>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50938" y="617538"/>
            <a:ext cx="7793037" cy="55546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5105400" y="6248400"/>
            <a:ext cx="1905000" cy="457200"/>
          </a:xfrm>
          <a:prstGeom prst="rect">
            <a:avLst/>
          </a:prstGeom>
        </p:spPr>
        <p:txBody>
          <a:bodyPr/>
          <a:lstStyle>
            <a:lvl1pPr>
              <a:defRPr/>
            </a:lvl1pPr>
          </a:lstStyle>
          <a:p>
            <a:fld id="{6361F9FD-C371-41DD-8250-5DA2DF7FB9E8}" type="datetime1">
              <a:rPr lang="en-US"/>
              <a:pPr/>
              <a:t>11/13/2013</a:t>
            </a:fld>
            <a:endParaRPr lang="en-US"/>
          </a:p>
        </p:txBody>
      </p:sp>
      <p:sp>
        <p:nvSpPr>
          <p:cNvPr id="4" name="Footer Placeholder 3"/>
          <p:cNvSpPr>
            <a:spLocks noGrp="1"/>
          </p:cNvSpPr>
          <p:nvPr>
            <p:ph type="ftr" sz="quarter" idx="11"/>
          </p:nvPr>
        </p:nvSpPr>
        <p:spPr>
          <a:xfrm>
            <a:off x="76200" y="6324600"/>
            <a:ext cx="3733800" cy="457200"/>
          </a:xfrm>
          <a:prstGeom prst="rect">
            <a:avLst/>
          </a:prstGeom>
        </p:spPr>
        <p:txBody>
          <a:bodyPr/>
          <a:lstStyle>
            <a:lvl1pPr>
              <a:defRPr/>
            </a:lvl1pPr>
          </a:lstStyle>
          <a:p>
            <a:r>
              <a:rPr lang="en-US"/>
              <a:t>Early Childhood Outcomes Center</a:t>
            </a:r>
            <a:endParaRPr lang="en-US">
              <a:latin typeface="Arial" charset="0"/>
            </a:endParaRPr>
          </a:p>
        </p:txBody>
      </p:sp>
      <p:sp>
        <p:nvSpPr>
          <p:cNvPr id="5" name="Slide Number Placeholder 4"/>
          <p:cNvSpPr>
            <a:spLocks noGrp="1"/>
          </p:cNvSpPr>
          <p:nvPr>
            <p:ph type="sldNum" sz="quarter" idx="12"/>
          </p:nvPr>
        </p:nvSpPr>
        <p:spPr>
          <a:xfrm>
            <a:off x="7543800" y="6324600"/>
            <a:ext cx="1371600" cy="457200"/>
          </a:xfrm>
        </p:spPr>
        <p:txBody>
          <a:bodyPr/>
          <a:lstStyle>
            <a:lvl1pPr>
              <a:defRPr/>
            </a:lvl1pPr>
          </a:lstStyle>
          <a:p>
            <a:pPr>
              <a:defRPr/>
            </a:pPr>
            <a:fld id="{66E99531-5B42-4FEA-BAC7-6D682874886D}" type="slidenum">
              <a:rPr lang="en-US"/>
              <a:pPr>
                <a:defRPr/>
              </a:pPr>
              <a:t>‹#›</a:t>
            </a:fld>
            <a:endParaRPr lang="en-US"/>
          </a:p>
        </p:txBody>
      </p:sp>
    </p:spTree>
    <p:extLst>
      <p:ext uri="{BB962C8B-B14F-4D97-AF65-F5344CB8AC3E}">
        <p14:creationId xmlns:p14="http://schemas.microsoft.com/office/powerpoint/2010/main" val="2346399814"/>
      </p:ext>
    </p:extLst>
  </p:cSld>
  <p:clrMapOvr>
    <a:masterClrMapping/>
  </p:clrMapOvr>
  <p:transition spd="med">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AEE3B5B-88EA-47E0-A879-A6F722CF586D}" type="datetimeFigureOut">
              <a:rPr lang="en-US"/>
              <a:pPr>
                <a:defRPr/>
              </a:pPr>
              <a:t>11/13/2013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9567FF-C8DB-44A1-B551-071BF3E07D70}"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EE3B5B-88EA-47E0-A879-A6F722CF586D}" type="datetimeFigureOut">
              <a:rPr lang="en-US"/>
              <a:pPr>
                <a:defRPr/>
              </a:pPr>
              <a:t>11/13/2013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10325C-963C-442A-8ECC-47BFD433045A}"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AEE3B5B-88EA-47E0-A879-A6F722CF586D}" type="datetimeFigureOut">
              <a:rPr lang="en-US"/>
              <a:pPr>
                <a:defRPr/>
              </a:pPr>
              <a:t>11/13/2013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92ABA3-D7DE-4AC4-AC2E-DE57F0884CF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a:defRPr/>
            </a:pPr>
            <a:r>
              <a:rPr lang="en-US" dirty="0"/>
              <a:t>Early Childhood Outcomes Center</a:t>
            </a:r>
          </a:p>
        </p:txBody>
      </p:sp>
      <p:sp>
        <p:nvSpPr>
          <p:cNvPr id="6" name="Slide Number Placeholder 18"/>
          <p:cNvSpPr>
            <a:spLocks noGrp="1"/>
          </p:cNvSpPr>
          <p:nvPr>
            <p:ph type="sldNum" sz="quarter" idx="12"/>
          </p:nvPr>
        </p:nvSpPr>
        <p:spPr/>
        <p:txBody>
          <a:bodyPr/>
          <a:lstStyle>
            <a:lvl1pPr>
              <a:defRPr/>
            </a:lvl1pPr>
          </a:lstStyle>
          <a:p>
            <a:pPr>
              <a:defRPr/>
            </a:pPr>
            <a:fld id="{73797865-F2B4-42D9-8BA4-14CE13B20B85}"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AEE3B5B-88EA-47E0-A879-A6F722CF586D}" type="datetimeFigureOut">
              <a:rPr lang="en-US"/>
              <a:pPr>
                <a:defRPr/>
              </a:pPr>
              <a:t>11/13/2013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421364-FAB1-4056-9A85-1CD6C7746D6A}"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AEE3B5B-88EA-47E0-A879-A6F722CF586D}" type="datetimeFigureOut">
              <a:rPr lang="en-US"/>
              <a:pPr>
                <a:defRPr/>
              </a:pPr>
              <a:t>11/13/2013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6535912-06CB-47D8-AE91-3CCB25E2C753}"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AEE3B5B-88EA-47E0-A879-A6F722CF586D}" type="datetimeFigureOut">
              <a:rPr lang="en-US"/>
              <a:pPr>
                <a:defRPr/>
              </a:pPr>
              <a:t>11/13/2013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96530A5-582A-4580-A9E5-FB9C8D271740}"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EE3B5B-88EA-47E0-A879-A6F722CF586D}" type="datetimeFigureOut">
              <a:rPr lang="en-US"/>
              <a:pPr>
                <a:defRPr/>
              </a:pPr>
              <a:t>11/13/2013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747F237-250B-49E8-A7F0-124379C332F2}"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EE3B5B-88EA-47E0-A879-A6F722CF586D}" type="datetimeFigureOut">
              <a:rPr lang="en-US"/>
              <a:pPr>
                <a:defRPr/>
              </a:pPr>
              <a:t>11/13/2013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1F1757-9CF4-487D-9D4B-6E4EEEC57576}"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EE3B5B-88EA-47E0-A879-A6F722CF586D}" type="datetimeFigureOut">
              <a:rPr lang="en-US"/>
              <a:pPr>
                <a:defRPr/>
              </a:pPr>
              <a:t>11/13/2013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EF13D0-1E08-4B15-9487-3341D0EDF348}"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EE3B5B-88EA-47E0-A879-A6F722CF586D}" type="datetimeFigureOut">
              <a:rPr lang="en-US"/>
              <a:pPr>
                <a:defRPr/>
              </a:pPr>
              <a:t>11/13/2013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4547E3-48D4-464A-AFD0-BEACAE4B8573}"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EE3B5B-88EA-47E0-A879-A6F722CF586D}" type="datetimeFigureOut">
              <a:rPr lang="en-US"/>
              <a:pPr>
                <a:defRPr/>
              </a:pPr>
              <a:t>11/13/2013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626E53-728C-4C2C-990E-C2382288D703}"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Slide Number Placeholder 11"/>
          <p:cNvSpPr>
            <a:spLocks noGrp="1"/>
          </p:cNvSpPr>
          <p:nvPr>
            <p:ph type="sldNum" sz="quarter" idx="10"/>
          </p:nvPr>
        </p:nvSpPr>
        <p:spPr/>
        <p:txBody>
          <a:bodyPr/>
          <a:lstStyle>
            <a:lvl1pPr>
              <a:defRPr/>
            </a:lvl1pPr>
          </a:lstStyle>
          <a:p>
            <a:pPr>
              <a:defRPr/>
            </a:pPr>
            <a:fld id="{36BDDF5F-5532-4E4C-8137-044A0F568D1B}"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97F6DFCE-9B41-43B5-98A1-8D4D43BFA876}"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a:defRPr/>
            </a:pPr>
            <a:r>
              <a:rPr lang="en-US"/>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71EBC1F7-9750-4D4F-9BF4-C2DA637BB161}"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11"/>
          <p:cNvSpPr>
            <a:spLocks noGrp="1"/>
          </p:cNvSpPr>
          <p:nvPr>
            <p:ph type="sldNum" sz="quarter" idx="10"/>
          </p:nvPr>
        </p:nvSpPr>
        <p:spPr/>
        <p:txBody>
          <a:bodyPr/>
          <a:lstStyle>
            <a:lvl1pPr>
              <a:defRPr/>
            </a:lvl1pPr>
          </a:lstStyle>
          <a:p>
            <a:pPr>
              <a:defRPr/>
            </a:pPr>
            <a:fld id="{DD5F16C8-A110-470C-8A00-058689F73184}"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1"/>
          <p:cNvSpPr>
            <a:spLocks noGrp="1"/>
          </p:cNvSpPr>
          <p:nvPr>
            <p:ph type="sldNum" sz="quarter" idx="10"/>
          </p:nvPr>
        </p:nvSpPr>
        <p:spPr/>
        <p:txBody>
          <a:bodyPr/>
          <a:lstStyle>
            <a:lvl1pPr>
              <a:defRPr/>
            </a:lvl1pPr>
          </a:lstStyle>
          <a:p>
            <a:pPr>
              <a:defRPr/>
            </a:pPr>
            <a:fld id="{CF44BA17-D782-449C-8F2E-73B9B4CA7E9C}"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286001"/>
            <a:ext cx="4040188"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286001"/>
            <a:ext cx="4041775"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1"/>
          <p:cNvSpPr>
            <a:spLocks noGrp="1"/>
          </p:cNvSpPr>
          <p:nvPr>
            <p:ph type="sldNum" sz="quarter" idx="10"/>
          </p:nvPr>
        </p:nvSpPr>
        <p:spPr/>
        <p:txBody>
          <a:bodyPr/>
          <a:lstStyle>
            <a:lvl1pPr>
              <a:defRPr/>
            </a:lvl1pPr>
          </a:lstStyle>
          <a:p>
            <a:pPr>
              <a:defRPr/>
            </a:pPr>
            <a:fld id="{FB2B5D6F-C5E0-4430-A658-EFF99F637911}"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1"/>
          <p:cNvSpPr>
            <a:spLocks noGrp="1"/>
          </p:cNvSpPr>
          <p:nvPr>
            <p:ph type="sldNum" sz="quarter" idx="10"/>
          </p:nvPr>
        </p:nvSpPr>
        <p:spPr/>
        <p:txBody>
          <a:bodyPr/>
          <a:lstStyle>
            <a:lvl1pPr>
              <a:defRPr/>
            </a:lvl1pPr>
          </a:lstStyle>
          <a:p>
            <a:pPr>
              <a:defRPr/>
            </a:pPr>
            <a:fld id="{C9F583B0-CBA5-4C0A-9B57-DF493E99BB29}"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1"/>
          <p:cNvSpPr>
            <a:spLocks noGrp="1"/>
          </p:cNvSpPr>
          <p:nvPr>
            <p:ph type="sldNum" sz="quarter" idx="10"/>
          </p:nvPr>
        </p:nvSpPr>
        <p:spPr/>
        <p:txBody>
          <a:bodyPr/>
          <a:lstStyle>
            <a:lvl1pPr>
              <a:defRPr/>
            </a:lvl1pPr>
          </a:lstStyle>
          <a:p>
            <a:pPr>
              <a:defRPr/>
            </a:pPr>
            <a:fld id="{2FBB6B7F-6AD6-42BE-9E6D-893DD9A94887}"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86000"/>
            <a:ext cx="5111750" cy="3840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11"/>
          <p:cNvSpPr>
            <a:spLocks noGrp="1"/>
          </p:cNvSpPr>
          <p:nvPr>
            <p:ph type="sldNum" sz="quarter" idx="10"/>
          </p:nvPr>
        </p:nvSpPr>
        <p:spPr/>
        <p:txBody>
          <a:bodyPr/>
          <a:lstStyle>
            <a:lvl1pPr>
              <a:defRPr/>
            </a:lvl1pPr>
          </a:lstStyle>
          <a:p>
            <a:pPr>
              <a:defRPr/>
            </a:pPr>
            <a:fld id="{58A95F71-29AD-4632-ACFA-F989A257462F}"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1"/>
          <p:cNvSpPr>
            <a:spLocks noGrp="1"/>
          </p:cNvSpPr>
          <p:nvPr>
            <p:ph type="sldNum" sz="quarter" idx="10"/>
          </p:nvPr>
        </p:nvSpPr>
        <p:spPr/>
        <p:txBody>
          <a:bodyPr/>
          <a:lstStyle>
            <a:lvl1pPr>
              <a:defRPr/>
            </a:lvl1pPr>
          </a:lstStyle>
          <a:p>
            <a:pPr>
              <a:defRPr/>
            </a:pPr>
            <a:fld id="{BEDB81CC-0096-4A3E-92AB-2E88DBD6D907}"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2057400"/>
            <a:ext cx="7543800" cy="4114800"/>
          </a:xfrm>
        </p:spPr>
        <p:txBody>
          <a:bodyPr/>
          <a:lstStyle/>
          <a:p>
            <a:pPr lvl="0"/>
            <a:endParaRPr lang="en-US" noProof="0" dirty="0" smtClean="0"/>
          </a:p>
        </p:txBody>
      </p:sp>
      <p:sp>
        <p:nvSpPr>
          <p:cNvPr id="4" name="Slide Number Placeholder 5"/>
          <p:cNvSpPr>
            <a:spLocks noGrp="1"/>
          </p:cNvSpPr>
          <p:nvPr>
            <p:ph type="sldNum" sz="quarter" idx="10"/>
          </p:nvPr>
        </p:nvSpPr>
        <p:spPr/>
        <p:txBody>
          <a:bodyPr/>
          <a:lstStyle>
            <a:lvl1pPr>
              <a:defRPr/>
            </a:lvl1pPr>
          </a:lstStyle>
          <a:p>
            <a:pPr>
              <a:defRPr/>
            </a:pPr>
            <a:fld id="{4D66737E-A7F5-42F6-863D-A76A6DD7E03C}" type="slidenum">
              <a:rPr lang="en-US"/>
              <a:pPr>
                <a:defRPr/>
              </a:pPr>
              <a:t>‹#›</a:t>
            </a:fld>
            <a:endParaRPr lang="en-US" dirty="0"/>
          </a:p>
        </p:txBody>
      </p:sp>
    </p:spTree>
  </p:cSld>
  <p:clrMapOvr>
    <a:masterClrMapping/>
  </p:clrMapOvr>
  <p:transition spd="med">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Slide Number Placeholder 11"/>
          <p:cNvSpPr>
            <a:spLocks noGrp="1"/>
          </p:cNvSpPr>
          <p:nvPr>
            <p:ph type="sldNum" sz="quarter" idx="10"/>
          </p:nvPr>
        </p:nvSpPr>
        <p:spPr/>
        <p:txBody>
          <a:bodyPr/>
          <a:lstStyle>
            <a:lvl1pPr>
              <a:defRPr/>
            </a:lvl1pPr>
          </a:lstStyle>
          <a:p>
            <a:pPr>
              <a:defRPr/>
            </a:pPr>
            <a:fld id="{E76A2CFB-B8C6-417F-96D0-E0E6C3191850}"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C98F68AA-35BB-4185-9B0E-39E6B2692DDD}"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905000"/>
            <a:ext cx="4040188"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1905000"/>
            <a:ext cx="4041775"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a:defRPr/>
            </a:pPr>
            <a:r>
              <a:rPr lang="en-US"/>
              <a:t>Early Childhood Outcomes Center</a:t>
            </a:r>
          </a:p>
        </p:txBody>
      </p:sp>
      <p:sp>
        <p:nvSpPr>
          <p:cNvPr id="8" name="Slide Number Placeholder 18"/>
          <p:cNvSpPr>
            <a:spLocks noGrp="1"/>
          </p:cNvSpPr>
          <p:nvPr>
            <p:ph type="sldNum" sz="quarter" idx="12"/>
          </p:nvPr>
        </p:nvSpPr>
        <p:spPr/>
        <p:txBody>
          <a:bodyPr/>
          <a:lstStyle>
            <a:lvl1pPr>
              <a:defRPr/>
            </a:lvl1pPr>
          </a:lstStyle>
          <a:p>
            <a:pPr>
              <a:defRPr/>
            </a:pPr>
            <a:fld id="{9BA12A2A-D1DF-4065-B578-07274F8E0921}"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11"/>
          <p:cNvSpPr>
            <a:spLocks noGrp="1"/>
          </p:cNvSpPr>
          <p:nvPr>
            <p:ph type="sldNum" sz="quarter" idx="10"/>
          </p:nvPr>
        </p:nvSpPr>
        <p:spPr/>
        <p:txBody>
          <a:bodyPr/>
          <a:lstStyle>
            <a:lvl1pPr>
              <a:defRPr/>
            </a:lvl1pPr>
          </a:lstStyle>
          <a:p>
            <a:pPr>
              <a:defRPr/>
            </a:pPr>
            <a:fld id="{CCBB1F2A-D66E-4B12-AC66-C0F2CF6155A4}"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1"/>
          <p:cNvSpPr>
            <a:spLocks noGrp="1"/>
          </p:cNvSpPr>
          <p:nvPr>
            <p:ph type="sldNum" sz="quarter" idx="10"/>
          </p:nvPr>
        </p:nvSpPr>
        <p:spPr/>
        <p:txBody>
          <a:bodyPr/>
          <a:lstStyle>
            <a:lvl1pPr>
              <a:defRPr/>
            </a:lvl1pPr>
          </a:lstStyle>
          <a:p>
            <a:pPr>
              <a:defRPr/>
            </a:pPr>
            <a:fld id="{819EDBD1-66E3-4975-BD0A-51EF67E4C582}"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286001"/>
            <a:ext cx="4040188"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286001"/>
            <a:ext cx="4041775"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1"/>
          <p:cNvSpPr>
            <a:spLocks noGrp="1"/>
          </p:cNvSpPr>
          <p:nvPr>
            <p:ph type="sldNum" sz="quarter" idx="10"/>
          </p:nvPr>
        </p:nvSpPr>
        <p:spPr/>
        <p:txBody>
          <a:bodyPr/>
          <a:lstStyle>
            <a:lvl1pPr>
              <a:defRPr/>
            </a:lvl1pPr>
          </a:lstStyle>
          <a:p>
            <a:pPr>
              <a:defRPr/>
            </a:pPr>
            <a:fld id="{09B16222-0DF3-47AB-8165-B1CF8A554BB9}"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1"/>
          <p:cNvSpPr>
            <a:spLocks noGrp="1"/>
          </p:cNvSpPr>
          <p:nvPr>
            <p:ph type="sldNum" sz="quarter" idx="10"/>
          </p:nvPr>
        </p:nvSpPr>
        <p:spPr/>
        <p:txBody>
          <a:bodyPr/>
          <a:lstStyle>
            <a:lvl1pPr>
              <a:defRPr/>
            </a:lvl1pPr>
          </a:lstStyle>
          <a:p>
            <a:pPr>
              <a:defRPr/>
            </a:pPr>
            <a:fld id="{74F6083E-7642-42A9-993E-FD2403C43C17}"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1"/>
          <p:cNvSpPr>
            <a:spLocks noGrp="1"/>
          </p:cNvSpPr>
          <p:nvPr>
            <p:ph type="sldNum" sz="quarter" idx="10"/>
          </p:nvPr>
        </p:nvSpPr>
        <p:spPr/>
        <p:txBody>
          <a:bodyPr/>
          <a:lstStyle>
            <a:lvl1pPr>
              <a:defRPr/>
            </a:lvl1pPr>
          </a:lstStyle>
          <a:p>
            <a:pPr>
              <a:defRPr/>
            </a:pPr>
            <a:fld id="{787E7065-F254-4126-95BB-5B4F1F08EB6A}"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86000"/>
            <a:ext cx="5111750" cy="3840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7"/>
          <p:cNvSpPr>
            <a:spLocks noGrp="1"/>
          </p:cNvSpPr>
          <p:nvPr>
            <p:ph type="sldNum" sz="quarter" idx="11"/>
          </p:nvPr>
        </p:nvSpPr>
        <p:spPr/>
        <p:txBody>
          <a:bodyPr/>
          <a:lstStyle>
            <a:lvl1pPr>
              <a:defRPr/>
            </a:lvl1pPr>
          </a:lstStyle>
          <a:p>
            <a:pPr>
              <a:defRPr/>
            </a:pPr>
            <a:fld id="{3287AC55-A0B7-46E2-961D-539E9CEDD753}" type="slidenum">
              <a:rPr lang="en-US"/>
              <a:pPr>
                <a:defRPr/>
              </a:pPr>
              <a:t>‹#›</a:t>
            </a:fld>
            <a:endParaRPr lang="en-US" dirty="0"/>
          </a:p>
        </p:txBody>
      </p:sp>
      <p:sp>
        <p:nvSpPr>
          <p:cNvPr id="7" name="Footer Placeholder 8"/>
          <p:cNvSpPr>
            <a:spLocks noGrp="1"/>
          </p:cNvSpPr>
          <p:nvPr>
            <p:ph type="ftr" sz="quarter" idx="12"/>
          </p:nvPr>
        </p:nvSpPr>
        <p:spPr>
          <a:xfrm>
            <a:off x="152400" y="6356350"/>
            <a:ext cx="2895600" cy="365125"/>
          </a:xfrm>
          <a:prstGeom prst="rect">
            <a:avLst/>
          </a:prstGeom>
        </p:spPr>
        <p:txBody>
          <a:bodyPr/>
          <a:lstStyle>
            <a:lvl1pPr algn="ctr" eaLnBrk="0" hangingPunct="0">
              <a:defRPr sz="1400">
                <a:cs typeface="+mn-cs"/>
              </a:defRPr>
            </a:lvl1pPr>
          </a:lstStyle>
          <a:p>
            <a:pPr>
              <a:defRPr/>
            </a:pPr>
            <a:r>
              <a:rPr lang="en-US" smtClean="0"/>
              <a:t>Early Childhood Outcomes Center</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1"/>
          <p:cNvSpPr>
            <a:spLocks noGrp="1"/>
          </p:cNvSpPr>
          <p:nvPr>
            <p:ph type="sldNum" sz="quarter" idx="10"/>
          </p:nvPr>
        </p:nvSpPr>
        <p:spPr/>
        <p:txBody>
          <a:bodyPr/>
          <a:lstStyle>
            <a:lvl1pPr>
              <a:defRPr/>
            </a:lvl1pPr>
          </a:lstStyle>
          <a:p>
            <a:pPr>
              <a:defRPr/>
            </a:pPr>
            <a:fld id="{3F5FFDC9-0AF2-4647-83CD-C440CD744487}"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2057400"/>
            <a:ext cx="7543800" cy="4114800"/>
          </a:xfrm>
        </p:spPr>
        <p:txBody>
          <a:bodyPr/>
          <a:lstStyle/>
          <a:p>
            <a:pPr lvl="0"/>
            <a:endParaRPr lang="en-US" noProof="0" dirty="0" smtClean="0"/>
          </a:p>
        </p:txBody>
      </p:sp>
      <p:sp>
        <p:nvSpPr>
          <p:cNvPr id="4" name="Slide Number Placeholder 5"/>
          <p:cNvSpPr>
            <a:spLocks noGrp="1"/>
          </p:cNvSpPr>
          <p:nvPr>
            <p:ph type="sldNum" sz="quarter" idx="10"/>
          </p:nvPr>
        </p:nvSpPr>
        <p:spPr/>
        <p:txBody>
          <a:bodyPr/>
          <a:lstStyle>
            <a:lvl1pPr>
              <a:defRPr/>
            </a:lvl1pPr>
          </a:lstStyle>
          <a:p>
            <a:pPr>
              <a:defRPr/>
            </a:pPr>
            <a:fld id="{413314D6-3B54-4103-8729-25EF2AA4BED8}" type="slidenum">
              <a:rPr lang="en-US"/>
              <a:pPr>
                <a:defRPr/>
              </a:pPr>
              <a:t>‹#›</a:t>
            </a:fld>
            <a:endParaRPr lang="en-US" dirty="0"/>
          </a:p>
        </p:txBody>
      </p:sp>
    </p:spTree>
  </p:cSld>
  <p:clrMapOvr>
    <a:masterClrMapping/>
  </p:clrMapOvr>
  <p:transition spd="med">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Slide Number Placeholder 11"/>
          <p:cNvSpPr>
            <a:spLocks noGrp="1"/>
          </p:cNvSpPr>
          <p:nvPr>
            <p:ph type="sldNum" sz="quarter" idx="10"/>
          </p:nvPr>
        </p:nvSpPr>
        <p:spPr/>
        <p:txBody>
          <a:bodyPr/>
          <a:lstStyle>
            <a:lvl1pPr>
              <a:defRPr/>
            </a:lvl1pPr>
          </a:lstStyle>
          <a:p>
            <a:pPr>
              <a:defRPr/>
            </a:pPr>
            <a:fld id="{380CD27C-9E7F-483B-9D20-7387783C6F80}"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latin typeface="Calisto MT"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lstStyle>
            <a:lvl1pPr>
              <a:buClr>
                <a:srgbClr val="224568"/>
              </a:buClr>
              <a:defRPr>
                <a:solidFill>
                  <a:srgbClr val="224568"/>
                </a:solidFill>
                <a:latin typeface="Calisto MT" pitchFamily="18" charset="0"/>
              </a:defRPr>
            </a:lvl1pPr>
            <a:lvl2pPr>
              <a:buClr>
                <a:srgbClr val="000099"/>
              </a:buClr>
              <a:defRPr>
                <a:solidFill>
                  <a:srgbClr val="224568"/>
                </a:solidFill>
                <a:latin typeface="Calisto MT" pitchFamily="18" charset="0"/>
              </a:defRPr>
            </a:lvl2pPr>
            <a:lvl3pPr>
              <a:defRPr>
                <a:solidFill>
                  <a:srgbClr val="224568"/>
                </a:solidFill>
                <a:latin typeface="Calisto MT" pitchFamily="18" charset="0"/>
              </a:defRPr>
            </a:lvl3pPr>
            <a:lvl4pPr>
              <a:defRPr>
                <a:solidFill>
                  <a:srgbClr val="224568"/>
                </a:solidFill>
                <a:latin typeface="Calisto MT" pitchFamily="18" charset="0"/>
              </a:defRPr>
            </a:lvl4pPr>
            <a:lvl5pPr>
              <a:defRPr>
                <a:solidFill>
                  <a:srgbClr val="224568"/>
                </a:solidFill>
                <a:latin typeface="Calisto MT"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57E5AB40-33AB-4CC7-AF17-32AC6D59EB5E}"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a:defRPr/>
            </a:pPr>
            <a:r>
              <a:rPr lang="en-US"/>
              <a:t>Early Childhood Outcomes Center</a:t>
            </a:r>
          </a:p>
        </p:txBody>
      </p:sp>
      <p:sp>
        <p:nvSpPr>
          <p:cNvPr id="5" name="Slide Number Placeholder 18"/>
          <p:cNvSpPr>
            <a:spLocks noGrp="1"/>
          </p:cNvSpPr>
          <p:nvPr>
            <p:ph type="sldNum" sz="quarter" idx="12"/>
          </p:nvPr>
        </p:nvSpPr>
        <p:spPr/>
        <p:txBody>
          <a:bodyPr/>
          <a:lstStyle>
            <a:lvl1pPr>
              <a:defRPr/>
            </a:lvl1pPr>
          </a:lstStyle>
          <a:p>
            <a:pPr>
              <a:defRPr/>
            </a:pPr>
            <a:fld id="{E7DFE4FF-7BEA-4250-B211-B69F258BE516}"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11"/>
          <p:cNvSpPr>
            <a:spLocks noGrp="1"/>
          </p:cNvSpPr>
          <p:nvPr>
            <p:ph type="sldNum" sz="quarter" idx="10"/>
          </p:nvPr>
        </p:nvSpPr>
        <p:spPr/>
        <p:txBody>
          <a:bodyPr/>
          <a:lstStyle>
            <a:lvl1pPr>
              <a:defRPr/>
            </a:lvl1pPr>
          </a:lstStyle>
          <a:p>
            <a:pPr>
              <a:defRPr/>
            </a:pPr>
            <a:fld id="{62568029-3849-4F64-81EE-390689E94631}" type="slidenum">
              <a:rPr lang="en-US"/>
              <a:pPr>
                <a:defRPr/>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1"/>
          <p:cNvSpPr>
            <a:spLocks noGrp="1"/>
          </p:cNvSpPr>
          <p:nvPr>
            <p:ph type="sldNum" sz="quarter" idx="10"/>
          </p:nvPr>
        </p:nvSpPr>
        <p:spPr/>
        <p:txBody>
          <a:bodyPr/>
          <a:lstStyle>
            <a:lvl1pPr>
              <a:defRPr/>
            </a:lvl1pPr>
          </a:lstStyle>
          <a:p>
            <a:pPr>
              <a:defRPr/>
            </a:pPr>
            <a:fld id="{2018F57D-9ADA-4DEF-BDA7-5944980556CF}" type="slidenum">
              <a:rPr lang="en-US"/>
              <a:pPr>
                <a:defRPr/>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286001"/>
            <a:ext cx="4040188"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286001"/>
            <a:ext cx="4041775"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1"/>
          <p:cNvSpPr>
            <a:spLocks noGrp="1"/>
          </p:cNvSpPr>
          <p:nvPr>
            <p:ph type="sldNum" sz="quarter" idx="10"/>
          </p:nvPr>
        </p:nvSpPr>
        <p:spPr/>
        <p:txBody>
          <a:bodyPr/>
          <a:lstStyle>
            <a:lvl1pPr>
              <a:defRPr/>
            </a:lvl1pPr>
          </a:lstStyle>
          <a:p>
            <a:pPr>
              <a:defRPr/>
            </a:pPr>
            <a:fld id="{E1BC21A3-9B9B-41F8-90FD-1547E804EE4C}" type="slidenum">
              <a:rPr lang="en-US"/>
              <a:pPr>
                <a:defRPr/>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1"/>
          <p:cNvSpPr>
            <a:spLocks noGrp="1"/>
          </p:cNvSpPr>
          <p:nvPr>
            <p:ph type="sldNum" sz="quarter" idx="10"/>
          </p:nvPr>
        </p:nvSpPr>
        <p:spPr/>
        <p:txBody>
          <a:bodyPr/>
          <a:lstStyle>
            <a:lvl1pPr>
              <a:defRPr/>
            </a:lvl1pPr>
          </a:lstStyle>
          <a:p>
            <a:pPr>
              <a:defRPr/>
            </a:pPr>
            <a:fld id="{86DC41EB-6A4E-44B6-9824-FC8504EB17F8}" type="slidenum">
              <a:rPr lang="en-US"/>
              <a:pPr>
                <a:defRPr/>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1"/>
          <p:cNvSpPr>
            <a:spLocks noGrp="1"/>
          </p:cNvSpPr>
          <p:nvPr>
            <p:ph type="sldNum" sz="quarter" idx="10"/>
          </p:nvPr>
        </p:nvSpPr>
        <p:spPr/>
        <p:txBody>
          <a:bodyPr/>
          <a:lstStyle>
            <a:lvl1pPr>
              <a:defRPr/>
            </a:lvl1pPr>
          </a:lstStyle>
          <a:p>
            <a:pPr>
              <a:defRPr/>
            </a:pPr>
            <a:fld id="{F44EEAD4-DDDB-456F-9FD7-A2323621B7D6}" type="slidenum">
              <a:rPr lang="en-US"/>
              <a:pPr>
                <a:defRPr/>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86000"/>
            <a:ext cx="5111750" cy="3840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11"/>
          <p:cNvSpPr>
            <a:spLocks noGrp="1"/>
          </p:cNvSpPr>
          <p:nvPr>
            <p:ph type="sldNum" sz="quarter" idx="10"/>
          </p:nvPr>
        </p:nvSpPr>
        <p:spPr/>
        <p:txBody>
          <a:bodyPr/>
          <a:lstStyle>
            <a:lvl1pPr>
              <a:defRPr/>
            </a:lvl1pPr>
          </a:lstStyle>
          <a:p>
            <a:pPr>
              <a:defRPr/>
            </a:pPr>
            <a:fld id="{5420516A-53F6-4F97-AEF1-B299B29A230F}" type="slidenum">
              <a:rPr lang="en-US"/>
              <a:pPr>
                <a:defRPr/>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1"/>
          <p:cNvSpPr>
            <a:spLocks noGrp="1"/>
          </p:cNvSpPr>
          <p:nvPr>
            <p:ph type="sldNum" sz="quarter" idx="10"/>
          </p:nvPr>
        </p:nvSpPr>
        <p:spPr/>
        <p:txBody>
          <a:bodyPr/>
          <a:lstStyle>
            <a:lvl1pPr>
              <a:defRPr/>
            </a:lvl1pPr>
          </a:lstStyle>
          <a:p>
            <a:pPr>
              <a:defRPr/>
            </a:pPr>
            <a:fld id="{915018BF-BFB6-49D2-B30E-99DD8EA9C293}" type="slidenum">
              <a:rPr lang="en-US"/>
              <a:pPr>
                <a:defRPr/>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20574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19700" y="20574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19700" y="41910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7"/>
          <p:cNvSpPr>
            <a:spLocks noGrp="1"/>
          </p:cNvSpPr>
          <p:nvPr>
            <p:ph type="sldNum" sz="quarter" idx="10"/>
          </p:nvPr>
        </p:nvSpPr>
        <p:spPr/>
        <p:txBody>
          <a:bodyPr/>
          <a:lstStyle>
            <a:lvl1pPr>
              <a:defRPr>
                <a:latin typeface="Calisto MT" pitchFamily="18" charset="0"/>
              </a:defRPr>
            </a:lvl1pPr>
          </a:lstStyle>
          <a:p>
            <a:pPr>
              <a:defRPr/>
            </a:pPr>
            <a:fld id="{AF194BC2-C8AF-426B-BA30-D894EF855B2C}" type="slidenum">
              <a:rPr lang="en-US"/>
              <a:pPr>
                <a:defRPr/>
              </a:pPr>
              <a:t>‹#›</a:t>
            </a:fld>
            <a:endParaRPr lang="en-US" dirty="0"/>
          </a:p>
        </p:txBody>
      </p:sp>
    </p:spTree>
  </p:cSld>
  <p:clrMapOvr>
    <a:masterClrMapping/>
  </p:clrMapOvr>
  <p:transition spd="med">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22098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22098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xfrm>
            <a:off x="5105400" y="6248400"/>
            <a:ext cx="1905000" cy="457200"/>
          </a:xfrm>
          <a:prstGeom prst="rect">
            <a:avLst/>
          </a:prstGeom>
        </p:spPr>
        <p:txBody>
          <a:bodyPr/>
          <a:lstStyle>
            <a:lvl1pPr algn="ctr" eaLnBrk="0" hangingPunct="0">
              <a:defRPr>
                <a:cs typeface="+mn-cs"/>
              </a:defRPr>
            </a:lvl1pPr>
          </a:lstStyle>
          <a:p>
            <a:pPr>
              <a:defRPr/>
            </a:pPr>
            <a:endParaRPr lang="en-US"/>
          </a:p>
        </p:txBody>
      </p:sp>
      <p:sp>
        <p:nvSpPr>
          <p:cNvPr id="6" name="Rectangle 1029"/>
          <p:cNvSpPr>
            <a:spLocks noGrp="1" noChangeArrowheads="1"/>
          </p:cNvSpPr>
          <p:nvPr>
            <p:ph type="ftr" sz="quarter" idx="11"/>
          </p:nvPr>
        </p:nvSpPr>
        <p:spPr>
          <a:xfrm>
            <a:off x="152400" y="6356350"/>
            <a:ext cx="2895600" cy="365125"/>
          </a:xfrm>
          <a:prstGeom prst="rect">
            <a:avLst/>
          </a:prstGeom>
        </p:spPr>
        <p:txBody>
          <a:bodyPr/>
          <a:lstStyle>
            <a:lvl1pPr algn="ctr" eaLnBrk="0" hangingPunct="0">
              <a:defRPr>
                <a:cs typeface="+mn-cs"/>
              </a:defRPr>
            </a:lvl1pPr>
          </a:lstStyle>
          <a:p>
            <a:pPr>
              <a:defRPr/>
            </a:pPr>
            <a:endParaRPr lang="en-US"/>
          </a:p>
        </p:txBody>
      </p:sp>
      <p:sp>
        <p:nvSpPr>
          <p:cNvPr id="7" name="Rectangle 1030"/>
          <p:cNvSpPr>
            <a:spLocks noGrp="1" noChangeArrowheads="1"/>
          </p:cNvSpPr>
          <p:nvPr>
            <p:ph type="sldNum" sz="quarter" idx="12"/>
          </p:nvPr>
        </p:nvSpPr>
        <p:spPr/>
        <p:txBody>
          <a:bodyPr/>
          <a:lstStyle>
            <a:lvl1pPr>
              <a:defRPr/>
            </a:lvl1pPr>
          </a:lstStyle>
          <a:p>
            <a:pPr>
              <a:defRPr/>
            </a:pPr>
            <a:fld id="{2B4286D4-7C7D-47AB-8F36-CF8FB0F11E5A}" type="slidenum">
              <a:rPr lang="en-US"/>
              <a:pPr>
                <a:defRPr/>
              </a:pPr>
              <a:t>‹#›</a:t>
            </a:fld>
            <a:endParaRPr lang="en-US"/>
          </a:p>
        </p:txBody>
      </p:sp>
    </p:spTree>
  </p:cSld>
  <p:clrMapOvr>
    <a:masterClrMapping/>
  </p:clrMapOvr>
  <p:transition spd="med">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a:xfrm>
            <a:off x="457200" y="6245225"/>
            <a:ext cx="8153400" cy="476250"/>
          </a:xfrm>
          <a:prstGeom prst="rect">
            <a:avLst/>
          </a:prstGeom>
        </p:spPr>
        <p:txBody>
          <a:bodyPr/>
          <a:lstStyle>
            <a:lvl1pPr>
              <a:defRPr/>
            </a:lvl1pPr>
          </a:lstStyle>
          <a:p>
            <a:pPr>
              <a:defRPr/>
            </a:pPr>
            <a:r>
              <a:rPr lang="en-US"/>
              <a:t>Early Childhood Outcomes Center</a:t>
            </a:r>
          </a:p>
        </p:txBody>
      </p:sp>
      <p:sp>
        <p:nvSpPr>
          <p:cNvPr id="5" name="Slide Number Placeholder 4"/>
          <p:cNvSpPr>
            <a:spLocks noGrp="1"/>
          </p:cNvSpPr>
          <p:nvPr>
            <p:ph type="sldNum" sz="quarter" idx="11"/>
          </p:nvPr>
        </p:nvSpPr>
        <p:spPr>
          <a:xfrm>
            <a:off x="6553200" y="6245225"/>
            <a:ext cx="2133600" cy="476250"/>
          </a:xfrm>
          <a:prstGeom prst="rect">
            <a:avLst/>
          </a:prstGeom>
        </p:spPr>
        <p:txBody>
          <a:bodyPr/>
          <a:lstStyle>
            <a:lvl1pPr>
              <a:defRPr/>
            </a:lvl1pPr>
          </a:lstStyle>
          <a:p>
            <a:pPr>
              <a:defRPr/>
            </a:pPr>
            <a:fld id="{0F9204E8-CD8C-475A-9E47-4F0C8B09B7B4}" type="slidenum">
              <a:rPr lang="en-US"/>
              <a:pPr>
                <a:defRPr/>
              </a:pPr>
              <a:t>‹#›</a:t>
            </a:fld>
            <a:endParaRPr lang="en-US"/>
          </a:p>
        </p:txBody>
      </p:sp>
    </p:spTree>
    <p:extLst>
      <p:ext uri="{BB962C8B-B14F-4D97-AF65-F5344CB8AC3E}">
        <p14:creationId xmlns:p14="http://schemas.microsoft.com/office/powerpoint/2010/main" val="1819039371"/>
      </p:ext>
    </p:extLst>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a:defRPr/>
            </a:pPr>
            <a:r>
              <a:rPr lang="en-US"/>
              <a:t>Early Childhood Outcomes Center</a:t>
            </a:r>
          </a:p>
        </p:txBody>
      </p:sp>
      <p:sp>
        <p:nvSpPr>
          <p:cNvPr id="4" name="Slide Number Placeholder 18"/>
          <p:cNvSpPr>
            <a:spLocks noGrp="1"/>
          </p:cNvSpPr>
          <p:nvPr>
            <p:ph type="sldNum" sz="quarter" idx="12"/>
          </p:nvPr>
        </p:nvSpPr>
        <p:spPr/>
        <p:txBody>
          <a:bodyPr/>
          <a:lstStyle>
            <a:lvl1pPr>
              <a:defRPr/>
            </a:lvl1pPr>
          </a:lstStyle>
          <a:p>
            <a:pPr>
              <a:defRPr/>
            </a:pPr>
            <a:fld id="{78A73902-F15F-47AB-9FA0-9B50E5E36A15}"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a:xfrm rot="5400000">
            <a:off x="7589520" y="1081851"/>
            <a:ext cx="2011680" cy="384048"/>
          </a:xfrm>
          <a:prstGeom prst="rect">
            <a:avLst/>
          </a:prstGeom>
        </p:spPr>
        <p:txBody>
          <a:bodyPr/>
          <a:lstStyle/>
          <a:p>
            <a:fld id="{DCE6498C-4B82-494B-91D9-DBFF1E9793FD}" type="datetimeFigureOut">
              <a:rPr lang="en-US" smtClean="0"/>
              <a:pPr/>
              <a:t>11/13/2013</a:t>
            </a:fld>
            <a:endParaRPr lang="en-US" dirty="0"/>
          </a:p>
        </p:txBody>
      </p:sp>
      <p:sp>
        <p:nvSpPr>
          <p:cNvPr id="8" name="Footer Placeholder 7"/>
          <p:cNvSpPr>
            <a:spLocks noGrp="1"/>
          </p:cNvSpPr>
          <p:nvPr>
            <p:ph type="ftr" sz="quarter" idx="11"/>
          </p:nvPr>
        </p:nvSpPr>
        <p:spPr>
          <a:xfrm rot="5400000">
            <a:off x="6990186" y="3737240"/>
            <a:ext cx="3200400" cy="365760"/>
          </a:xfrm>
          <a:prstGeom prst="rect">
            <a:avLst/>
          </a:prstGeom>
        </p:spPr>
        <p:txBody>
          <a:bodyPr/>
          <a:lstStyle/>
          <a:p>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8462780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a:xfrm>
            <a:off x="152400" y="6356350"/>
            <a:ext cx="2895600" cy="365125"/>
          </a:xfrm>
          <a:prstGeom prst="rect">
            <a:avLst/>
          </a:prstGeom>
        </p:spPr>
        <p:txBody>
          <a:bodyPr/>
          <a:lstStyle>
            <a:lvl1pPr algn="ctr" eaLnBrk="0" hangingPunct="0">
              <a:defRPr sz="1400">
                <a:cs typeface="+mn-cs"/>
              </a:defRPr>
            </a:lvl1pPr>
          </a:lstStyle>
          <a:p>
            <a:pPr>
              <a:defRPr/>
            </a:pPr>
            <a:r>
              <a:rPr lang="en-US" smtClean="0"/>
              <a:t>Early Childhood Outcomes Center</a:t>
            </a:r>
            <a:endParaRPr lang="en-US"/>
          </a:p>
        </p:txBody>
      </p:sp>
      <p:sp>
        <p:nvSpPr>
          <p:cNvPr id="5" name="Slide Number Placeholder 11"/>
          <p:cNvSpPr>
            <a:spLocks noGrp="1"/>
          </p:cNvSpPr>
          <p:nvPr>
            <p:ph type="sldNum" sz="quarter" idx="11"/>
          </p:nvPr>
        </p:nvSpPr>
        <p:spPr/>
        <p:txBody>
          <a:bodyPr/>
          <a:lstStyle>
            <a:lvl1pPr>
              <a:defRPr/>
            </a:lvl1pPr>
          </a:lstStyle>
          <a:p>
            <a:pPr>
              <a:defRPr/>
            </a:pPr>
            <a:fld id="{569DC078-C0A8-4D72-BF59-04B08B4C5035}" type="slidenum">
              <a:rPr lang="en-US"/>
              <a:pPr>
                <a:defRPr/>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9"/>
          <p:cNvSpPr>
            <a:spLocks noGrp="1"/>
          </p:cNvSpPr>
          <p:nvPr>
            <p:ph type="sldNum" sz="quarter" idx="11"/>
          </p:nvPr>
        </p:nvSpPr>
        <p:spPr/>
        <p:txBody>
          <a:bodyPr/>
          <a:lstStyle>
            <a:lvl1pPr>
              <a:defRPr>
                <a:solidFill>
                  <a:srgbClr val="224568"/>
                </a:solidFill>
              </a:defRPr>
            </a:lvl1pPr>
          </a:lstStyle>
          <a:p>
            <a:pPr>
              <a:defRPr/>
            </a:pPr>
            <a:fld id="{2A76972F-C909-4014-8903-C8096917F9B8}" type="slidenum">
              <a:rPr lang="en-US"/>
              <a:pPr>
                <a:defRPr/>
              </a:pPr>
              <a:t>‹#›</a:t>
            </a:fld>
            <a:endParaRPr lang="en-US" dirty="0"/>
          </a:p>
        </p:txBody>
      </p:sp>
      <p:sp>
        <p:nvSpPr>
          <p:cNvPr id="6" name="Footer Placeholder 10"/>
          <p:cNvSpPr>
            <a:spLocks noGrp="1"/>
          </p:cNvSpPr>
          <p:nvPr>
            <p:ph type="ftr" sz="quarter" idx="12"/>
          </p:nvPr>
        </p:nvSpPr>
        <p:spPr>
          <a:xfrm>
            <a:off x="152400" y="6356350"/>
            <a:ext cx="2895600" cy="365125"/>
          </a:xfrm>
          <a:prstGeom prst="rect">
            <a:avLst/>
          </a:prstGeom>
        </p:spPr>
        <p:txBody>
          <a:bodyPr/>
          <a:lstStyle>
            <a:lvl1pPr algn="ctr" eaLnBrk="0" hangingPunct="0">
              <a:defRPr sz="1400">
                <a:solidFill>
                  <a:srgbClr val="224568"/>
                </a:solidFill>
                <a:cs typeface="+mn-cs"/>
              </a:defRPr>
            </a:lvl1pPr>
          </a:lstStyle>
          <a:p>
            <a:pPr algn="l">
              <a:defRPr/>
            </a:pPr>
            <a:r>
              <a:rPr lang="en-US" b="1" dirty="0" smtClean="0">
                <a:latin typeface="Calisto MT" pitchFamily="18" charset="0"/>
              </a:rPr>
              <a:t>www.the-eco-center.org</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a:xfrm>
            <a:off x="152400" y="6356350"/>
            <a:ext cx="2895600" cy="365125"/>
          </a:xfrm>
          <a:prstGeom prst="rect">
            <a:avLst/>
          </a:prstGeom>
        </p:spPr>
        <p:txBody>
          <a:bodyPr/>
          <a:lstStyle>
            <a:lvl1pPr algn="ctr" eaLnBrk="0" hangingPunct="0">
              <a:defRPr sz="1400">
                <a:cs typeface="+mn-cs"/>
              </a:defRPr>
            </a:lvl1pPr>
          </a:lstStyle>
          <a:p>
            <a:pPr>
              <a:defRPr/>
            </a:pPr>
            <a:r>
              <a:rPr lang="en-US" smtClean="0"/>
              <a:t>Early Childhood Outcomes Center</a:t>
            </a:r>
            <a:endParaRPr lang="en-US"/>
          </a:p>
        </p:txBody>
      </p:sp>
      <p:sp>
        <p:nvSpPr>
          <p:cNvPr id="5" name="Slide Number Placeholder 11"/>
          <p:cNvSpPr>
            <a:spLocks noGrp="1"/>
          </p:cNvSpPr>
          <p:nvPr>
            <p:ph type="sldNum" sz="quarter" idx="11"/>
          </p:nvPr>
        </p:nvSpPr>
        <p:spPr/>
        <p:txBody>
          <a:bodyPr/>
          <a:lstStyle>
            <a:lvl1pPr>
              <a:defRPr/>
            </a:lvl1pPr>
          </a:lstStyle>
          <a:p>
            <a:pPr>
              <a:defRPr/>
            </a:pPr>
            <a:fld id="{3A1E5226-4D65-4647-94D5-407A4D6D3E92}" type="slidenum">
              <a:rPr lang="en-US"/>
              <a:pPr>
                <a:defRPr/>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a:xfrm>
            <a:off x="152400" y="6356350"/>
            <a:ext cx="2895600" cy="365125"/>
          </a:xfrm>
          <a:prstGeom prst="rect">
            <a:avLst/>
          </a:prstGeom>
        </p:spPr>
        <p:txBody>
          <a:bodyPr/>
          <a:lstStyle>
            <a:lvl1pPr algn="ctr" eaLnBrk="0" hangingPunct="0">
              <a:defRPr sz="1400">
                <a:cs typeface="+mn-cs"/>
              </a:defRPr>
            </a:lvl1pPr>
          </a:lstStyle>
          <a:p>
            <a:pPr>
              <a:defRPr/>
            </a:pPr>
            <a:r>
              <a:rPr lang="en-US" smtClean="0"/>
              <a:t>Early Childhood Outcomes Center</a:t>
            </a:r>
            <a:endParaRPr lang="en-US"/>
          </a:p>
        </p:txBody>
      </p:sp>
      <p:sp>
        <p:nvSpPr>
          <p:cNvPr id="6" name="Slide Number Placeholder 11"/>
          <p:cNvSpPr>
            <a:spLocks noGrp="1"/>
          </p:cNvSpPr>
          <p:nvPr>
            <p:ph type="sldNum" sz="quarter" idx="11"/>
          </p:nvPr>
        </p:nvSpPr>
        <p:spPr/>
        <p:txBody>
          <a:bodyPr/>
          <a:lstStyle>
            <a:lvl1pPr>
              <a:defRPr/>
            </a:lvl1pPr>
          </a:lstStyle>
          <a:p>
            <a:pPr>
              <a:defRPr/>
            </a:pPr>
            <a:fld id="{2A5AC7EE-7B39-4A20-BA01-BFFA8C6FEFDF}" type="slidenum">
              <a:rPr lang="en-US"/>
              <a:pPr>
                <a:defRPr/>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286001"/>
            <a:ext cx="4040188"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286001"/>
            <a:ext cx="4041775"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a:xfrm>
            <a:off x="152400" y="6356350"/>
            <a:ext cx="2895600" cy="365125"/>
          </a:xfrm>
          <a:prstGeom prst="rect">
            <a:avLst/>
          </a:prstGeom>
        </p:spPr>
        <p:txBody>
          <a:bodyPr/>
          <a:lstStyle>
            <a:lvl1pPr algn="ctr" eaLnBrk="0" hangingPunct="0">
              <a:defRPr sz="1400">
                <a:cs typeface="+mn-cs"/>
              </a:defRPr>
            </a:lvl1pPr>
          </a:lstStyle>
          <a:p>
            <a:pPr>
              <a:defRPr/>
            </a:pPr>
            <a:r>
              <a:rPr lang="en-US" smtClean="0"/>
              <a:t>Early Childhood Outcomes Center</a:t>
            </a:r>
            <a:endParaRPr lang="en-US"/>
          </a:p>
        </p:txBody>
      </p:sp>
      <p:sp>
        <p:nvSpPr>
          <p:cNvPr id="7" name="Slide Number Placeholder 11"/>
          <p:cNvSpPr>
            <a:spLocks noGrp="1"/>
          </p:cNvSpPr>
          <p:nvPr>
            <p:ph type="sldNum" sz="quarter" idx="11"/>
          </p:nvPr>
        </p:nvSpPr>
        <p:spPr/>
        <p:txBody>
          <a:bodyPr/>
          <a:lstStyle>
            <a:lvl1pPr>
              <a:defRPr/>
            </a:lvl1pPr>
          </a:lstStyle>
          <a:p>
            <a:pPr>
              <a:defRPr/>
            </a:pPr>
            <a:fld id="{C6B274CE-D9D2-4E3C-B5B5-80A15BC5E074}" type="slidenum">
              <a:rPr lang="en-US"/>
              <a:pPr>
                <a:defRPr/>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a:xfrm>
            <a:off x="152400" y="6356350"/>
            <a:ext cx="2895600" cy="365125"/>
          </a:xfrm>
          <a:prstGeom prst="rect">
            <a:avLst/>
          </a:prstGeom>
        </p:spPr>
        <p:txBody>
          <a:bodyPr/>
          <a:lstStyle>
            <a:lvl1pPr algn="ctr" eaLnBrk="0" hangingPunct="0">
              <a:defRPr sz="1400">
                <a:cs typeface="+mn-cs"/>
              </a:defRPr>
            </a:lvl1pPr>
          </a:lstStyle>
          <a:p>
            <a:pPr>
              <a:defRPr/>
            </a:pPr>
            <a:r>
              <a:rPr lang="en-US" smtClean="0"/>
              <a:t>Early Childhood Outcomes Center</a:t>
            </a:r>
            <a:endParaRPr lang="en-US"/>
          </a:p>
        </p:txBody>
      </p:sp>
      <p:sp>
        <p:nvSpPr>
          <p:cNvPr id="4" name="Slide Number Placeholder 11"/>
          <p:cNvSpPr>
            <a:spLocks noGrp="1"/>
          </p:cNvSpPr>
          <p:nvPr>
            <p:ph type="sldNum" sz="quarter" idx="11"/>
          </p:nvPr>
        </p:nvSpPr>
        <p:spPr/>
        <p:txBody>
          <a:bodyPr/>
          <a:lstStyle>
            <a:lvl1pPr>
              <a:defRPr/>
            </a:lvl1pPr>
          </a:lstStyle>
          <a:p>
            <a:pPr>
              <a:defRPr/>
            </a:pPr>
            <a:fld id="{68EF3708-98D6-4F03-A1CD-A5594956849C}" type="slidenum">
              <a:rPr lang="en-US"/>
              <a:pPr>
                <a:defRPr/>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152400" y="6356350"/>
            <a:ext cx="2895600" cy="365125"/>
          </a:xfrm>
          <a:prstGeom prst="rect">
            <a:avLst/>
          </a:prstGeom>
        </p:spPr>
        <p:txBody>
          <a:bodyPr/>
          <a:lstStyle>
            <a:lvl1pPr algn="ctr" eaLnBrk="0" hangingPunct="0">
              <a:defRPr sz="1400">
                <a:cs typeface="+mn-cs"/>
              </a:defRPr>
            </a:lvl1pPr>
          </a:lstStyle>
          <a:p>
            <a:pPr>
              <a:defRPr/>
            </a:pPr>
            <a:r>
              <a:rPr lang="en-US" smtClean="0"/>
              <a:t>Early Childhood Outcomes Center</a:t>
            </a:r>
            <a:endParaRPr lang="en-US" dirty="0"/>
          </a:p>
        </p:txBody>
      </p:sp>
      <p:sp>
        <p:nvSpPr>
          <p:cNvPr id="4" name="Slide Number Placeholder 3"/>
          <p:cNvSpPr>
            <a:spLocks noGrp="1"/>
          </p:cNvSpPr>
          <p:nvPr>
            <p:ph type="sldNum" sz="quarter" idx="11"/>
          </p:nvPr>
        </p:nvSpPr>
        <p:spPr/>
        <p:txBody>
          <a:bodyPr/>
          <a:lstStyle>
            <a:lvl1pPr>
              <a:defRPr/>
            </a:lvl1pPr>
          </a:lstStyle>
          <a:p>
            <a:pPr>
              <a:defRPr/>
            </a:pPr>
            <a:fld id="{FAC58754-9883-452F-B61A-7C6FECB1F988}" type="slidenum">
              <a:rPr lang="en-US"/>
              <a:pPr>
                <a:defRPr/>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a:xfrm>
            <a:off x="152400" y="6356350"/>
            <a:ext cx="2895600" cy="365125"/>
          </a:xfrm>
          <a:prstGeom prst="rect">
            <a:avLst/>
          </a:prstGeom>
        </p:spPr>
        <p:txBody>
          <a:bodyPr/>
          <a:lstStyle>
            <a:lvl1pPr algn="ctr" eaLnBrk="0" hangingPunct="0">
              <a:defRPr sz="1400">
                <a:cs typeface="+mn-cs"/>
              </a:defRPr>
            </a:lvl1pPr>
          </a:lstStyle>
          <a:p>
            <a:pPr>
              <a:defRPr/>
            </a:pPr>
            <a:r>
              <a:rPr lang="en-US" smtClean="0"/>
              <a:t>Early Childhood Outcomes Center</a:t>
            </a:r>
            <a:endParaRPr lang="en-US"/>
          </a:p>
        </p:txBody>
      </p:sp>
      <p:sp>
        <p:nvSpPr>
          <p:cNvPr id="3" name="Slide Number Placeholder 11"/>
          <p:cNvSpPr>
            <a:spLocks noGrp="1"/>
          </p:cNvSpPr>
          <p:nvPr>
            <p:ph type="sldNum" sz="quarter" idx="11"/>
          </p:nvPr>
        </p:nvSpPr>
        <p:spPr/>
        <p:txBody>
          <a:bodyPr/>
          <a:lstStyle>
            <a:lvl1pPr>
              <a:defRPr/>
            </a:lvl1pPr>
          </a:lstStyle>
          <a:p>
            <a:pPr>
              <a:defRPr/>
            </a:pPr>
            <a:fld id="{6A0B2CE8-5635-4051-96D6-9B04137C2961}" type="slidenum">
              <a:rPr lang="en-US"/>
              <a:pPr>
                <a:defRPr/>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86000"/>
            <a:ext cx="5111750" cy="3840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7"/>
          <p:cNvSpPr>
            <a:spLocks noGrp="1"/>
          </p:cNvSpPr>
          <p:nvPr>
            <p:ph type="sldNum" sz="quarter" idx="11"/>
          </p:nvPr>
        </p:nvSpPr>
        <p:spPr/>
        <p:txBody>
          <a:bodyPr/>
          <a:lstStyle>
            <a:lvl1pPr>
              <a:defRPr/>
            </a:lvl1pPr>
          </a:lstStyle>
          <a:p>
            <a:pPr>
              <a:defRPr/>
            </a:pPr>
            <a:fld id="{D0E1B9C2-64B0-457F-9ECE-DB0F21A466F2}" type="slidenum">
              <a:rPr lang="en-US"/>
              <a:pPr>
                <a:defRPr/>
              </a:pPr>
              <a:t>‹#›</a:t>
            </a:fld>
            <a:endParaRPr lang="en-US" dirty="0"/>
          </a:p>
        </p:txBody>
      </p:sp>
      <p:sp>
        <p:nvSpPr>
          <p:cNvPr id="7" name="Footer Placeholder 8"/>
          <p:cNvSpPr>
            <a:spLocks noGrp="1"/>
          </p:cNvSpPr>
          <p:nvPr>
            <p:ph type="ftr" sz="quarter" idx="12"/>
          </p:nvPr>
        </p:nvSpPr>
        <p:spPr>
          <a:xfrm>
            <a:off x="152400" y="6356350"/>
            <a:ext cx="2895600" cy="365125"/>
          </a:xfrm>
          <a:prstGeom prst="rect">
            <a:avLst/>
          </a:prstGeom>
        </p:spPr>
        <p:txBody>
          <a:bodyPr/>
          <a:lstStyle>
            <a:lvl1pPr algn="ctr" eaLnBrk="0" hangingPunct="0">
              <a:defRPr sz="1400">
                <a:cs typeface="+mn-cs"/>
              </a:defRPr>
            </a:lvl1pPr>
          </a:lstStyle>
          <a:p>
            <a:pPr>
              <a:defRPr/>
            </a:pPr>
            <a:r>
              <a:rPr lang="en-US" smtClean="0"/>
              <a:t>Early Childhood Outcomes Center</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81200"/>
            <a:ext cx="5111750" cy="4144963"/>
          </a:xfrm>
          <a:prstGeom prst="rect">
            <a:avLst/>
          </a:prstGeom>
        </p:spPr>
        <p:txBody>
          <a:bodyPr/>
          <a:lstStyle>
            <a:lvl1pPr>
              <a:defRPr sz="3200">
                <a:solidFill>
                  <a:srgbClr val="000099"/>
                </a:solidFill>
              </a:defRPr>
            </a:lvl1pPr>
            <a:lvl2pPr>
              <a:defRPr sz="2800">
                <a:solidFill>
                  <a:srgbClr val="000099"/>
                </a:solidFill>
              </a:defRPr>
            </a:lvl2pPr>
            <a:lvl3pPr>
              <a:defRPr sz="2400">
                <a:solidFill>
                  <a:srgbClr val="000099"/>
                </a:solidFill>
              </a:defRPr>
            </a:lvl3pPr>
            <a:lvl4pPr>
              <a:defRPr sz="2000">
                <a:solidFill>
                  <a:srgbClr val="000099"/>
                </a:solidFill>
              </a:defRPr>
            </a:lvl4pPr>
            <a:lvl5pPr>
              <a:defRPr sz="2000">
                <a:solidFill>
                  <a:srgbClr val="000099"/>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81200"/>
            <a:ext cx="3008313" cy="4144963"/>
          </a:xfrm>
          <a:prstGeom prst="rect">
            <a:avLst/>
          </a:prstGeom>
        </p:spPr>
        <p:txBody>
          <a:bodyPr/>
          <a:lstStyle>
            <a:lvl1pPr marL="0" indent="0">
              <a:buNone/>
              <a:defRPr sz="1400">
                <a:solidFill>
                  <a:srgbClr val="00009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a:defRPr/>
            </a:pPr>
            <a:r>
              <a:rPr lang="en-US"/>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A41EB6A4-6F90-4E4E-984D-6C8F046B7AB7}"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a:xfrm>
            <a:off x="152400" y="6356350"/>
            <a:ext cx="2895600" cy="365125"/>
          </a:xfrm>
          <a:prstGeom prst="rect">
            <a:avLst/>
          </a:prstGeom>
        </p:spPr>
        <p:txBody>
          <a:bodyPr/>
          <a:lstStyle>
            <a:lvl1pPr algn="ctr" eaLnBrk="0" hangingPunct="0">
              <a:defRPr sz="1400">
                <a:cs typeface="+mn-cs"/>
              </a:defRPr>
            </a:lvl1pPr>
          </a:lstStyle>
          <a:p>
            <a:pPr>
              <a:defRPr/>
            </a:pPr>
            <a:r>
              <a:rPr lang="en-US" smtClean="0"/>
              <a:t>Early Childhood Outcomes Center</a:t>
            </a:r>
            <a:endParaRPr lang="en-US"/>
          </a:p>
        </p:txBody>
      </p:sp>
      <p:sp>
        <p:nvSpPr>
          <p:cNvPr id="6" name="Slide Number Placeholder 11"/>
          <p:cNvSpPr>
            <a:spLocks noGrp="1"/>
          </p:cNvSpPr>
          <p:nvPr>
            <p:ph type="sldNum" sz="quarter" idx="11"/>
          </p:nvPr>
        </p:nvSpPr>
        <p:spPr/>
        <p:txBody>
          <a:bodyPr/>
          <a:lstStyle>
            <a:lvl1pPr>
              <a:defRPr/>
            </a:lvl1pPr>
          </a:lstStyle>
          <a:p>
            <a:pPr>
              <a:defRPr/>
            </a:pPr>
            <a:fld id="{C0E50ACA-D292-4F0A-886A-05E801AB94F8}" type="slidenum">
              <a:rPr lang="en-US"/>
              <a:pPr>
                <a:defRPr/>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a:xfrm>
            <a:off x="152400" y="6356350"/>
            <a:ext cx="2895600" cy="365125"/>
          </a:xfrm>
          <a:prstGeom prst="rect">
            <a:avLst/>
          </a:prstGeom>
        </p:spPr>
        <p:txBody>
          <a:bodyPr/>
          <a:lstStyle>
            <a:lvl1pPr algn="ctr" eaLnBrk="0" hangingPunct="0">
              <a:defRPr sz="1400">
                <a:cs typeface="+mn-cs"/>
              </a:defRPr>
            </a:lvl1pPr>
          </a:lstStyle>
          <a:p>
            <a:pPr>
              <a:defRPr/>
            </a:pPr>
            <a:r>
              <a:rPr lang="en-US" smtClean="0"/>
              <a:t>Early Childhood Outcomes Center</a:t>
            </a:r>
            <a:endParaRPr lang="en-US"/>
          </a:p>
        </p:txBody>
      </p:sp>
      <p:sp>
        <p:nvSpPr>
          <p:cNvPr id="5" name="Slide Number Placeholder 11"/>
          <p:cNvSpPr>
            <a:spLocks noGrp="1"/>
          </p:cNvSpPr>
          <p:nvPr>
            <p:ph type="sldNum" sz="quarter" idx="11"/>
          </p:nvPr>
        </p:nvSpPr>
        <p:spPr/>
        <p:txBody>
          <a:bodyPr/>
          <a:lstStyle>
            <a:lvl1pPr>
              <a:defRPr/>
            </a:lvl1pPr>
          </a:lstStyle>
          <a:p>
            <a:pPr>
              <a:defRPr/>
            </a:pPr>
            <a:fld id="{E156B047-5327-4E05-B5C9-4A65ACAAC62E}" type="slidenum">
              <a:rPr lang="en-US"/>
              <a:pPr>
                <a:defRPr/>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BB825B1D-8588-4CB7-9FDE-47551A5D9D8A}"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a:xfrm>
            <a:off x="152400" y="6356350"/>
            <a:ext cx="2895600" cy="365125"/>
          </a:xfrm>
          <a:prstGeom prst="rect">
            <a:avLst/>
          </a:prstGeom>
        </p:spPr>
        <p:txBody>
          <a:bodyPr/>
          <a:lstStyle>
            <a:lvl1pPr algn="ctr" eaLnBrk="0" hangingPunct="0">
              <a:defRPr sz="1400">
                <a:cs typeface="+mn-cs"/>
              </a:defRPr>
            </a:lvl1pPr>
          </a:lstStyle>
          <a:p>
            <a:pPr>
              <a:defRPr/>
            </a:pPr>
            <a:r>
              <a:rPr lang="en-US" smtClean="0"/>
              <a:t>Early Childhood Outcomes Center</a:t>
            </a:r>
            <a:endParaRPr lang="en-US"/>
          </a:p>
        </p:txBody>
      </p:sp>
      <p:sp>
        <p:nvSpPr>
          <p:cNvPr id="5" name="Slide Number Placeholder 11"/>
          <p:cNvSpPr>
            <a:spLocks noGrp="1"/>
          </p:cNvSpPr>
          <p:nvPr>
            <p:ph type="sldNum" sz="quarter" idx="11"/>
          </p:nvPr>
        </p:nvSpPr>
        <p:spPr/>
        <p:txBody>
          <a:bodyPr/>
          <a:lstStyle>
            <a:lvl1pPr>
              <a:defRPr/>
            </a:lvl1pPr>
          </a:lstStyle>
          <a:p>
            <a:pPr>
              <a:defRPr/>
            </a:pPr>
            <a:fld id="{8B15E017-A409-4592-8492-5892F800909B}" type="slidenum">
              <a:rPr lang="en-US"/>
              <a:pPr>
                <a:defRPr/>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a:xfrm>
            <a:off x="152400" y="6356350"/>
            <a:ext cx="2895600" cy="365125"/>
          </a:xfrm>
          <a:prstGeom prst="rect">
            <a:avLst/>
          </a:prstGeom>
        </p:spPr>
        <p:txBody>
          <a:bodyPr/>
          <a:lstStyle>
            <a:lvl1pPr algn="ctr" eaLnBrk="0" hangingPunct="0">
              <a:defRPr sz="1400">
                <a:cs typeface="+mn-cs"/>
              </a:defRPr>
            </a:lvl1pPr>
          </a:lstStyle>
          <a:p>
            <a:pPr>
              <a:defRPr/>
            </a:pPr>
            <a:r>
              <a:rPr lang="en-US" smtClean="0"/>
              <a:t>Early Childhood Outcomes Center</a:t>
            </a:r>
            <a:endParaRPr lang="en-US"/>
          </a:p>
        </p:txBody>
      </p:sp>
      <p:sp>
        <p:nvSpPr>
          <p:cNvPr id="6" name="Slide Number Placeholder 11"/>
          <p:cNvSpPr>
            <a:spLocks noGrp="1"/>
          </p:cNvSpPr>
          <p:nvPr>
            <p:ph type="sldNum" sz="quarter" idx="11"/>
          </p:nvPr>
        </p:nvSpPr>
        <p:spPr/>
        <p:txBody>
          <a:bodyPr/>
          <a:lstStyle>
            <a:lvl1pPr>
              <a:defRPr/>
            </a:lvl1pPr>
          </a:lstStyle>
          <a:p>
            <a:pPr>
              <a:defRPr/>
            </a:pPr>
            <a:fld id="{A50F403D-41F3-4B21-86E6-401D09DDAEA3}" type="slidenum">
              <a:rPr lang="en-US"/>
              <a:pPr>
                <a:defRPr/>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286001"/>
            <a:ext cx="4040188"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286001"/>
            <a:ext cx="4041775"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a:xfrm>
            <a:off x="152400" y="6356350"/>
            <a:ext cx="2895600" cy="365125"/>
          </a:xfrm>
          <a:prstGeom prst="rect">
            <a:avLst/>
          </a:prstGeom>
        </p:spPr>
        <p:txBody>
          <a:bodyPr/>
          <a:lstStyle>
            <a:lvl1pPr algn="ctr" eaLnBrk="0" hangingPunct="0">
              <a:defRPr>
                <a:cs typeface="+mn-cs"/>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162D6585-DF02-48F4-B987-8ED0E2BBEF1F}" type="slidenum">
              <a:rPr lang="en-US"/>
              <a:pPr>
                <a:defRPr/>
              </a:pPr>
              <a:t>‹#›</a:t>
            </a:fld>
            <a:endParaRPr lang="en-US" dirty="0"/>
          </a:p>
        </p:txBody>
      </p:sp>
      <p:sp>
        <p:nvSpPr>
          <p:cNvPr id="8" name="Date Placeholder 12"/>
          <p:cNvSpPr>
            <a:spLocks noGrp="1"/>
          </p:cNvSpPr>
          <p:nvPr>
            <p:ph type="dt" sz="half" idx="12"/>
          </p:nvPr>
        </p:nvSpPr>
        <p:spPr>
          <a:xfrm>
            <a:off x="457200" y="6356350"/>
            <a:ext cx="2133600" cy="365125"/>
          </a:xfrm>
          <a:prstGeom prst="rect">
            <a:avLst/>
          </a:prstGeom>
        </p:spPr>
        <p:txBody>
          <a:bodyPr/>
          <a:lstStyle>
            <a:lvl1pPr algn="ctr" eaLnBrk="0" hangingPunct="0">
              <a:defRPr>
                <a:cs typeface="+mn-cs"/>
              </a:defRPr>
            </a:lvl1pPr>
          </a:lstStyle>
          <a:p>
            <a:pPr>
              <a:defRPr/>
            </a:pPr>
            <a:fld id="{8911CE0F-84AC-4981-9343-326923FBF03D}" type="datetime1">
              <a:rPr lang="en-US"/>
              <a:pPr>
                <a:defRPr/>
              </a:pPr>
              <a:t>11/13/2013</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a:xfrm>
            <a:off x="152400" y="6356350"/>
            <a:ext cx="2895600" cy="365125"/>
          </a:xfrm>
          <a:prstGeom prst="rect">
            <a:avLst/>
          </a:prstGeom>
        </p:spPr>
        <p:txBody>
          <a:bodyPr/>
          <a:lstStyle>
            <a:lvl1pPr algn="ctr" eaLnBrk="0" hangingPunct="0">
              <a:defRPr sz="1400">
                <a:cs typeface="+mn-cs"/>
              </a:defRPr>
            </a:lvl1pPr>
          </a:lstStyle>
          <a:p>
            <a:pPr>
              <a:defRPr/>
            </a:pPr>
            <a:r>
              <a:rPr lang="en-US" smtClean="0"/>
              <a:t>Early Childhood Outcomes Center</a:t>
            </a:r>
            <a:endParaRPr lang="en-US"/>
          </a:p>
        </p:txBody>
      </p:sp>
      <p:sp>
        <p:nvSpPr>
          <p:cNvPr id="4" name="Slide Number Placeholder 11"/>
          <p:cNvSpPr>
            <a:spLocks noGrp="1"/>
          </p:cNvSpPr>
          <p:nvPr>
            <p:ph type="sldNum" sz="quarter" idx="11"/>
          </p:nvPr>
        </p:nvSpPr>
        <p:spPr/>
        <p:txBody>
          <a:bodyPr/>
          <a:lstStyle>
            <a:lvl1pPr>
              <a:defRPr/>
            </a:lvl1pPr>
          </a:lstStyle>
          <a:p>
            <a:pPr>
              <a:defRPr/>
            </a:pPr>
            <a:fld id="{4FB53CA2-986B-4D5D-BCF4-FDC8FE4E93A2}" type="slidenum">
              <a:rPr lang="en-US"/>
              <a:pPr>
                <a:defRPr/>
              </a:pPr>
              <a:t>‹#›</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a:xfrm>
            <a:off x="152400" y="6356350"/>
            <a:ext cx="2895600" cy="365125"/>
          </a:xfrm>
          <a:prstGeom prst="rect">
            <a:avLst/>
          </a:prstGeom>
        </p:spPr>
        <p:txBody>
          <a:bodyPr/>
          <a:lstStyle>
            <a:lvl1pPr algn="ctr" eaLnBrk="0" hangingPunct="0">
              <a:defRPr sz="1400">
                <a:cs typeface="+mn-cs"/>
              </a:defRPr>
            </a:lvl1pPr>
          </a:lstStyle>
          <a:p>
            <a:pPr>
              <a:defRPr/>
            </a:pPr>
            <a:r>
              <a:rPr lang="en-US" smtClean="0"/>
              <a:t>Early Childhood Outcomes Center</a:t>
            </a:r>
            <a:endParaRPr lang="en-US"/>
          </a:p>
        </p:txBody>
      </p:sp>
      <p:sp>
        <p:nvSpPr>
          <p:cNvPr id="3" name="Slide Number Placeholder 11"/>
          <p:cNvSpPr>
            <a:spLocks noGrp="1"/>
          </p:cNvSpPr>
          <p:nvPr>
            <p:ph type="sldNum" sz="quarter" idx="11"/>
          </p:nvPr>
        </p:nvSpPr>
        <p:spPr/>
        <p:txBody>
          <a:bodyPr/>
          <a:lstStyle>
            <a:lvl1pPr>
              <a:defRPr/>
            </a:lvl1pPr>
          </a:lstStyle>
          <a:p>
            <a:pPr>
              <a:defRPr/>
            </a:pPr>
            <a:fld id="{9FAA21AA-0F6A-42DB-976C-78DBD1982572}" type="slidenum">
              <a:rPr lang="en-US"/>
              <a:pPr>
                <a:defRPr/>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86000"/>
            <a:ext cx="5111750" cy="3840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7"/>
          <p:cNvSpPr>
            <a:spLocks noGrp="1"/>
          </p:cNvSpPr>
          <p:nvPr>
            <p:ph type="sldNum" sz="quarter" idx="11"/>
          </p:nvPr>
        </p:nvSpPr>
        <p:spPr/>
        <p:txBody>
          <a:bodyPr/>
          <a:lstStyle>
            <a:lvl1pPr>
              <a:defRPr/>
            </a:lvl1pPr>
          </a:lstStyle>
          <a:p>
            <a:pPr>
              <a:defRPr/>
            </a:pPr>
            <a:fld id="{65BEDAEE-996B-4401-9B13-65DB533885EB}" type="slidenum">
              <a:rPr lang="en-US"/>
              <a:pPr>
                <a:defRPr/>
              </a:pPr>
              <a:t>‹#›</a:t>
            </a:fld>
            <a:endParaRPr lang="en-US" dirty="0"/>
          </a:p>
        </p:txBody>
      </p:sp>
      <p:sp>
        <p:nvSpPr>
          <p:cNvPr id="7" name="Footer Placeholder 8"/>
          <p:cNvSpPr>
            <a:spLocks noGrp="1"/>
          </p:cNvSpPr>
          <p:nvPr>
            <p:ph type="ftr" sz="quarter" idx="12"/>
          </p:nvPr>
        </p:nvSpPr>
        <p:spPr>
          <a:xfrm>
            <a:off x="152400" y="6356350"/>
            <a:ext cx="2895600" cy="365125"/>
          </a:xfrm>
          <a:prstGeom prst="rect">
            <a:avLst/>
          </a:prstGeom>
        </p:spPr>
        <p:txBody>
          <a:bodyPr/>
          <a:lstStyle>
            <a:lvl1pPr algn="ctr" eaLnBrk="0" hangingPunct="0">
              <a:defRPr sz="1400">
                <a:cs typeface="+mn-cs"/>
              </a:defRPr>
            </a:lvl1pPr>
          </a:lstStyle>
          <a:p>
            <a:pPr>
              <a:defRPr/>
            </a:pPr>
            <a:r>
              <a:rPr lang="en-US" smtClean="0"/>
              <a:t>Early Childhood Outcomes Center</a:t>
            </a:r>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a:xfrm>
            <a:off x="152400" y="6356350"/>
            <a:ext cx="2895600" cy="365125"/>
          </a:xfrm>
          <a:prstGeom prst="rect">
            <a:avLst/>
          </a:prstGeom>
        </p:spPr>
        <p:txBody>
          <a:bodyPr/>
          <a:lstStyle>
            <a:lvl1pPr algn="ctr" eaLnBrk="0" hangingPunct="0">
              <a:defRPr sz="1400">
                <a:cs typeface="+mn-cs"/>
              </a:defRPr>
            </a:lvl1pPr>
          </a:lstStyle>
          <a:p>
            <a:pPr>
              <a:defRPr/>
            </a:pPr>
            <a:r>
              <a:rPr lang="en-US" smtClean="0"/>
              <a:t>Early Childhood Outcomes Center</a:t>
            </a:r>
            <a:endParaRPr lang="en-US"/>
          </a:p>
        </p:txBody>
      </p:sp>
      <p:sp>
        <p:nvSpPr>
          <p:cNvPr id="6" name="Slide Number Placeholder 11"/>
          <p:cNvSpPr>
            <a:spLocks noGrp="1"/>
          </p:cNvSpPr>
          <p:nvPr>
            <p:ph type="sldNum" sz="quarter" idx="11"/>
          </p:nvPr>
        </p:nvSpPr>
        <p:spPr/>
        <p:txBody>
          <a:bodyPr/>
          <a:lstStyle>
            <a:lvl1pPr>
              <a:defRPr/>
            </a:lvl1pPr>
          </a:lstStyle>
          <a:p>
            <a:pPr>
              <a:defRPr/>
            </a:pPr>
            <a:fld id="{1B920802-E918-4B58-BA56-0458FFF32AC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a:defRPr/>
            </a:pPr>
            <a:r>
              <a:rPr lang="en-US"/>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16576183-2EAB-4236-9C2D-CD5E68925DA5}"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11"/>
          <p:cNvSpPr>
            <a:spLocks noGrp="1"/>
          </p:cNvSpPr>
          <p:nvPr>
            <p:ph type="sldNum" sz="quarter" idx="10"/>
          </p:nvPr>
        </p:nvSpPr>
        <p:spPr/>
        <p:txBody>
          <a:bodyPr/>
          <a:lstStyle>
            <a:lvl1pPr>
              <a:defRPr/>
            </a:lvl1pPr>
          </a:lstStyle>
          <a:p>
            <a:pPr>
              <a:defRPr/>
            </a:pPr>
            <a:fld id="{A02EC6CB-61EE-410A-A9ED-B617933E65CF}" type="slidenum">
              <a:rPr lang="en-US"/>
              <a:pPr>
                <a:defRPr/>
              </a:pPr>
              <a:t>‹#›</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1"/>
          <p:cNvSpPr>
            <a:spLocks noGrp="1"/>
          </p:cNvSpPr>
          <p:nvPr>
            <p:ph type="sldNum" sz="quarter" idx="10"/>
          </p:nvPr>
        </p:nvSpPr>
        <p:spPr/>
        <p:txBody>
          <a:bodyPr/>
          <a:lstStyle>
            <a:lvl1pPr>
              <a:defRPr/>
            </a:lvl1pPr>
          </a:lstStyle>
          <a:p>
            <a:pPr>
              <a:defRPr/>
            </a:pPr>
            <a:fld id="{31EB27D5-9FE2-45B4-B382-A68F76994014}" type="slidenum">
              <a:rPr lang="en-US"/>
              <a:pPr>
                <a:defRPr/>
              </a:pPr>
              <a:t>‹#›</a:t>
            </a:fld>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1"/>
          <p:cNvSpPr>
            <a:spLocks noGrp="1"/>
          </p:cNvSpPr>
          <p:nvPr>
            <p:ph type="sldNum" sz="quarter" idx="10"/>
          </p:nvPr>
        </p:nvSpPr>
        <p:spPr/>
        <p:txBody>
          <a:bodyPr/>
          <a:lstStyle>
            <a:lvl1pPr>
              <a:defRPr/>
            </a:lvl1pPr>
          </a:lstStyle>
          <a:p>
            <a:pPr>
              <a:defRPr/>
            </a:pPr>
            <a:fld id="{135B245E-871A-492C-B095-EDEA08136111}" type="slidenum">
              <a:rPr lang="en-US"/>
              <a:pPr>
                <a:defRPr/>
              </a:pPr>
              <a:t>‹#›</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6000"/>
            <a:ext cx="8229600" cy="3840163"/>
          </a:xfrm>
          <a:prstGeom prst="rect">
            <a:avLst/>
          </a:prstGeo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latin typeface="Calisto MT" pitchFamily="18" charset="0"/>
              </a:defRPr>
            </a:lvl1pPr>
          </a:lstStyle>
          <a:p>
            <a:pPr>
              <a:defRPr/>
            </a:pPr>
            <a:fld id="{A16BC478-DA37-4AA0-BB58-E4FAC38A2556}" type="slidenum">
              <a:rPr lang="en-US"/>
              <a:pPr>
                <a:defRPr/>
              </a:pPr>
              <a:t>‹#›</a:t>
            </a:fld>
            <a:endParaRPr lang="en-US" dirty="0"/>
          </a:p>
        </p:txBody>
      </p:sp>
    </p:spTree>
    <p:extLst>
      <p:ext uri="{BB962C8B-B14F-4D97-AF65-F5344CB8AC3E}">
        <p14:creationId xmlns:p14="http://schemas.microsoft.com/office/powerpoint/2010/main" val="41469287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4272204-52BB-4E89-B6F9-4E04230537CB}" type="datetimeFigureOut">
              <a:rPr lang="en-US"/>
              <a:pPr>
                <a:defRPr/>
              </a:pPr>
              <a:t>11/13/2013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8BDEF4-1947-40FE-AC0F-4FE0B7C1FF5C}"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272204-52BB-4E89-B6F9-4E04230537CB}" type="datetimeFigureOut">
              <a:rPr lang="en-US"/>
              <a:pPr>
                <a:defRPr/>
              </a:pPr>
              <a:t>11/13/2013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86859C-4FE5-4BD9-AC55-B2C5307FB4B4}"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5800" y="28194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C122BC51-F2CC-4271-A850-FDB5941A19AD}"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4272204-52BB-4E89-B6F9-4E04230537CB}" type="datetimeFigureOut">
              <a:rPr lang="en-US"/>
              <a:pPr>
                <a:defRPr/>
              </a:pPr>
              <a:t>11/13/2013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EE74BF-EE3C-4808-AED9-DB438CC3C8BE}"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4272204-52BB-4E89-B6F9-4E04230537CB}" type="datetimeFigureOut">
              <a:rPr lang="en-US"/>
              <a:pPr>
                <a:defRPr/>
              </a:pPr>
              <a:t>11/13/2013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C722153-BA1A-4538-9984-F7A3C21EFE05}"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4272204-52BB-4E89-B6F9-4E04230537CB}" type="datetimeFigureOut">
              <a:rPr lang="en-US"/>
              <a:pPr>
                <a:defRPr/>
              </a:pPr>
              <a:t>11/13/2013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B2EB0B4-4348-49D3-BA91-001412D66B0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11.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2.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image" Target="../media/image4.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4.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image" Target="../media/image2.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theme" Target="../theme/theme5.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5.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image" Target="../media/image1.png"/><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theme" Target="../theme/theme7.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image" Target="../media/image2.png"/><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theme" Target="../theme/theme8.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95000"/>
            <a:alpha val="63000"/>
          </a:schemeClr>
        </a:solidFill>
        <a:effectLst/>
      </p:bgPr>
    </p:bg>
    <p:spTree>
      <p:nvGrpSpPr>
        <p:cNvPr id="1" name=""/>
        <p:cNvGrpSpPr/>
        <p:nvPr/>
      </p:nvGrpSpPr>
      <p:grpSpPr>
        <a:xfrm>
          <a:off x="0" y="0"/>
          <a:ext cx="0" cy="0"/>
          <a:chOff x="0" y="0"/>
          <a:chExt cx="0" cy="0"/>
        </a:xfrm>
      </p:grpSpPr>
      <p:sp>
        <p:nvSpPr>
          <p:cNvPr id="1026" name="Rectangle 19"/>
          <p:cNvSpPr>
            <a:spLocks noChangeArrowheads="1"/>
          </p:cNvSpPr>
          <p:nvPr/>
        </p:nvSpPr>
        <p:spPr bwMode="auto">
          <a:xfrm>
            <a:off x="381000" y="304800"/>
            <a:ext cx="8534400" cy="1219200"/>
          </a:xfrm>
          <a:prstGeom prst="rect">
            <a:avLst/>
          </a:prstGeom>
          <a:solidFill>
            <a:srgbClr val="4E2AB8"/>
          </a:solidFill>
          <a:ln w="9525" algn="ctr">
            <a:noFill/>
            <a:miter lim="800000"/>
            <a:headEnd/>
            <a:tailEnd/>
          </a:ln>
        </p:spPr>
        <p:txBody>
          <a:bodyPr wrap="none" anchor="ctr"/>
          <a:lstStyle/>
          <a:p>
            <a:pPr algn="ctr" eaLnBrk="0" hangingPunct="0"/>
            <a:endParaRPr lang="en-US"/>
          </a:p>
        </p:txBody>
      </p:sp>
      <p:sp>
        <p:nvSpPr>
          <p:cNvPr id="1027" name="Rectangle 2"/>
          <p:cNvSpPr>
            <a:spLocks noGrp="1" noChangeArrowheads="1"/>
          </p:cNvSpPr>
          <p:nvPr>
            <p:ph type="title"/>
          </p:nvPr>
        </p:nvSpPr>
        <p:spPr bwMode="auto">
          <a:xfrm>
            <a:off x="533400" y="2743200"/>
            <a:ext cx="8077200" cy="3276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Box 9"/>
          <p:cNvSpPr txBox="1">
            <a:spLocks noChangeArrowheads="1"/>
          </p:cNvSpPr>
          <p:nvPr/>
        </p:nvSpPr>
        <p:spPr bwMode="auto">
          <a:xfrm>
            <a:off x="914400" y="12192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l" eaLnBrk="1" hangingPunct="1">
              <a:spcBef>
                <a:spcPct val="50000"/>
              </a:spcBef>
              <a:defRPr/>
            </a:pPr>
            <a:endParaRPr lang="en-US" sz="1800" smtClean="0">
              <a:solidFill>
                <a:schemeClr val="tx1"/>
              </a:solidFill>
            </a:endParaRPr>
          </a:p>
        </p:txBody>
      </p:sp>
      <p:sp>
        <p:nvSpPr>
          <p:cNvPr id="1029" name="Oval 11"/>
          <p:cNvSpPr>
            <a:spLocks noChangeArrowheads="1"/>
          </p:cNvSpPr>
          <p:nvPr/>
        </p:nvSpPr>
        <p:spPr bwMode="auto">
          <a:xfrm>
            <a:off x="457200" y="1143000"/>
            <a:ext cx="1600200" cy="1524000"/>
          </a:xfrm>
          <a:prstGeom prst="ellipse">
            <a:avLst/>
          </a:prstGeom>
          <a:noFill/>
          <a:ln w="9525" algn="ctr">
            <a:solidFill>
              <a:srgbClr val="339933">
                <a:alpha val="0"/>
              </a:srgbClr>
            </a:solidFill>
            <a:round/>
            <a:headEnd/>
            <a:tailEnd/>
          </a:ln>
        </p:spPr>
        <p:txBody>
          <a:bodyPr/>
          <a:lstStyle/>
          <a:p>
            <a:pPr algn="r"/>
            <a:endParaRPr lang="en-US" sz="1800">
              <a:solidFill>
                <a:schemeClr val="tx1"/>
              </a:solidFill>
            </a:endParaRPr>
          </a:p>
        </p:txBody>
      </p:sp>
      <p:pic>
        <p:nvPicPr>
          <p:cNvPr id="1030" name="Picture 12" descr="pink shirt girl"/>
          <p:cNvPicPr>
            <a:picLocks noChangeAspect="1" noChangeArrowheads="1"/>
          </p:cNvPicPr>
          <p:nvPr/>
        </p:nvPicPr>
        <p:blipFill>
          <a:blip r:embed="rId15" cstate="print"/>
          <a:srcRect/>
          <a:stretch>
            <a:fillRect/>
          </a:stretch>
        </p:blipFill>
        <p:spPr bwMode="auto">
          <a:xfrm>
            <a:off x="7924800" y="304800"/>
            <a:ext cx="876300" cy="876300"/>
          </a:xfrm>
          <a:prstGeom prst="rect">
            <a:avLst/>
          </a:prstGeom>
          <a:noFill/>
          <a:ln w="9525">
            <a:noFill/>
            <a:miter lim="800000"/>
            <a:headEnd/>
            <a:tailEnd/>
          </a:ln>
        </p:spPr>
      </p:pic>
      <p:pic>
        <p:nvPicPr>
          <p:cNvPr id="1031" name="Picture 14" descr="blond_happy_baby"/>
          <p:cNvPicPr>
            <a:picLocks noChangeAspect="1" noChangeArrowheads="1"/>
          </p:cNvPicPr>
          <p:nvPr/>
        </p:nvPicPr>
        <p:blipFill>
          <a:blip r:embed="rId16" cstate="print"/>
          <a:srcRect/>
          <a:stretch>
            <a:fillRect/>
          </a:stretch>
        </p:blipFill>
        <p:spPr bwMode="auto">
          <a:xfrm>
            <a:off x="6705600" y="304800"/>
            <a:ext cx="895350" cy="881063"/>
          </a:xfrm>
          <a:prstGeom prst="rect">
            <a:avLst/>
          </a:prstGeom>
          <a:noFill/>
          <a:ln w="9525">
            <a:noFill/>
            <a:miter lim="800000"/>
            <a:headEnd/>
            <a:tailEnd/>
          </a:ln>
        </p:spPr>
      </p:pic>
      <p:pic>
        <p:nvPicPr>
          <p:cNvPr id="1032" name="Picture 16" descr="girl_with_ball"/>
          <p:cNvPicPr>
            <a:picLocks noChangeAspect="1" noChangeArrowheads="1"/>
          </p:cNvPicPr>
          <p:nvPr/>
        </p:nvPicPr>
        <p:blipFill>
          <a:blip r:embed="rId17" cstate="print"/>
          <a:srcRect/>
          <a:stretch>
            <a:fillRect/>
          </a:stretch>
        </p:blipFill>
        <p:spPr bwMode="auto">
          <a:xfrm>
            <a:off x="5486400" y="381000"/>
            <a:ext cx="819150" cy="806450"/>
          </a:xfrm>
          <a:prstGeom prst="rect">
            <a:avLst/>
          </a:prstGeom>
          <a:noFill/>
          <a:ln w="9525">
            <a:noFill/>
            <a:miter lim="800000"/>
            <a:headEnd/>
            <a:tailEnd/>
          </a:ln>
        </p:spPr>
      </p:pic>
      <p:pic>
        <p:nvPicPr>
          <p:cNvPr id="1033" name="Picture 15" descr="girl_in_wheelchair"/>
          <p:cNvPicPr>
            <a:picLocks noChangeAspect="1" noChangeArrowheads="1"/>
          </p:cNvPicPr>
          <p:nvPr/>
        </p:nvPicPr>
        <p:blipFill>
          <a:blip r:embed="rId18" cstate="print"/>
          <a:srcRect/>
          <a:stretch>
            <a:fillRect/>
          </a:stretch>
        </p:blipFill>
        <p:spPr bwMode="auto">
          <a:xfrm>
            <a:off x="6096000" y="685800"/>
            <a:ext cx="838200" cy="825500"/>
          </a:xfrm>
          <a:prstGeom prst="rect">
            <a:avLst/>
          </a:prstGeom>
          <a:noFill/>
          <a:ln w="9525">
            <a:noFill/>
            <a:miter lim="800000"/>
            <a:headEnd/>
            <a:tailEnd/>
          </a:ln>
        </p:spPr>
      </p:pic>
      <p:pic>
        <p:nvPicPr>
          <p:cNvPr id="1034" name="Picture 13" descr="tie_dye_boy"/>
          <p:cNvPicPr>
            <a:picLocks noChangeAspect="1" noChangeArrowheads="1"/>
          </p:cNvPicPr>
          <p:nvPr/>
        </p:nvPicPr>
        <p:blipFill>
          <a:blip r:embed="rId19" cstate="print"/>
          <a:srcRect/>
          <a:stretch>
            <a:fillRect/>
          </a:stretch>
        </p:blipFill>
        <p:spPr bwMode="auto">
          <a:xfrm>
            <a:off x="7315200" y="609600"/>
            <a:ext cx="895350" cy="881063"/>
          </a:xfrm>
          <a:prstGeom prst="rect">
            <a:avLst/>
          </a:prstGeom>
          <a:noFill/>
          <a:ln w="9525">
            <a:noFill/>
            <a:miter lim="800000"/>
            <a:headEnd/>
            <a:tailEnd/>
          </a:ln>
        </p:spPr>
      </p:pic>
      <p:pic>
        <p:nvPicPr>
          <p:cNvPr id="1035" name="Picture 17" descr="eco_round_logo_w_purple"/>
          <p:cNvPicPr>
            <a:picLocks noChangeAspect="1" noChangeArrowheads="1"/>
          </p:cNvPicPr>
          <p:nvPr/>
        </p:nvPicPr>
        <p:blipFill>
          <a:blip r:embed="rId20" cstate="print"/>
          <a:srcRect/>
          <a:stretch>
            <a:fillRect/>
          </a:stretch>
        </p:blipFill>
        <p:spPr bwMode="auto">
          <a:xfrm>
            <a:off x="304800" y="228600"/>
            <a:ext cx="1905000" cy="1700213"/>
          </a:xfrm>
          <a:prstGeom prst="rect">
            <a:avLst/>
          </a:prstGeom>
          <a:noFill/>
          <a:ln w="9525">
            <a:noFill/>
            <a:miter lim="800000"/>
            <a:headEnd/>
            <a:tailEnd/>
          </a:ln>
        </p:spPr>
      </p:pic>
      <p:sp>
        <p:nvSpPr>
          <p:cNvPr id="19" name="Slide Number Placeholder 1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rgbClr val="000099"/>
                </a:solidFill>
                <a:latin typeface="Arial" charset="0"/>
                <a:cs typeface="+mn-cs"/>
              </a:defRPr>
            </a:lvl1pPr>
          </a:lstStyle>
          <a:p>
            <a:pPr>
              <a:defRPr/>
            </a:pPr>
            <a:fld id="{CA8C7F45-80E9-415E-B8B4-B65C50FF00D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339" r:id="rId1"/>
    <p:sldLayoutId id="2147485340" r:id="rId2"/>
    <p:sldLayoutId id="2147485279" r:id="rId3"/>
    <p:sldLayoutId id="2147485280" r:id="rId4"/>
    <p:sldLayoutId id="2147485281" r:id="rId5"/>
    <p:sldLayoutId id="2147485282" r:id="rId6"/>
    <p:sldLayoutId id="2147485283" r:id="rId7"/>
    <p:sldLayoutId id="2147485284" r:id="rId8"/>
    <p:sldLayoutId id="2147485285" r:id="rId9"/>
    <p:sldLayoutId id="2147485341" r:id="rId10"/>
    <p:sldLayoutId id="2147485342" r:id="rId11"/>
    <p:sldLayoutId id="2147485382" r:id="rId12"/>
    <p:sldLayoutId id="2147485389" r:id="rId13"/>
  </p:sldLayoutIdLst>
  <p:hf hdr="0" dt="0"/>
  <p:txStyles>
    <p:titleStyle>
      <a:lvl1pPr algn="r" rtl="0" eaLnBrk="0" fontAlgn="base" hangingPunct="0">
        <a:spcBef>
          <a:spcPct val="0"/>
        </a:spcBef>
        <a:spcAft>
          <a:spcPct val="0"/>
        </a:spcAft>
        <a:defRPr sz="3600" b="1">
          <a:solidFill>
            <a:srgbClr val="224568"/>
          </a:solidFill>
          <a:latin typeface="Calisto MT" pitchFamily="18" charset="0"/>
          <a:ea typeface="+mj-ea"/>
          <a:cs typeface="+mj-cs"/>
        </a:defRPr>
      </a:lvl1pPr>
      <a:lvl2pPr algn="r" rtl="0" eaLnBrk="0" fontAlgn="base" hangingPunct="0">
        <a:spcBef>
          <a:spcPct val="0"/>
        </a:spcBef>
        <a:spcAft>
          <a:spcPct val="0"/>
        </a:spcAft>
        <a:defRPr sz="3600" b="1">
          <a:solidFill>
            <a:srgbClr val="224568"/>
          </a:solidFill>
          <a:latin typeface="Calisto MT" pitchFamily="18" charset="0"/>
        </a:defRPr>
      </a:lvl2pPr>
      <a:lvl3pPr algn="r" rtl="0" eaLnBrk="0" fontAlgn="base" hangingPunct="0">
        <a:spcBef>
          <a:spcPct val="0"/>
        </a:spcBef>
        <a:spcAft>
          <a:spcPct val="0"/>
        </a:spcAft>
        <a:defRPr sz="3600" b="1">
          <a:solidFill>
            <a:srgbClr val="224568"/>
          </a:solidFill>
          <a:latin typeface="Calisto MT" pitchFamily="18" charset="0"/>
        </a:defRPr>
      </a:lvl3pPr>
      <a:lvl4pPr algn="r" rtl="0" eaLnBrk="0" fontAlgn="base" hangingPunct="0">
        <a:spcBef>
          <a:spcPct val="0"/>
        </a:spcBef>
        <a:spcAft>
          <a:spcPct val="0"/>
        </a:spcAft>
        <a:defRPr sz="3600" b="1">
          <a:solidFill>
            <a:srgbClr val="224568"/>
          </a:solidFill>
          <a:latin typeface="Calisto MT" pitchFamily="18" charset="0"/>
        </a:defRPr>
      </a:lvl4pPr>
      <a:lvl5pPr algn="r" rtl="0" eaLnBrk="0" fontAlgn="base" hangingPunct="0">
        <a:spcBef>
          <a:spcPct val="0"/>
        </a:spcBef>
        <a:spcAft>
          <a:spcPct val="0"/>
        </a:spcAft>
        <a:defRPr sz="3600" b="1">
          <a:solidFill>
            <a:srgbClr val="224568"/>
          </a:solidFill>
          <a:latin typeface="Calisto MT" pitchFamily="18" charset="0"/>
        </a:defRPr>
      </a:lvl5pPr>
      <a:lvl6pPr marL="457200" algn="r" rtl="0" fontAlgn="base">
        <a:spcBef>
          <a:spcPct val="0"/>
        </a:spcBef>
        <a:spcAft>
          <a:spcPct val="0"/>
        </a:spcAft>
        <a:defRPr sz="4400">
          <a:solidFill>
            <a:schemeClr val="tx1"/>
          </a:solidFill>
          <a:latin typeface="Arial" charset="0"/>
        </a:defRPr>
      </a:lvl6pPr>
      <a:lvl7pPr marL="914400" algn="r" rtl="0" fontAlgn="base">
        <a:spcBef>
          <a:spcPct val="0"/>
        </a:spcBef>
        <a:spcAft>
          <a:spcPct val="0"/>
        </a:spcAft>
        <a:defRPr sz="4400">
          <a:solidFill>
            <a:schemeClr val="tx1"/>
          </a:solidFill>
          <a:latin typeface="Arial" charset="0"/>
        </a:defRPr>
      </a:lvl7pPr>
      <a:lvl8pPr marL="1371600" algn="r" rtl="0" fontAlgn="base">
        <a:spcBef>
          <a:spcPct val="0"/>
        </a:spcBef>
        <a:spcAft>
          <a:spcPct val="0"/>
        </a:spcAft>
        <a:defRPr sz="4400">
          <a:solidFill>
            <a:schemeClr val="tx1"/>
          </a:solidFill>
          <a:latin typeface="Arial" charset="0"/>
        </a:defRPr>
      </a:lvl8pPr>
      <a:lvl9pPr marL="1828800" algn="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95000"/>
            <a:alpha val="63000"/>
          </a:schemeClr>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Box 9"/>
          <p:cNvSpPr txBox="1">
            <a:spLocks noChangeArrowheads="1"/>
          </p:cNvSpPr>
          <p:nvPr/>
        </p:nvSpPr>
        <p:spPr bwMode="auto">
          <a:xfrm>
            <a:off x="914400" y="12192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l" eaLnBrk="1" hangingPunct="1">
              <a:spcBef>
                <a:spcPct val="50000"/>
              </a:spcBef>
              <a:defRPr/>
            </a:pPr>
            <a:endParaRPr lang="en-US" sz="1800" smtClean="0">
              <a:solidFill>
                <a:srgbClr val="000000"/>
              </a:solidFill>
            </a:endParaRP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rgbClr val="224568"/>
                </a:solidFill>
                <a:latin typeface="Calisto MT" pitchFamily="18" charset="0"/>
                <a:cs typeface="+mn-cs"/>
              </a:defRPr>
            </a:lvl1pPr>
          </a:lstStyle>
          <a:p>
            <a:pPr>
              <a:defRPr/>
            </a:pPr>
            <a:fld id="{889D8975-062E-4BE5-ABFC-313A3077296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328" r:id="rId1"/>
    <p:sldLayoutId id="2147485383" r:id="rId2"/>
  </p:sldLayoutIdLst>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95000"/>
            <a:alpha val="63000"/>
          </a:schemeClr>
        </a:solidFill>
        <a:effectLst/>
      </p:bgPr>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fld id="{D4272204-52BB-4E89-B6F9-4E04230537CB}" type="datetimeFigureOut">
              <a:rPr lang="en-US"/>
              <a:pPr>
                <a:defRPr/>
              </a:pPr>
              <a:t>11/13/2013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AE119FC8-22BE-4DCF-893F-827F0EE63EF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29" r:id="rId1"/>
    <p:sldLayoutId id="2147485330" r:id="rId2"/>
    <p:sldLayoutId id="2147485377" r:id="rId3"/>
    <p:sldLayoutId id="2147485331" r:id="rId4"/>
    <p:sldLayoutId id="2147485332" r:id="rId5"/>
    <p:sldLayoutId id="2147485333" r:id="rId6"/>
    <p:sldLayoutId id="2147485334" r:id="rId7"/>
    <p:sldLayoutId id="2147485335" r:id="rId8"/>
    <p:sldLayoutId id="2147485336" r:id="rId9"/>
    <p:sldLayoutId id="2147485337" r:id="rId10"/>
    <p:sldLayoutId id="214748533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2916139071"/>
      </p:ext>
    </p:extLst>
  </p:cSld>
  <p:clrMap bg1="lt1" tx1="dk1" bg2="lt2" tx2="dk2" accent1="accent1" accent2="accent2" accent3="accent3" accent4="accent4" accent5="accent5" accent6="accent6" hlink="hlink" folHlink="folHlink"/>
  <p:sldLayoutIdLst>
    <p:sldLayoutId id="2147485391" r:id="rId1"/>
    <p:sldLayoutId id="2147485392" r:id="rId2"/>
    <p:sldLayoutId id="2147485393" r:id="rId3"/>
    <p:sldLayoutId id="2147485394" r:id="rId4"/>
    <p:sldLayoutId id="2147485395" r:id="rId5"/>
    <p:sldLayoutId id="2147485396" r:id="rId6"/>
    <p:sldLayoutId id="2147485397" r:id="rId7"/>
    <p:sldLayoutId id="2147485398" r:id="rId8"/>
    <p:sldLayoutId id="2147485399" r:id="rId9"/>
    <p:sldLayoutId id="2147485400" r:id="rId10"/>
    <p:sldLayoutId id="2147485401" r:id="rId11"/>
  </p:sldLayoutIdLst>
  <p:timing>
    <p:tnLst>
      <p:par>
        <p:cTn id="1" dur="indefinite" restart="never" nodeType="tmRoot"/>
      </p:par>
    </p:tnLst>
  </p:timing>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95000"/>
            <a:alpha val="6300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2667000"/>
            <a:ext cx="82296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Text Box 9"/>
          <p:cNvSpPr txBox="1">
            <a:spLocks noChangeArrowheads="1"/>
          </p:cNvSpPr>
          <p:nvPr/>
        </p:nvSpPr>
        <p:spPr bwMode="auto">
          <a:xfrm>
            <a:off x="914400" y="12192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l" eaLnBrk="1" hangingPunct="1">
              <a:spcBef>
                <a:spcPct val="50000"/>
              </a:spcBef>
              <a:defRPr/>
            </a:pPr>
            <a:endParaRPr lang="en-US" sz="1800" smtClean="0">
              <a:solidFill>
                <a:schemeClr val="tx1"/>
              </a:solidFill>
            </a:endParaRPr>
          </a:p>
        </p:txBody>
      </p:sp>
      <p:sp>
        <p:nvSpPr>
          <p:cNvPr id="2053" name="Rectangle 11"/>
          <p:cNvSpPr>
            <a:spLocks noChangeArrowheads="1"/>
          </p:cNvSpPr>
          <p:nvPr/>
        </p:nvSpPr>
        <p:spPr bwMode="auto">
          <a:xfrm>
            <a:off x="457200" y="1600200"/>
            <a:ext cx="8229600" cy="533400"/>
          </a:xfrm>
          <a:prstGeom prst="rect">
            <a:avLst/>
          </a:prstGeom>
          <a:solidFill>
            <a:srgbClr val="4E2AB8"/>
          </a:solidFill>
          <a:ln w="9525">
            <a:solidFill>
              <a:srgbClr val="666699"/>
            </a:solidFill>
            <a:miter lim="800000"/>
            <a:headEnd/>
            <a:tailEnd/>
          </a:ln>
        </p:spPr>
        <p:txBody>
          <a:bodyPr wrap="none" anchor="ctr"/>
          <a:lstStyle/>
          <a:p>
            <a:pPr algn="ctr" eaLnBrk="0" hangingPunct="0"/>
            <a:endParaRPr lang="en-US"/>
          </a:p>
        </p:txBody>
      </p:sp>
      <p:pic>
        <p:nvPicPr>
          <p:cNvPr id="2054" name="Picture 14" descr="girl_with_ball"/>
          <p:cNvPicPr>
            <a:picLocks noChangeAspect="1" noChangeArrowheads="1"/>
          </p:cNvPicPr>
          <p:nvPr/>
        </p:nvPicPr>
        <p:blipFill>
          <a:blip r:embed="rId15" cstate="print"/>
          <a:srcRect/>
          <a:stretch>
            <a:fillRect/>
          </a:stretch>
        </p:blipFill>
        <p:spPr bwMode="auto">
          <a:xfrm>
            <a:off x="7162800" y="903915"/>
            <a:ext cx="1371600" cy="1350335"/>
          </a:xfrm>
          <a:prstGeom prst="rect">
            <a:avLst/>
          </a:prstGeom>
          <a:noFill/>
          <a:ln w="9525">
            <a:noFill/>
            <a:miter lim="800000"/>
            <a:headEnd/>
            <a:tailEnd/>
          </a:ln>
        </p:spPr>
      </p:pic>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eaLnBrk="0" hangingPunct="0">
              <a:defRPr sz="1200">
                <a:solidFill>
                  <a:srgbClr val="224568"/>
                </a:solidFill>
                <a:latin typeface="Arial" charset="0"/>
                <a:cs typeface="+mn-cs"/>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rgbClr val="224568"/>
                </a:solidFill>
                <a:latin typeface="Arial" charset="0"/>
                <a:cs typeface="+mn-cs"/>
              </a:defRPr>
            </a:lvl1pPr>
          </a:lstStyle>
          <a:p>
            <a:pPr>
              <a:defRPr/>
            </a:pPr>
            <a:fld id="{A9147A59-1BC6-40BA-9669-64FB5D335E6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286" r:id="rId1"/>
    <p:sldLayoutId id="2147485343" r:id="rId2"/>
    <p:sldLayoutId id="2147485287" r:id="rId3"/>
    <p:sldLayoutId id="2147485344" r:id="rId4"/>
    <p:sldLayoutId id="2147485345" r:id="rId5"/>
    <p:sldLayoutId id="2147485288" r:id="rId6"/>
    <p:sldLayoutId id="2147485289" r:id="rId7"/>
    <p:sldLayoutId id="2147485346" r:id="rId8"/>
    <p:sldLayoutId id="2147485290" r:id="rId9"/>
    <p:sldLayoutId id="2147485291" r:id="rId10"/>
    <p:sldLayoutId id="2147485348" r:id="rId11"/>
    <p:sldLayoutId id="2147485378" r:id="rId12"/>
    <p:sldLayoutId id="2147485388" r:id="rId13"/>
  </p:sldLayoutIdLst>
  <p:hf hdr="0" dt="0"/>
  <p:txStyles>
    <p:titleStyle>
      <a:lvl1pPr algn="ctr" rtl="0" eaLnBrk="0" fontAlgn="base" hangingPunct="0">
        <a:spcBef>
          <a:spcPct val="0"/>
        </a:spcBef>
        <a:spcAft>
          <a:spcPct val="0"/>
        </a:spcAft>
        <a:defRPr sz="3600" b="1">
          <a:solidFill>
            <a:srgbClr val="224568"/>
          </a:solidFill>
          <a:latin typeface="Calisto MT" pitchFamily="18" charset="0"/>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Calisto MT" pitchFamily="18"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Calisto MT" pitchFamily="18"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Calisto MT" pitchFamily="18"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Calisto MT" pitchFamily="18"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Calisto MT" pitchFamily="18" charset="0"/>
          <a:ea typeface="+mn-ea"/>
          <a:cs typeface="+mn-cs"/>
        </a:defRPr>
      </a:lvl1pPr>
      <a:lvl2pPr marL="742950" indent="-285750" algn="l" rtl="0" eaLnBrk="0" fontAlgn="base" hangingPunct="0">
        <a:spcBef>
          <a:spcPct val="20000"/>
        </a:spcBef>
        <a:spcAft>
          <a:spcPct val="0"/>
        </a:spcAft>
        <a:buChar char="–"/>
        <a:defRPr sz="2800">
          <a:solidFill>
            <a:srgbClr val="224568"/>
          </a:solidFill>
          <a:latin typeface="Calisto MT" pitchFamily="18" charset="0"/>
        </a:defRPr>
      </a:lvl2pPr>
      <a:lvl3pPr marL="1143000" indent="-228600" algn="l" rtl="0" eaLnBrk="0" fontAlgn="base" hangingPunct="0">
        <a:spcBef>
          <a:spcPct val="20000"/>
        </a:spcBef>
        <a:spcAft>
          <a:spcPct val="0"/>
        </a:spcAft>
        <a:buChar char="•"/>
        <a:defRPr sz="2400">
          <a:solidFill>
            <a:srgbClr val="224568"/>
          </a:solidFill>
          <a:latin typeface="Calisto MT" pitchFamily="18" charset="0"/>
        </a:defRPr>
      </a:lvl3pPr>
      <a:lvl4pPr marL="1600200" indent="-228600" algn="l" rtl="0" eaLnBrk="0" fontAlgn="base" hangingPunct="0">
        <a:spcBef>
          <a:spcPct val="20000"/>
        </a:spcBef>
        <a:spcAft>
          <a:spcPct val="0"/>
        </a:spcAft>
        <a:buChar char="–"/>
        <a:defRPr sz="2000">
          <a:solidFill>
            <a:srgbClr val="224568"/>
          </a:solidFill>
          <a:latin typeface="Calisto MT" pitchFamily="18" charset="0"/>
        </a:defRPr>
      </a:lvl4pPr>
      <a:lvl5pPr marL="2057400" indent="-228600" algn="l" rtl="0" eaLnBrk="0" fontAlgn="base" hangingPunct="0">
        <a:spcBef>
          <a:spcPct val="20000"/>
        </a:spcBef>
        <a:spcAft>
          <a:spcPct val="0"/>
        </a:spcAft>
        <a:buChar char="»"/>
        <a:defRPr sz="2000">
          <a:solidFill>
            <a:srgbClr val="224568"/>
          </a:solidFill>
          <a:latin typeface="Calisto MT"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95000"/>
            <a:alpha val="63000"/>
          </a:schemeClr>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fld id="{7AEE3B5B-88EA-47E0-A879-A6F722CF586D}" type="datetimeFigureOut">
              <a:rPr lang="en-US"/>
              <a:pPr>
                <a:defRPr/>
              </a:pPr>
              <a:t>11/13/2013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DBE03F7A-4B44-4C99-8AA5-BA263C8DA59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292" r:id="rId1"/>
    <p:sldLayoutId id="2147485293" r:id="rId2"/>
    <p:sldLayoutId id="2147485294" r:id="rId3"/>
    <p:sldLayoutId id="2147485295" r:id="rId4"/>
    <p:sldLayoutId id="2147485296" r:id="rId5"/>
    <p:sldLayoutId id="2147485297" r:id="rId6"/>
    <p:sldLayoutId id="2147485298" r:id="rId7"/>
    <p:sldLayoutId id="2147485299" r:id="rId8"/>
    <p:sldLayoutId id="2147485300" r:id="rId9"/>
    <p:sldLayoutId id="2147485301" r:id="rId10"/>
    <p:sldLayoutId id="214748530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95000"/>
            <a:alpha val="6300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2667000"/>
            <a:ext cx="82296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Text Box 9"/>
          <p:cNvSpPr txBox="1">
            <a:spLocks noChangeArrowheads="1"/>
          </p:cNvSpPr>
          <p:nvPr/>
        </p:nvSpPr>
        <p:spPr bwMode="auto">
          <a:xfrm>
            <a:off x="914400" y="12192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l" eaLnBrk="1" hangingPunct="1">
              <a:spcBef>
                <a:spcPct val="50000"/>
              </a:spcBef>
              <a:defRPr/>
            </a:pPr>
            <a:endParaRPr lang="en-US" sz="1800" smtClean="0">
              <a:solidFill>
                <a:schemeClr val="tx1"/>
              </a:solidFill>
            </a:endParaRPr>
          </a:p>
        </p:txBody>
      </p:sp>
      <p:sp>
        <p:nvSpPr>
          <p:cNvPr id="4101" name="Rectangle 11"/>
          <p:cNvSpPr>
            <a:spLocks noChangeArrowheads="1"/>
          </p:cNvSpPr>
          <p:nvPr/>
        </p:nvSpPr>
        <p:spPr bwMode="auto">
          <a:xfrm>
            <a:off x="457200" y="1600200"/>
            <a:ext cx="8229600" cy="533400"/>
          </a:xfrm>
          <a:prstGeom prst="rect">
            <a:avLst/>
          </a:prstGeom>
          <a:solidFill>
            <a:srgbClr val="4E2AB8"/>
          </a:solidFill>
          <a:ln w="9525">
            <a:solidFill>
              <a:srgbClr val="666699"/>
            </a:solidFill>
            <a:miter lim="800000"/>
            <a:headEnd/>
            <a:tailEnd/>
          </a:ln>
        </p:spPr>
        <p:txBody>
          <a:bodyPr wrap="none" anchor="ctr"/>
          <a:lstStyle/>
          <a:p>
            <a:pPr algn="ctr" eaLnBrk="0" hangingPunct="0"/>
            <a:endParaRPr lang="en-US"/>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rgbClr val="224568"/>
                </a:solidFill>
                <a:latin typeface="Calisto MT" pitchFamily="18" charset="0"/>
                <a:cs typeface="+mn-cs"/>
              </a:defRPr>
            </a:lvl1pPr>
          </a:lstStyle>
          <a:p>
            <a:pPr>
              <a:defRPr/>
            </a:pPr>
            <a:fld id="{B1A72FE2-7545-413F-8888-41061AB66CE3}" type="slidenum">
              <a:rPr lang="en-US"/>
              <a:pPr>
                <a:defRPr/>
              </a:pPr>
              <a:t>‹#›</a:t>
            </a:fld>
            <a:endParaRPr lang="en-US" dirty="0"/>
          </a:p>
        </p:txBody>
      </p:sp>
      <p:pic>
        <p:nvPicPr>
          <p:cNvPr id="4103" name="Picture 15" descr="girl_in_wheelchair"/>
          <p:cNvPicPr>
            <a:picLocks noChangeAspect="1" noChangeArrowheads="1"/>
          </p:cNvPicPr>
          <p:nvPr/>
        </p:nvPicPr>
        <p:blipFill>
          <a:blip r:embed="rId12" cstate="print"/>
          <a:srcRect/>
          <a:stretch>
            <a:fillRect/>
          </a:stretch>
        </p:blipFill>
        <p:spPr bwMode="auto">
          <a:xfrm>
            <a:off x="7086600" y="919307"/>
            <a:ext cx="1371600" cy="135081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303" r:id="rId1"/>
    <p:sldLayoutId id="2147485350" r:id="rId2"/>
    <p:sldLayoutId id="2147485304" r:id="rId3"/>
    <p:sldLayoutId id="2147485305" r:id="rId4"/>
    <p:sldLayoutId id="2147485306" r:id="rId5"/>
    <p:sldLayoutId id="2147485307" r:id="rId6"/>
    <p:sldLayoutId id="2147485308" r:id="rId7"/>
    <p:sldLayoutId id="2147485309" r:id="rId8"/>
    <p:sldLayoutId id="2147485310" r:id="rId9"/>
    <p:sldLayoutId id="2147485351" r:id="rId10"/>
  </p:sldLayoutIdLst>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95000"/>
            <a:alpha val="63000"/>
          </a:schemeClr>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2667000"/>
            <a:ext cx="82296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Text Box 9"/>
          <p:cNvSpPr txBox="1">
            <a:spLocks noChangeArrowheads="1"/>
          </p:cNvSpPr>
          <p:nvPr/>
        </p:nvSpPr>
        <p:spPr bwMode="auto">
          <a:xfrm>
            <a:off x="914400" y="12192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l" eaLnBrk="1" hangingPunct="1">
              <a:spcBef>
                <a:spcPct val="50000"/>
              </a:spcBef>
              <a:defRPr/>
            </a:pPr>
            <a:endParaRPr lang="en-US" sz="1800" smtClean="0">
              <a:solidFill>
                <a:schemeClr val="tx1"/>
              </a:solidFill>
            </a:endParaRPr>
          </a:p>
        </p:txBody>
      </p:sp>
      <p:sp>
        <p:nvSpPr>
          <p:cNvPr id="5125" name="Rectangle 11"/>
          <p:cNvSpPr>
            <a:spLocks noChangeArrowheads="1"/>
          </p:cNvSpPr>
          <p:nvPr/>
        </p:nvSpPr>
        <p:spPr bwMode="auto">
          <a:xfrm>
            <a:off x="457200" y="1600200"/>
            <a:ext cx="8229600" cy="533400"/>
          </a:xfrm>
          <a:prstGeom prst="rect">
            <a:avLst/>
          </a:prstGeom>
          <a:solidFill>
            <a:srgbClr val="4E2AB8"/>
          </a:solidFill>
          <a:ln w="9525">
            <a:solidFill>
              <a:srgbClr val="666699"/>
            </a:solidFill>
            <a:miter lim="800000"/>
            <a:headEnd/>
            <a:tailEnd/>
          </a:ln>
        </p:spPr>
        <p:txBody>
          <a:bodyPr wrap="none" anchor="ctr"/>
          <a:lstStyle/>
          <a:p>
            <a:pPr algn="ctr" eaLnBrk="0" hangingPunct="0"/>
            <a:endParaRPr lang="en-US"/>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rgbClr val="224568"/>
                </a:solidFill>
                <a:latin typeface="Calisto MT" pitchFamily="18" charset="0"/>
                <a:cs typeface="+mn-cs"/>
              </a:defRPr>
            </a:lvl1pPr>
          </a:lstStyle>
          <a:p>
            <a:pPr>
              <a:defRPr/>
            </a:pPr>
            <a:fld id="{440B6690-C2B1-48B1-A1FA-1EDCB43BED59}" type="slidenum">
              <a:rPr lang="en-US"/>
              <a:pPr>
                <a:defRPr/>
              </a:pPr>
              <a:t>‹#›</a:t>
            </a:fld>
            <a:endParaRPr lang="en-US" dirty="0"/>
          </a:p>
        </p:txBody>
      </p:sp>
      <p:pic>
        <p:nvPicPr>
          <p:cNvPr id="5127" name="Picture 14" descr="blond_happy_baby"/>
          <p:cNvPicPr>
            <a:picLocks noChangeAspect="1" noChangeArrowheads="1"/>
          </p:cNvPicPr>
          <p:nvPr/>
        </p:nvPicPr>
        <p:blipFill>
          <a:blip r:embed="rId12" cstate="print"/>
          <a:srcRect/>
          <a:stretch>
            <a:fillRect/>
          </a:stretch>
        </p:blipFill>
        <p:spPr bwMode="auto">
          <a:xfrm>
            <a:off x="7241693" y="1051974"/>
            <a:ext cx="1294369" cy="127371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311" r:id="rId1"/>
    <p:sldLayoutId id="2147485352" r:id="rId2"/>
    <p:sldLayoutId id="2147485312" r:id="rId3"/>
    <p:sldLayoutId id="2147485313" r:id="rId4"/>
    <p:sldLayoutId id="2147485314" r:id="rId5"/>
    <p:sldLayoutId id="2147485315" r:id="rId6"/>
    <p:sldLayoutId id="2147485316" r:id="rId7"/>
    <p:sldLayoutId id="2147485353" r:id="rId8"/>
    <p:sldLayoutId id="2147485317" r:id="rId9"/>
    <p:sldLayoutId id="2147485354" r:id="rId10"/>
  </p:sldLayoutIdLst>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95000"/>
            <a:alpha val="63000"/>
          </a:schemeClr>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2667000"/>
            <a:ext cx="82296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Text Box 9"/>
          <p:cNvSpPr txBox="1">
            <a:spLocks noChangeArrowheads="1"/>
          </p:cNvSpPr>
          <p:nvPr/>
        </p:nvSpPr>
        <p:spPr bwMode="auto">
          <a:xfrm>
            <a:off x="914400" y="12192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l" eaLnBrk="1" hangingPunct="1">
              <a:spcBef>
                <a:spcPct val="50000"/>
              </a:spcBef>
              <a:defRPr/>
            </a:pPr>
            <a:endParaRPr lang="en-US" sz="1800" smtClean="0">
              <a:solidFill>
                <a:schemeClr val="tx1"/>
              </a:solidFill>
            </a:endParaRPr>
          </a:p>
        </p:txBody>
      </p:sp>
      <p:sp>
        <p:nvSpPr>
          <p:cNvPr id="6149" name="Rectangle 11"/>
          <p:cNvSpPr>
            <a:spLocks noChangeArrowheads="1"/>
          </p:cNvSpPr>
          <p:nvPr/>
        </p:nvSpPr>
        <p:spPr bwMode="auto">
          <a:xfrm>
            <a:off x="457200" y="1600200"/>
            <a:ext cx="8229600" cy="533400"/>
          </a:xfrm>
          <a:prstGeom prst="rect">
            <a:avLst/>
          </a:prstGeom>
          <a:solidFill>
            <a:srgbClr val="4E2AB8"/>
          </a:solidFill>
          <a:ln w="9525">
            <a:solidFill>
              <a:srgbClr val="666699"/>
            </a:solidFill>
            <a:miter lim="800000"/>
            <a:headEnd/>
            <a:tailEnd/>
          </a:ln>
        </p:spPr>
        <p:txBody>
          <a:bodyPr wrap="none" anchor="ctr"/>
          <a:lstStyle/>
          <a:p>
            <a:pPr algn="ctr" eaLnBrk="0" hangingPunct="0"/>
            <a:endParaRPr lang="en-US"/>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rgbClr val="224568"/>
                </a:solidFill>
                <a:latin typeface="Calisto MT" pitchFamily="18" charset="0"/>
                <a:cs typeface="+mn-cs"/>
              </a:defRPr>
            </a:lvl1pPr>
          </a:lstStyle>
          <a:p>
            <a:pPr>
              <a:defRPr/>
            </a:pPr>
            <a:fld id="{1E3B5872-4393-4287-AFF6-B081CF6C2D07}" type="slidenum">
              <a:rPr lang="en-US"/>
              <a:pPr>
                <a:defRPr/>
              </a:pPr>
              <a:t>‹#›</a:t>
            </a:fld>
            <a:endParaRPr lang="en-US" dirty="0"/>
          </a:p>
        </p:txBody>
      </p:sp>
      <p:pic>
        <p:nvPicPr>
          <p:cNvPr id="6151" name="Picture 13" descr="tie_dye_boy"/>
          <p:cNvPicPr>
            <a:picLocks noChangeAspect="1" noChangeArrowheads="1"/>
          </p:cNvPicPr>
          <p:nvPr/>
        </p:nvPicPr>
        <p:blipFill>
          <a:blip r:embed="rId15" cstate="print"/>
          <a:srcRect/>
          <a:stretch>
            <a:fillRect/>
          </a:stretch>
        </p:blipFill>
        <p:spPr bwMode="auto">
          <a:xfrm>
            <a:off x="7239000" y="1050959"/>
            <a:ext cx="1295400" cy="127473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318" r:id="rId1"/>
    <p:sldLayoutId id="2147485355" r:id="rId2"/>
    <p:sldLayoutId id="2147485319" r:id="rId3"/>
    <p:sldLayoutId id="2147485320" r:id="rId4"/>
    <p:sldLayoutId id="2147485321" r:id="rId5"/>
    <p:sldLayoutId id="2147485322" r:id="rId6"/>
    <p:sldLayoutId id="2147485323" r:id="rId7"/>
    <p:sldLayoutId id="2147485324" r:id="rId8"/>
    <p:sldLayoutId id="2147485325" r:id="rId9"/>
    <p:sldLayoutId id="2147485356" r:id="rId10"/>
    <p:sldLayoutId id="2147485357" r:id="rId11"/>
    <p:sldLayoutId id="2147485379" r:id="rId12"/>
    <p:sldLayoutId id="2147485380" r:id="rId13"/>
  </p:sldLayoutIdLst>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95000"/>
            <a:alpha val="63000"/>
          </a:schemeClr>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2667000"/>
            <a:ext cx="82296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2" name="Text Box 9"/>
          <p:cNvSpPr txBox="1">
            <a:spLocks noChangeArrowheads="1"/>
          </p:cNvSpPr>
          <p:nvPr/>
        </p:nvSpPr>
        <p:spPr bwMode="auto">
          <a:xfrm>
            <a:off x="914400" y="12192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l" eaLnBrk="1" hangingPunct="1">
              <a:spcBef>
                <a:spcPct val="50000"/>
              </a:spcBef>
              <a:defRPr/>
            </a:pPr>
            <a:endParaRPr lang="en-US" sz="1800" smtClean="0">
              <a:solidFill>
                <a:schemeClr val="tx1"/>
              </a:solidFill>
            </a:endParaRPr>
          </a:p>
        </p:txBody>
      </p:sp>
      <p:sp>
        <p:nvSpPr>
          <p:cNvPr id="7173" name="Rectangle 11"/>
          <p:cNvSpPr>
            <a:spLocks noChangeArrowheads="1"/>
          </p:cNvSpPr>
          <p:nvPr/>
        </p:nvSpPr>
        <p:spPr bwMode="auto">
          <a:xfrm>
            <a:off x="457200" y="1600200"/>
            <a:ext cx="8229600" cy="533400"/>
          </a:xfrm>
          <a:prstGeom prst="rect">
            <a:avLst/>
          </a:prstGeom>
          <a:solidFill>
            <a:srgbClr val="4E2AB8"/>
          </a:solidFill>
          <a:ln w="9525">
            <a:solidFill>
              <a:srgbClr val="666699"/>
            </a:solidFill>
            <a:miter lim="800000"/>
            <a:headEnd/>
            <a:tailEnd/>
          </a:ln>
        </p:spPr>
        <p:txBody>
          <a:bodyPr wrap="none" anchor="ctr"/>
          <a:lstStyle/>
          <a:p>
            <a:pPr algn="ctr" eaLnBrk="0" hangingPunct="0"/>
            <a:endParaRPr lang="en-US"/>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rgbClr val="224568"/>
                </a:solidFill>
                <a:latin typeface="Arial" charset="0"/>
                <a:cs typeface="+mn-cs"/>
              </a:defRPr>
            </a:lvl1pPr>
          </a:lstStyle>
          <a:p>
            <a:pPr>
              <a:defRPr/>
            </a:pPr>
            <a:fld id="{2AD7DA77-FCB1-4983-8773-4425EB106907}" type="slidenum">
              <a:rPr lang="en-US"/>
              <a:pPr>
                <a:defRPr/>
              </a:pPr>
              <a:t>‹#›</a:t>
            </a:fld>
            <a:endParaRPr lang="en-US" dirty="0"/>
          </a:p>
        </p:txBody>
      </p:sp>
      <p:pic>
        <p:nvPicPr>
          <p:cNvPr id="7175" name="Picture 12" descr="pink shirt girl"/>
          <p:cNvPicPr>
            <a:picLocks noChangeAspect="1" noChangeArrowheads="1"/>
          </p:cNvPicPr>
          <p:nvPr/>
        </p:nvPicPr>
        <p:blipFill>
          <a:blip r:embed="rId12" cstate="print"/>
          <a:srcRect/>
          <a:stretch>
            <a:fillRect/>
          </a:stretch>
        </p:blipFill>
        <p:spPr bwMode="auto">
          <a:xfrm>
            <a:off x="7265447" y="990601"/>
            <a:ext cx="1330326" cy="133032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358" r:id="rId1"/>
    <p:sldLayoutId id="2147485359" r:id="rId2"/>
    <p:sldLayoutId id="2147485360" r:id="rId3"/>
    <p:sldLayoutId id="2147485361" r:id="rId4"/>
    <p:sldLayoutId id="2147485362" r:id="rId5"/>
    <p:sldLayoutId id="2147485363" r:id="rId6"/>
    <p:sldLayoutId id="2147485364" r:id="rId7"/>
    <p:sldLayoutId id="2147485365" r:id="rId8"/>
    <p:sldLayoutId id="2147485366" r:id="rId9"/>
    <p:sldLayoutId id="2147485367" r:id="rId10"/>
  </p:sldLayoutIdLst>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95000"/>
            <a:alpha val="63000"/>
          </a:schemeClr>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2667000"/>
            <a:ext cx="82296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Text Box 9"/>
          <p:cNvSpPr txBox="1">
            <a:spLocks noChangeArrowheads="1"/>
          </p:cNvSpPr>
          <p:nvPr/>
        </p:nvSpPr>
        <p:spPr bwMode="auto">
          <a:xfrm>
            <a:off x="914400" y="12192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l" eaLnBrk="1" hangingPunct="1">
              <a:spcBef>
                <a:spcPct val="50000"/>
              </a:spcBef>
              <a:defRPr/>
            </a:pPr>
            <a:endParaRPr lang="en-US" sz="1800" smtClean="0">
              <a:solidFill>
                <a:schemeClr val="tx1"/>
              </a:solidFill>
            </a:endParaRPr>
          </a:p>
        </p:txBody>
      </p:sp>
      <p:sp>
        <p:nvSpPr>
          <p:cNvPr id="8197" name="Rectangle 11"/>
          <p:cNvSpPr>
            <a:spLocks noChangeArrowheads="1"/>
          </p:cNvSpPr>
          <p:nvPr/>
        </p:nvSpPr>
        <p:spPr bwMode="auto">
          <a:xfrm>
            <a:off x="457200" y="1600200"/>
            <a:ext cx="8229600" cy="533400"/>
          </a:xfrm>
          <a:prstGeom prst="rect">
            <a:avLst/>
          </a:prstGeom>
          <a:solidFill>
            <a:srgbClr val="4E2AB8"/>
          </a:solidFill>
          <a:ln w="9525">
            <a:solidFill>
              <a:srgbClr val="666699"/>
            </a:solidFill>
            <a:miter lim="800000"/>
            <a:headEnd/>
            <a:tailEnd/>
          </a:ln>
        </p:spPr>
        <p:txBody>
          <a:bodyPr wrap="none" anchor="ctr"/>
          <a:lstStyle/>
          <a:p>
            <a:pPr algn="ctr" eaLnBrk="0" hangingPunct="0"/>
            <a:endParaRPr lang="en-US"/>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rgbClr val="224568"/>
                </a:solidFill>
                <a:latin typeface="Calisto MT" pitchFamily="18" charset="0"/>
                <a:cs typeface="+mn-cs"/>
              </a:defRPr>
            </a:lvl1pPr>
          </a:lstStyle>
          <a:p>
            <a:pPr>
              <a:defRPr/>
            </a:pPr>
            <a:fld id="{96C59FE7-48D4-4A3C-8C64-671804A71E57}" type="slidenum">
              <a:rPr lang="en-US"/>
              <a:pPr>
                <a:defRPr/>
              </a:pPr>
              <a:t>‹#›</a:t>
            </a:fld>
            <a:endParaRPr lang="en-US" dirty="0"/>
          </a:p>
        </p:txBody>
      </p:sp>
      <p:pic>
        <p:nvPicPr>
          <p:cNvPr id="8199" name="Picture 14" descr="blond_happy_baby"/>
          <p:cNvPicPr>
            <a:picLocks noChangeAspect="1" noChangeArrowheads="1"/>
          </p:cNvPicPr>
          <p:nvPr/>
        </p:nvPicPr>
        <p:blipFill>
          <a:blip r:embed="rId12" cstate="print"/>
          <a:srcRect/>
          <a:stretch>
            <a:fillRect/>
          </a:stretch>
        </p:blipFill>
        <p:spPr bwMode="auto">
          <a:xfrm>
            <a:off x="7240031" y="990600"/>
            <a:ext cx="1356737" cy="133508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368" r:id="rId1"/>
    <p:sldLayoutId id="2147485369" r:id="rId2"/>
    <p:sldLayoutId id="2147485370" r:id="rId3"/>
    <p:sldLayoutId id="2147485371" r:id="rId4"/>
    <p:sldLayoutId id="2147485372" r:id="rId5"/>
    <p:sldLayoutId id="2147485373" r:id="rId6"/>
    <p:sldLayoutId id="2147485374" r:id="rId7"/>
    <p:sldLayoutId id="2147485375" r:id="rId8"/>
    <p:sldLayoutId id="2147485376" r:id="rId9"/>
    <p:sldLayoutId id="2147485326" r:id="rId10"/>
  </p:sldLayoutIdLst>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95000"/>
            <a:alpha val="63000"/>
          </a:schemeClr>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Box 9"/>
          <p:cNvSpPr txBox="1">
            <a:spLocks noChangeArrowheads="1"/>
          </p:cNvSpPr>
          <p:nvPr/>
        </p:nvSpPr>
        <p:spPr bwMode="auto">
          <a:xfrm>
            <a:off x="914400" y="12192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l" eaLnBrk="1" hangingPunct="1">
              <a:spcBef>
                <a:spcPct val="50000"/>
              </a:spcBef>
              <a:defRPr/>
            </a:pPr>
            <a:endParaRPr lang="en-US" sz="1800" smtClean="0">
              <a:solidFill>
                <a:srgbClr val="000000"/>
              </a:solidFill>
            </a:endParaRP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rgbClr val="224568"/>
                </a:solidFill>
                <a:latin typeface="Calisto MT" pitchFamily="18" charset="0"/>
                <a:cs typeface="+mn-cs"/>
              </a:defRPr>
            </a:lvl1pPr>
          </a:lstStyle>
          <a:p>
            <a:pPr>
              <a:defRPr/>
            </a:pPr>
            <a:fld id="{5BE36F20-0571-44A6-8604-A1D3FB48004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327" r:id="rId1"/>
  </p:sldLayoutIdLst>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8.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file:///C:\Documents%20and%20Settings\khebbeler\My%20Documents\Projects\Ohio\Focus%20Group\Graphs_L2.pdf" TargetMode="External"/><Relationship Id="rId5" Type="http://schemas.openxmlformats.org/officeDocument/2006/relationships/image" Target="../media/image17.emf"/><Relationship Id="rId4" Type="http://schemas.openxmlformats.org/officeDocument/2006/relationships/oleObject" Target="file:///C:\Documents%20and%20Settings\khebbeler\My%20Documents\Projects\Ohio\Focus%20Group\Graphs_L.pdf"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file:///C:\Documents%20and%20Settings\khebbeler\My%20Documents\Projects\Ohio\Focus%20Group\Graphs_L2.pdf"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8.emf"/><Relationship Id="rId4" Type="http://schemas.openxmlformats.org/officeDocument/2006/relationships/oleObject" Target="file:///C:\Documents%20and%20Settings\khebbeler\My%20Documents\Projects\Ohio\Focus%20Group\Graphs_L2.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8.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file:///C:\Documents%20and%20Settings\khebbeler\My%20Documents\Projects\Ohio\Focus%20Group\Graphs_L2.pdf" TargetMode="External"/><Relationship Id="rId5" Type="http://schemas.openxmlformats.org/officeDocument/2006/relationships/image" Target="../media/image17.emf"/><Relationship Id="rId4" Type="http://schemas.openxmlformats.org/officeDocument/2006/relationships/oleObject" Target="file:///C:\Documents%20and%20Settings\khebbeler\My%20Documents\Projects\Ohio\Focus%20Group\Graphs_L.pdf"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investinginkids.info/your-taxes-preschool/" TargetMode="Externa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0.xml"/><Relationship Id="rId1" Type="http://schemas.openxmlformats.org/officeDocument/2006/relationships/vmlDrawing" Target="../drawings/vmlDrawing5.vml"/><Relationship Id="rId6" Type="http://schemas.openxmlformats.org/officeDocument/2006/relationships/image" Target="../media/image23.png"/><Relationship Id="rId5" Type="http://schemas.openxmlformats.org/officeDocument/2006/relationships/image" Target="../media/image25.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7.xml"/><Relationship Id="rId1" Type="http://schemas.openxmlformats.org/officeDocument/2006/relationships/vmlDrawing" Target="../drawings/vmlDrawing6.vml"/><Relationship Id="rId5" Type="http://schemas.openxmlformats.org/officeDocument/2006/relationships/image" Target="../media/image26.emf"/><Relationship Id="rId4" Type="http://schemas.openxmlformats.org/officeDocument/2006/relationships/oleObject" Target="../embeddings/Microsoft_Excel_97-2003_Worksheet1.xls"/></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9.xml"/><Relationship Id="rId1" Type="http://schemas.openxmlformats.org/officeDocument/2006/relationships/slideLayout" Target="../slideLayouts/slideLayout6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18.e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file:///C:\Documents%20and%20Settings\khebbeler\My%20Documents\Projects\Ohio\Focus%20Group\Graphs_L2.pdf" TargetMode="External"/><Relationship Id="rId5" Type="http://schemas.openxmlformats.org/officeDocument/2006/relationships/image" Target="../media/image17.emf"/><Relationship Id="rId4" Type="http://schemas.openxmlformats.org/officeDocument/2006/relationships/oleObject" Target="file:///C:\Documents%20and%20Settings\khebbeler\My%20Documents\Projects\Ohio\Focus%20Group\Graphs_L.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3.xml"/><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49.xml"/><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dec-sped.org/" TargetMode="Externa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3" Type="http://schemas.openxmlformats.org/officeDocument/2006/relationships/hyperlink" Target="http://www.dec-sped.org/uploads/docs/about_dec/position_concept_papers/PositionStatement_Inclusion_Joint_updated_May2009.pdf" TargetMode="External"/><Relationship Id="rId2" Type="http://schemas.openxmlformats.org/officeDocument/2006/relationships/notesSlide" Target="../notesSlides/notesSlide36.xml"/><Relationship Id="rId1" Type="http://schemas.openxmlformats.org/officeDocument/2006/relationships/slideLayout" Target="../slideLayouts/slideLayout59.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2.xml"/></Relationships>
</file>

<file path=ppt/slides/_rels/slide46.xml.rels><?xml version="1.0" encoding="UTF-8" standalone="yes"?>
<Relationships xmlns="http://schemas.openxmlformats.org/package/2006/relationships"><Relationship Id="rId3" Type="http://schemas.openxmlformats.org/officeDocument/2006/relationships/hyperlink" Target="http://projects.fpg.unc.edu/~eco/assets/pdfs/ECO_Outcomes_4-13-05.pdf" TargetMode="External"/><Relationship Id="rId2" Type="http://schemas.openxmlformats.org/officeDocument/2006/relationships/notesSlide" Target="../notesSlides/notesSlide40.xml"/><Relationship Id="rId1" Type="http://schemas.openxmlformats.org/officeDocument/2006/relationships/slideLayout" Target="../slideLayouts/slideLayout7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hyperlink" Target="http://projects.fpg.unc.edu/~eco/pages/videos.cfm" TargetMode="External"/><Relationship Id="rId2" Type="http://schemas.openxmlformats.org/officeDocument/2006/relationships/notesSlide" Target="../notesSlides/notesSlide42.xml"/><Relationship Id="rId1" Type="http://schemas.openxmlformats.org/officeDocument/2006/relationships/slideLayout" Target="../slideLayouts/slideLayout15.xml"/><Relationship Id="rId4" Type="http://schemas.openxmlformats.org/officeDocument/2006/relationships/image" Target="../media/image35.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9.xml"/><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6.xml"/><Relationship Id="rId1" Type="http://schemas.openxmlformats.org/officeDocument/2006/relationships/vmlDrawing" Target="../drawings/vmlDrawing8.vml"/><Relationship Id="rId5" Type="http://schemas.openxmlformats.org/officeDocument/2006/relationships/image" Target="../media/image36.emf"/><Relationship Id="rId4" Type="http://schemas.openxmlformats.org/officeDocument/2006/relationships/oleObject" Target="../embeddings/oleObject2.bin"/></Relationships>
</file>

<file path=ppt/slides/_rels/slide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6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2.xml"/></Relationships>
</file>

<file path=ppt/slides/_rels/slide6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8.xml"/><Relationship Id="rId1" Type="http://schemas.openxmlformats.org/officeDocument/2006/relationships/slideLayout" Target="../slideLayouts/slideLayout4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9.xml"/></Relationships>
</file>

<file path=ppt/slides/_rels/slide7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dasycenter.org/" TargetMode="External"/><Relationship Id="rId1" Type="http://schemas.openxmlformats.org/officeDocument/2006/relationships/slideLayout" Target="../slideLayouts/slideLayout10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62.xml"/><Relationship Id="rId7" Type="http://schemas.openxmlformats.org/officeDocument/2006/relationships/image" Target="../media/image18.emf"/><Relationship Id="rId2" Type="http://schemas.openxmlformats.org/officeDocument/2006/relationships/slideLayout" Target="../slideLayouts/slideLayout20.xml"/><Relationship Id="rId1" Type="http://schemas.openxmlformats.org/officeDocument/2006/relationships/vmlDrawing" Target="../drawings/vmlDrawing9.vml"/><Relationship Id="rId6" Type="http://schemas.openxmlformats.org/officeDocument/2006/relationships/oleObject" Target="file:///C:\Documents%20and%20Settings\khebbeler\My%20Documents\Projects\Ohio\Focus%20Group\Graphs_L2.pdf" TargetMode="External"/><Relationship Id="rId5" Type="http://schemas.openxmlformats.org/officeDocument/2006/relationships/image" Target="../media/image17.emf"/><Relationship Id="rId4" Type="http://schemas.openxmlformats.org/officeDocument/2006/relationships/oleObject" Target="file:///C:\Documents%20and%20Settings\khebbeler\My%20Documents\Projects\Ohio\Focus%20Group\Graphs_L.pdf"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6"/>
          <p:cNvSpPr>
            <a:spLocks noGrp="1"/>
          </p:cNvSpPr>
          <p:nvPr>
            <p:ph type="title"/>
          </p:nvPr>
        </p:nvSpPr>
        <p:spPr>
          <a:xfrm>
            <a:off x="973650" y="1371600"/>
            <a:ext cx="7408350" cy="5334000"/>
          </a:xfrm>
        </p:spPr>
        <p:txBody>
          <a:bodyPr/>
          <a:lstStyle/>
          <a:p>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400" dirty="0" smtClean="0">
                <a:latin typeface="+mn-lt"/>
              </a:rPr>
              <a:t>Kathy Hebbeler</a:t>
            </a:r>
            <a:br>
              <a:rPr lang="en-US" sz="2400" dirty="0" smtClean="0">
                <a:latin typeface="+mn-lt"/>
              </a:rPr>
            </a:br>
            <a:r>
              <a:rPr lang="en-US" sz="2400" dirty="0" smtClean="0">
                <a:latin typeface="+mn-lt"/>
              </a:rPr>
              <a:t>Early Childhood Outcomes Center</a:t>
            </a:r>
            <a:br>
              <a:rPr lang="en-US" sz="2400" dirty="0" smtClean="0">
                <a:latin typeface="+mn-lt"/>
              </a:rPr>
            </a:br>
            <a:r>
              <a:rPr lang="en-US" sz="2400" dirty="0" smtClean="0">
                <a:latin typeface="+mn-lt"/>
              </a:rPr>
              <a:t>SRI International</a:t>
            </a:r>
            <a:br>
              <a:rPr lang="en-US" sz="2400" dirty="0" smtClean="0">
                <a:latin typeface="+mn-lt"/>
              </a:rPr>
            </a:br>
            <a:endParaRPr lang="en-US" sz="2400" dirty="0" smtClean="0">
              <a:latin typeface="+mn-lt"/>
            </a:endParaRPr>
          </a:p>
        </p:txBody>
      </p:sp>
      <p:sp>
        <p:nvSpPr>
          <p:cNvPr id="52228" name="TextBox 7"/>
          <p:cNvSpPr txBox="1">
            <a:spLocks noChangeArrowheads="1"/>
          </p:cNvSpPr>
          <p:nvPr/>
        </p:nvSpPr>
        <p:spPr bwMode="auto">
          <a:xfrm>
            <a:off x="685800" y="1981200"/>
            <a:ext cx="7696200" cy="1754326"/>
          </a:xfrm>
          <a:prstGeom prst="rect">
            <a:avLst/>
          </a:prstGeom>
          <a:noFill/>
          <a:ln w="9525">
            <a:noFill/>
            <a:miter lim="800000"/>
            <a:headEnd/>
            <a:tailEnd/>
          </a:ln>
        </p:spPr>
        <p:txBody>
          <a:bodyPr wrap="square">
            <a:spAutoFit/>
          </a:bodyPr>
          <a:lstStyle/>
          <a:p>
            <a:pPr algn="ctr"/>
            <a:r>
              <a:rPr lang="en-US" sz="3600" b="1" dirty="0">
                <a:solidFill>
                  <a:srgbClr val="306F74"/>
                </a:solidFill>
              </a:rPr>
              <a:t>Success at an Early Age:  </a:t>
            </a:r>
            <a:endParaRPr lang="en-US" sz="3600" b="1" dirty="0" smtClean="0">
              <a:solidFill>
                <a:srgbClr val="306F74"/>
              </a:solidFill>
            </a:endParaRPr>
          </a:p>
          <a:p>
            <a:pPr algn="ctr"/>
            <a:r>
              <a:rPr lang="en-US" sz="3600" b="1" dirty="0" smtClean="0">
                <a:solidFill>
                  <a:srgbClr val="306F74"/>
                </a:solidFill>
              </a:rPr>
              <a:t>Improving </a:t>
            </a:r>
            <a:r>
              <a:rPr lang="en-US" sz="3600" b="1" dirty="0">
                <a:solidFill>
                  <a:srgbClr val="306F74"/>
                </a:solidFill>
              </a:rPr>
              <a:t>Outcomes for Young Children with Disabilities</a:t>
            </a:r>
          </a:p>
        </p:txBody>
      </p:sp>
      <p:sp>
        <p:nvSpPr>
          <p:cNvPr id="5" name="TextBox 4"/>
          <p:cNvSpPr txBox="1"/>
          <p:nvPr/>
        </p:nvSpPr>
        <p:spPr>
          <a:xfrm>
            <a:off x="1905000" y="5486400"/>
            <a:ext cx="5985901" cy="1015663"/>
          </a:xfrm>
          <a:prstGeom prst="rect">
            <a:avLst/>
          </a:prstGeom>
          <a:noFill/>
        </p:spPr>
        <p:txBody>
          <a:bodyPr wrap="square" rtlCol="0">
            <a:spAutoFit/>
          </a:bodyPr>
          <a:lstStyle/>
          <a:p>
            <a:pPr algn="r"/>
            <a:r>
              <a:rPr lang="en-US" sz="2000" dirty="0" smtClean="0"/>
              <a:t>Urban Special Education Leadership Collaborative</a:t>
            </a:r>
          </a:p>
          <a:p>
            <a:pPr algn="r"/>
            <a:r>
              <a:rPr lang="en-US" sz="2000" dirty="0" smtClean="0"/>
              <a:t>Chicago, IL</a:t>
            </a:r>
          </a:p>
          <a:p>
            <a:pPr algn="r"/>
            <a:r>
              <a:rPr lang="en-US" sz="2000" dirty="0" smtClean="0"/>
              <a:t>November, 2013</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IDEA 2004, Sec. 602</a:t>
            </a:r>
            <a:endParaRPr lang="en-US" dirty="0"/>
          </a:p>
        </p:txBody>
      </p:sp>
      <p:sp>
        <p:nvSpPr>
          <p:cNvPr id="5" name="Content Placeholder 4"/>
          <p:cNvSpPr>
            <a:spLocks noGrp="1"/>
          </p:cNvSpPr>
          <p:nvPr>
            <p:ph idx="1"/>
          </p:nvPr>
        </p:nvSpPr>
        <p:spPr/>
        <p:txBody>
          <a:bodyPr/>
          <a:lstStyle/>
          <a:p>
            <a:pPr marL="0" indent="0">
              <a:buNone/>
            </a:pPr>
            <a:r>
              <a:rPr lang="en-US" sz="2800" dirty="0" smtClean="0"/>
              <a:t>The term ‘specific learning disability’ means…</a:t>
            </a:r>
          </a:p>
          <a:p>
            <a:pPr marL="0" indent="0">
              <a:buNone/>
            </a:pPr>
            <a:endParaRPr lang="en-US" sz="2800" dirty="0" smtClean="0"/>
          </a:p>
          <a:p>
            <a:pPr marL="0" indent="0">
              <a:buNone/>
            </a:pPr>
            <a:endParaRPr lang="en-US" sz="2800" dirty="0"/>
          </a:p>
          <a:p>
            <a:pPr marL="0" indent="0">
              <a:buNone/>
            </a:pPr>
            <a:r>
              <a:rPr lang="en-US" sz="2800" dirty="0" smtClean="0"/>
              <a:t>… (</a:t>
            </a:r>
            <a:r>
              <a:rPr lang="en-US" sz="2800" dirty="0"/>
              <a:t>C) Disorders not included.--Such term does not </a:t>
            </a:r>
            <a:r>
              <a:rPr lang="en-US" sz="2800" dirty="0" smtClean="0"/>
              <a:t>include </a:t>
            </a:r>
            <a:r>
              <a:rPr lang="en-US" sz="2800" dirty="0"/>
              <a:t>a learning problem that is primarily the result </a:t>
            </a:r>
            <a:r>
              <a:rPr lang="en-US" sz="2800" dirty="0" smtClean="0"/>
              <a:t>of </a:t>
            </a:r>
            <a:r>
              <a:rPr lang="en-US" sz="2800" dirty="0"/>
              <a:t>visual, hearing, </a:t>
            </a:r>
            <a:r>
              <a:rPr lang="en-US" sz="2800" dirty="0" smtClean="0"/>
              <a:t>….., </a:t>
            </a:r>
            <a:r>
              <a:rPr lang="en-US" sz="2800" dirty="0"/>
              <a:t>or of </a:t>
            </a:r>
            <a:r>
              <a:rPr lang="en-US" sz="2800" dirty="0" smtClean="0"/>
              <a:t>             </a:t>
            </a:r>
            <a:r>
              <a:rPr lang="en-US" sz="2800" dirty="0">
                <a:solidFill>
                  <a:srgbClr val="C00000"/>
                </a:solidFill>
              </a:rPr>
              <a:t>environmental, cultural, or economic disadvantage</a:t>
            </a:r>
            <a:r>
              <a:rPr lang="en-US" sz="2800" dirty="0"/>
              <a:t>.</a:t>
            </a:r>
          </a:p>
        </p:txBody>
      </p:sp>
      <p:sp>
        <p:nvSpPr>
          <p:cNvPr id="3" name="Slide Number Placeholder 2"/>
          <p:cNvSpPr>
            <a:spLocks noGrp="1"/>
          </p:cNvSpPr>
          <p:nvPr>
            <p:ph type="sldNum" sz="quarter" idx="11"/>
          </p:nvPr>
        </p:nvSpPr>
        <p:spPr/>
        <p:txBody>
          <a:bodyPr/>
          <a:lstStyle/>
          <a:p>
            <a:pPr>
              <a:defRPr/>
            </a:pPr>
            <a:fld id="{78A73902-F15F-47AB-9FA0-9B50E5E36A15}" type="slidenum">
              <a:rPr lang="en-US" smtClean="0"/>
              <a:pPr>
                <a:defRPr/>
              </a:pPr>
              <a:t>10</a:t>
            </a:fld>
            <a:endParaRPr lang="en-US" dirty="0"/>
          </a:p>
        </p:txBody>
      </p:sp>
      <p:sp>
        <p:nvSpPr>
          <p:cNvPr id="2" name="Footer Placeholder 1"/>
          <p:cNvSpPr>
            <a:spLocks noGrp="1"/>
          </p:cNvSpPr>
          <p:nvPr>
            <p:ph type="ftr" sz="quarter" idx="12"/>
          </p:nvPr>
        </p:nvSpPr>
        <p:spPr/>
        <p:txBody>
          <a:bodyPr/>
          <a:lstStyle/>
          <a:p>
            <a:pPr>
              <a:defRPr/>
            </a:pPr>
            <a:r>
              <a:rPr lang="en-US" sz="1200" dirty="0" smtClean="0"/>
              <a:t>Early Childhood Outcomes Center</a:t>
            </a:r>
            <a:endParaRPr lang="en-US" sz="1200" dirty="0"/>
          </a:p>
        </p:txBody>
      </p:sp>
    </p:spTree>
    <p:extLst>
      <p:ext uri="{BB962C8B-B14F-4D97-AF65-F5344CB8AC3E}">
        <p14:creationId xmlns:p14="http://schemas.microsoft.com/office/powerpoint/2010/main" val="2567661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76200" y="6492875"/>
            <a:ext cx="2590800" cy="365125"/>
          </a:xfrm>
          <a:prstGeom prst="rect">
            <a:avLst/>
          </a:prstGeom>
        </p:spPr>
        <p:txBody>
          <a:bodyPr/>
          <a:lstStyle/>
          <a:p>
            <a:pPr>
              <a:defRPr/>
            </a:pPr>
            <a:r>
              <a:rPr lang="en-US" dirty="0" smtClean="0"/>
              <a:t>Early</a:t>
            </a:r>
            <a:endParaRPr lang="en-US" dirty="0"/>
          </a:p>
        </p:txBody>
      </p:sp>
      <p:sp>
        <p:nvSpPr>
          <p:cNvPr id="4" name="Slide Number Placeholder 3"/>
          <p:cNvSpPr>
            <a:spLocks noGrp="1"/>
          </p:cNvSpPr>
          <p:nvPr>
            <p:ph type="sldNum" sz="quarter" idx="11"/>
          </p:nvPr>
        </p:nvSpPr>
        <p:spPr/>
        <p:txBody>
          <a:bodyPr/>
          <a:lstStyle/>
          <a:p>
            <a:pPr>
              <a:defRPr/>
            </a:pPr>
            <a:fld id="{1F10592D-65E3-48E7-BC5A-718EAF54148C}" type="slidenum">
              <a:rPr lang="en-US" smtClean="0"/>
              <a:pPr>
                <a:defRPr/>
              </a:pPr>
              <a:t>11</a:t>
            </a:fld>
            <a:endParaRPr lang="en-US" dirty="0"/>
          </a:p>
        </p:txBody>
      </p:sp>
      <p:graphicFrame>
        <p:nvGraphicFramePr>
          <p:cNvPr id="2050" name="Object 2"/>
          <p:cNvGraphicFramePr>
            <a:graphicFrameLocks noChangeAspect="1"/>
          </p:cNvGraphicFramePr>
          <p:nvPr>
            <p:extLst>
              <p:ext uri="{D42A27DB-BD31-4B8C-83A1-F6EECF244321}">
                <p14:modId xmlns:p14="http://schemas.microsoft.com/office/powerpoint/2010/main" val="3566037116"/>
              </p:ext>
            </p:extLst>
          </p:nvPr>
        </p:nvGraphicFramePr>
        <p:xfrm>
          <a:off x="-169863" y="-36513"/>
          <a:ext cx="9578976" cy="7102476"/>
        </p:xfrm>
        <a:graphic>
          <a:graphicData uri="http://schemas.openxmlformats.org/presentationml/2006/ole">
            <mc:AlternateContent xmlns:mc="http://schemas.openxmlformats.org/markup-compatibility/2006">
              <mc:Choice xmlns:v="urn:schemas-microsoft-com:vml" Requires="v">
                <p:oleObj spid="_x0000_s3208" name="Acrobat Document" r:id="rId4" imgW="7128000" imgH="5508000" progId="AcroExch.Document.7">
                  <p:link updateAutomatic="1"/>
                </p:oleObj>
              </mc:Choice>
              <mc:Fallback>
                <p:oleObj name="Acrobat Document" r:id="rId4" imgW="7128000" imgH="5508000" progId="AcroExch.Document.7">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863" y="-36513"/>
                        <a:ext cx="9578976" cy="7102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p:nvPr/>
        </p:nvSpPr>
        <p:spPr>
          <a:xfrm>
            <a:off x="1371600" y="742950"/>
            <a:ext cx="6457950" cy="1077218"/>
          </a:xfrm>
          <a:prstGeom prst="rect">
            <a:avLst/>
          </a:prstGeom>
          <a:noFill/>
        </p:spPr>
        <p:txBody>
          <a:bodyPr wrap="square" rtlCol="0">
            <a:spAutoFit/>
          </a:bodyPr>
          <a:lstStyle/>
          <a:p>
            <a:r>
              <a:rPr lang="en-US" dirty="0" smtClean="0"/>
              <a:t>The Importance of Developmental Trajectories</a:t>
            </a:r>
            <a:endParaRPr lang="en-US" dirty="0"/>
          </a:p>
        </p:txBody>
      </p:sp>
      <p:graphicFrame>
        <p:nvGraphicFramePr>
          <p:cNvPr id="2051" name="Object 3"/>
          <p:cNvGraphicFramePr>
            <a:graphicFrameLocks noChangeAspect="1"/>
          </p:cNvGraphicFramePr>
          <p:nvPr>
            <p:extLst>
              <p:ext uri="{D42A27DB-BD31-4B8C-83A1-F6EECF244321}">
                <p14:modId xmlns:p14="http://schemas.microsoft.com/office/powerpoint/2010/main" val="829527402"/>
              </p:ext>
            </p:extLst>
          </p:nvPr>
        </p:nvGraphicFramePr>
        <p:xfrm>
          <a:off x="374650" y="533400"/>
          <a:ext cx="8451850" cy="6527800"/>
        </p:xfrm>
        <a:graphic>
          <a:graphicData uri="http://schemas.openxmlformats.org/presentationml/2006/ole">
            <mc:AlternateContent xmlns:mc="http://schemas.openxmlformats.org/markup-compatibility/2006">
              <mc:Choice xmlns:v="urn:schemas-microsoft-com:vml" Requires="v">
                <p:oleObj spid="_x0000_s3209" name="Acrobat Document" r:id="rId6" imgW="7128000" imgH="5508000" progId="AcroExch.Document.7">
                  <p:link updateAutomatic="1"/>
                </p:oleObj>
              </mc:Choice>
              <mc:Fallback>
                <p:oleObj name="Acrobat Document" r:id="rId6" imgW="7128000" imgH="5508000" progId="AcroExch.Document.7">
                  <p:link updateAutomatic="1"/>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650" y="533400"/>
                        <a:ext cx="8451850" cy="652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Box 10"/>
          <p:cNvSpPr txBox="1"/>
          <p:nvPr/>
        </p:nvSpPr>
        <p:spPr>
          <a:xfrm>
            <a:off x="271462" y="457200"/>
            <a:ext cx="8658225" cy="584775"/>
          </a:xfrm>
          <a:prstGeom prst="rect">
            <a:avLst/>
          </a:prstGeom>
          <a:noFill/>
        </p:spPr>
        <p:txBody>
          <a:bodyPr wrap="square" rtlCol="0">
            <a:spAutoFit/>
          </a:bodyPr>
          <a:lstStyle/>
          <a:p>
            <a:r>
              <a:rPr lang="en-US" dirty="0" smtClean="0"/>
              <a:t>The Importance of Developmental Trajectories</a:t>
            </a:r>
            <a:endParaRPr lang="en-US" dirty="0"/>
          </a:p>
        </p:txBody>
      </p:sp>
      <p:sp>
        <p:nvSpPr>
          <p:cNvPr id="12" name="TextBox 11"/>
          <p:cNvSpPr txBox="1"/>
          <p:nvPr/>
        </p:nvSpPr>
        <p:spPr>
          <a:xfrm>
            <a:off x="3352800" y="6248400"/>
            <a:ext cx="2571750" cy="369332"/>
          </a:xfrm>
          <a:prstGeom prst="rect">
            <a:avLst/>
          </a:prstGeom>
          <a:noFill/>
        </p:spPr>
        <p:txBody>
          <a:bodyPr wrap="square" rtlCol="0">
            <a:spAutoFit/>
          </a:bodyPr>
          <a:lstStyle/>
          <a:p>
            <a:r>
              <a:rPr lang="en-US" sz="1800" dirty="0" smtClean="0"/>
              <a:t>Age in Months</a:t>
            </a:r>
            <a:endParaRPr lang="en-US" sz="1800" dirty="0"/>
          </a:p>
        </p:txBody>
      </p:sp>
      <p:sp>
        <p:nvSpPr>
          <p:cNvPr id="15" name="TextBox 14"/>
          <p:cNvSpPr txBox="1"/>
          <p:nvPr/>
        </p:nvSpPr>
        <p:spPr>
          <a:xfrm>
            <a:off x="119062" y="3171855"/>
            <a:ext cx="971550" cy="400110"/>
          </a:xfrm>
          <a:prstGeom prst="rect">
            <a:avLst/>
          </a:prstGeom>
          <a:noFill/>
        </p:spPr>
        <p:txBody>
          <a:bodyPr wrap="square" rtlCol="0">
            <a:spAutoFit/>
          </a:bodyPr>
          <a:lstStyle/>
          <a:p>
            <a:r>
              <a:rPr lang="en-US" sz="2000" dirty="0" smtClean="0"/>
              <a:t>Score</a:t>
            </a:r>
            <a:endParaRPr lang="en-US" sz="2000" dirty="0"/>
          </a:p>
        </p:txBody>
      </p:sp>
    </p:spTree>
    <p:extLst>
      <p:ext uri="{BB962C8B-B14F-4D97-AF65-F5344CB8AC3E}">
        <p14:creationId xmlns:p14="http://schemas.microsoft.com/office/powerpoint/2010/main" val="4177277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51" name="Object 3"/>
          <p:cNvGraphicFramePr>
            <a:graphicFrameLocks noChangeAspect="1"/>
          </p:cNvGraphicFramePr>
          <p:nvPr>
            <p:extLst>
              <p:ext uri="{D42A27DB-BD31-4B8C-83A1-F6EECF244321}">
                <p14:modId xmlns:p14="http://schemas.microsoft.com/office/powerpoint/2010/main" val="631545178"/>
              </p:ext>
            </p:extLst>
          </p:nvPr>
        </p:nvGraphicFramePr>
        <p:xfrm>
          <a:off x="304800" y="400050"/>
          <a:ext cx="8839200" cy="6527800"/>
        </p:xfrm>
        <a:graphic>
          <a:graphicData uri="http://schemas.openxmlformats.org/presentationml/2006/ole">
            <mc:AlternateContent xmlns:mc="http://schemas.openxmlformats.org/markup-compatibility/2006">
              <mc:Choice xmlns:v="urn:schemas-microsoft-com:vml" Requires="v">
                <p:oleObj spid="_x0000_s4184" name="Acrobat Document" r:id="rId4" imgW="7128000" imgH="5508000" progId="AcroExch.Document.7">
                  <p:link updateAutomatic="1"/>
                </p:oleObj>
              </mc:Choice>
              <mc:Fallback>
                <p:oleObj name="Acrobat Document" r:id="rId4" imgW="7128000" imgH="5508000" progId="AcroExch.Document.7">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00050"/>
                        <a:ext cx="8839200" cy="6527800"/>
                      </a:xfrm>
                      <a:prstGeom prst="rect">
                        <a:avLst/>
                      </a:prstGeom>
                      <a:noFill/>
                      <a:ln>
                        <a:noFill/>
                      </a:ln>
                      <a:effectLst/>
                      <a:extLst/>
                    </p:spPr>
                  </p:pic>
                </p:oleObj>
              </mc:Fallback>
            </mc:AlternateContent>
          </a:graphicData>
        </a:graphic>
      </p:graphicFrame>
      <p:sp>
        <p:nvSpPr>
          <p:cNvPr id="4" name="Slide Number Placeholder 3"/>
          <p:cNvSpPr>
            <a:spLocks noGrp="1"/>
          </p:cNvSpPr>
          <p:nvPr>
            <p:ph type="sldNum" sz="quarter" idx="11"/>
          </p:nvPr>
        </p:nvSpPr>
        <p:spPr>
          <a:xfrm>
            <a:off x="7467600" y="6324600"/>
            <a:ext cx="990600" cy="304800"/>
          </a:xfrm>
        </p:spPr>
        <p:txBody>
          <a:bodyPr/>
          <a:lstStyle/>
          <a:p>
            <a:pPr>
              <a:defRPr/>
            </a:pPr>
            <a:fld id="{1F10592D-65E3-48E7-BC5A-718EAF54148C}" type="slidenum">
              <a:rPr lang="en-US" sz="1200" smtClean="0"/>
              <a:pPr>
                <a:defRPr/>
              </a:pPr>
              <a:t>12</a:t>
            </a:fld>
            <a:endParaRPr lang="en-US" sz="1200" dirty="0"/>
          </a:p>
        </p:txBody>
      </p:sp>
      <p:sp>
        <p:nvSpPr>
          <p:cNvPr id="11" name="TextBox 10"/>
          <p:cNvSpPr txBox="1"/>
          <p:nvPr/>
        </p:nvSpPr>
        <p:spPr>
          <a:xfrm>
            <a:off x="304800" y="400050"/>
            <a:ext cx="8839200" cy="584775"/>
          </a:xfrm>
          <a:prstGeom prst="rect">
            <a:avLst/>
          </a:prstGeom>
          <a:noFill/>
        </p:spPr>
        <p:txBody>
          <a:bodyPr wrap="square" rtlCol="0">
            <a:spAutoFit/>
          </a:bodyPr>
          <a:lstStyle/>
          <a:p>
            <a:r>
              <a:rPr lang="en-US" dirty="0" smtClean="0"/>
              <a:t>The Importance of Developmental Trajectories</a:t>
            </a:r>
            <a:endParaRPr lang="en-US" dirty="0"/>
          </a:p>
        </p:txBody>
      </p:sp>
      <p:sp>
        <p:nvSpPr>
          <p:cNvPr id="8" name="Isosceles Triangle 7"/>
          <p:cNvSpPr/>
          <p:nvPr/>
        </p:nvSpPr>
        <p:spPr bwMode="auto">
          <a:xfrm>
            <a:off x="1657350" y="3543300"/>
            <a:ext cx="5638800" cy="2133600"/>
          </a:xfrm>
          <a:prstGeom prst="triangle">
            <a:avLst>
              <a:gd name="adj" fmla="val 100000"/>
            </a:avLst>
          </a:prstGeom>
          <a:solidFill>
            <a:srgbClr val="FFFF00">
              <a:alpha val="18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050559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51" name="Object 3"/>
          <p:cNvGraphicFramePr>
            <a:graphicFrameLocks noChangeAspect="1"/>
          </p:cNvGraphicFramePr>
          <p:nvPr>
            <p:extLst>
              <p:ext uri="{D42A27DB-BD31-4B8C-83A1-F6EECF244321}">
                <p14:modId xmlns:p14="http://schemas.microsoft.com/office/powerpoint/2010/main" val="2006392925"/>
              </p:ext>
            </p:extLst>
          </p:nvPr>
        </p:nvGraphicFramePr>
        <p:xfrm>
          <a:off x="104775" y="305339"/>
          <a:ext cx="8450262" cy="6527800"/>
        </p:xfrm>
        <a:graphic>
          <a:graphicData uri="http://schemas.openxmlformats.org/presentationml/2006/ole">
            <mc:AlternateContent xmlns:mc="http://schemas.openxmlformats.org/markup-compatibility/2006">
              <mc:Choice xmlns:v="urn:schemas-microsoft-com:vml" Requires="v">
                <p:oleObj spid="_x0000_s5206" name="Acrobat Document" r:id="rId4" imgW="7128000" imgH="5508000" progId="AcroExch.Document.7">
                  <p:link updateAutomatic="1"/>
                </p:oleObj>
              </mc:Choice>
              <mc:Fallback>
                <p:oleObj name="Acrobat Document" r:id="rId4" imgW="7128000" imgH="5508000" progId="AcroExch.Document.7">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75" y="305339"/>
                        <a:ext cx="8450262" cy="652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Footer Placeholder 4"/>
          <p:cNvSpPr>
            <a:spLocks noGrp="1"/>
          </p:cNvSpPr>
          <p:nvPr>
            <p:ph type="ftr" sz="quarter" idx="4294967295"/>
          </p:nvPr>
        </p:nvSpPr>
        <p:spPr>
          <a:xfrm>
            <a:off x="76200" y="6308209"/>
            <a:ext cx="2590800" cy="365125"/>
          </a:xfrm>
          <a:prstGeom prst="rect">
            <a:avLst/>
          </a:prstGeom>
        </p:spPr>
        <p:txBody>
          <a:bodyPr/>
          <a:lstStyle/>
          <a:p>
            <a:pPr>
              <a:defRPr/>
            </a:pPr>
            <a:r>
              <a:rPr lang="en-US" sz="1200" dirty="0" smtClean="0"/>
              <a:t>Early Childhood Outcomes Center</a:t>
            </a:r>
            <a:endParaRPr lang="en-US" sz="1200" dirty="0"/>
          </a:p>
        </p:txBody>
      </p:sp>
      <p:sp>
        <p:nvSpPr>
          <p:cNvPr id="4" name="Slide Number Placeholder 3"/>
          <p:cNvSpPr>
            <a:spLocks noGrp="1"/>
          </p:cNvSpPr>
          <p:nvPr>
            <p:ph type="sldNum" sz="quarter" idx="11"/>
          </p:nvPr>
        </p:nvSpPr>
        <p:spPr>
          <a:xfrm>
            <a:off x="7924800" y="6327259"/>
            <a:ext cx="2895600" cy="365125"/>
          </a:xfrm>
        </p:spPr>
        <p:txBody>
          <a:bodyPr/>
          <a:lstStyle/>
          <a:p>
            <a:pPr>
              <a:defRPr/>
            </a:pPr>
            <a:fld id="{1F10592D-65E3-48E7-BC5A-718EAF54148C}" type="slidenum">
              <a:rPr lang="en-US" sz="1800" smtClean="0"/>
              <a:pPr>
                <a:defRPr/>
              </a:pPr>
              <a:t>13</a:t>
            </a:fld>
            <a:endParaRPr lang="en-US" sz="1800" dirty="0"/>
          </a:p>
        </p:txBody>
      </p:sp>
      <p:sp>
        <p:nvSpPr>
          <p:cNvPr id="11" name="TextBox 10"/>
          <p:cNvSpPr txBox="1"/>
          <p:nvPr/>
        </p:nvSpPr>
        <p:spPr>
          <a:xfrm>
            <a:off x="228600" y="204341"/>
            <a:ext cx="8534400" cy="584775"/>
          </a:xfrm>
          <a:prstGeom prst="rect">
            <a:avLst/>
          </a:prstGeom>
          <a:noFill/>
        </p:spPr>
        <p:txBody>
          <a:bodyPr wrap="square" rtlCol="0">
            <a:spAutoFit/>
          </a:bodyPr>
          <a:lstStyle/>
          <a:p>
            <a:r>
              <a:rPr lang="en-US" dirty="0" smtClean="0"/>
              <a:t>The Importance of Developmental Trajectories</a:t>
            </a:r>
            <a:endParaRPr lang="en-US" dirty="0"/>
          </a:p>
        </p:txBody>
      </p:sp>
      <p:sp>
        <p:nvSpPr>
          <p:cNvPr id="12" name="TextBox 11"/>
          <p:cNvSpPr txBox="1"/>
          <p:nvPr/>
        </p:nvSpPr>
        <p:spPr>
          <a:xfrm>
            <a:off x="3352800" y="6488668"/>
            <a:ext cx="2571750" cy="369332"/>
          </a:xfrm>
          <a:prstGeom prst="rect">
            <a:avLst/>
          </a:prstGeom>
          <a:noFill/>
        </p:spPr>
        <p:txBody>
          <a:bodyPr wrap="square" rtlCol="0">
            <a:spAutoFit/>
          </a:bodyPr>
          <a:lstStyle/>
          <a:p>
            <a:r>
              <a:rPr lang="en-US" sz="1800" dirty="0" smtClean="0"/>
              <a:t>Age in Months</a:t>
            </a:r>
            <a:endParaRPr lang="en-US" sz="1800" dirty="0"/>
          </a:p>
        </p:txBody>
      </p:sp>
      <p:sp>
        <p:nvSpPr>
          <p:cNvPr id="15" name="TextBox 14"/>
          <p:cNvSpPr txBox="1"/>
          <p:nvPr/>
        </p:nvSpPr>
        <p:spPr>
          <a:xfrm>
            <a:off x="0" y="3048000"/>
            <a:ext cx="971550" cy="400110"/>
          </a:xfrm>
          <a:prstGeom prst="rect">
            <a:avLst/>
          </a:prstGeom>
          <a:noFill/>
        </p:spPr>
        <p:txBody>
          <a:bodyPr wrap="square" rtlCol="0">
            <a:spAutoFit/>
          </a:bodyPr>
          <a:lstStyle/>
          <a:p>
            <a:r>
              <a:rPr lang="en-US" sz="2000" dirty="0" smtClean="0"/>
              <a:t>Score</a:t>
            </a:r>
            <a:endParaRPr lang="en-US" sz="2000" dirty="0"/>
          </a:p>
        </p:txBody>
      </p:sp>
      <p:sp>
        <p:nvSpPr>
          <p:cNvPr id="10" name="Isosceles Triangle 9"/>
          <p:cNvSpPr/>
          <p:nvPr/>
        </p:nvSpPr>
        <p:spPr bwMode="auto">
          <a:xfrm rot="9134854">
            <a:off x="1074612" y="4091900"/>
            <a:ext cx="6475859" cy="680696"/>
          </a:xfrm>
          <a:prstGeom prst="triangle">
            <a:avLst>
              <a:gd name="adj" fmla="val 5413"/>
            </a:avLst>
          </a:prstGeom>
          <a:solidFill>
            <a:schemeClr val="accent3">
              <a:lumMod val="75000"/>
              <a:alpha val="52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850096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0"/>
            <a:ext cx="7772400" cy="1470025"/>
          </a:xfrm>
        </p:spPr>
        <p:txBody>
          <a:bodyPr/>
          <a:lstStyle/>
          <a:p>
            <a:r>
              <a:rPr lang="en-US" dirty="0" smtClean="0">
                <a:latin typeface="+mn-lt"/>
              </a:rPr>
              <a:t>Differences Not So Clear</a:t>
            </a:r>
            <a:endParaRPr lang="en-US" dirty="0">
              <a:latin typeface="+mn-lt"/>
            </a:endParaRPr>
          </a:p>
        </p:txBody>
      </p:sp>
      <p:sp>
        <p:nvSpPr>
          <p:cNvPr id="5" name="Content Placeholder 4"/>
          <p:cNvSpPr>
            <a:spLocks noGrp="1"/>
          </p:cNvSpPr>
          <p:nvPr>
            <p:ph type="subTitle" idx="1"/>
          </p:nvPr>
        </p:nvSpPr>
        <p:spPr>
          <a:xfrm>
            <a:off x="228600" y="2286000"/>
            <a:ext cx="8305800" cy="4267200"/>
          </a:xfrm>
        </p:spPr>
        <p:txBody>
          <a:bodyPr/>
          <a:lstStyle/>
          <a:p>
            <a:pPr marL="342900" indent="-342900" algn="l">
              <a:buFont typeface="Arial" panose="020B0604020202020204" pitchFamily="34" charset="0"/>
              <a:buChar char="•"/>
            </a:pPr>
            <a:r>
              <a:rPr lang="en-US" sz="2400" dirty="0" smtClean="0">
                <a:latin typeface="+mj-lt"/>
              </a:rPr>
              <a:t>There are children in programs for children from low income families whose skills are lower than children receiving early intervention and early childhood special education.</a:t>
            </a:r>
          </a:p>
          <a:p>
            <a:pPr marL="342900" lvl="1" indent="-342900" algn="l">
              <a:buFont typeface="Arial" panose="020B0604020202020204" pitchFamily="34" charset="0"/>
              <a:buChar char="•"/>
            </a:pPr>
            <a:r>
              <a:rPr lang="en-US" sz="2400" dirty="0" smtClean="0">
                <a:latin typeface="+mn-lt"/>
              </a:rPr>
              <a:t>The difference between these two groups of children is not so clear cut.</a:t>
            </a:r>
          </a:p>
          <a:p>
            <a:pPr marL="800100" lvl="2" indent="-342900" algn="l">
              <a:buFont typeface="Arial" panose="020B0604020202020204" pitchFamily="34" charset="0"/>
              <a:buChar char="•"/>
            </a:pPr>
            <a:r>
              <a:rPr lang="en-US" sz="2000" dirty="0" smtClean="0">
                <a:latin typeface="+mn-lt"/>
              </a:rPr>
              <a:t>Early Head Start, FACES, State data</a:t>
            </a:r>
          </a:p>
          <a:p>
            <a:pPr marL="342900" lvl="1" indent="-342900" algn="l">
              <a:buFont typeface="Arial" panose="020B0604020202020204" pitchFamily="34" charset="0"/>
              <a:buChar char="•"/>
            </a:pPr>
            <a:r>
              <a:rPr lang="en-US" sz="2400" dirty="0" smtClean="0">
                <a:latin typeface="+mn-lt"/>
              </a:rPr>
              <a:t>Study in CA: Many entering kindergartens in low performing schools had skills in the 3 - 4 year old range.</a:t>
            </a:r>
          </a:p>
          <a:p>
            <a:pPr marL="342900" indent="-342900">
              <a:buFont typeface="Arial" panose="020B0604020202020204" pitchFamily="34" charset="0"/>
              <a:buChar char="•"/>
            </a:pPr>
            <a:endParaRPr lang="en-US" sz="2400" dirty="0"/>
          </a:p>
        </p:txBody>
      </p:sp>
      <p:sp>
        <p:nvSpPr>
          <p:cNvPr id="3" name="Slide Number Placeholder 2"/>
          <p:cNvSpPr>
            <a:spLocks noGrp="1"/>
          </p:cNvSpPr>
          <p:nvPr>
            <p:ph type="sldNum" sz="quarter" idx="11"/>
          </p:nvPr>
        </p:nvSpPr>
        <p:spPr/>
        <p:txBody>
          <a:bodyPr/>
          <a:lstStyle/>
          <a:p>
            <a:pPr algn="r">
              <a:defRPr/>
            </a:pPr>
            <a:fld id="{89789087-52DE-4EC9-A593-8557078AFB40}" type="slidenum">
              <a:rPr lang="en-US" smtClean="0"/>
              <a:pPr algn="r">
                <a:defRPr/>
              </a:pPr>
              <a:t>14</a:t>
            </a:fld>
            <a:endParaRPr lang="en-US" dirty="0"/>
          </a:p>
        </p:txBody>
      </p:sp>
    </p:spTree>
    <p:extLst>
      <p:ext uri="{BB962C8B-B14F-4D97-AF65-F5344CB8AC3E}">
        <p14:creationId xmlns:p14="http://schemas.microsoft.com/office/powerpoint/2010/main" val="1404443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457200" y="6356350"/>
            <a:ext cx="2590800" cy="365125"/>
          </a:xfrm>
          <a:prstGeom prst="rect">
            <a:avLst/>
          </a:prstGeom>
        </p:spPr>
        <p:txBody>
          <a:bodyPr/>
          <a:lstStyle/>
          <a:p>
            <a:pPr>
              <a:defRPr/>
            </a:pPr>
            <a:r>
              <a:rPr lang="en-US" sz="1200" dirty="0" smtClean="0"/>
              <a:t>Early Childhood Outcomes Center</a:t>
            </a:r>
            <a:endParaRPr lang="en-US" sz="1200" dirty="0"/>
          </a:p>
        </p:txBody>
      </p:sp>
      <p:sp>
        <p:nvSpPr>
          <p:cNvPr id="4" name="Slide Number Placeholder 3"/>
          <p:cNvSpPr>
            <a:spLocks noGrp="1"/>
          </p:cNvSpPr>
          <p:nvPr>
            <p:ph type="sldNum" sz="quarter" idx="11"/>
          </p:nvPr>
        </p:nvSpPr>
        <p:spPr/>
        <p:txBody>
          <a:bodyPr/>
          <a:lstStyle/>
          <a:p>
            <a:pPr>
              <a:defRPr/>
            </a:pPr>
            <a:fld id="{1F10592D-65E3-48E7-BC5A-718EAF54148C}" type="slidenum">
              <a:rPr lang="en-US" smtClean="0"/>
              <a:pPr>
                <a:defRPr/>
              </a:pPr>
              <a:t>15</a:t>
            </a:fld>
            <a:endParaRPr lang="en-US" dirty="0"/>
          </a:p>
        </p:txBody>
      </p:sp>
      <p:graphicFrame>
        <p:nvGraphicFramePr>
          <p:cNvPr id="2050" name="Object 2"/>
          <p:cNvGraphicFramePr>
            <a:graphicFrameLocks noChangeAspect="1"/>
          </p:cNvGraphicFramePr>
          <p:nvPr>
            <p:extLst>
              <p:ext uri="{D42A27DB-BD31-4B8C-83A1-F6EECF244321}">
                <p14:modId xmlns:p14="http://schemas.microsoft.com/office/powerpoint/2010/main" val="3470473188"/>
              </p:ext>
            </p:extLst>
          </p:nvPr>
        </p:nvGraphicFramePr>
        <p:xfrm>
          <a:off x="-169863" y="-36513"/>
          <a:ext cx="9578976" cy="7102476"/>
        </p:xfrm>
        <a:graphic>
          <a:graphicData uri="http://schemas.openxmlformats.org/presentationml/2006/ole">
            <mc:AlternateContent xmlns:mc="http://schemas.openxmlformats.org/markup-compatibility/2006">
              <mc:Choice xmlns:v="urn:schemas-microsoft-com:vml" Requires="v">
                <p:oleObj spid="_x0000_s6270" name="Acrobat Document" r:id="rId4" imgW="7128000" imgH="5508000" progId="AcroExch.Document.7">
                  <p:link updateAutomatic="1"/>
                </p:oleObj>
              </mc:Choice>
              <mc:Fallback>
                <p:oleObj name="Acrobat Document" r:id="rId4" imgW="7128000" imgH="5508000" progId="AcroExch.Document.7">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863" y="-36513"/>
                        <a:ext cx="9578976" cy="7102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p:nvPr/>
        </p:nvSpPr>
        <p:spPr>
          <a:xfrm>
            <a:off x="1371600" y="742950"/>
            <a:ext cx="6457950" cy="1077218"/>
          </a:xfrm>
          <a:prstGeom prst="rect">
            <a:avLst/>
          </a:prstGeom>
          <a:noFill/>
        </p:spPr>
        <p:txBody>
          <a:bodyPr wrap="square" rtlCol="0">
            <a:spAutoFit/>
          </a:bodyPr>
          <a:lstStyle/>
          <a:p>
            <a:r>
              <a:rPr lang="en-US" dirty="0" smtClean="0"/>
              <a:t>The Importance of Developmental Trajectories</a:t>
            </a:r>
            <a:endParaRPr lang="en-US" dirty="0"/>
          </a:p>
        </p:txBody>
      </p:sp>
      <p:graphicFrame>
        <p:nvGraphicFramePr>
          <p:cNvPr id="2051" name="Object 3"/>
          <p:cNvGraphicFramePr>
            <a:graphicFrameLocks noChangeAspect="1"/>
          </p:cNvGraphicFramePr>
          <p:nvPr>
            <p:extLst>
              <p:ext uri="{D42A27DB-BD31-4B8C-83A1-F6EECF244321}">
                <p14:modId xmlns:p14="http://schemas.microsoft.com/office/powerpoint/2010/main" val="2907315258"/>
              </p:ext>
            </p:extLst>
          </p:nvPr>
        </p:nvGraphicFramePr>
        <p:xfrm>
          <a:off x="374650" y="165100"/>
          <a:ext cx="8451850" cy="6527800"/>
        </p:xfrm>
        <a:graphic>
          <a:graphicData uri="http://schemas.openxmlformats.org/presentationml/2006/ole">
            <mc:AlternateContent xmlns:mc="http://schemas.openxmlformats.org/markup-compatibility/2006">
              <mc:Choice xmlns:v="urn:schemas-microsoft-com:vml" Requires="v">
                <p:oleObj spid="_x0000_s6271" name="Acrobat Document" r:id="rId6" imgW="7128000" imgH="5508000" progId="AcroExch.Document.7">
                  <p:link updateAutomatic="1"/>
                </p:oleObj>
              </mc:Choice>
              <mc:Fallback>
                <p:oleObj name="Acrobat Document" r:id="rId6" imgW="7128000" imgH="5508000" progId="AcroExch.Document.7">
                  <p:link updateAutomatic="1"/>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650" y="165100"/>
                        <a:ext cx="8451850" cy="652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Box 10"/>
          <p:cNvSpPr txBox="1"/>
          <p:nvPr/>
        </p:nvSpPr>
        <p:spPr>
          <a:xfrm>
            <a:off x="2390775" y="450561"/>
            <a:ext cx="6800850" cy="584775"/>
          </a:xfrm>
          <a:prstGeom prst="rect">
            <a:avLst/>
          </a:prstGeom>
          <a:noFill/>
        </p:spPr>
        <p:txBody>
          <a:bodyPr wrap="square" rtlCol="0">
            <a:spAutoFit/>
          </a:bodyPr>
          <a:lstStyle/>
          <a:p>
            <a:r>
              <a:rPr lang="en-US" dirty="0" smtClean="0"/>
              <a:t>Why do we intervene?</a:t>
            </a:r>
            <a:endParaRPr lang="en-US" dirty="0"/>
          </a:p>
        </p:txBody>
      </p:sp>
      <p:sp>
        <p:nvSpPr>
          <p:cNvPr id="12" name="TextBox 11"/>
          <p:cNvSpPr txBox="1"/>
          <p:nvPr/>
        </p:nvSpPr>
        <p:spPr>
          <a:xfrm>
            <a:off x="3352800" y="6248400"/>
            <a:ext cx="2571750" cy="369332"/>
          </a:xfrm>
          <a:prstGeom prst="rect">
            <a:avLst/>
          </a:prstGeom>
          <a:noFill/>
        </p:spPr>
        <p:txBody>
          <a:bodyPr wrap="square" rtlCol="0">
            <a:spAutoFit/>
          </a:bodyPr>
          <a:lstStyle/>
          <a:p>
            <a:r>
              <a:rPr lang="en-US" sz="1800" dirty="0" smtClean="0"/>
              <a:t>Age in Months</a:t>
            </a:r>
            <a:endParaRPr lang="en-US" sz="1800" dirty="0"/>
          </a:p>
        </p:txBody>
      </p:sp>
      <p:sp>
        <p:nvSpPr>
          <p:cNvPr id="15" name="TextBox 14"/>
          <p:cNvSpPr txBox="1"/>
          <p:nvPr/>
        </p:nvSpPr>
        <p:spPr>
          <a:xfrm>
            <a:off x="10886" y="3114645"/>
            <a:ext cx="971550" cy="400110"/>
          </a:xfrm>
          <a:prstGeom prst="rect">
            <a:avLst/>
          </a:prstGeom>
          <a:noFill/>
        </p:spPr>
        <p:txBody>
          <a:bodyPr wrap="square" rtlCol="0">
            <a:spAutoFit/>
          </a:bodyPr>
          <a:lstStyle/>
          <a:p>
            <a:r>
              <a:rPr lang="en-US" sz="2000" dirty="0" smtClean="0"/>
              <a:t>Score</a:t>
            </a:r>
            <a:endParaRPr lang="en-US" sz="2000" dirty="0"/>
          </a:p>
        </p:txBody>
      </p:sp>
      <p:cxnSp>
        <p:nvCxnSpPr>
          <p:cNvPr id="17" name="Straight Connector 16"/>
          <p:cNvCxnSpPr/>
          <p:nvPr/>
        </p:nvCxnSpPr>
        <p:spPr bwMode="auto">
          <a:xfrm flipV="1">
            <a:off x="3943350" y="4171950"/>
            <a:ext cx="1028700" cy="857250"/>
          </a:xfrm>
          <a:prstGeom prst="line">
            <a:avLst/>
          </a:prstGeom>
          <a:solidFill>
            <a:schemeClr val="accent1"/>
          </a:solidFill>
          <a:ln w="31750" cap="flat" cmpd="sng" algn="ctr">
            <a:solidFill>
              <a:srgbClr val="BF2B1B"/>
            </a:solidFill>
            <a:prstDash val="solid"/>
            <a:round/>
            <a:headEnd type="none" w="med" len="med"/>
            <a:tailEnd type="none" w="med" len="med"/>
          </a:ln>
          <a:effectLst/>
        </p:spPr>
      </p:cxnSp>
      <p:cxnSp>
        <p:nvCxnSpPr>
          <p:cNvPr id="19" name="Straight Connector 18"/>
          <p:cNvCxnSpPr/>
          <p:nvPr/>
        </p:nvCxnSpPr>
        <p:spPr bwMode="auto">
          <a:xfrm flipV="1">
            <a:off x="4953000" y="3429000"/>
            <a:ext cx="838200" cy="762000"/>
          </a:xfrm>
          <a:prstGeom prst="line">
            <a:avLst/>
          </a:prstGeom>
          <a:solidFill>
            <a:schemeClr val="accent1"/>
          </a:solidFill>
          <a:ln w="31750" cap="flat" cmpd="sng" algn="ctr">
            <a:solidFill>
              <a:srgbClr val="BF2B1B"/>
            </a:solidFill>
            <a:prstDash val="solid"/>
            <a:round/>
            <a:headEnd type="none" w="med" len="med"/>
            <a:tailEnd type="none" w="med" len="med"/>
          </a:ln>
          <a:effectLst/>
        </p:spPr>
      </p:cxnSp>
      <p:sp>
        <p:nvSpPr>
          <p:cNvPr id="27" name="Oval 26"/>
          <p:cNvSpPr/>
          <p:nvPr/>
        </p:nvSpPr>
        <p:spPr bwMode="auto">
          <a:xfrm>
            <a:off x="3829050" y="4972050"/>
            <a:ext cx="228600" cy="228600"/>
          </a:xfrm>
          <a:prstGeom prst="ellipse">
            <a:avLst/>
          </a:prstGeom>
          <a:noFill/>
          <a:ln w="9525" cap="flat" cmpd="sng" algn="ctr">
            <a:solidFill>
              <a:srgbClr val="BF2B1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Oval 22"/>
          <p:cNvSpPr/>
          <p:nvPr/>
        </p:nvSpPr>
        <p:spPr bwMode="auto">
          <a:xfrm>
            <a:off x="5791200" y="3200400"/>
            <a:ext cx="228600" cy="228600"/>
          </a:xfrm>
          <a:prstGeom prst="ellipse">
            <a:avLst/>
          </a:prstGeom>
          <a:noFill/>
          <a:ln w="9525" cap="flat" cmpd="sng" algn="ctr">
            <a:solidFill>
              <a:srgbClr val="BF2B1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775821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EBD">
            <a:alpha val="63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05000"/>
            <a:ext cx="8229600" cy="4187952"/>
          </a:xfrm>
        </p:spPr>
        <p:txBody>
          <a:bodyPr/>
          <a:lstStyle/>
          <a:p>
            <a:endParaRPr lang="en-US" dirty="0" smtClean="0"/>
          </a:p>
          <a:p>
            <a:endParaRPr lang="en-US" dirty="0" smtClean="0"/>
          </a:p>
          <a:p>
            <a:pPr algn="r">
              <a:buNone/>
            </a:pPr>
            <a:r>
              <a:rPr lang="en-US" sz="3600" b="1" dirty="0" smtClean="0">
                <a:solidFill>
                  <a:srgbClr val="FF0000"/>
                </a:solidFill>
              </a:rPr>
              <a:t>What We Know about </a:t>
            </a:r>
          </a:p>
          <a:p>
            <a:pPr algn="r">
              <a:buNone/>
            </a:pPr>
            <a:r>
              <a:rPr lang="en-US" sz="3600" b="1" dirty="0" smtClean="0">
                <a:solidFill>
                  <a:srgbClr val="FF0000"/>
                </a:solidFill>
              </a:rPr>
              <a:t>Intervening with Young Children</a:t>
            </a:r>
            <a:endParaRPr lang="en-US" sz="3600" b="1" dirty="0">
              <a:solidFill>
                <a:srgbClr val="FF0000"/>
              </a:solidFill>
            </a:endParaRPr>
          </a:p>
        </p:txBody>
      </p:sp>
      <p:sp>
        <p:nvSpPr>
          <p:cNvPr id="4" name="Slide Number Placeholder 3"/>
          <p:cNvSpPr>
            <a:spLocks noGrp="1"/>
          </p:cNvSpPr>
          <p:nvPr>
            <p:ph type="sldNum" sz="quarter" idx="10"/>
          </p:nvPr>
        </p:nvSpPr>
        <p:spPr/>
        <p:txBody>
          <a:bodyPr/>
          <a:lstStyle/>
          <a:p>
            <a:pPr>
              <a:defRPr/>
            </a:pPr>
            <a:fld id="{06712D2E-7C77-4AF2-8AD8-5058B673BD74}" type="slidenum">
              <a:rPr lang="en-US" smtClean="0"/>
              <a:pPr>
                <a:defRPr/>
              </a:pPr>
              <a:t>16</a:t>
            </a:fld>
            <a:endParaRPr lang="en-US" dirty="0"/>
          </a:p>
        </p:txBody>
      </p:sp>
      <p:sp>
        <p:nvSpPr>
          <p:cNvPr id="5" name="Footer Placeholder 4"/>
          <p:cNvSpPr>
            <a:spLocks noGrp="1"/>
          </p:cNvSpPr>
          <p:nvPr>
            <p:ph type="ftr" sz="quarter" idx="11"/>
          </p:nvPr>
        </p:nvSpPr>
        <p:spPr/>
        <p:txBody>
          <a:bodyPr/>
          <a:lstStyle/>
          <a:p>
            <a:pPr>
              <a:defRPr/>
            </a:pPr>
            <a:r>
              <a:rPr lang="en-US" sz="1200" dirty="0" smtClean="0"/>
              <a:t>Early Childhood Outcomes Center</a:t>
            </a:r>
            <a:endParaRPr lang="en-US" sz="1200" dirty="0"/>
          </a:p>
        </p:txBody>
      </p:sp>
    </p:spTree>
    <p:extLst>
      <p:ext uri="{BB962C8B-B14F-4D97-AF65-F5344CB8AC3E}">
        <p14:creationId xmlns:p14="http://schemas.microsoft.com/office/powerpoint/2010/main" val="267652222"/>
      </p:ext>
    </p:extLst>
  </p:cSld>
  <p:clrMapOvr>
    <a:masterClrMapping/>
  </p:clrMapOvr>
  <p:transition>
    <p:spli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787E7065-F254-4126-95BB-5B4F1F08EB6A}" type="slidenum">
              <a:rPr lang="en-US" smtClean="0"/>
              <a:pPr>
                <a:defRPr/>
              </a:pPr>
              <a:t>17</a:t>
            </a:fld>
            <a:endParaRPr lang="en-US" dirty="0"/>
          </a:p>
        </p:txBody>
      </p:sp>
      <p:sp>
        <p:nvSpPr>
          <p:cNvPr id="3" name="Rectangle 2"/>
          <p:cNvSpPr/>
          <p:nvPr/>
        </p:nvSpPr>
        <p:spPr>
          <a:xfrm>
            <a:off x="2133600" y="3352799"/>
            <a:ext cx="6631622" cy="1323439"/>
          </a:xfrm>
          <a:prstGeom prst="rect">
            <a:avLst/>
          </a:prstGeom>
        </p:spPr>
        <p:txBody>
          <a:bodyPr wrap="square">
            <a:spAutoFit/>
          </a:bodyPr>
          <a:lstStyle/>
          <a:p>
            <a:r>
              <a:rPr lang="en-US" sz="8000" dirty="0"/>
              <a:t>It Works</a:t>
            </a:r>
          </a:p>
        </p:txBody>
      </p:sp>
    </p:spTree>
    <p:extLst>
      <p:ext uri="{BB962C8B-B14F-4D97-AF65-F5344CB8AC3E}">
        <p14:creationId xmlns:p14="http://schemas.microsoft.com/office/powerpoint/2010/main" val="3828330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know</a:t>
            </a:r>
            <a:endParaRPr lang="en-US" dirty="0"/>
          </a:p>
        </p:txBody>
      </p:sp>
      <p:sp>
        <p:nvSpPr>
          <p:cNvPr id="3" name="Content Placeholder 2"/>
          <p:cNvSpPr>
            <a:spLocks noGrp="1"/>
          </p:cNvSpPr>
          <p:nvPr>
            <p:ph idx="1"/>
          </p:nvPr>
        </p:nvSpPr>
        <p:spPr/>
        <p:txBody>
          <a:bodyPr/>
          <a:lstStyle/>
          <a:p>
            <a:r>
              <a:rPr lang="en-US" sz="2800" dirty="0" smtClean="0"/>
              <a:t>High quality early childhood programs improve developmental outcomes</a:t>
            </a:r>
          </a:p>
          <a:p>
            <a:r>
              <a:rPr lang="en-US" sz="2800" dirty="0" smtClean="0"/>
              <a:t>Large body of evidence to support the effectiveness of a number of intervention practices for children birth to age 5 including those with delays and disabilities</a:t>
            </a:r>
          </a:p>
          <a:p>
            <a:endParaRPr lang="en-US" dirty="0" smtClean="0"/>
          </a:p>
        </p:txBody>
      </p:sp>
      <p:sp>
        <p:nvSpPr>
          <p:cNvPr id="4" name="Slide Number Placeholder 3"/>
          <p:cNvSpPr>
            <a:spLocks noGrp="1"/>
          </p:cNvSpPr>
          <p:nvPr>
            <p:ph type="sldNum" sz="quarter" idx="10"/>
          </p:nvPr>
        </p:nvSpPr>
        <p:spPr/>
        <p:txBody>
          <a:bodyPr/>
          <a:lstStyle/>
          <a:p>
            <a:pPr>
              <a:defRPr/>
            </a:pPr>
            <a:fld id="{06712D2E-7C77-4AF2-8AD8-5058B673BD74}" type="slidenum">
              <a:rPr lang="en-US" smtClean="0"/>
              <a:pPr>
                <a:defRPr/>
              </a:pPr>
              <a:t>18</a:t>
            </a:fld>
            <a:endParaRPr lang="en-US" dirty="0"/>
          </a:p>
        </p:txBody>
      </p:sp>
      <p:sp>
        <p:nvSpPr>
          <p:cNvPr id="5" name="Footer Placeholder 4"/>
          <p:cNvSpPr>
            <a:spLocks noGrp="1"/>
          </p:cNvSpPr>
          <p:nvPr>
            <p:ph type="ftr" sz="quarter" idx="4294967295"/>
          </p:nvPr>
        </p:nvSpPr>
        <p:spPr>
          <a:xfrm>
            <a:off x="0" y="6356350"/>
            <a:ext cx="2895600" cy="365125"/>
          </a:xfrm>
          <a:prstGeom prst="rect">
            <a:avLst/>
          </a:prstGeom>
        </p:spPr>
        <p:txBody>
          <a:bodyPr/>
          <a:lstStyle/>
          <a:p>
            <a:pPr>
              <a:defRPr/>
            </a:pPr>
            <a:r>
              <a:rPr lang="en-US" sz="1200" dirty="0" smtClean="0"/>
              <a:t>Early Childhood Outcomes Center</a:t>
            </a:r>
            <a:endParaRPr lang="en-US" sz="1200" dirty="0"/>
          </a:p>
        </p:txBody>
      </p:sp>
      <p:sp>
        <p:nvSpPr>
          <p:cNvPr id="7" name="TextBox 6"/>
          <p:cNvSpPr txBox="1"/>
          <p:nvPr/>
        </p:nvSpPr>
        <p:spPr>
          <a:xfrm>
            <a:off x="914400" y="5288340"/>
            <a:ext cx="7620000" cy="1077218"/>
          </a:xfrm>
          <a:prstGeom prst="rect">
            <a:avLst/>
          </a:prstGeom>
          <a:solidFill>
            <a:schemeClr val="accent1">
              <a:lumMod val="90000"/>
            </a:schemeClr>
          </a:solidFill>
          <a:ln>
            <a:solidFill>
              <a:schemeClr val="accent2">
                <a:lumMod val="60000"/>
                <a:lumOff val="40000"/>
              </a:schemeClr>
            </a:solidFill>
          </a:ln>
        </p:spPr>
        <p:txBody>
          <a:bodyPr wrap="square" rtlCol="0">
            <a:spAutoFit/>
          </a:bodyPr>
          <a:lstStyle/>
          <a:p>
            <a:r>
              <a:rPr lang="en-US" dirty="0" smtClean="0">
                <a:solidFill>
                  <a:srgbClr val="C00000"/>
                </a:solidFill>
              </a:rPr>
              <a:t>Conclusion:  We know enough to know how to change trajectories.</a:t>
            </a:r>
            <a:endParaRPr lang="en-US" dirty="0">
              <a:solidFill>
                <a:srgbClr val="C00000"/>
              </a:solidFill>
            </a:endParaRPr>
          </a:p>
        </p:txBody>
      </p:sp>
    </p:spTree>
    <p:extLst>
      <p:ext uri="{BB962C8B-B14F-4D97-AF65-F5344CB8AC3E}">
        <p14:creationId xmlns:p14="http://schemas.microsoft.com/office/powerpoint/2010/main" val="2613001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338" t="16016" r="63832"/>
          <a:stretch/>
        </p:blipFill>
        <p:spPr bwMode="auto">
          <a:xfrm rot="638092">
            <a:off x="3916675" y="504616"/>
            <a:ext cx="4346590" cy="5689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0"/>
          </p:nvPr>
        </p:nvSpPr>
        <p:spPr/>
        <p:txBody>
          <a:bodyPr/>
          <a:lstStyle/>
          <a:p>
            <a:pPr>
              <a:defRPr/>
            </a:pPr>
            <a:fld id="{692C6903-1743-4F66-A1E1-8E479C64374E}" type="slidenum">
              <a:rPr lang="en-US" smtClean="0"/>
              <a:pPr>
                <a:defRPr/>
              </a:pPr>
              <a:t>19</a:t>
            </a:fld>
            <a:endParaRPr lang="en-US" dirty="0"/>
          </a:p>
        </p:txBody>
      </p:sp>
      <p:sp>
        <p:nvSpPr>
          <p:cNvPr id="5" name="Footer Placeholder 4"/>
          <p:cNvSpPr>
            <a:spLocks noGrp="1"/>
          </p:cNvSpPr>
          <p:nvPr>
            <p:ph type="ftr" sz="quarter" idx="4294967295"/>
          </p:nvPr>
        </p:nvSpPr>
        <p:spPr>
          <a:xfrm>
            <a:off x="0" y="6356350"/>
            <a:ext cx="2895600" cy="365125"/>
          </a:xfrm>
          <a:prstGeom prst="rect">
            <a:avLst/>
          </a:prstGeom>
        </p:spPr>
        <p:txBody>
          <a:bodyPr/>
          <a:lstStyle/>
          <a:p>
            <a:pPr>
              <a:defRPr/>
            </a:pPr>
            <a:r>
              <a:rPr lang="en-US" sz="1200" dirty="0" smtClean="0"/>
              <a:t>Early Childhood Outcomes Center</a:t>
            </a:r>
            <a:endParaRPr lang="en-US" sz="1200" dirty="0"/>
          </a:p>
        </p:txBody>
      </p:sp>
      <p:sp>
        <p:nvSpPr>
          <p:cNvPr id="6" name="Rectangle 5"/>
          <p:cNvSpPr/>
          <p:nvPr/>
        </p:nvSpPr>
        <p:spPr>
          <a:xfrm>
            <a:off x="228600" y="2274588"/>
            <a:ext cx="5257800" cy="1107996"/>
          </a:xfrm>
          <a:prstGeom prst="rect">
            <a:avLst/>
          </a:prstGeom>
          <a:solidFill>
            <a:srgbClr val="FFDEBD"/>
          </a:solidFill>
          <a:ln>
            <a:solidFill>
              <a:schemeClr val="accent6">
                <a:lumMod val="75000"/>
              </a:schemeClr>
            </a:solidFill>
          </a:ln>
        </p:spPr>
        <p:txBody>
          <a:bodyPr wrap="square">
            <a:spAutoFit/>
          </a:bodyPr>
          <a:lstStyle/>
          <a:p>
            <a:r>
              <a:rPr lang="en-US" sz="2200" dirty="0" smtClean="0"/>
              <a:t> </a:t>
            </a:r>
            <a:r>
              <a:rPr lang="en-US" sz="2200" dirty="0"/>
              <a:t>“Large-scale public preschool programs can have substantial impacts on children’s early learning</a:t>
            </a:r>
            <a:r>
              <a:rPr lang="en-US" sz="2200" dirty="0" smtClean="0"/>
              <a:t>.” </a:t>
            </a:r>
            <a:endParaRPr lang="en-US" sz="2200" dirty="0"/>
          </a:p>
        </p:txBody>
      </p:sp>
      <p:sp>
        <p:nvSpPr>
          <p:cNvPr id="7" name="TextBox 6"/>
          <p:cNvSpPr txBox="1"/>
          <p:nvPr/>
        </p:nvSpPr>
        <p:spPr>
          <a:xfrm>
            <a:off x="247650" y="3733800"/>
            <a:ext cx="3657600" cy="584775"/>
          </a:xfrm>
          <a:prstGeom prst="rect">
            <a:avLst/>
          </a:prstGeom>
          <a:noFill/>
        </p:spPr>
        <p:txBody>
          <a:bodyPr wrap="square" rtlCol="0">
            <a:spAutoFit/>
          </a:bodyPr>
          <a:lstStyle/>
          <a:p>
            <a:r>
              <a:rPr lang="en-US" dirty="0" smtClean="0"/>
              <a:t>October 2013</a:t>
            </a:r>
            <a:endParaRPr lang="en-US" dirty="0"/>
          </a:p>
        </p:txBody>
      </p:sp>
    </p:spTree>
    <p:extLst>
      <p:ext uri="{BB962C8B-B14F-4D97-AF65-F5344CB8AC3E}">
        <p14:creationId xmlns:p14="http://schemas.microsoft.com/office/powerpoint/2010/main" val="3558139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5">
            <a:alpha val="63000"/>
          </a:schemeClr>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228600" y="6456853"/>
            <a:ext cx="2590800" cy="365125"/>
          </a:xfrm>
          <a:prstGeom prst="rect">
            <a:avLst/>
          </a:prstGeom>
        </p:spPr>
        <p:txBody>
          <a:bodyPr/>
          <a:lstStyle/>
          <a:p>
            <a:pPr>
              <a:defRPr/>
            </a:pPr>
            <a:r>
              <a:rPr lang="en-US" sz="1200" dirty="0" smtClean="0"/>
              <a:t>Early Childhood Outcomes Center</a:t>
            </a:r>
            <a:endParaRPr lang="en-US" sz="1200" dirty="0"/>
          </a:p>
        </p:txBody>
      </p:sp>
      <p:sp>
        <p:nvSpPr>
          <p:cNvPr id="3" name="Slide Number Placeholder 2"/>
          <p:cNvSpPr>
            <a:spLocks noGrp="1"/>
          </p:cNvSpPr>
          <p:nvPr>
            <p:ph type="sldNum" sz="quarter" idx="11"/>
          </p:nvPr>
        </p:nvSpPr>
        <p:spPr>
          <a:xfrm>
            <a:off x="8305800" y="6324600"/>
            <a:ext cx="533400" cy="365125"/>
          </a:xfrm>
        </p:spPr>
        <p:txBody>
          <a:bodyPr/>
          <a:lstStyle/>
          <a:p>
            <a:pPr>
              <a:defRPr/>
            </a:pPr>
            <a:fld id="{89789087-52DE-4EC9-A593-8557078AFB40}" type="slidenum">
              <a:rPr lang="en-US" sz="1200" smtClean="0"/>
              <a:pPr>
                <a:defRPr/>
              </a:pPr>
              <a:t>2</a:t>
            </a:fld>
            <a:endParaRPr lang="en-US" sz="1200" dirty="0"/>
          </a:p>
        </p:txBody>
      </p:sp>
      <p:pic>
        <p:nvPicPr>
          <p:cNvPr id="6146" name="Picture 2"/>
          <p:cNvPicPr>
            <a:picLocks noChangeAspect="1" noChangeArrowheads="1"/>
          </p:cNvPicPr>
          <p:nvPr/>
        </p:nvPicPr>
        <p:blipFill>
          <a:blip r:embed="rId3" cstate="print"/>
          <a:srcRect/>
          <a:stretch>
            <a:fillRect/>
          </a:stretch>
        </p:blipFill>
        <p:spPr bwMode="auto">
          <a:xfrm>
            <a:off x="704850" y="356617"/>
            <a:ext cx="7715250" cy="5967983"/>
          </a:xfrm>
          <a:prstGeom prst="rect">
            <a:avLst/>
          </a:prstGeom>
          <a:noFill/>
          <a:ln w="9525">
            <a:noFill/>
            <a:miter lim="800000"/>
            <a:headEnd/>
            <a:tailEnd/>
          </a:ln>
        </p:spPr>
      </p:pic>
      <p:sp>
        <p:nvSpPr>
          <p:cNvPr id="5" name="TextBox 4"/>
          <p:cNvSpPr txBox="1"/>
          <p:nvPr/>
        </p:nvSpPr>
        <p:spPr>
          <a:xfrm>
            <a:off x="742950" y="411471"/>
            <a:ext cx="7486650" cy="584775"/>
          </a:xfrm>
          <a:prstGeom prst="rect">
            <a:avLst/>
          </a:prstGeom>
          <a:noFill/>
        </p:spPr>
        <p:txBody>
          <a:bodyPr wrap="square" rtlCol="0">
            <a:spAutoFit/>
          </a:bodyPr>
          <a:lstStyle/>
          <a:p>
            <a:r>
              <a:rPr lang="en-US" dirty="0" smtClean="0"/>
              <a:t>Vocabulary Growth (Hart &amp; </a:t>
            </a:r>
            <a:r>
              <a:rPr lang="en-US" dirty="0" err="1" smtClean="0"/>
              <a:t>Risley</a:t>
            </a:r>
            <a:r>
              <a:rPr lang="en-US" dirty="0" smtClean="0"/>
              <a:t>, 1995)</a:t>
            </a:r>
            <a:endParaRPr lang="en-US" dirty="0"/>
          </a:p>
        </p:txBody>
      </p:sp>
    </p:spTree>
    <p:extLst>
      <p:ext uri="{BB962C8B-B14F-4D97-AF65-F5344CB8AC3E}">
        <p14:creationId xmlns:p14="http://schemas.microsoft.com/office/powerpoint/2010/main" val="3091779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787E7065-F254-4126-95BB-5B4F1F08EB6A}" type="slidenum">
              <a:rPr lang="en-US" smtClean="0"/>
              <a:pPr>
                <a:defRPr/>
              </a:pPr>
              <a:t>20</a:t>
            </a:fld>
            <a:endParaRPr lang="en-US"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4102" t="19216" r="57308" b="68857"/>
          <a:stretch/>
        </p:blipFill>
        <p:spPr bwMode="auto">
          <a:xfrm rot="20928291">
            <a:off x="525469" y="986703"/>
            <a:ext cx="6364657" cy="1277057"/>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cstate="print">
            <a:extLst>
              <a:ext uri="{28A0092B-C50C-407E-A947-70E740481C1C}">
                <a14:useLocalDpi xmlns:a14="http://schemas.microsoft.com/office/drawing/2010/main" val="0"/>
              </a:ext>
            </a:extLst>
          </a:blip>
          <a:srcRect l="4872" t="49365" r="70384" b="-54"/>
          <a:stretch/>
        </p:blipFill>
        <p:spPr bwMode="auto">
          <a:xfrm>
            <a:off x="997527" y="2934344"/>
            <a:ext cx="4114800" cy="3177394"/>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2801389" y="1636315"/>
            <a:ext cx="5791199" cy="1938992"/>
          </a:xfrm>
          <a:prstGeom prst="rect">
            <a:avLst/>
          </a:prstGeom>
          <a:solidFill>
            <a:srgbClr val="FFDEBD"/>
          </a:solidFill>
          <a:ln>
            <a:solidFill>
              <a:schemeClr val="accent6">
                <a:lumMod val="75000"/>
              </a:schemeClr>
            </a:solidFill>
          </a:ln>
        </p:spPr>
        <p:txBody>
          <a:bodyPr wrap="square" rtlCol="0">
            <a:spAutoFit/>
          </a:bodyPr>
          <a:lstStyle/>
          <a:p>
            <a:r>
              <a:rPr lang="en-US" sz="2400" dirty="0" smtClean="0"/>
              <a:t>“What’s </a:t>
            </a:r>
            <a:r>
              <a:rPr lang="en-US" sz="2400" dirty="0"/>
              <a:t>missing in the current debate over economic inequality is enough serious discussion about investing in effective early childhood development from birth to age </a:t>
            </a:r>
            <a:r>
              <a:rPr lang="en-US" sz="2400" dirty="0" smtClean="0"/>
              <a:t>5….”</a:t>
            </a:r>
            <a:endParaRPr lang="en-US" sz="2400" dirty="0"/>
          </a:p>
        </p:txBody>
      </p:sp>
      <p:sp>
        <p:nvSpPr>
          <p:cNvPr id="6" name="TextBox 5"/>
          <p:cNvSpPr txBox="1"/>
          <p:nvPr/>
        </p:nvSpPr>
        <p:spPr>
          <a:xfrm>
            <a:off x="5562600" y="4191000"/>
            <a:ext cx="3276600" cy="830997"/>
          </a:xfrm>
          <a:prstGeom prst="rect">
            <a:avLst/>
          </a:prstGeom>
          <a:noFill/>
          <a:ln>
            <a:solidFill>
              <a:schemeClr val="accent6">
                <a:lumMod val="75000"/>
              </a:schemeClr>
            </a:solidFill>
          </a:ln>
        </p:spPr>
        <p:txBody>
          <a:bodyPr wrap="square" rtlCol="0">
            <a:spAutoFit/>
          </a:bodyPr>
          <a:lstStyle/>
          <a:p>
            <a:r>
              <a:rPr lang="en-US" sz="2400" dirty="0" smtClean="0"/>
              <a:t>James Heckman</a:t>
            </a:r>
          </a:p>
          <a:p>
            <a:r>
              <a:rPr lang="en-US" sz="2400" dirty="0" smtClean="0"/>
              <a:t>Sept. 13, 2013</a:t>
            </a:r>
            <a:endParaRPr lang="en-US" sz="2400" dirty="0"/>
          </a:p>
        </p:txBody>
      </p:sp>
    </p:spTree>
    <p:extLst>
      <p:ext uri="{BB962C8B-B14F-4D97-AF65-F5344CB8AC3E}">
        <p14:creationId xmlns:p14="http://schemas.microsoft.com/office/powerpoint/2010/main" val="41203828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787E7065-F254-4126-95BB-5B4F1F08EB6A}" type="slidenum">
              <a:rPr lang="en-US" smtClean="0"/>
              <a:pPr>
                <a:defRPr/>
              </a:pPr>
              <a:t>21</a:t>
            </a:fld>
            <a:endParaRPr lang="en-US" dirty="0"/>
          </a:p>
        </p:txBody>
      </p:sp>
      <p:pic>
        <p:nvPicPr>
          <p:cNvPr id="3" name="Picture 2"/>
          <p:cNvPicPr/>
          <p:nvPr/>
        </p:nvPicPr>
        <p:blipFill rotWithShape="1">
          <a:blip r:embed="rId2"/>
          <a:srcRect l="1282" t="39425" r="52821" b="51961"/>
          <a:stretch/>
        </p:blipFill>
        <p:spPr bwMode="auto">
          <a:xfrm rot="702567">
            <a:off x="676039" y="3365096"/>
            <a:ext cx="7978738" cy="1013460"/>
          </a:xfrm>
          <a:prstGeom prst="rect">
            <a:avLst/>
          </a:prstGeom>
          <a:ln>
            <a:solidFill>
              <a:schemeClr val="accent6">
                <a:lumMod val="75000"/>
              </a:schemeClr>
            </a:solidFill>
          </a:ln>
          <a:extLst>
            <a:ext uri="{53640926-AAD7-44D8-BBD7-CCE9431645EC}">
              <a14:shadowObscured xmlns:a14="http://schemas.microsoft.com/office/drawing/2010/main"/>
            </a:ext>
          </a:extLst>
        </p:spPr>
      </p:pic>
      <p:pic>
        <p:nvPicPr>
          <p:cNvPr id="4" name="Picture 3"/>
          <p:cNvPicPr/>
          <p:nvPr/>
        </p:nvPicPr>
        <p:blipFill rotWithShape="1">
          <a:blip r:embed="rId2"/>
          <a:srcRect l="1282" t="20541" r="75641" b="71949"/>
          <a:stretch/>
        </p:blipFill>
        <p:spPr bwMode="auto">
          <a:xfrm>
            <a:off x="3508235" y="562774"/>
            <a:ext cx="5181600" cy="1295399"/>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5715000" y="1928021"/>
            <a:ext cx="4800600" cy="400110"/>
          </a:xfrm>
          <a:prstGeom prst="rect">
            <a:avLst/>
          </a:prstGeom>
          <a:noFill/>
        </p:spPr>
        <p:txBody>
          <a:bodyPr wrap="square" rtlCol="0">
            <a:spAutoFit/>
          </a:bodyPr>
          <a:lstStyle/>
          <a:p>
            <a:r>
              <a:rPr lang="en-US" sz="2000" dirty="0" smtClean="0"/>
              <a:t>October 16, 2013</a:t>
            </a:r>
            <a:endParaRPr lang="en-US" sz="2000" dirty="0"/>
          </a:p>
        </p:txBody>
      </p:sp>
    </p:spTree>
    <p:extLst>
      <p:ext uri="{BB962C8B-B14F-4D97-AF65-F5344CB8AC3E}">
        <p14:creationId xmlns:p14="http://schemas.microsoft.com/office/powerpoint/2010/main" val="13309114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787E7065-F254-4126-95BB-5B4F1F08EB6A}" type="slidenum">
              <a:rPr lang="en-US" smtClean="0"/>
              <a:pPr>
                <a:defRPr/>
              </a:pPr>
              <a:t>22</a:t>
            </a:fld>
            <a:endParaRPr lang="en-US" dirty="0"/>
          </a:p>
        </p:txBody>
      </p:sp>
      <p:sp>
        <p:nvSpPr>
          <p:cNvPr id="3" name="Rectangle 2"/>
          <p:cNvSpPr/>
          <p:nvPr/>
        </p:nvSpPr>
        <p:spPr>
          <a:xfrm>
            <a:off x="304800" y="1219200"/>
            <a:ext cx="8153400" cy="1107996"/>
          </a:xfrm>
          <a:prstGeom prst="rect">
            <a:avLst/>
          </a:prstGeom>
        </p:spPr>
        <p:txBody>
          <a:bodyPr wrap="square">
            <a:spAutoFit/>
          </a:bodyPr>
          <a:lstStyle/>
          <a:p>
            <a:r>
              <a:rPr lang="en-US" sz="2200" dirty="0" smtClean="0"/>
              <a:t>“Preschool </a:t>
            </a:r>
            <a:r>
              <a:rPr lang="en-US" sz="2200" dirty="0"/>
              <a:t>is neither partisan nor </a:t>
            </a:r>
            <a:r>
              <a:rPr lang="en-US" sz="2200" dirty="0" smtClean="0"/>
              <a:t>ineffective…” </a:t>
            </a:r>
          </a:p>
          <a:p>
            <a:r>
              <a:rPr lang="en-US" sz="2200" b="1" dirty="0" smtClean="0"/>
              <a:t>M</a:t>
            </a:r>
            <a:r>
              <a:rPr lang="en-US" sz="2200" b="1" dirty="0"/>
              <a:t>. Brian Maher, Former Chairman and CEO, Maher Terminals LLC </a:t>
            </a:r>
            <a:r>
              <a:rPr lang="en-US" sz="2200" dirty="0" smtClean="0"/>
              <a:t> </a:t>
            </a:r>
            <a:endParaRPr lang="en-US" sz="2200" dirty="0"/>
          </a:p>
        </p:txBody>
      </p:sp>
      <p:sp>
        <p:nvSpPr>
          <p:cNvPr id="4" name="TextBox 3"/>
          <p:cNvSpPr txBox="1"/>
          <p:nvPr/>
        </p:nvSpPr>
        <p:spPr>
          <a:xfrm>
            <a:off x="304800" y="381000"/>
            <a:ext cx="8534400" cy="584775"/>
          </a:xfrm>
          <a:prstGeom prst="rect">
            <a:avLst/>
          </a:prstGeom>
          <a:solidFill>
            <a:schemeClr val="accent1">
              <a:lumMod val="90000"/>
            </a:schemeClr>
          </a:solidFill>
        </p:spPr>
        <p:txBody>
          <a:bodyPr wrap="square" rtlCol="0">
            <a:spAutoFit/>
          </a:bodyPr>
          <a:lstStyle/>
          <a:p>
            <a:r>
              <a:rPr lang="en-US" dirty="0" smtClean="0"/>
              <a:t>WSJ, Letters to the Editor</a:t>
            </a:r>
            <a:endParaRPr lang="en-US" dirty="0"/>
          </a:p>
        </p:txBody>
      </p:sp>
      <p:sp>
        <p:nvSpPr>
          <p:cNvPr id="5" name="TextBox 4"/>
          <p:cNvSpPr txBox="1"/>
          <p:nvPr/>
        </p:nvSpPr>
        <p:spPr>
          <a:xfrm>
            <a:off x="304800" y="2667000"/>
            <a:ext cx="8382000" cy="1446550"/>
          </a:xfrm>
          <a:prstGeom prst="rect">
            <a:avLst/>
          </a:prstGeom>
          <a:noFill/>
        </p:spPr>
        <p:txBody>
          <a:bodyPr wrap="square" rtlCol="0">
            <a:spAutoFit/>
          </a:bodyPr>
          <a:lstStyle/>
          <a:p>
            <a:r>
              <a:rPr lang="en-US" sz="2200" dirty="0" smtClean="0"/>
              <a:t>“…. it’s </a:t>
            </a:r>
            <a:r>
              <a:rPr lang="en-US" sz="2200" dirty="0"/>
              <a:t>time our policymakers in Washington take seriously the overwhelming evidence that early childhood education works</a:t>
            </a:r>
            <a:r>
              <a:rPr lang="en-US" sz="2200" dirty="0" smtClean="0"/>
              <a:t>.” </a:t>
            </a:r>
          </a:p>
          <a:p>
            <a:r>
              <a:rPr lang="en-US" sz="2200" b="1" dirty="0"/>
              <a:t>John Pepper, Former CEO, Procter &amp; Gamble and Jim Zimmerman, Former CEO, Macy's </a:t>
            </a:r>
            <a:endParaRPr lang="en-US" sz="2200" dirty="0"/>
          </a:p>
        </p:txBody>
      </p:sp>
      <p:sp>
        <p:nvSpPr>
          <p:cNvPr id="6" name="TextBox 5"/>
          <p:cNvSpPr txBox="1"/>
          <p:nvPr/>
        </p:nvSpPr>
        <p:spPr>
          <a:xfrm>
            <a:off x="323850" y="4472821"/>
            <a:ext cx="8134350" cy="1785104"/>
          </a:xfrm>
          <a:prstGeom prst="rect">
            <a:avLst/>
          </a:prstGeom>
          <a:noFill/>
        </p:spPr>
        <p:txBody>
          <a:bodyPr wrap="square" rtlCol="0">
            <a:spAutoFit/>
          </a:bodyPr>
          <a:lstStyle/>
          <a:p>
            <a:r>
              <a:rPr lang="en-US" sz="2200" dirty="0" smtClean="0"/>
              <a:t>“…high-quality </a:t>
            </a:r>
            <a:r>
              <a:rPr lang="en-US" sz="2200" dirty="0"/>
              <a:t>early childhood education strengthens our economy and society by giving children the strong start they </a:t>
            </a:r>
            <a:r>
              <a:rPr lang="en-US" sz="2200" dirty="0" smtClean="0"/>
              <a:t>need…” </a:t>
            </a:r>
          </a:p>
          <a:p>
            <a:r>
              <a:rPr lang="en-US" sz="2200" b="1" dirty="0"/>
              <a:t>Philip A. Peterson, Partner, Aon Hewitt and Maxine Clark, Founder, Build-A-Bear Workshop </a:t>
            </a:r>
            <a:endParaRPr lang="en-US" sz="2200" dirty="0"/>
          </a:p>
        </p:txBody>
      </p:sp>
    </p:spTree>
    <p:extLst>
      <p:ext uri="{BB962C8B-B14F-4D97-AF65-F5344CB8AC3E}">
        <p14:creationId xmlns:p14="http://schemas.microsoft.com/office/powerpoint/2010/main" val="21905184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8305800" cy="1143000"/>
          </a:xfrm>
        </p:spPr>
        <p:txBody>
          <a:bodyPr/>
          <a:lstStyle/>
          <a:p>
            <a:r>
              <a:rPr lang="en-US" dirty="0" smtClean="0"/>
              <a:t>Why business cares about preschool</a:t>
            </a:r>
            <a:endParaRPr lang="en-US" dirty="0"/>
          </a:p>
        </p:txBody>
      </p:sp>
      <p:sp>
        <p:nvSpPr>
          <p:cNvPr id="2" name="Slide Number Placeholder 1"/>
          <p:cNvSpPr>
            <a:spLocks noGrp="1"/>
          </p:cNvSpPr>
          <p:nvPr>
            <p:ph type="sldNum" sz="quarter" idx="10"/>
          </p:nvPr>
        </p:nvSpPr>
        <p:spPr/>
        <p:txBody>
          <a:bodyPr/>
          <a:lstStyle/>
          <a:p>
            <a:pPr>
              <a:defRPr/>
            </a:pPr>
            <a:fld id="{787E7065-F254-4126-95BB-5B4F1F08EB6A}" type="slidenum">
              <a:rPr lang="en-US" smtClean="0"/>
              <a:pPr>
                <a:defRPr/>
              </a:pPr>
              <a:t>23</a:t>
            </a:fld>
            <a:endParaRPr lang="en-US" dirty="0"/>
          </a:p>
        </p:txBody>
      </p:sp>
      <p:sp>
        <p:nvSpPr>
          <p:cNvPr id="3" name="Rectangle 2"/>
          <p:cNvSpPr/>
          <p:nvPr/>
        </p:nvSpPr>
        <p:spPr>
          <a:xfrm>
            <a:off x="304800" y="2667000"/>
            <a:ext cx="8458200" cy="523220"/>
          </a:xfrm>
          <a:prstGeom prst="rect">
            <a:avLst/>
          </a:prstGeom>
        </p:spPr>
        <p:txBody>
          <a:bodyPr wrap="square">
            <a:spAutoFit/>
          </a:bodyPr>
          <a:lstStyle/>
          <a:p>
            <a:r>
              <a:rPr lang="en-US" sz="2800" dirty="0">
                <a:hlinkClick r:id="rId2"/>
              </a:rPr>
              <a:t>http://www.investinginkids.info/your-taxes-preschool/</a:t>
            </a:r>
            <a:endParaRPr lang="en-US" sz="2800" dirty="0"/>
          </a:p>
        </p:txBody>
      </p:sp>
      <p:pic>
        <p:nvPicPr>
          <p:cNvPr id="13314" name="Picture 2" descr="http://www.naeyc.org/files/naeyc/images/woyc/week-of-the-young-child_sub_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5143" y="3657600"/>
            <a:ext cx="6448425" cy="249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632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787E7065-F254-4126-95BB-5B4F1F08EB6A}" type="slidenum">
              <a:rPr lang="en-US" smtClean="0"/>
              <a:pPr>
                <a:defRPr/>
              </a:pPr>
              <a:t>24</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786818639"/>
              </p:ext>
            </p:extLst>
          </p:nvPr>
        </p:nvGraphicFramePr>
        <p:xfrm>
          <a:off x="533400" y="533400"/>
          <a:ext cx="8077199" cy="586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454196268"/>
              </p:ext>
            </p:extLst>
          </p:nvPr>
        </p:nvGraphicFramePr>
        <p:xfrm>
          <a:off x="5029200" y="4648200"/>
          <a:ext cx="3200400" cy="381000"/>
        </p:xfrm>
        <a:graphic>
          <a:graphicData uri="http://schemas.openxmlformats.org/drawingml/2006/table">
            <a:tbl>
              <a:tblPr>
                <a:tableStyleId>{5C22544A-7EE6-4342-B048-85BDC9FD1C3A}</a:tableStyleId>
              </a:tblPr>
              <a:tblGrid>
                <a:gridCol w="3200400"/>
              </a:tblGrid>
              <a:tr h="381000">
                <a:tc>
                  <a:txBody>
                    <a:bodyPr/>
                    <a:lstStyle/>
                    <a:p>
                      <a:pPr algn="ctr" fontAlgn="b"/>
                      <a:r>
                        <a:rPr lang="en-US" sz="2000" b="1" u="none" strike="noStrike" dirty="0">
                          <a:effectLst/>
                        </a:rPr>
                        <a:t>745,349</a:t>
                      </a:r>
                      <a:endParaRPr lang="en-US" sz="2000" b="1" i="0" u="none" strike="noStrike" dirty="0">
                        <a:solidFill>
                          <a:srgbClr val="000000"/>
                        </a:solidFill>
                        <a:effectLst/>
                        <a:latin typeface="Calibri"/>
                      </a:endParaRPr>
                    </a:p>
                  </a:txBody>
                  <a:tcPr marL="7620" marR="7620" marT="7620" marB="0" anchor="b">
                    <a:solidFill>
                      <a:schemeClr val="accent2">
                        <a:lumMod val="20000"/>
                        <a:lumOff val="80000"/>
                      </a:schemeClr>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480056277"/>
              </p:ext>
            </p:extLst>
          </p:nvPr>
        </p:nvGraphicFramePr>
        <p:xfrm>
          <a:off x="1295400" y="3505200"/>
          <a:ext cx="6934200" cy="533400"/>
        </p:xfrm>
        <a:graphic>
          <a:graphicData uri="http://schemas.openxmlformats.org/drawingml/2006/table">
            <a:tbl>
              <a:tblPr>
                <a:tableStyleId>{5C22544A-7EE6-4342-B048-85BDC9FD1C3A}</a:tableStyleId>
              </a:tblPr>
              <a:tblGrid>
                <a:gridCol w="6934200"/>
              </a:tblGrid>
              <a:tr h="533400">
                <a:tc>
                  <a:txBody>
                    <a:bodyPr/>
                    <a:lstStyle/>
                    <a:p>
                      <a:pPr algn="ctr" fontAlgn="b"/>
                      <a:r>
                        <a:rPr lang="en-US" sz="2800" b="1" u="none" strike="noStrike" dirty="0">
                          <a:effectLst/>
                        </a:rPr>
                        <a:t>1,081,868</a:t>
                      </a:r>
                      <a:endParaRPr lang="en-US" sz="2800" b="1" i="0" u="none" strike="noStrike" dirty="0">
                        <a:solidFill>
                          <a:srgbClr val="000000"/>
                        </a:solidFill>
                        <a:effectLst/>
                        <a:latin typeface="Calibri"/>
                      </a:endParaRPr>
                    </a:p>
                  </a:txBody>
                  <a:tcPr marL="7620" marR="7620" marT="7620" marB="0" anchor="b">
                    <a:solidFill>
                      <a:schemeClr val="bg2">
                        <a:lumMod val="40000"/>
                        <a:lumOff val="60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488688607"/>
              </p:ext>
            </p:extLst>
          </p:nvPr>
        </p:nvGraphicFramePr>
        <p:xfrm>
          <a:off x="1600200" y="5181600"/>
          <a:ext cx="3352800" cy="380999"/>
        </p:xfrm>
        <a:graphic>
          <a:graphicData uri="http://schemas.openxmlformats.org/drawingml/2006/table">
            <a:tbl>
              <a:tblPr>
                <a:tableStyleId>{5C22544A-7EE6-4342-B048-85BDC9FD1C3A}</a:tableStyleId>
              </a:tblPr>
              <a:tblGrid>
                <a:gridCol w="3352800"/>
              </a:tblGrid>
              <a:tr h="380999">
                <a:tc>
                  <a:txBody>
                    <a:bodyPr/>
                    <a:lstStyle/>
                    <a:p>
                      <a:pPr algn="ctr" fontAlgn="b"/>
                      <a:r>
                        <a:rPr lang="en-US" sz="2000" b="1" u="none" strike="noStrike" dirty="0">
                          <a:effectLst/>
                        </a:rPr>
                        <a:t>336,519</a:t>
                      </a:r>
                      <a:endParaRPr lang="en-US" sz="2000" b="1" i="0" u="none" strike="noStrike" dirty="0">
                        <a:solidFill>
                          <a:srgbClr val="000000"/>
                        </a:solidFill>
                        <a:effectLst/>
                        <a:latin typeface="Calibri"/>
                      </a:endParaRPr>
                    </a:p>
                  </a:txBody>
                  <a:tcPr marL="7620" marR="7620" marT="7620" marB="0" anchor="b">
                    <a:solidFill>
                      <a:schemeClr val="accent5">
                        <a:lumMod val="90000"/>
                      </a:schemeClr>
                    </a:solidFill>
                  </a:tcPr>
                </a:tc>
              </a:tr>
            </a:tbl>
          </a:graphicData>
        </a:graphic>
      </p:graphicFrame>
    </p:spTree>
    <p:extLst>
      <p:ext uri="{BB962C8B-B14F-4D97-AF65-F5344CB8AC3E}">
        <p14:creationId xmlns:p14="http://schemas.microsoft.com/office/powerpoint/2010/main" val="427247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787E7065-F254-4126-95BB-5B4F1F08EB6A}" type="slidenum">
              <a:rPr lang="en-US" smtClean="0"/>
              <a:pPr>
                <a:defRPr/>
              </a:pPr>
              <a:t>25</a:t>
            </a:fld>
            <a:endParaRPr lang="en-US" dirty="0"/>
          </a:p>
        </p:txBody>
      </p:sp>
      <p:graphicFrame>
        <p:nvGraphicFramePr>
          <p:cNvPr id="3" name="Chart 2"/>
          <p:cNvGraphicFramePr>
            <a:graphicFrameLocks/>
          </p:cNvGraphicFramePr>
          <p:nvPr>
            <p:extLst>
              <p:ext uri="{D42A27DB-BD31-4B8C-83A1-F6EECF244321}">
                <p14:modId xmlns:p14="http://schemas.microsoft.com/office/powerpoint/2010/main" val="3268717591"/>
              </p:ext>
            </p:extLst>
          </p:nvPr>
        </p:nvGraphicFramePr>
        <p:xfrm>
          <a:off x="228600" y="457200"/>
          <a:ext cx="6400800" cy="5943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593395899"/>
              </p:ext>
            </p:extLst>
          </p:nvPr>
        </p:nvGraphicFramePr>
        <p:xfrm>
          <a:off x="6096000" y="1905000"/>
          <a:ext cx="2438400" cy="2971800"/>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2019534"/>
                <a:gridCol w="418866"/>
              </a:tblGrid>
              <a:tr h="297180">
                <a:tc>
                  <a:txBody>
                    <a:bodyPr/>
                    <a:lstStyle/>
                    <a:p>
                      <a:pPr algn="l" fontAlgn="b"/>
                      <a:r>
                        <a:rPr lang="en-US" sz="1200" u="none" strike="noStrike" dirty="0">
                          <a:effectLst/>
                        </a:rPr>
                        <a:t>Other health impairments           </a:t>
                      </a:r>
                      <a:endParaRPr lang="en-US" sz="1200" b="0" i="0" u="none" strike="noStrike" dirty="0">
                        <a:solidFill>
                          <a:srgbClr val="000000"/>
                        </a:solidFill>
                        <a:effectLst/>
                        <a:latin typeface="Arial"/>
                      </a:endParaRPr>
                    </a:p>
                  </a:txBody>
                  <a:tcPr marL="7620" marR="7620" marT="7620" marB="0" anchor="b"/>
                </a:tc>
                <a:tc>
                  <a:txBody>
                    <a:bodyPr/>
                    <a:lstStyle/>
                    <a:p>
                      <a:pPr algn="r" fontAlgn="b"/>
                      <a:r>
                        <a:rPr lang="en-US" sz="1200" u="none" strike="noStrike" dirty="0">
                          <a:effectLst/>
                        </a:rPr>
                        <a:t>2.8%</a:t>
                      </a:r>
                      <a:endParaRPr lang="en-US" sz="1200" b="0" i="0" u="none" strike="noStrike" dirty="0">
                        <a:solidFill>
                          <a:srgbClr val="000000"/>
                        </a:solidFill>
                        <a:effectLst/>
                        <a:latin typeface="Arial"/>
                      </a:endParaRPr>
                    </a:p>
                  </a:txBody>
                  <a:tcPr marL="7620" marR="7620" marT="7620" marB="0" anchor="b"/>
                </a:tc>
              </a:tr>
              <a:tr h="297180">
                <a:tc>
                  <a:txBody>
                    <a:bodyPr/>
                    <a:lstStyle/>
                    <a:p>
                      <a:pPr algn="l" fontAlgn="b"/>
                      <a:r>
                        <a:rPr lang="en-US" sz="1200" u="none" strike="noStrike" dirty="0">
                          <a:effectLst/>
                        </a:rPr>
                        <a:t>Intellectual disabilities             </a:t>
                      </a:r>
                      <a:endParaRPr lang="en-US" sz="1200" b="0" i="0" u="none" strike="noStrike" dirty="0">
                        <a:solidFill>
                          <a:srgbClr val="000000"/>
                        </a:solidFill>
                        <a:effectLst/>
                        <a:latin typeface="Arial"/>
                      </a:endParaRPr>
                    </a:p>
                  </a:txBody>
                  <a:tcPr marL="7620" marR="7620" marT="7620" marB="0" anchor="b"/>
                </a:tc>
                <a:tc>
                  <a:txBody>
                    <a:bodyPr/>
                    <a:lstStyle/>
                    <a:p>
                      <a:pPr algn="r" fontAlgn="b"/>
                      <a:r>
                        <a:rPr lang="en-US" sz="1200" u="none" strike="noStrike" dirty="0">
                          <a:effectLst/>
                        </a:rPr>
                        <a:t>1.6%</a:t>
                      </a:r>
                      <a:endParaRPr lang="en-US" sz="1200" b="0" i="0" u="none" strike="noStrike" dirty="0">
                        <a:solidFill>
                          <a:srgbClr val="000000"/>
                        </a:solidFill>
                        <a:effectLst/>
                        <a:latin typeface="Arial"/>
                      </a:endParaRPr>
                    </a:p>
                  </a:txBody>
                  <a:tcPr marL="7620" marR="7620" marT="7620" marB="0" anchor="b"/>
                </a:tc>
              </a:tr>
              <a:tr h="297180">
                <a:tc>
                  <a:txBody>
                    <a:bodyPr/>
                    <a:lstStyle/>
                    <a:p>
                      <a:pPr algn="l" fontAlgn="b"/>
                      <a:r>
                        <a:rPr lang="en-US" sz="1200" u="none" strike="noStrike">
                          <a:effectLst/>
                        </a:rPr>
                        <a:t>Hearing impairments                </a:t>
                      </a:r>
                      <a:endParaRPr lang="en-US" sz="1200" b="0" i="0" u="none" strike="noStrike">
                        <a:solidFill>
                          <a:srgbClr val="000000"/>
                        </a:solidFill>
                        <a:effectLst/>
                        <a:latin typeface="Arial"/>
                      </a:endParaRPr>
                    </a:p>
                  </a:txBody>
                  <a:tcPr marL="7620" marR="7620" marT="7620" marB="0" anchor="b"/>
                </a:tc>
                <a:tc>
                  <a:txBody>
                    <a:bodyPr/>
                    <a:lstStyle/>
                    <a:p>
                      <a:pPr algn="r" fontAlgn="b"/>
                      <a:r>
                        <a:rPr lang="en-US" sz="1200" u="none" strike="noStrike" dirty="0">
                          <a:effectLst/>
                        </a:rPr>
                        <a:t>1.3%</a:t>
                      </a:r>
                      <a:endParaRPr lang="en-US" sz="1200" b="0" i="0" u="none" strike="noStrike" dirty="0">
                        <a:solidFill>
                          <a:srgbClr val="000000"/>
                        </a:solidFill>
                        <a:effectLst/>
                        <a:latin typeface="Arial"/>
                      </a:endParaRPr>
                    </a:p>
                  </a:txBody>
                  <a:tcPr marL="7620" marR="7620" marT="7620" marB="0" anchor="b"/>
                </a:tc>
              </a:tr>
              <a:tr h="297180">
                <a:tc>
                  <a:txBody>
                    <a:bodyPr/>
                    <a:lstStyle/>
                    <a:p>
                      <a:pPr algn="l" fontAlgn="b"/>
                      <a:r>
                        <a:rPr lang="en-US" sz="1200" u="none" strike="noStrike" dirty="0">
                          <a:effectLst/>
                        </a:rPr>
                        <a:t>Specific learning disabilities     </a:t>
                      </a:r>
                      <a:endParaRPr lang="en-US" sz="1200" b="0" i="0" u="none" strike="noStrike" dirty="0">
                        <a:solidFill>
                          <a:srgbClr val="000000"/>
                        </a:solidFill>
                        <a:effectLst/>
                        <a:latin typeface="Arial"/>
                      </a:endParaRPr>
                    </a:p>
                  </a:txBody>
                  <a:tcPr marL="7620" marR="7620" marT="7620" marB="0" anchor="b"/>
                </a:tc>
                <a:tc>
                  <a:txBody>
                    <a:bodyPr/>
                    <a:lstStyle/>
                    <a:p>
                      <a:pPr algn="r" fontAlgn="b"/>
                      <a:r>
                        <a:rPr lang="en-US" sz="1200" u="none" strike="noStrike" dirty="0">
                          <a:effectLst/>
                        </a:rPr>
                        <a:t>1.2%</a:t>
                      </a:r>
                      <a:endParaRPr lang="en-US" sz="1200" b="0" i="0" u="none" strike="noStrike" dirty="0">
                        <a:solidFill>
                          <a:srgbClr val="000000"/>
                        </a:solidFill>
                        <a:effectLst/>
                        <a:latin typeface="Arial"/>
                      </a:endParaRPr>
                    </a:p>
                  </a:txBody>
                  <a:tcPr marL="7620" marR="7620" marT="7620" marB="0" anchor="b"/>
                </a:tc>
              </a:tr>
              <a:tr h="297180">
                <a:tc>
                  <a:txBody>
                    <a:bodyPr/>
                    <a:lstStyle/>
                    <a:p>
                      <a:pPr algn="l" fontAlgn="b"/>
                      <a:r>
                        <a:rPr lang="en-US" sz="1200" u="none" strike="noStrike">
                          <a:effectLst/>
                        </a:rPr>
                        <a:t>Multiple disabilities              </a:t>
                      </a:r>
                      <a:endParaRPr lang="en-US" sz="1200" b="0" i="0" u="none" strike="noStrike">
                        <a:solidFill>
                          <a:srgbClr val="000000"/>
                        </a:solidFill>
                        <a:effectLst/>
                        <a:latin typeface="Arial"/>
                      </a:endParaRPr>
                    </a:p>
                  </a:txBody>
                  <a:tcPr marL="7620" marR="7620" marT="7620" marB="0" anchor="b"/>
                </a:tc>
                <a:tc>
                  <a:txBody>
                    <a:bodyPr/>
                    <a:lstStyle/>
                    <a:p>
                      <a:pPr algn="r" fontAlgn="b"/>
                      <a:r>
                        <a:rPr lang="en-US" sz="1200" u="none" strike="noStrike" dirty="0">
                          <a:effectLst/>
                        </a:rPr>
                        <a:t>1.1%</a:t>
                      </a:r>
                      <a:endParaRPr lang="en-US" sz="1200" b="0" i="0" u="none" strike="noStrike" dirty="0">
                        <a:solidFill>
                          <a:srgbClr val="000000"/>
                        </a:solidFill>
                        <a:effectLst/>
                        <a:latin typeface="Arial"/>
                      </a:endParaRPr>
                    </a:p>
                  </a:txBody>
                  <a:tcPr marL="7620" marR="7620" marT="7620" marB="0" anchor="b"/>
                </a:tc>
              </a:tr>
              <a:tr h="297180">
                <a:tc>
                  <a:txBody>
                    <a:bodyPr/>
                    <a:lstStyle/>
                    <a:p>
                      <a:pPr algn="l" fontAlgn="b"/>
                      <a:r>
                        <a:rPr lang="en-US" sz="1200" u="none" strike="noStrike" dirty="0">
                          <a:effectLst/>
                        </a:rPr>
                        <a:t>Orthopedic impairments             </a:t>
                      </a:r>
                      <a:endParaRPr lang="en-US" sz="1200" b="0" i="0" u="none" strike="noStrike" dirty="0">
                        <a:solidFill>
                          <a:srgbClr val="000000"/>
                        </a:solidFill>
                        <a:effectLst/>
                        <a:latin typeface="Arial"/>
                      </a:endParaRPr>
                    </a:p>
                  </a:txBody>
                  <a:tcPr marL="7620" marR="7620" marT="7620" marB="0" anchor="b"/>
                </a:tc>
                <a:tc>
                  <a:txBody>
                    <a:bodyPr/>
                    <a:lstStyle/>
                    <a:p>
                      <a:pPr algn="r" fontAlgn="b"/>
                      <a:r>
                        <a:rPr lang="en-US" sz="1200" u="none" strike="noStrike">
                          <a:effectLst/>
                        </a:rPr>
                        <a:t>1.0%</a:t>
                      </a:r>
                      <a:endParaRPr lang="en-US" sz="1200" b="0" i="0" u="none" strike="noStrike">
                        <a:solidFill>
                          <a:srgbClr val="000000"/>
                        </a:solidFill>
                        <a:effectLst/>
                        <a:latin typeface="Arial"/>
                      </a:endParaRPr>
                    </a:p>
                  </a:txBody>
                  <a:tcPr marL="7620" marR="7620" marT="7620" marB="0" anchor="b"/>
                </a:tc>
              </a:tr>
              <a:tr h="297180">
                <a:tc>
                  <a:txBody>
                    <a:bodyPr/>
                    <a:lstStyle/>
                    <a:p>
                      <a:pPr algn="l" fontAlgn="b"/>
                      <a:r>
                        <a:rPr lang="en-US" sz="1200" u="none" strike="noStrike" dirty="0">
                          <a:effectLst/>
                        </a:rPr>
                        <a:t>Visual impairments                 </a:t>
                      </a:r>
                      <a:endParaRPr lang="en-US" sz="1200" b="0" i="0" u="none" strike="noStrike" dirty="0">
                        <a:solidFill>
                          <a:srgbClr val="000000"/>
                        </a:solidFill>
                        <a:effectLst/>
                        <a:latin typeface="Arial"/>
                      </a:endParaRPr>
                    </a:p>
                  </a:txBody>
                  <a:tcPr marL="7620" marR="7620" marT="7620" marB="0" anchor="b"/>
                </a:tc>
                <a:tc>
                  <a:txBody>
                    <a:bodyPr/>
                    <a:lstStyle/>
                    <a:p>
                      <a:pPr algn="r" fontAlgn="b"/>
                      <a:r>
                        <a:rPr lang="en-US" sz="1200" u="none" strike="noStrike" dirty="0">
                          <a:effectLst/>
                        </a:rPr>
                        <a:t>0.5%</a:t>
                      </a:r>
                      <a:endParaRPr lang="en-US" sz="1200" b="0" i="0" u="none" strike="noStrike" dirty="0">
                        <a:solidFill>
                          <a:srgbClr val="000000"/>
                        </a:solidFill>
                        <a:effectLst/>
                        <a:latin typeface="Arial"/>
                      </a:endParaRPr>
                    </a:p>
                  </a:txBody>
                  <a:tcPr marL="7620" marR="7620" marT="7620" marB="0" anchor="b"/>
                </a:tc>
              </a:tr>
              <a:tr h="297180">
                <a:tc>
                  <a:txBody>
                    <a:bodyPr/>
                    <a:lstStyle/>
                    <a:p>
                      <a:pPr algn="l" fontAlgn="b"/>
                      <a:r>
                        <a:rPr lang="en-US" sz="1200" u="none" strike="noStrike">
                          <a:effectLst/>
                        </a:rPr>
                        <a:t>Emotional disturbance              </a:t>
                      </a:r>
                      <a:endParaRPr lang="en-US" sz="1200" b="0" i="0" u="none" strike="noStrike">
                        <a:solidFill>
                          <a:srgbClr val="000000"/>
                        </a:solidFill>
                        <a:effectLst/>
                        <a:latin typeface="Arial"/>
                      </a:endParaRPr>
                    </a:p>
                  </a:txBody>
                  <a:tcPr marL="7620" marR="7620" marT="7620" marB="0" anchor="b"/>
                </a:tc>
                <a:tc>
                  <a:txBody>
                    <a:bodyPr/>
                    <a:lstStyle/>
                    <a:p>
                      <a:pPr algn="r" fontAlgn="b"/>
                      <a:r>
                        <a:rPr lang="en-US" sz="1200" u="none" strike="noStrike" dirty="0">
                          <a:effectLst/>
                        </a:rPr>
                        <a:t>0.4%</a:t>
                      </a:r>
                      <a:endParaRPr lang="en-US" sz="1200" b="0" i="0" u="none" strike="noStrike" dirty="0">
                        <a:solidFill>
                          <a:srgbClr val="000000"/>
                        </a:solidFill>
                        <a:effectLst/>
                        <a:latin typeface="Arial"/>
                      </a:endParaRPr>
                    </a:p>
                  </a:txBody>
                  <a:tcPr marL="7620" marR="7620" marT="7620" marB="0" anchor="b"/>
                </a:tc>
              </a:tr>
              <a:tr h="297180">
                <a:tc>
                  <a:txBody>
                    <a:bodyPr/>
                    <a:lstStyle/>
                    <a:p>
                      <a:pPr algn="l" fontAlgn="b"/>
                      <a:r>
                        <a:rPr lang="en-US" sz="1200" u="none" strike="noStrike" dirty="0">
                          <a:effectLst/>
                        </a:rPr>
                        <a:t>Traumatic brain injury             </a:t>
                      </a:r>
                      <a:endParaRPr lang="en-US" sz="1200" b="0" i="0" u="none" strike="noStrike" dirty="0">
                        <a:solidFill>
                          <a:srgbClr val="000000"/>
                        </a:solidFill>
                        <a:effectLst/>
                        <a:latin typeface="Arial"/>
                      </a:endParaRPr>
                    </a:p>
                  </a:txBody>
                  <a:tcPr marL="7620" marR="7620" marT="7620" marB="0" anchor="b"/>
                </a:tc>
                <a:tc>
                  <a:txBody>
                    <a:bodyPr/>
                    <a:lstStyle/>
                    <a:p>
                      <a:pPr algn="r" fontAlgn="b"/>
                      <a:r>
                        <a:rPr lang="en-US" sz="1200" u="none" strike="noStrike" dirty="0">
                          <a:effectLst/>
                        </a:rPr>
                        <a:t>0.1%</a:t>
                      </a:r>
                      <a:endParaRPr lang="en-US" sz="1200" b="0" i="0" u="none" strike="noStrike" dirty="0">
                        <a:solidFill>
                          <a:srgbClr val="000000"/>
                        </a:solidFill>
                        <a:effectLst/>
                        <a:latin typeface="Arial"/>
                      </a:endParaRPr>
                    </a:p>
                  </a:txBody>
                  <a:tcPr marL="7620" marR="7620" marT="7620" marB="0" anchor="b"/>
                </a:tc>
              </a:tr>
              <a:tr h="297180">
                <a:tc>
                  <a:txBody>
                    <a:bodyPr/>
                    <a:lstStyle/>
                    <a:p>
                      <a:pPr algn="l" fontAlgn="b"/>
                      <a:r>
                        <a:rPr lang="en-US" sz="1200" u="none" strike="noStrike">
                          <a:effectLst/>
                        </a:rPr>
                        <a:t>Deaf-blindness                     </a:t>
                      </a:r>
                      <a:endParaRPr lang="en-US" sz="1200" b="0" i="0" u="none" strike="noStrike">
                        <a:solidFill>
                          <a:srgbClr val="000000"/>
                        </a:solidFill>
                        <a:effectLst/>
                        <a:latin typeface="Arial"/>
                      </a:endParaRPr>
                    </a:p>
                  </a:txBody>
                  <a:tcPr marL="7620" marR="7620" marT="7620" marB="0" anchor="b"/>
                </a:tc>
                <a:tc>
                  <a:txBody>
                    <a:bodyPr/>
                    <a:lstStyle/>
                    <a:p>
                      <a:pPr algn="r" fontAlgn="b"/>
                      <a:r>
                        <a:rPr lang="en-US" sz="1200" u="none" strike="noStrike" dirty="0">
                          <a:effectLst/>
                        </a:rPr>
                        <a:t>0.0%</a:t>
                      </a:r>
                      <a:endParaRPr lang="en-US" sz="1200" b="0" i="0" u="none" strike="noStrike" dirty="0">
                        <a:solidFill>
                          <a:srgbClr val="000000"/>
                        </a:solidFill>
                        <a:effectLst/>
                        <a:latin typeface="Arial"/>
                      </a:endParaRPr>
                    </a:p>
                  </a:txBody>
                  <a:tcPr marL="7620" marR="7620" marT="7620" marB="0" anchor="b"/>
                </a:tc>
              </a:tr>
            </a:tbl>
          </a:graphicData>
        </a:graphic>
      </p:graphicFrame>
      <p:sp>
        <p:nvSpPr>
          <p:cNvPr id="9" name="TextBox 8"/>
          <p:cNvSpPr txBox="1"/>
          <p:nvPr/>
        </p:nvSpPr>
        <p:spPr>
          <a:xfrm>
            <a:off x="6096000" y="1359187"/>
            <a:ext cx="2286000" cy="369332"/>
          </a:xfrm>
          <a:prstGeom prst="rect">
            <a:avLst/>
          </a:prstGeom>
          <a:noFill/>
        </p:spPr>
        <p:txBody>
          <a:bodyPr wrap="square" rtlCol="0">
            <a:spAutoFit/>
          </a:bodyPr>
          <a:lstStyle/>
          <a:p>
            <a:pPr algn="ctr"/>
            <a:r>
              <a:rPr lang="en-US" sz="1800" dirty="0" smtClean="0"/>
              <a:t>The other 10%</a:t>
            </a:r>
            <a:endParaRPr lang="en-US" sz="1800" dirty="0"/>
          </a:p>
        </p:txBody>
      </p:sp>
    </p:spTree>
    <p:extLst>
      <p:ext uri="{BB962C8B-B14F-4D97-AF65-F5344CB8AC3E}">
        <p14:creationId xmlns:p14="http://schemas.microsoft.com/office/powerpoint/2010/main" val="15766327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787E7065-F254-4126-95BB-5B4F1F08EB6A}" type="slidenum">
              <a:rPr lang="en-US" smtClean="0"/>
              <a:pPr>
                <a:defRPr/>
              </a:pPr>
              <a:t>26</a:t>
            </a:fld>
            <a:endParaRPr lang="en-US" dirty="0"/>
          </a:p>
        </p:txBody>
      </p:sp>
      <p:graphicFrame>
        <p:nvGraphicFramePr>
          <p:cNvPr id="3" name="Chart 2"/>
          <p:cNvGraphicFramePr>
            <a:graphicFrameLocks/>
          </p:cNvGraphicFramePr>
          <p:nvPr>
            <p:extLst>
              <p:ext uri="{D42A27DB-BD31-4B8C-83A1-F6EECF244321}">
                <p14:modId xmlns:p14="http://schemas.microsoft.com/office/powerpoint/2010/main" val="2780207287"/>
              </p:ext>
            </p:extLst>
          </p:nvPr>
        </p:nvGraphicFramePr>
        <p:xfrm>
          <a:off x="228600" y="228600"/>
          <a:ext cx="8610600" cy="6172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94929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2"/>
          <p:cNvSpPr>
            <a:spLocks noGrp="1" noChangeArrowheads="1"/>
          </p:cNvSpPr>
          <p:nvPr>
            <p:ph type="title"/>
          </p:nvPr>
        </p:nvSpPr>
        <p:spPr>
          <a:xfrm>
            <a:off x="457200" y="304800"/>
            <a:ext cx="8077200" cy="1143000"/>
          </a:xfrm>
        </p:spPr>
        <p:txBody>
          <a:bodyPr/>
          <a:lstStyle/>
          <a:p>
            <a:r>
              <a:rPr lang="en-US" sz="3600" dirty="0" smtClean="0">
                <a:solidFill>
                  <a:srgbClr val="00B050"/>
                </a:solidFill>
                <a:latin typeface="+mj-lt"/>
              </a:rPr>
              <a:t>National Early Intervention Longitudinal Study</a:t>
            </a:r>
            <a:endParaRPr lang="en-US" sz="3600" dirty="0">
              <a:solidFill>
                <a:srgbClr val="00B050"/>
              </a:solidFill>
              <a:latin typeface="+mj-lt"/>
            </a:endParaRPr>
          </a:p>
        </p:txBody>
      </p:sp>
      <p:sp>
        <p:nvSpPr>
          <p:cNvPr id="697347" name="Rectangle 3"/>
          <p:cNvSpPr>
            <a:spLocks noGrp="1" noChangeArrowheads="1"/>
          </p:cNvSpPr>
          <p:nvPr>
            <p:ph idx="1"/>
          </p:nvPr>
        </p:nvSpPr>
        <p:spPr/>
        <p:txBody>
          <a:bodyPr/>
          <a:lstStyle/>
          <a:p>
            <a:pPr>
              <a:spcBef>
                <a:spcPts val="1800"/>
              </a:spcBef>
            </a:pPr>
            <a:r>
              <a:rPr lang="en-US" sz="2800" dirty="0">
                <a:latin typeface="+mn-lt"/>
              </a:rPr>
              <a:t>Longitudinal.  NEILS followed </a:t>
            </a:r>
            <a:r>
              <a:rPr lang="en-US" sz="2800" dirty="0" smtClean="0">
                <a:latin typeface="+mn-lt"/>
              </a:rPr>
              <a:t>3,338 children </a:t>
            </a:r>
            <a:r>
              <a:rPr lang="en-US" sz="2800" dirty="0">
                <a:latin typeface="+mn-lt"/>
              </a:rPr>
              <a:t>and families from </a:t>
            </a:r>
            <a:r>
              <a:rPr lang="en-US" sz="2800" dirty="0" smtClean="0">
                <a:latin typeface="+mn-lt"/>
              </a:rPr>
              <a:t>initial entry into early </a:t>
            </a:r>
            <a:r>
              <a:rPr lang="en-US" sz="2800" dirty="0">
                <a:latin typeface="+mn-lt"/>
              </a:rPr>
              <a:t>intervention </a:t>
            </a:r>
            <a:r>
              <a:rPr lang="en-US" sz="2800" dirty="0" smtClean="0">
                <a:latin typeface="+mn-lt"/>
              </a:rPr>
              <a:t>(1997-98) through </a:t>
            </a:r>
            <a:r>
              <a:rPr lang="en-US" sz="2800" dirty="0">
                <a:latin typeface="+mn-lt"/>
              </a:rPr>
              <a:t>kindergarten.</a:t>
            </a:r>
          </a:p>
          <a:p>
            <a:pPr>
              <a:spcBef>
                <a:spcPts val="1800"/>
              </a:spcBef>
            </a:pPr>
            <a:r>
              <a:rPr lang="en-US" sz="2800" dirty="0" smtClean="0">
                <a:latin typeface="+mn-lt"/>
              </a:rPr>
              <a:t>Data collected from families, early intervention service providers and directors, and kindergarten teachers.</a:t>
            </a:r>
          </a:p>
        </p:txBody>
      </p:sp>
      <p:sp>
        <p:nvSpPr>
          <p:cNvPr id="4" name="Slide Number Placeholder 4"/>
          <p:cNvSpPr>
            <a:spLocks noGrp="1"/>
          </p:cNvSpPr>
          <p:nvPr>
            <p:ph type="sldNum" sz="quarter" idx="10"/>
          </p:nvPr>
        </p:nvSpPr>
        <p:spPr/>
        <p:txBody>
          <a:bodyPr/>
          <a:lstStyle/>
          <a:p>
            <a:fld id="{845429C0-B0D5-4958-8AA1-685DC0BB6EFA}" type="slidenum">
              <a:rPr lang="en-US"/>
              <a:pPr/>
              <a:t>27</a:t>
            </a:fld>
            <a:endParaRPr lang="en-US"/>
          </a:p>
        </p:txBody>
      </p:sp>
      <p:pic>
        <p:nvPicPr>
          <p:cNvPr id="5" name="Picture 7" descr="bearblok"/>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5257800"/>
            <a:ext cx="1387475" cy="1235075"/>
          </a:xfrm>
          <a:prstGeom prst="rect">
            <a:avLst/>
          </a:prstGeom>
          <a:noFill/>
          <a:ln w="9525">
            <a:noFill/>
            <a:miter lim="800000"/>
            <a:headEnd/>
            <a:tailEnd/>
          </a:ln>
        </p:spPr>
      </p:pic>
      <p:pic>
        <p:nvPicPr>
          <p:cNvPr id="6" name="Picture 4" descr="Lauren &amp; baby"/>
          <p:cNvPicPr>
            <a:picLocks noChangeAspect="1" noChangeArrowheads="1"/>
          </p:cNvPicPr>
          <p:nvPr/>
        </p:nvPicPr>
        <p:blipFill>
          <a:blip r:embed="rId4" cstate="print"/>
          <a:srcRect/>
          <a:stretch>
            <a:fillRect/>
          </a:stretch>
        </p:blipFill>
        <p:spPr bwMode="auto">
          <a:xfrm>
            <a:off x="5943600" y="4959300"/>
            <a:ext cx="2057400" cy="1517700"/>
          </a:xfrm>
          <a:prstGeom prst="rect">
            <a:avLst/>
          </a:prstGeom>
          <a:noFill/>
          <a:ln w="15875" cmpd="sng">
            <a:solidFill>
              <a:srgbClr val="0000FF"/>
            </a:solidFill>
            <a:miter lim="800000"/>
            <a:headEnd/>
            <a:tailEnd/>
          </a:ln>
        </p:spPr>
      </p:pic>
    </p:spTree>
    <p:extLst>
      <p:ext uri="{BB962C8B-B14F-4D97-AF65-F5344CB8AC3E}">
        <p14:creationId xmlns:p14="http://schemas.microsoft.com/office/powerpoint/2010/main" val="332546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077200" cy="1143000"/>
          </a:xfrm>
        </p:spPr>
        <p:txBody>
          <a:bodyPr/>
          <a:lstStyle/>
          <a:p>
            <a:r>
              <a:rPr lang="en-US" sz="3200" dirty="0" smtClean="0">
                <a:latin typeface="+mn-lt"/>
              </a:rPr>
              <a:t>How many former EI recipients did </a:t>
            </a:r>
            <a:r>
              <a:rPr lang="en-US" sz="3200" u="sng" dirty="0" smtClean="0">
                <a:latin typeface="+mn-lt"/>
              </a:rPr>
              <a:t>not</a:t>
            </a:r>
            <a:r>
              <a:rPr lang="en-US" sz="3200" dirty="0" smtClean="0">
                <a:latin typeface="+mn-lt"/>
              </a:rPr>
              <a:t> have an IEP in kindergarten?</a:t>
            </a:r>
            <a:endParaRPr lang="en-US" sz="3200" dirty="0">
              <a:latin typeface="+mn-lt"/>
            </a:endParaRPr>
          </a:p>
        </p:txBody>
      </p:sp>
      <p:sp>
        <p:nvSpPr>
          <p:cNvPr id="3" name="Content Placeholder 2"/>
          <p:cNvSpPr>
            <a:spLocks noGrp="1"/>
          </p:cNvSpPr>
          <p:nvPr>
            <p:ph idx="1"/>
          </p:nvPr>
        </p:nvSpPr>
        <p:spPr>
          <a:xfrm>
            <a:off x="2362200" y="2743200"/>
            <a:ext cx="4876800" cy="3840163"/>
          </a:xfrm>
        </p:spPr>
        <p:txBody>
          <a:bodyPr/>
          <a:lstStyle/>
          <a:p>
            <a:pPr marL="514350" indent="-514350">
              <a:buFont typeface="+mj-lt"/>
              <a:buAutoNum type="alphaLcParenR"/>
            </a:pPr>
            <a:r>
              <a:rPr lang="en-US" sz="3600" dirty="0" smtClean="0">
                <a:latin typeface="+mn-lt"/>
              </a:rPr>
              <a:t>0 – 15%</a:t>
            </a:r>
          </a:p>
          <a:p>
            <a:pPr marL="514350" indent="-514350">
              <a:buFont typeface="+mj-lt"/>
              <a:buAutoNum type="alphaLcParenR"/>
            </a:pPr>
            <a:r>
              <a:rPr lang="en-US" sz="3600" dirty="0" smtClean="0">
                <a:latin typeface="+mn-lt"/>
              </a:rPr>
              <a:t>16 – 30%</a:t>
            </a:r>
          </a:p>
          <a:p>
            <a:pPr marL="514350" indent="-514350">
              <a:buFont typeface="+mj-lt"/>
              <a:buAutoNum type="alphaLcParenR"/>
            </a:pPr>
            <a:r>
              <a:rPr lang="en-US" sz="3600" dirty="0" smtClean="0">
                <a:latin typeface="+mn-lt"/>
              </a:rPr>
              <a:t>More than 30%</a:t>
            </a:r>
          </a:p>
          <a:p>
            <a:pPr marL="514350" indent="-514350">
              <a:buFont typeface="+mj-lt"/>
              <a:buAutoNum type="alphaLcParenR"/>
            </a:pPr>
            <a:r>
              <a:rPr lang="en-US" sz="3600" dirty="0" smtClean="0">
                <a:latin typeface="+mn-lt"/>
              </a:rPr>
              <a:t>I have no idea</a:t>
            </a:r>
          </a:p>
        </p:txBody>
      </p:sp>
      <p:sp>
        <p:nvSpPr>
          <p:cNvPr id="4" name="Slide Number Placeholder 3"/>
          <p:cNvSpPr>
            <a:spLocks noGrp="1"/>
          </p:cNvSpPr>
          <p:nvPr>
            <p:ph type="sldNum" sz="quarter" idx="10"/>
          </p:nvPr>
        </p:nvSpPr>
        <p:spPr/>
        <p:txBody>
          <a:bodyPr/>
          <a:lstStyle/>
          <a:p>
            <a:pPr>
              <a:defRPr/>
            </a:pPr>
            <a:fld id="{A16BC478-DA37-4AA0-BB58-E4FAC38A2556}" type="slidenum">
              <a:rPr lang="en-US" smtClean="0"/>
              <a:pPr>
                <a:defRPr/>
              </a:pPr>
              <a:t>28</a:t>
            </a:fld>
            <a:endParaRPr lang="en-US" dirty="0"/>
          </a:p>
        </p:txBody>
      </p:sp>
    </p:spTree>
    <p:extLst>
      <p:ext uri="{BB962C8B-B14F-4D97-AF65-F5344CB8AC3E}">
        <p14:creationId xmlns:p14="http://schemas.microsoft.com/office/powerpoint/2010/main" val="11876810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570" name="Object 2"/>
          <p:cNvGraphicFramePr>
            <a:graphicFrameLocks noChangeAspect="1"/>
          </p:cNvGraphicFramePr>
          <p:nvPr>
            <p:extLst>
              <p:ext uri="{D42A27DB-BD31-4B8C-83A1-F6EECF244321}">
                <p14:modId xmlns:p14="http://schemas.microsoft.com/office/powerpoint/2010/main" val="401492670"/>
              </p:ext>
            </p:extLst>
          </p:nvPr>
        </p:nvGraphicFramePr>
        <p:xfrm>
          <a:off x="1387475" y="1905000"/>
          <a:ext cx="6672675" cy="4760841"/>
        </p:xfrm>
        <a:graphic>
          <a:graphicData uri="http://schemas.openxmlformats.org/presentationml/2006/ole">
            <mc:AlternateContent xmlns:mc="http://schemas.openxmlformats.org/markup-compatibility/2006">
              <mc:Choice xmlns:v="urn:schemas-microsoft-com:vml" Requires="v">
                <p:oleObj spid="_x0000_s9260" name="Chart" r:id="rId4" imgW="6332287" imgH="4518754" progId="MSGraph.Chart.8">
                  <p:embed followColorScheme="full"/>
                </p:oleObj>
              </mc:Choice>
              <mc:Fallback>
                <p:oleObj name="Chart" r:id="rId4" imgW="6332287" imgH="4518754" progId="MSGraph.Chart.8">
                  <p:embed followColorScheme="full"/>
                  <p:pic>
                    <p:nvPicPr>
                      <p:cNvPr id="0" name=""/>
                      <p:cNvPicPr>
                        <a:picLocks noChangeAspect="1" noChangeArrowheads="1"/>
                      </p:cNvPicPr>
                      <p:nvPr/>
                    </p:nvPicPr>
                    <p:blipFill>
                      <a:blip r:embed="rId5"/>
                      <a:srcRect/>
                      <a:stretch>
                        <a:fillRect/>
                      </a:stretch>
                    </p:blipFill>
                    <p:spPr bwMode="auto">
                      <a:xfrm>
                        <a:off x="1387475" y="1905000"/>
                        <a:ext cx="6672675" cy="47608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9571" name="Text Box 3"/>
          <p:cNvSpPr txBox="1">
            <a:spLocks noChangeArrowheads="1"/>
          </p:cNvSpPr>
          <p:nvPr/>
        </p:nvSpPr>
        <p:spPr bwMode="auto">
          <a:xfrm>
            <a:off x="304800" y="95250"/>
            <a:ext cx="7315200" cy="1384995"/>
          </a:xfrm>
          <a:prstGeom prst="rect">
            <a:avLst/>
          </a:prstGeom>
          <a:noFill/>
          <a:ln w="9525">
            <a:noFill/>
            <a:miter lim="800000"/>
            <a:headEnd/>
            <a:tailEnd/>
          </a:ln>
          <a:effectLst/>
        </p:spPr>
        <p:txBody>
          <a:bodyPr>
            <a:spAutoFit/>
          </a:bodyPr>
          <a:lstStyle/>
          <a:p>
            <a:pPr algn="ctr" eaLnBrk="0" hangingPunct="0">
              <a:spcBef>
                <a:spcPct val="50000"/>
              </a:spcBef>
            </a:pPr>
            <a:r>
              <a:rPr lang="en-US" sz="2800" dirty="0" smtClean="0">
                <a:solidFill>
                  <a:schemeClr val="accent2">
                    <a:lumMod val="75000"/>
                  </a:schemeClr>
                </a:solidFill>
                <a:latin typeface="Tahoma" pitchFamily="34" charset="0"/>
              </a:rPr>
              <a:t>Kindergarten Outcomes:  </a:t>
            </a:r>
          </a:p>
          <a:p>
            <a:pPr algn="ctr" eaLnBrk="0" hangingPunct="0">
              <a:spcBef>
                <a:spcPts val="0"/>
              </a:spcBef>
            </a:pPr>
            <a:r>
              <a:rPr lang="en-US" sz="2800" dirty="0" smtClean="0">
                <a:solidFill>
                  <a:schemeClr val="accent2">
                    <a:lumMod val="75000"/>
                  </a:schemeClr>
                </a:solidFill>
                <a:latin typeface="Tahoma" pitchFamily="34" charset="0"/>
              </a:rPr>
              <a:t>Former </a:t>
            </a:r>
            <a:r>
              <a:rPr lang="en-US" sz="2800" dirty="0">
                <a:solidFill>
                  <a:schemeClr val="accent2">
                    <a:lumMod val="75000"/>
                  </a:schemeClr>
                </a:solidFill>
                <a:latin typeface="Tahoma" pitchFamily="34" charset="0"/>
              </a:rPr>
              <a:t>EI Participants’ </a:t>
            </a:r>
            <a:r>
              <a:rPr lang="en-US" sz="2800" dirty="0" smtClean="0">
                <a:solidFill>
                  <a:schemeClr val="accent2">
                    <a:lumMod val="75000"/>
                  </a:schemeClr>
                </a:solidFill>
                <a:latin typeface="Tahoma" pitchFamily="34" charset="0"/>
              </a:rPr>
              <a:t>Receipt of Special </a:t>
            </a:r>
            <a:r>
              <a:rPr lang="en-US" sz="2800" dirty="0">
                <a:solidFill>
                  <a:schemeClr val="accent2">
                    <a:lumMod val="75000"/>
                  </a:schemeClr>
                </a:solidFill>
                <a:latin typeface="Tahoma" pitchFamily="34" charset="0"/>
              </a:rPr>
              <a:t>Education and Disability </a:t>
            </a:r>
            <a:r>
              <a:rPr lang="en-US" sz="2800" dirty="0" smtClean="0">
                <a:solidFill>
                  <a:schemeClr val="accent2">
                    <a:lumMod val="75000"/>
                  </a:schemeClr>
                </a:solidFill>
                <a:latin typeface="Tahoma" pitchFamily="34" charset="0"/>
              </a:rPr>
              <a:t>Status</a:t>
            </a:r>
            <a:endParaRPr lang="en-US" sz="2800" dirty="0">
              <a:solidFill>
                <a:schemeClr val="accent2">
                  <a:lumMod val="75000"/>
                </a:schemeClr>
              </a:solidFill>
              <a:latin typeface="Tahoma" pitchFamily="34" charset="0"/>
            </a:endParaRPr>
          </a:p>
        </p:txBody>
      </p:sp>
      <p:pic>
        <p:nvPicPr>
          <p:cNvPr id="4" name="Picture 7" descr="bearblok"/>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0" y="5622925"/>
            <a:ext cx="1387475" cy="1235075"/>
          </a:xfrm>
          <a:prstGeom prst="rect">
            <a:avLst/>
          </a:prstGeom>
          <a:noFill/>
          <a:ln w="9525">
            <a:noFill/>
            <a:miter lim="800000"/>
            <a:headEnd/>
            <a:tailEnd/>
          </a:ln>
        </p:spPr>
      </p:pic>
    </p:spTree>
    <p:extLst>
      <p:ext uri="{BB962C8B-B14F-4D97-AF65-F5344CB8AC3E}">
        <p14:creationId xmlns:p14="http://schemas.microsoft.com/office/powerpoint/2010/main" val="558268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7DFE4FF-7BEA-4250-B211-B69F258BE516}" type="slidenum">
              <a:rPr lang="en-US" smtClean="0"/>
              <a:pPr>
                <a:defRPr/>
              </a:pPr>
              <a:t>3</a:t>
            </a:fld>
            <a:endParaRPr lang="en-US" dirty="0"/>
          </a:p>
        </p:txBody>
      </p:sp>
      <p:sp>
        <p:nvSpPr>
          <p:cNvPr id="3" name="Footer Placeholder 2"/>
          <p:cNvSpPr>
            <a:spLocks noGrp="1"/>
          </p:cNvSpPr>
          <p:nvPr>
            <p:ph type="ftr" sz="quarter" idx="4294967295"/>
          </p:nvPr>
        </p:nvSpPr>
        <p:spPr>
          <a:xfrm>
            <a:off x="152400" y="6324600"/>
            <a:ext cx="2895600" cy="365125"/>
          </a:xfrm>
          <a:prstGeom prst="rect">
            <a:avLst/>
          </a:prstGeom>
        </p:spPr>
        <p:txBody>
          <a:bodyPr/>
          <a:lstStyle/>
          <a:p>
            <a:pPr>
              <a:defRPr/>
            </a:pPr>
            <a:r>
              <a:rPr lang="en-US" sz="1200" dirty="0" smtClean="0"/>
              <a:t>Early Childhood Outcomes Center</a:t>
            </a:r>
            <a:endParaRPr lang="en-US" sz="12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589415"/>
            <a:ext cx="2736088" cy="3664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8167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3667" name="Object 3"/>
          <p:cNvGraphicFramePr>
            <a:graphicFrameLocks noGrp="1" noChangeAspect="1"/>
          </p:cNvGraphicFramePr>
          <p:nvPr>
            <p:ph sz="half" idx="2"/>
          </p:nvPr>
        </p:nvGraphicFramePr>
        <p:xfrm>
          <a:off x="762000" y="2133600"/>
          <a:ext cx="7834313" cy="4419600"/>
        </p:xfrm>
        <a:graphic>
          <a:graphicData uri="http://schemas.openxmlformats.org/presentationml/2006/ole">
            <mc:AlternateContent xmlns:mc="http://schemas.openxmlformats.org/markup-compatibility/2006">
              <mc:Choice xmlns:v="urn:schemas-microsoft-com:vml" Requires="v">
                <p:oleObj spid="_x0000_s10284" name="Worksheet" r:id="rId4" imgW="4924349" imgH="2581351" progId="Excel.Sheet.8">
                  <p:embed/>
                </p:oleObj>
              </mc:Choice>
              <mc:Fallback>
                <p:oleObj name="Worksheet" r:id="rId4" imgW="4924349" imgH="2581351"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133600"/>
                        <a:ext cx="7834313" cy="441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3666" name="Rectangle 2"/>
          <p:cNvSpPr>
            <a:spLocks noGrp="1" noChangeArrowheads="1"/>
          </p:cNvSpPr>
          <p:nvPr>
            <p:ph type="title"/>
          </p:nvPr>
        </p:nvSpPr>
        <p:spPr>
          <a:xfrm>
            <a:off x="838200" y="1828800"/>
            <a:ext cx="7696200" cy="990600"/>
          </a:xfrm>
          <a:solidFill>
            <a:schemeClr val="bg2">
              <a:lumMod val="20000"/>
              <a:lumOff val="80000"/>
            </a:schemeClr>
          </a:solidFill>
        </p:spPr>
        <p:txBody>
          <a:bodyPr/>
          <a:lstStyle/>
          <a:p>
            <a:pPr algn="ctr"/>
            <a:r>
              <a:rPr lang="en-US" sz="1600" dirty="0">
                <a:solidFill>
                  <a:schemeClr val="accent6"/>
                </a:solidFill>
              </a:rPr>
              <a:t>Percentage of Children Rated by Kindergarten Teachers as Intermediate or Proficient in Language and Literacy Skills, By IEP Status Compared with General Kindergarten </a:t>
            </a:r>
            <a:r>
              <a:rPr lang="en-US" sz="1600" dirty="0" smtClean="0">
                <a:solidFill>
                  <a:schemeClr val="accent6"/>
                </a:solidFill>
              </a:rPr>
              <a:t>Population (</a:t>
            </a:r>
            <a:r>
              <a:rPr lang="en-US" sz="1600" dirty="0">
                <a:solidFill>
                  <a:schemeClr val="accent6"/>
                </a:solidFill>
              </a:rPr>
              <a:t>ECLS-K data)</a:t>
            </a:r>
          </a:p>
        </p:txBody>
      </p:sp>
      <p:sp>
        <p:nvSpPr>
          <p:cNvPr id="113668" name="Text Box 4"/>
          <p:cNvSpPr txBox="1">
            <a:spLocks noChangeArrowheads="1"/>
          </p:cNvSpPr>
          <p:nvPr/>
        </p:nvSpPr>
        <p:spPr bwMode="auto">
          <a:xfrm>
            <a:off x="228600" y="228600"/>
            <a:ext cx="8458200" cy="1384995"/>
          </a:xfrm>
          <a:prstGeom prst="rect">
            <a:avLst/>
          </a:prstGeom>
          <a:noFill/>
          <a:ln w="9525">
            <a:noFill/>
            <a:miter lim="800000"/>
            <a:headEnd/>
            <a:tailEnd/>
          </a:ln>
          <a:effectLst/>
        </p:spPr>
        <p:txBody>
          <a:bodyPr wrap="square">
            <a:spAutoFit/>
          </a:bodyPr>
          <a:lstStyle/>
          <a:p>
            <a:pPr algn="ctr"/>
            <a:r>
              <a:rPr lang="en-US" sz="2800" dirty="0" smtClean="0">
                <a:solidFill>
                  <a:schemeClr val="accent2">
                    <a:lumMod val="75000"/>
                  </a:schemeClr>
                </a:solidFill>
                <a:latin typeface="Tahoma" pitchFamily="34" charset="0"/>
                <a:cs typeface="Tahoma" pitchFamily="34" charset="0"/>
              </a:rPr>
              <a:t>Kindergarten Outcomes:  </a:t>
            </a:r>
          </a:p>
          <a:p>
            <a:pPr algn="ctr"/>
            <a:r>
              <a:rPr lang="en-US" sz="2800" dirty="0" smtClean="0">
                <a:solidFill>
                  <a:schemeClr val="accent2">
                    <a:lumMod val="75000"/>
                  </a:schemeClr>
                </a:solidFill>
                <a:latin typeface="Tahoma" pitchFamily="34" charset="0"/>
                <a:cs typeface="Tahoma" pitchFamily="34" charset="0"/>
              </a:rPr>
              <a:t>Former EI recipients </a:t>
            </a:r>
            <a:r>
              <a:rPr lang="en-US" sz="2800" dirty="0">
                <a:solidFill>
                  <a:schemeClr val="accent2">
                    <a:lumMod val="75000"/>
                  </a:schemeClr>
                </a:solidFill>
                <a:latin typeface="Tahoma" pitchFamily="34" charset="0"/>
                <a:cs typeface="Tahoma" pitchFamily="34" charset="0"/>
              </a:rPr>
              <a:t>without IEPs were performing comparably to </a:t>
            </a:r>
            <a:r>
              <a:rPr lang="en-US" sz="2800" dirty="0" smtClean="0">
                <a:solidFill>
                  <a:schemeClr val="accent2">
                    <a:lumMod val="75000"/>
                  </a:schemeClr>
                </a:solidFill>
                <a:latin typeface="Tahoma" pitchFamily="34" charset="0"/>
                <a:cs typeface="Tahoma" pitchFamily="34" charset="0"/>
              </a:rPr>
              <a:t>peers</a:t>
            </a:r>
            <a:endParaRPr lang="en-US" sz="2800" dirty="0">
              <a:solidFill>
                <a:schemeClr val="accent2">
                  <a:lumMod val="75000"/>
                </a:schemeClr>
              </a:solidFill>
              <a:latin typeface="Tahoma" pitchFamily="34" charset="0"/>
              <a:cs typeface="Tahoma" pitchFamily="34" charset="0"/>
            </a:endParaRPr>
          </a:p>
        </p:txBody>
      </p:sp>
    </p:spTree>
    <p:extLst>
      <p:ext uri="{BB962C8B-B14F-4D97-AF65-F5344CB8AC3E}">
        <p14:creationId xmlns:p14="http://schemas.microsoft.com/office/powerpoint/2010/main" val="3762968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0" y="2990914"/>
            <a:ext cx="4114800" cy="3840163"/>
          </a:xfrm>
        </p:spPr>
        <p:txBody>
          <a:bodyPr/>
          <a:lstStyle/>
          <a:p>
            <a:pPr marL="0" indent="0" algn="ctr">
              <a:buNone/>
            </a:pPr>
            <a:r>
              <a:rPr lang="en-US" sz="4000" dirty="0" smtClean="0">
                <a:latin typeface="+mn-lt"/>
              </a:rPr>
              <a:t>Disability and delay in young children can be transitory. </a:t>
            </a:r>
            <a:endParaRPr lang="en-US" sz="4000" dirty="0">
              <a:latin typeface="+mn-lt"/>
            </a:endParaRPr>
          </a:p>
        </p:txBody>
      </p:sp>
      <p:sp>
        <p:nvSpPr>
          <p:cNvPr id="4" name="Slide Number Placeholder 3"/>
          <p:cNvSpPr>
            <a:spLocks noGrp="1"/>
          </p:cNvSpPr>
          <p:nvPr>
            <p:ph type="sldNum" sz="quarter" idx="10"/>
          </p:nvPr>
        </p:nvSpPr>
        <p:spPr/>
        <p:txBody>
          <a:bodyPr/>
          <a:lstStyle/>
          <a:p>
            <a:pPr>
              <a:defRPr/>
            </a:pPr>
            <a:fld id="{A16BC478-DA37-4AA0-BB58-E4FAC38A2556}" type="slidenum">
              <a:rPr lang="en-US" smtClean="0"/>
              <a:pPr>
                <a:defRPr/>
              </a:pPr>
              <a:t>31</a:t>
            </a:fld>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33650"/>
            <a:ext cx="3810000" cy="2396396"/>
          </a:xfrm>
          <a:prstGeom prst="rect">
            <a:avLst/>
          </a:prstGeom>
          <a:noFill/>
          <a:ln w="38100">
            <a:gradFill>
              <a:gsLst>
                <a:gs pos="1000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819930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DEBD">
            <a:alpha val="63000"/>
          </a:srgb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prstGeom prst="rect">
            <a:avLst/>
          </a:prstGeom>
        </p:spPr>
        <p:txBody>
          <a:bodyPr/>
          <a:lstStyle/>
          <a:p>
            <a:pPr>
              <a:defRPr/>
            </a:pPr>
            <a:r>
              <a:rPr lang="en-US" sz="1200" dirty="0" smtClean="0"/>
              <a:t>Early Childhood Outcomes Center</a:t>
            </a:r>
            <a:endParaRPr lang="en-US" sz="1200" dirty="0"/>
          </a:p>
        </p:txBody>
      </p:sp>
      <p:sp>
        <p:nvSpPr>
          <p:cNvPr id="4" name="Slide Number Placeholder 3"/>
          <p:cNvSpPr>
            <a:spLocks noGrp="1"/>
          </p:cNvSpPr>
          <p:nvPr>
            <p:ph type="sldNum" sz="quarter" idx="12"/>
          </p:nvPr>
        </p:nvSpPr>
        <p:spPr/>
        <p:txBody>
          <a:bodyPr/>
          <a:lstStyle/>
          <a:p>
            <a:pPr>
              <a:defRPr/>
            </a:pPr>
            <a:fld id="{47995C5E-8F69-4404-985A-593E1D6989F4}" type="slidenum">
              <a:rPr lang="en-US" smtClean="0"/>
              <a:pPr>
                <a:defRPr/>
              </a:pPr>
              <a:t>32</a:t>
            </a:fld>
            <a:endParaRPr lang="en-US" dirty="0"/>
          </a:p>
        </p:txBody>
      </p:sp>
      <p:sp>
        <p:nvSpPr>
          <p:cNvPr id="3" name="Content Placeholder 2"/>
          <p:cNvSpPr>
            <a:spLocks noGrp="1"/>
          </p:cNvSpPr>
          <p:nvPr>
            <p:ph idx="4294967295"/>
          </p:nvPr>
        </p:nvSpPr>
        <p:spPr>
          <a:xfrm>
            <a:off x="1219200" y="2057400"/>
            <a:ext cx="7315200" cy="4187825"/>
          </a:xfrm>
          <a:prstGeom prst="rect">
            <a:avLst/>
          </a:prstGeom>
        </p:spPr>
        <p:txBody>
          <a:bodyPr/>
          <a:lstStyle/>
          <a:p>
            <a:pPr>
              <a:buNone/>
            </a:pPr>
            <a:endParaRPr lang="en-US" sz="3600" dirty="0" smtClean="0">
              <a:solidFill>
                <a:srgbClr val="C00000"/>
              </a:solidFill>
            </a:endParaRPr>
          </a:p>
          <a:p>
            <a:pPr>
              <a:buNone/>
            </a:pPr>
            <a:endParaRPr lang="en-US" sz="3600" dirty="0" smtClean="0">
              <a:solidFill>
                <a:srgbClr val="C00000"/>
              </a:solidFill>
            </a:endParaRPr>
          </a:p>
          <a:p>
            <a:pPr algn="r">
              <a:buNone/>
            </a:pPr>
            <a:r>
              <a:rPr lang="en-US" sz="4000" b="1" dirty="0" smtClean="0">
                <a:solidFill>
                  <a:srgbClr val="C00000"/>
                </a:solidFill>
                <a:latin typeface="+mj-lt"/>
              </a:rPr>
              <a:t>Realizing the Potential of Early Childhood Intervention</a:t>
            </a:r>
            <a:endParaRPr lang="en-US" sz="4000" b="1" dirty="0">
              <a:solidFill>
                <a:srgbClr val="C00000"/>
              </a:solidFill>
              <a:latin typeface="+mj-lt"/>
            </a:endParaRPr>
          </a:p>
        </p:txBody>
      </p:sp>
    </p:spTree>
    <p:extLst>
      <p:ext uri="{BB962C8B-B14F-4D97-AF65-F5344CB8AC3E}">
        <p14:creationId xmlns:p14="http://schemas.microsoft.com/office/powerpoint/2010/main" val="4121579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44EEAD4-DDDB-456F-9FD7-A2323621B7D6}" type="slidenum">
              <a:rPr lang="en-US" smtClean="0"/>
              <a:pPr>
                <a:defRPr/>
              </a:pPr>
              <a:t>33</a:t>
            </a:fld>
            <a:endParaRPr lang="en-US" dirty="0"/>
          </a:p>
        </p:txBody>
      </p:sp>
      <p:graphicFrame>
        <p:nvGraphicFramePr>
          <p:cNvPr id="3" name="Chart 2"/>
          <p:cNvGraphicFramePr>
            <a:graphicFrameLocks/>
          </p:cNvGraphicFramePr>
          <p:nvPr>
            <p:extLst>
              <p:ext uri="{D42A27DB-BD31-4B8C-83A1-F6EECF244321}">
                <p14:modId xmlns:p14="http://schemas.microsoft.com/office/powerpoint/2010/main" val="3246756364"/>
              </p:ext>
            </p:extLst>
          </p:nvPr>
        </p:nvGraphicFramePr>
        <p:xfrm>
          <a:off x="-6667" y="0"/>
          <a:ext cx="9150667" cy="6838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45080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76200" y="6492875"/>
            <a:ext cx="2590800" cy="365125"/>
          </a:xfrm>
          <a:prstGeom prst="rect">
            <a:avLst/>
          </a:prstGeom>
        </p:spPr>
        <p:txBody>
          <a:bodyPr/>
          <a:lstStyle/>
          <a:p>
            <a:pPr>
              <a:defRPr/>
            </a:pPr>
            <a:r>
              <a:rPr lang="en-US" dirty="0" smtClean="0"/>
              <a:t>Early</a:t>
            </a:r>
            <a:endParaRPr lang="en-US" dirty="0"/>
          </a:p>
        </p:txBody>
      </p:sp>
      <p:sp>
        <p:nvSpPr>
          <p:cNvPr id="4" name="Slide Number Placeholder 3"/>
          <p:cNvSpPr>
            <a:spLocks noGrp="1"/>
          </p:cNvSpPr>
          <p:nvPr>
            <p:ph type="sldNum" sz="quarter" idx="11"/>
          </p:nvPr>
        </p:nvSpPr>
        <p:spPr/>
        <p:txBody>
          <a:bodyPr/>
          <a:lstStyle/>
          <a:p>
            <a:pPr>
              <a:defRPr/>
            </a:pPr>
            <a:fld id="{1F10592D-65E3-48E7-BC5A-718EAF54148C}" type="slidenum">
              <a:rPr lang="en-US" smtClean="0"/>
              <a:pPr>
                <a:defRPr/>
              </a:pPr>
              <a:t>34</a:t>
            </a:fld>
            <a:endParaRPr lang="en-US" dirty="0"/>
          </a:p>
        </p:txBody>
      </p:sp>
      <p:graphicFrame>
        <p:nvGraphicFramePr>
          <p:cNvPr id="2050" name="Object 2"/>
          <p:cNvGraphicFramePr>
            <a:graphicFrameLocks noChangeAspect="1"/>
          </p:cNvGraphicFramePr>
          <p:nvPr>
            <p:extLst>
              <p:ext uri="{D42A27DB-BD31-4B8C-83A1-F6EECF244321}">
                <p14:modId xmlns:p14="http://schemas.microsoft.com/office/powerpoint/2010/main" val="1754429038"/>
              </p:ext>
            </p:extLst>
          </p:nvPr>
        </p:nvGraphicFramePr>
        <p:xfrm>
          <a:off x="-169863" y="-36513"/>
          <a:ext cx="9578976" cy="7102476"/>
        </p:xfrm>
        <a:graphic>
          <a:graphicData uri="http://schemas.openxmlformats.org/presentationml/2006/ole">
            <mc:AlternateContent xmlns:mc="http://schemas.openxmlformats.org/markup-compatibility/2006">
              <mc:Choice xmlns:v="urn:schemas-microsoft-com:vml" Requires="v">
                <p:oleObj spid="_x0000_s12362" name="Acrobat Document" r:id="rId4" imgW="7128000" imgH="5508000" progId="AcroExch.Document.7">
                  <p:link updateAutomatic="1"/>
                </p:oleObj>
              </mc:Choice>
              <mc:Fallback>
                <p:oleObj name="Acrobat Document" r:id="rId4" imgW="7128000" imgH="5508000" progId="AcroExch.Document.7">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863" y="-36513"/>
                        <a:ext cx="9578976" cy="7102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p:nvPr/>
        </p:nvSpPr>
        <p:spPr>
          <a:xfrm>
            <a:off x="1371600" y="742950"/>
            <a:ext cx="6457950" cy="1077218"/>
          </a:xfrm>
          <a:prstGeom prst="rect">
            <a:avLst/>
          </a:prstGeom>
          <a:noFill/>
        </p:spPr>
        <p:txBody>
          <a:bodyPr wrap="square" rtlCol="0">
            <a:spAutoFit/>
          </a:bodyPr>
          <a:lstStyle/>
          <a:p>
            <a:r>
              <a:rPr lang="en-US" dirty="0" smtClean="0"/>
              <a:t>The Importance of Developmental Trajectories</a:t>
            </a:r>
            <a:endParaRPr lang="en-US" dirty="0"/>
          </a:p>
        </p:txBody>
      </p:sp>
      <p:graphicFrame>
        <p:nvGraphicFramePr>
          <p:cNvPr id="2051" name="Object 3"/>
          <p:cNvGraphicFramePr>
            <a:graphicFrameLocks noChangeAspect="1"/>
          </p:cNvGraphicFramePr>
          <p:nvPr>
            <p:extLst>
              <p:ext uri="{D42A27DB-BD31-4B8C-83A1-F6EECF244321}">
                <p14:modId xmlns:p14="http://schemas.microsoft.com/office/powerpoint/2010/main" val="2101946047"/>
              </p:ext>
            </p:extLst>
          </p:nvPr>
        </p:nvGraphicFramePr>
        <p:xfrm>
          <a:off x="374650" y="533400"/>
          <a:ext cx="8451850" cy="6527800"/>
        </p:xfrm>
        <a:graphic>
          <a:graphicData uri="http://schemas.openxmlformats.org/presentationml/2006/ole">
            <mc:AlternateContent xmlns:mc="http://schemas.openxmlformats.org/markup-compatibility/2006">
              <mc:Choice xmlns:v="urn:schemas-microsoft-com:vml" Requires="v">
                <p:oleObj spid="_x0000_s12363" name="Acrobat Document" r:id="rId6" imgW="7128000" imgH="5508000" progId="AcroExch.Document.7">
                  <p:link updateAutomatic="1"/>
                </p:oleObj>
              </mc:Choice>
              <mc:Fallback>
                <p:oleObj name="Acrobat Document" r:id="rId6" imgW="7128000" imgH="5508000" progId="AcroExch.Document.7">
                  <p:link updateAutomatic="1"/>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650" y="533400"/>
                        <a:ext cx="8451850" cy="652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Box 10"/>
          <p:cNvSpPr txBox="1"/>
          <p:nvPr/>
        </p:nvSpPr>
        <p:spPr>
          <a:xfrm>
            <a:off x="271462" y="457200"/>
            <a:ext cx="8658225" cy="584775"/>
          </a:xfrm>
          <a:prstGeom prst="rect">
            <a:avLst/>
          </a:prstGeom>
          <a:noFill/>
        </p:spPr>
        <p:txBody>
          <a:bodyPr wrap="square" rtlCol="0">
            <a:spAutoFit/>
          </a:bodyPr>
          <a:lstStyle/>
          <a:p>
            <a:r>
              <a:rPr lang="en-US" dirty="0" smtClean="0"/>
              <a:t>Implications of Developmental Trajectories</a:t>
            </a:r>
            <a:endParaRPr lang="en-US" dirty="0"/>
          </a:p>
        </p:txBody>
      </p:sp>
      <p:sp>
        <p:nvSpPr>
          <p:cNvPr id="12" name="TextBox 11"/>
          <p:cNvSpPr txBox="1"/>
          <p:nvPr/>
        </p:nvSpPr>
        <p:spPr>
          <a:xfrm>
            <a:off x="3352800" y="6248400"/>
            <a:ext cx="2571750" cy="369332"/>
          </a:xfrm>
          <a:prstGeom prst="rect">
            <a:avLst/>
          </a:prstGeom>
          <a:noFill/>
        </p:spPr>
        <p:txBody>
          <a:bodyPr wrap="square" rtlCol="0">
            <a:spAutoFit/>
          </a:bodyPr>
          <a:lstStyle/>
          <a:p>
            <a:r>
              <a:rPr lang="en-US" sz="1800" dirty="0" smtClean="0"/>
              <a:t>Age in Months</a:t>
            </a:r>
            <a:endParaRPr lang="en-US" sz="1800" dirty="0"/>
          </a:p>
        </p:txBody>
      </p:sp>
      <p:sp>
        <p:nvSpPr>
          <p:cNvPr id="15" name="TextBox 14"/>
          <p:cNvSpPr txBox="1"/>
          <p:nvPr/>
        </p:nvSpPr>
        <p:spPr>
          <a:xfrm>
            <a:off x="0" y="2971800"/>
            <a:ext cx="971550" cy="400110"/>
          </a:xfrm>
          <a:prstGeom prst="rect">
            <a:avLst/>
          </a:prstGeom>
          <a:noFill/>
        </p:spPr>
        <p:txBody>
          <a:bodyPr wrap="square" rtlCol="0">
            <a:spAutoFit/>
          </a:bodyPr>
          <a:lstStyle/>
          <a:p>
            <a:r>
              <a:rPr lang="en-US" sz="2000" dirty="0" smtClean="0"/>
              <a:t>Score</a:t>
            </a:r>
            <a:endParaRPr lang="en-US" sz="2000" dirty="0"/>
          </a:p>
        </p:txBody>
      </p:sp>
    </p:spTree>
    <p:extLst>
      <p:ext uri="{BB962C8B-B14F-4D97-AF65-F5344CB8AC3E}">
        <p14:creationId xmlns:p14="http://schemas.microsoft.com/office/powerpoint/2010/main" val="2533497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mj-lt"/>
              </a:rPr>
              <a:t>Programs only help the children who receive them.</a:t>
            </a:r>
            <a:endParaRPr lang="en-US" dirty="0">
              <a:latin typeface="+mj-lt"/>
            </a:endParaRPr>
          </a:p>
        </p:txBody>
      </p:sp>
      <p:sp>
        <p:nvSpPr>
          <p:cNvPr id="4" name="Content Placeholder 3"/>
          <p:cNvSpPr>
            <a:spLocks noGrp="1"/>
          </p:cNvSpPr>
          <p:nvPr>
            <p:ph idx="1"/>
          </p:nvPr>
        </p:nvSpPr>
        <p:spPr/>
        <p:txBody>
          <a:bodyPr/>
          <a:lstStyle/>
          <a:p>
            <a:r>
              <a:rPr lang="en-US" dirty="0" smtClean="0">
                <a:latin typeface="+mn-lt"/>
              </a:rPr>
              <a:t>What percent of the population in your district is receiving…</a:t>
            </a:r>
          </a:p>
          <a:p>
            <a:pPr lvl="1"/>
            <a:r>
              <a:rPr lang="en-US" dirty="0" smtClean="0">
                <a:latin typeface="+mn-lt"/>
              </a:rPr>
              <a:t>Early intervention?</a:t>
            </a:r>
          </a:p>
          <a:p>
            <a:pPr lvl="1"/>
            <a:r>
              <a:rPr lang="en-US" dirty="0" smtClean="0">
                <a:latin typeface="+mn-lt"/>
              </a:rPr>
              <a:t>Early childhood special education?</a:t>
            </a:r>
          </a:p>
          <a:p>
            <a:pPr lvl="1"/>
            <a:r>
              <a:rPr lang="en-US" dirty="0" smtClean="0">
                <a:latin typeface="+mn-lt"/>
              </a:rPr>
              <a:t>Head Start?</a:t>
            </a:r>
          </a:p>
          <a:p>
            <a:pPr lvl="1"/>
            <a:r>
              <a:rPr lang="en-US" dirty="0" smtClean="0">
                <a:latin typeface="+mn-lt"/>
              </a:rPr>
              <a:t>Early Head Start ?</a:t>
            </a:r>
          </a:p>
          <a:p>
            <a:pPr lvl="1"/>
            <a:r>
              <a:rPr lang="en-US" dirty="0" smtClean="0">
                <a:latin typeface="+mn-lt"/>
              </a:rPr>
              <a:t>Home visiting?</a:t>
            </a:r>
          </a:p>
          <a:p>
            <a:pPr marL="0" indent="0">
              <a:buNone/>
            </a:pPr>
            <a:endParaRPr lang="en-US" dirty="0"/>
          </a:p>
        </p:txBody>
      </p:sp>
      <p:sp>
        <p:nvSpPr>
          <p:cNvPr id="2" name="Slide Number Placeholder 1"/>
          <p:cNvSpPr>
            <a:spLocks noGrp="1"/>
          </p:cNvSpPr>
          <p:nvPr>
            <p:ph type="sldNum" sz="quarter" idx="10"/>
          </p:nvPr>
        </p:nvSpPr>
        <p:spPr/>
        <p:txBody>
          <a:bodyPr/>
          <a:lstStyle/>
          <a:p>
            <a:pPr>
              <a:defRPr/>
            </a:pPr>
            <a:fld id="{787E7065-F254-4126-95BB-5B4F1F08EB6A}" type="slidenum">
              <a:rPr lang="en-US" smtClean="0"/>
              <a:pPr>
                <a:defRPr/>
              </a:pPr>
              <a:t>35</a:t>
            </a:fld>
            <a:endParaRPr lang="en-US" dirty="0"/>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572000"/>
            <a:ext cx="2873115" cy="1905000"/>
          </a:xfrm>
          <a:prstGeom prst="rect">
            <a:avLst/>
          </a:prstGeom>
          <a:noFill/>
          <a:ln w="508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702580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0600" y="0"/>
            <a:ext cx="7391400" cy="1143000"/>
          </a:xfrm>
        </p:spPr>
        <p:txBody>
          <a:bodyPr/>
          <a:lstStyle/>
          <a:p>
            <a:r>
              <a:rPr lang="en-US" dirty="0" smtClean="0"/>
              <a:t>Some important distinctions</a:t>
            </a:r>
            <a:endParaRPr lang="en-US" dirty="0"/>
          </a:p>
        </p:txBody>
      </p:sp>
      <p:sp>
        <p:nvSpPr>
          <p:cNvPr id="3" name="Content Placeholder 2"/>
          <p:cNvSpPr>
            <a:spLocks noGrp="1"/>
          </p:cNvSpPr>
          <p:nvPr>
            <p:ph idx="1"/>
          </p:nvPr>
        </p:nvSpPr>
        <p:spPr>
          <a:xfrm>
            <a:off x="381000" y="3017837"/>
            <a:ext cx="8229600" cy="3840163"/>
          </a:xfrm>
        </p:spPr>
        <p:txBody>
          <a:bodyPr/>
          <a:lstStyle/>
          <a:p>
            <a:pPr algn="ctr">
              <a:buNone/>
            </a:pPr>
            <a:r>
              <a:rPr lang="en-US" sz="2800" dirty="0" smtClean="0"/>
              <a:t>Early childhood programs can work (potential)</a:t>
            </a:r>
          </a:p>
          <a:p>
            <a:pPr algn="ctr">
              <a:buNone/>
            </a:pPr>
            <a:r>
              <a:rPr lang="en-US" sz="2800" dirty="0" smtClean="0"/>
              <a:t>≠ </a:t>
            </a:r>
          </a:p>
          <a:p>
            <a:pPr algn="ctr">
              <a:buNone/>
            </a:pPr>
            <a:r>
              <a:rPr lang="en-US" sz="2800" dirty="0" smtClean="0"/>
              <a:t>Early childhood programs in my district work</a:t>
            </a:r>
          </a:p>
          <a:p>
            <a:pPr algn="ctr">
              <a:buNone/>
            </a:pPr>
            <a:r>
              <a:rPr lang="en-US" sz="2800" dirty="0" smtClean="0"/>
              <a:t>≠</a:t>
            </a:r>
          </a:p>
          <a:p>
            <a:pPr algn="ctr">
              <a:buNone/>
            </a:pPr>
            <a:r>
              <a:rPr lang="en-US" sz="2800" dirty="0" smtClean="0"/>
              <a:t>Early childhood programs in my district are working as effectively as they could be</a:t>
            </a:r>
            <a:endParaRPr lang="en-US" sz="2800" dirty="0"/>
          </a:p>
        </p:txBody>
      </p:sp>
      <p:sp>
        <p:nvSpPr>
          <p:cNvPr id="4" name="Slide Number Placeholder 3"/>
          <p:cNvSpPr>
            <a:spLocks noGrp="1"/>
          </p:cNvSpPr>
          <p:nvPr>
            <p:ph type="sldNum" sz="quarter" idx="10"/>
          </p:nvPr>
        </p:nvSpPr>
        <p:spPr/>
        <p:txBody>
          <a:bodyPr/>
          <a:lstStyle/>
          <a:p>
            <a:pPr>
              <a:defRPr/>
            </a:pPr>
            <a:fld id="{47995C5E-8F69-4404-985A-593E1D6989F4}" type="slidenum">
              <a:rPr lang="en-US" smtClean="0"/>
              <a:pPr>
                <a:defRPr/>
              </a:pPr>
              <a:t>36</a:t>
            </a:fld>
            <a:endParaRPr lang="en-US" dirty="0"/>
          </a:p>
        </p:txBody>
      </p:sp>
      <p:sp>
        <p:nvSpPr>
          <p:cNvPr id="5" name="Footer Placeholder 4"/>
          <p:cNvSpPr>
            <a:spLocks noGrp="1"/>
          </p:cNvSpPr>
          <p:nvPr>
            <p:ph type="ftr" sz="quarter" idx="4294967295"/>
          </p:nvPr>
        </p:nvSpPr>
        <p:spPr>
          <a:xfrm>
            <a:off x="0" y="6324600"/>
            <a:ext cx="2895600" cy="365125"/>
          </a:xfrm>
          <a:prstGeom prst="rect">
            <a:avLst/>
          </a:prstGeom>
        </p:spPr>
        <p:txBody>
          <a:bodyPr/>
          <a:lstStyle/>
          <a:p>
            <a:pPr>
              <a:defRPr/>
            </a:pPr>
            <a:r>
              <a:rPr lang="en-US" sz="1200" dirty="0" smtClean="0"/>
              <a:t>Early Childhood Outcomes Center</a:t>
            </a:r>
            <a:endParaRPr lang="en-US" sz="1200"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04899"/>
            <a:ext cx="2628900" cy="1743075"/>
          </a:xfrm>
          <a:prstGeom prst="rect">
            <a:avLst/>
          </a:prstGeom>
          <a:noFill/>
          <a:ln w="50800">
            <a:solidFill>
              <a:schemeClr val="accent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64054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98F68AA-35BB-4185-9B0E-39E6B2692DDD}" type="slidenum">
              <a:rPr lang="en-US" smtClean="0"/>
              <a:pPr>
                <a:defRPr/>
              </a:pPr>
              <a:t>37</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71365299"/>
              </p:ext>
            </p:extLst>
          </p:nvPr>
        </p:nvGraphicFramePr>
        <p:xfrm>
          <a:off x="533400" y="609600"/>
          <a:ext cx="8229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990600" y="5791200"/>
            <a:ext cx="7010400" cy="461665"/>
          </a:xfrm>
          <a:prstGeom prst="rect">
            <a:avLst/>
          </a:prstGeom>
          <a:noFill/>
        </p:spPr>
        <p:txBody>
          <a:bodyPr wrap="square" rtlCol="0">
            <a:spAutoFit/>
          </a:bodyPr>
          <a:lstStyle/>
          <a:p>
            <a:r>
              <a:rPr lang="en-US" sz="2400" dirty="0" smtClean="0"/>
              <a:t>(From Greenwood, Carta et al, 2012)</a:t>
            </a:r>
            <a:endParaRPr lang="en-US" sz="2400" dirty="0"/>
          </a:p>
        </p:txBody>
      </p:sp>
    </p:spTree>
    <p:extLst>
      <p:ext uri="{BB962C8B-B14F-4D97-AF65-F5344CB8AC3E}">
        <p14:creationId xmlns:p14="http://schemas.microsoft.com/office/powerpoint/2010/main" val="30174174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Quality ECSE Programs</a:t>
            </a:r>
            <a:endParaRPr lang="en-US" dirty="0"/>
          </a:p>
        </p:txBody>
      </p:sp>
      <p:sp>
        <p:nvSpPr>
          <p:cNvPr id="3" name="Content Placeholder 2"/>
          <p:cNvSpPr>
            <a:spLocks noGrp="1"/>
          </p:cNvSpPr>
          <p:nvPr>
            <p:ph idx="1"/>
          </p:nvPr>
        </p:nvSpPr>
        <p:spPr>
          <a:xfrm>
            <a:off x="3200400" y="2362200"/>
            <a:ext cx="5334000" cy="3840163"/>
          </a:xfrm>
        </p:spPr>
        <p:txBody>
          <a:bodyPr/>
          <a:lstStyle/>
          <a:p>
            <a:r>
              <a:rPr lang="en-US" dirty="0" smtClean="0"/>
              <a:t>Foundation:  Developmentally appropriate practices</a:t>
            </a:r>
          </a:p>
          <a:p>
            <a:r>
              <a:rPr lang="en-US" dirty="0" smtClean="0"/>
              <a:t>DEC (Division of Early Childhood of the Council for Exceptional Children) Recommended Practices</a:t>
            </a:r>
          </a:p>
          <a:p>
            <a:pPr lvl="1"/>
            <a:r>
              <a:rPr lang="en-US" dirty="0" smtClean="0"/>
              <a:t>Currently being revised</a:t>
            </a:r>
            <a:endParaRPr lang="en-US" dirty="0"/>
          </a:p>
        </p:txBody>
      </p:sp>
      <p:sp>
        <p:nvSpPr>
          <p:cNvPr id="4" name="Slide Number Placeholder 3"/>
          <p:cNvSpPr>
            <a:spLocks noGrp="1"/>
          </p:cNvSpPr>
          <p:nvPr>
            <p:ph type="sldNum" sz="quarter" idx="10"/>
          </p:nvPr>
        </p:nvSpPr>
        <p:spPr/>
        <p:txBody>
          <a:bodyPr/>
          <a:lstStyle/>
          <a:p>
            <a:pPr>
              <a:defRPr/>
            </a:pPr>
            <a:fld id="{C98F68AA-35BB-4185-9B0E-39E6B2692DDD}" type="slidenum">
              <a:rPr lang="en-US" smtClean="0"/>
              <a:pPr>
                <a:defRPr/>
              </a:pPr>
              <a:t>38</a:t>
            </a:fld>
            <a:endParaRPr lang="en-US"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4169" y="4648200"/>
            <a:ext cx="1109039" cy="1669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843752">
            <a:off x="228600" y="1905001"/>
            <a:ext cx="2819400" cy="2114550"/>
          </a:xfrm>
          <a:prstGeom prst="rect">
            <a:avLst/>
          </a:prstGeom>
          <a:noFill/>
          <a:ln w="50800">
            <a:solidFill>
              <a:schemeClr val="accent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Oval 4"/>
          <p:cNvSpPr/>
          <p:nvPr/>
        </p:nvSpPr>
        <p:spPr bwMode="auto">
          <a:xfrm>
            <a:off x="1143000" y="4648200"/>
            <a:ext cx="1828800" cy="1828800"/>
          </a:xfrm>
          <a:prstGeom prst="ellipse">
            <a:avLst/>
          </a:prstGeom>
          <a:noFill/>
          <a:ln w="539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7" name="Straight Connector 6"/>
          <p:cNvCxnSpPr>
            <a:stCxn id="5" idx="1"/>
            <a:endCxn id="5" idx="5"/>
          </p:cNvCxnSpPr>
          <p:nvPr/>
        </p:nvCxnSpPr>
        <p:spPr bwMode="auto">
          <a:xfrm>
            <a:off x="1410822" y="4916022"/>
            <a:ext cx="1293156" cy="1293156"/>
          </a:xfrm>
          <a:prstGeom prst="line">
            <a:avLst/>
          </a:prstGeom>
          <a:solidFill>
            <a:schemeClr val="accent1"/>
          </a:solidFill>
          <a:ln w="539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0766518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latin typeface="Calibri (Headings)"/>
                <a:cs typeface="Calibri (Headings)"/>
              </a:rPr>
              <a:t>The current </a:t>
            </a:r>
            <a:br>
              <a:rPr lang="en-US" dirty="0" smtClean="0">
                <a:solidFill>
                  <a:schemeClr val="accent2"/>
                </a:solidFill>
                <a:latin typeface="Calibri (Headings)"/>
                <a:cs typeface="Calibri (Headings)"/>
              </a:rPr>
            </a:br>
            <a:r>
              <a:rPr lang="en-US" i="1" dirty="0" smtClean="0">
                <a:solidFill>
                  <a:schemeClr val="accent2"/>
                </a:solidFill>
                <a:latin typeface="Calibri (Headings)"/>
                <a:cs typeface="Calibri (Headings)"/>
              </a:rPr>
              <a:t>Recommended Practices</a:t>
            </a:r>
            <a:endParaRPr lang="en-US" i="1" dirty="0">
              <a:solidFill>
                <a:schemeClr val="accent2"/>
              </a:solidFill>
              <a:latin typeface="Calibri (Headings)"/>
              <a:cs typeface="Calibri (Headings)"/>
            </a:endParaRPr>
          </a:p>
        </p:txBody>
      </p:sp>
      <p:sp>
        <p:nvSpPr>
          <p:cNvPr id="3" name="Content Placeholder 2"/>
          <p:cNvSpPr>
            <a:spLocks noGrp="1"/>
          </p:cNvSpPr>
          <p:nvPr>
            <p:ph idx="1"/>
          </p:nvPr>
        </p:nvSpPr>
        <p:spPr>
          <a:xfrm>
            <a:off x="228600" y="2286000"/>
            <a:ext cx="7620000" cy="4800600"/>
          </a:xfrm>
        </p:spPr>
        <p:txBody>
          <a:bodyPr>
            <a:noAutofit/>
          </a:bodyPr>
          <a:lstStyle/>
          <a:p>
            <a:r>
              <a:rPr lang="en-US" sz="2800" dirty="0" smtClean="0">
                <a:latin typeface="Calibri (body)"/>
                <a:cs typeface="Calibri (body)"/>
              </a:rPr>
              <a:t>The RPs </a:t>
            </a:r>
            <a:r>
              <a:rPr lang="en-US" sz="2800" dirty="0">
                <a:latin typeface="Calibri (body)"/>
                <a:cs typeface="Calibri (body)"/>
              </a:rPr>
              <a:t>were developed </a:t>
            </a:r>
            <a:r>
              <a:rPr lang="en-US" sz="2800" dirty="0" smtClean="0">
                <a:latin typeface="Calibri (body)"/>
                <a:cs typeface="Calibri (body)"/>
              </a:rPr>
              <a:t>in 2005 to </a:t>
            </a:r>
            <a:r>
              <a:rPr lang="en-US" sz="2800" dirty="0">
                <a:latin typeface="Calibri (body)"/>
                <a:cs typeface="Calibri (body)"/>
              </a:rPr>
              <a:t>provide guidance on practices related to better outcomes for young children with disabilities, their families, and the personnel who serve them. </a:t>
            </a:r>
            <a:endParaRPr lang="en-US" sz="2800" dirty="0" smtClean="0">
              <a:latin typeface="Calibri (body)"/>
              <a:cs typeface="Calibri (body)"/>
            </a:endParaRPr>
          </a:p>
          <a:p>
            <a:r>
              <a:rPr lang="en-US" sz="2800" dirty="0" smtClean="0">
                <a:latin typeface="Calibri (body)"/>
                <a:cs typeface="Calibri (body)"/>
              </a:rPr>
              <a:t>240 Recommended Practices</a:t>
            </a:r>
          </a:p>
          <a:p>
            <a:r>
              <a:rPr lang="en-US" sz="2800" dirty="0" smtClean="0">
                <a:latin typeface="Calibri (body)"/>
                <a:cs typeface="Calibri (body)"/>
              </a:rPr>
              <a:t>5 Direct Service Strands</a:t>
            </a:r>
          </a:p>
          <a:p>
            <a:r>
              <a:rPr lang="en-US" sz="2800" dirty="0" smtClean="0">
                <a:latin typeface="Calibri (body)"/>
                <a:cs typeface="Calibri (body)"/>
              </a:rPr>
              <a:t>2 Indirect Support Strands</a:t>
            </a:r>
          </a:p>
        </p:txBody>
      </p:sp>
      <p:pic>
        <p:nvPicPr>
          <p:cNvPr id="4" name="Picture 2" descr="Emblem: Division for Early Childhood (DE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419600"/>
            <a:ext cx="1828800" cy="1793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355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Basic architecture of the brain is built in early childhood</a:t>
            </a:r>
            <a:endParaRPr lang="en-US" dirty="0"/>
          </a:p>
        </p:txBody>
      </p:sp>
      <p:sp>
        <p:nvSpPr>
          <p:cNvPr id="4" name="Slide Number Placeholder 3"/>
          <p:cNvSpPr>
            <a:spLocks noGrp="1"/>
          </p:cNvSpPr>
          <p:nvPr>
            <p:ph type="sldNum" sz="quarter" idx="10"/>
          </p:nvPr>
        </p:nvSpPr>
        <p:spPr/>
        <p:txBody>
          <a:bodyPr/>
          <a:lstStyle/>
          <a:p>
            <a:pPr>
              <a:defRPr/>
            </a:pPr>
            <a:fld id="{97F6DFCE-9B41-43B5-98A1-8D4D43BFA876}" type="slidenum">
              <a:rPr lang="en-US" smtClean="0"/>
              <a:pPr>
                <a:defRPr/>
              </a:pPr>
              <a:t>4</a:t>
            </a:fld>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7978" y="2438400"/>
            <a:ext cx="4133850" cy="3728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5679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112" t="19738" r="25711" b="16558"/>
          <a:stretch/>
        </p:blipFill>
        <p:spPr bwMode="auto">
          <a:xfrm>
            <a:off x="-152400" y="0"/>
            <a:ext cx="935915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91563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1143000"/>
          </a:xfrm>
        </p:spPr>
        <p:txBody>
          <a:bodyPr/>
          <a:lstStyle/>
          <a:p>
            <a:r>
              <a:rPr lang="en-US" sz="2800" dirty="0">
                <a:latin typeface="+mn-lt"/>
              </a:rPr>
              <a:t>DEC and NAEYC Joint Position </a:t>
            </a:r>
            <a:r>
              <a:rPr lang="en-US" sz="2800" dirty="0" smtClean="0">
                <a:latin typeface="+mn-lt"/>
              </a:rPr>
              <a:t>Statement  </a:t>
            </a:r>
            <a:br>
              <a:rPr lang="en-US" sz="2800" dirty="0" smtClean="0">
                <a:latin typeface="+mn-lt"/>
              </a:rPr>
            </a:br>
            <a:r>
              <a:rPr lang="en-US" sz="2800" dirty="0" smtClean="0">
                <a:latin typeface="+mn-lt"/>
              </a:rPr>
              <a:t>on </a:t>
            </a:r>
            <a:r>
              <a:rPr lang="en-US" sz="2800" dirty="0">
                <a:latin typeface="+mn-lt"/>
              </a:rPr>
              <a:t>Inclusion</a:t>
            </a:r>
            <a:r>
              <a:rPr lang="en-US" dirty="0"/>
              <a:t/>
            </a:r>
            <a:br>
              <a:rPr lang="en-US" dirty="0"/>
            </a:br>
            <a:endParaRPr lang="en-US" dirty="0"/>
          </a:p>
        </p:txBody>
      </p:sp>
      <p:sp>
        <p:nvSpPr>
          <p:cNvPr id="3" name="Content Placeholder 2"/>
          <p:cNvSpPr>
            <a:spLocks noGrp="1"/>
          </p:cNvSpPr>
          <p:nvPr>
            <p:ph idx="1"/>
          </p:nvPr>
        </p:nvSpPr>
        <p:spPr>
          <a:xfrm>
            <a:off x="266700" y="1447800"/>
            <a:ext cx="4953000" cy="4343400"/>
          </a:xfrm>
          <a:ln>
            <a:solidFill>
              <a:schemeClr val="accent1">
                <a:lumMod val="50000"/>
              </a:schemeClr>
            </a:solidFill>
          </a:ln>
        </p:spPr>
        <p:txBody>
          <a:bodyPr/>
          <a:lstStyle/>
          <a:p>
            <a:pPr marL="0" indent="0">
              <a:buNone/>
            </a:pPr>
            <a:r>
              <a:rPr lang="en-US" sz="2800" dirty="0">
                <a:latin typeface="+mn-lt"/>
              </a:rPr>
              <a:t>Early childhood inclusion embodies the values</a:t>
            </a:r>
            <a:r>
              <a:rPr lang="en-US" sz="2800" dirty="0" smtClean="0">
                <a:latin typeface="+mn-lt"/>
              </a:rPr>
              <a:t>, policies</a:t>
            </a:r>
            <a:r>
              <a:rPr lang="en-US" sz="2800" dirty="0">
                <a:latin typeface="+mn-lt"/>
              </a:rPr>
              <a:t>, and practices that support the right </a:t>
            </a:r>
            <a:r>
              <a:rPr lang="en-US" sz="2800" dirty="0" smtClean="0">
                <a:latin typeface="+mn-lt"/>
              </a:rPr>
              <a:t>of every </a:t>
            </a:r>
            <a:r>
              <a:rPr lang="en-US" sz="2800" dirty="0">
                <a:latin typeface="+mn-lt"/>
              </a:rPr>
              <a:t>infant and young child and his or her family</a:t>
            </a:r>
            <a:r>
              <a:rPr lang="en-US" sz="2800" dirty="0" smtClean="0">
                <a:latin typeface="+mn-lt"/>
              </a:rPr>
              <a:t>, regardless </a:t>
            </a:r>
            <a:r>
              <a:rPr lang="en-US" sz="2800" dirty="0">
                <a:latin typeface="+mn-lt"/>
              </a:rPr>
              <a:t>of ability, to participate in a </a:t>
            </a:r>
            <a:r>
              <a:rPr lang="en-US" sz="2800" dirty="0" smtClean="0">
                <a:latin typeface="+mn-lt"/>
              </a:rPr>
              <a:t>broad range </a:t>
            </a:r>
            <a:r>
              <a:rPr lang="en-US" sz="2800" dirty="0">
                <a:latin typeface="+mn-lt"/>
              </a:rPr>
              <a:t>of activities and contexts as full members </a:t>
            </a:r>
            <a:r>
              <a:rPr lang="en-US" sz="2800" dirty="0" smtClean="0">
                <a:latin typeface="+mn-lt"/>
              </a:rPr>
              <a:t>of families</a:t>
            </a:r>
            <a:r>
              <a:rPr lang="en-US" sz="2800" dirty="0">
                <a:latin typeface="+mn-lt"/>
              </a:rPr>
              <a:t>, communities, and society</a:t>
            </a:r>
            <a:r>
              <a:rPr lang="en-US" sz="2800" dirty="0" smtClean="0">
                <a:latin typeface="+mn-lt"/>
              </a:rPr>
              <a:t>.</a:t>
            </a:r>
          </a:p>
          <a:p>
            <a:pPr marL="0" indent="0">
              <a:buNone/>
            </a:pPr>
            <a:endParaRPr lang="en-US" sz="1000" dirty="0" smtClean="0">
              <a:latin typeface="+mn-lt"/>
            </a:endParaRPr>
          </a:p>
        </p:txBody>
      </p:sp>
      <p:sp>
        <p:nvSpPr>
          <p:cNvPr id="4" name="Slide Number Placeholder 3"/>
          <p:cNvSpPr>
            <a:spLocks noGrp="1"/>
          </p:cNvSpPr>
          <p:nvPr>
            <p:ph type="sldNum" sz="quarter" idx="10"/>
          </p:nvPr>
        </p:nvSpPr>
        <p:spPr/>
        <p:txBody>
          <a:bodyPr/>
          <a:lstStyle/>
          <a:p>
            <a:pPr>
              <a:defRPr/>
            </a:pPr>
            <a:fld id="{57E5AB40-33AB-4CC7-AF17-32AC6D59EB5E}" type="slidenum">
              <a:rPr lang="en-US" smtClean="0"/>
              <a:pPr>
                <a:defRPr/>
              </a:pPr>
              <a:t>41</a:t>
            </a:fld>
            <a:endParaRPr lang="en-US" dirty="0"/>
          </a:p>
        </p:txBody>
      </p:sp>
      <p:sp>
        <p:nvSpPr>
          <p:cNvPr id="5" name="Rectangle 4"/>
          <p:cNvSpPr/>
          <p:nvPr/>
        </p:nvSpPr>
        <p:spPr>
          <a:xfrm>
            <a:off x="228600" y="5998205"/>
            <a:ext cx="8610600" cy="261610"/>
          </a:xfrm>
          <a:prstGeom prst="rect">
            <a:avLst/>
          </a:prstGeom>
        </p:spPr>
        <p:txBody>
          <a:bodyPr wrap="square">
            <a:spAutoFit/>
          </a:bodyPr>
          <a:lstStyle/>
          <a:p>
            <a:r>
              <a:rPr lang="en-US" sz="1100" dirty="0">
                <a:hlinkClick r:id="rId3"/>
              </a:rPr>
              <a:t>http://www.dec-sped.org/uploads/docs/about_dec/position_concept_papers/PositionStatement_Inclusion_Joint_updated_May2009.pdf</a:t>
            </a:r>
            <a:endParaRPr lang="en-US" sz="1100" dirty="0"/>
          </a:p>
        </p:txBody>
      </p:sp>
      <p:sp>
        <p:nvSpPr>
          <p:cNvPr id="6" name="AutoShape 2" descr="data:image/jpeg;base64,/9j/4AAQSkZJRgABAQAAAQABAAD/2wCEAAkGBhQSERUUExQVFBQWFhcXFxgYGBcUGBcVFhcVFhUVFBYXHCYeFxwjGhQVHy8gJCcpLCwsFR4xNTAqNSYrLCkBCQoKDgwOGg8PGSwkHyQsLCwsLCwsKSwsLCwsLCksLCkpLCwsLCwsKSksLCkpLCkpLCwsKSwsLCwpLC8sLCksKf/AABEIAOAAygMBIgACEQEDEQH/xAAcAAACAgMBAQAAAAAAAAAAAAAEBQMGAQIHAAj/xAA+EAABAwIEAwYDBgQGAgMAAAABAAIRAwQFEiExBkFREyJhcYGRBzKhI0KxwdHwFFJichUWJDPh8VOSF0OC/8QAGwEAAwEBAQEBAAAAAAAAAAAAAQIDBAAFBgf/xAArEQACAgIBAwMDBAMBAAAAAAAAAQIRAyESBDFBBRNRInGBMmGx4ZHR8BT/2gAMAwEAAhEDEQA/ALOVq5SkLVzURQZ65V8QiRdbn5V1l7Vyn4jt/wBSP7UGNHuVTOepXsx6lYCygUPB56lZzHqVhehccZznqV5zj1P1WAjbUfZVesD8VxxFahztBJU1OoepU+AvAfJMDK4fRQCnouOC6VQ9Si6dU9UtpvRVN6ZAYe2qeqnbW8UA2opRVRFC3VfFRVah6lRdutDUlcGjazqGNzuUe2sfFKbV/wCKMFZBBoN7Y+K07U+KgFZYLyjYKJH1j1Khe8yNStm03HkfZFHDXEfKZ8krYwFUrGNzuo+2PUoqthNYnu03H0Wn+A3H/jKB1o64QtSFIQsQmIkD2rlfxKp/6lv9q60Wqu8R8PsrEPLQXBBhWmcWyrYUz0K6QbAM/wDrYfRDXmIMpjWmB5AJbKWUijh7juCB1KMoYeyDJJI/BE3mJuqE7DoOQlCF0CAdOZQGJK2HsylwJA959FaK/wAHbptp/ENqU3nKHOpNJzBp1+b5XEDkq4y4imQRpEfT/hWHh34iuo27qNSpUIIAZABGQzmDidfBMqFdie04OrncBvmUazgqrzc1NrXi63eY7TKf6wW/XZOKdTMJBBHUahAFsqzeB3c6g9lOzgrrV+iskFZylcC2IW8HN51D7KYcJU+bnFOOzWeyXWdYqbwtRH8x9VK3h6gOR90yFFbC38EDrFtDh+3b9yfVFDDLcbUwixbnot22pRACMs6Q2Y32UzabOTR7IgWhW4syuOIA4cgPYLIqeCJFmVsLJcAG7UrPaFFCzW38GuOGRCxC2IXoTgIyFBWZoiSEPcvgLjhBiVENBJ2XMsVvS57p6/uFeOLcYDRl5/vdc9uXyff3U33KxWj1CrzK0dU7oWtRoETz1j8lA55JhELPVroyW8pUVJq84S49eSMo25+iItnm22379QnuCtrU39w+bSdHDkR4oW0oDn6fonGHNzCBrzH5hDsHuWrCr5tTRwyu6dU3Fn4KmC7MQ7UDmN/dWvhbGG1vsnOh4Hdn7wG48wjoRphYtFsLRNDaR0QWI4lSt2zVeGzsNyfIDdGhbIxarcWyq1/8Q+VClpydUO/k1v5lJavF9y496qWjo0AD9UApM6KLdGW2EOfB0APMn8BuqBhnEdTTNWdHjB9NVtiOJ3DndpRrwRrG7TA2gbIorCML+tlyxSpTtnllapTYYnV0SDsQhbTG7aqYp1qbj0Dv1XF+LcYr162euSXQBtAgbAD97qHCzJBmOh6HkCgxeKukfQIorbsFReF+K6rW5JB5d4TBTK846qsEODAfJdFpglBxLUKC92Hgqo3i65e6GFoAE/Kp/wDMdz/5Gf8AqmpFsXR58seUINosZXkpHEA5tXv8yMBgtK5b7GV6GpVK4wxo03ANPhH6p7X4kpxzHoue8UYgKjtEJWh4bYgxO7c50uMkoKnU7wlaudLtdltl2jnz6DokKml037QE6iPw/wC1H2oH4qa60A8SfbZDubOnNEVmjHI6nW/BBUh1BCKY3bwXWCg6iHEGJ0E+XWPJMsOrS9pHdfMHpm5OHgUPZMhwieoP79lYbTCgeQ15HQjrB5jmpSkXhAd07BtXvPDQ7nGx9Oqkfw0yA+m+KjdQRofUqKytMuhJjxTihVDB4LO8lGpYk0Vy4vnbAuLzoBmMA8yfAIGpgbnHM5xc49f3shrrEw65qZdAHEfqmVvVnmnlmZ0salTpL7C8YAd5Q93TYzTZWflB/RVfFcPcXTy5CeSaE23shkxpLQve8E6GAFPRu3MO/wC+qFqWDmxO52H4k/vkoxV0135eQWlOzK1Q5u7dl1TdMB4Eyqth7cj3MPKR7Jtb3ESeu6VYtU/1GYfe19ea5nIeWVbLUGvzCQfFWC5t+3ZA35FVKhXzMEbtP0/7T6yuNY5bhS7Mv3RbMK4Sq5ATkmBBzfimo4Xf/NT91UXVHZRBPuUNnf8AzfUqyjGWzz+ow+7Slevh0P3W1Wf9s+6E7SXGdCNDKtRdqud8UY06hcObkDs2o9U0aTspK5aDsTeMhjdVPEgQJOm6aVKtzUaCbdwB1SjGO0gZ2FsyemgXZE+7Q2GUeya/yJKzoUbbgqV1OUP2MKRZo27c81I24gzCEgrNNpKIo1w5pc4DTUge6tt1glBmSm+mWOeJbVD5k9H0+QVSwysGvYSJDXAkdYOq6FUsqddrarJcRlOkZXtaZIJ3aY5HosmVtM34Ypx2JrXDuydldqQdDyKuOG2oISaoGkyABB5dPBOcLuOSlKTZSMUgqvTaNzCU4jfscW02OJe47eHMnojOJ8OJpGownOI05GevRc9x+pVoVQ2S1xYCSDMz49E+OCk9iZJuMdEd0MleoP6irBg1Rroh2viqu0ZmZjqdZPUzv7Jvw7Wc46DTxgfQnVPkS2wQbpItdxQMeKCd3dm6kb7x1Tu2okgZuiFxGhGw5EepUlIZxtFUvbj5hpncIJ5AdB0SO5pcm6gc+pVsucHYD3zHPRF0eHqTqTnhzu0a2S17Czu7BzJ3hWWVIi8EmrKRReWyCl2KPkjzTTFwGOIBmEge/MfBaU7RkkqdDfDnd2B7+ia4XX2JO6Q2l2Roj7GvrE6SUjKxLjZ3TBoSP30Rn+I2/UfVVJ50mf8Apbd/r+CKnQJY7O141csZSLiAII2C57iFg19y240IaIDT16p3xndOdRIYJMiR4Sq3QuZ7vQAqXpc3OST+TzPUcjgml5THNa6c7nHkqzxLbyBMmW5QehzTr5hOqty1nzODfMwkOJ4n2hhpphoOhJzE+ML6brMmNQavZh9G9K63qMqlGLUfmVpfj5/H5FVfh6GFwJIA181X7hpjZWYP61p8gpzbhw2DvE6H6LwuN9j9Aw+gy4/Vkt/b+2UcO8OYMom3Y77o1PNWC54fbJICc8O2LOycC0Zmn6HVSyNxV0Zc3peTAuUnoqtph7+mqa0G1KIlrnMB3AJE+aeFrAeSUYtX6BZuTkZ1FRGGHX8xKs1ncNAlc2o3RaU8w/GDsg4jpl+dxAzs3CJMHTmdOS5pxdjVK4fT7IEZAQSd9Tt6IzHr3sgT2n2jgIbppO5VPzquOFfURyz8IthNFtANa7viCWx83XVWHhywoObLYa7qqHh1xIy8xJHiN4TjAL8tcZEdEk4DwkmjojLdwHzArNGnJ1S6wxeQjaVbN6qBSgbFsLbWGpIyg/dMEE6GRzBCBxW7FGixrn5qgp5SeeWc2v0CJvrR9Kn/ALz3SdGzA/5XOcfxBznls7GCnhDkxZzUYgF/fZqjnckvCy5qywLelR5r2whg6bqamxCslGUGndBjIY2dYB8kTpp++qKNbxS+m3USpC3y90hQ6bidTuu9Uhp4dUY19VzYGkSQDHWFZK91TpSTDnfQJDi2JGo12u4WHpXLp9+WM+ljlyRyTVqPjw/uIa1hTe46uLtzrp7lD1bAM2Y+fol1a8d1iND+qko4q/Zrz5cl6nKLPs8fU4Zq6/gJ7Hq0/gpqRLNilpxOo47rxviNzJ8F1oddTjW0WAu+oUmGP+0I/mbHqNkntrguBJ22Cno3Ja4OG7TIRn9UaKZqz43H5RNfV8jojdetrcVMrn/KQSB18SisSrMeA9o77pDR0JEE+kn6JZf3gpsyg7Mgemg9zJ9FnwwXeXg8DpcEYuWTMtR/kr1WsQ4wdJP4omyxYMMkH0S0r0J3FM8Pm7tBF/emrULzpPLoBsFBCMwvB61zUFOhTdUeeTRt4k7AeJV7w34OOI/1Fw2m/bLTAqZf7nEgH0RS+Be5QLCuG1ATsdD5HmrJ/DTJ2y/grNafBljXfbXJeByptDJHQuJMeizxPgVCjkawva6pIa35gAwCS4nXop5IurLYpeBJY3OUSSnWE3pedNB1PPyVYpYZWcdW6ToJ38YGp8l0bhbgqqYfVIpt5CO8fTl6rLwcnUTRyUe5JbWBrOMjQCB5ncrFP4KW1QPfWqVg92oLS0Bvk2Dm9SrzY2FOkIaPOdSfMrN5eBoLjtsAtuLDwWzFly89I5L/APAdV1SGXLOymczmEVI/tGk+qA4i+CtxQaals43VONWgZarepyzDh5a+C7vhtPLSE6l3ePmVPbU4lV4kLPkFrIJGxGmvIjkZ2RtLZdR+NfBjaThfUmgB7g2sB/OflqDxMQfGOq5QavQ6fvRTaKRYXc1IpsM9f2UJ2/ioaly4gA7BR5l1BRebnECSSShX346qVlFrwQR1VdxWxdTPdJLSYE8lijFN0ek78GL54DpGo5qKkW6yfKEHd7wOQ18TzUbaRWqKpUWxTljdVYbVvBs1bUWdfb9ULTpo6g3ZMbcTlN3IaAQwKN55+6kdU0Cxb2+Z3hzVT1JPVIKtPkc7lrHTxKrd7dZ3E8v00CZYvi/dNJggbZp3HPRI5Qk/B876h1iyVjxvXl/ueKyF5eSHkHYfg9eUXWr6MAVc5Lurp+Uk9AFeL20DG5hs0E+y4TwtUrWtRtyAQ0bj+ZvOfyXbP8UbXtHVWGWuEDyjX1k/RPGSeguLVMIsiyqyR8zd0qxK0bUIJa05ZidxO8EdYCpd/wAbm1rA0IeRGfN8h01bpv5q8YLd0r+k2rTOVx+Zh+64bjxXWpaB+lm1jZUqYBAaD4CT7pxa3MjTVAdj2ROanm6Iu1vM8gNywmSS7Cyk2MGPLtOQ38SleJVQ57GkwJnXpyRl5VyUSRz09yq1jF4BUdmEhg1GmrImdSOXRcwRLDdcT07en3nNMfKJknwAG6Adx+7dlvVeB0ABI56Ern/DzRUeahnU6TqQ3kB6K+4YBposU+olypG2GCFW9g3HXFbXYTXdVp5RVbkph5AcXkjLlbuS094n+lfPLnLrXxvsiWW9UHusLmZehfDsw/8AWFyQLQpclZllGnRleWCV6UTi3YdcyfVF4hZZ2EDeND0PJIXONKoehOis2FXbXiCsM4uLPTjcXxl3RRW20GDvz81KacBWDiPCsju0aO6Tr4Hr6pHWC0xkpKz0scY8LRFl1UrQ4H8NQisRws0GjtnMY5zQ4UySXwdiQBDZ8UGAHAS6Og2TxJPJCWova/eiZ9w+RGo28z+SeYZYufTqvkNYxhc9/Qcmt6ucdAEks7YlwAP5TPM9ITXD+IKNtVHaO7RrXGWN1DiJbz09Sqb7iZeoeODt03rfgq73ySVqiro0n1HOpAtpkktaSCWg8p5qSyp0sw7QOLecHUenNL4s8C02CUqRcYAknkrdw7wtqHPEu+gTzDsCoimHUg3K4aOGs+qa0IpN1WOeZvSN0MSjt7MXVk1tFwgfKfwVa4S4rNJtW1dJY+XUzya8GXN8ARK34i4l3Y0iYKpFhiDhrMAGB1J8FTBFrZHNk8HQ2YHb3FN2UvD6Zh50AcSM2k6QJhQ8KV30WOyEtOaQDvBAkFV5nGVSAAQ0DkADvvJO69R4kyuc9xOu4AmTECByWhRrZm5nT7TjyqO69mf6n2CsFhiTaozN0PMRBHoqRwviLqQa861HavHzGT8rB6cle30u0aHVG9md2kaOaf3yU/fqVGj2PpsNxJs0CdNNT5Ddcz484rtqjRTpVGueBBcBMDm3NsU74kwO+vGii+vTo286ikHF1Uci8nQf2pFd/B2k2nLar83UhseyeWaBNYplfw3HDTjIWkaequGC8bU5AqzT8fmb6xqPZcmxvA6lrVyOMHdrh8rh+SnwrGDOSp6FL7eOe0L72WDps7Lxnhbb6i1geMpOcOaRBgENM8xJXCK9IscWu3aS0+YMK4tvnBhYHuDHbtBIH029Ekx2yqBjKhY4MJd3oOUmf5+aeMOKFeXnITLKwvSuHHGI3Bc0u00MAL2G4gWkaoK6rSI8SoKboSTXI9nqFzlyXc6PbXLK1MtdBkQq5a4Y9l21mUPy99s7ODdgfzSyzxEt2Kb4ZfvfVZGpDhHmeU8gVnUXGyMc7SpCXFMXfUuXPqgOPaGWGcojSNNV0fh21t7q1Dbpn2kzmy9mW6BrQwxOwHWdyucY3iWXEH1TTDS2sCWbiW/jMSrsfid2jg7KYPLSArTcuKSMWNR5t3sBxn4f1iSLaq00jzMh0dD19ERg/wAMqTBNbvu9h6BO6fF9MszPIYBzJGvklL/iHTPyqN5GqKtwu2C8R/D1oYX2/ce3XLycOngVRadadDoRuFebnj0EaBx9FQMQuJqZw0tkk+6th5LUjJn4PcS08J8SGg403H7N+o/pd1HgUzxbiMVCWsewGN3ODR7nc+CowqSJWl21zu/pEBpjwESR4ppYk5chYZpKPEmxE/N3s5Bgkba9DzS8PK9SrEaLZ425SqJUTbs3FRWXhrh/taT7hxGWmdGc3uEHU8hsqqCiKd+9gLWPc0HcA6FCSbWhsbipXJF2p4h2Ts2aHbxM5Z3E9V0bh7G3XDZrPADGiG7E+LiVxewxZoaHP71QHmJ05EeKuVhg76kOuqgo04DjTB77mnUZzsAss4Ub4ZOXY6tQvczS77o+XofJJ8Q4mae5ThzucHRvi88lTuKeOHGiKdsO677PONgRpDfGFXsGxdjajaZ1pg9/+p3U9R4JoYb/AFEcuZR1Et/EHDzK1A1qmZ7WAnMIZTHgHO1dr0XPb3hGqRnZkyaFo7Rr3CerRqPyXRsWxm0qW1S3ujU7v+1lJDc33JA6GPBcrZZVacPIygkgOncjeCN1r4qOkYeTltjm3tK9Km3tqbmfyuPyu0nQ89FaeDrujWp17au6GObLCXOgEmCImOh2XPe0cZlziCZgkx7KZleNtPJGzqIMXw029Z9NxBynQjZzeTh6INH3dUVIzHUCPMLVuGkiYd9FMunoFqsIJ00k+K9SqiU1r4aGtjZwkmOpO3olZcAYeP0TSxuJuw9VCb06+/8AsnY2D4HbzTayY0x3iwjoYOm0JG538p9DqP8AhS07nNyg81CSsfPSlaH9x8P31O/QeK0nvBxyubPMk6OS/GcHp2jgyoXF0CMugd118CjMGvHAkduaLSNZEyByCD4rvWXD6bKLXQwEZnaueTEn6IR5N0zO4pJuK2BWduw6u1PKTICcWuHtdsWj2SH/AA54+8Pqh6rXt3keq0GKUZLuXluBU471Rg9QlmKULRjSDUaT4a/gqkDO7vzU4dQA1DnHzge0IiENJ4zEDbWPJZrVNI6qAEZtNlOaeadoaJ99gEAhNth7XNkugyQNR+CX1XmdU1w1ocPlGhGvM+R5BaV8FMEtMnodEB+LatCvMsys1aJaYcIK0lEQkpHqnl1ftq02w5we0QZJIcB18UgaUZQuGfeGsbzH/a4KdDfBMSyuyuAcxxAc0mB5z90jqrLxLgmGW9Avtriu+toQ12XJ4t6+qoefyTOxxCgKL6dWmS46te2JzDaZ84RAMP8AM+ekKbqLXkbPJMgdIGhQLzOmoEk5Z0Dj8xA5ShKVaBGnqfyRTLqltq5x6Hn4ALu4Ox5tNaVu7uD7FXngL4fOvHu7R/ZhsEBzc5LTOo1A9YKr/H3w8ucNqZ6n2lF7u7VaCGydcr2/dPhz5LhqKhd3IcdJhbfxZ/md7qGBBnQ8kS2i6B3R9EADOrWeT8piTvzM7oapPOPdG12N1MRqCN9Y3meqErMbyHU69CtDIoEe5vgoxVjZSvt/CPoo30wFNoqpNdmSfxbttE3wVuVwcZzbA9JESk7B0GqeYWKw+8A30KfHFWDJlk41eid1k7eFqbJx+6nFRDYjdtpszOHhpuSVDiV95lRxCgG1CBA0GghBPpHp+anDsuxHqFivVPNcK97Iabeakaw77zvCgcSjLWze4iIjzhcAecPYeKlNxY8OqZgOyax7nxzd3QRCf/5LvcpcLWtlHPIW+wdBPsqvw/j1W2rB9Nxp1GhzczTlJadC10b8j6Jtd8f3Bd3q1QHwcSfqVzSZSM3HXgLv+CLnszUq0SxjASS8taY/pEyT6KquwLUgOIPiJTmpxLUqEBziQd/Ioh9DVRxyb7m/q8OOElwd6Kw/BXjWQUuKur6UqmvZBI6E/irHnSVBNKycWZhrPJRhpkbaeKY4XWPZuDRJBn0PNRm3IMw53UwfquAwF7PESeilsK2R4PMEFXXhXhwuDn1GB1LLDQ4al0j5Rv6ofi7g1ttSp16Yyhzywt1Op1BBPLSEaO46su3BHGfaXtu0QJY6mQPLMD7t+q63i1k24ta1JzWvFSm5sO1Elpy+xjXwXz98H8NNXEWGY7JrqhB1zCMuUePen0Xd77Eeyt6rj91jo8yIaPeE3c5LR8kV6JBIO4kHzGh1RLHCBryRV9bZK1dh5Ob9TP5ofsglO0OKlJsk6nfz3QtdoO3dG2u+iIp1QT01OnL36LdjgZnWD5geR58lr0zL2F7MODuevVAVKJa4tOhCtLaIPggcYshDXdNPMISx6tBjPYkDJTTC7dx1aYggx11E/RDsaOifYNQ7xJI0GwGiRKtjt2Mci0ubVrh32hwbqJRbd9dPRT5Rt7lRHWjmZOYknmSVsaebdTXNuGucBqASB5AlaQFCSaZ6ONxa2RGzCLs5b4/RRDzW7XIXIp7eJ90a1LJxIIB3JJRFvZ53AHK0nTM7QAdSVhlaNiR5FFUccqN0DzHQw4ezghzkhn02GXZtEuJYUKVPOKzHukd0dOo1TOnUDmtcNnAe6rlzeF7y4xJ6AN+g0R9DEWim1oYyebhIJ89YTykoq6IYscs2Rx5dvkaZErqcNh1QuLu6TMD9V43p5EhbUqBeYL3jyJU3niu5rXpmWbqLT/P9BdHCBT+QefVHUG7xpIg+ISTF8Jq0Wh4q9o06ESQ5vmOnilrcSMbkepVYyUlaMObFPBLhkjR1m24htGsY012DK3UTJz89PBIviHxXa3NCnRoFznsqhzpbAgNI09Suf1KYc0ZWiRvHMKGlT1gkhUUv2IZKT07Lz8McRNveOdBzGkcojU6g6DmNOSa8W/EfEKVd1N5t6rDldkNGGjMJA73eMdVSRbvpvpGnUdOsH5XNnSJGsaqKpcmo6Hklw0kkk6dZ3CWcuOy/S4/dbjXjTvyDXGIVKjtQ2SZMaSZ+8TqYmEc3D6kD7Af+w/VL69u9tQZhE6tPI+SbNxEwNfwTRakrM+bHLHJxkqBeyIMbanfkeqMpvaBAcB1P6Bb17FucsdIcCe95E6Hqov4At6QtcUZGwunSZE7/AIqO8h7ZGhZrHIjn6rWhpoZd/aJ8kwo04IzNIG8aS7wI5BV1RMTMc07tI8QrFg1j3AZ+Y9OmgSeraEVMoBIJkf2nWJVrtaRDBprE/wDShk0isO57sC3edEpxXiSlQeWFhc+J5adAeqfW+h1APgZ28FzbG65q3VR0GM0DfZugWcohfXrEvJmCdTy1K9TrEmN/NYqUyXnQ+xVq4RwCjVpvdUYXOa9obuNIkygPyaK9St3OjL3jmyxIknwCbYpwy+hTNRz2loiYmZOmnVPWcINZdiqwgMBzNYAdHRtPTmp+M2H+DfvMs0//AF0Q4oZZZLyUuysKlYONJpfl3jlO34KOtRcww5pB8VZPh24NFwXDSGmegGYkpRxDibripMEMbowQdup8SlcUaMeScnVCo1YMFSMq6Qh3MPQ+xWQwxOs+S5q0Jjm8c2FtqKVtY9UvzO6H6rIe7ofYqTx2bodbQzfcTuSUI9gWtNrjvI9Fs6j5lCMKLTyvL9X8kD4BluhRTr9zhBawTuQ0T7oM0zOgPqFK1p6H2V1pHj5GnLSLRwfgr726p0GENLw45jqAGiSSB6e6RY3avoXVWm/RzKjmnpIMSPBWj4Y46yzxClVq92nDmOdBOUOGh08QFXOK8Q/iL24rNBy1Kz3DT7pOh9gjJWjsc+D0WThAUbsfwlwcof8A7VTnTq/dP9p2IWK3wzxBrnN7GcpIkHQwYkKs4NVc14OoghdxtPiBXFNgyzDW69dBqsfuLE2mfSf+V9fjjkira0919v8Av7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399" y="1752600"/>
            <a:ext cx="3229655" cy="3581400"/>
          </a:xfrm>
          <a:prstGeom prst="rect">
            <a:avLst/>
          </a:prstGeom>
          <a:noFill/>
          <a:ln w="50800">
            <a:solidFill>
              <a:schemeClr val="accent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949777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Key features of EC inclusion</a:t>
            </a:r>
            <a:endParaRPr lang="en-US" dirty="0">
              <a:latin typeface="+mj-lt"/>
            </a:endParaRPr>
          </a:p>
        </p:txBody>
      </p:sp>
      <p:sp>
        <p:nvSpPr>
          <p:cNvPr id="3" name="Content Placeholder 2"/>
          <p:cNvSpPr>
            <a:spLocks noGrp="1"/>
          </p:cNvSpPr>
          <p:nvPr>
            <p:ph idx="1"/>
          </p:nvPr>
        </p:nvSpPr>
        <p:spPr>
          <a:xfrm>
            <a:off x="457200" y="2514600"/>
            <a:ext cx="8229600" cy="3840163"/>
          </a:xfrm>
        </p:spPr>
        <p:txBody>
          <a:bodyPr/>
          <a:lstStyle/>
          <a:p>
            <a:r>
              <a:rPr lang="en-US" sz="2800" b="1" dirty="0" smtClean="0">
                <a:latin typeface="+mn-lt"/>
              </a:rPr>
              <a:t>Access</a:t>
            </a:r>
            <a:r>
              <a:rPr lang="en-US" sz="2800" dirty="0" smtClean="0">
                <a:latin typeface="+mn-lt"/>
              </a:rPr>
              <a:t> to a wide range of learning opportunities, activities, settings, environments</a:t>
            </a:r>
          </a:p>
          <a:p>
            <a:r>
              <a:rPr lang="en-US" sz="2800" dirty="0" smtClean="0">
                <a:latin typeface="+mn-lt"/>
              </a:rPr>
              <a:t>Individualized accommodations </a:t>
            </a:r>
            <a:r>
              <a:rPr lang="en-US" sz="2800" dirty="0">
                <a:latin typeface="+mn-lt"/>
              </a:rPr>
              <a:t>and supports to </a:t>
            </a:r>
            <a:r>
              <a:rPr lang="en-US" sz="2800" b="1" dirty="0">
                <a:latin typeface="+mn-lt"/>
              </a:rPr>
              <a:t>participate</a:t>
            </a:r>
            <a:r>
              <a:rPr lang="en-US" sz="2800" dirty="0">
                <a:latin typeface="+mn-lt"/>
              </a:rPr>
              <a:t> fully in play and learning activities with peers </a:t>
            </a:r>
            <a:r>
              <a:rPr lang="en-US" sz="2800" dirty="0" smtClean="0">
                <a:latin typeface="+mn-lt"/>
              </a:rPr>
              <a:t>and adults.</a:t>
            </a:r>
          </a:p>
          <a:p>
            <a:r>
              <a:rPr lang="en-US" sz="2800" b="1" dirty="0" smtClean="0">
                <a:latin typeface="+mn-lt"/>
              </a:rPr>
              <a:t>System-level supports</a:t>
            </a:r>
            <a:r>
              <a:rPr lang="en-US" sz="2800" dirty="0" smtClean="0">
                <a:latin typeface="+mn-lt"/>
              </a:rPr>
              <a:t> for individuals and institutions providing inclusive services.</a:t>
            </a:r>
          </a:p>
          <a:p>
            <a:endParaRPr lang="en-US" sz="2800" dirty="0">
              <a:latin typeface="+mn-lt"/>
            </a:endParaRPr>
          </a:p>
          <a:p>
            <a:endParaRPr lang="en-US" sz="2800" dirty="0" smtClean="0">
              <a:latin typeface="+mn-lt"/>
            </a:endParaRPr>
          </a:p>
          <a:p>
            <a:endParaRPr lang="en-US" dirty="0"/>
          </a:p>
        </p:txBody>
      </p:sp>
      <p:sp>
        <p:nvSpPr>
          <p:cNvPr id="4" name="Slide Number Placeholder 3"/>
          <p:cNvSpPr>
            <a:spLocks noGrp="1"/>
          </p:cNvSpPr>
          <p:nvPr>
            <p:ph type="sldNum" sz="quarter" idx="10"/>
          </p:nvPr>
        </p:nvSpPr>
        <p:spPr/>
        <p:txBody>
          <a:bodyPr/>
          <a:lstStyle/>
          <a:p>
            <a:pPr>
              <a:defRPr/>
            </a:pPr>
            <a:fld id="{57E5AB40-33AB-4CC7-AF17-32AC6D59EB5E}" type="slidenum">
              <a:rPr lang="en-US" smtClean="0"/>
              <a:pPr>
                <a:defRPr/>
              </a:pPr>
              <a:t>42</a:t>
            </a:fld>
            <a:endParaRPr lang="en-US" dirty="0"/>
          </a:p>
        </p:txBody>
      </p:sp>
    </p:spTree>
    <p:extLst>
      <p:ext uri="{BB962C8B-B14F-4D97-AF65-F5344CB8AC3E}">
        <p14:creationId xmlns:p14="http://schemas.microsoft.com/office/powerpoint/2010/main" val="36371941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The Not So Good News</a:t>
            </a:r>
            <a:endParaRPr lang="en-US" dirty="0">
              <a:latin typeface="+mn-lt"/>
            </a:endParaRPr>
          </a:p>
        </p:txBody>
      </p:sp>
      <p:sp>
        <p:nvSpPr>
          <p:cNvPr id="3" name="Content Placeholder 2"/>
          <p:cNvSpPr>
            <a:spLocks noGrp="1"/>
          </p:cNvSpPr>
          <p:nvPr>
            <p:ph idx="1"/>
          </p:nvPr>
        </p:nvSpPr>
        <p:spPr/>
        <p:txBody>
          <a:bodyPr/>
          <a:lstStyle/>
          <a:p>
            <a:r>
              <a:rPr lang="en-US" sz="2800" dirty="0">
                <a:latin typeface="+mn-lt"/>
              </a:rPr>
              <a:t>24% of 3-5 year olds receive services in separate classes.  </a:t>
            </a:r>
            <a:endParaRPr lang="en-US" sz="2800" dirty="0" smtClean="0">
              <a:latin typeface="+mn-lt"/>
            </a:endParaRPr>
          </a:p>
          <a:p>
            <a:r>
              <a:rPr lang="en-US" sz="2800" dirty="0" smtClean="0">
                <a:latin typeface="+mn-lt"/>
              </a:rPr>
              <a:t>Another </a:t>
            </a:r>
            <a:r>
              <a:rPr lang="en-US" sz="2800" dirty="0">
                <a:latin typeface="+mn-lt"/>
              </a:rPr>
              <a:t>40% attend a regular EC program but receive their special education services somewhere else</a:t>
            </a:r>
            <a:r>
              <a:rPr lang="en-US" sz="2800" dirty="0" smtClean="0">
                <a:latin typeface="+mn-lt"/>
              </a:rPr>
              <a:t>.</a:t>
            </a:r>
          </a:p>
          <a:p>
            <a:r>
              <a:rPr lang="en-US" sz="2800" dirty="0" smtClean="0">
                <a:latin typeface="+mn-lt"/>
              </a:rPr>
              <a:t>Only 45% of center based general EC teachers have a college degree.</a:t>
            </a:r>
          </a:p>
          <a:p>
            <a:r>
              <a:rPr lang="en-US" sz="2800" dirty="0" smtClean="0">
                <a:latin typeface="+mn-lt"/>
              </a:rPr>
              <a:t>Their average pay is $11.90/hour.</a:t>
            </a:r>
            <a:endParaRPr lang="en-US" sz="2800" dirty="0">
              <a:latin typeface="+mn-lt"/>
            </a:endParaRPr>
          </a:p>
          <a:p>
            <a:endParaRPr lang="en-US" dirty="0"/>
          </a:p>
        </p:txBody>
      </p:sp>
      <p:sp>
        <p:nvSpPr>
          <p:cNvPr id="4" name="Slide Number Placeholder 3"/>
          <p:cNvSpPr>
            <a:spLocks noGrp="1"/>
          </p:cNvSpPr>
          <p:nvPr>
            <p:ph type="sldNum" sz="quarter" idx="10"/>
          </p:nvPr>
        </p:nvSpPr>
        <p:spPr/>
        <p:txBody>
          <a:bodyPr/>
          <a:lstStyle/>
          <a:p>
            <a:pPr>
              <a:defRPr/>
            </a:pPr>
            <a:fld id="{57E5AB40-33AB-4CC7-AF17-32AC6D59EB5E}" type="slidenum">
              <a:rPr lang="en-US" smtClean="0"/>
              <a:pPr>
                <a:defRPr/>
              </a:pPr>
              <a:t>43</a:t>
            </a:fld>
            <a:endParaRPr lang="en-US" dirty="0"/>
          </a:p>
        </p:txBody>
      </p:sp>
    </p:spTree>
    <p:extLst>
      <p:ext uri="{BB962C8B-B14F-4D97-AF65-F5344CB8AC3E}">
        <p14:creationId xmlns:p14="http://schemas.microsoft.com/office/powerpoint/2010/main" val="4505917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DEBD">
            <a:alpha val="63000"/>
          </a:srgb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A76972F-C909-4014-8903-C8096917F9B8}" type="slidenum">
              <a:rPr lang="en-US" smtClean="0"/>
              <a:pPr>
                <a:defRPr/>
              </a:pPr>
              <a:t>44</a:t>
            </a:fld>
            <a:endParaRPr lang="en-US" dirty="0"/>
          </a:p>
        </p:txBody>
      </p:sp>
      <p:sp>
        <p:nvSpPr>
          <p:cNvPr id="3" name="Content Placeholder 2"/>
          <p:cNvSpPr>
            <a:spLocks noGrp="1"/>
          </p:cNvSpPr>
          <p:nvPr>
            <p:ph idx="4294967295"/>
          </p:nvPr>
        </p:nvSpPr>
        <p:spPr>
          <a:xfrm>
            <a:off x="-914400" y="2286000"/>
            <a:ext cx="9601200" cy="3840163"/>
          </a:xfrm>
          <a:prstGeom prst="rect">
            <a:avLst/>
          </a:prstGeom>
        </p:spPr>
        <p:txBody>
          <a:bodyPr/>
          <a:lstStyle/>
          <a:p>
            <a:pPr marL="0" indent="0">
              <a:buNone/>
            </a:pPr>
            <a:endParaRPr lang="en-US" dirty="0"/>
          </a:p>
          <a:p>
            <a:pPr marL="0" indent="0">
              <a:buNone/>
            </a:pPr>
            <a:endParaRPr lang="en-US" dirty="0" smtClean="0"/>
          </a:p>
          <a:p>
            <a:pPr marL="0" indent="0" algn="r">
              <a:buNone/>
            </a:pPr>
            <a:r>
              <a:rPr lang="en-US" sz="3600" b="1" dirty="0" smtClean="0">
                <a:solidFill>
                  <a:srgbClr val="C00000"/>
                </a:solidFill>
              </a:rPr>
              <a:t>Measuring Outcomes:  </a:t>
            </a:r>
          </a:p>
          <a:p>
            <a:pPr marL="0" indent="0" algn="r">
              <a:buNone/>
            </a:pPr>
            <a:r>
              <a:rPr lang="en-US" sz="3600" b="1" dirty="0" smtClean="0">
                <a:solidFill>
                  <a:srgbClr val="C00000"/>
                </a:solidFill>
              </a:rPr>
              <a:t>What We Know Nationally</a:t>
            </a:r>
            <a:endParaRPr lang="en-US" sz="3600" b="1" dirty="0">
              <a:solidFill>
                <a:srgbClr val="C00000"/>
              </a:solidFill>
            </a:endParaRPr>
          </a:p>
        </p:txBody>
      </p:sp>
    </p:spTree>
    <p:extLst>
      <p:ext uri="{BB962C8B-B14F-4D97-AF65-F5344CB8AC3E}">
        <p14:creationId xmlns:p14="http://schemas.microsoft.com/office/powerpoint/2010/main" val="1848744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a:xfrm>
            <a:off x="38100" y="6324600"/>
            <a:ext cx="2895600" cy="288925"/>
          </a:xfrm>
        </p:spPr>
        <p:txBody>
          <a:bodyPr/>
          <a:lstStyle/>
          <a:p>
            <a:r>
              <a:rPr lang="en-US" altLang="en-US" dirty="0"/>
              <a:t>Early Childhood Outcomes Center</a:t>
            </a:r>
            <a:endParaRPr lang="en-US" altLang="en-US" dirty="0">
              <a:solidFill>
                <a:schemeClr val="tx1"/>
              </a:solidFill>
              <a:effectLst>
                <a:outerShdw blurRad="38100" dist="38100" dir="2700000" algn="tl">
                  <a:srgbClr val="FFFFFF"/>
                </a:outerShdw>
              </a:effectLst>
              <a:latin typeface="Arial" charset="0"/>
            </a:endParaRPr>
          </a:p>
        </p:txBody>
      </p:sp>
      <p:sp>
        <p:nvSpPr>
          <p:cNvPr id="5" name="Slide Number Placeholder 5"/>
          <p:cNvSpPr>
            <a:spLocks noGrp="1"/>
          </p:cNvSpPr>
          <p:nvPr>
            <p:ph type="sldNum" sz="quarter" idx="12"/>
          </p:nvPr>
        </p:nvSpPr>
        <p:spPr>
          <a:xfrm>
            <a:off x="7772400" y="6400800"/>
            <a:ext cx="1066800" cy="288925"/>
          </a:xfrm>
        </p:spPr>
        <p:txBody>
          <a:bodyPr/>
          <a:lstStyle/>
          <a:p>
            <a:fld id="{A4DC6A92-1C89-4F57-AA60-85890512C2E1}" type="slidenum">
              <a:rPr lang="en-US" altLang="en-US"/>
              <a:pPr/>
              <a:t>45</a:t>
            </a:fld>
            <a:endParaRPr lang="en-US" altLang="en-US" dirty="0"/>
          </a:p>
        </p:txBody>
      </p:sp>
      <p:sp>
        <p:nvSpPr>
          <p:cNvPr id="792578" name="Rectangle 2"/>
          <p:cNvSpPr>
            <a:spLocks noGrp="1" noChangeArrowheads="1"/>
          </p:cNvSpPr>
          <p:nvPr>
            <p:ph type="title"/>
          </p:nvPr>
        </p:nvSpPr>
        <p:spPr/>
        <p:txBody>
          <a:bodyPr/>
          <a:lstStyle/>
          <a:p>
            <a:r>
              <a:rPr lang="en-US" altLang="en-US" sz="2800"/>
              <a:t>Critical Events in Accountability for Programs for Young Children with Disabilities </a:t>
            </a:r>
          </a:p>
        </p:txBody>
      </p:sp>
      <p:sp>
        <p:nvSpPr>
          <p:cNvPr id="792579" name="Rectangle 3"/>
          <p:cNvSpPr>
            <a:spLocks noGrp="1" noChangeArrowheads="1"/>
          </p:cNvSpPr>
          <p:nvPr>
            <p:ph type="body" idx="1"/>
          </p:nvPr>
        </p:nvSpPr>
        <p:spPr>
          <a:xfrm>
            <a:off x="381000" y="2362200"/>
            <a:ext cx="8253413" cy="4038600"/>
          </a:xfrm>
        </p:spPr>
        <p:txBody>
          <a:bodyPr/>
          <a:lstStyle/>
          <a:p>
            <a:pPr>
              <a:lnSpc>
                <a:spcPct val="90000"/>
              </a:lnSpc>
            </a:pPr>
            <a:r>
              <a:rPr lang="en-US" altLang="en-US" sz="2200" dirty="0"/>
              <a:t>1992 –Osborne and </a:t>
            </a:r>
            <a:r>
              <a:rPr lang="en-US" altLang="en-US" sz="2200" dirty="0" err="1"/>
              <a:t>Graebler</a:t>
            </a:r>
            <a:r>
              <a:rPr lang="en-US" altLang="en-US" sz="2200" dirty="0"/>
              <a:t>, </a:t>
            </a:r>
            <a:r>
              <a:rPr lang="en-US" altLang="en-US" sz="2200" i="1" dirty="0"/>
              <a:t>Reinventing Government</a:t>
            </a:r>
          </a:p>
          <a:p>
            <a:pPr>
              <a:lnSpc>
                <a:spcPct val="90000"/>
              </a:lnSpc>
            </a:pPr>
            <a:r>
              <a:rPr lang="en-US" altLang="en-US" sz="2200" dirty="0"/>
              <a:t>1993 – GPRA (Government Performance and Results Act) passed</a:t>
            </a:r>
          </a:p>
          <a:p>
            <a:pPr marL="0" indent="0">
              <a:lnSpc>
                <a:spcPct val="90000"/>
              </a:lnSpc>
              <a:buNone/>
            </a:pPr>
            <a:r>
              <a:rPr lang="en-US" altLang="en-US" sz="2200" dirty="0" smtClean="0">
                <a:solidFill>
                  <a:srgbClr val="00B050"/>
                </a:solidFill>
              </a:rPr>
              <a:t>Time passes…..no progress on outcomes measurement</a:t>
            </a:r>
            <a:r>
              <a:rPr lang="en-US" altLang="en-US" sz="2200" dirty="0" smtClean="0">
                <a:solidFill>
                  <a:srgbClr val="FFFF00"/>
                </a:solidFill>
              </a:rPr>
              <a:t>….</a:t>
            </a:r>
            <a:endParaRPr lang="en-US" altLang="en-US" sz="2200" dirty="0">
              <a:solidFill>
                <a:srgbClr val="FFFF00"/>
              </a:solidFill>
            </a:endParaRPr>
          </a:p>
          <a:p>
            <a:pPr>
              <a:lnSpc>
                <a:spcPct val="90000"/>
              </a:lnSpc>
            </a:pPr>
            <a:r>
              <a:rPr lang="en-US" altLang="en-US" sz="2200" dirty="0"/>
              <a:t>2002 – </a:t>
            </a:r>
            <a:r>
              <a:rPr lang="en-US" altLang="en-US" sz="2200" dirty="0" smtClean="0"/>
              <a:t>OMB review </a:t>
            </a:r>
            <a:r>
              <a:rPr lang="en-US" altLang="en-US" sz="2200" dirty="0"/>
              <a:t>finds there are no data on outcomes for Part C or </a:t>
            </a:r>
            <a:r>
              <a:rPr lang="en-US" altLang="en-US" sz="2200" dirty="0" smtClean="0"/>
              <a:t>619; Scored 0 for accountability</a:t>
            </a:r>
            <a:endParaRPr lang="en-US" altLang="en-US" sz="2200" dirty="0"/>
          </a:p>
          <a:p>
            <a:pPr>
              <a:lnSpc>
                <a:spcPct val="90000"/>
              </a:lnSpc>
            </a:pPr>
            <a:r>
              <a:rPr lang="en-US" altLang="en-US" sz="2200" dirty="0"/>
              <a:t>2003 – OSEP </a:t>
            </a:r>
            <a:r>
              <a:rPr lang="en-US" altLang="en-US" sz="2200" dirty="0" smtClean="0"/>
              <a:t>funds </a:t>
            </a:r>
            <a:r>
              <a:rPr lang="en-US" altLang="en-US" sz="2200" dirty="0"/>
              <a:t>the ECO </a:t>
            </a:r>
            <a:r>
              <a:rPr lang="en-US" altLang="en-US" sz="2200" dirty="0" smtClean="0"/>
              <a:t>Center</a:t>
            </a:r>
          </a:p>
          <a:p>
            <a:pPr>
              <a:lnSpc>
                <a:spcPct val="90000"/>
              </a:lnSpc>
            </a:pPr>
            <a:r>
              <a:rPr lang="en-US" altLang="en-US" sz="2200" dirty="0" smtClean="0"/>
              <a:t>2005 – ECO submits recommendations of stakeholder process for what to measure</a:t>
            </a:r>
          </a:p>
          <a:p>
            <a:pPr>
              <a:lnSpc>
                <a:spcPct val="90000"/>
              </a:lnSpc>
            </a:pPr>
            <a:r>
              <a:rPr lang="en-US" altLang="en-US" sz="2200" dirty="0" smtClean="0"/>
              <a:t>2005</a:t>
            </a:r>
            <a:r>
              <a:rPr lang="en-US" altLang="en-US" sz="2200" dirty="0"/>
              <a:t>, 2006 – OSEP releases revisions to the reporting requirements</a:t>
            </a:r>
          </a:p>
        </p:txBody>
      </p:sp>
    </p:spTree>
    <p:extLst>
      <p:ext uri="{BB962C8B-B14F-4D97-AF65-F5344CB8AC3E}">
        <p14:creationId xmlns:p14="http://schemas.microsoft.com/office/powerpoint/2010/main" val="1416685993"/>
      </p:ext>
    </p:extLst>
  </p:cSld>
  <p:clrMapOvr>
    <a:masterClrMapping/>
  </p:clrMapOvr>
  <p:transition spd="med">
    <p:strips dir="l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Ultimate Goal of Providing Services</a:t>
            </a:r>
            <a:endParaRPr lang="en-US" dirty="0"/>
          </a:p>
        </p:txBody>
      </p:sp>
      <p:sp>
        <p:nvSpPr>
          <p:cNvPr id="3" name="Content Placeholder 2"/>
          <p:cNvSpPr>
            <a:spLocks noGrp="1"/>
          </p:cNvSpPr>
          <p:nvPr>
            <p:ph idx="1"/>
          </p:nvPr>
        </p:nvSpPr>
        <p:spPr>
          <a:xfrm>
            <a:off x="381000" y="2286000"/>
            <a:ext cx="8229600" cy="3505200"/>
          </a:xfrm>
          <a:solidFill>
            <a:srgbClr val="FFCC99"/>
          </a:solidFill>
          <a:ln>
            <a:solidFill>
              <a:schemeClr val="accent2">
                <a:lumMod val="60000"/>
                <a:lumOff val="40000"/>
              </a:schemeClr>
            </a:solidFill>
          </a:ln>
        </p:spPr>
        <p:txBody>
          <a:bodyPr/>
          <a:lstStyle/>
          <a:p>
            <a:pPr>
              <a:spcBef>
                <a:spcPts val="1200"/>
              </a:spcBef>
              <a:buNone/>
            </a:pPr>
            <a:r>
              <a:rPr lang="en-US" sz="800" dirty="0" smtClean="0"/>
              <a:t>   </a:t>
            </a:r>
          </a:p>
          <a:p>
            <a:pPr indent="-114300">
              <a:spcBef>
                <a:spcPts val="1200"/>
              </a:spcBef>
              <a:buNone/>
            </a:pPr>
            <a:r>
              <a:rPr lang="en-US" sz="2800" dirty="0" smtClean="0"/>
              <a:t>“To enable young children to be active and successful participants during the early childhood years and in the future in a variety of settings – in their homes with their families, in child care, preschool or school programs, and in the community.” </a:t>
            </a:r>
          </a:p>
          <a:p>
            <a:pPr>
              <a:buNone/>
            </a:pPr>
            <a:r>
              <a:rPr lang="en-US" dirty="0" smtClean="0"/>
              <a:t>              </a:t>
            </a:r>
            <a:r>
              <a:rPr lang="en-US" sz="1400" i="1" dirty="0" smtClean="0"/>
              <a:t>  Based on the ECO stakeholder process when identifying 3 child outcomes</a:t>
            </a:r>
            <a:r>
              <a:rPr lang="en-US" dirty="0" smtClean="0"/>
              <a:t> </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47995C5E-8F69-4404-985A-593E1D6989F4}" type="slidenum">
              <a:rPr lang="en-US" smtClean="0"/>
              <a:pPr>
                <a:defRPr/>
              </a:pPr>
              <a:t>46</a:t>
            </a:fld>
            <a:endParaRPr lang="en-US" dirty="0"/>
          </a:p>
        </p:txBody>
      </p:sp>
      <p:sp>
        <p:nvSpPr>
          <p:cNvPr id="5" name="Footer Placeholder 4"/>
          <p:cNvSpPr>
            <a:spLocks noGrp="1"/>
          </p:cNvSpPr>
          <p:nvPr>
            <p:ph type="ftr" sz="quarter" idx="4294967295"/>
          </p:nvPr>
        </p:nvSpPr>
        <p:spPr>
          <a:xfrm>
            <a:off x="155575" y="6354763"/>
            <a:ext cx="2895600" cy="365125"/>
          </a:xfrm>
          <a:prstGeom prst="rect">
            <a:avLst/>
          </a:prstGeom>
        </p:spPr>
        <p:txBody>
          <a:bodyPr/>
          <a:lstStyle/>
          <a:p>
            <a:pPr>
              <a:defRPr/>
            </a:pPr>
            <a:r>
              <a:rPr lang="en-US" sz="1400" dirty="0" smtClean="0"/>
              <a:t>Early Childhood Outcomes Center</a:t>
            </a:r>
            <a:endParaRPr lang="en-US" sz="1400" dirty="0"/>
          </a:p>
        </p:txBody>
      </p:sp>
      <p:sp>
        <p:nvSpPr>
          <p:cNvPr id="6" name="TextBox 5"/>
          <p:cNvSpPr txBox="1"/>
          <p:nvPr/>
        </p:nvSpPr>
        <p:spPr>
          <a:xfrm>
            <a:off x="304800" y="5791200"/>
            <a:ext cx="8001000" cy="584775"/>
          </a:xfrm>
          <a:prstGeom prst="rect">
            <a:avLst/>
          </a:prstGeom>
          <a:noFill/>
        </p:spPr>
        <p:txBody>
          <a:bodyPr wrap="square" rtlCol="0">
            <a:spAutoFit/>
          </a:bodyPr>
          <a:lstStyle/>
          <a:p>
            <a:r>
              <a:rPr lang="en-US" sz="1600" dirty="0" smtClean="0"/>
              <a:t>Entire document </a:t>
            </a:r>
            <a:r>
              <a:rPr lang="en-US" sz="1600" dirty="0"/>
              <a:t>available at </a:t>
            </a:r>
            <a:r>
              <a:rPr lang="en-US" sz="1600" dirty="0">
                <a:hlinkClick r:id="rId3"/>
              </a:rPr>
              <a:t>http://projects.fpg.unc.edu/~eco/assets/pdfs/ECO_Outcomes_4-13-05.pdf </a:t>
            </a:r>
            <a:endParaRPr lang="en-US" sz="1600" dirty="0"/>
          </a:p>
        </p:txBody>
      </p:sp>
    </p:spTree>
    <p:extLst>
      <p:ext uri="{BB962C8B-B14F-4D97-AF65-F5344CB8AC3E}">
        <p14:creationId xmlns:p14="http://schemas.microsoft.com/office/powerpoint/2010/main" val="1231468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24" name="Rectangle 16"/>
          <p:cNvSpPr>
            <a:spLocks noGrp="1" noChangeArrowheads="1"/>
          </p:cNvSpPr>
          <p:nvPr>
            <p:ph type="title"/>
          </p:nvPr>
        </p:nvSpPr>
        <p:spPr/>
        <p:txBody>
          <a:bodyPr/>
          <a:lstStyle/>
          <a:p>
            <a:pPr eaLnBrk="1" hangingPunct="1">
              <a:defRPr/>
            </a:pPr>
            <a:r>
              <a:rPr lang="en-US" dirty="0" smtClean="0">
                <a:latin typeface="+mj-lt"/>
              </a:rPr>
              <a:t>Three Child Outcomes</a:t>
            </a:r>
          </a:p>
        </p:txBody>
      </p:sp>
      <p:sp>
        <p:nvSpPr>
          <p:cNvPr id="34821" name="Rectangle 19"/>
          <p:cNvSpPr>
            <a:spLocks noGrp="1" noChangeArrowheads="1"/>
          </p:cNvSpPr>
          <p:nvPr>
            <p:ph idx="1"/>
          </p:nvPr>
        </p:nvSpPr>
        <p:spPr/>
        <p:txBody>
          <a:bodyPr/>
          <a:lstStyle/>
          <a:p>
            <a:pPr eaLnBrk="1" hangingPunct="1"/>
            <a:r>
              <a:rPr lang="en-US" sz="2800" dirty="0" smtClean="0">
                <a:latin typeface="+mn-lt"/>
              </a:rPr>
              <a:t>Children have positive social-emotional skills (including social relationships)</a:t>
            </a:r>
          </a:p>
          <a:p>
            <a:pPr eaLnBrk="1" hangingPunct="1"/>
            <a:r>
              <a:rPr lang="en-US" sz="2800" dirty="0" smtClean="0">
                <a:latin typeface="+mn-lt"/>
              </a:rPr>
              <a:t>Children acquire and use knowledge and skills (including early language/ communication [and early literacy])</a:t>
            </a:r>
          </a:p>
          <a:p>
            <a:pPr eaLnBrk="1" hangingPunct="1"/>
            <a:r>
              <a:rPr lang="en-US" sz="2800" dirty="0" smtClean="0">
                <a:latin typeface="+mn-lt"/>
              </a:rPr>
              <a:t>Children use appropriate behaviors to meet their needs</a:t>
            </a:r>
          </a:p>
        </p:txBody>
      </p:sp>
      <p:sp>
        <p:nvSpPr>
          <p:cNvPr id="5" name="Slide Number Placeholder 4"/>
          <p:cNvSpPr>
            <a:spLocks noGrp="1"/>
          </p:cNvSpPr>
          <p:nvPr>
            <p:ph type="sldNum" sz="quarter" idx="10"/>
          </p:nvPr>
        </p:nvSpPr>
        <p:spPr/>
        <p:txBody>
          <a:bodyPr/>
          <a:lstStyle/>
          <a:p>
            <a:pPr>
              <a:defRPr/>
            </a:pPr>
            <a:fld id="{375B5C1F-A8C5-424E-9894-3AA0CD7A156E}" type="slidenum">
              <a:rPr lang="en-US" smtClean="0"/>
              <a:pPr>
                <a:defRPr/>
              </a:pPr>
              <a:t>47</a:t>
            </a:fld>
            <a:endParaRPr lang="en-US" dirty="0"/>
          </a:p>
        </p:txBody>
      </p:sp>
    </p:spTree>
    <p:extLst>
      <p:ext uri="{BB962C8B-B14F-4D97-AF65-F5344CB8AC3E}">
        <p14:creationId xmlns:p14="http://schemas.microsoft.com/office/powerpoint/2010/main" val="74737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Child Outcomes Step by Step</a:t>
            </a:r>
            <a:endParaRPr lang="en-US" dirty="0">
              <a:latin typeface="+mj-lt"/>
            </a:endParaRPr>
          </a:p>
        </p:txBody>
      </p:sp>
      <p:sp>
        <p:nvSpPr>
          <p:cNvPr id="3" name="Content Placeholder 2"/>
          <p:cNvSpPr>
            <a:spLocks noGrp="1"/>
          </p:cNvSpPr>
          <p:nvPr>
            <p:ph idx="1"/>
          </p:nvPr>
        </p:nvSpPr>
        <p:spPr/>
        <p:txBody>
          <a:bodyPr/>
          <a:lstStyle/>
          <a:p>
            <a:r>
              <a:rPr lang="en-US" dirty="0" smtClean="0">
                <a:latin typeface="+mn-lt"/>
              </a:rPr>
              <a:t>Available at:</a:t>
            </a:r>
          </a:p>
          <a:p>
            <a:endParaRPr lang="en-US" sz="1800" dirty="0" smtClean="0">
              <a:latin typeface="+mn-lt"/>
            </a:endParaRPr>
          </a:p>
          <a:p>
            <a:pPr marL="0" indent="0">
              <a:buNone/>
            </a:pPr>
            <a:r>
              <a:rPr lang="en-US" sz="2800" dirty="0">
                <a:latin typeface="+mn-lt"/>
                <a:hlinkClick r:id="rId3"/>
              </a:rPr>
              <a:t>http://</a:t>
            </a:r>
            <a:r>
              <a:rPr lang="en-US" sz="2800" dirty="0" smtClean="0">
                <a:latin typeface="+mn-lt"/>
                <a:hlinkClick r:id="rId3"/>
              </a:rPr>
              <a:t>projects.fpg.unc.edu</a:t>
            </a:r>
            <a:r>
              <a:rPr lang="en-US" sz="2800" dirty="0">
                <a:latin typeface="+mn-lt"/>
                <a:hlinkClick r:id="rId3"/>
              </a:rPr>
              <a:t>/~</a:t>
            </a:r>
            <a:r>
              <a:rPr lang="en-US" sz="2800" dirty="0" smtClean="0">
                <a:latin typeface="+mn-lt"/>
                <a:hlinkClick r:id="rId3"/>
              </a:rPr>
              <a:t>eco/pages/videos.cfm</a:t>
            </a:r>
            <a:endParaRPr lang="en-US" sz="2800" dirty="0" smtClean="0">
              <a:latin typeface="+mn-lt"/>
            </a:endParaRPr>
          </a:p>
          <a:p>
            <a:pPr marL="0" indent="0">
              <a:buNone/>
            </a:pPr>
            <a:endParaRPr lang="en-US" sz="2800" dirty="0"/>
          </a:p>
          <a:p>
            <a:pPr marL="0" indent="0">
              <a:buNone/>
            </a:pPr>
            <a:endParaRPr lang="en-US" sz="2800" dirty="0"/>
          </a:p>
        </p:txBody>
      </p:sp>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48</a:t>
            </a:fld>
            <a:endParaRPr lang="en-US" dirty="0"/>
          </a:p>
        </p:txBody>
      </p:sp>
      <p:sp>
        <p:nvSpPr>
          <p:cNvPr id="5" name="Footer Placeholder 4"/>
          <p:cNvSpPr>
            <a:spLocks noGrp="1"/>
          </p:cNvSpPr>
          <p:nvPr>
            <p:ph type="ftr" sz="quarter" idx="4294967295"/>
          </p:nvPr>
        </p:nvSpPr>
        <p:spPr>
          <a:xfrm>
            <a:off x="155575" y="6354763"/>
            <a:ext cx="2895600" cy="365125"/>
          </a:xfrm>
          <a:prstGeom prst="rect">
            <a:avLst/>
          </a:prstGeom>
        </p:spPr>
        <p:txBody>
          <a:bodyPr/>
          <a:lstStyle/>
          <a:p>
            <a:pPr>
              <a:defRPr/>
            </a:pPr>
            <a:r>
              <a:rPr lang="en-US" smtClean="0"/>
              <a:t>Early Childhood Outcomes Center</a:t>
            </a:r>
            <a:endParaRPr lang="en-US"/>
          </a:p>
        </p:txBody>
      </p:sp>
      <p:pic>
        <p:nvPicPr>
          <p:cNvPr id="98306" name="Picture 2" descr="C:\Users\khebbeler\Pictures\Professional\little feet_big_fe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3962400"/>
            <a:ext cx="2469753" cy="2489200"/>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26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155575" y="6354763"/>
            <a:ext cx="2895600" cy="365125"/>
          </a:xfrm>
          <a:prstGeom prst="rect">
            <a:avLst/>
          </a:prstGeom>
        </p:spPr>
        <p:txBody>
          <a:bodyPr/>
          <a:lstStyle/>
          <a:p>
            <a:pPr>
              <a:defRPr/>
            </a:pPr>
            <a:r>
              <a:rPr lang="en-US"/>
              <a:t>Early Childhood Outcomes Center</a:t>
            </a:r>
            <a:endParaRPr lang="en-US">
              <a:solidFill>
                <a:schemeClr val="tx1"/>
              </a:solidFill>
              <a:effectLst>
                <a:outerShdw blurRad="38100" dist="38100" dir="2700000" algn="tl">
                  <a:srgbClr val="FFFFFF"/>
                </a:outerShdw>
              </a:effectLst>
              <a:latin typeface="Arial" pitchFamily="34" charset="0"/>
            </a:endParaRPr>
          </a:p>
        </p:txBody>
      </p:sp>
      <p:sp>
        <p:nvSpPr>
          <p:cNvPr id="454664" name="Rectangle 8"/>
          <p:cNvSpPr>
            <a:spLocks noGrp="1" noChangeArrowheads="1"/>
          </p:cNvSpPr>
          <p:nvPr>
            <p:ph type="title"/>
          </p:nvPr>
        </p:nvSpPr>
        <p:spPr/>
        <p:txBody>
          <a:bodyPr/>
          <a:lstStyle/>
          <a:p>
            <a:pPr eaLnBrk="1" hangingPunct="1">
              <a:defRPr/>
            </a:pPr>
            <a:r>
              <a:rPr lang="en-US" dirty="0" smtClean="0">
                <a:latin typeface="+mj-lt"/>
              </a:rPr>
              <a:t>Outcomes Are Functional</a:t>
            </a:r>
          </a:p>
        </p:txBody>
      </p:sp>
      <p:sp>
        <p:nvSpPr>
          <p:cNvPr id="35845" name="Rectangle 10"/>
          <p:cNvSpPr>
            <a:spLocks noGrp="1" noChangeArrowheads="1"/>
          </p:cNvSpPr>
          <p:nvPr>
            <p:ph type="body" idx="1"/>
          </p:nvPr>
        </p:nvSpPr>
        <p:spPr/>
        <p:txBody>
          <a:bodyPr/>
          <a:lstStyle/>
          <a:p>
            <a:pPr eaLnBrk="1" hangingPunct="1">
              <a:buFont typeface="Wingdings" pitchFamily="2" charset="2"/>
              <a:buNone/>
            </a:pPr>
            <a:r>
              <a:rPr lang="en-US" sz="2800" dirty="0" smtClean="0">
                <a:latin typeface="+mn-lt"/>
              </a:rPr>
              <a:t>Functional outcomes: </a:t>
            </a:r>
          </a:p>
          <a:p>
            <a:pPr eaLnBrk="1" hangingPunct="1"/>
            <a:r>
              <a:rPr lang="en-US" sz="2800" dirty="0" smtClean="0">
                <a:latin typeface="+mn-lt"/>
              </a:rPr>
              <a:t>Refer to using skills to accomplish things that are meaningful to the child in the context of everyday life</a:t>
            </a:r>
          </a:p>
          <a:p>
            <a:pPr eaLnBrk="1" hangingPunct="1"/>
            <a:r>
              <a:rPr lang="en-US" sz="2800" dirty="0" smtClean="0">
                <a:latin typeface="+mn-lt"/>
              </a:rPr>
              <a:t>Refer to an integrated series of behaviors or skills that allow the child to achieve the important everyday goals</a:t>
            </a:r>
          </a:p>
          <a:p>
            <a:pPr eaLnBrk="1" hangingPunct="1"/>
            <a:endParaRPr lang="en-US" dirty="0" smtClean="0"/>
          </a:p>
          <a:p>
            <a:pPr eaLnBrk="1" hangingPunct="1"/>
            <a:endParaRPr lang="en-US" dirty="0" smtClean="0"/>
          </a:p>
        </p:txBody>
      </p:sp>
      <p:sp>
        <p:nvSpPr>
          <p:cNvPr id="5" name="Slide Number Placeholder 4"/>
          <p:cNvSpPr>
            <a:spLocks noGrp="1"/>
          </p:cNvSpPr>
          <p:nvPr>
            <p:ph type="sldNum" sz="quarter" idx="10"/>
          </p:nvPr>
        </p:nvSpPr>
        <p:spPr/>
        <p:txBody>
          <a:bodyPr/>
          <a:lstStyle/>
          <a:p>
            <a:pPr>
              <a:defRPr/>
            </a:pPr>
            <a:fld id="{375B5C1F-A8C5-424E-9894-3AA0CD7A156E}" type="slidenum">
              <a:rPr lang="en-US" smtClean="0"/>
              <a:pPr>
                <a:defRPr/>
              </a:pPr>
              <a:t>49</a:t>
            </a:fld>
            <a:endParaRPr lang="en-US" dirty="0"/>
          </a:p>
        </p:txBody>
      </p:sp>
    </p:spTree>
    <p:extLst>
      <p:ext uri="{BB962C8B-B14F-4D97-AF65-F5344CB8AC3E}">
        <p14:creationId xmlns:p14="http://schemas.microsoft.com/office/powerpoint/2010/main" val="2785041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Experience shapes the architecture of the brain</a:t>
            </a:r>
            <a:endParaRPr lang="en-US" dirty="0"/>
          </a:p>
        </p:txBody>
      </p:sp>
      <p:sp>
        <p:nvSpPr>
          <p:cNvPr id="4" name="Slide Number Placeholder 3"/>
          <p:cNvSpPr>
            <a:spLocks noGrp="1"/>
          </p:cNvSpPr>
          <p:nvPr>
            <p:ph type="sldNum" sz="quarter" idx="10"/>
          </p:nvPr>
        </p:nvSpPr>
        <p:spPr/>
        <p:txBody>
          <a:bodyPr/>
          <a:lstStyle/>
          <a:p>
            <a:pPr>
              <a:defRPr/>
            </a:pPr>
            <a:fld id="{97F6DFCE-9B41-43B5-98A1-8D4D43BFA876}" type="slidenum">
              <a:rPr lang="en-US" smtClean="0"/>
              <a:pPr>
                <a:defRPr/>
              </a:pPr>
              <a:t>5</a:t>
            </a:fld>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43200"/>
            <a:ext cx="3151187"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63883">
            <a:off x="5136723" y="2822575"/>
            <a:ext cx="2878137"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981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155575" y="6354763"/>
            <a:ext cx="2895600" cy="365125"/>
          </a:xfrm>
          <a:prstGeom prst="rect">
            <a:avLst/>
          </a:prstGeom>
        </p:spPr>
        <p:txBody>
          <a:bodyPr/>
          <a:lstStyle/>
          <a:p>
            <a:pPr>
              <a:defRPr/>
            </a:pPr>
            <a:r>
              <a:rPr lang="en-US"/>
              <a:t>Early Childhood Outcomes Center</a:t>
            </a:r>
            <a:endParaRPr lang="en-US">
              <a:solidFill>
                <a:schemeClr val="tx1"/>
              </a:solidFill>
              <a:effectLst>
                <a:outerShdw blurRad="38100" dist="38100" dir="2700000" algn="tl">
                  <a:srgbClr val="FFFFFF"/>
                </a:outerShdw>
              </a:effectLst>
              <a:latin typeface="Arial" pitchFamily="34" charset="0"/>
            </a:endParaRPr>
          </a:p>
        </p:txBody>
      </p:sp>
      <p:sp>
        <p:nvSpPr>
          <p:cNvPr id="464902" name="Rectangle 6"/>
          <p:cNvSpPr>
            <a:spLocks noGrp="1" noChangeArrowheads="1"/>
          </p:cNvSpPr>
          <p:nvPr>
            <p:ph type="title"/>
          </p:nvPr>
        </p:nvSpPr>
        <p:spPr>
          <a:xfrm>
            <a:off x="457200" y="304800"/>
            <a:ext cx="8077200" cy="1143000"/>
          </a:xfrm>
        </p:spPr>
        <p:txBody>
          <a:bodyPr/>
          <a:lstStyle/>
          <a:p>
            <a:pPr eaLnBrk="1" hangingPunct="1">
              <a:defRPr/>
            </a:pPr>
            <a:r>
              <a:rPr lang="en-US" dirty="0" smtClean="0">
                <a:latin typeface="+mn-lt"/>
              </a:rPr>
              <a:t>Children Have Positive </a:t>
            </a:r>
            <a:br>
              <a:rPr lang="en-US" dirty="0" smtClean="0">
                <a:latin typeface="+mn-lt"/>
              </a:rPr>
            </a:br>
            <a:r>
              <a:rPr lang="en-US" dirty="0" smtClean="0">
                <a:latin typeface="+mn-lt"/>
              </a:rPr>
              <a:t>Social Relationships </a:t>
            </a:r>
          </a:p>
        </p:txBody>
      </p:sp>
      <p:sp>
        <p:nvSpPr>
          <p:cNvPr id="41989" name="Rectangle 9"/>
          <p:cNvSpPr>
            <a:spLocks noGrp="1" noChangeArrowheads="1"/>
          </p:cNvSpPr>
          <p:nvPr>
            <p:ph type="body" idx="1"/>
          </p:nvPr>
        </p:nvSpPr>
        <p:spPr>
          <a:xfrm>
            <a:off x="457200" y="2212848"/>
            <a:ext cx="8382000" cy="4187952"/>
          </a:xfrm>
        </p:spPr>
        <p:txBody>
          <a:bodyPr/>
          <a:lstStyle/>
          <a:p>
            <a:pPr eaLnBrk="1" hangingPunct="1">
              <a:lnSpc>
                <a:spcPct val="90000"/>
              </a:lnSpc>
            </a:pPr>
            <a:r>
              <a:rPr lang="en-US" sz="2800" dirty="0" smtClean="0">
                <a:latin typeface="+mn-lt"/>
              </a:rPr>
              <a:t>Involves:</a:t>
            </a:r>
          </a:p>
          <a:p>
            <a:pPr lvl="1" eaLnBrk="1" hangingPunct="1">
              <a:lnSpc>
                <a:spcPct val="90000"/>
              </a:lnSpc>
            </a:pPr>
            <a:r>
              <a:rPr lang="en-US" sz="2400" dirty="0" smtClean="0">
                <a:latin typeface="+mn-lt"/>
              </a:rPr>
              <a:t>Relating with adults</a:t>
            </a:r>
          </a:p>
          <a:p>
            <a:pPr lvl="1" eaLnBrk="1" hangingPunct="1">
              <a:lnSpc>
                <a:spcPct val="90000"/>
              </a:lnSpc>
            </a:pPr>
            <a:r>
              <a:rPr lang="en-US" sz="2400" dirty="0" smtClean="0">
                <a:latin typeface="+mn-lt"/>
              </a:rPr>
              <a:t>Relating with other children</a:t>
            </a:r>
          </a:p>
          <a:p>
            <a:pPr lvl="1" eaLnBrk="1" hangingPunct="1">
              <a:lnSpc>
                <a:spcPct val="90000"/>
              </a:lnSpc>
            </a:pPr>
            <a:r>
              <a:rPr lang="en-US" sz="2400" dirty="0" smtClean="0">
                <a:latin typeface="+mn-lt"/>
              </a:rPr>
              <a:t>For older children, following rules related to groups or interacting with others</a:t>
            </a:r>
          </a:p>
          <a:p>
            <a:pPr eaLnBrk="1" hangingPunct="1">
              <a:lnSpc>
                <a:spcPct val="90000"/>
              </a:lnSpc>
            </a:pPr>
            <a:r>
              <a:rPr lang="en-US" sz="2800" dirty="0" smtClean="0">
                <a:latin typeface="+mn-lt"/>
              </a:rPr>
              <a:t>Includes areas like:</a:t>
            </a:r>
          </a:p>
          <a:p>
            <a:pPr lvl="1" eaLnBrk="1" hangingPunct="1">
              <a:lnSpc>
                <a:spcPct val="90000"/>
              </a:lnSpc>
            </a:pPr>
            <a:r>
              <a:rPr lang="en-US" sz="2400" dirty="0" smtClean="0">
                <a:latin typeface="+mn-lt"/>
              </a:rPr>
              <a:t>Attachment/separation/autonomy</a:t>
            </a:r>
          </a:p>
          <a:p>
            <a:pPr lvl="1" eaLnBrk="1" hangingPunct="1">
              <a:lnSpc>
                <a:spcPct val="90000"/>
              </a:lnSpc>
            </a:pPr>
            <a:r>
              <a:rPr lang="en-US" sz="2400" dirty="0" smtClean="0">
                <a:latin typeface="+mn-lt"/>
              </a:rPr>
              <a:t>Expressing emotions and feelings</a:t>
            </a:r>
          </a:p>
          <a:p>
            <a:pPr lvl="1" eaLnBrk="1" hangingPunct="1">
              <a:lnSpc>
                <a:spcPct val="90000"/>
              </a:lnSpc>
            </a:pPr>
            <a:r>
              <a:rPr lang="en-US" sz="2400" dirty="0" smtClean="0">
                <a:latin typeface="+mn-lt"/>
              </a:rPr>
              <a:t>Learning social rules and expectations</a:t>
            </a:r>
          </a:p>
          <a:p>
            <a:pPr lvl="1" eaLnBrk="1" hangingPunct="1">
              <a:lnSpc>
                <a:spcPct val="90000"/>
              </a:lnSpc>
            </a:pPr>
            <a:r>
              <a:rPr lang="en-US" sz="2400" dirty="0" smtClean="0">
                <a:latin typeface="+mn-lt"/>
              </a:rPr>
              <a:t>Social interactions and pla</a:t>
            </a:r>
            <a:r>
              <a:rPr lang="en-US" dirty="0" smtClean="0">
                <a:latin typeface="+mn-lt"/>
              </a:rPr>
              <a:t>y</a:t>
            </a:r>
          </a:p>
        </p:txBody>
      </p:sp>
      <p:sp>
        <p:nvSpPr>
          <p:cNvPr id="5" name="Slide Number Placeholder 4"/>
          <p:cNvSpPr>
            <a:spLocks noGrp="1"/>
          </p:cNvSpPr>
          <p:nvPr>
            <p:ph type="sldNum" sz="quarter" idx="10"/>
          </p:nvPr>
        </p:nvSpPr>
        <p:spPr/>
        <p:txBody>
          <a:bodyPr/>
          <a:lstStyle/>
          <a:p>
            <a:pPr>
              <a:defRPr/>
            </a:pPr>
            <a:fld id="{375B5C1F-A8C5-424E-9894-3AA0CD7A156E}" type="slidenum">
              <a:rPr lang="en-US" smtClean="0"/>
              <a:pPr>
                <a:defRPr/>
              </a:pPr>
              <a:t>50</a:t>
            </a:fld>
            <a:endParaRPr lang="en-US" dirty="0"/>
          </a:p>
        </p:txBody>
      </p:sp>
    </p:spTree>
    <p:extLst>
      <p:ext uri="{BB962C8B-B14F-4D97-AF65-F5344CB8AC3E}">
        <p14:creationId xmlns:p14="http://schemas.microsoft.com/office/powerpoint/2010/main" val="2873111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155575" y="6354763"/>
            <a:ext cx="2895600" cy="365125"/>
          </a:xfrm>
          <a:prstGeom prst="rect">
            <a:avLst/>
          </a:prstGeom>
        </p:spPr>
        <p:txBody>
          <a:bodyPr/>
          <a:lstStyle/>
          <a:p>
            <a:pPr>
              <a:defRPr/>
            </a:pPr>
            <a:r>
              <a:rPr lang="en-US"/>
              <a:t>Early Childhood Outcomes Center</a:t>
            </a:r>
            <a:endParaRPr lang="en-US">
              <a:solidFill>
                <a:schemeClr val="tx1"/>
              </a:solidFill>
              <a:effectLst>
                <a:outerShdw blurRad="38100" dist="38100" dir="2700000" algn="tl">
                  <a:srgbClr val="FFFFFF"/>
                </a:outerShdw>
              </a:effectLst>
              <a:latin typeface="Arial" pitchFamily="34" charset="0"/>
            </a:endParaRPr>
          </a:p>
        </p:txBody>
      </p:sp>
      <p:sp>
        <p:nvSpPr>
          <p:cNvPr id="466950" name="Rectangle 6"/>
          <p:cNvSpPr>
            <a:spLocks noGrp="1" noChangeArrowheads="1"/>
          </p:cNvSpPr>
          <p:nvPr>
            <p:ph type="title"/>
          </p:nvPr>
        </p:nvSpPr>
        <p:spPr/>
        <p:txBody>
          <a:bodyPr/>
          <a:lstStyle/>
          <a:p>
            <a:pPr eaLnBrk="1" hangingPunct="1">
              <a:defRPr/>
            </a:pPr>
            <a:r>
              <a:rPr lang="en-US" dirty="0" smtClean="0">
                <a:latin typeface="+mj-lt"/>
              </a:rPr>
              <a:t>Children Acquire and Use   Knowledge and Skills </a:t>
            </a:r>
          </a:p>
        </p:txBody>
      </p:sp>
      <p:sp>
        <p:nvSpPr>
          <p:cNvPr id="43013" name="Rectangle 8"/>
          <p:cNvSpPr>
            <a:spLocks noGrp="1" noChangeArrowheads="1"/>
          </p:cNvSpPr>
          <p:nvPr>
            <p:ph type="body" idx="1"/>
          </p:nvPr>
        </p:nvSpPr>
        <p:spPr>
          <a:xfrm>
            <a:off x="838200" y="2141537"/>
            <a:ext cx="7772400" cy="4564063"/>
          </a:xfrm>
        </p:spPr>
        <p:txBody>
          <a:bodyPr/>
          <a:lstStyle/>
          <a:p>
            <a:pPr eaLnBrk="1" hangingPunct="1">
              <a:lnSpc>
                <a:spcPct val="80000"/>
              </a:lnSpc>
            </a:pPr>
            <a:r>
              <a:rPr lang="en-US" sz="2000" dirty="0" smtClean="0">
                <a:latin typeface="+mn-lt"/>
              </a:rPr>
              <a:t>Involves:</a:t>
            </a:r>
          </a:p>
          <a:p>
            <a:pPr lvl="1" eaLnBrk="1" hangingPunct="1">
              <a:lnSpc>
                <a:spcPct val="80000"/>
              </a:lnSpc>
            </a:pPr>
            <a:r>
              <a:rPr lang="en-US" sz="2000" dirty="0" smtClean="0">
                <a:latin typeface="+mn-lt"/>
              </a:rPr>
              <a:t>Thinking</a:t>
            </a:r>
          </a:p>
          <a:p>
            <a:pPr lvl="1" eaLnBrk="1" hangingPunct="1">
              <a:lnSpc>
                <a:spcPct val="80000"/>
              </a:lnSpc>
            </a:pPr>
            <a:r>
              <a:rPr lang="en-US" sz="2000" dirty="0" smtClean="0">
                <a:latin typeface="+mn-lt"/>
              </a:rPr>
              <a:t>Reasoning</a:t>
            </a:r>
          </a:p>
          <a:p>
            <a:pPr lvl="1" eaLnBrk="1" hangingPunct="1">
              <a:lnSpc>
                <a:spcPct val="80000"/>
              </a:lnSpc>
            </a:pPr>
            <a:r>
              <a:rPr lang="en-US" sz="2000" dirty="0" smtClean="0">
                <a:latin typeface="+mn-lt"/>
              </a:rPr>
              <a:t>Remembering</a:t>
            </a:r>
          </a:p>
          <a:p>
            <a:pPr lvl="1" eaLnBrk="1" hangingPunct="1">
              <a:lnSpc>
                <a:spcPct val="80000"/>
              </a:lnSpc>
            </a:pPr>
            <a:r>
              <a:rPr lang="en-US" sz="2000" dirty="0" smtClean="0">
                <a:latin typeface="+mn-lt"/>
              </a:rPr>
              <a:t>Problem solving</a:t>
            </a:r>
          </a:p>
          <a:p>
            <a:pPr lvl="1" eaLnBrk="1" hangingPunct="1">
              <a:lnSpc>
                <a:spcPct val="80000"/>
              </a:lnSpc>
            </a:pPr>
            <a:r>
              <a:rPr lang="en-US" sz="2000" dirty="0" smtClean="0">
                <a:latin typeface="+mn-lt"/>
              </a:rPr>
              <a:t>Using symbols and language</a:t>
            </a:r>
          </a:p>
          <a:p>
            <a:pPr lvl="1" eaLnBrk="1" hangingPunct="1">
              <a:lnSpc>
                <a:spcPct val="80000"/>
              </a:lnSpc>
            </a:pPr>
            <a:r>
              <a:rPr lang="en-US" sz="2000" dirty="0" smtClean="0">
                <a:latin typeface="+mn-lt"/>
              </a:rPr>
              <a:t>Understanding physical and social worlds</a:t>
            </a:r>
          </a:p>
          <a:p>
            <a:pPr eaLnBrk="1" hangingPunct="1">
              <a:lnSpc>
                <a:spcPct val="80000"/>
              </a:lnSpc>
              <a:spcBef>
                <a:spcPct val="50000"/>
              </a:spcBef>
            </a:pPr>
            <a:r>
              <a:rPr lang="en-US" sz="2000" dirty="0" smtClean="0">
                <a:latin typeface="+mn-lt"/>
              </a:rPr>
              <a:t>Includes:</a:t>
            </a:r>
          </a:p>
          <a:p>
            <a:pPr lvl="1" eaLnBrk="1" hangingPunct="1">
              <a:lnSpc>
                <a:spcPct val="80000"/>
              </a:lnSpc>
            </a:pPr>
            <a:r>
              <a:rPr lang="en-US" sz="2000" dirty="0" smtClean="0">
                <a:latin typeface="+mn-lt"/>
              </a:rPr>
              <a:t>Early concepts—symbols, pictures, numbers, classification, spatial relationships</a:t>
            </a:r>
          </a:p>
          <a:p>
            <a:pPr lvl="1" eaLnBrk="1" hangingPunct="1">
              <a:lnSpc>
                <a:spcPct val="80000"/>
              </a:lnSpc>
            </a:pPr>
            <a:r>
              <a:rPr lang="en-US" sz="2000" dirty="0" smtClean="0">
                <a:latin typeface="+mn-lt"/>
              </a:rPr>
              <a:t>Imitation</a:t>
            </a:r>
          </a:p>
          <a:p>
            <a:pPr lvl="1" eaLnBrk="1" hangingPunct="1">
              <a:lnSpc>
                <a:spcPct val="80000"/>
              </a:lnSpc>
            </a:pPr>
            <a:r>
              <a:rPr lang="en-US" sz="2000" dirty="0" smtClean="0">
                <a:latin typeface="+mn-lt"/>
              </a:rPr>
              <a:t>Object permanence</a:t>
            </a:r>
          </a:p>
          <a:p>
            <a:pPr lvl="1" eaLnBrk="1" hangingPunct="1">
              <a:lnSpc>
                <a:spcPct val="80000"/>
              </a:lnSpc>
            </a:pPr>
            <a:r>
              <a:rPr lang="en-US" sz="2000" dirty="0" smtClean="0">
                <a:latin typeface="+mn-lt"/>
              </a:rPr>
              <a:t>Expressive and receptive language and communication</a:t>
            </a:r>
          </a:p>
          <a:p>
            <a:pPr lvl="1" eaLnBrk="1" hangingPunct="1">
              <a:lnSpc>
                <a:spcPct val="80000"/>
              </a:lnSpc>
            </a:pPr>
            <a:r>
              <a:rPr lang="en-US" sz="2000" dirty="0" smtClean="0">
                <a:latin typeface="+mn-lt"/>
              </a:rPr>
              <a:t>Early literacy</a:t>
            </a:r>
          </a:p>
          <a:p>
            <a:pPr lvl="1" eaLnBrk="1" hangingPunct="1">
              <a:lnSpc>
                <a:spcPct val="80000"/>
              </a:lnSpc>
            </a:pPr>
            <a:endParaRPr lang="en-US" sz="1800" dirty="0" smtClean="0"/>
          </a:p>
        </p:txBody>
      </p:sp>
      <p:sp>
        <p:nvSpPr>
          <p:cNvPr id="5" name="Slide Number Placeholder 4"/>
          <p:cNvSpPr>
            <a:spLocks noGrp="1"/>
          </p:cNvSpPr>
          <p:nvPr>
            <p:ph type="sldNum" sz="quarter" idx="10"/>
          </p:nvPr>
        </p:nvSpPr>
        <p:spPr/>
        <p:txBody>
          <a:bodyPr/>
          <a:lstStyle/>
          <a:p>
            <a:pPr>
              <a:defRPr/>
            </a:pPr>
            <a:fld id="{375B5C1F-A8C5-424E-9894-3AA0CD7A156E}" type="slidenum">
              <a:rPr lang="en-US" smtClean="0"/>
              <a:pPr>
                <a:defRPr/>
              </a:pPr>
              <a:t>51</a:t>
            </a:fld>
            <a:endParaRPr lang="en-US" dirty="0"/>
          </a:p>
        </p:txBody>
      </p:sp>
    </p:spTree>
    <p:extLst>
      <p:ext uri="{BB962C8B-B14F-4D97-AF65-F5344CB8AC3E}">
        <p14:creationId xmlns:p14="http://schemas.microsoft.com/office/powerpoint/2010/main" val="4127156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155575" y="6354763"/>
            <a:ext cx="2895600" cy="365125"/>
          </a:xfrm>
          <a:prstGeom prst="rect">
            <a:avLst/>
          </a:prstGeom>
        </p:spPr>
        <p:txBody>
          <a:bodyPr/>
          <a:lstStyle/>
          <a:p>
            <a:pPr>
              <a:defRPr/>
            </a:pPr>
            <a:r>
              <a:rPr lang="en-US"/>
              <a:t>Early Childhood Outcomes Center</a:t>
            </a:r>
            <a:endParaRPr lang="en-US">
              <a:solidFill>
                <a:schemeClr val="tx1"/>
              </a:solidFill>
              <a:effectLst>
                <a:outerShdw blurRad="38100" dist="38100" dir="2700000" algn="tl">
                  <a:srgbClr val="FFFFFF"/>
                </a:outerShdw>
              </a:effectLst>
              <a:latin typeface="Arial" pitchFamily="34" charset="0"/>
            </a:endParaRPr>
          </a:p>
        </p:txBody>
      </p:sp>
      <p:sp>
        <p:nvSpPr>
          <p:cNvPr id="468997" name="Rectangle 5"/>
          <p:cNvSpPr>
            <a:spLocks noGrp="1" noChangeArrowheads="1"/>
          </p:cNvSpPr>
          <p:nvPr>
            <p:ph type="title"/>
          </p:nvPr>
        </p:nvSpPr>
        <p:spPr/>
        <p:txBody>
          <a:bodyPr/>
          <a:lstStyle/>
          <a:p>
            <a:pPr eaLnBrk="1" hangingPunct="1">
              <a:defRPr/>
            </a:pPr>
            <a:r>
              <a:rPr lang="en-US" dirty="0" smtClean="0">
                <a:latin typeface="+mj-lt"/>
              </a:rPr>
              <a:t>Children Take Appropriate Action to Meet Their Needs </a:t>
            </a:r>
          </a:p>
        </p:txBody>
      </p:sp>
      <p:sp>
        <p:nvSpPr>
          <p:cNvPr id="44037" name="Rectangle 7"/>
          <p:cNvSpPr>
            <a:spLocks noGrp="1" noChangeArrowheads="1"/>
          </p:cNvSpPr>
          <p:nvPr>
            <p:ph type="body" idx="1"/>
          </p:nvPr>
        </p:nvSpPr>
        <p:spPr>
          <a:xfrm>
            <a:off x="457200" y="2133600"/>
            <a:ext cx="8229600" cy="3840163"/>
          </a:xfrm>
        </p:spPr>
        <p:txBody>
          <a:bodyPr/>
          <a:lstStyle/>
          <a:p>
            <a:pPr eaLnBrk="1" hangingPunct="1">
              <a:lnSpc>
                <a:spcPct val="90000"/>
              </a:lnSpc>
            </a:pPr>
            <a:r>
              <a:rPr lang="en-US" sz="2400" dirty="0" smtClean="0">
                <a:latin typeface="+mn-lt"/>
              </a:rPr>
              <a:t>Involves:</a:t>
            </a:r>
          </a:p>
          <a:p>
            <a:pPr lvl="1" eaLnBrk="1" hangingPunct="1">
              <a:lnSpc>
                <a:spcPct val="90000"/>
              </a:lnSpc>
            </a:pPr>
            <a:r>
              <a:rPr lang="en-US" sz="2400" dirty="0" smtClean="0">
                <a:latin typeface="+mn-lt"/>
              </a:rPr>
              <a:t>Taking care of basic needs</a:t>
            </a:r>
          </a:p>
          <a:p>
            <a:pPr lvl="1" eaLnBrk="1" hangingPunct="1">
              <a:lnSpc>
                <a:spcPct val="90000"/>
              </a:lnSpc>
            </a:pPr>
            <a:r>
              <a:rPr lang="en-US" sz="2400" dirty="0" smtClean="0">
                <a:latin typeface="+mn-lt"/>
              </a:rPr>
              <a:t>Getting from place to place</a:t>
            </a:r>
          </a:p>
          <a:p>
            <a:pPr lvl="1" eaLnBrk="1" hangingPunct="1">
              <a:lnSpc>
                <a:spcPct val="90000"/>
              </a:lnSpc>
            </a:pPr>
            <a:r>
              <a:rPr lang="en-US" sz="2400" dirty="0" smtClean="0">
                <a:latin typeface="+mn-lt"/>
              </a:rPr>
              <a:t>Using tools (e.g., fork, toothbrush, crayon)</a:t>
            </a:r>
          </a:p>
          <a:p>
            <a:pPr lvl="1" eaLnBrk="1" hangingPunct="1">
              <a:lnSpc>
                <a:spcPct val="90000"/>
              </a:lnSpc>
            </a:pPr>
            <a:r>
              <a:rPr lang="en-US" sz="2400" dirty="0" smtClean="0">
                <a:latin typeface="+mn-lt"/>
              </a:rPr>
              <a:t>In older children, contributing to their own health and safety</a:t>
            </a:r>
          </a:p>
          <a:p>
            <a:pPr eaLnBrk="1" hangingPunct="1">
              <a:lnSpc>
                <a:spcPct val="90000"/>
              </a:lnSpc>
            </a:pPr>
            <a:r>
              <a:rPr lang="en-US" sz="2400" dirty="0" smtClean="0">
                <a:latin typeface="+mn-lt"/>
              </a:rPr>
              <a:t>Includes:</a:t>
            </a:r>
          </a:p>
          <a:p>
            <a:pPr lvl="1" eaLnBrk="1" hangingPunct="1">
              <a:lnSpc>
                <a:spcPct val="90000"/>
              </a:lnSpc>
            </a:pPr>
            <a:r>
              <a:rPr lang="en-US" sz="2400" dirty="0" smtClean="0">
                <a:latin typeface="+mn-lt"/>
              </a:rPr>
              <a:t>Integrating motor skills to complete tasks</a:t>
            </a:r>
          </a:p>
          <a:p>
            <a:pPr lvl="1" eaLnBrk="1" hangingPunct="1">
              <a:lnSpc>
                <a:spcPct val="90000"/>
              </a:lnSpc>
            </a:pPr>
            <a:r>
              <a:rPr lang="en-US" sz="2400" dirty="0" smtClean="0">
                <a:latin typeface="+mn-lt"/>
              </a:rPr>
              <a:t>Self-help skills (e.g., dressing, feeding, grooming, toileting, household responsibility)</a:t>
            </a:r>
          </a:p>
          <a:p>
            <a:pPr lvl="1" eaLnBrk="1" hangingPunct="1">
              <a:lnSpc>
                <a:spcPct val="90000"/>
              </a:lnSpc>
            </a:pPr>
            <a:r>
              <a:rPr lang="en-US" sz="2400" dirty="0" smtClean="0">
                <a:latin typeface="+mn-lt"/>
              </a:rPr>
              <a:t>Acting on the world to get what one wants</a:t>
            </a:r>
          </a:p>
        </p:txBody>
      </p:sp>
      <p:sp>
        <p:nvSpPr>
          <p:cNvPr id="5" name="Slide Number Placeholder 4"/>
          <p:cNvSpPr>
            <a:spLocks noGrp="1"/>
          </p:cNvSpPr>
          <p:nvPr>
            <p:ph type="sldNum" sz="quarter" idx="10"/>
          </p:nvPr>
        </p:nvSpPr>
        <p:spPr/>
        <p:txBody>
          <a:bodyPr/>
          <a:lstStyle/>
          <a:p>
            <a:pPr>
              <a:defRPr/>
            </a:pPr>
            <a:fld id="{375B5C1F-A8C5-424E-9894-3AA0CD7A156E}" type="slidenum">
              <a:rPr lang="en-US" smtClean="0"/>
              <a:pPr>
                <a:defRPr/>
              </a:pPr>
              <a:t>52</a:t>
            </a:fld>
            <a:endParaRPr lang="en-US" dirty="0"/>
          </a:p>
        </p:txBody>
      </p:sp>
    </p:spTree>
    <p:extLst>
      <p:ext uri="{BB962C8B-B14F-4D97-AF65-F5344CB8AC3E}">
        <p14:creationId xmlns:p14="http://schemas.microsoft.com/office/powerpoint/2010/main" val="1145035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Appropriate Measurement Strategies</a:t>
            </a:r>
            <a:endParaRPr lang="en-US" dirty="0">
              <a:latin typeface="+mn-lt"/>
            </a:endParaRPr>
          </a:p>
        </p:txBody>
      </p:sp>
      <p:sp>
        <p:nvSpPr>
          <p:cNvPr id="3" name="Content Placeholder 2"/>
          <p:cNvSpPr>
            <a:spLocks noGrp="1"/>
          </p:cNvSpPr>
          <p:nvPr>
            <p:ph idx="1"/>
          </p:nvPr>
        </p:nvSpPr>
        <p:spPr/>
        <p:txBody>
          <a:bodyPr/>
          <a:lstStyle/>
          <a:p>
            <a:r>
              <a:rPr lang="en-US" dirty="0" smtClean="0">
                <a:latin typeface="+mn-lt"/>
              </a:rPr>
              <a:t>Recurring theme in EC community about evils of assessing young children</a:t>
            </a:r>
          </a:p>
          <a:p>
            <a:r>
              <a:rPr lang="en-US" dirty="0" smtClean="0">
                <a:latin typeface="+mn-lt"/>
              </a:rPr>
              <a:t>Good vs. bad assessment strategies</a:t>
            </a:r>
          </a:p>
          <a:p>
            <a:r>
              <a:rPr lang="en-US" dirty="0" smtClean="0">
                <a:latin typeface="+mn-lt"/>
              </a:rPr>
              <a:t>Good vs. bad uses of the information</a:t>
            </a:r>
          </a:p>
          <a:p>
            <a:r>
              <a:rPr lang="en-US" dirty="0" smtClean="0">
                <a:latin typeface="+mn-lt"/>
              </a:rPr>
              <a:t>Developmentally appropriate </a:t>
            </a:r>
            <a:r>
              <a:rPr lang="en-US" dirty="0">
                <a:latin typeface="+mn-lt"/>
              </a:rPr>
              <a:t>a</a:t>
            </a:r>
            <a:r>
              <a:rPr lang="en-US" dirty="0" smtClean="0">
                <a:latin typeface="+mn-lt"/>
              </a:rPr>
              <a:t>ssessment should be a component of every EC program.</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A16BC478-DA37-4AA0-BB58-E4FAC38A2556}" type="slidenum">
              <a:rPr lang="en-US" smtClean="0"/>
              <a:pPr>
                <a:defRPr/>
              </a:pPr>
              <a:t>53</a:t>
            </a:fld>
            <a:endParaRPr lang="en-US" dirty="0"/>
          </a:p>
        </p:txBody>
      </p:sp>
    </p:spTree>
    <p:extLst>
      <p:ext uri="{BB962C8B-B14F-4D97-AF65-F5344CB8AC3E}">
        <p14:creationId xmlns:p14="http://schemas.microsoft.com/office/powerpoint/2010/main" val="37735172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155575" y="6354763"/>
            <a:ext cx="2895600" cy="365125"/>
          </a:xfrm>
          <a:prstGeom prst="rect">
            <a:avLst/>
          </a:prstGeom>
        </p:spPr>
        <p:txBody>
          <a:bodyPr/>
          <a:lstStyle/>
          <a:p>
            <a:pPr>
              <a:defRPr/>
            </a:pPr>
            <a:r>
              <a:rPr lang="en-US"/>
              <a:t>Early Childhood Outcomes Center</a:t>
            </a:r>
            <a:endParaRPr lang="en-US">
              <a:solidFill>
                <a:schemeClr val="tx1"/>
              </a:solidFill>
              <a:effectLst>
                <a:outerShdw blurRad="38100" dist="38100" dir="2700000" algn="tl">
                  <a:srgbClr val="FFFFFF"/>
                </a:outerShdw>
              </a:effectLst>
              <a:latin typeface="Arial" pitchFamily="34" charset="0"/>
            </a:endParaRPr>
          </a:p>
        </p:txBody>
      </p:sp>
      <p:sp>
        <p:nvSpPr>
          <p:cNvPr id="1202178" name="Rectangle 2"/>
          <p:cNvSpPr>
            <a:spLocks noGrp="1" noChangeArrowheads="1"/>
          </p:cNvSpPr>
          <p:nvPr>
            <p:ph type="title"/>
          </p:nvPr>
        </p:nvSpPr>
        <p:spPr>
          <a:xfrm>
            <a:off x="381000" y="533400"/>
            <a:ext cx="8077200" cy="1143000"/>
          </a:xfrm>
        </p:spPr>
        <p:txBody>
          <a:bodyPr/>
          <a:lstStyle/>
          <a:p>
            <a:pPr eaLnBrk="1" hangingPunct="1">
              <a:defRPr/>
            </a:pPr>
            <a:r>
              <a:rPr lang="en-US" dirty="0" smtClean="0">
                <a:latin typeface="+mj-lt"/>
              </a:rPr>
              <a:t>OSEP Reporting Categories</a:t>
            </a:r>
            <a:br>
              <a:rPr lang="en-US" dirty="0" smtClean="0">
                <a:latin typeface="+mj-lt"/>
              </a:rPr>
            </a:br>
            <a:r>
              <a:rPr lang="en-US" sz="2800" dirty="0" smtClean="0">
                <a:latin typeface="+mj-lt"/>
              </a:rPr>
              <a:t>Percentage of children who: </a:t>
            </a:r>
            <a:r>
              <a:rPr lang="en-US" dirty="0" smtClean="0">
                <a:latin typeface="+mj-lt"/>
              </a:rPr>
              <a:t/>
            </a:r>
            <a:br>
              <a:rPr lang="en-US" dirty="0" smtClean="0">
                <a:latin typeface="+mj-lt"/>
              </a:rPr>
            </a:br>
            <a:endParaRPr lang="en-US" dirty="0" smtClean="0">
              <a:latin typeface="+mj-lt"/>
            </a:endParaRPr>
          </a:p>
        </p:txBody>
      </p:sp>
      <p:sp>
        <p:nvSpPr>
          <p:cNvPr id="47109" name="Rectangle 3"/>
          <p:cNvSpPr>
            <a:spLocks noGrp="1" noChangeArrowheads="1"/>
          </p:cNvSpPr>
          <p:nvPr>
            <p:ph type="body" idx="1"/>
          </p:nvPr>
        </p:nvSpPr>
        <p:spPr>
          <a:xfrm>
            <a:off x="457200" y="2136648"/>
            <a:ext cx="8229600" cy="4187952"/>
          </a:xfrm>
        </p:spPr>
        <p:txBody>
          <a:bodyPr/>
          <a:lstStyle/>
          <a:p>
            <a:pPr marL="381000" indent="-381000" eaLnBrk="1" hangingPunct="1">
              <a:lnSpc>
                <a:spcPct val="90000"/>
              </a:lnSpc>
              <a:buFont typeface="Wingdings" pitchFamily="2" charset="2"/>
              <a:buNone/>
            </a:pPr>
            <a:r>
              <a:rPr lang="en-US" dirty="0" smtClean="0"/>
              <a:t>a.	</a:t>
            </a:r>
            <a:r>
              <a:rPr lang="en-US" sz="2800" dirty="0" smtClean="0">
                <a:latin typeface="+mn-lt"/>
              </a:rPr>
              <a:t>Did not improve functioning</a:t>
            </a:r>
          </a:p>
          <a:p>
            <a:pPr marL="381000" indent="-381000" eaLnBrk="1" hangingPunct="1">
              <a:lnSpc>
                <a:spcPct val="90000"/>
              </a:lnSpc>
              <a:buFont typeface="Wingdings" pitchFamily="2" charset="2"/>
              <a:buNone/>
            </a:pPr>
            <a:r>
              <a:rPr lang="en-US" sz="2800" dirty="0" smtClean="0">
                <a:latin typeface="+mn-lt"/>
              </a:rPr>
              <a:t>b.	Improved functioning, but not sufficient to move nearer to functioning comparable to same-aged peers </a:t>
            </a:r>
          </a:p>
          <a:p>
            <a:pPr marL="381000" indent="-381000" eaLnBrk="1" hangingPunct="1">
              <a:lnSpc>
                <a:spcPct val="90000"/>
              </a:lnSpc>
              <a:buFont typeface="Wingdings" pitchFamily="2" charset="2"/>
              <a:buNone/>
            </a:pPr>
            <a:r>
              <a:rPr lang="en-US" sz="2800" dirty="0" smtClean="0">
                <a:latin typeface="+mn-lt"/>
              </a:rPr>
              <a:t>c.	Improved functioning to a level nearer to same-aged peers but did not reach it</a:t>
            </a:r>
          </a:p>
          <a:p>
            <a:pPr marL="381000" indent="-381000" eaLnBrk="1" hangingPunct="1">
              <a:lnSpc>
                <a:spcPct val="90000"/>
              </a:lnSpc>
              <a:buFont typeface="Wingdings" pitchFamily="2" charset="2"/>
              <a:buNone/>
            </a:pPr>
            <a:r>
              <a:rPr lang="en-US" sz="2800" dirty="0" smtClean="0">
                <a:latin typeface="+mn-lt"/>
              </a:rPr>
              <a:t>d.	Improved functioning to reach a level comparable to same-aged peers</a:t>
            </a:r>
          </a:p>
          <a:p>
            <a:pPr marL="381000" indent="-381000" eaLnBrk="1" hangingPunct="1">
              <a:lnSpc>
                <a:spcPct val="90000"/>
              </a:lnSpc>
              <a:buFont typeface="Wingdings" pitchFamily="2" charset="2"/>
              <a:buNone/>
            </a:pPr>
            <a:r>
              <a:rPr lang="en-US" sz="2800" dirty="0" smtClean="0">
                <a:latin typeface="+mn-lt"/>
              </a:rPr>
              <a:t>e.	Maintained functioning at a level comparable to same-aged peers</a:t>
            </a:r>
          </a:p>
        </p:txBody>
      </p:sp>
      <p:sp>
        <p:nvSpPr>
          <p:cNvPr id="47110" name="Text Box 4"/>
          <p:cNvSpPr txBox="1">
            <a:spLocks noChangeArrowheads="1"/>
          </p:cNvSpPr>
          <p:nvPr/>
        </p:nvSpPr>
        <p:spPr bwMode="auto">
          <a:xfrm>
            <a:off x="2895600" y="6482467"/>
            <a:ext cx="6019800" cy="396875"/>
          </a:xfrm>
          <a:prstGeom prst="rect">
            <a:avLst/>
          </a:prstGeom>
          <a:noFill/>
          <a:ln w="9525">
            <a:noFill/>
            <a:miter lim="800000"/>
            <a:headEnd/>
            <a:tailEnd/>
          </a:ln>
        </p:spPr>
        <p:txBody>
          <a:bodyPr>
            <a:spAutoFit/>
          </a:bodyPr>
          <a:lstStyle/>
          <a:p>
            <a:pPr algn="ctr">
              <a:spcBef>
                <a:spcPct val="50000"/>
              </a:spcBef>
            </a:pPr>
            <a:r>
              <a:rPr lang="en-US" sz="2000" dirty="0" smtClean="0">
                <a:solidFill>
                  <a:schemeClr val="bg1"/>
                </a:solidFill>
                <a:latin typeface="Verdana" pitchFamily="34" charset="0"/>
              </a:rPr>
              <a:t>” </a:t>
            </a:r>
            <a:r>
              <a:rPr lang="en-US" sz="2000" dirty="0">
                <a:solidFill>
                  <a:schemeClr val="bg1"/>
                </a:solidFill>
                <a:latin typeface="Verdana" pitchFamily="34" charset="0"/>
              </a:rPr>
              <a:t>= 15 numbers</a:t>
            </a:r>
            <a:endParaRPr lang="en-US" sz="2000" dirty="0">
              <a:latin typeface="Verdana" pitchFamily="34" charset="0"/>
            </a:endParaRPr>
          </a:p>
        </p:txBody>
      </p:sp>
      <p:sp>
        <p:nvSpPr>
          <p:cNvPr id="6" name="Slide Number Placeholder 5"/>
          <p:cNvSpPr>
            <a:spLocks noGrp="1"/>
          </p:cNvSpPr>
          <p:nvPr>
            <p:ph type="sldNum" sz="quarter" idx="10"/>
          </p:nvPr>
        </p:nvSpPr>
        <p:spPr/>
        <p:txBody>
          <a:bodyPr/>
          <a:lstStyle/>
          <a:p>
            <a:pPr>
              <a:defRPr/>
            </a:pPr>
            <a:fld id="{375B5C1F-A8C5-424E-9894-3AA0CD7A156E}" type="slidenum">
              <a:rPr lang="en-US" smtClean="0"/>
              <a:pPr>
                <a:defRPr/>
              </a:pPr>
              <a:t>54</a:t>
            </a:fld>
            <a:endParaRPr lang="en-US" dirty="0"/>
          </a:p>
        </p:txBody>
      </p:sp>
    </p:spTree>
    <p:extLst>
      <p:ext uri="{BB962C8B-B14F-4D97-AF65-F5344CB8AC3E}">
        <p14:creationId xmlns:p14="http://schemas.microsoft.com/office/powerpoint/2010/main" val="4247721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38244" name="Object 4"/>
          <p:cNvGraphicFramePr>
            <a:graphicFrameLocks noGrp="1" noChangeAspect="1"/>
          </p:cNvGraphicFramePr>
          <p:nvPr>
            <p:ph/>
          </p:nvPr>
        </p:nvGraphicFramePr>
        <p:xfrm>
          <a:off x="838200" y="288035"/>
          <a:ext cx="7423150" cy="6265165"/>
        </p:xfrm>
        <a:graphic>
          <a:graphicData uri="http://schemas.openxmlformats.org/presentationml/2006/ole">
            <mc:AlternateContent xmlns:mc="http://schemas.openxmlformats.org/markup-compatibility/2006">
              <mc:Choice xmlns:v="urn:schemas-microsoft-com:vml" Requires="v">
                <p:oleObj spid="_x0000_s2122" name="Chart" r:id="rId4" imgW="7019925" imgH="5924550" progId="MSGraph.Chart.8">
                  <p:embed/>
                </p:oleObj>
              </mc:Choice>
              <mc:Fallback>
                <p:oleObj name="Chart" r:id="rId4" imgW="7019925" imgH="5924550" progId="MSGraph.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88035"/>
                        <a:ext cx="7423150" cy="6265165"/>
                      </a:xfrm>
                      <a:prstGeom prst="rect">
                        <a:avLst/>
                      </a:prstGeom>
                      <a:solidFill>
                        <a:srgbClr val="FFFFCC"/>
                      </a:solidFill>
                    </p:spPr>
                  </p:pic>
                </p:oleObj>
              </mc:Fallback>
            </mc:AlternateContent>
          </a:graphicData>
        </a:graphic>
      </p:graphicFrame>
    </p:spTree>
    <p:extLst>
      <p:ext uri="{BB962C8B-B14F-4D97-AF65-F5344CB8AC3E}">
        <p14:creationId xmlns:p14="http://schemas.microsoft.com/office/powerpoint/2010/main" val="2808283559"/>
      </p:ext>
    </p:extLst>
  </p:cSld>
  <p:clrMapOvr>
    <a:masterClrMapping/>
  </p:clrMapOvr>
  <p:transition spd="med">
    <p:split orient="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219200" y="152400"/>
            <a:ext cx="7620000" cy="1143000"/>
          </a:xfrm>
        </p:spPr>
        <p:txBody>
          <a:bodyPr/>
          <a:lstStyle/>
          <a:p>
            <a:r>
              <a:rPr lang="en-US" sz="3200" dirty="0" smtClean="0"/>
              <a:t>      </a:t>
            </a:r>
            <a:r>
              <a:rPr lang="en-US" sz="3600" dirty="0" smtClean="0">
                <a:latin typeface="+mj-lt"/>
              </a:rPr>
              <a:t>The Summary Statements</a:t>
            </a:r>
          </a:p>
        </p:txBody>
      </p:sp>
      <p:sp>
        <p:nvSpPr>
          <p:cNvPr id="3076" name="Rectangle 3"/>
          <p:cNvSpPr>
            <a:spLocks noGrp="1" noChangeArrowheads="1"/>
          </p:cNvSpPr>
          <p:nvPr>
            <p:ph idx="1"/>
          </p:nvPr>
        </p:nvSpPr>
        <p:spPr/>
        <p:txBody>
          <a:bodyPr/>
          <a:lstStyle/>
          <a:p>
            <a:pPr marL="457200" indent="-457200">
              <a:lnSpc>
                <a:spcPct val="120000"/>
              </a:lnSpc>
              <a:buAutoNum type="arabicPeriod"/>
            </a:pPr>
            <a:r>
              <a:rPr lang="en-US" sz="2600" dirty="0" smtClean="0">
                <a:latin typeface="+mn-lt"/>
              </a:rPr>
              <a:t>Of those children who entered or exited the program below age expectations in each outcome, the percent who substantially increased their rate of growth by the time they turned 3 [6] years of age or exited the program.</a:t>
            </a:r>
          </a:p>
          <a:p>
            <a:pPr marL="457200" indent="-457200">
              <a:lnSpc>
                <a:spcPct val="120000"/>
              </a:lnSpc>
              <a:buFontTx/>
              <a:buAutoNum type="arabicPeriod"/>
            </a:pPr>
            <a:r>
              <a:rPr lang="en-US" sz="2600" dirty="0" smtClean="0">
                <a:latin typeface="+mn-lt"/>
              </a:rPr>
              <a:t>The percent of children who were functioning within age expectations in each outcome by the time they turned 3 [6] years of age or exited the program</a:t>
            </a:r>
            <a:r>
              <a:rPr lang="en-US" sz="2600" dirty="0" smtClean="0"/>
              <a:t>.</a:t>
            </a:r>
          </a:p>
          <a:p>
            <a:pPr marL="457200" indent="-457200">
              <a:lnSpc>
                <a:spcPct val="120000"/>
              </a:lnSpc>
              <a:buAutoNum type="arabicPeriod"/>
            </a:pPr>
            <a:endParaRPr lang="en-US" sz="2400" dirty="0" smtClean="0"/>
          </a:p>
          <a:p>
            <a:pPr marL="457200" indent="-457200">
              <a:lnSpc>
                <a:spcPct val="120000"/>
              </a:lnSpc>
              <a:buAutoNum type="arabicPeriod"/>
            </a:pPr>
            <a:endParaRPr lang="en-US" sz="2400" dirty="0" smtClean="0"/>
          </a:p>
          <a:p>
            <a:pPr>
              <a:lnSpc>
                <a:spcPct val="120000"/>
              </a:lnSpc>
              <a:buNone/>
            </a:pPr>
            <a:endParaRPr lang="en-US" dirty="0" smtClean="0"/>
          </a:p>
        </p:txBody>
      </p:sp>
      <p:sp>
        <p:nvSpPr>
          <p:cNvPr id="5" name="Slide Number Placeholder 5"/>
          <p:cNvSpPr>
            <a:spLocks noGrp="1"/>
          </p:cNvSpPr>
          <p:nvPr>
            <p:ph type="sldNum" sz="quarter" idx="10"/>
          </p:nvPr>
        </p:nvSpPr>
        <p:spPr/>
        <p:txBody>
          <a:bodyPr/>
          <a:lstStyle/>
          <a:p>
            <a:pPr>
              <a:defRPr/>
            </a:pPr>
            <a:fld id="{A2E29884-F6FA-4296-98E6-D7ADEE61429E}" type="slidenum">
              <a:rPr lang="en-US"/>
              <a:pPr>
                <a:defRPr/>
              </a:pPr>
              <a:t>56</a:t>
            </a:fld>
            <a:endParaRPr lang="en-US"/>
          </a:p>
        </p:txBody>
      </p:sp>
      <p:sp>
        <p:nvSpPr>
          <p:cNvPr id="6" name="Footer Placeholder 5"/>
          <p:cNvSpPr>
            <a:spLocks noGrp="1"/>
          </p:cNvSpPr>
          <p:nvPr>
            <p:ph type="ftr" sz="quarter" idx="4294967295"/>
          </p:nvPr>
        </p:nvSpPr>
        <p:spPr>
          <a:xfrm>
            <a:off x="155575" y="6354763"/>
            <a:ext cx="2895600" cy="365125"/>
          </a:xfrm>
          <a:prstGeom prst="rect">
            <a:avLst/>
          </a:prstGeom>
        </p:spPr>
        <p:txBody>
          <a:bodyPr/>
          <a:lstStyle/>
          <a:p>
            <a:pPr>
              <a:defRPr/>
            </a:pPr>
            <a:r>
              <a:rPr lang="en-US" smtClean="0"/>
              <a:t>Early Childhood Outcomes Center</a:t>
            </a:r>
            <a:endParaRPr lang="en-US"/>
          </a:p>
        </p:txBody>
      </p:sp>
      <p:pic>
        <p:nvPicPr>
          <p:cNvPr id="7" name="Picture 2"/>
          <p:cNvPicPr>
            <a:picLocks noChangeAspect="1" noChangeArrowheads="1"/>
          </p:cNvPicPr>
          <p:nvPr/>
        </p:nvPicPr>
        <p:blipFill>
          <a:blip r:embed="rId3" cstate="print"/>
          <a:srcRect/>
          <a:stretch>
            <a:fillRect/>
          </a:stretch>
        </p:blipFill>
        <p:spPr bwMode="auto">
          <a:xfrm>
            <a:off x="609600" y="350172"/>
            <a:ext cx="1524000" cy="1600548"/>
          </a:xfrm>
          <a:prstGeom prst="rect">
            <a:avLst/>
          </a:prstGeom>
          <a:noFill/>
          <a:ln w="9525">
            <a:noFill/>
            <a:miter lim="800000"/>
            <a:headEnd/>
            <a:tailEnd/>
          </a:ln>
        </p:spPr>
      </p:pic>
    </p:spTree>
    <p:extLst>
      <p:ext uri="{BB962C8B-B14F-4D97-AF65-F5344CB8AC3E}">
        <p14:creationId xmlns:p14="http://schemas.microsoft.com/office/powerpoint/2010/main" val="2937251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305800" cy="1143000"/>
          </a:xfrm>
        </p:spPr>
        <p:txBody>
          <a:bodyPr/>
          <a:lstStyle/>
          <a:p>
            <a:r>
              <a:rPr lang="en-US" sz="3200" dirty="0" smtClean="0">
                <a:latin typeface="+mj-lt"/>
              </a:rPr>
              <a:t>Early Childhood Special Education: </a:t>
            </a:r>
            <a:br>
              <a:rPr lang="en-US" sz="3200" dirty="0" smtClean="0">
                <a:latin typeface="+mj-lt"/>
              </a:rPr>
            </a:br>
            <a:r>
              <a:rPr lang="en-US" sz="3200" dirty="0" smtClean="0">
                <a:latin typeface="+mj-lt"/>
              </a:rPr>
              <a:t>Greater Than Expected Growth, 2011-12</a:t>
            </a:r>
            <a:endParaRPr lang="en-US" sz="3200" dirty="0">
              <a:latin typeface="+mj-lt"/>
            </a:endParaRPr>
          </a:p>
        </p:txBody>
      </p:sp>
      <p:sp>
        <p:nvSpPr>
          <p:cNvPr id="4" name="Slide Number Placeholder 3"/>
          <p:cNvSpPr>
            <a:spLocks noGrp="1"/>
          </p:cNvSpPr>
          <p:nvPr>
            <p:ph type="sldNum" sz="quarter" idx="10"/>
          </p:nvPr>
        </p:nvSpPr>
        <p:spPr/>
        <p:txBody>
          <a:bodyPr/>
          <a:lstStyle/>
          <a:p>
            <a:pPr>
              <a:defRPr/>
            </a:pPr>
            <a:fld id="{550E8ADC-2C14-428C-9BCA-B5A925BCCA30}" type="slidenum">
              <a:rPr lang="en-US" smtClean="0"/>
              <a:pPr>
                <a:defRPr/>
              </a:pPr>
              <a:t>57</a:t>
            </a:fld>
            <a:endParaRPr lang="en-US" dirty="0"/>
          </a:p>
        </p:txBody>
      </p:sp>
      <p:sp>
        <p:nvSpPr>
          <p:cNvPr id="5" name="Footer Placeholder 4"/>
          <p:cNvSpPr>
            <a:spLocks noGrp="1"/>
          </p:cNvSpPr>
          <p:nvPr>
            <p:ph type="ftr" sz="quarter" idx="4294967295"/>
          </p:nvPr>
        </p:nvSpPr>
        <p:spPr>
          <a:xfrm>
            <a:off x="155575" y="6354763"/>
            <a:ext cx="2895600" cy="365125"/>
          </a:xfrm>
          <a:prstGeom prst="rect">
            <a:avLst/>
          </a:prstGeom>
        </p:spPr>
        <p:txBody>
          <a:bodyPr/>
          <a:lstStyle/>
          <a:p>
            <a:pPr>
              <a:defRPr/>
            </a:pPr>
            <a:r>
              <a:rPr lang="en-US" sz="1200" dirty="0" smtClean="0"/>
              <a:t>Early Childhood Outcomes Center</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1398089098"/>
              </p:ext>
            </p:extLst>
          </p:nvPr>
        </p:nvGraphicFramePr>
        <p:xfrm>
          <a:off x="533400" y="1600200"/>
          <a:ext cx="79248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bwMode="auto">
          <a:xfrm>
            <a:off x="152400" y="228600"/>
            <a:ext cx="8839200" cy="6096000"/>
          </a:xfrm>
          <a:prstGeom prst="rect">
            <a:avLst/>
          </a:prstGeom>
          <a:noFill/>
          <a:ln w="50800" cap="flat" cmpd="sng" algn="ctr">
            <a:solidFill>
              <a:schemeClr val="accent1">
                <a:lumMod val="50000"/>
              </a:schemeClr>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953352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0" bldStep="ptIn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0" categoryIdx="1" bldStep="ptIn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0" categoryIdx="2" bldStep="ptIn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categoryEl"/>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524000"/>
          </a:xfrm>
        </p:spPr>
        <p:txBody>
          <a:bodyPr/>
          <a:lstStyle/>
          <a:p>
            <a:r>
              <a:rPr lang="en-US" sz="2600" dirty="0" smtClean="0">
                <a:latin typeface="+mj-lt"/>
              </a:rPr>
              <a:t>Early Childhood Special Education: </a:t>
            </a:r>
            <a:br>
              <a:rPr lang="en-US" sz="2600" dirty="0" smtClean="0">
                <a:latin typeface="+mj-lt"/>
              </a:rPr>
            </a:br>
            <a:r>
              <a:rPr lang="en-US" sz="2600" dirty="0" smtClean="0">
                <a:latin typeface="+mj-lt"/>
              </a:rPr>
              <a:t>Greater Than Expected Growth, 2008-09 to 2011-12</a:t>
            </a:r>
            <a:endParaRPr lang="en-US" sz="2600" dirty="0">
              <a:latin typeface="+mj-lt"/>
            </a:endParaRPr>
          </a:p>
        </p:txBody>
      </p:sp>
      <p:sp>
        <p:nvSpPr>
          <p:cNvPr id="4" name="Slide Number Placeholder 3"/>
          <p:cNvSpPr>
            <a:spLocks noGrp="1"/>
          </p:cNvSpPr>
          <p:nvPr>
            <p:ph type="sldNum" sz="quarter" idx="10"/>
          </p:nvPr>
        </p:nvSpPr>
        <p:spPr/>
        <p:txBody>
          <a:bodyPr/>
          <a:lstStyle/>
          <a:p>
            <a:pPr>
              <a:defRPr/>
            </a:pPr>
            <a:fld id="{550E8ADC-2C14-428C-9BCA-B5A925BCCA30}" type="slidenum">
              <a:rPr lang="en-US" smtClean="0"/>
              <a:pPr>
                <a:defRPr/>
              </a:pPr>
              <a:t>58</a:t>
            </a:fld>
            <a:endParaRPr lang="en-US" dirty="0"/>
          </a:p>
        </p:txBody>
      </p:sp>
      <p:sp>
        <p:nvSpPr>
          <p:cNvPr id="5" name="Footer Placeholder 4"/>
          <p:cNvSpPr>
            <a:spLocks noGrp="1"/>
          </p:cNvSpPr>
          <p:nvPr>
            <p:ph type="ftr" sz="quarter" idx="4294967295"/>
          </p:nvPr>
        </p:nvSpPr>
        <p:spPr>
          <a:xfrm>
            <a:off x="155575" y="6354763"/>
            <a:ext cx="2895600" cy="365125"/>
          </a:xfrm>
          <a:prstGeom prst="rect">
            <a:avLst/>
          </a:prstGeom>
        </p:spPr>
        <p:txBody>
          <a:bodyPr/>
          <a:lstStyle/>
          <a:p>
            <a:pPr>
              <a:defRPr/>
            </a:pPr>
            <a:r>
              <a:rPr lang="en-US" sz="1200" dirty="0" smtClean="0"/>
              <a:t>Early Childhood Outcomes Center</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695148009"/>
              </p:ext>
            </p:extLst>
          </p:nvPr>
        </p:nvGraphicFramePr>
        <p:xfrm>
          <a:off x="685800" y="1447800"/>
          <a:ext cx="79248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bwMode="auto">
          <a:xfrm>
            <a:off x="152400" y="228600"/>
            <a:ext cx="8839200" cy="6096000"/>
          </a:xfrm>
          <a:prstGeom prst="rect">
            <a:avLst/>
          </a:prstGeom>
          <a:noFill/>
          <a:ln w="50800" cap="flat" cmpd="sng" algn="ctr">
            <a:solidFill>
              <a:schemeClr val="accent1">
                <a:lumMod val="50000"/>
              </a:schemeClr>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368645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a:spLocks noGrp="1"/>
          </p:cNvSpPr>
          <p:nvPr>
            <p:ph type="title"/>
          </p:nvPr>
        </p:nvSpPr>
        <p:spPr>
          <a:xfrm>
            <a:off x="304800" y="533400"/>
            <a:ext cx="8458200" cy="792163"/>
          </a:xfrm>
        </p:spPr>
        <p:txBody>
          <a:bodyPr/>
          <a:lstStyle/>
          <a:p>
            <a:r>
              <a:rPr lang="en-US" sz="3200" dirty="0" smtClean="0">
                <a:latin typeface="+mj-lt"/>
              </a:rPr>
              <a:t>Early Childhood Special Education: </a:t>
            </a:r>
            <a:br>
              <a:rPr lang="en-US" sz="3200" dirty="0" smtClean="0">
                <a:latin typeface="+mj-lt"/>
              </a:rPr>
            </a:br>
            <a:r>
              <a:rPr lang="en-US" sz="3200" dirty="0" smtClean="0">
                <a:latin typeface="+mj-lt"/>
              </a:rPr>
              <a:t>Exited within Age Expectations, 2011-12</a:t>
            </a:r>
            <a:endParaRPr lang="en-US" sz="3200" dirty="0">
              <a:latin typeface="+mj-lt"/>
            </a:endParaRPr>
          </a:p>
        </p:txBody>
      </p:sp>
      <p:sp>
        <p:nvSpPr>
          <p:cNvPr id="4" name="Slide Number Placeholder 3"/>
          <p:cNvSpPr>
            <a:spLocks noGrp="1"/>
          </p:cNvSpPr>
          <p:nvPr>
            <p:ph type="sldNum" sz="quarter" idx="10"/>
          </p:nvPr>
        </p:nvSpPr>
        <p:spPr/>
        <p:txBody>
          <a:bodyPr/>
          <a:lstStyle/>
          <a:p>
            <a:pPr>
              <a:defRPr/>
            </a:pPr>
            <a:fld id="{550E8ADC-2C14-428C-9BCA-B5A925BCCA30}" type="slidenum">
              <a:rPr lang="en-US" smtClean="0"/>
              <a:pPr>
                <a:defRPr/>
              </a:pPr>
              <a:t>59</a:t>
            </a:fld>
            <a:endParaRPr lang="en-US" dirty="0"/>
          </a:p>
        </p:txBody>
      </p:sp>
      <p:sp>
        <p:nvSpPr>
          <p:cNvPr id="5" name="Footer Placeholder 4"/>
          <p:cNvSpPr>
            <a:spLocks noGrp="1"/>
          </p:cNvSpPr>
          <p:nvPr>
            <p:ph type="ftr" sz="quarter" idx="4294967295"/>
          </p:nvPr>
        </p:nvSpPr>
        <p:spPr>
          <a:xfrm>
            <a:off x="155575" y="6354763"/>
            <a:ext cx="2895600" cy="365125"/>
          </a:xfrm>
          <a:prstGeom prst="rect">
            <a:avLst/>
          </a:prstGeom>
        </p:spPr>
        <p:txBody>
          <a:bodyPr/>
          <a:lstStyle/>
          <a:p>
            <a:pPr>
              <a:defRPr/>
            </a:pPr>
            <a:r>
              <a:rPr lang="en-US" sz="1200" dirty="0" smtClean="0"/>
              <a:t>Early Childhood Outcomes Center</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1755883575"/>
              </p:ext>
            </p:extLst>
          </p:nvPr>
        </p:nvGraphicFramePr>
        <p:xfrm>
          <a:off x="381000" y="1143000"/>
          <a:ext cx="81534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bwMode="auto">
          <a:xfrm>
            <a:off x="152400" y="228600"/>
            <a:ext cx="8839200" cy="6096000"/>
          </a:xfrm>
          <a:prstGeom prst="rect">
            <a:avLst/>
          </a:prstGeom>
          <a:noFill/>
          <a:ln w="50800" cap="flat" cmpd="sng" algn="ctr">
            <a:solidFill>
              <a:schemeClr val="accent1">
                <a:lumMod val="50000"/>
              </a:schemeClr>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773083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DEBD">
            <a:alpha val="63000"/>
          </a:srgb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7F6DFCE-9B41-43B5-98A1-8D4D43BFA876}" type="slidenum">
              <a:rPr lang="en-US" smtClean="0"/>
              <a:pPr>
                <a:defRPr/>
              </a:pPr>
              <a:t>6</a:t>
            </a:fld>
            <a:endParaRPr lang="en-US" dirty="0"/>
          </a:p>
        </p:txBody>
      </p:sp>
      <p:pic>
        <p:nvPicPr>
          <p:cNvPr id="1433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47800" y="0"/>
            <a:ext cx="625681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767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a:spLocks noGrp="1"/>
          </p:cNvSpPr>
          <p:nvPr>
            <p:ph type="title"/>
          </p:nvPr>
        </p:nvSpPr>
        <p:spPr>
          <a:xfrm>
            <a:off x="1066800" y="609600"/>
            <a:ext cx="7391400" cy="792163"/>
          </a:xfrm>
        </p:spPr>
        <p:txBody>
          <a:bodyPr/>
          <a:lstStyle/>
          <a:p>
            <a:r>
              <a:rPr lang="en-US" sz="3200" dirty="0" smtClean="0">
                <a:latin typeface="+mj-lt"/>
              </a:rPr>
              <a:t>Early Childhood Special Education: Exited within Age Expectations, 2008-09 to 2011-12</a:t>
            </a:r>
            <a:endParaRPr lang="en-US" sz="3200" dirty="0">
              <a:latin typeface="+mj-lt"/>
            </a:endParaRPr>
          </a:p>
        </p:txBody>
      </p:sp>
      <p:sp>
        <p:nvSpPr>
          <p:cNvPr id="4" name="Slide Number Placeholder 3"/>
          <p:cNvSpPr>
            <a:spLocks noGrp="1"/>
          </p:cNvSpPr>
          <p:nvPr>
            <p:ph type="sldNum" sz="quarter" idx="10"/>
          </p:nvPr>
        </p:nvSpPr>
        <p:spPr/>
        <p:txBody>
          <a:bodyPr/>
          <a:lstStyle/>
          <a:p>
            <a:pPr>
              <a:defRPr/>
            </a:pPr>
            <a:fld id="{550E8ADC-2C14-428C-9BCA-B5A925BCCA30}" type="slidenum">
              <a:rPr lang="en-US" smtClean="0"/>
              <a:pPr>
                <a:defRPr/>
              </a:pPr>
              <a:t>60</a:t>
            </a:fld>
            <a:endParaRPr lang="en-US" dirty="0"/>
          </a:p>
        </p:txBody>
      </p:sp>
      <p:sp>
        <p:nvSpPr>
          <p:cNvPr id="5" name="Footer Placeholder 4"/>
          <p:cNvSpPr>
            <a:spLocks noGrp="1"/>
          </p:cNvSpPr>
          <p:nvPr>
            <p:ph type="ftr" sz="quarter" idx="4294967295"/>
          </p:nvPr>
        </p:nvSpPr>
        <p:spPr>
          <a:xfrm>
            <a:off x="155575" y="6354763"/>
            <a:ext cx="2895600" cy="365125"/>
          </a:xfrm>
          <a:prstGeom prst="rect">
            <a:avLst/>
          </a:prstGeom>
        </p:spPr>
        <p:txBody>
          <a:bodyPr/>
          <a:lstStyle/>
          <a:p>
            <a:pPr>
              <a:defRPr/>
            </a:pPr>
            <a:r>
              <a:rPr lang="en-US" sz="1200" dirty="0" smtClean="0"/>
              <a:t>Early Childhood Outcomes Center</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1291277763"/>
              </p:ext>
            </p:extLst>
          </p:nvPr>
        </p:nvGraphicFramePr>
        <p:xfrm>
          <a:off x="160713" y="990600"/>
          <a:ext cx="8762999"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bwMode="auto">
          <a:xfrm>
            <a:off x="152400" y="228600"/>
            <a:ext cx="8686800" cy="6096000"/>
          </a:xfrm>
          <a:prstGeom prst="rect">
            <a:avLst/>
          </a:prstGeom>
          <a:noFill/>
          <a:ln w="50800" cap="flat" cmpd="sng" algn="ctr">
            <a:solidFill>
              <a:schemeClr val="accent1">
                <a:lumMod val="50000"/>
              </a:schemeClr>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703406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077200" cy="1143000"/>
          </a:xfrm>
        </p:spPr>
        <p:txBody>
          <a:bodyPr/>
          <a:lstStyle/>
          <a:p>
            <a:r>
              <a:rPr lang="en-US" sz="3200" dirty="0" smtClean="0">
                <a:solidFill>
                  <a:schemeClr val="accent2">
                    <a:lumMod val="50000"/>
                  </a:schemeClr>
                </a:solidFill>
                <a:latin typeface="+mj-lt"/>
              </a:rPr>
              <a:t>Early Intervention:  Greater than Expected Growth, 2008-09 to 2011-12</a:t>
            </a:r>
            <a:endParaRPr lang="en-US" sz="3200" dirty="0">
              <a:solidFill>
                <a:schemeClr val="accent2">
                  <a:lumMod val="50000"/>
                </a:schemeClr>
              </a:solidFill>
              <a:latin typeface="+mj-lt"/>
            </a:endParaRPr>
          </a:p>
        </p:txBody>
      </p:sp>
      <p:sp>
        <p:nvSpPr>
          <p:cNvPr id="4" name="Slide Number Placeholder 3"/>
          <p:cNvSpPr>
            <a:spLocks noGrp="1"/>
          </p:cNvSpPr>
          <p:nvPr>
            <p:ph type="sldNum" sz="quarter" idx="10"/>
          </p:nvPr>
        </p:nvSpPr>
        <p:spPr/>
        <p:txBody>
          <a:bodyPr/>
          <a:lstStyle/>
          <a:p>
            <a:pPr>
              <a:defRPr/>
            </a:pPr>
            <a:fld id="{550E8ADC-2C14-428C-9BCA-B5A925BCCA30}" type="slidenum">
              <a:rPr lang="en-US" smtClean="0"/>
              <a:pPr>
                <a:defRPr/>
              </a:pPr>
              <a:t>61</a:t>
            </a:fld>
            <a:endParaRPr lang="en-US" dirty="0"/>
          </a:p>
        </p:txBody>
      </p:sp>
      <p:sp>
        <p:nvSpPr>
          <p:cNvPr id="5" name="Footer Placeholder 4"/>
          <p:cNvSpPr>
            <a:spLocks noGrp="1"/>
          </p:cNvSpPr>
          <p:nvPr>
            <p:ph type="ftr" sz="quarter" idx="4294967295"/>
          </p:nvPr>
        </p:nvSpPr>
        <p:spPr>
          <a:xfrm>
            <a:off x="155575" y="6354763"/>
            <a:ext cx="2895600" cy="365125"/>
          </a:xfrm>
          <a:prstGeom prst="rect">
            <a:avLst/>
          </a:prstGeom>
        </p:spPr>
        <p:txBody>
          <a:bodyPr/>
          <a:lstStyle/>
          <a:p>
            <a:pPr>
              <a:defRPr/>
            </a:pPr>
            <a:r>
              <a:rPr lang="en-US" sz="1200" dirty="0" smtClean="0"/>
              <a:t>Early Childhood Outcomes Center</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1402273134"/>
              </p:ext>
            </p:extLst>
          </p:nvPr>
        </p:nvGraphicFramePr>
        <p:xfrm>
          <a:off x="152400" y="685800"/>
          <a:ext cx="86106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bwMode="auto">
          <a:xfrm>
            <a:off x="152400" y="228600"/>
            <a:ext cx="8686800" cy="6096000"/>
          </a:xfrm>
          <a:prstGeom prst="rect">
            <a:avLst/>
          </a:prstGeom>
          <a:noFill/>
          <a:ln w="50800" cap="flat" cmpd="sng" algn="ctr">
            <a:solidFill>
              <a:schemeClr val="accent1">
                <a:lumMod val="50000"/>
              </a:schemeClr>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130789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305800" cy="1143000"/>
          </a:xfrm>
        </p:spPr>
        <p:txBody>
          <a:bodyPr/>
          <a:lstStyle/>
          <a:p>
            <a:r>
              <a:rPr lang="en-US" sz="3200" dirty="0" smtClean="0">
                <a:latin typeface="+mj-lt"/>
              </a:rPr>
              <a:t>Early Intervention:  Exited Within Age Expectations, 2008-09 to 2011-12</a:t>
            </a:r>
            <a:endParaRPr lang="en-US" sz="3200" dirty="0">
              <a:latin typeface="+mj-lt"/>
            </a:endParaRPr>
          </a:p>
        </p:txBody>
      </p:sp>
      <p:sp>
        <p:nvSpPr>
          <p:cNvPr id="4" name="Slide Number Placeholder 3"/>
          <p:cNvSpPr>
            <a:spLocks noGrp="1"/>
          </p:cNvSpPr>
          <p:nvPr>
            <p:ph type="sldNum" sz="quarter" idx="10"/>
          </p:nvPr>
        </p:nvSpPr>
        <p:spPr/>
        <p:txBody>
          <a:bodyPr/>
          <a:lstStyle/>
          <a:p>
            <a:pPr>
              <a:defRPr/>
            </a:pPr>
            <a:fld id="{550E8ADC-2C14-428C-9BCA-B5A925BCCA30}" type="slidenum">
              <a:rPr lang="en-US" smtClean="0"/>
              <a:pPr>
                <a:defRPr/>
              </a:pPr>
              <a:t>62</a:t>
            </a:fld>
            <a:endParaRPr lang="en-US" dirty="0"/>
          </a:p>
        </p:txBody>
      </p:sp>
      <p:sp>
        <p:nvSpPr>
          <p:cNvPr id="5" name="Footer Placeholder 4"/>
          <p:cNvSpPr>
            <a:spLocks noGrp="1"/>
          </p:cNvSpPr>
          <p:nvPr>
            <p:ph type="ftr" sz="quarter" idx="4294967295"/>
          </p:nvPr>
        </p:nvSpPr>
        <p:spPr>
          <a:xfrm>
            <a:off x="155575" y="6354763"/>
            <a:ext cx="2895600" cy="365125"/>
          </a:xfrm>
          <a:prstGeom prst="rect">
            <a:avLst/>
          </a:prstGeom>
        </p:spPr>
        <p:txBody>
          <a:bodyPr/>
          <a:lstStyle/>
          <a:p>
            <a:pPr>
              <a:defRPr/>
            </a:pPr>
            <a:r>
              <a:rPr lang="en-US" sz="1400" dirty="0" smtClean="0"/>
              <a:t>Early Childhood Outcomes Center</a:t>
            </a:r>
            <a:endParaRPr lang="en-US" sz="1400" dirty="0"/>
          </a:p>
        </p:txBody>
      </p:sp>
      <p:graphicFrame>
        <p:nvGraphicFramePr>
          <p:cNvPr id="6" name="Chart 5"/>
          <p:cNvGraphicFramePr>
            <a:graphicFrameLocks/>
          </p:cNvGraphicFramePr>
          <p:nvPr>
            <p:extLst>
              <p:ext uri="{D42A27DB-BD31-4B8C-83A1-F6EECF244321}">
                <p14:modId xmlns:p14="http://schemas.microsoft.com/office/powerpoint/2010/main" val="4071533510"/>
              </p:ext>
            </p:extLst>
          </p:nvPr>
        </p:nvGraphicFramePr>
        <p:xfrm>
          <a:off x="304800" y="1447800"/>
          <a:ext cx="81534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bwMode="auto">
          <a:xfrm>
            <a:off x="304800" y="381000"/>
            <a:ext cx="8534400" cy="5943600"/>
          </a:xfrm>
          <a:prstGeom prst="rect">
            <a:avLst/>
          </a:prstGeom>
          <a:noFill/>
          <a:ln w="50800" cap="flat" cmpd="sng" algn="ctr">
            <a:solidFill>
              <a:schemeClr val="accent1">
                <a:lumMod val="50000"/>
              </a:schemeClr>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567448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31EB27D5-9FE2-45B4-B382-A68F76994014}" type="slidenum">
              <a:rPr lang="en-US" smtClean="0"/>
              <a:pPr>
                <a:defRPr/>
              </a:pPr>
              <a:t>63</a:t>
            </a:fld>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31053">
            <a:off x="1567617" y="666750"/>
            <a:ext cx="4562158" cy="5715000"/>
          </a:xfrm>
          <a:prstGeom prst="rect">
            <a:avLst/>
          </a:prstGeom>
          <a:noFill/>
          <a:ln w="38100">
            <a:solidFill>
              <a:schemeClr val="accent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491928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077200" cy="1143000"/>
          </a:xfrm>
        </p:spPr>
        <p:txBody>
          <a:bodyPr/>
          <a:lstStyle/>
          <a:p>
            <a:r>
              <a:rPr lang="en-US" dirty="0" smtClean="0"/>
              <a:t>Is anyone looking at these numbers?</a:t>
            </a:r>
            <a:endParaRPr lang="en-US" dirty="0"/>
          </a:p>
        </p:txBody>
      </p:sp>
      <p:sp>
        <p:nvSpPr>
          <p:cNvPr id="3" name="Content Placeholder 2"/>
          <p:cNvSpPr>
            <a:spLocks noGrp="1"/>
          </p:cNvSpPr>
          <p:nvPr>
            <p:ph idx="1"/>
          </p:nvPr>
        </p:nvSpPr>
        <p:spPr>
          <a:xfrm>
            <a:off x="533400" y="1600200"/>
            <a:ext cx="8229600" cy="3840163"/>
          </a:xfrm>
          <a:effectLst>
            <a:outerShdw blurRad="50800" dist="38100" dir="16200000" rotWithShape="0">
              <a:prstClr val="black">
                <a:alpha val="40000"/>
              </a:prstClr>
            </a:outerShdw>
          </a:effectLst>
        </p:spPr>
        <p:txBody>
          <a:bodyPr/>
          <a:lstStyle/>
          <a:p>
            <a:pPr algn="ctr">
              <a:buNone/>
            </a:pPr>
            <a:endParaRPr lang="en-US" sz="8000" dirty="0" smtClean="0"/>
          </a:p>
          <a:p>
            <a:pPr algn="ctr">
              <a:buNone/>
            </a:pPr>
            <a:r>
              <a:rPr lang="en-US" sz="9600" b="1" dirty="0" smtClean="0">
                <a:solidFill>
                  <a:srgbClr val="FF0000"/>
                </a:solidFill>
                <a:effectLst>
                  <a:outerShdw blurRad="38100" dist="38100" dir="2700000" algn="tl">
                    <a:srgbClr val="000000">
                      <a:alpha val="43137"/>
                    </a:srgbClr>
                  </a:outerShdw>
                </a:effectLst>
              </a:rPr>
              <a:t>YES</a:t>
            </a:r>
            <a:endParaRPr lang="en-US" sz="9600" b="1" dirty="0">
              <a:solidFill>
                <a:srgbClr val="FF0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pPr>
              <a:defRPr/>
            </a:pPr>
            <a:fld id="{E0C68C25-49C4-46A0-A164-0A8C884F3722}" type="slidenum">
              <a:rPr lang="en-US" smtClean="0"/>
              <a:pPr>
                <a:defRPr/>
              </a:pPr>
              <a:t>64</a:t>
            </a:fld>
            <a:endParaRPr lang="en-US" dirty="0"/>
          </a:p>
        </p:txBody>
      </p:sp>
      <p:sp>
        <p:nvSpPr>
          <p:cNvPr id="5" name="Footer Placeholder 4"/>
          <p:cNvSpPr>
            <a:spLocks noGrp="1"/>
          </p:cNvSpPr>
          <p:nvPr>
            <p:ph type="ftr" sz="quarter" idx="4294967295"/>
          </p:nvPr>
        </p:nvSpPr>
        <p:spPr>
          <a:xfrm>
            <a:off x="155575" y="6354763"/>
            <a:ext cx="2895600" cy="365125"/>
          </a:xfrm>
          <a:prstGeom prst="rect">
            <a:avLst/>
          </a:prstGeom>
        </p:spPr>
        <p:txBody>
          <a:bodyPr/>
          <a:lstStyle/>
          <a:p>
            <a:pPr>
              <a:defRPr/>
            </a:pPr>
            <a:r>
              <a:rPr lang="en-US" sz="1200" dirty="0" smtClean="0"/>
              <a:t>Early Childhood Outcomes Center</a:t>
            </a:r>
            <a:endParaRPr lang="en-US" sz="1200" dirty="0"/>
          </a:p>
        </p:txBody>
      </p:sp>
    </p:spTree>
    <p:extLst>
      <p:ext uri="{BB962C8B-B14F-4D97-AF65-F5344CB8AC3E}">
        <p14:creationId xmlns:p14="http://schemas.microsoft.com/office/powerpoint/2010/main" val="359101599"/>
      </p:ext>
    </p:extLst>
  </p:cSld>
  <p:clrMapOvr>
    <a:masterClrMapping/>
  </p:clrMapOvr>
  <p:transition>
    <p:split orient="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85800" y="333986"/>
            <a:ext cx="7924800" cy="64479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573088" fontAlgn="base">
              <a:spcBef>
                <a:spcPct val="0"/>
              </a:spcBef>
              <a:spcAft>
                <a:spcPct val="0"/>
              </a:spcAft>
            </a:pPr>
            <a:r>
              <a:rPr lang="en-US" sz="2400" dirty="0" smtClean="0">
                <a:solidFill>
                  <a:schemeClr val="accent2">
                    <a:lumMod val="75000"/>
                  </a:schemeClr>
                </a:solidFill>
                <a:latin typeface="Arial" pitchFamily="34" charset="0"/>
                <a:cs typeface="Arial" pitchFamily="34" charset="0"/>
              </a:rPr>
              <a:t>…..on behalf of the President and the White House…</a:t>
            </a:r>
          </a:p>
          <a:p>
            <a:pPr lvl="0" defTabSz="573088" fontAlgn="base">
              <a:spcBef>
                <a:spcPct val="0"/>
              </a:spcBef>
              <a:spcAft>
                <a:spcPct val="0"/>
              </a:spcAft>
            </a:pPr>
            <a:endParaRPr kumimoji="0" lang="en-US" sz="1800" b="0" i="0" u="none" strike="noStrike" cap="none" normalizeH="0" baseline="0" dirty="0" smtClean="0">
              <a:ln>
                <a:noFill/>
              </a:ln>
              <a:solidFill>
                <a:schemeClr val="tx1"/>
              </a:solidFill>
              <a:effectLst/>
              <a:latin typeface="Arial" pitchFamily="34" charset="0"/>
              <a:ea typeface="Times New Roman" pitchFamily="18" charset="0"/>
            </a:endParaRPr>
          </a:p>
          <a:p>
            <a:pPr marR="0" lvl="0" indent="463550" algn="l" defTabSz="57308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We know that state collection of data is very complicated and can be very difficult related to infants and toddlers with disabilities. But the rewards far outweigh any complications because that data, that information that we gain, demonstrates that early intervention works and that Part C program can be a model for state coordination of statewide services.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R="0" lvl="0" indent="46355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And so what we know from these data, what we know from the data that everybody is collecting under the Part C program, which is vital, is that</a:t>
            </a:r>
            <a:r>
              <a:rPr kumimoji="0" lang="en-US" sz="18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 </a:t>
            </a:r>
            <a:r>
              <a:rPr kumimoji="0" lang="en-US" sz="18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74% of infants and toddlers with disabilities who receive Part C services show increases in their rate of development. And we also know that 60% of infants and toddlers with disabilities who receive the Part C services exit the program at the age of three or earlier with the skills expected, or that are expected, for their age. </a:t>
            </a:r>
            <a:r>
              <a:rPr kumimoji="0" lang="en-US" sz="1800" b="0" i="0" u="none" strike="noStrike" cap="none" normalizeH="0" baseline="0" dirty="0" smtClean="0">
                <a:ln>
                  <a:noFill/>
                </a:ln>
                <a:solidFill>
                  <a:schemeClr val="tx1">
                    <a:lumMod val="95000"/>
                    <a:lumOff val="5000"/>
                  </a:schemeClr>
                </a:solidFill>
                <a:effectLst/>
                <a:latin typeface="Arial" pitchFamily="34" charset="0"/>
                <a:ea typeface="Times New Roman" pitchFamily="18" charset="0"/>
                <a:cs typeface="Arial" pitchFamily="34" charset="0"/>
              </a:rPr>
              <a:t>These are good numbers but we all know that we need to and we must do better and these percentages must go up.</a:t>
            </a:r>
          </a:p>
          <a:p>
            <a:pPr indent="463550" algn="l" eaLnBrk="0" fontAlgn="base" hangingPunct="0">
              <a:spcBef>
                <a:spcPct val="0"/>
              </a:spcBef>
              <a:spcAft>
                <a:spcPct val="0"/>
              </a:spcAft>
            </a:pPr>
            <a:r>
              <a:rPr lang="en-US" sz="1800" dirty="0" smtClean="0">
                <a:solidFill>
                  <a:schemeClr val="tx1">
                    <a:lumMod val="95000"/>
                    <a:lumOff val="5000"/>
                  </a:schemeClr>
                </a:solidFill>
                <a:latin typeface="Arial" pitchFamily="34" charset="0"/>
                <a:cs typeface="Arial" pitchFamily="34" charset="0"/>
              </a:rPr>
              <a:t>These Part C regulations that we are releasing today support the development of high-quality state and local data so that we can collect the valid and reliable information that we need related to Part C Early Intervention, including data on early childhood outcomes</a:t>
            </a:r>
            <a:r>
              <a:rPr lang="en-US" sz="1800" dirty="0" smtClean="0">
                <a:solidFill>
                  <a:srgbClr val="7030A0"/>
                </a:solidFill>
                <a:latin typeface="Arial" pitchFamily="34" charset="0"/>
                <a:cs typeface="Arial" pitchFamily="34" charset="0"/>
              </a:rPr>
              <a:t>.</a:t>
            </a:r>
          </a:p>
          <a:p>
            <a:pPr lvl="0" algn="r" eaLnBrk="0" fontAlgn="base" hangingPunct="0">
              <a:spcBef>
                <a:spcPts val="600"/>
              </a:spcBef>
              <a:spcAft>
                <a:spcPct val="0"/>
              </a:spcAft>
            </a:pPr>
            <a:r>
              <a:rPr lang="en-US" sz="2000" dirty="0" smtClean="0">
                <a:solidFill>
                  <a:schemeClr val="accent6">
                    <a:lumMod val="50000"/>
                  </a:schemeClr>
                </a:solidFill>
                <a:latin typeface="Arial" pitchFamily="34" charset="0"/>
                <a:cs typeface="Arial" pitchFamily="34" charset="0"/>
              </a:rPr>
              <a:t>Kareem Dale, Special Assistant to the President for Disability Policy</a:t>
            </a:r>
          </a:p>
          <a:p>
            <a:pPr lvl="0" algn="r" eaLnBrk="0" fontAlgn="base" hangingPunct="0">
              <a:spcBef>
                <a:spcPct val="0"/>
              </a:spcBef>
              <a:spcAft>
                <a:spcPct val="0"/>
              </a:spcAft>
            </a:pPr>
            <a:r>
              <a:rPr lang="en-US" sz="2000" dirty="0" smtClean="0">
                <a:solidFill>
                  <a:schemeClr val="accent6">
                    <a:lumMod val="50000"/>
                  </a:schemeClr>
                </a:solidFill>
                <a:latin typeface="Arial" pitchFamily="34" charset="0"/>
                <a:cs typeface="Arial" pitchFamily="34" charset="0"/>
              </a:rPr>
              <a:t>Part C Final Regulations Conference Call, September 6, 2011</a:t>
            </a:r>
          </a:p>
          <a:p>
            <a:pPr lvl="0" eaLnBrk="0" fontAlgn="base" hangingPunct="0">
              <a:spcBef>
                <a:spcPct val="0"/>
              </a:spcBef>
              <a:spcAft>
                <a:spcPct val="0"/>
              </a:spcAft>
            </a:pPr>
            <a:endParaRPr kumimoji="0" lang="en-US" sz="2000" b="0" i="0" u="none" strike="noStrike" cap="none" normalizeH="0" baseline="0" dirty="0" smtClean="0">
              <a:ln>
                <a:noFill/>
              </a:ln>
              <a:solidFill>
                <a:schemeClr val="tx2">
                  <a:lumMod val="60000"/>
                  <a:lumOff val="40000"/>
                </a:schemeClr>
              </a:solidFill>
              <a:effectLst/>
              <a:latin typeface="Arial" pitchFamily="34" charset="0"/>
            </a:endParaRPr>
          </a:p>
        </p:txBody>
      </p:sp>
    </p:spTree>
    <p:extLst>
      <p:ext uri="{BB962C8B-B14F-4D97-AF65-F5344CB8AC3E}">
        <p14:creationId xmlns:p14="http://schemas.microsoft.com/office/powerpoint/2010/main" val="3279623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khebbeler\AppData\Local\Microsoft\Windows\Temporary Internet Files\Content.IE5\CFG7F3NX\MP90040109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799"/>
            <a:ext cx="9143999" cy="609361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8600" y="817362"/>
            <a:ext cx="3352800" cy="5068492"/>
          </a:xfrm>
          <a:solidFill>
            <a:schemeClr val="accent5"/>
          </a:solidFill>
          <a:ln>
            <a:solidFill>
              <a:schemeClr val="accent5">
                <a:lumMod val="50000"/>
              </a:schemeClr>
            </a:solidFill>
          </a:ln>
        </p:spPr>
        <p:txBody>
          <a:bodyPr/>
          <a:lstStyle/>
          <a:p>
            <a:pPr marL="0" indent="0">
              <a:buNone/>
            </a:pPr>
            <a:r>
              <a:rPr lang="en-US" dirty="0" smtClean="0"/>
              <a:t>Early intervention and early childhood special education are the only federal early childhood programs routinely collecting data on child outcomes.</a:t>
            </a:r>
            <a:endParaRPr lang="en-US" dirty="0"/>
          </a:p>
        </p:txBody>
      </p:sp>
      <p:sp>
        <p:nvSpPr>
          <p:cNvPr id="4" name="Slide Number Placeholder 3"/>
          <p:cNvSpPr>
            <a:spLocks noGrp="1"/>
          </p:cNvSpPr>
          <p:nvPr>
            <p:ph type="sldNum" sz="quarter" idx="10"/>
          </p:nvPr>
        </p:nvSpPr>
        <p:spPr/>
        <p:txBody>
          <a:bodyPr/>
          <a:lstStyle/>
          <a:p>
            <a:pPr>
              <a:defRPr/>
            </a:pPr>
            <a:fld id="{A16BC478-DA37-4AA0-BB58-E4FAC38A2556}" type="slidenum">
              <a:rPr lang="en-US" smtClean="0"/>
              <a:pPr>
                <a:defRPr/>
              </a:pPr>
              <a:t>66</a:t>
            </a:fld>
            <a:endParaRPr lang="en-US" dirty="0"/>
          </a:p>
        </p:txBody>
      </p:sp>
    </p:spTree>
    <p:extLst>
      <p:ext uri="{BB962C8B-B14F-4D97-AF65-F5344CB8AC3E}">
        <p14:creationId xmlns:p14="http://schemas.microsoft.com/office/powerpoint/2010/main" val="11163565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077200" cy="1143000"/>
          </a:xfrm>
        </p:spPr>
        <p:txBody>
          <a:bodyPr/>
          <a:lstStyle/>
          <a:p>
            <a:r>
              <a:rPr lang="en-US" sz="2400" dirty="0">
                <a:latin typeface="+mj-lt"/>
              </a:rPr>
              <a:t>Number of States that Met Criteria for Inclusion in the National Analysis</a:t>
            </a:r>
          </a:p>
        </p:txBody>
      </p:sp>
      <p:sp>
        <p:nvSpPr>
          <p:cNvPr id="4" name="Slide Number Placeholder 3"/>
          <p:cNvSpPr>
            <a:spLocks noGrp="1"/>
          </p:cNvSpPr>
          <p:nvPr>
            <p:ph type="sldNum" sz="quarter" idx="10"/>
          </p:nvPr>
        </p:nvSpPr>
        <p:spPr/>
        <p:txBody>
          <a:bodyPr/>
          <a:lstStyle/>
          <a:p>
            <a:pPr>
              <a:defRPr/>
            </a:pPr>
            <a:fld id="{88C225C6-F9DD-4058-ADF7-F69B94B30E8F}" type="slidenum">
              <a:rPr lang="en-US" smtClean="0"/>
              <a:pPr>
                <a:defRPr/>
              </a:pPr>
              <a:t>67</a:t>
            </a:fld>
            <a:endParaRPr lang="en-US" dirty="0"/>
          </a:p>
        </p:txBody>
      </p:sp>
      <p:graphicFrame>
        <p:nvGraphicFramePr>
          <p:cNvPr id="7" name="Content Placeholder 7"/>
          <p:cNvGraphicFramePr>
            <a:graphicFrameLocks/>
          </p:cNvGraphicFramePr>
          <p:nvPr>
            <p:extLst>
              <p:ext uri="{D42A27DB-BD31-4B8C-83A1-F6EECF244321}">
                <p14:modId xmlns:p14="http://schemas.microsoft.com/office/powerpoint/2010/main" val="751209174"/>
              </p:ext>
            </p:extLst>
          </p:nvPr>
        </p:nvGraphicFramePr>
        <p:xfrm>
          <a:off x="609600" y="3733800"/>
          <a:ext cx="8229601" cy="2438400"/>
        </p:xfrm>
        <a:graphic>
          <a:graphicData uri="http://schemas.openxmlformats.org/drawingml/2006/table">
            <a:tbl>
              <a:tblPr firstRow="1" bandRow="1">
                <a:tableStyleId>{E8B1032C-EA38-4F05-BA0D-38AFFFC7BED3}</a:tableStyleId>
              </a:tblPr>
              <a:tblGrid>
                <a:gridCol w="2933481"/>
                <a:gridCol w="1268531"/>
                <a:gridCol w="1268531"/>
                <a:gridCol w="1379529"/>
                <a:gridCol w="1379529"/>
              </a:tblGrid>
              <a:tr h="812800">
                <a:tc>
                  <a:txBody>
                    <a:bodyPr/>
                    <a:lstStyle/>
                    <a:p>
                      <a:endParaRPr lang="en-US" sz="2800" dirty="0">
                        <a:latin typeface="+mn-lt"/>
                      </a:endParaRPr>
                    </a:p>
                  </a:txBody>
                  <a:tcPr marL="105059" marR="105059">
                    <a:solidFill>
                      <a:schemeClr val="accent6">
                        <a:lumMod val="40000"/>
                        <a:lumOff val="60000"/>
                      </a:schemeClr>
                    </a:solidFill>
                  </a:tcPr>
                </a:tc>
                <a:tc>
                  <a:txBody>
                    <a:bodyPr/>
                    <a:lstStyle/>
                    <a:p>
                      <a:pPr algn="ctr"/>
                      <a:r>
                        <a:rPr lang="en-US" sz="2800" dirty="0" smtClean="0">
                          <a:solidFill>
                            <a:schemeClr val="tx1"/>
                          </a:solidFill>
                          <a:latin typeface="+mn-lt"/>
                        </a:rPr>
                        <a:t>08-09</a:t>
                      </a:r>
                      <a:endParaRPr lang="en-US" sz="2800" dirty="0">
                        <a:solidFill>
                          <a:schemeClr val="tx1"/>
                        </a:solidFill>
                        <a:latin typeface="+mn-lt"/>
                      </a:endParaRPr>
                    </a:p>
                  </a:txBody>
                  <a:tcPr marL="105059" marR="105059" anchor="ctr">
                    <a:solidFill>
                      <a:schemeClr val="accent6">
                        <a:lumMod val="40000"/>
                        <a:lumOff val="60000"/>
                      </a:schemeClr>
                    </a:solidFill>
                  </a:tcPr>
                </a:tc>
                <a:tc>
                  <a:txBody>
                    <a:bodyPr/>
                    <a:lstStyle/>
                    <a:p>
                      <a:pPr algn="ctr"/>
                      <a:r>
                        <a:rPr lang="en-US" sz="2800" dirty="0" smtClean="0">
                          <a:solidFill>
                            <a:schemeClr val="tx1"/>
                          </a:solidFill>
                          <a:latin typeface="+mn-lt"/>
                        </a:rPr>
                        <a:t>09-10</a:t>
                      </a:r>
                      <a:endParaRPr lang="en-US" sz="2800" dirty="0">
                        <a:solidFill>
                          <a:schemeClr val="tx1"/>
                        </a:solidFill>
                        <a:latin typeface="+mn-lt"/>
                      </a:endParaRPr>
                    </a:p>
                  </a:txBody>
                  <a:tcPr marL="105059" marR="105059" anchor="ctr">
                    <a:solidFill>
                      <a:schemeClr val="accent6">
                        <a:lumMod val="40000"/>
                        <a:lumOff val="60000"/>
                      </a:schemeClr>
                    </a:solidFill>
                  </a:tcPr>
                </a:tc>
                <a:tc>
                  <a:txBody>
                    <a:bodyPr/>
                    <a:lstStyle/>
                    <a:p>
                      <a:pPr algn="ctr"/>
                      <a:r>
                        <a:rPr lang="en-US" sz="2800" dirty="0" smtClean="0">
                          <a:solidFill>
                            <a:schemeClr val="tx1"/>
                          </a:solidFill>
                          <a:latin typeface="+mn-lt"/>
                        </a:rPr>
                        <a:t>10-11</a:t>
                      </a:r>
                      <a:endParaRPr lang="en-US" sz="2800" dirty="0">
                        <a:solidFill>
                          <a:schemeClr val="tx1"/>
                        </a:solidFill>
                        <a:latin typeface="+mn-lt"/>
                      </a:endParaRPr>
                    </a:p>
                  </a:txBody>
                  <a:tcPr marL="105059" marR="105059" anchor="ctr">
                    <a:solidFill>
                      <a:schemeClr val="accent6">
                        <a:lumMod val="40000"/>
                        <a:lumOff val="60000"/>
                      </a:schemeClr>
                    </a:solidFill>
                  </a:tcPr>
                </a:tc>
                <a:tc>
                  <a:txBody>
                    <a:bodyPr/>
                    <a:lstStyle/>
                    <a:p>
                      <a:pPr algn="ctr"/>
                      <a:r>
                        <a:rPr lang="en-US" sz="2800" dirty="0" smtClean="0">
                          <a:solidFill>
                            <a:schemeClr val="tx1"/>
                          </a:solidFill>
                          <a:latin typeface="+mn-lt"/>
                        </a:rPr>
                        <a:t>11-12</a:t>
                      </a:r>
                      <a:endParaRPr lang="en-US" sz="2800" dirty="0">
                        <a:solidFill>
                          <a:schemeClr val="tx1"/>
                        </a:solidFill>
                        <a:latin typeface="+mn-lt"/>
                      </a:endParaRPr>
                    </a:p>
                  </a:txBody>
                  <a:tcPr marL="105059" marR="105059" anchor="ctr">
                    <a:solidFill>
                      <a:schemeClr val="accent6">
                        <a:lumMod val="40000"/>
                        <a:lumOff val="60000"/>
                      </a:schemeClr>
                    </a:solidFill>
                  </a:tcPr>
                </a:tc>
              </a:tr>
              <a:tr h="812800">
                <a:tc>
                  <a:txBody>
                    <a:bodyPr/>
                    <a:lstStyle/>
                    <a:p>
                      <a:r>
                        <a:rPr lang="en-US" sz="2800" dirty="0" smtClean="0">
                          <a:latin typeface="+mn-lt"/>
                        </a:rPr>
                        <a:t>Part</a:t>
                      </a:r>
                      <a:r>
                        <a:rPr lang="en-US" sz="2800" baseline="0" dirty="0" smtClean="0">
                          <a:latin typeface="+mn-lt"/>
                        </a:rPr>
                        <a:t> </a:t>
                      </a:r>
                      <a:r>
                        <a:rPr lang="en-US" sz="2800" dirty="0" smtClean="0">
                          <a:latin typeface="+mn-lt"/>
                        </a:rPr>
                        <a:t>C</a:t>
                      </a:r>
                      <a:endParaRPr lang="en-US" sz="2800" dirty="0">
                        <a:latin typeface="+mn-lt"/>
                      </a:endParaRPr>
                    </a:p>
                  </a:txBody>
                  <a:tcPr marL="105059" marR="105059" anchor="ctr">
                    <a:solidFill>
                      <a:schemeClr val="bg1">
                        <a:alpha val="20000"/>
                      </a:schemeClr>
                    </a:solidFill>
                  </a:tcPr>
                </a:tc>
                <a:tc>
                  <a:txBody>
                    <a:bodyPr/>
                    <a:lstStyle/>
                    <a:p>
                      <a:pPr algn="ctr"/>
                      <a:r>
                        <a:rPr lang="en-US" sz="2800" dirty="0" smtClean="0">
                          <a:latin typeface="+mn-lt"/>
                        </a:rPr>
                        <a:t>19</a:t>
                      </a:r>
                      <a:endParaRPr lang="en-US" sz="2800" dirty="0">
                        <a:latin typeface="+mn-lt"/>
                      </a:endParaRPr>
                    </a:p>
                  </a:txBody>
                  <a:tcPr marL="105059" marR="105059" anchor="ctr">
                    <a:solidFill>
                      <a:schemeClr val="bg1">
                        <a:alpha val="20000"/>
                      </a:schemeClr>
                    </a:solidFill>
                  </a:tcPr>
                </a:tc>
                <a:tc>
                  <a:txBody>
                    <a:bodyPr/>
                    <a:lstStyle/>
                    <a:p>
                      <a:pPr algn="ctr"/>
                      <a:r>
                        <a:rPr lang="en-US" sz="2800" dirty="0" smtClean="0">
                          <a:latin typeface="+mn-lt"/>
                        </a:rPr>
                        <a:t>29</a:t>
                      </a:r>
                      <a:endParaRPr lang="en-US" sz="2800" dirty="0">
                        <a:latin typeface="+mn-lt"/>
                      </a:endParaRPr>
                    </a:p>
                  </a:txBody>
                  <a:tcPr marL="105059" marR="105059" anchor="ctr">
                    <a:solidFill>
                      <a:schemeClr val="bg1">
                        <a:alpha val="20000"/>
                      </a:schemeClr>
                    </a:solidFill>
                  </a:tcPr>
                </a:tc>
                <a:tc>
                  <a:txBody>
                    <a:bodyPr/>
                    <a:lstStyle/>
                    <a:p>
                      <a:pPr algn="ctr"/>
                      <a:r>
                        <a:rPr lang="en-US" sz="2800" dirty="0" smtClean="0">
                          <a:latin typeface="+mn-lt"/>
                        </a:rPr>
                        <a:t>39</a:t>
                      </a:r>
                      <a:endParaRPr lang="en-US" sz="2800" dirty="0">
                        <a:latin typeface="+mn-lt"/>
                      </a:endParaRPr>
                    </a:p>
                  </a:txBody>
                  <a:tcPr marL="105059" marR="105059" anchor="ctr">
                    <a:solidFill>
                      <a:schemeClr val="bg1">
                        <a:alpha val="20000"/>
                      </a:schemeClr>
                    </a:solidFill>
                  </a:tcPr>
                </a:tc>
                <a:tc>
                  <a:txBody>
                    <a:bodyPr/>
                    <a:lstStyle/>
                    <a:p>
                      <a:pPr algn="ctr"/>
                      <a:r>
                        <a:rPr lang="en-US" sz="2800" dirty="0" smtClean="0">
                          <a:latin typeface="+mn-lt"/>
                        </a:rPr>
                        <a:t>33</a:t>
                      </a:r>
                      <a:endParaRPr lang="en-US" sz="2800" dirty="0">
                        <a:latin typeface="+mn-lt"/>
                      </a:endParaRPr>
                    </a:p>
                  </a:txBody>
                  <a:tcPr marL="105059" marR="105059" anchor="ctr">
                    <a:solidFill>
                      <a:schemeClr val="bg1">
                        <a:alpha val="20000"/>
                      </a:schemeClr>
                    </a:solidFill>
                  </a:tcPr>
                </a:tc>
              </a:tr>
              <a:tr h="812800">
                <a:tc>
                  <a:txBody>
                    <a:bodyPr/>
                    <a:lstStyle/>
                    <a:p>
                      <a:r>
                        <a:rPr lang="en-US" sz="2800" dirty="0" smtClean="0">
                          <a:latin typeface="+mn-lt"/>
                        </a:rPr>
                        <a:t>Preschool</a:t>
                      </a:r>
                      <a:endParaRPr lang="en-US" sz="2800" dirty="0">
                        <a:latin typeface="+mn-lt"/>
                      </a:endParaRPr>
                    </a:p>
                  </a:txBody>
                  <a:tcPr marL="105059" marR="105059" anchor="ctr"/>
                </a:tc>
                <a:tc>
                  <a:txBody>
                    <a:bodyPr/>
                    <a:lstStyle/>
                    <a:p>
                      <a:pPr algn="ctr"/>
                      <a:r>
                        <a:rPr lang="en-US" sz="2800" dirty="0" smtClean="0">
                          <a:latin typeface="+mn-lt"/>
                        </a:rPr>
                        <a:t>15</a:t>
                      </a:r>
                      <a:endParaRPr lang="en-US" sz="2800" dirty="0">
                        <a:latin typeface="+mn-lt"/>
                      </a:endParaRPr>
                    </a:p>
                  </a:txBody>
                  <a:tcPr marL="105059" marR="105059" anchor="ctr"/>
                </a:tc>
                <a:tc>
                  <a:txBody>
                    <a:bodyPr/>
                    <a:lstStyle/>
                    <a:p>
                      <a:pPr algn="ctr"/>
                      <a:r>
                        <a:rPr lang="en-US" sz="2800" dirty="0" smtClean="0">
                          <a:latin typeface="+mn-lt"/>
                        </a:rPr>
                        <a:t>33</a:t>
                      </a:r>
                      <a:endParaRPr lang="en-US" sz="2800" dirty="0">
                        <a:latin typeface="+mn-lt"/>
                      </a:endParaRPr>
                    </a:p>
                  </a:txBody>
                  <a:tcPr marL="105059" marR="105059" anchor="ctr"/>
                </a:tc>
                <a:tc>
                  <a:txBody>
                    <a:bodyPr/>
                    <a:lstStyle/>
                    <a:p>
                      <a:pPr algn="ctr"/>
                      <a:r>
                        <a:rPr lang="en-US" sz="2800" dirty="0" smtClean="0">
                          <a:latin typeface="+mn-lt"/>
                        </a:rPr>
                        <a:t>36</a:t>
                      </a:r>
                      <a:endParaRPr lang="en-US" sz="2800" dirty="0">
                        <a:latin typeface="+mn-lt"/>
                      </a:endParaRPr>
                    </a:p>
                  </a:txBody>
                  <a:tcPr marL="105059" marR="105059" anchor="ctr"/>
                </a:tc>
                <a:tc>
                  <a:txBody>
                    <a:bodyPr/>
                    <a:lstStyle/>
                    <a:p>
                      <a:pPr algn="ctr"/>
                      <a:r>
                        <a:rPr lang="en-US" sz="2800" dirty="0" smtClean="0">
                          <a:latin typeface="+mn-lt"/>
                        </a:rPr>
                        <a:t>39</a:t>
                      </a:r>
                      <a:endParaRPr lang="en-US" sz="2800" dirty="0">
                        <a:latin typeface="+mn-lt"/>
                      </a:endParaRPr>
                    </a:p>
                  </a:txBody>
                  <a:tcPr marL="105059" marR="105059" anchor="ctr"/>
                </a:tc>
              </a:tr>
            </a:tbl>
          </a:graphicData>
        </a:graphic>
      </p:graphicFrame>
      <p:sp>
        <p:nvSpPr>
          <p:cNvPr id="3" name="Rectangle 2"/>
          <p:cNvSpPr/>
          <p:nvPr/>
        </p:nvSpPr>
        <p:spPr>
          <a:xfrm>
            <a:off x="304800" y="479461"/>
            <a:ext cx="8991600" cy="615553"/>
          </a:xfrm>
          <a:prstGeom prst="rect">
            <a:avLst/>
          </a:prstGeom>
        </p:spPr>
        <p:txBody>
          <a:bodyPr wrap="square">
            <a:spAutoFit/>
          </a:bodyPr>
          <a:lstStyle/>
          <a:p>
            <a:r>
              <a:rPr lang="en-US" sz="3400" dirty="0"/>
              <a:t>Footnote: We need to improve data quality</a:t>
            </a:r>
          </a:p>
        </p:txBody>
      </p:sp>
    </p:spTree>
    <p:extLst>
      <p:ext uri="{BB962C8B-B14F-4D97-AF65-F5344CB8AC3E}">
        <p14:creationId xmlns:p14="http://schemas.microsoft.com/office/powerpoint/2010/main" val="2606289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DEBD">
            <a:alpha val="63000"/>
          </a:srgb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prstGeom prst="rect">
            <a:avLst/>
          </a:prstGeom>
        </p:spPr>
        <p:txBody>
          <a:bodyPr/>
          <a:lstStyle/>
          <a:p>
            <a:pPr>
              <a:defRPr/>
            </a:pPr>
            <a:r>
              <a:rPr lang="en-US" sz="1200" dirty="0" smtClean="0"/>
              <a:t>Early Childhood Outcomes Center</a:t>
            </a:r>
            <a:endParaRPr lang="en-US" sz="1200" dirty="0"/>
          </a:p>
        </p:txBody>
      </p:sp>
      <p:sp>
        <p:nvSpPr>
          <p:cNvPr id="4" name="Slide Number Placeholder 3"/>
          <p:cNvSpPr>
            <a:spLocks noGrp="1"/>
          </p:cNvSpPr>
          <p:nvPr>
            <p:ph type="sldNum" sz="quarter" idx="12"/>
          </p:nvPr>
        </p:nvSpPr>
        <p:spPr/>
        <p:txBody>
          <a:bodyPr/>
          <a:lstStyle/>
          <a:p>
            <a:pPr>
              <a:defRPr/>
            </a:pPr>
            <a:fld id="{06712D2E-7C77-4AF2-8AD8-5058B673BD74}" type="slidenum">
              <a:rPr lang="en-US" smtClean="0"/>
              <a:pPr>
                <a:defRPr/>
              </a:pPr>
              <a:t>68</a:t>
            </a:fld>
            <a:endParaRPr lang="en-US" dirty="0"/>
          </a:p>
        </p:txBody>
      </p:sp>
      <p:sp>
        <p:nvSpPr>
          <p:cNvPr id="7" name="Content Placeholder 6"/>
          <p:cNvSpPr>
            <a:spLocks noGrp="1"/>
          </p:cNvSpPr>
          <p:nvPr>
            <p:ph idx="4294967295"/>
          </p:nvPr>
        </p:nvSpPr>
        <p:spPr>
          <a:xfrm>
            <a:off x="1905000" y="2743200"/>
            <a:ext cx="6553200" cy="3840163"/>
          </a:xfrm>
          <a:prstGeom prst="rect">
            <a:avLst/>
          </a:prstGeom>
        </p:spPr>
        <p:txBody>
          <a:bodyPr/>
          <a:lstStyle/>
          <a:p>
            <a:pPr marL="0" indent="0" algn="r">
              <a:buNone/>
            </a:pPr>
            <a:r>
              <a:rPr lang="en-US" sz="4000" b="1" dirty="0" smtClean="0">
                <a:solidFill>
                  <a:srgbClr val="C00000"/>
                </a:solidFill>
              </a:rPr>
              <a:t>Using Data to Drive Program Improvement</a:t>
            </a:r>
            <a:endParaRPr lang="en-US" sz="4000" b="1" dirty="0">
              <a:solidFill>
                <a:srgbClr val="C00000"/>
              </a:solidFill>
            </a:endParaRPr>
          </a:p>
        </p:txBody>
      </p:sp>
    </p:spTree>
    <p:extLst>
      <p:ext uri="{BB962C8B-B14F-4D97-AF65-F5344CB8AC3E}">
        <p14:creationId xmlns:p14="http://schemas.microsoft.com/office/powerpoint/2010/main" val="803564049"/>
      </p:ext>
    </p:extLst>
  </p:cSld>
  <p:clrMapOvr>
    <a:masterClrMapping/>
  </p:clrMapOvr>
  <p:transition>
    <p:split orient="ver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362200"/>
            <a:ext cx="2590800" cy="1447800"/>
          </a:xfrm>
          <a:prstGeom prst="roundRect">
            <a:avLst/>
          </a:prstGeom>
          <a:ln/>
        </p:spPr>
        <p:style>
          <a:lnRef idx="0">
            <a:schemeClr val="accent1"/>
          </a:lnRef>
          <a:fillRef idx="3">
            <a:schemeClr val="accent1"/>
          </a:fillRef>
          <a:effectRef idx="3">
            <a:schemeClr val="accent1"/>
          </a:effectRef>
          <a:fontRef idx="minor">
            <a:schemeClr val="lt1"/>
          </a:fontRef>
        </p:style>
        <p:txBody>
          <a:bodyPr/>
          <a:lstStyle/>
          <a:p>
            <a:pPr marL="0" indent="0" algn="ctr">
              <a:buNone/>
            </a:pPr>
            <a:r>
              <a:rPr lang="en-US" sz="2800" dirty="0" smtClean="0"/>
              <a:t>Building measurement system</a:t>
            </a:r>
          </a:p>
        </p:txBody>
      </p:sp>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69</a:t>
            </a:fld>
            <a:endParaRPr lang="en-US" dirty="0"/>
          </a:p>
        </p:txBody>
      </p:sp>
      <p:sp>
        <p:nvSpPr>
          <p:cNvPr id="5" name="Footer Placeholder 4"/>
          <p:cNvSpPr>
            <a:spLocks noGrp="1"/>
          </p:cNvSpPr>
          <p:nvPr>
            <p:ph type="ftr" sz="quarter" idx="4294967295"/>
          </p:nvPr>
        </p:nvSpPr>
        <p:spPr>
          <a:xfrm>
            <a:off x="304799" y="6354764"/>
            <a:ext cx="2746375" cy="245824"/>
          </a:xfrm>
          <a:prstGeom prst="rect">
            <a:avLst/>
          </a:prstGeom>
        </p:spPr>
        <p:txBody>
          <a:bodyPr/>
          <a:lstStyle/>
          <a:p>
            <a:pPr>
              <a:defRPr/>
            </a:pPr>
            <a:r>
              <a:rPr lang="en-US" sz="1200" dirty="0" smtClean="0"/>
              <a:t>Early Childhood Outcomes Center</a:t>
            </a:r>
            <a:endParaRPr lang="en-US" sz="1200" dirty="0"/>
          </a:p>
        </p:txBody>
      </p:sp>
      <p:sp>
        <p:nvSpPr>
          <p:cNvPr id="6" name="TextBox 5"/>
          <p:cNvSpPr txBox="1"/>
          <p:nvPr/>
        </p:nvSpPr>
        <p:spPr>
          <a:xfrm>
            <a:off x="3200400" y="3429000"/>
            <a:ext cx="2590800" cy="1532334"/>
          </a:xfrm>
          <a:prstGeom prst="round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dirty="0" smtClean="0">
                <a:solidFill>
                  <a:schemeClr val="accent3">
                    <a:lumMod val="85000"/>
                  </a:schemeClr>
                </a:solidFill>
              </a:rPr>
              <a:t>Using data to improve programs</a:t>
            </a:r>
            <a:endParaRPr lang="en-US" sz="2800" dirty="0">
              <a:solidFill>
                <a:schemeClr val="accent3">
                  <a:lumMod val="85000"/>
                </a:schemeClr>
              </a:solidFill>
            </a:endParaRPr>
          </a:p>
        </p:txBody>
      </p:sp>
      <p:sp>
        <p:nvSpPr>
          <p:cNvPr id="7" name="TextBox 6"/>
          <p:cNvSpPr txBox="1"/>
          <p:nvPr/>
        </p:nvSpPr>
        <p:spPr>
          <a:xfrm>
            <a:off x="6019800" y="3962400"/>
            <a:ext cx="2590800" cy="2485787"/>
          </a:xfrm>
          <a:prstGeom prst="roundRect">
            <a:avLst/>
          </a:prstGeom>
          <a:solidFill>
            <a:srgbClr val="EABC68"/>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800" dirty="0" smtClean="0">
                <a:solidFill>
                  <a:schemeClr val="accent6">
                    <a:lumMod val="50000"/>
                  </a:schemeClr>
                </a:solidFill>
              </a:rPr>
              <a:t>Implementing and sustaining quality practices</a:t>
            </a:r>
            <a:endParaRPr lang="en-US" sz="2800" dirty="0">
              <a:solidFill>
                <a:schemeClr val="accent6">
                  <a:lumMod val="50000"/>
                </a:schemeClr>
              </a:solidFill>
            </a:endParaRPr>
          </a:p>
        </p:txBody>
      </p:sp>
    </p:spTree>
    <p:extLst>
      <p:ext uri="{BB962C8B-B14F-4D97-AF65-F5344CB8AC3E}">
        <p14:creationId xmlns:p14="http://schemas.microsoft.com/office/powerpoint/2010/main" val="2040965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mj-lt"/>
              </a:rPr>
              <a:t>Poverty and Brain Development</a:t>
            </a:r>
            <a:r>
              <a:rPr lang="en-US" dirty="0" smtClean="0"/>
              <a:t>	</a:t>
            </a:r>
            <a:endParaRPr lang="en-US" dirty="0"/>
          </a:p>
        </p:txBody>
      </p:sp>
      <p:sp>
        <p:nvSpPr>
          <p:cNvPr id="7" name="Content Placeholder 6"/>
          <p:cNvSpPr>
            <a:spLocks noGrp="1"/>
          </p:cNvSpPr>
          <p:nvPr>
            <p:ph idx="1"/>
          </p:nvPr>
        </p:nvSpPr>
        <p:spPr/>
        <p:txBody>
          <a:bodyPr/>
          <a:lstStyle/>
          <a:p>
            <a:r>
              <a:rPr lang="en-US" dirty="0" smtClean="0">
                <a:latin typeface="+mn-lt"/>
              </a:rPr>
              <a:t>Poverty reduces brain volume.</a:t>
            </a:r>
          </a:p>
          <a:p>
            <a:r>
              <a:rPr lang="en-US" dirty="0">
                <a:latin typeface="+mn-lt"/>
              </a:rPr>
              <a:t>Poverty was associated with smaller white and cortical gray matter </a:t>
            </a:r>
            <a:r>
              <a:rPr lang="en-US" dirty="0" smtClean="0">
                <a:latin typeface="+mn-lt"/>
              </a:rPr>
              <a:t>and hippocampal </a:t>
            </a:r>
            <a:r>
              <a:rPr lang="en-US" dirty="0">
                <a:latin typeface="+mn-lt"/>
              </a:rPr>
              <a:t>and amygdala </a:t>
            </a:r>
            <a:r>
              <a:rPr lang="en-US" dirty="0" smtClean="0">
                <a:latin typeface="+mn-lt"/>
              </a:rPr>
              <a:t>volumes in children. </a:t>
            </a:r>
          </a:p>
          <a:p>
            <a:r>
              <a:rPr lang="en-US" dirty="0" smtClean="0">
                <a:latin typeface="+mn-lt"/>
              </a:rPr>
              <a:t>The </a:t>
            </a:r>
            <a:r>
              <a:rPr lang="en-US" dirty="0">
                <a:latin typeface="+mn-lt"/>
              </a:rPr>
              <a:t>effects of poverty on </a:t>
            </a:r>
            <a:r>
              <a:rPr lang="en-US" dirty="0" smtClean="0">
                <a:latin typeface="+mn-lt"/>
              </a:rPr>
              <a:t>brain </a:t>
            </a:r>
            <a:r>
              <a:rPr lang="en-US" dirty="0">
                <a:latin typeface="+mn-lt"/>
              </a:rPr>
              <a:t>volume </a:t>
            </a:r>
            <a:r>
              <a:rPr lang="en-US" dirty="0" smtClean="0">
                <a:latin typeface="+mn-lt"/>
              </a:rPr>
              <a:t>were mediated </a:t>
            </a:r>
            <a:r>
              <a:rPr lang="en-US" dirty="0">
                <a:latin typeface="+mn-lt"/>
              </a:rPr>
              <a:t>by caregiving support/hostility </a:t>
            </a:r>
            <a:r>
              <a:rPr lang="en-US" dirty="0" smtClean="0">
                <a:latin typeface="+mn-lt"/>
              </a:rPr>
              <a:t>and </a:t>
            </a:r>
            <a:r>
              <a:rPr lang="en-US" dirty="0">
                <a:latin typeface="+mn-lt"/>
              </a:rPr>
              <a:t>stressful life </a:t>
            </a:r>
            <a:r>
              <a:rPr lang="en-US" dirty="0" smtClean="0">
                <a:latin typeface="+mn-lt"/>
              </a:rPr>
              <a:t>events.</a:t>
            </a:r>
          </a:p>
          <a:p>
            <a:pPr marL="0" indent="0">
              <a:buNone/>
            </a:pPr>
            <a:r>
              <a:rPr lang="en-US" sz="2400" dirty="0" smtClean="0">
                <a:latin typeface="+mn-lt"/>
              </a:rPr>
              <a:t>(JAMA Pediatrics</a:t>
            </a:r>
            <a:r>
              <a:rPr lang="en-US" sz="2400" dirty="0">
                <a:latin typeface="+mn-lt"/>
              </a:rPr>
              <a:t>, October </a:t>
            </a:r>
            <a:r>
              <a:rPr lang="en-US" sz="2400" dirty="0" smtClean="0">
                <a:latin typeface="+mn-lt"/>
              </a:rPr>
              <a:t>2013)</a:t>
            </a:r>
            <a:endParaRPr lang="en-US" sz="2400" dirty="0">
              <a:latin typeface="+mn-lt"/>
            </a:endParaRPr>
          </a:p>
          <a:p>
            <a:endParaRPr lang="en-US" sz="2400" dirty="0">
              <a:latin typeface="+mn-lt"/>
            </a:endParaRPr>
          </a:p>
        </p:txBody>
      </p:sp>
      <p:sp>
        <p:nvSpPr>
          <p:cNvPr id="4" name="Slide Number Placeholder 3"/>
          <p:cNvSpPr>
            <a:spLocks noGrp="1"/>
          </p:cNvSpPr>
          <p:nvPr>
            <p:ph type="sldNum" sz="quarter" idx="10"/>
          </p:nvPr>
        </p:nvSpPr>
        <p:spPr/>
        <p:txBody>
          <a:bodyPr/>
          <a:lstStyle/>
          <a:p>
            <a:pPr>
              <a:defRPr/>
            </a:pPr>
            <a:fld id="{97F6DFCE-9B41-43B5-98A1-8D4D43BFA876}" type="slidenum">
              <a:rPr lang="en-US" smtClean="0"/>
              <a:pPr>
                <a:defRPr/>
              </a:pPr>
              <a:t>7</a:t>
            </a:fld>
            <a:endParaRPr lang="en-US" dirty="0"/>
          </a:p>
        </p:txBody>
      </p:sp>
    </p:spTree>
    <p:extLst>
      <p:ext uri="{BB962C8B-B14F-4D97-AF65-F5344CB8AC3E}">
        <p14:creationId xmlns:p14="http://schemas.microsoft.com/office/powerpoint/2010/main" val="1334880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155575" y="6354763"/>
            <a:ext cx="2895600" cy="365125"/>
          </a:xfrm>
          <a:prstGeom prst="rect">
            <a:avLst/>
          </a:prstGeom>
        </p:spPr>
        <p:txBody>
          <a:bodyPr/>
          <a:lstStyle/>
          <a:p>
            <a:pPr>
              <a:defRPr/>
            </a:pPr>
            <a:r>
              <a:rPr lang="en-US"/>
              <a:t>Early Childhood Outcomes Center</a:t>
            </a:r>
            <a:endParaRPr lang="en-US">
              <a:latin typeface="Arial" charset="0"/>
            </a:endParaRPr>
          </a:p>
        </p:txBody>
      </p:sp>
      <p:sp>
        <p:nvSpPr>
          <p:cNvPr id="38915" name="Slide Number Placeholder 5"/>
          <p:cNvSpPr>
            <a:spLocks noGrp="1"/>
          </p:cNvSpPr>
          <p:nvPr>
            <p:ph type="sldNum" sz="quarter" idx="4294967295"/>
          </p:nvPr>
        </p:nvSpPr>
        <p:spPr>
          <a:xfrm>
            <a:off x="7543800" y="6324600"/>
            <a:ext cx="1371600" cy="457200"/>
          </a:xfrm>
          <a:prstGeom prst="rect">
            <a:avLst/>
          </a:prstGeom>
          <a:noFill/>
        </p:spPr>
        <p:txBody>
          <a:bodyPr/>
          <a:lstStyle/>
          <a:p>
            <a:fld id="{AD3DD4C3-DFD4-4A23-B00D-D278F9880FD2}" type="slidenum">
              <a:rPr lang="en-US" sz="2000" smtClean="0"/>
              <a:pPr/>
              <a:t>70</a:t>
            </a:fld>
            <a:endParaRPr lang="en-US" sz="2000" dirty="0" smtClean="0"/>
          </a:p>
        </p:txBody>
      </p:sp>
      <p:sp>
        <p:nvSpPr>
          <p:cNvPr id="1115138" name="Rectangle 2"/>
          <p:cNvSpPr>
            <a:spLocks noGrp="1" noChangeArrowheads="1"/>
          </p:cNvSpPr>
          <p:nvPr>
            <p:ph type="title"/>
          </p:nvPr>
        </p:nvSpPr>
        <p:spPr>
          <a:xfrm>
            <a:off x="457200" y="228600"/>
            <a:ext cx="8077200" cy="1143000"/>
          </a:xfrm>
        </p:spPr>
        <p:txBody>
          <a:bodyPr/>
          <a:lstStyle/>
          <a:p>
            <a:pPr eaLnBrk="1" hangingPunct="1">
              <a:defRPr/>
            </a:pPr>
            <a:r>
              <a:rPr lang="en-US" sz="3200" dirty="0" smtClean="0">
                <a:latin typeface="+mj-lt"/>
              </a:rPr>
              <a:t>Working Assumptions for Program Improvement</a:t>
            </a:r>
          </a:p>
        </p:txBody>
      </p:sp>
      <p:sp>
        <p:nvSpPr>
          <p:cNvPr id="38917" name="Rectangle 3"/>
          <p:cNvSpPr>
            <a:spLocks noGrp="1" noChangeArrowheads="1"/>
          </p:cNvSpPr>
          <p:nvPr>
            <p:ph type="body" idx="1"/>
          </p:nvPr>
        </p:nvSpPr>
        <p:spPr>
          <a:xfrm>
            <a:off x="533400" y="2590800"/>
            <a:ext cx="8229600" cy="4114800"/>
          </a:xfrm>
        </p:spPr>
        <p:txBody>
          <a:bodyPr/>
          <a:lstStyle/>
          <a:p>
            <a:pPr eaLnBrk="1" hangingPunct="1">
              <a:lnSpc>
                <a:spcPct val="90000"/>
              </a:lnSpc>
            </a:pPr>
            <a:r>
              <a:rPr lang="en-US" sz="3000" dirty="0" smtClean="0">
                <a:latin typeface="+mn-lt"/>
              </a:rPr>
              <a:t>There are high quality services and programs.  </a:t>
            </a:r>
          </a:p>
          <a:p>
            <a:pPr eaLnBrk="1" hangingPunct="1">
              <a:lnSpc>
                <a:spcPct val="90000"/>
              </a:lnSpc>
            </a:pPr>
            <a:r>
              <a:rPr lang="en-US" sz="3000" dirty="0" smtClean="0">
                <a:latin typeface="+mn-lt"/>
              </a:rPr>
              <a:t>There are [a few/some/many] children who are not getting the most appropriate services and programs for their needs.</a:t>
            </a:r>
          </a:p>
          <a:p>
            <a:pPr eaLnBrk="1" hangingPunct="1">
              <a:lnSpc>
                <a:spcPct val="90000"/>
              </a:lnSpc>
            </a:pPr>
            <a:r>
              <a:rPr lang="en-US" sz="3000" dirty="0" smtClean="0">
                <a:latin typeface="+mn-lt"/>
              </a:rPr>
              <a:t>If we can identify problems and find ways to improve their services/programs, these children will experience better outcomes.</a:t>
            </a:r>
          </a:p>
        </p:txBody>
      </p:sp>
    </p:spTree>
    <p:extLst>
      <p:ext uri="{BB962C8B-B14F-4D97-AF65-F5344CB8AC3E}">
        <p14:creationId xmlns:p14="http://schemas.microsoft.com/office/powerpoint/2010/main" val="2844671400"/>
      </p:ext>
    </p:extLst>
  </p:cSld>
  <p:clrMapOvr>
    <a:masterClrMapping/>
  </p:clrMapOvr>
  <p:transition>
    <p:split orient="ver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 you know….</a:t>
            </a:r>
            <a:endParaRPr lang="en-US" dirty="0"/>
          </a:p>
        </p:txBody>
      </p:sp>
      <p:sp>
        <p:nvSpPr>
          <p:cNvPr id="6" name="Content Placeholder 2"/>
          <p:cNvSpPr>
            <a:spLocks noGrp="1"/>
          </p:cNvSpPr>
          <p:nvPr>
            <p:ph idx="1"/>
          </p:nvPr>
        </p:nvSpPr>
        <p:spPr>
          <a:xfrm>
            <a:off x="304800" y="2438400"/>
            <a:ext cx="8610600" cy="3840163"/>
          </a:xfrm>
        </p:spPr>
        <p:txBody>
          <a:bodyPr/>
          <a:lstStyle/>
          <a:p>
            <a:pPr lvl="1"/>
            <a:r>
              <a:rPr lang="en-US" dirty="0" smtClean="0"/>
              <a:t>Who is being served in your EI and ECSE program?</a:t>
            </a:r>
          </a:p>
          <a:p>
            <a:pPr lvl="1"/>
            <a:r>
              <a:rPr lang="en-US" dirty="0" smtClean="0"/>
              <a:t>How they differ from who was served last year?</a:t>
            </a:r>
          </a:p>
          <a:p>
            <a:pPr lvl="1"/>
            <a:r>
              <a:rPr lang="en-US" dirty="0" smtClean="0"/>
              <a:t>The average age at entry this year? Last year?</a:t>
            </a:r>
          </a:p>
          <a:p>
            <a:pPr lvl="1"/>
            <a:r>
              <a:rPr lang="en-US" dirty="0" smtClean="0"/>
              <a:t>The average length of time in program?</a:t>
            </a:r>
          </a:p>
          <a:p>
            <a:pPr lvl="1"/>
            <a:r>
              <a:rPr lang="en-US" dirty="0" smtClean="0"/>
              <a:t>The % of children who do not need special education after they leave the program?</a:t>
            </a:r>
            <a:endParaRPr lang="en-US" dirty="0"/>
          </a:p>
        </p:txBody>
      </p:sp>
      <p:sp>
        <p:nvSpPr>
          <p:cNvPr id="4" name="Slide Number Placeholder 3"/>
          <p:cNvSpPr>
            <a:spLocks noGrp="1"/>
          </p:cNvSpPr>
          <p:nvPr>
            <p:ph type="sldNum" sz="quarter" idx="10"/>
          </p:nvPr>
        </p:nvSpPr>
        <p:spPr/>
        <p:txBody>
          <a:bodyPr/>
          <a:lstStyle/>
          <a:p>
            <a:pPr>
              <a:defRPr/>
            </a:pPr>
            <a:fld id="{692C6903-1743-4F66-A1E1-8E479C64374E}" type="slidenum">
              <a:rPr lang="en-US" smtClean="0"/>
              <a:pPr>
                <a:defRPr/>
              </a:pPr>
              <a:t>71</a:t>
            </a:fld>
            <a:endParaRPr lang="en-US" dirty="0"/>
          </a:p>
        </p:txBody>
      </p:sp>
      <p:sp>
        <p:nvSpPr>
          <p:cNvPr id="5" name="Footer Placeholder 4"/>
          <p:cNvSpPr>
            <a:spLocks noGrp="1"/>
          </p:cNvSpPr>
          <p:nvPr>
            <p:ph type="ftr" sz="quarter" idx="4294967295"/>
          </p:nvPr>
        </p:nvSpPr>
        <p:spPr>
          <a:xfrm>
            <a:off x="0" y="6356350"/>
            <a:ext cx="2895600" cy="365125"/>
          </a:xfrm>
          <a:prstGeom prst="rect">
            <a:avLst/>
          </a:prstGeom>
        </p:spPr>
        <p:txBody>
          <a:bodyPr/>
          <a:lstStyle/>
          <a:p>
            <a:pPr>
              <a:defRPr/>
            </a:pPr>
            <a:r>
              <a:rPr lang="en-US" sz="1200" dirty="0" smtClean="0"/>
              <a:t>Early Childhood Outcomes Center</a:t>
            </a:r>
            <a:endParaRPr lang="en-US" sz="1200" dirty="0"/>
          </a:p>
        </p:txBody>
      </p:sp>
    </p:spTree>
    <p:extLst>
      <p:ext uri="{BB962C8B-B14F-4D97-AF65-F5344CB8AC3E}">
        <p14:creationId xmlns:p14="http://schemas.microsoft.com/office/powerpoint/2010/main" val="2922918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Which group of children in your program has the best outcomes?  The poorest outcomes?</a:t>
            </a:r>
          </a:p>
          <a:p>
            <a:r>
              <a:rPr lang="en-US" dirty="0" smtClean="0"/>
              <a:t>Among children with similar characteristics at entry, which children did especially well?  Were there program characteristics associated with their good outcomes?</a:t>
            </a:r>
            <a:endParaRPr lang="en-US" dirty="0"/>
          </a:p>
        </p:txBody>
      </p:sp>
      <p:sp>
        <p:nvSpPr>
          <p:cNvPr id="4" name="Slide Number Placeholder 3"/>
          <p:cNvSpPr>
            <a:spLocks noGrp="1"/>
          </p:cNvSpPr>
          <p:nvPr>
            <p:ph type="sldNum" sz="quarter" idx="10"/>
          </p:nvPr>
        </p:nvSpPr>
        <p:spPr/>
        <p:txBody>
          <a:bodyPr/>
          <a:lstStyle/>
          <a:p>
            <a:pPr>
              <a:defRPr/>
            </a:pPr>
            <a:fld id="{06712D2E-7C77-4AF2-8AD8-5058B673BD74}" type="slidenum">
              <a:rPr lang="en-US" smtClean="0"/>
              <a:pPr>
                <a:defRPr/>
              </a:pPr>
              <a:t>72</a:t>
            </a:fld>
            <a:endParaRPr lang="en-US" dirty="0"/>
          </a:p>
        </p:txBody>
      </p:sp>
      <p:sp>
        <p:nvSpPr>
          <p:cNvPr id="5" name="Footer Placeholder 4"/>
          <p:cNvSpPr>
            <a:spLocks noGrp="1"/>
          </p:cNvSpPr>
          <p:nvPr>
            <p:ph type="ftr" sz="quarter" idx="4294967295"/>
          </p:nvPr>
        </p:nvSpPr>
        <p:spPr>
          <a:xfrm>
            <a:off x="0" y="6172200"/>
            <a:ext cx="2895600" cy="365125"/>
          </a:xfrm>
          <a:prstGeom prst="rect">
            <a:avLst/>
          </a:prstGeom>
        </p:spPr>
        <p:txBody>
          <a:bodyPr/>
          <a:lstStyle/>
          <a:p>
            <a:pPr>
              <a:defRPr/>
            </a:pPr>
            <a:r>
              <a:rPr lang="en-US" sz="1200" dirty="0" smtClean="0"/>
              <a:t>Early Childhood Outcomes Center</a:t>
            </a:r>
            <a:endParaRPr lang="en-US" sz="1200" dirty="0"/>
          </a:p>
        </p:txBody>
      </p:sp>
    </p:spTree>
    <p:extLst>
      <p:ext uri="{BB962C8B-B14F-4D97-AF65-F5344CB8AC3E}">
        <p14:creationId xmlns:p14="http://schemas.microsoft.com/office/powerpoint/2010/main" val="3257803815"/>
      </p:ext>
    </p:extLst>
  </p:cSld>
  <p:clrMapOvr>
    <a:masterClrMapping/>
  </p:clrMapOvr>
  <p:transition>
    <p:split orient="ver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198" y="3276600"/>
            <a:ext cx="8229600" cy="3840163"/>
          </a:xfrm>
        </p:spPr>
        <p:txBody>
          <a:bodyPr/>
          <a:lstStyle/>
          <a:p>
            <a:r>
              <a:rPr lang="en-US" dirty="0" smtClean="0"/>
              <a:t>Who is looking at your district data on 3-5 years?</a:t>
            </a:r>
          </a:p>
          <a:p>
            <a:r>
              <a:rPr lang="en-US" dirty="0" smtClean="0"/>
              <a:t>What do you know about their outcomes?</a:t>
            </a:r>
          </a:p>
          <a:p>
            <a:r>
              <a:rPr lang="en-US" dirty="0" smtClean="0"/>
              <a:t>How can you use data to improve their services and programs?</a:t>
            </a:r>
            <a:endParaRPr lang="en-US" dirty="0"/>
          </a:p>
        </p:txBody>
      </p:sp>
      <p:sp>
        <p:nvSpPr>
          <p:cNvPr id="4" name="Slide Number Placeholder 3"/>
          <p:cNvSpPr>
            <a:spLocks noGrp="1"/>
          </p:cNvSpPr>
          <p:nvPr>
            <p:ph type="sldNum" sz="quarter" idx="10"/>
          </p:nvPr>
        </p:nvSpPr>
        <p:spPr/>
        <p:txBody>
          <a:bodyPr/>
          <a:lstStyle/>
          <a:p>
            <a:pPr>
              <a:defRPr/>
            </a:pPr>
            <a:fld id="{C98F68AA-35BB-4185-9B0E-39E6B2692DDD}" type="slidenum">
              <a:rPr lang="en-US" smtClean="0"/>
              <a:pPr>
                <a:defRPr/>
              </a:pPr>
              <a:t>73</a:t>
            </a:fld>
            <a:endParaRPr lang="en-US"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8" y="381000"/>
            <a:ext cx="3165417" cy="2514600"/>
          </a:xfrm>
          <a:prstGeom prst="rect">
            <a:avLst/>
          </a:prstGeom>
          <a:noFill/>
          <a:ln w="50800">
            <a:solidFill>
              <a:schemeClr val="accent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199153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4000" dirty="0" smtClean="0"/>
              <a:t>Continuous Program Improvement</a:t>
            </a:r>
            <a:endParaRPr lang="en-US" sz="4000" dirty="0"/>
          </a:p>
        </p:txBody>
      </p:sp>
      <p:sp>
        <p:nvSpPr>
          <p:cNvPr id="17411" name="Text Box 3"/>
          <p:cNvSpPr txBox="1">
            <a:spLocks noChangeArrowheads="1"/>
          </p:cNvSpPr>
          <p:nvPr/>
        </p:nvSpPr>
        <p:spPr bwMode="auto">
          <a:xfrm>
            <a:off x="5562600" y="3886200"/>
            <a:ext cx="3124200" cy="523220"/>
          </a:xfrm>
          <a:prstGeom prst="rect">
            <a:avLst/>
          </a:prstGeom>
          <a:solidFill>
            <a:srgbClr val="FFFF66"/>
          </a:solidFill>
          <a:ln w="38100">
            <a:solidFill>
              <a:srgbClr val="E1771F"/>
            </a:solidFill>
            <a:miter lim="800000"/>
            <a:headEnd/>
            <a:tailEnd/>
          </a:ln>
          <a:effectLst/>
        </p:spPr>
        <p:txBody>
          <a:bodyPr>
            <a:spAutoFit/>
          </a:bodyPr>
          <a:lstStyle/>
          <a:p>
            <a:pPr marL="342900" indent="-342900" algn="ctr" eaLnBrk="0" hangingPunct="0"/>
            <a:r>
              <a:rPr lang="en-US" sz="2800" b="1" dirty="0">
                <a:solidFill>
                  <a:srgbClr val="002EC0"/>
                </a:solidFill>
              </a:rPr>
              <a:t>Plan (vision) </a:t>
            </a:r>
          </a:p>
        </p:txBody>
      </p:sp>
      <p:sp>
        <p:nvSpPr>
          <p:cNvPr id="17412" name="Text Box 4"/>
          <p:cNvSpPr txBox="1">
            <a:spLocks noChangeArrowheads="1"/>
          </p:cNvSpPr>
          <p:nvPr/>
        </p:nvSpPr>
        <p:spPr bwMode="auto">
          <a:xfrm>
            <a:off x="3352800" y="5767387"/>
            <a:ext cx="2133600" cy="557213"/>
          </a:xfrm>
          <a:prstGeom prst="rect">
            <a:avLst/>
          </a:prstGeom>
          <a:solidFill>
            <a:srgbClr val="FFFF66"/>
          </a:solidFill>
          <a:ln w="38100">
            <a:solidFill>
              <a:srgbClr val="E1771F"/>
            </a:solidFill>
            <a:miter lim="800000"/>
            <a:headEnd/>
            <a:tailEnd/>
          </a:ln>
          <a:effectLst/>
        </p:spPr>
        <p:txBody>
          <a:bodyPr>
            <a:spAutoFit/>
          </a:bodyPr>
          <a:lstStyle/>
          <a:p>
            <a:pPr eaLnBrk="0" hangingPunct="0">
              <a:spcBef>
                <a:spcPct val="50000"/>
              </a:spcBef>
            </a:pPr>
            <a:r>
              <a:rPr lang="en-US" sz="2800" b="1" dirty="0">
                <a:solidFill>
                  <a:srgbClr val="002EC0"/>
                </a:solidFill>
              </a:rPr>
              <a:t>Implement</a:t>
            </a:r>
          </a:p>
        </p:txBody>
      </p:sp>
      <p:sp>
        <p:nvSpPr>
          <p:cNvPr id="17413" name="Text Box 5"/>
          <p:cNvSpPr txBox="1">
            <a:spLocks noChangeArrowheads="1"/>
          </p:cNvSpPr>
          <p:nvPr/>
        </p:nvSpPr>
        <p:spPr bwMode="auto">
          <a:xfrm>
            <a:off x="1143000" y="3200400"/>
            <a:ext cx="1905000" cy="2123658"/>
          </a:xfrm>
          <a:prstGeom prst="rect">
            <a:avLst/>
          </a:prstGeom>
          <a:solidFill>
            <a:srgbClr val="FFFF66"/>
          </a:solidFill>
          <a:ln w="38100">
            <a:solidFill>
              <a:srgbClr val="E1771F"/>
            </a:solidFill>
            <a:miter lim="800000"/>
            <a:headEnd/>
            <a:tailEnd/>
          </a:ln>
          <a:effectLst/>
        </p:spPr>
        <p:txBody>
          <a:bodyPr>
            <a:spAutoFit/>
          </a:bodyPr>
          <a:lstStyle/>
          <a:p>
            <a:pPr algn="ctr" eaLnBrk="0" hangingPunct="0"/>
            <a:r>
              <a:rPr lang="en-US" sz="2800" b="1" dirty="0">
                <a:solidFill>
                  <a:srgbClr val="002EC0"/>
                </a:solidFill>
              </a:rPr>
              <a:t>Check</a:t>
            </a:r>
          </a:p>
          <a:p>
            <a:pPr algn="ctr" eaLnBrk="0" hangingPunct="0"/>
            <a:r>
              <a:rPr lang="en-US" sz="2400" b="1" dirty="0">
                <a:solidFill>
                  <a:srgbClr val="002EC0"/>
                </a:solidFill>
              </a:rPr>
              <a:t>(Collect and analyze data</a:t>
            </a:r>
            <a:r>
              <a:rPr lang="en-US" b="1" dirty="0">
                <a:solidFill>
                  <a:srgbClr val="002EC0"/>
                </a:solidFill>
              </a:rPr>
              <a:t>)</a:t>
            </a:r>
          </a:p>
        </p:txBody>
      </p:sp>
      <p:sp>
        <p:nvSpPr>
          <p:cNvPr id="17414" name="Text Box 6"/>
          <p:cNvSpPr txBox="1">
            <a:spLocks noChangeArrowheads="1"/>
          </p:cNvSpPr>
          <p:nvPr/>
        </p:nvSpPr>
        <p:spPr bwMode="auto">
          <a:xfrm>
            <a:off x="3352800" y="1524000"/>
            <a:ext cx="2209800" cy="1631216"/>
          </a:xfrm>
          <a:prstGeom prst="rect">
            <a:avLst/>
          </a:prstGeom>
          <a:solidFill>
            <a:srgbClr val="FFFF66"/>
          </a:solidFill>
          <a:ln w="38100">
            <a:solidFill>
              <a:srgbClr val="E1771F"/>
            </a:solidFill>
            <a:miter lim="800000"/>
            <a:headEnd/>
            <a:tailEnd/>
          </a:ln>
          <a:effectLst/>
        </p:spPr>
        <p:txBody>
          <a:bodyPr>
            <a:spAutoFit/>
          </a:bodyPr>
          <a:lstStyle/>
          <a:p>
            <a:pPr algn="ctr" eaLnBrk="0" hangingPunct="0"/>
            <a:r>
              <a:rPr lang="en-US" sz="2800" b="1" dirty="0">
                <a:solidFill>
                  <a:srgbClr val="002EC0"/>
                </a:solidFill>
              </a:rPr>
              <a:t>Reflect</a:t>
            </a:r>
          </a:p>
          <a:p>
            <a:pPr algn="ctr" eaLnBrk="0" hangingPunct="0"/>
            <a:r>
              <a:rPr lang="en-US" sz="2400" b="1" dirty="0">
                <a:solidFill>
                  <a:srgbClr val="002EC0"/>
                </a:solidFill>
              </a:rPr>
              <a:t>Are we where we want to be?</a:t>
            </a:r>
          </a:p>
        </p:txBody>
      </p:sp>
      <p:sp>
        <p:nvSpPr>
          <p:cNvPr id="17415" name="AutoShape 7"/>
          <p:cNvSpPr>
            <a:spLocks noChangeArrowheads="1"/>
          </p:cNvSpPr>
          <p:nvPr/>
        </p:nvSpPr>
        <p:spPr bwMode="auto">
          <a:xfrm rot="5400000">
            <a:off x="6057900" y="2247900"/>
            <a:ext cx="914400" cy="9906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17416" name="AutoShape 8"/>
          <p:cNvSpPr>
            <a:spLocks noChangeArrowheads="1"/>
          </p:cNvSpPr>
          <p:nvPr/>
        </p:nvSpPr>
        <p:spPr bwMode="auto">
          <a:xfrm rot="16200000">
            <a:off x="1866900" y="5372100"/>
            <a:ext cx="914400" cy="9906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17417" name="AutoShape 9"/>
          <p:cNvSpPr>
            <a:spLocks noChangeArrowheads="1"/>
          </p:cNvSpPr>
          <p:nvPr/>
        </p:nvSpPr>
        <p:spPr bwMode="auto">
          <a:xfrm rot="10800000">
            <a:off x="6096000" y="5181600"/>
            <a:ext cx="914400" cy="9906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16" name="AutoShape 7"/>
          <p:cNvSpPr>
            <a:spLocks noChangeArrowheads="1"/>
          </p:cNvSpPr>
          <p:nvPr/>
        </p:nvSpPr>
        <p:spPr bwMode="auto">
          <a:xfrm>
            <a:off x="2057400" y="2057400"/>
            <a:ext cx="914400" cy="9906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1395645899"/>
      </p:ext>
    </p:extLst>
  </p:cSld>
  <p:clrMapOvr>
    <a:masterClrMapping/>
  </p:clrMapOvr>
  <p:transition>
    <p:split orient="ver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7"/>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r">
              <a:defRPr/>
            </a:pPr>
            <a:fld id="{BC68C624-78CD-465E-9B63-702DF4E1A0A6}" type="slidenum">
              <a:rPr lang="en-US" sz="1200" smtClean="0">
                <a:solidFill>
                  <a:srgbClr val="000099"/>
                </a:solidFill>
              </a:rPr>
              <a:pPr algn="r">
                <a:defRPr/>
              </a:pPr>
              <a:t>75</a:t>
            </a:fld>
            <a:endParaRPr lang="en-US" sz="1200" smtClean="0">
              <a:solidFill>
                <a:srgbClr val="000099"/>
              </a:solidFill>
            </a:endParaRPr>
          </a:p>
        </p:txBody>
      </p:sp>
      <p:sp>
        <p:nvSpPr>
          <p:cNvPr id="130051" name="Rectangle 3"/>
          <p:cNvSpPr>
            <a:spLocks noGrp="1" noChangeArrowheads="1"/>
          </p:cNvSpPr>
          <p:nvPr>
            <p:ph type="body" sz="half" idx="4294967295"/>
          </p:nvPr>
        </p:nvSpPr>
        <p:spPr bwMode="auto">
          <a:xfrm>
            <a:off x="0" y="2209800"/>
            <a:ext cx="3697288" cy="4114800"/>
          </a:xfrm>
          <a:prstGeom prst="rect">
            <a:avLst/>
          </a:prstGeom>
          <a:noFill/>
          <a:ln>
            <a:miter lim="800000"/>
            <a:headEnd/>
            <a:tailEnd/>
          </a:ln>
        </p:spPr>
        <p:txBody>
          <a:bodyPr/>
          <a:lstStyle/>
          <a:p>
            <a:pPr eaLnBrk="1" hangingPunct="1"/>
            <a:endParaRPr lang="en-US" sz="1200" dirty="0" smtClean="0">
              <a:latin typeface="Calisto MT" pitchFamily="18" charset="0"/>
            </a:endParaRPr>
          </a:p>
          <a:p>
            <a:pPr eaLnBrk="1" hangingPunct="1">
              <a:buFont typeface="Wingdings" pitchFamily="2" charset="2"/>
              <a:buNone/>
            </a:pPr>
            <a:endParaRPr lang="en-US" dirty="0" smtClean="0">
              <a:latin typeface="Calisto MT" pitchFamily="18" charset="0"/>
            </a:endParaRPr>
          </a:p>
          <a:p>
            <a:pPr eaLnBrk="1" hangingPunct="1"/>
            <a:endParaRPr lang="en-US" dirty="0" smtClean="0">
              <a:latin typeface="Calisto MT" pitchFamily="18" charset="0"/>
            </a:endParaRPr>
          </a:p>
        </p:txBody>
      </p:sp>
      <p:pic>
        <p:nvPicPr>
          <p:cNvPr id="130052" name="Picture 6" descr="CHI072-11423791_reduced"/>
          <p:cNvPicPr>
            <a:picLocks noChangeAspect="1" noChangeArrowheads="1"/>
          </p:cNvPicPr>
          <p:nvPr/>
        </p:nvPicPr>
        <p:blipFill>
          <a:blip r:embed="rId3" cstate="print"/>
          <a:srcRect/>
          <a:stretch>
            <a:fillRect/>
          </a:stretch>
        </p:blipFill>
        <p:spPr bwMode="auto">
          <a:xfrm>
            <a:off x="4876800" y="3886200"/>
            <a:ext cx="3352800" cy="2286000"/>
          </a:xfrm>
          <a:prstGeom prst="roundRect">
            <a:avLst>
              <a:gd name="adj" fmla="val 8594"/>
            </a:avLst>
          </a:prstGeom>
          <a:solidFill>
            <a:srgbClr val="FFFFFF">
              <a:shade val="85000"/>
            </a:srgbClr>
          </a:solidFill>
          <a:ln>
            <a:noFill/>
          </a:ln>
          <a:effectLst/>
        </p:spPr>
      </p:pic>
      <p:sp>
        <p:nvSpPr>
          <p:cNvPr id="130053" name="Rectangle 2"/>
          <p:cNvSpPr txBox="1">
            <a:spLocks noChangeArrowheads="1"/>
          </p:cNvSpPr>
          <p:nvPr/>
        </p:nvSpPr>
        <p:spPr bwMode="auto">
          <a:xfrm>
            <a:off x="901700" y="1981200"/>
            <a:ext cx="7391400" cy="1066800"/>
          </a:xfrm>
          <a:prstGeom prst="rect">
            <a:avLst/>
          </a:prstGeom>
          <a:noFill/>
          <a:ln w="9525">
            <a:noFill/>
            <a:miter lim="800000"/>
            <a:headEnd/>
            <a:tailEnd/>
          </a:ln>
        </p:spPr>
        <p:txBody>
          <a:bodyPr anchor="ctr"/>
          <a:lstStyle/>
          <a:p>
            <a:pPr algn="ctr"/>
            <a:r>
              <a:rPr lang="en-US" sz="3600" b="1" dirty="0" smtClean="0">
                <a:solidFill>
                  <a:schemeClr val="bg2">
                    <a:lumMod val="75000"/>
                  </a:schemeClr>
                </a:solidFill>
                <a:latin typeface="+mn-lt"/>
              </a:rPr>
              <a:t>Find more resources at: </a:t>
            </a:r>
          </a:p>
          <a:p>
            <a:pPr algn="ctr"/>
            <a:endParaRPr lang="en-US" sz="2800" b="1" dirty="0">
              <a:solidFill>
                <a:schemeClr val="accent2"/>
              </a:solidFill>
              <a:latin typeface="+mn-lt"/>
            </a:endParaRPr>
          </a:p>
          <a:p>
            <a:pPr algn="ctr"/>
            <a:r>
              <a:rPr lang="en-US" sz="4000" b="1" dirty="0" smtClean="0">
                <a:solidFill>
                  <a:schemeClr val="accent2"/>
                </a:solidFill>
                <a:latin typeface="+mn-lt"/>
              </a:rPr>
              <a:t>http</a:t>
            </a:r>
            <a:r>
              <a:rPr lang="en-US" sz="4000" b="1" dirty="0">
                <a:solidFill>
                  <a:schemeClr val="accent2"/>
                </a:solidFill>
                <a:latin typeface="+mn-lt"/>
              </a:rPr>
              <a:t>://</a:t>
            </a:r>
            <a:r>
              <a:rPr lang="en-US" sz="4000" b="1" dirty="0" smtClean="0">
                <a:solidFill>
                  <a:schemeClr val="accent2"/>
                </a:solidFill>
                <a:latin typeface="+mn-lt"/>
              </a:rPr>
              <a:t>www.the-eco-center.org</a:t>
            </a:r>
            <a:endParaRPr lang="en-US" sz="3600" b="1" dirty="0">
              <a:solidFill>
                <a:schemeClr val="accent2"/>
              </a:solidFill>
              <a:latin typeface="+mn-lt"/>
            </a:endParaRPr>
          </a:p>
        </p:txBody>
      </p:sp>
      <p:sp>
        <p:nvSpPr>
          <p:cNvPr id="2" name="Rounded Rectangle 1"/>
          <p:cNvSpPr/>
          <p:nvPr/>
        </p:nvSpPr>
        <p:spPr bwMode="auto">
          <a:xfrm>
            <a:off x="762000" y="2514600"/>
            <a:ext cx="7696200" cy="1066800"/>
          </a:xfrm>
          <a:prstGeom prst="roundRect">
            <a:avLst/>
          </a:prstGeom>
          <a:no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normAutofit fontScale="90000"/>
          </a:bodyPr>
          <a:lstStyle/>
          <a:p>
            <a:r>
              <a:rPr lang="en-US" dirty="0">
                <a:solidFill>
                  <a:schemeClr val="accent1">
                    <a:lumMod val="75000"/>
                  </a:schemeClr>
                </a:solidFill>
              </a:rPr>
              <a:t>The Center for </a:t>
            </a:r>
            <a:r>
              <a:rPr lang="en-US" dirty="0" smtClean="0">
                <a:solidFill>
                  <a:schemeClr val="accent1">
                    <a:lumMod val="75000"/>
                  </a:schemeClr>
                </a:solidFill>
              </a:rPr>
              <a:t>IDEA Early </a:t>
            </a:r>
            <a:r>
              <a:rPr lang="en-US" dirty="0">
                <a:solidFill>
                  <a:schemeClr val="accent1">
                    <a:lumMod val="75000"/>
                  </a:schemeClr>
                </a:solidFill>
              </a:rPr>
              <a:t>Childhood Data </a:t>
            </a:r>
            <a:r>
              <a:rPr lang="en-US" dirty="0" smtClean="0">
                <a:solidFill>
                  <a:schemeClr val="accent1">
                    <a:lumMod val="75000"/>
                  </a:schemeClr>
                </a:solidFill>
              </a:rPr>
              <a:t>Systems (DaSy)</a:t>
            </a:r>
            <a:endParaRPr lang="en-US" dirty="0">
              <a:solidFill>
                <a:schemeClr val="accent1">
                  <a:lumMod val="75000"/>
                </a:schemeClr>
              </a:solidFill>
            </a:endParaRPr>
          </a:p>
        </p:txBody>
      </p:sp>
      <p:sp>
        <p:nvSpPr>
          <p:cNvPr id="3" name="Content Placeholder 2"/>
          <p:cNvSpPr>
            <a:spLocks noGrp="1"/>
          </p:cNvSpPr>
          <p:nvPr>
            <p:ph idx="1"/>
          </p:nvPr>
        </p:nvSpPr>
        <p:spPr>
          <a:xfrm>
            <a:off x="381000" y="1752600"/>
            <a:ext cx="8229600" cy="4038600"/>
          </a:xfrm>
        </p:spPr>
        <p:txBody>
          <a:bodyPr/>
          <a:lstStyle/>
          <a:p>
            <a:r>
              <a:rPr lang="en-US" dirty="0" smtClean="0"/>
              <a:t>A new 5-year Center funded by OSEP to assist states with improving Part C and Part B preschool data by: </a:t>
            </a:r>
          </a:p>
          <a:p>
            <a:pPr lvl="1"/>
            <a:r>
              <a:rPr lang="en-US" dirty="0" smtClean="0"/>
              <a:t>Building better data systems</a:t>
            </a:r>
          </a:p>
          <a:p>
            <a:pPr lvl="1"/>
            <a:r>
              <a:rPr lang="en-US" dirty="0" smtClean="0"/>
              <a:t>Coordinating data systems across early childhood programs</a:t>
            </a:r>
          </a:p>
          <a:p>
            <a:pPr lvl="1"/>
            <a:r>
              <a:rPr lang="en-US" dirty="0" smtClean="0"/>
              <a:t>Building longitudinal data systems</a:t>
            </a:r>
          </a:p>
          <a:p>
            <a:pPr lvl="1"/>
            <a:r>
              <a:rPr lang="en-US" dirty="0" smtClean="0"/>
              <a:t>Building the capacity of states to use data</a:t>
            </a:r>
          </a:p>
          <a:p>
            <a:pPr lvl="1"/>
            <a:endParaRPr lang="en-US" dirty="0"/>
          </a:p>
          <a:p>
            <a:pPr marL="457200" lvl="1" indent="0">
              <a:buNone/>
            </a:pPr>
            <a:r>
              <a:rPr lang="en-US" sz="3600" u="sng" dirty="0" smtClean="0">
                <a:hlinkClick r:id="rId2"/>
              </a:rPr>
              <a:t>   http</a:t>
            </a:r>
            <a:r>
              <a:rPr lang="en-US" sz="3600" u="sng" dirty="0">
                <a:hlinkClick r:id="rId2"/>
              </a:rPr>
              <a:t>://dasycenter.org/</a:t>
            </a:r>
            <a:endParaRPr lang="en-US" sz="3600" u="sng" dirty="0"/>
          </a:p>
          <a:p>
            <a:pPr marL="457200" lvl="1" indent="0">
              <a:buNone/>
            </a:pPr>
            <a:endParaRPr lang="en-US" dirty="0"/>
          </a:p>
        </p:txBody>
      </p:sp>
      <p:sp>
        <p:nvSpPr>
          <p:cNvPr id="4" name="Slide Number Placeholder 3"/>
          <p:cNvSpPr>
            <a:spLocks noGrp="1"/>
          </p:cNvSpPr>
          <p:nvPr>
            <p:ph type="sldNum" sz="quarter" idx="4294967295"/>
          </p:nvPr>
        </p:nvSpPr>
        <p:spPr>
          <a:xfrm>
            <a:off x="381000" y="6324600"/>
            <a:ext cx="2133600" cy="365125"/>
          </a:xfrm>
          <a:prstGeom prst="rect">
            <a:avLst/>
          </a:prstGeom>
        </p:spPr>
        <p:txBody>
          <a:bodyPr/>
          <a:lstStyle/>
          <a:p>
            <a:pPr fontAlgn="auto">
              <a:spcBef>
                <a:spcPts val="0"/>
              </a:spcBef>
              <a:spcAft>
                <a:spcPts val="0"/>
              </a:spcAft>
            </a:pPr>
            <a:fld id="{1E1A2091-4AD5-4EA7-844A-758139C0FDFC}" type="slidenum">
              <a:rPr lang="en-US" sz="1800" smtClean="0">
                <a:solidFill>
                  <a:prstClr val="black"/>
                </a:solidFill>
                <a:latin typeface="Century Gothic"/>
              </a:rPr>
              <a:pPr fontAlgn="auto">
                <a:spcBef>
                  <a:spcPts val="0"/>
                </a:spcBef>
                <a:spcAft>
                  <a:spcPts val="0"/>
                </a:spcAft>
              </a:pPr>
              <a:t>76</a:t>
            </a:fld>
            <a:endParaRPr lang="en-US" sz="1800" dirty="0">
              <a:solidFill>
                <a:prstClr val="black"/>
              </a:solidFill>
              <a:latin typeface="Century Gothic"/>
            </a:endParaRPr>
          </a:p>
        </p:txBody>
      </p:sp>
      <p:pic>
        <p:nvPicPr>
          <p:cNvPr id="5" name="Picture 4" descr="F:\Projects\StockPhotos\Corbis\300dpi_girl&amp;flowers_small.jpg"/>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590924"/>
            <a:ext cx="1981200" cy="1933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2910821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3114675" y="4147304"/>
            <a:ext cx="5791200" cy="1295400"/>
          </a:xfrm>
          <a:prstGeom prst="roundRect">
            <a:avLst/>
          </a:prstGeom>
          <a:gradFill flip="none" rotWithShape="1">
            <a:gsLst>
              <a:gs pos="0">
                <a:srgbClr val="FFEFD1"/>
              </a:gs>
              <a:gs pos="64999">
                <a:srgbClr val="F0EBD5"/>
              </a:gs>
              <a:gs pos="100000">
                <a:srgbClr val="D1C39F"/>
              </a:gs>
            </a:gsLst>
            <a:lin ang="270000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 name="Slide Number Placeholder 2"/>
          <p:cNvSpPr>
            <a:spLocks noGrp="1"/>
          </p:cNvSpPr>
          <p:nvPr>
            <p:ph type="sldNum" sz="quarter" idx="10"/>
          </p:nvPr>
        </p:nvSpPr>
        <p:spPr/>
        <p:txBody>
          <a:bodyPr/>
          <a:lstStyle/>
          <a:p>
            <a:pPr>
              <a:defRPr/>
            </a:pPr>
            <a:fld id="{78A73902-F15F-47AB-9FA0-9B50E5E36A15}" type="slidenum">
              <a:rPr lang="en-US" smtClean="0"/>
              <a:pPr>
                <a:defRPr/>
              </a:pPr>
              <a:t>77</a:t>
            </a:fld>
            <a:endParaRPr lang="en-US" dirty="0"/>
          </a:p>
        </p:txBody>
      </p:sp>
      <p:sp>
        <p:nvSpPr>
          <p:cNvPr id="2" name="Footer Placeholder 1"/>
          <p:cNvSpPr>
            <a:spLocks noGrp="1"/>
          </p:cNvSpPr>
          <p:nvPr>
            <p:ph type="ftr" sz="quarter" idx="4294967295"/>
          </p:nvPr>
        </p:nvSpPr>
        <p:spPr>
          <a:xfrm>
            <a:off x="0" y="6356350"/>
            <a:ext cx="2895600" cy="365125"/>
          </a:xfrm>
          <a:prstGeom prst="rect">
            <a:avLst/>
          </a:prstGeom>
        </p:spPr>
        <p:txBody>
          <a:bodyPr/>
          <a:lstStyle/>
          <a:p>
            <a:pPr>
              <a:defRPr/>
            </a:pPr>
            <a:r>
              <a:rPr lang="en-US" sz="1200" dirty="0" smtClean="0"/>
              <a:t>Early Childhood Outcomes Center</a:t>
            </a:r>
            <a:endParaRPr lang="en-US" sz="1200" dirty="0"/>
          </a:p>
        </p:txBody>
      </p:sp>
      <p:sp>
        <p:nvSpPr>
          <p:cNvPr id="4" name="Rounded Rectangle 3"/>
          <p:cNvSpPr/>
          <p:nvPr/>
        </p:nvSpPr>
        <p:spPr bwMode="auto">
          <a:xfrm>
            <a:off x="533400" y="2457450"/>
            <a:ext cx="2362200" cy="1295400"/>
          </a:xfrm>
          <a:prstGeom prst="roundRect">
            <a:avLst/>
          </a:prstGeom>
          <a:gradFill>
            <a:gsLst>
              <a:gs pos="0">
                <a:srgbClr val="5E9EFF"/>
              </a:gs>
              <a:gs pos="13000">
                <a:schemeClr val="accent5">
                  <a:lumMod val="90000"/>
                </a:schemeClr>
              </a:gs>
              <a:gs pos="84000">
                <a:srgbClr val="C4D6EB"/>
              </a:gs>
              <a:gs pos="100000">
                <a:srgbClr val="FFEBFA"/>
              </a:gs>
            </a:gsLst>
            <a:lin ang="5400000" scaled="0"/>
          </a:gradFill>
          <a:ln w="9525" cap="flat" cmpd="sng" algn="ctr">
            <a:solidFill>
              <a:schemeClr val="tx1"/>
            </a:solidFill>
            <a:prstDash val="solid"/>
            <a:round/>
            <a:headEnd type="none" w="med" len="med"/>
            <a:tailEnd type="none" w="med" len="med"/>
          </a:ln>
          <a:effectLst>
            <a:glow rad="101600">
              <a:schemeClr val="accent3">
                <a:satMod val="175000"/>
                <a:alpha val="40000"/>
              </a:schemeClr>
            </a:glow>
            <a:outerShdw blurRad="50800" dist="38100" algn="l" rotWithShape="0">
              <a:prstClr val="black">
                <a:alpha val="40000"/>
              </a:prstClr>
            </a:outerShdw>
          </a:effectLst>
          <a:scene3d>
            <a:camera prst="orthographicFront"/>
            <a:lightRig rig="threePt" dir="t"/>
          </a:scene3d>
          <a:sp3d extrusionH="76200">
            <a:extrusionClr>
              <a:srgbClr val="FFFFCC"/>
            </a:extrusionClr>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Rounded Rectangle 5"/>
          <p:cNvSpPr/>
          <p:nvPr/>
        </p:nvSpPr>
        <p:spPr bwMode="auto">
          <a:xfrm>
            <a:off x="3048000" y="2457450"/>
            <a:ext cx="5791200" cy="1295400"/>
          </a:xfrm>
          <a:prstGeom prst="roundRect">
            <a:avLst/>
          </a:prstGeom>
          <a:gradFill flip="none" rotWithShape="1">
            <a:gsLst>
              <a:gs pos="0">
                <a:srgbClr val="FFEFD1"/>
              </a:gs>
              <a:gs pos="64999">
                <a:srgbClr val="F0EBD5"/>
              </a:gs>
              <a:gs pos="100000">
                <a:srgbClr val="D1C39F"/>
              </a:gs>
            </a:gsLst>
            <a:lin ang="270000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TextBox 7"/>
          <p:cNvSpPr txBox="1"/>
          <p:nvPr/>
        </p:nvSpPr>
        <p:spPr>
          <a:xfrm>
            <a:off x="685800" y="2819400"/>
            <a:ext cx="2209800" cy="584775"/>
          </a:xfrm>
          <a:prstGeom prst="rect">
            <a:avLst/>
          </a:prstGeom>
          <a:noFill/>
        </p:spPr>
        <p:txBody>
          <a:bodyPr wrap="square" rtlCol="0">
            <a:spAutoFit/>
          </a:bodyPr>
          <a:lstStyle/>
          <a:p>
            <a:r>
              <a:rPr lang="en-US" dirty="0" smtClean="0"/>
              <a:t>Prevention</a:t>
            </a:r>
            <a:endParaRPr lang="en-US" dirty="0"/>
          </a:p>
        </p:txBody>
      </p:sp>
      <p:sp>
        <p:nvSpPr>
          <p:cNvPr id="9" name="TextBox 8"/>
          <p:cNvSpPr txBox="1"/>
          <p:nvPr/>
        </p:nvSpPr>
        <p:spPr>
          <a:xfrm>
            <a:off x="3362325" y="4182606"/>
            <a:ext cx="5543550" cy="1785104"/>
          </a:xfrm>
          <a:prstGeom prst="rect">
            <a:avLst/>
          </a:prstGeom>
          <a:noFill/>
        </p:spPr>
        <p:txBody>
          <a:bodyPr wrap="square" rtlCol="0">
            <a:spAutoFit/>
          </a:bodyPr>
          <a:lstStyle/>
          <a:p>
            <a:r>
              <a:rPr lang="en-US" sz="2600" dirty="0"/>
              <a:t>Work to support high quality early care and learning programs in your community</a:t>
            </a:r>
          </a:p>
          <a:p>
            <a:endParaRPr lang="en-US" dirty="0"/>
          </a:p>
        </p:txBody>
      </p:sp>
      <p:sp>
        <p:nvSpPr>
          <p:cNvPr id="10" name="Rounded Rectangle 9"/>
          <p:cNvSpPr/>
          <p:nvPr/>
        </p:nvSpPr>
        <p:spPr bwMode="auto">
          <a:xfrm>
            <a:off x="533400" y="4147304"/>
            <a:ext cx="2362200" cy="1295400"/>
          </a:xfrm>
          <a:prstGeom prst="roundRect">
            <a:avLst/>
          </a:prstGeom>
          <a:gradFill>
            <a:gsLst>
              <a:gs pos="0">
                <a:srgbClr val="5E9EFF"/>
              </a:gs>
              <a:gs pos="13000">
                <a:schemeClr val="accent5">
                  <a:lumMod val="90000"/>
                </a:schemeClr>
              </a:gs>
              <a:gs pos="84000">
                <a:srgbClr val="C4D6EB"/>
              </a:gs>
              <a:gs pos="100000">
                <a:srgbClr val="FFEBFA"/>
              </a:gs>
            </a:gsLst>
            <a:lin ang="5400000" scaled="0"/>
          </a:gradFill>
          <a:ln w="9525" cap="flat" cmpd="sng" algn="ctr">
            <a:solidFill>
              <a:schemeClr val="tx1"/>
            </a:solidFill>
            <a:prstDash val="solid"/>
            <a:round/>
            <a:headEnd type="none" w="med" len="med"/>
            <a:tailEnd type="none" w="med" len="med"/>
          </a:ln>
          <a:effectLst>
            <a:glow rad="101600">
              <a:schemeClr val="accent3">
                <a:satMod val="175000"/>
                <a:alpha val="40000"/>
              </a:schemeClr>
            </a:glow>
            <a:outerShdw blurRad="50800" dist="38100" algn="l" rotWithShape="0">
              <a:prstClr val="black">
                <a:alpha val="40000"/>
              </a:prstClr>
            </a:outerShdw>
          </a:effectLst>
          <a:scene3d>
            <a:camera prst="orthographicFront"/>
            <a:lightRig rig="threePt" dir="t"/>
          </a:scene3d>
          <a:sp3d extrusionH="76200">
            <a:extrusionClr>
              <a:srgbClr val="FFFFCC"/>
            </a:extrusionClr>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3429000" y="2593538"/>
            <a:ext cx="5410200" cy="1292662"/>
          </a:xfrm>
          <a:prstGeom prst="rect">
            <a:avLst/>
          </a:prstGeom>
          <a:noFill/>
        </p:spPr>
        <p:txBody>
          <a:bodyPr wrap="square" rtlCol="0">
            <a:spAutoFit/>
          </a:bodyPr>
          <a:lstStyle/>
          <a:p>
            <a:r>
              <a:rPr lang="en-US" sz="2600" dirty="0"/>
              <a:t>Work to support high quality early </a:t>
            </a:r>
            <a:r>
              <a:rPr lang="en-US" sz="2600" dirty="0" smtClean="0"/>
              <a:t>intervention (Part C) </a:t>
            </a:r>
            <a:r>
              <a:rPr lang="en-US" sz="2600" dirty="0"/>
              <a:t>services</a:t>
            </a:r>
          </a:p>
          <a:p>
            <a:endParaRPr lang="en-US" sz="2600" dirty="0"/>
          </a:p>
        </p:txBody>
      </p:sp>
      <p:sp>
        <p:nvSpPr>
          <p:cNvPr id="13" name="TextBox 12"/>
          <p:cNvSpPr txBox="1"/>
          <p:nvPr/>
        </p:nvSpPr>
        <p:spPr>
          <a:xfrm>
            <a:off x="609600" y="4502616"/>
            <a:ext cx="2209800" cy="584775"/>
          </a:xfrm>
          <a:prstGeom prst="rect">
            <a:avLst/>
          </a:prstGeom>
          <a:noFill/>
        </p:spPr>
        <p:txBody>
          <a:bodyPr wrap="square" rtlCol="0">
            <a:spAutoFit/>
          </a:bodyPr>
          <a:lstStyle/>
          <a:p>
            <a:r>
              <a:rPr lang="en-US" dirty="0" smtClean="0"/>
              <a:t>Prevention</a:t>
            </a:r>
            <a:endParaRPr lang="en-US" dirty="0"/>
          </a:p>
        </p:txBody>
      </p:sp>
      <p:sp>
        <p:nvSpPr>
          <p:cNvPr id="14" name="Rectangle 13"/>
          <p:cNvSpPr/>
          <p:nvPr/>
        </p:nvSpPr>
        <p:spPr>
          <a:xfrm>
            <a:off x="914400" y="533400"/>
            <a:ext cx="6324600" cy="707886"/>
          </a:xfrm>
          <a:prstGeom prst="rect">
            <a:avLst/>
          </a:prstGeom>
        </p:spPr>
        <p:txBody>
          <a:bodyPr wrap="square">
            <a:spAutoFit/>
          </a:bodyPr>
          <a:lstStyle/>
          <a:p>
            <a:pPr algn="ctr"/>
            <a:r>
              <a:rPr lang="en-US" sz="4000" dirty="0"/>
              <a:t>What </a:t>
            </a:r>
            <a:r>
              <a:rPr lang="en-US" sz="4000" dirty="0" smtClean="0"/>
              <a:t>You Can Do</a:t>
            </a:r>
            <a:endParaRPr lang="en-US" sz="4000" dirty="0"/>
          </a:p>
        </p:txBody>
      </p:sp>
    </p:spTree>
    <p:extLst>
      <p:ext uri="{BB962C8B-B14F-4D97-AF65-F5344CB8AC3E}">
        <p14:creationId xmlns:p14="http://schemas.microsoft.com/office/powerpoint/2010/main" val="357121128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3114675" y="4147304"/>
            <a:ext cx="5791200" cy="1295400"/>
          </a:xfrm>
          <a:prstGeom prst="roundRect">
            <a:avLst/>
          </a:prstGeom>
          <a:gradFill flip="none" rotWithShape="1">
            <a:gsLst>
              <a:gs pos="0">
                <a:srgbClr val="FFEFD1"/>
              </a:gs>
              <a:gs pos="64999">
                <a:srgbClr val="F0EBD5"/>
              </a:gs>
              <a:gs pos="100000">
                <a:srgbClr val="D1C39F"/>
              </a:gs>
            </a:gsLst>
            <a:lin ang="270000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 name="Slide Number Placeholder 2"/>
          <p:cNvSpPr>
            <a:spLocks noGrp="1"/>
          </p:cNvSpPr>
          <p:nvPr>
            <p:ph type="sldNum" sz="quarter" idx="10"/>
          </p:nvPr>
        </p:nvSpPr>
        <p:spPr/>
        <p:txBody>
          <a:bodyPr/>
          <a:lstStyle/>
          <a:p>
            <a:pPr>
              <a:defRPr/>
            </a:pPr>
            <a:fld id="{78A73902-F15F-47AB-9FA0-9B50E5E36A15}" type="slidenum">
              <a:rPr lang="en-US" smtClean="0"/>
              <a:pPr>
                <a:defRPr/>
              </a:pPr>
              <a:t>78</a:t>
            </a:fld>
            <a:endParaRPr lang="en-US" dirty="0"/>
          </a:p>
        </p:txBody>
      </p:sp>
      <p:sp>
        <p:nvSpPr>
          <p:cNvPr id="2" name="Footer Placeholder 1"/>
          <p:cNvSpPr>
            <a:spLocks noGrp="1"/>
          </p:cNvSpPr>
          <p:nvPr>
            <p:ph type="ftr" sz="quarter" idx="4294967295"/>
          </p:nvPr>
        </p:nvSpPr>
        <p:spPr>
          <a:xfrm>
            <a:off x="0" y="6356350"/>
            <a:ext cx="2895600" cy="365125"/>
          </a:xfrm>
          <a:prstGeom prst="rect">
            <a:avLst/>
          </a:prstGeom>
        </p:spPr>
        <p:txBody>
          <a:bodyPr/>
          <a:lstStyle/>
          <a:p>
            <a:pPr>
              <a:defRPr/>
            </a:pPr>
            <a:r>
              <a:rPr lang="en-US" sz="1200" dirty="0" smtClean="0"/>
              <a:t>Early Childhood Outcomes Center</a:t>
            </a:r>
            <a:endParaRPr lang="en-US" sz="1200" dirty="0"/>
          </a:p>
        </p:txBody>
      </p:sp>
      <p:sp>
        <p:nvSpPr>
          <p:cNvPr id="4" name="Rounded Rectangle 3"/>
          <p:cNvSpPr/>
          <p:nvPr/>
        </p:nvSpPr>
        <p:spPr bwMode="auto">
          <a:xfrm>
            <a:off x="304800" y="2457450"/>
            <a:ext cx="2590800" cy="1295400"/>
          </a:xfrm>
          <a:prstGeom prst="roundRect">
            <a:avLst/>
          </a:prstGeom>
          <a:gradFill>
            <a:gsLst>
              <a:gs pos="0">
                <a:srgbClr val="5E9EFF"/>
              </a:gs>
              <a:gs pos="13000">
                <a:schemeClr val="accent5">
                  <a:lumMod val="90000"/>
                </a:schemeClr>
              </a:gs>
              <a:gs pos="84000">
                <a:srgbClr val="C4D6EB"/>
              </a:gs>
              <a:gs pos="100000">
                <a:srgbClr val="FFEBFA"/>
              </a:gs>
            </a:gsLst>
            <a:lin ang="5400000" scaled="0"/>
          </a:gradFill>
          <a:ln w="9525" cap="flat" cmpd="sng" algn="ctr">
            <a:solidFill>
              <a:schemeClr val="tx1"/>
            </a:solidFill>
            <a:prstDash val="solid"/>
            <a:round/>
            <a:headEnd type="none" w="med" len="med"/>
            <a:tailEnd type="none" w="med" len="med"/>
          </a:ln>
          <a:effectLst>
            <a:glow rad="101600">
              <a:schemeClr val="accent3">
                <a:satMod val="175000"/>
                <a:alpha val="40000"/>
              </a:schemeClr>
            </a:glow>
            <a:outerShdw blurRad="50800" dist="38100" algn="l" rotWithShape="0">
              <a:prstClr val="black">
                <a:alpha val="40000"/>
              </a:prstClr>
            </a:outerShdw>
          </a:effectLst>
          <a:scene3d>
            <a:camera prst="orthographicFront"/>
            <a:lightRig rig="threePt" dir="t"/>
          </a:scene3d>
          <a:sp3d extrusionH="76200">
            <a:extrusionClr>
              <a:srgbClr val="FFFFCC"/>
            </a:extrusionClr>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Rounded Rectangle 5"/>
          <p:cNvSpPr/>
          <p:nvPr/>
        </p:nvSpPr>
        <p:spPr bwMode="auto">
          <a:xfrm>
            <a:off x="3048000" y="2457450"/>
            <a:ext cx="5791200" cy="1295400"/>
          </a:xfrm>
          <a:prstGeom prst="roundRect">
            <a:avLst/>
          </a:prstGeom>
          <a:gradFill flip="none" rotWithShape="1">
            <a:gsLst>
              <a:gs pos="0">
                <a:srgbClr val="FFEFD1"/>
              </a:gs>
              <a:gs pos="64999">
                <a:srgbClr val="F0EBD5"/>
              </a:gs>
              <a:gs pos="100000">
                <a:srgbClr val="D1C39F"/>
              </a:gs>
            </a:gsLst>
            <a:lin ang="270000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TextBox 7"/>
          <p:cNvSpPr txBox="1"/>
          <p:nvPr/>
        </p:nvSpPr>
        <p:spPr>
          <a:xfrm>
            <a:off x="400050" y="2566541"/>
            <a:ext cx="3028950" cy="1077218"/>
          </a:xfrm>
          <a:prstGeom prst="rect">
            <a:avLst/>
          </a:prstGeom>
          <a:noFill/>
        </p:spPr>
        <p:txBody>
          <a:bodyPr wrap="square" rtlCol="0">
            <a:spAutoFit/>
          </a:bodyPr>
          <a:lstStyle/>
          <a:p>
            <a:r>
              <a:rPr lang="en-US" dirty="0" smtClean="0"/>
              <a:t>Prevention/</a:t>
            </a:r>
          </a:p>
          <a:p>
            <a:r>
              <a:rPr lang="en-US" dirty="0" smtClean="0"/>
              <a:t>Intervention</a:t>
            </a:r>
            <a:endParaRPr lang="en-US" dirty="0"/>
          </a:p>
        </p:txBody>
      </p:sp>
      <p:sp>
        <p:nvSpPr>
          <p:cNvPr id="10" name="Rounded Rectangle 9"/>
          <p:cNvSpPr/>
          <p:nvPr/>
        </p:nvSpPr>
        <p:spPr bwMode="auto">
          <a:xfrm>
            <a:off x="304800" y="4147304"/>
            <a:ext cx="2590800" cy="1295400"/>
          </a:xfrm>
          <a:prstGeom prst="roundRect">
            <a:avLst/>
          </a:prstGeom>
          <a:gradFill>
            <a:gsLst>
              <a:gs pos="0">
                <a:srgbClr val="5E9EFF"/>
              </a:gs>
              <a:gs pos="13000">
                <a:schemeClr val="accent5">
                  <a:lumMod val="90000"/>
                </a:schemeClr>
              </a:gs>
              <a:gs pos="84000">
                <a:srgbClr val="C4D6EB"/>
              </a:gs>
              <a:gs pos="100000">
                <a:srgbClr val="FFEBFA"/>
              </a:gs>
            </a:gsLst>
            <a:lin ang="5400000" scaled="0"/>
          </a:gradFill>
          <a:ln w="9525" cap="flat" cmpd="sng" algn="ctr">
            <a:solidFill>
              <a:schemeClr val="tx1"/>
            </a:solidFill>
            <a:prstDash val="solid"/>
            <a:round/>
            <a:headEnd type="none" w="med" len="med"/>
            <a:tailEnd type="none" w="med" len="med"/>
          </a:ln>
          <a:effectLst>
            <a:glow rad="101600">
              <a:schemeClr val="accent3">
                <a:satMod val="175000"/>
                <a:alpha val="40000"/>
              </a:schemeClr>
            </a:glow>
            <a:outerShdw blurRad="50800" dist="38100" algn="l" rotWithShape="0">
              <a:prstClr val="black">
                <a:alpha val="40000"/>
              </a:prstClr>
            </a:outerShdw>
          </a:effectLst>
          <a:scene3d>
            <a:camera prst="orthographicFront"/>
            <a:lightRig rig="threePt" dir="t"/>
          </a:scene3d>
          <a:sp3d extrusionH="76200">
            <a:extrusionClr>
              <a:srgbClr val="FFFFCC"/>
            </a:extrusionClr>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3195637" y="2514600"/>
            <a:ext cx="5629275" cy="1292662"/>
          </a:xfrm>
          <a:prstGeom prst="rect">
            <a:avLst/>
          </a:prstGeom>
          <a:noFill/>
        </p:spPr>
        <p:txBody>
          <a:bodyPr wrap="square" rtlCol="0">
            <a:spAutoFit/>
          </a:bodyPr>
          <a:lstStyle/>
          <a:p>
            <a:r>
              <a:rPr lang="en-US" sz="2600" dirty="0"/>
              <a:t>Evaluate your child find activities. </a:t>
            </a:r>
            <a:r>
              <a:rPr lang="en-US" sz="2600" dirty="0" smtClean="0"/>
              <a:t>Work to find and serve </a:t>
            </a:r>
            <a:r>
              <a:rPr lang="en-US" sz="2600" dirty="0"/>
              <a:t>every eligible </a:t>
            </a:r>
            <a:r>
              <a:rPr lang="en-US" sz="2600" dirty="0" smtClean="0"/>
              <a:t>child.</a:t>
            </a:r>
            <a:endParaRPr lang="en-US" sz="2600" dirty="0"/>
          </a:p>
        </p:txBody>
      </p:sp>
      <p:sp>
        <p:nvSpPr>
          <p:cNvPr id="14" name="Rectangle 13"/>
          <p:cNvSpPr/>
          <p:nvPr/>
        </p:nvSpPr>
        <p:spPr>
          <a:xfrm>
            <a:off x="1143000" y="435114"/>
            <a:ext cx="6324600" cy="707886"/>
          </a:xfrm>
          <a:prstGeom prst="rect">
            <a:avLst/>
          </a:prstGeom>
        </p:spPr>
        <p:txBody>
          <a:bodyPr wrap="square">
            <a:spAutoFit/>
          </a:bodyPr>
          <a:lstStyle/>
          <a:p>
            <a:pPr algn="ctr"/>
            <a:r>
              <a:rPr lang="en-US" sz="4000" dirty="0"/>
              <a:t>What </a:t>
            </a:r>
            <a:r>
              <a:rPr lang="en-US" sz="4000" dirty="0" smtClean="0"/>
              <a:t>You Can Do</a:t>
            </a:r>
            <a:endParaRPr lang="en-US" sz="4000" dirty="0"/>
          </a:p>
        </p:txBody>
      </p:sp>
      <p:sp>
        <p:nvSpPr>
          <p:cNvPr id="5" name="TextBox 4"/>
          <p:cNvSpPr txBox="1"/>
          <p:nvPr/>
        </p:nvSpPr>
        <p:spPr>
          <a:xfrm>
            <a:off x="438150" y="4194930"/>
            <a:ext cx="2895600" cy="1569660"/>
          </a:xfrm>
          <a:prstGeom prst="rect">
            <a:avLst/>
          </a:prstGeom>
          <a:noFill/>
        </p:spPr>
        <p:txBody>
          <a:bodyPr wrap="square" rtlCol="0">
            <a:spAutoFit/>
          </a:bodyPr>
          <a:lstStyle/>
          <a:p>
            <a:r>
              <a:rPr lang="en-US" dirty="0"/>
              <a:t>Prevention/</a:t>
            </a:r>
          </a:p>
          <a:p>
            <a:r>
              <a:rPr lang="en-US" dirty="0"/>
              <a:t>Intervention</a:t>
            </a:r>
          </a:p>
          <a:p>
            <a:endParaRPr lang="en-US" dirty="0"/>
          </a:p>
        </p:txBody>
      </p:sp>
      <p:sp>
        <p:nvSpPr>
          <p:cNvPr id="7" name="TextBox 6"/>
          <p:cNvSpPr txBox="1"/>
          <p:nvPr/>
        </p:nvSpPr>
        <p:spPr>
          <a:xfrm>
            <a:off x="3367088" y="4082296"/>
            <a:ext cx="5395912" cy="1785104"/>
          </a:xfrm>
          <a:prstGeom prst="rect">
            <a:avLst/>
          </a:prstGeom>
          <a:noFill/>
        </p:spPr>
        <p:txBody>
          <a:bodyPr wrap="square" rtlCol="0">
            <a:spAutoFit/>
          </a:bodyPr>
          <a:lstStyle/>
          <a:p>
            <a:r>
              <a:rPr lang="en-US" sz="2600" dirty="0"/>
              <a:t>Use data to monitor and improve the quality of your ECSE programming and child outcomes.</a:t>
            </a:r>
          </a:p>
          <a:p>
            <a:endParaRPr lang="en-US" dirty="0"/>
          </a:p>
        </p:txBody>
      </p:sp>
    </p:spTree>
    <p:extLst>
      <p:ext uri="{BB962C8B-B14F-4D97-AF65-F5344CB8AC3E}">
        <p14:creationId xmlns:p14="http://schemas.microsoft.com/office/powerpoint/2010/main" val="10279688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78A73902-F15F-47AB-9FA0-9B50E5E36A15}" type="slidenum">
              <a:rPr lang="en-US" smtClean="0"/>
              <a:pPr>
                <a:defRPr/>
              </a:pPr>
              <a:t>79</a:t>
            </a:fld>
            <a:endParaRPr lang="en-US" dirty="0"/>
          </a:p>
        </p:txBody>
      </p:sp>
      <p:sp>
        <p:nvSpPr>
          <p:cNvPr id="2" name="Footer Placeholder 1"/>
          <p:cNvSpPr>
            <a:spLocks noGrp="1"/>
          </p:cNvSpPr>
          <p:nvPr>
            <p:ph type="ftr" sz="quarter" idx="4294967295"/>
          </p:nvPr>
        </p:nvSpPr>
        <p:spPr>
          <a:xfrm>
            <a:off x="0" y="6356350"/>
            <a:ext cx="2895600" cy="365125"/>
          </a:xfrm>
          <a:prstGeom prst="rect">
            <a:avLst/>
          </a:prstGeom>
        </p:spPr>
        <p:txBody>
          <a:bodyPr/>
          <a:lstStyle/>
          <a:p>
            <a:pPr>
              <a:defRPr/>
            </a:pPr>
            <a:r>
              <a:rPr lang="en-US" sz="1200" dirty="0" smtClean="0"/>
              <a:t>Early Childhood Outcomes Center</a:t>
            </a:r>
            <a:endParaRPr lang="en-US" sz="1200" dirty="0"/>
          </a:p>
        </p:txBody>
      </p:sp>
      <p:sp>
        <p:nvSpPr>
          <p:cNvPr id="4" name="Rounded Rectangle 3"/>
          <p:cNvSpPr/>
          <p:nvPr/>
        </p:nvSpPr>
        <p:spPr bwMode="auto">
          <a:xfrm>
            <a:off x="304800" y="3105150"/>
            <a:ext cx="2590800" cy="1295400"/>
          </a:xfrm>
          <a:prstGeom prst="roundRect">
            <a:avLst/>
          </a:prstGeom>
          <a:gradFill>
            <a:gsLst>
              <a:gs pos="0">
                <a:srgbClr val="5E9EFF"/>
              </a:gs>
              <a:gs pos="13000">
                <a:schemeClr val="accent5">
                  <a:lumMod val="90000"/>
                </a:schemeClr>
              </a:gs>
              <a:gs pos="84000">
                <a:srgbClr val="C4D6EB"/>
              </a:gs>
              <a:gs pos="100000">
                <a:srgbClr val="FFEBFA"/>
              </a:gs>
            </a:gsLst>
            <a:lin ang="5400000" scaled="0"/>
          </a:gradFill>
          <a:ln w="9525" cap="flat" cmpd="sng" algn="ctr">
            <a:solidFill>
              <a:schemeClr val="tx1"/>
            </a:solidFill>
            <a:prstDash val="solid"/>
            <a:round/>
            <a:headEnd type="none" w="med" len="med"/>
            <a:tailEnd type="none" w="med" len="med"/>
          </a:ln>
          <a:effectLst>
            <a:glow rad="101600">
              <a:schemeClr val="accent3">
                <a:satMod val="175000"/>
                <a:alpha val="40000"/>
              </a:schemeClr>
            </a:glow>
            <a:outerShdw blurRad="50800" dist="38100" algn="l" rotWithShape="0">
              <a:prstClr val="black">
                <a:alpha val="40000"/>
              </a:prstClr>
            </a:outerShdw>
          </a:effectLst>
          <a:scene3d>
            <a:camera prst="orthographicFront"/>
            <a:lightRig rig="threePt" dir="t"/>
          </a:scene3d>
          <a:sp3d extrusionH="76200">
            <a:extrusionClr>
              <a:srgbClr val="FFFFCC"/>
            </a:extrusionClr>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Rounded Rectangle 5"/>
          <p:cNvSpPr/>
          <p:nvPr/>
        </p:nvSpPr>
        <p:spPr bwMode="auto">
          <a:xfrm>
            <a:off x="3033712" y="3099941"/>
            <a:ext cx="5791200" cy="1295400"/>
          </a:xfrm>
          <a:prstGeom prst="roundRect">
            <a:avLst/>
          </a:prstGeom>
          <a:gradFill flip="none" rotWithShape="1">
            <a:gsLst>
              <a:gs pos="0">
                <a:srgbClr val="FFEFD1"/>
              </a:gs>
              <a:gs pos="64999">
                <a:srgbClr val="F0EBD5"/>
              </a:gs>
              <a:gs pos="100000">
                <a:srgbClr val="D1C39F"/>
              </a:gs>
            </a:gsLst>
            <a:lin ang="270000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TextBox 7"/>
          <p:cNvSpPr txBox="1"/>
          <p:nvPr/>
        </p:nvSpPr>
        <p:spPr>
          <a:xfrm>
            <a:off x="400050" y="3189982"/>
            <a:ext cx="3028950" cy="1077218"/>
          </a:xfrm>
          <a:prstGeom prst="rect">
            <a:avLst/>
          </a:prstGeom>
          <a:noFill/>
        </p:spPr>
        <p:txBody>
          <a:bodyPr wrap="square" rtlCol="0">
            <a:spAutoFit/>
          </a:bodyPr>
          <a:lstStyle/>
          <a:p>
            <a:r>
              <a:rPr lang="en-US" dirty="0" smtClean="0"/>
              <a:t>Prevention/</a:t>
            </a:r>
          </a:p>
          <a:p>
            <a:r>
              <a:rPr lang="en-US" dirty="0" smtClean="0"/>
              <a:t>Intervention</a:t>
            </a:r>
            <a:endParaRPr lang="en-US" dirty="0"/>
          </a:p>
        </p:txBody>
      </p:sp>
      <p:sp>
        <p:nvSpPr>
          <p:cNvPr id="12" name="TextBox 11"/>
          <p:cNvSpPr txBox="1"/>
          <p:nvPr/>
        </p:nvSpPr>
        <p:spPr>
          <a:xfrm>
            <a:off x="3195637" y="2577465"/>
            <a:ext cx="5629275" cy="492443"/>
          </a:xfrm>
          <a:prstGeom prst="rect">
            <a:avLst/>
          </a:prstGeom>
          <a:noFill/>
        </p:spPr>
        <p:txBody>
          <a:bodyPr wrap="square" rtlCol="0">
            <a:spAutoFit/>
          </a:bodyPr>
          <a:lstStyle/>
          <a:p>
            <a:r>
              <a:rPr lang="en-US" sz="2600" dirty="0" smtClean="0"/>
              <a:t>.</a:t>
            </a:r>
            <a:endParaRPr lang="en-US" sz="2600" dirty="0"/>
          </a:p>
        </p:txBody>
      </p:sp>
      <p:sp>
        <p:nvSpPr>
          <p:cNvPr id="14" name="Rectangle 13"/>
          <p:cNvSpPr/>
          <p:nvPr/>
        </p:nvSpPr>
        <p:spPr>
          <a:xfrm>
            <a:off x="1143000" y="435114"/>
            <a:ext cx="6324600" cy="707886"/>
          </a:xfrm>
          <a:prstGeom prst="rect">
            <a:avLst/>
          </a:prstGeom>
        </p:spPr>
        <p:txBody>
          <a:bodyPr wrap="square">
            <a:spAutoFit/>
          </a:bodyPr>
          <a:lstStyle/>
          <a:p>
            <a:pPr algn="ctr"/>
            <a:r>
              <a:rPr lang="en-US" sz="4000" dirty="0"/>
              <a:t>What </a:t>
            </a:r>
            <a:r>
              <a:rPr lang="en-US" sz="4000" dirty="0" smtClean="0"/>
              <a:t>You Can Do</a:t>
            </a:r>
            <a:endParaRPr lang="en-US" sz="4000" dirty="0"/>
          </a:p>
        </p:txBody>
      </p:sp>
      <p:sp>
        <p:nvSpPr>
          <p:cNvPr id="9" name="TextBox 8"/>
          <p:cNvSpPr txBox="1"/>
          <p:nvPr/>
        </p:nvSpPr>
        <p:spPr>
          <a:xfrm>
            <a:off x="3195635" y="3099941"/>
            <a:ext cx="5629275" cy="1292662"/>
          </a:xfrm>
          <a:prstGeom prst="rect">
            <a:avLst/>
          </a:prstGeom>
          <a:noFill/>
        </p:spPr>
        <p:txBody>
          <a:bodyPr wrap="square" rtlCol="0">
            <a:spAutoFit/>
          </a:bodyPr>
          <a:lstStyle/>
          <a:p>
            <a:r>
              <a:rPr lang="en-US" sz="2600" dirty="0"/>
              <a:t>Provide ECSE in high quality inclusive setting (See Recommendation </a:t>
            </a:r>
            <a:r>
              <a:rPr lang="en-US" sz="2600" dirty="0" smtClean="0"/>
              <a:t>#2*)</a:t>
            </a:r>
            <a:endParaRPr lang="en-US" sz="2600" dirty="0"/>
          </a:p>
        </p:txBody>
      </p:sp>
      <p:sp>
        <p:nvSpPr>
          <p:cNvPr id="13" name="TextBox 12"/>
          <p:cNvSpPr txBox="1"/>
          <p:nvPr/>
        </p:nvSpPr>
        <p:spPr>
          <a:xfrm>
            <a:off x="400050" y="5486400"/>
            <a:ext cx="7600950" cy="1200329"/>
          </a:xfrm>
          <a:prstGeom prst="rect">
            <a:avLst/>
          </a:prstGeom>
          <a:noFill/>
        </p:spPr>
        <p:txBody>
          <a:bodyPr wrap="square" rtlCol="0">
            <a:spAutoFit/>
          </a:bodyPr>
          <a:lstStyle/>
          <a:p>
            <a:r>
              <a:rPr lang="en-US" sz="2000" dirty="0" smtClean="0"/>
              <a:t>*</a:t>
            </a:r>
            <a:r>
              <a:rPr lang="en-US" sz="2000" dirty="0"/>
              <a:t>Work to support high quality early care and learning programs in your </a:t>
            </a:r>
            <a:r>
              <a:rPr lang="en-US" sz="2000" dirty="0" smtClean="0"/>
              <a:t>community.</a:t>
            </a:r>
            <a:endParaRPr lang="en-US" sz="2000" dirty="0"/>
          </a:p>
          <a:p>
            <a:endParaRPr lang="en-US" dirty="0"/>
          </a:p>
        </p:txBody>
      </p:sp>
    </p:spTree>
    <p:extLst>
      <p:ext uri="{BB962C8B-B14F-4D97-AF65-F5344CB8AC3E}">
        <p14:creationId xmlns:p14="http://schemas.microsoft.com/office/powerpoint/2010/main" val="2398125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DEBD">
            <a:alpha val="63000"/>
          </a:srgbClr>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04800" y="6279022"/>
            <a:ext cx="2895600" cy="365125"/>
          </a:xfrm>
        </p:spPr>
        <p:txBody>
          <a:bodyPr/>
          <a:lstStyle/>
          <a:p>
            <a:pPr>
              <a:defRPr/>
            </a:pPr>
            <a:r>
              <a:rPr lang="en-US" sz="1200" dirty="0" smtClean="0"/>
              <a:t>Early Childhood Outcomes Center</a:t>
            </a:r>
            <a:endParaRPr lang="en-US" sz="1200" dirty="0"/>
          </a:p>
        </p:txBody>
      </p:sp>
      <p:sp>
        <p:nvSpPr>
          <p:cNvPr id="3" name="Slide Number Placeholder 2"/>
          <p:cNvSpPr>
            <a:spLocks noGrp="1"/>
          </p:cNvSpPr>
          <p:nvPr>
            <p:ph type="sldNum" sz="quarter" idx="12"/>
          </p:nvPr>
        </p:nvSpPr>
        <p:spPr/>
        <p:txBody>
          <a:bodyPr/>
          <a:lstStyle/>
          <a:p>
            <a:pPr>
              <a:defRPr/>
            </a:pPr>
            <a:fld id="{78A73902-F15F-47AB-9FA0-9B50E5E36A15}" type="slidenum">
              <a:rPr lang="en-US" smtClean="0"/>
              <a:pPr>
                <a:defRPr/>
              </a:pPr>
              <a:t>8</a:t>
            </a:fld>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999" y="467380"/>
            <a:ext cx="6857999" cy="5821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1905000"/>
            <a:ext cx="1752600" cy="523220"/>
          </a:xfrm>
          <a:prstGeom prst="rect">
            <a:avLst/>
          </a:prstGeom>
          <a:solidFill>
            <a:schemeClr val="accent1"/>
          </a:solidFill>
        </p:spPr>
        <p:txBody>
          <a:bodyPr wrap="square" rtlCol="0">
            <a:spAutoFit/>
          </a:bodyPr>
          <a:lstStyle/>
          <a:p>
            <a:r>
              <a:rPr lang="en-US" sz="2800" dirty="0" smtClean="0"/>
              <a:t>Poverty</a:t>
            </a:r>
            <a:endParaRPr lang="en-US" sz="2800" dirty="0"/>
          </a:p>
        </p:txBody>
      </p:sp>
      <p:sp>
        <p:nvSpPr>
          <p:cNvPr id="5" name="TextBox 4"/>
          <p:cNvSpPr txBox="1"/>
          <p:nvPr/>
        </p:nvSpPr>
        <p:spPr>
          <a:xfrm>
            <a:off x="762000" y="2743200"/>
            <a:ext cx="4038600" cy="523220"/>
          </a:xfrm>
          <a:prstGeom prst="rect">
            <a:avLst/>
          </a:prstGeom>
          <a:solidFill>
            <a:schemeClr val="accent1"/>
          </a:solidFill>
        </p:spPr>
        <p:txBody>
          <a:bodyPr wrap="square" rtlCol="0">
            <a:spAutoFit/>
          </a:bodyPr>
          <a:lstStyle/>
          <a:p>
            <a:r>
              <a:rPr lang="en-US" sz="2800" dirty="0" smtClean="0"/>
              <a:t>Caregiver mental illness</a:t>
            </a:r>
            <a:endParaRPr lang="en-US" sz="2800" dirty="0"/>
          </a:p>
        </p:txBody>
      </p:sp>
      <p:sp>
        <p:nvSpPr>
          <p:cNvPr id="6" name="TextBox 5"/>
          <p:cNvSpPr txBox="1"/>
          <p:nvPr/>
        </p:nvSpPr>
        <p:spPr>
          <a:xfrm>
            <a:off x="419100" y="3505200"/>
            <a:ext cx="2362200" cy="523220"/>
          </a:xfrm>
          <a:prstGeom prst="rect">
            <a:avLst/>
          </a:prstGeom>
          <a:solidFill>
            <a:schemeClr val="accent1"/>
          </a:solidFill>
        </p:spPr>
        <p:txBody>
          <a:bodyPr wrap="square" rtlCol="0">
            <a:spAutoFit/>
          </a:bodyPr>
          <a:lstStyle/>
          <a:p>
            <a:r>
              <a:rPr lang="en-US" sz="2800" dirty="0" smtClean="0"/>
              <a:t>Single parent</a:t>
            </a:r>
            <a:endParaRPr lang="en-US" sz="2800" dirty="0"/>
          </a:p>
        </p:txBody>
      </p:sp>
      <p:sp>
        <p:nvSpPr>
          <p:cNvPr id="7" name="TextBox 6"/>
          <p:cNvSpPr txBox="1"/>
          <p:nvPr/>
        </p:nvSpPr>
        <p:spPr>
          <a:xfrm>
            <a:off x="990600" y="4495800"/>
            <a:ext cx="4343400" cy="523220"/>
          </a:xfrm>
          <a:prstGeom prst="rect">
            <a:avLst/>
          </a:prstGeom>
          <a:solidFill>
            <a:schemeClr val="accent1"/>
          </a:solidFill>
        </p:spPr>
        <p:txBody>
          <a:bodyPr wrap="square" rtlCol="0">
            <a:spAutoFit/>
          </a:bodyPr>
          <a:lstStyle/>
          <a:p>
            <a:r>
              <a:rPr lang="en-US" sz="2800" dirty="0" smtClean="0"/>
              <a:t>Low maternal education</a:t>
            </a:r>
            <a:endParaRPr lang="en-US" sz="2800" dirty="0"/>
          </a:p>
        </p:txBody>
      </p:sp>
      <p:sp>
        <p:nvSpPr>
          <p:cNvPr id="8" name="TextBox 7"/>
          <p:cNvSpPr txBox="1"/>
          <p:nvPr/>
        </p:nvSpPr>
        <p:spPr>
          <a:xfrm>
            <a:off x="419100" y="5410200"/>
            <a:ext cx="3619500" cy="523220"/>
          </a:xfrm>
          <a:prstGeom prst="rect">
            <a:avLst/>
          </a:prstGeom>
          <a:solidFill>
            <a:schemeClr val="accent1"/>
          </a:solidFill>
        </p:spPr>
        <p:txBody>
          <a:bodyPr wrap="square" rtlCol="0">
            <a:spAutoFit/>
          </a:bodyPr>
          <a:lstStyle/>
          <a:p>
            <a:r>
              <a:rPr lang="en-US" sz="2800" dirty="0" smtClean="0"/>
              <a:t>Child maltreatment</a:t>
            </a:r>
            <a:endParaRPr lang="en-US" sz="2800" dirty="0"/>
          </a:p>
        </p:txBody>
      </p:sp>
    </p:spTree>
    <p:extLst>
      <p:ext uri="{BB962C8B-B14F-4D97-AF65-F5344CB8AC3E}">
        <p14:creationId xmlns:p14="http://schemas.microsoft.com/office/powerpoint/2010/main" val="11407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457200" y="6356350"/>
            <a:ext cx="2590800" cy="365125"/>
          </a:xfrm>
          <a:prstGeom prst="rect">
            <a:avLst/>
          </a:prstGeom>
        </p:spPr>
        <p:txBody>
          <a:bodyPr/>
          <a:lstStyle/>
          <a:p>
            <a:pPr>
              <a:defRPr/>
            </a:pPr>
            <a:r>
              <a:rPr lang="en-US" sz="1200" dirty="0" smtClean="0"/>
              <a:t>Early Childhood Outcomes Center</a:t>
            </a:r>
            <a:endParaRPr lang="en-US" sz="1200" dirty="0"/>
          </a:p>
        </p:txBody>
      </p:sp>
      <p:sp>
        <p:nvSpPr>
          <p:cNvPr id="4" name="Slide Number Placeholder 3"/>
          <p:cNvSpPr>
            <a:spLocks noGrp="1"/>
          </p:cNvSpPr>
          <p:nvPr>
            <p:ph type="sldNum" sz="quarter" idx="11"/>
          </p:nvPr>
        </p:nvSpPr>
        <p:spPr/>
        <p:txBody>
          <a:bodyPr/>
          <a:lstStyle/>
          <a:p>
            <a:pPr>
              <a:defRPr/>
            </a:pPr>
            <a:fld id="{1F10592D-65E3-48E7-BC5A-718EAF54148C}" type="slidenum">
              <a:rPr lang="en-US" smtClean="0"/>
              <a:pPr>
                <a:defRPr/>
              </a:pPr>
              <a:t>80</a:t>
            </a:fld>
            <a:endParaRPr lang="en-US" dirty="0"/>
          </a:p>
        </p:txBody>
      </p:sp>
      <p:graphicFrame>
        <p:nvGraphicFramePr>
          <p:cNvPr id="2050" name="Object 2"/>
          <p:cNvGraphicFramePr>
            <a:graphicFrameLocks noChangeAspect="1"/>
          </p:cNvGraphicFramePr>
          <p:nvPr>
            <p:extLst>
              <p:ext uri="{D42A27DB-BD31-4B8C-83A1-F6EECF244321}">
                <p14:modId xmlns:p14="http://schemas.microsoft.com/office/powerpoint/2010/main" val="1289678098"/>
              </p:ext>
            </p:extLst>
          </p:nvPr>
        </p:nvGraphicFramePr>
        <p:xfrm>
          <a:off x="-169863" y="-36513"/>
          <a:ext cx="9578976" cy="7102476"/>
        </p:xfrm>
        <a:graphic>
          <a:graphicData uri="http://schemas.openxmlformats.org/presentationml/2006/ole">
            <mc:AlternateContent xmlns:mc="http://schemas.openxmlformats.org/markup-compatibility/2006">
              <mc:Choice xmlns:v="urn:schemas-microsoft-com:vml" Requires="v">
                <p:oleObj spid="_x0000_s15426" name="Acrobat Document" r:id="rId4" imgW="7128000" imgH="5508000" progId="AcroExch.Document.7">
                  <p:link updateAutomatic="1"/>
                </p:oleObj>
              </mc:Choice>
              <mc:Fallback>
                <p:oleObj name="Acrobat Document" r:id="rId4" imgW="7128000" imgH="5508000" progId="AcroExch.Document.7">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863" y="-36513"/>
                        <a:ext cx="9578976" cy="7102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p:nvPr/>
        </p:nvSpPr>
        <p:spPr>
          <a:xfrm>
            <a:off x="1371600" y="742950"/>
            <a:ext cx="6457950" cy="1077218"/>
          </a:xfrm>
          <a:prstGeom prst="rect">
            <a:avLst/>
          </a:prstGeom>
          <a:noFill/>
        </p:spPr>
        <p:txBody>
          <a:bodyPr wrap="square" rtlCol="0">
            <a:spAutoFit/>
          </a:bodyPr>
          <a:lstStyle/>
          <a:p>
            <a:r>
              <a:rPr lang="en-US" dirty="0" smtClean="0"/>
              <a:t>The Importance of Developmental Trajectories</a:t>
            </a:r>
            <a:endParaRPr lang="en-US" dirty="0"/>
          </a:p>
        </p:txBody>
      </p:sp>
      <p:graphicFrame>
        <p:nvGraphicFramePr>
          <p:cNvPr id="2051" name="Object 3"/>
          <p:cNvGraphicFramePr>
            <a:graphicFrameLocks noChangeAspect="1"/>
          </p:cNvGraphicFramePr>
          <p:nvPr>
            <p:extLst>
              <p:ext uri="{D42A27DB-BD31-4B8C-83A1-F6EECF244321}">
                <p14:modId xmlns:p14="http://schemas.microsoft.com/office/powerpoint/2010/main" val="326121741"/>
              </p:ext>
            </p:extLst>
          </p:nvPr>
        </p:nvGraphicFramePr>
        <p:xfrm>
          <a:off x="374650" y="165100"/>
          <a:ext cx="8451850" cy="6527800"/>
        </p:xfrm>
        <a:graphic>
          <a:graphicData uri="http://schemas.openxmlformats.org/presentationml/2006/ole">
            <mc:AlternateContent xmlns:mc="http://schemas.openxmlformats.org/markup-compatibility/2006">
              <mc:Choice xmlns:v="urn:schemas-microsoft-com:vml" Requires="v">
                <p:oleObj spid="_x0000_s15427" name="Acrobat Document" r:id="rId6" imgW="7128000" imgH="5508000" progId="AcroExch.Document.7">
                  <p:link updateAutomatic="1"/>
                </p:oleObj>
              </mc:Choice>
              <mc:Fallback>
                <p:oleObj name="Acrobat Document" r:id="rId6" imgW="7128000" imgH="5508000" progId="AcroExch.Document.7">
                  <p:link updateAutomatic="1"/>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650" y="165100"/>
                        <a:ext cx="8451850" cy="652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Box 10"/>
          <p:cNvSpPr txBox="1"/>
          <p:nvPr/>
        </p:nvSpPr>
        <p:spPr>
          <a:xfrm>
            <a:off x="2209800" y="450562"/>
            <a:ext cx="6800850" cy="584775"/>
          </a:xfrm>
          <a:prstGeom prst="rect">
            <a:avLst/>
          </a:prstGeom>
          <a:noFill/>
        </p:spPr>
        <p:txBody>
          <a:bodyPr wrap="square" rtlCol="0">
            <a:spAutoFit/>
          </a:bodyPr>
          <a:lstStyle/>
          <a:p>
            <a:r>
              <a:rPr lang="en-US" dirty="0" smtClean="0"/>
              <a:t>We can change trajectories</a:t>
            </a:r>
            <a:endParaRPr lang="en-US" dirty="0"/>
          </a:p>
        </p:txBody>
      </p:sp>
      <p:sp>
        <p:nvSpPr>
          <p:cNvPr id="12" name="TextBox 11"/>
          <p:cNvSpPr txBox="1"/>
          <p:nvPr/>
        </p:nvSpPr>
        <p:spPr>
          <a:xfrm>
            <a:off x="3352800" y="6248400"/>
            <a:ext cx="2571750" cy="369332"/>
          </a:xfrm>
          <a:prstGeom prst="rect">
            <a:avLst/>
          </a:prstGeom>
          <a:noFill/>
        </p:spPr>
        <p:txBody>
          <a:bodyPr wrap="square" rtlCol="0">
            <a:spAutoFit/>
          </a:bodyPr>
          <a:lstStyle/>
          <a:p>
            <a:r>
              <a:rPr lang="en-US" sz="1800" dirty="0" smtClean="0"/>
              <a:t>Age in Months</a:t>
            </a:r>
            <a:endParaRPr lang="en-US" sz="1800" dirty="0"/>
          </a:p>
        </p:txBody>
      </p:sp>
      <p:cxnSp>
        <p:nvCxnSpPr>
          <p:cNvPr id="17" name="Straight Connector 16"/>
          <p:cNvCxnSpPr/>
          <p:nvPr/>
        </p:nvCxnSpPr>
        <p:spPr bwMode="auto">
          <a:xfrm flipV="1">
            <a:off x="3943350" y="4171950"/>
            <a:ext cx="1028700" cy="800100"/>
          </a:xfrm>
          <a:prstGeom prst="line">
            <a:avLst/>
          </a:prstGeom>
          <a:solidFill>
            <a:schemeClr val="accent1"/>
          </a:solidFill>
          <a:ln w="31750" cap="flat" cmpd="sng" algn="ctr">
            <a:solidFill>
              <a:srgbClr val="BF2B1B"/>
            </a:solidFill>
            <a:prstDash val="solid"/>
            <a:round/>
            <a:headEnd type="none" w="med" len="med"/>
            <a:tailEnd type="none" w="med" len="med"/>
          </a:ln>
          <a:effectLst/>
        </p:spPr>
      </p:cxnSp>
      <p:cxnSp>
        <p:nvCxnSpPr>
          <p:cNvPr id="19" name="Straight Connector 18"/>
          <p:cNvCxnSpPr/>
          <p:nvPr/>
        </p:nvCxnSpPr>
        <p:spPr bwMode="auto">
          <a:xfrm flipV="1">
            <a:off x="4972050" y="3429000"/>
            <a:ext cx="933450" cy="742950"/>
          </a:xfrm>
          <a:prstGeom prst="line">
            <a:avLst/>
          </a:prstGeom>
          <a:solidFill>
            <a:schemeClr val="accent1"/>
          </a:solidFill>
          <a:ln w="31750" cap="flat" cmpd="sng" algn="ctr">
            <a:solidFill>
              <a:srgbClr val="BF2B1B"/>
            </a:solidFill>
            <a:prstDash val="solid"/>
            <a:round/>
            <a:headEnd type="none" w="med" len="med"/>
            <a:tailEnd type="none" w="med" len="med"/>
          </a:ln>
          <a:effectLst/>
        </p:spPr>
      </p:cxnSp>
      <p:sp>
        <p:nvSpPr>
          <p:cNvPr id="27" name="Oval 26"/>
          <p:cNvSpPr/>
          <p:nvPr/>
        </p:nvSpPr>
        <p:spPr bwMode="auto">
          <a:xfrm>
            <a:off x="3829050" y="4876800"/>
            <a:ext cx="228600" cy="228600"/>
          </a:xfrm>
          <a:prstGeom prst="ellipse">
            <a:avLst/>
          </a:prstGeom>
          <a:noFill/>
          <a:ln w="9525" cap="flat" cmpd="sng" algn="ctr">
            <a:solidFill>
              <a:srgbClr val="BF2B1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Oval 22"/>
          <p:cNvSpPr/>
          <p:nvPr/>
        </p:nvSpPr>
        <p:spPr bwMode="auto">
          <a:xfrm>
            <a:off x="5791200" y="3276600"/>
            <a:ext cx="228600" cy="228600"/>
          </a:xfrm>
          <a:prstGeom prst="ellipse">
            <a:avLst/>
          </a:prstGeom>
          <a:noFill/>
          <a:ln w="9525" cap="flat" cmpd="sng" algn="ctr">
            <a:solidFill>
              <a:srgbClr val="BF2B1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662889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alpha val="63000"/>
          </a:schemeClr>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228600" y="6329065"/>
            <a:ext cx="2590800" cy="365125"/>
          </a:xfrm>
          <a:prstGeom prst="rect">
            <a:avLst/>
          </a:prstGeom>
        </p:spPr>
        <p:txBody>
          <a:bodyPr/>
          <a:lstStyle/>
          <a:p>
            <a:pPr>
              <a:defRPr/>
            </a:pPr>
            <a:r>
              <a:rPr lang="en-US" sz="1200" dirty="0" smtClean="0"/>
              <a:t>Early Childhood Outcomes Center</a:t>
            </a:r>
            <a:endParaRPr lang="en-US" sz="1200" dirty="0"/>
          </a:p>
        </p:txBody>
      </p:sp>
      <p:sp>
        <p:nvSpPr>
          <p:cNvPr id="3" name="Slide Number Placeholder 2"/>
          <p:cNvSpPr>
            <a:spLocks noGrp="1"/>
          </p:cNvSpPr>
          <p:nvPr>
            <p:ph type="sldNum" sz="quarter" idx="11"/>
          </p:nvPr>
        </p:nvSpPr>
        <p:spPr>
          <a:xfrm>
            <a:off x="8305800" y="6318048"/>
            <a:ext cx="685800" cy="365125"/>
          </a:xfrm>
        </p:spPr>
        <p:txBody>
          <a:bodyPr/>
          <a:lstStyle/>
          <a:p>
            <a:pPr>
              <a:defRPr/>
            </a:pPr>
            <a:fld id="{2434EDAA-BC19-4AD4-B633-9614C112D322}" type="slidenum">
              <a:rPr lang="en-US" sz="1400" smtClean="0"/>
              <a:pPr>
                <a:defRPr/>
              </a:pPr>
              <a:t>9</a:t>
            </a:fld>
            <a:endParaRPr lang="en-US" sz="1400" dirty="0"/>
          </a:p>
        </p:txBody>
      </p:sp>
      <p:graphicFrame>
        <p:nvGraphicFramePr>
          <p:cNvPr id="6" name="Content Placeholder 5"/>
          <p:cNvGraphicFramePr>
            <a:graphicFrameLocks noGrp="1"/>
          </p:cNvGraphicFramePr>
          <p:nvPr>
            <p:ph idx="4294967295"/>
          </p:nvPr>
        </p:nvGraphicFramePr>
        <p:xfrm>
          <a:off x="685800" y="457200"/>
          <a:ext cx="75438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990600" y="5867400"/>
            <a:ext cx="6934200" cy="461665"/>
          </a:xfrm>
          <a:prstGeom prst="rect">
            <a:avLst/>
          </a:prstGeom>
          <a:noFill/>
        </p:spPr>
        <p:txBody>
          <a:bodyPr wrap="square" rtlCol="0">
            <a:spAutoFit/>
          </a:bodyPr>
          <a:lstStyle/>
          <a:p>
            <a:r>
              <a:rPr lang="en-US" sz="2400" dirty="0" smtClean="0"/>
              <a:t>(From Lee &amp; </a:t>
            </a:r>
            <a:r>
              <a:rPr lang="en-US" sz="2400" dirty="0" err="1" smtClean="0"/>
              <a:t>Burkam</a:t>
            </a:r>
            <a:r>
              <a:rPr lang="en-US" sz="2400" dirty="0" smtClean="0"/>
              <a:t>, 2002)</a:t>
            </a:r>
            <a:endParaRPr lang="en-US" sz="2400" dirty="0"/>
          </a:p>
        </p:txBody>
      </p:sp>
    </p:spTree>
    <p:extLst>
      <p:ext uri="{BB962C8B-B14F-4D97-AF65-F5344CB8AC3E}">
        <p14:creationId xmlns:p14="http://schemas.microsoft.com/office/powerpoint/2010/main" val="2800718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amp;#x0D;&amp;#x0A;&amp;#x0D;&amp;#x0A;&amp;#x0D;&amp;#x0A;Kathy Hebbeler&amp;#x0D;&amp;#x0A;Early Childhood Outcomes Center&amp;#x0D;&amp;#x0A;SRI International&amp;#x0D;&amp;#x0A;&amp;quot;&quot;/&gt;&lt;property id=&quot;20307&quot; value=&quot;284&quot;/&gt;&lt;/object&gt;&lt;object type=&quot;3&quot; unique_id=&quot;10079&quot;&gt;&lt;property id=&quot;20148&quot; value=&quot;5&quot;/&gt;&lt;property id=&quot;20300&quot; value=&quot;Slide 75&quot;/&gt;&lt;property id=&quot;20307&quot; value=&quot;534&quot;/&gt;&lt;/object&gt;&lt;object type=&quot;3&quot; unique_id=&quot;13098&quot;&gt;&lt;property id=&quot;20148&quot; value=&quot;5&quot;/&gt;&lt;property id=&quot;20300&quot; value=&quot;Slide 47 - &amp;quot;Three Child Outcomes&amp;quot;&quot;/&gt;&lt;property id=&quot;20307&quot; value=&quot;679&quot;/&gt;&lt;/object&gt;&lt;object type=&quot;3&quot; unique_id=&quot;13120&quot;&gt;&lt;property id=&quot;20148&quot; value=&quot;5&quot;/&gt;&lt;property id=&quot;20300&quot; value=&quot;Slide 46 - &amp;quot;Ultimate Goal of Providing Services&amp;quot;&quot;/&gt;&lt;property id=&quot;20307&quot; value=&quot;739&quot;/&gt;&lt;/object&gt;&lt;object type=&quot;3&quot; unique_id=&quot;13122&quot;&gt;&lt;property id=&quot;20148&quot; value=&quot;5&quot;/&gt;&lt;property id=&quot;20300&quot; value=&quot;Slide 48 - &amp;quot;Child Outcomes Step by Step&amp;quot;&quot;/&gt;&lt;property id=&quot;20307&quot; value=&quot;740&quot;/&gt;&lt;/object&gt;&lt;object type=&quot;3&quot; unique_id=&quot;13123&quot;&gt;&lt;property id=&quot;20148&quot; value=&quot;5&quot;/&gt;&lt;property id=&quot;20300&quot; value=&quot;Slide 49 - &amp;quot;Outcomes Are Functional&amp;quot;&quot;/&gt;&lt;property id=&quot;20307&quot; value=&quot;741&quot;/&gt;&lt;/object&gt;&lt;object type=&quot;3&quot; unique_id=&quot;13124&quot;&gt;&lt;property id=&quot;20148&quot; value=&quot;5&quot;/&gt;&lt;property id=&quot;20300&quot; value=&quot;Slide 50 - &amp;quot;Children Have Positive &amp;#x0D;&amp;#x0A;Social Relationships &amp;quot;&quot;/&gt;&lt;property id=&quot;20307&quot; value=&quot;742&quot;/&gt;&lt;/object&gt;&lt;object type=&quot;3&quot; unique_id=&quot;13125&quot;&gt;&lt;property id=&quot;20148&quot; value=&quot;5&quot;/&gt;&lt;property id=&quot;20300&quot; value=&quot;Slide 51 - &amp;quot;Children Acquire and Use   Knowledge and Skills &amp;quot;&quot;/&gt;&lt;property id=&quot;20307&quot; value=&quot;744&quot;/&gt;&lt;/object&gt;&lt;object type=&quot;3&quot; unique_id=&quot;13126&quot;&gt;&lt;property id=&quot;20148&quot; value=&quot;5&quot;/&gt;&lt;property id=&quot;20300&quot; value=&quot;Slide 52 - &amp;quot;Children Take Appropriate Action to Meet Their Needs &amp;quot;&quot;/&gt;&lt;property id=&quot;20307&quot; value=&quot;745&quot;/&gt;&lt;/object&gt;&lt;object type=&quot;3&quot; unique_id=&quot;13127&quot;&gt;&lt;property id=&quot;20148&quot; value=&quot;5&quot;/&gt;&lt;property id=&quot;20300&quot; value=&quot;Slide 54 - &amp;quot;OSEP Reporting Categories&amp;#x0D;&amp;#x0A;Percentage of children who: &amp;#x0D;&amp;#x0A;&amp;quot;&quot;/&gt;&lt;property id=&quot;20307&quot; value=&quot;747&quot;/&gt;&lt;/object&gt;&lt;object type=&quot;3&quot; unique_id=&quot;13128&quot;&gt;&lt;property id=&quot;20148&quot; value=&quot;5&quot;/&gt;&lt;property id=&quot;20300&quot; value=&quot;Slide 55&quot;/&gt;&lt;property id=&quot;20307&quot; value=&quot;748&quot;/&gt;&lt;/object&gt;&lt;object type=&quot;3&quot; unique_id=&quot;13129&quot;&gt;&lt;property id=&quot;20148&quot; value=&quot;5&quot;/&gt;&lt;property id=&quot;20300&quot; value=&quot;Slide 56 - &amp;quot;      The Summary Statements&amp;quot;&quot;/&gt;&lt;property id=&quot;20307&quot; value=&quot;749&quot;/&gt;&lt;/object&gt;&lt;object type=&quot;3&quot; unique_id=&quot;13138&quot;&gt;&lt;property id=&quot;20148&quot; value=&quot;5&quot;/&gt;&lt;property id=&quot;20300&quot; value=&quot;Slide 63&quot;/&gt;&lt;property id=&quot;20307&quot; value=&quot;750&quot;/&gt;&lt;/object&gt;&lt;object type=&quot;3&quot; unique_id=&quot;13260&quot;&gt;&lt;property id=&quot;20148&quot; value=&quot;5&quot;/&gt;&lt;property id=&quot;20300&quot; value=&quot;Slide 3&quot;/&gt;&lt;property id=&quot;20307&quot; value=&quot;751&quot;/&gt;&lt;/object&gt;&lt;object type=&quot;3&quot; unique_id=&quot;13262&quot;&gt;&lt;property id=&quot;20148&quot; value=&quot;5&quot;/&gt;&lt;property id=&quot;20300&quot; value=&quot;Slide 44&quot;/&gt;&lt;property id=&quot;20307&quot; value=&quot;753&quot;/&gt;&lt;/object&gt;&lt;object type=&quot;3&quot; unique_id=&quot;13263&quot;&gt;&lt;property id=&quot;20148&quot; value=&quot;5&quot;/&gt;&lt;property id=&quot;20300&quot; value=&quot;Slide 45 - &amp;quot;Critical Events in Accountability for Programs for Young Children with Disabilities &amp;quot;&quot;/&gt;&lt;property id=&quot;20307&quot; value=&quot;755&quot;/&gt;&lt;/object&gt;&lt;object type=&quot;3&quot; unique_id=&quot;13827&quot;&gt;&lt;property id=&quot;20148&quot; value=&quot;5&quot;/&gt;&lt;property id=&quot;20300&quot; value=&quot;Slide 11&quot;/&gt;&lt;property id=&quot;20307&quot; value=&quot;756&quot;/&gt;&lt;/object&gt;&lt;object type=&quot;3&quot; unique_id=&quot;13828&quot;&gt;&lt;property id=&quot;20148&quot; value=&quot;5&quot;/&gt;&lt;property id=&quot;20300&quot; value=&quot;Slide 2&quot;/&gt;&lt;property id=&quot;20307&quot; value=&quot;757&quot;/&gt;&lt;/object&gt;&lt;object type=&quot;3&quot; unique_id=&quot;13829&quot;&gt;&lt;property id=&quot;20148&quot; value=&quot;5&quot;/&gt;&lt;property id=&quot;20300&quot; value=&quot;Slide 9&quot;/&gt;&lt;property id=&quot;20307&quot; value=&quot;758&quot;/&gt;&lt;/object&gt;&lt;object type=&quot;3&quot; unique_id=&quot;13830&quot;&gt;&lt;property id=&quot;20148&quot; value=&quot;5&quot;/&gt;&lt;property id=&quot;20300&quot; value=&quot;Slide 12&quot;/&gt;&lt;property id=&quot;20307&quot; value=&quot;759&quot;/&gt;&lt;/object&gt;&lt;object type=&quot;3&quot; unique_id=&quot;13831&quot;&gt;&lt;property id=&quot;20148&quot; value=&quot;5&quot;/&gt;&lt;property id=&quot;20300&quot; value=&quot;Slide 13&quot;/&gt;&lt;property id=&quot;20307&quot; value=&quot;760&quot;/&gt;&lt;/object&gt;&lt;object type=&quot;3&quot; unique_id=&quot;13832&quot;&gt;&lt;property id=&quot;20148&quot; value=&quot;5&quot;/&gt;&lt;property id=&quot;20300&quot; value=&quot;Slide 14 - &amp;quot;Differences Not So Clear&amp;quot;&quot;/&gt;&lt;property id=&quot;20307&quot; value=&quot;761&quot;/&gt;&lt;/object&gt;&lt;object type=&quot;3&quot; unique_id=&quot;13833&quot;&gt;&lt;property id=&quot;20148&quot; value=&quot;5&quot;/&gt;&lt;property id=&quot;20300&quot; value=&quot;Slide 27 - &amp;quot;National Early Intervention Longitudinal Study&amp;quot;&quot;/&gt;&lt;property id=&quot;20307&quot; value=&quot;765&quot;/&gt;&lt;/object&gt;&lt;object type=&quot;3&quot; unique_id=&quot;13834&quot;&gt;&lt;property id=&quot;20148&quot; value=&quot;5&quot;/&gt;&lt;property id=&quot;20300&quot; value=&quot;Slide 15&quot;/&gt;&lt;property id=&quot;20307&quot; value=&quot;762&quot;/&gt;&lt;/object&gt;&lt;object type=&quot;3&quot; unique_id=&quot;13835&quot;&gt;&lt;property id=&quot;20148&quot; value=&quot;5&quot;/&gt;&lt;property id=&quot;20300&quot; value=&quot;Slide 16&quot;/&gt;&lt;property id=&quot;20307&quot; value=&quot;763&quot;/&gt;&lt;/object&gt;&lt;object type=&quot;3&quot; unique_id=&quot;13836&quot;&gt;&lt;property id=&quot;20148&quot; value=&quot;5&quot;/&gt;&lt;property id=&quot;20300&quot; value=&quot;Slide 18 - &amp;quot;What we know&amp;quot;&quot;/&gt;&lt;property id=&quot;20307&quot; value=&quot;764&quot;/&gt;&lt;/object&gt;&lt;object type=&quot;3&quot; unique_id=&quot;13837&quot;&gt;&lt;property id=&quot;20148&quot; value=&quot;5&quot;/&gt;&lt;property id=&quot;20300&quot; value=&quot;Slide 32&quot;/&gt;&lt;property id=&quot;20307&quot; value=&quot;766&quot;/&gt;&lt;/object&gt;&lt;object type=&quot;3&quot; unique_id=&quot;13838&quot;&gt;&lt;property id=&quot;20148&quot; value=&quot;5&quot;/&gt;&lt;property id=&quot;20300&quot; value=&quot;Slide 36 - &amp;quot;Some important distinctions&amp;quot;&quot;/&gt;&lt;property id=&quot;20307&quot; value=&quot;767&quot;/&gt;&lt;/object&gt;&lt;object type=&quot;3&quot; unique_id=&quot;13841&quot;&gt;&lt;property id=&quot;20148&quot; value=&quot;5&quot;/&gt;&lt;property id=&quot;20300&quot; value=&quot;Slide 68&quot;/&gt;&lt;property id=&quot;20307&quot; value=&quot;770&quot;/&gt;&lt;/object&gt;&lt;object type=&quot;3&quot; unique_id=&quot;13842&quot;&gt;&lt;property id=&quot;20148&quot; value=&quot;5&quot;/&gt;&lt;property id=&quot;20300&quot; value=&quot;Slide 72&quot;/&gt;&lt;property id=&quot;20307&quot; value=&quot;771&quot;/&gt;&lt;/object&gt;&lt;object type=&quot;3&quot; unique_id=&quot;13845&quot;&gt;&lt;property id=&quot;20148&quot; value=&quot;5&quot;/&gt;&lt;property id=&quot;20300&quot; value=&quot;Slide 57 - &amp;quot;Early Childhood Special Education: &amp;#x0D;&amp;#x0A;Greater Than Expected Growth, 2011-12&amp;quot;&quot;/&gt;&lt;property id=&quot;20307&quot; value=&quot;784&quot;/&gt;&lt;/object&gt;&lt;object type=&quot;3&quot; unique_id=&quot;13846&quot;&gt;&lt;property id=&quot;20148&quot; value=&quot;5&quot;/&gt;&lt;property id=&quot;20300&quot; value=&quot;Slide 58 - &amp;quot;Early Childhood Special Education: &amp;#x0D;&amp;#x0A;Greater Than Expected Growth, 2008-09 to 2011-12&amp;quot;&quot;/&gt;&lt;property id=&quot;20307&quot; value=&quot;786&quot;/&gt;&lt;/object&gt;&lt;object type=&quot;3&quot; unique_id=&quot;13847&quot;&gt;&lt;property id=&quot;20148&quot; value=&quot;5&quot;/&gt;&lt;property id=&quot;20300&quot; value=&quot;Slide 59 - &amp;quot;Early Childhood Special Education: &amp;#x0D;&amp;#x0A;Exited within Age Expectations, 2011-12&amp;quot;&quot;/&gt;&lt;property id=&quot;20307&quot; value=&quot;785&quot;/&gt;&lt;/object&gt;&lt;object type=&quot;3&quot; unique_id=&quot;13848&quot;&gt;&lt;property id=&quot;20148&quot; value=&quot;5&quot;/&gt;&lt;property id=&quot;20300&quot; value=&quot;Slide 60 - &amp;quot;Early Childhood Special Education: Exited within Age Expectations, 2008-09 to 2011-12&amp;quot;&quot;/&gt;&lt;property id=&quot;20307&quot; value=&quot;787&quot;/&gt;&lt;/object&gt;&lt;object type=&quot;3&quot; unique_id=&quot;13849&quot;&gt;&lt;property id=&quot;20148&quot; value=&quot;5&quot;/&gt;&lt;property id=&quot;20300&quot; value=&quot;Slide 61 - &amp;quot;Early Intervention:  Greater than Expected Growth, 2008-09 to 2011-12&amp;quot;&quot;/&gt;&lt;property id=&quot;20307&quot; value=&quot;782&quot;/&gt;&lt;/object&gt;&lt;object type=&quot;3&quot; unique_id=&quot;13850&quot;&gt;&lt;property id=&quot;20148&quot; value=&quot;5&quot;/&gt;&lt;property id=&quot;20300&quot; value=&quot;Slide 62 - &amp;quot;Early Intervention:  Exited Within Age Expectations, 2008-09 to 2011-12&amp;quot;&quot;/&gt;&lt;property id=&quot;20307&quot; value=&quot;783&quot;/&gt;&lt;/object&gt;&lt;object type=&quot;3&quot; unique_id=&quot;13851&quot;&gt;&lt;property id=&quot;20148&quot; value=&quot;5&quot;/&gt;&lt;property id=&quot;20300&quot; value=&quot;Slide 64 - &amp;quot;Is anyone looking at these numbers?&amp;quot;&quot;/&gt;&lt;property id=&quot;20307&quot; value=&quot;775&quot;/&gt;&lt;/object&gt;&lt;object type=&quot;3&quot; unique_id=&quot;13853&quot;&gt;&lt;property id=&quot;20148&quot; value=&quot;5&quot;/&gt;&lt;property id=&quot;20300&quot; value=&quot;Slide 70 - &amp;quot;Working Assumptions for Program Improvement&amp;quot;&quot;/&gt;&lt;property id=&quot;20307&quot; value=&quot;779&quot;/&gt;&lt;/object&gt;&lt;object type=&quot;3&quot; unique_id=&quot;14225&quot;&gt;&lt;property id=&quot;20148&quot; value=&quot;5&quot;/&gt;&lt;property id=&quot;20300&quot; value=&quot;Slide 4 - &amp;quot;Basic architecture of the brain is built in early childhood&amp;quot;&quot;/&gt;&lt;property id=&quot;20307&quot; value=&quot;788&quot;/&gt;&lt;/object&gt;&lt;object type=&quot;3&quot; unique_id=&quot;14226&quot;&gt;&lt;property id=&quot;20148&quot; value=&quot;5&quot;/&gt;&lt;property id=&quot;20300&quot; value=&quot;Slide 5 - &amp;quot;Experience shapes the architecture of the brain&amp;quot;&quot;/&gt;&lt;property id=&quot;20307&quot; value=&quot;789&quot;/&gt;&lt;/object&gt;&lt;object type=&quot;3&quot; unique_id=&quot;14634&quot;&gt;&lt;property id=&quot;20148&quot; value=&quot;5&quot;/&gt;&lt;property id=&quot;20300&quot; value=&quot;Slide 19&quot;/&gt;&lt;property id=&quot;20307&quot; value=&quot;793&quot;/&gt;&lt;/object&gt;&lt;object type=&quot;3&quot; unique_id=&quot;14635&quot;&gt;&lt;property id=&quot;20148&quot; value=&quot;5&quot;/&gt;&lt;property id=&quot;20300&quot; value=&quot;Slide 20&quot;/&gt;&lt;property id=&quot;20307&quot; value=&quot;790&quot;/&gt;&lt;/object&gt;&lt;object type=&quot;3&quot; unique_id=&quot;14636&quot;&gt;&lt;property id=&quot;20148&quot; value=&quot;5&quot;/&gt;&lt;property id=&quot;20300&quot; value=&quot;Slide 21&quot;/&gt;&lt;property id=&quot;20307&quot; value=&quot;791&quot;/&gt;&lt;/object&gt;&lt;object type=&quot;3&quot; unique_id=&quot;14637&quot;&gt;&lt;property id=&quot;20148&quot; value=&quot;5&quot;/&gt;&lt;property id=&quot;20300&quot; value=&quot;Slide 22&quot;/&gt;&lt;property id=&quot;20307&quot; value=&quot;792&quot;/&gt;&lt;/object&gt;&lt;object type=&quot;3&quot; unique_id=&quot;15065&quot;&gt;&lt;property id=&quot;20148&quot; value=&quot;5&quot;/&gt;&lt;property id=&quot;20300&quot; value=&quot;Slide 7 - &amp;quot;Poverty and Brain Development&amp;amp;#x09;&amp;quot;&quot;/&gt;&lt;property id=&quot;20307&quot; value=&quot;794&quot;/&gt;&lt;/object&gt;&lt;object type=&quot;3&quot; unique_id=&quot;15314&quot;&gt;&lt;property id=&quot;20148&quot; value=&quot;5&quot;/&gt;&lt;property id=&quot;20300&quot; value=&quot;Slide 6&quot;/&gt;&lt;property id=&quot;20307&quot; value=&quot;796&quot;/&gt;&lt;/object&gt;&lt;object type=&quot;3&quot; unique_id=&quot;15508&quot;&gt;&lt;property id=&quot;20148&quot; value=&quot;5&quot;/&gt;&lt;property id=&quot;20300&quot; value=&quot;Slide 8&quot;/&gt;&lt;property id=&quot;20307&quot; value=&quot;797&quot;/&gt;&lt;/object&gt;&lt;object type=&quot;3&quot; unique_id=&quot;15704&quot;&gt;&lt;property id=&quot;20148&quot; value=&quot;5&quot;/&gt;&lt;property id=&quot;20300&quot; value=&quot;Slide 17&quot;/&gt;&lt;property id=&quot;20307&quot; value=&quot;798&quot;/&gt;&lt;/object&gt;&lt;object type=&quot;3&quot; unique_id=&quot;15966&quot;&gt;&lt;property id=&quot;20148&quot; value=&quot;5&quot;/&gt;&lt;property id=&quot;20300&quot; value=&quot;Slide 71 - &amp;quot;Do you know….&amp;quot;&quot;/&gt;&lt;property id=&quot;20307&quot; value=&quot;799&quot;/&gt;&lt;/object&gt;&lt;object type=&quot;3&quot; unique_id=&quot;16438&quot;&gt;&lt;property id=&quot;20148&quot; value=&quot;5&quot;/&gt;&lt;property id=&quot;20300&quot; value=&quot;Slide 35 - &amp;quot;Programs only help the children who receive them.&amp;quot;&quot;/&gt;&lt;property id=&quot;20307&quot; value=&quot;802&quot;/&gt;&lt;/object&gt;&lt;object type=&quot;3&quot; unique_id=&quot;16439&quot;&gt;&lt;property id=&quot;20148&quot; value=&quot;5&quot;/&gt;&lt;property id=&quot;20300&quot; value=&quot;Slide 42 - &amp;quot;Key features of EC inclusion&amp;quot;&quot;/&gt;&lt;property id=&quot;20307&quot; value=&quot;803&quot;/&gt;&lt;/object&gt;&lt;object type=&quot;3&quot; unique_id=&quot;16511&quot;&gt;&lt;property id=&quot;20148&quot; value=&quot;5&quot;/&gt;&lt;property id=&quot;20300&quot; value=&quot;Slide 26&quot;/&gt;&lt;property id=&quot;20307&quot; value=&quot;804&quot;/&gt;&lt;/object&gt;&lt;object type=&quot;3&quot; unique_id=&quot;16796&quot;&gt;&lt;property id=&quot;20148&quot; value=&quot;5&quot;/&gt;&lt;property id=&quot;20300&quot; value=&quot;Slide 24&quot;/&gt;&lt;property id=&quot;20307&quot; value=&quot;805&quot;/&gt;&lt;/object&gt;&lt;object type=&quot;3&quot; unique_id=&quot;17013&quot;&gt;&lt;property id=&quot;20148&quot; value=&quot;5&quot;/&gt;&lt;property id=&quot;20300&quot; value=&quot;Slide 25&quot;/&gt;&lt;property id=&quot;20307&quot; value=&quot;806&quot;/&gt;&lt;/object&gt;&lt;object type=&quot;3&quot; unique_id=&quot;17671&quot;&gt;&lt;property id=&quot;20148&quot; value=&quot;5&quot;/&gt;&lt;property id=&quot;20300&quot; value=&quot;Slide 23 - &amp;quot;Why business cares about preschool&amp;quot;&quot;/&gt;&lt;property id=&quot;20307&quot; value=&quot;810&quot;/&gt;&lt;/object&gt;&lt;object type=&quot;3&quot; unique_id=&quot;17672&quot;&gt;&lt;property id=&quot;20148&quot; value=&quot;5&quot;/&gt;&lt;property id=&quot;20300&quot; value=&quot;Slide 31&quot;/&gt;&lt;property id=&quot;20307&quot; value=&quot;811&quot;/&gt;&lt;/object&gt;&lt;object type=&quot;3&quot; unique_id=&quot;18300&quot;&gt;&lt;property id=&quot;20148&quot; value=&quot;5&quot;/&gt;&lt;property id=&quot;20300&quot; value=&quot;Slide 37&quot;/&gt;&lt;property id=&quot;20307&quot; value=&quot;815&quot;/&gt;&lt;/object&gt;&lt;object type=&quot;3&quot; unique_id=&quot;18301&quot;&gt;&lt;property id=&quot;20148&quot; value=&quot;5&quot;/&gt;&lt;property id=&quot;20300&quot; value=&quot;Slide 65&quot;/&gt;&lt;property id=&quot;20307&quot; value=&quot;813&quot;/&gt;&lt;/object&gt;&lt;object type=&quot;3&quot; unique_id=&quot;18302&quot;&gt;&lt;property id=&quot;20148&quot; value=&quot;5&quot;/&gt;&lt;property id=&quot;20300&quot; value=&quot;Slide 66&quot;/&gt;&lt;property id=&quot;20307&quot; value=&quot;812&quot;/&gt;&lt;/object&gt;&lt;object type=&quot;3&quot; unique_id=&quot;18630&quot;&gt;&lt;property id=&quot;20148&quot; value=&quot;5&quot;/&gt;&lt;property id=&quot;20300&quot; value=&quot;Slide 38 - &amp;quot;Building Quality ECSE Programs&amp;quot;&quot;/&gt;&lt;property id=&quot;20307&quot; value=&quot;816&quot;/&gt;&lt;/object&gt;&lt;object type=&quot;3&quot; unique_id=&quot;18632&quot;&gt;&lt;property id=&quot;20148&quot; value=&quot;5&quot;/&gt;&lt;property id=&quot;20300&quot; value=&quot;Slide 39 - &amp;quot;The current &amp;#x0D;&amp;#x0A;Recommended Practices&amp;quot;&quot;/&gt;&lt;property id=&quot;20307&quot; value=&quot;817&quot;/&gt;&lt;/object&gt;&lt;object type=&quot;3&quot; unique_id=&quot;18633&quot;&gt;&lt;property id=&quot;20148&quot; value=&quot;5&quot;/&gt;&lt;property id=&quot;20300&quot; value=&quot;Slide 40&quot;/&gt;&lt;property id=&quot;20307&quot; value=&quot;818&quot;/&gt;&lt;/object&gt;&lt;object type=&quot;3&quot; unique_id=&quot;18634&quot;&gt;&lt;property id=&quot;20148&quot; value=&quot;5&quot;/&gt;&lt;property id=&quot;20300&quot; value=&quot;Slide 41 - &amp;quot;DEC and NAEYC Joint Position Statement  &amp;#x0D;&amp;#x0A;on Inclusion&amp;#x0D;&amp;#x0A;&amp;quot;&quot;/&gt;&lt;property id=&quot;20307&quot; value=&quot;820&quot;/&gt;&lt;/object&gt;&lt;object type=&quot;3&quot; unique_id=&quot;18635&quot;&gt;&lt;property id=&quot;20148&quot; value=&quot;5&quot;/&gt;&lt;property id=&quot;20300&quot; value=&quot;Slide 69&quot;/&gt;&lt;property id=&quot;20307&quot; value=&quot;819&quot;/&gt;&lt;/object&gt;&lt;object type=&quot;3&quot; unique_id=&quot;19537&quot;&gt;&lt;property id=&quot;20148&quot; value=&quot;5&quot;/&gt;&lt;property id=&quot;20300&quot; value=&quot;Slide 29&quot;/&gt;&lt;property id=&quot;20307&quot; value=&quot;822&quot;/&gt;&lt;/object&gt;&lt;object type=&quot;3&quot; unique_id=&quot;19538&quot;&gt;&lt;property id=&quot;20148&quot; value=&quot;5&quot;/&gt;&lt;property id=&quot;20300&quot; value=&quot;Slide 30 - &amp;quot;Percentage of Children Rated by Kindergarten Teachers as Intermediate or Proficient in Language and Literacy Skill&quot;/&gt;&lt;property id=&quot;20307&quot; value=&quot;823&quot;/&gt;&lt;/object&gt;&lt;object type=&quot;3&quot; unique_id=&quot;19539&quot;&gt;&lt;property id=&quot;20148&quot; value=&quot;5&quot;/&gt;&lt;property id=&quot;20300&quot; value=&quot;Slide 76 - &amp;quot;The Center for IDEA Early Childhood Data Systems (DaSy)&amp;quot;&quot;/&gt;&lt;property id=&quot;20307&quot; value=&quot;824&quot;/&gt;&lt;/object&gt;&lt;object type=&quot;3&quot; unique_id=&quot;20186&quot;&gt;&lt;property id=&quot;20148&quot; value=&quot;5&quot;/&gt;&lt;property id=&quot;20300&quot; value=&quot;Slide 53 - &amp;quot;Appropriate Measurement Strategies&amp;quot;&quot;/&gt;&lt;property id=&quot;20307&quot; value=&quot;825&quot;/&gt;&lt;/object&gt;&lt;object type=&quot;3&quot; unique_id=&quot;20747&quot;&gt;&lt;property id=&quot;20148&quot; value=&quot;5&quot;/&gt;&lt;property id=&quot;20300&quot; value=&quot;Slide 10 - &amp;quot;IDEA 2004, Sec. 602&amp;quot;&quot;/&gt;&lt;property id=&quot;20307&quot; value=&quot;826&quot;/&gt;&lt;/object&gt;&lt;object type=&quot;3&quot; unique_id=&quot;20748&quot;&gt;&lt;property id=&quot;20148&quot; value=&quot;5&quot;/&gt;&lt;property id=&quot;20300&quot; value=&quot;Slide 34&quot;/&gt;&lt;property id=&quot;20307&quot; value=&quot;827&quot;/&gt;&lt;/object&gt;&lt;object type=&quot;3&quot; unique_id=&quot;21241&quot;&gt;&lt;property id=&quot;20148&quot; value=&quot;5&quot;/&gt;&lt;property id=&quot;20300&quot; value=&quot;Slide 33&quot;/&gt;&lt;property id=&quot;20307&quot; value=&quot;829&quot;/&gt;&lt;/object&gt;&lt;object type=&quot;3&quot; unique_id=&quot;21813&quot;&gt;&lt;property id=&quot;20148&quot; value=&quot;5&quot;/&gt;&lt;property id=&quot;20300&quot; value=&quot;Slide 73&quot;/&gt;&lt;property id=&quot;20307&quot; value=&quot;830&quot;/&gt;&lt;/object&gt;&lt;object type=&quot;3&quot; unique_id=&quot;22139&quot;&gt;&lt;property id=&quot;20148&quot; value=&quot;5&quot;/&gt;&lt;property id=&quot;20300&quot; value=&quot;Slide 74 - &amp;quot;Continuous Program Improvement&amp;quot;&quot;/&gt;&lt;property id=&quot;20307&quot; value=&quot;832&quot;/&gt;&lt;/object&gt;&lt;object type=&quot;3&quot; unique_id=&quot;22632&quot;&gt;&lt;property id=&quot;20148&quot; value=&quot;5&quot;/&gt;&lt;property id=&quot;20300&quot; value=&quot;Slide 77&quot;/&gt;&lt;property id=&quot;20307&quot; value=&quot;833&quot;/&gt;&lt;/object&gt;&lt;object type=&quot;3&quot; unique_id=&quot;22634&quot;&gt;&lt;property id=&quot;20148&quot; value=&quot;5&quot;/&gt;&lt;property id=&quot;20300&quot; value=&quot;Slide 80&quot;/&gt;&lt;property id=&quot;20307&quot; value=&quot;835&quot;/&gt;&lt;/object&gt;&lt;object type=&quot;3&quot; unique_id=&quot;22721&quot;&gt;&lt;property id=&quot;20148&quot; value=&quot;5&quot;/&gt;&lt;property id=&quot;20300&quot; value=&quot;Slide 78&quot;/&gt;&lt;property id=&quot;20307&quot; value=&quot;836&quot;/&gt;&lt;/object&gt;&lt;object type=&quot;3&quot; unique_id=&quot;23066&quot;&gt;&lt;property id=&quot;20148&quot; value=&quot;5&quot;/&gt;&lt;property id=&quot;20300&quot; value=&quot;Slide 79&quot;/&gt;&lt;property id=&quot;20307&quot; value=&quot;837&quot;/&gt;&lt;/object&gt;&lt;object type=&quot;3&quot; unique_id=&quot;23838&quot;&gt;&lt;property id=&quot;20148&quot; value=&quot;5&quot;/&gt;&lt;property id=&quot;20300&quot; value=&quot;Slide 43 - &amp;quot;The Not So Good News&amp;quot;&quot;/&gt;&lt;property id=&quot;20307&quot; value=&quot;841&quot;/&gt;&lt;/object&gt;&lt;object type=&quot;3&quot; unique_id=&quot;23839&quot;&gt;&lt;property id=&quot;20148&quot; value=&quot;5&quot;/&gt;&lt;property id=&quot;20300&quot; value=&quot;Slide 67 - &amp;quot;Number of States that Met Criteria for Inclusion in the National Analysis&amp;quot;&quot;/&gt;&lt;property id=&quot;20307&quot; value=&quot;840&quot;/&gt;&lt;/object&gt;&lt;object type=&quot;3&quot; unique_id=&quot;24615&quot;&gt;&lt;property id=&quot;20148&quot; value=&quot;5&quot;/&gt;&lt;property id=&quot;20300&quot; value=&quot;Slide 28 - &amp;quot;How many former EI recipients did not have an IEP in kindergarten?&amp;quot;&quot;/&gt;&lt;property id=&quot;20307&quot; value=&quot;842&quot;/&gt;&lt;/object&gt;&lt;/object&gt;&lt;object type=&quot;8&quot; unique_id=&quot;10158&quot;&gt;&lt;/object&gt;&lt;/object&gt;&lt;/database&gt;"/>
  <p:tag name="SECTOMILLISECCONVERTED" val="1"/>
</p:tagLst>
</file>

<file path=ppt/theme/theme1.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Default Design-Secon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Custom Design">
  <a:themeElements>
    <a:clrScheme name="Custom 1">
      <a:dk1>
        <a:sysClr val="windowText" lastClr="000000"/>
      </a:dk1>
      <a:lt1>
        <a:sysClr val="window" lastClr="FFFFFF"/>
      </a:lt1>
      <a:dk2>
        <a:srgbClr val="69676D"/>
      </a:dk2>
      <a:lt2>
        <a:srgbClr val="E5E1F4"/>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blues">
      <a:dk1>
        <a:sysClr val="windowText" lastClr="000000"/>
      </a:dk1>
      <a:lt1>
        <a:sysClr val="window" lastClr="FFFFFF"/>
      </a:lt1>
      <a:dk2>
        <a:srgbClr val="1F497D"/>
      </a:dk2>
      <a:lt2>
        <a:srgbClr val="EEECE1"/>
      </a:lt2>
      <a:accent1>
        <a:srgbClr val="4F81BD"/>
      </a:accent1>
      <a:accent2>
        <a:srgbClr val="C0504D"/>
      </a:accent2>
      <a:accent3>
        <a:srgbClr val="00B050"/>
      </a:accent3>
      <a:accent4>
        <a:srgbClr val="366092"/>
      </a:accent4>
      <a:accent5>
        <a:srgbClr val="244061"/>
      </a:accent5>
      <a:accent6>
        <a:srgbClr val="95B3D7"/>
      </a:accent6>
      <a:hlink>
        <a:srgbClr val="17365D"/>
      </a:hlink>
      <a:folHlink>
        <a:srgbClr val="24406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Default Design-First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Default Design-Secon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Default Design-Thir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Default Design-Fourth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Default Design-Fifth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Default Design-Secon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Secon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15019</TotalTime>
  <Words>5078</Words>
  <Application>Microsoft Office PowerPoint</Application>
  <PresentationFormat>On-screen Show (4:3)</PresentationFormat>
  <Paragraphs>599</Paragraphs>
  <Slides>80</Slides>
  <Notes>62</Notes>
  <HiddenSlides>0</HiddenSlides>
  <MMClips>0</MMClips>
  <ScaleCrop>false</ScaleCrop>
  <HeadingPairs>
    <vt:vector size="8" baseType="variant">
      <vt:variant>
        <vt:lpstr>Theme</vt:lpstr>
      </vt:variant>
      <vt:variant>
        <vt:i4>12</vt:i4>
      </vt:variant>
      <vt:variant>
        <vt:lpstr>Links</vt:lpstr>
      </vt:variant>
      <vt:variant>
        <vt:i4>10</vt:i4>
      </vt:variant>
      <vt:variant>
        <vt:lpstr>Embedded OLE Servers</vt:lpstr>
      </vt:variant>
      <vt:variant>
        <vt:i4>2</vt:i4>
      </vt:variant>
      <vt:variant>
        <vt:lpstr>Slide Titles</vt:lpstr>
      </vt:variant>
      <vt:variant>
        <vt:i4>80</vt:i4>
      </vt:variant>
    </vt:vector>
  </HeadingPairs>
  <TitlesOfParts>
    <vt:vector size="104" baseType="lpstr">
      <vt:lpstr>3_Default Design</vt:lpstr>
      <vt:lpstr>6_Default Design-First child</vt:lpstr>
      <vt:lpstr>Custom Design</vt:lpstr>
      <vt:lpstr>7_Default Design-Second child</vt:lpstr>
      <vt:lpstr>8_Default Design-Third child</vt:lpstr>
      <vt:lpstr>9_Default Design-Fourth child</vt:lpstr>
      <vt:lpstr>10_Default Design-Fifth child</vt:lpstr>
      <vt:lpstr>9_Default Design-Second child</vt:lpstr>
      <vt:lpstr>8_Default Design-Second child</vt:lpstr>
      <vt:lpstr>10_Default Design-Second child</vt:lpstr>
      <vt:lpstr>1_Custom Design</vt:lpstr>
      <vt:lpstr>Office Theme</vt:lpstr>
      <vt:lpstr>C:\Documents and Settings\khebbeler\My Documents\Projects\Ohio\Focus Group\Graphs_L.pdf</vt:lpstr>
      <vt:lpstr>C:\Documents and Settings\khebbeler\My Documents\Projects\Ohio\Focus Group\Graphs_L2.pdf</vt:lpstr>
      <vt:lpstr>C:\Documents and Settings\khebbeler\My Documents\Projects\Ohio\Focus Group\Graphs_L2.pdf</vt:lpstr>
      <vt:lpstr>C:\Documents and Settings\khebbeler\My Documents\Projects\Ohio\Focus Group\Graphs_L2.pdf</vt:lpstr>
      <vt:lpstr>C:\Documents and Settings\khebbeler\My Documents\Projects\Ohio\Focus Group\Graphs_L.pdf</vt:lpstr>
      <vt:lpstr>C:\Documents and Settings\khebbeler\My Documents\Projects\Ohio\Focus Group\Graphs_L2.pdf</vt:lpstr>
      <vt:lpstr>C:\Documents and Settings\khebbeler\My Documents\Projects\Ohio\Focus Group\Graphs_L.pdf</vt:lpstr>
      <vt:lpstr>C:\Documents and Settings\khebbeler\My Documents\Projects\Ohio\Focus Group\Graphs_L2.pdf</vt:lpstr>
      <vt:lpstr>C:\Documents and Settings\khebbeler\My Documents\Projects\Ohio\Focus Group\Graphs_L.pdf</vt:lpstr>
      <vt:lpstr>C:\Documents and Settings\khebbeler\My Documents\Projects\Ohio\Focus Group\Graphs_L2.pdf</vt:lpstr>
      <vt:lpstr>Chart</vt:lpstr>
      <vt:lpstr>Worksheet</vt:lpstr>
      <vt:lpstr>   Kathy Hebbeler Early Childhood Outcomes Center SRI International </vt:lpstr>
      <vt:lpstr>PowerPoint Presentation</vt:lpstr>
      <vt:lpstr>PowerPoint Presentation</vt:lpstr>
      <vt:lpstr>Basic architecture of the brain is built in early childhood</vt:lpstr>
      <vt:lpstr>Experience shapes the architecture of the brain</vt:lpstr>
      <vt:lpstr>PowerPoint Presentation</vt:lpstr>
      <vt:lpstr>Poverty and Brain Development </vt:lpstr>
      <vt:lpstr>PowerPoint Presentation</vt:lpstr>
      <vt:lpstr>PowerPoint Presentation</vt:lpstr>
      <vt:lpstr>IDEA 2004, Sec. 602</vt:lpstr>
      <vt:lpstr>PowerPoint Presentation</vt:lpstr>
      <vt:lpstr>PowerPoint Presentation</vt:lpstr>
      <vt:lpstr>PowerPoint Presentation</vt:lpstr>
      <vt:lpstr>Differences Not So Clear</vt:lpstr>
      <vt:lpstr>PowerPoint Presentation</vt:lpstr>
      <vt:lpstr>PowerPoint Presentation</vt:lpstr>
      <vt:lpstr>PowerPoint Presentation</vt:lpstr>
      <vt:lpstr>What we know</vt:lpstr>
      <vt:lpstr>PowerPoint Presentation</vt:lpstr>
      <vt:lpstr>PowerPoint Presentation</vt:lpstr>
      <vt:lpstr>PowerPoint Presentation</vt:lpstr>
      <vt:lpstr>PowerPoint Presentation</vt:lpstr>
      <vt:lpstr>Why business cares about preschool</vt:lpstr>
      <vt:lpstr>PowerPoint Presentation</vt:lpstr>
      <vt:lpstr>PowerPoint Presentation</vt:lpstr>
      <vt:lpstr>PowerPoint Presentation</vt:lpstr>
      <vt:lpstr>National Early Intervention Longitudinal Study</vt:lpstr>
      <vt:lpstr>How many former EI recipients did not have an IEP in kindergarten?</vt:lpstr>
      <vt:lpstr>PowerPoint Presentation</vt:lpstr>
      <vt:lpstr>Percentage of Children Rated by Kindergarten Teachers as Intermediate or Proficient in Language and Literacy Skills, By IEP Status Compared with General Kindergarten Population (ECLS-K data)</vt:lpstr>
      <vt:lpstr>PowerPoint Presentation</vt:lpstr>
      <vt:lpstr>PowerPoint Presentation</vt:lpstr>
      <vt:lpstr>PowerPoint Presentation</vt:lpstr>
      <vt:lpstr>PowerPoint Presentation</vt:lpstr>
      <vt:lpstr>Programs only help the children who receive them.</vt:lpstr>
      <vt:lpstr>Some important distinctions</vt:lpstr>
      <vt:lpstr>PowerPoint Presentation</vt:lpstr>
      <vt:lpstr>Building Quality ECSE Programs</vt:lpstr>
      <vt:lpstr>The current  Recommended Practices</vt:lpstr>
      <vt:lpstr>PowerPoint Presentation</vt:lpstr>
      <vt:lpstr>DEC and NAEYC Joint Position Statement   on Inclusion </vt:lpstr>
      <vt:lpstr>Key features of EC inclusion</vt:lpstr>
      <vt:lpstr>The Not So Good News</vt:lpstr>
      <vt:lpstr>PowerPoint Presentation</vt:lpstr>
      <vt:lpstr>Critical Events in Accountability for Programs for Young Children with Disabilities </vt:lpstr>
      <vt:lpstr>Ultimate Goal of Providing Services</vt:lpstr>
      <vt:lpstr>Three Child Outcomes</vt:lpstr>
      <vt:lpstr>Child Outcomes Step by Step</vt:lpstr>
      <vt:lpstr>Outcomes Are Functional</vt:lpstr>
      <vt:lpstr>Children Have Positive  Social Relationships </vt:lpstr>
      <vt:lpstr>Children Acquire and Use   Knowledge and Skills </vt:lpstr>
      <vt:lpstr>Children Take Appropriate Action to Meet Their Needs </vt:lpstr>
      <vt:lpstr>Appropriate Measurement Strategies</vt:lpstr>
      <vt:lpstr>OSEP Reporting Categories Percentage of children who:  </vt:lpstr>
      <vt:lpstr>PowerPoint Presentation</vt:lpstr>
      <vt:lpstr>      The Summary Statements</vt:lpstr>
      <vt:lpstr>Early Childhood Special Education:  Greater Than Expected Growth, 2011-12</vt:lpstr>
      <vt:lpstr>Early Childhood Special Education:  Greater Than Expected Growth, 2008-09 to 2011-12</vt:lpstr>
      <vt:lpstr>Early Childhood Special Education:  Exited within Age Expectations, 2011-12</vt:lpstr>
      <vt:lpstr>Early Childhood Special Education: Exited within Age Expectations, 2008-09 to 2011-12</vt:lpstr>
      <vt:lpstr>Early Intervention:  Greater than Expected Growth, 2008-09 to 2011-12</vt:lpstr>
      <vt:lpstr>Early Intervention:  Exited Within Age Expectations, 2008-09 to 2011-12</vt:lpstr>
      <vt:lpstr>PowerPoint Presentation</vt:lpstr>
      <vt:lpstr>Is anyone looking at these numbers?</vt:lpstr>
      <vt:lpstr>PowerPoint Presentation</vt:lpstr>
      <vt:lpstr>PowerPoint Presentation</vt:lpstr>
      <vt:lpstr>Number of States that Met Criteria for Inclusion in the National Analysis</vt:lpstr>
      <vt:lpstr>PowerPoint Presentation</vt:lpstr>
      <vt:lpstr>PowerPoint Presentation</vt:lpstr>
      <vt:lpstr>Working Assumptions for Program Improvement</vt:lpstr>
      <vt:lpstr>Do you know….</vt:lpstr>
      <vt:lpstr>PowerPoint Presentation</vt:lpstr>
      <vt:lpstr>PowerPoint Presentation</vt:lpstr>
      <vt:lpstr>Continuous Program Improvement</vt:lpstr>
      <vt:lpstr>PowerPoint Presentation</vt:lpstr>
      <vt:lpstr>The Center for IDEA Early Childhood Data Systems (DaSy)</vt:lpstr>
      <vt:lpstr>PowerPoint Presentation</vt:lpstr>
      <vt:lpstr>PowerPoint Presentation</vt:lpstr>
      <vt:lpstr>PowerPoint Presentation</vt:lpstr>
      <vt:lpstr>PowerPoint Presentation</vt:lpstr>
    </vt:vector>
  </TitlesOfParts>
  <Company>unc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 Longitudinal -  OSEP Leadership Mtng</dc:title>
  <dc:creator>ECO</dc:creator>
  <cp:lastModifiedBy>Kathy Hebbeler</cp:lastModifiedBy>
  <cp:revision>983</cp:revision>
  <cp:lastPrinted>2013-09-12T19:46:11Z</cp:lastPrinted>
  <dcterms:created xsi:type="dcterms:W3CDTF">2008-03-27T18:39:34Z</dcterms:created>
  <dcterms:modified xsi:type="dcterms:W3CDTF">2013-11-14T00:09:40Z</dcterms:modified>
</cp:coreProperties>
</file>