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29"/>
  </p:notesMasterIdLst>
  <p:sldIdLst>
    <p:sldId id="259" r:id="rId2"/>
    <p:sldId id="293" r:id="rId3"/>
    <p:sldId id="330" r:id="rId4"/>
    <p:sldId id="295" r:id="rId5"/>
    <p:sldId id="294" r:id="rId6"/>
    <p:sldId id="306" r:id="rId7"/>
    <p:sldId id="327" r:id="rId8"/>
    <p:sldId id="286" r:id="rId9"/>
    <p:sldId id="297" r:id="rId10"/>
    <p:sldId id="299" r:id="rId11"/>
    <p:sldId id="298" r:id="rId12"/>
    <p:sldId id="307" r:id="rId13"/>
    <p:sldId id="322" r:id="rId14"/>
    <p:sldId id="325" r:id="rId15"/>
    <p:sldId id="324" r:id="rId16"/>
    <p:sldId id="314" r:id="rId17"/>
    <p:sldId id="315" r:id="rId18"/>
    <p:sldId id="326" r:id="rId19"/>
    <p:sldId id="301" r:id="rId20"/>
    <p:sldId id="302" r:id="rId21"/>
    <p:sldId id="303" r:id="rId22"/>
    <p:sldId id="321" r:id="rId23"/>
    <p:sldId id="308" r:id="rId24"/>
    <p:sldId id="309" r:id="rId25"/>
    <p:sldId id="305" r:id="rId26"/>
    <p:sldId id="329" r:id="rId27"/>
    <p:sldId id="29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64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9E4887-8917-F441-A34E-04FBBE0768D9}" type="datetimeFigureOut">
              <a:rPr lang="en-US" smtClean="0"/>
              <a:t>8/16/2017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13AA59-75C3-0541-B3BB-D5E39DEB4BD2}" type="slidenum">
              <a:rPr lang="en-US" smtClean="0"/>
              <a:t>‹#›</a:t>
            </a:fld>
            <a:endParaRPr lang="en-US" dirty="0"/>
          </a:p>
        </p:txBody>
      </p:sp>
    </p:spTree>
    <p:extLst>
      <p:ext uri="{BB962C8B-B14F-4D97-AF65-F5344CB8AC3E}">
        <p14:creationId xmlns:p14="http://schemas.microsoft.com/office/powerpoint/2010/main" val="23814579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COMS will be renamed</a:t>
            </a:r>
            <a:r>
              <a:rPr lang="en-US" baseline="0" dirty="0"/>
              <a:t> S-COMS</a:t>
            </a:r>
            <a:endParaRPr lang="en-US" dirty="0"/>
          </a:p>
        </p:txBody>
      </p:sp>
      <p:sp>
        <p:nvSpPr>
          <p:cNvPr id="4" name="Slide Number Placeholder 3"/>
          <p:cNvSpPr>
            <a:spLocks noGrp="1"/>
          </p:cNvSpPr>
          <p:nvPr>
            <p:ph type="sldNum" sz="quarter" idx="10"/>
          </p:nvPr>
        </p:nvSpPr>
        <p:spPr/>
        <p:txBody>
          <a:bodyPr/>
          <a:lstStyle/>
          <a:p>
            <a:fld id="{D013AA59-75C3-0541-B3BB-D5E39DEB4BD2}" type="slidenum">
              <a:rPr lang="en-US" smtClean="0"/>
              <a:t>4</a:t>
            </a:fld>
            <a:endParaRPr lang="en-US" dirty="0"/>
          </a:p>
        </p:txBody>
      </p:sp>
    </p:spTree>
    <p:extLst>
      <p:ext uri="{BB962C8B-B14F-4D97-AF65-F5344CB8AC3E}">
        <p14:creationId xmlns:p14="http://schemas.microsoft.com/office/powerpoint/2010/main" val="931832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27</a:t>
            </a:fld>
            <a:endParaRPr lang="en-US" dirty="0"/>
          </a:p>
        </p:txBody>
      </p:sp>
    </p:spTree>
    <p:extLst>
      <p:ext uri="{BB962C8B-B14F-4D97-AF65-F5344CB8AC3E}">
        <p14:creationId xmlns:p14="http://schemas.microsoft.com/office/powerpoint/2010/main" val="4095769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QI rating is automatically produced based element ratings</a:t>
            </a:r>
          </a:p>
          <a:p>
            <a:endParaRPr lang="en-US" dirty="0"/>
          </a:p>
        </p:txBody>
      </p:sp>
      <p:sp>
        <p:nvSpPr>
          <p:cNvPr id="4" name="Slide Number Placeholder 3"/>
          <p:cNvSpPr>
            <a:spLocks noGrp="1"/>
          </p:cNvSpPr>
          <p:nvPr>
            <p:ph type="sldNum" sz="quarter" idx="10"/>
          </p:nvPr>
        </p:nvSpPr>
        <p:spPr/>
        <p:txBody>
          <a:bodyPr/>
          <a:lstStyle/>
          <a:p>
            <a:fld id="{D013AA59-75C3-0541-B3BB-D5E39DEB4BD2}" type="slidenum">
              <a:rPr lang="en-US" smtClean="0"/>
              <a:t>15</a:t>
            </a:fld>
            <a:endParaRPr lang="en-US" dirty="0"/>
          </a:p>
        </p:txBody>
      </p:sp>
    </p:spTree>
    <p:extLst>
      <p:ext uri="{BB962C8B-B14F-4D97-AF65-F5344CB8AC3E}">
        <p14:creationId xmlns:p14="http://schemas.microsoft.com/office/powerpoint/2010/main" val="1506067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2"/>
                </a:solidFill>
              </a:rPr>
              <a:t>Suggested process</a:t>
            </a:r>
          </a:p>
          <a:p>
            <a:pPr lvl="1"/>
            <a:r>
              <a:rPr lang="en-US" dirty="0">
                <a:solidFill>
                  <a:schemeClr val="tx2"/>
                </a:solidFill>
              </a:rPr>
              <a:t>Identify and involve stakeholders</a:t>
            </a:r>
          </a:p>
          <a:p>
            <a:pPr lvl="1"/>
            <a:r>
              <a:rPr lang="en-US" dirty="0">
                <a:solidFill>
                  <a:schemeClr val="tx2"/>
                </a:solidFill>
              </a:rPr>
              <a:t>Discussion </a:t>
            </a:r>
            <a:r>
              <a:rPr lang="en-US" dirty="0">
                <a:solidFill>
                  <a:schemeClr val="tx2"/>
                </a:solidFill>
                <a:sym typeface="Wingdings" panose="05000000000000000000" pitchFamily="2" charset="2"/>
              </a:rPr>
              <a:t> </a:t>
            </a:r>
            <a:r>
              <a:rPr lang="en-US" dirty="0">
                <a:solidFill>
                  <a:schemeClr val="tx2"/>
                </a:solidFill>
              </a:rPr>
              <a:t>Rate elements and </a:t>
            </a:r>
            <a:r>
              <a:rPr lang="en-US" dirty="0">
                <a:solidFill>
                  <a:schemeClr val="tx2"/>
                </a:solidFill>
                <a:sym typeface="Wingdings" panose="05000000000000000000" pitchFamily="2" charset="2"/>
              </a:rPr>
              <a:t>document the evidence</a:t>
            </a:r>
            <a:endParaRPr lang="en-US" dirty="0">
              <a:solidFill>
                <a:schemeClr val="tx2"/>
              </a:solidFill>
            </a:endParaRPr>
          </a:p>
          <a:p>
            <a:pPr lvl="1"/>
            <a:r>
              <a:rPr lang="en-US" dirty="0">
                <a:solidFill>
                  <a:schemeClr val="tx2"/>
                </a:solidFill>
              </a:rPr>
              <a:t>Review results and determine priorities for improvement planning</a:t>
            </a:r>
          </a:p>
          <a:p>
            <a:r>
              <a:rPr lang="en-US" dirty="0">
                <a:solidFill>
                  <a:schemeClr val="tx2"/>
                </a:solidFill>
              </a:rPr>
              <a:t>First step in action planning for system improvement</a:t>
            </a:r>
          </a:p>
          <a:p>
            <a:r>
              <a:rPr lang="en-US" dirty="0">
                <a:solidFill>
                  <a:schemeClr val="tx2"/>
                </a:solidFill>
              </a:rPr>
              <a:t>Detailed instructions in guidance and Excel document</a:t>
            </a:r>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16</a:t>
            </a:fld>
            <a:endParaRPr lang="en-US" dirty="0"/>
          </a:p>
        </p:txBody>
      </p:sp>
    </p:spTree>
    <p:extLst>
      <p:ext uri="{BB962C8B-B14F-4D97-AF65-F5344CB8AC3E}">
        <p14:creationId xmlns:p14="http://schemas.microsoft.com/office/powerpoint/2010/main" val="2411750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17</a:t>
            </a:fld>
            <a:endParaRPr lang="en-US" dirty="0"/>
          </a:p>
        </p:txBody>
      </p:sp>
    </p:spTree>
    <p:extLst>
      <p:ext uri="{BB962C8B-B14F-4D97-AF65-F5344CB8AC3E}">
        <p14:creationId xmlns:p14="http://schemas.microsoft.com/office/powerpoint/2010/main" val="3469320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Existing self-assessment: based on child record review, and more</a:t>
            </a:r>
            <a:r>
              <a:rPr lang="en-US" baseline="0" dirty="0"/>
              <a:t> compliance-driven</a:t>
            </a:r>
            <a:endParaRPr lang="en-US" dirty="0"/>
          </a:p>
        </p:txBody>
      </p:sp>
      <p:sp>
        <p:nvSpPr>
          <p:cNvPr id="4" name="Slide Number Placeholder 3"/>
          <p:cNvSpPr>
            <a:spLocks noGrp="1"/>
          </p:cNvSpPr>
          <p:nvPr>
            <p:ph type="sldNum" sz="quarter" idx="10"/>
          </p:nvPr>
        </p:nvSpPr>
        <p:spPr/>
        <p:txBody>
          <a:bodyPr/>
          <a:lstStyle/>
          <a:p>
            <a:fld id="{D013AA59-75C3-0541-B3BB-D5E39DEB4BD2}" type="slidenum">
              <a:rPr lang="en-US" smtClean="0"/>
              <a:t>19</a:t>
            </a:fld>
            <a:endParaRPr lang="en-US" dirty="0"/>
          </a:p>
        </p:txBody>
      </p:sp>
    </p:spTree>
    <p:extLst>
      <p:ext uri="{BB962C8B-B14F-4D97-AF65-F5344CB8AC3E}">
        <p14:creationId xmlns:p14="http://schemas.microsoft.com/office/powerpoint/2010/main" val="1702998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13AA59-75C3-0541-B3BB-D5E39DEB4BD2}" type="slidenum">
              <a:rPr lang="en-US" smtClean="0"/>
              <a:t>20</a:t>
            </a:fld>
            <a:endParaRPr lang="en-US" dirty="0"/>
          </a:p>
        </p:txBody>
      </p:sp>
    </p:spTree>
    <p:extLst>
      <p:ext uri="{BB962C8B-B14F-4D97-AF65-F5344CB8AC3E}">
        <p14:creationId xmlns:p14="http://schemas.microsoft.com/office/powerpoint/2010/main" val="4079839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Relate to LLA pilot</a:t>
            </a:r>
          </a:p>
        </p:txBody>
      </p:sp>
      <p:sp>
        <p:nvSpPr>
          <p:cNvPr id="4" name="Slide Number Placeholder 3"/>
          <p:cNvSpPr>
            <a:spLocks noGrp="1"/>
          </p:cNvSpPr>
          <p:nvPr>
            <p:ph type="sldNum" sz="quarter" idx="10"/>
          </p:nvPr>
        </p:nvSpPr>
        <p:spPr/>
        <p:txBody>
          <a:bodyPr/>
          <a:lstStyle/>
          <a:p>
            <a:fld id="{D013AA59-75C3-0541-B3BB-D5E39DEB4BD2}" type="slidenum">
              <a:rPr lang="en-US" smtClean="0"/>
              <a:t>22</a:t>
            </a:fld>
            <a:endParaRPr lang="en-US" dirty="0"/>
          </a:p>
        </p:txBody>
      </p:sp>
    </p:spTree>
    <p:extLst>
      <p:ext uri="{BB962C8B-B14F-4D97-AF65-F5344CB8AC3E}">
        <p14:creationId xmlns:p14="http://schemas.microsoft.com/office/powerpoint/2010/main" val="753021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Megan</a:t>
            </a:r>
          </a:p>
        </p:txBody>
      </p:sp>
      <p:sp>
        <p:nvSpPr>
          <p:cNvPr id="4" name="Slide Number Placeholder 3"/>
          <p:cNvSpPr>
            <a:spLocks noGrp="1"/>
          </p:cNvSpPr>
          <p:nvPr>
            <p:ph type="sldNum" sz="quarter" idx="10"/>
          </p:nvPr>
        </p:nvSpPr>
        <p:spPr/>
        <p:txBody>
          <a:bodyPr/>
          <a:lstStyle/>
          <a:p>
            <a:fld id="{D013AA59-75C3-0541-B3BB-D5E39DEB4BD2}" type="slidenum">
              <a:rPr lang="en-US" smtClean="0"/>
              <a:t>23</a:t>
            </a:fld>
            <a:endParaRPr lang="en-US" dirty="0"/>
          </a:p>
        </p:txBody>
      </p:sp>
    </p:spTree>
    <p:extLst>
      <p:ext uri="{BB962C8B-B14F-4D97-AF65-F5344CB8AC3E}">
        <p14:creationId xmlns:p14="http://schemas.microsoft.com/office/powerpoint/2010/main" val="2512403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dashboard</a:t>
            </a:r>
          </a:p>
        </p:txBody>
      </p:sp>
      <p:sp>
        <p:nvSpPr>
          <p:cNvPr id="4" name="Slide Number Placeholder 3"/>
          <p:cNvSpPr>
            <a:spLocks noGrp="1"/>
          </p:cNvSpPr>
          <p:nvPr>
            <p:ph type="sldNum" sz="quarter" idx="10"/>
          </p:nvPr>
        </p:nvSpPr>
        <p:spPr/>
        <p:txBody>
          <a:bodyPr/>
          <a:lstStyle/>
          <a:p>
            <a:fld id="{D013AA59-75C3-0541-B3BB-D5E39DEB4BD2}" type="slidenum">
              <a:rPr lang="en-US" smtClean="0"/>
              <a:t>25</a:t>
            </a:fld>
            <a:endParaRPr lang="en-US" dirty="0"/>
          </a:p>
        </p:txBody>
      </p:sp>
    </p:spTree>
    <p:extLst>
      <p:ext uri="{BB962C8B-B14F-4D97-AF65-F5344CB8AC3E}">
        <p14:creationId xmlns:p14="http://schemas.microsoft.com/office/powerpoint/2010/main" val="424581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96FA4A2-B4F0-8942-901B-B0AE8765C833}" type="datetimeFigureOut">
              <a:rPr lang="en-US" smtClean="0"/>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4C4F84-DB4F-0E40-BCFF-3B981FFCDEA4}" type="slidenum">
              <a:rPr lang="en-US" smtClean="0"/>
              <a:t>‹#›</a:t>
            </a:fld>
            <a:endParaRPr lang="en-US" dirty="0"/>
          </a:p>
        </p:txBody>
      </p:sp>
    </p:spTree>
    <p:extLst>
      <p:ext uri="{BB962C8B-B14F-4D97-AF65-F5344CB8AC3E}">
        <p14:creationId xmlns:p14="http://schemas.microsoft.com/office/powerpoint/2010/main" val="2989113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6FA4A2-B4F0-8942-901B-B0AE8765C833}" type="datetimeFigureOut">
              <a:rPr lang="en-US" smtClean="0"/>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4C4F84-DB4F-0E40-BCFF-3B981FFCDEA4}" type="slidenum">
              <a:rPr lang="en-US" smtClean="0"/>
              <a:t>‹#›</a:t>
            </a:fld>
            <a:endParaRPr lang="en-US" dirty="0"/>
          </a:p>
        </p:txBody>
      </p:sp>
    </p:spTree>
    <p:extLst>
      <p:ext uri="{BB962C8B-B14F-4D97-AF65-F5344CB8AC3E}">
        <p14:creationId xmlns:p14="http://schemas.microsoft.com/office/powerpoint/2010/main" val="2204673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6FA4A2-B4F0-8942-901B-B0AE8765C833}" type="datetimeFigureOut">
              <a:rPr lang="en-US" smtClean="0"/>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4C4F84-DB4F-0E40-BCFF-3B981FFCDEA4}" type="slidenum">
              <a:rPr lang="en-US" smtClean="0"/>
              <a:t>‹#›</a:t>
            </a:fld>
            <a:endParaRPr lang="en-US" dirty="0"/>
          </a:p>
        </p:txBody>
      </p:sp>
    </p:spTree>
    <p:extLst>
      <p:ext uri="{BB962C8B-B14F-4D97-AF65-F5344CB8AC3E}">
        <p14:creationId xmlns:p14="http://schemas.microsoft.com/office/powerpoint/2010/main" val="3274962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v2">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154578"/>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3"/>
          <p:cNvSpPr>
            <a:spLocks noGrp="1"/>
          </p:cNvSpPr>
          <p:nvPr>
            <p:ph type="title"/>
          </p:nvPr>
        </p:nvSpPr>
        <p:spPr>
          <a:xfrm>
            <a:off x="838200" y="2209800"/>
            <a:ext cx="6702552" cy="1676400"/>
          </a:xfrm>
        </p:spPr>
        <p:txBody>
          <a:bodyPr>
            <a:normAutofit/>
          </a:bodyPr>
          <a:lstStyle>
            <a:lvl1pPr>
              <a:defRPr sz="5400">
                <a:latin typeface="Century Gothic" panose="020B0502020202020204" pitchFamily="34" charset="0"/>
              </a:defRPr>
            </a:lvl1pPr>
            <a:lvl2pPr>
              <a:defRPr sz="5400" b="1">
                <a:solidFill>
                  <a:srgbClr val="154578"/>
                </a:solidFill>
                <a:latin typeface="Century Gothic" panose="020B0502020202020204" pitchFamily="34" charset="0"/>
              </a:defRPr>
            </a:lvl2pPr>
          </a:lstStyle>
          <a:p>
            <a:pPr lvl="1"/>
            <a:r>
              <a:rPr lang="en-US" dirty="0"/>
              <a:t>Click to edit Master title</a:t>
            </a:r>
          </a:p>
        </p:txBody>
      </p:sp>
      <p:sp>
        <p:nvSpPr>
          <p:cNvPr id="12" name="Subtitle 2"/>
          <p:cNvSpPr txBox="1">
            <a:spLocks/>
          </p:cNvSpPr>
          <p:nvPr userDrawn="1"/>
        </p:nvSpPr>
        <p:spPr>
          <a:xfrm>
            <a:off x="838200" y="3886200"/>
            <a:ext cx="6705600" cy="1216152"/>
          </a:xfrm>
          <a:prstGeom prst="rect">
            <a:avLst/>
          </a:prstGeom>
        </p:spPr>
        <p:txBody>
          <a:bodyPr>
            <a:noAutofit/>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4000" dirty="0"/>
          </a:p>
        </p:txBody>
      </p:sp>
      <p:grpSp>
        <p:nvGrpSpPr>
          <p:cNvPr id="19" name="Group 18" descr="The Center for IDEA Early Childhood Data Systems (The DaSy Center) and the Early Childhood Technical Assistance Center (ECTA Center)"/>
          <p:cNvGrpSpPr/>
          <p:nvPr userDrawn="1"/>
        </p:nvGrpSpPr>
        <p:grpSpPr>
          <a:xfrm>
            <a:off x="5334000" y="5867921"/>
            <a:ext cx="3705225" cy="990079"/>
            <a:chOff x="5334000" y="5867921"/>
            <a:chExt cx="3705225" cy="990079"/>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248400"/>
              <a:ext cx="2486025" cy="541705"/>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0" y="5867921"/>
              <a:ext cx="1158718" cy="990079"/>
            </a:xfrm>
            <a:prstGeom prst="rect">
              <a:avLst/>
            </a:prstGeom>
          </p:spPr>
        </p:pic>
      </p:grpSp>
      <p:sp>
        <p:nvSpPr>
          <p:cNvPr id="11" name="Rectangle 10" descr="&quot; &quot;"/>
          <p:cNvSpPr/>
          <p:nvPr userDrawn="1"/>
        </p:nvSpPr>
        <p:spPr>
          <a:xfrm>
            <a:off x="-457200" y="-304800"/>
            <a:ext cx="5029200" cy="1603169"/>
          </a:xfrm>
          <a:prstGeom prst="rect">
            <a:avLst/>
          </a:prstGeom>
          <a:solidFill>
            <a:srgbClr val="154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dirty="0">
              <a:solidFill>
                <a:schemeClr val="bg1"/>
              </a:solidFill>
              <a:latin typeface="Microsoft Sans Serif"/>
              <a:cs typeface="Microsoft Sans Serif"/>
              <a:sym typeface="Helvetica Neue Light"/>
            </a:endParaRPr>
          </a:p>
        </p:txBody>
      </p:sp>
      <p:sp>
        <p:nvSpPr>
          <p:cNvPr id="14" name="Rectangle 13" descr="&quot; &quot;"/>
          <p:cNvSpPr/>
          <p:nvPr userDrawn="1"/>
        </p:nvSpPr>
        <p:spPr>
          <a:xfrm>
            <a:off x="3200400" y="-304800"/>
            <a:ext cx="5943600" cy="1603169"/>
          </a:xfrm>
          <a:prstGeom prst="rect">
            <a:avLst/>
          </a:prstGeom>
          <a:solidFill>
            <a:srgbClr val="56A0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dirty="0">
              <a:solidFill>
                <a:schemeClr val="bg1"/>
              </a:solidFill>
              <a:latin typeface="Microsoft Sans Serif"/>
              <a:cs typeface="Microsoft Sans Serif"/>
              <a:sym typeface="Helvetica Neue Light"/>
            </a:endParaRPr>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96588" y="-76200"/>
            <a:ext cx="1818612" cy="1371600"/>
          </a:xfrm>
          <a:prstGeom prst="rect">
            <a:avLst/>
          </a:prstGeom>
        </p:spPr>
      </p:pic>
      <p:pic>
        <p:nvPicPr>
          <p:cNvPr id="16" name="Picture 15"/>
          <p:cNvPicPr>
            <a:picLocks noChangeAspect="1"/>
          </p:cNvPicPr>
          <p:nvPr userDrawn="1"/>
        </p:nvPicPr>
        <p:blipFill rotWithShape="1">
          <a:blip r:embed="rId5" cstate="print">
            <a:extLst>
              <a:ext uri="{28A0092B-C50C-407E-A947-70E740481C1C}">
                <a14:useLocalDpi xmlns:a14="http://schemas.microsoft.com/office/drawing/2010/main" val="0"/>
              </a:ext>
            </a:extLst>
          </a:blip>
          <a:srcRect r="20961"/>
          <a:stretch/>
        </p:blipFill>
        <p:spPr>
          <a:xfrm>
            <a:off x="7592443" y="-73231"/>
            <a:ext cx="1627757" cy="1371600"/>
          </a:xfrm>
          <a:prstGeom prst="rect">
            <a:avLst/>
          </a:prstGeom>
        </p:spPr>
      </p:pic>
    </p:spTree>
    <p:extLst>
      <p:ext uri="{BB962C8B-B14F-4D97-AF65-F5344CB8AC3E}">
        <p14:creationId xmlns:p14="http://schemas.microsoft.com/office/powerpoint/2010/main" val="2513489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n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a:t>Click to edit Master title style</a:t>
            </a:r>
          </a:p>
        </p:txBody>
      </p:sp>
      <p:sp>
        <p:nvSpPr>
          <p:cNvPr id="4" name="Content Placeholder 2"/>
          <p:cNvSpPr>
            <a:spLocks noGrp="1"/>
          </p:cNvSpPr>
          <p:nvPr>
            <p:ph idx="1"/>
          </p:nvPr>
        </p:nvSpPr>
        <p:spPr>
          <a:xfrm>
            <a:off x="457200" y="1600200"/>
            <a:ext cx="8229600" cy="4038600"/>
          </a:xfrm>
          <a:prstGeom prst="rect">
            <a:avLst/>
          </a:prstGeom>
        </p:spPr>
        <p:txBody>
          <a:bodyPr/>
          <a:lstStyle>
            <a:lvl1pPr marL="342900" indent="-342900">
              <a:buClr>
                <a:srgbClr val="154578"/>
              </a:buClr>
              <a:buFont typeface="Arial" panose="020B0604020202020204" pitchFamily="34" charset="0"/>
              <a:buChar char="•"/>
              <a:defRPr>
                <a:solidFill>
                  <a:srgbClr val="154578"/>
                </a:solidFill>
              </a:defRPr>
            </a:lvl1pPr>
            <a:lvl2pPr marL="742950" indent="-285750">
              <a:buClr>
                <a:srgbClr val="56A0D3"/>
              </a:buClr>
              <a:buFont typeface="Calibri" panose="020F0502020204030204" pitchFamily="34" charset="0"/>
              <a:buChar char="–"/>
              <a:defRPr>
                <a:solidFill>
                  <a:srgbClr val="154578"/>
                </a:solidFill>
              </a:defRPr>
            </a:lvl2pPr>
          </a:lstStyle>
          <a:p>
            <a:pPr lvl="0"/>
            <a:r>
              <a:rPr lang="en-US" dirty="0"/>
              <a:t>Click to edit Master text styles</a:t>
            </a:r>
          </a:p>
          <a:p>
            <a:pPr lvl="1"/>
            <a:r>
              <a:rPr lang="en-US" dirty="0"/>
              <a:t>Second level</a:t>
            </a:r>
          </a:p>
        </p:txBody>
      </p:sp>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7" name="Group 6"/>
          <p:cNvGrpSpPr/>
          <p:nvPr userDrawn="1"/>
        </p:nvGrpSpPr>
        <p:grpSpPr>
          <a:xfrm>
            <a:off x="0" y="-1143000"/>
            <a:ext cx="9144000" cy="1371600"/>
            <a:chOff x="0" y="-1143000"/>
            <a:chExt cx="9144000" cy="1371600"/>
          </a:xfrm>
        </p:grpSpPr>
        <p:sp>
          <p:nvSpPr>
            <p:cNvPr id="9" name="Rectangle 8" descr="&quot; &quot;"/>
            <p:cNvSpPr/>
            <p:nvPr userDrawn="1"/>
          </p:nvSpPr>
          <p:spPr>
            <a:xfrm>
              <a:off x="0" y="-1143000"/>
              <a:ext cx="4572000" cy="1371600"/>
            </a:xfrm>
            <a:prstGeom prst="rect">
              <a:avLst/>
            </a:prstGeom>
            <a:solidFill>
              <a:srgbClr val="154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dirty="0">
                <a:solidFill>
                  <a:schemeClr val="bg1"/>
                </a:solidFill>
                <a:latin typeface="Microsoft Sans Serif"/>
                <a:cs typeface="Microsoft Sans Serif"/>
                <a:sym typeface="Helvetica Neue Light"/>
              </a:endParaRPr>
            </a:p>
          </p:txBody>
        </p:sp>
        <p:sp>
          <p:nvSpPr>
            <p:cNvPr id="10" name="Rectangle 9" descr="&quot; &quot;"/>
            <p:cNvSpPr/>
            <p:nvPr userDrawn="1"/>
          </p:nvSpPr>
          <p:spPr>
            <a:xfrm>
              <a:off x="3200400" y="-1143000"/>
              <a:ext cx="5943600" cy="1371600"/>
            </a:xfrm>
            <a:prstGeom prst="rect">
              <a:avLst/>
            </a:prstGeom>
            <a:solidFill>
              <a:srgbClr val="56A0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dirty="0">
                <a:solidFill>
                  <a:schemeClr val="bg1"/>
                </a:solidFill>
                <a:latin typeface="Microsoft Sans Serif"/>
                <a:cs typeface="Microsoft Sans Serif"/>
                <a:sym typeface="Helvetica Neue Light"/>
              </a:endParaRPr>
            </a:p>
          </p:txBody>
        </p:sp>
      </p:grpSp>
      <p:grpSp>
        <p:nvGrpSpPr>
          <p:cNvPr id="11" name="Group 10" descr="&quot; &quot;"/>
          <p:cNvGrpSpPr/>
          <p:nvPr userDrawn="1"/>
        </p:nvGrpSpPr>
        <p:grpSpPr>
          <a:xfrm>
            <a:off x="0" y="6121400"/>
            <a:ext cx="9144000" cy="736600"/>
            <a:chOff x="0" y="6121400"/>
            <a:chExt cx="9144000" cy="736600"/>
          </a:xfrm>
        </p:grpSpPr>
        <p:pic>
          <p:nvPicPr>
            <p:cNvPr id="12"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4" name="Picture 13" descr="Logo for the Early Childhood Technical Assistance Center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178606016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6FA4A2-B4F0-8942-901B-B0AE8765C833}" type="datetimeFigureOut">
              <a:rPr lang="en-US" smtClean="0"/>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4C4F84-DB4F-0E40-BCFF-3B981FFCDEA4}" type="slidenum">
              <a:rPr lang="en-US" smtClean="0"/>
              <a:t>‹#›</a:t>
            </a:fld>
            <a:endParaRPr lang="en-US" dirty="0"/>
          </a:p>
        </p:txBody>
      </p:sp>
    </p:spTree>
    <p:extLst>
      <p:ext uri="{BB962C8B-B14F-4D97-AF65-F5344CB8AC3E}">
        <p14:creationId xmlns:p14="http://schemas.microsoft.com/office/powerpoint/2010/main" val="2171967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6FA4A2-B4F0-8942-901B-B0AE8765C833}" type="datetimeFigureOut">
              <a:rPr lang="en-US" smtClean="0"/>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4C4F84-DB4F-0E40-BCFF-3B981FFCDEA4}" type="slidenum">
              <a:rPr lang="en-US" smtClean="0"/>
              <a:t>‹#›</a:t>
            </a:fld>
            <a:endParaRPr lang="en-US" dirty="0"/>
          </a:p>
        </p:txBody>
      </p:sp>
    </p:spTree>
    <p:extLst>
      <p:ext uri="{BB962C8B-B14F-4D97-AF65-F5344CB8AC3E}">
        <p14:creationId xmlns:p14="http://schemas.microsoft.com/office/powerpoint/2010/main" val="375975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6FA4A2-B4F0-8942-901B-B0AE8765C833}" type="datetimeFigureOut">
              <a:rPr lang="en-US" smtClean="0"/>
              <a:t>8/16/2017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4C4F84-DB4F-0E40-BCFF-3B981FFCDEA4}" type="slidenum">
              <a:rPr lang="en-US" smtClean="0"/>
              <a:t>‹#›</a:t>
            </a:fld>
            <a:endParaRPr lang="en-US" dirty="0"/>
          </a:p>
        </p:txBody>
      </p:sp>
    </p:spTree>
    <p:extLst>
      <p:ext uri="{BB962C8B-B14F-4D97-AF65-F5344CB8AC3E}">
        <p14:creationId xmlns:p14="http://schemas.microsoft.com/office/powerpoint/2010/main" val="2724664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6FA4A2-B4F0-8942-901B-B0AE8765C833}" type="datetimeFigureOut">
              <a:rPr lang="en-US" smtClean="0"/>
              <a:t>8/16/2017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4C4F84-DB4F-0E40-BCFF-3B981FFCDEA4}" type="slidenum">
              <a:rPr lang="en-US" smtClean="0"/>
              <a:t>‹#›</a:t>
            </a:fld>
            <a:endParaRPr lang="en-US" dirty="0"/>
          </a:p>
        </p:txBody>
      </p:sp>
    </p:spTree>
    <p:extLst>
      <p:ext uri="{BB962C8B-B14F-4D97-AF65-F5344CB8AC3E}">
        <p14:creationId xmlns:p14="http://schemas.microsoft.com/office/powerpoint/2010/main" val="260714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6FA4A2-B4F0-8942-901B-B0AE8765C833}" type="datetimeFigureOut">
              <a:rPr lang="en-US" smtClean="0"/>
              <a:t>8/16/2017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4C4F84-DB4F-0E40-BCFF-3B981FFCDEA4}" type="slidenum">
              <a:rPr lang="en-US" smtClean="0"/>
              <a:t>‹#›</a:t>
            </a:fld>
            <a:endParaRPr lang="en-US" dirty="0"/>
          </a:p>
        </p:txBody>
      </p:sp>
    </p:spTree>
    <p:extLst>
      <p:ext uri="{BB962C8B-B14F-4D97-AF65-F5344CB8AC3E}">
        <p14:creationId xmlns:p14="http://schemas.microsoft.com/office/powerpoint/2010/main" val="2040497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6FA4A2-B4F0-8942-901B-B0AE8765C833}" type="datetimeFigureOut">
              <a:rPr lang="en-US" smtClean="0"/>
              <a:t>8/16/2017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4C4F84-DB4F-0E40-BCFF-3B981FFCDEA4}" type="slidenum">
              <a:rPr lang="en-US" smtClean="0"/>
              <a:t>‹#›</a:t>
            </a:fld>
            <a:endParaRPr lang="en-US" dirty="0"/>
          </a:p>
        </p:txBody>
      </p:sp>
    </p:spTree>
    <p:extLst>
      <p:ext uri="{BB962C8B-B14F-4D97-AF65-F5344CB8AC3E}">
        <p14:creationId xmlns:p14="http://schemas.microsoft.com/office/powerpoint/2010/main" val="906938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6FA4A2-B4F0-8942-901B-B0AE8765C833}" type="datetimeFigureOut">
              <a:rPr lang="en-US" smtClean="0"/>
              <a:t>8/16/2017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4C4F84-DB4F-0E40-BCFF-3B981FFCDEA4}" type="slidenum">
              <a:rPr lang="en-US" smtClean="0"/>
              <a:t>‹#›</a:t>
            </a:fld>
            <a:endParaRPr lang="en-US" dirty="0"/>
          </a:p>
        </p:txBody>
      </p:sp>
    </p:spTree>
    <p:extLst>
      <p:ext uri="{BB962C8B-B14F-4D97-AF65-F5344CB8AC3E}">
        <p14:creationId xmlns:p14="http://schemas.microsoft.com/office/powerpoint/2010/main" val="348615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6FA4A2-B4F0-8942-901B-B0AE8765C833}" type="datetimeFigureOut">
              <a:rPr lang="en-US" smtClean="0"/>
              <a:t>8/16/2017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4C4F84-DB4F-0E40-BCFF-3B981FFCDEA4}" type="slidenum">
              <a:rPr lang="en-US" smtClean="0"/>
              <a:t>‹#›</a:t>
            </a:fld>
            <a:endParaRPr lang="en-US" dirty="0"/>
          </a:p>
        </p:txBody>
      </p:sp>
    </p:spTree>
    <p:extLst>
      <p:ext uri="{BB962C8B-B14F-4D97-AF65-F5344CB8AC3E}">
        <p14:creationId xmlns:p14="http://schemas.microsoft.com/office/powerpoint/2010/main" val="3250815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6FA4A2-B4F0-8942-901B-B0AE8765C833}" type="datetimeFigureOut">
              <a:rPr lang="en-US" smtClean="0"/>
              <a:t>8/16/2017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C4F84-DB4F-0E40-BCFF-3B981FFCDEA4}" type="slidenum">
              <a:rPr lang="en-US" smtClean="0"/>
              <a:t>‹#›</a:t>
            </a:fld>
            <a:endParaRPr lang="en-US" dirty="0"/>
          </a:p>
        </p:txBody>
      </p:sp>
    </p:spTree>
    <p:extLst>
      <p:ext uri="{BB962C8B-B14F-4D97-AF65-F5344CB8AC3E}">
        <p14:creationId xmlns:p14="http://schemas.microsoft.com/office/powerpoint/2010/main" val="316079057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dasycenter.org/self-assessment-tool-demo-video/"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3.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hyperlink" Target="http://dasycenter.org/" TargetMode="External"/><Relationship Id="rId2" Type="http://schemas.openxmlformats.org/officeDocument/2006/relationships/hyperlink" Target="http://ectacenter.org/" TargetMode="External"/><Relationship Id="rId1" Type="http://schemas.openxmlformats.org/officeDocument/2006/relationships/slideLayout" Target="../slideLayouts/slideLayout13.xml"/><Relationship Id="rId4" Type="http://schemas.openxmlformats.org/officeDocument/2006/relationships/hyperlink" Target="mailto:Grace.Kelley@sri.com"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1751648" y="1586465"/>
            <a:ext cx="5640705" cy="2015612"/>
          </a:xfrm>
          <a:prstGeom prst="rect">
            <a:avLst/>
          </a:prstGeom>
        </p:spPr>
      </p:pic>
      <p:sp>
        <p:nvSpPr>
          <p:cNvPr id="2" name="Subtitle 1"/>
          <p:cNvSpPr>
            <a:spLocks noGrp="1"/>
          </p:cNvSpPr>
          <p:nvPr>
            <p:ph type="subTitle" idx="1"/>
          </p:nvPr>
        </p:nvSpPr>
        <p:spPr>
          <a:xfrm>
            <a:off x="1751648" y="3470563"/>
            <a:ext cx="5640705" cy="2369128"/>
          </a:xfrm>
        </p:spPr>
        <p:txBody>
          <a:bodyPr>
            <a:normAutofit fontScale="85000" lnSpcReduction="10000"/>
          </a:bodyPr>
          <a:lstStyle/>
          <a:p>
            <a:r>
              <a:rPr lang="en-US" sz="3900" dirty="0"/>
              <a:t>Supporting Improvement of Local Child Outcomes Measurement Systems </a:t>
            </a:r>
          </a:p>
          <a:p>
            <a:endParaRPr lang="en-US" dirty="0"/>
          </a:p>
          <a:p>
            <a:r>
              <a:rPr lang="en-US" b="0" dirty="0"/>
              <a:t>August 16, 2017</a:t>
            </a:r>
          </a:p>
        </p:txBody>
      </p:sp>
    </p:spTree>
    <p:extLst>
      <p:ext uri="{BB962C8B-B14F-4D97-AF65-F5344CB8AC3E}">
        <p14:creationId xmlns:p14="http://schemas.microsoft.com/office/powerpoint/2010/main" val="3899130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39B54A"/>
            </a:solidFill>
          </a:ln>
        </p:spPr>
        <p:txBody>
          <a:bodyPr/>
          <a:lstStyle/>
          <a:p>
            <a:r>
              <a:rPr lang="en-US" dirty="0"/>
              <a:t>The Structure of the L-COMS</a:t>
            </a:r>
          </a:p>
        </p:txBody>
      </p:sp>
      <p:sp>
        <p:nvSpPr>
          <p:cNvPr id="3" name="Content Placeholder 2"/>
          <p:cNvSpPr>
            <a:spLocks noGrp="1"/>
          </p:cNvSpPr>
          <p:nvPr>
            <p:ph idx="1"/>
          </p:nvPr>
        </p:nvSpPr>
        <p:spPr>
          <a:xfrm>
            <a:off x="1371600" y="1981200"/>
            <a:ext cx="5867400" cy="4038600"/>
          </a:xfrm>
        </p:spPr>
        <p:txBody>
          <a:bodyPr/>
          <a:lstStyle/>
          <a:p>
            <a:r>
              <a:rPr lang="en-US" dirty="0"/>
              <a:t> </a:t>
            </a:r>
            <a:r>
              <a:rPr lang="en-US" sz="3600" dirty="0"/>
              <a:t>Component (7)</a:t>
            </a:r>
          </a:p>
          <a:p>
            <a:pPr lvl="1"/>
            <a:r>
              <a:rPr lang="en-US" sz="3600" dirty="0"/>
              <a:t>Quality Indicator (13)</a:t>
            </a:r>
          </a:p>
          <a:p>
            <a:pPr lvl="2"/>
            <a:r>
              <a:rPr lang="en-US" sz="3600" dirty="0"/>
              <a:t>Element of quality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10</a:t>
            </a:fld>
            <a:endParaRPr lang="en-US" dirty="0"/>
          </a:p>
        </p:txBody>
      </p:sp>
    </p:spTree>
    <p:extLst>
      <p:ext uri="{BB962C8B-B14F-4D97-AF65-F5344CB8AC3E}">
        <p14:creationId xmlns:p14="http://schemas.microsoft.com/office/powerpoint/2010/main" val="2832964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Calibri" panose="020F0502020204030204" pitchFamily="34" charset="0"/>
                <a:cs typeface="Calibri" panose="020F0502020204030204" pitchFamily="34" charset="0"/>
              </a:rPr>
              <a:t>Comparison of S-COMS and L-COMS</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11</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31235952"/>
              </p:ext>
            </p:extLst>
          </p:nvPr>
        </p:nvGraphicFramePr>
        <p:xfrm>
          <a:off x="838200" y="1676400"/>
          <a:ext cx="6781800" cy="4114800"/>
        </p:xfrm>
        <a:graphic>
          <a:graphicData uri="http://schemas.openxmlformats.org/drawingml/2006/table">
            <a:tbl>
              <a:tblPr firstRow="1" firstCol="1" bandRow="1">
                <a:tableStyleId>{BC89EF96-8CEA-46FF-86C4-4CE0E7609802}</a:tableStyleId>
              </a:tblPr>
              <a:tblGrid>
                <a:gridCol w="4114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411480">
                <a:tc>
                  <a:txBody>
                    <a:bodyPr/>
                    <a:lstStyle/>
                    <a:p>
                      <a:pPr marL="0" marR="0">
                        <a:spcBef>
                          <a:spcPts val="0"/>
                        </a:spcBef>
                        <a:spcAft>
                          <a:spcPts val="0"/>
                        </a:spcAft>
                      </a:pPr>
                      <a:r>
                        <a:rPr lang="en-US" sz="2400" dirty="0">
                          <a:effectLst/>
                        </a:rPr>
                        <a:t>Component</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S-COMS</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L-COMS</a:t>
                      </a:r>
                      <a:endParaRPr lang="en-US" sz="2400" dirty="0">
                        <a:solidFill>
                          <a:srgbClr val="365F91"/>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411480">
                <a:tc>
                  <a:txBody>
                    <a:bodyPr/>
                    <a:lstStyle/>
                    <a:p>
                      <a:pPr marL="0" marR="0">
                        <a:spcBef>
                          <a:spcPts val="0"/>
                        </a:spcBef>
                        <a:spcAft>
                          <a:spcPts val="0"/>
                        </a:spcAft>
                      </a:pPr>
                      <a:r>
                        <a:rPr lang="en-US" sz="2400" dirty="0">
                          <a:effectLst/>
                        </a:rPr>
                        <a:t> </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 QIs</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 QIs</a:t>
                      </a:r>
                      <a:endParaRPr lang="en-US" sz="2400" dirty="0">
                        <a:solidFill>
                          <a:srgbClr val="365F91"/>
                        </a:solidFill>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411480">
                <a:tc>
                  <a:txBody>
                    <a:bodyPr/>
                    <a:lstStyle/>
                    <a:p>
                      <a:pPr marL="0" marR="0">
                        <a:spcBef>
                          <a:spcPts val="0"/>
                        </a:spcBef>
                        <a:spcAft>
                          <a:spcPts val="0"/>
                        </a:spcAft>
                      </a:pPr>
                      <a:r>
                        <a:rPr lang="en-US" sz="2400" dirty="0">
                          <a:effectLst/>
                        </a:rPr>
                        <a:t>Purpose</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1</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1</a:t>
                      </a:r>
                      <a:endParaRPr lang="en-US" sz="2400" dirty="0">
                        <a:solidFill>
                          <a:srgbClr val="365F91"/>
                        </a:solidFill>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411480">
                <a:tc>
                  <a:txBody>
                    <a:bodyPr/>
                    <a:lstStyle/>
                    <a:p>
                      <a:pPr marL="0" marR="0">
                        <a:spcBef>
                          <a:spcPts val="0"/>
                        </a:spcBef>
                        <a:spcAft>
                          <a:spcPts val="0"/>
                        </a:spcAft>
                      </a:pPr>
                      <a:r>
                        <a:rPr lang="en-US" sz="2400" dirty="0">
                          <a:effectLst/>
                        </a:rPr>
                        <a:t>Data Collection &amp; Transmission</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3</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3</a:t>
                      </a:r>
                      <a:endParaRPr lang="en-US" sz="2400" dirty="0">
                        <a:solidFill>
                          <a:srgbClr val="365F91"/>
                        </a:solidFill>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411480">
                <a:tc>
                  <a:txBody>
                    <a:bodyPr/>
                    <a:lstStyle/>
                    <a:p>
                      <a:pPr marL="0" marR="0">
                        <a:spcBef>
                          <a:spcPts val="0"/>
                        </a:spcBef>
                        <a:spcAft>
                          <a:spcPts val="0"/>
                        </a:spcAft>
                      </a:pPr>
                      <a:r>
                        <a:rPr lang="en-US" sz="2400" dirty="0">
                          <a:effectLst/>
                        </a:rPr>
                        <a:t>Analysis</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5</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3</a:t>
                      </a:r>
                      <a:endParaRPr lang="en-US" sz="2400" dirty="0">
                        <a:solidFill>
                          <a:srgbClr val="365F91"/>
                        </a:solidFill>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411480">
                <a:tc>
                  <a:txBody>
                    <a:bodyPr/>
                    <a:lstStyle/>
                    <a:p>
                      <a:pPr marL="0" marR="0">
                        <a:spcBef>
                          <a:spcPts val="0"/>
                        </a:spcBef>
                        <a:spcAft>
                          <a:spcPts val="0"/>
                        </a:spcAft>
                      </a:pPr>
                      <a:r>
                        <a:rPr lang="en-US" sz="2400" dirty="0">
                          <a:effectLst/>
                        </a:rPr>
                        <a:t>Reporting</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2</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1</a:t>
                      </a:r>
                      <a:endParaRPr lang="en-US" sz="2400" dirty="0">
                        <a:solidFill>
                          <a:srgbClr val="365F91"/>
                        </a:solidFill>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411480">
                <a:tc>
                  <a:txBody>
                    <a:bodyPr/>
                    <a:lstStyle/>
                    <a:p>
                      <a:pPr marL="0" marR="0">
                        <a:spcBef>
                          <a:spcPts val="0"/>
                        </a:spcBef>
                        <a:spcAft>
                          <a:spcPts val="0"/>
                        </a:spcAft>
                      </a:pPr>
                      <a:r>
                        <a:rPr lang="en-US" sz="2400" dirty="0">
                          <a:effectLst/>
                        </a:rPr>
                        <a:t>Using Data</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2</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1</a:t>
                      </a:r>
                      <a:endParaRPr lang="en-US" sz="2400" dirty="0">
                        <a:solidFill>
                          <a:srgbClr val="365F91"/>
                        </a:solidFill>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411480">
                <a:tc>
                  <a:txBody>
                    <a:bodyPr/>
                    <a:lstStyle/>
                    <a:p>
                      <a:pPr marL="0" marR="0">
                        <a:spcBef>
                          <a:spcPts val="0"/>
                        </a:spcBef>
                        <a:spcAft>
                          <a:spcPts val="0"/>
                        </a:spcAft>
                      </a:pPr>
                      <a:r>
                        <a:rPr lang="en-US" sz="2400" dirty="0">
                          <a:effectLst/>
                        </a:rPr>
                        <a:t>Evaluation</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1</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1</a:t>
                      </a:r>
                      <a:endParaRPr lang="en-US" sz="2400" dirty="0">
                        <a:solidFill>
                          <a:srgbClr val="365F91"/>
                        </a:solidFill>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411480">
                <a:tc>
                  <a:txBody>
                    <a:bodyPr/>
                    <a:lstStyle/>
                    <a:p>
                      <a:pPr marL="0" marR="0">
                        <a:spcBef>
                          <a:spcPts val="0"/>
                        </a:spcBef>
                        <a:spcAft>
                          <a:spcPts val="0"/>
                        </a:spcAft>
                      </a:pPr>
                      <a:r>
                        <a:rPr lang="en-US" sz="2400" dirty="0">
                          <a:effectLst/>
                        </a:rPr>
                        <a:t>Cross-System Coordination</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4</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3</a:t>
                      </a:r>
                      <a:endParaRPr lang="en-US" sz="2400" dirty="0">
                        <a:solidFill>
                          <a:srgbClr val="365F91"/>
                        </a:solidFill>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411480">
                <a:tc>
                  <a:txBody>
                    <a:bodyPr/>
                    <a:lstStyle/>
                    <a:p>
                      <a:pPr marL="0" marR="0">
                        <a:spcBef>
                          <a:spcPts val="0"/>
                        </a:spcBef>
                        <a:spcAft>
                          <a:spcPts val="0"/>
                        </a:spcAft>
                      </a:pPr>
                      <a:r>
                        <a:rPr lang="en-US" sz="2400" dirty="0">
                          <a:effectLst/>
                        </a:rPr>
                        <a:t>TOTAL</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18</a:t>
                      </a:r>
                      <a:endParaRPr lang="en-US" sz="2400" dirty="0">
                        <a:solidFill>
                          <a:srgbClr val="365F91"/>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effectLst/>
                        </a:rPr>
                        <a:t>13</a:t>
                      </a:r>
                      <a:endParaRPr lang="en-US" sz="2400" dirty="0">
                        <a:solidFill>
                          <a:srgbClr val="365F91"/>
                        </a:solidFill>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29993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L-COMS Resources</a:t>
            </a:r>
          </a:p>
        </p:txBody>
      </p:sp>
      <p:sp>
        <p:nvSpPr>
          <p:cNvPr id="3" name="Content Placeholder 2"/>
          <p:cNvSpPr>
            <a:spLocks noGrp="1"/>
          </p:cNvSpPr>
          <p:nvPr>
            <p:ph idx="1"/>
          </p:nvPr>
        </p:nvSpPr>
        <p:spPr/>
        <p:txBody>
          <a:bodyPr>
            <a:normAutofit fontScale="85000" lnSpcReduction="20000"/>
          </a:bodyPr>
          <a:lstStyle/>
          <a:p>
            <a:pPr lvl="0"/>
            <a:r>
              <a:rPr lang="en-US" dirty="0"/>
              <a:t>ECTA/DaSy Local Child Outcomes Measurement System </a:t>
            </a:r>
          </a:p>
          <a:p>
            <a:pPr lvl="1"/>
            <a:r>
              <a:rPr lang="en-US" dirty="0"/>
              <a:t>Contains  the framework: 7 components, 13 quality indicators and elements. Provides an easy way to review the content of the L-COMS</a:t>
            </a:r>
          </a:p>
          <a:p>
            <a:pPr lvl="0"/>
            <a:r>
              <a:rPr lang="en-US" b="1" dirty="0"/>
              <a:t>L-COMS Self-Assessment</a:t>
            </a:r>
          </a:p>
          <a:p>
            <a:pPr lvl="1"/>
            <a:r>
              <a:rPr lang="en-US" dirty="0"/>
              <a:t>An Excel-based tool that provides a structure for recording ratings of the elements, which then automates scoring of the quality indicators</a:t>
            </a:r>
          </a:p>
          <a:p>
            <a:pPr lvl="0"/>
            <a:r>
              <a:rPr lang="en-US" dirty="0"/>
              <a:t>Guidance for the L-COMS Self-Assessment</a:t>
            </a:r>
          </a:p>
          <a:p>
            <a:pPr lvl="1"/>
            <a:r>
              <a:rPr lang="en-US" dirty="0"/>
              <a:t>General guidance and directions for using the self-assessment</a:t>
            </a:r>
          </a:p>
          <a:p>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12</a:t>
            </a:fld>
            <a:endParaRPr lang="en-US" dirty="0"/>
          </a:p>
        </p:txBody>
      </p:sp>
    </p:spTree>
    <p:extLst>
      <p:ext uri="{BB962C8B-B14F-4D97-AF65-F5344CB8AC3E}">
        <p14:creationId xmlns:p14="http://schemas.microsoft.com/office/powerpoint/2010/main" val="3377253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Features of Self-Assessment</a:t>
            </a:r>
          </a:p>
        </p:txBody>
      </p:sp>
      <p:sp>
        <p:nvSpPr>
          <p:cNvPr id="3" name="Content Placeholder 2"/>
          <p:cNvSpPr>
            <a:spLocks noGrp="1"/>
          </p:cNvSpPr>
          <p:nvPr>
            <p:ph idx="1"/>
          </p:nvPr>
        </p:nvSpPr>
        <p:spPr/>
        <p:txBody>
          <a:bodyPr>
            <a:normAutofit fontScale="92500" lnSpcReduction="10000"/>
          </a:bodyPr>
          <a:lstStyle/>
          <a:p>
            <a:r>
              <a:rPr lang="en-US" dirty="0"/>
              <a:t>Provides a current status ‘</a:t>
            </a:r>
            <a:r>
              <a:rPr lang="en-US" b="1" dirty="0"/>
              <a:t>snap shot</a:t>
            </a:r>
            <a:r>
              <a:rPr lang="en-US" dirty="0"/>
              <a:t>’ to identify strengths and potential areas for improvement </a:t>
            </a:r>
          </a:p>
          <a:p>
            <a:r>
              <a:rPr lang="en-US" dirty="0"/>
              <a:t>Emphasis on </a:t>
            </a:r>
            <a:r>
              <a:rPr lang="en-US" b="1" dirty="0"/>
              <a:t>self </a:t>
            </a:r>
            <a:r>
              <a:rPr lang="en-US" dirty="0"/>
              <a:t>(local staff and stakeholders)</a:t>
            </a:r>
          </a:p>
          <a:p>
            <a:pPr lvl="0"/>
            <a:r>
              <a:rPr lang="en-US" dirty="0"/>
              <a:t>Similar structure as ECTA/DaSy framework SA</a:t>
            </a:r>
          </a:p>
          <a:p>
            <a:pPr lvl="1"/>
            <a:r>
              <a:rPr lang="en-US" dirty="0"/>
              <a:t>Same scale for rating Elements and QIs</a:t>
            </a:r>
          </a:p>
          <a:p>
            <a:r>
              <a:rPr lang="en-US" dirty="0"/>
              <a:t>Built in Excel</a:t>
            </a:r>
          </a:p>
          <a:p>
            <a:pPr lvl="1"/>
            <a:r>
              <a:rPr lang="en-US" dirty="0"/>
              <a:t>Automates scoring of the QIs</a:t>
            </a:r>
          </a:p>
          <a:p>
            <a:r>
              <a:rPr lang="en-US" dirty="0"/>
              <a:t>New feature: Get Data</a:t>
            </a:r>
          </a:p>
          <a:p>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13</a:t>
            </a:fld>
            <a:endParaRPr lang="en-US" dirty="0"/>
          </a:p>
        </p:txBody>
      </p:sp>
    </p:spTree>
    <p:extLst>
      <p:ext uri="{BB962C8B-B14F-4D97-AF65-F5344CB8AC3E}">
        <p14:creationId xmlns:p14="http://schemas.microsoft.com/office/powerpoint/2010/main" val="1735267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panose="020F0502020204030204" pitchFamily="34" charset="0"/>
                <a:cs typeface="Calibri" panose="020F0502020204030204" pitchFamily="34" charset="0"/>
              </a:rPr>
              <a:t>Element Rating Scale</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96011870"/>
              </p:ext>
            </p:extLst>
          </p:nvPr>
        </p:nvGraphicFramePr>
        <p:xfrm>
          <a:off x="793531" y="1600200"/>
          <a:ext cx="7362826" cy="3789218"/>
        </p:xfrm>
        <a:graphic>
          <a:graphicData uri="http://schemas.openxmlformats.org/drawingml/2006/table">
            <a:tbl>
              <a:tblPr firstRow="1" bandRow="1">
                <a:tableStyleId>{93296810-A885-4BE3-A3E7-6D5BEEA58F35}</a:tableStyleId>
              </a:tblPr>
              <a:tblGrid>
                <a:gridCol w="1228725">
                  <a:extLst>
                    <a:ext uri="{9D8B030D-6E8A-4147-A177-3AD203B41FA5}">
                      <a16:colId xmlns:a16="http://schemas.microsoft.com/office/drawing/2014/main" val="20000"/>
                    </a:ext>
                  </a:extLst>
                </a:gridCol>
                <a:gridCol w="6134101">
                  <a:extLst>
                    <a:ext uri="{9D8B030D-6E8A-4147-A177-3AD203B41FA5}">
                      <a16:colId xmlns:a16="http://schemas.microsoft.com/office/drawing/2014/main" val="20001"/>
                    </a:ext>
                  </a:extLst>
                </a:gridCol>
              </a:tblGrid>
              <a:tr h="913472">
                <a:tc>
                  <a:txBody>
                    <a:bodyPr/>
                    <a:lstStyle/>
                    <a:p>
                      <a:r>
                        <a:rPr lang="en-US" sz="2400" dirty="0"/>
                        <a:t>Element Rating</a:t>
                      </a:r>
                    </a:p>
                  </a:txBody>
                  <a:tcPr/>
                </a:tc>
                <a:tc>
                  <a:txBody>
                    <a:bodyPr/>
                    <a:lstStyle/>
                    <a:p>
                      <a:r>
                        <a:rPr lang="en-US" sz="2400" dirty="0"/>
                        <a:t>Implementation of Element</a:t>
                      </a:r>
                    </a:p>
                  </a:txBody>
                  <a:tcPr/>
                </a:tc>
                <a:extLst>
                  <a:ext uri="{0D108BD9-81ED-4DB2-BD59-A6C34878D82A}">
                    <a16:rowId xmlns:a16="http://schemas.microsoft.com/office/drawing/2014/main" val="10000"/>
                  </a:ext>
                </a:extLst>
              </a:tr>
              <a:tr h="913472">
                <a:tc>
                  <a:txBody>
                    <a:bodyPr/>
                    <a:lstStyle/>
                    <a:p>
                      <a:pPr algn="ctr"/>
                      <a:r>
                        <a:rPr lang="en-US" sz="2400" dirty="0"/>
                        <a:t>1</a:t>
                      </a:r>
                    </a:p>
                  </a:txBody>
                  <a:tcPr/>
                </a:tc>
                <a:tc>
                  <a:txBody>
                    <a:bodyPr/>
                    <a:lstStyle/>
                    <a:p>
                      <a:r>
                        <a:rPr lang="en-US" sz="2400" kern="1200" dirty="0">
                          <a:effectLst/>
                        </a:rPr>
                        <a:t>No - element not in place </a:t>
                      </a:r>
                      <a:r>
                        <a:rPr lang="en-US" sz="2400" u="sng" kern="1200" dirty="0">
                          <a:effectLst/>
                        </a:rPr>
                        <a:t>and</a:t>
                      </a:r>
                      <a:r>
                        <a:rPr lang="en-US" sz="2400" kern="1200" dirty="0">
                          <a:effectLst/>
                        </a:rPr>
                        <a:t> not planning to work on it at this time</a:t>
                      </a:r>
                      <a:endParaRPr lang="en-US" sz="2400" dirty="0"/>
                    </a:p>
                  </a:txBody>
                  <a:tcPr/>
                </a:tc>
                <a:extLst>
                  <a:ext uri="{0D108BD9-81ED-4DB2-BD59-A6C34878D82A}">
                    <a16:rowId xmlns:a16="http://schemas.microsoft.com/office/drawing/2014/main" val="10001"/>
                  </a:ext>
                </a:extLst>
              </a:tr>
              <a:tr h="913472">
                <a:tc>
                  <a:txBody>
                    <a:bodyPr/>
                    <a:lstStyle/>
                    <a:p>
                      <a:pPr algn="ctr"/>
                      <a:r>
                        <a:rPr lang="en-US" sz="2400" dirty="0"/>
                        <a:t>2</a:t>
                      </a:r>
                    </a:p>
                  </a:txBody>
                  <a:tcPr/>
                </a:tc>
                <a:tc>
                  <a:txBody>
                    <a:bodyPr/>
                    <a:lstStyle/>
                    <a:p>
                      <a:r>
                        <a:rPr lang="en-US" sz="2400" kern="1200" dirty="0">
                          <a:effectLst/>
                        </a:rPr>
                        <a:t>No - element not in place </a:t>
                      </a:r>
                      <a:r>
                        <a:rPr lang="en-US" sz="2400" u="sng" kern="1200" dirty="0">
                          <a:effectLst/>
                        </a:rPr>
                        <a:t>but </a:t>
                      </a:r>
                      <a:r>
                        <a:rPr lang="en-US" sz="2400" kern="1200" dirty="0">
                          <a:effectLst/>
                        </a:rPr>
                        <a:t>planning to work on it or getting started</a:t>
                      </a:r>
                      <a:endParaRPr lang="en-US" sz="2400" dirty="0"/>
                    </a:p>
                  </a:txBody>
                  <a:tcPr/>
                </a:tc>
                <a:extLst>
                  <a:ext uri="{0D108BD9-81ED-4DB2-BD59-A6C34878D82A}">
                    <a16:rowId xmlns:a16="http://schemas.microsoft.com/office/drawing/2014/main" val="10002"/>
                  </a:ext>
                </a:extLst>
              </a:tr>
              <a:tr h="524401">
                <a:tc>
                  <a:txBody>
                    <a:bodyPr/>
                    <a:lstStyle/>
                    <a:p>
                      <a:pPr algn="ctr"/>
                      <a:r>
                        <a:rPr lang="en-US" sz="2400" dirty="0"/>
                        <a:t>3</a:t>
                      </a:r>
                    </a:p>
                  </a:txBody>
                  <a:tcPr/>
                </a:tc>
                <a:tc>
                  <a:txBody>
                    <a:bodyPr/>
                    <a:lstStyle/>
                    <a:p>
                      <a:r>
                        <a:rPr lang="en-US" sz="2400" kern="1200" dirty="0">
                          <a:effectLst/>
                        </a:rPr>
                        <a:t>Yes - element partially implemented</a:t>
                      </a:r>
                      <a:endParaRPr lang="en-US" sz="2400" dirty="0"/>
                    </a:p>
                  </a:txBody>
                  <a:tcPr/>
                </a:tc>
                <a:extLst>
                  <a:ext uri="{0D108BD9-81ED-4DB2-BD59-A6C34878D82A}">
                    <a16:rowId xmlns:a16="http://schemas.microsoft.com/office/drawing/2014/main" val="10003"/>
                  </a:ext>
                </a:extLst>
              </a:tr>
              <a:tr h="524401">
                <a:tc>
                  <a:txBody>
                    <a:bodyPr/>
                    <a:lstStyle/>
                    <a:p>
                      <a:pPr algn="ctr"/>
                      <a:r>
                        <a:rPr lang="en-US" sz="2400" dirty="0"/>
                        <a:t>4</a:t>
                      </a:r>
                    </a:p>
                  </a:txBody>
                  <a:tcPr/>
                </a:tc>
                <a:tc>
                  <a:txBody>
                    <a:bodyPr/>
                    <a:lstStyle/>
                    <a:p>
                      <a:r>
                        <a:rPr lang="en-US" sz="2400" kern="1200" dirty="0">
                          <a:effectLst/>
                        </a:rPr>
                        <a:t>Yes - element fully implemented</a:t>
                      </a:r>
                      <a:endParaRPr lang="en-US" sz="24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29356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panose="020F0502020204030204" pitchFamily="34" charset="0"/>
                <a:cs typeface="Calibri" panose="020F0502020204030204" pitchFamily="34" charset="0"/>
              </a:rPr>
              <a:t>Quality Indicator Rating Scale</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15</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653793236"/>
              </p:ext>
            </p:extLst>
          </p:nvPr>
        </p:nvGraphicFramePr>
        <p:xfrm>
          <a:off x="457200" y="1600200"/>
          <a:ext cx="8234855" cy="4084320"/>
        </p:xfrm>
        <a:graphic>
          <a:graphicData uri="http://schemas.openxmlformats.org/drawingml/2006/table">
            <a:tbl>
              <a:tblPr firstRow="1" bandRow="1">
                <a:tableStyleId>{5C22544A-7EE6-4342-B048-85BDC9FD1C3A}</a:tableStyleId>
              </a:tblPr>
              <a:tblGrid>
                <a:gridCol w="1253030">
                  <a:extLst>
                    <a:ext uri="{9D8B030D-6E8A-4147-A177-3AD203B41FA5}">
                      <a16:colId xmlns:a16="http://schemas.microsoft.com/office/drawing/2014/main" val="20000"/>
                    </a:ext>
                  </a:extLst>
                </a:gridCol>
                <a:gridCol w="6981825">
                  <a:extLst>
                    <a:ext uri="{9D8B030D-6E8A-4147-A177-3AD203B41FA5}">
                      <a16:colId xmlns:a16="http://schemas.microsoft.com/office/drawing/2014/main" val="20001"/>
                    </a:ext>
                  </a:extLst>
                </a:gridCol>
              </a:tblGrid>
              <a:tr h="370840">
                <a:tc>
                  <a:txBody>
                    <a:bodyPr/>
                    <a:lstStyle/>
                    <a:p>
                      <a:r>
                        <a:rPr lang="en-US" sz="2000" dirty="0"/>
                        <a:t>QI Rating</a:t>
                      </a:r>
                    </a:p>
                  </a:txBody>
                  <a:tcPr/>
                </a:tc>
                <a:tc>
                  <a:txBody>
                    <a:bodyPr/>
                    <a:lstStyle/>
                    <a:p>
                      <a:r>
                        <a:rPr lang="en-US" sz="2000" dirty="0"/>
                        <a:t>Description</a:t>
                      </a:r>
                      <a:r>
                        <a:rPr lang="en-US" sz="2000" baseline="0" dirty="0"/>
                        <a:t> of Rating</a:t>
                      </a:r>
                      <a:endParaRPr lang="en-US" sz="2000" dirty="0"/>
                    </a:p>
                  </a:txBody>
                  <a:tcPr/>
                </a:tc>
                <a:extLst>
                  <a:ext uri="{0D108BD9-81ED-4DB2-BD59-A6C34878D82A}">
                    <a16:rowId xmlns:a16="http://schemas.microsoft.com/office/drawing/2014/main" val="10000"/>
                  </a:ext>
                </a:extLst>
              </a:tr>
              <a:tr h="370840">
                <a:tc>
                  <a:txBody>
                    <a:bodyPr/>
                    <a:lstStyle/>
                    <a:p>
                      <a:pPr algn="ctr"/>
                      <a:r>
                        <a:rPr lang="en-US" sz="2000" dirty="0"/>
                        <a:t>1</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b="0" i="0" kern="1200" dirty="0">
                          <a:solidFill>
                            <a:schemeClr val="dk1"/>
                          </a:solidFill>
                          <a:effectLst/>
                          <a:latin typeface="+mn-lt"/>
                          <a:ea typeface="+mn-ea"/>
                          <a:cs typeface="+mn-cs"/>
                        </a:rPr>
                        <a:t>None of the elements </a:t>
                      </a:r>
                      <a:r>
                        <a:rPr lang="en-US" sz="2000" b="0" i="0" kern="1200" dirty="0">
                          <a:solidFill>
                            <a:schemeClr val="tx1"/>
                          </a:solidFill>
                          <a:effectLst/>
                          <a:latin typeface="+mn-lt"/>
                          <a:ea typeface="+mn-ea"/>
                          <a:cs typeface="+mn-cs"/>
                        </a:rPr>
                        <a:t>is</a:t>
                      </a:r>
                      <a:r>
                        <a:rPr lang="en-US" sz="2000" b="0" i="0" kern="1200" dirty="0">
                          <a:solidFill>
                            <a:schemeClr val="dk1"/>
                          </a:solidFill>
                          <a:effectLst/>
                          <a:latin typeface="+mn-lt"/>
                          <a:ea typeface="+mn-ea"/>
                          <a:cs typeface="+mn-cs"/>
                        </a:rPr>
                        <a:t> yet planned or in place.</a:t>
                      </a:r>
                    </a:p>
                  </a:txBody>
                  <a:tcPr/>
                </a:tc>
                <a:extLst>
                  <a:ext uri="{0D108BD9-81ED-4DB2-BD59-A6C34878D82A}">
                    <a16:rowId xmlns:a16="http://schemas.microsoft.com/office/drawing/2014/main" val="10001"/>
                  </a:ext>
                </a:extLst>
              </a:tr>
              <a:tr h="370840">
                <a:tc>
                  <a:txBody>
                    <a:bodyPr/>
                    <a:lstStyle/>
                    <a:p>
                      <a:pPr algn="ctr"/>
                      <a:r>
                        <a:rPr lang="en-US" sz="2000" dirty="0"/>
                        <a:t>2</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b="0" i="0" kern="1200" dirty="0">
                          <a:solidFill>
                            <a:schemeClr val="dk1"/>
                          </a:solidFill>
                          <a:effectLst/>
                          <a:latin typeface="+mn-lt"/>
                          <a:ea typeface="+mn-ea"/>
                          <a:cs typeface="+mn-cs"/>
                        </a:rPr>
                        <a:t>Most of the elements are not yet planned or in place.</a:t>
                      </a:r>
                    </a:p>
                  </a:txBody>
                  <a:tcPr/>
                </a:tc>
                <a:extLst>
                  <a:ext uri="{0D108BD9-81ED-4DB2-BD59-A6C34878D82A}">
                    <a16:rowId xmlns:a16="http://schemas.microsoft.com/office/drawing/2014/main" val="10002"/>
                  </a:ext>
                </a:extLst>
              </a:tr>
              <a:tr h="370840">
                <a:tc>
                  <a:txBody>
                    <a:bodyPr/>
                    <a:lstStyle/>
                    <a:p>
                      <a:pPr algn="ctr"/>
                      <a:r>
                        <a:rPr lang="en-US" sz="2000" dirty="0"/>
                        <a:t>3</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b="0" i="0" kern="1200" dirty="0">
                          <a:solidFill>
                            <a:schemeClr val="dk1"/>
                          </a:solidFill>
                          <a:effectLst/>
                          <a:latin typeface="+mn-lt"/>
                          <a:ea typeface="+mn-ea"/>
                          <a:cs typeface="+mn-cs"/>
                        </a:rPr>
                        <a:t>Some elements are in place; a few may be fully implemented.</a:t>
                      </a:r>
                    </a:p>
                  </a:txBody>
                  <a:tcPr/>
                </a:tc>
                <a:extLst>
                  <a:ext uri="{0D108BD9-81ED-4DB2-BD59-A6C34878D82A}">
                    <a16:rowId xmlns:a16="http://schemas.microsoft.com/office/drawing/2014/main" val="10003"/>
                  </a:ext>
                </a:extLst>
              </a:tr>
              <a:tr h="370840">
                <a:tc>
                  <a:txBody>
                    <a:bodyPr/>
                    <a:lstStyle/>
                    <a:p>
                      <a:pPr algn="ctr"/>
                      <a:r>
                        <a:rPr lang="en-US" sz="2000" dirty="0"/>
                        <a:t>4</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b="0" i="0" kern="1200" dirty="0">
                          <a:solidFill>
                            <a:schemeClr val="dk1"/>
                          </a:solidFill>
                          <a:effectLst/>
                          <a:latin typeface="+mn-lt"/>
                          <a:ea typeface="+mn-ea"/>
                          <a:cs typeface="+mn-cs"/>
                        </a:rPr>
                        <a:t>At least half of the elements are in place; a few may be fully implemented.</a:t>
                      </a:r>
                    </a:p>
                  </a:txBody>
                  <a:tcPr/>
                </a:tc>
                <a:extLst>
                  <a:ext uri="{0D108BD9-81ED-4DB2-BD59-A6C34878D82A}">
                    <a16:rowId xmlns:a16="http://schemas.microsoft.com/office/drawing/2014/main" val="10004"/>
                  </a:ext>
                </a:extLst>
              </a:tr>
              <a:tr h="370840">
                <a:tc>
                  <a:txBody>
                    <a:bodyPr/>
                    <a:lstStyle/>
                    <a:p>
                      <a:pPr algn="ctr"/>
                      <a:r>
                        <a:rPr lang="en-US" sz="2000" dirty="0"/>
                        <a:t>5</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b="0" i="0" kern="1200" dirty="0">
                          <a:solidFill>
                            <a:schemeClr val="dk1"/>
                          </a:solidFill>
                          <a:effectLst/>
                          <a:latin typeface="+mn-lt"/>
                          <a:ea typeface="+mn-ea"/>
                          <a:cs typeface="+mn-cs"/>
                        </a:rPr>
                        <a:t>At least half of the elements are in place; some are fully implemented.</a:t>
                      </a:r>
                    </a:p>
                  </a:txBody>
                  <a:tcPr/>
                </a:tc>
                <a:extLst>
                  <a:ext uri="{0D108BD9-81ED-4DB2-BD59-A6C34878D82A}">
                    <a16:rowId xmlns:a16="http://schemas.microsoft.com/office/drawing/2014/main" val="10005"/>
                  </a:ext>
                </a:extLst>
              </a:tr>
              <a:tr h="370840">
                <a:tc>
                  <a:txBody>
                    <a:bodyPr/>
                    <a:lstStyle/>
                    <a:p>
                      <a:pPr algn="ctr"/>
                      <a:r>
                        <a:rPr lang="en-US" sz="2000" dirty="0"/>
                        <a:t>6</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b="0" i="0" kern="1200" dirty="0">
                          <a:solidFill>
                            <a:schemeClr val="dk1"/>
                          </a:solidFill>
                          <a:effectLst/>
                          <a:latin typeface="+mn-lt"/>
                          <a:ea typeface="+mn-ea"/>
                          <a:cs typeface="+mn-cs"/>
                        </a:rPr>
                        <a:t>At least half of the elements are fully implemented; the rest are partially implemented.</a:t>
                      </a:r>
                    </a:p>
                  </a:txBody>
                  <a:tcPr/>
                </a:tc>
                <a:extLst>
                  <a:ext uri="{0D108BD9-81ED-4DB2-BD59-A6C34878D82A}">
                    <a16:rowId xmlns:a16="http://schemas.microsoft.com/office/drawing/2014/main" val="10006"/>
                  </a:ext>
                </a:extLst>
              </a:tr>
              <a:tr h="370840">
                <a:tc>
                  <a:txBody>
                    <a:bodyPr/>
                    <a:lstStyle/>
                    <a:p>
                      <a:pPr algn="ctr"/>
                      <a:r>
                        <a:rPr lang="en-US" sz="2000" dirty="0"/>
                        <a:t>7</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b="0" i="0" kern="1200" dirty="0">
                          <a:solidFill>
                            <a:schemeClr val="dk1"/>
                          </a:solidFill>
                          <a:effectLst/>
                          <a:latin typeface="+mn-lt"/>
                          <a:ea typeface="+mn-ea"/>
                          <a:cs typeface="+mn-cs"/>
                        </a:rPr>
                        <a:t>All elements are fully implemented.</a:t>
                      </a:r>
                    </a:p>
                  </a:txBody>
                  <a:tcPr/>
                </a:tc>
                <a:extLst>
                  <a:ext uri="{0D108BD9-81ED-4DB2-BD59-A6C34878D82A}">
                    <a16:rowId xmlns:a16="http://schemas.microsoft.com/office/drawing/2014/main" val="10007"/>
                  </a:ext>
                </a:extLst>
              </a:tr>
            </a:tbl>
          </a:graphicData>
        </a:graphic>
      </p:graphicFrame>
      <p:sp>
        <p:nvSpPr>
          <p:cNvPr id="5" name="Rectangle 4"/>
          <p:cNvSpPr/>
          <p:nvPr/>
        </p:nvSpPr>
        <p:spPr>
          <a:xfrm>
            <a:off x="839050" y="5700022"/>
            <a:ext cx="4580293" cy="369332"/>
          </a:xfrm>
          <a:prstGeom prst="rect">
            <a:avLst/>
          </a:prstGeom>
        </p:spPr>
        <p:txBody>
          <a:bodyPr wrap="none">
            <a:spAutoFit/>
          </a:bodyPr>
          <a:lstStyle/>
          <a:p>
            <a:r>
              <a:rPr lang="en-US" i="1" dirty="0"/>
              <a:t>“in place” means partially or fully implemented</a:t>
            </a:r>
          </a:p>
        </p:txBody>
      </p:sp>
    </p:spTree>
    <p:extLst>
      <p:ext uri="{BB962C8B-B14F-4D97-AF65-F5344CB8AC3E}">
        <p14:creationId xmlns:p14="http://schemas.microsoft.com/office/powerpoint/2010/main" val="3528627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rot="1298042">
            <a:off x="4389563" y="1496535"/>
            <a:ext cx="3506413" cy="3059947"/>
          </a:xfrm>
          <a:prstGeom prst="rect">
            <a:avLst/>
          </a:prstGeom>
          <a:noFill/>
          <a:ln w="9525">
            <a:solidFill>
              <a:schemeClr val="tx2">
                <a:lumMod val="60000"/>
                <a:lumOff val="40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684993" y="957943"/>
            <a:ext cx="2579914" cy="2677656"/>
          </a:xfrm>
          <a:prstGeom prst="rect">
            <a:avLst/>
          </a:prstGeom>
          <a:noFill/>
        </p:spPr>
        <p:txBody>
          <a:bodyPr wrap="square" rtlCol="0">
            <a:spAutoFit/>
          </a:bodyPr>
          <a:lstStyle/>
          <a:p>
            <a:pPr algn="ctr"/>
            <a:r>
              <a:rPr lang="en-US" sz="2800" dirty="0">
                <a:latin typeface="Comic Sans MS" panose="030F0702030302020204" pitchFamily="66" charset="0"/>
              </a:rPr>
              <a:t>Tip:  Download, print, and read the guidance document.</a:t>
            </a:r>
          </a:p>
        </p:txBody>
      </p:sp>
      <p:sp>
        <p:nvSpPr>
          <p:cNvPr id="5" name="TextBox 4"/>
          <p:cNvSpPr txBox="1"/>
          <p:nvPr/>
        </p:nvSpPr>
        <p:spPr>
          <a:xfrm>
            <a:off x="716523" y="5700765"/>
            <a:ext cx="4377558" cy="646331"/>
          </a:xfrm>
          <a:prstGeom prst="rect">
            <a:avLst/>
          </a:prstGeom>
          <a:noFill/>
        </p:spPr>
        <p:txBody>
          <a:bodyPr wrap="square" rtlCol="0">
            <a:spAutoFit/>
          </a:bodyPr>
          <a:lstStyle/>
          <a:p>
            <a:r>
              <a:rPr lang="en-US" dirty="0">
                <a:hlinkClick r:id="rId4"/>
              </a:rPr>
              <a:t>http://dasycenter.org/self-assessment-tool-demo-video/</a:t>
            </a:r>
            <a:endParaRPr lang="en-US" dirty="0"/>
          </a:p>
        </p:txBody>
      </p:sp>
      <p:sp>
        <p:nvSpPr>
          <p:cNvPr id="6" name="TextBox 5"/>
          <p:cNvSpPr txBox="1"/>
          <p:nvPr/>
        </p:nvSpPr>
        <p:spPr>
          <a:xfrm>
            <a:off x="718343" y="5230455"/>
            <a:ext cx="4181298" cy="369332"/>
          </a:xfrm>
          <a:prstGeom prst="rect">
            <a:avLst/>
          </a:prstGeom>
          <a:noFill/>
        </p:spPr>
        <p:txBody>
          <a:bodyPr wrap="square" rtlCol="0">
            <a:spAutoFit/>
          </a:bodyPr>
          <a:lstStyle/>
          <a:p>
            <a:r>
              <a:rPr lang="en-US" dirty="0"/>
              <a:t>System Framework Self-Assessment Video</a:t>
            </a:r>
          </a:p>
        </p:txBody>
      </p:sp>
      <p:sp>
        <p:nvSpPr>
          <p:cNvPr id="2" name="Right Arrow 1"/>
          <p:cNvSpPr/>
          <p:nvPr/>
        </p:nvSpPr>
        <p:spPr>
          <a:xfrm>
            <a:off x="3264907" y="202276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31834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Demonstration of the Tool . . .</a:t>
            </a:r>
          </a:p>
        </p:txBody>
      </p:sp>
      <p:pic>
        <p:nvPicPr>
          <p:cNvPr id="1026" name="Picture 2" descr="C:\Users\Robin\AppData\Local\Microsoft\Windows\Temporary Internet Files\Content.IE5\EEJD8199\image-3[1].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111592" y="1697979"/>
            <a:ext cx="2915504" cy="291550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41131" y="1870841"/>
            <a:ext cx="4361793" cy="2031325"/>
          </a:xfrm>
          <a:prstGeom prst="rect">
            <a:avLst/>
          </a:prstGeom>
          <a:noFill/>
        </p:spPr>
        <p:txBody>
          <a:bodyPr wrap="square" rtlCol="0">
            <a:spAutoFit/>
          </a:bodyPr>
          <a:lstStyle/>
          <a:p>
            <a:r>
              <a:rPr lang="en-US" sz="2400" dirty="0"/>
              <a:t>Download from ECTA</a:t>
            </a:r>
          </a:p>
          <a:p>
            <a:endParaRPr lang="en-US" sz="2400" dirty="0"/>
          </a:p>
          <a:p>
            <a:r>
              <a:rPr lang="en-US" sz="2400" dirty="0"/>
              <a:t>or the DaSy Center</a:t>
            </a:r>
          </a:p>
          <a:p>
            <a:endParaRPr lang="en-US" dirty="0"/>
          </a:p>
          <a:p>
            <a:endParaRPr lang="en-US" dirty="0"/>
          </a:p>
          <a:p>
            <a:endParaRPr lang="en-US" dirty="0"/>
          </a:p>
        </p:txBody>
      </p:sp>
    </p:spTree>
    <p:extLst>
      <p:ext uri="{BB962C8B-B14F-4D97-AF65-F5344CB8AC3E}">
        <p14:creationId xmlns:p14="http://schemas.microsoft.com/office/powerpoint/2010/main" val="3316035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Big Thank You</a:t>
            </a:r>
          </a:p>
        </p:txBody>
      </p:sp>
      <p:sp>
        <p:nvSpPr>
          <p:cNvPr id="3" name="Content Placeholder 2"/>
          <p:cNvSpPr>
            <a:spLocks noGrp="1"/>
          </p:cNvSpPr>
          <p:nvPr>
            <p:ph idx="1"/>
          </p:nvPr>
        </p:nvSpPr>
        <p:spPr/>
        <p:txBody>
          <a:bodyPr>
            <a:normAutofit/>
          </a:bodyPr>
          <a:lstStyle/>
          <a:p>
            <a:r>
              <a:rPr lang="en-US" dirty="0"/>
              <a:t>To several states that reviewed and/or piloted the L-COMS during its development</a:t>
            </a:r>
          </a:p>
          <a:p>
            <a:pPr lvl="1"/>
            <a:r>
              <a:rPr lang="en-US" dirty="0"/>
              <a:t>Illinois Early Intervention</a:t>
            </a:r>
          </a:p>
          <a:p>
            <a:pPr lvl="1"/>
            <a:r>
              <a:rPr lang="en-US" dirty="0"/>
              <a:t>Vermont Agency of Education, Early Childhood Special Education</a:t>
            </a:r>
          </a:p>
          <a:p>
            <a:pPr lvl="1"/>
            <a:r>
              <a:rPr lang="en-US" dirty="0"/>
              <a:t>Washington Early Support for Infants and Toddlers</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18</a:t>
            </a:fld>
            <a:endParaRPr lang="en-US" dirty="0"/>
          </a:p>
        </p:txBody>
      </p:sp>
    </p:spTree>
    <p:extLst>
      <p:ext uri="{BB962C8B-B14F-4D97-AF65-F5344CB8AC3E}">
        <p14:creationId xmlns:p14="http://schemas.microsoft.com/office/powerpoint/2010/main" val="560355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Washington Context</a:t>
            </a:r>
          </a:p>
        </p:txBody>
      </p:sp>
      <p:sp>
        <p:nvSpPr>
          <p:cNvPr id="3" name="Content Placeholder 2"/>
          <p:cNvSpPr>
            <a:spLocks noGrp="1"/>
          </p:cNvSpPr>
          <p:nvPr>
            <p:ph idx="1"/>
          </p:nvPr>
        </p:nvSpPr>
        <p:spPr/>
        <p:txBody>
          <a:bodyPr>
            <a:normAutofit lnSpcReduction="10000"/>
          </a:bodyPr>
          <a:lstStyle/>
          <a:p>
            <a:pPr>
              <a:lnSpc>
                <a:spcPct val="80000"/>
              </a:lnSpc>
              <a:buBlip>
                <a:blip r:embed="rId3"/>
              </a:buBlip>
              <a:defRPr/>
            </a:pPr>
            <a:r>
              <a:rPr lang="en-US" sz="3600" dirty="0">
                <a:ea typeface="ＭＳ Ｐゴシック" pitchFamily="34" charset="-128"/>
                <a:cs typeface="Arial" charset="0"/>
              </a:rPr>
              <a:t> Local Program = Local Lead Agency (LLA)</a:t>
            </a:r>
          </a:p>
          <a:p>
            <a:pPr>
              <a:lnSpc>
                <a:spcPct val="80000"/>
              </a:lnSpc>
              <a:buBlip>
                <a:blip r:embed="rId3"/>
              </a:buBlip>
              <a:defRPr/>
            </a:pPr>
            <a:r>
              <a:rPr lang="en-US" sz="3600" dirty="0">
                <a:ea typeface="ＭＳ Ｐゴシック" pitchFamily="34" charset="-128"/>
                <a:cs typeface="Arial" charset="0"/>
              </a:rPr>
              <a:t> Child outcomes data quality issues,     participated in ECTA/DaSy TA cohort on child outcomes data quality</a:t>
            </a:r>
          </a:p>
          <a:p>
            <a:pPr>
              <a:lnSpc>
                <a:spcPct val="80000"/>
              </a:lnSpc>
              <a:buBlip>
                <a:blip r:embed="rId3"/>
              </a:buBlip>
              <a:defRPr/>
            </a:pPr>
            <a:r>
              <a:rPr lang="en-US" sz="3600" dirty="0">
                <a:ea typeface="ＭＳ Ｐゴシック" pitchFamily="34" charset="-128"/>
                <a:cs typeface="Arial" charset="0"/>
              </a:rPr>
              <a:t> Completed (state) COMS with stakeholders</a:t>
            </a:r>
          </a:p>
          <a:p>
            <a:pPr>
              <a:lnSpc>
                <a:spcPct val="80000"/>
              </a:lnSpc>
              <a:buBlip>
                <a:blip r:embed="rId3"/>
              </a:buBlip>
              <a:defRPr/>
            </a:pPr>
            <a:r>
              <a:rPr lang="en-US" sz="3600" dirty="0">
                <a:ea typeface="ＭＳ Ｐゴシック" pitchFamily="34" charset="-128"/>
                <a:cs typeface="Arial" charset="0"/>
              </a:rPr>
              <a:t> A year of quarterly calls and “fun with data”</a:t>
            </a:r>
          </a:p>
          <a:p>
            <a:pPr>
              <a:lnSpc>
                <a:spcPct val="80000"/>
              </a:lnSpc>
              <a:buBlip>
                <a:blip r:embed="rId3"/>
              </a:buBlip>
              <a:defRPr/>
            </a:pPr>
            <a:r>
              <a:rPr lang="en-US" sz="3600" dirty="0">
                <a:ea typeface="ＭＳ Ｐゴシック" pitchFamily="34" charset="-128"/>
                <a:cs typeface="Arial" charset="0"/>
              </a:rPr>
              <a:t> Existing self-assessment process</a:t>
            </a:r>
          </a:p>
          <a:p>
            <a:pPr marL="457200" lvl="1" indent="0">
              <a:buNone/>
            </a:pPr>
            <a:endParaRPr lang="en-US" sz="4000"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19</a:t>
            </a:fld>
            <a:endParaRPr lang="en-US" dirty="0"/>
          </a:p>
        </p:txBody>
      </p:sp>
      <p:pic>
        <p:nvPicPr>
          <p:cNvPr id="1028" name="Picture 4" descr="C:\Users\Robin\AppData\Local\Microsoft\Windows\INetCache\IE\DC0T1YGZ\evergreenmountain[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38846" y="367860"/>
            <a:ext cx="1232339" cy="1232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7188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4510" y="1219199"/>
            <a:ext cx="7093527" cy="1995055"/>
          </a:xfrm>
        </p:spPr>
        <p:txBody>
          <a:bodyPr>
            <a:normAutofit fontScale="90000"/>
          </a:bodyPr>
          <a:lstStyle/>
          <a:p>
            <a:r>
              <a:rPr lang="en-US" b="1" dirty="0"/>
              <a:t>Supporting Improvement of Local Child Outcomes Measurement Systems </a:t>
            </a:r>
            <a:endParaRPr lang="en-US"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B2897048-00E0-47FB-B07B-F36BBE8AF579}" type="slidenum">
              <a:rPr lang="en-US" smtClean="0"/>
              <a:pPr/>
              <a:t>2</a:t>
            </a:fld>
            <a:endParaRPr lang="en-US" dirty="0"/>
          </a:p>
        </p:txBody>
      </p:sp>
      <p:sp>
        <p:nvSpPr>
          <p:cNvPr id="3" name="Rectangle 2"/>
          <p:cNvSpPr/>
          <p:nvPr/>
        </p:nvSpPr>
        <p:spPr>
          <a:xfrm>
            <a:off x="1454728" y="3613666"/>
            <a:ext cx="6179128" cy="1384995"/>
          </a:xfrm>
          <a:prstGeom prst="rect">
            <a:avLst/>
          </a:prstGeom>
        </p:spPr>
        <p:txBody>
          <a:bodyPr wrap="square">
            <a:spAutoFit/>
          </a:bodyPr>
          <a:lstStyle/>
          <a:p>
            <a:pPr defTabSz="914400">
              <a:spcBef>
                <a:spcPct val="20000"/>
              </a:spcBef>
              <a:buClr>
                <a:srgbClr val="ED3532"/>
              </a:buClr>
            </a:pPr>
            <a:r>
              <a:rPr lang="en-US" sz="2800" dirty="0">
                <a:solidFill>
                  <a:srgbClr val="154578"/>
                </a:solidFill>
                <a:latin typeface="Century Gothic" panose="020B0502020202020204" pitchFamily="34" charset="0"/>
              </a:rPr>
              <a:t>Kathleen Hebbeler, Robin Nelson, Debi Donelan, Adrienne O’Brien Megan Vinh</a:t>
            </a:r>
          </a:p>
        </p:txBody>
      </p:sp>
    </p:spTree>
    <p:extLst>
      <p:ext uri="{BB962C8B-B14F-4D97-AF65-F5344CB8AC3E}">
        <p14:creationId xmlns:p14="http://schemas.microsoft.com/office/powerpoint/2010/main" val="3013654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 L-COMS Process</a:t>
            </a:r>
          </a:p>
        </p:txBody>
      </p:sp>
      <p:sp>
        <p:nvSpPr>
          <p:cNvPr id="3" name="Content Placeholder 2"/>
          <p:cNvSpPr>
            <a:spLocks noGrp="1"/>
          </p:cNvSpPr>
          <p:nvPr>
            <p:ph idx="1"/>
          </p:nvPr>
        </p:nvSpPr>
        <p:spPr/>
        <p:txBody>
          <a:bodyPr>
            <a:normAutofit fontScale="92500" lnSpcReduction="20000"/>
          </a:bodyPr>
          <a:lstStyle/>
          <a:p>
            <a:pPr>
              <a:buFont typeface="Arial" charset="0"/>
              <a:buBlip>
                <a:blip r:embed="rId3"/>
              </a:buBlip>
              <a:defRPr/>
            </a:pPr>
            <a:r>
              <a:rPr lang="en-US" altLang="en-US" sz="2600" dirty="0">
                <a:ea typeface="ＭＳ Ｐゴシック" pitchFamily="34" charset="-128"/>
                <a:cs typeface="Arial" charset="0"/>
              </a:rPr>
              <a:t>I</a:t>
            </a:r>
            <a:r>
              <a:rPr lang="en-US" sz="2600" dirty="0"/>
              <a:t>nfrastructure Improvement (SSIP Activity)</a:t>
            </a:r>
          </a:p>
          <a:p>
            <a:pPr marL="796925" lvl="1" indent="-339725">
              <a:buBlip>
                <a:blip r:embed="rId4"/>
              </a:buBlip>
              <a:defRPr/>
            </a:pPr>
            <a:r>
              <a:rPr lang="en-US" sz="2200" dirty="0">
                <a:ea typeface="ＭＳ Ｐゴシック" pitchFamily="34" charset="-128"/>
                <a:cs typeface="Arial" charset="0"/>
              </a:rPr>
              <a:t>ESIT develops process for using COS data to assess progress and make program adjustments</a:t>
            </a:r>
          </a:p>
          <a:p>
            <a:pPr>
              <a:buFont typeface="Arial" charset="0"/>
              <a:buBlip>
                <a:blip r:embed="rId3"/>
              </a:buBlip>
              <a:defRPr/>
            </a:pPr>
            <a:r>
              <a:rPr lang="en-US" sz="2600" dirty="0"/>
              <a:t>Status</a:t>
            </a:r>
          </a:p>
          <a:p>
            <a:pPr marL="796925" lvl="1" indent="-339725">
              <a:buFont typeface="Arial" charset="0"/>
              <a:buBlip>
                <a:blip r:embed="rId4"/>
              </a:buBlip>
              <a:defRPr/>
            </a:pPr>
            <a:r>
              <a:rPr lang="en-US" sz="2200" dirty="0"/>
              <a:t>LLAs provided input to ESIT on which and how many Quality Indicators to use from L-COMS</a:t>
            </a:r>
          </a:p>
          <a:p>
            <a:pPr marL="796925" lvl="1" indent="-339725">
              <a:buFont typeface="Arial" charset="0"/>
              <a:buBlip>
                <a:blip r:embed="rId4"/>
              </a:buBlip>
              <a:defRPr/>
            </a:pPr>
            <a:r>
              <a:rPr lang="en-US" altLang="en-US" sz="2200" dirty="0">
                <a:ea typeface="ＭＳ Ｐゴシック" pitchFamily="34" charset="-128"/>
                <a:cs typeface="Arial" charset="0"/>
              </a:rPr>
              <a:t>One local SSIP implementation site piloted the tool</a:t>
            </a:r>
          </a:p>
          <a:p>
            <a:pPr>
              <a:buFont typeface="Arial" charset="0"/>
              <a:buBlip>
                <a:blip r:embed="rId3"/>
              </a:buBlip>
              <a:defRPr/>
            </a:pPr>
            <a:r>
              <a:rPr lang="en-US" sz="2600" dirty="0"/>
              <a:t>Next Steps/In Process</a:t>
            </a:r>
          </a:p>
          <a:p>
            <a:pPr marL="796925" lvl="1" indent="-339725">
              <a:buFont typeface="Arial" charset="0"/>
              <a:buBlip>
                <a:blip r:embed="rId4"/>
              </a:buBlip>
              <a:defRPr/>
            </a:pPr>
            <a:r>
              <a:rPr lang="en-US" sz="2200" dirty="0"/>
              <a:t>LLAs statewide complete L-COMS SA this contract year (along with existing Self-Assessment Tool) and identify improvement strategies related to child outcomes.</a:t>
            </a:r>
          </a:p>
          <a:p>
            <a:pPr marL="796925" lvl="1" indent="-339725">
              <a:buFont typeface="Arial" charset="0"/>
              <a:buBlip>
                <a:blip r:embed="rId4"/>
              </a:buBlip>
              <a:defRPr/>
            </a:pPr>
            <a:r>
              <a:rPr lang="en-US" sz="2200" dirty="0"/>
              <a:t>ESIT uses results from tool to support LLAs through targeted training and technical assistance.</a:t>
            </a:r>
            <a:endParaRPr lang="en-US" altLang="en-US" sz="2200" dirty="0">
              <a:ea typeface="ＭＳ Ｐゴシック" pitchFamily="34" charset="-128"/>
              <a:cs typeface="Arial" charset="0"/>
            </a:endParaRPr>
          </a:p>
          <a:p>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20</a:t>
            </a:fld>
            <a:endParaRPr lang="en-US" dirty="0"/>
          </a:p>
        </p:txBody>
      </p:sp>
    </p:spTree>
    <p:extLst>
      <p:ext uri="{BB962C8B-B14F-4D97-AF65-F5344CB8AC3E}">
        <p14:creationId xmlns:p14="http://schemas.microsoft.com/office/powerpoint/2010/main" val="2489210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Components, 4 QIs</a:t>
            </a:r>
          </a:p>
        </p:txBody>
      </p:sp>
      <p:sp>
        <p:nvSpPr>
          <p:cNvPr id="3" name="Content Placeholder 2"/>
          <p:cNvSpPr>
            <a:spLocks noGrp="1"/>
          </p:cNvSpPr>
          <p:nvPr>
            <p:ph idx="1"/>
          </p:nvPr>
        </p:nvSpPr>
        <p:spPr/>
        <p:txBody>
          <a:bodyPr>
            <a:normAutofit fontScale="92500" lnSpcReduction="20000"/>
          </a:bodyPr>
          <a:lstStyle/>
          <a:p>
            <a:pPr>
              <a:buFont typeface="Arial" charset="0"/>
              <a:buBlip>
                <a:blip r:embed="rId2"/>
              </a:buBlip>
              <a:defRPr/>
            </a:pPr>
            <a:r>
              <a:rPr lang="en-US" dirty="0">
                <a:ea typeface="ＭＳ Ｐゴシック" pitchFamily="34" charset="-128"/>
                <a:cs typeface="Arial" charset="0"/>
              </a:rPr>
              <a:t>Purpose</a:t>
            </a:r>
          </a:p>
          <a:p>
            <a:pPr marL="796925" lvl="1" indent="-339725">
              <a:buBlip>
                <a:blip r:embed="rId3"/>
              </a:buBlip>
              <a:defRPr/>
            </a:pPr>
            <a:r>
              <a:rPr lang="en-US" dirty="0"/>
              <a:t>Local Program has articulated purpose of L-COMS </a:t>
            </a:r>
          </a:p>
          <a:p>
            <a:pPr>
              <a:buFont typeface="Arial" charset="0"/>
              <a:buBlip>
                <a:blip r:embed="rId2"/>
              </a:buBlip>
              <a:defRPr/>
            </a:pPr>
            <a:r>
              <a:rPr lang="en-US" dirty="0">
                <a:ea typeface="ＭＳ Ｐゴシック" pitchFamily="34" charset="-128"/>
                <a:cs typeface="Arial" charset="0"/>
              </a:rPr>
              <a:t>Data Collection and Transmission</a:t>
            </a:r>
          </a:p>
          <a:p>
            <a:pPr marL="796925" lvl="1" indent="-339725">
              <a:buBlip>
                <a:blip r:embed="rId3"/>
              </a:buBlip>
              <a:defRPr/>
            </a:pPr>
            <a:r>
              <a:rPr lang="en-US" dirty="0"/>
              <a:t>Data collection procedures are carried out efficiently and effectively</a:t>
            </a:r>
          </a:p>
          <a:p>
            <a:pPr marL="796925" lvl="1" indent="-339725">
              <a:buBlip>
                <a:blip r:embed="rId3"/>
              </a:buBlip>
              <a:defRPr/>
            </a:pPr>
            <a:r>
              <a:rPr lang="en-US" dirty="0"/>
              <a:t>Providers, supervisors, and others involved in data collection have the required knowledge, skills, and commitment</a:t>
            </a:r>
          </a:p>
          <a:p>
            <a:pPr marL="796925" lvl="1" indent="-339725">
              <a:buBlip>
                <a:blip r:embed="rId3"/>
              </a:buBlip>
              <a:defRPr/>
            </a:pPr>
            <a:r>
              <a:rPr lang="en-US" dirty="0"/>
              <a:t>Local programs ensure completeness and accuracy of data</a:t>
            </a:r>
          </a:p>
          <a:p>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21</a:t>
            </a:fld>
            <a:endParaRPr lang="en-US" dirty="0"/>
          </a:p>
        </p:txBody>
      </p:sp>
    </p:spTree>
    <p:extLst>
      <p:ext uri="{BB962C8B-B14F-4D97-AF65-F5344CB8AC3E}">
        <p14:creationId xmlns:p14="http://schemas.microsoft.com/office/powerpoint/2010/main" val="4077032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Expectations for Plan</a:t>
            </a:r>
          </a:p>
        </p:txBody>
      </p:sp>
      <p:sp>
        <p:nvSpPr>
          <p:cNvPr id="3" name="Content Placeholder 2"/>
          <p:cNvSpPr>
            <a:spLocks noGrp="1"/>
          </p:cNvSpPr>
          <p:nvPr>
            <p:ph idx="1"/>
          </p:nvPr>
        </p:nvSpPr>
        <p:spPr>
          <a:xfrm>
            <a:off x="457200" y="1944414"/>
            <a:ext cx="8229600" cy="3694386"/>
          </a:xfrm>
        </p:spPr>
        <p:txBody>
          <a:bodyPr>
            <a:normAutofit/>
          </a:bodyPr>
          <a:lstStyle/>
          <a:p>
            <a:pPr>
              <a:buFont typeface="Arial" charset="0"/>
              <a:buBlip>
                <a:blip r:embed="rId3"/>
              </a:buBlip>
              <a:defRPr/>
            </a:pPr>
            <a:r>
              <a:rPr lang="en-US" dirty="0"/>
              <a:t>LLAs will analyze data from child record review and L-COMS SA, and will  identify an area(s) of system improvement from each </a:t>
            </a:r>
          </a:p>
          <a:p>
            <a:pPr>
              <a:buFont typeface="Arial" charset="0"/>
              <a:buBlip>
                <a:blip r:embed="rId3"/>
              </a:buBlip>
              <a:defRPr/>
            </a:pPr>
            <a:r>
              <a:rPr lang="en-US" dirty="0"/>
              <a:t>LLAs will complete system improvement activities during the following contract year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22</a:t>
            </a:fld>
            <a:endParaRPr lang="en-US" dirty="0"/>
          </a:p>
        </p:txBody>
      </p:sp>
      <p:pic>
        <p:nvPicPr>
          <p:cNvPr id="2051" name="Picture 3" descr="C:\Users\Robin\AppData\Local\Microsoft\Windows\INetCache\IE\G2T3FV5C\Plan_usa_logo[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1174" y="728551"/>
            <a:ext cx="1145626" cy="1215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5230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ln>
            <a:solidFill>
              <a:srgbClr val="39B54A"/>
            </a:solidFill>
          </a:ln>
        </p:spPr>
        <p:txBody>
          <a:bodyPr>
            <a:normAutofit fontScale="90000"/>
          </a:bodyPr>
          <a:lstStyle/>
          <a:p>
            <a:r>
              <a:rPr lang="en-US" dirty="0"/>
              <a:t>How states/locals can use this? </a:t>
            </a:r>
          </a:p>
        </p:txBody>
      </p:sp>
      <p:sp>
        <p:nvSpPr>
          <p:cNvPr id="2" name="Content Placeholder 1"/>
          <p:cNvSpPr>
            <a:spLocks noGrp="1"/>
          </p:cNvSpPr>
          <p:nvPr>
            <p:ph idx="1"/>
          </p:nvPr>
        </p:nvSpPr>
        <p:spPr/>
        <p:txBody>
          <a:bodyPr>
            <a:normAutofit fontScale="92500" lnSpcReduction="20000"/>
          </a:bodyPr>
          <a:lstStyle/>
          <a:p>
            <a:r>
              <a:rPr lang="en-US" dirty="0"/>
              <a:t>Develop/ improve local infrastructure</a:t>
            </a:r>
          </a:p>
          <a:p>
            <a:pPr lvl="1"/>
            <a:r>
              <a:rPr lang="en-US" dirty="0"/>
              <a:t>Not a checklist for providers on practices</a:t>
            </a:r>
          </a:p>
          <a:p>
            <a:r>
              <a:rPr lang="en-US" dirty="0"/>
              <a:t>Potential ways to use the L-COMS</a:t>
            </a:r>
          </a:p>
          <a:p>
            <a:pPr lvl="1"/>
            <a:r>
              <a:rPr lang="en-US" dirty="0"/>
              <a:t>Document the current status of the local child outcomes measurement system</a:t>
            </a:r>
          </a:p>
          <a:p>
            <a:pPr lvl="1"/>
            <a:r>
              <a:rPr lang="en-US" dirty="0"/>
              <a:t>Engage in ongoing strategic planning for program improvement</a:t>
            </a:r>
          </a:p>
          <a:p>
            <a:pPr lvl="1"/>
            <a:r>
              <a:rPr lang="en-US" dirty="0"/>
              <a:t>Inform stakeholders about the child outcomes measurement and promote buy-in</a:t>
            </a:r>
          </a:p>
          <a:p>
            <a:pPr lvl="1"/>
            <a:r>
              <a:rPr lang="en-US" dirty="0"/>
              <a:t>Reassessment to monitor progress</a:t>
            </a:r>
          </a:p>
          <a:p>
            <a:pPr lvl="1"/>
            <a:endParaRPr lang="en-US" dirty="0"/>
          </a:p>
          <a:p>
            <a:pPr lvl="1"/>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23</a:t>
            </a:fld>
            <a:endParaRPr lang="en-US" dirty="0"/>
          </a:p>
        </p:txBody>
      </p:sp>
    </p:spTree>
    <p:extLst>
      <p:ext uri="{BB962C8B-B14F-4D97-AF65-F5344CB8AC3E}">
        <p14:creationId xmlns:p14="http://schemas.microsoft.com/office/powerpoint/2010/main" val="37166100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a:xfrm>
            <a:off x="457199" y="1272209"/>
            <a:ext cx="8398565" cy="4651513"/>
          </a:xfrm>
        </p:spPr>
        <p:txBody>
          <a:bodyPr>
            <a:normAutofit fontScale="92500"/>
          </a:bodyPr>
          <a:lstStyle/>
          <a:p>
            <a:r>
              <a:rPr lang="en-US" dirty="0"/>
              <a:t>How might the L-COMS assist your local programs in improving the child outcomes process?</a:t>
            </a:r>
          </a:p>
          <a:p>
            <a:r>
              <a:rPr lang="en-US" dirty="0"/>
              <a:t>We have shared some ways in which the L-COMS might be used, are there other ways you might use this resource?</a:t>
            </a:r>
          </a:p>
          <a:p>
            <a:r>
              <a:rPr lang="en-US" dirty="0"/>
              <a:t>What questions or general comments do you have about the L-COMS? </a:t>
            </a:r>
          </a:p>
          <a:p>
            <a:r>
              <a:rPr lang="en-US" dirty="0"/>
              <a:t>What else do you need to be able to use this resource?</a:t>
            </a:r>
          </a:p>
        </p:txBody>
      </p:sp>
      <p:sp>
        <p:nvSpPr>
          <p:cNvPr id="4" name="Slide Number Placeholder 3"/>
          <p:cNvSpPr>
            <a:spLocks noGrp="1"/>
          </p:cNvSpPr>
          <p:nvPr>
            <p:ph type="sldNum" sz="quarter" idx="10"/>
          </p:nvPr>
        </p:nvSpPr>
        <p:spPr/>
        <p:txBody>
          <a:bodyPr/>
          <a:lstStyle/>
          <a:p>
            <a:fld id="{B2897048-00E0-47FB-B07B-F36BBE8AF579}" type="slidenum">
              <a:rPr lang="en-US" smtClean="0"/>
              <a:pPr/>
              <a:t>24</a:t>
            </a:fld>
            <a:endParaRPr lang="en-US" dirty="0"/>
          </a:p>
        </p:txBody>
      </p:sp>
    </p:spTree>
    <p:extLst>
      <p:ext uri="{BB962C8B-B14F-4D97-AF65-F5344CB8AC3E}">
        <p14:creationId xmlns:p14="http://schemas.microsoft.com/office/powerpoint/2010/main" val="23636262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Coming Soon </a:t>
            </a:r>
          </a:p>
        </p:txBody>
      </p:sp>
      <p:sp>
        <p:nvSpPr>
          <p:cNvPr id="3" name="Content Placeholder 2"/>
          <p:cNvSpPr>
            <a:spLocks noGrp="1"/>
          </p:cNvSpPr>
          <p:nvPr>
            <p:ph idx="1"/>
          </p:nvPr>
        </p:nvSpPr>
        <p:spPr/>
        <p:txBody>
          <a:bodyPr>
            <a:normAutofit fontScale="92500"/>
          </a:bodyPr>
          <a:lstStyle/>
          <a:p>
            <a:r>
              <a:rPr lang="en-US" dirty="0"/>
              <a:t>Excel-based Self-Assessments for</a:t>
            </a:r>
          </a:p>
          <a:p>
            <a:pPr lvl="1"/>
            <a:r>
              <a:rPr lang="en-US" dirty="0"/>
              <a:t>State Child Outcomes Measurement System (S-COMS)</a:t>
            </a:r>
          </a:p>
          <a:p>
            <a:pPr lvl="1"/>
            <a:r>
              <a:rPr lang="en-US" dirty="0"/>
              <a:t>State Family Outcomes Measurement System (S-FOMS)</a:t>
            </a:r>
          </a:p>
          <a:p>
            <a:r>
              <a:rPr lang="en-US" dirty="0"/>
              <a:t>Same components, quality indicators and elements </a:t>
            </a:r>
          </a:p>
          <a:p>
            <a:pPr lvl="1"/>
            <a:r>
              <a:rPr lang="en-US" dirty="0"/>
              <a:t>Easier, automated scoring of quality indicators</a:t>
            </a:r>
          </a:p>
          <a:p>
            <a:pPr lvl="1"/>
            <a:r>
              <a:rPr lang="en-US" dirty="0"/>
              <a:t>Mechanism for identifying priorities</a:t>
            </a:r>
          </a:p>
          <a:p>
            <a:pPr marL="0" indent="0">
              <a:buNone/>
            </a:pP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25</a:t>
            </a:fld>
            <a:endParaRPr lang="en-US" dirty="0"/>
          </a:p>
        </p:txBody>
      </p:sp>
    </p:spTree>
    <p:extLst>
      <p:ext uri="{BB962C8B-B14F-4D97-AF65-F5344CB8AC3E}">
        <p14:creationId xmlns:p14="http://schemas.microsoft.com/office/powerpoint/2010/main" val="3799500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More Information</a:t>
            </a:r>
          </a:p>
        </p:txBody>
      </p:sp>
      <p:sp>
        <p:nvSpPr>
          <p:cNvPr id="3" name="Content Placeholder 2"/>
          <p:cNvSpPr>
            <a:spLocks noGrp="1"/>
          </p:cNvSpPr>
          <p:nvPr>
            <p:ph idx="1"/>
          </p:nvPr>
        </p:nvSpPr>
        <p:spPr/>
        <p:txBody>
          <a:bodyPr/>
          <a:lstStyle/>
          <a:p>
            <a:r>
              <a:rPr lang="en-US" dirty="0"/>
              <a:t>ECTA - </a:t>
            </a:r>
            <a:r>
              <a:rPr lang="en-US" dirty="0">
                <a:hlinkClick r:id="rId2"/>
              </a:rPr>
              <a:t>http://ectacenter.org</a:t>
            </a:r>
            <a:endParaRPr lang="en-US" dirty="0"/>
          </a:p>
          <a:p>
            <a:r>
              <a:rPr lang="en-US" dirty="0"/>
              <a:t>DaSY-  </a:t>
            </a:r>
            <a:r>
              <a:rPr lang="en-US" dirty="0">
                <a:hlinkClick r:id="rId3"/>
              </a:rPr>
              <a:t>http://dasycenter.org</a:t>
            </a:r>
            <a:endParaRPr lang="en-US" dirty="0"/>
          </a:p>
          <a:p>
            <a:endParaRPr lang="en-US" dirty="0"/>
          </a:p>
          <a:p>
            <a:r>
              <a:rPr lang="en-US" dirty="0"/>
              <a:t>Grace Kelley- </a:t>
            </a:r>
            <a:r>
              <a:rPr lang="en-US" dirty="0">
                <a:hlinkClick r:id="rId4"/>
              </a:rPr>
              <a:t>Grace.Kelley@sri.com</a:t>
            </a:r>
            <a:endParaRPr lang="en-US" dirty="0"/>
          </a:p>
          <a:p>
            <a:r>
              <a:rPr lang="en-US" dirty="0"/>
              <a:t>Megan Vinh- megan.vinh@unc.edu</a:t>
            </a:r>
          </a:p>
        </p:txBody>
      </p:sp>
      <p:sp>
        <p:nvSpPr>
          <p:cNvPr id="4" name="Slide Number Placeholder 3"/>
          <p:cNvSpPr>
            <a:spLocks noGrp="1"/>
          </p:cNvSpPr>
          <p:nvPr>
            <p:ph type="sldNum" sz="quarter" idx="10"/>
          </p:nvPr>
        </p:nvSpPr>
        <p:spPr/>
        <p:txBody>
          <a:bodyPr/>
          <a:lstStyle/>
          <a:p>
            <a:fld id="{B2897048-00E0-47FB-B07B-F36BBE8AF579}" type="slidenum">
              <a:rPr lang="en-US" smtClean="0"/>
              <a:pPr/>
              <a:t>26</a:t>
            </a:fld>
            <a:endParaRPr lang="en-US" dirty="0"/>
          </a:p>
        </p:txBody>
      </p:sp>
    </p:spTree>
    <p:extLst>
      <p:ext uri="{BB962C8B-B14F-4D97-AF65-F5344CB8AC3E}">
        <p14:creationId xmlns:p14="http://schemas.microsoft.com/office/powerpoint/2010/main" val="41418648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752600"/>
            <a:ext cx="7239000" cy="4038600"/>
          </a:xfrm>
        </p:spPr>
        <p:txBody>
          <a:bodyPr/>
          <a:lstStyle/>
          <a:p>
            <a:pPr marL="0" indent="0">
              <a:buNone/>
            </a:pPr>
            <a:r>
              <a:rPr lang="en-US" sz="1800" dirty="0"/>
              <a:t>The contents of this presentation were developed under a grant from the U.S. Department of Education, # H373Z120002. However, those contents do not necessarily represent the policy of the U.S. Department of Education, and you should not assume endorsement by the Federal Government. Project Officers, Meredith Miceli and Richelle Davis.</a:t>
            </a:r>
          </a:p>
        </p:txBody>
      </p:sp>
      <p:sp>
        <p:nvSpPr>
          <p:cNvPr id="8" name="Slide Number Placeholder 7"/>
          <p:cNvSpPr>
            <a:spLocks noGrp="1"/>
          </p:cNvSpPr>
          <p:nvPr>
            <p:ph type="sldNum" sz="quarter" idx="12"/>
          </p:nvPr>
        </p:nvSpPr>
        <p:spPr/>
        <p:txBody>
          <a:bodyPr/>
          <a:lstStyle/>
          <a:p>
            <a:fld id="{B2897048-00E0-47FB-B07B-F36BBE8AF579}" type="slidenum">
              <a:rPr lang="en-US" smtClean="0"/>
              <a:pPr/>
              <a:t>27</a:t>
            </a:fld>
            <a:endParaRPr lang="en-US" dirty="0"/>
          </a:p>
        </p:txBody>
      </p:sp>
      <p:pic>
        <p:nvPicPr>
          <p:cNvPr id="11" name="Picture 10" descr="Ideas that Work. U.S. Office of Special Education Program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5763" y="4296186"/>
            <a:ext cx="1062037" cy="885825"/>
          </a:xfrm>
          <a:prstGeom prst="rect">
            <a:avLst/>
          </a:prstGeom>
        </p:spPr>
      </p:pic>
    </p:spTree>
    <p:extLst>
      <p:ext uri="{BB962C8B-B14F-4D97-AF65-F5344CB8AC3E}">
        <p14:creationId xmlns:p14="http://schemas.microsoft.com/office/powerpoint/2010/main" val="2632402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F7790-7F06-42EC-BDC6-243AE6BC4F4D}"/>
              </a:ext>
            </a:extLst>
          </p:cNvPr>
          <p:cNvSpPr>
            <a:spLocks noGrp="1"/>
          </p:cNvSpPr>
          <p:nvPr>
            <p:ph type="title"/>
          </p:nvPr>
        </p:nvSpPr>
        <p:spPr/>
        <p:txBody>
          <a:bodyPr/>
          <a:lstStyle/>
          <a:p>
            <a:r>
              <a:rPr lang="en-US" dirty="0"/>
              <a:t>Intended Outcomes</a:t>
            </a:r>
          </a:p>
        </p:txBody>
      </p:sp>
      <p:sp>
        <p:nvSpPr>
          <p:cNvPr id="3" name="Content Placeholder 2">
            <a:extLst>
              <a:ext uri="{FF2B5EF4-FFF2-40B4-BE49-F238E27FC236}">
                <a16:creationId xmlns:a16="http://schemas.microsoft.com/office/drawing/2014/main" id="{4B1609E8-32DA-415A-A130-2316D94EB5E8}"/>
              </a:ext>
            </a:extLst>
          </p:cNvPr>
          <p:cNvSpPr>
            <a:spLocks noGrp="1"/>
          </p:cNvSpPr>
          <p:nvPr>
            <p:ph idx="1"/>
          </p:nvPr>
        </p:nvSpPr>
        <p:spPr/>
        <p:txBody>
          <a:bodyPr/>
          <a:lstStyle/>
          <a:p>
            <a:pPr marL="0" indent="0">
              <a:buNone/>
            </a:pPr>
            <a:r>
              <a:rPr lang="en-US" dirty="0"/>
              <a:t>As a result of participating in this webinar, participants will:</a:t>
            </a:r>
          </a:p>
          <a:p>
            <a:r>
              <a:rPr lang="en-US" dirty="0"/>
              <a:t>Have increased awareness of the Local Child Outcomes Measurement self-assessment tool; </a:t>
            </a:r>
          </a:p>
          <a:p>
            <a:r>
              <a:rPr lang="en-US" dirty="0"/>
              <a:t>Understand the potential uses of the L-COMS at the state and local level.</a:t>
            </a:r>
          </a:p>
          <a:p>
            <a:endParaRPr lang="en-US" dirty="0"/>
          </a:p>
        </p:txBody>
      </p:sp>
      <p:sp>
        <p:nvSpPr>
          <p:cNvPr id="4" name="Slide Number Placeholder 3">
            <a:extLst>
              <a:ext uri="{FF2B5EF4-FFF2-40B4-BE49-F238E27FC236}">
                <a16:creationId xmlns:a16="http://schemas.microsoft.com/office/drawing/2014/main" id="{7F6496FB-2E45-4DAE-852F-86415D7129C0}"/>
              </a:ext>
            </a:extLst>
          </p:cNvPr>
          <p:cNvSpPr>
            <a:spLocks noGrp="1"/>
          </p:cNvSpPr>
          <p:nvPr>
            <p:ph type="sldNum" sz="quarter" idx="10"/>
          </p:nvPr>
        </p:nvSpPr>
        <p:spPr/>
        <p:txBody>
          <a:bodyPr/>
          <a:lstStyle/>
          <a:p>
            <a:fld id="{B2897048-00E0-47FB-B07B-F36BBE8AF579}" type="slidenum">
              <a:rPr lang="en-US" smtClean="0"/>
              <a:pPr/>
              <a:t>3</a:t>
            </a:fld>
            <a:endParaRPr lang="en-US" dirty="0"/>
          </a:p>
        </p:txBody>
      </p:sp>
    </p:spTree>
    <p:extLst>
      <p:ext uri="{BB962C8B-B14F-4D97-AF65-F5344CB8AC3E}">
        <p14:creationId xmlns:p14="http://schemas.microsoft.com/office/powerpoint/2010/main" val="142789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Calibri" panose="020F0502020204030204" pitchFamily="34" charset="0"/>
                <a:cs typeface="Calibri" panose="020F0502020204030204" pitchFamily="34" charset="0"/>
              </a:rPr>
              <a:t>Building Statewide Capacity to Collect High Quality Child Outcomes Data</a:t>
            </a:r>
          </a:p>
        </p:txBody>
      </p:sp>
      <p:sp>
        <p:nvSpPr>
          <p:cNvPr id="4" name="Slide Number Placeholder 3"/>
          <p:cNvSpPr>
            <a:spLocks noGrp="1"/>
          </p:cNvSpPr>
          <p:nvPr>
            <p:ph type="sldNum" sz="quarter" idx="10"/>
          </p:nvPr>
        </p:nvSpPr>
        <p:spPr/>
        <p:txBody>
          <a:bodyPr/>
          <a:lstStyle/>
          <a:p>
            <a:fld id="{B2897048-00E0-47FB-B07B-F36BBE8AF579}" type="slidenum">
              <a:rPr lang="en-US" smtClean="0"/>
              <a:pPr/>
              <a:t>4</a:t>
            </a:fld>
            <a:endParaRPr lang="en-US" dirty="0"/>
          </a:p>
        </p:txBody>
      </p:sp>
      <p:grpSp>
        <p:nvGrpSpPr>
          <p:cNvPr id="5" name="Group 4"/>
          <p:cNvGrpSpPr/>
          <p:nvPr/>
        </p:nvGrpSpPr>
        <p:grpSpPr>
          <a:xfrm>
            <a:off x="2209800" y="1676400"/>
            <a:ext cx="5334000" cy="4095929"/>
            <a:chOff x="2209800" y="1676400"/>
            <a:chExt cx="5334000" cy="4095929"/>
          </a:xfrm>
        </p:grpSpPr>
        <p:sp>
          <p:nvSpPr>
            <p:cNvPr id="7" name="TextBox 6"/>
            <p:cNvSpPr txBox="1"/>
            <p:nvPr/>
          </p:nvSpPr>
          <p:spPr>
            <a:xfrm>
              <a:off x="2209800" y="1676400"/>
              <a:ext cx="5334000" cy="923330"/>
            </a:xfrm>
            <a:prstGeom prst="rect">
              <a:avLst/>
            </a:prstGeom>
            <a:solidFill>
              <a:schemeClr val="accent1">
                <a:lumMod val="20000"/>
                <a:lumOff val="80000"/>
              </a:schemeClr>
            </a:solidFill>
            <a:ln>
              <a:solidFill>
                <a:schemeClr val="accent1"/>
              </a:solidFill>
            </a:ln>
          </p:spPr>
          <p:txBody>
            <a:bodyPr wrap="square" rtlCol="0">
              <a:spAutoFit/>
            </a:bodyPr>
            <a:lstStyle/>
            <a:p>
              <a:pPr algn="ctr"/>
              <a:r>
                <a:rPr lang="en-US" b="1" dirty="0"/>
                <a:t>State Infrastructure</a:t>
              </a:r>
            </a:p>
            <a:p>
              <a:pPr algn="ctr"/>
              <a:r>
                <a:rPr lang="en-US" dirty="0"/>
                <a:t>Tools: Child Outcome Measurement System (S-COMS) and Self-Assessment</a:t>
              </a:r>
            </a:p>
          </p:txBody>
        </p:sp>
        <p:sp>
          <p:nvSpPr>
            <p:cNvPr id="8" name="TextBox 7"/>
            <p:cNvSpPr txBox="1"/>
            <p:nvPr/>
          </p:nvSpPr>
          <p:spPr>
            <a:xfrm>
              <a:off x="3247698" y="2980759"/>
              <a:ext cx="3331778" cy="1200329"/>
            </a:xfrm>
            <a:prstGeom prst="rect">
              <a:avLst/>
            </a:prstGeom>
            <a:solidFill>
              <a:schemeClr val="accent6">
                <a:lumMod val="20000"/>
                <a:lumOff val="80000"/>
              </a:schemeClr>
            </a:solidFill>
            <a:ln>
              <a:solidFill>
                <a:schemeClr val="accent1"/>
              </a:solidFill>
            </a:ln>
          </p:spPr>
          <p:txBody>
            <a:bodyPr wrap="square" rtlCol="0">
              <a:spAutoFit/>
            </a:bodyPr>
            <a:lstStyle/>
            <a:p>
              <a:pPr algn="ctr"/>
              <a:r>
                <a:rPr lang="en-US" b="1" dirty="0"/>
                <a:t>Local Infrastructure</a:t>
              </a:r>
            </a:p>
            <a:p>
              <a:pPr algn="ctr"/>
              <a:r>
                <a:rPr lang="en-US" dirty="0"/>
                <a:t>Tool:  Local Child Outcomes Measurement System ( L-COMS) and Self-Assessment</a:t>
              </a:r>
            </a:p>
          </p:txBody>
        </p:sp>
        <p:sp>
          <p:nvSpPr>
            <p:cNvPr id="9" name="TextBox 8"/>
            <p:cNvSpPr txBox="1"/>
            <p:nvPr/>
          </p:nvSpPr>
          <p:spPr>
            <a:xfrm>
              <a:off x="2969210" y="4572000"/>
              <a:ext cx="4013531" cy="1200329"/>
            </a:xfrm>
            <a:prstGeom prst="rect">
              <a:avLst/>
            </a:prstGeom>
            <a:solidFill>
              <a:schemeClr val="accent3">
                <a:lumMod val="20000"/>
                <a:lumOff val="80000"/>
              </a:schemeClr>
            </a:solidFill>
            <a:ln>
              <a:solidFill>
                <a:schemeClr val="accent1"/>
              </a:solidFill>
            </a:ln>
          </p:spPr>
          <p:txBody>
            <a:bodyPr wrap="square" rtlCol="0">
              <a:spAutoFit/>
            </a:bodyPr>
            <a:lstStyle/>
            <a:p>
              <a:pPr algn="ctr"/>
              <a:r>
                <a:rPr lang="en-US" b="1" dirty="0"/>
                <a:t>Team/Provider Knowledge and Skills</a:t>
              </a:r>
            </a:p>
            <a:p>
              <a:pPr algn="ctr"/>
              <a:r>
                <a:rPr lang="en-US" dirty="0"/>
                <a:t>Tools: COS Module; COS-TC Checklist and supporting materials; (coming soon) COS Competency Check</a:t>
              </a:r>
            </a:p>
          </p:txBody>
        </p:sp>
      </p:grpSp>
    </p:spTree>
    <p:extLst>
      <p:ext uri="{BB962C8B-B14F-4D97-AF65-F5344CB8AC3E}">
        <p14:creationId xmlns:p14="http://schemas.microsoft.com/office/powerpoint/2010/main" val="4005116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Calibri" panose="020F0502020204030204" pitchFamily="34" charset="0"/>
                <a:cs typeface="Calibri" panose="020F0502020204030204" pitchFamily="34" charset="0"/>
              </a:rPr>
              <a:t>Building Statewide Capacity to Collect High Quality Child Outcomes Data</a:t>
            </a:r>
          </a:p>
        </p:txBody>
      </p:sp>
      <p:sp>
        <p:nvSpPr>
          <p:cNvPr id="4" name="Slide Number Placeholder 3"/>
          <p:cNvSpPr>
            <a:spLocks noGrp="1"/>
          </p:cNvSpPr>
          <p:nvPr>
            <p:ph type="sldNum" sz="quarter" idx="10"/>
          </p:nvPr>
        </p:nvSpPr>
        <p:spPr/>
        <p:txBody>
          <a:bodyPr/>
          <a:lstStyle/>
          <a:p>
            <a:fld id="{B2897048-00E0-47FB-B07B-F36BBE8AF579}" type="slidenum">
              <a:rPr lang="en-US" smtClean="0"/>
              <a:pPr/>
              <a:t>5</a:t>
            </a:fld>
            <a:endParaRPr lang="en-US" dirty="0"/>
          </a:p>
        </p:txBody>
      </p:sp>
      <p:grpSp>
        <p:nvGrpSpPr>
          <p:cNvPr id="5" name="Group 4"/>
          <p:cNvGrpSpPr/>
          <p:nvPr/>
        </p:nvGrpSpPr>
        <p:grpSpPr>
          <a:xfrm>
            <a:off x="2209800" y="1676400"/>
            <a:ext cx="5334000" cy="4095929"/>
            <a:chOff x="2209800" y="1676400"/>
            <a:chExt cx="5334000" cy="4095929"/>
          </a:xfrm>
        </p:grpSpPr>
        <p:sp>
          <p:nvSpPr>
            <p:cNvPr id="7" name="TextBox 6"/>
            <p:cNvSpPr txBox="1"/>
            <p:nvPr/>
          </p:nvSpPr>
          <p:spPr>
            <a:xfrm>
              <a:off x="2209800" y="1676400"/>
              <a:ext cx="5334000" cy="923330"/>
            </a:xfrm>
            <a:prstGeom prst="rect">
              <a:avLst/>
            </a:prstGeom>
            <a:solidFill>
              <a:schemeClr val="accent1">
                <a:lumMod val="20000"/>
                <a:lumOff val="80000"/>
              </a:schemeClr>
            </a:solidFill>
            <a:ln>
              <a:solidFill>
                <a:schemeClr val="accent1"/>
              </a:solidFill>
            </a:ln>
          </p:spPr>
          <p:txBody>
            <a:bodyPr wrap="square" rtlCol="0">
              <a:spAutoFit/>
            </a:bodyPr>
            <a:lstStyle/>
            <a:p>
              <a:pPr algn="ctr"/>
              <a:r>
                <a:rPr lang="en-US" b="1" dirty="0"/>
                <a:t>State Infrastructure</a:t>
              </a:r>
            </a:p>
            <a:p>
              <a:pPr algn="ctr"/>
              <a:r>
                <a:rPr lang="en-US" dirty="0"/>
                <a:t>Tools: Child Outcome Measurement System (S-COMS) and Self-Assessment</a:t>
              </a:r>
            </a:p>
          </p:txBody>
        </p:sp>
        <p:sp>
          <p:nvSpPr>
            <p:cNvPr id="8" name="TextBox 7"/>
            <p:cNvSpPr txBox="1"/>
            <p:nvPr/>
          </p:nvSpPr>
          <p:spPr>
            <a:xfrm>
              <a:off x="3342290" y="2980759"/>
              <a:ext cx="3289737" cy="1200329"/>
            </a:xfrm>
            <a:prstGeom prst="rect">
              <a:avLst/>
            </a:prstGeom>
            <a:solidFill>
              <a:schemeClr val="accent6">
                <a:lumMod val="20000"/>
                <a:lumOff val="80000"/>
              </a:schemeClr>
            </a:solidFill>
            <a:ln>
              <a:solidFill>
                <a:schemeClr val="accent1"/>
              </a:solidFill>
            </a:ln>
          </p:spPr>
          <p:txBody>
            <a:bodyPr wrap="square" rtlCol="0">
              <a:spAutoFit/>
            </a:bodyPr>
            <a:lstStyle/>
            <a:p>
              <a:pPr algn="ctr"/>
              <a:r>
                <a:rPr lang="en-US" b="1" dirty="0"/>
                <a:t>Local Infrastructure</a:t>
              </a:r>
            </a:p>
            <a:p>
              <a:pPr algn="ctr"/>
              <a:r>
                <a:rPr lang="en-US" dirty="0"/>
                <a:t>Tool:  Local Child Outcomes Measurement System (L-COMS) and Self-Assessment</a:t>
              </a:r>
            </a:p>
          </p:txBody>
        </p:sp>
        <p:sp>
          <p:nvSpPr>
            <p:cNvPr id="9" name="TextBox 8"/>
            <p:cNvSpPr txBox="1"/>
            <p:nvPr/>
          </p:nvSpPr>
          <p:spPr>
            <a:xfrm>
              <a:off x="2969210" y="4572000"/>
              <a:ext cx="4013531" cy="1200329"/>
            </a:xfrm>
            <a:prstGeom prst="rect">
              <a:avLst/>
            </a:prstGeom>
            <a:solidFill>
              <a:schemeClr val="accent3">
                <a:lumMod val="20000"/>
                <a:lumOff val="80000"/>
              </a:schemeClr>
            </a:solidFill>
            <a:ln>
              <a:solidFill>
                <a:schemeClr val="accent1"/>
              </a:solidFill>
            </a:ln>
          </p:spPr>
          <p:txBody>
            <a:bodyPr wrap="square" rtlCol="0">
              <a:spAutoFit/>
            </a:bodyPr>
            <a:lstStyle/>
            <a:p>
              <a:pPr algn="ctr"/>
              <a:r>
                <a:rPr lang="en-US" b="1" dirty="0"/>
                <a:t>Team/Provider Knowledge and Skills</a:t>
              </a:r>
            </a:p>
            <a:p>
              <a:pPr algn="ctr"/>
              <a:r>
                <a:rPr lang="en-US" dirty="0"/>
                <a:t>Tools: COS Module; COS-TC Checklist and supporting materials; (coming soon) COS Competency Check</a:t>
              </a:r>
            </a:p>
          </p:txBody>
        </p:sp>
      </p:grpSp>
      <p:grpSp>
        <p:nvGrpSpPr>
          <p:cNvPr id="10" name="Group 9"/>
          <p:cNvGrpSpPr/>
          <p:nvPr/>
        </p:nvGrpSpPr>
        <p:grpSpPr>
          <a:xfrm>
            <a:off x="123723" y="2525948"/>
            <a:ext cx="2924276" cy="2554545"/>
            <a:chOff x="123723" y="2525948"/>
            <a:chExt cx="2924276" cy="2554545"/>
          </a:xfrm>
        </p:grpSpPr>
        <p:sp>
          <p:nvSpPr>
            <p:cNvPr id="11" name="TextBox 10"/>
            <p:cNvSpPr txBox="1"/>
            <p:nvPr/>
          </p:nvSpPr>
          <p:spPr>
            <a:xfrm>
              <a:off x="123723" y="2525948"/>
              <a:ext cx="2057400" cy="2554545"/>
            </a:xfrm>
            <a:prstGeom prst="rect">
              <a:avLst/>
            </a:prstGeom>
            <a:noFill/>
          </p:spPr>
          <p:txBody>
            <a:bodyPr wrap="square" rtlCol="0">
              <a:spAutoFit/>
            </a:bodyPr>
            <a:lstStyle/>
            <a:p>
              <a:pPr algn="ctr"/>
              <a:r>
                <a:rPr lang="en-US" sz="3200" dirty="0">
                  <a:solidFill>
                    <a:srgbClr val="002060"/>
                  </a:solidFill>
                </a:rPr>
                <a:t>Each of these is essential for quality data</a:t>
              </a:r>
            </a:p>
          </p:txBody>
        </p:sp>
        <p:sp>
          <p:nvSpPr>
            <p:cNvPr id="12" name="Right Arrow 11"/>
            <p:cNvSpPr/>
            <p:nvPr/>
          </p:nvSpPr>
          <p:spPr>
            <a:xfrm rot="19829613">
              <a:off x="2247899" y="2858492"/>
              <a:ext cx="609600" cy="443643"/>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3" name="Right Arrow 12"/>
            <p:cNvSpPr/>
            <p:nvPr/>
          </p:nvSpPr>
          <p:spPr>
            <a:xfrm>
              <a:off x="2301808" y="3475590"/>
              <a:ext cx="746191" cy="443643"/>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4" name="Right Arrow 13"/>
            <p:cNvSpPr/>
            <p:nvPr/>
          </p:nvSpPr>
          <p:spPr>
            <a:xfrm rot="1257921">
              <a:off x="2242618" y="4136811"/>
              <a:ext cx="609600" cy="443643"/>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129952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Poll</a:t>
            </a:r>
          </a:p>
        </p:txBody>
      </p:sp>
      <p:sp>
        <p:nvSpPr>
          <p:cNvPr id="3" name="Content Placeholder 2"/>
          <p:cNvSpPr>
            <a:spLocks noGrp="1"/>
          </p:cNvSpPr>
          <p:nvPr>
            <p:ph idx="1"/>
          </p:nvPr>
        </p:nvSpPr>
        <p:spPr>
          <a:xfrm>
            <a:off x="457200" y="1433943"/>
            <a:ext cx="8229600" cy="4468091"/>
          </a:xfrm>
        </p:spPr>
        <p:txBody>
          <a:bodyPr>
            <a:normAutofit fontScale="92500" lnSpcReduction="20000"/>
          </a:bodyPr>
          <a:lstStyle/>
          <a:p>
            <a:pPr marL="0" indent="0">
              <a:buNone/>
            </a:pPr>
            <a:r>
              <a:rPr lang="en-US" sz="3300" dirty="0"/>
              <a:t>Who is on the call?</a:t>
            </a:r>
          </a:p>
          <a:p>
            <a:pPr lvl="1"/>
            <a:r>
              <a:rPr lang="en-US" dirty="0"/>
              <a:t>State Part C or 619 administrator</a:t>
            </a:r>
          </a:p>
          <a:p>
            <a:pPr lvl="1"/>
            <a:r>
              <a:rPr lang="en-US" dirty="0"/>
              <a:t>State data manager/analyst </a:t>
            </a:r>
          </a:p>
          <a:p>
            <a:pPr lvl="1"/>
            <a:r>
              <a:rPr lang="en-US" dirty="0"/>
              <a:t>State TA provider/personnel development </a:t>
            </a:r>
          </a:p>
          <a:p>
            <a:pPr lvl="1"/>
            <a:r>
              <a:rPr lang="en-US" dirty="0"/>
              <a:t>Other state staff</a:t>
            </a:r>
          </a:p>
          <a:p>
            <a:pPr lvl="1"/>
            <a:r>
              <a:rPr lang="en-US" dirty="0"/>
              <a:t>National/regional TA provider </a:t>
            </a:r>
          </a:p>
          <a:p>
            <a:pPr lvl="1"/>
            <a:r>
              <a:rPr lang="en-US" dirty="0"/>
              <a:t>Regional/local administrator </a:t>
            </a:r>
          </a:p>
          <a:p>
            <a:pPr lvl="1"/>
            <a:r>
              <a:rPr lang="en-US" dirty="0"/>
              <a:t>Direct service provider/teacher/therapist </a:t>
            </a:r>
          </a:p>
          <a:p>
            <a:pPr lvl="1"/>
            <a:r>
              <a:rPr lang="en-US" dirty="0"/>
              <a:t>Family member of child with disability/family representative </a:t>
            </a:r>
          </a:p>
          <a:p>
            <a:pPr lvl="1"/>
            <a:r>
              <a:rPr lang="en-US" dirty="0"/>
              <a:t>Other (Please write in chat box)</a:t>
            </a:r>
          </a:p>
        </p:txBody>
      </p:sp>
      <p:sp>
        <p:nvSpPr>
          <p:cNvPr id="4" name="Slide Number Placeholder 3"/>
          <p:cNvSpPr>
            <a:spLocks noGrp="1"/>
          </p:cNvSpPr>
          <p:nvPr>
            <p:ph type="sldNum" sz="quarter" idx="10"/>
          </p:nvPr>
        </p:nvSpPr>
        <p:spPr/>
        <p:txBody>
          <a:bodyPr/>
          <a:lstStyle/>
          <a:p>
            <a:fld id="{B2897048-00E0-47FB-B07B-F36BBE8AF579}" type="slidenum">
              <a:rPr lang="en-US" smtClean="0"/>
              <a:pPr/>
              <a:t>6</a:t>
            </a:fld>
            <a:endParaRPr lang="en-US" dirty="0"/>
          </a:p>
        </p:txBody>
      </p:sp>
    </p:spTree>
    <p:extLst>
      <p:ext uri="{BB962C8B-B14F-4D97-AF65-F5344CB8AC3E}">
        <p14:creationId xmlns:p14="http://schemas.microsoft.com/office/powerpoint/2010/main" val="3594267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055" y="274638"/>
            <a:ext cx="8229600" cy="1143000"/>
          </a:xfrm>
        </p:spPr>
        <p:txBody>
          <a:bodyPr/>
          <a:lstStyle/>
          <a:p>
            <a:r>
              <a:rPr lang="en-US" dirty="0"/>
              <a:t>Poll</a:t>
            </a:r>
          </a:p>
        </p:txBody>
      </p:sp>
      <p:sp>
        <p:nvSpPr>
          <p:cNvPr id="3" name="Content Placeholder 2"/>
          <p:cNvSpPr>
            <a:spLocks noGrp="1"/>
          </p:cNvSpPr>
          <p:nvPr>
            <p:ph idx="1"/>
          </p:nvPr>
        </p:nvSpPr>
        <p:spPr>
          <a:xfrm>
            <a:off x="498765" y="1600200"/>
            <a:ext cx="8229600" cy="4038600"/>
          </a:xfrm>
        </p:spPr>
        <p:txBody>
          <a:bodyPr/>
          <a:lstStyle/>
          <a:p>
            <a:r>
              <a:rPr lang="en-US" dirty="0"/>
              <a:t>How familiar are you with the Child Outcomes Measurement System?</a:t>
            </a:r>
          </a:p>
          <a:p>
            <a:pPr lvl="1"/>
            <a:r>
              <a:rPr lang="en-US" dirty="0"/>
              <a:t>Very familiar </a:t>
            </a:r>
          </a:p>
          <a:p>
            <a:pPr lvl="1"/>
            <a:r>
              <a:rPr lang="en-US" dirty="0"/>
              <a:t>Moderately familiar</a:t>
            </a:r>
          </a:p>
          <a:p>
            <a:pPr lvl="1"/>
            <a:r>
              <a:rPr lang="en-US" dirty="0"/>
              <a:t>Slightly familiar</a:t>
            </a:r>
          </a:p>
          <a:p>
            <a:pPr lvl="1"/>
            <a:r>
              <a:rPr lang="en-US" dirty="0"/>
              <a:t>Heard of it, but not familiar with it</a:t>
            </a:r>
          </a:p>
          <a:p>
            <a:pPr lvl="1"/>
            <a:r>
              <a:rPr lang="en-US" dirty="0"/>
              <a:t>Never heard of it</a:t>
            </a:r>
          </a:p>
        </p:txBody>
      </p:sp>
      <p:sp>
        <p:nvSpPr>
          <p:cNvPr id="4" name="Slide Number Placeholder 3"/>
          <p:cNvSpPr>
            <a:spLocks noGrp="1"/>
          </p:cNvSpPr>
          <p:nvPr>
            <p:ph type="sldNum" sz="quarter" idx="10"/>
          </p:nvPr>
        </p:nvSpPr>
        <p:spPr/>
        <p:txBody>
          <a:bodyPr/>
          <a:lstStyle/>
          <a:p>
            <a:fld id="{B2897048-00E0-47FB-B07B-F36BBE8AF579}" type="slidenum">
              <a:rPr lang="en-US" smtClean="0"/>
              <a:pPr/>
              <a:t>7</a:t>
            </a:fld>
            <a:endParaRPr lang="en-US" dirty="0"/>
          </a:p>
        </p:txBody>
      </p:sp>
    </p:spTree>
    <p:extLst>
      <p:ext uri="{BB962C8B-B14F-4D97-AF65-F5344CB8AC3E}">
        <p14:creationId xmlns:p14="http://schemas.microsoft.com/office/powerpoint/2010/main" val="534911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ln>
            <a:solidFill>
              <a:srgbClr val="39B54A"/>
            </a:solidFill>
          </a:ln>
        </p:spPr>
        <p:txBody>
          <a:bodyPr/>
          <a:lstStyle/>
          <a:p>
            <a:r>
              <a:rPr lang="en-US" dirty="0"/>
              <a:t>L-COMS</a:t>
            </a:r>
          </a:p>
        </p:txBody>
      </p:sp>
      <p:sp>
        <p:nvSpPr>
          <p:cNvPr id="2" name="Content Placeholder 1"/>
          <p:cNvSpPr>
            <a:spLocks noGrp="1"/>
          </p:cNvSpPr>
          <p:nvPr>
            <p:ph idx="1"/>
          </p:nvPr>
        </p:nvSpPr>
        <p:spPr/>
        <p:txBody>
          <a:bodyPr>
            <a:normAutofit/>
          </a:bodyPr>
          <a:lstStyle/>
          <a:p>
            <a:pPr marL="457200" lvl="1" indent="0">
              <a:buNone/>
            </a:pPr>
            <a:endParaRPr lang="en-US" dirty="0"/>
          </a:p>
          <a:p>
            <a:pPr lvl="0">
              <a:lnSpc>
                <a:spcPct val="80000"/>
              </a:lnSpc>
            </a:pPr>
            <a:r>
              <a:rPr lang="en-US" dirty="0"/>
              <a:t>Purpose: Assist local programs/districts in implementing/improving the infrastructure needed to support the collection, reporting, and use of child outcomes data. </a:t>
            </a:r>
          </a:p>
          <a:p>
            <a:pPr lvl="1"/>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8</a:t>
            </a:fld>
            <a:endParaRPr lang="en-US" dirty="0"/>
          </a:p>
        </p:txBody>
      </p:sp>
    </p:spTree>
    <p:extLst>
      <p:ext uri="{BB962C8B-B14F-4D97-AF65-F5344CB8AC3E}">
        <p14:creationId xmlns:p14="http://schemas.microsoft.com/office/powerpoint/2010/main" val="658612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ln>
            <a:solidFill>
              <a:srgbClr val="39B54A"/>
            </a:solidFill>
          </a:ln>
        </p:spPr>
        <p:txBody>
          <a:bodyPr/>
          <a:lstStyle/>
          <a:p>
            <a:r>
              <a:rPr lang="en-US" dirty="0"/>
              <a:t>L-COMS</a:t>
            </a:r>
          </a:p>
        </p:txBody>
      </p:sp>
      <p:sp>
        <p:nvSpPr>
          <p:cNvPr id="2" name="Content Placeholder 1"/>
          <p:cNvSpPr>
            <a:spLocks noGrp="1"/>
          </p:cNvSpPr>
          <p:nvPr>
            <p:ph idx="1"/>
          </p:nvPr>
        </p:nvSpPr>
        <p:spPr/>
        <p:txBody>
          <a:bodyPr>
            <a:normAutofit/>
          </a:bodyPr>
          <a:lstStyle/>
          <a:p>
            <a:pPr lvl="0"/>
            <a:r>
              <a:rPr lang="en-US" dirty="0"/>
              <a:t>Has 7 components and 13 quality indicators (QI) </a:t>
            </a:r>
          </a:p>
          <a:p>
            <a:pPr lvl="1">
              <a:buFont typeface="Arial" panose="020B0604020202020204" pitchFamily="34" charset="0"/>
              <a:buChar char="•"/>
            </a:pPr>
            <a:r>
              <a:rPr lang="en-US" dirty="0"/>
              <a:t>Aligned with the COMS state framework and self- assessment</a:t>
            </a:r>
          </a:p>
          <a:p>
            <a:pPr lvl="0"/>
            <a:r>
              <a:rPr lang="en-US" dirty="0"/>
              <a:t>Can complete one component or multiple components at same time</a:t>
            </a:r>
          </a:p>
          <a:p>
            <a:pPr lvl="0"/>
            <a:r>
              <a:rPr lang="en-US" dirty="0"/>
              <a:t>Best practice: Completed by stakeholders</a:t>
            </a:r>
          </a:p>
          <a:p>
            <a:endParaRPr lang="en-US" dirty="0"/>
          </a:p>
          <a:p>
            <a:pPr lvl="1"/>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9</a:t>
            </a:fld>
            <a:endParaRPr lang="en-US" dirty="0"/>
          </a:p>
        </p:txBody>
      </p:sp>
    </p:spTree>
    <p:extLst>
      <p:ext uri="{BB962C8B-B14F-4D97-AF65-F5344CB8AC3E}">
        <p14:creationId xmlns:p14="http://schemas.microsoft.com/office/powerpoint/2010/main" val="1665436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3777</TotalTime>
  <Words>1388</Words>
  <Application>Microsoft Office PowerPoint</Application>
  <PresentationFormat>On-screen Show (4:3)</PresentationFormat>
  <Paragraphs>240</Paragraphs>
  <Slides>27</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ＭＳ Ｐゴシック</vt:lpstr>
      <vt:lpstr>Arial</vt:lpstr>
      <vt:lpstr>Calibri</vt:lpstr>
      <vt:lpstr>Century Gothic</vt:lpstr>
      <vt:lpstr>Comic Sans MS</vt:lpstr>
      <vt:lpstr>Helvetica Neue Light</vt:lpstr>
      <vt:lpstr>Microsoft Sans Serif</vt:lpstr>
      <vt:lpstr>Times New Roman</vt:lpstr>
      <vt:lpstr>Wingdings</vt:lpstr>
      <vt:lpstr>Office Theme</vt:lpstr>
      <vt:lpstr>PowerPoint Presentation</vt:lpstr>
      <vt:lpstr>Supporting Improvement of Local Child Outcomes Measurement Systems </vt:lpstr>
      <vt:lpstr>Intended Outcomes</vt:lpstr>
      <vt:lpstr>Building Statewide Capacity to Collect High Quality Child Outcomes Data</vt:lpstr>
      <vt:lpstr>Building Statewide Capacity to Collect High Quality Child Outcomes Data</vt:lpstr>
      <vt:lpstr>Poll</vt:lpstr>
      <vt:lpstr>Poll</vt:lpstr>
      <vt:lpstr>L-COMS</vt:lpstr>
      <vt:lpstr>L-COMS</vt:lpstr>
      <vt:lpstr>The Structure of the L-COMS</vt:lpstr>
      <vt:lpstr>Comparison of S-COMS and L-COMS</vt:lpstr>
      <vt:lpstr>L-COMS Resources</vt:lpstr>
      <vt:lpstr>Features of Self-Assessment</vt:lpstr>
      <vt:lpstr>Element Rating Scale</vt:lpstr>
      <vt:lpstr>Quality Indicator Rating Scale</vt:lpstr>
      <vt:lpstr>PowerPoint Presentation</vt:lpstr>
      <vt:lpstr>Demonstration of the Tool . . .</vt:lpstr>
      <vt:lpstr>Big Thank You</vt:lpstr>
      <vt:lpstr>Washington Context</vt:lpstr>
      <vt:lpstr>WA L-COMS Process</vt:lpstr>
      <vt:lpstr>2 Components, 4 QIs</vt:lpstr>
      <vt:lpstr>Expectations for Plan</vt:lpstr>
      <vt:lpstr>How states/locals can use this? </vt:lpstr>
      <vt:lpstr>Discussion</vt:lpstr>
      <vt:lpstr>Coming Soon </vt:lpstr>
      <vt:lpstr>For More Information</vt:lpstr>
      <vt:lpstr>PowerPoint Presentation</vt:lpstr>
    </vt:vector>
  </TitlesOfParts>
  <Company>SRI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Katrina Martin</dc:creator>
  <cp:lastModifiedBy>Reid, Kellen</cp:lastModifiedBy>
  <cp:revision>66</cp:revision>
  <dcterms:created xsi:type="dcterms:W3CDTF">2017-01-19T19:35:34Z</dcterms:created>
  <dcterms:modified xsi:type="dcterms:W3CDTF">2017-08-16T16:01:10Z</dcterms:modified>
</cp:coreProperties>
</file>