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6"/>
  </p:notesMasterIdLst>
  <p:handoutMasterIdLst>
    <p:handoutMasterId r:id="rId47"/>
  </p:handoutMasterIdLst>
  <p:sldIdLst>
    <p:sldId id="282" r:id="rId5"/>
    <p:sldId id="323" r:id="rId6"/>
    <p:sldId id="324" r:id="rId7"/>
    <p:sldId id="283" r:id="rId8"/>
    <p:sldId id="379" r:id="rId9"/>
    <p:sldId id="376" r:id="rId10"/>
    <p:sldId id="392" r:id="rId11"/>
    <p:sldId id="393" r:id="rId12"/>
    <p:sldId id="394" r:id="rId13"/>
    <p:sldId id="391" r:id="rId14"/>
    <p:sldId id="285" r:id="rId15"/>
    <p:sldId id="286" r:id="rId16"/>
    <p:sldId id="381" r:id="rId17"/>
    <p:sldId id="351" r:id="rId18"/>
    <p:sldId id="352" r:id="rId19"/>
    <p:sldId id="353" r:id="rId20"/>
    <p:sldId id="354" r:id="rId21"/>
    <p:sldId id="355" r:id="rId22"/>
    <p:sldId id="356" r:id="rId23"/>
    <p:sldId id="358" r:id="rId24"/>
    <p:sldId id="359" r:id="rId25"/>
    <p:sldId id="360" r:id="rId26"/>
    <p:sldId id="361" r:id="rId27"/>
    <p:sldId id="373" r:id="rId28"/>
    <p:sldId id="372" r:id="rId29"/>
    <p:sldId id="371" r:id="rId30"/>
    <p:sldId id="364" r:id="rId31"/>
    <p:sldId id="374" r:id="rId32"/>
    <p:sldId id="375" r:id="rId33"/>
    <p:sldId id="306" r:id="rId34"/>
    <p:sldId id="307" r:id="rId35"/>
    <p:sldId id="309" r:id="rId36"/>
    <p:sldId id="310" r:id="rId37"/>
    <p:sldId id="385" r:id="rId38"/>
    <p:sldId id="311" r:id="rId39"/>
    <p:sldId id="367" r:id="rId40"/>
    <p:sldId id="368" r:id="rId41"/>
    <p:sldId id="342" r:id="rId42"/>
    <p:sldId id="348" r:id="rId43"/>
    <p:sldId id="349" r:id="rId44"/>
    <p:sldId id="338" r:id="rId45"/>
  </p:sldIdLst>
  <p:sldSz cx="12192000" cy="6858000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holas, Amy" initials="NA" lastIdx="1" clrIdx="0">
    <p:extLst>
      <p:ext uri="{19B8F6BF-5375-455C-9EA6-DF929625EA0E}">
        <p15:presenceInfo xmlns:p15="http://schemas.microsoft.com/office/powerpoint/2012/main" userId="S-1-5-21-344340502-4252695000-2390403120-15644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285"/>
    <a:srgbClr val="35B755"/>
    <a:srgbClr val="55472D"/>
    <a:srgbClr val="D9CD99"/>
    <a:srgbClr val="1F76BC"/>
    <a:srgbClr val="F5C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3" autoAdjust="0"/>
    <p:restoredTop sz="88378" autoAdjust="0"/>
  </p:normalViewPr>
  <p:slideViewPr>
    <p:cSldViewPr snapToGrid="0" snapToObjects="1">
      <p:cViewPr varScale="1">
        <p:scale>
          <a:sx n="75" d="100"/>
          <a:sy n="75" d="100"/>
        </p:scale>
        <p:origin x="672" y="53"/>
      </p:cViewPr>
      <p:guideLst/>
    </p:cSldViewPr>
  </p:slideViewPr>
  <p:outlineViewPr>
    <p:cViewPr>
      <p:scale>
        <a:sx n="33" d="100"/>
        <a:sy n="33" d="100"/>
      </p:scale>
      <p:origin x="0" y="-198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3859"/>
    </p:cViewPr>
  </p:sorterViewPr>
  <p:notesViewPr>
    <p:cSldViewPr snapToGrid="0" snapToObjects="1">
      <p:cViewPr varScale="1">
        <p:scale>
          <a:sx n="150" d="100"/>
          <a:sy n="150" d="100"/>
        </p:scale>
        <p:origin x="39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6821\Desktop\Copy%20of%20Part%20C%20National%20Analysis%20All%20COS%20States%20and%20DC%202016%202017%2016NOV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26821\Desktop\Copy%20of%20Part%20B%20National%20Analysis%20All%20COS%20States%20and%20DC%202016%202017%2021NOV18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OC1_Percentofexiters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A18-40EE-80C5-BC5A1E1FD471}"/>
                </c:ext>
              </c:extLst>
            </c:dLbl>
            <c:dLbl>
              <c:idx val="3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18-40EE-80C5-BC5A1E1FD4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Sheet1!$M$2:$M$39</c:f>
              <c:numCache>
                <c:formatCode>0%</c:formatCode>
                <c:ptCount val="38"/>
                <c:pt idx="0">
                  <c:v>4.6327286000000002E-2</c:v>
                </c:pt>
                <c:pt idx="1">
                  <c:v>0.157315341</c:v>
                </c:pt>
                <c:pt idx="2">
                  <c:v>0.31644504299999998</c:v>
                </c:pt>
                <c:pt idx="3">
                  <c:v>0.42655463799999999</c:v>
                </c:pt>
                <c:pt idx="4">
                  <c:v>0.521578298</c:v>
                </c:pt>
                <c:pt idx="5">
                  <c:v>0.54214222999999995</c:v>
                </c:pt>
                <c:pt idx="6">
                  <c:v>0.54644808700000003</c:v>
                </c:pt>
                <c:pt idx="7">
                  <c:v>0.556031253</c:v>
                </c:pt>
                <c:pt idx="8">
                  <c:v>0.55862069000000003</c:v>
                </c:pt>
                <c:pt idx="9">
                  <c:v>0.57972602699999998</c:v>
                </c:pt>
                <c:pt idx="10">
                  <c:v>0.58183453200000002</c:v>
                </c:pt>
                <c:pt idx="11">
                  <c:v>0.58419244000000004</c:v>
                </c:pt>
                <c:pt idx="12">
                  <c:v>0.58876588799999996</c:v>
                </c:pt>
                <c:pt idx="13">
                  <c:v>0.60992555800000003</c:v>
                </c:pt>
                <c:pt idx="14">
                  <c:v>0.61602982299999998</c:v>
                </c:pt>
                <c:pt idx="15">
                  <c:v>0.62104966100000003</c:v>
                </c:pt>
                <c:pt idx="16">
                  <c:v>0.62752154599999999</c:v>
                </c:pt>
                <c:pt idx="17">
                  <c:v>0.63298490100000004</c:v>
                </c:pt>
                <c:pt idx="18">
                  <c:v>0.64353113900000003</c:v>
                </c:pt>
                <c:pt idx="19">
                  <c:v>0.65790636000000002</c:v>
                </c:pt>
                <c:pt idx="20">
                  <c:v>0.67328968199999994</c:v>
                </c:pt>
                <c:pt idx="21">
                  <c:v>0.67505353300000004</c:v>
                </c:pt>
                <c:pt idx="22">
                  <c:v>0.69086651099999996</c:v>
                </c:pt>
                <c:pt idx="23">
                  <c:v>0.70130161599999996</c:v>
                </c:pt>
                <c:pt idx="24">
                  <c:v>0.71317073200000003</c:v>
                </c:pt>
                <c:pt idx="25">
                  <c:v>0.73100027099999998</c:v>
                </c:pt>
                <c:pt idx="26">
                  <c:v>0.73812737799999995</c:v>
                </c:pt>
                <c:pt idx="27">
                  <c:v>0.73908320699999996</c:v>
                </c:pt>
                <c:pt idx="28">
                  <c:v>0.74843423799999997</c:v>
                </c:pt>
                <c:pt idx="29">
                  <c:v>0.74986945199999999</c:v>
                </c:pt>
                <c:pt idx="30">
                  <c:v>0.75017253299999997</c:v>
                </c:pt>
                <c:pt idx="31">
                  <c:v>0.75421435999999997</c:v>
                </c:pt>
                <c:pt idx="32">
                  <c:v>0.76549902700000005</c:v>
                </c:pt>
                <c:pt idx="33">
                  <c:v>0.83623798100000002</c:v>
                </c:pt>
                <c:pt idx="34">
                  <c:v>0.90643274900000004</c:v>
                </c:pt>
                <c:pt idx="35">
                  <c:v>0.91765169400000002</c:v>
                </c:pt>
                <c:pt idx="36">
                  <c:v>0.96452977500000003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8-40EE-80C5-BC5A1E1FD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026424"/>
        <c:axId val="418024784"/>
      </c:barChart>
      <c:catAx>
        <c:axId val="418026424"/>
        <c:scaling>
          <c:orientation val="minMax"/>
        </c:scaling>
        <c:delete val="1"/>
        <c:axPos val="b"/>
        <c:majorTickMark val="none"/>
        <c:minorTickMark val="none"/>
        <c:tickLblPos val="nextTo"/>
        <c:crossAx val="418024784"/>
        <c:crosses val="autoZero"/>
        <c:auto val="1"/>
        <c:lblAlgn val="ctr"/>
        <c:lblOffset val="100"/>
        <c:noMultiLvlLbl val="0"/>
      </c:catAx>
      <c:valAx>
        <c:axId val="418024784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18026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82-435F-86FA-A7BB6F8D20FC}"/>
                </c:ext>
              </c:extLst>
            </c:dLbl>
            <c:dLbl>
              <c:idx val="3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2-435F-86FA-A7BB6F8D20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Sheet1!$M$2:$M$34</c:f>
              <c:numCache>
                <c:formatCode>0%</c:formatCode>
                <c:ptCount val="33"/>
                <c:pt idx="0">
                  <c:v>2.2784519999999999E-2</c:v>
                </c:pt>
                <c:pt idx="1">
                  <c:v>5.0713154000000003E-2</c:v>
                </c:pt>
                <c:pt idx="2">
                  <c:v>9.4274469999999999E-2</c:v>
                </c:pt>
                <c:pt idx="3">
                  <c:v>0.141426046</c:v>
                </c:pt>
                <c:pt idx="4">
                  <c:v>0.15477133600000001</c:v>
                </c:pt>
                <c:pt idx="5">
                  <c:v>0.17066842800000001</c:v>
                </c:pt>
                <c:pt idx="6">
                  <c:v>0.24080267599999999</c:v>
                </c:pt>
                <c:pt idx="7">
                  <c:v>0.247098917</c:v>
                </c:pt>
                <c:pt idx="8">
                  <c:v>0.247272727</c:v>
                </c:pt>
                <c:pt idx="9">
                  <c:v>0.28477611899999999</c:v>
                </c:pt>
                <c:pt idx="10">
                  <c:v>0.29428502400000001</c:v>
                </c:pt>
                <c:pt idx="11">
                  <c:v>0.29596779299999998</c:v>
                </c:pt>
                <c:pt idx="12">
                  <c:v>0.32491801599999998</c:v>
                </c:pt>
                <c:pt idx="13">
                  <c:v>0.32695602499999998</c:v>
                </c:pt>
                <c:pt idx="14">
                  <c:v>0.32954028200000002</c:v>
                </c:pt>
                <c:pt idx="15">
                  <c:v>0.353271206</c:v>
                </c:pt>
                <c:pt idx="16">
                  <c:v>0.35350179199999998</c:v>
                </c:pt>
                <c:pt idx="17">
                  <c:v>0.37425447299999998</c:v>
                </c:pt>
                <c:pt idx="18">
                  <c:v>0.38414272599999999</c:v>
                </c:pt>
                <c:pt idx="19">
                  <c:v>0.38699138700000002</c:v>
                </c:pt>
                <c:pt idx="20">
                  <c:v>0.39177619699999999</c:v>
                </c:pt>
                <c:pt idx="21">
                  <c:v>0.39251910099999998</c:v>
                </c:pt>
                <c:pt idx="22">
                  <c:v>0.39500985999999999</c:v>
                </c:pt>
                <c:pt idx="23">
                  <c:v>0.40535769900000002</c:v>
                </c:pt>
                <c:pt idx="24">
                  <c:v>0.40581861400000002</c:v>
                </c:pt>
                <c:pt idx="25">
                  <c:v>0.409412202</c:v>
                </c:pt>
                <c:pt idx="26">
                  <c:v>0.446884273</c:v>
                </c:pt>
                <c:pt idx="27">
                  <c:v>0.44846722999999999</c:v>
                </c:pt>
                <c:pt idx="28">
                  <c:v>0.46191155499999997</c:v>
                </c:pt>
                <c:pt idx="29">
                  <c:v>0.46857142899999998</c:v>
                </c:pt>
                <c:pt idx="30">
                  <c:v>0.52588923899999995</c:v>
                </c:pt>
                <c:pt idx="31">
                  <c:v>0.56751227500000001</c:v>
                </c:pt>
                <c:pt idx="32">
                  <c:v>0.68006430900000003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2-435F-86FA-A7BB6F8D2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2496376"/>
        <c:axId val="432494080"/>
      </c:barChart>
      <c:catAx>
        <c:axId val="432496376"/>
        <c:scaling>
          <c:orientation val="minMax"/>
        </c:scaling>
        <c:delete val="1"/>
        <c:axPos val="b"/>
        <c:majorTickMark val="none"/>
        <c:minorTickMark val="none"/>
        <c:tickLblPos val="nextTo"/>
        <c:crossAx val="432494080"/>
        <c:crosses val="autoZero"/>
        <c:auto val="1"/>
        <c:lblAlgn val="ctr"/>
        <c:lblOffset val="100"/>
        <c:noMultiLvlLbl val="0"/>
      </c:catAx>
      <c:valAx>
        <c:axId val="432494080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3249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7D5EF-5571-4BAB-95F2-B864A757996C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F09F83-5A4B-4A6E-9596-1C27BBAD0028}">
      <dgm:prSet phldrT="[Text]" custT="1"/>
      <dgm:spPr/>
      <dgm:t>
        <a:bodyPr/>
        <a:lstStyle/>
        <a:p>
          <a:r>
            <a:rPr lang="en-US" sz="2800" dirty="0" smtClean="0"/>
            <a:t>2013</a:t>
          </a:r>
          <a:endParaRPr lang="en-US" sz="2800" dirty="0"/>
        </a:p>
      </dgm:t>
    </dgm:pt>
    <dgm:pt modelId="{86EB278D-82E9-40DB-927F-7C4E809FC96A}" type="parTrans" cxnId="{4F9B9E48-7524-431D-BD70-C61F4CFCBC05}">
      <dgm:prSet/>
      <dgm:spPr/>
      <dgm:t>
        <a:bodyPr/>
        <a:lstStyle/>
        <a:p>
          <a:endParaRPr lang="en-US" sz="1800"/>
        </a:p>
      </dgm:t>
    </dgm:pt>
    <dgm:pt modelId="{A5335ED5-6BAA-44A9-9F47-CE5D82FD6972}" type="sibTrans" cxnId="{4F9B9E48-7524-431D-BD70-C61F4CFCBC05}">
      <dgm:prSet/>
      <dgm:spPr/>
      <dgm:t>
        <a:bodyPr/>
        <a:lstStyle/>
        <a:p>
          <a:endParaRPr lang="en-US" sz="1800"/>
        </a:p>
      </dgm:t>
    </dgm:pt>
    <dgm:pt modelId="{B5C0D388-EEEC-43C7-BC94-2094F0BBD32D}">
      <dgm:prSet phldrT="[Text]" custT="1"/>
      <dgm:spPr/>
      <dgm:t>
        <a:bodyPr/>
        <a:lstStyle/>
        <a:p>
          <a:r>
            <a:rPr lang="en-US" sz="2800" dirty="0"/>
            <a:t>2014</a:t>
          </a:r>
        </a:p>
      </dgm:t>
    </dgm:pt>
    <dgm:pt modelId="{B6EABD07-1C41-4DA2-8298-2EFD14341AD8}" type="parTrans" cxnId="{F49CE7F2-654A-45E1-B767-2344D6C37EA2}">
      <dgm:prSet/>
      <dgm:spPr/>
      <dgm:t>
        <a:bodyPr/>
        <a:lstStyle/>
        <a:p>
          <a:endParaRPr lang="en-US" sz="1800"/>
        </a:p>
      </dgm:t>
    </dgm:pt>
    <dgm:pt modelId="{70C32579-98D3-4EE9-9804-6862C0463C41}" type="sibTrans" cxnId="{F49CE7F2-654A-45E1-B767-2344D6C37EA2}">
      <dgm:prSet/>
      <dgm:spPr/>
      <dgm:t>
        <a:bodyPr/>
        <a:lstStyle/>
        <a:p>
          <a:endParaRPr lang="en-US" sz="1800"/>
        </a:p>
      </dgm:t>
    </dgm:pt>
    <dgm:pt modelId="{CFCEA50C-9627-4718-B8A5-97620A4D4CE4}">
      <dgm:prSet phldrT="[Text]" custT="1"/>
      <dgm:spPr/>
      <dgm:t>
        <a:bodyPr/>
        <a:lstStyle/>
        <a:p>
          <a:r>
            <a:rPr lang="en-US" sz="1700" baseline="0" dirty="0"/>
            <a:t>Poor Data </a:t>
          </a:r>
          <a:r>
            <a:rPr lang="en-US" sz="1700" baseline="0" dirty="0" smtClean="0"/>
            <a:t>Quality</a:t>
          </a:r>
          <a:endParaRPr lang="en-US" sz="1700" baseline="0" dirty="0"/>
        </a:p>
      </dgm:t>
    </dgm:pt>
    <dgm:pt modelId="{972AFC03-F39B-4994-BF73-7E967A68417B}" type="parTrans" cxnId="{8F1F49DD-F582-47C4-B8A1-E77944A370ED}">
      <dgm:prSet/>
      <dgm:spPr/>
      <dgm:t>
        <a:bodyPr/>
        <a:lstStyle/>
        <a:p>
          <a:endParaRPr lang="en-US" sz="1800"/>
        </a:p>
      </dgm:t>
    </dgm:pt>
    <dgm:pt modelId="{3B8FAA39-DE87-48AC-8447-022D74515EE0}" type="sibTrans" cxnId="{8F1F49DD-F582-47C4-B8A1-E77944A370ED}">
      <dgm:prSet/>
      <dgm:spPr/>
      <dgm:t>
        <a:bodyPr/>
        <a:lstStyle/>
        <a:p>
          <a:endParaRPr lang="en-US" sz="1800"/>
        </a:p>
      </dgm:t>
    </dgm:pt>
    <dgm:pt modelId="{4D2318AF-962A-4D98-BFA5-D0C9A1FF2A85}">
      <dgm:prSet phldrT="[Text]" custT="1"/>
      <dgm:spPr/>
      <dgm:t>
        <a:bodyPr/>
        <a:lstStyle/>
        <a:p>
          <a:r>
            <a:rPr lang="en-US" sz="2800" dirty="0"/>
            <a:t>2015</a:t>
          </a:r>
        </a:p>
      </dgm:t>
    </dgm:pt>
    <dgm:pt modelId="{F1F8D646-167E-4830-91DE-0FE0517BC85F}" type="parTrans" cxnId="{7E6F2CED-5FF4-4BDD-8AF7-BD6A9B77B6C0}">
      <dgm:prSet/>
      <dgm:spPr/>
      <dgm:t>
        <a:bodyPr/>
        <a:lstStyle/>
        <a:p>
          <a:endParaRPr lang="en-US" sz="1800"/>
        </a:p>
      </dgm:t>
    </dgm:pt>
    <dgm:pt modelId="{03693C15-4E8D-4B98-A5C5-EE24FDA2B5BF}" type="sibTrans" cxnId="{7E6F2CED-5FF4-4BDD-8AF7-BD6A9B77B6C0}">
      <dgm:prSet/>
      <dgm:spPr/>
      <dgm:t>
        <a:bodyPr/>
        <a:lstStyle/>
        <a:p>
          <a:endParaRPr lang="en-US" sz="1800"/>
        </a:p>
      </dgm:t>
    </dgm:pt>
    <dgm:pt modelId="{0486B2CA-8F31-45A5-B5D6-B9B618AA1C24}">
      <dgm:prSet phldrT="[Text]" custT="1"/>
      <dgm:spPr/>
      <dgm:t>
        <a:bodyPr/>
        <a:lstStyle/>
        <a:p>
          <a:r>
            <a:rPr lang="en-US" sz="1700" baseline="0" dirty="0" smtClean="0"/>
            <a:t>DaSy/ECTA</a:t>
          </a:r>
          <a:endParaRPr lang="en-US" sz="1700" baseline="0" dirty="0"/>
        </a:p>
      </dgm:t>
    </dgm:pt>
    <dgm:pt modelId="{FC007FAB-E77F-43F2-A3D3-C6F3AB8AFDEA}" type="parTrans" cxnId="{6E11FD4A-F8E0-4380-A184-EE3711E02558}">
      <dgm:prSet/>
      <dgm:spPr/>
      <dgm:t>
        <a:bodyPr/>
        <a:lstStyle/>
        <a:p>
          <a:endParaRPr lang="en-US" sz="1800"/>
        </a:p>
      </dgm:t>
    </dgm:pt>
    <dgm:pt modelId="{0CCD2564-333E-4787-B76B-725A98AD2F6D}" type="sibTrans" cxnId="{6E11FD4A-F8E0-4380-A184-EE3711E02558}">
      <dgm:prSet/>
      <dgm:spPr/>
      <dgm:t>
        <a:bodyPr/>
        <a:lstStyle/>
        <a:p>
          <a:endParaRPr lang="en-US" sz="1800"/>
        </a:p>
      </dgm:t>
    </dgm:pt>
    <dgm:pt modelId="{75A33AC4-E9F5-4675-8358-2EFBE164978E}">
      <dgm:prSet phldrT="[Text]" custT="1"/>
      <dgm:spPr/>
      <dgm:t>
        <a:bodyPr/>
        <a:lstStyle/>
        <a:p>
          <a:r>
            <a:rPr lang="en-US" sz="2800" dirty="0"/>
            <a:t>2016</a:t>
          </a:r>
        </a:p>
      </dgm:t>
    </dgm:pt>
    <dgm:pt modelId="{C4B765C3-CCE0-4FE7-8E2D-576A58B717CB}" type="parTrans" cxnId="{D3A53D26-AA4F-4264-84A2-DC04319BF79D}">
      <dgm:prSet/>
      <dgm:spPr/>
      <dgm:t>
        <a:bodyPr/>
        <a:lstStyle/>
        <a:p>
          <a:endParaRPr lang="en-US" sz="1800"/>
        </a:p>
      </dgm:t>
    </dgm:pt>
    <dgm:pt modelId="{F96884BF-E202-44CB-82B1-BB42B7D46159}" type="sibTrans" cxnId="{D3A53D26-AA4F-4264-84A2-DC04319BF79D}">
      <dgm:prSet/>
      <dgm:spPr/>
      <dgm:t>
        <a:bodyPr/>
        <a:lstStyle/>
        <a:p>
          <a:endParaRPr lang="en-US" sz="1800"/>
        </a:p>
      </dgm:t>
    </dgm:pt>
    <dgm:pt modelId="{A60A6E6B-45CD-411B-8060-930D3985C624}">
      <dgm:prSet phldrT="[Text]" custT="1"/>
      <dgm:spPr/>
      <dgm:t>
        <a:bodyPr/>
        <a:lstStyle/>
        <a:p>
          <a:r>
            <a:rPr lang="en-US" sz="1700" baseline="0" dirty="0"/>
            <a:t>Practices </a:t>
          </a:r>
          <a:r>
            <a:rPr lang="en-US" sz="1700" baseline="0" dirty="0" smtClean="0"/>
            <a:t>&amp; Procedures  </a:t>
          </a:r>
          <a:r>
            <a:rPr lang="en-US" sz="1700" baseline="0" dirty="0"/>
            <a:t>Manual</a:t>
          </a:r>
        </a:p>
      </dgm:t>
    </dgm:pt>
    <dgm:pt modelId="{15470CB7-82ED-42E2-8D79-6C1BECD496B1}" type="parTrans" cxnId="{C045EACB-8928-4563-B50E-852A00040369}">
      <dgm:prSet/>
      <dgm:spPr/>
      <dgm:t>
        <a:bodyPr/>
        <a:lstStyle/>
        <a:p>
          <a:endParaRPr lang="en-US" sz="1800"/>
        </a:p>
      </dgm:t>
    </dgm:pt>
    <dgm:pt modelId="{B333592D-5AD2-447A-89F0-9E37B83CD877}" type="sibTrans" cxnId="{C045EACB-8928-4563-B50E-852A00040369}">
      <dgm:prSet/>
      <dgm:spPr/>
      <dgm:t>
        <a:bodyPr/>
        <a:lstStyle/>
        <a:p>
          <a:endParaRPr lang="en-US" sz="1800"/>
        </a:p>
      </dgm:t>
    </dgm:pt>
    <dgm:pt modelId="{38A14924-8FEF-48C4-ACCF-07E5424F76B7}">
      <dgm:prSet phldrT="[Text]" custT="1"/>
      <dgm:spPr/>
      <dgm:t>
        <a:bodyPr/>
        <a:lstStyle/>
        <a:p>
          <a:r>
            <a:rPr lang="en-US" sz="1700" baseline="0" dirty="0"/>
            <a:t>Training </a:t>
          </a:r>
          <a:r>
            <a:rPr lang="en-US" sz="1700" baseline="0" dirty="0" smtClean="0"/>
            <a:t>&amp; </a:t>
          </a:r>
          <a:r>
            <a:rPr lang="en-US" sz="1700" baseline="0" dirty="0"/>
            <a:t>TA</a:t>
          </a:r>
        </a:p>
      </dgm:t>
    </dgm:pt>
    <dgm:pt modelId="{5AB289CF-9EA1-4374-B5EC-20C4E47592A9}" type="parTrans" cxnId="{C5F5C13C-D1C8-4CE5-8B65-A028E8FD4FF9}">
      <dgm:prSet/>
      <dgm:spPr/>
      <dgm:t>
        <a:bodyPr/>
        <a:lstStyle/>
        <a:p>
          <a:endParaRPr lang="en-US" sz="1800"/>
        </a:p>
      </dgm:t>
    </dgm:pt>
    <dgm:pt modelId="{AA7559D8-D6F4-4510-96F1-F272A1A20749}" type="sibTrans" cxnId="{C5F5C13C-D1C8-4CE5-8B65-A028E8FD4FF9}">
      <dgm:prSet/>
      <dgm:spPr/>
      <dgm:t>
        <a:bodyPr/>
        <a:lstStyle/>
        <a:p>
          <a:endParaRPr lang="en-US" sz="1800"/>
        </a:p>
      </dgm:t>
    </dgm:pt>
    <dgm:pt modelId="{8E3A14C0-8421-44D9-89BD-6EAD09111A80}">
      <dgm:prSet phldrT="[Text]" custT="1"/>
      <dgm:spPr/>
      <dgm:t>
        <a:bodyPr/>
        <a:lstStyle/>
        <a:p>
          <a:r>
            <a:rPr lang="en-US" sz="2800" dirty="0"/>
            <a:t>2017 </a:t>
          </a:r>
        </a:p>
      </dgm:t>
    </dgm:pt>
    <dgm:pt modelId="{B0122248-D29E-4C7C-999F-E7D93CFB7DDF}" type="parTrans" cxnId="{F8B4AA66-DDC5-443F-8B92-ADC450B70B66}">
      <dgm:prSet/>
      <dgm:spPr/>
      <dgm:t>
        <a:bodyPr/>
        <a:lstStyle/>
        <a:p>
          <a:endParaRPr lang="en-US" sz="1800"/>
        </a:p>
      </dgm:t>
    </dgm:pt>
    <dgm:pt modelId="{92D693F5-DEB3-4D45-9F69-CBCAE60CC1D6}" type="sibTrans" cxnId="{F8B4AA66-DDC5-443F-8B92-ADC450B70B66}">
      <dgm:prSet/>
      <dgm:spPr/>
      <dgm:t>
        <a:bodyPr/>
        <a:lstStyle/>
        <a:p>
          <a:endParaRPr lang="en-US" sz="1800"/>
        </a:p>
      </dgm:t>
    </dgm:pt>
    <dgm:pt modelId="{9F3EC429-7C10-47AB-8BEB-6F968C88ED97}">
      <dgm:prSet phldrT="[Text]" custT="1"/>
      <dgm:spPr/>
      <dgm:t>
        <a:bodyPr/>
        <a:lstStyle/>
        <a:p>
          <a:r>
            <a:rPr lang="en-US" sz="1700" baseline="0" dirty="0"/>
            <a:t>Data Quality</a:t>
          </a:r>
        </a:p>
      </dgm:t>
    </dgm:pt>
    <dgm:pt modelId="{48BC4E1B-3187-4B6B-BA72-103BB12927C7}" type="parTrans" cxnId="{C9767031-457D-41E5-80E5-AB4DC99BA4BA}">
      <dgm:prSet/>
      <dgm:spPr/>
      <dgm:t>
        <a:bodyPr/>
        <a:lstStyle/>
        <a:p>
          <a:endParaRPr lang="en-US" sz="1800"/>
        </a:p>
      </dgm:t>
    </dgm:pt>
    <dgm:pt modelId="{0115989D-9EFA-4180-96FD-DB691CDA87B6}" type="sibTrans" cxnId="{C9767031-457D-41E5-80E5-AB4DC99BA4BA}">
      <dgm:prSet/>
      <dgm:spPr/>
      <dgm:t>
        <a:bodyPr/>
        <a:lstStyle/>
        <a:p>
          <a:endParaRPr lang="en-US" sz="1800"/>
        </a:p>
      </dgm:t>
    </dgm:pt>
    <dgm:pt modelId="{86822612-EEFE-4CCB-9788-168FE21B7316}">
      <dgm:prSet phldrT="[Text]" custT="1"/>
      <dgm:spPr/>
      <dgm:t>
        <a:bodyPr/>
        <a:lstStyle/>
        <a:p>
          <a:r>
            <a:rPr lang="en-US" sz="1700" dirty="0" smtClean="0"/>
            <a:t>Self-Assessment</a:t>
          </a:r>
          <a:endParaRPr lang="en-US" sz="1700" dirty="0"/>
        </a:p>
      </dgm:t>
    </dgm:pt>
    <dgm:pt modelId="{D565E216-02CE-4105-A1E5-4C382FF6E9B2}" type="parTrans" cxnId="{B7AA6AF4-F99B-4311-BFCF-CCF9A792650E}">
      <dgm:prSet/>
      <dgm:spPr/>
      <dgm:t>
        <a:bodyPr/>
        <a:lstStyle/>
        <a:p>
          <a:endParaRPr lang="en-US" sz="1800"/>
        </a:p>
      </dgm:t>
    </dgm:pt>
    <dgm:pt modelId="{6C4E76D5-EF09-44AE-8297-E4724EE3F63F}" type="sibTrans" cxnId="{B7AA6AF4-F99B-4311-BFCF-CCF9A792650E}">
      <dgm:prSet/>
      <dgm:spPr/>
      <dgm:t>
        <a:bodyPr/>
        <a:lstStyle/>
        <a:p>
          <a:endParaRPr lang="en-US" sz="1800"/>
        </a:p>
      </dgm:t>
    </dgm:pt>
    <dgm:pt modelId="{2150D0D8-BCE6-4AEF-A101-7C76FB799D41}">
      <dgm:prSet phldrT="[Text]" custT="1"/>
      <dgm:spPr/>
      <dgm:t>
        <a:bodyPr/>
        <a:lstStyle/>
        <a:p>
          <a:r>
            <a:rPr lang="en-US" sz="1700" baseline="0" dirty="0" smtClean="0"/>
            <a:t>Self-Assessment</a:t>
          </a:r>
          <a:endParaRPr lang="en-US" sz="1700" baseline="0" dirty="0"/>
        </a:p>
      </dgm:t>
    </dgm:pt>
    <dgm:pt modelId="{9BD23B1C-EE09-42BB-92D5-36860DBC7F37}" type="parTrans" cxnId="{090F632F-E393-4ADF-8EBF-98D5297EA298}">
      <dgm:prSet/>
      <dgm:spPr/>
      <dgm:t>
        <a:bodyPr/>
        <a:lstStyle/>
        <a:p>
          <a:endParaRPr lang="en-US" sz="1800"/>
        </a:p>
      </dgm:t>
    </dgm:pt>
    <dgm:pt modelId="{3A5D3987-2A75-4274-AE08-A37C136AD4FE}" type="sibTrans" cxnId="{090F632F-E393-4ADF-8EBF-98D5297EA298}">
      <dgm:prSet/>
      <dgm:spPr/>
      <dgm:t>
        <a:bodyPr/>
        <a:lstStyle/>
        <a:p>
          <a:endParaRPr lang="en-US" sz="1800"/>
        </a:p>
      </dgm:t>
    </dgm:pt>
    <dgm:pt modelId="{092E3289-B5CB-4A66-AB78-EB5640C0C9F5}">
      <dgm:prSet phldrT="[Text]" custT="1"/>
      <dgm:spPr/>
      <dgm:t>
        <a:bodyPr/>
        <a:lstStyle/>
        <a:p>
          <a:r>
            <a:rPr lang="en-US" sz="1700" baseline="0" dirty="0" smtClean="0"/>
            <a:t>Data Days Events</a:t>
          </a:r>
          <a:endParaRPr lang="en-US" sz="1700" baseline="0" dirty="0"/>
        </a:p>
      </dgm:t>
    </dgm:pt>
    <dgm:pt modelId="{87754DAE-5B4A-4E5B-8EB1-938E0B36DBC9}" type="parTrans" cxnId="{DD1A517A-B417-4A54-A85F-42C94FB19362}">
      <dgm:prSet/>
      <dgm:spPr/>
      <dgm:t>
        <a:bodyPr/>
        <a:lstStyle/>
        <a:p>
          <a:endParaRPr lang="en-US" sz="1800"/>
        </a:p>
      </dgm:t>
    </dgm:pt>
    <dgm:pt modelId="{4F7913E9-64E5-4565-A5EB-4D9ADBD084CD}" type="sibTrans" cxnId="{DD1A517A-B417-4A54-A85F-42C94FB19362}">
      <dgm:prSet/>
      <dgm:spPr/>
      <dgm:t>
        <a:bodyPr/>
        <a:lstStyle/>
        <a:p>
          <a:endParaRPr lang="en-US" sz="1800"/>
        </a:p>
      </dgm:t>
    </dgm:pt>
    <dgm:pt modelId="{8C8FC10C-B8AD-4D3F-827B-A036878378EB}">
      <dgm:prSet phldrT="[Text]" custT="1"/>
      <dgm:spPr/>
      <dgm:t>
        <a:bodyPr/>
        <a:lstStyle/>
        <a:p>
          <a:r>
            <a:rPr lang="en-US" sz="2800" dirty="0" smtClean="0"/>
            <a:t>2018/19</a:t>
          </a:r>
          <a:endParaRPr lang="en-US" sz="2800" dirty="0"/>
        </a:p>
      </dgm:t>
    </dgm:pt>
    <dgm:pt modelId="{006886FE-7D1A-4A93-89D0-46728CC32EB7}" type="parTrans" cxnId="{0C6B2DAF-D8B4-4DC1-B3AE-52A29935082D}">
      <dgm:prSet/>
      <dgm:spPr/>
      <dgm:t>
        <a:bodyPr/>
        <a:lstStyle/>
        <a:p>
          <a:endParaRPr lang="en-US" sz="1800"/>
        </a:p>
      </dgm:t>
    </dgm:pt>
    <dgm:pt modelId="{90D4C82B-C5E9-485A-8524-5F5A5CC1E2DA}" type="sibTrans" cxnId="{0C6B2DAF-D8B4-4DC1-B3AE-52A29935082D}">
      <dgm:prSet/>
      <dgm:spPr/>
      <dgm:t>
        <a:bodyPr/>
        <a:lstStyle/>
        <a:p>
          <a:endParaRPr lang="en-US" sz="1800"/>
        </a:p>
      </dgm:t>
    </dgm:pt>
    <dgm:pt modelId="{70A555AA-50B9-4563-AB33-EEEDF1626305}">
      <dgm:prSet phldrT="[Text]" custT="1"/>
      <dgm:spPr/>
      <dgm:t>
        <a:bodyPr/>
        <a:lstStyle/>
        <a:p>
          <a:r>
            <a:rPr lang="en-US" sz="1700" baseline="0" dirty="0" smtClean="0"/>
            <a:t>On-going Training &amp; TA</a:t>
          </a:r>
          <a:endParaRPr lang="en-US" sz="1700" baseline="0" dirty="0"/>
        </a:p>
      </dgm:t>
    </dgm:pt>
    <dgm:pt modelId="{918C7FAD-4941-4B66-A67D-E55C36AE843F}" type="parTrans" cxnId="{AB9FFCF7-DA63-40B6-A906-73E34DB43429}">
      <dgm:prSet/>
      <dgm:spPr/>
      <dgm:t>
        <a:bodyPr/>
        <a:lstStyle/>
        <a:p>
          <a:endParaRPr lang="en-US" sz="1800"/>
        </a:p>
      </dgm:t>
    </dgm:pt>
    <dgm:pt modelId="{766873C8-A181-419D-9DB3-C7D991DE4FB8}" type="sibTrans" cxnId="{AB9FFCF7-DA63-40B6-A906-73E34DB43429}">
      <dgm:prSet/>
      <dgm:spPr/>
      <dgm:t>
        <a:bodyPr/>
        <a:lstStyle/>
        <a:p>
          <a:endParaRPr lang="en-US" sz="1800"/>
        </a:p>
      </dgm:t>
    </dgm:pt>
    <dgm:pt modelId="{C46D70E2-BD99-46FE-A792-64A2CB02CCEA}">
      <dgm:prSet phldrT="[Text]" custT="1"/>
      <dgm:spPr/>
      <dgm:t>
        <a:bodyPr/>
        <a:lstStyle/>
        <a:p>
          <a:endParaRPr lang="en-US" sz="1700" baseline="0" dirty="0"/>
        </a:p>
      </dgm:t>
    </dgm:pt>
    <dgm:pt modelId="{478CE24B-D621-4308-83BA-57586EB78186}" type="parTrans" cxnId="{6C961FB0-F8D0-4608-A072-00751F1D3024}">
      <dgm:prSet/>
      <dgm:spPr/>
      <dgm:t>
        <a:bodyPr/>
        <a:lstStyle/>
        <a:p>
          <a:endParaRPr lang="en-US" sz="1800"/>
        </a:p>
      </dgm:t>
    </dgm:pt>
    <dgm:pt modelId="{48F8F72C-BEE7-4286-BBC5-6F1A65744688}" type="sibTrans" cxnId="{6C961FB0-F8D0-4608-A072-00751F1D3024}">
      <dgm:prSet/>
      <dgm:spPr/>
      <dgm:t>
        <a:bodyPr/>
        <a:lstStyle/>
        <a:p>
          <a:endParaRPr lang="en-US" sz="1800"/>
        </a:p>
      </dgm:t>
    </dgm:pt>
    <dgm:pt modelId="{91C845B7-E452-4F0E-81D4-C887DE80FC2F}">
      <dgm:prSet phldrT="[Text]" custT="1"/>
      <dgm:spPr/>
      <dgm:t>
        <a:bodyPr/>
        <a:lstStyle/>
        <a:p>
          <a:r>
            <a:rPr lang="en-US" sz="1700" baseline="0" dirty="0" smtClean="0"/>
            <a:t>Universal </a:t>
          </a:r>
          <a:r>
            <a:rPr lang="en-US" sz="1700" baseline="0" dirty="0" err="1" smtClean="0"/>
            <a:t>PreK</a:t>
          </a:r>
          <a:endParaRPr lang="en-US" sz="1700" baseline="0" dirty="0"/>
        </a:p>
      </dgm:t>
    </dgm:pt>
    <dgm:pt modelId="{7A982746-973F-4BB7-9B0D-7B57385BD838}" type="parTrans" cxnId="{E36D2FA4-CC40-4BB8-9AF6-24A7325220F7}">
      <dgm:prSet/>
      <dgm:spPr/>
      <dgm:t>
        <a:bodyPr/>
        <a:lstStyle/>
        <a:p>
          <a:endParaRPr lang="en-US"/>
        </a:p>
      </dgm:t>
    </dgm:pt>
    <dgm:pt modelId="{9110CE33-8397-464B-B34B-7A6094D68C63}" type="sibTrans" cxnId="{E36D2FA4-CC40-4BB8-9AF6-24A7325220F7}">
      <dgm:prSet/>
      <dgm:spPr/>
      <dgm:t>
        <a:bodyPr/>
        <a:lstStyle/>
        <a:p>
          <a:endParaRPr lang="en-US"/>
        </a:p>
      </dgm:t>
    </dgm:pt>
    <dgm:pt modelId="{389485F3-6E75-434B-9989-F749A33F02B0}">
      <dgm:prSet phldrT="[Text]" custT="1"/>
      <dgm:spPr/>
      <dgm:t>
        <a:bodyPr/>
        <a:lstStyle/>
        <a:p>
          <a:r>
            <a:rPr lang="en-US" sz="1700" baseline="0" dirty="0" smtClean="0"/>
            <a:t>Compiled Field Notes</a:t>
          </a:r>
          <a:endParaRPr lang="en-US" sz="1700" baseline="0" dirty="0"/>
        </a:p>
      </dgm:t>
    </dgm:pt>
    <dgm:pt modelId="{1B38EA31-8379-4E89-B1A0-B0FA901E30D4}" type="parTrans" cxnId="{1E632474-95DF-4ACA-A539-4D61581DF24B}">
      <dgm:prSet/>
      <dgm:spPr/>
      <dgm:t>
        <a:bodyPr/>
        <a:lstStyle/>
        <a:p>
          <a:endParaRPr lang="en-US"/>
        </a:p>
      </dgm:t>
    </dgm:pt>
    <dgm:pt modelId="{1461A9FE-3482-4181-A6B1-82B8B28303FC}" type="sibTrans" cxnId="{1E632474-95DF-4ACA-A539-4D61581DF24B}">
      <dgm:prSet/>
      <dgm:spPr/>
      <dgm:t>
        <a:bodyPr/>
        <a:lstStyle/>
        <a:p>
          <a:endParaRPr lang="en-US"/>
        </a:p>
      </dgm:t>
    </dgm:pt>
    <dgm:pt modelId="{DD2EF4F4-D5C4-4750-BF46-B6D3C030E7EB}">
      <dgm:prSet phldrT="[Text]" custT="1"/>
      <dgm:spPr/>
      <dgm:t>
        <a:bodyPr/>
        <a:lstStyle/>
        <a:p>
          <a:r>
            <a:rPr lang="en-US" sz="1700" dirty="0" smtClean="0"/>
            <a:t>619 Survey</a:t>
          </a:r>
          <a:endParaRPr lang="en-US" sz="1700" baseline="0" dirty="0"/>
        </a:p>
      </dgm:t>
    </dgm:pt>
    <dgm:pt modelId="{90873759-6694-4124-8455-60A7263994CE}" type="parTrans" cxnId="{1DD4FF95-AD66-423D-A9DB-FA7D3EB6D7DE}">
      <dgm:prSet/>
      <dgm:spPr/>
      <dgm:t>
        <a:bodyPr/>
        <a:lstStyle/>
        <a:p>
          <a:endParaRPr lang="en-US"/>
        </a:p>
      </dgm:t>
    </dgm:pt>
    <dgm:pt modelId="{8B08BEDB-D891-4345-89A6-18CFB9A7BFCD}" type="sibTrans" cxnId="{1DD4FF95-AD66-423D-A9DB-FA7D3EB6D7DE}">
      <dgm:prSet/>
      <dgm:spPr/>
      <dgm:t>
        <a:bodyPr/>
        <a:lstStyle/>
        <a:p>
          <a:endParaRPr lang="en-US"/>
        </a:p>
      </dgm:t>
    </dgm:pt>
    <dgm:pt modelId="{B87925A2-FE98-4079-97D2-09E59C0DCECB}">
      <dgm:prSet phldrT="[Text]" custT="1"/>
      <dgm:spPr/>
      <dgm:t>
        <a:bodyPr/>
        <a:lstStyle/>
        <a:p>
          <a:r>
            <a:rPr lang="en-US" sz="1700" baseline="0" dirty="0"/>
            <a:t>ECO </a:t>
          </a:r>
          <a:r>
            <a:rPr lang="en-US" sz="1700" baseline="0" dirty="0" smtClean="0"/>
            <a:t>IEP</a:t>
          </a:r>
          <a:endParaRPr lang="en-US" sz="1700" baseline="0" dirty="0"/>
        </a:p>
      </dgm:t>
    </dgm:pt>
    <dgm:pt modelId="{8FD40C5E-9470-466C-B8A6-D48FF164A4D0}" type="sibTrans" cxnId="{D2F4DDA9-4451-4004-BD84-2746085A1202}">
      <dgm:prSet/>
      <dgm:spPr/>
      <dgm:t>
        <a:bodyPr/>
        <a:lstStyle/>
        <a:p>
          <a:endParaRPr lang="en-US" sz="1800"/>
        </a:p>
      </dgm:t>
    </dgm:pt>
    <dgm:pt modelId="{7B34C18E-9DF6-448A-A647-C37B5A0509FD}" type="parTrans" cxnId="{D2F4DDA9-4451-4004-BD84-2746085A1202}">
      <dgm:prSet/>
      <dgm:spPr/>
      <dgm:t>
        <a:bodyPr/>
        <a:lstStyle/>
        <a:p>
          <a:endParaRPr lang="en-US" sz="1800"/>
        </a:p>
      </dgm:t>
    </dgm:pt>
    <dgm:pt modelId="{E0EE4F04-CB68-4C6B-A51E-BA49A160FC28}">
      <dgm:prSet phldrT="[Text]" custT="1"/>
      <dgm:spPr/>
      <dgm:t>
        <a:bodyPr/>
        <a:lstStyle/>
        <a:p>
          <a:r>
            <a:rPr lang="en-US" sz="1700" baseline="0" dirty="0" smtClean="0"/>
            <a:t>Online COS Module</a:t>
          </a:r>
          <a:endParaRPr lang="en-US" sz="1700" baseline="0" dirty="0"/>
        </a:p>
      </dgm:t>
    </dgm:pt>
    <dgm:pt modelId="{912F58EC-75AD-4CD4-88D1-303574AC00F4}" type="parTrans" cxnId="{A1E81F1A-7049-4B7C-ADC8-746D2DA75731}">
      <dgm:prSet/>
      <dgm:spPr/>
      <dgm:t>
        <a:bodyPr/>
        <a:lstStyle/>
        <a:p>
          <a:endParaRPr lang="en-US"/>
        </a:p>
      </dgm:t>
    </dgm:pt>
    <dgm:pt modelId="{F3C4EB9F-5056-4CFD-ACD0-CAE99E9D9527}" type="sibTrans" cxnId="{A1E81F1A-7049-4B7C-ADC8-746D2DA75731}">
      <dgm:prSet/>
      <dgm:spPr/>
      <dgm:t>
        <a:bodyPr/>
        <a:lstStyle/>
        <a:p>
          <a:endParaRPr lang="en-US"/>
        </a:p>
      </dgm:t>
    </dgm:pt>
    <dgm:pt modelId="{CEDDBDE9-6EDA-4B6C-B044-D407A7A63E23}" type="pres">
      <dgm:prSet presAssocID="{D4E7D5EF-5571-4BAB-95F2-B864A757996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ED4D5-57A2-4EAD-A45D-F50AFB685477}" type="pres">
      <dgm:prSet presAssocID="{D4E7D5EF-5571-4BAB-95F2-B864A757996C}" presName="arrow" presStyleLbl="bgShp" presStyleIdx="0" presStyleCnt="1"/>
      <dgm:spPr/>
    </dgm:pt>
    <dgm:pt modelId="{B4A9C001-9C1A-498B-95B6-47837FFC80DF}" type="pres">
      <dgm:prSet presAssocID="{D4E7D5EF-5571-4BAB-95F2-B864A757996C}" presName="linearProcess" presStyleCnt="0"/>
      <dgm:spPr/>
    </dgm:pt>
    <dgm:pt modelId="{CB56FDDF-E3FE-46BD-B0E5-22DB60968E07}" type="pres">
      <dgm:prSet presAssocID="{53F09F83-5A4B-4A6E-9596-1C27BBAD0028}" presName="textNode" presStyleLbl="node1" presStyleIdx="0" presStyleCnt="6" custLinFactNeighborX="-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20F29-852B-4511-8A18-17E40DBE81A3}" type="pres">
      <dgm:prSet presAssocID="{A5335ED5-6BAA-44A9-9F47-CE5D82FD6972}" presName="sibTrans" presStyleCnt="0"/>
      <dgm:spPr/>
    </dgm:pt>
    <dgm:pt modelId="{3F75A062-04FA-469F-ACBF-4FAD6D7EF95E}" type="pres">
      <dgm:prSet presAssocID="{B5C0D388-EEEC-43C7-BC94-2094F0BBD32D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619D4-6CA7-4708-86D5-582F7CCF1585}" type="pres">
      <dgm:prSet presAssocID="{70C32579-98D3-4EE9-9804-6862C0463C41}" presName="sibTrans" presStyleCnt="0"/>
      <dgm:spPr/>
    </dgm:pt>
    <dgm:pt modelId="{31840EA2-D584-44D1-954B-07C4A7529977}" type="pres">
      <dgm:prSet presAssocID="{4D2318AF-962A-4D98-BFA5-D0C9A1FF2A8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14698-7D99-49FB-9F5B-07C18263A009}" type="pres">
      <dgm:prSet presAssocID="{03693C15-4E8D-4B98-A5C5-EE24FDA2B5BF}" presName="sibTrans" presStyleCnt="0"/>
      <dgm:spPr/>
    </dgm:pt>
    <dgm:pt modelId="{AED4DA5F-27A2-40ED-9637-4A49ECAC8A01}" type="pres">
      <dgm:prSet presAssocID="{75A33AC4-E9F5-4675-8358-2EFBE164978E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9A98E-A2F0-42F9-907B-400BD5E84E11}" type="pres">
      <dgm:prSet presAssocID="{F96884BF-E202-44CB-82B1-BB42B7D46159}" presName="sibTrans" presStyleCnt="0"/>
      <dgm:spPr/>
    </dgm:pt>
    <dgm:pt modelId="{55CD854E-5203-4D0D-A48C-4651A363F71F}" type="pres">
      <dgm:prSet presAssocID="{8E3A14C0-8421-44D9-89BD-6EAD09111A80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E6217-D347-4224-90B6-6926AF4C42E9}" type="pres">
      <dgm:prSet presAssocID="{92D693F5-DEB3-4D45-9F69-CBCAE60CC1D6}" presName="sibTrans" presStyleCnt="0"/>
      <dgm:spPr/>
    </dgm:pt>
    <dgm:pt modelId="{7DADC0FD-E155-42F7-AE6D-93847955FC73}" type="pres">
      <dgm:prSet presAssocID="{8C8FC10C-B8AD-4D3F-827B-A036878378EB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F5C13C-D1C8-4CE5-8B65-A028E8FD4FF9}" srcId="{75A33AC4-E9F5-4675-8358-2EFBE164978E}" destId="{38A14924-8FEF-48C4-ACCF-07E5424F76B7}" srcOrd="1" destOrd="0" parTransId="{5AB289CF-9EA1-4374-B5EC-20C4E47592A9}" sibTransId="{AA7559D8-D6F4-4510-96F1-F272A1A20749}"/>
    <dgm:cxn modelId="{B40FD942-9108-4B4D-8369-8FFB6381AFD1}" type="presOf" srcId="{8C8FC10C-B8AD-4D3F-827B-A036878378EB}" destId="{7DADC0FD-E155-42F7-AE6D-93847955FC73}" srcOrd="0" destOrd="0" presId="urn:microsoft.com/office/officeart/2005/8/layout/hProcess9"/>
    <dgm:cxn modelId="{0C6B2DAF-D8B4-4DC1-B3AE-52A29935082D}" srcId="{D4E7D5EF-5571-4BAB-95F2-B864A757996C}" destId="{8C8FC10C-B8AD-4D3F-827B-A036878378EB}" srcOrd="5" destOrd="0" parTransId="{006886FE-7D1A-4A93-89D0-46728CC32EB7}" sibTransId="{90D4C82B-C5E9-485A-8524-5F5A5CC1E2DA}"/>
    <dgm:cxn modelId="{A252666A-F581-4850-A011-3DA5FCB7DEFD}" type="presOf" srcId="{86822612-EEFE-4CCB-9788-168FE21B7316}" destId="{31840EA2-D584-44D1-954B-07C4A7529977}" srcOrd="0" destOrd="3" presId="urn:microsoft.com/office/officeart/2005/8/layout/hProcess9"/>
    <dgm:cxn modelId="{D2F4DDA9-4451-4004-BD84-2746085A1202}" srcId="{53F09F83-5A4B-4A6E-9596-1C27BBAD0028}" destId="{B87925A2-FE98-4079-97D2-09E59C0DCECB}" srcOrd="0" destOrd="0" parTransId="{7B34C18E-9DF6-448A-A647-C37B5A0509FD}" sibTransId="{8FD40C5E-9470-466C-B8A6-D48FF164A4D0}"/>
    <dgm:cxn modelId="{88C31549-1E2D-4DCA-9A0E-910FC33E06CD}" type="presOf" srcId="{092E3289-B5CB-4A66-AB78-EB5640C0C9F5}" destId="{55CD854E-5203-4D0D-A48C-4651A363F71F}" srcOrd="0" destOrd="3" presId="urn:microsoft.com/office/officeart/2005/8/layout/hProcess9"/>
    <dgm:cxn modelId="{1E632474-95DF-4ACA-A539-4D61581DF24B}" srcId="{53F09F83-5A4B-4A6E-9596-1C27BBAD0028}" destId="{389485F3-6E75-434B-9989-F749A33F02B0}" srcOrd="1" destOrd="0" parTransId="{1B38EA31-8379-4E89-B1A0-B0FA901E30D4}" sibTransId="{1461A9FE-3482-4181-A6B1-82B8B28303FC}"/>
    <dgm:cxn modelId="{1DD4FF95-AD66-423D-A9DB-FA7D3EB6D7DE}" srcId="{4D2318AF-962A-4D98-BFA5-D0C9A1FF2A85}" destId="{DD2EF4F4-D5C4-4750-BF46-B6D3C030E7EB}" srcOrd="1" destOrd="0" parTransId="{90873759-6694-4124-8455-60A7263994CE}" sibTransId="{8B08BEDB-D891-4345-89A6-18CFB9A7BFCD}"/>
    <dgm:cxn modelId="{F49CE7F2-654A-45E1-B767-2344D6C37EA2}" srcId="{D4E7D5EF-5571-4BAB-95F2-B864A757996C}" destId="{B5C0D388-EEEC-43C7-BC94-2094F0BBD32D}" srcOrd="1" destOrd="0" parTransId="{B6EABD07-1C41-4DA2-8298-2EFD14341AD8}" sibTransId="{70C32579-98D3-4EE9-9804-6862C0463C41}"/>
    <dgm:cxn modelId="{7D22CD6E-0BAB-4D77-898B-921B1B18FE0E}" type="presOf" srcId="{4D2318AF-962A-4D98-BFA5-D0C9A1FF2A85}" destId="{31840EA2-D584-44D1-954B-07C4A7529977}" srcOrd="0" destOrd="0" presId="urn:microsoft.com/office/officeart/2005/8/layout/hProcess9"/>
    <dgm:cxn modelId="{0607F152-0601-43A9-8397-4A867D6A171A}" type="presOf" srcId="{C46D70E2-BD99-46FE-A792-64A2CB02CCEA}" destId="{7DADC0FD-E155-42F7-AE6D-93847955FC73}" srcOrd="0" destOrd="3" presId="urn:microsoft.com/office/officeart/2005/8/layout/hProcess9"/>
    <dgm:cxn modelId="{B7AA6AF4-F99B-4311-BFCF-CCF9A792650E}" srcId="{4D2318AF-962A-4D98-BFA5-D0C9A1FF2A85}" destId="{86822612-EEFE-4CCB-9788-168FE21B7316}" srcOrd="2" destOrd="0" parTransId="{D565E216-02CE-4105-A1E5-4C382FF6E9B2}" sibTransId="{6C4E76D5-EF09-44AE-8297-E4724EE3F63F}"/>
    <dgm:cxn modelId="{FD5C65FF-E8E6-4FF4-AB10-65D3A383094E}" type="presOf" srcId="{2150D0D8-BCE6-4AEF-A101-7C76FB799D41}" destId="{55CD854E-5203-4D0D-A48C-4651A363F71F}" srcOrd="0" destOrd="2" presId="urn:microsoft.com/office/officeart/2005/8/layout/hProcess9"/>
    <dgm:cxn modelId="{C045EACB-8928-4563-B50E-852A00040369}" srcId="{75A33AC4-E9F5-4675-8358-2EFBE164978E}" destId="{A60A6E6B-45CD-411B-8060-930D3985C624}" srcOrd="0" destOrd="0" parTransId="{15470CB7-82ED-42E2-8D79-6C1BECD496B1}" sibTransId="{B333592D-5AD2-447A-89F0-9E37B83CD877}"/>
    <dgm:cxn modelId="{BD7D0194-1621-4CCA-B90D-F757A3753FDC}" type="presOf" srcId="{389485F3-6E75-434B-9989-F749A33F02B0}" destId="{CB56FDDF-E3FE-46BD-B0E5-22DB60968E07}" srcOrd="0" destOrd="2" presId="urn:microsoft.com/office/officeart/2005/8/layout/hProcess9"/>
    <dgm:cxn modelId="{14A931E6-B62E-4594-8940-602F2F9CF1C9}" type="presOf" srcId="{E0EE4F04-CB68-4C6B-A51E-BA49A160FC28}" destId="{7DADC0FD-E155-42F7-AE6D-93847955FC73}" srcOrd="0" destOrd="2" presId="urn:microsoft.com/office/officeart/2005/8/layout/hProcess9"/>
    <dgm:cxn modelId="{DD1A517A-B417-4A54-A85F-42C94FB19362}" srcId="{8E3A14C0-8421-44D9-89BD-6EAD09111A80}" destId="{092E3289-B5CB-4A66-AB78-EB5640C0C9F5}" srcOrd="2" destOrd="0" parTransId="{87754DAE-5B4A-4E5B-8EB1-938E0B36DBC9}" sibTransId="{4F7913E9-64E5-4565-A5EB-4D9ADBD084CD}"/>
    <dgm:cxn modelId="{B62B0F82-F43B-49E2-A295-3A5E179DA96F}" type="presOf" srcId="{DD2EF4F4-D5C4-4750-BF46-B6D3C030E7EB}" destId="{31840EA2-D584-44D1-954B-07C4A7529977}" srcOrd="0" destOrd="2" presId="urn:microsoft.com/office/officeart/2005/8/layout/hProcess9"/>
    <dgm:cxn modelId="{8F1F49DD-F582-47C4-B8A1-E77944A370ED}" srcId="{B5C0D388-EEEC-43C7-BC94-2094F0BBD32D}" destId="{CFCEA50C-9627-4718-B8A5-97620A4D4CE4}" srcOrd="0" destOrd="0" parTransId="{972AFC03-F39B-4994-BF73-7E967A68417B}" sibTransId="{3B8FAA39-DE87-48AC-8447-022D74515EE0}"/>
    <dgm:cxn modelId="{A1E81F1A-7049-4B7C-ADC8-746D2DA75731}" srcId="{8C8FC10C-B8AD-4D3F-827B-A036878378EB}" destId="{E0EE4F04-CB68-4C6B-A51E-BA49A160FC28}" srcOrd="1" destOrd="0" parTransId="{912F58EC-75AD-4CD4-88D1-303574AC00F4}" sibTransId="{F3C4EB9F-5056-4CFD-ACD0-CAE99E9D9527}"/>
    <dgm:cxn modelId="{3BD7ADAB-E858-470C-B6C5-F74F0A015B59}" type="presOf" srcId="{B5C0D388-EEEC-43C7-BC94-2094F0BBD32D}" destId="{3F75A062-04FA-469F-ACBF-4FAD6D7EF95E}" srcOrd="0" destOrd="0" presId="urn:microsoft.com/office/officeart/2005/8/layout/hProcess9"/>
    <dgm:cxn modelId="{EA82F902-BB38-40FE-9258-7ABDD4FA5341}" type="presOf" srcId="{0486B2CA-8F31-45A5-B5D6-B9B618AA1C24}" destId="{31840EA2-D584-44D1-954B-07C4A7529977}" srcOrd="0" destOrd="1" presId="urn:microsoft.com/office/officeart/2005/8/layout/hProcess9"/>
    <dgm:cxn modelId="{AB9FFCF7-DA63-40B6-A906-73E34DB43429}" srcId="{8C8FC10C-B8AD-4D3F-827B-A036878378EB}" destId="{70A555AA-50B9-4563-AB33-EEEDF1626305}" srcOrd="0" destOrd="0" parTransId="{918C7FAD-4941-4B66-A67D-E55C36AE843F}" sibTransId="{766873C8-A181-419D-9DB3-C7D991DE4FB8}"/>
    <dgm:cxn modelId="{B53AA9CA-4F44-4C06-8661-AF8E0D42241B}" type="presOf" srcId="{53F09F83-5A4B-4A6E-9596-1C27BBAD0028}" destId="{CB56FDDF-E3FE-46BD-B0E5-22DB60968E07}" srcOrd="0" destOrd="0" presId="urn:microsoft.com/office/officeart/2005/8/layout/hProcess9"/>
    <dgm:cxn modelId="{8B7D00BE-482A-4E96-9837-04F37C7D6E91}" type="presOf" srcId="{D4E7D5EF-5571-4BAB-95F2-B864A757996C}" destId="{CEDDBDE9-6EDA-4B6C-B044-D407A7A63E23}" srcOrd="0" destOrd="0" presId="urn:microsoft.com/office/officeart/2005/8/layout/hProcess9"/>
    <dgm:cxn modelId="{892BA3DD-CDEB-4158-BF24-939A593310E3}" type="presOf" srcId="{70A555AA-50B9-4563-AB33-EEEDF1626305}" destId="{7DADC0FD-E155-42F7-AE6D-93847955FC73}" srcOrd="0" destOrd="1" presId="urn:microsoft.com/office/officeart/2005/8/layout/hProcess9"/>
    <dgm:cxn modelId="{F8B4AA66-DDC5-443F-8B92-ADC450B70B66}" srcId="{D4E7D5EF-5571-4BAB-95F2-B864A757996C}" destId="{8E3A14C0-8421-44D9-89BD-6EAD09111A80}" srcOrd="4" destOrd="0" parTransId="{B0122248-D29E-4C7C-999F-E7D93CFB7DDF}" sibTransId="{92D693F5-DEB3-4D45-9F69-CBCAE60CC1D6}"/>
    <dgm:cxn modelId="{090F632F-E393-4ADF-8EBF-98D5297EA298}" srcId="{8E3A14C0-8421-44D9-89BD-6EAD09111A80}" destId="{2150D0D8-BCE6-4AEF-A101-7C76FB799D41}" srcOrd="1" destOrd="0" parTransId="{9BD23B1C-EE09-42BB-92D5-36860DBC7F37}" sibTransId="{3A5D3987-2A75-4274-AE08-A37C136AD4FE}"/>
    <dgm:cxn modelId="{BCFADBC9-65D4-45EE-8F10-8D68ACCCBB1E}" type="presOf" srcId="{A60A6E6B-45CD-411B-8060-930D3985C624}" destId="{AED4DA5F-27A2-40ED-9637-4A49ECAC8A01}" srcOrd="0" destOrd="1" presId="urn:microsoft.com/office/officeart/2005/8/layout/hProcess9"/>
    <dgm:cxn modelId="{7E6F2CED-5FF4-4BDD-8AF7-BD6A9B77B6C0}" srcId="{D4E7D5EF-5571-4BAB-95F2-B864A757996C}" destId="{4D2318AF-962A-4D98-BFA5-D0C9A1FF2A85}" srcOrd="2" destOrd="0" parTransId="{F1F8D646-167E-4830-91DE-0FE0517BC85F}" sibTransId="{03693C15-4E8D-4B98-A5C5-EE24FDA2B5BF}"/>
    <dgm:cxn modelId="{C9767031-457D-41E5-80E5-AB4DC99BA4BA}" srcId="{8E3A14C0-8421-44D9-89BD-6EAD09111A80}" destId="{9F3EC429-7C10-47AB-8BEB-6F968C88ED97}" srcOrd="0" destOrd="0" parTransId="{48BC4E1B-3187-4B6B-BA72-103BB12927C7}" sibTransId="{0115989D-9EFA-4180-96FD-DB691CDA87B6}"/>
    <dgm:cxn modelId="{BA3F837F-3D16-458C-AE78-28AF1BF55FA9}" type="presOf" srcId="{75A33AC4-E9F5-4675-8358-2EFBE164978E}" destId="{AED4DA5F-27A2-40ED-9637-4A49ECAC8A01}" srcOrd="0" destOrd="0" presId="urn:microsoft.com/office/officeart/2005/8/layout/hProcess9"/>
    <dgm:cxn modelId="{E79B768F-D841-4134-8705-8493D8CC6FEE}" type="presOf" srcId="{CFCEA50C-9627-4718-B8A5-97620A4D4CE4}" destId="{3F75A062-04FA-469F-ACBF-4FAD6D7EF95E}" srcOrd="0" destOrd="1" presId="urn:microsoft.com/office/officeart/2005/8/layout/hProcess9"/>
    <dgm:cxn modelId="{4F9B9E48-7524-431D-BD70-C61F4CFCBC05}" srcId="{D4E7D5EF-5571-4BAB-95F2-B864A757996C}" destId="{53F09F83-5A4B-4A6E-9596-1C27BBAD0028}" srcOrd="0" destOrd="0" parTransId="{86EB278D-82E9-40DB-927F-7C4E809FC96A}" sibTransId="{A5335ED5-6BAA-44A9-9F47-CE5D82FD6972}"/>
    <dgm:cxn modelId="{253D7DA3-09A9-4C0B-A90C-DD1B0841903B}" type="presOf" srcId="{8E3A14C0-8421-44D9-89BD-6EAD09111A80}" destId="{55CD854E-5203-4D0D-A48C-4651A363F71F}" srcOrd="0" destOrd="0" presId="urn:microsoft.com/office/officeart/2005/8/layout/hProcess9"/>
    <dgm:cxn modelId="{852A3EC9-8F28-48B5-9443-B108D3D35C79}" type="presOf" srcId="{38A14924-8FEF-48C4-ACCF-07E5424F76B7}" destId="{AED4DA5F-27A2-40ED-9637-4A49ECAC8A01}" srcOrd="0" destOrd="2" presId="urn:microsoft.com/office/officeart/2005/8/layout/hProcess9"/>
    <dgm:cxn modelId="{D3A53D26-AA4F-4264-84A2-DC04319BF79D}" srcId="{D4E7D5EF-5571-4BAB-95F2-B864A757996C}" destId="{75A33AC4-E9F5-4675-8358-2EFBE164978E}" srcOrd="3" destOrd="0" parTransId="{C4B765C3-CCE0-4FE7-8E2D-576A58B717CB}" sibTransId="{F96884BF-E202-44CB-82B1-BB42B7D46159}"/>
    <dgm:cxn modelId="{E36D2FA4-CC40-4BB8-9AF6-24A7325220F7}" srcId="{B5C0D388-EEEC-43C7-BC94-2094F0BBD32D}" destId="{91C845B7-E452-4F0E-81D4-C887DE80FC2F}" srcOrd="1" destOrd="0" parTransId="{7A982746-973F-4BB7-9B0D-7B57385BD838}" sibTransId="{9110CE33-8397-464B-B34B-7A6094D68C63}"/>
    <dgm:cxn modelId="{6C961FB0-F8D0-4608-A072-00751F1D3024}" srcId="{8C8FC10C-B8AD-4D3F-827B-A036878378EB}" destId="{C46D70E2-BD99-46FE-A792-64A2CB02CCEA}" srcOrd="2" destOrd="0" parTransId="{478CE24B-D621-4308-83BA-57586EB78186}" sibTransId="{48F8F72C-BEE7-4286-BBC5-6F1A65744688}"/>
    <dgm:cxn modelId="{6E11FD4A-F8E0-4380-A184-EE3711E02558}" srcId="{4D2318AF-962A-4D98-BFA5-D0C9A1FF2A85}" destId="{0486B2CA-8F31-45A5-B5D6-B9B618AA1C24}" srcOrd="0" destOrd="0" parTransId="{FC007FAB-E77F-43F2-A3D3-C6F3AB8AFDEA}" sibTransId="{0CCD2564-333E-4787-B76B-725A98AD2F6D}"/>
    <dgm:cxn modelId="{75E356B8-E459-4BA7-A2E5-659F762FD263}" type="presOf" srcId="{9F3EC429-7C10-47AB-8BEB-6F968C88ED97}" destId="{55CD854E-5203-4D0D-A48C-4651A363F71F}" srcOrd="0" destOrd="1" presId="urn:microsoft.com/office/officeart/2005/8/layout/hProcess9"/>
    <dgm:cxn modelId="{6372CDD5-872D-4DB0-B31A-0F2BC800ADC3}" type="presOf" srcId="{91C845B7-E452-4F0E-81D4-C887DE80FC2F}" destId="{3F75A062-04FA-469F-ACBF-4FAD6D7EF95E}" srcOrd="0" destOrd="2" presId="urn:microsoft.com/office/officeart/2005/8/layout/hProcess9"/>
    <dgm:cxn modelId="{F1689DB8-361C-488E-9420-0A2EF9E9268F}" type="presOf" srcId="{B87925A2-FE98-4079-97D2-09E59C0DCECB}" destId="{CB56FDDF-E3FE-46BD-B0E5-22DB60968E07}" srcOrd="0" destOrd="1" presId="urn:microsoft.com/office/officeart/2005/8/layout/hProcess9"/>
    <dgm:cxn modelId="{968FB800-4D4E-4324-8598-D300DCAD93CB}" type="presParOf" srcId="{CEDDBDE9-6EDA-4B6C-B044-D407A7A63E23}" destId="{6E2ED4D5-57A2-4EAD-A45D-F50AFB685477}" srcOrd="0" destOrd="0" presId="urn:microsoft.com/office/officeart/2005/8/layout/hProcess9"/>
    <dgm:cxn modelId="{D58FFE66-76C8-4EF6-AA07-88B8A94A9A31}" type="presParOf" srcId="{CEDDBDE9-6EDA-4B6C-B044-D407A7A63E23}" destId="{B4A9C001-9C1A-498B-95B6-47837FFC80DF}" srcOrd="1" destOrd="0" presId="urn:microsoft.com/office/officeart/2005/8/layout/hProcess9"/>
    <dgm:cxn modelId="{91CA0AEB-BDEF-4C4D-BB41-8A7739F2889E}" type="presParOf" srcId="{B4A9C001-9C1A-498B-95B6-47837FFC80DF}" destId="{CB56FDDF-E3FE-46BD-B0E5-22DB60968E07}" srcOrd="0" destOrd="0" presId="urn:microsoft.com/office/officeart/2005/8/layout/hProcess9"/>
    <dgm:cxn modelId="{EF9A9BAB-E354-4E4E-81FC-163BF3CC41CF}" type="presParOf" srcId="{B4A9C001-9C1A-498B-95B6-47837FFC80DF}" destId="{B1520F29-852B-4511-8A18-17E40DBE81A3}" srcOrd="1" destOrd="0" presId="urn:microsoft.com/office/officeart/2005/8/layout/hProcess9"/>
    <dgm:cxn modelId="{258A46CD-1D61-406A-A005-083E874E3EDC}" type="presParOf" srcId="{B4A9C001-9C1A-498B-95B6-47837FFC80DF}" destId="{3F75A062-04FA-469F-ACBF-4FAD6D7EF95E}" srcOrd="2" destOrd="0" presId="urn:microsoft.com/office/officeart/2005/8/layout/hProcess9"/>
    <dgm:cxn modelId="{14956720-06A1-46E5-A98E-032AAEEA1B19}" type="presParOf" srcId="{B4A9C001-9C1A-498B-95B6-47837FFC80DF}" destId="{ACE619D4-6CA7-4708-86D5-582F7CCF1585}" srcOrd="3" destOrd="0" presId="urn:microsoft.com/office/officeart/2005/8/layout/hProcess9"/>
    <dgm:cxn modelId="{38C91E5B-C582-45B6-BF35-169B9383E11E}" type="presParOf" srcId="{B4A9C001-9C1A-498B-95B6-47837FFC80DF}" destId="{31840EA2-D584-44D1-954B-07C4A7529977}" srcOrd="4" destOrd="0" presId="urn:microsoft.com/office/officeart/2005/8/layout/hProcess9"/>
    <dgm:cxn modelId="{584A33CC-FF56-4859-AAE2-F3F5E766C3CB}" type="presParOf" srcId="{B4A9C001-9C1A-498B-95B6-47837FFC80DF}" destId="{0E614698-7D99-49FB-9F5B-07C18263A009}" srcOrd="5" destOrd="0" presId="urn:microsoft.com/office/officeart/2005/8/layout/hProcess9"/>
    <dgm:cxn modelId="{1400E74A-9F21-494D-BA1F-0BE2D3B2E1C8}" type="presParOf" srcId="{B4A9C001-9C1A-498B-95B6-47837FFC80DF}" destId="{AED4DA5F-27A2-40ED-9637-4A49ECAC8A01}" srcOrd="6" destOrd="0" presId="urn:microsoft.com/office/officeart/2005/8/layout/hProcess9"/>
    <dgm:cxn modelId="{18C4366C-D69B-427F-8054-B7CDEB70003C}" type="presParOf" srcId="{B4A9C001-9C1A-498B-95B6-47837FFC80DF}" destId="{9AD9A98E-A2F0-42F9-907B-400BD5E84E11}" srcOrd="7" destOrd="0" presId="urn:microsoft.com/office/officeart/2005/8/layout/hProcess9"/>
    <dgm:cxn modelId="{EAC84F53-2AAE-45DC-A186-90357FB2757F}" type="presParOf" srcId="{B4A9C001-9C1A-498B-95B6-47837FFC80DF}" destId="{55CD854E-5203-4D0D-A48C-4651A363F71F}" srcOrd="8" destOrd="0" presId="urn:microsoft.com/office/officeart/2005/8/layout/hProcess9"/>
    <dgm:cxn modelId="{B1B81FC9-3D5D-4652-860B-94571E051328}" type="presParOf" srcId="{B4A9C001-9C1A-498B-95B6-47837FFC80DF}" destId="{061E6217-D347-4224-90B6-6926AF4C42E9}" srcOrd="9" destOrd="0" presId="urn:microsoft.com/office/officeart/2005/8/layout/hProcess9"/>
    <dgm:cxn modelId="{3D60FC86-0048-4418-A71E-2007CD4B4F24}" type="presParOf" srcId="{B4A9C001-9C1A-498B-95B6-47837FFC80DF}" destId="{7DADC0FD-E155-42F7-AE6D-93847955FC7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8BEB07-D63C-45A1-BEA9-9AA8C2AD52A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11A2177-9FB6-4CC4-9A48-39C82E59AF81}">
      <dgm:prSet phldrT="[Text]"/>
      <dgm:spPr/>
      <dgm:t>
        <a:bodyPr/>
        <a:lstStyle/>
        <a:p>
          <a:r>
            <a:rPr lang="en-US" dirty="0"/>
            <a:t>Gain knowledge about how statewide early childhood outcomes data are collected and reported</a:t>
          </a:r>
        </a:p>
      </dgm:t>
    </dgm:pt>
    <dgm:pt modelId="{8CD720FF-FAC4-4B74-9483-50E153DEA47F}" type="parTrans" cxnId="{4A71ECC0-F23E-4710-8CC8-552DAD9C5B81}">
      <dgm:prSet/>
      <dgm:spPr/>
      <dgm:t>
        <a:bodyPr/>
        <a:lstStyle/>
        <a:p>
          <a:endParaRPr lang="en-US"/>
        </a:p>
      </dgm:t>
    </dgm:pt>
    <dgm:pt modelId="{328F4F01-F8CC-4CD6-B0CB-3DFA321F4F70}" type="sibTrans" cxnId="{4A71ECC0-F23E-4710-8CC8-552DAD9C5B81}">
      <dgm:prSet/>
      <dgm:spPr/>
      <dgm:t>
        <a:bodyPr/>
        <a:lstStyle/>
        <a:p>
          <a:endParaRPr lang="en-US"/>
        </a:p>
      </dgm:t>
    </dgm:pt>
    <dgm:pt modelId="{8272C200-26A2-45F2-AC69-964604E66EC1}">
      <dgm:prSet phldrT="[Text]"/>
      <dgm:spPr/>
      <dgm:t>
        <a:bodyPr/>
        <a:lstStyle/>
        <a:p>
          <a:r>
            <a:rPr lang="en-US" dirty="0"/>
            <a:t>Learn about critical questions that can drive early childhood outcomes data analysis and use</a:t>
          </a:r>
        </a:p>
      </dgm:t>
    </dgm:pt>
    <dgm:pt modelId="{4AA8EF67-BFF4-46E6-8905-C19E7012027C}" type="parTrans" cxnId="{0BFE89E6-7B5E-4395-B881-A245324C1622}">
      <dgm:prSet/>
      <dgm:spPr/>
      <dgm:t>
        <a:bodyPr/>
        <a:lstStyle/>
        <a:p>
          <a:endParaRPr lang="en-US"/>
        </a:p>
      </dgm:t>
    </dgm:pt>
    <dgm:pt modelId="{6ED3B3FE-10A4-4F88-B6E3-4C16DAC78D99}" type="sibTrans" cxnId="{0BFE89E6-7B5E-4395-B881-A245324C1622}">
      <dgm:prSet/>
      <dgm:spPr/>
      <dgm:t>
        <a:bodyPr/>
        <a:lstStyle/>
        <a:p>
          <a:endParaRPr lang="en-US"/>
        </a:p>
      </dgm:t>
    </dgm:pt>
    <dgm:pt modelId="{DF3335C6-8AE7-4BF0-AB45-A3477F60EBDF}">
      <dgm:prSet phldrT="[Text]"/>
      <dgm:spPr/>
      <dgm:t>
        <a:bodyPr/>
        <a:lstStyle/>
        <a:p>
          <a:r>
            <a:rPr lang="en-US" dirty="0"/>
            <a:t>Be better able to use early childhood outcomes data to sustain improved data quality and </a:t>
          </a:r>
          <a:r>
            <a:rPr lang="en-US" dirty="0" smtClean="0"/>
            <a:t>decision-making </a:t>
          </a:r>
          <a:r>
            <a:rPr lang="en-US" dirty="0"/>
            <a:t>at the local level</a:t>
          </a:r>
        </a:p>
      </dgm:t>
    </dgm:pt>
    <dgm:pt modelId="{735EC8D4-1138-4EFB-B385-AA7A5F96F533}" type="parTrans" cxnId="{352FFB23-0AC2-4152-8940-193A56736E46}">
      <dgm:prSet/>
      <dgm:spPr/>
      <dgm:t>
        <a:bodyPr/>
        <a:lstStyle/>
        <a:p>
          <a:endParaRPr lang="en-US"/>
        </a:p>
      </dgm:t>
    </dgm:pt>
    <dgm:pt modelId="{032961C1-422B-46BC-8F34-D470BD94A5CF}" type="sibTrans" cxnId="{352FFB23-0AC2-4152-8940-193A56736E46}">
      <dgm:prSet/>
      <dgm:spPr/>
      <dgm:t>
        <a:bodyPr/>
        <a:lstStyle/>
        <a:p>
          <a:endParaRPr lang="en-US"/>
        </a:p>
      </dgm:t>
    </dgm:pt>
    <dgm:pt modelId="{38304557-EF95-4611-915C-57E8F58E0787}" type="pres">
      <dgm:prSet presAssocID="{398BEB07-D63C-45A1-BEA9-9AA8C2AD52A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56B749F-12FA-4652-B6FA-F8D8C79A8388}" type="pres">
      <dgm:prSet presAssocID="{398BEB07-D63C-45A1-BEA9-9AA8C2AD52A5}" presName="Name1" presStyleCnt="0"/>
      <dgm:spPr/>
    </dgm:pt>
    <dgm:pt modelId="{647D5E15-65A4-4E31-9CF9-E4EACD674136}" type="pres">
      <dgm:prSet presAssocID="{398BEB07-D63C-45A1-BEA9-9AA8C2AD52A5}" presName="cycle" presStyleCnt="0"/>
      <dgm:spPr/>
    </dgm:pt>
    <dgm:pt modelId="{3C4B3AA0-AA7D-436A-B4BA-94C49CB36765}" type="pres">
      <dgm:prSet presAssocID="{398BEB07-D63C-45A1-BEA9-9AA8C2AD52A5}" presName="srcNode" presStyleLbl="node1" presStyleIdx="0" presStyleCnt="3"/>
      <dgm:spPr/>
    </dgm:pt>
    <dgm:pt modelId="{F4B6A5E4-081E-46E0-BCDC-163D73647B1E}" type="pres">
      <dgm:prSet presAssocID="{398BEB07-D63C-45A1-BEA9-9AA8C2AD52A5}" presName="conn" presStyleLbl="parChTrans1D2" presStyleIdx="0" presStyleCnt="1"/>
      <dgm:spPr/>
      <dgm:t>
        <a:bodyPr/>
        <a:lstStyle/>
        <a:p>
          <a:endParaRPr lang="en-US"/>
        </a:p>
      </dgm:t>
    </dgm:pt>
    <dgm:pt modelId="{D1A73131-2041-4755-8851-36FB98120C31}" type="pres">
      <dgm:prSet presAssocID="{398BEB07-D63C-45A1-BEA9-9AA8C2AD52A5}" presName="extraNode" presStyleLbl="node1" presStyleIdx="0" presStyleCnt="3"/>
      <dgm:spPr/>
    </dgm:pt>
    <dgm:pt modelId="{597C7D37-1D43-442F-B940-5078F249883A}" type="pres">
      <dgm:prSet presAssocID="{398BEB07-D63C-45A1-BEA9-9AA8C2AD52A5}" presName="dstNode" presStyleLbl="node1" presStyleIdx="0" presStyleCnt="3"/>
      <dgm:spPr/>
    </dgm:pt>
    <dgm:pt modelId="{CC41E8D2-529A-431E-B19F-7D6AB4A70E28}" type="pres">
      <dgm:prSet presAssocID="{E11A2177-9FB6-4CC4-9A48-39C82E59AF8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EDF0D-AF84-4977-8C8C-B87B82CEE8A4}" type="pres">
      <dgm:prSet presAssocID="{E11A2177-9FB6-4CC4-9A48-39C82E59AF81}" presName="accent_1" presStyleCnt="0"/>
      <dgm:spPr/>
    </dgm:pt>
    <dgm:pt modelId="{5E952A80-B21E-4CAC-8233-B7E2FD3F6941}" type="pres">
      <dgm:prSet presAssocID="{E11A2177-9FB6-4CC4-9A48-39C82E59AF81}" presName="accentRepeatNode" presStyleLbl="solidFgAcc1" presStyleIdx="0" presStyleCnt="3"/>
      <dgm:spPr/>
    </dgm:pt>
    <dgm:pt modelId="{BA4FA5A3-7F30-4689-B032-5D9CBCE3B947}" type="pres">
      <dgm:prSet presAssocID="{8272C200-26A2-45F2-AC69-964604E66EC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7B1D9-2A35-4EED-A574-59BAC77526B6}" type="pres">
      <dgm:prSet presAssocID="{8272C200-26A2-45F2-AC69-964604E66EC1}" presName="accent_2" presStyleCnt="0"/>
      <dgm:spPr/>
    </dgm:pt>
    <dgm:pt modelId="{82D7504F-D896-451A-B7C9-5AE6E7520057}" type="pres">
      <dgm:prSet presAssocID="{8272C200-26A2-45F2-AC69-964604E66EC1}" presName="accentRepeatNode" presStyleLbl="solidFgAcc1" presStyleIdx="1" presStyleCnt="3"/>
      <dgm:spPr/>
    </dgm:pt>
    <dgm:pt modelId="{71BD0D5E-A38A-4875-9C23-31B9CC014E44}" type="pres">
      <dgm:prSet presAssocID="{DF3335C6-8AE7-4BF0-AB45-A3477F60EBD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EECE3-105C-4C3E-B4B1-82CC3145B555}" type="pres">
      <dgm:prSet presAssocID="{DF3335C6-8AE7-4BF0-AB45-A3477F60EBDF}" presName="accent_3" presStyleCnt="0"/>
      <dgm:spPr/>
    </dgm:pt>
    <dgm:pt modelId="{355572F7-0933-4B7E-B96B-4EBCBC5F9FE5}" type="pres">
      <dgm:prSet presAssocID="{DF3335C6-8AE7-4BF0-AB45-A3477F60EBDF}" presName="accentRepeatNode" presStyleLbl="solidFgAcc1" presStyleIdx="2" presStyleCnt="3"/>
      <dgm:spPr/>
    </dgm:pt>
  </dgm:ptLst>
  <dgm:cxnLst>
    <dgm:cxn modelId="{352FFB23-0AC2-4152-8940-193A56736E46}" srcId="{398BEB07-D63C-45A1-BEA9-9AA8C2AD52A5}" destId="{DF3335C6-8AE7-4BF0-AB45-A3477F60EBDF}" srcOrd="2" destOrd="0" parTransId="{735EC8D4-1138-4EFB-B385-AA7A5F96F533}" sibTransId="{032961C1-422B-46BC-8F34-D470BD94A5CF}"/>
    <dgm:cxn modelId="{562A902B-0520-452F-BA9A-27BC1EA0CB9D}" type="presOf" srcId="{8272C200-26A2-45F2-AC69-964604E66EC1}" destId="{BA4FA5A3-7F30-4689-B032-5D9CBCE3B947}" srcOrd="0" destOrd="0" presId="urn:microsoft.com/office/officeart/2008/layout/VerticalCurvedList"/>
    <dgm:cxn modelId="{7DA6C03E-41F6-4CF4-8AEC-E73377C22AF3}" type="presOf" srcId="{328F4F01-F8CC-4CD6-B0CB-3DFA321F4F70}" destId="{F4B6A5E4-081E-46E0-BCDC-163D73647B1E}" srcOrd="0" destOrd="0" presId="urn:microsoft.com/office/officeart/2008/layout/VerticalCurvedList"/>
    <dgm:cxn modelId="{4A71ECC0-F23E-4710-8CC8-552DAD9C5B81}" srcId="{398BEB07-D63C-45A1-BEA9-9AA8C2AD52A5}" destId="{E11A2177-9FB6-4CC4-9A48-39C82E59AF81}" srcOrd="0" destOrd="0" parTransId="{8CD720FF-FAC4-4B74-9483-50E153DEA47F}" sibTransId="{328F4F01-F8CC-4CD6-B0CB-3DFA321F4F70}"/>
    <dgm:cxn modelId="{2B9190A1-B157-4CAB-96F7-A5D6F651669D}" type="presOf" srcId="{398BEB07-D63C-45A1-BEA9-9AA8C2AD52A5}" destId="{38304557-EF95-4611-915C-57E8F58E0787}" srcOrd="0" destOrd="0" presId="urn:microsoft.com/office/officeart/2008/layout/VerticalCurvedList"/>
    <dgm:cxn modelId="{0BFE89E6-7B5E-4395-B881-A245324C1622}" srcId="{398BEB07-D63C-45A1-BEA9-9AA8C2AD52A5}" destId="{8272C200-26A2-45F2-AC69-964604E66EC1}" srcOrd="1" destOrd="0" parTransId="{4AA8EF67-BFF4-46E6-8905-C19E7012027C}" sibTransId="{6ED3B3FE-10A4-4F88-B6E3-4C16DAC78D99}"/>
    <dgm:cxn modelId="{C6E1919B-0336-4B54-8695-77E783789E5F}" type="presOf" srcId="{E11A2177-9FB6-4CC4-9A48-39C82E59AF81}" destId="{CC41E8D2-529A-431E-B19F-7D6AB4A70E28}" srcOrd="0" destOrd="0" presId="urn:microsoft.com/office/officeart/2008/layout/VerticalCurvedList"/>
    <dgm:cxn modelId="{25200513-C737-47BF-9985-32F5E3288A12}" type="presOf" srcId="{DF3335C6-8AE7-4BF0-AB45-A3477F60EBDF}" destId="{71BD0D5E-A38A-4875-9C23-31B9CC014E44}" srcOrd="0" destOrd="0" presId="urn:microsoft.com/office/officeart/2008/layout/VerticalCurvedList"/>
    <dgm:cxn modelId="{30DFF9FF-FF04-454A-A7B1-2509CECE28D5}" type="presParOf" srcId="{38304557-EF95-4611-915C-57E8F58E0787}" destId="{056B749F-12FA-4652-B6FA-F8D8C79A8388}" srcOrd="0" destOrd="0" presId="urn:microsoft.com/office/officeart/2008/layout/VerticalCurvedList"/>
    <dgm:cxn modelId="{BA9237A3-7B8C-4DD5-AE96-108489F90E89}" type="presParOf" srcId="{056B749F-12FA-4652-B6FA-F8D8C79A8388}" destId="{647D5E15-65A4-4E31-9CF9-E4EACD674136}" srcOrd="0" destOrd="0" presId="urn:microsoft.com/office/officeart/2008/layout/VerticalCurvedList"/>
    <dgm:cxn modelId="{FCBAADB8-F64D-4FF6-93C8-B33FD0855F55}" type="presParOf" srcId="{647D5E15-65A4-4E31-9CF9-E4EACD674136}" destId="{3C4B3AA0-AA7D-436A-B4BA-94C49CB36765}" srcOrd="0" destOrd="0" presId="urn:microsoft.com/office/officeart/2008/layout/VerticalCurvedList"/>
    <dgm:cxn modelId="{28E9378D-8583-497F-97BE-06D138D193F4}" type="presParOf" srcId="{647D5E15-65A4-4E31-9CF9-E4EACD674136}" destId="{F4B6A5E4-081E-46E0-BCDC-163D73647B1E}" srcOrd="1" destOrd="0" presId="urn:microsoft.com/office/officeart/2008/layout/VerticalCurvedList"/>
    <dgm:cxn modelId="{0B72BE75-EB95-4313-9243-335942EA82BC}" type="presParOf" srcId="{647D5E15-65A4-4E31-9CF9-E4EACD674136}" destId="{D1A73131-2041-4755-8851-36FB98120C31}" srcOrd="2" destOrd="0" presId="urn:microsoft.com/office/officeart/2008/layout/VerticalCurvedList"/>
    <dgm:cxn modelId="{11044E35-CC80-46E9-B781-5DA9D2D36EB8}" type="presParOf" srcId="{647D5E15-65A4-4E31-9CF9-E4EACD674136}" destId="{597C7D37-1D43-442F-B940-5078F249883A}" srcOrd="3" destOrd="0" presId="urn:microsoft.com/office/officeart/2008/layout/VerticalCurvedList"/>
    <dgm:cxn modelId="{F66F5B60-FB0A-421F-A56B-79AD0413250B}" type="presParOf" srcId="{056B749F-12FA-4652-B6FA-F8D8C79A8388}" destId="{CC41E8D2-529A-431E-B19F-7D6AB4A70E28}" srcOrd="1" destOrd="0" presId="urn:microsoft.com/office/officeart/2008/layout/VerticalCurvedList"/>
    <dgm:cxn modelId="{8A89FC5D-D44E-4EC8-A266-88580ADB296A}" type="presParOf" srcId="{056B749F-12FA-4652-B6FA-F8D8C79A8388}" destId="{BF7EDF0D-AF84-4977-8C8C-B87B82CEE8A4}" srcOrd="2" destOrd="0" presId="urn:microsoft.com/office/officeart/2008/layout/VerticalCurvedList"/>
    <dgm:cxn modelId="{F4262429-43AA-44C3-B56B-BB4AC086EF4A}" type="presParOf" srcId="{BF7EDF0D-AF84-4977-8C8C-B87B82CEE8A4}" destId="{5E952A80-B21E-4CAC-8233-B7E2FD3F6941}" srcOrd="0" destOrd="0" presId="urn:microsoft.com/office/officeart/2008/layout/VerticalCurvedList"/>
    <dgm:cxn modelId="{80D2A92E-2AEE-4B30-8FD4-9DF076F1081F}" type="presParOf" srcId="{056B749F-12FA-4652-B6FA-F8D8C79A8388}" destId="{BA4FA5A3-7F30-4689-B032-5D9CBCE3B947}" srcOrd="3" destOrd="0" presId="urn:microsoft.com/office/officeart/2008/layout/VerticalCurvedList"/>
    <dgm:cxn modelId="{5ACF7975-4DBB-4728-8488-6F4180494386}" type="presParOf" srcId="{056B749F-12FA-4652-B6FA-F8D8C79A8388}" destId="{28D7B1D9-2A35-4EED-A574-59BAC77526B6}" srcOrd="4" destOrd="0" presId="urn:microsoft.com/office/officeart/2008/layout/VerticalCurvedList"/>
    <dgm:cxn modelId="{FA60D101-528F-41A1-BDE0-C51237DEF254}" type="presParOf" srcId="{28D7B1D9-2A35-4EED-A574-59BAC77526B6}" destId="{82D7504F-D896-451A-B7C9-5AE6E7520057}" srcOrd="0" destOrd="0" presId="urn:microsoft.com/office/officeart/2008/layout/VerticalCurvedList"/>
    <dgm:cxn modelId="{E5C9BDCB-B7F7-4431-860F-F7DD98BBDECF}" type="presParOf" srcId="{056B749F-12FA-4652-B6FA-F8D8C79A8388}" destId="{71BD0D5E-A38A-4875-9C23-31B9CC014E44}" srcOrd="5" destOrd="0" presId="urn:microsoft.com/office/officeart/2008/layout/VerticalCurvedList"/>
    <dgm:cxn modelId="{375E1568-82B7-494D-A1AB-CD12F2342B63}" type="presParOf" srcId="{056B749F-12FA-4652-B6FA-F8D8C79A8388}" destId="{317EECE3-105C-4C3E-B4B1-82CC3145B555}" srcOrd="6" destOrd="0" presId="urn:microsoft.com/office/officeart/2008/layout/VerticalCurvedList"/>
    <dgm:cxn modelId="{C3E062F4-B205-4B03-B6E7-C11234FAB081}" type="presParOf" srcId="{317EECE3-105C-4C3E-B4B1-82CC3145B555}" destId="{355572F7-0933-4B7E-B96B-4EBCBC5F9F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ED4D5-57A2-4EAD-A45D-F50AFB685477}">
      <dsp:nvSpPr>
        <dsp:cNvPr id="0" name=""/>
        <dsp:cNvSpPr/>
      </dsp:nvSpPr>
      <dsp:spPr>
        <a:xfrm>
          <a:off x="897710" y="0"/>
          <a:ext cx="10174050" cy="499320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6FDDF-E3FE-46BD-B0E5-22DB60968E07}">
      <dsp:nvSpPr>
        <dsp:cNvPr id="0" name=""/>
        <dsp:cNvSpPr/>
      </dsp:nvSpPr>
      <dsp:spPr>
        <a:xfrm>
          <a:off x="0" y="1497960"/>
          <a:ext cx="1751587" cy="1997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2013</a:t>
          </a:r>
          <a:endParaRPr lang="en-US" sz="2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/>
            <a:t>ECO </a:t>
          </a:r>
          <a:r>
            <a:rPr lang="en-US" sz="1700" kern="1200" baseline="0" dirty="0" smtClean="0"/>
            <a:t>IEP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Compiled Field Notes</a:t>
          </a:r>
          <a:endParaRPr lang="en-US" sz="1700" kern="1200" baseline="0" dirty="0"/>
        </a:p>
      </dsp:txBody>
      <dsp:txXfrm>
        <a:off x="85505" y="1583465"/>
        <a:ext cx="1580577" cy="1826270"/>
      </dsp:txXfrm>
    </dsp:sp>
    <dsp:sp modelId="{3F75A062-04FA-469F-ACBF-4FAD6D7EF95E}">
      <dsp:nvSpPr>
        <dsp:cNvPr id="0" name=""/>
        <dsp:cNvSpPr/>
      </dsp:nvSpPr>
      <dsp:spPr>
        <a:xfrm>
          <a:off x="2043664" y="1497960"/>
          <a:ext cx="1751587" cy="1997280"/>
        </a:xfrm>
        <a:prstGeom prst="roundRect">
          <a:avLst/>
        </a:prstGeom>
        <a:solidFill>
          <a:schemeClr val="accent5">
            <a:hueOff val="-3408291"/>
            <a:satOff val="5867"/>
            <a:lumOff val="3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2014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/>
            <a:t>Poor Data </a:t>
          </a:r>
          <a:r>
            <a:rPr lang="en-US" sz="1700" kern="1200" baseline="0" dirty="0" smtClean="0"/>
            <a:t>Quality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Universal </a:t>
          </a:r>
          <a:r>
            <a:rPr lang="en-US" sz="1700" kern="1200" baseline="0" dirty="0" err="1" smtClean="0"/>
            <a:t>PreK</a:t>
          </a:r>
          <a:endParaRPr lang="en-US" sz="1700" kern="1200" baseline="0" dirty="0"/>
        </a:p>
      </dsp:txBody>
      <dsp:txXfrm>
        <a:off x="2129169" y="1583465"/>
        <a:ext cx="1580577" cy="1826270"/>
      </dsp:txXfrm>
    </dsp:sp>
    <dsp:sp modelId="{31840EA2-D584-44D1-954B-07C4A7529977}">
      <dsp:nvSpPr>
        <dsp:cNvPr id="0" name=""/>
        <dsp:cNvSpPr/>
      </dsp:nvSpPr>
      <dsp:spPr>
        <a:xfrm>
          <a:off x="4087182" y="1497960"/>
          <a:ext cx="1751587" cy="1997280"/>
        </a:xfrm>
        <a:prstGeom prst="roundRect">
          <a:avLst/>
        </a:prstGeom>
        <a:solidFill>
          <a:schemeClr val="accent5">
            <a:hueOff val="-6816582"/>
            <a:satOff val="11734"/>
            <a:lumOff val="6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DaSy/ECTA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619 Survey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Self-Assessment</a:t>
          </a:r>
          <a:endParaRPr lang="en-US" sz="1700" kern="1200" dirty="0"/>
        </a:p>
      </dsp:txBody>
      <dsp:txXfrm>
        <a:off x="4172687" y="1583465"/>
        <a:ext cx="1580577" cy="1826270"/>
      </dsp:txXfrm>
    </dsp:sp>
    <dsp:sp modelId="{AED4DA5F-27A2-40ED-9637-4A49ECAC8A01}">
      <dsp:nvSpPr>
        <dsp:cNvPr id="0" name=""/>
        <dsp:cNvSpPr/>
      </dsp:nvSpPr>
      <dsp:spPr>
        <a:xfrm>
          <a:off x="6130701" y="1497960"/>
          <a:ext cx="1751587" cy="1997280"/>
        </a:xfrm>
        <a:prstGeom prst="roundRect">
          <a:avLst/>
        </a:prstGeom>
        <a:solidFill>
          <a:schemeClr val="accent5">
            <a:hueOff val="-10224873"/>
            <a:satOff val="17602"/>
            <a:lumOff val="10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/>
            <a:t>Practices </a:t>
          </a:r>
          <a:r>
            <a:rPr lang="en-US" sz="1700" kern="1200" baseline="0" dirty="0" smtClean="0"/>
            <a:t>&amp; Procedures  </a:t>
          </a:r>
          <a:r>
            <a:rPr lang="en-US" sz="1700" kern="1200" baseline="0" dirty="0"/>
            <a:t>Manual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/>
            <a:t>Training </a:t>
          </a:r>
          <a:r>
            <a:rPr lang="en-US" sz="1700" kern="1200" baseline="0" dirty="0" smtClean="0"/>
            <a:t>&amp; </a:t>
          </a:r>
          <a:r>
            <a:rPr lang="en-US" sz="1700" kern="1200" baseline="0" dirty="0"/>
            <a:t>TA</a:t>
          </a:r>
        </a:p>
      </dsp:txBody>
      <dsp:txXfrm>
        <a:off x="6216206" y="1583465"/>
        <a:ext cx="1580577" cy="1826270"/>
      </dsp:txXfrm>
    </dsp:sp>
    <dsp:sp modelId="{55CD854E-5203-4D0D-A48C-4651A363F71F}">
      <dsp:nvSpPr>
        <dsp:cNvPr id="0" name=""/>
        <dsp:cNvSpPr/>
      </dsp:nvSpPr>
      <dsp:spPr>
        <a:xfrm>
          <a:off x="8174219" y="1497960"/>
          <a:ext cx="1751587" cy="1997280"/>
        </a:xfrm>
        <a:prstGeom prst="roundRect">
          <a:avLst/>
        </a:prstGeom>
        <a:solidFill>
          <a:schemeClr val="accent5">
            <a:hueOff val="-13633163"/>
            <a:satOff val="23469"/>
            <a:lumOff val="138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2017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/>
            <a:t>Data Quality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Self-Assessment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Data Days Events</a:t>
          </a:r>
          <a:endParaRPr lang="en-US" sz="1700" kern="1200" baseline="0" dirty="0"/>
        </a:p>
      </dsp:txBody>
      <dsp:txXfrm>
        <a:off x="8259724" y="1583465"/>
        <a:ext cx="1580577" cy="1826270"/>
      </dsp:txXfrm>
    </dsp:sp>
    <dsp:sp modelId="{7DADC0FD-E155-42F7-AE6D-93847955FC73}">
      <dsp:nvSpPr>
        <dsp:cNvPr id="0" name=""/>
        <dsp:cNvSpPr/>
      </dsp:nvSpPr>
      <dsp:spPr>
        <a:xfrm>
          <a:off x="10217737" y="1497960"/>
          <a:ext cx="1751587" cy="1997280"/>
        </a:xfrm>
        <a:prstGeom prst="roundRect">
          <a:avLst/>
        </a:prstGeom>
        <a:solidFill>
          <a:schemeClr val="accent5">
            <a:hueOff val="-17041454"/>
            <a:satOff val="29336"/>
            <a:lumOff val="17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2018/19</a:t>
          </a:r>
          <a:endParaRPr lang="en-US" sz="2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On-going Training &amp; TA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baseline="0" dirty="0" smtClean="0"/>
            <a:t>Online COS Module</a:t>
          </a:r>
          <a:endParaRPr lang="en-US" sz="1700" kern="1200" baseline="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baseline="0" dirty="0"/>
        </a:p>
      </dsp:txBody>
      <dsp:txXfrm>
        <a:off x="10303242" y="1583465"/>
        <a:ext cx="1580577" cy="1826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6A5E4-081E-46E0-BCDC-163D73647B1E}">
      <dsp:nvSpPr>
        <dsp:cNvPr id="0" name=""/>
        <dsp:cNvSpPr/>
      </dsp:nvSpPr>
      <dsp:spPr>
        <a:xfrm>
          <a:off x="-5231712" y="-801340"/>
          <a:ext cx="6230243" cy="6230243"/>
        </a:xfrm>
        <a:prstGeom prst="blockArc">
          <a:avLst>
            <a:gd name="adj1" fmla="val 18900000"/>
            <a:gd name="adj2" fmla="val 2700000"/>
            <a:gd name="adj3" fmla="val 347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1E8D2-529A-431E-B19F-7D6AB4A70E28}">
      <dsp:nvSpPr>
        <dsp:cNvPr id="0" name=""/>
        <dsp:cNvSpPr/>
      </dsp:nvSpPr>
      <dsp:spPr>
        <a:xfrm>
          <a:off x="642305" y="462756"/>
          <a:ext cx="10299972" cy="9255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462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Gain knowledge about how statewide early childhood outcomes data are collected and reported</a:t>
          </a:r>
        </a:p>
      </dsp:txBody>
      <dsp:txXfrm>
        <a:off x="642305" y="462756"/>
        <a:ext cx="10299972" cy="925512"/>
      </dsp:txXfrm>
    </dsp:sp>
    <dsp:sp modelId="{5E952A80-B21E-4CAC-8233-B7E2FD3F6941}">
      <dsp:nvSpPr>
        <dsp:cNvPr id="0" name=""/>
        <dsp:cNvSpPr/>
      </dsp:nvSpPr>
      <dsp:spPr>
        <a:xfrm>
          <a:off x="63860" y="347067"/>
          <a:ext cx="1156890" cy="1156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4FA5A3-7F30-4689-B032-5D9CBCE3B947}">
      <dsp:nvSpPr>
        <dsp:cNvPr id="0" name=""/>
        <dsp:cNvSpPr/>
      </dsp:nvSpPr>
      <dsp:spPr>
        <a:xfrm>
          <a:off x="978729" y="1851024"/>
          <a:ext cx="9963548" cy="925512"/>
        </a:xfrm>
        <a:prstGeom prst="rect">
          <a:avLst/>
        </a:prstGeom>
        <a:gradFill rotWithShape="0">
          <a:gsLst>
            <a:gs pos="0">
              <a:schemeClr val="accent2">
                <a:hueOff val="3416510"/>
                <a:satOff val="16131"/>
                <a:lumOff val="-411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3416510"/>
                <a:satOff val="16131"/>
                <a:lumOff val="-411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3416510"/>
                <a:satOff val="16131"/>
                <a:lumOff val="-411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462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Learn about critical questions that can drive early childhood outcomes data analysis and use</a:t>
          </a:r>
        </a:p>
      </dsp:txBody>
      <dsp:txXfrm>
        <a:off x="978729" y="1851024"/>
        <a:ext cx="9963548" cy="925512"/>
      </dsp:txXfrm>
    </dsp:sp>
    <dsp:sp modelId="{82D7504F-D896-451A-B7C9-5AE6E7520057}">
      <dsp:nvSpPr>
        <dsp:cNvPr id="0" name=""/>
        <dsp:cNvSpPr/>
      </dsp:nvSpPr>
      <dsp:spPr>
        <a:xfrm>
          <a:off x="400284" y="1735335"/>
          <a:ext cx="1156890" cy="1156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416510"/>
              <a:satOff val="16131"/>
              <a:lumOff val="-41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BD0D5E-A38A-4875-9C23-31B9CC014E44}">
      <dsp:nvSpPr>
        <dsp:cNvPr id="0" name=""/>
        <dsp:cNvSpPr/>
      </dsp:nvSpPr>
      <dsp:spPr>
        <a:xfrm>
          <a:off x="642305" y="3239293"/>
          <a:ext cx="10299972" cy="925512"/>
        </a:xfrm>
        <a:prstGeom prst="rect">
          <a:avLst/>
        </a:prstGeom>
        <a:gradFill rotWithShape="0">
          <a:gsLst>
            <a:gs pos="0">
              <a:schemeClr val="accent2">
                <a:hueOff val="6833019"/>
                <a:satOff val="32262"/>
                <a:lumOff val="-823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6833019"/>
                <a:satOff val="32262"/>
                <a:lumOff val="-823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6833019"/>
                <a:satOff val="32262"/>
                <a:lumOff val="-823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>
          <a:outerShdw blurRad="50800" dist="50800" dir="5400000" sx="96000" sy="96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1080000"/>
          </a:lightRig>
        </a:scene3d>
        <a:sp3d>
          <a:bevelT w="381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462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Be better able to use early childhood outcomes data to sustain improved data quality and </a:t>
          </a:r>
          <a:r>
            <a:rPr lang="en-US" sz="2700" kern="1200" dirty="0" smtClean="0"/>
            <a:t>decision-making </a:t>
          </a:r>
          <a:r>
            <a:rPr lang="en-US" sz="2700" kern="1200" dirty="0"/>
            <a:t>at the local level</a:t>
          </a:r>
        </a:p>
      </dsp:txBody>
      <dsp:txXfrm>
        <a:off x="642305" y="3239293"/>
        <a:ext cx="10299972" cy="925512"/>
      </dsp:txXfrm>
    </dsp:sp>
    <dsp:sp modelId="{355572F7-0933-4B7E-B96B-4EBCBC5F9FE5}">
      <dsp:nvSpPr>
        <dsp:cNvPr id="0" name=""/>
        <dsp:cNvSpPr/>
      </dsp:nvSpPr>
      <dsp:spPr>
        <a:xfrm>
          <a:off x="63860" y="3123604"/>
          <a:ext cx="1156890" cy="11568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833019"/>
              <a:satOff val="32262"/>
              <a:lumOff val="-82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0.05025</cdr:x>
      <cdr:y>0.20501</cdr:y>
    </cdr:from>
    <cdr:to>
      <cdr:x>0.31979</cdr:x>
      <cdr:y>0.31952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630B61-15AB-45CC-97B7-63B7646FD8CE}"/>
            </a:ext>
          </a:extLst>
        </cdr:cNvPr>
        <cdr:cNvSpPr txBox="1"/>
      </cdr:nvSpPr>
      <cdr:spPr>
        <a:xfrm xmlns:a="http://schemas.openxmlformats.org/drawingml/2006/main">
          <a:off x="568198" y="818599"/>
          <a:ext cx="3047980" cy="457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/>
            <a:t>Average 63%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0.08442</cdr:x>
      <cdr:y>0.31388</cdr:y>
    </cdr:from>
    <cdr:to>
      <cdr:x>0.28897</cdr:x>
      <cdr:y>0.43796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09AD7B2-7304-4D47-9F44-46E85BD4BA43}"/>
            </a:ext>
          </a:extLst>
        </cdr:cNvPr>
        <cdr:cNvSpPr txBox="1"/>
      </cdr:nvSpPr>
      <cdr:spPr>
        <a:xfrm xmlns:a="http://schemas.openxmlformats.org/drawingml/2006/main">
          <a:off x="991972" y="1299441"/>
          <a:ext cx="2403470" cy="513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/>
            <a:t>Average 34%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98058-8D94-324A-88BA-6357AD2FDE55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0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23FA6-E043-9F4E-99C7-7E8AF99961B7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0425" y="1122363"/>
            <a:ext cx="5381625" cy="3027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18039"/>
            <a:ext cx="5681980" cy="35329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6"/>
            <a:ext cx="3077739" cy="450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AE9E6-FC52-7F4E-B22E-76509B475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9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2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5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5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0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1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0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9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61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12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39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1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29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54E0-00F6-4DDD-9D2B-CE46BDF7CDC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15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2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54E0-00F6-4DDD-9D2B-CE46BDF7CD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1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2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26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A54E0-00F6-4DDD-9D2B-CE46BDF7CD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0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4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471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1BA6F50-7365-4529-84FE-51E443F6522E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875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63F78E4-8C71-4AD6-97AC-7B299FDC8AD3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616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52F7B23-F7F6-4BD4-8C36-C8BED4814111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971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CE1513-EE23-4ACD-9FF6-EE73EE75427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9068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884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F02851B-DA76-4D93-AB77-715C0E2F35DD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93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0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66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211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06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80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85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9EC22-8000-4A01-AE86-242F2155302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94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91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6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4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AE9E6-FC52-7F4E-B22E-76509B4751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3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EC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410119"/>
            <a:ext cx="5624362" cy="1841842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4436836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974080" y="1906003"/>
            <a:ext cx="56243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title="Logo: ECTA: Early Childhood Technical Assistance Cent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891304"/>
            <a:ext cx="5624362" cy="8298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79"/>
            <a:ext cx="11005456" cy="89969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829" y="1368358"/>
            <a:ext cx="5388428" cy="4091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4856" y="1376140"/>
            <a:ext cx="5388429" cy="4082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5">
              <a:lumMod val="75000"/>
            </a:schemeClr>
          </a:solidFill>
          <a:ln w="50800">
            <a:solidFill>
              <a:schemeClr val="accent5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5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2">
              <a:lumMod val="75000"/>
            </a:schemeClr>
          </a:solidFill>
          <a:ln w="50800">
            <a:solidFill>
              <a:schemeClr val="accent2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2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226989"/>
            <a:ext cx="11005457" cy="911753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258112"/>
            <a:ext cx="5388428" cy="771302"/>
          </a:xfrm>
          <a:solidFill>
            <a:schemeClr val="accent3">
              <a:lumMod val="75000"/>
            </a:schemeClr>
          </a:solidFill>
          <a:ln w="50800">
            <a:solidFill>
              <a:schemeClr val="accent3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29" y="2148785"/>
            <a:ext cx="5388428" cy="3319942"/>
          </a:xfrm>
          <a:solidFill>
            <a:schemeClr val="accent3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4857" y="1261287"/>
            <a:ext cx="5388429" cy="771585"/>
          </a:xfrm>
          <a:solidFill>
            <a:schemeClr val="accent6">
              <a:lumMod val="75000"/>
            </a:schemeClr>
          </a:solidFill>
          <a:ln w="50800">
            <a:solidFill>
              <a:schemeClr val="accent6"/>
            </a:solidFill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4857" y="2147817"/>
            <a:ext cx="5388429" cy="3311046"/>
          </a:xfrm>
          <a:solidFill>
            <a:schemeClr val="accent6">
              <a:lumMod val="20000"/>
              <a:lumOff val="80000"/>
            </a:schemeClr>
          </a:solidFill>
          <a:effectLst>
            <a:softEdge rad="12700"/>
          </a:effectLst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title="Logo: ECTA Cen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title="Logo: ECTA Cen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7829" y="798973"/>
            <a:ext cx="4129941" cy="2247117"/>
          </a:xfrm>
        </p:spPr>
        <p:txBody>
          <a:bodyPr anchor="b">
            <a:normAutofit/>
          </a:bodyPr>
          <a:lstStyle>
            <a:lvl1pPr algn="ctr">
              <a:defRPr sz="2400" cap="none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549572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329" y="3205491"/>
            <a:ext cx="4132356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title="Logo: ECTA Cen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6275121"/>
            <a:ext cx="1353705" cy="513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TA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941533" y="3713663"/>
            <a:ext cx="82997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73580" y="2523098"/>
            <a:ext cx="8259347" cy="913250"/>
          </a:xfrm>
        </p:spPr>
        <p:txBody>
          <a:bodyPr anchor="ctr" anchorCtr="0"/>
          <a:lstStyle/>
          <a:p>
            <a:r>
              <a:rPr lang="en-US" b="0" dirty="0"/>
              <a:t>Find out more at</a:t>
            </a:r>
            <a:r>
              <a:rPr lang="en-US" dirty="0"/>
              <a:t> </a:t>
            </a:r>
            <a:r>
              <a:rPr lang="en-US" dirty="0" err="1"/>
              <a:t>ectacenter.org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852" y="3846280"/>
            <a:ext cx="8327075" cy="101292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sz="1200" dirty="0"/>
              <a:t>The ECTA Center is a program of the FPG Child Development Institute of the University of North Carolina at Chapel Hill, funded through cooperative agreement number </a:t>
            </a:r>
            <a:r>
              <a:rPr lang="is-IS" sz="1200" dirty="0"/>
              <a:t>H326P170001 </a:t>
            </a:r>
            <a:r>
              <a:rPr lang="en-US" sz="1200" dirty="0"/>
              <a:t>from the Office of Special Education Programs, U.S. Department of Education. Opinions expressed herein do not necessarily represent the Department of Education's position or policy. Project Officer: Julia Martin </a:t>
            </a:r>
            <a:r>
              <a:rPr lang="en-US" sz="1200" dirty="0" err="1"/>
              <a:t>Eile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52" y="5058531"/>
            <a:ext cx="3779520" cy="5852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69" y="4750570"/>
            <a:ext cx="1867611" cy="109957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973580" y="2270760"/>
            <a:ext cx="825934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title="Logo: ECTA: Early Childhood Technical Assistance Center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" y="833545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7620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4978400" y="2438400"/>
            <a:ext cx="5994400" cy="3354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09600" y="6327649"/>
            <a:ext cx="2844800" cy="365125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fld id="{B2897048-00E0-47FB-B07B-F36BBE8AF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4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ECTA-DaS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title="Logo: Da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667" y="5250566"/>
            <a:ext cx="1988153" cy="1427519"/>
          </a:xfrm>
          <a:prstGeom prst="rect">
            <a:avLst/>
          </a:prstGeom>
        </p:spPr>
      </p:pic>
      <p:pic>
        <p:nvPicPr>
          <p:cNvPr id="4" name="Picture 3" title="Logo: ECTA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524683"/>
            <a:ext cx="2725422" cy="104823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Logos by 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74080" y="268898"/>
            <a:ext cx="5624362" cy="2541431"/>
          </a:xfrm>
        </p:spPr>
        <p:txBody>
          <a:bodyPr bIns="0" anchor="b">
            <a:normAutofit/>
          </a:bodyPr>
          <a:lstStyle>
            <a:lvl1pPr algn="l">
              <a:defRPr sz="54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74080" y="3227741"/>
            <a:ext cx="5624362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495300" y="337478"/>
            <a:ext cx="3451860" cy="4592662"/>
          </a:xfrm>
          <a:prstGeom prst="rect">
            <a:avLst/>
          </a:prstGeom>
        </p:spPr>
        <p:txBody>
          <a:bodyPr vert="horz" lIns="91440" tIns="91440" rIns="91440" bIns="9144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Additional</a:t>
            </a:r>
            <a:r>
              <a:rPr lang="en-US" baseline="0" dirty="0">
                <a:solidFill>
                  <a:schemeClr val="bg1"/>
                </a:solidFill>
              </a:rPr>
              <a:t> welcome, information or notification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1155" y="4588551"/>
            <a:ext cx="11027288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71154" y="2743200"/>
            <a:ext cx="11009158" cy="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71154" y="3063240"/>
            <a:ext cx="11027289" cy="1333500"/>
          </a:xfrm>
        </p:spPr>
        <p:txBody>
          <a:bodyPr bIns="0" anchor="t" anchorCtr="0">
            <a:normAutofit/>
          </a:bodyPr>
          <a:lstStyle>
            <a:lvl1pPr algn="l"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title="Logo: ECTA: Early Childhood Technical Assistance Cen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54" y="1333947"/>
            <a:ext cx="7382443" cy="10892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ECTA-DaS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title="Logo: DaS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" y="2273883"/>
            <a:ext cx="2392815" cy="1718072"/>
          </a:xfrm>
          <a:prstGeom prst="rect">
            <a:avLst/>
          </a:prstGeom>
        </p:spPr>
      </p:pic>
      <p:pic>
        <p:nvPicPr>
          <p:cNvPr id="9" name="Picture 8" title="Logo: ECTA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Multi-O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21723" y="802298"/>
            <a:ext cx="7776720" cy="2541431"/>
          </a:xfrm>
        </p:spPr>
        <p:txBody>
          <a:bodyPr bIns="0" anchor="b">
            <a:normAutofit/>
          </a:bodyPr>
          <a:lstStyle>
            <a:lvl1pPr algn="l">
              <a:defRPr sz="6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1723" y="3761141"/>
            <a:ext cx="7776719" cy="1702399"/>
          </a:xfrm>
        </p:spPr>
        <p:txBody>
          <a:bodyPr tIns="91440" bIns="91440" anchor="ctr" anchorCtr="0">
            <a:normAutofit/>
          </a:bodyPr>
          <a:lstStyle>
            <a:lvl1pPr marL="0" indent="0" algn="l">
              <a:buNone/>
              <a:defRPr sz="18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497580" y="802299"/>
            <a:ext cx="0" cy="466124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title="Logo: ECT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1" y="720762"/>
            <a:ext cx="2937416" cy="1129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footer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1533" y="1609738"/>
            <a:ext cx="8299747" cy="1887950"/>
          </a:xfrm>
        </p:spPr>
        <p:txBody>
          <a:bodyPr anchor="b">
            <a:normAutofit/>
          </a:bodyPr>
          <a:lstStyle>
            <a:lvl1pPr algn="ctr"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79" y="3851915"/>
            <a:ext cx="8287544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1368358"/>
            <a:ext cx="11005457" cy="409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9633" y="6349533"/>
            <a:ext cx="8130877" cy="496463"/>
          </a:xfrm>
          <a:prstGeom prst="rect">
            <a:avLst/>
          </a:prstGeom>
        </p:spPr>
        <p:txBody>
          <a:bodyPr anchor="ctr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 anchor="ctr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8FF8BE51-C3B0-9B4F-9A06-4F809A9A7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2" r:id="rId4"/>
    <p:sldLayoutId id="2147483661" r:id="rId5"/>
    <p:sldLayoutId id="2147483673" r:id="rId6"/>
    <p:sldLayoutId id="2147483662" r:id="rId7"/>
    <p:sldLayoutId id="2147483670" r:id="rId8"/>
    <p:sldLayoutId id="2147483663" r:id="rId9"/>
    <p:sldLayoutId id="2147483664" r:id="rId10"/>
    <p:sldLayoutId id="2147483665" r:id="rId11"/>
    <p:sldLayoutId id="2147483671" r:id="rId12"/>
    <p:sldLayoutId id="2147483666" r:id="rId13"/>
    <p:sldLayoutId id="2147483667" r:id="rId14"/>
    <p:sldLayoutId id="2147483668" r:id="rId15"/>
    <p:sldLayoutId id="2147483678" r:id="rId16"/>
    <p:sldLayoutId id="214748367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none">
          <a:solidFill>
            <a:schemeClr val="accent4"/>
          </a:solidFill>
          <a:effectLst/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olms.cte.jhu.edu/data/ck/sites/4055/files/COS%20Technical%20Assistance%20Bulletin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50894" y="1152888"/>
            <a:ext cx="5624362" cy="2541431"/>
          </a:xfrm>
        </p:spPr>
        <p:txBody>
          <a:bodyPr>
            <a:noAutofit/>
          </a:bodyPr>
          <a:lstStyle/>
          <a:p>
            <a:r>
              <a:rPr lang="en-US" sz="4000" dirty="0"/>
              <a:t>Guidance for Implementing Effective Training and TA on the Child Outcomes Summary (COS) Process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950894" y="3946199"/>
            <a:ext cx="6241106" cy="1702399"/>
          </a:xfrm>
        </p:spPr>
        <p:txBody>
          <a:bodyPr>
            <a:normAutofit/>
          </a:bodyPr>
          <a:lstStyle/>
          <a:p>
            <a:r>
              <a:rPr lang="en-US" sz="2400" dirty="0"/>
              <a:t>National Webinar</a:t>
            </a:r>
          </a:p>
          <a:p>
            <a:r>
              <a:rPr lang="en-US" sz="2400" dirty="0"/>
              <a:t>November 29, 2018</a:t>
            </a:r>
          </a:p>
        </p:txBody>
      </p:sp>
      <p:pic>
        <p:nvPicPr>
          <p:cNvPr id="2" name="Picture 1" descr="Educational and Developmental Intervention Servic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2" y="718751"/>
            <a:ext cx="3356172" cy="1704853"/>
          </a:xfrm>
          <a:prstGeom prst="rect">
            <a:avLst/>
          </a:prstGeom>
        </p:spPr>
      </p:pic>
      <p:pic>
        <p:nvPicPr>
          <p:cNvPr id="4" name="Picture 6" descr="Maryland State Department of Education. Equity and Excell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8" y="2944353"/>
            <a:ext cx="2792096" cy="1370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Vermont Agency of Education">
            <a:extLst>
              <a:ext uri="{FF2B5EF4-FFF2-40B4-BE49-F238E27FC236}">
                <a16:creationId xmlns:a16="http://schemas.microsoft.com/office/drawing/2014/main" id="{21A224E0-326F-4197-86D1-F2C21957B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99" y="4835296"/>
            <a:ext cx="3827953" cy="9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DC35F-E7F1-49F9-9902-C5121692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National Child Outcomes Analysis Resources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0641" y="684180"/>
            <a:ext cx="11331245" cy="57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http://ectacenter.org/eco/pages/childoutcomes.asp#dataanalysis</a:t>
            </a:r>
            <a:endParaRPr lang="en-US" sz="2800" b="1" dirty="0" smtClean="0"/>
          </a:p>
          <a:p>
            <a:endParaRPr lang="en-US" sz="1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4688" y="1747791"/>
            <a:ext cx="73043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Child Outcomes Highlights for </a:t>
            </a:r>
            <a:r>
              <a:rPr lang="en-US" sz="2800" b="1" dirty="0" smtClean="0"/>
              <a:t>FFY16:               </a:t>
            </a:r>
            <a:r>
              <a:rPr lang="en-US" sz="2800" dirty="0" smtClean="0"/>
              <a:t>A </a:t>
            </a:r>
            <a:r>
              <a:rPr lang="en-US" sz="2800" dirty="0"/>
              <a:t>2-page summary of the national results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/>
              <a:t>National Child Outcomes Data </a:t>
            </a:r>
            <a:r>
              <a:rPr lang="en-US" sz="2800" b="1" dirty="0" smtClean="0"/>
              <a:t>Webinar: </a:t>
            </a:r>
            <a:r>
              <a:rPr lang="en-US" sz="2800" dirty="0" smtClean="0"/>
              <a:t>Presenters discuss </a:t>
            </a:r>
            <a:r>
              <a:rPr lang="en-US" sz="2800" dirty="0"/>
              <a:t>national estimates, state variations in performance, </a:t>
            </a:r>
            <a:r>
              <a:rPr lang="en-US" sz="2800" dirty="0" smtClean="0"/>
              <a:t>and how </a:t>
            </a:r>
            <a:r>
              <a:rPr lang="en-US" sz="2800" dirty="0"/>
              <a:t>to interpret the </a:t>
            </a:r>
            <a:r>
              <a:rPr lang="en-US" sz="2800" dirty="0" smtClean="0"/>
              <a:t>state-specific </a:t>
            </a:r>
            <a:r>
              <a:rPr lang="en-US" sz="2800" dirty="0"/>
              <a:t>data quality </a:t>
            </a:r>
            <a:r>
              <a:rPr lang="en-US" sz="2800" dirty="0" smtClean="0"/>
              <a:t>profiles.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605" y="1255679"/>
            <a:ext cx="3615681" cy="4523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85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0360510" y="6354422"/>
            <a:ext cx="1232776" cy="50357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0543" y="424544"/>
            <a:ext cx="4346019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 Resources for COS Professional Development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00543" y="2085787"/>
            <a:ext cx="6190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http://ectacenter.org/eco/pages/cos.asp</a:t>
            </a:r>
          </a:p>
          <a:p>
            <a:endParaRPr lang="en-US" sz="2400" b="1" dirty="0">
              <a:solidFill>
                <a:schemeClr val="accent4"/>
              </a:solidFill>
            </a:endParaRPr>
          </a:p>
          <a:p>
            <a:r>
              <a:rPr lang="en-US" sz="2400" b="1" u="sng" dirty="0" smtClean="0">
                <a:solidFill>
                  <a:schemeClr val="accent4"/>
                </a:solidFill>
              </a:rPr>
              <a:t>4 sections:</a:t>
            </a:r>
            <a:endParaRPr lang="en-US" sz="2400" b="1" u="sng" dirty="0">
              <a:solidFill>
                <a:schemeClr val="accent4"/>
              </a:solidFill>
            </a:endParaRPr>
          </a:p>
          <a:p>
            <a:endParaRPr lang="en-US" sz="2400" b="1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</a:rPr>
              <a:t>Build Knowledge of the COS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</a:rPr>
              <a:t>Develop COS Process Skills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</a:rPr>
              <a:t>Assess COS Process Competence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accent4"/>
                </a:solidFill>
              </a:rPr>
              <a:t>Encourage Continuous Improvement on the COS Process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58" y="169181"/>
            <a:ext cx="4107652" cy="5571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58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3F4593-2EA3-4D89-92D4-CFF7E92F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 Process Professional Development Screenshot</a:t>
            </a:r>
          </a:p>
        </p:txBody>
      </p:sp>
      <p:pic>
        <p:nvPicPr>
          <p:cNvPr id="3" name="Picture 2" descr="COS Process Professional Development: Guidance for Preparing and Implementing Effective Training and 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946" y="838201"/>
            <a:ext cx="8125442" cy="465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 descr="&quot; &quot;"/>
          <p:cNvSpPr/>
          <p:nvPr/>
        </p:nvSpPr>
        <p:spPr>
          <a:xfrm>
            <a:off x="3429001" y="1981200"/>
            <a:ext cx="1027043" cy="4572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&quot; 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16" y="0"/>
            <a:ext cx="5295901" cy="6832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97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60510" y="1933829"/>
            <a:ext cx="8299747" cy="1887950"/>
          </a:xfrm>
        </p:spPr>
        <p:txBody>
          <a:bodyPr/>
          <a:lstStyle/>
          <a:p>
            <a:r>
              <a:rPr lang="en-US" dirty="0" smtClean="0"/>
              <a:t>States’ Uses of National COS Professional Development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4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483503" y="6354422"/>
            <a:ext cx="1232776" cy="503578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2570" y="2003275"/>
            <a:ext cx="10433263" cy="1887950"/>
          </a:xfrm>
        </p:spPr>
        <p:txBody>
          <a:bodyPr>
            <a:noAutofit/>
          </a:bodyPr>
          <a:lstStyle/>
          <a:p>
            <a:r>
              <a:rPr lang="en-US" dirty="0"/>
              <a:t>Continuous Improvement of the COS Process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body" idx="1"/>
          </p:nvPr>
        </p:nvSpPr>
        <p:spPr>
          <a:xfrm>
            <a:off x="1941533" y="4190187"/>
            <a:ext cx="8287544" cy="67654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     Katie McCarthy, IDEA Part B 619/Early Childhood Coordinator</a:t>
            </a:r>
          </a:p>
        </p:txBody>
      </p:sp>
      <p:pic>
        <p:nvPicPr>
          <p:cNvPr id="12" name="Picture 11" descr="Vermont Agency of Education ">
            <a:extLst>
              <a:ext uri="{FF2B5EF4-FFF2-40B4-BE49-F238E27FC236}">
                <a16:creationId xmlns:a16="http://schemas.microsoft.com/office/drawing/2014/main" id="{21A224E0-326F-4197-86D1-F2C21957B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904" y="2003275"/>
            <a:ext cx="3827953" cy="9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55480" y="639818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16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7DCF773-7AB2-43F8-B3C0-19636BE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Vermont’s COS (</a:t>
            </a:r>
            <a:r>
              <a:rPr lang="en-US" sz="3600" dirty="0" smtClean="0"/>
              <a:t>ECO) Timeline </a:t>
            </a:r>
            <a:r>
              <a:rPr lang="en-US" sz="3600" dirty="0"/>
              <a:t>to Quality</a:t>
            </a:r>
          </a:p>
        </p:txBody>
      </p:sp>
      <p:graphicFrame>
        <p:nvGraphicFramePr>
          <p:cNvPr id="21" name="Content Placeholder 4" descr="Vermont's COS (ECO) Timeline to Quality">
            <a:extLst>
              <a:ext uri="{FF2B5EF4-FFF2-40B4-BE49-F238E27FC236}">
                <a16:creationId xmlns:a16="http://schemas.microsoft.com/office/drawing/2014/main" id="{6D4A7A58-E838-407C-B792-3B3F1486B0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348220"/>
              </p:ext>
            </p:extLst>
          </p:nvPr>
        </p:nvGraphicFramePr>
        <p:xfrm>
          <a:off x="79775" y="1141380"/>
          <a:ext cx="11969471" cy="4993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011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472270" y="6349534"/>
            <a:ext cx="1232776" cy="503578"/>
          </a:xfrm>
        </p:spPr>
        <p:txBody>
          <a:bodyPr/>
          <a:lstStyle/>
          <a:p>
            <a:fld id="{8FF8BE51-C3B0-9B4F-9A06-4F809A9A794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" y="226980"/>
            <a:ext cx="11005457" cy="799715"/>
          </a:xfrm>
        </p:spPr>
        <p:txBody>
          <a:bodyPr>
            <a:normAutofit/>
          </a:bodyPr>
          <a:lstStyle/>
          <a:p>
            <a:r>
              <a:rPr lang="en-US" sz="3600" dirty="0"/>
              <a:t>Child Outcomes “Data Days” Objectives</a:t>
            </a:r>
          </a:p>
        </p:txBody>
      </p:sp>
      <p:graphicFrame>
        <p:nvGraphicFramePr>
          <p:cNvPr id="6" name="Content Placeholder 5" descr="Data Days Objectives">
            <a:extLst>
              <a:ext uri="{FF2B5EF4-FFF2-40B4-BE49-F238E27FC236}">
                <a16:creationId xmlns:a16="http://schemas.microsoft.com/office/drawing/2014/main" id="{1EF15667-4FB0-4976-A508-F72CC22A7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748008"/>
              </p:ext>
            </p:extLst>
          </p:nvPr>
        </p:nvGraphicFramePr>
        <p:xfrm>
          <a:off x="587375" y="1141413"/>
          <a:ext cx="11006138" cy="462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9BB3DCA-CFE3-49CC-A4FA-A9FD1DB5064C}"/>
              </a:ext>
            </a:extLst>
          </p:cNvPr>
          <p:cNvSpPr txBox="1"/>
          <p:nvPr/>
        </p:nvSpPr>
        <p:spPr>
          <a:xfrm>
            <a:off x="1092484" y="894288"/>
            <a:ext cx="513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Participants will: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0220C-FCEE-43A7-83A3-F8E6B02215EA}"/>
              </a:ext>
            </a:extLst>
          </p:cNvPr>
          <p:cNvSpPr txBox="1"/>
          <p:nvPr/>
        </p:nvSpPr>
        <p:spPr>
          <a:xfrm>
            <a:off x="802105" y="1665328"/>
            <a:ext cx="900823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35E07-145A-4BEF-8AEB-C5AA6DAB2CD3}"/>
              </a:ext>
            </a:extLst>
          </p:cNvPr>
          <p:cNvSpPr txBox="1"/>
          <p:nvPr/>
        </p:nvSpPr>
        <p:spPr>
          <a:xfrm>
            <a:off x="1203158" y="3144253"/>
            <a:ext cx="690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D7C58-1115-4F0F-9981-A1ACED95E1D0}"/>
              </a:ext>
            </a:extLst>
          </p:cNvPr>
          <p:cNvSpPr txBox="1"/>
          <p:nvPr/>
        </p:nvSpPr>
        <p:spPr>
          <a:xfrm>
            <a:off x="1016284" y="449077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8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59686" y="64512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18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7829" y="169260"/>
            <a:ext cx="11005457" cy="911753"/>
          </a:xfrm>
        </p:spPr>
        <p:txBody>
          <a:bodyPr>
            <a:normAutofit/>
          </a:bodyPr>
          <a:lstStyle/>
          <a:p>
            <a:r>
              <a:rPr lang="en-US" sz="3600" dirty="0"/>
              <a:t>Data Days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8A2D8E-7BC4-4F54-A669-C2DBB78FF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" y="812777"/>
            <a:ext cx="5976258" cy="77130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sz="8800" dirty="0"/>
          </a:p>
          <a:p>
            <a:r>
              <a:rPr lang="en-US" sz="8800" dirty="0"/>
              <a:t>Sessions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15BCB8-0183-4BE0-8447-E48FB2AA4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61768"/>
            <a:ext cx="5976257" cy="4198465"/>
          </a:xfrm>
        </p:spPr>
        <p:txBody>
          <a:bodyPr>
            <a:noAutofit/>
          </a:bodyPr>
          <a:lstStyle/>
          <a:p>
            <a:r>
              <a:rPr lang="en-US" sz="1900" dirty="0"/>
              <a:t>Early Childhood and School Readiness: The Building Block to Discuss- Tony Ruggiero, DaSy</a:t>
            </a:r>
          </a:p>
          <a:p>
            <a:r>
              <a:rPr lang="en-US" sz="1900" dirty="0"/>
              <a:t>Discovering the Practices and Procedures Manual- Katie McCarthy, VT AOE</a:t>
            </a:r>
          </a:p>
          <a:p>
            <a:r>
              <a:rPr lang="en-US" sz="1900" dirty="0"/>
              <a:t>Vermont’s Early Childhood Outcomes Practices and Procedures </a:t>
            </a:r>
            <a:r>
              <a:rPr lang="en-US" sz="1900" dirty="0" smtClean="0"/>
              <a:t>Session- Kellen </a:t>
            </a:r>
            <a:r>
              <a:rPr lang="en-US" sz="1900" dirty="0"/>
              <a:t>Reid, DaSy/ECTA</a:t>
            </a:r>
          </a:p>
          <a:p>
            <a:r>
              <a:rPr lang="en-US" sz="1900" dirty="0"/>
              <a:t>What Can My Data Tell Me? Developing Critical Questions to Guide Early Childhood Program Improvement- Gary Harmon, DaSy/ECTA</a:t>
            </a:r>
          </a:p>
          <a:p>
            <a:r>
              <a:rPr lang="en-US" sz="1900" dirty="0"/>
              <a:t>Data Quality Matters- Tony Ruggiero, DaSy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1FA3B7-7E5A-4C2E-9895-C71101C66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6258" y="812777"/>
            <a:ext cx="6204857" cy="781589"/>
          </a:xfrm>
        </p:spPr>
        <p:txBody>
          <a:bodyPr>
            <a:noAutofit/>
          </a:bodyPr>
          <a:lstStyle/>
          <a:p>
            <a:r>
              <a:rPr lang="en-US" dirty="0" smtClean="0"/>
              <a:t>DaSy and ECTA </a:t>
            </a:r>
            <a:r>
              <a:rPr lang="en-US" dirty="0"/>
              <a:t>Materials </a:t>
            </a:r>
            <a:r>
              <a:rPr lang="en-US" dirty="0" smtClean="0"/>
              <a:t>Used/Shared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28D7853-A81D-4154-A701-CE275DF29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6258" y="1672055"/>
            <a:ext cx="6215742" cy="4188178"/>
          </a:xfrm>
        </p:spPr>
        <p:txBody>
          <a:bodyPr/>
          <a:lstStyle/>
          <a:p>
            <a:r>
              <a:rPr lang="en-US" dirty="0"/>
              <a:t>ENHANCE Survey</a:t>
            </a:r>
          </a:p>
          <a:p>
            <a:r>
              <a:rPr lang="en-US" dirty="0"/>
              <a:t>The COS Decision Tree</a:t>
            </a:r>
          </a:p>
          <a:p>
            <a:r>
              <a:rPr lang="en-US" dirty="0"/>
              <a:t>A Family Guide to Participating in the Child Outcomes Measurement Process</a:t>
            </a:r>
          </a:p>
          <a:p>
            <a:r>
              <a:rPr lang="en-US" dirty="0"/>
              <a:t>Integrated COS-IEP </a:t>
            </a:r>
            <a:r>
              <a:rPr lang="en-US" dirty="0" smtClean="0"/>
              <a:t>Flow Chart</a:t>
            </a:r>
            <a:endParaRPr lang="en-US" dirty="0"/>
          </a:p>
          <a:p>
            <a:r>
              <a:rPr lang="en-US" dirty="0"/>
              <a:t>COS Module</a:t>
            </a:r>
          </a:p>
          <a:p>
            <a:r>
              <a:rPr lang="en-US" dirty="0"/>
              <a:t>COS Teaming and Collaboration (COS-TC)</a:t>
            </a:r>
          </a:p>
          <a:p>
            <a:r>
              <a:rPr lang="en-US" dirty="0" smtClean="0"/>
              <a:t>Critical Questions about EI/ECSE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3170" y="1598413"/>
            <a:ext cx="3403166" cy="914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5B755"/>
                </a:solidFill>
              </a:rPr>
              <a:t>Key National Resource: </a:t>
            </a:r>
            <a:br>
              <a:rPr lang="en-US" sz="3600" dirty="0" smtClean="0">
                <a:solidFill>
                  <a:srgbClr val="35B755"/>
                </a:solidFill>
              </a:rPr>
            </a:br>
            <a:r>
              <a:rPr lang="en-US" sz="3600" dirty="0">
                <a:solidFill>
                  <a:srgbClr val="35B755"/>
                </a:solidFill>
              </a:rPr>
              <a:t/>
            </a:r>
            <a:br>
              <a:rPr lang="en-US" sz="3600" dirty="0">
                <a:solidFill>
                  <a:srgbClr val="35B755"/>
                </a:solidFill>
              </a:rPr>
            </a:br>
            <a:r>
              <a:rPr lang="en-US" sz="3600" dirty="0" smtClean="0"/>
              <a:t>COS Online Module</a:t>
            </a:r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10455676" y="6350000"/>
            <a:ext cx="1233487" cy="503238"/>
          </a:xfrm>
        </p:spPr>
        <p:txBody>
          <a:bodyPr/>
          <a:lstStyle/>
          <a:p>
            <a:fld id="{8FF8BE51-C3B0-9B4F-9A06-4F809A9A794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270" y="244929"/>
            <a:ext cx="7004681" cy="5138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10303" y="5561329"/>
            <a:ext cx="75526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http://ectacenter.org/eco/pages/cos.asp#COSProcessModule</a:t>
            </a:r>
          </a:p>
        </p:txBody>
      </p:sp>
    </p:spTree>
    <p:extLst>
      <p:ext uri="{BB962C8B-B14F-4D97-AF65-F5344CB8AC3E}">
        <p14:creationId xmlns:p14="http://schemas.microsoft.com/office/powerpoint/2010/main" val="16916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B0096-D5B0-4743-87A9-35F5996AB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0210" y="6349534"/>
            <a:ext cx="1232776" cy="503578"/>
          </a:xfrm>
        </p:spPr>
        <p:txBody>
          <a:bodyPr/>
          <a:lstStyle/>
          <a:p>
            <a:fld id="{8FF8BE51-C3B0-9B4F-9A06-4F809A9A7941}" type="slidenum">
              <a:rPr lang="en-US" smtClean="0">
                <a:latin typeface="+mj-lt"/>
              </a:rPr>
              <a:pPr/>
              <a:t>19</a:t>
            </a:fld>
            <a:endParaRPr lang="en-US" dirty="0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CB1C6-1F60-4497-A530-0F62B7E2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Vermont’s Continuous Improvement </a:t>
            </a:r>
            <a:br>
              <a:rPr lang="en-US" sz="3600" dirty="0"/>
            </a:br>
            <a:r>
              <a:rPr lang="en-US" sz="3600" dirty="0"/>
              <a:t>in 2018 and Beyond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9604E-35F5-4554-90B5-B9051715609D}"/>
              </a:ext>
            </a:extLst>
          </p:cNvPr>
          <p:cNvSpPr txBox="1"/>
          <p:nvPr/>
        </p:nvSpPr>
        <p:spPr>
          <a:xfrm>
            <a:off x="587828" y="1565252"/>
            <a:ext cx="114454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Working with </a:t>
            </a:r>
            <a:r>
              <a:rPr lang="en-US" sz="2400" b="1" dirty="0" smtClean="0"/>
              <a:t>local teams to </a:t>
            </a:r>
            <a:r>
              <a:rPr lang="en-US" sz="2400" b="1" dirty="0"/>
              <a:t>expand data knowledge and ensure </a:t>
            </a:r>
            <a:r>
              <a:rPr lang="en-US" sz="2400" b="1" dirty="0" smtClean="0"/>
              <a:t>high-quality </a:t>
            </a:r>
            <a:r>
              <a:rPr lang="en-US" sz="2400" b="1" dirty="0"/>
              <a:t>data. </a:t>
            </a:r>
          </a:p>
          <a:p>
            <a:r>
              <a:rPr lang="en-US" sz="2400" dirty="0"/>
              <a:t>1. Incorporation of COS </a:t>
            </a:r>
            <a:r>
              <a:rPr lang="en-US" sz="2400" dirty="0" smtClean="0"/>
              <a:t>module </a:t>
            </a:r>
            <a:r>
              <a:rPr lang="en-US" sz="2400" dirty="0"/>
              <a:t>into online PD and partnering with Part </a:t>
            </a:r>
            <a:r>
              <a:rPr lang="en-US" sz="2400" dirty="0" smtClean="0"/>
              <a:t>C</a:t>
            </a:r>
            <a:endParaRPr lang="en-US" sz="2400" dirty="0"/>
          </a:p>
          <a:p>
            <a:r>
              <a:rPr lang="en-US" sz="2400" dirty="0"/>
              <a:t>2. October ECSE training </a:t>
            </a:r>
          </a:p>
          <a:p>
            <a:r>
              <a:rPr lang="en-US" sz="2400" dirty="0"/>
              <a:t>3. Inclusion of new supplemental COS materials</a:t>
            </a:r>
          </a:p>
          <a:p>
            <a:endParaRPr lang="en-US" sz="2400" dirty="0"/>
          </a:p>
          <a:p>
            <a:r>
              <a:rPr lang="en-US" sz="2400" b="1" dirty="0"/>
              <a:t>Working with our </a:t>
            </a:r>
            <a:r>
              <a:rPr lang="en-US" sz="2400" b="1" dirty="0" smtClean="0"/>
              <a:t>state data </a:t>
            </a:r>
            <a:r>
              <a:rPr lang="en-US" sz="2400" b="1" dirty="0"/>
              <a:t>team.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SLDS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Partnering with Special Education Data Manager/Business Analyst to investigate data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27763-7229-46F5-9C54-D3E1CA2F8AA3}"/>
              </a:ext>
            </a:extLst>
          </p:cNvPr>
          <p:cNvSpPr/>
          <p:nvPr/>
        </p:nvSpPr>
        <p:spPr>
          <a:xfrm>
            <a:off x="2175328" y="5372237"/>
            <a:ext cx="8708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All with a little help from our ECTA and DaSy friends</a:t>
            </a:r>
            <a:r>
              <a:rPr lang="en-US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48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12300" y="643454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13379"/>
            <a:ext cx="8229600" cy="57867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Presentation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047" y="1474236"/>
            <a:ext cx="382830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Katrina Martin</a:t>
            </a:r>
          </a:p>
          <a:p>
            <a:pPr algn="ctr"/>
            <a:r>
              <a:rPr lang="en-US" sz="2000" dirty="0"/>
              <a:t>Early Childhood Technical Assistance Center/                         Center for IDEA Early Childhood Data Systems</a:t>
            </a:r>
          </a:p>
          <a:p>
            <a:pPr algn="ctr"/>
            <a:r>
              <a:rPr lang="en-US" sz="2000" dirty="0"/>
              <a:t>Katrina.Martin@sri.com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81516" y="1501183"/>
            <a:ext cx="36289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Katie McCarthy</a:t>
            </a:r>
          </a:p>
          <a:p>
            <a:pPr algn="ctr"/>
            <a:r>
              <a:rPr lang="en-US" sz="2000" dirty="0"/>
              <a:t>Vermont State Agency of Education                                      (Part B 619)</a:t>
            </a:r>
          </a:p>
          <a:p>
            <a:pPr algn="ctr"/>
            <a:r>
              <a:rPr lang="en-US" sz="2000" dirty="0"/>
              <a:t>Katie.McCarthy@vermont.gov</a:t>
            </a:r>
            <a:r>
              <a:rPr lang="en-US" sz="1600" dirty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73178" y="1501184"/>
            <a:ext cx="37956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Pam Miller</a:t>
            </a:r>
          </a:p>
          <a:p>
            <a:pPr algn="ctr"/>
            <a:r>
              <a:rPr lang="en-US" sz="2000" dirty="0"/>
              <a:t>Maryland State Department of Education                                        (Part C and Part B 619)</a:t>
            </a:r>
          </a:p>
          <a:p>
            <a:pPr algn="ctr"/>
            <a:r>
              <a:rPr lang="en-US" sz="2000" dirty="0"/>
              <a:t>Pamela.Miller@maryland.gov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87321" y="3693801"/>
            <a:ext cx="43052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Amy Nicholas</a:t>
            </a:r>
          </a:p>
          <a:p>
            <a:pPr algn="ctr"/>
            <a:r>
              <a:rPr lang="en-US" sz="2000" dirty="0"/>
              <a:t>Early Childhood Technical Assistance </a:t>
            </a:r>
            <a:r>
              <a:rPr lang="en-US" sz="2000" dirty="0" smtClean="0"/>
              <a:t>Center/ </a:t>
            </a:r>
          </a:p>
          <a:p>
            <a:pPr algn="ctr"/>
            <a:r>
              <a:rPr lang="en-US" sz="2000" dirty="0" smtClean="0"/>
              <a:t>Center </a:t>
            </a:r>
            <a:r>
              <a:rPr lang="en-US" sz="2000" dirty="0"/>
              <a:t>for IDEA Early Childhood Data Systems</a:t>
            </a:r>
          </a:p>
          <a:p>
            <a:pPr algn="ctr"/>
            <a:r>
              <a:rPr lang="en-US" sz="2000" dirty="0"/>
              <a:t>Amy.Nicholas@unc.edu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644062" y="3693801"/>
            <a:ext cx="39350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Naomi Younggren</a:t>
            </a:r>
          </a:p>
          <a:p>
            <a:pPr algn="ctr"/>
            <a:r>
              <a:rPr lang="en-US" sz="2000" dirty="0" smtClean="0"/>
              <a:t>U.S. Department </a:t>
            </a:r>
            <a:r>
              <a:rPr lang="en-US" sz="2000" dirty="0"/>
              <a:t>of Defense (Part </a:t>
            </a:r>
            <a:r>
              <a:rPr lang="en-US" sz="2000" dirty="0" smtClean="0"/>
              <a:t>C</a:t>
            </a:r>
            <a:r>
              <a:rPr lang="en-US" sz="2000" dirty="0"/>
              <a:t>) </a:t>
            </a:r>
            <a:r>
              <a:rPr lang="en-US" sz="2000" dirty="0" smtClean="0"/>
              <a:t>Naomi.O.Younggren.civ@mail.mil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7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693BF-68BF-4BED-83E6-D8A7C4598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239" y="2990991"/>
            <a:ext cx="9154538" cy="1466231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latin typeface="+mj-lt"/>
              </a:rPr>
              <a:t>DoD EDIS</a:t>
            </a:r>
            <a:r>
              <a:rPr lang="en-US" sz="4000" b="1" i="1" dirty="0">
                <a:latin typeface="+mj-lt"/>
              </a:rPr>
              <a:t/>
            </a:r>
            <a:br>
              <a:rPr lang="en-US" sz="4000" b="1" i="1" dirty="0">
                <a:latin typeface="+mj-lt"/>
              </a:rPr>
            </a:br>
            <a:r>
              <a:rPr lang="en-US" sz="4000" b="1" dirty="0">
                <a:latin typeface="+mj-lt"/>
              </a:rPr>
              <a:t>COS </a:t>
            </a:r>
            <a:r>
              <a:rPr lang="en-US" sz="4000" b="1" dirty="0" smtClean="0">
                <a:latin typeface="+mj-lt"/>
              </a:rPr>
              <a:t>Professional Development </a:t>
            </a:r>
            <a:r>
              <a:rPr lang="en-US" sz="4000" b="1" dirty="0">
                <a:latin typeface="+mj-lt"/>
              </a:rPr>
              <a:t>Journey</a:t>
            </a:r>
            <a:r>
              <a:rPr lang="en-US" sz="5400" b="1" dirty="0">
                <a:latin typeface="+mj-lt"/>
              </a:rPr>
              <a:t/>
            </a:r>
            <a:br>
              <a:rPr lang="en-US" sz="5400" b="1" dirty="0">
                <a:latin typeface="+mj-lt"/>
              </a:rPr>
            </a:br>
            <a:endParaRPr lang="en-US" sz="5400" b="1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3736" y="4167225"/>
            <a:ext cx="8287544" cy="1012929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Naomi Younggren, CSPD/Part C Coordinator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78" y="183892"/>
            <a:ext cx="4727892" cy="24016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j-lt"/>
              </a:rPr>
              <a:t>A Slow and Separate Start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Learned about what others were doing</a:t>
            </a:r>
          </a:p>
          <a:p>
            <a:r>
              <a:rPr lang="en-US" sz="2800" dirty="0"/>
              <a:t>Reviewed our processes</a:t>
            </a:r>
          </a:p>
          <a:p>
            <a:r>
              <a:rPr lang="en-US" sz="2800" dirty="0"/>
              <a:t>COS was </a:t>
            </a:r>
            <a:r>
              <a:rPr lang="en-US" sz="2800" b="1" dirty="0"/>
              <a:t>entirely</a:t>
            </a:r>
            <a:r>
              <a:rPr lang="en-US" sz="2800" dirty="0"/>
              <a:t> separate (and often </a:t>
            </a:r>
            <a:r>
              <a:rPr lang="en-US" sz="2800" dirty="0" smtClean="0"/>
              <a:t>forgotten) </a:t>
            </a:r>
            <a:r>
              <a:rPr lang="en-US" sz="2800" dirty="0"/>
              <a:t>within the IFSP process</a:t>
            </a:r>
          </a:p>
          <a:p>
            <a:r>
              <a:rPr lang="en-US" sz="2800" dirty="0"/>
              <a:t>Missing data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1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9" y="226980"/>
            <a:ext cx="5199514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Ongoing </a:t>
            </a:r>
            <a:r>
              <a:rPr lang="en-US" sz="3600" dirty="0"/>
              <a:t>COS 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639" y="947953"/>
            <a:ext cx="6303052" cy="4495385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Lots of </a:t>
            </a:r>
            <a:r>
              <a:rPr lang="en-US" sz="3000" dirty="0" smtClean="0"/>
              <a:t>training—articles</a:t>
            </a:r>
            <a:r>
              <a:rPr lang="en-US" sz="3000" dirty="0"/>
              <a:t>, data review, case study work, quizzes, demonstration of understanding…</a:t>
            </a:r>
          </a:p>
          <a:p>
            <a:endParaRPr lang="en-US" sz="1700" dirty="0"/>
          </a:p>
          <a:p>
            <a:r>
              <a:rPr lang="en-US" sz="3000" dirty="0"/>
              <a:t>Integrated COS into </a:t>
            </a:r>
            <a:r>
              <a:rPr lang="en-US" sz="3000" dirty="0" smtClean="0"/>
              <a:t>IFSP—aligned                                                                    </a:t>
            </a:r>
            <a:r>
              <a:rPr lang="en-US" sz="3000" dirty="0"/>
              <a:t>PLOD by 3 Outcomes and                                                                                     embedded COS rating descriptors </a:t>
            </a:r>
          </a:p>
          <a:p>
            <a:endParaRPr lang="en-US" sz="1700" dirty="0"/>
          </a:p>
          <a:p>
            <a:r>
              <a:rPr lang="en-US" sz="3000" dirty="0"/>
              <a:t>Data completeness improved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7E05E-0A26-49DA-AF71-D5F9D883A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736">
            <a:off x="7183788" y="343660"/>
            <a:ext cx="3999361" cy="506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0E7A8E-D416-4A17-9A08-58D227A67EBC}"/>
              </a:ext>
            </a:extLst>
          </p:cNvPr>
          <p:cNvSpPr/>
          <p:nvPr/>
        </p:nvSpPr>
        <p:spPr>
          <a:xfrm>
            <a:off x="3739244" y="5566440"/>
            <a:ext cx="8367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https://www.edis.army.mil/Forms/MEDCOM_Form_721_IFSP-PD.pdf</a:t>
            </a:r>
          </a:p>
        </p:txBody>
      </p:sp>
    </p:spTree>
    <p:extLst>
      <p:ext uri="{BB962C8B-B14F-4D97-AF65-F5344CB8AC3E}">
        <p14:creationId xmlns:p14="http://schemas.microsoft.com/office/powerpoint/2010/main" val="238819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59685" y="640601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D8823-97AB-4CC1-B894-E2A963A68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ECTA Center Resources</a:t>
            </a:r>
          </a:p>
        </p:txBody>
      </p:sp>
      <p:pic>
        <p:nvPicPr>
          <p:cNvPr id="7" name="Picture 6" descr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65" y="2000590"/>
            <a:ext cx="4969651" cy="330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D52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13136" y="5467451"/>
            <a:ext cx="508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http://ectacenter.org/implementingintegrated</a:t>
            </a:r>
          </a:p>
        </p:txBody>
      </p:sp>
      <p:pic>
        <p:nvPicPr>
          <p:cNvPr id="9" name="Picture 8" descr="&quot; 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83" y="2000588"/>
            <a:ext cx="5073349" cy="3302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D52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6476809" y="5328952"/>
            <a:ext cx="5047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http://ectacenter.org/eco/assets/pdfs/IFSP-OutcomesFlowChart.pdf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8C6CCC-5AFC-4D24-A75F-A0E9385EF378}"/>
              </a:ext>
            </a:extLst>
          </p:cNvPr>
          <p:cNvSpPr/>
          <p:nvPr/>
        </p:nvSpPr>
        <p:spPr>
          <a:xfrm>
            <a:off x="6614759" y="1021032"/>
            <a:ext cx="4771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5285"/>
                </a:solidFill>
              </a:rPr>
              <a:t>Integrating </a:t>
            </a:r>
            <a:r>
              <a:rPr lang="en-US" sz="2800" b="1" dirty="0" smtClean="0">
                <a:solidFill>
                  <a:srgbClr val="0D5285"/>
                </a:solidFill>
              </a:rPr>
              <a:t>IFSP/Outcomes  Flow </a:t>
            </a:r>
            <a:r>
              <a:rPr lang="en-US" sz="2800" b="1" dirty="0">
                <a:solidFill>
                  <a:srgbClr val="0D5285"/>
                </a:solidFill>
              </a:rPr>
              <a:t>Chart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21D7E3-40B1-4BA2-A39A-B8EECC89A17E}"/>
              </a:ext>
            </a:extLst>
          </p:cNvPr>
          <p:cNvSpPr/>
          <p:nvPr/>
        </p:nvSpPr>
        <p:spPr>
          <a:xfrm>
            <a:off x="561646" y="974604"/>
            <a:ext cx="4771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D5285"/>
                </a:solidFill>
              </a:rPr>
              <a:t>Integrating Outcomes Interactive Guide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2593" y="30005"/>
            <a:ext cx="5468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5B755"/>
                </a:solidFill>
              </a:rPr>
              <a:t>Key </a:t>
            </a:r>
            <a:r>
              <a:rPr lang="en-US" sz="3600" b="1" dirty="0">
                <a:solidFill>
                  <a:srgbClr val="35B755"/>
                </a:solidFill>
              </a:rPr>
              <a:t>National </a:t>
            </a:r>
            <a:r>
              <a:rPr lang="en-US" sz="3600" b="1" dirty="0" smtClean="0">
                <a:solidFill>
                  <a:srgbClr val="35B755"/>
                </a:solidFill>
              </a:rPr>
              <a:t>Resources</a:t>
            </a:r>
            <a:endParaRPr lang="en-US" sz="3600" b="1" dirty="0">
              <a:solidFill>
                <a:srgbClr val="35B7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B85A7-2F65-4762-B47B-49E72EA53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2FB27-DB0C-4179-BA80-29A6A8073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2085">
            <a:off x="6652457" y="248315"/>
            <a:ext cx="3918834" cy="511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0D0611-F390-4B3E-A923-AF4983892B88}"/>
              </a:ext>
            </a:extLst>
          </p:cNvPr>
          <p:cNvSpPr txBox="1">
            <a:spLocks/>
          </p:cNvSpPr>
          <p:nvPr/>
        </p:nvSpPr>
        <p:spPr>
          <a:xfrm>
            <a:off x="416687" y="1624346"/>
            <a:ext cx="5312781" cy="3260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>
                <a:solidFill>
                  <a:schemeClr val="accent4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200" dirty="0">
                <a:solidFill>
                  <a:srgbClr val="35B755"/>
                </a:solidFill>
              </a:rPr>
              <a:t>Key National Resource:</a:t>
            </a:r>
          </a:p>
          <a:p>
            <a:r>
              <a:rPr lang="en-US" sz="4200" dirty="0" smtClean="0">
                <a:solidFill>
                  <a:srgbClr val="0D5285"/>
                </a:solidFill>
              </a:rPr>
              <a:t> </a:t>
            </a:r>
          </a:p>
          <a:p>
            <a:r>
              <a:rPr lang="en-US" sz="4200" dirty="0" smtClean="0">
                <a:solidFill>
                  <a:srgbClr val="0D5285"/>
                </a:solidFill>
              </a:rPr>
              <a:t>Child </a:t>
            </a:r>
            <a:r>
              <a:rPr lang="en-US" sz="4200" dirty="0">
                <a:solidFill>
                  <a:srgbClr val="0D5285"/>
                </a:solidFill>
              </a:rPr>
              <a:t>Outcomes Summary </a:t>
            </a:r>
            <a:r>
              <a:rPr lang="en-US" sz="4200" dirty="0" smtClean="0">
                <a:solidFill>
                  <a:srgbClr val="0D5285"/>
                </a:solidFill>
              </a:rPr>
              <a:t>Team </a:t>
            </a:r>
            <a:r>
              <a:rPr lang="en-US" sz="4200" dirty="0">
                <a:solidFill>
                  <a:srgbClr val="0D5285"/>
                </a:solidFill>
              </a:rPr>
              <a:t>Collaboration </a:t>
            </a:r>
            <a:r>
              <a:rPr lang="en-US" sz="4200" dirty="0" smtClean="0">
                <a:solidFill>
                  <a:srgbClr val="0D5285"/>
                </a:solidFill>
              </a:rPr>
              <a:t>               (</a:t>
            </a:r>
            <a:r>
              <a:rPr lang="en-US" sz="4200" dirty="0">
                <a:solidFill>
                  <a:srgbClr val="0D5285"/>
                </a:solidFill>
              </a:rPr>
              <a:t>COS-TC) </a:t>
            </a:r>
          </a:p>
          <a:p>
            <a:r>
              <a:rPr lang="en-US" sz="4200" dirty="0">
                <a:solidFill>
                  <a:srgbClr val="0D5285"/>
                </a:solidFill>
              </a:rPr>
              <a:t>Quality Practices</a:t>
            </a:r>
          </a:p>
          <a:p>
            <a:endParaRPr lang="en-US" dirty="0">
              <a:solidFill>
                <a:srgbClr val="1F76BC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8343" y="5568934"/>
            <a:ext cx="5667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</a:t>
            </a:r>
            <a:r>
              <a:rPr lang="en-US" sz="2000" b="1" dirty="0" smtClean="0"/>
              <a:t>ectacenter.org/eco/pages/costeam.asp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334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AFE3B-D3AE-411F-B437-37D0EE592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4DE59A-61B5-48D7-8286-DA1B8C376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85" y="532610"/>
            <a:ext cx="4628372" cy="289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C9EEB-C344-4155-8602-0F2C67AE0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544" y="400982"/>
            <a:ext cx="4807419" cy="13123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C45398-8D5A-4802-A9C8-887746D527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41" y="2835846"/>
            <a:ext cx="4628372" cy="2896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8FCA6-67EC-4B5F-9BF7-1BBAF5E0E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9226" y="1820885"/>
            <a:ext cx="4510054" cy="3776242"/>
          </a:xfrm>
          <a:prstGeom prst="rect">
            <a:avLst/>
          </a:prstGeom>
          <a:ln>
            <a:solidFill>
              <a:srgbClr val="1FBED4"/>
            </a:solidFill>
          </a:ln>
          <a:effectLst/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23C0CA5A-7E85-4E87-9D9F-AFC4A593F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223" y="5347763"/>
            <a:ext cx="3932237" cy="1370152"/>
          </a:xfrm>
          <a:prstGeom prst="wedgeEllipseCallout">
            <a:avLst>
              <a:gd name="adj1" fmla="val -1226"/>
              <a:gd name="adj2" fmla="val -101931"/>
            </a:avLst>
          </a:prstGeom>
          <a:solidFill>
            <a:srgbClr val="35B755"/>
          </a:solidFill>
          <a:ln>
            <a:solidFill>
              <a:srgbClr val="1FBED4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What’s included?</a:t>
            </a:r>
          </a:p>
        </p:txBody>
      </p:sp>
    </p:spTree>
    <p:extLst>
      <p:ext uri="{BB962C8B-B14F-4D97-AF65-F5344CB8AC3E}">
        <p14:creationId xmlns:p14="http://schemas.microsoft.com/office/powerpoint/2010/main" val="35906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41525E-C511-4612-87F1-C38C140B7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1CE8C0-0C2F-4053-8E0E-2FF74F4F54D9}"/>
              </a:ext>
            </a:extLst>
          </p:cNvPr>
          <p:cNvSpPr/>
          <p:nvPr/>
        </p:nvSpPr>
        <p:spPr>
          <a:xfrm>
            <a:off x="820251" y="4412785"/>
            <a:ext cx="478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smtClean="0"/>
              <a:t>ectacenter.org/eco/pages/costeam.asp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76202D-2737-43AC-8708-2069C3FB1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14" y="371227"/>
            <a:ext cx="5258886" cy="4022367"/>
          </a:xfrm>
          <a:prstGeom prst="rect">
            <a:avLst/>
          </a:prstGeom>
          <a:ln w="28575">
            <a:solidFill>
              <a:srgbClr val="0D528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44BED2-A84D-4464-8995-D3BB02E73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402" y="377703"/>
            <a:ext cx="5472904" cy="2554280"/>
          </a:xfrm>
          <a:prstGeom prst="rect">
            <a:avLst/>
          </a:prstGeom>
          <a:ln w="38100">
            <a:solidFill>
              <a:srgbClr val="0D5285"/>
            </a:solidFill>
          </a:ln>
        </p:spPr>
      </p:pic>
      <p:pic>
        <p:nvPicPr>
          <p:cNvPr id="10" name="Picture 6" descr="C:\Users\naomi\AppData\Local\Temp\SNAGHTML524ebc6.PNG">
            <a:extLst>
              <a:ext uri="{FF2B5EF4-FFF2-40B4-BE49-F238E27FC236}">
                <a16:creationId xmlns:a16="http://schemas.microsoft.com/office/drawing/2014/main" id="{E914FA4F-44D7-44C8-9B82-2812F3A1F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45" y="3029119"/>
            <a:ext cx="5166403" cy="17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3">
            <a:extLst>
              <a:ext uri="{FF2B5EF4-FFF2-40B4-BE49-F238E27FC236}">
                <a16:creationId xmlns:a16="http://schemas.microsoft.com/office/drawing/2014/main" id="{AF3807F8-1A40-4DAC-A570-0BF66EAB3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516" y="5299890"/>
            <a:ext cx="3932237" cy="1370152"/>
          </a:xfrm>
          <a:prstGeom prst="wedgeEllipseCallout">
            <a:avLst>
              <a:gd name="adj1" fmla="val -1226"/>
              <a:gd name="adj2" fmla="val -101931"/>
            </a:avLst>
          </a:prstGeom>
          <a:solidFill>
            <a:srgbClr val="35B755"/>
          </a:solidFill>
          <a:ln>
            <a:solidFill>
              <a:srgbClr val="1FBED4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25763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92341" y="63849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DC529B-6ED1-4506-8DC2-5C334176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COS-TC Quality Practices</a:t>
            </a:r>
          </a:p>
        </p:txBody>
      </p:sp>
      <p:sp>
        <p:nvSpPr>
          <p:cNvPr id="8" name="Rectangle 7" descr="&quot; &quot;"/>
          <p:cNvSpPr/>
          <p:nvPr/>
        </p:nvSpPr>
        <p:spPr>
          <a:xfrm>
            <a:off x="4314096" y="4865076"/>
            <a:ext cx="1123554" cy="398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&quot; &quot;"/>
          <p:cNvSpPr/>
          <p:nvPr/>
        </p:nvSpPr>
        <p:spPr>
          <a:xfrm>
            <a:off x="7162241" y="4865076"/>
            <a:ext cx="1372161" cy="3985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1913FB-037F-4582-AE00-092BBD285E09}"/>
              </a:ext>
            </a:extLst>
          </p:cNvPr>
          <p:cNvSpPr/>
          <p:nvPr/>
        </p:nvSpPr>
        <p:spPr>
          <a:xfrm>
            <a:off x="910142" y="1623167"/>
            <a:ext cx="39657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5B755"/>
                </a:solidFill>
              </a:rPr>
              <a:t>Key National Resource:</a:t>
            </a:r>
          </a:p>
          <a:p>
            <a:pPr algn="ctr"/>
            <a:r>
              <a:rPr lang="en-US" sz="3600" b="1" dirty="0">
                <a:solidFill>
                  <a:srgbClr val="0D5285"/>
                </a:solidFill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0D5285"/>
                </a:solidFill>
              </a:rPr>
              <a:t>Age </a:t>
            </a:r>
            <a:r>
              <a:rPr lang="en-US" sz="3600" b="1" dirty="0">
                <a:solidFill>
                  <a:srgbClr val="0D5285"/>
                </a:solidFill>
              </a:rPr>
              <a:t>Anchoring Guidance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E7382-15E9-4DD8-AD88-C9A2A2785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8863">
            <a:off x="6510219" y="199532"/>
            <a:ext cx="3975880" cy="525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9D4C98-94AF-45D1-874F-18881A97BAE8}"/>
              </a:ext>
            </a:extLst>
          </p:cNvPr>
          <p:cNvSpPr/>
          <p:nvPr/>
        </p:nvSpPr>
        <p:spPr>
          <a:xfrm>
            <a:off x="4458322" y="5639652"/>
            <a:ext cx="7733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http://ectacenter.org/~</a:t>
            </a:r>
            <a:r>
              <a:rPr lang="en-US" b="1" dirty="0" smtClean="0"/>
              <a:t>pdfs/eco/COS_Age_Anchoring_Guidance.pdf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55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1B87-E5EF-41B6-8FED-BBE6DA1B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420AF-4C89-43AD-94D1-4F6B6F4C1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18" y="188535"/>
            <a:ext cx="5947552" cy="6391373"/>
          </a:xfrm>
          <a:prstGeom prst="rect">
            <a:avLst/>
          </a:prstGeom>
          <a:ln w="28575">
            <a:solidFill>
              <a:srgbClr val="0D5285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D14E2E-6383-4CA6-A271-95A60D2B0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400" y="551421"/>
            <a:ext cx="5348087" cy="4996975"/>
          </a:xfrm>
          <a:prstGeom prst="rect">
            <a:avLst/>
          </a:prstGeom>
          <a:ln w="28575">
            <a:solidFill>
              <a:srgbClr val="0D5285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88D765B-A512-4F53-B075-281EB02FC187}"/>
              </a:ext>
            </a:extLst>
          </p:cNvPr>
          <p:cNvSpPr/>
          <p:nvPr/>
        </p:nvSpPr>
        <p:spPr>
          <a:xfrm>
            <a:off x="358219" y="4355184"/>
            <a:ext cx="292230" cy="2545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309AFA-7DE2-48EE-9C78-DA72CB5FE4DA}"/>
              </a:ext>
            </a:extLst>
          </p:cNvPr>
          <p:cNvSpPr/>
          <p:nvPr/>
        </p:nvSpPr>
        <p:spPr>
          <a:xfrm>
            <a:off x="6534345" y="499622"/>
            <a:ext cx="384927" cy="3346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4FB08C-4F0A-4AD7-83BA-35038E69C2BA}"/>
              </a:ext>
            </a:extLst>
          </p:cNvPr>
          <p:cNvCxnSpPr>
            <a:cxnSpLocks/>
            <a:stCxn id="8" idx="7"/>
            <a:endCxn id="9" idx="2"/>
          </p:cNvCxnSpPr>
          <p:nvPr/>
        </p:nvCxnSpPr>
        <p:spPr>
          <a:xfrm flipV="1">
            <a:off x="607653" y="666924"/>
            <a:ext cx="5926692" cy="37255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3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Next Steps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7" y="1657725"/>
            <a:ext cx="11005457" cy="4097988"/>
          </a:xfrm>
        </p:spPr>
        <p:txBody>
          <a:bodyPr/>
          <a:lstStyle/>
          <a:p>
            <a:r>
              <a:rPr lang="en-US" sz="2800" dirty="0"/>
              <a:t>Modules </a:t>
            </a:r>
            <a:r>
              <a:rPr lang="en-US" sz="2800" dirty="0" smtClean="0"/>
              <a:t>&amp; Certification</a:t>
            </a:r>
          </a:p>
          <a:p>
            <a:endParaRPr lang="en-US" sz="2800" dirty="0" smtClean="0"/>
          </a:p>
          <a:p>
            <a:r>
              <a:rPr lang="en-US" sz="2800" dirty="0"/>
              <a:t>Child-Family </a:t>
            </a:r>
            <a:r>
              <a:rPr lang="en-US" sz="2800" dirty="0" smtClean="0"/>
              <a:t>Linkage Emphasis</a:t>
            </a:r>
          </a:p>
          <a:p>
            <a:endParaRPr lang="en-US" sz="2800" dirty="0" smtClean="0"/>
          </a:p>
          <a:p>
            <a:r>
              <a:rPr lang="en-US" sz="2800" dirty="0" smtClean="0"/>
              <a:t>Mentoring &amp; </a:t>
            </a:r>
            <a:r>
              <a:rPr lang="en-US" sz="2800" dirty="0"/>
              <a:t>Training Hubs</a:t>
            </a:r>
          </a:p>
          <a:p>
            <a:pPr algn="ctr"/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7B751-5EF7-4DCC-B888-5F5A9F19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59" y="1521980"/>
            <a:ext cx="5535166" cy="3107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35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Webinar Purpose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provide an overview of the national resources that are available to support COS training and TA, and how they might be incorporated into ongoing professional development (PD).</a:t>
            </a:r>
            <a:endParaRPr lang="en-US" sz="2400" dirty="0"/>
          </a:p>
          <a:p>
            <a:r>
              <a:rPr lang="en-US" sz="2800" dirty="0"/>
              <a:t>State presenters will share information about their COS PD systems, including how they are using </a:t>
            </a:r>
            <a:r>
              <a:rPr lang="en-US" sz="2800" dirty="0" smtClean="0"/>
              <a:t>national training resources to address </a:t>
            </a:r>
            <a:r>
              <a:rPr lang="en-US" sz="2800" dirty="0"/>
              <a:t>critical staff </a:t>
            </a:r>
            <a:r>
              <a:rPr lang="en-US" sz="2800" dirty="0" smtClean="0"/>
              <a:t>knowledge and skill </a:t>
            </a:r>
            <a:r>
              <a:rPr lang="en-US" sz="2800" dirty="0"/>
              <a:t>development </a:t>
            </a:r>
            <a:r>
              <a:rPr lang="en-US" sz="2800" dirty="0" smtClean="0"/>
              <a:t>needs.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928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68542" y="6378483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233960" y="2175812"/>
            <a:ext cx="9401382" cy="1887950"/>
          </a:xfrm>
        </p:spPr>
        <p:txBody>
          <a:bodyPr>
            <a:noAutofit/>
          </a:bodyPr>
          <a:lstStyle/>
          <a:p>
            <a:r>
              <a:rPr lang="en-US" altLang="en-US" dirty="0"/>
              <a:t>Maryland’s Birth to Kindergarten </a:t>
            </a:r>
            <a:br>
              <a:rPr lang="en-US" altLang="en-US" dirty="0"/>
            </a:br>
            <a:r>
              <a:rPr lang="en-US" altLang="en-US" dirty="0" smtClean="0"/>
              <a:t>COS Process Professional Development</a:t>
            </a:r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791825" y="4248703"/>
            <a:ext cx="62856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Pam Miller, </a:t>
            </a:r>
            <a:r>
              <a:rPr lang="en-US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Part C Coordinator</a:t>
            </a:r>
            <a:endParaRPr lang="en-US" sz="2000" dirty="0"/>
          </a:p>
        </p:txBody>
      </p:sp>
      <p:pic>
        <p:nvPicPr>
          <p:cNvPr id="3077" name="Picture 6" descr="Maryland State Department of Education. Equity and Excell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272" y="533813"/>
            <a:ext cx="2153783" cy="10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Maryland's Birth to K. Early Childhood Intervention and Education. System of Services for Young Children with Disabilities and Their Famili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891" y="147170"/>
            <a:ext cx="1241030" cy="183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00" y="236246"/>
            <a:ext cx="1662011" cy="166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610635" y="6391274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34886" y="-6350"/>
            <a:ext cx="8963252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Evolution of COS Process and </a:t>
            </a:r>
            <a:br>
              <a:rPr lang="en-US" altLang="en-US" sz="4000" dirty="0"/>
            </a:br>
            <a:r>
              <a:rPr lang="en-US" altLang="en-US" sz="4000" dirty="0"/>
              <a:t>COS Professional Development in MD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42257" y="1136650"/>
            <a:ext cx="5802086" cy="5437187"/>
          </a:xfrm>
        </p:spPr>
        <p:txBody>
          <a:bodyPr>
            <a:normAutofit fontScale="92500"/>
          </a:bodyPr>
          <a:lstStyle/>
          <a:p>
            <a:r>
              <a:rPr lang="en-US" altLang="en-US" sz="2200" dirty="0"/>
              <a:t>SFY 2011 - Began using the COS process to measure child outcomes in early intervention</a:t>
            </a:r>
          </a:p>
          <a:p>
            <a:r>
              <a:rPr lang="en-US" altLang="en-US" sz="2200" dirty="0"/>
              <a:t>SFY 2012 – Integrated COS process into the IFSP (strengths/needs summary) Birth – 4</a:t>
            </a:r>
          </a:p>
          <a:p>
            <a:r>
              <a:rPr lang="en-US" altLang="en-US" sz="2200" dirty="0"/>
              <a:t>SFY 2016 – Began using the COS process to measure child outcomes for preschoolers AND integrated COS process into the IEP (strengths/needs summary), ages 3 to Kindergarten</a:t>
            </a:r>
          </a:p>
          <a:p>
            <a:r>
              <a:rPr lang="en-US" altLang="en-US" sz="2200" dirty="0">
                <a:hlinkClick r:id="rId3"/>
              </a:rPr>
              <a:t>January 2016 - Issued Child Outcomes Summary (COS) Technical Assistance Bulletin </a:t>
            </a:r>
            <a:r>
              <a:rPr lang="en-US" altLang="en-US" sz="2200" u="sng" dirty="0">
                <a:hlinkClick r:id="rId3"/>
              </a:rPr>
              <a:t>Birth to </a:t>
            </a:r>
            <a:r>
              <a:rPr lang="en-US" altLang="en-US" sz="2200" u="sng" dirty="0" smtClean="0">
                <a:hlinkClick r:id="rId3"/>
              </a:rPr>
              <a:t>Kindergarten</a:t>
            </a:r>
            <a:endParaRPr lang="en-US" altLang="en-US" dirty="0"/>
          </a:p>
        </p:txBody>
      </p:sp>
      <p:pic>
        <p:nvPicPr>
          <p:cNvPr id="5124" name="Picture 4" descr="Integration of the 3 early childhood outcomes/child outcomes summary (COS) into the IFSP/IEP Proce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32" y="1136650"/>
            <a:ext cx="5363135" cy="46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99464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8600" y="184377"/>
            <a:ext cx="11734800" cy="114300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Focus on Fidelity </a:t>
            </a:r>
            <a:br>
              <a:rPr lang="en-US" altLang="en-US" sz="3600" dirty="0"/>
            </a:br>
            <a:r>
              <a:rPr lang="en-US" altLang="en-US" sz="2800" dirty="0"/>
              <a:t>Framework for B-K COS Training and Support (SFY 2017)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903515" y="1636715"/>
            <a:ext cx="10363199" cy="4162202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Maryland </a:t>
            </a:r>
            <a:r>
              <a:rPr lang="en-US" altLang="en-US" sz="2800" dirty="0" smtClean="0"/>
              <a:t>COS Core </a:t>
            </a:r>
            <a:r>
              <a:rPr lang="en-US" altLang="en-US" sz="2800" dirty="0"/>
              <a:t>Components </a:t>
            </a:r>
            <a:r>
              <a:rPr lang="en-US" altLang="en-US" sz="2800" dirty="0" smtClean="0"/>
              <a:t>Rationale</a:t>
            </a:r>
          </a:p>
          <a:p>
            <a:pPr marL="0" indent="0">
              <a:buNone/>
            </a:pPr>
            <a:endParaRPr lang="en-US" altLang="en-US" sz="2800" dirty="0"/>
          </a:p>
          <a:p>
            <a:r>
              <a:rPr lang="en-US" altLang="en-US" sz="2800" dirty="0"/>
              <a:t>Maryland’s Core Components of the </a:t>
            </a:r>
            <a:r>
              <a:rPr lang="en-US" altLang="en-US" sz="2800" dirty="0" smtClean="0"/>
              <a:t>COS Process</a:t>
            </a:r>
            <a:endParaRPr lang="en-US" altLang="en-US" sz="2800" dirty="0"/>
          </a:p>
          <a:p>
            <a:pPr marL="1195388" lvl="1" indent="-512763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Functional Child and Family Assessment</a:t>
            </a:r>
          </a:p>
          <a:p>
            <a:pPr marL="1195388" lvl="1" indent="-512763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Age-Anchoring Tools</a:t>
            </a:r>
          </a:p>
          <a:p>
            <a:pPr marL="1195388" lvl="1" indent="-512763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COS Rating Prep Tool (AE, IF, F)</a:t>
            </a:r>
          </a:p>
          <a:p>
            <a:pPr marL="1195388" lvl="1" indent="-512763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Decision Tree </a:t>
            </a:r>
          </a:p>
        </p:txBody>
      </p:sp>
    </p:spTree>
    <p:extLst>
      <p:ext uri="{BB962C8B-B14F-4D97-AF65-F5344CB8AC3E}">
        <p14:creationId xmlns:p14="http://schemas.microsoft.com/office/powerpoint/2010/main" val="25418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81606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1981200" y="182688"/>
            <a:ext cx="8229600" cy="854075"/>
          </a:xfrm>
        </p:spPr>
        <p:txBody>
          <a:bodyPr>
            <a:normAutofit fontScale="90000"/>
          </a:bodyPr>
          <a:lstStyle/>
          <a:p>
            <a:r>
              <a:rPr lang="en-US" altLang="en-US" sz="4000" dirty="0"/>
              <a:t>MD B-K Child Outcomes Gateway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http://olms.cte.jhu.edu/mdcos-gateway</a:t>
            </a:r>
          </a:p>
        </p:txBody>
      </p:sp>
      <p:pic>
        <p:nvPicPr>
          <p:cNvPr id="11267" name="Content Placeholder 6" descr="&quot; &quot;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264" y="1221582"/>
            <a:ext cx="4038600" cy="3375025"/>
          </a:xfrm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1632" y="4623153"/>
            <a:ext cx="59158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Guide to Birth to Kindergarten Child Outcomes and Child Outcomes Summary (COS) Process Training and Support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dirty="0"/>
          </a:p>
        </p:txBody>
      </p:sp>
      <p:pic>
        <p:nvPicPr>
          <p:cNvPr id="11268" name="Content Placeholder 7" descr="&quot; &quot;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6175" y="1158081"/>
            <a:ext cx="4395787" cy="4621213"/>
          </a:xfrm>
        </p:spPr>
      </p:pic>
    </p:spTree>
    <p:extLst>
      <p:ext uri="{BB962C8B-B14F-4D97-AF65-F5344CB8AC3E}">
        <p14:creationId xmlns:p14="http://schemas.microsoft.com/office/powerpoint/2010/main" val="11422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A7662-5FDD-4A88-9690-E651B80E5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 descr="&quot; &quot;">
            <a:extLst>
              <a:ext uri="{FF2B5EF4-FFF2-40B4-BE49-F238E27FC236}">
                <a16:creationId xmlns:a16="http://schemas.microsoft.com/office/drawing/2014/main" id="{7793A7AA-8F87-4721-9C38-ECF53872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94" y="809451"/>
            <a:ext cx="6888743" cy="421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D52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EBC6FD-AD86-4C8F-8593-BA7215F86900}"/>
              </a:ext>
            </a:extLst>
          </p:cNvPr>
          <p:cNvSpPr/>
          <p:nvPr/>
        </p:nvSpPr>
        <p:spPr>
          <a:xfrm>
            <a:off x="5673648" y="5335951"/>
            <a:ext cx="5369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http://ectacenter.org/eco/pages/videos.asp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8A7826-6306-46B9-B661-C5D9F63E161B}"/>
              </a:ext>
            </a:extLst>
          </p:cNvPr>
          <p:cNvSpPr txBox="1">
            <a:spLocks/>
          </p:cNvSpPr>
          <p:nvPr/>
        </p:nvSpPr>
        <p:spPr>
          <a:xfrm>
            <a:off x="434425" y="1748158"/>
            <a:ext cx="4178427" cy="1558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none">
                <a:solidFill>
                  <a:schemeClr val="accent4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dirty="0" smtClean="0">
                <a:solidFill>
                  <a:srgbClr val="35B755"/>
                </a:solidFill>
              </a:rPr>
              <a:t>Key National Resource:</a:t>
            </a:r>
          </a:p>
          <a:p>
            <a:endParaRPr lang="en-US" sz="3600" dirty="0">
              <a:solidFill>
                <a:srgbClr val="0D5285"/>
              </a:solidFill>
            </a:endParaRPr>
          </a:p>
          <a:p>
            <a:r>
              <a:rPr lang="en-US" sz="3600" dirty="0" smtClean="0">
                <a:solidFill>
                  <a:srgbClr val="0D5285"/>
                </a:solidFill>
              </a:rPr>
              <a:t>Child </a:t>
            </a:r>
            <a:r>
              <a:rPr lang="en-US" sz="3600" dirty="0">
                <a:solidFill>
                  <a:srgbClr val="0D5285"/>
                </a:solidFill>
              </a:rPr>
              <a:t>Outcomes </a:t>
            </a:r>
            <a:r>
              <a:rPr lang="en-US" sz="3600" dirty="0" smtClean="0">
                <a:solidFill>
                  <a:srgbClr val="0D5285"/>
                </a:solidFill>
              </a:rPr>
              <a:t>Step-by-Step</a:t>
            </a:r>
            <a:endParaRPr lang="en-US" sz="3600" dirty="0">
              <a:solidFill>
                <a:srgbClr val="0D5285"/>
              </a:solidFill>
            </a:endParaRPr>
          </a:p>
          <a:p>
            <a:r>
              <a:rPr lang="en-US" sz="3600" dirty="0">
                <a:solidFill>
                  <a:srgbClr val="0D5285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5156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568543" y="64928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587828" y="158811"/>
            <a:ext cx="11005457" cy="914400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MD COS Competency Check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2400" dirty="0">
                <a:solidFill>
                  <a:schemeClr val="tx1"/>
                </a:solidFill>
              </a:rPr>
              <a:t>http://olms.cte.jhu.edu/mdcos-gateway-training</a:t>
            </a:r>
          </a:p>
        </p:txBody>
      </p:sp>
      <p:pic>
        <p:nvPicPr>
          <p:cNvPr id="13315" name="Content Placeholder 6" descr="&quot; &quot;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0979" y="1141380"/>
            <a:ext cx="4281488" cy="4597400"/>
          </a:xfrm>
        </p:spPr>
      </p:pic>
      <p:pic>
        <p:nvPicPr>
          <p:cNvPr id="13316" name="Picture 7" descr="&quot; &quo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1141380"/>
            <a:ext cx="4005263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7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2897048-00E0-47FB-B07B-F36BBE8AF57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8715" y="226980"/>
            <a:ext cx="11277599" cy="914400"/>
          </a:xfrm>
        </p:spPr>
        <p:txBody>
          <a:bodyPr>
            <a:noAutofit/>
          </a:bodyPr>
          <a:lstStyle/>
          <a:p>
            <a:r>
              <a:rPr lang="en-US" sz="3600" dirty="0"/>
              <a:t>National COS Competency Check (COS-CC)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7158" y="1030146"/>
            <a:ext cx="6110773" cy="48607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An online tool </a:t>
            </a:r>
            <a:r>
              <a:rPr lang="en-US" sz="2400" dirty="0" smtClean="0"/>
              <a:t>for assessing </a:t>
            </a:r>
            <a:r>
              <a:rPr lang="en-US" sz="2400" dirty="0"/>
              <a:t>early intervention and early childhood special education practitioners’ understanding of the essential knowledge and skills needed to reach accurate </a:t>
            </a:r>
            <a:r>
              <a:rPr lang="en-US" sz="2400" dirty="0" smtClean="0"/>
              <a:t>COS ratings.</a:t>
            </a:r>
            <a:endParaRPr lang="en-US" sz="2400" dirty="0"/>
          </a:p>
          <a:p>
            <a:pPr lvl="0"/>
            <a:r>
              <a:rPr lang="en-US" sz="2400" dirty="0"/>
              <a:t>Level 1: ~10 multiple choice items designed to test basic knowledge of the COS process.</a:t>
            </a:r>
          </a:p>
          <a:p>
            <a:pPr lvl="0"/>
            <a:r>
              <a:rPr lang="en-US" sz="2400" dirty="0"/>
              <a:t>Level 2: ~15 items, including a case study with video, designed to test ability to apply knowledge</a:t>
            </a:r>
            <a:endParaRPr lang="en-US" dirty="0"/>
          </a:p>
        </p:txBody>
      </p:sp>
      <p:pic>
        <p:nvPicPr>
          <p:cNvPr id="5" name="Picture 4" descr="&quot; 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253" y="1562583"/>
            <a:ext cx="5268382" cy="3516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97188" y="5513141"/>
            <a:ext cx="4807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by                and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302" y="5187716"/>
            <a:ext cx="997164" cy="73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23" y="5332473"/>
            <a:ext cx="1451950" cy="5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841CB-614B-4263-A459-EA5A1B6B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70" y="3651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National COS-CC Field Test Results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71990"/>
              </p:ext>
            </p:extLst>
          </p:nvPr>
        </p:nvGraphicFramePr>
        <p:xfrm>
          <a:off x="307340" y="1397002"/>
          <a:ext cx="11632110" cy="4057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5339">
                  <a:extLst>
                    <a:ext uri="{9D8B030D-6E8A-4147-A177-3AD203B41FA5}">
                      <a16:colId xmlns:a16="http://schemas.microsoft.com/office/drawing/2014/main" val="2559852781"/>
                    </a:ext>
                  </a:extLst>
                </a:gridCol>
                <a:gridCol w="1722852">
                  <a:extLst>
                    <a:ext uri="{9D8B030D-6E8A-4147-A177-3AD203B41FA5}">
                      <a16:colId xmlns:a16="http://schemas.microsoft.com/office/drawing/2014/main" val="186249100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106721854"/>
                    </a:ext>
                  </a:extLst>
                </a:gridCol>
                <a:gridCol w="1789612">
                  <a:extLst>
                    <a:ext uri="{9D8B030D-6E8A-4147-A177-3AD203B41FA5}">
                      <a16:colId xmlns:a16="http://schemas.microsoft.com/office/drawing/2014/main" val="561979951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1485625047"/>
                    </a:ext>
                  </a:extLst>
                </a:gridCol>
                <a:gridCol w="1293223">
                  <a:extLst>
                    <a:ext uri="{9D8B030D-6E8A-4147-A177-3AD203B41FA5}">
                      <a16:colId xmlns:a16="http://schemas.microsoft.com/office/drawing/2014/main" val="504809517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1308457416"/>
                    </a:ext>
                  </a:extLst>
                </a:gridCol>
                <a:gridCol w="1384661">
                  <a:extLst>
                    <a:ext uri="{9D8B030D-6E8A-4147-A177-3AD203B41FA5}">
                      <a16:colId xmlns:a16="http://schemas.microsoft.com/office/drawing/2014/main" val="2199920129"/>
                    </a:ext>
                  </a:extLst>
                </a:gridCol>
              </a:tblGrid>
              <a:tr h="1097873"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Completed L1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Completed L2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Both Completed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Pass L1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pass L1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Pass L2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% pass L2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7660254"/>
                  </a:ext>
                </a:extLst>
              </a:tr>
              <a:tr h="1152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Birth to </a:t>
                      </a:r>
                      <a:r>
                        <a:rPr lang="en-US" sz="2400" dirty="0" smtClean="0">
                          <a:effectLst/>
                        </a:rPr>
                        <a:t>Three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117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(75%)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94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(74%)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80%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105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90%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32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34%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5394953"/>
                  </a:ext>
                </a:extLst>
              </a:tr>
              <a:tr h="11524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Three to Five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(25%)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(26%)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83%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36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90%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25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76%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7883317"/>
                  </a:ext>
                </a:extLst>
              </a:tr>
              <a:tr h="6547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157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127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81%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141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90%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</a:rPr>
                        <a:t>57</a:t>
                      </a:r>
                      <a:endParaRPr lang="en-US" sz="2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45%</a:t>
                      </a:r>
                      <a:endParaRPr lang="en-US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65423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5900" y="5537200"/>
            <a:ext cx="715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Field test </a:t>
            </a:r>
            <a:r>
              <a:rPr lang="en-US" dirty="0" smtClean="0"/>
              <a:t>completed </a:t>
            </a:r>
            <a:r>
              <a:rPr lang="en-US" dirty="0"/>
              <a:t>October </a:t>
            </a:r>
            <a:r>
              <a:rPr lang="en-US" dirty="0" smtClean="0"/>
              <a:t>2018.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2215" y="564709"/>
            <a:ext cx="8299747" cy="1887950"/>
          </a:xfrm>
        </p:spPr>
        <p:txBody>
          <a:bodyPr/>
          <a:lstStyle/>
          <a:p>
            <a:r>
              <a:rPr lang="en-US" dirty="0" smtClean="0"/>
              <a:t>Let’s hear more from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-292215" y="2530979"/>
            <a:ext cx="8287544" cy="58494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Training Topics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474810" y="6349534"/>
            <a:ext cx="1232776" cy="503578"/>
          </a:xfrm>
        </p:spPr>
        <p:txBody>
          <a:bodyPr/>
          <a:lstStyle/>
          <a:p>
            <a:fld id="{8FF8BE51-C3B0-9B4F-9A06-4F809A9A7941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70" y="955731"/>
            <a:ext cx="3262331" cy="416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Want to keep talking?</a:t>
            </a:r>
            <a:br>
              <a:rPr lang="en-US" sz="4000" dirty="0"/>
            </a:br>
            <a:r>
              <a:rPr lang="en-US" sz="3100" dirty="0"/>
              <a:t>Join the DaSy/ECTA Centers’ COS </a:t>
            </a:r>
            <a:r>
              <a:rPr lang="en-US" sz="3100" dirty="0" smtClean="0"/>
              <a:t>Learning </a:t>
            </a:r>
            <a:r>
              <a:rPr lang="en-US" sz="3100" dirty="0"/>
              <a:t>Community!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1257127"/>
            <a:ext cx="11005457" cy="4675220"/>
          </a:xfrm>
        </p:spPr>
        <p:txBody>
          <a:bodyPr>
            <a:normAutofit/>
          </a:bodyPr>
          <a:lstStyle/>
          <a:p>
            <a:r>
              <a:rPr lang="en-US" sz="2400" dirty="0"/>
              <a:t>Meets quarterly via web conference. </a:t>
            </a:r>
            <a:r>
              <a:rPr lang="en-US" sz="2400" b="1" i="1" dirty="0">
                <a:solidFill>
                  <a:schemeClr val="accent1"/>
                </a:solidFill>
              </a:rPr>
              <a:t>Next call is on Tues., Dec. 18</a:t>
            </a:r>
            <a:r>
              <a:rPr lang="en-US" sz="2400" b="1" i="1" baseline="30000" dirty="0">
                <a:solidFill>
                  <a:schemeClr val="accent1"/>
                </a:solidFill>
              </a:rPr>
              <a:t>th</a:t>
            </a:r>
            <a:r>
              <a:rPr lang="en-US" sz="2400" b="1" i="1" dirty="0">
                <a:solidFill>
                  <a:schemeClr val="accent1"/>
                </a:solidFill>
              </a:rPr>
              <a:t> from </a:t>
            </a:r>
            <a:r>
              <a:rPr lang="en-US" sz="2400" b="1" i="1" dirty="0" smtClean="0">
                <a:solidFill>
                  <a:schemeClr val="accent1"/>
                </a:solidFill>
              </a:rPr>
              <a:t>            2-3 </a:t>
            </a:r>
            <a:r>
              <a:rPr lang="en-US" sz="2400" b="1" i="1" dirty="0">
                <a:solidFill>
                  <a:schemeClr val="accent1"/>
                </a:solidFill>
              </a:rPr>
              <a:t>p.m. ET.</a:t>
            </a:r>
          </a:p>
          <a:p>
            <a:r>
              <a:rPr lang="en-US" sz="2400" dirty="0"/>
              <a:t>The goal of the Learning Community is to help participants promote and maintain quality COS practices that lead to high-quality data, and the ability to use those data in meaningful ways.</a:t>
            </a:r>
          </a:p>
          <a:p>
            <a:r>
              <a:rPr lang="en-US" sz="2400" dirty="0"/>
              <a:t>States and TA staff learn from one another, share tools and resources, and explore issues together in a collegial environment.</a:t>
            </a:r>
          </a:p>
          <a:p>
            <a:r>
              <a:rPr lang="en-US" sz="2400" dirty="0"/>
              <a:t>For more information and/or to join the Learning Community, contact Amy Nicholas at </a:t>
            </a:r>
            <a:r>
              <a:rPr lang="en-US" sz="2400" b="1" dirty="0"/>
              <a:t>amy.nicholas@unc.edu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Title 3" hidden="1">
            <a:extLst>
              <a:ext uri="{FF2B5EF4-FFF2-40B4-BE49-F238E27FC236}">
                <a16:creationId xmlns:a16="http://schemas.microsoft.com/office/drawing/2014/main" id="{F40926BC-493E-4467-A6B0-756E7B4E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ECTA</a:t>
            </a:r>
            <a:r>
              <a:rPr lang="en-US" baseline="0" dirty="0"/>
              <a:t> Center website</a:t>
            </a:r>
            <a:endParaRPr lang="en-US" dirty="0"/>
          </a:p>
        </p:txBody>
      </p:sp>
      <p:sp>
        <p:nvSpPr>
          <p:cNvPr id="9" name="Explosion 1 8" descr="We got a makeover!"/>
          <p:cNvSpPr/>
          <p:nvPr/>
        </p:nvSpPr>
        <p:spPr>
          <a:xfrm rot="1209132">
            <a:off x="8961696" y="3118372"/>
            <a:ext cx="2797629" cy="25581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879398">
            <a:off x="9483679" y="3819772"/>
            <a:ext cx="1753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 got a makeover!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59946" y="5485477"/>
            <a:ext cx="5382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</a:t>
            </a:r>
            <a:r>
              <a:rPr lang="en-US" sz="2400" b="1" dirty="0" smtClean="0"/>
              <a:t>ectacenter.org/outcomes.asp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7967" y="3935779"/>
            <a:ext cx="199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Outcomes TA provided in collaboration with</a:t>
            </a:r>
          </a:p>
        </p:txBody>
      </p:sp>
      <p:pic>
        <p:nvPicPr>
          <p:cNvPr id="2" name="Picture 1" descr="DaSy: The Center for IDEA Early Childhood Data Syste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1" y="4859109"/>
            <a:ext cx="1270080" cy="1085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5522" y="758818"/>
            <a:ext cx="3383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</a:rPr>
              <a:t>Stay Connected with the Outcomes TA Team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874" y="130109"/>
            <a:ext cx="5472359" cy="53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2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Find the DaSy </a:t>
            </a:r>
            <a:r>
              <a:rPr lang="en-US" sz="3600" dirty="0"/>
              <a:t>and ECTA </a:t>
            </a:r>
            <a:r>
              <a:rPr lang="en-US" sz="3600" dirty="0" smtClean="0"/>
              <a:t>Centers Online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Center for IDEA Early Childhood Data Systems (DaSy Center)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http://dasycenter.org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 and Twitter @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DaSyCenter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Early Childhood Technical Assistance (ECTA) Center</a:t>
            </a:r>
          </a:p>
          <a:p>
            <a:r>
              <a:rPr lang="en-US" sz="2200" dirty="0"/>
              <a:t>http://ectacenter.org/ </a:t>
            </a:r>
          </a:p>
          <a:p>
            <a:r>
              <a:rPr lang="en-US" sz="2200" dirty="0" smtClean="0"/>
              <a:t>Facebook and Twitter @</a:t>
            </a:r>
            <a:r>
              <a:rPr lang="en-US" sz="2200" dirty="0" err="1" smtClean="0"/>
              <a:t>ECTACenter</a:t>
            </a:r>
            <a:r>
              <a:rPr lang="en-US" sz="2200" b="1" dirty="0" smtClean="0"/>
              <a:t> </a:t>
            </a:r>
            <a:r>
              <a:rPr lang="en-US" sz="2200" dirty="0" smtClean="0"/>
              <a:t>‎</a:t>
            </a:r>
            <a:endParaRPr lang="en-US" sz="2200" b="1" dirty="0"/>
          </a:p>
          <a:p>
            <a:endParaRPr lang="en-US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42</a:t>
            </a:r>
            <a:endParaRPr lang="en-US" dirty="0"/>
          </a:p>
        </p:txBody>
      </p:sp>
      <p:sp>
        <p:nvSpPr>
          <p:cNvPr id="7" name="Title 1" descr="&quot; &quot;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465" y="1420096"/>
            <a:ext cx="82296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contents of this presentation were developed under grants from the U.S. Department of Education (#s</a:t>
            </a:r>
            <a:r>
              <a:rPr lang="is-IS" sz="1800" dirty="0"/>
              <a:t> H326P170001,</a:t>
            </a:r>
            <a:r>
              <a:rPr lang="en-US" sz="1800" dirty="0"/>
              <a:t> H373Z120002). However, those contents do not necessarily represent the policy of the U.S. Department of Education, and you should not assume endorsement by the Federal Government. Project Officers: Meredith Miceli, Richelle Davis, and Julia Martin Eile.</a:t>
            </a:r>
          </a:p>
        </p:txBody>
      </p:sp>
      <p:pic>
        <p:nvPicPr>
          <p:cNvPr id="11" name="Picture 10" descr="IDEAs that Work. U.S. Office of Special Education Program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88" y="3589336"/>
            <a:ext cx="1713423" cy="142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6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Child Outcomes Data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96892" y="3481467"/>
            <a:ext cx="10189028" cy="547487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D5285"/>
                </a:solidFill>
              </a:rPr>
              <a:t>What do we know about results obtained using the COS process?</a:t>
            </a:r>
            <a:endParaRPr lang="en-US" sz="2400" b="1" dirty="0">
              <a:solidFill>
                <a:srgbClr val="0D5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F8BE51-C3B0-9B4F-9A06-4F809A9A79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0B65-D434-40DE-92EB-2546DFD8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Approaches </a:t>
            </a:r>
            <a:r>
              <a:rPr lang="en-US" sz="3600" dirty="0"/>
              <a:t>to Measuring Child Outcomes: FFY 2016-17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88EC067-B2D6-4EB9-9F35-ED7974505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86277"/>
              </p:ext>
            </p:extLst>
          </p:nvPr>
        </p:nvGraphicFramePr>
        <p:xfrm>
          <a:off x="587828" y="1379456"/>
          <a:ext cx="10756768" cy="4246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7566">
                  <a:extLst>
                    <a:ext uri="{9D8B030D-6E8A-4147-A177-3AD203B41FA5}">
                      <a16:colId xmlns:a16="http://schemas.microsoft.com/office/drawing/2014/main" val="2900851335"/>
                    </a:ext>
                  </a:extLst>
                </a:gridCol>
                <a:gridCol w="2934929">
                  <a:extLst>
                    <a:ext uri="{9D8B030D-6E8A-4147-A177-3AD203B41FA5}">
                      <a16:colId xmlns:a16="http://schemas.microsoft.com/office/drawing/2014/main" val="528501402"/>
                    </a:ext>
                  </a:extLst>
                </a:gridCol>
                <a:gridCol w="2864273">
                  <a:extLst>
                    <a:ext uri="{9D8B030D-6E8A-4147-A177-3AD203B41FA5}">
                      <a16:colId xmlns:a16="http://schemas.microsoft.com/office/drawing/2014/main" val="2726580239"/>
                    </a:ext>
                  </a:extLst>
                </a:gridCol>
              </a:tblGrid>
              <a:tr h="6434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</a:rPr>
                        <a:t>Approach</a:t>
                      </a:r>
                      <a:endParaRPr lang="en-US" sz="2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Part C </a:t>
                      </a:r>
                    </a:p>
                    <a:p>
                      <a:pPr algn="ctr"/>
                      <a:r>
                        <a:rPr lang="en-US" sz="2800" dirty="0">
                          <a:effectLst/>
                        </a:rPr>
                        <a:t>(N=56)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</a:rPr>
                        <a:t>Part B/619 (N=59)</a:t>
                      </a:r>
                      <a:endParaRPr lang="en-US" sz="28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53431063"/>
                  </a:ext>
                </a:extLst>
              </a:tr>
              <a:tr h="643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Child Outcomes Summary (COS)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42 (75%)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41 (69</a:t>
                      </a:r>
                      <a:r>
                        <a:rPr lang="en-US" sz="2400" dirty="0" smtClean="0">
                          <a:effectLst/>
                        </a:rPr>
                        <a:t>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(decrease -2)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79804"/>
                  </a:ext>
                </a:extLst>
              </a:tr>
              <a:tr h="643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One tool statewide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 (14%)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 (17</a:t>
                      </a:r>
                      <a:r>
                        <a:rPr lang="en-US" sz="2400" dirty="0" smtClean="0">
                          <a:effectLst/>
                        </a:rPr>
                        <a:t>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(increase +2)</a:t>
                      </a:r>
                      <a:endParaRPr lang="en-US" sz="2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2340644"/>
                  </a:ext>
                </a:extLst>
              </a:tr>
              <a:tr h="643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Publisher's online system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(5%)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 (10%)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822185"/>
                  </a:ext>
                </a:extLst>
              </a:tr>
              <a:tr h="643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Other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 (5%)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 (3%)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595586"/>
                  </a:ext>
                </a:extLst>
              </a:tr>
              <a:tr h="6434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540653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7828" y="2233914"/>
            <a:ext cx="10756768" cy="7452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BEBD58-0979-4B83-AC53-C73878012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50306"/>
              </p:ext>
            </p:extLst>
          </p:nvPr>
        </p:nvGraphicFramePr>
        <p:xfrm>
          <a:off x="447883" y="97943"/>
          <a:ext cx="11048215" cy="5516897"/>
        </p:xfrm>
        <a:graphic>
          <a:graphicData uri="http://schemas.openxmlformats.org/drawingml/2006/table">
            <a:tbl>
              <a:tblPr/>
              <a:tblGrid>
                <a:gridCol w="2209643">
                  <a:extLst>
                    <a:ext uri="{9D8B030D-6E8A-4147-A177-3AD203B41FA5}">
                      <a16:colId xmlns:a16="http://schemas.microsoft.com/office/drawing/2014/main" val="266881814"/>
                    </a:ext>
                  </a:extLst>
                </a:gridCol>
                <a:gridCol w="2209643">
                  <a:extLst>
                    <a:ext uri="{9D8B030D-6E8A-4147-A177-3AD203B41FA5}">
                      <a16:colId xmlns:a16="http://schemas.microsoft.com/office/drawing/2014/main" val="3549891465"/>
                    </a:ext>
                  </a:extLst>
                </a:gridCol>
                <a:gridCol w="2209643">
                  <a:extLst>
                    <a:ext uri="{9D8B030D-6E8A-4147-A177-3AD203B41FA5}">
                      <a16:colId xmlns:a16="http://schemas.microsoft.com/office/drawing/2014/main" val="1252237160"/>
                    </a:ext>
                  </a:extLst>
                </a:gridCol>
                <a:gridCol w="2209643">
                  <a:extLst>
                    <a:ext uri="{9D8B030D-6E8A-4147-A177-3AD203B41FA5}">
                      <a16:colId xmlns:a16="http://schemas.microsoft.com/office/drawing/2014/main" val="2728287472"/>
                    </a:ext>
                  </a:extLst>
                </a:gridCol>
                <a:gridCol w="2209643">
                  <a:extLst>
                    <a:ext uri="{9D8B030D-6E8A-4147-A177-3AD203B41FA5}">
                      <a16:colId xmlns:a16="http://schemas.microsoft.com/office/drawing/2014/main" val="3334565336"/>
                    </a:ext>
                  </a:extLst>
                </a:gridCol>
              </a:tblGrid>
              <a:tr h="1051588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185380"/>
                          </a:solidFill>
                        </a:rPr>
                        <a:t>National </a:t>
                      </a:r>
                      <a:r>
                        <a:rPr lang="en-US" sz="2800" b="1" dirty="0">
                          <a:solidFill>
                            <a:srgbClr val="185380"/>
                          </a:solidFill>
                        </a:rPr>
                        <a:t>Child Outcomes Data for Children Exiting in </a:t>
                      </a:r>
                      <a:r>
                        <a:rPr lang="en-US" sz="2800" b="1" dirty="0" smtClean="0">
                          <a:solidFill>
                            <a:srgbClr val="185380"/>
                          </a:solidFill>
                        </a:rPr>
                        <a:t>2016-17: </a:t>
                      </a:r>
                      <a:r>
                        <a:rPr lang="en-US" sz="2800" b="1" dirty="0">
                          <a:solidFill>
                            <a:srgbClr val="185380"/>
                          </a:solidFill>
                        </a:rPr>
                        <a:t>COS </a:t>
                      </a:r>
                      <a:r>
                        <a:rPr lang="en-US" sz="2800" b="1" dirty="0" smtClean="0">
                          <a:solidFill>
                            <a:srgbClr val="185380"/>
                          </a:solidFill>
                        </a:rPr>
                        <a:t>States</a:t>
                      </a:r>
                      <a:r>
                        <a:rPr lang="en-US" sz="2800" b="1" baseline="0" dirty="0" smtClean="0">
                          <a:solidFill>
                            <a:srgbClr val="185380"/>
                          </a:solidFill>
                        </a:rPr>
                        <a:t> and DC </a:t>
                      </a:r>
                      <a:r>
                        <a:rPr lang="en-US" sz="2800" b="1" dirty="0" smtClean="0">
                          <a:solidFill>
                            <a:srgbClr val="185380"/>
                          </a:solidFill>
                        </a:rPr>
                        <a:t>Only</a:t>
                      </a:r>
                      <a:endParaRPr lang="en-US" sz="1800" dirty="0"/>
                    </a:p>
                  </a:txBody>
                  <a:tcPr marL="90261" marR="90261" marT="45131" marB="45131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72863"/>
                  </a:ext>
                </a:extLst>
              </a:tr>
              <a:tr h="819825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47011" marR="47011" marT="47011" marB="47011" anchor="b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3CB45C"/>
                          </a:solidFill>
                          <a:effectLst/>
                        </a:rPr>
                        <a:t>Part C Early </a:t>
                      </a:r>
                      <a:r>
                        <a:rPr lang="en-US" sz="2400" b="1" dirty="0" smtClean="0">
                          <a:solidFill>
                            <a:srgbClr val="3CB45C"/>
                          </a:solidFill>
                          <a:effectLst/>
                        </a:rPr>
                        <a:t>Intervention</a:t>
                      </a:r>
                    </a:p>
                    <a:p>
                      <a:pPr algn="ctr" fontAlgn="t"/>
                      <a:r>
                        <a:rPr lang="en-US" sz="2400" b="1" dirty="0" smtClean="0">
                          <a:solidFill>
                            <a:srgbClr val="3CB45C"/>
                          </a:solidFill>
                          <a:effectLst/>
                        </a:rPr>
                        <a:t>(n=35)</a:t>
                      </a:r>
                      <a:endParaRPr lang="en-US" sz="2400" b="1" dirty="0">
                        <a:solidFill>
                          <a:srgbClr val="3CB45C"/>
                        </a:solidFill>
                        <a:effectLst/>
                      </a:endParaRP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solidFill>
                            <a:srgbClr val="3CB45C"/>
                          </a:solidFill>
                          <a:effectLst/>
                        </a:rPr>
                        <a:t>Part B </a:t>
                      </a:r>
                      <a:r>
                        <a:rPr lang="en-US" sz="2400" b="1" dirty="0" smtClean="0">
                          <a:solidFill>
                            <a:srgbClr val="3CB45C"/>
                          </a:solidFill>
                          <a:effectLst/>
                        </a:rPr>
                        <a:t>619</a:t>
                      </a:r>
                      <a:r>
                        <a:rPr lang="en-US" sz="2400" b="1" baseline="0" dirty="0" smtClean="0">
                          <a:solidFill>
                            <a:srgbClr val="3CB45C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3CB45C"/>
                          </a:solidFill>
                          <a:effectLst/>
                        </a:rPr>
                        <a:t>Preschool</a:t>
                      </a:r>
                    </a:p>
                    <a:p>
                      <a:pPr algn="ctr" fontAlgn="t"/>
                      <a:r>
                        <a:rPr lang="en-US" sz="2400" b="1" dirty="0" smtClean="0">
                          <a:solidFill>
                            <a:srgbClr val="3CB45C"/>
                          </a:solidFill>
                          <a:effectLst/>
                        </a:rPr>
                        <a:t>(n=33)</a:t>
                      </a:r>
                      <a:endParaRPr lang="en-US" sz="2400" b="1" dirty="0">
                        <a:solidFill>
                          <a:srgbClr val="3CB45C"/>
                        </a:solidFill>
                        <a:effectLst/>
                      </a:endParaRP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48505"/>
                  </a:ext>
                </a:extLst>
              </a:tr>
              <a:tr h="9099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Summary Statement 1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Summary Statement 2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Summary Statement 1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</a:rPr>
                        <a:t>Summary Statement 2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31085"/>
                  </a:ext>
                </a:extLst>
              </a:tr>
              <a:tr h="8996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Social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</a:rPr>
                        <a:t>Relationships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68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57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83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55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9942677"/>
                  </a:ext>
                </a:extLst>
              </a:tr>
              <a:tr h="920348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Knowledge and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</a:rPr>
                        <a:t>Skills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74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49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84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52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886810"/>
                  </a:ext>
                </a:extLst>
              </a:tr>
              <a:tr h="909909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</a:rPr>
                        <a:t>Action to Meet Needs</a:t>
                      </a:r>
                    </a:p>
                  </a:txBody>
                  <a:tcPr marL="47011" marR="47011" marT="47011" marB="47011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75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56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84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dirty="0">
                          <a:effectLst/>
                        </a:rPr>
                        <a:t>64</a:t>
                      </a:r>
                    </a:p>
                  </a:txBody>
                  <a:tcPr marL="47011" marR="47011" marT="47011" marB="47011" anchor="ctr">
                    <a:lnL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444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4540097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EA63B15-3C6F-41AF-AD70-0754B5CA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83" y="5673552"/>
            <a:ext cx="4308872" cy="21544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Note: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Only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states with high-quality data were included.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E054A-FE89-4B8B-8AC3-BC4ADAE0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2" y="240415"/>
            <a:ext cx="12035309" cy="914400"/>
          </a:xfrm>
        </p:spPr>
        <p:txBody>
          <a:bodyPr>
            <a:noAutofit/>
          </a:bodyPr>
          <a:lstStyle/>
          <a:p>
            <a:r>
              <a:rPr lang="en-US" sz="3600" dirty="0"/>
              <a:t>Part </a:t>
            </a:r>
            <a:r>
              <a:rPr lang="en-US" sz="3600" dirty="0" smtClean="0"/>
              <a:t>C Completeness</a:t>
            </a:r>
            <a:r>
              <a:rPr lang="en-US" sz="3600" dirty="0"/>
              <a:t>* of Child </a:t>
            </a:r>
            <a:br>
              <a:rPr lang="en-US" sz="3600" dirty="0"/>
            </a:br>
            <a:r>
              <a:rPr lang="en-US" sz="3600" dirty="0"/>
              <a:t>Outcomes </a:t>
            </a:r>
            <a:r>
              <a:rPr lang="en-US" sz="3600" dirty="0" smtClean="0"/>
              <a:t>Data for 2016-17: </a:t>
            </a:r>
            <a:br>
              <a:rPr lang="en-US" sz="3600" dirty="0" smtClean="0"/>
            </a:br>
            <a:r>
              <a:rPr lang="en-US" sz="3600" dirty="0" smtClean="0"/>
              <a:t>COS States </a:t>
            </a:r>
            <a:r>
              <a:rPr lang="en-US" sz="3600" dirty="0"/>
              <a:t>and </a:t>
            </a:r>
            <a:r>
              <a:rPr lang="en-US" sz="3600" dirty="0" smtClean="0"/>
              <a:t>DC Only </a:t>
            </a:r>
            <a:r>
              <a:rPr lang="en-US" sz="3600" dirty="0"/>
              <a:t>(</a:t>
            </a:r>
            <a:r>
              <a:rPr lang="en-US" sz="3600" dirty="0" smtClean="0"/>
              <a:t>n=37</a:t>
            </a:r>
            <a:r>
              <a:rPr lang="en-US" sz="3600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24CE5-2F66-4388-B256-8CA9D33C7015}"/>
              </a:ext>
            </a:extLst>
          </p:cNvPr>
          <p:cNvSpPr txBox="1"/>
          <p:nvPr/>
        </p:nvSpPr>
        <p:spPr>
          <a:xfrm>
            <a:off x="666879" y="5569637"/>
            <a:ext cx="6391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Completeness = total with outcomes data/total </a:t>
            </a:r>
            <a:r>
              <a:rPr lang="en-US" sz="1600" dirty="0" err="1"/>
              <a:t>exiters</a:t>
            </a:r>
            <a:endParaRPr lang="en-US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2E0651D-66B3-4EFD-A855-368307FBE6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59702"/>
              </p:ext>
            </p:extLst>
          </p:nvPr>
        </p:nvGraphicFramePr>
        <p:xfrm>
          <a:off x="381000" y="1576757"/>
          <a:ext cx="11308080" cy="399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0558-79C1-4F06-8295-726143BA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2" y="198700"/>
            <a:ext cx="11593285" cy="914400"/>
          </a:xfrm>
        </p:spPr>
        <p:txBody>
          <a:bodyPr>
            <a:noAutofit/>
          </a:bodyPr>
          <a:lstStyle/>
          <a:p>
            <a:r>
              <a:rPr lang="en-US" sz="3600" dirty="0"/>
              <a:t>Part B </a:t>
            </a:r>
            <a:r>
              <a:rPr lang="en-US" sz="3600" dirty="0" smtClean="0"/>
              <a:t>619 Completeness</a:t>
            </a:r>
            <a:r>
              <a:rPr lang="en-US" sz="3600" dirty="0"/>
              <a:t>* of Child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Outcomes Data for 2016-17:</a:t>
            </a:r>
            <a:br>
              <a:rPr lang="en-US" sz="3600" dirty="0" smtClean="0"/>
            </a:br>
            <a:r>
              <a:rPr lang="en-US" sz="3600" dirty="0" smtClean="0"/>
              <a:t>COS States </a:t>
            </a:r>
            <a:r>
              <a:rPr lang="en-US" sz="3600" dirty="0"/>
              <a:t>and </a:t>
            </a:r>
            <a:r>
              <a:rPr lang="en-US" sz="3600" dirty="0" smtClean="0"/>
              <a:t>DC Only (n=33</a:t>
            </a:r>
            <a:r>
              <a:rPr lang="en-US" sz="36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B617C-B6A3-469E-AB0B-109B00C583F5}"/>
              </a:ext>
            </a:extLst>
          </p:cNvPr>
          <p:cNvSpPr txBox="1"/>
          <p:nvPr/>
        </p:nvSpPr>
        <p:spPr>
          <a:xfrm>
            <a:off x="767159" y="5526768"/>
            <a:ext cx="5256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Completeness = </a:t>
            </a:r>
            <a:r>
              <a:rPr lang="en-US" sz="1600" dirty="0" smtClean="0"/>
              <a:t>total </a:t>
            </a:r>
            <a:r>
              <a:rPr lang="en-US" sz="1600" dirty="0"/>
              <a:t>with outcomes data/child </a:t>
            </a:r>
            <a:r>
              <a:rPr lang="en-US" sz="1600" dirty="0" smtClean="0"/>
              <a:t>count</a:t>
            </a:r>
            <a:endParaRPr lang="en-US" sz="16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806FAC-6D10-4E7C-804D-7C0A3EC57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88213"/>
              </p:ext>
            </p:extLst>
          </p:nvPr>
        </p:nvGraphicFramePr>
        <p:xfrm>
          <a:off x="0" y="1386840"/>
          <a:ext cx="11750040" cy="4139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360510" y="6349534"/>
            <a:ext cx="1232776" cy="503578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ECTA-2018-Final">
      <a:dk1>
        <a:srgbClr val="000000"/>
      </a:dk1>
      <a:lt1>
        <a:srgbClr val="FFFFFF"/>
      </a:lt1>
      <a:dk2>
        <a:srgbClr val="13284B"/>
      </a:dk2>
      <a:lt2>
        <a:srgbClr val="EBF6FF"/>
      </a:lt2>
      <a:accent1>
        <a:srgbClr val="24B953"/>
      </a:accent1>
      <a:accent2>
        <a:srgbClr val="79D32A"/>
      </a:accent2>
      <a:accent3>
        <a:srgbClr val="0178D2"/>
      </a:accent3>
      <a:accent4>
        <a:srgbClr val="145083"/>
      </a:accent4>
      <a:accent5>
        <a:srgbClr val="9A2279"/>
      </a:accent5>
      <a:accent6>
        <a:srgbClr val="F7931D"/>
      </a:accent6>
      <a:hlink>
        <a:srgbClr val="9DD3FF"/>
      </a:hlink>
      <a:folHlink>
        <a:srgbClr val="145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ta2-template" id="{E5C0DB02-524A-EA4E-8D6F-50CA54B66DB3}" vid="{F3436B59-AE16-654A-BAEA-9AD8E5CF8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C9FC4C8E81C74EA077FD4A6A616E7F" ma:contentTypeVersion="5" ma:contentTypeDescription="Create a new document." ma:contentTypeScope="" ma:versionID="057195bd5a85fdaddb00d827d6c06a82">
  <xsd:schema xmlns:xsd="http://www.w3.org/2001/XMLSchema" xmlns:xs="http://www.w3.org/2001/XMLSchema" xmlns:p="http://schemas.microsoft.com/office/2006/metadata/properties" xmlns:ns2="8d8b1221-cb47-43e5-997b-7d0bdebf637a" xmlns:ns3="09c8a845-e7a6-41fb-9590-158bae58e4d1" targetNamespace="http://schemas.microsoft.com/office/2006/metadata/properties" ma:root="true" ma:fieldsID="535c67fe3ba065e930bc670b596106ef" ns2:_="" ns3:_="">
    <xsd:import namespace="8d8b1221-cb47-43e5-997b-7d0bdebf637a"/>
    <xsd:import namespace="09c8a845-e7a6-41fb-9590-158bae58e4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8b1221-cb47-43e5-997b-7d0bdebf63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a845-e7a6-41fb-9590-158bae58e4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DED297-0F05-48E1-B0A1-BC6FF0CA07F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9c8a845-e7a6-41fb-9590-158bae58e4d1"/>
    <ds:schemaRef ds:uri="8d8b1221-cb47-43e5-997b-7d0bdebf63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1F2EB3-0ACC-43DC-ADA3-6086031BD8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8b1221-cb47-43e5-997b-7d0bdebf637a"/>
    <ds:schemaRef ds:uri="09c8a845-e7a6-41fb-9590-158bae58e4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CF6B7A-E5E0-4877-B6CF-8A79427AF9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ecta2-template-v1</Template>
  <TotalTime>4119</TotalTime>
  <Words>1564</Words>
  <Application>Microsoft Office PowerPoint</Application>
  <PresentationFormat>Widescreen</PresentationFormat>
  <Paragraphs>368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MS PGothic</vt:lpstr>
      <vt:lpstr>Arial</vt:lpstr>
      <vt:lpstr>Calibri</vt:lpstr>
      <vt:lpstr>Century Gothic</vt:lpstr>
      <vt:lpstr>Helvetica</vt:lpstr>
      <vt:lpstr>Times New Roman</vt:lpstr>
      <vt:lpstr>Wingdings</vt:lpstr>
      <vt:lpstr>Gallery</vt:lpstr>
      <vt:lpstr>Guidance for Implementing Effective Training and TA on the Child Outcomes Summary (COS) Process</vt:lpstr>
      <vt:lpstr>Presentation Team</vt:lpstr>
      <vt:lpstr>Webinar Purpose</vt:lpstr>
      <vt:lpstr>ECTA Center website</vt:lpstr>
      <vt:lpstr>National Child Outcomes Data</vt:lpstr>
      <vt:lpstr>Approaches to Measuring Child Outcomes: FFY 2016-17</vt:lpstr>
      <vt:lpstr>PowerPoint Presentation</vt:lpstr>
      <vt:lpstr>Part C Completeness* of Child  Outcomes Data for 2016-17:  COS States and DC Only (n=37)</vt:lpstr>
      <vt:lpstr>Part B 619 Completeness* of Child  Outcomes Data for 2016-17: COS States and DC Only (n=33)</vt:lpstr>
      <vt:lpstr>National Child Outcomes Analysis Resources</vt:lpstr>
      <vt:lpstr>TA Resources for COS Professional Development</vt:lpstr>
      <vt:lpstr>COS Process Professional Development Screenshot</vt:lpstr>
      <vt:lpstr>States’ Uses of National COS Professional Development Resources</vt:lpstr>
      <vt:lpstr>Continuous Improvement of the COS Process</vt:lpstr>
      <vt:lpstr>Vermont’s COS (ECO) Timeline to Quality</vt:lpstr>
      <vt:lpstr>Child Outcomes “Data Days” Objectives</vt:lpstr>
      <vt:lpstr>Data Days Content</vt:lpstr>
      <vt:lpstr>Key National Resource:   COS Online Module</vt:lpstr>
      <vt:lpstr>Vermont’s Continuous Improvement  in 2018 and Beyond</vt:lpstr>
      <vt:lpstr>DoD EDIS COS Professional Development Journey </vt:lpstr>
      <vt:lpstr>A Slow and Separate Start</vt:lpstr>
      <vt:lpstr>Ongoing COS PD</vt:lpstr>
      <vt:lpstr>ECTA Center Resources</vt:lpstr>
      <vt:lpstr>PowerPoint Presentation</vt:lpstr>
      <vt:lpstr>What’s included?</vt:lpstr>
      <vt:lpstr>Where is it?</vt:lpstr>
      <vt:lpstr>COS-TC Quality Practices</vt:lpstr>
      <vt:lpstr>PowerPoint Presentation</vt:lpstr>
      <vt:lpstr>Next Steps</vt:lpstr>
      <vt:lpstr>Maryland’s Birth to Kindergarten  COS Process Professional Development</vt:lpstr>
      <vt:lpstr>Evolution of COS Process and  COS Professional Development in MD</vt:lpstr>
      <vt:lpstr>Focus on Fidelity  Framework for B-K COS Training and Support (SFY 2017)</vt:lpstr>
      <vt:lpstr>MD B-K Child Outcomes Gateway http://olms.cte.jhu.edu/mdcos-gateway</vt:lpstr>
      <vt:lpstr>PowerPoint Presentation</vt:lpstr>
      <vt:lpstr>MD COS Competency Check http://olms.cte.jhu.edu/mdcos-gateway-training</vt:lpstr>
      <vt:lpstr>National COS Competency Check (COS-CC)</vt:lpstr>
      <vt:lpstr>National COS-CC Field Test Results </vt:lpstr>
      <vt:lpstr>Let’s hear more from you!</vt:lpstr>
      <vt:lpstr>Want to keep talking? Join the DaSy/ECTA Centers’ COS Learning Community!  </vt:lpstr>
      <vt:lpstr>Find the DaSy and ECTA Centers Online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Implementing Effective Training and TA on the Child Outcomes Summary (COS) Process</dc:title>
  <dc:creator>Katrina Martin, Katie McCarthy, Pam Miller, Amy Nicholas, Kellen Reid, Naomi Younggren</dc:creator>
  <cp:lastModifiedBy>Nicholas, Amy</cp:lastModifiedBy>
  <cp:revision>375</cp:revision>
  <cp:lastPrinted>2018-11-28T18:30:57Z</cp:lastPrinted>
  <dcterms:created xsi:type="dcterms:W3CDTF">2017-11-28T16:39:02Z</dcterms:created>
  <dcterms:modified xsi:type="dcterms:W3CDTF">2018-11-29T20:58:13Z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0x010100C2C9FC4C8E81C74EA077FD4A6A616E7F</vt:lpwstr>
  </property>
  <property fmtid="{D5CDD505-2E9C-101B-9397-08002B2CF9AE}" pid="3" name="Language">
    <vt:lpwstr>English</vt:lpwstr>
  </property>
</Properties>
</file>