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4525" r:id="rId3"/>
    <p:sldMasterId id="2147483751" r:id="rId4"/>
    <p:sldMasterId id="2147483766" r:id="rId5"/>
    <p:sldMasterId id="2147483796" r:id="rId6"/>
    <p:sldMasterId id="2147483811" r:id="rId7"/>
    <p:sldMasterId id="2147483781" r:id="rId8"/>
    <p:sldMasterId id="2147484544" r:id="rId9"/>
    <p:sldMasterId id="2147484558" r:id="rId10"/>
    <p:sldMasterId id="2147484546" r:id="rId11"/>
  </p:sldMasterIdLst>
  <p:notesMasterIdLst>
    <p:notesMasterId r:id="rId54"/>
  </p:notesMasterIdLst>
  <p:handoutMasterIdLst>
    <p:handoutMasterId r:id="rId55"/>
  </p:handoutMasterIdLst>
  <p:sldIdLst>
    <p:sldId id="284" r:id="rId12"/>
    <p:sldId id="787" r:id="rId13"/>
    <p:sldId id="685" r:id="rId14"/>
    <p:sldId id="682" r:id="rId15"/>
    <p:sldId id="683" r:id="rId16"/>
    <p:sldId id="694" r:id="rId17"/>
    <p:sldId id="752" r:id="rId18"/>
    <p:sldId id="764" r:id="rId19"/>
    <p:sldId id="703" r:id="rId20"/>
    <p:sldId id="704" r:id="rId21"/>
    <p:sldId id="705" r:id="rId22"/>
    <p:sldId id="706" r:id="rId23"/>
    <p:sldId id="696" r:id="rId24"/>
    <p:sldId id="695" r:id="rId25"/>
    <p:sldId id="783" r:id="rId26"/>
    <p:sldId id="765" r:id="rId27"/>
    <p:sldId id="771" r:id="rId28"/>
    <p:sldId id="779" r:id="rId29"/>
    <p:sldId id="778" r:id="rId30"/>
    <p:sldId id="772" r:id="rId31"/>
    <p:sldId id="773" r:id="rId32"/>
    <p:sldId id="774" r:id="rId33"/>
    <p:sldId id="754" r:id="rId34"/>
    <p:sldId id="755" r:id="rId35"/>
    <p:sldId id="756" r:id="rId36"/>
    <p:sldId id="760" r:id="rId37"/>
    <p:sldId id="776" r:id="rId38"/>
    <p:sldId id="775" r:id="rId39"/>
    <p:sldId id="761" r:id="rId40"/>
    <p:sldId id="762" r:id="rId41"/>
    <p:sldId id="763" r:id="rId42"/>
    <p:sldId id="767" r:id="rId43"/>
    <p:sldId id="770" r:id="rId44"/>
    <p:sldId id="768" r:id="rId45"/>
    <p:sldId id="785" r:id="rId46"/>
    <p:sldId id="780" r:id="rId47"/>
    <p:sldId id="781" r:id="rId48"/>
    <p:sldId id="750" r:id="rId49"/>
    <p:sldId id="788" r:id="rId50"/>
    <p:sldId id="786" r:id="rId51"/>
    <p:sldId id="782" r:id="rId52"/>
    <p:sldId id="534" r:id="rId53"/>
  </p:sldIdLst>
  <p:sldSz cx="9144000" cy="6858000" type="screen4x3"/>
  <p:notesSz cx="6858000" cy="92964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7D7DD5"/>
    <a:srgbClr val="F79646"/>
    <a:srgbClr val="FFA000"/>
    <a:srgbClr val="C96765"/>
    <a:srgbClr val="224568"/>
    <a:srgbClr val="3C8C93"/>
    <a:srgbClr val="003300"/>
    <a:srgbClr val="4E2AB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84882" autoAdjust="0"/>
  </p:normalViewPr>
  <p:slideViewPr>
    <p:cSldViewPr>
      <p:cViewPr>
        <p:scale>
          <a:sx n="69" d="100"/>
          <a:sy n="69" d="100"/>
        </p:scale>
        <p:origin x="-252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106"/>
    </p:cViewPr>
  </p:sorterViewPr>
  <p:notesViewPr>
    <p:cSldViewPr>
      <p:cViewPr varScale="1">
        <p:scale>
          <a:sx n="56" d="100"/>
          <a:sy n="56" d="100"/>
        </p:scale>
        <p:origin x="-1788" y="-78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ECO2%20(P18693)\GPRA%20analysis\Analysis_1112\National%20analysis%20file\patterncheck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ECO2%20(P18693)\GPRA%20analysis\Analysis_1112\National%20analysis%20file\patternchecking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Part C:  Greater than Expected Growth</a:t>
            </a:r>
          </a:p>
          <a:p>
            <a:pPr>
              <a:defRPr/>
            </a:pPr>
            <a:r>
              <a:rPr lang="en-US" baseline="0"/>
              <a:t>Trends Across 4 Years</a:t>
            </a:r>
          </a:p>
        </c:rich>
      </c:tx>
      <c:layout>
        <c:manualLayout>
          <c:xMode val="edge"/>
          <c:yMode val="edge"/>
          <c:x val="0.18839015151515151"/>
          <c:y val="5.895090596402138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2008-09 (19 states)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Sheet1!$R$4:$R$6</c:f>
              <c:numCache>
                <c:formatCode>General</c:formatCode>
                <c:ptCount val="3"/>
                <c:pt idx="0">
                  <c:v>70</c:v>
                </c:pt>
                <c:pt idx="1">
                  <c:v>77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Sheet1!$S$3</c:f>
              <c:strCache>
                <c:ptCount val="1"/>
                <c:pt idx="0">
                  <c:v>2009-10 (29 states)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Sheet1!$S$4:$S$6</c:f>
              <c:numCache>
                <c:formatCode>General</c:formatCode>
                <c:ptCount val="3"/>
                <c:pt idx="0">
                  <c:v>71</c:v>
                </c:pt>
                <c:pt idx="1">
                  <c:v>74</c:v>
                </c:pt>
                <c:pt idx="2">
                  <c:v>76</c:v>
                </c:pt>
              </c:numCache>
            </c:numRef>
          </c:val>
        </c:ser>
        <c:ser>
          <c:idx val="2"/>
          <c:order val="2"/>
          <c:tx>
            <c:strRef>
              <c:f>Sheet1!$T$3</c:f>
              <c:strCache>
                <c:ptCount val="1"/>
                <c:pt idx="0">
                  <c:v>2010-11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Sheet1!$T$4:$T$6</c:f>
              <c:numCache>
                <c:formatCode>General</c:formatCode>
                <c:ptCount val="3"/>
                <c:pt idx="0">
                  <c:v>68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Sheet1!$U$3</c:f>
              <c:strCache>
                <c:ptCount val="1"/>
                <c:pt idx="0">
                  <c:v>2011-12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Sheet1!$U$4:$U$6</c:f>
              <c:numCache>
                <c:formatCode>General</c:formatCode>
                <c:ptCount val="3"/>
                <c:pt idx="0">
                  <c:v>66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900992"/>
        <c:axId val="414902528"/>
      </c:barChart>
      <c:catAx>
        <c:axId val="4149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4902528"/>
        <c:crosses val="autoZero"/>
        <c:auto val="1"/>
        <c:lblAlgn val="ctr"/>
        <c:lblOffset val="100"/>
        <c:noMultiLvlLbl val="0"/>
      </c:catAx>
      <c:valAx>
        <c:axId val="4149025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Average Percentage Across States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2222222222222223E-2"/>
              <c:y val="0.29017967423189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4900992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C: Exited Within Age Expectations</a:t>
            </a:r>
          </a:p>
          <a:p>
            <a:pPr>
              <a:defRPr/>
            </a:pPr>
            <a:r>
              <a:rPr lang="en-US"/>
              <a:t>Trends Across</a:t>
            </a:r>
            <a:r>
              <a:rPr lang="en-US" baseline="0"/>
              <a:t> 4 Years</a:t>
            </a:r>
            <a:endParaRPr lang="en-US"/>
          </a:p>
        </c:rich>
      </c:tx>
      <c:layout>
        <c:manualLayout>
          <c:xMode val="edge"/>
          <c:yMode val="edge"/>
          <c:x val="0.17948443419535495"/>
          <c:y val="5.428061410607842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Sheet1!$Z$3</c:f>
              <c:strCache>
                <c:ptCount val="1"/>
                <c:pt idx="0">
                  <c:v>2008-09 (19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Sheet1!$Z$4:$Z$6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Sheet1!$AA$3</c:f>
              <c:strCache>
                <c:ptCount val="1"/>
                <c:pt idx="0">
                  <c:v>2009-10 (29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Sheet1!$AA$4:$AA$6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Sheet1!$AB$3</c:f>
              <c:strCache>
                <c:ptCount val="1"/>
                <c:pt idx="0">
                  <c:v>2010-11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Sheet1!$AB$4:$AB$6</c:f>
              <c:numCache>
                <c:formatCode>General</c:formatCode>
                <c:ptCount val="3"/>
                <c:pt idx="0">
                  <c:v>61</c:v>
                </c:pt>
                <c:pt idx="1">
                  <c:v>55</c:v>
                </c:pt>
                <c:pt idx="2">
                  <c:v>59</c:v>
                </c:pt>
              </c:numCache>
            </c:numRef>
          </c:val>
        </c:ser>
        <c:ser>
          <c:idx val="3"/>
          <c:order val="3"/>
          <c:tx>
            <c:strRef>
              <c:f>Sheet1!$AC$3</c:f>
              <c:strCache>
                <c:ptCount val="1"/>
                <c:pt idx="0">
                  <c:v>2011-12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Sheet1!$AC$4:$AC$6</c:f>
              <c:numCache>
                <c:formatCode>General</c:formatCode>
                <c:ptCount val="3"/>
                <c:pt idx="0">
                  <c:v>60</c:v>
                </c:pt>
                <c:pt idx="1">
                  <c:v>52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134080"/>
        <c:axId val="415135616"/>
      </c:barChart>
      <c:catAx>
        <c:axId val="41513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5135616"/>
        <c:crosses val="autoZero"/>
        <c:auto val="1"/>
        <c:lblAlgn val="ctr"/>
        <c:lblOffset val="100"/>
        <c:noMultiLvlLbl val="0"/>
      </c:catAx>
      <c:valAx>
        <c:axId val="41513561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 dirty="0" smtClean="0">
                    <a:effectLst/>
                  </a:rPr>
                  <a:t>Average Percentage Across States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702903208527505E-2"/>
              <c:y val="0.299576953922426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5134080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Greater Than Expected Growth</a:t>
            </a:r>
          </a:p>
          <a:p>
            <a:pPr>
              <a:defRPr/>
            </a:pPr>
            <a:r>
              <a:rPr lang="en-US"/>
              <a:t>Trends</a:t>
            </a:r>
            <a:r>
              <a:rPr lang="en-US" baseline="0"/>
              <a:t> Across 4 Years</a:t>
            </a:r>
            <a:endParaRPr lang="en-US"/>
          </a:p>
        </c:rich>
      </c:tx>
      <c:layout>
        <c:manualLayout>
          <c:xMode val="edge"/>
          <c:yMode val="edge"/>
          <c:x val="0.1073904742226087"/>
          <c:y val="5.45971205392647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2008-09 (15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Sheet1!$C$18:$C$20</c:f>
              <c:numCache>
                <c:formatCode>General</c:formatCode>
                <c:ptCount val="3"/>
                <c:pt idx="0">
                  <c:v>83</c:v>
                </c:pt>
                <c:pt idx="1">
                  <c:v>83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2009-10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Sheet1!$D$18:$D$20</c:f>
              <c:numCache>
                <c:formatCode>General</c:formatCode>
                <c:ptCount val="3"/>
                <c:pt idx="0">
                  <c:v>83</c:v>
                </c:pt>
                <c:pt idx="1">
                  <c:v>82</c:v>
                </c:pt>
                <c:pt idx="2">
                  <c:v>82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2010-11 (36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Sheet1!$E$18:$E$20</c:f>
              <c:numCache>
                <c:formatCode>General</c:formatCode>
                <c:ptCount val="3"/>
                <c:pt idx="0">
                  <c:v>81</c:v>
                </c:pt>
                <c:pt idx="1">
                  <c:v>81</c:v>
                </c:pt>
                <c:pt idx="2">
                  <c:v>81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2011-12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81</c:v>
                </c:pt>
                <c:pt idx="1">
                  <c:v>81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242880"/>
        <c:axId val="415261056"/>
      </c:barChart>
      <c:catAx>
        <c:axId val="4152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5261056"/>
        <c:crosses val="autoZero"/>
        <c:auto val="1"/>
        <c:lblAlgn val="ctr"/>
        <c:lblOffset val="100"/>
        <c:noMultiLvlLbl val="0"/>
      </c:catAx>
      <c:valAx>
        <c:axId val="4152610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Average </a:t>
                </a:r>
                <a:r>
                  <a:rPr lang="en-US" sz="1200" baseline="0" dirty="0"/>
                  <a:t>Percentage Across States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5242880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Exited Within Age Expectations</a:t>
            </a:r>
          </a:p>
          <a:p>
            <a:pPr>
              <a:defRPr/>
            </a:pPr>
            <a:r>
              <a:rPr lang="en-US"/>
              <a:t>Trends Across 4 Years</a:t>
            </a:r>
          </a:p>
        </c:rich>
      </c:tx>
      <c:layout>
        <c:manualLayout>
          <c:xMode val="edge"/>
          <c:yMode val="edge"/>
          <c:x val="0.20620938569553199"/>
          <c:y val="4.41145789348109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Sheet1!$K$17</c:f>
              <c:strCache>
                <c:ptCount val="1"/>
                <c:pt idx="0">
                  <c:v>2008-09 (15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Sheet1!$K$18:$K$20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Sheet1!$L$17</c:f>
              <c:strCache>
                <c:ptCount val="1"/>
                <c:pt idx="0">
                  <c:v>2009-10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Sheet1!$L$18:$L$20</c:f>
              <c:numCache>
                <c:formatCode>General</c:formatCode>
                <c:ptCount val="3"/>
                <c:pt idx="0">
                  <c:v>59</c:v>
                </c:pt>
                <c:pt idx="1">
                  <c:v>52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Sheet1!$M$17</c:f>
              <c:strCache>
                <c:ptCount val="1"/>
                <c:pt idx="0">
                  <c:v>2010-11 (36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Sheet1!$M$18:$M$20</c:f>
              <c:numCache>
                <c:formatCode>General</c:formatCode>
                <c:ptCount val="3"/>
                <c:pt idx="0">
                  <c:v>60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</c:ser>
        <c:ser>
          <c:idx val="3"/>
          <c:order val="3"/>
          <c:tx>
            <c:strRef>
              <c:f>Sheet1!$N$17</c:f>
              <c:strCache>
                <c:ptCount val="1"/>
                <c:pt idx="0">
                  <c:v>2011-12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Sheet1!$N$18:$N$20</c:f>
              <c:numCache>
                <c:formatCode>General</c:formatCode>
                <c:ptCount val="3"/>
                <c:pt idx="0">
                  <c:v>59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418624"/>
        <c:axId val="418590720"/>
      </c:barChart>
      <c:catAx>
        <c:axId val="4154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8590720"/>
        <c:crosses val="autoZero"/>
        <c:auto val="1"/>
        <c:lblAlgn val="ctr"/>
        <c:lblOffset val="100"/>
        <c:noMultiLvlLbl val="0"/>
      </c:catAx>
      <c:valAx>
        <c:axId val="41859072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Average</a:t>
                </a:r>
                <a:r>
                  <a:rPr lang="en-US" sz="1200" baseline="0"/>
                  <a:t> Percentage Across States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15418624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'Percent of child count_part c'!$N$11</c:f>
              <c:strCache>
                <c:ptCount val="1"/>
                <c:pt idx="0">
                  <c:v>&lt; 35%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'Percent of child count_part c'!$M$12:$M$14</c:f>
              <c:strCache>
                <c:ptCount val="3"/>
                <c:pt idx="0">
                  <c:v>2009-10 (N=49)</c:v>
                </c:pt>
                <c:pt idx="1">
                  <c:v>2010-11 (N-51)</c:v>
                </c:pt>
                <c:pt idx="2">
                  <c:v>2011-12 (N=51)</c:v>
                </c:pt>
              </c:strCache>
            </c:strRef>
          </c:cat>
          <c:val>
            <c:numRef>
              <c:f>'Percent of child count_part c'!$N$12:$N$14</c:f>
              <c:numCache>
                <c:formatCode>####.0</c:formatCode>
                <c:ptCount val="3"/>
                <c:pt idx="0" formatCode="0.0">
                  <c:v>32.653061224489797</c:v>
                </c:pt>
                <c:pt idx="1">
                  <c:v>19.607843137254903</c:v>
                </c:pt>
                <c:pt idx="2">
                  <c:v>23.529411764705884</c:v>
                </c:pt>
              </c:numCache>
            </c:numRef>
          </c:val>
        </c:ser>
        <c:ser>
          <c:idx val="1"/>
          <c:order val="1"/>
          <c:tx>
            <c:strRef>
              <c:f>'Percent of child count_part c'!$O$11</c:f>
              <c:strCache>
                <c:ptCount val="1"/>
                <c:pt idx="0">
                  <c:v>35% - &lt;70%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'Percent of child count_part c'!$M$12:$M$14</c:f>
              <c:strCache>
                <c:ptCount val="3"/>
                <c:pt idx="0">
                  <c:v>2009-10 (N=49)</c:v>
                </c:pt>
                <c:pt idx="1">
                  <c:v>2010-11 (N-51)</c:v>
                </c:pt>
                <c:pt idx="2">
                  <c:v>2011-12 (N=51)</c:v>
                </c:pt>
              </c:strCache>
            </c:strRef>
          </c:cat>
          <c:val>
            <c:numRef>
              <c:f>'Percent of child count_part c'!$O$12:$O$14</c:f>
              <c:numCache>
                <c:formatCode>####.0</c:formatCode>
                <c:ptCount val="3"/>
                <c:pt idx="0" formatCode="0.0">
                  <c:v>55.102040816326522</c:v>
                </c:pt>
                <c:pt idx="1">
                  <c:v>64.705882352941174</c:v>
                </c:pt>
                <c:pt idx="2">
                  <c:v>62.745098039215684</c:v>
                </c:pt>
              </c:numCache>
            </c:numRef>
          </c:val>
        </c:ser>
        <c:ser>
          <c:idx val="2"/>
          <c:order val="2"/>
          <c:tx>
            <c:strRef>
              <c:f>'Percent of child count_part c'!$P$11</c:f>
              <c:strCache>
                <c:ptCount val="1"/>
                <c:pt idx="0">
                  <c:v>70% or more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strRef>
              <c:f>'Percent of child count_part c'!$M$12:$M$14</c:f>
              <c:strCache>
                <c:ptCount val="3"/>
                <c:pt idx="0">
                  <c:v>2009-10 (N=49)</c:v>
                </c:pt>
                <c:pt idx="1">
                  <c:v>2010-11 (N-51)</c:v>
                </c:pt>
                <c:pt idx="2">
                  <c:v>2011-12 (N=51)</c:v>
                </c:pt>
              </c:strCache>
            </c:strRef>
          </c:cat>
          <c:val>
            <c:numRef>
              <c:f>'Percent of child count_part c'!$P$12:$P$14</c:f>
              <c:numCache>
                <c:formatCode>####.0</c:formatCode>
                <c:ptCount val="3"/>
                <c:pt idx="0" formatCode="0.0">
                  <c:v>12.244897959183673</c:v>
                </c:pt>
                <c:pt idx="1">
                  <c:v>15.686274509803921</c:v>
                </c:pt>
                <c:pt idx="2">
                  <c:v>13.725490196078431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5632128"/>
        <c:axId val="425633664"/>
      </c:barChart>
      <c:catAx>
        <c:axId val="42563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425633664"/>
        <c:crosses val="autoZero"/>
        <c:auto val="1"/>
        <c:lblAlgn val="ctr"/>
        <c:lblOffset val="100"/>
        <c:noMultiLvlLbl val="0"/>
      </c:catAx>
      <c:valAx>
        <c:axId val="4256336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425632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'percent of child count'!$K$17</c:f>
              <c:strCache>
                <c:ptCount val="1"/>
                <c:pt idx="0">
                  <c:v>&lt;12%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'percent of child count'!$L$16:$N$16</c:f>
              <c:strCache>
                <c:ptCount val="3"/>
                <c:pt idx="0">
                  <c:v>09-10 (N=49)</c:v>
                </c:pt>
                <c:pt idx="1">
                  <c:v>10-11 (N=51)</c:v>
                </c:pt>
                <c:pt idx="2">
                  <c:v>11-12 (N=49)</c:v>
                </c:pt>
              </c:strCache>
            </c:strRef>
          </c:cat>
          <c:val>
            <c:numRef>
              <c:f>'percent of child count'!$L$17:$N$17</c:f>
              <c:numCache>
                <c:formatCode>0.0</c:formatCode>
                <c:ptCount val="3"/>
                <c:pt idx="0">
                  <c:v>20.408163265306122</c:v>
                </c:pt>
                <c:pt idx="1">
                  <c:v>11.764705882352942</c:v>
                </c:pt>
                <c:pt idx="2">
                  <c:v>14.285714285714285</c:v>
                </c:pt>
              </c:numCache>
            </c:numRef>
          </c:val>
        </c:ser>
        <c:ser>
          <c:idx val="1"/>
          <c:order val="1"/>
          <c:tx>
            <c:strRef>
              <c:f>'percent of child count'!$K$18</c:f>
              <c:strCache>
                <c:ptCount val="1"/>
                <c:pt idx="0">
                  <c:v>12 - &lt;33%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'percent of child count'!$L$16:$N$16</c:f>
              <c:strCache>
                <c:ptCount val="3"/>
                <c:pt idx="0">
                  <c:v>09-10 (N=49)</c:v>
                </c:pt>
                <c:pt idx="1">
                  <c:v>10-11 (N=51)</c:v>
                </c:pt>
                <c:pt idx="2">
                  <c:v>11-12 (N=49)</c:v>
                </c:pt>
              </c:strCache>
            </c:strRef>
          </c:cat>
          <c:val>
            <c:numRef>
              <c:f>'percent of child count'!$L$18:$N$18</c:f>
              <c:numCache>
                <c:formatCode>0.0</c:formatCode>
                <c:ptCount val="3"/>
                <c:pt idx="0">
                  <c:v>53.061224489795919</c:v>
                </c:pt>
                <c:pt idx="1">
                  <c:v>49.019607843137258</c:v>
                </c:pt>
                <c:pt idx="2">
                  <c:v>44.897959183673471</c:v>
                </c:pt>
              </c:numCache>
            </c:numRef>
          </c:val>
        </c:ser>
        <c:ser>
          <c:idx val="2"/>
          <c:order val="2"/>
          <c:tx>
            <c:strRef>
              <c:f>'percent of child count'!$K$19</c:f>
              <c:strCache>
                <c:ptCount val="1"/>
                <c:pt idx="0">
                  <c:v>&gt;33%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strRef>
              <c:f>'percent of child count'!$L$16:$N$16</c:f>
              <c:strCache>
                <c:ptCount val="3"/>
                <c:pt idx="0">
                  <c:v>09-10 (N=49)</c:v>
                </c:pt>
                <c:pt idx="1">
                  <c:v>10-11 (N=51)</c:v>
                </c:pt>
                <c:pt idx="2">
                  <c:v>11-12 (N=49)</c:v>
                </c:pt>
              </c:strCache>
            </c:strRef>
          </c:cat>
          <c:val>
            <c:numRef>
              <c:f>'percent of child count'!$L$19:$N$19</c:f>
              <c:numCache>
                <c:formatCode>0.0</c:formatCode>
                <c:ptCount val="3"/>
                <c:pt idx="0">
                  <c:v>26.530612244897959</c:v>
                </c:pt>
                <c:pt idx="1">
                  <c:v>39.215686274509807</c:v>
                </c:pt>
                <c:pt idx="2">
                  <c:v>40.816326530612244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5692544"/>
        <c:axId val="425702528"/>
      </c:barChart>
      <c:catAx>
        <c:axId val="42569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425702528"/>
        <c:crosses val="autoZero"/>
        <c:auto val="1"/>
        <c:lblAlgn val="ctr"/>
        <c:lblOffset val="100"/>
        <c:noMultiLvlLbl val="0"/>
      </c:catAx>
      <c:valAx>
        <c:axId val="4257025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2569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Part C:  Exited Within Age Expectations by </a:t>
            </a:r>
            <a:r>
              <a:rPr lang="en-US" dirty="0" smtClean="0"/>
              <a:t>State Percentages of Exiters </a:t>
            </a:r>
            <a:r>
              <a:rPr lang="en-US" dirty="0"/>
              <a:t>Not Eligible for Part B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&lt;20% (n=22)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1.817279032463472E-3"/>
                  <c:y val="1.4277886342178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7279032463472E-3"/>
                  <c:y val="8.566731805307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20-30% (n=21)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30 or greater % (n=13)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844618147485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7279032463472E-3"/>
                  <c:y val="-8.566731805307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66</c:v>
                </c:pt>
                <c:pt idx="1">
                  <c:v>58</c:v>
                </c:pt>
                <c:pt idx="2">
                  <c:v>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5991552"/>
        <c:axId val="426009728"/>
      </c:barChart>
      <c:catAx>
        <c:axId val="42599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6009728"/>
        <c:crosses val="autoZero"/>
        <c:auto val="1"/>
        <c:lblAlgn val="ctr"/>
        <c:lblOffset val="100"/>
        <c:noMultiLvlLbl val="0"/>
      </c:catAx>
      <c:valAx>
        <c:axId val="4260097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 Across States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5991552"/>
        <c:crosses val="autoZero"/>
        <c:crossBetween val="between"/>
        <c:majorUnit val="10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'percent served'!$E$55</c:f>
              <c:strCache>
                <c:ptCount val="1"/>
                <c:pt idx="0">
                  <c:v>&lt;2% (N=8)</c:v>
                </c:pt>
              </c:strCache>
            </c:strRef>
          </c:tx>
          <c:invertIfNegative val="0"/>
          <c:cat>
            <c:strRef>
              <c:f>'percent served'!$D$56:$D$58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'percent served'!$E$56:$E$58</c:f>
              <c:numCache>
                <c:formatCode>0%</c:formatCode>
                <c:ptCount val="3"/>
                <c:pt idx="0">
                  <c:v>0.62138443952244804</c:v>
                </c:pt>
                <c:pt idx="1">
                  <c:v>0.54551044896863521</c:v>
                </c:pt>
                <c:pt idx="2">
                  <c:v>0.61126935675427618</c:v>
                </c:pt>
              </c:numCache>
            </c:numRef>
          </c:val>
        </c:ser>
        <c:ser>
          <c:idx val="1"/>
          <c:order val="1"/>
          <c:tx>
            <c:strRef>
              <c:f>'percent served'!$F$55</c:f>
              <c:strCache>
                <c:ptCount val="1"/>
                <c:pt idx="0">
                  <c:v>2% to &lt;2.5% (N=14)</c:v>
                </c:pt>
              </c:strCache>
            </c:strRef>
          </c:tx>
          <c:invertIfNegative val="0"/>
          <c:cat>
            <c:strRef>
              <c:f>'percent served'!$D$56:$D$58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'percent served'!$F$56:$F$58</c:f>
              <c:numCache>
                <c:formatCode>0%</c:formatCode>
                <c:ptCount val="3"/>
                <c:pt idx="0">
                  <c:v>0.55244603002534309</c:v>
                </c:pt>
                <c:pt idx="1">
                  <c:v>0.44151349659892147</c:v>
                </c:pt>
                <c:pt idx="2">
                  <c:v>0.50949714349647901</c:v>
                </c:pt>
              </c:numCache>
            </c:numRef>
          </c:val>
        </c:ser>
        <c:ser>
          <c:idx val="2"/>
          <c:order val="2"/>
          <c:tx>
            <c:strRef>
              <c:f>'percent served'!$G$55</c:f>
              <c:strCache>
                <c:ptCount val="1"/>
                <c:pt idx="0">
                  <c:v>2.5% to &lt;3% (N=8)</c:v>
                </c:pt>
              </c:strCache>
            </c:strRef>
          </c:tx>
          <c:invertIfNegative val="0"/>
          <c:cat>
            <c:strRef>
              <c:f>'percent served'!$D$56:$D$58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'percent served'!$G$56:$G$58</c:f>
              <c:numCache>
                <c:formatCode>0%</c:formatCode>
                <c:ptCount val="3"/>
                <c:pt idx="0">
                  <c:v>0.55547178386399088</c:v>
                </c:pt>
                <c:pt idx="1">
                  <c:v>0.47205481959223206</c:v>
                </c:pt>
                <c:pt idx="2">
                  <c:v>0.50246850388933051</c:v>
                </c:pt>
              </c:numCache>
            </c:numRef>
          </c:val>
        </c:ser>
        <c:ser>
          <c:idx val="3"/>
          <c:order val="3"/>
          <c:tx>
            <c:strRef>
              <c:f>'percent served'!$H$55</c:f>
              <c:strCache>
                <c:ptCount val="1"/>
                <c:pt idx="0">
                  <c:v>3% to &lt;3.9% (N=13)</c:v>
                </c:pt>
              </c:strCache>
            </c:strRef>
          </c:tx>
          <c:invertIfNegative val="0"/>
          <c:cat>
            <c:strRef>
              <c:f>'percent served'!$D$56:$D$58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'percent served'!$H$56:$H$58</c:f>
              <c:numCache>
                <c:formatCode>0%</c:formatCode>
                <c:ptCount val="3"/>
                <c:pt idx="0">
                  <c:v>0.63425024458689305</c:v>
                </c:pt>
                <c:pt idx="1">
                  <c:v>0.53270747252848594</c:v>
                </c:pt>
                <c:pt idx="2">
                  <c:v>0.66338706040552597</c:v>
                </c:pt>
              </c:numCache>
            </c:numRef>
          </c:val>
        </c:ser>
        <c:ser>
          <c:idx val="4"/>
          <c:order val="4"/>
          <c:tx>
            <c:strRef>
              <c:f>'percent served'!$I$55</c:f>
              <c:strCache>
                <c:ptCount val="1"/>
                <c:pt idx="0">
                  <c:v>&gt;3.9% (N=9)</c:v>
                </c:pt>
              </c:strCache>
            </c:strRef>
          </c:tx>
          <c:invertIfNegative val="0"/>
          <c:cat>
            <c:strRef>
              <c:f>'percent served'!$D$56:$D$58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'percent served'!$I$56:$I$58</c:f>
              <c:numCache>
                <c:formatCode>0%</c:formatCode>
                <c:ptCount val="3"/>
                <c:pt idx="0">
                  <c:v>0.62670700025544102</c:v>
                </c:pt>
                <c:pt idx="1">
                  <c:v>0.55041424197849931</c:v>
                </c:pt>
                <c:pt idx="2">
                  <c:v>0.60854462849310065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6186624"/>
        <c:axId val="426188160"/>
      </c:barChart>
      <c:catAx>
        <c:axId val="42618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26188160"/>
        <c:crosses val="autoZero"/>
        <c:auto val="1"/>
        <c:lblAlgn val="ctr"/>
        <c:lblOffset val="100"/>
        <c:noMultiLvlLbl val="0"/>
      </c:catAx>
      <c:valAx>
        <c:axId val="4261881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2618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7D7DD5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Average Percentage</a:t>
            </a:r>
            <a:r>
              <a:rPr lang="en-US" baseline="0"/>
              <a:t> Who Exited Within Age Expectations by State Percent Served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&lt;5.2% (n=9)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Sheet2!$B$18:$D$18</c:f>
              <c:numCache>
                <c:formatCode>General</c:formatCode>
                <c:ptCount val="3"/>
                <c:pt idx="0">
                  <c:v>63</c:v>
                </c:pt>
                <c:pt idx="1">
                  <c:v>52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5.2-5.7% (n=9)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4220867933793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858779003700025E-3"/>
                  <c:y val="1.9989045373559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Sheet2!$B$19:$D$19</c:f>
              <c:numCache>
                <c:formatCode>General</c:formatCode>
                <c:ptCount val="3"/>
                <c:pt idx="0">
                  <c:v>56</c:v>
                </c:pt>
                <c:pt idx="1">
                  <c:v>52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5.7-6.5% (n=8)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7133467463050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7133467463050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Sheet2!$B$20:$D$20</c:f>
              <c:numCache>
                <c:formatCode>General</c:formatCode>
                <c:ptCount val="3"/>
                <c:pt idx="0">
                  <c:v>64</c:v>
                </c:pt>
                <c:pt idx="1">
                  <c:v>56</c:v>
                </c:pt>
                <c:pt idx="2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6.5-7.5% (n=14)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Sheet2!$B$21:$D$21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  <c:pt idx="2">
                  <c:v>58</c:v>
                </c:pt>
              </c:numCache>
            </c:numRef>
          </c:val>
        </c:ser>
        <c:ser>
          <c:idx val="4"/>
          <c:order val="4"/>
          <c:tx>
            <c:strRef>
              <c:f>Sheet2!$A$22</c:f>
              <c:strCache>
                <c:ptCount val="1"/>
                <c:pt idx="0">
                  <c:v>&gt;7.5% (n=12)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Sheet2!$B$22:$D$22</c:f>
              <c:numCache>
                <c:formatCode>General</c:formatCode>
                <c:ptCount val="3"/>
                <c:pt idx="0">
                  <c:v>60</c:v>
                </c:pt>
                <c:pt idx="1">
                  <c:v>54</c:v>
                </c:pt>
                <c:pt idx="2">
                  <c:v>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109696"/>
        <c:axId val="440119680"/>
      </c:barChart>
      <c:catAx>
        <c:axId val="4401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0119680"/>
        <c:crosses val="autoZero"/>
        <c:auto val="1"/>
        <c:lblAlgn val="ctr"/>
        <c:lblOffset val="100"/>
        <c:noMultiLvlLbl val="0"/>
      </c:catAx>
      <c:valAx>
        <c:axId val="440119680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</a:t>
                </a:r>
                <a:r>
                  <a:rPr lang="en-US" baseline="0"/>
                  <a:t> Across States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0109696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CD59A1-9987-4A0C-97C0-B36A3D8D6A27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4CEC4D-C237-4B87-9742-29411DDD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09434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8530C0-4D82-492B-951A-CCC61A93C524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4839"/>
            <a:ext cx="5489575" cy="4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376FC4-628A-4793-B9D6-0BADDEDF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8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 analyzes</a:t>
            </a:r>
            <a:r>
              <a:rPr lang="en-US" baseline="0" dirty="0" smtClean="0"/>
              <a:t> the data states report every year to get a national picture of child and family outcomes.</a:t>
            </a:r>
          </a:p>
          <a:p>
            <a:r>
              <a:rPr lang="en-US" baseline="0" dirty="0" smtClean="0"/>
              <a:t>(before data) At the beginning, reviewed APRs to understand state approaches to measurement.</a:t>
            </a:r>
          </a:p>
          <a:p>
            <a:r>
              <a:rPr lang="en-US" dirty="0" smtClean="0"/>
              <a:t>In 2006,</a:t>
            </a:r>
            <a:r>
              <a:rPr lang="en-US" baseline="0" dirty="0" smtClean="0"/>
              <a:t> baseline data for family data.</a:t>
            </a:r>
          </a:p>
          <a:p>
            <a:r>
              <a:rPr lang="en-US" baseline="0" dirty="0" smtClean="0"/>
              <a:t>In 2008, baseline data for child outcomes.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7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1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75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31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</a:t>
            </a:r>
            <a:r>
              <a:rPr lang="en-US" baseline="0" dirty="0" smtClean="0"/>
              <a:t> steady over the last several years.  Only a few changes as some states re-assess their approach and change.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4 years</a:t>
            </a:r>
            <a:r>
              <a:rPr lang="en-US" baseline="0" dirty="0" smtClean="0"/>
              <a:t> ago with analyzing the data with just the highest quality data weighted by child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2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expectations of quality at this point.  Low amounts of missing data and within reasonably expected patterns for ‘a’ and ‘e’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Remember:  Part C is all </a:t>
            </a:r>
            <a:r>
              <a:rPr lang="en-US" baseline="0" dirty="0" err="1" smtClean="0"/>
              <a:t>exiters</a:t>
            </a:r>
            <a:r>
              <a:rPr lang="en-US" baseline="0" dirty="0" smtClean="0"/>
              <a:t>, so we expect a higher %.  619 is of child count, so we expect a lower %.  This is the national data we have to work from.  Within a state, it is best to have the actual number of children exiting with at least 6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of service to calculate the actual % of missing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expectations of quality at this point.  Low amounts of missing data and within reasonably expected patterns for ‘a’ and ‘e’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1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  <a:latin typeface="Calisto MT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24D-7633-4EF9-8315-B30068EE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E008-F6B5-485B-9AFA-0B542762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635E-B09E-4246-9D16-4754C4A4D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8-4EBE-43E9-8AAA-5E822E409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E9FB-219D-49A8-A3D0-10B65224D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B1B-3B64-49AD-B92B-EAD09078B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2A5D-45AC-471B-9317-A45814D58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16BC478-DA37-4AA0-BB58-E4FAC38A2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DFC1-126E-43AF-B0A1-2F7F08EA2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9633E1AA-36D5-4929-BB1F-A0F0CDB39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2665-E874-48B3-BE11-01F6454E5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1352-86AC-476E-8E95-B3B4D76B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03CE-C2AB-4F83-8054-0192C4EF873C}" type="datetime1">
              <a:rPr lang="en-US"/>
              <a:pPr>
                <a:defRPr/>
              </a:pPr>
              <a:t>10/23/2013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500A-0AA8-477D-96F3-3FC3182A5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BCCA94-74D1-404D-95B4-7983C307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4934-6977-4FE9-A242-027B2D63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D11E-3284-40D6-A7BC-77D23E5FC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1731-F05D-4332-9183-F51B60DF5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8405-3198-4544-ACAD-DA78C972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C9FB-40E2-4CD3-93EA-7C0A3F352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2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67FF-C8DB-44A1-B551-071BF3E07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325C-963C-442A-8ECC-47BFD4330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ABA3-D7DE-4AC4-AC2E-DE57F0884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1364-FAB1-4056-9A85-1CD6C7746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5912-06CB-47D8-AE91-3CCB25E2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865-F2B4-42D9-8BA4-14CE13B2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30A5-582A-4580-A9E5-FB9C8D271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F237-250B-49E8-A7F0-124379C33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757-9CF4-487D-9D4B-6E4EEEC57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13D0-1E08-4B15-9487-3341D0EDF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7E3-48D4-464A-AFD0-BEACAE4B8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6E53-728C-4C2C-990E-C2382288D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DF5F-5532-4E4C-8137-044A0F568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97F6DFCE-9B41-43B5-98A1-8D4D43BFA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16C8-A110-470C-8A00-058689F73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A17-D782-449C-8F2E-73B9B4CA7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C1F7-9750-4D4F-9BF4-C2DA637BB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5D6F-C5E0-4430-A658-EFF99F637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83B0-CBA5-4C0A-9B57-DF493E99B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6B7F-6AD6-42BE-9E6D-893DD9A94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5F71-29AD-4632-ACFA-F989A2574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81CC-0096-4A3E-92AB-2E88DBD6D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737E-A7F5-42F6-863D-A76A6DD7E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2CFB-B8C6-417F-96D0-E0E6C3191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C98F68AA-35BB-4185-9B0E-39E6B2692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2A-D66E-4B12-AC66-C0F2CF615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DBD1-66E3-4975-BD0A-51EF67E4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2A2A-D1DF-4065-B578-07274F8E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6222-0DF3-47AB-8165-B1CF8A554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083E-7642-42A9-993E-FD2403C43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7065-F254-4126-95BB-5B4F1F08E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AC55-A0B7-46E2-961D-539E9CED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FDC9-0AF2-4647-83CD-C440CD744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14D6-3B54-4103-8729-25EF2AA4B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D27C-9E7F-483B-9D20-7387783C6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57E5AB40-33AB-4CC7-AF17-32AC6D59E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8029-3849-4F64-81EE-390689E94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F57D-9ADA-4DEF-BDA7-594498055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E4FF-7BEA-4250-B211-B69F258BE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21A3-9B9B-41F8-90FD-1547E804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41EB-6A4E-44B6-9824-FC8504EB1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EAD4-DDDB-456F-9FD7-A2323621B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16A-53F6-4F97-AEF1-B299B29A2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18BF-BFB6-49D2-B30E-99DD8EA9C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057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910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AF194BC2-C8AF-426B-BA30-D894EF855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86D4-7C7D-47AB-8F36-CF8FB0F11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04E8-CD8C-475A-9E47-4F0C8B0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9371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CE6498C-4B82-494B-91D9-DBFF1E9793FD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78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C078-C0A8-4D72-BF59-04B08B4C5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902-F15F-47AB-9FA0-9B50E5E3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2A76972F-C909-4014-8903-C8096917F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solidFill>
                  <a:srgbClr val="224568"/>
                </a:solidFill>
                <a:cs typeface="+mn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Calisto MT" pitchFamily="18" charset="0"/>
              </a:rPr>
              <a:t>www.the-eco-center.org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5226-4D65-4647-94D5-407A4D6D3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7EE-7B39-4A20-BA01-BFFA8C6FE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74CE-D9D2-4E3C-B5B5-80A15BC5E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3708-98D6-4F03-A1CD-A55949568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8754-9883-452F-B61A-7C6FECB1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CE8-5635-4051-96D6-9B04137C2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9C2-64B0-457F-9ECE-DB0F21A46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0ACA-D292-4F0A-886A-05E801AB9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B047-5327-4E05-B5C9-4A65ACAAC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B6A4-6F90-4E4E-984D-6C8F046B7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BB825B1D-8588-4CB7-9FDE-47551A5D9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E017-A409-4592-8492-5892F800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403D-41F3-4B21-86E6-401D09DDA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6585-DF02-48F4-B987-8ED0E2BBE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911CE0F-84AC-4981-9343-326923FBF03D}" type="datetime1">
              <a:rPr lang="en-US"/>
              <a:pPr>
                <a:defRPr/>
              </a:pPr>
              <a:t>10/23/2013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3CA2-986B-4D5D-BCF4-FDC8FE4E9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21AA-0F6A-42DB-976C-78DBD1982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AEE-996B-4401-9B13-65DB53388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0802-E918-4B58-BA56-0458FFF32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C6CB-61EE-410A-A9ED-B617933E6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27D5-9FE2-45B4-B382-A68F76994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6183-2EAB-4236-9C2D-CD5E68925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245E-871A-492C-B095-EDEA0813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16BC478-DA37-4AA0-BB58-E4FAC38A2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8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DEF4-1947-40FE-AC0F-4FE0B7C1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859C-4FE5-4BD9-AC55-B2C5307F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BC51-F2CC-4271-A850-FDB5941A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74BF-EE3C-4808-AED9-DB438CC3C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153-BA1A-4538-9984-F7A3C21E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B0B4-4348-49D3-BA91-001412D66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2DA7-27FB-411D-9C44-76AFA390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6AFD-19EC-47C4-8837-181AD4E2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1029" name="Oval 11"/>
          <p:cNvSpPr>
            <a:spLocks noChangeArrowheads="1"/>
          </p:cNvSpPr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algn="ctr">
            <a:solidFill>
              <a:srgbClr val="339933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30" name="Picture 12" descr="pink shirt gir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blond_happy_bab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6" descr="girl_with_ba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girl_in_wheelchai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tie_dye_boy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eco_round_logo_w_purple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2286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8C7F45-80E9-415E-B8B4-B65C50FF0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341" r:id="rId10"/>
    <p:sldLayoutId id="2147485342" r:id="rId11"/>
    <p:sldLayoutId id="2147485382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889D8975-062E-4BE5-ABFC-313A30772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83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E119FC8-22BE-4DCF-893F-827F0EE63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77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2054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903915"/>
            <a:ext cx="1371600" cy="13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147A59-1BC6-40BA-9669-64FB5D335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343" r:id="rId2"/>
    <p:sldLayoutId id="2147485287" r:id="rId3"/>
    <p:sldLayoutId id="2147485344" r:id="rId4"/>
    <p:sldLayoutId id="2147485345" r:id="rId5"/>
    <p:sldLayoutId id="2147485288" r:id="rId6"/>
    <p:sldLayoutId id="2147485289" r:id="rId7"/>
    <p:sldLayoutId id="2147485346" r:id="rId8"/>
    <p:sldLayoutId id="2147485290" r:id="rId9"/>
    <p:sldLayoutId id="2147485291" r:id="rId10"/>
    <p:sldLayoutId id="2147485348" r:id="rId11"/>
    <p:sldLayoutId id="214748537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Calisto MT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Calisto MT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Calisto MT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Calisto MT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Calisto MT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E03F7A-4B44-4C99-8AA5-BA263C8DA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B1A72FE2-7545-413F-8888-41061AB66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15" descr="girl_in_wheelchair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919307"/>
            <a:ext cx="1371600" cy="135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50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51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440B6690-C2B1-48B1-A1FA-1EDCB43BE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1693" y="1051974"/>
            <a:ext cx="1294369" cy="12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52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53" r:id="rId8"/>
    <p:sldLayoutId id="2147485317" r:id="rId9"/>
    <p:sldLayoutId id="2147485354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614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1E3B5872-4393-4287-AFF6-B081CF6C2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050959"/>
            <a:ext cx="1295400" cy="12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55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56" r:id="rId10"/>
    <p:sldLayoutId id="2147485357" r:id="rId11"/>
    <p:sldLayoutId id="2147485379" r:id="rId12"/>
    <p:sldLayoutId id="214748538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D7DA77-FCB1-4983-8773-4425EB106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5" name="Picture 12" descr="pink shirt gir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5447" y="990601"/>
            <a:ext cx="1330326" cy="13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96C59FE7-48D4-4A3C-8C64-671804A71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0031" y="990600"/>
            <a:ext cx="1356737" cy="13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2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5BE36F20-0571-44A6-8604-A1D3FB48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9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ornelia.taylor@sri.com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ectacenter.org/~pdfs/eco/Family_fLYER_2013.pdf" TargetMode="External"/><Relationship Id="rId5" Type="http://schemas.openxmlformats.org/officeDocument/2006/relationships/hyperlink" Target="http://www.ectacenter.org/~pdfs/eco/OutcomesforChildren-FFY2011.pdf" TargetMode="Externa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tacenter.org/eco/pages/quality_assurance.asp" TargetMode="External"/><Relationship Id="rId2" Type="http://schemas.openxmlformats.org/officeDocument/2006/relationships/hyperlink" Target="http://www.ectacenter.org/eco/pages/summary.asp#summarygraph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ectacenter.org/eco/pages/usingdata.asp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5334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Cornelia Taylor, ECO at SRI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>
                <a:latin typeface="+mn-lt"/>
              </a:rPr>
              <a:t>Kathy Hebbeler, ECO at SRI</a:t>
            </a:r>
            <a:endParaRPr lang="en-US" sz="2400" b="0" dirty="0" smtClean="0">
              <a:latin typeface="+mn-lt"/>
            </a:endParaRP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609600" y="185934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National Picture –Child Outcomes for Early Intervention and Preschool Special </a:t>
            </a:r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46470" y="5715000"/>
            <a:ext cx="598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October,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592532"/>
              </p:ext>
            </p:extLst>
          </p:nvPr>
        </p:nvGraphicFramePr>
        <p:xfrm>
          <a:off x="1128824" y="987250"/>
          <a:ext cx="6799520" cy="467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249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951124"/>
              </p:ext>
            </p:extLst>
          </p:nvPr>
        </p:nvGraphicFramePr>
        <p:xfrm>
          <a:off x="1101799" y="984693"/>
          <a:ext cx="6988469" cy="46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20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980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517418"/>
              </p:ext>
            </p:extLst>
          </p:nvPr>
        </p:nvGraphicFramePr>
        <p:xfrm>
          <a:off x="1101799" y="1060450"/>
          <a:ext cx="6899201" cy="460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8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7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data over time</a:t>
            </a:r>
          </a:p>
          <a:p>
            <a:r>
              <a:rPr lang="en-US" dirty="0" smtClean="0"/>
              <a:t>Increasing number of children in the child outcomes data</a:t>
            </a:r>
          </a:p>
          <a:p>
            <a:r>
              <a:rPr lang="en-US" dirty="0" smtClean="0"/>
              <a:t>Increasing number of states in the ‘quality’ data for child outcomes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57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91400" cy="1143000"/>
          </a:xfrm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Current Emphasis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Data Quality</a:t>
            </a:r>
          </a:p>
          <a:p>
            <a:pPr lvl="1"/>
            <a:r>
              <a:rPr lang="en-US" sz="2400" dirty="0" smtClean="0">
                <a:latin typeface="+mn-lt"/>
              </a:rPr>
              <a:t>Increasing the number of children/families in the data</a:t>
            </a:r>
          </a:p>
          <a:p>
            <a:pPr lvl="1"/>
            <a:r>
              <a:rPr lang="en-US" sz="2400" dirty="0" smtClean="0">
                <a:latin typeface="+mn-lt"/>
              </a:rPr>
              <a:t>Pattern checking to identify data quality issues</a:t>
            </a:r>
          </a:p>
          <a:p>
            <a:pPr lvl="1"/>
            <a:r>
              <a:rPr lang="en-US" sz="2400" dirty="0" smtClean="0">
                <a:latin typeface="+mn-lt"/>
              </a:rPr>
              <a:t>Training, guidance, supervision,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88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+mn-lt"/>
              </a:rPr>
              <a:t>Part C: </a:t>
            </a:r>
            <a:r>
              <a:rPr lang="en-US" sz="2800" dirty="0">
                <a:latin typeface="+mn-lt"/>
              </a:rPr>
              <a:t>Percent of States by completeness of child outcomes data*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00257"/>
              </p:ext>
            </p:extLst>
          </p:nvPr>
        </p:nvGraphicFramePr>
        <p:xfrm>
          <a:off x="228600" y="2362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96335"/>
            <a:ext cx="789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Completeness = (total with outcomes data/total </a:t>
            </a:r>
            <a:r>
              <a:rPr lang="en-US" sz="2400" dirty="0" err="1" smtClean="0"/>
              <a:t>exiters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62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B 619 :</a:t>
            </a:r>
            <a:br>
              <a:rPr lang="en-US" dirty="0" smtClean="0"/>
            </a:br>
            <a:r>
              <a:rPr lang="en-US" dirty="0" smtClean="0"/>
              <a:t>Percent of States by completeness of child outcomes data*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49434"/>
              </p:ext>
            </p:extLst>
          </p:nvPr>
        </p:nvGraphicFramePr>
        <p:xfrm>
          <a:off x="533400" y="2286000"/>
          <a:ext cx="7924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5943600"/>
            <a:ext cx="779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Completeness = (total with outcomes data/child count)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20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State Level Variation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3017837"/>
            <a:ext cx="8229600" cy="2620963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Lots of variation across states in summary statement values</a:t>
            </a:r>
          </a:p>
          <a:p>
            <a:r>
              <a:rPr lang="en-US" sz="2400" dirty="0" smtClean="0">
                <a:latin typeface="+mn-lt"/>
              </a:rPr>
              <a:t>Variation is not a direct result of percent 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Part C: Positive Social Emotional Skills Progress Category ‘b’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2008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56" y="228600"/>
            <a:ext cx="8077200" cy="11430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Part </a:t>
            </a:r>
            <a:r>
              <a:rPr lang="en-US" sz="3200" dirty="0" smtClean="0">
                <a:latin typeface="+mn-lt"/>
              </a:rPr>
              <a:t>B Preschool: </a:t>
            </a:r>
            <a:r>
              <a:rPr lang="en-US" sz="3200" dirty="0">
                <a:latin typeface="+mn-lt"/>
              </a:rPr>
              <a:t>Positive Social Emotional Skills Progress Category ‘b’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849331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0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Today’s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review of the national data</a:t>
            </a:r>
          </a:p>
          <a:p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Completeness of data</a:t>
            </a:r>
          </a:p>
          <a:p>
            <a:pPr lvl="1"/>
            <a:r>
              <a:rPr lang="en-US" dirty="0" smtClean="0"/>
              <a:t>State-to-state variation</a:t>
            </a:r>
          </a:p>
          <a:p>
            <a:pPr lvl="1"/>
            <a:r>
              <a:rPr lang="en-US" dirty="0" smtClean="0"/>
              <a:t>Pattern checking with other variables</a:t>
            </a:r>
          </a:p>
          <a:p>
            <a:pPr lvl="1"/>
            <a:r>
              <a:rPr lang="en-US" dirty="0" smtClean="0"/>
              <a:t>Change over 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6DFCE-9B41-43B5-98A1-8D4D43BFA8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70" y="147492"/>
            <a:ext cx="7315201" cy="126763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Part C – Knowledge and Skills, State Percentages for Increased Rate of Growth, 2011-12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08543" cy="5029199"/>
          </a:xfrm>
          <a:prstGeom prst="rect">
            <a:avLst/>
          </a:prstGeom>
          <a:solidFill>
            <a:srgbClr val="FFFFFF"/>
          </a:solidFill>
          <a:ln>
            <a:solidFill>
              <a:srgbClr val="7D7DD5"/>
            </a:solidFill>
          </a:ln>
          <a:effectLst/>
          <a:extLst/>
        </p:spPr>
      </p:pic>
      <p:pic>
        <p:nvPicPr>
          <p:cNvPr id="24" name="Picture 13" descr="tie_dye_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26" y="228600"/>
            <a:ext cx="921219" cy="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707"/>
            <a:ext cx="8077200" cy="121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Part B Preschool – Meets Needs, State Percentages for Exited within Age Expectations, 2011-12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5005244"/>
          </a:xfrm>
          <a:prstGeom prst="rect">
            <a:avLst/>
          </a:prstGeom>
          <a:solidFill>
            <a:srgbClr val="FFFFFF"/>
          </a:solidFill>
          <a:ln>
            <a:solidFill>
              <a:srgbClr val="7D7DD5"/>
            </a:solidFill>
          </a:ln>
          <a:effectLst/>
          <a:extLst/>
        </p:spPr>
      </p:pic>
      <p:pic>
        <p:nvPicPr>
          <p:cNvPr id="10" name="Picture 14" descr="blond_happy_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6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3352800" cy="14700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Pattern Checking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8290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8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71592"/>
              </p:ext>
            </p:extLst>
          </p:nvPr>
        </p:nvGraphicFramePr>
        <p:xfrm>
          <a:off x="754690" y="1143000"/>
          <a:ext cx="7699744" cy="489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6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141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0995" y="561975"/>
            <a:ext cx="5422605" cy="962025"/>
          </a:xfrm>
        </p:spPr>
        <p:txBody>
          <a:bodyPr/>
          <a:lstStyle/>
          <a:p>
            <a:pPr algn="l"/>
            <a:r>
              <a:rPr lang="en-US" sz="2200" dirty="0"/>
              <a:t>Part C, Average Percentage Who Exited Within Age Expectations by State Percent Served, </a:t>
            </a:r>
            <a:r>
              <a:rPr lang="en-US" sz="2200" dirty="0" smtClean="0"/>
              <a:t>2011-12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20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6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130730"/>
              </p:ext>
            </p:extLst>
          </p:nvPr>
        </p:nvGraphicFramePr>
        <p:xfrm>
          <a:off x="650690" y="1600200"/>
          <a:ext cx="7817810" cy="456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45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01747"/>
              </p:ext>
            </p:extLst>
          </p:nvPr>
        </p:nvGraphicFramePr>
        <p:xfrm>
          <a:off x="842204" y="1129145"/>
          <a:ext cx="7524715" cy="502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-2387339" y="3281143"/>
              <a:ext cx="5718409" cy="45720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6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280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 B 619 longitudinal patterns </a:t>
            </a:r>
            <a:r>
              <a:rPr lang="en-US" sz="2800" u="sng" dirty="0" smtClean="0"/>
              <a:t>all states</a:t>
            </a:r>
            <a:br>
              <a:rPr lang="en-US" sz="2800" u="sng" dirty="0" smtClean="0"/>
            </a:br>
            <a:r>
              <a:rPr lang="en-US" sz="2800" dirty="0" smtClean="0"/>
              <a:t>Outcome 1 Summary Statement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5" descr="girl_in_wheel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8557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219200"/>
            <a:ext cx="8049491" cy="544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0" y="228600"/>
            <a:ext cx="8077200" cy="1143000"/>
          </a:xfrm>
        </p:spPr>
        <p:txBody>
          <a:bodyPr/>
          <a:lstStyle/>
          <a:p>
            <a:r>
              <a:rPr lang="en-US" sz="2800" dirty="0"/>
              <a:t>Part </a:t>
            </a:r>
            <a:r>
              <a:rPr lang="en-US" sz="2800" dirty="0" smtClean="0"/>
              <a:t>C longitudinal </a:t>
            </a:r>
            <a:r>
              <a:rPr lang="en-US" sz="2800" dirty="0"/>
              <a:t>patterns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all </a:t>
            </a:r>
            <a:r>
              <a:rPr lang="en-US" sz="2800" u="sng" dirty="0"/>
              <a:t>states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Outcome 1 Summary Statement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8" y="1500477"/>
            <a:ext cx="7705725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tie_dye_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921219" cy="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10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457200"/>
            <a:ext cx="6463145" cy="662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Looking only at states that met the quality criteria for inclusion in the national analysis based on….</a:t>
            </a:r>
          </a:p>
          <a:p>
            <a:pPr lvl="1"/>
            <a:r>
              <a:rPr lang="en-US" dirty="0" smtClean="0">
                <a:latin typeface="+mn-lt"/>
              </a:rPr>
              <a:t>Missing data criteria</a:t>
            </a:r>
          </a:p>
          <a:p>
            <a:pPr lvl="1"/>
            <a:r>
              <a:rPr lang="en-US" dirty="0" smtClean="0">
                <a:latin typeface="+mn-lt"/>
              </a:rPr>
              <a:t>Patterning criteria</a:t>
            </a:r>
          </a:p>
          <a:p>
            <a:pPr lvl="1"/>
            <a:r>
              <a:rPr lang="en-US" dirty="0" smtClean="0">
                <a:latin typeface="+mn-lt"/>
              </a:rPr>
              <a:t>APR/SPP reviews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844">
            <a:off x="5431907" y="2100113"/>
            <a:ext cx="2306012" cy="409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7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806"/>
            <a:ext cx="7772400" cy="1237993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 B 619 longitudinal patterns </a:t>
            </a:r>
            <a:r>
              <a:rPr lang="en-US" sz="2800" u="sng" dirty="0" smtClean="0"/>
              <a:t>best states from last 3 years </a:t>
            </a:r>
            <a:br>
              <a:rPr lang="en-US" sz="2800" u="sng" dirty="0" smtClean="0"/>
            </a:br>
            <a:r>
              <a:rPr lang="en-US" sz="2800" dirty="0" smtClean="0"/>
              <a:t>Outcome 1 Summary Statement 1 (n=28)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2" descr="pink shirt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27407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lond_happy_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3" y="427407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00200"/>
            <a:ext cx="85471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6B1B-3B64-49AD-B92B-EAD09078B29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233949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8068602"/>
              </p:ext>
            </p:extLst>
          </p:nvPr>
        </p:nvGraphicFramePr>
        <p:xfrm>
          <a:off x="304800" y="1257300"/>
          <a:ext cx="8439150" cy="4860009"/>
        </p:xfrm>
        <a:graphic>
          <a:graphicData uri="http://schemas.openxmlformats.org/drawingml/2006/table">
            <a:tbl>
              <a:tblPr/>
              <a:tblGrid>
                <a:gridCol w="2953297"/>
                <a:gridCol w="2778187"/>
                <a:gridCol w="2707666"/>
              </a:tblGrid>
              <a:tr h="118719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Approach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Part C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(N=56)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Preschool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(N=59)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COS 7 pt. scale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42/56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75%)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37/59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63%)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One tool statewide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8/56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14%)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9/59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(15%)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Publishers’ online analysis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1/56 (2%)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6/59 (10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71004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Other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5/56 (9%)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7/59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+mn-lt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+mn-lt"/>
                        </a:rPr>
                        <a:t>12%)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+mn-lt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3948" name="Rectangle 28"/>
          <p:cNvSpPr>
            <a:spLocks noChangeArrowheads="1"/>
          </p:cNvSpPr>
          <p:nvPr/>
        </p:nvSpPr>
        <p:spPr bwMode="auto">
          <a:xfrm>
            <a:off x="304800" y="76200"/>
            <a:ext cx="8439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+mj-lt"/>
              </a:rPr>
              <a:t>State Approaches to Measuring Child </a:t>
            </a:r>
            <a:r>
              <a:rPr lang="en-US" sz="3600" b="1" dirty="0" smtClean="0">
                <a:latin typeface="+mj-lt"/>
              </a:rPr>
              <a:t>Outcomes – 2011-12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7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 B 619 longitudinal patterns </a:t>
            </a:r>
            <a:br>
              <a:rPr lang="en-US" sz="2800" dirty="0" smtClean="0"/>
            </a:br>
            <a:r>
              <a:rPr lang="en-US" sz="2800" u="sng" dirty="0" smtClean="0"/>
              <a:t>best states all 4 years </a:t>
            </a:r>
            <a:br>
              <a:rPr lang="en-US" sz="2800" u="sng" dirty="0" smtClean="0"/>
            </a:br>
            <a:r>
              <a:rPr lang="en-US" sz="2800" dirty="0" smtClean="0"/>
              <a:t>Outcome 1 Summary Statement 1 (12 states)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3" descr="tie_dye_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96" y="304800"/>
            <a:ext cx="921219" cy="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girl_in_wheel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8557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3" y="1447800"/>
            <a:ext cx="85471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Discussion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should we interpret differences between state values?</a:t>
            </a:r>
          </a:p>
          <a:p>
            <a:r>
              <a:rPr lang="en-US" dirty="0" smtClean="0">
                <a:latin typeface="+mn-lt"/>
              </a:rPr>
              <a:t>What pieces of information already reported would predict summary statement values?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90800" y="2895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Interpreting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Change over time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53">
            <a:off x="559098" y="1173641"/>
            <a:ext cx="3531393" cy="4734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9243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types of change are important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Small variations from year to year are expected</a:t>
            </a:r>
          </a:p>
          <a:p>
            <a:r>
              <a:rPr lang="en-US" sz="2800" dirty="0" smtClean="0">
                <a:latin typeface="+mn-lt"/>
              </a:rPr>
              <a:t>Large consistent increases are good news particularly when linked to programmatic changes</a:t>
            </a:r>
          </a:p>
          <a:p>
            <a:r>
              <a:rPr lang="en-US" sz="2800" dirty="0" smtClean="0">
                <a:latin typeface="+mn-lt"/>
              </a:rPr>
              <a:t>Large consistent decreases require explanation (e.g. changing population)</a:t>
            </a:r>
          </a:p>
          <a:p>
            <a:r>
              <a:rPr lang="en-US" sz="2800" dirty="0" smtClean="0">
                <a:latin typeface="+mn-lt"/>
              </a:rPr>
              <a:t>Large up and down changes are an indicator of questionable data quality and require explanation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89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latin typeface="+mj-lt"/>
              </a:rPr>
              <a:t>Part C: Change between 2010-11 and 2011-12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F68AA-35BB-4185-9B0E-39E6B2692DD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5333"/>
              </p:ext>
            </p:extLst>
          </p:nvPr>
        </p:nvGraphicFramePr>
        <p:xfrm>
          <a:off x="228601" y="2362201"/>
          <a:ext cx="8458203" cy="408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761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Statistically Significant Change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OC1-SS1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OC2-SS1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OC3-SS1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OC1-SS2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OC2-SS2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OC3-SS2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Negative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Positive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Positive change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and 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32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latin typeface="+mj-lt"/>
              </a:rPr>
              <a:t>Part B  Preschoo</a:t>
            </a:r>
            <a:r>
              <a:rPr lang="en-US" sz="3200" dirty="0">
                <a:latin typeface="+mj-lt"/>
              </a:rPr>
              <a:t>l</a:t>
            </a:r>
            <a:r>
              <a:rPr lang="en-US" sz="3200" dirty="0" smtClean="0">
                <a:latin typeface="+mj-lt"/>
              </a:rPr>
              <a:t>: Change between 2010-11 and 2011-12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F68AA-35BB-4185-9B0E-39E6B2692DD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989300"/>
              </p:ext>
            </p:extLst>
          </p:nvPr>
        </p:nvGraphicFramePr>
        <p:xfrm>
          <a:off x="228601" y="2362201"/>
          <a:ext cx="8458203" cy="408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761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Statistically Significant Change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OC1-SS1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OC2-SS1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OC3-SS1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OC1-SS2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OC2-SS2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OC3-SS2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Negative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Positive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Positive change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and 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2 - 14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– 7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– 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1 - 26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2 - 8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47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The data continue to be used by the federal government to justify funding </a:t>
            </a:r>
          </a:p>
          <a:p>
            <a:r>
              <a:rPr lang="en-US" sz="2800" dirty="0" smtClean="0">
                <a:latin typeface="+mn-lt"/>
              </a:rPr>
              <a:t>Results Driven Accountability is shining a spotlight on each state’s child outcomes data.</a:t>
            </a:r>
          </a:p>
          <a:p>
            <a:r>
              <a:rPr lang="en-US" sz="2800" dirty="0" smtClean="0">
                <a:latin typeface="+mn-lt"/>
              </a:rPr>
              <a:t>State’s can expect more scrutiny around data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9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we can help!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Email Cornelia for a state profile of your data quality</a:t>
            </a:r>
          </a:p>
          <a:p>
            <a:pPr marL="0" indent="0" algn="ctr">
              <a:buNone/>
            </a:pPr>
            <a:r>
              <a:rPr lang="en-US" sz="2800" dirty="0" smtClean="0">
                <a:latin typeface="+mn-lt"/>
                <a:hlinkClick r:id="rId2"/>
              </a:rPr>
              <a:t>cornelia.taylor@sri.com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Contact us for help with data quality analysis and quality assurance activities</a:t>
            </a:r>
          </a:p>
          <a:p>
            <a:r>
              <a:rPr lang="en-US" sz="2800" dirty="0" smtClean="0">
                <a:latin typeface="+mn-lt"/>
              </a:rPr>
              <a:t>Contact us for help with program improvement planning and data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74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52400"/>
            <a:ext cx="3896458" cy="49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30" y="1283465"/>
            <a:ext cx="3884302" cy="4865852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15157">
            <a:off x="203446" y="3679965"/>
            <a:ext cx="8534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://www.ectacenter.org/~</a:t>
            </a:r>
            <a:r>
              <a:rPr lang="en-US" sz="2000" dirty="0" smtClean="0">
                <a:hlinkClick r:id="rId5"/>
              </a:rPr>
              <a:t>pdfs/eco/OutcomesforChildren-FFY2011.pdf</a:t>
            </a:r>
            <a:endParaRPr lang="en-US" sz="2000" dirty="0" smtClean="0"/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hlinkClick r:id="rId6"/>
              </a:rPr>
              <a:t>http://www.ectacenter.org/~pdfs/eco/Family_fLYER_2013.pdf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1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8077200" cy="1143000"/>
          </a:xfrm>
        </p:spPr>
        <p:txBody>
          <a:bodyPr/>
          <a:lstStyle/>
          <a:p>
            <a:r>
              <a:rPr lang="en-US" dirty="0" smtClean="0"/>
              <a:t>National Graphing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6DFCE-9B41-43B5-98A1-8D4D43BFA8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7913" r="14646" b="20673"/>
          <a:stretch/>
        </p:blipFill>
        <p:spPr bwMode="auto">
          <a:xfrm>
            <a:off x="90055" y="1538105"/>
            <a:ext cx="8977746" cy="41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52400" y="381000"/>
            <a:ext cx="7924800" cy="1143000"/>
          </a:xfrm>
        </p:spPr>
        <p:txBody>
          <a:bodyPr/>
          <a:lstStyle/>
          <a:p>
            <a:r>
              <a:rPr lang="en-US" dirty="0" smtClean="0"/>
              <a:t>3 Methods Methods for </a:t>
            </a:r>
            <a:br>
              <a:rPr lang="en-US" dirty="0" smtClean="0"/>
            </a:br>
            <a:r>
              <a:rPr lang="en-US" dirty="0" smtClean="0"/>
              <a:t>Calculating National Estimates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states averaged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each state weighted as 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states weighted by child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States with the highest quality data weighted by child count to represent all states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E8ADC-2C14-428C-9BCA-B5A925BCCA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94583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The data we will be presenting for the national picture.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67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National Graphing templates</a:t>
            </a:r>
          </a:p>
          <a:p>
            <a:pPr lvl="1"/>
            <a:r>
              <a:rPr lang="en-US" sz="2400" dirty="0">
                <a:hlinkClick r:id="rId2"/>
              </a:rPr>
              <a:t>http://www.ectacenter.org/eco/pages/summary.asp#summarygraph</a:t>
            </a:r>
            <a:endParaRPr lang="en-US" sz="2400" dirty="0" smtClean="0"/>
          </a:p>
          <a:p>
            <a:r>
              <a:rPr lang="en-US" sz="2800" dirty="0" smtClean="0"/>
              <a:t>Data quality TA resources</a:t>
            </a:r>
          </a:p>
          <a:p>
            <a:pPr lvl="1"/>
            <a:r>
              <a:rPr lang="en-US" sz="2400" dirty="0">
                <a:hlinkClick r:id="rId3"/>
              </a:rPr>
              <a:t>http://www.ectacenter.org/eco/pages/quality_assurance.asp</a:t>
            </a:r>
            <a:endParaRPr lang="en-US" sz="2400" dirty="0" smtClean="0"/>
          </a:p>
          <a:p>
            <a:r>
              <a:rPr lang="en-US" sz="2800" dirty="0" smtClean="0"/>
              <a:t>Data analysis for program improvement TA resources</a:t>
            </a:r>
          </a:p>
          <a:p>
            <a:pPr lvl="1"/>
            <a:r>
              <a:rPr lang="en-US" sz="2400" dirty="0">
                <a:hlinkClick r:id="rId4"/>
              </a:rPr>
              <a:t>http://www.ectacenter.org/eco/pages/usingdata.asp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6DFCE-9B41-43B5-98A1-8D4D43BFA8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6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family data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tuned for an upcoming presentation </a:t>
            </a:r>
            <a:r>
              <a:rPr lang="en-US" dirty="0"/>
              <a:t>of </a:t>
            </a:r>
            <a:r>
              <a:rPr lang="en-US" dirty="0" smtClean="0"/>
              <a:t>Family Data: Indicator C4</a:t>
            </a:r>
            <a:r>
              <a:rPr lang="en-US" dirty="0"/>
              <a:t>	Highlights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6DFCE-9B41-43B5-98A1-8D4D43BFA8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4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C68C624-78CD-465E-9B63-702DF4E1A0A6}" type="slidenum">
              <a:rPr lang="en-US" sz="1200" smtClean="0">
                <a:solidFill>
                  <a:srgbClr val="000099"/>
                </a:solidFill>
              </a:rPr>
              <a:pPr algn="r">
                <a:defRPr/>
              </a:pPr>
              <a:t>42</a:t>
            </a:fld>
            <a:endParaRPr lang="en-US" sz="1200" smtClean="0">
              <a:solidFill>
                <a:srgbClr val="000099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2209800"/>
            <a:ext cx="3697288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 smtClean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sto MT" pitchFamily="18" charset="0"/>
            </a:endParaRPr>
          </a:p>
          <a:p>
            <a:pPr eaLnBrk="1" hangingPunct="1"/>
            <a:endParaRPr lang="en-US" dirty="0" smtClean="0">
              <a:latin typeface="Calisto MT" pitchFamily="18" charset="0"/>
            </a:endParaRPr>
          </a:p>
        </p:txBody>
      </p:sp>
      <p:pic>
        <p:nvPicPr>
          <p:cNvPr id="130052" name="Picture 6" descr="CHI072-11423791_reduc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352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0053" name="Rectangle 2"/>
          <p:cNvSpPr txBox="1">
            <a:spLocks noChangeArrowheads="1"/>
          </p:cNvSpPr>
          <p:nvPr/>
        </p:nvSpPr>
        <p:spPr bwMode="auto">
          <a:xfrm>
            <a:off x="901700" y="19812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Find more resources at: 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+mn-lt"/>
              </a:rPr>
              <a:t>http</a:t>
            </a:r>
            <a:r>
              <a:rPr lang="en-US" sz="4000" b="1" dirty="0">
                <a:solidFill>
                  <a:schemeClr val="accent2"/>
                </a:solidFill>
                <a:latin typeface="+mn-lt"/>
              </a:rPr>
              <a:t>://</a:t>
            </a:r>
            <a:r>
              <a:rPr lang="en-US" sz="4000" b="1" dirty="0" smtClean="0">
                <a:solidFill>
                  <a:schemeClr val="accent2"/>
                </a:solidFill>
                <a:latin typeface="+mn-lt"/>
              </a:rPr>
              <a:t>www.the-eco-center.org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514600"/>
            <a:ext cx="7696200" cy="10668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States with Quality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Criteria for high quality data:</a:t>
            </a:r>
          </a:p>
          <a:p>
            <a:r>
              <a:rPr lang="en-US" sz="2800" dirty="0" smtClean="0"/>
              <a:t>Reporting data on enough children</a:t>
            </a:r>
          </a:p>
          <a:p>
            <a:pPr lvl="1"/>
            <a:r>
              <a:rPr lang="en-US" dirty="0" smtClean="0"/>
              <a:t>Part C – 28% or more of </a:t>
            </a:r>
            <a:r>
              <a:rPr lang="en-US" dirty="0" err="1" smtClean="0"/>
              <a:t>exiters</a:t>
            </a:r>
            <a:endParaRPr lang="en-US" dirty="0" smtClean="0"/>
          </a:p>
          <a:p>
            <a:pPr lvl="1"/>
            <a:r>
              <a:rPr lang="en-US" dirty="0" smtClean="0"/>
              <a:t>Preschool – 12% or more of child count</a:t>
            </a:r>
          </a:p>
          <a:p>
            <a:r>
              <a:rPr lang="en-US" sz="2800" dirty="0" smtClean="0"/>
              <a:t>Within expected patterns in the data</a:t>
            </a:r>
          </a:p>
          <a:p>
            <a:pPr lvl="1"/>
            <a:r>
              <a:rPr lang="en-US" dirty="0"/>
              <a:t>category </a:t>
            </a:r>
            <a:r>
              <a:rPr lang="en-US" dirty="0" smtClean="0"/>
              <a:t>‘a’ not </a:t>
            </a:r>
            <a:r>
              <a:rPr lang="en-US" dirty="0"/>
              <a:t>greater than 10% </a:t>
            </a:r>
            <a:endParaRPr lang="en-US" dirty="0" smtClean="0"/>
          </a:p>
          <a:p>
            <a:pPr lvl="1"/>
            <a:r>
              <a:rPr lang="en-US" dirty="0" smtClean="0"/>
              <a:t>category ‘e’ not greater </a:t>
            </a:r>
            <a:r>
              <a:rPr lang="en-US" dirty="0"/>
              <a:t>than 65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Number of States that Met Criteria for Inclusion in the National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51864"/>
              </p:ext>
            </p:extLst>
          </p:nvPr>
        </p:nvGraphicFramePr>
        <p:xfrm>
          <a:off x="457200" y="3048000"/>
          <a:ext cx="8229601" cy="2438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33481"/>
                <a:gridCol w="1268531"/>
                <a:gridCol w="1268531"/>
                <a:gridCol w="1379529"/>
                <a:gridCol w="1379529"/>
              </a:tblGrid>
              <a:tr h="812800"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 marL="105059" marR="1050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08-09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09-10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10-11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11-12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Part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dirty="0" smtClean="0">
                          <a:latin typeface="+mn-lt"/>
                        </a:rPr>
                        <a:t>C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19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29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39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33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Preschool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15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33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36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39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105059" marR="1050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Part C – Reason States were Excluded from Analyses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5AB40-33AB-4CC7-AF17-32AC6D59EB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49905"/>
              </p:ext>
            </p:extLst>
          </p:nvPr>
        </p:nvGraphicFramePr>
        <p:xfrm>
          <a:off x="228600" y="1295400"/>
          <a:ext cx="8382001" cy="5410200"/>
        </p:xfrm>
        <a:graphic>
          <a:graphicData uri="http://schemas.openxmlformats.org/drawingml/2006/table">
            <a:tbl>
              <a:tblPr/>
              <a:tblGrid>
                <a:gridCol w="5784455"/>
                <a:gridCol w="1045324"/>
                <a:gridCol w="1552222"/>
              </a:tblGrid>
              <a:tr h="570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Reason Part C state was excluded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2010-11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 ; color:black"/>
                          <a:cs typeface="Times New Roman"/>
                        </a:rPr>
                        <a:t>2011-12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2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State is sampling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 ;color:black"/>
                          <a:cs typeface="Times New Roman"/>
                        </a:rPr>
                        <a:t>2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outcomes data reported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/>
                          <a:ea typeface="Times New Roman ;color:black"/>
                          <a:cs typeface="Times New Roman"/>
                        </a:rPr>
                        <a:t>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22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Reported outcomes data on less than 28% of reported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exiters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 ;color:black"/>
                          <a:cs typeface="Times New Roman"/>
                        </a:rPr>
                        <a:t>6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2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Had at least one outcome with category a greater than 10% or category e greater than 65%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 ;color:black"/>
                          <a:cs typeface="Times New Roman"/>
                        </a:rPr>
                        <a:t>5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0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Reported outcomes data on less than 28% of reported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exiters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Had at least one outcome with category a greater than 10% or category e greater than 65%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0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Questionable data quality based on review of SPP/APR and knowledge gained through TA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 ;color:black"/>
                          <a:cs typeface="Times New Roman"/>
                        </a:rPr>
                        <a:t>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States included in the analysis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33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92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09"/>
            <a:ext cx="8077200" cy="11430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Part </a:t>
            </a:r>
            <a:r>
              <a:rPr lang="en-US" sz="3200" dirty="0" smtClean="0">
                <a:latin typeface="+mn-lt"/>
              </a:rPr>
              <a:t>B Preschool </a:t>
            </a:r>
            <a:r>
              <a:rPr lang="en-US" sz="3200" dirty="0">
                <a:latin typeface="+mn-lt"/>
              </a:rPr>
              <a:t>– Reason States were Excluded from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5AB40-33AB-4CC7-AF17-32AC6D59EB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04573"/>
              </p:ext>
            </p:extLst>
          </p:nvPr>
        </p:nvGraphicFramePr>
        <p:xfrm>
          <a:off x="533400" y="1143001"/>
          <a:ext cx="7620000" cy="5590355"/>
        </p:xfrm>
        <a:graphic>
          <a:graphicData uri="http://schemas.openxmlformats.org/drawingml/2006/table">
            <a:tbl>
              <a:tblPr/>
              <a:tblGrid>
                <a:gridCol w="3780916"/>
                <a:gridCol w="1919542"/>
                <a:gridCol w="1919542"/>
              </a:tblGrid>
              <a:tr h="48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Reason Part B state was excluded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2010-11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 ; color:black"/>
                          <a:cs typeface="Times New Roman"/>
                        </a:rPr>
                        <a:t>2011-12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State is sampling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2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No progress category</a:t>
                      </a:r>
                      <a:r>
                        <a:rPr lang="en-US" sz="1600" baseline="0" dirty="0" smtClean="0">
                          <a:latin typeface="Arial"/>
                          <a:ea typeface="Calibri"/>
                          <a:cs typeface="Times New Roman"/>
                        </a:rPr>
                        <a:t> data reported 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outcomes data reported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Reported outcomes data on less than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12% of child count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4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Had at least one outcome with category a greater than 10% or category e greater than 65%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3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Reported outcomes data on  less than 12% of child count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Had at least one outcome with category a greater than 10% or category e greater than 65%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0</a:t>
                      </a:r>
                      <a:endParaRPr lang="en-US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Questionable data quality based on review of SPP/APR and knowledge gained through TA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No child count data available</a:t>
                      </a:r>
                      <a:endParaRPr lang="en-US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States included in the analysis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 ;color:black"/>
                          <a:cs typeface="Times New Roman"/>
                        </a:rPr>
                        <a:t>39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41" marR="68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10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692449"/>
              </p:ext>
            </p:extLst>
          </p:nvPr>
        </p:nvGraphicFramePr>
        <p:xfrm>
          <a:off x="1101799" y="979377"/>
          <a:ext cx="6705600" cy="47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44795" y="82550"/>
            <a:ext cx="8683699" cy="6126375"/>
            <a:chOff x="444795" y="82550"/>
            <a:chExt cx="8683699" cy="6126375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rot="16200000">
              <a:off x="-2389444" y="3279038"/>
              <a:ext cx="5718409" cy="49930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237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&amp;#x0D;&amp;#x0A;Cornelia Taylor, ECO at SRI&amp;#x0D;&amp;#x0A;Kathy Hebbeler, ECO at SRI&amp;quot;&quot;/&gt;&lt;property id=&quot;20307&quot; value=&quot;284&quot;/&gt;&lt;/object&gt;&lt;object type=&quot;3&quot; unique_id=&quot;10079&quot;&gt;&lt;property id=&quot;20148&quot; value=&quot;5&quot;/&gt;&lt;property id=&quot;20300&quot; value=&quot;Slide 42&quot;/&gt;&lt;property id=&quot;20307&quot; value=&quot;534&quot;/&gt;&lt;/object&gt;&lt;object type=&quot;3&quot; unique_id=&quot;13099&quot;&gt;&lt;property id=&quot;20148&quot; value=&quot;5&quot;/&gt;&lt;property id=&quot;20300&quot; value=&quot;Slide 3&quot;/&gt;&lt;property id=&quot;20307&quot; value=&quot;685&quot;/&gt;&lt;/object&gt;&lt;object type=&quot;3&quot; unique_id=&quot;13100&quot;&gt;&lt;property id=&quot;20148&quot; value=&quot;5&quot;/&gt;&lt;property id=&quot;20300&quot; value=&quot;Slide 4 - &amp;quot;3 Methods Methods for &amp;#x0D;&amp;#x0A;Calculating National Estimates&amp;quot;&quot;/&gt;&lt;property id=&quot;20307&quot; value=&quot;682&quot;/&gt;&lt;/object&gt;&lt;object type=&quot;3&quot; unique_id=&quot;13101&quot;&gt;&lt;property id=&quot;20148&quot; value=&quot;5&quot;/&gt;&lt;property id=&quot;20300&quot; value=&quot;Slide 5 - &amp;quot;Identifying States with Quality Data&amp;quot;&quot;/&gt;&lt;property id=&quot;20307&quot; value=&quot;683&quot;/&gt;&lt;/object&gt;&lt;object type=&quot;3&quot; unique_id=&quot;13102&quot;&gt;&lt;property id=&quot;20148&quot; value=&quot;5&quot;/&gt;&lt;property id=&quot;20300&quot; value=&quot;Slide 6 - &amp;quot;Number of States that Met Criteria for Inclusion in the National Analysis&amp;quot;&quot;/&gt;&lt;property id=&quot;20307&quot; value=&quot;694&quot;/&gt;&lt;/object&gt;&lt;object type=&quot;3&quot; unique_id=&quot;13104&quot;&gt;&lt;property id=&quot;20148&quot; value=&quot;5&quot;/&gt;&lt;property id=&quot;20300&quot; value=&quot;Slide 9&quot;/&gt;&lt;property id=&quot;20307&quot; value=&quot;703&quot;/&gt;&lt;/object&gt;&lt;object type=&quot;3&quot; unique_id=&quot;13105&quot;&gt;&lt;property id=&quot;20148&quot; value=&quot;5&quot;/&gt;&lt;property id=&quot;20300&quot; value=&quot;Slide 10&quot;/&gt;&lt;property id=&quot;20307&quot; value=&quot;704&quot;/&gt;&lt;/object&gt;&lt;object type=&quot;3&quot; unique_id=&quot;13106&quot;&gt;&lt;property id=&quot;20148&quot; value=&quot;5&quot;/&gt;&lt;property id=&quot;20300&quot; value=&quot;Slide 11&quot;/&gt;&lt;property id=&quot;20307&quot; value=&quot;705&quot;/&gt;&lt;/object&gt;&lt;object type=&quot;3&quot; unique_id=&quot;13107&quot;&gt;&lt;property id=&quot;20148&quot; value=&quot;5&quot;/&gt;&lt;property id=&quot;20300&quot; value=&quot;Slide 12&quot;/&gt;&lt;property id=&quot;20307&quot; value=&quot;706&quot;/&gt;&lt;/object&gt;&lt;object type=&quot;3&quot; unique_id=&quot;13116&quot;&gt;&lt;property id=&quot;20148&quot; value=&quot;5&quot;/&gt;&lt;property id=&quot;20300&quot; value=&quot;Slide 13 - &amp;quot;Good News!&amp;quot;&quot;/&gt;&lt;property id=&quot;20307&quot; value=&quot;696&quot;/&gt;&lt;/object&gt;&lt;object type=&quot;3&quot; unique_id=&quot;13117&quot;&gt;&lt;property id=&quot;20148&quot; value=&quot;5&quot;/&gt;&lt;property id=&quot;20300&quot; value=&quot;Slide 14 - &amp;quot;Current Emphasis&amp;quot;&quot;/&gt;&lt;property id=&quot;20307&quot; value=&quot;695&quot;/&gt;&lt;/object&gt;&lt;object type=&quot;3&quot; unique_id=&quot;13164&quot;&gt;&lt;property id=&quot;20148&quot; value=&quot;5&quot;/&gt;&lt;property id=&quot;20300&quot; value=&quot;Slide 38&quot;/&gt;&lt;property id=&quot;20307&quot; value=&quot;750&quot;/&gt;&lt;/object&gt;&lt;object type=&quot;3&quot; unique_id=&quot;14253&quot;&gt;&lt;property id=&quot;20148&quot; value=&quot;5&quot;/&gt;&lt;property id=&quot;20300&quot; value=&quot;Slide 7 - &amp;quot;Part C – Reason States were Excluded from Analyses&amp;quot;&quot;/&gt;&lt;property id=&quot;20307&quot; value=&quot;752&quot;/&gt;&lt;/object&gt;&lt;object type=&quot;3&quot; unique_id=&quot;14714&quot;&gt;&lt;property id=&quot;20148&quot; value=&quot;5&quot;/&gt;&lt;property id=&quot;20300&quot; value=&quot;Slide 23&quot;/&gt;&lt;property id=&quot;20307&quot; value=&quot;754&quot;/&gt;&lt;/object&gt;&lt;object type=&quot;3&quot; unique_id=&quot;14715&quot;&gt;&lt;property id=&quot;20148&quot; value=&quot;5&quot;/&gt;&lt;property id=&quot;20300&quot; value=&quot;Slide 24 - &amp;quot;Part C, Average Percentage Who Exited Within Age Expectations by State Percent Served, 2011-12&amp;quot;&quot;/&gt;&lt;property id=&quot;20307&quot; value=&quot;755&quot;/&gt;&lt;/object&gt;&lt;object type=&quot;3&quot; unique_id=&quot;14716&quot;&gt;&lt;property id=&quot;20148&quot; value=&quot;5&quot;/&gt;&lt;property id=&quot;20300&quot; value=&quot;Slide 25&quot;/&gt;&lt;property id=&quot;20307&quot; value=&quot;756&quot;/&gt;&lt;/object&gt;&lt;object type=&quot;3&quot; unique_id=&quot;14720&quot;&gt;&lt;property id=&quot;20148&quot; value=&quot;5&quot;/&gt;&lt;property id=&quot;20300&quot; value=&quot;Slide 26 - &amp;quot;Part B 619 longitudinal patterns all states&amp;#x0D;&amp;#x0A;Outcome 1 Summary Statement 1&amp;quot;&quot;/&gt;&lt;property id=&quot;20307&quot; value=&quot;760&quot;/&gt;&lt;/object&gt;&lt;object type=&quot;3&quot; unique_id=&quot;14721&quot;&gt;&lt;property id=&quot;20148&quot; value=&quot;5&quot;/&gt;&lt;property id=&quot;20300&quot; value=&quot;Slide 29 - &amp;quot;Part B 619 longitudinal patterns best states from last 3 years &amp;#x0D;&amp;#x0A;Outcome 1 Summary Statement 1 (n=28)&amp;quot;&quot;/&gt;&lt;property id=&quot;20307&quot; value=&quot;761&quot;/&gt;&lt;/object&gt;&lt;object type=&quot;3&quot; unique_id=&quot;14722&quot;&gt;&lt;property id=&quot;20148&quot; value=&quot;5&quot;/&gt;&lt;property id=&quot;20300&quot; value=&quot;Slide 30 - &amp;quot;Part B 619 longitudinal patterns &amp;#x0D;&amp;#x0A;best states all 4 years &amp;#x0D;&amp;#x0A;Outcome 1 Summary Statement 1 (12 states)&amp;quot;&quot;/&gt;&lt;property id=&quot;20307&quot; value=&quot;762&quot;/&gt;&lt;/object&gt;&lt;object type=&quot;3&quot; unique_id=&quot;14723&quot;&gt;&lt;property id=&quot;20148&quot; value=&quot;5&quot;/&gt;&lt;property id=&quot;20300&quot; value=&quot;Slide 31 - &amp;quot;Discussion&amp;quot;&quot;/&gt;&lt;property id=&quot;20307&quot; value=&quot;763&quot;/&gt;&lt;/object&gt;&lt;object type=&quot;3&quot; unique_id=&quot;14809&quot;&gt;&lt;property id=&quot;20148&quot; value=&quot;5&quot;/&gt;&lt;property id=&quot;20300&quot; value=&quot;Slide 8 - &amp;quot;Part B Preschool – Reason States were Excluded from Analyses&amp;quot;&quot;/&gt;&lt;property id=&quot;20307&quot; value=&quot;764&quot;/&gt;&lt;/object&gt;&lt;object type=&quot;3&quot; unique_id=&quot;14810&quot;&gt;&lt;property id=&quot;20148&quot; value=&quot;5&quot;/&gt;&lt;property id=&quot;20300&quot; value=&quot;Slide 16 - &amp;quot;Part B 619 :&amp;#x0D;&amp;#x0A;Percent of States by completeness of child outcomes data*&amp;quot;&quot;/&gt;&lt;property id=&quot;20307&quot; value=&quot;765&quot;/&gt;&lt;/object&gt;&lt;object type=&quot;3&quot; unique_id=&quot;15161&quot;&gt;&lt;property id=&quot;20148&quot; value=&quot;5&quot;/&gt;&lt;property id=&quot;20300&quot; value=&quot;Slide 32 - &amp;quot;Interpreting &amp;#x0D;&amp;#x0A;Change over time&amp;quot;&quot;/&gt;&lt;property id=&quot;20307&quot; value=&quot;767&quot;/&gt;&lt;/object&gt;&lt;object type=&quot;3&quot; unique_id=&quot;15162&quot;&gt;&lt;property id=&quot;20148&quot; value=&quot;5&quot;/&gt;&lt;property id=&quot;20300&quot; value=&quot;Slide 34 - &amp;quot;Part C: Change between 2010-11 and 2011-12&amp;quot;&quot;/&gt;&lt;property id=&quot;20307&quot; value=&quot;768&quot;/&gt;&lt;/object&gt;&lt;object type=&quot;3&quot; unique_id=&quot;15163&quot;&gt;&lt;property id=&quot;20148&quot; value=&quot;5&quot;/&gt;&lt;property id=&quot;20300&quot; value=&quot;Slide 33 - &amp;quot;What types of change are important&amp;quot;&quot;/&gt;&lt;property id=&quot;20307&quot; value=&quot;770&quot;/&gt;&lt;/object&gt;&lt;object type=&quot;3&quot; unique_id=&quot;15717&quot;&gt;&lt;property id=&quot;20148&quot; value=&quot;5&quot;/&gt;&lt;property id=&quot;20300&quot; value=&quot;Slide 17 - &amp;quot;State Level Variation&amp;quot;&quot;/&gt;&lt;property id=&quot;20307&quot; value=&quot;771&quot;/&gt;&lt;/object&gt;&lt;object type=&quot;3&quot; unique_id=&quot;15718&quot;&gt;&lt;property id=&quot;20148&quot; value=&quot;5&quot;/&gt;&lt;property id=&quot;20300&quot; value=&quot;Slide 20 - &amp;quot;Part C – Knowledge and Skills, State Percentages for Increased Rate of Growth, 2011-12&amp;quot;&quot;/&gt;&lt;property id=&quot;20307&quot; value=&quot;772&quot;/&gt;&lt;/object&gt;&lt;object type=&quot;3&quot; unique_id=&quot;15719&quot;&gt;&lt;property id=&quot;20148&quot; value=&quot;5&quot;/&gt;&lt;property id=&quot;20300&quot; value=&quot;Slide 21 - &amp;quot;Part B Preschool – Meets Needs, State Percentages for Exited within Age Expectations, 2011-12&amp;quot;&quot;/&gt;&lt;property id=&quot;20307&quot; value=&quot;773&quot;/&gt;&lt;/object&gt;&lt;object type=&quot;3&quot; unique_id=&quot;15720&quot;&gt;&lt;property id=&quot;20148&quot; value=&quot;5&quot;/&gt;&lt;property id=&quot;20300&quot; value=&quot;Slide 22 - &amp;quot;Pattern Checking&amp;quot;&quot;/&gt;&lt;property id=&quot;20307&quot; value=&quot;774&quot;/&gt;&lt;/object&gt;&lt;object type=&quot;3&quot; unique_id=&quot;15721&quot;&gt;&lt;property id=&quot;20148&quot; value=&quot;5&quot;/&gt;&lt;property id=&quot;20300&quot; value=&quot;Slide 27 - &amp;quot;Part C longitudinal patterns &amp;#x0D;&amp;#x0A;all states&amp;#x0D;&amp;#x0A;Outcome 1 Summary Statement 1&amp;quot;&quot;/&gt;&lt;property id=&quot;20307&quot; value=&quot;776&quot;/&gt;&lt;/object&gt;&lt;object type=&quot;3&quot; unique_id=&quot;15722&quot;&gt;&lt;property id=&quot;20148&quot; value=&quot;5&quot;/&gt;&lt;property id=&quot;20300&quot; value=&quot;Slide 28&quot;/&gt;&lt;property id=&quot;20307&quot; value=&quot;775&quot;/&gt;&lt;/object&gt;&lt;object type=&quot;3&quot; unique_id=&quot;16061&quot;&gt;&lt;property id=&quot;20148&quot; value=&quot;5&quot;/&gt;&lt;property id=&quot;20300&quot; value=&quot;Slide 15 - &amp;quot;Part C: Percent of States by completeness of child outcomes data*&amp;quot;&quot;/&gt;&lt;property id=&quot;20307&quot; value=&quot;783&quot;/&gt;&lt;/object&gt;&lt;object type=&quot;3&quot; unique_id=&quot;16062&quot;&gt;&lt;property id=&quot;20148&quot; value=&quot;5&quot;/&gt;&lt;property id=&quot;20300&quot; value=&quot;Slide 18 - &amp;quot;Part C: Positive Social Emotional Skills Progress Category ‘b’&amp;quot;&quot;/&gt;&lt;property id=&quot;20307&quot; value=&quot;779&quot;/&gt;&lt;/object&gt;&lt;object type=&quot;3&quot; unique_id=&quot;16063&quot;&gt;&lt;property id=&quot;20148&quot; value=&quot;5&quot;/&gt;&lt;property id=&quot;20300&quot; value=&quot;Slide 19 - &amp;quot;Part B Preschool: Positive Social Emotional Skills Progress Category ‘b’&amp;quot;&quot;/&gt;&lt;property id=&quot;20307&quot; value=&quot;778&quot;/&gt;&lt;/object&gt;&lt;object type=&quot;3&quot; unique_id=&quot;16065&quot;&gt;&lt;property id=&quot;20148&quot; value=&quot;5&quot;/&gt;&lt;property id=&quot;20300&quot; value=&quot;Slide 36 - &amp;quot;Conclusions&amp;quot;&quot;/&gt;&lt;property id=&quot;20307&quot; value=&quot;780&quot;/&gt;&lt;/object&gt;&lt;object type=&quot;3&quot; unique_id=&quot;16066&quot;&gt;&lt;property id=&quot;20148&quot; value=&quot;5&quot;/&gt;&lt;property id=&quot;20300&quot; value=&quot;Slide 37 - &amp;quot;How we can help!&amp;quot;&quot;/&gt;&lt;property id=&quot;20307&quot; value=&quot;781&quot;/&gt;&lt;/object&gt;&lt;object type=&quot;3&quot; unique_id=&quot;16067&quot;&gt;&lt;property id=&quot;20148&quot; value=&quot;5&quot;/&gt;&lt;property id=&quot;20300&quot; value=&quot;Slide 41 - &amp;quot;Upcoming family data webinar&amp;quot;&quot;/&gt;&lt;property id=&quot;20307&quot; value=&quot;782&quot;/&gt;&lt;/object&gt;&lt;object type=&quot;3&quot; unique_id=&quot;16408&quot;&gt;&lt;property id=&quot;20148&quot; value=&quot;5&quot;/&gt;&lt;property id=&quot;20300&quot; value=&quot;Slide 35 - &amp;quot;Part B  Preschool: Change between 2010-11 and 2011-12&amp;quot;&quot;/&gt;&lt;property id=&quot;20307&quot; value=&quot;785&quot;/&gt;&lt;/object&gt;&lt;object type=&quot;3&quot; unique_id=&quot;16746&quot;&gt;&lt;property id=&quot;20148&quot; value=&quot;5&quot;/&gt;&lt;property id=&quot;20300&quot; value=&quot;Slide 40 - &amp;quot;Other resources&amp;quot;&quot;/&gt;&lt;property id=&quot;20307&quot; value=&quot;786&quot;/&gt;&lt;/object&gt;&lt;object type=&quot;3&quot; unique_id=&quot;17336&quot;&gt;&lt;property id=&quot;20148&quot; value=&quot;5&quot;/&gt;&lt;property id=&quot;20300&quot; value=&quot;Slide 2 - &amp;quot;On Today’s Call&amp;quot;&quot;/&gt;&lt;property id=&quot;20307&quot; value=&quot;787&quot;/&gt;&lt;/object&gt;&lt;object type=&quot;3&quot; unique_id=&quot;17510&quot;&gt;&lt;property id=&quot;20148&quot; value=&quot;5&quot;/&gt;&lt;property id=&quot;20300&quot; value=&quot;Slide 39 - &amp;quot;National Graphing Template&amp;quot;&quot;/&gt;&lt;property id=&quot;20307&quot; value=&quot;788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E5E1F4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12664</TotalTime>
  <Words>1415</Words>
  <Application>Microsoft Office PowerPoint</Application>
  <PresentationFormat>On-screen Show (4:3)</PresentationFormat>
  <Paragraphs>346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3_Default Design</vt:lpstr>
      <vt:lpstr>6_Default Design-First child</vt:lpstr>
      <vt:lpstr>Custom Design</vt:lpstr>
      <vt:lpstr>7_Default Design-Second child</vt:lpstr>
      <vt:lpstr>8_Default Design-Third child</vt:lpstr>
      <vt:lpstr>9_Default Design-Fourth child</vt:lpstr>
      <vt:lpstr>10_Default Design-Fifth child</vt:lpstr>
      <vt:lpstr>9_Default Design-Second child</vt:lpstr>
      <vt:lpstr>8_Default Design-Second child</vt:lpstr>
      <vt:lpstr>10_Default Design-Second child</vt:lpstr>
      <vt:lpstr>1_Custom Design</vt:lpstr>
      <vt:lpstr>  Cornelia Taylor, ECO at SRI Kathy Hebbeler, ECO at SRI</vt:lpstr>
      <vt:lpstr>On Today’s Call</vt:lpstr>
      <vt:lpstr>PowerPoint Presentation</vt:lpstr>
      <vt:lpstr>3 Methods Methods for  Calculating National Estimates</vt:lpstr>
      <vt:lpstr>Identifying States with Quality Data</vt:lpstr>
      <vt:lpstr>Number of States that Met Criteria for Inclusion in the National Analysis</vt:lpstr>
      <vt:lpstr>Part C – Reason States were Excluded from Analyses</vt:lpstr>
      <vt:lpstr>Part B Preschool – Reason States were Excluded from Analyses</vt:lpstr>
      <vt:lpstr>PowerPoint Presentation</vt:lpstr>
      <vt:lpstr>PowerPoint Presentation</vt:lpstr>
      <vt:lpstr>PowerPoint Presentation</vt:lpstr>
      <vt:lpstr>PowerPoint Presentation</vt:lpstr>
      <vt:lpstr>Good News!</vt:lpstr>
      <vt:lpstr>Current Emphasis</vt:lpstr>
      <vt:lpstr>Part C: Percent of States by completeness of child outcomes data*</vt:lpstr>
      <vt:lpstr>Part B 619 : Percent of States by completeness of child outcomes data*</vt:lpstr>
      <vt:lpstr>State Level Variation</vt:lpstr>
      <vt:lpstr>Part C: Positive Social Emotional Skills Progress Category ‘b’</vt:lpstr>
      <vt:lpstr>Part B Preschool: Positive Social Emotional Skills Progress Category ‘b’</vt:lpstr>
      <vt:lpstr>Part C – Knowledge and Skills, State Percentages for Increased Rate of Growth, 2011-12</vt:lpstr>
      <vt:lpstr>Part B Preschool – Meets Needs, State Percentages for Exited within Age Expectations, 2011-12</vt:lpstr>
      <vt:lpstr>Pattern Checking</vt:lpstr>
      <vt:lpstr>PowerPoint Presentation</vt:lpstr>
      <vt:lpstr>Part C, Average Percentage Who Exited Within Age Expectations by State Percent Served, 2011-12</vt:lpstr>
      <vt:lpstr>PowerPoint Presentation</vt:lpstr>
      <vt:lpstr>Part B 619 longitudinal patterns all states Outcome 1 Summary Statement 1</vt:lpstr>
      <vt:lpstr>Part C longitudinal patterns  all states Outcome 1 Summary Statement 1</vt:lpstr>
      <vt:lpstr>PowerPoint Presentation</vt:lpstr>
      <vt:lpstr>Part B 619 longitudinal patterns best states from last 3 years  Outcome 1 Summary Statement 1 (n=28)</vt:lpstr>
      <vt:lpstr>Part B 619 longitudinal patterns  best states all 4 years  Outcome 1 Summary Statement 1 (12 states)</vt:lpstr>
      <vt:lpstr>Discussion</vt:lpstr>
      <vt:lpstr>Interpreting  Change over time</vt:lpstr>
      <vt:lpstr>What types of change are important</vt:lpstr>
      <vt:lpstr>Part C: Change between 2010-11 and 2011-12</vt:lpstr>
      <vt:lpstr>Part B  Preschool: Change between 2010-11 and 2011-12</vt:lpstr>
      <vt:lpstr>Conclusions</vt:lpstr>
      <vt:lpstr>How we can help!</vt:lpstr>
      <vt:lpstr>PowerPoint Presentation</vt:lpstr>
      <vt:lpstr>National Graphing Template</vt:lpstr>
      <vt:lpstr>Other resources</vt:lpstr>
      <vt:lpstr>Upcoming family data webinar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Cornelia Taylor Bruckner</cp:lastModifiedBy>
  <cp:revision>930</cp:revision>
  <cp:lastPrinted>2013-09-12T19:46:11Z</cp:lastPrinted>
  <dcterms:created xsi:type="dcterms:W3CDTF">2008-03-27T18:39:34Z</dcterms:created>
  <dcterms:modified xsi:type="dcterms:W3CDTF">2013-10-24T17:42:42Z</dcterms:modified>
</cp:coreProperties>
</file>