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02" r:id="rId4"/>
    <p:sldMasterId id="2147485017" r:id="rId5"/>
    <p:sldMasterId id="2147485023" r:id="rId6"/>
  </p:sldMasterIdLst>
  <p:notesMasterIdLst>
    <p:notesMasterId r:id="rId31"/>
  </p:notesMasterIdLst>
  <p:handoutMasterIdLst>
    <p:handoutMasterId r:id="rId32"/>
  </p:handoutMasterIdLst>
  <p:sldIdLst>
    <p:sldId id="256" r:id="rId7"/>
    <p:sldId id="414" r:id="rId8"/>
    <p:sldId id="297" r:id="rId9"/>
    <p:sldId id="412" r:id="rId10"/>
    <p:sldId id="416" r:id="rId11"/>
    <p:sldId id="427" r:id="rId12"/>
    <p:sldId id="421" r:id="rId13"/>
    <p:sldId id="428" r:id="rId14"/>
    <p:sldId id="431" r:id="rId15"/>
    <p:sldId id="434" r:id="rId16"/>
    <p:sldId id="433" r:id="rId17"/>
    <p:sldId id="440" r:id="rId18"/>
    <p:sldId id="432" r:id="rId19"/>
    <p:sldId id="435" r:id="rId20"/>
    <p:sldId id="424" r:id="rId21"/>
    <p:sldId id="423" r:id="rId22"/>
    <p:sldId id="438" r:id="rId23"/>
    <p:sldId id="411" r:id="rId24"/>
    <p:sldId id="419" r:id="rId25"/>
    <p:sldId id="439" r:id="rId26"/>
    <p:sldId id="296" r:id="rId27"/>
    <p:sldId id="388" r:id="rId28"/>
    <p:sldId id="426" r:id="rId29"/>
    <p:sldId id="410" r:id="rId30"/>
  </p:sldIdLst>
  <p:sldSz cx="9144000" cy="6858000" type="screen4x3"/>
  <p:notesSz cx="6858000" cy="1847850"/>
  <p:custDataLst>
    <p:tags r:id="rId33"/>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rri Tapia" initials="TT" lastIdx="2" clrIdx="0"/>
  <p:cmAuthor id="1" name="Stephanie" initials="S" lastIdx="9" clrIdx="1"/>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5000"/>
    <a:srgbClr val="CC7900"/>
    <a:srgbClr val="FFCC00"/>
    <a:srgbClr val="FFFF99"/>
    <a:srgbClr val="B86E00"/>
    <a:srgbClr val="FFC000"/>
    <a:srgbClr val="FFEBAB"/>
    <a:srgbClr val="965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6167" autoAdjust="0"/>
  </p:normalViewPr>
  <p:slideViewPr>
    <p:cSldViewPr snapToGrid="0">
      <p:cViewPr varScale="1">
        <p:scale>
          <a:sx n="107" d="100"/>
          <a:sy n="107" d="100"/>
        </p:scale>
        <p:origin x="1254" y="10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5E1B58C3-851F-5B45-8883-EA141B9BE990}" type="datetimeFigureOut">
              <a:rPr lang="en-US"/>
              <a:pPr>
                <a:defRPr/>
              </a:pPr>
              <a:t>7/12/2019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r>
              <a:rPr lang="en-US"/>
              <a:t>NECTAC/ECO/WRRC 2012</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5C8AB40-CF82-EC44-8D16-67C18E2223AA}" type="slidenum">
              <a:rPr lang="en-US"/>
              <a:pPr>
                <a:defRPr/>
              </a:pPr>
              <a:t>‹#›</a:t>
            </a:fld>
            <a:endParaRPr lang="en-US"/>
          </a:p>
        </p:txBody>
      </p:sp>
    </p:spTree>
    <p:extLst>
      <p:ext uri="{BB962C8B-B14F-4D97-AF65-F5344CB8AC3E}">
        <p14:creationId xmlns:p14="http://schemas.microsoft.com/office/powerpoint/2010/main" val="352632556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a:cs typeface="Arial"/>
              </a:defRPr>
            </a:lvl1pPr>
          </a:lstStyle>
          <a:p>
            <a:pPr>
              <a:defRPr/>
            </a:pPr>
            <a:fld id="{3C87139F-DDB3-5943-B055-E279F8F9EF39}" type="datetimeFigureOut">
              <a:rPr lang="en-US" smtClean="0"/>
              <a:pPr>
                <a:defRPr/>
              </a:pPr>
              <a:t>7/12/2019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i="1">
                <a:latin typeface="Arial"/>
                <a:ea typeface="+mn-ea"/>
                <a:cs typeface="Arial"/>
              </a:defRPr>
            </a:lvl1pPr>
          </a:lstStyle>
          <a:p>
            <a:pPr>
              <a:defRPr/>
            </a:pPr>
            <a:r>
              <a:rPr lang="en-US"/>
              <a:t>ECTACenter.org</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a:cs typeface="Arial"/>
              </a:defRPr>
            </a:lvl1pPr>
          </a:lstStyle>
          <a:p>
            <a:pPr>
              <a:defRPr/>
            </a:pPr>
            <a:fld id="{A4D4A29D-0E5E-E34D-8579-0D1C1BBCA53C}" type="slidenum">
              <a:rPr lang="en-US" smtClean="0"/>
              <a:pPr>
                <a:defRPr/>
              </a:pPr>
              <a:t>‹#›</a:t>
            </a:fld>
            <a:endParaRPr lang="en-US"/>
          </a:p>
        </p:txBody>
      </p:sp>
    </p:spTree>
    <p:extLst>
      <p:ext uri="{BB962C8B-B14F-4D97-AF65-F5344CB8AC3E}">
        <p14:creationId xmlns:p14="http://schemas.microsoft.com/office/powerpoint/2010/main" val="105967366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a:ea typeface="ＭＳ Ｐゴシック" charset="0"/>
        <a:cs typeface="Arial"/>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a:t>
            </a:fld>
            <a:endParaRPr lang="en-US"/>
          </a:p>
        </p:txBody>
      </p:sp>
    </p:spTree>
    <p:extLst>
      <p:ext uri="{BB962C8B-B14F-4D97-AF65-F5344CB8AC3E}">
        <p14:creationId xmlns:p14="http://schemas.microsoft.com/office/powerpoint/2010/main" val="2974964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10</a:t>
            </a:fld>
            <a:endParaRPr lang="en-US"/>
          </a:p>
        </p:txBody>
      </p:sp>
    </p:spTree>
    <p:extLst>
      <p:ext uri="{BB962C8B-B14F-4D97-AF65-F5344CB8AC3E}">
        <p14:creationId xmlns:p14="http://schemas.microsoft.com/office/powerpoint/2010/main" val="2307649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81">
              <a:defRPr/>
            </a:pPr>
            <a:endParaRPr lang="en-US" baseline="0" dirty="0"/>
          </a:p>
        </p:txBody>
      </p:sp>
      <p:sp>
        <p:nvSpPr>
          <p:cNvPr id="4" name="Slide Number Placeholder 3"/>
          <p:cNvSpPr>
            <a:spLocks noGrp="1"/>
          </p:cNvSpPr>
          <p:nvPr>
            <p:ph type="sldNum" sz="quarter" idx="10"/>
          </p:nvPr>
        </p:nvSpPr>
        <p:spPr/>
        <p:txBody>
          <a:bodyPr/>
          <a:lstStyle/>
          <a:p>
            <a:fld id="{0DD0C253-4DD8-4738-B132-F37B47B9D0E2}" type="slidenum">
              <a:rPr lang="en-US" altLang="en-US" smtClean="0"/>
              <a:pPr/>
              <a:t>11</a:t>
            </a:fld>
            <a:endParaRPr lang="en-US" altLang="en-US" dirty="0"/>
          </a:p>
        </p:txBody>
      </p:sp>
      <p:sp>
        <p:nvSpPr>
          <p:cNvPr id="5" name="Footer Placeholder 4"/>
          <p:cNvSpPr>
            <a:spLocks noGrp="1"/>
          </p:cNvSpPr>
          <p:nvPr>
            <p:ph type="ftr" sz="quarter" idx="11"/>
          </p:nvPr>
        </p:nvSpPr>
        <p:spPr/>
        <p:txBody>
          <a:bodyPr/>
          <a:lstStyle/>
          <a:p>
            <a:pPr>
              <a:defRPr/>
            </a:pPr>
            <a:r>
              <a:rPr lang="en-US" dirty="0"/>
              <a:t>PerformanceChecklists_Dunst_JD_AML_2015-09-18_FPG_v2.pptx</a:t>
            </a:r>
          </a:p>
        </p:txBody>
      </p:sp>
    </p:spTree>
    <p:extLst>
      <p:ext uri="{BB962C8B-B14F-4D97-AF65-F5344CB8AC3E}">
        <p14:creationId xmlns:p14="http://schemas.microsoft.com/office/powerpoint/2010/main" val="3566355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81">
              <a:defRPr/>
            </a:pPr>
            <a:endParaRPr lang="en-US" baseline="0" dirty="0"/>
          </a:p>
        </p:txBody>
      </p:sp>
      <p:sp>
        <p:nvSpPr>
          <p:cNvPr id="4" name="Slide Number Placeholder 3"/>
          <p:cNvSpPr>
            <a:spLocks noGrp="1"/>
          </p:cNvSpPr>
          <p:nvPr>
            <p:ph type="sldNum" sz="quarter" idx="10"/>
          </p:nvPr>
        </p:nvSpPr>
        <p:spPr/>
        <p:txBody>
          <a:bodyPr/>
          <a:lstStyle/>
          <a:p>
            <a:fld id="{0DD0C253-4DD8-4738-B132-F37B47B9D0E2}" type="slidenum">
              <a:rPr lang="en-US" altLang="en-US" smtClean="0"/>
              <a:pPr/>
              <a:t>12</a:t>
            </a:fld>
            <a:endParaRPr lang="en-US" altLang="en-US" dirty="0"/>
          </a:p>
        </p:txBody>
      </p:sp>
      <p:sp>
        <p:nvSpPr>
          <p:cNvPr id="5" name="Footer Placeholder 4"/>
          <p:cNvSpPr>
            <a:spLocks noGrp="1"/>
          </p:cNvSpPr>
          <p:nvPr>
            <p:ph type="ftr" sz="quarter" idx="11"/>
          </p:nvPr>
        </p:nvSpPr>
        <p:spPr/>
        <p:txBody>
          <a:bodyPr/>
          <a:lstStyle/>
          <a:p>
            <a:pPr>
              <a:defRPr/>
            </a:pPr>
            <a:r>
              <a:rPr lang="en-US" dirty="0"/>
              <a:t>PerformanceChecklists_Dunst_JD_AML_2015-09-18_FPG_v2.pptx</a:t>
            </a:r>
          </a:p>
        </p:txBody>
      </p:sp>
    </p:spTree>
    <p:extLst>
      <p:ext uri="{BB962C8B-B14F-4D97-AF65-F5344CB8AC3E}">
        <p14:creationId xmlns:p14="http://schemas.microsoft.com/office/powerpoint/2010/main" val="3566355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81"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a:ea typeface="ＭＳ Ｐゴシック" charset="0"/>
              <a:cs typeface="Arial"/>
            </a:endParaRPr>
          </a:p>
        </p:txBody>
      </p:sp>
      <p:sp>
        <p:nvSpPr>
          <p:cNvPr id="4" name="Footer Placeholder 3"/>
          <p:cNvSpPr>
            <a:spLocks noGrp="1"/>
          </p:cNvSpPr>
          <p:nvPr>
            <p:ph type="ftr" sz="quarter" idx="10"/>
          </p:nvPr>
        </p:nvSpPr>
        <p:spPr/>
        <p:txBody>
          <a:bodyPr/>
          <a:lstStyle/>
          <a:p>
            <a:pPr>
              <a:defRPr/>
            </a:pPr>
            <a:r>
              <a:rPr lang="en-US"/>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13</a:t>
            </a:fld>
            <a:endParaRPr lang="en-US"/>
          </a:p>
        </p:txBody>
      </p:sp>
    </p:spTree>
    <p:extLst>
      <p:ext uri="{BB962C8B-B14F-4D97-AF65-F5344CB8AC3E}">
        <p14:creationId xmlns:p14="http://schemas.microsoft.com/office/powerpoint/2010/main" val="414778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381"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a:ea typeface="ＭＳ Ｐゴシック" charset="0"/>
              <a:cs typeface="Arial"/>
            </a:endParaRPr>
          </a:p>
        </p:txBody>
      </p:sp>
      <p:sp>
        <p:nvSpPr>
          <p:cNvPr id="4" name="Footer Placeholder 3"/>
          <p:cNvSpPr>
            <a:spLocks noGrp="1"/>
          </p:cNvSpPr>
          <p:nvPr>
            <p:ph type="ftr" sz="quarter" idx="10"/>
          </p:nvPr>
        </p:nvSpPr>
        <p:spPr/>
        <p:txBody>
          <a:bodyPr/>
          <a:lstStyle/>
          <a:p>
            <a:pPr>
              <a:defRPr/>
            </a:pPr>
            <a:r>
              <a:rPr lang="en-US"/>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14</a:t>
            </a:fld>
            <a:endParaRPr lang="en-US"/>
          </a:p>
        </p:txBody>
      </p:sp>
    </p:spTree>
    <p:extLst>
      <p:ext uri="{BB962C8B-B14F-4D97-AF65-F5344CB8AC3E}">
        <p14:creationId xmlns:p14="http://schemas.microsoft.com/office/powerpoint/2010/main" val="414778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b="0" dirty="0"/>
          </a:p>
          <a:p>
            <a:endParaRPr lang="en-US" i="1" dirty="0"/>
          </a:p>
        </p:txBody>
      </p:sp>
      <p:sp>
        <p:nvSpPr>
          <p:cNvPr id="4" name="Footer Placeholder 3"/>
          <p:cNvSpPr>
            <a:spLocks noGrp="1"/>
          </p:cNvSpPr>
          <p:nvPr>
            <p:ph type="ftr" sz="quarter" idx="10"/>
          </p:nvPr>
        </p:nvSpPr>
        <p:spPr/>
        <p:txBody>
          <a:bodyPr/>
          <a:lstStyle/>
          <a:p>
            <a:pPr>
              <a:defRPr/>
            </a:pPr>
            <a:r>
              <a:rPr lang="en-US"/>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15</a:t>
            </a:fld>
            <a:endParaRPr lang="en-US"/>
          </a:p>
        </p:txBody>
      </p:sp>
    </p:spTree>
    <p:extLst>
      <p:ext uri="{BB962C8B-B14F-4D97-AF65-F5344CB8AC3E}">
        <p14:creationId xmlns:p14="http://schemas.microsoft.com/office/powerpoint/2010/main" val="1836226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16</a:t>
            </a:fld>
            <a:endParaRPr lang="en-US"/>
          </a:p>
        </p:txBody>
      </p:sp>
    </p:spTree>
    <p:extLst>
      <p:ext uri="{BB962C8B-B14F-4D97-AF65-F5344CB8AC3E}">
        <p14:creationId xmlns:p14="http://schemas.microsoft.com/office/powerpoint/2010/main" val="1169855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Footer Placeholder 3"/>
          <p:cNvSpPr>
            <a:spLocks noGrp="1"/>
          </p:cNvSpPr>
          <p:nvPr>
            <p:ph type="ftr" sz="quarter" idx="10"/>
          </p:nvPr>
        </p:nvSpPr>
        <p:spPr/>
        <p:txBody>
          <a:bodyPr/>
          <a:lstStyle/>
          <a:p>
            <a:pPr>
              <a:defRPr/>
            </a:pPr>
            <a:r>
              <a:rPr lang="en-US"/>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17</a:t>
            </a:fld>
            <a:endParaRPr lang="en-US"/>
          </a:p>
        </p:txBody>
      </p:sp>
    </p:spTree>
    <p:extLst>
      <p:ext uri="{BB962C8B-B14F-4D97-AF65-F5344CB8AC3E}">
        <p14:creationId xmlns:p14="http://schemas.microsoft.com/office/powerpoint/2010/main" val="18362261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dirty="0"/>
          </a:p>
          <a:p>
            <a:pPr marL="0" indent="0">
              <a:buNone/>
            </a:pPr>
            <a:endParaRPr lang="en-US" sz="120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baseline="0" dirty="0">
              <a:solidFill>
                <a:schemeClr val="tx1"/>
              </a:solidFill>
              <a:effectLst/>
              <a:latin typeface="Arial"/>
              <a:ea typeface="ＭＳ Ｐゴシック" charset="0"/>
              <a:cs typeface="Arial"/>
            </a:endParaRPr>
          </a:p>
        </p:txBody>
      </p:sp>
      <p:sp>
        <p:nvSpPr>
          <p:cNvPr id="4" name="Footer Placeholder 3"/>
          <p:cNvSpPr>
            <a:spLocks noGrp="1"/>
          </p:cNvSpPr>
          <p:nvPr>
            <p:ph type="ftr" sz="quarter" idx="10"/>
          </p:nvPr>
        </p:nvSpPr>
        <p:spPr/>
        <p:txBody>
          <a:bodyPr/>
          <a:lstStyle/>
          <a:p>
            <a:pPr>
              <a:defRPr/>
            </a:pPr>
            <a:r>
              <a:rPr lang="en-US"/>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18</a:t>
            </a:fld>
            <a:endParaRPr lang="en-US"/>
          </a:p>
        </p:txBody>
      </p:sp>
    </p:spTree>
    <p:extLst>
      <p:ext uri="{BB962C8B-B14F-4D97-AF65-F5344CB8AC3E}">
        <p14:creationId xmlns:p14="http://schemas.microsoft.com/office/powerpoint/2010/main" val="3529531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Footer Placeholder 3"/>
          <p:cNvSpPr>
            <a:spLocks noGrp="1"/>
          </p:cNvSpPr>
          <p:nvPr>
            <p:ph type="ftr" sz="quarter" idx="10"/>
          </p:nvPr>
        </p:nvSpPr>
        <p:spPr/>
        <p:txBody>
          <a:bodyPr/>
          <a:lstStyle/>
          <a:p>
            <a:pPr>
              <a:defRPr/>
            </a:pPr>
            <a:r>
              <a:rPr lang="en-US"/>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19</a:t>
            </a:fld>
            <a:endParaRPr lang="en-US"/>
          </a:p>
        </p:txBody>
      </p:sp>
    </p:spTree>
    <p:extLst>
      <p:ext uri="{BB962C8B-B14F-4D97-AF65-F5344CB8AC3E}">
        <p14:creationId xmlns:p14="http://schemas.microsoft.com/office/powerpoint/2010/main" val="3529531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01A615-0DC0-4125-9A7D-DA1C8F6FD644}"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33743775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a:ea typeface="ＭＳ Ｐゴシック" charset="0"/>
                <a:cs typeface="Arial"/>
              </a:rPr>
              <a:t> </a:t>
            </a:r>
            <a:endParaRPr lang="en-US" baseline="0" dirty="0"/>
          </a:p>
          <a:p>
            <a:endParaRPr lang="en-US" baseline="0" dirty="0"/>
          </a:p>
          <a:p>
            <a:endParaRPr lang="en-US" dirty="0"/>
          </a:p>
        </p:txBody>
      </p:sp>
      <p:sp>
        <p:nvSpPr>
          <p:cNvPr id="4" name="Footer Placeholder 3"/>
          <p:cNvSpPr>
            <a:spLocks noGrp="1"/>
          </p:cNvSpPr>
          <p:nvPr>
            <p:ph type="ftr" sz="quarter" idx="10"/>
          </p:nvPr>
        </p:nvSpPr>
        <p:spPr/>
        <p:txBody>
          <a:bodyPr/>
          <a:lstStyle/>
          <a:p>
            <a:pPr>
              <a:defRPr/>
            </a:pPr>
            <a:r>
              <a:rPr lang="en-US"/>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20</a:t>
            </a:fld>
            <a:endParaRPr lang="en-US"/>
          </a:p>
        </p:txBody>
      </p:sp>
    </p:spTree>
    <p:extLst>
      <p:ext uri="{BB962C8B-B14F-4D97-AF65-F5344CB8AC3E}">
        <p14:creationId xmlns:p14="http://schemas.microsoft.com/office/powerpoint/2010/main" val="3529531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21</a:t>
            </a:fld>
            <a:endParaRPr lang="en-US"/>
          </a:p>
        </p:txBody>
      </p:sp>
    </p:spTree>
    <p:extLst>
      <p:ext uri="{BB962C8B-B14F-4D97-AF65-F5344CB8AC3E}">
        <p14:creationId xmlns:p14="http://schemas.microsoft.com/office/powerpoint/2010/main" val="2073122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Footer Placeholder 3"/>
          <p:cNvSpPr>
            <a:spLocks noGrp="1"/>
          </p:cNvSpPr>
          <p:nvPr>
            <p:ph type="ftr" sz="quarter" idx="10"/>
          </p:nvPr>
        </p:nvSpPr>
        <p:spPr/>
        <p:txBody>
          <a:bodyPr/>
          <a:lstStyle/>
          <a:p>
            <a:pPr>
              <a:defRPr/>
            </a:pPr>
            <a:r>
              <a:rPr lang="en-US"/>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22</a:t>
            </a:fld>
            <a:endParaRPr lang="en-US"/>
          </a:p>
        </p:txBody>
      </p:sp>
    </p:spTree>
    <p:extLst>
      <p:ext uri="{BB962C8B-B14F-4D97-AF65-F5344CB8AC3E}">
        <p14:creationId xmlns:p14="http://schemas.microsoft.com/office/powerpoint/2010/main" val="38197056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23</a:t>
            </a:fld>
            <a:endParaRPr lang="en-US"/>
          </a:p>
        </p:txBody>
      </p:sp>
    </p:spTree>
    <p:extLst>
      <p:ext uri="{BB962C8B-B14F-4D97-AF65-F5344CB8AC3E}">
        <p14:creationId xmlns:p14="http://schemas.microsoft.com/office/powerpoint/2010/main" val="463564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Footer Placeholder 3"/>
          <p:cNvSpPr>
            <a:spLocks noGrp="1"/>
          </p:cNvSpPr>
          <p:nvPr>
            <p:ph type="ftr" sz="quarter" idx="10"/>
          </p:nvPr>
        </p:nvSpPr>
        <p:spPr/>
        <p:txBody>
          <a:bodyPr/>
          <a:lstStyle/>
          <a:p>
            <a:pPr>
              <a:defRPr/>
            </a:pPr>
            <a:r>
              <a:rPr lang="en-US"/>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3</a:t>
            </a:fld>
            <a:endParaRPr lang="en-US"/>
          </a:p>
        </p:txBody>
      </p:sp>
    </p:spTree>
    <p:extLst>
      <p:ext uri="{BB962C8B-B14F-4D97-AF65-F5344CB8AC3E}">
        <p14:creationId xmlns:p14="http://schemas.microsoft.com/office/powerpoint/2010/main" val="1705752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4</a:t>
            </a:fld>
            <a:endParaRPr lang="en-US"/>
          </a:p>
        </p:txBody>
      </p:sp>
    </p:spTree>
    <p:extLst>
      <p:ext uri="{BB962C8B-B14F-4D97-AF65-F5344CB8AC3E}">
        <p14:creationId xmlns:p14="http://schemas.microsoft.com/office/powerpoint/2010/main" val="932742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b="0" i="0" kern="1200" dirty="0">
              <a:solidFill>
                <a:schemeClr val="tx1"/>
              </a:solidFill>
              <a:effectLst/>
              <a:latin typeface="Arial"/>
              <a:ea typeface="ＭＳ Ｐゴシック" charset="0"/>
              <a:cs typeface="Arial"/>
            </a:endParaRPr>
          </a:p>
        </p:txBody>
      </p:sp>
      <p:sp>
        <p:nvSpPr>
          <p:cNvPr id="4" name="Footer Placeholder 3"/>
          <p:cNvSpPr>
            <a:spLocks noGrp="1"/>
          </p:cNvSpPr>
          <p:nvPr>
            <p:ph type="ftr" sz="quarter" idx="10"/>
          </p:nvPr>
        </p:nvSpPr>
        <p:spPr/>
        <p:txBody>
          <a:bodyPr/>
          <a:lstStyle/>
          <a:p>
            <a:pPr>
              <a:defRPr/>
            </a:pPr>
            <a:r>
              <a:rPr lang="en-US"/>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5</a:t>
            </a:fld>
            <a:endParaRPr lang="en-US"/>
          </a:p>
        </p:txBody>
      </p:sp>
    </p:spTree>
    <p:extLst>
      <p:ext uri="{BB962C8B-B14F-4D97-AF65-F5344CB8AC3E}">
        <p14:creationId xmlns:p14="http://schemas.microsoft.com/office/powerpoint/2010/main" val="932742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6</a:t>
            </a:fld>
            <a:endParaRPr lang="en-US"/>
          </a:p>
        </p:txBody>
      </p:sp>
    </p:spTree>
    <p:extLst>
      <p:ext uri="{BB962C8B-B14F-4D97-AF65-F5344CB8AC3E}">
        <p14:creationId xmlns:p14="http://schemas.microsoft.com/office/powerpoint/2010/main" val="2346788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p:txBody>
      </p:sp>
      <p:sp>
        <p:nvSpPr>
          <p:cNvPr id="4" name="Footer Placeholder 3"/>
          <p:cNvSpPr>
            <a:spLocks noGrp="1"/>
          </p:cNvSpPr>
          <p:nvPr>
            <p:ph type="ftr" sz="quarter" idx="10"/>
          </p:nvPr>
        </p:nvSpPr>
        <p:spPr/>
        <p:txBody>
          <a:bodyPr/>
          <a:lstStyle/>
          <a:p>
            <a:pPr>
              <a:defRPr/>
            </a:pPr>
            <a:r>
              <a:rPr lang="en-US"/>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7</a:t>
            </a:fld>
            <a:endParaRPr lang="en-US"/>
          </a:p>
        </p:txBody>
      </p:sp>
    </p:spTree>
    <p:extLst>
      <p:ext uri="{BB962C8B-B14F-4D97-AF65-F5344CB8AC3E}">
        <p14:creationId xmlns:p14="http://schemas.microsoft.com/office/powerpoint/2010/main" val="1497685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Footer Placeholder 3"/>
          <p:cNvSpPr>
            <a:spLocks noGrp="1"/>
          </p:cNvSpPr>
          <p:nvPr>
            <p:ph type="ftr" sz="quarter" idx="10"/>
          </p:nvPr>
        </p:nvSpPr>
        <p:spPr/>
        <p:txBody>
          <a:bodyPr/>
          <a:lstStyle/>
          <a:p>
            <a:pPr>
              <a:defRPr/>
            </a:pPr>
            <a:r>
              <a:rPr lang="en-US"/>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8</a:t>
            </a:fld>
            <a:endParaRPr lang="en-US"/>
          </a:p>
        </p:txBody>
      </p:sp>
    </p:spTree>
    <p:extLst>
      <p:ext uri="{BB962C8B-B14F-4D97-AF65-F5344CB8AC3E}">
        <p14:creationId xmlns:p14="http://schemas.microsoft.com/office/powerpoint/2010/main" val="2346788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Footer Placeholder 3"/>
          <p:cNvSpPr>
            <a:spLocks noGrp="1"/>
          </p:cNvSpPr>
          <p:nvPr>
            <p:ph type="ftr" sz="quarter" idx="10"/>
          </p:nvPr>
        </p:nvSpPr>
        <p:spPr/>
        <p:txBody>
          <a:bodyPr/>
          <a:lstStyle/>
          <a:p>
            <a:pPr>
              <a:defRPr/>
            </a:pPr>
            <a:r>
              <a:rPr lang="en-US"/>
              <a:t>ECTACenter.org</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9</a:t>
            </a:fld>
            <a:endParaRPr lang="en-US"/>
          </a:p>
        </p:txBody>
      </p:sp>
    </p:spTree>
    <p:extLst>
      <p:ext uri="{BB962C8B-B14F-4D97-AF65-F5344CB8AC3E}">
        <p14:creationId xmlns:p14="http://schemas.microsoft.com/office/powerpoint/2010/main" val="2346788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4038600"/>
            <a:ext cx="8839200" cy="762000"/>
          </a:xfrm>
        </p:spPr>
        <p:txBody>
          <a:bodyPr/>
          <a:lstStyle>
            <a:lvl1pPr algn="l">
              <a:defRPr sz="3200" b="0"/>
            </a:lvl1pPr>
          </a:lstStyle>
          <a:p>
            <a:r>
              <a:rPr lang="en-US"/>
              <a:t>Click to edit Master title style</a:t>
            </a:r>
          </a:p>
        </p:txBody>
      </p:sp>
      <p:sp>
        <p:nvSpPr>
          <p:cNvPr id="3" name="Picture Placeholder 2"/>
          <p:cNvSpPr>
            <a:spLocks noGrp="1"/>
          </p:cNvSpPr>
          <p:nvPr>
            <p:ph type="pic" idx="1"/>
          </p:nvPr>
        </p:nvSpPr>
        <p:spPr>
          <a:xfrm>
            <a:off x="152400" y="152400"/>
            <a:ext cx="8839200" cy="3733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400" y="4953000"/>
            <a:ext cx="8839200" cy="17526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41334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 ECTA-DaS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66292" y="802299"/>
            <a:ext cx="5832540" cy="2541431"/>
          </a:xfrm>
        </p:spPr>
        <p:txBody>
          <a:bodyPr bIns="0" anchor="b">
            <a:normAutofit/>
          </a:bodyPr>
          <a:lstStyle>
            <a:lvl1pPr algn="l">
              <a:defRPr sz="4950" cap="none"/>
            </a:lvl1pPr>
          </a:lstStyle>
          <a:p>
            <a:r>
              <a:rPr lang="en-US"/>
              <a:t>Click to edit master title style</a:t>
            </a:r>
          </a:p>
        </p:txBody>
      </p:sp>
      <p:sp>
        <p:nvSpPr>
          <p:cNvPr id="3" name="Subtitle 2"/>
          <p:cNvSpPr>
            <a:spLocks noGrp="1"/>
          </p:cNvSpPr>
          <p:nvPr>
            <p:ph type="subTitle" idx="1" hasCustomPrompt="1"/>
          </p:nvPr>
        </p:nvSpPr>
        <p:spPr>
          <a:xfrm>
            <a:off x="2866293" y="3761142"/>
            <a:ext cx="5832539" cy="1702399"/>
          </a:xfrm>
        </p:spPr>
        <p:txBody>
          <a:bodyPr tIns="91440" bIns="91440" anchor="ctr" anchorCtr="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7" name="Straight Connector 6"/>
          <p:cNvCxnSpPr/>
          <p:nvPr userDrawn="1"/>
        </p:nvCxnSpPr>
        <p:spPr>
          <a:xfrm flipV="1">
            <a:off x="2623185" y="802300"/>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title="Logo: DaSy"/>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23527" y="2273883"/>
            <a:ext cx="1794611" cy="1718072"/>
          </a:xfrm>
          <a:prstGeom prst="rect">
            <a:avLst/>
          </a:prstGeom>
        </p:spPr>
      </p:pic>
      <p:pic>
        <p:nvPicPr>
          <p:cNvPr id="9" name="Picture 8" title="Logo: ECTA"/>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12131" y="720763"/>
            <a:ext cx="2203062" cy="1129775"/>
          </a:xfrm>
          <a:prstGeom prst="rect">
            <a:avLst/>
          </a:prstGeom>
        </p:spPr>
      </p:pic>
    </p:spTree>
    <p:extLst>
      <p:ext uri="{BB962C8B-B14F-4D97-AF65-F5344CB8AC3E}">
        <p14:creationId xmlns:p14="http://schemas.microsoft.com/office/powerpoint/2010/main" val="275932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 Multi-Or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66292" y="802299"/>
            <a:ext cx="5832540" cy="2541431"/>
          </a:xfrm>
        </p:spPr>
        <p:txBody>
          <a:bodyPr bIns="0" anchor="b">
            <a:normAutofit/>
          </a:bodyPr>
          <a:lstStyle>
            <a:lvl1pPr algn="l">
              <a:defRPr sz="4950" cap="none"/>
            </a:lvl1pPr>
          </a:lstStyle>
          <a:p>
            <a:r>
              <a:rPr lang="en-US"/>
              <a:t>Click to edit master title style</a:t>
            </a:r>
          </a:p>
        </p:txBody>
      </p:sp>
      <p:sp>
        <p:nvSpPr>
          <p:cNvPr id="3" name="Subtitle 2"/>
          <p:cNvSpPr>
            <a:spLocks noGrp="1"/>
          </p:cNvSpPr>
          <p:nvPr>
            <p:ph type="subTitle" idx="1" hasCustomPrompt="1"/>
          </p:nvPr>
        </p:nvSpPr>
        <p:spPr>
          <a:xfrm>
            <a:off x="2866293" y="3761142"/>
            <a:ext cx="5832539" cy="1702399"/>
          </a:xfrm>
        </p:spPr>
        <p:txBody>
          <a:bodyPr tIns="91440" bIns="91440" anchor="ctr" anchorCtr="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7" name="Straight Connector 6"/>
          <p:cNvCxnSpPr/>
          <p:nvPr userDrawn="1"/>
        </p:nvCxnSpPr>
        <p:spPr>
          <a:xfrm flipV="1">
            <a:off x="2623185" y="802300"/>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title="Logo: ECTA"/>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12131" y="720763"/>
            <a:ext cx="2203062" cy="1129775"/>
          </a:xfrm>
          <a:prstGeom prst="rect">
            <a:avLst/>
          </a:prstGeom>
        </p:spPr>
      </p:pic>
    </p:spTree>
    <p:extLst>
      <p:ext uri="{BB962C8B-B14F-4D97-AF65-F5344CB8AC3E}">
        <p14:creationId xmlns:p14="http://schemas.microsoft.com/office/powerpoint/2010/main" val="1904961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3"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6" name="Picture 5" title="Logo: ECTA Cente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960580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no footer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3"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3565319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56150" y="1609738"/>
            <a:ext cx="6224810" cy="1887950"/>
          </a:xfrm>
        </p:spPr>
        <p:txBody>
          <a:bodyPr anchor="b">
            <a:normAutofit/>
          </a:bodyPr>
          <a:lstStyle>
            <a:lvl1pPr algn="ctr">
              <a:defRPr sz="2700" cap="none"/>
            </a:lvl1pPr>
          </a:lstStyle>
          <a:p>
            <a:r>
              <a:rPr lang="en-US"/>
              <a:t>Click to edit master title style</a:t>
            </a:r>
          </a:p>
        </p:txBody>
      </p:sp>
      <p:sp>
        <p:nvSpPr>
          <p:cNvPr id="3" name="Text Placeholder 2"/>
          <p:cNvSpPr>
            <a:spLocks noGrp="1"/>
          </p:cNvSpPr>
          <p:nvPr>
            <p:ph type="body" idx="1"/>
          </p:nvPr>
        </p:nvSpPr>
        <p:spPr>
          <a:xfrm>
            <a:off x="1456259" y="3851916"/>
            <a:ext cx="6215658" cy="1012929"/>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0"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7" name="Picture 6" title="Logo: ECTA Cente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cxnSp>
        <p:nvCxnSpPr>
          <p:cNvPr id="8" name="Straight Connector 7"/>
          <p:cNvCxnSpPr/>
          <p:nvPr userDrawn="1"/>
        </p:nvCxnSpPr>
        <p:spPr>
          <a:xfrm>
            <a:off x="1456150" y="3713663"/>
            <a:ext cx="622481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6907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0872" y="226980"/>
            <a:ext cx="8254092" cy="899693"/>
          </a:xfrm>
        </p:spPr>
        <p:txBody>
          <a:bodyPr/>
          <a:lstStyle>
            <a:lvl1pPr>
              <a:defRPr cap="none"/>
            </a:lvl1pPr>
          </a:lstStyle>
          <a:p>
            <a:r>
              <a:rPr lang="en-US"/>
              <a:t>Click to edit master title style</a:t>
            </a:r>
          </a:p>
        </p:txBody>
      </p:sp>
      <p:sp>
        <p:nvSpPr>
          <p:cNvPr id="3" name="Content Placeholder 2"/>
          <p:cNvSpPr>
            <a:spLocks noGrp="1"/>
          </p:cNvSpPr>
          <p:nvPr>
            <p:ph sz="half" idx="1"/>
          </p:nvPr>
        </p:nvSpPr>
        <p:spPr>
          <a:xfrm>
            <a:off x="440872" y="1368358"/>
            <a:ext cx="4041321" cy="4091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3642" y="1376141"/>
            <a:ext cx="4041322" cy="4082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3"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8" name="Picture 7" title="Logo: ECTA Cente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1881870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0872" y="226990"/>
            <a:ext cx="8254093"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440872" y="1258112"/>
            <a:ext cx="4041321" cy="771302"/>
          </a:xfrm>
          <a:solidFill>
            <a:schemeClr val="accent5">
              <a:lumMod val="75000"/>
            </a:schemeClr>
          </a:solidFill>
          <a:ln w="50800">
            <a:solidFill>
              <a:schemeClr val="accent5"/>
            </a:solidFill>
          </a:ln>
        </p:spPr>
        <p:txBody>
          <a:bodyPr anchor="b">
            <a:normAutofit/>
          </a:bodyPr>
          <a:lstStyle>
            <a:lvl1pPr marL="0" indent="0">
              <a:lnSpc>
                <a:spcPct val="100000"/>
              </a:lnSpc>
              <a:buNone/>
              <a:defRPr sz="16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40872" y="2148785"/>
            <a:ext cx="4041321" cy="3319942"/>
          </a:xfrm>
          <a:solidFill>
            <a:schemeClr val="accent5">
              <a:lumMod val="20000"/>
              <a:lumOff val="80000"/>
            </a:schemeClr>
          </a:solidFill>
          <a:effectLst>
            <a:softEdge rad="12700"/>
          </a:effectLst>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53643" y="1261288"/>
            <a:ext cx="4041322" cy="771585"/>
          </a:xfrm>
          <a:solidFill>
            <a:schemeClr val="accent2">
              <a:lumMod val="75000"/>
            </a:schemeClr>
          </a:solidFill>
          <a:ln w="50800">
            <a:solidFill>
              <a:schemeClr val="accent2"/>
            </a:solidFill>
          </a:ln>
        </p:spPr>
        <p:txBody>
          <a:bodyPr anchor="b">
            <a:normAutofit/>
          </a:bodyPr>
          <a:lstStyle>
            <a:lvl1pPr marL="0" indent="0">
              <a:lnSpc>
                <a:spcPct val="100000"/>
              </a:lnSpc>
              <a:buNone/>
              <a:defRPr sz="16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53643" y="2147817"/>
            <a:ext cx="4041322" cy="3311046"/>
          </a:xfrm>
          <a:solidFill>
            <a:schemeClr val="accent2">
              <a:lumMod val="20000"/>
              <a:lumOff val="80000"/>
            </a:schemeClr>
          </a:solidFill>
          <a:effectLst>
            <a:softEdge rad="12700"/>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5" name="Slide Number Placeholder 5"/>
          <p:cNvSpPr>
            <a:spLocks noGrp="1"/>
          </p:cNvSpPr>
          <p:nvPr>
            <p:ph type="sldNum" sz="quarter" idx="12"/>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10" name="Picture 9" title="Logo: ECTA Cente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21403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0872" y="226990"/>
            <a:ext cx="8254093"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440872" y="1258112"/>
            <a:ext cx="4041321" cy="771302"/>
          </a:xfrm>
          <a:solidFill>
            <a:schemeClr val="accent3">
              <a:lumMod val="75000"/>
            </a:schemeClr>
          </a:solidFill>
          <a:ln w="50800">
            <a:solidFill>
              <a:schemeClr val="accent3"/>
            </a:solidFill>
          </a:ln>
        </p:spPr>
        <p:txBody>
          <a:bodyPr anchor="b">
            <a:normAutofit/>
          </a:bodyPr>
          <a:lstStyle>
            <a:lvl1pPr marL="0" indent="0">
              <a:lnSpc>
                <a:spcPct val="100000"/>
              </a:lnSpc>
              <a:buNone/>
              <a:defRPr sz="16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40872" y="2148785"/>
            <a:ext cx="4041321" cy="3319942"/>
          </a:xfrm>
          <a:solidFill>
            <a:schemeClr val="accent3">
              <a:lumMod val="20000"/>
              <a:lumOff val="80000"/>
            </a:schemeClr>
          </a:solidFill>
          <a:effectLst>
            <a:softEdge rad="12700"/>
          </a:effectLst>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53643" y="1261288"/>
            <a:ext cx="4041322" cy="771585"/>
          </a:xfrm>
          <a:solidFill>
            <a:schemeClr val="accent6">
              <a:lumMod val="75000"/>
            </a:schemeClr>
          </a:solidFill>
          <a:ln w="50800">
            <a:solidFill>
              <a:schemeClr val="accent6"/>
            </a:solidFill>
          </a:ln>
        </p:spPr>
        <p:txBody>
          <a:bodyPr anchor="b">
            <a:normAutofit/>
          </a:bodyPr>
          <a:lstStyle>
            <a:lvl1pPr marL="0" indent="0">
              <a:lnSpc>
                <a:spcPct val="100000"/>
              </a:lnSpc>
              <a:buNone/>
              <a:defRPr sz="16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53643" y="2147817"/>
            <a:ext cx="4041322" cy="3311046"/>
          </a:xfrm>
          <a:solidFill>
            <a:schemeClr val="accent6">
              <a:lumMod val="20000"/>
              <a:lumOff val="80000"/>
            </a:schemeClr>
          </a:solidFill>
          <a:effectLst>
            <a:softEdge rad="12700"/>
          </a:effectLst>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5" name="Slide Number Placeholder 5"/>
          <p:cNvSpPr>
            <a:spLocks noGrp="1"/>
          </p:cNvSpPr>
          <p:nvPr>
            <p:ph type="sldNum" sz="quarter" idx="12"/>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10" name="Picture 9" title="Logo: ECTA Cente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2858521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9"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0"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6" name="Picture 5" title="Logo: ECTA Cente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128740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7"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5" name="Picture 4" title="Logo: ECTA Cente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1735307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771210" y="6130437"/>
            <a:ext cx="859712" cy="370396"/>
          </a:xfrm>
          <a:prstGeom prst="rect">
            <a:avLst/>
          </a:prstGeom>
        </p:spPr>
        <p:txBody>
          <a:bodyPr/>
          <a:lstStyle/>
          <a:p>
            <a:endParaRPr lang="en-US"/>
          </a:p>
        </p:txBody>
      </p:sp>
      <p:sp>
        <p:nvSpPr>
          <p:cNvPr id="3" name="Footer Placeholder 2"/>
          <p:cNvSpPr>
            <a:spLocks noGrp="1"/>
          </p:cNvSpPr>
          <p:nvPr>
            <p:ph type="ftr" sz="quarter" idx="11"/>
          </p:nvPr>
        </p:nvSpPr>
        <p:spPr>
          <a:xfrm>
            <a:off x="1941910" y="6135809"/>
            <a:ext cx="5714999" cy="365125"/>
          </a:xfrm>
          <a:prstGeom prst="rect">
            <a:avLst/>
          </a:prstGeom>
        </p:spPr>
        <p:txBody>
          <a:bodyPr/>
          <a:lstStyle/>
          <a:p>
            <a:endParaRPr lang="en-US"/>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a:xfrm>
            <a:off x="398860" y="787783"/>
            <a:ext cx="584825" cy="365125"/>
          </a:xfrm>
          <a:prstGeom prst="rect">
            <a:avLst/>
          </a:prstGeom>
        </p:spPr>
        <p:txBody>
          <a:bodyPr/>
          <a:lstStyle/>
          <a:p>
            <a:fld id="{D57F1E4F-1CFF-5643-939E-217C01CDF565}" type="slidenum">
              <a:rPr lang="en-US" dirty="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0872" y="798973"/>
            <a:ext cx="3097456" cy="2247117"/>
          </a:xfrm>
        </p:spPr>
        <p:txBody>
          <a:bodyPr anchor="b">
            <a:normAutofit/>
          </a:bodyPr>
          <a:lstStyle>
            <a:lvl1pPr algn="ctr">
              <a:defRPr sz="1800" cap="none">
                <a:solidFill>
                  <a:schemeClr val="accent4"/>
                </a:solidFill>
              </a:defRPr>
            </a:lvl1pPr>
          </a:lstStyle>
          <a:p>
            <a:r>
              <a:rPr lang="en-US"/>
              <a:t>Click to edit master title style</a:t>
            </a:r>
          </a:p>
        </p:txBody>
      </p:sp>
      <p:sp>
        <p:nvSpPr>
          <p:cNvPr id="3" name="Content Placeholder 2"/>
          <p:cNvSpPr>
            <a:spLocks noGrp="1"/>
          </p:cNvSpPr>
          <p:nvPr>
            <p:ph idx="1"/>
          </p:nvPr>
        </p:nvSpPr>
        <p:spPr>
          <a:xfrm>
            <a:off x="3782786" y="798974"/>
            <a:ext cx="4912179"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0497" y="3205492"/>
            <a:ext cx="3099267" cy="2248181"/>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1"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2"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8" name="Picture 7" title="Logo: ECTA Cente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20276160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CTA disclaimer">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cxnSp>
        <p:nvCxnSpPr>
          <p:cNvPr id="8" name="Straight Connector 7"/>
          <p:cNvCxnSpPr/>
          <p:nvPr userDrawn="1"/>
        </p:nvCxnSpPr>
        <p:spPr>
          <a:xfrm>
            <a:off x="1456150" y="3713663"/>
            <a:ext cx="622481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1480186" y="2523098"/>
            <a:ext cx="6194510" cy="913250"/>
          </a:xfrm>
        </p:spPr>
        <p:txBody>
          <a:bodyPr anchor="ctr" anchorCtr="0"/>
          <a:lstStyle/>
          <a:p>
            <a:r>
              <a:rPr lang="en-US" b="0"/>
              <a:t>Find out more at</a:t>
            </a:r>
            <a:r>
              <a:rPr lang="en-US"/>
              <a:t> </a:t>
            </a:r>
            <a:r>
              <a:rPr lang="en-US" err="1"/>
              <a:t>ectacenter.org</a:t>
            </a:r>
            <a:endParaRPr lang="en-US"/>
          </a:p>
        </p:txBody>
      </p:sp>
      <p:sp>
        <p:nvSpPr>
          <p:cNvPr id="12" name="Text Placeholder 2"/>
          <p:cNvSpPr>
            <a:spLocks noGrp="1"/>
          </p:cNvSpPr>
          <p:nvPr>
            <p:ph type="body" idx="1" hasCustomPrompt="1"/>
          </p:nvPr>
        </p:nvSpPr>
        <p:spPr>
          <a:xfrm>
            <a:off x="1429390" y="3846281"/>
            <a:ext cx="6245306" cy="1012929"/>
          </a:xfrm>
        </p:spPr>
        <p:txBody>
          <a:bodyPr>
            <a:noAutofit/>
          </a:bodyPr>
          <a:lstStyle>
            <a:lvl1pPr>
              <a:defRPr baseline="0"/>
            </a:lvl1pPr>
          </a:lstStyle>
          <a:p>
            <a:r>
              <a:rPr lang="en-US" sz="900"/>
              <a:t>The ECTA Center is a program of the FPG Child Development Institute of the University of North Carolina at Chapel Hill, funded through cooperative agreement number </a:t>
            </a:r>
            <a:r>
              <a:rPr lang="is-IS" sz="900"/>
              <a:t>H326P170001 </a:t>
            </a:r>
            <a:r>
              <a:rPr lang="en-US" sz="900"/>
              <a:t>from the Office of Special Education Programs, U.S. Department of Education. Opinions expressed herein do not necessarily represent the Department of Education's position or policy. Project Officer: Julia Martin </a:t>
            </a:r>
            <a:r>
              <a:rPr lang="en-US" sz="900" err="1"/>
              <a:t>Eile</a:t>
            </a:r>
            <a:endParaRPr lang="en-US" sz="900"/>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429389" y="5058531"/>
            <a:ext cx="2834640" cy="585216"/>
          </a:xfrm>
          <a:prstGeom prst="rect">
            <a:avLst/>
          </a:prstGeom>
        </p:spPr>
      </p:pic>
      <p:pic>
        <p:nvPicPr>
          <p:cNvPr id="14" name="Picture 1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6280252" y="4750570"/>
            <a:ext cx="1400708" cy="1099570"/>
          </a:xfrm>
          <a:prstGeom prst="rect">
            <a:avLst/>
          </a:prstGeom>
        </p:spPr>
      </p:pic>
      <p:cxnSp>
        <p:nvCxnSpPr>
          <p:cNvPr id="15" name="Straight Connector 14"/>
          <p:cNvCxnSpPr/>
          <p:nvPr userDrawn="1"/>
        </p:nvCxnSpPr>
        <p:spPr>
          <a:xfrm>
            <a:off x="1480186" y="2270760"/>
            <a:ext cx="619451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Picture 16" title="Logo: ECTA: Early Childhood Technical Assistance Cente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480186" y="833546"/>
            <a:ext cx="5536832" cy="1089213"/>
          </a:xfrm>
          <a:prstGeom prst="rect">
            <a:avLst/>
          </a:prstGeom>
        </p:spPr>
      </p:pic>
    </p:spTree>
    <p:extLst>
      <p:ext uri="{BB962C8B-B14F-4D97-AF65-F5344CB8AC3E}">
        <p14:creationId xmlns:p14="http://schemas.microsoft.com/office/powerpoint/2010/main" val="1491806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4038600"/>
            <a:ext cx="8839200" cy="762000"/>
          </a:xfrm>
        </p:spPr>
        <p:txBody>
          <a:bodyPr/>
          <a:lstStyle>
            <a:lvl1pPr algn="l">
              <a:defRPr sz="3200" b="0"/>
            </a:lvl1pPr>
          </a:lstStyle>
          <a:p>
            <a:r>
              <a:rPr lang="en-US" dirty="0"/>
              <a:t>Click to edit Master title style</a:t>
            </a:r>
          </a:p>
        </p:txBody>
      </p:sp>
      <p:sp>
        <p:nvSpPr>
          <p:cNvPr id="3" name="Picture Placeholder 2"/>
          <p:cNvSpPr>
            <a:spLocks noGrp="1"/>
          </p:cNvSpPr>
          <p:nvPr>
            <p:ph type="pic" idx="1"/>
          </p:nvPr>
        </p:nvSpPr>
        <p:spPr>
          <a:xfrm>
            <a:off x="152400" y="152400"/>
            <a:ext cx="8839200" cy="3733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400" y="4953000"/>
            <a:ext cx="8839200" cy="17526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6967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4038600"/>
            <a:ext cx="8839200" cy="762000"/>
          </a:xfrm>
        </p:spPr>
        <p:txBody>
          <a:bodyPr/>
          <a:lstStyle>
            <a:lvl1pPr algn="l">
              <a:defRPr sz="3200" b="0"/>
            </a:lvl1pPr>
          </a:lstStyle>
          <a:p>
            <a:r>
              <a:rPr lang="en-US"/>
              <a:t>Click to edit Master title style</a:t>
            </a:r>
          </a:p>
        </p:txBody>
      </p:sp>
      <p:sp>
        <p:nvSpPr>
          <p:cNvPr id="3" name="Picture Placeholder 2"/>
          <p:cNvSpPr>
            <a:spLocks noGrp="1"/>
          </p:cNvSpPr>
          <p:nvPr>
            <p:ph type="pic" idx="1"/>
          </p:nvPr>
        </p:nvSpPr>
        <p:spPr>
          <a:xfrm>
            <a:off x="152400" y="152400"/>
            <a:ext cx="8839200" cy="3733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400" y="4953000"/>
            <a:ext cx="8839200" cy="17526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13295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771210" y="6130437"/>
            <a:ext cx="859712" cy="370396"/>
          </a:xfrm>
          <a:prstGeom prst="rect">
            <a:avLst/>
          </a:prstGeom>
        </p:spPr>
        <p:txBody>
          <a:bodyPr/>
          <a:lstStyle/>
          <a:p>
            <a:endParaRPr lang="en-US"/>
          </a:p>
        </p:txBody>
      </p:sp>
      <p:sp>
        <p:nvSpPr>
          <p:cNvPr id="3" name="Footer Placeholder 2"/>
          <p:cNvSpPr>
            <a:spLocks noGrp="1"/>
          </p:cNvSpPr>
          <p:nvPr>
            <p:ph type="ftr" sz="quarter" idx="11"/>
          </p:nvPr>
        </p:nvSpPr>
        <p:spPr>
          <a:xfrm>
            <a:off x="1941910" y="6135809"/>
            <a:ext cx="5714999" cy="365125"/>
          </a:xfrm>
          <a:prstGeom prst="rect">
            <a:avLst/>
          </a:prstGeom>
        </p:spPr>
        <p:txBody>
          <a:bodyPr/>
          <a:lstStyle/>
          <a:p>
            <a:endParaRPr lang="en-US"/>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a:xfrm>
            <a:off x="398860" y="787783"/>
            <a:ext cx="584825" cy="365125"/>
          </a:xfrm>
          <a:prstGeom prst="rect">
            <a:avLst/>
          </a:prstGeo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950703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990600"/>
            <a:ext cx="426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90600"/>
            <a:ext cx="43434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xfrm>
            <a:off x="228600" y="6400800"/>
            <a:ext cx="1600200" cy="365125"/>
          </a:xfrm>
          <a:prstGeom prst="rect">
            <a:avLst/>
          </a:prstGeom>
        </p:spPr>
        <p:txBody>
          <a:bodyPr/>
          <a:lstStyle>
            <a:lvl1pPr>
              <a:defRPr/>
            </a:lvl1pPr>
          </a:lstStyle>
          <a:p>
            <a:pPr>
              <a:defRPr/>
            </a:pPr>
            <a:fld id="{D62A7FBC-1EA9-1B4F-B2BD-AE682071CD69}" type="slidenum">
              <a:rPr lang="en-US"/>
              <a:pPr>
                <a:defRPr/>
              </a:pPr>
              <a:t>‹#›</a:t>
            </a:fld>
            <a:endParaRPr lang="en-US"/>
          </a:p>
        </p:txBody>
      </p:sp>
    </p:spTree>
    <p:extLst>
      <p:ext uri="{BB962C8B-B14F-4D97-AF65-F5344CB8AC3E}">
        <p14:creationId xmlns:p14="http://schemas.microsoft.com/office/powerpoint/2010/main" val="2233457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 EC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480560" y="2410119"/>
            <a:ext cx="4218272" cy="1841842"/>
          </a:xfrm>
        </p:spPr>
        <p:txBody>
          <a:bodyPr bIns="0" anchor="b">
            <a:normAutofit/>
          </a:bodyPr>
          <a:lstStyle>
            <a:lvl1pPr algn="l">
              <a:defRPr sz="4050" cap="none"/>
            </a:lvl1pPr>
          </a:lstStyle>
          <a:p>
            <a:r>
              <a:rPr lang="en-US"/>
              <a:t>Click to edit master title style</a:t>
            </a:r>
          </a:p>
        </p:txBody>
      </p:sp>
      <p:sp>
        <p:nvSpPr>
          <p:cNvPr id="8" name="Subtitle 2"/>
          <p:cNvSpPr>
            <a:spLocks noGrp="1"/>
          </p:cNvSpPr>
          <p:nvPr>
            <p:ph type="subTitle" idx="1" hasCustomPrompt="1"/>
          </p:nvPr>
        </p:nvSpPr>
        <p:spPr>
          <a:xfrm>
            <a:off x="4480560" y="4436837"/>
            <a:ext cx="4218272" cy="1702399"/>
          </a:xfrm>
        </p:spPr>
        <p:txBody>
          <a:bodyPr tIns="91440" bIns="91440" anchor="ctr" anchorCtr="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ubtitle 2"/>
          <p:cNvSpPr txBox="1">
            <a:spLocks/>
          </p:cNvSpPr>
          <p:nvPr userDrawn="1"/>
        </p:nvSpPr>
        <p:spPr>
          <a:xfrm>
            <a:off x="371475" y="2410119"/>
            <a:ext cx="2588895" cy="3729116"/>
          </a:xfrm>
          <a:prstGeom prst="rect">
            <a:avLst/>
          </a:prstGeom>
        </p:spPr>
        <p:txBody>
          <a:bodyPr vert="horz" lIns="68580" tIns="68580" rIns="68580" bIns="6858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sz="1350">
                <a:solidFill>
                  <a:schemeClr val="bg1"/>
                </a:solidFill>
              </a:rPr>
              <a:t>Additional</a:t>
            </a:r>
            <a:r>
              <a:rPr lang="en-US" sz="1350" baseline="0">
                <a:solidFill>
                  <a:schemeClr val="bg1"/>
                </a:solidFill>
              </a:rPr>
              <a:t> welcome, information or notification</a:t>
            </a:r>
            <a:endParaRPr lang="en-US" sz="1350">
              <a:solidFill>
                <a:schemeClr val="bg1"/>
              </a:solidFill>
            </a:endParaRPr>
          </a:p>
        </p:txBody>
      </p:sp>
      <p:cxnSp>
        <p:nvCxnSpPr>
          <p:cNvPr id="13" name="Straight Connector 12"/>
          <p:cNvCxnSpPr/>
          <p:nvPr userDrawn="1"/>
        </p:nvCxnSpPr>
        <p:spPr>
          <a:xfrm>
            <a:off x="4480560" y="1906003"/>
            <a:ext cx="421827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title="Logo: ECTA: Early Childhood Technical Assistance Cente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480560" y="891304"/>
            <a:ext cx="4218272" cy="829824"/>
          </a:xfrm>
          <a:prstGeom prst="rect">
            <a:avLst/>
          </a:prstGeom>
        </p:spPr>
      </p:pic>
    </p:spTree>
    <p:extLst>
      <p:ext uri="{BB962C8B-B14F-4D97-AF65-F5344CB8AC3E}">
        <p14:creationId xmlns:p14="http://schemas.microsoft.com/office/powerpoint/2010/main" val="3600680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over - ECTA-DaS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0560" y="268899"/>
            <a:ext cx="4218272" cy="2541431"/>
          </a:xfrm>
        </p:spPr>
        <p:txBody>
          <a:bodyPr bIns="0" anchor="b">
            <a:normAutofit/>
          </a:bodyPr>
          <a:lstStyle>
            <a:lvl1pPr algn="l">
              <a:defRPr sz="4050" cap="none"/>
            </a:lvl1pPr>
          </a:lstStyle>
          <a:p>
            <a:r>
              <a:rPr lang="en-US"/>
              <a:t>Click to edit master title style</a:t>
            </a:r>
          </a:p>
        </p:txBody>
      </p:sp>
      <p:sp>
        <p:nvSpPr>
          <p:cNvPr id="3" name="Subtitle 2"/>
          <p:cNvSpPr>
            <a:spLocks noGrp="1"/>
          </p:cNvSpPr>
          <p:nvPr>
            <p:ph type="subTitle" idx="1" hasCustomPrompt="1"/>
          </p:nvPr>
        </p:nvSpPr>
        <p:spPr>
          <a:xfrm>
            <a:off x="4480560" y="3227742"/>
            <a:ext cx="4218272" cy="1702399"/>
          </a:xfrm>
        </p:spPr>
        <p:txBody>
          <a:bodyPr tIns="91440" bIns="91440" anchor="ctr" anchorCtr="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Subtitle 2"/>
          <p:cNvSpPr txBox="1">
            <a:spLocks/>
          </p:cNvSpPr>
          <p:nvPr userDrawn="1"/>
        </p:nvSpPr>
        <p:spPr>
          <a:xfrm>
            <a:off x="371475" y="337478"/>
            <a:ext cx="2588895" cy="4592662"/>
          </a:xfrm>
          <a:prstGeom prst="rect">
            <a:avLst/>
          </a:prstGeom>
        </p:spPr>
        <p:txBody>
          <a:bodyPr vert="horz" lIns="68580" tIns="68580" rIns="68580" bIns="6858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sz="1350">
                <a:solidFill>
                  <a:schemeClr val="bg1"/>
                </a:solidFill>
              </a:rPr>
              <a:t>Additional</a:t>
            </a:r>
            <a:r>
              <a:rPr lang="en-US" sz="1350" baseline="0">
                <a:solidFill>
                  <a:schemeClr val="bg1"/>
                </a:solidFill>
              </a:rPr>
              <a:t> welcome, information or notification</a:t>
            </a:r>
            <a:endParaRPr lang="en-US" sz="1350">
              <a:solidFill>
                <a:schemeClr val="bg1"/>
              </a:solidFill>
            </a:endParaRPr>
          </a:p>
        </p:txBody>
      </p:sp>
      <p:pic>
        <p:nvPicPr>
          <p:cNvPr id="11" name="Picture 10" title="Logo: DaSy"/>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144251" y="5250567"/>
            <a:ext cx="1491115" cy="1427519"/>
          </a:xfrm>
          <a:prstGeom prst="rect">
            <a:avLst/>
          </a:prstGeom>
        </p:spPr>
      </p:pic>
      <p:pic>
        <p:nvPicPr>
          <p:cNvPr id="4" name="Picture 3" title="Logo: ECTA"/>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480560" y="5524684"/>
            <a:ext cx="2044067" cy="1048239"/>
          </a:xfrm>
          <a:prstGeom prst="rect">
            <a:avLst/>
          </a:prstGeom>
        </p:spPr>
      </p:pic>
    </p:spTree>
    <p:extLst>
      <p:ext uri="{BB962C8B-B14F-4D97-AF65-F5344CB8AC3E}">
        <p14:creationId xmlns:p14="http://schemas.microsoft.com/office/powerpoint/2010/main" val="1785873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Cover - Logos by H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0560" y="268899"/>
            <a:ext cx="4218272" cy="2541431"/>
          </a:xfrm>
        </p:spPr>
        <p:txBody>
          <a:bodyPr bIns="0" anchor="b">
            <a:normAutofit/>
          </a:bodyPr>
          <a:lstStyle>
            <a:lvl1pPr algn="l">
              <a:defRPr sz="4050" cap="none"/>
            </a:lvl1pPr>
          </a:lstStyle>
          <a:p>
            <a:r>
              <a:rPr lang="en-US"/>
              <a:t>Click to edit master title style</a:t>
            </a:r>
          </a:p>
        </p:txBody>
      </p:sp>
      <p:sp>
        <p:nvSpPr>
          <p:cNvPr id="3" name="Subtitle 2"/>
          <p:cNvSpPr>
            <a:spLocks noGrp="1"/>
          </p:cNvSpPr>
          <p:nvPr>
            <p:ph type="subTitle" idx="1" hasCustomPrompt="1"/>
          </p:nvPr>
        </p:nvSpPr>
        <p:spPr>
          <a:xfrm>
            <a:off x="4480560" y="3227742"/>
            <a:ext cx="4218272" cy="1702399"/>
          </a:xfrm>
        </p:spPr>
        <p:txBody>
          <a:bodyPr tIns="91440" bIns="91440" anchor="ctr" anchorCtr="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Subtitle 2"/>
          <p:cNvSpPr txBox="1">
            <a:spLocks/>
          </p:cNvSpPr>
          <p:nvPr userDrawn="1"/>
        </p:nvSpPr>
        <p:spPr>
          <a:xfrm>
            <a:off x="371475" y="337478"/>
            <a:ext cx="2588895" cy="4592662"/>
          </a:xfrm>
          <a:prstGeom prst="rect">
            <a:avLst/>
          </a:prstGeom>
        </p:spPr>
        <p:txBody>
          <a:bodyPr vert="horz" lIns="68580" tIns="68580" rIns="68580" bIns="6858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sz="1350">
                <a:solidFill>
                  <a:schemeClr val="bg1"/>
                </a:solidFill>
              </a:rPr>
              <a:t>Additional</a:t>
            </a:r>
            <a:r>
              <a:rPr lang="en-US" sz="1350" baseline="0">
                <a:solidFill>
                  <a:schemeClr val="bg1"/>
                </a:solidFill>
              </a:rPr>
              <a:t> welcome, information or notification</a:t>
            </a:r>
            <a:endParaRPr lang="en-US" sz="1350">
              <a:solidFill>
                <a:schemeClr val="bg1"/>
              </a:solidFill>
            </a:endParaRPr>
          </a:p>
        </p:txBody>
      </p:sp>
    </p:spTree>
    <p:extLst>
      <p:ext uri="{BB962C8B-B14F-4D97-AF65-F5344CB8AC3E}">
        <p14:creationId xmlns:p14="http://schemas.microsoft.com/office/powerpoint/2010/main" val="434487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28366" y="4588552"/>
            <a:ext cx="8270466" cy="977621"/>
          </a:xfrm>
        </p:spPr>
        <p:txBody>
          <a:bodyPr tIns="91440" bIns="9144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7" name="Straight Connector 6"/>
          <p:cNvCxnSpPr/>
          <p:nvPr userDrawn="1"/>
        </p:nvCxnSpPr>
        <p:spPr>
          <a:xfrm flipV="1">
            <a:off x="428365" y="2743201"/>
            <a:ext cx="8256869"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hasCustomPrompt="1"/>
          </p:nvPr>
        </p:nvSpPr>
        <p:spPr>
          <a:xfrm>
            <a:off x="428366" y="3063240"/>
            <a:ext cx="8270467" cy="1333500"/>
          </a:xfrm>
        </p:spPr>
        <p:txBody>
          <a:bodyPr bIns="0" anchor="t" anchorCtr="0">
            <a:normAutofit/>
          </a:bodyPr>
          <a:lstStyle>
            <a:lvl1pPr algn="l">
              <a:defRPr sz="2700" cap="none"/>
            </a:lvl1pPr>
          </a:lstStyle>
          <a:p>
            <a:r>
              <a:rPr lang="en-US"/>
              <a:t>Click to edit master title style</a:t>
            </a:r>
          </a:p>
        </p:txBody>
      </p:sp>
      <p:pic>
        <p:nvPicPr>
          <p:cNvPr id="6" name="Picture 5" title="Logo: ECTA: Early Childhood Technical Assistance Cente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28366" y="1333948"/>
            <a:ext cx="5536832" cy="1089213"/>
          </a:xfrm>
          <a:prstGeom prst="rect">
            <a:avLst/>
          </a:prstGeom>
        </p:spPr>
      </p:pic>
    </p:spTree>
    <p:extLst>
      <p:ext uri="{BB962C8B-B14F-4D97-AF65-F5344CB8AC3E}">
        <p14:creationId xmlns:p14="http://schemas.microsoft.com/office/powerpoint/2010/main" val="30452516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theme" Target="../theme/theme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image" Target="../media/image2.png"/><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763000" cy="762000"/>
          </a:xfrm>
          <a:prstGeom prst="rect">
            <a:avLst/>
          </a:prstGeom>
        </p:spPr>
        <p:txBody>
          <a:bodyPr vert="horz" lIns="91440" tIns="45720" rIns="91440" bIns="45720" rtlCol="0" anchor="t" anchorCtr="0">
            <a:normAutofit/>
          </a:bodyPr>
          <a:lstStyle/>
          <a:p>
            <a:r>
              <a:rPr lang="en-US"/>
              <a:t>Click to edit Master title style</a:t>
            </a:r>
          </a:p>
        </p:txBody>
      </p:sp>
      <p:sp>
        <p:nvSpPr>
          <p:cNvPr id="11267" name="Text Placeholder 2"/>
          <p:cNvSpPr>
            <a:spLocks noGrp="1"/>
          </p:cNvSpPr>
          <p:nvPr>
            <p:ph type="body" idx="1"/>
          </p:nvPr>
        </p:nvSpPr>
        <p:spPr bwMode="auto">
          <a:xfrm>
            <a:off x="228600" y="1143000"/>
            <a:ext cx="8763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012" r:id="rId1"/>
    <p:sldLayoutId id="2147485016" r:id="rId2"/>
  </p:sldLayoutIdLst>
  <p:hf hdr="0" ft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763000" cy="762000"/>
          </a:xfrm>
          <a:prstGeom prst="rect">
            <a:avLst/>
          </a:prstGeom>
        </p:spPr>
        <p:txBody>
          <a:bodyPr vert="horz" lIns="91440" tIns="45720" rIns="91440" bIns="45720" rtlCol="0" anchor="t" anchorCtr="0">
            <a:normAutofit/>
          </a:bodyPr>
          <a:lstStyle/>
          <a:p>
            <a:r>
              <a:rPr lang="en-US"/>
              <a:t>Click to edit Master title style</a:t>
            </a:r>
          </a:p>
        </p:txBody>
      </p:sp>
      <p:sp>
        <p:nvSpPr>
          <p:cNvPr id="11267" name="Text Placeholder 2"/>
          <p:cNvSpPr>
            <a:spLocks noGrp="1"/>
          </p:cNvSpPr>
          <p:nvPr>
            <p:ph type="body" idx="1"/>
          </p:nvPr>
        </p:nvSpPr>
        <p:spPr bwMode="auto">
          <a:xfrm>
            <a:off x="228600" y="1143000"/>
            <a:ext cx="8763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9948975"/>
      </p:ext>
    </p:extLst>
  </p:cSld>
  <p:clrMap bg1="lt1" tx1="dk1" bg2="lt2" tx2="dk2" accent1="accent1" accent2="accent2" accent3="accent3" accent4="accent4" accent5="accent5" accent6="accent6" hlink="hlink" folHlink="folHlink"/>
  <p:sldLayoutIdLst>
    <p:sldLayoutId id="2147485018" r:id="rId1"/>
    <p:sldLayoutId id="2147485020" r:id="rId2"/>
    <p:sldLayoutId id="2147485022" r:id="rId3"/>
  </p:sldLayoutIdLst>
  <p:hf hdr="0" ft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0871" y="226980"/>
            <a:ext cx="8254093" cy="9144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440872" y="1368358"/>
            <a:ext cx="8254093" cy="409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20"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1481646447"/>
      </p:ext>
    </p:extLst>
  </p:cSld>
  <p:clrMap bg1="lt1" tx1="dk1" bg2="lt2" tx2="dk2" accent1="accent1" accent2="accent2" accent3="accent3" accent4="accent4" accent5="accent5" accent6="accent6" hlink="hlink" folHlink="folHlink"/>
  <p:sldLayoutIdLst>
    <p:sldLayoutId id="2147485024" r:id="rId1"/>
    <p:sldLayoutId id="2147485025" r:id="rId2"/>
    <p:sldLayoutId id="2147485026" r:id="rId3"/>
    <p:sldLayoutId id="2147485027" r:id="rId4"/>
    <p:sldLayoutId id="2147485028" r:id="rId5"/>
    <p:sldLayoutId id="2147485029" r:id="rId6"/>
    <p:sldLayoutId id="2147485030" r:id="rId7"/>
    <p:sldLayoutId id="2147485031" r:id="rId8"/>
    <p:sldLayoutId id="2147485032" r:id="rId9"/>
    <p:sldLayoutId id="2147485033" r:id="rId10"/>
    <p:sldLayoutId id="2147485034" r:id="rId11"/>
    <p:sldLayoutId id="2147485035" r:id="rId12"/>
    <p:sldLayoutId id="2147485036" r:id="rId13"/>
    <p:sldLayoutId id="2147485037" r:id="rId14"/>
    <p:sldLayoutId id="2147485038" r:id="rId15"/>
    <p:sldLayoutId id="2147485039" r:id="rId16"/>
    <p:sldLayoutId id="2147485040" r:id="rId17"/>
  </p:sldLayoutIdLst>
  <p:hf hdr="0" ftr="0" dt="0"/>
  <p:txStyles>
    <p:titleStyle>
      <a:lvl1pPr algn="ctr" defTabSz="685800" rtl="0" eaLnBrk="1" latinLnBrk="0" hangingPunct="1">
        <a:lnSpc>
          <a:spcPct val="90000"/>
        </a:lnSpc>
        <a:spcBef>
          <a:spcPct val="0"/>
        </a:spcBef>
        <a:buNone/>
        <a:defRPr sz="2400" b="1" i="0" kern="1200" cap="none">
          <a:solidFill>
            <a:schemeClr val="accent4"/>
          </a:solidFill>
          <a:effectLst/>
          <a:latin typeface="Arial" charset="0"/>
          <a:ea typeface="Arial" charset="0"/>
          <a:cs typeface="Arial" charset="0"/>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Arial" charset="0"/>
          <a:ea typeface="Arial" charset="0"/>
          <a:cs typeface="Arial" charset="0"/>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Arial" charset="0"/>
          <a:ea typeface="Arial" charset="0"/>
          <a:cs typeface="Arial" charset="0"/>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Arial" charset="0"/>
          <a:ea typeface="Arial" charset="0"/>
          <a:cs typeface="Arial" charset="0"/>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Arial" charset="0"/>
          <a:ea typeface="Arial" charset="0"/>
          <a:cs typeface="Arial" charset="0"/>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Arial" charset="0"/>
          <a:ea typeface="Arial" charset="0"/>
          <a:cs typeface="Arial" charset="0"/>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hyperlink" Target="http://ectacenter.org/decrp/type-pgfamily-sp.asp" TargetMode="External"/><Relationship Id="rId3" Type="http://schemas.openxmlformats.org/officeDocument/2006/relationships/hyperlink" Target="http://ectacenter.org/events/webinars.asp" TargetMode="External"/><Relationship Id="rId7" Type="http://schemas.openxmlformats.org/officeDocument/2006/relationships/hyperlink" Target="http://ectacenter.org/decrp/type-pgfamily.asp"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hyperlink" Target="http://ectacenter.org/decrp/type-pgpractitioner.asp" TargetMode="External"/><Relationship Id="rId5" Type="http://schemas.openxmlformats.org/officeDocument/2006/relationships/hyperlink" Target="http://ectacenter.org/decrp/type-checklists.asp" TargetMode="External"/><Relationship Id="rId4" Type="http://schemas.openxmlformats.org/officeDocument/2006/relationships/hyperlink" Target="http://ectacenter.org/decrp/"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mailto:peggy@dec-sped.org" TargetMode="External"/><Relationship Id="rId7" Type="http://schemas.openxmlformats.org/officeDocument/2006/relationships/hyperlink" Target="http://www.p2pga.org/" TargetMode="External"/><Relationship Id="rId2" Type="http://schemas.openxmlformats.org/officeDocument/2006/relationships/hyperlink" Target="mailto:betsy.Ayankoya@unc.edu" TargetMode="External"/><Relationship Id="rId1" Type="http://schemas.openxmlformats.org/officeDocument/2006/relationships/slideLayout" Target="../slideLayouts/slideLayout12.xml"/><Relationship Id="rId6" Type="http://schemas.openxmlformats.org/officeDocument/2006/relationships/hyperlink" Target="http://ectacenter.org/" TargetMode="External"/><Relationship Id="rId5" Type="http://schemas.openxmlformats.org/officeDocument/2006/relationships/hyperlink" Target="http://www.dec-sped.org/" TargetMode="External"/><Relationship Id="rId4" Type="http://schemas.openxmlformats.org/officeDocument/2006/relationships/hyperlink" Target="mailto:stephanie@p2pga.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533399"/>
            <a:ext cx="6203576" cy="2832847"/>
          </a:xfrm>
        </p:spPr>
        <p:txBody>
          <a:bodyPr>
            <a:normAutofit fontScale="90000"/>
          </a:bodyPr>
          <a:lstStyle/>
          <a:p>
            <a:pPr algn="ctr"/>
            <a:r>
              <a:rPr lang="en-US" sz="2800" b="0" dirty="0"/>
              <a:t>Welcome to the Webinar Series: Recommended Practices for Engaging Families</a:t>
            </a:r>
            <a:br>
              <a:rPr lang="en-US" sz="2800" b="0" dirty="0"/>
            </a:br>
            <a:br>
              <a:rPr lang="en-US" sz="2800" b="0" dirty="0"/>
            </a:br>
            <a:br>
              <a:rPr lang="en-US" sz="2800" b="0" dirty="0"/>
            </a:br>
            <a:r>
              <a:rPr lang="en-US" sz="2800" dirty="0"/>
              <a:t>Webinar 2: Resources and Materials That Support Family Use of the Recommended Practices</a:t>
            </a:r>
            <a:endParaRPr lang="en-US" sz="2800" i="1" dirty="0">
              <a:solidFill>
                <a:schemeClr val="tx2"/>
              </a:solidFill>
            </a:endParaRPr>
          </a:p>
        </p:txBody>
      </p:sp>
      <p:pic>
        <p:nvPicPr>
          <p:cNvPr id="5" name="Picture 4">
            <a:extLst>
              <a:ext uri="{FF2B5EF4-FFF2-40B4-BE49-F238E27FC236}">
                <a16:creationId xmlns:a16="http://schemas.microsoft.com/office/drawing/2014/main" id="{8338D626-F844-4749-A265-9C6796FE4958}"/>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3945" y="4199966"/>
            <a:ext cx="2209801" cy="1053352"/>
          </a:xfrm>
          <a:prstGeom prst="rect">
            <a:avLst/>
          </a:prstGeom>
          <a:noFill/>
          <a:ln>
            <a:noFill/>
          </a:ln>
        </p:spPr>
      </p:pic>
      <p:pic>
        <p:nvPicPr>
          <p:cNvPr id="1026" name="Picture 2" descr="Logo: RPTAC">
            <a:extLst>
              <a:ext uri="{FF2B5EF4-FFF2-40B4-BE49-F238E27FC236}">
                <a16:creationId xmlns:a16="http://schemas.microsoft.com/office/drawing/2014/main" id="{CA9B2686-12D7-4F95-A754-DAE4CF03CD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46" y="2111190"/>
            <a:ext cx="1905000" cy="19145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44C085A-FF0F-4567-BC76-147C8D8BFE3E}"/>
              </a:ext>
            </a:extLst>
          </p:cNvPr>
          <p:cNvSpPr txBox="1"/>
          <p:nvPr/>
        </p:nvSpPr>
        <p:spPr>
          <a:xfrm>
            <a:off x="3092824" y="4693024"/>
            <a:ext cx="5210401" cy="400110"/>
          </a:xfrm>
          <a:prstGeom prst="rect">
            <a:avLst/>
          </a:prstGeom>
          <a:noFill/>
        </p:spPr>
        <p:txBody>
          <a:bodyPr wrap="none" rtlCol="0">
            <a:spAutoFit/>
          </a:bodyPr>
          <a:lstStyle/>
          <a:p>
            <a:r>
              <a:rPr lang="en-US" sz="2000" dirty="0">
                <a:solidFill>
                  <a:schemeClr val="tx2">
                    <a:lumMod val="75000"/>
                    <a:lumOff val="25000"/>
                  </a:schemeClr>
                </a:solidFill>
              </a:rPr>
              <a:t>Tuesday, July 16, 2019, 3:00 - 4:00 PM EDT</a:t>
            </a:r>
          </a:p>
        </p:txBody>
      </p:sp>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Left 1">
            <a:extLst>
              <a:ext uri="{FF2B5EF4-FFF2-40B4-BE49-F238E27FC236}">
                <a16:creationId xmlns:a16="http://schemas.microsoft.com/office/drawing/2014/main" id="{1A8B421D-30DC-4745-B375-8E051BFDC640}"/>
              </a:ext>
            </a:extLst>
          </p:cNvPr>
          <p:cNvSpPr/>
          <p:nvPr/>
        </p:nvSpPr>
        <p:spPr>
          <a:xfrm>
            <a:off x="7387258" y="3447656"/>
            <a:ext cx="725556"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1">
            <a:extLst>
              <a:ext uri="{FF2B5EF4-FFF2-40B4-BE49-F238E27FC236}">
                <a16:creationId xmlns:a16="http://schemas.microsoft.com/office/drawing/2014/main" id="{1A8B421D-30DC-4745-B375-8E051BFDC640}"/>
              </a:ext>
            </a:extLst>
          </p:cNvPr>
          <p:cNvSpPr/>
          <p:nvPr/>
        </p:nvSpPr>
        <p:spPr>
          <a:xfrm>
            <a:off x="7387258" y="4119648"/>
            <a:ext cx="725556"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
          </p:nvPr>
        </p:nvSpPr>
        <p:spPr/>
        <p:txBody>
          <a:bodyPr/>
          <a:lstStyle/>
          <a:p>
            <a:fld id="{8FF8BE51-C3B0-9B4F-9A06-4F809A9A7941}" type="slidenum">
              <a:rPr lang="en-US" smtClean="0"/>
              <a:pPr/>
              <a:t>10</a:t>
            </a:fld>
            <a:endParaRPr lang="en-US"/>
          </a:p>
        </p:txBody>
      </p:sp>
      <p:pic>
        <p:nvPicPr>
          <p:cNvPr id="7" name="Picture 6">
            <a:extLst>
              <a:ext uri="{FF2B5EF4-FFF2-40B4-BE49-F238E27FC236}">
                <a16:creationId xmlns:a16="http://schemas.microsoft.com/office/drawing/2014/main" id="{001CCFC0-41C6-430F-8EEB-3041DF4E88F1}"/>
              </a:ext>
            </a:extLst>
          </p:cNvPr>
          <p:cNvPicPr>
            <a:picLocks noChangeAspect="1"/>
          </p:cNvPicPr>
          <p:nvPr/>
        </p:nvPicPr>
        <p:blipFill>
          <a:blip r:embed="rId3"/>
          <a:stretch>
            <a:fillRect/>
          </a:stretch>
        </p:blipFill>
        <p:spPr>
          <a:xfrm>
            <a:off x="1649512" y="0"/>
            <a:ext cx="5689112" cy="6675120"/>
          </a:xfrm>
          <a:prstGeom prst="rect">
            <a:avLst/>
          </a:prstGeom>
        </p:spPr>
      </p:pic>
    </p:spTree>
    <p:extLst>
      <p:ext uri="{BB962C8B-B14F-4D97-AF65-F5344CB8AC3E}">
        <p14:creationId xmlns:p14="http://schemas.microsoft.com/office/powerpoint/2010/main" val="78099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52400"/>
            <a:ext cx="3733800" cy="762000"/>
          </a:xfrm>
        </p:spPr>
        <p:txBody>
          <a:bodyPr/>
          <a:lstStyle/>
          <a:p>
            <a:pPr algn="ctr"/>
            <a:r>
              <a:rPr lang="en-US" sz="3000" dirty="0"/>
              <a:t>Practice Guide</a:t>
            </a:r>
          </a:p>
        </p:txBody>
      </p:sp>
      <p:sp>
        <p:nvSpPr>
          <p:cNvPr id="5" name="Right Arrow 4"/>
          <p:cNvSpPr/>
          <p:nvPr/>
        </p:nvSpPr>
        <p:spPr>
          <a:xfrm>
            <a:off x="685800" y="685800"/>
            <a:ext cx="3429000" cy="609600"/>
          </a:xfrm>
          <a:prstGeom prst="rightArrow">
            <a:avLst/>
          </a:prstGeom>
          <a:solidFill>
            <a:schemeClr val="tx2"/>
          </a:solidFill>
          <a:ln>
            <a:solidFill>
              <a:schemeClr val="accent5"/>
            </a:solidFill>
          </a:ln>
          <a:effectLst>
            <a:outerShdw blurRad="40005" dist="22987" dir="5400000" algn="tl"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r>
              <a:rPr lang="en-US" sz="2000" dirty="0">
                <a:ln w="76200" cmpd="sng">
                  <a:noFill/>
                </a:ln>
                <a:solidFill>
                  <a:schemeClr val="bg1"/>
                </a:solidFill>
                <a:latin typeface="Arial"/>
                <a:cs typeface="Arial"/>
              </a:rPr>
              <a:t>Description of the Practice</a:t>
            </a:r>
          </a:p>
        </p:txBody>
      </p:sp>
      <p:sp>
        <p:nvSpPr>
          <p:cNvPr id="12" name="Right Arrow 11"/>
          <p:cNvSpPr/>
          <p:nvPr/>
        </p:nvSpPr>
        <p:spPr>
          <a:xfrm>
            <a:off x="926472" y="1714500"/>
            <a:ext cx="3505200" cy="609600"/>
          </a:xfrm>
          <a:prstGeom prst="rightArrow">
            <a:avLst/>
          </a:prstGeom>
          <a:solidFill>
            <a:srgbClr val="1B416C"/>
          </a:solidFill>
          <a:ln>
            <a:solidFill>
              <a:srgbClr val="4B5A6F"/>
            </a:solidFill>
          </a:ln>
          <a:effectLst>
            <a:outerShdw blurRad="40005" dist="22987" dir="5400000" algn="tl"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r>
              <a:rPr lang="en-US" sz="2000" dirty="0">
                <a:ln w="76200" cmpd="sng">
                  <a:noFill/>
                </a:ln>
                <a:solidFill>
                  <a:schemeClr val="bg1"/>
                </a:solidFill>
                <a:latin typeface="Arial"/>
                <a:cs typeface="Arial"/>
              </a:rPr>
              <a:t>Performing the Practice</a:t>
            </a:r>
          </a:p>
        </p:txBody>
      </p:sp>
      <p:sp>
        <p:nvSpPr>
          <p:cNvPr id="13" name="Right Arrow 12"/>
          <p:cNvSpPr/>
          <p:nvPr/>
        </p:nvSpPr>
        <p:spPr>
          <a:xfrm>
            <a:off x="685800" y="4038600"/>
            <a:ext cx="3505200" cy="609600"/>
          </a:xfrm>
          <a:prstGeom prst="rightArrow">
            <a:avLst/>
          </a:prstGeom>
          <a:solidFill>
            <a:srgbClr val="1B416C"/>
          </a:solidFill>
          <a:ln>
            <a:solidFill>
              <a:srgbClr val="4B5A6F"/>
            </a:solidFill>
          </a:ln>
          <a:effectLst>
            <a:outerShdw blurRad="40005" dist="22987" dir="5400000" algn="tl"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r>
              <a:rPr lang="en-US" sz="2000" dirty="0">
                <a:ln w="76200" cmpd="sng">
                  <a:noFill/>
                </a:ln>
                <a:solidFill>
                  <a:schemeClr val="bg1"/>
                </a:solidFill>
                <a:latin typeface="Arial"/>
                <a:cs typeface="Arial"/>
              </a:rPr>
              <a:t>Illustrative vignette</a:t>
            </a:r>
          </a:p>
        </p:txBody>
      </p:sp>
      <p:sp>
        <p:nvSpPr>
          <p:cNvPr id="14" name="Right Arrow 13"/>
          <p:cNvSpPr/>
          <p:nvPr/>
        </p:nvSpPr>
        <p:spPr>
          <a:xfrm>
            <a:off x="1056902" y="5045314"/>
            <a:ext cx="3429000" cy="609600"/>
          </a:xfrm>
          <a:prstGeom prst="rightArrow">
            <a:avLst/>
          </a:prstGeom>
          <a:solidFill>
            <a:srgbClr val="1B416C"/>
          </a:solidFill>
          <a:ln>
            <a:solidFill>
              <a:srgbClr val="4B5A6F"/>
            </a:solidFill>
          </a:ln>
          <a:effectLst>
            <a:outerShdw blurRad="40005" dist="22987" dir="5400000" algn="tl"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r>
              <a:rPr lang="en-US" sz="2000" dirty="0">
                <a:ln w="76200" cmpd="sng">
                  <a:noFill/>
                </a:ln>
                <a:solidFill>
                  <a:schemeClr val="bg1"/>
                </a:solidFill>
                <a:latin typeface="Arial"/>
                <a:cs typeface="Arial"/>
              </a:rPr>
              <a:t>Recognizing success</a:t>
            </a:r>
          </a:p>
        </p:txBody>
      </p:sp>
      <p:pic>
        <p:nvPicPr>
          <p:cNvPr id="10" name="Picture 9"/>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95800" y="381000"/>
            <a:ext cx="4286249" cy="5619750"/>
          </a:xfrm>
          <a:prstGeom prst="rect">
            <a:avLst/>
          </a:prstGeom>
          <a:noFill/>
          <a:ln>
            <a:noFill/>
          </a:ln>
        </p:spPr>
      </p:pic>
      <p:sp>
        <p:nvSpPr>
          <p:cNvPr id="11" name="Right Arrow 10"/>
          <p:cNvSpPr/>
          <p:nvPr/>
        </p:nvSpPr>
        <p:spPr>
          <a:xfrm>
            <a:off x="342900" y="1295400"/>
            <a:ext cx="6858000" cy="457200"/>
          </a:xfrm>
          <a:prstGeom prst="rightArrow">
            <a:avLst/>
          </a:prstGeom>
          <a:solidFill>
            <a:schemeClr val="tx2"/>
          </a:solidFill>
          <a:ln>
            <a:solidFill>
              <a:schemeClr val="accent5"/>
            </a:solidFill>
          </a:ln>
          <a:effectLst>
            <a:outerShdw blurRad="40005" dist="22987" dir="5400000" algn="tl"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rtlCol="0" anchor="ctr"/>
          <a:lstStyle/>
          <a:p>
            <a:r>
              <a:rPr lang="en-US" sz="2000" dirty="0">
                <a:ln w="76200" cmpd="sng">
                  <a:noFill/>
                </a:ln>
                <a:solidFill>
                  <a:schemeClr val="bg1"/>
                </a:solidFill>
                <a:latin typeface="Arial"/>
                <a:cs typeface="Arial"/>
              </a:rPr>
              <a:t>Video example of the Practice</a:t>
            </a:r>
          </a:p>
        </p:txBody>
      </p:sp>
    </p:spTree>
    <p:extLst>
      <p:ext uri="{BB962C8B-B14F-4D97-AF65-F5344CB8AC3E}">
        <p14:creationId xmlns:p14="http://schemas.microsoft.com/office/powerpoint/2010/main" val="136575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3"/>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2"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2" grpId="0" animBg="1"/>
      <p:bldP spid="12" grpId="1" animBg="1"/>
      <p:bldP spid="13" grpId="0" animBg="1"/>
      <p:bldP spid="13" grpId="1" animBg="1"/>
      <p:bldP spid="14" grpId="0" animBg="1"/>
      <p:bldP spid="14" grpId="1" animBg="1"/>
      <p:bldP spid="14" grpId="2" animBg="1"/>
      <p:bldP spid="11" grpId="0" animBg="1"/>
      <p:bldP spid="1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obil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972050" y="209550"/>
            <a:ext cx="2945772" cy="5562600"/>
          </a:xfrm>
          <a:prstGeom prst="rect">
            <a:avLst/>
          </a:prstGeom>
        </p:spPr>
      </p:pic>
      <p:sp>
        <p:nvSpPr>
          <p:cNvPr id="2" name="TextBox 1"/>
          <p:cNvSpPr txBox="1"/>
          <p:nvPr/>
        </p:nvSpPr>
        <p:spPr>
          <a:xfrm>
            <a:off x="1352550" y="1943100"/>
            <a:ext cx="3467100" cy="830997"/>
          </a:xfrm>
          <a:prstGeom prst="rect">
            <a:avLst/>
          </a:prstGeom>
          <a:noFill/>
        </p:spPr>
        <p:txBody>
          <a:bodyPr wrap="square" rtlCol="0">
            <a:spAutoFit/>
          </a:bodyPr>
          <a:lstStyle/>
          <a:p>
            <a:pPr algn="ctr"/>
            <a:r>
              <a:rPr lang="en-US" dirty="0"/>
              <a:t>Mobile Access for Practice Guides</a:t>
            </a:r>
          </a:p>
        </p:txBody>
      </p:sp>
    </p:spTree>
    <p:extLst>
      <p:ext uri="{BB962C8B-B14F-4D97-AF65-F5344CB8AC3E}">
        <p14:creationId xmlns:p14="http://schemas.microsoft.com/office/powerpoint/2010/main" val="146988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221" y="1979580"/>
            <a:ext cx="2168979" cy="1182720"/>
          </a:xfrm>
        </p:spPr>
        <p:txBody>
          <a:bodyPr/>
          <a:lstStyle/>
          <a:p>
            <a:r>
              <a:rPr lang="en-US" dirty="0"/>
              <a:t>Practice Guides for Families</a:t>
            </a:r>
          </a:p>
        </p:txBody>
      </p:sp>
      <p:pic>
        <p:nvPicPr>
          <p:cNvPr id="1026"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3257550" y="214546"/>
            <a:ext cx="4991100" cy="62899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4"/>
          </p:nvPr>
        </p:nvSpPr>
        <p:spPr/>
        <p:txBody>
          <a:bodyPr/>
          <a:lstStyle/>
          <a:p>
            <a:fld id="{8FF8BE51-C3B0-9B4F-9A06-4F809A9A7941}" type="slidenum">
              <a:rPr lang="en-US" smtClean="0"/>
              <a:pPr/>
              <a:t>13</a:t>
            </a:fld>
            <a:endParaRPr lang="en-US"/>
          </a:p>
        </p:txBody>
      </p:sp>
    </p:spTree>
    <p:extLst>
      <p:ext uri="{BB962C8B-B14F-4D97-AF65-F5344CB8AC3E}">
        <p14:creationId xmlns:p14="http://schemas.microsoft.com/office/powerpoint/2010/main" val="1452471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371" y="2112930"/>
            <a:ext cx="2168979" cy="1182720"/>
          </a:xfrm>
        </p:spPr>
        <p:txBody>
          <a:bodyPr>
            <a:normAutofit fontScale="90000"/>
          </a:bodyPr>
          <a:lstStyle/>
          <a:p>
            <a:r>
              <a:rPr lang="en-US" dirty="0"/>
              <a:t>Practice Guides for Families in Spanish </a:t>
            </a:r>
          </a:p>
        </p:txBody>
      </p:sp>
      <p:pic>
        <p:nvPicPr>
          <p:cNvPr id="2050"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2762251" y="228742"/>
            <a:ext cx="5167650" cy="63967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4"/>
          </p:nvPr>
        </p:nvSpPr>
        <p:spPr/>
        <p:txBody>
          <a:bodyPr/>
          <a:lstStyle/>
          <a:p>
            <a:fld id="{8FF8BE51-C3B0-9B4F-9A06-4F809A9A7941}" type="slidenum">
              <a:rPr lang="en-US" smtClean="0"/>
              <a:pPr/>
              <a:t>14</a:t>
            </a:fld>
            <a:endParaRPr lang="en-US"/>
          </a:p>
        </p:txBody>
      </p:sp>
    </p:spTree>
    <p:extLst>
      <p:ext uri="{BB962C8B-B14F-4D97-AF65-F5344CB8AC3E}">
        <p14:creationId xmlns:p14="http://schemas.microsoft.com/office/powerpoint/2010/main" val="38036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09623" y="228861"/>
            <a:ext cx="4726811" cy="61338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819150" y="2095451"/>
            <a:ext cx="1295400" cy="1938992"/>
          </a:xfrm>
          <a:prstGeom prst="rect">
            <a:avLst/>
          </a:prstGeom>
          <a:noFill/>
        </p:spPr>
        <p:txBody>
          <a:bodyPr wrap="square" rtlCol="0">
            <a:spAutoFit/>
          </a:bodyPr>
          <a:lstStyle/>
          <a:p>
            <a:pPr algn="ctr"/>
            <a:r>
              <a:rPr lang="en-US" sz="4000" dirty="0"/>
              <a:t>Let’s </a:t>
            </a:r>
          </a:p>
          <a:p>
            <a:pPr algn="ctr"/>
            <a:r>
              <a:rPr lang="en-US" sz="4000" dirty="0"/>
              <a:t>See </a:t>
            </a:r>
          </a:p>
          <a:p>
            <a:pPr algn="ctr"/>
            <a:r>
              <a:rPr lang="en-US" sz="4000" dirty="0"/>
              <a:t>It</a:t>
            </a:r>
          </a:p>
        </p:txBody>
      </p:sp>
      <p:sp>
        <p:nvSpPr>
          <p:cNvPr id="6" name="Arrow: Right 7">
            <a:extLst>
              <a:ext uri="{FF2B5EF4-FFF2-40B4-BE49-F238E27FC236}">
                <a16:creationId xmlns:a16="http://schemas.microsoft.com/office/drawing/2014/main" id="{05E37EB3-FDAB-4630-BE03-5485490CFA59}"/>
              </a:ext>
            </a:extLst>
          </p:cNvPr>
          <p:cNvSpPr/>
          <p:nvPr/>
        </p:nvSpPr>
        <p:spPr>
          <a:xfrm rot="8541190">
            <a:off x="7410450" y="5330833"/>
            <a:ext cx="975890" cy="340823"/>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 name="Slide Number Placeholder 4"/>
          <p:cNvSpPr>
            <a:spLocks noGrp="1"/>
          </p:cNvSpPr>
          <p:nvPr>
            <p:ph type="sldNum" sz="quarter" idx="4"/>
          </p:nvPr>
        </p:nvSpPr>
        <p:spPr/>
        <p:txBody>
          <a:bodyPr/>
          <a:lstStyle/>
          <a:p>
            <a:fld id="{8FF8BE51-C3B0-9B4F-9A06-4F809A9A7941}" type="slidenum">
              <a:rPr lang="en-US" smtClean="0"/>
              <a:pPr/>
              <a:t>15</a:t>
            </a:fld>
            <a:endParaRPr lang="en-US"/>
          </a:p>
        </p:txBody>
      </p:sp>
    </p:spTree>
    <p:extLst>
      <p:ext uri="{BB962C8B-B14F-4D97-AF65-F5344CB8AC3E}">
        <p14:creationId xmlns:p14="http://schemas.microsoft.com/office/powerpoint/2010/main" val="1127199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See It: Practices and Resources That </a:t>
            </a:r>
            <a:br>
              <a:rPr lang="en-US" dirty="0"/>
            </a:br>
            <a:r>
              <a:rPr lang="en-US" dirty="0"/>
              <a:t>Engage Families</a:t>
            </a:r>
          </a:p>
        </p:txBody>
      </p:sp>
      <p:sp>
        <p:nvSpPr>
          <p:cNvPr id="3" name="Content Placeholder 2"/>
          <p:cNvSpPr>
            <a:spLocks noGrp="1"/>
          </p:cNvSpPr>
          <p:nvPr>
            <p:ph idx="1"/>
          </p:nvPr>
        </p:nvSpPr>
        <p:spPr>
          <a:xfrm>
            <a:off x="440872" y="1368358"/>
            <a:ext cx="8254093" cy="4651442"/>
          </a:xfrm>
        </p:spPr>
        <p:txBody>
          <a:bodyPr>
            <a:normAutofit/>
          </a:bodyPr>
          <a:lstStyle/>
          <a:p>
            <a:pPr marL="0" indent="0">
              <a:buNone/>
            </a:pPr>
            <a:endParaRPr lang="en-US" sz="2800" dirty="0"/>
          </a:p>
          <a:p>
            <a:pPr marL="0" indent="0">
              <a:buNone/>
            </a:pPr>
            <a:r>
              <a:rPr lang="en-US" sz="2800" dirty="0"/>
              <a:t>F2. Practitioners provide the family with up-to-date, comprehensive and unbiased information in a way that the family can understand and use to make informed choices and decisions.</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fld id="{8FF8BE51-C3B0-9B4F-9A06-4F809A9A7941}" type="slidenum">
              <a:rPr lang="en-US" smtClean="0"/>
              <a:pPr/>
              <a:t>16</a:t>
            </a:fld>
            <a:endParaRPr lang="en-US"/>
          </a:p>
        </p:txBody>
      </p:sp>
    </p:spTree>
    <p:extLst>
      <p:ext uri="{BB962C8B-B14F-4D97-AF65-F5344CB8AC3E}">
        <p14:creationId xmlns:p14="http://schemas.microsoft.com/office/powerpoint/2010/main" val="1499513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8FF8BE51-C3B0-9B4F-9A06-4F809A9A7941}" type="slidenum">
              <a:rPr lang="en-US" smtClean="0"/>
              <a:pPr/>
              <a:t>17</a:t>
            </a:fld>
            <a:endParaRPr lang="en-US"/>
          </a:p>
        </p:txBody>
      </p:sp>
      <p:pic>
        <p:nvPicPr>
          <p:cNvPr id="2" name="Picture 1">
            <a:extLst>
              <a:ext uri="{FF2B5EF4-FFF2-40B4-BE49-F238E27FC236}">
                <a16:creationId xmlns:a16="http://schemas.microsoft.com/office/drawing/2014/main" id="{459F20E3-C44D-4AA7-81B9-33AB45B07A96}"/>
              </a:ext>
            </a:extLst>
          </p:cNvPr>
          <p:cNvPicPr>
            <a:picLocks noChangeAspect="1"/>
          </p:cNvPicPr>
          <p:nvPr/>
        </p:nvPicPr>
        <p:blipFill>
          <a:blip r:embed="rId3"/>
          <a:stretch>
            <a:fillRect/>
          </a:stretch>
        </p:blipFill>
        <p:spPr>
          <a:xfrm>
            <a:off x="4014395" y="111073"/>
            <a:ext cx="5120640" cy="6635853"/>
          </a:xfrm>
          <a:prstGeom prst="rect">
            <a:avLst/>
          </a:prstGeom>
        </p:spPr>
      </p:pic>
      <p:grpSp>
        <p:nvGrpSpPr>
          <p:cNvPr id="7" name="Group 6">
            <a:extLst>
              <a:ext uri="{FF2B5EF4-FFF2-40B4-BE49-F238E27FC236}">
                <a16:creationId xmlns:a16="http://schemas.microsoft.com/office/drawing/2014/main" id="{A08B949C-31E9-4798-BF47-E5413FDD129C}"/>
              </a:ext>
            </a:extLst>
          </p:cNvPr>
          <p:cNvGrpSpPr/>
          <p:nvPr/>
        </p:nvGrpSpPr>
        <p:grpSpPr>
          <a:xfrm>
            <a:off x="1143000" y="606227"/>
            <a:ext cx="3079376" cy="5262979"/>
            <a:chOff x="1143000" y="606227"/>
            <a:chExt cx="3079376" cy="5262979"/>
          </a:xfrm>
        </p:grpSpPr>
        <p:sp>
          <p:nvSpPr>
            <p:cNvPr id="3" name="TextBox 2"/>
            <p:cNvSpPr txBox="1"/>
            <p:nvPr/>
          </p:nvSpPr>
          <p:spPr>
            <a:xfrm>
              <a:off x="1143000" y="606227"/>
              <a:ext cx="2171700" cy="5262979"/>
            </a:xfrm>
            <a:prstGeom prst="rect">
              <a:avLst/>
            </a:prstGeom>
            <a:noFill/>
          </p:spPr>
          <p:txBody>
            <a:bodyPr wrap="square" rtlCol="0">
              <a:spAutoFit/>
            </a:bodyPr>
            <a:lstStyle/>
            <a:p>
              <a:r>
                <a:rPr lang="en-US" dirty="0"/>
                <a:t>6. Provide the parents information about additional supports and resources they might consider to achieve identified goals and outcomes </a:t>
              </a:r>
            </a:p>
            <a:p>
              <a:r>
                <a:rPr lang="en-US" dirty="0"/>
                <a:t>	</a:t>
              </a:r>
            </a:p>
          </p:txBody>
        </p:sp>
        <p:cxnSp>
          <p:nvCxnSpPr>
            <p:cNvPr id="6" name="Straight Arrow Connector 5">
              <a:extLst>
                <a:ext uri="{FF2B5EF4-FFF2-40B4-BE49-F238E27FC236}">
                  <a16:creationId xmlns:a16="http://schemas.microsoft.com/office/drawing/2014/main" id="{BC05DE45-C57E-4D13-97C7-7DC7F4AB0CB4}"/>
                </a:ext>
              </a:extLst>
            </p:cNvPr>
            <p:cNvCxnSpPr/>
            <p:nvPr/>
          </p:nvCxnSpPr>
          <p:spPr>
            <a:xfrm>
              <a:off x="2877671" y="3845859"/>
              <a:ext cx="1344705" cy="120127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10866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4014669" y="314325"/>
            <a:ext cx="4767381" cy="60821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762000" y="438150"/>
            <a:ext cx="2914650" cy="5262979"/>
          </a:xfrm>
          <a:prstGeom prst="rect">
            <a:avLst/>
          </a:prstGeom>
          <a:noFill/>
          <a:ln w="12700">
            <a:solidFill>
              <a:schemeClr val="tx1"/>
            </a:solidFill>
          </a:ln>
        </p:spPr>
        <p:txBody>
          <a:bodyPr wrap="square" rtlCol="0">
            <a:spAutoFit/>
          </a:bodyPr>
          <a:lstStyle/>
          <a:p>
            <a:r>
              <a:rPr lang="en-US" dirty="0"/>
              <a:t>Providing family members with clear, understandable, and jargon-free information about the purposes of each and every interaction helps them to prepare for and participate in the assessment and intervention process. </a:t>
            </a:r>
          </a:p>
          <a:p>
            <a:r>
              <a:rPr lang="en-US" dirty="0"/>
              <a:t>	</a:t>
            </a:r>
          </a:p>
        </p:txBody>
      </p:sp>
      <p:sp>
        <p:nvSpPr>
          <p:cNvPr id="7" name="Arrow: Right 7">
            <a:extLst>
              <a:ext uri="{FF2B5EF4-FFF2-40B4-BE49-F238E27FC236}">
                <a16:creationId xmlns:a16="http://schemas.microsoft.com/office/drawing/2014/main" id="{05E37EB3-FDAB-4630-BE03-5485490CFA59}"/>
              </a:ext>
            </a:extLst>
          </p:cNvPr>
          <p:cNvSpPr/>
          <p:nvPr/>
        </p:nvSpPr>
        <p:spPr>
          <a:xfrm>
            <a:off x="3188705" y="3060767"/>
            <a:ext cx="975890" cy="340823"/>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Slide Number Placeholder 5"/>
          <p:cNvSpPr>
            <a:spLocks noGrp="1"/>
          </p:cNvSpPr>
          <p:nvPr>
            <p:ph type="sldNum" sz="quarter" idx="4"/>
          </p:nvPr>
        </p:nvSpPr>
        <p:spPr/>
        <p:txBody>
          <a:bodyPr/>
          <a:lstStyle/>
          <a:p>
            <a:fld id="{8FF8BE51-C3B0-9B4F-9A06-4F809A9A7941}" type="slidenum">
              <a:rPr lang="en-US" smtClean="0"/>
              <a:pPr/>
              <a:t>18</a:t>
            </a:fld>
            <a:endParaRPr lang="en-US"/>
          </a:p>
        </p:txBody>
      </p:sp>
    </p:spTree>
    <p:extLst>
      <p:ext uri="{BB962C8B-B14F-4D97-AF65-F5344CB8AC3E}">
        <p14:creationId xmlns:p14="http://schemas.microsoft.com/office/powerpoint/2010/main" val="1486746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86450" y="225711"/>
            <a:ext cx="3611635" cy="53559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Arrow: Right 7">
            <a:extLst>
              <a:ext uri="{FF2B5EF4-FFF2-40B4-BE49-F238E27FC236}">
                <a16:creationId xmlns:a16="http://schemas.microsoft.com/office/drawing/2014/main" id="{05E37EB3-FDAB-4630-BE03-5485490CFA59}"/>
              </a:ext>
            </a:extLst>
          </p:cNvPr>
          <p:cNvSpPr/>
          <p:nvPr/>
        </p:nvSpPr>
        <p:spPr>
          <a:xfrm rot="10800000">
            <a:off x="8310139" y="1592828"/>
            <a:ext cx="487945" cy="170413"/>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extBox 1"/>
          <p:cNvSpPr txBox="1"/>
          <p:nvPr/>
        </p:nvSpPr>
        <p:spPr>
          <a:xfrm>
            <a:off x="628650" y="244761"/>
            <a:ext cx="4400550" cy="5632311"/>
          </a:xfrm>
          <a:prstGeom prst="rect">
            <a:avLst/>
          </a:prstGeom>
          <a:noFill/>
          <a:ln w="19050">
            <a:solidFill>
              <a:schemeClr val="tx1"/>
            </a:solidFill>
          </a:ln>
        </p:spPr>
        <p:txBody>
          <a:bodyPr wrap="square" rtlCol="0">
            <a:spAutoFit/>
          </a:bodyPr>
          <a:lstStyle/>
          <a:p>
            <a:r>
              <a:rPr lang="en-US" dirty="0">
                <a:latin typeface="Arial"/>
                <a:cs typeface="Arial"/>
              </a:rPr>
              <a:t>You should expect to receive complete and unbiased information from professionals so that you can make informed choices and decisions. You will want to consider different options and the possible outcomes of different choices for you, your child, and your family before making a decision. Professionals who work with parents in a family-centered manner can help you decide which choices make most sense for your family. </a:t>
            </a:r>
          </a:p>
        </p:txBody>
      </p:sp>
      <p:sp>
        <p:nvSpPr>
          <p:cNvPr id="6" name="Slide Number Placeholder 5"/>
          <p:cNvSpPr>
            <a:spLocks noGrp="1"/>
          </p:cNvSpPr>
          <p:nvPr>
            <p:ph type="sldNum" sz="quarter" idx="4"/>
          </p:nvPr>
        </p:nvSpPr>
        <p:spPr/>
        <p:txBody>
          <a:bodyPr/>
          <a:lstStyle/>
          <a:p>
            <a:fld id="{8FF8BE51-C3B0-9B4F-9A06-4F809A9A7941}" type="slidenum">
              <a:rPr lang="en-US" smtClean="0"/>
              <a:pPr/>
              <a:t>19</a:t>
            </a:fld>
            <a:endParaRPr lang="en-US"/>
          </a:p>
        </p:txBody>
      </p:sp>
    </p:spTree>
    <p:extLst>
      <p:ext uri="{BB962C8B-B14F-4D97-AF65-F5344CB8AC3E}">
        <p14:creationId xmlns:p14="http://schemas.microsoft.com/office/powerpoint/2010/main" val="2616537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n-US" altLang="en-US" sz="3200" dirty="0"/>
              <a:t>Recap From Webinar 1</a:t>
            </a:r>
          </a:p>
        </p:txBody>
      </p:sp>
      <p:sp>
        <p:nvSpPr>
          <p:cNvPr id="17411" name="Content Placeholder 2"/>
          <p:cNvSpPr>
            <a:spLocks noGrp="1"/>
          </p:cNvSpPr>
          <p:nvPr>
            <p:ph sz="half" idx="1"/>
          </p:nvPr>
        </p:nvSpPr>
        <p:spPr>
          <a:xfrm flipH="1">
            <a:off x="4935254" y="1252602"/>
            <a:ext cx="3444655" cy="4321481"/>
          </a:xfrm>
        </p:spPr>
        <p:txBody>
          <a:bodyPr>
            <a:normAutofit fontScale="70000" lnSpcReduction="20000"/>
          </a:bodyPr>
          <a:lstStyle/>
          <a:p>
            <a:r>
              <a:rPr lang="en-US" altLang="en-US" sz="3200" dirty="0"/>
              <a:t>Leadership (14) </a:t>
            </a:r>
          </a:p>
          <a:p>
            <a:r>
              <a:rPr lang="en-US" altLang="en-US" sz="3200" dirty="0"/>
              <a:t>Assessment (11)</a:t>
            </a:r>
          </a:p>
          <a:p>
            <a:r>
              <a:rPr lang="en-US" altLang="en-US" sz="3200" dirty="0"/>
              <a:t>Environment (6)</a:t>
            </a:r>
          </a:p>
          <a:p>
            <a:r>
              <a:rPr lang="en-US" altLang="en-US" sz="3200" dirty="0"/>
              <a:t>Family (10)</a:t>
            </a:r>
          </a:p>
          <a:p>
            <a:r>
              <a:rPr lang="en-US" altLang="en-US" sz="3200" dirty="0"/>
              <a:t>Instruction (13) </a:t>
            </a:r>
          </a:p>
          <a:p>
            <a:r>
              <a:rPr lang="en-US" altLang="en-US" sz="3200" dirty="0"/>
              <a:t>Interaction (5)</a:t>
            </a:r>
          </a:p>
          <a:p>
            <a:r>
              <a:rPr lang="en-US" altLang="en-US" sz="3200" dirty="0"/>
              <a:t>Teaming and Collaboration (5) </a:t>
            </a:r>
          </a:p>
          <a:p>
            <a:r>
              <a:rPr lang="en-US" altLang="en-US" sz="3200" dirty="0"/>
              <a:t>Transition (2)</a:t>
            </a:r>
          </a:p>
          <a:p>
            <a:pPr marL="457200" lvl="1" indent="0">
              <a:buFont typeface="Arial" pitchFamily="34" charset="0"/>
              <a:buNone/>
            </a:pPr>
            <a:endParaRPr lang="en-US" altLang="en-US" dirty="0"/>
          </a:p>
        </p:txBody>
      </p:sp>
      <p:sp>
        <p:nvSpPr>
          <p:cNvPr id="17412" name="Content Placeholder 3"/>
          <p:cNvSpPr>
            <a:spLocks noGrp="1"/>
          </p:cNvSpPr>
          <p:nvPr>
            <p:ph sz="half" idx="2"/>
          </p:nvPr>
        </p:nvSpPr>
        <p:spPr>
          <a:xfrm>
            <a:off x="662004" y="1177447"/>
            <a:ext cx="3772210" cy="4501955"/>
          </a:xfrm>
        </p:spPr>
        <p:txBody>
          <a:bodyPr>
            <a:normAutofit fontScale="70000" lnSpcReduction="20000"/>
          </a:bodyPr>
          <a:lstStyle/>
          <a:p>
            <a:pPr marL="0" indent="0">
              <a:buNone/>
            </a:pPr>
            <a:r>
              <a:rPr lang="en-US" altLang="en-US" sz="3200" dirty="0"/>
              <a:t>Purpose:</a:t>
            </a:r>
          </a:p>
          <a:p>
            <a:pPr marL="0" indent="0">
              <a:buNone/>
            </a:pPr>
            <a:r>
              <a:rPr lang="en-US" sz="3200" dirty="0">
                <a:latin typeface="Arial"/>
                <a:ea typeface="ＭＳ Ｐゴシック" charset="0"/>
                <a:cs typeface="Arial"/>
              </a:rPr>
              <a:t>The Division for Early Childhood provides guidance on early intervention and early childhood special education practices related to better outcomes for young children with disabilities and/or delays, their families and the personnel who serve them.</a:t>
            </a:r>
          </a:p>
          <a:p>
            <a:endParaRPr lang="en-US" altLang="en-US" sz="3200" dirty="0"/>
          </a:p>
          <a:p>
            <a:endParaRPr lang="en-US" altLang="en-US" sz="3200" dirty="0"/>
          </a:p>
        </p:txBody>
      </p:sp>
      <p:sp>
        <p:nvSpPr>
          <p:cNvPr id="2" name="Slide Number Placeholder 1"/>
          <p:cNvSpPr>
            <a:spLocks noGrp="1"/>
          </p:cNvSpPr>
          <p:nvPr>
            <p:ph type="sldNum" sz="quarter" idx="4"/>
          </p:nvPr>
        </p:nvSpPr>
        <p:spPr/>
        <p:txBody>
          <a:bodyPr/>
          <a:lstStyle/>
          <a:p>
            <a:fld id="{8FF8BE51-C3B0-9B4F-9A06-4F809A9A7941}" type="slidenum">
              <a:rPr lang="en-US" smtClean="0"/>
              <a:pPr/>
              <a:t>2</a:t>
            </a:fld>
            <a:endParaRPr lang="en-US"/>
          </a:p>
        </p:txBody>
      </p:sp>
    </p:spTree>
    <p:extLst>
      <p:ext uri="{BB962C8B-B14F-4D97-AF65-F5344CB8AC3E}">
        <p14:creationId xmlns:p14="http://schemas.microsoft.com/office/powerpoint/2010/main" val="289728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49458" y="225711"/>
            <a:ext cx="3815221" cy="56578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Arrow: Right 7">
            <a:extLst>
              <a:ext uri="{FF2B5EF4-FFF2-40B4-BE49-F238E27FC236}">
                <a16:creationId xmlns:a16="http://schemas.microsoft.com/office/drawing/2014/main" id="{05E37EB3-FDAB-4630-BE03-5485490CFA59}"/>
              </a:ext>
            </a:extLst>
          </p:cNvPr>
          <p:cNvSpPr/>
          <p:nvPr/>
        </p:nvSpPr>
        <p:spPr>
          <a:xfrm>
            <a:off x="3623840" y="5286451"/>
            <a:ext cx="975890" cy="340823"/>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Rectangle 5"/>
          <p:cNvSpPr/>
          <p:nvPr/>
        </p:nvSpPr>
        <p:spPr>
          <a:xfrm>
            <a:off x="381000" y="624770"/>
            <a:ext cx="3981450" cy="4832092"/>
          </a:xfrm>
          <a:prstGeom prst="rect">
            <a:avLst/>
          </a:prstGeom>
        </p:spPr>
        <p:txBody>
          <a:bodyPr wrap="square">
            <a:spAutoFit/>
          </a:bodyPr>
          <a:lstStyle/>
          <a:p>
            <a:pPr marL="342900" indent="-342900">
              <a:buFont typeface="Arial" panose="020B0604020202020204" pitchFamily="34" charset="0"/>
              <a:buChar char="•"/>
            </a:pPr>
            <a:r>
              <a:rPr lang="en-US" sz="2800" dirty="0">
                <a:latin typeface="Arial"/>
                <a:cs typeface="Arial"/>
              </a:rPr>
              <a:t>You are provided information you need to make good choices </a:t>
            </a:r>
          </a:p>
          <a:p>
            <a:pPr marL="342900" indent="-342900">
              <a:buFont typeface="Arial" panose="020B0604020202020204" pitchFamily="34" charset="0"/>
              <a:buChar char="•"/>
            </a:pPr>
            <a:r>
              <a:rPr lang="en-US" sz="2800" dirty="0">
                <a:latin typeface="Arial"/>
                <a:cs typeface="Arial"/>
              </a:rPr>
              <a:t>You feel good about the support and resources that you have chosen </a:t>
            </a:r>
          </a:p>
          <a:p>
            <a:pPr marL="342900" indent="-342900">
              <a:buFont typeface="Arial" panose="020B0604020202020204" pitchFamily="34" charset="0"/>
              <a:buChar char="•"/>
            </a:pPr>
            <a:r>
              <a:rPr lang="en-US" sz="2800" dirty="0">
                <a:latin typeface="Arial"/>
                <a:cs typeface="Arial"/>
              </a:rPr>
              <a:t>You feel the practitioner is “on your side” </a:t>
            </a:r>
            <a:endParaRPr lang="en-US" sz="2800" dirty="0"/>
          </a:p>
        </p:txBody>
      </p:sp>
      <p:sp>
        <p:nvSpPr>
          <p:cNvPr id="7" name="Slide Number Placeholder 6"/>
          <p:cNvSpPr>
            <a:spLocks noGrp="1"/>
          </p:cNvSpPr>
          <p:nvPr>
            <p:ph type="sldNum" sz="quarter" idx="4"/>
          </p:nvPr>
        </p:nvSpPr>
        <p:spPr/>
        <p:txBody>
          <a:bodyPr/>
          <a:lstStyle/>
          <a:p>
            <a:fld id="{8FF8BE51-C3B0-9B4F-9A06-4F809A9A7941}" type="slidenum">
              <a:rPr lang="en-US" smtClean="0"/>
              <a:pPr/>
              <a:t>20</a:t>
            </a:fld>
            <a:endParaRPr lang="en-US"/>
          </a:p>
        </p:txBody>
      </p:sp>
    </p:spTree>
    <p:extLst>
      <p:ext uri="{BB962C8B-B14F-4D97-AF65-F5344CB8AC3E}">
        <p14:creationId xmlns:p14="http://schemas.microsoft.com/office/powerpoint/2010/main" val="3023114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868362"/>
          </a:xfrm>
        </p:spPr>
        <p:txBody>
          <a:bodyPr>
            <a:normAutofit/>
          </a:bodyPr>
          <a:lstStyle/>
          <a:p>
            <a:r>
              <a:rPr lang="en-US" sz="3200" dirty="0"/>
              <a:t>Resource List</a:t>
            </a:r>
          </a:p>
        </p:txBody>
      </p:sp>
      <p:sp>
        <p:nvSpPr>
          <p:cNvPr id="3" name="Content Placeholder 2"/>
          <p:cNvSpPr>
            <a:spLocks noGrp="1"/>
          </p:cNvSpPr>
          <p:nvPr>
            <p:ph idx="1"/>
          </p:nvPr>
        </p:nvSpPr>
        <p:spPr>
          <a:xfrm>
            <a:off x="419100" y="1028700"/>
            <a:ext cx="7883524" cy="4819651"/>
          </a:xfrm>
        </p:spPr>
        <p:txBody>
          <a:bodyPr>
            <a:normAutofit fontScale="92500" lnSpcReduction="10000"/>
          </a:bodyPr>
          <a:lstStyle/>
          <a:p>
            <a:r>
              <a:rPr lang="en-US" sz="2400" dirty="0"/>
              <a:t>Webinar 1 Recording</a:t>
            </a:r>
            <a:br>
              <a:rPr lang="en-US" sz="2400" dirty="0"/>
            </a:br>
            <a:r>
              <a:rPr lang="en-US" sz="2400" dirty="0">
                <a:solidFill>
                  <a:schemeClr val="bg2">
                    <a:lumMod val="50000"/>
                  </a:schemeClr>
                </a:solidFill>
                <a:hlinkClick r:id="rId3">
                  <a:extLst>
                    <a:ext uri="{A12FA001-AC4F-418D-AE19-62706E023703}">
                      <ahyp:hlinkClr xmlns:ahyp="http://schemas.microsoft.com/office/drawing/2018/hyperlinkcolor" val="tx"/>
                    </a:ext>
                  </a:extLst>
                </a:hlinkClick>
              </a:rPr>
              <a:t>http://ectacenter.org/events/webinars.asp</a:t>
            </a:r>
            <a:endParaRPr lang="en-US" sz="2400" dirty="0">
              <a:solidFill>
                <a:schemeClr val="bg2">
                  <a:lumMod val="50000"/>
                </a:schemeClr>
              </a:solidFill>
            </a:endParaRPr>
          </a:p>
          <a:p>
            <a:r>
              <a:rPr lang="en-US" sz="2400" dirty="0"/>
              <a:t>Practice Improvement Tools </a:t>
            </a:r>
            <a:r>
              <a:rPr lang="en-US" sz="2400" dirty="0">
                <a:solidFill>
                  <a:schemeClr val="bg2">
                    <a:lumMod val="50000"/>
                  </a:schemeClr>
                </a:solidFill>
                <a:hlinkClick r:id="rId4">
                  <a:extLst>
                    <a:ext uri="{A12FA001-AC4F-418D-AE19-62706E023703}">
                      <ahyp:hlinkClr xmlns:ahyp="http://schemas.microsoft.com/office/drawing/2018/hyperlinkcolor" val="tx"/>
                    </a:ext>
                  </a:extLst>
                </a:hlinkClick>
              </a:rPr>
              <a:t>http://ectacenter.org/decrp/</a:t>
            </a:r>
            <a:endParaRPr lang="en-US" sz="2400" dirty="0">
              <a:solidFill>
                <a:schemeClr val="bg2">
                  <a:lumMod val="50000"/>
                </a:schemeClr>
              </a:solidFill>
            </a:endParaRPr>
          </a:p>
          <a:p>
            <a:r>
              <a:rPr lang="en-US" sz="2400" dirty="0"/>
              <a:t>Performance Checklists </a:t>
            </a:r>
            <a:r>
              <a:rPr lang="en-US" sz="2400" dirty="0">
                <a:solidFill>
                  <a:schemeClr val="bg2">
                    <a:lumMod val="50000"/>
                  </a:schemeClr>
                </a:solidFill>
                <a:hlinkClick r:id="rId5">
                  <a:extLst>
                    <a:ext uri="{A12FA001-AC4F-418D-AE19-62706E023703}">
                      <ahyp:hlinkClr xmlns:ahyp="http://schemas.microsoft.com/office/drawing/2018/hyperlinkcolor" val="tx"/>
                    </a:ext>
                  </a:extLst>
                </a:hlinkClick>
              </a:rPr>
              <a:t>http://ectacenter.org/decrp/type-checklists.asp</a:t>
            </a:r>
            <a:endParaRPr lang="en-US" sz="2400" dirty="0">
              <a:solidFill>
                <a:schemeClr val="bg2">
                  <a:lumMod val="50000"/>
                </a:schemeClr>
              </a:solidFill>
            </a:endParaRPr>
          </a:p>
          <a:p>
            <a:r>
              <a:rPr lang="en-US" sz="2400" dirty="0"/>
              <a:t>Practice Guides for Practitioners </a:t>
            </a:r>
            <a:r>
              <a:rPr lang="en-US" sz="2400" dirty="0">
                <a:solidFill>
                  <a:schemeClr val="bg2">
                    <a:lumMod val="50000"/>
                  </a:schemeClr>
                </a:solidFill>
                <a:hlinkClick r:id="rId6">
                  <a:extLst>
                    <a:ext uri="{A12FA001-AC4F-418D-AE19-62706E023703}">
                      <ahyp:hlinkClr xmlns:ahyp="http://schemas.microsoft.com/office/drawing/2018/hyperlinkcolor" val="tx"/>
                    </a:ext>
                  </a:extLst>
                </a:hlinkClick>
              </a:rPr>
              <a:t>http://ectacenter.org/decrp/type-pgpractitioner.asp</a:t>
            </a:r>
            <a:endParaRPr lang="en-US" sz="2400" dirty="0">
              <a:solidFill>
                <a:schemeClr val="bg2">
                  <a:lumMod val="50000"/>
                </a:schemeClr>
              </a:solidFill>
            </a:endParaRPr>
          </a:p>
          <a:p>
            <a:r>
              <a:rPr lang="en-US" sz="2400" dirty="0"/>
              <a:t>Practice Guides for Families (English) </a:t>
            </a:r>
            <a:r>
              <a:rPr lang="en-US" sz="2400" dirty="0">
                <a:solidFill>
                  <a:schemeClr val="bg2">
                    <a:lumMod val="50000"/>
                  </a:schemeClr>
                </a:solidFill>
                <a:hlinkClick r:id="rId7">
                  <a:extLst>
                    <a:ext uri="{A12FA001-AC4F-418D-AE19-62706E023703}">
                      <ahyp:hlinkClr xmlns:ahyp="http://schemas.microsoft.com/office/drawing/2018/hyperlinkcolor" val="tx"/>
                    </a:ext>
                  </a:extLst>
                </a:hlinkClick>
              </a:rPr>
              <a:t>http://ectacenter.org/decrp/type-pgfamily.asp</a:t>
            </a:r>
            <a:endParaRPr lang="en-US" sz="2400" dirty="0">
              <a:solidFill>
                <a:schemeClr val="bg2">
                  <a:lumMod val="50000"/>
                </a:schemeClr>
              </a:solidFill>
            </a:endParaRPr>
          </a:p>
          <a:p>
            <a:r>
              <a:rPr lang="en-US" sz="2400" dirty="0"/>
              <a:t>Practice Guides for Families (Spanish) </a:t>
            </a:r>
            <a:r>
              <a:rPr lang="en-US" sz="2400" dirty="0">
                <a:solidFill>
                  <a:schemeClr val="bg2">
                    <a:lumMod val="50000"/>
                  </a:schemeClr>
                </a:solidFill>
                <a:hlinkClick r:id="rId8">
                  <a:extLst>
                    <a:ext uri="{A12FA001-AC4F-418D-AE19-62706E023703}">
                      <ahyp:hlinkClr xmlns:ahyp="http://schemas.microsoft.com/office/drawing/2018/hyperlinkcolor" val="tx"/>
                    </a:ext>
                  </a:extLst>
                </a:hlinkClick>
              </a:rPr>
              <a:t>http://ectacenter.org/decrp/type-pgfamily-sp.asp</a:t>
            </a:r>
            <a:endParaRPr lang="en-US" sz="2400" dirty="0">
              <a:solidFill>
                <a:schemeClr val="bg2">
                  <a:lumMod val="50000"/>
                </a:schemeClr>
              </a:solidFill>
            </a:endParaRPr>
          </a:p>
        </p:txBody>
      </p:sp>
      <p:sp>
        <p:nvSpPr>
          <p:cNvPr id="4" name="Slide Number Placeholder 3"/>
          <p:cNvSpPr>
            <a:spLocks noGrp="1"/>
          </p:cNvSpPr>
          <p:nvPr>
            <p:ph type="sldNum" sz="quarter" idx="4"/>
          </p:nvPr>
        </p:nvSpPr>
        <p:spPr/>
        <p:txBody>
          <a:bodyPr/>
          <a:lstStyle/>
          <a:p>
            <a:fld id="{8FF8BE51-C3B0-9B4F-9A06-4F809A9A7941}" type="slidenum">
              <a:rPr lang="en-US" smtClean="0"/>
              <a:pPr/>
              <a:t>21</a:t>
            </a:fld>
            <a:endParaRPr lang="en-US"/>
          </a:p>
        </p:txBody>
      </p:sp>
    </p:spTree>
    <p:extLst>
      <p:ext uri="{BB962C8B-B14F-4D97-AF65-F5344CB8AC3E}">
        <p14:creationId xmlns:p14="http://schemas.microsoft.com/office/powerpoint/2010/main" val="407853430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Discussion</a:t>
            </a:r>
          </a:p>
        </p:txBody>
      </p:sp>
      <p:sp>
        <p:nvSpPr>
          <p:cNvPr id="3" name="Subtitle 2"/>
          <p:cNvSpPr>
            <a:spLocks noGrp="1"/>
          </p:cNvSpPr>
          <p:nvPr>
            <p:ph idx="1"/>
          </p:nvPr>
        </p:nvSpPr>
        <p:spPr/>
        <p:txBody>
          <a:bodyPr>
            <a:normAutofit/>
          </a:bodyPr>
          <a:lstStyle/>
          <a:p>
            <a:pPr marL="514350" indent="-514350">
              <a:buFont typeface="+mj-lt"/>
              <a:buAutoNum type="arabicPeriod"/>
            </a:pPr>
            <a:endParaRPr lang="en-US" sz="2800" dirty="0"/>
          </a:p>
          <a:p>
            <a:pPr marL="514350" indent="-514350">
              <a:buFont typeface="+mj-lt"/>
              <a:buAutoNum type="arabicPeriod"/>
            </a:pPr>
            <a:r>
              <a:rPr lang="en-US" sz="2800" dirty="0"/>
              <a:t>Questions or comments</a:t>
            </a:r>
          </a:p>
          <a:p>
            <a:pPr marL="514350" indent="-514350">
              <a:buFont typeface="+mj-lt"/>
              <a:buAutoNum type="arabicPeriod"/>
            </a:pPr>
            <a:r>
              <a:rPr lang="en-US" sz="2800" dirty="0"/>
              <a:t>How do you see these resources enhancing the work you currently do with families? </a:t>
            </a:r>
          </a:p>
          <a:p>
            <a:pPr marL="514350" indent="-514350">
              <a:buFont typeface="+mj-lt"/>
              <a:buAutoNum type="arabicPeriod"/>
            </a:pPr>
            <a:r>
              <a:rPr lang="en-US" sz="2800" dirty="0"/>
              <a:t>Are there any challenges or barriers you see to using these resources with families? </a:t>
            </a:r>
          </a:p>
        </p:txBody>
      </p:sp>
      <p:sp>
        <p:nvSpPr>
          <p:cNvPr id="4" name="Slide Number Placeholder 3"/>
          <p:cNvSpPr>
            <a:spLocks noGrp="1"/>
          </p:cNvSpPr>
          <p:nvPr>
            <p:ph type="sldNum" sz="quarter" idx="4"/>
          </p:nvPr>
        </p:nvSpPr>
        <p:spPr/>
        <p:txBody>
          <a:bodyPr/>
          <a:lstStyle/>
          <a:p>
            <a:fld id="{8FF8BE51-C3B0-9B4F-9A06-4F809A9A7941}" type="slidenum">
              <a:rPr lang="en-US" smtClean="0"/>
              <a:pPr/>
              <a:t>22</a:t>
            </a:fld>
            <a:endParaRPr lang="en-US"/>
          </a:p>
        </p:txBody>
      </p:sp>
    </p:spTree>
    <p:extLst>
      <p:ext uri="{BB962C8B-B14F-4D97-AF65-F5344CB8AC3E}">
        <p14:creationId xmlns:p14="http://schemas.microsoft.com/office/powerpoint/2010/main" val="102898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871" y="226980"/>
            <a:ext cx="8254093" cy="611220"/>
          </a:xfrm>
        </p:spPr>
        <p:txBody>
          <a:bodyPr>
            <a:normAutofit/>
          </a:bodyPr>
          <a:lstStyle/>
          <a:p>
            <a:r>
              <a:rPr lang="en-US" sz="3200" dirty="0"/>
              <a:t>What’s Next?</a:t>
            </a:r>
          </a:p>
        </p:txBody>
      </p:sp>
      <p:sp>
        <p:nvSpPr>
          <p:cNvPr id="3" name="Content Placeholder 2"/>
          <p:cNvSpPr>
            <a:spLocks noGrp="1"/>
          </p:cNvSpPr>
          <p:nvPr>
            <p:ph idx="1"/>
          </p:nvPr>
        </p:nvSpPr>
        <p:spPr>
          <a:xfrm>
            <a:off x="440872" y="1028700"/>
            <a:ext cx="8254093" cy="4437646"/>
          </a:xfrm>
        </p:spPr>
        <p:txBody>
          <a:bodyPr>
            <a:noAutofit/>
          </a:bodyPr>
          <a:lstStyle/>
          <a:p>
            <a:pPr marL="0" indent="0">
              <a:buNone/>
            </a:pPr>
            <a:r>
              <a:rPr lang="en-US" sz="2400" b="1" dirty="0"/>
              <a:t>Evaluation Survey from this email: </a:t>
            </a:r>
          </a:p>
          <a:p>
            <a:pPr marL="0" indent="0">
              <a:buNone/>
            </a:pPr>
            <a:r>
              <a:rPr lang="en-US" sz="2400" b="1" dirty="0"/>
              <a:t>Webinar 3</a:t>
            </a:r>
            <a:r>
              <a:rPr lang="en-US" sz="2400" dirty="0"/>
              <a:t> Wednesday, August 7, 2019 – Resources and Supports for PTACs/PTIs </a:t>
            </a:r>
          </a:p>
          <a:p>
            <a:pPr marL="0" indent="0">
              <a:buNone/>
            </a:pPr>
            <a:r>
              <a:rPr lang="en-US" sz="2400" dirty="0"/>
              <a:t>Objectives:</a:t>
            </a:r>
          </a:p>
          <a:p>
            <a:pPr lvl="0"/>
            <a:r>
              <a:rPr lang="en-US" sz="2400" dirty="0"/>
              <a:t>Participants will become familiar with the ECTA Center Suite of Resources that Support the work of PTACs and PTIs</a:t>
            </a:r>
          </a:p>
          <a:p>
            <a:pPr lvl="0"/>
            <a:r>
              <a:rPr lang="en-US" sz="2400" dirty="0"/>
              <a:t>Participants will become familiar with how to access and use the resources</a:t>
            </a:r>
          </a:p>
          <a:p>
            <a:pPr marL="342900" lvl="1" indent="0">
              <a:buNone/>
            </a:pPr>
            <a:endParaRPr lang="en-US" sz="2400" dirty="0"/>
          </a:p>
        </p:txBody>
      </p:sp>
      <p:sp>
        <p:nvSpPr>
          <p:cNvPr id="4" name="Slide Number Placeholder 3"/>
          <p:cNvSpPr>
            <a:spLocks noGrp="1"/>
          </p:cNvSpPr>
          <p:nvPr>
            <p:ph type="sldNum" sz="quarter" idx="4"/>
          </p:nvPr>
        </p:nvSpPr>
        <p:spPr/>
        <p:txBody>
          <a:bodyPr/>
          <a:lstStyle/>
          <a:p>
            <a:fld id="{8FF8BE51-C3B0-9B4F-9A06-4F809A9A7941}" type="slidenum">
              <a:rPr lang="en-US" smtClean="0"/>
              <a:pPr/>
              <a:t>23</a:t>
            </a:fld>
            <a:endParaRPr lang="en-US"/>
          </a:p>
        </p:txBody>
      </p:sp>
    </p:spTree>
    <p:extLst>
      <p:ext uri="{BB962C8B-B14F-4D97-AF65-F5344CB8AC3E}">
        <p14:creationId xmlns:p14="http://schemas.microsoft.com/office/powerpoint/2010/main" val="25457322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B60B4-CE39-4B48-B7FE-2276AA078431}"/>
              </a:ext>
            </a:extLst>
          </p:cNvPr>
          <p:cNvSpPr>
            <a:spLocks noGrp="1"/>
          </p:cNvSpPr>
          <p:nvPr>
            <p:ph type="title"/>
          </p:nvPr>
        </p:nvSpPr>
        <p:spPr/>
        <p:txBody>
          <a:bodyPr>
            <a:normAutofit fontScale="90000"/>
          </a:bodyPr>
          <a:lstStyle/>
          <a:p>
            <a:r>
              <a:rPr lang="en-US" dirty="0"/>
              <a:t>Thank You for Your Time and Participation</a:t>
            </a:r>
            <a:br>
              <a:rPr lang="en-US" dirty="0"/>
            </a:br>
            <a:br>
              <a:rPr lang="en-US" dirty="0"/>
            </a:br>
            <a:r>
              <a:rPr lang="en-US" dirty="0"/>
              <a:t>Contact Information</a:t>
            </a:r>
          </a:p>
        </p:txBody>
      </p:sp>
      <p:sp>
        <p:nvSpPr>
          <p:cNvPr id="3" name="Content Placeholder 2">
            <a:extLst>
              <a:ext uri="{FF2B5EF4-FFF2-40B4-BE49-F238E27FC236}">
                <a16:creationId xmlns:a16="http://schemas.microsoft.com/office/drawing/2014/main" id="{0538F4A2-071A-4FB8-9F99-8C5F345D4A13}"/>
              </a:ext>
            </a:extLst>
          </p:cNvPr>
          <p:cNvSpPr>
            <a:spLocks noGrp="1"/>
          </p:cNvSpPr>
          <p:nvPr>
            <p:ph idx="1"/>
          </p:nvPr>
        </p:nvSpPr>
        <p:spPr>
          <a:xfrm>
            <a:off x="440872" y="1368358"/>
            <a:ext cx="8349022" cy="3961160"/>
          </a:xfrm>
        </p:spPr>
        <p:txBody>
          <a:bodyPr>
            <a:normAutofit/>
          </a:bodyPr>
          <a:lstStyle/>
          <a:p>
            <a:r>
              <a:rPr lang="en-US" sz="2000" dirty="0"/>
              <a:t>Betsy Ayankoya, ECTA Center: </a:t>
            </a:r>
            <a:r>
              <a:rPr lang="en-US" sz="2000" dirty="0">
                <a:hlinkClick r:id="rId2"/>
              </a:rPr>
              <a:t>betsy.ayankoya@unc.edu</a:t>
            </a:r>
            <a:endParaRPr lang="en-US" sz="2000" dirty="0"/>
          </a:p>
          <a:p>
            <a:r>
              <a:rPr lang="en-US" sz="2000" dirty="0"/>
              <a:t>Peggy Kemp, Executive Director, Division for Early Childhood: </a:t>
            </a:r>
            <a:r>
              <a:rPr lang="en-US" sz="2000" dirty="0">
                <a:hlinkClick r:id="rId3"/>
              </a:rPr>
              <a:t>peggy@dec-sped.org</a:t>
            </a:r>
            <a:endParaRPr lang="en-US" sz="2000" dirty="0"/>
          </a:p>
          <a:p>
            <a:r>
              <a:rPr lang="en-US" sz="2000" dirty="0"/>
              <a:t>Stephanie Moss, Region B PTAC and ECTA Center </a:t>
            </a:r>
            <a:r>
              <a:rPr lang="en-US" sz="2000" dirty="0">
                <a:hlinkClick r:id="rId4"/>
              </a:rPr>
              <a:t>stephanie@p2pga.org</a:t>
            </a:r>
            <a:endParaRPr lang="en-US" sz="2000" dirty="0"/>
          </a:p>
          <a:p>
            <a:r>
              <a:rPr lang="en-US" sz="2000" dirty="0"/>
              <a:t>DEC:  </a:t>
            </a:r>
            <a:r>
              <a:rPr lang="en-US" sz="2000" dirty="0">
                <a:hlinkClick r:id="rId5"/>
              </a:rPr>
              <a:t>http://www.dec-sped.org/</a:t>
            </a:r>
            <a:endParaRPr lang="en-US" sz="2000" dirty="0"/>
          </a:p>
          <a:p>
            <a:r>
              <a:rPr lang="en-US" sz="2000" dirty="0"/>
              <a:t>The Early Childhood Technical Assistance Center: </a:t>
            </a:r>
            <a:r>
              <a:rPr lang="en-US" sz="2000" dirty="0">
                <a:hlinkClick r:id="rId6"/>
              </a:rPr>
              <a:t>http://ectacenter.org</a:t>
            </a:r>
            <a:endParaRPr lang="en-US" sz="2000" dirty="0"/>
          </a:p>
          <a:p>
            <a:r>
              <a:rPr lang="en-US" sz="2000" dirty="0"/>
              <a:t>Region B Parent Technical Assistance Center at Parent to Parent of Georgia: </a:t>
            </a:r>
            <a:r>
              <a:rPr lang="en-US" sz="2000" dirty="0">
                <a:hlinkClick r:id="rId7"/>
              </a:rPr>
              <a:t>www.p2pga.org</a:t>
            </a:r>
            <a:endParaRPr lang="en-US" sz="2000" dirty="0"/>
          </a:p>
          <a:p>
            <a:pPr marL="0" indent="0">
              <a:buNone/>
            </a:pPr>
            <a:endParaRPr lang="en-US" sz="2000" dirty="0"/>
          </a:p>
          <a:p>
            <a:endParaRPr lang="en-US" sz="2000" dirty="0"/>
          </a:p>
          <a:p>
            <a:endParaRPr lang="en-US" sz="2000" dirty="0"/>
          </a:p>
        </p:txBody>
      </p:sp>
      <p:sp>
        <p:nvSpPr>
          <p:cNvPr id="4" name="Slide Number Placeholder 3"/>
          <p:cNvSpPr>
            <a:spLocks noGrp="1"/>
          </p:cNvSpPr>
          <p:nvPr>
            <p:ph type="sldNum" sz="quarter" idx="4"/>
          </p:nvPr>
        </p:nvSpPr>
        <p:spPr/>
        <p:txBody>
          <a:bodyPr/>
          <a:lstStyle/>
          <a:p>
            <a:fld id="{8FF8BE51-C3B0-9B4F-9A06-4F809A9A7941}" type="slidenum">
              <a:rPr lang="en-US" smtClean="0"/>
              <a:pPr/>
              <a:t>24</a:t>
            </a:fld>
            <a:endParaRPr lang="en-US"/>
          </a:p>
        </p:txBody>
      </p:sp>
    </p:spTree>
    <p:extLst>
      <p:ext uri="{BB962C8B-B14F-4D97-AF65-F5344CB8AC3E}">
        <p14:creationId xmlns:p14="http://schemas.microsoft.com/office/powerpoint/2010/main" val="3222938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dirty="0"/>
            </a:br>
            <a:r>
              <a:rPr lang="en-US" sz="3200" dirty="0"/>
              <a:t>Session Objectives</a:t>
            </a:r>
          </a:p>
        </p:txBody>
      </p:sp>
      <p:sp>
        <p:nvSpPr>
          <p:cNvPr id="3" name="Content Placeholder 2"/>
          <p:cNvSpPr>
            <a:spLocks noGrp="1"/>
          </p:cNvSpPr>
          <p:nvPr>
            <p:ph idx="1"/>
          </p:nvPr>
        </p:nvSpPr>
        <p:spPr>
          <a:xfrm>
            <a:off x="329877" y="1321443"/>
            <a:ext cx="8254093" cy="4419600"/>
          </a:xfrm>
        </p:spPr>
        <p:txBody>
          <a:bodyPr>
            <a:normAutofit/>
          </a:bodyPr>
          <a:lstStyle/>
          <a:p>
            <a:pPr lvl="0"/>
            <a:r>
              <a:rPr lang="en-US" sz="2800" dirty="0"/>
              <a:t>Participants will become familiar with the ECTA Center Suite of Resources that Support Family Use of RPs. </a:t>
            </a:r>
          </a:p>
          <a:p>
            <a:pPr lvl="0"/>
            <a:r>
              <a:rPr lang="en-US" sz="2800" dirty="0"/>
              <a:t>Participants will become familiar with how to access and use the resources to support families.</a:t>
            </a:r>
          </a:p>
          <a:p>
            <a:pPr marL="0" indent="0">
              <a:buNone/>
            </a:pPr>
            <a:endParaRPr lang="en-US" sz="2800" dirty="0"/>
          </a:p>
        </p:txBody>
      </p:sp>
      <p:sp>
        <p:nvSpPr>
          <p:cNvPr id="4" name="Slide Number Placeholder 3"/>
          <p:cNvSpPr>
            <a:spLocks noGrp="1"/>
          </p:cNvSpPr>
          <p:nvPr>
            <p:ph type="sldNum" sz="quarter" idx="4"/>
          </p:nvPr>
        </p:nvSpPr>
        <p:spPr/>
        <p:txBody>
          <a:bodyPr/>
          <a:lstStyle/>
          <a:p>
            <a:fld id="{8FF8BE51-C3B0-9B4F-9A06-4F809A9A7941}" type="slidenum">
              <a:rPr lang="en-US" smtClean="0"/>
              <a:pPr/>
              <a:t>3</a:t>
            </a:fld>
            <a:endParaRPr lang="en-US"/>
          </a:p>
        </p:txBody>
      </p:sp>
    </p:spTree>
    <p:extLst>
      <p:ext uri="{BB962C8B-B14F-4D97-AF65-F5344CB8AC3E}">
        <p14:creationId xmlns:p14="http://schemas.microsoft.com/office/powerpoint/2010/main" val="386006104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24" y="826795"/>
            <a:ext cx="8184776" cy="4265158"/>
          </a:xfrm>
        </p:spPr>
        <p:txBody>
          <a:bodyPr>
            <a:noAutofit/>
          </a:bodyPr>
          <a:lstStyle/>
          <a:p>
            <a:endParaRPr lang="en-US" sz="2400" dirty="0">
              <a:latin typeface="Cambria" pitchFamily="18" charset="0"/>
            </a:endParaRPr>
          </a:p>
          <a:p>
            <a:endParaRPr lang="en-US" sz="2400" dirty="0">
              <a:latin typeface="Cambria" pitchFamily="18" charset="0"/>
            </a:endParaRPr>
          </a:p>
        </p:txBody>
      </p:sp>
      <p:sp>
        <p:nvSpPr>
          <p:cNvPr id="4" name="Slide Number Placeholder 3"/>
          <p:cNvSpPr>
            <a:spLocks noGrp="1"/>
          </p:cNvSpPr>
          <p:nvPr>
            <p:ph type="sldNum" sz="quarter" idx="4"/>
          </p:nvPr>
        </p:nvSpPr>
        <p:spPr/>
        <p:txBody>
          <a:bodyPr/>
          <a:lstStyle/>
          <a:p>
            <a:fld id="{8FF8BE51-C3B0-9B4F-9A06-4F809A9A7941}" type="slidenum">
              <a:rPr lang="en-US" smtClean="0"/>
              <a:pPr/>
              <a:t>4</a:t>
            </a:fld>
            <a:endParaRPr lang="en-US"/>
          </a:p>
        </p:txBody>
      </p:sp>
      <p:pic>
        <p:nvPicPr>
          <p:cNvPr id="10" name="Picture 9">
            <a:extLst>
              <a:ext uri="{FF2B5EF4-FFF2-40B4-BE49-F238E27FC236}">
                <a16:creationId xmlns:a16="http://schemas.microsoft.com/office/drawing/2014/main" id="{A3B63BF1-F785-4A9C-9974-82D249761DD1}"/>
              </a:ext>
            </a:extLst>
          </p:cNvPr>
          <p:cNvPicPr>
            <a:picLocks noChangeAspect="1"/>
          </p:cNvPicPr>
          <p:nvPr/>
        </p:nvPicPr>
        <p:blipFill>
          <a:blip r:embed="rId3"/>
          <a:stretch>
            <a:fillRect/>
          </a:stretch>
        </p:blipFill>
        <p:spPr>
          <a:xfrm>
            <a:off x="1649514" y="0"/>
            <a:ext cx="5455313" cy="6400800"/>
          </a:xfrm>
          <a:prstGeom prst="rect">
            <a:avLst/>
          </a:prstGeom>
        </p:spPr>
      </p:pic>
      <p:sp>
        <p:nvSpPr>
          <p:cNvPr id="8" name="Arrow: Right 7">
            <a:extLst>
              <a:ext uri="{FF2B5EF4-FFF2-40B4-BE49-F238E27FC236}">
                <a16:creationId xmlns:a16="http://schemas.microsoft.com/office/drawing/2014/main" id="{05E37EB3-FDAB-4630-BE03-5485490CFA59}"/>
              </a:ext>
            </a:extLst>
          </p:cNvPr>
          <p:cNvSpPr/>
          <p:nvPr/>
        </p:nvSpPr>
        <p:spPr>
          <a:xfrm>
            <a:off x="410462" y="2549534"/>
            <a:ext cx="1327428" cy="681647"/>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Spanish</a:t>
            </a:r>
          </a:p>
        </p:txBody>
      </p:sp>
      <p:sp>
        <p:nvSpPr>
          <p:cNvPr id="2" name="Arrow: Left 1">
            <a:extLst>
              <a:ext uri="{FF2B5EF4-FFF2-40B4-BE49-F238E27FC236}">
                <a16:creationId xmlns:a16="http://schemas.microsoft.com/office/drawing/2014/main" id="{1A8B421D-30DC-4745-B375-8E051BFDC640}"/>
              </a:ext>
            </a:extLst>
          </p:cNvPr>
          <p:cNvSpPr/>
          <p:nvPr/>
        </p:nvSpPr>
        <p:spPr>
          <a:xfrm>
            <a:off x="6778487" y="2776058"/>
            <a:ext cx="725556"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193A3CD7-263D-4430-9284-ECCB6F42182B}"/>
              </a:ext>
            </a:extLst>
          </p:cNvPr>
          <p:cNvSpPr/>
          <p:nvPr/>
        </p:nvSpPr>
        <p:spPr>
          <a:xfrm>
            <a:off x="6778487" y="3321975"/>
            <a:ext cx="725556"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BA6077AB-7ECB-48DE-86A9-70639ACCE6AF}"/>
              </a:ext>
            </a:extLst>
          </p:cNvPr>
          <p:cNvSpPr/>
          <p:nvPr/>
        </p:nvSpPr>
        <p:spPr>
          <a:xfrm>
            <a:off x="6778487" y="3837643"/>
            <a:ext cx="725556"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1A001679-3194-4518-ADD5-327D1A4E7082}"/>
              </a:ext>
            </a:extLst>
          </p:cNvPr>
          <p:cNvSpPr/>
          <p:nvPr/>
        </p:nvSpPr>
        <p:spPr>
          <a:xfrm>
            <a:off x="6778487" y="4391410"/>
            <a:ext cx="725556"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790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24" y="826795"/>
            <a:ext cx="8184776" cy="4265158"/>
          </a:xfrm>
        </p:spPr>
        <p:txBody>
          <a:bodyPr>
            <a:noAutofit/>
          </a:bodyPr>
          <a:lstStyle/>
          <a:p>
            <a:endParaRPr lang="en-US" sz="2400" dirty="0">
              <a:latin typeface="Cambria" pitchFamily="18" charset="0"/>
            </a:endParaRPr>
          </a:p>
          <a:p>
            <a:endParaRPr lang="en-US" sz="2400" dirty="0">
              <a:latin typeface="Cambria" pitchFamily="18" charset="0"/>
            </a:endParaRPr>
          </a:p>
        </p:txBody>
      </p:sp>
      <p:sp>
        <p:nvSpPr>
          <p:cNvPr id="2" name="Arrow: Right 1">
            <a:extLst>
              <a:ext uri="{FF2B5EF4-FFF2-40B4-BE49-F238E27FC236}">
                <a16:creationId xmlns:a16="http://schemas.microsoft.com/office/drawing/2014/main" id="{C7165A20-EDE8-48CF-B077-C76A86A3A970}"/>
              </a:ext>
            </a:extLst>
          </p:cNvPr>
          <p:cNvSpPr/>
          <p:nvPr/>
        </p:nvSpPr>
        <p:spPr>
          <a:xfrm>
            <a:off x="982133" y="1395307"/>
            <a:ext cx="58928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7BB96FEC-5A65-4E67-AD8B-E90AB63552FC}"/>
              </a:ext>
            </a:extLst>
          </p:cNvPr>
          <p:cNvSpPr/>
          <p:nvPr/>
        </p:nvSpPr>
        <p:spPr>
          <a:xfrm>
            <a:off x="982133" y="2371915"/>
            <a:ext cx="58928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4618F30E-ED41-49A1-A9A3-5ECE59A7F8F7}"/>
              </a:ext>
            </a:extLst>
          </p:cNvPr>
          <p:cNvSpPr/>
          <p:nvPr/>
        </p:nvSpPr>
        <p:spPr>
          <a:xfrm>
            <a:off x="1020656" y="3314699"/>
            <a:ext cx="58928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D81C31F7-A11A-4B83-B2FB-60065474A029}"/>
              </a:ext>
            </a:extLst>
          </p:cNvPr>
          <p:cNvSpPr/>
          <p:nvPr/>
        </p:nvSpPr>
        <p:spPr>
          <a:xfrm>
            <a:off x="982133" y="4502624"/>
            <a:ext cx="58928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8FF8BE51-C3B0-9B4F-9A06-4F809A9A7941}" type="slidenum">
              <a:rPr lang="en-US" smtClean="0"/>
              <a:pPr/>
              <a:t>5</a:t>
            </a:fld>
            <a:endParaRPr lang="en-US"/>
          </a:p>
        </p:txBody>
      </p:sp>
      <p:pic>
        <p:nvPicPr>
          <p:cNvPr id="8" name="Picture 7">
            <a:extLst>
              <a:ext uri="{FF2B5EF4-FFF2-40B4-BE49-F238E27FC236}">
                <a16:creationId xmlns:a16="http://schemas.microsoft.com/office/drawing/2014/main" id="{FB614A77-C49A-4FB1-88E4-325BD8A6EE5E}"/>
              </a:ext>
            </a:extLst>
          </p:cNvPr>
          <p:cNvPicPr>
            <a:picLocks noChangeAspect="1"/>
          </p:cNvPicPr>
          <p:nvPr/>
        </p:nvPicPr>
        <p:blipFill>
          <a:blip r:embed="rId3"/>
          <a:stretch>
            <a:fillRect/>
          </a:stretch>
        </p:blipFill>
        <p:spPr>
          <a:xfrm>
            <a:off x="1766059" y="0"/>
            <a:ext cx="5455313" cy="6400800"/>
          </a:xfrm>
          <a:prstGeom prst="rect">
            <a:avLst/>
          </a:prstGeom>
        </p:spPr>
      </p:pic>
    </p:spTree>
    <p:extLst>
      <p:ext uri="{BB962C8B-B14F-4D97-AF65-F5344CB8AC3E}">
        <p14:creationId xmlns:p14="http://schemas.microsoft.com/office/powerpoint/2010/main" val="264910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8FF8BE51-C3B0-9B4F-9A06-4F809A9A7941}" type="slidenum">
              <a:rPr lang="en-US" smtClean="0"/>
              <a:pPr/>
              <a:t>6</a:t>
            </a:fld>
            <a:endParaRPr lang="en-US"/>
          </a:p>
        </p:txBody>
      </p:sp>
      <p:grpSp>
        <p:nvGrpSpPr>
          <p:cNvPr id="8" name="Group 7">
            <a:extLst>
              <a:ext uri="{FF2B5EF4-FFF2-40B4-BE49-F238E27FC236}">
                <a16:creationId xmlns:a16="http://schemas.microsoft.com/office/drawing/2014/main" id="{77ED4453-105D-4A70-95F9-A6F8795878D4}"/>
              </a:ext>
            </a:extLst>
          </p:cNvPr>
          <p:cNvGrpSpPr/>
          <p:nvPr/>
        </p:nvGrpSpPr>
        <p:grpSpPr>
          <a:xfrm>
            <a:off x="1218359" y="1192306"/>
            <a:ext cx="6886575" cy="3236258"/>
            <a:chOff x="1218359" y="1192306"/>
            <a:chExt cx="6886575" cy="3236258"/>
          </a:xfrm>
        </p:grpSpPr>
        <p:pic>
          <p:nvPicPr>
            <p:cNvPr id="5" name="Picture 4">
              <a:extLst>
                <a:ext uri="{FF2B5EF4-FFF2-40B4-BE49-F238E27FC236}">
                  <a16:creationId xmlns:a16="http://schemas.microsoft.com/office/drawing/2014/main" id="{A54CF396-FF25-4153-B2EE-B42DA0C34639}"/>
                </a:ext>
              </a:extLst>
            </p:cNvPr>
            <p:cNvPicPr>
              <a:picLocks noChangeAspect="1"/>
            </p:cNvPicPr>
            <p:nvPr/>
          </p:nvPicPr>
          <p:blipFill>
            <a:blip r:embed="rId3"/>
            <a:stretch>
              <a:fillRect/>
            </a:stretch>
          </p:blipFill>
          <p:spPr>
            <a:xfrm>
              <a:off x="1218359" y="1192306"/>
              <a:ext cx="6886575" cy="3200400"/>
            </a:xfrm>
            <a:prstGeom prst="rect">
              <a:avLst/>
            </a:prstGeom>
          </p:spPr>
        </p:pic>
        <p:sp>
          <p:nvSpPr>
            <p:cNvPr id="6" name="Rectangle 5">
              <a:extLst>
                <a:ext uri="{FF2B5EF4-FFF2-40B4-BE49-F238E27FC236}">
                  <a16:creationId xmlns:a16="http://schemas.microsoft.com/office/drawing/2014/main" id="{88D45646-52A0-44FB-9F3F-5182863305CB}"/>
                </a:ext>
              </a:extLst>
            </p:cNvPr>
            <p:cNvSpPr/>
            <p:nvPr/>
          </p:nvSpPr>
          <p:spPr>
            <a:xfrm>
              <a:off x="1218359" y="1640541"/>
              <a:ext cx="278748" cy="2788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56887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3581400" y="177752"/>
            <a:ext cx="5034886" cy="6413547"/>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895350" y="270301"/>
            <a:ext cx="2286000" cy="1200329"/>
          </a:xfrm>
          <a:prstGeom prst="rect">
            <a:avLst/>
          </a:prstGeom>
        </p:spPr>
        <p:txBody>
          <a:bodyPr wrap="square">
            <a:spAutoFit/>
          </a:bodyPr>
          <a:lstStyle/>
          <a:p>
            <a:r>
              <a:rPr lang="en-US" b="1" dirty="0"/>
              <a:t>Example of a</a:t>
            </a:r>
            <a:br>
              <a:rPr lang="en-US" b="1" dirty="0"/>
            </a:br>
            <a:r>
              <a:rPr lang="en-US" b="1" dirty="0"/>
              <a:t>Performance Checklist</a:t>
            </a:r>
            <a:endParaRPr lang="en-US" dirty="0"/>
          </a:p>
        </p:txBody>
      </p:sp>
      <p:pic>
        <p:nvPicPr>
          <p:cNvPr id="4" name="Picture 3" title="Artwork: Checklist"/>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82075" y="1543049"/>
            <a:ext cx="1293569" cy="1885951"/>
          </a:xfrm>
          <a:prstGeom prst="rect">
            <a:avLst/>
          </a:prstGeom>
        </p:spPr>
      </p:pic>
      <p:sp>
        <p:nvSpPr>
          <p:cNvPr id="3" name="Rectangle 2"/>
          <p:cNvSpPr/>
          <p:nvPr/>
        </p:nvSpPr>
        <p:spPr>
          <a:xfrm>
            <a:off x="662504" y="3638550"/>
            <a:ext cx="2332710" cy="2308324"/>
          </a:xfrm>
          <a:prstGeom prst="rect">
            <a:avLst/>
          </a:prstGeom>
        </p:spPr>
        <p:txBody>
          <a:bodyPr wrap="square">
            <a:spAutoFit/>
          </a:bodyPr>
          <a:lstStyle/>
          <a:p>
            <a:pPr algn="ctr"/>
            <a:r>
              <a:rPr lang="en-US" dirty="0">
                <a:latin typeface="Arial" pitchFamily="34" charset="0"/>
                <a:cs typeface="Arial" pitchFamily="34" charset="0"/>
              </a:rPr>
              <a:t>Each checklist is formatted in the same way for consistency across topic areas</a:t>
            </a:r>
          </a:p>
        </p:txBody>
      </p:sp>
      <p:sp>
        <p:nvSpPr>
          <p:cNvPr id="5" name="Slide Number Placeholder 4"/>
          <p:cNvSpPr>
            <a:spLocks noGrp="1"/>
          </p:cNvSpPr>
          <p:nvPr>
            <p:ph type="sldNum" sz="quarter" idx="4"/>
          </p:nvPr>
        </p:nvSpPr>
        <p:spPr/>
        <p:txBody>
          <a:bodyPr/>
          <a:lstStyle/>
          <a:p>
            <a:fld id="{8FF8BE51-C3B0-9B4F-9A06-4F809A9A7941}" type="slidenum">
              <a:rPr lang="en-US" smtClean="0"/>
              <a:pPr/>
              <a:t>7</a:t>
            </a:fld>
            <a:endParaRPr lang="en-US"/>
          </a:p>
        </p:txBody>
      </p:sp>
    </p:spTree>
    <p:extLst>
      <p:ext uri="{BB962C8B-B14F-4D97-AF65-F5344CB8AC3E}">
        <p14:creationId xmlns:p14="http://schemas.microsoft.com/office/powerpoint/2010/main" val="1650157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1317" y="1352550"/>
            <a:ext cx="8903227" cy="31320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2643941" y="588318"/>
            <a:ext cx="3094117" cy="461665"/>
          </a:xfrm>
          <a:prstGeom prst="rect">
            <a:avLst/>
          </a:prstGeom>
        </p:spPr>
        <p:txBody>
          <a:bodyPr wrap="none">
            <a:spAutoFit/>
          </a:bodyPr>
          <a:lstStyle/>
          <a:p>
            <a:pPr lvl="0" algn="ctr">
              <a:defRPr/>
            </a:pPr>
            <a:r>
              <a:rPr lang="en-US" dirty="0">
                <a:latin typeface="Arial" pitchFamily="34" charset="0"/>
                <a:cs typeface="Arial" pitchFamily="34" charset="0"/>
              </a:rPr>
              <a:t>Checklist Instructions</a:t>
            </a:r>
          </a:p>
        </p:txBody>
      </p:sp>
      <p:sp>
        <p:nvSpPr>
          <p:cNvPr id="3" name="Slide Number Placeholder 2"/>
          <p:cNvSpPr>
            <a:spLocks noGrp="1"/>
          </p:cNvSpPr>
          <p:nvPr>
            <p:ph type="sldNum" sz="quarter" idx="4"/>
          </p:nvPr>
        </p:nvSpPr>
        <p:spPr/>
        <p:txBody>
          <a:bodyPr/>
          <a:lstStyle/>
          <a:p>
            <a:fld id="{8FF8BE51-C3B0-9B4F-9A06-4F809A9A7941}" type="slidenum">
              <a:rPr lang="en-US" smtClean="0"/>
              <a:pPr/>
              <a:t>8</a:t>
            </a:fld>
            <a:endParaRPr lang="en-US"/>
          </a:p>
        </p:txBody>
      </p:sp>
    </p:spTree>
    <p:extLst>
      <p:ext uri="{BB962C8B-B14F-4D97-AF65-F5344CB8AC3E}">
        <p14:creationId xmlns:p14="http://schemas.microsoft.com/office/powerpoint/2010/main" val="3098373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1600199" y="138370"/>
            <a:ext cx="6153151" cy="6585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Arrow: Right 7">
            <a:extLst>
              <a:ext uri="{FF2B5EF4-FFF2-40B4-BE49-F238E27FC236}">
                <a16:creationId xmlns:a16="http://schemas.microsoft.com/office/drawing/2014/main" id="{05E37EB3-FDAB-4630-BE03-5485490CFA59}"/>
              </a:ext>
            </a:extLst>
          </p:cNvPr>
          <p:cNvSpPr/>
          <p:nvPr/>
        </p:nvSpPr>
        <p:spPr>
          <a:xfrm rot="8690937">
            <a:off x="7807486" y="5268317"/>
            <a:ext cx="975890" cy="340823"/>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 name="Arrow: Right 7">
            <a:extLst>
              <a:ext uri="{FF2B5EF4-FFF2-40B4-BE49-F238E27FC236}">
                <a16:creationId xmlns:a16="http://schemas.microsoft.com/office/drawing/2014/main" id="{05E37EB3-FDAB-4630-BE03-5485490CFA59}"/>
              </a:ext>
            </a:extLst>
          </p:cNvPr>
          <p:cNvSpPr/>
          <p:nvPr/>
        </p:nvSpPr>
        <p:spPr>
          <a:xfrm>
            <a:off x="506995" y="259329"/>
            <a:ext cx="975890" cy="340823"/>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 name="Arrow: Right 7">
            <a:extLst>
              <a:ext uri="{FF2B5EF4-FFF2-40B4-BE49-F238E27FC236}">
                <a16:creationId xmlns:a16="http://schemas.microsoft.com/office/drawing/2014/main" id="{05E37EB3-FDAB-4630-BE03-5485490CFA59}"/>
              </a:ext>
            </a:extLst>
          </p:cNvPr>
          <p:cNvSpPr/>
          <p:nvPr/>
        </p:nvSpPr>
        <p:spPr>
          <a:xfrm rot="10800000">
            <a:off x="7816615" y="286819"/>
            <a:ext cx="975890" cy="340823"/>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Slide Number Placeholder 1"/>
          <p:cNvSpPr>
            <a:spLocks noGrp="1"/>
          </p:cNvSpPr>
          <p:nvPr>
            <p:ph type="sldNum" sz="quarter" idx="4"/>
          </p:nvPr>
        </p:nvSpPr>
        <p:spPr/>
        <p:txBody>
          <a:bodyPr/>
          <a:lstStyle/>
          <a:p>
            <a:fld id="{8FF8BE51-C3B0-9B4F-9A06-4F809A9A7941}" type="slidenum">
              <a:rPr lang="en-US" smtClean="0"/>
              <a:pPr/>
              <a:t>9</a:t>
            </a:fld>
            <a:endParaRPr lang="en-US"/>
          </a:p>
        </p:txBody>
      </p:sp>
    </p:spTree>
    <p:extLst>
      <p:ext uri="{BB962C8B-B14F-4D97-AF65-F5344CB8AC3E}">
        <p14:creationId xmlns:p14="http://schemas.microsoft.com/office/powerpoint/2010/main" val="250577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Developing &amp;#x0D;&amp;#x0A;High-Quality, &amp;#x0D;&amp;#x0A;Functional &amp;#x0D;&amp;#x0A;IFSP Outcomes &amp;#x0D;&amp;#x0A;and IEP Goals&amp;quot;&quot;/&gt;&lt;property id=&quot;20307&quot; value=&quot;466&quot;/&gt;&lt;/object&gt;&lt;object type=&quot;3&quot; unique_id=&quot;10005&quot;&gt;&lt;property id=&quot;20148&quot; value=&quot;5&quot;/&gt;&lt;property id=&quot;20300&quot; value=&quot;Slide 3 - &amp;quot;Session Purpose&amp;quot;&quot;/&gt;&lt;property id=&quot;20307&quot; value=&quot;467&quot;/&gt;&lt;/object&gt;&lt;object type=&quot;3&quot; unique_id=&quot;10006&quot;&gt;&lt;property id=&quot;20148&quot; value=&quot;5&quot;/&gt;&lt;property id=&quot;20300&quot; value=&quot;Slide 4 - &amp;quot;Session Outline&amp;quot;&quot;/&gt;&lt;property id=&quot;20307&quot; value=&quot;303&quot;/&gt;&lt;/object&gt;&lt;object type=&quot;3&quot; unique_id=&quot;10021&quot;&gt;&lt;property id=&quot;20148&quot; value=&quot;5&quot;/&gt;&lt;property id=&quot;20300&quot; value=&quot;Slide 48 - &amp;quot;Linking Information Gathering &amp;#x0D;&amp;#x0A;to IFSP Outcomes / IEP Goals&amp;quot;&quot;/&gt;&lt;property id=&quot;20307&quot; value=&quot;371&quot;/&gt;&lt;/object&gt;&lt;object type=&quot;3&quot; unique_id=&quot;10022&quot;&gt;&lt;property id=&quot;20148&quot; value=&quot;5&quot;/&gt;&lt;property id=&quot;20300&quot; value=&quot;Slide 49 - &amp;quot;Key Steps: IFSP/IEP Process &amp;quot;&quot;/&gt;&lt;property id=&quot;20307&quot; value=&quot;333&quot;/&gt;&lt;/object&gt;&lt;object type=&quot;3&quot; unique_id=&quot;10023&quot;&gt;&lt;property id=&quot;20148&quot; value=&quot;5&quot;/&gt;&lt;property id=&quot;20300&quot; value=&quot;Slide 50 - &amp;quot;Using Information              &amp;#x0D;&amp;#x0A;       within the IFSP/IEP Process&amp;quot;&quot;/&gt;&lt;property id=&quot;20307&quot; value=&quot;436&quot;/&gt;&lt;/object&gt;&lt;object type=&quot;3&quot; unique_id=&quot;10024&quot;&gt;&lt;property id=&quot;20148&quot; value=&quot;5&quot;/&gt;&lt;property id=&quot;20300&quot; value=&quot;Slide 54 - &amp;quot;Video&amp;#x0D;&amp;#x0A;“Nolan”&amp;quot;&quot;/&gt;&lt;property id=&quot;20307&quot; value=&quot;416&quot;/&gt;&lt;/object&gt;&lt;object type=&quot;3&quot; unique_id=&quot;11040&quot;&gt;&lt;property id=&quot;20148&quot; value=&quot;5&quot;/&gt;&lt;property id=&quot;20300&quot; value=&quot;Slide 18 - &amp;quot;Goals of Early Intervention and Early Childhood Special Education&amp;quot;&quot;/&gt;&lt;property id=&quot;20307&quot; value=&quot;507&quot;/&gt;&lt;/object&gt;&lt;object type=&quot;3&quot; unique_id=&quot;11042&quot;&gt;&lt;property id=&quot;20148&quot; value=&quot;5&quot;/&gt;&lt;property id=&quot;20300&quot; value=&quot;Slide 21 - &amp;quot;3 Global Child Outcomes &amp;quot;&quot;/&gt;&lt;property id=&quot;20307&quot; value=&quot;509&quot;/&gt;&lt;/object&gt;&lt;object type=&quot;3&quot; unique_id=&quot;11043&quot;&gt;&lt;property id=&quot;20148&quot; value=&quot;5&quot;/&gt;&lt;property id=&quot;20300&quot; value=&quot;Slide 26 - &amp;quot; Family Outcomes&amp;quot;&quot;/&gt;&lt;property id=&quot;20307&quot; value=&quot;508&quot;/&gt;&lt;/object&gt;&lt;object type=&quot;3&quot; unique_id=&quot;11044&quot;&gt;&lt;property id=&quot;20148&quot; value=&quot;5&quot;/&gt;&lt;property id=&quot;20300&quot; value=&quot;Slide 27 - &amp;quot;Integrating Outcome Measurement&amp;#x0D;&amp;#x0A;into IFSP/IEP Process&amp;quot;&quot;/&gt;&lt;property id=&quot;20307&quot; value=&quot;514&quot;/&gt;&lt;/object&gt;&lt;object type=&quot;3&quot; unique_id=&quot;11045&quot;&gt;&lt;property id=&quot;20148&quot; value=&quot;5&quot;/&gt;&lt;property id=&quot;20300&quot; value=&quot;Slide 28 - &amp;quot;Making the Connection:&amp;#x0D;&amp;#x0A;Using Functional Assessment&amp;quot;&quot;/&gt;&lt;property id=&quot;20307&quot; value=&quot;513&quot;/&gt;&lt;/object&gt;&lt;object type=&quot;3&quot; unique_id=&quot;11046&quot;&gt;&lt;property id=&quot;20148&quot; value=&quot;5&quot;/&gt;&lt;property id=&quot;20300&quot; value=&quot;Slide 29 - &amp;quot;The Right People, the Right Situation,&amp;#x0D;&amp;#x0A;the Right Time&amp;quot;&quot;/&gt;&lt;property id=&quot;20307&quot; value=&quot;515&quot;/&gt;&lt;/object&gt;&lt;object type=&quot;3&quot; unique_id=&quot;11295&quot;&gt;&lt;property id=&quot;20148&quot; value=&quot;5&quot;/&gt;&lt;property id=&quot;20300&quot; value=&quot;Slide 51 - &amp;quot;Integrating Outcomes Measurement&amp;#x0D;&amp;#x0A;into IFSP/IEP Process&amp;quot;&quot;/&gt;&lt;property id=&quot;20307&quot; value=&quot;516&quot;/&gt;&lt;/object&gt;&lt;object type=&quot;3&quot; unique_id=&quot;11296&quot;&gt;&lt;property id=&quot;20148&quot; value=&quot;5&quot;/&gt;&lt;property id=&quot;20300&quot; value=&quot;Slide 52 - &amp;quot;Additional Benefits&amp;#x0D;&amp;#x0A;of an Integrated Process&amp;quot;&quot;/&gt;&lt;property id=&quot;20307&quot; value=&quot;517&quot;/&gt;&lt;/object&gt;&lt;object type=&quot;3&quot; unique_id=&quot;11297&quot;&gt;&lt;property id=&quot;20148&quot; value=&quot;5&quot;/&gt;&lt;property id=&quot;20300&quot; value=&quot;Slide 20 - &amp;quot;Goal of Preschool Special Education&amp;quot;&quot;/&gt;&lt;property id=&quot;20307&quot; value=&quot;518&quot;/&gt;&lt;/object&gt;&lt;object type=&quot;3&quot; unique_id=&quot;11636&quot;&gt;&lt;property id=&quot;20148&quot; value=&quot;5&quot;/&gt;&lt;property id=&quot;20300&quot; value=&quot;Slide 2 - &amp;quot;Authors&amp;quot;&quot;/&gt;&lt;property id=&quot;20307&quot; value=&quot;523&quot;/&gt;&lt;/object&gt;&lt;object type=&quot;3&quot; unique_id=&quot;13203&quot;&gt;&lt;property id=&quot;20148&quot; value=&quot;5&quot;/&gt;&lt;property id=&quot;20300&quot; value=&quot;Slide 5 - &amp;quot;SECTION 1&amp;#x0D;&amp;#x0A;___________________________________________________________&amp;#x0D;&amp;#x0A;&amp;#x0D;&amp;#x0A;Setting the Context&amp;quot;&quot;/&gt;&lt;property id=&quot;20307&quot; value=&quot;528&quot;/&gt;&lt;/object&gt;&lt;object type=&quot;3&quot; unique_id=&quot;13204&quot;&gt;&lt;property id=&quot;20148&quot; value=&quot;5&quot;/&gt;&lt;property id=&quot;20300&quot; value=&quot;Slide 6 - &amp;quot;How Children Learn&amp;quot;&quot;/&gt;&lt;property id=&quot;20307&quot; value=&quot;529&quot;/&gt;&lt;/object&gt;&lt;object type=&quot;3&quot; unique_id=&quot;13205&quot;&gt;&lt;property id=&quot;20148&quot; value=&quot;5&quot;/&gt;&lt;property id=&quot;20300&quot; value=&quot;Slide 7 - &amp;quot;Context for Learning: &amp;#x0D;&amp;#x0A;Child Interest and Competence &amp;quot;&quot;/&gt;&lt;property id=&quot;20307&quot; value=&quot;530&quot;/&gt;&lt;/object&gt;&lt;object type=&quot;3&quot; unique_id=&quot;13206&quot;&gt;&lt;property id=&quot;20148&quot; value=&quot;5&quot;/&gt;&lt;property id=&quot;20300&quot; value=&quot;Slide 8 - &amp;quot;Interest-based Learning&amp;quot;&quot;/&gt;&lt;property id=&quot;20307&quot; value=&quot;531&quot;/&gt;&lt;/object&gt;&lt;object type=&quot;3&quot; unique_id=&quot;13208&quot;&gt;&lt;property id=&quot;20148&quot; value=&quot;5&quot;/&gt;&lt;property id=&quot;20300&quot; value=&quot;Slide 13 - &amp;quot;Mastery  &amp;quot;&quot;/&gt;&lt;property id=&quot;20307&quot; value=&quot;533&quot;/&gt;&lt;/object&gt;&lt;object type=&quot;3&quot; unique_id=&quot;13209&quot;&gt;&lt;property id=&quot;20148&quot; value=&quot;5&quot;/&gt;&lt;property id=&quot;20300&quot; value=&quot;Slide 12 - &amp;quot;Children Learn through&amp;#x0D;&amp;#x0A;Incredible Amounts of Practice!&amp;quot;&quot;/&gt;&lt;property id=&quot;20307&quot; value=&quot;534&quot;/&gt;&lt;/object&gt;&lt;object type=&quot;3&quot; unique_id=&quot;13211&quot;&gt;&lt;property id=&quot;20148&quot; value=&quot;5&quot;/&gt;&lt;property id=&quot;20300&quot; value=&quot;Slide 11 - &amp;quot;Practice for Children with Disabilities&amp;quot;&quot;/&gt;&lt;property id=&quot;20307&quot; value=&quot;536&quot;/&gt;&lt;/object&gt;&lt;object type=&quot;3&quot; unique_id=&quot;13303&quot;&gt;&lt;property id=&quot;20148&quot; value=&quot;5&quot;/&gt;&lt;property id=&quot;20300&quot; value=&quot;Slide 31 - &amp;quot;What is Functional Assessment?&amp;quot;&quot;/&gt;&lt;property id=&quot;20307&quot; value=&quot;538&quot;/&gt;&lt;/object&gt;&lt;object type=&quot;3&quot; unique_id=&quot;13304&quot;&gt;&lt;property id=&quot;20148&quot; value=&quot;5&quot;/&gt;&lt;property id=&quot;20300&quot; value=&quot;Slide 32 - &amp;quot;Functional Assessment is…&amp;quot;&quot;/&gt;&lt;property id=&quot;20307&quot; value=&quot;539&quot;/&gt;&lt;/object&gt;&lt;object type=&quot;3&quot; unique_id=&quot;13306&quot;&gt;&lt;property id=&quot;20148&quot; value=&quot;5&quot;/&gt;&lt;property id=&quot;20300&quot; value=&quot;Slide 34 - &amp;quot;Functional Assessment is Authentic&amp;quot;&quot;/&gt;&lt;property id=&quot;20307&quot; value=&quot;541&quot;/&gt;&lt;/object&gt;&lt;object type=&quot;3&quot; unique_id=&quot;13307&quot;&gt;&lt;property id=&quot;20148&quot; value=&quot;5&quot;/&gt;&lt;property id=&quot;20300&quot; value=&quot;Slide 35 - &amp;quot;Conventional Assessment&amp;quot;&quot;/&gt;&lt;property id=&quot;20307&quot; value=&quot;542&quot;/&gt;&lt;/object&gt;&lt;object type=&quot;3&quot; unique_id=&quot;13308&quot;&gt;&lt;property id=&quot;20148&quot; value=&quot;5&quot;/&gt;&lt;property id=&quot;20300&quot; value=&quot;Slide 37 - &amp;quot;Why is Functional Fundamental? &amp;quot;&quot;/&gt;&lt;property id=&quot;20307&quot; value=&quot;543&quot;/&gt;&lt;/object&gt;&lt;object type=&quot;3&quot; unique_id=&quot;13309&quot;&gt;&lt;property id=&quot;20148&quot; value=&quot;5&quot;/&gt;&lt;property id=&quot;20300&quot; value=&quot;Slide 38 - &amp;quot;Who Does Functional Assessment?&amp;quot;&quot;/&gt;&lt;property id=&quot;20307&quot; value=&quot;544&quot;/&gt;&lt;/object&gt;&lt;object type=&quot;3&quot; unique_id=&quot;13310&quot;&gt;&lt;property id=&quot;20148&quot; value=&quot;5&quot;/&gt;&lt;property id=&quot;20300&quot; value=&quot;Slide 39 - &amp;quot;When is Functional Assessment Done?&amp;quot;&quot;/&gt;&lt;property id=&quot;20307&quot; value=&quot;545&quot;/&gt;&lt;/object&gt;&lt;object type=&quot;3&quot; unique_id=&quot;13311&quot;&gt;&lt;property id=&quot;20148&quot; value=&quot;5&quot;/&gt;&lt;property id=&quot;20300&quot; value=&quot;Slide 40 - &amp;quot;How is Functional Assessment Done?&amp;quot;&quot;/&gt;&lt;property id=&quot;20307&quot; value=&quot;546&quot;/&gt;&lt;/object&gt;&lt;object type=&quot;3&quot; unique_id=&quot;13312&quot;&gt;&lt;property id=&quot;20148&quot; value=&quot;5&quot;/&gt;&lt;property id=&quot;20300&quot; value=&quot;Slide 41 - &amp;quot;Involving Families…&amp;quot;&quot;/&gt;&lt;property id=&quot;20307&quot; value=&quot;547&quot;/&gt;&lt;/object&gt;&lt;object type=&quot;3&quot; unique_id=&quot;13313&quot;&gt;&lt;property id=&quot;20148&quot; value=&quot;5&quot;/&gt;&lt;property id=&quot;20300&quot; value=&quot;Slide 42 - &amp;quot;Questions Related to &amp;#x0D;&amp;#x0A;Everyday Activities and Routines&amp;quot;&quot;/&gt;&lt;property id=&quot;20307&quot; value=&quot;548&quot;/&gt;&lt;/object&gt;&lt;object type=&quot;3&quot; unique_id=&quot;13314&quot;&gt;&lt;property id=&quot;20148&quot; value=&quot;5&quot;/&gt;&lt;property id=&quot;20300&quot; value=&quot;Slide 43 - &amp;quot;Questions Related to &amp;#x0D;&amp;#x0A;Everyday Activities and Routines&amp;#x0D;&amp;#x0A;&amp;quot;&quot;/&gt;&lt;property id=&quot;20307&quot; value=&quot;549&quot;/&gt;&lt;/object&gt;&lt;object type=&quot;3&quot; unique_id=&quot;13316&quot;&gt;&lt;property id=&quot;20148&quot; value=&quot;5&quot;/&gt;&lt;property id=&quot;20300&quot; value=&quot;Slide 45 - &amp;quot;Where is Functional Assessment Done?&amp;quot;&quot;/&gt;&lt;property id=&quot;20307&quot; value=&quot;551&quot;/&gt;&lt;/object&gt;&lt;object type=&quot;3&quot; unique_id=&quot;13317&quot;&gt;&lt;property id=&quot;20148&quot; value=&quot;5&quot;/&gt;&lt;property id=&quot;20300&quot; value=&quot;Slide 46 - &amp;quot;Table Talk Activity&amp;#x0D;&amp;#x0A;Authentic Assessment&amp;quot;&quot;/&gt;&lt;property id=&quot;20307&quot; value=&quot;552&quot;/&gt;&lt;/object&gt;&lt;object type=&quot;3&quot; unique_id=&quot;13319&quot;&gt;&lt;property id=&quot;20148&quot; value=&quot;5&quot;/&gt;&lt;property id=&quot;20300&quot; value=&quot;Slide 57 - &amp;quot;Using Information to Develop Outcomes/Goals&amp;quot;&quot;/&gt;&lt;property id=&quot;20307&quot; value=&quot;554&quot;/&gt;&lt;/object&gt;&lt;object type=&quot;3&quot; unique_id=&quot;13321&quot;&gt;&lt;property id=&quot;20148&quot; value=&quot;5&quot;/&gt;&lt;property id=&quot;20300&quot; value=&quot;Slide 58 - &amp;quot;Relationship of Outcomes/Goals&amp;#x0D;&amp;#x0A;to Placement and Services &amp;quot;&quot;/&gt;&lt;property id=&quot;20307&quot; value=&quot;556&quot;/&gt;&lt;/object&gt;&lt;object type=&quot;3&quot; unique_id=&quot;13322&quot;&gt;&lt;property id=&quot;20148&quot; value=&quot;5&quot;/&gt;&lt;property id=&quot;20300&quot; value=&quot;Slide 59 - &amp;quot;Requirements for IFSP Outcomes&amp;quot;&quot;/&gt;&lt;property id=&quot;20307&quot; value=&quot;557&quot;/&gt;&lt;/object&gt;&lt;object type=&quot;3&quot; unique_id=&quot;13323&quot;&gt;&lt;property id=&quot;20148&quot; value=&quot;5&quot;/&gt;&lt;property id=&quot;20300&quot; value=&quot;Slide 60 - &amp;quot;IFSP Outcomes&amp;quot;&quot;/&gt;&lt;property id=&quot;20307&quot; value=&quot;558&quot;/&gt;&lt;/object&gt;&lt;object type=&quot;3&quot; unique_id=&quot;13324&quot;&gt;&lt;property id=&quot;20148&quot; value=&quot;5&quot;/&gt;&lt;property id=&quot;20300&quot; value=&quot;Slide 63 - &amp;quot;Developing  IFSP Outcome Statements&amp;quot;&quot;/&gt;&lt;property id=&quot;20307&quot; value=&quot;559&quot;/&gt;&lt;/object&gt;&lt;object type=&quot;3&quot; unique_id=&quot;13325&quot;&gt;&lt;property id=&quot;20148&quot; value=&quot;5&quot;/&gt;&lt;property id=&quot;20300&quot; value=&quot;Slide 65 - &amp;quot;Developing Criteria, &amp;#x0D;&amp;#x0A;Procedures and Timelines&amp;quot;&quot;/&gt;&lt;property id=&quot;20307&quot; value=&quot;560&quot;/&gt;&lt;/object&gt;&lt;object type=&quot;3&quot; unique_id=&quot;13326&quot;&gt;&lt;property id=&quot;20148&quot; value=&quot;5&quot;/&gt;&lt;property id=&quot;20300&quot; value=&quot;Slide 67 - &amp;quot;High Quality, Functional&amp;#x0D;&amp;#x0A;IFSP Outcomes&amp;quot;&quot;/&gt;&lt;property id=&quot;20307&quot; value=&quot;561&quot;/&gt;&lt;/object&gt;&lt;object type=&quot;3&quot; unique_id=&quot;13327&quot;&gt;&lt;property id=&quot;20148&quot; value=&quot;5&quot;/&gt;&lt;property id=&quot;20300&quot; value=&quot;Slide 66 - &amp;quot;High-Quality, Functional &amp;#x0D;&amp;#x0A;IFSP Outcomes&amp;quot;&quot;/&gt;&lt;property id=&quot;20307&quot; value=&quot;562&quot;/&gt;&lt;/object&gt;&lt;object type=&quot;3&quot; unique_id=&quot;13328&quot;&gt;&lt;property id=&quot;20148&quot; value=&quot;5&quot;/&gt;&lt;property id=&quot;20300&quot; value=&quot;Slide 68 - &amp;quot;Developing Child Outcomes&amp;quot;&quot;/&gt;&lt;property id=&quot;20307&quot; value=&quot;563&quot;/&gt;&lt;/object&gt;&lt;object type=&quot;3&quot; unique_id=&quot;13329&quot;&gt;&lt;property id=&quot;20148&quot; value=&quot;5&quot;/&gt;&lt;property id=&quot;20300&quot; value=&quot;Slide 69 - &amp;quot;Child Outcome:  Example&amp;quot;&quot;/&gt;&lt;property id=&quot;20307&quot; value=&quot;564&quot;/&gt;&lt;/object&gt;&lt;object type=&quot;3&quot; unique_id=&quot;13330&quot;&gt;&lt;property id=&quot;20148&quot; value=&quot;5&quot;/&gt;&lt;property id=&quot;20300&quot; value=&quot;Slide 70 - &amp;quot;Developing Family Outcomes&amp;quot;&quot;/&gt;&lt;property id=&quot;20307&quot; value=&quot;565&quot;/&gt;&lt;/object&gt;&lt;object type=&quot;3&quot; unique_id=&quot;13512&quot;&gt;&lt;property id=&quot;20148&quot; value=&quot;5&quot;/&gt;&lt;property id=&quot;20300&quot; value=&quot;Slide 72 - &amp;quot;The IEP:  IDEA Requirements&amp;#x0D;&amp;#x0A;&amp;quot;&quot;/&gt;&lt;property id=&quot;20307&quot; value=&quot;567&quot;/&gt;&lt;/object&gt;&lt;object type=&quot;3&quot; unique_id=&quot;13516&quot;&gt;&lt;property id=&quot;20148&quot; value=&quot;5&quot;/&gt;&lt;property id=&quot;20300&quot; value=&quot;Slide 79 - &amp;quot;IEP Goals&amp;quot;&quot;/&gt;&lt;property id=&quot;20307&quot; value=&quot;571&quot;/&gt;&lt;/object&gt;&lt;object type=&quot;3&quot; unique_id=&quot;13517&quot;&gt;&lt;property id=&quot;20148&quot; value=&quot;5&quot;/&gt;&lt;property id=&quot;20300&quot; value=&quot;Slide 80 - &amp;quot;High-Quality, Functional IEP Goals&amp;quot;&quot;/&gt;&lt;property id=&quot;20307&quot; value=&quot;572&quot;/&gt;&lt;/object&gt;&lt;object type=&quot;3&quot; unique_id=&quot;13518&quot;&gt;&lt;property id=&quot;20148&quot; value=&quot;5&quot;/&gt;&lt;property id=&quot;20300&quot; value=&quot;Slide 82 - &amp;quot;Developing IEP Goals&amp;quot;&quot;/&gt;&lt;property id=&quot;20307&quot; value=&quot;573&quot;/&gt;&lt;/object&gt;&lt;object type=&quot;3&quot; unique_id=&quot;13523&quot;&gt;&lt;property id=&quot;20148&quot; value=&quot;5&quot;/&gt;&lt;property id=&quot;20300&quot; value=&quot;Slide 85 - &amp;quot;Rating&amp;#x0D;&amp;#x0A;IFSP Outcomes&amp;#x0D;&amp;#x0A;and IEP Goals&amp;quot;&quot;/&gt;&lt;property id=&quot;20307&quot; value=&quot;578&quot;/&gt;&lt;/object&gt;&lt;object type=&quot;3&quot; unique_id=&quot;13528&quot;&gt;&lt;property id=&quot;20148&quot; value=&quot;5&quot;/&gt;&lt;property id=&quot;20300&quot; value=&quot;Slide 103 - &amp;quot;Application&amp;#x0D;&amp;#x0A;Kim’s Story&amp;quot;&quot;/&gt;&lt;property id=&quot;20307&quot; value=&quot;583&quot;/&gt;&lt;/object&gt;&lt;object type=&quot;3&quot; unique_id=&quot;13530&quot;&gt;&lt;property id=&quot;20148&quot; value=&quot;5&quot;/&gt;&lt;property id=&quot;20300&quot; value=&quot;Slide 104 - &amp;quot;Questions?&amp;quot;&quot;/&gt;&lt;property id=&quot;20307&quot; value=&quot;585&quot;/&gt;&lt;/object&gt;&lt;object type=&quot;3&quot; unique_id=&quot;13531&quot;&gt;&lt;property id=&quot;20148&quot; value=&quot;5&quot;/&gt;&lt;property id=&quot;20300&quot; value=&quot;Slide 105 - &amp;quot;Contact Information&amp;quot;&quot;/&gt;&lt;property id=&quot;20307&quot; value=&quot;586&quot;/&gt;&lt;/object&gt;&lt;object type=&quot;3&quot; unique_id=&quot;13772&quot;&gt;&lt;property id=&quot;20148&quot; value=&quot;5&quot;/&gt;&lt;property id=&quot;20300&quot; value=&quot;Slide 91 - &amp;quot;Enhancing Recognition &amp;#x0D;&amp;#x0A;of High-Quality, Functional IFSP Outcomes and IEP Goals&amp;quot;&quot;/&gt;&lt;property id=&quot;20307&quot; value=&quot;587&quot;/&gt;&lt;/object&gt;&lt;object type=&quot;3&quot; unique_id=&quot;14421&quot;&gt;&lt;property id=&quot;20148&quot; value=&quot;5&quot;/&gt;&lt;property id=&quot;20300&quot; value=&quot;Slide 14 - &amp;quot; Keys to Development&amp;quot;&quot;/&gt;&lt;property id=&quot;20307&quot; value=&quot;588&quot;/&gt;&lt;/object&gt;&lt;object type=&quot;3&quot; unique_id=&quot;14422&quot;&gt;&lt;property id=&quot;20148&quot; value=&quot;5&quot;/&gt;&lt;property id=&quot;20300&quot; value=&quot;Slide 15 - &amp;quot;Services Focus on Successful Participation&amp;quot;&quot;/&gt;&lt;property id=&quot;20307&quot; value=&quot;589&quot;/&gt;&lt;/object&gt;&lt;object type=&quot;3&quot; unique_id=&quot;14423&quot;&gt;&lt;property id=&quot;20148&quot; value=&quot;5&quot;/&gt;&lt;property id=&quot;20300&quot; value=&quot;Slide 16 - &amp;quot;Parents and Caregivers Influence Learning&amp;quot;&quot;/&gt;&lt;property id=&quot;20307&quot; value=&quot;590&quot;/&gt;&lt;/object&gt;&lt;object type=&quot;3&quot; unique_id=&quot;14424&quot;&gt;&lt;property id=&quot;20148&quot; value=&quot;5&quot;/&gt;&lt;property id=&quot;20300&quot; value=&quot;Slide 17 - &amp;quot; Supporting Parents and Caregivers&amp;quot;&quot;/&gt;&lt;property id=&quot;20307&quot; value=&quot;591&quot;/&gt;&lt;/object&gt;&lt;object type=&quot;3&quot; unique_id=&quot;14425&quot;&gt;&lt;property id=&quot;20148&quot; value=&quot;5&quot;/&gt;&lt;property id=&quot;20300&quot; value=&quot;Slide 92 - &amp;quot;Resources on IFSPs and IEPs&amp;quot;&quot;/&gt;&lt;property id=&quot;20307&quot; value=&quot;592&quot;/&gt;&lt;/object&gt;&lt;object type=&quot;3&quot; unique_id=&quot;14426&quot;&gt;&lt;property id=&quot;20148&quot; value=&quot;5&quot;/&gt;&lt;property id=&quot;20300&quot; value=&quot;Slide 95 - &amp;quot;Developing Strategies&amp;#x0D;&amp;#x0A;to Meet IFSP Outcomes&amp;quot;&quot;/&gt;&lt;property id=&quot;20307&quot; value=&quot;593&quot;/&gt;&lt;/object&gt;&lt;object type=&quot;3&quot; unique_id=&quot;14429&quot;&gt;&lt;property id=&quot;20148&quot; value=&quot;5&quot;/&gt;&lt;property id=&quot;20300&quot; value=&quot;Slide 98 - &amp;quot;Services to Meet &amp;#x0D;&amp;#x0A;Outcomes and Goals&amp;quot;&quot;/&gt;&lt;property id=&quot;20307&quot; value=&quot;596&quot;/&gt;&lt;/object&gt;&lt;object type=&quot;3&quot; unique_id=&quot;14430&quot;&gt;&lt;property id=&quot;20148&quot; value=&quot;5&quot;/&gt;&lt;property id=&quot;20300&quot; value=&quot;Slide 99 - &amp;quot;Services to Meet IFSP Outcomes&amp;quot;&quot;/&gt;&lt;property id=&quot;20307&quot; value=&quot;597&quot;/&gt;&lt;/object&gt;&lt;object type=&quot;3&quot; unique_id=&quot;14431&quot;&gt;&lt;property id=&quot;20148&quot; value=&quot;5&quot;/&gt;&lt;property id=&quot;20300&quot; value=&quot;Slide 100 - &amp;quot;Services to Meet IEP Goals&amp;quot;&quot;/&gt;&lt;property id=&quot;20307&quot; value=&quot;598&quot;/&gt;&lt;/object&gt;&lt;object type=&quot;3&quot; unique_id=&quot;14432&quot;&gt;&lt;property id=&quot;20148&quot; value=&quot;5&quot;/&gt;&lt;property id=&quot;20300&quot; value=&quot;Slide 101 - &amp;quot;Services to Meet the Outcomes/Goals&amp;quot;&quot;/&gt;&lt;property id=&quot;20307&quot; value=&quot;599&quot;/&gt;&lt;/object&gt;&lt;object type=&quot;3&quot; unique_id=&quot;14615&quot;&gt;&lt;property id=&quot;20148&quot; value=&quot;5&quot;/&gt;&lt;property id=&quot;20300&quot; value=&quot;Slide 19 - &amp;quot;Mission of Early Intervention Services&amp;quot;&quot;/&gt;&lt;property id=&quot;20307&quot; value=&quot;600&quot;/&gt;&lt;/object&gt;&lt;object type=&quot;3&quot; unique_id=&quot;14892&quot;&gt;&lt;property id=&quot;20148&quot; value=&quot;5&quot;/&gt;&lt;property id=&quot;20300&quot; value=&quot;Slide 33 - &amp;quot;Functional Assessment&amp;quot;&quot;/&gt;&lt;property id=&quot;20307&quot; value=&quot;601&quot;/&gt;&lt;/object&gt;&lt;object type=&quot;3&quot; unique_id=&quot;14982&quot;&gt;&lt;property id=&quot;20148&quot; value=&quot;5&quot;/&gt;&lt;property id=&quot;20300&quot; value=&quot;Slide 22 - &amp;quot;Which global child outcome &amp;#x0D;&amp;#x0A;do these IFSP outcomes support?&amp;quot;&quot;/&gt;&lt;property id=&quot;20307&quot; value=&quot;602&quot;/&gt;&lt;/object&gt;&lt;object type=&quot;3&quot; unique_id=&quot;14983&quot;&gt;&lt;property id=&quot;20148&quot; value=&quot;5&quot;/&gt;&lt;property id=&quot;20300&quot; value=&quot;Slide 23 - &amp;quot;Which global child outcome &amp;#x0D;&amp;#x0A;do these IEP goals support?&amp;quot;&quot;/&gt;&lt;property id=&quot;20307&quot; value=&quot;603&quot;/&gt;&lt;/object&gt;&lt;object type=&quot;3&quot; unique_id=&quot;14984&quot;&gt;&lt;property id=&quot;20148&quot; value=&quot;5&quot;/&gt;&lt;property id=&quot;20300&quot; value=&quot;Slide 24 - &amp;quot;Which global child outcome &amp;#x0D;&amp;#x0A;do these IEP goals support?&amp;quot;&quot;/&gt;&lt;property id=&quot;20307&quot; value=&quot;610&quot;/&gt;&lt;/object&gt;&lt;object type=&quot;3&quot; unique_id=&quot;14985&quot;&gt;&lt;property id=&quot;20148&quot; value=&quot;5&quot;/&gt;&lt;property id=&quot;20300&quot; value=&quot;Slide 25 - &amp;quot;Group Reflection&amp;#x0D;&amp;#x0A;on Functional IFSP Outcomes/IEP Goals &amp;#x0D;&amp;#x0A;and the Global Child Outcomes&amp;quot;&quot;/&gt;&lt;property id=&quot;20307&quot; value=&quot;609&quot;/&gt;&lt;/object&gt;&lt;object type=&quot;3&quot; unique_id=&quot;14987&quot;&gt;&lt;property id=&quot;20148&quot; value=&quot;5&quot;/&gt;&lt;property id=&quot;20300&quot; value=&quot;Slide 36 - &amp;quot;Group Reflection&amp;#x0D;&amp;#x0A;on Functional Assessment&amp;quot;&quot;/&gt;&lt;property id=&quot;20307&quot; value=&quot;604&quot;/&gt;&lt;/object&gt;&lt;object type=&quot;3&quot; unique_id=&quot;14989&quot;&gt;&lt;property id=&quot;20148&quot; value=&quot;5&quot;/&gt;&lt;property id=&quot;20300&quot; value=&quot;Slide 53 - &amp;quot;Group Reflection&amp;#x0D;&amp;#x0A;on Using Functional Assessment&amp;#x0D;&amp;#x0A;and Integrating&amp;#x0D;&amp;#x0A;the Child Outcomes Measurement Process&amp;#x0D;&amp;#x0A;into the IF&quot;/&gt;&lt;property id=&quot;20307&quot; value=&quot;606&quot;/&gt;&lt;/object&gt;&lt;object type=&quot;3&quot; unique_id=&quot;14990&quot;&gt;&lt;property id=&quot;20148&quot; value=&quot;5&quot;/&gt;&lt;property id=&quot;20300&quot; value=&quot;Slide 55 - &amp;quot;Video&amp;#x0D;&amp;#x0A;“Tim”&amp;quot;&quot;/&gt;&lt;property id=&quot;20307&quot; value=&quot;605&quot;/&gt;&lt;/object&gt;&lt;object type=&quot;3&quot; unique_id=&quot;14991&quot;&gt;&lt;property id=&quot;20148&quot; value=&quot;5&quot;/&gt;&lt;property id=&quot;20300&quot; value=&quot;Slide 61 - &amp;quot;IFSP Child Outcomes&amp;quot;&quot;/&gt;&lt;property id=&quot;20307&quot; value=&quot;613&quot;/&gt;&lt;/object&gt;&lt;object type=&quot;3&quot; unique_id=&quot;14992&quot;&gt;&lt;property id=&quot;20148&quot; value=&quot;5&quot;/&gt;&lt;property id=&quot;20300&quot; value=&quot;Slide 62 - &amp;quot;IFSP Family Outcomes&amp;quot;&quot;/&gt;&lt;property id=&quot;20307&quot; value=&quot;614&quot;/&gt;&lt;/object&gt;&lt;object type=&quot;3&quot; unique_id=&quot;14993&quot;&gt;&lt;property id=&quot;20148&quot; value=&quot;5&quot;/&gt;&lt;property id=&quot;20300&quot; value=&quot;Slide 64 - &amp;quot;Third Word Rule&amp;quot;&quot;/&gt;&lt;property id=&quot;20307&quot; value=&quot;607&quot;/&gt;&lt;/object&gt;&lt;object type=&quot;3&quot; unique_id=&quot;14994&quot;&gt;&lt;property id=&quot;20148&quot; value=&quot;5&quot;/&gt;&lt;property id=&quot;20300&quot; value=&quot;Slide 90 - &amp;quot;Debrief&amp;#x0D;&amp;#x0A;Rating IFSP Outcomes&amp;#x0D;&amp;#x0A;and IEP Goals&amp;quot;&quot;/&gt;&lt;property id=&quot;20307&quot; value=&quot;608&quot;/&gt;&lt;/object&gt;&lt;object type=&quot;3&quot; unique_id=&quot;16046&quot;&gt;&lt;property id=&quot;20148&quot; value=&quot;5&quot;/&gt;&lt;property id=&quot;20300&quot; value=&quot;Slide 81 - &amp;quot;High-Quality, Functional IEP Goals&amp;quot;&quot;/&gt;&lt;property id=&quot;20307&quot; value=&quot;620&quot;/&gt;&lt;/object&gt;&lt;object type=&quot;3&quot; unique_id=&quot;16047&quot;&gt;&lt;property id=&quot;20148&quot; value=&quot;5&quot;/&gt;&lt;property id=&quot;20300&quot; value=&quot;Slide 94 - &amp;quot;Strategies to Meet IFSP Outcomes &amp;#x0D;&amp;#x0A;and Objectives to Meet IEP Goals&amp;quot;&quot;/&gt;&lt;property id=&quot;20307&quot; value=&quot;621&quot;/&gt;&lt;/object&gt;&lt;object type=&quot;3&quot; unique_id=&quot;16048&quot;&gt;&lt;property id=&quot;20148&quot; value=&quot;5&quot;/&gt;&lt;property id=&quot;20300&quot; value=&quot;Slide 9 - &amp;quot;Defining Engagement&amp;quot;&quot;/&gt;&lt;property id=&quot;20307&quot; value=&quot;628&quot;/&gt;&lt;/object&gt;&lt;object type=&quot;3&quot; unique_id=&quot;16049&quot;&gt;&lt;property id=&quot;20148&quot; value=&quot;5&quot;/&gt;&lt;property id=&quot;20300&quot; value=&quot;Slide 10 - &amp;quot;Engagement of Children with Disabilities&amp;quot;&quot;/&gt;&lt;property id=&quot;20307&quot; value=&quot;629&quot;/&gt;&lt;/object&gt;&lt;object type=&quot;3&quot; unique_id=&quot;16050&quot;&gt;&lt;property id=&quot;20148&quot; value=&quot;5&quot;/&gt;&lt;property id=&quot;20300&quot; value=&quot;Slide 30 - &amp;quot;SECTION 2&amp;#x0D;&amp;#x0A;___________________________________________________________&amp;#x0D;&amp;#x0A;&amp;#x0D;&amp;#x0A;Functional Assessment&amp;#x0D;&amp;#x0A;Adapted from material&quot;/&gt;&lt;property id=&quot;20307&quot; value=&quot;623&quot;/&gt;&lt;/object&gt;&lt;object type=&quot;3&quot; unique_id=&quot;16051&quot;&gt;&lt;property id=&quot;20148&quot; value=&quot;5&quot;/&gt;&lt;property id=&quot;20300&quot; value=&quot;Slide 44 - &amp;quot;How: Gathering Relevant Information…&amp;quot;&quot;/&gt;&lt;property id=&quot;20307&quot; value=&quot;622&quot;/&gt;&lt;/object&gt;&lt;object type=&quot;3&quot; unique_id=&quot;16052&quot;&gt;&lt;property id=&quot;20148&quot; value=&quot;5&quot;/&gt;&lt;property id=&quot;20300&quot; value=&quot;Slide 47 - &amp;quot;SECTION 3&amp;#x0D;&amp;#x0A;___________________________________________________________&amp;#x0D;&amp;#x0A;&amp;#x0D;&amp;#x0A;Integrating Functional Assessment and Outco&quot;/&gt;&lt;property id=&quot;20307&quot; value=&quot;624&quot;/&gt;&lt;/object&gt;&lt;object type=&quot;3&quot; unique_id=&quot;16053&quot;&gt;&lt;property id=&quot;20148&quot; value=&quot;5&quot;/&gt;&lt;property id=&quot;20300&quot; value=&quot;Slide 56 - &amp;quot;SECTION 4&amp;#x0D;&amp;#x0A;___________________________________________________________&amp;#x0D;&amp;#x0A;&amp;#x0D;&amp;#x0A;Functional, High-Quality IFSP Outcomes and &quot;/&gt;&lt;property id=&quot;20307&quot; value=&quot;625&quot;/&gt;&lt;/object&gt;&lt;object type=&quot;3&quot; unique_id=&quot;16054&quot;&gt;&lt;property id=&quot;20148&quot; value=&quot;5&quot;/&gt;&lt;property id=&quot;20300&quot; value=&quot;Slide 71 - &amp;quot;Family Outcome:  Example&amp;quot;&quot;/&gt;&lt;property id=&quot;20307&quot; value=&quot;630&quot;/&gt;&lt;/object&gt;&lt;object type=&quot;3&quot; unique_id=&quot;16055&quot;&gt;&lt;property id=&quot;20148&quot; value=&quot;5&quot;/&gt;&lt;property id=&quot;20300&quot; value=&quot;Slide 73 - &amp;quot;The IEP:  IDEA Requirements&amp;#x0D;&amp;#x0A;&amp;quot;&quot;/&gt;&lt;property id=&quot;20307&quot; value=&quot;631&quot;/&gt;&lt;/object&gt;&lt;object type=&quot;3&quot; unique_id=&quot;16056&quot;&gt;&lt;property id=&quot;20148&quot; value=&quot;5&quot;/&gt;&lt;property id=&quot;20300&quot; value=&quot;Slide 74 - &amp;quot;The IEP:  IDEA Requirements&amp;#x0D;&amp;#x0A;&amp;quot;&quot;/&gt;&lt;property id=&quot;20307&quot; value=&quot;632&quot;/&gt;&lt;/object&gt;&lt;object type=&quot;3&quot; unique_id=&quot;16057&quot;&gt;&lt;property id=&quot;20148&quot; value=&quot;5&quot;/&gt;&lt;property id=&quot;20300&quot; value=&quot;Slide 75 - &amp;quot;The IEP:  IDEA Requirements&amp;#x0D;&amp;#x0A;&amp;quot;&quot;/&gt;&lt;property id=&quot;20307&quot; value=&quot;633&quot;/&gt;&lt;/object&gt;&lt;object type=&quot;3&quot; unique_id=&quot;16058&quot;&gt;&lt;property id=&quot;20148&quot; value=&quot;5&quot;/&gt;&lt;property id=&quot;20300&quot; value=&quot;Slide 76 - &amp;quot;The IEP:  IDEA Requirements&amp;#x0D;&amp;#x0A;&amp;quot;&quot;/&gt;&lt;property id=&quot;20307&quot; value=&quot;634&quot;/&gt;&lt;/object&gt;&lt;object type=&quot;3&quot; unique_id=&quot;16059&quot;&gt;&lt;property id=&quot;20148&quot; value=&quot;5&quot;/&gt;&lt;property id=&quot;20300&quot; value=&quot;Slide 77 - &amp;quot;The IEP:  IDEA Requirements&amp;#x0D;&amp;#x0A;&amp;quot;&quot;/&gt;&lt;property id=&quot;20307&quot; value=&quot;635&quot;/&gt;&lt;/object&gt;&lt;object type=&quot;3&quot; unique_id=&quot;16060&quot;&gt;&lt;property id=&quot;20148&quot; value=&quot;5&quot;/&gt;&lt;property id=&quot;20300&quot; value=&quot;Slide 78 - &amp;quot;The IEP:  IDEA Requirements&amp;#x0D;&amp;#x0A;&amp;quot;&quot;/&gt;&lt;property id=&quot;20307&quot; value=&quot;636&quot;/&gt;&lt;/object&gt;&lt;object type=&quot;3&quot; unique_id=&quot;16061&quot;&gt;&lt;property id=&quot;20148&quot; value=&quot;5&quot;/&gt;&lt;property id=&quot;20300&quot; value=&quot;Slide 83 - &amp;quot;Developing  Functional IEP Goals&amp;quot;&quot;/&gt;&lt;property id=&quot;20307&quot; value=&quot;637&quot;/&gt;&lt;/object&gt;&lt;object type=&quot;3&quot; unique_id=&quot;16062&quot;&gt;&lt;property id=&quot;20148&quot; value=&quot;5&quot;/&gt;&lt;property id=&quot;20300&quot; value=&quot;Slide 84 - &amp;quot;Family Outcome:  Example&amp;quot;&quot;/&gt;&lt;property id=&quot;20307&quot; value=&quot;638&quot;/&gt;&lt;/object&gt;&lt;object type=&quot;3&quot; unique_id=&quot;16063&quot;&gt;&lt;property id=&quot;20148&quot; value=&quot;5&quot;/&gt;&lt;property id=&quot;20300&quot; value=&quot;Slide 86&quot;/&gt;&lt;property id=&quot;20307&quot; value=&quot;641&quot;/&gt;&lt;/object&gt;&lt;object type=&quot;3&quot; unique_id=&quot;16064&quot;&gt;&lt;property id=&quot;20148&quot; value=&quot;5&quot;/&gt;&lt;property id=&quot;20300&quot; value=&quot;Slide 87&quot;/&gt;&lt;property id=&quot;20307&quot; value=&quot;642&quot;/&gt;&lt;/object&gt;&lt;object type=&quot;3&quot; unique_id=&quot;16065&quot;&gt;&lt;property id=&quot;20148&quot; value=&quot;5&quot;/&gt;&lt;property id=&quot;20300&quot; value=&quot;Slide 88&quot;/&gt;&lt;property id=&quot;20307&quot; value=&quot;643&quot;/&gt;&lt;/object&gt;&lt;object type=&quot;3&quot; unique_id=&quot;16066&quot;&gt;&lt;property id=&quot;20148&quot; value=&quot;5&quot;/&gt;&lt;property id=&quot;20300&quot; value=&quot;Slide 89&quot;/&gt;&lt;property id=&quot;20307&quot; value=&quot;644&quot;/&gt;&lt;/object&gt;&lt;object type=&quot;3&quot; unique_id=&quot;16067&quot;&gt;&lt;property id=&quot;20148&quot; value=&quot;5&quot;/&gt;&lt;property id=&quot;20300&quot; value=&quot;Slide 93 - &amp;quot;SECTION 5&amp;#x0D;&amp;#x0A;___________________________________________________________&amp;#x0D;&amp;#x0A;&amp;#x0D;&amp;#x0A;IFSP Strategies to Meet Outcomes and IEP Ob&quot;/&gt;&lt;property id=&quot;20307&quot; value=&quot;626&quot;/&gt;&lt;/object&gt;&lt;object type=&quot;3&quot; unique_id=&quot;16068&quot;&gt;&lt;property id=&quot;20148&quot; value=&quot;5&quot;/&gt;&lt;property id=&quot;20300&quot; value=&quot;Slide 96 - &amp;quot;Developing Strategies&amp;#x0D;&amp;#x0A;to Meet IFSP Outcomes&amp;quot;&quot;/&gt;&lt;property id=&quot;20307&quot; value=&quot;639&quot;/&gt;&lt;/object&gt;&lt;object type=&quot;3&quot; unique_id=&quot;16069&quot;&gt;&lt;property id=&quot;20148&quot; value=&quot;5&quot;/&gt;&lt;property id=&quot;20300&quot; value=&quot;Slide 97 - &amp;quot;Developing Strategies&amp;#x0D;&amp;#x0A;to Meet IEP Goals&amp;quot;&quot;/&gt;&lt;property id=&quot;20307&quot; value=&quot;640&quot;/&gt;&lt;/object&gt;&lt;object type=&quot;3&quot; unique_id=&quot;16070&quot;&gt;&lt;property id=&quot;20148&quot; value=&quot;5&quot;/&gt;&lt;property id=&quot;20300&quot; value=&quot;Slide 102 - &amp;quot;SECTION 6&amp;#x0D;&amp;#x0A;___________________________________________________________&amp;#x0D;&amp;#x0A;&amp;#x0D;&amp;#x0A;Applying the Information: Practical Learni&quot;/&gt;&lt;property id=&quot;20307&quot; value=&quot;627&quot;/&gt;&lt;/object&gt;&lt;/object&gt;&lt;/object&gt;&lt;/database&gt;"/>
  <p:tag name="SECTOMILLISECCONVERTED" val="1"/>
</p:tagLst>
</file>

<file path=ppt/theme/theme1.xml><?xml version="1.0" encoding="utf-8"?>
<a:theme xmlns:a="http://schemas.openxmlformats.org/drawingml/2006/main" name="1_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allery">
  <a:themeElements>
    <a:clrScheme name="ECTA-2018-Final">
      <a:dk1>
        <a:srgbClr val="000000"/>
      </a:dk1>
      <a:lt1>
        <a:srgbClr val="FFFFFF"/>
      </a:lt1>
      <a:dk2>
        <a:srgbClr val="13284B"/>
      </a:dk2>
      <a:lt2>
        <a:srgbClr val="EBF6FF"/>
      </a:lt2>
      <a:accent1>
        <a:srgbClr val="24B953"/>
      </a:accent1>
      <a:accent2>
        <a:srgbClr val="79D32A"/>
      </a:accent2>
      <a:accent3>
        <a:srgbClr val="0178D2"/>
      </a:accent3>
      <a:accent4>
        <a:srgbClr val="145083"/>
      </a:accent4>
      <a:accent5>
        <a:srgbClr val="9A2279"/>
      </a:accent5>
      <a:accent6>
        <a:srgbClr val="F7931D"/>
      </a:accent6>
      <a:hlink>
        <a:srgbClr val="9DD3FF"/>
      </a:hlink>
      <a:folHlink>
        <a:srgbClr val="145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ta2-template" id="{E5C0DB02-524A-EA4E-8D6F-50CA54B66DB3}" vid="{F3436B59-AE16-654A-BAEA-9AD8E5CF8C6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C9FC4C8E81C74EA077FD4A6A616E7F" ma:contentTypeVersion="9" ma:contentTypeDescription="Create a new document." ma:contentTypeScope="" ma:versionID="708f0ba975f8abfa58fed72932f95109">
  <xsd:schema xmlns:xsd="http://www.w3.org/2001/XMLSchema" xmlns:xs="http://www.w3.org/2001/XMLSchema" xmlns:p="http://schemas.microsoft.com/office/2006/metadata/properties" xmlns:ns2="8d8b1221-cb47-43e5-997b-7d0bdebf637a" xmlns:ns3="09c8a845-e7a6-41fb-9590-158bae58e4d1" targetNamespace="http://schemas.microsoft.com/office/2006/metadata/properties" ma:root="true" ma:fieldsID="8423b6513ce5fe5cf4ecba9f3486d0fa" ns2:_="" ns3:_="">
    <xsd:import namespace="8d8b1221-cb47-43e5-997b-7d0bdebf637a"/>
    <xsd:import namespace="09c8a845-e7a6-41fb-9590-158bae58e4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8b1221-cb47-43e5-997b-7d0bdebf63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c8a845-e7a6-41fb-9590-158bae58e4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8d8b1221-cb47-43e5-997b-7d0bdebf637a">
      <UserInfo>
        <DisplayName>Allison Jones</DisplayName>
        <AccountId>50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BA7498-E567-4905-B0EB-546DA7F6C1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8b1221-cb47-43e5-997b-7d0bdebf637a"/>
    <ds:schemaRef ds:uri="09c8a845-e7a6-41fb-9590-158bae58e4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85476A-16B9-493C-9DE9-AFDCBCF6CB01}">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9c8a845-e7a6-41fb-9590-158bae58e4d1"/>
    <ds:schemaRef ds:uri="http://purl.org/dc/elements/1.1/"/>
    <ds:schemaRef ds:uri="8d8b1221-cb47-43e5-997b-7d0bdebf637a"/>
    <ds:schemaRef ds:uri="http://www.w3.org/XML/1998/namespace"/>
    <ds:schemaRef ds:uri="http://purl.org/dc/dcmitype/"/>
  </ds:schemaRefs>
</ds:datastoreItem>
</file>

<file path=customXml/itemProps3.xml><?xml version="1.0" encoding="utf-8"?>
<ds:datastoreItem xmlns:ds="http://schemas.openxmlformats.org/officeDocument/2006/customXml" ds:itemID="{AE769B0C-EB75-4D94-8B83-C031D08ED8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3406</TotalTime>
  <Words>648</Words>
  <Application>Microsoft Office PowerPoint</Application>
  <PresentationFormat>On-screen Show (4:3)</PresentationFormat>
  <Paragraphs>150</Paragraphs>
  <Slides>24</Slides>
  <Notes>23</Notes>
  <HiddenSlides>1</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Arial</vt:lpstr>
      <vt:lpstr>Calibri</vt:lpstr>
      <vt:lpstr>Cambria</vt:lpstr>
      <vt:lpstr>Georgia</vt:lpstr>
      <vt:lpstr>Helvetica</vt:lpstr>
      <vt:lpstr>1_Office Theme</vt:lpstr>
      <vt:lpstr>2_Office Theme</vt:lpstr>
      <vt:lpstr>Gallery</vt:lpstr>
      <vt:lpstr>Welcome to the Webinar Series: Recommended Practices for Engaging Families   Webinar 2: Resources and Materials That Support Family Use of the Recommended Practices</vt:lpstr>
      <vt:lpstr>Recap From Webinar 1</vt:lpstr>
      <vt:lpstr> Session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Practice Guide</vt:lpstr>
      <vt:lpstr>PowerPoint Presentation</vt:lpstr>
      <vt:lpstr>Practice Guides for Families</vt:lpstr>
      <vt:lpstr>Practice Guides for Families in Spanish </vt:lpstr>
      <vt:lpstr>PowerPoint Presentation</vt:lpstr>
      <vt:lpstr>Let’s See It: Practices and Resources That  Engage Families</vt:lpstr>
      <vt:lpstr>PowerPoint Presentation</vt:lpstr>
      <vt:lpstr>PowerPoint Presentation</vt:lpstr>
      <vt:lpstr>PowerPoint Presentation</vt:lpstr>
      <vt:lpstr>PowerPoint Presentation</vt:lpstr>
      <vt:lpstr>Resource List</vt:lpstr>
      <vt:lpstr>Discussion</vt:lpstr>
      <vt:lpstr>What’s Next?</vt:lpstr>
      <vt:lpstr>Thank You for Your Time and Participation  Contact Information</vt:lpstr>
    </vt:vector>
  </TitlesOfParts>
  <Company>MEDCOM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Younggno</dc:creator>
  <cp:lastModifiedBy>Shaw, Evelyn Foard</cp:lastModifiedBy>
  <cp:revision>612</cp:revision>
  <cp:lastPrinted>2017-10-02T21:00:54Z</cp:lastPrinted>
  <dcterms:created xsi:type="dcterms:W3CDTF">2011-03-23T13:50:48Z</dcterms:created>
  <dcterms:modified xsi:type="dcterms:W3CDTF">2019-07-12T16:47:17Z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0x010100C2C9FC4C8E81C74EA077FD4A6A616E7F</vt:lpwstr>
  </property>
</Properties>
</file>