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2" r:id="rId4"/>
    <p:sldMasterId id="2147485017" r:id="rId5"/>
    <p:sldMasterId id="2147485023" r:id="rId6"/>
  </p:sldMasterIdLst>
  <p:notesMasterIdLst>
    <p:notesMasterId r:id="rId26"/>
  </p:notesMasterIdLst>
  <p:handoutMasterIdLst>
    <p:handoutMasterId r:id="rId27"/>
  </p:handoutMasterIdLst>
  <p:sldIdLst>
    <p:sldId id="256" r:id="rId7"/>
    <p:sldId id="297" r:id="rId8"/>
    <p:sldId id="412" r:id="rId9"/>
    <p:sldId id="257" r:id="rId10"/>
    <p:sldId id="411" r:id="rId11"/>
    <p:sldId id="388" r:id="rId12"/>
    <p:sldId id="303" r:id="rId13"/>
    <p:sldId id="296" r:id="rId14"/>
    <p:sldId id="413" r:id="rId15"/>
    <p:sldId id="266" r:id="rId16"/>
    <p:sldId id="309" r:id="rId17"/>
    <p:sldId id="414" r:id="rId18"/>
    <p:sldId id="415" r:id="rId19"/>
    <p:sldId id="416" r:id="rId20"/>
    <p:sldId id="422" r:id="rId21"/>
    <p:sldId id="418" r:id="rId22"/>
    <p:sldId id="419" r:id="rId23"/>
    <p:sldId id="421" r:id="rId24"/>
    <p:sldId id="410" r:id="rId25"/>
  </p:sldIdLst>
  <p:sldSz cx="9144000" cy="6858000" type="screen4x3"/>
  <p:notesSz cx="6858000" cy="1847850"/>
  <p:custDataLst>
    <p:tags r:id="rId28"/>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i Tapia" initials="TT" lastIdx="2" clrIdx="0"/>
  <p:cmAuthor id="1" name="Stephanie" initials="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000"/>
    <a:srgbClr val="CC7900"/>
    <a:srgbClr val="FFCC00"/>
    <a:srgbClr val="FFFF99"/>
    <a:srgbClr val="B86E00"/>
    <a:srgbClr val="FFC000"/>
    <a:srgbClr val="FFEBAB"/>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8095" autoAdjust="0"/>
  </p:normalViewPr>
  <p:slideViewPr>
    <p:cSldViewPr snapToGrid="0">
      <p:cViewPr varScale="1">
        <p:scale>
          <a:sx n="38" d="100"/>
          <a:sy n="38" d="100"/>
        </p:scale>
        <p:origin x="2496" y="5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E1B58C3-851F-5B45-8883-EA141B9BE990}" type="datetimeFigureOut">
              <a:rPr lang="en-US"/>
              <a:pPr>
                <a:defRPr/>
              </a:pPr>
              <a:t>6/25/2019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a:t>NECTAC/ECO/WRRC 2012</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a:cs typeface="Arial"/>
              </a:defRPr>
            </a:lvl1pPr>
          </a:lstStyle>
          <a:p>
            <a:pPr>
              <a:defRPr/>
            </a:pPr>
            <a:fld id="{3C87139F-DDB3-5943-B055-E279F8F9EF39}" type="datetimeFigureOut">
              <a:rPr lang="en-US" smtClean="0"/>
              <a:pPr>
                <a:defRPr/>
              </a:pPr>
              <a:t>6/25/2019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i="1">
                <a:latin typeface="Arial"/>
                <a:ea typeface="+mn-ea"/>
                <a:cs typeface="Arial"/>
              </a:defRPr>
            </a:lvl1pPr>
          </a:lstStyle>
          <a:p>
            <a:pPr>
              <a:defRPr/>
            </a:pPr>
            <a:r>
              <a:rPr lang="en-US"/>
              <a:t>ECTACenter.org</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a:cs typeface="Arial"/>
              </a:defRPr>
            </a:lvl1pPr>
          </a:lstStyle>
          <a:p>
            <a:pPr>
              <a:defRPr/>
            </a:pPr>
            <a:fld id="{A4D4A29D-0E5E-E34D-8579-0D1C1BBCA53C}" type="slidenum">
              <a:rPr lang="en-US" smtClean="0"/>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a:ea typeface="ＭＳ Ｐゴシック" charset="0"/>
        <a:cs typeface="Arial"/>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Footer Placeholder 3"/>
          <p:cNvSpPr>
            <a:spLocks noGrp="1"/>
          </p:cNvSpPr>
          <p:nvPr>
            <p:ph type="ftr" sz="quarter" idx="4"/>
          </p:nvPr>
        </p:nvSpPr>
        <p:spPr/>
        <p:txBody>
          <a:bodyPr/>
          <a:lstStyle/>
          <a:p>
            <a:pPr>
              <a:defRPr/>
            </a:pPr>
            <a:r>
              <a:rPr lang="en-US"/>
              <a:t>ECTACenter.org</a:t>
            </a:r>
          </a:p>
        </p:txBody>
      </p:sp>
      <p:sp>
        <p:nvSpPr>
          <p:cNvPr id="5" name="Slide Number Placeholder 4"/>
          <p:cNvSpPr>
            <a:spLocks noGrp="1"/>
          </p:cNvSpPr>
          <p:nvPr>
            <p:ph type="sldNum" sz="quarter" idx="5"/>
          </p:nvPr>
        </p:nvSpPr>
        <p:spPr/>
        <p:txBody>
          <a:bodyPr/>
          <a:lstStyle/>
          <a:p>
            <a:pPr>
              <a:defRPr/>
            </a:pPr>
            <a:fld id="{A4D4A29D-0E5E-E34D-8579-0D1C1BBCA53C}" type="slidenum">
              <a:rPr lang="en-US" smtClean="0"/>
              <a:pPr>
                <a:defRPr/>
              </a:pPr>
              <a:t>1</a:t>
            </a:fld>
            <a:endParaRPr lang="en-US"/>
          </a:p>
        </p:txBody>
      </p:sp>
    </p:spTree>
    <p:extLst>
      <p:ext uri="{BB962C8B-B14F-4D97-AF65-F5344CB8AC3E}">
        <p14:creationId xmlns:p14="http://schemas.microsoft.com/office/powerpoint/2010/main" val="928629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ＭＳ Ｐゴシック"/>
            </a:endParaRPr>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10</a:t>
            </a:fld>
            <a:endParaRPr lang="en-US"/>
          </a:p>
        </p:txBody>
      </p:sp>
    </p:spTree>
    <p:extLst>
      <p:ext uri="{BB962C8B-B14F-4D97-AF65-F5344CB8AC3E}">
        <p14:creationId xmlns:p14="http://schemas.microsoft.com/office/powerpoint/2010/main" val="2375679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Arial"/>
              <a:ea typeface="ＭＳ Ｐゴシック" charset="0"/>
              <a:cs typeface="Arial"/>
            </a:endParaRPr>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37437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ea typeface="ＭＳ Ｐゴシック"/>
            </a:endParaRPr>
          </a:p>
        </p:txBody>
      </p:sp>
      <p:sp>
        <p:nvSpPr>
          <p:cNvPr id="4" name="Footer Placeholder 3"/>
          <p:cNvSpPr>
            <a:spLocks noGrp="1"/>
          </p:cNvSpPr>
          <p:nvPr>
            <p:ph type="ftr" sz="quarter" idx="4"/>
          </p:nvPr>
        </p:nvSpPr>
        <p:spPr/>
        <p:txBody>
          <a:bodyPr/>
          <a:lstStyle/>
          <a:p>
            <a:pPr>
              <a:defRPr/>
            </a:pPr>
            <a:r>
              <a:rPr lang="en-US"/>
              <a:t>ECTACenter.org</a:t>
            </a:r>
          </a:p>
        </p:txBody>
      </p:sp>
      <p:sp>
        <p:nvSpPr>
          <p:cNvPr id="5" name="Slide Number Placeholder 4"/>
          <p:cNvSpPr>
            <a:spLocks noGrp="1"/>
          </p:cNvSpPr>
          <p:nvPr>
            <p:ph type="sldNum" sz="quarter" idx="5"/>
          </p:nvPr>
        </p:nvSpPr>
        <p:spPr/>
        <p:txBody>
          <a:bodyPr/>
          <a:lstStyle/>
          <a:p>
            <a:pPr>
              <a:defRPr/>
            </a:pPr>
            <a:fld id="{A4D4A29D-0E5E-E34D-8579-0D1C1BBCA53C}" type="slidenum">
              <a:rPr lang="en-US" smtClean="0"/>
              <a:pPr>
                <a:defRPr/>
              </a:pPr>
              <a:t>12</a:t>
            </a:fld>
            <a:endParaRPr lang="en-US"/>
          </a:p>
        </p:txBody>
      </p:sp>
    </p:spTree>
    <p:extLst>
      <p:ext uri="{BB962C8B-B14F-4D97-AF65-F5344CB8AC3E}">
        <p14:creationId xmlns:p14="http://schemas.microsoft.com/office/powerpoint/2010/main" val="1478205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Arial"/>
              <a:ea typeface="ＭＳ Ｐゴシック" charset="0"/>
              <a:cs typeface="Arial"/>
            </a:endParaRPr>
          </a:p>
        </p:txBody>
      </p:sp>
      <p:sp>
        <p:nvSpPr>
          <p:cNvPr id="4" name="Footer Placeholder 3"/>
          <p:cNvSpPr>
            <a:spLocks noGrp="1"/>
          </p:cNvSpPr>
          <p:nvPr>
            <p:ph type="ftr" sz="quarter" idx="4"/>
          </p:nvPr>
        </p:nvSpPr>
        <p:spPr/>
        <p:txBody>
          <a:bodyPr/>
          <a:lstStyle/>
          <a:p>
            <a:pPr>
              <a:defRPr/>
            </a:pPr>
            <a:r>
              <a:rPr lang="en-US"/>
              <a:t>ECTACenter.org</a:t>
            </a:r>
          </a:p>
        </p:txBody>
      </p:sp>
      <p:sp>
        <p:nvSpPr>
          <p:cNvPr id="5" name="Slide Number Placeholder 4"/>
          <p:cNvSpPr>
            <a:spLocks noGrp="1"/>
          </p:cNvSpPr>
          <p:nvPr>
            <p:ph type="sldNum" sz="quarter" idx="5"/>
          </p:nvPr>
        </p:nvSpPr>
        <p:spPr/>
        <p:txBody>
          <a:bodyPr/>
          <a:lstStyle/>
          <a:p>
            <a:pPr>
              <a:defRPr/>
            </a:pPr>
            <a:fld id="{A4D4A29D-0E5E-E34D-8579-0D1C1BBCA53C}" type="slidenum">
              <a:rPr lang="en-US" smtClean="0"/>
              <a:pPr>
                <a:defRPr/>
              </a:pPr>
              <a:t>13</a:t>
            </a:fld>
            <a:endParaRPr lang="en-US"/>
          </a:p>
        </p:txBody>
      </p:sp>
    </p:spTree>
    <p:extLst>
      <p:ext uri="{BB962C8B-B14F-4D97-AF65-F5344CB8AC3E}">
        <p14:creationId xmlns:p14="http://schemas.microsoft.com/office/powerpoint/2010/main" val="4092327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b="1" dirty="0">
              <a:ea typeface="ＭＳ Ｐゴシック"/>
            </a:endParaRPr>
          </a:p>
        </p:txBody>
      </p:sp>
      <p:sp>
        <p:nvSpPr>
          <p:cNvPr id="4" name="Footer Placeholder 3"/>
          <p:cNvSpPr>
            <a:spLocks noGrp="1"/>
          </p:cNvSpPr>
          <p:nvPr>
            <p:ph type="ftr" sz="quarter" idx="4"/>
          </p:nvPr>
        </p:nvSpPr>
        <p:spPr/>
        <p:txBody>
          <a:bodyPr/>
          <a:lstStyle/>
          <a:p>
            <a:pPr>
              <a:defRPr/>
            </a:pPr>
            <a:r>
              <a:rPr lang="en-US"/>
              <a:t>ECTACenter.org</a:t>
            </a:r>
          </a:p>
        </p:txBody>
      </p:sp>
      <p:sp>
        <p:nvSpPr>
          <p:cNvPr id="5" name="Slide Number Placeholder 4"/>
          <p:cNvSpPr>
            <a:spLocks noGrp="1"/>
          </p:cNvSpPr>
          <p:nvPr>
            <p:ph type="sldNum" sz="quarter" idx="5"/>
          </p:nvPr>
        </p:nvSpPr>
        <p:spPr/>
        <p:txBody>
          <a:bodyPr/>
          <a:lstStyle/>
          <a:p>
            <a:pPr>
              <a:defRPr/>
            </a:pPr>
            <a:fld id="{A4D4A29D-0E5E-E34D-8579-0D1C1BBCA53C}" type="slidenum">
              <a:rPr lang="en-US" smtClean="0"/>
              <a:pPr>
                <a:defRPr/>
              </a:pPr>
              <a:t>14</a:t>
            </a:fld>
            <a:endParaRPr lang="en-US"/>
          </a:p>
        </p:txBody>
      </p:sp>
    </p:spTree>
    <p:extLst>
      <p:ext uri="{BB962C8B-B14F-4D97-AF65-F5344CB8AC3E}">
        <p14:creationId xmlns:p14="http://schemas.microsoft.com/office/powerpoint/2010/main" val="2367892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15</a:t>
            </a:fld>
            <a:endParaRPr lang="en-US"/>
          </a:p>
        </p:txBody>
      </p:sp>
    </p:spTree>
    <p:extLst>
      <p:ext uri="{BB962C8B-B14F-4D97-AF65-F5344CB8AC3E}">
        <p14:creationId xmlns:p14="http://schemas.microsoft.com/office/powerpoint/2010/main" val="2563793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ECTACenter.org</a:t>
            </a:r>
          </a:p>
        </p:txBody>
      </p:sp>
      <p:sp>
        <p:nvSpPr>
          <p:cNvPr id="5" name="Slide Number Placeholder 4"/>
          <p:cNvSpPr>
            <a:spLocks noGrp="1"/>
          </p:cNvSpPr>
          <p:nvPr>
            <p:ph type="sldNum" sz="quarter" idx="5"/>
          </p:nvPr>
        </p:nvSpPr>
        <p:spPr/>
        <p:txBody>
          <a:bodyPr/>
          <a:lstStyle/>
          <a:p>
            <a:pPr>
              <a:defRPr/>
            </a:pPr>
            <a:fld id="{A4D4A29D-0E5E-E34D-8579-0D1C1BBCA53C}" type="slidenum">
              <a:rPr lang="en-US" smtClean="0"/>
              <a:pPr>
                <a:defRPr/>
              </a:pPr>
              <a:t>16</a:t>
            </a:fld>
            <a:endParaRPr lang="en-US"/>
          </a:p>
        </p:txBody>
      </p:sp>
    </p:spTree>
    <p:extLst>
      <p:ext uri="{BB962C8B-B14F-4D97-AF65-F5344CB8AC3E}">
        <p14:creationId xmlns:p14="http://schemas.microsoft.com/office/powerpoint/2010/main" val="3762942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ECTACenter.org</a:t>
            </a:r>
          </a:p>
        </p:txBody>
      </p:sp>
      <p:sp>
        <p:nvSpPr>
          <p:cNvPr id="5" name="Slide Number Placeholder 4"/>
          <p:cNvSpPr>
            <a:spLocks noGrp="1"/>
          </p:cNvSpPr>
          <p:nvPr>
            <p:ph type="sldNum" sz="quarter" idx="5"/>
          </p:nvPr>
        </p:nvSpPr>
        <p:spPr/>
        <p:txBody>
          <a:bodyPr/>
          <a:lstStyle/>
          <a:p>
            <a:pPr>
              <a:defRPr/>
            </a:pPr>
            <a:fld id="{A4D4A29D-0E5E-E34D-8579-0D1C1BBCA53C}" type="slidenum">
              <a:rPr lang="en-US" smtClean="0"/>
              <a:pPr>
                <a:defRPr/>
              </a:pPr>
              <a:t>17</a:t>
            </a:fld>
            <a:endParaRPr lang="en-US"/>
          </a:p>
        </p:txBody>
      </p:sp>
    </p:spTree>
    <p:extLst>
      <p:ext uri="{BB962C8B-B14F-4D97-AF65-F5344CB8AC3E}">
        <p14:creationId xmlns:p14="http://schemas.microsoft.com/office/powerpoint/2010/main" val="2242010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Arial"/>
              <a:ea typeface="ＭＳ Ｐゴシック" charset="0"/>
              <a:cs typeface="Arial"/>
            </a:endParaRPr>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694064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Arial"/>
                <a:ea typeface="ＭＳ Ｐゴシック" charset="0"/>
                <a:cs typeface="Arial"/>
              </a:rPr>
              <a:t> </a:t>
            </a:r>
          </a:p>
          <a:p>
            <a:pPr rtl="0" fontAlgn="base"/>
            <a:r>
              <a:rPr lang="en-US" sz="1200" b="0" i="0" kern="1200" dirty="0">
                <a:solidFill>
                  <a:schemeClr val="tx1"/>
                </a:solidFill>
                <a:effectLst/>
                <a:latin typeface="Arial"/>
                <a:ea typeface="ＭＳ Ｐゴシック" charset="0"/>
                <a:cs typeface="Arial"/>
              </a:rPr>
              <a:t> </a:t>
            </a:r>
          </a:p>
          <a:p>
            <a:pPr rtl="0" fontAlgn="base"/>
            <a:endParaRPr lang="en-US" sz="1200" b="0" i="0" kern="1200">
              <a:solidFill>
                <a:schemeClr val="tx1"/>
              </a:solidFill>
              <a:effectLst/>
              <a:latin typeface="Arial"/>
              <a:ea typeface="ＭＳ Ｐゴシック" charset="0"/>
              <a:cs typeface="Arial"/>
            </a:endParaRPr>
          </a:p>
        </p:txBody>
      </p:sp>
      <p:sp>
        <p:nvSpPr>
          <p:cNvPr id="4" name="Footer Placeholder 3"/>
          <p:cNvSpPr>
            <a:spLocks noGrp="1"/>
          </p:cNvSpPr>
          <p:nvPr>
            <p:ph type="ftr" sz="quarter" idx="4"/>
          </p:nvPr>
        </p:nvSpPr>
        <p:spPr/>
        <p:txBody>
          <a:bodyPr/>
          <a:lstStyle/>
          <a:p>
            <a:pPr>
              <a:defRPr/>
            </a:pPr>
            <a:r>
              <a:rPr lang="en-US"/>
              <a:t>ECTACenter.org</a:t>
            </a:r>
          </a:p>
        </p:txBody>
      </p:sp>
      <p:sp>
        <p:nvSpPr>
          <p:cNvPr id="5" name="Slide Number Placeholder 4"/>
          <p:cNvSpPr>
            <a:spLocks noGrp="1"/>
          </p:cNvSpPr>
          <p:nvPr>
            <p:ph type="sldNum" sz="quarter" idx="5"/>
          </p:nvPr>
        </p:nvSpPr>
        <p:spPr/>
        <p:txBody>
          <a:bodyPr/>
          <a:lstStyle/>
          <a:p>
            <a:pPr>
              <a:defRPr/>
            </a:pPr>
            <a:fld id="{A4D4A29D-0E5E-E34D-8579-0D1C1BBCA53C}" type="slidenum">
              <a:rPr lang="en-US" smtClean="0"/>
              <a:pPr>
                <a:defRPr/>
              </a:pPr>
              <a:t>19</a:t>
            </a:fld>
            <a:endParaRPr lang="en-US"/>
          </a:p>
        </p:txBody>
      </p:sp>
    </p:spTree>
    <p:extLst>
      <p:ext uri="{BB962C8B-B14F-4D97-AF65-F5344CB8AC3E}">
        <p14:creationId xmlns:p14="http://schemas.microsoft.com/office/powerpoint/2010/main" val="318887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a:t>
            </a:fld>
            <a:endParaRPr lang="en-US"/>
          </a:p>
        </p:txBody>
      </p:sp>
    </p:spTree>
    <p:extLst>
      <p:ext uri="{BB962C8B-B14F-4D97-AF65-F5344CB8AC3E}">
        <p14:creationId xmlns:p14="http://schemas.microsoft.com/office/powerpoint/2010/main" val="1705752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a:t>
            </a:fld>
            <a:endParaRPr lang="en-US"/>
          </a:p>
        </p:txBody>
      </p:sp>
    </p:spTree>
    <p:extLst>
      <p:ext uri="{BB962C8B-B14F-4D97-AF65-F5344CB8AC3E}">
        <p14:creationId xmlns:p14="http://schemas.microsoft.com/office/powerpoint/2010/main" val="93274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Footer Placeholder 3"/>
          <p:cNvSpPr>
            <a:spLocks noGrp="1"/>
          </p:cNvSpPr>
          <p:nvPr>
            <p:ph type="ftr" sz="quarter" idx="4"/>
          </p:nvPr>
        </p:nvSpPr>
        <p:spPr/>
        <p:txBody>
          <a:bodyPr/>
          <a:lstStyle/>
          <a:p>
            <a:pPr>
              <a:defRPr/>
            </a:pPr>
            <a:r>
              <a:rPr lang="en-US"/>
              <a:t>ECTACenter.org</a:t>
            </a:r>
          </a:p>
        </p:txBody>
      </p:sp>
      <p:sp>
        <p:nvSpPr>
          <p:cNvPr id="5" name="Slide Number Placeholder 4"/>
          <p:cNvSpPr>
            <a:spLocks noGrp="1"/>
          </p:cNvSpPr>
          <p:nvPr>
            <p:ph type="sldNum" sz="quarter" idx="5"/>
          </p:nvPr>
        </p:nvSpPr>
        <p:spPr/>
        <p:txBody>
          <a:bodyPr/>
          <a:lstStyle/>
          <a:p>
            <a:pPr>
              <a:defRPr/>
            </a:pPr>
            <a:fld id="{A4D4A29D-0E5E-E34D-8579-0D1C1BBCA53C}" type="slidenum">
              <a:rPr lang="en-US" smtClean="0"/>
              <a:pPr>
                <a:defRPr/>
              </a:pPr>
              <a:t>4</a:t>
            </a:fld>
            <a:endParaRPr lang="en-US"/>
          </a:p>
        </p:txBody>
      </p:sp>
    </p:spTree>
    <p:extLst>
      <p:ext uri="{BB962C8B-B14F-4D97-AF65-F5344CB8AC3E}">
        <p14:creationId xmlns:p14="http://schemas.microsoft.com/office/powerpoint/2010/main" val="66331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Footer Placeholder 3"/>
          <p:cNvSpPr>
            <a:spLocks noGrp="1"/>
          </p:cNvSpPr>
          <p:nvPr>
            <p:ph type="ftr" sz="quarter" idx="4"/>
          </p:nvPr>
        </p:nvSpPr>
        <p:spPr/>
        <p:txBody>
          <a:bodyPr/>
          <a:lstStyle/>
          <a:p>
            <a:pPr>
              <a:defRPr/>
            </a:pPr>
            <a:r>
              <a:rPr lang="en-US"/>
              <a:t>ECTACenter.org</a:t>
            </a:r>
          </a:p>
        </p:txBody>
      </p:sp>
      <p:sp>
        <p:nvSpPr>
          <p:cNvPr id="5" name="Slide Number Placeholder 4"/>
          <p:cNvSpPr>
            <a:spLocks noGrp="1"/>
          </p:cNvSpPr>
          <p:nvPr>
            <p:ph type="sldNum" sz="quarter" idx="5"/>
          </p:nvPr>
        </p:nvSpPr>
        <p:spPr/>
        <p:txBody>
          <a:bodyPr/>
          <a:lstStyle/>
          <a:p>
            <a:pPr>
              <a:defRPr/>
            </a:pPr>
            <a:fld id="{A4D4A29D-0E5E-E34D-8579-0D1C1BBCA53C}" type="slidenum">
              <a:rPr lang="en-US" smtClean="0"/>
              <a:pPr>
                <a:defRPr/>
              </a:pPr>
              <a:t>5</a:t>
            </a:fld>
            <a:endParaRPr lang="en-US"/>
          </a:p>
        </p:txBody>
      </p:sp>
    </p:spTree>
    <p:extLst>
      <p:ext uri="{BB962C8B-B14F-4D97-AF65-F5344CB8AC3E}">
        <p14:creationId xmlns:p14="http://schemas.microsoft.com/office/powerpoint/2010/main" val="403866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ECTACenter.org</a:t>
            </a:r>
          </a:p>
        </p:txBody>
      </p:sp>
      <p:sp>
        <p:nvSpPr>
          <p:cNvPr id="5" name="Slide Number Placeholder 4"/>
          <p:cNvSpPr>
            <a:spLocks noGrp="1"/>
          </p:cNvSpPr>
          <p:nvPr>
            <p:ph type="sldNum" sz="quarter" idx="5"/>
          </p:nvPr>
        </p:nvSpPr>
        <p:spPr/>
        <p:txBody>
          <a:bodyPr/>
          <a:lstStyle/>
          <a:p>
            <a:pPr>
              <a:defRPr/>
            </a:pPr>
            <a:fld id="{A4D4A29D-0E5E-E34D-8579-0D1C1BBCA53C}" type="slidenum">
              <a:rPr lang="en-US" smtClean="0"/>
              <a:pPr>
                <a:defRPr/>
              </a:pPr>
              <a:t>6</a:t>
            </a:fld>
            <a:endParaRPr lang="en-US"/>
          </a:p>
        </p:txBody>
      </p:sp>
    </p:spTree>
    <p:extLst>
      <p:ext uri="{BB962C8B-B14F-4D97-AF65-F5344CB8AC3E}">
        <p14:creationId xmlns:p14="http://schemas.microsoft.com/office/powerpoint/2010/main" val="111966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Footer Placeholder 3"/>
          <p:cNvSpPr>
            <a:spLocks noGrp="1"/>
          </p:cNvSpPr>
          <p:nvPr>
            <p:ph type="ftr" sz="quarter" idx="4"/>
          </p:nvPr>
        </p:nvSpPr>
        <p:spPr/>
        <p:txBody>
          <a:bodyPr/>
          <a:lstStyle/>
          <a:p>
            <a:pPr>
              <a:defRPr/>
            </a:pPr>
            <a:r>
              <a:rPr lang="en-US"/>
              <a:t>ECTACenter.org</a:t>
            </a:r>
          </a:p>
        </p:txBody>
      </p:sp>
      <p:sp>
        <p:nvSpPr>
          <p:cNvPr id="5" name="Slide Number Placeholder 4"/>
          <p:cNvSpPr>
            <a:spLocks noGrp="1"/>
          </p:cNvSpPr>
          <p:nvPr>
            <p:ph type="sldNum" sz="quarter" idx="5"/>
          </p:nvPr>
        </p:nvSpPr>
        <p:spPr/>
        <p:txBody>
          <a:bodyPr/>
          <a:lstStyle/>
          <a:p>
            <a:pPr>
              <a:defRPr/>
            </a:pPr>
            <a:fld id="{A4D4A29D-0E5E-E34D-8579-0D1C1BBCA53C}" type="slidenum">
              <a:rPr lang="en-US" smtClean="0"/>
              <a:pPr>
                <a:defRPr/>
              </a:pPr>
              <a:t>7</a:t>
            </a:fld>
            <a:endParaRPr lang="en-US"/>
          </a:p>
        </p:txBody>
      </p:sp>
    </p:spTree>
    <p:extLst>
      <p:ext uri="{BB962C8B-B14F-4D97-AF65-F5344CB8AC3E}">
        <p14:creationId xmlns:p14="http://schemas.microsoft.com/office/powerpoint/2010/main" val="2258097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Arial"/>
              <a:ea typeface="ＭＳ Ｐゴシック" charset="0"/>
              <a:cs typeface="Arial"/>
            </a:endParaRPr>
          </a:p>
        </p:txBody>
      </p:sp>
      <p:sp>
        <p:nvSpPr>
          <p:cNvPr id="4" name="Footer Placeholder 3"/>
          <p:cNvSpPr>
            <a:spLocks noGrp="1"/>
          </p:cNvSpPr>
          <p:nvPr>
            <p:ph type="ftr" sz="quarter" idx="4"/>
          </p:nvPr>
        </p:nvSpPr>
        <p:spPr/>
        <p:txBody>
          <a:bodyPr/>
          <a:lstStyle/>
          <a:p>
            <a:pPr>
              <a:defRPr/>
            </a:pPr>
            <a:r>
              <a:rPr lang="en-US"/>
              <a:t>ECTACenter.org</a:t>
            </a:r>
          </a:p>
        </p:txBody>
      </p:sp>
      <p:sp>
        <p:nvSpPr>
          <p:cNvPr id="5" name="Slide Number Placeholder 4"/>
          <p:cNvSpPr>
            <a:spLocks noGrp="1"/>
          </p:cNvSpPr>
          <p:nvPr>
            <p:ph type="sldNum" sz="quarter" idx="5"/>
          </p:nvPr>
        </p:nvSpPr>
        <p:spPr/>
        <p:txBody>
          <a:bodyPr/>
          <a:lstStyle/>
          <a:p>
            <a:pPr>
              <a:defRPr/>
            </a:pPr>
            <a:fld id="{A4D4A29D-0E5E-E34D-8579-0D1C1BBCA53C}" type="slidenum">
              <a:rPr lang="en-US" smtClean="0"/>
              <a:pPr>
                <a:defRPr/>
              </a:pPr>
              <a:t>8</a:t>
            </a:fld>
            <a:endParaRPr lang="en-US"/>
          </a:p>
        </p:txBody>
      </p:sp>
    </p:spTree>
    <p:extLst>
      <p:ext uri="{BB962C8B-B14F-4D97-AF65-F5344CB8AC3E}">
        <p14:creationId xmlns:p14="http://schemas.microsoft.com/office/powerpoint/2010/main" val="190689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Arial"/>
                <a:ea typeface="ＭＳ Ｐゴシック" charset="0"/>
                <a:cs typeface="Arial"/>
              </a:rPr>
              <a:t> </a:t>
            </a:r>
          </a:p>
          <a:p>
            <a:pPr rtl="0" fontAlgn="base"/>
            <a:endParaRPr lang="en-US" sz="1200" b="0" i="0" kern="1200" dirty="0">
              <a:solidFill>
                <a:schemeClr val="tx1"/>
              </a:solidFill>
              <a:effectLst/>
              <a:latin typeface="Arial"/>
              <a:ea typeface="ＭＳ Ｐゴシック" charset="0"/>
              <a:cs typeface="Arial"/>
            </a:endParaRPr>
          </a:p>
        </p:txBody>
      </p:sp>
      <p:sp>
        <p:nvSpPr>
          <p:cNvPr id="4" name="Footer Placeholder 3"/>
          <p:cNvSpPr>
            <a:spLocks noGrp="1"/>
          </p:cNvSpPr>
          <p:nvPr>
            <p:ph type="ftr" sz="quarter" idx="4"/>
          </p:nvPr>
        </p:nvSpPr>
        <p:spPr/>
        <p:txBody>
          <a:bodyPr/>
          <a:lstStyle/>
          <a:p>
            <a:pPr>
              <a:defRPr/>
            </a:pPr>
            <a:r>
              <a:rPr lang="en-US"/>
              <a:t>ECTACenter.org</a:t>
            </a:r>
          </a:p>
        </p:txBody>
      </p:sp>
      <p:sp>
        <p:nvSpPr>
          <p:cNvPr id="5" name="Slide Number Placeholder 4"/>
          <p:cNvSpPr>
            <a:spLocks noGrp="1"/>
          </p:cNvSpPr>
          <p:nvPr>
            <p:ph type="sldNum" sz="quarter" idx="5"/>
          </p:nvPr>
        </p:nvSpPr>
        <p:spPr/>
        <p:txBody>
          <a:bodyPr/>
          <a:lstStyle/>
          <a:p>
            <a:pPr>
              <a:defRPr/>
            </a:pPr>
            <a:fld id="{A4D4A29D-0E5E-E34D-8579-0D1C1BBCA53C}" type="slidenum">
              <a:rPr lang="en-US" smtClean="0"/>
              <a:pPr>
                <a:defRPr/>
              </a:pPr>
              <a:t>9</a:t>
            </a:fld>
            <a:endParaRPr lang="en-US"/>
          </a:p>
        </p:txBody>
      </p:sp>
    </p:spTree>
    <p:extLst>
      <p:ext uri="{BB962C8B-B14F-4D97-AF65-F5344CB8AC3E}">
        <p14:creationId xmlns:p14="http://schemas.microsoft.com/office/powerpoint/2010/main" val="364433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a:t>Click to edit Master title style</a:t>
            </a:r>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3527" y="2273883"/>
            <a:ext cx="1794611" cy="1718072"/>
          </a:xfrm>
          <a:prstGeom prst="rect">
            <a:avLst/>
          </a:prstGeom>
        </p:spPr>
      </p:pic>
      <p:pic>
        <p:nvPicPr>
          <p:cNvPr id="9" name="Picture 8" title="Logo: ECTA"/>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275932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1904961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960580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56531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6150" y="1609738"/>
            <a:ext cx="6224810" cy="1887950"/>
          </a:xfrm>
        </p:spPr>
        <p:txBody>
          <a:bodyPr anchor="b">
            <a:normAutofit/>
          </a:bodyPr>
          <a:lstStyle>
            <a:lvl1pPr algn="ctr">
              <a:defRPr sz="2700" cap="none"/>
            </a:lvl1pPr>
          </a:lstStyle>
          <a:p>
            <a:r>
              <a:rPr lang="en-US"/>
              <a:t>Click to edit master title style</a:t>
            </a:r>
          </a:p>
        </p:txBody>
      </p:sp>
      <p:sp>
        <p:nvSpPr>
          <p:cNvPr id="3" name="Text Placeholder 2"/>
          <p:cNvSpPr>
            <a:spLocks noGrp="1"/>
          </p:cNvSpPr>
          <p:nvPr>
            <p:ph type="body" idx="1"/>
          </p:nvPr>
        </p:nvSpPr>
        <p:spPr>
          <a:xfrm>
            <a:off x="1456259" y="3851916"/>
            <a:ext cx="6215658"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cxnSp>
        <p:nvCxnSpPr>
          <p:cNvPr id="8" name="Straight Connector 7"/>
          <p:cNvCxnSpPr/>
          <p:nvPr userDrawn="1"/>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907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80"/>
            <a:ext cx="8254092"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440872" y="1368358"/>
            <a:ext cx="4041321"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642" y="1376141"/>
            <a:ext cx="4041322"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88187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140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85852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28740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7"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73530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1210" y="6130437"/>
            <a:ext cx="859712" cy="370396"/>
          </a:xfrm>
          <a:prstGeom prst="rect">
            <a:avLst/>
          </a:prstGeom>
        </p:spPr>
        <p:txBody>
          <a:bodyPr/>
          <a:lstStyle/>
          <a:p>
            <a:endParaRPr lang="en-US"/>
          </a:p>
        </p:txBody>
      </p:sp>
      <p:sp>
        <p:nvSpPr>
          <p:cNvPr id="3" name="Footer Placeholder 2"/>
          <p:cNvSpPr>
            <a:spLocks noGrp="1"/>
          </p:cNvSpPr>
          <p:nvPr>
            <p:ph type="ftr" sz="quarter" idx="11"/>
          </p:nvPr>
        </p:nvSpPr>
        <p:spPr>
          <a:xfrm>
            <a:off x="1941910" y="6135809"/>
            <a:ext cx="5714999" cy="365125"/>
          </a:xfrm>
          <a:prstGeom prst="rect">
            <a:avLst/>
          </a:prstGeom>
        </p:spPr>
        <p:txBody>
          <a:bodyPr/>
          <a:lstStyle/>
          <a:p>
            <a:endParaRPr lang="en-US"/>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a:xfrm>
            <a:off x="398860" y="787783"/>
            <a:ext cx="584825" cy="365125"/>
          </a:xfrm>
          <a:prstGeom prst="rect">
            <a:avLst/>
          </a:prstGeom>
        </p:spPr>
        <p:txBody>
          <a:bodyPr/>
          <a:lstStyle/>
          <a:p>
            <a:fld id="{D57F1E4F-1CFF-5643-939E-217C01CDF565}" type="slidenum">
              <a:rPr lang="en-US" dirty="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798973"/>
            <a:ext cx="3097456" cy="2247117"/>
          </a:xfrm>
        </p:spPr>
        <p:txBody>
          <a:bodyPr anchor="b">
            <a:normAutofit/>
          </a:bodyPr>
          <a:lstStyle>
            <a:lvl1pPr algn="ctr">
              <a:defRPr sz="18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3782786" y="798974"/>
            <a:ext cx="4912179"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497" y="3205492"/>
            <a:ext cx="3099267"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2"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027616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480186" y="2523098"/>
            <a:ext cx="6194510"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429390" y="3846281"/>
            <a:ext cx="6245306" cy="1012929"/>
          </a:xfrm>
        </p:spPr>
        <p:txBody>
          <a:bodyPr>
            <a:noAutofit/>
          </a:bodyPr>
          <a:lstStyle>
            <a:lvl1pPr>
              <a:defRPr baseline="0"/>
            </a:lvl1pPr>
          </a:lstStyle>
          <a:p>
            <a:r>
              <a:rPr lang="en-US" sz="900"/>
              <a:t>The ECTA Center is a program of the FPG Child Development Institute of the University of North Carolina at Chapel Hill, funded through cooperative agreement number </a:t>
            </a:r>
            <a:r>
              <a:rPr lang="is-IS" sz="900"/>
              <a:t>H326P170001 </a:t>
            </a:r>
            <a:r>
              <a:rPr lang="en-US" sz="900"/>
              <a:t>from the Office of Special Education Programs, U.S. Department of Education. Opinions expressed herein do not necessarily represent the Department of Education's position or policy. Project Officer: Julia Martin </a:t>
            </a:r>
            <a:r>
              <a:rPr lang="en-US" sz="900" err="1"/>
              <a:t>Eile</a:t>
            </a:r>
            <a:endParaRPr lang="en-US" sz="90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429389" y="5058531"/>
            <a:ext cx="2834640" cy="585216"/>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80252" y="4750570"/>
            <a:ext cx="1400708" cy="1099570"/>
          </a:xfrm>
          <a:prstGeom prst="rect">
            <a:avLst/>
          </a:prstGeom>
        </p:spPr>
      </p:pic>
      <p:cxnSp>
        <p:nvCxnSpPr>
          <p:cNvPr id="15" name="Straight Connector 14"/>
          <p:cNvCxnSpPr/>
          <p:nvPr userDrawn="1"/>
        </p:nvCxnSpPr>
        <p:spPr>
          <a:xfrm>
            <a:off x="1480186" y="2270760"/>
            <a:ext cx="61945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480186" y="833546"/>
            <a:ext cx="5536832" cy="1089213"/>
          </a:xfrm>
          <a:prstGeom prst="rect">
            <a:avLst/>
          </a:prstGeom>
        </p:spPr>
      </p:pic>
    </p:spTree>
    <p:extLst>
      <p:ext uri="{BB962C8B-B14F-4D97-AF65-F5344CB8AC3E}">
        <p14:creationId xmlns:p14="http://schemas.microsoft.com/office/powerpoint/2010/main" val="149180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a:t>Click to edit Master title style</a:t>
            </a:r>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329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1210" y="6130437"/>
            <a:ext cx="859712" cy="370396"/>
          </a:xfrm>
          <a:prstGeom prst="rect">
            <a:avLst/>
          </a:prstGeom>
        </p:spPr>
        <p:txBody>
          <a:bodyPr/>
          <a:lstStyle/>
          <a:p>
            <a:endParaRPr lang="en-US"/>
          </a:p>
        </p:txBody>
      </p:sp>
      <p:sp>
        <p:nvSpPr>
          <p:cNvPr id="3" name="Footer Placeholder 2"/>
          <p:cNvSpPr>
            <a:spLocks noGrp="1"/>
          </p:cNvSpPr>
          <p:nvPr>
            <p:ph type="ftr" sz="quarter" idx="11"/>
          </p:nvPr>
        </p:nvSpPr>
        <p:spPr>
          <a:xfrm>
            <a:off x="1941910" y="6135809"/>
            <a:ext cx="5714999" cy="365125"/>
          </a:xfrm>
          <a:prstGeom prst="rect">
            <a:avLst/>
          </a:prstGeom>
        </p:spPr>
        <p:txBody>
          <a:bodyPr/>
          <a:lstStyle/>
          <a:p>
            <a:endParaRPr lang="en-US"/>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a:xfrm>
            <a:off x="398860" y="787783"/>
            <a:ext cx="584825" cy="365125"/>
          </a:xfrm>
          <a:prstGeom prst="rect">
            <a:avLst/>
          </a:prstGeo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5070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9906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228600" y="6400800"/>
            <a:ext cx="1600200" cy="365125"/>
          </a:xfrm>
          <a:prstGeom prst="rect">
            <a:avLst/>
          </a:prstGeom>
        </p:spPr>
        <p:txBody>
          <a:bodyPr/>
          <a:lstStyle>
            <a:lvl1pPr>
              <a:defRPr/>
            </a:lvl1pPr>
          </a:lstStyle>
          <a:p>
            <a:pPr>
              <a:defRPr/>
            </a:pPr>
            <a:fld id="{D62A7FBC-1EA9-1B4F-B2BD-AE682071CD69}" type="slidenum">
              <a:rPr lang="en-US"/>
              <a:pPr>
                <a:defRPr/>
              </a:pPr>
              <a:t>‹#›</a:t>
            </a:fld>
            <a:endParaRPr lang="en-US"/>
          </a:p>
        </p:txBody>
      </p:sp>
    </p:spTree>
    <p:extLst>
      <p:ext uri="{BB962C8B-B14F-4D97-AF65-F5344CB8AC3E}">
        <p14:creationId xmlns:p14="http://schemas.microsoft.com/office/powerpoint/2010/main" val="223345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480560" y="2410119"/>
            <a:ext cx="4218272" cy="1841842"/>
          </a:xfrm>
        </p:spPr>
        <p:txBody>
          <a:bodyPr bIns="0" anchor="b">
            <a:normAutofit/>
          </a:bodyPr>
          <a:lstStyle>
            <a:lvl1pPr algn="l">
              <a:defRPr sz="4050" cap="none"/>
            </a:lvl1pPr>
          </a:lstStyle>
          <a:p>
            <a:r>
              <a:rPr lang="en-US"/>
              <a:t>Click to edit master title style</a:t>
            </a:r>
          </a:p>
        </p:txBody>
      </p:sp>
      <p:sp>
        <p:nvSpPr>
          <p:cNvPr id="8" name="Subtitle 2"/>
          <p:cNvSpPr>
            <a:spLocks noGrp="1"/>
          </p:cNvSpPr>
          <p:nvPr>
            <p:ph type="subTitle" idx="1" hasCustomPrompt="1"/>
          </p:nvPr>
        </p:nvSpPr>
        <p:spPr>
          <a:xfrm>
            <a:off x="4480560" y="4436837"/>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ubtitle 2"/>
          <p:cNvSpPr txBox="1">
            <a:spLocks/>
          </p:cNvSpPr>
          <p:nvPr userDrawn="1"/>
        </p:nvSpPr>
        <p:spPr>
          <a:xfrm>
            <a:off x="371475" y="2410119"/>
            <a:ext cx="2588895" cy="3729116"/>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cxnSp>
        <p:nvCxnSpPr>
          <p:cNvPr id="13" name="Straight Connector 12"/>
          <p:cNvCxnSpPr/>
          <p:nvPr userDrawn="1"/>
        </p:nvCxnSpPr>
        <p:spPr>
          <a:xfrm>
            <a:off x="4480560" y="1906003"/>
            <a:ext cx="421827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480560" y="891304"/>
            <a:ext cx="4218272" cy="829824"/>
          </a:xfrm>
          <a:prstGeom prst="rect">
            <a:avLst/>
          </a:prstGeom>
        </p:spPr>
      </p:pic>
    </p:spTree>
    <p:extLst>
      <p:ext uri="{BB962C8B-B14F-4D97-AF65-F5344CB8AC3E}">
        <p14:creationId xmlns:p14="http://schemas.microsoft.com/office/powerpoint/2010/main" val="360068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userDrawn="1"/>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pic>
        <p:nvPicPr>
          <p:cNvPr id="11" name="Picture 10" title="Logo: DaSy"/>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44251" y="5250567"/>
            <a:ext cx="1491115" cy="1427519"/>
          </a:xfrm>
          <a:prstGeom prst="rect">
            <a:avLst/>
          </a:prstGeom>
        </p:spPr>
      </p:pic>
      <p:pic>
        <p:nvPicPr>
          <p:cNvPr id="4" name="Picture 3" title="Logo: ECTA"/>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480560" y="5524684"/>
            <a:ext cx="2044067" cy="1048239"/>
          </a:xfrm>
          <a:prstGeom prst="rect">
            <a:avLst/>
          </a:prstGeom>
        </p:spPr>
      </p:pic>
    </p:spTree>
    <p:extLst>
      <p:ext uri="{BB962C8B-B14F-4D97-AF65-F5344CB8AC3E}">
        <p14:creationId xmlns:p14="http://schemas.microsoft.com/office/powerpoint/2010/main" val="178587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userDrawn="1"/>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spTree>
    <p:extLst>
      <p:ext uri="{BB962C8B-B14F-4D97-AF65-F5344CB8AC3E}">
        <p14:creationId xmlns:p14="http://schemas.microsoft.com/office/powerpoint/2010/main" val="43448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8366" y="4588552"/>
            <a:ext cx="8270466" cy="977621"/>
          </a:xfrm>
        </p:spPr>
        <p:txBody>
          <a:bodyPr tIns="91440" bIns="9144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428365" y="2743201"/>
            <a:ext cx="8256869"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428366" y="3063240"/>
            <a:ext cx="8270467" cy="1333500"/>
          </a:xfrm>
        </p:spPr>
        <p:txBody>
          <a:bodyPr bIns="0" anchor="t" anchorCtr="0">
            <a:normAutofit/>
          </a:bodyPr>
          <a:lstStyle>
            <a:lvl1pPr algn="l">
              <a:defRPr sz="27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8366" y="1333948"/>
            <a:ext cx="5536832" cy="1089213"/>
          </a:xfrm>
          <a:prstGeom prst="rect">
            <a:avLst/>
          </a:prstGeom>
        </p:spPr>
      </p:pic>
    </p:spTree>
    <p:extLst>
      <p:ext uri="{BB962C8B-B14F-4D97-AF65-F5344CB8AC3E}">
        <p14:creationId xmlns:p14="http://schemas.microsoft.com/office/powerpoint/2010/main" val="3045251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3.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a:t>Click to edit Master title style</a:t>
            </a:r>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 id="2147485016" r:id="rId2"/>
  </p:sldLayoutIdLst>
  <p:hf sldNum="0" hdr="0" ft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a:t>Click to edit Master title style</a:t>
            </a:r>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9948975"/>
      </p:ext>
    </p:extLst>
  </p:cSld>
  <p:clrMap bg1="lt1" tx1="dk1" bg2="lt2" tx2="dk2" accent1="accent1" accent2="accent2" accent3="accent3" accent4="accent4" accent5="accent5" accent6="accent6" hlink="hlink" folHlink="folHlink"/>
  <p:sldLayoutIdLst>
    <p:sldLayoutId id="2147485018" r:id="rId1"/>
    <p:sldLayoutId id="2147485020" r:id="rId2"/>
    <p:sldLayoutId id="2147485022" r:id="rId3"/>
  </p:sldLayoutIdLst>
  <p:hf sldNum="0" hdr="0" ft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0871" y="226980"/>
            <a:ext cx="8254093"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40872" y="1368358"/>
            <a:ext cx="8254093"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2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481646447"/>
      </p:ext>
    </p:extLst>
  </p:cSld>
  <p:clrMap bg1="lt1" tx1="dk1" bg2="lt2" tx2="dk2" accent1="accent1" accent2="accent2" accent3="accent3" accent4="accent4" accent5="accent5" accent6="accent6" hlink="hlink" folHlink="folHlink"/>
  <p:sldLayoutIdLst>
    <p:sldLayoutId id="2147485024" r:id="rId1"/>
    <p:sldLayoutId id="2147485025" r:id="rId2"/>
    <p:sldLayoutId id="2147485026" r:id="rId3"/>
    <p:sldLayoutId id="2147485027" r:id="rId4"/>
    <p:sldLayoutId id="2147485028" r:id="rId5"/>
    <p:sldLayoutId id="2147485029" r:id="rId6"/>
    <p:sldLayoutId id="2147485030" r:id="rId7"/>
    <p:sldLayoutId id="2147485031" r:id="rId8"/>
    <p:sldLayoutId id="2147485032" r:id="rId9"/>
    <p:sldLayoutId id="2147485033" r:id="rId10"/>
    <p:sldLayoutId id="2147485034" r:id="rId11"/>
    <p:sldLayoutId id="2147485035" r:id="rId12"/>
    <p:sldLayoutId id="2147485036" r:id="rId13"/>
    <p:sldLayoutId id="2147485037" r:id="rId14"/>
    <p:sldLayoutId id="2147485038" r:id="rId15"/>
    <p:sldLayoutId id="2147485039" r:id="rId16"/>
  </p:sldLayoutIdLst>
  <p:hf sldNum="0" hdr="0" ftr="0" dt="0"/>
  <p:txStyles>
    <p:titleStyle>
      <a:lvl1pPr algn="ctr" defTabSz="685800" rtl="0" eaLnBrk="1" latinLnBrk="0" hangingPunct="1">
        <a:lnSpc>
          <a:spcPct val="90000"/>
        </a:lnSpc>
        <a:spcBef>
          <a:spcPct val="0"/>
        </a:spcBef>
        <a:buNone/>
        <a:defRPr sz="2400" b="1" i="0" kern="1200" cap="none">
          <a:solidFill>
            <a:schemeClr val="accent4"/>
          </a:solidFill>
          <a:effectLst/>
          <a:latin typeface="Arial" charset="0"/>
          <a:ea typeface="Arial" charset="0"/>
          <a:cs typeface="Arial" charset="0"/>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Arial" charset="0"/>
          <a:ea typeface="Arial" charset="0"/>
          <a:cs typeface="Arial" charset="0"/>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Arial" charset="0"/>
          <a:ea typeface="Arial" charset="0"/>
          <a:cs typeface="Arial" charset="0"/>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Arial" charset="0"/>
          <a:ea typeface="Arial" charset="0"/>
          <a:cs typeface="Arial" charset="0"/>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Arial" charset="0"/>
          <a:ea typeface="Arial" charset="0"/>
          <a:cs typeface="Arial" charset="0"/>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hyperlink" Target="https://www.dec-sped.org/dec-recommended-practices"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ectacenter.org/events/webinars.asp"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hyperlink" Target="http://www.p2pga.org/" TargetMode="External"/><Relationship Id="rId3" Type="http://schemas.openxmlformats.org/officeDocument/2006/relationships/hyperlink" Target="mailto:betsy.Ayankoya@unc.edu" TargetMode="External"/><Relationship Id="rId7" Type="http://schemas.openxmlformats.org/officeDocument/2006/relationships/hyperlink" Target="http://ectacenter.or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www.dec-sped.org/" TargetMode="External"/><Relationship Id="rId5" Type="http://schemas.openxmlformats.org/officeDocument/2006/relationships/hyperlink" Target="mailto:stephanie@p2pga.org" TargetMode="External"/><Relationship Id="rId4" Type="http://schemas.openxmlformats.org/officeDocument/2006/relationships/hyperlink" Target="mailto:peggy@dec-sped.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191866"/>
            <a:ext cx="6203576" cy="2832847"/>
          </a:xfrm>
        </p:spPr>
        <p:txBody>
          <a:bodyPr>
            <a:normAutofit/>
          </a:bodyPr>
          <a:lstStyle/>
          <a:p>
            <a:pPr algn="ctr"/>
            <a:r>
              <a:rPr lang="en-US" sz="4000" i="1" dirty="0">
                <a:solidFill>
                  <a:schemeClr val="tx2"/>
                </a:solidFill>
                <a:latin typeface="Arial"/>
                <a:cs typeface="Arial"/>
              </a:rPr>
              <a:t>Recommended Practices for Engaging Families</a:t>
            </a:r>
            <a:br>
              <a:rPr lang="en-US" sz="4000" i="1" dirty="0">
                <a:latin typeface="Arial"/>
                <a:cs typeface="Arial"/>
              </a:rPr>
            </a:br>
            <a:br>
              <a:rPr lang="en-US" sz="4000" i="1" dirty="0">
                <a:latin typeface="Arial"/>
                <a:cs typeface="Arial"/>
              </a:rPr>
            </a:br>
            <a:endParaRPr lang="en-US" sz="4000" i="1" dirty="0">
              <a:solidFill>
                <a:schemeClr val="tx2"/>
              </a:solidFill>
              <a:latin typeface="Arial"/>
              <a:cs typeface="Arial"/>
            </a:endParaRPr>
          </a:p>
        </p:txBody>
      </p:sp>
      <p:pic>
        <p:nvPicPr>
          <p:cNvPr id="5" name="Picture 4">
            <a:extLst>
              <a:ext uri="{FF2B5EF4-FFF2-40B4-BE49-F238E27FC236}">
                <a16:creationId xmlns:a16="http://schemas.microsoft.com/office/drawing/2014/main" id="{8338D626-F844-4749-A265-9C6796FE4958}"/>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945" y="4199966"/>
            <a:ext cx="2209801" cy="1053352"/>
          </a:xfrm>
          <a:prstGeom prst="rect">
            <a:avLst/>
          </a:prstGeom>
          <a:noFill/>
          <a:ln>
            <a:noFill/>
          </a:ln>
        </p:spPr>
      </p:pic>
      <p:pic>
        <p:nvPicPr>
          <p:cNvPr id="1026" name="Picture 2" descr="Logo: RPTAC">
            <a:extLst>
              <a:ext uri="{FF2B5EF4-FFF2-40B4-BE49-F238E27FC236}">
                <a16:creationId xmlns:a16="http://schemas.microsoft.com/office/drawing/2014/main" id="{CA9B2686-12D7-4F95-A754-DAE4CF03C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46" y="2111190"/>
            <a:ext cx="1905000" cy="1914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4C085A-FF0F-4567-BC76-147C8D8BFE3E}"/>
              </a:ext>
            </a:extLst>
          </p:cNvPr>
          <p:cNvSpPr txBox="1"/>
          <p:nvPr/>
        </p:nvSpPr>
        <p:spPr>
          <a:xfrm>
            <a:off x="2820317" y="4109100"/>
            <a:ext cx="4814138" cy="1292662"/>
          </a:xfrm>
          <a:prstGeom prst="rect">
            <a:avLst/>
          </a:prstGeom>
          <a:noFill/>
        </p:spPr>
        <p:txBody>
          <a:bodyPr wrap="none" rtlCol="0" anchor="t">
            <a:spAutoFit/>
          </a:bodyPr>
          <a:lstStyle/>
          <a:p>
            <a:r>
              <a:rPr lang="en-US" b="1" dirty="0">
                <a:solidFill>
                  <a:schemeClr val="tx2"/>
                </a:solidFill>
                <a:latin typeface="Arial"/>
                <a:ea typeface="ＭＳ Ｐゴシック"/>
                <a:cs typeface="Arial"/>
              </a:rPr>
              <a:t>Introduction: DEC and the DEC </a:t>
            </a:r>
            <a:br>
              <a:rPr lang="en-US" b="1" dirty="0">
                <a:latin typeface="Arial"/>
                <a:cs typeface="Arial"/>
              </a:rPr>
            </a:br>
            <a:r>
              <a:rPr lang="en-US" b="1" dirty="0">
                <a:solidFill>
                  <a:schemeClr val="tx2"/>
                </a:solidFill>
                <a:latin typeface="Arial"/>
                <a:ea typeface="ＭＳ Ｐゴシック"/>
                <a:cs typeface="Arial"/>
              </a:rPr>
              <a:t>Recommended Practices</a:t>
            </a:r>
            <a:endParaRPr lang="en-US">
              <a:solidFill>
                <a:schemeClr val="tx2"/>
              </a:solidFill>
              <a:latin typeface="Arial"/>
              <a:ea typeface="ＭＳ Ｐゴシック"/>
              <a:cs typeface="Arial"/>
            </a:endParaRPr>
          </a:p>
          <a:p>
            <a:endParaRPr lang="en-US" sz="3000" dirty="0"/>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226980"/>
            <a:ext cx="8254093" cy="664271"/>
          </a:xfrm>
        </p:spPr>
        <p:txBody>
          <a:bodyPr/>
          <a:lstStyle/>
          <a:p>
            <a:r>
              <a:rPr lang="en-US" dirty="0"/>
              <a:t>History Cont’d</a:t>
            </a:r>
          </a:p>
        </p:txBody>
      </p:sp>
      <p:sp>
        <p:nvSpPr>
          <p:cNvPr id="3" name="Content Placeholder 2"/>
          <p:cNvSpPr>
            <a:spLocks noGrp="1"/>
          </p:cNvSpPr>
          <p:nvPr>
            <p:ph idx="1"/>
          </p:nvPr>
        </p:nvSpPr>
        <p:spPr>
          <a:xfrm>
            <a:off x="393247" y="891251"/>
            <a:ext cx="8301719" cy="4960596"/>
          </a:xfrm>
        </p:spPr>
        <p:txBody>
          <a:bodyPr>
            <a:normAutofit lnSpcReduction="10000"/>
          </a:bodyPr>
          <a:lstStyle/>
          <a:p>
            <a:r>
              <a:rPr lang="en-US" sz="2000" dirty="0">
                <a:latin typeface="Arial"/>
                <a:cs typeface="Arial"/>
              </a:rPr>
              <a:t>2012: DEC created a </a:t>
            </a:r>
            <a:r>
              <a:rPr lang="en-US" sz="2000" b="1" dirty="0">
                <a:latin typeface="Arial"/>
                <a:cs typeface="Arial"/>
              </a:rPr>
              <a:t>Recommended Practices Commission</a:t>
            </a:r>
            <a:r>
              <a:rPr lang="en-US" sz="2000" dirty="0">
                <a:latin typeface="Arial"/>
                <a:cs typeface="Arial"/>
              </a:rPr>
              <a:t> tasked with updating and revising the Recommended Practices. The members of the commission included representatives from families  of children with special needs, university faculty, researchers, practitioners, professional development specialists and university graduate students.  </a:t>
            </a:r>
            <a:endParaRPr lang="en-US" sz="2000" dirty="0">
              <a:latin typeface="Arial"/>
            </a:endParaRPr>
          </a:p>
          <a:p>
            <a:r>
              <a:rPr lang="en-US" sz="2000" dirty="0">
                <a:latin typeface="Arial"/>
                <a:cs typeface="Arial"/>
              </a:rPr>
              <a:t>ECTA Center was able to support DEC and its Commissioners to update the RPs through its OSEP funding, which included a provision on updating and helping the field to use the practices and in 2014, the newly revised  </a:t>
            </a:r>
            <a:r>
              <a:rPr lang="en-US" sz="2000" b="1" dirty="0">
                <a:latin typeface="Arial"/>
                <a:cs typeface="Arial"/>
              </a:rPr>
              <a:t>DEC Recommended Practices </a:t>
            </a:r>
            <a:r>
              <a:rPr lang="en-US" sz="2000" dirty="0">
                <a:latin typeface="Arial"/>
                <a:cs typeface="Arial"/>
              </a:rPr>
              <a:t>were released.</a:t>
            </a:r>
          </a:p>
          <a:p>
            <a:r>
              <a:rPr lang="en-US" sz="2000" dirty="0">
                <a:latin typeface="Arial"/>
                <a:cs typeface="Arial"/>
              </a:rPr>
              <a:t>As the field continues to evolve and new research emerges, the RPs will continue to be revisited and revised to remain current and relevant. </a:t>
            </a:r>
            <a:endParaRPr lang="en-US" sz="2000" dirty="0">
              <a:latin typeface="Arial"/>
            </a:endParaRPr>
          </a:p>
          <a:p>
            <a:endParaRPr lang="en-US" sz="2000" dirty="0">
              <a:latin typeface="Cambria" pitchFamily="18" charset="0"/>
            </a:endParaRPr>
          </a:p>
          <a:p>
            <a:endParaRPr lang="en-US" sz="2000" dirty="0"/>
          </a:p>
          <a:p>
            <a:endParaRPr lang="en-US" sz="2000" dirty="0">
              <a:latin typeface="Cambria" pitchFamily="18" charset="0"/>
            </a:endParaRPr>
          </a:p>
          <a:p>
            <a:endParaRPr lang="en-US" sz="2000" dirty="0">
              <a:latin typeface="Cambria" pitchFamily="18" charset="0"/>
            </a:endParaRPr>
          </a:p>
          <a:p>
            <a:endParaRPr lang="en-US" sz="2000" dirty="0">
              <a:latin typeface="Cambria" pitchFamily="18" charset="0"/>
            </a:endParaRPr>
          </a:p>
          <a:p>
            <a:endParaRPr lang="en-US" dirty="0"/>
          </a:p>
        </p:txBody>
      </p:sp>
    </p:spTree>
    <p:extLst>
      <p:ext uri="{BB962C8B-B14F-4D97-AF65-F5344CB8AC3E}">
        <p14:creationId xmlns:p14="http://schemas.microsoft.com/office/powerpoint/2010/main" val="106066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altLang="en-US" sz="3200" dirty="0"/>
              <a:t>Eight Topic Areas</a:t>
            </a:r>
          </a:p>
        </p:txBody>
      </p:sp>
      <p:sp>
        <p:nvSpPr>
          <p:cNvPr id="17411" name="Content Placeholder 2"/>
          <p:cNvSpPr>
            <a:spLocks noGrp="1"/>
          </p:cNvSpPr>
          <p:nvPr>
            <p:ph sz="half" idx="1"/>
          </p:nvPr>
        </p:nvSpPr>
        <p:spPr>
          <a:xfrm>
            <a:off x="30707" y="990600"/>
            <a:ext cx="4495800" cy="4876800"/>
          </a:xfrm>
        </p:spPr>
        <p:txBody>
          <a:bodyPr>
            <a:normAutofit lnSpcReduction="10000"/>
          </a:bodyPr>
          <a:lstStyle/>
          <a:p>
            <a:r>
              <a:rPr lang="en-US" altLang="en-US" sz="3200" dirty="0"/>
              <a:t>Leadership (14) </a:t>
            </a:r>
          </a:p>
          <a:p>
            <a:endParaRPr lang="en-US" altLang="en-US" sz="3200" dirty="0"/>
          </a:p>
          <a:p>
            <a:r>
              <a:rPr lang="en-US" altLang="en-US" sz="3200" dirty="0"/>
              <a:t>Assessment (11)</a:t>
            </a:r>
          </a:p>
          <a:p>
            <a:endParaRPr lang="en-US" altLang="en-US" sz="3200" dirty="0"/>
          </a:p>
          <a:p>
            <a:r>
              <a:rPr lang="en-US" altLang="en-US" sz="3200" dirty="0"/>
              <a:t>Environment (6)</a:t>
            </a:r>
          </a:p>
          <a:p>
            <a:endParaRPr lang="en-US" altLang="en-US" sz="3200" dirty="0"/>
          </a:p>
          <a:p>
            <a:r>
              <a:rPr lang="en-US" altLang="en-US" sz="3200" dirty="0"/>
              <a:t>Family (10)</a:t>
            </a:r>
          </a:p>
          <a:p>
            <a:pPr marL="457200" lvl="1" indent="0">
              <a:buFont typeface="Arial" pitchFamily="34" charset="0"/>
              <a:buNone/>
            </a:pPr>
            <a:endParaRPr lang="en-US" altLang="en-US" dirty="0"/>
          </a:p>
        </p:txBody>
      </p:sp>
      <p:sp>
        <p:nvSpPr>
          <p:cNvPr id="17412" name="Content Placeholder 3"/>
          <p:cNvSpPr>
            <a:spLocks noGrp="1"/>
          </p:cNvSpPr>
          <p:nvPr>
            <p:ph sz="half" idx="2"/>
          </p:nvPr>
        </p:nvSpPr>
        <p:spPr>
          <a:xfrm>
            <a:off x="3705828" y="990600"/>
            <a:ext cx="5303293" cy="4525963"/>
          </a:xfrm>
        </p:spPr>
        <p:txBody>
          <a:bodyPr>
            <a:normAutofit lnSpcReduction="10000"/>
          </a:bodyPr>
          <a:lstStyle/>
          <a:p>
            <a:r>
              <a:rPr lang="en-US" altLang="en-US" sz="3200" dirty="0"/>
              <a:t>Instruction (13)</a:t>
            </a:r>
          </a:p>
          <a:p>
            <a:endParaRPr lang="en-US" altLang="en-US" sz="3200" dirty="0"/>
          </a:p>
          <a:p>
            <a:r>
              <a:rPr lang="en-US" altLang="en-US" sz="3200" dirty="0"/>
              <a:t>Interaction (5)</a:t>
            </a:r>
          </a:p>
          <a:p>
            <a:endParaRPr lang="en-US" altLang="en-US" sz="3200" dirty="0"/>
          </a:p>
          <a:p>
            <a:r>
              <a:rPr lang="en-US" altLang="en-US" sz="3000" dirty="0"/>
              <a:t>Teaming &amp; Collaboration (5)</a:t>
            </a:r>
          </a:p>
          <a:p>
            <a:endParaRPr lang="en-US" altLang="en-US" sz="3200" dirty="0"/>
          </a:p>
          <a:p>
            <a:r>
              <a:rPr lang="en-US" altLang="en-US" sz="3200" dirty="0"/>
              <a:t>Transition (2)</a:t>
            </a:r>
          </a:p>
          <a:p>
            <a:endParaRPr lang="en-US" altLang="en-US" sz="3200" dirty="0"/>
          </a:p>
        </p:txBody>
      </p:sp>
    </p:spTree>
    <p:extLst>
      <p:ext uri="{BB962C8B-B14F-4D97-AF65-F5344CB8AC3E}">
        <p14:creationId xmlns:p14="http://schemas.microsoft.com/office/powerpoint/2010/main" val="423401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F327-C955-4553-BDC6-F25BAA2CD6E9}"/>
              </a:ext>
            </a:extLst>
          </p:cNvPr>
          <p:cNvSpPr>
            <a:spLocks noGrp="1"/>
          </p:cNvSpPr>
          <p:nvPr>
            <p:ph type="title"/>
          </p:nvPr>
        </p:nvSpPr>
        <p:spPr/>
        <p:txBody>
          <a:bodyPr>
            <a:normAutofit fontScale="90000"/>
          </a:bodyPr>
          <a:lstStyle/>
          <a:p>
            <a:r>
              <a:rPr lang="en-US" sz="4000" dirty="0">
                <a:latin typeface="Arial"/>
                <a:cs typeface="Arial"/>
              </a:rPr>
              <a:t>Three Themes of Family Practices </a:t>
            </a:r>
            <a:r>
              <a:rPr lang="en-US" sz="3600" dirty="0">
                <a:latin typeface="Arial"/>
                <a:cs typeface="Arial"/>
              </a:rPr>
              <a:t> </a:t>
            </a:r>
            <a:endParaRPr lang="en-US" sz="3600"/>
          </a:p>
        </p:txBody>
      </p:sp>
      <p:sp>
        <p:nvSpPr>
          <p:cNvPr id="3" name="Content Placeholder 2">
            <a:extLst>
              <a:ext uri="{FF2B5EF4-FFF2-40B4-BE49-F238E27FC236}">
                <a16:creationId xmlns:a16="http://schemas.microsoft.com/office/drawing/2014/main" id="{344A3601-14DC-45C9-AC22-3A9D03EFE9C4}"/>
              </a:ext>
            </a:extLst>
          </p:cNvPr>
          <p:cNvSpPr>
            <a:spLocks noGrp="1"/>
          </p:cNvSpPr>
          <p:nvPr>
            <p:ph sz="half" idx="1"/>
          </p:nvPr>
        </p:nvSpPr>
        <p:spPr>
          <a:xfrm>
            <a:off x="440872" y="1368358"/>
            <a:ext cx="7967277" cy="4091116"/>
          </a:xfrm>
        </p:spPr>
        <p:txBody>
          <a:bodyPr vert="horz" lIns="91440" tIns="45720" rIns="91440" bIns="45720" rtlCol="0" anchor="t">
            <a:normAutofit/>
          </a:bodyPr>
          <a:lstStyle/>
          <a:p>
            <a:r>
              <a:rPr lang="en-US" sz="3600" dirty="0">
                <a:latin typeface="Arial"/>
                <a:cs typeface="Arial"/>
              </a:rPr>
              <a:t>Family-centered practices </a:t>
            </a:r>
          </a:p>
          <a:p>
            <a:endParaRPr lang="en-US" sz="3600" dirty="0">
              <a:latin typeface="Arial"/>
              <a:cs typeface="Arial"/>
            </a:endParaRPr>
          </a:p>
          <a:p>
            <a:r>
              <a:rPr lang="en-US" sz="3600" dirty="0">
                <a:latin typeface="Arial"/>
                <a:cs typeface="Arial"/>
              </a:rPr>
              <a:t>Family capacity-building practices</a:t>
            </a:r>
            <a:endParaRPr lang="en-US" sz="3600" dirty="0"/>
          </a:p>
          <a:p>
            <a:endParaRPr lang="en-US" sz="3600"/>
          </a:p>
          <a:p>
            <a:r>
              <a:rPr lang="en-US" sz="3600" dirty="0">
                <a:latin typeface="Arial"/>
                <a:cs typeface="Arial"/>
              </a:rPr>
              <a:t>Family and professional collaboration</a:t>
            </a:r>
            <a:endParaRPr lang="en-US" sz="3600" dirty="0"/>
          </a:p>
        </p:txBody>
      </p:sp>
    </p:spTree>
    <p:extLst>
      <p:ext uri="{BB962C8B-B14F-4D97-AF65-F5344CB8AC3E}">
        <p14:creationId xmlns:p14="http://schemas.microsoft.com/office/powerpoint/2010/main" val="302665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F327-C955-4553-BDC6-F25BAA2CD6E9}"/>
              </a:ext>
            </a:extLst>
          </p:cNvPr>
          <p:cNvSpPr>
            <a:spLocks noGrp="1"/>
          </p:cNvSpPr>
          <p:nvPr>
            <p:ph type="title"/>
          </p:nvPr>
        </p:nvSpPr>
        <p:spPr/>
        <p:txBody>
          <a:bodyPr/>
          <a:lstStyle/>
          <a:p>
            <a:r>
              <a:rPr lang="en-US" sz="3600" dirty="0">
                <a:latin typeface="Arial"/>
                <a:cs typeface="Arial"/>
              </a:rPr>
              <a:t>Family Practice Example</a:t>
            </a:r>
            <a:endParaRPr lang="en-US" dirty="0"/>
          </a:p>
        </p:txBody>
      </p:sp>
      <p:sp>
        <p:nvSpPr>
          <p:cNvPr id="3" name="Content Placeholder 2">
            <a:extLst>
              <a:ext uri="{FF2B5EF4-FFF2-40B4-BE49-F238E27FC236}">
                <a16:creationId xmlns:a16="http://schemas.microsoft.com/office/drawing/2014/main" id="{344A3601-14DC-45C9-AC22-3A9D03EFE9C4}"/>
              </a:ext>
            </a:extLst>
          </p:cNvPr>
          <p:cNvSpPr>
            <a:spLocks noGrp="1"/>
          </p:cNvSpPr>
          <p:nvPr>
            <p:ph sz="half" idx="1"/>
          </p:nvPr>
        </p:nvSpPr>
        <p:spPr>
          <a:xfrm>
            <a:off x="440872" y="1368358"/>
            <a:ext cx="7942429" cy="4091116"/>
          </a:xfrm>
        </p:spPr>
        <p:txBody>
          <a:bodyPr vert="horz" lIns="91440" tIns="45720" rIns="91440" bIns="45720" rtlCol="0" anchor="t">
            <a:noAutofit/>
          </a:bodyPr>
          <a:lstStyle/>
          <a:p>
            <a:pPr marL="0" indent="0">
              <a:buNone/>
            </a:pPr>
            <a:r>
              <a:rPr lang="en-US" sz="3200" b="1" dirty="0">
                <a:latin typeface="Arial"/>
                <a:cs typeface="Arial"/>
              </a:rPr>
              <a:t>F6. </a:t>
            </a:r>
            <a:r>
              <a:rPr lang="en-US" sz="3200" dirty="0">
                <a:latin typeface="Arial"/>
                <a:cs typeface="Arial"/>
              </a:rPr>
              <a:t>Practitioners engage the family in opportunities that support and strengthen parenting knowledge and skills and parenting competence and confidence in ways that are flexible, individualized, and tailored to the family's preferences.</a:t>
            </a:r>
            <a:endParaRPr lang="en-US"/>
          </a:p>
        </p:txBody>
      </p:sp>
    </p:spTree>
    <p:extLst>
      <p:ext uri="{BB962C8B-B14F-4D97-AF65-F5344CB8AC3E}">
        <p14:creationId xmlns:p14="http://schemas.microsoft.com/office/powerpoint/2010/main" val="310108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F327-C955-4553-BDC6-F25BAA2CD6E9}"/>
              </a:ext>
            </a:extLst>
          </p:cNvPr>
          <p:cNvSpPr>
            <a:spLocks noGrp="1"/>
          </p:cNvSpPr>
          <p:nvPr>
            <p:ph type="title"/>
          </p:nvPr>
        </p:nvSpPr>
        <p:spPr/>
        <p:txBody>
          <a:bodyPr/>
          <a:lstStyle/>
          <a:p>
            <a:r>
              <a:rPr lang="en-US" sz="3600" dirty="0">
                <a:latin typeface="Arial"/>
                <a:cs typeface="Arial"/>
              </a:rPr>
              <a:t>Family Practice Example</a:t>
            </a:r>
            <a:endParaRPr lang="en-US" dirty="0"/>
          </a:p>
        </p:txBody>
      </p:sp>
      <p:sp>
        <p:nvSpPr>
          <p:cNvPr id="3" name="Content Placeholder 2">
            <a:extLst>
              <a:ext uri="{FF2B5EF4-FFF2-40B4-BE49-F238E27FC236}">
                <a16:creationId xmlns:a16="http://schemas.microsoft.com/office/drawing/2014/main" id="{344A3601-14DC-45C9-AC22-3A9D03EFE9C4}"/>
              </a:ext>
            </a:extLst>
          </p:cNvPr>
          <p:cNvSpPr>
            <a:spLocks noGrp="1"/>
          </p:cNvSpPr>
          <p:nvPr>
            <p:ph sz="half" idx="1"/>
          </p:nvPr>
        </p:nvSpPr>
        <p:spPr>
          <a:xfrm>
            <a:off x="440872" y="1368358"/>
            <a:ext cx="7942429" cy="4091116"/>
          </a:xfrm>
        </p:spPr>
        <p:txBody>
          <a:bodyPr vert="horz" lIns="91440" tIns="45720" rIns="91440" bIns="45720" rtlCol="0" anchor="t">
            <a:noAutofit/>
          </a:bodyPr>
          <a:lstStyle/>
          <a:p>
            <a:pPr marL="0" indent="0">
              <a:buNone/>
            </a:pPr>
            <a:r>
              <a:rPr lang="en-US" sz="3200" b="1" dirty="0">
                <a:latin typeface="Arial"/>
                <a:cs typeface="Arial"/>
              </a:rPr>
              <a:t>F4. </a:t>
            </a:r>
            <a:r>
              <a:rPr lang="en-US" sz="3200" dirty="0">
                <a:latin typeface="Arial"/>
                <a:cs typeface="Arial"/>
              </a:rPr>
              <a:t>Practitioners and the family work together to create outcomes or goals, develop individualized plans, and implement practices that address the family's priorities and concerns and the child's strengths and needs.</a:t>
            </a:r>
            <a:endParaRPr lang="en-US" dirty="0"/>
          </a:p>
        </p:txBody>
      </p:sp>
    </p:spTree>
    <p:extLst>
      <p:ext uri="{BB962C8B-B14F-4D97-AF65-F5344CB8AC3E}">
        <p14:creationId xmlns:p14="http://schemas.microsoft.com/office/powerpoint/2010/main" val="332565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Resources Available for Download</a:t>
            </a:r>
          </a:p>
        </p:txBody>
      </p:sp>
      <p:pic>
        <p:nvPicPr>
          <p:cNvPr id="6" name="Picture 5">
            <a:extLst>
              <a:ext uri="{FF2B5EF4-FFF2-40B4-BE49-F238E27FC236}">
                <a16:creationId xmlns:a16="http://schemas.microsoft.com/office/drawing/2014/main" id="{25197251-5C29-4EAA-B606-66EBC63B1256}"/>
              </a:ext>
            </a:extLst>
          </p:cNvPr>
          <p:cNvPicPr>
            <a:picLocks noChangeAspect="1"/>
          </p:cNvPicPr>
          <p:nvPr/>
        </p:nvPicPr>
        <p:blipFill>
          <a:blip r:embed="rId3"/>
          <a:stretch>
            <a:fillRect/>
          </a:stretch>
        </p:blipFill>
        <p:spPr>
          <a:xfrm>
            <a:off x="0" y="1429907"/>
            <a:ext cx="9144000" cy="3998186"/>
          </a:xfrm>
          <a:prstGeom prst="rect">
            <a:avLst/>
          </a:prstGeom>
        </p:spPr>
      </p:pic>
    </p:spTree>
    <p:extLst>
      <p:ext uri="{BB962C8B-B14F-4D97-AF65-F5344CB8AC3E}">
        <p14:creationId xmlns:p14="http://schemas.microsoft.com/office/powerpoint/2010/main" val="88133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EDD3-884D-4638-99F6-91E615773E11}"/>
              </a:ext>
            </a:extLst>
          </p:cNvPr>
          <p:cNvSpPr>
            <a:spLocks noGrp="1"/>
          </p:cNvSpPr>
          <p:nvPr>
            <p:ph type="title"/>
          </p:nvPr>
        </p:nvSpPr>
        <p:spPr>
          <a:xfrm>
            <a:off x="311059" y="165618"/>
            <a:ext cx="8254093" cy="914400"/>
          </a:xfrm>
        </p:spPr>
        <p:txBody>
          <a:bodyPr>
            <a:normAutofit fontScale="90000"/>
          </a:bodyPr>
          <a:lstStyle/>
          <a:p>
            <a:r>
              <a:rPr lang="en-US" sz="3600" dirty="0"/>
              <a:t>Other Recommended Practice Materials </a:t>
            </a:r>
          </a:p>
        </p:txBody>
      </p:sp>
      <p:pic>
        <p:nvPicPr>
          <p:cNvPr id="3" name="Picture 3" descr="A picture containing person, sky&#10;&#10;Description generated with very high confidence">
            <a:extLst>
              <a:ext uri="{FF2B5EF4-FFF2-40B4-BE49-F238E27FC236}">
                <a16:creationId xmlns:a16="http://schemas.microsoft.com/office/drawing/2014/main" id="{163C869C-ABF2-43DC-AC72-7272ED566ADD}"/>
              </a:ext>
            </a:extLst>
          </p:cNvPr>
          <p:cNvPicPr>
            <a:picLocks noChangeAspect="1"/>
          </p:cNvPicPr>
          <p:nvPr/>
        </p:nvPicPr>
        <p:blipFill>
          <a:blip r:embed="rId3"/>
          <a:stretch>
            <a:fillRect/>
          </a:stretch>
        </p:blipFill>
        <p:spPr>
          <a:xfrm rot="19760677">
            <a:off x="1679779" y="934199"/>
            <a:ext cx="2179598" cy="2816118"/>
          </a:xfrm>
          <a:prstGeom prst="rect">
            <a:avLst/>
          </a:prstGeom>
        </p:spPr>
      </p:pic>
      <p:pic>
        <p:nvPicPr>
          <p:cNvPr id="5" name="Picture 5">
            <a:extLst>
              <a:ext uri="{FF2B5EF4-FFF2-40B4-BE49-F238E27FC236}">
                <a16:creationId xmlns:a16="http://schemas.microsoft.com/office/drawing/2014/main" id="{28ADA743-A034-474F-A069-D13EF7B78940}"/>
              </a:ext>
            </a:extLst>
          </p:cNvPr>
          <p:cNvPicPr>
            <a:picLocks noChangeAspect="1"/>
          </p:cNvPicPr>
          <p:nvPr/>
        </p:nvPicPr>
        <p:blipFill>
          <a:blip r:embed="rId4"/>
          <a:stretch>
            <a:fillRect/>
          </a:stretch>
        </p:blipFill>
        <p:spPr>
          <a:xfrm rot="1599894">
            <a:off x="6318959" y="1044961"/>
            <a:ext cx="2152650" cy="1524000"/>
          </a:xfrm>
          <a:prstGeom prst="rect">
            <a:avLst/>
          </a:prstGeom>
        </p:spPr>
      </p:pic>
      <p:sp>
        <p:nvSpPr>
          <p:cNvPr id="9" name="TextBox 8">
            <a:extLst>
              <a:ext uri="{FF2B5EF4-FFF2-40B4-BE49-F238E27FC236}">
                <a16:creationId xmlns:a16="http://schemas.microsoft.com/office/drawing/2014/main" id="{6E00826B-74C3-4C05-AC49-DF026813FE28}"/>
              </a:ext>
            </a:extLst>
          </p:cNvPr>
          <p:cNvSpPr txBox="1"/>
          <p:nvPr/>
        </p:nvSpPr>
        <p:spPr>
          <a:xfrm>
            <a:off x="133219" y="5374287"/>
            <a:ext cx="856174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hlinkClick r:id="rId5">
                  <a:extLst>
                    <a:ext uri="{A12FA001-AC4F-418D-AE19-62706E023703}">
                      <ahyp:hlinkClr xmlns:ahyp="http://schemas.microsoft.com/office/drawing/2018/hyperlinkcolor" val="tx"/>
                    </a:ext>
                  </a:extLst>
                </a:hlinkClick>
              </a:rPr>
              <a:t>https://www.dec-sped.org/dec-recommended-practices</a:t>
            </a:r>
            <a:endParaRPr lang="en-US" dirty="0">
              <a:solidFill>
                <a:schemeClr val="tx2">
                  <a:lumMod val="90000"/>
                  <a:lumOff val="10000"/>
                </a:schemeClr>
              </a:solidFill>
            </a:endParaRPr>
          </a:p>
        </p:txBody>
      </p:sp>
      <p:sp>
        <p:nvSpPr>
          <p:cNvPr id="6" name="AutoShape 4" descr="https://static.wixstatic.com/media/e37417_6f64118b58d04306b67232578d0529cd~mv2.png/v1/crop/x_365,y_56,w_2042,h_910/fill/w_987,h_441,al_c,q_85,usm_0.66_1.00_0.01/e37417_6f64118b58d04306b67232578d0529cd~mv2.webp">
            <a:extLst>
              <a:ext uri="{FF2B5EF4-FFF2-40B4-BE49-F238E27FC236}">
                <a16:creationId xmlns:a16="http://schemas.microsoft.com/office/drawing/2014/main" id="{BA70D3BF-E0A9-476C-A553-432EA10C421D}"/>
              </a:ext>
            </a:extLst>
          </p:cNvPr>
          <p:cNvSpPr>
            <a:spLocks noChangeAspect="1" noChangeArrowheads="1"/>
          </p:cNvSpPr>
          <p:nvPr/>
        </p:nvSpPr>
        <p:spPr bwMode="auto">
          <a:xfrm>
            <a:off x="3580157" y="2568961"/>
            <a:ext cx="991844" cy="9918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EC Recommended Practices Monograph Series No. 6: Teaming and Collaboration">
            <a:extLst>
              <a:ext uri="{FF2B5EF4-FFF2-40B4-BE49-F238E27FC236}">
                <a16:creationId xmlns:a16="http://schemas.microsoft.com/office/drawing/2014/main" id="{8949D5D7-CD4C-4EAA-B0FA-2389720E6C2E}"/>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DEC Recommended Practices Monograph Series No. 6: Teaming and Collaboration">
            <a:extLst>
              <a:ext uri="{FF2B5EF4-FFF2-40B4-BE49-F238E27FC236}">
                <a16:creationId xmlns:a16="http://schemas.microsoft.com/office/drawing/2014/main" id="{45DC3EDF-09B3-4657-914D-BE1BBD2F5A96}"/>
              </a:ext>
            </a:extLst>
          </p:cNvPr>
          <p:cNvSpPr>
            <a:spLocks noChangeAspect="1" noChangeArrowheads="1"/>
          </p:cNvSpPr>
          <p:nvPr/>
        </p:nvSpPr>
        <p:spPr bwMode="auto">
          <a:xfrm>
            <a:off x="2380422" y="1237422"/>
            <a:ext cx="2343978" cy="23439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65992CCE-54E9-4D3F-897F-641BFBCC436A}"/>
              </a:ext>
            </a:extLst>
          </p:cNvPr>
          <p:cNvPicPr>
            <a:picLocks noChangeAspect="1"/>
          </p:cNvPicPr>
          <p:nvPr/>
        </p:nvPicPr>
        <p:blipFill>
          <a:blip r:embed="rId6"/>
          <a:stretch>
            <a:fillRect/>
          </a:stretch>
        </p:blipFill>
        <p:spPr>
          <a:xfrm rot="1302120">
            <a:off x="6027510" y="2533138"/>
            <a:ext cx="1831777" cy="2391036"/>
          </a:xfrm>
          <a:prstGeom prst="rect">
            <a:avLst/>
          </a:prstGeom>
        </p:spPr>
      </p:pic>
      <p:pic>
        <p:nvPicPr>
          <p:cNvPr id="13" name="Picture 12">
            <a:extLst>
              <a:ext uri="{FF2B5EF4-FFF2-40B4-BE49-F238E27FC236}">
                <a16:creationId xmlns:a16="http://schemas.microsoft.com/office/drawing/2014/main" id="{C4009402-2093-4A7E-B4A3-B6498BD8531D}"/>
              </a:ext>
            </a:extLst>
          </p:cNvPr>
          <p:cNvPicPr>
            <a:picLocks noChangeAspect="1"/>
          </p:cNvPicPr>
          <p:nvPr/>
        </p:nvPicPr>
        <p:blipFill>
          <a:blip r:embed="rId7"/>
          <a:stretch>
            <a:fillRect/>
          </a:stretch>
        </p:blipFill>
        <p:spPr>
          <a:xfrm>
            <a:off x="3850025" y="959955"/>
            <a:ext cx="2220861" cy="2898912"/>
          </a:xfrm>
          <a:prstGeom prst="rect">
            <a:avLst/>
          </a:prstGeom>
        </p:spPr>
      </p:pic>
      <p:pic>
        <p:nvPicPr>
          <p:cNvPr id="14" name="Picture 13">
            <a:extLst>
              <a:ext uri="{FF2B5EF4-FFF2-40B4-BE49-F238E27FC236}">
                <a16:creationId xmlns:a16="http://schemas.microsoft.com/office/drawing/2014/main" id="{D1EDBB68-6CE1-41A1-A07C-A2B10744315C}"/>
              </a:ext>
            </a:extLst>
          </p:cNvPr>
          <p:cNvPicPr>
            <a:picLocks noChangeAspect="1"/>
          </p:cNvPicPr>
          <p:nvPr/>
        </p:nvPicPr>
        <p:blipFill>
          <a:blip r:embed="rId8"/>
          <a:stretch>
            <a:fillRect/>
          </a:stretch>
        </p:blipFill>
        <p:spPr>
          <a:xfrm rot="18412134">
            <a:off x="775377" y="2790320"/>
            <a:ext cx="1899065" cy="2478868"/>
          </a:xfrm>
          <a:prstGeom prst="rect">
            <a:avLst/>
          </a:prstGeom>
        </p:spPr>
      </p:pic>
    </p:spTree>
    <p:extLst>
      <p:ext uri="{BB962C8B-B14F-4D97-AF65-F5344CB8AC3E}">
        <p14:creationId xmlns:p14="http://schemas.microsoft.com/office/powerpoint/2010/main" val="77049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E7EE-DF6A-442A-BEF8-B5A484FB5931}"/>
              </a:ext>
            </a:extLst>
          </p:cNvPr>
          <p:cNvSpPr>
            <a:spLocks noGrp="1"/>
          </p:cNvSpPr>
          <p:nvPr>
            <p:ph type="title"/>
          </p:nvPr>
        </p:nvSpPr>
        <p:spPr>
          <a:xfrm>
            <a:off x="440871" y="226980"/>
            <a:ext cx="8254093" cy="1873670"/>
          </a:xfrm>
        </p:spPr>
        <p:txBody>
          <a:bodyPr>
            <a:noAutofit/>
          </a:bodyPr>
          <a:lstStyle/>
          <a:p>
            <a:r>
              <a:rPr lang="en-US" sz="6000" dirty="0"/>
              <a:t>WHAT QUESTIONS DO YOU HAVE?</a:t>
            </a:r>
          </a:p>
        </p:txBody>
      </p:sp>
    </p:spTree>
    <p:extLst>
      <p:ext uri="{BB962C8B-B14F-4D97-AF65-F5344CB8AC3E}">
        <p14:creationId xmlns:p14="http://schemas.microsoft.com/office/powerpoint/2010/main" val="372812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altLang="en-US" sz="3200" dirty="0"/>
              <a:t>Upcoming Webinars</a:t>
            </a:r>
          </a:p>
        </p:txBody>
      </p:sp>
      <p:sp>
        <p:nvSpPr>
          <p:cNvPr id="17411" name="Content Placeholder 2"/>
          <p:cNvSpPr>
            <a:spLocks noGrp="1"/>
          </p:cNvSpPr>
          <p:nvPr>
            <p:ph sz="half" idx="1"/>
          </p:nvPr>
        </p:nvSpPr>
        <p:spPr>
          <a:xfrm>
            <a:off x="605481" y="990600"/>
            <a:ext cx="7834184" cy="4876800"/>
          </a:xfrm>
        </p:spPr>
        <p:txBody>
          <a:bodyPr>
            <a:normAutofit/>
          </a:bodyPr>
          <a:lstStyle/>
          <a:p>
            <a:r>
              <a:rPr lang="en-US" altLang="en-US" sz="3200" dirty="0"/>
              <a:t>July 16 - Resources and materials that support family use of the RPs</a:t>
            </a:r>
          </a:p>
          <a:p>
            <a:r>
              <a:rPr lang="en-US" altLang="en-US" sz="3200" dirty="0"/>
              <a:t>August 7- Resources and Supports for Parent Centers</a:t>
            </a:r>
          </a:p>
          <a:p>
            <a:r>
              <a:rPr lang="en-US" altLang="en-US" sz="3200" dirty="0"/>
              <a:t>September 11- aRPy Ambassador Initiative</a:t>
            </a:r>
          </a:p>
          <a:p>
            <a:pPr marL="457200" lvl="1" indent="0">
              <a:buFont typeface="Arial" pitchFamily="34" charset="0"/>
              <a:buNone/>
            </a:pPr>
            <a:endParaRPr lang="en-US" altLang="en-US" dirty="0"/>
          </a:p>
          <a:p>
            <a:pPr marL="457200" lvl="1" indent="0">
              <a:buFont typeface="Arial" pitchFamily="34" charset="0"/>
              <a:buNone/>
            </a:pPr>
            <a:r>
              <a:rPr lang="en-US" altLang="en-US" dirty="0"/>
              <a:t> </a:t>
            </a:r>
          </a:p>
        </p:txBody>
      </p:sp>
      <p:sp>
        <p:nvSpPr>
          <p:cNvPr id="4" name="Rectangle 3">
            <a:extLst>
              <a:ext uri="{FF2B5EF4-FFF2-40B4-BE49-F238E27FC236}">
                <a16:creationId xmlns:a16="http://schemas.microsoft.com/office/drawing/2014/main" id="{A3CDD948-CA19-4778-AD51-E9DA53852D43}"/>
              </a:ext>
            </a:extLst>
          </p:cNvPr>
          <p:cNvSpPr/>
          <p:nvPr/>
        </p:nvSpPr>
        <p:spPr>
          <a:xfrm>
            <a:off x="704334" y="4904086"/>
            <a:ext cx="6870357" cy="461665"/>
          </a:xfrm>
          <a:prstGeom prst="rect">
            <a:avLst/>
          </a:prstGeom>
        </p:spPr>
        <p:txBody>
          <a:bodyPr wrap="square">
            <a:spAutoFit/>
          </a:bodyPr>
          <a:lstStyle/>
          <a:p>
            <a:r>
              <a:rPr lang="en-US" b="1" dirty="0">
                <a:hlinkClick r:id="rId3">
                  <a:extLst>
                    <a:ext uri="{A12FA001-AC4F-418D-AE19-62706E023703}">
                      <ahyp:hlinkClr xmlns:ahyp="http://schemas.microsoft.com/office/drawing/2018/hyperlinkcolor" val="tx"/>
                    </a:ext>
                  </a:extLst>
                </a:hlinkClick>
              </a:rPr>
              <a:t>http://ectacenter.org/events/webinars.asp</a:t>
            </a:r>
            <a:endParaRPr lang="en-US" b="1" dirty="0"/>
          </a:p>
        </p:txBody>
      </p:sp>
    </p:spTree>
    <p:extLst>
      <p:ext uri="{BB962C8B-B14F-4D97-AF65-F5344CB8AC3E}">
        <p14:creationId xmlns:p14="http://schemas.microsoft.com/office/powerpoint/2010/main" val="1313302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60B4-CE39-4B48-B7FE-2276AA078431}"/>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0538F4A2-071A-4FB8-9F99-8C5F345D4A13}"/>
              </a:ext>
            </a:extLst>
          </p:cNvPr>
          <p:cNvSpPr>
            <a:spLocks noGrp="1"/>
          </p:cNvSpPr>
          <p:nvPr>
            <p:ph idx="1"/>
          </p:nvPr>
        </p:nvSpPr>
        <p:spPr>
          <a:xfrm>
            <a:off x="440872" y="1368358"/>
            <a:ext cx="8349022" cy="4304060"/>
          </a:xfrm>
        </p:spPr>
        <p:txBody>
          <a:bodyPr>
            <a:normAutofit/>
          </a:bodyPr>
          <a:lstStyle/>
          <a:p>
            <a:r>
              <a:rPr lang="en-US" sz="2000" dirty="0"/>
              <a:t>Betsy Ayankoya, ECTA Center: </a:t>
            </a:r>
            <a:r>
              <a:rPr lang="en-US" sz="2000" dirty="0">
                <a:solidFill>
                  <a:srgbClr val="7030A0"/>
                </a:solidFill>
                <a:hlinkClick r:id="rId3">
                  <a:extLst>
                    <a:ext uri="{A12FA001-AC4F-418D-AE19-62706E023703}">
                      <ahyp:hlinkClr xmlns:ahyp="http://schemas.microsoft.com/office/drawing/2018/hyperlinkcolor" val="tx"/>
                    </a:ext>
                  </a:extLst>
                </a:hlinkClick>
              </a:rPr>
              <a:t>betsy.ayankoya@unc.edu</a:t>
            </a:r>
            <a:endParaRPr lang="en-US" sz="2000" dirty="0">
              <a:solidFill>
                <a:srgbClr val="7030A0"/>
              </a:solidFill>
            </a:endParaRPr>
          </a:p>
          <a:p>
            <a:r>
              <a:rPr lang="en-US" sz="2000" dirty="0"/>
              <a:t>Peggy Kemp, Executive Director, Division for Early Childhood: </a:t>
            </a:r>
            <a:r>
              <a:rPr lang="en-US" sz="2000" dirty="0">
                <a:solidFill>
                  <a:srgbClr val="7030A0"/>
                </a:solidFill>
                <a:hlinkClick r:id="rId4">
                  <a:extLst>
                    <a:ext uri="{A12FA001-AC4F-418D-AE19-62706E023703}">
                      <ahyp:hlinkClr xmlns:ahyp="http://schemas.microsoft.com/office/drawing/2018/hyperlinkcolor" val="tx"/>
                    </a:ext>
                  </a:extLst>
                </a:hlinkClick>
              </a:rPr>
              <a:t>peggy@dec-sped.org</a:t>
            </a:r>
            <a:endParaRPr lang="en-US" sz="2000" dirty="0">
              <a:solidFill>
                <a:srgbClr val="7030A0"/>
              </a:solidFill>
            </a:endParaRPr>
          </a:p>
          <a:p>
            <a:r>
              <a:rPr lang="en-US" sz="2000" dirty="0"/>
              <a:t>Stephanie Moss, Region B PTAC and ECTA Center: </a:t>
            </a:r>
            <a:r>
              <a:rPr lang="en-US" sz="2000" dirty="0">
                <a:solidFill>
                  <a:srgbClr val="7030A0"/>
                </a:solidFill>
                <a:hlinkClick r:id="rId5">
                  <a:extLst>
                    <a:ext uri="{A12FA001-AC4F-418D-AE19-62706E023703}">
                      <ahyp:hlinkClr xmlns:ahyp="http://schemas.microsoft.com/office/drawing/2018/hyperlinkcolor" val="tx"/>
                    </a:ext>
                  </a:extLst>
                </a:hlinkClick>
              </a:rPr>
              <a:t>stephanie@p2pga.org</a:t>
            </a:r>
            <a:endParaRPr lang="en-US" sz="2000" dirty="0">
              <a:solidFill>
                <a:srgbClr val="7030A0"/>
              </a:solidFill>
            </a:endParaRPr>
          </a:p>
          <a:p>
            <a:r>
              <a:rPr lang="en-US" sz="2000" dirty="0"/>
              <a:t>DEC:</a:t>
            </a:r>
            <a:r>
              <a:rPr lang="en-US" sz="2000" dirty="0">
                <a:solidFill>
                  <a:srgbClr val="7030A0"/>
                </a:solidFill>
              </a:rPr>
              <a:t>  </a:t>
            </a:r>
            <a:r>
              <a:rPr lang="en-US" sz="2000" dirty="0">
                <a:solidFill>
                  <a:srgbClr val="7030A0"/>
                </a:solidFill>
                <a:hlinkClick r:id="rId6">
                  <a:extLst>
                    <a:ext uri="{A12FA001-AC4F-418D-AE19-62706E023703}">
                      <ahyp:hlinkClr xmlns:ahyp="http://schemas.microsoft.com/office/drawing/2018/hyperlinkcolor" val="tx"/>
                    </a:ext>
                  </a:extLst>
                </a:hlinkClick>
              </a:rPr>
              <a:t>http://www.dec-sped.org/</a:t>
            </a:r>
            <a:endParaRPr lang="en-US" sz="2000" dirty="0">
              <a:solidFill>
                <a:srgbClr val="7030A0"/>
              </a:solidFill>
            </a:endParaRPr>
          </a:p>
          <a:p>
            <a:r>
              <a:rPr lang="en-US" sz="2000" dirty="0"/>
              <a:t>The Early Childhood Technical Assistance Center: </a:t>
            </a:r>
            <a:r>
              <a:rPr lang="en-US" sz="2000" dirty="0">
                <a:solidFill>
                  <a:srgbClr val="7030A0"/>
                </a:solidFill>
                <a:hlinkClick r:id="rId7">
                  <a:extLst>
                    <a:ext uri="{A12FA001-AC4F-418D-AE19-62706E023703}">
                      <ahyp:hlinkClr xmlns:ahyp="http://schemas.microsoft.com/office/drawing/2018/hyperlinkcolor" val="tx"/>
                    </a:ext>
                  </a:extLst>
                </a:hlinkClick>
              </a:rPr>
              <a:t>http://ectacenter.org</a:t>
            </a:r>
            <a:endParaRPr lang="en-US" sz="2000" dirty="0">
              <a:solidFill>
                <a:srgbClr val="7030A0"/>
              </a:solidFill>
            </a:endParaRPr>
          </a:p>
          <a:p>
            <a:r>
              <a:rPr lang="en-US" sz="2000" dirty="0"/>
              <a:t>Region B Parent Technical Assistance Center at Parent to Parent of Georgia: </a:t>
            </a:r>
            <a:r>
              <a:rPr lang="en-US" sz="2000" dirty="0">
                <a:solidFill>
                  <a:srgbClr val="7030A0"/>
                </a:solidFill>
                <a:hlinkClick r:id="rId8">
                  <a:extLst>
                    <a:ext uri="{A12FA001-AC4F-418D-AE19-62706E023703}">
                      <ahyp:hlinkClr xmlns:ahyp="http://schemas.microsoft.com/office/drawing/2018/hyperlinkcolor" val="tx"/>
                    </a:ext>
                  </a:extLst>
                </a:hlinkClick>
              </a:rPr>
              <a:t>www.p2pga.org</a:t>
            </a:r>
            <a:endParaRPr lang="en-US" sz="2000" dirty="0">
              <a:solidFill>
                <a:srgbClr val="7030A0"/>
              </a:solidFill>
            </a:endParaRPr>
          </a:p>
          <a:p>
            <a:pPr marL="0" indent="0">
              <a:buNone/>
            </a:pPr>
            <a:endParaRPr lang="en-US" sz="2000" dirty="0"/>
          </a:p>
          <a:p>
            <a:endParaRPr lang="en-US" sz="2000" dirty="0"/>
          </a:p>
          <a:p>
            <a:endParaRPr lang="en-US" sz="2000" dirty="0"/>
          </a:p>
        </p:txBody>
      </p:sp>
    </p:spTree>
    <p:extLst>
      <p:ext uri="{BB962C8B-B14F-4D97-AF65-F5344CB8AC3E}">
        <p14:creationId xmlns:p14="http://schemas.microsoft.com/office/powerpoint/2010/main" val="322293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sz="3200" dirty="0"/>
              <a:t>Session Objectives</a:t>
            </a:r>
          </a:p>
        </p:txBody>
      </p:sp>
      <p:sp>
        <p:nvSpPr>
          <p:cNvPr id="3" name="Content Placeholder 2"/>
          <p:cNvSpPr>
            <a:spLocks noGrp="1"/>
          </p:cNvSpPr>
          <p:nvPr>
            <p:ph idx="1"/>
          </p:nvPr>
        </p:nvSpPr>
        <p:spPr>
          <a:xfrm>
            <a:off x="329877" y="1321443"/>
            <a:ext cx="8254093" cy="4419600"/>
          </a:xfrm>
        </p:spPr>
        <p:txBody>
          <a:bodyPr>
            <a:normAutofit/>
          </a:bodyPr>
          <a:lstStyle/>
          <a:p>
            <a:r>
              <a:rPr lang="en-US" sz="2800" dirty="0">
                <a:latin typeface="Arial"/>
                <a:cs typeface="Arial"/>
              </a:rPr>
              <a:t>Provide an overview of the Division for Early Childhood of the Council for Exceptional Children </a:t>
            </a:r>
            <a:endParaRPr lang="en-US" sz="2800" dirty="0"/>
          </a:p>
          <a:p>
            <a:r>
              <a:rPr lang="en-US" sz="2800" dirty="0">
                <a:latin typeface="Arial"/>
                <a:cs typeface="Arial"/>
              </a:rPr>
              <a:t>Describe the origin and purpose of DEC Recommended Practices</a:t>
            </a:r>
          </a:p>
          <a:p>
            <a:r>
              <a:rPr lang="en-US" sz="2800" dirty="0">
                <a:latin typeface="Arial"/>
                <a:cs typeface="Arial"/>
              </a:rPr>
              <a:t>Share why DEC is important for families and</a:t>
            </a:r>
          </a:p>
          <a:p>
            <a:r>
              <a:rPr lang="en-US" sz="2800" dirty="0">
                <a:latin typeface="Arial"/>
                <a:cs typeface="Arial"/>
              </a:rPr>
              <a:t>Share where you can locate the Recommended Practices</a:t>
            </a:r>
            <a:endParaRPr lang="en-US"/>
          </a:p>
          <a:p>
            <a:endParaRPr lang="en-US" sz="2800" dirty="0"/>
          </a:p>
        </p:txBody>
      </p:sp>
    </p:spTree>
    <p:extLst>
      <p:ext uri="{BB962C8B-B14F-4D97-AF65-F5344CB8AC3E}">
        <p14:creationId xmlns:p14="http://schemas.microsoft.com/office/powerpoint/2010/main" val="38600610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897299"/>
          </a:xfrm>
        </p:spPr>
        <p:txBody>
          <a:bodyPr>
            <a:normAutofit/>
          </a:bodyPr>
          <a:lstStyle/>
          <a:p>
            <a:r>
              <a:rPr lang="en-US" sz="3200" dirty="0">
                <a:solidFill>
                  <a:schemeClr val="tx2">
                    <a:lumMod val="90000"/>
                    <a:lumOff val="10000"/>
                  </a:schemeClr>
                </a:solidFill>
              </a:rPr>
              <a:t>What is DEC?</a:t>
            </a:r>
          </a:p>
        </p:txBody>
      </p:sp>
      <p:sp>
        <p:nvSpPr>
          <p:cNvPr id="3" name="Content Placeholder 2"/>
          <p:cNvSpPr>
            <a:spLocks noGrp="1"/>
          </p:cNvSpPr>
          <p:nvPr>
            <p:ph idx="1"/>
          </p:nvPr>
        </p:nvSpPr>
        <p:spPr>
          <a:xfrm>
            <a:off x="502024" y="826795"/>
            <a:ext cx="8184776" cy="4265158"/>
          </a:xfrm>
        </p:spPr>
        <p:txBody>
          <a:bodyPr>
            <a:noAutofit/>
          </a:bodyPr>
          <a:lstStyle/>
          <a:p>
            <a:endParaRPr lang="en-US" sz="2400" dirty="0">
              <a:latin typeface="Cambria" pitchFamily="18" charset="0"/>
            </a:endParaRPr>
          </a:p>
          <a:p>
            <a:endParaRPr lang="en-US" sz="2400" dirty="0">
              <a:latin typeface="Cambria" pitchFamily="18" charset="0"/>
            </a:endParaRPr>
          </a:p>
          <a:p>
            <a:r>
              <a:rPr lang="en-US" sz="2400" dirty="0">
                <a:latin typeface="Arial"/>
                <a:cs typeface="Arial"/>
              </a:rPr>
              <a:t>The Division for Early Childhood (DEC) of the Council for Exceptional Children (CEC) is an international membership organization for those who work with or on behalf of young children (0-8) with disabilities and other special needs and their families. ​</a:t>
            </a:r>
          </a:p>
        </p:txBody>
      </p:sp>
    </p:spTree>
    <p:extLst>
      <p:ext uri="{BB962C8B-B14F-4D97-AF65-F5344CB8AC3E}">
        <p14:creationId xmlns:p14="http://schemas.microsoft.com/office/powerpoint/2010/main" val="102790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897299"/>
          </a:xfrm>
        </p:spPr>
        <p:txBody>
          <a:bodyPr>
            <a:normAutofit/>
          </a:bodyPr>
          <a:lstStyle/>
          <a:p>
            <a:r>
              <a:rPr lang="en-US" sz="3200" dirty="0">
                <a:solidFill>
                  <a:schemeClr val="tx2">
                    <a:lumMod val="90000"/>
                    <a:lumOff val="10000"/>
                  </a:schemeClr>
                </a:solidFill>
                <a:latin typeface="Arial"/>
                <a:cs typeface="Arial"/>
              </a:rPr>
              <a:t>What does DEC do for Families?</a:t>
            </a:r>
          </a:p>
        </p:txBody>
      </p:sp>
      <p:sp>
        <p:nvSpPr>
          <p:cNvPr id="3" name="Content Placeholder 2"/>
          <p:cNvSpPr>
            <a:spLocks noGrp="1"/>
          </p:cNvSpPr>
          <p:nvPr>
            <p:ph idx="1"/>
          </p:nvPr>
        </p:nvSpPr>
        <p:spPr>
          <a:xfrm>
            <a:off x="658906" y="1075765"/>
            <a:ext cx="7185212" cy="4513729"/>
          </a:xfrm>
        </p:spPr>
        <p:txBody>
          <a:bodyPr>
            <a:noAutofit/>
          </a:bodyPr>
          <a:lstStyle/>
          <a:p>
            <a:r>
              <a:rPr lang="en-US" sz="2400" dirty="0">
                <a:latin typeface="Arial"/>
                <a:cs typeface="Arial"/>
              </a:rPr>
              <a:t>DEC promotes policies and practices that support families and enhance the optimal development of young children (0-8) who have or are at risk for developmental delays and disabilities.</a:t>
            </a:r>
          </a:p>
          <a:p>
            <a:r>
              <a:rPr lang="en-US" sz="2400" dirty="0">
                <a:latin typeface="Arial"/>
                <a:cs typeface="Arial"/>
              </a:rPr>
              <a:t>Provides guidance on EI/ECSE practices related to better outcomes for young children with disabilities and/or delays, their families, and the personnel who serve them. </a:t>
            </a:r>
            <a:endParaRPr lang="en-US" sz="2400" dirty="0">
              <a:latin typeface="Arial"/>
            </a:endParaRPr>
          </a:p>
        </p:txBody>
      </p:sp>
    </p:spTree>
    <p:extLst>
      <p:ext uri="{BB962C8B-B14F-4D97-AF65-F5344CB8AC3E}">
        <p14:creationId xmlns:p14="http://schemas.microsoft.com/office/powerpoint/2010/main" val="159093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897299"/>
          </a:xfrm>
        </p:spPr>
        <p:txBody>
          <a:bodyPr>
            <a:normAutofit/>
          </a:bodyPr>
          <a:lstStyle/>
          <a:p>
            <a:r>
              <a:rPr lang="en-US" sz="3200" dirty="0">
                <a:solidFill>
                  <a:schemeClr val="tx2">
                    <a:lumMod val="90000"/>
                    <a:lumOff val="10000"/>
                  </a:schemeClr>
                </a:solidFill>
              </a:rPr>
              <a:t>Who are the DEC Members?</a:t>
            </a:r>
          </a:p>
        </p:txBody>
      </p:sp>
      <p:sp>
        <p:nvSpPr>
          <p:cNvPr id="3" name="Content Placeholder 2"/>
          <p:cNvSpPr>
            <a:spLocks noGrp="1"/>
          </p:cNvSpPr>
          <p:nvPr>
            <p:ph idx="1"/>
          </p:nvPr>
        </p:nvSpPr>
        <p:spPr>
          <a:xfrm>
            <a:off x="457200" y="1171936"/>
            <a:ext cx="7620000" cy="4800600"/>
          </a:xfrm>
        </p:spPr>
        <p:txBody>
          <a:bodyPr>
            <a:noAutofit/>
          </a:bodyPr>
          <a:lstStyle/>
          <a:p>
            <a:r>
              <a:rPr lang="en-US" sz="2400" dirty="0">
                <a:latin typeface="Arial"/>
                <a:cs typeface="Arial"/>
              </a:rPr>
              <a:t>DEC is the voice for early intervention and early childhood special education.</a:t>
            </a:r>
          </a:p>
          <a:p>
            <a:endParaRPr lang="en-US" sz="2400" dirty="0">
              <a:latin typeface="Arial"/>
            </a:endParaRPr>
          </a:p>
          <a:p>
            <a:r>
              <a:rPr lang="en-US" sz="2400" dirty="0">
                <a:latin typeface="Arial"/>
                <a:cs typeface="Arial"/>
              </a:rPr>
              <a:t>DEC members are representative of local, state and national levels.  Members are practitioners, parent and family members, program administrators, higher education faculty, researchers, policy makers, professional development and technical assistance specialists as well as students.</a:t>
            </a:r>
          </a:p>
          <a:p>
            <a:pPr marL="0" indent="0">
              <a:buNone/>
            </a:pPr>
            <a:endParaRPr lang="en-US" sz="2400" dirty="0">
              <a:latin typeface="Cambria" pitchFamily="18" charset="0"/>
            </a:endParaRPr>
          </a:p>
        </p:txBody>
      </p:sp>
    </p:spTree>
    <p:extLst>
      <p:ext uri="{BB962C8B-B14F-4D97-AF65-F5344CB8AC3E}">
        <p14:creationId xmlns:p14="http://schemas.microsoft.com/office/powerpoint/2010/main" val="148674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3200" dirty="0"/>
              <a:t>What are the DEC Recommended Practices?</a:t>
            </a:r>
          </a:p>
        </p:txBody>
      </p:sp>
      <p:sp>
        <p:nvSpPr>
          <p:cNvPr id="3" name="Subtitle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The primary goal of the Recommended Practices (RPs) is to inform and improve the quality of services provided to young children with or at risk of disabilities or delays and their families.</a:t>
            </a:r>
          </a:p>
          <a:p>
            <a:pPr lvl="0"/>
            <a:r>
              <a:rPr lang="en-US" sz="2800" dirty="0"/>
              <a:t>Practices represent the “essential”, “biggest bang” or highest leverage/impact practices</a:t>
            </a:r>
          </a:p>
          <a:p>
            <a:pPr lvl="0"/>
            <a:r>
              <a:rPr lang="en-US" sz="2800" dirty="0"/>
              <a:t>Practices should be viewed holistically</a:t>
            </a:r>
          </a:p>
        </p:txBody>
      </p:sp>
    </p:spTree>
    <p:extLst>
      <p:ext uri="{BB962C8B-B14F-4D97-AF65-F5344CB8AC3E}">
        <p14:creationId xmlns:p14="http://schemas.microsoft.com/office/powerpoint/2010/main" val="102898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normAutofit/>
          </a:bodyPr>
          <a:lstStyle/>
          <a:p>
            <a:r>
              <a:rPr lang="en-US" sz="3200" dirty="0"/>
              <a:t>More Parameters……</a:t>
            </a:r>
          </a:p>
        </p:txBody>
      </p:sp>
      <p:sp>
        <p:nvSpPr>
          <p:cNvPr id="3" name="Content Placeholder 2"/>
          <p:cNvSpPr>
            <a:spLocks noGrp="1"/>
          </p:cNvSpPr>
          <p:nvPr>
            <p:ph idx="1"/>
          </p:nvPr>
        </p:nvSpPr>
        <p:spPr>
          <a:xfrm>
            <a:off x="230187" y="923101"/>
            <a:ext cx="8456613" cy="5284787"/>
          </a:xfrm>
        </p:spPr>
        <p:txBody>
          <a:bodyPr>
            <a:normAutofit/>
          </a:bodyPr>
          <a:lstStyle/>
          <a:p>
            <a:pPr lvl="0"/>
            <a:r>
              <a:rPr lang="en-US" sz="2800" dirty="0"/>
              <a:t>Practices are observable</a:t>
            </a:r>
          </a:p>
          <a:p>
            <a:pPr lvl="0"/>
            <a:r>
              <a:rPr lang="en-US" sz="2800" dirty="0"/>
              <a:t>Practices are written in active voice</a:t>
            </a:r>
          </a:p>
          <a:p>
            <a:pPr lvl="0"/>
            <a:r>
              <a:rPr lang="en-US" sz="2800" dirty="0"/>
              <a:t>Practices are </a:t>
            </a:r>
            <a:r>
              <a:rPr lang="en-US" sz="2800" u="sng" dirty="0"/>
              <a:t>not</a:t>
            </a:r>
            <a:r>
              <a:rPr lang="en-US" sz="2800" dirty="0"/>
              <a:t> disability specific</a:t>
            </a:r>
          </a:p>
          <a:p>
            <a:pPr lvl="0"/>
            <a:r>
              <a:rPr lang="en-US" sz="2800" dirty="0"/>
              <a:t>Practices can be delivered in all settings including natural/inclusive environments</a:t>
            </a:r>
          </a:p>
          <a:p>
            <a:pPr lvl="0"/>
            <a:r>
              <a:rPr lang="en-US" sz="2800" dirty="0"/>
              <a:t>Practices should build on, but not duplicate, standards for typical early childhood settings (e.g. Developmentally Appropriate Practices [DAP])</a:t>
            </a:r>
          </a:p>
          <a:p>
            <a:endParaRPr lang="en-US" dirty="0"/>
          </a:p>
        </p:txBody>
      </p:sp>
    </p:spTree>
    <p:extLst>
      <p:ext uri="{BB962C8B-B14F-4D97-AF65-F5344CB8AC3E}">
        <p14:creationId xmlns:p14="http://schemas.microsoft.com/office/powerpoint/2010/main" val="14595887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normAutofit/>
          </a:bodyPr>
          <a:lstStyle/>
          <a:p>
            <a:r>
              <a:rPr lang="en-US" sz="3200" dirty="0"/>
              <a:t>Why do we need the Practices?</a:t>
            </a:r>
          </a:p>
        </p:txBody>
      </p:sp>
      <p:sp>
        <p:nvSpPr>
          <p:cNvPr id="3" name="Content Placeholder 2"/>
          <p:cNvSpPr>
            <a:spLocks noGrp="1"/>
          </p:cNvSpPr>
          <p:nvPr>
            <p:ph idx="1"/>
          </p:nvPr>
        </p:nvSpPr>
        <p:spPr>
          <a:xfrm>
            <a:off x="228599" y="1420812"/>
            <a:ext cx="8074025" cy="5284787"/>
          </a:xfrm>
        </p:spPr>
        <p:txBody>
          <a:bodyPr>
            <a:normAutofit/>
          </a:bodyPr>
          <a:lstStyle/>
          <a:p>
            <a:pPr lvl="0"/>
            <a:r>
              <a:rPr lang="en-US" sz="2800" dirty="0"/>
              <a:t>The practices support young children, birth-5 (through kindergarten), who have or are at risk for developmental delays and disabilities; not limited to those eligible for IDEA services (e.g. children with severe challenging behavior).</a:t>
            </a:r>
          </a:p>
          <a:p>
            <a:pPr lvl="0"/>
            <a:r>
              <a:rPr lang="en-US" sz="2800" dirty="0"/>
              <a:t>The Recommended Practices support development and learning for all children.</a:t>
            </a:r>
          </a:p>
          <a:p>
            <a:endParaRPr lang="en-US" dirty="0"/>
          </a:p>
        </p:txBody>
      </p:sp>
    </p:spTree>
    <p:extLst>
      <p:ext uri="{BB962C8B-B14F-4D97-AF65-F5344CB8AC3E}">
        <p14:creationId xmlns:p14="http://schemas.microsoft.com/office/powerpoint/2010/main" val="407853430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897299"/>
          </a:xfrm>
        </p:spPr>
        <p:txBody>
          <a:bodyPr>
            <a:normAutofit fontScale="90000"/>
          </a:bodyPr>
          <a:lstStyle/>
          <a:p>
            <a:r>
              <a:rPr lang="en-US" sz="3200" dirty="0">
                <a:solidFill>
                  <a:schemeClr val="tx2">
                    <a:lumMod val="90000"/>
                    <a:lumOff val="10000"/>
                  </a:schemeClr>
                </a:solidFill>
              </a:rPr>
              <a:t>Where did the DEC Recommended Practices come from?</a:t>
            </a:r>
          </a:p>
        </p:txBody>
      </p:sp>
      <p:sp>
        <p:nvSpPr>
          <p:cNvPr id="3" name="Content Placeholder 2"/>
          <p:cNvSpPr>
            <a:spLocks noGrp="1"/>
          </p:cNvSpPr>
          <p:nvPr>
            <p:ph idx="1"/>
          </p:nvPr>
        </p:nvSpPr>
        <p:spPr>
          <a:xfrm>
            <a:off x="457200" y="1171936"/>
            <a:ext cx="7620000" cy="4800600"/>
          </a:xfrm>
        </p:spPr>
        <p:txBody>
          <a:bodyPr>
            <a:noAutofit/>
          </a:bodyPr>
          <a:lstStyle/>
          <a:p>
            <a:r>
              <a:rPr lang="en-US" sz="2400" dirty="0">
                <a:latin typeface="Arial"/>
                <a:cs typeface="Arial"/>
              </a:rPr>
              <a:t>1993: DEC produced the first set of Recommended Practices (RPs). This set of RPs was based on practices generated by focus groups and a field validation.</a:t>
            </a:r>
          </a:p>
          <a:p>
            <a:r>
              <a:rPr lang="en-US" sz="2400" dirty="0">
                <a:latin typeface="Arial"/>
                <a:cs typeface="Arial"/>
              </a:rPr>
              <a:t>2000: The first set of DEC RPs was updated and revised with a grant from the Office of Special Education Programs from the US Dept of Education and included a thorough review of the research literature, new focus groups and a new field validation. Several products were produced. </a:t>
            </a:r>
            <a:endParaRPr lang="en-US" sz="2400" dirty="0">
              <a:latin typeface="Arial"/>
            </a:endParaRPr>
          </a:p>
          <a:p>
            <a:endParaRPr lang="en-US" sz="2400" dirty="0">
              <a:latin typeface="Cambria" pitchFamily="18" charset="0"/>
            </a:endParaRPr>
          </a:p>
        </p:txBody>
      </p:sp>
    </p:spTree>
    <p:extLst>
      <p:ext uri="{BB962C8B-B14F-4D97-AF65-F5344CB8AC3E}">
        <p14:creationId xmlns:p14="http://schemas.microsoft.com/office/powerpoint/2010/main" val="3002016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d8b1221-cb47-43e5-997b-7d0bdebf637a">
      <UserInfo>
        <DisplayName>Allison Jones</DisplayName>
        <AccountId>50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9" ma:contentTypeDescription="Create a new document." ma:contentTypeScope="" ma:versionID="708f0ba975f8abfa58fed72932f95109">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8423b6513ce5fe5cf4ecba9f3486d0fa"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85476A-16B9-493C-9DE9-AFDCBCF6CB01}">
  <ds:schemaRefs>
    <ds:schemaRef ds:uri="http://schemas.microsoft.com/office/2006/metadata/properties"/>
    <ds:schemaRef ds:uri="http://schemas.microsoft.com/office/infopath/2007/PartnerControls"/>
    <ds:schemaRef ds:uri="8d8b1221-cb47-43e5-997b-7d0bdebf637a"/>
  </ds:schemaRefs>
</ds:datastoreItem>
</file>

<file path=customXml/itemProps2.xml><?xml version="1.0" encoding="utf-8"?>
<ds:datastoreItem xmlns:ds="http://schemas.openxmlformats.org/officeDocument/2006/customXml" ds:itemID="{44BA7498-E567-4905-B0EB-546DA7F6C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769B0C-EB75-4D94-8B83-C031D08ED8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229</TotalTime>
  <Words>994</Words>
  <Application>Microsoft Office PowerPoint</Application>
  <PresentationFormat>On-screen Show (4:3)</PresentationFormat>
  <Paragraphs>185</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1_Office Theme</vt:lpstr>
      <vt:lpstr>2_Office Theme</vt:lpstr>
      <vt:lpstr>Gallery</vt:lpstr>
      <vt:lpstr>Recommended Practices for Engaging Families  </vt:lpstr>
      <vt:lpstr> Session Objectives</vt:lpstr>
      <vt:lpstr>What is DEC?</vt:lpstr>
      <vt:lpstr>What does DEC do for Families?</vt:lpstr>
      <vt:lpstr>Who are the DEC Members?</vt:lpstr>
      <vt:lpstr> What are the DEC Recommended Practices?</vt:lpstr>
      <vt:lpstr>More Parameters……</vt:lpstr>
      <vt:lpstr>Why do we need the Practices?</vt:lpstr>
      <vt:lpstr>Where did the DEC Recommended Practices come from?</vt:lpstr>
      <vt:lpstr>History Cont’d</vt:lpstr>
      <vt:lpstr>Eight Topic Areas</vt:lpstr>
      <vt:lpstr>Three Themes of Family Practices  </vt:lpstr>
      <vt:lpstr>Family Practice Example</vt:lpstr>
      <vt:lpstr>Family Practice Example</vt:lpstr>
      <vt:lpstr>DEC Resources Available for Download</vt:lpstr>
      <vt:lpstr>Other Recommended Practice Materials </vt:lpstr>
      <vt:lpstr>WHAT QUESTIONS DO YOU HAVE?</vt:lpstr>
      <vt:lpstr>Upcoming Webinars</vt:lpstr>
      <vt:lpstr>Contact Information</vt:lpstr>
    </vt:vector>
  </TitlesOfParts>
  <Company>MEDCOM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Ayankoya, Betsy Clifton</cp:lastModifiedBy>
  <cp:revision>1538</cp:revision>
  <cp:lastPrinted>2017-10-02T21:00:54Z</cp:lastPrinted>
  <dcterms:created xsi:type="dcterms:W3CDTF">2011-03-23T13:50:48Z</dcterms:created>
  <dcterms:modified xsi:type="dcterms:W3CDTF">2019-06-25T18:16:36Z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