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56" r:id="rId5"/>
    <p:sldId id="320" r:id="rId6"/>
    <p:sldId id="2141411089" r:id="rId7"/>
    <p:sldId id="2141411084" r:id="rId8"/>
    <p:sldId id="2141411085" r:id="rId9"/>
    <p:sldId id="2238" r:id="rId10"/>
    <p:sldId id="2141411091" r:id="rId11"/>
    <p:sldId id="278" r:id="rId12"/>
    <p:sldId id="2141411082" r:id="rId13"/>
    <p:sldId id="630" r:id="rId14"/>
    <p:sldId id="637" r:id="rId15"/>
    <p:sldId id="636" r:id="rId16"/>
    <p:sldId id="643" r:id="rId17"/>
    <p:sldId id="2141411086" r:id="rId18"/>
    <p:sldId id="641" r:id="rId19"/>
    <p:sldId id="628" r:id="rId20"/>
    <p:sldId id="621" r:id="rId21"/>
    <p:sldId id="644" r:id="rId22"/>
    <p:sldId id="627" r:id="rId23"/>
    <p:sldId id="619" r:id="rId24"/>
    <p:sldId id="622" r:id="rId25"/>
    <p:sldId id="2141411087" r:id="rId26"/>
    <p:sldId id="639" r:id="rId27"/>
    <p:sldId id="276" r:id="rId28"/>
    <p:sldId id="277" r:id="rId29"/>
    <p:sldId id="2141411083" r:id="rId30"/>
    <p:sldId id="279" r:id="rId31"/>
    <p:sldId id="280" r:id="rId32"/>
    <p:sldId id="319" r:id="rId33"/>
    <p:sldId id="2141411088" r:id="rId34"/>
    <p:sldId id="26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CA5BA-3F14-429E-B4DF-AEE3A3AF0B06}" name="Betsy Mercier" initials="BM" userId="S::bmercier@sriinternational.com::3d0560f5-fc45-464e-b660-843e380390de" providerId="AD"/>
  <p188:author id="{03896CCA-0F0A-0B02-0C3B-18F6E2136E3D}" name="McGhee, Thomas II" initials="MI" userId="S::tmcghee1_ad.unc.edu#ext#@sriit.onmicrosoft.com::6ecda4d9-daf2-407b-a8fe-e98095a930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4578"/>
    <a:srgbClr val="39B54A"/>
    <a:srgbClr val="404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84694" autoAdjust="0"/>
  </p:normalViewPr>
  <p:slideViewPr>
    <p:cSldViewPr snapToGrid="0" snapToObjects="1">
      <p:cViewPr varScale="1">
        <p:scale>
          <a:sx n="84" d="100"/>
          <a:sy n="84" d="100"/>
        </p:scale>
        <p:origin x="762" y="48"/>
      </p:cViewPr>
      <p:guideLst/>
    </p:cSldViewPr>
  </p:slideViewPr>
  <p:outlineViewPr>
    <p:cViewPr>
      <p:scale>
        <a:sx n="33" d="100"/>
        <a:sy n="33" d="100"/>
      </p:scale>
      <p:origin x="0" y="-15753"/>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8BFA1-35D7-4000-9A83-6BCBF965A82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0C1A208-9428-46E3-B7A3-1C0C92C60E56}">
      <dgm:prSet/>
      <dgm:spPr>
        <a:solidFill>
          <a:srgbClr val="154578"/>
        </a:solidFill>
      </dgm:spPr>
      <dgm:t>
        <a:bodyPr/>
        <a:lstStyle/>
        <a:p>
          <a:r>
            <a:rPr lang="en-US">
              <a:latin typeface="Tahoma" panose="020B0604030504040204" pitchFamily="34" charset="0"/>
              <a:ea typeface="Tahoma" panose="020B0604030504040204" pitchFamily="34" charset="0"/>
              <a:cs typeface="Tahoma" panose="020B0604030504040204" pitchFamily="34" charset="0"/>
            </a:rPr>
            <a:t>Data leaders: </a:t>
          </a:r>
        </a:p>
      </dgm:t>
    </dgm:pt>
    <dgm:pt modelId="{DA2EA5F1-390E-4753-B8FB-D047F5B30691}" type="parTrans" cxnId="{BE332B58-032A-42B8-9247-04AD5EED753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8915DB2-CE6A-44DA-BB3E-C7919462D108}" type="sibTrans" cxnId="{BE332B58-032A-42B8-9247-04AD5EED753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813205F-1D44-48EE-8565-AFD6A50C9B50}">
      <dgm:prSet/>
      <dgm:spPr>
        <a:solidFill>
          <a:srgbClr val="154578"/>
        </a:solidFill>
      </dgm:spPr>
      <dgm:t>
        <a:bodyPr/>
        <a:lstStyle/>
        <a:p>
          <a:r>
            <a:rPr lang="en-US">
              <a:latin typeface="Tahoma" panose="020B0604030504040204" pitchFamily="34" charset="0"/>
              <a:ea typeface="Tahoma" panose="020B0604030504040204" pitchFamily="34" charset="0"/>
              <a:cs typeface="Tahoma" panose="020B0604030504040204" pitchFamily="34" charset="0"/>
            </a:rPr>
            <a:t>Practice inclusive leadership</a:t>
          </a:r>
        </a:p>
      </dgm:t>
    </dgm:pt>
    <dgm:pt modelId="{1CF5735D-14E0-4F91-9EB4-C3AC06B71D64}" type="parTrans" cxnId="{7CF53262-4C2A-4192-890B-50BA5B41839C}">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E12EAD84-C5EF-4484-AFAE-D71B210E5192}" type="sibTrans" cxnId="{7CF53262-4C2A-4192-890B-50BA5B41839C}">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A38E83B7-95B4-4855-A123-EF113CB52875}">
      <dgm:prSet/>
      <dgm:spPr>
        <a:solidFill>
          <a:srgbClr val="154578"/>
        </a:solidFill>
      </dgm:spPr>
      <dgm:t>
        <a:bodyPr/>
        <a:lstStyle/>
        <a:p>
          <a:r>
            <a:rPr lang="en-US">
              <a:latin typeface="Tahoma" panose="020B0604030504040204" pitchFamily="34" charset="0"/>
              <a:ea typeface="Tahoma" panose="020B0604030504040204" pitchFamily="34" charset="0"/>
              <a:cs typeface="Tahoma" panose="020B0604030504040204" pitchFamily="34" charset="0"/>
            </a:rPr>
            <a:t>Support how people think, consider, speak and act around data—embed in the culture</a:t>
          </a:r>
        </a:p>
      </dgm:t>
    </dgm:pt>
    <dgm:pt modelId="{6A0F0D5A-F63F-4422-9C2E-382D2CC8C332}" type="parTrans" cxnId="{DB3D7304-4E5A-47EF-BC80-B8CAF3326BA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13D3BA71-2874-4C25-ACB5-50FBF516FBB1}" type="sibTrans" cxnId="{DB3D7304-4E5A-47EF-BC80-B8CAF3326BA6}">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15A478DD-A17A-4CD7-9CCA-9A2287F996DA}">
      <dgm:prSet/>
      <dgm:spPr>
        <a:solidFill>
          <a:srgbClr val="154578"/>
        </a:solidFill>
      </dgm:spPr>
      <dgm:t>
        <a:bodyPr/>
        <a:lstStyle/>
        <a:p>
          <a:r>
            <a:rPr lang="en-US">
              <a:latin typeface="Tahoma" panose="020B0604030504040204" pitchFamily="34" charset="0"/>
              <a:ea typeface="Tahoma" panose="020B0604030504040204" pitchFamily="34" charset="0"/>
              <a:cs typeface="Tahoma" panose="020B0604030504040204" pitchFamily="34" charset="0"/>
            </a:rPr>
            <a:t>Model commitment to using data by making data- informed decisions</a:t>
          </a:r>
        </a:p>
      </dgm:t>
    </dgm:pt>
    <dgm:pt modelId="{411203FF-DEF2-4704-B9BF-A89E6868EDBC}" type="parTrans" cxnId="{434A4340-FE15-401C-8004-1701405009FC}">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262B42B3-CEA2-4E99-816B-8209DC98A2D5}" type="sibTrans" cxnId="{434A4340-FE15-401C-8004-1701405009FC}">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40B1AAEA-DD21-4A85-B68C-64C7662D7BE0}" type="pres">
      <dgm:prSet presAssocID="{EB18BFA1-35D7-4000-9A83-6BCBF965A821}" presName="hierChild1" presStyleCnt="0">
        <dgm:presLayoutVars>
          <dgm:orgChart val="1"/>
          <dgm:chPref val="1"/>
          <dgm:dir/>
          <dgm:animOne val="branch"/>
          <dgm:animLvl val="lvl"/>
          <dgm:resizeHandles/>
        </dgm:presLayoutVars>
      </dgm:prSet>
      <dgm:spPr/>
    </dgm:pt>
    <dgm:pt modelId="{7DD3F096-656F-424F-8501-46F53995C998}" type="pres">
      <dgm:prSet presAssocID="{20C1A208-9428-46E3-B7A3-1C0C92C60E56}" presName="hierRoot1" presStyleCnt="0">
        <dgm:presLayoutVars>
          <dgm:hierBranch val="init"/>
        </dgm:presLayoutVars>
      </dgm:prSet>
      <dgm:spPr/>
    </dgm:pt>
    <dgm:pt modelId="{82B9DBBF-1A05-4075-81EA-DAF6B002669C}" type="pres">
      <dgm:prSet presAssocID="{20C1A208-9428-46E3-B7A3-1C0C92C60E56}" presName="rootComposite1" presStyleCnt="0"/>
      <dgm:spPr/>
    </dgm:pt>
    <dgm:pt modelId="{4CEC99C9-3B95-42D0-9717-B29990038809}" type="pres">
      <dgm:prSet presAssocID="{20C1A208-9428-46E3-B7A3-1C0C92C60E56}" presName="rootText1" presStyleLbl="node0" presStyleIdx="0" presStyleCnt="1">
        <dgm:presLayoutVars>
          <dgm:chPref val="3"/>
        </dgm:presLayoutVars>
      </dgm:prSet>
      <dgm:spPr/>
    </dgm:pt>
    <dgm:pt modelId="{B151E82F-EFF1-4532-806E-4E003CB632CE}" type="pres">
      <dgm:prSet presAssocID="{20C1A208-9428-46E3-B7A3-1C0C92C60E56}" presName="rootConnector1" presStyleLbl="node1" presStyleIdx="0" presStyleCnt="0"/>
      <dgm:spPr/>
    </dgm:pt>
    <dgm:pt modelId="{F22C86A3-C00A-42B8-ACE8-96429DB4B857}" type="pres">
      <dgm:prSet presAssocID="{20C1A208-9428-46E3-B7A3-1C0C92C60E56}" presName="hierChild2" presStyleCnt="0"/>
      <dgm:spPr/>
    </dgm:pt>
    <dgm:pt modelId="{BA988DB6-10D4-4794-ACF7-2659B2531724}" type="pres">
      <dgm:prSet presAssocID="{1CF5735D-14E0-4F91-9EB4-C3AC06B71D64}" presName="Name37" presStyleLbl="parChTrans1D2" presStyleIdx="0" presStyleCnt="3"/>
      <dgm:spPr/>
    </dgm:pt>
    <dgm:pt modelId="{E34B4B1B-6236-4ADE-BA66-696C57B2A61D}" type="pres">
      <dgm:prSet presAssocID="{5813205F-1D44-48EE-8565-AFD6A50C9B50}" presName="hierRoot2" presStyleCnt="0">
        <dgm:presLayoutVars>
          <dgm:hierBranch val="init"/>
        </dgm:presLayoutVars>
      </dgm:prSet>
      <dgm:spPr/>
    </dgm:pt>
    <dgm:pt modelId="{28BA7447-3864-4FC6-9E43-7B87E8FBE456}" type="pres">
      <dgm:prSet presAssocID="{5813205F-1D44-48EE-8565-AFD6A50C9B50}" presName="rootComposite" presStyleCnt="0"/>
      <dgm:spPr/>
    </dgm:pt>
    <dgm:pt modelId="{ADAF794E-E6DD-4023-9ED1-2245F879BEF7}" type="pres">
      <dgm:prSet presAssocID="{5813205F-1D44-48EE-8565-AFD6A50C9B50}" presName="rootText" presStyleLbl="node2" presStyleIdx="0" presStyleCnt="3">
        <dgm:presLayoutVars>
          <dgm:chPref val="3"/>
        </dgm:presLayoutVars>
      </dgm:prSet>
      <dgm:spPr/>
    </dgm:pt>
    <dgm:pt modelId="{601A277C-E32C-4A92-8520-0B1773B00FE0}" type="pres">
      <dgm:prSet presAssocID="{5813205F-1D44-48EE-8565-AFD6A50C9B50}" presName="rootConnector" presStyleLbl="node2" presStyleIdx="0" presStyleCnt="3"/>
      <dgm:spPr/>
    </dgm:pt>
    <dgm:pt modelId="{1715CFB2-7851-4634-9CE5-677E3A36D574}" type="pres">
      <dgm:prSet presAssocID="{5813205F-1D44-48EE-8565-AFD6A50C9B50}" presName="hierChild4" presStyleCnt="0"/>
      <dgm:spPr/>
    </dgm:pt>
    <dgm:pt modelId="{5E07D62B-2BAD-4983-8030-1411076403FC}" type="pres">
      <dgm:prSet presAssocID="{5813205F-1D44-48EE-8565-AFD6A50C9B50}" presName="hierChild5" presStyleCnt="0"/>
      <dgm:spPr/>
    </dgm:pt>
    <dgm:pt modelId="{0705D748-91F5-47A3-A95E-11079962D3D7}" type="pres">
      <dgm:prSet presAssocID="{6A0F0D5A-F63F-4422-9C2E-382D2CC8C332}" presName="Name37" presStyleLbl="parChTrans1D2" presStyleIdx="1" presStyleCnt="3"/>
      <dgm:spPr/>
    </dgm:pt>
    <dgm:pt modelId="{B51BAE2F-2A3D-4375-97AB-C591D19C9C41}" type="pres">
      <dgm:prSet presAssocID="{A38E83B7-95B4-4855-A123-EF113CB52875}" presName="hierRoot2" presStyleCnt="0">
        <dgm:presLayoutVars>
          <dgm:hierBranch val="init"/>
        </dgm:presLayoutVars>
      </dgm:prSet>
      <dgm:spPr/>
    </dgm:pt>
    <dgm:pt modelId="{1D1D1C29-69F2-449C-B972-7EB8AABABD65}" type="pres">
      <dgm:prSet presAssocID="{A38E83B7-95B4-4855-A123-EF113CB52875}" presName="rootComposite" presStyleCnt="0"/>
      <dgm:spPr/>
    </dgm:pt>
    <dgm:pt modelId="{63A93A9D-849A-4499-8A11-427B0F71A9A4}" type="pres">
      <dgm:prSet presAssocID="{A38E83B7-95B4-4855-A123-EF113CB52875}" presName="rootText" presStyleLbl="node2" presStyleIdx="1" presStyleCnt="3">
        <dgm:presLayoutVars>
          <dgm:chPref val="3"/>
        </dgm:presLayoutVars>
      </dgm:prSet>
      <dgm:spPr/>
    </dgm:pt>
    <dgm:pt modelId="{FAD53261-7905-4032-AFDA-D3D1E8662AC6}" type="pres">
      <dgm:prSet presAssocID="{A38E83B7-95B4-4855-A123-EF113CB52875}" presName="rootConnector" presStyleLbl="node2" presStyleIdx="1" presStyleCnt="3"/>
      <dgm:spPr/>
    </dgm:pt>
    <dgm:pt modelId="{331E01D9-792A-4727-A49A-827F2594D66A}" type="pres">
      <dgm:prSet presAssocID="{A38E83B7-95B4-4855-A123-EF113CB52875}" presName="hierChild4" presStyleCnt="0"/>
      <dgm:spPr/>
    </dgm:pt>
    <dgm:pt modelId="{8EEEF549-EEDF-43BE-A295-445C53F020D9}" type="pres">
      <dgm:prSet presAssocID="{A38E83B7-95B4-4855-A123-EF113CB52875}" presName="hierChild5" presStyleCnt="0"/>
      <dgm:spPr/>
    </dgm:pt>
    <dgm:pt modelId="{6B599638-FE83-4E8A-8783-F7E50A0C6CBF}" type="pres">
      <dgm:prSet presAssocID="{411203FF-DEF2-4704-B9BF-A89E6868EDBC}" presName="Name37" presStyleLbl="parChTrans1D2" presStyleIdx="2" presStyleCnt="3"/>
      <dgm:spPr/>
    </dgm:pt>
    <dgm:pt modelId="{395045D3-414D-4C39-BB22-93A7DEF9184C}" type="pres">
      <dgm:prSet presAssocID="{15A478DD-A17A-4CD7-9CCA-9A2287F996DA}" presName="hierRoot2" presStyleCnt="0">
        <dgm:presLayoutVars>
          <dgm:hierBranch val="init"/>
        </dgm:presLayoutVars>
      </dgm:prSet>
      <dgm:spPr/>
    </dgm:pt>
    <dgm:pt modelId="{1F7C1E42-818C-4DA6-B151-1DE6AA89013D}" type="pres">
      <dgm:prSet presAssocID="{15A478DD-A17A-4CD7-9CCA-9A2287F996DA}" presName="rootComposite" presStyleCnt="0"/>
      <dgm:spPr/>
    </dgm:pt>
    <dgm:pt modelId="{77517015-432F-4751-B70C-A3FF68476029}" type="pres">
      <dgm:prSet presAssocID="{15A478DD-A17A-4CD7-9CCA-9A2287F996DA}" presName="rootText" presStyleLbl="node2" presStyleIdx="2" presStyleCnt="3">
        <dgm:presLayoutVars>
          <dgm:chPref val="3"/>
        </dgm:presLayoutVars>
      </dgm:prSet>
      <dgm:spPr/>
    </dgm:pt>
    <dgm:pt modelId="{60F49541-DF77-4669-B92B-73549671626A}" type="pres">
      <dgm:prSet presAssocID="{15A478DD-A17A-4CD7-9CCA-9A2287F996DA}" presName="rootConnector" presStyleLbl="node2" presStyleIdx="2" presStyleCnt="3"/>
      <dgm:spPr/>
    </dgm:pt>
    <dgm:pt modelId="{79537EB9-A5F2-4902-9BFD-F27CA387347C}" type="pres">
      <dgm:prSet presAssocID="{15A478DD-A17A-4CD7-9CCA-9A2287F996DA}" presName="hierChild4" presStyleCnt="0"/>
      <dgm:spPr/>
    </dgm:pt>
    <dgm:pt modelId="{EBFC21B7-A1B7-4F66-A340-6568D52F4E6B}" type="pres">
      <dgm:prSet presAssocID="{15A478DD-A17A-4CD7-9CCA-9A2287F996DA}" presName="hierChild5" presStyleCnt="0"/>
      <dgm:spPr/>
    </dgm:pt>
    <dgm:pt modelId="{65288751-433B-40FE-B8A6-AF7BC228015E}" type="pres">
      <dgm:prSet presAssocID="{20C1A208-9428-46E3-B7A3-1C0C92C60E56}" presName="hierChild3" presStyleCnt="0"/>
      <dgm:spPr/>
    </dgm:pt>
  </dgm:ptLst>
  <dgm:cxnLst>
    <dgm:cxn modelId="{DB3D7304-4E5A-47EF-BC80-B8CAF3326BA6}" srcId="{20C1A208-9428-46E3-B7A3-1C0C92C60E56}" destId="{A38E83B7-95B4-4855-A123-EF113CB52875}" srcOrd="1" destOrd="0" parTransId="{6A0F0D5A-F63F-4422-9C2E-382D2CC8C332}" sibTransId="{13D3BA71-2874-4C25-ACB5-50FBF516FBB1}"/>
    <dgm:cxn modelId="{39377128-A6A7-496A-BA56-1534145C471F}" type="presOf" srcId="{EB18BFA1-35D7-4000-9A83-6BCBF965A821}" destId="{40B1AAEA-DD21-4A85-B68C-64C7662D7BE0}" srcOrd="0" destOrd="0" presId="urn:microsoft.com/office/officeart/2005/8/layout/orgChart1"/>
    <dgm:cxn modelId="{434A4340-FE15-401C-8004-1701405009FC}" srcId="{20C1A208-9428-46E3-B7A3-1C0C92C60E56}" destId="{15A478DD-A17A-4CD7-9CCA-9A2287F996DA}" srcOrd="2" destOrd="0" parTransId="{411203FF-DEF2-4704-B9BF-A89E6868EDBC}" sibTransId="{262B42B3-CEA2-4E99-816B-8209DC98A2D5}"/>
    <dgm:cxn modelId="{7CF53262-4C2A-4192-890B-50BA5B41839C}" srcId="{20C1A208-9428-46E3-B7A3-1C0C92C60E56}" destId="{5813205F-1D44-48EE-8565-AFD6A50C9B50}" srcOrd="0" destOrd="0" parTransId="{1CF5735D-14E0-4F91-9EB4-C3AC06B71D64}" sibTransId="{E12EAD84-C5EF-4484-AFAE-D71B210E5192}"/>
    <dgm:cxn modelId="{76F4516D-5B26-42A9-8D63-FEF6F7FE75DA}" type="presOf" srcId="{20C1A208-9428-46E3-B7A3-1C0C92C60E56}" destId="{4CEC99C9-3B95-42D0-9717-B29990038809}" srcOrd="0" destOrd="0" presId="urn:microsoft.com/office/officeart/2005/8/layout/orgChart1"/>
    <dgm:cxn modelId="{D0D7816F-43AB-4ACB-A858-7BF1557AC14C}" type="presOf" srcId="{A38E83B7-95B4-4855-A123-EF113CB52875}" destId="{FAD53261-7905-4032-AFDA-D3D1E8662AC6}" srcOrd="1" destOrd="0" presId="urn:microsoft.com/office/officeart/2005/8/layout/orgChart1"/>
    <dgm:cxn modelId="{E31C4950-4926-40E2-B389-B00A7E0167E8}" type="presOf" srcId="{1CF5735D-14E0-4F91-9EB4-C3AC06B71D64}" destId="{BA988DB6-10D4-4794-ACF7-2659B2531724}" srcOrd="0" destOrd="0" presId="urn:microsoft.com/office/officeart/2005/8/layout/orgChart1"/>
    <dgm:cxn modelId="{38343276-9BB5-4F27-82B2-2D411C713858}" type="presOf" srcId="{5813205F-1D44-48EE-8565-AFD6A50C9B50}" destId="{601A277C-E32C-4A92-8520-0B1773B00FE0}" srcOrd="1" destOrd="0" presId="urn:microsoft.com/office/officeart/2005/8/layout/orgChart1"/>
    <dgm:cxn modelId="{BE332B58-032A-42B8-9247-04AD5EED7533}" srcId="{EB18BFA1-35D7-4000-9A83-6BCBF965A821}" destId="{20C1A208-9428-46E3-B7A3-1C0C92C60E56}" srcOrd="0" destOrd="0" parTransId="{DA2EA5F1-390E-4753-B8FB-D047F5B30691}" sibTransId="{48915DB2-CE6A-44DA-BB3E-C7919462D108}"/>
    <dgm:cxn modelId="{F12F458D-8B1A-488E-AA5F-BCD660DFB466}" type="presOf" srcId="{20C1A208-9428-46E3-B7A3-1C0C92C60E56}" destId="{B151E82F-EFF1-4532-806E-4E003CB632CE}" srcOrd="1" destOrd="0" presId="urn:microsoft.com/office/officeart/2005/8/layout/orgChart1"/>
    <dgm:cxn modelId="{30776299-4AE3-495E-BA14-253C52E3E5B5}" type="presOf" srcId="{411203FF-DEF2-4704-B9BF-A89E6868EDBC}" destId="{6B599638-FE83-4E8A-8783-F7E50A0C6CBF}" srcOrd="0" destOrd="0" presId="urn:microsoft.com/office/officeart/2005/8/layout/orgChart1"/>
    <dgm:cxn modelId="{C1C302C3-7111-47FF-840C-5AEC439DCB86}" type="presOf" srcId="{15A478DD-A17A-4CD7-9CCA-9A2287F996DA}" destId="{77517015-432F-4751-B70C-A3FF68476029}" srcOrd="0" destOrd="0" presId="urn:microsoft.com/office/officeart/2005/8/layout/orgChart1"/>
    <dgm:cxn modelId="{98B3F9D2-77E4-449D-94BA-8883E1DB4BA1}" type="presOf" srcId="{5813205F-1D44-48EE-8565-AFD6A50C9B50}" destId="{ADAF794E-E6DD-4023-9ED1-2245F879BEF7}" srcOrd="0" destOrd="0" presId="urn:microsoft.com/office/officeart/2005/8/layout/orgChart1"/>
    <dgm:cxn modelId="{6AD7DBD3-A6DE-4573-BF36-8956C74D3BB3}" type="presOf" srcId="{15A478DD-A17A-4CD7-9CCA-9A2287F996DA}" destId="{60F49541-DF77-4669-B92B-73549671626A}" srcOrd="1" destOrd="0" presId="urn:microsoft.com/office/officeart/2005/8/layout/orgChart1"/>
    <dgm:cxn modelId="{09D58CF5-2008-47D2-A2FB-9EF73786FAC7}" type="presOf" srcId="{A38E83B7-95B4-4855-A123-EF113CB52875}" destId="{63A93A9D-849A-4499-8A11-427B0F71A9A4}" srcOrd="0" destOrd="0" presId="urn:microsoft.com/office/officeart/2005/8/layout/orgChart1"/>
    <dgm:cxn modelId="{F164F3FB-EFEF-49C2-8B36-9CB03BC2D1D2}" type="presOf" srcId="{6A0F0D5A-F63F-4422-9C2E-382D2CC8C332}" destId="{0705D748-91F5-47A3-A95E-11079962D3D7}" srcOrd="0" destOrd="0" presId="urn:microsoft.com/office/officeart/2005/8/layout/orgChart1"/>
    <dgm:cxn modelId="{93980657-62E5-4B10-9134-5F41636C7DD4}" type="presParOf" srcId="{40B1AAEA-DD21-4A85-B68C-64C7662D7BE0}" destId="{7DD3F096-656F-424F-8501-46F53995C998}" srcOrd="0" destOrd="0" presId="urn:microsoft.com/office/officeart/2005/8/layout/orgChart1"/>
    <dgm:cxn modelId="{38B125B9-DC62-4067-9C4D-9032E10D7713}" type="presParOf" srcId="{7DD3F096-656F-424F-8501-46F53995C998}" destId="{82B9DBBF-1A05-4075-81EA-DAF6B002669C}" srcOrd="0" destOrd="0" presId="urn:microsoft.com/office/officeart/2005/8/layout/orgChart1"/>
    <dgm:cxn modelId="{2E294DB7-2AE7-4691-8047-8684EF16FBA1}" type="presParOf" srcId="{82B9DBBF-1A05-4075-81EA-DAF6B002669C}" destId="{4CEC99C9-3B95-42D0-9717-B29990038809}" srcOrd="0" destOrd="0" presId="urn:microsoft.com/office/officeart/2005/8/layout/orgChart1"/>
    <dgm:cxn modelId="{516B3DE7-04E7-4A1D-B343-103B35A89821}" type="presParOf" srcId="{82B9DBBF-1A05-4075-81EA-DAF6B002669C}" destId="{B151E82F-EFF1-4532-806E-4E003CB632CE}" srcOrd="1" destOrd="0" presId="urn:microsoft.com/office/officeart/2005/8/layout/orgChart1"/>
    <dgm:cxn modelId="{2F30FD4B-1769-453B-88C4-AA795DE9F59D}" type="presParOf" srcId="{7DD3F096-656F-424F-8501-46F53995C998}" destId="{F22C86A3-C00A-42B8-ACE8-96429DB4B857}" srcOrd="1" destOrd="0" presId="urn:microsoft.com/office/officeart/2005/8/layout/orgChart1"/>
    <dgm:cxn modelId="{D4F7DE91-AC9C-4265-82A3-9AB0CF5C3F19}" type="presParOf" srcId="{F22C86A3-C00A-42B8-ACE8-96429DB4B857}" destId="{BA988DB6-10D4-4794-ACF7-2659B2531724}" srcOrd="0" destOrd="0" presId="urn:microsoft.com/office/officeart/2005/8/layout/orgChart1"/>
    <dgm:cxn modelId="{1CE20D9A-FFCB-48F0-926C-C68BA68B950D}" type="presParOf" srcId="{F22C86A3-C00A-42B8-ACE8-96429DB4B857}" destId="{E34B4B1B-6236-4ADE-BA66-696C57B2A61D}" srcOrd="1" destOrd="0" presId="urn:microsoft.com/office/officeart/2005/8/layout/orgChart1"/>
    <dgm:cxn modelId="{0F84099F-AAF2-498A-80DE-2E298E768E72}" type="presParOf" srcId="{E34B4B1B-6236-4ADE-BA66-696C57B2A61D}" destId="{28BA7447-3864-4FC6-9E43-7B87E8FBE456}" srcOrd="0" destOrd="0" presId="urn:microsoft.com/office/officeart/2005/8/layout/orgChart1"/>
    <dgm:cxn modelId="{F1D480AD-BCBB-40A4-82F5-97D8FBB8F035}" type="presParOf" srcId="{28BA7447-3864-4FC6-9E43-7B87E8FBE456}" destId="{ADAF794E-E6DD-4023-9ED1-2245F879BEF7}" srcOrd="0" destOrd="0" presId="urn:microsoft.com/office/officeart/2005/8/layout/orgChart1"/>
    <dgm:cxn modelId="{C58DD41B-CC7B-4463-9EFC-6711312AF2B8}" type="presParOf" srcId="{28BA7447-3864-4FC6-9E43-7B87E8FBE456}" destId="{601A277C-E32C-4A92-8520-0B1773B00FE0}" srcOrd="1" destOrd="0" presId="urn:microsoft.com/office/officeart/2005/8/layout/orgChart1"/>
    <dgm:cxn modelId="{D7D40AA6-892C-461B-B706-C125D058739E}" type="presParOf" srcId="{E34B4B1B-6236-4ADE-BA66-696C57B2A61D}" destId="{1715CFB2-7851-4634-9CE5-677E3A36D574}" srcOrd="1" destOrd="0" presId="urn:microsoft.com/office/officeart/2005/8/layout/orgChart1"/>
    <dgm:cxn modelId="{C8B6239E-D3B9-4887-9D02-916678772039}" type="presParOf" srcId="{E34B4B1B-6236-4ADE-BA66-696C57B2A61D}" destId="{5E07D62B-2BAD-4983-8030-1411076403FC}" srcOrd="2" destOrd="0" presId="urn:microsoft.com/office/officeart/2005/8/layout/orgChart1"/>
    <dgm:cxn modelId="{942F2DB2-321F-4A20-9481-4E59B48A7E85}" type="presParOf" srcId="{F22C86A3-C00A-42B8-ACE8-96429DB4B857}" destId="{0705D748-91F5-47A3-A95E-11079962D3D7}" srcOrd="2" destOrd="0" presId="urn:microsoft.com/office/officeart/2005/8/layout/orgChart1"/>
    <dgm:cxn modelId="{F261881C-A49A-4FA6-A2DD-4A9E817DE49C}" type="presParOf" srcId="{F22C86A3-C00A-42B8-ACE8-96429DB4B857}" destId="{B51BAE2F-2A3D-4375-97AB-C591D19C9C41}" srcOrd="3" destOrd="0" presId="urn:microsoft.com/office/officeart/2005/8/layout/orgChart1"/>
    <dgm:cxn modelId="{C2498837-6CB9-4FC2-AE9F-5CE5AB916A82}" type="presParOf" srcId="{B51BAE2F-2A3D-4375-97AB-C591D19C9C41}" destId="{1D1D1C29-69F2-449C-B972-7EB8AABABD65}" srcOrd="0" destOrd="0" presId="urn:microsoft.com/office/officeart/2005/8/layout/orgChart1"/>
    <dgm:cxn modelId="{55200409-2FFF-4A62-8612-45B8D85C4908}" type="presParOf" srcId="{1D1D1C29-69F2-449C-B972-7EB8AABABD65}" destId="{63A93A9D-849A-4499-8A11-427B0F71A9A4}" srcOrd="0" destOrd="0" presId="urn:microsoft.com/office/officeart/2005/8/layout/orgChart1"/>
    <dgm:cxn modelId="{D6019CDB-3E31-49FF-8B7F-6F3C54CCFFAF}" type="presParOf" srcId="{1D1D1C29-69F2-449C-B972-7EB8AABABD65}" destId="{FAD53261-7905-4032-AFDA-D3D1E8662AC6}" srcOrd="1" destOrd="0" presId="urn:microsoft.com/office/officeart/2005/8/layout/orgChart1"/>
    <dgm:cxn modelId="{8EE70055-A995-478E-A3E6-9AA38F57E451}" type="presParOf" srcId="{B51BAE2F-2A3D-4375-97AB-C591D19C9C41}" destId="{331E01D9-792A-4727-A49A-827F2594D66A}" srcOrd="1" destOrd="0" presId="urn:microsoft.com/office/officeart/2005/8/layout/orgChart1"/>
    <dgm:cxn modelId="{65FCC0DF-DB5C-4B2D-8CF5-605FBFA3110D}" type="presParOf" srcId="{B51BAE2F-2A3D-4375-97AB-C591D19C9C41}" destId="{8EEEF549-EEDF-43BE-A295-445C53F020D9}" srcOrd="2" destOrd="0" presId="urn:microsoft.com/office/officeart/2005/8/layout/orgChart1"/>
    <dgm:cxn modelId="{287F481B-FAF6-4CBC-8BC6-0DCAE84A02EF}" type="presParOf" srcId="{F22C86A3-C00A-42B8-ACE8-96429DB4B857}" destId="{6B599638-FE83-4E8A-8783-F7E50A0C6CBF}" srcOrd="4" destOrd="0" presId="urn:microsoft.com/office/officeart/2005/8/layout/orgChart1"/>
    <dgm:cxn modelId="{F691D140-1071-42A2-AC4C-B9A0779BB9DF}" type="presParOf" srcId="{F22C86A3-C00A-42B8-ACE8-96429DB4B857}" destId="{395045D3-414D-4C39-BB22-93A7DEF9184C}" srcOrd="5" destOrd="0" presId="urn:microsoft.com/office/officeart/2005/8/layout/orgChart1"/>
    <dgm:cxn modelId="{9FFBEAD2-4A8D-45AD-B715-626000DB3DFA}" type="presParOf" srcId="{395045D3-414D-4C39-BB22-93A7DEF9184C}" destId="{1F7C1E42-818C-4DA6-B151-1DE6AA89013D}" srcOrd="0" destOrd="0" presId="urn:microsoft.com/office/officeart/2005/8/layout/orgChart1"/>
    <dgm:cxn modelId="{91473A84-EDC7-4F73-88DA-8270F7970F66}" type="presParOf" srcId="{1F7C1E42-818C-4DA6-B151-1DE6AA89013D}" destId="{77517015-432F-4751-B70C-A3FF68476029}" srcOrd="0" destOrd="0" presId="urn:microsoft.com/office/officeart/2005/8/layout/orgChart1"/>
    <dgm:cxn modelId="{EA8ACDF7-42F3-4518-967B-AAA91F3ABB07}" type="presParOf" srcId="{1F7C1E42-818C-4DA6-B151-1DE6AA89013D}" destId="{60F49541-DF77-4669-B92B-73549671626A}" srcOrd="1" destOrd="0" presId="urn:microsoft.com/office/officeart/2005/8/layout/orgChart1"/>
    <dgm:cxn modelId="{F275845E-394F-4246-9A8B-0F5D9D1413B7}" type="presParOf" srcId="{395045D3-414D-4C39-BB22-93A7DEF9184C}" destId="{79537EB9-A5F2-4902-9BFD-F27CA387347C}" srcOrd="1" destOrd="0" presId="urn:microsoft.com/office/officeart/2005/8/layout/orgChart1"/>
    <dgm:cxn modelId="{B38C49F5-5980-43EC-95C1-8A27F5672563}" type="presParOf" srcId="{395045D3-414D-4C39-BB22-93A7DEF9184C}" destId="{EBFC21B7-A1B7-4F66-A340-6568D52F4E6B}" srcOrd="2" destOrd="0" presId="urn:microsoft.com/office/officeart/2005/8/layout/orgChart1"/>
    <dgm:cxn modelId="{1649FA64-82E4-4893-854D-E438E7891F17}" type="presParOf" srcId="{7DD3F096-656F-424F-8501-46F53995C998}" destId="{65288751-433B-40FE-B8A6-AF7BC228015E}"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99638-FE83-4E8A-8783-F7E50A0C6CBF}">
      <dsp:nvSpPr>
        <dsp:cNvPr id="0" name=""/>
        <dsp:cNvSpPr/>
      </dsp:nvSpPr>
      <dsp:spPr>
        <a:xfrm>
          <a:off x="5503069" y="1901306"/>
          <a:ext cx="3893461" cy="675724"/>
        </a:xfrm>
        <a:custGeom>
          <a:avLst/>
          <a:gdLst/>
          <a:ahLst/>
          <a:cxnLst/>
          <a:rect l="0" t="0" r="0" b="0"/>
          <a:pathLst>
            <a:path>
              <a:moveTo>
                <a:pt x="0" y="0"/>
              </a:moveTo>
              <a:lnTo>
                <a:pt x="0" y="337862"/>
              </a:lnTo>
              <a:lnTo>
                <a:pt x="3893461" y="337862"/>
              </a:lnTo>
              <a:lnTo>
                <a:pt x="3893461" y="6757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05D748-91F5-47A3-A95E-11079962D3D7}">
      <dsp:nvSpPr>
        <dsp:cNvPr id="0" name=""/>
        <dsp:cNvSpPr/>
      </dsp:nvSpPr>
      <dsp:spPr>
        <a:xfrm>
          <a:off x="5457348" y="1901306"/>
          <a:ext cx="91440" cy="675724"/>
        </a:xfrm>
        <a:custGeom>
          <a:avLst/>
          <a:gdLst/>
          <a:ahLst/>
          <a:cxnLst/>
          <a:rect l="0" t="0" r="0" b="0"/>
          <a:pathLst>
            <a:path>
              <a:moveTo>
                <a:pt x="45720" y="0"/>
              </a:moveTo>
              <a:lnTo>
                <a:pt x="45720" y="6757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988DB6-10D4-4794-ACF7-2659B2531724}">
      <dsp:nvSpPr>
        <dsp:cNvPr id="0" name=""/>
        <dsp:cNvSpPr/>
      </dsp:nvSpPr>
      <dsp:spPr>
        <a:xfrm>
          <a:off x="1609607" y="1901306"/>
          <a:ext cx="3893461" cy="675724"/>
        </a:xfrm>
        <a:custGeom>
          <a:avLst/>
          <a:gdLst/>
          <a:ahLst/>
          <a:cxnLst/>
          <a:rect l="0" t="0" r="0" b="0"/>
          <a:pathLst>
            <a:path>
              <a:moveTo>
                <a:pt x="3893461" y="0"/>
              </a:moveTo>
              <a:lnTo>
                <a:pt x="3893461" y="337862"/>
              </a:lnTo>
              <a:lnTo>
                <a:pt x="0" y="337862"/>
              </a:lnTo>
              <a:lnTo>
                <a:pt x="0" y="6757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EC99C9-3B95-42D0-9717-B29990038809}">
      <dsp:nvSpPr>
        <dsp:cNvPr id="0" name=""/>
        <dsp:cNvSpPr/>
      </dsp:nvSpPr>
      <dsp:spPr>
        <a:xfrm>
          <a:off x="3894200" y="292438"/>
          <a:ext cx="3217736" cy="1608868"/>
        </a:xfrm>
        <a:prstGeom prst="rect">
          <a:avLst/>
        </a:prstGeom>
        <a:solidFill>
          <a:srgbClr val="1545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Tahoma" panose="020B0604030504040204" pitchFamily="34" charset="0"/>
              <a:ea typeface="Tahoma" panose="020B0604030504040204" pitchFamily="34" charset="0"/>
              <a:cs typeface="Tahoma" panose="020B0604030504040204" pitchFamily="34" charset="0"/>
            </a:rPr>
            <a:t>Data leaders: </a:t>
          </a:r>
        </a:p>
      </dsp:txBody>
      <dsp:txXfrm>
        <a:off x="3894200" y="292438"/>
        <a:ext cx="3217736" cy="1608868"/>
      </dsp:txXfrm>
    </dsp:sp>
    <dsp:sp modelId="{ADAF794E-E6DD-4023-9ED1-2245F879BEF7}">
      <dsp:nvSpPr>
        <dsp:cNvPr id="0" name=""/>
        <dsp:cNvSpPr/>
      </dsp:nvSpPr>
      <dsp:spPr>
        <a:xfrm>
          <a:off x="738" y="2577031"/>
          <a:ext cx="3217736" cy="1608868"/>
        </a:xfrm>
        <a:prstGeom prst="rect">
          <a:avLst/>
        </a:prstGeom>
        <a:solidFill>
          <a:srgbClr val="1545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Tahoma" panose="020B0604030504040204" pitchFamily="34" charset="0"/>
              <a:ea typeface="Tahoma" panose="020B0604030504040204" pitchFamily="34" charset="0"/>
              <a:cs typeface="Tahoma" panose="020B0604030504040204" pitchFamily="34" charset="0"/>
            </a:rPr>
            <a:t>Practice inclusive leadership</a:t>
          </a:r>
        </a:p>
      </dsp:txBody>
      <dsp:txXfrm>
        <a:off x="738" y="2577031"/>
        <a:ext cx="3217736" cy="1608868"/>
      </dsp:txXfrm>
    </dsp:sp>
    <dsp:sp modelId="{63A93A9D-849A-4499-8A11-427B0F71A9A4}">
      <dsp:nvSpPr>
        <dsp:cNvPr id="0" name=""/>
        <dsp:cNvSpPr/>
      </dsp:nvSpPr>
      <dsp:spPr>
        <a:xfrm>
          <a:off x="3894200" y="2577031"/>
          <a:ext cx="3217736" cy="1608868"/>
        </a:xfrm>
        <a:prstGeom prst="rect">
          <a:avLst/>
        </a:prstGeom>
        <a:solidFill>
          <a:srgbClr val="1545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Tahoma" panose="020B0604030504040204" pitchFamily="34" charset="0"/>
              <a:ea typeface="Tahoma" panose="020B0604030504040204" pitchFamily="34" charset="0"/>
              <a:cs typeface="Tahoma" panose="020B0604030504040204" pitchFamily="34" charset="0"/>
            </a:rPr>
            <a:t>Support how people think, consider, speak and act around data—embed in the culture</a:t>
          </a:r>
        </a:p>
      </dsp:txBody>
      <dsp:txXfrm>
        <a:off x="3894200" y="2577031"/>
        <a:ext cx="3217736" cy="1608868"/>
      </dsp:txXfrm>
    </dsp:sp>
    <dsp:sp modelId="{77517015-432F-4751-B70C-A3FF68476029}">
      <dsp:nvSpPr>
        <dsp:cNvPr id="0" name=""/>
        <dsp:cNvSpPr/>
      </dsp:nvSpPr>
      <dsp:spPr>
        <a:xfrm>
          <a:off x="7787662" y="2577031"/>
          <a:ext cx="3217736" cy="1608868"/>
        </a:xfrm>
        <a:prstGeom prst="rect">
          <a:avLst/>
        </a:prstGeom>
        <a:solidFill>
          <a:srgbClr val="1545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Tahoma" panose="020B0604030504040204" pitchFamily="34" charset="0"/>
              <a:ea typeface="Tahoma" panose="020B0604030504040204" pitchFamily="34" charset="0"/>
              <a:cs typeface="Tahoma" panose="020B0604030504040204" pitchFamily="34" charset="0"/>
            </a:rPr>
            <a:t>Model commitment to using data by making data- informed decisions</a:t>
          </a:r>
        </a:p>
      </dsp:txBody>
      <dsp:txXfrm>
        <a:off x="7787662" y="2577031"/>
        <a:ext cx="3217736" cy="16088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0B283-79EA-3240-A8A2-8AC38E8323C8}"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B364C-0AA7-A049-8A25-F17CB8BF05DA}" type="slidenum">
              <a:rPr lang="en-US" smtClean="0"/>
              <a:t>‹#›</a:t>
            </a:fld>
            <a:endParaRPr lang="en-US"/>
          </a:p>
        </p:txBody>
      </p:sp>
    </p:spTree>
    <p:extLst>
      <p:ext uri="{BB962C8B-B14F-4D97-AF65-F5344CB8AC3E}">
        <p14:creationId xmlns:p14="http://schemas.microsoft.com/office/powerpoint/2010/main" val="252243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rvingongroups.org/sites/default/files/presentations/Section%207%20The%20Role%20of%20Families%20on%20Groups/story.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dasyonline.org/DaSyStakeholders2014" TargetMode="External"/><Relationship Id="rId5" Type="http://schemas.openxmlformats.org/officeDocument/2006/relationships/hyperlink" Target="https://servingongroups.org/sites/default/files/presentations/Section%201%20Opportunities%20to%20Get%20Involved/story.html" TargetMode="External"/><Relationship Id="rId4" Type="http://schemas.openxmlformats.org/officeDocument/2006/relationships/hyperlink" Target="https://dasycenter.org/authentic-stakeholder-engagement-why-how-and-what-purpose-process-and-result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itesupremacyculture.info/uploads/4/3/5/7/43579015/okun_-_white_sup_culture_2020.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clkc.ohs.acf.hhs.gov/sites/default/files/pdf/no-search/a-to-z-human-resources-guide-facilitating-dialogues.pdf" TargetMode="External"/><Relationship Id="rId4" Type="http://schemas.openxmlformats.org/officeDocument/2006/relationships/hyperlink" Target="https://theenvelope.commons.gc.cuny.edu/?fbclid=IwAR38ilhjGYkUJlxeiW5Zx3flSjsMf_jMYxkNjas_bp_x6vfi6wxIwPXF-J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p:txBody>
      </p:sp>
      <p:sp>
        <p:nvSpPr>
          <p:cNvPr id="4" name="Slide Number Placeholder 3"/>
          <p:cNvSpPr>
            <a:spLocks noGrp="1"/>
          </p:cNvSpPr>
          <p:nvPr>
            <p:ph type="sldNum" sz="quarter" idx="5"/>
          </p:nvPr>
        </p:nvSpPr>
        <p:spPr/>
        <p:txBody>
          <a:bodyPr/>
          <a:lstStyle/>
          <a:p>
            <a:fld id="{59CB364C-0AA7-A049-8A25-F17CB8BF05DA}" type="slidenum">
              <a:rPr lang="en-US" smtClean="0"/>
              <a:t>1</a:t>
            </a:fld>
            <a:endParaRPr lang="en-US"/>
          </a:p>
        </p:txBody>
      </p:sp>
    </p:spTree>
    <p:extLst>
      <p:ext uri="{BB962C8B-B14F-4D97-AF65-F5344CB8AC3E}">
        <p14:creationId xmlns:p14="http://schemas.microsoft.com/office/powerpoint/2010/main" val="314608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Grace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we can ensure that our data reflect the real people we serve. Heather Krause says that “Collecting data can be an expression of respect” and we want to respect the families we serve by making sure they are all included both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within</a:t>
            </a:r>
            <a:r>
              <a:rPr lang="en-US" sz="1200" dirty="0">
                <a:effectLst/>
                <a:latin typeface="Calibri" panose="020F0502020204030204" pitchFamily="34" charset="0"/>
                <a:ea typeface="Calibri" panose="020F0502020204030204" pitchFamily="34" charset="0"/>
                <a:cs typeface="Times New Roman" panose="02020603050405020304" pitchFamily="18" charset="0"/>
              </a:rPr>
              <a:t> our data and in our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work</a:t>
            </a:r>
            <a:r>
              <a:rPr lang="en-US" sz="1200" dirty="0">
                <a:effectLst/>
                <a:latin typeface="Calibri" panose="020F0502020204030204" pitchFamily="34" charset="0"/>
                <a:ea typeface="Calibri" panose="020F0502020204030204" pitchFamily="34" charset="0"/>
                <a:cs typeface="Times New Roman" panose="02020603050405020304" pitchFamily="18" charset="0"/>
              </a:rPr>
              <a:t> with data.</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 in addition to making sure the people we serve are represented in our data, we also want to make sure that they are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engaging </a:t>
            </a:r>
            <a:r>
              <a:rPr lang="en-US" sz="1200" dirty="0">
                <a:effectLst/>
                <a:latin typeface="Calibri" panose="020F0502020204030204" pitchFamily="34" charset="0"/>
                <a:ea typeface="Calibri" panose="020F0502020204030204" pitchFamily="34" charset="0"/>
                <a:cs typeface="Times New Roman" panose="02020603050405020304" pitchFamily="18" charset="0"/>
              </a:rPr>
              <a:t>with data in meaningful ways. For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DaSy’s</a:t>
            </a:r>
            <a:r>
              <a:rPr lang="en-US" sz="1200" dirty="0">
                <a:effectLst/>
                <a:latin typeface="Calibri" panose="020F0502020204030204" pitchFamily="34" charset="0"/>
                <a:ea typeface="Calibri" panose="020F0502020204030204" pitchFamily="34" charset="0"/>
                <a:cs typeface="Times New Roman" panose="02020603050405020304" pitchFamily="18" charset="0"/>
              </a:rPr>
              <a:t> work, that means giving families of children with disabilities access to data and opportunities to share their interpretations of the data.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a:p>
            <a:endParaRPr lang="en-US" dirty="0"/>
          </a:p>
          <a:p>
            <a:r>
              <a:rPr lang="en-US" dirty="0"/>
              <a:t>Add the various type of ways of providing feedback…. Focus groups, committees, surveys task forces  </a:t>
            </a:r>
            <a:endParaRPr lang="en-US" dirty="0">
              <a:cs typeface="Calibri"/>
            </a:endParaRPr>
          </a:p>
          <a:p>
            <a:r>
              <a:rPr lang="en-US" dirty="0">
                <a:ea typeface="+mn-lt"/>
                <a:cs typeface="+mn-lt"/>
              </a:rPr>
              <a:t>Why is it important that families are involved in data discussions  - </a:t>
            </a:r>
          </a:p>
          <a:p>
            <a:endParaRPr lang="en-US" dirty="0">
              <a:ea typeface="+mn-lt"/>
              <a:cs typeface="+mn-lt"/>
            </a:endParaRPr>
          </a:p>
          <a:p>
            <a:r>
              <a:rPr lang="en-US" b="1" dirty="0">
                <a:ea typeface="+mn-lt"/>
                <a:cs typeface="+mn-lt"/>
              </a:rPr>
              <a:t>Convert the links to http links that can be copied and pasted into the chat easily</a:t>
            </a:r>
          </a:p>
          <a:p>
            <a:endParaRPr lang="en-US" b="1" dirty="0">
              <a:ea typeface="+mn-lt"/>
              <a:cs typeface="+mn-lt"/>
            </a:endParaRPr>
          </a:p>
          <a:p>
            <a:r>
              <a:rPr lang="en-US" dirty="0">
                <a:ea typeface="+mn-lt"/>
                <a:cs typeface="+mn-lt"/>
              </a:rPr>
              <a:t>These needs </a:t>
            </a:r>
            <a:r>
              <a:rPr lang="en-US" dirty="0">
                <a:cs typeface="Calibri"/>
              </a:rPr>
              <a:t> </a:t>
            </a:r>
            <a:r>
              <a:rPr lang="en-US" dirty="0">
                <a:cs typeface="Calibri"/>
                <a:hlinkClick r:id="rId3"/>
              </a:rPr>
              <a:t>Section 7: The Role of Families on Groups (approx. 17 min.) (servingongroups.org)</a:t>
            </a:r>
            <a:r>
              <a:rPr lang="en-US" dirty="0">
                <a:cs typeface="Calibri"/>
              </a:rPr>
              <a:t> </a:t>
            </a:r>
            <a:endParaRPr lang="en-US" dirty="0">
              <a:ea typeface="+mn-lt"/>
              <a:cs typeface="+mn-lt"/>
            </a:endParaRPr>
          </a:p>
          <a:p>
            <a:r>
              <a:rPr lang="en-US" dirty="0"/>
              <a:t>Authentic family involvement Diversity Inclusion  - </a:t>
            </a:r>
            <a:r>
              <a:rPr lang="en-US" dirty="0">
                <a:ea typeface="+mn-lt"/>
                <a:cs typeface="+mn-lt"/>
                <a:hlinkClick r:id="rId4"/>
              </a:rPr>
              <a:t>Authentic Stakeholder Engagement: Why, How and What (Purpose, Process and Results) | DaSy Center</a:t>
            </a:r>
            <a:endParaRPr lang="en-US" dirty="0">
              <a:cs typeface="Calibri"/>
            </a:endParaRPr>
          </a:p>
          <a:p>
            <a:r>
              <a:rPr lang="en-US" dirty="0">
                <a:ea typeface="+mn-lt"/>
                <a:cs typeface="+mn-lt"/>
                <a:hlinkClick r:id="rId5"/>
              </a:rPr>
              <a:t>Section 1: Opportunities to Get Involved (approx. 16 mins.) (servingongroups.org</a:t>
            </a:r>
            <a:r>
              <a:rPr lang="en-US" u="sng" dirty="0">
                <a:ea typeface="+mn-lt"/>
                <a:cs typeface="+mn-lt"/>
              </a:rPr>
              <a:t>)</a:t>
            </a:r>
            <a:r>
              <a:rPr lang="en-US" dirty="0">
                <a:ea typeface="+mn-lt"/>
                <a:cs typeface="+mn-lt"/>
              </a:rPr>
              <a:t>   </a:t>
            </a:r>
          </a:p>
          <a:p>
            <a:r>
              <a:rPr lang="en-US" u="sng" dirty="0">
                <a:ea typeface="+mn-lt"/>
                <a:cs typeface="+mn-lt"/>
                <a:hlinkClick r:id="rId6"/>
              </a:rPr>
              <a:t>Introduction : DaSy Stakeholders Module 2014 (dasyonline.org)</a:t>
            </a:r>
            <a:r>
              <a:rPr lang="en-US" dirty="0">
                <a:ea typeface="+mn-lt"/>
                <a:cs typeface="+mn-lt"/>
              </a:rPr>
              <a:t>  </a:t>
            </a: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13</a:t>
            </a:fld>
            <a:endParaRPr lang="en-US"/>
          </a:p>
        </p:txBody>
      </p:sp>
    </p:spTree>
    <p:extLst>
      <p:ext uri="{BB962C8B-B14F-4D97-AF65-F5344CB8AC3E}">
        <p14:creationId xmlns:p14="http://schemas.microsoft.com/office/powerpoint/2010/main" val="4181998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a:t>
            </a:r>
          </a:p>
        </p:txBody>
      </p:sp>
      <p:sp>
        <p:nvSpPr>
          <p:cNvPr id="4" name="Slide Number Placeholder 3"/>
          <p:cNvSpPr>
            <a:spLocks noGrp="1"/>
          </p:cNvSpPr>
          <p:nvPr>
            <p:ph type="sldNum" sz="quarter" idx="5"/>
          </p:nvPr>
        </p:nvSpPr>
        <p:spPr/>
        <p:txBody>
          <a:bodyPr/>
          <a:lstStyle/>
          <a:p>
            <a:fld id="{59CB364C-0AA7-A049-8A25-F17CB8BF05DA}" type="slidenum">
              <a:rPr lang="en-US" smtClean="0"/>
              <a:t>14</a:t>
            </a:fld>
            <a:endParaRPr lang="en-US"/>
          </a:p>
        </p:txBody>
      </p:sp>
    </p:spTree>
    <p:extLst>
      <p:ext uri="{BB962C8B-B14F-4D97-AF65-F5344CB8AC3E}">
        <p14:creationId xmlns:p14="http://schemas.microsoft.com/office/powerpoint/2010/main" val="368199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ira Sans" panose="020B0503050000020004" pitchFamily="34" charset="0"/>
              </a:rPr>
              <a:t>Fred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ira Sans" panose="020B0503050000020004" pitchFamily="34" charset="0"/>
              </a:rPr>
              <a:t>Quantitative data is the value of data in the form of counts or numbers where each data set has a unique numerical value. This data is any quantifiable information that researchers can use for mathematical calculations and statistical analysis to make real-life decisions based on these mathematical derivations.</a:t>
            </a:r>
            <a:endParaRPr lang="en-US" dirty="0"/>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15</a:t>
            </a:fld>
            <a:endParaRPr lang="en-US"/>
          </a:p>
        </p:txBody>
      </p:sp>
    </p:spTree>
    <p:extLst>
      <p:ext uri="{BB962C8B-B14F-4D97-AF65-F5344CB8AC3E}">
        <p14:creationId xmlns:p14="http://schemas.microsoft.com/office/powerpoint/2010/main" val="122680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a:t>
            </a:r>
          </a:p>
        </p:txBody>
      </p:sp>
      <p:sp>
        <p:nvSpPr>
          <p:cNvPr id="4" name="Slide Number Placeholder 3"/>
          <p:cNvSpPr>
            <a:spLocks noGrp="1"/>
          </p:cNvSpPr>
          <p:nvPr>
            <p:ph type="sldNum" sz="quarter" idx="5"/>
          </p:nvPr>
        </p:nvSpPr>
        <p:spPr/>
        <p:txBody>
          <a:bodyPr/>
          <a:lstStyle/>
          <a:p>
            <a:fld id="{44BAE9E6-FC52-7F4E-B22E-76509B4751CB}" type="slidenum">
              <a:rPr lang="en-US" smtClean="0"/>
              <a:t>16</a:t>
            </a:fld>
            <a:endParaRPr lang="en-US"/>
          </a:p>
        </p:txBody>
      </p:sp>
    </p:spTree>
    <p:extLst>
      <p:ext uri="{BB962C8B-B14F-4D97-AF65-F5344CB8AC3E}">
        <p14:creationId xmlns:p14="http://schemas.microsoft.com/office/powerpoint/2010/main" val="175518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lnSpc>
                <a:spcPct val="150000"/>
              </a:lnSpc>
              <a:buFont typeface="Arial" panose="020B0604020202020204" pitchFamily="34" charset="0"/>
              <a:buChar char="•"/>
            </a:pPr>
            <a:endParaRPr lang="en-US" dirty="0"/>
          </a:p>
          <a:p>
            <a:r>
              <a:rPr lang="en-US" dirty="0"/>
              <a:t> Fred</a:t>
            </a:r>
          </a:p>
        </p:txBody>
      </p:sp>
      <p:sp>
        <p:nvSpPr>
          <p:cNvPr id="4" name="Slide Number Placeholder 3"/>
          <p:cNvSpPr>
            <a:spLocks noGrp="1"/>
          </p:cNvSpPr>
          <p:nvPr>
            <p:ph type="sldNum" sz="quarter" idx="5"/>
          </p:nvPr>
        </p:nvSpPr>
        <p:spPr/>
        <p:txBody>
          <a:bodyPr/>
          <a:lstStyle/>
          <a:p>
            <a:fld id="{44BAE9E6-FC52-7F4E-B22E-76509B4751CB}" type="slidenum">
              <a:rPr lang="en-US" smtClean="0"/>
              <a:t>17</a:t>
            </a:fld>
            <a:endParaRPr lang="en-US"/>
          </a:p>
        </p:txBody>
      </p:sp>
    </p:spTree>
    <p:extLst>
      <p:ext uri="{BB962C8B-B14F-4D97-AF65-F5344CB8AC3E}">
        <p14:creationId xmlns:p14="http://schemas.microsoft.com/office/powerpoint/2010/main" val="67502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a:t>
            </a:r>
          </a:p>
        </p:txBody>
      </p:sp>
      <p:sp>
        <p:nvSpPr>
          <p:cNvPr id="4" name="Slide Number Placeholder 3"/>
          <p:cNvSpPr>
            <a:spLocks noGrp="1"/>
          </p:cNvSpPr>
          <p:nvPr>
            <p:ph type="sldNum" sz="quarter" idx="5"/>
          </p:nvPr>
        </p:nvSpPr>
        <p:spPr/>
        <p:txBody>
          <a:bodyPr/>
          <a:lstStyle/>
          <a:p>
            <a:fld id="{44BAE9E6-FC52-7F4E-B22E-76509B4751CB}" type="slidenum">
              <a:rPr lang="en-US" smtClean="0"/>
              <a:t>18</a:t>
            </a:fld>
            <a:endParaRPr lang="en-US"/>
          </a:p>
        </p:txBody>
      </p:sp>
    </p:spTree>
    <p:extLst>
      <p:ext uri="{BB962C8B-B14F-4D97-AF65-F5344CB8AC3E}">
        <p14:creationId xmlns:p14="http://schemas.microsoft.com/office/powerpoint/2010/main" val="2964957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a:t>
            </a:r>
          </a:p>
        </p:txBody>
      </p:sp>
      <p:sp>
        <p:nvSpPr>
          <p:cNvPr id="4" name="Slide Number Placeholder 3"/>
          <p:cNvSpPr>
            <a:spLocks noGrp="1"/>
          </p:cNvSpPr>
          <p:nvPr>
            <p:ph type="sldNum" sz="quarter" idx="5"/>
          </p:nvPr>
        </p:nvSpPr>
        <p:spPr/>
        <p:txBody>
          <a:bodyPr/>
          <a:lstStyle/>
          <a:p>
            <a:fld id="{44BAE9E6-FC52-7F4E-B22E-76509B4751CB}" type="slidenum">
              <a:rPr lang="en-US" smtClean="0"/>
              <a:t>19</a:t>
            </a:fld>
            <a:endParaRPr lang="en-US"/>
          </a:p>
        </p:txBody>
      </p:sp>
    </p:spTree>
    <p:extLst>
      <p:ext uri="{BB962C8B-B14F-4D97-AF65-F5344CB8AC3E}">
        <p14:creationId xmlns:p14="http://schemas.microsoft.com/office/powerpoint/2010/main" val="4223248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Tahoma"/>
                <a:ea typeface="Tahoma"/>
                <a:cs typeface="Tahoma"/>
              </a:rPr>
              <a:t>Fred</a:t>
            </a:r>
          </a:p>
          <a:p>
            <a:pPr>
              <a:spcAft>
                <a:spcPts val="1200"/>
              </a:spcAft>
            </a:pPr>
            <a:r>
              <a:rPr lang="en-US" dirty="0">
                <a:latin typeface="Tahoma"/>
                <a:ea typeface="Tahoma"/>
                <a:cs typeface="Tahoma"/>
              </a:rPr>
              <a:t>To </a:t>
            </a:r>
            <a:r>
              <a:rPr lang="en-US" b="1" dirty="0">
                <a:latin typeface="Tahoma"/>
                <a:ea typeface="Tahoma"/>
                <a:cs typeface="Tahoma"/>
              </a:rPr>
              <a:t>explore</a:t>
            </a:r>
            <a:r>
              <a:rPr lang="en-US" dirty="0">
                <a:latin typeface="Tahoma"/>
                <a:ea typeface="Tahoma"/>
                <a:cs typeface="Tahoma"/>
              </a:rPr>
              <a:t>, </a:t>
            </a:r>
            <a:r>
              <a:rPr lang="en-US" b="1" dirty="0">
                <a:latin typeface="Tahoma"/>
                <a:ea typeface="Tahoma"/>
                <a:cs typeface="Tahoma"/>
              </a:rPr>
              <a:t>understand</a:t>
            </a:r>
            <a:r>
              <a:rPr lang="en-US" dirty="0">
                <a:latin typeface="Tahoma"/>
                <a:ea typeface="Tahoma"/>
                <a:cs typeface="Tahoma"/>
              </a:rPr>
              <a:t>, and </a:t>
            </a:r>
            <a:r>
              <a:rPr lang="en-US" b="1" dirty="0">
                <a:latin typeface="Tahoma"/>
                <a:ea typeface="Tahoma"/>
                <a:cs typeface="Tahoma"/>
              </a:rPr>
              <a:t>explain</a:t>
            </a:r>
            <a:r>
              <a:rPr lang="en-US" dirty="0">
                <a:latin typeface="Tahoma"/>
                <a:ea typeface="Tahoma"/>
                <a:cs typeface="Tahoma"/>
              </a:rPr>
              <a:t> what is happening, especially that which cannot be easily or fully understood through numbers.</a:t>
            </a:r>
            <a:endParaRPr lang="en-US" dirty="0"/>
          </a:p>
          <a:p>
            <a:pPr>
              <a:spcAft>
                <a:spcPts val="1200"/>
              </a:spcAft>
            </a:pPr>
            <a:r>
              <a:rPr lang="en-US" dirty="0">
                <a:latin typeface="Tahoma"/>
                <a:ea typeface="Tahoma"/>
                <a:cs typeface="Tahoma"/>
              </a:rPr>
              <a:t>To </a:t>
            </a:r>
            <a:r>
              <a:rPr lang="en-US" b="1" dirty="0">
                <a:latin typeface="Tahoma"/>
                <a:ea typeface="Tahoma"/>
                <a:cs typeface="Tahoma"/>
              </a:rPr>
              <a:t>bring numbers to life </a:t>
            </a:r>
            <a:r>
              <a:rPr lang="en-US" dirty="0">
                <a:latin typeface="Tahoma"/>
                <a:ea typeface="Tahoma"/>
                <a:cs typeface="Tahoma"/>
              </a:rPr>
              <a:t>and help stakeholders relate to the findings.</a:t>
            </a:r>
            <a:endParaRPr lang="en-US" dirty="0"/>
          </a:p>
          <a:p>
            <a:pPr>
              <a:spcAft>
                <a:spcPts val="1200"/>
              </a:spcAft>
            </a:pPr>
            <a:r>
              <a:rPr lang="en-US" dirty="0"/>
              <a:t>Including qualitative data is a </a:t>
            </a:r>
            <a:r>
              <a:rPr lang="en-US" b="1" dirty="0"/>
              <a:t>best practice </a:t>
            </a:r>
            <a:r>
              <a:rPr lang="en-US" dirty="0"/>
              <a:t>for collecting, analyzing, and using data with an equity lens.</a:t>
            </a: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20</a:t>
            </a:fld>
            <a:endParaRPr lang="en-US"/>
          </a:p>
        </p:txBody>
      </p:sp>
    </p:spTree>
    <p:extLst>
      <p:ext uri="{BB962C8B-B14F-4D97-AF65-F5344CB8AC3E}">
        <p14:creationId xmlns:p14="http://schemas.microsoft.com/office/powerpoint/2010/main" val="743952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a:t>
            </a:r>
          </a:p>
          <a:p>
            <a:r>
              <a:rPr lang="en-US" dirty="0"/>
              <a:t>Open-ended surveys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Interviews allow you to gain perspectives without influence of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t>Focus groups draw on the synergy between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endParaRPr lang="en-US" dirty="0"/>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21</a:t>
            </a:fld>
            <a:endParaRPr lang="en-US"/>
          </a:p>
        </p:txBody>
      </p:sp>
    </p:spTree>
    <p:extLst>
      <p:ext uri="{BB962C8B-B14F-4D97-AF65-F5344CB8AC3E}">
        <p14:creationId xmlns:p14="http://schemas.microsoft.com/office/powerpoint/2010/main" val="747605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Slide Number Placeholder 3"/>
          <p:cNvSpPr>
            <a:spLocks noGrp="1"/>
          </p:cNvSpPr>
          <p:nvPr>
            <p:ph type="sldNum" sz="quarter" idx="5"/>
          </p:nvPr>
        </p:nvSpPr>
        <p:spPr/>
        <p:txBody>
          <a:bodyPr/>
          <a:lstStyle/>
          <a:p>
            <a:fld id="{59CB364C-0AA7-A049-8A25-F17CB8BF05DA}" type="slidenum">
              <a:rPr lang="en-US" smtClean="0"/>
              <a:t>22</a:t>
            </a:fld>
            <a:endParaRPr lang="en-US"/>
          </a:p>
        </p:txBody>
      </p:sp>
    </p:spTree>
    <p:extLst>
      <p:ext uri="{BB962C8B-B14F-4D97-AF65-F5344CB8AC3E}">
        <p14:creationId xmlns:p14="http://schemas.microsoft.com/office/powerpoint/2010/main" val="245754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Adapted from Inclusion Institute*</a:t>
            </a:r>
          </a:p>
          <a:p>
            <a:endParaRPr lang="en-US"/>
          </a:p>
          <a:p>
            <a:r>
              <a:rPr lang="en-US"/>
              <a:t>2 minutes</a:t>
            </a:r>
          </a:p>
          <a:p>
            <a:r>
              <a:rPr lang="en-US" sz="1300"/>
              <a:t>A brief review of what these components are and how we are intentionally trying to disrupt white dominant “norms” through centering ourselves and our work in these </a:t>
            </a:r>
          </a:p>
          <a:p>
            <a:endParaRPr lang="en-US" sz="1300"/>
          </a:p>
          <a:p>
            <a:pPr>
              <a:lnSpc>
                <a:spcPct val="107000"/>
              </a:lnSpc>
            </a:pPr>
            <a:endParaRPr lang="en-US"/>
          </a:p>
          <a:p>
            <a:pPr>
              <a:lnSpc>
                <a:spcPct val="107000"/>
              </a:lnSpc>
            </a:pPr>
            <a:r>
              <a:rPr lang="en-US" b="1"/>
              <a:t>Building an Intentional Container, Suggestions for Facilitation Approach:</a:t>
            </a:r>
            <a:r>
              <a:rPr lang="en-US"/>
              <a:t> </a:t>
            </a:r>
          </a:p>
          <a:p>
            <a:pPr>
              <a:lnSpc>
                <a:spcPct val="107000"/>
              </a:lnSpc>
            </a:pPr>
            <a:r>
              <a:rPr lang="en-US"/>
              <a:t>Communicate in the beginning (thank you for inviting us into your group, appreciate the wisdom you bring and glad for the opportunity to learn together… and facilitators consider ways these principles and others are integrated throughout)… consider concise framing context) </a:t>
            </a:r>
          </a:p>
          <a:p>
            <a:pPr>
              <a:lnSpc>
                <a:spcPct val="107000"/>
              </a:lnSpc>
            </a:pPr>
            <a:endParaRPr lang="en-US"/>
          </a:p>
          <a:p>
            <a:pPr>
              <a:lnSpc>
                <a:spcPct val="107000"/>
              </a:lnSpc>
            </a:pPr>
            <a:r>
              <a:rPr lang="en-US" b="1"/>
              <a:t>Lead with “confident humility”</a:t>
            </a:r>
            <a:r>
              <a:rPr lang="en-US"/>
              <a:t> – the self-awareness that we all have wisdom and other gifts to contribute, and we always will have more to learn. With both confidence and humility, we can approach each challenge, including conflicts and failures, with courage and as an opportunity for creativity and positive change. (Counterpart Consulting Norm) </a:t>
            </a:r>
          </a:p>
          <a:p>
            <a:pPr marL="362480" indent="-362480">
              <a:lnSpc>
                <a:spcPct val="107000"/>
              </a:lnSpc>
              <a:buFont typeface="Calibri,Sans-Serif"/>
              <a:buChar char="-"/>
            </a:pPr>
            <a:endParaRPr lang="en-US"/>
          </a:p>
          <a:p>
            <a:pPr marL="362480" indent="-362480">
              <a:lnSpc>
                <a:spcPct val="107000"/>
              </a:lnSpc>
              <a:buFont typeface="Calibri,Sans-Serif"/>
              <a:buChar char="-"/>
            </a:pPr>
            <a:r>
              <a:rPr lang="en-US" b="1"/>
              <a:t>Foster a culture of appreciation</a:t>
            </a:r>
            <a:r>
              <a:rPr lang="en-US"/>
              <a:t> “where the organization takes time to make sure that people’s work and efforts are appreciated; develop a learning organization, where it is expected that everyone will make mistakes and those mistakes offer opportunities for learning; create an environment where people can recognize that mistakes sometimes lead to positive results; separate the person from the mistake; when offering feedback, always speak to the things that went well before offering criticism…” (</a:t>
            </a:r>
            <a:r>
              <a:rPr lang="en-US" u="sng">
                <a:hlinkClick r:id="rId3"/>
              </a:rPr>
              <a:t>Tema Okun white supremacy culture characteristics</a:t>
            </a:r>
            <a:r>
              <a:rPr lang="en-US"/>
              <a:t> antidotes to perfectionism) </a:t>
            </a:r>
          </a:p>
          <a:p>
            <a:pPr marL="362480" indent="-362480">
              <a:lnSpc>
                <a:spcPct val="107000"/>
              </a:lnSpc>
              <a:buFont typeface="Calibri,Sans-Serif"/>
              <a:buChar char="-"/>
            </a:pPr>
            <a:r>
              <a:rPr lang="en-US"/>
              <a:t>Focus on learning and responsibility, not perfection (Counterpart Consulting Norms) </a:t>
            </a:r>
          </a:p>
          <a:p>
            <a:pPr lvl="1">
              <a:lnSpc>
                <a:spcPct val="107000"/>
              </a:lnSpc>
            </a:pPr>
            <a:endParaRPr lang="en-US"/>
          </a:p>
          <a:p>
            <a:pPr marL="362480" indent="-362480">
              <a:lnSpc>
                <a:spcPct val="107000"/>
              </a:lnSpc>
              <a:buFont typeface="Calibri,Sans-Serif"/>
              <a:buChar char="-"/>
            </a:pPr>
            <a:r>
              <a:rPr lang="en-US" b="1"/>
              <a:t>Embrace Paradox – </a:t>
            </a:r>
            <a:r>
              <a:rPr lang="en-US"/>
              <a:t>“Either-or thinking can stymie dialogue, learning, and change. All of us, individually and collectively, embody paradox – identities, beliefs, and experiences that seem to contradict each other. Listen to your intuition and creativity, as well as to your critical thinking, to make sense of and hold ideas that are complex and appear contradictory. Welcome this in each other.” (Counterpart Consulting Norms)</a:t>
            </a:r>
          </a:p>
          <a:p>
            <a:pPr marL="785372" lvl="1" indent="-302066">
              <a:lnSpc>
                <a:spcPct val="107000"/>
              </a:lnSpc>
              <a:buFont typeface="Wingdings,Sans-Serif"/>
              <a:buChar char=""/>
            </a:pPr>
            <a:r>
              <a:rPr lang="en-US"/>
              <a:t>“notice when people use ‘either/or’ language and push to come up with more than two alternatives; notice when people are simplifying complex issues, particularly when the stakes seem high or an urgent decision needs to be made; slow it down and encourage people to do a deeper analysis; people are faced with an urgent decision, take a break and give people some breathing room to think creatively; avoid (when possible) making decisions under extreme pressure” (</a:t>
            </a:r>
            <a:r>
              <a:rPr lang="en-US" u="sng">
                <a:hlinkClick r:id="rId3"/>
              </a:rPr>
              <a:t>Tema Okun white supremacy culture characteristics</a:t>
            </a:r>
            <a:r>
              <a:rPr lang="en-US"/>
              <a:t> antidotes to either/or thinking)</a:t>
            </a:r>
          </a:p>
          <a:p>
            <a:pPr lvl="1">
              <a:lnSpc>
                <a:spcPct val="107000"/>
              </a:lnSpc>
            </a:pPr>
            <a:endParaRPr lang="en-US"/>
          </a:p>
          <a:p>
            <a:pPr marL="362480" indent="-362480">
              <a:lnSpc>
                <a:spcPct val="107000"/>
              </a:lnSpc>
              <a:buFont typeface="Calibri,Sans-Serif"/>
              <a:buChar char="-"/>
            </a:pPr>
            <a:r>
              <a:rPr lang="en-US" b="1"/>
              <a:t>Accept there are many</a:t>
            </a:r>
            <a:r>
              <a:rPr lang="en-US"/>
              <a:t> </a:t>
            </a:r>
            <a:r>
              <a:rPr lang="en-US" b="1"/>
              <a:t>ways to get to the same goal</a:t>
            </a:r>
            <a:r>
              <a:rPr lang="en-US"/>
              <a:t> –  “when working with communities from a different culture than yours or your organization’s, be clear that you have some learning to do about the communities’ ways of doing; never assume that you or your organization know what’s best for the community in isolation from meaningful relationships with that community (</a:t>
            </a:r>
            <a:r>
              <a:rPr lang="en-US" u="sng">
                <a:hlinkClick r:id="rId3"/>
              </a:rPr>
              <a:t>Tema Okun white supremacy culture characteristics</a:t>
            </a:r>
            <a:r>
              <a:rPr lang="en-US"/>
              <a:t> antidotes to only one right way)</a:t>
            </a:r>
          </a:p>
          <a:p>
            <a:endParaRPr lang="en-US"/>
          </a:p>
          <a:p>
            <a:r>
              <a:rPr lang="en-US"/>
              <a:t>Example: The Envelope: </a:t>
            </a:r>
            <a:r>
              <a:rPr lang="en-US">
                <a:hlinkClick r:id="rId4"/>
              </a:rPr>
              <a:t>The Envelope – For Curious Conversations To Evolve Family Practice (cuny.edu)</a:t>
            </a:r>
            <a:endParaRPr lang="en-US"/>
          </a:p>
          <a:p>
            <a:endParaRPr lang="en-US"/>
          </a:p>
          <a:p>
            <a:endParaRPr lang="en-US"/>
          </a:p>
          <a:p>
            <a:r>
              <a:rPr lang="en-US"/>
              <a:t>Possible resource: </a:t>
            </a:r>
            <a:r>
              <a:rPr lang="en-US">
                <a:hlinkClick r:id="rId5"/>
              </a:rPr>
              <a:t>https://eclkc.ohs.acf.hhs.gov/sites/default/files/pdf/no-search/a-to-z-human-resources-guide-facilitating-dialogues.pdf</a:t>
            </a:r>
            <a:endParaRPr lang="en-US"/>
          </a:p>
          <a:p>
            <a:r>
              <a:rPr lang="en-US" b="0" i="0" u="none" strike="noStrike">
                <a:solidFill>
                  <a:srgbClr val="FFFFFF"/>
                </a:solidFill>
                <a:effectLst/>
                <a:latin typeface="Arial" panose="020B0604020202020204" pitchFamily="34" charset="0"/>
              </a:rPr>
              <a:t> </a:t>
            </a:r>
            <a:endParaRPr lang="en-US" sz="1300"/>
          </a:p>
        </p:txBody>
      </p:sp>
      <p:sp>
        <p:nvSpPr>
          <p:cNvPr id="4" name="Slide Number Placeholder 3"/>
          <p:cNvSpPr>
            <a:spLocks noGrp="1"/>
          </p:cNvSpPr>
          <p:nvPr>
            <p:ph type="sldNum" sz="quarter" idx="10"/>
          </p:nvPr>
        </p:nvSpPr>
        <p:spPr/>
        <p:txBody>
          <a:bodyPr/>
          <a:lstStyle/>
          <a:p>
            <a:pPr defTabSz="966612">
              <a:defRPr/>
            </a:pPr>
            <a:fld id="{44BAE9E6-FC52-7F4E-B22E-76509B4751CB}" type="slidenum">
              <a:rPr lang="en-US">
                <a:solidFill>
                  <a:prstClr val="black"/>
                </a:solidFill>
                <a:latin typeface="Calibri" panose="020F0502020204030204"/>
              </a:rPr>
              <a:pPr defTabSz="96661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600237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Slide Number Placeholder 3"/>
          <p:cNvSpPr>
            <a:spLocks noGrp="1"/>
          </p:cNvSpPr>
          <p:nvPr>
            <p:ph type="sldNum" sz="quarter" idx="5"/>
          </p:nvPr>
        </p:nvSpPr>
        <p:spPr/>
        <p:txBody>
          <a:bodyPr/>
          <a:lstStyle/>
          <a:p>
            <a:fld id="{59CB364C-0AA7-A049-8A25-F17CB8BF05DA}" type="slidenum">
              <a:rPr lang="en-US" smtClean="0"/>
              <a:t>23</a:t>
            </a:fld>
            <a:endParaRPr lang="en-US"/>
          </a:p>
        </p:txBody>
      </p:sp>
    </p:spTree>
    <p:extLst>
      <p:ext uri="{BB962C8B-B14F-4D97-AF65-F5344CB8AC3E}">
        <p14:creationId xmlns:p14="http://schemas.microsoft.com/office/powerpoint/2010/main" val="3595646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Grace</a:t>
            </a:r>
          </a:p>
          <a:p>
            <a:pPr algn="l" rtl="0" fontAlgn="base"/>
            <a:r>
              <a:rPr lang="en-US" sz="1800" b="0" i="0" u="none" strike="noStrike" dirty="0">
                <a:solidFill>
                  <a:srgbClr val="000000"/>
                </a:solidFill>
                <a:effectLst/>
                <a:latin typeface="Calibri" panose="020F0502020204030204" pitchFamily="34" charset="0"/>
              </a:rPr>
              <a:t>We have to reframe our questions to challenge deficit assumptions of children and families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Our question should not put the onus on children and families to change but for the system to change.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Our questions should be defined and detailed.</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For instance: “How many instances of social conflict are experienced by boys with autism in program delivery area out side of school time?”  Instances per what?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24</a:t>
            </a:fld>
            <a:endParaRPr lang="en-US"/>
          </a:p>
        </p:txBody>
      </p:sp>
    </p:spTree>
    <p:extLst>
      <p:ext uri="{BB962C8B-B14F-4D97-AF65-F5344CB8AC3E}">
        <p14:creationId xmlns:p14="http://schemas.microsoft.com/office/powerpoint/2010/main" val="3696645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Grace</a:t>
            </a:r>
          </a:p>
          <a:p>
            <a:r>
              <a:rPr lang="en-US" b="0" i="0" dirty="0">
                <a:solidFill>
                  <a:srgbClr val="000000"/>
                </a:solidFill>
                <a:effectLst/>
                <a:latin typeface="Calibri" panose="020F0502020204030204" pitchFamily="34" charset="0"/>
              </a:rPr>
              <a:t>Collecting data can be an expression of respect” and we want to respect the families we serve by making sure they are all included both within our data and in our work with data.</a:t>
            </a:r>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25</a:t>
            </a:fld>
            <a:endParaRPr lang="en-US"/>
          </a:p>
        </p:txBody>
      </p:sp>
    </p:spTree>
    <p:extLst>
      <p:ext uri="{BB962C8B-B14F-4D97-AF65-F5344CB8AC3E}">
        <p14:creationId xmlns:p14="http://schemas.microsoft.com/office/powerpoint/2010/main" val="206642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Arial" panose="020B0604020202020204" pitchFamily="34" charset="0"/>
              </a:rPr>
              <a:t>Grace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Arial" panose="020B0604020202020204" pitchFamily="34" charset="0"/>
              </a:rPr>
              <a:t>Ensure that data and results are communicated in a way that stakeholders can use and understand is an important step toward equity</a:t>
            </a:r>
            <a:r>
              <a:rPr lang="en-US" b="0" i="0" dirty="0">
                <a:solidFill>
                  <a:srgbClr val="000000"/>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Arial" panose="020B0604020202020204" pitchFamily="34" charset="0"/>
              </a:rPr>
              <a:t>Address barriers and discrepancies in equity and representativeness</a:t>
            </a: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26</a:t>
            </a:fld>
            <a:endParaRPr lang="en-US"/>
          </a:p>
        </p:txBody>
      </p:sp>
    </p:spTree>
    <p:extLst>
      <p:ext uri="{BB962C8B-B14F-4D97-AF65-F5344CB8AC3E}">
        <p14:creationId xmlns:p14="http://schemas.microsoft.com/office/powerpoint/2010/main" val="3985473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Slide Number Placeholder 3"/>
          <p:cNvSpPr>
            <a:spLocks noGrp="1"/>
          </p:cNvSpPr>
          <p:nvPr>
            <p:ph type="sldNum" sz="quarter" idx="5"/>
          </p:nvPr>
        </p:nvSpPr>
        <p:spPr/>
        <p:txBody>
          <a:bodyPr/>
          <a:lstStyle/>
          <a:p>
            <a:fld id="{44BAE9E6-FC52-7F4E-B22E-76509B4751CB}" type="slidenum">
              <a:rPr lang="en-US" smtClean="0"/>
              <a:t>27</a:t>
            </a:fld>
            <a:endParaRPr lang="en-US"/>
          </a:p>
        </p:txBody>
      </p:sp>
    </p:spTree>
    <p:extLst>
      <p:ext uri="{BB962C8B-B14F-4D97-AF65-F5344CB8AC3E}">
        <p14:creationId xmlns:p14="http://schemas.microsoft.com/office/powerpoint/2010/main" val="1909460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Grace</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Remember Achievement would not be possible without partners  (note for slide)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Show appreciation for all stakeholders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28</a:t>
            </a:fld>
            <a:endParaRPr lang="en-US"/>
          </a:p>
        </p:txBody>
      </p:sp>
    </p:spTree>
    <p:extLst>
      <p:ext uri="{BB962C8B-B14F-4D97-AF65-F5344CB8AC3E}">
        <p14:creationId xmlns:p14="http://schemas.microsoft.com/office/powerpoint/2010/main" val="291988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Slide Number Placeholder 3"/>
          <p:cNvSpPr>
            <a:spLocks noGrp="1"/>
          </p:cNvSpPr>
          <p:nvPr>
            <p:ph type="sldNum" sz="quarter" idx="5"/>
          </p:nvPr>
        </p:nvSpPr>
        <p:spPr/>
        <p:txBody>
          <a:bodyPr/>
          <a:lstStyle/>
          <a:p>
            <a:fld id="{D260FBFB-7613-4272-BB94-6DC79A87DC34}" type="slidenum">
              <a:rPr lang="en-US" smtClean="0"/>
              <a:t>29</a:t>
            </a:fld>
            <a:endParaRPr lang="en-US"/>
          </a:p>
        </p:txBody>
      </p:sp>
    </p:spTree>
    <p:extLst>
      <p:ext uri="{BB962C8B-B14F-4D97-AF65-F5344CB8AC3E}">
        <p14:creationId xmlns:p14="http://schemas.microsoft.com/office/powerpoint/2010/main" val="3942594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minutes (We will collect data and </a:t>
            </a:r>
          </a:p>
        </p:txBody>
      </p:sp>
      <p:sp>
        <p:nvSpPr>
          <p:cNvPr id="4" name="Slide Number Placeholder 3"/>
          <p:cNvSpPr>
            <a:spLocks noGrp="1"/>
          </p:cNvSpPr>
          <p:nvPr>
            <p:ph type="sldNum" sz="quarter" idx="5"/>
          </p:nvPr>
        </p:nvSpPr>
        <p:spPr/>
        <p:txBody>
          <a:bodyPr/>
          <a:lstStyle/>
          <a:p>
            <a:fld id="{59CB364C-0AA7-A049-8A25-F17CB8BF05DA}" type="slidenum">
              <a:rPr lang="en-US" smtClean="0"/>
              <a:t>30</a:t>
            </a:fld>
            <a:endParaRPr lang="en-US"/>
          </a:p>
        </p:txBody>
      </p:sp>
    </p:spTree>
    <p:extLst>
      <p:ext uri="{BB962C8B-B14F-4D97-AF65-F5344CB8AC3E}">
        <p14:creationId xmlns:p14="http://schemas.microsoft.com/office/powerpoint/2010/main" val="204275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alibri" panose="020F0502020204030204" pitchFamily="34" charset="0"/>
              </a:rPr>
              <a:t>Shift from focus on the child to the system (example: 48% of Black boys are suspended at least once from preschool programs to programs will suspend 48% of Black boys) </a:t>
            </a:r>
          </a:p>
          <a:p>
            <a:endParaRPr lang="en-US" dirty="0"/>
          </a:p>
        </p:txBody>
      </p:sp>
      <p:sp>
        <p:nvSpPr>
          <p:cNvPr id="4" name="Slide Number Placeholder 3"/>
          <p:cNvSpPr>
            <a:spLocks noGrp="1"/>
          </p:cNvSpPr>
          <p:nvPr>
            <p:ph type="sldNum" sz="quarter" idx="5"/>
          </p:nvPr>
        </p:nvSpPr>
        <p:spPr/>
        <p:txBody>
          <a:bodyPr/>
          <a:lstStyle/>
          <a:p>
            <a:fld id="{59CB364C-0AA7-A049-8A25-F17CB8BF05DA}" type="slidenum">
              <a:rPr lang="en-US" smtClean="0"/>
              <a:t>3</a:t>
            </a:fld>
            <a:endParaRPr lang="en-US"/>
          </a:p>
        </p:txBody>
      </p:sp>
    </p:spTree>
    <p:extLst>
      <p:ext uri="{BB962C8B-B14F-4D97-AF65-F5344CB8AC3E}">
        <p14:creationId xmlns:p14="http://schemas.microsoft.com/office/powerpoint/2010/main" val="349533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2F6439-89FB-48C8-8B46-7200F5EE7D8B}" type="slidenum">
              <a:rPr lang="en-US" smtClean="0"/>
              <a:t>6</a:t>
            </a:fld>
            <a:endParaRPr lang="en-US"/>
          </a:p>
        </p:txBody>
      </p:sp>
    </p:spTree>
    <p:extLst>
      <p:ext uri="{BB962C8B-B14F-4D97-AF65-F5344CB8AC3E}">
        <p14:creationId xmlns:p14="http://schemas.microsoft.com/office/powerpoint/2010/main" val="264915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Take a moment to reflect/journal -- Who we are accountable to? Who are the children, families, and communities who are benefiting from the program, policy, or practice? Who is being harmed or not benefiting from the program, policy, or practice given the design and implementation? </a:t>
            </a:r>
          </a:p>
          <a:p>
            <a:endParaRPr lang="en-US" dirty="0"/>
          </a:p>
          <a:p>
            <a:r>
              <a:rPr lang="en-US" dirty="0"/>
              <a:t>Circle of Human Concern: </a:t>
            </a:r>
          </a:p>
          <a:p>
            <a:r>
              <a:rPr lang="en-US" dirty="0"/>
              <a:t>WA State Gov’s Office of the Education Ombuds – </a:t>
            </a:r>
            <a:r>
              <a:rPr lang="en-US" dirty="0" err="1"/>
              <a:t>Oone</a:t>
            </a:r>
            <a:r>
              <a:rPr lang="en-US" dirty="0"/>
              <a:t> out of Five Disability History and Pride Project Overview: https://www.oeo.wa.gov/sites/default/files/public/One-Out-of-Five-Project-Overview.pdf</a:t>
            </a:r>
          </a:p>
          <a:p>
            <a:endParaRPr lang="en-US" dirty="0"/>
          </a:p>
          <a:p>
            <a:pPr defTabSz="966612">
              <a:defRPr/>
            </a:pPr>
            <a:r>
              <a:rPr lang="en-US" sz="1300" dirty="0">
                <a:solidFill>
                  <a:srgbClr val="000000"/>
                </a:solidFill>
                <a:latin typeface="Arial" panose="020B0604020202020204"/>
              </a:rPr>
              <a:t>Who is benefiting from the program, policy, or practice? </a:t>
            </a:r>
          </a:p>
          <a:p>
            <a:pPr defTabSz="966612">
              <a:defRPr/>
            </a:pPr>
            <a:r>
              <a:rPr lang="en-US" sz="1300" dirty="0">
                <a:solidFill>
                  <a:srgbClr val="000000"/>
                </a:solidFill>
                <a:latin typeface="Arial" panose="020B0604020202020204"/>
              </a:rPr>
              <a:t>Who is being harmed? </a:t>
            </a:r>
          </a:p>
          <a:p>
            <a:endParaRPr lang="en-US" dirty="0"/>
          </a:p>
          <a:p>
            <a:r>
              <a:rPr lang="en-US" dirty="0"/>
              <a:t>Curb Cut Effect </a:t>
            </a:r>
          </a:p>
          <a:p>
            <a:endParaRPr lang="en-US" dirty="0"/>
          </a:p>
          <a:p>
            <a:endParaRPr lang="en-US" dirty="0"/>
          </a:p>
          <a:p>
            <a:r>
              <a:rPr lang="en-US" dirty="0"/>
              <a:t>Ripple effect – for children and families, for building networks of leaders </a:t>
            </a:r>
          </a:p>
          <a:p>
            <a:endParaRPr lang="en-US" dirty="0"/>
          </a:p>
          <a:p>
            <a:r>
              <a:rPr lang="en-US" dirty="0"/>
              <a:t>* build networks of leaders for equity, changing their practice as well as the practices of others.</a:t>
            </a:r>
          </a:p>
        </p:txBody>
      </p:sp>
      <p:sp>
        <p:nvSpPr>
          <p:cNvPr id="4" name="Slide Number Placeholder 3"/>
          <p:cNvSpPr>
            <a:spLocks noGrp="1"/>
          </p:cNvSpPr>
          <p:nvPr>
            <p:ph type="sldNum" sz="quarter" idx="5"/>
          </p:nvPr>
        </p:nvSpPr>
        <p:spPr/>
        <p:txBody>
          <a:bodyPr/>
          <a:lstStyle/>
          <a:p>
            <a:fld id="{EA2F6439-89FB-48C8-8B46-7200F5EE7D8B}" type="slidenum">
              <a:rPr lang="en-US" smtClean="0"/>
              <a:t>8</a:t>
            </a:fld>
            <a:endParaRPr lang="en-US"/>
          </a:p>
        </p:txBody>
      </p:sp>
    </p:spTree>
    <p:extLst>
      <p:ext uri="{BB962C8B-B14F-4D97-AF65-F5344CB8AC3E}">
        <p14:creationId xmlns:p14="http://schemas.microsoft.com/office/powerpoint/2010/main" val="202957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Black children are </a:t>
            </a:r>
            <a:r>
              <a:rPr lang="en-US" sz="2800" b="1" dirty="0"/>
              <a:t>at least 2X </a:t>
            </a:r>
            <a:r>
              <a:rPr lang="en-US" sz="2800" dirty="0"/>
              <a:t>as likely to be identified with intellectual disabilities or emotional disturbance than all other racial/ethnic groups combined. </a:t>
            </a:r>
          </a:p>
          <a:p>
            <a:pPr lvl="1"/>
            <a:r>
              <a:rPr lang="en-US" sz="2600" dirty="0"/>
              <a:t>Black children served under the ID + ED categories make up half of all Black school-aged CWD</a:t>
            </a:r>
          </a:p>
          <a:p>
            <a:r>
              <a:rPr lang="en-US" dirty="0"/>
              <a:t>For example, Black children are overrepresented in categories such as intellectual disability or emotional disturbance, but not in the categories that are based on a physical or medical condition or state such as hearing impairment or visual impairment. Scholars who study disability indicate there is a social stratification of disability where some categories are considered low-status and viewed as not valued by society and leading to fewer resources and supports compared to high-status categories. </a:t>
            </a:r>
          </a:p>
        </p:txBody>
      </p:sp>
      <p:sp>
        <p:nvSpPr>
          <p:cNvPr id="4" name="Slide Number Placeholder 3"/>
          <p:cNvSpPr>
            <a:spLocks noGrp="1"/>
          </p:cNvSpPr>
          <p:nvPr>
            <p:ph type="sldNum" sz="quarter" idx="5"/>
          </p:nvPr>
        </p:nvSpPr>
        <p:spPr/>
        <p:txBody>
          <a:bodyPr/>
          <a:lstStyle/>
          <a:p>
            <a:fld id="{EA2F6439-89FB-48C8-8B46-7200F5EE7D8B}" type="slidenum">
              <a:rPr lang="en-US" smtClean="0"/>
              <a:t>9</a:t>
            </a:fld>
            <a:endParaRPr lang="en-US"/>
          </a:p>
        </p:txBody>
      </p:sp>
    </p:spTree>
    <p:extLst>
      <p:ext uri="{BB962C8B-B14F-4D97-AF65-F5344CB8AC3E}">
        <p14:creationId xmlns:p14="http://schemas.microsoft.com/office/powerpoint/2010/main" val="279448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question should not put the onus on children and families to change but for the system to change.</a:t>
            </a:r>
          </a:p>
          <a:p>
            <a:r>
              <a:rPr lang="en-US" dirty="0"/>
              <a:t>We have to reframe our questions to challenge deficit assumptions of children and families</a:t>
            </a:r>
          </a:p>
          <a:p>
            <a:pPr lvl="2"/>
            <a:r>
              <a:rPr lang="en-US" dirty="0"/>
              <a:t>Our question should not put the onus on children and families to change but for the system to change.</a:t>
            </a:r>
          </a:p>
          <a:p>
            <a:pPr lvl="2"/>
            <a:r>
              <a:rPr lang="en-US" dirty="0"/>
              <a:t>Our questions should be defined and detailed.</a:t>
            </a:r>
          </a:p>
          <a:p>
            <a:pPr lvl="2"/>
            <a:r>
              <a:rPr lang="en-US" dirty="0"/>
              <a:t>We should include partners  in all aspect of our program evaluations, research projects and quality improvement activities.</a:t>
            </a:r>
          </a:p>
          <a:p>
            <a:pPr lvl="3"/>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10</a:t>
            </a:fld>
            <a:endParaRPr lang="en-US"/>
          </a:p>
        </p:txBody>
      </p:sp>
    </p:spTree>
    <p:extLst>
      <p:ext uri="{BB962C8B-B14F-4D97-AF65-F5344CB8AC3E}">
        <p14:creationId xmlns:p14="http://schemas.microsoft.com/office/powerpoint/2010/main" val="360073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Slide Number Placeholder 3"/>
          <p:cNvSpPr>
            <a:spLocks noGrp="1"/>
          </p:cNvSpPr>
          <p:nvPr>
            <p:ph type="sldNum" sz="quarter" idx="5"/>
          </p:nvPr>
        </p:nvSpPr>
        <p:spPr/>
        <p:txBody>
          <a:bodyPr/>
          <a:lstStyle/>
          <a:p>
            <a:fld id="{59CB364C-0AA7-A049-8A25-F17CB8BF05DA}" type="slidenum">
              <a:rPr lang="en-US" smtClean="0"/>
              <a:t>11</a:t>
            </a:fld>
            <a:endParaRPr lang="en-US"/>
          </a:p>
        </p:txBody>
      </p:sp>
    </p:spTree>
    <p:extLst>
      <p:ext uri="{BB962C8B-B14F-4D97-AF65-F5344CB8AC3E}">
        <p14:creationId xmlns:p14="http://schemas.microsoft.com/office/powerpoint/2010/main" val="200456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p:txBody>
      </p:sp>
      <p:sp>
        <p:nvSpPr>
          <p:cNvPr id="4" name="Slide Number Placeholder 3"/>
          <p:cNvSpPr>
            <a:spLocks noGrp="1"/>
          </p:cNvSpPr>
          <p:nvPr>
            <p:ph type="sldNum" sz="quarter" idx="5"/>
          </p:nvPr>
        </p:nvSpPr>
        <p:spPr/>
        <p:txBody>
          <a:bodyPr/>
          <a:lstStyle/>
          <a:p>
            <a:fld id="{59CB364C-0AA7-A049-8A25-F17CB8BF05DA}" type="slidenum">
              <a:rPr lang="en-US" smtClean="0"/>
              <a:t>12</a:t>
            </a:fld>
            <a:endParaRPr lang="en-US"/>
          </a:p>
        </p:txBody>
      </p:sp>
    </p:spTree>
    <p:extLst>
      <p:ext uri="{BB962C8B-B14F-4D97-AF65-F5344CB8AC3E}">
        <p14:creationId xmlns:p14="http://schemas.microsoft.com/office/powerpoint/2010/main" val="3840303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defRPr sz="4400">
                <a:solidFill>
                  <a:srgbClr val="154578"/>
                </a:solidFill>
              </a:defRPr>
            </a:lvl1pPr>
          </a:lstStyle>
          <a:p>
            <a:r>
              <a:rPr lang="en-US" dirty="0"/>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rgbClr val="1545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14" name="Picture 13" descr="DaSy: The Center for IDEA Early Childhood Data Systems">
            <a:extLst>
              <a:ext uri="{FF2B5EF4-FFF2-40B4-BE49-F238E27FC236}">
                <a16:creationId xmlns:a16="http://schemas.microsoft.com/office/drawing/2014/main" id="{F5A54E87-9A80-F444-BFD1-B8C0B8C7D4B6}"/>
              </a:ext>
            </a:extLst>
          </p:cNvPr>
          <p:cNvPicPr>
            <a:picLocks noChangeAspect="1"/>
          </p:cNvPicPr>
          <p:nvPr userDrawn="1"/>
        </p:nvPicPr>
        <p:blipFill>
          <a:blip r:embed="rId2"/>
          <a:stretch>
            <a:fillRect/>
          </a:stretch>
        </p:blipFill>
        <p:spPr>
          <a:xfrm>
            <a:off x="577908" y="212835"/>
            <a:ext cx="877824" cy="731520"/>
          </a:xfrm>
          <a:prstGeom prst="rect">
            <a:avLst/>
          </a:prstGeom>
        </p:spPr>
      </p:pic>
      <p:pic>
        <p:nvPicPr>
          <p:cNvPr id="16" name="Picture 15" descr="ECTA Early Childhood Technical Assistance Logo">
            <a:extLst>
              <a:ext uri="{FF2B5EF4-FFF2-40B4-BE49-F238E27FC236}">
                <a16:creationId xmlns:a16="http://schemas.microsoft.com/office/drawing/2014/main" id="{E4112AFF-C58E-474E-8981-7FD046EF15D3}"/>
              </a:ext>
            </a:extLst>
          </p:cNvPr>
          <p:cNvPicPr>
            <a:picLocks noChangeAspect="1"/>
          </p:cNvPicPr>
          <p:nvPr userDrawn="1"/>
        </p:nvPicPr>
        <p:blipFill rotWithShape="1">
          <a:blip r:embed="rId3"/>
          <a:srcRect t="8200"/>
          <a:stretch/>
        </p:blipFill>
        <p:spPr>
          <a:xfrm>
            <a:off x="1602676" y="303005"/>
            <a:ext cx="1120580" cy="685800"/>
          </a:xfrm>
          <a:prstGeom prst="rect">
            <a:avLst/>
          </a:prstGeom>
        </p:spPr>
      </p:pic>
      <p:sp>
        <p:nvSpPr>
          <p:cNvPr id="17" name="Rectangle 16">
            <a:extLst>
              <a:ext uri="{FF2B5EF4-FFF2-40B4-BE49-F238E27FC236}">
                <a16:creationId xmlns:a16="http://schemas.microsoft.com/office/drawing/2014/main" id="{C374A6F4-91D9-9B4F-95CF-461B3C035B94}"/>
              </a:ext>
            </a:extLst>
          </p:cNvPr>
          <p:cNvSpPr/>
          <p:nvPr userDrawn="1"/>
        </p:nvSpPr>
        <p:spPr>
          <a:xfrm>
            <a:off x="0" y="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5" name="Picture 4" descr="lDEA Data Center logo">
            <a:extLst>
              <a:ext uri="{FF2B5EF4-FFF2-40B4-BE49-F238E27FC236}">
                <a16:creationId xmlns:a16="http://schemas.microsoft.com/office/drawing/2014/main" id="{A8CA5559-A743-65BA-8541-A1BBC0638DB1}"/>
              </a:ext>
            </a:extLst>
          </p:cNvPr>
          <p:cNvPicPr>
            <a:picLocks noChangeAspect="1"/>
          </p:cNvPicPr>
          <p:nvPr userDrawn="1"/>
        </p:nvPicPr>
        <p:blipFill>
          <a:blip r:embed="rId4"/>
          <a:stretch>
            <a:fillRect/>
          </a:stretch>
        </p:blipFill>
        <p:spPr>
          <a:xfrm>
            <a:off x="2870200" y="434697"/>
            <a:ext cx="2011680" cy="376099"/>
          </a:xfrm>
          <a:prstGeom prst="rect">
            <a:avLst/>
          </a:prstGeom>
        </p:spPr>
      </p:pic>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5" name="Picture 4" descr="DaSy: The Center for IDEA Early Childhood Data Systems">
            <a:extLst>
              <a:ext uri="{FF2B5EF4-FFF2-40B4-BE49-F238E27FC236}">
                <a16:creationId xmlns:a16="http://schemas.microsoft.com/office/drawing/2014/main" id="{C036DD80-9E40-4C71-3557-49D818B9689F}"/>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EC9C8776-A4EA-B209-3D32-DAB363921978}"/>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C015D943-ED39-F0A2-F53E-957449837F8C}"/>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126693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pic>
        <p:nvPicPr>
          <p:cNvPr id="5" name="Picture 4" descr="DaSy: The Center for IDEA Early Childhood Data Systems">
            <a:extLst>
              <a:ext uri="{FF2B5EF4-FFF2-40B4-BE49-F238E27FC236}">
                <a16:creationId xmlns:a16="http://schemas.microsoft.com/office/drawing/2014/main" id="{B977C96E-2341-ABFC-01BD-99F8539EEED2}"/>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93D0A1D4-0A4C-D491-1C8C-A91A4CEE07AE}"/>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27B8D2B5-1694-F137-7837-2EF7539D5865}"/>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46635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7423151" y="458787"/>
            <a:ext cx="3932237" cy="1232217"/>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9969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3" name="Picture 2" descr="DaSy: The Center for IDEA Early Childhood Data Systems">
            <a:extLst>
              <a:ext uri="{FF2B5EF4-FFF2-40B4-BE49-F238E27FC236}">
                <a16:creationId xmlns:a16="http://schemas.microsoft.com/office/drawing/2014/main" id="{41B71913-262E-8D90-6090-7DAA34E33886}"/>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5" name="Picture 4" descr="ECTA Early Childhood Technical Assistance Logo">
            <a:extLst>
              <a:ext uri="{FF2B5EF4-FFF2-40B4-BE49-F238E27FC236}">
                <a16:creationId xmlns:a16="http://schemas.microsoft.com/office/drawing/2014/main" id="{2C7B43DE-2DFB-D79E-0B18-2882659E9F0D}"/>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8CF47BD4-74F6-53C1-7D3E-81824AC8C10D}"/>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26285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14" name="Picture 13" descr="DaSy: The Center for IDEA Early Childhood Data Systems">
            <a:extLst>
              <a:ext uri="{FF2B5EF4-FFF2-40B4-BE49-F238E27FC236}">
                <a16:creationId xmlns:a16="http://schemas.microsoft.com/office/drawing/2014/main" id="{6A216456-9806-3542-91FC-4B9E6F83267E}"/>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15" name="Picture 14" descr="ECTA Early Childhood Technical Assistance Logo">
            <a:extLst>
              <a:ext uri="{FF2B5EF4-FFF2-40B4-BE49-F238E27FC236}">
                <a16:creationId xmlns:a16="http://schemas.microsoft.com/office/drawing/2014/main" id="{1384E942-CBD4-4347-AEF4-45AEC3C8085E}"/>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8" name="Picture 7" descr="lDEA Data Center logo">
            <a:extLst>
              <a:ext uri="{FF2B5EF4-FFF2-40B4-BE49-F238E27FC236}">
                <a16:creationId xmlns:a16="http://schemas.microsoft.com/office/drawing/2014/main" id="{96DFFC79-D249-E9CF-C42D-CD7F5B04C980}"/>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20395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2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2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2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2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2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4" name="Picture 3" descr="DaSy: The Center for IDEA Early Childhood Data Systems">
            <a:extLst>
              <a:ext uri="{FF2B5EF4-FFF2-40B4-BE49-F238E27FC236}">
                <a16:creationId xmlns:a16="http://schemas.microsoft.com/office/drawing/2014/main" id="{5CE94C01-510F-2313-2419-9B0D3216BD87}"/>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F3F3EBBA-FF90-52DD-3FCF-EF999E6A24DD}"/>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8" name="Picture 7" descr="lDEA Data Center logo">
            <a:extLst>
              <a:ext uri="{FF2B5EF4-FFF2-40B4-BE49-F238E27FC236}">
                <a16:creationId xmlns:a16="http://schemas.microsoft.com/office/drawing/2014/main" id="{F4CE995D-4989-C0C1-0CBD-B0B217CAF452}"/>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5" y="0"/>
            <a:ext cx="5300664" cy="3255962"/>
          </a:xfrm>
        </p:spPr>
        <p:txBody>
          <a:bodyPr anchor="b">
            <a:normAutofit/>
          </a:bodyPr>
          <a:lstStyle>
            <a:lvl1pPr algn="l">
              <a:defRPr sz="4800">
                <a:solidFill>
                  <a:schemeClr val="bg1"/>
                </a:solidFill>
              </a:defRPr>
            </a:lvl1pPr>
          </a:lstStyle>
          <a:p>
            <a:r>
              <a:rPr lang="en-US" dirty="0"/>
              <a:t>Section Divider</a:t>
            </a:r>
            <a:br>
              <a:rPr lang="en-US" dirty="0"/>
            </a:br>
            <a:r>
              <a:rPr lang="en-US" dirty="0"/>
              <a:t>(Photo optional)</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5300664"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dirty="0">
              <a:solidFill>
                <a:schemeClr val="bg1"/>
              </a:solidFill>
            </a:endParaRPr>
          </a:p>
        </p:txBody>
      </p:sp>
      <p:pic>
        <p:nvPicPr>
          <p:cNvPr id="4" name="Picture 3" descr="DaSy: The Center for IDEA Early Childhood Data Systems">
            <a:extLst>
              <a:ext uri="{FF2B5EF4-FFF2-40B4-BE49-F238E27FC236}">
                <a16:creationId xmlns:a16="http://schemas.microsoft.com/office/drawing/2014/main" id="{929FBB66-26FC-1204-E19D-A78CB0D37692}"/>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5" name="Picture 4" descr="ECTA Early Childhood Technical Assistance Logo">
            <a:extLst>
              <a:ext uri="{FF2B5EF4-FFF2-40B4-BE49-F238E27FC236}">
                <a16:creationId xmlns:a16="http://schemas.microsoft.com/office/drawing/2014/main" id="{2DC30E13-D55A-5F11-6E4A-96778B1E3E20}"/>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C29E473E-700A-E3A6-1C38-57091B17399C}"/>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8447C44-2737-7F42-8E1E-A8E45703F05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D0B1EF-4F8F-734F-A6F5-4BFA1D3E419D}"/>
              </a:ext>
            </a:extLst>
          </p:cNvPr>
          <p:cNvSpPr>
            <a:spLocks noGrp="1"/>
          </p:cNvSpPr>
          <p:nvPr>
            <p:ph type="title" hasCustomPrompt="1"/>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dirty="0"/>
              <a:t>Section Divider 2 (photo optional)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pic>
        <p:nvPicPr>
          <p:cNvPr id="3" name="Picture 2" descr="DaSy: The Center for IDEA Early Childhood Data Systems">
            <a:extLst>
              <a:ext uri="{FF2B5EF4-FFF2-40B4-BE49-F238E27FC236}">
                <a16:creationId xmlns:a16="http://schemas.microsoft.com/office/drawing/2014/main" id="{26902FAF-91A4-CAF5-B35A-0518406D34F0}"/>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4" name="Picture 3" descr="ECTA Early Childhood Technical Assistance Logo">
            <a:extLst>
              <a:ext uri="{FF2B5EF4-FFF2-40B4-BE49-F238E27FC236}">
                <a16:creationId xmlns:a16="http://schemas.microsoft.com/office/drawing/2014/main" id="{4EC0A18B-F583-E95E-C6B3-327239FE8672}"/>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7C5A1459-06D1-0EC5-6CFA-D0E274601C85}"/>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119010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9" name="Straight Connector 8">
            <a:extLst>
              <a:ext uri="{FF2B5EF4-FFF2-40B4-BE49-F238E27FC236}">
                <a16:creationId xmlns:a16="http://schemas.microsoft.com/office/drawing/2014/main" id="{582CD4B0-1D5F-3244-A3CC-C6FD1F68B480}"/>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pic>
        <p:nvPicPr>
          <p:cNvPr id="5" name="Picture 4" descr="DaSy: The Center for IDEA Early Childhood Data Systems">
            <a:extLst>
              <a:ext uri="{FF2B5EF4-FFF2-40B4-BE49-F238E27FC236}">
                <a16:creationId xmlns:a16="http://schemas.microsoft.com/office/drawing/2014/main" id="{8CF1914C-6E9A-EB18-F904-0C4756204E14}"/>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69BF7E28-72FC-1AA4-9309-96F5EED2EEA7}"/>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B78C7B99-53BC-AA13-7A6E-A9E4A3B0435F}"/>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23532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dirty="0"/>
          </a:p>
        </p:txBody>
      </p:sp>
      <p:cxnSp>
        <p:nvCxnSpPr>
          <p:cNvPr id="11" name="Straight Connector 10">
            <a:extLst>
              <a:ext uri="{FF2B5EF4-FFF2-40B4-BE49-F238E27FC236}">
                <a16:creationId xmlns:a16="http://schemas.microsoft.com/office/drawing/2014/main" id="{3CBBD6CB-057F-D64F-A807-7F441C5CA1BA}"/>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dirty="0"/>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dirty="0"/>
          </a:p>
        </p:txBody>
      </p:sp>
      <p:pic>
        <p:nvPicPr>
          <p:cNvPr id="7" name="Picture 6" descr="DaSy: The Center for IDEA Early Childhood Data Systems">
            <a:extLst>
              <a:ext uri="{FF2B5EF4-FFF2-40B4-BE49-F238E27FC236}">
                <a16:creationId xmlns:a16="http://schemas.microsoft.com/office/drawing/2014/main" id="{E8E023A5-B157-EB99-C02E-FDE3CB99B4EC}"/>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8" name="Picture 7" descr="ECTA Early Childhood Technical Assistance Logo">
            <a:extLst>
              <a:ext uri="{FF2B5EF4-FFF2-40B4-BE49-F238E27FC236}">
                <a16:creationId xmlns:a16="http://schemas.microsoft.com/office/drawing/2014/main" id="{937D5C76-B399-8876-D87B-2945CCAFF364}"/>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9" name="Picture 8" descr="lDEA Data Center logo">
            <a:extLst>
              <a:ext uri="{FF2B5EF4-FFF2-40B4-BE49-F238E27FC236}">
                <a16:creationId xmlns:a16="http://schemas.microsoft.com/office/drawing/2014/main" id="{427F8ABD-8EE0-E02A-0AB3-816E540A10B9}"/>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5489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7366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32921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76742-9B88-9646-A1C9-33F60B794E5F}" type="datetimeFigureOut">
              <a:rPr lang="en-US" smtClean="0"/>
              <a:t>7/10/2023</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726C4-0B4F-C543-B26D-F6E5E2F5EDCC}" type="slidenum">
              <a:rPr lang="en-US" smtClean="0"/>
              <a:t>‹#›</a:t>
            </a:fld>
            <a:endParaRPr lang="en-US"/>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2" r:id="rId6"/>
    <p:sldLayoutId id="2147483653" r:id="rId7"/>
    <p:sldLayoutId id="2147483655" r:id="rId8"/>
    <p:sldLayoutId id="2147483664" r:id="rId9"/>
    <p:sldLayoutId id="2147483656" r:id="rId10"/>
    <p:sldLayoutId id="2147483657" r:id="rId11"/>
    <p:sldLayoutId id="2147483663" r:id="rId12"/>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thetoolkit.me/123-method/metrics-based-evaluation/metrics-step-3/qualitative-techniques/"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29.png"/><Relationship Id="rId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asycenter.org/resources/critical-question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twitter.com/ECTACenter" TargetMode="External"/><Relationship Id="rId3" Type="http://schemas.openxmlformats.org/officeDocument/2006/relationships/image" Target="../media/image2.jpg"/><Relationship Id="rId7" Type="http://schemas.openxmlformats.org/officeDocument/2006/relationships/hyperlink" Target="https://ectacenter.org/" TargetMode="Externa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hyperlink" Target="https://twitter.com/DaSyCenter" TargetMode="External"/><Relationship Id="rId11" Type="http://schemas.openxmlformats.org/officeDocument/2006/relationships/image" Target="../media/image33.gif"/><Relationship Id="rId5" Type="http://schemas.openxmlformats.org/officeDocument/2006/relationships/hyperlink" Target="https://dasycenter.org/" TargetMode="External"/><Relationship Id="rId10" Type="http://schemas.openxmlformats.org/officeDocument/2006/relationships/hyperlink" Target="https://twitter.com/IDEAdatacenter" TargetMode="External"/><Relationship Id="rId4" Type="http://schemas.openxmlformats.org/officeDocument/2006/relationships/image" Target="../media/image3.png"/><Relationship Id="rId9" Type="http://schemas.openxmlformats.org/officeDocument/2006/relationships/hyperlink" Target="https://ideadata.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childandfamilysuccess.asu.edu/cep/start-with-equity" TargetMode="External"/><Relationship Id="rId2" Type="http://schemas.openxmlformats.org/officeDocument/2006/relationships/hyperlink" Target="https://www.naeyc.org/resources/position-statements/equity/definit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p:txBody>
          <a:bodyPr/>
          <a:lstStyle/>
          <a:p>
            <a:r>
              <a:rPr lang="en-US" dirty="0"/>
              <a:t>Using an Equity Mindset in the Data Life Cycle</a:t>
            </a:r>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p:txBody>
          <a:bodyPr/>
          <a:lstStyle/>
          <a:p>
            <a:r>
              <a:rPr lang="en-US" dirty="0"/>
              <a:t>Megan Vinh, ECTA</a:t>
            </a:r>
          </a:p>
          <a:p>
            <a:r>
              <a:rPr lang="en-US" dirty="0"/>
              <a:t>Grace Kelley, </a:t>
            </a:r>
            <a:r>
              <a:rPr lang="en-US" dirty="0" err="1"/>
              <a:t>DaSy</a:t>
            </a:r>
            <a:endParaRPr lang="en-US" dirty="0"/>
          </a:p>
          <a:p>
            <a:r>
              <a:rPr lang="en-US" dirty="0"/>
              <a:t>Fred </a:t>
            </a:r>
            <a:r>
              <a:rPr lang="en-US" dirty="0" err="1"/>
              <a:t>Edora</a:t>
            </a:r>
            <a:r>
              <a:rPr lang="en-US" dirty="0"/>
              <a:t>, IDC </a:t>
            </a:r>
          </a:p>
        </p:txBody>
      </p:sp>
      <p:pic>
        <p:nvPicPr>
          <p:cNvPr id="14" name="Picture 13" descr="Photo of happy kids holding hands&#10;">
            <a:extLst>
              <a:ext uri="{FF2B5EF4-FFF2-40B4-BE49-F238E27FC236}">
                <a16:creationId xmlns:a16="http://schemas.microsoft.com/office/drawing/2014/main" id="{CD11E601-3F7B-4343-8069-8F7DBEB137C9}"/>
              </a:ext>
            </a:extLst>
          </p:cNvPr>
          <p:cNvPicPr>
            <a:picLocks noChangeAspect="1"/>
          </p:cNvPicPr>
          <p:nvPr/>
        </p:nvPicPr>
        <p:blipFill rotWithShape="1">
          <a:blip r:embed="rId3"/>
          <a:srcRect b="2286"/>
          <a:stretch/>
        </p:blipFill>
        <p:spPr>
          <a:xfrm>
            <a:off x="6096000" y="0"/>
            <a:ext cx="6101148" cy="5584371"/>
          </a:xfrm>
          <a:prstGeom prst="rect">
            <a:avLst/>
          </a:prstGeom>
        </p:spPr>
      </p:pic>
      <p:sp>
        <p:nvSpPr>
          <p:cNvPr id="5" name="Subtitle 2">
            <a:extLst>
              <a:ext uri="{FF2B5EF4-FFF2-40B4-BE49-F238E27FC236}">
                <a16:creationId xmlns:a16="http://schemas.microsoft.com/office/drawing/2014/main" id="{A5DFBCD2-8FCE-A049-A1EB-C8F7F5B3C29F}"/>
              </a:ext>
            </a:extLst>
          </p:cNvPr>
          <p:cNvSpPr txBox="1">
            <a:spLocks/>
          </p:cNvSpPr>
          <p:nvPr/>
        </p:nvSpPr>
        <p:spPr>
          <a:xfrm>
            <a:off x="6205537" y="5774690"/>
            <a:ext cx="5500688" cy="7445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rgbClr val="154578"/>
                </a:solidFill>
              </a:rPr>
              <a:t>Leadership with an Equity Mindset: Using Preschool Special Education Data Series </a:t>
            </a:r>
          </a:p>
          <a:p>
            <a:pPr algn="l"/>
            <a:r>
              <a:rPr lang="en-US" sz="2000" dirty="0">
                <a:solidFill>
                  <a:srgbClr val="154578"/>
                </a:solidFill>
              </a:rPr>
              <a:t>April 26, 2023</a:t>
            </a:r>
          </a:p>
        </p:txBody>
      </p:sp>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DF32B3-C746-065D-2792-A0E6685F5F12}"/>
              </a:ext>
            </a:extLst>
          </p:cNvPr>
          <p:cNvSpPr>
            <a:spLocks noGrp="1"/>
          </p:cNvSpPr>
          <p:nvPr>
            <p:ph type="title"/>
          </p:nvPr>
        </p:nvSpPr>
        <p:spPr/>
        <p:txBody>
          <a:bodyPr/>
          <a:lstStyle/>
          <a:p>
            <a:r>
              <a:rPr lang="en-US" dirty="0"/>
              <a:t>The Why </a:t>
            </a:r>
          </a:p>
        </p:txBody>
      </p:sp>
      <p:sp>
        <p:nvSpPr>
          <p:cNvPr id="4" name="Content Placeholder 3">
            <a:extLst>
              <a:ext uri="{FF2B5EF4-FFF2-40B4-BE49-F238E27FC236}">
                <a16:creationId xmlns:a16="http://schemas.microsoft.com/office/drawing/2014/main" id="{461D84EC-E30C-BE47-06FF-ED0EB0E3D9C6}"/>
              </a:ext>
            </a:extLst>
          </p:cNvPr>
          <p:cNvSpPr>
            <a:spLocks noGrp="1"/>
          </p:cNvSpPr>
          <p:nvPr>
            <p:ph sz="half" idx="1"/>
          </p:nvPr>
        </p:nvSpPr>
        <p:spPr>
          <a:xfrm>
            <a:off x="400096" y="1885838"/>
            <a:ext cx="7184571" cy="4477806"/>
          </a:xfrm>
        </p:spPr>
        <p:txBody>
          <a:bodyPr>
            <a:normAutofit/>
          </a:bodyPr>
          <a:lstStyle/>
          <a:p>
            <a:pPr>
              <a:spcAft>
                <a:spcPts val="3600"/>
              </a:spcAft>
            </a:pPr>
            <a:r>
              <a:rPr lang="en-US" sz="2000" b="0" i="0" dirty="0">
                <a:solidFill>
                  <a:srgbClr val="231F20"/>
                </a:solidFill>
                <a:effectLst/>
                <a:latin typeface="Lato" panose="020F0502020204030203" pitchFamily="34" charset="0"/>
              </a:rPr>
              <a:t>Data may not be able to provide all the answers, but it can often illuminate important questions. </a:t>
            </a:r>
          </a:p>
          <a:p>
            <a:pPr>
              <a:spcAft>
                <a:spcPts val="3600"/>
              </a:spcAft>
            </a:pPr>
            <a:r>
              <a:rPr lang="en-US" sz="2000" dirty="0">
                <a:latin typeface="Tahoma"/>
                <a:ea typeface="Tahoma"/>
                <a:cs typeface="Tahoma"/>
              </a:rPr>
              <a:t>Reflective, probing questions help build the “data” story that identifies gaps in outcomes for children, points out the strengths and explores adult capacity around equity</a:t>
            </a:r>
          </a:p>
          <a:p>
            <a:r>
              <a:rPr lang="en-US" sz="2000" dirty="0"/>
              <a:t>We have to reframe our questions to challenge deficit  assumptions of children and families</a:t>
            </a:r>
          </a:p>
        </p:txBody>
      </p:sp>
      <p:pic>
        <p:nvPicPr>
          <p:cNvPr id="3" name="Picture 2" descr="A young girl playing with a toy camera in a preschool classroom.">
            <a:extLst>
              <a:ext uri="{FF2B5EF4-FFF2-40B4-BE49-F238E27FC236}">
                <a16:creationId xmlns:a16="http://schemas.microsoft.com/office/drawing/2014/main" id="{9AD37E6A-5C40-A8BF-AA1F-2A37FCB2B3F7}"/>
              </a:ext>
            </a:extLst>
          </p:cNvPr>
          <p:cNvPicPr>
            <a:picLocks noChangeAspect="1"/>
          </p:cNvPicPr>
          <p:nvPr/>
        </p:nvPicPr>
        <p:blipFill rotWithShape="1">
          <a:blip r:embed="rId3">
            <a:extLst>
              <a:ext uri="{28A0092B-C50C-407E-A947-70E740481C1C}">
                <a14:useLocalDpi xmlns:a14="http://schemas.microsoft.com/office/drawing/2010/main" val="0"/>
              </a:ext>
            </a:extLst>
          </a:blip>
          <a:srcRect l="53971" t="17810" r="6157"/>
          <a:stretch/>
        </p:blipFill>
        <p:spPr>
          <a:xfrm>
            <a:off x="8020243" y="1885838"/>
            <a:ext cx="2749924" cy="3764728"/>
          </a:xfrm>
          <a:prstGeom prst="rect">
            <a:avLst/>
          </a:prstGeom>
          <a:ln w="28575">
            <a:solidFill>
              <a:schemeClr val="accent1">
                <a:lumMod val="75000"/>
              </a:schemeClr>
            </a:solidFill>
          </a:ln>
        </p:spPr>
      </p:pic>
      <p:sp>
        <p:nvSpPr>
          <p:cNvPr id="2" name="Slide Number Placeholder 1">
            <a:extLst>
              <a:ext uri="{FF2B5EF4-FFF2-40B4-BE49-F238E27FC236}">
                <a16:creationId xmlns:a16="http://schemas.microsoft.com/office/drawing/2014/main" id="{44481831-0DA7-838A-0D88-D5EE19F78A2D}"/>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10</a:t>
            </a:fld>
            <a:endParaRPr lang="en-US"/>
          </a:p>
        </p:txBody>
      </p:sp>
    </p:spTree>
    <p:extLst>
      <p:ext uri="{BB962C8B-B14F-4D97-AF65-F5344CB8AC3E}">
        <p14:creationId xmlns:p14="http://schemas.microsoft.com/office/powerpoint/2010/main" val="179781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5C7F00-1388-D79C-EA4E-8692F9EABAB2}"/>
              </a:ext>
            </a:extLst>
          </p:cNvPr>
          <p:cNvSpPr>
            <a:spLocks noGrp="1"/>
          </p:cNvSpPr>
          <p:nvPr>
            <p:ph type="title"/>
          </p:nvPr>
        </p:nvSpPr>
        <p:spPr/>
        <p:txBody>
          <a:bodyPr/>
          <a:lstStyle/>
          <a:p>
            <a:r>
              <a:rPr lang="en-US" dirty="0"/>
              <a:t>Reasons to collect and use data:</a:t>
            </a:r>
          </a:p>
        </p:txBody>
      </p:sp>
      <p:sp>
        <p:nvSpPr>
          <p:cNvPr id="7" name="Content Placeholder 6">
            <a:extLst>
              <a:ext uri="{FF2B5EF4-FFF2-40B4-BE49-F238E27FC236}">
                <a16:creationId xmlns:a16="http://schemas.microsoft.com/office/drawing/2014/main" id="{4DF6C396-607B-EB14-BC27-78F254A46360}"/>
              </a:ext>
            </a:extLst>
          </p:cNvPr>
          <p:cNvSpPr>
            <a:spLocks noGrp="1"/>
          </p:cNvSpPr>
          <p:nvPr>
            <p:ph idx="1"/>
          </p:nvPr>
        </p:nvSpPr>
        <p:spPr>
          <a:xfrm>
            <a:off x="465909" y="1886518"/>
            <a:ext cx="11005457" cy="4826254"/>
          </a:xfrm>
        </p:spPr>
        <p:txBody>
          <a:bodyPr/>
          <a:lstStyle/>
          <a:p>
            <a:pPr fontAlgn="base"/>
            <a:r>
              <a:rPr lang="en-US" dirty="0"/>
              <a:t>Assess and improve </a:t>
            </a:r>
            <a:r>
              <a:rPr lang="en-US" b="1" dirty="0"/>
              <a:t>quality of services </a:t>
            </a:r>
            <a:r>
              <a:rPr lang="en-US" dirty="0"/>
              <a:t>that benefit children and families</a:t>
            </a:r>
          </a:p>
          <a:p>
            <a:pPr fontAlgn="base"/>
            <a:r>
              <a:rPr lang="en-US" b="1" dirty="0"/>
              <a:t>Examine gaps </a:t>
            </a:r>
            <a:r>
              <a:rPr lang="en-US" dirty="0"/>
              <a:t>in access to services and supports</a:t>
            </a:r>
          </a:p>
          <a:p>
            <a:pPr fontAlgn="base"/>
            <a:r>
              <a:rPr lang="en-US" b="1" dirty="0"/>
              <a:t>Advocate </a:t>
            </a:r>
            <a:r>
              <a:rPr lang="en-US" dirty="0"/>
              <a:t>for federal, state, and local policy change and investments</a:t>
            </a:r>
          </a:p>
          <a:p>
            <a:pPr fontAlgn="base"/>
            <a:r>
              <a:rPr lang="en-US" b="1" dirty="0"/>
              <a:t>Increase public awareness </a:t>
            </a:r>
            <a:r>
              <a:rPr lang="en-US" dirty="0"/>
              <a:t>and understanding</a:t>
            </a:r>
          </a:p>
          <a:p>
            <a:pPr fontAlgn="base"/>
            <a:r>
              <a:rPr lang="en-US" b="1" dirty="0"/>
              <a:t>Build trust </a:t>
            </a:r>
            <a:r>
              <a:rPr lang="en-US" dirty="0"/>
              <a:t>within and across communities and systems</a:t>
            </a:r>
          </a:p>
          <a:p>
            <a:pPr fontAlgn="base"/>
            <a:r>
              <a:rPr lang="en-US" dirty="0"/>
              <a:t>Achieve </a:t>
            </a:r>
            <a:r>
              <a:rPr lang="en-US" b="1" dirty="0"/>
              <a:t>positive and equitable outcomes </a:t>
            </a:r>
            <a:r>
              <a:rPr lang="en-US" dirty="0"/>
              <a:t>for children and families</a:t>
            </a:r>
          </a:p>
        </p:txBody>
      </p:sp>
      <p:sp>
        <p:nvSpPr>
          <p:cNvPr id="4" name="TextBox 3">
            <a:extLst>
              <a:ext uri="{FF2B5EF4-FFF2-40B4-BE49-F238E27FC236}">
                <a16:creationId xmlns:a16="http://schemas.microsoft.com/office/drawing/2014/main" id="{F8C1CE64-605E-EC07-5E41-1666C795C94D}"/>
              </a:ext>
            </a:extLst>
          </p:cNvPr>
          <p:cNvSpPr txBox="1"/>
          <p:nvPr/>
        </p:nvSpPr>
        <p:spPr>
          <a:xfrm>
            <a:off x="4453465" y="4723475"/>
            <a:ext cx="7150706" cy="1055608"/>
          </a:xfrm>
          <a:prstGeom prst="roundRect">
            <a:avLst/>
          </a:prstGeom>
          <a:solidFill>
            <a:srgbClr val="046B99"/>
          </a:solidFill>
          <a:ln>
            <a:solidFill>
              <a:srgbClr val="046B99"/>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How are partners engaged and empowered in achieving these purposes of data use?</a:t>
            </a:r>
          </a:p>
        </p:txBody>
      </p:sp>
      <p:sp>
        <p:nvSpPr>
          <p:cNvPr id="2" name="Slide Number Placeholder 1">
            <a:extLst>
              <a:ext uri="{FF2B5EF4-FFF2-40B4-BE49-F238E27FC236}">
                <a16:creationId xmlns:a16="http://schemas.microsoft.com/office/drawing/2014/main" id="{DE709A4B-100B-0EED-FF82-833F2B5C43CA}"/>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11</a:t>
            </a:fld>
            <a:endParaRPr lang="en-US"/>
          </a:p>
        </p:txBody>
      </p:sp>
    </p:spTree>
    <p:extLst>
      <p:ext uri="{BB962C8B-B14F-4D97-AF65-F5344CB8AC3E}">
        <p14:creationId xmlns:p14="http://schemas.microsoft.com/office/powerpoint/2010/main" val="115511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7F2D59-EB82-E38A-08DA-420DBB1B6762}"/>
              </a:ext>
            </a:extLst>
          </p:cNvPr>
          <p:cNvSpPr>
            <a:spLocks noGrp="1"/>
          </p:cNvSpPr>
          <p:nvPr>
            <p:ph type="title"/>
          </p:nvPr>
        </p:nvSpPr>
        <p:spPr>
          <a:xfrm>
            <a:off x="587829" y="548493"/>
            <a:ext cx="11005456" cy="578179"/>
          </a:xfrm>
        </p:spPr>
        <p:txBody>
          <a:bodyPr>
            <a:normAutofit fontScale="90000"/>
          </a:bodyPr>
          <a:lstStyle/>
          <a:p>
            <a:r>
              <a:rPr lang="en-US" dirty="0"/>
              <a:t>“Data Don’t Drive”</a:t>
            </a:r>
          </a:p>
        </p:txBody>
      </p:sp>
      <p:sp>
        <p:nvSpPr>
          <p:cNvPr id="7" name="Content Placeholder 6">
            <a:extLst>
              <a:ext uri="{FF2B5EF4-FFF2-40B4-BE49-F238E27FC236}">
                <a16:creationId xmlns:a16="http://schemas.microsoft.com/office/drawing/2014/main" id="{E2E50EE1-C66D-6ECC-9987-E1BF37B473D4}"/>
              </a:ext>
            </a:extLst>
          </p:cNvPr>
          <p:cNvSpPr>
            <a:spLocks noGrp="1"/>
          </p:cNvSpPr>
          <p:nvPr>
            <p:ph sz="half" idx="1"/>
          </p:nvPr>
        </p:nvSpPr>
        <p:spPr/>
        <p:txBody>
          <a:bodyPr/>
          <a:lstStyle/>
          <a:p>
            <a:endParaRPr lang="en-US" sz="2400"/>
          </a:p>
          <a:p>
            <a:endParaRPr lang="en-US"/>
          </a:p>
          <a:p>
            <a:r>
              <a:rPr lang="en-US" sz="2400"/>
              <a:t>It is collected, interpreted and acted upon by people </a:t>
            </a:r>
            <a:br>
              <a:rPr lang="en-US" sz="2400"/>
            </a:br>
            <a:r>
              <a:rPr lang="en-US"/>
              <a:t>Dowd, 2005</a:t>
            </a:r>
          </a:p>
        </p:txBody>
      </p:sp>
      <p:sp>
        <p:nvSpPr>
          <p:cNvPr id="2" name="Slide Number Placeholder 1">
            <a:extLst>
              <a:ext uri="{FF2B5EF4-FFF2-40B4-BE49-F238E27FC236}">
                <a16:creationId xmlns:a16="http://schemas.microsoft.com/office/drawing/2014/main" id="{AD48564F-17EF-A994-411B-69D5F81BB65C}"/>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12</a:t>
            </a:fld>
            <a:endParaRPr lang="en-US"/>
          </a:p>
        </p:txBody>
      </p:sp>
      <p:pic>
        <p:nvPicPr>
          <p:cNvPr id="5" name="Content Placeholder 4" descr="A young boy playing on a riding toy.">
            <a:extLst>
              <a:ext uri="{FF2B5EF4-FFF2-40B4-BE49-F238E27FC236}">
                <a16:creationId xmlns:a16="http://schemas.microsoft.com/office/drawing/2014/main" id="{9E05AE72-6C6F-A5A9-20EC-7BCFE76ACCD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43588"/>
          <a:stretch/>
        </p:blipFill>
        <p:spPr>
          <a:xfrm>
            <a:off x="7378262" y="1353297"/>
            <a:ext cx="3771862" cy="4432187"/>
          </a:xfrm>
          <a:ln w="38100">
            <a:solidFill>
              <a:schemeClr val="accent1">
                <a:lumMod val="75000"/>
              </a:schemeClr>
            </a:solidFill>
          </a:ln>
        </p:spPr>
      </p:pic>
    </p:spTree>
    <p:extLst>
      <p:ext uri="{BB962C8B-B14F-4D97-AF65-F5344CB8AC3E}">
        <p14:creationId xmlns:p14="http://schemas.microsoft.com/office/powerpoint/2010/main" val="222443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E4C71-7220-A14B-A836-149CE5651A1D}"/>
              </a:ext>
            </a:extLst>
          </p:cNvPr>
          <p:cNvSpPr>
            <a:spLocks noGrp="1"/>
          </p:cNvSpPr>
          <p:nvPr>
            <p:ph type="title"/>
          </p:nvPr>
        </p:nvSpPr>
        <p:spPr/>
        <p:txBody>
          <a:bodyPr>
            <a:normAutofit/>
          </a:bodyPr>
          <a:lstStyle/>
          <a:p>
            <a:r>
              <a:rPr lang="en-US" sz="3200" dirty="0">
                <a:latin typeface="Tahoma"/>
                <a:ea typeface="Tahoma"/>
                <a:cs typeface="Tahoma"/>
              </a:rPr>
              <a:t>Behind Our Data are the People We Serve</a:t>
            </a:r>
            <a:endParaRPr lang="en-US" dirty="0"/>
          </a:p>
        </p:txBody>
      </p:sp>
      <p:sp>
        <p:nvSpPr>
          <p:cNvPr id="5" name="TextBox 4">
            <a:extLst>
              <a:ext uri="{FF2B5EF4-FFF2-40B4-BE49-F238E27FC236}">
                <a16:creationId xmlns:a16="http://schemas.microsoft.com/office/drawing/2014/main" id="{1D880C29-4FA1-CB0A-2206-B6BCEE7AB4C8}"/>
              </a:ext>
            </a:extLst>
          </p:cNvPr>
          <p:cNvSpPr txBox="1"/>
          <p:nvPr/>
        </p:nvSpPr>
        <p:spPr>
          <a:xfrm>
            <a:off x="1223784" y="2690336"/>
            <a:ext cx="8927433" cy="1477328"/>
          </a:xfrm>
          <a:prstGeom prst="rect">
            <a:avLst/>
          </a:prstGeom>
          <a:noFill/>
        </p:spPr>
        <p:txBody>
          <a:bodyPr wrap="square" rtlCol="0">
            <a:spAutoFit/>
          </a:bodyPr>
          <a:lstStyle/>
          <a:p>
            <a:pPr marL="0" indent="0" algn="ctr">
              <a:buNone/>
            </a:pPr>
            <a:r>
              <a:rPr lang="en-US" sz="2400" dirty="0"/>
              <a:t>How do we make sure that our data reflect the people we serve?</a:t>
            </a:r>
          </a:p>
          <a:p>
            <a:pPr marL="0" indent="0" algn="ctr">
              <a:buNone/>
            </a:pPr>
            <a:endParaRPr lang="en-US" sz="2400" dirty="0"/>
          </a:p>
          <a:p>
            <a:pPr marL="0" indent="0" algn="ctr">
              <a:buNone/>
            </a:pPr>
            <a:r>
              <a:rPr lang="en-US" sz="2400" dirty="0"/>
              <a:t>How do the people we serve engage with data? </a:t>
            </a:r>
          </a:p>
          <a:p>
            <a:endParaRPr lang="en-US" dirty="0"/>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13</a:t>
            </a:fld>
            <a:endParaRPr lang="en-US"/>
          </a:p>
        </p:txBody>
      </p:sp>
    </p:spTree>
    <p:extLst>
      <p:ext uri="{BB962C8B-B14F-4D97-AF65-F5344CB8AC3E}">
        <p14:creationId xmlns:p14="http://schemas.microsoft.com/office/powerpoint/2010/main" val="343902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EE38-0CE1-EF6C-E783-B1244FBDAE44}"/>
              </a:ext>
            </a:extLst>
          </p:cNvPr>
          <p:cNvSpPr>
            <a:spLocks noGrp="1"/>
          </p:cNvSpPr>
          <p:nvPr>
            <p:ph type="title"/>
          </p:nvPr>
        </p:nvSpPr>
        <p:spPr/>
        <p:txBody>
          <a:bodyPr/>
          <a:lstStyle/>
          <a:p>
            <a:r>
              <a:rPr lang="en-US" dirty="0"/>
              <a:t>Telling Your Story with Data</a:t>
            </a:r>
          </a:p>
        </p:txBody>
      </p:sp>
      <p:sp>
        <p:nvSpPr>
          <p:cNvPr id="3" name="Content Placeholder 2">
            <a:extLst>
              <a:ext uri="{FF2B5EF4-FFF2-40B4-BE49-F238E27FC236}">
                <a16:creationId xmlns:a16="http://schemas.microsoft.com/office/drawing/2014/main" id="{6993DB53-316A-97E2-815F-9FDE175CCC16}"/>
              </a:ext>
            </a:extLst>
          </p:cNvPr>
          <p:cNvSpPr>
            <a:spLocks noGrp="1"/>
          </p:cNvSpPr>
          <p:nvPr>
            <p:ph idx="1"/>
          </p:nvPr>
        </p:nvSpPr>
        <p:spPr/>
        <p:txBody>
          <a:bodyPr/>
          <a:lstStyle/>
          <a:p>
            <a:pPr marL="0" indent="0">
              <a:buNone/>
            </a:pPr>
            <a:r>
              <a:rPr lang="en-US" dirty="0"/>
              <a:t>Quantitative and Qualitative Approaches</a:t>
            </a:r>
          </a:p>
          <a:p>
            <a:pPr marL="0" indent="0">
              <a:buNone/>
            </a:pPr>
            <a:endParaRPr lang="en-US" dirty="0"/>
          </a:p>
        </p:txBody>
      </p:sp>
    </p:spTree>
    <p:extLst>
      <p:ext uri="{BB962C8B-B14F-4D97-AF65-F5344CB8AC3E}">
        <p14:creationId xmlns:p14="http://schemas.microsoft.com/office/powerpoint/2010/main" val="39531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90F888-53FA-D24A-B5B9-C3B902FC028B}"/>
              </a:ext>
            </a:extLst>
          </p:cNvPr>
          <p:cNvSpPr>
            <a:spLocks noGrp="1"/>
          </p:cNvSpPr>
          <p:nvPr>
            <p:ph type="title"/>
          </p:nvPr>
        </p:nvSpPr>
        <p:spPr>
          <a:xfrm>
            <a:off x="587829" y="226979"/>
            <a:ext cx="11005456" cy="496463"/>
          </a:xfrm>
        </p:spPr>
        <p:txBody>
          <a:bodyPr>
            <a:normAutofit fontScale="90000"/>
          </a:bodyPr>
          <a:lstStyle/>
          <a:p>
            <a:r>
              <a:rPr lang="en-US" dirty="0"/>
              <a:t>Two Main Types of Data</a:t>
            </a:r>
          </a:p>
        </p:txBody>
      </p:sp>
      <p:sp>
        <p:nvSpPr>
          <p:cNvPr id="8" name="Content Placeholder 7">
            <a:extLst>
              <a:ext uri="{FF2B5EF4-FFF2-40B4-BE49-F238E27FC236}">
                <a16:creationId xmlns:a16="http://schemas.microsoft.com/office/drawing/2014/main" id="{7794D221-BFBF-9E46-BC8C-8EE592DF87F7}"/>
              </a:ext>
            </a:extLst>
          </p:cNvPr>
          <p:cNvSpPr>
            <a:spLocks noGrp="1"/>
          </p:cNvSpPr>
          <p:nvPr>
            <p:ph sz="half" idx="1"/>
          </p:nvPr>
        </p:nvSpPr>
        <p:spPr>
          <a:xfrm>
            <a:off x="587829" y="1727159"/>
            <a:ext cx="5388428" cy="4477806"/>
          </a:xfrm>
          <a:ln>
            <a:solidFill>
              <a:schemeClr val="accent5"/>
            </a:solidFill>
          </a:ln>
        </p:spPr>
        <p:txBody>
          <a:bodyPr/>
          <a:lstStyle/>
          <a:p>
            <a:pPr marL="0" indent="0">
              <a:buNone/>
            </a:pPr>
            <a:r>
              <a:rPr lang="en-US" b="1">
                <a:latin typeface="Tahoma"/>
                <a:ea typeface="Tahoma"/>
                <a:cs typeface="Tahoma"/>
              </a:rPr>
              <a:t>Quantitative data </a:t>
            </a:r>
            <a:r>
              <a:rPr lang="en-US">
                <a:latin typeface="Tahoma"/>
                <a:ea typeface="Tahoma"/>
                <a:cs typeface="Tahoma"/>
              </a:rPr>
              <a:t>can either be counted or compared on a numeric scale. This type of data tends to answer questions focused on </a:t>
            </a:r>
            <a:r>
              <a:rPr lang="en-US" i="1">
                <a:latin typeface="Tahoma"/>
                <a:ea typeface="Tahoma"/>
                <a:cs typeface="Tahoma"/>
              </a:rPr>
              <a:t>what</a:t>
            </a:r>
            <a:r>
              <a:rPr lang="en-US">
                <a:latin typeface="Tahoma"/>
                <a:ea typeface="Tahoma"/>
                <a:cs typeface="Tahoma"/>
              </a:rPr>
              <a:t> or </a:t>
            </a:r>
            <a:r>
              <a:rPr lang="en-US" i="1">
                <a:latin typeface="Tahoma"/>
                <a:ea typeface="Tahoma"/>
                <a:cs typeface="Tahoma"/>
              </a:rPr>
              <a:t>how many</a:t>
            </a:r>
            <a:r>
              <a:rPr lang="en-US">
                <a:latin typeface="Tahoma"/>
                <a:ea typeface="Tahoma"/>
                <a:cs typeface="Tahoma"/>
              </a:rPr>
              <a:t>. </a:t>
            </a:r>
            <a:endParaRPr lang="en-US"/>
          </a:p>
          <a:p>
            <a:endParaRPr lang="en-US"/>
          </a:p>
        </p:txBody>
      </p:sp>
      <p:pic>
        <p:nvPicPr>
          <p:cNvPr id="16" name="Picture 15" descr="Calculator keypad">
            <a:extLst>
              <a:ext uri="{FF2B5EF4-FFF2-40B4-BE49-F238E27FC236}">
                <a16:creationId xmlns:a16="http://schemas.microsoft.com/office/drawing/2014/main" id="{D8DDD5E8-3318-2B97-DA08-1F2B7B92330F}"/>
              </a:ext>
            </a:extLst>
          </p:cNvPr>
          <p:cNvPicPr>
            <a:picLocks noChangeAspect="1"/>
          </p:cNvPicPr>
          <p:nvPr/>
        </p:nvPicPr>
        <p:blipFill>
          <a:blip r:embed="rId3"/>
          <a:stretch>
            <a:fillRect/>
          </a:stretch>
        </p:blipFill>
        <p:spPr>
          <a:xfrm>
            <a:off x="1814927" y="3472772"/>
            <a:ext cx="2934231" cy="1843064"/>
          </a:xfrm>
          <a:prstGeom prst="rect">
            <a:avLst/>
          </a:prstGeom>
        </p:spPr>
      </p:pic>
      <p:sp>
        <p:nvSpPr>
          <p:cNvPr id="9" name="Content Placeholder 8">
            <a:extLst>
              <a:ext uri="{FF2B5EF4-FFF2-40B4-BE49-F238E27FC236}">
                <a16:creationId xmlns:a16="http://schemas.microsoft.com/office/drawing/2014/main" id="{D1229ABA-79A3-594A-947D-0CCFE79D1051}"/>
              </a:ext>
            </a:extLst>
          </p:cNvPr>
          <p:cNvSpPr>
            <a:spLocks noGrp="1"/>
          </p:cNvSpPr>
          <p:nvPr>
            <p:ph sz="half" idx="2"/>
          </p:nvPr>
        </p:nvSpPr>
        <p:spPr>
          <a:xfrm>
            <a:off x="6204856" y="1727159"/>
            <a:ext cx="5388429" cy="4477806"/>
          </a:xfrm>
          <a:ln>
            <a:solidFill>
              <a:schemeClr val="accent5"/>
            </a:solidFill>
          </a:ln>
        </p:spPr>
        <p:txBody>
          <a:bodyPr/>
          <a:lstStyle/>
          <a:p>
            <a:pPr marL="0" indent="0">
              <a:buNone/>
            </a:pPr>
            <a:r>
              <a:rPr lang="en-US" b="1">
                <a:latin typeface="Tahoma"/>
                <a:ea typeface="Tahoma"/>
                <a:cs typeface="Tahoma"/>
              </a:rPr>
              <a:t>Qualitative data </a:t>
            </a:r>
            <a:r>
              <a:rPr lang="en-US">
                <a:latin typeface="Tahoma"/>
                <a:ea typeface="Tahoma"/>
                <a:cs typeface="Tahoma"/>
              </a:rPr>
              <a:t>describe qualities or characteristics. This type of data tends to answer questions about the </a:t>
            </a:r>
            <a:r>
              <a:rPr lang="en-US" i="1">
                <a:latin typeface="Tahoma"/>
                <a:ea typeface="Tahoma"/>
                <a:cs typeface="Tahoma"/>
              </a:rPr>
              <a:t>how</a:t>
            </a:r>
            <a:r>
              <a:rPr lang="en-US">
                <a:latin typeface="Tahoma"/>
                <a:ea typeface="Tahoma"/>
                <a:cs typeface="Tahoma"/>
              </a:rPr>
              <a:t> and </a:t>
            </a:r>
            <a:r>
              <a:rPr lang="en-US" i="1">
                <a:latin typeface="Tahoma"/>
                <a:ea typeface="Tahoma"/>
                <a:cs typeface="Tahoma"/>
              </a:rPr>
              <a:t>why</a:t>
            </a:r>
            <a:r>
              <a:rPr lang="en-US">
                <a:latin typeface="Tahoma"/>
                <a:ea typeface="Tahoma"/>
                <a:cs typeface="Tahoma"/>
              </a:rPr>
              <a:t> of a phenomenon.</a:t>
            </a:r>
          </a:p>
        </p:txBody>
      </p:sp>
      <p:pic>
        <p:nvPicPr>
          <p:cNvPr id="5" name="Picture 4" descr="Word cloud describing qualitative data including the words qualitative research, focus group, ethnography, grounded theory, observational, purposive sample, action research, semi-structured interview and many others">
            <a:extLst>
              <a:ext uri="{FF2B5EF4-FFF2-40B4-BE49-F238E27FC236}">
                <a16:creationId xmlns:a16="http://schemas.microsoft.com/office/drawing/2014/main" id="{2DFA9830-AA48-1A3C-3E29-DEF066F1203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219103" y="3336143"/>
            <a:ext cx="3141407" cy="1979693"/>
          </a:xfrm>
          <a:prstGeom prst="rect">
            <a:avLst/>
          </a:prstGeom>
        </p:spPr>
      </p:pic>
      <p:sp>
        <p:nvSpPr>
          <p:cNvPr id="2" name="Slide Number Placeholder 1">
            <a:extLst>
              <a:ext uri="{FF2B5EF4-FFF2-40B4-BE49-F238E27FC236}">
                <a16:creationId xmlns:a16="http://schemas.microsoft.com/office/drawing/2014/main" id="{96DA90F8-3FCB-A645-8CEA-5E7C7B9C474D}"/>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15</a:t>
            </a:fld>
            <a:endParaRPr lang="en-US"/>
          </a:p>
        </p:txBody>
      </p:sp>
    </p:spTree>
    <p:extLst>
      <p:ext uri="{BB962C8B-B14F-4D97-AF65-F5344CB8AC3E}">
        <p14:creationId xmlns:p14="http://schemas.microsoft.com/office/powerpoint/2010/main" val="130967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E4C71-7220-A14B-A836-149CE5651A1D}"/>
              </a:ext>
            </a:extLst>
          </p:cNvPr>
          <p:cNvSpPr>
            <a:spLocks noGrp="1"/>
          </p:cNvSpPr>
          <p:nvPr>
            <p:ph type="title"/>
          </p:nvPr>
        </p:nvSpPr>
        <p:spPr>
          <a:xfrm>
            <a:off x="1140898" y="345425"/>
            <a:ext cx="9522310" cy="1325563"/>
          </a:xfrm>
        </p:spPr>
        <p:txBody>
          <a:bodyPr/>
          <a:lstStyle/>
          <a:p>
            <a:r>
              <a:rPr lang="en-US" dirty="0"/>
              <a:t>Quantitative Data</a:t>
            </a:r>
          </a:p>
        </p:txBody>
      </p:sp>
      <p:sp>
        <p:nvSpPr>
          <p:cNvPr id="5" name="TextBox 4">
            <a:extLst>
              <a:ext uri="{FF2B5EF4-FFF2-40B4-BE49-F238E27FC236}">
                <a16:creationId xmlns:a16="http://schemas.microsoft.com/office/drawing/2014/main" id="{C2D4540D-7CFC-3FAE-AA71-057EB491D689}"/>
              </a:ext>
            </a:extLst>
          </p:cNvPr>
          <p:cNvSpPr txBox="1"/>
          <p:nvPr/>
        </p:nvSpPr>
        <p:spPr>
          <a:xfrm>
            <a:off x="1453478" y="1690688"/>
            <a:ext cx="7316197" cy="6273449"/>
          </a:xfrm>
          <a:prstGeom prst="rect">
            <a:avLst/>
          </a:prstGeom>
          <a:noFill/>
        </p:spPr>
        <p:txBody>
          <a:bodyPr wrap="square">
            <a:spAutoFit/>
          </a:bodyPr>
          <a:lstStyle/>
          <a:p>
            <a:pPr fontAlgn="base">
              <a:lnSpc>
                <a:spcPct val="150000"/>
              </a:lnSpc>
            </a:pPr>
            <a:r>
              <a:rPr lang="en-US" b="0" i="0" dirty="0">
                <a:solidFill>
                  <a:srgbClr val="424446"/>
                </a:solidFill>
              </a:rPr>
              <a:t>Are numerical</a:t>
            </a:r>
          </a:p>
          <a:p>
            <a:pPr fontAlgn="base">
              <a:lnSpc>
                <a:spcPct val="150000"/>
              </a:lnSpc>
            </a:pPr>
            <a:r>
              <a:rPr lang="en-US" dirty="0">
                <a:solidFill>
                  <a:srgbClr val="424446"/>
                </a:solidFill>
              </a:rPr>
              <a:t>Represent </a:t>
            </a:r>
            <a:r>
              <a:rPr lang="en-US" b="0" i="0" dirty="0">
                <a:solidFill>
                  <a:srgbClr val="424446"/>
                </a:solidFill>
                <a:effectLst/>
              </a:rPr>
              <a:t>things you can measure objectively: </a:t>
            </a:r>
          </a:p>
          <a:p>
            <a:pPr marL="742950" lvl="1" indent="-285750" fontAlgn="base">
              <a:buFont typeface="Arial" panose="020B0604020202020204" pitchFamily="34" charset="0"/>
              <a:buChar char="•"/>
            </a:pPr>
            <a:r>
              <a:rPr lang="en-US" dirty="0"/>
              <a:t>numbers of children served</a:t>
            </a:r>
          </a:p>
          <a:p>
            <a:pPr marL="742950" lvl="1" indent="-285750" fontAlgn="base">
              <a:buFont typeface="Arial" panose="020B0604020202020204" pitchFamily="34" charset="0"/>
              <a:buChar char="•"/>
            </a:pPr>
            <a:r>
              <a:rPr lang="en-US" dirty="0"/>
              <a:t>frequency of services delivered </a:t>
            </a:r>
          </a:p>
          <a:p>
            <a:pPr marL="742950" lvl="1" indent="-285750" fontAlgn="base">
              <a:buFont typeface="Arial" panose="020B0604020202020204" pitchFamily="34" charset="0"/>
              <a:buChar char="•"/>
            </a:pPr>
            <a:r>
              <a:rPr lang="en-US" dirty="0"/>
              <a:t>numbers of trainings</a:t>
            </a:r>
          </a:p>
          <a:p>
            <a:pPr lvl="1" fontAlgn="base"/>
            <a:endParaRPr lang="en-US" dirty="0"/>
          </a:p>
          <a:p>
            <a:pPr algn="l" rtl="0" fontAlgn="base">
              <a:lnSpc>
                <a:spcPct val="150000"/>
              </a:lnSpc>
            </a:pPr>
            <a:r>
              <a:rPr lang="en-US" dirty="0">
                <a:solidFill>
                  <a:srgbClr val="000000"/>
                </a:solidFill>
              </a:rPr>
              <a:t>Answer these types of</a:t>
            </a:r>
            <a:r>
              <a:rPr lang="en-US" b="0" i="0" u="none" strike="noStrike" dirty="0">
                <a:solidFill>
                  <a:srgbClr val="000000"/>
                </a:solidFill>
                <a:effectLst/>
              </a:rPr>
              <a:t> questions: </a:t>
            </a:r>
            <a:r>
              <a:rPr lang="en-US" b="0" i="0" dirty="0">
                <a:solidFill>
                  <a:srgbClr val="000000"/>
                </a:solidFill>
                <a:effectLst/>
              </a:rPr>
              <a:t>​</a:t>
            </a:r>
          </a:p>
          <a:p>
            <a:pPr marL="742950" lvl="1" indent="-285750" fontAlgn="base">
              <a:buFont typeface="Arial" panose="020B0604020202020204" pitchFamily="34" charset="0"/>
              <a:buChar char="•"/>
            </a:pPr>
            <a:r>
              <a:rPr lang="en-US" dirty="0"/>
              <a:t>Is there a problem?</a:t>
            </a:r>
          </a:p>
          <a:p>
            <a:pPr marL="742950" lvl="1" indent="-285750" fontAlgn="base">
              <a:buFont typeface="Arial" panose="020B0604020202020204" pitchFamily="34" charset="0"/>
              <a:buChar char="•"/>
            </a:pPr>
            <a:r>
              <a:rPr lang="en-US" dirty="0"/>
              <a:t>How many?”</a:t>
            </a:r>
          </a:p>
          <a:p>
            <a:pPr marL="742950" lvl="1" indent="-285750" fontAlgn="base">
              <a:buFont typeface="Arial" panose="020B0604020202020204" pitchFamily="34" charset="0"/>
              <a:buChar char="•"/>
            </a:pPr>
            <a:r>
              <a:rPr lang="en-US" dirty="0"/>
              <a:t>“How much?”</a:t>
            </a:r>
          </a:p>
          <a:p>
            <a:pPr marL="742950" lvl="1" indent="-285750" fontAlgn="base">
              <a:buFont typeface="Arial" panose="020B0604020202020204" pitchFamily="34" charset="0"/>
              <a:buChar char="•"/>
            </a:pPr>
            <a:r>
              <a:rPr lang="en-US" dirty="0"/>
              <a:t>“How often?” </a:t>
            </a:r>
          </a:p>
          <a:p>
            <a:pPr lvl="1" fontAlgn="base"/>
            <a:endParaRPr lang="en-US" dirty="0"/>
          </a:p>
          <a:p>
            <a:r>
              <a:rPr lang="en-US" dirty="0"/>
              <a:t>Do</a:t>
            </a:r>
            <a:r>
              <a:rPr lang="en-US" i="1" dirty="0"/>
              <a:t> not </a:t>
            </a:r>
            <a:r>
              <a:rPr lang="en-US" dirty="0"/>
              <a:t>answer these types of questions </a:t>
            </a:r>
          </a:p>
          <a:p>
            <a:pPr marL="742950" lvl="1" indent="-285750" fontAlgn="base">
              <a:buFont typeface="Arial" panose="020B0604020202020204" pitchFamily="34" charset="0"/>
              <a:buChar char="•"/>
            </a:pPr>
            <a:r>
              <a:rPr lang="en-US" dirty="0"/>
              <a:t>Why?</a:t>
            </a:r>
          </a:p>
          <a:p>
            <a:pPr marL="742950" lvl="1" indent="-285750" fontAlgn="base">
              <a:buFont typeface="Arial" panose="020B0604020202020204" pitchFamily="34" charset="0"/>
              <a:buChar char="•"/>
            </a:pPr>
            <a:r>
              <a:rPr lang="en-US" dirty="0"/>
              <a:t>How?</a:t>
            </a:r>
          </a:p>
          <a:p>
            <a:pPr algn="l" rtl="0" fontAlgn="base">
              <a:lnSpc>
                <a:spcPct val="150000"/>
              </a:lnSpc>
              <a:buFont typeface="Arial" panose="020B0604020202020204" pitchFamily="34" charset="0"/>
              <a:buChar char="•"/>
            </a:pPr>
            <a:endParaRPr lang="en-US" b="0" i="0" dirty="0">
              <a:solidFill>
                <a:srgbClr val="000000"/>
              </a:solidFill>
              <a:effectLst/>
            </a:endParaRPr>
          </a:p>
          <a:p>
            <a:pPr lvl="1" fontAlgn="base">
              <a:lnSpc>
                <a:spcPct val="150000"/>
              </a:lnSpc>
            </a:pPr>
            <a:endParaRPr lang="en-US" dirty="0">
              <a:solidFill>
                <a:srgbClr val="000000"/>
              </a:solidFill>
            </a:endParaRPr>
          </a:p>
          <a:p>
            <a:pPr lvl="1" fontAlgn="base">
              <a:lnSpc>
                <a:spcPct val="150000"/>
              </a:lnSpc>
              <a:buFont typeface="Arial" panose="020B0604020202020204" pitchFamily="34" charset="0"/>
              <a:buChar char="•"/>
            </a:pPr>
            <a:endParaRPr lang="en-US" b="0" i="0" dirty="0">
              <a:solidFill>
                <a:srgbClr val="000000"/>
              </a:solidFill>
              <a:effectLst/>
            </a:endParaRPr>
          </a:p>
          <a:p>
            <a:pPr lvl="1" fontAlgn="base">
              <a:lnSpc>
                <a:spcPct val="150000"/>
              </a:lnSpc>
            </a:pPr>
            <a:endParaRPr lang="en-US" b="0" i="0" dirty="0">
              <a:solidFill>
                <a:srgbClr val="000000"/>
              </a:solidFill>
              <a:effectLst/>
            </a:endParaRPr>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16</a:t>
            </a:fld>
            <a:endParaRPr lang="en-US"/>
          </a:p>
        </p:txBody>
      </p:sp>
      <p:pic>
        <p:nvPicPr>
          <p:cNvPr id="3" name="Content Placeholder 4" descr="A young boy and his teacher doing a paper craft activity in their preschool classroom.">
            <a:extLst>
              <a:ext uri="{FF2B5EF4-FFF2-40B4-BE49-F238E27FC236}">
                <a16:creationId xmlns:a16="http://schemas.microsoft.com/office/drawing/2014/main" id="{7FC4A182-434E-2D8F-C735-DE4B707A712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307" r="29807"/>
          <a:stretch/>
        </p:blipFill>
        <p:spPr>
          <a:xfrm>
            <a:off x="7242737" y="1114456"/>
            <a:ext cx="4127251" cy="4735337"/>
          </a:xfrm>
          <a:ln w="28575">
            <a:solidFill>
              <a:schemeClr val="accent1">
                <a:lumMod val="75000"/>
              </a:schemeClr>
            </a:solidFill>
          </a:ln>
        </p:spPr>
      </p:pic>
    </p:spTree>
    <p:extLst>
      <p:ext uri="{BB962C8B-B14F-4D97-AF65-F5344CB8AC3E}">
        <p14:creationId xmlns:p14="http://schemas.microsoft.com/office/powerpoint/2010/main" val="394253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E4C71-7220-A14B-A836-149CE5651A1D}"/>
              </a:ext>
            </a:extLst>
          </p:cNvPr>
          <p:cNvSpPr>
            <a:spLocks noGrp="1"/>
          </p:cNvSpPr>
          <p:nvPr>
            <p:ph type="title"/>
          </p:nvPr>
        </p:nvSpPr>
        <p:spPr/>
        <p:txBody>
          <a:bodyPr/>
          <a:lstStyle/>
          <a:p>
            <a:r>
              <a:rPr lang="en-US" dirty="0"/>
              <a:t>Why Use Quantitative Data?</a:t>
            </a:r>
          </a:p>
        </p:txBody>
      </p:sp>
      <p:sp>
        <p:nvSpPr>
          <p:cNvPr id="8" name="Content Placeholder 3">
            <a:extLst>
              <a:ext uri="{FF2B5EF4-FFF2-40B4-BE49-F238E27FC236}">
                <a16:creationId xmlns:a16="http://schemas.microsoft.com/office/drawing/2014/main" id="{683C148E-927F-64D8-C38A-375832AE33D5}"/>
              </a:ext>
            </a:extLst>
          </p:cNvPr>
          <p:cNvSpPr>
            <a:spLocks noGrp="1"/>
          </p:cNvSpPr>
          <p:nvPr>
            <p:ph idx="1"/>
          </p:nvPr>
        </p:nvSpPr>
        <p:spPr>
          <a:xfrm>
            <a:off x="587829" y="1590956"/>
            <a:ext cx="6542020" cy="4477806"/>
          </a:xfrm>
        </p:spPr>
        <p:txBody>
          <a:bodyPr>
            <a:normAutofit/>
          </a:bodyPr>
          <a:lstStyle/>
          <a:p>
            <a:pPr marL="0" indent="0">
              <a:lnSpc>
                <a:spcPct val="107000"/>
              </a:lnSpc>
              <a:spcBef>
                <a:spcPts val="0"/>
              </a:spcBef>
              <a:buNone/>
            </a:pPr>
            <a:endParaRPr lang="en-US" sz="2000" dirty="0">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dirty="0">
                <a:latin typeface="+mj-lt"/>
                <a:ea typeface="Calibri" panose="020F0502020204030204" pitchFamily="34" charset="0"/>
                <a:cs typeface="Times New Roman" panose="02020603050405020304" pitchFamily="18" charset="0"/>
              </a:rPr>
              <a:t>Provides information that is concrete and specific </a:t>
            </a:r>
            <a:endParaRPr lang="en-US" sz="2000" dirty="0">
              <a:effectLst/>
              <a:latin typeface="+mj-lt"/>
              <a:ea typeface="Calibri" panose="020F0502020204030204" pitchFamily="34" charset="0"/>
              <a:cs typeface="Times New Roman" panose="02020603050405020304" pitchFamily="18" charset="0"/>
            </a:endParaRPr>
          </a:p>
          <a:p>
            <a:pPr>
              <a:lnSpc>
                <a:spcPct val="107000"/>
              </a:lnSpc>
              <a:spcBef>
                <a:spcPts val="0"/>
              </a:spcBef>
            </a:pPr>
            <a:endParaRPr lang="en-US" sz="2000" dirty="0">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dirty="0">
                <a:latin typeface="+mj-lt"/>
                <a:ea typeface="Calibri" panose="020F0502020204030204" pitchFamily="34" charset="0"/>
                <a:cs typeface="Times New Roman" panose="02020603050405020304" pitchFamily="18" charset="0"/>
              </a:rPr>
              <a:t>Efficient</a:t>
            </a:r>
          </a:p>
          <a:p>
            <a:pPr lvl="1">
              <a:lnSpc>
                <a:spcPct val="107000"/>
              </a:lnSpc>
              <a:spcBef>
                <a:spcPts val="0"/>
              </a:spcBef>
            </a:pPr>
            <a:r>
              <a:rPr lang="en-US" sz="2000" dirty="0">
                <a:latin typeface="+mj-lt"/>
                <a:ea typeface="Calibri" panose="020F0502020204030204" pitchFamily="34" charset="0"/>
                <a:cs typeface="Times New Roman" panose="02020603050405020304" pitchFamily="18" charset="0"/>
              </a:rPr>
              <a:t>Allows for efficient collection of large amounts of data (e.g., national or statewide surveys)</a:t>
            </a:r>
          </a:p>
          <a:p>
            <a:pPr marL="457200" lvl="1" indent="0">
              <a:lnSpc>
                <a:spcPct val="107000"/>
              </a:lnSpc>
              <a:spcBef>
                <a:spcPts val="0"/>
              </a:spcBef>
              <a:buNone/>
            </a:pPr>
            <a:endParaRPr lang="en-US" sz="2000" dirty="0">
              <a:effectLst/>
              <a:latin typeface="+mj-lt"/>
              <a:ea typeface="Calibri" panose="020F0502020204030204" pitchFamily="34" charset="0"/>
              <a:cs typeface="Times New Roman" panose="02020603050405020304" pitchFamily="18" charset="0"/>
            </a:endParaRPr>
          </a:p>
          <a:p>
            <a:pPr lvl="1">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Can often be analyzed quickly using technology</a:t>
            </a:r>
          </a:p>
          <a:p>
            <a:pPr marL="457200" lvl="1" indent="0">
              <a:lnSpc>
                <a:spcPct val="107000"/>
              </a:lnSpc>
              <a:spcBef>
                <a:spcPts val="0"/>
              </a:spcBef>
              <a:buNone/>
            </a:pPr>
            <a:endParaRPr lang="en-US" sz="2000" dirty="0">
              <a:effectLst/>
              <a:latin typeface="+mj-lt"/>
              <a:ea typeface="Calibri" panose="020F0502020204030204" pitchFamily="34" charset="0"/>
              <a:cs typeface="Times New Roman" panose="02020603050405020304" pitchFamily="18" charset="0"/>
            </a:endParaRPr>
          </a:p>
          <a:p>
            <a:pPr lvl="1">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Allows for summar</a:t>
            </a:r>
            <a:r>
              <a:rPr lang="en-US" sz="2000" dirty="0">
                <a:latin typeface="+mj-lt"/>
                <a:ea typeface="Calibri" panose="020F0502020204030204" pitchFamily="34" charset="0"/>
                <a:cs typeface="Times New Roman" panose="02020603050405020304" pitchFamily="18" charset="0"/>
              </a:rPr>
              <a:t>izing </a:t>
            </a:r>
            <a:r>
              <a:rPr lang="en-US" sz="2000" dirty="0">
                <a:effectLst/>
                <a:latin typeface="+mj-lt"/>
                <a:ea typeface="Calibri" panose="020F0502020204030204" pitchFamily="34" charset="0"/>
                <a:cs typeface="Times New Roman" panose="02020603050405020304" pitchFamily="18" charset="0"/>
              </a:rPr>
              <a:t>a lot of information concisely</a:t>
            </a:r>
          </a:p>
          <a:p>
            <a:pPr marL="0" indent="0">
              <a:lnSpc>
                <a:spcPct val="107000"/>
              </a:lnSpc>
              <a:spcBef>
                <a:spcPts val="0"/>
              </a:spcBef>
              <a:buNone/>
            </a:pPr>
            <a:endParaRPr lang="en-US" sz="2000" dirty="0">
              <a:latin typeface="+mj-lt"/>
              <a:ea typeface="Calibri" panose="020F0502020204030204" pitchFamily="34" charset="0"/>
              <a:cs typeface="Times New Roman" panose="02020603050405020304" pitchFamily="18" charset="0"/>
            </a:endParaRPr>
          </a:p>
          <a:p>
            <a:pPr>
              <a:lnSpc>
                <a:spcPct val="107000"/>
              </a:lnSpc>
              <a:spcBef>
                <a:spcPts val="0"/>
              </a:spcBef>
            </a:pPr>
            <a:r>
              <a:rPr lang="en-US" sz="2000" dirty="0">
                <a:effectLst/>
                <a:latin typeface="+mj-lt"/>
                <a:ea typeface="Calibri" panose="020F0502020204030204" pitchFamily="34" charset="0"/>
                <a:cs typeface="Times New Roman" panose="02020603050405020304" pitchFamily="18" charset="0"/>
              </a:rPr>
              <a:t>Often required for accountability, reporting back to funders</a:t>
            </a:r>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17</a:t>
            </a:fld>
            <a:endParaRPr lang="en-US"/>
          </a:p>
        </p:txBody>
      </p:sp>
      <p:pic>
        <p:nvPicPr>
          <p:cNvPr id="5" name="Picture 4" descr="A group of preschool children sitting at a table drawing with markers and paper.">
            <a:extLst>
              <a:ext uri="{FF2B5EF4-FFF2-40B4-BE49-F238E27FC236}">
                <a16:creationId xmlns:a16="http://schemas.microsoft.com/office/drawing/2014/main" id="{E859ECEA-3501-E513-4E4E-398D3A677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277" y="3348596"/>
            <a:ext cx="3944365" cy="2619616"/>
          </a:xfrm>
          <a:prstGeom prst="rect">
            <a:avLst/>
          </a:prstGeom>
          <a:solidFill>
            <a:schemeClr val="accent2">
              <a:lumMod val="75000"/>
            </a:schemeClr>
          </a:solidFill>
          <a:ln w="12700">
            <a:solidFill>
              <a:srgbClr val="ED3532"/>
            </a:solidFill>
          </a:ln>
        </p:spPr>
      </p:pic>
    </p:spTree>
    <p:extLst>
      <p:ext uri="{BB962C8B-B14F-4D97-AF65-F5344CB8AC3E}">
        <p14:creationId xmlns:p14="http://schemas.microsoft.com/office/powerpoint/2010/main" val="2452678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E4C71-7220-A14B-A836-149CE5651A1D}"/>
              </a:ext>
            </a:extLst>
          </p:cNvPr>
          <p:cNvSpPr>
            <a:spLocks noGrp="1"/>
          </p:cNvSpPr>
          <p:nvPr>
            <p:ph type="title"/>
          </p:nvPr>
        </p:nvSpPr>
        <p:spPr/>
        <p:txBody>
          <a:bodyPr/>
          <a:lstStyle/>
          <a:p>
            <a:r>
              <a:rPr lang="en-US" dirty="0"/>
              <a:t>Sources of Quantitative Data</a:t>
            </a:r>
          </a:p>
        </p:txBody>
      </p:sp>
      <p:sp>
        <p:nvSpPr>
          <p:cNvPr id="8" name="Content Placeholder 3" descr="A group of icons representing close-ended survey items, demographic information, counts, administrative information, and financial information">
            <a:extLst>
              <a:ext uri="{FF2B5EF4-FFF2-40B4-BE49-F238E27FC236}">
                <a16:creationId xmlns:a16="http://schemas.microsoft.com/office/drawing/2014/main" id="{683C148E-927F-64D8-C38A-375832AE33D5}"/>
              </a:ext>
            </a:extLst>
          </p:cNvPr>
          <p:cNvSpPr>
            <a:spLocks noGrp="1"/>
          </p:cNvSpPr>
          <p:nvPr>
            <p:ph idx="1"/>
          </p:nvPr>
        </p:nvSpPr>
        <p:spPr>
          <a:xfrm>
            <a:off x="806450" y="1141413"/>
            <a:ext cx="10631488" cy="4716462"/>
          </a:xfrm>
        </p:spPr>
        <p:txBody>
          <a:bodyPr>
            <a:normAutofit/>
          </a:bodyPr>
          <a:lstStyle/>
          <a:p>
            <a:pPr marL="0" marR="0" lvl="0" indent="0">
              <a:lnSpc>
                <a:spcPct val="107000"/>
              </a:lnSpc>
              <a:spcBef>
                <a:spcPts val="0"/>
              </a:spcBef>
              <a:spcAft>
                <a:spcPts val="0"/>
              </a:spcAft>
              <a:buNone/>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a:p>
            <a:pPr marL="0" indent="0">
              <a:buNone/>
            </a:pPr>
            <a:endParaRPr lang="en-US"/>
          </a:p>
        </p:txBody>
      </p:sp>
      <p:sp>
        <p:nvSpPr>
          <p:cNvPr id="13" name="Rectangle 12" descr="Check List">
            <a:extLst>
              <a:ext uri="{FF2B5EF4-FFF2-40B4-BE49-F238E27FC236}">
                <a16:creationId xmlns:a16="http://schemas.microsoft.com/office/drawing/2014/main" id="{321258A8-6C01-F984-C24B-24F763D8B835}"/>
              </a:ext>
            </a:extLst>
          </p:cNvPr>
          <p:cNvSpPr/>
          <p:nvPr/>
        </p:nvSpPr>
        <p:spPr>
          <a:xfrm>
            <a:off x="968331" y="1810901"/>
            <a:ext cx="1859386" cy="19083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4" name="Freeform 13">
            <a:extLst>
              <a:ext uri="{FF2B5EF4-FFF2-40B4-BE49-F238E27FC236}">
                <a16:creationId xmlns:a16="http://schemas.microsoft.com/office/drawing/2014/main" id="{E6C8947A-5DE4-2F5C-4A43-46F6F833D4C6}"/>
              </a:ext>
            </a:extLst>
          </p:cNvPr>
          <p:cNvSpPr/>
          <p:nvPr/>
        </p:nvSpPr>
        <p:spPr>
          <a:xfrm>
            <a:off x="897168" y="3906139"/>
            <a:ext cx="1772251" cy="1062175"/>
          </a:xfrm>
          <a:custGeom>
            <a:avLst/>
            <a:gdLst>
              <a:gd name="connsiteX0" fmla="*/ 0 w 1772251"/>
              <a:gd name="connsiteY0" fmla="*/ 0 h 1792870"/>
              <a:gd name="connsiteX1" fmla="*/ 1772251 w 1772251"/>
              <a:gd name="connsiteY1" fmla="*/ 0 h 1792870"/>
              <a:gd name="connsiteX2" fmla="*/ 1772251 w 1772251"/>
              <a:gd name="connsiteY2" fmla="*/ 1792870 h 1792870"/>
              <a:gd name="connsiteX3" fmla="*/ 0 w 1772251"/>
              <a:gd name="connsiteY3" fmla="*/ 1792870 h 1792870"/>
              <a:gd name="connsiteX4" fmla="*/ 0 w 1772251"/>
              <a:gd name="connsiteY4" fmla="*/ 0 h 179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251" h="1792870">
                <a:moveTo>
                  <a:pt x="0" y="0"/>
                </a:moveTo>
                <a:lnTo>
                  <a:pt x="1772251" y="0"/>
                </a:lnTo>
                <a:lnTo>
                  <a:pt x="1772251" y="1792870"/>
                </a:lnTo>
                <a:lnTo>
                  <a:pt x="0" y="1792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a:t>Close-ended survey items</a:t>
            </a:r>
          </a:p>
        </p:txBody>
      </p:sp>
      <p:sp>
        <p:nvSpPr>
          <p:cNvPr id="10" name="Rectangle 9" descr="Users">
            <a:extLst>
              <a:ext uri="{FF2B5EF4-FFF2-40B4-BE49-F238E27FC236}">
                <a16:creationId xmlns:a16="http://schemas.microsoft.com/office/drawing/2014/main" id="{B261F117-45DD-5442-8FD5-9B5E2E9FF59D}"/>
              </a:ext>
            </a:extLst>
          </p:cNvPr>
          <p:cNvSpPr/>
          <p:nvPr/>
        </p:nvSpPr>
        <p:spPr>
          <a:xfrm>
            <a:off x="3461797" y="2105096"/>
            <a:ext cx="1355850" cy="151349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5A83A73C-9F26-3B12-8233-94FDA2029BF3}"/>
              </a:ext>
            </a:extLst>
          </p:cNvPr>
          <p:cNvSpPr txBox="1"/>
          <p:nvPr/>
        </p:nvSpPr>
        <p:spPr>
          <a:xfrm>
            <a:off x="3043820" y="3883229"/>
            <a:ext cx="2321168" cy="830997"/>
          </a:xfrm>
          <a:prstGeom prst="rect">
            <a:avLst/>
          </a:prstGeom>
          <a:noFill/>
        </p:spPr>
        <p:txBody>
          <a:bodyPr wrap="square">
            <a:spAutoFit/>
          </a:bodyPr>
          <a:lstStyle/>
          <a:p>
            <a:pPr marL="0" lvl="0" indent="0" algn="ctr" defTabSz="1066800">
              <a:lnSpc>
                <a:spcPct val="100000"/>
              </a:lnSpc>
              <a:spcBef>
                <a:spcPct val="0"/>
              </a:spcBef>
              <a:spcAft>
                <a:spcPts val="0"/>
              </a:spcAft>
              <a:buNone/>
              <a:defRPr b="1"/>
            </a:pPr>
            <a:r>
              <a:rPr lang="en-US" sz="2400" kern="1200"/>
              <a:t>Demographic information</a:t>
            </a:r>
          </a:p>
        </p:txBody>
      </p:sp>
      <p:pic>
        <p:nvPicPr>
          <p:cNvPr id="23" name="Graphic 22" descr="Tally with solid fill">
            <a:extLst>
              <a:ext uri="{FF2B5EF4-FFF2-40B4-BE49-F238E27FC236}">
                <a16:creationId xmlns:a16="http://schemas.microsoft.com/office/drawing/2014/main" id="{27F68DB5-3D69-F01B-60CD-741985CDA2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0325" y="1948316"/>
            <a:ext cx="1582528" cy="1582528"/>
          </a:xfrm>
          <a:prstGeom prst="rect">
            <a:avLst/>
          </a:prstGeom>
        </p:spPr>
      </p:pic>
      <p:sp>
        <p:nvSpPr>
          <p:cNvPr id="16" name="TextBox 15">
            <a:extLst>
              <a:ext uri="{FF2B5EF4-FFF2-40B4-BE49-F238E27FC236}">
                <a16:creationId xmlns:a16="http://schemas.microsoft.com/office/drawing/2014/main" id="{F638B4AD-DA76-0DD1-E92E-D8497F9153CF}"/>
              </a:ext>
            </a:extLst>
          </p:cNvPr>
          <p:cNvSpPr txBox="1"/>
          <p:nvPr/>
        </p:nvSpPr>
        <p:spPr>
          <a:xfrm>
            <a:off x="5010774" y="3883229"/>
            <a:ext cx="2321169" cy="830997"/>
          </a:xfrm>
          <a:prstGeom prst="rect">
            <a:avLst/>
          </a:prstGeom>
          <a:noFill/>
        </p:spPr>
        <p:txBody>
          <a:bodyPr wrap="square">
            <a:spAutoFit/>
          </a:bodyPr>
          <a:lstStyle/>
          <a:p>
            <a:pPr marL="0" lvl="0" indent="0" algn="ctr" defTabSz="1066800">
              <a:lnSpc>
                <a:spcPct val="100000"/>
              </a:lnSpc>
              <a:spcBef>
                <a:spcPct val="0"/>
              </a:spcBef>
              <a:spcAft>
                <a:spcPct val="35000"/>
              </a:spcAft>
              <a:buNone/>
              <a:defRPr b="1"/>
            </a:pPr>
            <a:r>
              <a:rPr lang="en-US" sz="2400" kern="1200"/>
              <a:t>Counts of things</a:t>
            </a:r>
          </a:p>
        </p:txBody>
      </p:sp>
      <p:sp>
        <p:nvSpPr>
          <p:cNvPr id="11" name="Rectangle 10" descr="Document">
            <a:extLst>
              <a:ext uri="{FF2B5EF4-FFF2-40B4-BE49-F238E27FC236}">
                <a16:creationId xmlns:a16="http://schemas.microsoft.com/office/drawing/2014/main" id="{21FF5ED0-674F-EF95-1E32-A22289E782AD}"/>
              </a:ext>
            </a:extLst>
          </p:cNvPr>
          <p:cNvSpPr/>
          <p:nvPr/>
        </p:nvSpPr>
        <p:spPr>
          <a:xfrm>
            <a:off x="7523156" y="1810901"/>
            <a:ext cx="1671316" cy="190582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F55EEB7F-B3DF-18A1-8E46-BD6EBFDBCD54}"/>
              </a:ext>
            </a:extLst>
          </p:cNvPr>
          <p:cNvSpPr txBox="1"/>
          <p:nvPr/>
        </p:nvSpPr>
        <p:spPr>
          <a:xfrm>
            <a:off x="7122853" y="3883229"/>
            <a:ext cx="2321169" cy="1107996"/>
          </a:xfrm>
          <a:prstGeom prst="rect">
            <a:avLst/>
          </a:prstGeom>
          <a:noFill/>
        </p:spPr>
        <p:txBody>
          <a:bodyPr wrap="square" rtlCol="0">
            <a:spAutoFit/>
          </a:bodyPr>
          <a:lstStyle/>
          <a:p>
            <a:pPr algn="ctr"/>
            <a:r>
              <a:rPr lang="en-US" sz="2400" b="1"/>
              <a:t>Administrative information</a:t>
            </a:r>
          </a:p>
          <a:p>
            <a:endParaRPr lang="en-US"/>
          </a:p>
        </p:txBody>
      </p:sp>
      <p:pic>
        <p:nvPicPr>
          <p:cNvPr id="21" name="Graphic 20" descr="Money with solid fill">
            <a:extLst>
              <a:ext uri="{FF2B5EF4-FFF2-40B4-BE49-F238E27FC236}">
                <a16:creationId xmlns:a16="http://schemas.microsoft.com/office/drawing/2014/main" id="{54061EF0-55CB-7DA8-9FB0-AF716B7264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28362" y="1948316"/>
            <a:ext cx="1550089" cy="1550089"/>
          </a:xfrm>
          <a:prstGeom prst="rect">
            <a:avLst/>
          </a:prstGeom>
        </p:spPr>
      </p:pic>
      <p:sp>
        <p:nvSpPr>
          <p:cNvPr id="18" name="TextBox 17">
            <a:extLst>
              <a:ext uri="{FF2B5EF4-FFF2-40B4-BE49-F238E27FC236}">
                <a16:creationId xmlns:a16="http://schemas.microsoft.com/office/drawing/2014/main" id="{63232611-F526-8E7E-D54E-2A7F4B8FF15F}"/>
              </a:ext>
            </a:extLst>
          </p:cNvPr>
          <p:cNvSpPr txBox="1"/>
          <p:nvPr/>
        </p:nvSpPr>
        <p:spPr>
          <a:xfrm>
            <a:off x="9397130" y="3883229"/>
            <a:ext cx="2321169" cy="830997"/>
          </a:xfrm>
          <a:prstGeom prst="rect">
            <a:avLst/>
          </a:prstGeom>
          <a:noFill/>
        </p:spPr>
        <p:txBody>
          <a:bodyPr wrap="square">
            <a:spAutoFit/>
          </a:bodyPr>
          <a:lstStyle/>
          <a:p>
            <a:pPr marL="0" lvl="0" indent="0" algn="ctr" defTabSz="889000">
              <a:lnSpc>
                <a:spcPct val="100000"/>
              </a:lnSpc>
              <a:spcBef>
                <a:spcPct val="0"/>
              </a:spcBef>
              <a:spcAft>
                <a:spcPts val="0"/>
              </a:spcAft>
              <a:buNone/>
              <a:defRPr b="1"/>
            </a:pPr>
            <a:r>
              <a:rPr lang="en-US" sz="2400" kern="1200"/>
              <a:t>Financial information</a:t>
            </a:r>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18</a:t>
            </a:fld>
            <a:endParaRPr lang="en-US"/>
          </a:p>
        </p:txBody>
      </p:sp>
    </p:spTree>
    <p:extLst>
      <p:ext uri="{BB962C8B-B14F-4D97-AF65-F5344CB8AC3E}">
        <p14:creationId xmlns:p14="http://schemas.microsoft.com/office/powerpoint/2010/main" val="2429549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E4C71-7220-A14B-A836-149CE5651A1D}"/>
              </a:ext>
            </a:extLst>
          </p:cNvPr>
          <p:cNvSpPr>
            <a:spLocks noGrp="1"/>
          </p:cNvSpPr>
          <p:nvPr>
            <p:ph type="title"/>
          </p:nvPr>
        </p:nvSpPr>
        <p:spPr/>
        <p:txBody>
          <a:bodyPr/>
          <a:lstStyle/>
          <a:p>
            <a:r>
              <a:rPr lang="en-US" dirty="0"/>
              <a:t>Qualitative Data</a:t>
            </a:r>
          </a:p>
        </p:txBody>
      </p:sp>
      <p:sp>
        <p:nvSpPr>
          <p:cNvPr id="10" name="TextBox 9">
            <a:extLst>
              <a:ext uri="{FF2B5EF4-FFF2-40B4-BE49-F238E27FC236}">
                <a16:creationId xmlns:a16="http://schemas.microsoft.com/office/drawing/2014/main" id="{24E7F69E-8B1E-7587-74FE-44CD9367FF2F}"/>
              </a:ext>
            </a:extLst>
          </p:cNvPr>
          <p:cNvSpPr txBox="1"/>
          <p:nvPr/>
        </p:nvSpPr>
        <p:spPr>
          <a:xfrm>
            <a:off x="935938" y="1690688"/>
            <a:ext cx="4945743" cy="6463308"/>
          </a:xfrm>
          <a:prstGeom prst="rect">
            <a:avLst/>
          </a:prstGeom>
          <a:noFill/>
        </p:spPr>
        <p:txBody>
          <a:bodyPr wrap="square" rtlCol="0">
            <a:spAutoFit/>
          </a:bodyPr>
          <a:lstStyle/>
          <a:p>
            <a:pPr algn="l" rtl="0" fontAlgn="base">
              <a:lnSpc>
                <a:spcPct val="150000"/>
              </a:lnSpc>
            </a:pPr>
            <a:r>
              <a:rPr lang="en-US" b="0" i="0" u="none" strike="noStrike" dirty="0">
                <a:solidFill>
                  <a:srgbClr val="000000"/>
                </a:solidFill>
                <a:effectLst/>
              </a:rPr>
              <a:t>Are not numerical </a:t>
            </a:r>
          </a:p>
          <a:p>
            <a:pPr algn="l" rtl="0" fontAlgn="base"/>
            <a:endParaRPr lang="en-US" b="0" i="0" u="none" strike="noStrike" dirty="0">
              <a:solidFill>
                <a:srgbClr val="000000"/>
              </a:solidFill>
              <a:effectLst/>
            </a:endParaRPr>
          </a:p>
          <a:p>
            <a:pPr algn="l" rtl="0" fontAlgn="base"/>
            <a:r>
              <a:rPr lang="en-US" b="0" i="0" u="none" strike="noStrike" dirty="0">
                <a:solidFill>
                  <a:srgbClr val="000000"/>
                </a:solidFill>
                <a:effectLst/>
              </a:rPr>
              <a:t>Provide Information that cannot be fully understood through numbers.</a:t>
            </a:r>
          </a:p>
          <a:p>
            <a:pPr fontAlgn="base">
              <a:lnSpc>
                <a:spcPct val="150000"/>
              </a:lnSpc>
            </a:pPr>
            <a:endParaRPr lang="en-US" b="0" i="0" u="none" strike="noStrike" dirty="0">
              <a:solidFill>
                <a:srgbClr val="000000"/>
              </a:solidFill>
              <a:effectLst/>
            </a:endParaRPr>
          </a:p>
          <a:p>
            <a:pPr fontAlgn="base"/>
            <a:r>
              <a:rPr lang="en-US" b="0" i="0" u="none" strike="noStrike" dirty="0">
                <a:solidFill>
                  <a:srgbClr val="000000"/>
                </a:solidFill>
                <a:effectLst/>
              </a:rPr>
              <a:t>Can </a:t>
            </a:r>
            <a:r>
              <a:rPr lang="en-US" dirty="0">
                <a:solidFill>
                  <a:srgbClr val="000000"/>
                </a:solidFill>
              </a:rPr>
              <a:t>elevate the voices of stakeholders not well represented in quantitative data.</a:t>
            </a:r>
          </a:p>
          <a:p>
            <a:pPr fontAlgn="base"/>
            <a:endParaRPr lang="en-US" dirty="0">
              <a:solidFill>
                <a:srgbClr val="000000"/>
              </a:solidFill>
            </a:endParaRPr>
          </a:p>
          <a:p>
            <a:pPr fontAlgn="base"/>
            <a:r>
              <a:rPr lang="en-US" dirty="0">
                <a:solidFill>
                  <a:srgbClr val="000000"/>
                </a:solidFill>
              </a:rPr>
              <a:t>Can be time-consuming to collect and analyze</a:t>
            </a:r>
          </a:p>
          <a:p>
            <a:pPr fontAlgn="base">
              <a:lnSpc>
                <a:spcPct val="150000"/>
              </a:lnSpc>
            </a:pPr>
            <a:r>
              <a:rPr lang="en-US" dirty="0">
                <a:solidFill>
                  <a:srgbClr val="000000"/>
                </a:solidFill>
              </a:rPr>
              <a:t>Answer </a:t>
            </a:r>
            <a:r>
              <a:rPr lang="en-US" i="1" dirty="0">
                <a:solidFill>
                  <a:srgbClr val="000000"/>
                </a:solidFill>
              </a:rPr>
              <a:t>why</a:t>
            </a:r>
            <a:r>
              <a:rPr lang="en-US" dirty="0">
                <a:solidFill>
                  <a:srgbClr val="000000"/>
                </a:solidFill>
              </a:rPr>
              <a:t> and </a:t>
            </a:r>
            <a:r>
              <a:rPr lang="en-US" i="1" dirty="0">
                <a:solidFill>
                  <a:srgbClr val="000000"/>
                </a:solidFill>
              </a:rPr>
              <a:t>how</a:t>
            </a:r>
            <a:r>
              <a:rPr lang="en-US" dirty="0">
                <a:solidFill>
                  <a:srgbClr val="000000"/>
                </a:solidFill>
              </a:rPr>
              <a:t> questions:</a:t>
            </a:r>
          </a:p>
          <a:p>
            <a:pPr marL="742950" lvl="1" indent="-285750" fontAlgn="base">
              <a:lnSpc>
                <a:spcPct val="150000"/>
              </a:lnSpc>
              <a:buFont typeface="Arial" panose="020B0604020202020204" pitchFamily="34" charset="0"/>
              <a:buChar char="•"/>
            </a:pPr>
            <a:r>
              <a:rPr lang="en-US" dirty="0">
                <a:solidFill>
                  <a:srgbClr val="000000"/>
                </a:solidFill>
              </a:rPr>
              <a:t>Why is there a problem?</a:t>
            </a:r>
          </a:p>
          <a:p>
            <a:pPr fontAlgn="base">
              <a:lnSpc>
                <a:spcPct val="150000"/>
              </a:lnSpc>
            </a:pPr>
            <a:endParaRPr lang="en-US" sz="800" dirty="0">
              <a:solidFill>
                <a:srgbClr val="000000"/>
              </a:solidFill>
            </a:endParaRPr>
          </a:p>
          <a:p>
            <a:pPr fontAlgn="base">
              <a:lnSpc>
                <a:spcPct val="150000"/>
              </a:lnSpc>
            </a:pPr>
            <a:r>
              <a:rPr lang="en-US" dirty="0">
                <a:solidFill>
                  <a:srgbClr val="000000"/>
                </a:solidFill>
              </a:rPr>
              <a:t>Do not answer these types of questions:</a:t>
            </a:r>
          </a:p>
          <a:p>
            <a:pPr marL="742950" lvl="1" indent="-285750" fontAlgn="base">
              <a:buFont typeface="Arial" panose="020B0604020202020204" pitchFamily="34" charset="0"/>
              <a:buChar char="•"/>
            </a:pPr>
            <a:r>
              <a:rPr lang="en-US" dirty="0"/>
              <a:t>How many?</a:t>
            </a:r>
          </a:p>
          <a:p>
            <a:pPr marL="742950" lvl="1" indent="-285750" fontAlgn="base">
              <a:buFont typeface="Arial" panose="020B0604020202020204" pitchFamily="34" charset="0"/>
              <a:buChar char="•"/>
            </a:pPr>
            <a:r>
              <a:rPr lang="en-US" dirty="0"/>
              <a:t>How much?</a:t>
            </a:r>
          </a:p>
          <a:p>
            <a:pPr marL="742950" lvl="1" indent="-285750" fontAlgn="base">
              <a:buFont typeface="Arial" panose="020B0604020202020204" pitchFamily="34" charset="0"/>
              <a:buChar char="•"/>
            </a:pPr>
            <a:r>
              <a:rPr lang="en-US" dirty="0"/>
              <a:t>How often? </a:t>
            </a:r>
          </a:p>
          <a:p>
            <a:pPr fontAlgn="base">
              <a:lnSpc>
                <a:spcPct val="150000"/>
              </a:lnSpc>
            </a:pPr>
            <a:endParaRPr lang="en-US" dirty="0">
              <a:solidFill>
                <a:srgbClr val="000000"/>
              </a:solidFill>
            </a:endParaRPr>
          </a:p>
          <a:p>
            <a:pPr fontAlgn="base">
              <a:lnSpc>
                <a:spcPct val="150000"/>
              </a:lnSpc>
            </a:pPr>
            <a:endParaRPr lang="en-US" b="0" i="0" dirty="0">
              <a:solidFill>
                <a:srgbClr val="000000"/>
              </a:solidFill>
              <a:effectLst/>
            </a:endParaRPr>
          </a:p>
          <a:p>
            <a:endParaRPr lang="en-US" dirty="0"/>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19</a:t>
            </a:fld>
            <a:endParaRPr lang="en-US"/>
          </a:p>
        </p:txBody>
      </p:sp>
      <p:pic>
        <p:nvPicPr>
          <p:cNvPr id="3" name="Content Placeholder 4" descr="A young girl looking at a book in her preschool classroom.">
            <a:extLst>
              <a:ext uri="{FF2B5EF4-FFF2-40B4-BE49-F238E27FC236}">
                <a16:creationId xmlns:a16="http://schemas.microsoft.com/office/drawing/2014/main" id="{F163912D-70A0-3CFA-9233-E5EE5E969F0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780" t="12236" r="12387" b="36158"/>
          <a:stretch/>
        </p:blipFill>
        <p:spPr>
          <a:xfrm>
            <a:off x="7398118" y="1149306"/>
            <a:ext cx="3857944" cy="4559387"/>
          </a:xfrm>
          <a:ln w="28575">
            <a:solidFill>
              <a:schemeClr val="accent2">
                <a:lumMod val="75000"/>
              </a:schemeClr>
            </a:solidFill>
          </a:ln>
        </p:spPr>
      </p:pic>
    </p:spTree>
    <p:extLst>
      <p:ext uri="{BB962C8B-B14F-4D97-AF65-F5344CB8AC3E}">
        <p14:creationId xmlns:p14="http://schemas.microsoft.com/office/powerpoint/2010/main" val="210215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An Intentional Container*</a:t>
            </a:r>
          </a:p>
        </p:txBody>
      </p:sp>
      <p:sp>
        <p:nvSpPr>
          <p:cNvPr id="3" name="Content Placeholder 2"/>
          <p:cNvSpPr>
            <a:spLocks noGrp="1"/>
          </p:cNvSpPr>
          <p:nvPr>
            <p:ph idx="1"/>
          </p:nvPr>
        </p:nvSpPr>
        <p:spPr>
          <a:xfrm>
            <a:off x="404958" y="1303985"/>
            <a:ext cx="11106590" cy="4994559"/>
          </a:xfrm>
        </p:spPr>
        <p:txBody>
          <a:bodyPr>
            <a:normAutofit/>
          </a:bodyPr>
          <a:lstStyle/>
          <a:p>
            <a:pPr marL="0" indent="0" algn="ctr">
              <a:buNone/>
            </a:pPr>
            <a:endParaRPr lang="en-US" sz="3200" dirty="0">
              <a:solidFill>
                <a:schemeClr val="tx2">
                  <a:lumMod val="90000"/>
                  <a:lumOff val="10000"/>
                </a:schemeClr>
              </a:solidFill>
              <a:latin typeface="+mn-lt"/>
            </a:endParaRPr>
          </a:p>
          <a:p>
            <a:pPr marL="0" indent="0" algn="ctr">
              <a:buNone/>
            </a:pPr>
            <a:r>
              <a:rPr lang="en-US" sz="3200" dirty="0">
                <a:solidFill>
                  <a:schemeClr val="tx2">
                    <a:lumMod val="90000"/>
                    <a:lumOff val="10000"/>
                  </a:schemeClr>
                </a:solidFill>
                <a:latin typeface="+mn-lt"/>
              </a:rPr>
              <a:t>Express Your </a:t>
            </a:r>
            <a:r>
              <a:rPr lang="en-US" sz="3200" b="1" dirty="0">
                <a:solidFill>
                  <a:srgbClr val="00B050"/>
                </a:solidFill>
                <a:latin typeface="+mn-lt"/>
              </a:rPr>
              <a:t>Truth</a:t>
            </a:r>
          </a:p>
          <a:p>
            <a:pPr marL="0" indent="0" algn="ctr">
              <a:buNone/>
            </a:pPr>
            <a:r>
              <a:rPr lang="en-US" sz="3200" dirty="0">
                <a:solidFill>
                  <a:schemeClr val="tx2">
                    <a:lumMod val="90000"/>
                    <a:lumOff val="10000"/>
                  </a:schemeClr>
                </a:solidFill>
                <a:latin typeface="+mn-lt"/>
              </a:rPr>
              <a:t>Acknowledge </a:t>
            </a:r>
            <a:r>
              <a:rPr lang="en-US" sz="3200" b="1" dirty="0">
                <a:solidFill>
                  <a:srgbClr val="00B050"/>
                </a:solidFill>
                <a:latin typeface="+mn-lt"/>
              </a:rPr>
              <a:t>Paradox</a:t>
            </a:r>
          </a:p>
          <a:p>
            <a:pPr marL="0" indent="0" algn="ctr">
              <a:buNone/>
            </a:pPr>
            <a:r>
              <a:rPr lang="en-US" sz="3200" dirty="0">
                <a:solidFill>
                  <a:schemeClr val="tx2">
                    <a:lumMod val="90000"/>
                    <a:lumOff val="10000"/>
                  </a:schemeClr>
                </a:solidFill>
                <a:latin typeface="+mn-lt"/>
              </a:rPr>
              <a:t>Focus on </a:t>
            </a:r>
            <a:r>
              <a:rPr lang="en-US" sz="3200" b="1" dirty="0">
                <a:solidFill>
                  <a:srgbClr val="00B050"/>
                </a:solidFill>
                <a:latin typeface="+mn-lt"/>
              </a:rPr>
              <a:t>Learning</a:t>
            </a:r>
            <a:r>
              <a:rPr lang="en-US" sz="3200" b="1" dirty="0">
                <a:solidFill>
                  <a:srgbClr val="B20738"/>
                </a:solidFill>
                <a:latin typeface="+mn-lt"/>
              </a:rPr>
              <a:t> </a:t>
            </a:r>
            <a:r>
              <a:rPr lang="en-US" sz="3200" dirty="0">
                <a:solidFill>
                  <a:schemeClr val="tx2">
                    <a:lumMod val="90000"/>
                    <a:lumOff val="10000"/>
                  </a:schemeClr>
                </a:solidFill>
                <a:latin typeface="+mn-lt"/>
              </a:rPr>
              <a:t>and</a:t>
            </a:r>
            <a:r>
              <a:rPr lang="en-US" sz="3200" b="1" dirty="0">
                <a:latin typeface="+mn-lt"/>
              </a:rPr>
              <a:t> </a:t>
            </a:r>
            <a:r>
              <a:rPr lang="en-US" sz="3200" b="1" dirty="0">
                <a:solidFill>
                  <a:srgbClr val="00B050"/>
                </a:solidFill>
                <a:latin typeface="+mn-lt"/>
              </a:rPr>
              <a:t>Responsibility</a:t>
            </a:r>
            <a:r>
              <a:rPr lang="en-US" sz="3200" dirty="0">
                <a:solidFill>
                  <a:schemeClr val="tx2">
                    <a:lumMod val="90000"/>
                    <a:lumOff val="10000"/>
                  </a:schemeClr>
                </a:solidFill>
                <a:latin typeface="+mn-lt"/>
              </a:rPr>
              <a:t>, not perfection</a:t>
            </a:r>
            <a:endParaRPr lang="en-US" sz="3200" b="1" dirty="0">
              <a:solidFill>
                <a:schemeClr val="tx2">
                  <a:lumMod val="90000"/>
                  <a:lumOff val="10000"/>
                </a:schemeClr>
              </a:solidFill>
              <a:latin typeface="+mn-lt"/>
            </a:endParaRPr>
          </a:p>
          <a:p>
            <a:pPr marL="0" indent="0" algn="ctr">
              <a:buNone/>
            </a:pPr>
            <a:r>
              <a:rPr lang="en-US" sz="3200" dirty="0">
                <a:solidFill>
                  <a:schemeClr val="tx2">
                    <a:lumMod val="90000"/>
                    <a:lumOff val="10000"/>
                  </a:schemeClr>
                </a:solidFill>
                <a:latin typeface="+mn-lt"/>
              </a:rPr>
              <a:t>Lean into </a:t>
            </a:r>
            <a:r>
              <a:rPr lang="en-US" sz="3200" b="1" dirty="0">
                <a:solidFill>
                  <a:srgbClr val="00B050"/>
                </a:solidFill>
                <a:latin typeface="+mn-lt"/>
              </a:rPr>
              <a:t>Discomfort</a:t>
            </a:r>
            <a:r>
              <a:rPr lang="en-US" sz="3200" b="1" dirty="0">
                <a:latin typeface="+mn-lt"/>
              </a:rPr>
              <a:t> </a:t>
            </a:r>
            <a:r>
              <a:rPr lang="en-US" sz="3200" dirty="0">
                <a:solidFill>
                  <a:schemeClr val="tx2">
                    <a:lumMod val="90000"/>
                    <a:lumOff val="10000"/>
                  </a:schemeClr>
                </a:solidFill>
                <a:latin typeface="+mn-lt"/>
              </a:rPr>
              <a:t>and Lean into </a:t>
            </a:r>
            <a:r>
              <a:rPr lang="en-US" sz="3200" b="1" dirty="0">
                <a:solidFill>
                  <a:srgbClr val="00B050"/>
                </a:solidFill>
                <a:latin typeface="+mn-lt"/>
              </a:rPr>
              <a:t>Each</a:t>
            </a:r>
            <a:r>
              <a:rPr lang="en-US" sz="3200" b="1" dirty="0">
                <a:solidFill>
                  <a:srgbClr val="B20738"/>
                </a:solidFill>
                <a:latin typeface="+mn-lt"/>
              </a:rPr>
              <a:t> </a:t>
            </a:r>
            <a:r>
              <a:rPr lang="en-US" sz="3200" b="1" dirty="0">
                <a:solidFill>
                  <a:srgbClr val="00B050"/>
                </a:solidFill>
                <a:latin typeface="+mn-lt"/>
              </a:rPr>
              <a:t>Other</a:t>
            </a:r>
          </a:p>
          <a:p>
            <a:pPr marL="0" indent="0" algn="ctr">
              <a:buNone/>
            </a:pPr>
            <a:r>
              <a:rPr lang="en-US" sz="3200" dirty="0">
                <a:solidFill>
                  <a:schemeClr val="tx2">
                    <a:lumMod val="90000"/>
                    <a:lumOff val="10000"/>
                  </a:schemeClr>
                </a:solidFill>
                <a:effectLst>
                  <a:outerShdw blurRad="38100" dist="38100" dir="2700000" algn="tl">
                    <a:srgbClr val="000000">
                      <a:alpha val="43137"/>
                    </a:srgbClr>
                  </a:outerShdw>
                </a:effectLst>
                <a:latin typeface="+mn-lt"/>
              </a:rPr>
              <a:t>Commit to </a:t>
            </a:r>
            <a:r>
              <a:rPr lang="en-US" sz="3200" b="1" dirty="0">
                <a:solidFill>
                  <a:srgbClr val="00B050"/>
                </a:solidFill>
                <a:effectLst>
                  <a:outerShdw blurRad="38100" dist="38100" dir="2700000" algn="tl">
                    <a:srgbClr val="000000">
                      <a:alpha val="43137"/>
                    </a:srgbClr>
                  </a:outerShdw>
                </a:effectLst>
                <a:latin typeface="+mn-lt"/>
              </a:rPr>
              <a:t>Non-Closure</a:t>
            </a:r>
            <a:endParaRPr lang="en-US" sz="3200" b="1" dirty="0">
              <a:effectLst>
                <a:outerShdw blurRad="38100" dist="38100" dir="2700000" algn="tl">
                  <a:srgbClr val="000000">
                    <a:alpha val="43137"/>
                  </a:srgbClr>
                </a:outerShdw>
              </a:effectLst>
              <a:latin typeface="+mn-lt"/>
            </a:endParaRPr>
          </a:p>
          <a:p>
            <a:pPr marL="0" indent="0" algn="r">
              <a:buNone/>
            </a:pPr>
            <a:endParaRPr lang="en-US" i="1" dirty="0">
              <a:latin typeface="Calibri Light" panose="020F0302020204030204" pitchFamily="34" charset="0"/>
              <a:cs typeface="Calibri Light" panose="020F0302020204030204" pitchFamily="34" charset="0"/>
            </a:endParaRPr>
          </a:p>
          <a:p>
            <a:pPr marL="0" indent="0" algn="ctr">
              <a:buNone/>
            </a:pPr>
            <a:r>
              <a:rPr lang="en-US" sz="2700" b="1" i="1" dirty="0">
                <a:latin typeface="Calibri Light" panose="020F0302020204030204" pitchFamily="34" charset="0"/>
                <a:cs typeface="Calibri Light" panose="020F0302020204030204" pitchFamily="34" charset="0"/>
              </a:rPr>
              <a:t>“Creating an intentional ‘container’ is not a prelude to equity work, </a:t>
            </a:r>
            <a:br>
              <a:rPr lang="en-US" sz="2700" b="1" i="1" dirty="0">
                <a:latin typeface="Calibri Light" panose="020F0302020204030204" pitchFamily="34" charset="0"/>
                <a:cs typeface="Calibri Light" panose="020F0302020204030204" pitchFamily="34" charset="0"/>
              </a:rPr>
            </a:br>
            <a:r>
              <a:rPr lang="en-US" sz="2700" b="1" i="1" dirty="0">
                <a:latin typeface="Calibri Light" panose="020F0302020204030204" pitchFamily="34" charset="0"/>
                <a:cs typeface="Calibri Light" panose="020F0302020204030204" pitchFamily="34" charset="0"/>
              </a:rPr>
              <a:t>but an essential step in the process.”  </a:t>
            </a:r>
            <a:endParaRPr lang="en-US" sz="2700" b="1" dirty="0">
              <a:latin typeface="Calibri Light" panose="020F0302020204030204" pitchFamily="34" charset="0"/>
              <a:cs typeface="Calibri Light" panose="020F0302020204030204" pitchFamily="34" charset="0"/>
            </a:endParaRPr>
          </a:p>
          <a:p>
            <a:pPr marL="0" indent="0" algn="ctr">
              <a:buNone/>
            </a:pPr>
            <a:endParaRPr lang="en-US" sz="3200" b="1" dirty="0"/>
          </a:p>
          <a:p>
            <a:pPr marL="0" indent="0">
              <a:buNone/>
            </a:pPr>
            <a:endParaRPr lang="en-US" dirty="0"/>
          </a:p>
          <a:p>
            <a:pPr marL="0" indent="0">
              <a:buNone/>
            </a:pPr>
            <a:endParaRPr lang="en-US" dirty="0"/>
          </a:p>
        </p:txBody>
      </p:sp>
      <p:pic>
        <p:nvPicPr>
          <p:cNvPr id="6" name="Picture 5" descr="OpenSource logo"/>
          <p:cNvPicPr>
            <a:picLocks noChangeAspect="1"/>
          </p:cNvPicPr>
          <p:nvPr/>
        </p:nvPicPr>
        <p:blipFill>
          <a:blip r:embed="rId4"/>
          <a:stretch>
            <a:fillRect/>
          </a:stretch>
        </p:blipFill>
        <p:spPr>
          <a:xfrm>
            <a:off x="10360510" y="214726"/>
            <a:ext cx="1601530" cy="486541"/>
          </a:xfrm>
          <a:prstGeom prst="rect">
            <a:avLst/>
          </a:prstGeom>
          <a:solidFill>
            <a:schemeClr val="accent2"/>
          </a:solidFill>
          <a:ln>
            <a:solidFill>
              <a:schemeClr val="bg1"/>
            </a:solidFill>
          </a:ln>
        </p:spPr>
      </p:pic>
      <p:sp>
        <p:nvSpPr>
          <p:cNvPr id="11" name="TextBox 10">
            <a:extLst>
              <a:ext uri="{FF2B5EF4-FFF2-40B4-BE49-F238E27FC236}">
                <a16:creationId xmlns:a16="http://schemas.microsoft.com/office/drawing/2014/main" id="{B1108426-E077-4F9E-B70D-CE7E35FF4CEC}"/>
              </a:ext>
            </a:extLst>
          </p:cNvPr>
          <p:cNvSpPr txBox="1"/>
          <p:nvPr/>
        </p:nvSpPr>
        <p:spPr>
          <a:xfrm>
            <a:off x="1225827" y="6231265"/>
            <a:ext cx="5876014" cy="523220"/>
          </a:xfrm>
          <a:prstGeom prst="rect">
            <a:avLst/>
          </a:prstGeom>
          <a:noFill/>
        </p:spPr>
        <p:txBody>
          <a:bodyPr wrap="square" rtlCol="0">
            <a:spAutoFit/>
          </a:bodyPr>
          <a:lstStyle/>
          <a:p>
            <a:r>
              <a:rPr lang="en-US" sz="1400" i="1" dirty="0">
                <a:latin typeface="Arial" panose="020B0604020202020204" pitchFamily="34" charset="0"/>
              </a:rPr>
              <a:t>This</a:t>
            </a:r>
            <a:r>
              <a:rPr lang="en-US" sz="1400" dirty="0"/>
              <a:t> </a:t>
            </a:r>
            <a:r>
              <a:rPr lang="en-US" sz="1400" b="0" i="1" u="none" strike="noStrike" dirty="0">
                <a:effectLst/>
                <a:latin typeface="Arial" panose="020B0604020202020204" pitchFamily="34" charset="0"/>
              </a:rPr>
              <a:t>work is licensed by </a:t>
            </a:r>
            <a:r>
              <a:rPr lang="en-US" sz="1400" b="0" i="1" u="none" strike="noStrike" dirty="0" err="1">
                <a:effectLst/>
                <a:latin typeface="Arial" panose="020B0604020202020204" pitchFamily="34" charset="0"/>
              </a:rPr>
              <a:t>OpenSource</a:t>
            </a:r>
            <a:r>
              <a:rPr lang="en-US" sz="1400" b="0" i="1" u="none" strike="noStrike" dirty="0">
                <a:effectLst/>
                <a:latin typeface="Arial" panose="020B0604020202020204" pitchFamily="34" charset="0"/>
              </a:rPr>
              <a:t> Leadership Strategies, Inc. under a Creative Commons Attribution-</a:t>
            </a:r>
            <a:r>
              <a:rPr lang="en-US" sz="1400" b="0" i="1" u="none" strike="noStrike" dirty="0" err="1">
                <a:effectLst/>
                <a:latin typeface="Arial" panose="020B0604020202020204" pitchFamily="34" charset="0"/>
              </a:rPr>
              <a:t>NonCommercial</a:t>
            </a:r>
            <a:r>
              <a:rPr lang="en-US" sz="1400" b="0" i="1" u="none" strike="noStrike" dirty="0">
                <a:effectLst/>
                <a:latin typeface="Arial" panose="020B0604020202020204" pitchFamily="34" charset="0"/>
              </a:rPr>
              <a:t>-</a:t>
            </a:r>
            <a:r>
              <a:rPr lang="en-US" sz="1400" b="0" i="1" u="none" strike="noStrike" dirty="0" err="1">
                <a:effectLst/>
                <a:latin typeface="Arial" panose="020B0604020202020204" pitchFamily="34" charset="0"/>
              </a:rPr>
              <a:t>NoDerivatives</a:t>
            </a:r>
            <a:r>
              <a:rPr lang="en-US" sz="1400" b="0" i="1" u="none" strike="noStrike" dirty="0">
                <a:effectLst/>
                <a:latin typeface="Arial" panose="020B0604020202020204" pitchFamily="34" charset="0"/>
              </a:rPr>
              <a:t> 4.0 </a:t>
            </a:r>
            <a:endParaRPr lang="en-US" sz="1400" dirty="0"/>
          </a:p>
        </p:txBody>
      </p:sp>
      <p:sp>
        <p:nvSpPr>
          <p:cNvPr id="5" name="Slide Number Placeholder 4"/>
          <p:cNvSpPr>
            <a:spLocks noGrp="1"/>
          </p:cNvSpPr>
          <p:nvPr>
            <p:ph type="sldNum" sz="quarter" idx="4"/>
          </p:nvPr>
        </p:nvSpPr>
        <p:spPr>
          <a:xfrm>
            <a:off x="10360510" y="6349534"/>
            <a:ext cx="1232776" cy="503578"/>
          </a:xfrm>
          <a:prstGeom prst="rect">
            <a:avLst/>
          </a:prstGeom>
        </p:spPr>
        <p:txBody>
          <a:bodyPr anchor="ctr" anchorCtr="0"/>
          <a:lstStyle>
            <a:defPPr>
              <a:defRPr lang="en-US"/>
            </a:defPPr>
            <a:lvl1pPr marL="0" algn="r" defTabSz="914400" rtl="0" eaLnBrk="1" latinLnBrk="0" hangingPunct="1">
              <a:defRPr sz="2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F8BE51-C3B0-9B4F-9A06-4F809A9A794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5249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90F888-53FA-D24A-B5B9-C3B902FC028B}"/>
              </a:ext>
            </a:extLst>
          </p:cNvPr>
          <p:cNvSpPr>
            <a:spLocks noGrp="1"/>
          </p:cNvSpPr>
          <p:nvPr>
            <p:ph type="title"/>
          </p:nvPr>
        </p:nvSpPr>
        <p:spPr/>
        <p:txBody>
          <a:bodyPr/>
          <a:lstStyle/>
          <a:p>
            <a:r>
              <a:rPr lang="en-US" dirty="0"/>
              <a:t>Why Use Qualitative Data?</a:t>
            </a:r>
          </a:p>
        </p:txBody>
      </p:sp>
      <p:sp>
        <p:nvSpPr>
          <p:cNvPr id="8" name="Content Placeholder 7">
            <a:extLst>
              <a:ext uri="{FF2B5EF4-FFF2-40B4-BE49-F238E27FC236}">
                <a16:creationId xmlns:a16="http://schemas.microsoft.com/office/drawing/2014/main" id="{7794D221-BFBF-9E46-BC8C-8EE592DF87F7}"/>
              </a:ext>
            </a:extLst>
          </p:cNvPr>
          <p:cNvSpPr>
            <a:spLocks noGrp="1"/>
          </p:cNvSpPr>
          <p:nvPr>
            <p:ph sz="half" idx="1"/>
          </p:nvPr>
        </p:nvSpPr>
        <p:spPr/>
        <p:txBody>
          <a:bodyPr>
            <a:normAutofit/>
          </a:bodyPr>
          <a:lstStyle/>
          <a:p>
            <a:pPr>
              <a:spcAft>
                <a:spcPts val="1200"/>
              </a:spcAft>
            </a:pPr>
            <a:r>
              <a:rPr lang="en-US">
                <a:latin typeface="Tahoma"/>
                <a:ea typeface="Tahoma"/>
                <a:cs typeface="Tahoma"/>
              </a:rPr>
              <a:t>Helps to </a:t>
            </a:r>
            <a:r>
              <a:rPr lang="en-US" b="1">
                <a:latin typeface="Tahoma"/>
                <a:ea typeface="Tahoma"/>
                <a:cs typeface="Tahoma"/>
              </a:rPr>
              <a:t>explore</a:t>
            </a:r>
            <a:r>
              <a:rPr lang="en-US">
                <a:latin typeface="Tahoma"/>
                <a:ea typeface="Tahoma"/>
                <a:cs typeface="Tahoma"/>
              </a:rPr>
              <a:t>, </a:t>
            </a:r>
            <a:r>
              <a:rPr lang="en-US" b="1">
                <a:latin typeface="Tahoma"/>
                <a:ea typeface="Tahoma"/>
                <a:cs typeface="Tahoma"/>
              </a:rPr>
              <a:t>understand</a:t>
            </a:r>
            <a:r>
              <a:rPr lang="en-US">
                <a:latin typeface="Tahoma"/>
                <a:ea typeface="Tahoma"/>
                <a:cs typeface="Tahoma"/>
              </a:rPr>
              <a:t>, and </a:t>
            </a:r>
            <a:r>
              <a:rPr lang="en-US" b="1">
                <a:latin typeface="Tahoma"/>
                <a:ea typeface="Tahoma"/>
                <a:cs typeface="Tahoma"/>
              </a:rPr>
              <a:t>explain</a:t>
            </a:r>
            <a:r>
              <a:rPr lang="en-US">
                <a:latin typeface="Tahoma"/>
                <a:ea typeface="Tahoma"/>
                <a:cs typeface="Tahoma"/>
              </a:rPr>
              <a:t> what is happening, especially that which cannot be easily or fully understood through numbers.</a:t>
            </a:r>
            <a:endParaRPr lang="en-US"/>
          </a:p>
          <a:p>
            <a:pPr>
              <a:spcAft>
                <a:spcPts val="1200"/>
              </a:spcAft>
            </a:pPr>
            <a:r>
              <a:rPr lang="en-US" b="1">
                <a:latin typeface="Tahoma"/>
                <a:ea typeface="Tahoma"/>
                <a:cs typeface="Tahoma"/>
              </a:rPr>
              <a:t>Brings numbers to life </a:t>
            </a:r>
            <a:r>
              <a:rPr lang="en-US">
                <a:latin typeface="Tahoma"/>
                <a:ea typeface="Tahoma"/>
                <a:cs typeface="Tahoma"/>
              </a:rPr>
              <a:t>and help stakeholders relate to the findings.</a:t>
            </a:r>
            <a:endParaRPr lang="en-US"/>
          </a:p>
          <a:p>
            <a:pPr>
              <a:spcAft>
                <a:spcPts val="1200"/>
              </a:spcAft>
            </a:pPr>
            <a:r>
              <a:rPr lang="en-US"/>
              <a:t>Including qualitative data is a </a:t>
            </a:r>
            <a:r>
              <a:rPr lang="en-US" b="1"/>
              <a:t>best practice </a:t>
            </a:r>
            <a:r>
              <a:rPr lang="en-US"/>
              <a:t>for collecting, analyzing, and using data with an equity lens.</a:t>
            </a:r>
          </a:p>
        </p:txBody>
      </p:sp>
      <p:sp>
        <p:nvSpPr>
          <p:cNvPr id="2" name="Slide Number Placeholder 1">
            <a:extLst>
              <a:ext uri="{FF2B5EF4-FFF2-40B4-BE49-F238E27FC236}">
                <a16:creationId xmlns:a16="http://schemas.microsoft.com/office/drawing/2014/main" id="{96DA90F8-3FCB-A645-8CEA-5E7C7B9C474D}"/>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20</a:t>
            </a:fld>
            <a:endParaRPr lang="en-US"/>
          </a:p>
        </p:txBody>
      </p:sp>
      <p:pic>
        <p:nvPicPr>
          <p:cNvPr id="6" name="Content Placeholder 5" descr="A young boy with Down's Syndrome playing with toy food in his preschool classroom.">
            <a:extLst>
              <a:ext uri="{FF2B5EF4-FFF2-40B4-BE49-F238E27FC236}">
                <a16:creationId xmlns:a16="http://schemas.microsoft.com/office/drawing/2014/main" id="{20311078-59C3-836F-8559-3C6011EDAA8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2424" t="5562" r="9888" b="8127"/>
          <a:stretch/>
        </p:blipFill>
        <p:spPr>
          <a:xfrm flipH="1">
            <a:off x="7371954" y="2061254"/>
            <a:ext cx="3834089" cy="3809824"/>
          </a:xfrm>
          <a:prstGeom prst="rect">
            <a:avLst/>
          </a:prstGeom>
          <a:ln w="28575">
            <a:solidFill>
              <a:schemeClr val="tx1"/>
            </a:solidFill>
          </a:ln>
        </p:spPr>
      </p:pic>
    </p:spTree>
    <p:extLst>
      <p:ext uri="{BB962C8B-B14F-4D97-AF65-F5344CB8AC3E}">
        <p14:creationId xmlns:p14="http://schemas.microsoft.com/office/powerpoint/2010/main" val="1793989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FE4C71-7220-A14B-A836-149CE5651A1D}"/>
              </a:ext>
            </a:extLst>
          </p:cNvPr>
          <p:cNvSpPr>
            <a:spLocks noGrp="1"/>
          </p:cNvSpPr>
          <p:nvPr>
            <p:ph type="title"/>
          </p:nvPr>
        </p:nvSpPr>
        <p:spPr/>
        <p:txBody>
          <a:bodyPr/>
          <a:lstStyle/>
          <a:p>
            <a:r>
              <a:rPr lang="en-US" dirty="0"/>
              <a:t>Sources of Qualitative Data</a:t>
            </a:r>
          </a:p>
        </p:txBody>
      </p:sp>
      <p:sp>
        <p:nvSpPr>
          <p:cNvPr id="8" name="Content Placeholder 3" descr="A group of icons representing open-ended survey items, interviews, focus groups, document reviews, and other data ">
            <a:extLst>
              <a:ext uri="{FF2B5EF4-FFF2-40B4-BE49-F238E27FC236}">
                <a16:creationId xmlns:a16="http://schemas.microsoft.com/office/drawing/2014/main" id="{683C148E-927F-64D8-C38A-375832AE33D5}"/>
              </a:ext>
            </a:extLst>
          </p:cNvPr>
          <p:cNvSpPr>
            <a:spLocks noGrp="1"/>
          </p:cNvSpPr>
          <p:nvPr>
            <p:ph idx="1"/>
          </p:nvPr>
        </p:nvSpPr>
        <p:spPr>
          <a:xfrm>
            <a:off x="806450" y="1141413"/>
            <a:ext cx="10631488" cy="4716462"/>
          </a:xfrm>
        </p:spPr>
        <p:txBody>
          <a:bodyPr>
            <a:normAutofit/>
          </a:bodyPr>
          <a:lstStyle/>
          <a:p>
            <a:pPr marL="0" marR="0" lvl="0" indent="0">
              <a:lnSpc>
                <a:spcPct val="107000"/>
              </a:lnSpc>
              <a:spcBef>
                <a:spcPts val="0"/>
              </a:spcBef>
              <a:spcAft>
                <a:spcPts val="0"/>
              </a:spcAft>
              <a:buNone/>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a:p>
            <a:pPr marL="0" indent="0">
              <a:buNone/>
            </a:pPr>
            <a:endParaRPr lang="en-US"/>
          </a:p>
        </p:txBody>
      </p:sp>
      <p:sp>
        <p:nvSpPr>
          <p:cNvPr id="13" name="Rectangle 12" descr="Check List">
            <a:extLst>
              <a:ext uri="{FF2B5EF4-FFF2-40B4-BE49-F238E27FC236}">
                <a16:creationId xmlns:a16="http://schemas.microsoft.com/office/drawing/2014/main" id="{321258A8-6C01-F984-C24B-24F763D8B835}"/>
              </a:ext>
            </a:extLst>
          </p:cNvPr>
          <p:cNvSpPr/>
          <p:nvPr/>
        </p:nvSpPr>
        <p:spPr>
          <a:xfrm>
            <a:off x="968331" y="1810901"/>
            <a:ext cx="1859386" cy="19083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4" name="Freeform 13">
            <a:extLst>
              <a:ext uri="{FF2B5EF4-FFF2-40B4-BE49-F238E27FC236}">
                <a16:creationId xmlns:a16="http://schemas.microsoft.com/office/drawing/2014/main" id="{E6C8947A-5DE4-2F5C-4A43-46F6F833D4C6}"/>
              </a:ext>
            </a:extLst>
          </p:cNvPr>
          <p:cNvSpPr/>
          <p:nvPr/>
        </p:nvSpPr>
        <p:spPr>
          <a:xfrm>
            <a:off x="956161" y="3883229"/>
            <a:ext cx="1772251" cy="1062175"/>
          </a:xfrm>
          <a:custGeom>
            <a:avLst/>
            <a:gdLst>
              <a:gd name="connsiteX0" fmla="*/ 0 w 1772251"/>
              <a:gd name="connsiteY0" fmla="*/ 0 h 1792870"/>
              <a:gd name="connsiteX1" fmla="*/ 1772251 w 1772251"/>
              <a:gd name="connsiteY1" fmla="*/ 0 h 1792870"/>
              <a:gd name="connsiteX2" fmla="*/ 1772251 w 1772251"/>
              <a:gd name="connsiteY2" fmla="*/ 1792870 h 1792870"/>
              <a:gd name="connsiteX3" fmla="*/ 0 w 1772251"/>
              <a:gd name="connsiteY3" fmla="*/ 1792870 h 1792870"/>
              <a:gd name="connsiteX4" fmla="*/ 0 w 1772251"/>
              <a:gd name="connsiteY4" fmla="*/ 0 h 179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251" h="1792870">
                <a:moveTo>
                  <a:pt x="0" y="0"/>
                </a:moveTo>
                <a:lnTo>
                  <a:pt x="1772251" y="0"/>
                </a:lnTo>
                <a:lnTo>
                  <a:pt x="1772251" y="1792870"/>
                </a:lnTo>
                <a:lnTo>
                  <a:pt x="0" y="1792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a:t>Open-ended survey items</a:t>
            </a:r>
          </a:p>
        </p:txBody>
      </p:sp>
      <p:sp>
        <p:nvSpPr>
          <p:cNvPr id="9" name="Rectangle 8" descr="Board Room">
            <a:extLst>
              <a:ext uri="{FF2B5EF4-FFF2-40B4-BE49-F238E27FC236}">
                <a16:creationId xmlns:a16="http://schemas.microsoft.com/office/drawing/2014/main" id="{02FD3A49-2AAE-76D9-C229-AB95CE20666D}"/>
              </a:ext>
            </a:extLst>
          </p:cNvPr>
          <p:cNvSpPr/>
          <p:nvPr/>
        </p:nvSpPr>
        <p:spPr>
          <a:xfrm>
            <a:off x="3458533" y="1646886"/>
            <a:ext cx="1389644" cy="223634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5A83A73C-9F26-3B12-8233-94FDA2029BF3}"/>
              </a:ext>
            </a:extLst>
          </p:cNvPr>
          <p:cNvSpPr txBox="1"/>
          <p:nvPr/>
        </p:nvSpPr>
        <p:spPr>
          <a:xfrm>
            <a:off x="3043820" y="3883229"/>
            <a:ext cx="1788390" cy="461665"/>
          </a:xfrm>
          <a:prstGeom prst="rect">
            <a:avLst/>
          </a:prstGeom>
          <a:noFill/>
        </p:spPr>
        <p:txBody>
          <a:bodyPr wrap="square">
            <a:spAutoFit/>
          </a:bodyPr>
          <a:lstStyle/>
          <a:p>
            <a:pPr marL="0" lvl="0" indent="0" algn="ctr" defTabSz="1066800">
              <a:lnSpc>
                <a:spcPct val="100000"/>
              </a:lnSpc>
              <a:spcBef>
                <a:spcPct val="0"/>
              </a:spcBef>
              <a:spcAft>
                <a:spcPts val="0"/>
              </a:spcAft>
              <a:buNone/>
              <a:defRPr b="1"/>
            </a:pPr>
            <a:r>
              <a:rPr lang="en-US" sz="2400" kern="1200"/>
              <a:t>Interviews</a:t>
            </a:r>
          </a:p>
        </p:txBody>
      </p:sp>
      <p:sp>
        <p:nvSpPr>
          <p:cNvPr id="10" name="Rectangle 9" descr="Users">
            <a:extLst>
              <a:ext uri="{FF2B5EF4-FFF2-40B4-BE49-F238E27FC236}">
                <a16:creationId xmlns:a16="http://schemas.microsoft.com/office/drawing/2014/main" id="{B261F117-45DD-5442-8FD5-9B5E2E9FF59D}"/>
              </a:ext>
            </a:extLst>
          </p:cNvPr>
          <p:cNvSpPr/>
          <p:nvPr/>
        </p:nvSpPr>
        <p:spPr>
          <a:xfrm>
            <a:off x="5478993" y="2008312"/>
            <a:ext cx="1355850" cy="151349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F638B4AD-DA76-0DD1-E92E-D8497F9153CF}"/>
              </a:ext>
            </a:extLst>
          </p:cNvPr>
          <p:cNvSpPr txBox="1"/>
          <p:nvPr/>
        </p:nvSpPr>
        <p:spPr>
          <a:xfrm>
            <a:off x="5010774" y="3883229"/>
            <a:ext cx="2321169" cy="461665"/>
          </a:xfrm>
          <a:prstGeom prst="rect">
            <a:avLst/>
          </a:prstGeom>
          <a:noFill/>
        </p:spPr>
        <p:txBody>
          <a:bodyPr wrap="square">
            <a:spAutoFit/>
          </a:bodyPr>
          <a:lstStyle/>
          <a:p>
            <a:pPr marL="0" lvl="0" indent="0" algn="ctr" defTabSz="1066800">
              <a:lnSpc>
                <a:spcPct val="100000"/>
              </a:lnSpc>
              <a:spcBef>
                <a:spcPct val="0"/>
              </a:spcBef>
              <a:spcAft>
                <a:spcPct val="35000"/>
              </a:spcAft>
              <a:buNone/>
              <a:defRPr b="1"/>
            </a:pPr>
            <a:r>
              <a:rPr lang="en-US" sz="2400" kern="1200"/>
              <a:t>Focus groups</a:t>
            </a:r>
          </a:p>
        </p:txBody>
      </p:sp>
      <p:sp>
        <p:nvSpPr>
          <p:cNvPr id="11" name="Rectangle 10" descr="Document">
            <a:extLst>
              <a:ext uri="{FF2B5EF4-FFF2-40B4-BE49-F238E27FC236}">
                <a16:creationId xmlns:a16="http://schemas.microsoft.com/office/drawing/2014/main" id="{21FF5ED0-674F-EF95-1E32-A22289E782AD}"/>
              </a:ext>
            </a:extLst>
          </p:cNvPr>
          <p:cNvSpPr/>
          <p:nvPr/>
        </p:nvSpPr>
        <p:spPr>
          <a:xfrm>
            <a:off x="7465659" y="1812146"/>
            <a:ext cx="1671316" cy="190582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7" name="TextBox 16">
            <a:extLst>
              <a:ext uri="{FF2B5EF4-FFF2-40B4-BE49-F238E27FC236}">
                <a16:creationId xmlns:a16="http://schemas.microsoft.com/office/drawing/2014/main" id="{F55EEB7F-B3DF-18A1-8E46-BD6EBFDBCD54}"/>
              </a:ext>
            </a:extLst>
          </p:cNvPr>
          <p:cNvSpPr txBox="1"/>
          <p:nvPr/>
        </p:nvSpPr>
        <p:spPr>
          <a:xfrm>
            <a:off x="7241761" y="3864592"/>
            <a:ext cx="2119111" cy="1846659"/>
          </a:xfrm>
          <a:prstGeom prst="rect">
            <a:avLst/>
          </a:prstGeom>
          <a:noFill/>
        </p:spPr>
        <p:txBody>
          <a:bodyPr wrap="square" rtlCol="0">
            <a:spAutoFit/>
          </a:bodyPr>
          <a:lstStyle/>
          <a:p>
            <a:pPr algn="ctr"/>
            <a:r>
              <a:rPr lang="en-US" sz="2400" b="1"/>
              <a:t>Document reviews </a:t>
            </a:r>
          </a:p>
          <a:p>
            <a:pPr algn="ctr"/>
            <a:r>
              <a:rPr lang="en-US" sz="2400" b="1"/>
              <a:t>(e.g., policy documents)</a:t>
            </a:r>
          </a:p>
          <a:p>
            <a:endParaRPr lang="en-US"/>
          </a:p>
        </p:txBody>
      </p:sp>
      <p:sp>
        <p:nvSpPr>
          <p:cNvPr id="12" name="Rectangle 11" descr="Camera">
            <a:extLst>
              <a:ext uri="{FF2B5EF4-FFF2-40B4-BE49-F238E27FC236}">
                <a16:creationId xmlns:a16="http://schemas.microsoft.com/office/drawing/2014/main" id="{165AC502-3EBF-2F50-86FB-262CFBAC3890}"/>
              </a:ext>
            </a:extLst>
          </p:cNvPr>
          <p:cNvSpPr/>
          <p:nvPr/>
        </p:nvSpPr>
        <p:spPr>
          <a:xfrm>
            <a:off x="9836210" y="2312517"/>
            <a:ext cx="1393285" cy="1165726"/>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63232611-F526-8E7E-D54E-2A7F4B8FF15F}"/>
              </a:ext>
            </a:extLst>
          </p:cNvPr>
          <p:cNvSpPr txBox="1"/>
          <p:nvPr/>
        </p:nvSpPr>
        <p:spPr>
          <a:xfrm>
            <a:off x="9397130" y="3883229"/>
            <a:ext cx="2321169" cy="1569660"/>
          </a:xfrm>
          <a:prstGeom prst="rect">
            <a:avLst/>
          </a:prstGeom>
          <a:noFill/>
        </p:spPr>
        <p:txBody>
          <a:bodyPr wrap="square">
            <a:spAutoFit/>
          </a:bodyPr>
          <a:lstStyle/>
          <a:p>
            <a:pPr marL="0" lvl="0" indent="0" algn="ctr" defTabSz="889000">
              <a:lnSpc>
                <a:spcPct val="100000"/>
              </a:lnSpc>
              <a:spcBef>
                <a:spcPct val="0"/>
              </a:spcBef>
              <a:spcAft>
                <a:spcPts val="0"/>
              </a:spcAft>
              <a:buNone/>
              <a:defRPr b="1"/>
            </a:pPr>
            <a:r>
              <a:rPr lang="en-US" sz="2400" kern="1200"/>
              <a:t>Other data not collected as part of a systematic inquiry</a:t>
            </a:r>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21</a:t>
            </a:fld>
            <a:endParaRPr lang="en-US"/>
          </a:p>
        </p:txBody>
      </p:sp>
    </p:spTree>
    <p:extLst>
      <p:ext uri="{BB962C8B-B14F-4D97-AF65-F5344CB8AC3E}">
        <p14:creationId xmlns:p14="http://schemas.microsoft.com/office/powerpoint/2010/main" val="99064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B28B-7947-DA8A-5688-9EF3164D17E3}"/>
              </a:ext>
            </a:extLst>
          </p:cNvPr>
          <p:cNvSpPr>
            <a:spLocks noGrp="1"/>
          </p:cNvSpPr>
          <p:nvPr>
            <p:ph type="title"/>
          </p:nvPr>
        </p:nvSpPr>
        <p:spPr/>
        <p:txBody>
          <a:bodyPr/>
          <a:lstStyle/>
          <a:p>
            <a:r>
              <a:rPr lang="en-US" dirty="0"/>
              <a:t>What is the Data Life Cycle?</a:t>
            </a:r>
          </a:p>
        </p:txBody>
      </p:sp>
      <p:sp>
        <p:nvSpPr>
          <p:cNvPr id="3" name="Content Placeholder 2">
            <a:extLst>
              <a:ext uri="{FF2B5EF4-FFF2-40B4-BE49-F238E27FC236}">
                <a16:creationId xmlns:a16="http://schemas.microsoft.com/office/drawing/2014/main" id="{51E79A69-44E7-B4B9-EC28-F2FA005E646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0368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r>
              <a:rPr lang="en-US" dirty="0"/>
              <a:t>Engage in a Cycle of Inquiry</a:t>
            </a:r>
          </a:p>
        </p:txBody>
      </p:sp>
      <p:sp>
        <p:nvSpPr>
          <p:cNvPr id="12" name="TextBox 11">
            <a:extLst>
              <a:ext uri="{FF2B5EF4-FFF2-40B4-BE49-F238E27FC236}">
                <a16:creationId xmlns:a16="http://schemas.microsoft.com/office/drawing/2014/main" id="{51C28BA7-FCCC-2B4E-1DB7-8583EF5527F8}"/>
              </a:ext>
            </a:extLst>
          </p:cNvPr>
          <p:cNvSpPr txBox="1"/>
          <p:nvPr/>
        </p:nvSpPr>
        <p:spPr>
          <a:xfrm>
            <a:off x="695205" y="1888664"/>
            <a:ext cx="4802298" cy="2585323"/>
          </a:xfrm>
          <a:prstGeom prst="rect">
            <a:avLst/>
          </a:prstGeom>
          <a:noFill/>
        </p:spPr>
        <p:txBody>
          <a:bodyPr wrap="square">
            <a:spAutoFit/>
          </a:bodyPr>
          <a:lstStyle/>
          <a:p>
            <a:r>
              <a:rPr lang="en-US" sz="1800" dirty="0"/>
              <a:t>Inquiry is </a:t>
            </a:r>
            <a:r>
              <a:rPr lang="en-US" sz="1800" b="1" dirty="0"/>
              <a:t>a cyclical process </a:t>
            </a:r>
            <a:r>
              <a:rPr lang="en-US" sz="1800" dirty="0"/>
              <a:t>that takes time, and it’s important for data teams and communities to work together throughout. </a:t>
            </a:r>
          </a:p>
          <a:p>
            <a:endParaRPr lang="en-US" sz="1800" dirty="0"/>
          </a:p>
          <a:p>
            <a:r>
              <a:rPr lang="en-US" sz="1800" dirty="0"/>
              <a:t>Applying an </a:t>
            </a:r>
            <a:r>
              <a:rPr lang="en-US" sz="1800" b="1" dirty="0"/>
              <a:t>equity-focused approach to inquiry </a:t>
            </a:r>
            <a:r>
              <a:rPr lang="en-US" sz="1800" dirty="0"/>
              <a:t>prompts data teams to reexamine and assess power dynamics, policies, practices, mental models, and beliefs, that perpetuate systemic barriers and inequalities.</a:t>
            </a:r>
          </a:p>
        </p:txBody>
      </p:sp>
      <p:pic>
        <p:nvPicPr>
          <p:cNvPr id="3" name="Picture 2" descr="Circular diagram showing the parts of equity in the data lifecycle: planning and design for data collection, data collection, data analysis, reporting and interpretation, dissemination, and taking action">
            <a:extLst>
              <a:ext uri="{FF2B5EF4-FFF2-40B4-BE49-F238E27FC236}">
                <a16:creationId xmlns:a16="http://schemas.microsoft.com/office/drawing/2014/main" id="{B242CC50-BF37-4E68-D7D9-28940122BE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3905" y="1690688"/>
            <a:ext cx="4281055" cy="4055629"/>
          </a:xfrm>
          <a:prstGeom prst="rect">
            <a:avLst/>
          </a:prstGeom>
          <a:noFill/>
          <a:ln>
            <a:noFill/>
          </a:ln>
        </p:spPr>
      </p:pic>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23</a:t>
            </a:fld>
            <a:endParaRPr lang="en-US"/>
          </a:p>
        </p:txBody>
      </p:sp>
      <p:sp>
        <p:nvSpPr>
          <p:cNvPr id="5" name="TextBox 4">
            <a:extLst>
              <a:ext uri="{FF2B5EF4-FFF2-40B4-BE49-F238E27FC236}">
                <a16:creationId xmlns:a16="http://schemas.microsoft.com/office/drawing/2014/main" id="{B9D5AAB4-EDA5-01E3-4C51-5824E33C5AAC}"/>
              </a:ext>
            </a:extLst>
          </p:cNvPr>
          <p:cNvSpPr txBox="1"/>
          <p:nvPr/>
        </p:nvSpPr>
        <p:spPr>
          <a:xfrm>
            <a:off x="5888736" y="5720482"/>
            <a:ext cx="6102626" cy="523220"/>
          </a:xfrm>
          <a:prstGeom prst="rect">
            <a:avLst/>
          </a:prstGeom>
          <a:noFill/>
        </p:spPr>
        <p:txBody>
          <a:bodyPr wrap="square">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Draft representation of Embedding Equity in the Data Lifecycle. Will be available from dasycenter.org</a:t>
            </a:r>
          </a:p>
        </p:txBody>
      </p:sp>
    </p:spTree>
    <p:extLst>
      <p:ext uri="{BB962C8B-B14F-4D97-AF65-F5344CB8AC3E}">
        <p14:creationId xmlns:p14="http://schemas.microsoft.com/office/powerpoint/2010/main" val="2773650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r>
              <a:rPr lang="en-US" dirty="0"/>
              <a:t>Ask the Right Questions</a:t>
            </a:r>
          </a:p>
        </p:txBody>
      </p:sp>
      <p:grpSp>
        <p:nvGrpSpPr>
          <p:cNvPr id="5" name="Group 4" descr="Blue Circle with the words Plan and Design">
            <a:extLst>
              <a:ext uri="{FF2B5EF4-FFF2-40B4-BE49-F238E27FC236}">
                <a16:creationId xmlns:a16="http://schemas.microsoft.com/office/drawing/2014/main" id="{25706322-6072-72A9-EDB0-583C427877F0}"/>
              </a:ext>
            </a:extLst>
          </p:cNvPr>
          <p:cNvGrpSpPr/>
          <p:nvPr/>
        </p:nvGrpSpPr>
        <p:grpSpPr>
          <a:xfrm>
            <a:off x="10164333" y="176145"/>
            <a:ext cx="1351583" cy="1351583"/>
            <a:chOff x="4827277" y="601"/>
            <a:chExt cx="1351583" cy="1351583"/>
          </a:xfrm>
        </p:grpSpPr>
        <p:sp>
          <p:nvSpPr>
            <p:cNvPr id="6" name="Oval 5">
              <a:extLst>
                <a:ext uri="{FF2B5EF4-FFF2-40B4-BE49-F238E27FC236}">
                  <a16:creationId xmlns:a16="http://schemas.microsoft.com/office/drawing/2014/main" id="{014BE2A7-BFD0-A914-D4E1-1DC020A405F5}"/>
                </a:ext>
              </a:extLst>
            </p:cNvPr>
            <p:cNvSpPr/>
            <p:nvPr/>
          </p:nvSpPr>
          <p:spPr>
            <a:xfrm>
              <a:off x="4827277" y="601"/>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79CE55F1-C0BE-66E5-063E-9A9B197502A4}"/>
                </a:ext>
              </a:extLst>
            </p:cNvPr>
            <p:cNvSpPr txBox="1"/>
            <p:nvPr/>
          </p:nvSpPr>
          <p:spPr>
            <a:xfrm>
              <a:off x="5025212" y="198536"/>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Plan and Design</a:t>
              </a:r>
            </a:p>
          </p:txBody>
        </p:sp>
      </p:grpSp>
      <p:sp>
        <p:nvSpPr>
          <p:cNvPr id="11" name="Content Placeholder 10">
            <a:extLst>
              <a:ext uri="{FF2B5EF4-FFF2-40B4-BE49-F238E27FC236}">
                <a16:creationId xmlns:a16="http://schemas.microsoft.com/office/drawing/2014/main" id="{3323DD9F-9F1A-E094-19A4-9E30F126889C}"/>
              </a:ext>
            </a:extLst>
          </p:cNvPr>
          <p:cNvSpPr>
            <a:spLocks noGrp="1"/>
          </p:cNvSpPr>
          <p:nvPr>
            <p:ph idx="1"/>
          </p:nvPr>
        </p:nvSpPr>
        <p:spPr>
          <a:xfrm>
            <a:off x="458085" y="1834631"/>
            <a:ext cx="6529312" cy="4477806"/>
          </a:xfrm>
        </p:spPr>
        <p:txBody>
          <a:bodyPr>
            <a:normAutofit lnSpcReduction="10000"/>
          </a:bodyPr>
          <a:lstStyle/>
          <a:p>
            <a:pPr algn="l" rtl="0" fontAlgn="base">
              <a:buFont typeface="Arial" panose="020B0604020202020204" pitchFamily="34" charset="0"/>
              <a:buChar char="•"/>
            </a:pPr>
            <a:r>
              <a:rPr lang="en-US" b="0" i="0" dirty="0">
                <a:solidFill>
                  <a:srgbClr val="000000"/>
                </a:solidFill>
                <a:effectLst/>
                <a:latin typeface="+mn-lt"/>
              </a:rPr>
              <a:t>U</a:t>
            </a:r>
            <a:r>
              <a:rPr lang="en-US" b="0" i="0" u="none" strike="noStrike" dirty="0">
                <a:solidFill>
                  <a:srgbClr val="000000"/>
                </a:solidFill>
                <a:effectLst/>
                <a:latin typeface="+mn-lt"/>
              </a:rPr>
              <a:t>nderstand </a:t>
            </a:r>
            <a:r>
              <a:rPr lang="en-US" b="0" i="1" u="none" strike="noStrike" dirty="0">
                <a:solidFill>
                  <a:srgbClr val="000000"/>
                </a:solidFill>
                <a:effectLst/>
                <a:latin typeface="+mn-lt"/>
              </a:rPr>
              <a:t>who</a:t>
            </a:r>
            <a:r>
              <a:rPr lang="en-US" b="0" i="0" u="none" strike="noStrike" dirty="0">
                <a:solidFill>
                  <a:srgbClr val="000000"/>
                </a:solidFill>
                <a:effectLst/>
                <a:latin typeface="+mn-lt"/>
              </a:rPr>
              <a:t> is privileged by the data to be collected</a:t>
            </a:r>
          </a:p>
          <a:p>
            <a:pPr algn="l" rtl="0" fontAlgn="base">
              <a:buFont typeface="Arial" panose="020B0604020202020204" pitchFamily="34" charset="0"/>
              <a:buChar char="•"/>
            </a:pPr>
            <a:r>
              <a:rPr lang="en-US" b="0" i="0" u="none" strike="noStrike" dirty="0">
                <a:solidFill>
                  <a:srgbClr val="000000"/>
                </a:solidFill>
                <a:effectLst/>
                <a:latin typeface="+mn-lt"/>
              </a:rPr>
              <a:t>Ensure the people defining the questions represent the people who will answer the question</a:t>
            </a:r>
            <a:r>
              <a:rPr lang="en-US" b="0" i="0" dirty="0">
                <a:solidFill>
                  <a:srgbClr val="000000"/>
                </a:solidFill>
                <a:effectLst/>
                <a:latin typeface="+mn-lt"/>
              </a:rPr>
              <a:t>​s</a:t>
            </a:r>
          </a:p>
          <a:p>
            <a:pPr fontAlgn="base"/>
            <a:r>
              <a:rPr lang="en-US" b="0" i="0" u="none" strike="noStrike" dirty="0">
                <a:solidFill>
                  <a:srgbClr val="000000"/>
                </a:solidFill>
                <a:effectLst/>
                <a:latin typeface="+mn-lt"/>
              </a:rPr>
              <a:t> </a:t>
            </a:r>
            <a:r>
              <a:rPr lang="en-US" b="0" i="0" dirty="0">
                <a:solidFill>
                  <a:srgbClr val="000000"/>
                </a:solidFill>
                <a:effectLst/>
                <a:latin typeface="+mn-lt"/>
              </a:rPr>
              <a:t>​</a:t>
            </a:r>
            <a:r>
              <a:rPr lang="en-US" b="0" i="0" u="none" strike="noStrike" dirty="0">
                <a:solidFill>
                  <a:srgbClr val="000000"/>
                </a:solidFill>
                <a:effectLst/>
                <a:latin typeface="+mn-lt"/>
              </a:rPr>
              <a:t>Engage </a:t>
            </a:r>
            <a:r>
              <a:rPr lang="en-US" dirty="0">
                <a:solidFill>
                  <a:srgbClr val="000000"/>
                </a:solidFill>
                <a:latin typeface="+mn-lt"/>
              </a:rPr>
              <a:t>those</a:t>
            </a:r>
            <a:r>
              <a:rPr lang="en-US" b="0" i="0" u="none" strike="noStrike" dirty="0">
                <a:solidFill>
                  <a:srgbClr val="000000"/>
                </a:solidFill>
                <a:effectLst/>
                <a:latin typeface="+mn-lt"/>
              </a:rPr>
              <a:t> who are impacted by the data to define the questions that get asked. </a:t>
            </a:r>
            <a:r>
              <a:rPr lang="en-US" b="0" i="0" dirty="0">
                <a:solidFill>
                  <a:srgbClr val="000000"/>
                </a:solidFill>
                <a:effectLst/>
                <a:latin typeface="+mn-lt"/>
              </a:rPr>
              <a:t>​</a:t>
            </a:r>
          </a:p>
          <a:p>
            <a:pPr algn="l" rtl="0" fontAlgn="base">
              <a:buFont typeface="Arial" panose="020B0604020202020204" pitchFamily="34" charset="0"/>
              <a:buChar char="•"/>
            </a:pPr>
            <a:r>
              <a:rPr lang="en-US" b="0" i="0" dirty="0">
                <a:solidFill>
                  <a:srgbClr val="000000"/>
                </a:solidFill>
                <a:effectLst/>
                <a:latin typeface="+mn-lt"/>
              </a:rPr>
              <a:t>Design questions that reflect the lived experiences for those impacted by the data</a:t>
            </a:r>
            <a:endParaRPr lang="en-US" dirty="0">
              <a:solidFill>
                <a:srgbClr val="000000"/>
              </a:solidFill>
              <a:latin typeface="+mn-lt"/>
            </a:endParaRPr>
          </a:p>
          <a:p>
            <a:pPr algn="l" rtl="0" fontAlgn="base">
              <a:buFont typeface="Arial" panose="020B0604020202020204" pitchFamily="34" charset="0"/>
              <a:buChar char="•"/>
            </a:pPr>
            <a:r>
              <a:rPr lang="en-US" dirty="0">
                <a:solidFill>
                  <a:srgbClr val="000000"/>
                </a:solidFill>
                <a:latin typeface="+mn-lt"/>
              </a:rPr>
              <a:t>Consider questions about how the system/ program addresses the needs of children and families</a:t>
            </a:r>
            <a:r>
              <a:rPr lang="en-US" b="0" i="0" dirty="0">
                <a:solidFill>
                  <a:srgbClr val="000000"/>
                </a:solidFill>
                <a:effectLst/>
                <a:latin typeface="+mn-lt"/>
              </a:rPr>
              <a:t>​</a:t>
            </a:r>
          </a:p>
        </p:txBody>
      </p:sp>
      <p:pic>
        <p:nvPicPr>
          <p:cNvPr id="3" name="Picture 2" descr="Preschool children and their teacher sitting on a rug in their classroom. Several children have their hand raised.">
            <a:extLst>
              <a:ext uri="{FF2B5EF4-FFF2-40B4-BE49-F238E27FC236}">
                <a16:creationId xmlns:a16="http://schemas.microsoft.com/office/drawing/2014/main" id="{08BD99AC-E1D8-4283-4B42-883A2A5BD6A3}"/>
              </a:ext>
            </a:extLst>
          </p:cNvPr>
          <p:cNvPicPr>
            <a:picLocks noChangeAspect="1"/>
          </p:cNvPicPr>
          <p:nvPr/>
        </p:nvPicPr>
        <p:blipFill rotWithShape="1">
          <a:blip r:embed="rId3">
            <a:extLst>
              <a:ext uri="{28A0092B-C50C-407E-A947-70E740481C1C}">
                <a14:useLocalDpi xmlns:a14="http://schemas.microsoft.com/office/drawing/2010/main" val="0"/>
              </a:ext>
            </a:extLst>
          </a:blip>
          <a:srcRect l="10027" t="20213" r="51336" b="28353"/>
          <a:stretch/>
        </p:blipFill>
        <p:spPr>
          <a:xfrm>
            <a:off x="7403486" y="2471326"/>
            <a:ext cx="3859725" cy="3412363"/>
          </a:xfrm>
          <a:prstGeom prst="rect">
            <a:avLst/>
          </a:prstGeom>
          <a:ln w="38100">
            <a:solidFill>
              <a:schemeClr val="accent1">
                <a:lumMod val="75000"/>
              </a:schemeClr>
            </a:solidFill>
          </a:ln>
        </p:spPr>
      </p:pic>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24</a:t>
            </a:fld>
            <a:endParaRPr lang="en-US"/>
          </a:p>
        </p:txBody>
      </p:sp>
    </p:spTree>
    <p:extLst>
      <p:ext uri="{BB962C8B-B14F-4D97-AF65-F5344CB8AC3E}">
        <p14:creationId xmlns:p14="http://schemas.microsoft.com/office/powerpoint/2010/main" val="2914662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pPr lvl="0"/>
            <a:r>
              <a:rPr lang="en-US" dirty="0"/>
              <a:t>Engage Partners to Collect Data</a:t>
            </a:r>
          </a:p>
        </p:txBody>
      </p:sp>
      <p:grpSp>
        <p:nvGrpSpPr>
          <p:cNvPr id="5" name="Group 4" descr="Blue circle with the words Gather Data">
            <a:extLst>
              <a:ext uri="{FF2B5EF4-FFF2-40B4-BE49-F238E27FC236}">
                <a16:creationId xmlns:a16="http://schemas.microsoft.com/office/drawing/2014/main" id="{65AA0D8D-97A9-16C7-A4DA-3202258F21CF}"/>
              </a:ext>
            </a:extLst>
          </p:cNvPr>
          <p:cNvGrpSpPr/>
          <p:nvPr/>
        </p:nvGrpSpPr>
        <p:grpSpPr>
          <a:xfrm>
            <a:off x="10168128" y="173736"/>
            <a:ext cx="1351583" cy="1351583"/>
            <a:chOff x="6470476" y="1194455"/>
            <a:chExt cx="1351583" cy="1351583"/>
          </a:xfrm>
        </p:grpSpPr>
        <p:sp>
          <p:nvSpPr>
            <p:cNvPr id="6" name="Oval 5">
              <a:extLst>
                <a:ext uri="{FF2B5EF4-FFF2-40B4-BE49-F238E27FC236}">
                  <a16:creationId xmlns:a16="http://schemas.microsoft.com/office/drawing/2014/main" id="{1B3E48E9-49CC-54E9-2BFF-94D7E2ED8639}"/>
                </a:ext>
              </a:extLst>
            </p:cNvPr>
            <p:cNvSpPr/>
            <p:nvPr/>
          </p:nvSpPr>
          <p:spPr>
            <a:xfrm>
              <a:off x="6470476" y="1194455"/>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16F25E4D-5FF2-4A64-9841-4B4D0D744DB8}"/>
                </a:ext>
              </a:extLst>
            </p:cNvPr>
            <p:cNvSpPr txBox="1"/>
            <p:nvPr/>
          </p:nvSpPr>
          <p:spPr>
            <a:xfrm>
              <a:off x="6668411" y="1392390"/>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Gather Data</a:t>
              </a:r>
            </a:p>
          </p:txBody>
        </p:sp>
      </p:grpSp>
      <p:sp>
        <p:nvSpPr>
          <p:cNvPr id="11" name="Content Placeholder 10">
            <a:extLst>
              <a:ext uri="{FF2B5EF4-FFF2-40B4-BE49-F238E27FC236}">
                <a16:creationId xmlns:a16="http://schemas.microsoft.com/office/drawing/2014/main" id="{3323DD9F-9F1A-E094-19A4-9E30F126889C}"/>
              </a:ext>
            </a:extLst>
          </p:cNvPr>
          <p:cNvSpPr>
            <a:spLocks noGrp="1"/>
          </p:cNvSpPr>
          <p:nvPr>
            <p:ph idx="1"/>
          </p:nvPr>
        </p:nvSpPr>
        <p:spPr>
          <a:xfrm>
            <a:off x="598714" y="1997020"/>
            <a:ext cx="10931881" cy="4477806"/>
          </a:xfrm>
        </p:spPr>
        <p:txBody>
          <a:bodyPr/>
          <a:lstStyle/>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Be thoughtful about who collects data</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Use partners to collect data</a:t>
            </a:r>
            <a:r>
              <a:rPr lang="en-US" b="0" i="0" dirty="0">
                <a:solidFill>
                  <a:srgbClr val="000000"/>
                </a:solidFill>
                <a:effectLst/>
                <a:latin typeface="Arial" panose="020B0604020202020204" pitchFamily="34" charset="0"/>
              </a:rPr>
              <a:t>​</a:t>
            </a:r>
            <a:endParaRPr lang="en-US" b="0" i="0" dirty="0">
              <a:solidFill>
                <a:srgbClr val="000000"/>
              </a:solidFill>
              <a:effectLst/>
              <a:highlight>
                <a:srgbClr val="FFFF00"/>
              </a:highligh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Train </a:t>
            </a:r>
            <a:r>
              <a:rPr lang="en-US" dirty="0">
                <a:solidFill>
                  <a:srgbClr val="000000"/>
                </a:solidFill>
                <a:latin typeface="Arial" panose="020B0604020202020204" pitchFamily="34" charset="0"/>
              </a:rPr>
              <a:t>partners</a:t>
            </a:r>
            <a:r>
              <a:rPr lang="en-US" b="0" i="0" u="none" strike="noStrike" dirty="0">
                <a:solidFill>
                  <a:srgbClr val="000000"/>
                </a:solidFill>
                <a:effectLst/>
                <a:latin typeface="Arial" panose="020B0604020202020204" pitchFamily="34" charset="0"/>
              </a:rPr>
              <a:t> on how to ask questions</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Use quantitative and qualitative approaches</a:t>
            </a:r>
            <a:r>
              <a:rPr lang="en-US" b="0" i="0" dirty="0">
                <a:solidFill>
                  <a:srgbClr val="000000"/>
                </a:solidFill>
                <a:effectLst/>
                <a:latin typeface="Arial" panose="020B0604020202020204" pitchFamily="34" charset="0"/>
              </a:rPr>
              <a:t>​</a:t>
            </a:r>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25</a:t>
            </a:fld>
            <a:endParaRPr lang="en-US"/>
          </a:p>
        </p:txBody>
      </p:sp>
    </p:spTree>
    <p:extLst>
      <p:ext uri="{BB962C8B-B14F-4D97-AF65-F5344CB8AC3E}">
        <p14:creationId xmlns:p14="http://schemas.microsoft.com/office/powerpoint/2010/main" val="3797393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pPr lvl="0"/>
            <a:r>
              <a:rPr lang="en-US" dirty="0"/>
              <a:t>Analyze Data Thoughtfully</a:t>
            </a:r>
          </a:p>
        </p:txBody>
      </p:sp>
      <p:grpSp>
        <p:nvGrpSpPr>
          <p:cNvPr id="5" name="Group 4" descr="Blue circle with the words Analyze Data">
            <a:extLst>
              <a:ext uri="{FF2B5EF4-FFF2-40B4-BE49-F238E27FC236}">
                <a16:creationId xmlns:a16="http://schemas.microsoft.com/office/drawing/2014/main" id="{B5421D3F-442B-1F65-D6D8-369845FCFB34}"/>
              </a:ext>
            </a:extLst>
          </p:cNvPr>
          <p:cNvGrpSpPr/>
          <p:nvPr/>
        </p:nvGrpSpPr>
        <p:grpSpPr>
          <a:xfrm>
            <a:off x="10168128" y="173736"/>
            <a:ext cx="1351583" cy="1351583"/>
            <a:chOff x="5842830" y="3126152"/>
            <a:chExt cx="1351583" cy="1351583"/>
          </a:xfrm>
        </p:grpSpPr>
        <p:sp>
          <p:nvSpPr>
            <p:cNvPr id="6" name="Oval 5">
              <a:extLst>
                <a:ext uri="{FF2B5EF4-FFF2-40B4-BE49-F238E27FC236}">
                  <a16:creationId xmlns:a16="http://schemas.microsoft.com/office/drawing/2014/main" id="{D845B9DE-5AA9-87DA-56E0-61732A3C5CB8}"/>
                </a:ext>
              </a:extLst>
            </p:cNvPr>
            <p:cNvSpPr/>
            <p:nvPr/>
          </p:nvSpPr>
          <p:spPr>
            <a:xfrm>
              <a:off x="5842830" y="3126152"/>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7E0B8DCC-8DA7-1A0F-AF68-6C56982E5204}"/>
                </a:ext>
              </a:extLst>
            </p:cNvPr>
            <p:cNvSpPr txBox="1"/>
            <p:nvPr/>
          </p:nvSpPr>
          <p:spPr>
            <a:xfrm>
              <a:off x="6040765" y="3324087"/>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Analyze Data</a:t>
              </a:r>
            </a:p>
          </p:txBody>
        </p:sp>
      </p:grpSp>
      <p:sp>
        <p:nvSpPr>
          <p:cNvPr id="11" name="Content Placeholder 10">
            <a:extLst>
              <a:ext uri="{FF2B5EF4-FFF2-40B4-BE49-F238E27FC236}">
                <a16:creationId xmlns:a16="http://schemas.microsoft.com/office/drawing/2014/main" id="{3323DD9F-9F1A-E094-19A4-9E30F126889C}"/>
              </a:ext>
            </a:extLst>
          </p:cNvPr>
          <p:cNvSpPr>
            <a:spLocks noGrp="1"/>
          </p:cNvSpPr>
          <p:nvPr>
            <p:ph idx="1"/>
          </p:nvPr>
        </p:nvSpPr>
        <p:spPr/>
        <p:txBody>
          <a:bodyPr/>
          <a:lstStyle/>
          <a:p>
            <a:pPr algn="l" rtl="0" fontAlgn="base">
              <a:buFont typeface="Arial" panose="020B0604020202020204" pitchFamily="34" charset="0"/>
              <a:buChar char="•"/>
            </a:pP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Provide training to ensure that partners are comfortable analyzing data</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Use data visualization techniques to make the data meaningful and interesting</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Disaggregate your data to show who is represented and who is missing</a:t>
            </a:r>
          </a:p>
          <a:p>
            <a:pPr fontAlgn="base"/>
            <a:r>
              <a:rPr lang="en-US" b="0" i="0" dirty="0">
                <a:solidFill>
                  <a:srgbClr val="000000"/>
                </a:solidFill>
                <a:effectLst/>
                <a:latin typeface="Arial" panose="020B0604020202020204" pitchFamily="34" charset="0"/>
              </a:rPr>
              <a:t>​Include partners in discussions about what the data means to them</a:t>
            </a:r>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26</a:t>
            </a:fld>
            <a:endParaRPr lang="en-US"/>
          </a:p>
        </p:txBody>
      </p:sp>
    </p:spTree>
    <p:extLst>
      <p:ext uri="{BB962C8B-B14F-4D97-AF65-F5344CB8AC3E}">
        <p14:creationId xmlns:p14="http://schemas.microsoft.com/office/powerpoint/2010/main" val="213903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pPr lvl="0"/>
            <a:r>
              <a:rPr lang="en-US" dirty="0"/>
              <a:t>Find Meaning in Your Data</a:t>
            </a:r>
          </a:p>
        </p:txBody>
      </p:sp>
      <p:grpSp>
        <p:nvGrpSpPr>
          <p:cNvPr id="5" name="Group 4" descr="Blue circle with the words Interpret Results">
            <a:extLst>
              <a:ext uri="{FF2B5EF4-FFF2-40B4-BE49-F238E27FC236}">
                <a16:creationId xmlns:a16="http://schemas.microsoft.com/office/drawing/2014/main" id="{2C4FBE4F-CD8C-BB10-F88F-548487275636}"/>
              </a:ext>
            </a:extLst>
          </p:cNvPr>
          <p:cNvGrpSpPr/>
          <p:nvPr/>
        </p:nvGrpSpPr>
        <p:grpSpPr>
          <a:xfrm>
            <a:off x="10168128" y="173736"/>
            <a:ext cx="1351583" cy="1351583"/>
            <a:chOff x="3811723" y="3126152"/>
            <a:chExt cx="1351583" cy="1351583"/>
          </a:xfrm>
        </p:grpSpPr>
        <p:sp>
          <p:nvSpPr>
            <p:cNvPr id="6" name="Oval 5">
              <a:extLst>
                <a:ext uri="{FF2B5EF4-FFF2-40B4-BE49-F238E27FC236}">
                  <a16:creationId xmlns:a16="http://schemas.microsoft.com/office/drawing/2014/main" id="{6A596303-944F-852A-F69E-15247FA0FD09}"/>
                </a:ext>
              </a:extLst>
            </p:cNvPr>
            <p:cNvSpPr/>
            <p:nvPr/>
          </p:nvSpPr>
          <p:spPr>
            <a:xfrm>
              <a:off x="3811723" y="3126152"/>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79EB6E08-DB35-8720-3936-AEA7775413CD}"/>
                </a:ext>
              </a:extLst>
            </p:cNvPr>
            <p:cNvSpPr txBox="1"/>
            <p:nvPr/>
          </p:nvSpPr>
          <p:spPr>
            <a:xfrm>
              <a:off x="4009658" y="3324087"/>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Interpret Results</a:t>
              </a:r>
            </a:p>
          </p:txBody>
        </p:sp>
      </p:grpSp>
      <p:sp>
        <p:nvSpPr>
          <p:cNvPr id="11" name="Content Placeholder 10">
            <a:extLst>
              <a:ext uri="{FF2B5EF4-FFF2-40B4-BE49-F238E27FC236}">
                <a16:creationId xmlns:a16="http://schemas.microsoft.com/office/drawing/2014/main" id="{3323DD9F-9F1A-E094-19A4-9E30F126889C}"/>
              </a:ext>
            </a:extLst>
          </p:cNvPr>
          <p:cNvSpPr>
            <a:spLocks noGrp="1"/>
          </p:cNvSpPr>
          <p:nvPr>
            <p:ph idx="1"/>
          </p:nvPr>
        </p:nvSpPr>
        <p:spPr/>
        <p:txBody>
          <a:bodyPr/>
          <a:lstStyle/>
          <a:p>
            <a:r>
              <a:rPr lang="en-US" b="1" i="0" dirty="0">
                <a:solidFill>
                  <a:srgbClr val="444444"/>
                </a:solidFill>
                <a:effectLst/>
                <a:latin typeface="Calibri" panose="020F0502020204030204" pitchFamily="34" charset="0"/>
              </a:rPr>
              <a:t>Value the different perspectives and contributions </a:t>
            </a:r>
            <a:r>
              <a:rPr lang="en-US" b="0" i="0" dirty="0">
                <a:solidFill>
                  <a:srgbClr val="444444"/>
                </a:solidFill>
                <a:effectLst/>
                <a:latin typeface="Calibri" panose="020F0502020204030204" pitchFamily="34" charset="0"/>
              </a:rPr>
              <a:t>of all partners (lived experiences and qualitative data helps bring meaning to quantitative data)​</a:t>
            </a:r>
            <a:endParaRPr lang="en-US" b="0" i="0" dirty="0">
              <a:solidFill>
                <a:srgbClr val="444444"/>
              </a:solidFill>
              <a:effectLst/>
              <a:latin typeface="Arial" panose="020B0604020202020204" pitchFamily="34" charset="0"/>
            </a:endParaRPr>
          </a:p>
          <a:p>
            <a:r>
              <a:rPr lang="en-US" b="0" i="0" dirty="0">
                <a:solidFill>
                  <a:srgbClr val="444444"/>
                </a:solidFill>
                <a:effectLst/>
                <a:latin typeface="Calibri" panose="020F0502020204030204" pitchFamily="34" charset="0"/>
              </a:rPr>
              <a:t>Encourage ideas and </a:t>
            </a:r>
            <a:r>
              <a:rPr lang="en-US" b="1" i="0" dirty="0">
                <a:solidFill>
                  <a:srgbClr val="444444"/>
                </a:solidFill>
                <a:effectLst/>
                <a:latin typeface="Calibri" panose="020F0502020204030204" pitchFamily="34" charset="0"/>
              </a:rPr>
              <a:t>take all recommendations seriously </a:t>
            </a:r>
            <a:r>
              <a:rPr lang="en-US"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r>
              <a:rPr lang="en-US" b="0" i="0" dirty="0">
                <a:solidFill>
                  <a:srgbClr val="444444"/>
                </a:solidFill>
                <a:effectLst/>
                <a:latin typeface="Calibri" panose="020F0502020204030204" pitchFamily="34" charset="0"/>
              </a:rPr>
              <a:t>Define what the </a:t>
            </a:r>
            <a:r>
              <a:rPr lang="en-US" b="1" i="0" dirty="0">
                <a:solidFill>
                  <a:srgbClr val="444444"/>
                </a:solidFill>
                <a:effectLst/>
                <a:latin typeface="Calibri" panose="020F0502020204030204" pitchFamily="34" charset="0"/>
              </a:rPr>
              <a:t>data can realistically tell you</a:t>
            </a:r>
            <a:r>
              <a:rPr lang="en-US" b="0" i="0" dirty="0">
                <a:solidFill>
                  <a:srgbClr val="444444"/>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r>
              <a:rPr lang="en-US" b="1" i="0" dirty="0">
                <a:solidFill>
                  <a:srgbClr val="000000"/>
                </a:solidFill>
                <a:effectLst/>
                <a:latin typeface="Calibri" panose="020F0502020204030204" pitchFamily="34" charset="0"/>
              </a:rPr>
              <a:t>Expand a group of people </a:t>
            </a:r>
            <a:r>
              <a:rPr lang="en-US" b="0" i="0" dirty="0">
                <a:solidFill>
                  <a:srgbClr val="000000"/>
                </a:solidFill>
                <a:effectLst/>
                <a:latin typeface="Calibri" panose="020F0502020204030204" pitchFamily="34" charset="0"/>
              </a:rPr>
              <a:t>who get to make meaningful decisions about the data</a:t>
            </a:r>
          </a:p>
          <a:p>
            <a:r>
              <a:rPr lang="en-US" b="1" i="0" dirty="0">
                <a:solidFill>
                  <a:srgbClr val="444444"/>
                </a:solidFill>
                <a:effectLst/>
                <a:latin typeface="Calibri" panose="020F0502020204030204" pitchFamily="34" charset="0"/>
              </a:rPr>
              <a:t>Involve partners </a:t>
            </a:r>
            <a:r>
              <a:rPr lang="en-US" b="0" i="0" dirty="0">
                <a:solidFill>
                  <a:srgbClr val="444444"/>
                </a:solidFill>
                <a:effectLst/>
                <a:latin typeface="Calibri" panose="020F0502020204030204" pitchFamily="34" charset="0"/>
              </a:rPr>
              <a:t>in interpreting the findings​</a:t>
            </a:r>
            <a:endParaRPr lang="en-US" b="0" i="0" dirty="0">
              <a:solidFill>
                <a:srgbClr val="444444"/>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27</a:t>
            </a:fld>
            <a:endParaRPr lang="en-US"/>
          </a:p>
        </p:txBody>
      </p:sp>
    </p:spTree>
    <p:extLst>
      <p:ext uri="{BB962C8B-B14F-4D97-AF65-F5344CB8AC3E}">
        <p14:creationId xmlns:p14="http://schemas.microsoft.com/office/powerpoint/2010/main" val="3201341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p:txBody>
          <a:bodyPr/>
          <a:lstStyle/>
          <a:p>
            <a:pPr lvl="0"/>
            <a:r>
              <a:rPr lang="en-US" dirty="0"/>
              <a:t>Share and Apply Data Findings</a:t>
            </a:r>
          </a:p>
        </p:txBody>
      </p:sp>
      <p:grpSp>
        <p:nvGrpSpPr>
          <p:cNvPr id="5" name="Group 4" descr="Blue circle with the words Report and Share Findings">
            <a:extLst>
              <a:ext uri="{FF2B5EF4-FFF2-40B4-BE49-F238E27FC236}">
                <a16:creationId xmlns:a16="http://schemas.microsoft.com/office/drawing/2014/main" id="{408A4323-D0C5-C611-CC88-7E22B052AF83}"/>
              </a:ext>
            </a:extLst>
          </p:cNvPr>
          <p:cNvGrpSpPr/>
          <p:nvPr/>
        </p:nvGrpSpPr>
        <p:grpSpPr>
          <a:xfrm>
            <a:off x="10168128" y="173736"/>
            <a:ext cx="1351583" cy="1351583"/>
            <a:chOff x="3184077" y="1194455"/>
            <a:chExt cx="1351583" cy="1351583"/>
          </a:xfrm>
        </p:grpSpPr>
        <p:sp>
          <p:nvSpPr>
            <p:cNvPr id="6" name="Oval 5">
              <a:extLst>
                <a:ext uri="{FF2B5EF4-FFF2-40B4-BE49-F238E27FC236}">
                  <a16:creationId xmlns:a16="http://schemas.microsoft.com/office/drawing/2014/main" id="{68532850-FE5D-1315-ACE8-5F5085ECFDF4}"/>
                </a:ext>
              </a:extLst>
            </p:cNvPr>
            <p:cNvSpPr/>
            <p:nvPr/>
          </p:nvSpPr>
          <p:spPr>
            <a:xfrm>
              <a:off x="3184077" y="1194455"/>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2A3CA0CE-5590-2116-7840-1D59033A5879}"/>
                </a:ext>
              </a:extLst>
            </p:cNvPr>
            <p:cNvSpPr txBox="1"/>
            <p:nvPr/>
          </p:nvSpPr>
          <p:spPr>
            <a:xfrm>
              <a:off x="3382012" y="1392390"/>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Report and Share Findings</a:t>
              </a:r>
            </a:p>
          </p:txBody>
        </p:sp>
      </p:grpSp>
      <p:sp>
        <p:nvSpPr>
          <p:cNvPr id="11" name="Content Placeholder 10">
            <a:extLst>
              <a:ext uri="{FF2B5EF4-FFF2-40B4-BE49-F238E27FC236}">
                <a16:creationId xmlns:a16="http://schemas.microsoft.com/office/drawing/2014/main" id="{3323DD9F-9F1A-E094-19A4-9E30F126889C}"/>
              </a:ext>
            </a:extLst>
          </p:cNvPr>
          <p:cNvSpPr>
            <a:spLocks noGrp="1"/>
          </p:cNvSpPr>
          <p:nvPr>
            <p:ph idx="1"/>
          </p:nvPr>
        </p:nvSpPr>
        <p:spPr/>
        <p:txBody>
          <a:bodyPr/>
          <a:lstStyle/>
          <a:p>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Highlight and share achievements, big and small</a:t>
            </a:r>
          </a:p>
          <a:p>
            <a:r>
              <a:rPr lang="en-US" dirty="0">
                <a:solidFill>
                  <a:srgbClr val="444444"/>
                </a:solidFill>
                <a:latin typeface="Calibri" panose="020F0502020204030204" pitchFamily="34" charset="0"/>
              </a:rPr>
              <a:t>Engage partners in how to apply the findings</a:t>
            </a:r>
          </a:p>
          <a:p>
            <a:r>
              <a:rPr lang="en-US" dirty="0">
                <a:solidFill>
                  <a:srgbClr val="444444"/>
                </a:solidFill>
                <a:latin typeface="Calibri" panose="020F0502020204030204" pitchFamily="34" charset="0"/>
              </a:rPr>
              <a:t>Provide information on</a:t>
            </a:r>
            <a:r>
              <a:rPr lang="en-US" b="0" i="0" dirty="0">
                <a:solidFill>
                  <a:srgbClr val="444444"/>
                </a:solidFill>
                <a:effectLst/>
                <a:latin typeface="Calibri" panose="020F0502020204030204" pitchFamily="34" charset="0"/>
              </a:rPr>
              <a:t> </a:t>
            </a:r>
            <a:r>
              <a:rPr lang="en-US" dirty="0">
                <a:solidFill>
                  <a:srgbClr val="444444"/>
                </a:solidFill>
                <a:latin typeface="Calibri" panose="020F0502020204030204" pitchFamily="34" charset="0"/>
              </a:rPr>
              <a:t>how  </a:t>
            </a:r>
            <a:r>
              <a:rPr lang="en-US" b="0" i="0" dirty="0">
                <a:solidFill>
                  <a:srgbClr val="444444"/>
                </a:solidFill>
                <a:effectLst/>
                <a:latin typeface="Calibri" panose="020F0502020204030204" pitchFamily="34" charset="0"/>
              </a:rPr>
              <a:t>partners can use the findings to improve outcomes</a:t>
            </a:r>
            <a:endParaRPr lang="en-US" b="0" i="0" dirty="0">
              <a:solidFill>
                <a:srgbClr val="444444"/>
              </a:solidFill>
              <a:effectLst/>
              <a:latin typeface="Arial" panose="020B0604020202020204" pitchFamily="34" charset="0"/>
            </a:endParaRPr>
          </a:p>
          <a:p>
            <a:r>
              <a:rPr lang="en-US" b="1" i="0" dirty="0">
                <a:solidFill>
                  <a:srgbClr val="444444"/>
                </a:solidFill>
                <a:effectLst/>
                <a:latin typeface="Calibri" panose="020F0502020204030204" pitchFamily="34" charset="0"/>
              </a:rPr>
              <a:t>Ensure that those who provided the data receive the findings​ in an understandable format</a:t>
            </a:r>
          </a:p>
          <a:p>
            <a:endParaRPr lang="en-US" b="0" i="0" dirty="0">
              <a:solidFill>
                <a:srgbClr val="444444"/>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B7EE416C-0B08-D846-B55A-C71E05D1C08E}"/>
              </a:ext>
            </a:extLst>
          </p:cNvPr>
          <p:cNvSpPr>
            <a:spLocks noGrp="1"/>
          </p:cNvSpPr>
          <p:nvPr>
            <p:ph type="sldNum" sz="quarter" idx="4"/>
          </p:nvPr>
        </p:nvSpPr>
        <p:spPr>
          <a:xfrm>
            <a:off x="10360510" y="6319554"/>
            <a:ext cx="1232776" cy="503578"/>
          </a:xfrm>
          <a:prstGeom prst="rect">
            <a:avLst/>
          </a:prstGeom>
        </p:spPr>
        <p:txBody>
          <a:bodyPr anchor="ctr" anchorCtr="0"/>
          <a:lstStyle>
            <a:defPPr>
              <a:defRPr lang="en-US"/>
            </a:defPPr>
            <a:lvl1pPr marL="0" algn="r" defTabSz="914400" rtl="0" eaLnBrk="1" latinLnBrk="0" hangingPunct="1">
              <a:defRPr sz="1400" b="0" kern="1200">
                <a:solidFill>
                  <a:srgbClr val="1045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28</a:t>
            </a:fld>
            <a:endParaRPr lang="en-US"/>
          </a:p>
        </p:txBody>
      </p:sp>
    </p:spTree>
    <p:extLst>
      <p:ext uri="{BB962C8B-B14F-4D97-AF65-F5344CB8AC3E}">
        <p14:creationId xmlns:p14="http://schemas.microsoft.com/office/powerpoint/2010/main" val="1889020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Flow chart figure showing data leaders' responsibilities: to practice inclusive leadership, to support how people think, consider, speak and act around data, and to model commitment to using data by making data-informed decisions">
            <a:extLst>
              <a:ext uri="{FF2B5EF4-FFF2-40B4-BE49-F238E27FC236}">
                <a16:creationId xmlns:a16="http://schemas.microsoft.com/office/drawing/2014/main" id="{D37F499F-2D7E-4EC0-A697-27E2C76D1498}"/>
              </a:ext>
            </a:extLst>
          </p:cNvPr>
          <p:cNvGraphicFramePr>
            <a:graphicFrameLocks noGrp="1"/>
          </p:cNvGraphicFramePr>
          <p:nvPr>
            <p:ph idx="1"/>
            <p:extLst>
              <p:ext uri="{D42A27DB-BD31-4B8C-83A1-F6EECF244321}">
                <p14:modId xmlns:p14="http://schemas.microsoft.com/office/powerpoint/2010/main" val="2532875646"/>
              </p:ext>
            </p:extLst>
          </p:nvPr>
        </p:nvGraphicFramePr>
        <p:xfrm>
          <a:off x="587375" y="1189831"/>
          <a:ext cx="11006138" cy="4478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EDCF5F1-F6E7-499A-8030-64FCD0EA2C3D}"/>
              </a:ext>
            </a:extLst>
          </p:cNvPr>
          <p:cNvSpPr>
            <a:spLocks noGrp="1"/>
          </p:cNvSpPr>
          <p:nvPr>
            <p:ph type="title"/>
          </p:nvPr>
        </p:nvSpPr>
        <p:spPr>
          <a:xfrm>
            <a:off x="838200" y="365125"/>
            <a:ext cx="11006138" cy="1325563"/>
          </a:xfrm>
        </p:spPr>
        <p:txBody>
          <a:bodyPr>
            <a:normAutofit/>
          </a:bodyPr>
          <a:lstStyle/>
          <a:p>
            <a:r>
              <a:rPr lang="en-US" sz="3200" dirty="0"/>
              <a:t>DaSy Data Culture Toolkit: Building Equity in Data Leadership </a:t>
            </a:r>
          </a:p>
        </p:txBody>
      </p:sp>
      <p:grpSp>
        <p:nvGrpSpPr>
          <p:cNvPr id="4" name="Group 3" descr="Blue circle with the words Take Action">
            <a:extLst>
              <a:ext uri="{FF2B5EF4-FFF2-40B4-BE49-F238E27FC236}">
                <a16:creationId xmlns:a16="http://schemas.microsoft.com/office/drawing/2014/main" id="{1E761B25-7B83-F386-6E78-02119FCBCF24}"/>
              </a:ext>
            </a:extLst>
          </p:cNvPr>
          <p:cNvGrpSpPr/>
          <p:nvPr/>
        </p:nvGrpSpPr>
        <p:grpSpPr>
          <a:xfrm>
            <a:off x="10168128" y="173736"/>
            <a:ext cx="1351583" cy="1351583"/>
            <a:chOff x="3184077" y="1194455"/>
            <a:chExt cx="1351583" cy="1351583"/>
          </a:xfrm>
        </p:grpSpPr>
        <p:sp>
          <p:nvSpPr>
            <p:cNvPr id="6" name="Oval 5">
              <a:extLst>
                <a:ext uri="{FF2B5EF4-FFF2-40B4-BE49-F238E27FC236}">
                  <a16:creationId xmlns:a16="http://schemas.microsoft.com/office/drawing/2014/main" id="{C7E14801-1AAB-DC79-C909-1D7ABB4DA23C}"/>
                </a:ext>
              </a:extLst>
            </p:cNvPr>
            <p:cNvSpPr/>
            <p:nvPr/>
          </p:nvSpPr>
          <p:spPr>
            <a:xfrm>
              <a:off x="3184077" y="1194455"/>
              <a:ext cx="1351583" cy="1351583"/>
            </a:xfrm>
            <a:prstGeom prst="ellipse">
              <a:avLst/>
            </a:prstGeom>
            <a:solidFill>
              <a:srgbClr val="10457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CFD11F13-DAFD-FE1D-62A8-B84CA7B50F7C}"/>
                </a:ext>
              </a:extLst>
            </p:cNvPr>
            <p:cNvSpPr txBox="1"/>
            <p:nvPr/>
          </p:nvSpPr>
          <p:spPr>
            <a:xfrm>
              <a:off x="3382012" y="1392390"/>
              <a:ext cx="955713" cy="955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Take Action</a:t>
              </a:r>
            </a:p>
          </p:txBody>
        </p:sp>
      </p:grpSp>
    </p:spTree>
    <p:extLst>
      <p:ext uri="{BB962C8B-B14F-4D97-AF65-F5344CB8AC3E}">
        <p14:creationId xmlns:p14="http://schemas.microsoft.com/office/powerpoint/2010/main" val="11770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6C67-A407-5429-F923-A9C6CE1BACA3}"/>
              </a:ext>
            </a:extLst>
          </p:cNvPr>
          <p:cNvSpPr>
            <a:spLocks noGrp="1"/>
          </p:cNvSpPr>
          <p:nvPr>
            <p:ph type="title"/>
          </p:nvPr>
        </p:nvSpPr>
        <p:spPr/>
        <p:txBody>
          <a:bodyPr/>
          <a:lstStyle/>
          <a:p>
            <a:r>
              <a:rPr lang="en-US" dirty="0"/>
              <a:t>Opening Activity</a:t>
            </a:r>
          </a:p>
        </p:txBody>
      </p:sp>
      <p:sp>
        <p:nvSpPr>
          <p:cNvPr id="3" name="Content Placeholder 2">
            <a:extLst>
              <a:ext uri="{FF2B5EF4-FFF2-40B4-BE49-F238E27FC236}">
                <a16:creationId xmlns:a16="http://schemas.microsoft.com/office/drawing/2014/main" id="{23FAAA73-9B4A-31C3-01E4-DAC5CBAE744C}"/>
              </a:ext>
            </a:extLst>
          </p:cNvPr>
          <p:cNvSpPr>
            <a:spLocks noGrp="1"/>
          </p:cNvSpPr>
          <p:nvPr>
            <p:ph idx="1"/>
          </p:nvPr>
        </p:nvSpPr>
        <p:spPr/>
        <p:txBody>
          <a:bodyPr/>
          <a:lstStyle/>
          <a:p>
            <a:pPr marL="514350" indent="-514350" algn="l" rtl="0" fontAlgn="base">
              <a:buAutoNum type="arabicPeriod"/>
            </a:pPr>
            <a:r>
              <a:rPr lang="en-US" sz="3200" b="0" i="0" dirty="0">
                <a:solidFill>
                  <a:srgbClr val="000000"/>
                </a:solidFill>
                <a:effectLst/>
                <a:latin typeface="Calibri" panose="020F0502020204030204" pitchFamily="34" charset="0"/>
              </a:rPr>
              <a:t>How do you use data to make decisions? </a:t>
            </a:r>
          </a:p>
          <a:p>
            <a:pPr marL="514350" indent="-514350" algn="l" rtl="0" fontAlgn="base">
              <a:buAutoNum type="arabicPeriod"/>
            </a:pPr>
            <a:r>
              <a:rPr lang="en-US" sz="3200" b="0" i="0" dirty="0">
                <a:solidFill>
                  <a:srgbClr val="000000"/>
                </a:solidFill>
                <a:effectLst/>
                <a:latin typeface="Calibri" panose="020F0502020204030204" pitchFamily="34" charset="0"/>
              </a:rPr>
              <a:t>How has data influenced your state?  </a:t>
            </a:r>
          </a:p>
          <a:p>
            <a:endParaRPr lang="en-US" dirty="0"/>
          </a:p>
        </p:txBody>
      </p:sp>
    </p:spTree>
    <p:extLst>
      <p:ext uri="{BB962C8B-B14F-4D97-AF65-F5344CB8AC3E}">
        <p14:creationId xmlns:p14="http://schemas.microsoft.com/office/powerpoint/2010/main" val="2646774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7506-C949-6C99-D52F-BAFB5DF08443}"/>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1EB98AE8-7BC0-B6A3-4F68-A07F9881B86C}"/>
              </a:ext>
            </a:extLst>
          </p:cNvPr>
          <p:cNvSpPr>
            <a:spLocks noGrp="1"/>
          </p:cNvSpPr>
          <p:nvPr>
            <p:ph idx="1"/>
          </p:nvPr>
        </p:nvSpPr>
        <p:spPr/>
        <p:txBody>
          <a:bodyPr>
            <a:normAutofit/>
          </a:bodyPr>
          <a:lstStyle/>
          <a:p>
            <a:r>
              <a:rPr lang="en-US" sz="2800" b="0" i="0" dirty="0">
                <a:solidFill>
                  <a:srgbClr val="000000"/>
                </a:solidFill>
                <a:effectLst/>
                <a:latin typeface="Calibri" panose="020F0502020204030204" pitchFamily="34" charset="0"/>
              </a:rPr>
              <a:t>Review critical questions: </a:t>
            </a:r>
            <a:r>
              <a:rPr lang="en-US" sz="2800" b="0" i="0" dirty="0">
                <a:solidFill>
                  <a:srgbClr val="000000"/>
                </a:solidFill>
                <a:effectLst/>
                <a:latin typeface="Calibri" panose="020F0502020204030204" pitchFamily="34" charset="0"/>
                <a:hlinkClick r:id="rId3"/>
              </a:rPr>
              <a:t>https://dasycenter.org/resources/critical-questions/</a:t>
            </a:r>
            <a:r>
              <a:rPr lang="en-US" sz="2800" b="0" i="0" dirty="0">
                <a:solidFill>
                  <a:srgbClr val="000000"/>
                </a:solidFill>
                <a:effectLst/>
                <a:latin typeface="Calibri" panose="020F0502020204030204" pitchFamily="34" charset="0"/>
              </a:rPr>
              <a:t> </a:t>
            </a:r>
          </a:p>
          <a:p>
            <a:r>
              <a:rPr lang="en-US" sz="2800" dirty="0">
                <a:solidFill>
                  <a:srgbClr val="000000"/>
                </a:solidFill>
                <a:latin typeface="Calibri" panose="020F0502020204030204" pitchFamily="34" charset="0"/>
              </a:rPr>
              <a:t>I</a:t>
            </a:r>
            <a:r>
              <a:rPr lang="en-US" sz="2800" b="0" i="0" dirty="0">
                <a:solidFill>
                  <a:srgbClr val="000000"/>
                </a:solidFill>
                <a:effectLst/>
                <a:latin typeface="Calibri" panose="020F0502020204030204" pitchFamily="34" charset="0"/>
              </a:rPr>
              <a:t>dentify 1-2 that you think would have an important impact on your program? </a:t>
            </a:r>
          </a:p>
          <a:p>
            <a:r>
              <a:rPr lang="en-US" sz="2800" b="0" i="0" dirty="0">
                <a:solidFill>
                  <a:srgbClr val="000000"/>
                </a:solidFill>
                <a:effectLst/>
                <a:latin typeface="Calibri" panose="020F0502020204030204" pitchFamily="34" charset="0"/>
              </a:rPr>
              <a:t>Identify what quantitative data do you have that may answer the questions. </a:t>
            </a:r>
          </a:p>
          <a:p>
            <a:r>
              <a:rPr lang="en-US" sz="2800" b="0" i="0" dirty="0">
                <a:solidFill>
                  <a:srgbClr val="000000"/>
                </a:solidFill>
                <a:effectLst/>
                <a:latin typeface="Calibri" panose="020F0502020204030204" pitchFamily="34" charset="0"/>
              </a:rPr>
              <a:t>How would you enhance the story using other data </a:t>
            </a:r>
            <a:r>
              <a:rPr lang="en-US" sz="2800" dirty="0">
                <a:solidFill>
                  <a:srgbClr val="000000"/>
                </a:solidFill>
                <a:latin typeface="Calibri" panose="020F0502020204030204" pitchFamily="34" charset="0"/>
              </a:rPr>
              <a:t>sources, including </a:t>
            </a:r>
            <a:r>
              <a:rPr lang="en-US" sz="2800" b="0" i="0" dirty="0">
                <a:solidFill>
                  <a:srgbClr val="000000"/>
                </a:solidFill>
                <a:effectLst/>
                <a:latin typeface="Calibri" panose="020F0502020204030204" pitchFamily="34" charset="0"/>
              </a:rPr>
              <a:t>qualitative data?</a:t>
            </a:r>
            <a:endParaRPr lang="en-US" sz="2800" dirty="0"/>
          </a:p>
        </p:txBody>
      </p:sp>
    </p:spTree>
    <p:extLst>
      <p:ext uri="{BB962C8B-B14F-4D97-AF65-F5344CB8AC3E}">
        <p14:creationId xmlns:p14="http://schemas.microsoft.com/office/powerpoint/2010/main" val="616622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5DC96A-8B8F-7046-A2E9-DD201715C8CF}"/>
              </a:ext>
            </a:extLst>
          </p:cNvPr>
          <p:cNvSpPr txBox="1">
            <a:spLocks noGrp="1"/>
          </p:cNvSpPr>
          <p:nvPr>
            <p:ph type="title" idx="4294967295"/>
          </p:nvPr>
        </p:nvSpPr>
        <p:spPr>
          <a:xfrm>
            <a:off x="664368" y="473319"/>
            <a:ext cx="10863263" cy="653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54578"/>
                </a:solidFill>
                <a:effectLst/>
                <a:uLnTx/>
                <a:uFillTx/>
                <a:latin typeface="Tahoma" panose="020B0604030504040204" pitchFamily="34" charset="0"/>
                <a:ea typeface="Tahoma" panose="020B0604030504040204" pitchFamily="34" charset="0"/>
                <a:cs typeface="Tahoma" panose="020B0604030504040204" pitchFamily="34" charset="0"/>
              </a:rPr>
              <a:t>Thank you</a:t>
            </a:r>
          </a:p>
        </p:txBody>
      </p:sp>
      <p:pic>
        <p:nvPicPr>
          <p:cNvPr id="16" name="Picture 15" descr="DaSy: The Center for IDEA Early Childhood Data Systems">
            <a:extLst>
              <a:ext uri="{FF2B5EF4-FFF2-40B4-BE49-F238E27FC236}">
                <a16:creationId xmlns:a16="http://schemas.microsoft.com/office/drawing/2014/main" id="{D63D23C7-2ABF-B740-9870-84DDDCE9FC69}"/>
              </a:ext>
            </a:extLst>
          </p:cNvPr>
          <p:cNvPicPr>
            <a:picLocks noChangeAspect="1"/>
          </p:cNvPicPr>
          <p:nvPr/>
        </p:nvPicPr>
        <p:blipFill>
          <a:blip r:embed="rId2"/>
          <a:stretch>
            <a:fillRect/>
          </a:stretch>
        </p:blipFill>
        <p:spPr>
          <a:xfrm>
            <a:off x="1316534" y="1401686"/>
            <a:ext cx="1645920" cy="1371600"/>
          </a:xfrm>
          <a:prstGeom prst="rect">
            <a:avLst/>
          </a:prstGeom>
        </p:spPr>
      </p:pic>
      <p:pic>
        <p:nvPicPr>
          <p:cNvPr id="15" name="Picture 14" descr="ECTA Early Childhood Technical Assistance Logo">
            <a:extLst>
              <a:ext uri="{FF2B5EF4-FFF2-40B4-BE49-F238E27FC236}">
                <a16:creationId xmlns:a16="http://schemas.microsoft.com/office/drawing/2014/main" id="{BA706E31-B5C4-1C4D-ADB6-BEF09E639530}"/>
              </a:ext>
            </a:extLst>
          </p:cNvPr>
          <p:cNvPicPr>
            <a:picLocks noChangeAspect="1"/>
          </p:cNvPicPr>
          <p:nvPr/>
        </p:nvPicPr>
        <p:blipFill rotWithShape="1">
          <a:blip r:embed="rId3"/>
          <a:srcRect t="8200"/>
          <a:stretch/>
        </p:blipFill>
        <p:spPr>
          <a:xfrm>
            <a:off x="4556712" y="1584566"/>
            <a:ext cx="1942338" cy="1188720"/>
          </a:xfrm>
          <a:prstGeom prst="rect">
            <a:avLst/>
          </a:prstGeom>
        </p:spPr>
      </p:pic>
      <p:pic>
        <p:nvPicPr>
          <p:cNvPr id="7" name="Picture 6" descr="lDEA Data Center logo">
            <a:extLst>
              <a:ext uri="{FF2B5EF4-FFF2-40B4-BE49-F238E27FC236}">
                <a16:creationId xmlns:a16="http://schemas.microsoft.com/office/drawing/2014/main" id="{E11A4077-DADE-40B9-9463-A03DE273C207}"/>
              </a:ext>
            </a:extLst>
          </p:cNvPr>
          <p:cNvPicPr>
            <a:picLocks noChangeAspect="1"/>
          </p:cNvPicPr>
          <p:nvPr/>
        </p:nvPicPr>
        <p:blipFill>
          <a:blip r:embed="rId4"/>
          <a:stretch>
            <a:fillRect/>
          </a:stretch>
        </p:blipFill>
        <p:spPr>
          <a:xfrm>
            <a:off x="7332905" y="1825502"/>
            <a:ext cx="3423663" cy="640080"/>
          </a:xfrm>
          <a:prstGeom prst="rect">
            <a:avLst/>
          </a:prstGeom>
        </p:spPr>
      </p:pic>
      <p:graphicFrame>
        <p:nvGraphicFramePr>
          <p:cNvPr id="11" name="Table 11">
            <a:extLst>
              <a:ext uri="{FF2B5EF4-FFF2-40B4-BE49-F238E27FC236}">
                <a16:creationId xmlns:a16="http://schemas.microsoft.com/office/drawing/2014/main" id="{000AE545-8978-6A46-856D-A04572005486}"/>
              </a:ext>
            </a:extLst>
          </p:cNvPr>
          <p:cNvGraphicFramePr>
            <a:graphicFrameLocks noGrp="1"/>
          </p:cNvGraphicFramePr>
          <p:nvPr>
            <p:extLst>
              <p:ext uri="{D42A27DB-BD31-4B8C-83A1-F6EECF244321}">
                <p14:modId xmlns:p14="http://schemas.microsoft.com/office/powerpoint/2010/main" val="2734177792"/>
              </p:ext>
            </p:extLst>
          </p:nvPr>
        </p:nvGraphicFramePr>
        <p:xfrm>
          <a:off x="903513" y="2875280"/>
          <a:ext cx="10384971" cy="1066800"/>
        </p:xfrm>
        <a:graphic>
          <a:graphicData uri="http://schemas.openxmlformats.org/drawingml/2006/table">
            <a:tbl>
              <a:tblPr firstRow="1" bandRow="1">
                <a:tableStyleId>{2D5ABB26-0587-4C30-8999-92F81FD0307C}</a:tableStyleId>
              </a:tblPr>
              <a:tblGrid>
                <a:gridCol w="3461657">
                  <a:extLst>
                    <a:ext uri="{9D8B030D-6E8A-4147-A177-3AD203B41FA5}">
                      <a16:colId xmlns:a16="http://schemas.microsoft.com/office/drawing/2014/main" val="3625692359"/>
                    </a:ext>
                  </a:extLst>
                </a:gridCol>
                <a:gridCol w="3461657">
                  <a:extLst>
                    <a:ext uri="{9D8B030D-6E8A-4147-A177-3AD203B41FA5}">
                      <a16:colId xmlns:a16="http://schemas.microsoft.com/office/drawing/2014/main" val="1692853249"/>
                    </a:ext>
                  </a:extLst>
                </a:gridCol>
                <a:gridCol w="3461657">
                  <a:extLst>
                    <a:ext uri="{9D8B030D-6E8A-4147-A177-3AD203B41FA5}">
                      <a16:colId xmlns:a16="http://schemas.microsoft.com/office/drawing/2014/main" val="3403922714"/>
                    </a:ext>
                  </a:extLst>
                </a:gridCol>
              </a:tblGrid>
              <a:tr h="32243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dirty="0">
                          <a:hlinkClick r:id="rId5" tooltip="DaSy Center website"/>
                        </a:rPr>
                        <a:t>https://dasycenter.org/</a:t>
                      </a:r>
                      <a:endParaRPr lang="en-US" sz="1800"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dirty="0"/>
                        <a:t>Follow </a:t>
                      </a:r>
                      <a:r>
                        <a:rPr lang="en-US" sz="1800" dirty="0" err="1"/>
                        <a:t>DaSy</a:t>
                      </a:r>
                      <a:r>
                        <a:rPr lang="en-US" sz="1800" dirty="0"/>
                        <a:t> on Twitter: </a:t>
                      </a:r>
                      <a:r>
                        <a:rPr lang="en-US" sz="1800" u="sng" dirty="0">
                          <a:hlinkClick r:id="rId6" tooltip="DaSy Center Twitter feed"/>
                        </a:rPr>
                        <a:t>@DaSyCenter</a:t>
                      </a:r>
                      <a:endParaRPr lang="en-US" sz="1800" u="sng" dirty="0"/>
                    </a:p>
                  </a:txBody>
                  <a:tcPr anchor="ct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dirty="0">
                          <a:hlinkClick r:id="rId7"/>
                        </a:rPr>
                        <a:t>ectacenter.org</a:t>
                      </a:r>
                      <a:endParaRPr lang="en-US" sz="1800"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dirty="0"/>
                        <a:t>Follow ECTA on Twitter: </a:t>
                      </a:r>
                      <a:r>
                        <a:rPr lang="en-US" sz="1800" u="sng" dirty="0">
                          <a:hlinkClick r:id="rId8" tooltip="ECTA Center Twitter feed"/>
                        </a:rPr>
                        <a:t>@ECTACenter</a:t>
                      </a:r>
                      <a:endParaRPr lang="en-US" sz="1800" dirty="0"/>
                    </a:p>
                  </a:txBody>
                  <a:tcPr anchor="ct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dirty="0">
                          <a:hlinkClick r:id="rId9"/>
                        </a:rPr>
                        <a:t>https://ideadata.org/</a:t>
                      </a:r>
                      <a:endParaRPr lang="en-US" sz="1800"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dirty="0"/>
                        <a:t>Follow IDC on Twitter: </a:t>
                      </a:r>
                      <a:r>
                        <a:rPr lang="en-US" dirty="0">
                          <a:hlinkClick r:id="rId10"/>
                        </a:rPr>
                        <a:t>@</a:t>
                      </a:r>
                      <a:r>
                        <a:rPr lang="en-US" dirty="0" err="1">
                          <a:hlinkClick r:id="rId10"/>
                        </a:rPr>
                        <a:t>IDEAdatacenter</a:t>
                      </a:r>
                      <a:endParaRPr lang="en-US" sz="1800" dirty="0"/>
                    </a:p>
                  </a:txBody>
                  <a:tcPr/>
                </a:tc>
                <a:extLst>
                  <a:ext uri="{0D108BD9-81ED-4DB2-BD59-A6C34878D82A}">
                    <a16:rowId xmlns:a16="http://schemas.microsoft.com/office/drawing/2014/main" val="1945109452"/>
                  </a:ext>
                </a:extLst>
              </a:tr>
            </a:tbl>
          </a:graphicData>
        </a:graphic>
      </p:graphicFrame>
      <p:pic>
        <p:nvPicPr>
          <p:cNvPr id="6" name="Picture 5" descr="IDEAs that Work. U.S. Office of Special Education Programs">
            <a:extLst>
              <a:ext uri="{FF2B5EF4-FFF2-40B4-BE49-F238E27FC236}">
                <a16:creationId xmlns:a16="http://schemas.microsoft.com/office/drawing/2014/main" id="{01161BB5-FB79-054C-A51F-7B821A3752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sp>
        <p:nvSpPr>
          <p:cNvPr id="5" name="Title 1">
            <a:extLst>
              <a:ext uri="{FF2B5EF4-FFF2-40B4-BE49-F238E27FC236}">
                <a16:creationId xmlns:a16="http://schemas.microsoft.com/office/drawing/2014/main" id="{82868270-1D6E-A64D-BEBF-EAE6FFC751AF}"/>
              </a:ext>
            </a:extLst>
          </p:cNvPr>
          <p:cNvSpPr txBox="1">
            <a:spLocks/>
          </p:cNvSpPr>
          <p:nvPr/>
        </p:nvSpPr>
        <p:spPr>
          <a:xfrm>
            <a:off x="1981199" y="5682343"/>
            <a:ext cx="9899401" cy="888002"/>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sz="1400" dirty="0"/>
              <a:t>The contents of this presentation were developed under grants from the U.S. Department of Education, #H373Z190002 and #H326P170001. However, those contents do not necessarily represent the policy of the U.S. Department of Education, and you should not assume endorsement by the Federal Government. Project Officers: Meredith Miceli, Amy Bae, and Julia Martin </a:t>
            </a:r>
            <a:r>
              <a:rPr lang="en-US" sz="1400" dirty="0" err="1"/>
              <a:t>Eile</a:t>
            </a:r>
            <a:r>
              <a:rPr lang="en-US" sz="1400" dirty="0"/>
              <a:t>. </a:t>
            </a:r>
          </a:p>
        </p:txBody>
      </p:sp>
    </p:spTree>
    <p:extLst>
      <p:ext uri="{BB962C8B-B14F-4D97-AF65-F5344CB8AC3E}">
        <p14:creationId xmlns:p14="http://schemas.microsoft.com/office/powerpoint/2010/main" val="404275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6568-2B9D-2A15-7C6D-18EC52948A6B}"/>
              </a:ext>
            </a:extLst>
          </p:cNvPr>
          <p:cNvSpPr>
            <a:spLocks noGrp="1"/>
          </p:cNvSpPr>
          <p:nvPr>
            <p:ph type="title"/>
          </p:nvPr>
        </p:nvSpPr>
        <p:spPr/>
        <p:txBody>
          <a:bodyPr/>
          <a:lstStyle/>
          <a:p>
            <a:r>
              <a:rPr lang="en-US" dirty="0"/>
              <a:t>What is a Racial Equity Mindset?</a:t>
            </a:r>
          </a:p>
        </p:txBody>
      </p:sp>
    </p:spTree>
    <p:extLst>
      <p:ext uri="{BB962C8B-B14F-4D97-AF65-F5344CB8AC3E}">
        <p14:creationId xmlns:p14="http://schemas.microsoft.com/office/powerpoint/2010/main" val="208887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D0B0-BD66-36FF-233E-A1F2FF67D2CE}"/>
              </a:ext>
            </a:extLst>
          </p:cNvPr>
          <p:cNvSpPr>
            <a:spLocks noGrp="1"/>
          </p:cNvSpPr>
          <p:nvPr>
            <p:ph type="title"/>
          </p:nvPr>
        </p:nvSpPr>
        <p:spPr/>
        <p:txBody>
          <a:bodyPr/>
          <a:lstStyle/>
          <a:p>
            <a:r>
              <a:rPr lang="en-US" dirty="0"/>
              <a:t>What does equity mean in early care and education systems?</a:t>
            </a:r>
          </a:p>
        </p:txBody>
      </p:sp>
      <p:sp>
        <p:nvSpPr>
          <p:cNvPr id="3" name="Content Placeholder 2">
            <a:extLst>
              <a:ext uri="{FF2B5EF4-FFF2-40B4-BE49-F238E27FC236}">
                <a16:creationId xmlns:a16="http://schemas.microsoft.com/office/drawing/2014/main" id="{AC0E8F9E-0882-0DFC-711A-218174A65507}"/>
              </a:ext>
            </a:extLst>
          </p:cNvPr>
          <p:cNvSpPr>
            <a:spLocks noGrp="1"/>
          </p:cNvSpPr>
          <p:nvPr>
            <p:ph idx="1"/>
          </p:nvPr>
        </p:nvSpPr>
        <p:spPr/>
        <p:txBody>
          <a:bodyPr/>
          <a:lstStyle/>
          <a:p>
            <a:r>
              <a:rPr lang="en-US" b="0" i="0" dirty="0">
                <a:solidFill>
                  <a:srgbClr val="414042"/>
                </a:solidFill>
                <a:effectLst/>
                <a:latin typeface="Lato" panose="020F0502020204030203" pitchFamily="34" charset="0"/>
              </a:rPr>
              <a:t>“The state that would be achieved if individuals fared the same way in society regardless of race, gender, class, language, disability, or any other social or cultural characteristic. In practice, equity means all children and families receive necessary supports in a timely fashion so they can develop their full intellectual, social, and physical potential.”</a:t>
            </a:r>
            <a:endParaRPr lang="en-US" dirty="0"/>
          </a:p>
        </p:txBody>
      </p:sp>
      <p:sp>
        <p:nvSpPr>
          <p:cNvPr id="5" name="Rectangle 4">
            <a:extLst>
              <a:ext uri="{FF2B5EF4-FFF2-40B4-BE49-F238E27FC236}">
                <a16:creationId xmlns:a16="http://schemas.microsoft.com/office/drawing/2014/main" id="{468BCD93-1651-A64A-EDE7-6B43CE3F1E10}"/>
              </a:ext>
            </a:extLst>
          </p:cNvPr>
          <p:cNvSpPr/>
          <p:nvPr/>
        </p:nvSpPr>
        <p:spPr>
          <a:xfrm>
            <a:off x="1137920" y="4429602"/>
            <a:ext cx="22656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a:t>
            </a:r>
          </a:p>
        </p:txBody>
      </p:sp>
      <p:sp>
        <p:nvSpPr>
          <p:cNvPr id="6" name="Rectangle 5">
            <a:extLst>
              <a:ext uri="{FF2B5EF4-FFF2-40B4-BE49-F238E27FC236}">
                <a16:creationId xmlns:a16="http://schemas.microsoft.com/office/drawing/2014/main" id="{FA927CDB-B6BF-CC00-B569-D3F0A6EBFF4F}"/>
              </a:ext>
            </a:extLst>
          </p:cNvPr>
          <p:cNvSpPr/>
          <p:nvPr/>
        </p:nvSpPr>
        <p:spPr>
          <a:xfrm>
            <a:off x="4663440" y="4429602"/>
            <a:ext cx="22656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Experiences</a:t>
            </a:r>
          </a:p>
        </p:txBody>
      </p:sp>
      <p:sp>
        <p:nvSpPr>
          <p:cNvPr id="7" name="Rectangle 6">
            <a:extLst>
              <a:ext uri="{FF2B5EF4-FFF2-40B4-BE49-F238E27FC236}">
                <a16:creationId xmlns:a16="http://schemas.microsoft.com/office/drawing/2014/main" id="{E081E7AF-0C61-BD02-7396-B36005D598FA}"/>
              </a:ext>
            </a:extLst>
          </p:cNvPr>
          <p:cNvSpPr/>
          <p:nvPr/>
        </p:nvSpPr>
        <p:spPr>
          <a:xfrm>
            <a:off x="8463280" y="4429602"/>
            <a:ext cx="22656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Outcomes</a:t>
            </a:r>
          </a:p>
        </p:txBody>
      </p:sp>
      <p:sp>
        <p:nvSpPr>
          <p:cNvPr id="4" name="TextBox 3">
            <a:extLst>
              <a:ext uri="{FF2B5EF4-FFF2-40B4-BE49-F238E27FC236}">
                <a16:creationId xmlns:a16="http://schemas.microsoft.com/office/drawing/2014/main" id="{4A2DF9E7-BA21-C112-72B9-D31434FA8E8A}"/>
              </a:ext>
            </a:extLst>
          </p:cNvPr>
          <p:cNvSpPr txBox="1"/>
          <p:nvPr/>
        </p:nvSpPr>
        <p:spPr>
          <a:xfrm>
            <a:off x="1137920" y="6176963"/>
            <a:ext cx="5659120" cy="646331"/>
          </a:xfrm>
          <a:prstGeom prst="rect">
            <a:avLst/>
          </a:prstGeom>
          <a:noFill/>
        </p:spPr>
        <p:txBody>
          <a:bodyPr wrap="square" rtlCol="0">
            <a:spAutoFit/>
          </a:bodyPr>
          <a:lstStyle/>
          <a:p>
            <a:r>
              <a:rPr lang="en-US" dirty="0">
                <a:hlinkClick r:id="rId2"/>
              </a:rPr>
              <a:t>https://www.naeyc.org/resources/position-statements/equity/definitions</a:t>
            </a:r>
            <a:r>
              <a:rPr lang="en-US" dirty="0"/>
              <a:t>; </a:t>
            </a:r>
            <a:r>
              <a:rPr lang="en-US" dirty="0">
                <a:hlinkClick r:id="rId3"/>
              </a:rPr>
              <a:t>Children’s Equity Project</a:t>
            </a:r>
            <a:endParaRPr lang="en-US" dirty="0"/>
          </a:p>
        </p:txBody>
      </p:sp>
    </p:spTree>
    <p:extLst>
      <p:ext uri="{BB962C8B-B14F-4D97-AF65-F5344CB8AC3E}">
        <p14:creationId xmlns:p14="http://schemas.microsoft.com/office/powerpoint/2010/main" val="235656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2C4FE8-B821-C4A5-5B06-C1269AE4A82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Equity Action Framework</a:t>
            </a:r>
          </a:p>
        </p:txBody>
      </p:sp>
      <p:pic>
        <p:nvPicPr>
          <p:cNvPr id="6" name="Picture 6" descr="Poster showing the Equity Action Framework: Racial Equity in Early Childhood and its four segments: institutional, structural, interpersonal, and personal, with definitions of each.">
            <a:extLst>
              <a:ext uri="{FF2B5EF4-FFF2-40B4-BE49-F238E27FC236}">
                <a16:creationId xmlns:a16="http://schemas.microsoft.com/office/drawing/2014/main" id="{08DE16C0-1A28-8620-C73D-32978C72ED8C}"/>
              </a:ext>
            </a:extLst>
          </p:cNvPr>
          <p:cNvPicPr>
            <a:picLocks noChangeAspect="1"/>
          </p:cNvPicPr>
          <p:nvPr/>
        </p:nvPicPr>
        <p:blipFill>
          <a:blip r:embed="rId4"/>
          <a:stretch>
            <a:fillRect/>
          </a:stretch>
        </p:blipFill>
        <p:spPr>
          <a:xfrm>
            <a:off x="3566932" y="317035"/>
            <a:ext cx="4845933" cy="5558385"/>
          </a:xfrm>
          <a:prstGeom prst="rect">
            <a:avLst/>
          </a:prstGeom>
        </p:spPr>
      </p:pic>
      <p:sp>
        <p:nvSpPr>
          <p:cNvPr id="2" name="TextBox 1">
            <a:extLst>
              <a:ext uri="{FF2B5EF4-FFF2-40B4-BE49-F238E27FC236}">
                <a16:creationId xmlns:a16="http://schemas.microsoft.com/office/drawing/2014/main" id="{F507BE16-D48B-3F8C-473F-6B97CAD69C5E}"/>
              </a:ext>
            </a:extLst>
          </p:cNvPr>
          <p:cNvSpPr txBox="1"/>
          <p:nvPr/>
        </p:nvSpPr>
        <p:spPr>
          <a:xfrm>
            <a:off x="7308575" y="3339548"/>
            <a:ext cx="4273824" cy="2585323"/>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1">
                    <a:lumMod val="95000"/>
                    <a:lumOff val="5000"/>
                  </a:schemeClr>
                </a:solidFill>
              </a:rPr>
              <a:t>STRUCTURAL:</a:t>
            </a:r>
            <a:r>
              <a:rPr lang="en-US">
                <a:solidFill>
                  <a:schemeClr val="tx1">
                    <a:lumMod val="95000"/>
                    <a:lumOff val="5000"/>
                  </a:schemeClr>
                </a:solidFill>
              </a:rPr>
              <a:t> </a:t>
            </a:r>
            <a:r>
              <a:rPr lang="en-US">
                <a:solidFill>
                  <a:schemeClr val="tx1">
                    <a:lumMod val="95000"/>
                    <a:lumOff val="5000"/>
                  </a:schemeClr>
                </a:solidFill>
                <a:ea typeface="+mn-lt"/>
                <a:cs typeface="+mn-lt"/>
              </a:rPr>
              <a:t>Individuals and groups recognize that </a:t>
            </a:r>
            <a:r>
              <a:rPr lang="en-US" b="1">
                <a:solidFill>
                  <a:schemeClr val="tx1">
                    <a:lumMod val="95000"/>
                    <a:lumOff val="5000"/>
                  </a:schemeClr>
                </a:solidFill>
                <a:ea typeface="+mn-lt"/>
                <a:cs typeface="+mn-lt"/>
              </a:rPr>
              <a:t>structural arrangements</a:t>
            </a:r>
            <a:r>
              <a:rPr lang="en-US">
                <a:solidFill>
                  <a:schemeClr val="tx1">
                    <a:lumMod val="95000"/>
                    <a:lumOff val="5000"/>
                  </a:schemeClr>
                </a:solidFill>
                <a:ea typeface="+mn-lt"/>
                <a:cs typeface="+mn-lt"/>
              </a:rPr>
              <a:t> are interconnected and resist change; they develop approaches to advance equity that offer new or reconstituted structural arrangements; they build shared leadership and collective power that leads to change.</a:t>
            </a:r>
          </a:p>
          <a:p>
            <a:pPr algn="l"/>
            <a:endParaRPr lang="en-US">
              <a:cs typeface="Arial"/>
            </a:endParaRPr>
          </a:p>
        </p:txBody>
      </p:sp>
      <p:sp>
        <p:nvSpPr>
          <p:cNvPr id="3" name="TextBox 2">
            <a:extLst>
              <a:ext uri="{FF2B5EF4-FFF2-40B4-BE49-F238E27FC236}">
                <a16:creationId xmlns:a16="http://schemas.microsoft.com/office/drawing/2014/main" id="{A5F3A901-F758-196D-5909-0EA63C7FAC1D}"/>
              </a:ext>
            </a:extLst>
          </p:cNvPr>
          <p:cNvSpPr txBox="1"/>
          <p:nvPr/>
        </p:nvSpPr>
        <p:spPr>
          <a:xfrm>
            <a:off x="6503920" y="-42656"/>
            <a:ext cx="4426225" cy="2585323"/>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1">
                    <a:lumMod val="95000"/>
                    <a:lumOff val="5000"/>
                  </a:schemeClr>
                </a:solidFill>
              </a:rPr>
              <a:t>INSTITUTIONAL: </a:t>
            </a:r>
            <a:r>
              <a:rPr lang="en-US" dirty="0">
                <a:solidFill>
                  <a:schemeClr val="tx1">
                    <a:lumMod val="95000"/>
                    <a:lumOff val="5000"/>
                  </a:schemeClr>
                </a:solidFill>
                <a:ea typeface="+mn-lt"/>
                <a:cs typeface="+mn-lt"/>
              </a:rPr>
              <a:t>Apply a racial equity/economic justice lens to their </a:t>
            </a:r>
            <a:r>
              <a:rPr lang="en-US" b="1" dirty="0">
                <a:solidFill>
                  <a:schemeClr val="tx1">
                    <a:lumMod val="95000"/>
                    <a:lumOff val="5000"/>
                  </a:schemeClr>
                </a:solidFill>
                <a:ea typeface="+mn-lt"/>
                <a:cs typeface="+mn-lt"/>
              </a:rPr>
              <a:t>policies, practices, regulations and work culture</a:t>
            </a:r>
            <a:r>
              <a:rPr lang="en-US" dirty="0">
                <a:solidFill>
                  <a:schemeClr val="tx1">
                    <a:lumMod val="95000"/>
                    <a:lumOff val="5000"/>
                  </a:schemeClr>
                </a:solidFill>
                <a:ea typeface="+mn-lt"/>
                <a:cs typeface="+mn-lt"/>
              </a:rPr>
              <a:t> to dismantle policies that perpetuate inequality and design/ develop policies and practices that advance opportunities, fairness, access to resources,</a:t>
            </a:r>
            <a:r>
              <a:rPr lang="en-US" dirty="0">
                <a:solidFill>
                  <a:schemeClr val="tx1">
                    <a:lumMod val="95000"/>
                    <a:lumOff val="5000"/>
                  </a:schemeClr>
                </a:solidFill>
                <a:cs typeface="Arial"/>
              </a:rPr>
              <a:t> </a:t>
            </a:r>
            <a:r>
              <a:rPr lang="en-US" dirty="0">
                <a:solidFill>
                  <a:schemeClr val="tx1">
                    <a:lumMod val="95000"/>
                    <a:lumOff val="5000"/>
                  </a:schemeClr>
                </a:solidFill>
                <a:ea typeface="+mn-lt"/>
                <a:cs typeface="+mn-lt"/>
              </a:rPr>
              <a:t>and other factors for those most effected by racial inequality.</a:t>
            </a:r>
            <a:endParaRPr lang="en-US" dirty="0">
              <a:solidFill>
                <a:schemeClr val="tx1">
                  <a:lumMod val="95000"/>
                  <a:lumOff val="5000"/>
                </a:schemeClr>
              </a:solidFill>
              <a:cs typeface="Arial"/>
            </a:endParaRPr>
          </a:p>
          <a:p>
            <a:endParaRPr lang="en-US" dirty="0">
              <a:cs typeface="Arial"/>
            </a:endParaRPr>
          </a:p>
        </p:txBody>
      </p:sp>
      <p:sp>
        <p:nvSpPr>
          <p:cNvPr id="4" name="TextBox 3">
            <a:extLst>
              <a:ext uri="{FF2B5EF4-FFF2-40B4-BE49-F238E27FC236}">
                <a16:creationId xmlns:a16="http://schemas.microsoft.com/office/drawing/2014/main" id="{5BD9AB8C-EC61-C997-9BA6-6D55D7E8F2E6}"/>
              </a:ext>
            </a:extLst>
          </p:cNvPr>
          <p:cNvSpPr txBox="1"/>
          <p:nvPr/>
        </p:nvSpPr>
        <p:spPr>
          <a:xfrm>
            <a:off x="266266" y="3472898"/>
            <a:ext cx="4256110" cy="2585323"/>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tx1">
                    <a:lumMod val="95000"/>
                    <a:lumOff val="5000"/>
                  </a:schemeClr>
                </a:solidFill>
              </a:rPr>
              <a:t>INTERPERSONAL:</a:t>
            </a:r>
            <a:r>
              <a:rPr lang="en-US">
                <a:solidFill>
                  <a:schemeClr val="tx1">
                    <a:lumMod val="95000"/>
                    <a:lumOff val="5000"/>
                  </a:schemeClr>
                </a:solidFill>
              </a:rPr>
              <a:t> </a:t>
            </a:r>
            <a:r>
              <a:rPr lang="en-US">
                <a:solidFill>
                  <a:schemeClr val="tx1">
                    <a:lumMod val="95000"/>
                    <a:lumOff val="5000"/>
                  </a:schemeClr>
                </a:solidFill>
                <a:ea typeface="+mn-lt"/>
                <a:cs typeface="+mn-lt"/>
              </a:rPr>
              <a:t>Individuals and groups are effective in </a:t>
            </a:r>
            <a:r>
              <a:rPr lang="en-US" b="1">
                <a:solidFill>
                  <a:schemeClr val="tx1">
                    <a:lumMod val="95000"/>
                    <a:lumOff val="5000"/>
                  </a:schemeClr>
                </a:solidFill>
                <a:ea typeface="+mn-lt"/>
                <a:cs typeface="+mn-lt"/>
              </a:rPr>
              <a:t>relating to others</a:t>
            </a:r>
            <a:r>
              <a:rPr lang="en-US">
                <a:solidFill>
                  <a:schemeClr val="tx1">
                    <a:lumMod val="95000"/>
                    <a:lumOff val="5000"/>
                  </a:schemeClr>
                </a:solidFill>
                <a:ea typeface="+mn-lt"/>
                <a:cs typeface="+mn-lt"/>
              </a:rPr>
              <a:t> not like themselves, actively include those typically excluded, share power, surface issues of racial inequality in interpersonal relationships, act to support positive change, and work to reduce interpersonal conflict.</a:t>
            </a:r>
            <a:endParaRPr lang="en-US">
              <a:solidFill>
                <a:schemeClr val="tx1">
                  <a:lumMod val="95000"/>
                  <a:lumOff val="5000"/>
                </a:schemeClr>
              </a:solidFill>
              <a:cs typeface="Arial"/>
            </a:endParaRPr>
          </a:p>
          <a:p>
            <a:endParaRPr lang="en-US">
              <a:cs typeface="Arial"/>
            </a:endParaRPr>
          </a:p>
        </p:txBody>
      </p:sp>
      <p:sp>
        <p:nvSpPr>
          <p:cNvPr id="7" name="TextBox 6">
            <a:extLst>
              <a:ext uri="{FF2B5EF4-FFF2-40B4-BE49-F238E27FC236}">
                <a16:creationId xmlns:a16="http://schemas.microsoft.com/office/drawing/2014/main" id="{3FCDA815-7E9C-56FA-A7A7-C75E58483016}"/>
              </a:ext>
            </a:extLst>
          </p:cNvPr>
          <p:cNvSpPr txBox="1"/>
          <p:nvPr/>
        </p:nvSpPr>
        <p:spPr>
          <a:xfrm>
            <a:off x="329234" y="475008"/>
            <a:ext cx="4147928" cy="2862322"/>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PERSONAL:</a:t>
            </a:r>
            <a:r>
              <a:rPr lang="en-US">
                <a:ea typeface="+mn-lt"/>
                <a:cs typeface="+mn-lt"/>
              </a:rPr>
              <a:t> Individuals work alone and with others,</a:t>
            </a:r>
            <a:br>
              <a:rPr lang="en-US">
                <a:ea typeface="+mn-lt"/>
                <a:cs typeface="+mn-lt"/>
              </a:rPr>
            </a:br>
            <a:r>
              <a:rPr lang="en-US">
                <a:ea typeface="+mn-lt"/>
                <a:cs typeface="+mn-lt"/>
              </a:rPr>
              <a:t>to </a:t>
            </a:r>
            <a:r>
              <a:rPr lang="en-US" b="1">
                <a:ea typeface="+mn-lt"/>
                <a:cs typeface="+mn-lt"/>
              </a:rPr>
              <a:t>understand their own</a:t>
            </a:r>
            <a:br>
              <a:rPr lang="en-US" b="1">
                <a:ea typeface="+mn-lt"/>
                <a:cs typeface="+mn-lt"/>
              </a:rPr>
            </a:br>
            <a:r>
              <a:rPr lang="en-US">
                <a:ea typeface="+mn-lt"/>
                <a:cs typeface="+mn-lt"/>
              </a:rPr>
              <a:t>values, beliefs, implicit biases, unconscious racism, actions and relative privileges</a:t>
            </a:r>
            <a:r>
              <a:rPr lang="en-US" b="1">
                <a:ea typeface="+mn-lt"/>
                <a:cs typeface="+mn-lt"/>
              </a:rPr>
              <a:t> </a:t>
            </a:r>
            <a:r>
              <a:rPr lang="en-US">
                <a:ea typeface="+mn-lt"/>
                <a:cs typeface="+mn-lt"/>
              </a:rPr>
              <a:t>that contribute to racial inequities and equity: the individual acts to advance racial equity.</a:t>
            </a:r>
            <a:endParaRPr lang="en-US">
              <a:cs typeface="Arial"/>
            </a:endParaRPr>
          </a:p>
          <a:p>
            <a:endParaRPr lang="en-US">
              <a:cs typeface="Arial"/>
            </a:endParaRPr>
          </a:p>
          <a:p>
            <a:pPr algn="l"/>
            <a:endParaRPr lang="en-US">
              <a:cs typeface="Arial"/>
            </a:endParaRPr>
          </a:p>
        </p:txBody>
      </p:sp>
      <p:sp>
        <p:nvSpPr>
          <p:cNvPr id="8" name="TextBox 7">
            <a:extLst>
              <a:ext uri="{FF2B5EF4-FFF2-40B4-BE49-F238E27FC236}">
                <a16:creationId xmlns:a16="http://schemas.microsoft.com/office/drawing/2014/main" id="{172178BD-BEA4-EE1F-44BD-BC772A906E4D}"/>
              </a:ext>
            </a:extLst>
          </p:cNvPr>
          <p:cNvSpPr txBox="1"/>
          <p:nvPr/>
        </p:nvSpPr>
        <p:spPr>
          <a:xfrm>
            <a:off x="1259078" y="6134313"/>
            <a:ext cx="10662700" cy="892552"/>
          </a:xfrm>
          <a:prstGeom prst="rect">
            <a:avLst/>
          </a:prstGeom>
          <a:noFill/>
        </p:spPr>
        <p:txBody>
          <a:bodyPr wrap="square" rtlCol="0">
            <a:spAutoFit/>
          </a:bodyPr>
          <a:lstStyle/>
          <a:p>
            <a:r>
              <a:rPr lang="en-US" dirty="0">
                <a:solidFill>
                  <a:schemeClr val="bg1"/>
                </a:solidFill>
              </a:rPr>
              <a:t>Equity Action Framework by: Sherri </a:t>
            </a:r>
            <a:r>
              <a:rPr lang="en-US" dirty="0" err="1">
                <a:solidFill>
                  <a:schemeClr val="bg1"/>
                </a:solidFill>
              </a:rPr>
              <a:t>Killins</a:t>
            </a:r>
            <a:r>
              <a:rPr lang="en-US" dirty="0">
                <a:solidFill>
                  <a:schemeClr val="bg1"/>
                </a:solidFill>
              </a:rPr>
              <a:t> Stewart, EdD; Michelle Stover-Wright, MS; Aisha Ray, PhD, available at </a:t>
            </a:r>
            <a:r>
              <a:rPr lang="en-US" dirty="0">
                <a:solidFill>
                  <a:schemeClr val="bg1"/>
                </a:solidFill>
                <a:effectLst/>
              </a:rPr>
              <a:t>https://</a:t>
            </a:r>
            <a:r>
              <a:rPr lang="en-US" dirty="0" err="1">
                <a:solidFill>
                  <a:schemeClr val="bg1"/>
                </a:solidFill>
                <a:effectLst/>
              </a:rPr>
              <a:t>buildinitiative.org</a:t>
            </a:r>
            <a:r>
              <a:rPr lang="en-US" dirty="0">
                <a:solidFill>
                  <a:schemeClr val="bg1"/>
                </a:solidFill>
                <a:effectLst/>
              </a:rPr>
              <a:t>/wp-content/uploads/2017/10/</a:t>
            </a:r>
            <a:r>
              <a:rPr lang="en-US" dirty="0" err="1">
                <a:solidFill>
                  <a:schemeClr val="bg1"/>
                </a:solidFill>
                <a:effectLst/>
              </a:rPr>
              <a:t>EquityActionFramework.pdf</a:t>
            </a:r>
            <a:endParaRPr lang="en-US" dirty="0">
              <a:solidFill>
                <a:schemeClr val="bg1"/>
              </a:solidFill>
              <a:effectLst/>
            </a:endParaRPr>
          </a:p>
          <a:p>
            <a:r>
              <a:rPr lang="en-US" sz="1600" dirty="0"/>
              <a:t> </a:t>
            </a:r>
          </a:p>
        </p:txBody>
      </p:sp>
    </p:spTree>
    <p:custDataLst>
      <p:tags r:id="rId1"/>
    </p:custDataLst>
    <p:extLst>
      <p:ext uri="{BB962C8B-B14F-4D97-AF65-F5344CB8AC3E}">
        <p14:creationId xmlns:p14="http://schemas.microsoft.com/office/powerpoint/2010/main" val="167032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4B52-34BF-E564-24EE-4F50884EF879}"/>
              </a:ext>
            </a:extLst>
          </p:cNvPr>
          <p:cNvSpPr>
            <a:spLocks noGrp="1"/>
          </p:cNvSpPr>
          <p:nvPr>
            <p:ph type="title"/>
          </p:nvPr>
        </p:nvSpPr>
        <p:spPr/>
        <p:txBody>
          <a:bodyPr/>
          <a:lstStyle/>
          <a:p>
            <a:r>
              <a:rPr lang="en-US" dirty="0"/>
              <a:t>The Why?</a:t>
            </a:r>
          </a:p>
        </p:txBody>
      </p:sp>
      <p:sp>
        <p:nvSpPr>
          <p:cNvPr id="3" name="Content Placeholder 2">
            <a:extLst>
              <a:ext uri="{FF2B5EF4-FFF2-40B4-BE49-F238E27FC236}">
                <a16:creationId xmlns:a16="http://schemas.microsoft.com/office/drawing/2014/main" id="{9A522BC1-4E45-3260-428B-A0B0367A2C9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57368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DF2D-8365-4E49-A573-A044D836AC4B}"/>
              </a:ext>
            </a:extLst>
          </p:cNvPr>
          <p:cNvSpPr>
            <a:spLocks noGrp="1"/>
          </p:cNvSpPr>
          <p:nvPr>
            <p:ph type="title"/>
          </p:nvPr>
        </p:nvSpPr>
        <p:spPr>
          <a:xfrm>
            <a:off x="696925" y="263525"/>
            <a:ext cx="10948799" cy="1325563"/>
          </a:xfrm>
        </p:spPr>
        <p:txBody>
          <a:bodyPr>
            <a:normAutofit fontScale="90000"/>
          </a:bodyPr>
          <a:lstStyle/>
          <a:p>
            <a:r>
              <a:rPr lang="en-US" dirty="0">
                <a:latin typeface="Arial"/>
                <a:cs typeface="Arial"/>
              </a:rPr>
              <a:t>The ripple effect of centering children, families, and communities furthest from opportunity</a:t>
            </a:r>
          </a:p>
        </p:txBody>
      </p:sp>
      <p:pic>
        <p:nvPicPr>
          <p:cNvPr id="3" name="Content Placeholder 4" descr="Drawing with cartoon stick figures illustrating the curb-cut effect. Figures are shown pushing a stroller, riding bikes, sitting in a wheelchair, pushing a moving dolly loaded with boxes, and sitting on a bench in a park to show how curb cuts benefit everyone not just those with diabilities">
            <a:extLst>
              <a:ext uri="{FF2B5EF4-FFF2-40B4-BE49-F238E27FC236}">
                <a16:creationId xmlns:a16="http://schemas.microsoft.com/office/drawing/2014/main" id="{65A4E5EA-62FE-319B-535E-D049B045AF63}"/>
              </a:ext>
            </a:extLst>
          </p:cNvPr>
          <p:cNvPicPr>
            <a:picLocks noChangeAspect="1"/>
          </p:cNvPicPr>
          <p:nvPr/>
        </p:nvPicPr>
        <p:blipFill>
          <a:blip r:embed="rId4"/>
          <a:stretch>
            <a:fillRect/>
          </a:stretch>
        </p:blipFill>
        <p:spPr>
          <a:xfrm>
            <a:off x="3371481" y="1746387"/>
            <a:ext cx="5020679" cy="4255025"/>
          </a:xfrm>
          <a:prstGeom prst="rect">
            <a:avLst/>
          </a:prstGeom>
          <a:noFill/>
        </p:spPr>
      </p:pic>
      <p:sp>
        <p:nvSpPr>
          <p:cNvPr id="5" name="Slide Number Placeholder 4">
            <a:extLst>
              <a:ext uri="{FF2B5EF4-FFF2-40B4-BE49-F238E27FC236}">
                <a16:creationId xmlns:a16="http://schemas.microsoft.com/office/drawing/2014/main" id="{6E0CA8B7-ACEE-46B6-9D8E-2E65AAB7A580}"/>
              </a:ext>
            </a:extLst>
          </p:cNvPr>
          <p:cNvSpPr>
            <a:spLocks noGrp="1"/>
          </p:cNvSpPr>
          <p:nvPr>
            <p:ph type="sldNum" sz="quarter" idx="4"/>
          </p:nvPr>
        </p:nvSpPr>
        <p:spPr>
          <a:xfrm>
            <a:off x="10360510" y="6349534"/>
            <a:ext cx="1232776" cy="503578"/>
          </a:xfrm>
          <a:prstGeom prst="rect">
            <a:avLst/>
          </a:prstGeom>
        </p:spPr>
        <p:txBody>
          <a:bodyPr anchor="ctr" anchorCtr="0"/>
          <a:lstStyle>
            <a:defPPr>
              <a:defRPr lang="en-US"/>
            </a:defPPr>
            <a:lvl1pPr marL="0" algn="r" defTabSz="914400" rtl="0" eaLnBrk="1" latinLnBrk="0" hangingPunct="1">
              <a:defRPr sz="2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8</a:t>
            </a:fld>
            <a:endParaRPr lang="en-US"/>
          </a:p>
        </p:txBody>
      </p:sp>
    </p:spTree>
    <p:custDataLst>
      <p:tags r:id="rId1"/>
    </p:custDataLst>
    <p:extLst>
      <p:ext uri="{BB962C8B-B14F-4D97-AF65-F5344CB8AC3E}">
        <p14:creationId xmlns:p14="http://schemas.microsoft.com/office/powerpoint/2010/main" val="198172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72DC-6D04-DDDD-BE1B-05FE8AD0C7DF}"/>
              </a:ext>
            </a:extLst>
          </p:cNvPr>
          <p:cNvSpPr>
            <a:spLocks noGrp="1"/>
          </p:cNvSpPr>
          <p:nvPr>
            <p:ph type="title"/>
          </p:nvPr>
        </p:nvSpPr>
        <p:spPr>
          <a:xfrm>
            <a:off x="587829" y="226979"/>
            <a:ext cx="11005456" cy="899693"/>
          </a:xfrm>
        </p:spPr>
        <p:txBody>
          <a:bodyPr anchor="t">
            <a:normAutofit fontScale="90000"/>
          </a:bodyPr>
          <a:lstStyle/>
          <a:p>
            <a:r>
              <a:rPr lang="en-US" dirty="0"/>
              <a:t>Why Should We Use a “Race and..” Approach?</a:t>
            </a:r>
          </a:p>
        </p:txBody>
      </p:sp>
      <p:pic>
        <p:nvPicPr>
          <p:cNvPr id="6" name="Picture 5" descr="Snapshot of the document Fact Sheet: Advancing Racial Equity in Early Intervention and Preschool Special Education">
            <a:extLst>
              <a:ext uri="{FF2B5EF4-FFF2-40B4-BE49-F238E27FC236}">
                <a16:creationId xmlns:a16="http://schemas.microsoft.com/office/drawing/2014/main" id="{DD3AAE98-C1A4-7F6D-3572-03453739A137}"/>
              </a:ext>
            </a:extLst>
          </p:cNvPr>
          <p:cNvPicPr>
            <a:picLocks noChangeAspect="1"/>
          </p:cNvPicPr>
          <p:nvPr/>
        </p:nvPicPr>
        <p:blipFill>
          <a:blip r:embed="rId4"/>
          <a:stretch>
            <a:fillRect/>
          </a:stretch>
        </p:blipFill>
        <p:spPr>
          <a:xfrm rot="21428165">
            <a:off x="1044203" y="1690131"/>
            <a:ext cx="3377209" cy="44196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Content Placeholder 2">
            <a:extLst>
              <a:ext uri="{FF2B5EF4-FFF2-40B4-BE49-F238E27FC236}">
                <a16:creationId xmlns:a16="http://schemas.microsoft.com/office/drawing/2014/main" id="{27A68C45-A610-6256-F975-2679229A8654}"/>
              </a:ext>
            </a:extLst>
          </p:cNvPr>
          <p:cNvSpPr>
            <a:spLocks noGrp="1"/>
          </p:cNvSpPr>
          <p:nvPr>
            <p:ph sz="half" idx="2"/>
          </p:nvPr>
        </p:nvSpPr>
        <p:spPr>
          <a:xfrm>
            <a:off x="5725620" y="1733553"/>
            <a:ext cx="5388429" cy="4332787"/>
          </a:xfrm>
        </p:spPr>
        <p:txBody>
          <a:bodyPr>
            <a:normAutofit lnSpcReduction="10000"/>
          </a:bodyPr>
          <a:lstStyle/>
          <a:p>
            <a:r>
              <a:rPr lang="en-US" sz="2800" dirty="0"/>
              <a:t>Racial disparities in:</a:t>
            </a:r>
          </a:p>
          <a:p>
            <a:pPr lvl="1"/>
            <a:r>
              <a:rPr lang="en-US" sz="2800" b="1" dirty="0"/>
              <a:t>Access</a:t>
            </a:r>
            <a:r>
              <a:rPr lang="en-US" sz="2800" dirty="0"/>
              <a:t> to EI and ECSE screening, identification, and referral</a:t>
            </a:r>
          </a:p>
          <a:p>
            <a:pPr lvl="1"/>
            <a:r>
              <a:rPr lang="en-US" sz="2800" b="1" dirty="0"/>
              <a:t>Reception of services </a:t>
            </a:r>
            <a:r>
              <a:rPr lang="en-US" sz="2800" dirty="0"/>
              <a:t>for developmental delays</a:t>
            </a:r>
          </a:p>
          <a:p>
            <a:pPr lvl="1"/>
            <a:r>
              <a:rPr lang="en-US" sz="2800" b="1" dirty="0"/>
              <a:t>Representation in disability categories</a:t>
            </a:r>
            <a:r>
              <a:rPr lang="en-US" sz="2800" dirty="0"/>
              <a:t>, such as intellectual disability and emotional disturbance</a:t>
            </a:r>
          </a:p>
          <a:p>
            <a:pPr lvl="1"/>
            <a:r>
              <a:rPr lang="en-US" sz="2800" b="1" dirty="0"/>
              <a:t>Outcomes </a:t>
            </a:r>
            <a:r>
              <a:rPr lang="en-US" sz="2800" dirty="0"/>
              <a:t>for CWDs</a:t>
            </a:r>
          </a:p>
        </p:txBody>
      </p:sp>
      <p:sp>
        <p:nvSpPr>
          <p:cNvPr id="4" name="TextBox 3">
            <a:extLst>
              <a:ext uri="{FF2B5EF4-FFF2-40B4-BE49-F238E27FC236}">
                <a16:creationId xmlns:a16="http://schemas.microsoft.com/office/drawing/2014/main" id="{03D1E1CE-AD36-8624-4230-DD0BCE749080}"/>
              </a:ext>
            </a:extLst>
          </p:cNvPr>
          <p:cNvSpPr txBox="1"/>
          <p:nvPr/>
        </p:nvSpPr>
        <p:spPr>
          <a:xfrm>
            <a:off x="1876301" y="6278157"/>
            <a:ext cx="5070764" cy="646331"/>
          </a:xfrm>
          <a:prstGeom prst="rect">
            <a:avLst/>
          </a:prstGeom>
          <a:noFill/>
        </p:spPr>
        <p:txBody>
          <a:bodyPr wrap="square" rtlCol="0">
            <a:spAutoFit/>
          </a:bodyPr>
          <a:lstStyle/>
          <a:p>
            <a:r>
              <a:rPr lang="en-US" dirty="0"/>
              <a:t>https://</a:t>
            </a:r>
            <a:r>
              <a:rPr lang="en-US" dirty="0" err="1"/>
              <a:t>ectacenter.org</a:t>
            </a:r>
            <a:r>
              <a:rPr lang="en-US" dirty="0"/>
              <a:t>/topics/</a:t>
            </a:r>
            <a:r>
              <a:rPr lang="en-US" dirty="0" err="1"/>
              <a:t>racialequity</a:t>
            </a:r>
            <a:r>
              <a:rPr lang="en-US" dirty="0"/>
              <a:t>/factsheet-racialequity-2023.asp</a:t>
            </a:r>
          </a:p>
        </p:txBody>
      </p:sp>
      <p:sp>
        <p:nvSpPr>
          <p:cNvPr id="5" name="Slide Number Placeholder 4">
            <a:extLst>
              <a:ext uri="{FF2B5EF4-FFF2-40B4-BE49-F238E27FC236}">
                <a16:creationId xmlns:a16="http://schemas.microsoft.com/office/drawing/2014/main" id="{DCF568AB-7005-2389-BFE7-1ED99BA960A0}"/>
              </a:ext>
            </a:extLst>
          </p:cNvPr>
          <p:cNvSpPr>
            <a:spLocks noGrp="1"/>
          </p:cNvSpPr>
          <p:nvPr>
            <p:ph type="sldNum" sz="quarter" idx="4"/>
          </p:nvPr>
        </p:nvSpPr>
        <p:spPr>
          <a:xfrm>
            <a:off x="10360510" y="6349534"/>
            <a:ext cx="1232776" cy="503578"/>
          </a:xfrm>
          <a:prstGeom prst="rect">
            <a:avLst/>
          </a:prstGeom>
        </p:spPr>
        <p:txBody>
          <a:bodyPr anchor="ctr" anchorCtr="0">
            <a:normAutofit/>
          </a:bodyPr>
          <a:lstStyle>
            <a:defPPr>
              <a:defRPr lang="en-US"/>
            </a:defPPr>
            <a:lvl1pPr marL="0" algn="r" defTabSz="914400" rtl="0" eaLnBrk="1" latinLnBrk="0" hangingPunct="1">
              <a:defRPr sz="2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FF8BE51-C3B0-9B4F-9A06-4F809A9A7941}" type="slidenum">
              <a:rPr lang="en-US" smtClean="0"/>
              <a:pPr>
                <a:spcAft>
                  <a:spcPts val="600"/>
                </a:spcAft>
              </a:pPr>
              <a:t>9</a:t>
            </a:fld>
            <a:endParaRPr lang="en-US"/>
          </a:p>
        </p:txBody>
      </p:sp>
    </p:spTree>
    <p:custDataLst>
      <p:tags r:id="rId1"/>
    </p:custDataLst>
    <p:extLst>
      <p:ext uri="{BB962C8B-B14F-4D97-AF65-F5344CB8AC3E}">
        <p14:creationId xmlns:p14="http://schemas.microsoft.com/office/powerpoint/2010/main" val="3065778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8F52BE90C9A14F8B2BAD4DDD09D563" ma:contentTypeVersion="8" ma:contentTypeDescription="Create a new document." ma:contentTypeScope="" ma:versionID="56e736f17aaee17e880a3673b196fde6">
  <xsd:schema xmlns:xsd="http://www.w3.org/2001/XMLSchema" xmlns:xs="http://www.w3.org/2001/XMLSchema" xmlns:p="http://schemas.microsoft.com/office/2006/metadata/properties" xmlns:ns2="e7527fc1-11f6-4748-83bd-ec2d7b5f2088" targetNamespace="http://schemas.microsoft.com/office/2006/metadata/properties" ma:root="true" ma:fieldsID="686eb262e7ecb5cf6f90a0820c1ee27d" ns2:_="">
    <xsd:import namespace="e7527fc1-11f6-4748-83bd-ec2d7b5f20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527fc1-11f6-4748-83bd-ec2d7b5f20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A55D86-83A8-4A00-A882-E44A6296FAA3}">
  <ds:schemaRefs>
    <ds:schemaRef ds:uri="http://purl.org/dc/term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e7527fc1-11f6-4748-83bd-ec2d7b5f2088"/>
    <ds:schemaRef ds:uri="http://schemas.microsoft.com/office/2006/metadata/properties"/>
  </ds:schemaRefs>
</ds:datastoreItem>
</file>

<file path=customXml/itemProps2.xml><?xml version="1.0" encoding="utf-8"?>
<ds:datastoreItem xmlns:ds="http://schemas.openxmlformats.org/officeDocument/2006/customXml" ds:itemID="{457A22BA-A7C4-49AA-935B-72E583AE6F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527fc1-11f6-4748-83bd-ec2d7b5f2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868ADE-723D-4E89-9BCF-A82413448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2468</TotalTime>
  <Words>3221</Words>
  <Application>Microsoft Office PowerPoint</Application>
  <PresentationFormat>Widescreen</PresentationFormat>
  <Paragraphs>350</Paragraphs>
  <Slides>31</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Calibri,Sans-Serif</vt:lpstr>
      <vt:lpstr>Courier New</vt:lpstr>
      <vt:lpstr>Fira Sans</vt:lpstr>
      <vt:lpstr>Lato</vt:lpstr>
      <vt:lpstr>System Font Regular</vt:lpstr>
      <vt:lpstr>Tahoma</vt:lpstr>
      <vt:lpstr>Wingdings</vt:lpstr>
      <vt:lpstr>Wingdings,Sans-Serif</vt:lpstr>
      <vt:lpstr>Office Theme</vt:lpstr>
      <vt:lpstr>Using an Equity Mindset in the Data Life Cycle</vt:lpstr>
      <vt:lpstr>Building An Intentional Container*</vt:lpstr>
      <vt:lpstr>Opening Activity</vt:lpstr>
      <vt:lpstr>What is a Racial Equity Mindset?</vt:lpstr>
      <vt:lpstr>What does equity mean in early care and education systems?</vt:lpstr>
      <vt:lpstr>Equity Action Framework</vt:lpstr>
      <vt:lpstr>The Why?</vt:lpstr>
      <vt:lpstr>The ripple effect of centering children, families, and communities furthest from opportunity</vt:lpstr>
      <vt:lpstr>Why Should We Use a “Race and..” Approach?</vt:lpstr>
      <vt:lpstr>The Why </vt:lpstr>
      <vt:lpstr>Reasons to collect and use data:</vt:lpstr>
      <vt:lpstr>“Data Don’t Drive”</vt:lpstr>
      <vt:lpstr>Behind Our Data are the People We Serve</vt:lpstr>
      <vt:lpstr>Telling Your Story with Data</vt:lpstr>
      <vt:lpstr>Two Main Types of Data</vt:lpstr>
      <vt:lpstr>Quantitative Data</vt:lpstr>
      <vt:lpstr>Why Use Quantitative Data?</vt:lpstr>
      <vt:lpstr>Sources of Quantitative Data</vt:lpstr>
      <vt:lpstr>Qualitative Data</vt:lpstr>
      <vt:lpstr>Why Use Qualitative Data?</vt:lpstr>
      <vt:lpstr>Sources of Qualitative Data</vt:lpstr>
      <vt:lpstr>What is the Data Life Cycle?</vt:lpstr>
      <vt:lpstr>Engage in a Cycle of Inquiry</vt:lpstr>
      <vt:lpstr>Ask the Right Questions</vt:lpstr>
      <vt:lpstr>Engage Partners to Collect Data</vt:lpstr>
      <vt:lpstr>Analyze Data Thoughtfully</vt:lpstr>
      <vt:lpstr>Find Meaning in Your Data</vt:lpstr>
      <vt:lpstr>Share and Apply Data Findings</vt:lpstr>
      <vt:lpstr>DaSy Data Culture Toolkit: Building Equity in Data Leadership </vt:lpstr>
      <vt:lpstr>Discussion</vt:lpstr>
      <vt:lpstr>Thank you</vt:lpstr>
    </vt:vector>
  </TitlesOfParts>
  <Manager/>
  <Company>SRI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The DaSy Center</dc:creator>
  <cp:keywords/>
  <dc:description/>
  <cp:lastModifiedBy>Wagner, Christine D</cp:lastModifiedBy>
  <cp:revision>192</cp:revision>
  <dcterms:created xsi:type="dcterms:W3CDTF">2020-09-01T15:49:59Z</dcterms:created>
  <dcterms:modified xsi:type="dcterms:W3CDTF">2023-07-10T15:49:23Z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0x0101001E8F52BE90C9A14F8B2BAD4DDD09D563</vt:lpwstr>
  </property>
</Properties>
</file>