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01" r:id="rId2"/>
    <p:sldId id="373" r:id="rId3"/>
    <p:sldId id="406" r:id="rId4"/>
    <p:sldId id="407" r:id="rId5"/>
    <p:sldId id="449" r:id="rId6"/>
    <p:sldId id="408" r:id="rId7"/>
    <p:sldId id="432" r:id="rId8"/>
    <p:sldId id="431" r:id="rId9"/>
    <p:sldId id="450" r:id="rId10"/>
    <p:sldId id="452" r:id="rId11"/>
    <p:sldId id="453" r:id="rId12"/>
    <p:sldId id="451" r:id="rId13"/>
    <p:sldId id="454" r:id="rId14"/>
    <p:sldId id="455" r:id="rId15"/>
    <p:sldId id="456" r:id="rId16"/>
    <p:sldId id="433" r:id="rId17"/>
    <p:sldId id="434" r:id="rId18"/>
    <p:sldId id="435" r:id="rId19"/>
    <p:sldId id="458" r:id="rId20"/>
    <p:sldId id="384" r:id="rId21"/>
    <p:sldId id="385" r:id="rId22"/>
    <p:sldId id="269" r:id="rId23"/>
  </p:sldIdLst>
  <p:sldSz cx="9144000" cy="6858000" type="screen4x3"/>
  <p:notesSz cx="7102475" cy="9388475"/>
  <p:custDataLst>
    <p:tags r:id="rId2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56A0D3"/>
    <a:srgbClr val="D3E6F3"/>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5303" autoAdjust="0"/>
    <p:restoredTop sz="86457" autoAdjust="0"/>
  </p:normalViewPr>
  <p:slideViewPr>
    <p:cSldViewPr>
      <p:cViewPr>
        <p:scale>
          <a:sx n="86" d="100"/>
          <a:sy n="86" d="100"/>
        </p:scale>
        <p:origin x="828" y="156"/>
      </p:cViewPr>
      <p:guideLst>
        <p:guide orient="horz" pos="2160"/>
        <p:guide pos="2880"/>
      </p:guideLst>
    </p:cSldViewPr>
  </p:slideViewPr>
  <p:outlineViewPr>
    <p:cViewPr>
      <p:scale>
        <a:sx n="33" d="100"/>
        <a:sy n="33" d="100"/>
      </p:scale>
      <p:origin x="0" y="-8766"/>
    </p:cViewPr>
  </p:outlineViewPr>
  <p:notesTextViewPr>
    <p:cViewPr>
      <p:scale>
        <a:sx n="1" d="1"/>
        <a:sy n="1" d="1"/>
      </p:scale>
      <p:origin x="0" y="0"/>
    </p:cViewPr>
  </p:notesTextViewPr>
  <p:sorterViewPr>
    <p:cViewPr>
      <p:scale>
        <a:sx n="100" d="100"/>
        <a:sy n="100" d="100"/>
      </p:scale>
      <p:origin x="0" y="-3774"/>
    </p:cViewPr>
  </p:sorterViewPr>
  <p:notesViewPr>
    <p:cSldViewPr>
      <p:cViewPr varScale="1">
        <p:scale>
          <a:sx n="71" d="100"/>
          <a:sy n="71" d="100"/>
        </p:scale>
        <p:origin x="-327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911E7-8DCB-4294-BB9B-9C2AB8887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1549E07-3CFD-4106-929F-2369D506C2F8}">
      <dgm:prSet phldrT="[Text]" custT="1"/>
      <dgm:spPr/>
      <dgm:t>
        <a:bodyPr/>
        <a:lstStyle/>
        <a:p>
          <a:r>
            <a:rPr lang="en-US" sz="2400" b="1" baseline="0" dirty="0"/>
            <a:t>Family as Foundation</a:t>
          </a:r>
        </a:p>
      </dgm:t>
      <dgm:extLst>
        <a:ext uri="{E40237B7-FDA0-4F09-8148-C483321AD2D9}">
          <dgm14:cNvPr xmlns:dgm14="http://schemas.microsoft.com/office/drawing/2010/diagram" id="0" name="" descr="Key ethical principles"/>
        </a:ext>
      </dgm:extLst>
    </dgm:pt>
    <dgm:pt modelId="{CBF79837-F568-49A6-8BB2-7B92CE0F907F}" type="parTrans" cxnId="{A15A4CD5-DD29-4E9F-ACE3-D16CD9CF226C}">
      <dgm:prSet/>
      <dgm:spPr/>
      <dgm:t>
        <a:bodyPr/>
        <a:lstStyle/>
        <a:p>
          <a:endParaRPr lang="en-US"/>
        </a:p>
      </dgm:t>
    </dgm:pt>
    <dgm:pt modelId="{1C2F1399-417F-48DA-B9C3-23CF363FB8E3}" type="sibTrans" cxnId="{A15A4CD5-DD29-4E9F-ACE3-D16CD9CF226C}">
      <dgm:prSet/>
      <dgm:spPr/>
      <dgm:t>
        <a:bodyPr/>
        <a:lstStyle/>
        <a:p>
          <a:endParaRPr lang="en-US"/>
        </a:p>
      </dgm:t>
    </dgm:pt>
    <dgm:pt modelId="{18FE5B65-327E-4FD2-8E7B-F45EEF78FCA5}">
      <dgm:prSet phldrT="[Text]" custT="1"/>
      <dgm:spPr/>
      <dgm:t>
        <a:bodyPr/>
        <a:lstStyle/>
        <a:p>
          <a:r>
            <a:rPr lang="en-US" sz="2400" dirty="0"/>
            <a:t>Family as core unit of society</a:t>
          </a:r>
        </a:p>
      </dgm:t>
    </dgm:pt>
    <dgm:pt modelId="{115E933C-57B6-416F-8BAF-4CC0D11B8075}" type="parTrans" cxnId="{0205C378-17EF-4198-880B-60C902C04BCD}">
      <dgm:prSet/>
      <dgm:spPr/>
      <dgm:t>
        <a:bodyPr/>
        <a:lstStyle/>
        <a:p>
          <a:endParaRPr lang="en-US"/>
        </a:p>
      </dgm:t>
    </dgm:pt>
    <dgm:pt modelId="{48663E6D-8B13-478F-BC94-B7ED282C4FBA}" type="sibTrans" cxnId="{0205C378-17EF-4198-880B-60C902C04BCD}">
      <dgm:prSet/>
      <dgm:spPr/>
      <dgm:t>
        <a:bodyPr/>
        <a:lstStyle/>
        <a:p>
          <a:endParaRPr lang="en-US"/>
        </a:p>
      </dgm:t>
    </dgm:pt>
    <dgm:pt modelId="{1368ED94-0A4A-46A2-80EE-5B2310DB72D6}">
      <dgm:prSet phldrT="[Text]" custT="1"/>
      <dgm:spPr/>
      <dgm:t>
        <a:bodyPr/>
        <a:lstStyle/>
        <a:p>
          <a:r>
            <a:rPr lang="en-US" sz="2400" b="1" baseline="0" dirty="0"/>
            <a:t>Dignity</a:t>
          </a:r>
        </a:p>
      </dgm:t>
    </dgm:pt>
    <dgm:pt modelId="{25434F7F-AE7A-45AC-985D-72651C2F0E23}" type="parTrans" cxnId="{625FDE7D-569D-4AC1-9902-47E7CE25CA47}">
      <dgm:prSet/>
      <dgm:spPr/>
      <dgm:t>
        <a:bodyPr/>
        <a:lstStyle/>
        <a:p>
          <a:endParaRPr lang="en-US"/>
        </a:p>
      </dgm:t>
    </dgm:pt>
    <dgm:pt modelId="{3C182CA9-1668-41EC-82B2-1C473937D119}" type="sibTrans" cxnId="{625FDE7D-569D-4AC1-9902-47E7CE25CA47}">
      <dgm:prSet/>
      <dgm:spPr/>
      <dgm:t>
        <a:bodyPr/>
        <a:lstStyle/>
        <a:p>
          <a:endParaRPr lang="en-US"/>
        </a:p>
      </dgm:t>
    </dgm:pt>
    <dgm:pt modelId="{0B18DA43-72AC-4ABF-A85E-46C045172A00}">
      <dgm:prSet phldrT="[Text]" custT="1"/>
      <dgm:spPr/>
      <dgm:t>
        <a:bodyPr/>
        <a:lstStyle/>
        <a:p>
          <a:r>
            <a:rPr lang="en-US" sz="2400" dirty="0"/>
            <a:t>Dignity as an ascribed status, as a ‘regarded as’ standing within a community</a:t>
          </a:r>
        </a:p>
      </dgm:t>
    </dgm:pt>
    <dgm:pt modelId="{9CC822C8-D288-40DA-AE88-8AACCAA3F25F}" type="parTrans" cxnId="{6851CC12-FBF5-459E-AA45-3D0704AF1AD9}">
      <dgm:prSet/>
      <dgm:spPr/>
      <dgm:t>
        <a:bodyPr/>
        <a:lstStyle/>
        <a:p>
          <a:endParaRPr lang="en-US"/>
        </a:p>
      </dgm:t>
    </dgm:pt>
    <dgm:pt modelId="{5AB64C35-111B-4977-A01F-1720D7869EC5}" type="sibTrans" cxnId="{6851CC12-FBF5-459E-AA45-3D0704AF1AD9}">
      <dgm:prSet/>
      <dgm:spPr/>
      <dgm:t>
        <a:bodyPr/>
        <a:lstStyle/>
        <a:p>
          <a:endParaRPr lang="en-US"/>
        </a:p>
      </dgm:t>
    </dgm:pt>
    <dgm:pt modelId="{6681243B-073B-4247-8AC4-422CAFBD8FCE}">
      <dgm:prSet phldrT="[Text]" custT="1"/>
      <dgm:spPr/>
      <dgm:t>
        <a:bodyPr/>
        <a:lstStyle/>
        <a:p>
          <a:r>
            <a:rPr lang="en-US" sz="2400" b="1" baseline="0" dirty="0"/>
            <a:t>Community</a:t>
          </a:r>
        </a:p>
      </dgm:t>
    </dgm:pt>
    <dgm:pt modelId="{1F4E2160-9E41-41B7-A6BA-ABE056003323}" type="parTrans" cxnId="{AC747BB0-F1B6-4882-BD0F-5DCBA90B2DC0}">
      <dgm:prSet/>
      <dgm:spPr/>
      <dgm:t>
        <a:bodyPr/>
        <a:lstStyle/>
        <a:p>
          <a:endParaRPr lang="en-US"/>
        </a:p>
      </dgm:t>
    </dgm:pt>
    <dgm:pt modelId="{CEED716C-F0AE-438F-AE52-C00E26BA6646}" type="sibTrans" cxnId="{AC747BB0-F1B6-4882-BD0F-5DCBA90B2DC0}">
      <dgm:prSet/>
      <dgm:spPr/>
      <dgm:t>
        <a:bodyPr/>
        <a:lstStyle/>
        <a:p>
          <a:endParaRPr lang="en-US"/>
        </a:p>
      </dgm:t>
    </dgm:pt>
    <dgm:pt modelId="{98AC420B-3F9E-4AAB-9CA1-09812B6F40DE}">
      <dgm:prSet phldrT="[Text]" custT="1"/>
      <dgm:spPr/>
      <dgm:t>
        <a:bodyPr/>
        <a:lstStyle/>
        <a:p>
          <a:r>
            <a:rPr lang="en-US" sz="2400" dirty="0"/>
            <a:t>Community as more than a place or space</a:t>
          </a:r>
        </a:p>
      </dgm:t>
    </dgm:pt>
    <dgm:pt modelId="{6D8A6F01-54C4-4A4E-927E-B2DB9067561F}" type="parTrans" cxnId="{22E7F1CA-BA07-45EA-AE6D-807DB097497C}">
      <dgm:prSet/>
      <dgm:spPr/>
      <dgm:t>
        <a:bodyPr/>
        <a:lstStyle/>
        <a:p>
          <a:endParaRPr lang="en-US"/>
        </a:p>
      </dgm:t>
    </dgm:pt>
    <dgm:pt modelId="{FFDFC952-6671-434D-B398-8BEAADFCC14B}" type="sibTrans" cxnId="{22E7F1CA-BA07-45EA-AE6D-807DB097497C}">
      <dgm:prSet/>
      <dgm:spPr/>
      <dgm:t>
        <a:bodyPr/>
        <a:lstStyle/>
        <a:p>
          <a:endParaRPr lang="en-US"/>
        </a:p>
      </dgm:t>
    </dgm:pt>
    <dgm:pt modelId="{01C7CB56-3C72-4BD4-8DAC-974741D77F4A}">
      <dgm:prSet custT="1"/>
      <dgm:spPr/>
      <dgm:t>
        <a:bodyPr/>
        <a:lstStyle/>
        <a:p>
          <a:r>
            <a:rPr lang="en-US" sz="2400" dirty="0"/>
            <a:t>Family as principal shaper &amp; provider of physical, emotional, fiscal, &amp; other support for children</a:t>
          </a:r>
        </a:p>
      </dgm:t>
    </dgm:pt>
    <dgm:pt modelId="{DD02F1E3-532D-4E23-AC4C-9F1AE715E704}" type="parTrans" cxnId="{032E0E66-938A-40F2-A066-F5706D06B600}">
      <dgm:prSet/>
      <dgm:spPr/>
      <dgm:t>
        <a:bodyPr/>
        <a:lstStyle/>
        <a:p>
          <a:endParaRPr lang="en-US"/>
        </a:p>
      </dgm:t>
    </dgm:pt>
    <dgm:pt modelId="{6D8A8873-544D-4567-9961-3BA1D4D20971}" type="sibTrans" cxnId="{032E0E66-938A-40F2-A066-F5706D06B600}">
      <dgm:prSet/>
      <dgm:spPr/>
      <dgm:t>
        <a:bodyPr/>
        <a:lstStyle/>
        <a:p>
          <a:endParaRPr lang="en-US"/>
        </a:p>
      </dgm:t>
    </dgm:pt>
    <dgm:pt modelId="{6248C97C-86F8-42BF-A472-0621E5726964}">
      <dgm:prSet custT="1"/>
      <dgm:spPr/>
      <dgm:t>
        <a:bodyPr/>
        <a:lstStyle/>
        <a:p>
          <a:r>
            <a:rPr lang="en-US" sz="2400" dirty="0"/>
            <a:t>Family as source of life-long support</a:t>
          </a:r>
          <a:endParaRPr lang="en-US" sz="2400" dirty="0">
            <a:effectLst/>
          </a:endParaRPr>
        </a:p>
      </dgm:t>
    </dgm:pt>
    <dgm:pt modelId="{55C8325F-20F6-464E-9706-4A603ED68F90}" type="parTrans" cxnId="{BECBEF4C-F169-4D40-8563-EEB9060EAE49}">
      <dgm:prSet/>
      <dgm:spPr/>
      <dgm:t>
        <a:bodyPr/>
        <a:lstStyle/>
        <a:p>
          <a:endParaRPr lang="en-US"/>
        </a:p>
      </dgm:t>
    </dgm:pt>
    <dgm:pt modelId="{B1A26D52-9CCA-41F2-ACB7-BC82D53CC068}" type="sibTrans" cxnId="{BECBEF4C-F169-4D40-8563-EEB9060EAE49}">
      <dgm:prSet/>
      <dgm:spPr/>
      <dgm:t>
        <a:bodyPr/>
        <a:lstStyle/>
        <a:p>
          <a:endParaRPr lang="en-US"/>
        </a:p>
      </dgm:t>
    </dgm:pt>
    <dgm:pt modelId="{ABC9DDAD-393F-4845-9828-D6CA2BA750F8}">
      <dgm:prSet custT="1"/>
      <dgm:spPr/>
      <dgm:t>
        <a:bodyPr/>
        <a:lstStyle/>
        <a:p>
          <a:r>
            <a:rPr lang="en-US" sz="2400" dirty="0"/>
            <a:t>Dignity as a state of being worthy, honored, &amp; esteemed, not for what one can do (or cannot do) but simply as a person with inherent worth </a:t>
          </a:r>
        </a:p>
      </dgm:t>
    </dgm:pt>
    <dgm:pt modelId="{637EC16E-13C1-4F32-9010-9043BD2A50F1}" type="parTrans" cxnId="{894D9E40-D80D-4862-AF72-8A13255B6A2D}">
      <dgm:prSet/>
      <dgm:spPr/>
      <dgm:t>
        <a:bodyPr/>
        <a:lstStyle/>
        <a:p>
          <a:endParaRPr lang="en-US"/>
        </a:p>
      </dgm:t>
    </dgm:pt>
    <dgm:pt modelId="{2E4079D5-F0D5-4B9E-BC6D-A7C050D96013}" type="sibTrans" cxnId="{894D9E40-D80D-4862-AF72-8A13255B6A2D}">
      <dgm:prSet/>
      <dgm:spPr/>
      <dgm:t>
        <a:bodyPr/>
        <a:lstStyle/>
        <a:p>
          <a:endParaRPr lang="en-US"/>
        </a:p>
      </dgm:t>
    </dgm:pt>
    <dgm:pt modelId="{D2A38A58-32BE-460E-A8FE-7650C24F2444}">
      <dgm:prSet custT="1"/>
      <dgm:spPr/>
      <dgm:t>
        <a:bodyPr/>
        <a:lstStyle/>
        <a:p>
          <a:r>
            <a:rPr lang="en-US" sz="2400" dirty="0"/>
            <a:t>Membership &amp; belonging to a greater societal whole</a:t>
          </a:r>
        </a:p>
      </dgm:t>
    </dgm:pt>
    <dgm:pt modelId="{8F181730-F316-47E3-A88B-609627BC5B22}" type="parTrans" cxnId="{737FEF89-403D-4847-B6DC-3EEBD8946311}">
      <dgm:prSet/>
      <dgm:spPr/>
      <dgm:t>
        <a:bodyPr/>
        <a:lstStyle/>
        <a:p>
          <a:endParaRPr lang="en-US"/>
        </a:p>
      </dgm:t>
    </dgm:pt>
    <dgm:pt modelId="{F87DFAD8-0244-43E9-97F4-880BF35A7B36}" type="sibTrans" cxnId="{737FEF89-403D-4847-B6DC-3EEBD8946311}">
      <dgm:prSet/>
      <dgm:spPr/>
      <dgm:t>
        <a:bodyPr/>
        <a:lstStyle/>
        <a:p>
          <a:endParaRPr lang="en-US"/>
        </a:p>
      </dgm:t>
    </dgm:pt>
    <dgm:pt modelId="{667B8F38-52BD-4FC0-8AF3-7047196274B5}">
      <dgm:prSet custT="1"/>
      <dgm:spPr/>
      <dgm:t>
        <a:bodyPr/>
        <a:lstStyle/>
        <a:p>
          <a:r>
            <a:rPr lang="en-US" sz="2400" dirty="0"/>
            <a:t>Having support in community programs</a:t>
          </a:r>
        </a:p>
      </dgm:t>
    </dgm:pt>
    <dgm:pt modelId="{222FCB58-4107-456C-B4D2-4837156B3137}" type="parTrans" cxnId="{69627DF2-A629-48E2-9898-227D5EF9483B}">
      <dgm:prSet/>
      <dgm:spPr/>
      <dgm:t>
        <a:bodyPr/>
        <a:lstStyle/>
        <a:p>
          <a:endParaRPr lang="en-US"/>
        </a:p>
      </dgm:t>
    </dgm:pt>
    <dgm:pt modelId="{0CF76A57-75C1-43F7-9716-E5C6C77BFDD2}" type="sibTrans" cxnId="{69627DF2-A629-48E2-9898-227D5EF9483B}">
      <dgm:prSet/>
      <dgm:spPr/>
      <dgm:t>
        <a:bodyPr/>
        <a:lstStyle/>
        <a:p>
          <a:endParaRPr lang="en-US"/>
        </a:p>
      </dgm:t>
    </dgm:pt>
    <dgm:pt modelId="{3551CB23-32DE-430D-AA6F-988F4E542228}" type="pres">
      <dgm:prSet presAssocID="{112911E7-8DCB-4294-BB9B-9C2AB8887F24}" presName="Name0" presStyleCnt="0">
        <dgm:presLayoutVars>
          <dgm:dir/>
          <dgm:animLvl val="lvl"/>
          <dgm:resizeHandles val="exact"/>
        </dgm:presLayoutVars>
      </dgm:prSet>
      <dgm:spPr/>
    </dgm:pt>
    <dgm:pt modelId="{9A139B58-C981-4146-9958-474B44A97E3D}" type="pres">
      <dgm:prSet presAssocID="{B1549E07-3CFD-4106-929F-2369D506C2F8}" presName="linNode" presStyleCnt="0"/>
      <dgm:spPr/>
    </dgm:pt>
    <dgm:pt modelId="{8361517F-A622-4865-AD59-41D7BC84E64B}" type="pres">
      <dgm:prSet presAssocID="{B1549E07-3CFD-4106-929F-2369D506C2F8}" presName="parentText" presStyleLbl="node1" presStyleIdx="0" presStyleCnt="3" custScaleX="66518">
        <dgm:presLayoutVars>
          <dgm:chMax val="1"/>
          <dgm:bulletEnabled val="1"/>
        </dgm:presLayoutVars>
      </dgm:prSet>
      <dgm:spPr/>
    </dgm:pt>
    <dgm:pt modelId="{89AF8219-B8B6-4429-B621-F38A004BCD70}" type="pres">
      <dgm:prSet presAssocID="{B1549E07-3CFD-4106-929F-2369D506C2F8}" presName="descendantText" presStyleLbl="alignAccFollowNode1" presStyleIdx="0" presStyleCnt="3" custScaleX="122702" custScaleY="117672">
        <dgm:presLayoutVars>
          <dgm:bulletEnabled val="1"/>
        </dgm:presLayoutVars>
      </dgm:prSet>
      <dgm:spPr/>
    </dgm:pt>
    <dgm:pt modelId="{1F87C793-9E20-480A-BDBD-4EF5FFC7A019}" type="pres">
      <dgm:prSet presAssocID="{1C2F1399-417F-48DA-B9C3-23CF363FB8E3}" presName="sp" presStyleCnt="0"/>
      <dgm:spPr/>
    </dgm:pt>
    <dgm:pt modelId="{B8D87E2C-A806-4AAA-9ECC-6BC46A35E109}" type="pres">
      <dgm:prSet presAssocID="{1368ED94-0A4A-46A2-80EE-5B2310DB72D6}" presName="linNode" presStyleCnt="0"/>
      <dgm:spPr/>
    </dgm:pt>
    <dgm:pt modelId="{AC1D6D8C-DCA6-43AB-B3CD-8349D31EE471}" type="pres">
      <dgm:prSet presAssocID="{1368ED94-0A4A-46A2-80EE-5B2310DB72D6}" presName="parentText" presStyleLbl="node1" presStyleIdx="1" presStyleCnt="3" custScaleX="63506">
        <dgm:presLayoutVars>
          <dgm:chMax val="1"/>
          <dgm:bulletEnabled val="1"/>
        </dgm:presLayoutVars>
      </dgm:prSet>
      <dgm:spPr/>
    </dgm:pt>
    <dgm:pt modelId="{6B13286F-FACC-4B8F-8BFC-A7811C493B7D}" type="pres">
      <dgm:prSet presAssocID="{1368ED94-0A4A-46A2-80EE-5B2310DB72D6}" presName="descendantText" presStyleLbl="alignAccFollowNode1" presStyleIdx="1" presStyleCnt="3" custScaleX="124068" custScaleY="119848" custLinFactNeighborX="148" custLinFactNeighborY="801">
        <dgm:presLayoutVars>
          <dgm:bulletEnabled val="1"/>
        </dgm:presLayoutVars>
      </dgm:prSet>
      <dgm:spPr/>
    </dgm:pt>
    <dgm:pt modelId="{3CB8C382-E475-4A5D-A7DB-3E0E46F33A75}" type="pres">
      <dgm:prSet presAssocID="{3C182CA9-1668-41EC-82B2-1C473937D119}" presName="sp" presStyleCnt="0"/>
      <dgm:spPr/>
    </dgm:pt>
    <dgm:pt modelId="{08FFA2FC-3E12-4062-89A4-FA0AC95CBCB6}" type="pres">
      <dgm:prSet presAssocID="{6681243B-073B-4247-8AC4-422CAFBD8FCE}" presName="linNode" presStyleCnt="0"/>
      <dgm:spPr/>
    </dgm:pt>
    <dgm:pt modelId="{7262DE9D-9593-4182-BBA4-23E2445378D8}" type="pres">
      <dgm:prSet presAssocID="{6681243B-073B-4247-8AC4-422CAFBD8FCE}" presName="parentText" presStyleLbl="node1" presStyleIdx="2" presStyleCnt="3" custScaleX="63756" custLinFactNeighborX="-3005" custLinFactNeighborY="152">
        <dgm:presLayoutVars>
          <dgm:chMax val="1"/>
          <dgm:bulletEnabled val="1"/>
        </dgm:presLayoutVars>
      </dgm:prSet>
      <dgm:spPr/>
    </dgm:pt>
    <dgm:pt modelId="{0A1070A2-DD91-40DB-916D-C4C43BF525B3}" type="pres">
      <dgm:prSet presAssocID="{6681243B-073B-4247-8AC4-422CAFBD8FCE}" presName="descendantText" presStyleLbl="alignAccFollowNode1" presStyleIdx="2" presStyleCnt="3" custScaleX="122155" custScaleY="114317">
        <dgm:presLayoutVars>
          <dgm:bulletEnabled val="1"/>
        </dgm:presLayoutVars>
      </dgm:prSet>
      <dgm:spPr/>
    </dgm:pt>
  </dgm:ptLst>
  <dgm:cxnLst>
    <dgm:cxn modelId="{359A940F-7288-443C-9B96-0F432A9870F4}" type="presOf" srcId="{6681243B-073B-4247-8AC4-422CAFBD8FCE}" destId="{7262DE9D-9593-4182-BBA4-23E2445378D8}" srcOrd="0" destOrd="0" presId="urn:microsoft.com/office/officeart/2005/8/layout/vList5"/>
    <dgm:cxn modelId="{6851CC12-FBF5-459E-AA45-3D0704AF1AD9}" srcId="{1368ED94-0A4A-46A2-80EE-5B2310DB72D6}" destId="{0B18DA43-72AC-4ABF-A85E-46C045172A00}" srcOrd="0" destOrd="0" parTransId="{9CC822C8-D288-40DA-AE88-8AACCAA3F25F}" sibTransId="{5AB64C35-111B-4977-A01F-1720D7869EC5}"/>
    <dgm:cxn modelId="{F59BC61E-8696-4457-A81E-8DA422513CA6}" type="presOf" srcId="{667B8F38-52BD-4FC0-8AF3-7047196274B5}" destId="{0A1070A2-DD91-40DB-916D-C4C43BF525B3}" srcOrd="0" destOrd="2" presId="urn:microsoft.com/office/officeart/2005/8/layout/vList5"/>
    <dgm:cxn modelId="{894D9E40-D80D-4862-AF72-8A13255B6A2D}" srcId="{1368ED94-0A4A-46A2-80EE-5B2310DB72D6}" destId="{ABC9DDAD-393F-4845-9828-D6CA2BA750F8}" srcOrd="1" destOrd="0" parTransId="{637EC16E-13C1-4F32-9010-9043BD2A50F1}" sibTransId="{2E4079D5-F0D5-4B9E-BC6D-A7C050D96013}"/>
    <dgm:cxn modelId="{8479A75D-BDCD-4B4F-9E42-FFD415554E68}" type="presOf" srcId="{D2A38A58-32BE-460E-A8FE-7650C24F2444}" destId="{0A1070A2-DD91-40DB-916D-C4C43BF525B3}" srcOrd="0" destOrd="1" presId="urn:microsoft.com/office/officeart/2005/8/layout/vList5"/>
    <dgm:cxn modelId="{032E0E66-938A-40F2-A066-F5706D06B600}" srcId="{B1549E07-3CFD-4106-929F-2369D506C2F8}" destId="{01C7CB56-3C72-4BD4-8DAC-974741D77F4A}" srcOrd="1" destOrd="0" parTransId="{DD02F1E3-532D-4E23-AC4C-9F1AE715E704}" sibTransId="{6D8A8873-544D-4567-9961-3BA1D4D20971}"/>
    <dgm:cxn modelId="{BECBEF4C-F169-4D40-8563-EEB9060EAE49}" srcId="{B1549E07-3CFD-4106-929F-2369D506C2F8}" destId="{6248C97C-86F8-42BF-A472-0621E5726964}" srcOrd="2" destOrd="0" parTransId="{55C8325F-20F6-464E-9706-4A603ED68F90}" sibTransId="{B1A26D52-9CCA-41F2-ACB7-BC82D53CC068}"/>
    <dgm:cxn modelId="{3F951754-B030-4A5F-9CCE-53D7B5295B60}" type="presOf" srcId="{6248C97C-86F8-42BF-A472-0621E5726964}" destId="{89AF8219-B8B6-4429-B621-F38A004BCD70}" srcOrd="0" destOrd="2" presId="urn:microsoft.com/office/officeart/2005/8/layout/vList5"/>
    <dgm:cxn modelId="{0205C378-17EF-4198-880B-60C902C04BCD}" srcId="{B1549E07-3CFD-4106-929F-2369D506C2F8}" destId="{18FE5B65-327E-4FD2-8E7B-F45EEF78FCA5}" srcOrd="0" destOrd="0" parTransId="{115E933C-57B6-416F-8BAF-4CC0D11B8075}" sibTransId="{48663E6D-8B13-478F-BC94-B7ED282C4FBA}"/>
    <dgm:cxn modelId="{625FDE7D-569D-4AC1-9902-47E7CE25CA47}" srcId="{112911E7-8DCB-4294-BB9B-9C2AB8887F24}" destId="{1368ED94-0A4A-46A2-80EE-5B2310DB72D6}" srcOrd="1" destOrd="0" parTransId="{25434F7F-AE7A-45AC-985D-72651C2F0E23}" sibTransId="{3C182CA9-1668-41EC-82B2-1C473937D119}"/>
    <dgm:cxn modelId="{825FE082-37CC-476E-A2AF-BCD1E89F0CCD}" type="presOf" srcId="{98AC420B-3F9E-4AAB-9CA1-09812B6F40DE}" destId="{0A1070A2-DD91-40DB-916D-C4C43BF525B3}" srcOrd="0" destOrd="0" presId="urn:microsoft.com/office/officeart/2005/8/layout/vList5"/>
    <dgm:cxn modelId="{737FEF89-403D-4847-B6DC-3EEBD8946311}" srcId="{6681243B-073B-4247-8AC4-422CAFBD8FCE}" destId="{D2A38A58-32BE-460E-A8FE-7650C24F2444}" srcOrd="1" destOrd="0" parTransId="{8F181730-F316-47E3-A88B-609627BC5B22}" sibTransId="{F87DFAD8-0244-43E9-97F4-880BF35A7B36}"/>
    <dgm:cxn modelId="{10C29F8E-3BE0-45DE-AF7C-FEFB6DB0066C}" type="presOf" srcId="{1368ED94-0A4A-46A2-80EE-5B2310DB72D6}" destId="{AC1D6D8C-DCA6-43AB-B3CD-8349D31EE471}" srcOrd="0" destOrd="0" presId="urn:microsoft.com/office/officeart/2005/8/layout/vList5"/>
    <dgm:cxn modelId="{93A7F993-74A5-4C5D-9078-3E23574D7008}" type="presOf" srcId="{ABC9DDAD-393F-4845-9828-D6CA2BA750F8}" destId="{6B13286F-FACC-4B8F-8BFC-A7811C493B7D}" srcOrd="0" destOrd="1" presId="urn:microsoft.com/office/officeart/2005/8/layout/vList5"/>
    <dgm:cxn modelId="{23944997-E4ED-484D-AF18-6FDCE3D7F9A0}" type="presOf" srcId="{0B18DA43-72AC-4ABF-A85E-46C045172A00}" destId="{6B13286F-FACC-4B8F-8BFC-A7811C493B7D}" srcOrd="0" destOrd="0" presId="urn:microsoft.com/office/officeart/2005/8/layout/vList5"/>
    <dgm:cxn modelId="{AC747BB0-F1B6-4882-BD0F-5DCBA90B2DC0}" srcId="{112911E7-8DCB-4294-BB9B-9C2AB8887F24}" destId="{6681243B-073B-4247-8AC4-422CAFBD8FCE}" srcOrd="2" destOrd="0" parTransId="{1F4E2160-9E41-41B7-A6BA-ABE056003323}" sibTransId="{CEED716C-F0AE-438F-AE52-C00E26BA6646}"/>
    <dgm:cxn modelId="{013B8DC1-3C39-43A3-9569-8C0308EF0B9B}" type="presOf" srcId="{112911E7-8DCB-4294-BB9B-9C2AB8887F24}" destId="{3551CB23-32DE-430D-AA6F-988F4E542228}" srcOrd="0" destOrd="0" presId="urn:microsoft.com/office/officeart/2005/8/layout/vList5"/>
    <dgm:cxn modelId="{956714C2-11B6-4407-A3FC-24EA6C096C45}" type="presOf" srcId="{01C7CB56-3C72-4BD4-8DAC-974741D77F4A}" destId="{89AF8219-B8B6-4429-B621-F38A004BCD70}" srcOrd="0" destOrd="1" presId="urn:microsoft.com/office/officeart/2005/8/layout/vList5"/>
    <dgm:cxn modelId="{22E7F1CA-BA07-45EA-AE6D-807DB097497C}" srcId="{6681243B-073B-4247-8AC4-422CAFBD8FCE}" destId="{98AC420B-3F9E-4AAB-9CA1-09812B6F40DE}" srcOrd="0" destOrd="0" parTransId="{6D8A6F01-54C4-4A4E-927E-B2DB9067561F}" sibTransId="{FFDFC952-6671-434D-B398-8BEAADFCC14B}"/>
    <dgm:cxn modelId="{198F19D3-5811-4D74-8721-732D275369D2}" type="presOf" srcId="{B1549E07-3CFD-4106-929F-2369D506C2F8}" destId="{8361517F-A622-4865-AD59-41D7BC84E64B}" srcOrd="0" destOrd="0" presId="urn:microsoft.com/office/officeart/2005/8/layout/vList5"/>
    <dgm:cxn modelId="{A15A4CD5-DD29-4E9F-ACE3-D16CD9CF226C}" srcId="{112911E7-8DCB-4294-BB9B-9C2AB8887F24}" destId="{B1549E07-3CFD-4106-929F-2369D506C2F8}" srcOrd="0" destOrd="0" parTransId="{CBF79837-F568-49A6-8BB2-7B92CE0F907F}" sibTransId="{1C2F1399-417F-48DA-B9C3-23CF363FB8E3}"/>
    <dgm:cxn modelId="{9BE45BE6-1D12-4251-9AED-77C4A1D68DAD}" type="presOf" srcId="{18FE5B65-327E-4FD2-8E7B-F45EEF78FCA5}" destId="{89AF8219-B8B6-4429-B621-F38A004BCD70}" srcOrd="0" destOrd="0" presId="urn:microsoft.com/office/officeart/2005/8/layout/vList5"/>
    <dgm:cxn modelId="{69627DF2-A629-48E2-9898-227D5EF9483B}" srcId="{6681243B-073B-4247-8AC4-422CAFBD8FCE}" destId="{667B8F38-52BD-4FC0-8AF3-7047196274B5}" srcOrd="2" destOrd="0" parTransId="{222FCB58-4107-456C-B4D2-4837156B3137}" sibTransId="{0CF76A57-75C1-43F7-9716-E5C6C77BFDD2}"/>
    <dgm:cxn modelId="{A461E365-E278-4289-9174-7CA3A0076E53}" type="presParOf" srcId="{3551CB23-32DE-430D-AA6F-988F4E542228}" destId="{9A139B58-C981-4146-9958-474B44A97E3D}" srcOrd="0" destOrd="0" presId="urn:microsoft.com/office/officeart/2005/8/layout/vList5"/>
    <dgm:cxn modelId="{5584C8E6-37BC-4F0A-9FD0-B3A5516DB9B1}" type="presParOf" srcId="{9A139B58-C981-4146-9958-474B44A97E3D}" destId="{8361517F-A622-4865-AD59-41D7BC84E64B}" srcOrd="0" destOrd="0" presId="urn:microsoft.com/office/officeart/2005/8/layout/vList5"/>
    <dgm:cxn modelId="{A92AF1FA-BE45-4075-8E61-882BF7430874}" type="presParOf" srcId="{9A139B58-C981-4146-9958-474B44A97E3D}" destId="{89AF8219-B8B6-4429-B621-F38A004BCD70}" srcOrd="1" destOrd="0" presId="urn:microsoft.com/office/officeart/2005/8/layout/vList5"/>
    <dgm:cxn modelId="{B985BFCA-A8C5-48AD-A4F9-5DBA833140EB}" type="presParOf" srcId="{3551CB23-32DE-430D-AA6F-988F4E542228}" destId="{1F87C793-9E20-480A-BDBD-4EF5FFC7A019}" srcOrd="1" destOrd="0" presId="urn:microsoft.com/office/officeart/2005/8/layout/vList5"/>
    <dgm:cxn modelId="{6F0E17DE-9510-46AE-B438-B96E55D899E4}" type="presParOf" srcId="{3551CB23-32DE-430D-AA6F-988F4E542228}" destId="{B8D87E2C-A806-4AAA-9ECC-6BC46A35E109}" srcOrd="2" destOrd="0" presId="urn:microsoft.com/office/officeart/2005/8/layout/vList5"/>
    <dgm:cxn modelId="{94FC1B41-C459-4F0D-8F48-75E0906D77D1}" type="presParOf" srcId="{B8D87E2C-A806-4AAA-9ECC-6BC46A35E109}" destId="{AC1D6D8C-DCA6-43AB-B3CD-8349D31EE471}" srcOrd="0" destOrd="0" presId="urn:microsoft.com/office/officeart/2005/8/layout/vList5"/>
    <dgm:cxn modelId="{53EBF009-06E0-4BD6-9115-A16827183BB4}" type="presParOf" srcId="{B8D87E2C-A806-4AAA-9ECC-6BC46A35E109}" destId="{6B13286F-FACC-4B8F-8BFC-A7811C493B7D}" srcOrd="1" destOrd="0" presId="urn:microsoft.com/office/officeart/2005/8/layout/vList5"/>
    <dgm:cxn modelId="{E5DCDED8-7C96-4D75-A2EE-69F068A853FE}" type="presParOf" srcId="{3551CB23-32DE-430D-AA6F-988F4E542228}" destId="{3CB8C382-E475-4A5D-A7DB-3E0E46F33A75}" srcOrd="3" destOrd="0" presId="urn:microsoft.com/office/officeart/2005/8/layout/vList5"/>
    <dgm:cxn modelId="{A4FD66CD-547C-4DB6-9B9E-C60121C92A6C}" type="presParOf" srcId="{3551CB23-32DE-430D-AA6F-988F4E542228}" destId="{08FFA2FC-3E12-4062-89A4-FA0AC95CBCB6}" srcOrd="4" destOrd="0" presId="urn:microsoft.com/office/officeart/2005/8/layout/vList5"/>
    <dgm:cxn modelId="{EA70E6AA-622B-4197-AAA0-549D2B8B018A}" type="presParOf" srcId="{08FFA2FC-3E12-4062-89A4-FA0AC95CBCB6}" destId="{7262DE9D-9593-4182-BBA4-23E2445378D8}" srcOrd="0" destOrd="0" presId="urn:microsoft.com/office/officeart/2005/8/layout/vList5"/>
    <dgm:cxn modelId="{3A1A4FCC-6A05-4CF4-8A70-89C0CE133F30}" type="presParOf" srcId="{08FFA2FC-3E12-4062-89A4-FA0AC95CBCB6}" destId="{0A1070A2-DD91-40DB-916D-C4C43BF525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8219-B8B6-4429-B621-F38A004BCD70}">
      <dsp:nvSpPr>
        <dsp:cNvPr id="0" name=""/>
        <dsp:cNvSpPr/>
      </dsp:nvSpPr>
      <dsp:spPr>
        <a:xfrm rot="5400000">
          <a:off x="4613645" y="-2492578"/>
          <a:ext cx="1676909" cy="67718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Family as core unit of society</a:t>
          </a:r>
        </a:p>
        <a:p>
          <a:pPr marL="228600" lvl="1" indent="-228600" algn="l" defTabSz="1066800">
            <a:lnSpc>
              <a:spcPct val="90000"/>
            </a:lnSpc>
            <a:spcBef>
              <a:spcPct val="0"/>
            </a:spcBef>
            <a:spcAft>
              <a:spcPct val="15000"/>
            </a:spcAft>
            <a:buChar char="•"/>
          </a:pPr>
          <a:r>
            <a:rPr lang="en-US" sz="2400" kern="1200" dirty="0"/>
            <a:t>Family as principal shaper &amp; provider of physical, emotional, fiscal, &amp; other support for children</a:t>
          </a:r>
        </a:p>
        <a:p>
          <a:pPr marL="228600" lvl="1" indent="-228600" algn="l" defTabSz="1066800">
            <a:lnSpc>
              <a:spcPct val="90000"/>
            </a:lnSpc>
            <a:spcBef>
              <a:spcPct val="0"/>
            </a:spcBef>
            <a:spcAft>
              <a:spcPct val="15000"/>
            </a:spcAft>
            <a:buChar char="•"/>
          </a:pPr>
          <a:r>
            <a:rPr lang="en-US" sz="2400" kern="1200" dirty="0"/>
            <a:t>Family as source of life-long support</a:t>
          </a:r>
          <a:endParaRPr lang="en-US" sz="2400" kern="1200" dirty="0">
            <a:effectLst/>
          </a:endParaRPr>
        </a:p>
      </dsp:txBody>
      <dsp:txXfrm rot="-5400000">
        <a:off x="2066153" y="136774"/>
        <a:ext cx="6690033" cy="1513189"/>
      </dsp:txXfrm>
    </dsp:sp>
    <dsp:sp modelId="{8361517F-A622-4865-AD59-41D7BC84E64B}">
      <dsp:nvSpPr>
        <dsp:cNvPr id="0" name=""/>
        <dsp:cNvSpPr/>
      </dsp:nvSpPr>
      <dsp:spPr>
        <a:xfrm>
          <a:off x="1153" y="2698"/>
          <a:ext cx="2065000" cy="178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Family as Foundation</a:t>
          </a:r>
        </a:p>
      </dsp:txBody>
      <dsp:txXfrm>
        <a:off x="88111" y="89656"/>
        <a:ext cx="1891084" cy="1607422"/>
      </dsp:txXfrm>
    </dsp:sp>
    <dsp:sp modelId="{6B13286F-FACC-4B8F-8BFC-A7811C493B7D}">
      <dsp:nvSpPr>
        <dsp:cNvPr id="0" name=""/>
        <dsp:cNvSpPr/>
      </dsp:nvSpPr>
      <dsp:spPr>
        <a:xfrm rot="5400000">
          <a:off x="4554745" y="-655306"/>
          <a:ext cx="1707919" cy="68609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Dignity as an ascribed status, as a ‘regarded as’ standing within a community</a:t>
          </a:r>
        </a:p>
        <a:p>
          <a:pPr marL="228600" lvl="1" indent="-228600" algn="l" defTabSz="1066800">
            <a:lnSpc>
              <a:spcPct val="90000"/>
            </a:lnSpc>
            <a:spcBef>
              <a:spcPct val="0"/>
            </a:spcBef>
            <a:spcAft>
              <a:spcPct val="15000"/>
            </a:spcAft>
            <a:buChar char="•"/>
          </a:pPr>
          <a:r>
            <a:rPr lang="en-US" sz="2400" kern="1200" dirty="0"/>
            <a:t>Dignity as a state of being worthy, honored, &amp; esteemed, not for what one can do (or cannot do) but simply as a person with inherent worth </a:t>
          </a:r>
        </a:p>
      </dsp:txBody>
      <dsp:txXfrm rot="-5400000">
        <a:off x="1978210" y="2004603"/>
        <a:ext cx="6777616" cy="1541171"/>
      </dsp:txXfrm>
    </dsp:sp>
    <dsp:sp modelId="{AC1D6D8C-DCA6-43AB-B3CD-8349D31EE471}">
      <dsp:nvSpPr>
        <dsp:cNvPr id="0" name=""/>
        <dsp:cNvSpPr/>
      </dsp:nvSpPr>
      <dsp:spPr>
        <a:xfrm>
          <a:off x="1153" y="1873104"/>
          <a:ext cx="1975442" cy="178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Dignity</a:t>
          </a:r>
        </a:p>
      </dsp:txBody>
      <dsp:txXfrm>
        <a:off x="88111" y="1960062"/>
        <a:ext cx="1801526" cy="1607422"/>
      </dsp:txXfrm>
    </dsp:sp>
    <dsp:sp modelId="{0A1070A2-DD91-40DB-916D-C4C43BF525B3}">
      <dsp:nvSpPr>
        <dsp:cNvPr id="0" name=""/>
        <dsp:cNvSpPr/>
      </dsp:nvSpPr>
      <dsp:spPr>
        <a:xfrm rot="5400000">
          <a:off x="4606333" y="1219462"/>
          <a:ext cx="1629098" cy="68294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Community as more than a place or space</a:t>
          </a:r>
        </a:p>
        <a:p>
          <a:pPr marL="228600" lvl="1" indent="-228600" algn="l" defTabSz="1066800">
            <a:lnSpc>
              <a:spcPct val="90000"/>
            </a:lnSpc>
            <a:spcBef>
              <a:spcPct val="0"/>
            </a:spcBef>
            <a:spcAft>
              <a:spcPct val="15000"/>
            </a:spcAft>
            <a:buChar char="•"/>
          </a:pPr>
          <a:r>
            <a:rPr lang="en-US" sz="2400" kern="1200" dirty="0"/>
            <a:t>Membership &amp; belonging to a greater societal whole</a:t>
          </a:r>
        </a:p>
        <a:p>
          <a:pPr marL="228600" lvl="1" indent="-228600" algn="l" defTabSz="1066800">
            <a:lnSpc>
              <a:spcPct val="90000"/>
            </a:lnSpc>
            <a:spcBef>
              <a:spcPct val="0"/>
            </a:spcBef>
            <a:spcAft>
              <a:spcPct val="15000"/>
            </a:spcAft>
            <a:buChar char="•"/>
          </a:pPr>
          <a:r>
            <a:rPr lang="en-US" sz="2400" kern="1200" dirty="0"/>
            <a:t>Having support in community programs</a:t>
          </a:r>
        </a:p>
      </dsp:txBody>
      <dsp:txXfrm rot="-5400000">
        <a:off x="2006165" y="3899156"/>
        <a:ext cx="6749908" cy="1470046"/>
      </dsp:txXfrm>
    </dsp:sp>
    <dsp:sp modelId="{7262DE9D-9593-4182-BBA4-23E2445378D8}">
      <dsp:nvSpPr>
        <dsp:cNvPr id="0" name=""/>
        <dsp:cNvSpPr/>
      </dsp:nvSpPr>
      <dsp:spPr>
        <a:xfrm>
          <a:off x="0" y="3746209"/>
          <a:ext cx="2005012" cy="178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Community</a:t>
          </a:r>
        </a:p>
      </dsp:txBody>
      <dsp:txXfrm>
        <a:off x="86958" y="3833167"/>
        <a:ext cx="1831096" cy="16074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CE60E148-DC16-40CF-A9E3-F4C1328B4235}" type="datetimeFigureOut">
              <a:rPr lang="en-US"/>
              <a:pPr>
                <a:defRPr/>
              </a:pPr>
              <a:t>6/16/2017</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eaLnBrk="1" fontAlgn="auto" hangingPunct="1">
              <a:spcBef>
                <a:spcPts val="0"/>
              </a:spcBef>
              <a:spcAft>
                <a:spcPts val="0"/>
              </a:spcAft>
              <a:defRPr sz="1200">
                <a:latin typeface="+mn-lt"/>
              </a:defRPr>
            </a:lvl1pPr>
          </a:lstStyle>
          <a:p>
            <a:pPr>
              <a:defRPr/>
            </a:pPr>
            <a:fld id="{4C8C6523-2E21-407C-AB5D-5472781AD4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5F58F459-1BD3-4479-A5F8-23F5ABB4ED3E}" type="datetimeFigureOut">
              <a:rPr lang="en-US"/>
              <a:pPr>
                <a:defRPr/>
              </a:pPr>
              <a:t>6/16/2017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eaLnBrk="1" fontAlgn="auto" hangingPunct="1">
              <a:spcBef>
                <a:spcPts val="0"/>
              </a:spcBef>
              <a:spcAft>
                <a:spcPts val="0"/>
              </a:spcAft>
              <a:defRPr sz="1200">
                <a:latin typeface="+mn-lt"/>
              </a:defRPr>
            </a:lvl1pPr>
          </a:lstStyle>
          <a:p>
            <a:pPr>
              <a:defRPr/>
            </a:pPr>
            <a:fld id="{601EDA83-B82D-434D-B035-53413A1EDD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94A47CB-8176-4C34-826C-772F270055D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3815C0C-1CD1-419F-B0E0-2178DDADF081}"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C89545C-9A95-4BEF-9B98-FEB894CD4913}"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00088" y="4467225"/>
            <a:ext cx="5597525" cy="365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7" rIns="91294" bIns="45647"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72B7264-2BDE-44B9-AFCA-D7CF8441B40C}"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017749-37C3-46F2-95F1-E3308922790F}" type="slidenum">
              <a:rPr lang="en-US" altLang="en-US" smtClean="0"/>
              <a:pPr fontAlgn="base">
                <a:spcBef>
                  <a:spcPct val="0"/>
                </a:spcBef>
                <a:spcAft>
                  <a:spcPct val="0"/>
                </a:spcAft>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6B2911-5272-485E-9C6D-F5012F1B272F}"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27AFC3-6C24-44B6-A3F3-1834C556AF88}"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9A6016-64F6-4BE7-8AB6-8510809D8C20}"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70D938C-A8C9-4C12-B249-3E264704FAB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D699891-CA00-480B-B82D-24431928EB0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AC7D98E-C76C-482F-B693-1490725D1CD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B535A2D-957A-42BF-B3D5-EB58C87AC71C}"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700088" y="4467225"/>
            <a:ext cx="5597525" cy="365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7" rIns="91294" bIns="45647"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766C8B2-85C0-4B54-91EB-D22AD647C23B}"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700088" y="4473575"/>
            <a:ext cx="5610225"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7" rIns="91294" bIns="45647"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12937">
              <a:defRPr/>
            </a:pPr>
            <a:fld id="{F87AF015-651A-4975-A9F6-A70BA3BB1F71}" type="slidenum">
              <a:rPr lang="en-US" sz="1800" kern="0">
                <a:solidFill>
                  <a:sysClr val="windowText" lastClr="000000"/>
                </a:solidFill>
              </a:rPr>
              <a:pPr defTabSz="912937">
                <a:defRPr/>
              </a:pPr>
              <a:t>13</a:t>
            </a:fld>
            <a:endParaRPr lang="en-US" sz="1800" kern="0">
              <a:solidFill>
                <a:sysClr val="windowText" lastClr="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B07183-CCCD-4803-A9C6-A26ADEDF8F21}" type="slidenum">
              <a:rPr lang="en-US" altLang="en-US" smtClean="0"/>
              <a:pPr fontAlgn="base">
                <a:spcBef>
                  <a:spcPct val="0"/>
                </a:spcBef>
                <a:spcAft>
                  <a:spcPct val="0"/>
                </a:spcAft>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txBox="1">
            <a:spLocks/>
          </p:cNvSpPr>
          <p:nvPr userDrawn="1"/>
        </p:nvSpPr>
        <p:spPr>
          <a:xfrm>
            <a:off x="838200" y="3886200"/>
            <a:ext cx="6705600" cy="1216025"/>
          </a:xfrm>
          <a:prstGeom prst="rect">
            <a:avLst/>
          </a:prstGeom>
        </p:spPr>
        <p:txBody>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endParaRPr lang="en-US" sz="4000" dirty="0"/>
          </a:p>
        </p:txBody>
      </p:sp>
      <p:grpSp>
        <p:nvGrpSpPr>
          <p:cNvPr id="6" name="Group 4" descr="The Center for IDEA Early Childhood Data Systems (The DaSy Center) and the Early Childhood Technical Assistance Center (ECTA Center)"/>
          <p:cNvGrpSpPr>
            <a:grpSpLocks/>
          </p:cNvGrpSpPr>
          <p:nvPr userDrawn="1"/>
        </p:nvGrpSpPr>
        <p:grpSpPr bwMode="auto">
          <a:xfrm>
            <a:off x="5334000" y="5867400"/>
            <a:ext cx="3705225" cy="990600"/>
            <a:chOff x="5334000" y="5867921"/>
            <a:chExt cx="3705225" cy="990079"/>
          </a:xfrm>
        </p:grpSpPr>
        <p:sp>
          <p:nvSpPr>
            <p:cNvPr id="7" name="Picture 5"/>
            <p:cNvSpPr>
              <a:spLocks noChangeAspect="1"/>
            </p:cNvSpPr>
            <p:nvPr userDrawn="1"/>
          </p:nvSpPr>
          <p:spPr bwMode="auto">
            <a:xfrm>
              <a:off x="6553200" y="6248721"/>
              <a:ext cx="2486025" cy="5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sp>
          <p:nvSpPr>
            <p:cNvPr id="8" name="Picture 6"/>
            <p:cNvSpPr>
              <a:spLocks noChangeAspect="1"/>
            </p:cNvSpPr>
            <p:nvPr userDrawn="1"/>
          </p:nvSpPr>
          <p:spPr bwMode="auto">
            <a:xfrm>
              <a:off x="5334000" y="5867921"/>
              <a:ext cx="1158875" cy="99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grpSp>
        <p:nvGrpSpPr>
          <p:cNvPr id="9" name="Group 7" descr="&quot; &quot;"/>
          <p:cNvGrpSpPr>
            <a:grpSpLocks/>
          </p:cNvGrpSpPr>
          <p:nvPr userDrawn="1"/>
        </p:nvGrpSpPr>
        <p:grpSpPr bwMode="auto">
          <a:xfrm>
            <a:off x="-457200" y="-304800"/>
            <a:ext cx="9677400" cy="1603375"/>
            <a:chOff x="-457200" y="-304800"/>
            <a:chExt cx="9677400" cy="1603169"/>
          </a:xfrm>
        </p:grpSpPr>
        <p:sp>
          <p:nvSpPr>
            <p:cNvPr id="10" name="Rectangle 9"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2" name="Picture 10" descr="&quot; &quot;"/>
            <p:cNvSpPr>
              <a:spLocks noChangeAspect="1"/>
            </p:cNvSpPr>
            <p:nvPr userDrawn="1"/>
          </p:nvSpPr>
          <p:spPr bwMode="auto">
            <a:xfrm>
              <a:off x="5410200" y="-73055"/>
              <a:ext cx="1744663" cy="13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sp>
          <p:nvSpPr>
            <p:cNvPr id="13" name="Picture 11"/>
            <p:cNvSpPr>
              <a:spLocks noChangeAspect="1"/>
            </p:cNvSpPr>
            <p:nvPr userDrawn="1"/>
          </p:nvSpPr>
          <p:spPr bwMode="auto">
            <a:xfrm>
              <a:off x="7477125" y="-73055"/>
              <a:ext cx="1743075" cy="137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Tree>
    <p:extLst>
      <p:ext uri="{BB962C8B-B14F-4D97-AF65-F5344CB8AC3E}">
        <p14:creationId xmlns:p14="http://schemas.microsoft.com/office/powerpoint/2010/main" val="418602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3" descr="&quot; &quot;"/>
          <p:cNvGrpSpPr>
            <a:grpSpLocks/>
          </p:cNvGrpSpPr>
          <p:nvPr userDrawn="1"/>
        </p:nvGrpSpPr>
        <p:grpSpPr bwMode="auto">
          <a:xfrm>
            <a:off x="0" y="6121400"/>
            <a:ext cx="9144000" cy="736600"/>
            <a:chOff x="0" y="6121400"/>
            <a:chExt cx="9144000" cy="736600"/>
          </a:xfrm>
        </p:grpSpPr>
        <p:sp>
          <p:nvSpPr>
            <p:cNvPr id="3"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4" name="Straight Connector 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5"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0F285B92-BA38-4AE2-894F-0EF011F54937}" type="slidenum">
              <a:rPr lang="en-US"/>
              <a:pPr>
                <a:defRPr/>
              </a:pPr>
              <a:t>‹#›</a:t>
            </a:fld>
            <a:endParaRPr lang="en-US" dirty="0"/>
          </a:p>
        </p:txBody>
      </p:sp>
    </p:spTree>
    <p:extLst>
      <p:ext uri="{BB962C8B-B14F-4D97-AF65-F5344CB8AC3E}">
        <p14:creationId xmlns:p14="http://schemas.microsoft.com/office/powerpoint/2010/main" val="171141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 descr="&quot; &quot;"/>
          <p:cNvGrpSpPr>
            <a:grpSpLocks/>
          </p:cNvGrpSpPr>
          <p:nvPr userDrawn="1"/>
        </p:nvGrpSpPr>
        <p:grpSpPr bwMode="auto">
          <a:xfrm>
            <a:off x="0" y="6121400"/>
            <a:ext cx="9144000" cy="736600"/>
            <a:chOff x="0" y="6121400"/>
            <a:chExt cx="9144000" cy="736600"/>
          </a:xfrm>
        </p:grpSpPr>
        <p:sp>
          <p:nvSpPr>
            <p:cNvPr id="6"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7" name="Straight Connector 6"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8"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0"/>
          </p:nvPr>
        </p:nvSpPr>
        <p:spPr/>
        <p:txBody>
          <a:bodyPr/>
          <a:lstStyle>
            <a:lvl1pPr>
              <a:defRPr>
                <a:latin typeface="Century Gothic" pitchFamily="34" charset="0"/>
              </a:defRPr>
            </a:lvl1pPr>
          </a:lstStyle>
          <a:p>
            <a:pPr>
              <a:defRPr/>
            </a:pPr>
            <a:fld id="{F4855FA5-669B-4CF6-81EA-58AA3110DEA9}" type="slidenum">
              <a:rPr lang="en-US"/>
              <a:pPr>
                <a:defRPr/>
              </a:pPr>
              <a:t>‹#›</a:t>
            </a:fld>
            <a:endParaRPr lang="en-US" dirty="0"/>
          </a:p>
        </p:txBody>
      </p:sp>
    </p:spTree>
    <p:extLst>
      <p:ext uri="{BB962C8B-B14F-4D97-AF65-F5344CB8AC3E}">
        <p14:creationId xmlns:p14="http://schemas.microsoft.com/office/powerpoint/2010/main" val="3633382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 descr="&quot; &quot;"/>
          <p:cNvGrpSpPr>
            <a:grpSpLocks/>
          </p:cNvGrpSpPr>
          <p:nvPr userDrawn="1"/>
        </p:nvGrpSpPr>
        <p:grpSpPr bwMode="auto">
          <a:xfrm>
            <a:off x="0" y="6121400"/>
            <a:ext cx="9144000" cy="736600"/>
            <a:chOff x="0" y="6121400"/>
            <a:chExt cx="9144000" cy="736600"/>
          </a:xfrm>
        </p:grpSpPr>
        <p:sp>
          <p:nvSpPr>
            <p:cNvPr id="6"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7" name="Straight Connector 6"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8"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0"/>
          </p:nvPr>
        </p:nvSpPr>
        <p:spPr/>
        <p:txBody>
          <a:bodyPr/>
          <a:lstStyle>
            <a:lvl1pPr>
              <a:defRPr>
                <a:latin typeface="Century Gothic" pitchFamily="34" charset="0"/>
              </a:defRPr>
            </a:lvl1pPr>
          </a:lstStyle>
          <a:p>
            <a:pPr>
              <a:defRPr/>
            </a:pPr>
            <a:fld id="{6992A5FD-7E08-4F7F-9C12-09587A4073A4}" type="slidenum">
              <a:rPr lang="en-US"/>
              <a:pPr>
                <a:defRPr/>
              </a:pPr>
              <a:t>‹#›</a:t>
            </a:fld>
            <a:endParaRPr lang="en-US" dirty="0"/>
          </a:p>
        </p:txBody>
      </p:sp>
    </p:spTree>
    <p:extLst>
      <p:ext uri="{BB962C8B-B14F-4D97-AF65-F5344CB8AC3E}">
        <p14:creationId xmlns:p14="http://schemas.microsoft.com/office/powerpoint/2010/main" val="1137486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 descr="&quot; &quot;"/>
          <p:cNvGrpSpPr>
            <a:grpSpLocks/>
          </p:cNvGrpSpPr>
          <p:nvPr userDrawn="1"/>
        </p:nvGrpSpPr>
        <p:grpSpPr bwMode="auto">
          <a:xfrm>
            <a:off x="0" y="6121400"/>
            <a:ext cx="9144000" cy="736600"/>
            <a:chOff x="0" y="6121400"/>
            <a:chExt cx="9144000" cy="736600"/>
          </a:xfrm>
        </p:grpSpPr>
        <p:sp>
          <p:nvSpPr>
            <p:cNvPr id="5"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6" name="Straight Connector 5"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7"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p:txBody>
          <a:bodyPr/>
          <a:lstStyle>
            <a:lvl1pPr>
              <a:defRPr>
                <a:latin typeface="Century Gothic" pitchFamily="34" charset="0"/>
              </a:defRPr>
            </a:lvl1pPr>
          </a:lstStyle>
          <a:p>
            <a:pPr>
              <a:defRPr/>
            </a:pPr>
            <a:fld id="{6887C028-4DB9-4E9C-8A29-63EDEC060080}" type="slidenum">
              <a:rPr lang="en-US"/>
              <a:pPr>
                <a:defRPr/>
              </a:pPr>
              <a:t>‹#›</a:t>
            </a:fld>
            <a:endParaRPr lang="en-US" dirty="0"/>
          </a:p>
        </p:txBody>
      </p:sp>
    </p:spTree>
    <p:extLst>
      <p:ext uri="{BB962C8B-B14F-4D97-AF65-F5344CB8AC3E}">
        <p14:creationId xmlns:p14="http://schemas.microsoft.com/office/powerpoint/2010/main" val="266479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3" descr="&quot; &quot;"/>
          <p:cNvGrpSpPr>
            <a:grpSpLocks/>
          </p:cNvGrpSpPr>
          <p:nvPr userDrawn="1"/>
        </p:nvGrpSpPr>
        <p:grpSpPr bwMode="auto">
          <a:xfrm>
            <a:off x="0" y="6121400"/>
            <a:ext cx="9144000" cy="736600"/>
            <a:chOff x="0" y="6121400"/>
            <a:chExt cx="9144000" cy="736600"/>
          </a:xfrm>
        </p:grpSpPr>
        <p:sp>
          <p:nvSpPr>
            <p:cNvPr id="5"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6" name="Straight Connector 5"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7"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p:txBody>
          <a:bodyPr/>
          <a:lstStyle>
            <a:lvl1pPr>
              <a:defRPr>
                <a:latin typeface="Century Gothic" pitchFamily="34" charset="0"/>
              </a:defRPr>
            </a:lvl1pPr>
          </a:lstStyle>
          <a:p>
            <a:pPr>
              <a:defRPr/>
            </a:pPr>
            <a:fld id="{DE55A336-5B63-4845-9901-84BE5905E484}" type="slidenum">
              <a:rPr lang="en-US"/>
              <a:pPr>
                <a:defRPr/>
              </a:pPr>
              <a:t>‹#›</a:t>
            </a:fld>
            <a:endParaRPr lang="en-US" dirty="0"/>
          </a:p>
        </p:txBody>
      </p:sp>
    </p:spTree>
    <p:extLst>
      <p:ext uri="{BB962C8B-B14F-4D97-AF65-F5344CB8AC3E}">
        <p14:creationId xmlns:p14="http://schemas.microsoft.com/office/powerpoint/2010/main" val="411830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1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5" name="Subtitle 2"/>
          <p:cNvSpPr txBox="1">
            <a:spLocks/>
          </p:cNvSpPr>
          <p:nvPr userDrawn="1"/>
        </p:nvSpPr>
        <p:spPr>
          <a:xfrm>
            <a:off x="838200" y="3886200"/>
            <a:ext cx="6705600" cy="1216025"/>
          </a:xfrm>
          <a:prstGeom prst="rect">
            <a:avLst/>
          </a:prstGeom>
        </p:spPr>
        <p:txBody>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endParaRPr lang="en-US" sz="4000" dirty="0"/>
          </a:p>
        </p:txBody>
      </p:sp>
      <p:grpSp>
        <p:nvGrpSpPr>
          <p:cNvPr id="6" name="Group 4" descr="The Center for IDEA Early Childhood Data Systems (The DaSy Center) and the Early Childhood Technical Assistance Center (ECTA Center)"/>
          <p:cNvGrpSpPr>
            <a:grpSpLocks/>
          </p:cNvGrpSpPr>
          <p:nvPr userDrawn="1"/>
        </p:nvGrpSpPr>
        <p:grpSpPr bwMode="auto">
          <a:xfrm>
            <a:off x="5334000" y="5867400"/>
            <a:ext cx="3705225" cy="990600"/>
            <a:chOff x="5334000" y="5867921"/>
            <a:chExt cx="3705225" cy="990079"/>
          </a:xfrm>
        </p:grpSpPr>
        <p:sp>
          <p:nvSpPr>
            <p:cNvPr id="7" name="Picture 5"/>
            <p:cNvSpPr>
              <a:spLocks noChangeAspect="1"/>
            </p:cNvSpPr>
            <p:nvPr userDrawn="1"/>
          </p:nvSpPr>
          <p:spPr bwMode="auto">
            <a:xfrm>
              <a:off x="6553200" y="6248721"/>
              <a:ext cx="2486025" cy="5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sp>
          <p:nvSpPr>
            <p:cNvPr id="8" name="Picture 6"/>
            <p:cNvSpPr>
              <a:spLocks noChangeAspect="1"/>
            </p:cNvSpPr>
            <p:nvPr userDrawn="1"/>
          </p:nvSpPr>
          <p:spPr bwMode="auto">
            <a:xfrm>
              <a:off x="5334000" y="5867921"/>
              <a:ext cx="1158875" cy="99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9" name="Rectangle 8" descr="&quot; &quot;"/>
          <p:cNvSpPr/>
          <p:nvPr userDrawn="1"/>
        </p:nvSpPr>
        <p:spPr>
          <a:xfrm>
            <a:off x="-457200" y="-304800"/>
            <a:ext cx="5029200" cy="1603375"/>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304800"/>
            <a:ext cx="5943600" cy="1603375"/>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5925" y="-76200"/>
            <a:ext cx="1819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r="20961"/>
          <a:stretch>
            <a:fillRect/>
          </a:stretch>
        </p:blipFill>
        <p:spPr bwMode="auto">
          <a:xfrm>
            <a:off x="7593013" y="-73025"/>
            <a:ext cx="1627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Tree>
    <p:extLst>
      <p:ext uri="{BB962C8B-B14F-4D97-AF65-F5344CB8AC3E}">
        <p14:creationId xmlns:p14="http://schemas.microsoft.com/office/powerpoint/2010/main" val="24621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descr="&quot; &quot;"/>
          <p:cNvGrpSpPr>
            <a:grpSpLocks/>
          </p:cNvGrpSpPr>
          <p:nvPr userDrawn="1"/>
        </p:nvGrpSpPr>
        <p:grpSpPr bwMode="auto">
          <a:xfrm>
            <a:off x="0" y="6121400"/>
            <a:ext cx="9144000" cy="736600"/>
            <a:chOff x="0" y="6121400"/>
            <a:chExt cx="9144000" cy="736600"/>
          </a:xfrm>
        </p:grpSpPr>
        <p:sp>
          <p:nvSpPr>
            <p:cNvPr id="5"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6" name="Straight Connector 5"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7"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grpSp>
        <p:nvGrpSpPr>
          <p:cNvPr id="8" name="Group 7"/>
          <p:cNvGrpSpPr>
            <a:grpSpLocks/>
          </p:cNvGrpSpPr>
          <p:nvPr userDrawn="1"/>
        </p:nvGrpSpPr>
        <p:grpSpPr bwMode="auto">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11" name="Slide Number Placeholder 3"/>
          <p:cNvSpPr>
            <a:spLocks noGrp="1"/>
          </p:cNvSpPr>
          <p:nvPr>
            <p:ph type="sldNum" sz="quarter" idx="10"/>
          </p:nvPr>
        </p:nvSpPr>
        <p:spPr/>
        <p:txBody>
          <a:bodyPr/>
          <a:lstStyle>
            <a:lvl1pPr>
              <a:defRPr>
                <a:latin typeface="Century Gothic" pitchFamily="34" charset="0"/>
              </a:defRPr>
            </a:lvl1pPr>
          </a:lstStyle>
          <a:p>
            <a:pPr>
              <a:defRPr/>
            </a:pPr>
            <a:fld id="{20466CC7-790B-4F74-A913-71A41E82C53F}" type="slidenum">
              <a:rPr lang="en-US"/>
              <a:pPr>
                <a:defRPr/>
              </a:pPr>
              <a:t>‹#›</a:t>
            </a:fld>
            <a:endParaRPr lang="en-US" dirty="0"/>
          </a:p>
        </p:txBody>
      </p:sp>
    </p:spTree>
    <p:extLst>
      <p:ext uri="{BB962C8B-B14F-4D97-AF65-F5344CB8AC3E}">
        <p14:creationId xmlns:p14="http://schemas.microsoft.com/office/powerpoint/2010/main" val="294816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0" y="-1143000"/>
            <a:ext cx="9144000" cy="1371600"/>
            <a:chOff x="0" y="-1143000"/>
            <a:chExt cx="9144000" cy="1371600"/>
          </a:xfrm>
        </p:grpSpPr>
        <p:sp>
          <p:nvSpPr>
            <p:cNvPr id="4" name="Rectangle 3"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5" name="Rectangle 4"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6" name="Slide Number Placeholder 3"/>
          <p:cNvSpPr>
            <a:spLocks noGrp="1"/>
          </p:cNvSpPr>
          <p:nvPr>
            <p:ph type="sldNum" sz="quarter" idx="10"/>
          </p:nvPr>
        </p:nvSpPr>
        <p:spPr/>
        <p:txBody>
          <a:bodyPr/>
          <a:lstStyle>
            <a:lvl1pPr>
              <a:defRPr>
                <a:latin typeface="Century Gothic" pitchFamily="34" charset="0"/>
              </a:defRPr>
            </a:lvl1pPr>
          </a:lstStyle>
          <a:p>
            <a:pPr>
              <a:defRPr/>
            </a:pPr>
            <a:fld id="{A65C237D-0457-4FD7-877C-271A92846DA0}" type="slidenum">
              <a:rPr lang="en-US"/>
              <a:pPr>
                <a:defRPr/>
              </a:pPr>
              <a:t>‹#›</a:t>
            </a:fld>
            <a:endParaRPr lang="en-US" dirty="0"/>
          </a:p>
        </p:txBody>
      </p:sp>
    </p:spTree>
    <p:extLst>
      <p:ext uri="{BB962C8B-B14F-4D97-AF65-F5344CB8AC3E}">
        <p14:creationId xmlns:p14="http://schemas.microsoft.com/office/powerpoint/2010/main" val="273060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grpSp>
        <p:nvGrpSpPr>
          <p:cNvPr id="5" name="Group 3"/>
          <p:cNvGrpSpPr>
            <a:grpSpLocks/>
          </p:cNvGrpSpPr>
          <p:nvPr userDrawn="1"/>
        </p:nvGrpSpPr>
        <p:grpSpPr bwMode="auto">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8" name="Group 6" descr="&quot; &quot;"/>
          <p:cNvGrpSpPr>
            <a:grpSpLocks/>
          </p:cNvGrpSpPr>
          <p:nvPr userDrawn="1"/>
        </p:nvGrpSpPr>
        <p:grpSpPr bwMode="auto">
          <a:xfrm>
            <a:off x="0" y="6121400"/>
            <a:ext cx="9144000" cy="736600"/>
            <a:chOff x="0" y="6121400"/>
            <a:chExt cx="9144000" cy="736600"/>
          </a:xfrm>
        </p:grpSpPr>
        <p:sp>
          <p:nvSpPr>
            <p:cNvPr id="9"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11" name="Picture 9"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12" name="Slide Number Placeholder 3"/>
          <p:cNvSpPr>
            <a:spLocks noGrp="1"/>
          </p:cNvSpPr>
          <p:nvPr>
            <p:ph type="sldNum" sz="quarter" idx="10"/>
          </p:nvPr>
        </p:nvSpPr>
        <p:spPr/>
        <p:txBody>
          <a:bodyPr/>
          <a:lstStyle>
            <a:lvl1pPr>
              <a:defRPr>
                <a:latin typeface="Century Gothic" pitchFamily="34" charset="0"/>
              </a:defRPr>
            </a:lvl1pPr>
          </a:lstStyle>
          <a:p>
            <a:pPr>
              <a:defRPr/>
            </a:pPr>
            <a:fld id="{820C585E-E154-4A81-ABC8-9440FB7BBB9D}" type="slidenum">
              <a:rPr lang="en-US"/>
              <a:pPr>
                <a:defRPr/>
              </a:pPr>
              <a:t>‹#›</a:t>
            </a:fld>
            <a:endParaRPr lang="en-US" dirty="0"/>
          </a:p>
        </p:txBody>
      </p:sp>
    </p:spTree>
    <p:extLst>
      <p:ext uri="{BB962C8B-B14F-4D97-AF65-F5344CB8AC3E}">
        <p14:creationId xmlns:p14="http://schemas.microsoft.com/office/powerpoint/2010/main" val="36293741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3" descr="&quot; &quot;"/>
          <p:cNvGrpSpPr>
            <a:grpSpLocks/>
          </p:cNvGrpSpPr>
          <p:nvPr userDrawn="1"/>
        </p:nvGrpSpPr>
        <p:grpSpPr bwMode="auto">
          <a:xfrm>
            <a:off x="0" y="6121400"/>
            <a:ext cx="9144000" cy="736600"/>
            <a:chOff x="0" y="6121400"/>
            <a:chExt cx="9144000" cy="736600"/>
          </a:xfrm>
        </p:grpSpPr>
        <p:sp>
          <p:nvSpPr>
            <p:cNvPr id="5"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6" name="Straight Connector 5"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7"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a:t>Click to edit Master title style</a:t>
            </a:r>
            <a:endParaRPr lang="en-US" dirty="0"/>
          </a:p>
        </p:txBody>
      </p:sp>
      <p:sp>
        <p:nvSpPr>
          <p:cNvPr id="11" name="Picture Placeholder 10"/>
          <p:cNvSpPr>
            <a:spLocks noGrp="1"/>
          </p:cNvSpPr>
          <p:nvPr>
            <p:ph type="pic" sz="quarter" idx="10"/>
          </p:nvPr>
        </p:nvSpPr>
        <p:spPr>
          <a:xfrm>
            <a:off x="3733800" y="2438400"/>
            <a:ext cx="4495800" cy="3354388"/>
          </a:xfrm>
          <a:prstGeom prst="rect">
            <a:avLst/>
          </a:prstGeom>
        </p:spPr>
        <p:txBody>
          <a:bodyPr/>
          <a:lstStyle>
            <a:lvl1pPr marL="0" indent="0">
              <a:buNone/>
              <a:defRPr/>
            </a:lvl1pPr>
          </a:lstStyle>
          <a:p>
            <a:pPr lvl="0"/>
            <a:r>
              <a:rPr lang="en-US" noProof="0"/>
              <a:t>Click icon to add picture</a:t>
            </a:r>
            <a:endParaRPr lang="en-US" noProof="0" dirty="0"/>
          </a:p>
        </p:txBody>
      </p:sp>
      <p:sp>
        <p:nvSpPr>
          <p:cNvPr id="8" name="Slide Number Placeholder 3"/>
          <p:cNvSpPr>
            <a:spLocks noGrp="1"/>
          </p:cNvSpPr>
          <p:nvPr>
            <p:ph type="sldNum" sz="quarter" idx="11"/>
          </p:nvPr>
        </p:nvSpPr>
        <p:spPr/>
        <p:txBody>
          <a:bodyPr/>
          <a:lstStyle>
            <a:lvl1pPr>
              <a:defRPr>
                <a:latin typeface="Century Gothic" pitchFamily="34" charset="0"/>
              </a:defRPr>
            </a:lvl1pPr>
          </a:lstStyle>
          <a:p>
            <a:pPr>
              <a:defRPr/>
            </a:pPr>
            <a:fld id="{C6FE1C43-8FB2-47F2-BD4B-EC94D5EC16DC}" type="slidenum">
              <a:rPr lang="en-US"/>
              <a:pPr>
                <a:defRPr/>
              </a:pPr>
              <a:t>‹#›</a:t>
            </a:fld>
            <a:endParaRPr lang="en-US" dirty="0"/>
          </a:p>
        </p:txBody>
      </p:sp>
    </p:spTree>
    <p:extLst>
      <p:ext uri="{BB962C8B-B14F-4D97-AF65-F5344CB8AC3E}">
        <p14:creationId xmlns:p14="http://schemas.microsoft.com/office/powerpoint/2010/main" val="369809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3" descr="&quot; &quot;"/>
          <p:cNvGrpSpPr>
            <a:grpSpLocks/>
          </p:cNvGrpSpPr>
          <p:nvPr userDrawn="1"/>
        </p:nvGrpSpPr>
        <p:grpSpPr bwMode="auto">
          <a:xfrm>
            <a:off x="0" y="6121400"/>
            <a:ext cx="9144000" cy="736600"/>
            <a:chOff x="0" y="6121400"/>
            <a:chExt cx="9144000" cy="736600"/>
          </a:xfrm>
        </p:grpSpPr>
        <p:sp>
          <p:nvSpPr>
            <p:cNvPr id="6"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7" name="Straight Connector 6"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8"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9" name="Slide Number Placeholder 3"/>
          <p:cNvSpPr>
            <a:spLocks noGrp="1"/>
          </p:cNvSpPr>
          <p:nvPr>
            <p:ph type="sldNum" sz="quarter" idx="10"/>
          </p:nvPr>
        </p:nvSpPr>
        <p:spPr/>
        <p:txBody>
          <a:bodyPr/>
          <a:lstStyle>
            <a:lvl1pPr>
              <a:defRPr>
                <a:latin typeface="Century Gothic" pitchFamily="34" charset="0"/>
              </a:defRPr>
            </a:lvl1pPr>
          </a:lstStyle>
          <a:p>
            <a:pPr>
              <a:defRPr/>
            </a:pPr>
            <a:fld id="{543CB94E-2A0B-488D-BDDD-99CA77720951}" type="slidenum">
              <a:rPr lang="en-US"/>
              <a:pPr>
                <a:defRPr/>
              </a:pPr>
              <a:t>‹#›</a:t>
            </a:fld>
            <a:endParaRPr lang="en-US" dirty="0"/>
          </a:p>
        </p:txBody>
      </p:sp>
    </p:spTree>
    <p:extLst>
      <p:ext uri="{BB962C8B-B14F-4D97-AF65-F5344CB8AC3E}">
        <p14:creationId xmlns:p14="http://schemas.microsoft.com/office/powerpoint/2010/main" val="270576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3" descr="&quot; &quot;"/>
          <p:cNvGrpSpPr>
            <a:grpSpLocks/>
          </p:cNvGrpSpPr>
          <p:nvPr userDrawn="1"/>
        </p:nvGrpSpPr>
        <p:grpSpPr bwMode="auto">
          <a:xfrm>
            <a:off x="0" y="6121400"/>
            <a:ext cx="9144000" cy="736600"/>
            <a:chOff x="0" y="6121400"/>
            <a:chExt cx="9144000" cy="736600"/>
          </a:xfrm>
        </p:grpSpPr>
        <p:sp>
          <p:nvSpPr>
            <p:cNvPr id="8"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9" name="Straight Connector 8"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10"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p:txBody>
          <a:bodyPr/>
          <a:lstStyle>
            <a:lvl1pPr>
              <a:defRPr>
                <a:latin typeface="Century Gothic" pitchFamily="34" charset="0"/>
              </a:defRPr>
            </a:lvl1pPr>
          </a:lstStyle>
          <a:p>
            <a:pPr>
              <a:defRPr/>
            </a:pPr>
            <a:fld id="{4A576A20-D02F-455C-BFF3-31CDD9DD7E4A}" type="slidenum">
              <a:rPr lang="en-US"/>
              <a:pPr>
                <a:defRPr/>
              </a:pPr>
              <a:t>‹#›</a:t>
            </a:fld>
            <a:endParaRPr lang="en-US" dirty="0"/>
          </a:p>
        </p:txBody>
      </p:sp>
    </p:spTree>
    <p:extLst>
      <p:ext uri="{BB962C8B-B14F-4D97-AF65-F5344CB8AC3E}">
        <p14:creationId xmlns:p14="http://schemas.microsoft.com/office/powerpoint/2010/main" val="394936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3" descr="&quot; &quot;"/>
          <p:cNvGrpSpPr>
            <a:grpSpLocks/>
          </p:cNvGrpSpPr>
          <p:nvPr userDrawn="1"/>
        </p:nvGrpSpPr>
        <p:grpSpPr bwMode="auto">
          <a:xfrm>
            <a:off x="0" y="6121400"/>
            <a:ext cx="9144000" cy="736600"/>
            <a:chOff x="0" y="6121400"/>
            <a:chExt cx="9144000" cy="736600"/>
          </a:xfrm>
        </p:grpSpPr>
        <p:sp>
          <p:nvSpPr>
            <p:cNvPr id="4" name="Picture 2" descr="Logo for the Center for IDEA Early Childhood Data Systems (The DaSy Center)"/>
            <p:cNvSpPr>
              <a:spLocks noChangeAspect="1" noChangeArrowheads="1"/>
            </p:cNvSpPr>
            <p:nvPr userDrawn="1"/>
          </p:nvSpPr>
          <p:spPr bwMode="auto">
            <a:xfrm>
              <a:off x="6904038" y="6124575"/>
              <a:ext cx="10207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cxnSp>
          <p:nvCxnSpPr>
            <p:cNvPr id="5" name="Straight Connector 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sp>
          <p:nvSpPr>
            <p:cNvPr id="6" name="Picture 6" descr="Logo for the Early Childhood Technical Assistance Center (ECTA Center)"/>
            <p:cNvSpPr>
              <a:spLocks noChangeAspect="1"/>
            </p:cNvSpPr>
            <p:nvPr userDrawn="1"/>
          </p:nvSpPr>
          <p:spPr bwMode="auto">
            <a:xfrm>
              <a:off x="8001000" y="6324600"/>
              <a:ext cx="1063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p>
          </p:txBody>
        </p:sp>
      </p:grpSp>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7" name="Slide Number Placeholder 3"/>
          <p:cNvSpPr>
            <a:spLocks noGrp="1"/>
          </p:cNvSpPr>
          <p:nvPr>
            <p:ph type="sldNum" sz="quarter" idx="10"/>
          </p:nvPr>
        </p:nvSpPr>
        <p:spPr/>
        <p:txBody>
          <a:bodyPr/>
          <a:lstStyle>
            <a:lvl1pPr>
              <a:defRPr>
                <a:latin typeface="Century Gothic" pitchFamily="34" charset="0"/>
              </a:defRPr>
            </a:lvl1pPr>
          </a:lstStyle>
          <a:p>
            <a:pPr>
              <a:defRPr/>
            </a:pPr>
            <a:fld id="{09286CD1-15C1-4205-A72E-72D296C63BF8}" type="slidenum">
              <a:rPr lang="en-US"/>
              <a:pPr>
                <a:defRPr/>
              </a:pPr>
              <a:t>‹#›</a:t>
            </a:fld>
            <a:endParaRPr lang="en-US" dirty="0"/>
          </a:p>
        </p:txBody>
      </p:sp>
    </p:spTree>
    <p:extLst>
      <p:ext uri="{BB962C8B-B14F-4D97-AF65-F5344CB8AC3E}">
        <p14:creationId xmlns:p14="http://schemas.microsoft.com/office/powerpoint/2010/main" val="422624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Slide Number Placeholder 2"/>
          <p:cNvSpPr>
            <a:spLocks noGrp="1"/>
          </p:cNvSpPr>
          <p:nvPr>
            <p:ph type="sldNum" sz="quarter" idx="4"/>
          </p:nvPr>
        </p:nvSpPr>
        <p:spPr>
          <a:xfrm>
            <a:off x="457200" y="63277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solidFill>
                <a:latin typeface="Century Schoolbook" pitchFamily="18" charset="0"/>
              </a:defRPr>
            </a:lvl1pPr>
          </a:lstStyle>
          <a:p>
            <a:pPr>
              <a:defRPr/>
            </a:pPr>
            <a:fld id="{7011A024-85CB-4DBC-A61B-7BB5ED2A81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Lst>
  <p:hf hdr="0" ftr="0" dt="0"/>
  <p:txStyles>
    <p:titleStyle>
      <a:lvl1pPr algn="l" rtl="0" eaLnBrk="0" fontAlgn="base" hangingPunct="0">
        <a:spcBef>
          <a:spcPct val="0"/>
        </a:spcBef>
        <a:spcAft>
          <a:spcPct val="0"/>
        </a:spcAft>
        <a:defRPr sz="3600" b="1" kern="1200">
          <a:solidFill>
            <a:srgbClr val="154578"/>
          </a:solidFill>
          <a:latin typeface="+mj-lt"/>
          <a:ea typeface="+mj-ea"/>
          <a:cs typeface="+mj-cs"/>
        </a:defRPr>
      </a:lvl1pPr>
      <a:lvl2pPr algn="l" rtl="0" eaLnBrk="0" fontAlgn="base" hangingPunct="0">
        <a:spcBef>
          <a:spcPct val="0"/>
        </a:spcBef>
        <a:spcAft>
          <a:spcPct val="0"/>
        </a:spcAft>
        <a:defRPr sz="3600" b="1">
          <a:solidFill>
            <a:srgbClr val="154578"/>
          </a:solidFill>
          <a:latin typeface="Calibri" panose="020F0502020204030204" pitchFamily="34" charset="0"/>
        </a:defRPr>
      </a:lvl2pPr>
      <a:lvl3pPr algn="l" rtl="0" eaLnBrk="0" fontAlgn="base" hangingPunct="0">
        <a:spcBef>
          <a:spcPct val="0"/>
        </a:spcBef>
        <a:spcAft>
          <a:spcPct val="0"/>
        </a:spcAft>
        <a:defRPr sz="3600" b="1">
          <a:solidFill>
            <a:srgbClr val="154578"/>
          </a:solidFill>
          <a:latin typeface="Calibri" panose="020F0502020204030204" pitchFamily="34" charset="0"/>
        </a:defRPr>
      </a:lvl3pPr>
      <a:lvl4pPr algn="l" rtl="0" eaLnBrk="0" fontAlgn="base" hangingPunct="0">
        <a:spcBef>
          <a:spcPct val="0"/>
        </a:spcBef>
        <a:spcAft>
          <a:spcPct val="0"/>
        </a:spcAft>
        <a:defRPr sz="3600" b="1">
          <a:solidFill>
            <a:srgbClr val="154578"/>
          </a:solidFill>
          <a:latin typeface="Calibri" panose="020F0502020204030204" pitchFamily="34" charset="0"/>
        </a:defRPr>
      </a:lvl4pPr>
      <a:lvl5pPr algn="l" rtl="0" eaLnBrk="0" fontAlgn="base" hangingPunct="0">
        <a:spcBef>
          <a:spcPct val="0"/>
        </a:spcBef>
        <a:spcAft>
          <a:spcPct val="0"/>
        </a:spcAft>
        <a:defRPr sz="3600" b="1">
          <a:solidFill>
            <a:srgbClr val="154578"/>
          </a:solidFill>
          <a:latin typeface="Calibri" panose="020F0502020204030204" pitchFamily="34" charset="0"/>
        </a:defRPr>
      </a:lvl5pPr>
      <a:lvl6pPr marL="457200" algn="l" rtl="0" fontAlgn="base">
        <a:spcBef>
          <a:spcPct val="0"/>
        </a:spcBef>
        <a:spcAft>
          <a:spcPct val="0"/>
        </a:spcAft>
        <a:defRPr sz="3600" b="1">
          <a:solidFill>
            <a:srgbClr val="154578"/>
          </a:solidFill>
          <a:latin typeface="Calibri" panose="020F0502020204030204" pitchFamily="34" charset="0"/>
        </a:defRPr>
      </a:lvl6pPr>
      <a:lvl7pPr marL="914400" algn="l" rtl="0" fontAlgn="base">
        <a:spcBef>
          <a:spcPct val="0"/>
        </a:spcBef>
        <a:spcAft>
          <a:spcPct val="0"/>
        </a:spcAft>
        <a:defRPr sz="3600" b="1">
          <a:solidFill>
            <a:srgbClr val="154578"/>
          </a:solidFill>
          <a:latin typeface="Calibri" panose="020F0502020204030204" pitchFamily="34" charset="0"/>
        </a:defRPr>
      </a:lvl7pPr>
      <a:lvl8pPr marL="1371600" algn="l" rtl="0" fontAlgn="base">
        <a:spcBef>
          <a:spcPct val="0"/>
        </a:spcBef>
        <a:spcAft>
          <a:spcPct val="0"/>
        </a:spcAft>
        <a:defRPr sz="3600" b="1">
          <a:solidFill>
            <a:srgbClr val="154578"/>
          </a:solidFill>
          <a:latin typeface="Calibri" panose="020F0502020204030204" pitchFamily="34" charset="0"/>
        </a:defRPr>
      </a:lvl8pPr>
      <a:lvl9pPr marL="1828800" algn="l" rtl="0" fontAlgn="base">
        <a:spcBef>
          <a:spcPct val="0"/>
        </a:spcBef>
        <a:spcAft>
          <a:spcPct val="0"/>
        </a:spcAft>
        <a:defRPr sz="3600" b="1">
          <a:solidFill>
            <a:srgbClr val="154578"/>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ED3532"/>
        </a:buClr>
        <a:buFont typeface="Arial" panose="020B0604020202020204" pitchFamily="34"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ED3532"/>
        </a:buClr>
        <a:buFont typeface="Arial" panose="020B0604020202020204" pitchFamily="34"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ED3532"/>
        </a:buClr>
        <a:buFont typeface="Arial" panose="020B0604020202020204" pitchFamily="34"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ED3532"/>
        </a:buClr>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ny.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Marie.Ostoyich@health.ny.gov" TargetMode="External"/><Relationship Id="rId5" Type="http://schemas.openxmlformats.org/officeDocument/2006/relationships/hyperlink" Target="mailto:Kirsten.Siegenthaler@health.ny.gov" TargetMode="External"/><Relationship Id="rId4" Type="http://schemas.openxmlformats.org/officeDocument/2006/relationships/hyperlink" Target="http://www.ih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ectacenter.org/~calls/2017/familyengagement.as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clkc.ohs.acf.hhs.gov/hslc/tta-system/family/docs/ncpfce-markers-of-progress.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6"/>
          <p:cNvSpPr txBox="1">
            <a:spLocks noChangeArrowheads="1"/>
          </p:cNvSpPr>
          <p:nvPr/>
        </p:nvSpPr>
        <p:spPr bwMode="auto">
          <a:xfrm>
            <a:off x="838200" y="15240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i="1"/>
              <a:t>Engaging Families and Creating Trusting Partnerships to Improve Child and Family Outcomes</a:t>
            </a:r>
            <a:endParaRPr lang="en-US" altLang="en-US" sz="2800"/>
          </a:p>
        </p:txBody>
      </p:sp>
      <p:sp>
        <p:nvSpPr>
          <p:cNvPr id="19459" name="Title 4"/>
          <p:cNvSpPr>
            <a:spLocks noGrp="1"/>
          </p:cNvSpPr>
          <p:nvPr>
            <p:ph type="title"/>
          </p:nvPr>
        </p:nvSpPr>
        <p:spPr>
          <a:xfrm>
            <a:off x="838200" y="2514600"/>
            <a:ext cx="8077200" cy="2217738"/>
          </a:xfrm>
        </p:spPr>
        <p:txBody>
          <a:bodyPr/>
          <a:lstStyle/>
          <a:p>
            <a:r>
              <a:rPr lang="en-US" altLang="en-US" sz="4000" dirty="0"/>
              <a:t>More on Infusing Partnership Principles and Practices into Family Engagement Activities</a:t>
            </a:r>
          </a:p>
        </p:txBody>
      </p:sp>
      <p:sp>
        <p:nvSpPr>
          <p:cNvPr id="19458" name="Subtitle 5"/>
          <p:cNvSpPr>
            <a:spLocks noGrp="1"/>
          </p:cNvSpPr>
          <p:nvPr>
            <p:ph type="subTitle" idx="1"/>
          </p:nvPr>
        </p:nvSpPr>
        <p:spPr bwMode="auto">
          <a:xfrm>
            <a:off x="987425" y="5410200"/>
            <a:ext cx="4270375"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dirty="0"/>
              <a:t>June 21,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466CC7-790B-4F74-A913-71A41E82C53F}" type="slidenum">
              <a:rPr lang="en-US" smtClean="0"/>
              <a:pPr>
                <a:defRPr/>
              </a:pPr>
              <a:t>10</a:t>
            </a:fld>
            <a:endParaRPr lang="en-US" dirty="0"/>
          </a:p>
        </p:txBody>
      </p:sp>
      <p:sp>
        <p:nvSpPr>
          <p:cNvPr id="34818" name="Title 1"/>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New York State’s</a:t>
            </a:r>
            <a:br>
              <a:rPr lang="en-US" altLang="en-US" dirty="0"/>
            </a:br>
            <a:r>
              <a:rPr lang="en-US" altLang="en-US" dirty="0"/>
              <a:t>Early Intervention Program</a:t>
            </a:r>
          </a:p>
        </p:txBody>
      </p:sp>
      <p:pic>
        <p:nvPicPr>
          <p:cNvPr id="34819" name="Picture 4" descr="Map of the state of New York and the 57 counti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1838" y="2895600"/>
            <a:ext cx="440848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Content Placeholder 2"/>
          <p:cNvSpPr>
            <a:spLocks noGrp="1"/>
          </p:cNvSpPr>
          <p:nvPr>
            <p:ph idx="1"/>
          </p:nvPr>
        </p:nvSpPr>
        <p:spPr bwMode="auto">
          <a:xfrm>
            <a:off x="439738" y="1600200"/>
            <a:ext cx="7162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Serves 68,000 children and their families each year</a:t>
            </a:r>
          </a:p>
          <a:p>
            <a:r>
              <a:rPr lang="en-US" altLang="en-US" dirty="0"/>
              <a:t>1,200 billing and 14,000 rendering providers</a:t>
            </a:r>
          </a:p>
          <a:p>
            <a:r>
              <a:rPr lang="en-US" altLang="en-US" dirty="0"/>
              <a:t>Across 57 Counties and New York City</a:t>
            </a:r>
          </a:p>
          <a:p>
            <a:r>
              <a:rPr lang="en-US" altLang="en-US" dirty="0"/>
              <a:t>Birth rate of almost 250,000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466CC7-790B-4F74-A913-71A41E82C53F}" type="slidenum">
              <a:rPr lang="en-US" smtClean="0"/>
              <a:pPr>
                <a:defRPr/>
              </a:pPr>
              <a:t>11</a:t>
            </a:fld>
            <a:endParaRPr lang="en-US" dirty="0"/>
          </a:p>
        </p:txBody>
      </p:sp>
      <p:sp>
        <p:nvSpPr>
          <p:cNvPr id="35842" name="Title 1"/>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Family-Centered Services</a:t>
            </a:r>
          </a:p>
        </p:txBody>
      </p:sp>
      <p:sp>
        <p:nvSpPr>
          <p:cNvPr id="35843" name="Content Placeholder 2"/>
          <p:cNvSpPr>
            <a:spLocks noGrp="1"/>
          </p:cNvSpPr>
          <p:nvPr>
            <p:ph idx="1"/>
          </p:nvPr>
        </p:nvSpPr>
        <p:spPr bwMode="auto">
          <a:xfrm>
            <a:off x="474663" y="1444625"/>
            <a:ext cx="822960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Early intervention services are family-centered</a:t>
            </a:r>
          </a:p>
          <a:p>
            <a:r>
              <a:rPr lang="en-US" altLang="en-US" dirty="0"/>
              <a:t>Focus of NY’s State Systemic Improvement Plan (SSIP)</a:t>
            </a:r>
          </a:p>
          <a:p>
            <a:r>
              <a:rPr lang="en-US" altLang="en-US" dirty="0"/>
              <a:t>National Center for Special Education Accountability </a:t>
            </a:r>
            <a:br>
              <a:rPr lang="en-US" altLang="en-US" dirty="0"/>
            </a:br>
            <a:r>
              <a:rPr lang="en-US" altLang="en-US" dirty="0"/>
              <a:t>Monitoring (NCSEAM) engaged families and other stakeholders to develop the </a:t>
            </a:r>
            <a:r>
              <a:rPr lang="en-US" altLang="en-US" i="1" dirty="0"/>
              <a:t>Family-Centered Services Scale</a:t>
            </a:r>
          </a:p>
          <a:p>
            <a:pPr lvl="1"/>
            <a:r>
              <a:rPr lang="en-US" altLang="en-US" dirty="0"/>
              <a:t>Statements about the family’s experience with early intervention  (Strongly Agree to Strongly Disagree)</a:t>
            </a:r>
          </a:p>
          <a:p>
            <a:pPr lvl="1"/>
            <a:r>
              <a:rPr lang="en-US" altLang="en-US" dirty="0"/>
              <a:t>Incorporated into a survey completed by families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466CC7-790B-4F74-A913-71A41E82C53F}" type="slidenum">
              <a:rPr lang="en-US" smtClean="0"/>
              <a:pPr>
                <a:defRPr/>
              </a:pPr>
              <a:t>12</a:t>
            </a:fld>
            <a:endParaRPr lang="en-US" dirty="0"/>
          </a:p>
        </p:txBody>
      </p:sp>
      <p:sp>
        <p:nvSpPr>
          <p:cNvPr id="36866" name="Title 1"/>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NCSEAM’s Family-Centered Services Scale</a:t>
            </a:r>
          </a:p>
        </p:txBody>
      </p:sp>
      <p:pic>
        <p:nvPicPr>
          <p:cNvPr id="36867" name="Picture 3" descr="Screenshot of the NCSEAM's Family-Centered Services Sca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00200"/>
            <a:ext cx="87915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466CC7-790B-4F74-A913-71A41E82C53F}" type="slidenum">
              <a:rPr lang="en-US" smtClean="0"/>
              <a:pPr>
                <a:defRPr/>
              </a:pPr>
              <a:t>13</a:t>
            </a:fld>
            <a:endParaRPr lang="en-US" dirty="0"/>
          </a:p>
        </p:txBody>
      </p:sp>
      <p:sp>
        <p:nvSpPr>
          <p:cNvPr id="38914" name="Title 1"/>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How will we improve?</a:t>
            </a:r>
          </a:p>
        </p:txBody>
      </p:sp>
      <p:sp>
        <p:nvSpPr>
          <p:cNvPr id="38915" name="Content Placeholder 2"/>
          <p:cNvSpPr>
            <a:spLocks noGrp="1"/>
          </p:cNvSpPr>
          <p:nvPr>
            <p:ph idx="1"/>
          </p:nvPr>
        </p:nvSpPr>
        <p:spPr bwMode="auto">
          <a:xfrm>
            <a:off x="438150" y="1417638"/>
            <a:ext cx="8248650" cy="467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Using </a:t>
            </a:r>
            <a:r>
              <a:rPr lang="en-US" altLang="en-US" i="1" dirty="0"/>
              <a:t>The Breakthrough Series: IHI’s Collaborative Model for Achieving Breakthrough Improvement</a:t>
            </a:r>
          </a:p>
          <a:p>
            <a:r>
              <a:rPr lang="en-US" altLang="en-US" dirty="0"/>
              <a:t>Small changes implemented in daily routines and interactions</a:t>
            </a:r>
          </a:p>
          <a:p>
            <a:pPr lvl="1"/>
            <a:r>
              <a:rPr lang="en-US" altLang="en-US" dirty="0"/>
              <a:t>Supported by outside experts and peers as coaches</a:t>
            </a:r>
          </a:p>
          <a:p>
            <a:pPr lvl="1"/>
            <a:r>
              <a:rPr lang="en-US" altLang="en-US" dirty="0"/>
              <a:t>Cycle of continuous improvement</a:t>
            </a:r>
          </a:p>
          <a:p>
            <a:pPr lvl="2"/>
            <a:r>
              <a:rPr lang="en-US" altLang="en-US" b="1" u="sng" dirty="0"/>
              <a:t>P</a:t>
            </a:r>
            <a:r>
              <a:rPr lang="en-US" altLang="en-US" b="1" dirty="0"/>
              <a:t>lan</a:t>
            </a:r>
            <a:r>
              <a:rPr lang="en-US" altLang="en-US" dirty="0"/>
              <a:t> (look at data, identify an issue, review evidence-based strategies)</a:t>
            </a:r>
          </a:p>
          <a:p>
            <a:pPr lvl="2"/>
            <a:r>
              <a:rPr lang="en-US" altLang="en-US" b="1" u="sng" dirty="0"/>
              <a:t>D</a:t>
            </a:r>
            <a:r>
              <a:rPr lang="en-US" altLang="en-US" b="1" dirty="0"/>
              <a:t>o</a:t>
            </a:r>
            <a:r>
              <a:rPr lang="en-US" altLang="en-US" dirty="0"/>
              <a:t> (implement the change)</a:t>
            </a:r>
          </a:p>
          <a:p>
            <a:pPr lvl="2"/>
            <a:r>
              <a:rPr lang="en-US" altLang="en-US" b="1" u="sng" dirty="0"/>
              <a:t>S</a:t>
            </a:r>
            <a:r>
              <a:rPr lang="en-US" altLang="en-US" b="1" dirty="0"/>
              <a:t>tudy</a:t>
            </a:r>
            <a:r>
              <a:rPr lang="en-US" altLang="en-US" dirty="0"/>
              <a:t> (collect data and review routinely – daily, weekly, monthly)</a:t>
            </a:r>
          </a:p>
          <a:p>
            <a:pPr lvl="2"/>
            <a:r>
              <a:rPr lang="en-US" altLang="en-US" b="1" u="sng" dirty="0"/>
              <a:t>A</a:t>
            </a:r>
            <a:r>
              <a:rPr lang="en-US" altLang="en-US" b="1" dirty="0"/>
              <a:t>ct</a:t>
            </a:r>
            <a:r>
              <a:rPr lang="en-US" altLang="en-US" dirty="0"/>
              <a:t> (adopt if it works, adapt if needed or abandon if it doesn’t)</a:t>
            </a:r>
          </a:p>
        </p:txBody>
      </p:sp>
      <p:sp>
        <p:nvSpPr>
          <p:cNvPr id="38916" name="TextBox 3"/>
          <p:cNvSpPr txBox="1">
            <a:spLocks noChangeArrowheads="1"/>
          </p:cNvSpPr>
          <p:nvPr/>
        </p:nvSpPr>
        <p:spPr bwMode="auto">
          <a:xfrm>
            <a:off x="1371600" y="63246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solidFill>
                  <a:srgbClr val="154578"/>
                </a:solidFill>
              </a:rPr>
              <a:t>*IHI: Institute for Healthcare Improvement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285B92-BA38-4AE2-894F-0EF011F54937}" type="slidenum">
              <a:rPr lang="en-US" smtClean="0"/>
              <a:pPr>
                <a:defRPr/>
              </a:pPr>
              <a:t>14</a:t>
            </a:fld>
            <a:endParaRPr lang="en-US" dirty="0"/>
          </a:p>
        </p:txBody>
      </p:sp>
      <p:sp>
        <p:nvSpPr>
          <p:cNvPr id="2" name="Title 1" hidden="1"/>
          <p:cNvSpPr>
            <a:spLocks noGrp="1"/>
          </p:cNvSpPr>
          <p:nvPr>
            <p:ph type="title" idx="4294967295"/>
          </p:nvPr>
        </p:nvSpPr>
        <p:spPr/>
        <p:txBody>
          <a:bodyPr/>
          <a:lstStyle/>
          <a:p>
            <a:r>
              <a:rPr lang="en-US" dirty="0"/>
              <a:t>Sequential Building of Knowledge</a:t>
            </a:r>
          </a:p>
        </p:txBody>
      </p:sp>
      <p:pic>
        <p:nvPicPr>
          <p:cNvPr id="40962" name="Picture 2" descr="Graphic showing the sequential building of knowledge"/>
          <p:cNvPicPr>
            <a:picLocks noChangeAspect="1"/>
          </p:cNvPicPr>
          <p:nvPr/>
        </p:nvPicPr>
        <p:blipFill>
          <a:blip r:embed="rId2">
            <a:extLst>
              <a:ext uri="{28A0092B-C50C-407E-A947-70E740481C1C}">
                <a14:useLocalDpi xmlns:a14="http://schemas.microsoft.com/office/drawing/2010/main" val="0"/>
              </a:ext>
            </a:extLst>
          </a:blip>
          <a:srcRect l="9460" t="26468" r="52707" b="13503"/>
          <a:stretch>
            <a:fillRect/>
          </a:stretch>
        </p:blipFill>
        <p:spPr bwMode="auto">
          <a:xfrm>
            <a:off x="177800" y="790575"/>
            <a:ext cx="8966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1"/>
          <p:cNvSpPr txBox="1">
            <a:spLocks noChangeArrowheads="1"/>
          </p:cNvSpPr>
          <p:nvPr/>
        </p:nvSpPr>
        <p:spPr bwMode="auto">
          <a:xfrm>
            <a:off x="203200" y="22860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FF0000"/>
                </a:solidFill>
              </a:rPr>
              <a:t>Key: The changes will be embedded in every day interactions with families.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A576A20-D02F-455C-BFF3-31CDD9DD7E4A}" type="slidenum">
              <a:rPr lang="en-US" smtClean="0"/>
              <a:pPr>
                <a:defRPr/>
              </a:pPr>
              <a:t>15</a:t>
            </a:fld>
            <a:endParaRPr lang="en-US" dirty="0"/>
          </a:p>
        </p:txBody>
      </p:sp>
      <p:sp>
        <p:nvSpPr>
          <p:cNvPr id="41986" name="Title 1"/>
          <p:cNvSpPr>
            <a:spLocks noGrp="1"/>
          </p:cNvSpPr>
          <p:nvPr>
            <p:ph type="title"/>
          </p:nvPr>
        </p:nvSpPr>
        <p:spPr/>
        <p:txBody>
          <a:bodyPr/>
          <a:lstStyle/>
          <a:p>
            <a:r>
              <a:rPr lang="en-US" altLang="en-US" dirty="0"/>
              <a:t>Local Implementation Teams </a:t>
            </a:r>
          </a:p>
        </p:txBody>
      </p:sp>
      <p:sp>
        <p:nvSpPr>
          <p:cNvPr id="41987"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Participants:</a:t>
            </a:r>
          </a:p>
        </p:txBody>
      </p:sp>
      <p:sp>
        <p:nvSpPr>
          <p:cNvPr id="41988"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Blip>
                <a:blip r:embed="rId2"/>
              </a:buBlip>
            </a:pPr>
            <a:r>
              <a:rPr lang="en-US" altLang="en-US" dirty="0"/>
              <a:t>Early Intervention Officials/Designees</a:t>
            </a:r>
          </a:p>
          <a:p>
            <a:pPr>
              <a:buFontTx/>
              <a:buBlip>
                <a:blip r:embed="rId2"/>
              </a:buBlip>
            </a:pPr>
            <a:r>
              <a:rPr lang="en-US" altLang="en-US" dirty="0"/>
              <a:t>Service Coordinators</a:t>
            </a:r>
          </a:p>
          <a:p>
            <a:pPr>
              <a:buFontTx/>
              <a:buBlip>
                <a:blip r:embed="rId2"/>
              </a:buBlip>
            </a:pPr>
            <a:r>
              <a:rPr lang="en-US" altLang="en-US" dirty="0"/>
              <a:t>Quality Assurance Officers</a:t>
            </a:r>
          </a:p>
          <a:p>
            <a:pPr>
              <a:buFontTx/>
              <a:buBlip>
                <a:blip r:embed="rId2"/>
              </a:buBlip>
            </a:pPr>
            <a:r>
              <a:rPr lang="en-US" altLang="en-US" dirty="0"/>
              <a:t>Early Intervention Providers/Therapists</a:t>
            </a:r>
          </a:p>
          <a:p>
            <a:pPr>
              <a:buFontTx/>
              <a:buBlip>
                <a:blip r:embed="rId2"/>
              </a:buBlip>
            </a:pPr>
            <a:r>
              <a:rPr lang="en-US" altLang="en-US" dirty="0"/>
              <a:t>Families</a:t>
            </a:r>
          </a:p>
        </p:txBody>
      </p:sp>
      <p:sp>
        <p:nvSpPr>
          <p:cNvPr id="41989" name="Text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t>Requirements:</a:t>
            </a:r>
          </a:p>
        </p:txBody>
      </p:sp>
      <p:sp>
        <p:nvSpPr>
          <p:cNvPr id="41990" name="Content Placeholder 5"/>
          <p:cNvSpPr>
            <a:spLocks noGrp="1"/>
          </p:cNvSpPr>
          <p:nvPr>
            <p:ph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Blip>
                <a:blip r:embed="rId2"/>
              </a:buBlip>
            </a:pPr>
            <a:r>
              <a:rPr lang="en-US" altLang="en-US" dirty="0"/>
              <a:t>1-day In-Person Learning Sessions (start)</a:t>
            </a:r>
          </a:p>
          <a:p>
            <a:pPr>
              <a:buFontTx/>
              <a:buBlip>
                <a:blip r:embed="rId2"/>
              </a:buBlip>
            </a:pPr>
            <a:r>
              <a:rPr lang="en-US" altLang="en-US" dirty="0"/>
              <a:t>Monthly Coaching Webinars (11 months)</a:t>
            </a:r>
          </a:p>
          <a:p>
            <a:pPr>
              <a:buFontTx/>
              <a:buBlip>
                <a:blip r:embed="rId2"/>
              </a:buBlip>
            </a:pPr>
            <a:r>
              <a:rPr lang="en-US" altLang="en-US" dirty="0"/>
              <a:t>Conference Calls, Webinars, Email Contact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4855FA5-669B-4CF6-81EA-58AA3110DEA9}" type="slidenum">
              <a:rPr lang="en-US" smtClean="0"/>
              <a:pPr>
                <a:defRPr/>
              </a:pPr>
              <a:t>16</a:t>
            </a:fld>
            <a:endParaRPr lang="en-US" dirty="0"/>
          </a:p>
        </p:txBody>
      </p:sp>
      <p:sp>
        <p:nvSpPr>
          <p:cNvPr id="2" name="Title 1" hidden="1"/>
          <p:cNvSpPr>
            <a:spLocks noGrp="1"/>
          </p:cNvSpPr>
          <p:nvPr>
            <p:ph type="title"/>
          </p:nvPr>
        </p:nvSpPr>
        <p:spPr/>
        <p:txBody>
          <a:bodyPr/>
          <a:lstStyle/>
          <a:p>
            <a:r>
              <a:rPr lang="en-US" dirty="0"/>
              <a:t>Trusting</a:t>
            </a:r>
            <a:r>
              <a:rPr lang="en-US" baseline="0" dirty="0"/>
              <a:t> Partnerships</a:t>
            </a:r>
            <a:endParaRPr lang="en-US" dirty="0"/>
          </a:p>
        </p:txBody>
      </p:sp>
      <p:sp>
        <p:nvSpPr>
          <p:cNvPr id="45058" name="Picture 1" descr="This graphic represents trusting partnerships and lists components of trusting partnerships such as communication, competence, respect, equality, commitment and advocacy."/>
          <p:cNvSpPr>
            <a:spLocks noChangeAspect="1"/>
          </p:cNvSpPr>
          <p:nvPr/>
        </p:nvSpPr>
        <p:spPr bwMode="auto">
          <a:xfrm>
            <a:off x="1676400" y="228600"/>
            <a:ext cx="563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45060" name="Group 3" descr="This graphic represents trusting partnerships and lists components of trusting partnerships such as communication, competence, respect, equality, commitment and advocacy. "/>
          <p:cNvGrpSpPr>
            <a:grpSpLocks/>
          </p:cNvGrpSpPr>
          <p:nvPr/>
        </p:nvGrpSpPr>
        <p:grpSpPr bwMode="auto">
          <a:xfrm>
            <a:off x="1192213" y="-152400"/>
            <a:ext cx="6748462" cy="6581775"/>
            <a:chOff x="4505714" y="-11408"/>
            <a:chExt cx="6900687" cy="6873240"/>
          </a:xfrm>
        </p:grpSpPr>
        <p:pic>
          <p:nvPicPr>
            <p:cNvPr id="45061" name="Picture 4" descr="This graphic represents trusting partnerships and lists components of trusting partnerships such as communication, competence, respect, equality, commitment and advocacy.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161" y="-11408"/>
              <a:ext cx="6873240" cy="68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28711" y="998193"/>
              <a:ext cx="1157420" cy="308351"/>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Advocating</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7" name="TextBox 6"/>
            <p:cNvSpPr txBox="1"/>
            <p:nvPr/>
          </p:nvSpPr>
          <p:spPr>
            <a:xfrm>
              <a:off x="4505714" y="3105257"/>
              <a:ext cx="1347347" cy="770878"/>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Participating </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and </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Volunteering</a:t>
              </a:r>
            </a:p>
          </p:txBody>
        </p:sp>
        <p:sp>
          <p:nvSpPr>
            <p:cNvPr id="8" name="TextBox 7"/>
            <p:cNvSpPr txBox="1"/>
            <p:nvPr/>
          </p:nvSpPr>
          <p:spPr>
            <a:xfrm>
              <a:off x="5929356" y="5500778"/>
              <a:ext cx="1071384" cy="547074"/>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Extending</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Learning</a:t>
              </a:r>
            </a:p>
          </p:txBody>
        </p:sp>
        <p:sp>
          <p:nvSpPr>
            <p:cNvPr id="9" name="TextBox 8"/>
            <p:cNvSpPr txBox="1"/>
            <p:nvPr/>
          </p:nvSpPr>
          <p:spPr>
            <a:xfrm>
              <a:off x="8669502" y="5608535"/>
              <a:ext cx="1425265" cy="308351"/>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Individualizing</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10" name="TextBox 9"/>
            <p:cNvSpPr txBox="1"/>
            <p:nvPr/>
          </p:nvSpPr>
          <p:spPr>
            <a:xfrm>
              <a:off x="10185672" y="3070443"/>
              <a:ext cx="1111967" cy="770877"/>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Referring</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and</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Evaluating</a:t>
              </a:r>
            </a:p>
          </p:txBody>
        </p:sp>
        <p:sp>
          <p:nvSpPr>
            <p:cNvPr id="11" name="TextBox 10"/>
            <p:cNvSpPr txBox="1"/>
            <p:nvPr/>
          </p:nvSpPr>
          <p:spPr>
            <a:xfrm>
              <a:off x="8288024" y="961721"/>
              <a:ext cx="1973944" cy="308351"/>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Meeting Basic Needs</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12" name="TextBox 11"/>
            <p:cNvSpPr txBox="1"/>
            <p:nvPr/>
          </p:nvSpPr>
          <p:spPr>
            <a:xfrm>
              <a:off x="7034830" y="3042260"/>
              <a:ext cx="1910634" cy="769219"/>
            </a:xfrm>
            <a:prstGeom prst="rect">
              <a:avLst/>
            </a:prstGeom>
            <a:noFill/>
            <a:ln w="53975">
              <a:noFill/>
            </a:ln>
          </p:spPr>
          <p:txBody>
            <a:bodyPr wrap="none">
              <a:spAutoFit/>
            </a:bodyPr>
            <a:lstStyle/>
            <a:p>
              <a:pPr algn="ctr">
                <a:defRPr/>
              </a:pPr>
              <a:r>
                <a:rPr lang="en-US" sz="22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Trusting</a:t>
              </a:r>
            </a:p>
            <a:p>
              <a:pPr algn="ctr">
                <a:defRPr/>
              </a:pPr>
              <a:r>
                <a:rPr lang="en-US" sz="22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Partnerships</a:t>
              </a:r>
            </a:p>
          </p:txBody>
        </p:sp>
        <p:sp>
          <p:nvSpPr>
            <p:cNvPr id="13" name="TextBox 12"/>
            <p:cNvSpPr txBox="1"/>
            <p:nvPr/>
          </p:nvSpPr>
          <p:spPr>
            <a:xfrm rot="18034598">
              <a:off x="6189739" y="2558126"/>
              <a:ext cx="1029495" cy="306805"/>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Advocacy</a:t>
              </a:r>
            </a:p>
          </p:txBody>
        </p:sp>
        <p:sp>
          <p:nvSpPr>
            <p:cNvPr id="14" name="TextBox 13"/>
            <p:cNvSpPr txBox="1"/>
            <p:nvPr/>
          </p:nvSpPr>
          <p:spPr>
            <a:xfrm rot="3623194">
              <a:off x="6032921" y="3970589"/>
              <a:ext cx="1279822" cy="308429"/>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Commitment</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15" name="TextBox 14"/>
            <p:cNvSpPr txBox="1"/>
            <p:nvPr/>
          </p:nvSpPr>
          <p:spPr>
            <a:xfrm>
              <a:off x="7520199" y="4741506"/>
              <a:ext cx="899313" cy="321613"/>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Equality</a:t>
              </a:r>
            </a:p>
          </p:txBody>
        </p:sp>
        <p:sp>
          <p:nvSpPr>
            <p:cNvPr id="16" name="TextBox 15"/>
            <p:cNvSpPr txBox="1"/>
            <p:nvPr/>
          </p:nvSpPr>
          <p:spPr>
            <a:xfrm rot="18042381">
              <a:off x="8793457" y="3970572"/>
              <a:ext cx="880291" cy="306805"/>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Respect</a:t>
              </a:r>
            </a:p>
          </p:txBody>
        </p:sp>
        <p:sp>
          <p:nvSpPr>
            <p:cNvPr id="17" name="TextBox 16"/>
            <p:cNvSpPr txBox="1"/>
            <p:nvPr/>
          </p:nvSpPr>
          <p:spPr>
            <a:xfrm rot="3613274">
              <a:off x="8574436" y="2537421"/>
              <a:ext cx="1258270" cy="308429"/>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Competence</a:t>
              </a:r>
            </a:p>
          </p:txBody>
        </p:sp>
        <p:sp>
          <p:nvSpPr>
            <p:cNvPr id="18" name="TextBox 17"/>
            <p:cNvSpPr txBox="1"/>
            <p:nvPr/>
          </p:nvSpPr>
          <p:spPr>
            <a:xfrm>
              <a:off x="7176057" y="1805541"/>
              <a:ext cx="1538897" cy="306694"/>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Communication</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02745E-3C93-4D8E-B50A-63B798E4AC9C}" type="slidenum">
              <a:rPr lang="en-US" altLang="en-US" smtClean="0">
                <a:latin typeface="Century Gothic" panose="020B0502020202020204" pitchFamily="34" charset="0"/>
              </a:rPr>
              <a:pPr fontAlgn="base">
                <a:spcBef>
                  <a:spcPct val="0"/>
                </a:spcBef>
                <a:spcAft>
                  <a:spcPct val="0"/>
                </a:spcAft>
              </a:pPr>
              <a:t>17</a:t>
            </a:fld>
            <a:endParaRPr lang="en-US" altLang="en-US">
              <a:latin typeface="Century Gothic" panose="020B0502020202020204" pitchFamily="34" charset="0"/>
            </a:endParaRPr>
          </a:p>
        </p:txBody>
      </p:sp>
      <p:sp>
        <p:nvSpPr>
          <p:cNvPr id="2" name="Title 1" hidden="1"/>
          <p:cNvSpPr>
            <a:spLocks noGrp="1"/>
          </p:cNvSpPr>
          <p:nvPr>
            <p:ph type="title"/>
          </p:nvPr>
        </p:nvSpPr>
        <p:spPr/>
        <p:txBody>
          <a:bodyPr/>
          <a:lstStyle/>
          <a:p>
            <a:r>
              <a:rPr lang="en-US" dirty="0"/>
              <a:t>Key Ethical Principles</a:t>
            </a:r>
          </a:p>
        </p:txBody>
      </p:sp>
      <p:sp>
        <p:nvSpPr>
          <p:cNvPr id="47108" name="TextBox 1"/>
          <p:cNvSpPr>
            <a:spLocks noChangeArrowheads="1"/>
          </p:cNvSpPr>
          <p:nvPr/>
        </p:nvSpPr>
        <p:spPr bwMode="auto">
          <a:xfrm>
            <a:off x="1371600" y="-65088"/>
            <a:ext cx="6400800" cy="715963"/>
          </a:xfrm>
          <a:prstGeom prst="roundRect">
            <a:avLst>
              <a:gd name="adj" fmla="val 16667"/>
            </a:avLst>
          </a:prstGeom>
          <a:solidFill>
            <a:schemeClr val="bg1"/>
          </a:solidFill>
          <a:ln w="9525">
            <a:solidFill>
              <a:srgbClr val="154578"/>
            </a:solidFill>
            <a:round/>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a:solidFill>
                  <a:srgbClr val="154578"/>
                </a:solidFill>
              </a:rPr>
              <a:t>Key Ethical Principles</a:t>
            </a:r>
          </a:p>
        </p:txBody>
      </p:sp>
      <p:graphicFrame>
        <p:nvGraphicFramePr>
          <p:cNvPr id="7" name="Content Placeholder 6" descr="Key ethical principles"/>
          <p:cNvGraphicFramePr>
            <a:graphicFrameLocks noGrp="1"/>
          </p:cNvGraphicFramePr>
          <p:nvPr>
            <p:ph idx="1"/>
            <p:extLst>
              <p:ext uri="{D42A27DB-BD31-4B8C-83A1-F6EECF244321}">
                <p14:modId xmlns:p14="http://schemas.microsoft.com/office/powerpoint/2010/main" val="3301349399"/>
              </p:ext>
            </p:extLst>
          </p:nvPr>
        </p:nvGraphicFramePr>
        <p:xfrm>
          <a:off x="152400" y="692150"/>
          <a:ext cx="8839200" cy="5527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0BD2F0-645A-4C35-8BD1-DD96E30576B9}" type="slidenum">
              <a:rPr lang="en-US" altLang="en-US" smtClean="0">
                <a:latin typeface="Century Gothic" panose="020B0502020202020204" pitchFamily="34" charset="0"/>
              </a:rPr>
              <a:pPr fontAlgn="base">
                <a:spcBef>
                  <a:spcPct val="0"/>
                </a:spcBef>
                <a:spcAft>
                  <a:spcPct val="0"/>
                </a:spcAft>
              </a:pPr>
              <a:t>18</a:t>
            </a:fld>
            <a:endParaRPr lang="en-US" altLang="en-US">
              <a:latin typeface="Century Gothic" panose="020B0502020202020204" pitchFamily="34" charset="0"/>
            </a:endParaRPr>
          </a:p>
        </p:txBody>
      </p:sp>
      <p:sp>
        <p:nvSpPr>
          <p:cNvPr id="49155" name="Title 2" descr="&quot; &quot;"/>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IDEA’s Long-Term Goals</a:t>
            </a:r>
          </a:p>
        </p:txBody>
      </p:sp>
      <p:sp>
        <p:nvSpPr>
          <p:cNvPr id="49156" name="Content Placeholder 1"/>
          <p:cNvSpPr>
            <a:spLocks noGrp="1"/>
          </p:cNvSpPr>
          <p:nvPr>
            <p:ph idx="1"/>
          </p:nvPr>
        </p:nvSpPr>
        <p:spPr bwMode="auto">
          <a:xfrm>
            <a:off x="434975" y="1676400"/>
            <a:ext cx="8229600" cy="367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“Improving educational results for children with disabilities is an essential element of our national policy of ensuring:</a:t>
            </a:r>
          </a:p>
          <a:p>
            <a:pPr lvl="1">
              <a:buFont typeface="Arial" panose="020B0604020202020204" pitchFamily="34" charset="0"/>
              <a:buChar char="•"/>
            </a:pPr>
            <a:r>
              <a:rPr lang="en-US" altLang="en-US" sz="2800" dirty="0"/>
              <a:t>Equality of opportunity </a:t>
            </a:r>
          </a:p>
          <a:p>
            <a:pPr lvl="1">
              <a:buFont typeface="Arial" panose="020B0604020202020204" pitchFamily="34" charset="0"/>
              <a:buChar char="•"/>
            </a:pPr>
            <a:r>
              <a:rPr lang="en-US" altLang="en-US" sz="2800" dirty="0"/>
              <a:t>Full participation</a:t>
            </a:r>
          </a:p>
          <a:p>
            <a:pPr lvl="1">
              <a:buFont typeface="Arial" panose="020B0604020202020204" pitchFamily="34" charset="0"/>
              <a:buChar char="•"/>
            </a:pPr>
            <a:r>
              <a:rPr lang="en-US" altLang="en-US" sz="2800" dirty="0"/>
              <a:t>Independent living</a:t>
            </a:r>
          </a:p>
          <a:p>
            <a:pPr lvl="1">
              <a:buFont typeface="Arial" panose="020B0604020202020204" pitchFamily="34" charset="0"/>
              <a:buChar char="•"/>
            </a:pPr>
            <a:r>
              <a:rPr lang="en-US" altLang="en-US" sz="2800" dirty="0"/>
              <a:t>Economic self-sufficiency.”</a:t>
            </a:r>
          </a:p>
        </p:txBody>
      </p:sp>
      <p:pic>
        <p:nvPicPr>
          <p:cNvPr id="49157" name="Picture 3" descr="This graphic represents trusting partnerships and lists components of trusting partnerships such as communication, competence, respect, equality, commitment and advocacy.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60675"/>
            <a:ext cx="33004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0466CC7-790B-4F74-A913-71A41E82C53F}" type="slidenum">
              <a:rPr lang="en-US" smtClean="0"/>
              <a:pPr>
                <a:defRPr/>
              </a:pPr>
              <a:t>19</a:t>
            </a:fld>
            <a:endParaRPr lang="en-US" dirty="0"/>
          </a:p>
        </p:txBody>
      </p:sp>
      <p:sp>
        <p:nvSpPr>
          <p:cNvPr id="43010" name="Title 1"/>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New York Presentation Resources and Presenter Contact Information</a:t>
            </a:r>
          </a:p>
        </p:txBody>
      </p:sp>
      <p:sp>
        <p:nvSpPr>
          <p:cNvPr id="3" name="Content Placeholder 2"/>
          <p:cNvSpPr>
            <a:spLocks noGrp="1"/>
          </p:cNvSpPr>
          <p:nvPr>
            <p:ph idx="1"/>
          </p:nvPr>
        </p:nvSpPr>
        <p:spPr>
          <a:xfrm>
            <a:off x="438150" y="1676400"/>
            <a:ext cx="8229600" cy="3657600"/>
          </a:xfrm>
        </p:spPr>
        <p:txBody>
          <a:bodyPr/>
          <a:lstStyle/>
          <a:p>
            <a:pPr marL="0" indent="0">
              <a:buFont typeface="Arial" panose="020B0604020202020204" pitchFamily="34" charset="0"/>
              <a:buNone/>
              <a:defRPr/>
            </a:pPr>
            <a:r>
              <a:rPr lang="en-US" i="1" dirty="0"/>
              <a:t>Resources:</a:t>
            </a:r>
          </a:p>
          <a:p>
            <a:pPr>
              <a:defRPr/>
            </a:pPr>
            <a:r>
              <a:rPr lang="en-US" sz="2400" dirty="0"/>
              <a:t>NYS Early Intervention Program: </a:t>
            </a:r>
            <a:r>
              <a:rPr lang="en-US" sz="2400" dirty="0">
                <a:hlinkClick r:id="rId3" tooltip="New York State Department of Health"/>
              </a:rPr>
              <a:t>http://www.health.ny.gov</a:t>
            </a:r>
            <a:endParaRPr lang="en-US" sz="2400" dirty="0"/>
          </a:p>
          <a:p>
            <a:pPr>
              <a:defRPr/>
            </a:pPr>
            <a:r>
              <a:rPr lang="en-US" sz="2400" dirty="0"/>
              <a:t>Quality Improvement Breakthrough Series: </a:t>
            </a:r>
            <a:r>
              <a:rPr lang="en-US" sz="2400" dirty="0">
                <a:hlinkClick r:id="rId4" tooltip="Institute of Healthcare Improvement"/>
              </a:rPr>
              <a:t>http://www.ihi.org</a:t>
            </a:r>
            <a:endParaRPr lang="en-US" sz="2400" dirty="0"/>
          </a:p>
          <a:p>
            <a:pPr>
              <a:defRPr/>
            </a:pPr>
            <a:endParaRPr lang="en-US" sz="2400" dirty="0"/>
          </a:p>
          <a:p>
            <a:pPr marL="0" indent="0">
              <a:buFont typeface="Arial" panose="020B0604020202020204" pitchFamily="34" charset="0"/>
              <a:buNone/>
              <a:defRPr/>
            </a:pPr>
            <a:r>
              <a:rPr lang="en-US" i="1" dirty="0"/>
              <a:t>Presenters:</a:t>
            </a:r>
          </a:p>
          <a:p>
            <a:pPr>
              <a:defRPr/>
            </a:pPr>
            <a:r>
              <a:rPr lang="en-US" sz="2400" dirty="0"/>
              <a:t>Kirsten Siegenthaler: </a:t>
            </a:r>
            <a:r>
              <a:rPr lang="en-US" sz="2400" dirty="0">
                <a:hlinkClick r:id="rId5"/>
              </a:rPr>
              <a:t>Kirsten.Siegenthaler@health.ny.gov</a:t>
            </a:r>
            <a:endParaRPr lang="en-US" sz="2400" dirty="0"/>
          </a:p>
          <a:p>
            <a:pPr>
              <a:defRPr/>
            </a:pPr>
            <a:r>
              <a:rPr lang="en-US" sz="2400" dirty="0"/>
              <a:t>Marie Ostoyich: </a:t>
            </a:r>
            <a:r>
              <a:rPr lang="en-US" sz="2400" dirty="0">
                <a:hlinkClick r:id="rId6"/>
              </a:rPr>
              <a:t>Marie.Ostoyich@health.ny.gov</a:t>
            </a:r>
            <a:r>
              <a:rPr lang="en-US"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285B92-BA38-4AE2-894F-0EF011F54937}" type="slidenum">
              <a:rPr lang="en-US" smtClean="0"/>
              <a:pPr>
                <a:defRPr/>
              </a:pPr>
              <a:t>2</a:t>
            </a:fld>
            <a:endParaRPr lang="en-US" dirty="0"/>
          </a:p>
        </p:txBody>
      </p:sp>
      <p:sp>
        <p:nvSpPr>
          <p:cNvPr id="2" name="Title 1" hidden="1"/>
          <p:cNvSpPr>
            <a:spLocks noGrp="1"/>
          </p:cNvSpPr>
          <p:nvPr>
            <p:ph type="title" idx="4294967295"/>
          </p:nvPr>
        </p:nvSpPr>
        <p:spPr/>
        <p:txBody>
          <a:bodyPr/>
          <a:lstStyle/>
          <a:p>
            <a:r>
              <a:rPr lang="en-US" dirty="0"/>
              <a:t>Trusting Partnerships</a:t>
            </a:r>
          </a:p>
        </p:txBody>
      </p:sp>
      <p:grpSp>
        <p:nvGrpSpPr>
          <p:cNvPr id="21508" name="Group 3" descr="This graphic represents trusting partnerships and lists components of trusting partnerships such as communication, competence, respect, equality, commitment and advocacy. "/>
          <p:cNvGrpSpPr>
            <a:grpSpLocks/>
          </p:cNvGrpSpPr>
          <p:nvPr/>
        </p:nvGrpSpPr>
        <p:grpSpPr bwMode="auto">
          <a:xfrm>
            <a:off x="838200" y="9985"/>
            <a:ext cx="7391400" cy="7010400"/>
            <a:chOff x="4505714" y="-11408"/>
            <a:chExt cx="6900687" cy="6873240"/>
          </a:xfrm>
        </p:grpSpPr>
        <p:pic>
          <p:nvPicPr>
            <p:cNvPr id="21509" name="Picture 4" descr="This graphic represents trusting partnerships and lists components of trusting partnerships such as communication, competence, respect, equality, committment and advocacy.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161" y="-11408"/>
              <a:ext cx="6873240" cy="687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29235" y="998722"/>
              <a:ext cx="1157525" cy="308175"/>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Advocating</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7" name="TextBox 6"/>
            <p:cNvSpPr txBox="1"/>
            <p:nvPr/>
          </p:nvSpPr>
          <p:spPr>
            <a:xfrm>
              <a:off x="4505714" y="3104585"/>
              <a:ext cx="1347235" cy="771994"/>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Participating </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and </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Volunteering</a:t>
              </a:r>
            </a:p>
          </p:txBody>
        </p:sp>
        <p:sp>
          <p:nvSpPr>
            <p:cNvPr id="8" name="TextBox 7"/>
            <p:cNvSpPr txBox="1"/>
            <p:nvPr/>
          </p:nvSpPr>
          <p:spPr>
            <a:xfrm>
              <a:off x="5975963" y="5501503"/>
              <a:ext cx="978190" cy="512069"/>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Extending</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Learning</a:t>
              </a:r>
            </a:p>
          </p:txBody>
        </p:sp>
        <p:sp>
          <p:nvSpPr>
            <p:cNvPr id="9" name="TextBox 8"/>
            <p:cNvSpPr txBox="1"/>
            <p:nvPr/>
          </p:nvSpPr>
          <p:spPr>
            <a:xfrm>
              <a:off x="8668951" y="5608898"/>
              <a:ext cx="1425786" cy="308175"/>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Individualizing</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10" name="TextBox 9"/>
            <p:cNvSpPr txBox="1"/>
            <p:nvPr/>
          </p:nvSpPr>
          <p:spPr>
            <a:xfrm>
              <a:off x="10234055" y="3070344"/>
              <a:ext cx="1015242" cy="723745"/>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Referring</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and</a:t>
              </a:r>
            </a:p>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Evaluating</a:t>
              </a:r>
            </a:p>
          </p:txBody>
        </p:sp>
        <p:sp>
          <p:nvSpPr>
            <p:cNvPr id="11" name="TextBox 10"/>
            <p:cNvSpPr txBox="1"/>
            <p:nvPr/>
          </p:nvSpPr>
          <p:spPr>
            <a:xfrm>
              <a:off x="8288049" y="961368"/>
              <a:ext cx="1974166" cy="308175"/>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Meeting Basic Needs</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12" name="TextBox 11"/>
            <p:cNvSpPr txBox="1"/>
            <p:nvPr/>
          </p:nvSpPr>
          <p:spPr>
            <a:xfrm>
              <a:off x="7034187" y="3042328"/>
              <a:ext cx="1911917" cy="768881"/>
            </a:xfrm>
            <a:prstGeom prst="rect">
              <a:avLst/>
            </a:prstGeom>
            <a:noFill/>
            <a:ln w="53975">
              <a:noFill/>
            </a:ln>
          </p:spPr>
          <p:txBody>
            <a:bodyPr wrap="none">
              <a:spAutoFit/>
            </a:bodyPr>
            <a:lstStyle/>
            <a:p>
              <a:pPr algn="ctr">
                <a:defRPr/>
              </a:pPr>
              <a:r>
                <a:rPr lang="en-US" sz="22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Trusting</a:t>
              </a:r>
            </a:p>
            <a:p>
              <a:pPr algn="ctr">
                <a:defRPr/>
              </a:pPr>
              <a:r>
                <a:rPr lang="en-US" sz="22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Partnerships</a:t>
              </a:r>
            </a:p>
          </p:txBody>
        </p:sp>
        <p:sp>
          <p:nvSpPr>
            <p:cNvPr id="13" name="TextBox 12"/>
            <p:cNvSpPr txBox="1"/>
            <p:nvPr/>
          </p:nvSpPr>
          <p:spPr>
            <a:xfrm rot="18034598">
              <a:off x="6190016" y="2558186"/>
              <a:ext cx="1028806" cy="306796"/>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Advocacy</a:t>
              </a:r>
            </a:p>
          </p:txBody>
        </p:sp>
        <p:sp>
          <p:nvSpPr>
            <p:cNvPr id="14" name="TextBox 13"/>
            <p:cNvSpPr txBox="1"/>
            <p:nvPr/>
          </p:nvSpPr>
          <p:spPr>
            <a:xfrm rot="3623194">
              <a:off x="6032078" y="3970694"/>
              <a:ext cx="1280951" cy="308278"/>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Commitment</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sp>
          <p:nvSpPr>
            <p:cNvPr id="15" name="TextBox 14"/>
            <p:cNvSpPr txBox="1"/>
            <p:nvPr/>
          </p:nvSpPr>
          <p:spPr>
            <a:xfrm>
              <a:off x="7520318" y="4741960"/>
              <a:ext cx="899639" cy="320627"/>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Equality</a:t>
              </a:r>
            </a:p>
          </p:txBody>
        </p:sp>
        <p:sp>
          <p:nvSpPr>
            <p:cNvPr id="16" name="TextBox 15"/>
            <p:cNvSpPr txBox="1"/>
            <p:nvPr/>
          </p:nvSpPr>
          <p:spPr>
            <a:xfrm rot="18042381">
              <a:off x="8792420" y="3970655"/>
              <a:ext cx="880945" cy="306796"/>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Respect</a:t>
              </a:r>
            </a:p>
          </p:txBody>
        </p:sp>
        <p:sp>
          <p:nvSpPr>
            <p:cNvPr id="17" name="TextBox 16"/>
            <p:cNvSpPr txBox="1"/>
            <p:nvPr/>
          </p:nvSpPr>
          <p:spPr>
            <a:xfrm rot="3613274">
              <a:off x="8574411" y="2537212"/>
              <a:ext cx="1259161" cy="308278"/>
            </a:xfrm>
            <a:prstGeom prst="rect">
              <a:avLst/>
            </a:prstGeom>
            <a:noFill/>
            <a:ln w="53975">
              <a:noFill/>
            </a:ln>
          </p:spPr>
          <p:txBody>
            <a:bodyPr wrap="none">
              <a:spAutoFit/>
            </a:bodyPr>
            <a:lstStyle/>
            <a:p>
              <a:pPr algn="ctr">
                <a:defRPr/>
              </a:pPr>
              <a:r>
                <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Competence</a:t>
              </a:r>
            </a:p>
          </p:txBody>
        </p:sp>
        <p:sp>
          <p:nvSpPr>
            <p:cNvPr id="18" name="TextBox 17"/>
            <p:cNvSpPr txBox="1"/>
            <p:nvPr/>
          </p:nvSpPr>
          <p:spPr>
            <a:xfrm>
              <a:off x="7176470" y="1804958"/>
              <a:ext cx="1538426" cy="306618"/>
            </a:xfrm>
            <a:prstGeom prst="rect">
              <a:avLst/>
            </a:prstGeom>
            <a:noFill/>
            <a:ln w="53975">
              <a:noFill/>
            </a:ln>
          </p:spPr>
          <p:txBody>
            <a:bodyPr wrap="none">
              <a:spAutoFit/>
            </a:bodyPr>
            <a:lstStyle/>
            <a:p>
              <a:pPr algn="ctr">
                <a:defRPr/>
              </a:pPr>
              <a:r>
                <a:rPr lang="en-US" sz="1400" b="1" i="1">
                  <a:effectLst>
                    <a:glow rad="355600">
                      <a:schemeClr val="bg1">
                        <a:alpha val="40000"/>
                      </a:schemeClr>
                    </a:glow>
                    <a:outerShdw blurRad="50800" dir="5400000" sx="11000" sy="11000" algn="ctr" rotWithShape="0">
                      <a:schemeClr val="bg1"/>
                    </a:outerShdw>
                  </a:effectLst>
                  <a:latin typeface="Arial" charset="0"/>
                  <a:ea typeface="Arial" charset="0"/>
                  <a:cs typeface="Arial" charset="0"/>
                </a:rPr>
                <a:t>Communication</a:t>
              </a:r>
              <a:endParaRPr lang="en-US" sz="1400" b="1" i="1" dirty="0">
                <a:effectLst>
                  <a:glow rad="355600">
                    <a:schemeClr val="bg1">
                      <a:alpha val="40000"/>
                    </a:schemeClr>
                  </a:glow>
                  <a:outerShdw blurRad="50800" dir="5400000" sx="11000" sy="11000" algn="ctr" rotWithShape="0">
                    <a:schemeClr val="bg1"/>
                  </a:outerShdw>
                </a:effectLst>
                <a:latin typeface="Arial" charset="0"/>
                <a:ea typeface="Arial" charset="0"/>
                <a:cs typeface="Arial"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CE31C9-F146-495B-BA33-AA4002888BC1}" type="slidenum">
              <a:rPr lang="en-US" altLang="en-US" smtClean="0">
                <a:latin typeface="Century Gothic" panose="020B0502020202020204" pitchFamily="34" charset="0"/>
              </a:rPr>
              <a:pPr fontAlgn="base">
                <a:spcBef>
                  <a:spcPct val="0"/>
                </a:spcBef>
                <a:spcAft>
                  <a:spcPct val="0"/>
                </a:spcAft>
              </a:pPr>
              <a:t>20</a:t>
            </a:fld>
            <a:endParaRPr lang="en-US" altLang="en-US">
              <a:latin typeface="Century Gothic" panose="020B0502020202020204" pitchFamily="34" charset="0"/>
            </a:endParaRPr>
          </a:p>
        </p:txBody>
      </p:sp>
      <p:sp>
        <p:nvSpPr>
          <p:cNvPr id="51203" name="Title 5"/>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dirty="0"/>
              <a:t>Online Webinar Resources</a:t>
            </a:r>
          </a:p>
        </p:txBody>
      </p:sp>
      <p:sp>
        <p:nvSpPr>
          <p:cNvPr id="51202" name="Content Placeholder 6"/>
          <p:cNvSpPr>
            <a:spLocks noGrp="1"/>
          </p:cNvSpPr>
          <p:nvPr>
            <p:ph idx="1"/>
          </p:nvPr>
        </p:nvSpPr>
        <p:spPr bwMode="auto">
          <a:xfrm>
            <a:off x="228600" y="1600200"/>
            <a:ext cx="8686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r>
              <a:rPr lang="en-US" altLang="en-US" dirty="0">
                <a:hlinkClick r:id="rId3" tooltip="ECTA Center: Family Engagement"/>
              </a:rPr>
              <a:t>http://ectacenter.org/~calls/2017/familyengagement.asp</a:t>
            </a:r>
            <a:r>
              <a:rPr lang="en-US" altLang="en-US" dirty="0"/>
              <a:t>  </a:t>
            </a:r>
          </a:p>
          <a:p>
            <a:pPr marL="0" indent="0" algn="ctr" eaLnBrk="1" hangingPunct="1">
              <a:buFont typeface="Arial" panose="020B0604020202020204" pitchFamily="34" charset="0"/>
              <a:buNone/>
            </a:pPr>
            <a:endParaRPr lang="en-US" altLang="en-US" dirty="0"/>
          </a:p>
          <a:p>
            <a:pPr marL="0" indent="0" algn="ctr" eaLnBrk="1" hangingPunct="1">
              <a:buFont typeface="Arial" panose="020B0604020202020204" pitchFamily="34" charset="0"/>
              <a:buNone/>
            </a:pPr>
            <a:r>
              <a:rPr lang="en-US" altLang="en-US" sz="3200" dirty="0"/>
              <a:t>PowerPoint</a:t>
            </a:r>
          </a:p>
          <a:p>
            <a:pPr marL="0" indent="0" algn="ctr" eaLnBrk="1" hangingPunct="1">
              <a:buFont typeface="Arial" panose="020B0604020202020204" pitchFamily="34" charset="0"/>
              <a:buNone/>
            </a:pPr>
            <a:r>
              <a:rPr lang="en-US" altLang="en-US" sz="3200" dirty="0"/>
              <a:t>Handouts</a:t>
            </a:r>
          </a:p>
          <a:p>
            <a:pPr marL="0" indent="0" algn="ctr" eaLnBrk="1" hangingPunct="1">
              <a:buFont typeface="Arial" panose="020B0604020202020204" pitchFamily="34" charset="0"/>
              <a:buNone/>
            </a:pPr>
            <a:r>
              <a:rPr lang="en-US" altLang="en-US" sz="3200" dirty="0"/>
              <a:t>Suggestions for Follow-up Reflection/Discussion</a:t>
            </a:r>
          </a:p>
          <a:p>
            <a:pPr marL="0" indent="0" algn="ctr" eaLnBrk="1" hangingPunct="1">
              <a:buFont typeface="Arial" panose="020B0604020202020204" pitchFamily="34" charset="0"/>
              <a:buNone/>
            </a:pPr>
            <a:r>
              <a:rPr lang="en-US" altLang="en-US" sz="3200" dirty="0"/>
              <a:t>Resources and References</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BA9A0B-CAF2-4C4B-B2E3-F882C2F5AF53}" type="slidenum">
              <a:rPr lang="en-US" altLang="en-US" smtClean="0">
                <a:latin typeface="Century Gothic" panose="020B0502020202020204" pitchFamily="34" charset="0"/>
              </a:rPr>
              <a:pPr fontAlgn="base">
                <a:spcBef>
                  <a:spcPct val="0"/>
                </a:spcBef>
                <a:spcAft>
                  <a:spcPct val="0"/>
                </a:spcAft>
              </a:pPr>
              <a:t>21</a:t>
            </a:fld>
            <a:endParaRPr lang="en-US" altLang="en-US">
              <a:latin typeface="Century Gothic" panose="020B0502020202020204" pitchFamily="34" charset="0"/>
            </a:endParaRPr>
          </a:p>
        </p:txBody>
      </p:sp>
      <p:sp>
        <p:nvSpPr>
          <p:cNvPr id="53251" name="Title 2"/>
          <p:cNvSpPr>
            <a:spLocks noGrp="1"/>
          </p:cNvSpPr>
          <p:nvPr>
            <p:ph type="title"/>
          </p:nvPr>
        </p:nvSpPr>
        <p:spPr>
          <a:xfrm>
            <a:off x="304800" y="942975"/>
            <a:ext cx="8229600" cy="1143000"/>
          </a:xfrm>
          <a:ln w="9525"/>
          <a:extLst>
            <a:ext uri="{91240B29-F687-4F45-9708-019B960494DF}">
              <a14:hiddenLine xmlns:a14="http://schemas.microsoft.com/office/drawing/2010/main" w="12700">
                <a:solidFill>
                  <a:srgbClr val="000000"/>
                </a:solidFill>
                <a:miter lim="800000"/>
                <a:headEnd/>
                <a:tailEnd/>
              </a14:hiddenLine>
            </a:ext>
          </a:extLst>
        </p:spPr>
        <p:txBody>
          <a:bodyPr/>
          <a:lstStyle/>
          <a:p>
            <a:pPr algn="ctr" eaLnBrk="1" hangingPunct="1"/>
            <a:r>
              <a:rPr lang="en-US" altLang="en-US" dirty="0"/>
              <a:t> Tell Us What You Think!</a:t>
            </a:r>
          </a:p>
        </p:txBody>
      </p:sp>
      <p:sp>
        <p:nvSpPr>
          <p:cNvPr id="53250"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endParaRPr lang="en-US" altLang="en-US" b="1" dirty="0"/>
          </a:p>
          <a:p>
            <a:pPr marL="0" indent="0" algn="ctr" eaLnBrk="1" hangingPunct="1">
              <a:buFont typeface="Arial" panose="020B0604020202020204" pitchFamily="34" charset="0"/>
              <a:buNone/>
            </a:pPr>
            <a:r>
              <a:rPr lang="en-US" altLang="en-US" b="1" dirty="0"/>
              <a:t>Share your ideas for follow-up to this webinar series by emailing us at:</a:t>
            </a:r>
          </a:p>
          <a:p>
            <a:pPr marL="0" indent="0" algn="ctr" eaLnBrk="1" hangingPunct="1">
              <a:buFont typeface="Arial" panose="020B0604020202020204" pitchFamily="34" charset="0"/>
              <a:buNone/>
            </a:pPr>
            <a:r>
              <a:rPr lang="en-US" altLang="en-US" b="1" dirty="0">
                <a:solidFill>
                  <a:srgbClr val="39B54A"/>
                </a:solidFill>
              </a:rPr>
              <a:t>ectacenter-families@unc.edu </a:t>
            </a:r>
            <a:r>
              <a:rPr lang="en-US" altLang="en-US" dirty="0">
                <a:solidFill>
                  <a:srgbClr val="39B54A"/>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800767-3692-4CA7-A745-D5DAD7D975A8}" type="slidenum">
              <a:rPr lang="en-US" altLang="en-US" smtClean="0">
                <a:latin typeface="Century Gothic" panose="020B0502020202020204" pitchFamily="34" charset="0"/>
              </a:rPr>
              <a:pPr fontAlgn="base">
                <a:spcBef>
                  <a:spcPct val="0"/>
                </a:spcBef>
                <a:spcAft>
                  <a:spcPct val="0"/>
                </a:spcAft>
              </a:pPr>
              <a:t>22</a:t>
            </a:fld>
            <a:endParaRPr lang="en-US" altLang="en-US">
              <a:latin typeface="Century Gothic" panose="020B0502020202020204" pitchFamily="34" charset="0"/>
            </a:endParaRPr>
          </a:p>
        </p:txBody>
      </p:sp>
      <p:sp>
        <p:nvSpPr>
          <p:cNvPr id="2" name="Title 1" hidden="1"/>
          <p:cNvSpPr>
            <a:spLocks noGrp="1"/>
          </p:cNvSpPr>
          <p:nvPr>
            <p:ph type="title"/>
          </p:nvPr>
        </p:nvSpPr>
        <p:spPr/>
        <p:txBody>
          <a:bodyPr/>
          <a:lstStyle/>
          <a:p>
            <a:r>
              <a:rPr lang="en-US" dirty="0"/>
              <a:t>Acknowledgments</a:t>
            </a:r>
          </a:p>
        </p:txBody>
      </p:sp>
      <p:sp>
        <p:nvSpPr>
          <p:cNvPr id="55299" name="Content Placeholder 2"/>
          <p:cNvSpPr>
            <a:spLocks noGrp="1"/>
          </p:cNvSpPr>
          <p:nvPr>
            <p:ph idx="1"/>
          </p:nvPr>
        </p:nvSpPr>
        <p:spPr bwMode="auto">
          <a:xfrm>
            <a:off x="990600" y="1752600"/>
            <a:ext cx="7239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sz="1800" dirty="0"/>
              <a:t>The 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Project Officers: Meredith </a:t>
            </a:r>
            <a:r>
              <a:rPr lang="en-US" altLang="en-US" sz="1800" dirty="0" err="1"/>
              <a:t>Miceli</a:t>
            </a:r>
            <a:r>
              <a:rPr lang="en-US" altLang="en-US" sz="1800" dirty="0"/>
              <a:t>, Richelle Davis, and Julia Martin </a:t>
            </a:r>
            <a:r>
              <a:rPr lang="en-US" altLang="en-US" sz="1800" dirty="0" err="1"/>
              <a:t>Eile</a:t>
            </a:r>
            <a:r>
              <a:rPr lang="en-US" altLang="en-US" sz="1800" dirty="0"/>
              <a:t>. </a:t>
            </a:r>
          </a:p>
        </p:txBody>
      </p:sp>
      <p:pic>
        <p:nvPicPr>
          <p:cNvPr id="55300"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763" y="4295775"/>
            <a:ext cx="10620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A917A6-6654-4615-8521-388463FE88EB}" type="slidenum">
              <a:rPr lang="en-US" altLang="en-US" smtClean="0">
                <a:latin typeface="Century Gothic" panose="020B0502020202020204" pitchFamily="34" charset="0"/>
              </a:rPr>
              <a:pPr fontAlgn="base">
                <a:spcBef>
                  <a:spcPct val="0"/>
                </a:spcBef>
                <a:spcAft>
                  <a:spcPct val="0"/>
                </a:spcAft>
              </a:pPr>
              <a:t>3</a:t>
            </a:fld>
            <a:endParaRPr lang="en-US" altLang="en-US">
              <a:latin typeface="Century Gothic" panose="020B0502020202020204" pitchFamily="34" charset="0"/>
            </a:endParaRPr>
          </a:p>
        </p:txBody>
      </p:sp>
      <p:sp>
        <p:nvSpPr>
          <p:cNvPr id="23555" name="Title 2"/>
          <p:cNvSpPr>
            <a:spLocks noGrp="1"/>
          </p:cNvSpPr>
          <p:nvPr>
            <p:ph type="title"/>
          </p:nvPr>
        </p:nvSpPr>
        <p:spPr>
          <a:xfrm>
            <a:off x="457200" y="301625"/>
            <a:ext cx="8229600" cy="79216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Type 4: Extending Learning</a:t>
            </a:r>
          </a:p>
        </p:txBody>
      </p:sp>
      <p:sp>
        <p:nvSpPr>
          <p:cNvPr id="23554" name="Content Placeholder 1"/>
          <p:cNvSpPr>
            <a:spLocks noGrp="1"/>
          </p:cNvSpPr>
          <p:nvPr>
            <p:ph idx="1"/>
          </p:nvPr>
        </p:nvSpPr>
        <p:spPr bwMode="auto">
          <a:xfrm>
            <a:off x="457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Guiding families to teach child through everyday activities &amp; routines</a:t>
            </a:r>
          </a:p>
          <a:p>
            <a:r>
              <a:rPr lang="en-US" altLang="en-US" sz="2400" dirty="0"/>
              <a:t>Making home visits</a:t>
            </a:r>
          </a:p>
          <a:p>
            <a:r>
              <a:rPr lang="en-US" altLang="en-US" sz="2400" dirty="0"/>
              <a:t>Advocating for preferred informational, emotional, &amp; logistical support</a:t>
            </a:r>
          </a:p>
          <a:p>
            <a:r>
              <a:rPr lang="en-US" altLang="en-US" sz="2400" dirty="0"/>
              <a:t>Addressing behavioral challenges </a:t>
            </a:r>
          </a:p>
          <a:p>
            <a:r>
              <a:rPr lang="en-US" altLang="en-US" sz="2400" dirty="0"/>
              <a:t>Helping to connect children/families to neighborhood &amp; community peers</a:t>
            </a:r>
          </a:p>
          <a:p>
            <a:r>
              <a:rPr lang="en-US" altLang="en-US" sz="2400" dirty="0"/>
              <a:t>Supporting children to be included in community recreational activities</a:t>
            </a:r>
          </a:p>
          <a:p>
            <a:r>
              <a:rPr lang="en-US" altLang="en-US" sz="2400" dirty="0"/>
              <a:t>Supporting children/families to attend community events</a:t>
            </a:r>
          </a:p>
          <a:p>
            <a:r>
              <a:rPr lang="en-US" altLang="en-US" sz="2400" dirty="0"/>
              <a:t>Building community partnerships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81033C-79C7-4B09-86F8-DA3E1244733C}" type="slidenum">
              <a:rPr lang="en-US" altLang="en-US" smtClean="0">
                <a:latin typeface="Century Gothic" panose="020B0502020202020204" pitchFamily="34" charset="0"/>
              </a:rPr>
              <a:pPr fontAlgn="base">
                <a:spcBef>
                  <a:spcPct val="0"/>
                </a:spcBef>
                <a:spcAft>
                  <a:spcPct val="0"/>
                </a:spcAft>
              </a:pPr>
              <a:t>4</a:t>
            </a:fld>
            <a:endParaRPr lang="en-US" altLang="en-US">
              <a:latin typeface="Century Gothic" panose="020B0502020202020204" pitchFamily="34" charset="0"/>
            </a:endParaRPr>
          </a:p>
        </p:txBody>
      </p:sp>
      <p:sp>
        <p:nvSpPr>
          <p:cNvPr id="25603" name="Title 2"/>
          <p:cNvSpPr>
            <a:spLocks noGrp="1"/>
          </p:cNvSpPr>
          <p:nvPr>
            <p:ph type="title"/>
          </p:nvPr>
        </p:nvSpPr>
        <p:spPr>
          <a:xfrm>
            <a:off x="423863" y="288925"/>
            <a:ext cx="8686800" cy="792163"/>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Type 5: Participating and Volunteering</a:t>
            </a:r>
          </a:p>
        </p:txBody>
      </p:sp>
      <p:sp>
        <p:nvSpPr>
          <p:cNvPr id="25602" name="Content Placeholder 1"/>
          <p:cNvSpPr>
            <a:spLocks noGrp="1"/>
          </p:cNvSpPr>
          <p:nvPr>
            <p:ph idx="1"/>
          </p:nvPr>
        </p:nvSpPr>
        <p:spPr bwMode="auto">
          <a:xfrm>
            <a:off x="423863" y="1066800"/>
            <a:ext cx="8229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Creating family friendly environments within the program</a:t>
            </a:r>
          </a:p>
          <a:p>
            <a:r>
              <a:rPr lang="en-US" altLang="en-US" dirty="0"/>
              <a:t>Encouraging families to attend program/community events &amp; meetings related to child development</a:t>
            </a:r>
          </a:p>
          <a:p>
            <a:r>
              <a:rPr lang="en-US" altLang="en-US" dirty="0"/>
              <a:t>Guiding families in how to assist with learning as a volunteer</a:t>
            </a:r>
          </a:p>
          <a:p>
            <a:r>
              <a:rPr lang="en-US" altLang="en-US" dirty="0"/>
              <a:t>Guiding families in how to contribute to other program tasks</a:t>
            </a:r>
          </a:p>
          <a:p>
            <a:r>
              <a:rPr lang="en-US" altLang="en-US" dirty="0"/>
              <a:t>Guiding families to volunteer in community events that have school, student &amp; family benefits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636D05-FAC1-416A-9EBF-9086AF1C00C8}" type="slidenum">
              <a:rPr lang="en-US" altLang="en-US" smtClean="0">
                <a:latin typeface="Century Gothic" panose="020B0502020202020204" pitchFamily="34" charset="0"/>
              </a:rPr>
              <a:pPr fontAlgn="base">
                <a:spcBef>
                  <a:spcPct val="0"/>
                </a:spcBef>
                <a:spcAft>
                  <a:spcPct val="0"/>
                </a:spcAft>
              </a:pPr>
              <a:t>5</a:t>
            </a:fld>
            <a:endParaRPr lang="en-US" altLang="en-US">
              <a:latin typeface="Century Gothic" panose="020B0502020202020204" pitchFamily="34" charset="0"/>
            </a:endParaRPr>
          </a:p>
        </p:txBody>
      </p:sp>
      <p:sp>
        <p:nvSpPr>
          <p:cNvPr id="27650" name="Title 2"/>
          <p:cNvSpPr>
            <a:spLocks noGrp="1"/>
          </p:cNvSpPr>
          <p:nvPr>
            <p:ph type="title"/>
          </p:nvPr>
        </p:nvSpPr>
        <p:spPr>
          <a:xfrm>
            <a:off x="1524000" y="5203825"/>
            <a:ext cx="6096000" cy="1143000"/>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800" dirty="0"/>
              <a:t>Available at: </a:t>
            </a:r>
            <a:r>
              <a:rPr lang="en-US" altLang="en-US" sz="1800" dirty="0">
                <a:hlinkClick r:id="rId2"/>
              </a:rPr>
              <a:t>https://eclkc.ohs</a:t>
            </a:r>
            <a:r>
              <a:rPr lang="en-US" altLang="en-US" sz="1800" dirty="0">
                <a:hlinkClick r:id="rId2" tooltip="Markers of Progress"/>
              </a:rPr>
              <a:t>.</a:t>
            </a:r>
            <a:r>
              <a:rPr lang="en-US" altLang="en-US" sz="1800" dirty="0">
                <a:hlinkClick r:id="rId2"/>
              </a:rPr>
              <a:t>acf.hhs.gov/hslc/tta-system/family/docs/ncpfce-markers-of-progress.pdf</a:t>
            </a:r>
            <a:r>
              <a:rPr lang="en-US" altLang="en-US" sz="1800" dirty="0"/>
              <a:t> </a:t>
            </a:r>
          </a:p>
        </p:txBody>
      </p:sp>
      <p:pic>
        <p:nvPicPr>
          <p:cNvPr id="27652" name="Picture 4" descr="Screenshot of the cover of the report Markers of Progr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6748463"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shot of the cover of the report Markers of Progr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6748463"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838234-8D53-4B58-BA14-890D1A1722EE}" type="slidenum">
              <a:rPr lang="en-US" altLang="en-US" smtClean="0">
                <a:latin typeface="Century Gothic" panose="020B0502020202020204" pitchFamily="34" charset="0"/>
              </a:rPr>
              <a:pPr fontAlgn="base">
                <a:spcBef>
                  <a:spcPct val="0"/>
                </a:spcBef>
                <a:spcAft>
                  <a:spcPct val="0"/>
                </a:spcAft>
              </a:pPr>
              <a:t>6</a:t>
            </a:fld>
            <a:endParaRPr lang="en-US" altLang="en-US">
              <a:latin typeface="Century Gothic" panose="020B0502020202020204" pitchFamily="34" charset="0"/>
            </a:endParaRPr>
          </a:p>
        </p:txBody>
      </p:sp>
      <p:sp>
        <p:nvSpPr>
          <p:cNvPr id="28675" name="Title 2"/>
          <p:cNvSpPr>
            <a:spLocks noGrp="1"/>
          </p:cNvSpPr>
          <p:nvPr>
            <p:ph type="title"/>
          </p:nvPr>
        </p:nvSpPr>
        <p:spPr>
          <a:xfrm>
            <a:off x="457200" y="274638"/>
            <a:ext cx="8229600" cy="715962"/>
          </a:xfrm>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Type 6: Advocating</a:t>
            </a:r>
          </a:p>
        </p:txBody>
      </p:sp>
      <p:sp>
        <p:nvSpPr>
          <p:cNvPr id="28674" name="Content Placeholder 1"/>
          <p:cNvSpPr>
            <a:spLocks noGrp="1"/>
          </p:cNvSpPr>
          <p:nvPr>
            <p:ph idx="1"/>
          </p:nvPr>
        </p:nvSpPr>
        <p:spPr bwMode="auto">
          <a:xfrm>
            <a:off x="381000" y="11430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Taking advantage of resources from Parent Training &amp; Information Centers</a:t>
            </a:r>
          </a:p>
          <a:p>
            <a:r>
              <a:rPr lang="en-US" altLang="en-US" sz="3200" dirty="0"/>
              <a:t>Participating in advocacy &amp; leadership training</a:t>
            </a:r>
          </a:p>
          <a:p>
            <a:r>
              <a:rPr lang="en-US" altLang="en-US" sz="3200" dirty="0"/>
              <a:t>Mentoring families &amp; being mentored by families in advocacy activities</a:t>
            </a:r>
          </a:p>
          <a:p>
            <a:r>
              <a:rPr lang="en-US" altLang="en-US" sz="3200" dirty="0"/>
              <a:t>Informing families about program &amp; community advocacy events &amp; encouraging them to consider participating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18BF1F-77B8-4A59-8F25-1618155C2AB3}" type="slidenum">
              <a:rPr lang="en-US" altLang="en-US" smtClean="0">
                <a:latin typeface="Century Gothic" panose="020B0502020202020204" pitchFamily="34" charset="0"/>
              </a:rPr>
              <a:pPr fontAlgn="base">
                <a:spcBef>
                  <a:spcPct val="0"/>
                </a:spcBef>
                <a:spcAft>
                  <a:spcPct val="0"/>
                </a:spcAft>
              </a:pPr>
              <a:t>7</a:t>
            </a:fld>
            <a:endParaRPr lang="en-US" altLang="en-US">
              <a:latin typeface="Century Gothic" panose="020B0502020202020204" pitchFamily="34" charset="0"/>
            </a:endParaRPr>
          </a:p>
        </p:txBody>
      </p:sp>
      <p:sp>
        <p:nvSpPr>
          <p:cNvPr id="30723" name="Title 2"/>
          <p:cNvSpPr>
            <a:spLocks noGrp="1"/>
          </p:cNvSpPr>
          <p:nvPr>
            <p:ph type="title"/>
          </p:nvPr>
        </p:nvSpPr>
        <p:spPr>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Review of Types of Family Engagement</a:t>
            </a:r>
          </a:p>
        </p:txBody>
      </p:sp>
      <p:sp>
        <p:nvSpPr>
          <p:cNvPr id="30722" name="Content Placeholder 1"/>
          <p:cNvSpPr>
            <a:spLocks noGrp="1"/>
          </p:cNvSpPr>
          <p:nvPr>
            <p:ph idx="1"/>
          </p:nvPr>
        </p:nvSpPr>
        <p:spPr bwMode="auto">
          <a:xfrm>
            <a:off x="457200" y="16002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t>Meeting Basic Needs</a:t>
            </a:r>
          </a:p>
          <a:p>
            <a:r>
              <a:rPr lang="en-US" altLang="en-US" sz="3200" dirty="0"/>
              <a:t>Referring &amp; Evaluating</a:t>
            </a:r>
          </a:p>
          <a:p>
            <a:r>
              <a:rPr lang="en-US" altLang="en-US" sz="3200" dirty="0"/>
              <a:t>Individualizing</a:t>
            </a:r>
          </a:p>
          <a:p>
            <a:r>
              <a:rPr lang="en-US" altLang="en-US" sz="3200" dirty="0"/>
              <a:t>Extending Learning</a:t>
            </a:r>
          </a:p>
          <a:p>
            <a:r>
              <a:rPr lang="en-US" altLang="en-US" sz="3200" dirty="0"/>
              <a:t>Participating &amp; Volunteering</a:t>
            </a:r>
          </a:p>
          <a:p>
            <a:r>
              <a:rPr lang="en-US" altLang="en-US" sz="3200" dirty="0"/>
              <a:t>Advocating</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quot; &quot;"/>
          <p:cNvSpPr/>
          <p:nvPr/>
        </p:nvSpPr>
        <p:spPr>
          <a:xfrm>
            <a:off x="192088" y="414338"/>
            <a:ext cx="8763000" cy="1443037"/>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74638" y="609600"/>
            <a:ext cx="8763000" cy="1019175"/>
          </a:xfrm>
        </p:spPr>
        <p:txBody>
          <a:bodyPr>
            <a:normAutofit fontScale="90000"/>
          </a:bodyPr>
          <a:lstStyle/>
          <a:p>
            <a:pPr>
              <a:defRPr/>
            </a:pPr>
            <a:r>
              <a:rPr lang="en-US" sz="3100" i="1" dirty="0"/>
              <a:t>High-quality systems support the implementation of effective practices to improve outcomes for children and families.</a:t>
            </a:r>
          </a:p>
        </p:txBody>
      </p:sp>
      <p:grpSp>
        <p:nvGrpSpPr>
          <p:cNvPr id="4" name="Group 3" descr="This is a graphic that shows what a state needs to put into place to support implementation of effective practices. It begins with an image of the ECTA system framework, which then leads to implementation of effective practices, which then leads to good outcomes for children with disabilities and their families. "/>
          <p:cNvGrpSpPr/>
          <p:nvPr/>
        </p:nvGrpSpPr>
        <p:grpSpPr>
          <a:xfrm>
            <a:off x="0" y="1960563"/>
            <a:ext cx="9102725" cy="4171950"/>
            <a:chOff x="0" y="1960563"/>
            <a:chExt cx="9102725" cy="4171950"/>
          </a:xfrm>
        </p:grpSpPr>
        <p:pic>
          <p:nvPicPr>
            <p:cNvPr id="31750" name="Picture 5" descr="This is a graphic that shows what a state needs to put into place to support implementation of effective practices. It begins with an image of the ECTA system framework, which then leads to implementation of effective practices, which then leads to good outcomes for children with disabilities and their famil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960563"/>
              <a:ext cx="8991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0" y="2617788"/>
              <a:ext cx="8991600" cy="3397250"/>
              <a:chOff x="0" y="2617788"/>
              <a:chExt cx="8991600" cy="3397250"/>
            </a:xfrm>
          </p:grpSpPr>
          <p:sp>
            <p:nvSpPr>
              <p:cNvPr id="21" name="TextBox 20"/>
              <p:cNvSpPr txBox="1"/>
              <p:nvPr/>
            </p:nvSpPr>
            <p:spPr>
              <a:xfrm>
                <a:off x="7239000" y="3810000"/>
                <a:ext cx="1752600" cy="1323975"/>
              </a:xfrm>
              <a:prstGeom prst="rect">
                <a:avLst/>
              </a:prstGeom>
              <a:noFill/>
            </p:spPr>
            <p:txBody>
              <a:bodyPr>
                <a:spAutoFit/>
              </a:bodyPr>
              <a:lstStyle/>
              <a:p>
                <a:pPr algn="ctr">
                  <a:defRPr/>
                </a:pPr>
                <a:r>
                  <a:rPr lang="en-US" sz="1600" b="1" i="1" dirty="0">
                    <a:solidFill>
                      <a:schemeClr val="bg1"/>
                    </a:solidFill>
                    <a:effectLst>
                      <a:outerShdw dist="63500" dir="2700000" algn="tl" rotWithShape="0">
                        <a:schemeClr val="tx2">
                          <a:lumMod val="50000"/>
                        </a:schemeClr>
                      </a:outerShdw>
                    </a:effectLst>
                  </a:rPr>
                  <a:t>Good outcomes for children with disabilities and their families</a:t>
                </a:r>
              </a:p>
            </p:txBody>
          </p:sp>
          <p:sp>
            <p:nvSpPr>
              <p:cNvPr id="22" name="TextBox 21"/>
              <p:cNvSpPr txBox="1"/>
              <p:nvPr/>
            </p:nvSpPr>
            <p:spPr>
              <a:xfrm>
                <a:off x="7391400" y="2971800"/>
                <a:ext cx="1371600" cy="338138"/>
              </a:xfrm>
              <a:prstGeom prst="rect">
                <a:avLst/>
              </a:prstGeom>
              <a:noFill/>
            </p:spPr>
            <p:txBody>
              <a:bodyPr>
                <a:spAutoFit/>
              </a:bodyPr>
              <a:lstStyle/>
              <a:p>
                <a:pPr algn="ctr">
                  <a:defRPr/>
                </a:pPr>
                <a:r>
                  <a:rPr lang="en-US" sz="1600" b="1" i="1" dirty="0">
                    <a:solidFill>
                      <a:schemeClr val="accent2">
                        <a:lumMod val="75000"/>
                      </a:schemeClr>
                    </a:solidFill>
                    <a:effectLst>
                      <a:outerShdw dist="63500" dir="2700000" algn="tl" rotWithShape="0">
                        <a:schemeClr val="bg1"/>
                      </a:outerShdw>
                    </a:effectLst>
                  </a:rPr>
                  <a:t>Result</a:t>
                </a:r>
              </a:p>
            </p:txBody>
          </p:sp>
          <p:sp>
            <p:nvSpPr>
              <p:cNvPr id="20" name="TextBox 19"/>
              <p:cNvSpPr txBox="1"/>
              <p:nvPr/>
            </p:nvSpPr>
            <p:spPr>
              <a:xfrm>
                <a:off x="4572000" y="3798888"/>
                <a:ext cx="1828800" cy="1077912"/>
              </a:xfrm>
              <a:prstGeom prst="rect">
                <a:avLst/>
              </a:prstGeom>
              <a:noFill/>
            </p:spPr>
            <p:txBody>
              <a:bodyPr>
                <a:spAutoFit/>
              </a:bodyPr>
              <a:lstStyle/>
              <a:p>
                <a:pPr algn="ctr">
                  <a:defRPr/>
                </a:pPr>
                <a:r>
                  <a:rPr lang="en-US" sz="1600" b="1" i="1" dirty="0">
                    <a:solidFill>
                      <a:schemeClr val="bg1"/>
                    </a:solidFill>
                    <a:effectLst>
                      <a:outerShdw dist="63500" dir="2700000" algn="tl" rotWithShape="0">
                        <a:schemeClr val="tx2">
                          <a:lumMod val="50000"/>
                        </a:schemeClr>
                      </a:outerShdw>
                    </a:effectLst>
                  </a:rPr>
                  <a:t>Implementation</a:t>
                </a:r>
              </a:p>
              <a:p>
                <a:pPr algn="ctr">
                  <a:defRPr/>
                </a:pPr>
                <a:r>
                  <a:rPr lang="en-US" sz="1600" b="1" i="1" dirty="0">
                    <a:solidFill>
                      <a:schemeClr val="bg1"/>
                    </a:solidFill>
                    <a:effectLst>
                      <a:outerShdw dist="63500" dir="2700000" algn="tl" rotWithShape="0">
                        <a:schemeClr val="tx2">
                          <a:lumMod val="50000"/>
                        </a:schemeClr>
                      </a:outerShdw>
                    </a:effectLst>
                  </a:rPr>
                  <a:t>of</a:t>
                </a:r>
              </a:p>
              <a:p>
                <a:pPr algn="ctr">
                  <a:defRPr/>
                </a:pPr>
                <a:r>
                  <a:rPr lang="en-US" sz="1600" b="1" i="1" dirty="0">
                    <a:solidFill>
                      <a:schemeClr val="bg1"/>
                    </a:solidFill>
                    <a:effectLst>
                      <a:outerShdw dist="63500" dir="2700000" algn="tl" rotWithShape="0">
                        <a:schemeClr val="tx2">
                          <a:lumMod val="50000"/>
                        </a:schemeClr>
                      </a:outerShdw>
                    </a:effectLst>
                  </a:rPr>
                  <a:t>Effective Practices</a:t>
                </a:r>
              </a:p>
            </p:txBody>
          </p:sp>
          <p:sp>
            <p:nvSpPr>
              <p:cNvPr id="13" name="TextBox 12"/>
              <p:cNvSpPr txBox="1"/>
              <p:nvPr/>
            </p:nvSpPr>
            <p:spPr>
              <a:xfrm>
                <a:off x="1447800" y="5584825"/>
                <a:ext cx="1506538" cy="430213"/>
              </a:xfrm>
              <a:prstGeom prst="rect">
                <a:avLst/>
              </a:prstGeom>
              <a:noFill/>
            </p:spPr>
            <p:txBody>
              <a:bodyPr>
                <a:spAutoFit/>
              </a:bodyPr>
              <a:lstStyle/>
              <a:p>
                <a:pPr algn="ctr">
                  <a:defRPr/>
                </a:pPr>
                <a:r>
                  <a:rPr lang="en-US" sz="1100" b="1" i="1" dirty="0">
                    <a:solidFill>
                      <a:schemeClr val="bg1"/>
                    </a:solidFill>
                    <a:effectLst>
                      <a:outerShdw dist="63500" dir="2700000" algn="tl" rotWithShape="0">
                        <a:schemeClr val="tx2">
                          <a:lumMod val="50000"/>
                        </a:schemeClr>
                      </a:outerShdw>
                    </a:effectLst>
                  </a:rPr>
                  <a:t>Data</a:t>
                </a:r>
              </a:p>
              <a:p>
                <a:pPr algn="ctr">
                  <a:defRPr/>
                </a:pPr>
                <a:r>
                  <a:rPr lang="en-US" sz="1100" b="1" i="1" dirty="0">
                    <a:solidFill>
                      <a:schemeClr val="bg1"/>
                    </a:solidFill>
                    <a:effectLst>
                      <a:outerShdw dist="63500" dir="2700000" algn="tl" rotWithShape="0">
                        <a:schemeClr val="tx2">
                          <a:lumMod val="50000"/>
                        </a:schemeClr>
                      </a:outerShdw>
                    </a:effectLst>
                  </a:rPr>
                  <a:t>System</a:t>
                </a:r>
              </a:p>
            </p:txBody>
          </p:sp>
          <p:sp>
            <p:nvSpPr>
              <p:cNvPr id="14" name="TextBox 13"/>
              <p:cNvSpPr txBox="1"/>
              <p:nvPr/>
            </p:nvSpPr>
            <p:spPr>
              <a:xfrm>
                <a:off x="111125" y="3292475"/>
                <a:ext cx="1506538" cy="430213"/>
              </a:xfrm>
              <a:prstGeom prst="rect">
                <a:avLst/>
              </a:prstGeom>
              <a:noFill/>
            </p:spPr>
            <p:txBody>
              <a:bodyPr>
                <a:spAutoFit/>
              </a:bodyPr>
              <a:lstStyle/>
              <a:p>
                <a:pPr algn="ctr">
                  <a:defRPr/>
                </a:pPr>
                <a:r>
                  <a:rPr lang="en-US" sz="1100" b="1" i="1" dirty="0">
                    <a:solidFill>
                      <a:schemeClr val="bg1"/>
                    </a:solidFill>
                    <a:effectLst>
                      <a:outerShdw dist="63500" dir="2700000" algn="tl" rotWithShape="0">
                        <a:schemeClr val="tx2">
                          <a:lumMod val="50000"/>
                        </a:schemeClr>
                      </a:outerShdw>
                    </a:effectLst>
                  </a:rPr>
                  <a:t>Quality</a:t>
                </a:r>
              </a:p>
              <a:p>
                <a:pPr algn="ctr">
                  <a:defRPr/>
                </a:pPr>
                <a:r>
                  <a:rPr lang="en-US" sz="1100" b="1" i="1" dirty="0">
                    <a:solidFill>
                      <a:schemeClr val="bg1"/>
                    </a:solidFill>
                    <a:effectLst>
                      <a:outerShdw dist="63500" dir="2700000" algn="tl" rotWithShape="0">
                        <a:schemeClr val="tx2">
                          <a:lumMod val="50000"/>
                        </a:schemeClr>
                      </a:outerShdw>
                    </a:effectLst>
                  </a:rPr>
                  <a:t>Standards</a:t>
                </a:r>
              </a:p>
            </p:txBody>
          </p:sp>
          <p:sp>
            <p:nvSpPr>
              <p:cNvPr id="15" name="TextBox 14"/>
              <p:cNvSpPr txBox="1"/>
              <p:nvPr/>
            </p:nvSpPr>
            <p:spPr>
              <a:xfrm>
                <a:off x="0" y="4865688"/>
                <a:ext cx="1676400" cy="430212"/>
              </a:xfrm>
              <a:prstGeom prst="rect">
                <a:avLst/>
              </a:prstGeom>
              <a:noFill/>
            </p:spPr>
            <p:txBody>
              <a:bodyPr>
                <a:spAutoFit/>
              </a:bodyPr>
              <a:lstStyle/>
              <a:p>
                <a:pPr algn="ctr">
                  <a:defRPr/>
                </a:pPr>
                <a:r>
                  <a:rPr lang="en-US" sz="1100" b="1" i="1" dirty="0">
                    <a:solidFill>
                      <a:schemeClr val="bg1"/>
                    </a:solidFill>
                    <a:effectLst>
                      <a:outerShdw dist="63500" dir="2700000" algn="tl" rotWithShape="0">
                        <a:schemeClr val="tx2">
                          <a:lumMod val="50000"/>
                        </a:schemeClr>
                      </a:outerShdw>
                    </a:effectLst>
                  </a:rPr>
                  <a:t>Accountability &amp; Quality Improvement</a:t>
                </a:r>
              </a:p>
            </p:txBody>
          </p:sp>
          <p:sp>
            <p:nvSpPr>
              <p:cNvPr id="16" name="TextBox 15"/>
              <p:cNvSpPr txBox="1"/>
              <p:nvPr/>
            </p:nvSpPr>
            <p:spPr>
              <a:xfrm>
                <a:off x="2819400" y="4892675"/>
                <a:ext cx="1506538" cy="261938"/>
              </a:xfrm>
              <a:prstGeom prst="rect">
                <a:avLst/>
              </a:prstGeom>
              <a:noFill/>
            </p:spPr>
            <p:txBody>
              <a:bodyPr>
                <a:spAutoFit/>
              </a:bodyPr>
              <a:lstStyle/>
              <a:p>
                <a:pPr algn="ctr">
                  <a:defRPr/>
                </a:pPr>
                <a:r>
                  <a:rPr lang="en-US" sz="1100" b="1" i="1" dirty="0">
                    <a:solidFill>
                      <a:schemeClr val="bg1"/>
                    </a:solidFill>
                    <a:effectLst>
                      <a:outerShdw dist="63500" dir="2700000" algn="tl" rotWithShape="0">
                        <a:schemeClr val="tx2">
                          <a:lumMod val="50000"/>
                        </a:schemeClr>
                      </a:outerShdw>
                    </a:effectLst>
                  </a:rPr>
                  <a:t>Personnel/Workforce</a:t>
                </a:r>
              </a:p>
            </p:txBody>
          </p:sp>
          <p:sp>
            <p:nvSpPr>
              <p:cNvPr id="17" name="TextBox 16"/>
              <p:cNvSpPr txBox="1"/>
              <p:nvPr/>
            </p:nvSpPr>
            <p:spPr>
              <a:xfrm>
                <a:off x="2819400" y="3379788"/>
                <a:ext cx="1506538" cy="261937"/>
              </a:xfrm>
              <a:prstGeom prst="rect">
                <a:avLst/>
              </a:prstGeom>
              <a:noFill/>
            </p:spPr>
            <p:txBody>
              <a:bodyPr>
                <a:spAutoFit/>
              </a:bodyPr>
              <a:lstStyle/>
              <a:p>
                <a:pPr algn="ctr">
                  <a:defRPr/>
                </a:pPr>
                <a:r>
                  <a:rPr lang="en-US" sz="1100" b="1" i="1" dirty="0">
                    <a:solidFill>
                      <a:schemeClr val="bg1"/>
                    </a:solidFill>
                    <a:effectLst>
                      <a:outerShdw dist="63500" dir="2700000" algn="tl" rotWithShape="0">
                        <a:schemeClr val="tx2">
                          <a:lumMod val="50000"/>
                        </a:schemeClr>
                      </a:outerShdw>
                    </a:effectLst>
                  </a:rPr>
                  <a:t>Finance</a:t>
                </a:r>
              </a:p>
            </p:txBody>
          </p:sp>
          <p:sp>
            <p:nvSpPr>
              <p:cNvPr id="18" name="TextBox 17"/>
              <p:cNvSpPr txBox="1"/>
              <p:nvPr/>
            </p:nvSpPr>
            <p:spPr>
              <a:xfrm>
                <a:off x="1438275" y="2617788"/>
                <a:ext cx="1506538" cy="261937"/>
              </a:xfrm>
              <a:prstGeom prst="rect">
                <a:avLst/>
              </a:prstGeom>
              <a:noFill/>
            </p:spPr>
            <p:txBody>
              <a:bodyPr>
                <a:spAutoFit/>
              </a:bodyPr>
              <a:lstStyle/>
              <a:p>
                <a:pPr algn="ctr">
                  <a:defRPr/>
                </a:pPr>
                <a:r>
                  <a:rPr lang="en-US" sz="1100" b="1" i="1" dirty="0">
                    <a:solidFill>
                      <a:schemeClr val="bg1"/>
                    </a:solidFill>
                    <a:effectLst>
                      <a:outerShdw dist="63500" dir="2700000" algn="tl" rotWithShape="0">
                        <a:schemeClr val="tx2">
                          <a:lumMod val="50000"/>
                        </a:schemeClr>
                      </a:outerShdw>
                    </a:effectLst>
                  </a:rPr>
                  <a:t>Governance</a:t>
                </a:r>
              </a:p>
            </p:txBody>
          </p:sp>
          <p:sp>
            <p:nvSpPr>
              <p:cNvPr id="19" name="TextBox 18"/>
              <p:cNvSpPr txBox="1"/>
              <p:nvPr/>
            </p:nvSpPr>
            <p:spPr>
              <a:xfrm>
                <a:off x="1482725" y="3898900"/>
                <a:ext cx="1506538" cy="877888"/>
              </a:xfrm>
              <a:prstGeom prst="rect">
                <a:avLst/>
              </a:prstGeom>
              <a:noFill/>
            </p:spPr>
            <p:txBody>
              <a:bodyPr>
                <a:spAutoFit/>
              </a:bodyPr>
              <a:lstStyle/>
              <a:p>
                <a:pPr algn="ctr">
                  <a:defRPr/>
                </a:pPr>
                <a:r>
                  <a:rPr lang="en-US" sz="1700" b="1" i="1" dirty="0">
                    <a:solidFill>
                      <a:schemeClr val="bg1"/>
                    </a:solidFill>
                    <a:effectLst>
                      <a:outerShdw dist="63500" dir="2700000" algn="tl" rotWithShape="0">
                        <a:schemeClr val="tx2">
                          <a:lumMod val="50000"/>
                        </a:schemeClr>
                      </a:outerShdw>
                    </a:effectLst>
                  </a:rPr>
                  <a:t>Building</a:t>
                </a:r>
              </a:p>
              <a:p>
                <a:pPr algn="ctr">
                  <a:defRPr/>
                </a:pPr>
                <a:r>
                  <a:rPr lang="en-US" sz="1700" b="1" i="1" dirty="0">
                    <a:solidFill>
                      <a:schemeClr val="bg1"/>
                    </a:solidFill>
                    <a:effectLst>
                      <a:outerShdw dist="63500" dir="2700000" algn="tl" rotWithShape="0">
                        <a:schemeClr val="tx2">
                          <a:lumMod val="50000"/>
                        </a:schemeClr>
                      </a:outerShdw>
                    </a:effectLst>
                  </a:rPr>
                  <a:t>High-Quality</a:t>
                </a:r>
              </a:p>
              <a:p>
                <a:pPr algn="ctr">
                  <a:defRPr/>
                </a:pPr>
                <a:r>
                  <a:rPr lang="en-US" sz="1700" b="1" i="1" dirty="0">
                    <a:solidFill>
                      <a:schemeClr val="bg1"/>
                    </a:solidFill>
                    <a:effectLst>
                      <a:outerShdw dist="63500" dir="2700000" algn="tl" rotWithShape="0">
                        <a:schemeClr val="tx2">
                          <a:lumMod val="50000"/>
                        </a:schemeClr>
                      </a:outerShdw>
                    </a:effectLst>
                  </a:rPr>
                  <a:t>Systems</a:t>
                </a:r>
              </a:p>
            </p:txBody>
          </p:sp>
        </p:grpSp>
      </p:grpSp>
      <p:sp>
        <p:nvSpPr>
          <p:cNvPr id="31748" name="TextBox 11"/>
          <p:cNvSpPr txBox="1">
            <a:spLocks noChangeArrowheads="1"/>
          </p:cNvSpPr>
          <p:nvPr/>
        </p:nvSpPr>
        <p:spPr bwMode="auto">
          <a:xfrm>
            <a:off x="7315200" y="6019800"/>
            <a:ext cx="160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000">
                <a:solidFill>
                  <a:schemeClr val="tx2"/>
                </a:solidFill>
              </a:rPr>
              <a:t>ectacenter.org/sysframe</a:t>
            </a:r>
          </a:p>
        </p:txBody>
      </p:sp>
      <p:sp>
        <p:nvSpPr>
          <p:cNvPr id="5" name="Slide Number Placeholder 4"/>
          <p:cNvSpPr>
            <a:spLocks noGrp="1"/>
          </p:cNvSpPr>
          <p:nvPr>
            <p:ph type="sldNum" sz="quarter" idx="10"/>
          </p:nvPr>
        </p:nvSpPr>
        <p:spPr/>
        <p:txBody>
          <a:bodyPr/>
          <a:lstStyle/>
          <a:p>
            <a:pPr>
              <a:defRPr/>
            </a:pPr>
            <a:fld id="{543CB94E-2A0B-488D-BDDD-99CA7772095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E1C43-8FB2-47F2-BD4B-EC94D5EC16DC}" type="slidenum">
              <a:rPr lang="en-US" smtClean="0"/>
              <a:pPr>
                <a:defRPr/>
              </a:pPr>
              <a:t>9</a:t>
            </a:fld>
            <a:endParaRPr lang="en-US" dirty="0"/>
          </a:p>
        </p:txBody>
      </p:sp>
      <p:sp>
        <p:nvSpPr>
          <p:cNvPr id="33795" name="Title 4"/>
          <p:cNvSpPr>
            <a:spLocks noGrp="1"/>
          </p:cNvSpPr>
          <p:nvPr>
            <p:ph type="title"/>
          </p:nvPr>
        </p:nvSpPr>
        <p:spPr>
          <a:xfrm>
            <a:off x="722313" y="762000"/>
            <a:ext cx="8010525" cy="1362075"/>
          </a:xfrm>
        </p:spPr>
        <p:txBody>
          <a:bodyPr/>
          <a:lstStyle/>
          <a:p>
            <a:r>
              <a:rPr lang="en-US" altLang="en-US" sz="3600" dirty="0">
                <a:solidFill>
                  <a:srgbClr val="002D73"/>
                </a:solidFill>
                <a:latin typeface="Arial" panose="020B0604020202020204" pitchFamily="34" charset="0"/>
                <a:cs typeface="Arial" panose="020B0604020202020204" pitchFamily="34" charset="0"/>
              </a:rPr>
              <a:t>State Systemic Improvement:</a:t>
            </a:r>
            <a:br>
              <a:rPr lang="en-US" altLang="en-US" sz="3600" dirty="0">
                <a:solidFill>
                  <a:srgbClr val="002D73"/>
                </a:solidFill>
                <a:latin typeface="Arial" panose="020B0604020202020204" pitchFamily="34" charset="0"/>
                <a:cs typeface="Arial" panose="020B0604020202020204" pitchFamily="34" charset="0"/>
              </a:rPr>
            </a:br>
            <a:r>
              <a:rPr lang="en-US" altLang="en-US" sz="3600" dirty="0">
                <a:solidFill>
                  <a:srgbClr val="002D73"/>
                </a:solidFill>
                <a:latin typeface="Arial" panose="020B0604020202020204" pitchFamily="34" charset="0"/>
                <a:cs typeface="Arial" panose="020B0604020202020204" pitchFamily="34" charset="0"/>
              </a:rPr>
              <a:t>A Focus on Family Outcomes</a:t>
            </a:r>
            <a:endParaRPr lang="en-US" altLang="en-US" dirty="0"/>
          </a:p>
        </p:txBody>
      </p:sp>
      <p:sp>
        <p:nvSpPr>
          <p:cNvPr id="33794" name="TextBox 2"/>
          <p:cNvSpPr txBox="1">
            <a:spLocks noChangeArrowheads="1"/>
          </p:cNvSpPr>
          <p:nvPr/>
        </p:nvSpPr>
        <p:spPr bwMode="auto">
          <a:xfrm>
            <a:off x="731838" y="2362200"/>
            <a:ext cx="449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b="1" i="1">
                <a:solidFill>
                  <a:srgbClr val="002D73"/>
                </a:solidFill>
                <a:latin typeface="Arial" panose="020B0604020202020204" pitchFamily="34" charset="0"/>
                <a:cs typeface="Arial" panose="020B0604020202020204" pitchFamily="34" charset="0"/>
              </a:rPr>
              <a:t>Kirsten Siegenthaler &amp;                     Marie Ostoyich</a:t>
            </a:r>
          </a:p>
          <a:p>
            <a:r>
              <a:rPr lang="en-US" altLang="en-US" sz="2000" b="1">
                <a:solidFill>
                  <a:srgbClr val="002D73"/>
                </a:solidFill>
                <a:latin typeface="Arial" panose="020B0604020202020204" pitchFamily="34" charset="0"/>
                <a:cs typeface="Arial" panose="020B0604020202020204" pitchFamily="34" charset="0"/>
              </a:rPr>
              <a:t>NY Bureau of Early Intervention</a:t>
            </a:r>
          </a:p>
        </p:txBody>
      </p:sp>
      <p:pic>
        <p:nvPicPr>
          <p:cNvPr id="33796" name="Picture 7" descr="New York. State of Opportunity. Department of Healt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267200"/>
            <a:ext cx="54260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3484</TotalTime>
  <Words>930</Words>
  <Application>Microsoft Office PowerPoint</Application>
  <PresentationFormat>On-screen Show (4:3)</PresentationFormat>
  <Paragraphs>203</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Arial</vt:lpstr>
      <vt:lpstr>Century Schoolbook</vt:lpstr>
      <vt:lpstr>Century Gothic</vt:lpstr>
      <vt:lpstr>Microsoft Sans Serif</vt:lpstr>
      <vt:lpstr>Helvetica Neue Light</vt:lpstr>
      <vt:lpstr>MS PGothic</vt:lpstr>
      <vt:lpstr>Office Theme</vt:lpstr>
      <vt:lpstr>More on Infusing Partnership Principles and Practices into Family Engagement Activities</vt:lpstr>
      <vt:lpstr>Trusting Partnerships</vt:lpstr>
      <vt:lpstr>Type 4: Extending Learning</vt:lpstr>
      <vt:lpstr>Type 5: Participating and Volunteering</vt:lpstr>
      <vt:lpstr>Available at: https://eclkc.ohs.acf.hhs.gov/hslc/tta-system/family/docs/ncpfce-markers-of-progress.pdf </vt:lpstr>
      <vt:lpstr>Type 6: Advocating</vt:lpstr>
      <vt:lpstr>Review of Types of Family Engagement</vt:lpstr>
      <vt:lpstr>High-quality systems support the implementation of effective practices to improve outcomes for children and families.</vt:lpstr>
      <vt:lpstr>State Systemic Improvement: A Focus on Family Outcomes</vt:lpstr>
      <vt:lpstr>New York State’s Early Intervention Program</vt:lpstr>
      <vt:lpstr>Family-Centered Services</vt:lpstr>
      <vt:lpstr>NCSEAM’s Family-Centered Services Scale</vt:lpstr>
      <vt:lpstr>How will we improve?</vt:lpstr>
      <vt:lpstr>Sequential Building of Knowledge</vt:lpstr>
      <vt:lpstr>Local Implementation Teams </vt:lpstr>
      <vt:lpstr>Trusting Partnerships</vt:lpstr>
      <vt:lpstr>Key Ethical Principles</vt:lpstr>
      <vt:lpstr>IDEA’s Long-Term Goals</vt:lpstr>
      <vt:lpstr>New York Presentation Resources and Presenter Contact Information</vt:lpstr>
      <vt:lpstr>Online Webinar Resources</vt:lpstr>
      <vt:lpstr> Tell Us What You Think!</vt:lpstr>
      <vt:lpstr>Acknowledgments</vt:lpstr>
    </vt:vector>
  </TitlesOfParts>
  <Company>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on Infusing Partnership Principles and Practices into Family Engagement Activities</dc:title>
  <dc:creator>The ECTA Center and the DaSy Center</dc:creator>
  <cp:lastModifiedBy>Roxanne Jones</cp:lastModifiedBy>
  <cp:revision>368</cp:revision>
  <cp:lastPrinted>2017-03-17T15:01:53Z</cp:lastPrinted>
  <dcterms:created xsi:type="dcterms:W3CDTF">2013-02-06T21:54:43Z</dcterms:created>
  <dcterms:modified xsi:type="dcterms:W3CDTF">2017-06-16T16:19:59Z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