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handoutMasterIdLst>
    <p:handoutMasterId r:id="rId69"/>
  </p:handoutMasterIdLst>
  <p:sldIdLst>
    <p:sldId id="326" r:id="rId2"/>
    <p:sldId id="327" r:id="rId3"/>
    <p:sldId id="328" r:id="rId4"/>
    <p:sldId id="370" r:id="rId5"/>
    <p:sldId id="371" r:id="rId6"/>
    <p:sldId id="372" r:id="rId7"/>
    <p:sldId id="373" r:id="rId8"/>
    <p:sldId id="330" r:id="rId9"/>
    <p:sldId id="374" r:id="rId10"/>
    <p:sldId id="357" r:id="rId11"/>
    <p:sldId id="358" r:id="rId12"/>
    <p:sldId id="359" r:id="rId13"/>
    <p:sldId id="360" r:id="rId14"/>
    <p:sldId id="361" r:id="rId15"/>
    <p:sldId id="362" r:id="rId16"/>
    <p:sldId id="363" r:id="rId17"/>
    <p:sldId id="364" r:id="rId18"/>
    <p:sldId id="365" r:id="rId19"/>
    <p:sldId id="368" r:id="rId20"/>
    <p:sldId id="303" r:id="rId21"/>
    <p:sldId id="336" r:id="rId22"/>
    <p:sldId id="270" r:id="rId23"/>
    <p:sldId id="313" r:id="rId24"/>
    <p:sldId id="337" r:id="rId25"/>
    <p:sldId id="353" r:id="rId26"/>
    <p:sldId id="339" r:id="rId27"/>
    <p:sldId id="268" r:id="rId28"/>
    <p:sldId id="340" r:id="rId29"/>
    <p:sldId id="274" r:id="rId30"/>
    <p:sldId id="275" r:id="rId31"/>
    <p:sldId id="341" r:id="rId32"/>
    <p:sldId id="376" r:id="rId33"/>
    <p:sldId id="343" r:id="rId34"/>
    <p:sldId id="377" r:id="rId35"/>
    <p:sldId id="311" r:id="rId36"/>
    <p:sldId id="344" r:id="rId37"/>
    <p:sldId id="282" r:id="rId38"/>
    <p:sldId id="332" r:id="rId39"/>
    <p:sldId id="285" r:id="rId40"/>
    <p:sldId id="320" r:id="rId41"/>
    <p:sldId id="287" r:id="rId42"/>
    <p:sldId id="347" r:id="rId43"/>
    <p:sldId id="288" r:id="rId44"/>
    <p:sldId id="348" r:id="rId45"/>
    <p:sldId id="289" r:id="rId46"/>
    <p:sldId id="291" r:id="rId47"/>
    <p:sldId id="290" r:id="rId48"/>
    <p:sldId id="355" r:id="rId49"/>
    <p:sldId id="351" r:id="rId50"/>
    <p:sldId id="321" r:id="rId51"/>
    <p:sldId id="322" r:id="rId52"/>
    <p:sldId id="293" r:id="rId53"/>
    <p:sldId id="323" r:id="rId54"/>
    <p:sldId id="324" r:id="rId55"/>
    <p:sldId id="295" r:id="rId56"/>
    <p:sldId id="296" r:id="rId57"/>
    <p:sldId id="297" r:id="rId58"/>
    <p:sldId id="298" r:id="rId59"/>
    <p:sldId id="299" r:id="rId60"/>
    <p:sldId id="375" r:id="rId61"/>
    <p:sldId id="325" r:id="rId62"/>
    <p:sldId id="318" r:id="rId63"/>
    <p:sldId id="319" r:id="rId64"/>
    <p:sldId id="354" r:id="rId65"/>
    <p:sldId id="335" r:id="rId66"/>
    <p:sldId id="269" r:id="rId67"/>
  </p:sldIdLst>
  <p:sldSz cx="9144000" cy="6858000" type="screen4x3"/>
  <p:notesSz cx="7102475" cy="9388475"/>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ED3532"/>
    <a:srgbClr val="39B54A"/>
    <a:srgbClr val="56A0D3"/>
    <a:srgbClr val="D3E6F3"/>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73" autoAdjust="0"/>
    <p:restoredTop sz="84504" autoAdjust="0"/>
  </p:normalViewPr>
  <p:slideViewPr>
    <p:cSldViewPr>
      <p:cViewPr varScale="1">
        <p:scale>
          <a:sx n="96" d="100"/>
          <a:sy n="96" d="100"/>
        </p:scale>
        <p:origin x="1301"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2911E7-8DCB-4294-BB9B-9C2AB8887F2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1549E07-3CFD-4106-929F-2369D506C2F8}">
      <dgm:prSet phldrT="[Text]" custT="1"/>
      <dgm:spPr/>
      <dgm:t>
        <a:bodyPr/>
        <a:lstStyle/>
        <a:p>
          <a:r>
            <a:rPr lang="en-US" sz="2400" b="1" baseline="0" dirty="0" smtClean="0"/>
            <a:t>Family as Foundation</a:t>
          </a:r>
          <a:endParaRPr lang="en-US" sz="2400" b="1" baseline="0" dirty="0"/>
        </a:p>
      </dgm:t>
    </dgm:pt>
    <dgm:pt modelId="{CBF79837-F568-49A6-8BB2-7B92CE0F907F}" type="parTrans" cxnId="{A15A4CD5-DD29-4E9F-ACE3-D16CD9CF226C}">
      <dgm:prSet/>
      <dgm:spPr/>
      <dgm:t>
        <a:bodyPr/>
        <a:lstStyle/>
        <a:p>
          <a:endParaRPr lang="en-US"/>
        </a:p>
      </dgm:t>
    </dgm:pt>
    <dgm:pt modelId="{1C2F1399-417F-48DA-B9C3-23CF363FB8E3}" type="sibTrans" cxnId="{A15A4CD5-DD29-4E9F-ACE3-D16CD9CF226C}">
      <dgm:prSet/>
      <dgm:spPr/>
      <dgm:t>
        <a:bodyPr/>
        <a:lstStyle/>
        <a:p>
          <a:endParaRPr lang="en-US"/>
        </a:p>
      </dgm:t>
    </dgm:pt>
    <dgm:pt modelId="{18FE5B65-327E-4FD2-8E7B-F45EEF78FCA5}">
      <dgm:prSet phldrT="[Text]" custT="1"/>
      <dgm:spPr/>
      <dgm:t>
        <a:bodyPr/>
        <a:lstStyle/>
        <a:p>
          <a:r>
            <a:rPr lang="en-US" sz="2400" dirty="0" smtClean="0"/>
            <a:t>Family as core unit of society</a:t>
          </a:r>
          <a:endParaRPr lang="en-US" sz="2400" dirty="0"/>
        </a:p>
      </dgm:t>
    </dgm:pt>
    <dgm:pt modelId="{115E933C-57B6-416F-8BAF-4CC0D11B8075}" type="parTrans" cxnId="{0205C378-17EF-4198-880B-60C902C04BCD}">
      <dgm:prSet/>
      <dgm:spPr/>
      <dgm:t>
        <a:bodyPr/>
        <a:lstStyle/>
        <a:p>
          <a:endParaRPr lang="en-US"/>
        </a:p>
      </dgm:t>
    </dgm:pt>
    <dgm:pt modelId="{48663E6D-8B13-478F-BC94-B7ED282C4FBA}" type="sibTrans" cxnId="{0205C378-17EF-4198-880B-60C902C04BCD}">
      <dgm:prSet/>
      <dgm:spPr/>
      <dgm:t>
        <a:bodyPr/>
        <a:lstStyle/>
        <a:p>
          <a:endParaRPr lang="en-US"/>
        </a:p>
      </dgm:t>
    </dgm:pt>
    <dgm:pt modelId="{1368ED94-0A4A-46A2-80EE-5B2310DB72D6}">
      <dgm:prSet phldrT="[Text]" custT="1"/>
      <dgm:spPr/>
      <dgm:t>
        <a:bodyPr/>
        <a:lstStyle/>
        <a:p>
          <a:r>
            <a:rPr lang="en-US" sz="2400" b="1" baseline="0" dirty="0" smtClean="0"/>
            <a:t>Dignity</a:t>
          </a:r>
          <a:endParaRPr lang="en-US" sz="2400" b="1" baseline="0" dirty="0"/>
        </a:p>
      </dgm:t>
    </dgm:pt>
    <dgm:pt modelId="{25434F7F-AE7A-45AC-985D-72651C2F0E23}" type="parTrans" cxnId="{625FDE7D-569D-4AC1-9902-47E7CE25CA47}">
      <dgm:prSet/>
      <dgm:spPr/>
      <dgm:t>
        <a:bodyPr/>
        <a:lstStyle/>
        <a:p>
          <a:endParaRPr lang="en-US"/>
        </a:p>
      </dgm:t>
    </dgm:pt>
    <dgm:pt modelId="{3C182CA9-1668-41EC-82B2-1C473937D119}" type="sibTrans" cxnId="{625FDE7D-569D-4AC1-9902-47E7CE25CA47}">
      <dgm:prSet/>
      <dgm:spPr/>
      <dgm:t>
        <a:bodyPr/>
        <a:lstStyle/>
        <a:p>
          <a:endParaRPr lang="en-US"/>
        </a:p>
      </dgm:t>
    </dgm:pt>
    <dgm:pt modelId="{0B18DA43-72AC-4ABF-A85E-46C045172A00}">
      <dgm:prSet phldrT="[Text]" custT="1"/>
      <dgm:spPr/>
      <dgm:t>
        <a:bodyPr/>
        <a:lstStyle/>
        <a:p>
          <a:r>
            <a:rPr lang="en-US" sz="2400" dirty="0" smtClean="0"/>
            <a:t>Dignity as an ascribed status, as a ‘regarded as’ standing within a community</a:t>
          </a:r>
          <a:endParaRPr lang="en-US" sz="2400" dirty="0"/>
        </a:p>
      </dgm:t>
    </dgm:pt>
    <dgm:pt modelId="{9CC822C8-D288-40DA-AE88-8AACCAA3F25F}" type="parTrans" cxnId="{6851CC12-FBF5-459E-AA45-3D0704AF1AD9}">
      <dgm:prSet/>
      <dgm:spPr/>
      <dgm:t>
        <a:bodyPr/>
        <a:lstStyle/>
        <a:p>
          <a:endParaRPr lang="en-US"/>
        </a:p>
      </dgm:t>
    </dgm:pt>
    <dgm:pt modelId="{5AB64C35-111B-4977-A01F-1720D7869EC5}" type="sibTrans" cxnId="{6851CC12-FBF5-459E-AA45-3D0704AF1AD9}">
      <dgm:prSet/>
      <dgm:spPr/>
      <dgm:t>
        <a:bodyPr/>
        <a:lstStyle/>
        <a:p>
          <a:endParaRPr lang="en-US"/>
        </a:p>
      </dgm:t>
    </dgm:pt>
    <dgm:pt modelId="{6681243B-073B-4247-8AC4-422CAFBD8FCE}">
      <dgm:prSet phldrT="[Text]" custT="1"/>
      <dgm:spPr/>
      <dgm:t>
        <a:bodyPr/>
        <a:lstStyle/>
        <a:p>
          <a:r>
            <a:rPr lang="en-US" sz="2400" b="1" baseline="0" dirty="0" smtClean="0"/>
            <a:t>Community</a:t>
          </a:r>
          <a:endParaRPr lang="en-US" sz="2400" b="1" baseline="0" dirty="0"/>
        </a:p>
      </dgm:t>
    </dgm:pt>
    <dgm:pt modelId="{1F4E2160-9E41-41B7-A6BA-ABE056003323}" type="parTrans" cxnId="{AC747BB0-F1B6-4882-BD0F-5DCBA90B2DC0}">
      <dgm:prSet/>
      <dgm:spPr/>
      <dgm:t>
        <a:bodyPr/>
        <a:lstStyle/>
        <a:p>
          <a:endParaRPr lang="en-US"/>
        </a:p>
      </dgm:t>
    </dgm:pt>
    <dgm:pt modelId="{CEED716C-F0AE-438F-AE52-C00E26BA6646}" type="sibTrans" cxnId="{AC747BB0-F1B6-4882-BD0F-5DCBA90B2DC0}">
      <dgm:prSet/>
      <dgm:spPr/>
      <dgm:t>
        <a:bodyPr/>
        <a:lstStyle/>
        <a:p>
          <a:endParaRPr lang="en-US"/>
        </a:p>
      </dgm:t>
    </dgm:pt>
    <dgm:pt modelId="{98AC420B-3F9E-4AAB-9CA1-09812B6F40DE}">
      <dgm:prSet phldrT="[Text]" custT="1"/>
      <dgm:spPr/>
      <dgm:t>
        <a:bodyPr/>
        <a:lstStyle/>
        <a:p>
          <a:r>
            <a:rPr lang="en-US" sz="2400" dirty="0" smtClean="0"/>
            <a:t>Community as more than a place or space</a:t>
          </a:r>
          <a:endParaRPr lang="en-US" sz="2400" dirty="0"/>
        </a:p>
      </dgm:t>
    </dgm:pt>
    <dgm:pt modelId="{6D8A6F01-54C4-4A4E-927E-B2DB9067561F}" type="parTrans" cxnId="{22E7F1CA-BA07-45EA-AE6D-807DB097497C}">
      <dgm:prSet/>
      <dgm:spPr/>
      <dgm:t>
        <a:bodyPr/>
        <a:lstStyle/>
        <a:p>
          <a:endParaRPr lang="en-US"/>
        </a:p>
      </dgm:t>
    </dgm:pt>
    <dgm:pt modelId="{FFDFC952-6671-434D-B398-8BEAADFCC14B}" type="sibTrans" cxnId="{22E7F1CA-BA07-45EA-AE6D-807DB097497C}">
      <dgm:prSet/>
      <dgm:spPr/>
      <dgm:t>
        <a:bodyPr/>
        <a:lstStyle/>
        <a:p>
          <a:endParaRPr lang="en-US"/>
        </a:p>
      </dgm:t>
    </dgm:pt>
    <dgm:pt modelId="{01C7CB56-3C72-4BD4-8DAC-974741D77F4A}">
      <dgm:prSet custT="1"/>
      <dgm:spPr/>
      <dgm:t>
        <a:bodyPr/>
        <a:lstStyle/>
        <a:p>
          <a:r>
            <a:rPr lang="en-US" sz="2400" dirty="0" smtClean="0"/>
            <a:t>Family as principal shaper &amp; provider of physical, emotional, fiscal, &amp; other support for children</a:t>
          </a:r>
          <a:endParaRPr lang="en-US" sz="2400" dirty="0"/>
        </a:p>
      </dgm:t>
    </dgm:pt>
    <dgm:pt modelId="{DD02F1E3-532D-4E23-AC4C-9F1AE715E704}" type="parTrans" cxnId="{032E0E66-938A-40F2-A066-F5706D06B600}">
      <dgm:prSet/>
      <dgm:spPr/>
      <dgm:t>
        <a:bodyPr/>
        <a:lstStyle/>
        <a:p>
          <a:endParaRPr lang="en-US"/>
        </a:p>
      </dgm:t>
    </dgm:pt>
    <dgm:pt modelId="{6D8A8873-544D-4567-9961-3BA1D4D20971}" type="sibTrans" cxnId="{032E0E66-938A-40F2-A066-F5706D06B600}">
      <dgm:prSet/>
      <dgm:spPr/>
      <dgm:t>
        <a:bodyPr/>
        <a:lstStyle/>
        <a:p>
          <a:endParaRPr lang="en-US"/>
        </a:p>
      </dgm:t>
    </dgm:pt>
    <dgm:pt modelId="{6248C97C-86F8-42BF-A472-0621E5726964}">
      <dgm:prSet custT="1"/>
      <dgm:spPr/>
      <dgm:t>
        <a:bodyPr/>
        <a:lstStyle/>
        <a:p>
          <a:r>
            <a:rPr lang="en-US" sz="2400" dirty="0" smtClean="0"/>
            <a:t>Family as source of life-long support</a:t>
          </a:r>
          <a:endParaRPr lang="en-US" sz="2400" dirty="0">
            <a:effectLst/>
          </a:endParaRPr>
        </a:p>
      </dgm:t>
    </dgm:pt>
    <dgm:pt modelId="{55C8325F-20F6-464E-9706-4A603ED68F90}" type="parTrans" cxnId="{BECBEF4C-F169-4D40-8563-EEB9060EAE49}">
      <dgm:prSet/>
      <dgm:spPr/>
      <dgm:t>
        <a:bodyPr/>
        <a:lstStyle/>
        <a:p>
          <a:endParaRPr lang="en-US"/>
        </a:p>
      </dgm:t>
    </dgm:pt>
    <dgm:pt modelId="{B1A26D52-9CCA-41F2-ACB7-BC82D53CC068}" type="sibTrans" cxnId="{BECBEF4C-F169-4D40-8563-EEB9060EAE49}">
      <dgm:prSet/>
      <dgm:spPr/>
      <dgm:t>
        <a:bodyPr/>
        <a:lstStyle/>
        <a:p>
          <a:endParaRPr lang="en-US"/>
        </a:p>
      </dgm:t>
    </dgm:pt>
    <dgm:pt modelId="{ABC9DDAD-393F-4845-9828-D6CA2BA750F8}">
      <dgm:prSet custT="1"/>
      <dgm:spPr/>
      <dgm:t>
        <a:bodyPr/>
        <a:lstStyle/>
        <a:p>
          <a:r>
            <a:rPr lang="en-US" sz="2400" dirty="0" smtClean="0"/>
            <a:t>Dignity as a state of being worthy, honored, &amp; esteemed, not for what one can do (or cannot do) but simply as a person with inherent worth </a:t>
          </a:r>
          <a:endParaRPr lang="en-US" sz="2400" dirty="0"/>
        </a:p>
      </dgm:t>
    </dgm:pt>
    <dgm:pt modelId="{637EC16E-13C1-4F32-9010-9043BD2A50F1}" type="parTrans" cxnId="{894D9E40-D80D-4862-AF72-8A13255B6A2D}">
      <dgm:prSet/>
      <dgm:spPr/>
      <dgm:t>
        <a:bodyPr/>
        <a:lstStyle/>
        <a:p>
          <a:endParaRPr lang="en-US"/>
        </a:p>
      </dgm:t>
    </dgm:pt>
    <dgm:pt modelId="{2E4079D5-F0D5-4B9E-BC6D-A7C050D96013}" type="sibTrans" cxnId="{894D9E40-D80D-4862-AF72-8A13255B6A2D}">
      <dgm:prSet/>
      <dgm:spPr/>
      <dgm:t>
        <a:bodyPr/>
        <a:lstStyle/>
        <a:p>
          <a:endParaRPr lang="en-US"/>
        </a:p>
      </dgm:t>
    </dgm:pt>
    <dgm:pt modelId="{D2A38A58-32BE-460E-A8FE-7650C24F2444}">
      <dgm:prSet custT="1"/>
      <dgm:spPr/>
      <dgm:t>
        <a:bodyPr/>
        <a:lstStyle/>
        <a:p>
          <a:r>
            <a:rPr lang="en-US" sz="2400" dirty="0" smtClean="0"/>
            <a:t>Membership &amp; belonging to a greater societal whole</a:t>
          </a:r>
          <a:endParaRPr lang="en-US" sz="2400" dirty="0"/>
        </a:p>
      </dgm:t>
    </dgm:pt>
    <dgm:pt modelId="{8F181730-F316-47E3-A88B-609627BC5B22}" type="parTrans" cxnId="{737FEF89-403D-4847-B6DC-3EEBD8946311}">
      <dgm:prSet/>
      <dgm:spPr/>
      <dgm:t>
        <a:bodyPr/>
        <a:lstStyle/>
        <a:p>
          <a:endParaRPr lang="en-US"/>
        </a:p>
      </dgm:t>
    </dgm:pt>
    <dgm:pt modelId="{F87DFAD8-0244-43E9-97F4-880BF35A7B36}" type="sibTrans" cxnId="{737FEF89-403D-4847-B6DC-3EEBD8946311}">
      <dgm:prSet/>
      <dgm:spPr/>
      <dgm:t>
        <a:bodyPr/>
        <a:lstStyle/>
        <a:p>
          <a:endParaRPr lang="en-US"/>
        </a:p>
      </dgm:t>
    </dgm:pt>
    <dgm:pt modelId="{667B8F38-52BD-4FC0-8AF3-7047196274B5}">
      <dgm:prSet custT="1"/>
      <dgm:spPr/>
      <dgm:t>
        <a:bodyPr/>
        <a:lstStyle/>
        <a:p>
          <a:r>
            <a:rPr lang="en-US" sz="2400" dirty="0" smtClean="0"/>
            <a:t>Having support in community programs</a:t>
          </a:r>
          <a:endParaRPr lang="en-US" sz="2400" dirty="0"/>
        </a:p>
      </dgm:t>
    </dgm:pt>
    <dgm:pt modelId="{222FCB58-4107-456C-B4D2-4837156B3137}" type="parTrans" cxnId="{69627DF2-A629-48E2-9898-227D5EF9483B}">
      <dgm:prSet/>
      <dgm:spPr/>
      <dgm:t>
        <a:bodyPr/>
        <a:lstStyle/>
        <a:p>
          <a:endParaRPr lang="en-US"/>
        </a:p>
      </dgm:t>
    </dgm:pt>
    <dgm:pt modelId="{0CF76A57-75C1-43F7-9716-E5C6C77BFDD2}" type="sibTrans" cxnId="{69627DF2-A629-48E2-9898-227D5EF9483B}">
      <dgm:prSet/>
      <dgm:spPr/>
      <dgm:t>
        <a:bodyPr/>
        <a:lstStyle/>
        <a:p>
          <a:endParaRPr lang="en-US"/>
        </a:p>
      </dgm:t>
    </dgm:pt>
    <dgm:pt modelId="{3551CB23-32DE-430D-AA6F-988F4E542228}" type="pres">
      <dgm:prSet presAssocID="{112911E7-8DCB-4294-BB9B-9C2AB8887F24}" presName="Name0" presStyleCnt="0">
        <dgm:presLayoutVars>
          <dgm:dir/>
          <dgm:animLvl val="lvl"/>
          <dgm:resizeHandles val="exact"/>
        </dgm:presLayoutVars>
      </dgm:prSet>
      <dgm:spPr/>
      <dgm:t>
        <a:bodyPr/>
        <a:lstStyle/>
        <a:p>
          <a:endParaRPr lang="en-US"/>
        </a:p>
      </dgm:t>
    </dgm:pt>
    <dgm:pt modelId="{9A139B58-C981-4146-9958-474B44A97E3D}" type="pres">
      <dgm:prSet presAssocID="{B1549E07-3CFD-4106-929F-2369D506C2F8}" presName="linNode" presStyleCnt="0"/>
      <dgm:spPr/>
    </dgm:pt>
    <dgm:pt modelId="{8361517F-A622-4865-AD59-41D7BC84E64B}" type="pres">
      <dgm:prSet presAssocID="{B1549E07-3CFD-4106-929F-2369D506C2F8}" presName="parentText" presStyleLbl="node1" presStyleIdx="0" presStyleCnt="3" custScaleX="66518">
        <dgm:presLayoutVars>
          <dgm:chMax val="1"/>
          <dgm:bulletEnabled val="1"/>
        </dgm:presLayoutVars>
      </dgm:prSet>
      <dgm:spPr/>
      <dgm:t>
        <a:bodyPr/>
        <a:lstStyle/>
        <a:p>
          <a:endParaRPr lang="en-US"/>
        </a:p>
      </dgm:t>
    </dgm:pt>
    <dgm:pt modelId="{89AF8219-B8B6-4429-B621-F38A004BCD70}" type="pres">
      <dgm:prSet presAssocID="{B1549E07-3CFD-4106-929F-2369D506C2F8}" presName="descendantText" presStyleLbl="alignAccFollowNode1" presStyleIdx="0" presStyleCnt="3" custScaleX="122702" custScaleY="117672">
        <dgm:presLayoutVars>
          <dgm:bulletEnabled val="1"/>
        </dgm:presLayoutVars>
      </dgm:prSet>
      <dgm:spPr/>
      <dgm:t>
        <a:bodyPr/>
        <a:lstStyle/>
        <a:p>
          <a:endParaRPr lang="en-US"/>
        </a:p>
      </dgm:t>
    </dgm:pt>
    <dgm:pt modelId="{1F87C793-9E20-480A-BDBD-4EF5FFC7A019}" type="pres">
      <dgm:prSet presAssocID="{1C2F1399-417F-48DA-B9C3-23CF363FB8E3}" presName="sp" presStyleCnt="0"/>
      <dgm:spPr/>
    </dgm:pt>
    <dgm:pt modelId="{B8D87E2C-A806-4AAA-9ECC-6BC46A35E109}" type="pres">
      <dgm:prSet presAssocID="{1368ED94-0A4A-46A2-80EE-5B2310DB72D6}" presName="linNode" presStyleCnt="0"/>
      <dgm:spPr/>
    </dgm:pt>
    <dgm:pt modelId="{AC1D6D8C-DCA6-43AB-B3CD-8349D31EE471}" type="pres">
      <dgm:prSet presAssocID="{1368ED94-0A4A-46A2-80EE-5B2310DB72D6}" presName="parentText" presStyleLbl="node1" presStyleIdx="1" presStyleCnt="3" custScaleX="63506">
        <dgm:presLayoutVars>
          <dgm:chMax val="1"/>
          <dgm:bulletEnabled val="1"/>
        </dgm:presLayoutVars>
      </dgm:prSet>
      <dgm:spPr/>
      <dgm:t>
        <a:bodyPr/>
        <a:lstStyle/>
        <a:p>
          <a:endParaRPr lang="en-US"/>
        </a:p>
      </dgm:t>
    </dgm:pt>
    <dgm:pt modelId="{6B13286F-FACC-4B8F-8BFC-A7811C493B7D}" type="pres">
      <dgm:prSet presAssocID="{1368ED94-0A4A-46A2-80EE-5B2310DB72D6}" presName="descendantText" presStyleLbl="alignAccFollowNode1" presStyleIdx="1" presStyleCnt="3" custScaleX="124068" custScaleY="119848" custLinFactNeighborX="148" custLinFactNeighborY="801">
        <dgm:presLayoutVars>
          <dgm:bulletEnabled val="1"/>
        </dgm:presLayoutVars>
      </dgm:prSet>
      <dgm:spPr/>
      <dgm:t>
        <a:bodyPr/>
        <a:lstStyle/>
        <a:p>
          <a:endParaRPr lang="en-US"/>
        </a:p>
      </dgm:t>
    </dgm:pt>
    <dgm:pt modelId="{3CB8C382-E475-4A5D-A7DB-3E0E46F33A75}" type="pres">
      <dgm:prSet presAssocID="{3C182CA9-1668-41EC-82B2-1C473937D119}" presName="sp" presStyleCnt="0"/>
      <dgm:spPr/>
    </dgm:pt>
    <dgm:pt modelId="{08FFA2FC-3E12-4062-89A4-FA0AC95CBCB6}" type="pres">
      <dgm:prSet presAssocID="{6681243B-073B-4247-8AC4-422CAFBD8FCE}" presName="linNode" presStyleCnt="0"/>
      <dgm:spPr/>
    </dgm:pt>
    <dgm:pt modelId="{7262DE9D-9593-4182-BBA4-23E2445378D8}" type="pres">
      <dgm:prSet presAssocID="{6681243B-073B-4247-8AC4-422CAFBD8FCE}" presName="parentText" presStyleLbl="node1" presStyleIdx="2" presStyleCnt="3" custScaleX="63756" custLinFactNeighborX="-3005" custLinFactNeighborY="152">
        <dgm:presLayoutVars>
          <dgm:chMax val="1"/>
          <dgm:bulletEnabled val="1"/>
        </dgm:presLayoutVars>
      </dgm:prSet>
      <dgm:spPr/>
      <dgm:t>
        <a:bodyPr/>
        <a:lstStyle/>
        <a:p>
          <a:endParaRPr lang="en-US"/>
        </a:p>
      </dgm:t>
    </dgm:pt>
    <dgm:pt modelId="{0A1070A2-DD91-40DB-916D-C4C43BF525B3}" type="pres">
      <dgm:prSet presAssocID="{6681243B-073B-4247-8AC4-422CAFBD8FCE}" presName="descendantText" presStyleLbl="alignAccFollowNode1" presStyleIdx="2" presStyleCnt="3" custScaleX="122155" custScaleY="114317">
        <dgm:presLayoutVars>
          <dgm:bulletEnabled val="1"/>
        </dgm:presLayoutVars>
      </dgm:prSet>
      <dgm:spPr/>
      <dgm:t>
        <a:bodyPr/>
        <a:lstStyle/>
        <a:p>
          <a:endParaRPr lang="en-US"/>
        </a:p>
      </dgm:t>
    </dgm:pt>
  </dgm:ptLst>
  <dgm:cxnLst>
    <dgm:cxn modelId="{93A7F993-74A5-4C5D-9078-3E23574D7008}" type="presOf" srcId="{ABC9DDAD-393F-4845-9828-D6CA2BA750F8}" destId="{6B13286F-FACC-4B8F-8BFC-A7811C493B7D}" srcOrd="0" destOrd="1" presId="urn:microsoft.com/office/officeart/2005/8/layout/vList5"/>
    <dgm:cxn modelId="{3F951754-B030-4A5F-9CCE-53D7B5295B60}" type="presOf" srcId="{6248C97C-86F8-42BF-A472-0621E5726964}" destId="{89AF8219-B8B6-4429-B621-F38A004BCD70}" srcOrd="0" destOrd="2" presId="urn:microsoft.com/office/officeart/2005/8/layout/vList5"/>
    <dgm:cxn modelId="{8479A75D-BDCD-4B4F-9E42-FFD415554E68}" type="presOf" srcId="{D2A38A58-32BE-460E-A8FE-7650C24F2444}" destId="{0A1070A2-DD91-40DB-916D-C4C43BF525B3}" srcOrd="0" destOrd="1" presId="urn:microsoft.com/office/officeart/2005/8/layout/vList5"/>
    <dgm:cxn modelId="{6851CC12-FBF5-459E-AA45-3D0704AF1AD9}" srcId="{1368ED94-0A4A-46A2-80EE-5B2310DB72D6}" destId="{0B18DA43-72AC-4ABF-A85E-46C045172A00}" srcOrd="0" destOrd="0" parTransId="{9CC822C8-D288-40DA-AE88-8AACCAA3F25F}" sibTransId="{5AB64C35-111B-4977-A01F-1720D7869EC5}"/>
    <dgm:cxn modelId="{AC747BB0-F1B6-4882-BD0F-5DCBA90B2DC0}" srcId="{112911E7-8DCB-4294-BB9B-9C2AB8887F24}" destId="{6681243B-073B-4247-8AC4-422CAFBD8FCE}" srcOrd="2" destOrd="0" parTransId="{1F4E2160-9E41-41B7-A6BA-ABE056003323}" sibTransId="{CEED716C-F0AE-438F-AE52-C00E26BA6646}"/>
    <dgm:cxn modelId="{BECBEF4C-F169-4D40-8563-EEB9060EAE49}" srcId="{B1549E07-3CFD-4106-929F-2369D506C2F8}" destId="{6248C97C-86F8-42BF-A472-0621E5726964}" srcOrd="2" destOrd="0" parTransId="{55C8325F-20F6-464E-9706-4A603ED68F90}" sibTransId="{B1A26D52-9CCA-41F2-ACB7-BC82D53CC068}"/>
    <dgm:cxn modelId="{625FDE7D-569D-4AC1-9902-47E7CE25CA47}" srcId="{112911E7-8DCB-4294-BB9B-9C2AB8887F24}" destId="{1368ED94-0A4A-46A2-80EE-5B2310DB72D6}" srcOrd="1" destOrd="0" parTransId="{25434F7F-AE7A-45AC-985D-72651C2F0E23}" sibTransId="{3C182CA9-1668-41EC-82B2-1C473937D119}"/>
    <dgm:cxn modelId="{013B8DC1-3C39-43A3-9569-8C0308EF0B9B}" type="presOf" srcId="{112911E7-8DCB-4294-BB9B-9C2AB8887F24}" destId="{3551CB23-32DE-430D-AA6F-988F4E542228}" srcOrd="0" destOrd="0" presId="urn:microsoft.com/office/officeart/2005/8/layout/vList5"/>
    <dgm:cxn modelId="{825FE082-37CC-476E-A2AF-BCD1E89F0CCD}" type="presOf" srcId="{98AC420B-3F9E-4AAB-9CA1-09812B6F40DE}" destId="{0A1070A2-DD91-40DB-916D-C4C43BF525B3}" srcOrd="0" destOrd="0" presId="urn:microsoft.com/office/officeart/2005/8/layout/vList5"/>
    <dgm:cxn modelId="{F59BC61E-8696-4457-A81E-8DA422513CA6}" type="presOf" srcId="{667B8F38-52BD-4FC0-8AF3-7047196274B5}" destId="{0A1070A2-DD91-40DB-916D-C4C43BF525B3}" srcOrd="0" destOrd="2" presId="urn:microsoft.com/office/officeart/2005/8/layout/vList5"/>
    <dgm:cxn modelId="{23944997-E4ED-484D-AF18-6FDCE3D7F9A0}" type="presOf" srcId="{0B18DA43-72AC-4ABF-A85E-46C045172A00}" destId="{6B13286F-FACC-4B8F-8BFC-A7811C493B7D}" srcOrd="0" destOrd="0" presId="urn:microsoft.com/office/officeart/2005/8/layout/vList5"/>
    <dgm:cxn modelId="{198F19D3-5811-4D74-8721-732D275369D2}" type="presOf" srcId="{B1549E07-3CFD-4106-929F-2369D506C2F8}" destId="{8361517F-A622-4865-AD59-41D7BC84E64B}" srcOrd="0" destOrd="0" presId="urn:microsoft.com/office/officeart/2005/8/layout/vList5"/>
    <dgm:cxn modelId="{69627DF2-A629-48E2-9898-227D5EF9483B}" srcId="{6681243B-073B-4247-8AC4-422CAFBD8FCE}" destId="{667B8F38-52BD-4FC0-8AF3-7047196274B5}" srcOrd="2" destOrd="0" parTransId="{222FCB58-4107-456C-B4D2-4837156B3137}" sibTransId="{0CF76A57-75C1-43F7-9716-E5C6C77BFDD2}"/>
    <dgm:cxn modelId="{956714C2-11B6-4407-A3FC-24EA6C096C45}" type="presOf" srcId="{01C7CB56-3C72-4BD4-8DAC-974741D77F4A}" destId="{89AF8219-B8B6-4429-B621-F38A004BCD70}" srcOrd="0" destOrd="1" presId="urn:microsoft.com/office/officeart/2005/8/layout/vList5"/>
    <dgm:cxn modelId="{032E0E66-938A-40F2-A066-F5706D06B600}" srcId="{B1549E07-3CFD-4106-929F-2369D506C2F8}" destId="{01C7CB56-3C72-4BD4-8DAC-974741D77F4A}" srcOrd="1" destOrd="0" parTransId="{DD02F1E3-532D-4E23-AC4C-9F1AE715E704}" sibTransId="{6D8A8873-544D-4567-9961-3BA1D4D20971}"/>
    <dgm:cxn modelId="{737FEF89-403D-4847-B6DC-3EEBD8946311}" srcId="{6681243B-073B-4247-8AC4-422CAFBD8FCE}" destId="{D2A38A58-32BE-460E-A8FE-7650C24F2444}" srcOrd="1" destOrd="0" parTransId="{8F181730-F316-47E3-A88B-609627BC5B22}" sibTransId="{F87DFAD8-0244-43E9-97F4-880BF35A7B36}"/>
    <dgm:cxn modelId="{9BE45BE6-1D12-4251-9AED-77C4A1D68DAD}" type="presOf" srcId="{18FE5B65-327E-4FD2-8E7B-F45EEF78FCA5}" destId="{89AF8219-B8B6-4429-B621-F38A004BCD70}" srcOrd="0" destOrd="0" presId="urn:microsoft.com/office/officeart/2005/8/layout/vList5"/>
    <dgm:cxn modelId="{22E7F1CA-BA07-45EA-AE6D-807DB097497C}" srcId="{6681243B-073B-4247-8AC4-422CAFBD8FCE}" destId="{98AC420B-3F9E-4AAB-9CA1-09812B6F40DE}" srcOrd="0" destOrd="0" parTransId="{6D8A6F01-54C4-4A4E-927E-B2DB9067561F}" sibTransId="{FFDFC952-6671-434D-B398-8BEAADFCC14B}"/>
    <dgm:cxn modelId="{0205C378-17EF-4198-880B-60C902C04BCD}" srcId="{B1549E07-3CFD-4106-929F-2369D506C2F8}" destId="{18FE5B65-327E-4FD2-8E7B-F45EEF78FCA5}" srcOrd="0" destOrd="0" parTransId="{115E933C-57B6-416F-8BAF-4CC0D11B8075}" sibTransId="{48663E6D-8B13-478F-BC94-B7ED282C4FBA}"/>
    <dgm:cxn modelId="{894D9E40-D80D-4862-AF72-8A13255B6A2D}" srcId="{1368ED94-0A4A-46A2-80EE-5B2310DB72D6}" destId="{ABC9DDAD-393F-4845-9828-D6CA2BA750F8}" srcOrd="1" destOrd="0" parTransId="{637EC16E-13C1-4F32-9010-9043BD2A50F1}" sibTransId="{2E4079D5-F0D5-4B9E-BC6D-A7C050D96013}"/>
    <dgm:cxn modelId="{A15A4CD5-DD29-4E9F-ACE3-D16CD9CF226C}" srcId="{112911E7-8DCB-4294-BB9B-9C2AB8887F24}" destId="{B1549E07-3CFD-4106-929F-2369D506C2F8}" srcOrd="0" destOrd="0" parTransId="{CBF79837-F568-49A6-8BB2-7B92CE0F907F}" sibTransId="{1C2F1399-417F-48DA-B9C3-23CF363FB8E3}"/>
    <dgm:cxn modelId="{359A940F-7288-443C-9B96-0F432A9870F4}" type="presOf" srcId="{6681243B-073B-4247-8AC4-422CAFBD8FCE}" destId="{7262DE9D-9593-4182-BBA4-23E2445378D8}" srcOrd="0" destOrd="0" presId="urn:microsoft.com/office/officeart/2005/8/layout/vList5"/>
    <dgm:cxn modelId="{10C29F8E-3BE0-45DE-AF7C-FEFB6DB0066C}" type="presOf" srcId="{1368ED94-0A4A-46A2-80EE-5B2310DB72D6}" destId="{AC1D6D8C-DCA6-43AB-B3CD-8349D31EE471}" srcOrd="0" destOrd="0" presId="urn:microsoft.com/office/officeart/2005/8/layout/vList5"/>
    <dgm:cxn modelId="{A461E365-E278-4289-9174-7CA3A0076E53}" type="presParOf" srcId="{3551CB23-32DE-430D-AA6F-988F4E542228}" destId="{9A139B58-C981-4146-9958-474B44A97E3D}" srcOrd="0" destOrd="0" presId="urn:microsoft.com/office/officeart/2005/8/layout/vList5"/>
    <dgm:cxn modelId="{5584C8E6-37BC-4F0A-9FD0-B3A5516DB9B1}" type="presParOf" srcId="{9A139B58-C981-4146-9958-474B44A97E3D}" destId="{8361517F-A622-4865-AD59-41D7BC84E64B}" srcOrd="0" destOrd="0" presId="urn:microsoft.com/office/officeart/2005/8/layout/vList5"/>
    <dgm:cxn modelId="{A92AF1FA-BE45-4075-8E61-882BF7430874}" type="presParOf" srcId="{9A139B58-C981-4146-9958-474B44A97E3D}" destId="{89AF8219-B8B6-4429-B621-F38A004BCD70}" srcOrd="1" destOrd="0" presId="urn:microsoft.com/office/officeart/2005/8/layout/vList5"/>
    <dgm:cxn modelId="{B985BFCA-A8C5-48AD-A4F9-5DBA833140EB}" type="presParOf" srcId="{3551CB23-32DE-430D-AA6F-988F4E542228}" destId="{1F87C793-9E20-480A-BDBD-4EF5FFC7A019}" srcOrd="1" destOrd="0" presId="urn:microsoft.com/office/officeart/2005/8/layout/vList5"/>
    <dgm:cxn modelId="{6F0E17DE-9510-46AE-B438-B96E55D899E4}" type="presParOf" srcId="{3551CB23-32DE-430D-AA6F-988F4E542228}" destId="{B8D87E2C-A806-4AAA-9ECC-6BC46A35E109}" srcOrd="2" destOrd="0" presId="urn:microsoft.com/office/officeart/2005/8/layout/vList5"/>
    <dgm:cxn modelId="{94FC1B41-C459-4F0D-8F48-75E0906D77D1}" type="presParOf" srcId="{B8D87E2C-A806-4AAA-9ECC-6BC46A35E109}" destId="{AC1D6D8C-DCA6-43AB-B3CD-8349D31EE471}" srcOrd="0" destOrd="0" presId="urn:microsoft.com/office/officeart/2005/8/layout/vList5"/>
    <dgm:cxn modelId="{53EBF009-06E0-4BD6-9115-A16827183BB4}" type="presParOf" srcId="{B8D87E2C-A806-4AAA-9ECC-6BC46A35E109}" destId="{6B13286F-FACC-4B8F-8BFC-A7811C493B7D}" srcOrd="1" destOrd="0" presId="urn:microsoft.com/office/officeart/2005/8/layout/vList5"/>
    <dgm:cxn modelId="{E5DCDED8-7C96-4D75-A2EE-69F068A853FE}" type="presParOf" srcId="{3551CB23-32DE-430D-AA6F-988F4E542228}" destId="{3CB8C382-E475-4A5D-A7DB-3E0E46F33A75}" srcOrd="3" destOrd="0" presId="urn:microsoft.com/office/officeart/2005/8/layout/vList5"/>
    <dgm:cxn modelId="{A4FD66CD-547C-4DB6-9B9E-C60121C92A6C}" type="presParOf" srcId="{3551CB23-32DE-430D-AA6F-988F4E542228}" destId="{08FFA2FC-3E12-4062-89A4-FA0AC95CBCB6}" srcOrd="4" destOrd="0" presId="urn:microsoft.com/office/officeart/2005/8/layout/vList5"/>
    <dgm:cxn modelId="{EA70E6AA-622B-4197-AAA0-549D2B8B018A}" type="presParOf" srcId="{08FFA2FC-3E12-4062-89A4-FA0AC95CBCB6}" destId="{7262DE9D-9593-4182-BBA4-23E2445378D8}" srcOrd="0" destOrd="0" presId="urn:microsoft.com/office/officeart/2005/8/layout/vList5"/>
    <dgm:cxn modelId="{3A1A4FCC-6A05-4CF4-8A70-89C0CE133F30}" type="presParOf" srcId="{08FFA2FC-3E12-4062-89A4-FA0AC95CBCB6}" destId="{0A1070A2-DD91-40DB-916D-C4C43BF525B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87B00E-F6B9-4B42-B1F9-45A857569AB9}" type="doc">
      <dgm:prSet loTypeId="urn:microsoft.com/office/officeart/2005/8/layout/chevron1" loCatId="process" qsTypeId="urn:microsoft.com/office/officeart/2005/8/quickstyle/simple1" qsCatId="simple" csTypeId="urn:microsoft.com/office/officeart/2005/8/colors/accent1_2" csCatId="accent1" phldr="1"/>
      <dgm:spPr/>
    </dgm:pt>
    <dgm:pt modelId="{680F56CF-6F5E-447F-B2C2-7B91062673ED}">
      <dgm:prSet phldrT="[Text]"/>
      <dgm:spPr/>
      <dgm:t>
        <a:bodyPr/>
        <a:lstStyle/>
        <a:p>
          <a:r>
            <a:rPr lang="en-US" b="1" dirty="0" smtClean="0"/>
            <a:t>Today’s Webinar: March 29th                         </a:t>
          </a:r>
          <a:r>
            <a:rPr lang="en-US" dirty="0" smtClean="0"/>
            <a:t>(3-4 p.m. ET)</a:t>
          </a:r>
          <a:endParaRPr lang="en-US" dirty="0"/>
        </a:p>
      </dgm:t>
    </dgm:pt>
    <dgm:pt modelId="{3DE08722-5644-4C4E-95E2-4D74CF8A15CB}" type="parTrans" cxnId="{9961A38C-259E-4BF1-8779-DF16713ECEC3}">
      <dgm:prSet/>
      <dgm:spPr/>
      <dgm:t>
        <a:bodyPr/>
        <a:lstStyle/>
        <a:p>
          <a:endParaRPr lang="en-US"/>
        </a:p>
      </dgm:t>
    </dgm:pt>
    <dgm:pt modelId="{AA34E35E-E05D-4A1A-A48E-FF5ECA39420E}" type="sibTrans" cxnId="{9961A38C-259E-4BF1-8779-DF16713ECEC3}">
      <dgm:prSet/>
      <dgm:spPr/>
      <dgm:t>
        <a:bodyPr/>
        <a:lstStyle/>
        <a:p>
          <a:endParaRPr lang="en-US"/>
        </a:p>
      </dgm:t>
    </dgm:pt>
    <dgm:pt modelId="{2EEDC745-635E-47A8-B33F-8D747B0BD793}">
      <dgm:prSet phldrT="[Text]"/>
      <dgm:spPr/>
      <dgm:t>
        <a:bodyPr/>
        <a:lstStyle/>
        <a:p>
          <a:r>
            <a:rPr lang="en-US" b="1" dirty="0" smtClean="0"/>
            <a:t>Next Webinar: April 20th                             </a:t>
          </a:r>
          <a:r>
            <a:rPr lang="en-US" dirty="0" smtClean="0"/>
            <a:t>(3-4 p.m. ET)</a:t>
          </a:r>
          <a:endParaRPr lang="en-US" dirty="0"/>
        </a:p>
      </dgm:t>
    </dgm:pt>
    <dgm:pt modelId="{2033AF4A-3BB7-4125-8872-D4686DC51F9A}" type="parTrans" cxnId="{9E3C826C-DFA3-4C1A-A170-A5690DA05736}">
      <dgm:prSet/>
      <dgm:spPr/>
      <dgm:t>
        <a:bodyPr/>
        <a:lstStyle/>
        <a:p>
          <a:endParaRPr lang="en-US"/>
        </a:p>
      </dgm:t>
    </dgm:pt>
    <dgm:pt modelId="{D3748421-F11C-45BA-97FA-70E2F5105A3A}" type="sibTrans" cxnId="{9E3C826C-DFA3-4C1A-A170-A5690DA05736}">
      <dgm:prSet/>
      <dgm:spPr/>
      <dgm:t>
        <a:bodyPr/>
        <a:lstStyle/>
        <a:p>
          <a:endParaRPr lang="en-US"/>
        </a:p>
      </dgm:t>
    </dgm:pt>
    <dgm:pt modelId="{CF803A78-E27E-4033-97CD-08E48F47087F}">
      <dgm:prSet phldrT="[Text]"/>
      <dgm:spPr/>
      <dgm:t>
        <a:bodyPr/>
        <a:lstStyle/>
        <a:p>
          <a:r>
            <a:rPr lang="en-US" dirty="0" smtClean="0"/>
            <a:t>Getting to the Bottom Line of Family Engagement</a:t>
          </a:r>
          <a:endParaRPr lang="en-US" dirty="0"/>
        </a:p>
      </dgm:t>
    </dgm:pt>
    <dgm:pt modelId="{7554C8F8-024A-40DA-A6A3-00BFB26F20E5}" type="parTrans" cxnId="{3802AB11-77A0-49A8-BB06-FE67A45B3048}">
      <dgm:prSet/>
      <dgm:spPr/>
      <dgm:t>
        <a:bodyPr/>
        <a:lstStyle/>
        <a:p>
          <a:endParaRPr lang="en-US"/>
        </a:p>
      </dgm:t>
    </dgm:pt>
    <dgm:pt modelId="{D18098A9-8C9E-4FE6-AF3E-DAC41B35A6EA}" type="sibTrans" cxnId="{3802AB11-77A0-49A8-BB06-FE67A45B3048}">
      <dgm:prSet/>
      <dgm:spPr/>
      <dgm:t>
        <a:bodyPr/>
        <a:lstStyle/>
        <a:p>
          <a:endParaRPr lang="en-US"/>
        </a:p>
      </dgm:t>
    </dgm:pt>
    <dgm:pt modelId="{C3D409DF-876E-4FDE-8A7E-DF6B240CE370}">
      <dgm:prSet phldrT="[Text]"/>
      <dgm:spPr/>
      <dgm:t>
        <a:bodyPr/>
        <a:lstStyle/>
        <a:p>
          <a:r>
            <a:rPr lang="en-US" dirty="0" smtClean="0"/>
            <a:t>Enhancing Trusting Partnerships at the Systems and Practice Levels: Reciprocal Opportunities for Professionals and Families</a:t>
          </a:r>
          <a:endParaRPr lang="en-US" dirty="0"/>
        </a:p>
      </dgm:t>
    </dgm:pt>
    <dgm:pt modelId="{2F52E81A-438A-4F40-A288-FE1DD5848C70}" type="parTrans" cxnId="{33A81BF6-EC80-4C43-A845-951FC741E23E}">
      <dgm:prSet/>
      <dgm:spPr/>
      <dgm:t>
        <a:bodyPr/>
        <a:lstStyle/>
        <a:p>
          <a:endParaRPr lang="en-US"/>
        </a:p>
      </dgm:t>
    </dgm:pt>
    <dgm:pt modelId="{759E3952-014E-4F66-9B31-C73FCF11FC4D}" type="sibTrans" cxnId="{33A81BF6-EC80-4C43-A845-951FC741E23E}">
      <dgm:prSet/>
      <dgm:spPr/>
      <dgm:t>
        <a:bodyPr/>
        <a:lstStyle/>
        <a:p>
          <a:endParaRPr lang="en-US"/>
        </a:p>
      </dgm:t>
    </dgm:pt>
    <dgm:pt modelId="{3D360544-651A-436C-9AF8-B08A804415A5}" type="pres">
      <dgm:prSet presAssocID="{0C87B00E-F6B9-4B42-B1F9-45A857569AB9}" presName="Name0" presStyleCnt="0">
        <dgm:presLayoutVars>
          <dgm:dir/>
          <dgm:animLvl val="lvl"/>
          <dgm:resizeHandles val="exact"/>
        </dgm:presLayoutVars>
      </dgm:prSet>
      <dgm:spPr/>
    </dgm:pt>
    <dgm:pt modelId="{CE7C8AE9-A0C1-4732-B35B-7A67D245677F}" type="pres">
      <dgm:prSet presAssocID="{680F56CF-6F5E-447F-B2C2-7B91062673ED}" presName="composite" presStyleCnt="0"/>
      <dgm:spPr/>
    </dgm:pt>
    <dgm:pt modelId="{2119412C-46FC-4ABC-927E-E3B7462E052B}" type="pres">
      <dgm:prSet presAssocID="{680F56CF-6F5E-447F-B2C2-7B91062673ED}" presName="parTx" presStyleLbl="node1" presStyleIdx="0" presStyleCnt="2">
        <dgm:presLayoutVars>
          <dgm:chMax val="0"/>
          <dgm:chPref val="0"/>
          <dgm:bulletEnabled val="1"/>
        </dgm:presLayoutVars>
      </dgm:prSet>
      <dgm:spPr/>
      <dgm:t>
        <a:bodyPr/>
        <a:lstStyle/>
        <a:p>
          <a:endParaRPr lang="en-US"/>
        </a:p>
      </dgm:t>
    </dgm:pt>
    <dgm:pt modelId="{368251BF-3DF7-4AB0-B833-18DA863F5422}" type="pres">
      <dgm:prSet presAssocID="{680F56CF-6F5E-447F-B2C2-7B91062673ED}" presName="desTx" presStyleLbl="revTx" presStyleIdx="0" presStyleCnt="2" custScaleX="118641" custLinFactNeighborX="7030" custLinFactNeighborY="-1670">
        <dgm:presLayoutVars>
          <dgm:bulletEnabled val="1"/>
        </dgm:presLayoutVars>
      </dgm:prSet>
      <dgm:spPr/>
      <dgm:t>
        <a:bodyPr/>
        <a:lstStyle/>
        <a:p>
          <a:endParaRPr lang="en-US"/>
        </a:p>
      </dgm:t>
    </dgm:pt>
    <dgm:pt modelId="{38F8C2DE-ABBA-4FEA-8C6E-724D7AFEC880}" type="pres">
      <dgm:prSet presAssocID="{AA34E35E-E05D-4A1A-A48E-FF5ECA39420E}" presName="space" presStyleCnt="0"/>
      <dgm:spPr/>
    </dgm:pt>
    <dgm:pt modelId="{141ECFCC-059B-4499-80CB-0F2C1FCBF142}" type="pres">
      <dgm:prSet presAssocID="{2EEDC745-635E-47A8-B33F-8D747B0BD793}" presName="composite" presStyleCnt="0"/>
      <dgm:spPr/>
    </dgm:pt>
    <dgm:pt modelId="{70CF70CE-8BBB-4AFA-8AC9-74089ED2A012}" type="pres">
      <dgm:prSet presAssocID="{2EEDC745-635E-47A8-B33F-8D747B0BD793}" presName="parTx" presStyleLbl="node1" presStyleIdx="1" presStyleCnt="2">
        <dgm:presLayoutVars>
          <dgm:chMax val="0"/>
          <dgm:chPref val="0"/>
          <dgm:bulletEnabled val="1"/>
        </dgm:presLayoutVars>
      </dgm:prSet>
      <dgm:spPr/>
      <dgm:t>
        <a:bodyPr/>
        <a:lstStyle/>
        <a:p>
          <a:endParaRPr lang="en-US"/>
        </a:p>
      </dgm:t>
    </dgm:pt>
    <dgm:pt modelId="{A2EBDBC2-C1A1-402C-A621-7AD2F08EC97E}" type="pres">
      <dgm:prSet presAssocID="{2EEDC745-635E-47A8-B33F-8D747B0BD793}" presName="desTx" presStyleLbl="revTx" presStyleIdx="1" presStyleCnt="2" custScaleX="116670" custLinFactNeighborX="7777" custLinFactNeighborY="576">
        <dgm:presLayoutVars>
          <dgm:bulletEnabled val="1"/>
        </dgm:presLayoutVars>
      </dgm:prSet>
      <dgm:spPr/>
      <dgm:t>
        <a:bodyPr/>
        <a:lstStyle/>
        <a:p>
          <a:endParaRPr lang="en-US"/>
        </a:p>
      </dgm:t>
    </dgm:pt>
  </dgm:ptLst>
  <dgm:cxnLst>
    <dgm:cxn modelId="{9E3C826C-DFA3-4C1A-A170-A5690DA05736}" srcId="{0C87B00E-F6B9-4B42-B1F9-45A857569AB9}" destId="{2EEDC745-635E-47A8-B33F-8D747B0BD793}" srcOrd="1" destOrd="0" parTransId="{2033AF4A-3BB7-4125-8872-D4686DC51F9A}" sibTransId="{D3748421-F11C-45BA-97FA-70E2F5105A3A}"/>
    <dgm:cxn modelId="{FB207EB4-C31A-4829-93A4-60846C3B4CAA}" type="presOf" srcId="{C3D409DF-876E-4FDE-8A7E-DF6B240CE370}" destId="{A2EBDBC2-C1A1-402C-A621-7AD2F08EC97E}" srcOrd="0" destOrd="0" presId="urn:microsoft.com/office/officeart/2005/8/layout/chevron1"/>
    <dgm:cxn modelId="{13DAA825-E917-400B-9C5C-A1ED06160940}" type="presOf" srcId="{CF803A78-E27E-4033-97CD-08E48F47087F}" destId="{368251BF-3DF7-4AB0-B833-18DA863F5422}" srcOrd="0" destOrd="0" presId="urn:microsoft.com/office/officeart/2005/8/layout/chevron1"/>
    <dgm:cxn modelId="{3802AB11-77A0-49A8-BB06-FE67A45B3048}" srcId="{680F56CF-6F5E-447F-B2C2-7B91062673ED}" destId="{CF803A78-E27E-4033-97CD-08E48F47087F}" srcOrd="0" destOrd="0" parTransId="{7554C8F8-024A-40DA-A6A3-00BFB26F20E5}" sibTransId="{D18098A9-8C9E-4FE6-AF3E-DAC41B35A6EA}"/>
    <dgm:cxn modelId="{BE5A8DD2-265E-42C6-ABC2-BAB57BDE7C3F}" type="presOf" srcId="{2EEDC745-635E-47A8-B33F-8D747B0BD793}" destId="{70CF70CE-8BBB-4AFA-8AC9-74089ED2A012}" srcOrd="0" destOrd="0" presId="urn:microsoft.com/office/officeart/2005/8/layout/chevron1"/>
    <dgm:cxn modelId="{2032A004-46F3-4B7B-AF23-8C4805E54EF5}" type="presOf" srcId="{680F56CF-6F5E-447F-B2C2-7B91062673ED}" destId="{2119412C-46FC-4ABC-927E-E3B7462E052B}" srcOrd="0" destOrd="0" presId="urn:microsoft.com/office/officeart/2005/8/layout/chevron1"/>
    <dgm:cxn modelId="{33A81BF6-EC80-4C43-A845-951FC741E23E}" srcId="{2EEDC745-635E-47A8-B33F-8D747B0BD793}" destId="{C3D409DF-876E-4FDE-8A7E-DF6B240CE370}" srcOrd="0" destOrd="0" parTransId="{2F52E81A-438A-4F40-A288-FE1DD5848C70}" sibTransId="{759E3952-014E-4F66-9B31-C73FCF11FC4D}"/>
    <dgm:cxn modelId="{9961A38C-259E-4BF1-8779-DF16713ECEC3}" srcId="{0C87B00E-F6B9-4B42-B1F9-45A857569AB9}" destId="{680F56CF-6F5E-447F-B2C2-7B91062673ED}" srcOrd="0" destOrd="0" parTransId="{3DE08722-5644-4C4E-95E2-4D74CF8A15CB}" sibTransId="{AA34E35E-E05D-4A1A-A48E-FF5ECA39420E}"/>
    <dgm:cxn modelId="{8BA03FCC-7127-42F3-9D47-D90C29455124}" type="presOf" srcId="{0C87B00E-F6B9-4B42-B1F9-45A857569AB9}" destId="{3D360544-651A-436C-9AF8-B08A804415A5}" srcOrd="0" destOrd="0" presId="urn:microsoft.com/office/officeart/2005/8/layout/chevron1"/>
    <dgm:cxn modelId="{14FA3D5E-B33C-4E59-ABA3-CE9B574DA97E}" type="presParOf" srcId="{3D360544-651A-436C-9AF8-B08A804415A5}" destId="{CE7C8AE9-A0C1-4732-B35B-7A67D245677F}" srcOrd="0" destOrd="0" presId="urn:microsoft.com/office/officeart/2005/8/layout/chevron1"/>
    <dgm:cxn modelId="{763DCDDC-C41E-48D3-8567-4368F7322DAE}" type="presParOf" srcId="{CE7C8AE9-A0C1-4732-B35B-7A67D245677F}" destId="{2119412C-46FC-4ABC-927E-E3B7462E052B}" srcOrd="0" destOrd="0" presId="urn:microsoft.com/office/officeart/2005/8/layout/chevron1"/>
    <dgm:cxn modelId="{75B4413E-99B4-47AB-B30B-931CA7072ADF}" type="presParOf" srcId="{CE7C8AE9-A0C1-4732-B35B-7A67D245677F}" destId="{368251BF-3DF7-4AB0-B833-18DA863F5422}" srcOrd="1" destOrd="0" presId="urn:microsoft.com/office/officeart/2005/8/layout/chevron1"/>
    <dgm:cxn modelId="{665F5196-61CD-4611-B5E4-2F2BB1ED6B6A}" type="presParOf" srcId="{3D360544-651A-436C-9AF8-B08A804415A5}" destId="{38F8C2DE-ABBA-4FEA-8C6E-724D7AFEC880}" srcOrd="1" destOrd="0" presId="urn:microsoft.com/office/officeart/2005/8/layout/chevron1"/>
    <dgm:cxn modelId="{8DCE86FC-AEC2-4EB3-BF1E-E2AFF85169C7}" type="presParOf" srcId="{3D360544-651A-436C-9AF8-B08A804415A5}" destId="{141ECFCC-059B-4499-80CB-0F2C1FCBF142}" srcOrd="2" destOrd="0" presId="urn:microsoft.com/office/officeart/2005/8/layout/chevron1"/>
    <dgm:cxn modelId="{D5408AB2-739F-4E5E-AA29-519E29DF7931}" type="presParOf" srcId="{141ECFCC-059B-4499-80CB-0F2C1FCBF142}" destId="{70CF70CE-8BBB-4AFA-8AC9-74089ED2A012}" srcOrd="0" destOrd="0" presId="urn:microsoft.com/office/officeart/2005/8/layout/chevron1"/>
    <dgm:cxn modelId="{147307EB-9D94-4643-A9F0-302F36F751DF}" type="presParOf" srcId="{141ECFCC-059B-4499-80CB-0F2C1FCBF142}" destId="{A2EBDBC2-C1A1-402C-A621-7AD2F08EC97E}"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F8219-B8B6-4429-B621-F38A004BCD70}">
      <dsp:nvSpPr>
        <dsp:cNvPr id="0" name=""/>
        <dsp:cNvSpPr/>
      </dsp:nvSpPr>
      <dsp:spPr>
        <a:xfrm rot="5400000">
          <a:off x="4613645" y="-2492578"/>
          <a:ext cx="1676909" cy="677189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Family as core unit of society</a:t>
          </a:r>
          <a:endParaRPr lang="en-US" sz="2400" kern="1200" dirty="0"/>
        </a:p>
        <a:p>
          <a:pPr marL="228600" lvl="1" indent="-228600" algn="l" defTabSz="1066800">
            <a:lnSpc>
              <a:spcPct val="90000"/>
            </a:lnSpc>
            <a:spcBef>
              <a:spcPct val="0"/>
            </a:spcBef>
            <a:spcAft>
              <a:spcPct val="15000"/>
            </a:spcAft>
            <a:buChar char="••"/>
          </a:pPr>
          <a:r>
            <a:rPr lang="en-US" sz="2400" kern="1200" dirty="0" smtClean="0"/>
            <a:t>Family as principal shaper &amp; provider of physical, emotional, fiscal, &amp; other support for children</a:t>
          </a:r>
          <a:endParaRPr lang="en-US" sz="2400" kern="1200" dirty="0"/>
        </a:p>
        <a:p>
          <a:pPr marL="228600" lvl="1" indent="-228600" algn="l" defTabSz="1066800">
            <a:lnSpc>
              <a:spcPct val="90000"/>
            </a:lnSpc>
            <a:spcBef>
              <a:spcPct val="0"/>
            </a:spcBef>
            <a:spcAft>
              <a:spcPct val="15000"/>
            </a:spcAft>
            <a:buChar char="••"/>
          </a:pPr>
          <a:r>
            <a:rPr lang="en-US" sz="2400" kern="1200" dirty="0" smtClean="0"/>
            <a:t>Family as source of life-long support</a:t>
          </a:r>
          <a:endParaRPr lang="en-US" sz="2400" kern="1200" dirty="0">
            <a:effectLst/>
          </a:endParaRPr>
        </a:p>
      </dsp:txBody>
      <dsp:txXfrm rot="-5400000">
        <a:off x="2066153" y="136774"/>
        <a:ext cx="6690033" cy="1513189"/>
      </dsp:txXfrm>
    </dsp:sp>
    <dsp:sp modelId="{8361517F-A622-4865-AD59-41D7BC84E64B}">
      <dsp:nvSpPr>
        <dsp:cNvPr id="0" name=""/>
        <dsp:cNvSpPr/>
      </dsp:nvSpPr>
      <dsp:spPr>
        <a:xfrm>
          <a:off x="1153" y="2698"/>
          <a:ext cx="2065000" cy="17813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baseline="0" dirty="0" smtClean="0"/>
            <a:t>Family as Foundation</a:t>
          </a:r>
          <a:endParaRPr lang="en-US" sz="2400" b="1" kern="1200" baseline="0" dirty="0"/>
        </a:p>
      </dsp:txBody>
      <dsp:txXfrm>
        <a:off x="88111" y="89656"/>
        <a:ext cx="1891084" cy="1607422"/>
      </dsp:txXfrm>
    </dsp:sp>
    <dsp:sp modelId="{6B13286F-FACC-4B8F-8BFC-A7811C493B7D}">
      <dsp:nvSpPr>
        <dsp:cNvPr id="0" name=""/>
        <dsp:cNvSpPr/>
      </dsp:nvSpPr>
      <dsp:spPr>
        <a:xfrm rot="5400000">
          <a:off x="4554745" y="-655306"/>
          <a:ext cx="1707919" cy="686099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Dignity as an ascribed status, as a ‘regarded as’ standing within a community</a:t>
          </a:r>
          <a:endParaRPr lang="en-US" sz="2400" kern="1200" dirty="0"/>
        </a:p>
        <a:p>
          <a:pPr marL="228600" lvl="1" indent="-228600" algn="l" defTabSz="1066800">
            <a:lnSpc>
              <a:spcPct val="90000"/>
            </a:lnSpc>
            <a:spcBef>
              <a:spcPct val="0"/>
            </a:spcBef>
            <a:spcAft>
              <a:spcPct val="15000"/>
            </a:spcAft>
            <a:buChar char="••"/>
          </a:pPr>
          <a:r>
            <a:rPr lang="en-US" sz="2400" kern="1200" dirty="0" smtClean="0"/>
            <a:t>Dignity as a state of being worthy, honored, &amp; esteemed, not for what one can do (or cannot do) but simply as a person with inherent worth </a:t>
          </a:r>
          <a:endParaRPr lang="en-US" sz="2400" kern="1200" dirty="0"/>
        </a:p>
      </dsp:txBody>
      <dsp:txXfrm rot="-5400000">
        <a:off x="1978210" y="2004603"/>
        <a:ext cx="6777616" cy="1541171"/>
      </dsp:txXfrm>
    </dsp:sp>
    <dsp:sp modelId="{AC1D6D8C-DCA6-43AB-B3CD-8349D31EE471}">
      <dsp:nvSpPr>
        <dsp:cNvPr id="0" name=""/>
        <dsp:cNvSpPr/>
      </dsp:nvSpPr>
      <dsp:spPr>
        <a:xfrm>
          <a:off x="1153" y="1873104"/>
          <a:ext cx="1975442" cy="17813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baseline="0" dirty="0" smtClean="0"/>
            <a:t>Dignity</a:t>
          </a:r>
          <a:endParaRPr lang="en-US" sz="2400" b="1" kern="1200" baseline="0" dirty="0"/>
        </a:p>
      </dsp:txBody>
      <dsp:txXfrm>
        <a:off x="88111" y="1960062"/>
        <a:ext cx="1801526" cy="1607422"/>
      </dsp:txXfrm>
    </dsp:sp>
    <dsp:sp modelId="{0A1070A2-DD91-40DB-916D-C4C43BF525B3}">
      <dsp:nvSpPr>
        <dsp:cNvPr id="0" name=""/>
        <dsp:cNvSpPr/>
      </dsp:nvSpPr>
      <dsp:spPr>
        <a:xfrm rot="5400000">
          <a:off x="4606333" y="1219462"/>
          <a:ext cx="1629098" cy="682943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Community as more than a place or space</a:t>
          </a:r>
          <a:endParaRPr lang="en-US" sz="2400" kern="1200" dirty="0"/>
        </a:p>
        <a:p>
          <a:pPr marL="228600" lvl="1" indent="-228600" algn="l" defTabSz="1066800">
            <a:lnSpc>
              <a:spcPct val="90000"/>
            </a:lnSpc>
            <a:spcBef>
              <a:spcPct val="0"/>
            </a:spcBef>
            <a:spcAft>
              <a:spcPct val="15000"/>
            </a:spcAft>
            <a:buChar char="••"/>
          </a:pPr>
          <a:r>
            <a:rPr lang="en-US" sz="2400" kern="1200" dirty="0" smtClean="0"/>
            <a:t>Membership &amp; belonging to a greater societal whole</a:t>
          </a:r>
          <a:endParaRPr lang="en-US" sz="2400" kern="1200" dirty="0"/>
        </a:p>
        <a:p>
          <a:pPr marL="228600" lvl="1" indent="-228600" algn="l" defTabSz="1066800">
            <a:lnSpc>
              <a:spcPct val="90000"/>
            </a:lnSpc>
            <a:spcBef>
              <a:spcPct val="0"/>
            </a:spcBef>
            <a:spcAft>
              <a:spcPct val="15000"/>
            </a:spcAft>
            <a:buChar char="••"/>
          </a:pPr>
          <a:r>
            <a:rPr lang="en-US" sz="2400" kern="1200" dirty="0" smtClean="0"/>
            <a:t>Having support in community programs</a:t>
          </a:r>
          <a:endParaRPr lang="en-US" sz="2400" kern="1200" dirty="0"/>
        </a:p>
      </dsp:txBody>
      <dsp:txXfrm rot="-5400000">
        <a:off x="2006165" y="3899156"/>
        <a:ext cx="6749908" cy="1470046"/>
      </dsp:txXfrm>
    </dsp:sp>
    <dsp:sp modelId="{7262DE9D-9593-4182-BBA4-23E2445378D8}">
      <dsp:nvSpPr>
        <dsp:cNvPr id="0" name=""/>
        <dsp:cNvSpPr/>
      </dsp:nvSpPr>
      <dsp:spPr>
        <a:xfrm>
          <a:off x="0" y="3746209"/>
          <a:ext cx="2005012" cy="17813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baseline="0" dirty="0" smtClean="0"/>
            <a:t>Community</a:t>
          </a:r>
          <a:endParaRPr lang="en-US" sz="2400" b="1" kern="1200" baseline="0" dirty="0"/>
        </a:p>
      </dsp:txBody>
      <dsp:txXfrm>
        <a:off x="86958" y="3833167"/>
        <a:ext cx="1831096" cy="1607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19412C-46FC-4ABC-927E-E3B7462E052B}">
      <dsp:nvSpPr>
        <dsp:cNvPr id="0" name=""/>
        <dsp:cNvSpPr/>
      </dsp:nvSpPr>
      <dsp:spPr>
        <a:xfrm>
          <a:off x="319786" y="58169"/>
          <a:ext cx="4243592" cy="14580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b="1" kern="1200" dirty="0" smtClean="0"/>
            <a:t>Today’s Webinar: March 29th                         </a:t>
          </a:r>
          <a:r>
            <a:rPr lang="en-US" sz="2700" kern="1200" dirty="0" smtClean="0"/>
            <a:t>(3-4 p.m. ET)</a:t>
          </a:r>
          <a:endParaRPr lang="en-US" sz="2700" kern="1200" dirty="0"/>
        </a:p>
      </dsp:txBody>
      <dsp:txXfrm>
        <a:off x="1048786" y="58169"/>
        <a:ext cx="2785592" cy="1458000"/>
      </dsp:txXfrm>
    </dsp:sp>
    <dsp:sp modelId="{368251BF-3DF7-4AB0-B833-18DA863F5422}">
      <dsp:nvSpPr>
        <dsp:cNvPr id="0" name=""/>
        <dsp:cNvSpPr/>
      </dsp:nvSpPr>
      <dsp:spPr>
        <a:xfrm>
          <a:off x="242026" y="1654371"/>
          <a:ext cx="4027712" cy="263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Getting to the Bottom Line of Family Engagement</a:t>
          </a:r>
          <a:endParaRPr lang="en-US" sz="2700" kern="1200" dirty="0"/>
        </a:p>
      </dsp:txBody>
      <dsp:txXfrm>
        <a:off x="242026" y="1654371"/>
        <a:ext cx="4027712" cy="2637610"/>
      </dsp:txXfrm>
    </dsp:sp>
    <dsp:sp modelId="{70CF70CE-8BBB-4AFA-8AC9-74089ED2A012}">
      <dsp:nvSpPr>
        <dsp:cNvPr id="0" name=""/>
        <dsp:cNvSpPr/>
      </dsp:nvSpPr>
      <dsp:spPr>
        <a:xfrm>
          <a:off x="4630340" y="58169"/>
          <a:ext cx="4243592" cy="145800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b="1" kern="1200" dirty="0" smtClean="0"/>
            <a:t>Next Webinar: April 20th                             </a:t>
          </a:r>
          <a:r>
            <a:rPr lang="en-US" sz="2700" kern="1200" dirty="0" smtClean="0"/>
            <a:t>(3-4 p.m. ET)</a:t>
          </a:r>
          <a:endParaRPr lang="en-US" sz="2700" kern="1200" dirty="0"/>
        </a:p>
      </dsp:txBody>
      <dsp:txXfrm>
        <a:off x="5359340" y="58169"/>
        <a:ext cx="2785592" cy="1458000"/>
      </dsp:txXfrm>
    </dsp:sp>
    <dsp:sp modelId="{A2EBDBC2-C1A1-402C-A621-7AD2F08EC97E}">
      <dsp:nvSpPr>
        <dsp:cNvPr id="0" name=""/>
        <dsp:cNvSpPr/>
      </dsp:nvSpPr>
      <dsp:spPr>
        <a:xfrm>
          <a:off x="4611397" y="1713612"/>
          <a:ext cx="3960799" cy="2637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28600" lvl="1" indent="-228600" algn="l" defTabSz="1200150">
            <a:lnSpc>
              <a:spcPct val="90000"/>
            </a:lnSpc>
            <a:spcBef>
              <a:spcPct val="0"/>
            </a:spcBef>
            <a:spcAft>
              <a:spcPct val="15000"/>
            </a:spcAft>
            <a:buChar char="••"/>
          </a:pPr>
          <a:r>
            <a:rPr lang="en-US" sz="2700" kern="1200" dirty="0" smtClean="0"/>
            <a:t>Enhancing Trusting Partnerships at the Systems and Practice Levels: Reciprocal Opportunities for Professionals and Families</a:t>
          </a:r>
          <a:endParaRPr lang="en-US" sz="2700" kern="1200" dirty="0"/>
        </a:p>
      </dsp:txBody>
      <dsp:txXfrm>
        <a:off x="4611397" y="1713612"/>
        <a:ext cx="3960799" cy="26376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8C46C913-017E-41CB-BD92-AB72C59CEF84}" type="datetimeFigureOut">
              <a:rPr lang="en-US" smtClean="0"/>
              <a:t>3/29/2017</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CBEAF370-FD3B-447A-B724-07A83C459553}" type="datetimeFigureOut">
              <a:rPr lang="en-US" smtClean="0"/>
              <a:t>3/29/2017</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4096664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2568634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dirty="0"/>
          </a:p>
        </p:txBody>
      </p:sp>
    </p:spTree>
    <p:extLst>
      <p:ext uri="{BB962C8B-B14F-4D97-AF65-F5344CB8AC3E}">
        <p14:creationId xmlns:p14="http://schemas.microsoft.com/office/powerpoint/2010/main" val="156887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dirty="0"/>
          </a:p>
        </p:txBody>
      </p:sp>
    </p:spTree>
    <p:extLst>
      <p:ext uri="{BB962C8B-B14F-4D97-AF65-F5344CB8AC3E}">
        <p14:creationId xmlns:p14="http://schemas.microsoft.com/office/powerpoint/2010/main" val="4155895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2714716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3585691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37</a:t>
            </a:fld>
            <a:endParaRPr lang="en-US" dirty="0"/>
          </a:p>
        </p:txBody>
      </p:sp>
    </p:spTree>
    <p:extLst>
      <p:ext uri="{BB962C8B-B14F-4D97-AF65-F5344CB8AC3E}">
        <p14:creationId xmlns:p14="http://schemas.microsoft.com/office/powerpoint/2010/main" val="39985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45</a:t>
            </a:fld>
            <a:endParaRPr lang="en-US"/>
          </a:p>
        </p:txBody>
      </p:sp>
    </p:spTree>
    <p:extLst>
      <p:ext uri="{BB962C8B-B14F-4D97-AF65-F5344CB8AC3E}">
        <p14:creationId xmlns:p14="http://schemas.microsoft.com/office/powerpoint/2010/main" val="4126623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59</a:t>
            </a:fld>
            <a:endParaRPr lang="en-US"/>
          </a:p>
        </p:txBody>
      </p:sp>
    </p:spTree>
    <p:extLst>
      <p:ext uri="{BB962C8B-B14F-4D97-AF65-F5344CB8AC3E}">
        <p14:creationId xmlns:p14="http://schemas.microsoft.com/office/powerpoint/2010/main" val="2281328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pPr>
                <a:defRPr/>
              </a:pPr>
              <a:t>62</a:t>
            </a:fld>
            <a:endParaRPr lang="en-US"/>
          </a:p>
        </p:txBody>
      </p:sp>
    </p:spTree>
    <p:extLst>
      <p:ext uri="{BB962C8B-B14F-4D97-AF65-F5344CB8AC3E}">
        <p14:creationId xmlns:p14="http://schemas.microsoft.com/office/powerpoint/2010/main" val="714273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29699" name="Slide Number Placeholder 4"/>
          <p:cNvSpPr>
            <a:spLocks noGrp="1"/>
          </p:cNvSpPr>
          <p:nvPr>
            <p:ph type="sldNum" sz="quarter" idx="5"/>
          </p:nvPr>
        </p:nvSpPr>
        <p:spPr bwMode="auto">
          <a:noFill/>
          <a:ln>
            <a:miter lim="800000"/>
            <a:headEnd/>
            <a:tailEnd/>
          </a:ln>
        </p:spPr>
        <p:txBody>
          <a:bodyPr/>
          <a:lstStyle/>
          <a:p>
            <a:fld id="{DC7CB808-7EF2-4597-BFF5-863A256B800F}" type="slidenum">
              <a:rPr lang="en-US" smtClean="0">
                <a:latin typeface="Calibri" pitchFamily="34" charset="0"/>
                <a:ea typeface="ＭＳ Ｐゴシック" pitchFamily="34" charset="-128"/>
              </a:rPr>
              <a:pPr/>
              <a:t>63</a:t>
            </a:fld>
            <a:endParaRPr lang="en-US" dirty="0" smtClean="0">
              <a:latin typeface="Calibri" pitchFamily="34" charset="0"/>
              <a:ea typeface="ＭＳ Ｐゴシック" pitchFamily="34" charset="-128"/>
            </a:endParaRPr>
          </a:p>
        </p:txBody>
      </p:sp>
    </p:spTree>
    <p:extLst>
      <p:ext uri="{BB962C8B-B14F-4D97-AF65-F5344CB8AC3E}">
        <p14:creationId xmlns:p14="http://schemas.microsoft.com/office/powerpoint/2010/main" val="208225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612007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64</a:t>
            </a:fld>
            <a:endParaRPr lang="en-US"/>
          </a:p>
        </p:txBody>
      </p:sp>
    </p:spTree>
    <p:extLst>
      <p:ext uri="{BB962C8B-B14F-4D97-AF65-F5344CB8AC3E}">
        <p14:creationId xmlns:p14="http://schemas.microsoft.com/office/powerpoint/2010/main" val="4154964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66</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57273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7</a:t>
            </a:fld>
            <a:endParaRPr lang="en-US"/>
          </a:p>
        </p:txBody>
      </p:sp>
    </p:spTree>
    <p:extLst>
      <p:ext uri="{BB962C8B-B14F-4D97-AF65-F5344CB8AC3E}">
        <p14:creationId xmlns:p14="http://schemas.microsoft.com/office/powerpoint/2010/main" val="189456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a:p>
        </p:txBody>
      </p:sp>
    </p:spTree>
    <p:extLst>
      <p:ext uri="{BB962C8B-B14F-4D97-AF65-F5344CB8AC3E}">
        <p14:creationId xmlns:p14="http://schemas.microsoft.com/office/powerpoint/2010/main" val="1176500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D1C5E-0ED3-4D96-85A4-EBC24715A5B0}" type="slidenum">
              <a:rPr lang="en-US" smtClean="0"/>
              <a:t>10</a:t>
            </a:fld>
            <a:endParaRPr lang="en-US"/>
          </a:p>
        </p:txBody>
      </p:sp>
    </p:spTree>
    <p:extLst>
      <p:ext uri="{BB962C8B-B14F-4D97-AF65-F5344CB8AC3E}">
        <p14:creationId xmlns:p14="http://schemas.microsoft.com/office/powerpoint/2010/main" val="2135323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D1C5E-0ED3-4D96-85A4-EBC24715A5B0}" type="slidenum">
              <a:rPr lang="en-US" smtClean="0"/>
              <a:t>13</a:t>
            </a:fld>
            <a:endParaRPr lang="en-US"/>
          </a:p>
        </p:txBody>
      </p:sp>
    </p:spTree>
    <p:extLst>
      <p:ext uri="{BB962C8B-B14F-4D97-AF65-F5344CB8AC3E}">
        <p14:creationId xmlns:p14="http://schemas.microsoft.com/office/powerpoint/2010/main" val="104856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4D1C5E-0ED3-4D96-85A4-EBC24715A5B0}" type="slidenum">
              <a:rPr lang="en-US" smtClean="0"/>
              <a:t>17</a:t>
            </a:fld>
            <a:endParaRPr lang="en-US"/>
          </a:p>
        </p:txBody>
      </p:sp>
    </p:spTree>
    <p:extLst>
      <p:ext uri="{BB962C8B-B14F-4D97-AF65-F5344CB8AC3E}">
        <p14:creationId xmlns:p14="http://schemas.microsoft.com/office/powerpoint/2010/main" val="2255903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dirty="0"/>
          </a:p>
        </p:txBody>
      </p:sp>
    </p:spTree>
    <p:extLst>
      <p:ext uri="{BB962C8B-B14F-4D97-AF65-F5344CB8AC3E}">
        <p14:creationId xmlns:p14="http://schemas.microsoft.com/office/powerpoint/2010/main" val="875464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smtClean="0"/>
              <a:t>Click to edit Master title</a:t>
            </a:r>
            <a:endParaRPr lang="en-US" dirty="0"/>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grpSp>
        <p:nvGrpSpPr>
          <p:cNvPr id="19" name="Group 18" descr="The Center for IDEA Early Childhood Data Systems (The DaSy Center) and the Early Childhood Technical Assistance Center (ECTA Center)"/>
          <p:cNvGrpSpPr/>
          <p:nvPr userDrawn="1"/>
        </p:nvGrpSpPr>
        <p:grpSpPr>
          <a:xfrm>
            <a:off x="5334000" y="5867921"/>
            <a:ext cx="3705225" cy="990079"/>
            <a:chOff x="5334000" y="5867921"/>
            <a:chExt cx="3705225" cy="990079"/>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248400"/>
              <a:ext cx="2486025" cy="54170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grpSp>
      <p:grpSp>
        <p:nvGrpSpPr>
          <p:cNvPr id="21" name="Group 20" descr="&quot; &quot;"/>
          <p:cNvGrpSpPr/>
          <p:nvPr userDrawn="1"/>
        </p:nvGrpSpPr>
        <p:grpSpPr>
          <a:xfrm>
            <a:off x="-457200" y="-304800"/>
            <a:ext cx="9677400" cy="1603169"/>
            <a:chOff x="-457200" y="-304800"/>
            <a:chExt cx="9677400" cy="1603169"/>
          </a:xfrm>
        </p:grpSpPr>
        <p:sp>
          <p:nvSpPr>
            <p:cNvPr id="11" name="Rectangle 10" descr="&quot; &quot;"/>
            <p:cNvSpPr/>
            <p:nvPr userDrawn="1"/>
          </p:nvSpPr>
          <p:spPr>
            <a:xfrm>
              <a:off x="-457200" y="-304800"/>
              <a:ext cx="5029200" cy="1603169"/>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gr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7" name="Group 6" descr="&quot; &quot;"/>
          <p:cNvGrpSpPr/>
          <p:nvPr userDrawn="1"/>
        </p:nvGrpSpPr>
        <p:grpSpPr>
          <a:xfrm>
            <a:off x="0" y="6121400"/>
            <a:ext cx="9144000" cy="736600"/>
            <a:chOff x="0" y="6121400"/>
            <a:chExt cx="9144000" cy="736600"/>
          </a:xfrm>
        </p:grpSpPr>
        <p:pic>
          <p:nvPicPr>
            <p:cNvPr id="9"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1" name="Picture 10"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154578"/>
              </a:buClr>
              <a:buFont typeface="Arial" panose="020B0604020202020204" pitchFamily="34" charset="0"/>
              <a:buChar char="•"/>
              <a:defRPr sz="3200">
                <a:solidFill>
                  <a:srgbClr val="154578"/>
                </a:solidFill>
              </a:defRPr>
            </a:lvl1pPr>
            <a:lvl2pPr marL="742950" indent="-285750">
              <a:buClr>
                <a:srgbClr val="56A0D3"/>
              </a:buClr>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descr="&quot; &quot;"/>
          <p:cNvGrpSpPr/>
          <p:nvPr userDrawn="1"/>
        </p:nvGrpSpPr>
        <p:grpSpPr>
          <a:xfrm>
            <a:off x="0" y="6121400"/>
            <a:ext cx="9144000" cy="736600"/>
            <a:chOff x="0" y="6121400"/>
            <a:chExt cx="9144000" cy="736600"/>
          </a:xfrm>
        </p:grpSpPr>
        <p:pic>
          <p:nvPicPr>
            <p:cNvPr id="11"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3" name="Picture 12"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descr="&quot; &quot;"/>
          <p:cNvGrpSpPr/>
          <p:nvPr userDrawn="1"/>
        </p:nvGrpSpPr>
        <p:grpSpPr>
          <a:xfrm>
            <a:off x="0" y="6121400"/>
            <a:ext cx="9144000" cy="736600"/>
            <a:chOff x="0" y="6121400"/>
            <a:chExt cx="9144000" cy="736600"/>
          </a:xfrm>
        </p:grpSpPr>
        <p:pic>
          <p:nvPicPr>
            <p:cNvPr id="11"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3" name="Picture 12"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smtClean="0"/>
              <a:t>Click to edit Master title</a:t>
            </a:r>
            <a:endParaRPr lang="en-US" dirty="0"/>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grpSp>
        <p:nvGrpSpPr>
          <p:cNvPr id="19" name="Group 18" descr="The Center for IDEA Early Childhood Data Systems (The DaSy Center) and the Early Childhood Technical Assistance Center (ECTA Center)"/>
          <p:cNvGrpSpPr/>
          <p:nvPr userDrawn="1"/>
        </p:nvGrpSpPr>
        <p:grpSpPr>
          <a:xfrm>
            <a:off x="5334000" y="5867921"/>
            <a:ext cx="3705225" cy="990079"/>
            <a:chOff x="5334000" y="5867921"/>
            <a:chExt cx="3705225" cy="990079"/>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248400"/>
              <a:ext cx="2486025" cy="54170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grpSp>
      <p:sp>
        <p:nvSpPr>
          <p:cNvPr id="11" name="Rectangle 10" descr="&quot; &quot;"/>
          <p:cNvSpPr/>
          <p:nvPr userDrawn="1"/>
        </p:nvSpPr>
        <p:spPr>
          <a:xfrm>
            <a:off x="-457200" y="-304800"/>
            <a:ext cx="5029200" cy="1603169"/>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spTree>
    <p:extLst>
      <p:ext uri="{BB962C8B-B14F-4D97-AF65-F5344CB8AC3E}">
        <p14:creationId xmlns:p14="http://schemas.microsoft.com/office/powerpoint/2010/main" val="1758860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vl3pPr>
              <a:buClr>
                <a:srgbClr val="56A0D3"/>
              </a:buClr>
              <a:defRPr/>
            </a:lvl3pPr>
            <a:lvl4pPr>
              <a:buClr>
                <a:srgbClr val="56A0D3"/>
              </a:buClr>
              <a:defRPr/>
            </a:lvl4pPr>
            <a:lvl5pPr>
              <a:buClr>
                <a:srgbClr val="56A0D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8" name="Group 7" descr="&quot; &quot;"/>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5" name="Picture 4"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grpSp>
        <p:nvGrpSpPr>
          <p:cNvPr id="7" name="Group 6"/>
          <p:cNvGrpSpPr/>
          <p:nvPr userDrawn="1"/>
        </p:nvGrpSpPr>
        <p:grpSpPr>
          <a:xfrm>
            <a:off x="0" y="-1143000"/>
            <a:ext cx="9144000" cy="1371600"/>
            <a:chOff x="0" y="-1143000"/>
            <a:chExt cx="9144000" cy="1371600"/>
          </a:xfrm>
        </p:grpSpPr>
        <p:sp>
          <p:nvSpPr>
            <p:cNvPr id="10" name="Rectangle 9"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5" name="Group 4"/>
          <p:cNvGrpSpPr/>
          <p:nvPr userDrawn="1"/>
        </p:nvGrpSpPr>
        <p:grpSpPr>
          <a:xfrm>
            <a:off x="0" y="-1143000"/>
            <a:ext cx="9144000" cy="1371600"/>
            <a:chOff x="0" y="-1143000"/>
            <a:chExt cx="9144000" cy="1371600"/>
          </a:xfrm>
        </p:grpSpPr>
        <p:sp>
          <p:nvSpPr>
            <p:cNvPr id="6" name="Rectangle 5"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spTree>
    <p:extLst>
      <p:ext uri="{BB962C8B-B14F-4D97-AF65-F5344CB8AC3E}">
        <p14:creationId xmlns:p14="http://schemas.microsoft.com/office/powerpoint/2010/main" val="142969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7" name="Group 6"/>
          <p:cNvGrpSpPr/>
          <p:nvPr userDrawn="1"/>
        </p:nvGrpSpPr>
        <p:grpSpPr>
          <a:xfrm>
            <a:off x="0" y="-1143000"/>
            <a:ext cx="9144000" cy="1371600"/>
            <a:chOff x="0" y="-1143000"/>
            <a:chExt cx="9144000" cy="1371600"/>
          </a:xfrm>
        </p:grpSpPr>
        <p:sp>
          <p:nvSpPr>
            <p:cNvPr id="9" name="Rectangle 8"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grpSp>
        <p:nvGrpSpPr>
          <p:cNvPr id="11" name="Group 10"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descr="&quot; &quot;"/>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descr="&quot; &quot;"/>
          <p:cNvGrpSpPr/>
          <p:nvPr userDrawn="1"/>
        </p:nvGrpSpPr>
        <p:grpSpPr>
          <a:xfrm>
            <a:off x="0" y="6121400"/>
            <a:ext cx="9144000" cy="736600"/>
            <a:chOff x="0" y="6121400"/>
            <a:chExt cx="9144000" cy="736600"/>
          </a:xfrm>
        </p:grpSpPr>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6" name="Picture 15" descr="Logo for the Early Childhood Technical Assistance Center (ECTA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8" name="Group 7" descr="&quot; &quot;"/>
          <p:cNvGrpSpPr/>
          <p:nvPr userDrawn="1"/>
        </p:nvGrpSpPr>
        <p:grpSpPr>
          <a:xfrm>
            <a:off x="0" y="6121400"/>
            <a:ext cx="9144000" cy="736600"/>
            <a:chOff x="0" y="6121400"/>
            <a:chExt cx="9144000" cy="736600"/>
          </a:xfrm>
        </p:grpSpPr>
        <p:pic>
          <p:nvPicPr>
            <p:cNvPr id="10"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2" name="Picture 11"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eclkc.ohs.acf.hhs.gov/hslc/tta-system/family/rtp-series.htm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35PChuCW1X4" TargetMode="Externa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Z30Xk2xU8oM" TargetMode="Externa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ectacenter.org/~calls/2017/familyengagement.asp"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hyperlink" Target="http://ectacenter.org/webinars.asp"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ed.gov/early-learnin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hyperlink" Target="http://www2.ed.gov/about/inits/ed/earlylearning/families.html#family-engagement-policy-statemen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987552" y="5410200"/>
            <a:ext cx="4270248" cy="990600"/>
          </a:xfrm>
        </p:spPr>
        <p:txBody>
          <a:bodyPr/>
          <a:lstStyle/>
          <a:p>
            <a:pPr algn="l"/>
            <a:r>
              <a:rPr lang="en-US" dirty="0" smtClean="0"/>
              <a:t>March 29, 2017</a:t>
            </a:r>
            <a:endParaRPr lang="en-US" dirty="0"/>
          </a:p>
        </p:txBody>
      </p:sp>
      <p:sp>
        <p:nvSpPr>
          <p:cNvPr id="5" name="Title 4"/>
          <p:cNvSpPr>
            <a:spLocks noGrp="1"/>
          </p:cNvSpPr>
          <p:nvPr>
            <p:ph type="title"/>
          </p:nvPr>
        </p:nvSpPr>
        <p:spPr>
          <a:xfrm>
            <a:off x="838200" y="2514600"/>
            <a:ext cx="8077200" cy="2217003"/>
          </a:xfrm>
        </p:spPr>
        <p:txBody>
          <a:bodyPr>
            <a:normAutofit fontScale="90000"/>
          </a:bodyPr>
          <a:lstStyle/>
          <a:p>
            <a:r>
              <a:rPr lang="en-US" dirty="0" smtClean="0"/>
              <a:t>Getting to the Bottom Line of Family Engagement</a:t>
            </a:r>
            <a:endParaRPr lang="en-US" dirty="0"/>
          </a:p>
        </p:txBody>
      </p:sp>
      <p:sp>
        <p:nvSpPr>
          <p:cNvPr id="7" name="TextBox 6"/>
          <p:cNvSpPr txBox="1"/>
          <p:nvPr/>
        </p:nvSpPr>
        <p:spPr>
          <a:xfrm>
            <a:off x="838200" y="1524000"/>
            <a:ext cx="7696200" cy="954107"/>
          </a:xfrm>
          <a:prstGeom prst="rect">
            <a:avLst/>
          </a:prstGeom>
          <a:noFill/>
        </p:spPr>
        <p:txBody>
          <a:bodyPr wrap="square" rtlCol="0">
            <a:spAutoFit/>
          </a:bodyPr>
          <a:lstStyle/>
          <a:p>
            <a:r>
              <a:rPr lang="en-US" sz="2800" i="1" dirty="0" smtClean="0"/>
              <a:t>Engaging </a:t>
            </a:r>
            <a:r>
              <a:rPr lang="en-US" sz="2800" i="1" dirty="0"/>
              <a:t>Families and Creating Trusting Partnerships to Improve Child and Family Outcomes</a:t>
            </a:r>
            <a:endParaRPr lang="en-US" sz="2800" dirty="0"/>
          </a:p>
        </p:txBody>
      </p:sp>
    </p:spTree>
    <p:extLst>
      <p:ext uri="{BB962C8B-B14F-4D97-AF65-F5344CB8AC3E}">
        <p14:creationId xmlns:p14="http://schemas.microsoft.com/office/powerpoint/2010/main" val="3250860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886700" cy="994172"/>
          </a:xfrm>
        </p:spPr>
        <p:txBody>
          <a:bodyPr/>
          <a:lstStyle/>
          <a:p>
            <a:r>
              <a:rPr lang="en-US" dirty="0"/>
              <a:t>What </a:t>
            </a:r>
            <a:r>
              <a:rPr lang="en-US" dirty="0" smtClean="0"/>
              <a:t>is family engagement?</a:t>
            </a:r>
            <a:endParaRPr lang="en-US" dirty="0"/>
          </a:p>
        </p:txBody>
      </p:sp>
      <p:sp>
        <p:nvSpPr>
          <p:cNvPr id="3" name="Content Placeholder 2"/>
          <p:cNvSpPr>
            <a:spLocks noGrp="1"/>
          </p:cNvSpPr>
          <p:nvPr>
            <p:ph idx="1"/>
          </p:nvPr>
        </p:nvSpPr>
        <p:spPr>
          <a:xfrm>
            <a:off x="216490" y="1701423"/>
            <a:ext cx="8616306" cy="4299327"/>
          </a:xfrm>
        </p:spPr>
        <p:txBody>
          <a:bodyPr>
            <a:normAutofit fontScale="77500" lnSpcReduction="20000"/>
          </a:bodyPr>
          <a:lstStyle/>
          <a:p>
            <a:r>
              <a:rPr lang="en-US" dirty="0" smtClean="0"/>
              <a:t>An interactive process: EC </a:t>
            </a:r>
            <a:r>
              <a:rPr lang="en-US" dirty="0"/>
              <a:t>providers and other EC professionals, family members, and their children build positive and goal-oriented relationships. </a:t>
            </a:r>
          </a:p>
          <a:p>
            <a:r>
              <a:rPr lang="en-US" dirty="0"/>
              <a:t>A</a:t>
            </a:r>
            <a:r>
              <a:rPr lang="en-US" dirty="0" smtClean="0"/>
              <a:t> shared </a:t>
            </a:r>
            <a:r>
              <a:rPr lang="en-US" dirty="0"/>
              <a:t>responsibility of families and </a:t>
            </a:r>
            <a:r>
              <a:rPr lang="en-US" dirty="0" smtClean="0"/>
              <a:t>professionals: mutual </a:t>
            </a:r>
            <a:r>
              <a:rPr lang="en-US" dirty="0"/>
              <a:t>respect for the roles and strengths each has to </a:t>
            </a:r>
            <a:r>
              <a:rPr lang="en-US" dirty="0" smtClean="0"/>
              <a:t>offer</a:t>
            </a:r>
            <a:r>
              <a:rPr lang="en-US" dirty="0"/>
              <a:t>. </a:t>
            </a:r>
            <a:endParaRPr lang="en-US" dirty="0" smtClean="0"/>
          </a:p>
          <a:p>
            <a:r>
              <a:rPr lang="en-US" dirty="0" smtClean="0"/>
              <a:t>At </a:t>
            </a:r>
            <a:r>
              <a:rPr lang="en-US" dirty="0"/>
              <a:t>the program </a:t>
            </a:r>
            <a:r>
              <a:rPr lang="en-US" dirty="0" smtClean="0"/>
              <a:t>level: parents </a:t>
            </a:r>
            <a:r>
              <a:rPr lang="en-US" dirty="0"/>
              <a:t>and providers </a:t>
            </a:r>
            <a:r>
              <a:rPr lang="en-US" dirty="0" smtClean="0"/>
              <a:t>work </a:t>
            </a:r>
            <a:r>
              <a:rPr lang="en-US" dirty="0"/>
              <a:t>together toward the goals that families choose for themselves and</a:t>
            </a:r>
            <a:br>
              <a:rPr lang="en-US" dirty="0"/>
            </a:br>
            <a:r>
              <a:rPr lang="en-US" dirty="0"/>
              <a:t>their children. </a:t>
            </a:r>
            <a:endParaRPr lang="en-US" dirty="0" smtClean="0"/>
          </a:p>
          <a:p>
            <a:r>
              <a:rPr lang="en-US" dirty="0" smtClean="0"/>
              <a:t>At </a:t>
            </a:r>
            <a:r>
              <a:rPr lang="en-US" dirty="0"/>
              <a:t>state-systems </a:t>
            </a:r>
            <a:r>
              <a:rPr lang="en-US" dirty="0" smtClean="0"/>
              <a:t>levels: </a:t>
            </a:r>
            <a:r>
              <a:rPr lang="en-US" dirty="0"/>
              <a:t>EC leaders partner with parent leaders and </a:t>
            </a:r>
            <a:r>
              <a:rPr lang="en-US" dirty="0" smtClean="0"/>
              <a:t>programs to </a:t>
            </a:r>
            <a:r>
              <a:rPr lang="en-US" dirty="0"/>
              <a:t>promote family well-being, positive parent-child relationships, and ongoing learning and development for providers and families. </a:t>
            </a:r>
            <a:endParaRPr lang="en-US" dirty="0" smtClean="0"/>
          </a:p>
          <a:p>
            <a:r>
              <a:rPr lang="en-US" dirty="0" smtClean="0"/>
              <a:t>EC professionals, parents </a:t>
            </a:r>
            <a:r>
              <a:rPr lang="en-US" dirty="0"/>
              <a:t>and community partners </a:t>
            </a:r>
            <a:r>
              <a:rPr lang="en-US" dirty="0" smtClean="0"/>
              <a:t>work together to </a:t>
            </a:r>
            <a:r>
              <a:rPr lang="en-US" dirty="0"/>
              <a:t>ensure equity, inclusiveness, and cultural and linguistic responsiveness. </a:t>
            </a:r>
          </a:p>
          <a:p>
            <a:endParaRPr lang="en-US" dirty="0"/>
          </a:p>
          <a:p>
            <a:endParaRPr lang="en-US" dirty="0"/>
          </a:p>
        </p:txBody>
      </p:sp>
    </p:spTree>
    <p:extLst>
      <p:ext uri="{BB962C8B-B14F-4D97-AF65-F5344CB8AC3E}">
        <p14:creationId xmlns:p14="http://schemas.microsoft.com/office/powerpoint/2010/main" val="1423502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400" dirty="0" err="1" smtClean="0"/>
              <a:t>Family</a:t>
            </a:r>
            <a:r>
              <a:rPr lang="fr-FR" sz="3400" dirty="0" smtClean="0"/>
              <a:t> </a:t>
            </a:r>
            <a:r>
              <a:rPr lang="fr-FR" sz="3400" dirty="0" err="1" smtClean="0"/>
              <a:t>Outcomes</a:t>
            </a:r>
            <a:r>
              <a:rPr lang="fr-FR" sz="3400" dirty="0" smtClean="0"/>
              <a:t> in PFCE Framework</a:t>
            </a:r>
            <a:endParaRPr lang="fr-FR" sz="3400" dirty="0"/>
          </a:p>
        </p:txBody>
      </p:sp>
      <p:sp>
        <p:nvSpPr>
          <p:cNvPr id="3" name="Content Placeholder 2"/>
          <p:cNvSpPr>
            <a:spLocks noGrp="1"/>
          </p:cNvSpPr>
          <p:nvPr>
            <p:ph idx="1"/>
          </p:nvPr>
        </p:nvSpPr>
        <p:spPr>
          <a:xfrm>
            <a:off x="457200" y="1600200"/>
            <a:ext cx="8229600" cy="4495799"/>
          </a:xfrm>
        </p:spPr>
        <p:txBody>
          <a:bodyPr/>
          <a:lstStyle/>
          <a:p>
            <a:r>
              <a:rPr lang="fr-FR" dirty="0" err="1" smtClean="0"/>
              <a:t>Family</a:t>
            </a:r>
            <a:r>
              <a:rPr lang="fr-FR" dirty="0" smtClean="0"/>
              <a:t> </a:t>
            </a:r>
            <a:r>
              <a:rPr lang="fr-FR" dirty="0" err="1" smtClean="0"/>
              <a:t>Well</a:t>
            </a:r>
            <a:r>
              <a:rPr lang="fr-FR" dirty="0" err="1"/>
              <a:t>-</a:t>
            </a:r>
            <a:r>
              <a:rPr lang="fr-FR" dirty="0" err="1" smtClean="0"/>
              <a:t>being</a:t>
            </a:r>
            <a:endParaRPr lang="fr-FR" dirty="0" smtClean="0"/>
          </a:p>
          <a:p>
            <a:r>
              <a:rPr lang="fr-FR" dirty="0" smtClean="0"/>
              <a:t>Positive Parent-Child </a:t>
            </a:r>
            <a:r>
              <a:rPr lang="fr-FR" dirty="0" err="1" smtClean="0"/>
              <a:t>Relationships</a:t>
            </a:r>
            <a:endParaRPr lang="fr-FR" dirty="0" smtClean="0"/>
          </a:p>
          <a:p>
            <a:r>
              <a:rPr lang="fr-FR" dirty="0" err="1"/>
              <a:t>Families</a:t>
            </a:r>
            <a:r>
              <a:rPr lang="fr-FR" dirty="0"/>
              <a:t> as </a:t>
            </a:r>
            <a:r>
              <a:rPr lang="fr-FR" dirty="0" err="1" smtClean="0"/>
              <a:t>Lifelong</a:t>
            </a:r>
            <a:r>
              <a:rPr lang="fr-FR" dirty="0" smtClean="0"/>
              <a:t> </a:t>
            </a:r>
            <a:r>
              <a:rPr lang="fr-FR" dirty="0" err="1" smtClean="0"/>
              <a:t>Educators</a:t>
            </a:r>
            <a:endParaRPr lang="fr-FR" dirty="0"/>
          </a:p>
          <a:p>
            <a:r>
              <a:rPr lang="fr-FR" dirty="0" err="1" smtClean="0"/>
              <a:t>Families</a:t>
            </a:r>
            <a:r>
              <a:rPr lang="fr-FR" dirty="0" smtClean="0"/>
              <a:t> as </a:t>
            </a:r>
            <a:r>
              <a:rPr lang="fr-FR" dirty="0" err="1" smtClean="0"/>
              <a:t>Learners</a:t>
            </a:r>
            <a:endParaRPr lang="fr-FR" dirty="0" smtClean="0"/>
          </a:p>
          <a:p>
            <a:r>
              <a:rPr lang="fr-FR" dirty="0" err="1" smtClean="0"/>
              <a:t>Family</a:t>
            </a:r>
            <a:r>
              <a:rPr lang="fr-FR" dirty="0" smtClean="0"/>
              <a:t> Engagement in Transitions</a:t>
            </a:r>
          </a:p>
          <a:p>
            <a:r>
              <a:rPr lang="fr-FR" dirty="0" err="1" smtClean="0"/>
              <a:t>Family</a:t>
            </a:r>
            <a:r>
              <a:rPr lang="fr-FR" dirty="0" smtClean="0"/>
              <a:t> Connections to </a:t>
            </a:r>
            <a:r>
              <a:rPr lang="fr-FR" dirty="0" err="1" smtClean="0"/>
              <a:t>Peers</a:t>
            </a:r>
            <a:r>
              <a:rPr lang="fr-FR" dirty="0" smtClean="0"/>
              <a:t> and </a:t>
            </a:r>
            <a:r>
              <a:rPr lang="fr-FR" dirty="0" err="1" smtClean="0"/>
              <a:t>Community</a:t>
            </a:r>
            <a:endParaRPr lang="fr-FR" dirty="0" smtClean="0"/>
          </a:p>
          <a:p>
            <a:r>
              <a:rPr lang="fr-FR" dirty="0" err="1" smtClean="0"/>
              <a:t>Families</a:t>
            </a:r>
            <a:r>
              <a:rPr lang="fr-FR" dirty="0" smtClean="0"/>
              <a:t> as </a:t>
            </a:r>
            <a:r>
              <a:rPr lang="fr-FR" dirty="0" err="1" smtClean="0"/>
              <a:t>Advocates</a:t>
            </a:r>
            <a:r>
              <a:rPr lang="fr-FR" dirty="0" smtClean="0"/>
              <a:t> and Leaders </a:t>
            </a:r>
          </a:p>
          <a:p>
            <a:endParaRPr lang="fr-FR" sz="1200" dirty="0"/>
          </a:p>
          <a:p>
            <a:pPr marL="0" indent="0">
              <a:buNone/>
            </a:pPr>
            <a:r>
              <a:rPr lang="fr-FR" sz="2000" dirty="0" smtClean="0"/>
              <a:t>PFCE </a:t>
            </a:r>
            <a:r>
              <a:rPr lang="fr-FR" sz="2000" dirty="0" err="1" smtClean="0"/>
              <a:t>Family</a:t>
            </a:r>
            <a:r>
              <a:rPr lang="fr-FR" sz="2000" dirty="0" smtClean="0"/>
              <a:t> </a:t>
            </a:r>
            <a:r>
              <a:rPr lang="fr-FR" sz="2000" dirty="0" err="1" smtClean="0"/>
              <a:t>Outcomes</a:t>
            </a:r>
            <a:r>
              <a:rPr lang="fr-FR" sz="2000" dirty="0" smtClean="0"/>
              <a:t> </a:t>
            </a:r>
            <a:r>
              <a:rPr lang="fr-FR" sz="2000" dirty="0" err="1" smtClean="0"/>
              <a:t>Research</a:t>
            </a:r>
            <a:r>
              <a:rPr lang="fr-FR" sz="2000" dirty="0" smtClean="0"/>
              <a:t> to Practice </a:t>
            </a:r>
            <a:r>
              <a:rPr lang="fr-FR" sz="2000" dirty="0" err="1" smtClean="0"/>
              <a:t>Series</a:t>
            </a:r>
            <a:r>
              <a:rPr lang="fr-FR" sz="2000" dirty="0" smtClean="0"/>
              <a:t>:</a:t>
            </a:r>
          </a:p>
          <a:p>
            <a:pPr marL="0" indent="0">
              <a:buNone/>
            </a:pPr>
            <a:r>
              <a:rPr lang="fr-FR" sz="2000" dirty="0">
                <a:hlinkClick r:id="rId2"/>
              </a:rPr>
              <a:t>https://</a:t>
            </a:r>
            <a:r>
              <a:rPr lang="fr-FR" sz="2000" dirty="0" smtClean="0">
                <a:hlinkClick r:id="rId2"/>
              </a:rPr>
              <a:t>eclkc.ohs.acf.hhs.gov/hslc/tta-system/family/rtp-series.html</a:t>
            </a:r>
            <a:endParaRPr lang="fr-FR" sz="2000" dirty="0" smtClean="0"/>
          </a:p>
          <a:p>
            <a:pPr marL="0" indent="0">
              <a:buNone/>
            </a:pPr>
            <a:endParaRPr lang="fr-FR" dirty="0"/>
          </a:p>
        </p:txBody>
      </p:sp>
    </p:spTree>
    <p:extLst>
      <p:ext uri="{BB962C8B-B14F-4D97-AF65-F5344CB8AC3E}">
        <p14:creationId xmlns:p14="http://schemas.microsoft.com/office/powerpoint/2010/main" val="2070108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Family</a:t>
            </a:r>
            <a:r>
              <a:rPr lang="fr-FR" dirty="0" smtClean="0"/>
              <a:t> </a:t>
            </a:r>
            <a:r>
              <a:rPr lang="fr-FR" dirty="0" err="1" smtClean="0"/>
              <a:t>Well</a:t>
            </a:r>
            <a:r>
              <a:rPr lang="fr-FR" dirty="0" err="1"/>
              <a:t>-</a:t>
            </a:r>
            <a:r>
              <a:rPr lang="fr-FR" dirty="0" err="1" smtClean="0"/>
              <a:t>being</a:t>
            </a:r>
            <a:endParaRPr lang="fr-FR" dirty="0"/>
          </a:p>
        </p:txBody>
      </p:sp>
      <p:sp>
        <p:nvSpPr>
          <p:cNvPr id="3" name="Content Placeholder 2"/>
          <p:cNvSpPr>
            <a:spLocks noGrp="1"/>
          </p:cNvSpPr>
          <p:nvPr>
            <p:ph idx="1"/>
          </p:nvPr>
        </p:nvSpPr>
        <p:spPr/>
        <p:txBody>
          <a:bodyPr/>
          <a:lstStyle/>
          <a:p>
            <a:pPr marL="0" indent="0">
              <a:buNone/>
            </a:pPr>
            <a:r>
              <a:rPr lang="en-US" dirty="0"/>
              <a:t>Families are safe, healthy, have opportunities for educational advancement and economic mobility, and have access to physical and mental health services, housing and food assistance, and other family support services. </a:t>
            </a:r>
          </a:p>
          <a:p>
            <a:endParaRPr lang="fr-FR" dirty="0"/>
          </a:p>
        </p:txBody>
      </p:sp>
    </p:spTree>
    <p:extLst>
      <p:ext uri="{BB962C8B-B14F-4D97-AF65-F5344CB8AC3E}">
        <p14:creationId xmlns:p14="http://schemas.microsoft.com/office/powerpoint/2010/main" val="2029151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Positive </a:t>
            </a:r>
            <a:r>
              <a:rPr lang="en-US" dirty="0" smtClean="0"/>
              <a:t>Parent-Child Relationships</a:t>
            </a:r>
            <a:endParaRPr lang="en-US" dirty="0"/>
          </a:p>
        </p:txBody>
      </p:sp>
      <p:sp>
        <p:nvSpPr>
          <p:cNvPr id="3" name="Content Placeholder 2"/>
          <p:cNvSpPr>
            <a:spLocks noGrp="1"/>
          </p:cNvSpPr>
          <p:nvPr>
            <p:ph idx="1"/>
          </p:nvPr>
        </p:nvSpPr>
        <p:spPr>
          <a:xfrm>
            <a:off x="533400" y="1600200"/>
            <a:ext cx="7981950" cy="4202361"/>
          </a:xfrm>
        </p:spPr>
        <p:txBody>
          <a:bodyPr>
            <a:normAutofit/>
          </a:bodyPr>
          <a:lstStyle/>
          <a:p>
            <a:pPr marL="0" indent="0">
              <a:buNone/>
            </a:pPr>
            <a:r>
              <a:rPr lang="en-US" dirty="0"/>
              <a:t>Beginning with transitions to parenthood, parents and families develop warm relationships that nurture their child’s health, development, and learning. </a:t>
            </a:r>
          </a:p>
          <a:p>
            <a:pPr marL="0" indent="0">
              <a:buNone/>
            </a:pPr>
            <a:endParaRPr lang="en-US" dirty="0"/>
          </a:p>
        </p:txBody>
      </p:sp>
    </p:spTree>
    <p:extLst>
      <p:ext uri="{BB962C8B-B14F-4D97-AF65-F5344CB8AC3E}">
        <p14:creationId xmlns:p14="http://schemas.microsoft.com/office/powerpoint/2010/main" val="2040100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a:t>Families</a:t>
            </a:r>
            <a:r>
              <a:rPr lang="fr-FR" dirty="0"/>
              <a:t> as </a:t>
            </a:r>
            <a:r>
              <a:rPr lang="fr-FR" dirty="0" err="1"/>
              <a:t>Lifelong</a:t>
            </a:r>
            <a:r>
              <a:rPr lang="fr-FR" dirty="0"/>
              <a:t> </a:t>
            </a:r>
            <a:r>
              <a:rPr lang="fr-FR" dirty="0" err="1" smtClean="0"/>
              <a:t>Educators</a:t>
            </a:r>
            <a:endParaRPr lang="fr-FR" dirty="0"/>
          </a:p>
        </p:txBody>
      </p:sp>
      <p:sp>
        <p:nvSpPr>
          <p:cNvPr id="3" name="Content Placeholder 2"/>
          <p:cNvSpPr>
            <a:spLocks noGrp="1"/>
          </p:cNvSpPr>
          <p:nvPr>
            <p:ph idx="1"/>
          </p:nvPr>
        </p:nvSpPr>
        <p:spPr/>
        <p:txBody>
          <a:bodyPr/>
          <a:lstStyle/>
          <a:p>
            <a:pPr marL="0" indent="0">
              <a:buNone/>
            </a:pPr>
            <a:r>
              <a:rPr lang="en-US" dirty="0"/>
              <a:t>Parents and families observe, guide, promote, and participate in the everyday learning of their children at home, at school, and in their communities. </a:t>
            </a:r>
          </a:p>
          <a:p>
            <a:endParaRPr lang="fr-FR" dirty="0"/>
          </a:p>
        </p:txBody>
      </p:sp>
    </p:spTree>
    <p:extLst>
      <p:ext uri="{BB962C8B-B14F-4D97-AF65-F5344CB8AC3E}">
        <p14:creationId xmlns:p14="http://schemas.microsoft.com/office/powerpoint/2010/main" val="91519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smtClean="0"/>
              <a:t>Families</a:t>
            </a:r>
            <a:r>
              <a:rPr lang="fr-FR" dirty="0" smtClean="0"/>
              <a:t> </a:t>
            </a:r>
            <a:r>
              <a:rPr lang="fr-FR" dirty="0"/>
              <a:t>as </a:t>
            </a:r>
            <a:r>
              <a:rPr lang="fr-FR" dirty="0" err="1" smtClean="0"/>
              <a:t>Learners</a:t>
            </a:r>
            <a:endParaRPr lang="fr-FR" dirty="0"/>
          </a:p>
        </p:txBody>
      </p:sp>
      <p:sp>
        <p:nvSpPr>
          <p:cNvPr id="3" name="Content Placeholder 2"/>
          <p:cNvSpPr>
            <a:spLocks noGrp="1"/>
          </p:cNvSpPr>
          <p:nvPr>
            <p:ph idx="1"/>
          </p:nvPr>
        </p:nvSpPr>
        <p:spPr/>
        <p:txBody>
          <a:bodyPr/>
          <a:lstStyle/>
          <a:p>
            <a:pPr marL="0" indent="0">
              <a:buNone/>
            </a:pPr>
            <a:r>
              <a:rPr lang="en-US" dirty="0"/>
              <a:t>Parents and families learn about their child’s personality, development, and learning style. They also advance their own learning interests through education, training, and other experiences that support their parenting, careers, and life goals. </a:t>
            </a:r>
          </a:p>
          <a:p>
            <a:endParaRPr lang="fr-FR" dirty="0"/>
          </a:p>
        </p:txBody>
      </p:sp>
    </p:spTree>
    <p:extLst>
      <p:ext uri="{BB962C8B-B14F-4D97-AF65-F5344CB8AC3E}">
        <p14:creationId xmlns:p14="http://schemas.microsoft.com/office/powerpoint/2010/main" val="949901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dirty="0" err="1" smtClean="0"/>
              <a:t>Family</a:t>
            </a:r>
            <a:r>
              <a:rPr lang="fr-FR" dirty="0" smtClean="0"/>
              <a:t> </a:t>
            </a:r>
            <a:r>
              <a:rPr lang="fr-FR" dirty="0"/>
              <a:t>Engagement in Transitions</a:t>
            </a:r>
          </a:p>
        </p:txBody>
      </p:sp>
      <p:sp>
        <p:nvSpPr>
          <p:cNvPr id="3" name="Content Placeholder 2"/>
          <p:cNvSpPr>
            <a:spLocks noGrp="1"/>
          </p:cNvSpPr>
          <p:nvPr>
            <p:ph idx="1"/>
          </p:nvPr>
        </p:nvSpPr>
        <p:spPr/>
        <p:txBody>
          <a:bodyPr/>
          <a:lstStyle/>
          <a:p>
            <a:pPr marL="0" indent="0">
              <a:buNone/>
            </a:pPr>
            <a:r>
              <a:rPr lang="en-US" dirty="0"/>
              <a:t>Parents and families encourage and advocate for their child’s learning and development as they transition to new learning environments within and between EC services, early elementary grades, and beyond. </a:t>
            </a:r>
          </a:p>
          <a:p>
            <a:endParaRPr lang="fr-FR" dirty="0"/>
          </a:p>
        </p:txBody>
      </p:sp>
    </p:spTree>
    <p:extLst>
      <p:ext uri="{BB962C8B-B14F-4D97-AF65-F5344CB8AC3E}">
        <p14:creationId xmlns:p14="http://schemas.microsoft.com/office/powerpoint/2010/main" val="911775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Parent Connections to Peers and </a:t>
            </a:r>
            <a:r>
              <a:rPr lang="en-US" dirty="0" smtClean="0"/>
              <a:t>Community</a:t>
            </a:r>
            <a:endParaRPr lang="en-US" dirty="0"/>
          </a:p>
        </p:txBody>
      </p:sp>
      <p:sp>
        <p:nvSpPr>
          <p:cNvPr id="3" name="Content Placeholder 2"/>
          <p:cNvSpPr>
            <a:spLocks noGrp="1"/>
          </p:cNvSpPr>
          <p:nvPr>
            <p:ph idx="1"/>
          </p:nvPr>
        </p:nvSpPr>
        <p:spPr>
          <a:xfrm>
            <a:off x="481693" y="1752601"/>
            <a:ext cx="8033657" cy="3737372"/>
          </a:xfrm>
        </p:spPr>
        <p:txBody>
          <a:bodyPr>
            <a:normAutofit/>
          </a:bodyPr>
          <a:lstStyle/>
          <a:p>
            <a:pPr marL="0" indent="0">
              <a:buNone/>
            </a:pPr>
            <a:r>
              <a:rPr lang="en-US" dirty="0"/>
              <a:t>Parents and families form connections with peers, mentors, and other community members in formal or informal social networks. These social networks are supportive and educational, honor and are inclusive of families’ home language and culture, and enhance families’ social well- being and community life. </a:t>
            </a:r>
          </a:p>
          <a:p>
            <a:pPr marL="0" indent="0">
              <a:buNone/>
            </a:pPr>
            <a:endParaRPr lang="en-US" dirty="0"/>
          </a:p>
        </p:txBody>
      </p:sp>
    </p:spTree>
    <p:extLst>
      <p:ext uri="{BB962C8B-B14F-4D97-AF65-F5344CB8AC3E}">
        <p14:creationId xmlns:p14="http://schemas.microsoft.com/office/powerpoint/2010/main" val="112096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Families</a:t>
            </a:r>
            <a:r>
              <a:rPr lang="fr-FR" dirty="0" smtClean="0"/>
              <a:t> as </a:t>
            </a:r>
            <a:r>
              <a:rPr lang="fr-FR" dirty="0" err="1" smtClean="0"/>
              <a:t>Advocates</a:t>
            </a:r>
            <a:r>
              <a:rPr lang="fr-FR" dirty="0" smtClean="0"/>
              <a:t> and Leaders</a:t>
            </a:r>
            <a:endParaRPr lang="fr-FR" dirty="0"/>
          </a:p>
        </p:txBody>
      </p:sp>
      <p:sp>
        <p:nvSpPr>
          <p:cNvPr id="3" name="Content Placeholder 2"/>
          <p:cNvSpPr>
            <a:spLocks noGrp="1"/>
          </p:cNvSpPr>
          <p:nvPr>
            <p:ph idx="1"/>
          </p:nvPr>
        </p:nvSpPr>
        <p:spPr/>
        <p:txBody>
          <a:bodyPr/>
          <a:lstStyle/>
          <a:p>
            <a:pPr marL="0" indent="0">
              <a:buNone/>
            </a:pPr>
            <a:r>
              <a:rPr lang="en-US" dirty="0"/>
              <a:t>Parents and families advocate for their children and play leadership roles in EC programs and systems. They participate in decision-making, policy development, and community and state organizing activities to improve children’s health, development, and learning experiences. </a:t>
            </a:r>
          </a:p>
          <a:p>
            <a:endParaRPr lang="fr-FR" dirty="0"/>
          </a:p>
        </p:txBody>
      </p:sp>
    </p:spTree>
    <p:extLst>
      <p:ext uri="{BB962C8B-B14F-4D97-AF65-F5344CB8AC3E}">
        <p14:creationId xmlns:p14="http://schemas.microsoft.com/office/powerpoint/2010/main" val="2043526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648200"/>
          </a:xfrm>
        </p:spPr>
        <p:txBody>
          <a:bodyPr/>
          <a:lstStyle/>
          <a:p>
            <a:r>
              <a:rPr lang="en-US" dirty="0"/>
              <a:t>Family </a:t>
            </a:r>
            <a:r>
              <a:rPr lang="en-US" dirty="0" smtClean="0"/>
              <a:t>engagement promotes family </a:t>
            </a:r>
            <a:r>
              <a:rPr lang="en-US" dirty="0"/>
              <a:t>and </a:t>
            </a:r>
            <a:r>
              <a:rPr lang="en-US" dirty="0" smtClean="0"/>
              <a:t>child outcomes.</a:t>
            </a:r>
            <a:endParaRPr lang="en-US" dirty="0"/>
          </a:p>
          <a:p>
            <a:r>
              <a:rPr lang="en-US" dirty="0" smtClean="0"/>
              <a:t>PFCE family </a:t>
            </a:r>
            <a:r>
              <a:rPr lang="en-US" dirty="0"/>
              <a:t>o</a:t>
            </a:r>
            <a:r>
              <a:rPr lang="en-US" dirty="0" smtClean="0"/>
              <a:t>utcomes are for </a:t>
            </a:r>
            <a:r>
              <a:rPr lang="en-US" i="1" dirty="0" smtClean="0"/>
              <a:t>all</a:t>
            </a:r>
            <a:r>
              <a:rPr lang="en-US" dirty="0" smtClean="0"/>
              <a:t> families. </a:t>
            </a:r>
          </a:p>
          <a:p>
            <a:r>
              <a:rPr lang="en-US" dirty="0" smtClean="0"/>
              <a:t>The two key </a:t>
            </a:r>
            <a:r>
              <a:rPr lang="en-US" dirty="0"/>
              <a:t>ingredients of </a:t>
            </a:r>
            <a:r>
              <a:rPr lang="en-US" dirty="0" smtClean="0"/>
              <a:t>PFCE are:</a:t>
            </a:r>
          </a:p>
          <a:p>
            <a:pPr lvl="1"/>
            <a:r>
              <a:rPr lang="en-US" dirty="0" smtClean="0"/>
              <a:t>Positive</a:t>
            </a:r>
            <a:r>
              <a:rPr lang="en-US" dirty="0"/>
              <a:t>, </a:t>
            </a:r>
            <a:r>
              <a:rPr lang="en-US" dirty="0" smtClean="0"/>
              <a:t>goal-oriented relationships; and</a:t>
            </a:r>
          </a:p>
          <a:p>
            <a:pPr lvl="1"/>
            <a:r>
              <a:rPr lang="en-US" dirty="0" smtClean="0"/>
              <a:t>Equity</a:t>
            </a:r>
            <a:r>
              <a:rPr lang="en-US" dirty="0"/>
              <a:t>, </a:t>
            </a:r>
            <a:r>
              <a:rPr lang="en-US" dirty="0" smtClean="0"/>
              <a:t>diversity</a:t>
            </a:r>
            <a:r>
              <a:rPr lang="en-US" dirty="0"/>
              <a:t>, and c</a:t>
            </a:r>
            <a:r>
              <a:rPr lang="en-US" dirty="0" smtClean="0"/>
              <a:t>ultural </a:t>
            </a:r>
            <a:r>
              <a:rPr lang="en-US" dirty="0"/>
              <a:t>and </a:t>
            </a:r>
            <a:r>
              <a:rPr lang="en-US" dirty="0" smtClean="0"/>
              <a:t>linguistic responsiveness.</a:t>
            </a:r>
            <a:endParaRPr lang="en-US" dirty="0"/>
          </a:p>
          <a:p>
            <a:r>
              <a:rPr lang="en-US" dirty="0" smtClean="0"/>
              <a:t>The PFCE </a:t>
            </a:r>
            <a:r>
              <a:rPr lang="en-US" dirty="0"/>
              <a:t>Framework is an </a:t>
            </a:r>
            <a:r>
              <a:rPr lang="en-US" dirty="0" smtClean="0"/>
              <a:t>organizational roadmap </a:t>
            </a:r>
            <a:r>
              <a:rPr lang="en-US" dirty="0"/>
              <a:t>for </a:t>
            </a:r>
            <a:r>
              <a:rPr lang="en-US" dirty="0" smtClean="0"/>
              <a:t>implementing systemic, integrated </a:t>
            </a:r>
            <a:r>
              <a:rPr lang="en-US" dirty="0"/>
              <a:t>and </a:t>
            </a:r>
            <a:r>
              <a:rPr lang="en-US" dirty="0" smtClean="0"/>
              <a:t>comprehensive PFCE engagement throughout</a:t>
            </a:r>
            <a:r>
              <a:rPr lang="en-US" dirty="0"/>
              <a:t> </a:t>
            </a:r>
            <a:r>
              <a:rPr lang="en-US" dirty="0" smtClean="0"/>
              <a:t>programs.</a:t>
            </a:r>
            <a:endParaRPr lang="en-US" dirty="0"/>
          </a:p>
          <a:p>
            <a:endParaRPr lang="en-US" dirty="0"/>
          </a:p>
        </p:txBody>
      </p:sp>
      <p:sp>
        <p:nvSpPr>
          <p:cNvPr id="3" name="Title 2"/>
          <p:cNvSpPr>
            <a:spLocks noGrp="1"/>
          </p:cNvSpPr>
          <p:nvPr>
            <p:ph type="title"/>
          </p:nvPr>
        </p:nvSpPr>
        <p:spPr>
          <a:xfrm>
            <a:off x="457200" y="152400"/>
            <a:ext cx="8229600" cy="1143000"/>
          </a:xfrm>
        </p:spPr>
        <p:txBody>
          <a:bodyPr/>
          <a:lstStyle/>
          <a:p>
            <a:r>
              <a:rPr lang="en-US" dirty="0" smtClean="0"/>
              <a:t>Takeaways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spTree>
    <p:extLst>
      <p:ext uri="{BB962C8B-B14F-4D97-AF65-F5344CB8AC3E}">
        <p14:creationId xmlns:p14="http://schemas.microsoft.com/office/powerpoint/2010/main" val="2284864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3378"/>
            <a:ext cx="8229600" cy="578671"/>
          </a:xfrm>
        </p:spPr>
        <p:txBody>
          <a:bodyPr>
            <a:normAutofit fontScale="90000"/>
          </a:bodyPr>
          <a:lstStyle/>
          <a:p>
            <a:pPr algn="ctr"/>
            <a:r>
              <a:rPr lang="en-US" dirty="0" smtClean="0"/>
              <a:t>Today’s Presenters/Facilitators</a:t>
            </a:r>
            <a:endParaRPr lang="en-US" dirty="0"/>
          </a:p>
        </p:txBody>
      </p:sp>
      <p:pic>
        <p:nvPicPr>
          <p:cNvPr id="12" name="Picture 11"/>
          <p:cNvPicPr>
            <a:picLocks noChangeAspect="1"/>
          </p:cNvPicPr>
          <p:nvPr/>
        </p:nvPicPr>
        <p:blipFill>
          <a:blip r:embed="rId2"/>
          <a:stretch>
            <a:fillRect/>
          </a:stretch>
        </p:blipFill>
        <p:spPr>
          <a:xfrm>
            <a:off x="711606" y="813351"/>
            <a:ext cx="1984643" cy="2172842"/>
          </a:xfrm>
          <a:prstGeom prst="rect">
            <a:avLst/>
          </a:prstGeom>
        </p:spPr>
      </p:pic>
      <p:pic>
        <p:nvPicPr>
          <p:cNvPr id="13" name="Picture 12"/>
          <p:cNvPicPr>
            <a:picLocks noChangeAspect="1"/>
          </p:cNvPicPr>
          <p:nvPr/>
        </p:nvPicPr>
        <p:blipFill>
          <a:blip r:embed="rId3"/>
          <a:stretch>
            <a:fillRect/>
          </a:stretch>
        </p:blipFill>
        <p:spPr>
          <a:xfrm>
            <a:off x="2620930" y="3849650"/>
            <a:ext cx="1845991" cy="2238375"/>
          </a:xfrm>
          <a:prstGeom prst="rect">
            <a:avLst/>
          </a:prstGeom>
        </p:spPr>
      </p:pic>
      <p:pic>
        <p:nvPicPr>
          <p:cNvPr id="14" name="Picture 13"/>
          <p:cNvPicPr>
            <a:picLocks noChangeAspect="1"/>
          </p:cNvPicPr>
          <p:nvPr/>
        </p:nvPicPr>
        <p:blipFill>
          <a:blip r:embed="rId4"/>
          <a:stretch>
            <a:fillRect/>
          </a:stretch>
        </p:blipFill>
        <p:spPr>
          <a:xfrm>
            <a:off x="4694317" y="3900442"/>
            <a:ext cx="1828800" cy="2208696"/>
          </a:xfrm>
          <a:prstGeom prst="rect">
            <a:avLst/>
          </a:prstGeom>
        </p:spPr>
      </p:pic>
      <p:pic>
        <p:nvPicPr>
          <p:cNvPr id="15" name="Picture 14"/>
          <p:cNvPicPr>
            <a:picLocks noChangeAspect="1"/>
          </p:cNvPicPr>
          <p:nvPr/>
        </p:nvPicPr>
        <p:blipFill>
          <a:blip r:embed="rId5"/>
          <a:stretch>
            <a:fillRect/>
          </a:stretch>
        </p:blipFill>
        <p:spPr>
          <a:xfrm>
            <a:off x="6657095" y="782198"/>
            <a:ext cx="1697882" cy="2176772"/>
          </a:xfrm>
          <a:prstGeom prst="rect">
            <a:avLst/>
          </a:prstGeom>
        </p:spPr>
      </p:pic>
      <p:sp>
        <p:nvSpPr>
          <p:cNvPr id="16" name="TextBox 15"/>
          <p:cNvSpPr txBox="1"/>
          <p:nvPr/>
        </p:nvSpPr>
        <p:spPr>
          <a:xfrm>
            <a:off x="136388" y="2832427"/>
            <a:ext cx="3026856" cy="1138773"/>
          </a:xfrm>
          <a:prstGeom prst="rect">
            <a:avLst/>
          </a:prstGeom>
          <a:noFill/>
        </p:spPr>
        <p:txBody>
          <a:bodyPr wrap="square" rtlCol="0">
            <a:spAutoFit/>
          </a:bodyPr>
          <a:lstStyle/>
          <a:p>
            <a:pPr algn="ctr"/>
            <a:r>
              <a:rPr lang="en-US" sz="2000" b="1" dirty="0"/>
              <a:t>Christina Kasprzak </a:t>
            </a:r>
            <a:r>
              <a:rPr lang="en-US" sz="2000" b="1" dirty="0" smtClean="0"/>
              <a:t>                 </a:t>
            </a:r>
            <a:r>
              <a:rPr lang="en-US" sz="1600" dirty="0" smtClean="0"/>
              <a:t>Early Childhood Technical Assistance Center/Center for IDEA Early Childhood Data Systems </a:t>
            </a:r>
            <a:endParaRPr lang="en-US" sz="2000" dirty="0"/>
          </a:p>
        </p:txBody>
      </p:sp>
      <p:sp>
        <p:nvSpPr>
          <p:cNvPr id="17" name="TextBox 16"/>
          <p:cNvSpPr txBox="1"/>
          <p:nvPr/>
        </p:nvSpPr>
        <p:spPr>
          <a:xfrm>
            <a:off x="3300256" y="2873072"/>
            <a:ext cx="2645857" cy="892552"/>
          </a:xfrm>
          <a:prstGeom prst="rect">
            <a:avLst/>
          </a:prstGeom>
          <a:noFill/>
        </p:spPr>
        <p:txBody>
          <a:bodyPr wrap="square" rtlCol="0">
            <a:spAutoFit/>
          </a:bodyPr>
          <a:lstStyle/>
          <a:p>
            <a:pPr algn="ctr"/>
            <a:r>
              <a:rPr lang="en-US" sz="2000" b="1" dirty="0" smtClean="0"/>
              <a:t>Carmen Sanchez </a:t>
            </a:r>
            <a:endParaRPr lang="en-US" dirty="0" smtClean="0"/>
          </a:p>
          <a:p>
            <a:pPr algn="ctr"/>
            <a:r>
              <a:rPr lang="en-US" sz="1600" dirty="0" smtClean="0"/>
              <a:t>U.S. Office of Special Education Programs</a:t>
            </a:r>
            <a:endParaRPr lang="en-US" sz="1600" dirty="0"/>
          </a:p>
        </p:txBody>
      </p:sp>
      <p:sp>
        <p:nvSpPr>
          <p:cNvPr id="18" name="TextBox 17"/>
          <p:cNvSpPr txBox="1"/>
          <p:nvPr/>
        </p:nvSpPr>
        <p:spPr>
          <a:xfrm>
            <a:off x="6183107" y="2821293"/>
            <a:ext cx="2645857" cy="1138773"/>
          </a:xfrm>
          <a:prstGeom prst="rect">
            <a:avLst/>
          </a:prstGeom>
          <a:noFill/>
        </p:spPr>
        <p:txBody>
          <a:bodyPr wrap="square" rtlCol="0">
            <a:spAutoFit/>
          </a:bodyPr>
          <a:lstStyle/>
          <a:p>
            <a:pPr algn="ctr"/>
            <a:r>
              <a:rPr lang="en-US" sz="2000" b="1" dirty="0" smtClean="0"/>
              <a:t>Josh Sparrow </a:t>
            </a:r>
          </a:p>
          <a:p>
            <a:pPr algn="ctr"/>
            <a:r>
              <a:rPr lang="en-US" sz="1600" dirty="0" smtClean="0"/>
              <a:t>National Center on Parent, Family, and Community Engagement</a:t>
            </a:r>
            <a:endParaRPr lang="en-US" sz="1600" dirty="0"/>
          </a:p>
        </p:txBody>
      </p:sp>
      <p:sp>
        <p:nvSpPr>
          <p:cNvPr id="19" name="TextBox 18"/>
          <p:cNvSpPr txBox="1"/>
          <p:nvPr/>
        </p:nvSpPr>
        <p:spPr>
          <a:xfrm>
            <a:off x="136388" y="4519035"/>
            <a:ext cx="2645857" cy="892552"/>
          </a:xfrm>
          <a:prstGeom prst="rect">
            <a:avLst/>
          </a:prstGeom>
          <a:noFill/>
        </p:spPr>
        <p:txBody>
          <a:bodyPr wrap="square" rtlCol="0">
            <a:spAutoFit/>
          </a:bodyPr>
          <a:lstStyle/>
          <a:p>
            <a:pPr algn="ctr"/>
            <a:r>
              <a:rPr lang="en-US" sz="2000" b="1" dirty="0" smtClean="0"/>
              <a:t>Ann Turnbull                     </a:t>
            </a:r>
            <a:r>
              <a:rPr lang="en-US" sz="1600" dirty="0" smtClean="0"/>
              <a:t>University of Kansas/ University of North Carolina</a:t>
            </a:r>
            <a:endParaRPr lang="en-US" dirty="0"/>
          </a:p>
        </p:txBody>
      </p:sp>
      <p:sp>
        <p:nvSpPr>
          <p:cNvPr id="21" name="TextBox 20"/>
          <p:cNvSpPr txBox="1"/>
          <p:nvPr/>
        </p:nvSpPr>
        <p:spPr>
          <a:xfrm>
            <a:off x="6353112" y="4519035"/>
            <a:ext cx="2645857" cy="892552"/>
          </a:xfrm>
          <a:prstGeom prst="rect">
            <a:avLst/>
          </a:prstGeom>
          <a:noFill/>
        </p:spPr>
        <p:txBody>
          <a:bodyPr wrap="square" rtlCol="0">
            <a:spAutoFit/>
          </a:bodyPr>
          <a:lstStyle/>
          <a:p>
            <a:pPr algn="ctr"/>
            <a:r>
              <a:rPr lang="en-US" sz="2000" b="1" dirty="0" smtClean="0"/>
              <a:t>Rud Turnbull                     </a:t>
            </a:r>
            <a:r>
              <a:rPr lang="en-US" sz="1600" dirty="0" smtClean="0"/>
              <a:t>University of Kansas/ University of North Carolina</a:t>
            </a:r>
            <a:endParaRPr lang="en-US" sz="1600" dirty="0"/>
          </a:p>
        </p:txBody>
      </p:sp>
      <p:sp>
        <p:nvSpPr>
          <p:cNvPr id="22" name="Slide Number Placeholder 3"/>
          <p:cNvSpPr>
            <a:spLocks noGrp="1"/>
          </p:cNvSpPr>
          <p:nvPr>
            <p:ph type="sldNum" sz="quarter" idx="4294967295"/>
          </p:nvPr>
        </p:nvSpPr>
        <p:spPr>
          <a:xfrm>
            <a:off x="457200" y="6327648"/>
            <a:ext cx="2133600" cy="365125"/>
          </a:xfrm>
          <a:prstGeom prst="rect">
            <a:avLst/>
          </a:prstGeom>
        </p:spPr>
        <p:txBody>
          <a:bodyPr/>
          <a:lstStyle/>
          <a:p>
            <a:r>
              <a:rPr lang="en-US" dirty="0">
                <a:latin typeface="Century Gothic" panose="020B0502020202020204" pitchFamily="34" charset="0"/>
              </a:rPr>
              <a:t>2</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6200" y="1143000"/>
            <a:ext cx="1624964" cy="1671172"/>
          </a:xfrm>
          <a:prstGeom prst="rect">
            <a:avLst/>
          </a:prstGeom>
          <a:ln w="57150">
            <a:solidFill>
              <a:schemeClr val="accent6">
                <a:lumMod val="75000"/>
              </a:schemeClr>
            </a:solidFill>
          </a:ln>
          <a:effectLst>
            <a:glow rad="63500">
              <a:schemeClr val="accent1">
                <a:satMod val="175000"/>
                <a:alpha val="40000"/>
              </a:schemeClr>
            </a:glow>
          </a:effectLst>
        </p:spPr>
      </p:pic>
    </p:spTree>
    <p:extLst>
      <p:ext uri="{BB962C8B-B14F-4D97-AF65-F5344CB8AC3E}">
        <p14:creationId xmlns:p14="http://schemas.microsoft.com/office/powerpoint/2010/main" val="497660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Synthesis of Policies, Frameworks, and the DEC Recommended Practices</a:t>
            </a:r>
            <a:br>
              <a:rPr lang="en-US" dirty="0" smtClean="0"/>
            </a:br>
            <a:r>
              <a:rPr lang="en-US" dirty="0"/>
              <a:t/>
            </a:r>
            <a:br>
              <a:rPr lang="en-US" dirty="0"/>
            </a:br>
            <a:r>
              <a:rPr lang="en-US" sz="3600" i="1" dirty="0" smtClean="0">
                <a:solidFill>
                  <a:srgbClr val="0070C0"/>
                </a:solidFill>
              </a:rPr>
              <a:t>Ann &amp; Rud Turnbull</a:t>
            </a:r>
            <a:endParaRPr lang="en-US" sz="3600" i="1" dirty="0">
              <a:solidFill>
                <a:srgbClr val="0070C0"/>
              </a:solidFill>
            </a:endParaRPr>
          </a:p>
        </p:txBody>
      </p:sp>
      <p:sp>
        <p:nvSpPr>
          <p:cNvPr id="4" name="Slide Number Placeholder 3"/>
          <p:cNvSpPr>
            <a:spLocks noGrp="1"/>
          </p:cNvSpPr>
          <p:nvPr>
            <p:ph type="sldNum" sz="quarter" idx="11"/>
          </p:nvPr>
        </p:nvSpPr>
        <p:spPr/>
        <p:txBody>
          <a:bodyPr/>
          <a:lstStyle/>
          <a:p>
            <a:fld id="{B2897048-00E0-47FB-B07B-F36BBE8AF579}" type="slidenum">
              <a:rPr lang="en-US" smtClean="0"/>
              <a:pPr/>
              <a:t>20</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362200"/>
            <a:ext cx="2339556" cy="350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7534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a:xfrm>
            <a:off x="722312" y="550926"/>
            <a:ext cx="7964487" cy="1362075"/>
          </a:xfrm>
        </p:spPr>
        <p:txBody>
          <a:bodyPr>
            <a:noAutofit/>
          </a:bodyPr>
          <a:lstStyle/>
          <a:p>
            <a:r>
              <a:rPr lang="en-US" dirty="0" smtClean="0"/>
              <a:t/>
            </a:r>
            <a:br>
              <a:rPr lang="en-US" dirty="0" smtClean="0"/>
            </a:br>
            <a:endParaRPr lang="en-US" dirty="0"/>
          </a:p>
        </p:txBody>
      </p:sp>
      <p:sp>
        <p:nvSpPr>
          <p:cNvPr id="5" name="Slide Number Placeholder 4"/>
          <p:cNvSpPr>
            <a:spLocks noGrp="1"/>
          </p:cNvSpPr>
          <p:nvPr>
            <p:ph type="sldNum" sz="quarter" idx="11"/>
          </p:nvPr>
        </p:nvSpPr>
        <p:spPr/>
        <p:txBody>
          <a:bodyPr/>
          <a:lstStyle/>
          <a:p>
            <a:fld id="{B2897048-00E0-47FB-B07B-F36BBE8AF579}" type="slidenum">
              <a:rPr lang="en-US" smtClean="0"/>
              <a:pPr/>
              <a:t>21</a:t>
            </a:fld>
            <a:endParaRPr lang="en-US" dirty="0"/>
          </a:p>
        </p:txBody>
      </p:sp>
      <p:sp>
        <p:nvSpPr>
          <p:cNvPr id="2" name="Content Placeholder 1"/>
          <p:cNvSpPr>
            <a:spLocks noGrp="1"/>
          </p:cNvSpPr>
          <p:nvPr>
            <p:ph idx="4294967295"/>
          </p:nvPr>
        </p:nvSpPr>
        <p:spPr>
          <a:xfrm>
            <a:off x="722312" y="2133600"/>
            <a:ext cx="7783882" cy="2752725"/>
          </a:xfrm>
          <a:prstGeom prst="rect">
            <a:avLst/>
          </a:prstGeom>
        </p:spPr>
        <p:txBody>
          <a:bodyPr/>
          <a:lstStyle/>
          <a:p>
            <a:pPr marL="0" indent="0">
              <a:buClr>
                <a:srgbClr val="0070C0"/>
              </a:buClr>
              <a:buNone/>
            </a:pPr>
            <a:r>
              <a:rPr lang="en-US" b="1" i="1" dirty="0" smtClean="0">
                <a:solidFill>
                  <a:srgbClr val="0070C0"/>
                </a:solidFill>
              </a:rPr>
              <a:t>Facilitator prompt: </a:t>
            </a:r>
          </a:p>
          <a:p>
            <a:pPr marL="0" indent="0">
              <a:buClr>
                <a:srgbClr val="0070C0"/>
              </a:buClr>
              <a:buNone/>
            </a:pPr>
            <a:endParaRPr lang="en-US" b="1" i="1" dirty="0" smtClean="0">
              <a:solidFill>
                <a:srgbClr val="0070C0"/>
              </a:solidFill>
            </a:endParaRPr>
          </a:p>
          <a:p>
            <a:pPr marL="0" indent="0">
              <a:buClr>
                <a:srgbClr val="0070C0"/>
              </a:buClr>
              <a:buNone/>
            </a:pPr>
            <a:r>
              <a:rPr lang="en-US" b="1" i="1" dirty="0" smtClean="0">
                <a:solidFill>
                  <a:srgbClr val="0070C0"/>
                </a:solidFill>
              </a:rPr>
              <a:t>Increasing priority is being placed on family engagement within the early childhood field.   As a disability policy leader, Rud,  what is the ethical foundation of this policy initiative?</a:t>
            </a:r>
            <a:endParaRPr lang="en-US" b="1" i="1" dirty="0">
              <a:solidFill>
                <a:srgbClr val="0070C0"/>
              </a:solidFill>
            </a:endParaRPr>
          </a:p>
        </p:txBody>
      </p:sp>
    </p:spTree>
    <p:extLst>
      <p:ext uri="{BB962C8B-B14F-4D97-AF65-F5344CB8AC3E}">
        <p14:creationId xmlns:p14="http://schemas.microsoft.com/office/powerpoint/2010/main" val="482935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a:xfrm>
            <a:off x="757872" y="812863"/>
            <a:ext cx="7964487" cy="1362075"/>
          </a:xfrm>
        </p:spPr>
        <p:txBody>
          <a:bodyPr>
            <a:noAutofit/>
          </a:bodyPr>
          <a:lstStyle/>
          <a:p>
            <a:r>
              <a:rPr lang="en-US" dirty="0" smtClean="0"/>
              <a:t>Ethical Principles</a:t>
            </a:r>
            <a:endParaRPr lang="en-US" dirty="0"/>
          </a:p>
        </p:txBody>
      </p:sp>
      <p:sp>
        <p:nvSpPr>
          <p:cNvPr id="5" name="Slide Number Placeholder 4"/>
          <p:cNvSpPr>
            <a:spLocks noGrp="1"/>
          </p:cNvSpPr>
          <p:nvPr>
            <p:ph type="sldNum" sz="quarter" idx="11"/>
          </p:nvPr>
        </p:nvSpPr>
        <p:spPr/>
        <p:txBody>
          <a:bodyPr/>
          <a:lstStyle/>
          <a:p>
            <a:fld id="{B2897048-00E0-47FB-B07B-F36BBE8AF579}" type="slidenum">
              <a:rPr lang="en-US" smtClean="0"/>
              <a:pPr/>
              <a:t>22</a:t>
            </a:fld>
            <a:endParaRPr lang="en-US" dirty="0"/>
          </a:p>
        </p:txBody>
      </p:sp>
      <p:sp>
        <p:nvSpPr>
          <p:cNvPr id="2" name="Content Placeholder 1"/>
          <p:cNvSpPr>
            <a:spLocks noGrp="1"/>
          </p:cNvSpPr>
          <p:nvPr>
            <p:ph idx="4294967295"/>
          </p:nvPr>
        </p:nvSpPr>
        <p:spPr>
          <a:xfrm>
            <a:off x="838200" y="2174938"/>
            <a:ext cx="7667994" cy="3320987"/>
          </a:xfrm>
          <a:prstGeom prst="rect">
            <a:avLst/>
          </a:prstGeom>
        </p:spPr>
        <p:txBody>
          <a:bodyPr/>
          <a:lstStyle/>
          <a:p>
            <a:pPr>
              <a:buClr>
                <a:srgbClr val="0070C0"/>
              </a:buClr>
            </a:pPr>
            <a:r>
              <a:rPr lang="en-US" b="1" i="1" dirty="0" smtClean="0">
                <a:solidFill>
                  <a:srgbClr val="0070C0"/>
                </a:solidFill>
              </a:rPr>
              <a:t>U.S. Constitution</a:t>
            </a:r>
            <a:endParaRPr lang="en-US" b="1" i="1" dirty="0" smtClean="0">
              <a:solidFill>
                <a:srgbClr val="FF0000"/>
              </a:solidFill>
            </a:endParaRPr>
          </a:p>
          <a:p>
            <a:pPr>
              <a:buClr>
                <a:srgbClr val="0070C0"/>
              </a:buClr>
            </a:pPr>
            <a:r>
              <a:rPr lang="en-US" b="1" i="1" dirty="0" smtClean="0">
                <a:solidFill>
                  <a:srgbClr val="0070C0"/>
                </a:solidFill>
              </a:rPr>
              <a:t>Core Concepts of Disability </a:t>
            </a:r>
            <a:r>
              <a:rPr lang="en-US" b="1" i="1" dirty="0">
                <a:solidFill>
                  <a:srgbClr val="0070C0"/>
                </a:solidFill>
              </a:rPr>
              <a:t>P</a:t>
            </a:r>
            <a:r>
              <a:rPr lang="en-US" b="1" i="1" dirty="0" smtClean="0">
                <a:solidFill>
                  <a:srgbClr val="0070C0"/>
                </a:solidFill>
              </a:rPr>
              <a:t>olicy</a:t>
            </a:r>
          </a:p>
          <a:p>
            <a:pPr>
              <a:buClr>
                <a:srgbClr val="0070C0"/>
              </a:buClr>
            </a:pPr>
            <a:r>
              <a:rPr lang="en-US" b="1" i="1" dirty="0" smtClean="0">
                <a:solidFill>
                  <a:srgbClr val="0070C0"/>
                </a:solidFill>
              </a:rPr>
              <a:t>Core Concepts of Disability-Related Supreme Court Decisions</a:t>
            </a:r>
            <a:endParaRPr lang="en-US" b="1" i="1" dirty="0">
              <a:solidFill>
                <a:srgbClr val="0070C0"/>
              </a:solidFill>
            </a:endParaRPr>
          </a:p>
        </p:txBody>
      </p:sp>
    </p:spTree>
    <p:extLst>
      <p:ext uri="{BB962C8B-B14F-4D97-AF65-F5344CB8AC3E}">
        <p14:creationId xmlns:p14="http://schemas.microsoft.com/office/powerpoint/2010/main" val="1523936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23</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01613500"/>
              </p:ext>
            </p:extLst>
          </p:nvPr>
        </p:nvGraphicFramePr>
        <p:xfrm>
          <a:off x="152400" y="692150"/>
          <a:ext cx="8839200" cy="5527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371600" y="-64928"/>
            <a:ext cx="6400800" cy="715089"/>
          </a:xfrm>
          <a:prstGeom prst="roundRect">
            <a:avLst/>
          </a:prstGeom>
          <a:solidFill>
            <a:schemeClr val="bg1"/>
          </a:solidFill>
          <a:ln>
            <a:solidFill>
              <a:srgbClr val="154578"/>
            </a:solidFill>
          </a:ln>
        </p:spPr>
        <p:txBody>
          <a:bodyPr wrap="square" rtlCol="0">
            <a:spAutoFit/>
          </a:bodyPr>
          <a:lstStyle/>
          <a:p>
            <a:pPr algn="ctr"/>
            <a:r>
              <a:rPr lang="en-US" sz="3600" b="1" dirty="0" smtClean="0">
                <a:solidFill>
                  <a:srgbClr val="154578"/>
                </a:solidFill>
              </a:rPr>
              <a:t>Key Ethical Principles</a:t>
            </a:r>
            <a:endParaRPr lang="en-US" sz="3600" b="1" dirty="0">
              <a:solidFill>
                <a:srgbClr val="154578"/>
              </a:solidFill>
            </a:endParaRPr>
          </a:p>
        </p:txBody>
      </p:sp>
    </p:spTree>
    <p:extLst>
      <p:ext uri="{BB962C8B-B14F-4D97-AF65-F5344CB8AC3E}">
        <p14:creationId xmlns:p14="http://schemas.microsoft.com/office/powerpoint/2010/main" val="19686652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2897048-00E0-47FB-B07B-F36BBE8AF579}" type="slidenum">
              <a:rPr lang="en-US" smtClean="0"/>
              <a:pPr/>
              <a:t>24</a:t>
            </a:fld>
            <a:endParaRPr lang="en-US" dirty="0"/>
          </a:p>
        </p:txBody>
      </p:sp>
      <p:sp>
        <p:nvSpPr>
          <p:cNvPr id="2" name="Content Placeholder 1"/>
          <p:cNvSpPr>
            <a:spLocks noGrp="1"/>
          </p:cNvSpPr>
          <p:nvPr>
            <p:ph idx="4294967295"/>
          </p:nvPr>
        </p:nvSpPr>
        <p:spPr>
          <a:xfrm>
            <a:off x="685800" y="2286000"/>
            <a:ext cx="7783882" cy="2752725"/>
          </a:xfrm>
          <a:prstGeom prst="rect">
            <a:avLst/>
          </a:prstGeom>
        </p:spPr>
        <p:txBody>
          <a:bodyPr/>
          <a:lstStyle/>
          <a:p>
            <a:pPr marL="0" indent="0">
              <a:buClr>
                <a:srgbClr val="0070C0"/>
              </a:buClr>
              <a:buNone/>
            </a:pPr>
            <a:r>
              <a:rPr lang="en-US" b="1" i="1" dirty="0" smtClean="0">
                <a:solidFill>
                  <a:srgbClr val="0070C0"/>
                </a:solidFill>
              </a:rPr>
              <a:t>Facilitator </a:t>
            </a:r>
            <a:r>
              <a:rPr lang="en-US" b="1" i="1" dirty="0">
                <a:solidFill>
                  <a:srgbClr val="0070C0"/>
                </a:solidFill>
              </a:rPr>
              <a:t>prompt: </a:t>
            </a:r>
            <a:endParaRPr lang="en-US" b="1" i="1" dirty="0" smtClean="0">
              <a:solidFill>
                <a:srgbClr val="0070C0"/>
              </a:solidFill>
            </a:endParaRPr>
          </a:p>
          <a:p>
            <a:pPr marL="0" indent="0">
              <a:buClr>
                <a:srgbClr val="0070C0"/>
              </a:buClr>
              <a:buNone/>
            </a:pPr>
            <a:endParaRPr lang="en-US" b="1" i="1" dirty="0" smtClean="0">
              <a:solidFill>
                <a:srgbClr val="0070C0"/>
              </a:solidFill>
            </a:endParaRPr>
          </a:p>
          <a:p>
            <a:pPr marL="0" indent="0">
              <a:buClr>
                <a:srgbClr val="0070C0"/>
              </a:buClr>
              <a:buNone/>
            </a:pPr>
            <a:r>
              <a:rPr lang="en-US" b="1" i="1" dirty="0" smtClean="0">
                <a:solidFill>
                  <a:srgbClr val="0070C0"/>
                </a:solidFill>
              </a:rPr>
              <a:t>Are these ethical principles reflected in the Code of Ethics of key professional organizations in the fields of early intervention and early childhood special education?</a:t>
            </a:r>
          </a:p>
        </p:txBody>
      </p:sp>
    </p:spTree>
    <p:extLst>
      <p:ext uri="{BB962C8B-B14F-4D97-AF65-F5344CB8AC3E}">
        <p14:creationId xmlns:p14="http://schemas.microsoft.com/office/powerpoint/2010/main" val="2075735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noAutofit/>
          </a:bodyPr>
          <a:lstStyle/>
          <a:p>
            <a:pPr>
              <a:buClr>
                <a:srgbClr val="0070C0"/>
              </a:buClr>
            </a:pPr>
            <a:r>
              <a:rPr lang="en-US" dirty="0" smtClean="0"/>
              <a:t>Handout—Ethical Principles:                    Matrix of Professional Organizations</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25</a:t>
            </a:fld>
            <a:endParaRPr lang="en-US" dirty="0"/>
          </a:p>
        </p:txBody>
      </p:sp>
      <p:pic>
        <p:nvPicPr>
          <p:cNvPr id="2" name="Picture 1"/>
          <p:cNvPicPr>
            <a:picLocks noChangeAspect="1"/>
          </p:cNvPicPr>
          <p:nvPr/>
        </p:nvPicPr>
        <p:blipFill>
          <a:blip r:embed="rId3"/>
          <a:stretch>
            <a:fillRect/>
          </a:stretch>
        </p:blipFill>
        <p:spPr>
          <a:xfrm>
            <a:off x="1447800" y="1402398"/>
            <a:ext cx="6288817" cy="46607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1423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2897048-00E0-47FB-B07B-F36BBE8AF579}" type="slidenum">
              <a:rPr lang="en-US" smtClean="0"/>
              <a:pPr/>
              <a:t>26</a:t>
            </a:fld>
            <a:endParaRPr lang="en-US" dirty="0"/>
          </a:p>
        </p:txBody>
      </p:sp>
      <p:sp>
        <p:nvSpPr>
          <p:cNvPr id="2" name="Content Placeholder 1"/>
          <p:cNvSpPr>
            <a:spLocks noGrp="1"/>
          </p:cNvSpPr>
          <p:nvPr>
            <p:ph idx="4294967295"/>
          </p:nvPr>
        </p:nvSpPr>
        <p:spPr>
          <a:xfrm>
            <a:off x="685800" y="2057400"/>
            <a:ext cx="7783882" cy="3200400"/>
          </a:xfrm>
          <a:prstGeom prst="rect">
            <a:avLst/>
          </a:prstGeom>
        </p:spPr>
        <p:txBody>
          <a:bodyPr/>
          <a:lstStyle/>
          <a:p>
            <a:pPr marL="0" indent="0">
              <a:buClr>
                <a:srgbClr val="0070C0"/>
              </a:buClr>
              <a:buNone/>
            </a:pPr>
            <a:r>
              <a:rPr lang="en-US" b="1" i="1" dirty="0" smtClean="0">
                <a:solidFill>
                  <a:srgbClr val="0070C0"/>
                </a:solidFill>
              </a:rPr>
              <a:t>Facilitator prompt: </a:t>
            </a:r>
          </a:p>
          <a:p>
            <a:pPr marL="0" indent="0">
              <a:buClr>
                <a:srgbClr val="0070C0"/>
              </a:buClr>
              <a:buNone/>
            </a:pPr>
            <a:endParaRPr lang="en-US" b="1" i="1" dirty="0" smtClean="0">
              <a:solidFill>
                <a:srgbClr val="0070C0"/>
              </a:solidFill>
            </a:endParaRPr>
          </a:p>
          <a:p>
            <a:pPr marL="0" indent="0">
              <a:buClr>
                <a:srgbClr val="0070C0"/>
              </a:buClr>
              <a:buNone/>
            </a:pPr>
            <a:r>
              <a:rPr lang="en-US" b="1" i="1" dirty="0" smtClean="0">
                <a:solidFill>
                  <a:srgbClr val="0070C0"/>
                </a:solidFill>
              </a:rPr>
              <a:t>In addition to an ethical foundation, the Individuals with Disabilities Education Act (IDEA) provides a policy foundation for family engagement.  What are the relevant provisions of IDEA to which we must be attuned? </a:t>
            </a:r>
            <a:endParaRPr lang="en-US" b="1" i="1" dirty="0">
              <a:solidFill>
                <a:srgbClr val="0070C0"/>
              </a:solidFill>
            </a:endParaRPr>
          </a:p>
        </p:txBody>
      </p:sp>
    </p:spTree>
    <p:extLst>
      <p:ext uri="{BB962C8B-B14F-4D97-AF65-F5344CB8AC3E}">
        <p14:creationId xmlns:p14="http://schemas.microsoft.com/office/powerpoint/2010/main" val="3974843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a:xfrm>
            <a:off x="457200" y="6327648"/>
            <a:ext cx="2133600" cy="365125"/>
          </a:xfrm>
        </p:spPr>
        <p:txBody>
          <a:bodyPr/>
          <a:lstStyle/>
          <a:p>
            <a:fld id="{B2897048-00E0-47FB-B07B-F36BBE8AF579}" type="slidenum">
              <a:rPr lang="en-US" smtClean="0"/>
              <a:pPr/>
              <a:t>27</a:t>
            </a:fld>
            <a:endParaRPr lang="en-US" dirty="0"/>
          </a:p>
        </p:txBody>
      </p:sp>
      <p:sp>
        <p:nvSpPr>
          <p:cNvPr id="4" name="Title 3"/>
          <p:cNvSpPr>
            <a:spLocks noGrp="1"/>
          </p:cNvSpPr>
          <p:nvPr>
            <p:ph type="title"/>
          </p:nvPr>
        </p:nvSpPr>
        <p:spPr>
          <a:xfrm>
            <a:off x="457200" y="381000"/>
            <a:ext cx="6477000" cy="1524000"/>
          </a:xfrm>
        </p:spPr>
        <p:txBody>
          <a:bodyPr>
            <a:noAutofit/>
          </a:bodyPr>
          <a:lstStyle/>
          <a:p>
            <a:r>
              <a:rPr lang="en-US" dirty="0" smtClean="0"/>
              <a:t>IDEA’s Requirements Pertaining to Family Participation/Involvement*</a:t>
            </a:r>
            <a:endParaRPr lang="en-US" dirty="0"/>
          </a:p>
        </p:txBody>
      </p:sp>
      <p:sp>
        <p:nvSpPr>
          <p:cNvPr id="8" name="Content Placeholder 1"/>
          <p:cNvSpPr txBox="1">
            <a:spLocks/>
          </p:cNvSpPr>
          <p:nvPr/>
        </p:nvSpPr>
        <p:spPr>
          <a:xfrm>
            <a:off x="457200" y="2286000"/>
            <a:ext cx="4343400" cy="4165472"/>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154578"/>
              </a:buClr>
            </a:pPr>
            <a:r>
              <a:rPr lang="en-US" dirty="0" smtClean="0">
                <a:solidFill>
                  <a:srgbClr val="154578"/>
                </a:solidFill>
              </a:rPr>
              <a:t>Purposes </a:t>
            </a:r>
          </a:p>
          <a:p>
            <a:pPr>
              <a:buClr>
                <a:srgbClr val="154578"/>
              </a:buClr>
            </a:pPr>
            <a:r>
              <a:rPr lang="en-US" dirty="0" smtClean="0">
                <a:solidFill>
                  <a:srgbClr val="154578"/>
                </a:solidFill>
              </a:rPr>
              <a:t>Unit of focus</a:t>
            </a:r>
          </a:p>
          <a:p>
            <a:pPr>
              <a:buClr>
                <a:srgbClr val="154578"/>
              </a:buClr>
            </a:pPr>
            <a:r>
              <a:rPr lang="en-US" dirty="0" smtClean="0">
                <a:solidFill>
                  <a:srgbClr val="154578"/>
                </a:solidFill>
              </a:rPr>
              <a:t>Individualized plans</a:t>
            </a:r>
          </a:p>
          <a:p>
            <a:pPr>
              <a:buClr>
                <a:srgbClr val="154578"/>
              </a:buClr>
            </a:pPr>
            <a:r>
              <a:rPr lang="en-US" dirty="0" smtClean="0">
                <a:solidFill>
                  <a:srgbClr val="154578"/>
                </a:solidFill>
              </a:rPr>
              <a:t>Costs of services</a:t>
            </a:r>
          </a:p>
          <a:p>
            <a:pPr>
              <a:buClr>
                <a:srgbClr val="154578"/>
              </a:buClr>
            </a:pPr>
            <a:r>
              <a:rPr lang="en-US" dirty="0" smtClean="0">
                <a:solidFill>
                  <a:srgbClr val="154578"/>
                </a:solidFill>
              </a:rPr>
              <a:t>Procedural safeguards </a:t>
            </a:r>
          </a:p>
          <a:p>
            <a:pPr>
              <a:buClr>
                <a:srgbClr val="154578"/>
              </a:buClr>
            </a:pPr>
            <a:r>
              <a:rPr lang="en-US" dirty="0" smtClean="0">
                <a:solidFill>
                  <a:srgbClr val="154578"/>
                </a:solidFill>
              </a:rPr>
              <a:t>Family violence</a:t>
            </a:r>
          </a:p>
        </p:txBody>
      </p:sp>
      <p:sp>
        <p:nvSpPr>
          <p:cNvPr id="6" name="Content Placeholder 1"/>
          <p:cNvSpPr txBox="1">
            <a:spLocks/>
          </p:cNvSpPr>
          <p:nvPr/>
        </p:nvSpPr>
        <p:spPr>
          <a:xfrm>
            <a:off x="4775548" y="2286000"/>
            <a:ext cx="4343400" cy="3924171"/>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154578"/>
              </a:buClr>
            </a:pPr>
            <a:r>
              <a:rPr lang="en-US" dirty="0" smtClean="0">
                <a:solidFill>
                  <a:srgbClr val="154578"/>
                </a:solidFill>
              </a:rPr>
              <a:t>Services </a:t>
            </a:r>
          </a:p>
          <a:p>
            <a:pPr>
              <a:buClr>
                <a:srgbClr val="154578"/>
              </a:buClr>
            </a:pPr>
            <a:r>
              <a:rPr lang="en-US" dirty="0" smtClean="0">
                <a:solidFill>
                  <a:srgbClr val="154578"/>
                </a:solidFill>
              </a:rPr>
              <a:t>Service coordination services</a:t>
            </a:r>
          </a:p>
          <a:p>
            <a:pPr>
              <a:buClr>
                <a:srgbClr val="154578"/>
              </a:buClr>
            </a:pPr>
            <a:r>
              <a:rPr lang="en-US" dirty="0" smtClean="0">
                <a:solidFill>
                  <a:srgbClr val="154578"/>
                </a:solidFill>
              </a:rPr>
              <a:t>Transition planning conferences</a:t>
            </a:r>
          </a:p>
          <a:p>
            <a:pPr>
              <a:buClr>
                <a:srgbClr val="154578"/>
              </a:buClr>
            </a:pPr>
            <a:r>
              <a:rPr lang="en-US" dirty="0" smtClean="0">
                <a:solidFill>
                  <a:srgbClr val="154578"/>
                </a:solidFill>
              </a:rPr>
              <a:t>Data collection and use</a:t>
            </a:r>
            <a:endParaRPr lang="en-US" dirty="0">
              <a:solidFill>
                <a:srgbClr val="154578"/>
              </a:solidFill>
            </a:endParaRPr>
          </a:p>
        </p:txBody>
      </p:sp>
      <p:sp>
        <p:nvSpPr>
          <p:cNvPr id="2" name="TextBox 1"/>
          <p:cNvSpPr txBox="1"/>
          <p:nvPr/>
        </p:nvSpPr>
        <p:spPr>
          <a:xfrm>
            <a:off x="2262855" y="5794672"/>
            <a:ext cx="6881145" cy="830997"/>
          </a:xfrm>
          <a:prstGeom prst="rect">
            <a:avLst/>
          </a:prstGeom>
          <a:noFill/>
        </p:spPr>
        <p:txBody>
          <a:bodyPr wrap="square" rtlCol="0">
            <a:spAutoFit/>
          </a:bodyPr>
          <a:lstStyle/>
          <a:p>
            <a:r>
              <a:rPr lang="en-US" sz="2400" dirty="0" smtClean="0">
                <a:solidFill>
                  <a:srgbClr val="154578"/>
                </a:solidFill>
              </a:rPr>
              <a:t>*See handout: </a:t>
            </a:r>
            <a:r>
              <a:rPr lang="en-US" sz="2400" i="1" dirty="0" smtClean="0">
                <a:solidFill>
                  <a:srgbClr val="154578"/>
                </a:solidFill>
              </a:rPr>
              <a:t>Relationship of Family as Foundation with IDEA Part C and Part B Requirements</a:t>
            </a:r>
            <a:endParaRPr lang="en-US" sz="2400" i="1" dirty="0">
              <a:solidFill>
                <a:srgbClr val="154578"/>
              </a:solidFill>
            </a:endParaRPr>
          </a:p>
        </p:txBody>
      </p:sp>
      <p:grpSp>
        <p:nvGrpSpPr>
          <p:cNvPr id="7" name="Group 6"/>
          <p:cNvGrpSpPr/>
          <p:nvPr/>
        </p:nvGrpSpPr>
        <p:grpSpPr>
          <a:xfrm>
            <a:off x="6947248" y="81971"/>
            <a:ext cx="2029397" cy="1867286"/>
            <a:chOff x="1133" y="2829"/>
            <a:chExt cx="2029397" cy="1867286"/>
          </a:xfrm>
        </p:grpSpPr>
        <p:sp>
          <p:nvSpPr>
            <p:cNvPr id="9" name="Rounded Rectangle 8"/>
            <p:cNvSpPr/>
            <p:nvPr/>
          </p:nvSpPr>
          <p:spPr>
            <a:xfrm>
              <a:off x="1133" y="2829"/>
              <a:ext cx="2029397" cy="1867286"/>
            </a:xfrm>
            <a:prstGeom prst="roundRect">
              <a:avLst/>
            </a:prstGeom>
            <a:solidFill>
              <a:schemeClr val="bg1"/>
            </a:solidFill>
            <a:ln>
              <a:solidFill>
                <a:srgbClr val="15457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txBox="1"/>
            <p:nvPr/>
          </p:nvSpPr>
          <p:spPr>
            <a:xfrm>
              <a:off x="92286" y="93982"/>
              <a:ext cx="1847091" cy="168498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baseline="0" dirty="0" smtClean="0">
                  <a:solidFill>
                    <a:srgbClr val="154578"/>
                  </a:solidFill>
                </a:rPr>
                <a:t>Principle: </a:t>
              </a:r>
              <a:r>
                <a:rPr lang="en-US" sz="2400" b="1" kern="1200" baseline="0" dirty="0" smtClean="0">
                  <a:solidFill>
                    <a:srgbClr val="0070C0"/>
                  </a:solidFill>
                </a:rPr>
                <a:t>Family as Foundation</a:t>
              </a:r>
              <a:endParaRPr lang="en-US" sz="2400" b="1" kern="1200" baseline="0" dirty="0">
                <a:solidFill>
                  <a:srgbClr val="0070C0"/>
                </a:solidFill>
              </a:endParaRPr>
            </a:p>
          </p:txBody>
        </p:sp>
      </p:grpSp>
    </p:spTree>
    <p:extLst>
      <p:ext uri="{BB962C8B-B14F-4D97-AF65-F5344CB8AC3E}">
        <p14:creationId xmlns:p14="http://schemas.microsoft.com/office/powerpoint/2010/main" val="22251958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2897048-00E0-47FB-B07B-F36BBE8AF579}" type="slidenum">
              <a:rPr lang="en-US" smtClean="0"/>
              <a:pPr/>
              <a:t>28</a:t>
            </a:fld>
            <a:endParaRPr lang="en-US" dirty="0"/>
          </a:p>
        </p:txBody>
      </p:sp>
      <p:sp>
        <p:nvSpPr>
          <p:cNvPr id="2" name="Content Placeholder 1"/>
          <p:cNvSpPr>
            <a:spLocks noGrp="1"/>
          </p:cNvSpPr>
          <p:nvPr>
            <p:ph idx="4294967295"/>
          </p:nvPr>
        </p:nvSpPr>
        <p:spPr>
          <a:xfrm>
            <a:off x="722312" y="2286000"/>
            <a:ext cx="7783882" cy="2752725"/>
          </a:xfrm>
          <a:prstGeom prst="rect">
            <a:avLst/>
          </a:prstGeom>
        </p:spPr>
        <p:txBody>
          <a:bodyPr/>
          <a:lstStyle/>
          <a:p>
            <a:pPr marL="0" indent="0">
              <a:buClr>
                <a:srgbClr val="0070C0"/>
              </a:buClr>
              <a:buNone/>
            </a:pPr>
            <a:r>
              <a:rPr lang="en-US" b="1" i="1" dirty="0" smtClean="0">
                <a:solidFill>
                  <a:srgbClr val="0070C0"/>
                </a:solidFill>
              </a:rPr>
              <a:t>Facilitator prompt:</a:t>
            </a:r>
          </a:p>
          <a:p>
            <a:pPr marL="0" indent="0">
              <a:buClr>
                <a:srgbClr val="0070C0"/>
              </a:buClr>
              <a:buNone/>
            </a:pPr>
            <a:endParaRPr lang="en-US" b="1" i="1" dirty="0" smtClean="0">
              <a:solidFill>
                <a:srgbClr val="0070C0"/>
              </a:solidFill>
            </a:endParaRPr>
          </a:p>
          <a:p>
            <a:pPr marL="0" indent="0">
              <a:buClr>
                <a:srgbClr val="0070C0"/>
              </a:buClr>
              <a:buNone/>
            </a:pPr>
            <a:r>
              <a:rPr lang="en-US" b="1" i="1" dirty="0" smtClean="0">
                <a:solidFill>
                  <a:srgbClr val="0070C0"/>
                </a:solidFill>
              </a:rPr>
              <a:t>What is the big picture behind IDEA’s requirements in terms of ultimate goals for individuals with disabilities over the full lifespan—long after early childhood services?</a:t>
            </a:r>
            <a:endParaRPr lang="en-US" b="1" i="1" dirty="0">
              <a:solidFill>
                <a:srgbClr val="0070C0"/>
              </a:solidFill>
            </a:endParaRPr>
          </a:p>
        </p:txBody>
      </p:sp>
    </p:spTree>
    <p:extLst>
      <p:ext uri="{BB962C8B-B14F-4D97-AF65-F5344CB8AC3E}">
        <p14:creationId xmlns:p14="http://schemas.microsoft.com/office/powerpoint/2010/main" val="32048314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29</a:t>
            </a:fld>
            <a:endParaRPr lang="en-US" dirty="0"/>
          </a:p>
        </p:txBody>
      </p:sp>
      <p:sp>
        <p:nvSpPr>
          <p:cNvPr id="3" name="Title 2" descr="&quot; &quot;"/>
          <p:cNvSpPr>
            <a:spLocks noGrp="1"/>
          </p:cNvSpPr>
          <p:nvPr>
            <p:ph type="title"/>
          </p:nvPr>
        </p:nvSpPr>
        <p:spPr/>
        <p:txBody>
          <a:bodyPr/>
          <a:lstStyle/>
          <a:p>
            <a:r>
              <a:rPr lang="en-US" dirty="0" smtClean="0"/>
              <a:t>IDEA’s Preamble</a:t>
            </a:r>
            <a:endParaRPr lang="en-US" dirty="0"/>
          </a:p>
        </p:txBody>
      </p:sp>
      <p:sp>
        <p:nvSpPr>
          <p:cNvPr id="2" name="Content Placeholder 1"/>
          <p:cNvSpPr>
            <a:spLocks noGrp="1"/>
          </p:cNvSpPr>
          <p:nvPr>
            <p:ph idx="1"/>
          </p:nvPr>
        </p:nvSpPr>
        <p:spPr>
          <a:xfrm>
            <a:off x="453594" y="2225748"/>
            <a:ext cx="4343400" cy="2939904"/>
          </a:xfrm>
        </p:spPr>
        <p:txBody>
          <a:bodyPr/>
          <a:lstStyle/>
          <a:p>
            <a:pPr marL="0" lvl="0" indent="0">
              <a:buNone/>
            </a:pPr>
            <a:r>
              <a:rPr lang="en-US" dirty="0"/>
              <a:t>“Disability is a natural consequence of the human experience and in no way diminishes the right of individuals to participate in and contribute to society.”</a:t>
            </a:r>
            <a:endParaRPr lang="en-US" dirty="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6514" y="2165497"/>
            <a:ext cx="4284569" cy="3060406"/>
          </a:xfrm>
          <a:prstGeom prst="rect">
            <a:avLst/>
          </a:prstGeom>
          <a:ln>
            <a:noFill/>
          </a:ln>
          <a:effectLst>
            <a:softEdge rad="112500"/>
          </a:effectLst>
        </p:spPr>
      </p:pic>
      <p:grpSp>
        <p:nvGrpSpPr>
          <p:cNvPr id="6" name="Group 5"/>
          <p:cNvGrpSpPr/>
          <p:nvPr/>
        </p:nvGrpSpPr>
        <p:grpSpPr>
          <a:xfrm>
            <a:off x="6781800" y="76200"/>
            <a:ext cx="2029397" cy="1867286"/>
            <a:chOff x="1133" y="2829"/>
            <a:chExt cx="2029397" cy="1867286"/>
          </a:xfrm>
        </p:grpSpPr>
        <p:sp>
          <p:nvSpPr>
            <p:cNvPr id="7" name="Rounded Rectangle 6"/>
            <p:cNvSpPr/>
            <p:nvPr/>
          </p:nvSpPr>
          <p:spPr>
            <a:xfrm>
              <a:off x="1133" y="2829"/>
              <a:ext cx="2029397" cy="1867286"/>
            </a:xfrm>
            <a:prstGeom prst="roundRect">
              <a:avLst/>
            </a:prstGeom>
            <a:solidFill>
              <a:schemeClr val="bg1"/>
            </a:solidFill>
            <a:ln>
              <a:solidFill>
                <a:srgbClr val="15457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txBox="1"/>
            <p:nvPr/>
          </p:nvSpPr>
          <p:spPr>
            <a:xfrm>
              <a:off x="92286" y="93982"/>
              <a:ext cx="1847091" cy="168498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baseline="0" dirty="0" smtClean="0">
                  <a:solidFill>
                    <a:srgbClr val="154578"/>
                  </a:solidFill>
                </a:rPr>
                <a:t>Principle: </a:t>
              </a:r>
              <a:r>
                <a:rPr lang="en-US" sz="2400" b="1" kern="1200" baseline="0" dirty="0" smtClean="0">
                  <a:solidFill>
                    <a:srgbClr val="0070C0"/>
                  </a:solidFill>
                </a:rPr>
                <a:t>Dignity</a:t>
              </a:r>
              <a:endParaRPr lang="en-US" sz="2400" b="1" kern="1200" baseline="0" dirty="0">
                <a:solidFill>
                  <a:srgbClr val="0070C0"/>
                </a:solidFill>
              </a:endParaRPr>
            </a:p>
          </p:txBody>
        </p:sp>
      </p:grpSp>
    </p:spTree>
    <p:extLst>
      <p:ext uri="{BB962C8B-B14F-4D97-AF65-F5344CB8AC3E}">
        <p14:creationId xmlns:p14="http://schemas.microsoft.com/office/powerpoint/2010/main" val="3992290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1"/>
            <a:ext cx="8229600" cy="4038600"/>
          </a:xfrm>
        </p:spPr>
        <p:txBody>
          <a:bodyPr/>
          <a:lstStyle/>
          <a:p>
            <a:r>
              <a:rPr lang="en-US" dirty="0" smtClean="0"/>
              <a:t>Family </a:t>
            </a:r>
            <a:r>
              <a:rPr lang="en-US" dirty="0"/>
              <a:t>Engagement </a:t>
            </a:r>
            <a:r>
              <a:rPr lang="en-US" dirty="0" smtClean="0"/>
              <a:t>and Outcomes for Children and Families</a:t>
            </a:r>
          </a:p>
          <a:p>
            <a:r>
              <a:rPr lang="en-US" dirty="0" smtClean="0"/>
              <a:t>Synthesis of Policies, Frameworks, and DEC Recommended Practices on Family Engagement</a:t>
            </a:r>
          </a:p>
          <a:p>
            <a:r>
              <a:rPr lang="en-US" dirty="0" smtClean="0"/>
              <a:t>Introduction </a:t>
            </a:r>
            <a:r>
              <a:rPr lang="en-US" dirty="0"/>
              <a:t>to </a:t>
            </a:r>
            <a:r>
              <a:rPr lang="en-US" dirty="0" smtClean="0"/>
              <a:t>the </a:t>
            </a:r>
            <a:r>
              <a:rPr lang="en-US" i="1" dirty="0" smtClean="0"/>
              <a:t>How</a:t>
            </a:r>
            <a:r>
              <a:rPr lang="en-US" dirty="0" smtClean="0"/>
              <a:t> and </a:t>
            </a:r>
            <a:r>
              <a:rPr lang="en-US" i="1" dirty="0" smtClean="0"/>
              <a:t>What</a:t>
            </a:r>
            <a:r>
              <a:rPr lang="en-US" dirty="0" smtClean="0"/>
              <a:t> of Family </a:t>
            </a:r>
            <a:r>
              <a:rPr lang="en-US" dirty="0"/>
              <a:t>Engagement in the Context of </a:t>
            </a:r>
            <a:r>
              <a:rPr lang="en-US" dirty="0" smtClean="0"/>
              <a:t>Early Intervention (EI)/ Early Childhood Special Education (ECSE)</a:t>
            </a:r>
          </a:p>
          <a:p>
            <a:r>
              <a:rPr lang="en-US" dirty="0" smtClean="0"/>
              <a:t>Systems Supports for Quality Family Engagement Practices</a:t>
            </a:r>
          </a:p>
          <a:p>
            <a:endParaRPr lang="en-US" dirty="0"/>
          </a:p>
        </p:txBody>
      </p:sp>
      <p:sp>
        <p:nvSpPr>
          <p:cNvPr id="3" name="Title 2"/>
          <p:cNvSpPr>
            <a:spLocks noGrp="1"/>
          </p:cNvSpPr>
          <p:nvPr>
            <p:ph type="title"/>
          </p:nvPr>
        </p:nvSpPr>
        <p:spPr/>
        <p:txBody>
          <a:bodyPr/>
          <a:lstStyle/>
          <a:p>
            <a:r>
              <a:rPr lang="en-US" dirty="0" smtClean="0"/>
              <a:t>Today’s Discussion</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a:t>
            </a:fld>
            <a:endParaRPr lang="en-US" dirty="0"/>
          </a:p>
        </p:txBody>
      </p:sp>
    </p:spTree>
    <p:extLst>
      <p:ext uri="{BB962C8B-B14F-4D97-AF65-F5344CB8AC3E}">
        <p14:creationId xmlns:p14="http://schemas.microsoft.com/office/powerpoint/2010/main" val="2037350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30</a:t>
            </a:fld>
            <a:endParaRPr lang="en-US" dirty="0"/>
          </a:p>
        </p:txBody>
      </p:sp>
      <p:sp>
        <p:nvSpPr>
          <p:cNvPr id="3" name="Title 2" descr="&quot; &quot;"/>
          <p:cNvSpPr>
            <a:spLocks noGrp="1"/>
          </p:cNvSpPr>
          <p:nvPr>
            <p:ph type="title"/>
          </p:nvPr>
        </p:nvSpPr>
        <p:spPr/>
        <p:txBody>
          <a:bodyPr/>
          <a:lstStyle/>
          <a:p>
            <a:r>
              <a:rPr lang="en-US" dirty="0" smtClean="0"/>
              <a:t>IDEA’s Long-Term Goals</a:t>
            </a:r>
            <a:endParaRPr lang="en-US" dirty="0"/>
          </a:p>
        </p:txBody>
      </p:sp>
      <p:sp>
        <p:nvSpPr>
          <p:cNvPr id="2" name="Content Placeholder 1"/>
          <p:cNvSpPr>
            <a:spLocks noGrp="1"/>
          </p:cNvSpPr>
          <p:nvPr>
            <p:ph idx="1"/>
          </p:nvPr>
        </p:nvSpPr>
        <p:spPr>
          <a:xfrm>
            <a:off x="457200" y="1959618"/>
            <a:ext cx="8229600" cy="3679182"/>
          </a:xfrm>
        </p:spPr>
        <p:txBody>
          <a:bodyPr/>
          <a:lstStyle/>
          <a:p>
            <a:pPr lvl="0"/>
            <a:r>
              <a:rPr lang="en-US" dirty="0"/>
              <a:t>“Improving educational results for children with disabilities is an essential element of our national policy of ensuring:</a:t>
            </a:r>
          </a:p>
          <a:p>
            <a:pPr lvl="1">
              <a:buFont typeface="Courier New" panose="02070309020205020404" pitchFamily="49" charset="0"/>
              <a:buChar char="o"/>
            </a:pPr>
            <a:r>
              <a:rPr lang="en-US" sz="2800" dirty="0" smtClean="0"/>
              <a:t>Equality </a:t>
            </a:r>
            <a:r>
              <a:rPr lang="en-US" sz="2800" dirty="0"/>
              <a:t>of opportunity </a:t>
            </a:r>
          </a:p>
          <a:p>
            <a:pPr lvl="1">
              <a:buFont typeface="Courier New" panose="02070309020205020404" pitchFamily="49" charset="0"/>
              <a:buChar char="o"/>
            </a:pPr>
            <a:r>
              <a:rPr lang="en-US" sz="2800" dirty="0"/>
              <a:t>Full participation</a:t>
            </a:r>
          </a:p>
          <a:p>
            <a:pPr lvl="1">
              <a:buFont typeface="Courier New" panose="02070309020205020404" pitchFamily="49" charset="0"/>
              <a:buChar char="o"/>
            </a:pPr>
            <a:r>
              <a:rPr lang="en-US" sz="2800" dirty="0"/>
              <a:t>Independent living</a:t>
            </a:r>
          </a:p>
          <a:p>
            <a:pPr lvl="1">
              <a:buFont typeface="Courier New" panose="02070309020205020404" pitchFamily="49" charset="0"/>
              <a:buChar char="o"/>
            </a:pPr>
            <a:r>
              <a:rPr lang="en-US" sz="2800" dirty="0"/>
              <a:t>Economic self-sufficiency.”</a:t>
            </a:r>
            <a:endParaRPr lang="en-US" sz="2800" dirty="0">
              <a:effectLst/>
            </a:endParaRPr>
          </a:p>
        </p:txBody>
      </p:sp>
      <p:grpSp>
        <p:nvGrpSpPr>
          <p:cNvPr id="6" name="Group 5"/>
          <p:cNvGrpSpPr/>
          <p:nvPr/>
        </p:nvGrpSpPr>
        <p:grpSpPr>
          <a:xfrm>
            <a:off x="6947248" y="81971"/>
            <a:ext cx="2029397" cy="1867286"/>
            <a:chOff x="1133" y="2829"/>
            <a:chExt cx="2029397" cy="1867286"/>
          </a:xfrm>
        </p:grpSpPr>
        <p:sp>
          <p:nvSpPr>
            <p:cNvPr id="7" name="Rounded Rectangle 6"/>
            <p:cNvSpPr/>
            <p:nvPr/>
          </p:nvSpPr>
          <p:spPr>
            <a:xfrm>
              <a:off x="1133" y="2829"/>
              <a:ext cx="2029397" cy="1867286"/>
            </a:xfrm>
            <a:prstGeom prst="roundRect">
              <a:avLst/>
            </a:prstGeom>
            <a:solidFill>
              <a:schemeClr val="bg1"/>
            </a:solidFill>
            <a:ln>
              <a:solidFill>
                <a:srgbClr val="154578"/>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txBox="1"/>
            <p:nvPr/>
          </p:nvSpPr>
          <p:spPr>
            <a:xfrm>
              <a:off x="92286" y="93982"/>
              <a:ext cx="1847091" cy="1684980"/>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baseline="0" dirty="0" smtClean="0">
                  <a:solidFill>
                    <a:srgbClr val="154578"/>
                  </a:solidFill>
                </a:rPr>
                <a:t>Principles: </a:t>
              </a:r>
              <a:r>
                <a:rPr lang="en-US" sz="2400" b="1" kern="1200" baseline="0" dirty="0" smtClean="0">
                  <a:solidFill>
                    <a:srgbClr val="0070C0"/>
                  </a:solidFill>
                </a:rPr>
                <a:t>Community</a:t>
              </a:r>
            </a:p>
            <a:p>
              <a:pPr lvl="0" algn="ctr" defTabSz="1066800">
                <a:lnSpc>
                  <a:spcPct val="90000"/>
                </a:lnSpc>
                <a:spcBef>
                  <a:spcPct val="0"/>
                </a:spcBef>
                <a:spcAft>
                  <a:spcPct val="35000"/>
                </a:spcAft>
              </a:pPr>
              <a:r>
                <a:rPr lang="en-US" sz="2400" b="1" dirty="0" smtClean="0">
                  <a:solidFill>
                    <a:srgbClr val="0070C0"/>
                  </a:solidFill>
                </a:rPr>
                <a:t>Dignity</a:t>
              </a:r>
              <a:endParaRPr lang="en-US" sz="2400" b="1" kern="1200" baseline="0" dirty="0">
                <a:solidFill>
                  <a:srgbClr val="0070C0"/>
                </a:solidFill>
              </a:endParaRPr>
            </a:p>
          </p:txBody>
        </p:sp>
      </p:grpSp>
    </p:spTree>
    <p:extLst>
      <p:ext uri="{BB962C8B-B14F-4D97-AF65-F5344CB8AC3E}">
        <p14:creationId xmlns:p14="http://schemas.microsoft.com/office/powerpoint/2010/main" val="19367554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2897048-00E0-47FB-B07B-F36BBE8AF579}" type="slidenum">
              <a:rPr lang="en-US" smtClean="0"/>
              <a:pPr/>
              <a:t>31</a:t>
            </a:fld>
            <a:endParaRPr lang="en-US" dirty="0"/>
          </a:p>
        </p:txBody>
      </p:sp>
      <p:sp>
        <p:nvSpPr>
          <p:cNvPr id="2" name="Content Placeholder 1"/>
          <p:cNvSpPr>
            <a:spLocks noGrp="1"/>
          </p:cNvSpPr>
          <p:nvPr>
            <p:ph idx="4294967295"/>
          </p:nvPr>
        </p:nvSpPr>
        <p:spPr>
          <a:xfrm>
            <a:off x="762000" y="2209800"/>
            <a:ext cx="7783882" cy="3276600"/>
          </a:xfrm>
          <a:prstGeom prst="rect">
            <a:avLst/>
          </a:prstGeom>
        </p:spPr>
        <p:txBody>
          <a:bodyPr/>
          <a:lstStyle/>
          <a:p>
            <a:pPr marL="0" indent="0">
              <a:buClr>
                <a:srgbClr val="0070C0"/>
              </a:buClr>
              <a:buNone/>
            </a:pPr>
            <a:r>
              <a:rPr lang="en-US" b="1" i="1" dirty="0" smtClean="0">
                <a:solidFill>
                  <a:srgbClr val="0070C0"/>
                </a:solidFill>
              </a:rPr>
              <a:t>Facilitator prompt: </a:t>
            </a:r>
          </a:p>
          <a:p>
            <a:pPr marL="0" indent="0">
              <a:buClr>
                <a:srgbClr val="0070C0"/>
              </a:buClr>
              <a:buNone/>
            </a:pPr>
            <a:endParaRPr lang="en-US" b="1" i="1" dirty="0" smtClean="0">
              <a:solidFill>
                <a:srgbClr val="0070C0"/>
              </a:solidFill>
            </a:endParaRPr>
          </a:p>
          <a:p>
            <a:pPr marL="0" indent="0">
              <a:buClr>
                <a:srgbClr val="0070C0"/>
              </a:buClr>
              <a:buNone/>
            </a:pPr>
            <a:r>
              <a:rPr lang="en-US" b="1" i="1" dirty="0" smtClean="0">
                <a:solidFill>
                  <a:srgbClr val="0070C0"/>
                </a:solidFill>
              </a:rPr>
              <a:t>With this foundation of ethical principles and IDEA goals and requirements, Ann, can you help us capture the essence of the joint Health and Human Services and Department of Education federal policy statement on family engagement?</a:t>
            </a:r>
            <a:endParaRPr lang="en-US" b="1" i="1" dirty="0">
              <a:solidFill>
                <a:srgbClr val="0070C0"/>
              </a:solidFill>
            </a:endParaRPr>
          </a:p>
        </p:txBody>
      </p:sp>
    </p:spTree>
    <p:extLst>
      <p:ext uri="{BB962C8B-B14F-4D97-AF65-F5344CB8AC3E}">
        <p14:creationId xmlns:p14="http://schemas.microsoft.com/office/powerpoint/2010/main" val="949736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32</a:t>
            </a:fld>
            <a:endParaRPr lang="en-US" dirty="0"/>
          </a:p>
        </p:txBody>
      </p:sp>
      <p:sp>
        <p:nvSpPr>
          <p:cNvPr id="3" name="Title 2" descr="&quot; &quot;"/>
          <p:cNvSpPr>
            <a:spLocks noGrp="1"/>
          </p:cNvSpPr>
          <p:nvPr>
            <p:ph type="title"/>
          </p:nvPr>
        </p:nvSpPr>
        <p:spPr>
          <a:xfrm>
            <a:off x="419100" y="274638"/>
            <a:ext cx="8229600" cy="1143000"/>
          </a:xfrm>
        </p:spPr>
        <p:txBody>
          <a:bodyPr>
            <a:noAutofit/>
          </a:bodyPr>
          <a:lstStyle/>
          <a:p>
            <a:r>
              <a:rPr lang="en-US" dirty="0" smtClean="0"/>
              <a:t>HHS/ED Policy Statement on                 Family Engagement</a:t>
            </a:r>
            <a:endParaRPr lang="en-US" dirty="0"/>
          </a:p>
        </p:txBody>
      </p:sp>
      <p:sp>
        <p:nvSpPr>
          <p:cNvPr id="2" name="Content Placeholder 1"/>
          <p:cNvSpPr>
            <a:spLocks noGrp="1"/>
          </p:cNvSpPr>
          <p:nvPr>
            <p:ph idx="1"/>
          </p:nvPr>
        </p:nvSpPr>
        <p:spPr>
          <a:xfrm>
            <a:off x="388620" y="1676400"/>
            <a:ext cx="8547100" cy="4084638"/>
          </a:xfrm>
        </p:spPr>
        <p:txBody>
          <a:bodyPr/>
          <a:lstStyle/>
          <a:p>
            <a:r>
              <a:rPr lang="en-US" sz="2700" dirty="0" smtClean="0"/>
              <a:t>“For </a:t>
            </a:r>
            <a:r>
              <a:rPr lang="en-US" sz="2700" dirty="0"/>
              <a:t>family engagement to be integrated throughout early childhood systems and programs, providers and schools must engage families as </a:t>
            </a:r>
            <a:r>
              <a:rPr lang="en-US" sz="2700" b="1" dirty="0">
                <a:solidFill>
                  <a:srgbClr val="FF0000"/>
                </a:solidFill>
              </a:rPr>
              <a:t>essential partners </a:t>
            </a:r>
            <a:r>
              <a:rPr lang="en-US" sz="2700" dirty="0"/>
              <a:t>when providing services that promote children’s learning and development, nurture </a:t>
            </a:r>
            <a:r>
              <a:rPr lang="en-US" sz="2700" b="1" dirty="0">
                <a:solidFill>
                  <a:srgbClr val="FF0000"/>
                </a:solidFill>
              </a:rPr>
              <a:t>positive relationships between families and staff</a:t>
            </a:r>
            <a:r>
              <a:rPr lang="en-US" sz="2700" dirty="0"/>
              <a:t>, and support </a:t>
            </a:r>
            <a:r>
              <a:rPr lang="en-US" sz="2700" dirty="0" smtClean="0"/>
              <a:t>families” </a:t>
            </a:r>
            <a:r>
              <a:rPr lang="en-US" sz="2700" dirty="0"/>
              <a:t>(p. 1</a:t>
            </a:r>
            <a:r>
              <a:rPr lang="en-US" sz="2700" dirty="0" smtClean="0"/>
              <a:t>).</a:t>
            </a:r>
          </a:p>
          <a:p>
            <a:r>
              <a:rPr lang="en-US" sz="2700" dirty="0" smtClean="0"/>
              <a:t>“</a:t>
            </a:r>
            <a:r>
              <a:rPr lang="en-US" sz="2700" dirty="0"/>
              <a:t>It is the goal of the Departments that all early childhood systems recognize and support </a:t>
            </a:r>
            <a:r>
              <a:rPr lang="en-US" sz="2700" b="1" dirty="0">
                <a:solidFill>
                  <a:srgbClr val="FF0000"/>
                </a:solidFill>
              </a:rPr>
              <a:t>families as essential partners </a:t>
            </a:r>
            <a:r>
              <a:rPr lang="en-US" sz="2700" dirty="0"/>
              <a:t>in providing services that improve children’s development, learning, and </a:t>
            </a:r>
            <a:r>
              <a:rPr lang="en-US" sz="2700" dirty="0" smtClean="0"/>
              <a:t>wellness” </a:t>
            </a:r>
            <a:r>
              <a:rPr lang="en-US" sz="2700" dirty="0"/>
              <a:t>(p. 2</a:t>
            </a:r>
            <a:r>
              <a:rPr lang="en-US" sz="2700" dirty="0" smtClean="0"/>
              <a:t>).</a:t>
            </a:r>
            <a:endParaRPr lang="en-US" sz="2700" dirty="0"/>
          </a:p>
        </p:txBody>
      </p:sp>
    </p:spTree>
    <p:extLst>
      <p:ext uri="{BB962C8B-B14F-4D97-AF65-F5344CB8AC3E}">
        <p14:creationId xmlns:p14="http://schemas.microsoft.com/office/powerpoint/2010/main" val="15367388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2897048-00E0-47FB-B07B-F36BBE8AF579}" type="slidenum">
              <a:rPr lang="en-US" smtClean="0"/>
              <a:pPr/>
              <a:t>33</a:t>
            </a:fld>
            <a:endParaRPr lang="en-US" dirty="0"/>
          </a:p>
        </p:txBody>
      </p:sp>
      <p:sp>
        <p:nvSpPr>
          <p:cNvPr id="2" name="Content Placeholder 1"/>
          <p:cNvSpPr>
            <a:spLocks noGrp="1"/>
          </p:cNvSpPr>
          <p:nvPr>
            <p:ph idx="4294967295"/>
          </p:nvPr>
        </p:nvSpPr>
        <p:spPr>
          <a:xfrm>
            <a:off x="685800" y="2514600"/>
            <a:ext cx="7783882" cy="2752725"/>
          </a:xfrm>
          <a:prstGeom prst="rect">
            <a:avLst/>
          </a:prstGeom>
        </p:spPr>
        <p:txBody>
          <a:bodyPr/>
          <a:lstStyle/>
          <a:p>
            <a:pPr marL="0" indent="0">
              <a:buClr>
                <a:srgbClr val="0070C0"/>
              </a:buClr>
              <a:buNone/>
            </a:pPr>
            <a:r>
              <a:rPr lang="en-US" b="1" i="1" dirty="0" smtClean="0">
                <a:solidFill>
                  <a:srgbClr val="0070C0"/>
                </a:solidFill>
              </a:rPr>
              <a:t>Facilitator prompt:</a:t>
            </a:r>
          </a:p>
          <a:p>
            <a:pPr marL="0" indent="0">
              <a:buClr>
                <a:srgbClr val="0070C0"/>
              </a:buClr>
              <a:buNone/>
            </a:pPr>
            <a:endParaRPr lang="en-US" b="1" i="1" dirty="0" smtClean="0">
              <a:solidFill>
                <a:srgbClr val="0070C0"/>
              </a:solidFill>
            </a:endParaRPr>
          </a:p>
          <a:p>
            <a:pPr marL="0" indent="0">
              <a:buClr>
                <a:srgbClr val="0070C0"/>
              </a:buClr>
              <a:buNone/>
            </a:pPr>
            <a:r>
              <a:rPr lang="en-US" b="1" i="1" dirty="0" smtClean="0">
                <a:solidFill>
                  <a:srgbClr val="0070C0"/>
                </a:solidFill>
              </a:rPr>
              <a:t>How do the Council for Exceptional Children’s Division for Early Childhood (DEC) Recommended Practices align with the HHS/ED federal policy statement?</a:t>
            </a:r>
            <a:endParaRPr lang="en-US" b="1" i="1" dirty="0">
              <a:solidFill>
                <a:srgbClr val="0070C0"/>
              </a:solidFill>
            </a:endParaRPr>
          </a:p>
        </p:txBody>
      </p:sp>
    </p:spTree>
    <p:extLst>
      <p:ext uri="{BB962C8B-B14F-4D97-AF65-F5344CB8AC3E}">
        <p14:creationId xmlns:p14="http://schemas.microsoft.com/office/powerpoint/2010/main" val="27084194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34</a:t>
            </a:fld>
            <a:endParaRPr lang="en-US" dirty="0"/>
          </a:p>
        </p:txBody>
      </p:sp>
      <p:sp>
        <p:nvSpPr>
          <p:cNvPr id="3" name="Title 2" descr="&quot; &quot;"/>
          <p:cNvSpPr>
            <a:spLocks noGrp="1"/>
          </p:cNvSpPr>
          <p:nvPr>
            <p:ph type="title"/>
          </p:nvPr>
        </p:nvSpPr>
        <p:spPr/>
        <p:txBody>
          <a:bodyPr>
            <a:noAutofit/>
          </a:bodyPr>
          <a:lstStyle/>
          <a:p>
            <a:r>
              <a:rPr lang="en-US" dirty="0" smtClean="0"/>
              <a:t>DEC Recommended Practices: Family Practices</a:t>
            </a:r>
            <a:endParaRPr lang="en-US" dirty="0"/>
          </a:p>
        </p:txBody>
      </p:sp>
      <p:sp>
        <p:nvSpPr>
          <p:cNvPr id="2" name="Content Placeholder 1"/>
          <p:cNvSpPr>
            <a:spLocks noGrp="1"/>
          </p:cNvSpPr>
          <p:nvPr>
            <p:ph idx="1"/>
          </p:nvPr>
        </p:nvSpPr>
        <p:spPr>
          <a:xfrm>
            <a:off x="483220" y="1853343"/>
            <a:ext cx="4572000" cy="4038600"/>
          </a:xfrm>
        </p:spPr>
        <p:txBody>
          <a:bodyPr/>
          <a:lstStyle/>
          <a:p>
            <a:pPr marL="0" indent="0">
              <a:buNone/>
            </a:pPr>
            <a:r>
              <a:rPr lang="en-US" dirty="0" smtClean="0"/>
              <a:t>F1: “Practitioners </a:t>
            </a:r>
            <a:r>
              <a:rPr lang="en-US" dirty="0"/>
              <a:t>build </a:t>
            </a:r>
            <a:r>
              <a:rPr lang="en-US" b="1" dirty="0">
                <a:solidFill>
                  <a:srgbClr val="FF0000"/>
                </a:solidFill>
              </a:rPr>
              <a:t>trusting and respectful partnerships</a:t>
            </a:r>
            <a:r>
              <a:rPr lang="en-US" dirty="0"/>
              <a:t> with the family through interactions that are sensitive and responsive to cultural, linguistic, and </a:t>
            </a:r>
            <a:r>
              <a:rPr lang="en-US" dirty="0" smtClean="0"/>
              <a:t>socioeconomic </a:t>
            </a:r>
            <a:r>
              <a:rPr lang="en-US" dirty="0"/>
              <a:t>diversity.”</a:t>
            </a:r>
          </a:p>
        </p:txBody>
      </p:sp>
      <p:pic>
        <p:nvPicPr>
          <p:cNvPr id="6" name="Picture 5"/>
          <p:cNvPicPr>
            <a:picLocks noChangeAspect="1"/>
          </p:cNvPicPr>
          <p:nvPr/>
        </p:nvPicPr>
        <p:blipFill>
          <a:blip r:embed="rId3"/>
          <a:stretch>
            <a:fillRect/>
          </a:stretch>
        </p:blipFill>
        <p:spPr>
          <a:xfrm>
            <a:off x="5134513" y="2667000"/>
            <a:ext cx="3726747" cy="1582483"/>
          </a:xfrm>
          <a:prstGeom prst="rect">
            <a:avLst/>
          </a:prstGeom>
        </p:spPr>
      </p:pic>
    </p:spTree>
    <p:extLst>
      <p:ext uri="{BB962C8B-B14F-4D97-AF65-F5344CB8AC3E}">
        <p14:creationId xmlns:p14="http://schemas.microsoft.com/office/powerpoint/2010/main" val="6221624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35</a:t>
            </a:fld>
            <a:endParaRPr lang="en-US" dirty="0"/>
          </a:p>
        </p:txBody>
      </p:sp>
      <p:sp>
        <p:nvSpPr>
          <p:cNvPr id="3" name="Title 2" descr="&quot; &quot;"/>
          <p:cNvSpPr>
            <a:spLocks noGrp="1"/>
          </p:cNvSpPr>
          <p:nvPr>
            <p:ph type="title"/>
          </p:nvPr>
        </p:nvSpPr>
        <p:spPr/>
        <p:txBody>
          <a:bodyPr>
            <a:normAutofit fontScale="90000"/>
          </a:bodyPr>
          <a:lstStyle/>
          <a:p>
            <a:r>
              <a:rPr lang="en-US" dirty="0" smtClean="0"/>
              <a:t>DEC Recommended Practices:                 Family Practices (cont.)</a:t>
            </a:r>
            <a:endParaRPr lang="en-US" dirty="0"/>
          </a:p>
        </p:txBody>
      </p:sp>
      <p:sp>
        <p:nvSpPr>
          <p:cNvPr id="2" name="Content Placeholder 1"/>
          <p:cNvSpPr>
            <a:spLocks noGrp="1"/>
          </p:cNvSpPr>
          <p:nvPr>
            <p:ph idx="1"/>
          </p:nvPr>
        </p:nvSpPr>
        <p:spPr>
          <a:xfrm>
            <a:off x="457200" y="1600200"/>
            <a:ext cx="8229600" cy="4038600"/>
          </a:xfrm>
        </p:spPr>
        <p:txBody>
          <a:bodyPr/>
          <a:lstStyle/>
          <a:p>
            <a:pPr marL="0" lvl="0" indent="0">
              <a:buNone/>
            </a:pPr>
            <a:r>
              <a:rPr lang="en-US" dirty="0"/>
              <a:t>“Family practices refer to ongoing activities that (1) promote the active participation of families in decision-making related to their child (e.g., assessment, planning, intervention); (2) lead to the development of a service plan (e.g., a set of goals for the family and child and the services and supports to achieve those goals); or (3) support families in achieving the goals they hold for their child and the other family members.” </a:t>
            </a:r>
            <a:endParaRPr lang="en-US" sz="3200" dirty="0"/>
          </a:p>
        </p:txBody>
      </p:sp>
    </p:spTree>
    <p:extLst>
      <p:ext uri="{BB962C8B-B14F-4D97-AF65-F5344CB8AC3E}">
        <p14:creationId xmlns:p14="http://schemas.microsoft.com/office/powerpoint/2010/main" val="29075107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2897048-00E0-47FB-B07B-F36BBE8AF579}" type="slidenum">
              <a:rPr lang="en-US" smtClean="0"/>
              <a:pPr/>
              <a:t>36</a:t>
            </a:fld>
            <a:endParaRPr lang="en-US" dirty="0"/>
          </a:p>
        </p:txBody>
      </p:sp>
      <p:sp>
        <p:nvSpPr>
          <p:cNvPr id="2" name="Content Placeholder 1"/>
          <p:cNvSpPr>
            <a:spLocks noGrp="1"/>
          </p:cNvSpPr>
          <p:nvPr>
            <p:ph idx="4294967295"/>
          </p:nvPr>
        </p:nvSpPr>
        <p:spPr>
          <a:xfrm>
            <a:off x="685800" y="2209800"/>
            <a:ext cx="7783882" cy="2752725"/>
          </a:xfrm>
          <a:prstGeom prst="rect">
            <a:avLst/>
          </a:prstGeom>
        </p:spPr>
        <p:txBody>
          <a:bodyPr/>
          <a:lstStyle/>
          <a:p>
            <a:pPr marL="0" indent="0">
              <a:buClr>
                <a:srgbClr val="0070C0"/>
              </a:buClr>
              <a:buNone/>
            </a:pPr>
            <a:r>
              <a:rPr lang="en-US" b="1" i="1" dirty="0" smtClean="0">
                <a:solidFill>
                  <a:srgbClr val="0070C0"/>
                </a:solidFill>
              </a:rPr>
              <a:t>Facilitator prompt:</a:t>
            </a:r>
          </a:p>
          <a:p>
            <a:pPr marL="0" indent="0">
              <a:buClr>
                <a:srgbClr val="0070C0"/>
              </a:buClr>
              <a:buNone/>
            </a:pPr>
            <a:endParaRPr lang="en-US" b="1" i="1" dirty="0">
              <a:solidFill>
                <a:srgbClr val="0070C0"/>
              </a:solidFill>
            </a:endParaRPr>
          </a:p>
          <a:p>
            <a:pPr marL="0" indent="0">
              <a:buClr>
                <a:srgbClr val="0070C0"/>
              </a:buClr>
              <a:buNone/>
            </a:pPr>
            <a:r>
              <a:rPr lang="en-US" b="1" i="1" dirty="0" smtClean="0">
                <a:solidFill>
                  <a:srgbClr val="0070C0"/>
                </a:solidFill>
              </a:rPr>
              <a:t>Moving along from the DEC Recommended Practices, Ann, how do we get to the bottom line of the multiple family engagement frameworks that permeate the early childhood field?</a:t>
            </a:r>
            <a:endParaRPr lang="en-US" b="1" i="1" dirty="0">
              <a:solidFill>
                <a:srgbClr val="0070C0"/>
              </a:solidFill>
            </a:endParaRPr>
          </a:p>
        </p:txBody>
      </p:sp>
    </p:spTree>
    <p:extLst>
      <p:ext uri="{BB962C8B-B14F-4D97-AF65-F5344CB8AC3E}">
        <p14:creationId xmlns:p14="http://schemas.microsoft.com/office/powerpoint/2010/main" val="34470052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normAutofit/>
          </a:bodyPr>
          <a:lstStyle/>
          <a:p>
            <a:r>
              <a:rPr lang="en-US" sz="4000" dirty="0" smtClean="0"/>
              <a:t>Family Engagement Frameworks</a:t>
            </a:r>
            <a:endParaRPr lang="en-US" sz="4000" dirty="0"/>
          </a:p>
        </p:txBody>
      </p:sp>
      <p:sp>
        <p:nvSpPr>
          <p:cNvPr id="5" name="Slide Number Placeholder 4"/>
          <p:cNvSpPr>
            <a:spLocks noGrp="1"/>
          </p:cNvSpPr>
          <p:nvPr>
            <p:ph type="sldNum" sz="quarter" idx="11"/>
          </p:nvPr>
        </p:nvSpPr>
        <p:spPr/>
        <p:txBody>
          <a:bodyPr/>
          <a:lstStyle/>
          <a:p>
            <a:fld id="{B2897048-00E0-47FB-B07B-F36BBE8AF579}" type="slidenum">
              <a:rPr lang="en-US" smtClean="0"/>
              <a:pPr/>
              <a:t>37</a:t>
            </a:fld>
            <a:endParaRPr lang="en-US" dirty="0"/>
          </a:p>
        </p:txBody>
      </p:sp>
      <p:sp>
        <p:nvSpPr>
          <p:cNvPr id="2" name="Content Placeholder 1"/>
          <p:cNvSpPr>
            <a:spLocks noGrp="1"/>
          </p:cNvSpPr>
          <p:nvPr>
            <p:ph idx="4294967295"/>
          </p:nvPr>
        </p:nvSpPr>
        <p:spPr>
          <a:xfrm>
            <a:off x="722313" y="1754188"/>
            <a:ext cx="7431087" cy="4038600"/>
          </a:xfrm>
          <a:prstGeom prst="rect">
            <a:avLst/>
          </a:prstGeom>
        </p:spPr>
        <p:txBody>
          <a:bodyPr/>
          <a:lstStyle/>
          <a:p>
            <a:pPr marL="0" lvl="0" indent="0">
              <a:buNone/>
            </a:pPr>
            <a:r>
              <a:rPr lang="en-US" dirty="0" smtClean="0"/>
              <a:t> </a:t>
            </a:r>
            <a:endParaRPr lang="en-US" dirty="0"/>
          </a:p>
          <a:p>
            <a:pPr>
              <a:buClr>
                <a:srgbClr val="0070C0"/>
              </a:buClr>
            </a:pPr>
            <a:r>
              <a:rPr lang="en-US" b="1" i="1" dirty="0">
                <a:solidFill>
                  <a:srgbClr val="0070C0"/>
                </a:solidFill>
              </a:rPr>
              <a:t>Dept. of </a:t>
            </a:r>
            <a:r>
              <a:rPr lang="en-US" b="1" i="1" dirty="0" smtClean="0">
                <a:solidFill>
                  <a:srgbClr val="0070C0"/>
                </a:solidFill>
              </a:rPr>
              <a:t>Education’s </a:t>
            </a:r>
            <a:r>
              <a:rPr lang="en-US" b="1" i="1" dirty="0">
                <a:solidFill>
                  <a:srgbClr val="0070C0"/>
                </a:solidFill>
              </a:rPr>
              <a:t>Dual Capacity-Building Framework for Family-School </a:t>
            </a:r>
            <a:r>
              <a:rPr lang="en-US" b="1" i="1" dirty="0" smtClean="0">
                <a:solidFill>
                  <a:srgbClr val="0070C0"/>
                </a:solidFill>
              </a:rPr>
              <a:t>Partnerships</a:t>
            </a:r>
          </a:p>
          <a:p>
            <a:pPr>
              <a:buClr>
                <a:srgbClr val="0070C0"/>
              </a:buClr>
            </a:pPr>
            <a:r>
              <a:rPr lang="en-US" b="1" i="1" dirty="0" smtClean="0">
                <a:solidFill>
                  <a:srgbClr val="0070C0"/>
                </a:solidFill>
              </a:rPr>
              <a:t>Head Start’s Parent</a:t>
            </a:r>
            <a:r>
              <a:rPr lang="en-US" b="1" i="1" dirty="0">
                <a:solidFill>
                  <a:srgbClr val="0070C0"/>
                </a:solidFill>
              </a:rPr>
              <a:t>, Family and Community Engagement Framework</a:t>
            </a:r>
          </a:p>
          <a:p>
            <a:pPr lvl="0">
              <a:buClr>
                <a:srgbClr val="0070C0"/>
              </a:buClr>
            </a:pPr>
            <a:r>
              <a:rPr lang="en-US" b="1" i="1" dirty="0" smtClean="0">
                <a:solidFill>
                  <a:srgbClr val="0070C0"/>
                </a:solidFill>
              </a:rPr>
              <a:t>Center for the Study of Social Policy’s (CSSP) Strengthening </a:t>
            </a:r>
            <a:r>
              <a:rPr lang="en-US" b="1" i="1" dirty="0">
                <a:solidFill>
                  <a:srgbClr val="0070C0"/>
                </a:solidFill>
              </a:rPr>
              <a:t>Families Approach and Protective Factors </a:t>
            </a:r>
            <a:r>
              <a:rPr lang="en-US" b="1" i="1" dirty="0" smtClean="0">
                <a:solidFill>
                  <a:srgbClr val="0070C0"/>
                </a:solidFill>
              </a:rPr>
              <a:t>Framework</a:t>
            </a:r>
          </a:p>
          <a:p>
            <a:pPr>
              <a:buClr>
                <a:srgbClr val="0070C0"/>
              </a:buClr>
            </a:pPr>
            <a:r>
              <a:rPr lang="en-US" b="1" i="1" dirty="0">
                <a:solidFill>
                  <a:srgbClr val="0070C0"/>
                </a:solidFill>
              </a:rPr>
              <a:t>Epstein’s Framework on Parent Involvement</a:t>
            </a:r>
          </a:p>
          <a:p>
            <a:pPr lvl="0">
              <a:buClr>
                <a:srgbClr val="0070C0"/>
              </a:buClr>
            </a:pPr>
            <a:endParaRPr lang="en-US" b="1" i="1" dirty="0">
              <a:solidFill>
                <a:srgbClr val="0070C0"/>
              </a:solidFill>
            </a:endParaRPr>
          </a:p>
          <a:p>
            <a:pPr marL="0" lvl="0" indent="0" algn="r">
              <a:buClr>
                <a:srgbClr val="0070C0"/>
              </a:buClr>
              <a:buNone/>
            </a:pPr>
            <a:endParaRPr lang="en-US" sz="3200" b="1" i="1" dirty="0">
              <a:solidFill>
                <a:srgbClr val="0070C0"/>
              </a:solidFill>
              <a:effectLst/>
            </a:endParaRPr>
          </a:p>
        </p:txBody>
      </p:sp>
    </p:spTree>
    <p:extLst>
      <p:ext uri="{BB962C8B-B14F-4D97-AF65-F5344CB8AC3E}">
        <p14:creationId xmlns:p14="http://schemas.microsoft.com/office/powerpoint/2010/main" val="27455039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dirty="0" smtClean="0"/>
              <a:t>“. . . Research shows that initiatives that take on a </a:t>
            </a:r>
            <a:r>
              <a:rPr lang="en-US" b="1" dirty="0" smtClean="0">
                <a:solidFill>
                  <a:srgbClr val="FF0000"/>
                </a:solidFill>
              </a:rPr>
              <a:t>partnership orientation</a:t>
            </a:r>
            <a:r>
              <a:rPr lang="en-US" dirty="0" smtClean="0"/>
              <a:t>—in which student achievement and school improvement are seen as a </a:t>
            </a:r>
            <a:r>
              <a:rPr lang="en-US" b="1" dirty="0" smtClean="0">
                <a:solidFill>
                  <a:srgbClr val="FF0000"/>
                </a:solidFill>
              </a:rPr>
              <a:t>shared responsibility</a:t>
            </a:r>
            <a:r>
              <a:rPr lang="en-US" dirty="0" smtClean="0"/>
              <a:t>, </a:t>
            </a:r>
            <a:r>
              <a:rPr lang="en-US" b="1" dirty="0" smtClean="0">
                <a:solidFill>
                  <a:srgbClr val="FF0000"/>
                </a:solidFill>
              </a:rPr>
              <a:t>relationships of trust and respect </a:t>
            </a:r>
            <a:r>
              <a:rPr lang="en-US" dirty="0" smtClean="0"/>
              <a:t>are established between home and school, and families and school staff see each other as </a:t>
            </a:r>
            <a:r>
              <a:rPr lang="en-US" b="1" dirty="0" smtClean="0">
                <a:solidFill>
                  <a:srgbClr val="FF0000"/>
                </a:solidFill>
              </a:rPr>
              <a:t>equal partners</a:t>
            </a:r>
            <a:r>
              <a:rPr lang="en-US" dirty="0" smtClean="0"/>
              <a:t>—create the conditions for family engagement to flourish.” (p.5)</a:t>
            </a:r>
            <a:endParaRPr lang="en-US" dirty="0">
              <a:solidFill>
                <a:srgbClr val="39B54A"/>
              </a:solidFill>
            </a:endParaRPr>
          </a:p>
          <a:p>
            <a:endParaRPr lang="en-US" dirty="0"/>
          </a:p>
        </p:txBody>
      </p:sp>
      <p:sp>
        <p:nvSpPr>
          <p:cNvPr id="5" name="Title 4"/>
          <p:cNvSpPr>
            <a:spLocks noGrp="1"/>
          </p:cNvSpPr>
          <p:nvPr>
            <p:ph type="title"/>
          </p:nvPr>
        </p:nvSpPr>
        <p:spPr>
          <a:xfrm>
            <a:off x="457200" y="274638"/>
            <a:ext cx="8458200" cy="1143000"/>
          </a:xfrm>
        </p:spPr>
        <p:txBody>
          <a:bodyPr>
            <a:normAutofit fontScale="90000"/>
          </a:bodyPr>
          <a:lstStyle/>
          <a:p>
            <a:r>
              <a:rPr lang="en-US" dirty="0"/>
              <a:t>Dept. of Ed.’s Dual Capacity-Building Framework for Family-School </a:t>
            </a:r>
            <a:r>
              <a:rPr lang="en-US" dirty="0" smtClean="0"/>
              <a:t>Partnerships</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38</a:t>
            </a:fld>
            <a:endParaRPr lang="en-US" dirty="0"/>
          </a:p>
        </p:txBody>
      </p:sp>
    </p:spTree>
    <p:extLst>
      <p:ext uri="{BB962C8B-B14F-4D97-AF65-F5344CB8AC3E}">
        <p14:creationId xmlns:p14="http://schemas.microsoft.com/office/powerpoint/2010/main" val="190712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39</a:t>
            </a:fld>
            <a:endParaRPr lang="en-US" dirty="0"/>
          </a:p>
        </p:txBody>
      </p:sp>
      <p:sp>
        <p:nvSpPr>
          <p:cNvPr id="3" name="Title 2" descr="&quot; &quot;"/>
          <p:cNvSpPr>
            <a:spLocks noGrp="1"/>
          </p:cNvSpPr>
          <p:nvPr>
            <p:ph type="title"/>
          </p:nvPr>
        </p:nvSpPr>
        <p:spPr>
          <a:xfrm>
            <a:off x="457200" y="274638"/>
            <a:ext cx="8458200" cy="1143000"/>
          </a:xfrm>
        </p:spPr>
        <p:txBody>
          <a:bodyPr>
            <a:noAutofit/>
          </a:bodyPr>
          <a:lstStyle/>
          <a:p>
            <a:r>
              <a:rPr lang="en-US" dirty="0" smtClean="0"/>
              <a:t>Head Start’s </a:t>
            </a:r>
            <a:r>
              <a:rPr lang="en-US" dirty="0"/>
              <a:t>Parent, Family and Community Engagement Framework</a:t>
            </a:r>
          </a:p>
        </p:txBody>
      </p:sp>
      <p:sp>
        <p:nvSpPr>
          <p:cNvPr id="2" name="Content Placeholder 1"/>
          <p:cNvSpPr>
            <a:spLocks noGrp="1"/>
          </p:cNvSpPr>
          <p:nvPr>
            <p:ph idx="1"/>
          </p:nvPr>
        </p:nvSpPr>
        <p:spPr>
          <a:xfrm>
            <a:off x="457200" y="1645381"/>
            <a:ext cx="8229600" cy="4343400"/>
          </a:xfrm>
        </p:spPr>
        <p:txBody>
          <a:bodyPr/>
          <a:lstStyle/>
          <a:p>
            <a:pPr marL="0" lvl="0" indent="0">
              <a:buNone/>
            </a:pPr>
            <a:r>
              <a:rPr lang="en-US" dirty="0"/>
              <a:t>“Parent and family engagement in Head Start/Early Head Start (HS/EHS) is about </a:t>
            </a:r>
            <a:r>
              <a:rPr lang="en-US" b="1" dirty="0">
                <a:solidFill>
                  <a:srgbClr val="FF0000"/>
                </a:solidFill>
              </a:rPr>
              <a:t>building relationships with families</a:t>
            </a:r>
            <a:r>
              <a:rPr lang="en-US" dirty="0"/>
              <a:t> that support family well-being, strong relationships between parents and their children, and ongoing learning and development for both parents and children. The Parent, Family, and Community Engagement (PFCE) Framework is a road map for progress in achieving the kinds of outcomes that lead to positive and enduring change for children and </a:t>
            </a:r>
            <a:r>
              <a:rPr lang="en-US" dirty="0" smtClean="0"/>
              <a:t>families” </a:t>
            </a:r>
            <a:r>
              <a:rPr lang="en-US" dirty="0"/>
              <a:t>(p. 1</a:t>
            </a:r>
            <a:r>
              <a:rPr lang="en-US" dirty="0" smtClean="0"/>
              <a:t>).</a:t>
            </a:r>
          </a:p>
        </p:txBody>
      </p:sp>
    </p:spTree>
    <p:extLst>
      <p:ext uri="{BB962C8B-B14F-4D97-AF65-F5344CB8AC3E}">
        <p14:creationId xmlns:p14="http://schemas.microsoft.com/office/powerpoint/2010/main" val="4266670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64235"/>
            <a:ext cx="8229600" cy="5135563"/>
          </a:xfrm>
        </p:spPr>
        <p:txBody>
          <a:bodyPr/>
          <a:lstStyle/>
          <a:p>
            <a:pPr marL="0" indent="0">
              <a:buNone/>
            </a:pPr>
            <a:endParaRPr lang="en-US" sz="1800" dirty="0"/>
          </a:p>
          <a:p>
            <a:pPr marL="0" indent="0">
              <a:buNone/>
            </a:pPr>
            <a:r>
              <a:rPr lang="en-US" dirty="0" smtClean="0"/>
              <a:t>Align the Frameworks with principles                                                                 of effective family engagement</a:t>
            </a:r>
            <a:endParaRPr lang="en-US" dirty="0"/>
          </a:p>
        </p:txBody>
      </p:sp>
      <p:sp>
        <p:nvSpPr>
          <p:cNvPr id="4" name="Slide Number Placeholder 3"/>
          <p:cNvSpPr>
            <a:spLocks noGrp="1"/>
          </p:cNvSpPr>
          <p:nvPr>
            <p:ph type="sldNum" sz="quarter" idx="4294967295"/>
          </p:nvPr>
        </p:nvSpPr>
        <p:spPr>
          <a:xfrm>
            <a:off x="7464425" y="6492875"/>
            <a:ext cx="2895600" cy="365125"/>
          </a:xfrm>
        </p:spPr>
        <p:txBody>
          <a:bodyPr/>
          <a:lstStyle/>
          <a:p>
            <a:pPr>
              <a:defRPr/>
            </a:pPr>
            <a:fld id="{5943DAAB-2D66-401E-BF36-D1FCFC03A98C}" type="slidenum">
              <a:rPr lang="en-US" sz="1400" smtClean="0">
                <a:solidFill>
                  <a:srgbClr val="333333"/>
                </a:solidFill>
              </a:rPr>
              <a:pPr>
                <a:defRPr/>
              </a:pPr>
              <a:t>4</a:t>
            </a:fld>
            <a:endParaRPr lang="en-US" sz="1400" dirty="0">
              <a:solidFill>
                <a:srgbClr val="333333"/>
              </a:solidFill>
            </a:endParaRPr>
          </a:p>
        </p:txBody>
      </p:sp>
      <p:pic>
        <p:nvPicPr>
          <p:cNvPr id="5" name="Content Placeholder 4"/>
          <p:cNvPicPr>
            <a:picLocks noGrp="1" noChangeAspect="1"/>
          </p:cNvPicPr>
          <p:nvPr/>
        </p:nvPicPr>
        <p:blipFill rotWithShape="1">
          <a:blip r:embed="rId3" cstate="email">
            <a:extLst>
              <a:ext uri="{28A0092B-C50C-407E-A947-70E740481C1C}">
                <a14:useLocalDpi xmlns:a14="http://schemas.microsoft.com/office/drawing/2010/main" val="0"/>
              </a:ext>
            </a:extLst>
          </a:blip>
          <a:srcRect l="8065" t="25070" r="8065" b="26789"/>
          <a:stretch/>
        </p:blipFill>
        <p:spPr>
          <a:xfrm>
            <a:off x="457200" y="2362200"/>
            <a:ext cx="4495805" cy="3384550"/>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8778" y="1847533"/>
            <a:ext cx="3509946" cy="4215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p:txBody>
          <a:bodyPr/>
          <a:lstStyle/>
          <a:p>
            <a:r>
              <a:rPr lang="en-US" sz="3600" dirty="0" smtClean="0">
                <a:solidFill>
                  <a:srgbClr val="0C4790"/>
                </a:solidFill>
              </a:rPr>
              <a:t>Policy Statement Purpose</a:t>
            </a:r>
            <a:endParaRPr lang="en-US" sz="3600" dirty="0">
              <a:solidFill>
                <a:srgbClr val="0C4790"/>
              </a:solidFill>
            </a:endParaRPr>
          </a:p>
        </p:txBody>
      </p:sp>
    </p:spTree>
    <p:extLst>
      <p:ext uri="{BB962C8B-B14F-4D97-AF65-F5344CB8AC3E}">
        <p14:creationId xmlns:p14="http://schemas.microsoft.com/office/powerpoint/2010/main" val="1876550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40</a:t>
            </a:fld>
            <a:endParaRPr lang="en-US" dirty="0"/>
          </a:p>
        </p:txBody>
      </p:sp>
      <p:sp>
        <p:nvSpPr>
          <p:cNvPr id="3" name="Title 2" descr="&quot; &quot;"/>
          <p:cNvSpPr>
            <a:spLocks noGrp="1"/>
          </p:cNvSpPr>
          <p:nvPr>
            <p:ph type="title"/>
          </p:nvPr>
        </p:nvSpPr>
        <p:spPr/>
        <p:txBody>
          <a:bodyPr>
            <a:normAutofit fontScale="90000"/>
          </a:bodyPr>
          <a:lstStyle/>
          <a:p>
            <a:r>
              <a:rPr lang="en-US" dirty="0" smtClean="0"/>
              <a:t/>
            </a:r>
            <a:br>
              <a:rPr lang="en-US" dirty="0" smtClean="0"/>
            </a:br>
            <a:r>
              <a:rPr lang="en-US" dirty="0" smtClean="0"/>
              <a:t>CSSP’s </a:t>
            </a:r>
            <a:r>
              <a:rPr lang="en-US" dirty="0"/>
              <a:t>Strengthening Families Approach and Protective Factors Framework</a:t>
            </a:r>
            <a:br>
              <a:rPr lang="en-US" dirty="0"/>
            </a:br>
            <a:endParaRPr lang="en-US" dirty="0"/>
          </a:p>
        </p:txBody>
      </p:sp>
      <p:sp>
        <p:nvSpPr>
          <p:cNvPr id="2" name="Content Placeholder 1"/>
          <p:cNvSpPr>
            <a:spLocks noGrp="1"/>
          </p:cNvSpPr>
          <p:nvPr>
            <p:ph idx="1"/>
          </p:nvPr>
        </p:nvSpPr>
        <p:spPr>
          <a:xfrm>
            <a:off x="457200" y="1676400"/>
            <a:ext cx="8229600" cy="4114800"/>
          </a:xfrm>
        </p:spPr>
        <p:txBody>
          <a:bodyPr/>
          <a:lstStyle/>
          <a:p>
            <a:pPr lvl="0"/>
            <a:r>
              <a:rPr lang="en-US" dirty="0" smtClean="0"/>
              <a:t>“</a:t>
            </a:r>
            <a:r>
              <a:rPr lang="en-US" dirty="0"/>
              <a:t>S</a:t>
            </a:r>
            <a:r>
              <a:rPr lang="en-US" dirty="0" smtClean="0"/>
              <a:t>ervices should be coordinated, respectful, caring, strengths-based, and trauma-informed.” (p. 47)</a:t>
            </a:r>
          </a:p>
          <a:p>
            <a:pPr marL="0" lvl="0" indent="0">
              <a:buNone/>
            </a:pPr>
            <a:endParaRPr lang="en-US" dirty="0" smtClean="0"/>
          </a:p>
          <a:p>
            <a:pPr lvl="0"/>
            <a:r>
              <a:rPr lang="en-US" dirty="0" smtClean="0"/>
              <a:t>In explicating principles of strengths-based practice with parents, the first is:  “It is essential to forge a </a:t>
            </a:r>
            <a:r>
              <a:rPr lang="en-US" dirty="0" smtClean="0">
                <a:solidFill>
                  <a:srgbClr val="FF0000"/>
                </a:solidFill>
              </a:rPr>
              <a:t>trusting relationship </a:t>
            </a:r>
            <a:r>
              <a:rPr lang="en-US" dirty="0" smtClean="0"/>
              <a:t>between parents and service providers” (p. 47). </a:t>
            </a:r>
          </a:p>
          <a:p>
            <a:pPr marL="0" lvl="0" indent="0">
              <a:buNone/>
            </a:pPr>
            <a:endParaRPr lang="en-US" sz="2200" dirty="0"/>
          </a:p>
        </p:txBody>
      </p:sp>
    </p:spTree>
    <p:extLst>
      <p:ext uri="{BB962C8B-B14F-4D97-AF65-F5344CB8AC3E}">
        <p14:creationId xmlns:p14="http://schemas.microsoft.com/office/powerpoint/2010/main" val="38970641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41</a:t>
            </a:fld>
            <a:endParaRPr lang="en-US" dirty="0"/>
          </a:p>
        </p:txBody>
      </p:sp>
      <p:sp>
        <p:nvSpPr>
          <p:cNvPr id="3" name="Title 2" descr="&quot; &quot;"/>
          <p:cNvSpPr>
            <a:spLocks noGrp="1"/>
          </p:cNvSpPr>
          <p:nvPr>
            <p:ph type="title"/>
          </p:nvPr>
        </p:nvSpPr>
        <p:spPr/>
        <p:txBody>
          <a:bodyPr>
            <a:noAutofit/>
          </a:bodyPr>
          <a:lstStyle/>
          <a:p>
            <a:r>
              <a:rPr lang="en-US" dirty="0" smtClean="0"/>
              <a:t>Epstein’s </a:t>
            </a:r>
            <a:r>
              <a:rPr lang="en-US" dirty="0"/>
              <a:t>Framework on Parent Involvement</a:t>
            </a:r>
          </a:p>
        </p:txBody>
      </p:sp>
      <p:sp>
        <p:nvSpPr>
          <p:cNvPr id="2" name="Content Placeholder 1"/>
          <p:cNvSpPr>
            <a:spLocks noGrp="1"/>
          </p:cNvSpPr>
          <p:nvPr>
            <p:ph idx="1"/>
          </p:nvPr>
        </p:nvSpPr>
        <p:spPr>
          <a:xfrm>
            <a:off x="469900" y="1828800"/>
            <a:ext cx="8229600" cy="4343400"/>
          </a:xfrm>
        </p:spPr>
        <p:txBody>
          <a:bodyPr/>
          <a:lstStyle/>
          <a:p>
            <a:pPr marL="0" lvl="0" indent="0">
              <a:buNone/>
            </a:pPr>
            <a:r>
              <a:rPr lang="en-US" dirty="0"/>
              <a:t>“...</a:t>
            </a:r>
            <a:r>
              <a:rPr lang="en-US" b="1" dirty="0">
                <a:solidFill>
                  <a:srgbClr val="FF0000"/>
                </a:solidFill>
              </a:rPr>
              <a:t>productive connections of schools, families, and communities, and pertinent individual interactions of teachers, parents, </a:t>
            </a:r>
            <a:r>
              <a:rPr lang="en-US" dirty="0"/>
              <a:t>and students are conducted in order to help students increase their academic skills, self-esteem, positive attitudes toward learning, independence, and other achievements, talents, accomplishments and other desired behaviors that are characteristic of successful students” </a:t>
            </a:r>
            <a:r>
              <a:rPr lang="en-US" dirty="0" smtClean="0"/>
              <a:t>(p</a:t>
            </a:r>
            <a:r>
              <a:rPr lang="en-US" dirty="0"/>
              <a:t>. 42</a:t>
            </a:r>
            <a:r>
              <a:rPr lang="en-US" dirty="0" smtClean="0"/>
              <a:t>).</a:t>
            </a:r>
          </a:p>
        </p:txBody>
      </p:sp>
    </p:spTree>
    <p:extLst>
      <p:ext uri="{BB962C8B-B14F-4D97-AF65-F5344CB8AC3E}">
        <p14:creationId xmlns:p14="http://schemas.microsoft.com/office/powerpoint/2010/main" val="12353402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2897048-00E0-47FB-B07B-F36BBE8AF579}" type="slidenum">
              <a:rPr lang="en-US" smtClean="0"/>
              <a:pPr/>
              <a:t>42</a:t>
            </a:fld>
            <a:endParaRPr lang="en-US" dirty="0"/>
          </a:p>
        </p:txBody>
      </p:sp>
      <p:sp>
        <p:nvSpPr>
          <p:cNvPr id="2" name="Content Placeholder 1"/>
          <p:cNvSpPr>
            <a:spLocks noGrp="1"/>
          </p:cNvSpPr>
          <p:nvPr>
            <p:ph idx="4294967295"/>
          </p:nvPr>
        </p:nvSpPr>
        <p:spPr>
          <a:xfrm>
            <a:off x="685800" y="2362200"/>
            <a:ext cx="7783882" cy="2752725"/>
          </a:xfrm>
          <a:prstGeom prst="rect">
            <a:avLst/>
          </a:prstGeom>
        </p:spPr>
        <p:txBody>
          <a:bodyPr/>
          <a:lstStyle/>
          <a:p>
            <a:pPr marL="0" indent="0">
              <a:buClr>
                <a:srgbClr val="0070C0"/>
              </a:buClr>
              <a:buNone/>
            </a:pPr>
            <a:r>
              <a:rPr lang="en-US" b="1" i="1" dirty="0" smtClean="0">
                <a:solidFill>
                  <a:srgbClr val="0070C0"/>
                </a:solidFill>
              </a:rPr>
              <a:t>Facilitator prompt:</a:t>
            </a:r>
          </a:p>
          <a:p>
            <a:pPr marL="0" indent="0">
              <a:buClr>
                <a:srgbClr val="0070C0"/>
              </a:buClr>
              <a:buNone/>
            </a:pPr>
            <a:endParaRPr lang="en-US" b="1" i="1" dirty="0" smtClean="0">
              <a:solidFill>
                <a:srgbClr val="0070C0"/>
              </a:solidFill>
            </a:endParaRPr>
          </a:p>
          <a:p>
            <a:pPr marL="0" indent="0">
              <a:buClr>
                <a:srgbClr val="0070C0"/>
              </a:buClr>
              <a:buNone/>
            </a:pPr>
            <a:r>
              <a:rPr lang="en-US" b="1" i="1" dirty="0" smtClean="0">
                <a:solidFill>
                  <a:srgbClr val="0070C0"/>
                </a:solidFill>
              </a:rPr>
              <a:t>It is fascinating to note that these frameworks came from such different sources yet have such alignment on partnerships.  What further detail is provided on the essence of trusting partnerships?</a:t>
            </a:r>
            <a:endParaRPr lang="en-US" b="1" i="1" dirty="0">
              <a:solidFill>
                <a:srgbClr val="0070C0"/>
              </a:solidFill>
            </a:endParaRPr>
          </a:p>
        </p:txBody>
      </p:sp>
    </p:spTree>
    <p:extLst>
      <p:ext uri="{BB962C8B-B14F-4D97-AF65-F5344CB8AC3E}">
        <p14:creationId xmlns:p14="http://schemas.microsoft.com/office/powerpoint/2010/main" val="35851644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a:xfrm>
            <a:off x="716217" y="228601"/>
            <a:ext cx="7772400" cy="1292352"/>
          </a:xfrm>
          <a:solidFill>
            <a:schemeClr val="tx2">
              <a:lumMod val="40000"/>
              <a:lumOff val="60000"/>
            </a:schemeClr>
          </a:solidFill>
        </p:spPr>
        <p:txBody>
          <a:bodyPr>
            <a:noAutofit/>
          </a:bodyPr>
          <a:lstStyle/>
          <a:p>
            <a:pPr algn="ctr"/>
            <a:r>
              <a:rPr lang="en-US" sz="3600" dirty="0" smtClean="0">
                <a:solidFill>
                  <a:schemeClr val="bg1"/>
                </a:solidFill>
              </a:rPr>
              <a:t>Bringing it All Together: Permeating Theme</a:t>
            </a:r>
            <a:endParaRPr lang="en-US" sz="3600" dirty="0">
              <a:solidFill>
                <a:schemeClr val="bg1"/>
              </a:solidFill>
            </a:endParaRPr>
          </a:p>
        </p:txBody>
      </p:sp>
      <p:sp>
        <p:nvSpPr>
          <p:cNvPr id="5" name="Slide Number Placeholder 4"/>
          <p:cNvSpPr>
            <a:spLocks noGrp="1"/>
          </p:cNvSpPr>
          <p:nvPr>
            <p:ph type="sldNum" sz="quarter" idx="11"/>
          </p:nvPr>
        </p:nvSpPr>
        <p:spPr/>
        <p:txBody>
          <a:bodyPr/>
          <a:lstStyle/>
          <a:p>
            <a:fld id="{B2897048-00E0-47FB-B07B-F36BBE8AF579}" type="slidenum">
              <a:rPr lang="en-US" smtClean="0"/>
              <a:pPr/>
              <a:t>43</a:t>
            </a:fld>
            <a:endParaRPr lang="en-US" dirty="0"/>
          </a:p>
        </p:txBody>
      </p:sp>
      <p:sp>
        <p:nvSpPr>
          <p:cNvPr id="2" name="Content Placeholder 1"/>
          <p:cNvSpPr>
            <a:spLocks noGrp="1"/>
          </p:cNvSpPr>
          <p:nvPr>
            <p:ph idx="4294967295"/>
          </p:nvPr>
        </p:nvSpPr>
        <p:spPr>
          <a:xfrm>
            <a:off x="716217" y="1600200"/>
            <a:ext cx="7772400" cy="4648200"/>
          </a:xfrm>
          <a:prstGeom prst="rect">
            <a:avLst/>
          </a:prstGeom>
        </p:spPr>
        <p:txBody>
          <a:bodyPr/>
          <a:lstStyle/>
          <a:p>
            <a:pPr marL="0" indent="0">
              <a:buNone/>
            </a:pPr>
            <a:r>
              <a:rPr lang="en-US" b="1" dirty="0">
                <a:solidFill>
                  <a:srgbClr val="154578"/>
                </a:solidFill>
              </a:rPr>
              <a:t>The </a:t>
            </a:r>
            <a:r>
              <a:rPr lang="en-US" b="1" dirty="0" smtClean="0">
                <a:solidFill>
                  <a:srgbClr val="154578"/>
                </a:solidFill>
              </a:rPr>
              <a:t>bottom line </a:t>
            </a:r>
            <a:r>
              <a:rPr lang="en-US" b="1" dirty="0">
                <a:solidFill>
                  <a:srgbClr val="154578"/>
                </a:solidFill>
              </a:rPr>
              <a:t>of family engagement is the development of a</a:t>
            </a:r>
            <a:r>
              <a:rPr lang="en-US" b="1" dirty="0">
                <a:solidFill>
                  <a:srgbClr val="ED3532"/>
                </a:solidFill>
              </a:rPr>
              <a:t> respectful and trusting </a:t>
            </a:r>
            <a:r>
              <a:rPr lang="en-US" b="1" dirty="0" smtClean="0">
                <a:solidFill>
                  <a:srgbClr val="ED3532"/>
                </a:solidFill>
              </a:rPr>
              <a:t>partnership</a:t>
            </a:r>
            <a:r>
              <a:rPr lang="en-US" b="1" dirty="0">
                <a:solidFill>
                  <a:srgbClr val="ED3532"/>
                </a:solidFill>
              </a:rPr>
              <a:t> </a:t>
            </a:r>
            <a:r>
              <a:rPr lang="en-US" b="1" dirty="0" smtClean="0">
                <a:solidFill>
                  <a:srgbClr val="154578"/>
                </a:solidFill>
              </a:rPr>
              <a:t>characterized </a:t>
            </a:r>
            <a:r>
              <a:rPr lang="en-US" b="1" dirty="0">
                <a:solidFill>
                  <a:srgbClr val="154578"/>
                </a:solidFill>
              </a:rPr>
              <a:t>by</a:t>
            </a:r>
            <a:r>
              <a:rPr lang="en-US" b="1" dirty="0" smtClean="0">
                <a:solidFill>
                  <a:srgbClr val="154578"/>
                </a:solidFill>
              </a:rPr>
              <a:t>:</a:t>
            </a:r>
            <a:endParaRPr lang="en-US" b="1" dirty="0">
              <a:solidFill>
                <a:srgbClr val="154578"/>
              </a:solidFill>
            </a:endParaRPr>
          </a:p>
          <a:p>
            <a:pPr lvl="1">
              <a:buClr>
                <a:srgbClr val="154578"/>
              </a:buClr>
              <a:buFont typeface="Arial" panose="020B0604020202020204" pitchFamily="34" charset="0"/>
              <a:buChar char="•"/>
            </a:pPr>
            <a:r>
              <a:rPr lang="en-US" sz="2500" dirty="0">
                <a:solidFill>
                  <a:srgbClr val="154578"/>
                </a:solidFill>
              </a:rPr>
              <a:t>Cultural, linguistic, and socio-economic </a:t>
            </a:r>
            <a:r>
              <a:rPr lang="en-US" sz="2500" dirty="0" smtClean="0">
                <a:solidFill>
                  <a:srgbClr val="154578"/>
                </a:solidFill>
              </a:rPr>
              <a:t>responsiveness</a:t>
            </a:r>
            <a:endParaRPr lang="en-US" sz="2500" dirty="0">
              <a:solidFill>
                <a:srgbClr val="154578"/>
              </a:solidFill>
            </a:endParaRPr>
          </a:p>
          <a:p>
            <a:pPr lvl="1">
              <a:buClr>
                <a:srgbClr val="154578"/>
              </a:buClr>
              <a:buFont typeface="Arial" panose="020B0604020202020204" pitchFamily="34" charset="0"/>
              <a:buChar char="•"/>
            </a:pPr>
            <a:r>
              <a:rPr lang="en-US" sz="2500" dirty="0" smtClean="0">
                <a:solidFill>
                  <a:srgbClr val="154578"/>
                </a:solidFill>
              </a:rPr>
              <a:t>Strengths-based </a:t>
            </a:r>
            <a:r>
              <a:rPr lang="en-US" sz="2500" dirty="0">
                <a:solidFill>
                  <a:srgbClr val="154578"/>
                </a:solidFill>
              </a:rPr>
              <a:t>orientation </a:t>
            </a:r>
          </a:p>
          <a:p>
            <a:pPr lvl="1">
              <a:buClr>
                <a:srgbClr val="154578"/>
              </a:buClr>
              <a:buFont typeface="Arial" panose="020B0604020202020204" pitchFamily="34" charset="0"/>
              <a:buChar char="•"/>
            </a:pPr>
            <a:r>
              <a:rPr lang="en-US" sz="2500" dirty="0">
                <a:solidFill>
                  <a:srgbClr val="154578"/>
                </a:solidFill>
              </a:rPr>
              <a:t>Individualization and </a:t>
            </a:r>
            <a:r>
              <a:rPr lang="en-US" sz="2500" dirty="0" smtClean="0">
                <a:solidFill>
                  <a:srgbClr val="154578"/>
                </a:solidFill>
              </a:rPr>
              <a:t>flexibility</a:t>
            </a:r>
          </a:p>
          <a:p>
            <a:pPr lvl="1">
              <a:buClr>
                <a:srgbClr val="154578"/>
              </a:buClr>
              <a:buFont typeface="Arial" panose="020B0604020202020204" pitchFamily="34" charset="0"/>
              <a:buChar char="•"/>
            </a:pPr>
            <a:r>
              <a:rPr lang="en-US" sz="2500" dirty="0">
                <a:solidFill>
                  <a:srgbClr val="154578"/>
                </a:solidFill>
              </a:rPr>
              <a:t>A</a:t>
            </a:r>
            <a:r>
              <a:rPr lang="en-US" sz="2500" dirty="0" smtClean="0">
                <a:solidFill>
                  <a:srgbClr val="154578"/>
                </a:solidFill>
              </a:rPr>
              <a:t>lignment with </a:t>
            </a:r>
            <a:r>
              <a:rPr lang="en-US" sz="2500" dirty="0">
                <a:solidFill>
                  <a:srgbClr val="154578"/>
                </a:solidFill>
              </a:rPr>
              <a:t>family </a:t>
            </a:r>
            <a:r>
              <a:rPr lang="en-US" sz="2500" dirty="0" smtClean="0">
                <a:solidFill>
                  <a:srgbClr val="154578"/>
                </a:solidFill>
              </a:rPr>
              <a:t>preferences/goals/aspirations</a:t>
            </a:r>
            <a:endParaRPr lang="en-US" sz="2500" dirty="0">
              <a:solidFill>
                <a:srgbClr val="154578"/>
              </a:solidFill>
            </a:endParaRPr>
          </a:p>
          <a:p>
            <a:pPr lvl="1">
              <a:buClr>
                <a:srgbClr val="154578"/>
              </a:buClr>
              <a:buFont typeface="Arial" panose="020B0604020202020204" pitchFamily="34" charset="0"/>
              <a:buChar char="•"/>
            </a:pPr>
            <a:r>
              <a:rPr lang="en-US" sz="2500" dirty="0" smtClean="0">
                <a:solidFill>
                  <a:srgbClr val="154578"/>
                </a:solidFill>
              </a:rPr>
              <a:t>Alignment to child goals/outcomes</a:t>
            </a:r>
            <a:endParaRPr lang="en-US" sz="2500" dirty="0">
              <a:solidFill>
                <a:srgbClr val="154578"/>
              </a:solidFill>
            </a:endParaRPr>
          </a:p>
          <a:p>
            <a:pPr lvl="1">
              <a:buClr>
                <a:srgbClr val="154578"/>
              </a:buClr>
              <a:buFont typeface="Arial" panose="020B0604020202020204" pitchFamily="34" charset="0"/>
              <a:buChar char="•"/>
            </a:pPr>
            <a:r>
              <a:rPr lang="en-US" sz="2500" dirty="0" smtClean="0">
                <a:solidFill>
                  <a:srgbClr val="154578"/>
                </a:solidFill>
              </a:rPr>
              <a:t>Equality of family and practitioner roles</a:t>
            </a:r>
          </a:p>
        </p:txBody>
      </p:sp>
    </p:spTree>
    <p:extLst>
      <p:ext uri="{BB962C8B-B14F-4D97-AF65-F5344CB8AC3E}">
        <p14:creationId xmlns:p14="http://schemas.microsoft.com/office/powerpoint/2010/main" val="34623030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2897048-00E0-47FB-B07B-F36BBE8AF579}" type="slidenum">
              <a:rPr lang="en-US" smtClean="0"/>
              <a:pPr/>
              <a:t>44</a:t>
            </a:fld>
            <a:endParaRPr lang="en-US" dirty="0"/>
          </a:p>
        </p:txBody>
      </p:sp>
      <p:sp>
        <p:nvSpPr>
          <p:cNvPr id="2" name="Content Placeholder 1"/>
          <p:cNvSpPr>
            <a:spLocks noGrp="1"/>
          </p:cNvSpPr>
          <p:nvPr>
            <p:ph idx="4294967295"/>
          </p:nvPr>
        </p:nvSpPr>
        <p:spPr>
          <a:xfrm>
            <a:off x="722312" y="2057400"/>
            <a:ext cx="7783882" cy="2752725"/>
          </a:xfrm>
          <a:prstGeom prst="rect">
            <a:avLst/>
          </a:prstGeom>
        </p:spPr>
        <p:txBody>
          <a:bodyPr/>
          <a:lstStyle/>
          <a:p>
            <a:pPr marL="0" indent="0">
              <a:buClr>
                <a:srgbClr val="0070C0"/>
              </a:buClr>
              <a:buNone/>
            </a:pPr>
            <a:r>
              <a:rPr lang="en-US" b="1" i="1" dirty="0" smtClean="0">
                <a:solidFill>
                  <a:srgbClr val="0070C0"/>
                </a:solidFill>
              </a:rPr>
              <a:t>Facilitator prompt:</a:t>
            </a:r>
          </a:p>
          <a:p>
            <a:pPr marL="0" indent="0">
              <a:buClr>
                <a:srgbClr val="0070C0"/>
              </a:buClr>
              <a:buNone/>
            </a:pPr>
            <a:endParaRPr lang="en-US" b="1" i="1" dirty="0" smtClean="0">
              <a:solidFill>
                <a:srgbClr val="0070C0"/>
              </a:solidFill>
            </a:endParaRPr>
          </a:p>
          <a:p>
            <a:pPr marL="0" indent="0">
              <a:buClr>
                <a:srgbClr val="0070C0"/>
              </a:buClr>
              <a:buNone/>
            </a:pPr>
            <a:r>
              <a:rPr lang="en-US" b="1" i="1" dirty="0" smtClean="0">
                <a:solidFill>
                  <a:srgbClr val="0070C0"/>
                </a:solidFill>
              </a:rPr>
              <a:t>We can turn to research to guide us in operationalizing partnerships.  Ann, highlight for us your own research about the nature of trusting partnerships?</a:t>
            </a:r>
            <a:endParaRPr lang="en-US" b="1" i="1" dirty="0">
              <a:solidFill>
                <a:srgbClr val="0070C0"/>
              </a:solidFill>
            </a:endParaRPr>
          </a:p>
        </p:txBody>
      </p:sp>
    </p:spTree>
    <p:extLst>
      <p:ext uri="{BB962C8B-B14F-4D97-AF65-F5344CB8AC3E}">
        <p14:creationId xmlns:p14="http://schemas.microsoft.com/office/powerpoint/2010/main" val="27311321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95799"/>
          </a:xfrm>
          <a:prstGeom prst="rect">
            <a:avLst/>
          </a:prstGeom>
        </p:spPr>
        <p:txBody>
          <a:bodyPr/>
          <a:lstStyle/>
          <a:p>
            <a:pPr marL="0" lvl="0" indent="0" algn="ctr">
              <a:buClr>
                <a:srgbClr val="0070C0"/>
              </a:buClr>
              <a:buNone/>
            </a:pPr>
            <a:r>
              <a:rPr lang="en-US" sz="3200" dirty="0"/>
              <a:t>Communication</a:t>
            </a:r>
          </a:p>
          <a:p>
            <a:pPr marL="0" lvl="0" indent="0" algn="ctr">
              <a:buClr>
                <a:srgbClr val="0070C0"/>
              </a:buClr>
              <a:buNone/>
            </a:pPr>
            <a:r>
              <a:rPr lang="en-US" sz="3200" dirty="0"/>
              <a:t>Respect</a:t>
            </a:r>
          </a:p>
          <a:p>
            <a:pPr marL="0" lvl="0" indent="0" algn="ctr">
              <a:buClr>
                <a:srgbClr val="0070C0"/>
              </a:buClr>
              <a:buNone/>
            </a:pPr>
            <a:r>
              <a:rPr lang="en-US" sz="3200" dirty="0" smtClean="0"/>
              <a:t>Professional competence</a:t>
            </a:r>
            <a:endParaRPr lang="en-US" sz="3200" dirty="0"/>
          </a:p>
          <a:p>
            <a:pPr marL="0" lvl="0" indent="0" algn="ctr">
              <a:buClr>
                <a:srgbClr val="0070C0"/>
              </a:buClr>
              <a:buNone/>
            </a:pPr>
            <a:r>
              <a:rPr lang="en-US" sz="3200" dirty="0"/>
              <a:t>Commitment</a:t>
            </a:r>
          </a:p>
          <a:p>
            <a:pPr marL="0" lvl="0" indent="0" algn="ctr">
              <a:buClr>
                <a:srgbClr val="0070C0"/>
              </a:buClr>
              <a:buNone/>
            </a:pPr>
            <a:r>
              <a:rPr lang="en-US" sz="3200" dirty="0"/>
              <a:t>Equality</a:t>
            </a:r>
          </a:p>
          <a:p>
            <a:pPr marL="0" lvl="0" indent="0" algn="ctr">
              <a:buClr>
                <a:srgbClr val="0070C0"/>
              </a:buClr>
              <a:buNone/>
            </a:pPr>
            <a:r>
              <a:rPr lang="en-US" sz="3200" dirty="0" smtClean="0"/>
              <a:t>Advocacy</a:t>
            </a:r>
          </a:p>
          <a:p>
            <a:pPr marL="0" indent="0">
              <a:buNone/>
            </a:pPr>
            <a:endParaRPr lang="en-US" sz="1600" dirty="0" smtClean="0"/>
          </a:p>
          <a:p>
            <a:pPr marL="0" indent="0">
              <a:buNone/>
            </a:pPr>
            <a:r>
              <a:rPr lang="en-US" sz="1600" dirty="0" smtClean="0"/>
              <a:t>Source: </a:t>
            </a:r>
            <a:r>
              <a:rPr lang="en-US" sz="1600" dirty="0"/>
              <a:t>Turnbull, A.P., Turnbull, H.R., Erwin, E., &amp; </a:t>
            </a:r>
            <a:r>
              <a:rPr lang="en-US" sz="1600" dirty="0" err="1"/>
              <a:t>Soodak</a:t>
            </a:r>
            <a:r>
              <a:rPr lang="en-US" sz="1600" dirty="0"/>
              <a:t>, L., </a:t>
            </a:r>
            <a:r>
              <a:rPr lang="en-US" sz="1600" dirty="0" smtClean="0"/>
              <a:t>&amp; </a:t>
            </a:r>
            <a:r>
              <a:rPr lang="en-US" sz="1600" dirty="0" err="1" smtClean="0"/>
              <a:t>Shogren</a:t>
            </a:r>
            <a:r>
              <a:rPr lang="en-US" sz="1600" dirty="0"/>
              <a:t>, K. (2015).  </a:t>
            </a:r>
            <a:r>
              <a:rPr lang="en-US" sz="1600" i="1" dirty="0"/>
              <a:t>Families, professionals, and exceptionality: Positive outcomes through partnerships and trust</a:t>
            </a:r>
            <a:r>
              <a:rPr lang="en-US" sz="1600" dirty="0"/>
              <a:t> (7</a:t>
            </a:r>
            <a:r>
              <a:rPr lang="en-US" sz="1600" baseline="30000" dirty="0"/>
              <a:t>th</a:t>
            </a:r>
            <a:r>
              <a:rPr lang="en-US" sz="1600" dirty="0"/>
              <a:t> ed.). Boston, MA: Merrill/Prentice Hall. </a:t>
            </a:r>
          </a:p>
          <a:p>
            <a:pPr marL="0" lvl="0" indent="0">
              <a:buClr>
                <a:srgbClr val="0070C0"/>
              </a:buClr>
              <a:buNone/>
            </a:pPr>
            <a:endParaRPr lang="en-US" sz="1800" dirty="0">
              <a:effectLst/>
            </a:endParaRPr>
          </a:p>
        </p:txBody>
      </p:sp>
      <p:sp>
        <p:nvSpPr>
          <p:cNvPr id="3" name="Title 2" descr="&quot; &quot;"/>
          <p:cNvSpPr>
            <a:spLocks noGrp="1"/>
          </p:cNvSpPr>
          <p:nvPr>
            <p:ph type="title"/>
          </p:nvPr>
        </p:nvSpPr>
        <p:spPr>
          <a:ln w="38100">
            <a:solidFill>
              <a:srgbClr val="154578"/>
            </a:solidFill>
          </a:ln>
        </p:spPr>
        <p:txBody>
          <a:bodyPr>
            <a:normAutofit fontScale="90000"/>
          </a:bodyPr>
          <a:lstStyle/>
          <a:p>
            <a:pPr algn="ctr"/>
            <a:r>
              <a:rPr lang="en-US" dirty="0" smtClean="0"/>
              <a:t>The HOW of Family Engagement:  Trusting Partnerships</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45</a:t>
            </a:fld>
            <a:endParaRPr lang="en-US" dirty="0"/>
          </a:p>
        </p:txBody>
      </p:sp>
    </p:spTree>
    <p:extLst>
      <p:ext uri="{BB962C8B-B14F-4D97-AF65-F5344CB8AC3E}">
        <p14:creationId xmlns:p14="http://schemas.microsoft.com/office/powerpoint/2010/main" val="37480921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46</a:t>
            </a:fld>
            <a:endParaRPr lang="en-US" dirty="0"/>
          </a:p>
        </p:txBody>
      </p:sp>
      <p:sp>
        <p:nvSpPr>
          <p:cNvPr id="3" name="Title 2" descr="&quot; &quot;"/>
          <p:cNvSpPr>
            <a:spLocks noGrp="1"/>
          </p:cNvSpPr>
          <p:nvPr>
            <p:ph type="title"/>
          </p:nvPr>
        </p:nvSpPr>
        <p:spPr/>
        <p:txBody>
          <a:bodyPr>
            <a:normAutofit fontScale="90000"/>
          </a:bodyPr>
          <a:lstStyle/>
          <a:p>
            <a:r>
              <a:rPr lang="en-US" dirty="0" smtClean="0"/>
              <a:t>The WHAT of Family Engagement:</a:t>
            </a:r>
            <a:br>
              <a:rPr lang="en-US" dirty="0" smtClean="0"/>
            </a:br>
            <a:r>
              <a:rPr lang="en-US" dirty="0" smtClean="0"/>
              <a:t>Types of Activities</a:t>
            </a:r>
            <a:endParaRPr lang="en-US" dirty="0"/>
          </a:p>
        </p:txBody>
      </p:sp>
      <p:sp>
        <p:nvSpPr>
          <p:cNvPr id="2" name="Content Placeholder 1"/>
          <p:cNvSpPr>
            <a:spLocks noGrp="1"/>
          </p:cNvSpPr>
          <p:nvPr>
            <p:ph idx="1"/>
          </p:nvPr>
        </p:nvSpPr>
        <p:spPr>
          <a:xfrm>
            <a:off x="457200" y="1447800"/>
            <a:ext cx="8229600" cy="4800600"/>
          </a:xfrm>
        </p:spPr>
        <p:txBody>
          <a:bodyPr/>
          <a:lstStyle/>
          <a:p>
            <a:pPr lvl="0"/>
            <a:r>
              <a:rPr lang="en-US" dirty="0"/>
              <a:t>Meeting families’ basic needs</a:t>
            </a:r>
          </a:p>
          <a:p>
            <a:pPr lvl="0"/>
            <a:r>
              <a:rPr lang="en-US" dirty="0"/>
              <a:t>Referring and evaluating for services and supports</a:t>
            </a:r>
          </a:p>
          <a:p>
            <a:pPr lvl="0"/>
            <a:r>
              <a:rPr lang="en-US" dirty="0"/>
              <a:t>Individualizing in developing and providing services and </a:t>
            </a:r>
            <a:r>
              <a:rPr lang="en-US" dirty="0" smtClean="0"/>
              <a:t>supports</a:t>
            </a:r>
          </a:p>
          <a:p>
            <a:pPr lvl="0"/>
            <a:r>
              <a:rPr lang="en-US" dirty="0"/>
              <a:t>Extending </a:t>
            </a:r>
            <a:r>
              <a:rPr lang="en-US" dirty="0" smtClean="0"/>
              <a:t>child’s learning </a:t>
            </a:r>
            <a:r>
              <a:rPr lang="en-US" dirty="0"/>
              <a:t>in </a:t>
            </a:r>
            <a:r>
              <a:rPr lang="en-US" dirty="0" smtClean="0"/>
              <a:t>home </a:t>
            </a:r>
            <a:r>
              <a:rPr lang="en-US" dirty="0"/>
              <a:t>and </a:t>
            </a:r>
            <a:r>
              <a:rPr lang="en-US" dirty="0" smtClean="0"/>
              <a:t>community </a:t>
            </a:r>
            <a:endParaRPr lang="en-US" dirty="0"/>
          </a:p>
          <a:p>
            <a:pPr lvl="0"/>
            <a:r>
              <a:rPr lang="en-US" dirty="0"/>
              <a:t>P</a:t>
            </a:r>
            <a:r>
              <a:rPr lang="en-US" dirty="0" smtClean="0"/>
              <a:t>articipating </a:t>
            </a:r>
            <a:r>
              <a:rPr lang="en-US" dirty="0"/>
              <a:t>and volunteering with </a:t>
            </a:r>
            <a:r>
              <a:rPr lang="en-US" dirty="0" smtClean="0"/>
              <a:t>program/school</a:t>
            </a:r>
          </a:p>
          <a:p>
            <a:pPr lvl="0"/>
            <a:r>
              <a:rPr lang="en-US" dirty="0"/>
              <a:t>A</a:t>
            </a:r>
            <a:r>
              <a:rPr lang="en-US" dirty="0" smtClean="0">
                <a:effectLst/>
              </a:rPr>
              <a:t>dvocatin</a:t>
            </a:r>
            <a:r>
              <a:rPr lang="en-US" dirty="0" smtClean="0"/>
              <a:t>g for systems improvement</a:t>
            </a:r>
            <a:endParaRPr lang="en-US" dirty="0">
              <a:effectLst/>
            </a:endParaRPr>
          </a:p>
        </p:txBody>
      </p:sp>
    </p:spTree>
    <p:extLst>
      <p:ext uri="{BB962C8B-B14F-4D97-AF65-F5344CB8AC3E}">
        <p14:creationId xmlns:p14="http://schemas.microsoft.com/office/powerpoint/2010/main" val="10438764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47</a:t>
            </a:fld>
            <a:endParaRPr lang="en-US" dirty="0"/>
          </a:p>
        </p:txBody>
      </p:sp>
      <p:pic>
        <p:nvPicPr>
          <p:cNvPr id="9" name="Picture 8"/>
          <p:cNvPicPr>
            <a:picLocks noChangeAspect="1"/>
          </p:cNvPicPr>
          <p:nvPr/>
        </p:nvPicPr>
        <p:blipFill>
          <a:blip r:embed="rId2"/>
          <a:stretch>
            <a:fillRect/>
          </a:stretch>
        </p:blipFill>
        <p:spPr>
          <a:xfrm>
            <a:off x="1371600" y="76200"/>
            <a:ext cx="6418585" cy="5987433"/>
          </a:xfrm>
          <a:prstGeom prst="rect">
            <a:avLst/>
          </a:prstGeom>
        </p:spPr>
      </p:pic>
    </p:spTree>
    <p:extLst>
      <p:ext uri="{BB962C8B-B14F-4D97-AF65-F5344CB8AC3E}">
        <p14:creationId xmlns:p14="http://schemas.microsoft.com/office/powerpoint/2010/main" val="8058352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hlinkClick r:id="rId2"/>
              </a:rPr>
              <a:t>Sharilyn’s</a:t>
            </a:r>
            <a:r>
              <a:rPr lang="en-US" dirty="0" smtClean="0">
                <a:hlinkClick r:id="rId2"/>
              </a:rPr>
              <a:t> Story: Part 1</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48</a:t>
            </a:fld>
            <a:endParaRPr lang="en-US" dirty="0"/>
          </a:p>
        </p:txBody>
      </p:sp>
      <p:pic>
        <p:nvPicPr>
          <p:cNvPr id="4" name="Picture 3">
            <a:hlinkClick r:id="rId2"/>
          </p:cNvPr>
          <p:cNvPicPr>
            <a:picLocks noChangeAspect="1"/>
          </p:cNvPicPr>
          <p:nvPr/>
        </p:nvPicPr>
        <p:blipFill>
          <a:blip r:embed="rId3"/>
          <a:stretch>
            <a:fillRect/>
          </a:stretch>
        </p:blipFill>
        <p:spPr>
          <a:xfrm>
            <a:off x="609600" y="1417638"/>
            <a:ext cx="7662987" cy="4410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00165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2897048-00E0-47FB-B07B-F36BBE8AF579}" type="slidenum">
              <a:rPr lang="en-US" smtClean="0"/>
              <a:pPr/>
              <a:t>49</a:t>
            </a:fld>
            <a:endParaRPr lang="en-US" dirty="0"/>
          </a:p>
        </p:txBody>
      </p:sp>
      <p:sp>
        <p:nvSpPr>
          <p:cNvPr id="2" name="Content Placeholder 1"/>
          <p:cNvSpPr>
            <a:spLocks noGrp="1"/>
          </p:cNvSpPr>
          <p:nvPr>
            <p:ph idx="4294967295"/>
          </p:nvPr>
        </p:nvSpPr>
        <p:spPr>
          <a:xfrm>
            <a:off x="706270" y="2133600"/>
            <a:ext cx="7783882" cy="3200400"/>
          </a:xfrm>
          <a:prstGeom prst="rect">
            <a:avLst/>
          </a:prstGeom>
        </p:spPr>
        <p:txBody>
          <a:bodyPr/>
          <a:lstStyle/>
          <a:p>
            <a:pPr marL="0" indent="0">
              <a:buClr>
                <a:srgbClr val="0070C0"/>
              </a:buClr>
              <a:buNone/>
            </a:pPr>
            <a:r>
              <a:rPr lang="en-US" b="1" i="1" dirty="0" smtClean="0">
                <a:solidFill>
                  <a:srgbClr val="0070C0"/>
                </a:solidFill>
              </a:rPr>
              <a:t>Facilitator prompt:</a:t>
            </a:r>
          </a:p>
          <a:p>
            <a:pPr marL="0" indent="0">
              <a:buClr>
                <a:srgbClr val="0070C0"/>
              </a:buClr>
              <a:buNone/>
            </a:pPr>
            <a:endParaRPr lang="en-US" b="1" i="1" dirty="0" smtClean="0">
              <a:solidFill>
                <a:srgbClr val="0070C0"/>
              </a:solidFill>
            </a:endParaRPr>
          </a:p>
          <a:p>
            <a:pPr marL="0" indent="0">
              <a:buClr>
                <a:srgbClr val="0070C0"/>
              </a:buClr>
              <a:buNone/>
            </a:pPr>
            <a:r>
              <a:rPr lang="en-US" b="1" i="1" dirty="0" smtClean="0">
                <a:solidFill>
                  <a:srgbClr val="0070C0"/>
                </a:solidFill>
              </a:rPr>
              <a:t>I like “seeing” the HOW of trusting partnerships, especially the potential power of partnerships.  Now, please share with us a synthesis of the EI/ECSE-related partnership activities that are recommended in the various frameworks.  </a:t>
            </a:r>
            <a:endParaRPr lang="en-US" b="1" i="1" dirty="0">
              <a:solidFill>
                <a:srgbClr val="0070C0"/>
              </a:solidFill>
            </a:endParaRPr>
          </a:p>
        </p:txBody>
      </p:sp>
    </p:spTree>
    <p:extLst>
      <p:ext uri="{BB962C8B-B14F-4D97-AF65-F5344CB8AC3E}">
        <p14:creationId xmlns:p14="http://schemas.microsoft.com/office/powerpoint/2010/main" val="935279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7162" y="1417638"/>
            <a:ext cx="4725838" cy="4274343"/>
          </a:xfrm>
          <a:ln>
            <a:noFill/>
          </a:ln>
        </p:spPr>
        <p:txBody>
          <a:bodyPr/>
          <a:lstStyle/>
          <a:p>
            <a:pPr marL="0" indent="0">
              <a:buNone/>
            </a:pPr>
            <a:endParaRPr lang="en-US" sz="1000" dirty="0"/>
          </a:p>
          <a:p>
            <a:pPr indent="-342900"/>
            <a:r>
              <a:rPr lang="en-US" dirty="0" smtClean="0"/>
              <a:t>Build a common language</a:t>
            </a:r>
            <a:endParaRPr lang="en-US" dirty="0"/>
          </a:p>
          <a:p>
            <a:pPr indent="-342900"/>
            <a:r>
              <a:rPr lang="en-US" dirty="0" smtClean="0"/>
              <a:t>Prioritize family engagement as an early childhood and </a:t>
            </a:r>
          </a:p>
          <a:p>
            <a:pPr marL="0" indent="0">
              <a:buNone/>
            </a:pPr>
            <a:r>
              <a:rPr lang="en-US" dirty="0"/>
              <a:t> </a:t>
            </a:r>
            <a:r>
              <a:rPr lang="en-US" dirty="0" smtClean="0"/>
              <a:t>   educational strategy. </a:t>
            </a:r>
          </a:p>
          <a:p>
            <a:pPr indent="-342900"/>
            <a:r>
              <a:rPr lang="en-US" dirty="0" smtClean="0"/>
              <a:t>Provide guidance to the field for implementing high-impact family engagement practices.</a:t>
            </a:r>
          </a:p>
          <a:p>
            <a:pPr marL="0" indent="0">
              <a:buNone/>
            </a:pPr>
            <a:endParaRPr lang="en-US" sz="2400" dirty="0"/>
          </a:p>
        </p:txBody>
      </p:sp>
      <p:sp>
        <p:nvSpPr>
          <p:cNvPr id="4" name="Slide Number Placeholder 3"/>
          <p:cNvSpPr>
            <a:spLocks noGrp="1"/>
          </p:cNvSpPr>
          <p:nvPr>
            <p:ph type="sldNum" sz="quarter" idx="4294967295"/>
          </p:nvPr>
        </p:nvSpPr>
        <p:spPr>
          <a:xfrm>
            <a:off x="7391400" y="6388100"/>
            <a:ext cx="2895600" cy="365125"/>
          </a:xfrm>
        </p:spPr>
        <p:txBody>
          <a:bodyPr/>
          <a:lstStyle/>
          <a:p>
            <a:pPr>
              <a:defRPr/>
            </a:pPr>
            <a:fld id="{5943DAAB-2D66-401E-BF36-D1FCFC03A98C}" type="slidenum">
              <a:rPr lang="en-US" sz="1400" smtClean="0">
                <a:solidFill>
                  <a:srgbClr val="333333"/>
                </a:solidFill>
              </a:rPr>
              <a:pPr>
                <a:defRPr/>
              </a:pPr>
              <a:t>5</a:t>
            </a:fld>
            <a:endParaRPr lang="en-US" sz="1400" dirty="0">
              <a:solidFill>
                <a:srgbClr val="333333"/>
              </a:solidFill>
            </a:endParaRPr>
          </a:p>
        </p:txBody>
      </p:sp>
      <p:sp>
        <p:nvSpPr>
          <p:cNvPr id="5" name="Title 4"/>
          <p:cNvSpPr>
            <a:spLocks noGrp="1"/>
          </p:cNvSpPr>
          <p:nvPr>
            <p:ph type="title"/>
          </p:nvPr>
        </p:nvSpPr>
        <p:spPr/>
        <p:txBody>
          <a:bodyPr/>
          <a:lstStyle/>
          <a:p>
            <a:r>
              <a:rPr lang="en-US" sz="3600" dirty="0">
                <a:solidFill>
                  <a:srgbClr val="0C4790"/>
                </a:solidFill>
              </a:rPr>
              <a:t>Policy Statement Purpose</a:t>
            </a:r>
            <a:endParaRPr lang="en-US" sz="3600" dirty="0"/>
          </a:p>
        </p:txBody>
      </p:sp>
      <p:sp>
        <p:nvSpPr>
          <p:cNvPr id="9" name="TextBox 10"/>
          <p:cNvSpPr txBox="1">
            <a:spLocks noChangeArrowheads="1"/>
          </p:cNvSpPr>
          <p:nvPr/>
        </p:nvSpPr>
        <p:spPr bwMode="auto">
          <a:xfrm rot="345002">
            <a:off x="5480371" y="3284783"/>
            <a:ext cx="2944445" cy="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marL="742950" indent="-285750" eaLnBrk="0" hangingPunct="0">
              <a:defRPr sz="2400">
                <a:solidFill>
                  <a:schemeClr val="tx1"/>
                </a:solidFill>
                <a:latin typeface="Calibri" pitchFamily="34" charset="0"/>
                <a:ea typeface="ＭＳ Ｐゴシック" pitchFamily="34" charset="-128"/>
              </a:defRPr>
            </a:lvl2pPr>
            <a:lvl3pPr marL="1143000" indent="-228600" eaLnBrk="0" hangingPunct="0">
              <a:defRPr sz="2400">
                <a:solidFill>
                  <a:schemeClr val="tx1"/>
                </a:solidFill>
                <a:latin typeface="Calibri" pitchFamily="34" charset="0"/>
                <a:ea typeface="ＭＳ Ｐゴシック" pitchFamily="34" charset="-128"/>
              </a:defRPr>
            </a:lvl3pPr>
            <a:lvl4pPr marL="1600200" indent="-228600" eaLnBrk="0" hangingPunct="0">
              <a:defRPr sz="2400">
                <a:solidFill>
                  <a:schemeClr val="tx1"/>
                </a:solidFill>
                <a:latin typeface="Calibri" pitchFamily="34" charset="0"/>
                <a:ea typeface="ＭＳ Ｐゴシック" pitchFamily="34" charset="-128"/>
              </a:defRPr>
            </a:lvl4pPr>
            <a:lvl5pPr marL="2057400" indent="-228600" eaLnBrk="0" hangingPunct="0">
              <a:defRPr sz="2400">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defTabSz="457200" eaLnBrk="1" fontAlgn="base" hangingPunct="1">
              <a:spcBef>
                <a:spcPct val="0"/>
              </a:spcBef>
              <a:spcAft>
                <a:spcPct val="0"/>
              </a:spcAft>
            </a:pPr>
            <a:r>
              <a:rPr lang="en-US" altLang="en-US">
                <a:solidFill>
                  <a:prstClr val="white"/>
                </a:solidFill>
                <a:cs typeface="Arial" charset="0"/>
              </a:rPr>
              <a:t>…have something </a:t>
            </a:r>
          </a:p>
          <a:p>
            <a:pPr defTabSz="457200" eaLnBrk="1" fontAlgn="base" hangingPunct="1">
              <a:spcBef>
                <a:spcPct val="0"/>
              </a:spcBef>
              <a:spcAft>
                <a:spcPct val="0"/>
              </a:spcAft>
            </a:pPr>
            <a:r>
              <a:rPr lang="en-US" altLang="en-US">
                <a:solidFill>
                  <a:prstClr val="white"/>
                </a:solidFill>
                <a:cs typeface="Arial" charset="0"/>
              </a:rPr>
              <a:t>valuable to contribute.</a:t>
            </a:r>
          </a:p>
        </p:txBody>
      </p:sp>
      <p:pic>
        <p:nvPicPr>
          <p:cNvPr id="10" name="Picture 3" descr="Family_Read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65390"/>
            <a:ext cx="4119137" cy="27483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656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50</a:t>
            </a:fld>
            <a:endParaRPr lang="en-US" dirty="0"/>
          </a:p>
        </p:txBody>
      </p:sp>
      <p:sp>
        <p:nvSpPr>
          <p:cNvPr id="3" name="Title 2" descr="&quot; &quot;"/>
          <p:cNvSpPr>
            <a:spLocks noGrp="1"/>
          </p:cNvSpPr>
          <p:nvPr>
            <p:ph type="title"/>
          </p:nvPr>
        </p:nvSpPr>
        <p:spPr/>
        <p:txBody>
          <a:bodyPr>
            <a:normAutofit/>
          </a:bodyPr>
          <a:lstStyle/>
          <a:p>
            <a:r>
              <a:rPr lang="en-US" dirty="0" smtClean="0"/>
              <a:t>Meeting Families’ Basic Needs</a:t>
            </a:r>
            <a:endParaRPr lang="en-US" dirty="0"/>
          </a:p>
        </p:txBody>
      </p:sp>
      <p:sp>
        <p:nvSpPr>
          <p:cNvPr id="2" name="Content Placeholder 1"/>
          <p:cNvSpPr>
            <a:spLocks noGrp="1"/>
          </p:cNvSpPr>
          <p:nvPr>
            <p:ph idx="1"/>
          </p:nvPr>
        </p:nvSpPr>
        <p:spPr>
          <a:xfrm>
            <a:off x="457200" y="1447800"/>
            <a:ext cx="8229600" cy="4800600"/>
          </a:xfrm>
        </p:spPr>
        <p:txBody>
          <a:bodyPr/>
          <a:lstStyle/>
          <a:p>
            <a:pPr lvl="0"/>
            <a:r>
              <a:rPr lang="en-US" dirty="0" smtClean="0"/>
              <a:t>Providing emotional </a:t>
            </a:r>
            <a:r>
              <a:rPr lang="en-US" dirty="0"/>
              <a:t>support</a:t>
            </a:r>
          </a:p>
          <a:p>
            <a:pPr lvl="0"/>
            <a:r>
              <a:rPr lang="en-US" dirty="0" smtClean="0"/>
              <a:t>Providing informational support, especially on parenting and child development</a:t>
            </a:r>
          </a:p>
          <a:p>
            <a:pPr lvl="0"/>
            <a:r>
              <a:rPr lang="en-US" dirty="0" smtClean="0"/>
              <a:t>Promoting resilience</a:t>
            </a:r>
          </a:p>
          <a:p>
            <a:pPr lvl="0"/>
            <a:r>
              <a:rPr lang="en-US" dirty="0" smtClean="0"/>
              <a:t>Promoting social connections</a:t>
            </a:r>
          </a:p>
          <a:p>
            <a:pPr lvl="0"/>
            <a:r>
              <a:rPr lang="en-US" dirty="0" smtClean="0"/>
              <a:t>Addressing child </a:t>
            </a:r>
            <a:r>
              <a:rPr lang="en-US" dirty="0"/>
              <a:t>care</a:t>
            </a:r>
          </a:p>
          <a:p>
            <a:pPr lvl="0"/>
            <a:r>
              <a:rPr lang="en-US" dirty="0" smtClean="0"/>
              <a:t>Addressing health</a:t>
            </a:r>
            <a:endParaRPr lang="en-US" dirty="0"/>
          </a:p>
        </p:txBody>
      </p:sp>
    </p:spTree>
    <p:extLst>
      <p:ext uri="{BB962C8B-B14F-4D97-AF65-F5344CB8AC3E}">
        <p14:creationId xmlns:p14="http://schemas.microsoft.com/office/powerpoint/2010/main" val="14205058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51</a:t>
            </a:fld>
            <a:endParaRPr lang="en-US" dirty="0"/>
          </a:p>
        </p:txBody>
      </p:sp>
      <p:sp>
        <p:nvSpPr>
          <p:cNvPr id="3" name="Title 2" descr="&quot; &quot;"/>
          <p:cNvSpPr>
            <a:spLocks noGrp="1"/>
          </p:cNvSpPr>
          <p:nvPr>
            <p:ph type="title"/>
          </p:nvPr>
        </p:nvSpPr>
        <p:spPr/>
        <p:txBody>
          <a:bodyPr>
            <a:noAutofit/>
          </a:bodyPr>
          <a:lstStyle/>
          <a:p>
            <a:r>
              <a:rPr lang="en-US" dirty="0" smtClean="0"/>
              <a:t>Meeting Families’ Basic Needs </a:t>
            </a:r>
            <a:r>
              <a:rPr lang="en-US" sz="2000" dirty="0" smtClean="0"/>
              <a:t>(cont.)</a:t>
            </a:r>
            <a:endParaRPr lang="en-US" sz="2000" dirty="0"/>
          </a:p>
        </p:txBody>
      </p:sp>
      <p:sp>
        <p:nvSpPr>
          <p:cNvPr id="2" name="Content Placeholder 1"/>
          <p:cNvSpPr>
            <a:spLocks noGrp="1"/>
          </p:cNvSpPr>
          <p:nvPr>
            <p:ph idx="1"/>
          </p:nvPr>
        </p:nvSpPr>
        <p:spPr>
          <a:xfrm>
            <a:off x="457200" y="1447800"/>
            <a:ext cx="8229600" cy="4800600"/>
          </a:xfrm>
        </p:spPr>
        <p:txBody>
          <a:bodyPr/>
          <a:lstStyle/>
          <a:p>
            <a:pPr lvl="0"/>
            <a:endParaRPr lang="en-US" dirty="0" smtClean="0"/>
          </a:p>
          <a:p>
            <a:pPr lvl="0"/>
            <a:r>
              <a:rPr lang="en-US" dirty="0" smtClean="0"/>
              <a:t>Addressing safety </a:t>
            </a:r>
            <a:r>
              <a:rPr lang="en-US" dirty="0"/>
              <a:t>(including child abuse and neglect)</a:t>
            </a:r>
          </a:p>
          <a:p>
            <a:pPr lvl="0"/>
            <a:r>
              <a:rPr lang="en-US" dirty="0" smtClean="0"/>
              <a:t>Addressing financial </a:t>
            </a:r>
            <a:r>
              <a:rPr lang="en-US" dirty="0"/>
              <a:t>subsistence </a:t>
            </a:r>
          </a:p>
          <a:p>
            <a:pPr lvl="0"/>
            <a:r>
              <a:rPr lang="en-US" dirty="0" smtClean="0"/>
              <a:t>Addressing education </a:t>
            </a:r>
            <a:r>
              <a:rPr lang="en-US" dirty="0"/>
              <a:t>and career planning for </a:t>
            </a:r>
            <a:r>
              <a:rPr lang="en-US" dirty="0" smtClean="0"/>
              <a:t>parents</a:t>
            </a:r>
          </a:p>
          <a:p>
            <a:pPr lvl="0"/>
            <a:r>
              <a:rPr lang="en-US" dirty="0" smtClean="0"/>
              <a:t>Providing concrete support in times of need</a:t>
            </a:r>
          </a:p>
          <a:p>
            <a:pPr lvl="0"/>
            <a:r>
              <a:rPr lang="en-US" dirty="0" smtClean="0"/>
              <a:t>Forging </a:t>
            </a:r>
            <a:r>
              <a:rPr lang="en-US" dirty="0"/>
              <a:t>community partnerships to address needs</a:t>
            </a:r>
            <a:endParaRPr lang="en-US" dirty="0">
              <a:effectLst/>
            </a:endParaRPr>
          </a:p>
        </p:txBody>
      </p:sp>
    </p:spTree>
    <p:extLst>
      <p:ext uri="{BB962C8B-B14F-4D97-AF65-F5344CB8AC3E}">
        <p14:creationId xmlns:p14="http://schemas.microsoft.com/office/powerpoint/2010/main" val="411571673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52</a:t>
            </a:fld>
            <a:endParaRPr lang="en-US" dirty="0"/>
          </a:p>
        </p:txBody>
      </p:sp>
      <p:sp>
        <p:nvSpPr>
          <p:cNvPr id="3" name="Title 2" descr="&quot; &quot;"/>
          <p:cNvSpPr>
            <a:spLocks noGrp="1"/>
          </p:cNvSpPr>
          <p:nvPr>
            <p:ph type="title"/>
          </p:nvPr>
        </p:nvSpPr>
        <p:spPr/>
        <p:txBody>
          <a:bodyPr>
            <a:noAutofit/>
          </a:bodyPr>
          <a:lstStyle/>
          <a:p>
            <a:r>
              <a:rPr lang="en-US" dirty="0" smtClean="0"/>
              <a:t>Referring and Evaluating for Services and Supports</a:t>
            </a:r>
            <a:endParaRPr lang="en-US" dirty="0"/>
          </a:p>
        </p:txBody>
      </p:sp>
      <p:sp>
        <p:nvSpPr>
          <p:cNvPr id="2" name="Content Placeholder 1"/>
          <p:cNvSpPr>
            <a:spLocks noGrp="1"/>
          </p:cNvSpPr>
          <p:nvPr>
            <p:ph idx="1"/>
          </p:nvPr>
        </p:nvSpPr>
        <p:spPr>
          <a:xfrm>
            <a:off x="457200" y="1447800"/>
            <a:ext cx="8229600" cy="4800600"/>
          </a:xfrm>
        </p:spPr>
        <p:txBody>
          <a:bodyPr/>
          <a:lstStyle/>
          <a:p>
            <a:r>
              <a:rPr lang="en-US" sz="2600" dirty="0"/>
              <a:t>Advocating for child, family, and teacher rights</a:t>
            </a:r>
          </a:p>
          <a:p>
            <a:r>
              <a:rPr lang="en-US" sz="2600" dirty="0"/>
              <a:t>Referring families to the state’s Parent Training and Information </a:t>
            </a:r>
            <a:r>
              <a:rPr lang="en-US" sz="2600" dirty="0" smtClean="0"/>
              <a:t>(PTI) Center</a:t>
            </a:r>
            <a:endParaRPr lang="en-US" sz="2600" dirty="0"/>
          </a:p>
          <a:p>
            <a:r>
              <a:rPr lang="en-US" sz="2600" dirty="0"/>
              <a:t>Coaching families in knowing and acting on child, family, and teacher rights</a:t>
            </a:r>
          </a:p>
          <a:p>
            <a:r>
              <a:rPr lang="en-US" sz="2600" dirty="0" smtClean="0"/>
              <a:t>Implementing Child </a:t>
            </a:r>
            <a:r>
              <a:rPr lang="en-US" sz="2600" dirty="0"/>
              <a:t>Find</a:t>
            </a:r>
          </a:p>
          <a:p>
            <a:r>
              <a:rPr lang="en-US" sz="2600" dirty="0"/>
              <a:t>Initiating and reviewing child referral</a:t>
            </a:r>
          </a:p>
          <a:p>
            <a:r>
              <a:rPr lang="en-US" sz="2600" dirty="0"/>
              <a:t>Collecting evaluation information on child</a:t>
            </a:r>
          </a:p>
          <a:p>
            <a:r>
              <a:rPr lang="en-US" sz="2600" dirty="0"/>
              <a:t>Documenting families’ resources, concerns, and priorities</a:t>
            </a:r>
          </a:p>
          <a:p>
            <a:r>
              <a:rPr lang="en-US" sz="2600" dirty="0"/>
              <a:t>Discussing evaluation results</a:t>
            </a:r>
            <a:endParaRPr lang="en-US" sz="2600" dirty="0">
              <a:effectLst/>
            </a:endParaRPr>
          </a:p>
        </p:txBody>
      </p:sp>
    </p:spTree>
    <p:extLst>
      <p:ext uri="{BB962C8B-B14F-4D97-AF65-F5344CB8AC3E}">
        <p14:creationId xmlns:p14="http://schemas.microsoft.com/office/powerpoint/2010/main" val="33105455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53</a:t>
            </a:fld>
            <a:endParaRPr lang="en-US" dirty="0"/>
          </a:p>
        </p:txBody>
      </p:sp>
      <p:sp>
        <p:nvSpPr>
          <p:cNvPr id="3" name="Title 2" descr="&quot; &quot;"/>
          <p:cNvSpPr>
            <a:spLocks noGrp="1"/>
          </p:cNvSpPr>
          <p:nvPr>
            <p:ph type="title"/>
          </p:nvPr>
        </p:nvSpPr>
        <p:spPr/>
        <p:txBody>
          <a:bodyPr>
            <a:noAutofit/>
          </a:bodyPr>
          <a:lstStyle/>
          <a:p>
            <a:r>
              <a:rPr lang="en-US" dirty="0" smtClean="0"/>
              <a:t>Individualizing in Developing and Providing Services and Supports</a:t>
            </a:r>
            <a:endParaRPr lang="en-US" dirty="0"/>
          </a:p>
        </p:txBody>
      </p:sp>
      <p:sp>
        <p:nvSpPr>
          <p:cNvPr id="2" name="Content Placeholder 1"/>
          <p:cNvSpPr>
            <a:spLocks noGrp="1"/>
          </p:cNvSpPr>
          <p:nvPr>
            <p:ph idx="1"/>
          </p:nvPr>
        </p:nvSpPr>
        <p:spPr>
          <a:xfrm>
            <a:off x="457200" y="1752600"/>
            <a:ext cx="8229600" cy="4495800"/>
          </a:xfrm>
        </p:spPr>
        <p:txBody>
          <a:bodyPr/>
          <a:lstStyle/>
          <a:p>
            <a:r>
              <a:rPr lang="en-US" dirty="0" smtClean="0"/>
              <a:t>Advocating </a:t>
            </a:r>
            <a:r>
              <a:rPr lang="en-US" dirty="0"/>
              <a:t>for child, family, and teacher rights</a:t>
            </a:r>
          </a:p>
          <a:p>
            <a:r>
              <a:rPr lang="en-US" dirty="0"/>
              <a:t>Referring families to the state’s Parent Training and Information Center</a:t>
            </a:r>
          </a:p>
          <a:p>
            <a:r>
              <a:rPr lang="en-US" dirty="0"/>
              <a:t>Coaching families in knowing and acting on child, family, and teacher </a:t>
            </a:r>
            <a:r>
              <a:rPr lang="en-US" dirty="0" smtClean="0"/>
              <a:t>rights</a:t>
            </a:r>
          </a:p>
          <a:p>
            <a:r>
              <a:rPr lang="en-US" dirty="0" smtClean="0"/>
              <a:t>Addressing the promotion of child competence across domains</a:t>
            </a:r>
            <a:endParaRPr lang="en-US" dirty="0"/>
          </a:p>
          <a:p>
            <a:r>
              <a:rPr lang="en-US" dirty="0"/>
              <a:t>Considering the effective incorporation of assistive </a:t>
            </a:r>
            <a:r>
              <a:rPr lang="en-US" dirty="0" smtClean="0"/>
              <a:t>technology</a:t>
            </a:r>
            <a:endParaRPr lang="en-US" dirty="0"/>
          </a:p>
        </p:txBody>
      </p:sp>
    </p:spTree>
    <p:extLst>
      <p:ext uri="{BB962C8B-B14F-4D97-AF65-F5344CB8AC3E}">
        <p14:creationId xmlns:p14="http://schemas.microsoft.com/office/powerpoint/2010/main" val="24780708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54</a:t>
            </a:fld>
            <a:endParaRPr lang="en-US" dirty="0"/>
          </a:p>
        </p:txBody>
      </p:sp>
      <p:sp>
        <p:nvSpPr>
          <p:cNvPr id="3" name="Title 2" descr="&quot; &quot;"/>
          <p:cNvSpPr>
            <a:spLocks noGrp="1"/>
          </p:cNvSpPr>
          <p:nvPr>
            <p:ph type="title"/>
          </p:nvPr>
        </p:nvSpPr>
        <p:spPr/>
        <p:txBody>
          <a:bodyPr>
            <a:normAutofit fontScale="90000"/>
          </a:bodyPr>
          <a:lstStyle/>
          <a:p>
            <a:r>
              <a:rPr lang="en-US" dirty="0" smtClean="0"/>
              <a:t/>
            </a:r>
            <a:br>
              <a:rPr lang="en-US" dirty="0" smtClean="0"/>
            </a:br>
            <a:r>
              <a:rPr lang="en-US" sz="4000" dirty="0" smtClean="0"/>
              <a:t>Individualizing in Developing and Providing Services and Supports </a:t>
            </a:r>
            <a:r>
              <a:rPr lang="en-US" sz="2200" dirty="0" smtClean="0"/>
              <a:t>(cont.)</a:t>
            </a:r>
            <a:r>
              <a:rPr lang="en-US" sz="4000" dirty="0" smtClean="0"/>
              <a:t/>
            </a:r>
            <a:br>
              <a:rPr lang="en-US" sz="4000" dirty="0" smtClean="0"/>
            </a:br>
            <a:endParaRPr lang="en-US" sz="4000" dirty="0"/>
          </a:p>
        </p:txBody>
      </p:sp>
      <p:sp>
        <p:nvSpPr>
          <p:cNvPr id="2" name="Content Placeholder 1"/>
          <p:cNvSpPr>
            <a:spLocks noGrp="1"/>
          </p:cNvSpPr>
          <p:nvPr>
            <p:ph idx="1"/>
          </p:nvPr>
        </p:nvSpPr>
        <p:spPr>
          <a:xfrm>
            <a:off x="457200" y="1447800"/>
            <a:ext cx="8229600" cy="4800600"/>
          </a:xfrm>
        </p:spPr>
        <p:txBody>
          <a:bodyPr/>
          <a:lstStyle/>
          <a:p>
            <a:endParaRPr lang="en-US" sz="2400" dirty="0" smtClean="0"/>
          </a:p>
          <a:p>
            <a:r>
              <a:rPr lang="en-US" dirty="0" smtClean="0"/>
              <a:t>Preparing for the Individualized Family Service Plan (IFSP)/Individualized Education Program (IEP) </a:t>
            </a:r>
            <a:r>
              <a:rPr lang="en-US" dirty="0"/>
              <a:t>process</a:t>
            </a:r>
          </a:p>
          <a:p>
            <a:r>
              <a:rPr lang="en-US" dirty="0"/>
              <a:t>Conducting </a:t>
            </a:r>
            <a:r>
              <a:rPr lang="en-US" dirty="0" err="1"/>
              <a:t>IFSP</a:t>
            </a:r>
            <a:r>
              <a:rPr lang="en-US" dirty="0"/>
              <a:t>/</a:t>
            </a:r>
            <a:r>
              <a:rPr lang="en-US" dirty="0" err="1"/>
              <a:t>IEP</a:t>
            </a:r>
            <a:r>
              <a:rPr lang="en-US" dirty="0"/>
              <a:t> meeting</a:t>
            </a:r>
          </a:p>
          <a:p>
            <a:r>
              <a:rPr lang="en-US" dirty="0"/>
              <a:t>Finalizing </a:t>
            </a:r>
            <a:r>
              <a:rPr lang="en-US" dirty="0" err="1"/>
              <a:t>IFSP</a:t>
            </a:r>
            <a:r>
              <a:rPr lang="en-US" dirty="0"/>
              <a:t>/</a:t>
            </a:r>
            <a:r>
              <a:rPr lang="en-US" dirty="0" err="1"/>
              <a:t>IEP</a:t>
            </a:r>
            <a:r>
              <a:rPr lang="en-US" dirty="0"/>
              <a:t> document</a:t>
            </a:r>
          </a:p>
          <a:p>
            <a:r>
              <a:rPr lang="en-US" dirty="0"/>
              <a:t>Implementing </a:t>
            </a:r>
            <a:r>
              <a:rPr lang="en-US" dirty="0" err="1"/>
              <a:t>IFSP</a:t>
            </a:r>
            <a:r>
              <a:rPr lang="en-US" dirty="0"/>
              <a:t>/</a:t>
            </a:r>
            <a:r>
              <a:rPr lang="en-US" dirty="0" err="1"/>
              <a:t>IEP</a:t>
            </a:r>
            <a:endParaRPr lang="en-US" dirty="0"/>
          </a:p>
          <a:p>
            <a:r>
              <a:rPr lang="en-US" dirty="0"/>
              <a:t>Planning for transitions</a:t>
            </a:r>
            <a:endParaRPr lang="en-US" dirty="0">
              <a:effectLst/>
            </a:endParaRPr>
          </a:p>
        </p:txBody>
      </p:sp>
    </p:spTree>
    <p:extLst>
      <p:ext uri="{BB962C8B-B14F-4D97-AF65-F5344CB8AC3E}">
        <p14:creationId xmlns:p14="http://schemas.microsoft.com/office/powerpoint/2010/main" val="9420566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55</a:t>
            </a:fld>
            <a:endParaRPr lang="en-US" dirty="0"/>
          </a:p>
        </p:txBody>
      </p:sp>
      <p:sp>
        <p:nvSpPr>
          <p:cNvPr id="3" name="Title 2" descr="&quot; &quot;"/>
          <p:cNvSpPr>
            <a:spLocks noGrp="1"/>
          </p:cNvSpPr>
          <p:nvPr>
            <p:ph type="title"/>
          </p:nvPr>
        </p:nvSpPr>
        <p:spPr/>
        <p:txBody>
          <a:bodyPr>
            <a:noAutofit/>
          </a:bodyPr>
          <a:lstStyle/>
          <a:p>
            <a:r>
              <a:rPr lang="en-US" dirty="0" smtClean="0"/>
              <a:t>Extending Child’s Learning in Home and Community </a:t>
            </a:r>
            <a:endParaRPr lang="en-US" dirty="0"/>
          </a:p>
        </p:txBody>
      </p:sp>
      <p:sp>
        <p:nvSpPr>
          <p:cNvPr id="2" name="Content Placeholder 1"/>
          <p:cNvSpPr>
            <a:spLocks noGrp="1"/>
          </p:cNvSpPr>
          <p:nvPr>
            <p:ph idx="1"/>
          </p:nvPr>
        </p:nvSpPr>
        <p:spPr>
          <a:xfrm>
            <a:off x="457200" y="1447800"/>
            <a:ext cx="8229600" cy="4038600"/>
          </a:xfrm>
        </p:spPr>
        <p:txBody>
          <a:bodyPr/>
          <a:lstStyle/>
          <a:p>
            <a:pPr lvl="0"/>
            <a:r>
              <a:rPr lang="en-US" dirty="0"/>
              <a:t>Guiding families to teach child through everyday activities and routines</a:t>
            </a:r>
          </a:p>
          <a:p>
            <a:pPr lvl="0"/>
            <a:r>
              <a:rPr lang="en-US" dirty="0"/>
              <a:t>Making home visits</a:t>
            </a:r>
          </a:p>
          <a:p>
            <a:pPr lvl="0"/>
            <a:r>
              <a:rPr lang="en-US" dirty="0"/>
              <a:t>Advocating for preferred informational, emotional, and logistical support</a:t>
            </a:r>
          </a:p>
          <a:p>
            <a:pPr lvl="0"/>
            <a:r>
              <a:rPr lang="en-US" dirty="0"/>
              <a:t>Addressing behavioral challenges in home and community </a:t>
            </a:r>
            <a:r>
              <a:rPr lang="en-US" dirty="0" smtClean="0"/>
              <a:t>settings</a:t>
            </a:r>
            <a:endParaRPr lang="en-US" dirty="0"/>
          </a:p>
        </p:txBody>
      </p:sp>
    </p:spTree>
    <p:extLst>
      <p:ext uri="{BB962C8B-B14F-4D97-AF65-F5344CB8AC3E}">
        <p14:creationId xmlns:p14="http://schemas.microsoft.com/office/powerpoint/2010/main" val="14186910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56</a:t>
            </a:fld>
            <a:endParaRPr lang="en-US" dirty="0"/>
          </a:p>
        </p:txBody>
      </p:sp>
      <p:sp>
        <p:nvSpPr>
          <p:cNvPr id="3" name="Title 2" descr="&quot; &quot;"/>
          <p:cNvSpPr>
            <a:spLocks noGrp="1"/>
          </p:cNvSpPr>
          <p:nvPr>
            <p:ph type="title"/>
          </p:nvPr>
        </p:nvSpPr>
        <p:spPr/>
        <p:txBody>
          <a:bodyPr>
            <a:noAutofit/>
          </a:bodyPr>
          <a:lstStyle/>
          <a:p>
            <a:r>
              <a:rPr lang="en-US" dirty="0" smtClean="0"/>
              <a:t>Extending Child’s Learning in Home and Community </a:t>
            </a:r>
            <a:r>
              <a:rPr lang="en-US" sz="2000" dirty="0" smtClean="0"/>
              <a:t>(cont.)</a:t>
            </a:r>
            <a:endParaRPr lang="en-US" sz="2000" dirty="0"/>
          </a:p>
        </p:txBody>
      </p:sp>
      <p:sp>
        <p:nvSpPr>
          <p:cNvPr id="2" name="Content Placeholder 1"/>
          <p:cNvSpPr>
            <a:spLocks noGrp="1"/>
          </p:cNvSpPr>
          <p:nvPr>
            <p:ph idx="1"/>
          </p:nvPr>
        </p:nvSpPr>
        <p:spPr>
          <a:xfrm>
            <a:off x="457200" y="1447800"/>
            <a:ext cx="8229600" cy="4191000"/>
          </a:xfrm>
        </p:spPr>
        <p:txBody>
          <a:bodyPr/>
          <a:lstStyle/>
          <a:p>
            <a:pPr lvl="0"/>
            <a:r>
              <a:rPr lang="en-US" dirty="0" smtClean="0"/>
              <a:t>Helping to </a:t>
            </a:r>
            <a:r>
              <a:rPr lang="en-US" dirty="0"/>
              <a:t>connect children and families to neighborhood and community peers</a:t>
            </a:r>
          </a:p>
          <a:p>
            <a:pPr lvl="0"/>
            <a:r>
              <a:rPr lang="en-US" dirty="0" smtClean="0"/>
              <a:t>Supporting </a:t>
            </a:r>
            <a:r>
              <a:rPr lang="en-US" dirty="0"/>
              <a:t>children to be included in community recreational activities</a:t>
            </a:r>
          </a:p>
          <a:p>
            <a:pPr lvl="0"/>
            <a:r>
              <a:rPr lang="en-US" dirty="0" smtClean="0"/>
              <a:t>Supporting </a:t>
            </a:r>
            <a:r>
              <a:rPr lang="en-US" dirty="0"/>
              <a:t>children and families to attend community venues and events</a:t>
            </a:r>
          </a:p>
          <a:p>
            <a:pPr lvl="0"/>
            <a:r>
              <a:rPr lang="en-US" dirty="0" smtClean="0"/>
              <a:t>Building </a:t>
            </a:r>
            <a:r>
              <a:rPr lang="en-US" dirty="0"/>
              <a:t>community partnerships to address school, student, and family needs.</a:t>
            </a:r>
            <a:endParaRPr lang="en-US" dirty="0">
              <a:effectLst/>
            </a:endParaRPr>
          </a:p>
        </p:txBody>
      </p:sp>
    </p:spTree>
    <p:extLst>
      <p:ext uri="{BB962C8B-B14F-4D97-AF65-F5344CB8AC3E}">
        <p14:creationId xmlns:p14="http://schemas.microsoft.com/office/powerpoint/2010/main" val="5622479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57</a:t>
            </a:fld>
            <a:endParaRPr lang="en-US" dirty="0"/>
          </a:p>
        </p:txBody>
      </p:sp>
      <p:sp>
        <p:nvSpPr>
          <p:cNvPr id="3" name="Title 2" descr="&quot; &quot;"/>
          <p:cNvSpPr>
            <a:spLocks noGrp="1"/>
          </p:cNvSpPr>
          <p:nvPr>
            <p:ph type="title"/>
          </p:nvPr>
        </p:nvSpPr>
        <p:spPr/>
        <p:txBody>
          <a:bodyPr>
            <a:noAutofit/>
          </a:bodyPr>
          <a:lstStyle/>
          <a:p>
            <a:r>
              <a:rPr lang="en-US" dirty="0" smtClean="0"/>
              <a:t>Families Participating and Volunteering with Program/School</a:t>
            </a:r>
            <a:endParaRPr lang="en-US" dirty="0"/>
          </a:p>
        </p:txBody>
      </p:sp>
      <p:sp>
        <p:nvSpPr>
          <p:cNvPr id="2" name="Content Placeholder 1"/>
          <p:cNvSpPr>
            <a:spLocks noGrp="1"/>
          </p:cNvSpPr>
          <p:nvPr>
            <p:ph idx="1"/>
          </p:nvPr>
        </p:nvSpPr>
        <p:spPr>
          <a:xfrm>
            <a:off x="457200" y="1600200"/>
            <a:ext cx="8229600" cy="4572000"/>
          </a:xfrm>
        </p:spPr>
        <p:txBody>
          <a:bodyPr/>
          <a:lstStyle/>
          <a:p>
            <a:r>
              <a:rPr lang="en-US" sz="2600" dirty="0"/>
              <a:t>Creating family friendly environments within the program</a:t>
            </a:r>
          </a:p>
          <a:p>
            <a:r>
              <a:rPr lang="en-US" sz="2600" dirty="0"/>
              <a:t> Encouraging families to attend program/community events and meetings related to child development</a:t>
            </a:r>
          </a:p>
          <a:p>
            <a:r>
              <a:rPr lang="en-US" sz="2600" dirty="0"/>
              <a:t>Guiding families in how to assist with learning as a volunteer</a:t>
            </a:r>
          </a:p>
          <a:p>
            <a:r>
              <a:rPr lang="en-US" sz="2600" dirty="0"/>
              <a:t>Guiding families in how to contribute to other program tasks</a:t>
            </a:r>
          </a:p>
          <a:p>
            <a:r>
              <a:rPr lang="en-US" sz="2600" dirty="0"/>
              <a:t>Guiding families to volunteer in community events that have school, student and family benefits</a:t>
            </a:r>
            <a:endParaRPr lang="en-US" sz="2600" dirty="0">
              <a:effectLst/>
            </a:endParaRPr>
          </a:p>
        </p:txBody>
      </p:sp>
    </p:spTree>
    <p:extLst>
      <p:ext uri="{BB962C8B-B14F-4D97-AF65-F5344CB8AC3E}">
        <p14:creationId xmlns:p14="http://schemas.microsoft.com/office/powerpoint/2010/main" val="2365865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58</a:t>
            </a:fld>
            <a:endParaRPr lang="en-US" dirty="0"/>
          </a:p>
        </p:txBody>
      </p:sp>
      <p:sp>
        <p:nvSpPr>
          <p:cNvPr id="3" name="Title 2" descr="&quot; &quot;"/>
          <p:cNvSpPr>
            <a:spLocks noGrp="1"/>
          </p:cNvSpPr>
          <p:nvPr>
            <p:ph type="title"/>
          </p:nvPr>
        </p:nvSpPr>
        <p:spPr>
          <a:xfrm>
            <a:off x="457200" y="274638"/>
            <a:ext cx="7848600" cy="1143000"/>
          </a:xfrm>
        </p:spPr>
        <p:txBody>
          <a:bodyPr>
            <a:noAutofit/>
          </a:bodyPr>
          <a:lstStyle/>
          <a:p>
            <a:r>
              <a:rPr lang="en-US" dirty="0" smtClean="0"/>
              <a:t>Families Advocating for Systems Improvement</a:t>
            </a:r>
            <a:endParaRPr lang="en-US" dirty="0"/>
          </a:p>
        </p:txBody>
      </p:sp>
      <p:sp>
        <p:nvSpPr>
          <p:cNvPr id="2" name="Content Placeholder 1"/>
          <p:cNvSpPr>
            <a:spLocks noGrp="1"/>
          </p:cNvSpPr>
          <p:nvPr>
            <p:ph idx="1"/>
          </p:nvPr>
        </p:nvSpPr>
        <p:spPr>
          <a:xfrm>
            <a:off x="457200" y="1600200"/>
            <a:ext cx="8229600" cy="4572000"/>
          </a:xfrm>
        </p:spPr>
        <p:txBody>
          <a:bodyPr/>
          <a:lstStyle/>
          <a:p>
            <a:r>
              <a:rPr lang="en-US" dirty="0"/>
              <a:t>Taking advantage of resources from Parent Training and </a:t>
            </a:r>
            <a:r>
              <a:rPr lang="en-US" dirty="0" smtClean="0"/>
              <a:t>Information </a:t>
            </a:r>
            <a:r>
              <a:rPr lang="en-US" dirty="0"/>
              <a:t>Centers</a:t>
            </a:r>
          </a:p>
          <a:p>
            <a:r>
              <a:rPr lang="en-US" dirty="0"/>
              <a:t>Participating in advocacy and leadership training</a:t>
            </a:r>
          </a:p>
          <a:p>
            <a:r>
              <a:rPr lang="en-US" dirty="0"/>
              <a:t>Mentoring families and being mentored by families in advocacy activities</a:t>
            </a:r>
          </a:p>
          <a:p>
            <a:r>
              <a:rPr lang="en-US" dirty="0"/>
              <a:t>Informing families about program and community advocacy events and encouraging them to consider participating</a:t>
            </a:r>
            <a:endParaRPr lang="en-US" dirty="0">
              <a:effectLst/>
            </a:endParaRPr>
          </a:p>
        </p:txBody>
      </p:sp>
    </p:spTree>
    <p:extLst>
      <p:ext uri="{BB962C8B-B14F-4D97-AF65-F5344CB8AC3E}">
        <p14:creationId xmlns:p14="http://schemas.microsoft.com/office/powerpoint/2010/main" val="7075275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Where do we go from here?</a:t>
            </a:r>
            <a:endParaRPr lang="en-US" dirty="0"/>
          </a:p>
        </p:txBody>
      </p:sp>
      <p:graphicFrame>
        <p:nvGraphicFramePr>
          <p:cNvPr id="2" name="Diagram 1"/>
          <p:cNvGraphicFramePr/>
          <p:nvPr>
            <p:extLst>
              <p:ext uri="{D42A27DB-BD31-4B8C-83A1-F6EECF244321}">
                <p14:modId xmlns:p14="http://schemas.microsoft.com/office/powerpoint/2010/main" val="250336719"/>
              </p:ext>
            </p:extLst>
          </p:nvPr>
        </p:nvGraphicFramePr>
        <p:xfrm>
          <a:off x="25400" y="1417638"/>
          <a:ext cx="88773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Definition of Family Engagement </a:t>
            </a:r>
            <a:endParaRPr lang="en-US" sz="3600" dirty="0"/>
          </a:p>
        </p:txBody>
      </p:sp>
      <p:sp>
        <p:nvSpPr>
          <p:cNvPr id="3" name="Text Placeholder 2"/>
          <p:cNvSpPr>
            <a:spLocks noGrp="1"/>
          </p:cNvSpPr>
          <p:nvPr>
            <p:ph type="body" idx="1"/>
          </p:nvPr>
        </p:nvSpPr>
        <p:spPr>
          <a:xfrm>
            <a:off x="457200" y="1295400"/>
            <a:ext cx="8059420" cy="4830763"/>
          </a:xfrm>
        </p:spPr>
        <p:txBody>
          <a:bodyPr/>
          <a:lstStyle/>
          <a:p>
            <a:pPr marL="203200" indent="0" algn="ctr">
              <a:buNone/>
            </a:pPr>
            <a:r>
              <a:rPr lang="en-US" sz="2800" dirty="0"/>
              <a:t>Family engagement refers to the systematic inclusion of families in activities and programs that promote children’s development, learning, and wellness, including in the planning, development, and evaluation of such activities, programs, and systems. </a:t>
            </a:r>
          </a:p>
          <a:p>
            <a:pPr algn="ctr"/>
            <a:endParaRPr lang="en-US" dirty="0"/>
          </a:p>
        </p:txBody>
      </p:sp>
      <p:sp>
        <p:nvSpPr>
          <p:cNvPr id="4" name="Slide Number Placeholder 3"/>
          <p:cNvSpPr>
            <a:spLocks noGrp="1"/>
          </p:cNvSpPr>
          <p:nvPr>
            <p:ph type="sldNum" idx="4294967295"/>
          </p:nvPr>
        </p:nvSpPr>
        <p:spPr>
          <a:xfrm>
            <a:off x="6858000" y="6324600"/>
            <a:ext cx="2133599" cy="365125"/>
          </a:xfrm>
        </p:spPr>
        <p:txBody>
          <a:bodyPr/>
          <a:lstStyle/>
          <a:p>
            <a:r>
              <a:rPr lang="en-US" sz="1400" dirty="0" smtClean="0">
                <a:solidFill>
                  <a:srgbClr val="333333"/>
                </a:solidFill>
              </a:rPr>
              <a:t>6</a:t>
            </a:r>
            <a:endParaRPr lang="en-US" sz="1400" dirty="0">
              <a:solidFill>
                <a:srgbClr val="333333"/>
              </a:solidFill>
            </a:endParaRPr>
          </a:p>
        </p:txBody>
      </p:sp>
      <p:pic>
        <p:nvPicPr>
          <p:cNvPr id="9"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3247" t="30580" r="48580" b="38841"/>
          <a:stretch/>
        </p:blipFill>
        <p:spPr bwMode="auto">
          <a:xfrm>
            <a:off x="3265044" y="3581400"/>
            <a:ext cx="2842942" cy="24685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80442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hlinkClick r:id="rId2"/>
              </a:rPr>
              <a:t>Sharilyn’s</a:t>
            </a:r>
            <a:r>
              <a:rPr lang="en-US" dirty="0" smtClean="0">
                <a:hlinkClick r:id="rId2"/>
              </a:rPr>
              <a:t> Story: Part 2</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60</a:t>
            </a:fld>
            <a:endParaRPr lang="en-US" dirty="0"/>
          </a:p>
        </p:txBody>
      </p:sp>
      <p:pic>
        <p:nvPicPr>
          <p:cNvPr id="5" name="Picture 4">
            <a:hlinkClick r:id="rId2"/>
          </p:cNvPr>
          <p:cNvPicPr>
            <a:picLocks noChangeAspect="1"/>
          </p:cNvPicPr>
          <p:nvPr/>
        </p:nvPicPr>
        <p:blipFill>
          <a:blip r:embed="rId3"/>
          <a:stretch>
            <a:fillRect/>
          </a:stretch>
        </p:blipFill>
        <p:spPr>
          <a:xfrm>
            <a:off x="609601" y="1417638"/>
            <a:ext cx="7931410" cy="4530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53705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Systems Supports for Quality Family Engagement Practices</a:t>
            </a:r>
            <a:br>
              <a:rPr lang="en-US" dirty="0" smtClean="0"/>
            </a:br>
            <a:r>
              <a:rPr lang="en-US" dirty="0"/>
              <a:t/>
            </a:r>
            <a:br>
              <a:rPr lang="en-US" dirty="0"/>
            </a:br>
            <a:r>
              <a:rPr lang="en-US" i="1" dirty="0" smtClean="0">
                <a:solidFill>
                  <a:srgbClr val="0070C0"/>
                </a:solidFill>
              </a:rPr>
              <a:t>Christina Kasprzak</a:t>
            </a:r>
            <a:endParaRPr lang="en-US" dirty="0"/>
          </a:p>
        </p:txBody>
      </p:sp>
      <p:sp>
        <p:nvSpPr>
          <p:cNvPr id="4" name="Slide Number Placeholder 3"/>
          <p:cNvSpPr>
            <a:spLocks noGrp="1"/>
          </p:cNvSpPr>
          <p:nvPr>
            <p:ph type="sldNum" sz="quarter" idx="11"/>
          </p:nvPr>
        </p:nvSpPr>
        <p:spPr/>
        <p:txBody>
          <a:bodyPr/>
          <a:lstStyle/>
          <a:p>
            <a:fld id="{B2897048-00E0-47FB-B07B-F36BBE8AF579}" type="slidenum">
              <a:rPr lang="en-US" smtClean="0"/>
              <a:pPr/>
              <a:t>61</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188" y="3352800"/>
            <a:ext cx="3819525" cy="25343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630885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F4CF04-1069-6C4B-A42B-8B416FCB80E6}" type="slidenum">
              <a:rPr lang="en-US" sz="1200">
                <a:solidFill>
                  <a:srgbClr val="898989"/>
                </a:solidFill>
              </a:rPr>
              <a:pPr eaLnBrk="1" hangingPunct="1"/>
              <a:t>62</a:t>
            </a:fld>
            <a:endParaRPr lang="en-US" sz="1200">
              <a:solidFill>
                <a:srgbClr val="898989"/>
              </a:solidFill>
            </a:endParaRPr>
          </a:p>
        </p:txBody>
      </p:sp>
      <p:sp>
        <p:nvSpPr>
          <p:cNvPr id="9" name="Rounded Rectangle 8"/>
          <p:cNvSpPr/>
          <p:nvPr/>
        </p:nvSpPr>
        <p:spPr>
          <a:xfrm>
            <a:off x="191324" y="414369"/>
            <a:ext cx="8763000" cy="1442470"/>
          </a:xfrm>
          <a:prstGeom prst="roundRect">
            <a:avLst/>
          </a:prstGeom>
          <a:solidFill>
            <a:schemeClr val="bg2"/>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315200" y="6019800"/>
            <a:ext cx="1600200" cy="246221"/>
          </a:xfrm>
          <a:prstGeom prst="rect">
            <a:avLst/>
          </a:prstGeom>
          <a:noFill/>
        </p:spPr>
        <p:txBody>
          <a:bodyPr wrap="square" rtlCol="0">
            <a:spAutoFit/>
          </a:bodyPr>
          <a:lstStyle/>
          <a:p>
            <a:pPr algn="r"/>
            <a:r>
              <a:rPr lang="en-US" sz="1000" dirty="0" err="1" smtClean="0">
                <a:solidFill>
                  <a:schemeClr val="tx2"/>
                </a:solidFill>
              </a:rPr>
              <a:t>ectacenter.org</a:t>
            </a:r>
            <a:r>
              <a:rPr lang="en-US" sz="1000" dirty="0" smtClean="0">
                <a:solidFill>
                  <a:schemeClr val="tx2"/>
                </a:solidFill>
              </a:rPr>
              <a:t>/</a:t>
            </a:r>
            <a:r>
              <a:rPr lang="en-US" sz="1000" dirty="0" err="1" smtClean="0">
                <a:solidFill>
                  <a:schemeClr val="tx2"/>
                </a:solidFill>
              </a:rPr>
              <a:t>sysframe</a:t>
            </a:r>
            <a:endParaRPr lang="en-US" sz="1000" dirty="0">
              <a:solidFill>
                <a:schemeClr val="tx2"/>
              </a:solidFill>
            </a:endParaRPr>
          </a:p>
        </p:txBody>
      </p:sp>
      <p:sp>
        <p:nvSpPr>
          <p:cNvPr id="2" name="Title 1"/>
          <p:cNvSpPr>
            <a:spLocks noGrp="1"/>
          </p:cNvSpPr>
          <p:nvPr>
            <p:ph type="title"/>
          </p:nvPr>
        </p:nvSpPr>
        <p:spPr>
          <a:xfrm>
            <a:off x="275303" y="609572"/>
            <a:ext cx="8763000" cy="1019412"/>
          </a:xfrm>
        </p:spPr>
        <p:txBody>
          <a:bodyPr>
            <a:normAutofit fontScale="90000"/>
          </a:bodyPr>
          <a:lstStyle/>
          <a:p>
            <a:r>
              <a:rPr lang="en-US" i="1" dirty="0"/>
              <a:t>What does a state need to put into place </a:t>
            </a:r>
            <a:r>
              <a:rPr lang="en-US" i="1" dirty="0" smtClean="0"/>
              <a:t>    to </a:t>
            </a:r>
            <a:r>
              <a:rPr lang="en-US" i="1" dirty="0"/>
              <a:t>support implementation of effective practices?</a:t>
            </a:r>
          </a:p>
        </p:txBody>
      </p:sp>
      <p:pic>
        <p:nvPicPr>
          <p:cNvPr id="6" name="Picture 5" descr="sysframe-v5-with-boxes-notex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2076749"/>
            <a:ext cx="8991601" cy="4171651"/>
          </a:xfrm>
          <a:prstGeom prst="rect">
            <a:avLst/>
          </a:prstGeom>
        </p:spPr>
      </p:pic>
      <p:sp>
        <p:nvSpPr>
          <p:cNvPr id="21" name="TextBox 20"/>
          <p:cNvSpPr txBox="1"/>
          <p:nvPr/>
        </p:nvSpPr>
        <p:spPr>
          <a:xfrm>
            <a:off x="7239000" y="3810000"/>
            <a:ext cx="1752600" cy="1323439"/>
          </a:xfrm>
          <a:prstGeom prst="rect">
            <a:avLst/>
          </a:prstGeom>
          <a:noFill/>
        </p:spPr>
        <p:txBody>
          <a:bodyPr wrap="square" rtlCol="0">
            <a:spAutoFit/>
          </a:bodyPr>
          <a:lstStyle/>
          <a:p>
            <a:pPr algn="ctr"/>
            <a:r>
              <a:rPr lang="en-US" sz="1600" b="1" i="1" dirty="0">
                <a:solidFill>
                  <a:schemeClr val="bg1"/>
                </a:solidFill>
                <a:effectLst>
                  <a:outerShdw dist="63500" dir="2700000" algn="tl" rotWithShape="0">
                    <a:schemeClr val="tx2">
                      <a:lumMod val="50000"/>
                    </a:schemeClr>
                  </a:outerShdw>
                </a:effectLst>
              </a:rPr>
              <a:t>Good </a:t>
            </a:r>
            <a:r>
              <a:rPr lang="en-US" sz="1600" b="1" i="1" dirty="0" smtClean="0">
                <a:solidFill>
                  <a:schemeClr val="bg1"/>
                </a:solidFill>
                <a:effectLst>
                  <a:outerShdw dist="63500" dir="2700000" algn="tl" rotWithShape="0">
                    <a:schemeClr val="tx2">
                      <a:lumMod val="50000"/>
                    </a:schemeClr>
                  </a:outerShdw>
                </a:effectLst>
              </a:rPr>
              <a:t>outcomes for children with disabilities and their families</a:t>
            </a:r>
            <a:endParaRPr lang="en-US" sz="1600" b="1" i="1" dirty="0">
              <a:solidFill>
                <a:schemeClr val="bg1"/>
              </a:solidFill>
              <a:effectLst>
                <a:outerShdw dist="63500" dir="2700000" algn="tl" rotWithShape="0">
                  <a:schemeClr val="tx2">
                    <a:lumMod val="50000"/>
                  </a:schemeClr>
                </a:outerShdw>
              </a:effectLst>
            </a:endParaRPr>
          </a:p>
        </p:txBody>
      </p:sp>
      <p:sp>
        <p:nvSpPr>
          <p:cNvPr id="22" name="TextBox 21"/>
          <p:cNvSpPr txBox="1"/>
          <p:nvPr/>
        </p:nvSpPr>
        <p:spPr>
          <a:xfrm>
            <a:off x="7391400" y="2971800"/>
            <a:ext cx="1371600" cy="338554"/>
          </a:xfrm>
          <a:prstGeom prst="rect">
            <a:avLst/>
          </a:prstGeom>
          <a:noFill/>
        </p:spPr>
        <p:txBody>
          <a:bodyPr wrap="square" rtlCol="0">
            <a:spAutoFit/>
          </a:bodyPr>
          <a:lstStyle/>
          <a:p>
            <a:pPr algn="ctr"/>
            <a:r>
              <a:rPr lang="en-US" sz="1600" b="1" i="1" dirty="0" smtClean="0">
                <a:solidFill>
                  <a:schemeClr val="accent2">
                    <a:lumMod val="75000"/>
                  </a:schemeClr>
                </a:solidFill>
                <a:effectLst>
                  <a:outerShdw dist="63500" dir="2700000" algn="tl" rotWithShape="0">
                    <a:schemeClr val="bg1"/>
                  </a:outerShdw>
                </a:effectLst>
              </a:rPr>
              <a:t>Result</a:t>
            </a:r>
            <a:endParaRPr lang="en-US" sz="1600" b="1" i="1" dirty="0">
              <a:solidFill>
                <a:schemeClr val="accent2">
                  <a:lumMod val="75000"/>
                </a:schemeClr>
              </a:solidFill>
              <a:effectLst>
                <a:outerShdw dist="63500" dir="2700000" algn="tl" rotWithShape="0">
                  <a:schemeClr val="bg1"/>
                </a:outerShdw>
              </a:effectLst>
            </a:endParaRPr>
          </a:p>
        </p:txBody>
      </p:sp>
      <p:sp>
        <p:nvSpPr>
          <p:cNvPr id="20" name="TextBox 19"/>
          <p:cNvSpPr txBox="1"/>
          <p:nvPr/>
        </p:nvSpPr>
        <p:spPr>
          <a:xfrm>
            <a:off x="4572000" y="3799582"/>
            <a:ext cx="1828800" cy="1077218"/>
          </a:xfrm>
          <a:prstGeom prst="rect">
            <a:avLst/>
          </a:prstGeom>
          <a:noFill/>
        </p:spPr>
        <p:txBody>
          <a:bodyPr wrap="square" rtlCol="0">
            <a:spAutoFit/>
          </a:bodyPr>
          <a:lstStyle/>
          <a:p>
            <a:pPr algn="ctr"/>
            <a:r>
              <a:rPr lang="en-US" sz="1600" b="1" i="1" dirty="0" smtClean="0">
                <a:solidFill>
                  <a:schemeClr val="bg1"/>
                </a:solidFill>
                <a:effectLst>
                  <a:outerShdw dist="63500" dir="2700000" algn="tl" rotWithShape="0">
                    <a:schemeClr val="tx2">
                      <a:lumMod val="50000"/>
                    </a:schemeClr>
                  </a:outerShdw>
                </a:effectLst>
              </a:rPr>
              <a:t>Implementation</a:t>
            </a:r>
          </a:p>
          <a:p>
            <a:pPr algn="ctr"/>
            <a:r>
              <a:rPr lang="en-US" sz="1600" b="1" i="1" dirty="0" smtClean="0">
                <a:solidFill>
                  <a:schemeClr val="bg1"/>
                </a:solidFill>
                <a:effectLst>
                  <a:outerShdw dist="63500" dir="2700000" algn="tl" rotWithShape="0">
                    <a:schemeClr val="tx2">
                      <a:lumMod val="50000"/>
                    </a:schemeClr>
                  </a:outerShdw>
                </a:effectLst>
              </a:rPr>
              <a:t>of</a:t>
            </a:r>
          </a:p>
          <a:p>
            <a:pPr algn="ctr"/>
            <a:r>
              <a:rPr lang="en-US" sz="1600" b="1" i="1" dirty="0" smtClean="0">
                <a:solidFill>
                  <a:schemeClr val="bg1"/>
                </a:solidFill>
                <a:effectLst>
                  <a:outerShdw dist="63500" dir="2700000" algn="tl" rotWithShape="0">
                    <a:schemeClr val="tx2">
                      <a:lumMod val="50000"/>
                    </a:schemeClr>
                  </a:outerShdw>
                </a:effectLst>
              </a:rPr>
              <a:t>Effective Practices</a:t>
            </a:r>
            <a:endParaRPr lang="en-US" sz="1600" b="1" i="1" dirty="0">
              <a:solidFill>
                <a:schemeClr val="bg1"/>
              </a:solidFill>
              <a:effectLst>
                <a:outerShdw dist="63500" dir="2700000" algn="tl" rotWithShape="0">
                  <a:schemeClr val="tx2">
                    <a:lumMod val="50000"/>
                  </a:schemeClr>
                </a:outerShdw>
              </a:effectLst>
            </a:endParaRPr>
          </a:p>
        </p:txBody>
      </p:sp>
      <p:sp>
        <p:nvSpPr>
          <p:cNvPr id="13" name="TextBox 12"/>
          <p:cNvSpPr txBox="1"/>
          <p:nvPr/>
        </p:nvSpPr>
        <p:spPr>
          <a:xfrm>
            <a:off x="1447800" y="5715000"/>
            <a:ext cx="1506389" cy="430887"/>
          </a:xfrm>
          <a:prstGeom prst="rect">
            <a:avLst/>
          </a:prstGeom>
          <a:noFill/>
        </p:spPr>
        <p:txBody>
          <a:bodyPr wrap="square" rtlCol="0">
            <a:spAutoFit/>
          </a:bodyPr>
          <a:lstStyle/>
          <a:p>
            <a:pPr algn="ctr"/>
            <a:r>
              <a:rPr lang="en-US" sz="1100" b="1" i="1" dirty="0" smtClean="0">
                <a:solidFill>
                  <a:schemeClr val="bg1"/>
                </a:solidFill>
                <a:effectLst>
                  <a:outerShdw dist="63500" dir="2700000" algn="tl" rotWithShape="0">
                    <a:schemeClr val="tx2">
                      <a:lumMod val="50000"/>
                    </a:schemeClr>
                  </a:outerShdw>
                </a:effectLst>
              </a:rPr>
              <a:t>Data</a:t>
            </a:r>
          </a:p>
          <a:p>
            <a:pPr algn="ctr"/>
            <a:r>
              <a:rPr lang="en-US" sz="1100" b="1" i="1" dirty="0" smtClean="0">
                <a:solidFill>
                  <a:schemeClr val="bg1"/>
                </a:solidFill>
                <a:effectLst>
                  <a:outerShdw dist="63500" dir="2700000" algn="tl" rotWithShape="0">
                    <a:schemeClr val="tx2">
                      <a:lumMod val="50000"/>
                    </a:schemeClr>
                  </a:outerShdw>
                </a:effectLst>
              </a:rPr>
              <a:t>System</a:t>
            </a:r>
            <a:endParaRPr lang="en-US" sz="1100" b="1" i="1" dirty="0">
              <a:solidFill>
                <a:schemeClr val="bg1"/>
              </a:solidFill>
              <a:effectLst>
                <a:outerShdw dist="63500" dir="2700000" algn="tl" rotWithShape="0">
                  <a:schemeClr val="tx2">
                    <a:lumMod val="50000"/>
                  </a:schemeClr>
                </a:outerShdw>
              </a:effectLst>
            </a:endParaRPr>
          </a:p>
        </p:txBody>
      </p:sp>
      <p:sp>
        <p:nvSpPr>
          <p:cNvPr id="14" name="TextBox 13"/>
          <p:cNvSpPr txBox="1"/>
          <p:nvPr/>
        </p:nvSpPr>
        <p:spPr>
          <a:xfrm>
            <a:off x="93811" y="3379113"/>
            <a:ext cx="1506389" cy="430887"/>
          </a:xfrm>
          <a:prstGeom prst="rect">
            <a:avLst/>
          </a:prstGeom>
          <a:noFill/>
        </p:spPr>
        <p:txBody>
          <a:bodyPr wrap="square" rtlCol="0">
            <a:spAutoFit/>
          </a:bodyPr>
          <a:lstStyle/>
          <a:p>
            <a:pPr algn="ctr"/>
            <a:r>
              <a:rPr lang="en-US" sz="1100" b="1" i="1" dirty="0" smtClean="0">
                <a:solidFill>
                  <a:schemeClr val="bg1"/>
                </a:solidFill>
                <a:effectLst>
                  <a:outerShdw dist="63500" dir="2700000" algn="tl" rotWithShape="0">
                    <a:schemeClr val="tx2">
                      <a:lumMod val="50000"/>
                    </a:schemeClr>
                  </a:outerShdw>
                </a:effectLst>
              </a:rPr>
              <a:t>Quality</a:t>
            </a:r>
          </a:p>
          <a:p>
            <a:pPr algn="ctr"/>
            <a:r>
              <a:rPr lang="en-US" sz="1100" b="1" i="1" dirty="0" smtClean="0">
                <a:solidFill>
                  <a:schemeClr val="bg1"/>
                </a:solidFill>
                <a:effectLst>
                  <a:outerShdw dist="63500" dir="2700000" algn="tl" rotWithShape="0">
                    <a:schemeClr val="tx2">
                      <a:lumMod val="50000"/>
                    </a:schemeClr>
                  </a:outerShdw>
                </a:effectLst>
              </a:rPr>
              <a:t>Standards</a:t>
            </a:r>
            <a:endParaRPr lang="en-US" sz="1100" b="1" i="1" dirty="0">
              <a:solidFill>
                <a:schemeClr val="bg1"/>
              </a:solidFill>
              <a:effectLst>
                <a:outerShdw dist="63500" dir="2700000" algn="tl" rotWithShape="0">
                  <a:schemeClr val="tx2">
                    <a:lumMod val="50000"/>
                  </a:schemeClr>
                </a:outerShdw>
              </a:effectLst>
            </a:endParaRPr>
          </a:p>
        </p:txBody>
      </p:sp>
      <p:sp>
        <p:nvSpPr>
          <p:cNvPr id="15" name="TextBox 14"/>
          <p:cNvSpPr txBox="1"/>
          <p:nvPr/>
        </p:nvSpPr>
        <p:spPr>
          <a:xfrm>
            <a:off x="1" y="4953000"/>
            <a:ext cx="1676400" cy="430887"/>
          </a:xfrm>
          <a:prstGeom prst="rect">
            <a:avLst/>
          </a:prstGeom>
          <a:noFill/>
        </p:spPr>
        <p:txBody>
          <a:bodyPr wrap="square" rtlCol="0">
            <a:spAutoFit/>
          </a:bodyPr>
          <a:lstStyle/>
          <a:p>
            <a:pPr algn="ctr"/>
            <a:r>
              <a:rPr lang="en-US" sz="1100" b="1" i="1" dirty="0" smtClean="0">
                <a:solidFill>
                  <a:schemeClr val="bg1"/>
                </a:solidFill>
                <a:effectLst>
                  <a:outerShdw dist="63500" dir="2700000" algn="tl" rotWithShape="0">
                    <a:schemeClr val="tx2">
                      <a:lumMod val="50000"/>
                    </a:schemeClr>
                  </a:outerShdw>
                </a:effectLst>
              </a:rPr>
              <a:t>Accountability &amp; Quality Improvement</a:t>
            </a:r>
            <a:endParaRPr lang="en-US" sz="1100" b="1" i="1" dirty="0">
              <a:solidFill>
                <a:schemeClr val="bg1"/>
              </a:solidFill>
              <a:effectLst>
                <a:outerShdw dist="63500" dir="2700000" algn="tl" rotWithShape="0">
                  <a:schemeClr val="tx2">
                    <a:lumMod val="50000"/>
                  </a:schemeClr>
                </a:outerShdw>
              </a:effectLst>
            </a:endParaRPr>
          </a:p>
        </p:txBody>
      </p:sp>
      <p:sp>
        <p:nvSpPr>
          <p:cNvPr id="16" name="TextBox 15"/>
          <p:cNvSpPr txBox="1"/>
          <p:nvPr/>
        </p:nvSpPr>
        <p:spPr>
          <a:xfrm>
            <a:off x="2819400" y="4953000"/>
            <a:ext cx="1506389" cy="430887"/>
          </a:xfrm>
          <a:prstGeom prst="rect">
            <a:avLst/>
          </a:prstGeom>
          <a:noFill/>
        </p:spPr>
        <p:txBody>
          <a:bodyPr wrap="square" rtlCol="0">
            <a:spAutoFit/>
          </a:bodyPr>
          <a:lstStyle/>
          <a:p>
            <a:pPr algn="ctr"/>
            <a:r>
              <a:rPr lang="en-US" sz="1100" b="1" i="1" dirty="0" smtClean="0">
                <a:solidFill>
                  <a:schemeClr val="bg1"/>
                </a:solidFill>
                <a:effectLst>
                  <a:outerShdw dist="63500" dir="2700000" algn="tl" rotWithShape="0">
                    <a:schemeClr val="tx2">
                      <a:lumMod val="50000"/>
                    </a:schemeClr>
                  </a:outerShdw>
                </a:effectLst>
              </a:rPr>
              <a:t>Personnel / Workforce</a:t>
            </a:r>
            <a:endParaRPr lang="en-US" sz="1100" b="1" i="1" dirty="0">
              <a:solidFill>
                <a:schemeClr val="bg1"/>
              </a:solidFill>
              <a:effectLst>
                <a:outerShdw dist="63500" dir="2700000" algn="tl" rotWithShape="0">
                  <a:schemeClr val="tx2">
                    <a:lumMod val="50000"/>
                  </a:schemeClr>
                </a:outerShdw>
              </a:effectLst>
            </a:endParaRPr>
          </a:p>
        </p:txBody>
      </p:sp>
      <p:sp>
        <p:nvSpPr>
          <p:cNvPr id="17" name="TextBox 16"/>
          <p:cNvSpPr txBox="1"/>
          <p:nvPr/>
        </p:nvSpPr>
        <p:spPr>
          <a:xfrm>
            <a:off x="2819400" y="3472190"/>
            <a:ext cx="1506389" cy="261610"/>
          </a:xfrm>
          <a:prstGeom prst="rect">
            <a:avLst/>
          </a:prstGeom>
          <a:noFill/>
        </p:spPr>
        <p:txBody>
          <a:bodyPr wrap="square" rtlCol="0">
            <a:spAutoFit/>
          </a:bodyPr>
          <a:lstStyle/>
          <a:p>
            <a:pPr algn="ctr"/>
            <a:r>
              <a:rPr lang="en-US" sz="1100" b="1" i="1" dirty="0" smtClean="0">
                <a:solidFill>
                  <a:schemeClr val="bg1"/>
                </a:solidFill>
                <a:effectLst>
                  <a:outerShdw dist="63500" dir="2700000" algn="tl" rotWithShape="0">
                    <a:schemeClr val="tx2">
                      <a:lumMod val="50000"/>
                    </a:schemeClr>
                  </a:outerShdw>
                </a:effectLst>
              </a:rPr>
              <a:t>Finance</a:t>
            </a:r>
            <a:endParaRPr lang="en-US" sz="1100" b="1" i="1" dirty="0">
              <a:solidFill>
                <a:schemeClr val="bg1"/>
              </a:solidFill>
              <a:effectLst>
                <a:outerShdw dist="63500" dir="2700000" algn="tl" rotWithShape="0">
                  <a:schemeClr val="tx2">
                    <a:lumMod val="50000"/>
                  </a:schemeClr>
                </a:outerShdw>
              </a:effectLst>
            </a:endParaRPr>
          </a:p>
        </p:txBody>
      </p:sp>
      <p:sp>
        <p:nvSpPr>
          <p:cNvPr id="18" name="TextBox 17"/>
          <p:cNvSpPr txBox="1"/>
          <p:nvPr/>
        </p:nvSpPr>
        <p:spPr>
          <a:xfrm>
            <a:off x="1447800" y="2710190"/>
            <a:ext cx="1506389" cy="261610"/>
          </a:xfrm>
          <a:prstGeom prst="rect">
            <a:avLst/>
          </a:prstGeom>
          <a:noFill/>
        </p:spPr>
        <p:txBody>
          <a:bodyPr wrap="square" rtlCol="0">
            <a:spAutoFit/>
          </a:bodyPr>
          <a:lstStyle/>
          <a:p>
            <a:pPr algn="ctr"/>
            <a:r>
              <a:rPr lang="en-US" sz="1100" b="1" i="1" dirty="0" smtClean="0">
                <a:solidFill>
                  <a:schemeClr val="bg1"/>
                </a:solidFill>
                <a:effectLst>
                  <a:outerShdw dist="63500" dir="2700000" algn="tl" rotWithShape="0">
                    <a:schemeClr val="tx2">
                      <a:lumMod val="50000"/>
                    </a:schemeClr>
                  </a:outerShdw>
                </a:effectLst>
              </a:rPr>
              <a:t>Governance</a:t>
            </a:r>
            <a:endParaRPr lang="en-US" sz="1100" b="1" i="1" dirty="0">
              <a:solidFill>
                <a:schemeClr val="bg1"/>
              </a:solidFill>
              <a:effectLst>
                <a:outerShdw dist="63500" dir="2700000" algn="tl" rotWithShape="0">
                  <a:schemeClr val="tx2">
                    <a:lumMod val="50000"/>
                  </a:schemeClr>
                </a:outerShdw>
              </a:effectLst>
            </a:endParaRPr>
          </a:p>
        </p:txBody>
      </p:sp>
      <p:sp>
        <p:nvSpPr>
          <p:cNvPr id="19" name="TextBox 18"/>
          <p:cNvSpPr txBox="1"/>
          <p:nvPr/>
        </p:nvSpPr>
        <p:spPr>
          <a:xfrm>
            <a:off x="1389211" y="3962400"/>
            <a:ext cx="1506389" cy="877163"/>
          </a:xfrm>
          <a:prstGeom prst="rect">
            <a:avLst/>
          </a:prstGeom>
          <a:noFill/>
        </p:spPr>
        <p:txBody>
          <a:bodyPr wrap="square" rtlCol="0">
            <a:spAutoFit/>
          </a:bodyPr>
          <a:lstStyle/>
          <a:p>
            <a:pPr algn="ctr"/>
            <a:r>
              <a:rPr lang="en-US" sz="1700" b="1" i="1" dirty="0" smtClean="0">
                <a:solidFill>
                  <a:schemeClr val="bg1"/>
                </a:solidFill>
                <a:effectLst>
                  <a:outerShdw dist="63500" dir="2700000" algn="tl" rotWithShape="0">
                    <a:schemeClr val="tx2">
                      <a:lumMod val="50000"/>
                    </a:schemeClr>
                  </a:outerShdw>
                </a:effectLst>
              </a:rPr>
              <a:t>Building</a:t>
            </a:r>
          </a:p>
          <a:p>
            <a:pPr algn="ctr"/>
            <a:r>
              <a:rPr lang="en-US" sz="1700" b="1" i="1" dirty="0" smtClean="0">
                <a:solidFill>
                  <a:schemeClr val="bg1"/>
                </a:solidFill>
                <a:effectLst>
                  <a:outerShdw dist="63500" dir="2700000" algn="tl" rotWithShape="0">
                    <a:schemeClr val="tx2">
                      <a:lumMod val="50000"/>
                    </a:schemeClr>
                  </a:outerShdw>
                </a:effectLst>
              </a:rPr>
              <a:t>High-Quality</a:t>
            </a:r>
          </a:p>
          <a:p>
            <a:pPr algn="ctr"/>
            <a:r>
              <a:rPr lang="en-US" sz="1700" b="1" i="1" dirty="0" smtClean="0">
                <a:solidFill>
                  <a:schemeClr val="bg1"/>
                </a:solidFill>
                <a:effectLst>
                  <a:outerShdw dist="63500" dir="2700000" algn="tl" rotWithShape="0">
                    <a:schemeClr val="tx2">
                      <a:lumMod val="50000"/>
                    </a:schemeClr>
                  </a:outerShdw>
                </a:effectLst>
              </a:rPr>
              <a:t>Systems</a:t>
            </a:r>
            <a:endParaRPr lang="en-US" sz="1700" b="1" i="1" dirty="0">
              <a:solidFill>
                <a:schemeClr val="bg1"/>
              </a:solidFill>
              <a:effectLst>
                <a:outerShdw dist="63500" dir="2700000" algn="tl" rotWithShape="0">
                  <a:schemeClr val="tx2">
                    <a:lumMod val="50000"/>
                  </a:schemeClr>
                </a:outerShdw>
              </a:effectLst>
            </a:endParaRPr>
          </a:p>
        </p:txBody>
      </p:sp>
    </p:spTree>
    <p:extLst>
      <p:ext uri="{BB962C8B-B14F-4D97-AF65-F5344CB8AC3E}">
        <p14:creationId xmlns:p14="http://schemas.microsoft.com/office/powerpoint/2010/main" val="40795865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57200" y="1417638"/>
            <a:ext cx="4495800" cy="4221163"/>
          </a:xfrm>
        </p:spPr>
        <p:txBody>
          <a:bodyPr/>
          <a:lstStyle/>
          <a:p>
            <a:pPr marL="171450" indent="-171450">
              <a:buFont typeface="Arial" panose="020B0604020202020204" pitchFamily="34" charset="0"/>
              <a:buChar char="•"/>
            </a:pPr>
            <a:r>
              <a:rPr lang="en-US" sz="2400" dirty="0" smtClean="0">
                <a:ea typeface="ＭＳ Ｐゴシック" pitchFamily="34" charset="-128"/>
              </a:rPr>
              <a:t>Provides a common </a:t>
            </a:r>
            <a:r>
              <a:rPr lang="en-US" sz="2400" dirty="0">
                <a:ea typeface="ＭＳ Ｐゴシック" pitchFamily="34" charset="-128"/>
              </a:rPr>
              <a:t>definition </a:t>
            </a:r>
            <a:r>
              <a:rPr lang="en-US" sz="2400" dirty="0" smtClean="0">
                <a:ea typeface="ＭＳ Ｐゴシック" pitchFamily="34" charset="-128"/>
              </a:rPr>
              <a:t>of a high </a:t>
            </a:r>
            <a:r>
              <a:rPr lang="en-US" sz="2400" dirty="0">
                <a:ea typeface="ＭＳ Ｐゴシック" pitchFamily="34" charset="-128"/>
              </a:rPr>
              <a:t>quality </a:t>
            </a:r>
            <a:r>
              <a:rPr lang="en-US" sz="2400" dirty="0" smtClean="0">
                <a:ea typeface="ＭＳ Ｐゴシック" pitchFamily="34" charset="-128"/>
              </a:rPr>
              <a:t>system including components </a:t>
            </a:r>
            <a:r>
              <a:rPr lang="en-US" sz="2400" dirty="0">
                <a:ea typeface="ＭＳ Ｐゴシック" pitchFamily="34" charset="-128"/>
              </a:rPr>
              <a:t>and elements </a:t>
            </a:r>
            <a:endParaRPr lang="en-US" sz="2400" dirty="0" smtClean="0">
              <a:ea typeface="ＭＳ Ｐゴシック" pitchFamily="34" charset="-128"/>
            </a:endParaRPr>
          </a:p>
          <a:p>
            <a:pPr marL="171450" indent="-171450">
              <a:buFont typeface="Arial" panose="020B0604020202020204" pitchFamily="34" charset="0"/>
              <a:buChar char="•"/>
            </a:pPr>
            <a:r>
              <a:rPr lang="en-US" sz="2400" dirty="0" smtClean="0">
                <a:ea typeface="ＭＳ Ｐゴシック" pitchFamily="34" charset="-128"/>
              </a:rPr>
              <a:t>Aligns </a:t>
            </a:r>
            <a:r>
              <a:rPr lang="en-US" sz="2400" dirty="0">
                <a:ea typeface="ＭＳ Ｐゴシック" pitchFamily="34" charset="-128"/>
              </a:rPr>
              <a:t>with and supports implementation of </a:t>
            </a:r>
            <a:r>
              <a:rPr lang="en-US" sz="2400" dirty="0" smtClean="0">
                <a:ea typeface="ＭＳ Ｐゴシック" pitchFamily="34" charset="-128"/>
              </a:rPr>
              <a:t>EBPs</a:t>
            </a:r>
            <a:endParaRPr lang="en-US" sz="2400" dirty="0">
              <a:ea typeface="ＭＳ Ｐゴシック" pitchFamily="34" charset="-128"/>
            </a:endParaRPr>
          </a:p>
          <a:p>
            <a:pPr marL="171450" indent="-171450">
              <a:buFont typeface="Arial" panose="020B0604020202020204" pitchFamily="34" charset="0"/>
              <a:buChar char="•"/>
            </a:pPr>
            <a:r>
              <a:rPr lang="en-US" sz="2400" dirty="0">
                <a:ea typeface="ＭＳ Ｐゴシック" pitchFamily="34" charset="-128"/>
              </a:rPr>
              <a:t>Provides states with </a:t>
            </a:r>
            <a:r>
              <a:rPr lang="en-US" sz="2400" dirty="0" smtClean="0">
                <a:ea typeface="ＭＳ Ｐゴシック" pitchFamily="34" charset="-128"/>
              </a:rPr>
              <a:t>a framework for </a:t>
            </a:r>
            <a:r>
              <a:rPr lang="en-US" sz="2400" dirty="0">
                <a:ea typeface="ＭＳ Ｐゴシック" pitchFamily="34" charset="-128"/>
              </a:rPr>
              <a:t>evaluating and </a:t>
            </a:r>
            <a:r>
              <a:rPr lang="en-US" sz="2400" dirty="0" smtClean="0">
                <a:ea typeface="ＭＳ Ｐゴシック" pitchFamily="34" charset="-128"/>
              </a:rPr>
              <a:t>improving their </a:t>
            </a:r>
            <a:r>
              <a:rPr lang="en-US" sz="2400" dirty="0">
                <a:ea typeface="ＭＳ Ｐゴシック" pitchFamily="34" charset="-128"/>
              </a:rPr>
              <a:t>system</a:t>
            </a:r>
          </a:p>
          <a:p>
            <a:pPr marL="171450" indent="-171450">
              <a:buFont typeface="Arial" panose="020B0604020202020204" pitchFamily="34" charset="0"/>
              <a:buChar char="•"/>
            </a:pPr>
            <a:r>
              <a:rPr lang="en-US" sz="2400" dirty="0" smtClean="0">
                <a:ea typeface="ＭＳ Ｐゴシック" pitchFamily="34" charset="-128"/>
              </a:rPr>
              <a:t>Through self-assessment it provides focus </a:t>
            </a:r>
            <a:r>
              <a:rPr lang="en-US" sz="2400" dirty="0">
                <a:ea typeface="ＭＳ Ｐゴシック" pitchFamily="34" charset="-128"/>
              </a:rPr>
              <a:t>for program </a:t>
            </a:r>
            <a:r>
              <a:rPr lang="en-US" sz="2400" dirty="0" smtClean="0">
                <a:ea typeface="ＭＳ Ｐゴシック" pitchFamily="34" charset="-128"/>
              </a:rPr>
              <a:t>planning</a:t>
            </a:r>
            <a:endParaRPr lang="en-US" sz="2400" dirty="0">
              <a:ea typeface="ＭＳ Ｐゴシック" pitchFamily="34" charset="-128"/>
            </a:endParaRPr>
          </a:p>
          <a:p>
            <a:pPr marL="0" indent="0">
              <a:buNone/>
            </a:pPr>
            <a:endParaRPr lang="en-US" sz="2400" dirty="0" smtClean="0">
              <a:solidFill>
                <a:schemeClr val="tx1"/>
              </a:solidFill>
              <a:latin typeface="Arial" charset="0"/>
              <a:ea typeface="ＭＳ Ｐゴシック" pitchFamily="34" charset="-128"/>
              <a:cs typeface="Arial" charset="0"/>
            </a:endParaRPr>
          </a:p>
          <a:p>
            <a:pPr marL="0" indent="0">
              <a:buFont typeface="Arial" charset="0"/>
              <a:buNone/>
            </a:pPr>
            <a:endParaRPr lang="en-US" sz="2400" dirty="0" smtClean="0">
              <a:solidFill>
                <a:schemeClr val="tx1"/>
              </a:solidFill>
              <a:latin typeface="Arial" charset="0"/>
              <a:ea typeface="ＭＳ Ｐゴシック" pitchFamily="34" charset="-128"/>
              <a:cs typeface="Arial" charset="0"/>
            </a:endParaRPr>
          </a:p>
          <a:p>
            <a:pPr marL="0" indent="0">
              <a:buFont typeface="Arial" charset="0"/>
              <a:buNone/>
            </a:pPr>
            <a:endParaRPr lang="en-US" dirty="0" smtClean="0">
              <a:solidFill>
                <a:schemeClr val="tx1"/>
              </a:solidFill>
              <a:latin typeface="Arial" charset="0"/>
              <a:ea typeface="ＭＳ Ｐゴシック" pitchFamily="34" charset="-128"/>
              <a:cs typeface="Arial" charset="0"/>
            </a:endParaRPr>
          </a:p>
        </p:txBody>
      </p:sp>
      <p:sp>
        <p:nvSpPr>
          <p:cNvPr id="2" name="Title 1"/>
          <p:cNvSpPr>
            <a:spLocks noGrp="1"/>
          </p:cNvSpPr>
          <p:nvPr>
            <p:ph type="title"/>
          </p:nvPr>
        </p:nvSpPr>
        <p:spPr/>
        <p:txBody>
          <a:bodyPr>
            <a:noAutofit/>
          </a:bodyPr>
          <a:lstStyle/>
          <a:p>
            <a:pPr>
              <a:defRPr/>
            </a:pPr>
            <a:r>
              <a:rPr lang="en-US" dirty="0" smtClean="0"/>
              <a:t>Why do we need a System Framework?</a:t>
            </a:r>
            <a:endParaRPr lang="en-US" dirty="0"/>
          </a:p>
        </p:txBody>
      </p:sp>
      <p:pic>
        <p:nvPicPr>
          <p:cNvPr id="4" name="Picture 3" descr="sysframe-cover-a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143000"/>
            <a:ext cx="3714514" cy="4800600"/>
          </a:xfrm>
          <a:prstGeom prst="rect">
            <a:avLst/>
          </a:prstGeom>
          <a:ln w="38100" cmpd="sng">
            <a:solidFill>
              <a:schemeClr val="tx2"/>
            </a:solidFill>
          </a:ln>
        </p:spPr>
      </p:pic>
    </p:spTree>
    <p:extLst>
      <p:ext uri="{BB962C8B-B14F-4D97-AF65-F5344CB8AC3E}">
        <p14:creationId xmlns:p14="http://schemas.microsoft.com/office/powerpoint/2010/main" val="48350886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1600201"/>
            <a:ext cx="8686800" cy="3047999"/>
          </a:xfrm>
        </p:spPr>
        <p:txBody>
          <a:bodyPr/>
          <a:lstStyle/>
          <a:p>
            <a:pPr marL="0" indent="0" algn="ctr">
              <a:buNone/>
            </a:pPr>
            <a:r>
              <a:rPr lang="en-US" dirty="0" smtClean="0">
                <a:hlinkClick r:id="rId3"/>
              </a:rPr>
              <a:t>http</a:t>
            </a:r>
            <a:r>
              <a:rPr lang="en-US" dirty="0">
                <a:hlinkClick r:id="rId3"/>
              </a:rPr>
              <a:t>://ectacenter.org/~</a:t>
            </a:r>
            <a:r>
              <a:rPr lang="en-US" dirty="0" smtClean="0">
                <a:hlinkClick r:id="rId3"/>
              </a:rPr>
              <a:t>calls/2017/familyengagement.asp</a:t>
            </a:r>
            <a:r>
              <a:rPr lang="en-US" dirty="0" smtClean="0"/>
              <a:t>  </a:t>
            </a:r>
            <a:endParaRPr lang="en-US" dirty="0"/>
          </a:p>
          <a:p>
            <a:pPr marL="0" indent="0" algn="ctr">
              <a:buNone/>
            </a:pPr>
            <a:endParaRPr lang="en-US" dirty="0" smtClean="0"/>
          </a:p>
          <a:p>
            <a:pPr marL="0" indent="0" algn="ctr">
              <a:buNone/>
            </a:pPr>
            <a:r>
              <a:rPr lang="en-US" sz="3200" dirty="0" smtClean="0"/>
              <a:t>PowerPoint</a:t>
            </a:r>
          </a:p>
          <a:p>
            <a:pPr marL="0" indent="0" algn="ctr">
              <a:buNone/>
            </a:pPr>
            <a:r>
              <a:rPr lang="en-US" sz="3200" dirty="0" smtClean="0"/>
              <a:t>Handouts</a:t>
            </a:r>
          </a:p>
          <a:p>
            <a:pPr marL="0" indent="0" algn="ctr">
              <a:buNone/>
            </a:pPr>
            <a:r>
              <a:rPr lang="en-US" sz="3200" dirty="0" smtClean="0"/>
              <a:t>Suggestions for Follow-up Reflection/Discussion</a:t>
            </a:r>
          </a:p>
          <a:p>
            <a:pPr marL="0" indent="0" algn="ctr">
              <a:buNone/>
            </a:pPr>
            <a:r>
              <a:rPr lang="en-US" sz="3200" dirty="0" smtClean="0"/>
              <a:t>Resources and References</a:t>
            </a:r>
          </a:p>
          <a:p>
            <a:pPr marL="0" indent="0">
              <a:buNone/>
            </a:pPr>
            <a:endParaRPr lang="en-US" dirty="0"/>
          </a:p>
        </p:txBody>
      </p:sp>
      <p:sp>
        <p:nvSpPr>
          <p:cNvPr id="6" name="Title 5"/>
          <p:cNvSpPr>
            <a:spLocks noGrp="1"/>
          </p:cNvSpPr>
          <p:nvPr>
            <p:ph type="title"/>
          </p:nvPr>
        </p:nvSpPr>
        <p:spPr/>
        <p:txBody>
          <a:bodyPr/>
          <a:lstStyle/>
          <a:p>
            <a:r>
              <a:rPr lang="en-US" dirty="0" smtClean="0"/>
              <a:t>Online Webinar Resources</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64</a:t>
            </a:fld>
            <a:endParaRPr lang="en-US" dirty="0"/>
          </a:p>
        </p:txBody>
      </p:sp>
    </p:spTree>
    <p:extLst>
      <p:ext uri="{BB962C8B-B14F-4D97-AF65-F5344CB8AC3E}">
        <p14:creationId xmlns:p14="http://schemas.microsoft.com/office/powerpoint/2010/main" val="12965060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sz="3200" b="1" i="1" dirty="0" smtClean="0"/>
              <a:t>Enhancing </a:t>
            </a:r>
            <a:r>
              <a:rPr lang="en-US" sz="3200" b="1" i="1" dirty="0"/>
              <a:t>Trusting Partnerships at the Systems and Practice Levels:  Reciprocal Opportunities for Professionals and Families </a:t>
            </a:r>
          </a:p>
          <a:p>
            <a:pPr marL="0" indent="0" algn="ctr">
              <a:buNone/>
            </a:pPr>
            <a:r>
              <a:rPr lang="en-US" b="1" dirty="0" smtClean="0"/>
              <a:t>Thurs., April </a:t>
            </a:r>
            <a:r>
              <a:rPr lang="en-US" b="1" dirty="0"/>
              <a:t>20, </a:t>
            </a:r>
            <a:r>
              <a:rPr lang="en-US" b="1" dirty="0" smtClean="0"/>
              <a:t>2017</a:t>
            </a:r>
          </a:p>
          <a:p>
            <a:pPr marL="0" indent="0" algn="ctr">
              <a:buNone/>
            </a:pPr>
            <a:r>
              <a:rPr lang="en-US" b="1" dirty="0" smtClean="0"/>
              <a:t>3-4 p.m. ET</a:t>
            </a:r>
          </a:p>
          <a:p>
            <a:pPr marL="0" indent="0" algn="ctr">
              <a:buNone/>
            </a:pPr>
            <a:endParaRPr lang="en-US" b="1" dirty="0"/>
          </a:p>
          <a:p>
            <a:pPr marL="0" indent="0" algn="ctr">
              <a:buNone/>
            </a:pPr>
            <a:r>
              <a:rPr lang="en-US" b="1" dirty="0" smtClean="0"/>
              <a:t>Register at: </a:t>
            </a:r>
          </a:p>
          <a:p>
            <a:pPr marL="0" indent="0" algn="ctr">
              <a:buNone/>
            </a:pPr>
            <a:r>
              <a:rPr lang="en-US" dirty="0" smtClean="0">
                <a:hlinkClick r:id="rId2"/>
              </a:rPr>
              <a:t>http</a:t>
            </a:r>
            <a:r>
              <a:rPr lang="en-US" dirty="0">
                <a:hlinkClick r:id="rId2"/>
              </a:rPr>
              <a:t>://</a:t>
            </a:r>
            <a:r>
              <a:rPr lang="en-US" dirty="0" smtClean="0">
                <a:hlinkClick r:id="rId2"/>
              </a:rPr>
              <a:t>ectacenter.org/webinars.asp</a:t>
            </a:r>
            <a:r>
              <a:rPr lang="en-US" dirty="0" smtClean="0"/>
              <a:t> </a:t>
            </a:r>
            <a:endParaRPr lang="en-US" dirty="0"/>
          </a:p>
        </p:txBody>
      </p:sp>
      <p:sp>
        <p:nvSpPr>
          <p:cNvPr id="3" name="Title 2"/>
          <p:cNvSpPr>
            <a:spLocks noGrp="1"/>
          </p:cNvSpPr>
          <p:nvPr>
            <p:ph type="title"/>
          </p:nvPr>
        </p:nvSpPr>
        <p:spPr/>
        <p:txBody>
          <a:bodyPr/>
          <a:lstStyle/>
          <a:p>
            <a:pPr algn="ctr"/>
            <a:r>
              <a:rPr lang="en-US" dirty="0" smtClean="0"/>
              <a:t> Register for the Next Webinar!</a:t>
            </a:r>
            <a:endParaRPr lang="en-US" dirty="0"/>
          </a:p>
        </p:txBody>
      </p:sp>
      <p:sp>
        <p:nvSpPr>
          <p:cNvPr id="4" name="Slide Number Placeholder 3"/>
          <p:cNvSpPr>
            <a:spLocks noGrp="1"/>
          </p:cNvSpPr>
          <p:nvPr>
            <p:ph type="sldNum" sz="quarter" idx="10"/>
          </p:nvPr>
        </p:nvSpPr>
        <p:spPr/>
        <p:txBody>
          <a:bodyPr/>
          <a:lstStyle/>
          <a:p>
            <a:fld id="{B2897048-00E0-47FB-B07B-F36BBE8AF579}" type="slidenum">
              <a:rPr lang="en-US" smtClean="0"/>
              <a:pPr/>
              <a:t>65</a:t>
            </a:fld>
            <a:endParaRPr lang="en-US" dirty="0"/>
          </a:p>
        </p:txBody>
      </p:sp>
    </p:spTree>
    <p:extLst>
      <p:ext uri="{BB962C8B-B14F-4D97-AF65-F5344CB8AC3E}">
        <p14:creationId xmlns:p14="http://schemas.microsoft.com/office/powerpoint/2010/main" val="41100592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66</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a:t>
            </a:r>
            <a:r>
              <a:rPr lang="en-US" sz="1800" dirty="0"/>
              <a:t>contents of this tool and guidance were developed under grants from the U.S. Department of Education, #H326P120002 and #H373Z120002. However, those contents do not necessarily represent the policy of the U.S. Department of Education, and you should not assume endorsement by the Federal Government. </a:t>
            </a:r>
            <a:r>
              <a:rPr lang="en-US" sz="1800" dirty="0" smtClean="0"/>
              <a:t>Project </a:t>
            </a:r>
            <a:r>
              <a:rPr lang="en-US" sz="1800" dirty="0"/>
              <a:t>Officers: Meredith </a:t>
            </a:r>
            <a:r>
              <a:rPr lang="en-US" sz="1800" dirty="0" err="1"/>
              <a:t>Miceli</a:t>
            </a:r>
            <a:r>
              <a:rPr lang="en-US" sz="1800" dirty="0"/>
              <a:t>, </a:t>
            </a:r>
            <a:r>
              <a:rPr lang="en-US" sz="1800" dirty="0" err="1"/>
              <a:t>Richelle</a:t>
            </a:r>
            <a:r>
              <a:rPr lang="en-US" sz="1800" dirty="0"/>
              <a:t> Davis, and Julia Martin </a:t>
            </a:r>
            <a:r>
              <a:rPr lang="en-US" sz="1800" dirty="0" err="1"/>
              <a:t>Eile</a:t>
            </a:r>
            <a:r>
              <a:rPr lang="en-US" sz="1800" dirty="0"/>
              <a:t>. </a:t>
            </a:r>
          </a:p>
        </p:txBody>
      </p:sp>
      <p:pic>
        <p:nvPicPr>
          <p:cNvPr id="11" name="Picture 10" descr="Logo of the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5763" y="4296186"/>
            <a:ext cx="1062037" cy="885825"/>
          </a:xfrm>
          <a:prstGeom prst="rect">
            <a:avLst/>
          </a:prstGeom>
        </p:spPr>
      </p:pic>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0" indent="0" algn="ctr" eaLnBrk="1" hangingPunct="1">
              <a:buNone/>
              <a:defRPr/>
            </a:pPr>
            <a:endParaRPr lang="en-US" sz="1200" b="1" dirty="0" smtClean="0">
              <a:solidFill>
                <a:srgbClr val="92D050"/>
              </a:solidFill>
            </a:endParaRPr>
          </a:p>
          <a:p>
            <a:pPr marL="0" indent="0" algn="ctr" eaLnBrk="1" hangingPunct="1">
              <a:buNone/>
              <a:defRPr/>
            </a:pPr>
            <a:r>
              <a:rPr lang="en-US" sz="3200" b="1" dirty="0" smtClean="0">
                <a:solidFill>
                  <a:srgbClr val="00B050"/>
                </a:solidFill>
              </a:rPr>
              <a:t>Carmen.Sanchez@ed.gov</a:t>
            </a:r>
          </a:p>
          <a:p>
            <a:pPr marL="0" indent="0" algn="ctr" eaLnBrk="1" hangingPunct="1">
              <a:buNone/>
              <a:defRPr/>
            </a:pPr>
            <a:r>
              <a:rPr lang="en-US" sz="3200" b="1" dirty="0" smtClean="0">
                <a:solidFill>
                  <a:srgbClr val="00B050"/>
                </a:solidFill>
              </a:rPr>
              <a:t>202-245-6595</a:t>
            </a:r>
          </a:p>
          <a:p>
            <a:pPr marL="0" indent="0" algn="ctr" eaLnBrk="1" hangingPunct="1">
              <a:buNone/>
              <a:defRPr/>
            </a:pPr>
            <a:endParaRPr lang="en-US" b="1" dirty="0">
              <a:solidFill>
                <a:srgbClr val="92D050"/>
              </a:solidFill>
            </a:endParaRPr>
          </a:p>
          <a:p>
            <a:pPr marL="0" indent="0" algn="ctr" eaLnBrk="1" hangingPunct="1">
              <a:buNone/>
              <a:defRPr/>
            </a:pPr>
            <a:r>
              <a:rPr lang="en-US" b="1" dirty="0" smtClean="0">
                <a:solidFill>
                  <a:srgbClr val="038A00"/>
                </a:solidFill>
                <a:hlinkClick r:id="rId3"/>
              </a:rPr>
              <a:t>www.ed.gov/early-learning</a:t>
            </a:r>
            <a:endParaRPr lang="en-US" b="1" dirty="0">
              <a:solidFill>
                <a:srgbClr val="038A00"/>
              </a:solidFill>
            </a:endParaRPr>
          </a:p>
          <a:p>
            <a:pPr marL="0" indent="0" algn="ctr">
              <a:buNone/>
              <a:defRPr/>
            </a:pPr>
            <a:r>
              <a:rPr lang="en-US" sz="2400" dirty="0" smtClean="0">
                <a:solidFill>
                  <a:srgbClr val="038A00"/>
                </a:solidFill>
                <a:hlinkClick r:id="rId4"/>
              </a:rPr>
              <a:t>http</a:t>
            </a:r>
            <a:r>
              <a:rPr lang="en-US" sz="2400" dirty="0">
                <a:solidFill>
                  <a:srgbClr val="038A00"/>
                </a:solidFill>
                <a:hlinkClick r:id="rId4"/>
              </a:rPr>
              <a:t>://</a:t>
            </a:r>
            <a:r>
              <a:rPr lang="en-US" sz="2400" dirty="0" smtClean="0">
                <a:solidFill>
                  <a:srgbClr val="038A00"/>
                </a:solidFill>
                <a:hlinkClick r:id="rId4"/>
              </a:rPr>
              <a:t>www2.ed.gov/about/inits/ed/earlylearning/families.html#family-engagement-policy-statement</a:t>
            </a:r>
            <a:r>
              <a:rPr lang="en-US" sz="2400" dirty="0" smtClean="0">
                <a:solidFill>
                  <a:srgbClr val="038A00"/>
                </a:solidFill>
              </a:rPr>
              <a:t> </a:t>
            </a:r>
          </a:p>
          <a:p>
            <a:pPr marL="0" indent="0" algn="ctr" eaLnBrk="1" hangingPunct="1">
              <a:buNone/>
              <a:defRPr/>
            </a:pPr>
            <a:endParaRPr lang="en-US" b="1" dirty="0">
              <a:solidFill>
                <a:srgbClr val="038A00"/>
              </a:solidFill>
            </a:endParaRPr>
          </a:p>
        </p:txBody>
      </p:sp>
      <p:pic>
        <p:nvPicPr>
          <p:cNvPr id="5" name="Picture 4" descr="Department of Education Official Seal" title="Department of Education Official Seal"/>
          <p:cNvPicPr>
            <a:picLocks noChangeAspect="1"/>
          </p:cNvPicPr>
          <p:nvPr/>
        </p:nvPicPr>
        <p:blipFill>
          <a:blip r:embed="rId5" cstate="print"/>
          <a:srcRect/>
          <a:stretch>
            <a:fillRect/>
          </a:stretch>
        </p:blipFill>
        <p:spPr bwMode="auto">
          <a:xfrm>
            <a:off x="3733800" y="381000"/>
            <a:ext cx="1319690" cy="1295400"/>
          </a:xfrm>
          <a:prstGeom prst="rect">
            <a:avLst/>
          </a:prstGeom>
          <a:noFill/>
          <a:ln w="9525">
            <a:noFill/>
            <a:miter lim="800000"/>
            <a:headEnd/>
            <a:tailEnd/>
          </a:ln>
        </p:spPr>
      </p:pic>
    </p:spTree>
    <p:extLst>
      <p:ext uri="{BB962C8B-B14F-4D97-AF65-F5344CB8AC3E}">
        <p14:creationId xmlns:p14="http://schemas.microsoft.com/office/powerpoint/2010/main" val="3634434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762000"/>
            <a:ext cx="7772400" cy="1676400"/>
          </a:xfrm>
        </p:spPr>
        <p:txBody>
          <a:bodyPr>
            <a:normAutofit fontScale="90000"/>
          </a:bodyPr>
          <a:lstStyle/>
          <a:p>
            <a:r>
              <a:rPr lang="en-US" dirty="0" smtClean="0"/>
              <a:t>Family </a:t>
            </a:r>
            <a:r>
              <a:rPr lang="en-US" dirty="0"/>
              <a:t>Engagement </a:t>
            </a:r>
            <a:r>
              <a:rPr lang="en-US" dirty="0" smtClean="0"/>
              <a:t>and Outcomes for Children and Families</a:t>
            </a:r>
            <a:br>
              <a:rPr lang="en-US" dirty="0" smtClean="0"/>
            </a:br>
            <a:r>
              <a:rPr lang="en-US" dirty="0"/>
              <a:t/>
            </a:r>
            <a:br>
              <a:rPr lang="en-US" dirty="0"/>
            </a:br>
            <a:r>
              <a:rPr lang="en-US" i="1" dirty="0" smtClean="0">
                <a:solidFill>
                  <a:srgbClr val="0070C0"/>
                </a:solidFill>
              </a:rPr>
              <a:t>Josh Sparrow</a:t>
            </a:r>
            <a:endParaRPr lang="en-US" dirty="0"/>
          </a:p>
        </p:txBody>
      </p:sp>
      <p:sp>
        <p:nvSpPr>
          <p:cNvPr id="4" name="Slide Number Placeholder 3"/>
          <p:cNvSpPr>
            <a:spLocks noGrp="1"/>
          </p:cNvSpPr>
          <p:nvPr>
            <p:ph type="sldNum" sz="quarter" idx="11"/>
          </p:nvPr>
        </p:nvSpPr>
        <p:spPr/>
        <p:txBody>
          <a:bodyPr/>
          <a:lstStyle/>
          <a:p>
            <a:fld id="{B2897048-00E0-47FB-B07B-F36BBE8AF579}" type="slidenum">
              <a:rPr lang="en-US" smtClean="0"/>
              <a:pPr/>
              <a:t>8</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2691384"/>
            <a:ext cx="2156460" cy="32308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6342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9</a:t>
            </a:fld>
            <a:endParaRPr lang="en-US" dirty="0"/>
          </a:p>
        </p:txBody>
      </p:sp>
      <p:grpSp>
        <p:nvGrpSpPr>
          <p:cNvPr id="12" name="Group 11"/>
          <p:cNvGrpSpPr/>
          <p:nvPr/>
        </p:nvGrpSpPr>
        <p:grpSpPr>
          <a:xfrm>
            <a:off x="0" y="1600200"/>
            <a:ext cx="9159789" cy="3810000"/>
            <a:chOff x="0" y="1600200"/>
            <a:chExt cx="9159789" cy="3962400"/>
          </a:xfrm>
        </p:grpSpPr>
        <p:grpSp>
          <p:nvGrpSpPr>
            <p:cNvPr id="3" name="Group 2"/>
            <p:cNvGrpSpPr/>
            <p:nvPr/>
          </p:nvGrpSpPr>
          <p:grpSpPr>
            <a:xfrm>
              <a:off x="0" y="1600200"/>
              <a:ext cx="9159789" cy="3962400"/>
              <a:chOff x="0" y="1600200"/>
              <a:chExt cx="9159789" cy="3962400"/>
            </a:xfrm>
          </p:grpSpPr>
          <p:sp>
            <p:nvSpPr>
              <p:cNvPr id="2" name="Rectangle 1"/>
              <p:cNvSpPr/>
              <p:nvPr/>
            </p:nvSpPr>
            <p:spPr>
              <a:xfrm>
                <a:off x="0" y="1600200"/>
                <a:ext cx="2286000" cy="3962400"/>
              </a:xfrm>
              <a:prstGeom prst="rect">
                <a:avLst/>
              </a:prstGeom>
              <a:solidFill>
                <a:srgbClr val="FDF0A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286000" y="1600200"/>
                <a:ext cx="2286000" cy="3962400"/>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572000" y="1600200"/>
                <a:ext cx="2286000" cy="3962400"/>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873789" y="1600200"/>
                <a:ext cx="2286000" cy="3962400"/>
              </a:xfrm>
              <a:prstGeom prst="rect">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Right Arrow 5"/>
            <p:cNvSpPr/>
            <p:nvPr/>
          </p:nvSpPr>
          <p:spPr>
            <a:xfrm>
              <a:off x="228600" y="1600200"/>
              <a:ext cx="8686800" cy="762000"/>
            </a:xfrm>
            <a:prstGeom prst="rightArrow">
              <a:avLst/>
            </a:prstGeom>
            <a:gradFill>
              <a:gsLst>
                <a:gs pos="0">
                  <a:srgbClr val="FDF0A1"/>
                </a:gs>
                <a:gs pos="100000">
                  <a:schemeClr val="accent4">
                    <a:lumMod val="60000"/>
                    <a:lumOff val="40000"/>
                  </a:schemeClr>
                </a:gs>
              </a:gsLst>
              <a:lin ang="0" scaled="0"/>
            </a:grad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TextBox 20"/>
          <p:cNvSpPr txBox="1"/>
          <p:nvPr/>
        </p:nvSpPr>
        <p:spPr>
          <a:xfrm>
            <a:off x="7162800" y="2438400"/>
            <a:ext cx="1676400" cy="1015663"/>
          </a:xfrm>
          <a:prstGeom prst="rect">
            <a:avLst/>
          </a:prstGeom>
          <a:noFill/>
        </p:spPr>
        <p:txBody>
          <a:bodyPr wrap="square" rtlCol="0">
            <a:spAutoFit/>
          </a:bodyPr>
          <a:lstStyle/>
          <a:p>
            <a:r>
              <a:rPr lang="en-US" sz="1200" dirty="0">
                <a:latin typeface="Arial"/>
                <a:cs typeface="Arial"/>
              </a:rPr>
              <a:t>Children </a:t>
            </a:r>
            <a:r>
              <a:rPr lang="en-US" sz="1200" dirty="0" smtClean="0">
                <a:latin typeface="Arial"/>
                <a:cs typeface="Arial"/>
              </a:rPr>
              <a:t>are ready </a:t>
            </a:r>
            <a:r>
              <a:rPr lang="en-US" sz="1200" dirty="0">
                <a:latin typeface="Arial"/>
                <a:cs typeface="Arial"/>
              </a:rPr>
              <a:t>for </a:t>
            </a:r>
            <a:r>
              <a:rPr lang="en-US" sz="1200" dirty="0" smtClean="0">
                <a:latin typeface="Arial"/>
                <a:cs typeface="Arial"/>
              </a:rPr>
              <a:t>school and </a:t>
            </a:r>
            <a:r>
              <a:rPr lang="en-US" sz="1200" dirty="0">
                <a:latin typeface="Arial"/>
                <a:cs typeface="Arial"/>
              </a:rPr>
              <a:t>sustain</a:t>
            </a:r>
          </a:p>
          <a:p>
            <a:r>
              <a:rPr lang="en-US" sz="1200" dirty="0" smtClean="0">
                <a:latin typeface="Arial"/>
                <a:cs typeface="Arial"/>
              </a:rPr>
              <a:t>Development and </a:t>
            </a:r>
            <a:r>
              <a:rPr lang="en-US" sz="1200" dirty="0">
                <a:latin typeface="Arial"/>
                <a:cs typeface="Arial"/>
              </a:rPr>
              <a:t>learning </a:t>
            </a:r>
            <a:r>
              <a:rPr lang="en-US" sz="1200" dirty="0" smtClean="0">
                <a:latin typeface="Arial"/>
                <a:cs typeface="Arial"/>
              </a:rPr>
              <a:t>gains through </a:t>
            </a:r>
            <a:r>
              <a:rPr lang="en-US" sz="1200" dirty="0">
                <a:latin typeface="Arial"/>
                <a:cs typeface="Arial"/>
              </a:rPr>
              <a:t>third grade</a:t>
            </a:r>
          </a:p>
        </p:txBody>
      </p:sp>
      <p:sp>
        <p:nvSpPr>
          <p:cNvPr id="17" name="Rectangle 16"/>
          <p:cNvSpPr/>
          <p:nvPr/>
        </p:nvSpPr>
        <p:spPr>
          <a:xfrm>
            <a:off x="6934200" y="5537776"/>
            <a:ext cx="2209800" cy="338554"/>
          </a:xfrm>
          <a:prstGeom prst="rect">
            <a:avLst/>
          </a:prstGeom>
        </p:spPr>
        <p:txBody>
          <a:bodyPr wrap="square">
            <a:spAutoFit/>
          </a:bodyPr>
          <a:lstStyle/>
          <a:p>
            <a:pPr algn="ctr"/>
            <a:r>
              <a:rPr lang="en-US" sz="1600" b="1" i="1" dirty="0" smtClean="0">
                <a:latin typeface="Arial"/>
                <a:cs typeface="Arial"/>
              </a:rPr>
              <a:t>Child Outcomes</a:t>
            </a:r>
            <a:endParaRPr lang="en-US" sz="1600" b="1" i="1" dirty="0">
              <a:latin typeface="Arial"/>
              <a:cs typeface="Arial"/>
            </a:endParaRPr>
          </a:p>
        </p:txBody>
      </p:sp>
      <p:sp>
        <p:nvSpPr>
          <p:cNvPr id="20" name="TextBox 19"/>
          <p:cNvSpPr txBox="1"/>
          <p:nvPr/>
        </p:nvSpPr>
        <p:spPr>
          <a:xfrm>
            <a:off x="4572000" y="2402429"/>
            <a:ext cx="2286000" cy="2931571"/>
          </a:xfrm>
          <a:prstGeom prst="rect">
            <a:avLst/>
          </a:prstGeom>
          <a:noFill/>
        </p:spPr>
        <p:txBody>
          <a:bodyPr wrap="square" rtlCol="0">
            <a:spAutoFit/>
          </a:bodyPr>
          <a:lstStyle/>
          <a:p>
            <a:pPr algn="ctr">
              <a:spcBef>
                <a:spcPts val="900"/>
              </a:spcBef>
            </a:pPr>
            <a:r>
              <a:rPr lang="en-US" sz="1200" dirty="0">
                <a:latin typeface="Arial"/>
                <a:cs typeface="Arial"/>
              </a:rPr>
              <a:t>Family Well-</a:t>
            </a:r>
            <a:r>
              <a:rPr lang="en-US" sz="1200" dirty="0" smtClean="0">
                <a:latin typeface="Arial"/>
                <a:cs typeface="Arial"/>
              </a:rPr>
              <a:t>being</a:t>
            </a:r>
            <a:endParaRPr lang="en-US" sz="1200" dirty="0">
              <a:latin typeface="Arial"/>
              <a:cs typeface="Arial"/>
            </a:endParaRPr>
          </a:p>
          <a:p>
            <a:pPr algn="ctr">
              <a:spcBef>
                <a:spcPts val="900"/>
              </a:spcBef>
            </a:pPr>
            <a:r>
              <a:rPr lang="en-US" sz="1200" dirty="0">
                <a:latin typeface="Arial"/>
                <a:cs typeface="Arial"/>
              </a:rPr>
              <a:t>Positive Parent-Child</a:t>
            </a:r>
          </a:p>
          <a:p>
            <a:pPr algn="ctr">
              <a:spcBef>
                <a:spcPts val="900"/>
              </a:spcBef>
            </a:pPr>
            <a:r>
              <a:rPr lang="en-US" sz="1200" dirty="0" smtClean="0">
                <a:latin typeface="Arial"/>
                <a:cs typeface="Arial"/>
              </a:rPr>
              <a:t>Relationships</a:t>
            </a:r>
            <a:endParaRPr lang="en-US" sz="1200" dirty="0">
              <a:latin typeface="Arial"/>
              <a:cs typeface="Arial"/>
            </a:endParaRPr>
          </a:p>
          <a:p>
            <a:pPr algn="ctr">
              <a:spcBef>
                <a:spcPts val="900"/>
              </a:spcBef>
            </a:pPr>
            <a:r>
              <a:rPr lang="en-US" sz="1200" dirty="0">
                <a:latin typeface="Arial"/>
                <a:cs typeface="Arial"/>
              </a:rPr>
              <a:t>Families as </a:t>
            </a:r>
            <a:r>
              <a:rPr lang="en-US" sz="1200" dirty="0" smtClean="0">
                <a:latin typeface="Arial"/>
                <a:cs typeface="Arial"/>
              </a:rPr>
              <a:t>Lifelong Educators</a:t>
            </a:r>
            <a:endParaRPr lang="en-US" sz="1200" dirty="0">
              <a:latin typeface="Arial"/>
              <a:cs typeface="Arial"/>
            </a:endParaRPr>
          </a:p>
          <a:p>
            <a:pPr algn="ctr">
              <a:spcBef>
                <a:spcPts val="900"/>
              </a:spcBef>
            </a:pPr>
            <a:r>
              <a:rPr lang="en-US" sz="1200" dirty="0">
                <a:latin typeface="Arial"/>
                <a:cs typeface="Arial"/>
              </a:rPr>
              <a:t>Families as </a:t>
            </a:r>
            <a:r>
              <a:rPr lang="en-US" sz="1200" dirty="0" smtClean="0">
                <a:latin typeface="Arial"/>
                <a:cs typeface="Arial"/>
              </a:rPr>
              <a:t>Learners</a:t>
            </a:r>
            <a:endParaRPr lang="en-US" sz="1200" dirty="0">
              <a:latin typeface="Arial"/>
              <a:cs typeface="Arial"/>
            </a:endParaRPr>
          </a:p>
          <a:p>
            <a:pPr algn="ctr">
              <a:spcBef>
                <a:spcPts val="900"/>
              </a:spcBef>
            </a:pPr>
            <a:r>
              <a:rPr lang="en-US" sz="1200" dirty="0">
                <a:latin typeface="Arial"/>
                <a:cs typeface="Arial"/>
              </a:rPr>
              <a:t>Family Engagement </a:t>
            </a:r>
            <a:r>
              <a:rPr lang="en-US" sz="1200" dirty="0" smtClean="0">
                <a:latin typeface="Arial"/>
                <a:cs typeface="Arial"/>
              </a:rPr>
              <a:t>in Transitions</a:t>
            </a:r>
            <a:endParaRPr lang="en-US" sz="1200" dirty="0">
              <a:latin typeface="Arial"/>
              <a:cs typeface="Arial"/>
            </a:endParaRPr>
          </a:p>
          <a:p>
            <a:pPr algn="ctr">
              <a:spcBef>
                <a:spcPts val="900"/>
              </a:spcBef>
            </a:pPr>
            <a:r>
              <a:rPr lang="en-US" sz="1200" dirty="0">
                <a:latin typeface="Arial"/>
                <a:cs typeface="Arial"/>
              </a:rPr>
              <a:t>Family Connections </a:t>
            </a:r>
            <a:r>
              <a:rPr lang="en-US" sz="1200" dirty="0" smtClean="0">
                <a:latin typeface="Arial"/>
                <a:cs typeface="Arial"/>
              </a:rPr>
              <a:t>to Peers </a:t>
            </a:r>
            <a:r>
              <a:rPr lang="en-US" sz="1200" dirty="0">
                <a:latin typeface="Arial"/>
                <a:cs typeface="Arial"/>
              </a:rPr>
              <a:t>and </a:t>
            </a:r>
            <a:r>
              <a:rPr lang="en-US" sz="1200" dirty="0" smtClean="0">
                <a:latin typeface="Arial"/>
                <a:cs typeface="Arial"/>
              </a:rPr>
              <a:t>Community</a:t>
            </a:r>
            <a:endParaRPr lang="en-US" sz="1200" dirty="0">
              <a:latin typeface="Arial"/>
              <a:cs typeface="Arial"/>
            </a:endParaRPr>
          </a:p>
          <a:p>
            <a:pPr algn="ctr">
              <a:spcBef>
                <a:spcPts val="900"/>
              </a:spcBef>
            </a:pPr>
            <a:r>
              <a:rPr lang="en-US" sz="1200" dirty="0">
                <a:latin typeface="Arial"/>
                <a:cs typeface="Arial"/>
              </a:rPr>
              <a:t>Families as </a:t>
            </a:r>
            <a:r>
              <a:rPr lang="en-US" sz="1200" dirty="0" smtClean="0">
                <a:latin typeface="Arial"/>
                <a:cs typeface="Arial"/>
              </a:rPr>
              <a:t>Advocates and </a:t>
            </a:r>
            <a:r>
              <a:rPr lang="en-US" sz="1200" dirty="0">
                <a:latin typeface="Arial"/>
                <a:cs typeface="Arial"/>
              </a:rPr>
              <a:t>Leaders</a:t>
            </a:r>
          </a:p>
        </p:txBody>
      </p:sp>
      <p:sp>
        <p:nvSpPr>
          <p:cNvPr id="16" name="Rectangle 15"/>
          <p:cNvSpPr/>
          <p:nvPr/>
        </p:nvSpPr>
        <p:spPr>
          <a:xfrm>
            <a:off x="4572000" y="5528846"/>
            <a:ext cx="2209800" cy="338554"/>
          </a:xfrm>
          <a:prstGeom prst="rect">
            <a:avLst/>
          </a:prstGeom>
        </p:spPr>
        <p:txBody>
          <a:bodyPr wrap="square">
            <a:spAutoFit/>
          </a:bodyPr>
          <a:lstStyle/>
          <a:p>
            <a:pPr algn="ctr"/>
            <a:r>
              <a:rPr lang="en-US" sz="1600" b="1" i="1" dirty="0" smtClean="0">
                <a:latin typeface="Arial"/>
                <a:cs typeface="Arial"/>
              </a:rPr>
              <a:t>Family Outcomes</a:t>
            </a:r>
            <a:endParaRPr lang="en-US" sz="1600" b="1" i="1" dirty="0">
              <a:latin typeface="Arial"/>
              <a:cs typeface="Arial"/>
            </a:endParaRPr>
          </a:p>
        </p:txBody>
      </p:sp>
      <p:sp>
        <p:nvSpPr>
          <p:cNvPr id="19" name="TextBox 18"/>
          <p:cNvSpPr txBox="1"/>
          <p:nvPr/>
        </p:nvSpPr>
        <p:spPr>
          <a:xfrm>
            <a:off x="2286000" y="2667000"/>
            <a:ext cx="2286000" cy="2215991"/>
          </a:xfrm>
          <a:prstGeom prst="rect">
            <a:avLst/>
          </a:prstGeom>
          <a:noFill/>
        </p:spPr>
        <p:txBody>
          <a:bodyPr wrap="square" rtlCol="0">
            <a:spAutoFit/>
          </a:bodyPr>
          <a:lstStyle/>
          <a:p>
            <a:pPr algn="ctr">
              <a:spcAft>
                <a:spcPts val="3600"/>
              </a:spcAft>
            </a:pPr>
            <a:r>
              <a:rPr lang="en-US" sz="1200" dirty="0" smtClean="0">
                <a:latin typeface="Arial"/>
                <a:cs typeface="Arial"/>
              </a:rPr>
              <a:t>Program Environment</a:t>
            </a:r>
            <a:endParaRPr lang="en-US" sz="1200" dirty="0">
              <a:latin typeface="Arial"/>
              <a:cs typeface="Arial"/>
            </a:endParaRPr>
          </a:p>
          <a:p>
            <a:pPr algn="ctr">
              <a:spcAft>
                <a:spcPts val="3600"/>
              </a:spcAft>
            </a:pPr>
            <a:r>
              <a:rPr lang="en-US" sz="1200" dirty="0" smtClean="0">
                <a:latin typeface="Arial"/>
                <a:cs typeface="Arial"/>
              </a:rPr>
              <a:t>Family Partnerships</a:t>
            </a:r>
            <a:endParaRPr lang="en-US" sz="1200" dirty="0">
              <a:latin typeface="Arial"/>
              <a:cs typeface="Arial"/>
            </a:endParaRPr>
          </a:p>
          <a:p>
            <a:pPr algn="ctr">
              <a:spcAft>
                <a:spcPts val="3600"/>
              </a:spcAft>
            </a:pPr>
            <a:r>
              <a:rPr lang="en-US" sz="1200" dirty="0">
                <a:latin typeface="Arial"/>
                <a:cs typeface="Arial"/>
              </a:rPr>
              <a:t>Teaching </a:t>
            </a:r>
            <a:r>
              <a:rPr lang="en-US" sz="1200" dirty="0" smtClean="0">
                <a:latin typeface="Arial"/>
                <a:cs typeface="Arial"/>
              </a:rPr>
              <a:t>and Learning</a:t>
            </a:r>
            <a:endParaRPr lang="en-US" sz="1200" dirty="0">
              <a:latin typeface="Arial"/>
              <a:cs typeface="Arial"/>
            </a:endParaRPr>
          </a:p>
          <a:p>
            <a:pPr algn="ctr">
              <a:spcAft>
                <a:spcPts val="3600"/>
              </a:spcAft>
            </a:pPr>
            <a:r>
              <a:rPr lang="en-US" sz="1200" dirty="0" smtClean="0">
                <a:latin typeface="Arial"/>
                <a:cs typeface="Arial"/>
              </a:rPr>
              <a:t>Community Partnerships</a:t>
            </a:r>
            <a:endParaRPr lang="en-US" sz="1200" dirty="0">
              <a:latin typeface="Arial"/>
              <a:cs typeface="Arial"/>
            </a:endParaRPr>
          </a:p>
        </p:txBody>
      </p:sp>
      <p:sp>
        <p:nvSpPr>
          <p:cNvPr id="15" name="Rectangle 14"/>
          <p:cNvSpPr/>
          <p:nvPr/>
        </p:nvSpPr>
        <p:spPr>
          <a:xfrm>
            <a:off x="2286000" y="5410200"/>
            <a:ext cx="2209800" cy="584776"/>
          </a:xfrm>
          <a:prstGeom prst="rect">
            <a:avLst/>
          </a:prstGeom>
        </p:spPr>
        <p:txBody>
          <a:bodyPr wrap="square">
            <a:spAutoFit/>
          </a:bodyPr>
          <a:lstStyle/>
          <a:p>
            <a:pPr algn="ctr"/>
            <a:r>
              <a:rPr lang="en-US" sz="1600" b="1" i="1" dirty="0" smtClean="0">
                <a:latin typeface="Arial"/>
                <a:cs typeface="Arial"/>
              </a:rPr>
              <a:t>Program Impact Areas</a:t>
            </a:r>
            <a:endParaRPr lang="en-US" sz="1600" b="1" i="1" dirty="0">
              <a:latin typeface="Arial"/>
              <a:cs typeface="Arial"/>
            </a:endParaRPr>
          </a:p>
        </p:txBody>
      </p:sp>
      <p:sp>
        <p:nvSpPr>
          <p:cNvPr id="18" name="TextBox 17"/>
          <p:cNvSpPr txBox="1"/>
          <p:nvPr/>
        </p:nvSpPr>
        <p:spPr>
          <a:xfrm>
            <a:off x="0" y="2895600"/>
            <a:ext cx="2286000" cy="1754327"/>
          </a:xfrm>
          <a:prstGeom prst="rect">
            <a:avLst/>
          </a:prstGeom>
          <a:noFill/>
        </p:spPr>
        <p:txBody>
          <a:bodyPr wrap="square" rtlCol="0">
            <a:spAutoFit/>
          </a:bodyPr>
          <a:lstStyle/>
          <a:p>
            <a:pPr algn="ctr">
              <a:spcAft>
                <a:spcPts val="3600"/>
              </a:spcAft>
            </a:pPr>
            <a:r>
              <a:rPr lang="en-US" sz="1200" dirty="0" smtClean="0">
                <a:latin typeface="Arial"/>
                <a:cs typeface="Arial"/>
              </a:rPr>
              <a:t>Program Leadership</a:t>
            </a:r>
            <a:endParaRPr lang="en-US" sz="1200" dirty="0">
              <a:latin typeface="Arial"/>
              <a:cs typeface="Arial"/>
            </a:endParaRPr>
          </a:p>
          <a:p>
            <a:pPr algn="ctr">
              <a:spcAft>
                <a:spcPts val="3600"/>
              </a:spcAft>
            </a:pPr>
            <a:r>
              <a:rPr lang="en-US" sz="1200" dirty="0" smtClean="0">
                <a:latin typeface="Arial"/>
                <a:cs typeface="Arial"/>
              </a:rPr>
              <a:t>Continuous Program Improvement</a:t>
            </a:r>
            <a:endParaRPr lang="en-US" sz="1200" dirty="0">
              <a:latin typeface="Arial"/>
              <a:cs typeface="Arial"/>
            </a:endParaRPr>
          </a:p>
          <a:p>
            <a:pPr algn="ctr">
              <a:spcAft>
                <a:spcPts val="3600"/>
              </a:spcAft>
            </a:pPr>
            <a:r>
              <a:rPr lang="en-US" sz="1200" dirty="0" smtClean="0">
                <a:latin typeface="Arial"/>
                <a:cs typeface="Arial"/>
              </a:rPr>
              <a:t>Professional Development</a:t>
            </a:r>
            <a:endParaRPr lang="en-US" sz="1200" dirty="0">
              <a:latin typeface="Arial"/>
              <a:cs typeface="Arial"/>
            </a:endParaRPr>
          </a:p>
        </p:txBody>
      </p:sp>
      <p:sp>
        <p:nvSpPr>
          <p:cNvPr id="14" name="Rectangle 13"/>
          <p:cNvSpPr/>
          <p:nvPr/>
        </p:nvSpPr>
        <p:spPr>
          <a:xfrm>
            <a:off x="0" y="5410200"/>
            <a:ext cx="2209800" cy="584776"/>
          </a:xfrm>
          <a:prstGeom prst="rect">
            <a:avLst/>
          </a:prstGeom>
        </p:spPr>
        <p:txBody>
          <a:bodyPr wrap="square">
            <a:spAutoFit/>
          </a:bodyPr>
          <a:lstStyle/>
          <a:p>
            <a:pPr algn="ctr"/>
            <a:r>
              <a:rPr lang="en-US" sz="1600" b="1" i="1" dirty="0" smtClean="0">
                <a:latin typeface="Arial"/>
                <a:cs typeface="Arial"/>
              </a:rPr>
              <a:t>Program Foundations</a:t>
            </a:r>
            <a:endParaRPr lang="en-US" sz="1600" b="1" i="1" dirty="0">
              <a:latin typeface="Arial"/>
              <a:cs typeface="Arial"/>
            </a:endParaRPr>
          </a:p>
        </p:txBody>
      </p:sp>
      <p:sp>
        <p:nvSpPr>
          <p:cNvPr id="13" name="Rectangle 12"/>
          <p:cNvSpPr/>
          <p:nvPr/>
        </p:nvSpPr>
        <p:spPr>
          <a:xfrm>
            <a:off x="2514600" y="1752600"/>
            <a:ext cx="4535958" cy="369332"/>
          </a:xfrm>
          <a:prstGeom prst="rect">
            <a:avLst/>
          </a:prstGeom>
        </p:spPr>
        <p:txBody>
          <a:bodyPr wrap="none">
            <a:spAutoFit/>
          </a:bodyPr>
          <a:lstStyle/>
          <a:p>
            <a:r>
              <a:rPr lang="en-US" b="1" i="1" dirty="0">
                <a:latin typeface="Arial"/>
                <a:cs typeface="Arial"/>
              </a:rPr>
              <a:t>Positive &amp; Goal-Oriented Relationships</a:t>
            </a:r>
          </a:p>
        </p:txBody>
      </p:sp>
      <p:sp>
        <p:nvSpPr>
          <p:cNvPr id="5" name="Title 4"/>
          <p:cNvSpPr>
            <a:spLocks noGrp="1"/>
          </p:cNvSpPr>
          <p:nvPr>
            <p:ph type="title"/>
          </p:nvPr>
        </p:nvSpPr>
        <p:spPr>
          <a:xfrm>
            <a:off x="251846" y="274638"/>
            <a:ext cx="8587354" cy="1143000"/>
          </a:xfrm>
        </p:spPr>
        <p:txBody>
          <a:bodyPr>
            <a:noAutofit/>
          </a:bodyPr>
          <a:lstStyle/>
          <a:p>
            <a:r>
              <a:rPr lang="fr-FR" dirty="0" smtClean="0"/>
              <a:t>Parent, </a:t>
            </a:r>
            <a:r>
              <a:rPr lang="fr-FR" dirty="0" err="1" smtClean="0"/>
              <a:t>Family</a:t>
            </a:r>
            <a:r>
              <a:rPr lang="fr-FR" dirty="0" smtClean="0"/>
              <a:t>, and </a:t>
            </a:r>
            <a:r>
              <a:rPr lang="fr-FR" dirty="0" err="1" smtClean="0"/>
              <a:t>Community</a:t>
            </a:r>
            <a:r>
              <a:rPr lang="fr-FR" dirty="0" smtClean="0"/>
              <a:t> Engagement (PFCE) Framework</a:t>
            </a:r>
            <a:endParaRPr lang="en-US" dirty="0"/>
          </a:p>
        </p:txBody>
      </p:sp>
    </p:spTree>
    <p:extLst>
      <p:ext uri="{BB962C8B-B14F-4D97-AF65-F5344CB8AC3E}">
        <p14:creationId xmlns:p14="http://schemas.microsoft.com/office/powerpoint/2010/main" val="41733489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2100</TotalTime>
  <Words>2882</Words>
  <Application>Microsoft Office PowerPoint</Application>
  <PresentationFormat>On-screen Show (4:3)</PresentationFormat>
  <Paragraphs>397</Paragraphs>
  <Slides>66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ＭＳ Ｐゴシック</vt:lpstr>
      <vt:lpstr>Arial</vt:lpstr>
      <vt:lpstr>Calibri</vt:lpstr>
      <vt:lpstr>Century Gothic</vt:lpstr>
      <vt:lpstr>Century Schoolbook</vt:lpstr>
      <vt:lpstr>Courier New</vt:lpstr>
      <vt:lpstr>Helvetica Neue Light</vt:lpstr>
      <vt:lpstr>Microsoft Sans Serif</vt:lpstr>
      <vt:lpstr>Office Theme</vt:lpstr>
      <vt:lpstr>Getting to the Bottom Line of Family Engagement</vt:lpstr>
      <vt:lpstr>Today’s Presenters/Facilitators</vt:lpstr>
      <vt:lpstr>Today’s Discussion</vt:lpstr>
      <vt:lpstr>Policy Statement Purpose</vt:lpstr>
      <vt:lpstr>Policy Statement Purpose</vt:lpstr>
      <vt:lpstr>Definition of Family Engagement </vt:lpstr>
      <vt:lpstr>PowerPoint Presentation</vt:lpstr>
      <vt:lpstr>Family Engagement and Outcomes for Children and Families  Josh Sparrow</vt:lpstr>
      <vt:lpstr>Parent, Family, and Community Engagement (PFCE) Framework</vt:lpstr>
      <vt:lpstr>What is family engagement?</vt:lpstr>
      <vt:lpstr>Family Outcomes in PFCE Framework</vt:lpstr>
      <vt:lpstr>Family Well-being</vt:lpstr>
      <vt:lpstr>Positive Parent-Child Relationships</vt:lpstr>
      <vt:lpstr>Families as Lifelong Educators</vt:lpstr>
      <vt:lpstr>Families as Learners</vt:lpstr>
      <vt:lpstr>Family Engagement in Transitions</vt:lpstr>
      <vt:lpstr>Parent Connections to Peers and Community</vt:lpstr>
      <vt:lpstr>Families as Advocates and Leaders</vt:lpstr>
      <vt:lpstr>Takeaways</vt:lpstr>
      <vt:lpstr>Synthesis of Policies, Frameworks, and the DEC Recommended Practices  Ann &amp; Rud Turnbull</vt:lpstr>
      <vt:lpstr> </vt:lpstr>
      <vt:lpstr>Ethical Principles</vt:lpstr>
      <vt:lpstr>PowerPoint Presentation</vt:lpstr>
      <vt:lpstr>PowerPoint Presentation</vt:lpstr>
      <vt:lpstr>Handout—Ethical Principles:                    Matrix of Professional Organizations</vt:lpstr>
      <vt:lpstr>PowerPoint Presentation</vt:lpstr>
      <vt:lpstr>IDEA’s Requirements Pertaining to Family Participation/Involvement*</vt:lpstr>
      <vt:lpstr>PowerPoint Presentation</vt:lpstr>
      <vt:lpstr>IDEA’s Preamble</vt:lpstr>
      <vt:lpstr>IDEA’s Long-Term Goals</vt:lpstr>
      <vt:lpstr>PowerPoint Presentation</vt:lpstr>
      <vt:lpstr>HHS/ED Policy Statement on                 Family Engagement</vt:lpstr>
      <vt:lpstr>PowerPoint Presentation</vt:lpstr>
      <vt:lpstr>DEC Recommended Practices: Family Practices</vt:lpstr>
      <vt:lpstr>DEC Recommended Practices:                 Family Practices (cont.)</vt:lpstr>
      <vt:lpstr>PowerPoint Presentation</vt:lpstr>
      <vt:lpstr>Family Engagement Frameworks</vt:lpstr>
      <vt:lpstr>Dept. of Ed.’s Dual Capacity-Building Framework for Family-School Partnerships</vt:lpstr>
      <vt:lpstr>Head Start’s Parent, Family and Community Engagement Framework</vt:lpstr>
      <vt:lpstr> CSSP’s Strengthening Families Approach and Protective Factors Framework </vt:lpstr>
      <vt:lpstr>Epstein’s Framework on Parent Involvement</vt:lpstr>
      <vt:lpstr>PowerPoint Presentation</vt:lpstr>
      <vt:lpstr>Bringing it All Together: Permeating Theme</vt:lpstr>
      <vt:lpstr>PowerPoint Presentation</vt:lpstr>
      <vt:lpstr>The HOW of Family Engagement:  Trusting Partnerships</vt:lpstr>
      <vt:lpstr>The WHAT of Family Engagement: Types of Activities</vt:lpstr>
      <vt:lpstr>PowerPoint Presentation</vt:lpstr>
      <vt:lpstr>Sharilyn’s Story: Part 1</vt:lpstr>
      <vt:lpstr>PowerPoint Presentation</vt:lpstr>
      <vt:lpstr>Meeting Families’ Basic Needs</vt:lpstr>
      <vt:lpstr>Meeting Families’ Basic Needs (cont.)</vt:lpstr>
      <vt:lpstr>Referring and Evaluating for Services and Supports</vt:lpstr>
      <vt:lpstr>Individualizing in Developing and Providing Services and Supports</vt:lpstr>
      <vt:lpstr> Individualizing in Developing and Providing Services and Supports (cont.) </vt:lpstr>
      <vt:lpstr>Extending Child’s Learning in Home and Community </vt:lpstr>
      <vt:lpstr>Extending Child’s Learning in Home and Community (cont.)</vt:lpstr>
      <vt:lpstr>Families Participating and Volunteering with Program/School</vt:lpstr>
      <vt:lpstr>Families Advocating for Systems Improvement</vt:lpstr>
      <vt:lpstr>Where do we go from here?</vt:lpstr>
      <vt:lpstr>Sharilyn’s Story: Part 2</vt:lpstr>
      <vt:lpstr>Systems Supports for Quality Family Engagement Practices  Christina Kasprzak</vt:lpstr>
      <vt:lpstr>What does a state need to put into place     to support implementation of effective practices?</vt:lpstr>
      <vt:lpstr>Why do we need a System Framework?</vt:lpstr>
      <vt:lpstr>Online Webinar Resources</vt:lpstr>
      <vt:lpstr> Register for the Next Webinar!</vt:lpstr>
      <vt:lpstr>PowerPoint Presentation</vt:lpstr>
    </vt:vector>
  </TitlesOfParts>
  <Company>The DaSy Center and The ECTA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Nicholas, Amy</cp:lastModifiedBy>
  <cp:revision>233</cp:revision>
  <cp:lastPrinted>2017-03-17T15:01:53Z</cp:lastPrinted>
  <dcterms:created xsi:type="dcterms:W3CDTF">2013-02-06T21:54:43Z</dcterms:created>
  <dcterms:modified xsi:type="dcterms:W3CDTF">2017-03-29T14:39:36Z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