
<file path=[Content_Types].xml><?xml version="1.0" encoding="utf-8"?>
<Types xmlns="http://schemas.openxmlformats.org/package/2006/content-types">
  <Default Extension="png" ContentType="image/png"/>
  <Default Extension="wmf" ContentType="image/x-wmf"/>
  <Default Extension="jpeg" ContentType="image/jpeg"/>
  <Default Extension="m4a" ContentType="audio/mp4"/>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1.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2.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3.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4.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5.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6.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7.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8.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notesSlides/notesSlide9.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10.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notesSlides/notesSlide11.xml" ContentType="application/vnd.openxmlformats-officedocument.presentationml.notesSlide+xml"/>
  <Override PartName="/ppt/tags/tag54.xml" ContentType="application/vnd.openxmlformats-officedocument.presentationml.tags+xml"/>
  <Override PartName="/ppt/notesSlides/notesSlide12.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notesSlides/notesSlide13.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notesSlides/notesSlide14.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notesSlides/notesSlide15.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notesSlides/notesSlide16.xml" ContentType="application/vnd.openxmlformats-officedocument.presentationml.notesSlide+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9"/>
  </p:notesMasterIdLst>
  <p:handoutMasterIdLst>
    <p:handoutMasterId r:id="rId20"/>
  </p:handoutMasterIdLst>
  <p:sldIdLst>
    <p:sldId id="258" r:id="rId2"/>
    <p:sldId id="281" r:id="rId3"/>
    <p:sldId id="259" r:id="rId4"/>
    <p:sldId id="282" r:id="rId5"/>
    <p:sldId id="272" r:id="rId6"/>
    <p:sldId id="273" r:id="rId7"/>
    <p:sldId id="285" r:id="rId8"/>
    <p:sldId id="289" r:id="rId9"/>
    <p:sldId id="276" r:id="rId10"/>
    <p:sldId id="291" r:id="rId11"/>
    <p:sldId id="275" r:id="rId12"/>
    <p:sldId id="298" r:id="rId13"/>
    <p:sldId id="283" r:id="rId14"/>
    <p:sldId id="294" r:id="rId15"/>
    <p:sldId id="277" r:id="rId16"/>
    <p:sldId id="293" r:id="rId17"/>
    <p:sldId id="269" r:id="rId18"/>
  </p:sldIdLst>
  <p:sldSz cx="9144000" cy="6858000" type="screen4x3"/>
  <p:notesSz cx="6858000" cy="9144000"/>
  <p:custDataLst>
    <p:tags r:id="rId2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fpg" initials="LK" lastIdx="5" clrIdx="0"/>
  <p:cmAuthor id="1" name="Jessica Hardy" initials="JH" lastIdx="5"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E6F3"/>
    <a:srgbClr val="56A0D3"/>
    <a:srgbClr val="154578"/>
    <a:srgbClr val="39B54A"/>
    <a:srgbClr val="868687"/>
    <a:srgbClr val="ED35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703" autoAdjust="0"/>
    <p:restoredTop sz="79751" autoAdjust="0"/>
  </p:normalViewPr>
  <p:slideViewPr>
    <p:cSldViewPr>
      <p:cViewPr varScale="1">
        <p:scale>
          <a:sx n="91" d="100"/>
          <a:sy n="91" d="100"/>
        </p:scale>
        <p:origin x="372" y="24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71" d="100"/>
          <a:sy n="71" d="100"/>
        </p:scale>
        <p:origin x="-3270"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46C913-017E-41CB-BD92-AB72C59CEF84}" type="datetimeFigureOut">
              <a:rPr lang="en-US" smtClean="0"/>
              <a:t>3/1/2016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7C59A4A-947E-4EFF-8543-2566EB51F3D4}" type="slidenum">
              <a:rPr lang="en-US" smtClean="0"/>
              <a:t>‹#›</a:t>
            </a:fld>
            <a:endParaRPr lang="en-US"/>
          </a:p>
        </p:txBody>
      </p:sp>
    </p:spTree>
    <p:extLst>
      <p:ext uri="{BB962C8B-B14F-4D97-AF65-F5344CB8AC3E}">
        <p14:creationId xmlns:p14="http://schemas.microsoft.com/office/powerpoint/2010/main" val="10700191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BEAF370-FD3B-447A-B724-07A83C459553}" type="datetimeFigureOut">
              <a:rPr lang="en-US" smtClean="0"/>
              <a:t>3/1/2016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E69EC22-8000-4A01-AE86-242F21553022}" type="slidenum">
              <a:rPr lang="en-US" smtClean="0"/>
              <a:t>‹#›</a:t>
            </a:fld>
            <a:endParaRPr lang="en-US"/>
          </a:p>
        </p:txBody>
      </p:sp>
    </p:spTree>
    <p:extLst>
      <p:ext uri="{BB962C8B-B14F-4D97-AF65-F5344CB8AC3E}">
        <p14:creationId xmlns:p14="http://schemas.microsoft.com/office/powerpoint/2010/main" val="1101517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Lauren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Thank you</a:t>
            </a:r>
            <a:r>
              <a:rPr lang="en-US" baseline="0" dirty="0" smtClean="0"/>
              <a:t> for being here today. We’re delighted to have you.</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We will be recording the webinar so that others can hear it after the fact. Your phones have been muted to improve sound quality. However, we want everyone to actively participate – so when you want to ask questions and contribute to the discussion, press *6 to unmute your phone. Later, you can press *6 again to mute it.  Feel free also to write notes in the chat box to share with the group….</a:t>
            </a:r>
          </a:p>
          <a:p>
            <a:endParaRPr lang="en-US" dirty="0"/>
          </a:p>
        </p:txBody>
      </p:sp>
      <p:sp>
        <p:nvSpPr>
          <p:cNvPr id="4" name="Slide Number Placeholder 3"/>
          <p:cNvSpPr>
            <a:spLocks noGrp="1"/>
          </p:cNvSpPr>
          <p:nvPr>
            <p:ph type="sldNum" sz="quarter" idx="10"/>
          </p:nvPr>
        </p:nvSpPr>
        <p:spPr/>
        <p:txBody>
          <a:bodyPr/>
          <a:lstStyle/>
          <a:p>
            <a:fld id="{5E69EC22-8000-4A01-AE86-242F21553022}" type="slidenum">
              <a:rPr lang="en-US" smtClean="0"/>
              <a:t>1</a:t>
            </a:fld>
            <a:endParaRPr lang="en-US"/>
          </a:p>
        </p:txBody>
      </p:sp>
    </p:spTree>
    <p:extLst>
      <p:ext uri="{BB962C8B-B14F-4D97-AF65-F5344CB8AC3E}">
        <p14:creationId xmlns:p14="http://schemas.microsoft.com/office/powerpoint/2010/main" val="29485680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Word questions positively – Negative wording can create anxiety or confusion.</a:t>
            </a:r>
          </a:p>
          <a:p>
            <a:pPr marL="171450" indent="-171450">
              <a:buFont typeface="Arial" panose="020B0604020202020204" pitchFamily="34" charset="0"/>
              <a:buChar char="•"/>
            </a:pPr>
            <a:r>
              <a:rPr lang="en-US" dirty="0" smtClean="0"/>
              <a:t>Group questions with similar responses (agree/disagree) together, even if topic is different.</a:t>
            </a:r>
          </a:p>
          <a:p>
            <a:pPr marL="171450" indent="-171450">
              <a:buFont typeface="Arial" panose="020B0604020202020204" pitchFamily="34" charset="0"/>
              <a:buChar char="•"/>
            </a:pPr>
            <a:r>
              <a:rPr lang="en-US" dirty="0" smtClean="0"/>
              <a:t>Break up long groups of very similar questions. </a:t>
            </a:r>
          </a:p>
          <a:p>
            <a:pPr marL="171450" indent="-171450">
              <a:buFont typeface="Arial" panose="020B0604020202020204" pitchFamily="34" charset="0"/>
              <a:buChar char="•"/>
            </a:pPr>
            <a:r>
              <a:rPr lang="en-US" dirty="0" smtClean="0"/>
              <a:t>Multiple choice – ensure potential responses are similar in length.</a:t>
            </a:r>
          </a:p>
          <a:p>
            <a:pPr marL="171450" indent="-171450">
              <a:buFont typeface="Arial" panose="020B0604020202020204" pitchFamily="34" charset="0"/>
              <a:buChar char="•"/>
            </a:pPr>
            <a:r>
              <a:rPr lang="en-US" dirty="0" smtClean="0"/>
              <a:t>Put thought into scale –forced choice (1-4 scale)  or neutral option  (1-5 scale) </a:t>
            </a:r>
          </a:p>
          <a:p>
            <a:pPr marL="628650" lvl="1" indent="-171450">
              <a:buFont typeface="Arial" panose="020B0604020202020204" pitchFamily="34" charset="0"/>
              <a:buChar char="•"/>
            </a:pPr>
            <a:r>
              <a:rPr lang="en-US" dirty="0" smtClean="0"/>
              <a:t>You would need to consider if a neutral answer a meaningful</a:t>
            </a:r>
            <a:r>
              <a:rPr lang="en-US" baseline="0" dirty="0" smtClean="0"/>
              <a:t> response.</a:t>
            </a:r>
            <a:endParaRPr lang="en-US" dirty="0" smtClean="0"/>
          </a:p>
          <a:p>
            <a:pPr marL="171450" indent="-171450">
              <a:buFont typeface="Arial" panose="020B0604020202020204" pitchFamily="34" charset="0"/>
              <a:buChar char="•"/>
            </a:pPr>
            <a:r>
              <a:rPr lang="en-US" dirty="0" smtClean="0"/>
              <a:t>Check that each question focuses on a topic/construct of interest</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E69EC22-8000-4A01-AE86-242F21553022}" type="slidenum">
              <a:rPr lang="en-US" smtClean="0"/>
              <a:t>10</a:t>
            </a:fld>
            <a:endParaRPr lang="en-US"/>
          </a:p>
        </p:txBody>
      </p:sp>
    </p:spTree>
    <p:extLst>
      <p:ext uri="{BB962C8B-B14F-4D97-AF65-F5344CB8AC3E}">
        <p14:creationId xmlns:p14="http://schemas.microsoft.com/office/powerpoint/2010/main" val="42574762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The COS self assessment can help you think through different</a:t>
            </a:r>
            <a:r>
              <a:rPr lang="en-US" baseline="0" dirty="0" smtClean="0"/>
              <a:t> kinds of things that may be a priority. </a:t>
            </a:r>
          </a:p>
          <a:p>
            <a:pPr marL="628650" lvl="1" indent="-171450">
              <a:buFont typeface="Arial" panose="020B0604020202020204" pitchFamily="34" charset="0"/>
              <a:buChar char="•"/>
            </a:pPr>
            <a:r>
              <a:rPr lang="en-US" baseline="0" dirty="0" smtClean="0"/>
              <a:t>You can contact TA providers at </a:t>
            </a:r>
            <a:r>
              <a:rPr lang="en-US" baseline="0" dirty="0" err="1" smtClean="0"/>
              <a:t>DaSy</a:t>
            </a:r>
            <a:r>
              <a:rPr lang="en-US" baseline="0" dirty="0" smtClean="0"/>
              <a:t> or ECTA for additional help. </a:t>
            </a:r>
            <a:endParaRPr lang="en-US" dirty="0"/>
          </a:p>
        </p:txBody>
      </p:sp>
      <p:sp>
        <p:nvSpPr>
          <p:cNvPr id="4" name="Slide Number Placeholder 3"/>
          <p:cNvSpPr>
            <a:spLocks noGrp="1"/>
          </p:cNvSpPr>
          <p:nvPr>
            <p:ph type="sldNum" sz="quarter" idx="10"/>
          </p:nvPr>
        </p:nvSpPr>
        <p:spPr/>
        <p:txBody>
          <a:bodyPr/>
          <a:lstStyle/>
          <a:p>
            <a:fld id="{5E69EC22-8000-4A01-AE86-242F21553022}" type="slidenum">
              <a:rPr lang="en-US" smtClean="0"/>
              <a:t>11</a:t>
            </a:fld>
            <a:endParaRPr lang="en-US"/>
          </a:p>
        </p:txBody>
      </p:sp>
    </p:spTree>
    <p:extLst>
      <p:ext uri="{BB962C8B-B14F-4D97-AF65-F5344CB8AC3E}">
        <p14:creationId xmlns:p14="http://schemas.microsoft.com/office/powerpoint/2010/main" val="40024018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You can contact ECTA staff about reviewing your results</a:t>
            </a:r>
            <a:r>
              <a:rPr lang="en-US" baseline="0" dirty="0" smtClean="0"/>
              <a:t> in comparison to the ENHANCE results.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E69EC22-8000-4A01-AE86-242F21553022}" type="slidenum">
              <a:rPr lang="en-US" smtClean="0"/>
              <a:t>12</a:t>
            </a:fld>
            <a:endParaRPr lang="en-US"/>
          </a:p>
        </p:txBody>
      </p:sp>
    </p:spTree>
    <p:extLst>
      <p:ext uri="{BB962C8B-B14F-4D97-AF65-F5344CB8AC3E}">
        <p14:creationId xmlns:p14="http://schemas.microsoft.com/office/powerpoint/2010/main" val="41003408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Lauren</a:t>
            </a:r>
          </a:p>
          <a:p>
            <a:endParaRPr lang="en-US" dirty="0" smtClean="0"/>
          </a:p>
          <a:p>
            <a:r>
              <a:rPr lang="en-US" dirty="0" smtClean="0"/>
              <a:t>Some kinds of topics might see in them</a:t>
            </a:r>
          </a:p>
          <a:p>
            <a:endParaRPr lang="en-US" dirty="0" smtClean="0"/>
          </a:p>
          <a:p>
            <a:pPr marL="171450" indent="-171450">
              <a:buFont typeface="Arial" panose="020B0604020202020204" pitchFamily="34" charset="0"/>
              <a:buChar char="•"/>
            </a:pPr>
            <a:r>
              <a:rPr lang="en-US" dirty="0" smtClean="0"/>
              <a:t>Here</a:t>
            </a:r>
            <a:r>
              <a:rPr lang="en-US" baseline="0" dirty="0" smtClean="0"/>
              <a:t> are some examples of kinds of information a survey can tell you about.  </a:t>
            </a:r>
          </a:p>
          <a:p>
            <a:pPr marL="628650" lvl="1" indent="-171450">
              <a:buFont typeface="Arial" panose="020B0604020202020204" pitchFamily="34" charset="0"/>
              <a:buChar char="•"/>
            </a:pPr>
            <a:r>
              <a:rPr lang="en-US" sz="1200" dirty="0" smtClean="0">
                <a:solidFill>
                  <a:schemeClr val="tx1"/>
                </a:solidFill>
              </a:rPr>
              <a:t>Amount and type of COS training received</a:t>
            </a:r>
          </a:p>
          <a:p>
            <a:pPr marL="628650" lvl="1" indent="-171450">
              <a:buFont typeface="Arial" panose="020B0604020202020204" pitchFamily="34" charset="0"/>
              <a:buChar char="•"/>
            </a:pPr>
            <a:r>
              <a:rPr lang="en-US" sz="1200" dirty="0" smtClean="0">
                <a:solidFill>
                  <a:schemeClr val="tx1"/>
                </a:solidFill>
              </a:rPr>
              <a:t>Amount and type of feedback and support re: COS</a:t>
            </a:r>
          </a:p>
          <a:p>
            <a:pPr marL="628650" lvl="1" indent="-171450">
              <a:buFont typeface="Arial" panose="020B0604020202020204" pitchFamily="34" charset="0"/>
              <a:buChar char="•"/>
            </a:pPr>
            <a:r>
              <a:rPr lang="en-US" sz="1200" dirty="0" smtClean="0">
                <a:solidFill>
                  <a:schemeClr val="tx1"/>
                </a:solidFill>
              </a:rPr>
              <a:t>Reported understanding of COS concepts/criteria</a:t>
            </a:r>
          </a:p>
          <a:p>
            <a:pPr marL="628650" lvl="1" indent="-171450">
              <a:buFont typeface="Arial" panose="020B0604020202020204" pitchFamily="34" charset="0"/>
              <a:buChar char="•"/>
            </a:pPr>
            <a:r>
              <a:rPr lang="en-US" sz="1200" dirty="0" smtClean="0">
                <a:solidFill>
                  <a:schemeClr val="tx1"/>
                </a:solidFill>
              </a:rPr>
              <a:t>Comfort explaining concepts to others</a:t>
            </a:r>
          </a:p>
          <a:p>
            <a:pPr marL="628650" lvl="1" indent="-171450">
              <a:buFont typeface="Arial" panose="020B0604020202020204" pitchFamily="34" charset="0"/>
              <a:buChar char="•"/>
            </a:pPr>
            <a:r>
              <a:rPr lang="en-US" sz="1200" dirty="0" smtClean="0">
                <a:solidFill>
                  <a:schemeClr val="tx1"/>
                </a:solidFill>
              </a:rPr>
              <a:t>Frequency of experiences during COS:  </a:t>
            </a:r>
            <a:r>
              <a:rPr lang="en-US" sz="1050" dirty="0" smtClean="0">
                <a:solidFill>
                  <a:schemeClr val="tx1"/>
                </a:solidFill>
              </a:rPr>
              <a:t>sources and settings of information/assessments referenced, involvement of parents on team, extent of teaming/discussion, use of tools/decision tree, documentation, team consensus/ disagreement, length of time to complete COS, when COS occurs – potentially could look at differences between entry</a:t>
            </a:r>
            <a:r>
              <a:rPr lang="en-US" sz="1050" baseline="0" dirty="0" smtClean="0">
                <a:solidFill>
                  <a:schemeClr val="tx1"/>
                </a:solidFill>
              </a:rPr>
              <a:t> and exit COS process too.</a:t>
            </a:r>
            <a:endParaRPr lang="en-US" sz="1050" dirty="0" smtClean="0">
              <a:solidFill>
                <a:schemeClr val="tx1"/>
              </a:solidFill>
            </a:endParaRPr>
          </a:p>
          <a:p>
            <a:pPr marL="628650" lvl="1" indent="-171450">
              <a:buFont typeface="Arial" panose="020B0604020202020204" pitchFamily="34" charset="0"/>
              <a:buChar char="•"/>
            </a:pPr>
            <a:r>
              <a:rPr lang="en-US" sz="1200" dirty="0" smtClean="0">
                <a:solidFill>
                  <a:schemeClr val="tx1"/>
                </a:solidFill>
              </a:rPr>
              <a:t>Perceived benefits, challenges, influences on practice</a:t>
            </a:r>
          </a:p>
          <a:p>
            <a:pPr marL="628650" lvl="1" indent="-171450">
              <a:buFont typeface="Arial" panose="020B0604020202020204" pitchFamily="34" charset="0"/>
              <a:buChar char="•"/>
            </a:pPr>
            <a:r>
              <a:rPr lang="en-US" sz="1200" dirty="0" smtClean="0">
                <a:solidFill>
                  <a:schemeClr val="tx1"/>
                </a:solidFill>
              </a:rPr>
              <a:t>Perceived accuracy of ratings</a:t>
            </a:r>
          </a:p>
          <a:p>
            <a:r>
              <a:rPr lang="en-US" sz="1200" b="1" dirty="0" smtClean="0">
                <a:solidFill>
                  <a:schemeClr val="tx1"/>
                </a:solidFill>
              </a:rPr>
              <a:t>Then, all of these topics, you can look at differences by characteristics of provider or across regions</a:t>
            </a:r>
          </a:p>
          <a:p>
            <a:endParaRPr lang="en-US" baseline="0" dirty="0" smtClean="0"/>
          </a:p>
          <a:p>
            <a:endParaRPr lang="en-US" baseline="0" dirty="0" smtClean="0"/>
          </a:p>
          <a:p>
            <a:r>
              <a:rPr lang="en-US" baseline="0" dirty="0" smtClean="0"/>
              <a:t>The survey you develop has questions that address the specific topics of interest….</a:t>
            </a:r>
            <a:endParaRPr lang="en-US" dirty="0"/>
          </a:p>
        </p:txBody>
      </p:sp>
      <p:sp>
        <p:nvSpPr>
          <p:cNvPr id="4" name="Slide Number Placeholder 3"/>
          <p:cNvSpPr>
            <a:spLocks noGrp="1"/>
          </p:cNvSpPr>
          <p:nvPr>
            <p:ph type="sldNum" sz="quarter" idx="10"/>
          </p:nvPr>
        </p:nvSpPr>
        <p:spPr/>
        <p:txBody>
          <a:bodyPr/>
          <a:lstStyle/>
          <a:p>
            <a:fld id="{5E69EC22-8000-4A01-AE86-242F21553022}" type="slidenum">
              <a:rPr lang="en-US" smtClean="0"/>
              <a:t>13</a:t>
            </a:fld>
            <a:endParaRPr lang="en-US"/>
          </a:p>
        </p:txBody>
      </p:sp>
    </p:spTree>
    <p:extLst>
      <p:ext uri="{BB962C8B-B14F-4D97-AF65-F5344CB8AC3E}">
        <p14:creationId xmlns:p14="http://schemas.microsoft.com/office/powerpoint/2010/main" val="16344289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Lauren</a:t>
            </a:r>
          </a:p>
          <a:p>
            <a:endParaRPr lang="en-US" dirty="0" smtClean="0"/>
          </a:p>
          <a:p>
            <a:pPr marL="171450" indent="-171450">
              <a:buFont typeface="Arial" panose="020B0604020202020204" pitchFamily="34" charset="0"/>
              <a:buChar char="•"/>
            </a:pPr>
            <a:r>
              <a:rPr lang="en-US" dirty="0" smtClean="0"/>
              <a:t>Professional development experiences and needs</a:t>
            </a:r>
          </a:p>
          <a:p>
            <a:pPr marL="628650" lvl="1" indent="-171450">
              <a:buFont typeface="Arial" panose="020B0604020202020204" pitchFamily="34" charset="0"/>
              <a:buChar char="•"/>
            </a:pPr>
            <a:r>
              <a:rPr lang="en-US" dirty="0" smtClean="0"/>
              <a:t>Some of the other related topics that surveys go into are more detail about the range of other professional development</a:t>
            </a:r>
            <a:r>
              <a:rPr lang="en-US" baseline="0" dirty="0" smtClean="0"/>
              <a:t> and supports that are available, and whether they are being used. </a:t>
            </a:r>
          </a:p>
          <a:p>
            <a:pPr marL="171450" lvl="0" indent="-171450">
              <a:buFont typeface="Arial" panose="020B0604020202020204" pitchFamily="34" charset="0"/>
              <a:buChar char="•"/>
            </a:pPr>
            <a:r>
              <a:rPr lang="en-US" dirty="0" smtClean="0"/>
              <a:t>Implementation of evidence-based practices</a:t>
            </a:r>
            <a:r>
              <a:rPr lang="en-US" baseline="0" dirty="0" smtClean="0"/>
              <a:t> within the program or district</a:t>
            </a:r>
            <a:r>
              <a:rPr lang="en-US" dirty="0" smtClean="0"/>
              <a:t> </a:t>
            </a:r>
          </a:p>
          <a:p>
            <a:pPr marL="171450" lvl="0" indent="-171450">
              <a:buFont typeface="Arial" panose="020B0604020202020204" pitchFamily="34" charset="0"/>
              <a:buChar char="•"/>
            </a:pPr>
            <a:r>
              <a:rPr lang="en-US" dirty="0" smtClean="0"/>
              <a:t>Implementation of state policies and procedures- are people meeting the expectations? </a:t>
            </a:r>
          </a:p>
          <a:p>
            <a:pPr marL="171450" lvl="0" indent="-171450">
              <a:buFont typeface="Arial" panose="020B0604020202020204" pitchFamily="34" charset="0"/>
              <a:buChar char="•"/>
            </a:pPr>
            <a:r>
              <a:rPr lang="en-US" dirty="0" smtClean="0"/>
              <a:t>Functional IFSP/IEP outcomes</a:t>
            </a:r>
          </a:p>
          <a:p>
            <a:pPr marL="171450" lvl="0" indent="-171450">
              <a:buFont typeface="Arial" panose="020B0604020202020204" pitchFamily="34" charset="0"/>
              <a:buChar char="•"/>
            </a:pPr>
            <a:r>
              <a:rPr lang="en-US" dirty="0" smtClean="0"/>
              <a:t>Teaming practices</a:t>
            </a:r>
          </a:p>
          <a:p>
            <a:pPr marL="171450" lvl="0" indent="-171450">
              <a:buFont typeface="Arial" panose="020B0604020202020204" pitchFamily="34" charset="0"/>
              <a:buChar char="•"/>
            </a:pPr>
            <a:r>
              <a:rPr lang="en-US" dirty="0" smtClean="0"/>
              <a:t>Assessment tool use and practices</a:t>
            </a:r>
          </a:p>
          <a:p>
            <a:pPr marL="628650" lvl="1" indent="-171450">
              <a:buFont typeface="Arial" panose="020B0604020202020204" pitchFamily="34" charset="0"/>
              <a:buChar char="•"/>
            </a:pPr>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5E69EC22-8000-4A01-AE86-242F21553022}" type="slidenum">
              <a:rPr lang="en-US" smtClean="0"/>
              <a:t>14</a:t>
            </a:fld>
            <a:endParaRPr lang="en-US"/>
          </a:p>
        </p:txBody>
      </p:sp>
    </p:spTree>
    <p:extLst>
      <p:ext uri="{BB962C8B-B14F-4D97-AF65-F5344CB8AC3E}">
        <p14:creationId xmlns:p14="http://schemas.microsoft.com/office/powerpoint/2010/main" val="6072120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Attendees</a:t>
            </a:r>
            <a:r>
              <a:rPr lang="en-US" baseline="0" dirty="0" smtClean="0"/>
              <a:t> asked about finding best practices around COS. </a:t>
            </a:r>
          </a:p>
          <a:p>
            <a:pPr marL="628650" lvl="1" indent="-171450">
              <a:buFont typeface="Arial" panose="020B0604020202020204" pitchFamily="34" charset="0"/>
              <a:buChar char="•"/>
            </a:pPr>
            <a:r>
              <a:rPr lang="en-US" baseline="0" dirty="0" smtClean="0"/>
              <a:t>There are a lot of places with information, but no one all inclusive document. The new COS module may be a good source.</a:t>
            </a:r>
          </a:p>
          <a:p>
            <a:pPr marL="171450" lvl="0" indent="-171450">
              <a:buFont typeface="Arial" panose="020B0604020202020204" pitchFamily="34" charset="0"/>
              <a:buChar char="•"/>
            </a:pPr>
            <a:r>
              <a:rPr lang="en-US" baseline="0" dirty="0" smtClean="0"/>
              <a:t>A state was interested in the attitude around the COS process in general and recommendations on questions to get that information. </a:t>
            </a:r>
          </a:p>
          <a:p>
            <a:pPr marL="628650" lvl="1" indent="-171450">
              <a:buFont typeface="Arial" panose="020B0604020202020204" pitchFamily="34" charset="0"/>
              <a:buChar char="•"/>
            </a:pPr>
            <a:r>
              <a:rPr lang="en-US" baseline="0" dirty="0" smtClean="0"/>
              <a:t>The ENHANCE survey does have a number of questions that can capture both positive and negative attitudes or beliefs towards the COS process. </a:t>
            </a:r>
            <a:endParaRPr lang="en-US" baseline="0" dirty="0"/>
          </a:p>
          <a:p>
            <a:pPr marL="171450" lvl="0" indent="-171450">
              <a:buFont typeface="Arial" panose="020B0604020202020204"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fld id="{5E69EC22-8000-4A01-AE86-242F21553022}" type="slidenum">
              <a:rPr lang="en-US" smtClean="0"/>
              <a:t>15</a:t>
            </a:fld>
            <a:endParaRPr lang="en-US"/>
          </a:p>
        </p:txBody>
      </p:sp>
    </p:spTree>
    <p:extLst>
      <p:ext uri="{BB962C8B-B14F-4D97-AF65-F5344CB8AC3E}">
        <p14:creationId xmlns:p14="http://schemas.microsoft.com/office/powerpoint/2010/main" val="36211099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69EC22-8000-4A01-AE86-242F21553022}" type="slidenum">
              <a:rPr lang="en-US" smtClean="0"/>
              <a:t>16</a:t>
            </a:fld>
            <a:endParaRPr lang="en-US"/>
          </a:p>
        </p:txBody>
      </p:sp>
    </p:spTree>
    <p:extLst>
      <p:ext uri="{BB962C8B-B14F-4D97-AF65-F5344CB8AC3E}">
        <p14:creationId xmlns:p14="http://schemas.microsoft.com/office/powerpoint/2010/main" val="21571974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69EC22-8000-4A01-AE86-242F21553022}" type="slidenum">
              <a:rPr lang="en-US" smtClean="0"/>
              <a:t>17</a:t>
            </a:fld>
            <a:endParaRPr lang="en-US"/>
          </a:p>
        </p:txBody>
      </p:sp>
    </p:spTree>
    <p:extLst>
      <p:ext uri="{BB962C8B-B14F-4D97-AF65-F5344CB8AC3E}">
        <p14:creationId xmlns:p14="http://schemas.microsoft.com/office/powerpoint/2010/main" val="4095769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we think about the things that led to the call today</a:t>
            </a:r>
            <a:r>
              <a:rPr lang="en-US" baseline="0" dirty="0" smtClean="0"/>
              <a:t> we were talking with a number of states who shared the common concern of Improving data, and one of the topics that often came up was a planned use of surveys to determine if things that they were hearing anecdotally were widespread and to see if the processes that they thought were occurring were actually occurring in local programs and districts. We thought this call might be useful to share experiences and resources, and using surveys for this purpose. </a:t>
            </a:r>
            <a:endParaRPr lang="en-US" dirty="0"/>
          </a:p>
        </p:txBody>
      </p:sp>
      <p:sp>
        <p:nvSpPr>
          <p:cNvPr id="4" name="Slide Number Placeholder 3"/>
          <p:cNvSpPr>
            <a:spLocks noGrp="1"/>
          </p:cNvSpPr>
          <p:nvPr>
            <p:ph type="sldNum" sz="quarter" idx="10"/>
          </p:nvPr>
        </p:nvSpPr>
        <p:spPr/>
        <p:txBody>
          <a:bodyPr/>
          <a:lstStyle/>
          <a:p>
            <a:fld id="{5E69EC22-8000-4A01-AE86-242F21553022}" type="slidenum">
              <a:rPr lang="en-US" smtClean="0"/>
              <a:t>2</a:t>
            </a:fld>
            <a:endParaRPr lang="en-US"/>
          </a:p>
        </p:txBody>
      </p:sp>
    </p:spTree>
    <p:extLst>
      <p:ext uri="{BB962C8B-B14F-4D97-AF65-F5344CB8AC3E}">
        <p14:creationId xmlns:p14="http://schemas.microsoft.com/office/powerpoint/2010/main" val="3273691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With that idea in mind today’s webinar will include background on the attendees and their experience with surveys,</a:t>
            </a:r>
            <a:r>
              <a:rPr lang="en-US" baseline="0" dirty="0" smtClean="0"/>
              <a:t> background on why you might use a survey, sharing a state’s experiences (ID Part C), and some of the considerations in using and adapting surveys. We will also ensure that you have access to where some of the resources on websites and other places. </a:t>
            </a:r>
          </a:p>
        </p:txBody>
      </p:sp>
      <p:sp>
        <p:nvSpPr>
          <p:cNvPr id="4" name="Slide Number Placeholder 3"/>
          <p:cNvSpPr>
            <a:spLocks noGrp="1"/>
          </p:cNvSpPr>
          <p:nvPr>
            <p:ph type="sldNum" sz="quarter" idx="10"/>
          </p:nvPr>
        </p:nvSpPr>
        <p:spPr/>
        <p:txBody>
          <a:bodyPr/>
          <a:lstStyle/>
          <a:p>
            <a:fld id="{5E69EC22-8000-4A01-AE86-242F21553022}" type="slidenum">
              <a:rPr lang="en-US" smtClean="0"/>
              <a:t>3</a:t>
            </a:fld>
            <a:endParaRPr lang="en-US"/>
          </a:p>
        </p:txBody>
      </p:sp>
    </p:spTree>
    <p:extLst>
      <p:ext uri="{BB962C8B-B14F-4D97-AF65-F5344CB8AC3E}">
        <p14:creationId xmlns:p14="http://schemas.microsoft.com/office/powerpoint/2010/main" val="35280601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Surveys are only one way to get</a:t>
            </a:r>
            <a:r>
              <a:rPr lang="en-US" baseline="0" dirty="0" smtClean="0"/>
              <a:t> information about the COS process. In many states there are a variety of ways being undertaken.  People are analyzing their COS data to look at patterns and think about how it may look different across different sub groups, and making inferences about how what might be happening with the COS process. People are looking into the documentation itself especially as part of the monitoring practices. Interviews are also a rich source of information, as well as actually observing the process. </a:t>
            </a:r>
            <a:endParaRPr lang="en-US" dirty="0"/>
          </a:p>
        </p:txBody>
      </p:sp>
      <p:sp>
        <p:nvSpPr>
          <p:cNvPr id="4" name="Slide Number Placeholder 3"/>
          <p:cNvSpPr>
            <a:spLocks noGrp="1"/>
          </p:cNvSpPr>
          <p:nvPr>
            <p:ph type="sldNum" sz="quarter" idx="10"/>
          </p:nvPr>
        </p:nvSpPr>
        <p:spPr/>
        <p:txBody>
          <a:bodyPr/>
          <a:lstStyle/>
          <a:p>
            <a:fld id="{5E69EC22-8000-4A01-AE86-242F21553022}" type="slidenum">
              <a:rPr lang="en-US" smtClean="0"/>
              <a:t>4</a:t>
            </a:fld>
            <a:endParaRPr lang="en-US"/>
          </a:p>
        </p:txBody>
      </p:sp>
    </p:spTree>
    <p:extLst>
      <p:ext uri="{BB962C8B-B14F-4D97-AF65-F5344CB8AC3E}">
        <p14:creationId xmlns:p14="http://schemas.microsoft.com/office/powerpoint/2010/main" val="2826052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There are a number of benefits. Surveys are l</a:t>
            </a:r>
            <a:r>
              <a:rPr lang="en-US" dirty="0" smtClean="0"/>
              <a:t>ow-cost</a:t>
            </a:r>
            <a:r>
              <a:rPr lang="en-US" baseline="0" dirty="0" smtClean="0"/>
              <a:t> and you can often</a:t>
            </a:r>
            <a:r>
              <a:rPr lang="en-US" dirty="0" smtClean="0"/>
              <a:t> can collect from a large number and variety of people. They are quick,</a:t>
            </a:r>
            <a:r>
              <a:rPr lang="en-US" baseline="0" dirty="0" smtClean="0"/>
              <a:t> a less time-intensive way to get results and are faster than observation, video coding, or interviews. The s</a:t>
            </a:r>
            <a:r>
              <a:rPr lang="en-US" dirty="0" smtClean="0"/>
              <a:t>oftware that is available often</a:t>
            </a:r>
            <a:r>
              <a:rPr lang="en-US" baseline="0" dirty="0" smtClean="0"/>
              <a:t> helps quickly generate reports and summarize what was learned. Surveys c</a:t>
            </a:r>
            <a:r>
              <a:rPr lang="en-US" dirty="0" smtClean="0"/>
              <a:t>an disaggregate data more easily than if</a:t>
            </a:r>
            <a:r>
              <a:rPr lang="en-US" baseline="0" dirty="0" smtClean="0"/>
              <a:t> it was collected other ways (interview, etc.). Can provide information on topics where people sometimes leave blank on forms (e.g., which assessment tools based rating on ).</a:t>
            </a:r>
          </a:p>
          <a:p>
            <a:endParaRPr lang="en-US" dirty="0" smtClean="0"/>
          </a:p>
          <a:p>
            <a:r>
              <a:rPr lang="en-US" b="0" dirty="0" smtClean="0"/>
              <a:t>However surveys have drawbacks. </a:t>
            </a:r>
            <a:r>
              <a:rPr lang="en-US" dirty="0" smtClean="0"/>
              <a:t>Surveys rely on self reporting rather than observation.</a:t>
            </a:r>
            <a:r>
              <a:rPr lang="en-US" baseline="0" dirty="0" smtClean="0"/>
              <a:t> </a:t>
            </a:r>
            <a:endParaRPr lang="en-US" dirty="0" smtClean="0"/>
          </a:p>
          <a:p>
            <a:r>
              <a:rPr lang="en-US" dirty="0" smtClean="0"/>
              <a:t>Which means that you don’t see team interaction and activities all at once</a:t>
            </a:r>
            <a:r>
              <a:rPr lang="en-US" baseline="0" dirty="0" smtClean="0"/>
              <a:t>, you are instead relying on individual reports.</a:t>
            </a:r>
          </a:p>
          <a:p>
            <a:endParaRPr lang="en-US" dirty="0"/>
          </a:p>
        </p:txBody>
      </p:sp>
      <p:sp>
        <p:nvSpPr>
          <p:cNvPr id="4" name="Slide Number Placeholder 3"/>
          <p:cNvSpPr>
            <a:spLocks noGrp="1"/>
          </p:cNvSpPr>
          <p:nvPr>
            <p:ph type="sldNum" sz="quarter" idx="10"/>
          </p:nvPr>
        </p:nvSpPr>
        <p:spPr/>
        <p:txBody>
          <a:bodyPr/>
          <a:lstStyle/>
          <a:p>
            <a:fld id="{5E69EC22-8000-4A01-AE86-242F21553022}" type="slidenum">
              <a:rPr lang="en-US" smtClean="0"/>
              <a:t>5</a:t>
            </a:fld>
            <a:endParaRPr lang="en-US"/>
          </a:p>
        </p:txBody>
      </p:sp>
    </p:spTree>
    <p:extLst>
      <p:ext uri="{BB962C8B-B14F-4D97-AF65-F5344CB8AC3E}">
        <p14:creationId xmlns:p14="http://schemas.microsoft.com/office/powerpoint/2010/main" val="11306238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smtClean="0"/>
              <a:t>To find out what is happening in local programs</a:t>
            </a:r>
          </a:p>
          <a:p>
            <a:pPr marL="628650" lvl="1" indent="-171450">
              <a:buFont typeface="Arial" panose="020B0604020202020204" pitchFamily="34" charset="0"/>
              <a:buChar char="•"/>
            </a:pPr>
            <a:r>
              <a:rPr lang="en-US" sz="1200" dirty="0" smtClean="0"/>
              <a:t>To get a good descriptive sense of the picture of what’s going on in different</a:t>
            </a:r>
            <a:r>
              <a:rPr lang="en-US" sz="1200" baseline="0" dirty="0" smtClean="0"/>
              <a:t> programs and regions</a:t>
            </a:r>
            <a:endParaRPr lang="en-US" sz="1200" dirty="0" smtClean="0"/>
          </a:p>
          <a:p>
            <a:pPr marL="171450" indent="-171450">
              <a:buFont typeface="Arial" panose="020B0604020202020204" pitchFamily="34" charset="0"/>
              <a:buChar char="•"/>
            </a:pPr>
            <a:r>
              <a:rPr lang="en-US" sz="1200" dirty="0" smtClean="0"/>
              <a:t>To identify where/with whom to focus resources </a:t>
            </a:r>
          </a:p>
          <a:p>
            <a:pPr marL="628650" lvl="1" indent="-171450">
              <a:buFont typeface="Arial" panose="020B0604020202020204" pitchFamily="34" charset="0"/>
              <a:buChar char="•"/>
            </a:pPr>
            <a:r>
              <a:rPr lang="en-US" sz="1200" dirty="0" smtClean="0"/>
              <a:t>To think through where</a:t>
            </a:r>
            <a:r>
              <a:rPr lang="en-US" sz="1200" baseline="0" dirty="0" smtClean="0"/>
              <a:t> their strengths and weaknesses are, and to think through planning. </a:t>
            </a:r>
            <a:endParaRPr lang="en-US" sz="1200" dirty="0" smtClean="0"/>
          </a:p>
          <a:p>
            <a:pPr marL="171450" indent="-171450">
              <a:buFont typeface="Arial" panose="020B0604020202020204" pitchFamily="34" charset="0"/>
              <a:buChar char="•"/>
            </a:pPr>
            <a:r>
              <a:rPr lang="en-US" sz="1200" dirty="0" smtClean="0"/>
              <a:t>To document change in COS practices before and after implementing an improvement strategy (evaluation)</a:t>
            </a:r>
          </a:p>
          <a:p>
            <a:pPr marL="628650" lvl="1" indent="-171450">
              <a:buFont typeface="Arial" panose="020B0604020202020204" pitchFamily="34" charset="0"/>
              <a:buChar char="•"/>
            </a:pPr>
            <a:r>
              <a:rPr lang="en-US" sz="1200" dirty="0" smtClean="0"/>
              <a:t>How</a:t>
            </a:r>
            <a:r>
              <a:rPr lang="en-US" sz="1200" baseline="0" dirty="0" smtClean="0"/>
              <a:t> are different providers and practices implementing the process?</a:t>
            </a:r>
            <a:endParaRPr lang="en-US" sz="1200" dirty="0" smtClean="0"/>
          </a:p>
          <a:p>
            <a:pPr marL="171450" indent="-171450">
              <a:buFont typeface="Arial" panose="020B0604020202020204" pitchFamily="34" charset="0"/>
              <a:buChar char="•"/>
            </a:pPr>
            <a:r>
              <a:rPr lang="en-US" sz="1200" dirty="0" smtClean="0"/>
              <a:t>To compare COS practices within the state to what was observed in provider surveys with 8 ENHANCE states.</a:t>
            </a:r>
          </a:p>
          <a:p>
            <a:pPr marL="628650" lvl="1" indent="-171450">
              <a:buFont typeface="Arial" panose="020B0604020202020204" pitchFamily="34" charset="0"/>
              <a:buChar char="•"/>
            </a:pPr>
            <a:r>
              <a:rPr lang="en-US" sz="1200" dirty="0" smtClean="0"/>
              <a:t>Using</a:t>
            </a:r>
            <a:r>
              <a:rPr lang="en-US" sz="1200" baseline="0" dirty="0" smtClean="0"/>
              <a:t> the ENHANCE data you can compare what is happening in your state to the 8 ENHANCE states.  </a:t>
            </a:r>
            <a:r>
              <a:rPr lang="en-US" sz="1200" dirty="0" smtClean="0"/>
              <a:t> </a:t>
            </a:r>
          </a:p>
          <a:p>
            <a:pPr marL="171450" indent="-171450">
              <a:buFont typeface="Arial" panose="020B0604020202020204" pitchFamily="34" charset="0"/>
              <a:buChar char="•"/>
            </a:pPr>
            <a:r>
              <a:rPr lang="en-US" sz="1200" dirty="0" smtClean="0"/>
              <a:t>To easily generate reports on information gathered by state staff (e.g., survey serves as format for entering information from record reviews , observations, or </a:t>
            </a:r>
            <a:r>
              <a:rPr lang="en-US" sz="1200" smtClean="0"/>
              <a:t>monitoring).</a:t>
            </a:r>
          </a:p>
          <a:p>
            <a:pPr marL="457200" lvl="1" indent="0">
              <a:buFont typeface="Arial" panose="020B0604020202020204" pitchFamily="34" charset="0"/>
              <a:buNone/>
            </a:pPr>
            <a:r>
              <a:rPr lang="en-US" sz="1200" dirty="0" smtClean="0"/>
              <a:t> </a:t>
            </a:r>
          </a:p>
          <a:p>
            <a:endParaRPr lang="en-US" dirty="0"/>
          </a:p>
        </p:txBody>
      </p:sp>
      <p:sp>
        <p:nvSpPr>
          <p:cNvPr id="4" name="Slide Number Placeholder 3"/>
          <p:cNvSpPr>
            <a:spLocks noGrp="1"/>
          </p:cNvSpPr>
          <p:nvPr>
            <p:ph type="sldNum" sz="quarter" idx="10"/>
          </p:nvPr>
        </p:nvSpPr>
        <p:spPr/>
        <p:txBody>
          <a:bodyPr/>
          <a:lstStyle/>
          <a:p>
            <a:fld id="{5E69EC22-8000-4A01-AE86-242F21553022}" type="slidenum">
              <a:rPr lang="en-US" smtClean="0"/>
              <a:t>6</a:t>
            </a:fld>
            <a:endParaRPr lang="en-US"/>
          </a:p>
        </p:txBody>
      </p:sp>
    </p:spTree>
    <p:extLst>
      <p:ext uri="{BB962C8B-B14F-4D97-AF65-F5344CB8AC3E}">
        <p14:creationId xmlns:p14="http://schemas.microsoft.com/office/powerpoint/2010/main" val="21607229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Christy</a:t>
            </a:r>
          </a:p>
          <a:p>
            <a:endParaRPr lang="en-US" dirty="0" smtClean="0"/>
          </a:p>
          <a:p>
            <a:r>
              <a:rPr lang="en-US" dirty="0" smtClean="0"/>
              <a:t>Idaho used surveys prior to the new SSIP requirements,</a:t>
            </a:r>
            <a:r>
              <a:rPr lang="en-US" baseline="0" dirty="0" smtClean="0"/>
              <a:t> but has honed in on using surveys more aggressively since the SSIP, as well as due to the new survey tool we have. </a:t>
            </a:r>
          </a:p>
          <a:p>
            <a:endParaRPr lang="en-US" baseline="0" dirty="0" smtClean="0"/>
          </a:p>
          <a:p>
            <a:r>
              <a:rPr lang="en-US" baseline="0" dirty="0" smtClean="0"/>
              <a:t>Starting with the Statewide tool- a survey went out to everyone (state staff and contractors) and had a 92% response rate. ID’s Part C process from referral to exit is within the Infant and Toddler program. For SSIP Phase I we needed to get to our root causes, as well as identifying our </a:t>
            </a:r>
            <a:r>
              <a:rPr lang="en-US" baseline="0" dirty="0" err="1" smtClean="0"/>
              <a:t>SiMR</a:t>
            </a:r>
            <a:r>
              <a:rPr lang="en-US" baseline="0" dirty="0" smtClean="0"/>
              <a:t> and identify our theory of action. The information we gathered from the survey was a starting point, and additional survey data has allowed us to refine our theory of action and we will use it to refine our root causes. </a:t>
            </a:r>
          </a:p>
          <a:p>
            <a:endParaRPr lang="en-US" baseline="0" dirty="0" smtClean="0"/>
          </a:p>
          <a:p>
            <a:r>
              <a:rPr lang="en-US" baseline="0" dirty="0" smtClean="0"/>
              <a:t>The Demonstration site survey- we needed to gather more focused information around the COS process from our 3 demonstration sites. We also knew that the information would help us because some of the activities to implement the strategies that we identified in our theory of action hinder on our confidence in our COS process and the data quality. This summary helped us build a strong foundation to begin this work. We were given the ENHANCE survey, and it was a good tool to cover all if the COS process pieces. ENHANCE is also a great tool for pre and post  comparison with the </a:t>
            </a:r>
            <a:r>
              <a:rPr lang="en-US" baseline="0" dirty="0" err="1" smtClean="0"/>
              <a:t>SiMR</a:t>
            </a:r>
            <a:r>
              <a:rPr lang="en-US" baseline="0" dirty="0" smtClean="0"/>
              <a:t> as well. We will continue to expand our use of this tool until we have information on the whole state.</a:t>
            </a:r>
          </a:p>
          <a:p>
            <a:endParaRPr lang="en-US" baseline="0" dirty="0" smtClean="0"/>
          </a:p>
          <a:p>
            <a:r>
              <a:rPr lang="en-US" baseline="0" dirty="0" smtClean="0"/>
              <a:t>Internal/State Staff- we did file reviews as part of our demonstration site visits. This tool was much more convenient way to complete the file report and </a:t>
            </a:r>
            <a:r>
              <a:rPr lang="en-US" baseline="0" smtClean="0"/>
              <a:t>generate reports.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5E69EC22-8000-4A01-AE86-242F21553022}" type="slidenum">
              <a:rPr lang="en-US" smtClean="0"/>
              <a:t>7</a:t>
            </a:fld>
            <a:endParaRPr lang="en-US"/>
          </a:p>
        </p:txBody>
      </p:sp>
    </p:spTree>
    <p:extLst>
      <p:ext uri="{BB962C8B-B14F-4D97-AF65-F5344CB8AC3E}">
        <p14:creationId xmlns:p14="http://schemas.microsoft.com/office/powerpoint/2010/main" val="2200585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Christy</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Considerations for choosing/creating survey content</a:t>
            </a:r>
          </a:p>
          <a:p>
            <a:endParaRPr lang="en-US" dirty="0" smtClean="0"/>
          </a:p>
          <a:p>
            <a:pPr marL="171450" indent="-171450">
              <a:buFont typeface="Arial" panose="020B0604020202020204" pitchFamily="34" charset="0"/>
              <a:buChar char="•"/>
            </a:pPr>
            <a:r>
              <a:rPr lang="en-US" dirty="0" smtClean="0"/>
              <a:t>Why would</a:t>
            </a:r>
            <a:r>
              <a:rPr lang="en-US" baseline="0" dirty="0" smtClean="0"/>
              <a:t> you </a:t>
            </a:r>
            <a:r>
              <a:rPr lang="en-US" dirty="0" smtClean="0"/>
              <a:t>opt to go with ENHANCE survey content?</a:t>
            </a:r>
          </a:p>
          <a:p>
            <a:pPr marL="628650" lvl="1" indent="-171450">
              <a:buFont typeface="Arial" panose="020B0604020202020204" pitchFamily="34" charset="0"/>
              <a:buChar char="•"/>
            </a:pPr>
            <a:r>
              <a:rPr lang="en-US" dirty="0" smtClean="0"/>
              <a:t>We identified a need to collect better data around the COS process. We</a:t>
            </a:r>
            <a:r>
              <a:rPr lang="en-US" baseline="0" dirty="0" smtClean="0"/>
              <a:t> recognized that the ENHANCE survey fit our needs so well that we didn’t need to create our own questions. </a:t>
            </a:r>
            <a:endParaRPr lang="en-US" dirty="0" smtClean="0"/>
          </a:p>
          <a:p>
            <a:pPr marL="171450" indent="-171450">
              <a:buFont typeface="Arial" panose="020B0604020202020204" pitchFamily="34" charset="0"/>
              <a:buChar char="•"/>
            </a:pPr>
            <a:r>
              <a:rPr lang="en-US" dirty="0" smtClean="0"/>
              <a:t>How does it align with the information you need?</a:t>
            </a:r>
          </a:p>
          <a:p>
            <a:pPr marL="628650" lvl="1" indent="-171450">
              <a:buFont typeface="Arial" panose="020B0604020202020204" pitchFamily="34" charset="0"/>
              <a:buChar char="•"/>
            </a:pPr>
            <a:r>
              <a:rPr lang="en-US" dirty="0" smtClean="0"/>
              <a:t>It was very in depth</a:t>
            </a:r>
            <a:r>
              <a:rPr lang="en-US" baseline="0" dirty="0" smtClean="0"/>
              <a:t> and covered all of the various aspects we needed to look at. </a:t>
            </a:r>
          </a:p>
          <a:p>
            <a:pPr marL="628650" lvl="1" indent="-171450">
              <a:buFont typeface="Arial" panose="020B0604020202020204" pitchFamily="34" charset="0"/>
              <a:buChar char="•"/>
            </a:pPr>
            <a:r>
              <a:rPr lang="en-US" baseline="0" dirty="0" smtClean="0"/>
              <a:t>We were also able to compare ID’s results to the national results</a:t>
            </a:r>
            <a:endParaRPr lang="en-US" dirty="0" smtClean="0"/>
          </a:p>
          <a:p>
            <a:pPr marL="171450" indent="-171450">
              <a:buFont typeface="Arial" panose="020B0604020202020204" pitchFamily="34" charset="0"/>
              <a:buChar char="•"/>
            </a:pPr>
            <a:r>
              <a:rPr lang="en-US" dirty="0" smtClean="0"/>
              <a:t>How do your</a:t>
            </a:r>
            <a:r>
              <a:rPr lang="en-US" baseline="0" dirty="0" smtClean="0"/>
              <a:t> research questions guide your adaptations? (e.g., adding more detailed information at the end so you could disaggregate the data in ways that answered your research questions)</a:t>
            </a:r>
            <a:endParaRPr lang="en-US" dirty="0" smtClean="0"/>
          </a:p>
          <a:p>
            <a:endParaRPr lang="en-US" dirty="0" smtClean="0"/>
          </a:p>
          <a:p>
            <a:pPr marL="171450" indent="-171450">
              <a:buFont typeface="Arial" panose="020B0604020202020204" pitchFamily="34" charset="0"/>
              <a:buChar char="•"/>
            </a:pPr>
            <a:r>
              <a:rPr lang="en-US" dirty="0" smtClean="0"/>
              <a:t>What questions did the survey about the COS process help</a:t>
            </a:r>
            <a:r>
              <a:rPr lang="en-US" baseline="0" dirty="0" smtClean="0"/>
              <a:t> to</a:t>
            </a:r>
            <a:r>
              <a:rPr lang="en-US" dirty="0" smtClean="0"/>
              <a:t> answer?  </a:t>
            </a:r>
          </a:p>
          <a:p>
            <a:pPr marL="628650" lvl="1" indent="-171450">
              <a:buFont typeface="Arial" panose="020B0604020202020204" pitchFamily="34" charset="0"/>
              <a:buChar char="•"/>
            </a:pPr>
            <a:r>
              <a:rPr lang="en-US" dirty="0" smtClean="0"/>
              <a:t>It helped us understand where</a:t>
            </a:r>
            <a:r>
              <a:rPr lang="en-US" baseline="0" dirty="0" smtClean="0"/>
              <a:t> we need to focus our training needs, how/if staff are using the decision tree and if it is useful, how the developmental domains translate into the outcomes, and how we collect the data. It also helped us look at understanding the Child Outcomes process and their experience with the process. The survey also showed where we needed to improve in communicating with families.  </a:t>
            </a:r>
            <a:endParaRPr lang="en-US" dirty="0" smtClean="0"/>
          </a:p>
          <a:p>
            <a:pPr marL="171450" indent="-171450">
              <a:buFont typeface="Arial" panose="020B0604020202020204" pitchFamily="34" charset="0"/>
              <a:buChar char="•"/>
            </a:pPr>
            <a:r>
              <a:rPr lang="en-US" dirty="0" smtClean="0"/>
              <a:t>What</a:t>
            </a:r>
            <a:r>
              <a:rPr lang="en-US" baseline="0" dirty="0" smtClean="0"/>
              <a:t> were the l</a:t>
            </a:r>
            <a:r>
              <a:rPr lang="en-US" dirty="0" smtClean="0"/>
              <a:t>imitations of the survey?– what information survey did not provide</a:t>
            </a:r>
          </a:p>
          <a:p>
            <a:pPr marL="628650" lvl="1" indent="-171450">
              <a:buFont typeface="Arial" panose="020B0604020202020204" pitchFamily="34" charset="0"/>
              <a:buChar char="•"/>
            </a:pPr>
            <a:r>
              <a:rPr lang="en-US" dirty="0" smtClean="0"/>
              <a:t>Need to have a survey tool that allows you to easily house, compile,</a:t>
            </a:r>
            <a:r>
              <a:rPr lang="en-US" baseline="0" dirty="0" smtClean="0"/>
              <a:t> and report data, and that the results can be disaggregated in a way that is useful. </a:t>
            </a:r>
          </a:p>
          <a:p>
            <a:pPr marL="628650" lvl="1" indent="-171450">
              <a:buFont typeface="Arial" panose="020B0604020202020204" pitchFamily="34" charset="0"/>
              <a:buChar char="•"/>
            </a:pPr>
            <a:r>
              <a:rPr lang="en-US" baseline="0" dirty="0" smtClean="0"/>
              <a:t>Need to have someone who understands how surveys and survey questions should be constructed to get the most accurate results. </a:t>
            </a:r>
          </a:p>
          <a:p>
            <a:pPr marL="628650" lvl="1" indent="-171450">
              <a:buFont typeface="Arial" panose="020B0604020202020204" pitchFamily="34" charset="0"/>
              <a:buChar char="•"/>
            </a:pPr>
            <a:r>
              <a:rPr lang="en-US" baseline="0" dirty="0" smtClean="0"/>
              <a:t>We didn’t feel that the ENHANCE survey included questions around other types of forms/tools. We gained a lot of information from interviews that we did not learn about in the ENHANCE survey.  </a:t>
            </a:r>
          </a:p>
          <a:p>
            <a:pPr marL="628650" lvl="1" indent="-171450">
              <a:buFont typeface="Arial" panose="020B0604020202020204" pitchFamily="34" charset="0"/>
              <a:buChar char="•"/>
            </a:pPr>
            <a:r>
              <a:rPr lang="en-US" baseline="0" dirty="0" smtClean="0"/>
              <a:t>The ENHANCE survey did not give us answers to the entire picture. It was more broad and showed us where we needed to dig further. </a:t>
            </a:r>
          </a:p>
          <a:p>
            <a:pPr marL="628650" lvl="1" indent="-171450">
              <a:buFont typeface="Arial" panose="020B0604020202020204" pitchFamily="34" charset="0"/>
              <a:buChar char="•"/>
            </a:pPr>
            <a:r>
              <a:rPr lang="en-US" baseline="0" dirty="0" smtClean="0"/>
              <a:t>We highly recommend gathering more in depth information from another medium.</a:t>
            </a:r>
          </a:p>
          <a:p>
            <a:pPr marL="628650" lvl="1" indent="-171450">
              <a:buFont typeface="Arial" panose="020B0604020202020204" pitchFamily="34" charset="0"/>
              <a:buChar char="•"/>
            </a:pPr>
            <a:r>
              <a:rPr lang="en-US" baseline="0" dirty="0" smtClean="0"/>
              <a:t>To get true by-in you can’t only rely on a survey, this was strongly reflected in the results of our in-person visits. </a:t>
            </a:r>
            <a:endParaRPr lang="en-US" dirty="0" smtClean="0"/>
          </a:p>
          <a:p>
            <a:pPr marL="171450" indent="-171450">
              <a:buFont typeface="Arial" panose="020B0604020202020204" pitchFamily="34" charset="0"/>
              <a:buChar char="•"/>
            </a:pPr>
            <a:r>
              <a:rPr lang="en-US" dirty="0" smtClean="0"/>
              <a:t>What worked and what were some challenges?</a:t>
            </a:r>
            <a:r>
              <a:rPr lang="en-US" baseline="0" dirty="0" smtClean="0"/>
              <a:t> </a:t>
            </a:r>
            <a:r>
              <a:rPr lang="en-US" dirty="0" smtClean="0"/>
              <a:t>Tips and suggestions  (note,</a:t>
            </a:r>
            <a:r>
              <a:rPr lang="en-US" baseline="0" dirty="0" smtClean="0"/>
              <a:t> can drop this if you think it is covered with the practical tips and questions tips below)</a:t>
            </a:r>
          </a:p>
          <a:p>
            <a:pPr marL="628650" lvl="1" indent="-171450">
              <a:buFont typeface="Arial" panose="020B0604020202020204" pitchFamily="34" charset="0"/>
              <a:buChar char="•"/>
            </a:pPr>
            <a:r>
              <a:rPr lang="en-US" baseline="0" dirty="0" smtClean="0"/>
              <a:t>We had high return rates. </a:t>
            </a:r>
          </a:p>
          <a:p>
            <a:pPr marL="628650" lvl="1" indent="-171450">
              <a:buFont typeface="Arial" panose="020B0604020202020204" pitchFamily="34" charset="0"/>
              <a:buChar char="•"/>
            </a:pPr>
            <a:r>
              <a:rPr lang="en-US" baseline="0" dirty="0" smtClean="0"/>
              <a:t>It allowed us to tailor our on-site interview questions. </a:t>
            </a:r>
          </a:p>
          <a:p>
            <a:pPr marL="628650" lvl="1" indent="-171450">
              <a:buFont typeface="Arial" panose="020B0604020202020204" pitchFamily="34" charset="0"/>
              <a:buChar char="•"/>
            </a:pPr>
            <a:r>
              <a:rPr lang="en-US" dirty="0" smtClean="0"/>
              <a:t>The</a:t>
            </a:r>
            <a:r>
              <a:rPr lang="en-US" baseline="0" dirty="0" smtClean="0"/>
              <a:t> survey is a quick but thorough way to show the work we are putting in and involve staff. </a:t>
            </a:r>
          </a:p>
          <a:p>
            <a:pPr marL="628650" lvl="1" indent="-171450">
              <a:buFont typeface="Arial" panose="020B0604020202020204" pitchFamily="34" charset="0"/>
              <a:buChar char="•"/>
            </a:pPr>
            <a:r>
              <a:rPr lang="en-US" baseline="0" dirty="0" smtClean="0"/>
              <a:t>It validated our anecdotal findings. Remember that you may not necessarily get the results that you are hoping to get. </a:t>
            </a:r>
          </a:p>
          <a:p>
            <a:pPr marL="628650" lvl="1" indent="-171450">
              <a:buFont typeface="Arial" panose="020B0604020202020204" pitchFamily="34" charset="0"/>
              <a:buChar char="•"/>
            </a:pPr>
            <a:r>
              <a:rPr lang="en-US" baseline="0" dirty="0" smtClean="0"/>
              <a:t>Due to our structure, we didn’t really have challenges. However, you should take into consideration who you want to respond to the survey, how are you going to disseminate the survey, and how are you going to advertise the survey. </a:t>
            </a:r>
            <a:endParaRPr lang="en-US" dirty="0" smtClean="0"/>
          </a:p>
          <a:p>
            <a:endParaRPr lang="en-US" dirty="0"/>
          </a:p>
        </p:txBody>
      </p:sp>
      <p:sp>
        <p:nvSpPr>
          <p:cNvPr id="4" name="Slide Number Placeholder 3"/>
          <p:cNvSpPr>
            <a:spLocks noGrp="1"/>
          </p:cNvSpPr>
          <p:nvPr>
            <p:ph type="sldNum" sz="quarter" idx="10"/>
          </p:nvPr>
        </p:nvSpPr>
        <p:spPr/>
        <p:txBody>
          <a:bodyPr/>
          <a:lstStyle/>
          <a:p>
            <a:fld id="{5E69EC22-8000-4A01-AE86-242F21553022}" type="slidenum">
              <a:rPr lang="en-US" smtClean="0"/>
              <a:t>8</a:t>
            </a:fld>
            <a:endParaRPr lang="en-US"/>
          </a:p>
        </p:txBody>
      </p:sp>
    </p:spTree>
    <p:extLst>
      <p:ext uri="{BB962C8B-B14F-4D97-AF65-F5344CB8AC3E}">
        <p14:creationId xmlns:p14="http://schemas.microsoft.com/office/powerpoint/2010/main" val="32276406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There are a variety of survey software. We can help</a:t>
            </a:r>
            <a:r>
              <a:rPr lang="en-US" baseline="0" dirty="0" smtClean="0"/>
              <a:t> you make connections to people who are familiar with the different software. </a:t>
            </a:r>
            <a:endParaRPr lang="en-US" dirty="0" smtClean="0"/>
          </a:p>
        </p:txBody>
      </p:sp>
      <p:sp>
        <p:nvSpPr>
          <p:cNvPr id="4" name="Slide Number Placeholder 3"/>
          <p:cNvSpPr>
            <a:spLocks noGrp="1"/>
          </p:cNvSpPr>
          <p:nvPr>
            <p:ph type="sldNum" sz="quarter" idx="10"/>
          </p:nvPr>
        </p:nvSpPr>
        <p:spPr/>
        <p:txBody>
          <a:bodyPr/>
          <a:lstStyle/>
          <a:p>
            <a:fld id="{5E69EC22-8000-4A01-AE86-242F21553022}" type="slidenum">
              <a:rPr lang="en-US" smtClean="0"/>
              <a:t>9</a:t>
            </a:fld>
            <a:endParaRPr lang="en-US"/>
          </a:p>
        </p:txBody>
      </p:sp>
    </p:spTree>
    <p:extLst>
      <p:ext uri="{BB962C8B-B14F-4D97-AF65-F5344CB8AC3E}">
        <p14:creationId xmlns:p14="http://schemas.microsoft.com/office/powerpoint/2010/main" val="308204102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wmf"/><Relationship Id="rId3" Type="http://schemas.openxmlformats.org/officeDocument/2006/relationships/tags" Target="../tags/tag6.xml"/><Relationship Id="rId7"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image" Target="../media/image4.jpeg"/><Relationship Id="rId5" Type="http://schemas.openxmlformats.org/officeDocument/2006/relationships/tags" Target="../tags/tag8.xml"/><Relationship Id="rId10" Type="http://schemas.openxmlformats.org/officeDocument/2006/relationships/image" Target="../media/image3.jpeg"/><Relationship Id="rId4" Type="http://schemas.openxmlformats.org/officeDocument/2006/relationships/tags" Target="../tags/tag7.xml"/><Relationship Id="rId9"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wmf"/><Relationship Id="rId1" Type="http://schemas.openxmlformats.org/officeDocument/2006/relationships/slideMaster" Target="../slideMasters/slideMaster1.xml"/><Relationship Id="rId5" Type="http://schemas.openxmlformats.org/officeDocument/2006/relationships/image" Target="../media/image6.jpeg"/><Relationship Id="rId4" Type="http://schemas.openxmlformats.org/officeDocument/2006/relationships/image" Target="../media/image5.jpe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12.xml"/><Relationship Id="rId7" Type="http://schemas.openxmlformats.org/officeDocument/2006/relationships/image" Target="../media/image7.jpe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slideMaster" Target="../slideMasters/slideMaster1.xml"/><Relationship Id="rId5" Type="http://schemas.openxmlformats.org/officeDocument/2006/relationships/tags" Target="../tags/tag14.xml"/><Relationship Id="rId4" Type="http://schemas.openxmlformats.org/officeDocument/2006/relationships/tags" Target="../tags/tag1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17.xml"/><Relationship Id="rId7" Type="http://schemas.openxmlformats.org/officeDocument/2006/relationships/image" Target="../media/image7.jpe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slideMaster" Target="../slideMasters/slideMaster1.xml"/><Relationship Id="rId5" Type="http://schemas.openxmlformats.org/officeDocument/2006/relationships/tags" Target="../tags/tag19.xml"/><Relationship Id="rId4" Type="http://schemas.openxmlformats.org/officeDocument/2006/relationships/tags" Target="../tags/tag18.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gif"/><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gif"/><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15" name="Subtitle 2"/>
          <p:cNvSpPr>
            <a:spLocks noGrp="1"/>
          </p:cNvSpPr>
          <p:nvPr>
            <p:ph type="subTitle" idx="1"/>
            <p:custDataLst>
              <p:tags r:id="rId1"/>
            </p:custDataLst>
          </p:nvPr>
        </p:nvSpPr>
        <p:spPr>
          <a:xfrm>
            <a:off x="987552" y="5184648"/>
            <a:ext cx="4270248" cy="1216152"/>
          </a:xfrm>
          <a:prstGeom prst="rect">
            <a:avLst/>
          </a:prstGeom>
        </p:spPr>
        <p:txBody>
          <a:bodyPr>
            <a:normAutofit/>
          </a:bodyPr>
          <a:lstStyle>
            <a:lvl1pPr marL="0" indent="0" algn="ctr">
              <a:buNone/>
              <a:defRPr sz="3000" b="1">
                <a:solidFill>
                  <a:srgbClr val="154578"/>
                </a:solidFill>
                <a:latin typeface="Century Gothic" panose="020B0502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Title 3"/>
          <p:cNvSpPr>
            <a:spLocks noGrp="1"/>
          </p:cNvSpPr>
          <p:nvPr>
            <p:ph type="title"/>
            <p:custDataLst>
              <p:tags r:id="rId2"/>
            </p:custDataLst>
          </p:nvPr>
        </p:nvSpPr>
        <p:spPr>
          <a:xfrm>
            <a:off x="838200" y="2209800"/>
            <a:ext cx="6702552" cy="1676400"/>
          </a:xfrm>
        </p:spPr>
        <p:txBody>
          <a:bodyPr>
            <a:normAutofit/>
          </a:bodyPr>
          <a:lstStyle>
            <a:lvl1pPr>
              <a:defRPr sz="5400">
                <a:latin typeface="Century Gothic" panose="020B0502020202020204" pitchFamily="34" charset="0"/>
              </a:defRPr>
            </a:lvl1pPr>
            <a:lvl2pPr>
              <a:defRPr sz="5400" b="1">
                <a:solidFill>
                  <a:srgbClr val="154578"/>
                </a:solidFill>
                <a:latin typeface="Century Gothic" panose="020B0502020202020204" pitchFamily="34" charset="0"/>
              </a:defRPr>
            </a:lvl2pPr>
          </a:lstStyle>
          <a:p>
            <a:pPr lvl="1"/>
            <a:r>
              <a:rPr lang="en-US" dirty="0" smtClean="0"/>
              <a:t>Click to edit Master title</a:t>
            </a:r>
            <a:endParaRPr lang="en-US" dirty="0"/>
          </a:p>
        </p:txBody>
      </p:sp>
      <p:sp>
        <p:nvSpPr>
          <p:cNvPr id="12" name="Subtitle 2"/>
          <p:cNvSpPr txBox="1">
            <a:spLocks/>
          </p:cNvSpPr>
          <p:nvPr>
            <p:custDataLst>
              <p:tags r:id="rId3"/>
            </p:custDataLst>
          </p:nvPr>
        </p:nvSpPr>
        <p:spPr>
          <a:xfrm>
            <a:off x="838200" y="3886200"/>
            <a:ext cx="6705600" cy="1216152"/>
          </a:xfrm>
          <a:prstGeom prst="rect">
            <a:avLst/>
          </a:prstGeom>
        </p:spPr>
        <p:txBody>
          <a:bodyPr>
            <a:noAutofit/>
          </a:bodyPr>
          <a:lstStyle>
            <a:lvl1pPr marL="0" indent="0" algn="ctr" defTabSz="914400" rtl="0" eaLnBrk="1" latinLnBrk="0" hangingPunct="1">
              <a:spcBef>
                <a:spcPct val="20000"/>
              </a:spcBef>
              <a:buClr>
                <a:srgbClr val="ED3532"/>
              </a:buClr>
              <a:buFont typeface="Arial" pitchFamily="34" charset="0"/>
              <a:buNone/>
              <a:defRPr sz="3000" b="1" kern="1200">
                <a:solidFill>
                  <a:srgbClr val="154578"/>
                </a:solidFill>
                <a:latin typeface="Century Gothic" panose="020B0502020202020204" pitchFamily="34" charset="0"/>
                <a:ea typeface="+mn-ea"/>
                <a:cs typeface="+mn-cs"/>
              </a:defRPr>
            </a:lvl1pPr>
            <a:lvl2pPr marL="457200" indent="0" algn="ctr" defTabSz="914400" rtl="0" eaLnBrk="1" latinLnBrk="0" hangingPunct="1">
              <a:spcBef>
                <a:spcPct val="20000"/>
              </a:spcBef>
              <a:buClr>
                <a:srgbClr val="ED3532"/>
              </a:buClr>
              <a:buFont typeface="Arial"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rgbClr val="ED3532"/>
              </a:buClr>
              <a:buFont typeface="Arial"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rgbClr val="ED3532"/>
              </a:buClr>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rgbClr val="ED3532"/>
              </a:buClr>
              <a:buFont typeface="Arial"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endParaRPr lang="en-US" sz="4000" dirty="0"/>
          </a:p>
        </p:txBody>
      </p:sp>
      <p:grpSp>
        <p:nvGrpSpPr>
          <p:cNvPr id="19" name="Group 18" descr="Logos of the Center for IDEA Early Childhood Data Systems (The DaSy Center) and the Early Childhood Technical Assistance Center (ECTA Center)"/>
          <p:cNvGrpSpPr/>
          <p:nvPr>
            <p:custDataLst>
              <p:tags r:id="rId4"/>
            </p:custDataLst>
          </p:nvPr>
        </p:nvGrpSpPr>
        <p:grpSpPr>
          <a:xfrm>
            <a:off x="5334000" y="5867921"/>
            <a:ext cx="3705225" cy="990079"/>
            <a:chOff x="5334000" y="5867921"/>
            <a:chExt cx="3705225" cy="990079"/>
          </a:xfrm>
        </p:grpSpPr>
        <p:pic>
          <p:nvPicPr>
            <p:cNvPr id="5" name="Picture 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553200" y="6248400"/>
              <a:ext cx="2486025" cy="541705"/>
            </a:xfrm>
            <a:prstGeom prst="rect">
              <a:avLst/>
            </a:prstGeom>
          </p:spPr>
        </p:pic>
        <p:pic>
          <p:nvPicPr>
            <p:cNvPr id="6" name="Picture 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334000" y="5867921"/>
              <a:ext cx="1158718" cy="990079"/>
            </a:xfrm>
            <a:prstGeom prst="rect">
              <a:avLst/>
            </a:prstGeom>
          </p:spPr>
        </p:pic>
      </p:grpSp>
      <p:grpSp>
        <p:nvGrpSpPr>
          <p:cNvPr id="21" name="Group 20" descr="&quot; &quot;"/>
          <p:cNvGrpSpPr/>
          <p:nvPr/>
        </p:nvGrpSpPr>
        <p:grpSpPr>
          <a:xfrm>
            <a:off x="0" y="-304801"/>
            <a:ext cx="9144000" cy="1603170"/>
            <a:chOff x="0" y="-304801"/>
            <a:chExt cx="9144000" cy="1603170"/>
          </a:xfrm>
        </p:grpSpPr>
        <p:sp>
          <p:nvSpPr>
            <p:cNvPr id="11" name="Rectangle 10" descr="&quot; &quot;"/>
            <p:cNvSpPr/>
            <p:nvPr userDrawn="1">
              <p:custDataLst>
                <p:tags r:id="rId5"/>
              </p:custDataLst>
            </p:nvPr>
          </p:nvSpPr>
          <p:spPr>
            <a:xfrm>
              <a:off x="0" y="-304801"/>
              <a:ext cx="5029200" cy="1603169"/>
            </a:xfrm>
            <a:prstGeom prst="rect">
              <a:avLst/>
            </a:prstGeom>
            <a:solidFill>
              <a:srgbClr val="1545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10751" eaLnBrk="1" fontAlgn="auto" hangingPunct="1">
                <a:spcBef>
                  <a:spcPts val="0"/>
                </a:spcBef>
                <a:spcAft>
                  <a:spcPts val="0"/>
                </a:spcAft>
                <a:defRPr/>
              </a:pPr>
              <a:endParaRPr lang="en-US" sz="800" kern="0">
                <a:solidFill>
                  <a:schemeClr val="bg1"/>
                </a:solidFill>
                <a:latin typeface="Microsoft Sans Serif"/>
                <a:cs typeface="Microsoft Sans Serif"/>
                <a:sym typeface="Helvetica Neue Light"/>
              </a:endParaRPr>
            </a:p>
          </p:txBody>
        </p:sp>
        <p:sp>
          <p:nvSpPr>
            <p:cNvPr id="14" name="Rectangle 13" descr="&quot; &quot;"/>
            <p:cNvSpPr/>
            <p:nvPr userDrawn="1">
              <p:custDataLst>
                <p:tags r:id="rId6"/>
              </p:custDataLst>
            </p:nvPr>
          </p:nvSpPr>
          <p:spPr>
            <a:xfrm>
              <a:off x="3200400" y="-304800"/>
              <a:ext cx="5943600" cy="1603169"/>
            </a:xfrm>
            <a:prstGeom prst="rect">
              <a:avLst/>
            </a:prstGeom>
            <a:solidFill>
              <a:srgbClr val="56A0D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10751" eaLnBrk="1" fontAlgn="auto" hangingPunct="1">
                <a:spcBef>
                  <a:spcPts val="0"/>
                </a:spcBef>
                <a:spcAft>
                  <a:spcPts val="0"/>
                </a:spcAft>
                <a:defRPr/>
              </a:pPr>
              <a:endParaRPr lang="en-US" sz="800" kern="0">
                <a:solidFill>
                  <a:schemeClr val="bg1"/>
                </a:solidFill>
                <a:latin typeface="Microsoft Sans Serif"/>
                <a:cs typeface="Microsoft Sans Serif"/>
                <a:sym typeface="Helvetica Neue Light"/>
              </a:endParaRPr>
            </a:p>
          </p:txBody>
        </p:sp>
        <p:pic>
          <p:nvPicPr>
            <p:cNvPr id="8" name="Picture 7" descr="&quot; &quot;"/>
            <p:cNvPicPr>
              <a:picLocks noChangeAspect="1"/>
            </p:cNvPicPr>
            <p:nvPr userDrawn="1"/>
          </p:nvPicPr>
          <p:blipFill rotWithShape="1">
            <a:blip r:embed="rId10" cstate="print">
              <a:extLst>
                <a:ext uri="{28A0092B-C50C-407E-A947-70E740481C1C}">
                  <a14:useLocalDpi xmlns:a14="http://schemas.microsoft.com/office/drawing/2010/main" val="0"/>
                </a:ext>
              </a:extLst>
            </a:blip>
            <a:srcRect l="3594" r="11207"/>
            <a:stretch/>
          </p:blipFill>
          <p:spPr>
            <a:xfrm>
              <a:off x="5334000" y="-73231"/>
              <a:ext cx="1744279" cy="1371600"/>
            </a:xfrm>
            <a:prstGeom prst="rect">
              <a:avLst/>
            </a:prstGeom>
          </p:spPr>
        </p:pic>
        <p:pic>
          <p:nvPicPr>
            <p:cNvPr id="16" name="Picture 15"/>
            <p:cNvPicPr>
              <a:picLocks noChangeAspect="1"/>
            </p:cNvPicPr>
            <p:nvPr userDrawn="1"/>
          </p:nvPicPr>
          <p:blipFill rotWithShape="1">
            <a:blip r:embed="rId11" cstate="print">
              <a:extLst>
                <a:ext uri="{28A0092B-C50C-407E-A947-70E740481C1C}">
                  <a14:useLocalDpi xmlns:a14="http://schemas.microsoft.com/office/drawing/2010/main" val="0"/>
                </a:ext>
              </a:extLst>
            </a:blip>
            <a:srcRect l="5556" r="9723"/>
            <a:stretch/>
          </p:blipFill>
          <p:spPr>
            <a:xfrm>
              <a:off x="7391400" y="-73231"/>
              <a:ext cx="1743075" cy="1371600"/>
            </a:xfrm>
            <a:prstGeom prst="rect">
              <a:avLst/>
            </a:prstGeom>
          </p:spPr>
        </p:pic>
      </p:grpSp>
    </p:spTree>
    <p:extLst>
      <p:ext uri="{BB962C8B-B14F-4D97-AF65-F5344CB8AC3E}">
        <p14:creationId xmlns:p14="http://schemas.microsoft.com/office/powerpoint/2010/main" val="112504738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a:xfrm>
            <a:off x="457200" y="6327648"/>
            <a:ext cx="2133600" cy="365125"/>
          </a:xfrm>
        </p:spPr>
        <p:txBody>
          <a:bodyPr/>
          <a:lstStyle>
            <a:lvl1pPr>
              <a:defRPr>
                <a:latin typeface="Century Gothic" pitchFamily="34" charset="0"/>
              </a:defRPr>
            </a:lvl1pPr>
          </a:lstStyle>
          <a:p>
            <a:fld id="{B2897048-00E0-47FB-B07B-F36BBE8AF579}" type="slidenum">
              <a:rPr lang="en-US" smtClean="0"/>
              <a:pPr/>
              <a:t>‹#›</a:t>
            </a:fld>
            <a:endParaRPr lang="en-US" dirty="0"/>
          </a:p>
        </p:txBody>
      </p:sp>
      <p:grpSp>
        <p:nvGrpSpPr>
          <p:cNvPr id="7" name="Group 6"/>
          <p:cNvGrpSpPr/>
          <p:nvPr/>
        </p:nvGrpSpPr>
        <p:grpSpPr>
          <a:xfrm>
            <a:off x="0" y="6121400"/>
            <a:ext cx="9144000" cy="736600"/>
            <a:chOff x="0" y="6121400"/>
            <a:chExt cx="9144000" cy="736600"/>
          </a:xfrm>
        </p:grpSpPr>
        <p:pic>
          <p:nvPicPr>
            <p:cNvPr id="9" name="Picture 2" descr="Logo for the Center for IDEA Early Childhood Data Systems (The DaSy Cente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903460" y="6125351"/>
              <a:ext cx="1021340" cy="732649"/>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descr="&quot; &quot;"/>
            <p:cNvCxnSpPr/>
            <p:nvPr userDrawn="1"/>
          </p:nvCxnSpPr>
          <p:spPr>
            <a:xfrm>
              <a:off x="0" y="6121400"/>
              <a:ext cx="9144000" cy="0"/>
            </a:xfrm>
            <a:prstGeom prst="line">
              <a:avLst/>
            </a:prstGeom>
            <a:ln w="19050">
              <a:solidFill>
                <a:srgbClr val="56A0D3"/>
              </a:solidFill>
            </a:ln>
          </p:spPr>
          <p:style>
            <a:lnRef idx="1">
              <a:schemeClr val="accent1"/>
            </a:lnRef>
            <a:fillRef idx="0">
              <a:schemeClr val="accent1"/>
            </a:fillRef>
            <a:effectRef idx="0">
              <a:schemeClr val="accent1"/>
            </a:effectRef>
            <a:fontRef idx="minor">
              <a:schemeClr val="tx1"/>
            </a:fontRef>
          </p:style>
        </p:cxnSp>
        <p:pic>
          <p:nvPicPr>
            <p:cNvPr id="11" name="Picture 10" descr="Logo for the Early Childhood Technical Assistance Center (ECTA Cente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01000" y="6324600"/>
              <a:ext cx="1063536" cy="411519"/>
            </a:xfrm>
            <a:prstGeom prst="rect">
              <a:avLst/>
            </a:prstGeom>
          </p:spPr>
        </p:pic>
      </p:grpSp>
    </p:spTree>
    <p:extLst>
      <p:ext uri="{BB962C8B-B14F-4D97-AF65-F5344CB8AC3E}">
        <p14:creationId xmlns:p14="http://schemas.microsoft.com/office/powerpoint/2010/main" val="1856100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atin typeface="Century Gothic" panose="020B0502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a:prstGeom prst="rect">
            <a:avLst/>
          </a:prstGeom>
        </p:spPr>
        <p:txBody>
          <a:bodyPr/>
          <a:lstStyle>
            <a:lvl1pPr marL="342900" indent="-342900">
              <a:buClr>
                <a:srgbClr val="154578"/>
              </a:buClr>
              <a:buFont typeface="Arial" panose="020B0604020202020204" pitchFamily="34" charset="0"/>
              <a:buChar char="•"/>
              <a:defRPr sz="3200">
                <a:solidFill>
                  <a:srgbClr val="154578"/>
                </a:solidFill>
              </a:defRPr>
            </a:lvl1pPr>
            <a:lvl2pPr marL="742950" indent="-285750">
              <a:buClr>
                <a:srgbClr val="56A0D3"/>
              </a:buClr>
              <a:buFont typeface="Calibri" panose="020F0502020204030204" pitchFamily="34" charset="0"/>
              <a:buChar char="–"/>
              <a:defRPr sz="2800">
                <a:solidFill>
                  <a:srgbClr val="154578"/>
                </a:solidFill>
              </a:defRPr>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Slide Number Placeholder 3"/>
          <p:cNvSpPr>
            <a:spLocks noGrp="1"/>
          </p:cNvSpPr>
          <p:nvPr>
            <p:ph type="sldNum" sz="quarter" idx="10"/>
          </p:nvPr>
        </p:nvSpPr>
        <p:spPr>
          <a:xfrm>
            <a:off x="457200" y="6327648"/>
            <a:ext cx="2133600" cy="365125"/>
          </a:xfrm>
        </p:spPr>
        <p:txBody>
          <a:bodyPr/>
          <a:lstStyle>
            <a:lvl1pPr>
              <a:defRPr>
                <a:latin typeface="Century Gothic" pitchFamily="34" charset="0"/>
              </a:defRPr>
            </a:lvl1pPr>
          </a:lstStyle>
          <a:p>
            <a:fld id="{B2897048-00E0-47FB-B07B-F36BBE8AF579}" type="slidenum">
              <a:rPr lang="en-US" smtClean="0"/>
              <a:pPr/>
              <a:t>‹#›</a:t>
            </a:fld>
            <a:endParaRPr lang="en-US" dirty="0"/>
          </a:p>
        </p:txBody>
      </p:sp>
      <p:grpSp>
        <p:nvGrpSpPr>
          <p:cNvPr id="10" name="Group 9"/>
          <p:cNvGrpSpPr/>
          <p:nvPr/>
        </p:nvGrpSpPr>
        <p:grpSpPr>
          <a:xfrm>
            <a:off x="0" y="6121400"/>
            <a:ext cx="9144000" cy="736600"/>
            <a:chOff x="0" y="6121400"/>
            <a:chExt cx="9144000" cy="736600"/>
          </a:xfrm>
        </p:grpSpPr>
        <p:pic>
          <p:nvPicPr>
            <p:cNvPr id="12" name="Picture 2" descr="Logo for the Center for IDEA Early Childhood Data Systems (The DaSy Cente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903460" y="6125351"/>
              <a:ext cx="1021340" cy="732649"/>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descr="&quot; &quot;"/>
            <p:cNvCxnSpPr/>
            <p:nvPr userDrawn="1"/>
          </p:nvCxnSpPr>
          <p:spPr>
            <a:xfrm>
              <a:off x="0" y="6121400"/>
              <a:ext cx="9144000" cy="0"/>
            </a:xfrm>
            <a:prstGeom prst="line">
              <a:avLst/>
            </a:prstGeom>
            <a:ln w="19050">
              <a:solidFill>
                <a:srgbClr val="56A0D3"/>
              </a:solidFill>
            </a:ln>
          </p:spPr>
          <p:style>
            <a:lnRef idx="1">
              <a:schemeClr val="accent1"/>
            </a:lnRef>
            <a:fillRef idx="0">
              <a:schemeClr val="accent1"/>
            </a:fillRef>
            <a:effectRef idx="0">
              <a:schemeClr val="accent1"/>
            </a:effectRef>
            <a:fontRef idx="minor">
              <a:schemeClr val="tx1"/>
            </a:fontRef>
          </p:style>
        </p:cxnSp>
        <p:pic>
          <p:nvPicPr>
            <p:cNvPr id="14" name="Picture 13" descr="Logo for the Early Childhood Technical Assistance Center (ECTA Cente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01000" y="6324600"/>
              <a:ext cx="1063536" cy="411519"/>
            </a:xfrm>
            <a:prstGeom prst="rect">
              <a:avLst/>
            </a:prstGeom>
          </p:spPr>
        </p:pic>
      </p:grpSp>
    </p:spTree>
    <p:extLst>
      <p:ext uri="{BB962C8B-B14F-4D97-AF65-F5344CB8AC3E}">
        <p14:creationId xmlns:p14="http://schemas.microsoft.com/office/powerpoint/2010/main" val="3253279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Century Gothic" panose="020B0502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Slide Number Placeholder 3"/>
          <p:cNvSpPr>
            <a:spLocks noGrp="1"/>
          </p:cNvSpPr>
          <p:nvPr>
            <p:ph type="sldNum" sz="quarter" idx="10"/>
          </p:nvPr>
        </p:nvSpPr>
        <p:spPr>
          <a:xfrm>
            <a:off x="457200" y="6327648"/>
            <a:ext cx="2133600" cy="365125"/>
          </a:xfrm>
        </p:spPr>
        <p:txBody>
          <a:bodyPr/>
          <a:lstStyle>
            <a:lvl1pPr>
              <a:defRPr>
                <a:latin typeface="Century Gothic" pitchFamily="34" charset="0"/>
              </a:defRPr>
            </a:lvl1pPr>
          </a:lstStyle>
          <a:p>
            <a:fld id="{B2897048-00E0-47FB-B07B-F36BBE8AF579}" type="slidenum">
              <a:rPr lang="en-US" smtClean="0"/>
              <a:pPr/>
              <a:t>‹#›</a:t>
            </a:fld>
            <a:endParaRPr lang="en-US" dirty="0"/>
          </a:p>
        </p:txBody>
      </p:sp>
      <p:grpSp>
        <p:nvGrpSpPr>
          <p:cNvPr id="10" name="Group 9"/>
          <p:cNvGrpSpPr/>
          <p:nvPr/>
        </p:nvGrpSpPr>
        <p:grpSpPr>
          <a:xfrm>
            <a:off x="0" y="6121400"/>
            <a:ext cx="9144000" cy="736600"/>
            <a:chOff x="0" y="6121400"/>
            <a:chExt cx="9144000" cy="736600"/>
          </a:xfrm>
        </p:grpSpPr>
        <p:pic>
          <p:nvPicPr>
            <p:cNvPr id="12" name="Picture 2" descr="Logo for the Center for IDEA Early Childhood Data Systems (The DaSy Cente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903460" y="6125351"/>
              <a:ext cx="1021340" cy="732649"/>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descr="&quot; &quot;"/>
            <p:cNvCxnSpPr/>
            <p:nvPr userDrawn="1"/>
          </p:nvCxnSpPr>
          <p:spPr>
            <a:xfrm>
              <a:off x="0" y="6121400"/>
              <a:ext cx="9144000" cy="0"/>
            </a:xfrm>
            <a:prstGeom prst="line">
              <a:avLst/>
            </a:prstGeom>
            <a:ln w="19050">
              <a:solidFill>
                <a:srgbClr val="56A0D3"/>
              </a:solidFill>
            </a:ln>
          </p:spPr>
          <p:style>
            <a:lnRef idx="1">
              <a:schemeClr val="accent1"/>
            </a:lnRef>
            <a:fillRef idx="0">
              <a:schemeClr val="accent1"/>
            </a:fillRef>
            <a:effectRef idx="0">
              <a:schemeClr val="accent1"/>
            </a:effectRef>
            <a:fontRef idx="minor">
              <a:schemeClr val="tx1"/>
            </a:fontRef>
          </p:style>
        </p:cxnSp>
        <p:pic>
          <p:nvPicPr>
            <p:cNvPr id="14" name="Picture 13" descr="Logo for the Early Childhood Technical Assistance Center (ECTA Cente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01000" y="6324600"/>
              <a:ext cx="1063536" cy="411519"/>
            </a:xfrm>
            <a:prstGeom prst="rect">
              <a:avLst/>
            </a:prstGeom>
          </p:spPr>
        </p:pic>
      </p:grpSp>
    </p:spTree>
    <p:extLst>
      <p:ext uri="{BB962C8B-B14F-4D97-AF65-F5344CB8AC3E}">
        <p14:creationId xmlns:p14="http://schemas.microsoft.com/office/powerpoint/2010/main" val="31290705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Century Gothic" panose="020B0502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1600201"/>
            <a:ext cx="8229600" cy="4038600"/>
          </a:xfrm>
          <a:prstGeom prst="rect">
            <a:avLst/>
          </a:prstGeom>
        </p:spPr>
        <p:txBody>
          <a:bodyPr vert="eaVert"/>
          <a:lstStyle>
            <a:lvl1pPr marL="342900" indent="-342900">
              <a:buClr>
                <a:srgbClr val="154578"/>
              </a:buClr>
              <a:buFont typeface="Arial" panose="020B0604020202020204" pitchFamily="34" charset="0"/>
              <a:buChar char="•"/>
              <a:defRPr>
                <a:solidFill>
                  <a:srgbClr val="154578"/>
                </a:solidFill>
              </a:defRPr>
            </a:lvl1pPr>
            <a:lvl2pPr marL="742950" indent="-285750">
              <a:buClr>
                <a:srgbClr val="56A0D3"/>
              </a:buClr>
              <a:buFont typeface="Calibri" panose="020F0502020204030204" pitchFamily="34" charset="0"/>
              <a:buChar char="–"/>
              <a:defRPr>
                <a:solidFill>
                  <a:srgbClr val="154578"/>
                </a:solidFill>
              </a:defRPr>
            </a:lvl2pPr>
          </a:lstStyle>
          <a:p>
            <a:pPr lvl="0"/>
            <a:r>
              <a:rPr lang="en-US" dirty="0" smtClean="0"/>
              <a:t>Click to edit Master text styles</a:t>
            </a:r>
          </a:p>
          <a:p>
            <a:pPr lvl="1"/>
            <a:r>
              <a:rPr lang="en-US" dirty="0" smtClean="0"/>
              <a:t>Second level</a:t>
            </a:r>
          </a:p>
        </p:txBody>
      </p:sp>
      <p:sp>
        <p:nvSpPr>
          <p:cNvPr id="10" name="Slide Number Placeholder 3"/>
          <p:cNvSpPr>
            <a:spLocks noGrp="1"/>
          </p:cNvSpPr>
          <p:nvPr>
            <p:ph type="sldNum" sz="quarter" idx="10"/>
          </p:nvPr>
        </p:nvSpPr>
        <p:spPr>
          <a:xfrm>
            <a:off x="457200" y="6327648"/>
            <a:ext cx="2133600" cy="365125"/>
          </a:xfrm>
        </p:spPr>
        <p:txBody>
          <a:bodyPr/>
          <a:lstStyle>
            <a:lvl1pPr>
              <a:defRPr>
                <a:latin typeface="Century Gothic" pitchFamily="34" charset="0"/>
              </a:defRPr>
            </a:lvl1pPr>
          </a:lstStyle>
          <a:p>
            <a:fld id="{B2897048-00E0-47FB-B07B-F36BBE8AF579}" type="slidenum">
              <a:rPr lang="en-US" smtClean="0"/>
              <a:pPr/>
              <a:t>‹#›</a:t>
            </a:fld>
            <a:endParaRPr lang="en-US" dirty="0"/>
          </a:p>
        </p:txBody>
      </p:sp>
      <p:grpSp>
        <p:nvGrpSpPr>
          <p:cNvPr id="9" name="Group 8"/>
          <p:cNvGrpSpPr/>
          <p:nvPr/>
        </p:nvGrpSpPr>
        <p:grpSpPr>
          <a:xfrm>
            <a:off x="0" y="6121400"/>
            <a:ext cx="9144000" cy="736600"/>
            <a:chOff x="0" y="6121400"/>
            <a:chExt cx="9144000" cy="736600"/>
          </a:xfrm>
        </p:grpSpPr>
        <p:pic>
          <p:nvPicPr>
            <p:cNvPr id="11" name="Picture 2" descr="Logo for the Center for IDEA Early Childhood Data Systems (The DaSy Cente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903460" y="6125351"/>
              <a:ext cx="1021340" cy="732649"/>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descr="&quot; &quot;"/>
            <p:cNvCxnSpPr/>
            <p:nvPr userDrawn="1"/>
          </p:nvCxnSpPr>
          <p:spPr>
            <a:xfrm>
              <a:off x="0" y="6121400"/>
              <a:ext cx="9144000" cy="0"/>
            </a:xfrm>
            <a:prstGeom prst="line">
              <a:avLst/>
            </a:prstGeom>
            <a:ln w="19050">
              <a:solidFill>
                <a:srgbClr val="56A0D3"/>
              </a:solidFill>
            </a:ln>
          </p:spPr>
          <p:style>
            <a:lnRef idx="1">
              <a:schemeClr val="accent1"/>
            </a:lnRef>
            <a:fillRef idx="0">
              <a:schemeClr val="accent1"/>
            </a:fillRef>
            <a:effectRef idx="0">
              <a:schemeClr val="accent1"/>
            </a:effectRef>
            <a:fontRef idx="minor">
              <a:schemeClr val="tx1"/>
            </a:fontRef>
          </p:style>
        </p:cxnSp>
        <p:pic>
          <p:nvPicPr>
            <p:cNvPr id="13" name="Picture 12" descr="Logo for the Early Childhood Technical Assistance Center (ECTA Cente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01000" y="6324600"/>
              <a:ext cx="1063536" cy="411519"/>
            </a:xfrm>
            <a:prstGeom prst="rect">
              <a:avLst/>
            </a:prstGeom>
          </p:spPr>
        </p:pic>
      </p:grpSp>
    </p:spTree>
    <p:extLst>
      <p:ext uri="{BB962C8B-B14F-4D97-AF65-F5344CB8AC3E}">
        <p14:creationId xmlns:p14="http://schemas.microsoft.com/office/powerpoint/2010/main" val="21949390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lvl1pPr>
              <a:defRPr>
                <a:latin typeface="Century Gothic" panose="020B0502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marL="342900" indent="-342900">
              <a:buClr>
                <a:srgbClr val="154578"/>
              </a:buClr>
              <a:buFont typeface="Arial" panose="020B0604020202020204" pitchFamily="34" charset="0"/>
              <a:buChar char="•"/>
              <a:defRPr>
                <a:solidFill>
                  <a:srgbClr val="154578"/>
                </a:solidFill>
              </a:defRPr>
            </a:lvl1pPr>
            <a:lvl2pPr marL="742950" indent="-285750">
              <a:buClr>
                <a:srgbClr val="56A0D3"/>
              </a:buClr>
              <a:buFont typeface="Calibri" panose="020F0502020204030204" pitchFamily="34" charset="0"/>
              <a:buChar char="–"/>
              <a:defRPr>
                <a:solidFill>
                  <a:srgbClr val="154578"/>
                </a:solidFill>
              </a:defRPr>
            </a:lvl2pPr>
          </a:lstStyle>
          <a:p>
            <a:pPr lvl="0"/>
            <a:r>
              <a:rPr lang="en-US" dirty="0" smtClean="0"/>
              <a:t>Click to edit Master text styles</a:t>
            </a:r>
          </a:p>
          <a:p>
            <a:pPr lvl="1"/>
            <a:r>
              <a:rPr lang="en-US" dirty="0" smtClean="0"/>
              <a:t>Second level</a:t>
            </a:r>
          </a:p>
        </p:txBody>
      </p:sp>
      <p:sp>
        <p:nvSpPr>
          <p:cNvPr id="10" name="Slide Number Placeholder 3"/>
          <p:cNvSpPr>
            <a:spLocks noGrp="1"/>
          </p:cNvSpPr>
          <p:nvPr>
            <p:ph type="sldNum" sz="quarter" idx="10"/>
          </p:nvPr>
        </p:nvSpPr>
        <p:spPr>
          <a:xfrm>
            <a:off x="457200" y="6327648"/>
            <a:ext cx="2133600" cy="365125"/>
          </a:xfrm>
        </p:spPr>
        <p:txBody>
          <a:bodyPr/>
          <a:lstStyle>
            <a:lvl1pPr>
              <a:defRPr>
                <a:latin typeface="Century Gothic" pitchFamily="34" charset="0"/>
              </a:defRPr>
            </a:lvl1pPr>
          </a:lstStyle>
          <a:p>
            <a:fld id="{B2897048-00E0-47FB-B07B-F36BBE8AF579}" type="slidenum">
              <a:rPr lang="en-US" smtClean="0"/>
              <a:pPr/>
              <a:t>‹#›</a:t>
            </a:fld>
            <a:endParaRPr lang="en-US" dirty="0"/>
          </a:p>
        </p:txBody>
      </p:sp>
      <p:grpSp>
        <p:nvGrpSpPr>
          <p:cNvPr id="9" name="Group 8"/>
          <p:cNvGrpSpPr/>
          <p:nvPr/>
        </p:nvGrpSpPr>
        <p:grpSpPr>
          <a:xfrm>
            <a:off x="0" y="6121400"/>
            <a:ext cx="9144000" cy="736600"/>
            <a:chOff x="0" y="6121400"/>
            <a:chExt cx="9144000" cy="736600"/>
          </a:xfrm>
        </p:grpSpPr>
        <p:pic>
          <p:nvPicPr>
            <p:cNvPr id="11" name="Picture 2" descr="Logo for the Center for IDEA Early Childhood Data Systems (The DaSy Cente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903460" y="6125351"/>
              <a:ext cx="1021340" cy="732649"/>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descr="&quot; &quot;"/>
            <p:cNvCxnSpPr/>
            <p:nvPr userDrawn="1"/>
          </p:nvCxnSpPr>
          <p:spPr>
            <a:xfrm>
              <a:off x="0" y="6121400"/>
              <a:ext cx="9144000" cy="0"/>
            </a:xfrm>
            <a:prstGeom prst="line">
              <a:avLst/>
            </a:prstGeom>
            <a:ln w="19050">
              <a:solidFill>
                <a:srgbClr val="56A0D3"/>
              </a:solidFill>
            </a:ln>
          </p:spPr>
          <p:style>
            <a:lnRef idx="1">
              <a:schemeClr val="accent1"/>
            </a:lnRef>
            <a:fillRef idx="0">
              <a:schemeClr val="accent1"/>
            </a:fillRef>
            <a:effectRef idx="0">
              <a:schemeClr val="accent1"/>
            </a:effectRef>
            <a:fontRef idx="minor">
              <a:schemeClr val="tx1"/>
            </a:fontRef>
          </p:style>
        </p:cxnSp>
        <p:pic>
          <p:nvPicPr>
            <p:cNvPr id="13" name="Picture 12" descr="Logo for the Early Childhood Technical Assistance Center (ECTA Cente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01000" y="6324600"/>
              <a:ext cx="1063536" cy="411519"/>
            </a:xfrm>
            <a:prstGeom prst="rect">
              <a:avLst/>
            </a:prstGeom>
          </p:spPr>
        </p:pic>
      </p:grpSp>
    </p:spTree>
    <p:extLst>
      <p:ext uri="{BB962C8B-B14F-4D97-AF65-F5344CB8AC3E}">
        <p14:creationId xmlns:p14="http://schemas.microsoft.com/office/powerpoint/2010/main" val="269930645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Slidev2">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987552" y="5184648"/>
            <a:ext cx="4270248" cy="1216152"/>
          </a:xfrm>
          <a:prstGeom prst="rect">
            <a:avLst/>
          </a:prstGeom>
        </p:spPr>
        <p:txBody>
          <a:bodyPr>
            <a:normAutofit/>
          </a:bodyPr>
          <a:lstStyle>
            <a:lvl1pPr marL="0" indent="0" algn="ctr">
              <a:buNone/>
              <a:defRPr sz="3000" b="1">
                <a:solidFill>
                  <a:srgbClr val="154578"/>
                </a:solidFill>
                <a:latin typeface="Century Gothic" panose="020B0502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Title 3"/>
          <p:cNvSpPr>
            <a:spLocks noGrp="1"/>
          </p:cNvSpPr>
          <p:nvPr>
            <p:ph type="title"/>
          </p:nvPr>
        </p:nvSpPr>
        <p:spPr>
          <a:xfrm>
            <a:off x="838200" y="2209800"/>
            <a:ext cx="6702552" cy="1676400"/>
          </a:xfrm>
        </p:spPr>
        <p:txBody>
          <a:bodyPr>
            <a:normAutofit/>
          </a:bodyPr>
          <a:lstStyle>
            <a:lvl1pPr>
              <a:defRPr sz="5400">
                <a:latin typeface="Century Gothic" panose="020B0502020202020204" pitchFamily="34" charset="0"/>
              </a:defRPr>
            </a:lvl1pPr>
            <a:lvl2pPr>
              <a:defRPr sz="5400" b="1">
                <a:solidFill>
                  <a:srgbClr val="154578"/>
                </a:solidFill>
                <a:latin typeface="Century Gothic" panose="020B0502020202020204" pitchFamily="34" charset="0"/>
              </a:defRPr>
            </a:lvl2pPr>
          </a:lstStyle>
          <a:p>
            <a:pPr lvl="1"/>
            <a:r>
              <a:rPr lang="en-US" dirty="0" smtClean="0"/>
              <a:t>Click to edit Master title</a:t>
            </a:r>
            <a:endParaRPr lang="en-US" dirty="0"/>
          </a:p>
        </p:txBody>
      </p:sp>
      <p:sp>
        <p:nvSpPr>
          <p:cNvPr id="12" name="Subtitle 2"/>
          <p:cNvSpPr txBox="1">
            <a:spLocks/>
          </p:cNvSpPr>
          <p:nvPr/>
        </p:nvSpPr>
        <p:spPr>
          <a:xfrm>
            <a:off x="838200" y="3886200"/>
            <a:ext cx="6705600" cy="1216152"/>
          </a:xfrm>
          <a:prstGeom prst="rect">
            <a:avLst/>
          </a:prstGeom>
        </p:spPr>
        <p:txBody>
          <a:bodyPr>
            <a:noAutofit/>
          </a:bodyPr>
          <a:lstStyle>
            <a:lvl1pPr marL="0" indent="0" algn="ctr" defTabSz="914400" rtl="0" eaLnBrk="1" latinLnBrk="0" hangingPunct="1">
              <a:spcBef>
                <a:spcPct val="20000"/>
              </a:spcBef>
              <a:buClr>
                <a:srgbClr val="ED3532"/>
              </a:buClr>
              <a:buFont typeface="Arial" pitchFamily="34" charset="0"/>
              <a:buNone/>
              <a:defRPr sz="3000" b="1" kern="1200">
                <a:solidFill>
                  <a:srgbClr val="154578"/>
                </a:solidFill>
                <a:latin typeface="Century Gothic" panose="020B0502020202020204" pitchFamily="34" charset="0"/>
                <a:ea typeface="+mn-ea"/>
                <a:cs typeface="+mn-cs"/>
              </a:defRPr>
            </a:lvl1pPr>
            <a:lvl2pPr marL="457200" indent="0" algn="ctr" defTabSz="914400" rtl="0" eaLnBrk="1" latinLnBrk="0" hangingPunct="1">
              <a:spcBef>
                <a:spcPct val="20000"/>
              </a:spcBef>
              <a:buClr>
                <a:srgbClr val="ED3532"/>
              </a:buClr>
              <a:buFont typeface="Arial"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rgbClr val="ED3532"/>
              </a:buClr>
              <a:buFont typeface="Arial"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rgbClr val="ED3532"/>
              </a:buClr>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rgbClr val="ED3532"/>
              </a:buClr>
              <a:buFont typeface="Arial"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endParaRPr lang="en-US" sz="4000" dirty="0"/>
          </a:p>
        </p:txBody>
      </p:sp>
      <p:grpSp>
        <p:nvGrpSpPr>
          <p:cNvPr id="19" name="Group 18" descr="Logos of the Center for IDEA Early Childhood Data Systems (The DaSy Center) and the Early Childhood Technical Assistance Center (ECTA Center)"/>
          <p:cNvGrpSpPr/>
          <p:nvPr/>
        </p:nvGrpSpPr>
        <p:grpSpPr>
          <a:xfrm>
            <a:off x="5334000" y="5867921"/>
            <a:ext cx="3705225" cy="990079"/>
            <a:chOff x="5334000" y="5867921"/>
            <a:chExt cx="3705225" cy="990079"/>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53200" y="6248400"/>
              <a:ext cx="2486025" cy="541705"/>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34000" y="5867921"/>
              <a:ext cx="1158718" cy="990079"/>
            </a:xfrm>
            <a:prstGeom prst="rect">
              <a:avLst/>
            </a:prstGeom>
          </p:spPr>
        </p:pic>
      </p:grpSp>
      <p:sp>
        <p:nvSpPr>
          <p:cNvPr id="11" name="Rectangle 10" descr="&quot; &quot;"/>
          <p:cNvSpPr/>
          <p:nvPr/>
        </p:nvSpPr>
        <p:spPr>
          <a:xfrm>
            <a:off x="-457200" y="-304800"/>
            <a:ext cx="5029200" cy="1603169"/>
          </a:xfrm>
          <a:prstGeom prst="rect">
            <a:avLst/>
          </a:prstGeom>
          <a:solidFill>
            <a:srgbClr val="1545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10751" eaLnBrk="1" fontAlgn="auto" hangingPunct="1">
              <a:spcBef>
                <a:spcPts val="0"/>
              </a:spcBef>
              <a:spcAft>
                <a:spcPts val="0"/>
              </a:spcAft>
              <a:defRPr/>
            </a:pPr>
            <a:endParaRPr lang="en-US" sz="800" kern="0">
              <a:solidFill>
                <a:schemeClr val="bg1"/>
              </a:solidFill>
              <a:latin typeface="Microsoft Sans Serif"/>
              <a:cs typeface="Microsoft Sans Serif"/>
              <a:sym typeface="Helvetica Neue Light"/>
            </a:endParaRPr>
          </a:p>
        </p:txBody>
      </p:sp>
      <p:sp>
        <p:nvSpPr>
          <p:cNvPr id="14" name="Rectangle 13" descr="&quot; &quot;"/>
          <p:cNvSpPr/>
          <p:nvPr/>
        </p:nvSpPr>
        <p:spPr>
          <a:xfrm>
            <a:off x="3200400" y="-304800"/>
            <a:ext cx="5943600" cy="1603169"/>
          </a:xfrm>
          <a:prstGeom prst="rect">
            <a:avLst/>
          </a:prstGeom>
          <a:solidFill>
            <a:srgbClr val="56A0D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10751" eaLnBrk="1" fontAlgn="auto" hangingPunct="1">
              <a:spcBef>
                <a:spcPts val="0"/>
              </a:spcBef>
              <a:spcAft>
                <a:spcPts val="0"/>
              </a:spcAft>
              <a:defRPr/>
            </a:pPr>
            <a:endParaRPr lang="en-US" sz="800" kern="0">
              <a:solidFill>
                <a:schemeClr val="bg1"/>
              </a:solidFill>
              <a:latin typeface="Microsoft Sans Serif"/>
              <a:cs typeface="Microsoft Sans Serif"/>
              <a:sym typeface="Helvetica Neue Light"/>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96588" y="-76200"/>
            <a:ext cx="1818612" cy="1371600"/>
          </a:xfrm>
          <a:prstGeom prst="rect">
            <a:avLst/>
          </a:prstGeom>
        </p:spPr>
      </p:pic>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r="20961"/>
          <a:stretch/>
        </p:blipFill>
        <p:spPr>
          <a:xfrm>
            <a:off x="7592443" y="-73231"/>
            <a:ext cx="1627757" cy="1371600"/>
          </a:xfrm>
          <a:prstGeom prst="rect">
            <a:avLst/>
          </a:prstGeom>
        </p:spPr>
      </p:pic>
    </p:spTree>
    <p:extLst>
      <p:ext uri="{BB962C8B-B14F-4D97-AF65-F5344CB8AC3E}">
        <p14:creationId xmlns:p14="http://schemas.microsoft.com/office/powerpoint/2010/main" val="17588604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457200" y="1600201"/>
            <a:ext cx="8229600" cy="4038600"/>
          </a:xfrm>
          <a:prstGeom prst="rect">
            <a:avLst/>
          </a:prstGeom>
        </p:spPr>
        <p:txBody>
          <a:bodyPr/>
          <a:lstStyle>
            <a:lvl1pPr marL="342900" indent="-342900">
              <a:buClr>
                <a:srgbClr val="154578"/>
              </a:buClr>
              <a:buFont typeface="Arial" panose="020B0604020202020204" pitchFamily="34" charset="0"/>
              <a:buChar char="•"/>
              <a:defRPr>
                <a:solidFill>
                  <a:srgbClr val="154578"/>
                </a:solidFill>
              </a:defRPr>
            </a:lvl1pPr>
            <a:lvl2pPr marL="742950" indent="-285750">
              <a:buClr>
                <a:srgbClr val="56A0D3"/>
              </a:buClr>
              <a:buFont typeface="Calibri" panose="020F0502020204030204" pitchFamily="34" charset="0"/>
              <a:buChar char="–"/>
              <a:defRPr>
                <a:solidFill>
                  <a:srgbClr val="154578"/>
                </a:solidFill>
              </a:defRPr>
            </a:lvl2pPr>
            <a:lvl3pPr>
              <a:buClr>
                <a:srgbClr val="56A0D3"/>
              </a:buClr>
              <a:defRPr/>
            </a:lvl3pPr>
            <a:lvl4pPr>
              <a:buClr>
                <a:srgbClr val="56A0D3"/>
              </a:buClr>
              <a:defRPr/>
            </a:lvl4pPr>
            <a:lvl5pPr>
              <a:buClr>
                <a:srgbClr val="56A0D3"/>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Title 15" descr="&quot; &quot;"/>
          <p:cNvSpPr>
            <a:spLocks noGrp="1"/>
          </p:cNvSpPr>
          <p:nvPr>
            <p:ph type="title"/>
            <p:custDataLst>
              <p:tags r:id="rId2"/>
            </p:custDataLst>
          </p:nvPr>
        </p:nvSpPr>
        <p:spPr>
          <a:xfrm>
            <a:off x="457200" y="274638"/>
            <a:ext cx="8229600" cy="1143000"/>
          </a:xfrm>
          <a:prstGeom prst="rect">
            <a:avLst/>
          </a:prstGeom>
          <a:ln w="12700">
            <a:noFill/>
          </a:ln>
        </p:spPr>
        <p:txBody>
          <a:bodyPr/>
          <a:lstStyle>
            <a:lvl1pPr>
              <a:defRPr>
                <a:latin typeface="Century Gothic" pitchFamily="34" charset="0"/>
              </a:defRPr>
            </a:lvl1pPr>
          </a:lstStyle>
          <a:p>
            <a:r>
              <a:rPr lang="en-US" dirty="0" smtClean="0"/>
              <a:t>Click to edit Master title style</a:t>
            </a:r>
            <a:endParaRPr lang="en-US" dirty="0"/>
          </a:p>
        </p:txBody>
      </p:sp>
      <p:sp>
        <p:nvSpPr>
          <p:cNvPr id="4" name="Slide Number Placeholder 3"/>
          <p:cNvSpPr>
            <a:spLocks noGrp="1"/>
          </p:cNvSpPr>
          <p:nvPr>
            <p:ph type="sldNum" sz="quarter" idx="10"/>
            <p:custDataLst>
              <p:tags r:id="rId3"/>
            </p:custDataLst>
          </p:nvPr>
        </p:nvSpPr>
        <p:spPr/>
        <p:txBody>
          <a:bodyPr/>
          <a:lstStyle>
            <a:lvl1pPr>
              <a:defRPr>
                <a:latin typeface="Century Gothic" pitchFamily="34" charset="0"/>
              </a:defRPr>
            </a:lvl1pPr>
          </a:lstStyle>
          <a:p>
            <a:fld id="{B2897048-00E0-47FB-B07B-F36BBE8AF579}" type="slidenum">
              <a:rPr lang="en-US" smtClean="0"/>
              <a:pPr/>
              <a:t>‹#›</a:t>
            </a:fld>
            <a:endParaRPr lang="en-US" dirty="0"/>
          </a:p>
        </p:txBody>
      </p:sp>
      <p:grpSp>
        <p:nvGrpSpPr>
          <p:cNvPr id="8" name="Group 7"/>
          <p:cNvGrpSpPr/>
          <p:nvPr/>
        </p:nvGrpSpPr>
        <p:grpSpPr>
          <a:xfrm>
            <a:off x="0" y="6121400"/>
            <a:ext cx="9144000" cy="736600"/>
            <a:chOff x="0" y="6121400"/>
            <a:chExt cx="9144000" cy="736600"/>
          </a:xfrm>
        </p:grpSpPr>
        <p:pic>
          <p:nvPicPr>
            <p:cNvPr id="13" name="Picture 2" descr="Logo for the Center for IDEA Early Childhood Data Systems (The DaSy Cente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6903460" y="6125351"/>
              <a:ext cx="1021340" cy="732649"/>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13" descr="&quot; &quot;"/>
            <p:cNvCxnSpPr/>
            <p:nvPr userDrawn="1"/>
          </p:nvCxnSpPr>
          <p:spPr>
            <a:xfrm>
              <a:off x="0" y="6121400"/>
              <a:ext cx="9144000" cy="0"/>
            </a:xfrm>
            <a:prstGeom prst="line">
              <a:avLst/>
            </a:prstGeom>
            <a:ln w="19050">
              <a:solidFill>
                <a:srgbClr val="56A0D3"/>
              </a:solidFill>
            </a:ln>
          </p:spPr>
          <p:style>
            <a:lnRef idx="1">
              <a:schemeClr val="accent1"/>
            </a:lnRef>
            <a:fillRef idx="0">
              <a:schemeClr val="accent1"/>
            </a:fillRef>
            <a:effectRef idx="0">
              <a:schemeClr val="accent1"/>
            </a:effectRef>
            <a:fontRef idx="minor">
              <a:schemeClr val="tx1"/>
            </a:fontRef>
          </p:style>
        </p:cxnSp>
        <p:pic>
          <p:nvPicPr>
            <p:cNvPr id="5" name="Picture 4" descr="Logo for the Early Childhood Technical Assistance Center (ECTA Cente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001000" y="6324600"/>
              <a:ext cx="1063536" cy="411519"/>
            </a:xfrm>
            <a:prstGeom prst="rect">
              <a:avLst/>
            </a:prstGeom>
          </p:spPr>
        </p:pic>
      </p:grpSp>
      <p:grpSp>
        <p:nvGrpSpPr>
          <p:cNvPr id="7" name="Group 6"/>
          <p:cNvGrpSpPr/>
          <p:nvPr/>
        </p:nvGrpSpPr>
        <p:grpSpPr>
          <a:xfrm>
            <a:off x="0" y="-1143000"/>
            <a:ext cx="9144000" cy="1371600"/>
            <a:chOff x="0" y="-1143000"/>
            <a:chExt cx="9144000" cy="1371600"/>
          </a:xfrm>
        </p:grpSpPr>
        <p:sp>
          <p:nvSpPr>
            <p:cNvPr id="10" name="Rectangle 9" descr="&quot; &quot;"/>
            <p:cNvSpPr/>
            <p:nvPr userDrawn="1">
              <p:custDataLst>
                <p:tags r:id="rId4"/>
              </p:custDataLst>
            </p:nvPr>
          </p:nvSpPr>
          <p:spPr>
            <a:xfrm>
              <a:off x="0" y="-1143000"/>
              <a:ext cx="4572000" cy="1371600"/>
            </a:xfrm>
            <a:prstGeom prst="rect">
              <a:avLst/>
            </a:prstGeom>
            <a:solidFill>
              <a:srgbClr val="1545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10751" eaLnBrk="1" fontAlgn="auto" hangingPunct="1">
                <a:spcBef>
                  <a:spcPts val="0"/>
                </a:spcBef>
                <a:spcAft>
                  <a:spcPts val="0"/>
                </a:spcAft>
                <a:defRPr/>
              </a:pPr>
              <a:endParaRPr lang="en-US" sz="800" kern="0">
                <a:solidFill>
                  <a:schemeClr val="bg1"/>
                </a:solidFill>
                <a:latin typeface="Microsoft Sans Serif"/>
                <a:cs typeface="Microsoft Sans Serif"/>
                <a:sym typeface="Helvetica Neue Light"/>
              </a:endParaRPr>
            </a:p>
          </p:txBody>
        </p:sp>
        <p:sp>
          <p:nvSpPr>
            <p:cNvPr id="11" name="Rectangle 10" descr="&quot; &quot;"/>
            <p:cNvSpPr/>
            <p:nvPr userDrawn="1">
              <p:custDataLst>
                <p:tags r:id="rId5"/>
              </p:custDataLst>
            </p:nvPr>
          </p:nvSpPr>
          <p:spPr>
            <a:xfrm>
              <a:off x="3200400" y="-1143000"/>
              <a:ext cx="5943600" cy="1371600"/>
            </a:xfrm>
            <a:prstGeom prst="rect">
              <a:avLst/>
            </a:prstGeom>
            <a:solidFill>
              <a:srgbClr val="56A0D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10751" eaLnBrk="1" fontAlgn="auto" hangingPunct="1">
                <a:spcBef>
                  <a:spcPts val="0"/>
                </a:spcBef>
                <a:spcAft>
                  <a:spcPts val="0"/>
                </a:spcAft>
                <a:defRPr/>
              </a:pPr>
              <a:endParaRPr lang="en-US" sz="800" kern="0">
                <a:solidFill>
                  <a:schemeClr val="bg1"/>
                </a:solidFill>
                <a:latin typeface="Microsoft Sans Serif"/>
                <a:cs typeface="Microsoft Sans Serif"/>
                <a:sym typeface="Helvetica Neue Light"/>
              </a:endParaRPr>
            </a:p>
          </p:txBody>
        </p:sp>
      </p:grpSp>
    </p:spTree>
    <p:extLst>
      <p:ext uri="{BB962C8B-B14F-4D97-AF65-F5344CB8AC3E}">
        <p14:creationId xmlns:p14="http://schemas.microsoft.com/office/powerpoint/2010/main" val="288639827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only no bottom">
    <p:spTree>
      <p:nvGrpSpPr>
        <p:cNvPr id="1" name=""/>
        <p:cNvGrpSpPr/>
        <p:nvPr/>
      </p:nvGrpSpPr>
      <p:grpSpPr>
        <a:xfrm>
          <a:off x="0" y="0"/>
          <a:ext cx="0" cy="0"/>
          <a:chOff x="0" y="0"/>
          <a:chExt cx="0" cy="0"/>
        </a:xfrm>
      </p:grpSpPr>
      <p:sp>
        <p:nvSpPr>
          <p:cNvPr id="2" name="Title 1"/>
          <p:cNvSpPr>
            <a:spLocks noGrp="1"/>
          </p:cNvSpPr>
          <p:nvPr>
            <p:ph type="title"/>
          </p:nvPr>
        </p:nvSpPr>
        <p:spPr>
          <a:noFill/>
          <a:ln w="12700">
            <a:noFill/>
          </a:ln>
        </p:spPr>
        <p:txBody>
          <a:bodyPr/>
          <a:lstStyle>
            <a:lvl1pPr>
              <a:defRPr>
                <a:latin typeface="Century Gothic" panose="020B0502020202020204" pitchFamily="34" charset="0"/>
              </a:defRPr>
            </a:lvl1pPr>
          </a:lstStyle>
          <a:p>
            <a:r>
              <a:rPr lang="en-US" dirty="0" smtClean="0"/>
              <a:t>Click to edit Master title style</a:t>
            </a:r>
            <a:endParaRPr lang="en-US" dirty="0"/>
          </a:p>
        </p:txBody>
      </p:sp>
      <p:sp>
        <p:nvSpPr>
          <p:cNvPr id="4" name="Slide Number Placeholder 3"/>
          <p:cNvSpPr>
            <a:spLocks noGrp="1"/>
          </p:cNvSpPr>
          <p:nvPr>
            <p:ph type="sldNum" sz="quarter" idx="10"/>
          </p:nvPr>
        </p:nvSpPr>
        <p:spPr>
          <a:xfrm>
            <a:off x="457200" y="6327648"/>
            <a:ext cx="2133600" cy="365125"/>
          </a:xfrm>
        </p:spPr>
        <p:txBody>
          <a:bodyPr/>
          <a:lstStyle>
            <a:lvl1pPr>
              <a:defRPr>
                <a:latin typeface="Century Gothic" pitchFamily="34" charset="0"/>
              </a:defRPr>
            </a:lvl1pPr>
          </a:lstStyle>
          <a:p>
            <a:fld id="{B2897048-00E0-47FB-B07B-F36BBE8AF579}" type="slidenum">
              <a:rPr lang="en-US" smtClean="0"/>
              <a:pPr/>
              <a:t>‹#›</a:t>
            </a:fld>
            <a:endParaRPr lang="en-US" dirty="0"/>
          </a:p>
        </p:txBody>
      </p:sp>
      <p:grpSp>
        <p:nvGrpSpPr>
          <p:cNvPr id="5" name="Group 4"/>
          <p:cNvGrpSpPr/>
          <p:nvPr/>
        </p:nvGrpSpPr>
        <p:grpSpPr>
          <a:xfrm>
            <a:off x="0" y="-1143000"/>
            <a:ext cx="9144000" cy="1371600"/>
            <a:chOff x="0" y="-1143000"/>
            <a:chExt cx="9144000" cy="1371600"/>
          </a:xfrm>
        </p:grpSpPr>
        <p:sp>
          <p:nvSpPr>
            <p:cNvPr id="6" name="Rectangle 5" descr="&quot; &quot;"/>
            <p:cNvSpPr/>
            <p:nvPr userDrawn="1"/>
          </p:nvSpPr>
          <p:spPr>
            <a:xfrm>
              <a:off x="0" y="-1143000"/>
              <a:ext cx="4572000" cy="1371600"/>
            </a:xfrm>
            <a:prstGeom prst="rect">
              <a:avLst/>
            </a:prstGeom>
            <a:solidFill>
              <a:srgbClr val="1545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10751" eaLnBrk="1" fontAlgn="auto" hangingPunct="1">
                <a:spcBef>
                  <a:spcPts val="0"/>
                </a:spcBef>
                <a:spcAft>
                  <a:spcPts val="0"/>
                </a:spcAft>
                <a:defRPr/>
              </a:pPr>
              <a:endParaRPr lang="en-US" sz="800" kern="0">
                <a:solidFill>
                  <a:schemeClr val="bg1"/>
                </a:solidFill>
                <a:latin typeface="Microsoft Sans Serif"/>
                <a:cs typeface="Microsoft Sans Serif"/>
                <a:sym typeface="Helvetica Neue Light"/>
              </a:endParaRPr>
            </a:p>
          </p:txBody>
        </p:sp>
        <p:sp>
          <p:nvSpPr>
            <p:cNvPr id="7" name="Rectangle 6" descr="&quot; &quot;"/>
            <p:cNvSpPr/>
            <p:nvPr userDrawn="1"/>
          </p:nvSpPr>
          <p:spPr>
            <a:xfrm>
              <a:off x="3200400" y="-1143000"/>
              <a:ext cx="5943600" cy="1371600"/>
            </a:xfrm>
            <a:prstGeom prst="rect">
              <a:avLst/>
            </a:prstGeom>
            <a:solidFill>
              <a:srgbClr val="56A0D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10751" eaLnBrk="1" fontAlgn="auto" hangingPunct="1">
                <a:spcBef>
                  <a:spcPts val="0"/>
                </a:spcBef>
                <a:spcAft>
                  <a:spcPts val="0"/>
                </a:spcAft>
                <a:defRPr/>
              </a:pPr>
              <a:endParaRPr lang="en-US" sz="800" kern="0">
                <a:solidFill>
                  <a:schemeClr val="bg1"/>
                </a:solidFill>
                <a:latin typeface="Microsoft Sans Serif"/>
                <a:cs typeface="Microsoft Sans Serif"/>
                <a:sym typeface="Helvetica Neue Light"/>
              </a:endParaRPr>
            </a:p>
          </p:txBody>
        </p:sp>
      </p:grpSp>
    </p:spTree>
    <p:extLst>
      <p:ext uri="{BB962C8B-B14F-4D97-AF65-F5344CB8AC3E}">
        <p14:creationId xmlns:p14="http://schemas.microsoft.com/office/powerpoint/2010/main" val="1429698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no border">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lvl1pPr>
              <a:defRPr>
                <a:latin typeface="Century Gothic" panose="020B0502020202020204" pitchFamily="34" charset="0"/>
              </a:defRPr>
            </a:lvl1pPr>
          </a:lstStyle>
          <a:p>
            <a:r>
              <a:rPr lang="en-US" dirty="0" smtClean="0"/>
              <a:t>Click to edit Master title style</a:t>
            </a:r>
            <a:endParaRPr lang="en-US" dirty="0"/>
          </a:p>
        </p:txBody>
      </p:sp>
      <p:sp>
        <p:nvSpPr>
          <p:cNvPr id="4" name="Content Placeholder 2"/>
          <p:cNvSpPr>
            <a:spLocks noGrp="1"/>
          </p:cNvSpPr>
          <p:nvPr>
            <p:ph idx="1"/>
            <p:custDataLst>
              <p:tags r:id="rId2"/>
            </p:custDataLst>
          </p:nvPr>
        </p:nvSpPr>
        <p:spPr>
          <a:xfrm>
            <a:off x="457200" y="1600200"/>
            <a:ext cx="8229600" cy="4038600"/>
          </a:xfrm>
          <a:prstGeom prst="rect">
            <a:avLst/>
          </a:prstGeom>
        </p:spPr>
        <p:txBody>
          <a:bodyPr/>
          <a:lstStyle>
            <a:lvl1pPr marL="342900" indent="-342900">
              <a:buClr>
                <a:srgbClr val="154578"/>
              </a:buClr>
              <a:buFont typeface="Arial" panose="020B0604020202020204" pitchFamily="34" charset="0"/>
              <a:buChar char="•"/>
              <a:defRPr>
                <a:solidFill>
                  <a:srgbClr val="154578"/>
                </a:solidFill>
              </a:defRPr>
            </a:lvl1pPr>
            <a:lvl2pPr marL="742950" indent="-285750">
              <a:buClr>
                <a:srgbClr val="56A0D3"/>
              </a:buClr>
              <a:buFont typeface="Calibri" panose="020F0502020204030204" pitchFamily="34" charset="0"/>
              <a:buChar char="–"/>
              <a:defRPr>
                <a:solidFill>
                  <a:srgbClr val="154578"/>
                </a:solidFill>
              </a:defRPr>
            </a:lvl2pPr>
          </a:lstStyle>
          <a:p>
            <a:pPr lvl="0"/>
            <a:r>
              <a:rPr lang="en-US" dirty="0" smtClean="0"/>
              <a:t>Click to edit Master text styles</a:t>
            </a:r>
          </a:p>
          <a:p>
            <a:pPr lvl="1"/>
            <a:r>
              <a:rPr lang="en-US" dirty="0" smtClean="0"/>
              <a:t>Second level</a:t>
            </a:r>
          </a:p>
        </p:txBody>
      </p:sp>
      <p:sp>
        <p:nvSpPr>
          <p:cNvPr id="8" name="Slide Number Placeholder 3"/>
          <p:cNvSpPr>
            <a:spLocks noGrp="1"/>
          </p:cNvSpPr>
          <p:nvPr>
            <p:ph type="sldNum" sz="quarter" idx="10"/>
            <p:custDataLst>
              <p:tags r:id="rId3"/>
            </p:custDataLst>
          </p:nvPr>
        </p:nvSpPr>
        <p:spPr>
          <a:xfrm>
            <a:off x="457200" y="6327648"/>
            <a:ext cx="2133600" cy="365125"/>
          </a:xfrm>
        </p:spPr>
        <p:txBody>
          <a:bodyPr/>
          <a:lstStyle>
            <a:lvl1pPr>
              <a:defRPr>
                <a:latin typeface="Century Gothic" pitchFamily="34" charset="0"/>
              </a:defRPr>
            </a:lvl1pPr>
          </a:lstStyle>
          <a:p>
            <a:fld id="{B2897048-00E0-47FB-B07B-F36BBE8AF579}" type="slidenum">
              <a:rPr lang="en-US" smtClean="0"/>
              <a:pPr/>
              <a:t>‹#›</a:t>
            </a:fld>
            <a:endParaRPr lang="en-US" dirty="0"/>
          </a:p>
        </p:txBody>
      </p:sp>
      <p:grpSp>
        <p:nvGrpSpPr>
          <p:cNvPr id="7" name="Group 6"/>
          <p:cNvGrpSpPr/>
          <p:nvPr/>
        </p:nvGrpSpPr>
        <p:grpSpPr>
          <a:xfrm>
            <a:off x="0" y="-1143000"/>
            <a:ext cx="9144000" cy="1371600"/>
            <a:chOff x="0" y="-1143000"/>
            <a:chExt cx="9144000" cy="1371600"/>
          </a:xfrm>
        </p:grpSpPr>
        <p:sp>
          <p:nvSpPr>
            <p:cNvPr id="9" name="Rectangle 8" descr="&quot; &quot;"/>
            <p:cNvSpPr/>
            <p:nvPr userDrawn="1">
              <p:custDataLst>
                <p:tags r:id="rId4"/>
              </p:custDataLst>
            </p:nvPr>
          </p:nvSpPr>
          <p:spPr>
            <a:xfrm>
              <a:off x="0" y="-1143000"/>
              <a:ext cx="4572000" cy="1371600"/>
            </a:xfrm>
            <a:prstGeom prst="rect">
              <a:avLst/>
            </a:prstGeom>
            <a:solidFill>
              <a:srgbClr val="1545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10751" eaLnBrk="1" fontAlgn="auto" hangingPunct="1">
                <a:spcBef>
                  <a:spcPts val="0"/>
                </a:spcBef>
                <a:spcAft>
                  <a:spcPts val="0"/>
                </a:spcAft>
                <a:defRPr/>
              </a:pPr>
              <a:endParaRPr lang="en-US" sz="800" kern="0">
                <a:solidFill>
                  <a:schemeClr val="bg1"/>
                </a:solidFill>
                <a:latin typeface="Microsoft Sans Serif"/>
                <a:cs typeface="Microsoft Sans Serif"/>
                <a:sym typeface="Helvetica Neue Light"/>
              </a:endParaRPr>
            </a:p>
          </p:txBody>
        </p:sp>
        <p:sp>
          <p:nvSpPr>
            <p:cNvPr id="10" name="Rectangle 9" descr="&quot; &quot;"/>
            <p:cNvSpPr/>
            <p:nvPr userDrawn="1">
              <p:custDataLst>
                <p:tags r:id="rId5"/>
              </p:custDataLst>
            </p:nvPr>
          </p:nvSpPr>
          <p:spPr>
            <a:xfrm>
              <a:off x="3200400" y="-1143000"/>
              <a:ext cx="5943600" cy="1371600"/>
            </a:xfrm>
            <a:prstGeom prst="rect">
              <a:avLst/>
            </a:prstGeom>
            <a:solidFill>
              <a:srgbClr val="56A0D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10751" eaLnBrk="1" fontAlgn="auto" hangingPunct="1">
                <a:spcBef>
                  <a:spcPts val="0"/>
                </a:spcBef>
                <a:spcAft>
                  <a:spcPts val="0"/>
                </a:spcAft>
                <a:defRPr/>
              </a:pPr>
              <a:endParaRPr lang="en-US" sz="800" kern="0">
                <a:solidFill>
                  <a:schemeClr val="bg1"/>
                </a:solidFill>
                <a:latin typeface="Microsoft Sans Serif"/>
                <a:cs typeface="Microsoft Sans Serif"/>
                <a:sym typeface="Helvetica Neue Light"/>
              </a:endParaRPr>
            </a:p>
          </p:txBody>
        </p:sp>
      </p:grpSp>
      <p:grpSp>
        <p:nvGrpSpPr>
          <p:cNvPr id="11" name="Group 10"/>
          <p:cNvGrpSpPr/>
          <p:nvPr/>
        </p:nvGrpSpPr>
        <p:grpSpPr>
          <a:xfrm>
            <a:off x="0" y="6121400"/>
            <a:ext cx="9144000" cy="736600"/>
            <a:chOff x="0" y="6121400"/>
            <a:chExt cx="9144000" cy="736600"/>
          </a:xfrm>
        </p:grpSpPr>
        <p:pic>
          <p:nvPicPr>
            <p:cNvPr id="12" name="Picture 2" descr="Logo for the Center for IDEA Early Childhood Data Systems (The DaSy Cente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6903460" y="6125351"/>
              <a:ext cx="1021340" cy="732649"/>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descr="&quot; &quot;"/>
            <p:cNvCxnSpPr/>
            <p:nvPr userDrawn="1"/>
          </p:nvCxnSpPr>
          <p:spPr>
            <a:xfrm>
              <a:off x="0" y="6121400"/>
              <a:ext cx="9144000" cy="0"/>
            </a:xfrm>
            <a:prstGeom prst="line">
              <a:avLst/>
            </a:prstGeom>
            <a:ln w="19050">
              <a:solidFill>
                <a:srgbClr val="56A0D3"/>
              </a:solidFill>
            </a:ln>
          </p:spPr>
          <p:style>
            <a:lnRef idx="1">
              <a:schemeClr val="accent1"/>
            </a:lnRef>
            <a:fillRef idx="0">
              <a:schemeClr val="accent1"/>
            </a:fillRef>
            <a:effectRef idx="0">
              <a:schemeClr val="accent1"/>
            </a:effectRef>
            <a:fontRef idx="minor">
              <a:schemeClr val="tx1"/>
            </a:fontRef>
          </p:style>
        </p:cxnSp>
        <p:pic>
          <p:nvPicPr>
            <p:cNvPr id="14" name="Picture 13" descr="Logo for the Early Childhood Technical Assistance Center (ECTA Cente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001000" y="6324600"/>
              <a:ext cx="1063536" cy="411519"/>
            </a:xfrm>
            <a:prstGeom prst="rect">
              <a:avLst/>
            </a:prstGeom>
          </p:spPr>
        </p:pic>
      </p:grpSp>
    </p:spTree>
    <p:extLst>
      <p:ext uri="{BB962C8B-B14F-4D97-AF65-F5344CB8AC3E}">
        <p14:creationId xmlns:p14="http://schemas.microsoft.com/office/powerpoint/2010/main" val="4144539232"/>
      </p:ext>
    </p:extLst>
  </p:cSld>
  <p:clrMapOvr>
    <a:masterClrMapping/>
  </p:clrMapOvr>
  <p:timing>
    <p:tnLst>
      <p:par>
        <p:cTn id="1" dur="indefinite" restart="never" nodeType="tmRoot"/>
      </p:par>
    </p:tnLst>
  </p:timing>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762000"/>
            <a:ext cx="7772400" cy="1362075"/>
          </a:xfrm>
          <a:prstGeom prst="rect">
            <a:avLst/>
          </a:prstGeom>
        </p:spPr>
        <p:txBody>
          <a:bodyPr anchor="t"/>
          <a:lstStyle>
            <a:lvl1pPr algn="l">
              <a:defRPr sz="4000" b="1" cap="none">
                <a:latin typeface="Century Gothic" panose="020B0502020202020204" pitchFamily="34" charset="0"/>
              </a:defRPr>
            </a:lvl1pPr>
          </a:lstStyle>
          <a:p>
            <a:r>
              <a:rPr lang="en-US" dirty="0" smtClean="0"/>
              <a:t>Click To Edit Master Title Style</a:t>
            </a:r>
            <a:endParaRPr lang="en-US" dirty="0"/>
          </a:p>
        </p:txBody>
      </p:sp>
      <p:sp>
        <p:nvSpPr>
          <p:cNvPr id="11" name="Picture Placeholder 10"/>
          <p:cNvSpPr>
            <a:spLocks noGrp="1"/>
          </p:cNvSpPr>
          <p:nvPr>
            <p:ph type="pic" sz="quarter" idx="10" hasCustomPrompt="1"/>
          </p:nvPr>
        </p:nvSpPr>
        <p:spPr>
          <a:xfrm>
            <a:off x="3733800" y="2438400"/>
            <a:ext cx="4495800" cy="3354388"/>
          </a:xfrm>
          <a:prstGeom prst="rect">
            <a:avLst/>
          </a:prstGeom>
        </p:spPr>
        <p:txBody>
          <a:bodyPr/>
          <a:lstStyle>
            <a:lvl1pPr marL="0" indent="0">
              <a:buNone/>
              <a:defRPr/>
            </a:lvl1pPr>
          </a:lstStyle>
          <a:p>
            <a:r>
              <a:rPr lang="en-US" dirty="0" smtClean="0"/>
              <a:t>Click to add picture</a:t>
            </a:r>
            <a:endParaRPr lang="en-US" dirty="0"/>
          </a:p>
        </p:txBody>
      </p:sp>
      <p:sp>
        <p:nvSpPr>
          <p:cNvPr id="10" name="Slide Number Placeholder 3"/>
          <p:cNvSpPr>
            <a:spLocks noGrp="1"/>
          </p:cNvSpPr>
          <p:nvPr>
            <p:ph type="sldNum" sz="quarter" idx="11"/>
          </p:nvPr>
        </p:nvSpPr>
        <p:spPr>
          <a:xfrm>
            <a:off x="457200" y="6327648"/>
            <a:ext cx="2133600" cy="365125"/>
          </a:xfrm>
        </p:spPr>
        <p:txBody>
          <a:bodyPr/>
          <a:lstStyle>
            <a:lvl1pPr>
              <a:defRPr>
                <a:latin typeface="Century Gothic" pitchFamily="34" charset="0"/>
              </a:defRPr>
            </a:lvl1pPr>
          </a:lstStyle>
          <a:p>
            <a:fld id="{B2897048-00E0-47FB-B07B-F36BBE8AF579}" type="slidenum">
              <a:rPr lang="en-US" smtClean="0"/>
              <a:pPr/>
              <a:t>‹#›</a:t>
            </a:fld>
            <a:endParaRPr lang="en-US" dirty="0"/>
          </a:p>
        </p:txBody>
      </p:sp>
      <p:grpSp>
        <p:nvGrpSpPr>
          <p:cNvPr id="9" name="Group 8"/>
          <p:cNvGrpSpPr/>
          <p:nvPr/>
        </p:nvGrpSpPr>
        <p:grpSpPr>
          <a:xfrm>
            <a:off x="0" y="6121400"/>
            <a:ext cx="9144000" cy="736600"/>
            <a:chOff x="0" y="6121400"/>
            <a:chExt cx="9144000" cy="736600"/>
          </a:xfrm>
        </p:grpSpPr>
        <p:pic>
          <p:nvPicPr>
            <p:cNvPr id="12" name="Picture 2" descr="Logo for the Center for IDEA Early Childhood Data Systems (The DaSy Cente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903460" y="6125351"/>
              <a:ext cx="1021340" cy="732649"/>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descr="&quot; &quot;"/>
            <p:cNvCxnSpPr/>
            <p:nvPr userDrawn="1"/>
          </p:nvCxnSpPr>
          <p:spPr>
            <a:xfrm>
              <a:off x="0" y="6121400"/>
              <a:ext cx="9144000" cy="0"/>
            </a:xfrm>
            <a:prstGeom prst="line">
              <a:avLst/>
            </a:prstGeom>
            <a:ln w="19050">
              <a:solidFill>
                <a:srgbClr val="56A0D3"/>
              </a:solidFill>
            </a:ln>
          </p:spPr>
          <p:style>
            <a:lnRef idx="1">
              <a:schemeClr val="accent1"/>
            </a:lnRef>
            <a:fillRef idx="0">
              <a:schemeClr val="accent1"/>
            </a:fillRef>
            <a:effectRef idx="0">
              <a:schemeClr val="accent1"/>
            </a:effectRef>
            <a:fontRef idx="minor">
              <a:schemeClr val="tx1"/>
            </a:fontRef>
          </p:style>
        </p:cxnSp>
        <p:pic>
          <p:nvPicPr>
            <p:cNvPr id="14" name="Picture 13" descr="Logo for the Early Childhood Technical Assistance Center (ECTA Cente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01000" y="6324600"/>
              <a:ext cx="1063536" cy="411519"/>
            </a:xfrm>
            <a:prstGeom prst="rect">
              <a:avLst/>
            </a:prstGeom>
          </p:spPr>
        </p:pic>
      </p:grpSp>
    </p:spTree>
    <p:extLst>
      <p:ext uri="{BB962C8B-B14F-4D97-AF65-F5344CB8AC3E}">
        <p14:creationId xmlns:p14="http://schemas.microsoft.com/office/powerpoint/2010/main" val="44903978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Century Gothic" panose="020B0502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marL="342900" indent="-342900">
              <a:buFontTx/>
              <a:buBlip>
                <a:blip r:embed="rId2"/>
              </a:buBlip>
              <a:defRPr sz="2800">
                <a:solidFill>
                  <a:srgbClr val="154578"/>
                </a:solidFill>
              </a:defRPr>
            </a:lvl1pPr>
            <a:lvl2pPr marL="742950" indent="-285750">
              <a:buFont typeface="Calibri" panose="020F0502020204030204" pitchFamily="34" charset="0"/>
              <a:buChar char="–"/>
              <a:defRPr sz="2400">
                <a:solidFill>
                  <a:srgbClr val="154578"/>
                </a:solidFil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marL="342900" indent="-342900">
              <a:buFontTx/>
              <a:buBlip>
                <a:blip r:embed="rId2"/>
              </a:buBlip>
              <a:defRPr sz="2800">
                <a:solidFill>
                  <a:srgbClr val="154578"/>
                </a:solidFill>
              </a:defRPr>
            </a:lvl1pPr>
            <a:lvl2pPr marL="742950" indent="-285750">
              <a:buFont typeface="Calibri" panose="020F0502020204030204" pitchFamily="34" charset="0"/>
              <a:buChar char="–"/>
              <a:defRPr sz="2400">
                <a:solidFill>
                  <a:srgbClr val="154578"/>
                </a:solidFil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p:txBody>
      </p:sp>
      <p:sp>
        <p:nvSpPr>
          <p:cNvPr id="11" name="Slide Number Placeholder 3"/>
          <p:cNvSpPr>
            <a:spLocks noGrp="1"/>
          </p:cNvSpPr>
          <p:nvPr>
            <p:ph type="sldNum" sz="quarter" idx="10"/>
          </p:nvPr>
        </p:nvSpPr>
        <p:spPr>
          <a:xfrm>
            <a:off x="457200" y="6327648"/>
            <a:ext cx="2133600" cy="365125"/>
          </a:xfrm>
        </p:spPr>
        <p:txBody>
          <a:bodyPr/>
          <a:lstStyle>
            <a:lvl1pPr>
              <a:defRPr>
                <a:latin typeface="Century Gothic" pitchFamily="34" charset="0"/>
              </a:defRPr>
            </a:lvl1pPr>
          </a:lstStyle>
          <a:p>
            <a:fld id="{B2897048-00E0-47FB-B07B-F36BBE8AF579}" type="slidenum">
              <a:rPr lang="en-US" smtClean="0"/>
              <a:pPr/>
              <a:t>‹#›</a:t>
            </a:fld>
            <a:endParaRPr lang="en-US" dirty="0"/>
          </a:p>
        </p:txBody>
      </p:sp>
      <p:grpSp>
        <p:nvGrpSpPr>
          <p:cNvPr id="10" name="Group 9"/>
          <p:cNvGrpSpPr/>
          <p:nvPr/>
        </p:nvGrpSpPr>
        <p:grpSpPr>
          <a:xfrm>
            <a:off x="0" y="6121400"/>
            <a:ext cx="9144000" cy="736600"/>
            <a:chOff x="0" y="6121400"/>
            <a:chExt cx="9144000" cy="736600"/>
          </a:xfrm>
        </p:grpSpPr>
        <p:pic>
          <p:nvPicPr>
            <p:cNvPr id="12" name="Picture 2" descr="Logo for the Center for IDEA Early Childhood Data Systems (The DaSy Cente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903460" y="6125351"/>
              <a:ext cx="1021340" cy="732649"/>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descr="&quot; &quot;"/>
            <p:cNvCxnSpPr/>
            <p:nvPr userDrawn="1"/>
          </p:nvCxnSpPr>
          <p:spPr>
            <a:xfrm>
              <a:off x="0" y="6121400"/>
              <a:ext cx="9144000" cy="0"/>
            </a:xfrm>
            <a:prstGeom prst="line">
              <a:avLst/>
            </a:prstGeom>
            <a:ln w="19050">
              <a:solidFill>
                <a:srgbClr val="56A0D3"/>
              </a:solidFill>
            </a:ln>
          </p:spPr>
          <p:style>
            <a:lnRef idx="1">
              <a:schemeClr val="accent1"/>
            </a:lnRef>
            <a:fillRef idx="0">
              <a:schemeClr val="accent1"/>
            </a:fillRef>
            <a:effectRef idx="0">
              <a:schemeClr val="accent1"/>
            </a:effectRef>
            <a:fontRef idx="minor">
              <a:schemeClr val="tx1"/>
            </a:fontRef>
          </p:style>
        </p:cxnSp>
        <p:pic>
          <p:nvPicPr>
            <p:cNvPr id="14" name="Picture 13" descr="Logo for the Early Childhood Technical Assistance Center (ECTA Cente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001000" y="6324600"/>
              <a:ext cx="1063536" cy="411519"/>
            </a:xfrm>
            <a:prstGeom prst="rect">
              <a:avLst/>
            </a:prstGeom>
          </p:spPr>
        </p:pic>
      </p:grpSp>
    </p:spTree>
    <p:extLst>
      <p:ext uri="{BB962C8B-B14F-4D97-AF65-F5344CB8AC3E}">
        <p14:creationId xmlns:p14="http://schemas.microsoft.com/office/powerpoint/2010/main" val="2583906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Century Gothic" panose="020B0502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marL="342900" indent="-342900">
              <a:buFontTx/>
              <a:buBlip>
                <a:blip r:embed="rId2"/>
              </a:buBlip>
              <a:defRPr sz="2400">
                <a:solidFill>
                  <a:srgbClr val="154578"/>
                </a:solidFill>
              </a:defRPr>
            </a:lvl1pPr>
            <a:lvl2pPr marL="742950" indent="-285750">
              <a:buFont typeface="Calibri" panose="020F0502020204030204" pitchFamily="34" charset="0"/>
              <a:buChar char="–"/>
              <a:defRPr sz="2000">
                <a:solidFill>
                  <a:srgbClr val="154578"/>
                </a:solidFill>
              </a:defRPr>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marL="342900" indent="-342900">
              <a:buFontTx/>
              <a:buBlip>
                <a:blip r:embed="rId2"/>
              </a:buBlip>
              <a:defRPr sz="2400">
                <a:solidFill>
                  <a:srgbClr val="154578"/>
                </a:solidFill>
              </a:defRPr>
            </a:lvl1pPr>
            <a:lvl2pPr marL="742950" indent="-285750">
              <a:buFont typeface="Calibri" panose="020F0502020204030204" pitchFamily="34" charset="0"/>
              <a:buChar char="–"/>
              <a:defRPr sz="2000">
                <a:solidFill>
                  <a:srgbClr val="154578"/>
                </a:solidFill>
              </a:defRPr>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p:txBody>
      </p:sp>
      <p:sp>
        <p:nvSpPr>
          <p:cNvPr id="13" name="Slide Number Placeholder 3"/>
          <p:cNvSpPr>
            <a:spLocks noGrp="1"/>
          </p:cNvSpPr>
          <p:nvPr>
            <p:ph type="sldNum" sz="quarter" idx="10"/>
          </p:nvPr>
        </p:nvSpPr>
        <p:spPr>
          <a:xfrm>
            <a:off x="457200" y="6327648"/>
            <a:ext cx="2133600" cy="365125"/>
          </a:xfrm>
        </p:spPr>
        <p:txBody>
          <a:bodyPr/>
          <a:lstStyle>
            <a:lvl1pPr>
              <a:defRPr>
                <a:latin typeface="Century Gothic" pitchFamily="34" charset="0"/>
              </a:defRPr>
            </a:lvl1pPr>
          </a:lstStyle>
          <a:p>
            <a:fld id="{B2897048-00E0-47FB-B07B-F36BBE8AF579}" type="slidenum">
              <a:rPr lang="en-US" smtClean="0"/>
              <a:pPr/>
              <a:t>‹#›</a:t>
            </a:fld>
            <a:endParaRPr lang="en-US" dirty="0"/>
          </a:p>
        </p:txBody>
      </p:sp>
      <p:grpSp>
        <p:nvGrpSpPr>
          <p:cNvPr id="12" name="Group 11"/>
          <p:cNvGrpSpPr/>
          <p:nvPr/>
        </p:nvGrpSpPr>
        <p:grpSpPr>
          <a:xfrm>
            <a:off x="0" y="6121400"/>
            <a:ext cx="9144000" cy="736600"/>
            <a:chOff x="0" y="6121400"/>
            <a:chExt cx="9144000" cy="736600"/>
          </a:xfrm>
        </p:grpSpPr>
        <p:pic>
          <p:nvPicPr>
            <p:cNvPr id="14" name="Picture 2" descr="Logo for the Center for IDEA Early Childhood Data Systems (The DaSy Cente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903460" y="6125351"/>
              <a:ext cx="1021340" cy="732649"/>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descr="&quot; &quot;"/>
            <p:cNvCxnSpPr/>
            <p:nvPr userDrawn="1"/>
          </p:nvCxnSpPr>
          <p:spPr>
            <a:xfrm>
              <a:off x="0" y="6121400"/>
              <a:ext cx="9144000" cy="0"/>
            </a:xfrm>
            <a:prstGeom prst="line">
              <a:avLst/>
            </a:prstGeom>
            <a:ln w="19050">
              <a:solidFill>
                <a:srgbClr val="56A0D3"/>
              </a:solidFill>
            </a:ln>
          </p:spPr>
          <p:style>
            <a:lnRef idx="1">
              <a:schemeClr val="accent1"/>
            </a:lnRef>
            <a:fillRef idx="0">
              <a:schemeClr val="accent1"/>
            </a:fillRef>
            <a:effectRef idx="0">
              <a:schemeClr val="accent1"/>
            </a:effectRef>
            <a:fontRef idx="minor">
              <a:schemeClr val="tx1"/>
            </a:fontRef>
          </p:style>
        </p:cxnSp>
        <p:pic>
          <p:nvPicPr>
            <p:cNvPr id="16" name="Picture 15" descr="Logo for the Early Childhood Technical Assistance Center (ECTA Cente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001000" y="6324600"/>
              <a:ext cx="1063536" cy="411519"/>
            </a:xfrm>
            <a:prstGeom prst="rect">
              <a:avLst/>
            </a:prstGeom>
          </p:spPr>
        </p:pic>
      </p:grpSp>
    </p:spTree>
    <p:extLst>
      <p:ext uri="{BB962C8B-B14F-4D97-AF65-F5344CB8AC3E}">
        <p14:creationId xmlns:p14="http://schemas.microsoft.com/office/powerpoint/2010/main" val="12050147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Century Gothic" panose="020B0502020202020204" pitchFamily="34" charset="0"/>
              </a:defRPr>
            </a:lvl1pPr>
          </a:lstStyle>
          <a:p>
            <a:r>
              <a:rPr lang="en-US" dirty="0" smtClean="0"/>
              <a:t>Click to edit Master title style</a:t>
            </a:r>
            <a:endParaRPr lang="en-US" dirty="0"/>
          </a:p>
        </p:txBody>
      </p:sp>
      <p:sp>
        <p:nvSpPr>
          <p:cNvPr id="9" name="Slide Number Placeholder 3"/>
          <p:cNvSpPr>
            <a:spLocks noGrp="1"/>
          </p:cNvSpPr>
          <p:nvPr>
            <p:ph type="sldNum" sz="quarter" idx="10"/>
          </p:nvPr>
        </p:nvSpPr>
        <p:spPr>
          <a:xfrm>
            <a:off x="457200" y="6327648"/>
            <a:ext cx="2133600" cy="365125"/>
          </a:xfrm>
        </p:spPr>
        <p:txBody>
          <a:bodyPr/>
          <a:lstStyle>
            <a:lvl1pPr>
              <a:defRPr>
                <a:latin typeface="Century Gothic" pitchFamily="34" charset="0"/>
              </a:defRPr>
            </a:lvl1pPr>
          </a:lstStyle>
          <a:p>
            <a:fld id="{B2897048-00E0-47FB-B07B-F36BBE8AF579}" type="slidenum">
              <a:rPr lang="en-US" smtClean="0"/>
              <a:pPr/>
              <a:t>‹#›</a:t>
            </a:fld>
            <a:endParaRPr lang="en-US" dirty="0"/>
          </a:p>
        </p:txBody>
      </p:sp>
      <p:grpSp>
        <p:nvGrpSpPr>
          <p:cNvPr id="8" name="Group 7"/>
          <p:cNvGrpSpPr/>
          <p:nvPr/>
        </p:nvGrpSpPr>
        <p:grpSpPr>
          <a:xfrm>
            <a:off x="0" y="6121400"/>
            <a:ext cx="9144000" cy="736600"/>
            <a:chOff x="0" y="6121400"/>
            <a:chExt cx="9144000" cy="736600"/>
          </a:xfrm>
        </p:grpSpPr>
        <p:pic>
          <p:nvPicPr>
            <p:cNvPr id="10" name="Picture 2" descr="Logo for the Center for IDEA Early Childhood Data Systems (The DaSy Cente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903460" y="6125351"/>
              <a:ext cx="1021340" cy="732649"/>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descr="&quot; &quot;"/>
            <p:cNvCxnSpPr/>
            <p:nvPr userDrawn="1"/>
          </p:nvCxnSpPr>
          <p:spPr>
            <a:xfrm>
              <a:off x="0" y="6121400"/>
              <a:ext cx="9144000" cy="0"/>
            </a:xfrm>
            <a:prstGeom prst="line">
              <a:avLst/>
            </a:prstGeom>
            <a:ln w="19050">
              <a:solidFill>
                <a:srgbClr val="56A0D3"/>
              </a:solidFill>
            </a:ln>
          </p:spPr>
          <p:style>
            <a:lnRef idx="1">
              <a:schemeClr val="accent1"/>
            </a:lnRef>
            <a:fillRef idx="0">
              <a:schemeClr val="accent1"/>
            </a:fillRef>
            <a:effectRef idx="0">
              <a:schemeClr val="accent1"/>
            </a:effectRef>
            <a:fontRef idx="minor">
              <a:schemeClr val="tx1"/>
            </a:fontRef>
          </p:style>
        </p:cxnSp>
        <p:pic>
          <p:nvPicPr>
            <p:cNvPr id="12" name="Picture 11" descr="Logo for the Early Childhood Technical Assistance Center (ECTA Cente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01000" y="6324600"/>
              <a:ext cx="1063536" cy="411519"/>
            </a:xfrm>
            <a:prstGeom prst="rect">
              <a:avLst/>
            </a:prstGeom>
          </p:spPr>
        </p:pic>
      </p:grpSp>
    </p:spTree>
    <p:extLst>
      <p:ext uri="{BB962C8B-B14F-4D97-AF65-F5344CB8AC3E}">
        <p14:creationId xmlns:p14="http://schemas.microsoft.com/office/powerpoint/2010/main" val="24499496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3.xml"/><Relationship Id="rId2" Type="http://schemas.openxmlformats.org/officeDocument/2006/relationships/slideLayout" Target="../slideLayouts/slideLayout2.xml"/><Relationship Id="rId16"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custDataLst>
              <p:tags r:id="rId16"/>
            </p:custDataLst>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Slide Number Placeholder 2"/>
          <p:cNvSpPr>
            <a:spLocks noGrp="1"/>
          </p:cNvSpPr>
          <p:nvPr>
            <p:ph type="sldNum" sz="quarter" idx="4"/>
            <p:custDataLst>
              <p:tags r:id="rId17"/>
            </p:custDataLst>
          </p:nvPr>
        </p:nvSpPr>
        <p:spPr>
          <a:xfrm>
            <a:off x="457200" y="6327648"/>
            <a:ext cx="2133600" cy="365125"/>
          </a:xfrm>
          <a:prstGeom prst="rect">
            <a:avLst/>
          </a:prstGeom>
        </p:spPr>
        <p:txBody>
          <a:bodyPr vert="horz" lIns="91440" tIns="45720" rIns="91440" bIns="45720" rtlCol="0" anchor="ctr"/>
          <a:lstStyle>
            <a:lvl1pPr algn="l">
              <a:defRPr sz="1800">
                <a:solidFill>
                  <a:schemeClr val="tx1"/>
                </a:solidFill>
                <a:latin typeface="Century Schoolbook" pitchFamily="18" charset="0"/>
              </a:defRPr>
            </a:lvl1pPr>
          </a:lstStyle>
          <a:p>
            <a:fld id="{B2897048-00E0-47FB-B07B-F36BBE8AF579}" type="slidenum">
              <a:rPr lang="en-US" smtClean="0"/>
              <a:pPr/>
              <a:t>‹#›</a:t>
            </a:fld>
            <a:endParaRPr lang="en-US" dirty="0"/>
          </a:p>
        </p:txBody>
      </p:sp>
    </p:spTree>
    <p:extLst>
      <p:ext uri="{BB962C8B-B14F-4D97-AF65-F5344CB8AC3E}">
        <p14:creationId xmlns:p14="http://schemas.microsoft.com/office/powerpoint/2010/main" val="3541486636"/>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50" r:id="rId3"/>
    <p:sldLayoutId id="2147483661" r:id="rId4"/>
    <p:sldLayoutId id="214748366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Lst>
  <p:timing>
    <p:tnLst>
      <p:par>
        <p:cTn id="1" dur="indefinite" restart="never" nodeType="tmRoot"/>
      </p:par>
    </p:tnLst>
  </p:timing>
  <p:hf hdr="0" ftr="0" dt="0"/>
  <p:txStyles>
    <p:titleStyle>
      <a:lvl1pPr algn="l" defTabSz="914400" rtl="0" eaLnBrk="1" latinLnBrk="0" hangingPunct="1">
        <a:spcBef>
          <a:spcPct val="0"/>
        </a:spcBef>
        <a:buNone/>
        <a:defRPr sz="3600" b="1" i="0" u="none" kern="1200">
          <a:solidFill>
            <a:srgbClr val="154578"/>
          </a:solidFill>
          <a:latin typeface="+mj-lt"/>
          <a:ea typeface="+mj-ea"/>
          <a:cs typeface="+mj-cs"/>
        </a:defRPr>
      </a:lvl1pPr>
    </p:titleStyle>
    <p:bodyStyle>
      <a:lvl1pPr marL="342900" indent="-342900" algn="l" defTabSz="914400" rtl="0" eaLnBrk="1" latinLnBrk="0" hangingPunct="1">
        <a:spcBef>
          <a:spcPct val="20000"/>
        </a:spcBef>
        <a:buClr>
          <a:srgbClr val="ED3532"/>
        </a:buClr>
        <a:buFont typeface="Arial" pitchFamily="34" charset="0"/>
        <a:buChar char="•"/>
        <a:defRPr sz="28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Clr>
          <a:srgbClr val="ED3532"/>
        </a:buClr>
        <a:buFont typeface="Arial"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Clr>
          <a:srgbClr val="ED3532"/>
        </a:buClr>
        <a:buFont typeface="Arial"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Clr>
          <a:srgbClr val="ED3532"/>
        </a:buClr>
        <a:buFont typeface="Arial"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Clr>
          <a:srgbClr val="ED3532"/>
        </a:buClr>
        <a:buFont typeface="Arial"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3" Type="http://schemas.openxmlformats.org/officeDocument/2006/relationships/tags" Target="../tags/tag22.xml"/><Relationship Id="rId7" Type="http://schemas.openxmlformats.org/officeDocument/2006/relationships/slideLayout" Target="../slideLayouts/slideLayout1.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audio" Target="../media/media1.m4a"/><Relationship Id="rId5" Type="http://schemas.microsoft.com/office/2007/relationships/media" Target="../media/media1.m4a"/><Relationship Id="rId10" Type="http://schemas.openxmlformats.org/officeDocument/2006/relationships/image" Target="../media/image11.png"/><Relationship Id="rId4" Type="http://schemas.openxmlformats.org/officeDocument/2006/relationships/tags" Target="../tags/tag23.xml"/><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tags" Target="../tags/tag50.xml"/><Relationship Id="rId7" Type="http://schemas.openxmlformats.org/officeDocument/2006/relationships/notesSlide" Target="../notesSlides/notesSlide10.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slideLayout" Target="../slideLayouts/slideLayout3.xml"/><Relationship Id="rId5" Type="http://schemas.openxmlformats.org/officeDocument/2006/relationships/audio" Target="../media/media10.m4a"/><Relationship Id="rId4" Type="http://schemas.microsoft.com/office/2007/relationships/media" Target="../media/media10.m4a"/></Relationships>
</file>

<file path=ppt/slides/_rels/slide11.xml.rels><?xml version="1.0" encoding="UTF-8" standalone="yes"?>
<Relationships xmlns="http://schemas.openxmlformats.org/package/2006/relationships"><Relationship Id="rId8" Type="http://schemas.openxmlformats.org/officeDocument/2006/relationships/hyperlink" Target="http://ectacenter.org/eco/pages/quality_assurance.asp" TargetMode="External"/><Relationship Id="rId3" Type="http://schemas.openxmlformats.org/officeDocument/2006/relationships/tags" Target="../tags/tag53.xml"/><Relationship Id="rId7" Type="http://schemas.openxmlformats.org/officeDocument/2006/relationships/notesSlide" Target="../notesSlides/notesSlide11.xml"/><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slideLayout" Target="../slideLayouts/slideLayout5.xml"/><Relationship Id="rId5" Type="http://schemas.openxmlformats.org/officeDocument/2006/relationships/audio" Target="../media/media11.m4a"/><Relationship Id="rId10" Type="http://schemas.openxmlformats.org/officeDocument/2006/relationships/image" Target="../media/image11.png"/><Relationship Id="rId4" Type="http://schemas.microsoft.com/office/2007/relationships/media" Target="../media/media11.m4a"/><Relationship Id="rId9" Type="http://schemas.openxmlformats.org/officeDocument/2006/relationships/hyperlink" Target="http://ectacenter.org/eco/pages/frame_dev.asp"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12.m4a"/><Relationship Id="rId7" Type="http://schemas.openxmlformats.org/officeDocument/2006/relationships/image" Target="../media/image19.png"/><Relationship Id="rId2" Type="http://schemas.microsoft.com/office/2007/relationships/media" Target="../media/media12.m4a"/><Relationship Id="rId1" Type="http://schemas.openxmlformats.org/officeDocument/2006/relationships/tags" Target="../tags/tag54.xml"/><Relationship Id="rId6" Type="http://schemas.openxmlformats.org/officeDocument/2006/relationships/image" Target="../media/image18.png"/><Relationship Id="rId5" Type="http://schemas.openxmlformats.org/officeDocument/2006/relationships/notesSlide" Target="../notesSlides/notesSlide12.xml"/><Relationship Id="rId4"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tags" Target="../tags/tag57.xml"/><Relationship Id="rId7" Type="http://schemas.openxmlformats.org/officeDocument/2006/relationships/notesSlide" Target="../notesSlides/notesSlide13.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slideLayout" Target="../slideLayouts/slideLayout3.xml"/><Relationship Id="rId5" Type="http://schemas.openxmlformats.org/officeDocument/2006/relationships/audio" Target="../media/media13.m4a"/><Relationship Id="rId4" Type="http://schemas.microsoft.com/office/2007/relationships/media" Target="../media/media13.m4a"/></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tags" Target="../tags/tag60.xml"/><Relationship Id="rId7" Type="http://schemas.openxmlformats.org/officeDocument/2006/relationships/notesSlide" Target="../notesSlides/notesSlide14.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Layout" Target="../slideLayouts/slideLayout3.xml"/><Relationship Id="rId5" Type="http://schemas.openxmlformats.org/officeDocument/2006/relationships/audio" Target="../media/media14.m4a"/><Relationship Id="rId4" Type="http://schemas.microsoft.com/office/2007/relationships/media" Target="../media/media14.m4a"/></Relationships>
</file>

<file path=ppt/slides/_rels/slide15.xml.rels><?xml version="1.0" encoding="UTF-8" standalone="yes"?>
<Relationships xmlns="http://schemas.openxmlformats.org/package/2006/relationships"><Relationship Id="rId8" Type="http://schemas.openxmlformats.org/officeDocument/2006/relationships/image" Target="../media/image21.jpeg"/><Relationship Id="rId3" Type="http://schemas.microsoft.com/office/2007/relationships/media" Target="../media/media15.m4a"/><Relationship Id="rId7" Type="http://schemas.openxmlformats.org/officeDocument/2006/relationships/image" Target="../media/image20.jpeg"/><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notesSlide" Target="../notesSlides/notesSlide15.xml"/><Relationship Id="rId5" Type="http://schemas.openxmlformats.org/officeDocument/2006/relationships/slideLayout" Target="../slideLayouts/slideLayout5.xml"/><Relationship Id="rId4" Type="http://schemas.openxmlformats.org/officeDocument/2006/relationships/audio" Target="../media/media15.m4a"/><Relationship Id="rId9" Type="http://schemas.openxmlformats.org/officeDocument/2006/relationships/image" Target="../media/image11.png"/></Relationships>
</file>

<file path=ppt/slides/_rels/slide16.xml.rels><?xml version="1.0" encoding="UTF-8" standalone="yes"?>
<Relationships xmlns="http://schemas.openxmlformats.org/package/2006/relationships"><Relationship Id="rId8" Type="http://schemas.openxmlformats.org/officeDocument/2006/relationships/hyperlink" Target="http://www.ectacenter.org/" TargetMode="External"/><Relationship Id="rId13" Type="http://schemas.openxmlformats.org/officeDocument/2006/relationships/hyperlink" Target="https://twitter.com/DaSyCenter" TargetMode="External"/><Relationship Id="rId3" Type="http://schemas.openxmlformats.org/officeDocument/2006/relationships/tags" Target="../tags/tag65.xml"/><Relationship Id="rId7" Type="http://schemas.openxmlformats.org/officeDocument/2006/relationships/notesSlide" Target="../notesSlides/notesSlide16.xml"/><Relationship Id="rId12" Type="http://schemas.openxmlformats.org/officeDocument/2006/relationships/hyperlink" Target="https://twitter.com/ECTACenter" TargetMode="Externa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slideLayout" Target="../slideLayouts/slideLayout3.xml"/><Relationship Id="rId11" Type="http://schemas.openxmlformats.org/officeDocument/2006/relationships/hyperlink" Target="https://www.facebook.com/dasycenter" TargetMode="External"/><Relationship Id="rId5" Type="http://schemas.openxmlformats.org/officeDocument/2006/relationships/audio" Target="../media/media16.m4a"/><Relationship Id="rId10" Type="http://schemas.openxmlformats.org/officeDocument/2006/relationships/hyperlink" Target="https://www.facebook.com/ECTA-Center-304774389667984" TargetMode="External"/><Relationship Id="rId4" Type="http://schemas.microsoft.com/office/2007/relationships/media" Target="../media/media16.m4a"/><Relationship Id="rId9" Type="http://schemas.openxmlformats.org/officeDocument/2006/relationships/hyperlink" Target="http://dasycenter.org/" TargetMode="External"/><Relationship Id="rId14" Type="http://schemas.openxmlformats.org/officeDocument/2006/relationships/image" Target="../media/image11.png"/></Relationships>
</file>

<file path=ppt/slides/_rels/slide17.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tags" Target="../tags/tag68.xml"/><Relationship Id="rId7" Type="http://schemas.openxmlformats.org/officeDocument/2006/relationships/notesSlide" Target="../notesSlides/notesSlide17.xml"/><Relationship Id="rId2" Type="http://schemas.openxmlformats.org/officeDocument/2006/relationships/tags" Target="../tags/tag67.xml"/><Relationship Id="rId1" Type="http://schemas.openxmlformats.org/officeDocument/2006/relationships/tags" Target="../tags/tag66.xml"/><Relationship Id="rId6" Type="http://schemas.openxmlformats.org/officeDocument/2006/relationships/slideLayout" Target="../slideLayouts/slideLayout3.xml"/><Relationship Id="rId5" Type="http://schemas.openxmlformats.org/officeDocument/2006/relationships/audio" Target="../media/media17.m4a"/><Relationship Id="rId10" Type="http://schemas.openxmlformats.org/officeDocument/2006/relationships/image" Target="../media/image11.png"/><Relationship Id="rId4" Type="http://schemas.microsoft.com/office/2007/relationships/media" Target="../media/media17.m4a"/><Relationship Id="rId9" Type="http://schemas.openxmlformats.org/officeDocument/2006/relationships/image" Target="../media/image23.gif"/></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2.m4a"/><Relationship Id="rId7" Type="http://schemas.openxmlformats.org/officeDocument/2006/relationships/image" Target="../media/image12.jpe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notesSlide" Target="../notesSlides/notesSlide2.xml"/><Relationship Id="rId5" Type="http://schemas.openxmlformats.org/officeDocument/2006/relationships/slideLayout" Target="../slideLayouts/slideLayout3.xml"/><Relationship Id="rId4" Type="http://schemas.openxmlformats.org/officeDocument/2006/relationships/audio" Target="../media/media2.m4a"/></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tags" Target="../tags/tag28.xml"/><Relationship Id="rId7" Type="http://schemas.openxmlformats.org/officeDocument/2006/relationships/notesSlide" Target="../notesSlides/notesSlide3.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slideLayout" Target="../slideLayouts/slideLayout3.xml"/><Relationship Id="rId5" Type="http://schemas.openxmlformats.org/officeDocument/2006/relationships/audio" Target="../media/media3.m4a"/><Relationship Id="rId4" Type="http://schemas.microsoft.com/office/2007/relationships/media" Target="../media/media3.m4a"/><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tags" Target="../tags/tag31.xml"/><Relationship Id="rId7" Type="http://schemas.openxmlformats.org/officeDocument/2006/relationships/notesSlide" Target="../notesSlides/notesSlide4.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slideLayout" Target="../slideLayouts/slideLayout3.xml"/><Relationship Id="rId5" Type="http://schemas.openxmlformats.org/officeDocument/2006/relationships/audio" Target="../media/media4.m4a"/><Relationship Id="rId4" Type="http://schemas.microsoft.com/office/2007/relationships/media" Target="../media/media4.m4a"/><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34.xml"/><Relationship Id="rId7" Type="http://schemas.openxmlformats.org/officeDocument/2006/relationships/slideLayout" Target="../slideLayouts/slideLayout3.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audio" Target="../media/media5.m4a"/><Relationship Id="rId5" Type="http://schemas.microsoft.com/office/2007/relationships/media" Target="../media/media5.m4a"/><Relationship Id="rId10" Type="http://schemas.openxmlformats.org/officeDocument/2006/relationships/image" Target="../media/image11.png"/><Relationship Id="rId4" Type="http://schemas.openxmlformats.org/officeDocument/2006/relationships/tags" Target="../tags/tag35.xml"/><Relationship Id="rId9" Type="http://schemas.openxmlformats.org/officeDocument/2006/relationships/image" Target="../media/image15.jpe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tags" Target="../tags/tag38.xml"/><Relationship Id="rId7" Type="http://schemas.openxmlformats.org/officeDocument/2006/relationships/notesSlide" Target="../notesSlides/notesSlide6.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slideLayout" Target="../slideLayouts/slideLayout5.xml"/><Relationship Id="rId5" Type="http://schemas.openxmlformats.org/officeDocument/2006/relationships/audio" Target="../media/media6.m4a"/><Relationship Id="rId4" Type="http://schemas.microsoft.com/office/2007/relationships/media" Target="../media/media6.m4a"/></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tags" Target="../tags/tag41.xml"/><Relationship Id="rId7" Type="http://schemas.openxmlformats.org/officeDocument/2006/relationships/notesSlide" Target="../notesSlides/notesSlide7.xml"/><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slideLayout" Target="../slideLayouts/slideLayout5.xml"/><Relationship Id="rId5" Type="http://schemas.openxmlformats.org/officeDocument/2006/relationships/audio" Target="../media/media7.m4a"/><Relationship Id="rId4" Type="http://schemas.microsoft.com/office/2007/relationships/media" Target="../media/media7.m4a"/><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tags" Target="../tags/tag44.xml"/><Relationship Id="rId7" Type="http://schemas.openxmlformats.org/officeDocument/2006/relationships/notesSlide" Target="../notesSlides/notesSlide8.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slideLayout" Target="../slideLayouts/slideLayout5.xml"/><Relationship Id="rId5" Type="http://schemas.openxmlformats.org/officeDocument/2006/relationships/audio" Target="../media/media8.m4a"/><Relationship Id="rId10" Type="http://schemas.openxmlformats.org/officeDocument/2006/relationships/image" Target="../media/image11.png"/><Relationship Id="rId4" Type="http://schemas.microsoft.com/office/2007/relationships/media" Target="../media/media8.m4a"/><Relationship Id="rId9" Type="http://schemas.openxmlformats.org/officeDocument/2006/relationships/image" Target="../media/image17.jpe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tags" Target="../tags/tag47.xml"/><Relationship Id="rId7" Type="http://schemas.openxmlformats.org/officeDocument/2006/relationships/notesSlide" Target="../notesSlides/notesSlide9.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slideLayout" Target="../slideLayouts/slideLayout5.xml"/><Relationship Id="rId5" Type="http://schemas.openxmlformats.org/officeDocument/2006/relationships/audio" Target="../media/media9.m4a"/><Relationship Id="rId4" Type="http://schemas.microsoft.com/office/2007/relationships/media" Target="../media/media9.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1447800"/>
            <a:ext cx="8229600" cy="2895600"/>
          </a:xfrm>
        </p:spPr>
        <p:txBody>
          <a:bodyPr>
            <a:noAutofit/>
          </a:bodyPr>
          <a:lstStyle/>
          <a:p>
            <a:r>
              <a:rPr lang="en-US" sz="4000" dirty="0"/>
              <a:t>Using Surveys to Understand How the Child Outcomes Summary Process is Being Implemented in Local Programs</a:t>
            </a:r>
          </a:p>
        </p:txBody>
      </p:sp>
      <p:sp>
        <p:nvSpPr>
          <p:cNvPr id="5" name="Text Placeholder 10"/>
          <p:cNvSpPr txBox="1">
            <a:spLocks/>
          </p:cNvSpPr>
          <p:nvPr>
            <p:custDataLst>
              <p:tags r:id="rId2"/>
            </p:custDataLst>
          </p:nvPr>
        </p:nvSpPr>
        <p:spPr>
          <a:xfrm>
            <a:off x="457200" y="3886200"/>
            <a:ext cx="6705600" cy="1143000"/>
          </a:xfrm>
          <a:prstGeom prst="rect">
            <a:avLst/>
          </a:prstGeom>
        </p:spPr>
        <p:txBody>
          <a:bodyPr/>
          <a:lstStyle>
            <a:lvl1pPr marL="0" indent="0" algn="l" defTabSz="914400" rtl="0" eaLnBrk="1" latinLnBrk="0" hangingPunct="1">
              <a:spcBef>
                <a:spcPct val="20000"/>
              </a:spcBef>
              <a:buClr>
                <a:srgbClr val="ED3532"/>
              </a:buClr>
              <a:buFont typeface="Arial" pitchFamily="34" charset="0"/>
              <a:buNone/>
              <a:defRPr sz="4000" b="1" kern="1200">
                <a:solidFill>
                  <a:srgbClr val="154578"/>
                </a:solidFill>
                <a:latin typeface="Century Gothic" panose="020B0502020202020204" pitchFamily="34" charset="0"/>
                <a:ea typeface="+mn-ea"/>
                <a:cs typeface="+mn-cs"/>
              </a:defRPr>
            </a:lvl1pPr>
            <a:lvl2pPr marL="742950" indent="-285750" algn="l" defTabSz="914400" rtl="0" eaLnBrk="1" latinLnBrk="0" hangingPunct="1">
              <a:spcBef>
                <a:spcPct val="20000"/>
              </a:spcBef>
              <a:buClr>
                <a:srgbClr val="ED3532"/>
              </a:buClr>
              <a:buFont typeface="Arial"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Clr>
                <a:srgbClr val="ED3532"/>
              </a:buClr>
              <a:buFont typeface="Arial"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Clr>
                <a:srgbClr val="ED3532"/>
              </a:buClr>
              <a:buFont typeface="Arial"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Clr>
                <a:srgbClr val="ED3532"/>
              </a:buClr>
              <a:buFont typeface="Arial"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a:p>
        </p:txBody>
      </p:sp>
      <p:sp>
        <p:nvSpPr>
          <p:cNvPr id="6" name="Subtitle 2"/>
          <p:cNvSpPr>
            <a:spLocks noGrp="1"/>
          </p:cNvSpPr>
          <p:nvPr>
            <p:ph type="subTitle" idx="1"/>
            <p:custDataLst>
              <p:tags r:id="rId3"/>
            </p:custDataLst>
          </p:nvPr>
        </p:nvSpPr>
        <p:spPr>
          <a:xfrm>
            <a:off x="457200" y="5641848"/>
            <a:ext cx="4876800" cy="1216152"/>
          </a:xfrm>
        </p:spPr>
        <p:txBody>
          <a:bodyPr>
            <a:normAutofit/>
          </a:bodyPr>
          <a:lstStyle/>
          <a:p>
            <a:pPr algn="l"/>
            <a:r>
              <a:rPr lang="en-US" sz="2000" dirty="0" smtClean="0"/>
              <a:t>Friday, September 25, 2015</a:t>
            </a:r>
          </a:p>
          <a:p>
            <a:pPr algn="l"/>
            <a:r>
              <a:rPr lang="en-US" sz="2000" dirty="0" smtClean="0"/>
              <a:t>3-4pm Eastern</a:t>
            </a:r>
          </a:p>
        </p:txBody>
      </p:sp>
      <p:pic>
        <p:nvPicPr>
          <p:cNvPr id="7" name="Picture 8" descr="ta-and-d-template.png"/>
          <p:cNvPicPr>
            <a:picLocks noChangeAspect="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304800" y="28699"/>
            <a:ext cx="248761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custDataLst>
              <p:tags r:id="rId4"/>
            </p:custDataLst>
          </p:nvPr>
        </p:nvSpPr>
        <p:spPr>
          <a:xfrm>
            <a:off x="457200" y="4473534"/>
            <a:ext cx="2971800" cy="1015663"/>
          </a:xfrm>
          <a:prstGeom prst="rect">
            <a:avLst/>
          </a:prstGeom>
        </p:spPr>
        <p:txBody>
          <a:bodyPr wrap="square">
            <a:spAutoFit/>
          </a:bodyPr>
          <a:lstStyle/>
          <a:p>
            <a:r>
              <a:rPr lang="en-US" sz="2000" i="1" dirty="0">
                <a:solidFill>
                  <a:srgbClr val="154578"/>
                </a:solidFill>
                <a:latin typeface="Century Gothic" panose="020B0502020202020204" pitchFamily="34" charset="0"/>
              </a:rPr>
              <a:t>Lauren Barton</a:t>
            </a:r>
          </a:p>
          <a:p>
            <a:r>
              <a:rPr lang="en-US" sz="2000" i="1" dirty="0">
                <a:solidFill>
                  <a:srgbClr val="154578"/>
                </a:solidFill>
                <a:latin typeface="Century Gothic" panose="020B0502020202020204" pitchFamily="34" charset="0"/>
              </a:rPr>
              <a:t>Christy </a:t>
            </a:r>
            <a:r>
              <a:rPr lang="en-US" sz="2000" i="1" dirty="0" err="1">
                <a:solidFill>
                  <a:srgbClr val="154578"/>
                </a:solidFill>
                <a:latin typeface="Century Gothic" panose="020B0502020202020204" pitchFamily="34" charset="0"/>
              </a:rPr>
              <a:t>Cronheim</a:t>
            </a:r>
            <a:endParaRPr lang="en-US" sz="2000" i="1" dirty="0">
              <a:solidFill>
                <a:srgbClr val="154578"/>
              </a:solidFill>
              <a:latin typeface="Century Gothic" panose="020B0502020202020204" pitchFamily="34" charset="0"/>
            </a:endParaRPr>
          </a:p>
          <a:p>
            <a:r>
              <a:rPr lang="en-US" sz="2000" i="1" dirty="0">
                <a:solidFill>
                  <a:srgbClr val="154578"/>
                </a:solidFill>
                <a:latin typeface="Century Gothic" panose="020B0502020202020204" pitchFamily="34" charset="0"/>
              </a:rPr>
              <a:t>Jessica Hardy</a:t>
            </a:r>
          </a:p>
        </p:txBody>
      </p:sp>
      <p:pic>
        <p:nvPicPr>
          <p:cNvPr id="10" name="Audio 9">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41942949"/>
      </p:ext>
    </p:extLst>
  </p:cSld>
  <p:clrMapOvr>
    <a:masterClrMapping/>
  </p:clrMapOvr>
  <mc:AlternateContent xmlns:mc="http://schemas.openxmlformats.org/markup-compatibility/2006" xmlns:p14="http://schemas.microsoft.com/office/powerpoint/2010/main">
    <mc:Choice Requires="p14">
      <p:transition spd="slow" p14:dur="2000" advTm="8703"/>
    </mc:Choice>
    <mc:Fallback xmlns="">
      <p:transition spd="slow" advTm="8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custDataLst>
              <p:tags r:id="rId1"/>
            </p:custDataLst>
          </p:nvPr>
        </p:nvSpPr>
        <p:spPr>
          <a:xfrm>
            <a:off x="304800" y="990600"/>
            <a:ext cx="8686800" cy="5181600"/>
          </a:xfrm>
        </p:spPr>
        <p:txBody>
          <a:bodyPr/>
          <a:lstStyle/>
          <a:p>
            <a:r>
              <a:rPr lang="en-US" dirty="0"/>
              <a:t>Word questions positively </a:t>
            </a:r>
            <a:r>
              <a:rPr lang="en-US" dirty="0" smtClean="0"/>
              <a:t>– Negative wording can create </a:t>
            </a:r>
            <a:r>
              <a:rPr lang="en-US" dirty="0"/>
              <a:t>anxiety </a:t>
            </a:r>
            <a:r>
              <a:rPr lang="en-US" dirty="0" smtClean="0"/>
              <a:t>or confusion </a:t>
            </a:r>
          </a:p>
          <a:p>
            <a:r>
              <a:rPr lang="en-US" dirty="0" smtClean="0"/>
              <a:t>Group questions with similar responses (agree/disagree) together, </a:t>
            </a:r>
            <a:r>
              <a:rPr lang="en-US" dirty="0"/>
              <a:t>even if topic is </a:t>
            </a:r>
            <a:r>
              <a:rPr lang="en-US" dirty="0" smtClean="0"/>
              <a:t>different</a:t>
            </a:r>
          </a:p>
          <a:p>
            <a:r>
              <a:rPr lang="en-US" dirty="0" smtClean="0"/>
              <a:t>Break up long groups of very similar questions </a:t>
            </a:r>
          </a:p>
          <a:p>
            <a:r>
              <a:rPr lang="en-US" dirty="0" smtClean="0"/>
              <a:t>Multiple choice – ensure potential responses are similar in length</a:t>
            </a:r>
          </a:p>
          <a:p>
            <a:r>
              <a:rPr lang="en-US" dirty="0" smtClean="0"/>
              <a:t>Put thought into scale –forced choice (1-4 scale)  or neutral option  (1-5 scale) </a:t>
            </a:r>
          </a:p>
          <a:p>
            <a:r>
              <a:rPr lang="en-US" dirty="0" smtClean="0"/>
              <a:t>Check that each question focuses on a topic/construct of interest</a:t>
            </a:r>
          </a:p>
        </p:txBody>
      </p:sp>
      <p:sp>
        <p:nvSpPr>
          <p:cNvPr id="3" name="Title 2"/>
          <p:cNvSpPr>
            <a:spLocks noGrp="1"/>
          </p:cNvSpPr>
          <p:nvPr>
            <p:ph type="title"/>
            <p:custDataLst>
              <p:tags r:id="rId2"/>
            </p:custDataLst>
          </p:nvPr>
        </p:nvSpPr>
        <p:spPr>
          <a:xfrm>
            <a:off x="457200" y="152400"/>
            <a:ext cx="8229600" cy="838200"/>
          </a:xfrm>
        </p:spPr>
        <p:txBody>
          <a:bodyPr/>
          <a:lstStyle/>
          <a:p>
            <a:r>
              <a:rPr lang="en-US" dirty="0" smtClean="0"/>
              <a:t>Tips About Survey Questions</a:t>
            </a:r>
            <a:endParaRPr lang="en-US" dirty="0"/>
          </a:p>
        </p:txBody>
      </p:sp>
      <p:sp>
        <p:nvSpPr>
          <p:cNvPr id="4" name="Slide Number Placeholder 3"/>
          <p:cNvSpPr>
            <a:spLocks noGrp="1"/>
          </p:cNvSpPr>
          <p:nvPr>
            <p:ph type="sldNum" sz="quarter" idx="10"/>
            <p:custDataLst>
              <p:tags r:id="rId3"/>
            </p:custDataLst>
          </p:nvPr>
        </p:nvSpPr>
        <p:spPr>
          <a:xfrm>
            <a:off x="457200" y="6327648"/>
            <a:ext cx="2133600" cy="365125"/>
          </a:xfrm>
        </p:spPr>
        <p:txBody>
          <a:bodyPr/>
          <a:lstStyle/>
          <a:p>
            <a:fld id="{B2897048-00E0-47FB-B07B-F36BBE8AF579}" type="slidenum">
              <a:rPr lang="en-US" smtClean="0"/>
              <a:pPr/>
              <a:t>10</a:t>
            </a:fld>
            <a:endParaRPr lang="en-US" dirty="0"/>
          </a:p>
        </p:txBody>
      </p:sp>
      <p:pic>
        <p:nvPicPr>
          <p:cNvPr id="6" name="Audio 5">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92359667"/>
      </p:ext>
    </p:extLst>
  </p:cSld>
  <p:clrMapOvr>
    <a:masterClrMapping/>
  </p:clrMapOvr>
  <mc:AlternateContent xmlns:mc="http://schemas.openxmlformats.org/markup-compatibility/2006" xmlns:p14="http://schemas.microsoft.com/office/powerpoint/2010/main">
    <mc:Choice Requires="p14">
      <p:transition spd="slow" p14:dur="2000" advTm="139627"/>
    </mc:Choice>
    <mc:Fallback xmlns="">
      <p:transition spd="slow" advTm="1396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868362"/>
          </a:xfrm>
        </p:spPr>
        <p:txBody>
          <a:bodyPr/>
          <a:lstStyle/>
          <a:p>
            <a:r>
              <a:rPr lang="en-US" dirty="0" smtClean="0"/>
              <a:t>Where to find survey examples…</a:t>
            </a:r>
            <a:endParaRPr lang="en-US" dirty="0"/>
          </a:p>
        </p:txBody>
      </p:sp>
      <p:sp>
        <p:nvSpPr>
          <p:cNvPr id="3" name="Content Placeholder 2"/>
          <p:cNvSpPr>
            <a:spLocks noGrp="1"/>
          </p:cNvSpPr>
          <p:nvPr>
            <p:ph idx="1"/>
            <p:custDataLst>
              <p:tags r:id="rId2"/>
            </p:custDataLst>
          </p:nvPr>
        </p:nvSpPr>
        <p:spPr>
          <a:xfrm>
            <a:off x="381000" y="1295400"/>
            <a:ext cx="8610600" cy="4343400"/>
          </a:xfrm>
        </p:spPr>
        <p:txBody>
          <a:bodyPr/>
          <a:lstStyle/>
          <a:p>
            <a:pPr marL="0" indent="0">
              <a:buNone/>
            </a:pPr>
            <a:r>
              <a:rPr lang="en-US" sz="2600" b="1" dirty="0" smtClean="0"/>
              <a:t>ECTA child outcomes quality assurance website </a:t>
            </a:r>
          </a:p>
          <a:p>
            <a:pPr marL="0" indent="0">
              <a:buNone/>
            </a:pPr>
            <a:r>
              <a:rPr lang="en-US" sz="2600" dirty="0">
                <a:hlinkClick r:id="rId8"/>
              </a:rPr>
              <a:t>http://</a:t>
            </a:r>
            <a:r>
              <a:rPr lang="en-US" sz="2600" dirty="0" smtClean="0">
                <a:hlinkClick r:id="rId8"/>
              </a:rPr>
              <a:t>ectacenter.org/eco/pages/quality_assurance.asp</a:t>
            </a:r>
            <a:endParaRPr lang="en-US" sz="2600" dirty="0" smtClean="0"/>
          </a:p>
          <a:p>
            <a:r>
              <a:rPr lang="en-US" sz="2600" dirty="0" smtClean="0"/>
              <a:t>ENHANCE survey of 8 states on COS process </a:t>
            </a:r>
          </a:p>
          <a:p>
            <a:r>
              <a:rPr lang="en-US" sz="2600" dirty="0" smtClean="0"/>
              <a:t>State-developed surveys, including recent ones from Idaho Part C</a:t>
            </a:r>
          </a:p>
          <a:p>
            <a:pPr marL="0" indent="0">
              <a:buNone/>
            </a:pPr>
            <a:endParaRPr lang="en-US" sz="600" dirty="0" smtClean="0"/>
          </a:p>
          <a:p>
            <a:pPr marL="0" indent="0">
              <a:buNone/>
            </a:pPr>
            <a:r>
              <a:rPr lang="en-US" sz="2600" b="1" dirty="0" smtClean="0">
                <a:solidFill>
                  <a:schemeClr val="tx2"/>
                </a:solidFill>
              </a:rPr>
              <a:t>To identify priority areas to learn more about:</a:t>
            </a:r>
          </a:p>
          <a:p>
            <a:r>
              <a:rPr lang="en-US" sz="2600" dirty="0" smtClean="0">
                <a:solidFill>
                  <a:schemeClr val="tx2"/>
                </a:solidFill>
              </a:rPr>
              <a:t>Child outcome measurement system (COMS) framework</a:t>
            </a:r>
          </a:p>
          <a:p>
            <a:pPr marL="0" indent="0">
              <a:buNone/>
            </a:pPr>
            <a:r>
              <a:rPr lang="en-US" sz="2600" dirty="0" smtClean="0">
                <a:solidFill>
                  <a:schemeClr val="tx2"/>
                </a:solidFill>
              </a:rPr>
              <a:t>     </a:t>
            </a:r>
            <a:r>
              <a:rPr lang="en-US" sz="2600" dirty="0" smtClean="0">
                <a:solidFill>
                  <a:schemeClr val="tx2"/>
                </a:solidFill>
                <a:hlinkClick r:id="rId9"/>
              </a:rPr>
              <a:t>http</a:t>
            </a:r>
            <a:r>
              <a:rPr lang="en-US" sz="2600" dirty="0">
                <a:solidFill>
                  <a:schemeClr val="tx2"/>
                </a:solidFill>
                <a:hlinkClick r:id="rId9"/>
              </a:rPr>
              <a:t>://</a:t>
            </a:r>
            <a:r>
              <a:rPr lang="en-US" sz="2600" dirty="0" smtClean="0">
                <a:solidFill>
                  <a:schemeClr val="tx2"/>
                </a:solidFill>
                <a:hlinkClick r:id="rId9"/>
              </a:rPr>
              <a:t>ectacenter.org/eco/pages/frame_dev.asp</a:t>
            </a:r>
            <a:endParaRPr lang="en-US" sz="2600" dirty="0" smtClean="0">
              <a:solidFill>
                <a:schemeClr val="tx2"/>
              </a:solidFill>
            </a:endParaRPr>
          </a:p>
          <a:p>
            <a:r>
              <a:rPr lang="en-US" sz="2600" dirty="0" err="1" smtClean="0">
                <a:solidFill>
                  <a:schemeClr val="tx2"/>
                </a:solidFill>
              </a:rPr>
              <a:t>DaSy</a:t>
            </a:r>
            <a:r>
              <a:rPr lang="en-US" sz="2600" dirty="0" smtClean="0">
                <a:solidFill>
                  <a:schemeClr val="tx2"/>
                </a:solidFill>
              </a:rPr>
              <a:t> Center and ECTA system frameworks may also be helpful.</a:t>
            </a:r>
          </a:p>
          <a:p>
            <a:pPr marL="0" indent="0">
              <a:buNone/>
            </a:pPr>
            <a:endParaRPr lang="en-US" dirty="0" smtClean="0">
              <a:solidFill>
                <a:schemeClr val="tx2"/>
              </a:solidFill>
            </a:endParaRPr>
          </a:p>
        </p:txBody>
      </p:sp>
      <p:sp>
        <p:nvSpPr>
          <p:cNvPr id="4" name="Slide Number Placeholder 3"/>
          <p:cNvSpPr>
            <a:spLocks noGrp="1"/>
          </p:cNvSpPr>
          <p:nvPr>
            <p:ph type="sldNum" sz="quarter" idx="10"/>
            <p:custDataLst>
              <p:tags r:id="rId3"/>
            </p:custDataLst>
          </p:nvPr>
        </p:nvSpPr>
        <p:spPr>
          <a:xfrm>
            <a:off x="457200" y="6327648"/>
            <a:ext cx="2133600" cy="365125"/>
          </a:xfrm>
        </p:spPr>
        <p:txBody>
          <a:bodyPr/>
          <a:lstStyle/>
          <a:p>
            <a:fld id="{B2897048-00E0-47FB-B07B-F36BBE8AF579}" type="slidenum">
              <a:rPr lang="en-US" smtClean="0"/>
              <a:pPr/>
              <a:t>11</a:t>
            </a:fld>
            <a:endParaRPr lang="en-US" dirty="0"/>
          </a:p>
        </p:txBody>
      </p:sp>
      <p:pic>
        <p:nvPicPr>
          <p:cNvPr id="6" name="Audio 5">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16750947"/>
      </p:ext>
    </p:extLst>
  </p:cSld>
  <p:clrMapOvr>
    <a:masterClrMapping/>
  </p:clrMapOvr>
  <mc:AlternateContent xmlns:mc="http://schemas.openxmlformats.org/markup-compatibility/2006" xmlns:p14="http://schemas.microsoft.com/office/powerpoint/2010/main">
    <mc:Choice Requires="p14">
      <p:transition spd="slow" p14:dur="2000" advTm="48666"/>
    </mc:Choice>
    <mc:Fallback xmlns="">
      <p:transition spd="slow" advTm="486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custDataLst>
              <p:tags r:id="rId1"/>
            </p:custDataLst>
          </p:nvPr>
        </p:nvSpPr>
        <p:spPr>
          <a:xfrm>
            <a:off x="457200" y="6327648"/>
            <a:ext cx="2133600" cy="365125"/>
          </a:xfrm>
        </p:spPr>
        <p:txBody>
          <a:bodyPr/>
          <a:lstStyle/>
          <a:p>
            <a:fld id="{B2897048-00E0-47FB-B07B-F36BBE8AF579}" type="slidenum">
              <a:rPr lang="en-US" smtClean="0"/>
              <a:pPr/>
              <a:t>12</a:t>
            </a:fld>
            <a:endParaRPr lang="en-US" dirty="0"/>
          </a:p>
        </p:txBody>
      </p:sp>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4493" t="38666" r="15217" b="11068"/>
          <a:stretch/>
        </p:blipFill>
        <p:spPr bwMode="auto">
          <a:xfrm>
            <a:off x="685800" y="2474977"/>
            <a:ext cx="7924800" cy="318626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 name="Picture 2"/>
          <p:cNvPicPr>
            <a:picLocks noChangeAspect="1"/>
          </p:cNvPicPr>
          <p:nvPr/>
        </p:nvPicPr>
        <p:blipFill rotWithShape="1">
          <a:blip r:embed="rId7"/>
          <a:srcRect l="20936" t="8035" r="22470" b="69566"/>
          <a:stretch/>
        </p:blipFill>
        <p:spPr>
          <a:xfrm>
            <a:off x="685800" y="533401"/>
            <a:ext cx="7924800" cy="1941576"/>
          </a:xfrm>
          <a:prstGeom prst="rect">
            <a:avLst/>
          </a:prstGeom>
          <a:ln>
            <a:solidFill>
              <a:schemeClr val="tx1"/>
            </a:solidFill>
          </a:ln>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52421006"/>
      </p:ext>
    </p:extLst>
  </p:cSld>
  <p:clrMapOvr>
    <a:masterClrMapping/>
  </p:clrMapOvr>
  <mc:AlternateContent xmlns:mc="http://schemas.openxmlformats.org/markup-compatibility/2006" xmlns:p14="http://schemas.microsoft.com/office/powerpoint/2010/main">
    <mc:Choice Requires="p14">
      <p:transition spd="slow" p14:dur="2000" advTm="6128"/>
    </mc:Choice>
    <mc:Fallback xmlns="">
      <p:transition spd="slow" advTm="6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custDataLst>
              <p:tags r:id="rId1"/>
            </p:custDataLst>
          </p:nvPr>
        </p:nvSpPr>
        <p:spPr>
          <a:xfrm>
            <a:off x="533400" y="1295400"/>
            <a:ext cx="8229600" cy="4800600"/>
          </a:xfrm>
        </p:spPr>
        <p:txBody>
          <a:bodyPr/>
          <a:lstStyle/>
          <a:p>
            <a:r>
              <a:rPr lang="en-US" sz="2600" dirty="0" smtClean="0">
                <a:solidFill>
                  <a:schemeClr val="tx1"/>
                </a:solidFill>
              </a:rPr>
              <a:t>COS training received</a:t>
            </a:r>
          </a:p>
          <a:p>
            <a:r>
              <a:rPr lang="en-US" sz="2600" dirty="0" smtClean="0">
                <a:solidFill>
                  <a:schemeClr val="tx1"/>
                </a:solidFill>
              </a:rPr>
              <a:t>Availability of ongoing feedback and support </a:t>
            </a:r>
          </a:p>
          <a:p>
            <a:r>
              <a:rPr lang="en-US" sz="2600" dirty="0" smtClean="0">
                <a:solidFill>
                  <a:schemeClr val="tx1"/>
                </a:solidFill>
              </a:rPr>
              <a:t>Understanding of COS concepts/criteria </a:t>
            </a:r>
            <a:endParaRPr lang="en-US" sz="2600" dirty="0">
              <a:solidFill>
                <a:schemeClr val="tx1"/>
              </a:solidFill>
            </a:endParaRPr>
          </a:p>
          <a:p>
            <a:r>
              <a:rPr lang="en-US" sz="2600" dirty="0" smtClean="0">
                <a:solidFill>
                  <a:schemeClr val="tx1"/>
                </a:solidFill>
              </a:rPr>
              <a:t>Comfort explaining concepts to others</a:t>
            </a:r>
          </a:p>
          <a:p>
            <a:r>
              <a:rPr lang="en-US" sz="2600" dirty="0" smtClean="0">
                <a:solidFill>
                  <a:schemeClr val="tx1"/>
                </a:solidFill>
              </a:rPr>
              <a:t>Frequency of COS practices during entry and exit COS  </a:t>
            </a:r>
          </a:p>
          <a:p>
            <a:r>
              <a:rPr lang="en-US" sz="2600" dirty="0" smtClean="0">
                <a:solidFill>
                  <a:schemeClr val="tx1"/>
                </a:solidFill>
              </a:rPr>
              <a:t>Perceived </a:t>
            </a:r>
            <a:r>
              <a:rPr lang="en-US" sz="2600" dirty="0">
                <a:solidFill>
                  <a:schemeClr val="tx1"/>
                </a:solidFill>
              </a:rPr>
              <a:t>accuracy of ratings</a:t>
            </a:r>
          </a:p>
          <a:p>
            <a:r>
              <a:rPr lang="en-US" sz="2600" dirty="0" smtClean="0">
                <a:solidFill>
                  <a:schemeClr val="tx1"/>
                </a:solidFill>
              </a:rPr>
              <a:t>Perceived benefits, challenges, influences of COS process on practice</a:t>
            </a:r>
          </a:p>
          <a:p>
            <a:pPr marL="0" indent="0">
              <a:buNone/>
            </a:pPr>
            <a:endParaRPr lang="en-US" dirty="0">
              <a:solidFill>
                <a:srgbClr val="FF0000"/>
              </a:solidFill>
            </a:endParaRPr>
          </a:p>
          <a:p>
            <a:endParaRPr lang="en-US" dirty="0" smtClean="0">
              <a:solidFill>
                <a:srgbClr val="FF0000"/>
              </a:solidFill>
            </a:endParaRPr>
          </a:p>
          <a:p>
            <a:pPr marL="0" indent="0">
              <a:buNone/>
            </a:pPr>
            <a:endParaRPr lang="en-US" dirty="0">
              <a:solidFill>
                <a:srgbClr val="FF0000"/>
              </a:solidFill>
            </a:endParaRPr>
          </a:p>
        </p:txBody>
      </p:sp>
      <p:sp>
        <p:nvSpPr>
          <p:cNvPr id="3" name="Title 2"/>
          <p:cNvSpPr>
            <a:spLocks noGrp="1"/>
          </p:cNvSpPr>
          <p:nvPr>
            <p:ph type="title"/>
            <p:custDataLst>
              <p:tags r:id="rId2"/>
            </p:custDataLst>
          </p:nvPr>
        </p:nvSpPr>
        <p:spPr>
          <a:xfrm>
            <a:off x="457200" y="381000"/>
            <a:ext cx="8686800" cy="609600"/>
          </a:xfrm>
        </p:spPr>
        <p:txBody>
          <a:bodyPr>
            <a:normAutofit fontScale="90000"/>
          </a:bodyPr>
          <a:lstStyle/>
          <a:p>
            <a:r>
              <a:rPr lang="en-US" dirty="0" smtClean="0"/>
              <a:t>Examples of COS-Related Topics on Surveys</a:t>
            </a:r>
            <a:endParaRPr lang="en-US" dirty="0"/>
          </a:p>
        </p:txBody>
      </p:sp>
      <p:sp>
        <p:nvSpPr>
          <p:cNvPr id="4" name="Slide Number Placeholder 3"/>
          <p:cNvSpPr>
            <a:spLocks noGrp="1"/>
          </p:cNvSpPr>
          <p:nvPr>
            <p:ph type="sldNum" sz="quarter" idx="10"/>
            <p:custDataLst>
              <p:tags r:id="rId3"/>
            </p:custDataLst>
          </p:nvPr>
        </p:nvSpPr>
        <p:spPr>
          <a:xfrm>
            <a:off x="457200" y="6327648"/>
            <a:ext cx="2133600" cy="365125"/>
          </a:xfrm>
        </p:spPr>
        <p:txBody>
          <a:bodyPr/>
          <a:lstStyle/>
          <a:p>
            <a:fld id="{B2897048-00E0-47FB-B07B-F36BBE8AF579}" type="slidenum">
              <a:rPr lang="en-US" smtClean="0"/>
              <a:pPr/>
              <a:t>13</a:t>
            </a:fld>
            <a:endParaRPr lang="en-US" dirty="0"/>
          </a:p>
        </p:txBody>
      </p:sp>
      <p:pic>
        <p:nvPicPr>
          <p:cNvPr id="6" name="Audio 5">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20092887"/>
      </p:ext>
    </p:extLst>
  </p:cSld>
  <p:clrMapOvr>
    <a:masterClrMapping/>
  </p:clrMapOvr>
  <mc:AlternateContent xmlns:mc="http://schemas.openxmlformats.org/markup-compatibility/2006" xmlns:p14="http://schemas.microsoft.com/office/powerpoint/2010/main">
    <mc:Choice Requires="p14">
      <p:transition spd="slow" p14:dur="2000" advTm="53354"/>
    </mc:Choice>
    <mc:Fallback xmlns="">
      <p:transition spd="slow" advTm="533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custDataLst>
              <p:tags r:id="rId1"/>
            </p:custDataLst>
          </p:nvPr>
        </p:nvSpPr>
        <p:spPr>
          <a:xfrm>
            <a:off x="457200" y="1600201"/>
            <a:ext cx="8229600" cy="4038600"/>
          </a:xfrm>
        </p:spPr>
        <p:txBody>
          <a:bodyPr/>
          <a:lstStyle/>
          <a:p>
            <a:pPr lvl="0"/>
            <a:r>
              <a:rPr lang="en-US" dirty="0" smtClean="0"/>
              <a:t>Professional </a:t>
            </a:r>
            <a:r>
              <a:rPr lang="en-US" dirty="0"/>
              <a:t>development </a:t>
            </a:r>
            <a:r>
              <a:rPr lang="en-US" dirty="0" smtClean="0"/>
              <a:t>experiences and needs </a:t>
            </a:r>
          </a:p>
          <a:p>
            <a:pPr lvl="0"/>
            <a:r>
              <a:rPr lang="en-US" dirty="0" smtClean="0"/>
              <a:t>Implementation of </a:t>
            </a:r>
            <a:r>
              <a:rPr lang="en-US" dirty="0"/>
              <a:t>evidence-based </a:t>
            </a:r>
            <a:r>
              <a:rPr lang="en-US" dirty="0" smtClean="0"/>
              <a:t>practices</a:t>
            </a:r>
          </a:p>
          <a:p>
            <a:pPr lvl="0"/>
            <a:r>
              <a:rPr lang="en-US" dirty="0" smtClean="0"/>
              <a:t>Implementation of state policies and procedures</a:t>
            </a:r>
          </a:p>
          <a:p>
            <a:pPr lvl="0"/>
            <a:r>
              <a:rPr lang="en-US" dirty="0" smtClean="0"/>
              <a:t>Functional IFSP/IEP outcomes</a:t>
            </a:r>
          </a:p>
          <a:p>
            <a:pPr lvl="0"/>
            <a:r>
              <a:rPr lang="en-US" dirty="0" smtClean="0"/>
              <a:t>Teaming practices</a:t>
            </a:r>
          </a:p>
          <a:p>
            <a:pPr lvl="0"/>
            <a:r>
              <a:rPr lang="en-US" dirty="0" smtClean="0"/>
              <a:t>Assessment tool use and practices</a:t>
            </a:r>
            <a:endParaRPr lang="en-US" dirty="0"/>
          </a:p>
        </p:txBody>
      </p:sp>
      <p:sp>
        <p:nvSpPr>
          <p:cNvPr id="3" name="Title 2"/>
          <p:cNvSpPr>
            <a:spLocks noGrp="1"/>
          </p:cNvSpPr>
          <p:nvPr>
            <p:ph type="title"/>
            <p:custDataLst>
              <p:tags r:id="rId2"/>
            </p:custDataLst>
          </p:nvPr>
        </p:nvSpPr>
        <p:spPr>
          <a:xfrm>
            <a:off x="457200" y="274638"/>
            <a:ext cx="8229600" cy="1143000"/>
          </a:xfrm>
        </p:spPr>
        <p:txBody>
          <a:bodyPr>
            <a:normAutofit/>
          </a:bodyPr>
          <a:lstStyle/>
          <a:p>
            <a:r>
              <a:rPr lang="en-US" dirty="0" smtClean="0"/>
              <a:t>Other Related Survey Topics</a:t>
            </a:r>
            <a:endParaRPr lang="en-US" dirty="0"/>
          </a:p>
        </p:txBody>
      </p:sp>
      <p:sp>
        <p:nvSpPr>
          <p:cNvPr id="4" name="Slide Number Placeholder 3"/>
          <p:cNvSpPr>
            <a:spLocks noGrp="1"/>
          </p:cNvSpPr>
          <p:nvPr>
            <p:ph type="sldNum" sz="quarter" idx="10"/>
            <p:custDataLst>
              <p:tags r:id="rId3"/>
            </p:custDataLst>
          </p:nvPr>
        </p:nvSpPr>
        <p:spPr>
          <a:xfrm>
            <a:off x="457200" y="6327648"/>
            <a:ext cx="2133600" cy="365125"/>
          </a:xfrm>
        </p:spPr>
        <p:txBody>
          <a:bodyPr/>
          <a:lstStyle/>
          <a:p>
            <a:fld id="{B2897048-00E0-47FB-B07B-F36BBE8AF579}" type="slidenum">
              <a:rPr lang="en-US" smtClean="0"/>
              <a:pPr/>
              <a:t>14</a:t>
            </a:fld>
            <a:endParaRPr lang="en-US" dirty="0"/>
          </a:p>
        </p:txBody>
      </p:sp>
      <p:pic>
        <p:nvPicPr>
          <p:cNvPr id="6" name="Audio 5">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98299260"/>
      </p:ext>
    </p:extLst>
  </p:cSld>
  <p:clrMapOvr>
    <a:masterClrMapping/>
  </p:clrMapOvr>
  <mc:AlternateContent xmlns:mc="http://schemas.openxmlformats.org/markup-compatibility/2006" xmlns:p14="http://schemas.microsoft.com/office/powerpoint/2010/main">
    <mc:Choice Requires="p14">
      <p:transition spd="slow" p14:dur="2000" advTm="42504"/>
    </mc:Choice>
    <mc:Fallback xmlns="">
      <p:transition spd="slow" advTm="42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solidFill>
                  <a:schemeClr val="tx2"/>
                </a:solidFill>
              </a:rPr>
              <a:t>Questions/Comments/Discussion</a:t>
            </a:r>
            <a:endParaRPr lang="en-US" dirty="0">
              <a:solidFill>
                <a:schemeClr val="tx2"/>
              </a:solidFill>
            </a:endParaRPr>
          </a:p>
        </p:txBody>
      </p:sp>
      <p:pic>
        <p:nvPicPr>
          <p:cNvPr id="5" name="Content Placeholder 4"/>
          <p:cNvPicPr>
            <a:picLocks noGrp="1" noChangeAspect="1"/>
          </p:cNvPicPr>
          <p:nvPr>
            <p:ph idx="1"/>
          </p:nvPr>
        </p:nvPicPr>
        <p:blipFill>
          <a:blip r:embed="rId7" cstate="print">
            <a:extLst>
              <a:ext uri="{28A0092B-C50C-407E-A947-70E740481C1C}">
                <a14:useLocalDpi xmlns:a14="http://schemas.microsoft.com/office/drawing/2010/main" val="0"/>
              </a:ext>
            </a:extLst>
          </a:blip>
          <a:stretch>
            <a:fillRect/>
          </a:stretch>
        </p:blipFill>
        <p:spPr>
          <a:xfrm>
            <a:off x="4415245" y="3548960"/>
            <a:ext cx="313509" cy="141079"/>
          </a:xfrm>
        </p:spPr>
      </p:pic>
      <p:sp>
        <p:nvSpPr>
          <p:cNvPr id="4" name="Slide Number Placeholder 3"/>
          <p:cNvSpPr>
            <a:spLocks noGrp="1"/>
          </p:cNvSpPr>
          <p:nvPr>
            <p:ph type="sldNum" sz="quarter" idx="10"/>
            <p:custDataLst>
              <p:tags r:id="rId2"/>
            </p:custDataLst>
          </p:nvPr>
        </p:nvSpPr>
        <p:spPr>
          <a:xfrm>
            <a:off x="457200" y="6327648"/>
            <a:ext cx="2133600" cy="365125"/>
          </a:xfrm>
        </p:spPr>
        <p:txBody>
          <a:bodyPr/>
          <a:lstStyle/>
          <a:p>
            <a:fld id="{B2897048-00E0-47FB-B07B-F36BBE8AF579}" type="slidenum">
              <a:rPr lang="en-US" smtClean="0"/>
              <a:pPr/>
              <a:t>15</a:t>
            </a:fld>
            <a:endParaRPr lang="en-US" dirty="0"/>
          </a:p>
        </p:txBody>
      </p:sp>
      <p:pic>
        <p:nvPicPr>
          <p:cNvPr id="2050" name="Picture 2" descr="C:\Users\lbarton\AppData\Local\Microsoft\Windows\Temporary Internet Files\Content.IE5\27BFI31N\questions1[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19400" y="1905000"/>
            <a:ext cx="2724150" cy="3962400"/>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18333425"/>
      </p:ext>
    </p:extLst>
  </p:cSld>
  <p:clrMapOvr>
    <a:masterClrMapping/>
  </p:clrMapOvr>
  <mc:AlternateContent xmlns:mc="http://schemas.openxmlformats.org/markup-compatibility/2006" xmlns:p14="http://schemas.microsoft.com/office/powerpoint/2010/main">
    <mc:Choice Requires="p14">
      <p:transition spd="slow" p14:dur="2000" advTm="349822"/>
    </mc:Choice>
    <mc:Fallback xmlns="">
      <p:transition spd="slow" advTm="349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0"/>
            <p:custDataLst>
              <p:tags r:id="rId1"/>
            </p:custDataLst>
          </p:nvPr>
        </p:nvSpPr>
        <p:spPr>
          <a:xfrm>
            <a:off x="457200" y="6327648"/>
            <a:ext cx="2133600" cy="365125"/>
          </a:xfrm>
        </p:spPr>
        <p:txBody>
          <a:bodyPr/>
          <a:lstStyle/>
          <a:p>
            <a:fld id="{B2897048-00E0-47FB-B07B-F36BBE8AF579}" type="slidenum">
              <a:rPr lang="en-US" smtClean="0"/>
              <a:pPr/>
              <a:t>16</a:t>
            </a:fld>
            <a:endParaRPr lang="en-US" dirty="0"/>
          </a:p>
        </p:txBody>
      </p:sp>
      <p:sp>
        <p:nvSpPr>
          <p:cNvPr id="2" name="Title 1" descr="&quot; &quot;"/>
          <p:cNvSpPr>
            <a:spLocks noGrp="1"/>
          </p:cNvSpPr>
          <p:nvPr>
            <p:ph type="title"/>
            <p:custDataLst>
              <p:tags r:id="rId2"/>
            </p:custDataLst>
          </p:nvPr>
        </p:nvSpPr>
        <p:spPr>
          <a:xfrm>
            <a:off x="457200" y="274638"/>
            <a:ext cx="8229600" cy="1143000"/>
          </a:xfrm>
        </p:spPr>
        <p:txBody>
          <a:bodyPr/>
          <a:lstStyle/>
          <a:p>
            <a:r>
              <a:rPr lang="en-US" dirty="0" smtClean="0"/>
              <a:t>Visit </a:t>
            </a:r>
            <a:r>
              <a:rPr lang="en-US" dirty="0" err="1" smtClean="0"/>
              <a:t>DaSy</a:t>
            </a:r>
            <a:r>
              <a:rPr lang="en-US" dirty="0" smtClean="0"/>
              <a:t> and ECTA Online </a:t>
            </a:r>
            <a:endParaRPr lang="en-US" dirty="0"/>
          </a:p>
        </p:txBody>
      </p:sp>
      <p:sp>
        <p:nvSpPr>
          <p:cNvPr id="3" name="Content Placeholder 2"/>
          <p:cNvSpPr>
            <a:spLocks noGrp="1"/>
          </p:cNvSpPr>
          <p:nvPr>
            <p:ph idx="1"/>
            <p:custDataLst>
              <p:tags r:id="rId3"/>
            </p:custDataLst>
          </p:nvPr>
        </p:nvSpPr>
        <p:spPr>
          <a:xfrm>
            <a:off x="457200" y="1600201"/>
            <a:ext cx="8229600" cy="4038600"/>
          </a:xfrm>
        </p:spPr>
        <p:txBody>
          <a:bodyPr/>
          <a:lstStyle/>
          <a:p>
            <a:r>
              <a:rPr lang="en-US" dirty="0" smtClean="0"/>
              <a:t>Visit the websites at:</a:t>
            </a:r>
            <a:br>
              <a:rPr lang="en-US" dirty="0" smtClean="0"/>
            </a:br>
            <a:r>
              <a:rPr lang="en-US" sz="2400" dirty="0" smtClean="0">
                <a:solidFill>
                  <a:schemeClr val="tx2">
                    <a:lumMod val="40000"/>
                    <a:lumOff val="60000"/>
                  </a:schemeClr>
                </a:solidFill>
                <a:hlinkClick r:id="rId8"/>
              </a:rPr>
              <a:t>http</a:t>
            </a:r>
            <a:r>
              <a:rPr lang="en-US" sz="2400" dirty="0">
                <a:solidFill>
                  <a:schemeClr val="tx2">
                    <a:lumMod val="40000"/>
                    <a:lumOff val="60000"/>
                  </a:schemeClr>
                </a:solidFill>
                <a:hlinkClick r:id="rId8"/>
              </a:rPr>
              <a:t>://www.ectacenter.org/</a:t>
            </a:r>
            <a:r>
              <a:rPr lang="en-US" sz="2400" dirty="0">
                <a:solidFill>
                  <a:schemeClr val="tx2">
                    <a:lumMod val="40000"/>
                    <a:lumOff val="60000"/>
                  </a:schemeClr>
                </a:solidFill>
              </a:rPr>
              <a:t> </a:t>
            </a:r>
            <a:r>
              <a:rPr lang="en-US" sz="2400" dirty="0" smtClean="0">
                <a:solidFill>
                  <a:schemeClr val="tx2">
                    <a:lumMod val="40000"/>
                    <a:lumOff val="60000"/>
                  </a:schemeClr>
                </a:solidFill>
              </a:rPr>
              <a:t> </a:t>
            </a:r>
            <a:br>
              <a:rPr lang="en-US" sz="2400" dirty="0" smtClean="0">
                <a:solidFill>
                  <a:schemeClr val="tx2">
                    <a:lumMod val="40000"/>
                    <a:lumOff val="60000"/>
                  </a:schemeClr>
                </a:solidFill>
              </a:rPr>
            </a:br>
            <a:r>
              <a:rPr lang="en-US" sz="2400" dirty="0" smtClean="0">
                <a:solidFill>
                  <a:schemeClr val="tx2">
                    <a:lumMod val="40000"/>
                    <a:lumOff val="60000"/>
                  </a:schemeClr>
                </a:solidFill>
                <a:hlinkClick r:id="rId9"/>
              </a:rPr>
              <a:t>http://dasycenter.org/</a:t>
            </a:r>
            <a:r>
              <a:rPr lang="en-US" sz="2400" dirty="0"/>
              <a:t>  </a:t>
            </a:r>
            <a:endParaRPr lang="en-US" dirty="0" smtClean="0"/>
          </a:p>
          <a:p>
            <a:r>
              <a:rPr lang="en-US" dirty="0" smtClean="0"/>
              <a:t>Like us on Facebook: </a:t>
            </a:r>
          </a:p>
          <a:p>
            <a:pPr marL="400050" lvl="1" indent="0">
              <a:buNone/>
            </a:pPr>
            <a:r>
              <a:rPr lang="en-US" u="sng" dirty="0" smtClean="0">
                <a:solidFill>
                  <a:schemeClr val="tx2">
                    <a:lumMod val="40000"/>
                    <a:lumOff val="60000"/>
                  </a:schemeClr>
                </a:solidFill>
                <a:hlinkClick r:id="rId10"/>
              </a:rPr>
              <a:t>https</a:t>
            </a:r>
            <a:r>
              <a:rPr lang="en-US" u="sng" dirty="0">
                <a:solidFill>
                  <a:schemeClr val="tx2">
                    <a:lumMod val="40000"/>
                    <a:lumOff val="60000"/>
                  </a:schemeClr>
                </a:solidFill>
                <a:hlinkClick r:id="rId10"/>
              </a:rPr>
              <a:t>://</a:t>
            </a:r>
            <a:r>
              <a:rPr lang="en-US" u="sng" dirty="0" smtClean="0">
                <a:solidFill>
                  <a:schemeClr val="tx2">
                    <a:lumMod val="40000"/>
                    <a:lumOff val="60000"/>
                  </a:schemeClr>
                </a:solidFill>
                <a:hlinkClick r:id="rId10"/>
              </a:rPr>
              <a:t>www.facebook.com/ECTA-Center-304774389667984</a:t>
            </a:r>
            <a:endParaRPr lang="en-US" u="sng" dirty="0" smtClean="0">
              <a:solidFill>
                <a:schemeClr val="tx2">
                  <a:lumMod val="40000"/>
                  <a:lumOff val="60000"/>
                </a:schemeClr>
              </a:solidFill>
            </a:endParaRPr>
          </a:p>
          <a:p>
            <a:pPr marL="400050" lvl="1" indent="0">
              <a:buNone/>
            </a:pPr>
            <a:r>
              <a:rPr lang="en-US" u="sng" dirty="0" smtClean="0">
                <a:solidFill>
                  <a:schemeClr val="tx2">
                    <a:lumMod val="40000"/>
                    <a:lumOff val="60000"/>
                  </a:schemeClr>
                </a:solidFill>
                <a:hlinkClick r:id="rId11"/>
              </a:rPr>
              <a:t>https</a:t>
            </a:r>
            <a:r>
              <a:rPr lang="en-US" u="sng" dirty="0">
                <a:solidFill>
                  <a:schemeClr val="tx2">
                    <a:lumMod val="40000"/>
                    <a:lumOff val="60000"/>
                  </a:schemeClr>
                </a:solidFill>
                <a:hlinkClick r:id="rId11"/>
              </a:rPr>
              <a:t>://www.facebook.com/dasycenter</a:t>
            </a:r>
            <a:endParaRPr lang="en-US" dirty="0">
              <a:solidFill>
                <a:schemeClr val="tx2">
                  <a:lumMod val="40000"/>
                  <a:lumOff val="60000"/>
                </a:schemeClr>
              </a:solidFill>
            </a:endParaRPr>
          </a:p>
          <a:p>
            <a:r>
              <a:rPr lang="en-US" dirty="0" smtClean="0"/>
              <a:t>Follow us on Twitter:</a:t>
            </a:r>
            <a:br>
              <a:rPr lang="en-US" dirty="0" smtClean="0"/>
            </a:br>
            <a:r>
              <a:rPr lang="en-US" sz="2400" dirty="0" smtClean="0">
                <a:hlinkClick r:id="rId12"/>
              </a:rPr>
              <a:t>@</a:t>
            </a:r>
            <a:r>
              <a:rPr lang="en-US" sz="2400" dirty="0" err="1" smtClean="0">
                <a:hlinkClick r:id="rId12"/>
              </a:rPr>
              <a:t>ECTACenter</a:t>
            </a:r>
            <a:r>
              <a:rPr lang="en-US" sz="2400" dirty="0" smtClean="0"/>
              <a:t>			</a:t>
            </a:r>
            <a:br>
              <a:rPr lang="en-US" sz="2400" dirty="0" smtClean="0"/>
            </a:br>
            <a:r>
              <a:rPr lang="en-US" sz="2400" u="sng" dirty="0" smtClean="0">
                <a:solidFill>
                  <a:schemeClr val="tx2">
                    <a:lumMod val="40000"/>
                    <a:lumOff val="60000"/>
                  </a:schemeClr>
                </a:solidFill>
                <a:hlinkClick r:id="rId13"/>
              </a:rPr>
              <a:t>@</a:t>
            </a:r>
            <a:r>
              <a:rPr lang="en-US" sz="2400" u="sng" dirty="0" err="1" smtClean="0">
                <a:solidFill>
                  <a:schemeClr val="tx2">
                    <a:lumMod val="40000"/>
                    <a:lumOff val="60000"/>
                  </a:schemeClr>
                </a:solidFill>
                <a:hlinkClick r:id="rId13"/>
              </a:rPr>
              <a:t>DaSyCenter</a:t>
            </a:r>
            <a:r>
              <a:rPr lang="en-US" sz="2400" dirty="0" smtClean="0">
                <a:solidFill>
                  <a:schemeClr val="tx2">
                    <a:lumMod val="40000"/>
                    <a:lumOff val="60000"/>
                  </a:schemeClr>
                </a:solidFill>
                <a:hlinkClick r:id="rId13"/>
              </a:rPr>
              <a:t>  </a:t>
            </a:r>
            <a:endParaRPr lang="en-US" sz="2400" dirty="0" smtClean="0">
              <a:solidFill>
                <a:schemeClr val="tx2">
                  <a:lumMod val="40000"/>
                  <a:lumOff val="60000"/>
                </a:schemeClr>
              </a:solidFill>
            </a:endParaRPr>
          </a:p>
          <a:p>
            <a:endParaRPr lang="en-US" dirty="0"/>
          </a:p>
        </p:txBody>
      </p:sp>
      <p:pic>
        <p:nvPicPr>
          <p:cNvPr id="5" name="Audio 4">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264350"/>
      </p:ext>
    </p:extLst>
  </p:cSld>
  <p:clrMapOvr>
    <a:masterClrMapping/>
  </p:clrMapOvr>
  <mc:AlternateContent xmlns:mc="http://schemas.openxmlformats.org/markup-compatibility/2006" xmlns:p14="http://schemas.microsoft.com/office/powerpoint/2010/main">
    <mc:Choice Requires="p14">
      <p:transition spd="slow" p14:dur="2000" advTm="26134"/>
    </mc:Choice>
    <mc:Fallback xmlns="">
      <p:transition spd="slow" advTm="26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0"/>
            <p:custDataLst>
              <p:tags r:id="rId1"/>
            </p:custDataLst>
          </p:nvPr>
        </p:nvSpPr>
        <p:spPr>
          <a:xfrm>
            <a:off x="457200" y="6327648"/>
            <a:ext cx="2133600" cy="365125"/>
          </a:xfrm>
        </p:spPr>
        <p:txBody>
          <a:bodyPr/>
          <a:lstStyle/>
          <a:p>
            <a:fld id="{B2897048-00E0-47FB-B07B-F36BBE8AF579}" type="slidenum">
              <a:rPr lang="en-US" smtClean="0"/>
              <a:pPr/>
              <a:t>17</a:t>
            </a:fld>
            <a:endParaRPr lang="en-US" dirty="0"/>
          </a:p>
        </p:txBody>
      </p:sp>
      <p:sp>
        <p:nvSpPr>
          <p:cNvPr id="3" name="Content Placeholder 2"/>
          <p:cNvSpPr>
            <a:spLocks noGrp="1"/>
          </p:cNvSpPr>
          <p:nvPr>
            <p:ph idx="1"/>
            <p:custDataLst>
              <p:tags r:id="rId2"/>
            </p:custDataLst>
          </p:nvPr>
        </p:nvSpPr>
        <p:spPr>
          <a:xfrm>
            <a:off x="533400" y="1143000"/>
            <a:ext cx="8001000" cy="4648200"/>
          </a:xfrm>
        </p:spPr>
        <p:txBody>
          <a:bodyPr/>
          <a:lstStyle/>
          <a:p>
            <a:pPr marL="0" indent="0">
              <a:buNone/>
            </a:pPr>
            <a:r>
              <a:rPr lang="en-US" sz="2000" dirty="0" smtClean="0"/>
              <a:t>The </a:t>
            </a:r>
            <a:r>
              <a:rPr lang="en-US" sz="2000" dirty="0"/>
              <a:t>contents of this tool and guidance were developed under grants from the U.S. Department of Education, #H326P120002 and #H373Z120002. However, those contents do not necessarily represent the policy of the U.S. Department of Education, and you should not assume endorsement by the Federal Government. </a:t>
            </a:r>
            <a:r>
              <a:rPr lang="en-US" sz="2000" dirty="0" smtClean="0"/>
              <a:t>Project </a:t>
            </a:r>
            <a:r>
              <a:rPr lang="en-US" sz="2000" dirty="0"/>
              <a:t>Officers: Meredith </a:t>
            </a:r>
            <a:r>
              <a:rPr lang="en-US" sz="2000" dirty="0" err="1"/>
              <a:t>Miceli</a:t>
            </a:r>
            <a:r>
              <a:rPr lang="en-US" sz="2000" dirty="0"/>
              <a:t>, </a:t>
            </a:r>
            <a:r>
              <a:rPr lang="en-US" sz="2000" dirty="0" err="1"/>
              <a:t>Richelle</a:t>
            </a:r>
            <a:r>
              <a:rPr lang="en-US" sz="2000" dirty="0"/>
              <a:t> Davis, and Julia Martin </a:t>
            </a:r>
            <a:r>
              <a:rPr lang="en-US" sz="2000" dirty="0" err="1"/>
              <a:t>Eile</a:t>
            </a:r>
            <a:r>
              <a:rPr lang="en-US" sz="2000" dirty="0"/>
              <a:t>. </a:t>
            </a:r>
          </a:p>
        </p:txBody>
      </p:sp>
      <p:pic>
        <p:nvPicPr>
          <p:cNvPr id="10" name="Picture 9" descr="Logo of the Technical Assistance and Dissemination Network"/>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00600" y="4458302"/>
            <a:ext cx="1676400" cy="561594"/>
          </a:xfrm>
          <a:prstGeom prst="rect">
            <a:avLst/>
          </a:prstGeom>
        </p:spPr>
      </p:pic>
      <p:pic>
        <p:nvPicPr>
          <p:cNvPr id="11" name="Picture 10" descr="Logo of the U.S. Office of Special Education Programs"/>
          <p:cNvPicPr>
            <a:picLocks noChangeAspect="1"/>
          </p:cNvPicPr>
          <p:nvPr>
            <p:custDataLst>
              <p:tags r:id="rId3"/>
            </p:custDataLst>
          </p:nvPr>
        </p:nvPicPr>
        <p:blipFill>
          <a:blip r:embed="rId9">
            <a:extLst>
              <a:ext uri="{28A0092B-C50C-407E-A947-70E740481C1C}">
                <a14:useLocalDpi xmlns:a14="http://schemas.microsoft.com/office/drawing/2010/main" val="0"/>
              </a:ext>
            </a:extLst>
          </a:blip>
          <a:stretch>
            <a:fillRect/>
          </a:stretch>
        </p:blipFill>
        <p:spPr>
          <a:xfrm>
            <a:off x="3281363" y="4296186"/>
            <a:ext cx="1062037" cy="885825"/>
          </a:xfrm>
          <a:prstGeom prst="rect">
            <a:avLst/>
          </a:prstGeom>
        </p:spPr>
      </p:pic>
      <p:pic>
        <p:nvPicPr>
          <p:cNvPr id="4" name="Audio 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21243068"/>
      </p:ext>
    </p:extLst>
  </p:cSld>
  <p:clrMapOvr>
    <a:masterClrMapping/>
  </p:clrMapOvr>
  <mc:AlternateContent xmlns:mc="http://schemas.openxmlformats.org/markup-compatibility/2006" xmlns:p14="http://schemas.microsoft.com/office/powerpoint/2010/main">
    <mc:Choice Requires="p14">
      <p:transition spd="slow" p14:dur="2000" advTm="16869"/>
    </mc:Choice>
    <mc:Fallback xmlns="">
      <p:transition spd="slow" advTm="16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custDataLst>
              <p:tags r:id="rId1"/>
            </p:custDataLst>
          </p:nvPr>
        </p:nvSpPr>
        <p:spPr>
          <a:xfrm>
            <a:off x="457200" y="274638"/>
            <a:ext cx="8229600" cy="1143000"/>
          </a:xfrm>
        </p:spPr>
        <p:txBody>
          <a:bodyPr/>
          <a:lstStyle/>
          <a:p>
            <a:r>
              <a:rPr lang="en-US" dirty="0" smtClean="0"/>
              <a:t>What Led to This Call?</a:t>
            </a:r>
            <a:endParaRPr lang="en-US" dirty="0"/>
          </a:p>
        </p:txBody>
      </p:sp>
      <p:sp>
        <p:nvSpPr>
          <p:cNvPr id="4" name="Slide Number Placeholder 3"/>
          <p:cNvSpPr>
            <a:spLocks noGrp="1"/>
          </p:cNvSpPr>
          <p:nvPr>
            <p:ph type="sldNum" sz="quarter" idx="10"/>
            <p:custDataLst>
              <p:tags r:id="rId2"/>
            </p:custDataLst>
          </p:nvPr>
        </p:nvSpPr>
        <p:spPr>
          <a:xfrm>
            <a:off x="457200" y="6327648"/>
            <a:ext cx="2133600" cy="365125"/>
          </a:xfrm>
        </p:spPr>
        <p:txBody>
          <a:bodyPr/>
          <a:lstStyle/>
          <a:p>
            <a:fld id="{B2897048-00E0-47FB-B07B-F36BBE8AF579}" type="slidenum">
              <a:rPr lang="en-US" smtClean="0"/>
              <a:pPr/>
              <a:t>2</a:t>
            </a:fld>
            <a:endParaRPr lang="en-US" dirty="0"/>
          </a:p>
        </p:txBody>
      </p:sp>
      <p:pic>
        <p:nvPicPr>
          <p:cNvPr id="6" name="Picture 2" descr="https://upload.wikimedia.org/wikipedia/commons/1/11/Hawks-nest-hiking-trail_-_West_Virginia_-_ForestWander.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88559" y="1842265"/>
            <a:ext cx="5187648" cy="3456565"/>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65060994"/>
      </p:ext>
    </p:extLst>
  </p:cSld>
  <p:clrMapOvr>
    <a:masterClrMapping/>
  </p:clrMapOvr>
  <mc:AlternateContent xmlns:mc="http://schemas.openxmlformats.org/markup-compatibility/2006" xmlns:p14="http://schemas.microsoft.com/office/powerpoint/2010/main">
    <mc:Choice Requires="p14">
      <p:transition spd="slow" p14:dur="2000" advTm="44953"/>
    </mc:Choice>
    <mc:Fallback xmlns="">
      <p:transition spd="slow" advTm="449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custDataLst>
              <p:tags r:id="rId1"/>
            </p:custDataLst>
          </p:nvPr>
        </p:nvSpPr>
        <p:spPr>
          <a:xfrm>
            <a:off x="457200" y="1600201"/>
            <a:ext cx="5715000" cy="4038600"/>
          </a:xfrm>
        </p:spPr>
        <p:txBody>
          <a:bodyPr/>
          <a:lstStyle/>
          <a:p>
            <a:r>
              <a:rPr lang="en-US" dirty="0" smtClean="0"/>
              <a:t>Who’s on the call?</a:t>
            </a:r>
          </a:p>
          <a:p>
            <a:r>
              <a:rPr lang="en-US" dirty="0" smtClean="0"/>
              <a:t>Why a survey? Benefits and uses</a:t>
            </a:r>
          </a:p>
          <a:p>
            <a:r>
              <a:rPr lang="en-US" dirty="0"/>
              <a:t>One state’s experience</a:t>
            </a:r>
          </a:p>
          <a:p>
            <a:r>
              <a:rPr lang="en-US" dirty="0" smtClean="0"/>
              <a:t>Survey development considerations: tips and topics</a:t>
            </a:r>
          </a:p>
          <a:p>
            <a:r>
              <a:rPr lang="en-US" dirty="0" smtClean="0"/>
              <a:t>Existing resources</a:t>
            </a:r>
          </a:p>
          <a:p>
            <a:endParaRPr lang="en-US" dirty="0" smtClean="0"/>
          </a:p>
          <a:p>
            <a:endParaRPr lang="en-US" dirty="0"/>
          </a:p>
        </p:txBody>
      </p:sp>
      <p:sp>
        <p:nvSpPr>
          <p:cNvPr id="3" name="Title 2"/>
          <p:cNvSpPr>
            <a:spLocks noGrp="1"/>
          </p:cNvSpPr>
          <p:nvPr>
            <p:ph type="title"/>
            <p:custDataLst>
              <p:tags r:id="rId2"/>
            </p:custDataLst>
          </p:nvPr>
        </p:nvSpPr>
        <p:spPr>
          <a:xfrm>
            <a:off x="457200" y="274638"/>
            <a:ext cx="8229600" cy="1143000"/>
          </a:xfrm>
        </p:spPr>
        <p:txBody>
          <a:bodyPr/>
          <a:lstStyle/>
          <a:p>
            <a:r>
              <a:rPr lang="en-US" dirty="0" smtClean="0"/>
              <a:t>Today’s Webinar</a:t>
            </a:r>
            <a:endParaRPr lang="en-US" dirty="0"/>
          </a:p>
        </p:txBody>
      </p:sp>
      <p:sp>
        <p:nvSpPr>
          <p:cNvPr id="4" name="Slide Number Placeholder 3"/>
          <p:cNvSpPr>
            <a:spLocks noGrp="1"/>
          </p:cNvSpPr>
          <p:nvPr>
            <p:ph type="sldNum" sz="quarter" idx="10"/>
            <p:custDataLst>
              <p:tags r:id="rId3"/>
            </p:custDataLst>
          </p:nvPr>
        </p:nvSpPr>
        <p:spPr>
          <a:xfrm>
            <a:off x="457200" y="6327648"/>
            <a:ext cx="2133600" cy="365125"/>
          </a:xfrm>
        </p:spPr>
        <p:txBody>
          <a:bodyPr/>
          <a:lstStyle/>
          <a:p>
            <a:fld id="{B2897048-00E0-47FB-B07B-F36BBE8AF579}" type="slidenum">
              <a:rPr lang="en-US" smtClean="0"/>
              <a:pPr/>
              <a:t>3</a:t>
            </a:fld>
            <a:endParaRPr lang="en-US" dirty="0"/>
          </a:p>
        </p:txBody>
      </p:sp>
      <p:pic>
        <p:nvPicPr>
          <p:cNvPr id="5" name="Picture 3" descr="C:\Users\lbarton\AppData\Local\Microsoft\Windows\Temporary Internet Files\Content.IE5\U925ALFV\Color_Hands_clip_art[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6248400" y="1524000"/>
            <a:ext cx="2580297" cy="3498850"/>
          </a:xfrm>
          <a:prstGeom prst="rect">
            <a:avLst/>
          </a:prstGeom>
          <a:noFill/>
          <a:extLst>
            <a:ext uri="{909E8E84-426E-40DD-AFC4-6F175D3DCCD1}">
              <a14:hiddenFill xmlns:a14="http://schemas.microsoft.com/office/drawing/2010/main">
                <a:solidFill>
                  <a:srgbClr val="FFFFFF"/>
                </a:solidFill>
              </a14:hiddenFill>
            </a:ext>
          </a:extLst>
        </p:spPr>
      </p:pic>
      <p:pic>
        <p:nvPicPr>
          <p:cNvPr id="8" name="Audio 7">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7963112"/>
      </p:ext>
    </p:extLst>
  </p:cSld>
  <p:clrMapOvr>
    <a:masterClrMapping/>
  </p:clrMapOvr>
  <mc:AlternateContent xmlns:mc="http://schemas.openxmlformats.org/markup-compatibility/2006" xmlns:p14="http://schemas.microsoft.com/office/powerpoint/2010/main">
    <mc:Choice Requires="p14">
      <p:transition spd="slow" p14:dur="2000" advTm="47221"/>
    </mc:Choice>
    <mc:Fallback xmlns="">
      <p:transition spd="slow" advTm="47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457200" y="1447800"/>
            <a:ext cx="7772400" cy="4038600"/>
          </a:xfrm>
        </p:spPr>
        <p:txBody>
          <a:bodyPr/>
          <a:lstStyle/>
          <a:p>
            <a:pPr fontAlgn="ctr"/>
            <a:r>
              <a:rPr lang="en-US" dirty="0" smtClean="0"/>
              <a:t>Analysis of COS data for patterns or by subgroups</a:t>
            </a:r>
          </a:p>
          <a:p>
            <a:pPr fontAlgn="ctr"/>
            <a:r>
              <a:rPr lang="en-US" dirty="0"/>
              <a:t>COS form reviews</a:t>
            </a:r>
          </a:p>
          <a:p>
            <a:pPr fontAlgn="ctr"/>
            <a:r>
              <a:rPr lang="en-US" dirty="0" smtClean="0"/>
              <a:t>Interviews </a:t>
            </a:r>
          </a:p>
          <a:p>
            <a:pPr fontAlgn="ctr"/>
            <a:r>
              <a:rPr lang="en-US" dirty="0" smtClean="0"/>
              <a:t>Observation or Code Video </a:t>
            </a:r>
            <a:r>
              <a:rPr lang="en-US" dirty="0"/>
              <a:t>of COS team </a:t>
            </a:r>
            <a:r>
              <a:rPr lang="en-US" dirty="0" smtClean="0"/>
              <a:t>meetings</a:t>
            </a:r>
          </a:p>
          <a:p>
            <a:pPr fontAlgn="ctr"/>
            <a:r>
              <a:rPr lang="en-US" dirty="0" smtClean="0"/>
              <a:t>Surveys</a:t>
            </a:r>
            <a:endParaRPr lang="en-US" dirty="0"/>
          </a:p>
          <a:p>
            <a:pPr fontAlgn="ctr"/>
            <a:endParaRPr lang="en-US" dirty="0"/>
          </a:p>
          <a:p>
            <a:endParaRPr lang="en-US" dirty="0"/>
          </a:p>
        </p:txBody>
      </p:sp>
      <p:sp>
        <p:nvSpPr>
          <p:cNvPr id="2" name="Title 1"/>
          <p:cNvSpPr>
            <a:spLocks noGrp="1"/>
          </p:cNvSpPr>
          <p:nvPr>
            <p:ph type="title"/>
            <p:custDataLst>
              <p:tags r:id="rId2"/>
            </p:custDataLst>
          </p:nvPr>
        </p:nvSpPr>
        <p:spPr>
          <a:xfrm>
            <a:off x="457200" y="274638"/>
            <a:ext cx="8229600" cy="1143000"/>
          </a:xfrm>
        </p:spPr>
        <p:txBody>
          <a:bodyPr>
            <a:normAutofit fontScale="90000"/>
          </a:bodyPr>
          <a:lstStyle/>
          <a:p>
            <a:r>
              <a:rPr lang="en-US" dirty="0" smtClean="0"/>
              <a:t>Many ways to get information about the COS Process</a:t>
            </a:r>
            <a:endParaRPr lang="en-US" dirty="0"/>
          </a:p>
        </p:txBody>
      </p:sp>
      <p:sp>
        <p:nvSpPr>
          <p:cNvPr id="4" name="Slide Number Placeholder 3"/>
          <p:cNvSpPr>
            <a:spLocks noGrp="1"/>
          </p:cNvSpPr>
          <p:nvPr>
            <p:ph type="sldNum" sz="quarter" idx="10"/>
            <p:custDataLst>
              <p:tags r:id="rId3"/>
            </p:custDataLst>
          </p:nvPr>
        </p:nvSpPr>
        <p:spPr>
          <a:xfrm>
            <a:off x="457200" y="6327648"/>
            <a:ext cx="2133600" cy="365125"/>
          </a:xfrm>
        </p:spPr>
        <p:txBody>
          <a:bodyPr/>
          <a:lstStyle/>
          <a:p>
            <a:fld id="{B2897048-00E0-47FB-B07B-F36BBE8AF579}" type="slidenum">
              <a:rPr lang="en-US" smtClean="0"/>
              <a:pPr/>
              <a:t>4</a:t>
            </a:fld>
            <a:endParaRPr lang="en-US" dirty="0"/>
          </a:p>
        </p:txBody>
      </p:sp>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24200" y="3657600"/>
            <a:ext cx="2680494" cy="2338732"/>
          </a:xfrm>
          <a:prstGeom prst="rect">
            <a:avLst/>
          </a:prstGeom>
        </p:spPr>
      </p:pic>
      <p:pic>
        <p:nvPicPr>
          <p:cNvPr id="8" name="Audio 7">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06279302"/>
      </p:ext>
    </p:extLst>
  </p:cSld>
  <p:clrMapOvr>
    <a:masterClrMapping/>
  </p:clrMapOvr>
  <mc:AlternateContent xmlns:mc="http://schemas.openxmlformats.org/markup-compatibility/2006" xmlns:p14="http://schemas.microsoft.com/office/powerpoint/2010/main">
    <mc:Choice Requires="p14">
      <p:transition spd="slow" p14:dur="2000" advTm="56075"/>
    </mc:Choice>
    <mc:Fallback xmlns="">
      <p:transition spd="slow" advTm="560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custDataLst>
              <p:tags r:id="rId2"/>
            </p:custDataLst>
          </p:nvPr>
        </p:nvSpPr>
        <p:spPr>
          <a:xfrm>
            <a:off x="559633" y="1437763"/>
            <a:ext cx="8367822" cy="4419599"/>
          </a:xfrm>
        </p:spPr>
        <p:txBody>
          <a:bodyPr/>
          <a:lstStyle/>
          <a:p>
            <a:r>
              <a:rPr lang="en-US" dirty="0" smtClean="0">
                <a:solidFill>
                  <a:schemeClr val="tx1"/>
                </a:solidFill>
              </a:rPr>
              <a:t>Surveys are especially helpful</a:t>
            </a:r>
          </a:p>
          <a:p>
            <a:pPr marL="0" indent="0">
              <a:buNone/>
            </a:pPr>
            <a:r>
              <a:rPr lang="en-US" dirty="0">
                <a:solidFill>
                  <a:schemeClr val="tx1"/>
                </a:solidFill>
              </a:rPr>
              <a:t> </a:t>
            </a:r>
            <a:r>
              <a:rPr lang="en-US" dirty="0" smtClean="0">
                <a:solidFill>
                  <a:schemeClr val="tx1"/>
                </a:solidFill>
              </a:rPr>
              <a:t>   at understanding activities that </a:t>
            </a:r>
          </a:p>
          <a:p>
            <a:pPr marL="0" indent="0">
              <a:buNone/>
            </a:pPr>
            <a:r>
              <a:rPr lang="en-US" dirty="0">
                <a:solidFill>
                  <a:schemeClr val="tx1"/>
                </a:solidFill>
              </a:rPr>
              <a:t> </a:t>
            </a:r>
            <a:r>
              <a:rPr lang="en-US" dirty="0" smtClean="0">
                <a:solidFill>
                  <a:schemeClr val="tx1"/>
                </a:solidFill>
              </a:rPr>
              <a:t>    occur in local programs or districts:  </a:t>
            </a:r>
          </a:p>
          <a:p>
            <a:pPr lvl="1"/>
            <a:r>
              <a:rPr lang="en-US" dirty="0" smtClean="0">
                <a:solidFill>
                  <a:schemeClr val="tx1"/>
                </a:solidFill>
              </a:rPr>
              <a:t>Data collection</a:t>
            </a:r>
          </a:p>
          <a:p>
            <a:pPr lvl="1"/>
            <a:r>
              <a:rPr lang="en-US" dirty="0" smtClean="0">
                <a:solidFill>
                  <a:schemeClr val="tx1"/>
                </a:solidFill>
              </a:rPr>
              <a:t>Team decision-making process </a:t>
            </a:r>
          </a:p>
          <a:p>
            <a:pPr lvl="1"/>
            <a:r>
              <a:rPr lang="en-US" dirty="0" smtClean="0">
                <a:solidFill>
                  <a:schemeClr val="tx1"/>
                </a:solidFill>
              </a:rPr>
              <a:t>Data entry and transmission practices,  and </a:t>
            </a:r>
          </a:p>
          <a:p>
            <a:pPr lvl="1"/>
            <a:r>
              <a:rPr lang="en-US" dirty="0" smtClean="0">
                <a:solidFill>
                  <a:schemeClr val="tx1"/>
                </a:solidFill>
              </a:rPr>
              <a:t>Professional development activities.</a:t>
            </a:r>
            <a:endParaRPr lang="en-US" dirty="0">
              <a:solidFill>
                <a:schemeClr val="tx1"/>
              </a:solidFill>
            </a:endParaRPr>
          </a:p>
        </p:txBody>
      </p:sp>
      <p:sp>
        <p:nvSpPr>
          <p:cNvPr id="2" name="Title 1"/>
          <p:cNvSpPr>
            <a:spLocks noGrp="1"/>
          </p:cNvSpPr>
          <p:nvPr>
            <p:ph type="title"/>
            <p:custDataLst>
              <p:tags r:id="rId3"/>
            </p:custDataLst>
          </p:nvPr>
        </p:nvSpPr>
        <p:spPr>
          <a:xfrm>
            <a:off x="457200" y="274638"/>
            <a:ext cx="8229600" cy="1143000"/>
          </a:xfrm>
        </p:spPr>
        <p:txBody>
          <a:bodyPr/>
          <a:lstStyle/>
          <a:p>
            <a:r>
              <a:rPr lang="en-US" dirty="0" smtClean="0"/>
              <a:t>Why a Survey?</a:t>
            </a:r>
            <a:endParaRPr lang="en-US" dirty="0"/>
          </a:p>
        </p:txBody>
      </p:sp>
      <p:sp>
        <p:nvSpPr>
          <p:cNvPr id="4" name="Slide Number Placeholder 3"/>
          <p:cNvSpPr>
            <a:spLocks noGrp="1"/>
          </p:cNvSpPr>
          <p:nvPr>
            <p:ph type="sldNum" sz="quarter" idx="10"/>
            <p:custDataLst>
              <p:tags r:id="rId4"/>
            </p:custDataLst>
          </p:nvPr>
        </p:nvSpPr>
        <p:spPr>
          <a:xfrm>
            <a:off x="457200" y="6327648"/>
            <a:ext cx="2133600" cy="365125"/>
          </a:xfrm>
        </p:spPr>
        <p:txBody>
          <a:bodyPr/>
          <a:lstStyle/>
          <a:p>
            <a:fld id="{B2897048-00E0-47FB-B07B-F36BBE8AF579}" type="slidenum">
              <a:rPr lang="en-US" smtClean="0"/>
              <a:pPr/>
              <a:t>5</a:t>
            </a:fld>
            <a:endParaRPr lang="en-US" dirty="0"/>
          </a:p>
        </p:txBody>
      </p:sp>
      <p:pic>
        <p:nvPicPr>
          <p:cNvPr id="5" name="Picture 2" descr="https://c1.staticflickr.com/9/8781/17709155889_1e63ba45b9.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0693151">
            <a:off x="5843762" y="600538"/>
            <a:ext cx="3037398" cy="1390616"/>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222688730"/>
      </p:ext>
    </p:extLst>
  </p:cSld>
  <p:clrMapOvr>
    <a:masterClrMapping/>
  </p:clrMapOvr>
  <mc:AlternateContent xmlns:mc="http://schemas.openxmlformats.org/markup-compatibility/2006" xmlns:p14="http://schemas.microsoft.com/office/powerpoint/2010/main">
    <mc:Choice Requires="p14">
      <p:transition spd="slow" p14:dur="2000" advTm="122872"/>
    </mc:Choice>
    <mc:Fallback xmlns="">
      <p:transition spd="slow" advTm="122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a:bodyPr>
          <a:lstStyle/>
          <a:p>
            <a:r>
              <a:rPr lang="en-US" dirty="0" smtClean="0"/>
              <a:t>How States are Using Surveys</a:t>
            </a:r>
            <a:endParaRPr lang="en-US" dirty="0"/>
          </a:p>
        </p:txBody>
      </p:sp>
      <p:sp>
        <p:nvSpPr>
          <p:cNvPr id="3" name="Content Placeholder 2"/>
          <p:cNvSpPr>
            <a:spLocks noGrp="1"/>
          </p:cNvSpPr>
          <p:nvPr>
            <p:ph idx="1"/>
            <p:custDataLst>
              <p:tags r:id="rId2"/>
            </p:custDataLst>
          </p:nvPr>
        </p:nvSpPr>
        <p:spPr>
          <a:xfrm>
            <a:off x="457200" y="1524000"/>
            <a:ext cx="8534400" cy="4800600"/>
          </a:xfrm>
        </p:spPr>
        <p:txBody>
          <a:bodyPr/>
          <a:lstStyle/>
          <a:p>
            <a:r>
              <a:rPr lang="en-US" sz="2600" dirty="0" smtClean="0"/>
              <a:t>To </a:t>
            </a:r>
            <a:r>
              <a:rPr lang="en-US" sz="2600" dirty="0"/>
              <a:t>find </a:t>
            </a:r>
            <a:r>
              <a:rPr lang="en-US" sz="2600" dirty="0" smtClean="0"/>
              <a:t>out what </a:t>
            </a:r>
            <a:r>
              <a:rPr lang="en-US" sz="2600" dirty="0"/>
              <a:t>is </a:t>
            </a:r>
            <a:r>
              <a:rPr lang="en-US" sz="2600" dirty="0" smtClean="0"/>
              <a:t>happening in local programs</a:t>
            </a:r>
          </a:p>
          <a:p>
            <a:r>
              <a:rPr lang="en-US" sz="2600" dirty="0" smtClean="0"/>
              <a:t>To identify where/with whom to focus resources </a:t>
            </a:r>
          </a:p>
          <a:p>
            <a:r>
              <a:rPr lang="en-US" sz="2600" dirty="0" smtClean="0"/>
              <a:t>To document change in COS practices before and after implementing an improvement strategy (evaluation)</a:t>
            </a:r>
          </a:p>
          <a:p>
            <a:r>
              <a:rPr lang="en-US" sz="2600" dirty="0" smtClean="0"/>
              <a:t>To compare COS practices within the state to what was observed in provider surveys with 8 ENHANCE states </a:t>
            </a:r>
          </a:p>
          <a:p>
            <a:r>
              <a:rPr lang="en-US" sz="2600" dirty="0" smtClean="0"/>
              <a:t>To easily generate reports on information gathered by state staff (e.g., survey serves as format for entering information from record reviews , observations, or monitoring). </a:t>
            </a:r>
          </a:p>
        </p:txBody>
      </p:sp>
      <p:sp>
        <p:nvSpPr>
          <p:cNvPr id="4" name="Slide Number Placeholder 3"/>
          <p:cNvSpPr>
            <a:spLocks noGrp="1"/>
          </p:cNvSpPr>
          <p:nvPr>
            <p:ph type="sldNum" sz="quarter" idx="10"/>
            <p:custDataLst>
              <p:tags r:id="rId3"/>
            </p:custDataLst>
          </p:nvPr>
        </p:nvSpPr>
        <p:spPr>
          <a:xfrm>
            <a:off x="457200" y="6327648"/>
            <a:ext cx="2133600" cy="365125"/>
          </a:xfrm>
        </p:spPr>
        <p:txBody>
          <a:bodyPr/>
          <a:lstStyle/>
          <a:p>
            <a:fld id="{B2897048-00E0-47FB-B07B-F36BBE8AF579}" type="slidenum">
              <a:rPr lang="en-US" smtClean="0"/>
              <a:pPr/>
              <a:t>6</a:t>
            </a:fld>
            <a:endParaRPr lang="en-US" dirty="0"/>
          </a:p>
        </p:txBody>
      </p:sp>
      <p:pic>
        <p:nvPicPr>
          <p:cNvPr id="6" name="Audio 5">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22012047"/>
      </p:ext>
    </p:extLst>
  </p:cSld>
  <p:clrMapOvr>
    <a:masterClrMapping/>
  </p:clrMapOvr>
  <mc:AlternateContent xmlns:mc="http://schemas.openxmlformats.org/markup-compatibility/2006" xmlns:p14="http://schemas.microsoft.com/office/powerpoint/2010/main">
    <mc:Choice Requires="p14">
      <p:transition spd="slow" p14:dur="2000" advTm="133461"/>
    </mc:Choice>
    <mc:Fallback xmlns="">
      <p:transition spd="slow" advTm="1334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639762"/>
          </a:xfrm>
        </p:spPr>
        <p:txBody>
          <a:bodyPr>
            <a:normAutofit fontScale="90000"/>
          </a:bodyPr>
          <a:lstStyle/>
          <a:p>
            <a:r>
              <a:rPr lang="en-US" dirty="0" smtClean="0">
                <a:solidFill>
                  <a:schemeClr val="tx2"/>
                </a:solidFill>
              </a:rPr>
              <a:t>Example: Idaho Part C</a:t>
            </a:r>
            <a:endParaRPr lang="en-US" dirty="0">
              <a:solidFill>
                <a:schemeClr val="tx2"/>
              </a:solidFill>
            </a:endParaRPr>
          </a:p>
        </p:txBody>
      </p:sp>
      <p:sp>
        <p:nvSpPr>
          <p:cNvPr id="3" name="Content Placeholder 2"/>
          <p:cNvSpPr>
            <a:spLocks noGrp="1"/>
          </p:cNvSpPr>
          <p:nvPr>
            <p:ph idx="1"/>
            <p:custDataLst>
              <p:tags r:id="rId2"/>
            </p:custDataLst>
          </p:nvPr>
        </p:nvSpPr>
        <p:spPr>
          <a:xfrm>
            <a:off x="381000" y="990600"/>
            <a:ext cx="8458200" cy="5334000"/>
          </a:xfrm>
        </p:spPr>
        <p:txBody>
          <a:bodyPr/>
          <a:lstStyle/>
          <a:p>
            <a:pPr marL="0" indent="0">
              <a:buNone/>
            </a:pPr>
            <a:r>
              <a:rPr lang="en-US" b="1" dirty="0" smtClean="0"/>
              <a:t>Three types of surveys:</a:t>
            </a:r>
          </a:p>
          <a:p>
            <a:r>
              <a:rPr lang="en-US" b="1" dirty="0" smtClean="0"/>
              <a:t>Demonstration sites </a:t>
            </a:r>
            <a:r>
              <a:rPr lang="en-US" dirty="0" smtClean="0"/>
              <a:t>– information about COS practices, how to focus additional data collection </a:t>
            </a:r>
          </a:p>
          <a:p>
            <a:r>
              <a:rPr lang="en-US" b="1" dirty="0" smtClean="0"/>
              <a:t>Statewide </a:t>
            </a:r>
            <a:r>
              <a:rPr lang="en-US" dirty="0" smtClean="0"/>
              <a:t>– Program practices for SSIP Phase I decision-making</a:t>
            </a:r>
          </a:p>
          <a:p>
            <a:r>
              <a:rPr lang="en-US" b="1" dirty="0" smtClean="0"/>
              <a:t>Internal/state staff </a:t>
            </a:r>
            <a:r>
              <a:rPr lang="en-US" dirty="0" smtClean="0"/>
              <a:t>– used survey as tool to collect and summarize/analyze information from file review of COS forms</a:t>
            </a:r>
          </a:p>
          <a:p>
            <a:pPr marL="0" indent="0">
              <a:buNone/>
            </a:pPr>
            <a:r>
              <a:rPr lang="en-US" sz="1800" b="1" dirty="0" smtClean="0"/>
              <a:t> </a:t>
            </a:r>
          </a:p>
          <a:p>
            <a:pPr marL="0" indent="0">
              <a:buNone/>
            </a:pPr>
            <a:r>
              <a:rPr lang="en-US" b="1" dirty="0" smtClean="0"/>
              <a:t>Other methods in addition to surveys: </a:t>
            </a:r>
          </a:p>
          <a:p>
            <a:pPr marL="0" indent="0">
              <a:buNone/>
            </a:pPr>
            <a:r>
              <a:rPr lang="en-US" dirty="0"/>
              <a:t> </a:t>
            </a:r>
            <a:r>
              <a:rPr lang="en-US" dirty="0" smtClean="0"/>
              <a:t>   analysis COS data, interviews, file review, observation</a:t>
            </a:r>
            <a:endParaRPr lang="en-US" dirty="0"/>
          </a:p>
          <a:p>
            <a:pPr marL="0" indent="0">
              <a:buNone/>
            </a:pPr>
            <a:endParaRPr lang="en-US" dirty="0" smtClean="0"/>
          </a:p>
          <a:p>
            <a:endParaRPr lang="en-US" dirty="0"/>
          </a:p>
        </p:txBody>
      </p:sp>
      <p:sp>
        <p:nvSpPr>
          <p:cNvPr id="4" name="Slide Number Placeholder 3"/>
          <p:cNvSpPr>
            <a:spLocks noGrp="1"/>
          </p:cNvSpPr>
          <p:nvPr>
            <p:ph type="sldNum" sz="quarter" idx="10"/>
            <p:custDataLst>
              <p:tags r:id="rId3"/>
            </p:custDataLst>
          </p:nvPr>
        </p:nvSpPr>
        <p:spPr>
          <a:xfrm>
            <a:off x="457200" y="6327648"/>
            <a:ext cx="2133600" cy="365125"/>
          </a:xfrm>
        </p:spPr>
        <p:txBody>
          <a:bodyPr/>
          <a:lstStyle/>
          <a:p>
            <a:fld id="{B2897048-00E0-47FB-B07B-F36BBE8AF579}" type="slidenum">
              <a:rPr lang="en-US" smtClean="0"/>
              <a:pPr/>
              <a:t>7</a:t>
            </a:fld>
            <a:endParaRPr lang="en-US" dirty="0"/>
          </a:p>
        </p:txBody>
      </p:sp>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41302" y="-228600"/>
            <a:ext cx="1412823" cy="1365729"/>
          </a:xfrm>
          <a:prstGeom prst="rect">
            <a:avLst/>
          </a:prstGeom>
        </p:spPr>
      </p:pic>
      <p:pic>
        <p:nvPicPr>
          <p:cNvPr id="7" name="Audio 6">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3727136"/>
      </p:ext>
    </p:extLst>
  </p:cSld>
  <p:clrMapOvr>
    <a:masterClrMapping/>
  </p:clrMapOvr>
  <mc:AlternateContent xmlns:mc="http://schemas.openxmlformats.org/markup-compatibility/2006" xmlns:p14="http://schemas.microsoft.com/office/powerpoint/2010/main">
    <mc:Choice Requires="p14">
      <p:transition spd="slow" p14:dur="2000" advTm="625581"/>
    </mc:Choice>
    <mc:Fallback xmlns="">
      <p:transition spd="slow" advTm="625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t>Idaho’s Experience</a:t>
            </a:r>
            <a:endParaRPr lang="en-US" dirty="0"/>
          </a:p>
        </p:txBody>
      </p:sp>
      <p:sp>
        <p:nvSpPr>
          <p:cNvPr id="3" name="Content Placeholder 2"/>
          <p:cNvSpPr>
            <a:spLocks noGrp="1"/>
          </p:cNvSpPr>
          <p:nvPr>
            <p:ph idx="1"/>
            <p:custDataLst>
              <p:tags r:id="rId2"/>
            </p:custDataLst>
          </p:nvPr>
        </p:nvSpPr>
        <p:spPr>
          <a:xfrm>
            <a:off x="457200" y="1600200"/>
            <a:ext cx="8229600" cy="4038600"/>
          </a:xfrm>
        </p:spPr>
        <p:txBody>
          <a:bodyPr/>
          <a:lstStyle/>
          <a:p>
            <a:r>
              <a:rPr lang="en-US" dirty="0" smtClean="0"/>
              <a:t>Considerations for choosing/creating survey content</a:t>
            </a:r>
          </a:p>
          <a:p>
            <a:r>
              <a:rPr lang="en-US" dirty="0" smtClean="0"/>
              <a:t>What questions the survey about the COS process helped answer</a:t>
            </a:r>
          </a:p>
          <a:p>
            <a:r>
              <a:rPr lang="en-US" dirty="0" smtClean="0"/>
              <a:t>Survey limitations</a:t>
            </a:r>
          </a:p>
          <a:p>
            <a:r>
              <a:rPr lang="en-US" dirty="0" smtClean="0"/>
              <a:t>What worked and challenges</a:t>
            </a:r>
          </a:p>
        </p:txBody>
      </p:sp>
      <p:sp>
        <p:nvSpPr>
          <p:cNvPr id="4" name="Slide Number Placeholder 3"/>
          <p:cNvSpPr>
            <a:spLocks noGrp="1"/>
          </p:cNvSpPr>
          <p:nvPr>
            <p:ph type="sldNum" sz="quarter" idx="10"/>
            <p:custDataLst>
              <p:tags r:id="rId3"/>
            </p:custDataLst>
          </p:nvPr>
        </p:nvSpPr>
        <p:spPr>
          <a:xfrm>
            <a:off x="457200" y="6327648"/>
            <a:ext cx="2133600" cy="365125"/>
          </a:xfrm>
        </p:spPr>
        <p:txBody>
          <a:bodyPr/>
          <a:lstStyle/>
          <a:p>
            <a:fld id="{B2897048-00E0-47FB-B07B-F36BBE8AF579}" type="slidenum">
              <a:rPr lang="en-US" smtClean="0"/>
              <a:pPr/>
              <a:t>8</a:t>
            </a:fld>
            <a:endParaRPr lang="en-US" dirty="0"/>
          </a:p>
        </p:txBody>
      </p:sp>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41302" y="-228600"/>
            <a:ext cx="1412823" cy="1365729"/>
          </a:xfrm>
          <a:prstGeom prst="rect">
            <a:avLst/>
          </a:prstGeom>
        </p:spPr>
      </p:pic>
      <p:pic>
        <p:nvPicPr>
          <p:cNvPr id="6" name="Picture 5"/>
          <p:cNvPicPr>
            <a:picLocks noChangeAspect="1"/>
          </p:cNvPicPr>
          <p:nvPr/>
        </p:nvPicPr>
        <p:blipFill rotWithShape="1">
          <a:blip r:embed="rId9" cstate="print">
            <a:extLst>
              <a:ext uri="{28A0092B-C50C-407E-A947-70E740481C1C}">
                <a14:useLocalDpi xmlns:a14="http://schemas.microsoft.com/office/drawing/2010/main" val="0"/>
              </a:ext>
            </a:extLst>
          </a:blip>
          <a:srcRect b="12000"/>
          <a:stretch/>
        </p:blipFill>
        <p:spPr>
          <a:xfrm>
            <a:off x="5215078" y="3733800"/>
            <a:ext cx="3749040" cy="2199426"/>
          </a:xfrm>
          <a:prstGeom prst="rect">
            <a:avLst/>
          </a:prstGeom>
        </p:spPr>
      </p:pic>
      <p:pic>
        <p:nvPicPr>
          <p:cNvPr id="8" name="Audio 7">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24406886"/>
      </p:ext>
    </p:extLst>
  </p:cSld>
  <p:clrMapOvr>
    <a:masterClrMapping/>
  </p:clrMapOvr>
  <mc:AlternateContent xmlns:mc="http://schemas.openxmlformats.org/markup-compatibility/2006" xmlns:p14="http://schemas.microsoft.com/office/powerpoint/2010/main">
    <mc:Choice Requires="p14">
      <p:transition spd="slow" p14:dur="2000" advTm="998261"/>
    </mc:Choice>
    <mc:Fallback xmlns="">
      <p:transition spd="slow" advTm="998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a:bodyPr>
          <a:lstStyle/>
          <a:p>
            <a:r>
              <a:rPr lang="en-US" dirty="0" smtClean="0"/>
              <a:t>Practical Tips </a:t>
            </a:r>
            <a:endParaRPr lang="en-US" dirty="0"/>
          </a:p>
        </p:txBody>
      </p:sp>
      <p:sp>
        <p:nvSpPr>
          <p:cNvPr id="3" name="Content Placeholder 2"/>
          <p:cNvSpPr>
            <a:spLocks noGrp="1"/>
          </p:cNvSpPr>
          <p:nvPr>
            <p:ph idx="1"/>
            <p:custDataLst>
              <p:tags r:id="rId2"/>
            </p:custDataLst>
          </p:nvPr>
        </p:nvSpPr>
        <p:spPr>
          <a:xfrm>
            <a:off x="457200" y="1219200"/>
            <a:ext cx="8229600" cy="4953000"/>
          </a:xfrm>
        </p:spPr>
        <p:txBody>
          <a:bodyPr/>
          <a:lstStyle/>
          <a:p>
            <a:r>
              <a:rPr lang="en-US" dirty="0">
                <a:solidFill>
                  <a:schemeClr val="tx2"/>
                </a:solidFill>
              </a:rPr>
              <a:t>D</a:t>
            </a:r>
            <a:r>
              <a:rPr lang="en-US" dirty="0" smtClean="0">
                <a:solidFill>
                  <a:schemeClr val="tx2"/>
                </a:solidFill>
              </a:rPr>
              <a:t>istribution approach </a:t>
            </a:r>
          </a:p>
          <a:p>
            <a:pPr lvl="1"/>
            <a:r>
              <a:rPr lang="en-US" sz="2000" dirty="0" smtClean="0">
                <a:solidFill>
                  <a:schemeClr val="tx2"/>
                </a:solidFill>
              </a:rPr>
              <a:t>Electronic? Paper? Individualized or general links?</a:t>
            </a:r>
          </a:p>
          <a:p>
            <a:pPr lvl="1"/>
            <a:r>
              <a:rPr lang="en-US" sz="2000" dirty="0" smtClean="0">
                <a:solidFill>
                  <a:schemeClr val="tx2"/>
                </a:solidFill>
              </a:rPr>
              <a:t>Who sends it out? How to ensure use of effective emails? How often and approach for reminders?</a:t>
            </a:r>
          </a:p>
          <a:p>
            <a:pPr lvl="1"/>
            <a:r>
              <a:rPr lang="en-US" sz="2000" dirty="0" smtClean="0">
                <a:solidFill>
                  <a:schemeClr val="tx2"/>
                </a:solidFill>
              </a:rPr>
              <a:t>Sampling or everyone? Who should it go to? Will you pilot it first?</a:t>
            </a:r>
          </a:p>
          <a:p>
            <a:r>
              <a:rPr lang="en-US" dirty="0" smtClean="0">
                <a:solidFill>
                  <a:schemeClr val="tx2"/>
                </a:solidFill>
              </a:rPr>
              <a:t>Format of questions</a:t>
            </a:r>
          </a:p>
          <a:p>
            <a:pPr lvl="1"/>
            <a:r>
              <a:rPr lang="en-US" sz="2000" dirty="0"/>
              <a:t>Required vs. optional questions </a:t>
            </a:r>
            <a:endParaRPr lang="en-US" sz="2000" dirty="0" smtClean="0"/>
          </a:p>
          <a:p>
            <a:pPr lvl="1"/>
            <a:r>
              <a:rPr lang="en-US" sz="2000" dirty="0" smtClean="0"/>
              <a:t>Skip patterns based on prior responses</a:t>
            </a:r>
          </a:p>
          <a:p>
            <a:pPr lvl="1"/>
            <a:r>
              <a:rPr lang="en-US" sz="2000" dirty="0" smtClean="0"/>
              <a:t>Check all that apply vs. forced choice questions</a:t>
            </a:r>
          </a:p>
          <a:p>
            <a:pPr lvl="1"/>
            <a:r>
              <a:rPr lang="en-US" sz="2000" dirty="0" smtClean="0"/>
              <a:t>Thoughtful use of questions with open-ended responses</a:t>
            </a:r>
          </a:p>
          <a:p>
            <a:r>
              <a:rPr lang="en-US" dirty="0" smtClean="0"/>
              <a:t>Kinds of reports about survey results available</a:t>
            </a:r>
          </a:p>
          <a:p>
            <a:r>
              <a:rPr lang="en-US" dirty="0" smtClean="0"/>
              <a:t>Capability of linking results with other types of data</a:t>
            </a:r>
            <a:endParaRPr lang="en-US" dirty="0">
              <a:solidFill>
                <a:schemeClr val="tx2"/>
              </a:solidFill>
            </a:endParaRPr>
          </a:p>
        </p:txBody>
      </p:sp>
      <p:sp>
        <p:nvSpPr>
          <p:cNvPr id="4" name="Slide Number Placeholder 3"/>
          <p:cNvSpPr>
            <a:spLocks noGrp="1"/>
          </p:cNvSpPr>
          <p:nvPr>
            <p:ph type="sldNum" sz="quarter" idx="10"/>
            <p:custDataLst>
              <p:tags r:id="rId3"/>
            </p:custDataLst>
          </p:nvPr>
        </p:nvSpPr>
        <p:spPr>
          <a:xfrm>
            <a:off x="457200" y="6327648"/>
            <a:ext cx="2133600" cy="365125"/>
          </a:xfrm>
        </p:spPr>
        <p:txBody>
          <a:bodyPr/>
          <a:lstStyle/>
          <a:p>
            <a:fld id="{B2897048-00E0-47FB-B07B-F36BBE8AF579}" type="slidenum">
              <a:rPr lang="en-US" smtClean="0"/>
              <a:pPr/>
              <a:t>9</a:t>
            </a:fld>
            <a:endParaRPr lang="en-US" dirty="0"/>
          </a:p>
        </p:txBody>
      </p:sp>
      <p:pic>
        <p:nvPicPr>
          <p:cNvPr id="6" name="Audio 5">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38337652"/>
      </p:ext>
    </p:extLst>
  </p:cSld>
  <p:clrMapOvr>
    <a:masterClrMapping/>
  </p:clrMapOvr>
  <mc:AlternateContent xmlns:mc="http://schemas.openxmlformats.org/markup-compatibility/2006" xmlns:p14="http://schemas.microsoft.com/office/powerpoint/2010/main">
    <mc:Choice Requires="p14">
      <p:transition spd="slow" p14:dur="2000" advTm="57093"/>
    </mc:Choice>
    <mc:Fallback xmlns="">
      <p:transition spd="slow" advTm="57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PERSISTENCEDATA" val="MMPROD_UIPERSISTENCEDATA"/>
  <p:tag name="MMPROD_THEME_BG_IMAGE" val=""/>
  <p:tag name="MMPROD_UIDATA" val="&lt;database version=&quot;10.0&quot;&gt;&lt;object type=&quot;1&quot; unique_id=&quot;10001&quot;&gt;&lt;property id=&quot;20141&quot; value=&quot;COS SurveyWebinar_09-25-15_Post&quot;/&gt;&lt;property id=&quot;20148&quot; value=&quot;5&quot;/&gt;&lt;property id=&quot;20184&quot; value=&quot;7&quot;/&gt;&lt;property id=&quot;20224&quot; value=&quot;H:\My Adobe Presentations&quot;/&gt;&lt;property id=&quot;20250&quot; value=&quot;7&quot;/&gt;&lt;property id=&quot;20251&quot; value=&quot;1&quot;/&gt;&lt;property id=&quot;20259&quot; value=&quot;0&quot;/&gt;&lt;property id=&quot;20263&quot; value=&quot;1&quot;/&gt;&lt;property id=&quot;20264&quot; value=&quot;1&quot;/&gt;&lt;property id=&quot;20501&quot; value=&quot;C:\Users\cdwagner\Documents\My Adobe Presentations\&quot;/&gt;&lt;object type=&quot;2&quot; unique_id=&quot;11904&quot;&gt;&lt;object type=&quot;3&quot; unique_id=&quot;11905&quot;&gt;&lt;property id=&quot;20148&quot; value=&quot;5&quot;/&gt;&lt;property id=&quot;20300&quot; value=&quot;Slide 1 - &amp;quot;Using Surveys to Understand How the Child Outcomes Summary Process is Being Implemented in Local Programs&amp;quot;&quot;/&gt;&lt;property id=&quot;20307&quot; value=&quot;258&quot;/&gt;&lt;property id=&quot;20309&quot; value=&quot;-1&quot;/&gt;&lt;/object&gt;&lt;object type=&quot;3&quot; unique_id=&quot;11915&quot;&gt;&lt;property id=&quot;20148&quot; value=&quot;5&quot;/&gt;&lt;property id=&quot;20300&quot; value=&quot;Slide 3 - &amp;quot;Today’s Webinar&amp;quot;&quot;/&gt;&lt;property id=&quot;20307&quot; value=&quot;259&quot;/&gt;&lt;property id=&quot;20309&quot; value=&quot;-1&quot;/&gt;&lt;/object&gt;&lt;object type=&quot;3&quot; unique_id=&quot;11925&quot;&gt;&lt;property id=&quot;20148&quot; value=&quot;5&quot;/&gt;&lt;property id=&quot;20300&quot; value=&quot;Slide 17&quot;/&gt;&lt;property id=&quot;20307&quot; value=&quot;269&quot;/&gt;&lt;property id=&quot;20309&quot; value=&quot;-1&quot;/&gt;&lt;/object&gt;&lt;object type=&quot;3&quot; unique_id=&quot;11927&quot;&gt;&lt;property id=&quot;20148&quot; value=&quot;5&quot;/&gt;&lt;property id=&quot;20300&quot; value=&quot;Slide 2 - &amp;quot;What Led to This Call?&amp;quot;&quot;/&gt;&lt;property id=&quot;20307&quot; value=&quot;281&quot;/&gt;&lt;property id=&quot;20309&quot; value=&quot;-1&quot;/&gt;&lt;/object&gt;&lt;object type=&quot;3&quot; unique_id=&quot;11928&quot;&gt;&lt;property id=&quot;20148&quot; value=&quot;5&quot;/&gt;&lt;property id=&quot;20300&quot; value=&quot;Slide 4 - &amp;quot;Many ways to get information about the COS Process&amp;quot;&quot;/&gt;&lt;property id=&quot;20307&quot; value=&quot;282&quot;/&gt;&lt;property id=&quot;20309&quot; value=&quot;-1&quot;/&gt;&lt;/object&gt;&lt;object type=&quot;3&quot; unique_id=&quot;11929&quot;&gt;&lt;property id=&quot;20148&quot; value=&quot;5&quot;/&gt;&lt;property id=&quot;20300&quot; value=&quot;Slide 5 - &amp;quot;Why a Survey?&amp;quot;&quot;/&gt;&lt;property id=&quot;20307&quot; value=&quot;272&quot;/&gt;&lt;property id=&quot;20309&quot; value=&quot;-1&quot;/&gt;&lt;/object&gt;&lt;object type=&quot;3&quot; unique_id=&quot;11930&quot;&gt;&lt;property id=&quot;20148&quot; value=&quot;5&quot;/&gt;&lt;property id=&quot;20300&quot; value=&quot;Slide 6 - &amp;quot;How States are Using Surveys&amp;quot;&quot;/&gt;&lt;property id=&quot;20307&quot; value=&quot;273&quot;/&gt;&lt;property id=&quot;20309&quot; value=&quot;-1&quot;/&gt;&lt;/object&gt;&lt;object type=&quot;3&quot; unique_id=&quot;11931&quot;&gt;&lt;property id=&quot;20148&quot; value=&quot;5&quot;/&gt;&lt;property id=&quot;20300&quot; value=&quot;Slide 7 - &amp;quot;Example: Idaho Part C&amp;quot;&quot;/&gt;&lt;property id=&quot;20307&quot; value=&quot;285&quot;/&gt;&lt;property id=&quot;20309&quot; value=&quot;-1&quot;/&gt;&lt;/object&gt;&lt;object type=&quot;3&quot; unique_id=&quot;11932&quot;&gt;&lt;property id=&quot;20148&quot; value=&quot;5&quot;/&gt;&lt;property id=&quot;20300&quot; value=&quot;Slide 8 - &amp;quot;Idaho’s Experience&amp;quot;&quot;/&gt;&lt;property id=&quot;20307&quot; value=&quot;289&quot;/&gt;&lt;property id=&quot;20309&quot; value=&quot;-1&quot;/&gt;&lt;/object&gt;&lt;object type=&quot;3&quot; unique_id=&quot;11933&quot;&gt;&lt;property id=&quot;20148&quot; value=&quot;5&quot;/&gt;&lt;property id=&quot;20300&quot; value=&quot;Slide 9 - &amp;quot;Practical Tips &amp;quot;&quot;/&gt;&lt;property id=&quot;20307&quot; value=&quot;276&quot;/&gt;&lt;property id=&quot;20309&quot; value=&quot;-1&quot;/&gt;&lt;/object&gt;&lt;object type=&quot;3&quot; unique_id=&quot;11934&quot;&gt;&lt;property id=&quot;20148&quot; value=&quot;5&quot;/&gt;&lt;property id=&quot;20300&quot; value=&quot;Slide 10 - &amp;quot;Tips About Survey Questions&amp;quot;&quot;/&gt;&lt;property id=&quot;20307&quot; value=&quot;291&quot;/&gt;&lt;property id=&quot;20309&quot; value=&quot;-1&quot;/&gt;&lt;/object&gt;&lt;object type=&quot;3&quot; unique_id=&quot;11935&quot;&gt;&lt;property id=&quot;20148&quot; value=&quot;5&quot;/&gt;&lt;property id=&quot;20300&quot; value=&quot;Slide 11 - &amp;quot;Where to find survey examples…&amp;quot;&quot;/&gt;&lt;property id=&quot;20307&quot; value=&quot;275&quot;/&gt;&lt;property id=&quot;20309&quot; value=&quot;-1&quot;/&gt;&lt;/object&gt;&lt;object type=&quot;3&quot; unique_id=&quot;11936&quot;&gt;&lt;property id=&quot;20148&quot; value=&quot;5&quot;/&gt;&lt;property id=&quot;20300&quot; value=&quot;Slide 12&quot;/&gt;&lt;property id=&quot;20307&quot; value=&quot;298&quot;/&gt;&lt;property id=&quot;20309&quot; value=&quot;-1&quot;/&gt;&lt;/object&gt;&lt;object type=&quot;3&quot; unique_id=&quot;11937&quot;&gt;&lt;property id=&quot;20148&quot; value=&quot;5&quot;/&gt;&lt;property id=&quot;20300&quot; value=&quot;Slide 13 - &amp;quot;Examples of COS-Related Topics on Surveys&amp;quot;&quot;/&gt;&lt;property id=&quot;20307&quot; value=&quot;283&quot;/&gt;&lt;property id=&quot;20309&quot; value=&quot;-1&quot;/&gt;&lt;/object&gt;&lt;object type=&quot;3&quot; unique_id=&quot;11938&quot;&gt;&lt;property id=&quot;20148&quot; value=&quot;5&quot;/&gt;&lt;property id=&quot;20300&quot; value=&quot;Slide 14 - &amp;quot;Other Related Survey Topics&amp;quot;&quot;/&gt;&lt;property id=&quot;20307&quot; value=&quot;294&quot;/&gt;&lt;property id=&quot;20309&quot; value=&quot;-1&quot;/&gt;&lt;/object&gt;&lt;object type=&quot;3&quot; unique_id=&quot;11939&quot;&gt;&lt;property id=&quot;20148&quot; value=&quot;5&quot;/&gt;&lt;property id=&quot;20300&quot; value=&quot;Slide 15 - &amp;quot;Questions/Comments/Discussion&amp;quot;&quot;/&gt;&lt;property id=&quot;20307&quot; value=&quot;277&quot;/&gt;&lt;property id=&quot;20309&quot; value=&quot;-1&quot;/&gt;&lt;/object&gt;&lt;object type=&quot;3&quot; unique_id=&quot;11940&quot;&gt;&lt;property id=&quot;20148&quot; value=&quot;5&quot;/&gt;&lt;property id=&quot;20300&quot; value=&quot;Slide 16 - &amp;quot;Visit DaSy and ECTA Online &amp;quot;&quot;/&gt;&lt;property id=&quot;20307&quot; value=&quot;293&quot;/&gt;&lt;property id=&quot;20309&quot; value=&quot;-1&quot;/&gt;&lt;/object&gt;&lt;/object&gt;&lt;object type=&quot;8&quot; unique_id=&quot;11910&quot;&gt;&lt;/object&gt;&lt;object type=&quot;10&quot; unique_id=&quot;11989&quot;&gt;&lt;object type=&quot;11&quot; unique_id=&quot;11990&quot;&gt;&lt;/object&gt;&lt;object type=&quot;13&quot; unique_id=&quot;12036&quot;&gt;&lt;/object&gt;&lt;/object&gt;&lt;object type=&quot;4&quot; unique_id=&quot;11991&quot;&gt;&lt;/object&gt;&lt;/object&gt;&lt;/database&gt;"/>
  <p:tag name="MMPROD_TAG_VCONFIG" val="PD94bWwgdmVyc2lvbj0iMS4wIj8+DQo8Y29uZmlndXJhdGlvbj4NCgk8YnJhbmRpbmc+DQoJCTx1aWZvbnQgbmFtZT0iRk9OVF9OT1RFU19URVhUIiB2YWx1ZT0iVmVyZGFuYSw5LGZhbHNlLGZhbHNlLGZhbHNlIi8+DQoJPC9icmFuZGluZz4NCgk8Y29sb3JzPg0KCQk8dWljb2xvciBuYW1lPSJwcmltYXJ5IiB2YWx1ZT0iMHg2Rjg0ODgiLz4NCgkJPHVpY29sb3IgbmFtZT0iZ2xvdyIgdmFsdWU9IjB4NjA5NzczIi8+DQoJCTx1aWNvbG9yIG5hbWU9InRleHQiIHZhbHVlPSIweEZGRkZGRiIvPg0KCQk8dWljb2xvciBuYW1lPSJsaWdodCIgdmFsdWU9IjB4NEU1RDYwIi8+DQoJCTx1aWNvbG9yIG5hbWU9InNoYWRvdyIgdmFsdWU9IjB4MDAwMDAwIi8+DQoJCTx1aWNvbG9yIG5hbWU9ImJhY2tncm91bmQiIHZhbHVlPSIweDcyNzk3MSIvPg0KCTwvY29sb3JzPg0KCTxsYXlvdXQ+DQoJCTx1aXNob3cgbmFtZT0icHJlc2VudGF0aW9udGl0bGUiIHZhbHVlPSJ0cnVlIi8+PHVpc2hvdyBuYW1lPSJwcmVzZW50ZXJwaG90byIgdmFsdWU9InRydWUiLz48dWlzaG93IG5hbWU9InByZXNlbnRlcm5hbWUiIHZhbHVlPSJ0cnVlIi8+PHVpc2hvdyBuYW1lPSJwcmVzZW50ZXJ0aXRsZSIgdmFsdWU9InRydWUiLz48dWlzaG93IG5hbWU9InByZXNlbnRlcmVtYWlsIiB2YWx1ZT0idHJ1ZSIvPjx1aXNob3cgbmFtZT0icHJlc2VudGVyYmlvIiB2YWx1ZT0idHJ1ZSIvPjx1aXNob3cgbmFtZT0iY29tcGFueWxvZ28iIHZhbHVlPSJ0cnVlIi8+PHVpc2hvdyBuYW1lPSJzaWRlYmFyIiB2YWx1ZT0idHJ1ZSIvPjx1aXNob3cgbmFtZT0ib3V0bGluZSIgdmFsdWU9InRydWUiLz48dWlzaG93IG5hbWU9InRodW1ibmFpbCIgdmFsdWU9InRydWUiLz4NCgkJPHVpc2hvdyBuYW1lPSJub3RlcyIgdmFsdWU9InRydWUiLz48dWlzaG93IG5hbWU9InNlYXJjaCIgdmFsdWU9InRydWUiLz48dWlzaG93IG5hbWU9InF1aXoiIHZhbHVlPSJ0cnVlIi8+PHVpc2hvdyBuYW1lPSJhdHRhY2htZW50cyIgdmFsdWU9InRydWUiLz48dWlzaG93IG5hbWU9InV0aWxzIiB2YWx1ZT0idHJ1ZSIvPjx1aXNob3cgbmFtZT0idm9sdW1lIiB2YWx1ZT0idHJ1ZSIvPjx1aXNob3cgbmFtZT0icGxheWJhciIgdmFsdWU9InRydWUiLz48dWlzaG93IG5hbWU9InRhbGtpbmdoZWFkIiB2YWx1ZT0idHJ1ZSIvPjx1aXNob3cgbmFtZT0ic2lkZWJhcm9ucmlnaHQiIHZhbHVlPSJ0cnVlIi8+PHVpc2hvdyBuYW1lPSJ2aWV3Y2hhbmdlIiB2YWx1ZT0idHJ1ZSIvPjx1aXNob3cgbmFtZT0iYWx3YXlzU2NydW5jaCIgdmFsdWU9ImZhbHNlIi8+PHVpc2hvdyBuYW1lPSJpbml0aWFsZGlzcGxheW1vZGVpc25vcm1hbCIgdmFsdWU9InRydWUiLz48dWlyZXBsYWNlIG5hbWU9ImxvZ28iIHZhbHVlPSIiLz48dWlyZXBsYWNlIG5hbWU9ImJnaW1hZ2UiIHZhbHVlPSIiLz48dWlyZXBsYWNlIG5hbWU9ImluaXRpYWx0YWIiIHZhbHVlPSJvdXRsaW5lIi8+PHVpc2hvdyBuYW1lPSJjY3RleHRoaWdobGlnaHRpbmciIHZhbHVlPSJ0cnVlIi8+DQoJPC9sYXlvdXQ+DQoJPHByZWxvYWRlcj48c2V0Qm9vbCBuYW1lPSJkaXNhYmxlQXNzZXRQcmVsb2FkZXIiIHZhbHVlPSJ0cnVlIi8+PC9wcmVsb2FkZXI+PGxhbmd1YWdlIGlkPSJlb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TbGlkZSAlbiIvPg0KCQk8IS0tIHN1YnN0aXR1dGlvbjogJW4gPT0gc2xpZGUgbnVtYmVyIC0tPg0KCQk8IS0tIHN1YnN0aXR1dGlvbjogJXQgPT0gdG90YWwgc2xpZGUgY291bnQgLS0+DQoJCTx1aXRleHQgbmFtZT0iU0NSVUJCQVJTVEFUVVNfU0xJREVJTkZPIiB2YWx1ZT0iU2xpZGUgJW4gLyAldCB8ICIvPg0KCQk8dWl0ZXh0IG5hbWU9IlNDUlVCQkFSU1RBVFVTX1NUT1BQRUQiIHZhbHVlPSJTdG9wcGVkIi8+DQoJCTx1aXRleHQgbmFtZT0iU0NSVUJCQVJTVEFUVVNfUExBWUlORyIgdmFsdWU9IlBsYXlpbmciLz4NCgkJPHVpdGV4dCBuYW1lPSJTQ1JVQkJBUlNUQVRVU19OT0FVRElPIiB2YWx1ZT0iTm8gQXVkaW8iLz4NCgkJPHVpdGV4dCBuYW1lPSJTQ1JVQkJBUlNUQVRVU19WSURQTEFZSU5HIiB2YWx1ZT0iVmlkZW8gUGxheWluZyIvPg0KCQk8dWl0ZXh0IG5hbWU9IlNDUlVCQkFSU1RBVFVTX0xPQURJTkciIHZhbHVlPSJMb2FkaW5nIi8+DQoJCTx1aXRleHQgbmFtZT0iU0NSVUJCQVJTVEFUVVNfQlVGRkVSSU5HIiB2YWx1ZT0iQnVmZmVyaW5nIi8+DQoJCTx1aXRleHQgbmFtZT0iU0NSVUJCQVJTVEFUVVNfUVVFU1RJT04iIHZhbHVlPSJBbnN3ZXIgUXVlc3Rpb24iLz4NCgkJPHVpdGV4dCBuYW1lPSJTQ1JVQkJBUlNUQVRVU19SRVZJRVdRVUlaIiB2YWx1ZT0iUmV2aWV3aW5nIFF1aXoiLz4NCgkJPCEtLSBzdWJzdGl0dXRpb246ICVtID09IG1pbnV0ZXMgcmVtYWluaW5nIC0tPg0KCQk8IS0tIHN1YnN0aXR1dGlvbjogJXMgPT0gc2Vjb25kcyByZW1haW5pbmcgLS0+DQoJCTx1aXRleHQgbmFtZT0iRUxBUFNFRCIgdmFsdWU9IiVtIE1pbnV0ZXMgJXMgU2Vjb25kcyBSZW1haW5pbmciLz4NCgkJPHVpdGV4dCBuYW1lPSJOT1RGT1VORCIgdmFsdWU9Ik5vdGhpbmcgRm91bmQiLz4NCgkJPHVpdGV4dCBuYW1lPSJBVFRBQ0hNRU5UUyIgdmFsdWU9IkF0dGFjaG1lbnRz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GFjdCIvPg0KCQk8dWl0ZXh0IG5hbWU9IlRBQl9RVUlaIiB2YWx1ZT0iUXVpeiIvPg0KCQk8dWl0ZXh0IG5hbWU9IlRBQl9PVVRMSU5FIiB2YWx1ZT0iT3V0bGluZSIvPg0KCQk8dWl0ZXh0IG5hbWU9IlRBQl9USFVNQiIgdmFsdWU9IlRodW1iIi8+DQoJCTx1aXRleHQgbmFtZT0iVEFCX05PVEVTIiB2YWx1ZT0iTm90ZXMiLz4NCgkJPHVpdGV4dCBuYW1lPSJUQUJfU0VBUkNIIiB2YWx1ZT0iU2VhcmNoIi8+DQoJCTx1aXRleHQgbmFtZT0iU0xJREVfSEVBRElORyIgdmFsdWU9IlNsaWRlIFRpdGxlIi8+DQoJCTx1aXRleHQgbmFtZT0iRFVSQVRJT05fSEVBRElORyIgdmFsdWU9IkR1cmF0aW9uIi8+DQoJCTx1aXRleHQgbmFtZT0iU0VBUkNIX0hFQURJTkciIHZhbHVlPSJTZWFyY2ggZm9yIHRleHQ6Ii8+DQoJCTx1aXRleHQgbmFtZT0iVEhVTUJfSEVBRElORyIgdmFsdWU9IlNsaWRlIi8+DQoJCTx1aXRleHQgbmFtZT0iVEhVTUJfSU5GTyIgdmFsdWU9IlNsaWRlIFRpdGxlL0R1cmF0aW9uIi8+DQoJCTx1aXRleHQgbmFtZT0iQVRUQUNITkFNRV9IRUFESU5HIiB2YWx1ZT0iRmlsZSBOYW1lIi8+DQoJCTx1aXRleHQgbmFtZT0iQVRUQUNIU0laRV9IRUFESU5HIiB2YWx1ZT0iU2l6ZSIvPg0KCQk8dWl0ZXh0IG5hbWU9IlNMSURFX05PVEVTIiB2YWx1ZT0iU2xpZGUgTm90ZXM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lF1aXogQXR0ZW1wdDoiLz4NCgkJPHVpdGV4dCBuYW1lPSJRVUlaUE9EX1FVSVpfQVRURU1QVF9WQUxVRSIgdmFsdWU9IiVuIG9mICV0Ii8+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DQoJCTx1aXRleHQgbmFtZT0iUVVJWlBPRF9RVUlaQVRNUFRfSU5GIiB2YWx1ZT0iSW5maW5pdGUiLz4NCgkJPHVpdGV4dCBuYW1lPSJRVUlaUE9EX1FVRVNBVE1QVF9JTkYiIHZhbHVlPSJJbmZpbml0ZSIvPg0KCQk8dWl0ZXh0IG5hbWU9IldBUk5JTkdNU0dfWUVTU1RSSU5HIiB2YWx1ZT0iWWVzIi8+DQoJCTx1aXRleHQgbmFtZT0iV0FSTklOR01TR19OT1NUUklORyIgdmFsdWU9Ik5vIi8+DQoJCTx1aXRleHQgbmFtZT0iV0FSTklOR01TR19USVRMRVNUUklORyIgdmFsdWU9IlF1aXogTmF2aWdhdGlvbiBXYXJuaW5nIi8+DQoJCTx1aXRleHQgbmFtZT0iV0FSTklOR01TR19NU0dTVFJJTkciIHZhbHVlPSJUaGVyZSBhcmUgdW4tYXR0ZW1wdGVkIHF1ZXN0aW9ucyBpbiB0aGlzIFF1aXouJiN4QTsmI3hBO0NsaWNraW5nIFllcyB3aWxsIHRha2UgeW91IG91dCBvZiB0aGUgUXVpei4gQ2xpY2sgTm8gdG8gY29udGludWUgdGhlIFF1aXouIi8+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DQoJCTx1aXRleHQgbmFtZT0iRE9DV1JBUF9USVRMRSIgdmFsdWU9IlByZXNlbnRlciBGaWxlIEF0dGFjaG1lbnQiLz4NCgkJPHVpdGV4dCBuYW1lPSJET0NXUkFQX01TRyIgdmFsdWU9IlNhdmUgdG8gTXkgQ29tcHV0ZXIiLz4NCgkJPHVpdGV4dCBuYW1lPSJET0NXUkFQX1BST01QVCIgdmFsdWU9IkNsaWNrIHRvIERvd25sb2FkIi8+DQoJPC9sYW5ndWFnZT4NCgk8bGFuZ3VhZ2UgaWQ9ImRl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ZvbGllICVuIi8+DQoJCTwhLS0gc3Vic3RpdHV0aW9uOiAlbiA9PSBzbGlkZSBudW1iZXIgLS0+DQoJCTwhLS0gc3Vic3RpdHV0aW9uOiAldCA9PSB0b3RhbCBzbGlkZSBjb3VudCAtLT4NCgkJPHVpdGV4dCBuYW1lPSJTQ1JVQkJBUlNUQVRVU19TTElERUlORk8iIHZhbHVlPSJGb2xpZSAlbiAvICV0IHwgIi8+DQoJCTx1aXRleHQgbmFtZT0iU0NSVUJCQVJTVEFUVVNfU1RPUFBFRCIgdmFsdWU9IkJlZW5kZXQiLz4NCgkJPHVpdGV4dCBuYW1lPSJTQ1JVQkJBUlNUQVRVU19QTEFZSU5HIiB2YWx1ZT0iV2llZGVyZ2FiZSIvPg0KCQk8dWl0ZXh0IG5hbWU9IlNDUlVCQkFSU1RBVFVTX05PQVVESU8iIHZhbHVlPSJLZWluIEF1ZGlvIi8+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DQoJCTx1aXRleHQgbmFtZT0iU0NSVUJCQVJTVEFUVVNfUkVWSUVXUVVJWiIgdmFsdWU9Ik5vY2htYWxzIGR1cmNoc2VoZW4iLz4NCgkJPCEtLSBzdWJzdGl0dXRpb246ICVtID09IG1pbnV0ZXMgcmVtYWluaW5nIC0tPg0KCQk8IS0tIHN1YnN0aXR1dGlvbjogJXMgPT0gc2Vjb25kcyByZW1haW5pbmcgLS0+DQoJCTx1aXRleHQgbmFtZT0iRUxBUFNFRCIgdmFsdWU9IlJlc3RkYXVlcjogJW0gTWludXRlbiAlcyBTZWt1bmRlbiIvPg0KCQk8dWl0ZXh0IG5hbWU9Ik5PVEZPVU5EIiB2YWx1ZT0iTmljaHRzIGdlZnVuZGVuIi8+DQoJCTx1aXRleHQgbmFtZT0iQVRUQUNITUVOVFMiIHZhbHVlPSJBbmxhZ2VuIi8+DQoJCTwhLS0gc3Vic3RpdHV0aW9uOiAlcCA9PSBjdXJyZW50IHNwZWFrZXIncyB0aXRsZSAtLT4NCgkJPHVpdGV4dCBuYW1lPSJCSU9XSU5fVElUTEUiIHZhbHVlPSJTcHJlY2hlcjogJXAiLz4NCgkJPHVpdGV4dCBuYW1lPSJCSU9CVE5fVElUTEUiIHZhbHVlPSJTcHJlY2hlciIvPg0KCQk8dWl0ZXh0IG5hbWU9IkRJVklERVJCVE5fVElUTEUiIHZhbHVlPSJ8Ii8+DQoJCTx1aXRleHQgbmFtZT0iQ09OVEFDVEJUTl9USVRMRSIgdmFsdWU9IktvbnRha3QiLz4NCgkJPHVpdGV4dCBuYW1lPSJUQUJfUVVJWiIgdmFsdWU9IlF1aXoiLz4NCgkJPHVpdGV4dCBuYW1lPSJUQUJfT1VUTElORSIgdmFsdWU9IlN0cnVrdHVyIi8+DQoJCTx1aXRleHQgbmFtZT0iVEFCX1RIVU1CIiB2YWx1ZT0iTWluaWF0dXIiLz4NCgkJPHVpdGV4dCBuYW1lPSJUQUJfTk9URVMiIHZhbHVlPSJOb3RpemVuIi8+DQoJCTx1aXRleHQgbmFtZT0iVEFCX1NFQVJDSCIgdmFsdWU9IlN1Y2hlbiIvPg0KCQk8dWl0ZXh0IG5hbWU9IlNMSURFX0hFQURJTkciIHZhbHVlPSJGb2xpZW50aXRlbCIvPg0KCQk8dWl0ZXh0IG5hbWU9IkRVUkFUSU9OX0hFQURJTkciIHZhbHVlPSJEYXVlciIvPg0KCQk8dWl0ZXh0IG5hbWU9IlNFQVJDSF9IRUFESU5HIiB2YWx1ZT0iVGV4dCBzdWNoZW46Ii8+DQoJCTx1aXRleHQgbmFtZT0iVEhVTUJfSEVBRElORyIgdmFsdWU9IkZvbGllIi8+DQoJCTx1aXRleHQgbmFtZT0iVEhVTUJfSU5GTyIgdmFsdWU9IkZvbGllbnRpdGVsL0RhdWVyIi8+DQoJCTx1aXRleHQgbmFtZT0iQVRUQUNITkFNRV9IRUFESU5HIiB2YWx1ZT0iRGF0ZWluYW1lIi8+DQoJCTx1aXRleHQgbmFtZT0iQVRUQUNIU0laRV9IRUFESU5HIiB2YWx1ZT0iR3LDtsOfZSIvPg0KCQk8dWl0ZXh0IG5hbWU9IlNMSURFX05PVEVTIiB2YWx1ZT0iRm9saWVubm90aXplbiIvPg0KCQk8dWl0ZXh0IG5hbWU9IkNPVVJTRV9TVEFUVVMiIHZhbHVlPSJNb2R1bHN0YXR1cyIvPg0KCQk8dWl0ZXh0IG5hbWU9IlBBU1NFRF9TVFJJTkciIHZhbHVlPSJFcmZvbGdyZWljaCIvPg0KCQk8dWl0ZXh0IG5hbWU9IkZBSUxFRF9TVFJJTkciIHZhbHVlPSJGZWhsZ2VzY2hsYWdlbiIvPg0KCQk8IS0tcXVpeiBwb2QgYW5kIG1lc3NhZ2UgYm94IHRleHRzLS0+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DQoJCTx1aXRleHQgbmFtZT0iUVVJWlBPRF9RVUVTVFlQRV9TVlkiIHZhbHVlPSJVbWZyYWdlIi8+DQoJCTx1aXRleHQgbmFtZT0iUVVJWlBPRF9RVUlaQVRNUFRfSU5GIiB2YWx1ZT0iVW5lbmRsaWNoIi8+DQoJCTx1aXRleHQgbmFtZT0iUVVJWlBPRF9RVUVTQVRNUFRfSU5GIiB2YWx1ZT0iVW5lbmRsaWNoIi8+DQoJCTx1aXRleHQgbmFtZT0iV0FSTklOR01TR19ZRVNTVFJJTkciIHZhbHVlPSJKYSIvPg0KCQk8dWl0ZXh0IG5hbWU9IldBUk5JTkdNU0dfTk9TVFJJTkciIHZhbHVlPSJOZWluIi8+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EZW4gVGVpbG5laG1lcm4gZGllIFNlaXRlbmxlaXN0ZSBhbnplaWdlbiIvPg0KCQk8dWl0ZXh0IG5hbWU9Ik1VVEUiIHZhbHVlPSJBdXMiLz4NCgkJPHVpdGV4dCBuYW1lPSJET0NXUkFQX1RJVExFIiB2YWx1ZT0iUHJlc2VudGVyLUFuaGFuZyIvPg0KCQk8dWl0ZXh0IG5hbWU9IkRPQ1dSQVBfTVNHIiB2YWx1ZT0iQXVmIG1laW5lbSBBcmJlaXRzcGxhdHogc3BlaWNoZXJuIi8+DQoJCTx1aXRleHQgbmFtZT0iRE9DV1JBUF9QUk9NUFQiIHZhbHVlPSJadW0gSGVydW50ZXJsYWRlbiBrbGlja2VuIi8+DQoJPC9sYW5ndWFnZT4NCgk8bGFuZ3VhZ2UgaWQ9ImZy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lICVuIi8+DQoJCTwhLS0gc3Vic3RpdHV0aW9uOiAlbiA9PSBzbGlkZSBudW1iZXIgLS0+DQoJCTwhLS0gc3Vic3RpdHV0aW9uOiAldCA9PSB0b3RhbCBzbGlkZSBjb3VudCAtLT4NCgkJPHVpdGV4dCBuYW1lPSJTQ1JVQkJBUlNUQVRVU19TTElERUlORk8iIHZhbHVlPSJEaWFwb3NpdGl2ZSAlbiAvICV0IHwgIi8+DQoJCTx1aXRleHQgbmFtZT0iU0NSVUJCQVJTVEFUVVNfU1RPUFBFRCIgdmFsdWU9IkFycsOqdMOpZSIvPg0KCQk8dWl0ZXh0IG5hbWU9IlNDUlVCQkFSU1RBVFVTX1BMQVlJTkciIHZhbHVlPSJMZWN0dXJlIi8+DQoJCTx1aXRleHQgbmFtZT0iU0NSVUJCQVJTVEFUVVNfTk9BVURJTyIgdmFsdWU9IlBhcyBkZSBzb24iLz4NCgkJPHVpdGV4dCBuYW1lPSJTQ1JVQkJBUlNUQVRVU19WSURQTEFZSU5HIiB2YWx1ZT0iTGVjdHVyZSB2aWTDqW8gZW4gY291cnM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DQoJCTwhLS0gc3Vic3RpdHV0aW9uOiAlcCA9PSBjdXJyZW50IHNwZWFrZXIncyB0aXRsZSAtLT4NCgkJPHVpdGV4dCBuYW1lPSJCSU9XSU5fVElUTEUiIHZhbHVlPSJCaW8gOiAlcCIvPg0KCQk8dWl0ZXh0IG5hbWU9IkJJT0JUTl9USVRMRSIgdmFsdWU9IkJpbyA6Ii8+DQoJCTx1aXRleHQgbmFtZT0iRElWSURFUkJUTl9USVRMRSIgdmFsdWU9InwiLz4NCgkJPHVpdGV4dCBuYW1lPSJDT05UQUNUQlROX1RJVExFIiB2YWx1ZT0iQ29udGFjdCIvPg0KCQk8dWl0ZXh0IG5hbWU9IlRBQl9RVUlaIiB2YWx1ZT0iUXVpeiIvPg0KCQk8dWl0ZXh0IG5hbWU9IlRBQl9PVVRMSU5FIiB2YWx1ZT0iUGxhbiIvPg0KCQk8dWl0ZXh0IG5hbWU9IlRBQl9USFVNQiIgdmFsdWU9IkRpYXBvcyIvPg0KCQk8dWl0ZXh0IG5hbWU9IlRBQl9OT1RFUyIgdmFsdWU9Ik5vdGVzIi8+DQoJCTx1aXRleHQgbmFtZT0iVEFCX1NFQVJDSCIgdmFsdWU9IlJlY2hlcmNoZSIvPg0KCQk8dWl0ZXh0IG5hbWU9IlNMSURFX0hFQURJTkciIHZhbHVlPSJUaXRyZSBkZSBsYSBkaWFwb3NpdGl2ZSIvPg0KCQk8dWl0ZXh0IG5hbWU9IkRVUkFUSU9OX0hFQURJTkciIHZhbHVlPSJEdXLDqWUiLz4NCgkJPHVpdGV4dCBuYW1lPSJTRUFSQ0hfSEVBRElORyIgdmFsdWU9IlJlY2hlcmNoZSBkZSB0ZXh0ZSA6Ii8+DQoJCTx1aXRleHQgbmFtZT0iVEhVTUJfSEVBRElORyIgdmFsdWU9IkRpYXBvc2l0aXZlIi8+DQoJCTx1aXRleHQgbmFtZT0iVEhVTUJfSU5GTyIgdmFsdWU9IlRpdHJlL2R1csOpZSIvPg0KCQk8dWl0ZXh0IG5hbWU9IkFUVEFDSE5BTUVfSEVBRElORyIgdmFsdWU9Ik5vbSBkZSBmaWNoaWVyIi8+DQoJCTx1aXRleHQgbmFtZT0iQVRUQUNIU0laRV9IRUFESU5HIiB2YWx1ZT0iVGFpbGxlIi8+DQoJCTx1aXRleHQgbmFtZT0iU0xJREVfTk9URVMiIHZhbHVlPSJDb21tZW50YWlyZXMgZGVzIGRpYXBvc2l0aXZlcyIvPg0KCQk8dWl0ZXh0IG5hbWU9IkNPVVJTRV9TVEFUVVMiIHZhbHVlPSJTdGF0dXQgZHUgbW9kdWxlIi8+DQoJCTx1aXRleHQgbmFtZT0iUEFTU0VEX1NUUklORyIgdmFsdWU9IlLDqXVzc2kiLz4NCgkJPHVpdGV4dCBuYW1lPSJGQUlMRURfU1RSSU5HIiB2YWx1ZT0iRWNob3XDqSIvPg0KCQk8IS0tcXVpeiBwb2QgYW5kIG1lc3NhZ2UgYm94IHRleHRzLS0+DQoJCTx1aXRleHQgbmFtZT0iUVVJWlBPRF9RVUlaX0FUVEVNUFQiIHZhbHVlPSJUZW50YXRpdmUgZGUgcXVlc3Rpb25uYWlyZSA6Ii8+DQoJCTx1aXRleHQgbmFtZT0iUVVJWlBPRF9RVUlaX0FUVEVNUFRfVkFMVUUiIHZhbHVlPSIlbiBzdXIgJXQiLz4NCgkJPHVpdGV4dCBuYW1lPSJRVUlaUE9EX1FVSVpfU0NPUkUiIHZhbHVlPSJOb3RlIG9idGVudWUgOiIvPg0KCQk8dWl0ZXh0IG5hbWU9IlFVSVpQT0RfUVVJWl9QQVNTU0NPUkUiIHZhbHVlPSJOb3RlIGQnYWRtaXNzaWJpbGl0w6nCoDoiLz4NCgkJPHVpdGV4dCBuYW1lPSJRVUlaUE9EX1FVSVpfTUFYU0NPUkUiIHZhbHVlPSJOb3RlIG1heGltYWxlIDoiLz4NCgkJPHVpdGV4dCBuYW1lPSJRVUlaUE9EX1FVRVNBVE1QVF9TVFIiIHZhbHVlPSJUZW50YXRpdmUgOiAlbiBzdXIgJXQiLz4NCgkJPHVpdGV4dCBuYW1lPSJRVUlaUE9EX1FVRVNUWVBFX1NUUiIgdmFsdWU9IlR5cGU6ICVzIi8+DQoJCTx1aXRleHQgbmFtZT0iUVVJWlBPRF9RVUVTVFlQRV9HUkQiIHZhbHVlPSJOb3TDqSIvPg0KCQk8dWl0ZXh0IG5hbWU9IlFVSVpQT0RfUVVFU1RZUEVfU1ZZIiB2YWx1ZT0iRW5xdcOqdGUiLz4NCgkJPHVpdGV4dCBuYW1lPSJRVUlaUE9EX1FVSVpBVE1QVF9JTkYiIHZhbHVlPSJJbGxpbWl0w6kiLz4NCgkJPHVpdGV4dCBuYW1lPSJRVUlaUE9EX1FVRVNBVE1QVF9JTkYiIHZhbHVlPSJJbGxpbWl0w6kiLz4NCgkJPHVpdGV4dCBuYW1lPSJXQVJOSU5HTVNHX1lFU1NUUklORyIgdmFsdWU9Ik91aSIvPg0KCQk8dWl0ZXh0IG5hbWU9IldBUk5JTkdNU0dfTk9TVFJJTkciIHZhbHVlPSJOb24iLz4NCgkJPHVpdGV4dCBuYW1lPSJXQVJOSU5HTVNHX1RJVExFU1RSSU5HIiB2YWx1ZT0iQXZlcnRpc3NlbWVudCBkZSBuYXZpZ2F0aW9uIGR1IHF1ZXN0aW9ubmFpcmUiLz4NCgkJPHVpdGV4dCBuYW1lPSJXQVJOSU5HTVNHX01TR1NUUklORyIgdmFsdWU9IlZvdXMgbidhdmV6IHBhcyByw6lwb25kdSDDoCBjZXJ0YWluZXMgcXVlc3Rpb25zIGRlIGNlIHF1ZXN0aW9ubmFpcmUuJiN4QTsmI3hBO1NpIHZvdXMgY2xpcXVleiBzdXIgT3VpLCB2b3VzIHF1aXR0ZXJleiBsZSBxdWVzdGlvbm5haXJlLiBDbGlxdWV6IHN1ciBOb24gcG91ciBjb250aW51ZXIgbGUgcXVlc3Rpb25uYWlyZS4iLz4NCgkJPHVpdGV4dCBuYW1lPSJJTkZPUk1BVElPTl9IMjY0X0ZMQVNIUExBWUVSIiB2YWx1ZT0iTGEgdmVyc2lvbiBkZSBGbGFzaCBQbGF5ZXIgYWN0dWVsbGVtZW50IGluc3RhbGzDqWUgc3VyIHZvdHJlIG1hY2hpbmUgbmUgcHJlbmQgcGFzIGVuIGNoYXJnZSBjZSB0eXBlIGRlIHZpZMOpby4gQ2xpcXVleiBzdXIgbGEgem9uZSB2aWTDqW8gcG91ciB0w6lsw6ljaGFyZ2VyIGxhIGRlcm5pw6hyZSB2ZXJzaW9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udHJlciBsJ2VuY2FkcsOpIGF1eCBwYXJ0aWNpcGFudHMiLz4NCgkJPHVpdGV4dCBuYW1lPSJNVVRFIiB2YWx1ZT0iTXVldCIvPg0KCQk8dWl0ZXh0IG5hbWU9IkRPQ1dSQVBfVElUTEUiIHZhbHVlPSJQacOoY2Ugam9pbnRlIFByZXNlbnRlciIvPg0KCQk8dWl0ZXh0IG5hbWU9IkRPQ1dSQVBfTVNHIiB2YWx1ZT0iRW5yZWdpc3RyZXIgc3VyIG1vbiBvcmRpbmF0ZXVyIi8+DQoJCTx1aXRleHQgbmFtZT0iRE9DV1JBUF9QUk9NUFQiIHZhbHVlPSJDbGlxdWVyIHBvdXIgdMOpbMOpY2hhcmdlciIvPg0KCTwvbGFuZ3VhZ2U+DQoJPGxhbmd1YWdlIGlkPSJqYSI+DQoJCTwhLS0gZm9ybWF0IGZvciB1aWZvbnQgdmFsdWUgaXMgImZvbnQsc2l6ZSxpc2JvbGQsaXNpdGFsaWMsaXNzaGFkb3dlZCIgLS0+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DQoJCTx1aWZvbnQgbmFtZT0iRk9OVF9FTEFQU0VEVElNRSIgdmFsdWU9IlZlcmRhbmEsMTEsdHJ1ZSxmYWxzZSxmYWxzZSIvPg0KCQk8dWlmb250IG5hbWU9IkZPTlRfVVRJTFNNRU5VIiB2YWx1ZT0iVmVyZGFuYSw5LHRydWUsZmFsc2UsZmFsc2UiLz4NCgkJPHVpZm9udCBuYW1lPSJGT05UX1RBQlMiIHZhbHVlPSJWZXJkYW5hLDEwLGZhbHNlLGZhbHNlLGZhbHNlIi8+DQoJCTx1aWZvbnQgbmFtZT0iRk9OVF9QUkVTRU5UQVRJT05OQU1FIiB2YWx1ZT0iVmVyZGFuYSwxNSxmYWxzZSxmYWxzZSx0cnVlIi8+DQoJCTx1aWZvbnQgbmFtZT0iRk9OVF9QUkVTRU5URVJOQU1FIiB2YWx1ZT0iVmVyZGFuYSwxNSx0cnVlLGZhbHNlLHRydWUiLz4NCgkJPHVpZm9udCBuYW1lPSJGT05UX1BSRVNFTlRFUlRJVExFIiB2YWx1ZT0iVmVyZGFuYSwxMS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MTEsZmFsc2UsZmFsc2UsdHJ1ZSIvPg0KCQk8dWlmb250IG5hbWU9IkZPTlRfQklPV0lOIiB2YWx1ZT0iVmVyZGFuYSwxMSxmYWxzZSxmYWxzZSxmYWxzZSIvPg0KCQk8dWlmb250IG5hbWU9IkZPTlRfTElTVEhFQURJTkciIHZhbHVlPSJWZXJkYW5hLDExLGZhbHNlLGZhbHNlLGZhbHNlIi8+DQoJCTx1aWZvbnQgbmFtZT0iRk9OVF9XSU5USVRMRSIgdmFsdWU9IlZlcmRhbmEsMTE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DQoJCTx1aXRleHQgbmFtZT0iU0NSVUJCQVJTVEFUVVNfUExBWUlORyIgdmFsdWU9IuWGjeeUn+S4rSIvPg0KCQk8dWl0ZXh0IG5hbWU9IlNDUlVCQkFSU1RBVFVTX05PQVVESU8iIHZhbHVlPSLpn7Plo7DjgarjgZciLz4NCgkJPHVpdGV4dCBuYW1lPSJTQ1JVQkJBUlNUQVRVU19WSURQTEFZSU5HIiB2YWx1ZT0i44OT44OH44Kq5YaN55Sf5LitIi8+DQoJCTx1aXRleHQgbmFtZT0iU0NSVUJCQVJTVEFUVVNfTE9BRElORyIgdmFsdWU9IuODreODvOODieS4rSIvPg0KCQk8dWl0ZXh0IG5hbWU9IlNDUlVCQkFSU1RBVFVTX0JVRkZFUklORyIgdmFsdWU9IuODkOODg+ODleOCoeS4rSIvPg0KCQk8dWl0ZXh0IG5hbWU9IlNDUlVCQkFSU1RBVFVTX1FVRVNUSU9OIiB2YWx1ZT0i6LOq5ZWP44Gr562U44GI44Gm5LiL44GV44GEIi8+DQoJCTx1aXRleHQgbmFtZT0iU0NSVUJCQVJTVEFUVVNfUkVWSUVXUVVJWiIgdmFsdWU9IuOCr+OCpOOCuuOCkuODrOODk+ODpeODvOOBl+OBpuOBhOOBvuOBmSIvPg0KCQk8IS0tIHN1YnN0aXR1dGlvbjogJW0gPT0gbWludXRlcyByZW1haW5pbmcgLS0+DQoJCTwhLS0gc3Vic3RpdHV0aW9uOiAlcyA9PSBzZWNvbmRzIHJlbWFpbmluZyAtLT4NCgkJPHVpdGV4dCBuYW1lPSJFTEFQU0VEIiB2YWx1ZT0i5q6L44KKIDogJW0g5YiGICVzIOenkiIvPg0KCQk8dWl0ZXh0IG5hbWU9Ik5PVEZPVU5EIiB2YWx1ZT0i5L2V44KC6KaL44Gk44GL44KK44G+44Gb44KTIi8+DQoJCTx1aXRleHQgbmFtZT0iQVRUQUNITUVOVFMiIHZhbHVlPSLmt7vku5giLz4NCgkJPCEtLSBzdWJzdGl0dXRpb246ICVwID09IGN1cnJlbnQgc3BlYWtlcidzIHRpdGxlIC0tPg0KCQk8dWl0ZXh0IG5hbWU9IkJJT1dJTl9USVRMRSIgdmFsdWU9Iue1jOattCA6ICVwIi8+DQoJCTx1aXRleHQgbmFtZT0iQklPQlROX1RJVExFIiB2YWx1ZT0i57WM5q20Ii8+DQoJCTx1aXRleHQgbmFtZT0iRElWSURFUkJUTl9USVRMRSIgdmFsdWU9InwiLz4NCgkJPHVpdGV4dCBuYW1lPSJDT05UQUNUQlROX1RJVExFIiB2YWx1ZT0i44GK5ZWP44GE5ZCI44KP44GbIi8+DQoJCTx1aXRleHQgbmFtZT0iVEFCX1FVSVoiIHZhbHVlPSLjgq/jgqTjgro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44Kk44OI44OrIi8+DQoJCTx1aXRleHQgbmFtZT0iRFVSQVRJT05fSEVBRElORyIgdmFsdWU9IumVt+OBlSIvPg0KCQk8dWl0ZXh0IG5hbWU9IlNFQVJDSF9IRUFESU5HIiB2YWx1ZT0i5qSc57Si44GZ44KL44OG44Kt44K544OIIDogIi8+DQoJCTx1aXRleHQgbmFtZT0iVEhVTUJfSEVBRElORyIgdmFsdWU9IuOCueODqeOCpOODiSIvPg0KCQk8dWl0ZXh0IG5hbWU9IlRIVU1CX0lORk8iIHZhbHVlPSLjgrnjg6njgqTjg4njgr/jgqTjg4jjg6sgLyDplbfjgZUiLz4NCgkJPHVpdGV4dCBuYW1lPSJBVFRBQ0hOQU1FX0hFQURJTkciIHZhbHVlPSLjg5XjgqHjgqTjg6vlkI0iLz4NCgkJPHVpdGV4dCBuYW1lPSJBVFRBQ0hTSVpFX0hFQURJTkciIHZhbHVlPSLjgrXjgqTjgroiLz4NCgkJPHVpdGV4dCBuYW1lPSJTTElERV9OT1RFUyIgdmFsdWU9IuOCueODqeOCpOODieODjuODvOODiCIvPg0KCQk8dWl0ZXh0IG5hbWU9IkNPVVJTRV9TVEFUVVMiIHZhbHVlPSLjg6Ljgrjjg6Xjg7zjg6vjgrnjg4bjg7zjgr/jgrkiLz4NCgkJPHVpdGV4dCBuYW1lPSJQQVNTRURfU1RSSU5HIiB2YWx1ZT0i5ZCI5qC8Ii8+DQoJCTx1aXRleHQgbmFtZT0iRkFJTEVEX1NUUklORyIgdmFsdWU9IuS4jeWQiOagvCIvPg0KCQk8IS0tcXVpeiBwb2QgYW5kIG1lc3NhZ2UgYm94IHRleHRzLS0+DQoJCTx1aXRleHQgbmFtZT0iUVVJWlBPRF9RVUlaX0FUVEVNUFQiIHZhbHVlPSLjgq/jgqTjgrroqabooYzlm57mlbAgOiAiLz4NCgkJPHVpdGV4dCBuYW1lPSJRVUlaUE9EX1FVSVpfQVRURU1QVF9WQUxVRSIgdmFsdWU9IiVuIC8gJXQiLz4NCgkJPHVpdGV4dCBuYW1lPSJRVUlaUE9EX1FVSVpfU0NPUkUiIHZhbHVlPSLjgrnjgrPjgqIgOiAiLz4NCgkJPHVpdGV4dCBuYW1lPSJRVUlaUE9EX1FVSVpfUEFTU1NDT1JFIiB2YWx1ZT0i5ZCI5qC854K5IDoiLz4NCgkJPHVpdGV4dCBuYW1lPSJRVUlaUE9EX1FVSVpfTUFYU0NPUkUiIHZhbHVlPSLmnIDpq5jlvpfngrkgOiAiLz4NCgkJPHVpdGV4dCBuYW1lPSJRVUlaUE9EX1FVRVNBVE1QVF9TVFIiIHZhbHVlPSLoqabooYzlm57mlbAgOiAlbiAvICV0Ii8+DQoJCTx1aXRleHQgbmFtZT0iUVVJWlBPRF9RVUVTVFlQRV9TVFIiIHZhbHVlPSLjgr/jgqTjg5cgOiAlcyIvPg0KCQk8dWl0ZXh0IG5hbWU9IlFVSVpQT0RfUVVFU1RZUEVfR1JEIiB2YWx1ZT0i6KmV5L6hIi8+DQoJCTx1aXRleHQgbmFtZT0iUVVJWlBPRF9RVUVTVFlQRV9TVlkiIHZhbHVlPSLjgqLjg7PjgrHjg7zjg4giLz4NCgkJPHVpdGV4dCBuYW1lPSJRVUlaUE9EX1FVSVpBVE1QVF9JTkYiIHZhbHVlPSLnhKHliLbpmZAiLz4NCgkJPHVpdGV4dCBuYW1lPSJRVUlaUE9EX1FVRVNBVE1QVF9JTkYiIHZhbHVlPSLnhKHliLbpmZAiLz4NCgkJPHVpdGV4dCBuYW1lPSJXQVJOSU5HTVNHX1lFU1NUUklORyIgdmFsdWU9IuOBr+OBhCIvPg0KCQk8dWl0ZXh0IG5hbWU9IldBUk5JTkdNU0dfTk9TVFJJTkciIHZhbHVlPSLjgYTjgYTjgYgiLz4NCgkJPHVpdGV4dCBuYW1lPSJXQVJOSU5HTVNHX1RJVExFU1RSSU5HIiB2YWx1ZT0i44Kv44Kk44K644Gu44OK44OT44Ky44O844K344On44Oz44Gr6Zai44GZ44KL6K2m5ZGKIi8+DQoJCTx1aXRleHQgbmFtZT0iV0FSTklOR01TR19NU0dTVFJJTkciIHZhbHVlPSLjgZPjga7jgq/jgqTjgrrjgavjga/jgIHjgb7jgaDop6PnrZTjgZfjgabjgYTjgarjgYTos6rllY/jgYzjgYLjgorjgb7jgZnjgIImI3hBOyYjeEE7IOOCr+OCpOOCuuOCkue1guS6huOBmeOCi+OBq+OBr+OAgeOAjOOBr+OBhOOAjeOCkuOCr+ODquODg+OCr+OBl+OBvuOBmeOAguOCr+OCpOOCuuOCkue2muihjOOBmeOCi+OBq+OBr+OAgeOAjOOBhOOBhOOBiOOAjeOCkuOCr+ODquODg+OCr+OBl+OBvuOBmeOAgiIvPg0KCQk8dWl0ZXh0IG5hbWU9IklORk9STUFUSU9OX0gyNjRfRkxBU0hQTEFZRVIiIHZhbHVlPSLjgYrkvb/jgYTjga7jgrPjg7Pjg5Tjg6Xjg7zjgr/jgavnj77lnKjjgqTjg7Pjgrnjg4jjg7zjg6vjgZXjgozjgabjgYTjgosgRmxhc2ggUGxheWVyIOOBruODkOODvOOCuOODp+ODs+OBr+OAgeOBk+OBruODk+ODh+OCquOCkuOCteODneODvOODiOOBl+OBpuOBhOOBvuOBm+OCk+OAguacgOaWsOOBriBGbGFzaCBQbGF5ZXIg44KS44OA44Km44Oz44Ot44O844OJ44GZ44KL44Gr44Gv44CB44OT44OH44Kq6aCY5Z+f44KS44Kv44Oq44OD44Kv44GX44Gm44GP44Gg44GV44GE44CC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OCteOCpOODieODkOODvOOCkuWPguWKoOiAheOBq+imi+OBm+OCiyIvPg0KCQk8dWl0ZXh0IG5hbWU9Ik1VVEUiIHZhbHVlPSLjg5/jg6Xjg7zjg4giLz4NCgkJPHVpdGV4dCBuYW1lPSJET0NXUkFQX1RJVExFIiB2YWx1ZT0iUHJlc2VudGVyIOa3u+S7mOODleOCoeOCpOODqyIvPg0KCQk8dWl0ZXh0IG5hbWU9IkRPQ1dSQVBfTVNHIiB2YWx1ZT0i44Oe44Kk44Kz44Oz44OU44Ol44O844K/44Gr5L+d5a2YIi8+DQoJCTx1aXRleHQgbmFtZT0iRE9DV1JBUF9QUk9NUFQiIHZhbHVlPSLjgq/jg6rjg4Pjgq/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S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DQoJCTx1aXRleHQgbmFtZT0iU0NSVUJCQVJTVEFUVVNfU0xJREVJTkZPIiB2YWx1ZT0i7Iqs65287J2065OcICVuIC8gJXQgfCAiLz4NCgkJPHVpdGV4dCBuYW1lPSJTQ1JVQkJBUlNUQVRVU19TVE9QUEVEIiB2YWx1ZT0i7KSR7KeA65CoIi8+DQoJCTx1aXRleHQgbmFtZT0iU0NSVUJCQVJTVEFUVVNfUExBWUlORyIgdmFsdWU9IuyerOyDnSIvPg0KCQk8dWl0ZXh0IG5hbWU9IlNDUlVCQkFSU1RBVFVTX05PQVVESU8iIHZhbHVlPSLsmKTrlJTsmKQg7JeG7J2MIi8+DQoJCTx1aXRleHQgbmFtZT0iU0NSVUJCQVJTVEFUVVNfVklEUExBWUlORyIgdmFsdWU9Iuu5hOuUlOyYpCDsnqzsg50g7KSRIi8+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DQoJCTwhLS0gc3Vic3RpdHV0aW9uOiAlbSA9PSBtaW51dGVzIHJlbWFpbmluZyAtLT4NCgkJPCEtLSBzdWJzdGl0dXRpb246ICVzID09IHNlY29uZHMgcmVtYWluaW5nIC0tPg0KCQk8dWl0ZXh0IG5hbWU9IkVMQVBTRUQiIHZhbHVlPSIlbeu2hCAlc+y0iCDrgqjsnYwiLz4NCgkJPHVpdGV4dCBuYW1lPSJOT1RGT1VORCIgdmFsdWU9IuyXhuydjCIvPg0KCQk8dWl0ZXh0IG5hbWU9IkFUVEFDSE1FTlRTIiB2YWx1ZT0i7LKo67aAIO2MjOydvCIvPg0KCQk8IS0tIHN1YnN0aXR1dGlvbjogJXAgPT0gY3VycmVudCBzcGVha2VyJ3MgdGl0bGUgLS0+DQoJCTx1aXRleHQgbmFtZT0iQklPV0lOX1RJVExFIiB2YWx1ZT0i6rK966ClIOyGjOqwnDogJXAiLz4NCgkJPHVpdGV4dCBuYW1lPSJCSU9CVE5fVElUTEUiIHZhbHVlPSLqsr3roKUg7IaM6rCcIi8+DQoJCTx1aXRleHQgbmFtZT0iRElWSURFUkJUTl9USVRMRSIgdmFsdWU9InwiLz4NCgkJPHVpdGV4dCBuYW1lPSJDT05UQUNUQlROX1RJVExFIiB2YWx1ZT0i7Jew65297LKYIi8+DQoJCTx1aXRleHQgbmFtZT0iVEFCX1FVSVoiIHZhbHVlPSLtgLTspo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DQoJCTx1aXRleHQgbmFtZT0iVEhVTUJfSEVBRElORyIgdmFsdWU9IuyKrOudvOydtOuTnCIvPg0KCQk8dWl0ZXh0IG5hbWU9IlRIVU1CX0lORk8iIHZhbHVlPSLsoJzrqqkv7J6s7IOd7Iuc6rCEIi8+DQoJCTx1aXRleHQgbmFtZT0iQVRUQUNITkFNRV9IRUFESU5HIiB2YWx1ZT0i7YyM7J28IOydtOumhCIvPg0KCQk8dWl0ZXh0IG5hbWU9IkFUVEFDSFNJWkVfSEVBRElORyIgdmFsdWU9Iu2BrOq4sCIvPg0KCQk8dWl0ZXh0IG5hbWU9IlNMSURFX05PVEVTIiB2YWx1ZT0i7Iqs65287J2065OcIOuFuO2KuCIvPg0KCQk8dWl0ZXh0IG5hbWU9IkNPVVJTRV9TVEFUVVMiIHZhbHVlPSLrqqjrk4gg7IOB7YOcIi8+DQoJCTx1aXRleHQgbmFtZT0iUEFTU0VEX1NUUklORyIgdmFsdWU9Iu2VqeqyqSIvPg0KCQk8dWl0ZXh0IG5hbWU9IkZBSUxFRF9TVFJJTkciIHZhbHVlPSLrtojtlanqsqkiLz4NCgkJPCEtLXF1aXogcG9kIGFuZCBtZXNzYWdlIGJveCB0ZXh0cy0tPg0KCQk8dWl0ZXh0IG5hbWU9IlFVSVpQT0RfUVVJWl9BVFRFTVBUIiB2YWx1ZT0i7YC07KaIIOyLnOuPhCDtmp/siJg6Ii8+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siJg6ICVuLyV0Ii8+DQoJCTx1aXRleHQgbmFtZT0iUVVJWlBPRF9RVUVTVFlQRV9TVFIiIHZhbHVlPSLsnKDtmJU6ICVzIi8+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2AtOymiOulvCDsooXro4ztlZjroKTrqbQgW+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DQoJCTx1aXRleHQgbmFtZT0iU0NSVUJCQVJTVEFUVVNfVklEUExBWUlORyIgdmFsdWU9IlbDrWRlbyBlbiByZXByb2QuIi8+DQoJCTx1aXRleHQgbmFtZT0iU0NSVUJCQVJTVEFUVVNfTE9BRElORyIgdmFsdWU9IkNhcmdhbmRvIi8+DQoJCTx1aXRleHQgbmFtZT0iU0NSVUJCQVJTVEFUVVNfQlVGRkVSSU5HIiB2YWx1ZT0iQWxtYWNlbmFuZG8gZW4gYsO6ZmVyIi8+DQoJCTx1aXRleHQgbmFtZT0iU0NSVUJCQVJTVEFUVVNfUVVFU1RJT04iIHZhbHVlPSJDb250ZXN0YXIgcHJlZ3VudGEiLz4NCgkJPHVpdGV4dCBuYW1lPSJTQ1JVQkJBUlNUQVRVU19SRVZJRVdRVUlaIiB2YWx1ZT0iUmV2aXNhbmRvIHBydWViYSIvPg0KCQk8IS0tIHN1YnN0aXR1dGlvbjogJW0gPT0gbWludXRlcyByZW1haW5pbmcgLS0+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DQoJCTx1aXRleHQgbmFtZT0iQklPQlROX1RJVExFIiB2YWx1ZT0iQmlvZ3JhZsOtYSIvPg0KCQk8dWl0ZXh0IG5hbWU9IkRJVklERVJCVE5fVElUTEUiIHZhbHVlPSJ8Ii8+DQoJCTx1aXRleHQgbmFtZT0iQ09OVEFDVEJUTl9USVRMRSIgdmFsdWU9IkNvbnRhY3RvIi8+DQoJCTx1aXRleHQgbmFtZT0iVEFCX1FVSVoiIHZhbHVlPSJQcnVlYmEiLz4NCgkJPHVpdGV4dCBuYW1lPSJUQUJfT1VUTElORSIgdmFsdWU9IkNvbnRvcm5vIi8+DQoJCTx1aXRleHQgbmFtZT0iVEFCX1RIVU1CIiB2YWx1ZT0iTWluaWF0LiIvPg0KCQk8dWl0ZXh0IG5hbWU9IlRBQl9OT1RFUyIgdmFsdWU9Ik5vdGFzIi8+DQoJCTx1aXRleHQgbmFtZT0iVEFCX1NFQVJDSCIgdmFsdWU9IkJ1c2NhciIvPg0KCQk8dWl0ZXh0IG5hbWU9IlNMSURFX0hFQURJTkciIHZhbHVlPSJUw610dWxvIGRlIGRpYXBvc2l0aXZhIi8+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DQoJCTx1aXRleHQgbmFtZT0iQVRUQUNITkFNRV9IRUFESU5HIiB2YWx1ZT0iTm9tYnJlIGRlIGFyY2hpdm8iLz4NCgkJPHVpdGV4dCBuYW1lPSJBVFRBQ0hTSVpFX0hFQURJTkciIHZhbHVlPSJUYW1hw7FvIi8+DQoJCTx1aXRleHQgbmFtZT0iU0xJREVfTk9URVMiIHZhbHVlPSJOb3RhcyBkZSBkaWFwb3NpdGl2YSIvPg0KCQk8dWl0ZXh0IG5hbWU9IkNPVVJTRV9TVEFUVVMiIHZhbHVlPSJFc3RhZG8gZGUgbW9kdWxvIi8+DQoJCTx1aXRleHQgbmFtZT0iUEFTU0VEX1NUUklORyIgdmFsdWU9IkFwcm9iYWRvIi8+DQoJCTx1aXRleHQgbmFtZT0iRkFJTEVEX1NUUklORyIgdmFsdWU9IlN1c3BlbnNvIi8+DQoJCTwhLS1xdWl6IHBvZCBhbmQgbWVzc2FnZSBib3ggdGV4dHMtLT4NCgkJPHVpdGV4dCBuYW1lPSJRVUlaUE9EX1FVSVpfQVRURU1QVCIgdmFsdWU9IkludGVudG8gZGUgcHJ1ZWJhOiIvPg0KCQk8dWl0ZXh0IG5hbWU9IlFVSVpQT0RfUVVJWl9BVFRFTVBUX1ZBTFVFIiB2YWx1ZT0iJW4gZGUgJXQiLz4NCgkJPHVpdGV4dCBuYW1lPSJRVUlaUE9EX1FVSVpfU0NPUkUiIHZhbHVlPSJQdW50dWFjacOzbjoiLz4NCgkJPHVpdGV4dCBuYW1lPSJRVUlaUE9EX1FVSVpfUEFTU1NDT1JFIiB2YWx1ZT0iUHVudHVhY2nDs24gcGFyYSBhcHJvYmFyOiIvPg0KCQk8dWl0ZXh0IG5hbWU9IlFVSVpQT0RfUVVJWl9NQVhTQ09SRSIgdmFsdWU9IlB1bnR1YWNpw7NuIG3DoXhpbWE6Ii8+DQoJCTx1aXRleHQgbmFtZT0iUVVJWlBPRF9RVUVTQVRNUFRfU1RSIiB2YWx1ZT0iSW50ZW50b3M6ICVuIGRlICV0Ii8+DQoJCTx1aXRleHQgbmFtZT0iUVVJWlBPRF9RVUVTVFlQRV9TVFIiIHZhbHVlPSJUaXBvOiAlcyIvPg0KCQk8dWl0ZXh0IG5hbWU9IlFVSVpQT0RfUVVFU1RZUEVfR1JEIiB2YWx1ZT0iQ29uIHB1bnR1YWNpw7NuIi8+DQoJCTx1aXRleHQgbmFtZT0iUVVJWlBPRF9RVUVTVFlQRV9TVlkiIHZhbHVlPSJFbmN1ZXN0YSIvPg0KCQk8dWl0ZXh0IG5hbWU9IlFVSVpQT0RfUVVJWkFUTVBUX0lORiIgdmFsdWU9IkluZmluaXRvIi8+DQoJCTx1aXRleHQgbmFtZT0iUVVJWlBPRF9RVUVTQVRNUFRfSU5GIiB2YWx1ZT0iSW5maW5pdG8iLz4NCgkJPHVpdGV4dCBuYW1lPSJXQVJOSU5HTVNHX1lFU1NUUklORyIgdmFsdWU9IlPDrSIvPg0KCQk8dWl0ZXh0IG5hbWU9IldBUk5JTkdNU0dfTk9TVFJJTkciIHZhbHVlPSJObyIvPg0KCQk8dWl0ZXh0IG5hbWU9IldBUk5JTkdNU0dfVElUTEVTVFJJTkciIHZhbHVlPSJBdmlzbyBkZSBuYXZlZ2FjacOzbiBkZSBwcnVlYmEiLz4NCgkJPHVpdGV4dCBuYW1lPSJXQVJOSU5HTVNHX01TR1NUUklORyIgdmFsdWU9IkhheSBwcmVndW50YXMgc2luIGludGVudG9zIGVuIGVzdGEgcHJ1ZWJhLiYjeEE7JiN4QTtQYXJhIHNhbGlyIGRlIGxhIHBydWViYSwgaGFnYSBjbGljIGVuIFPDrS4gUGFyYSBjb250aW51YXIsIGhhZ2EgY2xpYyBlbiBOby4iLz4NCgkJPHVpdGV4dCBuYW1lPSJJTkZPUk1BVElPTl9IMjY0X0ZMQVNIUExBWUVSIiB2YWx1ZT0iTGEgdmVyc2nDs24gYWN0dWFsIGRlIEZsYXNoIFBsYXllciBpbnN0YWxhZGEgZW4gZWwgb3JkZW5hZG9yIG5vIGVzIGNvbXBhdGlibGUgY29uIGVzdGUgdsOtZGVvLiBIYWdhIGNsaWMgZW4gZWwgw6FyZWEgZGUgdsOtZGVvIHBhcmEgZGVzY2FyZ2FyIGxhIMO6bHRpbWEgdmVyc2nDs24gZGUgRmxhc2ggUGxheWVyLiIvPg0KCQk8IS0tIHN1YnN0aXR1dGlvbjogJXAgPT0gcHJlc2VudGF0aW9uIHRpdGxlIC0tPg0KCQk8IS0tIHN1YnN0aXR1dGlvbjogJXMgPT0gc2xpZGUgdGl0bGUgLS0+DQoJCTwhLS0gc3Vic3RpdHV0aW9uOiAlbiA9PSBzbGlkZSBudW1iZXIgLS0+DQoJCTx1aXRleHQgbmFtZT0iQk9PS01BUksiIHZhbHVlPSJBZG9iZSBQcmVzZW50ZXI6ICVwIi8+DQoJCTwhLS0gc3Vic3RpdHV0aW9uOiAlcCA9PSBwcmVzZW50YXRpb24gdGl0bGUgLS0+DQoJCTwhLS0gc3Vic3RpdHV0aW9uOiAlcyA9PSBzbGlkZSB0aXRsZSAtLT4NCgkJPCEtLSBzdWJzdGl0dXRpb246ICVuID09IHNsaWRlIG51bWJlciAtLT4NCgkJPHVpdGV4dCBuYW1lPSJCT09LTUFSS1NMSURFIiB2YWx1ZT0iQWRvYmUgUHJlc2VudGVyOiAlcCAlcyIvPg0KCQk8dWl0ZXh0IG5hbWU9IlNIT1dTSURFQkFSIiB2YWx1ZT0iTW9zdHJhciBiYXJyYSBsYXRlcmFsIGEgbG9zIHBhcnRpY2lwYW50ZXMiLz4NCgkJPHVpdGV4dCBuYW1lPSJNVVRFIiB2YWx1ZT0iU2lsZW5jaWFyIi8+DQoJCTx1aXRleHQgbmFtZT0iRE9DV1JBUF9USVRMRSIgdmFsdWU9IkFyY2hpdm8gYWRqdW50byBkZSBQcmVzZW50ZXIiLz4NCgkJPHVpdGV4dCBuYW1lPSJET0NXUkFQX01TRyIgdmFsdWU9Ikd1YXJkYXIgZW4gTWkgUEMiLz4NCgkJPHVpdGV4dCBuYW1lPSJET0NXUkFQX1BST01QVCIgdmFsdWU9IkhhZ2EgY2xpYyBlbiBEZXNjYXJnYXIiLz4NCgk8L2xhbmd1YWdlPg0KCTxsYW5ndWFnZSBpZD0icHQ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DQoJCTx1aXRleHQgbmFtZT0iU0NSVUJCQVJTVEFUVVNfUExBWUlORyIgdmFsdWU9IlJlcHJvZHV6aW5kbyIvPg0KCQk8dWl0ZXh0IG5hbWU9IlNDUlVCQkFSU1RBVFVTX05PQVVESU8iIHZhbHVlPSJTZW0gw6F1ZGlvIi8+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DQoJCTx1aXRleHQgbmFtZT0iU0NSVUJCQVJTVEFUVVNfUkVWSUVXUVVJWiIgdmFsdWU9IlJldmlzYW5kbyBxdWVzdGlvbsOhcmlvIi8+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DQoJCTx1aXRleHQgbmFtZT0iVEFCX1FVSVoiIHZhbHVlPSJRdWVzdC4iLz4NCgkJPHVpdGV4dCBuYW1lPSJUQUJfT1VUTElORSIgdmFsdWU9IkVzcXVlbWEiLz4NCgkJPHVpdGV4dCBuYW1lPSJUQUJfVEhVTUIiIHZhbHVlPSJNaW5pIi8+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DQoJCTx1aXRleHQgbmFtZT0iQ09VUlNFX1NUQVRVUyIgdmFsdWU9IlN0YXR1cyBkbyBtw7NkdWxvIi8+DQoJCTx1aXRleHQgbmFtZT0iUEFTU0VEX1NUUklORyIgdmFsdWU9IkFwcm92YWRvIi8+DQoJCTx1aXRleHQgbmFtZT0iRkFJTEVEX1NUUklORyIgdmFsdWU9IlJlcHJvdmFkbyIvPg0KCQk8IS0tcXVpeiBwb2QgYW5kIG1lc3NhZ2UgYm94IHRleHRzLS0+DQoJCTx1aXRleHQgbmFtZT0iUVVJWlBPRF9RVUlaX0FUVEVNUFQiIHZhbHVlPSJUZW50YXRpdmEgbm8gcXVlc3Rpb27DoXJpbzoiLz4NCgkJPHVpdGV4dCBuYW1lPSJRVUlaUE9EX1FVSVpfQVRURU1QVF9WQUxVRSIgdmFsdWU9IiVuIGRlICV0Ii8+DQoJCTx1aXRleHQgbmFtZT0iUVVJWlBPRF9RVUlaX1NDT1JFIiB2YWx1ZT0iUG9udHVhw6fDo286Ii8+DQoJCTx1aXRleHQgbmFtZT0iUVVJWlBPRF9RVUlaX1BBU1NTQ09SRSIgdmFsdWU9IlBvbnR1YcOnw6NvIGRlIGFwcm92YcOnw6NvOiIvPg0KCQk8dWl0ZXh0IG5hbWU9IlFVSVpQT0RfUVVJWl9NQVhTQ09SRSIgdmFsdWU9IlBvbnR1YcOnw6NvIG3DoXhpbWE6Ii8+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DQoJCTx1aXRleHQgbmFtZT0iUVVJWlBPRF9RVUlaQVRNUFRfSU5GIiB2YWx1ZT0iSW5maW5pdG8iLz4NCgkJPHVpdGV4dCBuYW1lPSJRVUlaUE9EX1FVRVNBVE1QVF9JTkYiIHZhbHVlPSJJbmZpbml0byIvPg0KCQk8dWl0ZXh0IG5hbWU9IldBUk5JTkdNU0dfWUVTU1RSSU5HIiB2YWx1ZT0iU2ltIi8+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DQoJPC9sYW5ndWFnZT4NCgk8bGFuZ3VhZ2UgaWQ9Iml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ludGVycm90dG8iLz4NCgkJPHVpdGV4dCBuYW1lPSJTQ1JVQkJBUlNUQVRVU19QTEFZSU5HIiB2YWx1ZT0iUmlwcm9kdXppb25lIi8+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DQoJCTx1aXRleHQgbmFtZT0iRUxBUFNFRCIgdmFsdWU9IiVtIE1pbnV0aSAlcyBTZWNvbmRpIHJpbWFuZW50aSIvPg0KCQk8dWl0ZXh0IG5hbWU9Ik5PVEZPVU5EIiB2YWx1ZT0iTmVzc3VuIGVsZW1lbnRvIHRyb3ZhdG8iLz4NCgkJPHVpdGV4dCBuYW1lPSJBVFRBQ0hNRU5UUyIgdmFsdWU9IkFsbGVnYXRp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DQoJCTx1aXRleHQgbmFtZT0iRFVSQVRJT05fSEVBRElORyIgdmFsdWU9IkR1cmF0YSIvPg0KCQk8dWl0ZXh0IG5hbWU9IlNFQVJDSF9IRUFESU5HIiB2YWx1ZT0iQ2VyY2EgdGVzdG86Ii8+DQoJCTx1aXRleHQgbmFtZT0iVEhVTUJfSEVBRElORyIgdmFsdWU9IkRpYXBvc2l0aXZhIi8+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DQoJCTx1aXRleHQgbmFtZT0iUVVJWlBPRF9RVUlaX1BBU1NTQ09SRSIgdmFsdWU9IlB1bnRlZ2dpbyBtaW5pbW86Ii8+DQoJCTx1aXRleHQgbmFtZT0iUVVJWlBPRF9RVUlaX01BWFNDT1JFIiB2YWx1ZT0iUHVudGVnZ2lvIG1hc3NpbW86Ii8+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DQoJCTx1aXRleHQgbmFtZT0iV0FSTklOR01TR19ZRVNTVFJJTkciIHZhbHVlPSJTw6wiLz4NCgkJPHVpdGV4dCBuYW1lPSJXQVJOSU5HTVNHX05PU1RSSU5HIiB2YWx1ZT0iTm8iLz4NCgkJPHVpdGV4dCBuYW1lPSJXQVJOSU5HTVNHX1RJVExFU1RSSU5HIiB2YWx1ZT0iQXZ2ZXJ0ZW56YSBuYXZpZ2F6aW9uZSBxdWl6Ii8+DQoJCTx1aXRleHQgbmFtZT0iV0FSTklOR01TR19NU0dTVFJJTkciIHZhbHVlPSJPY2NvcnJlIGFuY29yYSByaXNwb25kZXJlIGFkIGFsY3VuZSBkb21hbmRlIGRlbCBxdWl6LiYjeEE7JiN4QTtTZSBmYXRlIGNsaWMgc3UgU8OsLCB1c2NpcmV0ZSBkYWwgcXVpei4gRmF0ZSBjbGljIHN1IE5vIHBlciBjb250aW51YXJlIGlsIHF1aXouIi8+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EgYmFycmEgbGF0ZXJhbGUgYWkgcGFydGVjaXBhbnRpIi8+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DQoJPGxhbmd1YWdlIGlkPSJub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EgJW4iLz4NCgkJPCEtLSBzdWJzdGl0dXRpb246ICVuID09IHNsaWRlIG51bWJlciAtLT4NCgkJPCEtLSBzdWJzdGl0dXRpb246ICV0ID09IHRvdGFsIHNsaWRlIGNvdW50IC0tPg0KCQk8dWl0ZXh0IG5hbWU9IlNDUlVCQkFSU1RBVFVTX1NMSURFSU5GTyIgdmFsdWU9IkRpYSAlbiAvICV0IHwgIi8+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DQoJCTx1aXRleHQgbmFtZT0iU0NSVUJCQVJTVEFUVVNfUVVFU1RJT04iIHZhbHVlPSJWcmFhZyBtZXQgYW50d29vcmQiLz4NCgkJPHVpdGV4dCBuYW1lPSJTQ1JVQkJBUlNUQVRVU19SRVZJRVdRVUlaIiB2YWx1ZT0iUXVpeiBjb250cm9sZXJlbiIvPg0KCQk8IS0tIHN1YnN0aXR1dGlvbjogJW0gPT0gbWludXRlcyByZW1haW5pbmcgLS0+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DQoJCTwhLS0gc3Vic3RpdHV0aW9uOiAlcCA9PSBjdXJyZW50IHNwZWFrZXIncyB0aXRsZSAtLT4NCgkJPHVpdGV4dCBuYW1lPSJCSU9XSU5fVElUTEUiIHZhbHVlPSJCaW9ncmFmaWU6ICVwIi8+DQoJCTx1aXRleHQgbmFtZT0iQklPQlROX1RJVExFIiB2YWx1ZT0iQmlvZ3JhZmllIi8+DQoJCTx1aXRleHQgbmFtZT0iRElWSURFUkJUTl9USVRMRSIgdmFsdWU9InwiLz4NCgkJPHVpdGV4dCBuYW1lPSJDT05UQUNUQlROX1RJVExFIiB2YWx1ZT0iQ29udGFjdCIvPg0KCQk8dWl0ZXh0IG5hbWU9IlRBQl9RVUlaIiB2YWx1ZT0iUXVpeiIvPg0KCQk8dWl0ZXh0IG5hbWU9IlRBQl9PVVRMSU5FIiB2YWx1ZT0iT3ZlcnppY2h0Ii8+DQoJCTx1aXRleHQgbmFtZT0iVEFCX1RIVU1CIiB2YWx1ZT0iTWluaWF0dXVyIi8+DQoJCTx1aXRleHQgbmFtZT0iVEFCX05PVEVTIiB2YWx1ZT0iTm90aXRpZXMiLz4NCgkJPHVpdGV4dCBuYW1lPSJUQUJfU0VBUkNIIiB2YWx1ZT0iWm9la2VuIi8+DQoJCTx1aXRleHQgbmFtZT0iU0xJREVfSEVBRElORyIgdmFsdWU9IlRpdGVsIHZhbiBkaWEiLz4NCgkJPHVpdGV4dCBuYW1lPSJEVVJBVElPTl9IRUFESU5HIiB2YWx1ZT0iRHV1ciIvPg0KCQk8dWl0ZXh0IG5hbWU9IlNFQVJDSF9IRUFESU5HIiB2YWx1ZT0iWm9la2VuIG5hYXIgdGVrc3Q6Ii8+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DQoJCTx1aXRleHQgbmFtZT0iU0xJREVfTk9URVMiIHZhbHVlPSJEaWFub3RpdGllcyIvPg0KCQk8dWl0ZXh0IG5hbWU9IkNPVVJTRV9TVEFUVVMiIHZhbHVlPSJNb2R1bGUgU3RhdHVzIi8+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DQoJCTx1aXRleHQgbmFtZT0iUVVJWlBPRF9RVUlaX01BWFNDT1JFIiB2YWx1ZT0iTWF4aW1hYWwgaGFhbGJhcmUgc2NvcmU6Ii8+DQoJCTx1aXRleHQgbmFtZT0iUVVJWlBPRF9RVUVTQVRNUFRfU1RSIiB2YWx1ZT0iUG9naW5nOiAlbiB2YW4gJXQiLz4NCgkJPHVpdGV4dCBuYW1lPSJRVUlaUE9EX1FVRVNUWVBFX1NUUiIgdmFsdWU9IlR5cGU6ICVzIi8+DQoJCTx1aXRleHQgbmFtZT0iUVVJWlBPRF9RVUVTVFlQRV9HUkQiIHZhbHVlPSJUZWx0IHZvb3Igc2NvcmUiLz4NCgkJPHVpdGV4dCBuYW1lPSJRVUlaUE9EX1FVRVNUWVBFX1NWWSIgdmFsdWU9IkVucXXDqnRlIi8+DQoJCTx1aXRleHQgbmFtZT0iUVVJWlBPRF9RVUlaQVRNUFRfSU5GIiB2YWx1ZT0iT25iZXBlcmt0Ii8+DQoJCTx1aXRleHQgbmFtZT0iUVVJWlBPRF9RVUVTQVRNUFRfSU5GIiB2YWx1ZT0iT25iZXBlcmt0Ii8+DQoJCTx1aXRleHQgbmFtZT0iV0FSTklOR01TR19ZRVNTVFJJTkciIHZhbHVlPSJKYSIvPg0KCQk8dWl0ZXh0IG5hbWU9IldBUk5JTkdNU0dfTk9TVFJJTkciIHZhbHVlPSJOZWUiLz4NCgkJPHVpdGV4dCBuYW1lPSJXQVJOSU5HTVNHX1RJVExFU1RSSU5HIiB2YWx1ZT0iV2FhcnNjaHV3aW5nIG1ldCBiZXRyZWtraW5nIHRvdCBxdWl6bmF2aWdhdGllIi8+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aaWpwYW5lZWwgYWFuIGRlZWxuZW1lcnMgd2VlcmdldmVuIi8+DQoJCTx1aXRleHQgbmFtZT0iTVVURSIgdmFsdWU9IkRlbXBlbiIvPg0KCQk8dWl0ZXh0IG5hbWU9IkRPQ1dSQVBfVElUTEUiIHZhbHVlPSJQcmVzZW50ZXItYmVzdGFuZHNiaWpsYWdlIi8+DQoJCTx1aXRleHQgbmFtZT0iRE9DV1JBUF9NU0ciIHZhbHVlPSJPcHNsYWFuIGluIERlemUgY29tcHV0ZXIiLz4NCgkJPHVpdGV4dCBuYW1lPSJET0NXUkFQX1BST01QVCIgdmFsdWU9IktsaWsgb20gdGUgZG93bmxvYWRlbiIvPg0KCTwvbGFuZ3VhZ2U+DQoJPGxhbmd1YWdlIGlkPSJjbiI+DQoJCTwhLS0gZm9ybWF0IGZvciB1aWZvbnQgdmFsdWUgaXMgImZvbnQsc2l6ZSxpc2JvbGQsaXNpdGFsaWMsaXNzaGFkb3dlZCIgLS0+DQoJCTx1aWZvbnQgbmFtZT0iRk9OVF9RVUlaWklORyIgdmFsdWU9IuWui+S9ky0xODAzMCwxMCxmYWxzZSxmYWxzZSxmYWxzZSIvPg0KCQk8dWlmb250IG5hbWU9IkZPTlRfU0NSVUJTVEFUVVMiIHZhbHVlPSLlrovkvZMtMTgwMzAsMTAsdHJ1ZSxmYWxzZSx0cnVlIi8+DQoJCTx1aWZvbnQgbmFtZT0iRk9OVF9TQ1JVQlRJTUUiIHZhbHVlPSLlrovkvZMtMTgwMzAsMTAsZmFsc2UsZmFsc2UsdHJ1ZSIvPg0KCQk8dWlmb250IG5hbWU9IkZPTlRfRUxBUFNFRFRJTUUiIHZhbHVlPSLlrovkvZMtMTgwMzAsMTAsdHJ1ZSxmYWxzZSx0cnVlIi8+DQoJCTx1aWZvbnQgbmFtZT0iRk9OVF9VVElMU01FTlUiIHZhbHVlPSLlrovkvZMtMTgwMzAsMTAsdHJ1ZSxmYWxzZSxmYWxzZSIvPg0KCQk8dWlmb250IG5hbWU9IkZPTlRfVEFCUyIgdmFsdWU9IuWui+S9ky0xODAzMCwxNCx0cnVlLGZhbHNlLHRydWUiLz4NCgkJPHVpZm9udCBuYW1lPSJGT05UX1BSRVNFTlRBVElPTk5BTUUiIHZhbHVlPSLlrovkvZMtMTgwMzAsMTQsZmFsc2UsZmFsc2UsdHJ1ZSIvPg0KCQk8dWlmb250IG5hbWU9IkZPTlRfUFJFU0VOVEVSTkFNRSIgdmFsdWU9IuWui+S9ky0xODAzMCwxNCx0cnVlLGZhbHNlLHRydWUiLz4NCgkJPHVpZm9udCBuYW1lPSJGT05UX1BSRVNFTlRFUlRJVExFIiB2YWx1ZT0i5a6L5L2TLTE4MDMwLDEzLGZhbHNlLGZhbHNlLHRydWUiLz4NCgkJPHVpZm9udCBuYW1lPSJGT05UX0JJT0JUTiIgdmFsdWU9IuWui+S9ky0xODAzMCwxMCxmYWxzZSxmYWxzZSx0cnVlIi8+DQoJCTx1aWZvbnQgbmFtZT0iRk9OVF9OT1RFUyIgdmFsdWU9IuWui+S9ky0xODAzMCwxMixmYWxzZSxmYWxzZSxmYWxzZSIvPg0KCQk8dWlmb250IG5hbWU9IkZPTlRfT1VUTElORSIgdmFsdWU9IuWui+S9ky0xODAzMCwxMixmYWxzZSxmYWxzZSx0cnVlIi8+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DQoJCTx1aWZvbnQgbmFtZT0iRk9OVF9MSVNUSEVBRElORyIgdmFsdWU9IuWui+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S9ky0xODAzMCwxMix0cnVlLGZhbHNlLHRydWUiLz4NCgkJPHVpZm9udCBuYW1lPSJGT05UX01TR0JPWF9NU0ciIHZhbHVlPSLlrovkvZMtMTgwMzAsMTIsZmFsc2UsZmFsc2UsdHJ1ZSIvPg0KCQk8dWlmb250IG5hbWU9IkZPTlRfTVNHQk9YX09QVElPTlMiIHZhbHVlPSLlrovkvZMtMTgwMzAsMTAsdHJ1ZSxmYWxzZSx0cnVlIi8+DQoJCTx1aWZvbnQgbmFtZT0iRk9OVF9RVUlaUE9EX1FVSVpfVElUTEUiIHZhbHVlPSLlrovkvZMtMTgwMzAsMTIsdHJ1ZSxmYWxzZSx0cnVlIi8+DQoJCTx1aWZvbnQgbmFtZT0iRk9OVF9RVUlaUE9EX1FVSVpfQVRURU1QVCIgdmFsdWU9IuWui+S9ky0xODAzMCwxMCxmYWxzZSxmYWxzZSx0cnVlIi8+DQoJCTx1aWZvbnQgbmFtZT0iRk9OVF9RVUlaUE9EX1FVSVpfQVRURU1QVF9WQUxVRSIgdmFsdWU9IuWui+S9ky0xODAzMCwxMCx0cnVlLGZhbHNlLHRydWUiLz4NCgkJPHVpZm9udCBuYW1lPSJGT05UX1FVSVpQT0RfUVVFU1RJT05fU0NPUkUiIHZhbHVlPSLlrovkvZMtMTgwMzAsMTAsZmFsc2UsZmFsc2UsdHJ1ZSIvPg0KCQk8dWlmb250IG5hbWU9IkZPTlRfUVVJWlBPRF9RVUVTVElPTl9TQ09SRV9WQUxVRSIgdmFsdWU9IuWui+S9ky0xODAzMCwxMCx0cnVlLGZhbHNlLHRydWUiLz4NCgkJPHVpZm9udCBuYW1lPSJGT05UX1FVSVpQT0RfUVVFU1RJT05fQVRURU1QVCIgdmFsdWU9IuWui+S9ky0xODAzMCwxMCxmYWxzZSxmYWxzZSx0cnVlIi8+DQoJCTx1aWZvbnQgbmFtZT0iRk9OVF9RVUlaUE9EX1FVRVNUSU9OX0FUVEVNUFRfVkFMVUUiIHZhbHVlPSLlrovkvZMtMTgwMzAsMTAsdHJ1ZSxmYWxzZSx0cnVlIi8+DQoJCTx1aWZvbnQgbmFtZT0iRk9OVF9RVUlaUE9EX1FVRVNUSU9OX1RBRyIgdmFsdWU9IuWui+S9ky0xODAzMCwxMix0cnVlLGZhbHNlLHRydWUiLz4NCgkJPHVpZm9udCBuYW1lPSJGT05UX1FVSVpQT0RfUVVJWl9RVUVTVElPTl9DT1VOVCIgdmFsdWU9IuWui+S9ky0xODAzMCwxMCxmYWxzZSxmYWxzZSx0cnVlIi8+DQoJCTx1aWZvbnQgbmFtZT0iRk9OVF9RVUlaUE9EX1FVSVpfUVVFU1RJT05fQ09VTlRfVkFMVUUiIHZhbHVlPSLlrovkvZMtMTgwMzAsMTAsdHJ1ZSxmYWxzZSx0cnVlIi8+DQoJCTx1aWZvbnQgbmFtZT0iRk9OVF9RVUlaUE9EX1FVSVpfUVVFU1RJT05fQVRURU1QVEVEIiB2YWx1ZT0i5a6L5L2TLTE4MDMwLDEwLGZhbHNlLGZhbHNlLHRydWUiLz4NCgkJPHVpZm9udCBuYW1lPSJGT05UX1FVSVpQT0RfUVVJWl9RVUVTVElPTl9BVFRFTVBURURfVkFMVUUiIHZhbHVlPSLlrovkvZMtMTgwMzAsMTAsdHJ1ZSxmYWxzZSx0cnVlIi8+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S9ky0xODAzMCwxMCx0cnVlLGZhbHNlLHRydWUiLz4NCgkJPHVpZm9udCBuYW1lPSJGT05UX1FVSVpQT0RfUVVJWl9NQVhTQ09SRSIgdmFsdWU9IuWui+S9ky0xODAzMCwxMCxmYWxzZSxmYWxzZSx0cnVlIi8+DQoJCTx1aWZvbnQgbmFtZT0iRk9OVF9RVUlaUE9EX1FVSVpfTUFYU0NPUkVfVkFMVUUiIHZhbHVlPSLlrovkvZMtMTgwMzAsMTAsdHJ1ZSxmYWxzZSx0cnVlIi8+DQoJCTx1aWZvbnQgbmFtZT0iRk9OVF9RVUlaUE9EX1FVSVpfUEFTU1NDT1JFIiB2YWx1ZT0i5a6L5L2TLTE4MDMwLDEwLGZhbHNlLGZhbHNlLHRydWUiLz4NCgkJPHVpZm9udCBuYW1lPSJGT05UX1FVSVpQT0RfUVVJWl9QQVNTU0NPUkVfVkFMVUUiIHZhbHVlPSLlrovkvZMtMTgwMzAsMTAsdHJ1ZSxmYWxzZSx0cnVlIi8+DQoJCTwhLS0gdWl0ZXh0IC0tPg0KCQk8IS0tIHN1YnN0aXR1dGlvbjogJW4gPT0gc2xpZGUgbnVtYmVyIC0tPg0KCQk8dWl0ZXh0IG5hbWU9IlVOTkFNRURTTElERVRJVExFIiB2YWx1ZT0i5bm754Gv54mHICVuIi8+DQoJCTwhLS0gc3Vic3RpdHV0aW9uOiAlbiA9PSBzbGlkZSBudW1iZXIgLS0+DQoJCTwhLS0gc3Vic3RpdHV0aW9uOiAldCA9PSB0b3RhbCBzbGlkZSBjb3VudCAtLT4NCgkJPHVpdGV4dCBuYW1lPSJTQ1JVQkJBUlNUQVRVU19TTElERUlORk8iIHZhbHVlPSLlubvnga/niYcgJW4gLyAldCB8ICIvPg0KCQk8dWl0ZXh0IG5hbWU9IlNDUlVCQkFSU1RBVFVTX1NUT1BQRUQiIHZhbHVlPSLlt7LlgZzmraIiLz4NCgkJPHVpdGV4dCBuYW1lPSJTQ1JVQkJBUlNUQVRVU19QTEFZSU5HIiB2YWx1ZT0i5q2j5Zyo5pKt5pS+Ii8+DQoJCTx1aXRleHQgbmFtZT0iU0NSVUJCQVJTVEFUVVNfTk9BVURJTyIgdmFsdWU9IuaXoOmfs+mikSIvPg0KCQk8dWl0ZXh0IG5hbWU9IlNDUlVCQkFSU1RBVFVTX1ZJRFBMQVlJTkciIHZhbHVlPSLop4bpopHmkq3mlL4iLz4NCgkJPHVpdGV4dCBuYW1lPSJTQ1JVQkJBUlNUQVRVU19MT0FESU5HIiB2YWx1ZT0i5q2j5Zyo6L295YWlIi8+DQoJCTx1aXRleHQgbmFtZT0iU0NSVUJCQVJTVEFUVVNfQlVGRkVSSU5HIiB2YWx1ZT0i5q2j5Zyo6L+b6KGM57yT5Yay5aSE55CGIi8+DQoJCTx1aXRleHQgbmFtZT0iU0NSVUJCQVJTVEFUVVNfUVVFU1RJT04iIHZhbHVlPSLlm57nrZTpl67popgiLz4NCgkJPHVpdGV4dCBuYW1lPSJTQ1JVQkJBUlNUQVRVU19SRVZJRVdRVUlaIiB2YWx1ZT0i5q2j5Zyo5a6h6ZiF5rWL6aqMIi8+DQoJCTwhLS0gc3Vic3RpdHV0aW9uOiAlbSA9PSBtaW51dGVzIHJlbWFpbmluZyAtLT4NCgkJPCEtLSBzdWJzdGl0dXRpb246ICVzID09IHNlY29uZHMgcmVtYWluaW5nIC0tPg0KCQk8dWl0ZXh0IG5hbWU9IkVMQVBTRUQiIHZhbHVlPSLliankvZkgJW0g5YiG6ZKfICVzIOenkiIvPg0KCQk8dWl0ZXh0IG5hbWU9Ik5PVEZPVU5EIiB2YWx1ZT0i5pyq5om+5Yiw5Lu75L2V5YaF5a65Ii8+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mqjCIvPg0KCQk8dWl0ZXh0IG5hbWU9IlRBQl9PVVRMSU5FIiB2YWx1ZT0i5aSn57qyIi8+DQoJCTx1aXRleHQgbmFtZT0iVEFCX1RIVU1CIiB2YWx1ZT0i57yp55Wl5Zu+Ii8+DQoJCTx1aXRleHQgbmFtZT0iVEFCX05PVEVTIiB2YWx1ZT0i5aSH5rOoIi8+DQoJCTx1aXRleHQgbmFtZT0iVEFCX1NFQVJDSCIgdmFsdWU9IuaQnOe0oiIvPg0KCQk8dWl0ZXh0IG5hbWU9IlNMSURFX0hFQURJTkciIHZhbHVlPSLlubvnga/niYfmoIfpopgiLz4NCgkJPHVpdGV4dCBuYW1lPSJEVVJBVElPTl9IRUFESU5HIiB2YWx1ZT0i5oyB57ut5pe26Ze0Ii8+DQoJCTx1aXRleHQgbmFtZT0iU0VBUkNIX0hFQURJTkciIHZhbHVlPSLmkJzntKLmlofmnKw6Ii8+DQoJCTx1aXRleHQgbmFtZT0iVEhVTUJfSEVBRElORyIgdmFsdWU9IuW5u+eBr+eJhyIvPg0KCQk8dWl0ZXh0IG5hbWU9IlRIVU1CX0lORk8iIHZhbHVlPSLlubvnga/niYfmoIfpopgv5oyB57ut5pe26Ze0Ii8+DQoJCTx1aXRleHQgbmFtZT0iQVRUQUNITkFNRV9IRUFESU5HIiB2YWx1ZT0i5paH5Lu25ZCNIi8+DQoJCTx1aXRleHQgbmFtZT0iQVRUQUNIU0laRV9IRUFESU5HIiB2YWx1ZT0i5aSn5bCPIi8+DQoJCTx1aXRleHQgbmFtZT0iU0xJREVfTk9URVMiIHZhbHVlPSLlubvnga/niYflpIfms6g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ua1i+mqjOWwneivleasoeaVsDoiLz4NCgkJPHVpdGV4dCBuYW1lPSJRVUlaUE9EX1FVSVpfQVRURU1QVF9WQUxVRSIgdmFsdWU9IuesrCAlbiDmrKHvvIzlhbEgJXQg5qyhIi8+DQoJCTx1aXRleHQgbmFtZT0iUVVJWlBPRF9RVUlaX1NDT1JFIiB2YWx1ZT0i5b6X5YiGOiIvPg0KCQk8dWl0ZXh0IG5hbWU9IlFVSVpQT0RfUVVJWl9QQVNTU0NPUkUiIHZhbHVlPSLlj4rmoLzliIbmlbA6Ii8+DQoJCTx1aXRleHQgbmFtZT0iUVVJWlBPRF9RVUlaX01BWFNDT1JFIiB2YWx1ZT0i5pyA6auY5YiG5pWwOiIvPg0KCQk8dWl0ZXh0IG5hbWU9IlFVSVpQT0RfUVVFU0FUTVBUX1NUUiIgdmFsdWU9IuWwneivleasoeaVsDog56ysICVuIOasoe+8jOWFsSAldCDmrKEiLz4NCgkJPHVpdGV4dCBuYW1lPSJRVUlaUE9EX1FVRVNUWVBFX1NUUiIgdmFsdWU9Iuexu+WeizogJXMiLz4NCgkJPHVpdGV4dCBuYW1lPSJRVUlaUE9EX1FVRVNUWVBFX0dSRCIgdmFsdWU9IuivhOe6pyIvPg0KCQk8dWl0ZXh0IG5hbWU9IlFVSVpQT0RfUVVFU1RZUEVfU1ZZIiB2YWx1ZT0i6LCD5p+lIi8+DQoJCTx1aXRleHQgbmFtZT0iUVVJWlBPRF9RVUlaQVRNUFRfSU5GIiB2YWx1ZT0i5peg6ZmQIi8+DQoJCTx1aXRleHQgbmFtZT0iUVVJWlBPRF9RVUVTQVRNUFRfSU5GIiB2YWx1ZT0i5peg6ZmQIi8+DQoJCTx1aXRleHQgbmFtZT0iV0FSTklOR01TR19ZRVNTVFJJTkciIHZhbHVlPSLmmK8iLz4NCgkJPHVpdGV4dCBuYW1lPSJXQVJOSU5HTVNHX05PU1RSSU5HIiB2YWx1ZT0i5ZCmIi8+DQoJCTx1aXRleHQgbmFtZT0iV0FSTklOR01TR19USVRMRVNUUklORyIgdmFsdWU9Iua1i+mqjOWvvOiIquitpuWRiiIvPg0KCQk8dWl0ZXh0IG5hbWU9IldBUk5JTkdNU0dfTVNHU1RSSU5HIiB2YWx1ZT0i5q2k5rWL6aqM5Lit5pyJ5pyq5bCd6K+V5L2c562U55qE6Zeu6aKY44CCJiN4QTsmI3hBO+WNleWHu+KAnOaYr+KAnemAgOWHuuatpOa1i+mqjOOAguWNleWHu+KAnOWQpuKAnee7p+e7rea1i+mqjOOAgiIvPg0KCQk8dWl0ZXh0IG5hbWU9IklORk9STUFUSU9OX0gyNjRfRkxBU0hQTEFZRVIiIHZhbHVlPSLlvZPliY3lronoo4XlnKjmgqjnmoTorqHnrpfmnLrkuIrnmoQgRmxhc2ggUGxheWVyIOeJiOacrOS4jeaUr+aMgeivpeinhumikeOAguWNleWHu+inhumikeWMuuWfn+S4i+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C5Yqg6ICF5pi+56S65o+Q6KaB5qCPIi8+DQoJCTx1aXRleHQgbmFtZT0iTVVURSIgdmFsdWU9IumdmemfsyIvPg0KCQk8dWl0ZXh0IG5hbWU9IkRPQ1dSQVBfVElUTEUiIHZhbHVlPSJQcmVzZW50ZXIg5paH5Lu26ZmE5Lu2Ii8+DQoJCTx1aXRleHQgbmFtZT0iRE9DV1JBUF9NU0ciIHZhbHVlPSLkv53lrZjliLDmiJHnmoTorqHnrpfmnLoiLz4NCgkJPHVpdGV4dCBuYW1lPSJET0NXUkFQX1BST01QVCIgdmFsdWU9IuWNleWHu+S7peS4i+i9vSIvPg0KCTwvbGFuZ3VhZ2U+DQoJPGxhbmd1YWdlIGlkPSJ0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TbGF5dCAlbiIvPg0KCQk8IS0tIHN1YnN0aXR1dGlvbjogJW4gPT0gc2xpZGUgbnVtYmVyIC0tPg0KCQk8IS0tIHN1YnN0aXR1dGlvbjogJXQgPT0gdG90YWwgc2xpZGUgY291bnQgLS0+DQoJCTx1aXRleHQgbmFtZT0iU0NSVUJCQVJTVEFUVVNfU0xJREVJTkZPIiB2YWx1ZT0iU2xheXQgJW4gLyAldCB8ICIvPg0KCQk8dWl0ZXh0IG5hbWU9IlNDUlVCQkFSU1RBVFVTX1NUT1BQRUQiIHZhbHVlPSJEdXJkdXJ1bGR1Ii8+DQoJCTx1aXRleHQgbmFtZT0iU0NSVUJCQVJTVEFUVVNfUExBWUlORyIgdmFsdWU9Ik95bmF0xLFsxLF5b3IiLz4NCgkJPHVpdGV4dCBuYW1lPSJTQ1JVQkJBUlNUQVRVU19OT0FVRElPIiB2YWx1ZT0iU2VzIFlvayIvPg0KCQk8dWl0ZXh0IG5hbWU9IlNDUlVCQkFSU1RBVFVTX1ZJRFBMQVlJTkciIHZhbHVlPSJWaWRlbyBPeW5hdMSxbMSxeW9yIi8+DQoJCTx1aXRleHQgbmFtZT0iU0NSVUJCQVJTVEFUVVNfTE9BRElORyIgdmFsdWU9IlnDvGtsZW5peW9yIi8+DQoJCTx1aXRleHQgbmFtZT0iU0NSVUJCQVJTVEFUVVNfQlVGRkVSSU5HIiB2YWx1ZT0iQXJhYmVsbGXEn2UgQWzEsW7EsXlvciIvPg0KCQk8dWl0ZXh0IG5hbWU9IlNDUlVCQkFSU1RBVFVTX1FVRVNUSU9OIiB2YWx1ZT0iU29ydXl1IFlhbsSxdGxhIi8+DQoJCTx1aXRleHQgbmFtZT0iU0NSVUJCQVJTVEFUVVNfUkVWSUVXUVVJWiIgdmFsdWU9IlPEsW5hdiDEsG5jZWxlbml5b3IiLz4NCgkJPCEtLSBzdWJzdGl0dXRpb246ICVtID09IG1pbnV0ZXMgcmVtYWluaW5nIC0tPg0KCQk8IS0tIHN1YnN0aXR1dGlvbjogJXMgPT0gc2Vjb25kcyByZW1haW5pbmcgLS0+DQoJCTx1aXRleHQgbmFtZT0iRUxBUFNFRCIgdmFsdWU9IiVtIERha2lrYSAlcyBTYW5peWUgS2FsZMSxIi8+DQoJCTx1aXRleHQgbmFtZT0iTk9URk9VTkQiIHZhbHVlPSJIZXJoYW5naSBCaXIgxZ5leSBCdWx1bm1hZMSxIi8+DQoJCTx1aXRleHQgbmFtZT0iQVRUQUNITUVOVFMiIHZhbHVlPSJFa2xlci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sSwcnRpYmF0Ii8+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lPEsW5hdiBEZW5lbWVzaToiLz4NCgkJPHVpdGV4dCBuYW1lPSJRVUlaUE9EX1FVSVpfQVRURU1QVF9WQUxVRSIgdmFsdWU9IiVuLyV0Ii8+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DQoJCTx1aXRleHQgbmFtZT0iUVVJWlBPRF9RVUVTVFlQRV9HUkQiIHZhbHVlPSJCYXNhbWFrbMSxIi8+DQoJCTx1aXRleHQgbmFtZT0iUVVJWlBPRF9RVUVTVFlQRV9TVlkiIHZhbHVlPSJBbmtldCIvPg0KCQk8dWl0ZXh0IG5hbWU9IlFVSVpQT0RfUVVJWkFUTVBUX0lORiIgdmFsdWU9IlPEsW7EsXJzxLF6Ii8+DQoJCTx1aXRleHQgbmFtZT0iUVVJWlBPRF9RVUVTQVRNUFRfSU5GIiB2YWx1ZT0iU8SxbsSxcnPEsXoiLz4NCgkJPHVpdGV4dCBuYW1lPSJXQVJOSU5HTVNHX1lFU1NUUklORyIgdmFsdWU9IkV2ZXQiLz4NCgkJPHVpdGV4dCBuYW1lPSJXQVJOSU5HTVNHX05PU1RSSU5HIiB2YWx1ZT0iSGF5xLFyIi8+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DQoJCTx1aXRleHQgbmFtZT0iRE9DV1JBUF9QUk9NUFQiIHZhbHVlPSLEsG5kaXJtZWsgacOnaW4gVMSxa2xhdMSxbiIvPg0KCTwvbGFuZ3VhZ2U+DQoJPGxhbmd1YWdlIGlkPSJydS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QodC70LDQudC0ICVuIi8+DQoJCTwhLS0gc3Vic3RpdHV0aW9uOiAlbiA9PSBzbGlkZSBudW1iZXIgLS0+DQoJCTwhLS0gc3Vic3RpdHV0aW9uOiAldCA9PSB0b3RhbCBzbGlkZSBjb3VudCAtLT4NCgkJPHVpdGV4dCBuYW1lPSJTQ1JVQkJBUlNUQVRVU19TTElERUlORk8iIHZhbHVlPSLQodC70LDQudC0ICVuIC8gJXQgfCAiLz4NCgkJPHVpdGV4dCBuYW1lPSJTQ1JVQkJBUlNUQVRVU19TVE9QUEVEIiB2YWx1ZT0i0J7RgdGC0LDQvdC+0LLQu9C10L3QviIvPg0KCQk8dWl0ZXh0IG5hbWU9IlNDUlVCQkFSU1RBVFVTX1BMQVlJTkciIHZhbHVlPSLQktC+0YHQv9GA0L7QuNC30LLQtdC00LXQvdC40LUiLz4NCgkJPHVpdGV4dCBuYW1lPSJTQ1JVQkJBUlNUQVRVU19OT0FVRElPIiB2YWx1ZT0i0J3QtdGCINCw0YPQtNC40L4iLz4NCgkJPHVpdGV4dCBuYW1lPSJTQ1JVQkJBUlNUQVRVU19WSURQTEFZSU5HIiB2YWx1ZT0i0JLQvtGB0L/RgNC+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0L/RgNC+0YEiLz4NCgkJPHVpdGV4dCBuYW1lPSJTQ1JVQkJBUlNUQVRVU19SRVZJRVdRVUlaIiB2YWx1ZT0i0J7QsdC30L7RgCDQvtC/0YDQvtGB0LAiLz4NCgkJPCEtLSBzdWJzdGl0dXRpb246ICVtID09IG1pbnV0ZXMgcmVtYWluaW5nIC0tPg0KCQk8IS0tIHN1YnN0aXR1dGlvbjogJXMgPT0gc2Vjb25kcyByZW1haW5pbmcgLS0+DQoJCTx1aXRleHQgbmFtZT0iRUxBUFNFRCIgdmFsdWU9ItCe0YHRgtCw0LvQvtGB0YwgJW0g0LzQuNC9LiAlcyDRgSIvPg0KCQk8dWl0ZXh0IG5hbWU9Ik5PVEZPVU5EIiB2YWx1ZT0i0J3QuNGH0LXQs9C+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0L3RgtCw0LrRgiIvPg0KCQk8dWl0ZXh0IG5hbWU9IlRBQl9RVUlaIiB2YWx1ZT0i0J7Qv9GA0L7RgSIvPg0KCQk8dWl0ZXh0IG5hbWU9IlRBQl9PVVRMSU5FIiB2YWx1ZT0i0KHRhdC10LzQsCIvPg0KCQk8dWl0ZXh0IG5hbWU9IlRBQl9USFVNQiIgdmFsdWU9ItCR0LXQs9GD0L3QvtC6Ii8+DQoJCTx1aXRleHQgbmFtZT0iVEFCX05PVEVTIiB2YWx1ZT0i0JfQsNC80LXRgtC60LgiLz4NCgkJPHVpdGV4dCBuYW1lPSJUQUJfU0VBUkNIIiB2YWx1ZT0i0J/QvtC40YHQuiIvPg0KCQk8dWl0ZXh0IG5hbWU9IlNMSURFX0hFQURJTkciIHZhbHVlPSLQl9Cw0LPQvtC70L7QstC+0Log0YHQu9Cw0LnQtNCwIi8+DQoJCTx1aXRleHQgbmFtZT0iRFVSQVRJT05fSEVBRElORyIgdmFsdWU9ItCU0LvQuNGCLdGB0YLRjCIvPg0KCQk8dWl0ZXh0IG5hbWU9IlNFQVJDSF9IRUFESU5HIiB2YWx1ZT0i0J/QvtC40YHQuiDRgtC10LrRgdGC0LA6Ii8+DQoJCTx1aXRleHQgbmFtZT0iVEhVTUJfSEVBRElORyIgdmFsdWU9ItCh0LvQsNC50LQiLz4NCgkJPHVpdGV4dCBuYW1lPSJUSFVNQl9JTkZPIiB2YWx1ZT0i0J3QsNC30LLQsNC90LjQtS/QtNC70LjRgi3QvdC+0YHRgtGMIi8+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DQoJCTx1aXRleHQgbmFtZT0iUEFTU0VEX1NUUklORyIgdmFsdWU9IlBhc3NlZCIvPg0KCQk8dWl0ZXh0IG5hbWU9IkZBSUxFRF9TVFJJTkciIHZhbHVlPSJGYWlsZWQiLz4NCgkJPCEtLXF1aXogcG9kIGFuZCBtZXNzYWdlIGJveCB0ZXh0cy0tPg0KCQk8dWl0ZXh0IG5hbWU9IlFVSVpQT0RfUVVJWl9BVFRFTVBUIiB2YWx1ZT0i0J/QvtC/0YvRgtC60LAg0L/RgNC+0LnRgtC4INC+0L/RgNC+0YE6Ii8+DQoJCTx1aXRleHQgbmFtZT0iUVVJWlBPRF9RVUlaX0FUVEVNUFRfVkFMVUUiIHZhbHVlPSIlbiDQuNC3ICV0Ii8+DQoJCTx1aXRleHQgbmFtZT0iUVVJWlBPRF9RVUlaX1NDT1JFIiB2YWx1ZT0i0J3QsNCx0YDQsNC90L4g0LHQsNC70LvQvtCyOiIvPg0KCQk8dWl0ZXh0IG5hbWU9IlFVSVpQT0RfUVVJWl9QQVNTU0NPUkUiIHZhbHVlPSLQn9GA0L7RhdC+0LTQvdC+0Lkg0YDQtdC30YPQu9GM0YLQsNGCOiIvPg0KCQk8dWl0ZXh0IG5hbWU9IlFVSVpQT0RfUVVJWl9NQVhTQ09SRSIgdmFsdWU9ItCc0LDQutGB0LjQvNCw0LvRjNC90YvQuSDRgNC10LfRg9C70YzRgtCw0YI6Ii8+DQoJCTx1aXRleHQgbmFtZT0iUVVJWlBPRF9RVUVTQVRNUFRfU1RSIiB2YWx1ZT0i0J/QvtC/0YvRgtC60LA6ICVuINC40LcgJXQiLz4NCgkJPHVpdGV4dCBuYW1lPSJRVUlaUE9EX1FVRVNUWVBFX1NUUiIgdmFsdWU9ItCi0LjQvzogJXMiLz4NCgkJPHVpdGV4dCBuYW1lPSJRVUlaUE9EX1FVRVNUWVBFX0dSRCIgdmFsdWU9ItChINC+0YbQtdC90LrQvtC5Ii8+DQoJCTx1aXRleHQgbmFtZT0iUVVJWlBPRF9RVUVTVFlQRV9TVlkiIHZhbHVlPSLQntCx0LfQvtGAIi8+DQoJCTx1aXRleHQgbmFtZT0iUVVJWlBPRF9RVUlaQVRNUFRfSU5GIiB2YWx1ZT0i0JHQvtC70YzRiNC+0LUg0YfQuNGB0LvQviIvPg0KCQk8dWl0ZXh0IG5hbWU9IlFVSVpQT0RfUVVFU0FUTVBUX0lORiIgdmFsdWU9ItCR0L7Qu9GM0YjQvtC1INGH0LjRgdC70L4iLz4NCgkJPHVpdGV4dCBuYW1lPSJXQVJOSU5HTVNHX1lFU1NUUklORyIgdmFsdWU9ItCU0LAiLz4NCgkJPHVpdGV4dCBuYW1lPSJXQVJOSU5HTVNHX05PU1RSSU5HIiB2YWx1ZT0i0J3QtdGCIi8+DQoJCTx1aXRleHQgbmFtZT0iV0FSTklOR01TR19USVRMRVNUUklORyIgdmFsdWU9ItCf0YDQtdC00YPQv9GA0LXQttC00LXQvdC40LUg0L4g0L3QsNCy0LjQs9Cw0YbQuNC4INCyINC+0L/RgNC+0YHQtSIvPg0KCQk8dWl0ZXh0IG5hbWU9IldBUk5JTkdNU0dfTVNHU1RSSU5HIiB2YWx1ZT0i0JIg0L7Qv9GA0L7RgdC1INC+0YHRgtCw0LvQuNGB0Ywg0L3QtdC+0YLQstC10YfQtdC90L3Ri9C1INCy0L7Qv9GA0L7RgdGLLtCd0LDQttCw0YLQuNC1INC60L3QvtC/0LrQuCAmcXVvdDvQlNCwJnF1b3Q7INC/0YDQuNCy0LXQtNC10YIg0Log0LfQsNC60YDRi9GC0LjRjiDQvtC/0YDQvtGB0LAuINCd0LDQttCw0YLQuNC1INC60L3QvtC/0LrQuCAmcXVvdDvQndC10YImcXVvdDsg0L/RgNC+0LTQvtC70LbQuNGCINC+0L/RgNC+0YEuIi8+DQoJCTx1aXRleHQgbmFtZT0iSU5GT1JNQVRJT05fSDI2NF9GTEFTSFBMQVlFUiIgdmFsdWU9ItCi0LXQutGD0YnQsNGPINCy0LXRgNGB0LjRjyDQv9GA0L7QuNCz0YDRi9Cy0LDRgtC10LvRjyBGbGFzaCBQbGF5ZXIsINGD0YHRgtCw0L3QvtCy0LvQtdC90L3QsNGPINC90LAg0Y3RgtC+0Lwg0LrQvtC80L/RjNGO0YLQtdGA0LUsINC90LUg0L/QvtC00LTQtdGA0LbQuNCy0LDQtdGCINGN0YLQviDQstC40LTQtdC+LiDQqdC10LvQutC90LjRgtC1INCyINC+0LHQu9Cw0YHRgtC4INCy0LjQtNC10L4sINGH0YLQvtCx0Ysg0LfQsNCz0YDRg9C30LjRgtGMINC/0L7RgdC70LXQtNC90Y7RjiDQstC10YDRgdC40Y4g0L/RgNC+0LjQs9GA0YvQstCw0YLQtdC70Y8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Qn9C+0LrQsNC30YvQstCw0YLRjCDQstGA0LXQt9C60YMg0YPRh9Cw0YHRgtC90LjQutCw0LwiLz4NCgkJPHVpdGV4dCBuYW1lPSJNVVRFIiB2YWx1ZT0i0J7RgtC60LvRjtGH0LjRgtGMINC30LLRg9C6Ii8+DQoJCTx1aXRleHQgbmFtZT0iRE9DV1JBUF9USVRMRSIgdmFsdWU9ItCS0LvQvtC20LXQvdC40LUg0LIg0YTQsNC50LsgQWRvYmUgUHJlc2VudGVyIi8+DQoJCTx1aXRleHQgbmFtZT0iRE9DV1JBUF9NU0ciIHZhbHVlPSLQodC+0YXRgNCw0L3QuNGC0Ywg0LIg0L/QsNC/0LrRgyAmcXVvdDvQnNC+0Lkg0LrQvtC80L/RjNGO0YLQtdGAJnF1b3Q7Ii8+DQoJCTx1aXRleHQgbmFtZT0iRE9DV1JBUF9QUk9NUFQiIHZhbHVlPSLQqdC10LvQutC90YPRgtGMINC00LvRjyDQt9Cw0LPRgNGD0LfQutC4Ii8+DQoJPC9sYW5ndWFnZT4NCjwvY29uZmlndXJhdGlvbj4NCg=="/>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3&quot;/&gt;&lt;lineCharCount val=&quot;12&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cdwagner\AppData\Local\Temp\PR\data\asimages\{7742615F-3098-4E92-B08F-29130E4E5D9D}_1.png&quot;/&gt;&lt;left val=&quot;18&quot;/&gt;&lt;top val=&quot;113&quot;/&gt;&lt;width val=&quot;665&quot;/&gt;&lt;height val=&quot;234&quot;/&gt;&lt;hasText val=&quot;1&quot;/&gt;&lt;/Image&gt;&lt;/ThreeDShapeInfo&gt;"/>
  <p:tag name="PRESENTER_SHAPETEXTINFO" val="&lt;ShapeTextInfo&gt;&lt;TableIndex row=&quot;-1&quot; col=&quot;-1&quot;&gt;&lt;linesCount val=&quot;4&quot;/&gt;&lt;lineCharCount val=&quot;28&quot;/&gt;&lt;lineCharCount val=&quot;23&quot;/&gt;&lt;lineCharCount val=&quot;25&quot;/&gt;&lt;lineCharCount val=&quot;29&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cdwagner\AppData\Local\Temp\PR\data\asimages\{18D15077-53EB-4D4E-BFF1-6F864608A6EA}_1.png&quot;/&gt;&lt;left val=&quot;30&quot;/&gt;&lt;top val=&quot;441&quot;/&gt;&lt;width val=&quot;389&quot;/&gt;&lt;height val=&quot;99&quot;/&gt;&lt;hasText val=&quot;1&quot;/&gt;&lt;/Image&gt;&lt;/ThreeDShapeInfo&gt;"/>
  <p:tag name="PRESENTER_SHAPETEXTINFO" val="&lt;ShapeTextInfo&gt;&lt;TableIndex row=&quot;-1&quot; col=&quot;-1&quot;&gt;&lt;linesCount val=&quot;2&quot;/&gt;&lt;lineCharCount val=&quot;27&quot;/&gt;&lt;lineCharCount val=&quot;13&quot;/&gt;&lt;/TableIndex&gt;&lt;/ShapeTextInfo&gt;"/>
</p:tagLst>
</file>

<file path=ppt/tags/tag2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cdwagner\AppData\Local\Temp\PR\data\asimages\{A6E54DA7-7059-4A32-A7B5-2638431A0142}_1.png&quot;/&gt;&lt;left val=&quot;30&quot;/&gt;&lt;top val=&quot;349&quot;/&gt;&lt;width val=&quot;239&quot;/&gt;&lt;height val=&quot;91&quot;/&gt;&lt;hasText val=&quot;1&quot;/&gt;&lt;/Image&gt;&lt;/ThreeDShapeInfo&gt;"/>
  <p:tag name="PRESENTER_SHAPETEXTINFO" val="&lt;ShapeTextInfo&gt;&lt;TableIndex row=&quot;-1&quot; col=&quot;-1&quot;&gt;&lt;linesCount val=&quot;3&quot;/&gt;&lt;lineCharCount val=&quot;14&quot;/&gt;&lt;lineCharCount val=&quot;17&quot;/&gt;&lt;lineCharCount val=&quot;13&quot;/&gt;&lt;/TableIndex&gt;&lt;/ShapeTextInfo&gt;"/>
</p:tagLst>
</file>

<file path=ppt/tags/tag2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cdwagner\AppData\Local\Temp\PR\data\asimages\{8E51DC88-F269-4B88-9B63-F49597F9480A}_2.png&quot;/&gt;&lt;left val=&quot;21&quot;/&gt;&lt;top val=&quot;21&quot;/&gt;&lt;width val=&quot;663&quot;/&gt;&lt;height val=&quot;90&quot;/&gt;&lt;hasText val=&quot;1&quot;/&gt;&lt;/Image&gt;&lt;/ThreeDShapeInfo&gt;"/>
  <p:tag name="PRESENTER_SHAPETEXTINFO" val="&lt;ShapeTextInfo&gt;&lt;TableIndex row=&quot;-1&quot; col=&quot;-1&quot;&gt;&lt;linesCount val=&quot;1&quot;/&gt;&lt;lineCharCount val=&quot;22&quot;/&gt;&lt;/TableIndex&gt;&lt;/ShapeTextInfo&gt;"/>
</p:tagLst>
</file>

<file path=ppt/tags/tag2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cdwagner\AppData\Local\Temp\PR\data\asimages\{C2E01A9E-E69D-4813-BD57-B2213AB5E62F}_2.png&quot;/&gt;&lt;left val=&quot;31&quot;/&gt;&lt;top val=&quot;495&quot;/&gt;&lt;width val=&quot;172&quot;/&gt;&lt;height val=&quot;39&quot;/&gt;&lt;hasText val=&quot;1&quot;/&gt;&lt;/Image&gt;&lt;/ThreeDShapeInfo&gt;"/>
  <p:tag name="PRESENTER_SHAPETEXTINFO" val="&lt;ShapeTextInfo&gt;&lt;TableIndex row=&quot;-1&quot; col=&quot;-1&quot;&gt;&lt;linesCount val=&quot;1&quot;/&gt;&lt;lineCharCount val=&quot;1&quot;/&gt;&lt;/TableIndex&gt;&lt;/ShapeTextInfo&gt;"/>
</p:tagLst>
</file>

<file path=ppt/tags/tag2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cdwagner\AppData\Local\Temp\PR\data\asimages\{F48A2AD4-4BD3-4C75-83F2-E648C3E10F1E}_3.png&quot;/&gt;&lt;left val=&quot;27&quot;/&gt;&lt;top val=&quot;120&quot;/&gt;&lt;width val=&quot;459&quot;/&gt;&lt;height val=&quot;323&quot;/&gt;&lt;hasText val=&quot;1&quot;/&gt;&lt;/Image&gt;&lt;/ThreeDShapeInfo&gt;"/>
  <p:tag name="PRESENTER_SHAPETEXTINFO" val="&lt;ShapeTextInfo&gt;&lt;TableIndex row=&quot;-1&quot; col=&quot;-1&quot;&gt;&lt;linesCount val=&quot;7&quot;/&gt;&lt;lineCharCount val=&quot;19&quot;/&gt;&lt;lineCharCount val=&quot;32&quot;/&gt;&lt;lineCharCount val=&quot;23&quot;/&gt;&lt;lineCharCount val=&quot;19&quot;/&gt;&lt;lineCharCount val=&quot;32&quot;/&gt;&lt;lineCharCount val=&quot;19&quot;/&gt;&lt;lineCharCount val=&quot;1&quot;/&gt;&lt;/TableIndex&gt;&lt;/ShapeTextInfo&gt;"/>
</p:tagLst>
</file>

<file path=ppt/tags/tag2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cdwagner\AppData\Local\Temp\PR\data\asimages\{DA5D1BF6-A075-4804-9F75-97D650B58885}_3.png&quot;/&gt;&lt;left val=&quot;21&quot;/&gt;&lt;top val=&quot;21&quot;/&gt;&lt;width val=&quot;663&quot;/&gt;&lt;height val=&quot;90&quot;/&gt;&lt;hasText val=&quot;1&quot;/&gt;&lt;/Image&gt;&lt;/ThreeDShapeInfo&gt;"/>
  <p:tag name="PRESENTER_SHAPETEXTINFO" val="&lt;ShapeTextInfo&gt;&lt;TableIndex row=&quot;-1&quot; col=&quot;-1&quot;&gt;&lt;linesCount val=&quot;1&quot;/&gt;&lt;lineCharCount val=&quot;15&quot;/&gt;&lt;/TableIndex&gt;&lt;/ShapeTextInfo&gt;"/>
</p:tagLst>
</file>

<file path=ppt/tags/tag2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cdwagner\AppData\Local\Temp\PR\data\asimages\{C812F89E-B95A-409E-9235-7CB589A62D3E}_3.png&quot;/&gt;&lt;left val=&quot;31&quot;/&gt;&lt;top val=&quot;495&quot;/&gt;&lt;width val=&quot;172&quot;/&gt;&lt;height val=&quot;39&quot;/&gt;&lt;hasText val=&quot;1&quot;/&gt;&lt;/Image&gt;&lt;/ThreeDShapeInfo&gt;"/>
  <p:tag name="PRESENTER_SHAPETEXTINFO" val="&lt;ShapeTextInfo&gt;&lt;TableIndex row=&quot;-1&quot; col=&quot;-1&quot;&gt;&lt;linesCount val=&quot;1&quot;/&gt;&lt;lineCharCount val=&quot;1&quot;/&gt;&lt;/TableIndex&gt;&lt;/ShapeTextInfo&gt;"/>
</p:tagLst>
</file>

<file path=ppt/tags/tag2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cdwagner\AppData\Local\Temp\PR\data\asimages\{8E0DCE21-BFC8-4D09-8C56-532E69E05CBB}_4.png&quot;/&gt;&lt;left val=&quot;27&quot;/&gt;&lt;top val=&quot;108&quot;/&gt;&lt;width val=&quot;624&quot;/&gt;&lt;height val=&quot;324&quot;/&gt;&lt;hasText val=&quot;1&quot;/&gt;&lt;/Image&gt;&lt;/ThreeDShapeInfo&gt;"/>
  <p:tag name="PRESENTER_SHAPETEXTINFO" val="&lt;ShapeTextInfo&gt;&lt;TableIndex row=&quot;-1&quot; col=&quot;-1&quot;&gt;&lt;linesCount val=&quot;6&quot;/&gt;&lt;lineCharCount val=&quot;50&quot;/&gt;&lt;lineCharCount val=&quot;17&quot;/&gt;&lt;lineCharCount val=&quot;12&quot;/&gt;&lt;lineCharCount val=&quot;47&quot;/&gt;&lt;lineCharCount val=&quot;8&quot;/&gt;&lt;lineCharCount val=&quot;1&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cdwagner\AppData\Local\Temp\PR\data\asimages\{0A464058-06C0-465D-8F8E-605C27742CD8}_4.png&quot;/&gt;&lt;left val=&quot;23&quot;/&gt;&lt;top val=&quot;18&quot;/&gt;&lt;width val=&quot;666&quot;/&gt;&lt;height val=&quot;106&quot;/&gt;&lt;hasText val=&quot;1&quot;/&gt;&lt;/Image&gt;&lt;/ThreeDShapeInfo&gt;"/>
  <p:tag name="PRESENTER_SHAPETEXTINFO" val="&lt;ShapeTextInfo&gt;&lt;TableIndex row=&quot;-1&quot; col=&quot;-1&quot;&gt;&lt;linesCount val=&quot;2&quot;/&gt;&lt;lineCharCount val=&quot;39&quot;/&gt;&lt;lineCharCount val=&quot;11&quot;/&gt;&lt;/TableIndex&gt;&lt;/ShapeTextInfo&gt;"/>
</p:tagLst>
</file>

<file path=ppt/tags/tag3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cdwagner\AppData\Local\Temp\PR\data\asimages\{4A026B51-01B1-4474-8D74-A30EC1594580}_4.png&quot;/&gt;&lt;left val=&quot;31&quot;/&gt;&lt;top val=&quot;495&quot;/&gt;&lt;width val=&quot;172&quot;/&gt;&lt;height val=&quot;39&quot;/&gt;&lt;hasText val=&quot;1&quot;/&gt;&lt;/Image&gt;&lt;/ThreeDShapeInfo&gt;"/>
  <p:tag name="PRESENTER_SHAPETEXTINFO" val="&lt;ShapeTextInfo&gt;&lt;TableIndex row=&quot;-1&quot; col=&quot;-1&quot;&gt;&lt;linesCount val=&quot;1&quot;/&gt;&lt;lineCharCount val=&quot;1&quot;/&gt;&lt;/TableIndex&gt;&lt;/ShapeTextInfo&gt;"/>
</p:tagLst>
</file>

<file path=ppt/tags/tag32.xml><?xml version="1.0" encoding="utf-8"?>
<p:tagLst xmlns:a="http://schemas.openxmlformats.org/drawingml/2006/main" xmlns:r="http://schemas.openxmlformats.org/officeDocument/2006/relationships" xmlns:p="http://schemas.openxmlformats.org/presentationml/2006/main">
  <p:tag name="TIMING" val="|75.6|0.7|0.8|0.9|3.9|4|16"/>
</p:tagLst>
</file>

<file path=ppt/tags/tag33.xml><?xml version="1.0" encoding="utf-8"?>
<p:tagLst xmlns:a="http://schemas.openxmlformats.org/drawingml/2006/main" xmlns:r="http://schemas.openxmlformats.org/officeDocument/2006/relationships" xmlns:p="http://schemas.openxmlformats.org/presentationml/2006/main">
  <p:tag name="HTML_SHAPEINFO" val="&lt;TextEffect&gt;&lt;Image&gt;&lt;filename val=&quot;C:\Users\cdwagner\AppData\Local\Temp\PR\data\asimages\{5B09A3DD-1F72-418B-AA64-E2DFDB4B61C1}_1.png_crop.png&quot;/&gt;&lt;left val=&quot;52&quot;/&gt;&lt;top val=&quot;122&quot;/&gt;&lt;width val=&quot;356&quot;/&gt;&lt;height val=&quot;24&quot;/&gt;&lt;hasText val=&quot;1&quot;/&gt;&lt;paraId val=&quot;1&quot;/&gt;&lt;/Image&gt;&lt;Image&gt;&lt;filename val=&quot;C:\Users\cdwagner\AppData\Local\Temp\PR\data\asimages\{C52AF526-7A9E-490C-9F2E-FEC92B9BE058}_1.png_crop.png&quot;/&gt;&lt;left val=&quot;77&quot;/&gt;&lt;top val=&quot;163&quot;/&gt;&lt;width val=&quot;351&quot;/&gt;&lt;height val=&quot;24&quot;/&gt;&lt;hasText val=&quot;1&quot;/&gt;&lt;paraId val=&quot;2&quot;/&gt;&lt;/Image&gt;&lt;Image&gt;&lt;filename val=&quot;C:\Users\cdwagner\AppData\Local\Temp\PR\data\asimages\{312D503C-CD7B-4696-A573-880386FA1A6A}_1.png_crop.png&quot;/&gt;&lt;left val=&quot;83&quot;/&gt;&lt;top val=&quot;203&quot;/&gt;&lt;width val=&quot;394&quot;/&gt;&lt;height val=&quot;24&quot;/&gt;&lt;hasText val=&quot;1&quot;/&gt;&lt;paraId val=&quot;3&quot;/&gt;&lt;/Image&gt;&lt;Image&gt;&lt;filename val=&quot;C:\Users\cdwagner\AppData\Local\Temp\PR\data\asimages\{03B8317D-EAB2-478D-839E-94D71ADCB32B}_1.png_crop.png&quot;/&gt;&lt;left val=&quot;87&quot;/&gt;&lt;top val=&quot;242&quot;/&gt;&lt;width val=&quot;165&quot;/&gt;&lt;height val=&quot;16&quot;/&gt;&lt;hasText val=&quot;1&quot;/&gt;&lt;paraId val=&quot;4&quot;/&gt;&lt;/Image&gt;&lt;Image&gt;&lt;filename val=&quot;C:\Users\cdwagner\AppData\Local\Temp\PR\data\asimages\{0A93426E-FE5A-4C80-88DF-C9E874139338}_1.png_crop.png&quot;/&gt;&lt;left val=&quot;87&quot;/&gt;&lt;top val=&quot;276&quot;/&gt;&lt;width val=&quot;316&quot;/&gt;&lt;height val=&quot;20&quot;/&gt;&lt;hasText val=&quot;1&quot;/&gt;&lt;paraId val=&quot;5&quot;/&gt;&lt;/Image&gt;&lt;Image&gt;&lt;filename val=&quot;C:\Users\cdwagner\AppData\Local\Temp\PR\data\asimages\{64886BEC-6571-411A-B659-A5DA490D38B0}_1.png_crop.png&quot;/&gt;&lt;left val=&quot;87&quot;/&gt;&lt;top val=&quot;311&quot;/&gt;&lt;width val=&quot;439&quot;/&gt;&lt;height val=&quot;20&quot;/&gt;&lt;hasText val=&quot;1&quot;/&gt;&lt;paraId val=&quot;6&quot;/&gt;&lt;/Image&gt;&lt;Image&gt;&lt;filename val=&quot;C:\Users\cdwagner\AppData\Local\Temp\PR\data\asimages\{3FBF817E-23FB-4679-827C-33E899BA43AC}_1.png_crop.png&quot;/&gt;&lt;left val=&quot;87&quot;/&gt;&lt;top val=&quot;345&quot;/&gt;&lt;width val=&quot;371&quot;/&gt;&lt;height val=&quot;20&quot;/&gt;&lt;hasText val=&quot;1&quot;/&gt;&lt;paraId val=&quot;7&quot;/&gt;&lt;/Image&gt;&lt;/TextEffect&gt;"/>
  <p:tag name="PRESENTER_SHAPETEXTINFO" val="&lt;ShapeTextInfo&gt;&lt;TableIndex row=&quot;-1&quot; col=&quot;-1&quot;&gt;&lt;linesCount val=&quot;7&quot;/&gt;&lt;lineCharCount val=&quot;31&quot;/&gt;&lt;lineCharCount val=&quot;38&quot;/&gt;&lt;lineCharCount val=&quot;45&quot;/&gt;&lt;lineCharCount val=&quot;16&quot;/&gt;&lt;lineCharCount val=&quot;30&quot;/&gt;&lt;lineCharCount val=&quot;45&quot;/&gt;&lt;lineCharCount val=&quot;36&quot;/&gt;&lt;/TableIndex&gt;&lt;/ShapeTextInfo&gt;"/>
</p:tagLst>
</file>

<file path=ppt/tags/tag3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cdwagner\AppData\Local\Temp\PR\data\asimages\{68057EAA-6C46-4D9B-9077-4F36E82C111F}_5.png&quot;/&gt;&lt;left val=&quot;21&quot;/&gt;&lt;top val=&quot;21&quot;/&gt;&lt;width val=&quot;663&quot;/&gt;&lt;height val=&quot;90&quot;/&gt;&lt;hasText val=&quot;1&quot;/&gt;&lt;/Image&gt;&lt;/ThreeDShapeInfo&gt;"/>
  <p:tag name="PRESENTER_SHAPETEXTINFO" val="&lt;ShapeTextInfo&gt;&lt;TableIndex row=&quot;-1&quot; col=&quot;-1&quot;&gt;&lt;linesCount val=&quot;1&quot;/&gt;&lt;lineCharCount val=&quot;13&quot;/&gt;&lt;/TableIndex&gt;&lt;/ShapeTextInfo&gt;"/>
</p:tagLst>
</file>

<file path=ppt/tags/tag3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cdwagner\AppData\Local\Temp\PR\data\asimages\{72F6B063-1EAB-4623-B068-9C7C9B3A705E}_5.png&quot;/&gt;&lt;left val=&quot;31&quot;/&gt;&lt;top val=&quot;495&quot;/&gt;&lt;width val=&quot;172&quot;/&gt;&lt;height val=&quot;39&quot;/&gt;&lt;hasText val=&quot;1&quot;/&gt;&lt;/Image&gt;&lt;/ThreeDShapeInfo&gt;"/>
  <p:tag name="PRESENTER_SHAPETEXTINFO" val="&lt;ShapeTextInfo&gt;&lt;TableIndex row=&quot;-1&quot; col=&quot;-1&quot;&gt;&lt;linesCount val=&quot;1&quot;/&gt;&lt;lineCharCount val=&quot;1&quot;/&gt;&lt;/TableIndex&gt;&lt;/ShapeTextInfo&gt;"/>
</p:tagLst>
</file>

<file path=ppt/tags/tag3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cdwagner\AppData\Local\Temp\PR\data\asimages\{12014510-045C-4C9F-A169-A00095B2EDB5}_6.png&quot;/&gt;&lt;left val=&quot;21&quot;/&gt;&lt;top val=&quot;21&quot;/&gt;&lt;width val=&quot;663&quot;/&gt;&lt;height val=&quot;90&quot;/&gt;&lt;hasText val=&quot;1&quot;/&gt;&lt;/Image&gt;&lt;/ThreeDShapeInfo&gt;"/>
  <p:tag name="PRESENTER_SHAPETEXTINFO" val="&lt;ShapeTextInfo&gt;&lt;TableIndex row=&quot;-1&quot; col=&quot;-1&quot;&gt;&lt;linesCount val=&quot;1&quot;/&gt;&lt;lineCharCount val=&quot;28&quot;/&gt;&lt;/TableIndex&gt;&lt;/ShapeTextInfo&gt;"/>
</p:tagLst>
</file>

<file path=ppt/tags/tag3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cdwagner\AppData\Local\Temp\PR\data\asimages\{30E6FE87-2480-4D32-840C-57D2E6024F41}_6.png&quot;/&gt;&lt;left val=&quot;28&quot;/&gt;&lt;top val=&quot;115&quot;/&gt;&lt;width val=&quot;689&quot;/&gt;&lt;height val=&quot;383&quot;/&gt;&lt;hasText val=&quot;1&quot;/&gt;&lt;/Image&gt;&lt;/ThreeDShapeInfo&gt;"/>
  <p:tag name="PRESENTER_SHAPETEXTINFO" val="&lt;ShapeTextInfo&gt;&lt;TableIndex row=&quot;-1&quot; col=&quot;-1&quot;&gt;&lt;linesCount val=&quot;9&quot;/&gt;&lt;lineCharCount val=&quot;48&quot;/&gt;&lt;lineCharCount val=&quot;48&quot;/&gt;&lt;lineCharCount val=&quot;53&quot;/&gt;&lt;lineCharCount val=&quot;50&quot;/&gt;&lt;lineCharCount val=&quot;54&quot;/&gt;&lt;lineCharCount val=&quot;52&quot;/&gt;&lt;lineCharCount val=&quot;60&quot;/&gt;&lt;lineCharCount val=&quot;62&quot;/&gt;&lt;lineCharCount val=&quot;52&quot;/&gt;&lt;/TableIndex&gt;&lt;/ShapeTextInfo&gt;"/>
</p:tagLst>
</file>

<file path=ppt/tags/tag3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cdwagner\AppData\Local\Temp\PR\data\asimages\{0D728BE4-3147-4BB3-9692-79EFC43BA9A0}_6.png&quot;/&gt;&lt;left val=&quot;31&quot;/&gt;&lt;top val=&quot;495&quot;/&gt;&lt;width val=&quot;172&quot;/&gt;&lt;height val=&quot;39&quot;/&gt;&lt;hasText val=&quot;1&quot;/&gt;&lt;/Image&gt;&lt;/ThreeDShapeInfo&gt;"/>
  <p:tag name="PRESENTER_SHAPETEXTINFO" val="&lt;ShapeTextInfo&gt;&lt;TableIndex row=&quot;-1&quot; col=&quot;-1&quot;&gt;&lt;linesCount val=&quot;1&quot;/&gt;&lt;lineCharCount val=&quot;1&quot;/&gt;&lt;/TableIndex&gt;&lt;/ShapeTextInfo&gt;"/>
</p:tagLst>
</file>

<file path=ppt/tags/tag3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cdwagner\AppData\Local\Temp\PR\data\asimages\{ED0ECA2C-35DE-4CA7-944C-B61548DC158F}_7.png&quot;/&gt;&lt;left val=&quot;23&quot;/&gt;&lt;top val=&quot;17&quot;/&gt;&lt;width val=&quot;660&quot;/&gt;&lt;height val=&quot;68&quot;/&gt;&lt;hasText val=&quot;1&quot;/&gt;&lt;/Image&gt;&lt;/ThreeDShapeInfo&gt;"/>
  <p:tag name="PRESENTER_SHAPETEXTINFO" val="&lt;ShapeTextInfo&gt;&lt;TableIndex row=&quot;-1&quot; col=&quot;-1&quot;&gt;&lt;linesCount val=&quot;1&quot;/&gt;&lt;lineCharCount val=&quot;21&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1&quot;/&gt;&lt;lineCharCount val=&quot;14&quot;/&gt;&lt;/TableIndex&gt;&lt;/ShapeTextInfo&gt;"/>
</p:tagLst>
</file>

<file path=ppt/tags/tag4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cdwagner\AppData\Local\Temp\PR\data\asimages\{5CF8033D-D8A8-452A-A4D3-9097EE1874C2}_7.png&quot;/&gt;&lt;left val=&quot;19&quot;/&gt;&lt;top val=&quot;72&quot;/&gt;&lt;width val=&quot;690&quot;/&gt;&lt;height val=&quot;425&quot;/&gt;&lt;hasText val=&quot;1&quot;/&gt;&lt;/Image&gt;&lt;/ThreeDShapeInfo&gt;"/>
  <p:tag name="PRESENTER_SHAPETEXTINFO" val="&lt;ShapeTextInfo&gt;&lt;TableIndex row=&quot;-1&quot; col=&quot;-1&quot;&gt;&lt;linesCount val=&quot;12&quot;/&gt;&lt;lineCharCount val=&quot;24&quot;/&gt;&lt;lineCharCount val=&quot;44&quot;/&gt;&lt;lineCharCount val=&quot;52&quot;/&gt;&lt;lineCharCount val=&quot;47&quot;/&gt;&lt;lineCharCount val=&quot;16&quot;/&gt;&lt;lineCharCount val=&quot;58&quot;/&gt;&lt;lineCharCount val=&quot;50&quot;/&gt;&lt;lineCharCount val=&quot;10&quot;/&gt;&lt;lineCharCount val=&quot;2&quot;/&gt;&lt;lineCharCount val=&quot;39&quot;/&gt;&lt;lineCharCount val=&quot;60&quot;/&gt;&lt;lineCharCount val=&quot;1&quot;/&gt;&lt;/TableIndex&gt;&lt;/ShapeTextInfo&gt;"/>
</p:tagLst>
</file>

<file path=ppt/tags/tag4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cdwagner\AppData\Local\Temp\PR\data\asimages\{E176F2D8-617D-4DE2-8CE0-8DA270DA3D35}_7.png&quot;/&gt;&lt;left val=&quot;31&quot;/&gt;&lt;top val=&quot;495&quot;/&gt;&lt;width val=&quot;172&quot;/&gt;&lt;height val=&quot;39&quot;/&gt;&lt;hasText val=&quot;1&quot;/&gt;&lt;/Image&gt;&lt;/ThreeDShapeInfo&gt;"/>
  <p:tag name="PRESENTER_SHAPETEXTINFO" val="&lt;ShapeTextInfo&gt;&lt;TableIndex row=&quot;-1&quot; col=&quot;-1&quot;&gt;&lt;linesCount val=&quot;1&quot;/&gt;&lt;lineCharCount val=&quot;1&quot;/&gt;&lt;/TableIndex&gt;&lt;/ShapeTextInfo&gt;"/>
</p:tagLst>
</file>

<file path=ppt/tags/tag4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cdwagner\AppData\Local\Temp\PR\data\asimages\{A8753262-AE2C-486E-AEE2-14DD8301BCAC}_8.png&quot;/&gt;&lt;left val=&quot;21&quot;/&gt;&lt;top val=&quot;21&quot;/&gt;&lt;width val=&quot;663&quot;/&gt;&lt;height val=&quot;90&quot;/&gt;&lt;hasText val=&quot;1&quot;/&gt;&lt;/Image&gt;&lt;/ThreeDShapeInfo&gt;"/>
  <p:tag name="PRESENTER_SHAPETEXTINFO" val="&lt;ShapeTextInfo&gt;&lt;TableIndex row=&quot;-1&quot; col=&quot;-1&quot;&gt;&lt;linesCount val=&quot;1&quot;/&gt;&lt;lineCharCount val=&quot;18&quot;/&gt;&lt;/TableIndex&gt;&lt;/ShapeTextInfo&gt;"/>
</p:tagLst>
</file>

<file path=ppt/tags/tag4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cdwagner\AppData\Local\Temp\PR\data\asimages\{D2737E77-99B6-4102-9990-0E6D169F6FBA}_8.png&quot;/&gt;&lt;left val=&quot;27&quot;/&gt;&lt;top val=&quot;120&quot;/&gt;&lt;width val=&quot;657&quot;/&gt;&lt;height val=&quot;323&quot;/&gt;&lt;hasText val=&quot;1&quot;/&gt;&lt;/Image&gt;&lt;/ThreeDShapeInfo&gt;"/>
  <p:tag name="PRESENTER_SHAPETEXTINFO" val="&lt;ShapeTextInfo&gt;&lt;TableIndex row=&quot;-1&quot; col=&quot;-1&quot;&gt;&lt;linesCount val=&quot;5&quot;/&gt;&lt;lineCharCount val=&quot;52&quot;/&gt;&lt;lineCharCount val=&quot;48&quot;/&gt;&lt;lineCharCount val=&quot;14&quot;/&gt;&lt;lineCharCount val=&quot;19&quot;/&gt;&lt;lineCharCount val=&quot;26&quot;/&gt;&lt;/TableIndex&gt;&lt;/ShapeTextInfo&gt;"/>
</p:tagLst>
</file>

<file path=ppt/tags/tag4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cdwagner\AppData\Local\Temp\PR\data\asimages\{FFDFB8B2-EBF2-41AB-877B-27DED7883DE4}_8.png&quot;/&gt;&lt;left val=&quot;31&quot;/&gt;&lt;top val=&quot;495&quot;/&gt;&lt;width val=&quot;172&quot;/&gt;&lt;height val=&quot;39&quot;/&gt;&lt;hasText val=&quot;1&quot;/&gt;&lt;/Image&gt;&lt;/ThreeDShapeInfo&gt;"/>
  <p:tag name="PRESENTER_SHAPETEXTINFO" val="&lt;ShapeTextInfo&gt;&lt;TableIndex row=&quot;-1&quot; col=&quot;-1&quot;&gt;&lt;linesCount val=&quot;1&quot;/&gt;&lt;lineCharCount val=&quot;1&quot;/&gt;&lt;/TableIndex&gt;&lt;/ShapeTextInfo&gt;"/>
</p:tagLst>
</file>

<file path=ppt/tags/tag4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cdwagner\AppData\Local\Temp\PR\data\asimages\{6B4FB7BF-9D9B-4E5B-89A9-03F66ED19A99}_9.png&quot;/&gt;&lt;left val=&quot;21&quot;/&gt;&lt;top val=&quot;21&quot;/&gt;&lt;width val=&quot;663&quot;/&gt;&lt;height val=&quot;90&quot;/&gt;&lt;hasText val=&quot;1&quot;/&gt;&lt;/Image&gt;&lt;/ThreeDShapeInfo&gt;"/>
  <p:tag name="PRESENTER_SHAPETEXTINFO" val="&lt;ShapeTextInfo&gt;&lt;TableIndex row=&quot;-1&quot; col=&quot;-1&quot;&gt;&lt;linesCount val=&quot;1&quot;/&gt;&lt;lineCharCount val=&quot;15&quot;/&gt;&lt;/TableIndex&gt;&lt;/ShapeTextInfo&gt;"/>
</p:tagLst>
</file>

<file path=ppt/tags/tag4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cdwagner\AppData\Local\Temp\PR\data\asimages\{B2C5DC82-5245-47C4-A5C2-357F21BBB58A}_9.png&quot;/&gt;&lt;left val=&quot;27&quot;/&gt;&lt;top val=&quot;90&quot;/&gt;&lt;width val=&quot;657&quot;/&gt;&lt;height val=&quot;406&quot;/&gt;&lt;hasText val=&quot;1&quot;/&gt;&lt;/Image&gt;&lt;/ThreeDShapeInfo&gt;"/>
  <p:tag name="PRESENTER_SHAPETEXTINFO" val="&lt;ShapeTextInfo&gt;&lt;TableIndex row=&quot;-1&quot; col=&quot;-1&quot;&gt;&lt;linesCount val=&quot;12&quot;/&gt;&lt;lineCharCount val=&quot;23&quot;/&gt;&lt;lineCharCount val=&quot;52&quot;/&gt;&lt;lineCharCount val=&quot;67&quot;/&gt;&lt;lineCharCount val=&quot;28&quot;/&gt;&lt;lineCharCount val=&quot;68&quot;/&gt;&lt;lineCharCount val=&quot;20&quot;/&gt;&lt;lineCharCount val=&quot;33&quot;/&gt;&lt;lineCharCount val=&quot;39&quot;/&gt;&lt;lineCharCount val=&quot;49&quot;/&gt;&lt;lineCharCount val=&quot;54&quot;/&gt;&lt;lineCharCount val=&quot;48&quot;/&gt;&lt;lineCharCount val=&quot;54&quot;/&gt;&lt;/TableIndex&gt;&lt;/ShapeTextInfo&gt;"/>
</p:tagLst>
</file>

<file path=ppt/tags/tag4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cdwagner\AppData\Local\Temp\PR\data\asimages\{36B5128D-2EBE-4858-9C10-7B80AC5363D8}_9.png&quot;/&gt;&lt;left val=&quot;31&quot;/&gt;&lt;top val=&quot;495&quot;/&gt;&lt;width val=&quot;172&quot;/&gt;&lt;height val=&quot;39&quot;/&gt;&lt;hasText val=&quot;1&quot;/&gt;&lt;/Image&gt;&lt;/ThreeDShapeInfo&gt;"/>
  <p:tag name="PRESENTER_SHAPETEXTINFO" val="&lt;ShapeTextInfo&gt;&lt;TableIndex row=&quot;-1&quot; col=&quot;-1&quot;&gt;&lt;linesCount val=&quot;1&quot;/&gt;&lt;lineCharCount val=&quot;1&quot;/&gt;&lt;/TableIndex&gt;&lt;/ShapeTextInfo&gt;"/>
</p:tagLst>
</file>

<file path=ppt/tags/tag4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cdwagner\AppData\Local\Temp\PR\data\asimages\{66D3A71F-9FF3-49FA-A22B-D21AA7137446}_10.png&quot;/&gt;&lt;left val=&quot;15&quot;/&gt;&lt;top val=&quot;72&quot;/&gt;&lt;width val=&quot;708&quot;/&gt;&lt;height val=&quot;429&quot;/&gt;&lt;hasText val=&quot;1&quot;/&gt;&lt;/Image&gt;&lt;/ThreeDShapeInfo&gt;"/>
  <p:tag name="PRESENTER_SHAPETEXTINFO" val="&lt;ShapeTextInfo&gt;&lt;TableIndex row=&quot;-1&quot; col=&quot;-1&quot;&gt;&lt;linesCount val=&quot;11&quot;/&gt;&lt;lineCharCount val=&quot;49&quot;/&gt;&lt;lineCharCount val=&quot;29&quot;/&gt;&lt;lineCharCount val=&quot;56&quot;/&gt;&lt;lineCharCount val=&quot;37&quot;/&gt;&lt;lineCharCount val=&quot;48&quot;/&gt;&lt;lineCharCount val=&quot;57&quot;/&gt;&lt;lineCharCount val=&quot;10&quot;/&gt;&lt;lineCharCount val=&quot;54&quot;/&gt;&lt;lineCharCount val=&quot;29&quot;/&gt;&lt;lineCharCount val=&quot;54&quot;/&gt;&lt;lineCharCount val=&quot;11&quot;/&gt;&lt;/TableIndex&gt;&lt;/ShapeTextInfo&gt;"/>
</p:tagLst>
</file>

<file path=ppt/tags/tag4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cdwagner\AppData\Local\Temp\PR\data\asimages\{491B7C28-67F4-460B-815F-252AA82DC3AC}_10.png&quot;/&gt;&lt;left val=&quot;21&quot;/&gt;&lt;top val=&quot;11&quot;/&gt;&lt;width val=&quot;663&quot;/&gt;&lt;height val=&quot;77&quot;/&gt;&lt;hasText val=&quot;1&quot;/&gt;&lt;/Image&gt;&lt;/ThreeDShapeInfo&gt;"/>
  <p:tag name="PRESENTER_SHAPETEXTINFO" val="&lt;ShapeTextInfo&gt;&lt;TableIndex row=&quot;-1&quot; col=&quot;-1&quot;&gt;&lt;linesCount val=&quot;1&quot;/&gt;&lt;lineCharCount val=&quot;27&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1&quot;/&gt;&lt;lineCharCount val=&quot;5&quot;/&gt;&lt;/TableIndex&gt;&lt;/ShapeTextInfo&gt;"/>
</p:tagLst>
</file>

<file path=ppt/tags/tag5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cdwagner\AppData\Local\Temp\PR\data\asimages\{F5D13646-3C13-4549-B78F-3F63603BA58A}_10.png&quot;/&gt;&lt;left val=&quot;31&quot;/&gt;&lt;top val=&quot;495&quot;/&gt;&lt;width val=&quot;172&quot;/&gt;&lt;height val=&quot;39&quot;/&gt;&lt;hasText val=&quot;1&quot;/&gt;&lt;/Image&gt;&lt;/ThreeDShapeInfo&gt;"/>
  <p:tag name="PRESENTER_SHAPETEXTINFO" val="&lt;ShapeTextInfo&gt;&lt;TableIndex row=&quot;-1&quot; col=&quot;-1&quot;&gt;&lt;linesCount val=&quot;1&quot;/&gt;&lt;lineCharCount val=&quot;2&quot;/&gt;&lt;/TableIndex&gt;&lt;/ShapeTextInfo&gt;"/>
</p:tagLst>
</file>

<file path=ppt/tags/tag5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cdwagner\AppData\Local\Temp\PR\data\asimages\{2E48F045-7101-4EC7-A056-18B0C0748029}_11.png&quot;/&gt;&lt;left val=&quot;21&quot;/&gt;&lt;top val=&quot;21&quot;/&gt;&lt;width val=&quot;663&quot;/&gt;&lt;height val=&quot;78&quot;/&gt;&lt;hasText val=&quot;1&quot;/&gt;&lt;/Image&gt;&lt;/ThreeDShapeInfo&gt;"/>
  <p:tag name="PRESENTER_SHAPETEXTINFO" val="&lt;ShapeTextInfo&gt;&lt;TableIndex row=&quot;-1&quot; col=&quot;-1&quot;&gt;&lt;linesCount val=&quot;1&quot;/&gt;&lt;lineCharCount val=&quot;30&quot;/&gt;&lt;/TableIndex&gt;&lt;/ShapeTextInfo&gt;"/>
</p:tagLst>
</file>

<file path=ppt/tags/tag5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cdwagner\AppData\Local\Temp\PR\data\asimages\{C6316E06-8FCE-43C5-AADF-3044D3A54CB5}_11.png&quot;/&gt;&lt;left val=&quot;21&quot;/&gt;&lt;top val=&quot;97&quot;/&gt;&lt;width val=&quot;687&quot;/&gt;&lt;height val=&quot;388&quot;/&gt;&lt;hasText val=&quot;1&quot;/&gt;&lt;/Image&gt;&lt;/ThreeDShapeInfo&gt;"/>
  <p:tag name="PRESENTER_SHAPETEXTINFO" val="&lt;ShapeTextInfo&gt;&lt;TableIndex row=&quot;-1&quot; col=&quot;-1&quot;&gt;&lt;linesCount val=&quot;11&quot;/&gt;&lt;lineCharCount val=&quot;47&quot;/&gt;&lt;lineCharCount val=&quot;54&quot;/&gt;&lt;lineCharCount val=&quot;43&quot;/&gt;&lt;lineCharCount val=&quot;58&quot;/&gt;&lt;lineCharCount val=&quot;7&quot;/&gt;&lt;lineCharCount val=&quot;1&quot;/&gt;&lt;lineCharCount val=&quot;48&quot;/&gt;&lt;lineCharCount val=&quot;50&quot;/&gt;&lt;lineCharCount val=&quot;51&quot;/&gt;&lt;lineCharCount val=&quot;51&quot;/&gt;&lt;lineCharCount val=&quot;9&quot;/&gt;&lt;/TableIndex&gt;&lt;/ShapeTextInfo&gt;"/>
</p:tagLst>
</file>

<file path=ppt/tags/tag5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cdwagner\AppData\Local\Temp\PR\data\asimages\{CD6AF531-28D2-4DD4-BFD6-6DF1F164F2BB}_11.png&quot;/&gt;&lt;left val=&quot;31&quot;/&gt;&lt;top val=&quot;495&quot;/&gt;&lt;width val=&quot;172&quot;/&gt;&lt;height val=&quot;39&quot;/&gt;&lt;hasText val=&quot;1&quot;/&gt;&lt;/Image&gt;&lt;/ThreeDShapeInfo&gt;"/>
  <p:tag name="PRESENTER_SHAPETEXTINFO" val="&lt;ShapeTextInfo&gt;&lt;TableIndex row=&quot;-1&quot; col=&quot;-1&quot;&gt;&lt;linesCount val=&quot;1&quot;/&gt;&lt;lineCharCount val=&quot;2&quot;/&gt;&lt;/TableIndex&gt;&lt;/ShapeTextInfo&gt;"/>
</p:tagLst>
</file>

<file path=ppt/tags/tag5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cdwagner\AppData\Local\Temp\PR\data\asimages\{82137B57-DBDE-4106-9322-226898B4D287}_12.png&quot;/&gt;&lt;left val=&quot;31&quot;/&gt;&lt;top val=&quot;495&quot;/&gt;&lt;width val=&quot;172&quot;/&gt;&lt;height val=&quot;39&quot;/&gt;&lt;hasText val=&quot;1&quot;/&gt;&lt;/Image&gt;&lt;/ThreeDShapeInfo&gt;"/>
  <p:tag name="PRESENTER_SHAPETEXTINFO" val="&lt;ShapeTextInfo&gt;&lt;TableIndex row=&quot;-1&quot; col=&quot;-1&quot;&gt;&lt;linesCount val=&quot;1&quot;/&gt;&lt;lineCharCount val=&quot;2&quot;/&gt;&lt;/TableIndex&gt;&lt;/ShapeTextInfo&gt;"/>
</p:tagLst>
</file>

<file path=ppt/tags/tag5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cdwagner\AppData\Local\Temp\PR\data\asimages\{203999EE-6B13-4829-8163-BFFECA94051D}_13.png&quot;/&gt;&lt;left val=&quot;34&quot;/&gt;&lt;top val=&quot;97&quot;/&gt;&lt;width val=&quot;663&quot;/&gt;&lt;height val=&quot;383&quot;/&gt;&lt;hasText val=&quot;1&quot;/&gt;&lt;/Image&gt;&lt;/ThreeDShapeInfo&gt;"/>
  <p:tag name="PRESENTER_SHAPETEXTINFO" val="&lt;ShapeTextInfo&gt;&lt;TableIndex row=&quot;-1&quot; col=&quot;-1&quot;&gt;&lt;linesCount val=&quot;10&quot;/&gt;&lt;lineCharCount val=&quot;22&quot;/&gt;&lt;lineCharCount val=&quot;46&quot;/&gt;&lt;lineCharCount val=&quot;40&quot;/&gt;&lt;lineCharCount val=&quot;38&quot;/&gt;&lt;lineCharCount val=&quot;55&quot;/&gt;&lt;lineCharCount val=&quot;30&quot;/&gt;&lt;lineCharCount val=&quot;58&quot;/&gt;&lt;lineCharCount val=&quot;12&quot;/&gt;&lt;lineCharCount val=&quot;1&quot;/&gt;&lt;lineCharCount val=&quot;1&quot;/&gt;&lt;/TableIndex&gt;&lt;/ShapeTextInfo&gt;"/>
</p:tagLst>
</file>

<file path=ppt/tags/tag5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cdwagner\AppData\Local\Temp\PR\data\asimages\{205617A9-82AA-423E-A163-D58002B27DAC}_13.png&quot;/&gt;&lt;left val=&quot;23&quot;/&gt;&lt;top val=&quot;5&quot;/&gt;&lt;width val=&quot;696&quot;/&gt;&lt;height val=&quot;106&quot;/&gt;&lt;hasText val=&quot;1&quot;/&gt;&lt;/Image&gt;&lt;/ThreeDShapeInfo&gt;"/>
  <p:tag name="PRESENTER_SHAPETEXTINFO" val="&lt;ShapeTextInfo&gt;&lt;TableIndex row=&quot;-1&quot; col=&quot;-1&quot;&gt;&lt;linesCount val=&quot;2&quot;/&gt;&lt;lineCharCount val=&quot;34&quot;/&gt;&lt;lineCharCount val=&quot;7&quot;/&gt;&lt;/TableIndex&gt;&lt;/ShapeTextInfo&gt;"/>
</p:tagLst>
</file>

<file path=ppt/tags/tag5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cdwagner\AppData\Local\Temp\PR\data\asimages\{BCDC2FBA-E4C0-4CD0-84D9-B41BF4FA0B83}_13.png&quot;/&gt;&lt;left val=&quot;31&quot;/&gt;&lt;top val=&quot;495&quot;/&gt;&lt;width val=&quot;172&quot;/&gt;&lt;height val=&quot;39&quot;/&gt;&lt;hasText val=&quot;1&quot;/&gt;&lt;/Image&gt;&lt;/ThreeDShapeInfo&gt;"/>
  <p:tag name="PRESENTER_SHAPETEXTINFO" val="&lt;ShapeTextInfo&gt;&lt;TableIndex row=&quot;-1&quot; col=&quot;-1&quot;&gt;&lt;linesCount val=&quot;1&quot;/&gt;&lt;lineCharCount val=&quot;2&quot;/&gt;&lt;/TableIndex&gt;&lt;/ShapeTextInfo&gt;"/>
</p:tagLst>
</file>

<file path=ppt/tags/tag5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cdwagner\AppData\Local\Temp\PR\data\asimages\{7F2E2751-75E0-473F-9942-CAD7B5922D49}_14.png&quot;/&gt;&lt;left val=&quot;27&quot;/&gt;&lt;top val=&quot;120&quot;/&gt;&lt;width val=&quot;657&quot;/&gt;&lt;height val=&quot;323&quot;/&gt;&lt;hasText val=&quot;1&quot;/&gt;&lt;/Image&gt;&lt;/ThreeDShapeInfo&gt;"/>
  <p:tag name="PRESENTER_SHAPETEXTINFO" val="&lt;ShapeTextInfo&gt;&lt;TableIndex row=&quot;-1&quot; col=&quot;-1&quot;&gt;&lt;linesCount val=&quot;6&quot;/&gt;&lt;lineCharCount val=&quot;48&quot;/&gt;&lt;lineCharCount val=&quot;43&quot;/&gt;&lt;lineCharCount val=&quot;48&quot;/&gt;&lt;lineCharCount val=&quot;29&quot;/&gt;&lt;lineCharCount val=&quot;18&quot;/&gt;&lt;lineCharCount val=&quot;33&quot;/&gt;&lt;/TableIndex&gt;&lt;/ShapeTextInfo&gt;"/>
</p:tagLst>
</file>

<file path=ppt/tags/tag5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cdwagner\AppData\Local\Temp\PR\data\asimages\{37BC1C4F-4A0D-49FE-A3D5-08FFB4F4EDD0}_14.png&quot;/&gt;&lt;left val=&quot;21&quot;/&gt;&lt;top val=&quot;21&quot;/&gt;&lt;width val=&quot;663&quot;/&gt;&lt;height val=&quot;90&quot;/&gt;&lt;hasText val=&quot;1&quot;/&gt;&lt;/Image&gt;&lt;/ThreeDShapeInfo&gt;"/>
  <p:tag name="PRESENTER_SHAPETEXTINFO" val="&lt;ShapeTextInfo&gt;&lt;TableIndex row=&quot;-1&quot; col=&quot;-1&quot;&gt;&lt;linesCount val=&quot;1&quot;/&gt;&lt;lineCharCount val=&quot;27&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cdwagner\AppData\Local\Temp\PR\data\asimages\{6F75B906-5345-43D0-997E-599AF5FB8DE3}_14.png&quot;/&gt;&lt;left val=&quot;31&quot;/&gt;&lt;top val=&quot;495&quot;/&gt;&lt;width val=&quot;172&quot;/&gt;&lt;height val=&quot;39&quot;/&gt;&lt;hasText val=&quot;1&quot;/&gt;&lt;/Image&gt;&lt;/ThreeDShapeInfo&gt;"/>
  <p:tag name="PRESENTER_SHAPETEXTINFO" val="&lt;ShapeTextInfo&gt;&lt;TableIndex row=&quot;-1&quot; col=&quot;-1&quot;&gt;&lt;linesCount val=&quot;1&quot;/&gt;&lt;lineCharCount val=&quot;2&quot;/&gt;&lt;/TableIndex&gt;&lt;/ShapeTextInfo&gt;"/>
</p:tagLst>
</file>

<file path=ppt/tags/tag6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cdwagner\AppData\Local\Temp\PR\data\asimages\{21A667DD-D3F7-4E25-B4C1-B45FEE571E4C}_15.png&quot;/&gt;&lt;left val=&quot;21&quot;/&gt;&lt;top val=&quot;21&quot;/&gt;&lt;width val=&quot;663&quot;/&gt;&lt;height val=&quot;90&quot;/&gt;&lt;hasText val=&quot;1&quot;/&gt;&lt;/Image&gt;&lt;/ThreeDShapeInfo&gt;"/>
  <p:tag name="PRESENTER_SHAPETEXTINFO" val="&lt;ShapeTextInfo&gt;&lt;TableIndex row=&quot;-1&quot; col=&quot;-1&quot;&gt;&lt;linesCount val=&quot;1&quot;/&gt;&lt;lineCharCount val=&quot;29&quot;/&gt;&lt;/TableIndex&gt;&lt;/ShapeTextInfo&gt;"/>
</p:tagLst>
</file>

<file path=ppt/tags/tag6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cdwagner\AppData\Local\Temp\PR\data\asimages\{20B6E7C7-E6F2-4FE3-B663-9D8CFC6AEE0F}_15.png&quot;/&gt;&lt;left val=&quot;31&quot;/&gt;&lt;top val=&quot;495&quot;/&gt;&lt;width val=&quot;172&quot;/&gt;&lt;height val=&quot;39&quot;/&gt;&lt;hasText val=&quot;1&quot;/&gt;&lt;/Image&gt;&lt;/ThreeDShapeInfo&gt;"/>
  <p:tag name="PRESENTER_SHAPETEXTINFO" val="&lt;ShapeTextInfo&gt;&lt;TableIndex row=&quot;-1&quot; col=&quot;-1&quot;&gt;&lt;linesCount val=&quot;1&quot;/&gt;&lt;lineCharCount val=&quot;2&quot;/&gt;&lt;/TableIndex&gt;&lt;/ShapeTextInfo&gt;"/>
</p:tagLst>
</file>

<file path=ppt/tags/tag6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cdwagner\AppData\Local\Temp\PR\data\asimages\{2424C10E-BCEC-4E55-8CEC-D3D10EC47C02}_16.png&quot;/&gt;&lt;left val=&quot;31&quot;/&gt;&lt;top val=&quot;495&quot;/&gt;&lt;width val=&quot;172&quot;/&gt;&lt;height val=&quot;39&quot;/&gt;&lt;hasText val=&quot;1&quot;/&gt;&lt;/Image&gt;&lt;/ThreeDShapeInfo&gt;"/>
  <p:tag name="PRESENTER_SHAPETEXTINFO" val="&lt;ShapeTextInfo&gt;&lt;TableIndex row=&quot;-1&quot; col=&quot;-1&quot;&gt;&lt;linesCount val=&quot;1&quot;/&gt;&lt;lineCharCount val=&quot;2&quot;/&gt;&lt;/TableIndex&gt;&lt;/ShapeTextInfo&gt;"/>
</p:tagLst>
</file>

<file path=ppt/tags/tag6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cdwagner\AppData\Local\Temp\PR\data\asimages\{739DDB20-BA60-4D02-919B-940C3637A946}_16.png&quot;/&gt;&lt;left val=&quot;21&quot;/&gt;&lt;top val=&quot;21&quot;/&gt;&lt;width val=&quot;663&quot;/&gt;&lt;height val=&quot;90&quot;/&gt;&lt;hasText val=&quot;1&quot;/&gt;&lt;/Image&gt;&lt;/ThreeDShapeInfo&gt;"/>
  <p:tag name="PRESENTER_SHAPETEXTINFO" val="&lt;ShapeTextInfo&gt;&lt;TableIndex row=&quot;-1&quot; col=&quot;-1&quot;&gt;&lt;linesCount val=&quot;1&quot;/&gt;&lt;lineCharCount val=&quot;27&quot;/&gt;&lt;/TableIndex&gt;&lt;/ShapeTextInfo&gt;"/>
</p:tagLst>
</file>

<file path=ppt/tags/tag6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cdwagner\AppData\Local\Temp\PR\data\asimages\{5EF354A0-8571-47B4-AFD6-365E5DB7115F}_16.png&quot;/&gt;&lt;left val=&quot;27&quot;/&gt;&lt;top val=&quot;120&quot;/&gt;&lt;width val=&quot;657&quot;/&gt;&lt;height val=&quot;323&quot;/&gt;&lt;hasText val=&quot;1&quot;/&gt;&lt;/Image&gt;&lt;/ThreeDShapeInfo&gt;"/>
  <p:tag name="PRESENTER_SHAPETEXTINFO" val="&lt;ShapeTextInfo&gt;&lt;TableIndex row=&quot;-1&quot; col=&quot;-1&quot;&gt;&lt;linesCount val=&quot;9&quot;/&gt;&lt;lineCharCount val=&quot;23&quot;/&gt;&lt;lineCharCount val=&quot;29&quot;/&gt;&lt;lineCharCount val=&quot;25&quot;/&gt;&lt;lineCharCount val=&quot;22&quot;/&gt;&lt;lineCharCount val=&quot;53&quot;/&gt;&lt;lineCharCount val=&quot;36&quot;/&gt;&lt;lineCharCount val=&quot;22&quot;/&gt;&lt;lineCharCount val=&quot;15&quot;/&gt;&lt;lineCharCount val=&quot;14&quot;/&gt;&lt;/TableIndex&gt;&lt;/ShapeTextInfo&gt;"/>
</p:tagLst>
</file>

<file path=ppt/tags/tag6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cdwagner\AppData\Local\Temp\PR\data\asimages\{A3E3902B-4323-4B1A-AA22-4E5CDBBA6DB6}_17.png&quot;/&gt;&lt;left val=&quot;31&quot;/&gt;&lt;top val=&quot;495&quot;/&gt;&lt;width val=&quot;172&quot;/&gt;&lt;height val=&quot;39&quot;/&gt;&lt;hasText val=&quot;1&quot;/&gt;&lt;/Image&gt;&lt;/ThreeDShapeInfo&gt;"/>
  <p:tag name="PRESENTER_SHAPETEXTINFO" val="&lt;ShapeTextInfo&gt;&lt;TableIndex row=&quot;-1&quot; col=&quot;-1&quot;&gt;&lt;linesCount val=&quot;1&quot;/&gt;&lt;lineCharCount val=&quot;2&quot;/&gt;&lt;/TableIndex&gt;&lt;/ShapeTextInfo&gt;"/>
</p:tagLst>
</file>

<file path=ppt/tags/tag6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cdwagner\AppData\Local\Temp\PR\data\asimages\{7B5A6706-4D9B-4A11-B79C-FF85374C32B3}_17.png&quot;/&gt;&lt;left val=&quot;36&quot;/&gt;&lt;top val=&quot;87&quot;/&gt;&lt;width val=&quot;639&quot;/&gt;&lt;height val=&quot;369&quot;/&gt;&lt;hasText val=&quot;1&quot;/&gt;&lt;/Image&gt;&lt;/ThreeDShapeInfo&gt;"/>
  <p:tag name="PRESENTER_SHAPETEXTINFO" val="&lt;ShapeTextInfo&gt;&lt;TableIndex row=&quot;-1&quot; col=&quot;-1&quot;&gt;&lt;linesCount val=&quot;6&quot;/&gt;&lt;lineCharCount val=&quot;72&quot;/&gt;&lt;lineCharCount val=&quot;65&quot;/&gt;&lt;lineCharCount val=&quot;76&quot;/&gt;&lt;lineCharCount val=&quot;70&quot;/&gt;&lt;lineCharCount val=&quot;75&quot;/&gt;&lt;lineCharCount val=&quot;19&quot;/&gt;&lt;/TableIndex&gt;&lt;/ShapeTextInfo&gt;"/>
</p:tagLst>
</file>

<file path=ppt/tags/tag68.xml><?xml version="1.0" encoding="utf-8"?>
<p:tagLst xmlns:a="http://schemas.openxmlformats.org/drawingml/2006/main" xmlns:r="http://schemas.openxmlformats.org/officeDocument/2006/relationships" xmlns:p="http://schemas.openxmlformats.org/presentationml/2006/main">
  <p:tag name="HTML_AUTOSHAPE_INFO" val="&lt;ThreeDShapeInfo&gt;&lt;uuid val=&quot;{508B8B7A-EFAC-4707-89B0-C2DAEF5A6C9A}&quot;/&gt;&lt;isInvalidForFieldText val=&quot;0&quot;/&gt;&lt;Image&gt;&lt;filename val=&quot;C:\Users\cdwagner\AppData\Local\Temp\PR\data\asimages\{508B8B7A-EFAC-4707-89B0-C2DAEF5A6C9A}.png&quot;/&gt;&lt;left val=&quot;257&quot;/&gt;&lt;top val=&quot;337&quot;/&gt;&lt;width val=&quot;84&quot;/&gt;&lt;height val=&quot;70&quot;/&gt;&lt;hasText val=&quot;1&quot;/&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HTML_AUTOSHAPE_INFO" val="&lt;ThreeDShapeInfo&gt;&lt;uuid val=&quot;{ED9BA8A4-D6C8-45F4-B05F-FE2C9302B090}&quot;/&gt;&lt;isInvalidForFieldText val=&quot;0&quot;/&gt;&lt;Image&gt;&lt;filename val=&quot;C:\Users\cdwagner\AppData\Local\Temp\PR\data\asimages\{ED9BA8A4-D6C8-45F4-B05F-FE2C9302B090}.png&quot;/&gt;&lt;left val=&quot;419&quot;/&gt;&lt;top val=&quot;461&quot;/&gt;&lt;width val=&quot;292&quot;/&gt;&lt;height val=&quot;78&quot;/&gt;&lt;hasText val=&quot;1&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9962</TotalTime>
  <Words>2650</Words>
  <Application>Microsoft Office PowerPoint</Application>
  <PresentationFormat>On-screen Show (4:3)</PresentationFormat>
  <Paragraphs>227</Paragraphs>
  <Slides>17</Slides>
  <Notes>17</Notes>
  <HiddenSlides>0</HiddenSlides>
  <MMClips>17</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Century Gothic</vt:lpstr>
      <vt:lpstr>Century Schoolbook</vt:lpstr>
      <vt:lpstr>Helvetica Neue Light</vt:lpstr>
      <vt:lpstr>Microsoft Sans Serif</vt:lpstr>
      <vt:lpstr>Office Theme</vt:lpstr>
      <vt:lpstr>Using Surveys to Understand How the Child Outcomes Summary Process is Being Implemented in Local Programs</vt:lpstr>
      <vt:lpstr>What Led to This Call?</vt:lpstr>
      <vt:lpstr>Today’s Webinar</vt:lpstr>
      <vt:lpstr>Many ways to get information about the COS Process</vt:lpstr>
      <vt:lpstr>Why a Survey?</vt:lpstr>
      <vt:lpstr>How States are Using Surveys</vt:lpstr>
      <vt:lpstr>Example: Idaho Part C</vt:lpstr>
      <vt:lpstr>Idaho’s Experience</vt:lpstr>
      <vt:lpstr>Practical Tips </vt:lpstr>
      <vt:lpstr>Tips About Survey Questions</vt:lpstr>
      <vt:lpstr>Where to find survey examples…</vt:lpstr>
      <vt:lpstr>PowerPoint Presentation</vt:lpstr>
      <vt:lpstr>Examples of COS-Related Topics on Surveys</vt:lpstr>
      <vt:lpstr>Other Related Survey Topics</vt:lpstr>
      <vt:lpstr>Questions/Comments/Discussion</vt:lpstr>
      <vt:lpstr>Visit DaSy and ECTA Online </vt:lpstr>
      <vt:lpstr>PowerPoint Presentation</vt:lpstr>
    </vt:vector>
  </TitlesOfParts>
  <Company>The DaSy Center and The ECTA Center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Roxanne Jones</dc:creator>
  <cp:lastModifiedBy>Wagner, Christine D</cp:lastModifiedBy>
  <cp:revision>191</cp:revision>
  <cp:lastPrinted>2015-09-25T16:08:47Z</cp:lastPrinted>
  <dcterms:created xsi:type="dcterms:W3CDTF">2013-02-06T21:54:43Z</dcterms:created>
  <dcterms:modified xsi:type="dcterms:W3CDTF">2016-03-01T18:35:29Z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ies>
</file>