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mp" ContentType="image/p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7" r:id="rId2"/>
    <p:sldId id="260" r:id="rId3"/>
    <p:sldId id="258" r:id="rId4"/>
    <p:sldId id="262" r:id="rId5"/>
    <p:sldId id="261" r:id="rId6"/>
    <p:sldId id="274" r:id="rId7"/>
    <p:sldId id="264" r:id="rId8"/>
    <p:sldId id="267" r:id="rId9"/>
    <p:sldId id="268" r:id="rId10"/>
    <p:sldId id="269" r:id="rId11"/>
    <p:sldId id="270" r:id="rId12"/>
    <p:sldId id="271" r:id="rId13"/>
    <p:sldId id="273" r:id="rId14"/>
    <p:sldId id="272" r:id="rId15"/>
    <p:sldId id="263" r:id="rId1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2B8C"/>
    <a:srgbClr val="823D97"/>
    <a:srgbClr val="26AB84"/>
    <a:srgbClr val="16A28B"/>
    <a:srgbClr val="19B99E"/>
    <a:srgbClr val="1D8F69"/>
    <a:srgbClr val="23AF80"/>
    <a:srgbClr val="A297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0665" autoAdjust="0"/>
  </p:normalViewPr>
  <p:slideViewPr>
    <p:cSldViewPr>
      <p:cViewPr varScale="1">
        <p:scale>
          <a:sx n="20" d="100"/>
          <a:sy n="20" d="100"/>
        </p:scale>
        <p:origin x="-5064" y="-104"/>
      </p:cViewPr>
      <p:guideLst>
        <p:guide orient="horz" pos="2160"/>
        <p:guide pos="2880"/>
      </p:guideLst>
    </p:cSldViewPr>
  </p:slideViewPr>
  <p:notesTextViewPr>
    <p:cViewPr>
      <p:scale>
        <a:sx n="100" d="100"/>
        <a:sy n="100" d="100"/>
      </p:scale>
      <p:origin x="0" y="0"/>
    </p:cViewPr>
  </p:notesTextViewPr>
  <p:notesViewPr>
    <p:cSldViewPr>
      <p:cViewPr varScale="1">
        <p:scale>
          <a:sx n="68" d="100"/>
          <a:sy n="68" d="100"/>
        </p:scale>
        <p:origin x="-2826"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fontAlgn="auto">
              <a:spcBef>
                <a:spcPts val="0"/>
              </a:spcBef>
              <a:spcAft>
                <a:spcPts val="0"/>
              </a:spcAft>
              <a:defRPr sz="1200" dirty="0" smtClean="0">
                <a:latin typeface="+mn-lt"/>
              </a:defRPr>
            </a:lvl1pPr>
          </a:lstStyle>
          <a:p>
            <a:pPr>
              <a:defRPr/>
            </a:pPr>
            <a:r>
              <a:rPr lang="en-US"/>
              <a:t>Act Early Ambassadors Master Slide Deck</a:t>
            </a:r>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2B5AE1A-4C3A-41AC-A7EB-0A70AD272636}" type="datetimeFigureOut">
              <a:rPr lang="en-US"/>
              <a:pPr>
                <a:defRPr/>
              </a:pPr>
              <a:t>7/24/14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1ED61C11-A17C-4BF0-AC11-5965B7D23093}" type="slidenum">
              <a:rPr lang="en-US"/>
              <a:pPr>
                <a:defRPr/>
              </a:pPr>
              <a:t>‹#›</a:t>
            </a:fld>
            <a:endParaRPr lang="en-US"/>
          </a:p>
        </p:txBody>
      </p:sp>
    </p:spTree>
    <p:extLst>
      <p:ext uri="{BB962C8B-B14F-4D97-AF65-F5344CB8AC3E}">
        <p14:creationId xmlns:p14="http://schemas.microsoft.com/office/powerpoint/2010/main" val="606202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81A747F8-E53E-2F44-A9CC-E1080075B1F4}" type="datetimeFigureOut">
              <a:rPr lang="en-US" smtClean="0"/>
              <a:t>7/24/14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E3B93C21-65DA-994C-8BB1-D3065F1CAAB4}" type="slidenum">
              <a:rPr lang="en-US" smtClean="0"/>
              <a:t>‹#›</a:t>
            </a:fld>
            <a:endParaRPr lang="en-US"/>
          </a:p>
        </p:txBody>
      </p:sp>
    </p:spTree>
    <p:extLst>
      <p:ext uri="{BB962C8B-B14F-4D97-AF65-F5344CB8AC3E}">
        <p14:creationId xmlns:p14="http://schemas.microsoft.com/office/powerpoint/2010/main" val="30890158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Thank you so much for inviting me to share our Wisconsin experiences of using “Learn the Signs. Act Early.” in our early childhood cross-sector and Child Find work.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My name is Gail </a:t>
            </a:r>
            <a:r>
              <a:rPr lang="en-US" sz="1200" kern="1200" dirty="0" err="1" smtClean="0">
                <a:solidFill>
                  <a:schemeClr val="tx1"/>
                </a:solidFill>
                <a:effectLst/>
                <a:latin typeface="+mn-lt"/>
                <a:ea typeface="+mn-ea"/>
                <a:cs typeface="+mn-cs"/>
              </a:rPr>
              <a:t>Chodron</a:t>
            </a:r>
            <a:r>
              <a:rPr lang="en-US" sz="1200" kern="1200" dirty="0" smtClean="0">
                <a:solidFill>
                  <a:schemeClr val="tx1"/>
                </a:solidFill>
                <a:effectLst/>
                <a:latin typeface="+mn-lt"/>
                <a:ea typeface="+mn-ea"/>
                <a:cs typeface="+mn-cs"/>
              </a:rPr>
              <a:t>, and I’m the CDC’s Act Early Ambassador to Wisconsin, and I’ll be reporting today on the behalf of our team, which really includes a number of people, most of whom have been doing this work for many dedicated years. So I hope that I can do an adequate job of representing our collective work, which is obviously quite diverse.  I’m a parent of a young boy who had some significant delays that were not caught early because he wasn’t screened, so I’m pretty passionate about this work. I work at our state UCEDD, or University Center of Excellence on Developmental Disabilities, at the </a:t>
            </a:r>
            <a:r>
              <a:rPr lang="en-US" sz="1200" kern="1200" dirty="0" err="1" smtClean="0">
                <a:solidFill>
                  <a:schemeClr val="tx1"/>
                </a:solidFill>
                <a:effectLst/>
                <a:latin typeface="+mn-lt"/>
                <a:ea typeface="+mn-ea"/>
                <a:cs typeface="+mn-cs"/>
              </a:rPr>
              <a:t>Waisman</a:t>
            </a:r>
            <a:r>
              <a:rPr lang="en-US" sz="1200" kern="1200" dirty="0" smtClean="0">
                <a:solidFill>
                  <a:schemeClr val="tx1"/>
                </a:solidFill>
                <a:effectLst/>
                <a:latin typeface="+mn-lt"/>
                <a:ea typeface="+mn-ea"/>
                <a:cs typeface="+mn-cs"/>
              </a:rPr>
              <a:t> Center.</a:t>
            </a:r>
          </a:p>
          <a:p>
            <a:endParaRPr lang="en-US" dirty="0"/>
          </a:p>
        </p:txBody>
      </p:sp>
      <p:sp>
        <p:nvSpPr>
          <p:cNvPr id="4" name="Slide Number Placeholder 3"/>
          <p:cNvSpPr>
            <a:spLocks noGrp="1"/>
          </p:cNvSpPr>
          <p:nvPr>
            <p:ph type="sldNum" sz="quarter" idx="10"/>
          </p:nvPr>
        </p:nvSpPr>
        <p:spPr/>
        <p:txBody>
          <a:bodyPr/>
          <a:lstStyle/>
          <a:p>
            <a:fld id="{E3B93C21-65DA-994C-8BB1-D3065F1CAAB4}" type="slidenum">
              <a:rPr lang="en-US" smtClean="0"/>
              <a:t>1</a:t>
            </a:fld>
            <a:endParaRPr lang="en-US"/>
          </a:p>
        </p:txBody>
      </p:sp>
    </p:spTree>
    <p:extLst>
      <p:ext uri="{BB962C8B-B14F-4D97-AF65-F5344CB8AC3E}">
        <p14:creationId xmlns:p14="http://schemas.microsoft.com/office/powerpoint/2010/main" val="3519503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the first aspect that </a:t>
            </a:r>
            <a:r>
              <a:rPr lang="en-US" sz="1200" i="1" kern="1200" dirty="0" smtClean="0">
                <a:solidFill>
                  <a:schemeClr val="tx1"/>
                </a:solidFill>
                <a:effectLst/>
                <a:latin typeface="+mn-lt"/>
                <a:ea typeface="+mn-ea"/>
                <a:cs typeface="+mn-cs"/>
              </a:rPr>
              <a:t>allowed</a:t>
            </a:r>
            <a:r>
              <a:rPr lang="en-US" sz="1200" kern="1200" dirty="0" smtClean="0">
                <a:solidFill>
                  <a:schemeClr val="tx1"/>
                </a:solidFill>
                <a:effectLst/>
                <a:latin typeface="+mn-lt"/>
                <a:ea typeface="+mn-ea"/>
                <a:cs typeface="+mn-cs"/>
              </a:rPr>
              <a:t> us to integrate “Learn the Signs. Act Early.” into our cross-sector system was aligned messaging. In order to write the 2012 Blueprint as well as develop materials for the community, we had to be able to agree on common language to use in it.  In order to agree on language, we needed to work together to develop that common language and consistent messaging.  Once we had this shared understanding, we could work to select common tools to use.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worked for a long time on aligning our language in about 2011. If you are interested in seeing the messaging we chose, you can take a look at the Blueprint.  Aligning our messaging helped us integrate “Learn the Signs. Act Early.” in several ways.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First, it helped everyone clearly understand where these materials fit into the process of monitoring and screening. This helped us work with programs to identify ways to use the materials in their processes.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Second, it gave us the language we needed to clearly distinguish the function of developmental monitoring or surveillance from screening with a validated screening tool when we were sharing these materials with professionals.  This helped us provide a clear message that this is not a screening tool, for instance. One of the earliest, big hurdles I personally encountered in using the campaign was that people thought it was a screening tool, or thought their staff would </a:t>
            </a:r>
            <a:r>
              <a:rPr lang="en-US" sz="1200" kern="1200" dirty="0" smtClean="0">
                <a:solidFill>
                  <a:schemeClr val="tx1"/>
                </a:solidFill>
                <a:effectLst/>
                <a:latin typeface="+mn-lt"/>
                <a:ea typeface="+mn-ea"/>
                <a:cs typeface="+mn-cs"/>
              </a:rPr>
              <a:t>think  so</a:t>
            </a:r>
            <a:r>
              <a:rPr lang="en-US" sz="1200" kern="1200" dirty="0" smtClean="0">
                <a:solidFill>
                  <a:schemeClr val="tx1"/>
                </a:solidFill>
                <a:effectLst/>
                <a:latin typeface="+mn-lt"/>
                <a:ea typeface="+mn-ea"/>
                <a:cs typeface="+mn-cs"/>
              </a:rPr>
              <a:t>. In addition, they wondered how to use it if their program was already using doing developmental screening. So developing this shared understanding was important for all of us.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Third, it also gave us the language we needed to talk to parents clearly and accurately</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3B93C21-65DA-994C-8BB1-D3065F1CAAB4}" type="slidenum">
              <a:rPr lang="en-US" smtClean="0"/>
              <a:t>10</a:t>
            </a:fld>
            <a:endParaRPr lang="en-US"/>
          </a:p>
        </p:txBody>
      </p:sp>
    </p:spTree>
    <p:extLst>
      <p:ext uri="{BB962C8B-B14F-4D97-AF65-F5344CB8AC3E}">
        <p14:creationId xmlns:p14="http://schemas.microsoft.com/office/powerpoint/2010/main" val="2611682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that is the first aspect.  The second of the three aspects I want to share is integration and sustainability.  I can’t imagine that there is anyone listening to this webinar today who doesn’t realize how hard everyone works in the early childhood and pediatric fields. It has been really important to us to accomplish something worthwhile by using these materials, but also to make certain it fit into our programs well, and was sustainable without constantly jumping through hoops. So we did several things to accomplish integration and sustainability.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One thing that was important for sustainability was finding a way to get the supply of materials we needed. From what I’ve heard, it sounds like Act Early Ambassadors and Act Early State Teams in different states are finding various ways to do this. I will share what we did, but it might not work in your state.  The basic point, though, is to find a way to secure the materials you need before you work too hard to integrate their use into a program.  In Wisconsin, our UCEDD serves as the fiscal agent to print Milestone Moments booklets, growth charts, and brochures.  Community partners who have any funding for parent education materials chip in what they can, and we make a group purchase.  This reduces our costs significantly, so we can purchase tens of thousands of materials per year. We are on our third large scale printing, I think.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Next, we have really focused on integration into one or two programs at a time. This sounds slow, but it has actually led to rapid widespread outreach for us. Others have had success with starting at the grassroots, but this systems approach has worked for us in Wisconsin. In addition, the first programs we targeted were chosen because statewide integration could be accomplished readily. We chose prenatal care coordination and the Maternal Infant and Early Childhood Home Visiting (MIECHV) programs. Each program had one statewide coordinator who was on board to integrate “Learn the Signs. Act Early.” Home visiting reaches between 1 to 2 thousand families per year, and could add “Learn the Signs. Act Early.” into programs’ contracts, so all programs use the materials as a research-based tool in their evidence-based home visiting programs. Prenatal care coordination reaches about 10,000 families a year, and offered the campaign materials to providers to use with their families if they wanted to.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Finally, when we were working on integrating into home visiting and prenatal care coordination, we also developed curriculum to integrate into all of the major training programs used by home visitors and other early childhood </a:t>
            </a:r>
            <a:r>
              <a:rPr lang="en-US" sz="1200" kern="1200" dirty="0" smtClean="0">
                <a:solidFill>
                  <a:schemeClr val="tx1"/>
                </a:solidFill>
                <a:effectLst/>
                <a:latin typeface="+mn-lt"/>
                <a:ea typeface="+mn-ea"/>
                <a:cs typeface="+mn-cs"/>
              </a:rPr>
              <a:t>professionals </a:t>
            </a:r>
            <a:r>
              <a:rPr lang="en-US" sz="1200" kern="1200" dirty="0" smtClean="0">
                <a:solidFill>
                  <a:schemeClr val="tx1"/>
                </a:solidFill>
                <a:effectLst/>
                <a:latin typeface="+mn-lt"/>
                <a:ea typeface="+mn-ea"/>
                <a:cs typeface="+mn-cs"/>
              </a:rPr>
              <a:t>in our state. For each of these, our trainers, Pence </a:t>
            </a:r>
            <a:r>
              <a:rPr lang="en-US" sz="1200" kern="1200" dirty="0" err="1" smtClean="0">
                <a:solidFill>
                  <a:schemeClr val="tx1"/>
                </a:solidFill>
                <a:effectLst/>
                <a:latin typeface="+mn-lt"/>
                <a:ea typeface="+mn-ea"/>
                <a:cs typeface="+mn-cs"/>
              </a:rPr>
              <a:t>Revington</a:t>
            </a:r>
            <a:r>
              <a:rPr lang="en-US" sz="1200" kern="120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Kate </a:t>
            </a:r>
            <a:r>
              <a:rPr lang="en-US" sz="1200" kern="1200" dirty="0" smtClean="0">
                <a:solidFill>
                  <a:schemeClr val="tx1"/>
                </a:solidFill>
                <a:effectLst/>
                <a:latin typeface="+mn-lt"/>
                <a:ea typeface="+mn-ea"/>
                <a:cs typeface="+mn-cs"/>
              </a:rPr>
              <a:t>Gillespie, were able to explain when and how to talk to parents about child development, and how to use the materials to support this conversation. They really did a wonderful job on this, and if anyone is interested in learning more, we’re really very happy to share whatever we use here. </a:t>
            </a:r>
          </a:p>
          <a:p>
            <a:endParaRPr lang="en-US" dirty="0"/>
          </a:p>
        </p:txBody>
      </p:sp>
      <p:sp>
        <p:nvSpPr>
          <p:cNvPr id="4" name="Slide Number Placeholder 3"/>
          <p:cNvSpPr>
            <a:spLocks noGrp="1"/>
          </p:cNvSpPr>
          <p:nvPr>
            <p:ph type="sldNum" sz="quarter" idx="10"/>
          </p:nvPr>
        </p:nvSpPr>
        <p:spPr/>
        <p:txBody>
          <a:bodyPr/>
          <a:lstStyle/>
          <a:p>
            <a:fld id="{E3B93C21-65DA-994C-8BB1-D3065F1CAAB4}" type="slidenum">
              <a:rPr lang="en-US" smtClean="0"/>
              <a:t>11</a:t>
            </a:fld>
            <a:endParaRPr lang="en-US"/>
          </a:p>
        </p:txBody>
      </p:sp>
    </p:spTree>
    <p:extLst>
      <p:ext uri="{BB962C8B-B14F-4D97-AF65-F5344CB8AC3E}">
        <p14:creationId xmlns:p14="http://schemas.microsoft.com/office/powerpoint/2010/main" val="832836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a focus on integration and sustainability was the second aspect of what supported our success. The third and final aspect is customized and localized use of materials.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think many of our program partners preferred feeling like the materials belong to Wisconsin, so it was good to customize with our own logos and website. This slide shows our website, which we link to from our Collaborating Partners site and other sites as well.</a:t>
            </a:r>
          </a:p>
          <a:p>
            <a:endParaRPr lang="en-US" dirty="0"/>
          </a:p>
        </p:txBody>
      </p:sp>
      <p:sp>
        <p:nvSpPr>
          <p:cNvPr id="4" name="Slide Number Placeholder 3"/>
          <p:cNvSpPr>
            <a:spLocks noGrp="1"/>
          </p:cNvSpPr>
          <p:nvPr>
            <p:ph type="sldNum" sz="quarter" idx="10"/>
          </p:nvPr>
        </p:nvSpPr>
        <p:spPr/>
        <p:txBody>
          <a:bodyPr/>
          <a:lstStyle/>
          <a:p>
            <a:fld id="{E3B93C21-65DA-994C-8BB1-D3065F1CAAB4}" type="slidenum">
              <a:rPr lang="en-US" smtClean="0"/>
              <a:t>12</a:t>
            </a:fld>
            <a:endParaRPr lang="en-US"/>
          </a:p>
        </p:txBody>
      </p:sp>
    </p:spTree>
    <p:extLst>
      <p:ext uri="{BB962C8B-B14F-4D97-AF65-F5344CB8AC3E}">
        <p14:creationId xmlns:p14="http://schemas.microsoft.com/office/powerpoint/2010/main" val="2995901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of course, customizing gave us an opportunity to list our own phone number and website, which means that when parents read this booklet and do have a question or concern, they are being directed to their own community resources. I know as a parent I’m not going to call the CDC directly if I have a concern! So this felt right to me, as a parent, too.  You’ll notice on the inside pages of our Milestone Moments booklets we replaced the CDC website and phone number with our Act Early Wisconsin website and the one phone number that links to our state resource system. </a:t>
            </a:r>
          </a:p>
          <a:p>
            <a:endParaRPr lang="en-US" dirty="0"/>
          </a:p>
        </p:txBody>
      </p:sp>
      <p:sp>
        <p:nvSpPr>
          <p:cNvPr id="4" name="Slide Number Placeholder 3"/>
          <p:cNvSpPr>
            <a:spLocks noGrp="1"/>
          </p:cNvSpPr>
          <p:nvPr>
            <p:ph type="sldNum" sz="quarter" idx="10"/>
          </p:nvPr>
        </p:nvSpPr>
        <p:spPr/>
        <p:txBody>
          <a:bodyPr/>
          <a:lstStyle/>
          <a:p>
            <a:fld id="{E3B93C21-65DA-994C-8BB1-D3065F1CAAB4}" type="slidenum">
              <a:rPr lang="en-US" smtClean="0"/>
              <a:t>13</a:t>
            </a:fld>
            <a:endParaRPr lang="en-US"/>
          </a:p>
        </p:txBody>
      </p:sp>
    </p:spTree>
    <p:extLst>
      <p:ext uri="{BB962C8B-B14F-4D97-AF65-F5344CB8AC3E}">
        <p14:creationId xmlns:p14="http://schemas.microsoft.com/office/powerpoint/2010/main" val="193678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Child Find did something else unique with customization. Gail </a:t>
            </a:r>
            <a:r>
              <a:rPr lang="en-US" sz="1200" kern="1200" dirty="0" err="1" smtClean="0">
                <a:solidFill>
                  <a:schemeClr val="tx1"/>
                </a:solidFill>
                <a:effectLst/>
                <a:latin typeface="+mn-lt"/>
                <a:ea typeface="+mn-ea"/>
                <a:cs typeface="+mn-cs"/>
              </a:rPr>
              <a:t>Cismoski</a:t>
            </a:r>
            <a:r>
              <a:rPr lang="en-US" sz="1200" kern="1200" dirty="0" smtClean="0">
                <a:solidFill>
                  <a:schemeClr val="tx1"/>
                </a:solidFill>
                <a:effectLst/>
                <a:latin typeface="+mn-lt"/>
                <a:ea typeface="+mn-ea"/>
                <a:cs typeface="+mn-cs"/>
              </a:rPr>
              <a:t> is our Child Find materials coordinator, and she really appreciated the milestones messaging. So she was able to use that in the newest Child Find brochure for families. This reflects customization, and it also brings us right back to the beginning – aligned messaging. </a:t>
            </a:r>
          </a:p>
          <a:p>
            <a:endParaRPr lang="en-US" dirty="0"/>
          </a:p>
        </p:txBody>
      </p:sp>
      <p:sp>
        <p:nvSpPr>
          <p:cNvPr id="4" name="Slide Number Placeholder 3"/>
          <p:cNvSpPr>
            <a:spLocks noGrp="1"/>
          </p:cNvSpPr>
          <p:nvPr>
            <p:ph type="sldNum" sz="quarter" idx="10"/>
          </p:nvPr>
        </p:nvSpPr>
        <p:spPr/>
        <p:txBody>
          <a:bodyPr/>
          <a:lstStyle/>
          <a:p>
            <a:fld id="{E3B93C21-65DA-994C-8BB1-D3065F1CAAB4}" type="slidenum">
              <a:rPr lang="en-US" smtClean="0"/>
              <a:t>14</a:t>
            </a:fld>
            <a:endParaRPr lang="en-US"/>
          </a:p>
        </p:txBody>
      </p:sp>
    </p:spTree>
    <p:extLst>
      <p:ext uri="{BB962C8B-B14F-4D97-AF65-F5344CB8AC3E}">
        <p14:creationId xmlns:p14="http://schemas.microsoft.com/office/powerpoint/2010/main" val="3563076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that is a brief overview of three aspects of our work that I think were the most important to our meaningful and successful use of “Learn the Signs. Act Early.”, and I really hope this is helpful to you in your work with families. </a:t>
            </a:r>
            <a:r>
              <a:rPr lang="en-US" sz="1200" kern="1200" smtClean="0">
                <a:solidFill>
                  <a:schemeClr val="tx1"/>
                </a:solidFill>
                <a:effectLst/>
                <a:latin typeface="+mn-lt"/>
                <a:ea typeface="+mn-ea"/>
                <a:cs typeface="+mn-cs"/>
              </a:rPr>
              <a:t>Thank you. </a:t>
            </a:r>
          </a:p>
          <a:p>
            <a:endParaRPr lang="en-US"/>
          </a:p>
        </p:txBody>
      </p:sp>
      <p:sp>
        <p:nvSpPr>
          <p:cNvPr id="4" name="Slide Number Placeholder 3"/>
          <p:cNvSpPr>
            <a:spLocks noGrp="1"/>
          </p:cNvSpPr>
          <p:nvPr>
            <p:ph type="sldNum" sz="quarter" idx="10"/>
          </p:nvPr>
        </p:nvSpPr>
        <p:spPr/>
        <p:txBody>
          <a:bodyPr/>
          <a:lstStyle/>
          <a:p>
            <a:fld id="{E3B93C21-65DA-994C-8BB1-D3065F1CAAB4}" type="slidenum">
              <a:rPr lang="en-US" smtClean="0"/>
              <a:t>15</a:t>
            </a:fld>
            <a:endParaRPr lang="en-US"/>
          </a:p>
        </p:txBody>
      </p:sp>
    </p:spTree>
    <p:extLst>
      <p:ext uri="{BB962C8B-B14F-4D97-AF65-F5344CB8AC3E}">
        <p14:creationId xmlns:p14="http://schemas.microsoft.com/office/powerpoint/2010/main" val="3440941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focus of this part of the presentation is on integrating “Learn the Signs. Act Early.” messaging and materials into a coordinated, cross-sector system for developmental monitoring, screening, and referral.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I’d like to focus on three key aspects of this work that our team thought were really important to making integration of “Learn the Signs. Act Early.” meaningful and successful in our state: </a:t>
            </a:r>
          </a:p>
          <a:p>
            <a:pPr marL="171450" indent="-171450">
              <a:buFont typeface="Arial"/>
              <a:buChar char="•"/>
            </a:pPr>
            <a:r>
              <a:rPr lang="en-US" sz="1200" b="1" kern="1200" dirty="0" smtClean="0">
                <a:solidFill>
                  <a:schemeClr val="tx1"/>
                </a:solidFill>
                <a:effectLst/>
                <a:latin typeface="+mn-lt"/>
                <a:ea typeface="+mn-ea"/>
                <a:cs typeface="+mn-cs"/>
              </a:rPr>
              <a:t>Aligned messaging,</a:t>
            </a:r>
            <a:endParaRPr lang="en-US" sz="1200" kern="1200" dirty="0" smtClean="0">
              <a:solidFill>
                <a:schemeClr val="tx1"/>
              </a:solidFill>
              <a:effectLst/>
              <a:latin typeface="+mn-lt"/>
              <a:ea typeface="+mn-ea"/>
              <a:cs typeface="+mn-cs"/>
            </a:endParaRPr>
          </a:p>
          <a:p>
            <a:pPr marL="171450" indent="-171450">
              <a:buFont typeface="Arial"/>
              <a:buChar char="•"/>
            </a:pPr>
            <a:r>
              <a:rPr lang="en-US" sz="1200" b="1" kern="1200" dirty="0" smtClean="0">
                <a:solidFill>
                  <a:schemeClr val="tx1"/>
                </a:solidFill>
                <a:effectLst/>
                <a:latin typeface="+mn-lt"/>
                <a:ea typeface="+mn-ea"/>
                <a:cs typeface="+mn-cs"/>
              </a:rPr>
              <a:t>Integrated and sustainable use of materials, </a:t>
            </a:r>
            <a:r>
              <a:rPr lang="en-US" sz="1200" b="1" kern="1200" dirty="0" smtClean="0">
                <a:solidFill>
                  <a:schemeClr val="tx1"/>
                </a:solidFill>
                <a:effectLst/>
                <a:latin typeface="+mn-lt"/>
                <a:ea typeface="+mn-ea"/>
                <a:cs typeface="+mn-cs"/>
              </a:rPr>
              <a:t>and</a:t>
            </a:r>
            <a:endParaRPr lang="en-US" sz="1200" kern="1200" dirty="0" smtClean="0">
              <a:solidFill>
                <a:schemeClr val="tx1"/>
              </a:solidFill>
              <a:effectLst/>
              <a:latin typeface="+mn-lt"/>
              <a:ea typeface="+mn-ea"/>
              <a:cs typeface="+mn-cs"/>
            </a:endParaRPr>
          </a:p>
          <a:p>
            <a:pPr marL="171450" indent="-171450">
              <a:buFont typeface="Arial"/>
              <a:buChar char="•"/>
            </a:pPr>
            <a:r>
              <a:rPr lang="en-US" sz="1200" b="1" kern="1200" dirty="0" smtClean="0">
                <a:solidFill>
                  <a:schemeClr val="tx1"/>
                </a:solidFill>
                <a:effectLst/>
                <a:latin typeface="+mn-lt"/>
                <a:ea typeface="+mn-ea"/>
                <a:cs typeface="+mn-cs"/>
              </a:rPr>
              <a:t>Customization </a:t>
            </a:r>
            <a:r>
              <a:rPr lang="en-US" sz="1200" b="1" kern="1200" dirty="0" smtClean="0">
                <a:solidFill>
                  <a:schemeClr val="tx1"/>
                </a:solidFill>
                <a:effectLst/>
                <a:latin typeface="+mn-lt"/>
                <a:ea typeface="+mn-ea"/>
                <a:cs typeface="+mn-cs"/>
              </a:rPr>
              <a:t>and localization of materials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3B93C21-65DA-994C-8BB1-D3065F1CAAB4}" type="slidenum">
              <a:rPr lang="en-US" smtClean="0"/>
              <a:t>2</a:t>
            </a:fld>
            <a:endParaRPr lang="en-US"/>
          </a:p>
        </p:txBody>
      </p:sp>
    </p:spTree>
    <p:extLst>
      <p:ext uri="{BB962C8B-B14F-4D97-AF65-F5344CB8AC3E}">
        <p14:creationId xmlns:p14="http://schemas.microsoft.com/office/powerpoint/2010/main" val="3700964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Before I tell you about these three aspects, I’d like to tell you a little bit about our cross-sector work, so you have a context for the rest of what I’m going to say. Our cross-sector developmental monitoring and screening efforts are coordinated through our Healthy Children Committee, which is part of the Wisconsin Early Childhood Collaborating Partners. The Healthy Children Committee includes representatives from the Department of Public Instruction, Part C Early Intervention, Part B Childhood Special Education, Head Start, Maternal and Child Health and the Children and Youth with Special Health Care Needs Program, Department of Children and Families, home visiting, the Wisconsin Chapter of the American Academy of Pediatrics, and other programs.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E3B93C21-65DA-994C-8BB1-D3065F1CAAB4}" type="slidenum">
              <a:rPr lang="en-US" smtClean="0"/>
              <a:t>3</a:t>
            </a:fld>
            <a:endParaRPr lang="en-US"/>
          </a:p>
        </p:txBody>
      </p:sp>
    </p:spTree>
    <p:extLst>
      <p:ext uri="{BB962C8B-B14F-4D97-AF65-F5344CB8AC3E}">
        <p14:creationId xmlns:p14="http://schemas.microsoft.com/office/powerpoint/2010/main" val="2889034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Early in 2011, this committee was also designated to serve as the “Screening and Assessment Practice Group” for the new Governor’s Early Childhood Advisory Council.  There are also Practice Groups on Professional Development, Family and Community partnership, and other topics.  So our role is really specific to screening and assessment.</a:t>
            </a:r>
          </a:p>
          <a:p>
            <a:endParaRPr lang="en-US" dirty="0"/>
          </a:p>
        </p:txBody>
      </p:sp>
      <p:sp>
        <p:nvSpPr>
          <p:cNvPr id="4" name="Slide Number Placeholder 3"/>
          <p:cNvSpPr>
            <a:spLocks noGrp="1"/>
          </p:cNvSpPr>
          <p:nvPr>
            <p:ph type="sldNum" sz="quarter" idx="10"/>
          </p:nvPr>
        </p:nvSpPr>
        <p:spPr/>
        <p:txBody>
          <a:bodyPr/>
          <a:lstStyle/>
          <a:p>
            <a:fld id="{E3B93C21-65DA-994C-8BB1-D3065F1CAAB4}" type="slidenum">
              <a:rPr lang="en-US" smtClean="0"/>
              <a:t>4</a:t>
            </a:fld>
            <a:endParaRPr lang="en-US"/>
          </a:p>
        </p:txBody>
      </p:sp>
    </p:spTree>
    <p:extLst>
      <p:ext uri="{BB962C8B-B14F-4D97-AF65-F5344CB8AC3E}">
        <p14:creationId xmlns:p14="http://schemas.microsoft.com/office/powerpoint/2010/main" val="1087005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recent years, the primary goal of this committee has been to build and implement a comprehensive and aligned system for screening and assessment of young children. In 2012, we released our first State Blueprint outlining the characteristics of such a system. This Blueprint is available online, and I </a:t>
            </a:r>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website link will be posted on the Early Childhood Technical Assistance website. We are currently finalizing updates to a new, 2014 release.</a:t>
            </a:r>
          </a:p>
        </p:txBody>
      </p:sp>
      <p:sp>
        <p:nvSpPr>
          <p:cNvPr id="4" name="Slide Number Placeholder 3"/>
          <p:cNvSpPr>
            <a:spLocks noGrp="1"/>
          </p:cNvSpPr>
          <p:nvPr>
            <p:ph type="sldNum" sz="quarter" idx="10"/>
          </p:nvPr>
        </p:nvSpPr>
        <p:spPr/>
        <p:txBody>
          <a:bodyPr/>
          <a:lstStyle/>
          <a:p>
            <a:fld id="{E3B93C21-65DA-994C-8BB1-D3065F1CAAB4}" type="slidenum">
              <a:rPr lang="en-US" smtClean="0"/>
              <a:t>5</a:t>
            </a:fld>
            <a:endParaRPr lang="en-US"/>
          </a:p>
        </p:txBody>
      </p:sp>
    </p:spTree>
    <p:extLst>
      <p:ext uri="{BB962C8B-B14F-4D97-AF65-F5344CB8AC3E}">
        <p14:creationId xmlns:p14="http://schemas.microsoft.com/office/powerpoint/2010/main" val="1498129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image on this slide is from the updated 2014 version</a:t>
            </a:r>
            <a:r>
              <a:rPr lang="en-US" sz="1200" kern="1200" dirty="0" smtClean="0">
                <a:solidFill>
                  <a:schemeClr val="tx1"/>
                </a:solidFill>
                <a:effectLst/>
                <a:latin typeface="+mn-lt"/>
                <a:ea typeface="+mn-ea"/>
                <a:cs typeface="+mn-cs"/>
              </a:rPr>
              <a:t>. The </a:t>
            </a:r>
            <a:r>
              <a:rPr lang="en-US" sz="1200" kern="1200" dirty="0" smtClean="0">
                <a:solidFill>
                  <a:schemeClr val="tx1"/>
                </a:solidFill>
                <a:effectLst/>
                <a:latin typeface="+mn-lt"/>
                <a:ea typeface="+mn-ea"/>
                <a:cs typeface="+mn-cs"/>
              </a:rPr>
              <a:t>table you see is the Critical Time Periods Chart that we developed</a:t>
            </a:r>
            <a:r>
              <a:rPr lang="en-US" sz="1200" kern="1200" dirty="0" smtClean="0">
                <a:solidFill>
                  <a:schemeClr val="tx1"/>
                </a:solidFill>
                <a:effectLst/>
                <a:latin typeface="+mn-lt"/>
                <a:ea typeface="+mn-ea"/>
                <a:cs typeface="+mn-cs"/>
              </a:rPr>
              <a:t>. It </a:t>
            </a:r>
            <a:r>
              <a:rPr lang="en-US" sz="1200" kern="1200" dirty="0" smtClean="0">
                <a:solidFill>
                  <a:schemeClr val="tx1"/>
                </a:solidFill>
                <a:effectLst/>
                <a:latin typeface="+mn-lt"/>
                <a:ea typeface="+mn-ea"/>
                <a:cs typeface="+mn-cs"/>
              </a:rPr>
              <a:t>integrates recommendations for Critical Time Periods for screening and assessment across multiple areas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So </a:t>
            </a:r>
            <a:r>
              <a:rPr lang="en-US" sz="1200" kern="1200" dirty="0" smtClean="0">
                <a:solidFill>
                  <a:schemeClr val="tx1"/>
                </a:solidFill>
                <a:effectLst/>
                <a:latin typeface="+mn-lt"/>
                <a:ea typeface="+mn-ea"/>
                <a:cs typeface="+mn-cs"/>
              </a:rPr>
              <a:t>this shows you the range of areas of screening and assessment that we focus on.</a:t>
            </a:r>
            <a:r>
              <a:rPr lang="en-US" dirty="0" smtClean="0">
                <a:effectLst/>
              </a:rPr>
              <a:t> </a:t>
            </a:r>
            <a:r>
              <a:rPr lang="en-US" sz="1200" kern="1200" dirty="0" smtClean="0">
                <a:solidFill>
                  <a:schemeClr val="tx1"/>
                </a:solidFill>
                <a:effectLst/>
                <a:latin typeface="+mn-lt"/>
                <a:ea typeface="+mn-ea"/>
                <a:cs typeface="+mn-cs"/>
              </a:rPr>
              <a:t>The purpose of the Blueprint is to communicate screening and assessment guidance to professionals across health care, early childhood, home visiting, child welfare and all the programs that are working with young children and their families. </a:t>
            </a:r>
          </a:p>
        </p:txBody>
      </p:sp>
      <p:sp>
        <p:nvSpPr>
          <p:cNvPr id="4" name="Slide Number Placeholder 3"/>
          <p:cNvSpPr>
            <a:spLocks noGrp="1"/>
          </p:cNvSpPr>
          <p:nvPr>
            <p:ph type="sldNum" sz="quarter" idx="10"/>
          </p:nvPr>
        </p:nvSpPr>
        <p:spPr/>
        <p:txBody>
          <a:bodyPr/>
          <a:lstStyle/>
          <a:p>
            <a:fld id="{E3B93C21-65DA-994C-8BB1-D3065F1CAAB4}" type="slidenum">
              <a:rPr lang="en-US" smtClean="0"/>
              <a:t>6</a:t>
            </a:fld>
            <a:endParaRPr lang="en-US"/>
          </a:p>
        </p:txBody>
      </p:sp>
    </p:spTree>
    <p:extLst>
      <p:ext uri="{BB962C8B-B14F-4D97-AF65-F5344CB8AC3E}">
        <p14:creationId xmlns:p14="http://schemas.microsoft.com/office/powerpoint/2010/main" val="3713077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addition to working on guidance for a comprehensive and aligned cross-sector system for screening and assessment, we’ve worked a good bit on training and outreach</a:t>
            </a:r>
            <a:r>
              <a:rPr lang="en-US" sz="1200" kern="1200" dirty="0" smtClean="0">
                <a:solidFill>
                  <a:schemeClr val="tx1"/>
                </a:solidFill>
                <a:effectLst/>
                <a:latin typeface="+mn-lt"/>
                <a:ea typeface="+mn-ea"/>
                <a:cs typeface="+mn-cs"/>
              </a:rPr>
              <a:t>. On </a:t>
            </a:r>
            <a:r>
              <a:rPr lang="en-US" sz="1200" kern="1200" dirty="0" smtClean="0">
                <a:solidFill>
                  <a:schemeClr val="tx1"/>
                </a:solidFill>
                <a:effectLst/>
                <a:latin typeface="+mn-lt"/>
                <a:ea typeface="+mn-ea"/>
                <a:cs typeface="+mn-cs"/>
              </a:rPr>
              <a:t>this slide you can see some of the professional and community resources that our team has developed over the past several years, which are available on the Early Childhood Collaborating Partners website. </a:t>
            </a:r>
          </a:p>
          <a:p>
            <a:endParaRPr lang="en-US" dirty="0"/>
          </a:p>
        </p:txBody>
      </p:sp>
      <p:sp>
        <p:nvSpPr>
          <p:cNvPr id="4" name="Slide Number Placeholder 3"/>
          <p:cNvSpPr>
            <a:spLocks noGrp="1"/>
          </p:cNvSpPr>
          <p:nvPr>
            <p:ph type="sldNum" sz="quarter" idx="10"/>
          </p:nvPr>
        </p:nvSpPr>
        <p:spPr/>
        <p:txBody>
          <a:bodyPr/>
          <a:lstStyle/>
          <a:p>
            <a:fld id="{E3B93C21-65DA-994C-8BB1-D3065F1CAAB4}" type="slidenum">
              <a:rPr lang="en-US" smtClean="0"/>
              <a:t>7</a:t>
            </a:fld>
            <a:endParaRPr lang="en-US"/>
          </a:p>
        </p:txBody>
      </p:sp>
    </p:spTree>
    <p:extLst>
      <p:ext uri="{BB962C8B-B14F-4D97-AF65-F5344CB8AC3E}">
        <p14:creationId xmlns:p14="http://schemas.microsoft.com/office/powerpoint/2010/main" val="2547937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that I’ve given you a little bit of background and context, I’d like to talk about three aspects of how we’ve integrated “Learn the Signs. Act Early.” into our work.  I think there are helpful </a:t>
            </a:r>
            <a:r>
              <a:rPr lang="en-US" sz="1200" kern="1200" dirty="0" smtClean="0">
                <a:solidFill>
                  <a:schemeClr val="tx1"/>
                </a:solidFill>
                <a:effectLst/>
                <a:latin typeface="+mn-lt"/>
                <a:ea typeface="+mn-ea"/>
                <a:cs typeface="+mn-cs"/>
              </a:rPr>
              <a:t>takeaways </a:t>
            </a:r>
            <a:r>
              <a:rPr lang="en-US" sz="1200" kern="1200" dirty="0" smtClean="0">
                <a:solidFill>
                  <a:schemeClr val="tx1"/>
                </a:solidFill>
                <a:effectLst/>
                <a:latin typeface="+mn-lt"/>
                <a:ea typeface="+mn-ea"/>
                <a:cs typeface="+mn-cs"/>
              </a:rPr>
              <a:t>from each of these three points, whether you yourself are involved in building the cross-sector systems in a leadership capacity, or you are primarily working within one or two programs.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three aspects I’m going to talk about are how we approached</a:t>
            </a:r>
          </a:p>
          <a:p>
            <a:pPr marL="171450" indent="-171450">
              <a:buFont typeface="Arial"/>
              <a:buChar char="•"/>
            </a:pPr>
            <a:r>
              <a:rPr lang="en-US" sz="1200" b="1" kern="1200" dirty="0" smtClean="0">
                <a:solidFill>
                  <a:schemeClr val="tx1"/>
                </a:solidFill>
                <a:effectLst/>
                <a:latin typeface="+mn-lt"/>
                <a:ea typeface="+mn-ea"/>
                <a:cs typeface="+mn-cs"/>
              </a:rPr>
              <a:t>Aligned messaging,</a:t>
            </a:r>
            <a:endParaRPr lang="en-US" sz="1200" kern="1200" dirty="0" smtClean="0">
              <a:solidFill>
                <a:schemeClr val="tx1"/>
              </a:solidFill>
              <a:effectLst/>
              <a:latin typeface="+mn-lt"/>
              <a:ea typeface="+mn-ea"/>
              <a:cs typeface="+mn-cs"/>
            </a:endParaRPr>
          </a:p>
          <a:p>
            <a:pPr marL="171450" indent="-171450">
              <a:buFont typeface="Arial"/>
              <a:buChar char="•"/>
            </a:pPr>
            <a:r>
              <a:rPr lang="en-US" sz="1200" b="1" kern="1200" dirty="0" smtClean="0">
                <a:solidFill>
                  <a:schemeClr val="tx1"/>
                </a:solidFill>
                <a:effectLst/>
                <a:latin typeface="+mn-lt"/>
                <a:ea typeface="+mn-ea"/>
                <a:cs typeface="+mn-cs"/>
              </a:rPr>
              <a:t>Integrated and sustainable use of materials, </a:t>
            </a:r>
            <a:r>
              <a:rPr lang="en-US" sz="1200" b="1" kern="1200" dirty="0" smtClean="0">
                <a:solidFill>
                  <a:schemeClr val="tx1"/>
                </a:solidFill>
                <a:effectLst/>
                <a:latin typeface="+mn-lt"/>
                <a:ea typeface="+mn-ea"/>
                <a:cs typeface="+mn-cs"/>
              </a:rPr>
              <a:t>and</a:t>
            </a:r>
            <a:endParaRPr lang="en-US" sz="1200" kern="1200" dirty="0" smtClean="0">
              <a:solidFill>
                <a:schemeClr val="tx1"/>
              </a:solidFill>
              <a:effectLst/>
              <a:latin typeface="+mn-lt"/>
              <a:ea typeface="+mn-ea"/>
              <a:cs typeface="+mn-cs"/>
            </a:endParaRPr>
          </a:p>
          <a:p>
            <a:pPr marL="171450" indent="-171450">
              <a:buFont typeface="Arial"/>
              <a:buChar char="•"/>
            </a:pP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Customization </a:t>
            </a:r>
            <a:r>
              <a:rPr lang="en-US" sz="1200" b="1" kern="1200" dirty="0" smtClean="0">
                <a:solidFill>
                  <a:schemeClr val="tx1"/>
                </a:solidFill>
                <a:effectLst/>
                <a:latin typeface="+mn-lt"/>
                <a:ea typeface="+mn-ea"/>
                <a:cs typeface="+mn-cs"/>
              </a:rPr>
              <a:t>and localization of materials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3B93C21-65DA-994C-8BB1-D3065F1CAAB4}" type="slidenum">
              <a:rPr lang="en-US" smtClean="0"/>
              <a:t>8</a:t>
            </a:fld>
            <a:endParaRPr lang="en-US"/>
          </a:p>
        </p:txBody>
      </p:sp>
    </p:spTree>
    <p:extLst>
      <p:ext uri="{BB962C8B-B14F-4D97-AF65-F5344CB8AC3E}">
        <p14:creationId xmlns:p14="http://schemas.microsoft.com/office/powerpoint/2010/main" val="4189264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aligned messaging.  As Camille pointed out, “Learn the Signs. Act Early.” is about developmental monitoring. This is a step that families can be involved in as they track how their children are developing. It’s a step that can come before developmental screening, and it can also continue after and between screenings.  But the other day I was talking to one of our team members, who is a physician, about developmental monitoring, and she pointed out that to a physician “developmental monitoring” means the entire, ongoing process of surveillance, screening and follow up.  When we refer to “developmental monitoring” in “Learn the Signs. Act Early.”, what we are referring  to is actually equivalent to what physicians refer to as “surveillance.” A cross-sector group of early childhood professionals is going to have different terms for similar activities.  This is true for the terms screening and assessment, as well. </a:t>
            </a:r>
          </a:p>
          <a:p>
            <a:endParaRPr lang="en-US" dirty="0"/>
          </a:p>
        </p:txBody>
      </p:sp>
      <p:sp>
        <p:nvSpPr>
          <p:cNvPr id="4" name="Slide Number Placeholder 3"/>
          <p:cNvSpPr>
            <a:spLocks noGrp="1"/>
          </p:cNvSpPr>
          <p:nvPr>
            <p:ph type="sldNum" sz="quarter" idx="10"/>
          </p:nvPr>
        </p:nvSpPr>
        <p:spPr/>
        <p:txBody>
          <a:bodyPr/>
          <a:lstStyle/>
          <a:p>
            <a:fld id="{E3B93C21-65DA-994C-8BB1-D3065F1CAAB4}" type="slidenum">
              <a:rPr lang="en-US" smtClean="0"/>
              <a:t>9</a:t>
            </a:fld>
            <a:endParaRPr lang="en-US"/>
          </a:p>
        </p:txBody>
      </p:sp>
    </p:spTree>
    <p:extLst>
      <p:ext uri="{BB962C8B-B14F-4D97-AF65-F5344CB8AC3E}">
        <p14:creationId xmlns:p14="http://schemas.microsoft.com/office/powerpoint/2010/main" val="18818391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cdc.gov/ActEarly" TargetMode="External"/><Relationship Id="rId4" Type="http://schemas.openxmlformats.org/officeDocument/2006/relationships/image" Target="../media/image2.jpe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mymail.porternovelli.com/owa/redir.aspx?C=fc54ab09b98842688cbaf0c39012eb7c&amp;URL=mailto:ActEarly@cdc.gov" TargetMode="External"/><Relationship Id="rId4" Type="http://schemas.openxmlformats.org/officeDocument/2006/relationships/image" Target="../media/image1.jpeg"/><Relationship Id="rId5" Type="http://schemas.openxmlformats.org/officeDocument/2006/relationships/image" Target="../media/image2.jpeg"/><Relationship Id="rId1" Type="http://schemas.openxmlformats.org/officeDocument/2006/relationships/slideMaster" Target="../slideMasters/slideMaster1.xml"/><Relationship Id="rId2" Type="http://schemas.openxmlformats.org/officeDocument/2006/relationships/hyperlink" Target="https://mymail.porternovelli.com/owa/redir.aspx?C=fc54ab09b98842688cbaf0c39012eb7c&amp;URL=http://www.cdc.gov/actearly"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http://www.aucd.org/images2/CDC_Graphic_72dpi%20%203x4.jpg"/>
          <p:cNvPicPr>
            <a:picLocks noChangeAspect="1" noChangeArrowheads="1"/>
          </p:cNvPicPr>
          <p:nvPr userDrawn="1"/>
        </p:nvPicPr>
        <p:blipFill>
          <a:blip r:embed="rId2" cstate="print"/>
          <a:srcRect/>
          <a:stretch>
            <a:fillRect/>
          </a:stretch>
        </p:blipFill>
        <p:spPr bwMode="auto">
          <a:xfrm>
            <a:off x="7924800" y="5867400"/>
            <a:ext cx="1066800" cy="800100"/>
          </a:xfrm>
          <a:prstGeom prst="rect">
            <a:avLst/>
          </a:prstGeom>
          <a:noFill/>
          <a:ln w="9525">
            <a:noFill/>
            <a:miter lim="800000"/>
            <a:headEnd/>
            <a:tailEnd/>
          </a:ln>
        </p:spPr>
      </p:pic>
      <p:sp>
        <p:nvSpPr>
          <p:cNvPr id="4" name="TextBox 3"/>
          <p:cNvSpPr txBox="1"/>
          <p:nvPr userDrawn="1"/>
        </p:nvSpPr>
        <p:spPr>
          <a:xfrm>
            <a:off x="76200" y="5486400"/>
            <a:ext cx="5791200" cy="1554163"/>
          </a:xfrm>
          <a:prstGeom prst="rect">
            <a:avLst/>
          </a:prstGeom>
          <a:noFill/>
        </p:spPr>
        <p:txBody>
          <a:bodyPr>
            <a:spAutoFit/>
          </a:bodyPr>
          <a:lstStyle/>
          <a:p>
            <a:pPr fontAlgn="auto">
              <a:spcBef>
                <a:spcPts val="0"/>
              </a:spcBef>
              <a:spcAft>
                <a:spcPts val="0"/>
              </a:spcAft>
              <a:defRPr/>
            </a:pPr>
            <a:r>
              <a:rPr lang="en-US" sz="1100" b="1" dirty="0">
                <a:latin typeface="+mn-lt"/>
              </a:rPr>
              <a:t>Acknowledgment  </a:t>
            </a:r>
          </a:p>
          <a:p>
            <a:pPr fontAlgn="auto">
              <a:spcBef>
                <a:spcPts val="0"/>
              </a:spcBef>
              <a:spcAft>
                <a:spcPts val="0"/>
              </a:spcAft>
              <a:defRPr/>
            </a:pPr>
            <a:r>
              <a:rPr lang="en-US" sz="1100" dirty="0">
                <a:latin typeface="+mn-lt"/>
              </a:rPr>
              <a:t>The Act Early Ambassador project is a collaborative effort of the Centers for Disease Control and Prevention (CDC), Health Resources and Services Administration (HRSA) and Association of University Centers on Disabilities (AUCD) to advance CDC’s “Learn the Signs. Act Early.” program to improve early identification of developmental disabilities.  The project is funded by CDC and HRSA.   </a:t>
            </a:r>
          </a:p>
          <a:p>
            <a:pPr fontAlgn="auto">
              <a:spcBef>
                <a:spcPts val="0"/>
              </a:spcBef>
              <a:spcAft>
                <a:spcPts val="0"/>
              </a:spcAft>
              <a:defRPr/>
            </a:pPr>
            <a:endParaRPr lang="en-US" sz="1100" u="sng" dirty="0">
              <a:latin typeface="+mn-lt"/>
              <a:hlinkClick r:id="rId3"/>
            </a:endParaRPr>
          </a:p>
          <a:p>
            <a:pPr fontAlgn="auto">
              <a:spcBef>
                <a:spcPts val="0"/>
              </a:spcBef>
              <a:spcAft>
                <a:spcPts val="0"/>
              </a:spcAft>
              <a:defRPr/>
            </a:pPr>
            <a:r>
              <a:rPr lang="en-US" sz="1100" u="sng" dirty="0">
                <a:latin typeface="+mn-lt"/>
                <a:hlinkClick r:id="rId3"/>
              </a:rPr>
              <a:t>www.cdc.gov/ActEarly</a:t>
            </a:r>
            <a:endParaRPr lang="en-US" sz="1100" dirty="0">
              <a:latin typeface="+mn-lt"/>
            </a:endParaRPr>
          </a:p>
          <a:p>
            <a:pPr fontAlgn="auto">
              <a:spcBef>
                <a:spcPts val="0"/>
              </a:spcBef>
              <a:spcAft>
                <a:spcPts val="0"/>
              </a:spcAft>
              <a:defRPr/>
            </a:pPr>
            <a:endParaRPr lang="en-US" dirty="0">
              <a:latin typeface="+mn-lt"/>
            </a:endParaRPr>
          </a:p>
        </p:txBody>
      </p:sp>
      <p:pic>
        <p:nvPicPr>
          <p:cNvPr id="5" name="Picture 8" descr="LTSAE_Ambassadors_LOGO_6.2.jpg"/>
          <p:cNvPicPr>
            <a:picLocks noChangeAspect="1"/>
          </p:cNvPicPr>
          <p:nvPr userDrawn="1"/>
        </p:nvPicPr>
        <p:blipFill>
          <a:blip r:embed="rId4"/>
          <a:srcRect/>
          <a:stretch>
            <a:fillRect/>
          </a:stretch>
        </p:blipFill>
        <p:spPr bwMode="auto">
          <a:xfrm>
            <a:off x="1981200" y="1047750"/>
            <a:ext cx="5257800" cy="2305050"/>
          </a:xfrm>
          <a:prstGeom prst="rect">
            <a:avLst/>
          </a:prstGeom>
          <a:noFill/>
          <a:ln w="9525">
            <a:noFill/>
            <a:miter lim="800000"/>
            <a:headEnd/>
            <a:tailEnd/>
          </a:ln>
        </p:spPr>
      </p:pic>
      <p:sp>
        <p:nvSpPr>
          <p:cNvPr id="12" name="Text Placeholder 11"/>
          <p:cNvSpPr>
            <a:spLocks noGrp="1"/>
          </p:cNvSpPr>
          <p:nvPr>
            <p:ph type="body" sz="quarter" idx="10"/>
          </p:nvPr>
        </p:nvSpPr>
        <p:spPr>
          <a:xfrm>
            <a:off x="1676400" y="3657600"/>
            <a:ext cx="5943600" cy="1676400"/>
          </a:xfrm>
        </p:spPr>
        <p:txBody>
          <a:bodyPr>
            <a:noAutofit/>
          </a:bodyPr>
          <a:lstStyle>
            <a:lvl1pPr algn="ctr">
              <a:buNone/>
              <a:defRPr sz="2400" b="1" baseline="0">
                <a:solidFill>
                  <a:srgbClr val="752B8C"/>
                </a:solidFill>
                <a:latin typeface="Century Gothic" pitchFamily="34" charset="0"/>
              </a:defRPr>
            </a:lvl1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ectangle 2"/>
          <p:cNvSpPr/>
          <p:nvPr userDrawn="1"/>
        </p:nvSpPr>
        <p:spPr>
          <a:xfrm>
            <a:off x="0" y="2895600"/>
            <a:ext cx="9144000" cy="1371600"/>
          </a:xfrm>
          <a:prstGeom prst="rect">
            <a:avLst/>
          </a:prstGeom>
          <a:solidFill>
            <a:srgbClr val="26AB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2" descr="http://www.aucd.org/images2/CDC_Graphic_72dpi%20%203x4.jpg"/>
          <p:cNvPicPr>
            <a:picLocks noChangeAspect="1" noChangeArrowheads="1"/>
          </p:cNvPicPr>
          <p:nvPr userDrawn="1"/>
        </p:nvPicPr>
        <p:blipFill>
          <a:blip r:embed="rId2" cstate="print"/>
          <a:srcRect/>
          <a:stretch>
            <a:fillRect/>
          </a:stretch>
        </p:blipFill>
        <p:spPr bwMode="auto">
          <a:xfrm>
            <a:off x="7924800" y="5867400"/>
            <a:ext cx="1066800" cy="800100"/>
          </a:xfrm>
          <a:prstGeom prst="rect">
            <a:avLst/>
          </a:prstGeom>
          <a:noFill/>
          <a:ln w="9525">
            <a:noFill/>
            <a:miter lim="800000"/>
            <a:headEnd/>
            <a:tailEnd/>
          </a:ln>
        </p:spPr>
      </p:pic>
      <p:pic>
        <p:nvPicPr>
          <p:cNvPr id="5" name="Picture 8" descr="LTSAE_Ambassadors_LOGO_6.2.jpg"/>
          <p:cNvPicPr>
            <a:picLocks noChangeAspect="1"/>
          </p:cNvPicPr>
          <p:nvPr userDrawn="1"/>
        </p:nvPicPr>
        <p:blipFill>
          <a:blip r:embed="rId3"/>
          <a:srcRect l="822" t="3751" r="552" b="43750"/>
          <a:stretch>
            <a:fillRect/>
          </a:stretch>
        </p:blipFill>
        <p:spPr bwMode="auto">
          <a:xfrm>
            <a:off x="0" y="0"/>
            <a:ext cx="9144000" cy="2133600"/>
          </a:xfrm>
          <a:prstGeom prst="rect">
            <a:avLst/>
          </a:prstGeom>
          <a:noFill/>
          <a:ln w="9525">
            <a:noFill/>
            <a:miter lim="800000"/>
            <a:headEnd/>
            <a:tailEnd/>
          </a:ln>
        </p:spPr>
      </p:pic>
      <p:sp>
        <p:nvSpPr>
          <p:cNvPr id="11" name="Text Placeholder 10"/>
          <p:cNvSpPr>
            <a:spLocks noGrp="1"/>
          </p:cNvSpPr>
          <p:nvPr>
            <p:ph type="body" sz="quarter" idx="10"/>
          </p:nvPr>
        </p:nvSpPr>
        <p:spPr>
          <a:xfrm>
            <a:off x="762000" y="3124200"/>
            <a:ext cx="7543800" cy="1066800"/>
          </a:xfrm>
        </p:spPr>
        <p:txBody>
          <a:bodyPr>
            <a:normAutofit/>
          </a:bodyPr>
          <a:lstStyle>
            <a:lvl1pPr algn="ctr">
              <a:buNone/>
              <a:defRPr sz="5400" baseline="0">
                <a:solidFill>
                  <a:schemeClr val="bg1"/>
                </a:solidFill>
                <a:latin typeface="Century Gothic" pitchFamily="34" charset="0"/>
              </a:defRPr>
            </a:lvl1pPr>
          </a:lstStyle>
          <a:p>
            <a:pPr lvl="0"/>
            <a:r>
              <a:rPr lang="en-US" smtClean="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flipV="1">
            <a:off x="0" y="990600"/>
            <a:ext cx="7543800" cy="152400"/>
          </a:xfrm>
          <a:prstGeom prst="rect">
            <a:avLst/>
          </a:prstGeom>
          <a:solidFill>
            <a:srgbClr val="823D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7030A0"/>
              </a:solidFill>
            </a:endParaRPr>
          </a:p>
        </p:txBody>
      </p:sp>
      <p:pic>
        <p:nvPicPr>
          <p:cNvPr id="5" name="Picture 2" descr="http://www.aucd.org/images2/CDC_Graphic_72dpi%20%203x4.jpg"/>
          <p:cNvPicPr>
            <a:picLocks noChangeAspect="1" noChangeArrowheads="1"/>
          </p:cNvPicPr>
          <p:nvPr userDrawn="1"/>
        </p:nvPicPr>
        <p:blipFill>
          <a:blip r:embed="rId2" cstate="print"/>
          <a:srcRect/>
          <a:stretch>
            <a:fillRect/>
          </a:stretch>
        </p:blipFill>
        <p:spPr bwMode="auto">
          <a:xfrm>
            <a:off x="7924800" y="5867400"/>
            <a:ext cx="1066800" cy="800100"/>
          </a:xfrm>
          <a:prstGeom prst="rect">
            <a:avLst/>
          </a:prstGeom>
          <a:noFill/>
          <a:ln w="9525">
            <a:noFill/>
            <a:miter lim="800000"/>
            <a:headEnd/>
            <a:tailEnd/>
          </a:ln>
        </p:spPr>
      </p:pic>
      <p:sp>
        <p:nvSpPr>
          <p:cNvPr id="3" name="Content Placeholder 2"/>
          <p:cNvSpPr>
            <a:spLocks noGrp="1"/>
          </p:cNvSpPr>
          <p:nvPr>
            <p:ph idx="1"/>
          </p:nvPr>
        </p:nvSpPr>
        <p:spPr/>
        <p:txBody>
          <a:bodyPr/>
          <a:lstStyle>
            <a:lvl1pPr>
              <a:buClr>
                <a:srgbClr val="7030A0"/>
              </a:buClr>
              <a:defRPr sz="2400"/>
            </a:lvl1pPr>
            <a:lvl2pPr>
              <a:defRPr sz="2400"/>
            </a:lvl2pPr>
            <a:lvl3pPr>
              <a:buClr>
                <a:srgbClr val="26AB84"/>
              </a:buClr>
              <a:defRPr sz="24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12"/>
          <p:cNvSpPr>
            <a:spLocks noGrp="1"/>
          </p:cNvSpPr>
          <p:nvPr>
            <p:ph type="title"/>
          </p:nvPr>
        </p:nvSpPr>
        <p:spPr>
          <a:xfrm>
            <a:off x="152400" y="304800"/>
            <a:ext cx="8229600" cy="685800"/>
          </a:xfrm>
        </p:spPr>
        <p:txBody>
          <a:bodyPr>
            <a:noAutofit/>
          </a:bodyPr>
          <a:lstStyle>
            <a:lvl1pPr algn="l">
              <a:defRPr lang="en-US" sz="5400" kern="1200" spc="0" dirty="0" smtClean="0">
                <a:solidFill>
                  <a:srgbClr val="26AB84"/>
                </a:solidFill>
                <a:latin typeface="Century Gothic" pitchFamily="34" charset="0"/>
                <a:ea typeface="+mn-ea"/>
                <a:cs typeface="+mn-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Rectangle 5"/>
          <p:cNvSpPr/>
          <p:nvPr userDrawn="1"/>
        </p:nvSpPr>
        <p:spPr>
          <a:xfrm flipV="1">
            <a:off x="0" y="990600"/>
            <a:ext cx="7543800" cy="152400"/>
          </a:xfrm>
          <a:prstGeom prst="rect">
            <a:avLst/>
          </a:prstGeom>
          <a:solidFill>
            <a:srgbClr val="823D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7030A0"/>
              </a:solidFill>
            </a:endParaRPr>
          </a:p>
        </p:txBody>
      </p:sp>
      <p:pic>
        <p:nvPicPr>
          <p:cNvPr id="7" name="Picture 2" descr="http://www.aucd.org/images2/CDC_Graphic_72dpi%20%203x4.jpg"/>
          <p:cNvPicPr>
            <a:picLocks noChangeAspect="1" noChangeArrowheads="1"/>
          </p:cNvPicPr>
          <p:nvPr userDrawn="1"/>
        </p:nvPicPr>
        <p:blipFill>
          <a:blip r:embed="rId2" cstate="print"/>
          <a:srcRect/>
          <a:stretch>
            <a:fillRect/>
          </a:stretch>
        </p:blipFill>
        <p:spPr bwMode="auto">
          <a:xfrm>
            <a:off x="7924800" y="5867400"/>
            <a:ext cx="1066800" cy="800100"/>
          </a:xfrm>
          <a:prstGeom prst="rect">
            <a:avLst/>
          </a:prstGeom>
          <a:noFill/>
          <a:ln w="9525">
            <a:noFill/>
            <a:miter lim="800000"/>
            <a:headEnd/>
            <a:tailEnd/>
          </a:ln>
        </p:spPr>
      </p:pic>
      <p:sp>
        <p:nvSpPr>
          <p:cNvPr id="3" name="Content Placeholder 2"/>
          <p:cNvSpPr>
            <a:spLocks noGrp="1"/>
          </p:cNvSpPr>
          <p:nvPr>
            <p:ph idx="1"/>
          </p:nvPr>
        </p:nvSpPr>
        <p:spPr>
          <a:xfrm>
            <a:off x="457200" y="1600200"/>
            <a:ext cx="4495800" cy="4525963"/>
          </a:xfrm>
        </p:spPr>
        <p:txBody>
          <a:bodyPr/>
          <a:lstStyle>
            <a:lvl1pPr>
              <a:buClr>
                <a:srgbClr val="7030A0"/>
              </a:buClr>
              <a:defRPr sz="2400"/>
            </a:lvl1pPr>
            <a:lvl2pPr>
              <a:defRPr sz="2400"/>
            </a:lvl2pPr>
            <a:lvl3pPr>
              <a:buClr>
                <a:srgbClr val="26AB84"/>
              </a:buClr>
              <a:defRPr sz="24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Picture Placeholder 12"/>
          <p:cNvSpPr>
            <a:spLocks noGrp="1"/>
          </p:cNvSpPr>
          <p:nvPr>
            <p:ph type="pic" sz="quarter" idx="10"/>
          </p:nvPr>
        </p:nvSpPr>
        <p:spPr>
          <a:xfrm>
            <a:off x="5257800" y="1600200"/>
            <a:ext cx="3352800" cy="2057400"/>
          </a:xfrm>
        </p:spPr>
        <p:txBody>
          <a:bodyPr rtlCol="0">
            <a:normAutofit/>
          </a:bodyPr>
          <a:lstStyle/>
          <a:p>
            <a:pPr lvl="0"/>
            <a:endParaRPr lang="en-US" noProof="0"/>
          </a:p>
        </p:txBody>
      </p:sp>
      <p:sp>
        <p:nvSpPr>
          <p:cNvPr id="15" name="Picture Placeholder 14"/>
          <p:cNvSpPr>
            <a:spLocks noGrp="1"/>
          </p:cNvSpPr>
          <p:nvPr>
            <p:ph type="pic" sz="quarter" idx="11"/>
          </p:nvPr>
        </p:nvSpPr>
        <p:spPr>
          <a:xfrm>
            <a:off x="5257800" y="3733800"/>
            <a:ext cx="3352800" cy="2057400"/>
          </a:xfrm>
        </p:spPr>
        <p:txBody>
          <a:bodyPr rtlCol="0">
            <a:normAutofit/>
          </a:bodyPr>
          <a:lstStyle/>
          <a:p>
            <a:pPr lvl="0"/>
            <a:endParaRPr lang="en-US" noProof="0"/>
          </a:p>
        </p:txBody>
      </p:sp>
      <p:sp>
        <p:nvSpPr>
          <p:cNvPr id="10" name="Title 12"/>
          <p:cNvSpPr>
            <a:spLocks noGrp="1"/>
          </p:cNvSpPr>
          <p:nvPr>
            <p:ph type="title"/>
          </p:nvPr>
        </p:nvSpPr>
        <p:spPr>
          <a:xfrm>
            <a:off x="152400" y="304800"/>
            <a:ext cx="8229600" cy="685800"/>
          </a:xfrm>
        </p:spPr>
        <p:txBody>
          <a:bodyPr>
            <a:noAutofit/>
          </a:bodyPr>
          <a:lstStyle>
            <a:lvl1pPr algn="l">
              <a:defRPr lang="en-US" sz="5400" kern="1200" spc="0" dirty="0" smtClean="0">
                <a:solidFill>
                  <a:srgbClr val="26AB84"/>
                </a:solidFill>
                <a:latin typeface="Century Gothic" pitchFamily="34" charset="0"/>
                <a:ea typeface="+mn-ea"/>
                <a:cs typeface="+mn-cs"/>
              </a:defRPr>
            </a:lvl1pPr>
          </a:lstStyle>
          <a:p>
            <a:r>
              <a:rPr lang="en-US" smtClean="0"/>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4"/>
          <p:cNvSpPr/>
          <p:nvPr userDrawn="1"/>
        </p:nvSpPr>
        <p:spPr>
          <a:xfrm flipV="1">
            <a:off x="0" y="990600"/>
            <a:ext cx="7543800" cy="152400"/>
          </a:xfrm>
          <a:prstGeom prst="rect">
            <a:avLst/>
          </a:prstGeom>
          <a:solidFill>
            <a:srgbClr val="823D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7030A0"/>
              </a:solidFill>
            </a:endParaRPr>
          </a:p>
        </p:txBody>
      </p:sp>
      <p:pic>
        <p:nvPicPr>
          <p:cNvPr id="6" name="Picture 2" descr="http://www.aucd.org/images2/CDC_Graphic_72dpi%20%203x4.jpg"/>
          <p:cNvPicPr>
            <a:picLocks noChangeAspect="1" noChangeArrowheads="1"/>
          </p:cNvPicPr>
          <p:nvPr userDrawn="1"/>
        </p:nvPicPr>
        <p:blipFill>
          <a:blip r:embed="rId2" cstate="print"/>
          <a:srcRect/>
          <a:stretch>
            <a:fillRect/>
          </a:stretch>
        </p:blipFill>
        <p:spPr bwMode="auto">
          <a:xfrm>
            <a:off x="7924800" y="5867400"/>
            <a:ext cx="1066800" cy="800100"/>
          </a:xfrm>
          <a:prstGeom prst="rect">
            <a:avLst/>
          </a:prstGeom>
          <a:noFill/>
          <a:ln w="9525">
            <a:noFill/>
            <a:miter lim="800000"/>
            <a:headEnd/>
            <a:tailEnd/>
          </a:ln>
        </p:spPr>
      </p:pic>
      <p:sp>
        <p:nvSpPr>
          <p:cNvPr id="3" name="Content Placeholder 2"/>
          <p:cNvSpPr>
            <a:spLocks noGrp="1"/>
          </p:cNvSpPr>
          <p:nvPr>
            <p:ph idx="1"/>
          </p:nvPr>
        </p:nvSpPr>
        <p:spPr>
          <a:xfrm>
            <a:off x="457200" y="1600200"/>
            <a:ext cx="4495800" cy="4525963"/>
          </a:xfrm>
        </p:spPr>
        <p:txBody>
          <a:bodyPr/>
          <a:lstStyle>
            <a:lvl1pPr>
              <a:buClr>
                <a:srgbClr val="7030A0"/>
              </a:buClr>
              <a:defRPr sz="2400"/>
            </a:lvl1pPr>
            <a:lvl2pPr>
              <a:defRPr sz="2400"/>
            </a:lvl2pPr>
            <a:lvl3pPr>
              <a:buClr>
                <a:srgbClr val="26AB84"/>
              </a:buClr>
              <a:defRPr sz="24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13"/>
          <p:cNvSpPr>
            <a:spLocks noGrp="1"/>
          </p:cNvSpPr>
          <p:nvPr>
            <p:ph type="pic" sz="quarter" idx="10"/>
          </p:nvPr>
        </p:nvSpPr>
        <p:spPr>
          <a:xfrm>
            <a:off x="5257800" y="1600200"/>
            <a:ext cx="3429000" cy="4038600"/>
          </a:xfrm>
        </p:spPr>
        <p:txBody>
          <a:bodyPr rtlCol="0">
            <a:normAutofit/>
          </a:bodyPr>
          <a:lstStyle/>
          <a:p>
            <a:pPr lvl="0"/>
            <a:endParaRPr lang="en-US" noProof="0"/>
          </a:p>
        </p:txBody>
      </p:sp>
      <p:sp>
        <p:nvSpPr>
          <p:cNvPr id="7" name="Title 12"/>
          <p:cNvSpPr>
            <a:spLocks noGrp="1"/>
          </p:cNvSpPr>
          <p:nvPr>
            <p:ph type="title"/>
          </p:nvPr>
        </p:nvSpPr>
        <p:spPr>
          <a:xfrm>
            <a:off x="152400" y="304800"/>
            <a:ext cx="8229600" cy="685800"/>
          </a:xfrm>
        </p:spPr>
        <p:txBody>
          <a:bodyPr>
            <a:noAutofit/>
          </a:bodyPr>
          <a:lstStyle>
            <a:lvl1pPr algn="l">
              <a:defRPr lang="en-US" sz="5400" kern="1200" spc="0" dirty="0" smtClean="0">
                <a:solidFill>
                  <a:srgbClr val="26AB84"/>
                </a:solidFill>
                <a:latin typeface="Century Gothic" pitchFamily="34" charset="0"/>
                <a:ea typeface="+mn-ea"/>
                <a:cs typeface="+mn-cs"/>
              </a:defRPr>
            </a:lvl1pPr>
          </a:lstStyle>
          <a:p>
            <a:r>
              <a:rPr lang="en-US"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p:nvPr userDrawn="1"/>
        </p:nvSpPr>
        <p:spPr>
          <a:xfrm flipV="1">
            <a:off x="0" y="990600"/>
            <a:ext cx="7543800" cy="152400"/>
          </a:xfrm>
          <a:prstGeom prst="rect">
            <a:avLst/>
          </a:prstGeom>
          <a:solidFill>
            <a:srgbClr val="823D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7030A0"/>
              </a:solidFill>
            </a:endParaRPr>
          </a:p>
        </p:txBody>
      </p:sp>
      <p:pic>
        <p:nvPicPr>
          <p:cNvPr id="6" name="Picture 2" descr="http://www.aucd.org/images2/CDC_Graphic_72dpi%20%203x4.jpg"/>
          <p:cNvPicPr>
            <a:picLocks noChangeAspect="1" noChangeArrowheads="1"/>
          </p:cNvPicPr>
          <p:nvPr userDrawn="1"/>
        </p:nvPicPr>
        <p:blipFill>
          <a:blip r:embed="rId2" cstate="print"/>
          <a:srcRect/>
          <a:stretch>
            <a:fillRect/>
          </a:stretch>
        </p:blipFill>
        <p:spPr bwMode="auto">
          <a:xfrm>
            <a:off x="7924800" y="5867400"/>
            <a:ext cx="1066800" cy="800100"/>
          </a:xfrm>
          <a:prstGeom prst="rect">
            <a:avLst/>
          </a:prstGeom>
          <a:noFill/>
          <a:ln w="9525">
            <a:noFill/>
            <a:miter lim="800000"/>
            <a:headEnd/>
            <a:tailEnd/>
          </a:ln>
        </p:spPr>
      </p:pic>
      <p:sp>
        <p:nvSpPr>
          <p:cNvPr id="3" name="Content Placeholder 2"/>
          <p:cNvSpPr>
            <a:spLocks noGrp="1"/>
          </p:cNvSpPr>
          <p:nvPr>
            <p:ph sz="half" idx="1"/>
          </p:nvPr>
        </p:nvSpPr>
        <p:spPr>
          <a:xfrm>
            <a:off x="457200" y="1600200"/>
            <a:ext cx="4038600" cy="4525963"/>
          </a:xfrm>
        </p:spPr>
        <p:txBody>
          <a:bodyPr/>
          <a:lstStyle>
            <a:lvl1pPr>
              <a:buClr>
                <a:srgbClr val="7030A0"/>
              </a:buClr>
              <a:defRPr sz="2800"/>
            </a:lvl1pPr>
            <a:lvl2pPr>
              <a:defRPr sz="2400"/>
            </a:lvl2pPr>
            <a:lvl3pPr>
              <a:buClr>
                <a:srgbClr val="26AB84"/>
              </a:buCl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sz="half" idx="13"/>
          </p:nvPr>
        </p:nvSpPr>
        <p:spPr>
          <a:xfrm>
            <a:off x="4648200" y="1600200"/>
            <a:ext cx="4038600" cy="4525963"/>
          </a:xfrm>
        </p:spPr>
        <p:txBody>
          <a:bodyPr/>
          <a:lstStyle>
            <a:lvl1pPr>
              <a:buClr>
                <a:srgbClr val="7030A0"/>
              </a:buClr>
              <a:defRPr sz="2800"/>
            </a:lvl1pPr>
            <a:lvl2pPr>
              <a:defRPr sz="2400"/>
            </a:lvl2pPr>
            <a:lvl3pPr>
              <a:buClr>
                <a:srgbClr val="26AB84"/>
              </a:buCl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2"/>
          <p:cNvSpPr>
            <a:spLocks noGrp="1"/>
          </p:cNvSpPr>
          <p:nvPr>
            <p:ph type="title"/>
          </p:nvPr>
        </p:nvSpPr>
        <p:spPr>
          <a:xfrm>
            <a:off x="152400" y="304800"/>
            <a:ext cx="8229600" cy="685800"/>
          </a:xfrm>
        </p:spPr>
        <p:txBody>
          <a:bodyPr>
            <a:noAutofit/>
          </a:bodyPr>
          <a:lstStyle>
            <a:lvl1pPr algn="l">
              <a:defRPr lang="en-US" sz="5400" kern="1200" spc="0" dirty="0" smtClean="0">
                <a:solidFill>
                  <a:srgbClr val="26AB84"/>
                </a:solidFill>
                <a:latin typeface="Century Gothic" pitchFamily="34" charset="0"/>
                <a:ea typeface="+mn-ea"/>
                <a:cs typeface="+mn-cs"/>
              </a:defRPr>
            </a:lvl1p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sp>
        <p:nvSpPr>
          <p:cNvPr id="3" name="TextBox 2"/>
          <p:cNvSpPr txBox="1"/>
          <p:nvPr userDrawn="1"/>
        </p:nvSpPr>
        <p:spPr>
          <a:xfrm>
            <a:off x="838200" y="2325688"/>
            <a:ext cx="7391400" cy="2246312"/>
          </a:xfrm>
          <a:prstGeom prst="rect">
            <a:avLst/>
          </a:prstGeom>
          <a:noFill/>
        </p:spPr>
        <p:txBody>
          <a:bodyPr>
            <a:spAutoFit/>
          </a:bodyPr>
          <a:lstStyle/>
          <a:p>
            <a:pPr algn="ctr" fontAlgn="auto">
              <a:spcBef>
                <a:spcPts val="0"/>
              </a:spcBef>
              <a:spcAft>
                <a:spcPts val="0"/>
              </a:spcAft>
              <a:defRPr/>
            </a:pPr>
            <a:r>
              <a:rPr lang="en-US" sz="2800" dirty="0">
                <a:latin typeface="+mn-lt"/>
              </a:rPr>
              <a:t>For more information about child development and to order Learn the Signs. Act Early. materials</a:t>
            </a:r>
          </a:p>
          <a:p>
            <a:pPr algn="ctr" fontAlgn="auto">
              <a:spcBef>
                <a:spcPts val="0"/>
              </a:spcBef>
              <a:spcAft>
                <a:spcPts val="0"/>
              </a:spcAft>
              <a:defRPr/>
            </a:pPr>
            <a:r>
              <a:rPr lang="en-US" sz="2800" u="sng" dirty="0">
                <a:latin typeface="+mn-lt"/>
                <a:hlinkClick r:id="rId2" action="ppaction://hlinkfile"/>
              </a:rPr>
              <a:t>www.cdc.gov/actearly</a:t>
            </a:r>
            <a:endParaRPr lang="en-US" sz="2800" dirty="0">
              <a:latin typeface="+mn-lt"/>
            </a:endParaRPr>
          </a:p>
          <a:p>
            <a:pPr algn="ctr" fontAlgn="auto">
              <a:spcBef>
                <a:spcPts val="0"/>
              </a:spcBef>
              <a:spcAft>
                <a:spcPts val="0"/>
              </a:spcAft>
              <a:defRPr/>
            </a:pPr>
            <a:r>
              <a:rPr lang="en-US" sz="2800" dirty="0">
                <a:latin typeface="+mn-lt"/>
              </a:rPr>
              <a:t>1-800-CDC-INFO</a:t>
            </a:r>
          </a:p>
          <a:p>
            <a:pPr algn="ctr" fontAlgn="auto">
              <a:spcBef>
                <a:spcPts val="0"/>
              </a:spcBef>
              <a:spcAft>
                <a:spcPts val="0"/>
              </a:spcAft>
              <a:defRPr/>
            </a:pPr>
            <a:r>
              <a:rPr lang="en-US" sz="2800" u="sng" dirty="0">
                <a:latin typeface="+mn-lt"/>
                <a:hlinkClick r:id="rId3" action="ppaction://hlinkfile"/>
              </a:rPr>
              <a:t>ActEarly@cdc.gov</a:t>
            </a:r>
            <a:endParaRPr lang="en-US" sz="2800" dirty="0">
              <a:latin typeface="+mn-lt"/>
            </a:endParaRPr>
          </a:p>
        </p:txBody>
      </p:sp>
      <p:pic>
        <p:nvPicPr>
          <p:cNvPr id="4" name="Picture 2" descr="http://www.aucd.org/images2/CDC_Graphic_72dpi%20%203x4.jpg"/>
          <p:cNvPicPr>
            <a:picLocks noChangeAspect="1" noChangeArrowheads="1"/>
          </p:cNvPicPr>
          <p:nvPr userDrawn="1"/>
        </p:nvPicPr>
        <p:blipFill>
          <a:blip r:embed="rId4" cstate="print"/>
          <a:srcRect/>
          <a:stretch>
            <a:fillRect/>
          </a:stretch>
        </p:blipFill>
        <p:spPr bwMode="auto">
          <a:xfrm>
            <a:off x="7924800" y="5867400"/>
            <a:ext cx="1066800" cy="800100"/>
          </a:xfrm>
          <a:prstGeom prst="rect">
            <a:avLst/>
          </a:prstGeom>
          <a:noFill/>
          <a:ln w="9525">
            <a:noFill/>
            <a:miter lim="800000"/>
            <a:headEnd/>
            <a:tailEnd/>
          </a:ln>
        </p:spPr>
      </p:pic>
      <p:sp>
        <p:nvSpPr>
          <p:cNvPr id="5" name="TextBox 4"/>
          <p:cNvSpPr txBox="1"/>
          <p:nvPr userDrawn="1"/>
        </p:nvSpPr>
        <p:spPr>
          <a:xfrm>
            <a:off x="76200" y="5715000"/>
            <a:ext cx="5105400" cy="1323975"/>
          </a:xfrm>
          <a:prstGeom prst="rect">
            <a:avLst/>
          </a:prstGeom>
          <a:noFill/>
        </p:spPr>
        <p:txBody>
          <a:bodyPr>
            <a:spAutoFit/>
          </a:bodyPr>
          <a:lstStyle/>
          <a:p>
            <a:pPr fontAlgn="auto">
              <a:spcBef>
                <a:spcPts val="0"/>
              </a:spcBef>
              <a:spcAft>
                <a:spcPts val="0"/>
              </a:spcAft>
              <a:defRPr/>
            </a:pPr>
            <a:r>
              <a:rPr lang="en-US" dirty="0">
                <a:latin typeface="+mn-lt"/>
              </a:rPr>
              <a:t> </a:t>
            </a:r>
            <a:endParaRPr lang="en-US" sz="1100" dirty="0">
              <a:latin typeface="+mn-lt"/>
            </a:endParaRPr>
          </a:p>
          <a:p>
            <a:pPr fontAlgn="auto">
              <a:spcBef>
                <a:spcPts val="0"/>
              </a:spcBef>
              <a:spcAft>
                <a:spcPts val="0"/>
              </a:spcAft>
              <a:defRPr/>
            </a:pPr>
            <a:r>
              <a:rPr lang="en-US" sz="1100" b="1" dirty="0">
                <a:latin typeface="+mn-lt"/>
              </a:rPr>
              <a:t>Disclaimer</a:t>
            </a:r>
          </a:p>
          <a:p>
            <a:pPr fontAlgn="auto">
              <a:spcBef>
                <a:spcPts val="0"/>
              </a:spcBef>
              <a:spcAft>
                <a:spcPts val="0"/>
              </a:spcAft>
              <a:defRPr/>
            </a:pPr>
            <a:r>
              <a:rPr lang="en-US" sz="1100" dirty="0">
                <a:latin typeface="+mn-lt"/>
              </a:rPr>
              <a:t>The findings and conclusions in this presentation are those of the authors and do not necessarily represent the official position of the Centers for Disease Control and Prevention or the Health Resources and Services Administration. </a:t>
            </a:r>
          </a:p>
          <a:p>
            <a:pPr fontAlgn="auto">
              <a:spcBef>
                <a:spcPts val="0"/>
              </a:spcBef>
              <a:spcAft>
                <a:spcPts val="0"/>
              </a:spcAft>
              <a:defRPr/>
            </a:pPr>
            <a:endParaRPr lang="en-US" dirty="0">
              <a:latin typeface="+mn-lt"/>
            </a:endParaRPr>
          </a:p>
        </p:txBody>
      </p:sp>
      <p:pic>
        <p:nvPicPr>
          <p:cNvPr id="6" name="Picture 9" descr="LTSAE_Ambassadors_LOGO_6.2.jpg"/>
          <p:cNvPicPr>
            <a:picLocks noChangeAspect="1"/>
          </p:cNvPicPr>
          <p:nvPr userDrawn="1"/>
        </p:nvPicPr>
        <p:blipFill>
          <a:blip r:embed="rId5"/>
          <a:srcRect l="822" t="3751" r="552" b="43750"/>
          <a:stretch>
            <a:fillRect/>
          </a:stretch>
        </p:blipFill>
        <p:spPr bwMode="auto">
          <a:xfrm>
            <a:off x="0" y="0"/>
            <a:ext cx="9144000" cy="2133600"/>
          </a:xfrm>
          <a:prstGeom prst="rect">
            <a:avLst/>
          </a:prstGeom>
          <a:noFill/>
          <a:ln w="9525">
            <a:noFill/>
            <a:miter lim="800000"/>
            <a:headEnd/>
            <a:tailEnd/>
          </a:ln>
        </p:spPr>
      </p:pic>
      <p:sp>
        <p:nvSpPr>
          <p:cNvPr id="13" name="Text Placeholder 12"/>
          <p:cNvSpPr>
            <a:spLocks noGrp="1"/>
          </p:cNvSpPr>
          <p:nvPr>
            <p:ph type="body" sz="quarter" idx="10"/>
          </p:nvPr>
        </p:nvSpPr>
        <p:spPr>
          <a:xfrm>
            <a:off x="1371600" y="4876800"/>
            <a:ext cx="6781800" cy="381000"/>
          </a:xfrm>
        </p:spPr>
        <p:txBody>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200" baseline="0"/>
            </a:lvl1pPr>
          </a:lstStyle>
          <a:p>
            <a:pPr lvl="0"/>
            <a:r>
              <a:rPr lang="en-US" dirty="0" smtClean="0"/>
              <a:t>Click to edit Master text styles</a:t>
            </a:r>
          </a:p>
          <a:p>
            <a:pPr lvl="1"/>
            <a:r>
              <a:rPr lang="en-US" dirty="0" smtClean="0"/>
              <a:t>Second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DF0BEFB-C9E7-4730-AE96-3FA7B3A32D3A}" type="datetimeFigureOut">
              <a:rPr lang="en-US"/>
              <a:pPr>
                <a:defRPr/>
              </a:pPr>
              <a:t>7/24/14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8F647A1-B9A2-4673-B04F-9A82E1EAF5F1}"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949DE2B-0B5C-45BB-BCD0-1BEF260EE95A}" type="datetimeFigureOut">
              <a:rPr lang="en-US"/>
              <a:pPr>
                <a:defRPr/>
              </a:pPr>
              <a:t>7/24/14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F44084A-1141-45F5-A77D-8FA842A7454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36" r:id="rId8"/>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g"/><Relationship Id="rId5" Type="http://schemas.openxmlformats.org/officeDocument/2006/relationships/image" Target="../media/image13.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hyperlink" Target="mailto:chodron@wisc.edu" TargetMode="External"/><Relationship Id="rId5" Type="http://schemas.openxmlformats.org/officeDocument/2006/relationships/image" Target="../media/image18.jpg"/><Relationship Id="rId6" Type="http://schemas.openxmlformats.org/officeDocument/2006/relationships/image" Target="../media/image19.jp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eg"/><Relationship Id="rId5" Type="http://schemas.openxmlformats.org/officeDocument/2006/relationships/image" Target="../media/image4.jpe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0.png"/><Relationship Id="rId5" Type="http://schemas.openxmlformats.org/officeDocument/2006/relationships/image" Target="../media/image11.tmp"/><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4.jpe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Placeholder 1"/>
          <p:cNvSpPr>
            <a:spLocks noGrp="1"/>
          </p:cNvSpPr>
          <p:nvPr>
            <p:ph type="body" sz="quarter" idx="10"/>
          </p:nvPr>
        </p:nvSpPr>
        <p:spPr>
          <a:xfrm>
            <a:off x="1066800" y="4953000"/>
            <a:ext cx="7543800" cy="1219200"/>
          </a:xfrm>
        </p:spPr>
        <p:txBody>
          <a:bodyPr>
            <a:noAutofit/>
          </a:bodyPr>
          <a:lstStyle/>
          <a:p>
            <a:pPr eaLnBrk="1" hangingPunct="1"/>
            <a:r>
              <a:rPr lang="en-US" sz="2000" dirty="0" smtClean="0">
                <a:solidFill>
                  <a:schemeClr val="tx1"/>
                </a:solidFill>
              </a:rPr>
              <a:t>Gail Chodron, MA, PhD (expected Dec 2014)</a:t>
            </a:r>
          </a:p>
          <a:p>
            <a:pPr eaLnBrk="1" hangingPunct="1"/>
            <a:r>
              <a:rPr lang="en-US" sz="2000" dirty="0" smtClean="0">
                <a:solidFill>
                  <a:schemeClr val="tx1"/>
                </a:solidFill>
              </a:rPr>
              <a:t>CDC’s Act Early Ambassador to Wisconsin</a:t>
            </a:r>
          </a:p>
          <a:p>
            <a:pPr eaLnBrk="1" hangingPunct="1"/>
            <a:r>
              <a:rPr lang="en-US" sz="2000" dirty="0" err="1" smtClean="0">
                <a:solidFill>
                  <a:schemeClr val="tx1"/>
                </a:solidFill>
              </a:rPr>
              <a:t>Waisman</a:t>
            </a:r>
            <a:r>
              <a:rPr lang="en-US" sz="2000" dirty="0" smtClean="0">
                <a:solidFill>
                  <a:schemeClr val="tx1"/>
                </a:solidFill>
              </a:rPr>
              <a:t> Center UCEDD, UW-Madison</a:t>
            </a:r>
          </a:p>
        </p:txBody>
      </p:sp>
      <p:pic>
        <p:nvPicPr>
          <p:cNvPr id="3" name="Picture 2" descr="IMG_0180.JPG"/>
          <p:cNvPicPr>
            <a:picLocks noChangeAspect="1"/>
          </p:cNvPicPr>
          <p:nvPr/>
        </p:nvPicPr>
        <p:blipFill rotWithShape="1">
          <a:blip r:embed="rId3">
            <a:extLst>
              <a:ext uri="{28A0092B-C50C-407E-A947-70E740481C1C}">
                <a14:useLocalDpi xmlns:a14="http://schemas.microsoft.com/office/drawing/2010/main" val="0"/>
              </a:ext>
            </a:extLst>
          </a:blip>
          <a:srcRect l="38050" r="-3174"/>
          <a:stretch/>
        </p:blipFill>
        <p:spPr>
          <a:xfrm>
            <a:off x="152400" y="4774951"/>
            <a:ext cx="1676400" cy="1930649"/>
          </a:xfrm>
          <a:prstGeom prst="rect">
            <a:avLst/>
          </a:prstGeom>
        </p:spPr>
      </p:pic>
      <p:pic>
        <p:nvPicPr>
          <p:cNvPr id="6" name="Picture 6" descr="Waisman Cen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4648200"/>
            <a:ext cx="990600" cy="91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28600" y="2895600"/>
            <a:ext cx="8915400" cy="1015663"/>
          </a:xfrm>
          <a:prstGeom prst="rect">
            <a:avLst/>
          </a:prstGeom>
          <a:noFill/>
        </p:spPr>
        <p:txBody>
          <a:bodyPr wrap="square" rtlCol="0">
            <a:spAutoFit/>
          </a:bodyPr>
          <a:lstStyle/>
          <a:p>
            <a:pPr algn="ctr"/>
            <a:r>
              <a:rPr lang="en-US" sz="3000" b="1" dirty="0" smtClean="0">
                <a:solidFill>
                  <a:schemeClr val="bg1"/>
                </a:solidFill>
                <a:latin typeface="Century Gothic"/>
                <a:cs typeface="Century Gothic"/>
              </a:rPr>
              <a:t>Integrating </a:t>
            </a:r>
            <a:r>
              <a:rPr lang="en-US" sz="3000" b="1" i="1" dirty="0" smtClean="0">
                <a:solidFill>
                  <a:schemeClr val="bg1"/>
                </a:solidFill>
                <a:latin typeface="Century Gothic"/>
                <a:cs typeface="Century Gothic"/>
              </a:rPr>
              <a:t>Learn the Signs. Act Early. </a:t>
            </a:r>
            <a:r>
              <a:rPr lang="en-US" sz="3000" b="1" dirty="0" smtClean="0">
                <a:solidFill>
                  <a:schemeClr val="bg1"/>
                </a:solidFill>
                <a:latin typeface="Century Gothic"/>
                <a:cs typeface="Century Gothic"/>
              </a:rPr>
              <a:t>in an Aligned System for Screening and Assessment</a:t>
            </a:r>
            <a:endParaRPr lang="en-US" sz="3000" b="1" dirty="0">
              <a:solidFill>
                <a:schemeClr val="bg1"/>
              </a:solidFill>
              <a:latin typeface="Century Gothic"/>
              <a:cs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6"/>
          <p:cNvSpPr>
            <a:spLocks noGrp="1"/>
          </p:cNvSpPr>
          <p:nvPr>
            <p:ph idx="1"/>
          </p:nvPr>
        </p:nvSpPr>
        <p:spPr>
          <a:xfrm>
            <a:off x="457200" y="1447800"/>
            <a:ext cx="8077200" cy="4525963"/>
          </a:xfrm>
        </p:spPr>
        <p:txBody>
          <a:bodyPr/>
          <a:lstStyle/>
          <a:p>
            <a:pPr marL="857250" lvl="2" indent="-457200" eaLnBrk="1" hangingPunct="1">
              <a:lnSpc>
                <a:spcPct val="150000"/>
              </a:lnSpc>
              <a:buClr>
                <a:srgbClr val="7030A0"/>
              </a:buClr>
              <a:buFont typeface="+mj-ea"/>
              <a:buAutoNum type="circleNumDbPlain"/>
            </a:pPr>
            <a:r>
              <a:rPr lang="en-US" sz="2800" dirty="0" smtClean="0"/>
              <a:t>Foundation of aligned messaging</a:t>
            </a:r>
          </a:p>
          <a:p>
            <a:pPr marL="1314450" lvl="3" indent="-457200" eaLnBrk="1" hangingPunct="1">
              <a:lnSpc>
                <a:spcPct val="150000"/>
              </a:lnSpc>
              <a:buClr>
                <a:srgbClr val="7030A0"/>
              </a:buClr>
              <a:buFont typeface="Arial"/>
              <a:buChar char="•"/>
            </a:pPr>
            <a:r>
              <a:rPr lang="en-US" sz="2400" dirty="0" smtClean="0"/>
              <a:t>Clear cross-sector understanding to share with leadership and staff</a:t>
            </a:r>
          </a:p>
          <a:p>
            <a:pPr marL="1314450" lvl="3" indent="-457200" eaLnBrk="1" hangingPunct="1">
              <a:lnSpc>
                <a:spcPct val="150000"/>
              </a:lnSpc>
              <a:buClr>
                <a:srgbClr val="7030A0"/>
              </a:buClr>
              <a:buFont typeface="Arial"/>
              <a:buChar char="•"/>
            </a:pPr>
            <a:r>
              <a:rPr lang="en-US" sz="2400" dirty="0" smtClean="0"/>
              <a:t>Clear distinction made between developmental monitoring and developmental screening</a:t>
            </a:r>
          </a:p>
          <a:p>
            <a:pPr marL="1314450" lvl="3" indent="-457200" eaLnBrk="1" hangingPunct="1">
              <a:lnSpc>
                <a:spcPct val="150000"/>
              </a:lnSpc>
              <a:buClr>
                <a:srgbClr val="7030A0"/>
              </a:buClr>
              <a:buFont typeface="Arial"/>
              <a:buChar char="•"/>
            </a:pPr>
            <a:r>
              <a:rPr lang="en-US" sz="2400" dirty="0" smtClean="0"/>
              <a:t>Clear and consistent messaging to share with families and community members</a:t>
            </a:r>
          </a:p>
        </p:txBody>
      </p:sp>
      <p:sp>
        <p:nvSpPr>
          <p:cNvPr id="6" name="Title 5"/>
          <p:cNvSpPr>
            <a:spLocks noGrp="1"/>
          </p:cNvSpPr>
          <p:nvPr>
            <p:ph type="title"/>
          </p:nvPr>
        </p:nvSpPr>
        <p:spPr>
          <a:xfrm>
            <a:off x="152400" y="304800"/>
            <a:ext cx="8763000" cy="685800"/>
          </a:xfrm>
        </p:spPr>
        <p:txBody>
          <a:bodyPr rtlCol="0"/>
          <a:lstStyle/>
          <a:p>
            <a:pPr eaLnBrk="1" fontAlgn="auto" hangingPunct="1">
              <a:spcAft>
                <a:spcPts val="0"/>
              </a:spcAft>
              <a:defRPr/>
            </a:pPr>
            <a:r>
              <a:rPr lang="en-US" dirty="0" smtClean="0"/>
              <a:t>Three factors for success</a:t>
            </a:r>
            <a:endParaRPr dirty="0"/>
          </a:p>
        </p:txBody>
      </p:sp>
      <p:pic>
        <p:nvPicPr>
          <p:cNvPr id="9" name="Picture 6" descr="Waisman Cen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791200"/>
            <a:ext cx="990600" cy="91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903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6"/>
          <p:cNvSpPr>
            <a:spLocks noGrp="1"/>
          </p:cNvSpPr>
          <p:nvPr>
            <p:ph idx="1"/>
          </p:nvPr>
        </p:nvSpPr>
        <p:spPr>
          <a:xfrm>
            <a:off x="457200" y="1447800"/>
            <a:ext cx="8077200" cy="4525963"/>
          </a:xfrm>
        </p:spPr>
        <p:txBody>
          <a:bodyPr/>
          <a:lstStyle/>
          <a:p>
            <a:pPr marL="914400" lvl="2" indent="-514350" eaLnBrk="1" hangingPunct="1">
              <a:lnSpc>
                <a:spcPct val="120000"/>
              </a:lnSpc>
              <a:buClr>
                <a:srgbClr val="7030A0"/>
              </a:buClr>
              <a:buFont typeface="+mj-ea"/>
              <a:buAutoNum type="circleNumDbPlain" startAt="2"/>
            </a:pPr>
            <a:r>
              <a:rPr lang="en-US" sz="2800" dirty="0" smtClean="0"/>
              <a:t>Focus on integration and sustainability</a:t>
            </a:r>
          </a:p>
          <a:p>
            <a:pPr marL="1314450" lvl="3" indent="-457200" eaLnBrk="1" hangingPunct="1">
              <a:lnSpc>
                <a:spcPct val="120000"/>
              </a:lnSpc>
              <a:buClr>
                <a:srgbClr val="7030A0"/>
              </a:buClr>
              <a:buFont typeface="Arial"/>
              <a:buChar char="•"/>
            </a:pPr>
            <a:r>
              <a:rPr lang="en-US" sz="2400" dirty="0" smtClean="0"/>
              <a:t>Sustainable, affordable supply of materials</a:t>
            </a:r>
          </a:p>
          <a:p>
            <a:pPr marL="1771650" lvl="4" indent="-457200" eaLnBrk="1" hangingPunct="1">
              <a:lnSpc>
                <a:spcPct val="120000"/>
              </a:lnSpc>
              <a:buClr>
                <a:srgbClr val="7030A0"/>
              </a:buClr>
              <a:buFont typeface="Arial"/>
              <a:buChar char="•"/>
            </a:pPr>
            <a:r>
              <a:rPr lang="en-US" sz="2400" dirty="0" smtClean="0"/>
              <a:t>Group purchase through fiscal agent</a:t>
            </a:r>
          </a:p>
          <a:p>
            <a:pPr marL="1314450" lvl="3" indent="-457200" eaLnBrk="1" hangingPunct="1">
              <a:lnSpc>
                <a:spcPct val="120000"/>
              </a:lnSpc>
              <a:buClr>
                <a:srgbClr val="7030A0"/>
              </a:buClr>
              <a:buFont typeface="Arial"/>
              <a:buChar char="•"/>
            </a:pPr>
            <a:r>
              <a:rPr lang="en-US" sz="2400" dirty="0" smtClean="0"/>
              <a:t>Targeted, intentional program integration</a:t>
            </a:r>
          </a:p>
          <a:p>
            <a:pPr marL="1771650" lvl="4" indent="-457200" eaLnBrk="1" hangingPunct="1">
              <a:lnSpc>
                <a:spcPct val="120000"/>
              </a:lnSpc>
              <a:buClr>
                <a:srgbClr val="7030A0"/>
              </a:buClr>
              <a:buFont typeface="Arial"/>
              <a:buChar char="•"/>
            </a:pPr>
            <a:r>
              <a:rPr lang="en-US" sz="2400" dirty="0" smtClean="0"/>
              <a:t>Prenatal care coordination</a:t>
            </a:r>
          </a:p>
          <a:p>
            <a:pPr marL="1771650" lvl="4" indent="-457200" eaLnBrk="1" hangingPunct="1">
              <a:lnSpc>
                <a:spcPct val="120000"/>
              </a:lnSpc>
              <a:buClr>
                <a:srgbClr val="7030A0"/>
              </a:buClr>
              <a:buFont typeface="Arial"/>
              <a:buChar char="•"/>
            </a:pPr>
            <a:r>
              <a:rPr lang="en-US" sz="2400" dirty="0" smtClean="0"/>
              <a:t>Home visiting (MIECHV)</a:t>
            </a:r>
          </a:p>
          <a:p>
            <a:pPr marL="1314450" lvl="3" indent="-457200" eaLnBrk="1" hangingPunct="1">
              <a:lnSpc>
                <a:spcPct val="120000"/>
              </a:lnSpc>
              <a:buClr>
                <a:srgbClr val="7030A0"/>
              </a:buClr>
              <a:buFont typeface="Arial"/>
              <a:buChar char="•"/>
            </a:pPr>
            <a:r>
              <a:rPr lang="en-US" sz="2400" dirty="0" smtClean="0"/>
              <a:t>Training integration</a:t>
            </a:r>
          </a:p>
          <a:p>
            <a:pPr marL="1771650" lvl="4" indent="-457200" eaLnBrk="1" hangingPunct="1">
              <a:lnSpc>
                <a:spcPct val="120000"/>
              </a:lnSpc>
              <a:buClr>
                <a:srgbClr val="7030A0"/>
              </a:buClr>
              <a:buFont typeface="Arial"/>
              <a:buChar char="•"/>
            </a:pPr>
            <a:r>
              <a:rPr lang="en-US" sz="2400" dirty="0" smtClean="0"/>
              <a:t>To enable practice integration</a:t>
            </a:r>
          </a:p>
          <a:p>
            <a:pPr marL="1314450" lvl="3" indent="-457200" eaLnBrk="1" hangingPunct="1">
              <a:lnSpc>
                <a:spcPct val="150000"/>
              </a:lnSpc>
              <a:buClr>
                <a:srgbClr val="7030A0"/>
              </a:buClr>
              <a:buFont typeface="Arial"/>
              <a:buChar char="•"/>
            </a:pPr>
            <a:endParaRPr lang="en-US" sz="2400" dirty="0" smtClean="0"/>
          </a:p>
        </p:txBody>
      </p:sp>
      <p:sp>
        <p:nvSpPr>
          <p:cNvPr id="6" name="Title 5"/>
          <p:cNvSpPr>
            <a:spLocks noGrp="1"/>
          </p:cNvSpPr>
          <p:nvPr>
            <p:ph type="title"/>
          </p:nvPr>
        </p:nvSpPr>
        <p:spPr>
          <a:xfrm>
            <a:off x="152400" y="304800"/>
            <a:ext cx="8763000" cy="685800"/>
          </a:xfrm>
        </p:spPr>
        <p:txBody>
          <a:bodyPr rtlCol="0"/>
          <a:lstStyle/>
          <a:p>
            <a:pPr eaLnBrk="1" fontAlgn="auto" hangingPunct="1">
              <a:spcAft>
                <a:spcPts val="0"/>
              </a:spcAft>
              <a:defRPr/>
            </a:pPr>
            <a:r>
              <a:rPr lang="en-US" dirty="0" smtClean="0"/>
              <a:t>Three factors for success</a:t>
            </a:r>
            <a:endParaRPr dirty="0"/>
          </a:p>
        </p:txBody>
      </p:sp>
      <p:pic>
        <p:nvPicPr>
          <p:cNvPr id="9" name="Picture 6" descr="Waisman Cen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791200"/>
            <a:ext cx="990600" cy="91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7121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6"/>
          <p:cNvSpPr>
            <a:spLocks noGrp="1"/>
          </p:cNvSpPr>
          <p:nvPr>
            <p:ph idx="1"/>
          </p:nvPr>
        </p:nvSpPr>
        <p:spPr>
          <a:xfrm>
            <a:off x="457200" y="1447800"/>
            <a:ext cx="8077200" cy="4525963"/>
          </a:xfrm>
        </p:spPr>
        <p:txBody>
          <a:bodyPr/>
          <a:lstStyle/>
          <a:p>
            <a:pPr marL="914400" lvl="2" indent="-514350" eaLnBrk="1" hangingPunct="1">
              <a:lnSpc>
                <a:spcPct val="120000"/>
              </a:lnSpc>
              <a:buClr>
                <a:srgbClr val="7030A0"/>
              </a:buClr>
              <a:buFont typeface="+mj-ea"/>
              <a:buAutoNum type="circleNumDbPlain" startAt="3"/>
            </a:pPr>
            <a:r>
              <a:rPr lang="en-US" sz="2800" dirty="0" smtClean="0"/>
              <a:t>Customization and localization</a:t>
            </a:r>
          </a:p>
          <a:p>
            <a:pPr marL="1314450" lvl="3" indent="-457200" eaLnBrk="1" hangingPunct="1">
              <a:lnSpc>
                <a:spcPct val="120000"/>
              </a:lnSpc>
              <a:buClr>
                <a:srgbClr val="7030A0"/>
              </a:buClr>
              <a:buFont typeface="Arial"/>
              <a:buChar char="•"/>
            </a:pPr>
            <a:r>
              <a:rPr lang="en-US" sz="2400" dirty="0" smtClean="0"/>
              <a:t>Local: </a:t>
            </a:r>
            <a:r>
              <a:rPr lang="en-US" sz="2400" dirty="0"/>
              <a:t> </a:t>
            </a:r>
            <a:r>
              <a:rPr lang="en-US" sz="2400" dirty="0" smtClean="0"/>
              <a:t>Feels like it belongs to us</a:t>
            </a:r>
          </a:p>
          <a:p>
            <a:pPr marL="1771650" lvl="4" indent="-457200" eaLnBrk="1" hangingPunct="1">
              <a:lnSpc>
                <a:spcPct val="120000"/>
              </a:lnSpc>
              <a:buClr>
                <a:srgbClr val="7030A0"/>
              </a:buClr>
              <a:buFont typeface="Arial"/>
              <a:buChar char="•"/>
            </a:pPr>
            <a:r>
              <a:rPr lang="en-US" dirty="0" smtClean="0"/>
              <a:t>Website, branding</a:t>
            </a:r>
          </a:p>
        </p:txBody>
      </p:sp>
      <p:sp>
        <p:nvSpPr>
          <p:cNvPr id="6" name="Title 5"/>
          <p:cNvSpPr>
            <a:spLocks noGrp="1"/>
          </p:cNvSpPr>
          <p:nvPr>
            <p:ph type="title"/>
          </p:nvPr>
        </p:nvSpPr>
        <p:spPr>
          <a:xfrm>
            <a:off x="152400" y="304800"/>
            <a:ext cx="8763000" cy="685800"/>
          </a:xfrm>
        </p:spPr>
        <p:txBody>
          <a:bodyPr rtlCol="0"/>
          <a:lstStyle/>
          <a:p>
            <a:pPr eaLnBrk="1" fontAlgn="auto" hangingPunct="1">
              <a:spcAft>
                <a:spcPts val="0"/>
              </a:spcAft>
              <a:defRPr/>
            </a:pPr>
            <a:r>
              <a:rPr lang="en-US" dirty="0" smtClean="0"/>
              <a:t>Three factors for success</a:t>
            </a:r>
            <a:endParaRPr dirty="0"/>
          </a:p>
        </p:txBody>
      </p:sp>
      <p:pic>
        <p:nvPicPr>
          <p:cNvPr id="9" name="Picture 6" descr="Waisman Cen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791200"/>
            <a:ext cx="990600" cy="91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ctEarlyW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3505200"/>
            <a:ext cx="2725616" cy="2362200"/>
          </a:xfrm>
          <a:prstGeom prst="rect">
            <a:avLst/>
          </a:prstGeom>
          <a:ln>
            <a:solidFill>
              <a:schemeClr val="bg1">
                <a:lumMod val="65000"/>
              </a:schemeClr>
            </a:solidFill>
          </a:ln>
        </p:spPr>
      </p:pic>
      <p:pic>
        <p:nvPicPr>
          <p:cNvPr id="2" name="Picture 1" descr="Screen Shot 2014-06-24 at 5.58.4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0" y="2743200"/>
            <a:ext cx="4114800" cy="4114800"/>
          </a:xfrm>
          <a:prstGeom prst="rect">
            <a:avLst/>
          </a:prstGeom>
        </p:spPr>
      </p:pic>
    </p:spTree>
    <p:extLst>
      <p:ext uri="{BB962C8B-B14F-4D97-AF65-F5344CB8AC3E}">
        <p14:creationId xmlns:p14="http://schemas.microsoft.com/office/powerpoint/2010/main" val="2788840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6"/>
          <p:cNvSpPr>
            <a:spLocks noGrp="1"/>
          </p:cNvSpPr>
          <p:nvPr>
            <p:ph idx="1"/>
          </p:nvPr>
        </p:nvSpPr>
        <p:spPr>
          <a:xfrm>
            <a:off x="457200" y="1447800"/>
            <a:ext cx="8077200" cy="4525963"/>
          </a:xfrm>
        </p:spPr>
        <p:txBody>
          <a:bodyPr/>
          <a:lstStyle/>
          <a:p>
            <a:pPr marL="914400" lvl="2" indent="-514350" eaLnBrk="1" hangingPunct="1">
              <a:lnSpc>
                <a:spcPct val="120000"/>
              </a:lnSpc>
              <a:buClr>
                <a:srgbClr val="7030A0"/>
              </a:buClr>
              <a:buFont typeface="+mj-ea"/>
              <a:buAutoNum type="circleNumDbPlain" startAt="3"/>
            </a:pPr>
            <a:r>
              <a:rPr lang="en-US" sz="2800" dirty="0" smtClean="0"/>
              <a:t>Customization and localization</a:t>
            </a:r>
          </a:p>
          <a:p>
            <a:pPr marL="1314450" lvl="3" indent="-457200" eaLnBrk="1" hangingPunct="1">
              <a:lnSpc>
                <a:spcPct val="150000"/>
              </a:lnSpc>
              <a:buClr>
                <a:srgbClr val="7030A0"/>
              </a:buClr>
              <a:buFont typeface="Arial"/>
              <a:buChar char="•"/>
            </a:pPr>
            <a:r>
              <a:rPr lang="en-US" sz="2400" dirty="0" smtClean="0"/>
              <a:t>Contact info:  For Wisconsin resources</a:t>
            </a:r>
          </a:p>
          <a:p>
            <a:pPr marL="1771650" lvl="4" indent="-457200" eaLnBrk="1" hangingPunct="1">
              <a:lnSpc>
                <a:spcPct val="150000"/>
              </a:lnSpc>
              <a:buClr>
                <a:srgbClr val="7030A0"/>
              </a:buClr>
              <a:buFont typeface="Arial"/>
              <a:buChar char="•"/>
            </a:pPr>
            <a:r>
              <a:rPr lang="en-US" dirty="0" smtClean="0"/>
              <a:t>Phone number, website</a:t>
            </a:r>
          </a:p>
        </p:txBody>
      </p:sp>
      <p:sp>
        <p:nvSpPr>
          <p:cNvPr id="6" name="Title 5"/>
          <p:cNvSpPr>
            <a:spLocks noGrp="1"/>
          </p:cNvSpPr>
          <p:nvPr>
            <p:ph type="title"/>
          </p:nvPr>
        </p:nvSpPr>
        <p:spPr>
          <a:xfrm>
            <a:off x="152400" y="304800"/>
            <a:ext cx="8763000" cy="685800"/>
          </a:xfrm>
        </p:spPr>
        <p:txBody>
          <a:bodyPr rtlCol="0"/>
          <a:lstStyle/>
          <a:p>
            <a:pPr eaLnBrk="1" fontAlgn="auto" hangingPunct="1">
              <a:spcAft>
                <a:spcPts val="0"/>
              </a:spcAft>
              <a:defRPr/>
            </a:pPr>
            <a:r>
              <a:rPr lang="en-US" dirty="0" smtClean="0"/>
              <a:t>Three factors for success</a:t>
            </a:r>
            <a:endParaRPr dirty="0"/>
          </a:p>
        </p:txBody>
      </p:sp>
      <p:pic>
        <p:nvPicPr>
          <p:cNvPr id="9" name="Picture 6" descr="Waisman Cen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791200"/>
            <a:ext cx="990600" cy="91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Shot 2014-06-24 at 8.27.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231">
            <a:off x="5141313" y="2844766"/>
            <a:ext cx="2553738" cy="3581400"/>
          </a:xfrm>
          <a:prstGeom prst="rect">
            <a:avLst/>
          </a:prstGeom>
        </p:spPr>
      </p:pic>
      <p:pic>
        <p:nvPicPr>
          <p:cNvPr id="3" name="Picture 2" descr="Screen Shot 2014-06-24 at 8.27.4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 y="3581400"/>
            <a:ext cx="3721100" cy="2082926"/>
          </a:xfrm>
          <a:prstGeom prst="rect">
            <a:avLst/>
          </a:prstGeom>
          <a:ln>
            <a:solidFill>
              <a:schemeClr val="bg1">
                <a:lumMod val="65000"/>
              </a:schemeClr>
            </a:solidFill>
          </a:ln>
        </p:spPr>
      </p:pic>
    </p:spTree>
    <p:extLst>
      <p:ext uri="{BB962C8B-B14F-4D97-AF65-F5344CB8AC3E}">
        <p14:creationId xmlns:p14="http://schemas.microsoft.com/office/powerpoint/2010/main" val="3653793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6"/>
          <p:cNvSpPr>
            <a:spLocks noGrp="1"/>
          </p:cNvSpPr>
          <p:nvPr>
            <p:ph idx="1"/>
          </p:nvPr>
        </p:nvSpPr>
        <p:spPr>
          <a:xfrm>
            <a:off x="457200" y="1295400"/>
            <a:ext cx="8077200" cy="4525963"/>
          </a:xfrm>
        </p:spPr>
        <p:txBody>
          <a:bodyPr/>
          <a:lstStyle/>
          <a:p>
            <a:pPr marL="914400" lvl="2" indent="-514350" eaLnBrk="1" hangingPunct="1">
              <a:lnSpc>
                <a:spcPct val="120000"/>
              </a:lnSpc>
              <a:buClr>
                <a:srgbClr val="7030A0"/>
              </a:buClr>
              <a:buFont typeface="+mj-ea"/>
              <a:buAutoNum type="circleNumDbPlain" startAt="3"/>
            </a:pPr>
            <a:r>
              <a:rPr lang="en-US" sz="2800" dirty="0" smtClean="0"/>
              <a:t>Customization and localization</a:t>
            </a:r>
          </a:p>
          <a:p>
            <a:pPr marL="1314450" lvl="3" indent="-457200" eaLnBrk="1" hangingPunct="1">
              <a:lnSpc>
                <a:spcPct val="150000"/>
              </a:lnSpc>
              <a:buClr>
                <a:srgbClr val="7030A0"/>
              </a:buClr>
              <a:buFont typeface="Arial"/>
              <a:buChar char="•"/>
            </a:pPr>
            <a:r>
              <a:rPr lang="en-US" sz="2400" dirty="0" smtClean="0"/>
              <a:t>Child Find:  Using parts of LTSAE messaging </a:t>
            </a:r>
          </a:p>
          <a:p>
            <a:pPr marL="1771650" lvl="4" indent="-457200" eaLnBrk="1" hangingPunct="1">
              <a:lnSpc>
                <a:spcPct val="150000"/>
              </a:lnSpc>
              <a:buClr>
                <a:srgbClr val="7030A0"/>
              </a:buClr>
              <a:buFont typeface="Arial"/>
              <a:buChar char="•"/>
            </a:pPr>
            <a:r>
              <a:rPr lang="en-US" dirty="0" smtClean="0"/>
              <a:t>Milestones used in Child Find parent brochure</a:t>
            </a:r>
          </a:p>
        </p:txBody>
      </p:sp>
      <p:sp>
        <p:nvSpPr>
          <p:cNvPr id="6" name="Title 5"/>
          <p:cNvSpPr>
            <a:spLocks noGrp="1"/>
          </p:cNvSpPr>
          <p:nvPr>
            <p:ph type="title"/>
          </p:nvPr>
        </p:nvSpPr>
        <p:spPr>
          <a:xfrm>
            <a:off x="152400" y="304800"/>
            <a:ext cx="8763000" cy="685800"/>
          </a:xfrm>
        </p:spPr>
        <p:txBody>
          <a:bodyPr rtlCol="0"/>
          <a:lstStyle/>
          <a:p>
            <a:pPr eaLnBrk="1" fontAlgn="auto" hangingPunct="1">
              <a:spcAft>
                <a:spcPts val="0"/>
              </a:spcAft>
              <a:defRPr/>
            </a:pPr>
            <a:r>
              <a:rPr lang="en-US" dirty="0" smtClean="0"/>
              <a:t>Three factors for success</a:t>
            </a:r>
            <a:endParaRPr dirty="0"/>
          </a:p>
        </p:txBody>
      </p:sp>
      <p:pic>
        <p:nvPicPr>
          <p:cNvPr id="9" name="Picture 6" descr="Waisman Cen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791200"/>
            <a:ext cx="990600" cy="91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Shot 2014-06-24 at 8.29.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35438">
            <a:off x="5484406" y="3459579"/>
            <a:ext cx="2581786" cy="3129807"/>
          </a:xfrm>
          <a:prstGeom prst="rect">
            <a:avLst/>
          </a:prstGeom>
          <a:ln>
            <a:solidFill>
              <a:schemeClr val="bg1">
                <a:lumMod val="65000"/>
              </a:schemeClr>
            </a:solidFill>
          </a:ln>
        </p:spPr>
      </p:pic>
      <p:pic>
        <p:nvPicPr>
          <p:cNvPr id="3" name="Picture 2" descr="Screen Shot 2014-06-24 at 8.29.4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168150"/>
            <a:ext cx="4762648" cy="3689850"/>
          </a:xfrm>
          <a:prstGeom prst="rect">
            <a:avLst/>
          </a:prstGeom>
        </p:spPr>
      </p:pic>
    </p:spTree>
    <p:extLst>
      <p:ext uri="{BB962C8B-B14F-4D97-AF65-F5344CB8AC3E}">
        <p14:creationId xmlns:p14="http://schemas.microsoft.com/office/powerpoint/2010/main" val="1503218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lstStyle/>
          <a:p>
            <a:pPr eaLnBrk="1" fontAlgn="auto" hangingPunct="1">
              <a:spcAft>
                <a:spcPts val="0"/>
              </a:spcAft>
              <a:defRPr/>
            </a:pPr>
            <a:r>
              <a:rPr lang="en-US" dirty="0" smtClean="0"/>
              <a:t>Thank you!</a:t>
            </a:r>
            <a:endParaRPr dirty="0"/>
          </a:p>
        </p:txBody>
      </p:sp>
      <p:pic>
        <p:nvPicPr>
          <p:cNvPr id="7" name="Picture 6" descr="Waisman Cen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715000"/>
            <a:ext cx="990600" cy="91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457200" y="1600200"/>
            <a:ext cx="8305800" cy="4525963"/>
          </a:xfrm>
        </p:spPr>
        <p:txBody>
          <a:bodyPr/>
          <a:lstStyle/>
          <a:p>
            <a:pPr marL="0" indent="0">
              <a:lnSpc>
                <a:spcPct val="120000"/>
              </a:lnSpc>
              <a:buNone/>
            </a:pPr>
            <a:r>
              <a:rPr lang="en-US" dirty="0" smtClean="0"/>
              <a:t>Gail Chodron, </a:t>
            </a:r>
            <a:r>
              <a:rPr lang="en-US" dirty="0" err="1" smtClean="0"/>
              <a:t>Waisman</a:t>
            </a:r>
            <a:r>
              <a:rPr lang="en-US" dirty="0" smtClean="0"/>
              <a:t> Center UCEDD, UW-Madison</a:t>
            </a:r>
          </a:p>
          <a:p>
            <a:pPr marL="0" indent="0">
              <a:lnSpc>
                <a:spcPct val="120000"/>
              </a:lnSpc>
              <a:buNone/>
            </a:pPr>
            <a:r>
              <a:rPr lang="en-US" dirty="0" smtClean="0">
                <a:hlinkClick r:id="rId4"/>
              </a:rPr>
              <a:t>chodron@wisc.edu</a:t>
            </a:r>
            <a:r>
              <a:rPr lang="en-US" dirty="0" smtClean="0"/>
              <a:t>, 608-890-0145</a:t>
            </a:r>
          </a:p>
          <a:p>
            <a:pPr marL="0" indent="0">
              <a:lnSpc>
                <a:spcPct val="120000"/>
              </a:lnSpc>
              <a:buNone/>
            </a:pPr>
            <a:endParaRPr lang="en-US" b="1" dirty="0" smtClean="0"/>
          </a:p>
          <a:p>
            <a:pPr>
              <a:lnSpc>
                <a:spcPct val="120000"/>
              </a:lnSpc>
            </a:pPr>
            <a:r>
              <a:rPr lang="en-US" b="1" dirty="0" smtClean="0"/>
              <a:t>WECCP</a:t>
            </a:r>
            <a:r>
              <a:rPr lang="en-US" dirty="0"/>
              <a:t>: </a:t>
            </a:r>
            <a:r>
              <a:rPr lang="en-US" dirty="0" smtClean="0"/>
              <a:t> </a:t>
            </a:r>
            <a:r>
              <a:rPr lang="en-US" dirty="0" err="1" smtClean="0"/>
              <a:t>www.collaboratingpartners.com</a:t>
            </a:r>
            <a:endParaRPr lang="en-US" dirty="0" smtClean="0"/>
          </a:p>
          <a:p>
            <a:pPr>
              <a:lnSpc>
                <a:spcPct val="120000"/>
              </a:lnSpc>
            </a:pPr>
            <a:r>
              <a:rPr lang="en-US" b="1" dirty="0"/>
              <a:t>ECAC</a:t>
            </a:r>
            <a:r>
              <a:rPr lang="en-US" dirty="0"/>
              <a:t>: </a:t>
            </a:r>
            <a:r>
              <a:rPr lang="en-US" dirty="0" smtClean="0"/>
              <a:t> http</a:t>
            </a:r>
            <a:r>
              <a:rPr lang="en-US" dirty="0"/>
              <a:t>://dcf.wi.gov/</a:t>
            </a:r>
            <a:r>
              <a:rPr lang="en-US" dirty="0" err="1" smtClean="0"/>
              <a:t>ecac</a:t>
            </a:r>
            <a:endParaRPr lang="en-US" dirty="0" smtClean="0"/>
          </a:p>
          <a:p>
            <a:pPr>
              <a:lnSpc>
                <a:spcPct val="120000"/>
              </a:lnSpc>
            </a:pPr>
            <a:r>
              <a:rPr lang="en-US" b="1" dirty="0"/>
              <a:t>Blueprint 2012</a:t>
            </a:r>
            <a:r>
              <a:rPr lang="en-US" dirty="0"/>
              <a:t>: </a:t>
            </a:r>
            <a:r>
              <a:rPr lang="en-US" dirty="0" smtClean="0"/>
              <a:t> </a:t>
            </a:r>
            <a:r>
              <a:rPr lang="en-US" dirty="0" err="1" smtClean="0"/>
              <a:t>www.collaboratingpartners.com</a:t>
            </a:r>
            <a:r>
              <a:rPr lang="en-US" dirty="0"/>
              <a:t>/</a:t>
            </a:r>
            <a:r>
              <a:rPr lang="en-US" dirty="0" smtClean="0"/>
              <a:t>documents/22112_blueprint.pdf</a:t>
            </a:r>
            <a:endParaRPr lang="en-US" dirty="0"/>
          </a:p>
          <a:p>
            <a:pPr>
              <a:lnSpc>
                <a:spcPct val="120000"/>
              </a:lnSpc>
            </a:pPr>
            <a:r>
              <a:rPr lang="en-US" b="1" dirty="0" smtClean="0"/>
              <a:t>Act Early Wisconsin</a:t>
            </a:r>
            <a:r>
              <a:rPr lang="en-US" dirty="0" smtClean="0"/>
              <a:t>:  </a:t>
            </a:r>
            <a:r>
              <a:rPr lang="en-US" dirty="0" err="1" smtClean="0"/>
              <a:t>www.actearly.wisc.edu</a:t>
            </a:r>
            <a:endParaRPr lang="en-US" dirty="0" smtClean="0"/>
          </a:p>
          <a:p>
            <a:pPr>
              <a:lnSpc>
                <a:spcPct val="140000"/>
              </a:lnSpc>
            </a:pPr>
            <a:endParaRPr lang="en-US" dirty="0"/>
          </a:p>
        </p:txBody>
      </p:sp>
      <p:pic>
        <p:nvPicPr>
          <p:cNvPr id="6" name="Picture 5" descr="IMG_0312.jpg"/>
          <p:cNvPicPr>
            <a:picLocks noChangeAspect="1"/>
          </p:cNvPicPr>
          <p:nvPr/>
        </p:nvPicPr>
        <p:blipFill rotWithShape="1">
          <a:blip r:embed="rId5">
            <a:extLst>
              <a:ext uri="{28A0092B-C50C-407E-A947-70E740481C1C}">
                <a14:useLocalDpi xmlns:a14="http://schemas.microsoft.com/office/drawing/2010/main" val="0"/>
              </a:ext>
            </a:extLst>
          </a:blip>
          <a:srcRect l="7915" r="18258" b="-173"/>
          <a:stretch/>
        </p:blipFill>
        <p:spPr>
          <a:xfrm>
            <a:off x="7620000" y="152399"/>
            <a:ext cx="1371600" cy="1395833"/>
          </a:xfrm>
          <a:prstGeom prst="rect">
            <a:avLst/>
          </a:prstGeom>
        </p:spPr>
      </p:pic>
      <p:pic>
        <p:nvPicPr>
          <p:cNvPr id="8" name="Picture 7" descr="IMG_1687.jpg"/>
          <p:cNvPicPr>
            <a:picLocks noChangeAspect="1"/>
          </p:cNvPicPr>
          <p:nvPr/>
        </p:nvPicPr>
        <p:blipFill rotWithShape="1">
          <a:blip r:embed="rId6">
            <a:extLst>
              <a:ext uri="{28A0092B-C50C-407E-A947-70E740481C1C}">
                <a14:useLocalDpi xmlns:a14="http://schemas.microsoft.com/office/drawing/2010/main" val="0"/>
              </a:ext>
            </a:extLst>
          </a:blip>
          <a:srcRect l="21266" r="-148"/>
          <a:stretch/>
        </p:blipFill>
        <p:spPr>
          <a:xfrm>
            <a:off x="7629146" y="1676400"/>
            <a:ext cx="1362454" cy="1295400"/>
          </a:xfrm>
          <a:prstGeom prst="rect">
            <a:avLst/>
          </a:prstGeom>
        </p:spPr>
      </p:pic>
    </p:spTree>
    <p:extLst>
      <p:ext uri="{BB962C8B-B14F-4D97-AF65-F5344CB8AC3E}">
        <p14:creationId xmlns:p14="http://schemas.microsoft.com/office/powerpoint/2010/main" val="325618980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ctEarlyW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4572000"/>
            <a:ext cx="2110154" cy="1828800"/>
          </a:xfrm>
          <a:prstGeom prst="rect">
            <a:avLst/>
          </a:prstGeom>
          <a:ln>
            <a:solidFill>
              <a:schemeClr val="bg1">
                <a:lumMod val="65000"/>
              </a:schemeClr>
            </a:solidFill>
          </a:ln>
        </p:spPr>
      </p:pic>
      <p:sp>
        <p:nvSpPr>
          <p:cNvPr id="13314" name="Content Placeholder 6"/>
          <p:cNvSpPr>
            <a:spLocks noGrp="1"/>
          </p:cNvSpPr>
          <p:nvPr>
            <p:ph idx="1"/>
          </p:nvPr>
        </p:nvSpPr>
        <p:spPr>
          <a:xfrm>
            <a:off x="457200" y="1447800"/>
            <a:ext cx="8077200" cy="4525963"/>
          </a:xfrm>
        </p:spPr>
        <p:txBody>
          <a:bodyPr/>
          <a:lstStyle/>
          <a:p>
            <a:pPr marL="342900" lvl="1" indent="-342900" eaLnBrk="1" hangingPunct="1">
              <a:lnSpc>
                <a:spcPct val="120000"/>
              </a:lnSpc>
              <a:buClr>
                <a:srgbClr val="7030A0"/>
              </a:buClr>
              <a:buFont typeface="Arial" charset="0"/>
              <a:buChar char="•"/>
            </a:pPr>
            <a:r>
              <a:rPr lang="en-US" sz="2800" dirty="0" smtClean="0"/>
              <a:t>Three factors leading to meaningful and successful integration of </a:t>
            </a:r>
            <a:r>
              <a:rPr lang="en-US" sz="2800" i="1" dirty="0" smtClean="0"/>
              <a:t>Learn the Signs. Act Early.</a:t>
            </a:r>
            <a:endParaRPr lang="en-US" sz="2800" dirty="0"/>
          </a:p>
          <a:p>
            <a:pPr marL="857250" lvl="2" indent="-457200" eaLnBrk="1" hangingPunct="1">
              <a:lnSpc>
                <a:spcPct val="120000"/>
              </a:lnSpc>
              <a:buClr>
                <a:srgbClr val="7030A0"/>
              </a:buClr>
              <a:buFont typeface="+mj-ea"/>
              <a:buAutoNum type="circleNumDbPlain"/>
            </a:pPr>
            <a:r>
              <a:rPr lang="en-US" dirty="0" smtClean="0"/>
              <a:t>Foundation of aligned messaging</a:t>
            </a:r>
          </a:p>
          <a:p>
            <a:pPr marL="857250" lvl="2" indent="-457200" eaLnBrk="1" hangingPunct="1">
              <a:lnSpc>
                <a:spcPct val="120000"/>
              </a:lnSpc>
              <a:buClr>
                <a:srgbClr val="7030A0"/>
              </a:buClr>
              <a:buFont typeface="+mj-ea"/>
              <a:buAutoNum type="circleNumDbPlain"/>
            </a:pPr>
            <a:r>
              <a:rPr lang="en-US" dirty="0" smtClean="0"/>
              <a:t>Focus on integration and sustainability</a:t>
            </a:r>
          </a:p>
          <a:p>
            <a:pPr marL="857250" lvl="2" indent="-457200" eaLnBrk="1" hangingPunct="1">
              <a:lnSpc>
                <a:spcPct val="120000"/>
              </a:lnSpc>
              <a:buClr>
                <a:srgbClr val="7030A0"/>
              </a:buClr>
              <a:buFont typeface="+mj-ea"/>
              <a:buAutoNum type="circleNumDbPlain"/>
            </a:pPr>
            <a:r>
              <a:rPr lang="en-US" dirty="0" smtClean="0"/>
              <a:t>Customization and localization of materials</a:t>
            </a:r>
          </a:p>
        </p:txBody>
      </p:sp>
      <p:sp>
        <p:nvSpPr>
          <p:cNvPr id="6" name="Title 5"/>
          <p:cNvSpPr>
            <a:spLocks noGrp="1"/>
          </p:cNvSpPr>
          <p:nvPr>
            <p:ph type="title"/>
          </p:nvPr>
        </p:nvSpPr>
        <p:spPr/>
        <p:txBody>
          <a:bodyPr rtlCol="0"/>
          <a:lstStyle/>
          <a:p>
            <a:pPr eaLnBrk="1" fontAlgn="auto" hangingPunct="1">
              <a:spcAft>
                <a:spcPts val="0"/>
              </a:spcAft>
              <a:defRPr/>
            </a:pPr>
            <a:r>
              <a:rPr lang="en-US" dirty="0" smtClean="0"/>
              <a:t>Focus of Presentation</a:t>
            </a:r>
            <a:endParaRPr dirty="0"/>
          </a:p>
        </p:txBody>
      </p:sp>
      <p:pic>
        <p:nvPicPr>
          <p:cNvPr id="7" name="Picture 6" descr="IMG_2135.JPG"/>
          <p:cNvPicPr>
            <a:picLocks noChangeAspect="1"/>
          </p:cNvPicPr>
          <p:nvPr/>
        </p:nvPicPr>
        <p:blipFill rotWithShape="1">
          <a:blip r:embed="rId4" cstate="print">
            <a:extLst>
              <a:ext uri="{28A0092B-C50C-407E-A947-70E740481C1C}">
                <a14:useLocalDpi xmlns:a14="http://schemas.microsoft.com/office/drawing/2010/main" val="0"/>
              </a:ext>
            </a:extLst>
          </a:blip>
          <a:srcRect t="10496" b="18563"/>
          <a:stretch/>
        </p:blipFill>
        <p:spPr>
          <a:xfrm>
            <a:off x="1839107" y="4572000"/>
            <a:ext cx="2351893" cy="1842496"/>
          </a:xfrm>
          <a:prstGeom prst="rect">
            <a:avLst/>
          </a:prstGeom>
          <a:ln>
            <a:solidFill>
              <a:schemeClr val="bg1">
                <a:lumMod val="65000"/>
              </a:schemeClr>
            </a:solidFill>
          </a:ln>
        </p:spPr>
      </p:pic>
      <p:pic>
        <p:nvPicPr>
          <p:cNvPr id="9" name="Picture 6" descr="Waisman Cent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791200"/>
            <a:ext cx="990600" cy="91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lstStyle/>
          <a:p>
            <a:pPr eaLnBrk="1" fontAlgn="auto" hangingPunct="1">
              <a:spcAft>
                <a:spcPts val="0"/>
              </a:spcAft>
              <a:defRPr/>
            </a:pPr>
            <a:r>
              <a:rPr lang="en-US" dirty="0" smtClean="0"/>
              <a:t>Context</a:t>
            </a:r>
            <a:endParaRPr dirty="0"/>
          </a:p>
        </p:txBody>
      </p:sp>
      <p:pic>
        <p:nvPicPr>
          <p:cNvPr id="7" name="Picture 6" descr="Waisman Cen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715000"/>
            <a:ext cx="990600" cy="91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6"/>
          <p:cNvSpPr>
            <a:spLocks noGrp="1"/>
          </p:cNvSpPr>
          <p:nvPr>
            <p:ph idx="1"/>
          </p:nvPr>
        </p:nvSpPr>
        <p:spPr>
          <a:xfrm>
            <a:off x="457200" y="1219200"/>
            <a:ext cx="8458200" cy="5105400"/>
          </a:xfrm>
        </p:spPr>
        <p:txBody>
          <a:bodyPr/>
          <a:lstStyle/>
          <a:p>
            <a:pPr marL="342900" lvl="1" indent="-342900" eaLnBrk="1" hangingPunct="1">
              <a:lnSpc>
                <a:spcPct val="120000"/>
              </a:lnSpc>
              <a:buClr>
                <a:srgbClr val="7030A0"/>
              </a:buClr>
              <a:buFont typeface="Arial" charset="0"/>
              <a:buChar char="•"/>
            </a:pPr>
            <a:r>
              <a:rPr lang="en-US" sz="3000" dirty="0" smtClean="0"/>
              <a:t>Wisconsin Early Childhood Collaborating Partners</a:t>
            </a:r>
            <a:endParaRPr lang="en-US" sz="3000" dirty="0"/>
          </a:p>
        </p:txBody>
      </p:sp>
      <p:pic>
        <p:nvPicPr>
          <p:cNvPr id="6" name="Picture 5" descr="Screen Shot 2014-06-24 at 5.57.20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5285" y="1905000"/>
            <a:ext cx="6507115" cy="4953000"/>
          </a:xfrm>
          <a:prstGeom prst="rect">
            <a:avLst/>
          </a:prstGeom>
          <a:ln>
            <a:solidFill>
              <a:schemeClr val="bg1">
                <a:lumMod val="65000"/>
              </a:schemeClr>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lstStyle/>
          <a:p>
            <a:pPr eaLnBrk="1" fontAlgn="auto" hangingPunct="1">
              <a:spcAft>
                <a:spcPts val="0"/>
              </a:spcAft>
              <a:defRPr/>
            </a:pPr>
            <a:r>
              <a:rPr lang="en-US" dirty="0" smtClean="0"/>
              <a:t>Context</a:t>
            </a:r>
            <a:endParaRPr dirty="0"/>
          </a:p>
        </p:txBody>
      </p:sp>
      <p:pic>
        <p:nvPicPr>
          <p:cNvPr id="7" name="Picture 6" descr="Waisman Cen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715000"/>
            <a:ext cx="990600" cy="91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6"/>
          <p:cNvSpPr>
            <a:spLocks noGrp="1"/>
          </p:cNvSpPr>
          <p:nvPr>
            <p:ph idx="1"/>
          </p:nvPr>
        </p:nvSpPr>
        <p:spPr>
          <a:xfrm>
            <a:off x="457200" y="1371600"/>
            <a:ext cx="8458200" cy="4953000"/>
          </a:xfrm>
        </p:spPr>
        <p:txBody>
          <a:bodyPr/>
          <a:lstStyle/>
          <a:p>
            <a:pPr marL="342900" lvl="1" indent="-342900" eaLnBrk="1" hangingPunct="1">
              <a:lnSpc>
                <a:spcPct val="120000"/>
              </a:lnSpc>
              <a:buClr>
                <a:srgbClr val="7030A0"/>
              </a:buClr>
              <a:buFont typeface="Arial" charset="0"/>
              <a:buChar char="•"/>
            </a:pPr>
            <a:r>
              <a:rPr lang="en-US" sz="2800" dirty="0" smtClean="0"/>
              <a:t>Screening and Assessment Practice Group of Governor’s Early Childhood Advisory Council</a:t>
            </a:r>
            <a:endParaRPr lang="en-US" sz="2800" dirty="0"/>
          </a:p>
        </p:txBody>
      </p:sp>
      <p:pic>
        <p:nvPicPr>
          <p:cNvPr id="2" name="Picture 1" descr="Screen Shot 2014-06-24 at 7.52.5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2590800"/>
            <a:ext cx="5867400" cy="4278155"/>
          </a:xfrm>
          <a:prstGeom prst="rect">
            <a:avLst/>
          </a:prstGeom>
        </p:spPr>
      </p:pic>
      <p:cxnSp>
        <p:nvCxnSpPr>
          <p:cNvPr id="5" name="Straight Arrow Connector 4"/>
          <p:cNvCxnSpPr/>
          <p:nvPr/>
        </p:nvCxnSpPr>
        <p:spPr>
          <a:xfrm>
            <a:off x="685800" y="4724400"/>
            <a:ext cx="1054608" cy="379475"/>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7639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lstStyle/>
          <a:p>
            <a:pPr eaLnBrk="1" fontAlgn="auto" hangingPunct="1">
              <a:spcAft>
                <a:spcPts val="0"/>
              </a:spcAft>
              <a:defRPr/>
            </a:pPr>
            <a:r>
              <a:rPr lang="en-US" dirty="0" smtClean="0"/>
              <a:t>Blueprint 2012</a:t>
            </a:r>
            <a:endParaRPr dirty="0"/>
          </a:p>
        </p:txBody>
      </p:sp>
      <p:pic>
        <p:nvPicPr>
          <p:cNvPr id="7" name="Picture 6" descr="Waisman Cen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715000"/>
            <a:ext cx="990600" cy="91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descr="Screen Shot 2014-06-24 at 7.40.24 PM.png"/>
          <p:cNvPicPr>
            <a:picLocks noGrp="1" noChangeAspect="1"/>
          </p:cNvPicPr>
          <p:nvPr>
            <p:ph idx="1"/>
          </p:nvPr>
        </p:nvPicPr>
        <p:blipFill>
          <a:blip r:embed="rId4">
            <a:extLst>
              <a:ext uri="{28A0092B-C50C-407E-A947-70E740481C1C}">
                <a14:useLocalDpi xmlns:a14="http://schemas.microsoft.com/office/drawing/2010/main" val="0"/>
              </a:ext>
            </a:extLst>
          </a:blip>
          <a:srcRect l="-51728" r="-51728"/>
          <a:stretch>
            <a:fillRect/>
          </a:stretch>
        </p:blipFill>
        <p:spPr>
          <a:xfrm>
            <a:off x="0" y="1197919"/>
            <a:ext cx="8848859" cy="5660081"/>
          </a:xfrm>
        </p:spPr>
      </p:pic>
    </p:spTree>
    <p:extLst>
      <p:ext uri="{BB962C8B-B14F-4D97-AF65-F5344CB8AC3E}">
        <p14:creationId xmlns:p14="http://schemas.microsoft.com/office/powerpoint/2010/main" val="19272258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lstStyle/>
          <a:p>
            <a:pPr eaLnBrk="1" fontAlgn="auto" hangingPunct="1">
              <a:spcAft>
                <a:spcPts val="0"/>
              </a:spcAft>
              <a:defRPr/>
            </a:pPr>
            <a:r>
              <a:rPr lang="en-US" dirty="0" smtClean="0"/>
              <a:t>Critical Time Periods</a:t>
            </a:r>
            <a:endParaRPr dirty="0"/>
          </a:p>
        </p:txBody>
      </p:sp>
      <p:pic>
        <p:nvPicPr>
          <p:cNvPr id="7" name="Picture 6" descr="Waisman Cen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715000"/>
            <a:ext cx="990600" cy="91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descr="Untitled.png"/>
          <p:cNvPicPr>
            <a:picLocks noGrp="1" noChangeAspect="1"/>
          </p:cNvPicPr>
          <p:nvPr>
            <p:ph idx="1"/>
          </p:nvPr>
        </p:nvPicPr>
        <p:blipFill>
          <a:blip r:embed="rId4">
            <a:extLst>
              <a:ext uri="{28A0092B-C50C-407E-A947-70E740481C1C}">
                <a14:useLocalDpi xmlns:a14="http://schemas.microsoft.com/office/drawing/2010/main" val="0"/>
              </a:ext>
            </a:extLst>
          </a:blip>
          <a:srcRect t="29230" b="29230"/>
          <a:stretch>
            <a:fillRect/>
          </a:stretch>
        </p:blipFill>
        <p:spPr bwMode="auto">
          <a:prstGeom prst="roundRect">
            <a:avLst>
              <a:gd name="adj" fmla="val 3463"/>
            </a:avLst>
          </a:prstGeom>
          <a:noFill/>
          <a:ln w="9525">
            <a:noFill/>
            <a:round/>
            <a:headEnd/>
            <a:tailEnd/>
          </a:ln>
          <a:extLst>
            <a:ext uri="{909E8E84-426E-40dd-AFC4-6F175D3DCCD1}">
              <a14:hiddenFill xmlns:a14="http://schemas.microsoft.com/office/drawing/2010/main">
                <a:solidFill>
                  <a:srgbClr val="000000"/>
                </a:solidFill>
              </a14:hiddenFill>
            </a:ext>
            <a:ext uri="{53640926-AAD7-44d8-BBD7-CCE9431645EC}">
              <a14:shadowObscured xmlns:a14="http://schemas.microsoft.com/office/drawing/2010/main" val="1"/>
            </a:ext>
          </a:extLst>
        </p:spPr>
      </p:pic>
      <p:pic>
        <p:nvPicPr>
          <p:cNvPr id="12" name="Picture 11"/>
          <p:cNvPicPr/>
          <p:nvPr/>
        </p:nvPicPr>
        <p:blipFill rotWithShape="1">
          <a:blip r:embed="rId5">
            <a:extLst>
              <a:ext uri="{28A0092B-C50C-407E-A947-70E740481C1C}">
                <a14:useLocalDpi xmlns:a14="http://schemas.microsoft.com/office/drawing/2010/main" val="0"/>
              </a:ext>
            </a:extLst>
          </a:blip>
          <a:srcRect l="13061" t="20676" r="12870" b="8139"/>
          <a:stretch/>
        </p:blipFill>
        <p:spPr bwMode="auto">
          <a:xfrm>
            <a:off x="1066801" y="1143000"/>
            <a:ext cx="6858000" cy="5334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97788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lstStyle/>
          <a:p>
            <a:pPr eaLnBrk="1" fontAlgn="auto" hangingPunct="1">
              <a:spcAft>
                <a:spcPts val="0"/>
              </a:spcAft>
              <a:defRPr/>
            </a:pPr>
            <a:r>
              <a:rPr lang="en-US" dirty="0" smtClean="0"/>
              <a:t>Blueprint 2012</a:t>
            </a:r>
            <a:endParaRPr dirty="0"/>
          </a:p>
        </p:txBody>
      </p:sp>
      <p:pic>
        <p:nvPicPr>
          <p:cNvPr id="7" name="Picture 6" descr="Waisman Cen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715000"/>
            <a:ext cx="990600" cy="91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descr="Screen Shot 2014-06-24 at 5.57.58 PM.png"/>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828" r="3581"/>
          <a:stretch/>
        </p:blipFill>
        <p:spPr>
          <a:xfrm>
            <a:off x="1219200" y="1295400"/>
            <a:ext cx="6570982" cy="5105400"/>
          </a:xfrm>
          <a:ln>
            <a:solidFill>
              <a:schemeClr val="bg1">
                <a:lumMod val="65000"/>
              </a:schemeClr>
            </a:solidFill>
          </a:ln>
        </p:spPr>
      </p:pic>
    </p:spTree>
    <p:extLst>
      <p:ext uri="{BB962C8B-B14F-4D97-AF65-F5344CB8AC3E}">
        <p14:creationId xmlns:p14="http://schemas.microsoft.com/office/powerpoint/2010/main" val="42584567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ctEarlyW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4069080"/>
            <a:ext cx="2514600" cy="2179320"/>
          </a:xfrm>
          <a:prstGeom prst="rect">
            <a:avLst/>
          </a:prstGeom>
          <a:ln>
            <a:solidFill>
              <a:schemeClr val="bg1">
                <a:lumMod val="65000"/>
              </a:schemeClr>
            </a:solidFill>
          </a:ln>
        </p:spPr>
      </p:pic>
      <p:sp>
        <p:nvSpPr>
          <p:cNvPr id="13314" name="Content Placeholder 6"/>
          <p:cNvSpPr>
            <a:spLocks noGrp="1"/>
          </p:cNvSpPr>
          <p:nvPr>
            <p:ph idx="1"/>
          </p:nvPr>
        </p:nvSpPr>
        <p:spPr>
          <a:xfrm>
            <a:off x="457200" y="1447800"/>
            <a:ext cx="8077200" cy="4525963"/>
          </a:xfrm>
        </p:spPr>
        <p:txBody>
          <a:bodyPr/>
          <a:lstStyle/>
          <a:p>
            <a:pPr marL="857250" lvl="2" indent="-457200" eaLnBrk="1" hangingPunct="1">
              <a:lnSpc>
                <a:spcPct val="150000"/>
              </a:lnSpc>
              <a:buClr>
                <a:srgbClr val="7030A0"/>
              </a:buClr>
              <a:buFont typeface="+mj-ea"/>
              <a:buAutoNum type="circleNumDbPlain"/>
            </a:pPr>
            <a:r>
              <a:rPr lang="en-US" sz="2800" dirty="0" smtClean="0"/>
              <a:t>Foundation of aligned messaging</a:t>
            </a:r>
          </a:p>
          <a:p>
            <a:pPr marL="857250" lvl="2" indent="-457200" eaLnBrk="1" hangingPunct="1">
              <a:lnSpc>
                <a:spcPct val="150000"/>
              </a:lnSpc>
              <a:buClr>
                <a:srgbClr val="7030A0"/>
              </a:buClr>
              <a:buFont typeface="+mj-ea"/>
              <a:buAutoNum type="circleNumDbPlain"/>
            </a:pPr>
            <a:r>
              <a:rPr lang="en-US" sz="2800" dirty="0" smtClean="0"/>
              <a:t>Focus on integration and sustainability</a:t>
            </a:r>
          </a:p>
          <a:p>
            <a:pPr marL="857250" lvl="2" indent="-457200" eaLnBrk="1" hangingPunct="1">
              <a:lnSpc>
                <a:spcPct val="150000"/>
              </a:lnSpc>
              <a:buClr>
                <a:srgbClr val="7030A0"/>
              </a:buClr>
              <a:buFont typeface="+mj-ea"/>
              <a:buAutoNum type="circleNumDbPlain"/>
            </a:pPr>
            <a:r>
              <a:rPr lang="en-US" sz="2800" dirty="0" smtClean="0"/>
              <a:t>Customization and localization of materials</a:t>
            </a:r>
          </a:p>
        </p:txBody>
      </p:sp>
      <p:sp>
        <p:nvSpPr>
          <p:cNvPr id="6" name="Title 5"/>
          <p:cNvSpPr>
            <a:spLocks noGrp="1"/>
          </p:cNvSpPr>
          <p:nvPr>
            <p:ph type="title"/>
          </p:nvPr>
        </p:nvSpPr>
        <p:spPr>
          <a:xfrm>
            <a:off x="152400" y="304800"/>
            <a:ext cx="8763000" cy="685800"/>
          </a:xfrm>
        </p:spPr>
        <p:txBody>
          <a:bodyPr rtlCol="0"/>
          <a:lstStyle/>
          <a:p>
            <a:pPr eaLnBrk="1" fontAlgn="auto" hangingPunct="1">
              <a:spcAft>
                <a:spcPts val="0"/>
              </a:spcAft>
              <a:defRPr/>
            </a:pPr>
            <a:r>
              <a:rPr lang="en-US" dirty="0" smtClean="0"/>
              <a:t>Three factors for success</a:t>
            </a:r>
            <a:endParaRPr dirty="0"/>
          </a:p>
        </p:txBody>
      </p:sp>
      <p:pic>
        <p:nvPicPr>
          <p:cNvPr id="9" name="Picture 6" descr="Waisman Cen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791200"/>
            <a:ext cx="990600" cy="91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5684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6"/>
          <p:cNvSpPr>
            <a:spLocks noGrp="1"/>
          </p:cNvSpPr>
          <p:nvPr>
            <p:ph idx="1"/>
          </p:nvPr>
        </p:nvSpPr>
        <p:spPr>
          <a:xfrm>
            <a:off x="457200" y="1447800"/>
            <a:ext cx="8077200" cy="4525963"/>
          </a:xfrm>
        </p:spPr>
        <p:txBody>
          <a:bodyPr/>
          <a:lstStyle/>
          <a:p>
            <a:pPr marL="857250" lvl="2" indent="-457200" eaLnBrk="1" hangingPunct="1">
              <a:lnSpc>
                <a:spcPct val="150000"/>
              </a:lnSpc>
              <a:buClr>
                <a:srgbClr val="7030A0"/>
              </a:buClr>
              <a:buFont typeface="+mj-ea"/>
              <a:buAutoNum type="circleNumDbPlain"/>
            </a:pPr>
            <a:r>
              <a:rPr lang="en-US" sz="2800" dirty="0" smtClean="0"/>
              <a:t>Foundation of aligned messaging</a:t>
            </a:r>
          </a:p>
          <a:p>
            <a:pPr marL="400050" lvl="2" indent="0" eaLnBrk="1" hangingPunct="1">
              <a:lnSpc>
                <a:spcPct val="150000"/>
              </a:lnSpc>
              <a:buClr>
                <a:srgbClr val="7030A0"/>
              </a:buClr>
              <a:buNone/>
            </a:pPr>
            <a:endParaRPr lang="en-US" sz="2400" dirty="0" smtClean="0"/>
          </a:p>
          <a:p>
            <a:pPr marL="857250" lvl="3" indent="0" eaLnBrk="1" hangingPunct="1">
              <a:lnSpc>
                <a:spcPct val="150000"/>
              </a:lnSpc>
              <a:buClr>
                <a:srgbClr val="7030A0"/>
              </a:buClr>
              <a:buNone/>
            </a:pPr>
            <a:r>
              <a:rPr lang="en-US" sz="2000" dirty="0" smtClean="0"/>
              <a:t>Tracking Milestones = Developmental monitoring </a:t>
            </a:r>
            <a:r>
              <a:rPr lang="en-US" sz="2000" dirty="0" smtClean="0">
                <a:sym typeface="Wingdings"/>
              </a:rPr>
              <a:t> Development Screening  Developmental Assessment</a:t>
            </a:r>
          </a:p>
          <a:p>
            <a:pPr marL="857250" lvl="3" indent="0" eaLnBrk="1" hangingPunct="1">
              <a:lnSpc>
                <a:spcPct val="150000"/>
              </a:lnSpc>
              <a:buClr>
                <a:srgbClr val="7030A0"/>
              </a:buClr>
              <a:buNone/>
            </a:pPr>
            <a:endParaRPr lang="en-US" dirty="0">
              <a:sym typeface="Wingdings"/>
            </a:endParaRPr>
          </a:p>
          <a:p>
            <a:pPr marL="857250" lvl="3" indent="0" eaLnBrk="1" hangingPunct="1">
              <a:lnSpc>
                <a:spcPct val="150000"/>
              </a:lnSpc>
              <a:buClr>
                <a:srgbClr val="7030A0"/>
              </a:buClr>
              <a:buNone/>
            </a:pPr>
            <a:r>
              <a:rPr lang="en-US" sz="2000" dirty="0" smtClean="0">
                <a:sym typeface="Wingdings"/>
              </a:rPr>
              <a:t>Developmental Monitoring =  Surveillance  Developmental Screening  Diagnostic Assessment</a:t>
            </a:r>
          </a:p>
          <a:p>
            <a:pPr marL="857250" lvl="3" indent="0" algn="ctr" eaLnBrk="1" hangingPunct="1">
              <a:lnSpc>
                <a:spcPct val="150000"/>
              </a:lnSpc>
              <a:buClr>
                <a:srgbClr val="7030A0"/>
              </a:buClr>
              <a:buNone/>
            </a:pPr>
            <a:r>
              <a:rPr lang="en-US" sz="3200" b="1" dirty="0" smtClean="0">
                <a:solidFill>
                  <a:srgbClr val="660066"/>
                </a:solidFill>
                <a:sym typeface="Wingdings"/>
              </a:rPr>
              <a:t>? ? ? ? ?</a:t>
            </a:r>
            <a:endParaRPr lang="en-US" sz="3200" b="1" dirty="0" smtClean="0">
              <a:solidFill>
                <a:srgbClr val="660066"/>
              </a:solidFill>
            </a:endParaRPr>
          </a:p>
        </p:txBody>
      </p:sp>
      <p:sp>
        <p:nvSpPr>
          <p:cNvPr id="6" name="Title 5"/>
          <p:cNvSpPr>
            <a:spLocks noGrp="1"/>
          </p:cNvSpPr>
          <p:nvPr>
            <p:ph type="title"/>
          </p:nvPr>
        </p:nvSpPr>
        <p:spPr>
          <a:xfrm>
            <a:off x="152400" y="304800"/>
            <a:ext cx="8763000" cy="685800"/>
          </a:xfrm>
        </p:spPr>
        <p:txBody>
          <a:bodyPr rtlCol="0"/>
          <a:lstStyle/>
          <a:p>
            <a:pPr eaLnBrk="1" fontAlgn="auto" hangingPunct="1">
              <a:spcAft>
                <a:spcPts val="0"/>
              </a:spcAft>
              <a:defRPr/>
            </a:pPr>
            <a:r>
              <a:rPr lang="en-US" dirty="0" smtClean="0"/>
              <a:t>Three factors for success</a:t>
            </a:r>
            <a:endParaRPr dirty="0"/>
          </a:p>
        </p:txBody>
      </p:sp>
      <p:pic>
        <p:nvPicPr>
          <p:cNvPr id="9" name="Picture 6" descr="Waisman Cen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791200"/>
            <a:ext cx="990600" cy="91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59807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759</TotalTime>
  <Words>1568</Words>
  <Application>Microsoft Macintosh PowerPoint</Application>
  <PresentationFormat>On-screen Show (4:3)</PresentationFormat>
  <Paragraphs>119</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Focus of Presentation</vt:lpstr>
      <vt:lpstr>Context</vt:lpstr>
      <vt:lpstr>Context</vt:lpstr>
      <vt:lpstr>Blueprint 2012</vt:lpstr>
      <vt:lpstr>Critical Time Periods</vt:lpstr>
      <vt:lpstr>Blueprint 2012</vt:lpstr>
      <vt:lpstr>Three factors for success</vt:lpstr>
      <vt:lpstr>Three factors for success</vt:lpstr>
      <vt:lpstr>Three factors for success</vt:lpstr>
      <vt:lpstr>Three factors for success</vt:lpstr>
      <vt:lpstr>Three factors for success</vt:lpstr>
      <vt:lpstr>Three factors for success</vt:lpstr>
      <vt:lpstr>Three factors for success</vt:lpstr>
      <vt:lpstr>Thank you!</vt:lpstr>
    </vt:vector>
  </TitlesOfParts>
  <Company>Porter Novelli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rashida harrington</dc:creator>
  <cp:lastModifiedBy>A</cp:lastModifiedBy>
  <cp:revision>107</cp:revision>
  <dcterms:created xsi:type="dcterms:W3CDTF">2011-05-09T15:04:52Z</dcterms:created>
  <dcterms:modified xsi:type="dcterms:W3CDTF">2014-07-24T16:03:14Z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