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5" r:id="rId2"/>
    <p:sldMasterId id="2147483751" r:id="rId3"/>
    <p:sldMasterId id="2147483766" r:id="rId4"/>
    <p:sldMasterId id="2147483796" r:id="rId5"/>
    <p:sldMasterId id="2147483811" r:id="rId6"/>
  </p:sldMasterIdLst>
  <p:notesMasterIdLst>
    <p:notesMasterId r:id="rId18"/>
  </p:notesMasterIdLst>
  <p:handoutMasterIdLst>
    <p:handoutMasterId r:id="rId19"/>
  </p:handoutMasterIdLst>
  <p:sldIdLst>
    <p:sldId id="908" r:id="rId7"/>
    <p:sldId id="917" r:id="rId8"/>
    <p:sldId id="909" r:id="rId9"/>
    <p:sldId id="910" r:id="rId10"/>
    <p:sldId id="911" r:id="rId11"/>
    <p:sldId id="912" r:id="rId12"/>
    <p:sldId id="913" r:id="rId13"/>
    <p:sldId id="914" r:id="rId14"/>
    <p:sldId id="915" r:id="rId15"/>
    <p:sldId id="916" r:id="rId16"/>
    <p:sldId id="918" r:id="rId17"/>
  </p:sldIdLst>
  <p:sldSz cx="9144000" cy="6858000" type="screen4x3"/>
  <p:notesSz cx="6881813" cy="9296400"/>
  <p:custDataLst>
    <p:tags r:id="rId20"/>
  </p:custDataLst>
  <p:defaultTextStyle>
    <a:defPPr>
      <a:defRPr lang="en-US"/>
    </a:defPPr>
    <a:lvl1pPr algn="ctr" rtl="0" eaLnBrk="0" fontAlgn="base" hangingPunct="0">
      <a:spcBef>
        <a:spcPct val="0"/>
      </a:spcBef>
      <a:spcAft>
        <a:spcPct val="0"/>
      </a:spcAft>
      <a:defRPr sz="3200" kern="1200">
        <a:solidFill>
          <a:srgbClr val="224568"/>
        </a:solidFill>
        <a:latin typeface="Arial" charset="0"/>
        <a:ea typeface="+mn-ea"/>
        <a:cs typeface="+mn-cs"/>
      </a:defRPr>
    </a:lvl1pPr>
    <a:lvl2pPr marL="457200" algn="ctr" rtl="0" eaLnBrk="0" fontAlgn="base" hangingPunct="0">
      <a:spcBef>
        <a:spcPct val="0"/>
      </a:spcBef>
      <a:spcAft>
        <a:spcPct val="0"/>
      </a:spcAft>
      <a:defRPr sz="3200" kern="1200">
        <a:solidFill>
          <a:srgbClr val="224568"/>
        </a:solidFill>
        <a:latin typeface="Arial" charset="0"/>
        <a:ea typeface="+mn-ea"/>
        <a:cs typeface="+mn-cs"/>
      </a:defRPr>
    </a:lvl2pPr>
    <a:lvl3pPr marL="914400" algn="ctr" rtl="0" eaLnBrk="0" fontAlgn="base" hangingPunct="0">
      <a:spcBef>
        <a:spcPct val="0"/>
      </a:spcBef>
      <a:spcAft>
        <a:spcPct val="0"/>
      </a:spcAft>
      <a:defRPr sz="3200" kern="1200">
        <a:solidFill>
          <a:srgbClr val="224568"/>
        </a:solidFill>
        <a:latin typeface="Arial" charset="0"/>
        <a:ea typeface="+mn-ea"/>
        <a:cs typeface="+mn-cs"/>
      </a:defRPr>
    </a:lvl3pPr>
    <a:lvl4pPr marL="1371600" algn="ctr" rtl="0" eaLnBrk="0" fontAlgn="base" hangingPunct="0">
      <a:spcBef>
        <a:spcPct val="0"/>
      </a:spcBef>
      <a:spcAft>
        <a:spcPct val="0"/>
      </a:spcAft>
      <a:defRPr sz="3200" kern="1200">
        <a:solidFill>
          <a:srgbClr val="224568"/>
        </a:solidFill>
        <a:latin typeface="Arial" charset="0"/>
        <a:ea typeface="+mn-ea"/>
        <a:cs typeface="+mn-cs"/>
      </a:defRPr>
    </a:lvl4pPr>
    <a:lvl5pPr marL="1828800" algn="ctr" rtl="0" eaLnBrk="0" fontAlgn="base" hangingPunct="0">
      <a:spcBef>
        <a:spcPct val="0"/>
      </a:spcBef>
      <a:spcAft>
        <a:spcPct val="0"/>
      </a:spcAft>
      <a:defRPr sz="3200" kern="1200">
        <a:solidFill>
          <a:srgbClr val="224568"/>
        </a:solidFill>
        <a:latin typeface="Arial" charset="0"/>
        <a:ea typeface="+mn-ea"/>
        <a:cs typeface="+mn-cs"/>
      </a:defRPr>
    </a:lvl5pPr>
    <a:lvl6pPr marL="2286000" algn="l" defTabSz="914400" rtl="0" eaLnBrk="1" latinLnBrk="0" hangingPunct="1">
      <a:defRPr sz="3200" kern="1200">
        <a:solidFill>
          <a:srgbClr val="224568"/>
        </a:solidFill>
        <a:latin typeface="Arial" charset="0"/>
        <a:ea typeface="+mn-ea"/>
        <a:cs typeface="+mn-cs"/>
      </a:defRPr>
    </a:lvl6pPr>
    <a:lvl7pPr marL="2743200" algn="l" defTabSz="914400" rtl="0" eaLnBrk="1" latinLnBrk="0" hangingPunct="1">
      <a:defRPr sz="3200" kern="1200">
        <a:solidFill>
          <a:srgbClr val="224568"/>
        </a:solidFill>
        <a:latin typeface="Arial" charset="0"/>
        <a:ea typeface="+mn-ea"/>
        <a:cs typeface="+mn-cs"/>
      </a:defRPr>
    </a:lvl7pPr>
    <a:lvl8pPr marL="3200400" algn="l" defTabSz="914400" rtl="0" eaLnBrk="1" latinLnBrk="0" hangingPunct="1">
      <a:defRPr sz="3200" kern="1200">
        <a:solidFill>
          <a:srgbClr val="224568"/>
        </a:solidFill>
        <a:latin typeface="Arial" charset="0"/>
        <a:ea typeface="+mn-ea"/>
        <a:cs typeface="+mn-cs"/>
      </a:defRPr>
    </a:lvl8pPr>
    <a:lvl9pPr marL="3657600" algn="l" defTabSz="914400" rtl="0" eaLnBrk="1" latinLnBrk="0" hangingPunct="1">
      <a:defRPr sz="3200" kern="1200">
        <a:solidFill>
          <a:srgbClr val="224568"/>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51CB"/>
    <a:srgbClr val="3C3CBA"/>
    <a:srgbClr val="0000FF"/>
    <a:srgbClr val="C0BDF9"/>
    <a:srgbClr val="FFF2C9"/>
    <a:srgbClr val="ACFEC0"/>
    <a:srgbClr val="990033"/>
    <a:srgbClr val="EACDF7"/>
    <a:srgbClr val="F3D9AB"/>
    <a:srgbClr val="EABC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29" autoAdjust="0"/>
    <p:restoredTop sz="70050" autoAdjust="0"/>
  </p:normalViewPr>
  <p:slideViewPr>
    <p:cSldViewPr>
      <p:cViewPr>
        <p:scale>
          <a:sx n="66" d="100"/>
          <a:sy n="66" d="100"/>
        </p:scale>
        <p:origin x="-2202" y="-378"/>
      </p:cViewPr>
      <p:guideLst>
        <p:guide orient="horz" pos="2160"/>
        <p:guide pos="2880"/>
      </p:guideLst>
    </p:cSldViewPr>
  </p:slideViewPr>
  <p:outlineViewPr>
    <p:cViewPr>
      <p:scale>
        <a:sx n="33" d="100"/>
        <a:sy n="33" d="100"/>
      </p:scale>
      <p:origin x="0" y="28824"/>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80" d="100"/>
          <a:sy n="80" d="100"/>
        </p:scale>
        <p:origin x="-2016"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hdr" sz="quarter"/>
          </p:nvPr>
        </p:nvSpPr>
        <p:spPr bwMode="auto">
          <a:xfrm>
            <a:off x="1944860" y="304800"/>
            <a:ext cx="2981911" cy="46418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eaLnBrk="1" hangingPunct="1">
              <a:defRPr sz="1000">
                <a:solidFill>
                  <a:schemeClr val="tx1"/>
                </a:solidFill>
                <a:latin typeface="Arial" charset="0"/>
              </a:defRPr>
            </a:lvl1pPr>
          </a:lstStyle>
          <a:p>
            <a:pPr>
              <a:defRPr/>
            </a:pPr>
            <a:r>
              <a:rPr lang="en-US" dirty="0" smtClean="0"/>
              <a:t>International  Society for Early Intervention</a:t>
            </a:r>
          </a:p>
          <a:p>
            <a:pPr>
              <a:defRPr/>
            </a:pPr>
            <a:r>
              <a:rPr lang="en-US" dirty="0" smtClean="0"/>
              <a:t>May 2011</a:t>
            </a:r>
            <a:endParaRPr lang="en-US" dirty="0"/>
          </a:p>
        </p:txBody>
      </p:sp>
      <p:sp>
        <p:nvSpPr>
          <p:cNvPr id="385027" name="Rectangle 3"/>
          <p:cNvSpPr>
            <a:spLocks noGrp="1" noChangeArrowheads="1"/>
          </p:cNvSpPr>
          <p:nvPr>
            <p:ph type="dt" sz="quarter" idx="1"/>
          </p:nvPr>
        </p:nvSpPr>
        <p:spPr bwMode="auto">
          <a:xfrm>
            <a:off x="5422107" y="0"/>
            <a:ext cx="1458147"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en-US" dirty="0"/>
          </a:p>
        </p:txBody>
      </p:sp>
      <p:sp>
        <p:nvSpPr>
          <p:cNvPr id="6" name="Footer Placeholder 5"/>
          <p:cNvSpPr>
            <a:spLocks noGrp="1"/>
          </p:cNvSpPr>
          <p:nvPr>
            <p:ph type="ftr" sz="quarter" idx="2"/>
          </p:nvPr>
        </p:nvSpPr>
        <p:spPr>
          <a:xfrm>
            <a:off x="1" y="8830627"/>
            <a:ext cx="2981911" cy="464184"/>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A751BC00-6E41-4DAB-AD97-F32C9F5FCA08}" type="slidenum">
              <a:rPr lang="en-US" smtClean="0"/>
              <a:pPr/>
              <a:t>‹#›</a:t>
            </a:fld>
            <a:endParaRPr lang="en-US"/>
          </a:p>
        </p:txBody>
      </p:sp>
    </p:spTree>
    <p:extLst>
      <p:ext uri="{BB962C8B-B14F-4D97-AF65-F5344CB8AC3E}">
        <p14:creationId xmlns:p14="http://schemas.microsoft.com/office/powerpoint/2010/main" val="290226536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2981911"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p>
        </p:txBody>
      </p:sp>
      <p:sp>
        <p:nvSpPr>
          <p:cNvPr id="29699" name="Rectangle 3"/>
          <p:cNvSpPr>
            <a:spLocks noGrp="1" noChangeArrowheads="1"/>
          </p:cNvSpPr>
          <p:nvPr>
            <p:ph type="dt" idx="1"/>
          </p:nvPr>
        </p:nvSpPr>
        <p:spPr bwMode="auto">
          <a:xfrm>
            <a:off x="3898342" y="0"/>
            <a:ext cx="2981911"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fld id="{39A4E8AF-FB59-4ECE-8C80-76E13B1AC5D3}" type="datetimeFigureOut">
              <a:rPr lang="en-US"/>
              <a:pPr>
                <a:defRPr/>
              </a:pPr>
              <a:t>3/30/2012</a:t>
            </a:fld>
            <a:endParaRPr lang="en-US"/>
          </a:p>
        </p:txBody>
      </p:sp>
      <p:sp>
        <p:nvSpPr>
          <p:cNvPr id="43012" name="Rectangle 4"/>
          <p:cNvSpPr>
            <a:spLocks noGrp="1" noRot="1" noChangeAspect="1" noChangeArrowheads="1" noTextEdit="1"/>
          </p:cNvSpPr>
          <p:nvPr>
            <p:ph type="sldImg" idx="2"/>
          </p:nvPr>
        </p:nvSpPr>
        <p:spPr bwMode="auto">
          <a:xfrm>
            <a:off x="1119188" y="698500"/>
            <a:ext cx="4645025" cy="348456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6933" y="4414519"/>
            <a:ext cx="5507948" cy="4184016"/>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1" y="8829037"/>
            <a:ext cx="2981911" cy="465774"/>
          </a:xfrm>
          <a:prstGeom prst="rect">
            <a:avLst/>
          </a:prstGeom>
          <a:noFill/>
          <a:ln w="9525">
            <a:noFill/>
            <a:miter lim="800000"/>
            <a:headEnd/>
            <a:tailEnd/>
          </a:ln>
          <a:effectLst/>
        </p:spPr>
        <p:txBody>
          <a:bodyPr vert="horz" wrap="square" lIns="92438" tIns="46220" rIns="92438" bIns="46220" numCol="1" anchor="b"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898342" y="8829037"/>
            <a:ext cx="2981911" cy="465774"/>
          </a:xfrm>
          <a:prstGeom prst="rect">
            <a:avLst/>
          </a:prstGeom>
          <a:noFill/>
          <a:ln w="9525">
            <a:noFill/>
            <a:miter lim="800000"/>
            <a:headEnd/>
            <a:tailEnd/>
          </a:ln>
          <a:effectLst/>
        </p:spPr>
        <p:txBody>
          <a:bodyPr vert="horz" wrap="square" lIns="92438" tIns="46220" rIns="92438" bIns="46220" numCol="1" anchor="b" anchorCtr="0" compatLnSpc="1">
            <a:prstTxWarp prst="textNoShape">
              <a:avLst/>
            </a:prstTxWarp>
          </a:bodyPr>
          <a:lstStyle>
            <a:lvl1pPr algn="r" eaLnBrk="1" hangingPunct="1">
              <a:defRPr sz="1200">
                <a:solidFill>
                  <a:schemeClr val="tx1"/>
                </a:solidFill>
                <a:latin typeface="Arial" charset="0"/>
              </a:defRPr>
            </a:lvl1pPr>
          </a:lstStyle>
          <a:p>
            <a:pPr>
              <a:defRPr/>
            </a:pPr>
            <a:fld id="{422E3482-1AC4-4480-8E1D-0AB2BCEB3E2D}" type="slidenum">
              <a:rPr lang="en-US"/>
              <a:pPr>
                <a:defRPr/>
              </a:pPr>
              <a:t>‹#›</a:t>
            </a:fld>
            <a:endParaRPr lang="en-US"/>
          </a:p>
        </p:txBody>
      </p:sp>
    </p:spTree>
    <p:extLst>
      <p:ext uri="{BB962C8B-B14F-4D97-AF65-F5344CB8AC3E}">
        <p14:creationId xmlns:p14="http://schemas.microsoft.com/office/powerpoint/2010/main" val="133117180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606A6A-FFA8-4398-B529-EFB9BA3853BB}" type="slidenum">
              <a:rPr lang="en-US"/>
              <a:pPr/>
              <a:t>1</a:t>
            </a:fld>
            <a:endParaRPr 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r>
              <a:rPr lang="en-US" dirty="0" smtClean="0"/>
              <a:t>Why </a:t>
            </a:r>
            <a:r>
              <a:rPr lang="en-US" dirty="0"/>
              <a:t>is it necessary to collect outcome data?</a:t>
            </a: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1C8ACC-98E4-4CAB-A43B-16FF4734EF16}" type="slidenum">
              <a:rPr lang="en-US"/>
              <a:pPr/>
              <a:t>10</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r>
              <a:rPr lang="en-US"/>
              <a:t>Outcome data could potentially tell us a lot about our programs.  It could tell us about the effectiveness of our state and local programs.  Given that many states have pressures from state policy makers to show that the program is effective, this outcome data may be a way to secure money for the program’s future.  Furthermore, the data could provide information to help state and local programs to make decisions about TA needs and supports, to identify those who need the most support and resources, and ultimately to improve practices.</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C9377C-258A-4539-828F-295CB62AB994}" type="slidenum">
              <a:rPr lang="en-US"/>
              <a:pPr/>
              <a:t>2</a:t>
            </a:fld>
            <a:endParaRPr lang="en-US"/>
          </a:p>
        </p:txBody>
      </p:sp>
      <p:sp>
        <p:nvSpPr>
          <p:cNvPr id="751618" name="Rectangle 2"/>
          <p:cNvSpPr>
            <a:spLocks noGrp="1" noRot="1" noChangeAspect="1" noChangeArrowheads="1" noTextEdit="1"/>
          </p:cNvSpPr>
          <p:nvPr>
            <p:ph type="sldImg"/>
          </p:nvPr>
        </p:nvSpPr>
        <p:spPr>
          <a:ln/>
        </p:spPr>
      </p:sp>
      <p:sp>
        <p:nvSpPr>
          <p:cNvPr id="751619" name="Rectangle 3"/>
          <p:cNvSpPr>
            <a:spLocks noGrp="1" noChangeArrowheads="1"/>
          </p:cNvSpPr>
          <p:nvPr>
            <p:ph type="body" idx="1"/>
          </p:nvPr>
        </p:nvSpPr>
        <p:spPr/>
        <p:txBody>
          <a:bodyPr/>
          <a:lstStyle/>
          <a:p>
            <a:r>
              <a:rPr lang="en-US"/>
              <a:t>Let’s begin with the overarching goal of early intervention and early childhood special education, developed through an extensive stakeholder process conducted by the Early Childhood Outcome Center in 2004, when the outcome requirements were just being defined.  Stakeholders involved in the process included families, providers, teachers, local, state and federal administrators, and researchers.  The goal is, “… to enable young children to be active and successful participants during the early childhood years and in the future in a variety of settings—in their homes with their families, in child care, in preschool programs, and in the community.”  As you can see, stakeholders developed a goal that is based on a vision for what ALL families would want for their children.  The three child outcomes later were based on this overarching goal.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04317-E764-45CC-B04B-1CAE0188A4E4}" type="slidenum">
              <a:rPr lang="en-US"/>
              <a:pPr/>
              <a:t>3</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r>
              <a:rPr lang="en-US" dirty="0"/>
              <a:t>When we look at the big picture, it’s clear that we live in an age of accountability.  Accountability means that we must look at the results of our services, not just how we provide services.  The Office of Special Education Programs (or OSEP) is required to show Congress that children who participate in the IDEA Section 619 Preschool Program and also in the Part C Early Intervention Program are indeed making progress.</a:t>
            </a:r>
          </a:p>
          <a:p>
            <a:endParaRPr lang="en-US" dirty="0"/>
          </a:p>
          <a:p>
            <a:r>
              <a:rPr lang="en-US" dirty="0"/>
              <a:t>So, although programs have provided data for many years on such things as types of services and number of kids in programs, the new emphasis is on RESULTS.</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983882-799D-4B83-957B-C6694D8B291B}" type="slidenum">
              <a:rPr lang="en-US"/>
              <a:pPr/>
              <a:t>4</a:t>
            </a:fld>
            <a:endParaRPr lang="en-US"/>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r>
              <a:rPr lang="en-US"/>
              <a:t>To give you some additional background, back in 2002, the Office of Management and Budget reviewed the findings of the Program Assessment Rating Tool (also called the PART) which is a rating tool used to evaluate all government programs.  They found that results were not demonstrated.  This meant that Part C Early Intervention programs and Part B Preschool programs did not have data to show the program effectiveness and results.</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4A5870-8B0F-4910-8CCD-2782B0F1CB82}" type="slidenum">
              <a:rPr lang="en-US"/>
              <a:pPr/>
              <a:t>5</a:t>
            </a:fld>
            <a:endParaRPr 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r>
              <a:rPr lang="en-US" dirty="0"/>
              <a:t>In response to the PART review findings, the Office of Special Education Programs instituted a requirement for all state Part C and 619 programs to submit Annual Performance Reports that included data on child and family outcomes.</a:t>
            </a:r>
          </a:p>
          <a:p>
            <a:endParaRPr lang="en-US" dirty="0"/>
          </a:p>
          <a:p>
            <a:r>
              <a:rPr lang="en-US" dirty="0"/>
              <a:t>At the same time, OSEP funded the Early Childhood Outcomes Center to provide national leadership in defining what </a:t>
            </a:r>
            <a:r>
              <a:rPr lang="en-US" i="1" dirty="0"/>
              <a:t>specifically</a:t>
            </a:r>
            <a:r>
              <a:rPr lang="en-US" dirty="0"/>
              <a:t> programs would measure and how.  </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DDD7C-E745-4A1E-A22E-0076BEDB20B4}" type="slidenum">
              <a:rPr lang="en-US"/>
              <a:pPr/>
              <a:t>6</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r>
              <a:rPr lang="en-US"/>
              <a:t>So, the early work of ECO was to pull a stakeholder group together to define the child and family outcomes.  As we mentioned, stakeholders included families, providers, teachers, administrators, and researchers.  </a:t>
            </a:r>
          </a:p>
          <a:p>
            <a:endParaRPr lang="en-US"/>
          </a:p>
          <a:p>
            <a:r>
              <a:rPr lang="en-US"/>
              <a:t>Stakeholders made several strong recommendations.  They recommended that the language be universal, that the outcomes be functional (not domains based), and that one set of outcomes be used for programs birth through 5 (rather than having separate outcomes for early intervention and preschool).</a:t>
            </a:r>
          </a:p>
          <a:p>
            <a:endParaRPr lang="en-US"/>
          </a:p>
          <a:p>
            <a:endParaRPr lang="en-US"/>
          </a:p>
          <a:p>
            <a:endParaRPr lang="en-US"/>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222D16-412A-4FD4-B8BF-67AE33E40768}" type="slidenum">
              <a:rPr lang="en-US"/>
              <a:pPr/>
              <a:t>7</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r>
              <a:rPr lang="en-US"/>
              <a:t>These are the 3 functional outcomes that OSEP is requiring, based on the recommendations from the stakeholder process.</a:t>
            </a:r>
          </a:p>
          <a:p>
            <a:endParaRPr lang="en-US"/>
          </a:p>
          <a:p>
            <a:r>
              <a:rPr lang="en-US"/>
              <a:t>States must measure and report on the extent to which children make progress in the areas of:  </a:t>
            </a:r>
          </a:p>
          <a:p>
            <a:r>
              <a:rPr lang="en-US"/>
              <a:t>Outcome 1:  positive social-emotional skills (including social relationships)</a:t>
            </a:r>
          </a:p>
          <a:p>
            <a:r>
              <a:rPr lang="en-US"/>
              <a:t>Outcome 2:  acquisition and use of knowledge and skills (including early language/ communication and early literacy– for preschoolers), and</a:t>
            </a:r>
          </a:p>
          <a:p>
            <a:r>
              <a:rPr lang="en-US"/>
              <a:t>Outcome 3:  use of appropriate behaviors to meet their needs</a:t>
            </a:r>
          </a:p>
          <a:p>
            <a:endParaRPr lang="en-US"/>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226D7F-8D90-43DE-ACE7-95F8DEEEAB25}" type="slidenum">
              <a:rPr lang="en-US"/>
              <a:pPr/>
              <a:t>8</a:t>
            </a:fld>
            <a:endParaRPr lang="en-US"/>
          </a:p>
        </p:txBody>
      </p:sp>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p:txBody>
          <a:bodyPr/>
          <a:lstStyle/>
          <a:p>
            <a:r>
              <a:rPr lang="en-US"/>
              <a:t>States report data according to the percentage of children exiting their programs who made progress.  The percentage is calculated by comparing children’s functional status at entry with their status at exit in the three outcome areas.  These are the progress categories in which states must report their annual performance data.  States report, in category a, the percentage of children who did not improve functioning; in category b, the percentage of children who improved functioning, but not sufficient to move nearer to functioning comparable to same-aged peers; in category c, the percentage of children who improved functioning to a level nearer to same-aged peers but did not reach it; in category d, the percentage of children who improved functioning to reach a level comparable to same-aged peers.  And finally, in category e, the percentage of children who maintained functioning at a level comparable to same-aged peers.  Reporting progress in five different categories acknowledges that children make varying amounts of progress. Children with severe disabilities may make very slow progress toward the three outcomes.  Still others may not make any progress at all. Some children will narrow the gap between their functioning and age expectations.  Some children we CAN expect to close the gap.  According to the National Early Intervention Longitudinal Study 2007 report, 42% of children who received early intervention were no longer eligible for services when they entered Kindergarten.  [fill in date].</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220A0B-4F73-49FD-BF40-2E1FBD303FD4}" type="slidenum">
              <a:rPr lang="en-US"/>
              <a:pPr/>
              <a:t>9</a:t>
            </a:fld>
            <a:endParaRPr lang="en-US"/>
          </a:p>
        </p:txBody>
      </p:sp>
      <p:sp>
        <p:nvSpPr>
          <p:cNvPr id="708610" name="Rectangle 2"/>
          <p:cNvSpPr>
            <a:spLocks noGrp="1" noRot="1" noChangeAspect="1" noChangeArrowheads="1" noTextEdit="1"/>
          </p:cNvSpPr>
          <p:nvPr>
            <p:ph type="sldImg"/>
          </p:nvPr>
        </p:nvSpPr>
        <p:spPr>
          <a:ln/>
        </p:spPr>
      </p:sp>
      <p:sp>
        <p:nvSpPr>
          <p:cNvPr id="708611" name="Rectangle 3"/>
          <p:cNvSpPr>
            <a:spLocks noGrp="1" noChangeArrowheads="1"/>
          </p:cNvSpPr>
          <p:nvPr>
            <p:ph type="body" idx="1"/>
          </p:nvPr>
        </p:nvSpPr>
        <p:spPr/>
        <p:txBody>
          <a:bodyPr/>
          <a:lstStyle/>
          <a:p>
            <a:r>
              <a:rPr lang="en-US"/>
              <a:t>Although the Federal government is the driving force behind this new outcomes data requirement, it’s important to recognize the potential for use of these data to benefit state and local programs as well.  </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b="1">
                <a:solidFill>
                  <a:srgbClr val="224568"/>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a:prstGeom prst="rect">
            <a:avLst/>
          </a:prstGeom>
        </p:spPr>
        <p:txBody>
          <a:bodyPr/>
          <a:lstStyle>
            <a:lvl1pPr marL="0" indent="0" algn="r">
              <a:buNone/>
              <a:defRPr sz="2400">
                <a:solidFill>
                  <a:srgbClr val="224568"/>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19200" y="1981200"/>
            <a:ext cx="7772400" cy="1981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19200" y="4114800"/>
            <a:ext cx="7772400" cy="1981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1054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1219200" y="6362700"/>
            <a:ext cx="3733800" cy="457200"/>
          </a:xfrm>
        </p:spPr>
        <p:txBody>
          <a:bodyPr/>
          <a:lstStyle>
            <a:lvl1pPr>
              <a:defRPr/>
            </a:lvl1p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
        <p:nvSpPr>
          <p:cNvPr id="7" name="Slide Number Placeholder 6"/>
          <p:cNvSpPr>
            <a:spLocks noGrp="1"/>
          </p:cNvSpPr>
          <p:nvPr>
            <p:ph type="sldNum" sz="quarter" idx="12"/>
          </p:nvPr>
        </p:nvSpPr>
        <p:spPr>
          <a:xfrm>
            <a:off x="7010400" y="6388100"/>
            <a:ext cx="1371600" cy="457200"/>
          </a:xfrm>
        </p:spPr>
        <p:txBody>
          <a:bodyPr/>
          <a:lstStyle>
            <a:lvl1pPr>
              <a:defRPr/>
            </a:lvl1pPr>
          </a:lstStyle>
          <a:p>
            <a:fld id="{080E816A-05D0-4082-923B-0B2F17003D0C}" type="slidenum">
              <a:rPr lang="en-US"/>
              <a:pPr/>
              <a:t>‹#›</a:t>
            </a:fld>
            <a:endParaRPr lang="en-US"/>
          </a:p>
        </p:txBody>
      </p:sp>
    </p:spTree>
    <p:extLst>
      <p:ext uri="{BB962C8B-B14F-4D97-AF65-F5344CB8AC3E}">
        <p14:creationId xmlns:p14="http://schemas.microsoft.com/office/powerpoint/2010/main" val="422540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816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1054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1219200" y="6362700"/>
            <a:ext cx="3733800" cy="457200"/>
          </a:xfrm>
        </p:spPr>
        <p:txBody>
          <a:bodyPr/>
          <a:lstStyle>
            <a:lvl1pPr>
              <a:defRPr/>
            </a:lvl1p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
        <p:nvSpPr>
          <p:cNvPr id="7" name="Slide Number Placeholder 6"/>
          <p:cNvSpPr>
            <a:spLocks noGrp="1"/>
          </p:cNvSpPr>
          <p:nvPr>
            <p:ph type="sldNum" sz="quarter" idx="12"/>
          </p:nvPr>
        </p:nvSpPr>
        <p:spPr>
          <a:xfrm>
            <a:off x="7010400" y="6388100"/>
            <a:ext cx="1371600" cy="457200"/>
          </a:xfrm>
        </p:spPr>
        <p:txBody>
          <a:bodyPr/>
          <a:lstStyle>
            <a:lvl1pPr>
              <a:defRPr/>
            </a:lvl1pPr>
          </a:lstStyle>
          <a:p>
            <a:fld id="{E817D8A0-53CF-4B79-ADDB-A3487672A310}" type="slidenum">
              <a:rPr lang="en-US"/>
              <a:pPr/>
              <a:t>‹#›</a:t>
            </a:fld>
            <a:endParaRPr lang="en-US"/>
          </a:p>
        </p:txBody>
      </p:sp>
    </p:spTree>
    <p:extLst>
      <p:ext uri="{BB962C8B-B14F-4D97-AF65-F5344CB8AC3E}">
        <p14:creationId xmlns:p14="http://schemas.microsoft.com/office/powerpoint/2010/main" val="1681829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2192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
        <p:nvSpPr>
          <p:cNvPr id="6" name="Slide Number Placeholder 5"/>
          <p:cNvSpPr>
            <a:spLocks noGrp="1"/>
          </p:cNvSpPr>
          <p:nvPr>
            <p:ph type="sldNum" sz="quarter" idx="12"/>
          </p:nvPr>
        </p:nvSpPr>
        <p:spPr/>
        <p:txBody>
          <a:bodyPr/>
          <a:lstStyle>
            <a:lvl1pPr>
              <a:defRPr/>
            </a:lvl1pPr>
          </a:lstStyle>
          <a:p>
            <a:fld id="{DF3A678B-BCC3-40EC-B364-FE68D4EE8DF4}" type="slidenum">
              <a:rPr lang="en-US"/>
              <a:pPr/>
              <a:t>‹#›</a:t>
            </a:fld>
            <a:endParaRPr lang="en-US"/>
          </a:p>
        </p:txBody>
      </p:sp>
    </p:spTree>
    <p:extLst>
      <p:ext uri="{BB962C8B-B14F-4D97-AF65-F5344CB8AC3E}">
        <p14:creationId xmlns:p14="http://schemas.microsoft.com/office/powerpoint/2010/main" val="1644630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192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81600" y="1981200"/>
            <a:ext cx="3810000" cy="4114800"/>
          </a:xfrm>
          <a:prstGeom prst="rect">
            <a:avLst/>
          </a:prstGeom>
        </p:spPr>
        <p:txBody>
          <a:bodyPr/>
          <a:lstStyle/>
          <a:p>
            <a:endParaRPr lang="en-US"/>
          </a:p>
        </p:txBody>
      </p:sp>
      <p:sp>
        <p:nvSpPr>
          <p:cNvPr id="5" name="Date Placeholder 4"/>
          <p:cNvSpPr>
            <a:spLocks noGrp="1"/>
          </p:cNvSpPr>
          <p:nvPr>
            <p:ph type="dt" sz="half" idx="10"/>
          </p:nvPr>
        </p:nvSpPr>
        <p:spPr>
          <a:xfrm>
            <a:off x="51054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1219200" y="6362700"/>
            <a:ext cx="3733800" cy="457200"/>
          </a:xfrm>
        </p:spPr>
        <p:txBody>
          <a:bodyPr/>
          <a:lstStyle>
            <a:lvl1pPr>
              <a:defRPr/>
            </a:lvl1p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
        <p:nvSpPr>
          <p:cNvPr id="7" name="Slide Number Placeholder 6"/>
          <p:cNvSpPr>
            <a:spLocks noGrp="1"/>
          </p:cNvSpPr>
          <p:nvPr>
            <p:ph type="sldNum" sz="quarter" idx="12"/>
          </p:nvPr>
        </p:nvSpPr>
        <p:spPr>
          <a:xfrm>
            <a:off x="7010400" y="6388100"/>
            <a:ext cx="1371600" cy="457200"/>
          </a:xfrm>
        </p:spPr>
        <p:txBody>
          <a:bodyPr/>
          <a:lstStyle>
            <a:lvl1pPr>
              <a:defRPr/>
            </a:lvl1pPr>
          </a:lstStyle>
          <a:p>
            <a:fld id="{83DBF67E-9DD3-4BCC-A66E-13419C3664D5}" type="slidenum">
              <a:rPr lang="en-US"/>
              <a:pPr/>
              <a:t>‹#›</a:t>
            </a:fld>
            <a:endParaRPr lang="en-US"/>
          </a:p>
        </p:txBody>
      </p:sp>
    </p:spTree>
    <p:extLst>
      <p:ext uri="{BB962C8B-B14F-4D97-AF65-F5344CB8AC3E}">
        <p14:creationId xmlns:p14="http://schemas.microsoft.com/office/powerpoint/2010/main" val="369735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65C57DB5-E535-4D58-B47D-FE3F48080403}" type="slidenum">
              <a:rPr lang="en-US"/>
              <a:pPr>
                <a:defRPr/>
              </a:pPr>
              <a:t>‹#›</a:t>
            </a:fld>
            <a:endParaRPr lang="en-US" dirty="0"/>
          </a:p>
        </p:txBody>
      </p:sp>
    </p:spTree>
  </p:cSld>
  <p:clrMapOvr>
    <a:masterClrMapping/>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First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91000"/>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0"/>
          <p:cNvSpPr>
            <a:spLocks noGrp="1"/>
          </p:cNvSpPr>
          <p:nvPr>
            <p:ph type="sldNum" sz="quarter" idx="10"/>
          </p:nvPr>
        </p:nvSpPr>
        <p:spPr/>
        <p:txBody>
          <a:bodyPr/>
          <a:lstStyle>
            <a:lvl1pPr>
              <a:defRPr/>
            </a:lvl1pPr>
          </a:lstStyle>
          <a:p>
            <a:pPr>
              <a:defRPr/>
            </a:pPr>
            <a:fld id="{06712D2E-7C77-4AF2-8AD8-5058B673BD74}" type="slidenum">
              <a:rPr lang="en-US"/>
              <a:pPr>
                <a:defRPr/>
              </a:pPr>
              <a:t>‹#›</a:t>
            </a:fld>
            <a:endParaRPr lang="en-US" dirty="0"/>
          </a:p>
        </p:txBody>
      </p:sp>
      <p:sp>
        <p:nvSpPr>
          <p:cNvPr id="5" name="Footer Placeholder 11"/>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61337565-7CFA-4911-94BD-ED477B8C17C1}" type="slidenum">
              <a:rPr lang="en-US"/>
              <a:pPr>
                <a:defRPr/>
              </a:pPr>
              <a:t>‹#›</a:t>
            </a:fld>
            <a:endParaRPr lang="en-US" dirty="0"/>
          </a:p>
        </p:txBody>
      </p:sp>
    </p:spTree>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BB0CB9C9-56F6-4ADD-B4A8-649640E21AF5}" type="slidenum">
              <a:rPr lang="en-US"/>
              <a:pPr>
                <a:defRPr/>
              </a:pPr>
              <a:t>‹#›</a:t>
            </a:fld>
            <a:endParaRPr lang="en-US" dirty="0"/>
          </a:p>
        </p:txBody>
      </p:sp>
    </p:spTree>
  </p:cSld>
  <p:clrMapOvr>
    <a:masterClrMapping/>
  </p:clrMapOvr>
  <p:transition>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91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2A42048C-CA09-482D-B509-7B33E7C8B069}" type="slidenum">
              <a:rPr lang="en-US"/>
              <a:pPr>
                <a:defRPr/>
              </a:pPr>
              <a:t>‹#›</a:t>
            </a:fld>
            <a:endParaRPr lang="en-US" dirty="0"/>
          </a:p>
        </p:txBody>
      </p:sp>
    </p:spTree>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6758675-5A37-4EA8-9D04-8C05A631376B}" type="slidenum">
              <a:rPr lang="en-US"/>
              <a:pPr>
                <a:defRPr/>
              </a:pPr>
              <a:t>‹#›</a:t>
            </a:fld>
            <a:endParaRPr lang="en-US" dirty="0"/>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a:prstGeom prst="rect">
            <a:avLst/>
          </a:prstGeom>
        </p:spPr>
        <p:txBody>
          <a:bodyPr/>
          <a:lstStyle>
            <a:lvl1pPr>
              <a:defRPr>
                <a:solidFill>
                  <a:srgbClr val="224568"/>
                </a:solidFill>
              </a:defRPr>
            </a:lvl1pPr>
            <a:lvl2pP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6"/>
          <p:cNvSpPr>
            <a:spLocks noGrp="1"/>
          </p:cNvSpPr>
          <p:nvPr>
            <p:ph type="dt" sz="half" idx="10"/>
          </p:nvPr>
        </p:nvSpPr>
        <p:spPr/>
        <p:txBody>
          <a:bodyPr/>
          <a:lstStyle>
            <a:lvl1pPr>
              <a:defRPr>
                <a:solidFill>
                  <a:srgbClr val="224568"/>
                </a:solidFill>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6" name="Slide Number Placeholder 18"/>
          <p:cNvSpPr>
            <a:spLocks noGrp="1"/>
          </p:cNvSpPr>
          <p:nvPr>
            <p:ph type="sldNum" sz="quarter" idx="12"/>
          </p:nvPr>
        </p:nvSpPr>
        <p:spPr/>
        <p:txBody>
          <a:bodyPr/>
          <a:lstStyle>
            <a:lvl1pPr>
              <a:defRPr>
                <a:solidFill>
                  <a:srgbClr val="224568"/>
                </a:solidFill>
              </a:defRPr>
            </a:lvl1pPr>
          </a:lstStyle>
          <a:p>
            <a:pPr>
              <a:defRPr/>
            </a:pPr>
            <a:fld id="{1953DF62-26BB-4E12-BC37-2286103161E5}" type="slidenum">
              <a:rPr lang="en-US"/>
              <a:pPr>
                <a:defRPr/>
              </a:pPr>
              <a:t>‹#›</a:t>
            </a:fld>
            <a:endParaRPr lang="en-US" dirty="0"/>
          </a:p>
        </p:txBody>
      </p:sp>
    </p:spTree>
  </p:cSld>
  <p:clrMapOvr>
    <a:masterClrMapping/>
  </p:clrMapOvr>
  <p:transition>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48044758-7142-4F60-AB32-4D38056C44F9}" type="slidenum">
              <a:rPr lang="en-US"/>
              <a:pPr>
                <a:defRPr/>
              </a:pPr>
              <a:t>‹#›</a:t>
            </a:fld>
            <a:endParaRPr lang="en-US" dirty="0"/>
          </a:p>
        </p:txBody>
      </p:sp>
    </p:spTree>
  </p:cSld>
  <p:clrMapOvr>
    <a:masterClrMapping/>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91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BA7F3BA3-4780-4BBF-A926-AE48C7EF6037}"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1DF9983B-A996-4C58-ACA5-A3614C6F1C8A}" type="slidenum">
              <a:rPr lang="en-US"/>
              <a:pPr>
                <a:defRPr/>
              </a:pPr>
              <a:t>‹#›</a:t>
            </a:fld>
            <a:endParaRPr lang="en-US" dirty="0"/>
          </a:p>
        </p:txBody>
      </p:sp>
    </p:spTree>
  </p:cSld>
  <p:clrMapOvr>
    <a:masterClrMapping/>
  </p:clrMapOvr>
  <p:transition>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209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19700" y="2209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xfrm>
            <a:off x="5105400" y="6248400"/>
            <a:ext cx="1905000" cy="457200"/>
          </a:xfrm>
          <a:prstGeom prst="rect">
            <a:avLst/>
          </a:prstGeom>
          <a:ln/>
        </p:spPr>
        <p:txBody>
          <a:bodyPr/>
          <a:lstStyle>
            <a:lvl1pPr>
              <a:defRPr/>
            </a:lvl1pPr>
          </a:lstStyle>
          <a:p>
            <a:pPr>
              <a:defRPr/>
            </a:pPr>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B8865DC2-8705-47C8-BB6B-3E06CB3C237A}" type="slidenum">
              <a:rPr lang="en-US"/>
              <a:pPr>
                <a:defRPr/>
              </a:pPr>
              <a:t>‹#›</a:t>
            </a:fld>
            <a:endParaRPr lang="en-US"/>
          </a:p>
        </p:txBody>
      </p:sp>
    </p:spTree>
  </p:cSld>
  <p:clrMapOvr>
    <a:masterClrMapping/>
  </p:clrMapOvr>
  <p:transition>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22098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1600" y="43434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xfrm>
            <a:off x="5105400" y="6248400"/>
            <a:ext cx="1905000" cy="457200"/>
          </a:xfrm>
          <a:prstGeom prst="rect">
            <a:avLst/>
          </a:prstGeom>
          <a:ln/>
        </p:spPr>
        <p:txBody>
          <a:bodyPr/>
          <a:lstStyle>
            <a:lvl1pPr>
              <a:defRPr/>
            </a:lvl1pPr>
          </a:lstStyle>
          <a:p>
            <a:pPr>
              <a:defRPr/>
            </a:pPr>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0D336CA2-72BC-4BA2-9B1C-681FC59D14E8}" type="slidenum">
              <a:rPr lang="en-US"/>
              <a:pPr>
                <a:defRPr/>
              </a:pPr>
              <a:t>‹#›</a:t>
            </a:fld>
            <a:endParaRPr lang="en-US"/>
          </a:p>
        </p:txBody>
      </p:sp>
    </p:spTree>
  </p:cSld>
  <p:clrMapOvr>
    <a:masterClrMapping/>
  </p:clrMapOvr>
  <p:transition>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B4E117B8-CCAE-4E48-B202-6E9F5F1B279F}" type="slidenum">
              <a:rPr lang="en-US"/>
              <a:pPr>
                <a:defRPr/>
              </a:pPr>
              <a:t>‹#›</a:t>
            </a:fld>
            <a:endParaRPr lang="en-US" dirty="0"/>
          </a:p>
        </p:txBody>
      </p:sp>
    </p:spTree>
  </p:cSld>
  <p:clrMapOvr>
    <a:masterClrMapping/>
  </p:clrMapOvr>
  <p:transition>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Secon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692C6903-1743-4F66-A1E1-8E479C64374E}" type="slidenum">
              <a:rPr lang="en-US"/>
              <a:pPr>
                <a:defRPr/>
              </a:pPr>
              <a:t>‹#›</a:t>
            </a:fld>
            <a:endParaRPr lang="en-US" dirty="0"/>
          </a:p>
        </p:txBody>
      </p:sp>
      <p:sp>
        <p:nvSpPr>
          <p:cNvPr id="5" name="Footer Placeholder 10"/>
          <p:cNvSpPr>
            <a:spLocks noGrp="1"/>
          </p:cNvSpPr>
          <p:nvPr>
            <p:ph type="ftr" sz="quarter" idx="11"/>
          </p:nvPr>
        </p:nvSpPr>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F460580-15A6-4E6E-A8EB-177DB23F4F86}" type="slidenum">
              <a:rPr lang="en-US"/>
              <a:pPr>
                <a:defRPr/>
              </a:pPr>
              <a:t>‹#›</a:t>
            </a:fld>
            <a:endParaRPr lang="en-US" dirty="0"/>
          </a:p>
        </p:txBody>
      </p:sp>
      <p:sp>
        <p:nvSpPr>
          <p:cNvPr id="6" name="Date Placeholder 12"/>
          <p:cNvSpPr>
            <a:spLocks noGrp="1"/>
          </p:cNvSpPr>
          <p:nvPr>
            <p:ph type="dt" sz="half" idx="12"/>
          </p:nvPr>
        </p:nvSpPr>
        <p:spPr>
          <a:xfrm>
            <a:off x="457200" y="6356350"/>
            <a:ext cx="2133600" cy="365125"/>
          </a:xfrm>
          <a:prstGeom prst="rect">
            <a:avLst/>
          </a:prstGeom>
        </p:spPr>
        <p:txBody>
          <a:bodyPr/>
          <a:lstStyle>
            <a:lvl1pPr>
              <a:defRPr/>
            </a:lvl1pPr>
          </a:lstStyle>
          <a:p>
            <a:pPr>
              <a:defRPr/>
            </a:pPr>
            <a:endParaRPr lang="en-US"/>
          </a:p>
        </p:txBody>
      </p:sp>
    </p:spTree>
  </p:cSld>
  <p:clrMapOvr>
    <a:masterClrMapping/>
  </p:clrMapOvr>
  <p:transition>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9A891656-C04C-4C4B-A558-1F91F64B4998}" type="slidenum">
              <a:rPr lang="en-US"/>
              <a:pPr>
                <a:defRPr/>
              </a:pPr>
              <a:t>‹#›</a:t>
            </a:fld>
            <a:endParaRPr lang="en-US" dirty="0"/>
          </a:p>
        </p:txBody>
      </p:sp>
    </p:spTree>
  </p:cSld>
  <p:clrMapOvr>
    <a:masterClrMapping/>
  </p:clrMapOvr>
  <p:transition>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1809DEB4-6A4B-4C45-B27F-EA6B7F311E88}" type="slidenum">
              <a:rPr lang="en-US"/>
              <a:pPr>
                <a:defRPr/>
              </a:pPr>
              <a:t>‹#›</a:t>
            </a:fld>
            <a:endParaRPr lang="en-US" dirty="0"/>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6"/>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6" name="Slide Number Placeholder 18"/>
          <p:cNvSpPr>
            <a:spLocks noGrp="1"/>
          </p:cNvSpPr>
          <p:nvPr>
            <p:ph type="sldNum" sz="quarter" idx="12"/>
          </p:nvPr>
        </p:nvSpPr>
        <p:spPr/>
        <p:txBody>
          <a:bodyPr/>
          <a:lstStyle>
            <a:lvl1pPr>
              <a:defRPr/>
            </a:lvl1pPr>
          </a:lstStyle>
          <a:p>
            <a:pPr>
              <a:defRPr/>
            </a:pPr>
            <a:fld id="{77619571-9C42-4A4C-B688-F260DFD1FD19}" type="slidenum">
              <a:rPr lang="en-US"/>
              <a:pPr>
                <a:defRPr/>
              </a:pPr>
              <a:t>‹#›</a:t>
            </a:fld>
            <a:endParaRPr lang="en-US" dirty="0"/>
          </a:p>
        </p:txBody>
      </p:sp>
    </p:spTree>
  </p:cSld>
  <p:clrMapOvr>
    <a:masterClrMapping/>
  </p:clrMapOvr>
  <p:transition>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79010DC1-277C-48AD-81DE-AFDC5FE9C183}" type="slidenum">
              <a:rPr lang="en-US"/>
              <a:pPr>
                <a:defRPr/>
              </a:pPr>
              <a:t>‹#›</a:t>
            </a:fld>
            <a:endParaRPr lang="en-US" dirty="0"/>
          </a:p>
        </p:txBody>
      </p:sp>
    </p:spTree>
  </p:cSld>
  <p:clrMapOvr>
    <a:masterClrMapping/>
  </p:clrMapOvr>
  <p:transition>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2434EDAA-BC19-4AD4-B633-9614C112D322}" type="slidenum">
              <a:rPr lang="en-US"/>
              <a:pPr>
                <a:defRPr/>
              </a:pPr>
              <a:t>‹#›</a:t>
            </a:fld>
            <a:endParaRPr lang="en-US" dirty="0"/>
          </a:p>
        </p:txBody>
      </p:sp>
    </p:spTree>
  </p:cSld>
  <p:clrMapOvr>
    <a:masterClrMapping/>
  </p:clrMapOvr>
  <p:transition>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0F380073-7DD2-4DC4-AEAE-0AE7070507E5}"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440AFAD-517C-4903-B695-E1F780FF9C0F}" type="slidenum">
              <a:rPr lang="en-US"/>
              <a:pPr>
                <a:defRPr/>
              </a:pPr>
              <a:t>‹#›</a:t>
            </a:fld>
            <a:endParaRPr lang="en-US" dirty="0"/>
          </a:p>
        </p:txBody>
      </p:sp>
    </p:spTree>
  </p:cSld>
  <p:clrMapOvr>
    <a:masterClrMapping/>
  </p:clrMapOvr>
  <p:transition>
    <p:split orient="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396EC958-E46F-4994-8058-A5444C4A93A3}" type="slidenum">
              <a:rPr lang="en-US"/>
              <a:pPr>
                <a:defRPr/>
              </a:pPr>
              <a:t>‹#›</a:t>
            </a:fld>
            <a:endParaRPr lang="en-US" dirty="0"/>
          </a:p>
        </p:txBody>
      </p:sp>
    </p:spTree>
  </p:cSld>
  <p:clrMapOvr>
    <a:masterClrMapping/>
  </p:clrMapOvr>
  <p:transition>
    <p:split orient="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thir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47995C5E-8F69-4404-985A-593E1D6989F4}"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4034FC27-B157-4DF2-8DAF-C08A4FBD6AFC}" type="slidenum">
              <a:rPr lang="en-US"/>
              <a:pPr>
                <a:defRPr/>
              </a:pPr>
              <a:t>‹#›</a:t>
            </a:fld>
            <a:endParaRPr lang="en-US" dirty="0"/>
          </a:p>
        </p:txBody>
      </p:sp>
    </p:spTree>
  </p:cSld>
  <p:clrMapOvr>
    <a:masterClrMapping/>
  </p:clrMapOvr>
  <p:transition>
    <p:split orient="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22755C9-D5B5-4D0D-A410-8A3AE6F0F2D4}" type="slidenum">
              <a:rPr lang="en-US"/>
              <a:pPr>
                <a:defRPr/>
              </a:pPr>
              <a:t>‹#›</a:t>
            </a:fld>
            <a:endParaRPr lang="en-US" dirty="0"/>
          </a:p>
        </p:txBody>
      </p:sp>
    </p:spTree>
  </p:cSld>
  <p:clrMapOvr>
    <a:masterClrMapping/>
  </p:clrMapOvr>
  <p:transition>
    <p:split orient="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3700DA04-0460-4E9A-BC18-9A3406F6012D}" type="slidenum">
              <a:rPr lang="en-US"/>
              <a:pPr>
                <a:defRPr/>
              </a:pPr>
              <a:t>‹#›</a:t>
            </a:fld>
            <a:endParaRPr lang="en-US" dirty="0"/>
          </a:p>
        </p:txBody>
      </p:sp>
    </p:spTree>
  </p:cSld>
  <p:clrMapOvr>
    <a:masterClrMapping/>
  </p:clrMapOvr>
  <p:transition>
    <p:split orient="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6005E910-4C7F-4DCB-BBC7-6C6393DB3752}" type="slidenum">
              <a:rPr lang="en-US"/>
              <a:pPr>
                <a:defRPr/>
              </a:pPr>
              <a:t>‹#›</a:t>
            </a:fld>
            <a:endParaRPr lang="en-US" dirty="0"/>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0B355C1C-C290-4D17-B454-91D2A1D4C472}" type="slidenum">
              <a:rPr lang="en-US"/>
              <a:pPr>
                <a:defRPr/>
              </a:pPr>
              <a:t>‹#›</a:t>
            </a:fld>
            <a:endParaRPr lang="en-US" dirty="0"/>
          </a:p>
        </p:txBody>
      </p:sp>
    </p:spTree>
  </p:cSld>
  <p:clrMapOvr>
    <a:masterClrMapping/>
  </p:clrMapOvr>
  <p:transition>
    <p:split orient="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EBFBBA49-829F-4423-B10B-F0F4E4D69F0C}" type="slidenum">
              <a:rPr lang="en-US"/>
              <a:pPr>
                <a:defRPr/>
              </a:pPr>
              <a:t>‹#›</a:t>
            </a:fld>
            <a:endParaRPr lang="en-US" dirty="0"/>
          </a:p>
        </p:txBody>
      </p:sp>
    </p:spTree>
  </p:cSld>
  <p:clrMapOvr>
    <a:masterClrMapping/>
  </p:clrMapOvr>
  <p:transition>
    <p:split orient="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812B433-F82C-4034-95A5-F35E414A50C8}"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0828B05B-62BC-40DA-AA8E-86190A02A08B}" type="slidenum">
              <a:rPr lang="en-US"/>
              <a:pPr>
                <a:defRPr/>
              </a:pPr>
              <a:t>‹#›</a:t>
            </a:fld>
            <a:endParaRPr lang="en-US" dirty="0"/>
          </a:p>
        </p:txBody>
      </p:sp>
    </p:spTree>
  </p:cSld>
  <p:clrMapOvr>
    <a:masterClrMapping/>
  </p:clrMapOvr>
  <p:transition>
    <p:split orient="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1545C4CB-DD48-4AC7-B14F-99C07A22243B}" type="slidenum">
              <a:rPr lang="en-US"/>
              <a:pPr>
                <a:defRPr/>
              </a:pPr>
              <a:t>‹#›</a:t>
            </a:fld>
            <a:endParaRPr lang="en-US" dirty="0"/>
          </a:p>
        </p:txBody>
      </p:sp>
    </p:spTree>
  </p:cSld>
  <p:clrMapOvr>
    <a:masterClrMapping/>
  </p:clrMapOvr>
  <p:transition>
    <p:split orient="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Four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E0C68C25-49C4-46A0-A164-0A8C884F3722}"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4F65E31-0512-4941-8651-9354CA085CEC}" type="slidenum">
              <a:rPr lang="en-US"/>
              <a:pPr>
                <a:defRPr/>
              </a:pPr>
              <a:t>‹#›</a:t>
            </a:fld>
            <a:endParaRPr lang="en-US" dirty="0"/>
          </a:p>
        </p:txBody>
      </p:sp>
    </p:spTree>
  </p:cSld>
  <p:clrMapOvr>
    <a:masterClrMapping/>
  </p:clrMapOvr>
  <p:transition>
    <p:split orient="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5D81EC74-CED3-42DB-B64D-423490AA04EE}" type="slidenum">
              <a:rPr lang="en-US"/>
              <a:pPr>
                <a:defRPr/>
              </a:pPr>
              <a:t>‹#›</a:t>
            </a:fld>
            <a:endParaRPr lang="en-US" dirty="0"/>
          </a:p>
        </p:txBody>
      </p:sp>
    </p:spTree>
  </p:cSld>
  <p:clrMapOvr>
    <a:masterClrMapping/>
  </p:clrMapOvr>
  <p:transition>
    <p:split orient="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B3A61977-7F77-473C-B9D9-0F773AEB4AF3}" type="slidenum">
              <a:rPr lang="en-US"/>
              <a:pPr>
                <a:defRPr/>
              </a:pPr>
              <a:t>‹#›</a:t>
            </a:fld>
            <a:endParaRPr lang="en-US" dirty="0"/>
          </a:p>
        </p:txBody>
      </p:sp>
    </p:spTree>
  </p:cSld>
  <p:clrMapOvr>
    <a:masterClrMapping/>
  </p:clrMapOvr>
  <p:transition>
    <p:split orient="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139AC16-3F97-455B-ABE9-8FDA5981D1DF}" type="slidenum">
              <a:rPr lang="en-US"/>
              <a:pPr>
                <a:defRPr/>
              </a:pPr>
              <a:t>‹#›</a:t>
            </a:fld>
            <a:endParaRPr lang="en-US" dirty="0"/>
          </a:p>
        </p:txBody>
      </p:sp>
    </p:spTree>
  </p:cSld>
  <p:clrMapOvr>
    <a:masterClrMapping/>
  </p:clrMapOvr>
  <p:transition>
    <p:split orient="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5CB7C8CA-BCB9-4086-9949-8747C6E0472F}" type="slidenum">
              <a:rPr lang="en-US"/>
              <a:pPr>
                <a:defRPr/>
              </a:pPr>
              <a:t>‹#›</a:t>
            </a:fld>
            <a:endParaRPr lang="en-US" dirty="0"/>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905000"/>
            <a:ext cx="4040188"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905000"/>
            <a:ext cx="4041775"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7"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8" name="Slide Number Placeholder 18"/>
          <p:cNvSpPr>
            <a:spLocks noGrp="1"/>
          </p:cNvSpPr>
          <p:nvPr>
            <p:ph type="sldNum" sz="quarter" idx="12"/>
          </p:nvPr>
        </p:nvSpPr>
        <p:spPr/>
        <p:txBody>
          <a:bodyPr/>
          <a:lstStyle>
            <a:lvl1pPr>
              <a:defRPr/>
            </a:lvl1pPr>
          </a:lstStyle>
          <a:p>
            <a:pPr>
              <a:defRPr/>
            </a:pPr>
            <a:fld id="{B235CE98-2700-4863-A715-7B495BA9D44A}" type="slidenum">
              <a:rPr lang="en-US"/>
              <a:pPr>
                <a:defRPr/>
              </a:pPr>
              <a:t>‹#›</a:t>
            </a:fld>
            <a:endParaRPr lang="en-US" dirty="0"/>
          </a:p>
        </p:txBody>
      </p:sp>
    </p:spTree>
  </p:cSld>
  <p:clrMapOvr>
    <a:masterClrMapping/>
  </p:clrMapOvr>
  <p:transition>
    <p:split orient="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F06D0213-635C-4591-A172-07C489A2D246}"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F9849273-CADD-438B-AF85-55A08702E107}" type="slidenum">
              <a:rPr lang="en-US"/>
              <a:pPr>
                <a:defRPr/>
              </a:pPr>
              <a:t>‹#›</a:t>
            </a:fld>
            <a:endParaRPr lang="en-US" dirty="0"/>
          </a:p>
        </p:txBody>
      </p:sp>
    </p:spTree>
  </p:cSld>
  <p:clrMapOvr>
    <a:masterClrMapping/>
  </p:clrMapOvr>
  <p:transition>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7B894CFA-82C1-47BC-A8B6-FE9727CF44D4}" type="slidenum">
              <a:rPr lang="en-US"/>
              <a:pPr>
                <a:defRPr/>
              </a:pPr>
              <a:t>‹#›</a:t>
            </a:fld>
            <a:endParaRPr lang="en-US" dirty="0"/>
          </a:p>
        </p:txBody>
      </p:sp>
    </p:spTree>
  </p:cSld>
  <p:clrMapOvr>
    <a:masterClrMapping/>
  </p:clrMapOvr>
  <p:transition>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Fif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375B5C1F-A8C5-424E-9894-3AA0CD7A156E}"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2FA2F534-D375-48D8-A9D6-CFDFEB0FB535}" type="slidenum">
              <a:rPr lang="en-US"/>
              <a:pPr>
                <a:defRPr/>
              </a:pPr>
              <a:t>‹#›</a:t>
            </a:fld>
            <a:endParaRPr lang="en-US" dirty="0"/>
          </a:p>
        </p:txBody>
      </p:sp>
    </p:spTree>
  </p:cSld>
  <p:clrMapOvr>
    <a:masterClrMapping/>
  </p:clrMapOvr>
  <p:transition>
    <p:split orient="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64A5EA9E-345B-486D-927A-05EF4099A1B7}" type="slidenum">
              <a:rPr lang="en-US"/>
              <a:pPr>
                <a:defRPr/>
              </a:pPr>
              <a:t>‹#›</a:t>
            </a:fld>
            <a:endParaRPr lang="en-US" dirty="0"/>
          </a:p>
        </p:txBody>
      </p:sp>
    </p:spTree>
  </p:cSld>
  <p:clrMapOvr>
    <a:masterClrMapping/>
  </p:clrMapOvr>
  <p:transition>
    <p:split orient="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26C5D5AB-D770-42B2-B9A9-CA2E092E61BF}" type="slidenum">
              <a:rPr lang="en-US"/>
              <a:pPr>
                <a:defRPr/>
              </a:pPr>
              <a:t>‹#›</a:t>
            </a:fld>
            <a:endParaRPr lang="en-US" dirty="0"/>
          </a:p>
        </p:txBody>
      </p:sp>
    </p:spTree>
  </p:cSld>
  <p:clrMapOvr>
    <a:masterClrMapping/>
  </p:clrMapOvr>
  <p:transition>
    <p:split orient="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13D906D7-0C62-47F6-AF2E-08873796B0D5}" type="slidenum">
              <a:rPr lang="en-US"/>
              <a:pPr>
                <a:defRPr/>
              </a:pPr>
              <a:t>‹#›</a:t>
            </a:fld>
            <a:endParaRPr lang="en-US" dirty="0"/>
          </a:p>
        </p:txBody>
      </p:sp>
    </p:spTree>
  </p:cSld>
  <p:clrMapOvr>
    <a:masterClrMapping/>
  </p:clrMapOvr>
  <p:transition>
    <p:split orient="ver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E6DD6A5B-4173-48D0-A385-EF52A9566617}" type="slidenum">
              <a:rPr lang="en-US"/>
              <a:pPr>
                <a:defRPr/>
              </a:pPr>
              <a:t>‹#›</a:t>
            </a:fld>
            <a:endParaRPr lang="en-US" dirty="0"/>
          </a:p>
        </p:txBody>
      </p:sp>
    </p:spTree>
  </p:cSld>
  <p:clrMapOvr>
    <a:masterClrMapping/>
  </p:clrMapOvr>
  <p:transition>
    <p:split orient="vert"/>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849D0C6-B720-4631-85BE-51B4D8BBC5B4}"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6"/>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5" name="Slide Number Placeholder 18"/>
          <p:cNvSpPr>
            <a:spLocks noGrp="1"/>
          </p:cNvSpPr>
          <p:nvPr>
            <p:ph type="sldNum" sz="quarter" idx="12"/>
          </p:nvPr>
        </p:nvSpPr>
        <p:spPr/>
        <p:txBody>
          <a:bodyPr/>
          <a:lstStyle>
            <a:lvl1pPr>
              <a:defRPr/>
            </a:lvl1pPr>
          </a:lstStyle>
          <a:p>
            <a:pPr>
              <a:defRPr/>
            </a:pPr>
            <a:fld id="{8ADE0D91-35C7-4D19-AC08-46749F46E893}" type="slidenum">
              <a:rPr lang="en-US"/>
              <a:pPr>
                <a:defRPr/>
              </a:pPr>
              <a:t>‹#›</a:t>
            </a:fld>
            <a:endParaRPr lang="en-US" dirty="0"/>
          </a:p>
        </p:txBody>
      </p:sp>
    </p:spTree>
  </p:cSld>
  <p:clrMapOvr>
    <a:masterClrMapping/>
  </p:clrMapOvr>
  <p:transition>
    <p:split orient="vert"/>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0F45CCE-8ED4-41D1-8C4D-DC07D70004D2}" type="slidenum">
              <a:rPr lang="en-US"/>
              <a:pPr>
                <a:defRPr/>
              </a:pPr>
              <a:t>‹#›</a:t>
            </a:fld>
            <a:endParaRPr lang="en-US" dirty="0"/>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6"/>
          <p:cNvSpPr>
            <a:spLocks noGrp="1"/>
          </p:cNvSpPr>
          <p:nvPr>
            <p:ph type="dt" sz="half" idx="10"/>
          </p:nvPr>
        </p:nvSpPr>
        <p:spPr/>
        <p:txBody>
          <a:bodyPr/>
          <a:lstStyle>
            <a:lvl1pPr>
              <a:defRPr/>
            </a:lvl1pPr>
          </a:lstStyle>
          <a:p>
            <a:pPr>
              <a:defRPr/>
            </a:pPr>
            <a:endParaRPr lang="en-US"/>
          </a:p>
        </p:txBody>
      </p:sp>
      <p:sp>
        <p:nvSpPr>
          <p:cNvPr id="3"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4" name="Slide Number Placeholder 18"/>
          <p:cNvSpPr>
            <a:spLocks noGrp="1"/>
          </p:cNvSpPr>
          <p:nvPr>
            <p:ph type="sldNum" sz="quarter" idx="12"/>
          </p:nvPr>
        </p:nvSpPr>
        <p:spPr/>
        <p:txBody>
          <a:bodyPr/>
          <a:lstStyle>
            <a:lvl1pPr>
              <a:defRPr/>
            </a:lvl1pPr>
          </a:lstStyle>
          <a:p>
            <a:pPr>
              <a:defRPr/>
            </a:pPr>
            <a:fld id="{0237E485-FEA7-4FA1-B013-CCFBD25ED34B}" type="slidenum">
              <a:rPr lang="en-US"/>
              <a:pPr>
                <a:defRPr/>
              </a:pPr>
              <a:t>‹#›</a:t>
            </a:fld>
            <a:endParaRPr lang="en-US" dirty="0"/>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81200"/>
            <a:ext cx="5111750" cy="4144963"/>
          </a:xfrm>
          <a:prstGeom prst="rect">
            <a:avLst/>
          </a:prstGeom>
        </p:spPr>
        <p:txBody>
          <a:bodyPr/>
          <a:lstStyle>
            <a:lvl1pPr>
              <a:defRPr sz="3200">
                <a:solidFill>
                  <a:srgbClr val="000099"/>
                </a:solidFill>
              </a:defRPr>
            </a:lvl1pPr>
            <a:lvl2pPr>
              <a:defRPr sz="2800">
                <a:solidFill>
                  <a:srgbClr val="000099"/>
                </a:solidFill>
              </a:defRPr>
            </a:lvl2pPr>
            <a:lvl3pPr>
              <a:defRPr sz="2400">
                <a:solidFill>
                  <a:srgbClr val="000099"/>
                </a:solidFill>
              </a:defRPr>
            </a:lvl3pPr>
            <a:lvl4pPr>
              <a:defRPr sz="2000">
                <a:solidFill>
                  <a:srgbClr val="000099"/>
                </a:solidFill>
              </a:defRPr>
            </a:lvl4pPr>
            <a:lvl5pPr>
              <a:defRPr sz="2000">
                <a:solidFill>
                  <a:srgbClr val="000099"/>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81200"/>
            <a:ext cx="3008313" cy="4144963"/>
          </a:xfrm>
          <a:prstGeom prst="rect">
            <a:avLst/>
          </a:prstGeom>
        </p:spPr>
        <p:txBody>
          <a:bodyPr/>
          <a:lstStyle>
            <a:lvl1pPr marL="0" indent="0">
              <a:buNone/>
              <a:defRPr sz="1400">
                <a:solidFill>
                  <a:srgbClr val="0000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299AE91D-41EA-4087-9A18-2093DE4B70B5}" type="slidenum">
              <a:rPr lang="en-US"/>
              <a:pPr>
                <a:defRPr/>
              </a:pPr>
              <a:t>‹#›</a:t>
            </a:fld>
            <a:endParaRPr lang="en-US" dirty="0"/>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FC2C6228-AA7A-4A7E-977E-A44A4E3A7000}" type="slidenum">
              <a:rPr lang="en-US"/>
              <a:pPr>
                <a:defRPr/>
              </a:pPr>
              <a:t>‹#›</a:t>
            </a:fld>
            <a:endParaRPr lang="en-US" dirty="0"/>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image" Target="../media/image4.png"/><Relationship Id="rId5" Type="http://schemas.openxmlformats.org/officeDocument/2006/relationships/slideLayout" Target="../slideLayouts/slideLayout29.xml"/><Relationship Id="rId10" Type="http://schemas.openxmlformats.org/officeDocument/2006/relationships/theme" Target="../theme/theme3.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image" Target="../media/image2.png"/><Relationship Id="rId5" Type="http://schemas.openxmlformats.org/officeDocument/2006/relationships/slideLayout" Target="../slideLayouts/slideLayout38.xml"/><Relationship Id="rId10" Type="http://schemas.openxmlformats.org/officeDocument/2006/relationships/theme" Target="../theme/theme4.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image" Target="../media/image5.png"/><Relationship Id="rId5" Type="http://schemas.openxmlformats.org/officeDocument/2006/relationships/slideLayout" Target="../slideLayouts/slideLayout47.xml"/><Relationship Id="rId10" Type="http://schemas.openxmlformats.org/officeDocument/2006/relationships/theme" Target="../theme/theme5.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image" Target="../media/image1.png"/><Relationship Id="rId5" Type="http://schemas.openxmlformats.org/officeDocument/2006/relationships/slideLayout" Target="../slideLayouts/slideLayout56.xml"/><Relationship Id="rId10" Type="http://schemas.openxmlformats.org/officeDocument/2006/relationships/theme" Target="../theme/theme6.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381000" y="304800"/>
            <a:ext cx="8534400" cy="1219200"/>
          </a:xfrm>
          <a:prstGeom prst="rect">
            <a:avLst/>
          </a:prstGeom>
          <a:solidFill>
            <a:srgbClr val="4E2AB8"/>
          </a:solidFill>
          <a:ln w="9525" algn="ctr">
            <a:noFill/>
            <a:miter lim="800000"/>
            <a:headEnd/>
            <a:tailEnd/>
          </a:ln>
          <a:effectLst/>
        </p:spPr>
        <p:txBody>
          <a:bodyPr wrap="none" anchor="ctr"/>
          <a:lstStyle/>
          <a:p>
            <a:pPr>
              <a:defRPr/>
            </a:pPr>
            <a:endParaRPr lang="en-US" dirty="0"/>
          </a:p>
        </p:txBody>
      </p:sp>
      <p:sp>
        <p:nvSpPr>
          <p:cNvPr id="6147" name="Rectangle 2"/>
          <p:cNvSpPr>
            <a:spLocks noGrp="1" noChangeArrowheads="1"/>
          </p:cNvSpPr>
          <p:nvPr>
            <p:ph type="title"/>
          </p:nvPr>
        </p:nvSpPr>
        <p:spPr bwMode="auto">
          <a:xfrm>
            <a:off x="533400" y="2743200"/>
            <a:ext cx="8077200" cy="327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6568"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66569"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12" name="Oval 11"/>
          <p:cNvSpPr/>
          <p:nvPr/>
        </p:nvSpPr>
        <p:spPr bwMode="auto">
          <a:xfrm>
            <a:off x="457200" y="1143000"/>
            <a:ext cx="1600200" cy="1524000"/>
          </a:xfrm>
          <a:prstGeom prst="ellipse">
            <a:avLst/>
          </a:prstGeom>
          <a:noFill/>
          <a:ln w="9525" cap="flat" cmpd="sng" algn="ctr">
            <a:solidFill>
              <a:srgbClr val="339933">
                <a:alpha val="0"/>
              </a:srgbClr>
            </a:solidFill>
            <a:prstDash val="solid"/>
            <a:round/>
            <a:headEnd type="none" w="med" len="med"/>
            <a:tailEnd type="none" w="med" len="med"/>
          </a:ln>
          <a:effectLst/>
        </p:spPr>
        <p:txBody>
          <a:bodyPr/>
          <a:lstStyle/>
          <a:p>
            <a:pPr algn="r" eaLnBrk="1" hangingPunct="1">
              <a:defRPr/>
            </a:pPr>
            <a:endParaRPr lang="en-US" sz="1800">
              <a:solidFill>
                <a:schemeClr val="tx1"/>
              </a:solidFill>
            </a:endParaRPr>
          </a:p>
        </p:txBody>
      </p:sp>
      <p:pic>
        <p:nvPicPr>
          <p:cNvPr id="6151" name="Picture 12" descr="pink shirt girl"/>
          <p:cNvPicPr>
            <a:picLocks noChangeAspect="1" noChangeArrowheads="1"/>
          </p:cNvPicPr>
          <p:nvPr/>
        </p:nvPicPr>
        <p:blipFill>
          <a:blip r:embed="rId15" cstate="print"/>
          <a:srcRect/>
          <a:stretch>
            <a:fillRect/>
          </a:stretch>
        </p:blipFill>
        <p:spPr bwMode="auto">
          <a:xfrm>
            <a:off x="7924800" y="304800"/>
            <a:ext cx="876300" cy="876300"/>
          </a:xfrm>
          <a:prstGeom prst="rect">
            <a:avLst/>
          </a:prstGeom>
          <a:noFill/>
          <a:ln w="9525">
            <a:noFill/>
            <a:miter lim="800000"/>
            <a:headEnd/>
            <a:tailEnd/>
          </a:ln>
        </p:spPr>
      </p:pic>
      <p:pic>
        <p:nvPicPr>
          <p:cNvPr id="6152" name="Picture 14" descr="blond_happy_baby"/>
          <p:cNvPicPr>
            <a:picLocks noChangeAspect="1" noChangeArrowheads="1"/>
          </p:cNvPicPr>
          <p:nvPr/>
        </p:nvPicPr>
        <p:blipFill>
          <a:blip r:embed="rId16" cstate="print"/>
          <a:srcRect/>
          <a:stretch>
            <a:fillRect/>
          </a:stretch>
        </p:blipFill>
        <p:spPr bwMode="auto">
          <a:xfrm>
            <a:off x="6705600" y="304800"/>
            <a:ext cx="895350" cy="881063"/>
          </a:xfrm>
          <a:prstGeom prst="rect">
            <a:avLst/>
          </a:prstGeom>
          <a:noFill/>
          <a:ln w="9525">
            <a:noFill/>
            <a:miter lim="800000"/>
            <a:headEnd/>
            <a:tailEnd/>
          </a:ln>
        </p:spPr>
      </p:pic>
      <p:pic>
        <p:nvPicPr>
          <p:cNvPr id="6153" name="Picture 16" descr="girl_with_ball"/>
          <p:cNvPicPr>
            <a:picLocks noChangeAspect="1" noChangeArrowheads="1"/>
          </p:cNvPicPr>
          <p:nvPr/>
        </p:nvPicPr>
        <p:blipFill>
          <a:blip r:embed="rId17" cstate="print"/>
          <a:srcRect/>
          <a:stretch>
            <a:fillRect/>
          </a:stretch>
        </p:blipFill>
        <p:spPr bwMode="auto">
          <a:xfrm>
            <a:off x="5486400" y="381000"/>
            <a:ext cx="819150" cy="806450"/>
          </a:xfrm>
          <a:prstGeom prst="rect">
            <a:avLst/>
          </a:prstGeom>
          <a:noFill/>
          <a:ln w="9525">
            <a:noFill/>
            <a:miter lim="800000"/>
            <a:headEnd/>
            <a:tailEnd/>
          </a:ln>
        </p:spPr>
      </p:pic>
      <p:pic>
        <p:nvPicPr>
          <p:cNvPr id="6154" name="Picture 15" descr="girl_in_wheelchair"/>
          <p:cNvPicPr>
            <a:picLocks noChangeAspect="1" noChangeArrowheads="1"/>
          </p:cNvPicPr>
          <p:nvPr/>
        </p:nvPicPr>
        <p:blipFill>
          <a:blip r:embed="rId18" cstate="print"/>
          <a:srcRect/>
          <a:stretch>
            <a:fillRect/>
          </a:stretch>
        </p:blipFill>
        <p:spPr bwMode="auto">
          <a:xfrm>
            <a:off x="6096000" y="685800"/>
            <a:ext cx="838200" cy="825500"/>
          </a:xfrm>
          <a:prstGeom prst="rect">
            <a:avLst/>
          </a:prstGeom>
          <a:noFill/>
          <a:ln w="9525">
            <a:noFill/>
            <a:miter lim="800000"/>
            <a:headEnd/>
            <a:tailEnd/>
          </a:ln>
        </p:spPr>
      </p:pic>
      <p:pic>
        <p:nvPicPr>
          <p:cNvPr id="6155" name="Picture 13" descr="tie_dye_boy"/>
          <p:cNvPicPr>
            <a:picLocks noChangeAspect="1" noChangeArrowheads="1"/>
          </p:cNvPicPr>
          <p:nvPr/>
        </p:nvPicPr>
        <p:blipFill>
          <a:blip r:embed="rId19" cstate="print"/>
          <a:srcRect/>
          <a:stretch>
            <a:fillRect/>
          </a:stretch>
        </p:blipFill>
        <p:spPr bwMode="auto">
          <a:xfrm>
            <a:off x="7315200" y="609600"/>
            <a:ext cx="895350" cy="881063"/>
          </a:xfrm>
          <a:prstGeom prst="rect">
            <a:avLst/>
          </a:prstGeom>
          <a:noFill/>
          <a:ln w="9525">
            <a:noFill/>
            <a:miter lim="800000"/>
            <a:headEnd/>
            <a:tailEnd/>
          </a:ln>
        </p:spPr>
      </p:pic>
      <p:pic>
        <p:nvPicPr>
          <p:cNvPr id="6156" name="Picture 17" descr="eco_round_logo_w_purple"/>
          <p:cNvPicPr>
            <a:picLocks noChangeAspect="1" noChangeArrowheads="1"/>
          </p:cNvPicPr>
          <p:nvPr/>
        </p:nvPicPr>
        <p:blipFill>
          <a:blip r:embed="rId20" cstate="print"/>
          <a:srcRect/>
          <a:stretch>
            <a:fillRect/>
          </a:stretch>
        </p:blipFill>
        <p:spPr bwMode="auto">
          <a:xfrm>
            <a:off x="457200" y="228600"/>
            <a:ext cx="1752600" cy="1700213"/>
          </a:xfrm>
          <a:prstGeom prst="rect">
            <a:avLst/>
          </a:prstGeom>
          <a:noFill/>
          <a:ln w="9525">
            <a:noFill/>
            <a:miter lim="800000"/>
            <a:headEnd/>
            <a:tailEnd/>
          </a:ln>
        </p:spPr>
      </p:pic>
      <p:sp>
        <p:nvSpPr>
          <p:cNvPr id="17" name="Date Placeholder 16"/>
          <p:cNvSpPr>
            <a:spLocks noGrp="1"/>
          </p:cNvSpPr>
          <p:nvPr>
            <p:ph type="dt" sz="half" idx="2"/>
          </p:nvPr>
        </p:nvSpPr>
        <p:spPr>
          <a:xfrm>
            <a:off x="457200" y="6356350"/>
            <a:ext cx="2590800" cy="365125"/>
          </a:xfrm>
          <a:prstGeom prst="rect">
            <a:avLst/>
          </a:prstGeom>
        </p:spPr>
        <p:txBody>
          <a:bodyPr vert="horz" lIns="91440" tIns="45720" rIns="91440" bIns="45720" rtlCol="0" anchor="ctr"/>
          <a:lstStyle>
            <a:lvl1pPr algn="l">
              <a:defRPr sz="1200">
                <a:solidFill>
                  <a:srgbClr val="000099"/>
                </a:solidFill>
                <a:latin typeface="Arial" charset="0"/>
              </a:defRPr>
            </a:lvl1pPr>
          </a:lstStyle>
          <a:p>
            <a:pPr>
              <a:defRPr/>
            </a:pPr>
            <a:endParaRPr lang="en-US"/>
          </a:p>
        </p:txBody>
      </p:sp>
      <p:sp>
        <p:nvSpPr>
          <p:cNvPr id="18" name="Footer Placeholder 1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a:t>Early Childhood Outcomes Center</a:t>
            </a:r>
          </a:p>
        </p:txBody>
      </p:sp>
      <p:sp>
        <p:nvSpPr>
          <p:cNvPr id="19" name="Slide Number Placeholder 1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99"/>
                </a:solidFill>
                <a:latin typeface="Arial" charset="0"/>
              </a:defRPr>
            </a:lvl1pPr>
          </a:lstStyle>
          <a:p>
            <a:pPr>
              <a:defRPr/>
            </a:pPr>
            <a:fld id="{CFA39685-D68F-4561-B745-71463EE09FC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94" r:id="rId1"/>
    <p:sldLayoutId id="2147484795" r:id="rId2"/>
    <p:sldLayoutId id="2147484753" r:id="rId3"/>
    <p:sldLayoutId id="2147484754" r:id="rId4"/>
    <p:sldLayoutId id="2147484755" r:id="rId5"/>
    <p:sldLayoutId id="2147484756" r:id="rId6"/>
    <p:sldLayoutId id="2147484757" r:id="rId7"/>
    <p:sldLayoutId id="2147484758" r:id="rId8"/>
    <p:sldLayoutId id="2147484759" r:id="rId9"/>
    <p:sldLayoutId id="2147484811" r:id="rId10"/>
    <p:sldLayoutId id="2147484812" r:id="rId11"/>
    <p:sldLayoutId id="2147484813" r:id="rId12"/>
    <p:sldLayoutId id="2147484814" r:id="rId13"/>
  </p:sldLayoutIdLst>
  <p:transition>
    <p:split orient="vert"/>
  </p:transition>
  <p:hf hdr="0" dt="0"/>
  <p:txStyles>
    <p:titleStyle>
      <a:lvl1pPr algn="r" rtl="0" eaLnBrk="0" fontAlgn="base" hangingPunct="0">
        <a:spcBef>
          <a:spcPct val="0"/>
        </a:spcBef>
        <a:spcAft>
          <a:spcPct val="0"/>
        </a:spcAft>
        <a:defRPr sz="3600" b="1">
          <a:solidFill>
            <a:srgbClr val="224568"/>
          </a:solidFill>
          <a:latin typeface="+mj-lt"/>
          <a:ea typeface="+mj-ea"/>
          <a:cs typeface="+mj-cs"/>
        </a:defRPr>
      </a:lvl1pPr>
      <a:lvl2pPr algn="r" rtl="0" eaLnBrk="0" fontAlgn="base" hangingPunct="0">
        <a:spcBef>
          <a:spcPct val="0"/>
        </a:spcBef>
        <a:spcAft>
          <a:spcPct val="0"/>
        </a:spcAft>
        <a:defRPr sz="3600" b="1">
          <a:solidFill>
            <a:srgbClr val="224568"/>
          </a:solidFill>
          <a:latin typeface="Arial" charset="0"/>
        </a:defRPr>
      </a:lvl2pPr>
      <a:lvl3pPr algn="r" rtl="0" eaLnBrk="0" fontAlgn="base" hangingPunct="0">
        <a:spcBef>
          <a:spcPct val="0"/>
        </a:spcBef>
        <a:spcAft>
          <a:spcPct val="0"/>
        </a:spcAft>
        <a:defRPr sz="3600" b="1">
          <a:solidFill>
            <a:srgbClr val="224568"/>
          </a:solidFill>
          <a:latin typeface="Arial" charset="0"/>
        </a:defRPr>
      </a:lvl3pPr>
      <a:lvl4pPr algn="r" rtl="0" eaLnBrk="0" fontAlgn="base" hangingPunct="0">
        <a:spcBef>
          <a:spcPct val="0"/>
        </a:spcBef>
        <a:spcAft>
          <a:spcPct val="0"/>
        </a:spcAft>
        <a:defRPr sz="3600" b="1">
          <a:solidFill>
            <a:srgbClr val="224568"/>
          </a:solidFill>
          <a:latin typeface="Arial" charset="0"/>
        </a:defRPr>
      </a:lvl4pPr>
      <a:lvl5pPr algn="r" rtl="0" eaLnBrk="0" fontAlgn="base" hangingPunct="0">
        <a:spcBef>
          <a:spcPct val="0"/>
        </a:spcBef>
        <a:spcAft>
          <a:spcPct val="0"/>
        </a:spcAft>
        <a:defRPr sz="3600" b="1">
          <a:solidFill>
            <a:srgbClr val="224568"/>
          </a:solidFill>
          <a:latin typeface="Arial" charset="0"/>
        </a:defRPr>
      </a:lvl5pPr>
      <a:lvl6pPr marL="457200" algn="r" rtl="0" fontAlgn="base">
        <a:spcBef>
          <a:spcPct val="0"/>
        </a:spcBef>
        <a:spcAft>
          <a:spcPct val="0"/>
        </a:spcAft>
        <a:defRPr sz="4400">
          <a:solidFill>
            <a:schemeClr val="tx1"/>
          </a:solidFill>
          <a:latin typeface="Arial" charset="0"/>
        </a:defRPr>
      </a:lvl6pPr>
      <a:lvl7pPr marL="914400" algn="r" rtl="0" fontAlgn="base">
        <a:spcBef>
          <a:spcPct val="0"/>
        </a:spcBef>
        <a:spcAft>
          <a:spcPct val="0"/>
        </a:spcAft>
        <a:defRPr sz="4400">
          <a:solidFill>
            <a:schemeClr val="tx1"/>
          </a:solidFill>
          <a:latin typeface="Arial" charset="0"/>
        </a:defRPr>
      </a:lvl7pPr>
      <a:lvl8pPr marL="1371600" algn="r" rtl="0" fontAlgn="base">
        <a:spcBef>
          <a:spcPct val="0"/>
        </a:spcBef>
        <a:spcAft>
          <a:spcPct val="0"/>
        </a:spcAft>
        <a:defRPr sz="4400">
          <a:solidFill>
            <a:schemeClr val="tx1"/>
          </a:solidFill>
          <a:latin typeface="Arial" charset="0"/>
        </a:defRPr>
      </a:lvl8pPr>
      <a:lvl9pPr marL="1828800" algn="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pic>
        <p:nvPicPr>
          <p:cNvPr id="7175" name="Picture 14" descr="girl_with_ball"/>
          <p:cNvPicPr>
            <a:picLocks noChangeAspect="1" noChangeArrowheads="1"/>
          </p:cNvPicPr>
          <p:nvPr/>
        </p:nvPicPr>
        <p:blipFill>
          <a:blip r:embed="rId13" cstate="print"/>
          <a:srcRect/>
          <a:stretch>
            <a:fillRect/>
          </a:stretch>
        </p:blipFill>
        <p:spPr bwMode="auto">
          <a:xfrm>
            <a:off x="7543800" y="1371600"/>
            <a:ext cx="685800" cy="674688"/>
          </a:xfrm>
          <a:prstGeom prst="rect">
            <a:avLst/>
          </a:prstGeom>
          <a:noFill/>
          <a:ln w="9525">
            <a:noFill/>
            <a:miter lim="800000"/>
            <a:headEnd/>
            <a:tailEnd/>
          </a:ln>
        </p:spPr>
      </p:pic>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127BCD32-B8B1-4B60-800B-62699F4AFF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60" r:id="rId1"/>
    <p:sldLayoutId id="2147484796" r:id="rId2"/>
    <p:sldLayoutId id="2147484761" r:id="rId3"/>
    <p:sldLayoutId id="2147484762" r:id="rId4"/>
    <p:sldLayoutId id="2147484763" r:id="rId5"/>
    <p:sldLayoutId id="2147484764" r:id="rId6"/>
    <p:sldLayoutId id="2147484765" r:id="rId7"/>
    <p:sldLayoutId id="2147484797" r:id="rId8"/>
    <p:sldLayoutId id="2147484766" r:id="rId9"/>
    <p:sldLayoutId id="2147484807" r:id="rId10"/>
    <p:sldLayoutId id="2147484810" r:id="rId11"/>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6E664CDE-7449-45EB-8EB8-AB4097DD4741}" type="slidenum">
              <a:rPr lang="en-US"/>
              <a:pPr>
                <a:defRPr/>
              </a:pPr>
              <a:t>‹#›</a:t>
            </a:fld>
            <a:endParaRPr lang="en-US" dirty="0"/>
          </a:p>
        </p:txBody>
      </p:sp>
      <p:pic>
        <p:nvPicPr>
          <p:cNvPr id="8201" name="Picture 15" descr="girl_in_wheelchair"/>
          <p:cNvPicPr>
            <a:picLocks noChangeAspect="1" noChangeArrowheads="1"/>
          </p:cNvPicPr>
          <p:nvPr/>
        </p:nvPicPr>
        <p:blipFill>
          <a:blip r:embed="rId11" cstate="print"/>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67" r:id="rId1"/>
    <p:sldLayoutId id="2147484798" r:id="rId2"/>
    <p:sldLayoutId id="2147484799" r:id="rId3"/>
    <p:sldLayoutId id="2147484768" r:id="rId4"/>
    <p:sldLayoutId id="2147484769" r:id="rId5"/>
    <p:sldLayoutId id="2147484770" r:id="rId6"/>
    <p:sldLayoutId id="2147484771" r:id="rId7"/>
    <p:sldLayoutId id="2147484800" r:id="rId8"/>
    <p:sldLayoutId id="2147484772"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182563"/>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3E0CAFC6-C2FE-4CAB-AE23-784F1376D4EF}" type="slidenum">
              <a:rPr lang="en-US"/>
              <a:pPr>
                <a:defRPr/>
              </a:pPr>
              <a:t>‹#›</a:t>
            </a:fld>
            <a:endParaRPr lang="en-US" dirty="0"/>
          </a:p>
        </p:txBody>
      </p:sp>
      <p:pic>
        <p:nvPicPr>
          <p:cNvPr id="9225" name="Picture 14" descr="blond_happy_baby"/>
          <p:cNvPicPr>
            <a:picLocks noChangeAspect="1" noChangeArrowheads="1"/>
          </p:cNvPicPr>
          <p:nvPr/>
        </p:nvPicPr>
        <p:blipFill>
          <a:blip r:embed="rId11" cstate="print"/>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73" r:id="rId1"/>
    <p:sldLayoutId id="2147484801" r:id="rId2"/>
    <p:sldLayoutId id="2147484774" r:id="rId3"/>
    <p:sldLayoutId id="2147484775" r:id="rId4"/>
    <p:sldLayoutId id="2147484776" r:id="rId5"/>
    <p:sldLayoutId id="2147484777" r:id="rId6"/>
    <p:sldLayoutId id="2147484778" r:id="rId7"/>
    <p:sldLayoutId id="2147484802" r:id="rId8"/>
    <p:sldLayoutId id="2147484779"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136525"/>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DB84FBEA-FAEA-4EFA-B8A0-BE1EE00F58AC}" type="slidenum">
              <a:rPr lang="en-US"/>
              <a:pPr>
                <a:defRPr/>
              </a:pPr>
              <a:t>‹#›</a:t>
            </a:fld>
            <a:endParaRPr lang="en-US" dirty="0"/>
          </a:p>
        </p:txBody>
      </p:sp>
      <p:pic>
        <p:nvPicPr>
          <p:cNvPr id="10249" name="Picture 13" descr="tie_dye_boy"/>
          <p:cNvPicPr>
            <a:picLocks noChangeAspect="1" noChangeArrowheads="1"/>
          </p:cNvPicPr>
          <p:nvPr/>
        </p:nvPicPr>
        <p:blipFill>
          <a:blip r:embed="rId11" cstate="print"/>
          <a:srcRect/>
          <a:stretch>
            <a:fillRect/>
          </a:stretch>
        </p:blipFill>
        <p:spPr bwMode="auto">
          <a:xfrm>
            <a:off x="7543800" y="1247775"/>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0" r:id="rId1"/>
    <p:sldLayoutId id="2147484803" r:id="rId2"/>
    <p:sldLayoutId id="2147484781" r:id="rId3"/>
    <p:sldLayoutId id="2147484782" r:id="rId4"/>
    <p:sldLayoutId id="2147484783" r:id="rId5"/>
    <p:sldLayoutId id="2147484784" r:id="rId6"/>
    <p:sldLayoutId id="2147484785" r:id="rId7"/>
    <p:sldLayoutId id="2147484804" r:id="rId8"/>
    <p:sldLayoutId id="2147484786"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E86127DA-2B73-4237-ADF3-B61E908059E2}" type="slidenum">
              <a:rPr lang="en-US"/>
              <a:pPr>
                <a:defRPr/>
              </a:pPr>
              <a:t>‹#›</a:t>
            </a:fld>
            <a:endParaRPr lang="en-US" dirty="0"/>
          </a:p>
        </p:txBody>
      </p:sp>
      <p:pic>
        <p:nvPicPr>
          <p:cNvPr id="11273" name="Picture 12" descr="pink shirt girl"/>
          <p:cNvPicPr>
            <a:picLocks noChangeAspect="1" noChangeArrowheads="1"/>
          </p:cNvPicPr>
          <p:nvPr/>
        </p:nvPicPr>
        <p:blipFill>
          <a:blip r:embed="rId11" cstate="print"/>
          <a:srcRect/>
          <a:stretch>
            <a:fillRect/>
          </a:stretch>
        </p:blipFill>
        <p:spPr bwMode="auto">
          <a:xfrm>
            <a:off x="7543800" y="1371600"/>
            <a:ext cx="6858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7" r:id="rId1"/>
    <p:sldLayoutId id="2147484805" r:id="rId2"/>
    <p:sldLayoutId id="2147484788" r:id="rId3"/>
    <p:sldLayoutId id="2147484789" r:id="rId4"/>
    <p:sldLayoutId id="2147484790" r:id="rId5"/>
    <p:sldLayoutId id="2147484791" r:id="rId6"/>
    <p:sldLayoutId id="2147484792" r:id="rId7"/>
    <p:sldLayoutId id="2147484806" r:id="rId8"/>
    <p:sldLayoutId id="2147484793"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53.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www.the-eco-center.org/" TargetMode="External"/><Relationship Id="rId2" Type="http://schemas.openxmlformats.org/officeDocument/2006/relationships/slideLayout" Target="../slideLayouts/slideLayout6.xml"/><Relationship Id="rId1" Type="http://schemas.openxmlformats.org/officeDocument/2006/relationships/tags" Target="../tags/tag21.xml"/><Relationship Id="rId4" Type="http://schemas.openxmlformats.org/officeDocument/2006/relationships/hyperlink" Target="mailto:staff@the-eco-center.org"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3.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7.wmf"/><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3.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6.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077200" cy="3276600"/>
          </a:xfrm>
        </p:spPr>
        <p:txBody>
          <a:bodyPr/>
          <a:lstStyle/>
          <a:p>
            <a:r>
              <a:rPr lang="en-US" sz="6000" dirty="0"/>
              <a:t>Why Collect </a:t>
            </a:r>
            <a:r>
              <a:rPr lang="en-US" sz="6000" dirty="0" smtClean="0"/>
              <a:t/>
            </a:r>
            <a:br>
              <a:rPr lang="en-US" sz="6000" dirty="0" smtClean="0"/>
            </a:br>
            <a:r>
              <a:rPr lang="en-US" sz="6000" dirty="0" smtClean="0"/>
              <a:t>Outcome </a:t>
            </a:r>
            <a:r>
              <a:rPr lang="en-US" sz="6000" dirty="0"/>
              <a:t>Data</a:t>
            </a:r>
            <a:r>
              <a:rPr lang="en-US" sz="6000" dirty="0" smtClean="0"/>
              <a:t>?</a:t>
            </a:r>
            <a:endParaRPr lang="en-US" sz="6000" dirty="0"/>
          </a:p>
        </p:txBody>
      </p:sp>
      <p:sp>
        <p:nvSpPr>
          <p:cNvPr id="4" name="Footer Placeholder 5"/>
          <p:cNvSpPr>
            <a:spLocks noGrp="1"/>
          </p:cNvSpPr>
          <p:nvPr>
            <p:ph type="ftr" sz="quarter" idx="11"/>
            <p:custDataLst>
              <p:tags r:id="rId2"/>
            </p:custDataLst>
          </p:nvPr>
        </p:nvSpPr>
        <p:spPr/>
        <p:txBody>
          <a:bodyPr/>
          <a:lstStyle/>
          <a:p>
            <a:r>
              <a:rPr lang="en-US" dirty="0"/>
              <a:t>Early Childhood Outcomes Center</a:t>
            </a:r>
            <a:endParaRPr lang="en-US" dirty="0">
              <a:solidFill>
                <a:schemeClr val="tx1"/>
              </a:solidFill>
              <a:effectLst>
                <a:outerShdw blurRad="38100" dist="38100" dir="2700000" algn="tl">
                  <a:srgbClr val="FFFFFF"/>
                </a:outerShdw>
              </a:effectLst>
              <a:latin typeface="Arial" charset="0"/>
            </a:endParaRPr>
          </a:p>
        </p:txBody>
      </p:sp>
      <p:sp>
        <p:nvSpPr>
          <p:cNvPr id="5" name="Slide Number Placeholder 6"/>
          <p:cNvSpPr>
            <a:spLocks noGrp="1"/>
          </p:cNvSpPr>
          <p:nvPr>
            <p:ph type="sldNum" sz="quarter" idx="12"/>
          </p:nvPr>
        </p:nvSpPr>
        <p:spPr/>
        <p:txBody>
          <a:bodyPr/>
          <a:lstStyle/>
          <a:p>
            <a:endParaRPr lang="en-US" dirty="0"/>
          </a:p>
        </p:txBody>
      </p:sp>
    </p:spTree>
    <p:custDataLst>
      <p:tags r:id="rId1"/>
    </p:custDataLst>
    <p:extLst>
      <p:ext uri="{BB962C8B-B14F-4D97-AF65-F5344CB8AC3E}">
        <p14:creationId xmlns:p14="http://schemas.microsoft.com/office/powerpoint/2010/main" val="544361852"/>
      </p:ext>
    </p:extLst>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6" name="Rectangle 4"/>
          <p:cNvSpPr>
            <a:spLocks noGrp="1" noChangeArrowheads="1"/>
          </p:cNvSpPr>
          <p:nvPr>
            <p:ph type="title"/>
          </p:nvPr>
        </p:nvSpPr>
        <p:spPr/>
        <p:txBody>
          <a:bodyPr/>
          <a:lstStyle/>
          <a:p>
            <a:r>
              <a:rPr lang="en-US"/>
              <a:t>Why Collect Outcome Data?</a:t>
            </a:r>
          </a:p>
        </p:txBody>
      </p:sp>
      <p:sp>
        <p:nvSpPr>
          <p:cNvPr id="612357" name="Rectangle 5"/>
          <p:cNvSpPr>
            <a:spLocks noGrp="1" noChangeArrowheads="1"/>
          </p:cNvSpPr>
          <p:nvPr>
            <p:ph idx="1"/>
          </p:nvPr>
        </p:nvSpPr>
        <p:spPr/>
        <p:txBody>
          <a:bodyPr/>
          <a:lstStyle/>
          <a:p>
            <a:pPr marL="115888" indent="-57150">
              <a:lnSpc>
                <a:spcPct val="90000"/>
              </a:lnSpc>
              <a:buFont typeface="Wingdings" pitchFamily="2" charset="2"/>
              <a:buNone/>
            </a:pPr>
            <a:r>
              <a:rPr lang="en-US" dirty="0"/>
              <a:t>	Data on outcomes are important for state   and local purposes.</a:t>
            </a:r>
          </a:p>
          <a:p>
            <a:pPr marL="865188" lvl="1">
              <a:lnSpc>
                <a:spcPct val="90000"/>
              </a:lnSpc>
            </a:pPr>
            <a:r>
              <a:rPr lang="en-US" sz="2400" dirty="0"/>
              <a:t>To document program effectiveness</a:t>
            </a:r>
          </a:p>
          <a:p>
            <a:pPr marL="1208088" lvl="2">
              <a:lnSpc>
                <a:spcPct val="90000"/>
              </a:lnSpc>
            </a:pPr>
            <a:r>
              <a:rPr lang="en-US" sz="2400" dirty="0"/>
              <a:t>Increase in funding?</a:t>
            </a:r>
          </a:p>
          <a:p>
            <a:pPr marL="865188" lvl="1">
              <a:lnSpc>
                <a:spcPct val="90000"/>
              </a:lnSpc>
            </a:pPr>
            <a:r>
              <a:rPr lang="en-US" sz="2400" dirty="0"/>
              <a:t>To improve programs</a:t>
            </a:r>
          </a:p>
          <a:p>
            <a:pPr marL="1208088" lvl="2">
              <a:lnSpc>
                <a:spcPct val="90000"/>
              </a:lnSpc>
            </a:pPr>
            <a:r>
              <a:rPr lang="en-US" sz="2400" dirty="0"/>
              <a:t>Identify strengths and weaknesses</a:t>
            </a:r>
          </a:p>
          <a:p>
            <a:pPr marL="1208088" lvl="2">
              <a:lnSpc>
                <a:spcPct val="90000"/>
              </a:lnSpc>
            </a:pPr>
            <a:r>
              <a:rPr lang="en-US" sz="2400" dirty="0"/>
              <a:t>Allocate support resources, such as technical </a:t>
            </a:r>
            <a:r>
              <a:rPr lang="en-US" sz="2400" dirty="0" smtClean="0"/>
              <a:t>assistance</a:t>
            </a:r>
          </a:p>
          <a:p>
            <a:pPr marL="179388" indent="0">
              <a:lnSpc>
                <a:spcPct val="90000"/>
              </a:lnSpc>
              <a:buNone/>
            </a:pPr>
            <a:r>
              <a:rPr lang="en-US" dirty="0" smtClean="0"/>
              <a:t>And</a:t>
            </a:r>
            <a:r>
              <a:rPr lang="en-US" dirty="0"/>
              <a:t>, ultimately to better serve children and families</a:t>
            </a:r>
          </a:p>
          <a:p>
            <a:pPr marL="1208088" lvl="2">
              <a:lnSpc>
                <a:spcPct val="90000"/>
              </a:lnSpc>
            </a:pPr>
            <a:endParaRPr lang="en-US" sz="2400" dirty="0"/>
          </a:p>
        </p:txBody>
      </p:sp>
      <p:sp>
        <p:nvSpPr>
          <p:cNvPr id="5" name="Slide Number Placeholder 5"/>
          <p:cNvSpPr>
            <a:spLocks noGrp="1"/>
          </p:cNvSpPr>
          <p:nvPr>
            <p:ph type="sldNum" sz="quarter" idx="10"/>
          </p:nvPr>
        </p:nvSpPr>
        <p:spPr/>
        <p:txBody>
          <a:bodyPr/>
          <a:lstStyle/>
          <a:p>
            <a:fld id="{F9D54D42-75A9-4500-A05E-E6E8BB449771}" type="slidenum">
              <a:rPr lang="en-US"/>
              <a:pPr/>
              <a:t>10</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218537997"/>
      </p:ext>
    </p:extLst>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2286000"/>
            <a:ext cx="8077200" cy="3276600"/>
          </a:xfrm>
        </p:spPr>
        <p:txBody>
          <a:bodyPr/>
          <a:lstStyle/>
          <a:p>
            <a:pPr algn="ctr"/>
            <a:r>
              <a:rPr lang="en-US" dirty="0" smtClean="0"/>
              <a:t>For more information:  </a:t>
            </a:r>
            <a:br>
              <a:rPr lang="en-US" dirty="0" smtClean="0"/>
            </a:br>
            <a:r>
              <a:rPr lang="en-US" dirty="0" smtClean="0"/>
              <a:t/>
            </a:r>
            <a:br>
              <a:rPr lang="en-US" dirty="0" smtClean="0"/>
            </a:br>
            <a:r>
              <a:rPr lang="en-US" dirty="0" smtClean="0"/>
              <a:t>visit us online </a:t>
            </a:r>
            <a:br>
              <a:rPr lang="en-US" dirty="0" smtClean="0"/>
            </a:br>
            <a:r>
              <a:rPr lang="en-US" dirty="0" smtClean="0">
                <a:hlinkClick r:id="rId3"/>
              </a:rPr>
              <a:t>www.the-eco-center.org</a:t>
            </a:r>
            <a:r>
              <a:rPr lang="en-US" dirty="0" smtClean="0"/>
              <a:t/>
            </a:r>
            <a:br>
              <a:rPr lang="en-US" dirty="0" smtClean="0"/>
            </a:br>
            <a:r>
              <a:rPr lang="en-US" dirty="0" smtClean="0"/>
              <a:t/>
            </a:r>
            <a:br>
              <a:rPr lang="en-US" dirty="0" smtClean="0"/>
            </a:br>
            <a:r>
              <a:rPr lang="en-US" dirty="0" smtClean="0"/>
              <a:t>contact us: </a:t>
            </a:r>
            <a:br>
              <a:rPr lang="en-US" dirty="0" smtClean="0"/>
            </a:br>
            <a:r>
              <a:rPr lang="en-US" dirty="0" smtClean="0">
                <a:hlinkClick r:id="rId4"/>
              </a:rPr>
              <a:t>staff@the-eco-center.org</a:t>
            </a: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
        <p:nvSpPr>
          <p:cNvPr id="4" name="Slide Number Placeholder 3"/>
          <p:cNvSpPr>
            <a:spLocks noGrp="1"/>
          </p:cNvSpPr>
          <p:nvPr>
            <p:ph type="sldNum" sz="quarter" idx="12"/>
          </p:nvPr>
        </p:nvSpPr>
        <p:spPr/>
        <p:txBody>
          <a:bodyPr/>
          <a:lstStyle/>
          <a:p>
            <a:pPr>
              <a:defRPr/>
            </a:pPr>
            <a:fld id="{375B5C1F-A8C5-424E-9894-3AA0CD7A156E}" type="slidenum">
              <a:rPr lang="en-US" smtClean="0"/>
              <a:pPr>
                <a:defRPr/>
              </a:pPr>
              <a:t>11</a:t>
            </a:fld>
            <a:endParaRPr lang="en-US" dirty="0"/>
          </a:p>
        </p:txBody>
      </p:sp>
    </p:spTree>
    <p:custDataLst>
      <p:tags r:id="rId1"/>
    </p:custDataLst>
    <p:extLst>
      <p:ext uri="{BB962C8B-B14F-4D97-AF65-F5344CB8AC3E}">
        <p14:creationId xmlns:p14="http://schemas.microsoft.com/office/powerpoint/2010/main" val="2380125056"/>
      </p:ext>
    </p:extLst>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title"/>
          </p:nvPr>
        </p:nvSpPr>
        <p:spPr/>
        <p:txBody>
          <a:bodyPr/>
          <a:lstStyle/>
          <a:p>
            <a:r>
              <a:rPr lang="en-US"/>
              <a:t>Goal of Early Intervention/Early Childhood Special Education</a:t>
            </a:r>
          </a:p>
        </p:txBody>
      </p:sp>
      <p:sp>
        <p:nvSpPr>
          <p:cNvPr id="750595" name="Rectangle 3"/>
          <p:cNvSpPr>
            <a:spLocks noGrp="1" noChangeArrowheads="1"/>
          </p:cNvSpPr>
          <p:nvPr>
            <p:ph idx="1"/>
          </p:nvPr>
        </p:nvSpPr>
        <p:spPr>
          <a:xfrm>
            <a:off x="381000" y="2514600"/>
            <a:ext cx="8229600" cy="4187952"/>
          </a:xfrm>
        </p:spPr>
        <p:txBody>
          <a:bodyPr/>
          <a:lstStyle/>
          <a:p>
            <a:pPr>
              <a:lnSpc>
                <a:spcPct val="125000"/>
              </a:lnSpc>
              <a:spcBef>
                <a:spcPts val="0"/>
              </a:spcBef>
              <a:buFont typeface="Wingdings" pitchFamily="2" charset="2"/>
              <a:buNone/>
            </a:pPr>
            <a:r>
              <a:rPr lang="en-US" sz="2800" dirty="0">
                <a:latin typeface="Arial" charset="0"/>
              </a:rPr>
              <a:t>“…To enable young children to be active and successful participants during the early childhood years and in the future in a variety of settings – in their homes with their families, in child care, in preschool or school programs, and in the community.”</a:t>
            </a:r>
          </a:p>
          <a:p>
            <a:pPr marL="365760" indent="0">
              <a:buNone/>
            </a:pPr>
            <a:r>
              <a:rPr lang="en-US" sz="1600" dirty="0" smtClean="0"/>
              <a:t>From </a:t>
            </a:r>
            <a:r>
              <a:rPr lang="en-US" sz="1600" i="1" dirty="0" smtClean="0"/>
              <a:t>Family </a:t>
            </a:r>
            <a:r>
              <a:rPr lang="en-US" sz="1600" i="1" dirty="0"/>
              <a:t>and Child Outcomes for </a:t>
            </a:r>
            <a:r>
              <a:rPr lang="en-US" sz="1600" i="1" dirty="0" smtClean="0"/>
              <a:t>Early </a:t>
            </a:r>
            <a:r>
              <a:rPr lang="en-US" sz="1600" i="1" dirty="0"/>
              <a:t>Intervention and Early Childhood Special </a:t>
            </a:r>
            <a:r>
              <a:rPr lang="en-US" sz="1600" i="1" dirty="0" smtClean="0"/>
              <a:t>Education</a:t>
            </a:r>
            <a:r>
              <a:rPr lang="en-US" sz="1600" dirty="0" smtClean="0"/>
              <a:t>, Early </a:t>
            </a:r>
            <a:r>
              <a:rPr lang="en-US" sz="1600" dirty="0"/>
              <a:t>Childhood Outcomes </a:t>
            </a:r>
            <a:r>
              <a:rPr lang="en-US" sz="1600" dirty="0" smtClean="0"/>
              <a:t>Center (April 2005). Available at: http</a:t>
            </a:r>
            <a:r>
              <a:rPr lang="en-US" sz="1600" dirty="0"/>
              <a:t>://www.fpg.unc.edu/~</a:t>
            </a:r>
            <a:r>
              <a:rPr lang="en-US" sz="1600" dirty="0" smtClean="0"/>
              <a:t>eco/assets/pdfs/eco_outcomes_4-13-05.pdf</a:t>
            </a:r>
            <a:r>
              <a:rPr lang="en-US" sz="1600" dirty="0"/>
              <a:t>)</a:t>
            </a:r>
          </a:p>
        </p:txBody>
      </p:sp>
      <p:sp>
        <p:nvSpPr>
          <p:cNvPr id="5" name="Slide Number Placeholder 5"/>
          <p:cNvSpPr>
            <a:spLocks noGrp="1"/>
          </p:cNvSpPr>
          <p:nvPr>
            <p:ph type="sldNum" sz="quarter" idx="10"/>
          </p:nvPr>
        </p:nvSpPr>
        <p:spPr/>
        <p:txBody>
          <a:bodyPr/>
          <a:lstStyle/>
          <a:p>
            <a:fld id="{B534C7FB-3C5A-4CD4-946B-BED2A07F0248}" type="slidenum">
              <a:rPr lang="en-US"/>
              <a:pPr/>
              <a:t>2</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2597934779"/>
      </p:ext>
    </p:extLst>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68" name="Rectangle 60"/>
          <p:cNvSpPr>
            <a:spLocks noGrp="1" noChangeArrowheads="1"/>
          </p:cNvSpPr>
          <p:nvPr>
            <p:ph type="title"/>
          </p:nvPr>
        </p:nvSpPr>
        <p:spPr/>
        <p:txBody>
          <a:bodyPr/>
          <a:lstStyle/>
          <a:p>
            <a:r>
              <a:rPr lang="en-US"/>
              <a:t>Public Policy Context</a:t>
            </a:r>
          </a:p>
        </p:txBody>
      </p:sp>
      <p:sp>
        <p:nvSpPr>
          <p:cNvPr id="222270" name="Rectangle 62"/>
          <p:cNvSpPr>
            <a:spLocks noGrp="1" noChangeArrowheads="1"/>
          </p:cNvSpPr>
          <p:nvPr>
            <p:ph sz="half" idx="2"/>
          </p:nvPr>
        </p:nvSpPr>
        <p:spPr>
          <a:xfrm>
            <a:off x="4267200" y="2219542"/>
            <a:ext cx="4569172" cy="4191000"/>
          </a:xfrm>
          <a:prstGeom prst="rect">
            <a:avLst/>
          </a:prstGeom>
        </p:spPr>
        <p:txBody>
          <a:bodyPr/>
          <a:lstStyle/>
          <a:p>
            <a:pPr>
              <a:lnSpc>
                <a:spcPct val="90000"/>
              </a:lnSpc>
            </a:pPr>
            <a:r>
              <a:rPr lang="en-US" sz="2400" dirty="0"/>
              <a:t>Age of accountability</a:t>
            </a:r>
          </a:p>
          <a:p>
            <a:pPr>
              <a:lnSpc>
                <a:spcPct val="90000"/>
              </a:lnSpc>
            </a:pPr>
            <a:r>
              <a:rPr lang="en-US" sz="2400" dirty="0" smtClean="0"/>
              <a:t>Accountability </a:t>
            </a:r>
            <a:r>
              <a:rPr lang="en-US" sz="2400" dirty="0"/>
              <a:t>increasingly means looking at results, not just process</a:t>
            </a:r>
          </a:p>
          <a:p>
            <a:pPr>
              <a:lnSpc>
                <a:spcPct val="90000"/>
              </a:lnSpc>
            </a:pPr>
            <a:r>
              <a:rPr lang="en-US" sz="2400" dirty="0" smtClean="0"/>
              <a:t>Office </a:t>
            </a:r>
            <a:r>
              <a:rPr lang="en-US" sz="2400" dirty="0"/>
              <a:t>of Special Education Programs (OSEP) is under increasing pressure to produce outcome data on children participating in early intervention and early childhood special education programs</a:t>
            </a:r>
          </a:p>
        </p:txBody>
      </p:sp>
      <p:sp>
        <p:nvSpPr>
          <p:cNvPr id="51" name="Footer Placeholder 5"/>
          <p:cNvSpPr>
            <a:spLocks noGrp="1"/>
          </p:cNvSpPr>
          <p:nvPr>
            <p:ph type="ftr" sz="quarter" idx="10"/>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
        <p:nvSpPr>
          <p:cNvPr id="52" name="Slide Number Placeholder 6"/>
          <p:cNvSpPr>
            <a:spLocks noGrp="1"/>
          </p:cNvSpPr>
          <p:nvPr>
            <p:ph type="sldNum" sz="quarter" idx="11"/>
          </p:nvPr>
        </p:nvSpPr>
        <p:spPr/>
        <p:txBody>
          <a:bodyPr/>
          <a:lstStyle/>
          <a:p>
            <a:fld id="{A4B4408E-97B7-4194-8F57-3E6F71C741C8}" type="slidenum">
              <a:rPr lang="en-US"/>
              <a:pPr/>
              <a:t>3</a:t>
            </a:fld>
            <a:endParaRPr lang="en-US"/>
          </a:p>
        </p:txBody>
      </p:sp>
      <p:grpSp>
        <p:nvGrpSpPr>
          <p:cNvPr id="224263" name="Group 1031"/>
          <p:cNvGrpSpPr>
            <a:grpSpLocks/>
          </p:cNvGrpSpPr>
          <p:nvPr/>
        </p:nvGrpSpPr>
        <p:grpSpPr bwMode="auto">
          <a:xfrm>
            <a:off x="460028" y="2234010"/>
            <a:ext cx="3657600" cy="2886869"/>
            <a:chOff x="387" y="2047"/>
            <a:chExt cx="1886" cy="1443"/>
          </a:xfrm>
        </p:grpSpPr>
        <p:sp>
          <p:nvSpPr>
            <p:cNvPr id="224264" name="Freeform 1032"/>
            <p:cNvSpPr>
              <a:spLocks/>
            </p:cNvSpPr>
            <p:nvPr/>
          </p:nvSpPr>
          <p:spPr bwMode="auto">
            <a:xfrm>
              <a:off x="1522" y="3271"/>
              <a:ext cx="256" cy="111"/>
            </a:xfrm>
            <a:custGeom>
              <a:avLst/>
              <a:gdLst>
                <a:gd name="T0" fmla="*/ 494 w 513"/>
                <a:gd name="T1" fmla="*/ 25 h 222"/>
                <a:gd name="T2" fmla="*/ 460 w 513"/>
                <a:gd name="T3" fmla="*/ 35 h 222"/>
                <a:gd name="T4" fmla="*/ 426 w 513"/>
                <a:gd name="T5" fmla="*/ 14 h 222"/>
                <a:gd name="T6" fmla="*/ 391 w 513"/>
                <a:gd name="T7" fmla="*/ 2 h 222"/>
                <a:gd name="T8" fmla="*/ 349 w 513"/>
                <a:gd name="T9" fmla="*/ 14 h 222"/>
                <a:gd name="T10" fmla="*/ 305 w 513"/>
                <a:gd name="T11" fmla="*/ 2 h 222"/>
                <a:gd name="T12" fmla="*/ 282 w 513"/>
                <a:gd name="T13" fmla="*/ 4 h 222"/>
                <a:gd name="T14" fmla="*/ 262 w 513"/>
                <a:gd name="T15" fmla="*/ 6 h 222"/>
                <a:gd name="T16" fmla="*/ 216 w 513"/>
                <a:gd name="T17" fmla="*/ 27 h 222"/>
                <a:gd name="T18" fmla="*/ 190 w 513"/>
                <a:gd name="T19" fmla="*/ 17 h 222"/>
                <a:gd name="T20" fmla="*/ 171 w 513"/>
                <a:gd name="T21" fmla="*/ 52 h 222"/>
                <a:gd name="T22" fmla="*/ 155 w 513"/>
                <a:gd name="T23" fmla="*/ 79 h 222"/>
                <a:gd name="T24" fmla="*/ 119 w 513"/>
                <a:gd name="T25" fmla="*/ 100 h 222"/>
                <a:gd name="T26" fmla="*/ 95 w 513"/>
                <a:gd name="T27" fmla="*/ 109 h 222"/>
                <a:gd name="T28" fmla="*/ 72 w 513"/>
                <a:gd name="T29" fmla="*/ 117 h 222"/>
                <a:gd name="T30" fmla="*/ 48 w 513"/>
                <a:gd name="T31" fmla="*/ 128 h 222"/>
                <a:gd name="T32" fmla="*/ 16 w 513"/>
                <a:gd name="T33" fmla="*/ 170 h 222"/>
                <a:gd name="T34" fmla="*/ 14 w 513"/>
                <a:gd name="T35" fmla="*/ 212 h 222"/>
                <a:gd name="T36" fmla="*/ 38 w 513"/>
                <a:gd name="T37" fmla="*/ 180 h 222"/>
                <a:gd name="T38" fmla="*/ 56 w 513"/>
                <a:gd name="T39" fmla="*/ 147 h 222"/>
                <a:gd name="T40" fmla="*/ 83 w 513"/>
                <a:gd name="T41" fmla="*/ 157 h 222"/>
                <a:gd name="T42" fmla="*/ 129 w 513"/>
                <a:gd name="T43" fmla="*/ 136 h 222"/>
                <a:gd name="T44" fmla="*/ 149 w 513"/>
                <a:gd name="T45" fmla="*/ 132 h 222"/>
                <a:gd name="T46" fmla="*/ 173 w 513"/>
                <a:gd name="T47" fmla="*/ 130 h 222"/>
                <a:gd name="T48" fmla="*/ 216 w 513"/>
                <a:gd name="T49" fmla="*/ 144 h 222"/>
                <a:gd name="T50" fmla="*/ 258 w 513"/>
                <a:gd name="T51" fmla="*/ 130 h 222"/>
                <a:gd name="T52" fmla="*/ 294 w 513"/>
                <a:gd name="T53" fmla="*/ 144 h 222"/>
                <a:gd name="T54" fmla="*/ 325 w 513"/>
                <a:gd name="T55" fmla="*/ 163 h 222"/>
                <a:gd name="T56" fmla="*/ 361 w 513"/>
                <a:gd name="T57" fmla="*/ 155 h 222"/>
                <a:gd name="T58" fmla="*/ 375 w 513"/>
                <a:gd name="T59" fmla="*/ 167 h 222"/>
                <a:gd name="T60" fmla="*/ 385 w 513"/>
                <a:gd name="T61" fmla="*/ 140 h 222"/>
                <a:gd name="T62" fmla="*/ 404 w 513"/>
                <a:gd name="T63" fmla="*/ 145 h 222"/>
                <a:gd name="T64" fmla="*/ 450 w 513"/>
                <a:gd name="T65" fmla="*/ 159 h 222"/>
                <a:gd name="T66" fmla="*/ 458 w 513"/>
                <a:gd name="T67" fmla="*/ 144 h 222"/>
                <a:gd name="T68" fmla="*/ 424 w 513"/>
                <a:gd name="T69" fmla="*/ 121 h 222"/>
                <a:gd name="T70" fmla="*/ 395 w 513"/>
                <a:gd name="T71" fmla="*/ 90 h 222"/>
                <a:gd name="T72" fmla="*/ 367 w 513"/>
                <a:gd name="T73" fmla="*/ 90 h 222"/>
                <a:gd name="T74" fmla="*/ 361 w 513"/>
                <a:gd name="T75" fmla="*/ 79 h 222"/>
                <a:gd name="T76" fmla="*/ 404 w 513"/>
                <a:gd name="T77" fmla="*/ 73 h 222"/>
                <a:gd name="T78" fmla="*/ 428 w 513"/>
                <a:gd name="T79" fmla="*/ 63 h 222"/>
                <a:gd name="T80" fmla="*/ 462 w 513"/>
                <a:gd name="T81" fmla="*/ 56 h 222"/>
                <a:gd name="T82" fmla="*/ 490 w 513"/>
                <a:gd name="T83" fmla="*/ 52 h 222"/>
                <a:gd name="T84" fmla="*/ 508 w 513"/>
                <a:gd name="T85" fmla="*/ 44 h 222"/>
                <a:gd name="T86" fmla="*/ 513 w 513"/>
                <a:gd name="T87" fmla="*/ 33 h 222"/>
                <a:gd name="T88" fmla="*/ 508 w 513"/>
                <a:gd name="T89" fmla="*/ 3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13" h="222">
                  <a:moveTo>
                    <a:pt x="504" y="37"/>
                  </a:moveTo>
                  <a:lnTo>
                    <a:pt x="500" y="29"/>
                  </a:lnTo>
                  <a:lnTo>
                    <a:pt x="494" y="25"/>
                  </a:lnTo>
                  <a:lnTo>
                    <a:pt x="486" y="27"/>
                  </a:lnTo>
                  <a:lnTo>
                    <a:pt x="474" y="33"/>
                  </a:lnTo>
                  <a:lnTo>
                    <a:pt x="460" y="35"/>
                  </a:lnTo>
                  <a:lnTo>
                    <a:pt x="448" y="31"/>
                  </a:lnTo>
                  <a:lnTo>
                    <a:pt x="436" y="23"/>
                  </a:lnTo>
                  <a:lnTo>
                    <a:pt x="426" y="14"/>
                  </a:lnTo>
                  <a:lnTo>
                    <a:pt x="416" y="6"/>
                  </a:lnTo>
                  <a:lnTo>
                    <a:pt x="404" y="0"/>
                  </a:lnTo>
                  <a:lnTo>
                    <a:pt x="391" y="2"/>
                  </a:lnTo>
                  <a:lnTo>
                    <a:pt x="377" y="6"/>
                  </a:lnTo>
                  <a:lnTo>
                    <a:pt x="363" y="12"/>
                  </a:lnTo>
                  <a:lnTo>
                    <a:pt x="349" y="14"/>
                  </a:lnTo>
                  <a:lnTo>
                    <a:pt x="333" y="12"/>
                  </a:lnTo>
                  <a:lnTo>
                    <a:pt x="319" y="6"/>
                  </a:lnTo>
                  <a:lnTo>
                    <a:pt x="305" y="2"/>
                  </a:lnTo>
                  <a:lnTo>
                    <a:pt x="294" y="2"/>
                  </a:lnTo>
                  <a:lnTo>
                    <a:pt x="286" y="2"/>
                  </a:lnTo>
                  <a:lnTo>
                    <a:pt x="282" y="4"/>
                  </a:lnTo>
                  <a:lnTo>
                    <a:pt x="280" y="4"/>
                  </a:lnTo>
                  <a:lnTo>
                    <a:pt x="274" y="4"/>
                  </a:lnTo>
                  <a:lnTo>
                    <a:pt x="262" y="6"/>
                  </a:lnTo>
                  <a:lnTo>
                    <a:pt x="248" y="10"/>
                  </a:lnTo>
                  <a:lnTo>
                    <a:pt x="230" y="17"/>
                  </a:lnTo>
                  <a:lnTo>
                    <a:pt x="216" y="27"/>
                  </a:lnTo>
                  <a:lnTo>
                    <a:pt x="204" y="33"/>
                  </a:lnTo>
                  <a:lnTo>
                    <a:pt x="198" y="25"/>
                  </a:lnTo>
                  <a:lnTo>
                    <a:pt x="190" y="17"/>
                  </a:lnTo>
                  <a:lnTo>
                    <a:pt x="181" y="21"/>
                  </a:lnTo>
                  <a:lnTo>
                    <a:pt x="173" y="33"/>
                  </a:lnTo>
                  <a:lnTo>
                    <a:pt x="171" y="52"/>
                  </a:lnTo>
                  <a:lnTo>
                    <a:pt x="169" y="61"/>
                  </a:lnTo>
                  <a:lnTo>
                    <a:pt x="165" y="71"/>
                  </a:lnTo>
                  <a:lnTo>
                    <a:pt x="155" y="79"/>
                  </a:lnTo>
                  <a:lnTo>
                    <a:pt x="143" y="88"/>
                  </a:lnTo>
                  <a:lnTo>
                    <a:pt x="131" y="94"/>
                  </a:lnTo>
                  <a:lnTo>
                    <a:pt x="119" y="100"/>
                  </a:lnTo>
                  <a:lnTo>
                    <a:pt x="109" y="105"/>
                  </a:lnTo>
                  <a:lnTo>
                    <a:pt x="101" y="107"/>
                  </a:lnTo>
                  <a:lnTo>
                    <a:pt x="95" y="109"/>
                  </a:lnTo>
                  <a:lnTo>
                    <a:pt x="87" y="111"/>
                  </a:lnTo>
                  <a:lnTo>
                    <a:pt x="79" y="113"/>
                  </a:lnTo>
                  <a:lnTo>
                    <a:pt x="72" y="117"/>
                  </a:lnTo>
                  <a:lnTo>
                    <a:pt x="64" y="121"/>
                  </a:lnTo>
                  <a:lnTo>
                    <a:pt x="56" y="124"/>
                  </a:lnTo>
                  <a:lnTo>
                    <a:pt x="48" y="128"/>
                  </a:lnTo>
                  <a:lnTo>
                    <a:pt x="40" y="132"/>
                  </a:lnTo>
                  <a:lnTo>
                    <a:pt x="28" y="145"/>
                  </a:lnTo>
                  <a:lnTo>
                    <a:pt x="16" y="170"/>
                  </a:lnTo>
                  <a:lnTo>
                    <a:pt x="6" y="197"/>
                  </a:lnTo>
                  <a:lnTo>
                    <a:pt x="0" y="222"/>
                  </a:lnTo>
                  <a:lnTo>
                    <a:pt x="14" y="212"/>
                  </a:lnTo>
                  <a:lnTo>
                    <a:pt x="28" y="203"/>
                  </a:lnTo>
                  <a:lnTo>
                    <a:pt x="36" y="191"/>
                  </a:lnTo>
                  <a:lnTo>
                    <a:pt x="38" y="180"/>
                  </a:lnTo>
                  <a:lnTo>
                    <a:pt x="40" y="163"/>
                  </a:lnTo>
                  <a:lnTo>
                    <a:pt x="46" y="151"/>
                  </a:lnTo>
                  <a:lnTo>
                    <a:pt x="56" y="147"/>
                  </a:lnTo>
                  <a:lnTo>
                    <a:pt x="64" y="155"/>
                  </a:lnTo>
                  <a:lnTo>
                    <a:pt x="72" y="161"/>
                  </a:lnTo>
                  <a:lnTo>
                    <a:pt x="83" y="157"/>
                  </a:lnTo>
                  <a:lnTo>
                    <a:pt x="97" y="147"/>
                  </a:lnTo>
                  <a:lnTo>
                    <a:pt x="113" y="140"/>
                  </a:lnTo>
                  <a:lnTo>
                    <a:pt x="129" y="136"/>
                  </a:lnTo>
                  <a:lnTo>
                    <a:pt x="141" y="132"/>
                  </a:lnTo>
                  <a:lnTo>
                    <a:pt x="147" y="132"/>
                  </a:lnTo>
                  <a:lnTo>
                    <a:pt x="149" y="132"/>
                  </a:lnTo>
                  <a:lnTo>
                    <a:pt x="153" y="130"/>
                  </a:lnTo>
                  <a:lnTo>
                    <a:pt x="161" y="130"/>
                  </a:lnTo>
                  <a:lnTo>
                    <a:pt x="173" y="130"/>
                  </a:lnTo>
                  <a:lnTo>
                    <a:pt x="186" y="136"/>
                  </a:lnTo>
                  <a:lnTo>
                    <a:pt x="200" y="142"/>
                  </a:lnTo>
                  <a:lnTo>
                    <a:pt x="216" y="144"/>
                  </a:lnTo>
                  <a:lnTo>
                    <a:pt x="230" y="142"/>
                  </a:lnTo>
                  <a:lnTo>
                    <a:pt x="244" y="136"/>
                  </a:lnTo>
                  <a:lnTo>
                    <a:pt x="258" y="130"/>
                  </a:lnTo>
                  <a:lnTo>
                    <a:pt x="272" y="130"/>
                  </a:lnTo>
                  <a:lnTo>
                    <a:pt x="284" y="134"/>
                  </a:lnTo>
                  <a:lnTo>
                    <a:pt x="294" y="144"/>
                  </a:lnTo>
                  <a:lnTo>
                    <a:pt x="303" y="153"/>
                  </a:lnTo>
                  <a:lnTo>
                    <a:pt x="313" y="161"/>
                  </a:lnTo>
                  <a:lnTo>
                    <a:pt x="325" y="163"/>
                  </a:lnTo>
                  <a:lnTo>
                    <a:pt x="339" y="161"/>
                  </a:lnTo>
                  <a:lnTo>
                    <a:pt x="351" y="157"/>
                  </a:lnTo>
                  <a:lnTo>
                    <a:pt x="361" y="155"/>
                  </a:lnTo>
                  <a:lnTo>
                    <a:pt x="367" y="157"/>
                  </a:lnTo>
                  <a:lnTo>
                    <a:pt x="371" y="165"/>
                  </a:lnTo>
                  <a:lnTo>
                    <a:pt x="375" y="167"/>
                  </a:lnTo>
                  <a:lnTo>
                    <a:pt x="379" y="157"/>
                  </a:lnTo>
                  <a:lnTo>
                    <a:pt x="383" y="145"/>
                  </a:lnTo>
                  <a:lnTo>
                    <a:pt x="385" y="140"/>
                  </a:lnTo>
                  <a:lnTo>
                    <a:pt x="387" y="140"/>
                  </a:lnTo>
                  <a:lnTo>
                    <a:pt x="395" y="142"/>
                  </a:lnTo>
                  <a:lnTo>
                    <a:pt x="404" y="145"/>
                  </a:lnTo>
                  <a:lnTo>
                    <a:pt x="416" y="151"/>
                  </a:lnTo>
                  <a:lnTo>
                    <a:pt x="432" y="157"/>
                  </a:lnTo>
                  <a:lnTo>
                    <a:pt x="450" y="159"/>
                  </a:lnTo>
                  <a:lnTo>
                    <a:pt x="464" y="157"/>
                  </a:lnTo>
                  <a:lnTo>
                    <a:pt x="466" y="151"/>
                  </a:lnTo>
                  <a:lnTo>
                    <a:pt x="458" y="144"/>
                  </a:lnTo>
                  <a:lnTo>
                    <a:pt x="446" y="134"/>
                  </a:lnTo>
                  <a:lnTo>
                    <a:pt x="434" y="126"/>
                  </a:lnTo>
                  <a:lnTo>
                    <a:pt x="424" y="121"/>
                  </a:lnTo>
                  <a:lnTo>
                    <a:pt x="414" y="111"/>
                  </a:lnTo>
                  <a:lnTo>
                    <a:pt x="404" y="100"/>
                  </a:lnTo>
                  <a:lnTo>
                    <a:pt x="395" y="90"/>
                  </a:lnTo>
                  <a:lnTo>
                    <a:pt x="385" y="92"/>
                  </a:lnTo>
                  <a:lnTo>
                    <a:pt x="377" y="96"/>
                  </a:lnTo>
                  <a:lnTo>
                    <a:pt x="367" y="90"/>
                  </a:lnTo>
                  <a:lnTo>
                    <a:pt x="359" y="84"/>
                  </a:lnTo>
                  <a:lnTo>
                    <a:pt x="355" y="80"/>
                  </a:lnTo>
                  <a:lnTo>
                    <a:pt x="361" y="79"/>
                  </a:lnTo>
                  <a:lnTo>
                    <a:pt x="373" y="73"/>
                  </a:lnTo>
                  <a:lnTo>
                    <a:pt x="389" y="69"/>
                  </a:lnTo>
                  <a:lnTo>
                    <a:pt x="404" y="73"/>
                  </a:lnTo>
                  <a:lnTo>
                    <a:pt x="414" y="77"/>
                  </a:lnTo>
                  <a:lnTo>
                    <a:pt x="420" y="71"/>
                  </a:lnTo>
                  <a:lnTo>
                    <a:pt x="428" y="63"/>
                  </a:lnTo>
                  <a:lnTo>
                    <a:pt x="442" y="58"/>
                  </a:lnTo>
                  <a:lnTo>
                    <a:pt x="452" y="56"/>
                  </a:lnTo>
                  <a:lnTo>
                    <a:pt x="462" y="56"/>
                  </a:lnTo>
                  <a:lnTo>
                    <a:pt x="472" y="54"/>
                  </a:lnTo>
                  <a:lnTo>
                    <a:pt x="482" y="54"/>
                  </a:lnTo>
                  <a:lnTo>
                    <a:pt x="490" y="52"/>
                  </a:lnTo>
                  <a:lnTo>
                    <a:pt x="498" y="50"/>
                  </a:lnTo>
                  <a:lnTo>
                    <a:pt x="504" y="48"/>
                  </a:lnTo>
                  <a:lnTo>
                    <a:pt x="508" y="44"/>
                  </a:lnTo>
                  <a:lnTo>
                    <a:pt x="510" y="40"/>
                  </a:lnTo>
                  <a:lnTo>
                    <a:pt x="512" y="37"/>
                  </a:lnTo>
                  <a:lnTo>
                    <a:pt x="513" y="33"/>
                  </a:lnTo>
                  <a:lnTo>
                    <a:pt x="513" y="29"/>
                  </a:lnTo>
                  <a:lnTo>
                    <a:pt x="512" y="35"/>
                  </a:lnTo>
                  <a:lnTo>
                    <a:pt x="508" y="38"/>
                  </a:lnTo>
                  <a:lnTo>
                    <a:pt x="506" y="40"/>
                  </a:lnTo>
                  <a:lnTo>
                    <a:pt x="504"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65" name="Freeform 1033"/>
            <p:cNvSpPr>
              <a:spLocks/>
            </p:cNvSpPr>
            <p:nvPr/>
          </p:nvSpPr>
          <p:spPr bwMode="auto">
            <a:xfrm>
              <a:off x="1779" y="3276"/>
              <a:ext cx="27" cy="18"/>
            </a:xfrm>
            <a:custGeom>
              <a:avLst/>
              <a:gdLst>
                <a:gd name="T0" fmla="*/ 4 w 54"/>
                <a:gd name="T1" fmla="*/ 0 h 36"/>
                <a:gd name="T2" fmla="*/ 4 w 54"/>
                <a:gd name="T3" fmla="*/ 2 h 36"/>
                <a:gd name="T4" fmla="*/ 2 w 54"/>
                <a:gd name="T5" fmla="*/ 4 h 36"/>
                <a:gd name="T6" fmla="*/ 2 w 54"/>
                <a:gd name="T7" fmla="*/ 9 h 36"/>
                <a:gd name="T8" fmla="*/ 0 w 54"/>
                <a:gd name="T9" fmla="*/ 15 h 36"/>
                <a:gd name="T10" fmla="*/ 0 w 54"/>
                <a:gd name="T11" fmla="*/ 17 h 36"/>
                <a:gd name="T12" fmla="*/ 2 w 54"/>
                <a:gd name="T13" fmla="*/ 19 h 36"/>
                <a:gd name="T14" fmla="*/ 2 w 54"/>
                <a:gd name="T15" fmla="*/ 21 h 36"/>
                <a:gd name="T16" fmla="*/ 4 w 54"/>
                <a:gd name="T17" fmla="*/ 23 h 36"/>
                <a:gd name="T18" fmla="*/ 16 w 54"/>
                <a:gd name="T19" fmla="*/ 34 h 36"/>
                <a:gd name="T20" fmla="*/ 28 w 54"/>
                <a:gd name="T21" fmla="*/ 36 h 36"/>
                <a:gd name="T22" fmla="*/ 36 w 54"/>
                <a:gd name="T23" fmla="*/ 36 h 36"/>
                <a:gd name="T24" fmla="*/ 40 w 54"/>
                <a:gd name="T25" fmla="*/ 34 h 36"/>
                <a:gd name="T26" fmla="*/ 42 w 54"/>
                <a:gd name="T27" fmla="*/ 32 h 36"/>
                <a:gd name="T28" fmla="*/ 44 w 54"/>
                <a:gd name="T29" fmla="*/ 28 h 36"/>
                <a:gd name="T30" fmla="*/ 48 w 54"/>
                <a:gd name="T31" fmla="*/ 25 h 36"/>
                <a:gd name="T32" fmla="*/ 54 w 54"/>
                <a:gd name="T33" fmla="*/ 19 h 36"/>
                <a:gd name="T34" fmla="*/ 48 w 54"/>
                <a:gd name="T35" fmla="*/ 17 h 36"/>
                <a:gd name="T36" fmla="*/ 44 w 54"/>
                <a:gd name="T37" fmla="*/ 15 h 36"/>
                <a:gd name="T38" fmla="*/ 38 w 54"/>
                <a:gd name="T39" fmla="*/ 13 h 36"/>
                <a:gd name="T40" fmla="*/ 34 w 54"/>
                <a:gd name="T41" fmla="*/ 11 h 36"/>
                <a:gd name="T42" fmla="*/ 24 w 54"/>
                <a:gd name="T43" fmla="*/ 5 h 36"/>
                <a:gd name="T44" fmla="*/ 14 w 54"/>
                <a:gd name="T45" fmla="*/ 2 h 36"/>
                <a:gd name="T46" fmla="*/ 6 w 54"/>
                <a:gd name="T47" fmla="*/ 0 h 36"/>
                <a:gd name="T48" fmla="*/ 4 w 54"/>
                <a:gd name="T4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 h="36">
                  <a:moveTo>
                    <a:pt x="4" y="0"/>
                  </a:moveTo>
                  <a:lnTo>
                    <a:pt x="4" y="2"/>
                  </a:lnTo>
                  <a:lnTo>
                    <a:pt x="2" y="4"/>
                  </a:lnTo>
                  <a:lnTo>
                    <a:pt x="2" y="9"/>
                  </a:lnTo>
                  <a:lnTo>
                    <a:pt x="0" y="15"/>
                  </a:lnTo>
                  <a:lnTo>
                    <a:pt x="0" y="17"/>
                  </a:lnTo>
                  <a:lnTo>
                    <a:pt x="2" y="19"/>
                  </a:lnTo>
                  <a:lnTo>
                    <a:pt x="2" y="21"/>
                  </a:lnTo>
                  <a:lnTo>
                    <a:pt x="4" y="23"/>
                  </a:lnTo>
                  <a:lnTo>
                    <a:pt x="16" y="34"/>
                  </a:lnTo>
                  <a:lnTo>
                    <a:pt x="28" y="36"/>
                  </a:lnTo>
                  <a:lnTo>
                    <a:pt x="36" y="36"/>
                  </a:lnTo>
                  <a:lnTo>
                    <a:pt x="40" y="34"/>
                  </a:lnTo>
                  <a:lnTo>
                    <a:pt x="42" y="32"/>
                  </a:lnTo>
                  <a:lnTo>
                    <a:pt x="44" y="28"/>
                  </a:lnTo>
                  <a:lnTo>
                    <a:pt x="48" y="25"/>
                  </a:lnTo>
                  <a:lnTo>
                    <a:pt x="54" y="19"/>
                  </a:lnTo>
                  <a:lnTo>
                    <a:pt x="48" y="17"/>
                  </a:lnTo>
                  <a:lnTo>
                    <a:pt x="44" y="15"/>
                  </a:lnTo>
                  <a:lnTo>
                    <a:pt x="38" y="13"/>
                  </a:lnTo>
                  <a:lnTo>
                    <a:pt x="34" y="11"/>
                  </a:lnTo>
                  <a:lnTo>
                    <a:pt x="24" y="5"/>
                  </a:lnTo>
                  <a:lnTo>
                    <a:pt x="14" y="2"/>
                  </a:lnTo>
                  <a:lnTo>
                    <a:pt x="6"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66" name="Freeform 1034"/>
            <p:cNvSpPr>
              <a:spLocks/>
            </p:cNvSpPr>
            <p:nvPr/>
          </p:nvSpPr>
          <p:spPr bwMode="auto">
            <a:xfrm>
              <a:off x="1765" y="3216"/>
              <a:ext cx="313" cy="226"/>
            </a:xfrm>
            <a:custGeom>
              <a:avLst/>
              <a:gdLst>
                <a:gd name="T0" fmla="*/ 380 w 624"/>
                <a:gd name="T1" fmla="*/ 44 h 453"/>
                <a:gd name="T2" fmla="*/ 354 w 624"/>
                <a:gd name="T3" fmla="*/ 40 h 453"/>
                <a:gd name="T4" fmla="*/ 327 w 624"/>
                <a:gd name="T5" fmla="*/ 10 h 453"/>
                <a:gd name="T6" fmla="*/ 287 w 624"/>
                <a:gd name="T7" fmla="*/ 4 h 453"/>
                <a:gd name="T8" fmla="*/ 261 w 624"/>
                <a:gd name="T9" fmla="*/ 6 h 453"/>
                <a:gd name="T10" fmla="*/ 220 w 624"/>
                <a:gd name="T11" fmla="*/ 10 h 453"/>
                <a:gd name="T12" fmla="*/ 200 w 624"/>
                <a:gd name="T13" fmla="*/ 25 h 453"/>
                <a:gd name="T14" fmla="*/ 178 w 624"/>
                <a:gd name="T15" fmla="*/ 25 h 453"/>
                <a:gd name="T16" fmla="*/ 158 w 624"/>
                <a:gd name="T17" fmla="*/ 8 h 453"/>
                <a:gd name="T18" fmla="*/ 148 w 624"/>
                <a:gd name="T19" fmla="*/ 29 h 453"/>
                <a:gd name="T20" fmla="*/ 127 w 624"/>
                <a:gd name="T21" fmla="*/ 35 h 453"/>
                <a:gd name="T22" fmla="*/ 99 w 624"/>
                <a:gd name="T23" fmla="*/ 39 h 453"/>
                <a:gd name="T24" fmla="*/ 67 w 624"/>
                <a:gd name="T25" fmla="*/ 54 h 453"/>
                <a:gd name="T26" fmla="*/ 35 w 624"/>
                <a:gd name="T27" fmla="*/ 52 h 453"/>
                <a:gd name="T28" fmla="*/ 0 w 624"/>
                <a:gd name="T29" fmla="*/ 63 h 453"/>
                <a:gd name="T30" fmla="*/ 22 w 624"/>
                <a:gd name="T31" fmla="*/ 77 h 453"/>
                <a:gd name="T32" fmla="*/ 51 w 624"/>
                <a:gd name="T33" fmla="*/ 83 h 453"/>
                <a:gd name="T34" fmla="*/ 79 w 624"/>
                <a:gd name="T35" fmla="*/ 109 h 453"/>
                <a:gd name="T36" fmla="*/ 113 w 624"/>
                <a:gd name="T37" fmla="*/ 132 h 453"/>
                <a:gd name="T38" fmla="*/ 113 w 624"/>
                <a:gd name="T39" fmla="*/ 136 h 453"/>
                <a:gd name="T40" fmla="*/ 136 w 624"/>
                <a:gd name="T41" fmla="*/ 134 h 453"/>
                <a:gd name="T42" fmla="*/ 152 w 624"/>
                <a:gd name="T43" fmla="*/ 132 h 453"/>
                <a:gd name="T44" fmla="*/ 192 w 624"/>
                <a:gd name="T45" fmla="*/ 140 h 453"/>
                <a:gd name="T46" fmla="*/ 222 w 624"/>
                <a:gd name="T47" fmla="*/ 169 h 453"/>
                <a:gd name="T48" fmla="*/ 245 w 624"/>
                <a:gd name="T49" fmla="*/ 172 h 453"/>
                <a:gd name="T50" fmla="*/ 273 w 624"/>
                <a:gd name="T51" fmla="*/ 151 h 453"/>
                <a:gd name="T52" fmla="*/ 293 w 624"/>
                <a:gd name="T53" fmla="*/ 128 h 453"/>
                <a:gd name="T54" fmla="*/ 313 w 624"/>
                <a:gd name="T55" fmla="*/ 130 h 453"/>
                <a:gd name="T56" fmla="*/ 339 w 624"/>
                <a:gd name="T57" fmla="*/ 144 h 453"/>
                <a:gd name="T58" fmla="*/ 368 w 624"/>
                <a:gd name="T59" fmla="*/ 178 h 453"/>
                <a:gd name="T60" fmla="*/ 396 w 624"/>
                <a:gd name="T61" fmla="*/ 195 h 453"/>
                <a:gd name="T62" fmla="*/ 408 w 624"/>
                <a:gd name="T63" fmla="*/ 224 h 453"/>
                <a:gd name="T64" fmla="*/ 404 w 624"/>
                <a:gd name="T65" fmla="*/ 260 h 453"/>
                <a:gd name="T66" fmla="*/ 430 w 624"/>
                <a:gd name="T67" fmla="*/ 270 h 453"/>
                <a:gd name="T68" fmla="*/ 430 w 624"/>
                <a:gd name="T69" fmla="*/ 299 h 453"/>
                <a:gd name="T70" fmla="*/ 436 w 624"/>
                <a:gd name="T71" fmla="*/ 327 h 453"/>
                <a:gd name="T72" fmla="*/ 460 w 624"/>
                <a:gd name="T73" fmla="*/ 343 h 453"/>
                <a:gd name="T74" fmla="*/ 471 w 624"/>
                <a:gd name="T75" fmla="*/ 369 h 453"/>
                <a:gd name="T76" fmla="*/ 499 w 624"/>
                <a:gd name="T77" fmla="*/ 394 h 453"/>
                <a:gd name="T78" fmla="*/ 543 w 624"/>
                <a:gd name="T79" fmla="*/ 419 h 453"/>
                <a:gd name="T80" fmla="*/ 563 w 624"/>
                <a:gd name="T81" fmla="*/ 446 h 453"/>
                <a:gd name="T82" fmla="*/ 598 w 624"/>
                <a:gd name="T83" fmla="*/ 453 h 453"/>
                <a:gd name="T84" fmla="*/ 614 w 624"/>
                <a:gd name="T85" fmla="*/ 438 h 453"/>
                <a:gd name="T86" fmla="*/ 620 w 624"/>
                <a:gd name="T87" fmla="*/ 394 h 453"/>
                <a:gd name="T88" fmla="*/ 624 w 624"/>
                <a:gd name="T89" fmla="*/ 350 h 453"/>
                <a:gd name="T90" fmla="*/ 598 w 624"/>
                <a:gd name="T91" fmla="*/ 293 h 453"/>
                <a:gd name="T92" fmla="*/ 557 w 624"/>
                <a:gd name="T93" fmla="*/ 220 h 453"/>
                <a:gd name="T94" fmla="*/ 523 w 624"/>
                <a:gd name="T95" fmla="*/ 157 h 453"/>
                <a:gd name="T96" fmla="*/ 489 w 624"/>
                <a:gd name="T97" fmla="*/ 109 h 453"/>
                <a:gd name="T98" fmla="*/ 469 w 624"/>
                <a:gd name="T99" fmla="*/ 40 h 453"/>
                <a:gd name="T100" fmla="*/ 469 w 624"/>
                <a:gd name="T101" fmla="*/ 14 h 453"/>
                <a:gd name="T102" fmla="*/ 436 w 624"/>
                <a:gd name="T103" fmla="*/ 0 h 453"/>
                <a:gd name="T104" fmla="*/ 412 w 624"/>
                <a:gd name="T105" fmla="*/ 1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4" h="453">
                  <a:moveTo>
                    <a:pt x="398" y="29"/>
                  </a:moveTo>
                  <a:lnTo>
                    <a:pt x="388" y="37"/>
                  </a:lnTo>
                  <a:lnTo>
                    <a:pt x="380" y="44"/>
                  </a:lnTo>
                  <a:lnTo>
                    <a:pt x="372" y="50"/>
                  </a:lnTo>
                  <a:lnTo>
                    <a:pt x="364" y="48"/>
                  </a:lnTo>
                  <a:lnTo>
                    <a:pt x="354" y="40"/>
                  </a:lnTo>
                  <a:lnTo>
                    <a:pt x="345" y="31"/>
                  </a:lnTo>
                  <a:lnTo>
                    <a:pt x="335" y="19"/>
                  </a:lnTo>
                  <a:lnTo>
                    <a:pt x="327" y="10"/>
                  </a:lnTo>
                  <a:lnTo>
                    <a:pt x="317" y="4"/>
                  </a:lnTo>
                  <a:lnTo>
                    <a:pt x="301" y="4"/>
                  </a:lnTo>
                  <a:lnTo>
                    <a:pt x="287" y="4"/>
                  </a:lnTo>
                  <a:lnTo>
                    <a:pt x="281" y="4"/>
                  </a:lnTo>
                  <a:lnTo>
                    <a:pt x="275" y="4"/>
                  </a:lnTo>
                  <a:lnTo>
                    <a:pt x="261" y="6"/>
                  </a:lnTo>
                  <a:lnTo>
                    <a:pt x="244" y="8"/>
                  </a:lnTo>
                  <a:lnTo>
                    <a:pt x="230" y="8"/>
                  </a:lnTo>
                  <a:lnTo>
                    <a:pt x="220" y="10"/>
                  </a:lnTo>
                  <a:lnTo>
                    <a:pt x="210" y="16"/>
                  </a:lnTo>
                  <a:lnTo>
                    <a:pt x="202" y="21"/>
                  </a:lnTo>
                  <a:lnTo>
                    <a:pt x="200" y="25"/>
                  </a:lnTo>
                  <a:lnTo>
                    <a:pt x="196" y="27"/>
                  </a:lnTo>
                  <a:lnTo>
                    <a:pt x="188" y="27"/>
                  </a:lnTo>
                  <a:lnTo>
                    <a:pt x="178" y="25"/>
                  </a:lnTo>
                  <a:lnTo>
                    <a:pt x="166" y="14"/>
                  </a:lnTo>
                  <a:lnTo>
                    <a:pt x="160" y="4"/>
                  </a:lnTo>
                  <a:lnTo>
                    <a:pt x="158" y="8"/>
                  </a:lnTo>
                  <a:lnTo>
                    <a:pt x="158" y="16"/>
                  </a:lnTo>
                  <a:lnTo>
                    <a:pt x="154" y="25"/>
                  </a:lnTo>
                  <a:lnTo>
                    <a:pt x="148" y="29"/>
                  </a:lnTo>
                  <a:lnTo>
                    <a:pt x="142" y="31"/>
                  </a:lnTo>
                  <a:lnTo>
                    <a:pt x="134" y="35"/>
                  </a:lnTo>
                  <a:lnTo>
                    <a:pt x="127" y="35"/>
                  </a:lnTo>
                  <a:lnTo>
                    <a:pt x="119" y="37"/>
                  </a:lnTo>
                  <a:lnTo>
                    <a:pt x="109" y="39"/>
                  </a:lnTo>
                  <a:lnTo>
                    <a:pt x="99" y="39"/>
                  </a:lnTo>
                  <a:lnTo>
                    <a:pt x="89" y="40"/>
                  </a:lnTo>
                  <a:lnTo>
                    <a:pt x="73" y="46"/>
                  </a:lnTo>
                  <a:lnTo>
                    <a:pt x="67" y="54"/>
                  </a:lnTo>
                  <a:lnTo>
                    <a:pt x="61" y="58"/>
                  </a:lnTo>
                  <a:lnTo>
                    <a:pt x="51" y="56"/>
                  </a:lnTo>
                  <a:lnTo>
                    <a:pt x="35" y="52"/>
                  </a:lnTo>
                  <a:lnTo>
                    <a:pt x="18" y="56"/>
                  </a:lnTo>
                  <a:lnTo>
                    <a:pt x="6" y="61"/>
                  </a:lnTo>
                  <a:lnTo>
                    <a:pt x="0" y="63"/>
                  </a:lnTo>
                  <a:lnTo>
                    <a:pt x="4" y="67"/>
                  </a:lnTo>
                  <a:lnTo>
                    <a:pt x="12" y="73"/>
                  </a:lnTo>
                  <a:lnTo>
                    <a:pt x="22" y="77"/>
                  </a:lnTo>
                  <a:lnTo>
                    <a:pt x="31" y="73"/>
                  </a:lnTo>
                  <a:lnTo>
                    <a:pt x="41" y="73"/>
                  </a:lnTo>
                  <a:lnTo>
                    <a:pt x="51" y="83"/>
                  </a:lnTo>
                  <a:lnTo>
                    <a:pt x="59" y="94"/>
                  </a:lnTo>
                  <a:lnTo>
                    <a:pt x="69" y="104"/>
                  </a:lnTo>
                  <a:lnTo>
                    <a:pt x="79" y="109"/>
                  </a:lnTo>
                  <a:lnTo>
                    <a:pt x="93" y="117"/>
                  </a:lnTo>
                  <a:lnTo>
                    <a:pt x="105" y="125"/>
                  </a:lnTo>
                  <a:lnTo>
                    <a:pt x="113" y="132"/>
                  </a:lnTo>
                  <a:lnTo>
                    <a:pt x="113" y="134"/>
                  </a:lnTo>
                  <a:lnTo>
                    <a:pt x="113" y="134"/>
                  </a:lnTo>
                  <a:lnTo>
                    <a:pt x="113" y="136"/>
                  </a:lnTo>
                  <a:lnTo>
                    <a:pt x="113" y="136"/>
                  </a:lnTo>
                  <a:lnTo>
                    <a:pt x="125" y="136"/>
                  </a:lnTo>
                  <a:lnTo>
                    <a:pt x="136" y="134"/>
                  </a:lnTo>
                  <a:lnTo>
                    <a:pt x="142" y="132"/>
                  </a:lnTo>
                  <a:lnTo>
                    <a:pt x="146" y="132"/>
                  </a:lnTo>
                  <a:lnTo>
                    <a:pt x="152" y="132"/>
                  </a:lnTo>
                  <a:lnTo>
                    <a:pt x="166" y="132"/>
                  </a:lnTo>
                  <a:lnTo>
                    <a:pt x="182" y="134"/>
                  </a:lnTo>
                  <a:lnTo>
                    <a:pt x="192" y="140"/>
                  </a:lnTo>
                  <a:lnTo>
                    <a:pt x="200" y="149"/>
                  </a:lnTo>
                  <a:lnTo>
                    <a:pt x="210" y="159"/>
                  </a:lnTo>
                  <a:lnTo>
                    <a:pt x="222" y="169"/>
                  </a:lnTo>
                  <a:lnTo>
                    <a:pt x="232" y="176"/>
                  </a:lnTo>
                  <a:lnTo>
                    <a:pt x="240" y="178"/>
                  </a:lnTo>
                  <a:lnTo>
                    <a:pt x="245" y="172"/>
                  </a:lnTo>
                  <a:lnTo>
                    <a:pt x="255" y="165"/>
                  </a:lnTo>
                  <a:lnTo>
                    <a:pt x="265" y="159"/>
                  </a:lnTo>
                  <a:lnTo>
                    <a:pt x="273" y="151"/>
                  </a:lnTo>
                  <a:lnTo>
                    <a:pt x="279" y="140"/>
                  </a:lnTo>
                  <a:lnTo>
                    <a:pt x="285" y="132"/>
                  </a:lnTo>
                  <a:lnTo>
                    <a:pt x="293" y="128"/>
                  </a:lnTo>
                  <a:lnTo>
                    <a:pt x="299" y="128"/>
                  </a:lnTo>
                  <a:lnTo>
                    <a:pt x="305" y="130"/>
                  </a:lnTo>
                  <a:lnTo>
                    <a:pt x="313" y="130"/>
                  </a:lnTo>
                  <a:lnTo>
                    <a:pt x="321" y="134"/>
                  </a:lnTo>
                  <a:lnTo>
                    <a:pt x="331" y="138"/>
                  </a:lnTo>
                  <a:lnTo>
                    <a:pt x="339" y="144"/>
                  </a:lnTo>
                  <a:lnTo>
                    <a:pt x="347" y="151"/>
                  </a:lnTo>
                  <a:lnTo>
                    <a:pt x="354" y="161"/>
                  </a:lnTo>
                  <a:lnTo>
                    <a:pt x="368" y="178"/>
                  </a:lnTo>
                  <a:lnTo>
                    <a:pt x="378" y="186"/>
                  </a:lnTo>
                  <a:lnTo>
                    <a:pt x="388" y="190"/>
                  </a:lnTo>
                  <a:lnTo>
                    <a:pt x="396" y="195"/>
                  </a:lnTo>
                  <a:lnTo>
                    <a:pt x="402" y="205"/>
                  </a:lnTo>
                  <a:lnTo>
                    <a:pt x="406" y="214"/>
                  </a:lnTo>
                  <a:lnTo>
                    <a:pt x="408" y="224"/>
                  </a:lnTo>
                  <a:lnTo>
                    <a:pt x="408" y="235"/>
                  </a:lnTo>
                  <a:lnTo>
                    <a:pt x="404" y="249"/>
                  </a:lnTo>
                  <a:lnTo>
                    <a:pt x="404" y="260"/>
                  </a:lnTo>
                  <a:lnTo>
                    <a:pt x="406" y="270"/>
                  </a:lnTo>
                  <a:lnTo>
                    <a:pt x="418" y="270"/>
                  </a:lnTo>
                  <a:lnTo>
                    <a:pt x="430" y="270"/>
                  </a:lnTo>
                  <a:lnTo>
                    <a:pt x="434" y="276"/>
                  </a:lnTo>
                  <a:lnTo>
                    <a:pt x="434" y="287"/>
                  </a:lnTo>
                  <a:lnTo>
                    <a:pt x="430" y="299"/>
                  </a:lnTo>
                  <a:lnTo>
                    <a:pt x="430" y="310"/>
                  </a:lnTo>
                  <a:lnTo>
                    <a:pt x="432" y="320"/>
                  </a:lnTo>
                  <a:lnTo>
                    <a:pt x="436" y="327"/>
                  </a:lnTo>
                  <a:lnTo>
                    <a:pt x="442" y="335"/>
                  </a:lnTo>
                  <a:lnTo>
                    <a:pt x="450" y="341"/>
                  </a:lnTo>
                  <a:lnTo>
                    <a:pt x="460" y="343"/>
                  </a:lnTo>
                  <a:lnTo>
                    <a:pt x="465" y="348"/>
                  </a:lnTo>
                  <a:lnTo>
                    <a:pt x="469" y="358"/>
                  </a:lnTo>
                  <a:lnTo>
                    <a:pt x="471" y="369"/>
                  </a:lnTo>
                  <a:lnTo>
                    <a:pt x="479" y="379"/>
                  </a:lnTo>
                  <a:lnTo>
                    <a:pt x="487" y="385"/>
                  </a:lnTo>
                  <a:lnTo>
                    <a:pt x="499" y="394"/>
                  </a:lnTo>
                  <a:lnTo>
                    <a:pt x="513" y="404"/>
                  </a:lnTo>
                  <a:lnTo>
                    <a:pt x="529" y="411"/>
                  </a:lnTo>
                  <a:lnTo>
                    <a:pt x="543" y="419"/>
                  </a:lnTo>
                  <a:lnTo>
                    <a:pt x="553" y="429"/>
                  </a:lnTo>
                  <a:lnTo>
                    <a:pt x="559" y="438"/>
                  </a:lnTo>
                  <a:lnTo>
                    <a:pt x="563" y="446"/>
                  </a:lnTo>
                  <a:lnTo>
                    <a:pt x="571" y="451"/>
                  </a:lnTo>
                  <a:lnTo>
                    <a:pt x="584" y="453"/>
                  </a:lnTo>
                  <a:lnTo>
                    <a:pt x="598" y="453"/>
                  </a:lnTo>
                  <a:lnTo>
                    <a:pt x="608" y="450"/>
                  </a:lnTo>
                  <a:lnTo>
                    <a:pt x="612" y="446"/>
                  </a:lnTo>
                  <a:lnTo>
                    <a:pt x="614" y="438"/>
                  </a:lnTo>
                  <a:lnTo>
                    <a:pt x="616" y="427"/>
                  </a:lnTo>
                  <a:lnTo>
                    <a:pt x="618" y="411"/>
                  </a:lnTo>
                  <a:lnTo>
                    <a:pt x="620" y="394"/>
                  </a:lnTo>
                  <a:lnTo>
                    <a:pt x="622" y="381"/>
                  </a:lnTo>
                  <a:lnTo>
                    <a:pt x="624" y="367"/>
                  </a:lnTo>
                  <a:lnTo>
                    <a:pt x="624" y="350"/>
                  </a:lnTo>
                  <a:lnTo>
                    <a:pt x="622" y="331"/>
                  </a:lnTo>
                  <a:lnTo>
                    <a:pt x="614" y="314"/>
                  </a:lnTo>
                  <a:lnTo>
                    <a:pt x="598" y="293"/>
                  </a:lnTo>
                  <a:lnTo>
                    <a:pt x="580" y="266"/>
                  </a:lnTo>
                  <a:lnTo>
                    <a:pt x="565" y="241"/>
                  </a:lnTo>
                  <a:lnTo>
                    <a:pt x="557" y="220"/>
                  </a:lnTo>
                  <a:lnTo>
                    <a:pt x="549" y="201"/>
                  </a:lnTo>
                  <a:lnTo>
                    <a:pt x="537" y="178"/>
                  </a:lnTo>
                  <a:lnTo>
                    <a:pt x="523" y="157"/>
                  </a:lnTo>
                  <a:lnTo>
                    <a:pt x="511" y="144"/>
                  </a:lnTo>
                  <a:lnTo>
                    <a:pt x="501" y="130"/>
                  </a:lnTo>
                  <a:lnTo>
                    <a:pt x="489" y="109"/>
                  </a:lnTo>
                  <a:lnTo>
                    <a:pt x="479" y="83"/>
                  </a:lnTo>
                  <a:lnTo>
                    <a:pt x="471" y="50"/>
                  </a:lnTo>
                  <a:lnTo>
                    <a:pt x="469" y="40"/>
                  </a:lnTo>
                  <a:lnTo>
                    <a:pt x="469" y="33"/>
                  </a:lnTo>
                  <a:lnTo>
                    <a:pt x="469" y="23"/>
                  </a:lnTo>
                  <a:lnTo>
                    <a:pt x="469" y="14"/>
                  </a:lnTo>
                  <a:lnTo>
                    <a:pt x="458" y="6"/>
                  </a:lnTo>
                  <a:lnTo>
                    <a:pt x="446" y="2"/>
                  </a:lnTo>
                  <a:lnTo>
                    <a:pt x="436" y="0"/>
                  </a:lnTo>
                  <a:lnTo>
                    <a:pt x="426" y="0"/>
                  </a:lnTo>
                  <a:lnTo>
                    <a:pt x="418" y="4"/>
                  </a:lnTo>
                  <a:lnTo>
                    <a:pt x="412" y="12"/>
                  </a:lnTo>
                  <a:lnTo>
                    <a:pt x="406" y="21"/>
                  </a:lnTo>
                  <a:lnTo>
                    <a:pt x="398"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67" name="Freeform 1035"/>
            <p:cNvSpPr>
              <a:spLocks/>
            </p:cNvSpPr>
            <p:nvPr/>
          </p:nvSpPr>
          <p:spPr bwMode="auto">
            <a:xfrm>
              <a:off x="619" y="2528"/>
              <a:ext cx="851" cy="962"/>
            </a:xfrm>
            <a:custGeom>
              <a:avLst/>
              <a:gdLst>
                <a:gd name="T0" fmla="*/ 1643 w 1702"/>
                <a:gd name="T1" fmla="*/ 1671 h 1923"/>
                <a:gd name="T2" fmla="*/ 1587 w 1702"/>
                <a:gd name="T3" fmla="*/ 1598 h 1923"/>
                <a:gd name="T4" fmla="*/ 1530 w 1702"/>
                <a:gd name="T5" fmla="*/ 1525 h 1923"/>
                <a:gd name="T6" fmla="*/ 1466 w 1702"/>
                <a:gd name="T7" fmla="*/ 1508 h 1923"/>
                <a:gd name="T8" fmla="*/ 1407 w 1702"/>
                <a:gd name="T9" fmla="*/ 1558 h 1923"/>
                <a:gd name="T10" fmla="*/ 1332 w 1702"/>
                <a:gd name="T11" fmla="*/ 1529 h 1923"/>
                <a:gd name="T12" fmla="*/ 1278 w 1702"/>
                <a:gd name="T13" fmla="*/ 1449 h 1923"/>
                <a:gd name="T14" fmla="*/ 1167 w 1702"/>
                <a:gd name="T15" fmla="*/ 1349 h 1923"/>
                <a:gd name="T16" fmla="*/ 1074 w 1702"/>
                <a:gd name="T17" fmla="*/ 1344 h 1923"/>
                <a:gd name="T18" fmla="*/ 1044 w 1702"/>
                <a:gd name="T19" fmla="*/ 1382 h 1923"/>
                <a:gd name="T20" fmla="*/ 785 w 1702"/>
                <a:gd name="T21" fmla="*/ 1330 h 1923"/>
                <a:gd name="T22" fmla="*/ 628 w 1702"/>
                <a:gd name="T23" fmla="*/ 1239 h 1923"/>
                <a:gd name="T24" fmla="*/ 450 w 1702"/>
                <a:gd name="T25" fmla="*/ 1200 h 1923"/>
                <a:gd name="T26" fmla="*/ 402 w 1702"/>
                <a:gd name="T27" fmla="*/ 1110 h 1923"/>
                <a:gd name="T28" fmla="*/ 311 w 1702"/>
                <a:gd name="T29" fmla="*/ 1034 h 1923"/>
                <a:gd name="T30" fmla="*/ 253 w 1702"/>
                <a:gd name="T31" fmla="*/ 982 h 1923"/>
                <a:gd name="T32" fmla="*/ 226 w 1702"/>
                <a:gd name="T33" fmla="*/ 900 h 1923"/>
                <a:gd name="T34" fmla="*/ 204 w 1702"/>
                <a:gd name="T35" fmla="*/ 829 h 1923"/>
                <a:gd name="T36" fmla="*/ 190 w 1702"/>
                <a:gd name="T37" fmla="*/ 774 h 1923"/>
                <a:gd name="T38" fmla="*/ 162 w 1702"/>
                <a:gd name="T39" fmla="*/ 673 h 1923"/>
                <a:gd name="T40" fmla="*/ 144 w 1702"/>
                <a:gd name="T41" fmla="*/ 575 h 1923"/>
                <a:gd name="T42" fmla="*/ 150 w 1702"/>
                <a:gd name="T43" fmla="*/ 478 h 1923"/>
                <a:gd name="T44" fmla="*/ 184 w 1702"/>
                <a:gd name="T45" fmla="*/ 304 h 1923"/>
                <a:gd name="T46" fmla="*/ 273 w 1702"/>
                <a:gd name="T47" fmla="*/ 109 h 1923"/>
                <a:gd name="T48" fmla="*/ 277 w 1702"/>
                <a:gd name="T49" fmla="*/ 5 h 1923"/>
                <a:gd name="T50" fmla="*/ 160 w 1702"/>
                <a:gd name="T51" fmla="*/ 93 h 1923"/>
                <a:gd name="T52" fmla="*/ 77 w 1702"/>
                <a:gd name="T53" fmla="*/ 374 h 1923"/>
                <a:gd name="T54" fmla="*/ 39 w 1702"/>
                <a:gd name="T55" fmla="*/ 531 h 1923"/>
                <a:gd name="T56" fmla="*/ 0 w 1702"/>
                <a:gd name="T57" fmla="*/ 640 h 1923"/>
                <a:gd name="T58" fmla="*/ 10 w 1702"/>
                <a:gd name="T59" fmla="*/ 703 h 1923"/>
                <a:gd name="T60" fmla="*/ 27 w 1702"/>
                <a:gd name="T61" fmla="*/ 801 h 1923"/>
                <a:gd name="T62" fmla="*/ 57 w 1702"/>
                <a:gd name="T63" fmla="*/ 902 h 1923"/>
                <a:gd name="T64" fmla="*/ 69 w 1702"/>
                <a:gd name="T65" fmla="*/ 959 h 1923"/>
                <a:gd name="T66" fmla="*/ 91 w 1702"/>
                <a:gd name="T67" fmla="*/ 1028 h 1923"/>
                <a:gd name="T68" fmla="*/ 121 w 1702"/>
                <a:gd name="T69" fmla="*/ 1110 h 1923"/>
                <a:gd name="T70" fmla="*/ 178 w 1702"/>
                <a:gd name="T71" fmla="*/ 1162 h 1923"/>
                <a:gd name="T72" fmla="*/ 269 w 1702"/>
                <a:gd name="T73" fmla="*/ 1240 h 1923"/>
                <a:gd name="T74" fmla="*/ 315 w 1702"/>
                <a:gd name="T75" fmla="*/ 1328 h 1923"/>
                <a:gd name="T76" fmla="*/ 493 w 1702"/>
                <a:gd name="T77" fmla="*/ 1367 h 1923"/>
                <a:gd name="T78" fmla="*/ 650 w 1702"/>
                <a:gd name="T79" fmla="*/ 1458 h 1923"/>
                <a:gd name="T80" fmla="*/ 911 w 1702"/>
                <a:gd name="T81" fmla="*/ 1512 h 1923"/>
                <a:gd name="T82" fmla="*/ 939 w 1702"/>
                <a:gd name="T83" fmla="*/ 1474 h 1923"/>
                <a:gd name="T84" fmla="*/ 1032 w 1702"/>
                <a:gd name="T85" fmla="*/ 1479 h 1923"/>
                <a:gd name="T86" fmla="*/ 1145 w 1702"/>
                <a:gd name="T87" fmla="*/ 1577 h 1923"/>
                <a:gd name="T88" fmla="*/ 1199 w 1702"/>
                <a:gd name="T89" fmla="*/ 1659 h 1923"/>
                <a:gd name="T90" fmla="*/ 1272 w 1702"/>
                <a:gd name="T91" fmla="*/ 1686 h 1923"/>
                <a:gd name="T92" fmla="*/ 1334 w 1702"/>
                <a:gd name="T93" fmla="*/ 1638 h 1923"/>
                <a:gd name="T94" fmla="*/ 1395 w 1702"/>
                <a:gd name="T95" fmla="*/ 1653 h 1923"/>
                <a:gd name="T96" fmla="*/ 1454 w 1702"/>
                <a:gd name="T97" fmla="*/ 1726 h 1923"/>
                <a:gd name="T98" fmla="*/ 1510 w 1702"/>
                <a:gd name="T99" fmla="*/ 1801 h 1923"/>
                <a:gd name="T100" fmla="*/ 1555 w 1702"/>
                <a:gd name="T101" fmla="*/ 1873 h 1923"/>
                <a:gd name="T102" fmla="*/ 1664 w 1702"/>
                <a:gd name="T103" fmla="*/ 1919 h 1923"/>
                <a:gd name="T104" fmla="*/ 1670 w 1702"/>
                <a:gd name="T105" fmla="*/ 1850 h 1923"/>
                <a:gd name="T106" fmla="*/ 1690 w 1702"/>
                <a:gd name="T107" fmla="*/ 1745 h 1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02" h="1923">
                  <a:moveTo>
                    <a:pt x="1684" y="1736"/>
                  </a:moveTo>
                  <a:lnTo>
                    <a:pt x="1680" y="1720"/>
                  </a:lnTo>
                  <a:lnTo>
                    <a:pt x="1672" y="1703"/>
                  </a:lnTo>
                  <a:lnTo>
                    <a:pt x="1662" y="1688"/>
                  </a:lnTo>
                  <a:lnTo>
                    <a:pt x="1651" y="1676"/>
                  </a:lnTo>
                  <a:lnTo>
                    <a:pt x="1643" y="1671"/>
                  </a:lnTo>
                  <a:lnTo>
                    <a:pt x="1635" y="1661"/>
                  </a:lnTo>
                  <a:lnTo>
                    <a:pt x="1625" y="1650"/>
                  </a:lnTo>
                  <a:lnTo>
                    <a:pt x="1615" y="1636"/>
                  </a:lnTo>
                  <a:lnTo>
                    <a:pt x="1605" y="1623"/>
                  </a:lnTo>
                  <a:lnTo>
                    <a:pt x="1595" y="1609"/>
                  </a:lnTo>
                  <a:lnTo>
                    <a:pt x="1587" y="1598"/>
                  </a:lnTo>
                  <a:lnTo>
                    <a:pt x="1581" y="1588"/>
                  </a:lnTo>
                  <a:lnTo>
                    <a:pt x="1571" y="1571"/>
                  </a:lnTo>
                  <a:lnTo>
                    <a:pt x="1559" y="1554"/>
                  </a:lnTo>
                  <a:lnTo>
                    <a:pt x="1548" y="1541"/>
                  </a:lnTo>
                  <a:lnTo>
                    <a:pt x="1538" y="1529"/>
                  </a:lnTo>
                  <a:lnTo>
                    <a:pt x="1530" y="1525"/>
                  </a:lnTo>
                  <a:lnTo>
                    <a:pt x="1520" y="1522"/>
                  </a:lnTo>
                  <a:lnTo>
                    <a:pt x="1510" y="1520"/>
                  </a:lnTo>
                  <a:lnTo>
                    <a:pt x="1498" y="1516"/>
                  </a:lnTo>
                  <a:lnTo>
                    <a:pt x="1486" y="1514"/>
                  </a:lnTo>
                  <a:lnTo>
                    <a:pt x="1476" y="1512"/>
                  </a:lnTo>
                  <a:lnTo>
                    <a:pt x="1466" y="1508"/>
                  </a:lnTo>
                  <a:lnTo>
                    <a:pt x="1460" y="1506"/>
                  </a:lnTo>
                  <a:lnTo>
                    <a:pt x="1448" y="1504"/>
                  </a:lnTo>
                  <a:lnTo>
                    <a:pt x="1437" y="1512"/>
                  </a:lnTo>
                  <a:lnTo>
                    <a:pt x="1423" y="1525"/>
                  </a:lnTo>
                  <a:lnTo>
                    <a:pt x="1415" y="1544"/>
                  </a:lnTo>
                  <a:lnTo>
                    <a:pt x="1407" y="1558"/>
                  </a:lnTo>
                  <a:lnTo>
                    <a:pt x="1395" y="1562"/>
                  </a:lnTo>
                  <a:lnTo>
                    <a:pt x="1383" y="1562"/>
                  </a:lnTo>
                  <a:lnTo>
                    <a:pt x="1379" y="1562"/>
                  </a:lnTo>
                  <a:lnTo>
                    <a:pt x="1363" y="1554"/>
                  </a:lnTo>
                  <a:lnTo>
                    <a:pt x="1345" y="1543"/>
                  </a:lnTo>
                  <a:lnTo>
                    <a:pt x="1332" y="1529"/>
                  </a:lnTo>
                  <a:lnTo>
                    <a:pt x="1318" y="1516"/>
                  </a:lnTo>
                  <a:lnTo>
                    <a:pt x="1306" y="1502"/>
                  </a:lnTo>
                  <a:lnTo>
                    <a:pt x="1298" y="1489"/>
                  </a:lnTo>
                  <a:lnTo>
                    <a:pt x="1292" y="1476"/>
                  </a:lnTo>
                  <a:lnTo>
                    <a:pt x="1288" y="1466"/>
                  </a:lnTo>
                  <a:lnTo>
                    <a:pt x="1278" y="1449"/>
                  </a:lnTo>
                  <a:lnTo>
                    <a:pt x="1260" y="1432"/>
                  </a:lnTo>
                  <a:lnTo>
                    <a:pt x="1242" y="1420"/>
                  </a:lnTo>
                  <a:lnTo>
                    <a:pt x="1234" y="1414"/>
                  </a:lnTo>
                  <a:lnTo>
                    <a:pt x="1181" y="1351"/>
                  </a:lnTo>
                  <a:lnTo>
                    <a:pt x="1177" y="1351"/>
                  </a:lnTo>
                  <a:lnTo>
                    <a:pt x="1167" y="1349"/>
                  </a:lnTo>
                  <a:lnTo>
                    <a:pt x="1151" y="1349"/>
                  </a:lnTo>
                  <a:lnTo>
                    <a:pt x="1133" y="1348"/>
                  </a:lnTo>
                  <a:lnTo>
                    <a:pt x="1115" y="1346"/>
                  </a:lnTo>
                  <a:lnTo>
                    <a:pt x="1098" y="1346"/>
                  </a:lnTo>
                  <a:lnTo>
                    <a:pt x="1084" y="1344"/>
                  </a:lnTo>
                  <a:lnTo>
                    <a:pt x="1074" y="1344"/>
                  </a:lnTo>
                  <a:lnTo>
                    <a:pt x="1062" y="1344"/>
                  </a:lnTo>
                  <a:lnTo>
                    <a:pt x="1054" y="1348"/>
                  </a:lnTo>
                  <a:lnTo>
                    <a:pt x="1050" y="1355"/>
                  </a:lnTo>
                  <a:lnTo>
                    <a:pt x="1050" y="1367"/>
                  </a:lnTo>
                  <a:lnTo>
                    <a:pt x="1048" y="1376"/>
                  </a:lnTo>
                  <a:lnTo>
                    <a:pt x="1044" y="1382"/>
                  </a:lnTo>
                  <a:lnTo>
                    <a:pt x="1040" y="1384"/>
                  </a:lnTo>
                  <a:lnTo>
                    <a:pt x="1038" y="1384"/>
                  </a:lnTo>
                  <a:lnTo>
                    <a:pt x="844" y="1363"/>
                  </a:lnTo>
                  <a:lnTo>
                    <a:pt x="836" y="1359"/>
                  </a:lnTo>
                  <a:lnTo>
                    <a:pt x="814" y="1346"/>
                  </a:lnTo>
                  <a:lnTo>
                    <a:pt x="785" y="1330"/>
                  </a:lnTo>
                  <a:lnTo>
                    <a:pt x="749" y="1309"/>
                  </a:lnTo>
                  <a:lnTo>
                    <a:pt x="713" y="1290"/>
                  </a:lnTo>
                  <a:lnTo>
                    <a:pt x="679" y="1271"/>
                  </a:lnTo>
                  <a:lnTo>
                    <a:pt x="654" y="1256"/>
                  </a:lnTo>
                  <a:lnTo>
                    <a:pt x="640" y="1248"/>
                  </a:lnTo>
                  <a:lnTo>
                    <a:pt x="628" y="1239"/>
                  </a:lnTo>
                  <a:lnTo>
                    <a:pt x="618" y="1227"/>
                  </a:lnTo>
                  <a:lnTo>
                    <a:pt x="612" y="1219"/>
                  </a:lnTo>
                  <a:lnTo>
                    <a:pt x="610" y="1216"/>
                  </a:lnTo>
                  <a:lnTo>
                    <a:pt x="450" y="1212"/>
                  </a:lnTo>
                  <a:lnTo>
                    <a:pt x="450" y="1208"/>
                  </a:lnTo>
                  <a:lnTo>
                    <a:pt x="450" y="1200"/>
                  </a:lnTo>
                  <a:lnTo>
                    <a:pt x="446" y="1183"/>
                  </a:lnTo>
                  <a:lnTo>
                    <a:pt x="442" y="1160"/>
                  </a:lnTo>
                  <a:lnTo>
                    <a:pt x="432" y="1135"/>
                  </a:lnTo>
                  <a:lnTo>
                    <a:pt x="420" y="1120"/>
                  </a:lnTo>
                  <a:lnTo>
                    <a:pt x="408" y="1112"/>
                  </a:lnTo>
                  <a:lnTo>
                    <a:pt x="402" y="1110"/>
                  </a:lnTo>
                  <a:lnTo>
                    <a:pt x="396" y="1107"/>
                  </a:lnTo>
                  <a:lnTo>
                    <a:pt x="384" y="1097"/>
                  </a:lnTo>
                  <a:lnTo>
                    <a:pt x="366" y="1084"/>
                  </a:lnTo>
                  <a:lnTo>
                    <a:pt x="349" y="1063"/>
                  </a:lnTo>
                  <a:lnTo>
                    <a:pt x="331" y="1045"/>
                  </a:lnTo>
                  <a:lnTo>
                    <a:pt x="311" y="1034"/>
                  </a:lnTo>
                  <a:lnTo>
                    <a:pt x="297" y="1028"/>
                  </a:lnTo>
                  <a:lnTo>
                    <a:pt x="291" y="1026"/>
                  </a:lnTo>
                  <a:lnTo>
                    <a:pt x="283" y="1023"/>
                  </a:lnTo>
                  <a:lnTo>
                    <a:pt x="267" y="1011"/>
                  </a:lnTo>
                  <a:lnTo>
                    <a:pt x="253" y="996"/>
                  </a:lnTo>
                  <a:lnTo>
                    <a:pt x="253" y="982"/>
                  </a:lnTo>
                  <a:lnTo>
                    <a:pt x="259" y="967"/>
                  </a:lnTo>
                  <a:lnTo>
                    <a:pt x="255" y="952"/>
                  </a:lnTo>
                  <a:lnTo>
                    <a:pt x="247" y="938"/>
                  </a:lnTo>
                  <a:lnTo>
                    <a:pt x="241" y="927"/>
                  </a:lnTo>
                  <a:lnTo>
                    <a:pt x="236" y="915"/>
                  </a:lnTo>
                  <a:lnTo>
                    <a:pt x="226" y="900"/>
                  </a:lnTo>
                  <a:lnTo>
                    <a:pt x="216" y="885"/>
                  </a:lnTo>
                  <a:lnTo>
                    <a:pt x="212" y="872"/>
                  </a:lnTo>
                  <a:lnTo>
                    <a:pt x="208" y="860"/>
                  </a:lnTo>
                  <a:lnTo>
                    <a:pt x="202" y="850"/>
                  </a:lnTo>
                  <a:lnTo>
                    <a:pt x="198" y="841"/>
                  </a:lnTo>
                  <a:lnTo>
                    <a:pt x="204" y="829"/>
                  </a:lnTo>
                  <a:lnTo>
                    <a:pt x="212" y="820"/>
                  </a:lnTo>
                  <a:lnTo>
                    <a:pt x="214" y="812"/>
                  </a:lnTo>
                  <a:lnTo>
                    <a:pt x="210" y="807"/>
                  </a:lnTo>
                  <a:lnTo>
                    <a:pt x="200" y="801"/>
                  </a:lnTo>
                  <a:lnTo>
                    <a:pt x="192" y="791"/>
                  </a:lnTo>
                  <a:lnTo>
                    <a:pt x="190" y="774"/>
                  </a:lnTo>
                  <a:lnTo>
                    <a:pt x="190" y="757"/>
                  </a:lnTo>
                  <a:lnTo>
                    <a:pt x="188" y="742"/>
                  </a:lnTo>
                  <a:lnTo>
                    <a:pt x="184" y="726"/>
                  </a:lnTo>
                  <a:lnTo>
                    <a:pt x="178" y="707"/>
                  </a:lnTo>
                  <a:lnTo>
                    <a:pt x="170" y="686"/>
                  </a:lnTo>
                  <a:lnTo>
                    <a:pt x="162" y="673"/>
                  </a:lnTo>
                  <a:lnTo>
                    <a:pt x="154" y="663"/>
                  </a:lnTo>
                  <a:lnTo>
                    <a:pt x="146" y="652"/>
                  </a:lnTo>
                  <a:lnTo>
                    <a:pt x="142" y="638"/>
                  </a:lnTo>
                  <a:lnTo>
                    <a:pt x="142" y="625"/>
                  </a:lnTo>
                  <a:lnTo>
                    <a:pt x="144" y="604"/>
                  </a:lnTo>
                  <a:lnTo>
                    <a:pt x="144" y="575"/>
                  </a:lnTo>
                  <a:lnTo>
                    <a:pt x="142" y="548"/>
                  </a:lnTo>
                  <a:lnTo>
                    <a:pt x="142" y="537"/>
                  </a:lnTo>
                  <a:lnTo>
                    <a:pt x="138" y="533"/>
                  </a:lnTo>
                  <a:lnTo>
                    <a:pt x="132" y="520"/>
                  </a:lnTo>
                  <a:lnTo>
                    <a:pt x="134" y="501"/>
                  </a:lnTo>
                  <a:lnTo>
                    <a:pt x="150" y="478"/>
                  </a:lnTo>
                  <a:lnTo>
                    <a:pt x="168" y="443"/>
                  </a:lnTo>
                  <a:lnTo>
                    <a:pt x="172" y="401"/>
                  </a:lnTo>
                  <a:lnTo>
                    <a:pt x="172" y="361"/>
                  </a:lnTo>
                  <a:lnTo>
                    <a:pt x="172" y="336"/>
                  </a:lnTo>
                  <a:lnTo>
                    <a:pt x="176" y="325"/>
                  </a:lnTo>
                  <a:lnTo>
                    <a:pt x="184" y="304"/>
                  </a:lnTo>
                  <a:lnTo>
                    <a:pt x="196" y="277"/>
                  </a:lnTo>
                  <a:lnTo>
                    <a:pt x="210" y="244"/>
                  </a:lnTo>
                  <a:lnTo>
                    <a:pt x="226" y="210"/>
                  </a:lnTo>
                  <a:lnTo>
                    <a:pt x="241" y="174"/>
                  </a:lnTo>
                  <a:lnTo>
                    <a:pt x="257" y="139"/>
                  </a:lnTo>
                  <a:lnTo>
                    <a:pt x="273" y="109"/>
                  </a:lnTo>
                  <a:lnTo>
                    <a:pt x="281" y="88"/>
                  </a:lnTo>
                  <a:lnTo>
                    <a:pt x="287" y="63"/>
                  </a:lnTo>
                  <a:lnTo>
                    <a:pt x="291" y="38"/>
                  </a:lnTo>
                  <a:lnTo>
                    <a:pt x="293" y="11"/>
                  </a:lnTo>
                  <a:lnTo>
                    <a:pt x="285" y="7"/>
                  </a:lnTo>
                  <a:lnTo>
                    <a:pt x="277" y="5"/>
                  </a:lnTo>
                  <a:lnTo>
                    <a:pt x="271" y="2"/>
                  </a:lnTo>
                  <a:lnTo>
                    <a:pt x="265" y="0"/>
                  </a:lnTo>
                  <a:lnTo>
                    <a:pt x="228" y="51"/>
                  </a:lnTo>
                  <a:lnTo>
                    <a:pt x="150" y="7"/>
                  </a:lnTo>
                  <a:lnTo>
                    <a:pt x="154" y="32"/>
                  </a:lnTo>
                  <a:lnTo>
                    <a:pt x="160" y="93"/>
                  </a:lnTo>
                  <a:lnTo>
                    <a:pt x="156" y="168"/>
                  </a:lnTo>
                  <a:lnTo>
                    <a:pt x="138" y="237"/>
                  </a:lnTo>
                  <a:lnTo>
                    <a:pt x="123" y="269"/>
                  </a:lnTo>
                  <a:lnTo>
                    <a:pt x="107" y="304"/>
                  </a:lnTo>
                  <a:lnTo>
                    <a:pt x="91" y="338"/>
                  </a:lnTo>
                  <a:lnTo>
                    <a:pt x="77" y="374"/>
                  </a:lnTo>
                  <a:lnTo>
                    <a:pt x="63" y="405"/>
                  </a:lnTo>
                  <a:lnTo>
                    <a:pt x="51" y="434"/>
                  </a:lnTo>
                  <a:lnTo>
                    <a:pt x="43" y="455"/>
                  </a:lnTo>
                  <a:lnTo>
                    <a:pt x="39" y="466"/>
                  </a:lnTo>
                  <a:lnTo>
                    <a:pt x="39" y="491"/>
                  </a:lnTo>
                  <a:lnTo>
                    <a:pt x="39" y="531"/>
                  </a:lnTo>
                  <a:lnTo>
                    <a:pt x="33" y="573"/>
                  </a:lnTo>
                  <a:lnTo>
                    <a:pt x="16" y="606"/>
                  </a:lnTo>
                  <a:lnTo>
                    <a:pt x="8" y="615"/>
                  </a:lnTo>
                  <a:lnTo>
                    <a:pt x="4" y="625"/>
                  </a:lnTo>
                  <a:lnTo>
                    <a:pt x="0" y="633"/>
                  </a:lnTo>
                  <a:lnTo>
                    <a:pt x="0" y="640"/>
                  </a:lnTo>
                  <a:lnTo>
                    <a:pt x="0" y="650"/>
                  </a:lnTo>
                  <a:lnTo>
                    <a:pt x="4" y="657"/>
                  </a:lnTo>
                  <a:lnTo>
                    <a:pt x="8" y="663"/>
                  </a:lnTo>
                  <a:lnTo>
                    <a:pt x="10" y="665"/>
                  </a:lnTo>
                  <a:lnTo>
                    <a:pt x="10" y="677"/>
                  </a:lnTo>
                  <a:lnTo>
                    <a:pt x="10" y="703"/>
                  </a:lnTo>
                  <a:lnTo>
                    <a:pt x="10" y="734"/>
                  </a:lnTo>
                  <a:lnTo>
                    <a:pt x="10" y="753"/>
                  </a:lnTo>
                  <a:lnTo>
                    <a:pt x="10" y="764"/>
                  </a:lnTo>
                  <a:lnTo>
                    <a:pt x="14" y="778"/>
                  </a:lnTo>
                  <a:lnTo>
                    <a:pt x="20" y="791"/>
                  </a:lnTo>
                  <a:lnTo>
                    <a:pt x="27" y="801"/>
                  </a:lnTo>
                  <a:lnTo>
                    <a:pt x="35" y="814"/>
                  </a:lnTo>
                  <a:lnTo>
                    <a:pt x="45" y="835"/>
                  </a:lnTo>
                  <a:lnTo>
                    <a:pt x="51" y="856"/>
                  </a:lnTo>
                  <a:lnTo>
                    <a:pt x="55" y="872"/>
                  </a:lnTo>
                  <a:lnTo>
                    <a:pt x="57" y="885"/>
                  </a:lnTo>
                  <a:lnTo>
                    <a:pt x="57" y="902"/>
                  </a:lnTo>
                  <a:lnTo>
                    <a:pt x="59" y="919"/>
                  </a:lnTo>
                  <a:lnTo>
                    <a:pt x="67" y="929"/>
                  </a:lnTo>
                  <a:lnTo>
                    <a:pt x="75" y="935"/>
                  </a:lnTo>
                  <a:lnTo>
                    <a:pt x="79" y="940"/>
                  </a:lnTo>
                  <a:lnTo>
                    <a:pt x="77" y="950"/>
                  </a:lnTo>
                  <a:lnTo>
                    <a:pt x="69" y="959"/>
                  </a:lnTo>
                  <a:lnTo>
                    <a:pt x="65" y="971"/>
                  </a:lnTo>
                  <a:lnTo>
                    <a:pt x="67" y="979"/>
                  </a:lnTo>
                  <a:lnTo>
                    <a:pt x="73" y="988"/>
                  </a:lnTo>
                  <a:lnTo>
                    <a:pt x="77" y="1000"/>
                  </a:lnTo>
                  <a:lnTo>
                    <a:pt x="81" y="1013"/>
                  </a:lnTo>
                  <a:lnTo>
                    <a:pt x="91" y="1028"/>
                  </a:lnTo>
                  <a:lnTo>
                    <a:pt x="103" y="1044"/>
                  </a:lnTo>
                  <a:lnTo>
                    <a:pt x="109" y="1055"/>
                  </a:lnTo>
                  <a:lnTo>
                    <a:pt x="115" y="1067"/>
                  </a:lnTo>
                  <a:lnTo>
                    <a:pt x="121" y="1080"/>
                  </a:lnTo>
                  <a:lnTo>
                    <a:pt x="125" y="1095"/>
                  </a:lnTo>
                  <a:lnTo>
                    <a:pt x="121" y="1110"/>
                  </a:lnTo>
                  <a:lnTo>
                    <a:pt x="121" y="1126"/>
                  </a:lnTo>
                  <a:lnTo>
                    <a:pt x="134" y="1139"/>
                  </a:lnTo>
                  <a:lnTo>
                    <a:pt x="150" y="1151"/>
                  </a:lnTo>
                  <a:lnTo>
                    <a:pt x="158" y="1154"/>
                  </a:lnTo>
                  <a:lnTo>
                    <a:pt x="164" y="1156"/>
                  </a:lnTo>
                  <a:lnTo>
                    <a:pt x="178" y="1162"/>
                  </a:lnTo>
                  <a:lnTo>
                    <a:pt x="196" y="1174"/>
                  </a:lnTo>
                  <a:lnTo>
                    <a:pt x="216" y="1193"/>
                  </a:lnTo>
                  <a:lnTo>
                    <a:pt x="234" y="1212"/>
                  </a:lnTo>
                  <a:lnTo>
                    <a:pt x="251" y="1227"/>
                  </a:lnTo>
                  <a:lnTo>
                    <a:pt x="263" y="1237"/>
                  </a:lnTo>
                  <a:lnTo>
                    <a:pt x="269" y="1240"/>
                  </a:lnTo>
                  <a:lnTo>
                    <a:pt x="273" y="1242"/>
                  </a:lnTo>
                  <a:lnTo>
                    <a:pt x="285" y="1250"/>
                  </a:lnTo>
                  <a:lnTo>
                    <a:pt x="297" y="1265"/>
                  </a:lnTo>
                  <a:lnTo>
                    <a:pt x="307" y="1288"/>
                  </a:lnTo>
                  <a:lnTo>
                    <a:pt x="311" y="1311"/>
                  </a:lnTo>
                  <a:lnTo>
                    <a:pt x="315" y="1328"/>
                  </a:lnTo>
                  <a:lnTo>
                    <a:pt x="315" y="1336"/>
                  </a:lnTo>
                  <a:lnTo>
                    <a:pt x="315" y="1340"/>
                  </a:lnTo>
                  <a:lnTo>
                    <a:pt x="475" y="1344"/>
                  </a:lnTo>
                  <a:lnTo>
                    <a:pt x="477" y="1348"/>
                  </a:lnTo>
                  <a:lnTo>
                    <a:pt x="483" y="1357"/>
                  </a:lnTo>
                  <a:lnTo>
                    <a:pt x="493" y="1367"/>
                  </a:lnTo>
                  <a:lnTo>
                    <a:pt x="507" y="1376"/>
                  </a:lnTo>
                  <a:lnTo>
                    <a:pt x="521" y="1384"/>
                  </a:lnTo>
                  <a:lnTo>
                    <a:pt x="547" y="1399"/>
                  </a:lnTo>
                  <a:lnTo>
                    <a:pt x="578" y="1418"/>
                  </a:lnTo>
                  <a:lnTo>
                    <a:pt x="614" y="1437"/>
                  </a:lnTo>
                  <a:lnTo>
                    <a:pt x="650" y="1458"/>
                  </a:lnTo>
                  <a:lnTo>
                    <a:pt x="679" y="1474"/>
                  </a:lnTo>
                  <a:lnTo>
                    <a:pt x="701" y="1487"/>
                  </a:lnTo>
                  <a:lnTo>
                    <a:pt x="709" y="1491"/>
                  </a:lnTo>
                  <a:lnTo>
                    <a:pt x="905" y="1514"/>
                  </a:lnTo>
                  <a:lnTo>
                    <a:pt x="907" y="1514"/>
                  </a:lnTo>
                  <a:lnTo>
                    <a:pt x="911" y="1512"/>
                  </a:lnTo>
                  <a:lnTo>
                    <a:pt x="915" y="1506"/>
                  </a:lnTo>
                  <a:lnTo>
                    <a:pt x="917" y="1495"/>
                  </a:lnTo>
                  <a:lnTo>
                    <a:pt x="917" y="1483"/>
                  </a:lnTo>
                  <a:lnTo>
                    <a:pt x="921" y="1478"/>
                  </a:lnTo>
                  <a:lnTo>
                    <a:pt x="927" y="1474"/>
                  </a:lnTo>
                  <a:lnTo>
                    <a:pt x="939" y="1474"/>
                  </a:lnTo>
                  <a:lnTo>
                    <a:pt x="949" y="1474"/>
                  </a:lnTo>
                  <a:lnTo>
                    <a:pt x="965" y="1474"/>
                  </a:lnTo>
                  <a:lnTo>
                    <a:pt x="981" y="1476"/>
                  </a:lnTo>
                  <a:lnTo>
                    <a:pt x="1001" y="1476"/>
                  </a:lnTo>
                  <a:lnTo>
                    <a:pt x="1018" y="1478"/>
                  </a:lnTo>
                  <a:lnTo>
                    <a:pt x="1032" y="1479"/>
                  </a:lnTo>
                  <a:lnTo>
                    <a:pt x="1042" y="1479"/>
                  </a:lnTo>
                  <a:lnTo>
                    <a:pt x="1046" y="1479"/>
                  </a:lnTo>
                  <a:lnTo>
                    <a:pt x="1100" y="1543"/>
                  </a:lnTo>
                  <a:lnTo>
                    <a:pt x="1108" y="1548"/>
                  </a:lnTo>
                  <a:lnTo>
                    <a:pt x="1125" y="1560"/>
                  </a:lnTo>
                  <a:lnTo>
                    <a:pt x="1145" y="1577"/>
                  </a:lnTo>
                  <a:lnTo>
                    <a:pt x="1155" y="1594"/>
                  </a:lnTo>
                  <a:lnTo>
                    <a:pt x="1157" y="1604"/>
                  </a:lnTo>
                  <a:lnTo>
                    <a:pt x="1163" y="1617"/>
                  </a:lnTo>
                  <a:lnTo>
                    <a:pt x="1173" y="1630"/>
                  </a:lnTo>
                  <a:lnTo>
                    <a:pt x="1185" y="1644"/>
                  </a:lnTo>
                  <a:lnTo>
                    <a:pt x="1199" y="1659"/>
                  </a:lnTo>
                  <a:lnTo>
                    <a:pt x="1213" y="1671"/>
                  </a:lnTo>
                  <a:lnTo>
                    <a:pt x="1228" y="1682"/>
                  </a:lnTo>
                  <a:lnTo>
                    <a:pt x="1246" y="1692"/>
                  </a:lnTo>
                  <a:lnTo>
                    <a:pt x="1250" y="1692"/>
                  </a:lnTo>
                  <a:lnTo>
                    <a:pt x="1260" y="1692"/>
                  </a:lnTo>
                  <a:lnTo>
                    <a:pt x="1272" y="1686"/>
                  </a:lnTo>
                  <a:lnTo>
                    <a:pt x="1280" y="1673"/>
                  </a:lnTo>
                  <a:lnTo>
                    <a:pt x="1290" y="1655"/>
                  </a:lnTo>
                  <a:lnTo>
                    <a:pt x="1302" y="1642"/>
                  </a:lnTo>
                  <a:lnTo>
                    <a:pt x="1316" y="1634"/>
                  </a:lnTo>
                  <a:lnTo>
                    <a:pt x="1328" y="1636"/>
                  </a:lnTo>
                  <a:lnTo>
                    <a:pt x="1334" y="1638"/>
                  </a:lnTo>
                  <a:lnTo>
                    <a:pt x="1341" y="1642"/>
                  </a:lnTo>
                  <a:lnTo>
                    <a:pt x="1351" y="1644"/>
                  </a:lnTo>
                  <a:lnTo>
                    <a:pt x="1363" y="1646"/>
                  </a:lnTo>
                  <a:lnTo>
                    <a:pt x="1375" y="1648"/>
                  </a:lnTo>
                  <a:lnTo>
                    <a:pt x="1385" y="1650"/>
                  </a:lnTo>
                  <a:lnTo>
                    <a:pt x="1395" y="1653"/>
                  </a:lnTo>
                  <a:lnTo>
                    <a:pt x="1403" y="1657"/>
                  </a:lnTo>
                  <a:lnTo>
                    <a:pt x="1415" y="1669"/>
                  </a:lnTo>
                  <a:lnTo>
                    <a:pt x="1429" y="1684"/>
                  </a:lnTo>
                  <a:lnTo>
                    <a:pt x="1439" y="1699"/>
                  </a:lnTo>
                  <a:lnTo>
                    <a:pt x="1448" y="1717"/>
                  </a:lnTo>
                  <a:lnTo>
                    <a:pt x="1454" y="1726"/>
                  </a:lnTo>
                  <a:lnTo>
                    <a:pt x="1462" y="1739"/>
                  </a:lnTo>
                  <a:lnTo>
                    <a:pt x="1472" y="1753"/>
                  </a:lnTo>
                  <a:lnTo>
                    <a:pt x="1482" y="1766"/>
                  </a:lnTo>
                  <a:lnTo>
                    <a:pt x="1492" y="1780"/>
                  </a:lnTo>
                  <a:lnTo>
                    <a:pt x="1502" y="1791"/>
                  </a:lnTo>
                  <a:lnTo>
                    <a:pt x="1510" y="1801"/>
                  </a:lnTo>
                  <a:lnTo>
                    <a:pt x="1518" y="1806"/>
                  </a:lnTo>
                  <a:lnTo>
                    <a:pt x="1530" y="1818"/>
                  </a:lnTo>
                  <a:lnTo>
                    <a:pt x="1542" y="1833"/>
                  </a:lnTo>
                  <a:lnTo>
                    <a:pt x="1548" y="1850"/>
                  </a:lnTo>
                  <a:lnTo>
                    <a:pt x="1552" y="1866"/>
                  </a:lnTo>
                  <a:lnTo>
                    <a:pt x="1555" y="1873"/>
                  </a:lnTo>
                  <a:lnTo>
                    <a:pt x="1563" y="1881"/>
                  </a:lnTo>
                  <a:lnTo>
                    <a:pt x="1579" y="1890"/>
                  </a:lnTo>
                  <a:lnTo>
                    <a:pt x="1597" y="1898"/>
                  </a:lnTo>
                  <a:lnTo>
                    <a:pt x="1619" y="1908"/>
                  </a:lnTo>
                  <a:lnTo>
                    <a:pt x="1641" y="1913"/>
                  </a:lnTo>
                  <a:lnTo>
                    <a:pt x="1664" y="1919"/>
                  </a:lnTo>
                  <a:lnTo>
                    <a:pt x="1688" y="1923"/>
                  </a:lnTo>
                  <a:lnTo>
                    <a:pt x="1676" y="1868"/>
                  </a:lnTo>
                  <a:lnTo>
                    <a:pt x="1676" y="1868"/>
                  </a:lnTo>
                  <a:lnTo>
                    <a:pt x="1674" y="1864"/>
                  </a:lnTo>
                  <a:lnTo>
                    <a:pt x="1670" y="1860"/>
                  </a:lnTo>
                  <a:lnTo>
                    <a:pt x="1670" y="1850"/>
                  </a:lnTo>
                  <a:lnTo>
                    <a:pt x="1672" y="1833"/>
                  </a:lnTo>
                  <a:lnTo>
                    <a:pt x="1680" y="1806"/>
                  </a:lnTo>
                  <a:lnTo>
                    <a:pt x="1690" y="1778"/>
                  </a:lnTo>
                  <a:lnTo>
                    <a:pt x="1702" y="1755"/>
                  </a:lnTo>
                  <a:lnTo>
                    <a:pt x="1694" y="1751"/>
                  </a:lnTo>
                  <a:lnTo>
                    <a:pt x="1690" y="1745"/>
                  </a:lnTo>
                  <a:lnTo>
                    <a:pt x="1686" y="1739"/>
                  </a:lnTo>
                  <a:lnTo>
                    <a:pt x="1684" y="17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68" name="Freeform 1036"/>
            <p:cNvSpPr>
              <a:spLocks/>
            </p:cNvSpPr>
            <p:nvPr/>
          </p:nvSpPr>
          <p:spPr bwMode="auto">
            <a:xfrm>
              <a:off x="648" y="2479"/>
              <a:ext cx="1625" cy="993"/>
            </a:xfrm>
            <a:custGeom>
              <a:avLst/>
              <a:gdLst>
                <a:gd name="T0" fmla="*/ 39 w 3250"/>
                <a:gd name="T1" fmla="*/ 550 h 1984"/>
                <a:gd name="T2" fmla="*/ 20 w 3250"/>
                <a:gd name="T3" fmla="*/ 852 h 1984"/>
                <a:gd name="T4" fmla="*/ 63 w 3250"/>
                <a:gd name="T5" fmla="*/ 1032 h 1984"/>
                <a:gd name="T6" fmla="*/ 150 w 3250"/>
                <a:gd name="T7" fmla="*/ 1212 h 1984"/>
                <a:gd name="T8" fmla="*/ 311 w 3250"/>
                <a:gd name="T9" fmla="*/ 1372 h 1984"/>
                <a:gd name="T10" fmla="*/ 680 w 3250"/>
                <a:gd name="T11" fmla="*/ 1535 h 1984"/>
                <a:gd name="T12" fmla="*/ 981 w 3250"/>
                <a:gd name="T13" fmla="*/ 1535 h 1984"/>
                <a:gd name="T14" fmla="*/ 1185 w 3250"/>
                <a:gd name="T15" fmla="*/ 1703 h 1984"/>
                <a:gd name="T16" fmla="*/ 1339 w 3250"/>
                <a:gd name="T17" fmla="*/ 1701 h 1984"/>
                <a:gd name="T18" fmla="*/ 1480 w 3250"/>
                <a:gd name="T19" fmla="*/ 1825 h 1984"/>
                <a:gd name="T20" fmla="*/ 1641 w 3250"/>
                <a:gd name="T21" fmla="*/ 1974 h 1984"/>
                <a:gd name="T22" fmla="*/ 1736 w 3250"/>
                <a:gd name="T23" fmla="*/ 1793 h 1984"/>
                <a:gd name="T24" fmla="*/ 1843 w 3250"/>
                <a:gd name="T25" fmla="*/ 1707 h 1984"/>
                <a:gd name="T26" fmla="*/ 1978 w 3250"/>
                <a:gd name="T27" fmla="*/ 1674 h 1984"/>
                <a:gd name="T28" fmla="*/ 2156 w 3250"/>
                <a:gd name="T29" fmla="*/ 1701 h 1984"/>
                <a:gd name="T30" fmla="*/ 2269 w 3250"/>
                <a:gd name="T31" fmla="*/ 1701 h 1984"/>
                <a:gd name="T32" fmla="*/ 2166 w 3250"/>
                <a:gd name="T33" fmla="*/ 1623 h 1984"/>
                <a:gd name="T34" fmla="*/ 2307 w 3250"/>
                <a:gd name="T35" fmla="*/ 1592 h 1984"/>
                <a:gd name="T36" fmla="*/ 2404 w 3250"/>
                <a:gd name="T37" fmla="*/ 1571 h 1984"/>
                <a:gd name="T38" fmla="*/ 2548 w 3250"/>
                <a:gd name="T39" fmla="*/ 1600 h 1984"/>
                <a:gd name="T40" fmla="*/ 2659 w 3250"/>
                <a:gd name="T41" fmla="*/ 1611 h 1984"/>
                <a:gd name="T42" fmla="*/ 2727 w 3250"/>
                <a:gd name="T43" fmla="*/ 1720 h 1984"/>
                <a:gd name="T44" fmla="*/ 2806 w 3250"/>
                <a:gd name="T45" fmla="*/ 1837 h 1984"/>
                <a:gd name="T46" fmla="*/ 2913 w 3250"/>
                <a:gd name="T47" fmla="*/ 1827 h 1984"/>
                <a:gd name="T48" fmla="*/ 2794 w 3250"/>
                <a:gd name="T49" fmla="*/ 1563 h 1984"/>
                <a:gd name="T50" fmla="*/ 2869 w 3250"/>
                <a:gd name="T51" fmla="*/ 1244 h 1984"/>
                <a:gd name="T52" fmla="*/ 2980 w 3250"/>
                <a:gd name="T53" fmla="*/ 1089 h 1984"/>
                <a:gd name="T54" fmla="*/ 3008 w 3250"/>
                <a:gd name="T55" fmla="*/ 1007 h 1984"/>
                <a:gd name="T56" fmla="*/ 2980 w 3250"/>
                <a:gd name="T57" fmla="*/ 923 h 1984"/>
                <a:gd name="T58" fmla="*/ 2949 w 3250"/>
                <a:gd name="T59" fmla="*/ 847 h 1984"/>
                <a:gd name="T60" fmla="*/ 2909 w 3250"/>
                <a:gd name="T61" fmla="*/ 757 h 1984"/>
                <a:gd name="T62" fmla="*/ 2982 w 3250"/>
                <a:gd name="T63" fmla="*/ 824 h 1984"/>
                <a:gd name="T64" fmla="*/ 2984 w 3250"/>
                <a:gd name="T65" fmla="*/ 739 h 1984"/>
                <a:gd name="T66" fmla="*/ 3036 w 3250"/>
                <a:gd name="T67" fmla="*/ 640 h 1984"/>
                <a:gd name="T68" fmla="*/ 3044 w 3250"/>
                <a:gd name="T69" fmla="*/ 567 h 1984"/>
                <a:gd name="T70" fmla="*/ 3137 w 3250"/>
                <a:gd name="T71" fmla="*/ 489 h 1984"/>
                <a:gd name="T72" fmla="*/ 3137 w 3250"/>
                <a:gd name="T73" fmla="*/ 384 h 1984"/>
                <a:gd name="T74" fmla="*/ 3222 w 3250"/>
                <a:gd name="T75" fmla="*/ 225 h 1984"/>
                <a:gd name="T76" fmla="*/ 3246 w 3250"/>
                <a:gd name="T77" fmla="*/ 147 h 1984"/>
                <a:gd name="T78" fmla="*/ 3129 w 3250"/>
                <a:gd name="T79" fmla="*/ 0 h 1984"/>
                <a:gd name="T80" fmla="*/ 3024 w 3250"/>
                <a:gd name="T81" fmla="*/ 235 h 1984"/>
                <a:gd name="T82" fmla="*/ 2834 w 3250"/>
                <a:gd name="T83" fmla="*/ 346 h 1984"/>
                <a:gd name="T84" fmla="*/ 2760 w 3250"/>
                <a:gd name="T85" fmla="*/ 464 h 1984"/>
                <a:gd name="T86" fmla="*/ 2681 w 3250"/>
                <a:gd name="T87" fmla="*/ 560 h 1984"/>
                <a:gd name="T88" fmla="*/ 2525 w 3250"/>
                <a:gd name="T89" fmla="*/ 673 h 1984"/>
                <a:gd name="T90" fmla="*/ 2511 w 3250"/>
                <a:gd name="T91" fmla="*/ 579 h 1984"/>
                <a:gd name="T92" fmla="*/ 2420 w 3250"/>
                <a:gd name="T93" fmla="*/ 518 h 1984"/>
                <a:gd name="T94" fmla="*/ 2376 w 3250"/>
                <a:gd name="T95" fmla="*/ 378 h 1984"/>
                <a:gd name="T96" fmla="*/ 2281 w 3250"/>
                <a:gd name="T97" fmla="*/ 447 h 1984"/>
                <a:gd name="T98" fmla="*/ 2265 w 3250"/>
                <a:gd name="T99" fmla="*/ 694 h 1984"/>
                <a:gd name="T100" fmla="*/ 2200 w 3250"/>
                <a:gd name="T101" fmla="*/ 468 h 1984"/>
                <a:gd name="T102" fmla="*/ 2206 w 3250"/>
                <a:gd name="T103" fmla="*/ 395 h 1984"/>
                <a:gd name="T104" fmla="*/ 2354 w 3250"/>
                <a:gd name="T105" fmla="*/ 334 h 1984"/>
                <a:gd name="T106" fmla="*/ 2239 w 3250"/>
                <a:gd name="T107" fmla="*/ 304 h 1984"/>
                <a:gd name="T108" fmla="*/ 2116 w 3250"/>
                <a:gd name="T109" fmla="*/ 302 h 1984"/>
                <a:gd name="T110" fmla="*/ 2059 w 3250"/>
                <a:gd name="T111" fmla="*/ 325 h 1984"/>
                <a:gd name="T112" fmla="*/ 1966 w 3250"/>
                <a:gd name="T113" fmla="*/ 328 h 1984"/>
                <a:gd name="T114" fmla="*/ 1993 w 3250"/>
                <a:gd name="T115" fmla="*/ 258 h 1984"/>
                <a:gd name="T116" fmla="*/ 1934 w 3250"/>
                <a:gd name="T117" fmla="*/ 235 h 1984"/>
                <a:gd name="T118" fmla="*/ 1770 w 3250"/>
                <a:gd name="T119" fmla="*/ 208 h 1984"/>
                <a:gd name="T120" fmla="*/ 1554 w 3250"/>
                <a:gd name="T121" fmla="*/ 196 h 1984"/>
                <a:gd name="T122" fmla="*/ 1119 w 3250"/>
                <a:gd name="T123" fmla="*/ 187 h 1984"/>
                <a:gd name="T124" fmla="*/ 378 w 3250"/>
                <a:gd name="T125" fmla="*/ 95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50" h="1984">
                  <a:moveTo>
                    <a:pt x="150" y="66"/>
                  </a:moveTo>
                  <a:lnTo>
                    <a:pt x="154" y="91"/>
                  </a:lnTo>
                  <a:lnTo>
                    <a:pt x="158" y="153"/>
                  </a:lnTo>
                  <a:lnTo>
                    <a:pt x="156" y="227"/>
                  </a:lnTo>
                  <a:lnTo>
                    <a:pt x="138" y="296"/>
                  </a:lnTo>
                  <a:lnTo>
                    <a:pt x="123" y="328"/>
                  </a:lnTo>
                  <a:lnTo>
                    <a:pt x="107" y="363"/>
                  </a:lnTo>
                  <a:lnTo>
                    <a:pt x="91" y="399"/>
                  </a:lnTo>
                  <a:lnTo>
                    <a:pt x="77" y="434"/>
                  </a:lnTo>
                  <a:lnTo>
                    <a:pt x="63" y="466"/>
                  </a:lnTo>
                  <a:lnTo>
                    <a:pt x="51" y="493"/>
                  </a:lnTo>
                  <a:lnTo>
                    <a:pt x="43" y="514"/>
                  </a:lnTo>
                  <a:lnTo>
                    <a:pt x="39" y="525"/>
                  </a:lnTo>
                  <a:lnTo>
                    <a:pt x="39" y="550"/>
                  </a:lnTo>
                  <a:lnTo>
                    <a:pt x="39" y="590"/>
                  </a:lnTo>
                  <a:lnTo>
                    <a:pt x="33" y="632"/>
                  </a:lnTo>
                  <a:lnTo>
                    <a:pt x="16" y="667"/>
                  </a:lnTo>
                  <a:lnTo>
                    <a:pt x="0" y="690"/>
                  </a:lnTo>
                  <a:lnTo>
                    <a:pt x="0" y="709"/>
                  </a:lnTo>
                  <a:lnTo>
                    <a:pt x="4" y="722"/>
                  </a:lnTo>
                  <a:lnTo>
                    <a:pt x="8" y="726"/>
                  </a:lnTo>
                  <a:lnTo>
                    <a:pt x="8" y="738"/>
                  </a:lnTo>
                  <a:lnTo>
                    <a:pt x="10" y="764"/>
                  </a:lnTo>
                  <a:lnTo>
                    <a:pt x="10" y="793"/>
                  </a:lnTo>
                  <a:lnTo>
                    <a:pt x="8" y="814"/>
                  </a:lnTo>
                  <a:lnTo>
                    <a:pt x="8" y="825"/>
                  </a:lnTo>
                  <a:lnTo>
                    <a:pt x="12" y="839"/>
                  </a:lnTo>
                  <a:lnTo>
                    <a:pt x="20" y="852"/>
                  </a:lnTo>
                  <a:lnTo>
                    <a:pt x="27" y="862"/>
                  </a:lnTo>
                  <a:lnTo>
                    <a:pt x="35" y="875"/>
                  </a:lnTo>
                  <a:lnTo>
                    <a:pt x="43" y="896"/>
                  </a:lnTo>
                  <a:lnTo>
                    <a:pt x="49" y="917"/>
                  </a:lnTo>
                  <a:lnTo>
                    <a:pt x="53" y="933"/>
                  </a:lnTo>
                  <a:lnTo>
                    <a:pt x="55" y="948"/>
                  </a:lnTo>
                  <a:lnTo>
                    <a:pt x="55" y="965"/>
                  </a:lnTo>
                  <a:lnTo>
                    <a:pt x="57" y="982"/>
                  </a:lnTo>
                  <a:lnTo>
                    <a:pt x="65" y="992"/>
                  </a:lnTo>
                  <a:lnTo>
                    <a:pt x="75" y="998"/>
                  </a:lnTo>
                  <a:lnTo>
                    <a:pt x="79" y="1003"/>
                  </a:lnTo>
                  <a:lnTo>
                    <a:pt x="77" y="1011"/>
                  </a:lnTo>
                  <a:lnTo>
                    <a:pt x="69" y="1020"/>
                  </a:lnTo>
                  <a:lnTo>
                    <a:pt x="63" y="1032"/>
                  </a:lnTo>
                  <a:lnTo>
                    <a:pt x="67" y="1040"/>
                  </a:lnTo>
                  <a:lnTo>
                    <a:pt x="73" y="1049"/>
                  </a:lnTo>
                  <a:lnTo>
                    <a:pt x="77" y="1061"/>
                  </a:lnTo>
                  <a:lnTo>
                    <a:pt x="81" y="1074"/>
                  </a:lnTo>
                  <a:lnTo>
                    <a:pt x="91" y="1089"/>
                  </a:lnTo>
                  <a:lnTo>
                    <a:pt x="103" y="1105"/>
                  </a:lnTo>
                  <a:lnTo>
                    <a:pt x="109" y="1116"/>
                  </a:lnTo>
                  <a:lnTo>
                    <a:pt x="113" y="1126"/>
                  </a:lnTo>
                  <a:lnTo>
                    <a:pt x="121" y="1141"/>
                  </a:lnTo>
                  <a:lnTo>
                    <a:pt x="125" y="1156"/>
                  </a:lnTo>
                  <a:lnTo>
                    <a:pt x="119" y="1172"/>
                  </a:lnTo>
                  <a:lnTo>
                    <a:pt x="119" y="1185"/>
                  </a:lnTo>
                  <a:lnTo>
                    <a:pt x="133" y="1200"/>
                  </a:lnTo>
                  <a:lnTo>
                    <a:pt x="150" y="1212"/>
                  </a:lnTo>
                  <a:lnTo>
                    <a:pt x="158" y="1215"/>
                  </a:lnTo>
                  <a:lnTo>
                    <a:pt x="164" y="1217"/>
                  </a:lnTo>
                  <a:lnTo>
                    <a:pt x="178" y="1223"/>
                  </a:lnTo>
                  <a:lnTo>
                    <a:pt x="196" y="1235"/>
                  </a:lnTo>
                  <a:lnTo>
                    <a:pt x="216" y="1252"/>
                  </a:lnTo>
                  <a:lnTo>
                    <a:pt x="234" y="1273"/>
                  </a:lnTo>
                  <a:lnTo>
                    <a:pt x="251" y="1286"/>
                  </a:lnTo>
                  <a:lnTo>
                    <a:pt x="263" y="1296"/>
                  </a:lnTo>
                  <a:lnTo>
                    <a:pt x="269" y="1300"/>
                  </a:lnTo>
                  <a:lnTo>
                    <a:pt x="273" y="1302"/>
                  </a:lnTo>
                  <a:lnTo>
                    <a:pt x="285" y="1309"/>
                  </a:lnTo>
                  <a:lnTo>
                    <a:pt x="297" y="1324"/>
                  </a:lnTo>
                  <a:lnTo>
                    <a:pt x="307" y="1347"/>
                  </a:lnTo>
                  <a:lnTo>
                    <a:pt x="311" y="1372"/>
                  </a:lnTo>
                  <a:lnTo>
                    <a:pt x="315" y="1388"/>
                  </a:lnTo>
                  <a:lnTo>
                    <a:pt x="315" y="1397"/>
                  </a:lnTo>
                  <a:lnTo>
                    <a:pt x="315" y="1399"/>
                  </a:lnTo>
                  <a:lnTo>
                    <a:pt x="475" y="1403"/>
                  </a:lnTo>
                  <a:lnTo>
                    <a:pt x="477" y="1407"/>
                  </a:lnTo>
                  <a:lnTo>
                    <a:pt x="483" y="1416"/>
                  </a:lnTo>
                  <a:lnTo>
                    <a:pt x="493" y="1428"/>
                  </a:lnTo>
                  <a:lnTo>
                    <a:pt x="507" y="1437"/>
                  </a:lnTo>
                  <a:lnTo>
                    <a:pt x="521" y="1445"/>
                  </a:lnTo>
                  <a:lnTo>
                    <a:pt x="547" y="1458"/>
                  </a:lnTo>
                  <a:lnTo>
                    <a:pt x="578" y="1477"/>
                  </a:lnTo>
                  <a:lnTo>
                    <a:pt x="614" y="1498"/>
                  </a:lnTo>
                  <a:lnTo>
                    <a:pt x="650" y="1518"/>
                  </a:lnTo>
                  <a:lnTo>
                    <a:pt x="680" y="1535"/>
                  </a:lnTo>
                  <a:lnTo>
                    <a:pt x="701" y="1548"/>
                  </a:lnTo>
                  <a:lnTo>
                    <a:pt x="709" y="1552"/>
                  </a:lnTo>
                  <a:lnTo>
                    <a:pt x="905" y="1573"/>
                  </a:lnTo>
                  <a:lnTo>
                    <a:pt x="907" y="1573"/>
                  </a:lnTo>
                  <a:lnTo>
                    <a:pt x="911" y="1571"/>
                  </a:lnTo>
                  <a:lnTo>
                    <a:pt x="913" y="1565"/>
                  </a:lnTo>
                  <a:lnTo>
                    <a:pt x="915" y="1556"/>
                  </a:lnTo>
                  <a:lnTo>
                    <a:pt x="915" y="1544"/>
                  </a:lnTo>
                  <a:lnTo>
                    <a:pt x="919" y="1537"/>
                  </a:lnTo>
                  <a:lnTo>
                    <a:pt x="927" y="1533"/>
                  </a:lnTo>
                  <a:lnTo>
                    <a:pt x="939" y="1533"/>
                  </a:lnTo>
                  <a:lnTo>
                    <a:pt x="949" y="1533"/>
                  </a:lnTo>
                  <a:lnTo>
                    <a:pt x="965" y="1535"/>
                  </a:lnTo>
                  <a:lnTo>
                    <a:pt x="981" y="1535"/>
                  </a:lnTo>
                  <a:lnTo>
                    <a:pt x="1001" y="1537"/>
                  </a:lnTo>
                  <a:lnTo>
                    <a:pt x="1018" y="1539"/>
                  </a:lnTo>
                  <a:lnTo>
                    <a:pt x="1032" y="1539"/>
                  </a:lnTo>
                  <a:lnTo>
                    <a:pt x="1042" y="1540"/>
                  </a:lnTo>
                  <a:lnTo>
                    <a:pt x="1046" y="1540"/>
                  </a:lnTo>
                  <a:lnTo>
                    <a:pt x="1100" y="1604"/>
                  </a:lnTo>
                  <a:lnTo>
                    <a:pt x="1108" y="1609"/>
                  </a:lnTo>
                  <a:lnTo>
                    <a:pt x="1125" y="1621"/>
                  </a:lnTo>
                  <a:lnTo>
                    <a:pt x="1143" y="1638"/>
                  </a:lnTo>
                  <a:lnTo>
                    <a:pt x="1153" y="1655"/>
                  </a:lnTo>
                  <a:lnTo>
                    <a:pt x="1157" y="1665"/>
                  </a:lnTo>
                  <a:lnTo>
                    <a:pt x="1163" y="1676"/>
                  </a:lnTo>
                  <a:lnTo>
                    <a:pt x="1173" y="1690"/>
                  </a:lnTo>
                  <a:lnTo>
                    <a:pt x="1185" y="1703"/>
                  </a:lnTo>
                  <a:lnTo>
                    <a:pt x="1199" y="1718"/>
                  </a:lnTo>
                  <a:lnTo>
                    <a:pt x="1213" y="1732"/>
                  </a:lnTo>
                  <a:lnTo>
                    <a:pt x="1228" y="1741"/>
                  </a:lnTo>
                  <a:lnTo>
                    <a:pt x="1246" y="1751"/>
                  </a:lnTo>
                  <a:lnTo>
                    <a:pt x="1250" y="1751"/>
                  </a:lnTo>
                  <a:lnTo>
                    <a:pt x="1260" y="1751"/>
                  </a:lnTo>
                  <a:lnTo>
                    <a:pt x="1272" y="1745"/>
                  </a:lnTo>
                  <a:lnTo>
                    <a:pt x="1280" y="1732"/>
                  </a:lnTo>
                  <a:lnTo>
                    <a:pt x="1290" y="1714"/>
                  </a:lnTo>
                  <a:lnTo>
                    <a:pt x="1302" y="1701"/>
                  </a:lnTo>
                  <a:lnTo>
                    <a:pt x="1316" y="1693"/>
                  </a:lnTo>
                  <a:lnTo>
                    <a:pt x="1326" y="1695"/>
                  </a:lnTo>
                  <a:lnTo>
                    <a:pt x="1332" y="1697"/>
                  </a:lnTo>
                  <a:lnTo>
                    <a:pt x="1339" y="1701"/>
                  </a:lnTo>
                  <a:lnTo>
                    <a:pt x="1349" y="1703"/>
                  </a:lnTo>
                  <a:lnTo>
                    <a:pt x="1361" y="1705"/>
                  </a:lnTo>
                  <a:lnTo>
                    <a:pt x="1373" y="1709"/>
                  </a:lnTo>
                  <a:lnTo>
                    <a:pt x="1383" y="1711"/>
                  </a:lnTo>
                  <a:lnTo>
                    <a:pt x="1393" y="1714"/>
                  </a:lnTo>
                  <a:lnTo>
                    <a:pt x="1401" y="1718"/>
                  </a:lnTo>
                  <a:lnTo>
                    <a:pt x="1413" y="1728"/>
                  </a:lnTo>
                  <a:lnTo>
                    <a:pt x="1425" y="1743"/>
                  </a:lnTo>
                  <a:lnTo>
                    <a:pt x="1437" y="1760"/>
                  </a:lnTo>
                  <a:lnTo>
                    <a:pt x="1446" y="1778"/>
                  </a:lnTo>
                  <a:lnTo>
                    <a:pt x="1452" y="1787"/>
                  </a:lnTo>
                  <a:lnTo>
                    <a:pt x="1460" y="1799"/>
                  </a:lnTo>
                  <a:lnTo>
                    <a:pt x="1470" y="1812"/>
                  </a:lnTo>
                  <a:lnTo>
                    <a:pt x="1480" y="1825"/>
                  </a:lnTo>
                  <a:lnTo>
                    <a:pt x="1490" y="1839"/>
                  </a:lnTo>
                  <a:lnTo>
                    <a:pt x="1500" y="1850"/>
                  </a:lnTo>
                  <a:lnTo>
                    <a:pt x="1508" y="1860"/>
                  </a:lnTo>
                  <a:lnTo>
                    <a:pt x="1516" y="1865"/>
                  </a:lnTo>
                  <a:lnTo>
                    <a:pt x="1528" y="1877"/>
                  </a:lnTo>
                  <a:lnTo>
                    <a:pt x="1540" y="1892"/>
                  </a:lnTo>
                  <a:lnTo>
                    <a:pt x="1546" y="1909"/>
                  </a:lnTo>
                  <a:lnTo>
                    <a:pt x="1550" y="1925"/>
                  </a:lnTo>
                  <a:lnTo>
                    <a:pt x="1554" y="1932"/>
                  </a:lnTo>
                  <a:lnTo>
                    <a:pt x="1563" y="1940"/>
                  </a:lnTo>
                  <a:lnTo>
                    <a:pt x="1577" y="1950"/>
                  </a:lnTo>
                  <a:lnTo>
                    <a:pt x="1595" y="1959"/>
                  </a:lnTo>
                  <a:lnTo>
                    <a:pt x="1617" y="1967"/>
                  </a:lnTo>
                  <a:lnTo>
                    <a:pt x="1641" y="1974"/>
                  </a:lnTo>
                  <a:lnTo>
                    <a:pt x="1665" y="1980"/>
                  </a:lnTo>
                  <a:lnTo>
                    <a:pt x="1688" y="1984"/>
                  </a:lnTo>
                  <a:lnTo>
                    <a:pt x="1676" y="1929"/>
                  </a:lnTo>
                  <a:lnTo>
                    <a:pt x="1674" y="1929"/>
                  </a:lnTo>
                  <a:lnTo>
                    <a:pt x="1672" y="1925"/>
                  </a:lnTo>
                  <a:lnTo>
                    <a:pt x="1670" y="1919"/>
                  </a:lnTo>
                  <a:lnTo>
                    <a:pt x="1668" y="1909"/>
                  </a:lnTo>
                  <a:lnTo>
                    <a:pt x="1672" y="1888"/>
                  </a:lnTo>
                  <a:lnTo>
                    <a:pt x="1682" y="1856"/>
                  </a:lnTo>
                  <a:lnTo>
                    <a:pt x="1696" y="1825"/>
                  </a:lnTo>
                  <a:lnTo>
                    <a:pt x="1712" y="1806"/>
                  </a:lnTo>
                  <a:lnTo>
                    <a:pt x="1720" y="1802"/>
                  </a:lnTo>
                  <a:lnTo>
                    <a:pt x="1728" y="1799"/>
                  </a:lnTo>
                  <a:lnTo>
                    <a:pt x="1736" y="1793"/>
                  </a:lnTo>
                  <a:lnTo>
                    <a:pt x="1744" y="1789"/>
                  </a:lnTo>
                  <a:lnTo>
                    <a:pt x="1752" y="1787"/>
                  </a:lnTo>
                  <a:lnTo>
                    <a:pt x="1760" y="1783"/>
                  </a:lnTo>
                  <a:lnTo>
                    <a:pt x="1766" y="1781"/>
                  </a:lnTo>
                  <a:lnTo>
                    <a:pt x="1772" y="1779"/>
                  </a:lnTo>
                  <a:lnTo>
                    <a:pt x="1779" y="1778"/>
                  </a:lnTo>
                  <a:lnTo>
                    <a:pt x="1789" y="1774"/>
                  </a:lnTo>
                  <a:lnTo>
                    <a:pt x="1801" y="1768"/>
                  </a:lnTo>
                  <a:lnTo>
                    <a:pt x="1813" y="1760"/>
                  </a:lnTo>
                  <a:lnTo>
                    <a:pt x="1825" y="1753"/>
                  </a:lnTo>
                  <a:lnTo>
                    <a:pt x="1835" y="1743"/>
                  </a:lnTo>
                  <a:lnTo>
                    <a:pt x="1839" y="1734"/>
                  </a:lnTo>
                  <a:lnTo>
                    <a:pt x="1841" y="1724"/>
                  </a:lnTo>
                  <a:lnTo>
                    <a:pt x="1843" y="1707"/>
                  </a:lnTo>
                  <a:lnTo>
                    <a:pt x="1851" y="1695"/>
                  </a:lnTo>
                  <a:lnTo>
                    <a:pt x="1861" y="1692"/>
                  </a:lnTo>
                  <a:lnTo>
                    <a:pt x="1869" y="1699"/>
                  </a:lnTo>
                  <a:lnTo>
                    <a:pt x="1877" y="1707"/>
                  </a:lnTo>
                  <a:lnTo>
                    <a:pt x="1888" y="1701"/>
                  </a:lnTo>
                  <a:lnTo>
                    <a:pt x="1902" y="1692"/>
                  </a:lnTo>
                  <a:lnTo>
                    <a:pt x="1918" y="1684"/>
                  </a:lnTo>
                  <a:lnTo>
                    <a:pt x="1934" y="1680"/>
                  </a:lnTo>
                  <a:lnTo>
                    <a:pt x="1944" y="1676"/>
                  </a:lnTo>
                  <a:lnTo>
                    <a:pt x="1950" y="1676"/>
                  </a:lnTo>
                  <a:lnTo>
                    <a:pt x="1952" y="1676"/>
                  </a:lnTo>
                  <a:lnTo>
                    <a:pt x="1956" y="1674"/>
                  </a:lnTo>
                  <a:lnTo>
                    <a:pt x="1964" y="1674"/>
                  </a:lnTo>
                  <a:lnTo>
                    <a:pt x="1978" y="1674"/>
                  </a:lnTo>
                  <a:lnTo>
                    <a:pt x="1992" y="1680"/>
                  </a:lnTo>
                  <a:lnTo>
                    <a:pt x="2005" y="1686"/>
                  </a:lnTo>
                  <a:lnTo>
                    <a:pt x="2019" y="1688"/>
                  </a:lnTo>
                  <a:lnTo>
                    <a:pt x="2035" y="1686"/>
                  </a:lnTo>
                  <a:lnTo>
                    <a:pt x="2049" y="1680"/>
                  </a:lnTo>
                  <a:lnTo>
                    <a:pt x="2063" y="1674"/>
                  </a:lnTo>
                  <a:lnTo>
                    <a:pt x="2077" y="1674"/>
                  </a:lnTo>
                  <a:lnTo>
                    <a:pt x="2089" y="1678"/>
                  </a:lnTo>
                  <a:lnTo>
                    <a:pt x="2099" y="1688"/>
                  </a:lnTo>
                  <a:lnTo>
                    <a:pt x="2108" y="1697"/>
                  </a:lnTo>
                  <a:lnTo>
                    <a:pt x="2118" y="1705"/>
                  </a:lnTo>
                  <a:lnTo>
                    <a:pt x="2130" y="1709"/>
                  </a:lnTo>
                  <a:lnTo>
                    <a:pt x="2144" y="1707"/>
                  </a:lnTo>
                  <a:lnTo>
                    <a:pt x="2156" y="1701"/>
                  </a:lnTo>
                  <a:lnTo>
                    <a:pt x="2166" y="1699"/>
                  </a:lnTo>
                  <a:lnTo>
                    <a:pt x="2172" y="1703"/>
                  </a:lnTo>
                  <a:lnTo>
                    <a:pt x="2174" y="1711"/>
                  </a:lnTo>
                  <a:lnTo>
                    <a:pt x="2178" y="1713"/>
                  </a:lnTo>
                  <a:lnTo>
                    <a:pt x="2184" y="1703"/>
                  </a:lnTo>
                  <a:lnTo>
                    <a:pt x="2188" y="1690"/>
                  </a:lnTo>
                  <a:lnTo>
                    <a:pt x="2190" y="1684"/>
                  </a:lnTo>
                  <a:lnTo>
                    <a:pt x="2192" y="1684"/>
                  </a:lnTo>
                  <a:lnTo>
                    <a:pt x="2200" y="1686"/>
                  </a:lnTo>
                  <a:lnTo>
                    <a:pt x="2210" y="1690"/>
                  </a:lnTo>
                  <a:lnTo>
                    <a:pt x="2221" y="1695"/>
                  </a:lnTo>
                  <a:lnTo>
                    <a:pt x="2235" y="1701"/>
                  </a:lnTo>
                  <a:lnTo>
                    <a:pt x="2255" y="1703"/>
                  </a:lnTo>
                  <a:lnTo>
                    <a:pt x="2269" y="1701"/>
                  </a:lnTo>
                  <a:lnTo>
                    <a:pt x="2271" y="1695"/>
                  </a:lnTo>
                  <a:lnTo>
                    <a:pt x="2263" y="1688"/>
                  </a:lnTo>
                  <a:lnTo>
                    <a:pt x="2251" y="1678"/>
                  </a:lnTo>
                  <a:lnTo>
                    <a:pt x="2239" y="1672"/>
                  </a:lnTo>
                  <a:lnTo>
                    <a:pt x="2229" y="1667"/>
                  </a:lnTo>
                  <a:lnTo>
                    <a:pt x="2219" y="1657"/>
                  </a:lnTo>
                  <a:lnTo>
                    <a:pt x="2210" y="1644"/>
                  </a:lnTo>
                  <a:lnTo>
                    <a:pt x="2200" y="1634"/>
                  </a:lnTo>
                  <a:lnTo>
                    <a:pt x="2190" y="1636"/>
                  </a:lnTo>
                  <a:lnTo>
                    <a:pt x="2180" y="1640"/>
                  </a:lnTo>
                  <a:lnTo>
                    <a:pt x="2170" y="1634"/>
                  </a:lnTo>
                  <a:lnTo>
                    <a:pt x="2164" y="1628"/>
                  </a:lnTo>
                  <a:lnTo>
                    <a:pt x="2160" y="1625"/>
                  </a:lnTo>
                  <a:lnTo>
                    <a:pt x="2166" y="1623"/>
                  </a:lnTo>
                  <a:lnTo>
                    <a:pt x="2178" y="1617"/>
                  </a:lnTo>
                  <a:lnTo>
                    <a:pt x="2194" y="1615"/>
                  </a:lnTo>
                  <a:lnTo>
                    <a:pt x="2210" y="1617"/>
                  </a:lnTo>
                  <a:lnTo>
                    <a:pt x="2219" y="1621"/>
                  </a:lnTo>
                  <a:lnTo>
                    <a:pt x="2225" y="1615"/>
                  </a:lnTo>
                  <a:lnTo>
                    <a:pt x="2233" y="1609"/>
                  </a:lnTo>
                  <a:lnTo>
                    <a:pt x="2247" y="1604"/>
                  </a:lnTo>
                  <a:lnTo>
                    <a:pt x="2257" y="1602"/>
                  </a:lnTo>
                  <a:lnTo>
                    <a:pt x="2267" y="1602"/>
                  </a:lnTo>
                  <a:lnTo>
                    <a:pt x="2277" y="1600"/>
                  </a:lnTo>
                  <a:lnTo>
                    <a:pt x="2287" y="1598"/>
                  </a:lnTo>
                  <a:lnTo>
                    <a:pt x="2295" y="1598"/>
                  </a:lnTo>
                  <a:lnTo>
                    <a:pt x="2301" y="1594"/>
                  </a:lnTo>
                  <a:lnTo>
                    <a:pt x="2307" y="1592"/>
                  </a:lnTo>
                  <a:lnTo>
                    <a:pt x="2313" y="1588"/>
                  </a:lnTo>
                  <a:lnTo>
                    <a:pt x="2317" y="1579"/>
                  </a:lnTo>
                  <a:lnTo>
                    <a:pt x="2317" y="1571"/>
                  </a:lnTo>
                  <a:lnTo>
                    <a:pt x="2319" y="1567"/>
                  </a:lnTo>
                  <a:lnTo>
                    <a:pt x="2324" y="1577"/>
                  </a:lnTo>
                  <a:lnTo>
                    <a:pt x="2336" y="1588"/>
                  </a:lnTo>
                  <a:lnTo>
                    <a:pt x="2348" y="1590"/>
                  </a:lnTo>
                  <a:lnTo>
                    <a:pt x="2354" y="1590"/>
                  </a:lnTo>
                  <a:lnTo>
                    <a:pt x="2358" y="1588"/>
                  </a:lnTo>
                  <a:lnTo>
                    <a:pt x="2360" y="1584"/>
                  </a:lnTo>
                  <a:lnTo>
                    <a:pt x="2368" y="1577"/>
                  </a:lnTo>
                  <a:lnTo>
                    <a:pt x="2378" y="1571"/>
                  </a:lnTo>
                  <a:lnTo>
                    <a:pt x="2390" y="1569"/>
                  </a:lnTo>
                  <a:lnTo>
                    <a:pt x="2404" y="1571"/>
                  </a:lnTo>
                  <a:lnTo>
                    <a:pt x="2420" y="1569"/>
                  </a:lnTo>
                  <a:lnTo>
                    <a:pt x="2433" y="1567"/>
                  </a:lnTo>
                  <a:lnTo>
                    <a:pt x="2439" y="1565"/>
                  </a:lnTo>
                  <a:lnTo>
                    <a:pt x="2445" y="1565"/>
                  </a:lnTo>
                  <a:lnTo>
                    <a:pt x="2459" y="1565"/>
                  </a:lnTo>
                  <a:lnTo>
                    <a:pt x="2475" y="1567"/>
                  </a:lnTo>
                  <a:lnTo>
                    <a:pt x="2485" y="1573"/>
                  </a:lnTo>
                  <a:lnTo>
                    <a:pt x="2493" y="1583"/>
                  </a:lnTo>
                  <a:lnTo>
                    <a:pt x="2503" y="1594"/>
                  </a:lnTo>
                  <a:lnTo>
                    <a:pt x="2513" y="1604"/>
                  </a:lnTo>
                  <a:lnTo>
                    <a:pt x="2523" y="1611"/>
                  </a:lnTo>
                  <a:lnTo>
                    <a:pt x="2531" y="1611"/>
                  </a:lnTo>
                  <a:lnTo>
                    <a:pt x="2539" y="1607"/>
                  </a:lnTo>
                  <a:lnTo>
                    <a:pt x="2548" y="1600"/>
                  </a:lnTo>
                  <a:lnTo>
                    <a:pt x="2558" y="1592"/>
                  </a:lnTo>
                  <a:lnTo>
                    <a:pt x="2566" y="1584"/>
                  </a:lnTo>
                  <a:lnTo>
                    <a:pt x="2572" y="1573"/>
                  </a:lnTo>
                  <a:lnTo>
                    <a:pt x="2576" y="1565"/>
                  </a:lnTo>
                  <a:lnTo>
                    <a:pt x="2584" y="1562"/>
                  </a:lnTo>
                  <a:lnTo>
                    <a:pt x="2590" y="1562"/>
                  </a:lnTo>
                  <a:lnTo>
                    <a:pt x="2598" y="1563"/>
                  </a:lnTo>
                  <a:lnTo>
                    <a:pt x="2606" y="1563"/>
                  </a:lnTo>
                  <a:lnTo>
                    <a:pt x="2614" y="1567"/>
                  </a:lnTo>
                  <a:lnTo>
                    <a:pt x="2622" y="1571"/>
                  </a:lnTo>
                  <a:lnTo>
                    <a:pt x="2630" y="1577"/>
                  </a:lnTo>
                  <a:lnTo>
                    <a:pt x="2638" y="1586"/>
                  </a:lnTo>
                  <a:lnTo>
                    <a:pt x="2646" y="1596"/>
                  </a:lnTo>
                  <a:lnTo>
                    <a:pt x="2659" y="1611"/>
                  </a:lnTo>
                  <a:lnTo>
                    <a:pt x="2671" y="1619"/>
                  </a:lnTo>
                  <a:lnTo>
                    <a:pt x="2681" y="1623"/>
                  </a:lnTo>
                  <a:lnTo>
                    <a:pt x="2689" y="1628"/>
                  </a:lnTo>
                  <a:lnTo>
                    <a:pt x="2693" y="1638"/>
                  </a:lnTo>
                  <a:lnTo>
                    <a:pt x="2697" y="1648"/>
                  </a:lnTo>
                  <a:lnTo>
                    <a:pt x="2699" y="1659"/>
                  </a:lnTo>
                  <a:lnTo>
                    <a:pt x="2699" y="1669"/>
                  </a:lnTo>
                  <a:lnTo>
                    <a:pt x="2697" y="1682"/>
                  </a:lnTo>
                  <a:lnTo>
                    <a:pt x="2695" y="1693"/>
                  </a:lnTo>
                  <a:lnTo>
                    <a:pt x="2699" y="1703"/>
                  </a:lnTo>
                  <a:lnTo>
                    <a:pt x="2711" y="1703"/>
                  </a:lnTo>
                  <a:lnTo>
                    <a:pt x="2723" y="1703"/>
                  </a:lnTo>
                  <a:lnTo>
                    <a:pt x="2727" y="1709"/>
                  </a:lnTo>
                  <a:lnTo>
                    <a:pt x="2727" y="1720"/>
                  </a:lnTo>
                  <a:lnTo>
                    <a:pt x="2723" y="1732"/>
                  </a:lnTo>
                  <a:lnTo>
                    <a:pt x="2723" y="1743"/>
                  </a:lnTo>
                  <a:lnTo>
                    <a:pt x="2725" y="1753"/>
                  </a:lnTo>
                  <a:lnTo>
                    <a:pt x="2729" y="1760"/>
                  </a:lnTo>
                  <a:lnTo>
                    <a:pt x="2735" y="1770"/>
                  </a:lnTo>
                  <a:lnTo>
                    <a:pt x="2743" y="1776"/>
                  </a:lnTo>
                  <a:lnTo>
                    <a:pt x="2751" y="1778"/>
                  </a:lnTo>
                  <a:lnTo>
                    <a:pt x="2758" y="1781"/>
                  </a:lnTo>
                  <a:lnTo>
                    <a:pt x="2760" y="1791"/>
                  </a:lnTo>
                  <a:lnTo>
                    <a:pt x="2762" y="1802"/>
                  </a:lnTo>
                  <a:lnTo>
                    <a:pt x="2770" y="1812"/>
                  </a:lnTo>
                  <a:lnTo>
                    <a:pt x="2780" y="1820"/>
                  </a:lnTo>
                  <a:lnTo>
                    <a:pt x="2792" y="1829"/>
                  </a:lnTo>
                  <a:lnTo>
                    <a:pt x="2806" y="1837"/>
                  </a:lnTo>
                  <a:lnTo>
                    <a:pt x="2822" y="1844"/>
                  </a:lnTo>
                  <a:lnTo>
                    <a:pt x="2836" y="1852"/>
                  </a:lnTo>
                  <a:lnTo>
                    <a:pt x="2846" y="1862"/>
                  </a:lnTo>
                  <a:lnTo>
                    <a:pt x="2850" y="1873"/>
                  </a:lnTo>
                  <a:lnTo>
                    <a:pt x="2856" y="1881"/>
                  </a:lnTo>
                  <a:lnTo>
                    <a:pt x="2864" y="1887"/>
                  </a:lnTo>
                  <a:lnTo>
                    <a:pt x="2875" y="1888"/>
                  </a:lnTo>
                  <a:lnTo>
                    <a:pt x="2891" y="1888"/>
                  </a:lnTo>
                  <a:lnTo>
                    <a:pt x="2901" y="1885"/>
                  </a:lnTo>
                  <a:lnTo>
                    <a:pt x="2905" y="1881"/>
                  </a:lnTo>
                  <a:lnTo>
                    <a:pt x="2907" y="1873"/>
                  </a:lnTo>
                  <a:lnTo>
                    <a:pt x="2909" y="1862"/>
                  </a:lnTo>
                  <a:lnTo>
                    <a:pt x="2911" y="1844"/>
                  </a:lnTo>
                  <a:lnTo>
                    <a:pt x="2913" y="1827"/>
                  </a:lnTo>
                  <a:lnTo>
                    <a:pt x="2915" y="1814"/>
                  </a:lnTo>
                  <a:lnTo>
                    <a:pt x="2915" y="1800"/>
                  </a:lnTo>
                  <a:lnTo>
                    <a:pt x="2917" y="1783"/>
                  </a:lnTo>
                  <a:lnTo>
                    <a:pt x="2915" y="1764"/>
                  </a:lnTo>
                  <a:lnTo>
                    <a:pt x="2907" y="1747"/>
                  </a:lnTo>
                  <a:lnTo>
                    <a:pt x="2891" y="1726"/>
                  </a:lnTo>
                  <a:lnTo>
                    <a:pt x="2873" y="1701"/>
                  </a:lnTo>
                  <a:lnTo>
                    <a:pt x="2858" y="1674"/>
                  </a:lnTo>
                  <a:lnTo>
                    <a:pt x="2850" y="1655"/>
                  </a:lnTo>
                  <a:lnTo>
                    <a:pt x="2842" y="1634"/>
                  </a:lnTo>
                  <a:lnTo>
                    <a:pt x="2830" y="1611"/>
                  </a:lnTo>
                  <a:lnTo>
                    <a:pt x="2814" y="1590"/>
                  </a:lnTo>
                  <a:lnTo>
                    <a:pt x="2804" y="1577"/>
                  </a:lnTo>
                  <a:lnTo>
                    <a:pt x="2794" y="1563"/>
                  </a:lnTo>
                  <a:lnTo>
                    <a:pt x="2782" y="1542"/>
                  </a:lnTo>
                  <a:lnTo>
                    <a:pt x="2772" y="1516"/>
                  </a:lnTo>
                  <a:lnTo>
                    <a:pt x="2764" y="1485"/>
                  </a:lnTo>
                  <a:lnTo>
                    <a:pt x="2762" y="1451"/>
                  </a:lnTo>
                  <a:lnTo>
                    <a:pt x="2764" y="1416"/>
                  </a:lnTo>
                  <a:lnTo>
                    <a:pt x="2774" y="1384"/>
                  </a:lnTo>
                  <a:lnTo>
                    <a:pt x="2788" y="1355"/>
                  </a:lnTo>
                  <a:lnTo>
                    <a:pt x="2804" y="1332"/>
                  </a:lnTo>
                  <a:lnTo>
                    <a:pt x="2818" y="1315"/>
                  </a:lnTo>
                  <a:lnTo>
                    <a:pt x="2832" y="1298"/>
                  </a:lnTo>
                  <a:lnTo>
                    <a:pt x="2846" y="1282"/>
                  </a:lnTo>
                  <a:lnTo>
                    <a:pt x="2858" y="1267"/>
                  </a:lnTo>
                  <a:lnTo>
                    <a:pt x="2866" y="1254"/>
                  </a:lnTo>
                  <a:lnTo>
                    <a:pt x="2869" y="1244"/>
                  </a:lnTo>
                  <a:lnTo>
                    <a:pt x="2871" y="1233"/>
                  </a:lnTo>
                  <a:lnTo>
                    <a:pt x="2877" y="1219"/>
                  </a:lnTo>
                  <a:lnTo>
                    <a:pt x="2887" y="1204"/>
                  </a:lnTo>
                  <a:lnTo>
                    <a:pt x="2901" y="1191"/>
                  </a:lnTo>
                  <a:lnTo>
                    <a:pt x="2915" y="1185"/>
                  </a:lnTo>
                  <a:lnTo>
                    <a:pt x="2923" y="1183"/>
                  </a:lnTo>
                  <a:lnTo>
                    <a:pt x="2927" y="1177"/>
                  </a:lnTo>
                  <a:lnTo>
                    <a:pt x="2929" y="1168"/>
                  </a:lnTo>
                  <a:lnTo>
                    <a:pt x="2937" y="1156"/>
                  </a:lnTo>
                  <a:lnTo>
                    <a:pt x="2949" y="1141"/>
                  </a:lnTo>
                  <a:lnTo>
                    <a:pt x="2961" y="1128"/>
                  </a:lnTo>
                  <a:lnTo>
                    <a:pt x="2969" y="1112"/>
                  </a:lnTo>
                  <a:lnTo>
                    <a:pt x="2977" y="1101"/>
                  </a:lnTo>
                  <a:lnTo>
                    <a:pt x="2980" y="1089"/>
                  </a:lnTo>
                  <a:lnTo>
                    <a:pt x="2984" y="1082"/>
                  </a:lnTo>
                  <a:lnTo>
                    <a:pt x="2986" y="1076"/>
                  </a:lnTo>
                  <a:lnTo>
                    <a:pt x="2986" y="1074"/>
                  </a:lnTo>
                  <a:lnTo>
                    <a:pt x="2990" y="1057"/>
                  </a:lnTo>
                  <a:lnTo>
                    <a:pt x="2978" y="1042"/>
                  </a:lnTo>
                  <a:lnTo>
                    <a:pt x="2980" y="1042"/>
                  </a:lnTo>
                  <a:lnTo>
                    <a:pt x="2988" y="1040"/>
                  </a:lnTo>
                  <a:lnTo>
                    <a:pt x="2998" y="1042"/>
                  </a:lnTo>
                  <a:lnTo>
                    <a:pt x="3010" y="1045"/>
                  </a:lnTo>
                  <a:lnTo>
                    <a:pt x="3018" y="1047"/>
                  </a:lnTo>
                  <a:lnTo>
                    <a:pt x="3022" y="1038"/>
                  </a:lnTo>
                  <a:lnTo>
                    <a:pt x="3020" y="1024"/>
                  </a:lnTo>
                  <a:lnTo>
                    <a:pt x="3014" y="1013"/>
                  </a:lnTo>
                  <a:lnTo>
                    <a:pt x="3008" y="1007"/>
                  </a:lnTo>
                  <a:lnTo>
                    <a:pt x="3000" y="1005"/>
                  </a:lnTo>
                  <a:lnTo>
                    <a:pt x="2990" y="1005"/>
                  </a:lnTo>
                  <a:lnTo>
                    <a:pt x="2982" y="1007"/>
                  </a:lnTo>
                  <a:lnTo>
                    <a:pt x="2977" y="1007"/>
                  </a:lnTo>
                  <a:lnTo>
                    <a:pt x="2977" y="1003"/>
                  </a:lnTo>
                  <a:lnTo>
                    <a:pt x="2978" y="996"/>
                  </a:lnTo>
                  <a:lnTo>
                    <a:pt x="2986" y="988"/>
                  </a:lnTo>
                  <a:lnTo>
                    <a:pt x="2996" y="977"/>
                  </a:lnTo>
                  <a:lnTo>
                    <a:pt x="3000" y="961"/>
                  </a:lnTo>
                  <a:lnTo>
                    <a:pt x="3000" y="948"/>
                  </a:lnTo>
                  <a:lnTo>
                    <a:pt x="2998" y="936"/>
                  </a:lnTo>
                  <a:lnTo>
                    <a:pt x="2994" y="929"/>
                  </a:lnTo>
                  <a:lnTo>
                    <a:pt x="2988" y="925"/>
                  </a:lnTo>
                  <a:lnTo>
                    <a:pt x="2980" y="923"/>
                  </a:lnTo>
                  <a:lnTo>
                    <a:pt x="2973" y="925"/>
                  </a:lnTo>
                  <a:lnTo>
                    <a:pt x="2963" y="925"/>
                  </a:lnTo>
                  <a:lnTo>
                    <a:pt x="2953" y="923"/>
                  </a:lnTo>
                  <a:lnTo>
                    <a:pt x="2947" y="915"/>
                  </a:lnTo>
                  <a:lnTo>
                    <a:pt x="2949" y="906"/>
                  </a:lnTo>
                  <a:lnTo>
                    <a:pt x="2951" y="896"/>
                  </a:lnTo>
                  <a:lnTo>
                    <a:pt x="2949" y="889"/>
                  </a:lnTo>
                  <a:lnTo>
                    <a:pt x="2945" y="881"/>
                  </a:lnTo>
                  <a:lnTo>
                    <a:pt x="2941" y="873"/>
                  </a:lnTo>
                  <a:lnTo>
                    <a:pt x="2943" y="866"/>
                  </a:lnTo>
                  <a:lnTo>
                    <a:pt x="2953" y="860"/>
                  </a:lnTo>
                  <a:lnTo>
                    <a:pt x="2959" y="856"/>
                  </a:lnTo>
                  <a:lnTo>
                    <a:pt x="2957" y="850"/>
                  </a:lnTo>
                  <a:lnTo>
                    <a:pt x="2949" y="847"/>
                  </a:lnTo>
                  <a:lnTo>
                    <a:pt x="2943" y="845"/>
                  </a:lnTo>
                  <a:lnTo>
                    <a:pt x="2935" y="843"/>
                  </a:lnTo>
                  <a:lnTo>
                    <a:pt x="2925" y="841"/>
                  </a:lnTo>
                  <a:lnTo>
                    <a:pt x="2919" y="835"/>
                  </a:lnTo>
                  <a:lnTo>
                    <a:pt x="2919" y="831"/>
                  </a:lnTo>
                  <a:lnTo>
                    <a:pt x="2923" y="829"/>
                  </a:lnTo>
                  <a:lnTo>
                    <a:pt x="2929" y="825"/>
                  </a:lnTo>
                  <a:lnTo>
                    <a:pt x="2937" y="824"/>
                  </a:lnTo>
                  <a:lnTo>
                    <a:pt x="2941" y="824"/>
                  </a:lnTo>
                  <a:lnTo>
                    <a:pt x="2939" y="820"/>
                  </a:lnTo>
                  <a:lnTo>
                    <a:pt x="2933" y="810"/>
                  </a:lnTo>
                  <a:lnTo>
                    <a:pt x="2923" y="793"/>
                  </a:lnTo>
                  <a:lnTo>
                    <a:pt x="2913" y="776"/>
                  </a:lnTo>
                  <a:lnTo>
                    <a:pt x="2909" y="757"/>
                  </a:lnTo>
                  <a:lnTo>
                    <a:pt x="2915" y="743"/>
                  </a:lnTo>
                  <a:lnTo>
                    <a:pt x="2925" y="732"/>
                  </a:lnTo>
                  <a:lnTo>
                    <a:pt x="2931" y="722"/>
                  </a:lnTo>
                  <a:lnTo>
                    <a:pt x="2937" y="720"/>
                  </a:lnTo>
                  <a:lnTo>
                    <a:pt x="2941" y="730"/>
                  </a:lnTo>
                  <a:lnTo>
                    <a:pt x="2945" y="745"/>
                  </a:lnTo>
                  <a:lnTo>
                    <a:pt x="2949" y="760"/>
                  </a:lnTo>
                  <a:lnTo>
                    <a:pt x="2951" y="774"/>
                  </a:lnTo>
                  <a:lnTo>
                    <a:pt x="2953" y="787"/>
                  </a:lnTo>
                  <a:lnTo>
                    <a:pt x="2955" y="799"/>
                  </a:lnTo>
                  <a:lnTo>
                    <a:pt x="2959" y="804"/>
                  </a:lnTo>
                  <a:lnTo>
                    <a:pt x="2965" y="810"/>
                  </a:lnTo>
                  <a:lnTo>
                    <a:pt x="2973" y="814"/>
                  </a:lnTo>
                  <a:lnTo>
                    <a:pt x="2982" y="824"/>
                  </a:lnTo>
                  <a:lnTo>
                    <a:pt x="2994" y="835"/>
                  </a:lnTo>
                  <a:lnTo>
                    <a:pt x="3006" y="841"/>
                  </a:lnTo>
                  <a:lnTo>
                    <a:pt x="3010" y="837"/>
                  </a:lnTo>
                  <a:lnTo>
                    <a:pt x="3008" y="825"/>
                  </a:lnTo>
                  <a:lnTo>
                    <a:pt x="3004" y="820"/>
                  </a:lnTo>
                  <a:lnTo>
                    <a:pt x="3002" y="814"/>
                  </a:lnTo>
                  <a:lnTo>
                    <a:pt x="3002" y="806"/>
                  </a:lnTo>
                  <a:lnTo>
                    <a:pt x="3008" y="795"/>
                  </a:lnTo>
                  <a:lnTo>
                    <a:pt x="3016" y="785"/>
                  </a:lnTo>
                  <a:lnTo>
                    <a:pt x="3018" y="778"/>
                  </a:lnTo>
                  <a:lnTo>
                    <a:pt x="3010" y="766"/>
                  </a:lnTo>
                  <a:lnTo>
                    <a:pt x="2998" y="757"/>
                  </a:lnTo>
                  <a:lnTo>
                    <a:pt x="2988" y="747"/>
                  </a:lnTo>
                  <a:lnTo>
                    <a:pt x="2984" y="739"/>
                  </a:lnTo>
                  <a:lnTo>
                    <a:pt x="2982" y="732"/>
                  </a:lnTo>
                  <a:lnTo>
                    <a:pt x="2986" y="728"/>
                  </a:lnTo>
                  <a:lnTo>
                    <a:pt x="2994" y="728"/>
                  </a:lnTo>
                  <a:lnTo>
                    <a:pt x="3004" y="730"/>
                  </a:lnTo>
                  <a:lnTo>
                    <a:pt x="3014" y="730"/>
                  </a:lnTo>
                  <a:lnTo>
                    <a:pt x="3022" y="722"/>
                  </a:lnTo>
                  <a:lnTo>
                    <a:pt x="3026" y="709"/>
                  </a:lnTo>
                  <a:lnTo>
                    <a:pt x="3030" y="695"/>
                  </a:lnTo>
                  <a:lnTo>
                    <a:pt x="3034" y="684"/>
                  </a:lnTo>
                  <a:lnTo>
                    <a:pt x="3038" y="678"/>
                  </a:lnTo>
                  <a:lnTo>
                    <a:pt x="3042" y="673"/>
                  </a:lnTo>
                  <a:lnTo>
                    <a:pt x="3044" y="667"/>
                  </a:lnTo>
                  <a:lnTo>
                    <a:pt x="3040" y="655"/>
                  </a:lnTo>
                  <a:lnTo>
                    <a:pt x="3036" y="640"/>
                  </a:lnTo>
                  <a:lnTo>
                    <a:pt x="3036" y="629"/>
                  </a:lnTo>
                  <a:lnTo>
                    <a:pt x="3036" y="619"/>
                  </a:lnTo>
                  <a:lnTo>
                    <a:pt x="3036" y="615"/>
                  </a:lnTo>
                  <a:lnTo>
                    <a:pt x="3036" y="615"/>
                  </a:lnTo>
                  <a:lnTo>
                    <a:pt x="3036" y="611"/>
                  </a:lnTo>
                  <a:lnTo>
                    <a:pt x="3038" y="609"/>
                  </a:lnTo>
                  <a:lnTo>
                    <a:pt x="3048" y="604"/>
                  </a:lnTo>
                  <a:lnTo>
                    <a:pt x="3066" y="592"/>
                  </a:lnTo>
                  <a:lnTo>
                    <a:pt x="3084" y="575"/>
                  </a:lnTo>
                  <a:lnTo>
                    <a:pt x="3099" y="560"/>
                  </a:lnTo>
                  <a:lnTo>
                    <a:pt x="3105" y="552"/>
                  </a:lnTo>
                  <a:lnTo>
                    <a:pt x="3076" y="564"/>
                  </a:lnTo>
                  <a:lnTo>
                    <a:pt x="3044" y="569"/>
                  </a:lnTo>
                  <a:lnTo>
                    <a:pt x="3044" y="567"/>
                  </a:lnTo>
                  <a:lnTo>
                    <a:pt x="3046" y="560"/>
                  </a:lnTo>
                  <a:lnTo>
                    <a:pt x="3052" y="552"/>
                  </a:lnTo>
                  <a:lnTo>
                    <a:pt x="3064" y="544"/>
                  </a:lnTo>
                  <a:lnTo>
                    <a:pt x="3076" y="539"/>
                  </a:lnTo>
                  <a:lnTo>
                    <a:pt x="3082" y="533"/>
                  </a:lnTo>
                  <a:lnTo>
                    <a:pt x="3089" y="529"/>
                  </a:lnTo>
                  <a:lnTo>
                    <a:pt x="3101" y="525"/>
                  </a:lnTo>
                  <a:lnTo>
                    <a:pt x="3117" y="521"/>
                  </a:lnTo>
                  <a:lnTo>
                    <a:pt x="3129" y="518"/>
                  </a:lnTo>
                  <a:lnTo>
                    <a:pt x="3135" y="512"/>
                  </a:lnTo>
                  <a:lnTo>
                    <a:pt x="3137" y="504"/>
                  </a:lnTo>
                  <a:lnTo>
                    <a:pt x="3137" y="495"/>
                  </a:lnTo>
                  <a:lnTo>
                    <a:pt x="3137" y="491"/>
                  </a:lnTo>
                  <a:lnTo>
                    <a:pt x="3137" y="489"/>
                  </a:lnTo>
                  <a:lnTo>
                    <a:pt x="3137" y="489"/>
                  </a:lnTo>
                  <a:lnTo>
                    <a:pt x="3139" y="489"/>
                  </a:lnTo>
                  <a:lnTo>
                    <a:pt x="3141" y="491"/>
                  </a:lnTo>
                  <a:lnTo>
                    <a:pt x="3147" y="489"/>
                  </a:lnTo>
                  <a:lnTo>
                    <a:pt x="3151" y="481"/>
                  </a:lnTo>
                  <a:lnTo>
                    <a:pt x="3157" y="472"/>
                  </a:lnTo>
                  <a:lnTo>
                    <a:pt x="3165" y="464"/>
                  </a:lnTo>
                  <a:lnTo>
                    <a:pt x="3169" y="460"/>
                  </a:lnTo>
                  <a:lnTo>
                    <a:pt x="3171" y="458"/>
                  </a:lnTo>
                  <a:lnTo>
                    <a:pt x="3165" y="445"/>
                  </a:lnTo>
                  <a:lnTo>
                    <a:pt x="3157" y="432"/>
                  </a:lnTo>
                  <a:lnTo>
                    <a:pt x="3147" y="420"/>
                  </a:lnTo>
                  <a:lnTo>
                    <a:pt x="3141" y="407"/>
                  </a:lnTo>
                  <a:lnTo>
                    <a:pt x="3137" y="384"/>
                  </a:lnTo>
                  <a:lnTo>
                    <a:pt x="3135" y="349"/>
                  </a:lnTo>
                  <a:lnTo>
                    <a:pt x="3135" y="317"/>
                  </a:lnTo>
                  <a:lnTo>
                    <a:pt x="3141" y="300"/>
                  </a:lnTo>
                  <a:lnTo>
                    <a:pt x="3151" y="292"/>
                  </a:lnTo>
                  <a:lnTo>
                    <a:pt x="3165" y="283"/>
                  </a:lnTo>
                  <a:lnTo>
                    <a:pt x="3177" y="275"/>
                  </a:lnTo>
                  <a:lnTo>
                    <a:pt x="3183" y="271"/>
                  </a:lnTo>
                  <a:lnTo>
                    <a:pt x="3183" y="265"/>
                  </a:lnTo>
                  <a:lnTo>
                    <a:pt x="3183" y="256"/>
                  </a:lnTo>
                  <a:lnTo>
                    <a:pt x="3187" y="244"/>
                  </a:lnTo>
                  <a:lnTo>
                    <a:pt x="3195" y="237"/>
                  </a:lnTo>
                  <a:lnTo>
                    <a:pt x="3204" y="235"/>
                  </a:lnTo>
                  <a:lnTo>
                    <a:pt x="3214" y="231"/>
                  </a:lnTo>
                  <a:lnTo>
                    <a:pt x="3222" y="225"/>
                  </a:lnTo>
                  <a:lnTo>
                    <a:pt x="3228" y="216"/>
                  </a:lnTo>
                  <a:lnTo>
                    <a:pt x="3234" y="202"/>
                  </a:lnTo>
                  <a:lnTo>
                    <a:pt x="3240" y="191"/>
                  </a:lnTo>
                  <a:lnTo>
                    <a:pt x="3248" y="183"/>
                  </a:lnTo>
                  <a:lnTo>
                    <a:pt x="3250" y="181"/>
                  </a:lnTo>
                  <a:lnTo>
                    <a:pt x="3250" y="179"/>
                  </a:lnTo>
                  <a:lnTo>
                    <a:pt x="3250" y="177"/>
                  </a:lnTo>
                  <a:lnTo>
                    <a:pt x="3250" y="174"/>
                  </a:lnTo>
                  <a:lnTo>
                    <a:pt x="3250" y="168"/>
                  </a:lnTo>
                  <a:lnTo>
                    <a:pt x="3250" y="164"/>
                  </a:lnTo>
                  <a:lnTo>
                    <a:pt x="3250" y="160"/>
                  </a:lnTo>
                  <a:lnTo>
                    <a:pt x="3250" y="156"/>
                  </a:lnTo>
                  <a:lnTo>
                    <a:pt x="3250" y="153"/>
                  </a:lnTo>
                  <a:lnTo>
                    <a:pt x="3246" y="147"/>
                  </a:lnTo>
                  <a:lnTo>
                    <a:pt x="3240" y="137"/>
                  </a:lnTo>
                  <a:lnTo>
                    <a:pt x="3230" y="128"/>
                  </a:lnTo>
                  <a:lnTo>
                    <a:pt x="3218" y="116"/>
                  </a:lnTo>
                  <a:lnTo>
                    <a:pt x="3208" y="105"/>
                  </a:lnTo>
                  <a:lnTo>
                    <a:pt x="3198" y="95"/>
                  </a:lnTo>
                  <a:lnTo>
                    <a:pt x="3191" y="86"/>
                  </a:lnTo>
                  <a:lnTo>
                    <a:pt x="3187" y="78"/>
                  </a:lnTo>
                  <a:lnTo>
                    <a:pt x="3181" y="61"/>
                  </a:lnTo>
                  <a:lnTo>
                    <a:pt x="3169" y="34"/>
                  </a:lnTo>
                  <a:lnTo>
                    <a:pt x="3151" y="9"/>
                  </a:lnTo>
                  <a:lnTo>
                    <a:pt x="3133" y="0"/>
                  </a:lnTo>
                  <a:lnTo>
                    <a:pt x="3131" y="0"/>
                  </a:lnTo>
                  <a:lnTo>
                    <a:pt x="3131" y="0"/>
                  </a:lnTo>
                  <a:lnTo>
                    <a:pt x="3129" y="0"/>
                  </a:lnTo>
                  <a:lnTo>
                    <a:pt x="3129" y="1"/>
                  </a:lnTo>
                  <a:lnTo>
                    <a:pt x="3117" y="5"/>
                  </a:lnTo>
                  <a:lnTo>
                    <a:pt x="3105" y="9"/>
                  </a:lnTo>
                  <a:lnTo>
                    <a:pt x="3093" y="17"/>
                  </a:lnTo>
                  <a:lnTo>
                    <a:pt x="3082" y="24"/>
                  </a:lnTo>
                  <a:lnTo>
                    <a:pt x="3072" y="34"/>
                  </a:lnTo>
                  <a:lnTo>
                    <a:pt x="3066" y="47"/>
                  </a:lnTo>
                  <a:lnTo>
                    <a:pt x="3062" y="61"/>
                  </a:lnTo>
                  <a:lnTo>
                    <a:pt x="3064" y="78"/>
                  </a:lnTo>
                  <a:lnTo>
                    <a:pt x="3070" y="116"/>
                  </a:lnTo>
                  <a:lnTo>
                    <a:pt x="3070" y="156"/>
                  </a:lnTo>
                  <a:lnTo>
                    <a:pt x="3060" y="195"/>
                  </a:lnTo>
                  <a:lnTo>
                    <a:pt x="3040" y="223"/>
                  </a:lnTo>
                  <a:lnTo>
                    <a:pt x="3024" y="235"/>
                  </a:lnTo>
                  <a:lnTo>
                    <a:pt x="3006" y="244"/>
                  </a:lnTo>
                  <a:lnTo>
                    <a:pt x="2982" y="254"/>
                  </a:lnTo>
                  <a:lnTo>
                    <a:pt x="2961" y="263"/>
                  </a:lnTo>
                  <a:lnTo>
                    <a:pt x="2939" y="271"/>
                  </a:lnTo>
                  <a:lnTo>
                    <a:pt x="2919" y="279"/>
                  </a:lnTo>
                  <a:lnTo>
                    <a:pt x="2901" y="284"/>
                  </a:lnTo>
                  <a:lnTo>
                    <a:pt x="2891" y="288"/>
                  </a:lnTo>
                  <a:lnTo>
                    <a:pt x="2883" y="294"/>
                  </a:lnTo>
                  <a:lnTo>
                    <a:pt x="2875" y="302"/>
                  </a:lnTo>
                  <a:lnTo>
                    <a:pt x="2866" y="311"/>
                  </a:lnTo>
                  <a:lnTo>
                    <a:pt x="2856" y="321"/>
                  </a:lnTo>
                  <a:lnTo>
                    <a:pt x="2848" y="330"/>
                  </a:lnTo>
                  <a:lnTo>
                    <a:pt x="2840" y="340"/>
                  </a:lnTo>
                  <a:lnTo>
                    <a:pt x="2834" y="346"/>
                  </a:lnTo>
                  <a:lnTo>
                    <a:pt x="2830" y="351"/>
                  </a:lnTo>
                  <a:lnTo>
                    <a:pt x="2826" y="361"/>
                  </a:lnTo>
                  <a:lnTo>
                    <a:pt x="2824" y="370"/>
                  </a:lnTo>
                  <a:lnTo>
                    <a:pt x="2826" y="382"/>
                  </a:lnTo>
                  <a:lnTo>
                    <a:pt x="2830" y="393"/>
                  </a:lnTo>
                  <a:lnTo>
                    <a:pt x="2834" y="405"/>
                  </a:lnTo>
                  <a:lnTo>
                    <a:pt x="2836" y="418"/>
                  </a:lnTo>
                  <a:lnTo>
                    <a:pt x="2830" y="434"/>
                  </a:lnTo>
                  <a:lnTo>
                    <a:pt x="2814" y="449"/>
                  </a:lnTo>
                  <a:lnTo>
                    <a:pt x="2804" y="455"/>
                  </a:lnTo>
                  <a:lnTo>
                    <a:pt x="2792" y="458"/>
                  </a:lnTo>
                  <a:lnTo>
                    <a:pt x="2782" y="460"/>
                  </a:lnTo>
                  <a:lnTo>
                    <a:pt x="2770" y="462"/>
                  </a:lnTo>
                  <a:lnTo>
                    <a:pt x="2760" y="464"/>
                  </a:lnTo>
                  <a:lnTo>
                    <a:pt x="2751" y="466"/>
                  </a:lnTo>
                  <a:lnTo>
                    <a:pt x="2745" y="468"/>
                  </a:lnTo>
                  <a:lnTo>
                    <a:pt x="2739" y="470"/>
                  </a:lnTo>
                  <a:lnTo>
                    <a:pt x="2727" y="474"/>
                  </a:lnTo>
                  <a:lnTo>
                    <a:pt x="2709" y="476"/>
                  </a:lnTo>
                  <a:lnTo>
                    <a:pt x="2695" y="479"/>
                  </a:lnTo>
                  <a:lnTo>
                    <a:pt x="2691" y="489"/>
                  </a:lnTo>
                  <a:lnTo>
                    <a:pt x="2697" y="500"/>
                  </a:lnTo>
                  <a:lnTo>
                    <a:pt x="2707" y="508"/>
                  </a:lnTo>
                  <a:lnTo>
                    <a:pt x="2711" y="516"/>
                  </a:lnTo>
                  <a:lnTo>
                    <a:pt x="2703" y="533"/>
                  </a:lnTo>
                  <a:lnTo>
                    <a:pt x="2697" y="544"/>
                  </a:lnTo>
                  <a:lnTo>
                    <a:pt x="2689" y="552"/>
                  </a:lnTo>
                  <a:lnTo>
                    <a:pt x="2681" y="560"/>
                  </a:lnTo>
                  <a:lnTo>
                    <a:pt x="2673" y="567"/>
                  </a:lnTo>
                  <a:lnTo>
                    <a:pt x="2665" y="575"/>
                  </a:lnTo>
                  <a:lnTo>
                    <a:pt x="2657" y="581"/>
                  </a:lnTo>
                  <a:lnTo>
                    <a:pt x="2648" y="588"/>
                  </a:lnTo>
                  <a:lnTo>
                    <a:pt x="2638" y="596"/>
                  </a:lnTo>
                  <a:lnTo>
                    <a:pt x="2628" y="606"/>
                  </a:lnTo>
                  <a:lnTo>
                    <a:pt x="2616" y="615"/>
                  </a:lnTo>
                  <a:lnTo>
                    <a:pt x="2604" y="627"/>
                  </a:lnTo>
                  <a:lnTo>
                    <a:pt x="2592" y="638"/>
                  </a:lnTo>
                  <a:lnTo>
                    <a:pt x="2578" y="648"/>
                  </a:lnTo>
                  <a:lnTo>
                    <a:pt x="2566" y="657"/>
                  </a:lnTo>
                  <a:lnTo>
                    <a:pt x="2552" y="665"/>
                  </a:lnTo>
                  <a:lnTo>
                    <a:pt x="2539" y="671"/>
                  </a:lnTo>
                  <a:lnTo>
                    <a:pt x="2525" y="673"/>
                  </a:lnTo>
                  <a:lnTo>
                    <a:pt x="2513" y="674"/>
                  </a:lnTo>
                  <a:lnTo>
                    <a:pt x="2501" y="674"/>
                  </a:lnTo>
                  <a:lnTo>
                    <a:pt x="2489" y="673"/>
                  </a:lnTo>
                  <a:lnTo>
                    <a:pt x="2479" y="669"/>
                  </a:lnTo>
                  <a:lnTo>
                    <a:pt x="2473" y="663"/>
                  </a:lnTo>
                  <a:lnTo>
                    <a:pt x="2471" y="659"/>
                  </a:lnTo>
                  <a:lnTo>
                    <a:pt x="2473" y="651"/>
                  </a:lnTo>
                  <a:lnTo>
                    <a:pt x="2479" y="638"/>
                  </a:lnTo>
                  <a:lnTo>
                    <a:pt x="2483" y="627"/>
                  </a:lnTo>
                  <a:lnTo>
                    <a:pt x="2485" y="615"/>
                  </a:lnTo>
                  <a:lnTo>
                    <a:pt x="2489" y="604"/>
                  </a:lnTo>
                  <a:lnTo>
                    <a:pt x="2497" y="594"/>
                  </a:lnTo>
                  <a:lnTo>
                    <a:pt x="2505" y="586"/>
                  </a:lnTo>
                  <a:lnTo>
                    <a:pt x="2511" y="579"/>
                  </a:lnTo>
                  <a:lnTo>
                    <a:pt x="2509" y="565"/>
                  </a:lnTo>
                  <a:lnTo>
                    <a:pt x="2505" y="552"/>
                  </a:lnTo>
                  <a:lnTo>
                    <a:pt x="2505" y="543"/>
                  </a:lnTo>
                  <a:lnTo>
                    <a:pt x="2501" y="535"/>
                  </a:lnTo>
                  <a:lnTo>
                    <a:pt x="2493" y="525"/>
                  </a:lnTo>
                  <a:lnTo>
                    <a:pt x="2481" y="512"/>
                  </a:lnTo>
                  <a:lnTo>
                    <a:pt x="2471" y="495"/>
                  </a:lnTo>
                  <a:lnTo>
                    <a:pt x="2463" y="483"/>
                  </a:lnTo>
                  <a:lnTo>
                    <a:pt x="2461" y="478"/>
                  </a:lnTo>
                  <a:lnTo>
                    <a:pt x="2459" y="483"/>
                  </a:lnTo>
                  <a:lnTo>
                    <a:pt x="2453" y="493"/>
                  </a:lnTo>
                  <a:lnTo>
                    <a:pt x="2443" y="506"/>
                  </a:lnTo>
                  <a:lnTo>
                    <a:pt x="2431" y="514"/>
                  </a:lnTo>
                  <a:lnTo>
                    <a:pt x="2420" y="518"/>
                  </a:lnTo>
                  <a:lnTo>
                    <a:pt x="2412" y="516"/>
                  </a:lnTo>
                  <a:lnTo>
                    <a:pt x="2408" y="510"/>
                  </a:lnTo>
                  <a:lnTo>
                    <a:pt x="2408" y="497"/>
                  </a:lnTo>
                  <a:lnTo>
                    <a:pt x="2414" y="483"/>
                  </a:lnTo>
                  <a:lnTo>
                    <a:pt x="2422" y="474"/>
                  </a:lnTo>
                  <a:lnTo>
                    <a:pt x="2428" y="464"/>
                  </a:lnTo>
                  <a:lnTo>
                    <a:pt x="2428" y="449"/>
                  </a:lnTo>
                  <a:lnTo>
                    <a:pt x="2422" y="432"/>
                  </a:lnTo>
                  <a:lnTo>
                    <a:pt x="2418" y="416"/>
                  </a:lnTo>
                  <a:lnTo>
                    <a:pt x="2412" y="405"/>
                  </a:lnTo>
                  <a:lnTo>
                    <a:pt x="2404" y="397"/>
                  </a:lnTo>
                  <a:lnTo>
                    <a:pt x="2396" y="390"/>
                  </a:lnTo>
                  <a:lnTo>
                    <a:pt x="2386" y="382"/>
                  </a:lnTo>
                  <a:lnTo>
                    <a:pt x="2376" y="378"/>
                  </a:lnTo>
                  <a:lnTo>
                    <a:pt x="2366" y="374"/>
                  </a:lnTo>
                  <a:lnTo>
                    <a:pt x="2354" y="370"/>
                  </a:lnTo>
                  <a:lnTo>
                    <a:pt x="2340" y="365"/>
                  </a:lnTo>
                  <a:lnTo>
                    <a:pt x="2328" y="361"/>
                  </a:lnTo>
                  <a:lnTo>
                    <a:pt x="2324" y="359"/>
                  </a:lnTo>
                  <a:lnTo>
                    <a:pt x="2322" y="365"/>
                  </a:lnTo>
                  <a:lnTo>
                    <a:pt x="2319" y="380"/>
                  </a:lnTo>
                  <a:lnTo>
                    <a:pt x="2313" y="397"/>
                  </a:lnTo>
                  <a:lnTo>
                    <a:pt x="2309" y="411"/>
                  </a:lnTo>
                  <a:lnTo>
                    <a:pt x="2307" y="424"/>
                  </a:lnTo>
                  <a:lnTo>
                    <a:pt x="2307" y="437"/>
                  </a:lnTo>
                  <a:lnTo>
                    <a:pt x="2303" y="447"/>
                  </a:lnTo>
                  <a:lnTo>
                    <a:pt x="2293" y="449"/>
                  </a:lnTo>
                  <a:lnTo>
                    <a:pt x="2281" y="447"/>
                  </a:lnTo>
                  <a:lnTo>
                    <a:pt x="2269" y="453"/>
                  </a:lnTo>
                  <a:lnTo>
                    <a:pt x="2261" y="464"/>
                  </a:lnTo>
                  <a:lnTo>
                    <a:pt x="2259" y="481"/>
                  </a:lnTo>
                  <a:lnTo>
                    <a:pt x="2259" y="499"/>
                  </a:lnTo>
                  <a:lnTo>
                    <a:pt x="2261" y="512"/>
                  </a:lnTo>
                  <a:lnTo>
                    <a:pt x="2265" y="527"/>
                  </a:lnTo>
                  <a:lnTo>
                    <a:pt x="2267" y="544"/>
                  </a:lnTo>
                  <a:lnTo>
                    <a:pt x="2273" y="565"/>
                  </a:lnTo>
                  <a:lnTo>
                    <a:pt x="2281" y="590"/>
                  </a:lnTo>
                  <a:lnTo>
                    <a:pt x="2287" y="617"/>
                  </a:lnTo>
                  <a:lnTo>
                    <a:pt x="2287" y="644"/>
                  </a:lnTo>
                  <a:lnTo>
                    <a:pt x="2281" y="667"/>
                  </a:lnTo>
                  <a:lnTo>
                    <a:pt x="2275" y="684"/>
                  </a:lnTo>
                  <a:lnTo>
                    <a:pt x="2265" y="694"/>
                  </a:lnTo>
                  <a:lnTo>
                    <a:pt x="2251" y="699"/>
                  </a:lnTo>
                  <a:lnTo>
                    <a:pt x="2237" y="699"/>
                  </a:lnTo>
                  <a:lnTo>
                    <a:pt x="2225" y="695"/>
                  </a:lnTo>
                  <a:lnTo>
                    <a:pt x="2215" y="684"/>
                  </a:lnTo>
                  <a:lnTo>
                    <a:pt x="2206" y="667"/>
                  </a:lnTo>
                  <a:lnTo>
                    <a:pt x="2198" y="646"/>
                  </a:lnTo>
                  <a:lnTo>
                    <a:pt x="2192" y="625"/>
                  </a:lnTo>
                  <a:lnTo>
                    <a:pt x="2188" y="606"/>
                  </a:lnTo>
                  <a:lnTo>
                    <a:pt x="2186" y="588"/>
                  </a:lnTo>
                  <a:lnTo>
                    <a:pt x="2186" y="565"/>
                  </a:lnTo>
                  <a:lnTo>
                    <a:pt x="2186" y="533"/>
                  </a:lnTo>
                  <a:lnTo>
                    <a:pt x="2188" y="502"/>
                  </a:lnTo>
                  <a:lnTo>
                    <a:pt x="2194" y="481"/>
                  </a:lnTo>
                  <a:lnTo>
                    <a:pt x="2200" y="468"/>
                  </a:lnTo>
                  <a:lnTo>
                    <a:pt x="2200" y="458"/>
                  </a:lnTo>
                  <a:lnTo>
                    <a:pt x="2200" y="451"/>
                  </a:lnTo>
                  <a:lnTo>
                    <a:pt x="2198" y="449"/>
                  </a:lnTo>
                  <a:lnTo>
                    <a:pt x="2196" y="451"/>
                  </a:lnTo>
                  <a:lnTo>
                    <a:pt x="2192" y="456"/>
                  </a:lnTo>
                  <a:lnTo>
                    <a:pt x="2186" y="464"/>
                  </a:lnTo>
                  <a:lnTo>
                    <a:pt x="2178" y="470"/>
                  </a:lnTo>
                  <a:lnTo>
                    <a:pt x="2172" y="470"/>
                  </a:lnTo>
                  <a:lnTo>
                    <a:pt x="2170" y="462"/>
                  </a:lnTo>
                  <a:lnTo>
                    <a:pt x="2172" y="449"/>
                  </a:lnTo>
                  <a:lnTo>
                    <a:pt x="2178" y="434"/>
                  </a:lnTo>
                  <a:lnTo>
                    <a:pt x="2186" y="420"/>
                  </a:lnTo>
                  <a:lnTo>
                    <a:pt x="2194" y="409"/>
                  </a:lnTo>
                  <a:lnTo>
                    <a:pt x="2206" y="395"/>
                  </a:lnTo>
                  <a:lnTo>
                    <a:pt x="2225" y="382"/>
                  </a:lnTo>
                  <a:lnTo>
                    <a:pt x="2237" y="374"/>
                  </a:lnTo>
                  <a:lnTo>
                    <a:pt x="2249" y="367"/>
                  </a:lnTo>
                  <a:lnTo>
                    <a:pt x="2257" y="359"/>
                  </a:lnTo>
                  <a:lnTo>
                    <a:pt x="2267" y="353"/>
                  </a:lnTo>
                  <a:lnTo>
                    <a:pt x="2275" y="349"/>
                  </a:lnTo>
                  <a:lnTo>
                    <a:pt x="2283" y="346"/>
                  </a:lnTo>
                  <a:lnTo>
                    <a:pt x="2291" y="344"/>
                  </a:lnTo>
                  <a:lnTo>
                    <a:pt x="2297" y="344"/>
                  </a:lnTo>
                  <a:lnTo>
                    <a:pt x="2313" y="346"/>
                  </a:lnTo>
                  <a:lnTo>
                    <a:pt x="2330" y="346"/>
                  </a:lnTo>
                  <a:lnTo>
                    <a:pt x="2342" y="346"/>
                  </a:lnTo>
                  <a:lnTo>
                    <a:pt x="2350" y="342"/>
                  </a:lnTo>
                  <a:lnTo>
                    <a:pt x="2354" y="334"/>
                  </a:lnTo>
                  <a:lnTo>
                    <a:pt x="2356" y="328"/>
                  </a:lnTo>
                  <a:lnTo>
                    <a:pt x="2354" y="325"/>
                  </a:lnTo>
                  <a:lnTo>
                    <a:pt x="2346" y="319"/>
                  </a:lnTo>
                  <a:lnTo>
                    <a:pt x="2334" y="317"/>
                  </a:lnTo>
                  <a:lnTo>
                    <a:pt x="2322" y="317"/>
                  </a:lnTo>
                  <a:lnTo>
                    <a:pt x="2311" y="317"/>
                  </a:lnTo>
                  <a:lnTo>
                    <a:pt x="2301" y="315"/>
                  </a:lnTo>
                  <a:lnTo>
                    <a:pt x="2295" y="311"/>
                  </a:lnTo>
                  <a:lnTo>
                    <a:pt x="2287" y="309"/>
                  </a:lnTo>
                  <a:lnTo>
                    <a:pt x="2277" y="305"/>
                  </a:lnTo>
                  <a:lnTo>
                    <a:pt x="2267" y="304"/>
                  </a:lnTo>
                  <a:lnTo>
                    <a:pt x="2257" y="304"/>
                  </a:lnTo>
                  <a:lnTo>
                    <a:pt x="2247" y="304"/>
                  </a:lnTo>
                  <a:lnTo>
                    <a:pt x="2239" y="304"/>
                  </a:lnTo>
                  <a:lnTo>
                    <a:pt x="2231" y="307"/>
                  </a:lnTo>
                  <a:lnTo>
                    <a:pt x="2221" y="315"/>
                  </a:lnTo>
                  <a:lnTo>
                    <a:pt x="2213" y="323"/>
                  </a:lnTo>
                  <a:lnTo>
                    <a:pt x="2204" y="328"/>
                  </a:lnTo>
                  <a:lnTo>
                    <a:pt x="2186" y="330"/>
                  </a:lnTo>
                  <a:lnTo>
                    <a:pt x="2176" y="330"/>
                  </a:lnTo>
                  <a:lnTo>
                    <a:pt x="2164" y="330"/>
                  </a:lnTo>
                  <a:lnTo>
                    <a:pt x="2154" y="328"/>
                  </a:lnTo>
                  <a:lnTo>
                    <a:pt x="2142" y="326"/>
                  </a:lnTo>
                  <a:lnTo>
                    <a:pt x="2134" y="325"/>
                  </a:lnTo>
                  <a:lnTo>
                    <a:pt x="2124" y="321"/>
                  </a:lnTo>
                  <a:lnTo>
                    <a:pt x="2120" y="317"/>
                  </a:lnTo>
                  <a:lnTo>
                    <a:pt x="2116" y="311"/>
                  </a:lnTo>
                  <a:lnTo>
                    <a:pt x="2116" y="302"/>
                  </a:lnTo>
                  <a:lnTo>
                    <a:pt x="2116" y="294"/>
                  </a:lnTo>
                  <a:lnTo>
                    <a:pt x="2118" y="286"/>
                  </a:lnTo>
                  <a:lnTo>
                    <a:pt x="2124" y="283"/>
                  </a:lnTo>
                  <a:lnTo>
                    <a:pt x="2130" y="275"/>
                  </a:lnTo>
                  <a:lnTo>
                    <a:pt x="2132" y="267"/>
                  </a:lnTo>
                  <a:lnTo>
                    <a:pt x="2126" y="265"/>
                  </a:lnTo>
                  <a:lnTo>
                    <a:pt x="2114" y="271"/>
                  </a:lnTo>
                  <a:lnTo>
                    <a:pt x="2106" y="277"/>
                  </a:lnTo>
                  <a:lnTo>
                    <a:pt x="2097" y="284"/>
                  </a:lnTo>
                  <a:lnTo>
                    <a:pt x="2089" y="294"/>
                  </a:lnTo>
                  <a:lnTo>
                    <a:pt x="2081" y="302"/>
                  </a:lnTo>
                  <a:lnTo>
                    <a:pt x="2073" y="311"/>
                  </a:lnTo>
                  <a:lnTo>
                    <a:pt x="2065" y="319"/>
                  </a:lnTo>
                  <a:lnTo>
                    <a:pt x="2059" y="325"/>
                  </a:lnTo>
                  <a:lnTo>
                    <a:pt x="2053" y="330"/>
                  </a:lnTo>
                  <a:lnTo>
                    <a:pt x="2047" y="334"/>
                  </a:lnTo>
                  <a:lnTo>
                    <a:pt x="2039" y="338"/>
                  </a:lnTo>
                  <a:lnTo>
                    <a:pt x="2031" y="344"/>
                  </a:lnTo>
                  <a:lnTo>
                    <a:pt x="2021" y="346"/>
                  </a:lnTo>
                  <a:lnTo>
                    <a:pt x="2013" y="348"/>
                  </a:lnTo>
                  <a:lnTo>
                    <a:pt x="2005" y="349"/>
                  </a:lnTo>
                  <a:lnTo>
                    <a:pt x="1997" y="349"/>
                  </a:lnTo>
                  <a:lnTo>
                    <a:pt x="1992" y="348"/>
                  </a:lnTo>
                  <a:lnTo>
                    <a:pt x="1982" y="342"/>
                  </a:lnTo>
                  <a:lnTo>
                    <a:pt x="1974" y="334"/>
                  </a:lnTo>
                  <a:lnTo>
                    <a:pt x="1970" y="328"/>
                  </a:lnTo>
                  <a:lnTo>
                    <a:pt x="1968" y="326"/>
                  </a:lnTo>
                  <a:lnTo>
                    <a:pt x="1966" y="328"/>
                  </a:lnTo>
                  <a:lnTo>
                    <a:pt x="1962" y="334"/>
                  </a:lnTo>
                  <a:lnTo>
                    <a:pt x="1954" y="342"/>
                  </a:lnTo>
                  <a:lnTo>
                    <a:pt x="1938" y="344"/>
                  </a:lnTo>
                  <a:lnTo>
                    <a:pt x="1924" y="342"/>
                  </a:lnTo>
                  <a:lnTo>
                    <a:pt x="1924" y="336"/>
                  </a:lnTo>
                  <a:lnTo>
                    <a:pt x="1930" y="328"/>
                  </a:lnTo>
                  <a:lnTo>
                    <a:pt x="1938" y="315"/>
                  </a:lnTo>
                  <a:lnTo>
                    <a:pt x="1942" y="307"/>
                  </a:lnTo>
                  <a:lnTo>
                    <a:pt x="1950" y="298"/>
                  </a:lnTo>
                  <a:lnTo>
                    <a:pt x="1956" y="290"/>
                  </a:lnTo>
                  <a:lnTo>
                    <a:pt x="1966" y="281"/>
                  </a:lnTo>
                  <a:lnTo>
                    <a:pt x="1974" y="271"/>
                  </a:lnTo>
                  <a:lnTo>
                    <a:pt x="1984" y="263"/>
                  </a:lnTo>
                  <a:lnTo>
                    <a:pt x="1993" y="258"/>
                  </a:lnTo>
                  <a:lnTo>
                    <a:pt x="2001" y="252"/>
                  </a:lnTo>
                  <a:lnTo>
                    <a:pt x="2015" y="246"/>
                  </a:lnTo>
                  <a:lnTo>
                    <a:pt x="2023" y="242"/>
                  </a:lnTo>
                  <a:lnTo>
                    <a:pt x="2025" y="240"/>
                  </a:lnTo>
                  <a:lnTo>
                    <a:pt x="2025" y="240"/>
                  </a:lnTo>
                  <a:lnTo>
                    <a:pt x="2023" y="240"/>
                  </a:lnTo>
                  <a:lnTo>
                    <a:pt x="2017" y="237"/>
                  </a:lnTo>
                  <a:lnTo>
                    <a:pt x="2011" y="235"/>
                  </a:lnTo>
                  <a:lnTo>
                    <a:pt x="2001" y="231"/>
                  </a:lnTo>
                  <a:lnTo>
                    <a:pt x="1990" y="229"/>
                  </a:lnTo>
                  <a:lnTo>
                    <a:pt x="1978" y="227"/>
                  </a:lnTo>
                  <a:lnTo>
                    <a:pt x="1964" y="227"/>
                  </a:lnTo>
                  <a:lnTo>
                    <a:pt x="1952" y="231"/>
                  </a:lnTo>
                  <a:lnTo>
                    <a:pt x="1934" y="235"/>
                  </a:lnTo>
                  <a:lnTo>
                    <a:pt x="1924" y="235"/>
                  </a:lnTo>
                  <a:lnTo>
                    <a:pt x="1914" y="233"/>
                  </a:lnTo>
                  <a:lnTo>
                    <a:pt x="1902" y="231"/>
                  </a:lnTo>
                  <a:lnTo>
                    <a:pt x="1886" y="227"/>
                  </a:lnTo>
                  <a:lnTo>
                    <a:pt x="1871" y="221"/>
                  </a:lnTo>
                  <a:lnTo>
                    <a:pt x="1859" y="216"/>
                  </a:lnTo>
                  <a:lnTo>
                    <a:pt x="1853" y="212"/>
                  </a:lnTo>
                  <a:lnTo>
                    <a:pt x="1849" y="210"/>
                  </a:lnTo>
                  <a:lnTo>
                    <a:pt x="1839" y="208"/>
                  </a:lnTo>
                  <a:lnTo>
                    <a:pt x="1825" y="206"/>
                  </a:lnTo>
                  <a:lnTo>
                    <a:pt x="1811" y="208"/>
                  </a:lnTo>
                  <a:lnTo>
                    <a:pt x="1797" y="210"/>
                  </a:lnTo>
                  <a:lnTo>
                    <a:pt x="1783" y="212"/>
                  </a:lnTo>
                  <a:lnTo>
                    <a:pt x="1770" y="208"/>
                  </a:lnTo>
                  <a:lnTo>
                    <a:pt x="1758" y="200"/>
                  </a:lnTo>
                  <a:lnTo>
                    <a:pt x="1748" y="187"/>
                  </a:lnTo>
                  <a:lnTo>
                    <a:pt x="1738" y="177"/>
                  </a:lnTo>
                  <a:lnTo>
                    <a:pt x="1726" y="172"/>
                  </a:lnTo>
                  <a:lnTo>
                    <a:pt x="1712" y="177"/>
                  </a:lnTo>
                  <a:lnTo>
                    <a:pt x="1702" y="183"/>
                  </a:lnTo>
                  <a:lnTo>
                    <a:pt x="1690" y="189"/>
                  </a:lnTo>
                  <a:lnTo>
                    <a:pt x="1676" y="193"/>
                  </a:lnTo>
                  <a:lnTo>
                    <a:pt x="1659" y="195"/>
                  </a:lnTo>
                  <a:lnTo>
                    <a:pt x="1641" y="195"/>
                  </a:lnTo>
                  <a:lnTo>
                    <a:pt x="1619" y="196"/>
                  </a:lnTo>
                  <a:lnTo>
                    <a:pt x="1595" y="196"/>
                  </a:lnTo>
                  <a:lnTo>
                    <a:pt x="1569" y="196"/>
                  </a:lnTo>
                  <a:lnTo>
                    <a:pt x="1554" y="196"/>
                  </a:lnTo>
                  <a:lnTo>
                    <a:pt x="1532" y="196"/>
                  </a:lnTo>
                  <a:lnTo>
                    <a:pt x="1508" y="196"/>
                  </a:lnTo>
                  <a:lnTo>
                    <a:pt x="1480" y="196"/>
                  </a:lnTo>
                  <a:lnTo>
                    <a:pt x="1450" y="196"/>
                  </a:lnTo>
                  <a:lnTo>
                    <a:pt x="1417" y="196"/>
                  </a:lnTo>
                  <a:lnTo>
                    <a:pt x="1383" y="196"/>
                  </a:lnTo>
                  <a:lnTo>
                    <a:pt x="1347" y="196"/>
                  </a:lnTo>
                  <a:lnTo>
                    <a:pt x="1312" y="196"/>
                  </a:lnTo>
                  <a:lnTo>
                    <a:pt x="1276" y="195"/>
                  </a:lnTo>
                  <a:lnTo>
                    <a:pt x="1242" y="195"/>
                  </a:lnTo>
                  <a:lnTo>
                    <a:pt x="1209" y="193"/>
                  </a:lnTo>
                  <a:lnTo>
                    <a:pt x="1175" y="193"/>
                  </a:lnTo>
                  <a:lnTo>
                    <a:pt x="1145" y="191"/>
                  </a:lnTo>
                  <a:lnTo>
                    <a:pt x="1119" y="187"/>
                  </a:lnTo>
                  <a:lnTo>
                    <a:pt x="1096" y="185"/>
                  </a:lnTo>
                  <a:lnTo>
                    <a:pt x="1068" y="181"/>
                  </a:lnTo>
                  <a:lnTo>
                    <a:pt x="1032" y="179"/>
                  </a:lnTo>
                  <a:lnTo>
                    <a:pt x="987" y="174"/>
                  </a:lnTo>
                  <a:lnTo>
                    <a:pt x="935" y="170"/>
                  </a:lnTo>
                  <a:lnTo>
                    <a:pt x="878" y="164"/>
                  </a:lnTo>
                  <a:lnTo>
                    <a:pt x="814" y="156"/>
                  </a:lnTo>
                  <a:lnTo>
                    <a:pt x="751" y="151"/>
                  </a:lnTo>
                  <a:lnTo>
                    <a:pt x="683" y="143"/>
                  </a:lnTo>
                  <a:lnTo>
                    <a:pt x="616" y="133"/>
                  </a:lnTo>
                  <a:lnTo>
                    <a:pt x="553" y="126"/>
                  </a:lnTo>
                  <a:lnTo>
                    <a:pt x="489" y="116"/>
                  </a:lnTo>
                  <a:lnTo>
                    <a:pt x="430" y="107"/>
                  </a:lnTo>
                  <a:lnTo>
                    <a:pt x="378" y="95"/>
                  </a:lnTo>
                  <a:lnTo>
                    <a:pt x="331" y="84"/>
                  </a:lnTo>
                  <a:lnTo>
                    <a:pt x="293" y="72"/>
                  </a:lnTo>
                  <a:lnTo>
                    <a:pt x="265" y="61"/>
                  </a:lnTo>
                  <a:lnTo>
                    <a:pt x="226" y="112"/>
                  </a:lnTo>
                  <a:lnTo>
                    <a:pt x="150" y="66"/>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69" name="Freeform 1037"/>
            <p:cNvSpPr>
              <a:spLocks/>
            </p:cNvSpPr>
            <p:nvPr/>
          </p:nvSpPr>
          <p:spPr bwMode="auto">
            <a:xfrm>
              <a:off x="464" y="2345"/>
              <a:ext cx="28" cy="10"/>
            </a:xfrm>
            <a:custGeom>
              <a:avLst/>
              <a:gdLst>
                <a:gd name="T0" fmla="*/ 55 w 55"/>
                <a:gd name="T1" fmla="*/ 11 h 21"/>
                <a:gd name="T2" fmla="*/ 29 w 55"/>
                <a:gd name="T3" fmla="*/ 0 h 21"/>
                <a:gd name="T4" fmla="*/ 3 w 55"/>
                <a:gd name="T5" fmla="*/ 15 h 21"/>
                <a:gd name="T6" fmla="*/ 2 w 55"/>
                <a:gd name="T7" fmla="*/ 15 h 21"/>
                <a:gd name="T8" fmla="*/ 0 w 55"/>
                <a:gd name="T9" fmla="*/ 17 h 21"/>
                <a:gd name="T10" fmla="*/ 0 w 55"/>
                <a:gd name="T11" fmla="*/ 21 h 21"/>
                <a:gd name="T12" fmla="*/ 5 w 55"/>
                <a:gd name="T13" fmla="*/ 21 h 21"/>
                <a:gd name="T14" fmla="*/ 19 w 55"/>
                <a:gd name="T15" fmla="*/ 19 h 21"/>
                <a:gd name="T16" fmla="*/ 37 w 55"/>
                <a:gd name="T17" fmla="*/ 15 h 21"/>
                <a:gd name="T18" fmla="*/ 49 w 55"/>
                <a:gd name="T19" fmla="*/ 13 h 21"/>
                <a:gd name="T20" fmla="*/ 55 w 55"/>
                <a:gd name="T21"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21">
                  <a:moveTo>
                    <a:pt x="55" y="11"/>
                  </a:moveTo>
                  <a:lnTo>
                    <a:pt x="29" y="0"/>
                  </a:lnTo>
                  <a:lnTo>
                    <a:pt x="3" y="15"/>
                  </a:lnTo>
                  <a:lnTo>
                    <a:pt x="2" y="15"/>
                  </a:lnTo>
                  <a:lnTo>
                    <a:pt x="0" y="17"/>
                  </a:lnTo>
                  <a:lnTo>
                    <a:pt x="0" y="21"/>
                  </a:lnTo>
                  <a:lnTo>
                    <a:pt x="5" y="21"/>
                  </a:lnTo>
                  <a:lnTo>
                    <a:pt x="19" y="19"/>
                  </a:lnTo>
                  <a:lnTo>
                    <a:pt x="37" y="15"/>
                  </a:lnTo>
                  <a:lnTo>
                    <a:pt x="49" y="13"/>
                  </a:lnTo>
                  <a:lnTo>
                    <a:pt x="55"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70" name="Freeform 1038"/>
            <p:cNvSpPr>
              <a:spLocks/>
            </p:cNvSpPr>
            <p:nvPr/>
          </p:nvSpPr>
          <p:spPr bwMode="auto">
            <a:xfrm>
              <a:off x="435" y="2357"/>
              <a:ext cx="27" cy="18"/>
            </a:xfrm>
            <a:custGeom>
              <a:avLst/>
              <a:gdLst>
                <a:gd name="T0" fmla="*/ 56 w 56"/>
                <a:gd name="T1" fmla="*/ 3 h 36"/>
                <a:gd name="T2" fmla="*/ 54 w 56"/>
                <a:gd name="T3" fmla="*/ 5 h 36"/>
                <a:gd name="T4" fmla="*/ 50 w 56"/>
                <a:gd name="T5" fmla="*/ 7 h 36"/>
                <a:gd name="T6" fmla="*/ 46 w 56"/>
                <a:gd name="T7" fmla="*/ 11 h 36"/>
                <a:gd name="T8" fmla="*/ 38 w 56"/>
                <a:gd name="T9" fmla="*/ 13 h 36"/>
                <a:gd name="T10" fmla="*/ 34 w 56"/>
                <a:gd name="T11" fmla="*/ 15 h 36"/>
                <a:gd name="T12" fmla="*/ 32 w 56"/>
                <a:gd name="T13" fmla="*/ 13 h 36"/>
                <a:gd name="T14" fmla="*/ 32 w 56"/>
                <a:gd name="T15" fmla="*/ 13 h 36"/>
                <a:gd name="T16" fmla="*/ 28 w 56"/>
                <a:gd name="T17" fmla="*/ 17 h 36"/>
                <a:gd name="T18" fmla="*/ 22 w 56"/>
                <a:gd name="T19" fmla="*/ 21 h 36"/>
                <a:gd name="T20" fmla="*/ 18 w 56"/>
                <a:gd name="T21" fmla="*/ 24 h 36"/>
                <a:gd name="T22" fmla="*/ 14 w 56"/>
                <a:gd name="T23" fmla="*/ 26 h 36"/>
                <a:gd name="T24" fmla="*/ 12 w 56"/>
                <a:gd name="T25" fmla="*/ 28 h 36"/>
                <a:gd name="T26" fmla="*/ 10 w 56"/>
                <a:gd name="T27" fmla="*/ 30 h 36"/>
                <a:gd name="T28" fmla="*/ 6 w 56"/>
                <a:gd name="T29" fmla="*/ 34 h 36"/>
                <a:gd name="T30" fmla="*/ 2 w 56"/>
                <a:gd name="T31" fmla="*/ 36 h 36"/>
                <a:gd name="T32" fmla="*/ 0 w 56"/>
                <a:gd name="T33" fmla="*/ 34 h 36"/>
                <a:gd name="T34" fmla="*/ 2 w 56"/>
                <a:gd name="T35" fmla="*/ 28 h 36"/>
                <a:gd name="T36" fmla="*/ 6 w 56"/>
                <a:gd name="T37" fmla="*/ 22 h 36"/>
                <a:gd name="T38" fmla="*/ 8 w 56"/>
                <a:gd name="T39" fmla="*/ 19 h 36"/>
                <a:gd name="T40" fmla="*/ 10 w 56"/>
                <a:gd name="T41" fmla="*/ 17 h 36"/>
                <a:gd name="T42" fmla="*/ 34 w 56"/>
                <a:gd name="T43" fmla="*/ 3 h 36"/>
                <a:gd name="T44" fmla="*/ 36 w 56"/>
                <a:gd name="T45" fmla="*/ 1 h 36"/>
                <a:gd name="T46" fmla="*/ 42 w 56"/>
                <a:gd name="T47" fmla="*/ 0 h 36"/>
                <a:gd name="T48" fmla="*/ 50 w 56"/>
                <a:gd name="T49" fmla="*/ 0 h 36"/>
                <a:gd name="T50" fmla="*/ 56 w 56"/>
                <a:gd name="T51" fmla="*/ 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 h="36">
                  <a:moveTo>
                    <a:pt x="56" y="3"/>
                  </a:moveTo>
                  <a:lnTo>
                    <a:pt x="54" y="5"/>
                  </a:lnTo>
                  <a:lnTo>
                    <a:pt x="50" y="7"/>
                  </a:lnTo>
                  <a:lnTo>
                    <a:pt x="46" y="11"/>
                  </a:lnTo>
                  <a:lnTo>
                    <a:pt x="38" y="13"/>
                  </a:lnTo>
                  <a:lnTo>
                    <a:pt x="34" y="15"/>
                  </a:lnTo>
                  <a:lnTo>
                    <a:pt x="32" y="13"/>
                  </a:lnTo>
                  <a:lnTo>
                    <a:pt x="32" y="13"/>
                  </a:lnTo>
                  <a:lnTo>
                    <a:pt x="28" y="17"/>
                  </a:lnTo>
                  <a:lnTo>
                    <a:pt x="22" y="21"/>
                  </a:lnTo>
                  <a:lnTo>
                    <a:pt x="18" y="24"/>
                  </a:lnTo>
                  <a:lnTo>
                    <a:pt x="14" y="26"/>
                  </a:lnTo>
                  <a:lnTo>
                    <a:pt x="12" y="28"/>
                  </a:lnTo>
                  <a:lnTo>
                    <a:pt x="10" y="30"/>
                  </a:lnTo>
                  <a:lnTo>
                    <a:pt x="6" y="34"/>
                  </a:lnTo>
                  <a:lnTo>
                    <a:pt x="2" y="36"/>
                  </a:lnTo>
                  <a:lnTo>
                    <a:pt x="0" y="34"/>
                  </a:lnTo>
                  <a:lnTo>
                    <a:pt x="2" y="28"/>
                  </a:lnTo>
                  <a:lnTo>
                    <a:pt x="6" y="22"/>
                  </a:lnTo>
                  <a:lnTo>
                    <a:pt x="8" y="19"/>
                  </a:lnTo>
                  <a:lnTo>
                    <a:pt x="10" y="17"/>
                  </a:lnTo>
                  <a:lnTo>
                    <a:pt x="34" y="3"/>
                  </a:lnTo>
                  <a:lnTo>
                    <a:pt x="36" y="1"/>
                  </a:lnTo>
                  <a:lnTo>
                    <a:pt x="42" y="0"/>
                  </a:lnTo>
                  <a:lnTo>
                    <a:pt x="50" y="0"/>
                  </a:lnTo>
                  <a:lnTo>
                    <a:pt x="56"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71" name="Freeform 1039"/>
            <p:cNvSpPr>
              <a:spLocks/>
            </p:cNvSpPr>
            <p:nvPr/>
          </p:nvSpPr>
          <p:spPr bwMode="auto">
            <a:xfrm>
              <a:off x="420" y="2372"/>
              <a:ext cx="9" cy="5"/>
            </a:xfrm>
            <a:custGeom>
              <a:avLst/>
              <a:gdLst>
                <a:gd name="T0" fmla="*/ 18 w 18"/>
                <a:gd name="T1" fmla="*/ 10 h 12"/>
                <a:gd name="T2" fmla="*/ 16 w 18"/>
                <a:gd name="T3" fmla="*/ 8 h 12"/>
                <a:gd name="T4" fmla="*/ 14 w 18"/>
                <a:gd name="T5" fmla="*/ 2 h 12"/>
                <a:gd name="T6" fmla="*/ 10 w 18"/>
                <a:gd name="T7" fmla="*/ 0 h 12"/>
                <a:gd name="T8" fmla="*/ 4 w 18"/>
                <a:gd name="T9" fmla="*/ 0 h 12"/>
                <a:gd name="T10" fmla="*/ 0 w 18"/>
                <a:gd name="T11" fmla="*/ 4 h 12"/>
                <a:gd name="T12" fmla="*/ 2 w 18"/>
                <a:gd name="T13" fmla="*/ 10 h 12"/>
                <a:gd name="T14" fmla="*/ 8 w 18"/>
                <a:gd name="T15" fmla="*/ 12 h 12"/>
                <a:gd name="T16" fmla="*/ 18 w 18"/>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2">
                  <a:moveTo>
                    <a:pt x="18" y="10"/>
                  </a:moveTo>
                  <a:lnTo>
                    <a:pt x="16" y="8"/>
                  </a:lnTo>
                  <a:lnTo>
                    <a:pt x="14" y="2"/>
                  </a:lnTo>
                  <a:lnTo>
                    <a:pt x="10" y="0"/>
                  </a:lnTo>
                  <a:lnTo>
                    <a:pt x="4" y="0"/>
                  </a:lnTo>
                  <a:lnTo>
                    <a:pt x="0" y="4"/>
                  </a:lnTo>
                  <a:lnTo>
                    <a:pt x="2" y="10"/>
                  </a:lnTo>
                  <a:lnTo>
                    <a:pt x="8" y="12"/>
                  </a:lnTo>
                  <a:lnTo>
                    <a:pt x="1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72" name="Freeform 1040"/>
            <p:cNvSpPr>
              <a:spLocks/>
            </p:cNvSpPr>
            <p:nvPr/>
          </p:nvSpPr>
          <p:spPr bwMode="auto">
            <a:xfrm>
              <a:off x="396" y="2377"/>
              <a:ext cx="6" cy="6"/>
            </a:xfrm>
            <a:custGeom>
              <a:avLst/>
              <a:gdLst>
                <a:gd name="T0" fmla="*/ 12 w 12"/>
                <a:gd name="T1" fmla="*/ 9 h 11"/>
                <a:gd name="T2" fmla="*/ 12 w 12"/>
                <a:gd name="T3" fmla="*/ 7 h 11"/>
                <a:gd name="T4" fmla="*/ 10 w 12"/>
                <a:gd name="T5" fmla="*/ 3 h 11"/>
                <a:gd name="T6" fmla="*/ 6 w 12"/>
                <a:gd name="T7" fmla="*/ 0 h 11"/>
                <a:gd name="T8" fmla="*/ 2 w 12"/>
                <a:gd name="T9" fmla="*/ 0 h 11"/>
                <a:gd name="T10" fmla="*/ 0 w 12"/>
                <a:gd name="T11" fmla="*/ 3 h 11"/>
                <a:gd name="T12" fmla="*/ 2 w 12"/>
                <a:gd name="T13" fmla="*/ 9 h 11"/>
                <a:gd name="T14" fmla="*/ 6 w 12"/>
                <a:gd name="T15" fmla="*/ 11 h 11"/>
                <a:gd name="T16" fmla="*/ 12 w 12"/>
                <a:gd name="T17"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1">
                  <a:moveTo>
                    <a:pt x="12" y="9"/>
                  </a:moveTo>
                  <a:lnTo>
                    <a:pt x="12" y="7"/>
                  </a:lnTo>
                  <a:lnTo>
                    <a:pt x="10" y="3"/>
                  </a:lnTo>
                  <a:lnTo>
                    <a:pt x="6" y="0"/>
                  </a:lnTo>
                  <a:lnTo>
                    <a:pt x="2" y="0"/>
                  </a:lnTo>
                  <a:lnTo>
                    <a:pt x="0" y="3"/>
                  </a:lnTo>
                  <a:lnTo>
                    <a:pt x="2" y="9"/>
                  </a:lnTo>
                  <a:lnTo>
                    <a:pt x="6" y="11"/>
                  </a:lnTo>
                  <a:lnTo>
                    <a:pt x="12"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73" name="Freeform 1041"/>
            <p:cNvSpPr>
              <a:spLocks/>
            </p:cNvSpPr>
            <p:nvPr/>
          </p:nvSpPr>
          <p:spPr bwMode="auto">
            <a:xfrm>
              <a:off x="583" y="2245"/>
              <a:ext cx="14" cy="21"/>
            </a:xfrm>
            <a:custGeom>
              <a:avLst/>
              <a:gdLst>
                <a:gd name="T0" fmla="*/ 8 w 28"/>
                <a:gd name="T1" fmla="*/ 42 h 42"/>
                <a:gd name="T2" fmla="*/ 10 w 28"/>
                <a:gd name="T3" fmla="*/ 36 h 42"/>
                <a:gd name="T4" fmla="*/ 12 w 28"/>
                <a:gd name="T5" fmla="*/ 30 h 42"/>
                <a:gd name="T6" fmla="*/ 12 w 28"/>
                <a:gd name="T7" fmla="*/ 27 h 42"/>
                <a:gd name="T8" fmla="*/ 14 w 28"/>
                <a:gd name="T9" fmla="*/ 23 h 42"/>
                <a:gd name="T10" fmla="*/ 20 w 28"/>
                <a:gd name="T11" fmla="*/ 15 h 42"/>
                <a:gd name="T12" fmla="*/ 26 w 28"/>
                <a:gd name="T13" fmla="*/ 7 h 42"/>
                <a:gd name="T14" fmla="*/ 28 w 28"/>
                <a:gd name="T15" fmla="*/ 4 h 42"/>
                <a:gd name="T16" fmla="*/ 22 w 28"/>
                <a:gd name="T17" fmla="*/ 0 h 42"/>
                <a:gd name="T18" fmla="*/ 20 w 28"/>
                <a:gd name="T19" fmla="*/ 0 h 42"/>
                <a:gd name="T20" fmla="*/ 20 w 28"/>
                <a:gd name="T21" fmla="*/ 0 h 42"/>
                <a:gd name="T22" fmla="*/ 20 w 28"/>
                <a:gd name="T23" fmla="*/ 0 h 42"/>
                <a:gd name="T24" fmla="*/ 18 w 28"/>
                <a:gd name="T25" fmla="*/ 0 h 42"/>
                <a:gd name="T26" fmla="*/ 14 w 28"/>
                <a:gd name="T27" fmla="*/ 9 h 42"/>
                <a:gd name="T28" fmla="*/ 10 w 28"/>
                <a:gd name="T29" fmla="*/ 13 h 42"/>
                <a:gd name="T30" fmla="*/ 6 w 28"/>
                <a:gd name="T31" fmla="*/ 17 h 42"/>
                <a:gd name="T32" fmla="*/ 2 w 28"/>
                <a:gd name="T33" fmla="*/ 23 h 42"/>
                <a:gd name="T34" fmla="*/ 0 w 28"/>
                <a:gd name="T35" fmla="*/ 29 h 42"/>
                <a:gd name="T36" fmla="*/ 0 w 28"/>
                <a:gd name="T37" fmla="*/ 34 h 42"/>
                <a:gd name="T38" fmla="*/ 4 w 28"/>
                <a:gd name="T39" fmla="*/ 38 h 42"/>
                <a:gd name="T40" fmla="*/ 8 w 28"/>
                <a:gd name="T4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 h="42">
                  <a:moveTo>
                    <a:pt x="8" y="42"/>
                  </a:moveTo>
                  <a:lnTo>
                    <a:pt x="10" y="36"/>
                  </a:lnTo>
                  <a:lnTo>
                    <a:pt x="12" y="30"/>
                  </a:lnTo>
                  <a:lnTo>
                    <a:pt x="12" y="27"/>
                  </a:lnTo>
                  <a:lnTo>
                    <a:pt x="14" y="23"/>
                  </a:lnTo>
                  <a:lnTo>
                    <a:pt x="20" y="15"/>
                  </a:lnTo>
                  <a:lnTo>
                    <a:pt x="26" y="7"/>
                  </a:lnTo>
                  <a:lnTo>
                    <a:pt x="28" y="4"/>
                  </a:lnTo>
                  <a:lnTo>
                    <a:pt x="22" y="0"/>
                  </a:lnTo>
                  <a:lnTo>
                    <a:pt x="20" y="0"/>
                  </a:lnTo>
                  <a:lnTo>
                    <a:pt x="20" y="0"/>
                  </a:lnTo>
                  <a:lnTo>
                    <a:pt x="20" y="0"/>
                  </a:lnTo>
                  <a:lnTo>
                    <a:pt x="18" y="0"/>
                  </a:lnTo>
                  <a:lnTo>
                    <a:pt x="14" y="9"/>
                  </a:lnTo>
                  <a:lnTo>
                    <a:pt x="10" y="13"/>
                  </a:lnTo>
                  <a:lnTo>
                    <a:pt x="6" y="17"/>
                  </a:lnTo>
                  <a:lnTo>
                    <a:pt x="2" y="23"/>
                  </a:lnTo>
                  <a:lnTo>
                    <a:pt x="0" y="29"/>
                  </a:lnTo>
                  <a:lnTo>
                    <a:pt x="0" y="34"/>
                  </a:lnTo>
                  <a:lnTo>
                    <a:pt x="4" y="38"/>
                  </a:lnTo>
                  <a:lnTo>
                    <a:pt x="8"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74" name="Freeform 1042"/>
            <p:cNvSpPr>
              <a:spLocks/>
            </p:cNvSpPr>
            <p:nvPr/>
          </p:nvSpPr>
          <p:spPr bwMode="auto">
            <a:xfrm>
              <a:off x="447" y="2210"/>
              <a:ext cx="100" cy="103"/>
            </a:xfrm>
            <a:custGeom>
              <a:avLst/>
              <a:gdLst>
                <a:gd name="T0" fmla="*/ 188 w 198"/>
                <a:gd name="T1" fmla="*/ 163 h 207"/>
                <a:gd name="T2" fmla="*/ 194 w 198"/>
                <a:gd name="T3" fmla="*/ 134 h 207"/>
                <a:gd name="T4" fmla="*/ 198 w 198"/>
                <a:gd name="T5" fmla="*/ 121 h 207"/>
                <a:gd name="T6" fmla="*/ 184 w 198"/>
                <a:gd name="T7" fmla="*/ 122 h 207"/>
                <a:gd name="T8" fmla="*/ 168 w 198"/>
                <a:gd name="T9" fmla="*/ 121 h 207"/>
                <a:gd name="T10" fmla="*/ 162 w 198"/>
                <a:gd name="T11" fmla="*/ 132 h 207"/>
                <a:gd name="T12" fmla="*/ 160 w 198"/>
                <a:gd name="T13" fmla="*/ 134 h 207"/>
                <a:gd name="T14" fmla="*/ 145 w 198"/>
                <a:gd name="T15" fmla="*/ 121 h 207"/>
                <a:gd name="T16" fmla="*/ 129 w 198"/>
                <a:gd name="T17" fmla="*/ 113 h 207"/>
                <a:gd name="T18" fmla="*/ 111 w 198"/>
                <a:gd name="T19" fmla="*/ 119 h 207"/>
                <a:gd name="T20" fmla="*/ 101 w 198"/>
                <a:gd name="T21" fmla="*/ 105 h 207"/>
                <a:gd name="T22" fmla="*/ 101 w 198"/>
                <a:gd name="T23" fmla="*/ 78 h 207"/>
                <a:gd name="T24" fmla="*/ 97 w 198"/>
                <a:gd name="T25" fmla="*/ 73 h 207"/>
                <a:gd name="T26" fmla="*/ 75 w 198"/>
                <a:gd name="T27" fmla="*/ 71 h 207"/>
                <a:gd name="T28" fmla="*/ 57 w 198"/>
                <a:gd name="T29" fmla="*/ 65 h 207"/>
                <a:gd name="T30" fmla="*/ 51 w 198"/>
                <a:gd name="T31" fmla="*/ 57 h 207"/>
                <a:gd name="T32" fmla="*/ 45 w 198"/>
                <a:gd name="T33" fmla="*/ 35 h 207"/>
                <a:gd name="T34" fmla="*/ 45 w 198"/>
                <a:gd name="T35" fmla="*/ 27 h 207"/>
                <a:gd name="T36" fmla="*/ 41 w 198"/>
                <a:gd name="T37" fmla="*/ 13 h 207"/>
                <a:gd name="T38" fmla="*/ 37 w 198"/>
                <a:gd name="T39" fmla="*/ 2 h 207"/>
                <a:gd name="T40" fmla="*/ 20 w 198"/>
                <a:gd name="T41" fmla="*/ 6 h 207"/>
                <a:gd name="T42" fmla="*/ 4 w 198"/>
                <a:gd name="T43" fmla="*/ 17 h 207"/>
                <a:gd name="T44" fmla="*/ 2 w 198"/>
                <a:gd name="T45" fmla="*/ 27 h 207"/>
                <a:gd name="T46" fmla="*/ 0 w 198"/>
                <a:gd name="T47" fmla="*/ 42 h 207"/>
                <a:gd name="T48" fmla="*/ 8 w 198"/>
                <a:gd name="T49" fmla="*/ 57 h 207"/>
                <a:gd name="T50" fmla="*/ 12 w 198"/>
                <a:gd name="T51" fmla="*/ 71 h 207"/>
                <a:gd name="T52" fmla="*/ 12 w 198"/>
                <a:gd name="T53" fmla="*/ 78 h 207"/>
                <a:gd name="T54" fmla="*/ 18 w 198"/>
                <a:gd name="T55" fmla="*/ 100 h 207"/>
                <a:gd name="T56" fmla="*/ 24 w 198"/>
                <a:gd name="T57" fmla="*/ 109 h 207"/>
                <a:gd name="T58" fmla="*/ 41 w 198"/>
                <a:gd name="T59" fmla="*/ 115 h 207"/>
                <a:gd name="T60" fmla="*/ 63 w 198"/>
                <a:gd name="T61" fmla="*/ 115 h 207"/>
                <a:gd name="T62" fmla="*/ 67 w 198"/>
                <a:gd name="T63" fmla="*/ 121 h 207"/>
                <a:gd name="T64" fmla="*/ 67 w 198"/>
                <a:gd name="T65" fmla="*/ 147 h 207"/>
                <a:gd name="T66" fmla="*/ 77 w 198"/>
                <a:gd name="T67" fmla="*/ 161 h 207"/>
                <a:gd name="T68" fmla="*/ 95 w 198"/>
                <a:gd name="T69" fmla="*/ 155 h 207"/>
                <a:gd name="T70" fmla="*/ 111 w 198"/>
                <a:gd name="T71" fmla="*/ 165 h 207"/>
                <a:gd name="T72" fmla="*/ 127 w 198"/>
                <a:gd name="T73" fmla="*/ 178 h 207"/>
                <a:gd name="T74" fmla="*/ 129 w 198"/>
                <a:gd name="T75" fmla="*/ 176 h 207"/>
                <a:gd name="T76" fmla="*/ 135 w 198"/>
                <a:gd name="T77" fmla="*/ 165 h 207"/>
                <a:gd name="T78" fmla="*/ 150 w 198"/>
                <a:gd name="T79" fmla="*/ 165 h 207"/>
                <a:gd name="T80" fmla="*/ 164 w 198"/>
                <a:gd name="T81" fmla="*/ 163 h 207"/>
                <a:gd name="T82" fmla="*/ 162 w 198"/>
                <a:gd name="T83" fmla="*/ 174 h 207"/>
                <a:gd name="T84" fmla="*/ 158 w 198"/>
                <a:gd name="T85" fmla="*/ 195 h 207"/>
                <a:gd name="T86" fmla="*/ 154 w 198"/>
                <a:gd name="T87" fmla="*/ 207 h 207"/>
                <a:gd name="T88" fmla="*/ 154 w 198"/>
                <a:gd name="T89" fmla="*/ 207 h 207"/>
                <a:gd name="T90" fmla="*/ 160 w 198"/>
                <a:gd name="T91" fmla="*/ 203 h 207"/>
                <a:gd name="T92" fmla="*/ 170 w 198"/>
                <a:gd name="T93" fmla="*/ 18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8" h="207">
                  <a:moveTo>
                    <a:pt x="180" y="174"/>
                  </a:moveTo>
                  <a:lnTo>
                    <a:pt x="188" y="163"/>
                  </a:lnTo>
                  <a:lnTo>
                    <a:pt x="192" y="147"/>
                  </a:lnTo>
                  <a:lnTo>
                    <a:pt x="194" y="134"/>
                  </a:lnTo>
                  <a:lnTo>
                    <a:pt x="198" y="124"/>
                  </a:lnTo>
                  <a:lnTo>
                    <a:pt x="198" y="121"/>
                  </a:lnTo>
                  <a:lnTo>
                    <a:pt x="192" y="121"/>
                  </a:lnTo>
                  <a:lnTo>
                    <a:pt x="184" y="122"/>
                  </a:lnTo>
                  <a:lnTo>
                    <a:pt x="174" y="121"/>
                  </a:lnTo>
                  <a:lnTo>
                    <a:pt x="168" y="121"/>
                  </a:lnTo>
                  <a:lnTo>
                    <a:pt x="164" y="126"/>
                  </a:lnTo>
                  <a:lnTo>
                    <a:pt x="162" y="132"/>
                  </a:lnTo>
                  <a:lnTo>
                    <a:pt x="162" y="136"/>
                  </a:lnTo>
                  <a:lnTo>
                    <a:pt x="160" y="134"/>
                  </a:lnTo>
                  <a:lnTo>
                    <a:pt x="152" y="126"/>
                  </a:lnTo>
                  <a:lnTo>
                    <a:pt x="145" y="121"/>
                  </a:lnTo>
                  <a:lnTo>
                    <a:pt x="137" y="113"/>
                  </a:lnTo>
                  <a:lnTo>
                    <a:pt x="129" y="113"/>
                  </a:lnTo>
                  <a:lnTo>
                    <a:pt x="119" y="117"/>
                  </a:lnTo>
                  <a:lnTo>
                    <a:pt x="111" y="119"/>
                  </a:lnTo>
                  <a:lnTo>
                    <a:pt x="105" y="117"/>
                  </a:lnTo>
                  <a:lnTo>
                    <a:pt x="101" y="105"/>
                  </a:lnTo>
                  <a:lnTo>
                    <a:pt x="101" y="92"/>
                  </a:lnTo>
                  <a:lnTo>
                    <a:pt x="101" y="78"/>
                  </a:lnTo>
                  <a:lnTo>
                    <a:pt x="101" y="73"/>
                  </a:lnTo>
                  <a:lnTo>
                    <a:pt x="97" y="73"/>
                  </a:lnTo>
                  <a:lnTo>
                    <a:pt x="87" y="73"/>
                  </a:lnTo>
                  <a:lnTo>
                    <a:pt x="75" y="71"/>
                  </a:lnTo>
                  <a:lnTo>
                    <a:pt x="63" y="69"/>
                  </a:lnTo>
                  <a:lnTo>
                    <a:pt x="57" y="65"/>
                  </a:lnTo>
                  <a:lnTo>
                    <a:pt x="53" y="61"/>
                  </a:lnTo>
                  <a:lnTo>
                    <a:pt x="51" y="57"/>
                  </a:lnTo>
                  <a:lnTo>
                    <a:pt x="51" y="56"/>
                  </a:lnTo>
                  <a:lnTo>
                    <a:pt x="45" y="35"/>
                  </a:lnTo>
                  <a:lnTo>
                    <a:pt x="45" y="33"/>
                  </a:lnTo>
                  <a:lnTo>
                    <a:pt x="45" y="27"/>
                  </a:lnTo>
                  <a:lnTo>
                    <a:pt x="43" y="19"/>
                  </a:lnTo>
                  <a:lnTo>
                    <a:pt x="41" y="13"/>
                  </a:lnTo>
                  <a:lnTo>
                    <a:pt x="39" y="8"/>
                  </a:lnTo>
                  <a:lnTo>
                    <a:pt x="37" y="2"/>
                  </a:lnTo>
                  <a:lnTo>
                    <a:pt x="32" y="0"/>
                  </a:lnTo>
                  <a:lnTo>
                    <a:pt x="20" y="6"/>
                  </a:lnTo>
                  <a:lnTo>
                    <a:pt x="8" y="13"/>
                  </a:lnTo>
                  <a:lnTo>
                    <a:pt x="4" y="17"/>
                  </a:lnTo>
                  <a:lnTo>
                    <a:pt x="4" y="21"/>
                  </a:lnTo>
                  <a:lnTo>
                    <a:pt x="2" y="27"/>
                  </a:lnTo>
                  <a:lnTo>
                    <a:pt x="0" y="35"/>
                  </a:lnTo>
                  <a:lnTo>
                    <a:pt x="0" y="42"/>
                  </a:lnTo>
                  <a:lnTo>
                    <a:pt x="4" y="52"/>
                  </a:lnTo>
                  <a:lnTo>
                    <a:pt x="8" y="57"/>
                  </a:lnTo>
                  <a:lnTo>
                    <a:pt x="10" y="63"/>
                  </a:lnTo>
                  <a:lnTo>
                    <a:pt x="12" y="71"/>
                  </a:lnTo>
                  <a:lnTo>
                    <a:pt x="12" y="77"/>
                  </a:lnTo>
                  <a:lnTo>
                    <a:pt x="12" y="78"/>
                  </a:lnTo>
                  <a:lnTo>
                    <a:pt x="18" y="98"/>
                  </a:lnTo>
                  <a:lnTo>
                    <a:pt x="18" y="100"/>
                  </a:lnTo>
                  <a:lnTo>
                    <a:pt x="20" y="105"/>
                  </a:lnTo>
                  <a:lnTo>
                    <a:pt x="24" y="109"/>
                  </a:lnTo>
                  <a:lnTo>
                    <a:pt x="30" y="113"/>
                  </a:lnTo>
                  <a:lnTo>
                    <a:pt x="41" y="115"/>
                  </a:lnTo>
                  <a:lnTo>
                    <a:pt x="53" y="115"/>
                  </a:lnTo>
                  <a:lnTo>
                    <a:pt x="63" y="115"/>
                  </a:lnTo>
                  <a:lnTo>
                    <a:pt x="67" y="115"/>
                  </a:lnTo>
                  <a:lnTo>
                    <a:pt x="67" y="121"/>
                  </a:lnTo>
                  <a:lnTo>
                    <a:pt x="67" y="134"/>
                  </a:lnTo>
                  <a:lnTo>
                    <a:pt x="67" y="147"/>
                  </a:lnTo>
                  <a:lnTo>
                    <a:pt x="71" y="159"/>
                  </a:lnTo>
                  <a:lnTo>
                    <a:pt x="77" y="161"/>
                  </a:lnTo>
                  <a:lnTo>
                    <a:pt x="85" y="159"/>
                  </a:lnTo>
                  <a:lnTo>
                    <a:pt x="95" y="155"/>
                  </a:lnTo>
                  <a:lnTo>
                    <a:pt x="103" y="157"/>
                  </a:lnTo>
                  <a:lnTo>
                    <a:pt x="111" y="165"/>
                  </a:lnTo>
                  <a:lnTo>
                    <a:pt x="119" y="170"/>
                  </a:lnTo>
                  <a:lnTo>
                    <a:pt x="127" y="178"/>
                  </a:lnTo>
                  <a:lnTo>
                    <a:pt x="129" y="180"/>
                  </a:lnTo>
                  <a:lnTo>
                    <a:pt x="129" y="176"/>
                  </a:lnTo>
                  <a:lnTo>
                    <a:pt x="131" y="170"/>
                  </a:lnTo>
                  <a:lnTo>
                    <a:pt x="135" y="165"/>
                  </a:lnTo>
                  <a:lnTo>
                    <a:pt x="141" y="165"/>
                  </a:lnTo>
                  <a:lnTo>
                    <a:pt x="150" y="165"/>
                  </a:lnTo>
                  <a:lnTo>
                    <a:pt x="158" y="163"/>
                  </a:lnTo>
                  <a:lnTo>
                    <a:pt x="164" y="163"/>
                  </a:lnTo>
                  <a:lnTo>
                    <a:pt x="164" y="166"/>
                  </a:lnTo>
                  <a:lnTo>
                    <a:pt x="162" y="174"/>
                  </a:lnTo>
                  <a:lnTo>
                    <a:pt x="160" y="184"/>
                  </a:lnTo>
                  <a:lnTo>
                    <a:pt x="158" y="195"/>
                  </a:lnTo>
                  <a:lnTo>
                    <a:pt x="154" y="207"/>
                  </a:lnTo>
                  <a:lnTo>
                    <a:pt x="154" y="207"/>
                  </a:lnTo>
                  <a:lnTo>
                    <a:pt x="154" y="207"/>
                  </a:lnTo>
                  <a:lnTo>
                    <a:pt x="154" y="207"/>
                  </a:lnTo>
                  <a:lnTo>
                    <a:pt x="154" y="207"/>
                  </a:lnTo>
                  <a:lnTo>
                    <a:pt x="160" y="203"/>
                  </a:lnTo>
                  <a:lnTo>
                    <a:pt x="164" y="195"/>
                  </a:lnTo>
                  <a:lnTo>
                    <a:pt x="170" y="186"/>
                  </a:lnTo>
                  <a:lnTo>
                    <a:pt x="180" y="1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75" name="Freeform 1043"/>
            <p:cNvSpPr>
              <a:spLocks/>
            </p:cNvSpPr>
            <p:nvPr/>
          </p:nvSpPr>
          <p:spPr bwMode="auto">
            <a:xfrm>
              <a:off x="468" y="2087"/>
              <a:ext cx="48" cy="38"/>
            </a:xfrm>
            <a:custGeom>
              <a:avLst/>
              <a:gdLst>
                <a:gd name="T0" fmla="*/ 68 w 96"/>
                <a:gd name="T1" fmla="*/ 62 h 77"/>
                <a:gd name="T2" fmla="*/ 72 w 96"/>
                <a:gd name="T3" fmla="*/ 67 h 77"/>
                <a:gd name="T4" fmla="*/ 78 w 96"/>
                <a:gd name="T5" fmla="*/ 71 h 77"/>
                <a:gd name="T6" fmla="*/ 84 w 96"/>
                <a:gd name="T7" fmla="*/ 75 h 77"/>
                <a:gd name="T8" fmla="*/ 92 w 96"/>
                <a:gd name="T9" fmla="*/ 77 h 77"/>
                <a:gd name="T10" fmla="*/ 96 w 96"/>
                <a:gd name="T11" fmla="*/ 73 h 77"/>
                <a:gd name="T12" fmla="*/ 96 w 96"/>
                <a:gd name="T13" fmla="*/ 67 h 77"/>
                <a:gd name="T14" fmla="*/ 94 w 96"/>
                <a:gd name="T15" fmla="*/ 58 h 77"/>
                <a:gd name="T16" fmla="*/ 92 w 96"/>
                <a:gd name="T17" fmla="*/ 48 h 77"/>
                <a:gd name="T18" fmla="*/ 86 w 96"/>
                <a:gd name="T19" fmla="*/ 43 h 77"/>
                <a:gd name="T20" fmla="*/ 80 w 96"/>
                <a:gd name="T21" fmla="*/ 39 h 77"/>
                <a:gd name="T22" fmla="*/ 72 w 96"/>
                <a:gd name="T23" fmla="*/ 37 h 77"/>
                <a:gd name="T24" fmla="*/ 68 w 96"/>
                <a:gd name="T25" fmla="*/ 27 h 77"/>
                <a:gd name="T26" fmla="*/ 66 w 96"/>
                <a:gd name="T27" fmla="*/ 20 h 77"/>
                <a:gd name="T28" fmla="*/ 60 w 96"/>
                <a:gd name="T29" fmla="*/ 12 h 77"/>
                <a:gd name="T30" fmla="*/ 54 w 96"/>
                <a:gd name="T31" fmla="*/ 6 h 77"/>
                <a:gd name="T32" fmla="*/ 48 w 96"/>
                <a:gd name="T33" fmla="*/ 0 h 77"/>
                <a:gd name="T34" fmla="*/ 46 w 96"/>
                <a:gd name="T35" fmla="*/ 2 h 77"/>
                <a:gd name="T36" fmla="*/ 44 w 96"/>
                <a:gd name="T37" fmla="*/ 4 h 77"/>
                <a:gd name="T38" fmla="*/ 40 w 96"/>
                <a:gd name="T39" fmla="*/ 6 h 77"/>
                <a:gd name="T40" fmla="*/ 36 w 96"/>
                <a:gd name="T41" fmla="*/ 8 h 77"/>
                <a:gd name="T42" fmla="*/ 24 w 96"/>
                <a:gd name="T43" fmla="*/ 8 h 77"/>
                <a:gd name="T44" fmla="*/ 16 w 96"/>
                <a:gd name="T45" fmla="*/ 10 h 77"/>
                <a:gd name="T46" fmla="*/ 10 w 96"/>
                <a:gd name="T47" fmla="*/ 12 h 77"/>
                <a:gd name="T48" fmla="*/ 4 w 96"/>
                <a:gd name="T49" fmla="*/ 16 h 77"/>
                <a:gd name="T50" fmla="*/ 0 w 96"/>
                <a:gd name="T51" fmla="*/ 20 h 77"/>
                <a:gd name="T52" fmla="*/ 0 w 96"/>
                <a:gd name="T53" fmla="*/ 25 h 77"/>
                <a:gd name="T54" fmla="*/ 2 w 96"/>
                <a:gd name="T55" fmla="*/ 31 h 77"/>
                <a:gd name="T56" fmla="*/ 6 w 96"/>
                <a:gd name="T57" fmla="*/ 37 h 77"/>
                <a:gd name="T58" fmla="*/ 12 w 96"/>
                <a:gd name="T59" fmla="*/ 41 h 77"/>
                <a:gd name="T60" fmla="*/ 18 w 96"/>
                <a:gd name="T61" fmla="*/ 46 h 77"/>
                <a:gd name="T62" fmla="*/ 24 w 96"/>
                <a:gd name="T63" fmla="*/ 52 h 77"/>
                <a:gd name="T64" fmla="*/ 30 w 96"/>
                <a:gd name="T65" fmla="*/ 60 h 77"/>
                <a:gd name="T66" fmla="*/ 34 w 96"/>
                <a:gd name="T67" fmla="*/ 58 h 77"/>
                <a:gd name="T68" fmla="*/ 40 w 96"/>
                <a:gd name="T69" fmla="*/ 56 h 77"/>
                <a:gd name="T70" fmla="*/ 46 w 96"/>
                <a:gd name="T71" fmla="*/ 54 h 77"/>
                <a:gd name="T72" fmla="*/ 50 w 96"/>
                <a:gd name="T73" fmla="*/ 52 h 77"/>
                <a:gd name="T74" fmla="*/ 60 w 96"/>
                <a:gd name="T75" fmla="*/ 50 h 77"/>
                <a:gd name="T76" fmla="*/ 64 w 96"/>
                <a:gd name="T77" fmla="*/ 52 h 77"/>
                <a:gd name="T78" fmla="*/ 66 w 96"/>
                <a:gd name="T79" fmla="*/ 56 h 77"/>
                <a:gd name="T80" fmla="*/ 68 w 96"/>
                <a:gd name="T81" fmla="*/ 6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6" h="77">
                  <a:moveTo>
                    <a:pt x="68" y="62"/>
                  </a:moveTo>
                  <a:lnTo>
                    <a:pt x="72" y="67"/>
                  </a:lnTo>
                  <a:lnTo>
                    <a:pt x="78" y="71"/>
                  </a:lnTo>
                  <a:lnTo>
                    <a:pt x="84" y="75"/>
                  </a:lnTo>
                  <a:lnTo>
                    <a:pt x="92" y="77"/>
                  </a:lnTo>
                  <a:lnTo>
                    <a:pt x="96" y="73"/>
                  </a:lnTo>
                  <a:lnTo>
                    <a:pt x="96" y="67"/>
                  </a:lnTo>
                  <a:lnTo>
                    <a:pt x="94" y="58"/>
                  </a:lnTo>
                  <a:lnTo>
                    <a:pt x="92" y="48"/>
                  </a:lnTo>
                  <a:lnTo>
                    <a:pt x="86" y="43"/>
                  </a:lnTo>
                  <a:lnTo>
                    <a:pt x="80" y="39"/>
                  </a:lnTo>
                  <a:lnTo>
                    <a:pt x="72" y="37"/>
                  </a:lnTo>
                  <a:lnTo>
                    <a:pt x="68" y="27"/>
                  </a:lnTo>
                  <a:lnTo>
                    <a:pt x="66" y="20"/>
                  </a:lnTo>
                  <a:lnTo>
                    <a:pt x="60" y="12"/>
                  </a:lnTo>
                  <a:lnTo>
                    <a:pt x="54" y="6"/>
                  </a:lnTo>
                  <a:lnTo>
                    <a:pt x="48" y="0"/>
                  </a:lnTo>
                  <a:lnTo>
                    <a:pt x="46" y="2"/>
                  </a:lnTo>
                  <a:lnTo>
                    <a:pt x="44" y="4"/>
                  </a:lnTo>
                  <a:lnTo>
                    <a:pt x="40" y="6"/>
                  </a:lnTo>
                  <a:lnTo>
                    <a:pt x="36" y="8"/>
                  </a:lnTo>
                  <a:lnTo>
                    <a:pt x="24" y="8"/>
                  </a:lnTo>
                  <a:lnTo>
                    <a:pt x="16" y="10"/>
                  </a:lnTo>
                  <a:lnTo>
                    <a:pt x="10" y="12"/>
                  </a:lnTo>
                  <a:lnTo>
                    <a:pt x="4" y="16"/>
                  </a:lnTo>
                  <a:lnTo>
                    <a:pt x="0" y="20"/>
                  </a:lnTo>
                  <a:lnTo>
                    <a:pt x="0" y="25"/>
                  </a:lnTo>
                  <a:lnTo>
                    <a:pt x="2" y="31"/>
                  </a:lnTo>
                  <a:lnTo>
                    <a:pt x="6" y="37"/>
                  </a:lnTo>
                  <a:lnTo>
                    <a:pt x="12" y="41"/>
                  </a:lnTo>
                  <a:lnTo>
                    <a:pt x="18" y="46"/>
                  </a:lnTo>
                  <a:lnTo>
                    <a:pt x="24" y="52"/>
                  </a:lnTo>
                  <a:lnTo>
                    <a:pt x="30" y="60"/>
                  </a:lnTo>
                  <a:lnTo>
                    <a:pt x="34" y="58"/>
                  </a:lnTo>
                  <a:lnTo>
                    <a:pt x="40" y="56"/>
                  </a:lnTo>
                  <a:lnTo>
                    <a:pt x="46" y="54"/>
                  </a:lnTo>
                  <a:lnTo>
                    <a:pt x="50" y="52"/>
                  </a:lnTo>
                  <a:lnTo>
                    <a:pt x="60" y="50"/>
                  </a:lnTo>
                  <a:lnTo>
                    <a:pt x="64" y="52"/>
                  </a:lnTo>
                  <a:lnTo>
                    <a:pt x="66" y="56"/>
                  </a:lnTo>
                  <a:lnTo>
                    <a:pt x="68"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76" name="Freeform 1044"/>
            <p:cNvSpPr>
              <a:spLocks/>
            </p:cNvSpPr>
            <p:nvPr/>
          </p:nvSpPr>
          <p:spPr bwMode="auto">
            <a:xfrm>
              <a:off x="443" y="2135"/>
              <a:ext cx="75" cy="45"/>
            </a:xfrm>
            <a:custGeom>
              <a:avLst/>
              <a:gdLst>
                <a:gd name="T0" fmla="*/ 143 w 149"/>
                <a:gd name="T1" fmla="*/ 80 h 90"/>
                <a:gd name="T2" fmla="*/ 149 w 149"/>
                <a:gd name="T3" fmla="*/ 67 h 90"/>
                <a:gd name="T4" fmla="*/ 143 w 149"/>
                <a:gd name="T5" fmla="*/ 54 h 90"/>
                <a:gd name="T6" fmla="*/ 147 w 149"/>
                <a:gd name="T7" fmla="*/ 42 h 90"/>
                <a:gd name="T8" fmla="*/ 137 w 149"/>
                <a:gd name="T9" fmla="*/ 36 h 90"/>
                <a:gd name="T10" fmla="*/ 115 w 149"/>
                <a:gd name="T11" fmla="*/ 38 h 90"/>
                <a:gd name="T12" fmla="*/ 99 w 149"/>
                <a:gd name="T13" fmla="*/ 36 h 90"/>
                <a:gd name="T14" fmla="*/ 85 w 149"/>
                <a:gd name="T15" fmla="*/ 38 h 90"/>
                <a:gd name="T16" fmla="*/ 69 w 149"/>
                <a:gd name="T17" fmla="*/ 46 h 90"/>
                <a:gd name="T18" fmla="*/ 63 w 149"/>
                <a:gd name="T19" fmla="*/ 40 h 90"/>
                <a:gd name="T20" fmla="*/ 57 w 149"/>
                <a:gd name="T21" fmla="*/ 21 h 90"/>
                <a:gd name="T22" fmla="*/ 55 w 149"/>
                <a:gd name="T23" fmla="*/ 10 h 90"/>
                <a:gd name="T24" fmla="*/ 59 w 149"/>
                <a:gd name="T25" fmla="*/ 2 h 90"/>
                <a:gd name="T26" fmla="*/ 59 w 149"/>
                <a:gd name="T27" fmla="*/ 0 h 90"/>
                <a:gd name="T28" fmla="*/ 49 w 149"/>
                <a:gd name="T29" fmla="*/ 4 h 90"/>
                <a:gd name="T30" fmla="*/ 30 w 149"/>
                <a:gd name="T31" fmla="*/ 10 h 90"/>
                <a:gd name="T32" fmla="*/ 10 w 149"/>
                <a:gd name="T33" fmla="*/ 15 h 90"/>
                <a:gd name="T34" fmla="*/ 0 w 149"/>
                <a:gd name="T35" fmla="*/ 25 h 90"/>
                <a:gd name="T36" fmla="*/ 10 w 149"/>
                <a:gd name="T37" fmla="*/ 32 h 90"/>
                <a:gd name="T38" fmla="*/ 26 w 149"/>
                <a:gd name="T39" fmla="*/ 40 h 90"/>
                <a:gd name="T40" fmla="*/ 22 w 149"/>
                <a:gd name="T41" fmla="*/ 52 h 90"/>
                <a:gd name="T42" fmla="*/ 24 w 149"/>
                <a:gd name="T43" fmla="*/ 65 h 90"/>
                <a:gd name="T44" fmla="*/ 32 w 149"/>
                <a:gd name="T45" fmla="*/ 82 h 90"/>
                <a:gd name="T46" fmla="*/ 36 w 149"/>
                <a:gd name="T47" fmla="*/ 90 h 90"/>
                <a:gd name="T48" fmla="*/ 51 w 149"/>
                <a:gd name="T49" fmla="*/ 82 h 90"/>
                <a:gd name="T50" fmla="*/ 65 w 149"/>
                <a:gd name="T51" fmla="*/ 78 h 90"/>
                <a:gd name="T52" fmla="*/ 81 w 149"/>
                <a:gd name="T53" fmla="*/ 82 h 90"/>
                <a:gd name="T54" fmla="*/ 103 w 149"/>
                <a:gd name="T55" fmla="*/ 80 h 90"/>
                <a:gd name="T56" fmla="*/ 111 w 149"/>
                <a:gd name="T57" fmla="*/ 80 h 90"/>
                <a:gd name="T58" fmla="*/ 111 w 149"/>
                <a:gd name="T59" fmla="*/ 80 h 90"/>
                <a:gd name="T60" fmla="*/ 115 w 149"/>
                <a:gd name="T61" fmla="*/ 76 h 90"/>
                <a:gd name="T62" fmla="*/ 129 w 149"/>
                <a:gd name="T63" fmla="*/ 8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9" h="90">
                  <a:moveTo>
                    <a:pt x="137" y="82"/>
                  </a:moveTo>
                  <a:lnTo>
                    <a:pt x="143" y="80"/>
                  </a:lnTo>
                  <a:lnTo>
                    <a:pt x="147" y="73"/>
                  </a:lnTo>
                  <a:lnTo>
                    <a:pt x="149" y="67"/>
                  </a:lnTo>
                  <a:lnTo>
                    <a:pt x="145" y="59"/>
                  </a:lnTo>
                  <a:lnTo>
                    <a:pt x="143" y="54"/>
                  </a:lnTo>
                  <a:lnTo>
                    <a:pt x="145" y="46"/>
                  </a:lnTo>
                  <a:lnTo>
                    <a:pt x="147" y="42"/>
                  </a:lnTo>
                  <a:lnTo>
                    <a:pt x="145" y="38"/>
                  </a:lnTo>
                  <a:lnTo>
                    <a:pt x="137" y="36"/>
                  </a:lnTo>
                  <a:lnTo>
                    <a:pt x="125" y="38"/>
                  </a:lnTo>
                  <a:lnTo>
                    <a:pt x="115" y="38"/>
                  </a:lnTo>
                  <a:lnTo>
                    <a:pt x="105" y="38"/>
                  </a:lnTo>
                  <a:lnTo>
                    <a:pt x="99" y="36"/>
                  </a:lnTo>
                  <a:lnTo>
                    <a:pt x="91" y="36"/>
                  </a:lnTo>
                  <a:lnTo>
                    <a:pt x="85" y="38"/>
                  </a:lnTo>
                  <a:lnTo>
                    <a:pt x="77" y="42"/>
                  </a:lnTo>
                  <a:lnTo>
                    <a:pt x="69" y="46"/>
                  </a:lnTo>
                  <a:lnTo>
                    <a:pt x="65" y="44"/>
                  </a:lnTo>
                  <a:lnTo>
                    <a:pt x="63" y="40"/>
                  </a:lnTo>
                  <a:lnTo>
                    <a:pt x="61" y="31"/>
                  </a:lnTo>
                  <a:lnTo>
                    <a:pt x="57" y="21"/>
                  </a:lnTo>
                  <a:lnTo>
                    <a:pt x="55" y="15"/>
                  </a:lnTo>
                  <a:lnTo>
                    <a:pt x="55" y="10"/>
                  </a:lnTo>
                  <a:lnTo>
                    <a:pt x="59" y="4"/>
                  </a:lnTo>
                  <a:lnTo>
                    <a:pt x="59" y="2"/>
                  </a:lnTo>
                  <a:lnTo>
                    <a:pt x="59" y="2"/>
                  </a:lnTo>
                  <a:lnTo>
                    <a:pt x="59" y="0"/>
                  </a:lnTo>
                  <a:lnTo>
                    <a:pt x="59" y="0"/>
                  </a:lnTo>
                  <a:lnTo>
                    <a:pt x="49" y="4"/>
                  </a:lnTo>
                  <a:lnTo>
                    <a:pt x="40" y="6"/>
                  </a:lnTo>
                  <a:lnTo>
                    <a:pt x="30" y="10"/>
                  </a:lnTo>
                  <a:lnTo>
                    <a:pt x="20" y="11"/>
                  </a:lnTo>
                  <a:lnTo>
                    <a:pt x="10" y="15"/>
                  </a:lnTo>
                  <a:lnTo>
                    <a:pt x="2" y="19"/>
                  </a:lnTo>
                  <a:lnTo>
                    <a:pt x="0" y="25"/>
                  </a:lnTo>
                  <a:lnTo>
                    <a:pt x="2" y="29"/>
                  </a:lnTo>
                  <a:lnTo>
                    <a:pt x="10" y="32"/>
                  </a:lnTo>
                  <a:lnTo>
                    <a:pt x="18" y="36"/>
                  </a:lnTo>
                  <a:lnTo>
                    <a:pt x="26" y="40"/>
                  </a:lnTo>
                  <a:lnTo>
                    <a:pt x="26" y="46"/>
                  </a:lnTo>
                  <a:lnTo>
                    <a:pt x="22" y="52"/>
                  </a:lnTo>
                  <a:lnTo>
                    <a:pt x="22" y="57"/>
                  </a:lnTo>
                  <a:lnTo>
                    <a:pt x="24" y="65"/>
                  </a:lnTo>
                  <a:lnTo>
                    <a:pt x="28" y="73"/>
                  </a:lnTo>
                  <a:lnTo>
                    <a:pt x="32" y="82"/>
                  </a:lnTo>
                  <a:lnTo>
                    <a:pt x="34" y="88"/>
                  </a:lnTo>
                  <a:lnTo>
                    <a:pt x="36" y="90"/>
                  </a:lnTo>
                  <a:lnTo>
                    <a:pt x="44" y="86"/>
                  </a:lnTo>
                  <a:lnTo>
                    <a:pt x="51" y="82"/>
                  </a:lnTo>
                  <a:lnTo>
                    <a:pt x="57" y="80"/>
                  </a:lnTo>
                  <a:lnTo>
                    <a:pt x="65" y="78"/>
                  </a:lnTo>
                  <a:lnTo>
                    <a:pt x="71" y="80"/>
                  </a:lnTo>
                  <a:lnTo>
                    <a:pt x="81" y="82"/>
                  </a:lnTo>
                  <a:lnTo>
                    <a:pt x="91" y="80"/>
                  </a:lnTo>
                  <a:lnTo>
                    <a:pt x="103" y="80"/>
                  </a:lnTo>
                  <a:lnTo>
                    <a:pt x="111" y="80"/>
                  </a:lnTo>
                  <a:lnTo>
                    <a:pt x="111" y="80"/>
                  </a:lnTo>
                  <a:lnTo>
                    <a:pt x="111" y="80"/>
                  </a:lnTo>
                  <a:lnTo>
                    <a:pt x="111" y="80"/>
                  </a:lnTo>
                  <a:lnTo>
                    <a:pt x="113" y="80"/>
                  </a:lnTo>
                  <a:lnTo>
                    <a:pt x="115" y="76"/>
                  </a:lnTo>
                  <a:lnTo>
                    <a:pt x="121" y="78"/>
                  </a:lnTo>
                  <a:lnTo>
                    <a:pt x="129" y="80"/>
                  </a:lnTo>
                  <a:lnTo>
                    <a:pt x="137" y="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77" name="Freeform 1045"/>
            <p:cNvSpPr>
              <a:spLocks/>
            </p:cNvSpPr>
            <p:nvPr/>
          </p:nvSpPr>
          <p:spPr bwMode="auto">
            <a:xfrm>
              <a:off x="623" y="2226"/>
              <a:ext cx="208" cy="94"/>
            </a:xfrm>
            <a:custGeom>
              <a:avLst/>
              <a:gdLst>
                <a:gd name="T0" fmla="*/ 255 w 416"/>
                <a:gd name="T1" fmla="*/ 49 h 187"/>
                <a:gd name="T2" fmla="*/ 251 w 416"/>
                <a:gd name="T3" fmla="*/ 49 h 187"/>
                <a:gd name="T4" fmla="*/ 243 w 416"/>
                <a:gd name="T5" fmla="*/ 55 h 187"/>
                <a:gd name="T6" fmla="*/ 226 w 416"/>
                <a:gd name="T7" fmla="*/ 70 h 187"/>
                <a:gd name="T8" fmla="*/ 210 w 416"/>
                <a:gd name="T9" fmla="*/ 67 h 187"/>
                <a:gd name="T10" fmla="*/ 188 w 416"/>
                <a:gd name="T11" fmla="*/ 44 h 187"/>
                <a:gd name="T12" fmla="*/ 168 w 416"/>
                <a:gd name="T13" fmla="*/ 44 h 187"/>
                <a:gd name="T14" fmla="*/ 146 w 416"/>
                <a:gd name="T15" fmla="*/ 45 h 187"/>
                <a:gd name="T16" fmla="*/ 138 w 416"/>
                <a:gd name="T17" fmla="*/ 38 h 187"/>
                <a:gd name="T18" fmla="*/ 136 w 416"/>
                <a:gd name="T19" fmla="*/ 26 h 187"/>
                <a:gd name="T20" fmla="*/ 134 w 416"/>
                <a:gd name="T21" fmla="*/ 17 h 187"/>
                <a:gd name="T22" fmla="*/ 134 w 416"/>
                <a:gd name="T23" fmla="*/ 17 h 187"/>
                <a:gd name="T24" fmla="*/ 126 w 416"/>
                <a:gd name="T25" fmla="*/ 17 h 187"/>
                <a:gd name="T26" fmla="*/ 117 w 416"/>
                <a:gd name="T27" fmla="*/ 19 h 187"/>
                <a:gd name="T28" fmla="*/ 91 w 416"/>
                <a:gd name="T29" fmla="*/ 13 h 187"/>
                <a:gd name="T30" fmla="*/ 71 w 416"/>
                <a:gd name="T31" fmla="*/ 7 h 187"/>
                <a:gd name="T32" fmla="*/ 59 w 416"/>
                <a:gd name="T33" fmla="*/ 2 h 187"/>
                <a:gd name="T34" fmla="*/ 41 w 416"/>
                <a:gd name="T35" fmla="*/ 0 h 187"/>
                <a:gd name="T36" fmla="*/ 25 w 416"/>
                <a:gd name="T37" fmla="*/ 7 h 187"/>
                <a:gd name="T38" fmla="*/ 29 w 416"/>
                <a:gd name="T39" fmla="*/ 21 h 187"/>
                <a:gd name="T40" fmla="*/ 29 w 416"/>
                <a:gd name="T41" fmla="*/ 24 h 187"/>
                <a:gd name="T42" fmla="*/ 17 w 416"/>
                <a:gd name="T43" fmla="*/ 38 h 187"/>
                <a:gd name="T44" fmla="*/ 4 w 416"/>
                <a:gd name="T45" fmla="*/ 40 h 187"/>
                <a:gd name="T46" fmla="*/ 2 w 416"/>
                <a:gd name="T47" fmla="*/ 44 h 187"/>
                <a:gd name="T48" fmla="*/ 10 w 416"/>
                <a:gd name="T49" fmla="*/ 44 h 187"/>
                <a:gd name="T50" fmla="*/ 25 w 416"/>
                <a:gd name="T51" fmla="*/ 45 h 187"/>
                <a:gd name="T52" fmla="*/ 37 w 416"/>
                <a:gd name="T53" fmla="*/ 51 h 187"/>
                <a:gd name="T54" fmla="*/ 57 w 416"/>
                <a:gd name="T55" fmla="*/ 57 h 187"/>
                <a:gd name="T56" fmla="*/ 83 w 416"/>
                <a:gd name="T57" fmla="*/ 63 h 187"/>
                <a:gd name="T58" fmla="*/ 93 w 416"/>
                <a:gd name="T59" fmla="*/ 61 h 187"/>
                <a:gd name="T60" fmla="*/ 107 w 416"/>
                <a:gd name="T61" fmla="*/ 61 h 187"/>
                <a:gd name="T62" fmla="*/ 124 w 416"/>
                <a:gd name="T63" fmla="*/ 65 h 187"/>
                <a:gd name="T64" fmla="*/ 152 w 416"/>
                <a:gd name="T65" fmla="*/ 65 h 187"/>
                <a:gd name="T66" fmla="*/ 168 w 416"/>
                <a:gd name="T67" fmla="*/ 67 h 187"/>
                <a:gd name="T68" fmla="*/ 186 w 416"/>
                <a:gd name="T69" fmla="*/ 78 h 187"/>
                <a:gd name="T70" fmla="*/ 204 w 416"/>
                <a:gd name="T71" fmla="*/ 82 h 187"/>
                <a:gd name="T72" fmla="*/ 208 w 416"/>
                <a:gd name="T73" fmla="*/ 84 h 187"/>
                <a:gd name="T74" fmla="*/ 216 w 416"/>
                <a:gd name="T75" fmla="*/ 91 h 187"/>
                <a:gd name="T76" fmla="*/ 233 w 416"/>
                <a:gd name="T77" fmla="*/ 97 h 187"/>
                <a:gd name="T78" fmla="*/ 247 w 416"/>
                <a:gd name="T79" fmla="*/ 99 h 187"/>
                <a:gd name="T80" fmla="*/ 253 w 416"/>
                <a:gd name="T81" fmla="*/ 89 h 187"/>
                <a:gd name="T82" fmla="*/ 261 w 416"/>
                <a:gd name="T83" fmla="*/ 84 h 187"/>
                <a:gd name="T84" fmla="*/ 281 w 416"/>
                <a:gd name="T85" fmla="*/ 89 h 187"/>
                <a:gd name="T86" fmla="*/ 303 w 416"/>
                <a:gd name="T87" fmla="*/ 93 h 187"/>
                <a:gd name="T88" fmla="*/ 319 w 416"/>
                <a:gd name="T89" fmla="*/ 110 h 187"/>
                <a:gd name="T90" fmla="*/ 331 w 416"/>
                <a:gd name="T91" fmla="*/ 124 h 187"/>
                <a:gd name="T92" fmla="*/ 350 w 416"/>
                <a:gd name="T93" fmla="*/ 143 h 187"/>
                <a:gd name="T94" fmla="*/ 362 w 416"/>
                <a:gd name="T95" fmla="*/ 153 h 187"/>
                <a:gd name="T96" fmla="*/ 370 w 416"/>
                <a:gd name="T97" fmla="*/ 154 h 187"/>
                <a:gd name="T98" fmla="*/ 384 w 416"/>
                <a:gd name="T99" fmla="*/ 164 h 187"/>
                <a:gd name="T100" fmla="*/ 400 w 416"/>
                <a:gd name="T101" fmla="*/ 183 h 187"/>
                <a:gd name="T102" fmla="*/ 408 w 416"/>
                <a:gd name="T103" fmla="*/ 185 h 187"/>
                <a:gd name="T104" fmla="*/ 416 w 416"/>
                <a:gd name="T105" fmla="*/ 166 h 187"/>
                <a:gd name="T106" fmla="*/ 392 w 416"/>
                <a:gd name="T107" fmla="*/ 143 h 187"/>
                <a:gd name="T108" fmla="*/ 376 w 416"/>
                <a:gd name="T109" fmla="*/ 135 h 187"/>
                <a:gd name="T110" fmla="*/ 358 w 416"/>
                <a:gd name="T111" fmla="*/ 122 h 187"/>
                <a:gd name="T112" fmla="*/ 331 w 416"/>
                <a:gd name="T113" fmla="*/ 97 h 187"/>
                <a:gd name="T114" fmla="*/ 319 w 416"/>
                <a:gd name="T115" fmla="*/ 78 h 187"/>
                <a:gd name="T116" fmla="*/ 297 w 416"/>
                <a:gd name="T117" fmla="*/ 63 h 187"/>
                <a:gd name="T118" fmla="*/ 279 w 416"/>
                <a:gd name="T119" fmla="*/ 55 h 187"/>
                <a:gd name="T120" fmla="*/ 265 w 416"/>
                <a:gd name="T121" fmla="*/ 5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6" h="187">
                  <a:moveTo>
                    <a:pt x="257" y="51"/>
                  </a:moveTo>
                  <a:lnTo>
                    <a:pt x="255" y="49"/>
                  </a:lnTo>
                  <a:lnTo>
                    <a:pt x="253" y="49"/>
                  </a:lnTo>
                  <a:lnTo>
                    <a:pt x="251" y="49"/>
                  </a:lnTo>
                  <a:lnTo>
                    <a:pt x="249" y="47"/>
                  </a:lnTo>
                  <a:lnTo>
                    <a:pt x="243" y="55"/>
                  </a:lnTo>
                  <a:lnTo>
                    <a:pt x="235" y="63"/>
                  </a:lnTo>
                  <a:lnTo>
                    <a:pt x="226" y="70"/>
                  </a:lnTo>
                  <a:lnTo>
                    <a:pt x="220" y="72"/>
                  </a:lnTo>
                  <a:lnTo>
                    <a:pt x="210" y="67"/>
                  </a:lnTo>
                  <a:lnTo>
                    <a:pt x="198" y="55"/>
                  </a:lnTo>
                  <a:lnTo>
                    <a:pt x="188" y="44"/>
                  </a:lnTo>
                  <a:lnTo>
                    <a:pt x="178" y="40"/>
                  </a:lnTo>
                  <a:lnTo>
                    <a:pt x="168" y="44"/>
                  </a:lnTo>
                  <a:lnTo>
                    <a:pt x="156" y="45"/>
                  </a:lnTo>
                  <a:lnTo>
                    <a:pt x="146" y="45"/>
                  </a:lnTo>
                  <a:lnTo>
                    <a:pt x="140" y="40"/>
                  </a:lnTo>
                  <a:lnTo>
                    <a:pt x="138" y="38"/>
                  </a:lnTo>
                  <a:lnTo>
                    <a:pt x="138" y="32"/>
                  </a:lnTo>
                  <a:lnTo>
                    <a:pt x="136" y="26"/>
                  </a:lnTo>
                  <a:lnTo>
                    <a:pt x="134" y="17"/>
                  </a:lnTo>
                  <a:lnTo>
                    <a:pt x="134" y="17"/>
                  </a:lnTo>
                  <a:lnTo>
                    <a:pt x="134" y="17"/>
                  </a:lnTo>
                  <a:lnTo>
                    <a:pt x="134" y="17"/>
                  </a:lnTo>
                  <a:lnTo>
                    <a:pt x="132" y="17"/>
                  </a:lnTo>
                  <a:lnTo>
                    <a:pt x="126" y="17"/>
                  </a:lnTo>
                  <a:lnTo>
                    <a:pt x="123" y="19"/>
                  </a:lnTo>
                  <a:lnTo>
                    <a:pt x="117" y="19"/>
                  </a:lnTo>
                  <a:lnTo>
                    <a:pt x="105" y="17"/>
                  </a:lnTo>
                  <a:lnTo>
                    <a:pt x="91" y="13"/>
                  </a:lnTo>
                  <a:lnTo>
                    <a:pt x="79" y="11"/>
                  </a:lnTo>
                  <a:lnTo>
                    <a:pt x="71" y="7"/>
                  </a:lnTo>
                  <a:lnTo>
                    <a:pt x="65" y="5"/>
                  </a:lnTo>
                  <a:lnTo>
                    <a:pt x="59" y="2"/>
                  </a:lnTo>
                  <a:lnTo>
                    <a:pt x="51" y="0"/>
                  </a:lnTo>
                  <a:lnTo>
                    <a:pt x="41" y="0"/>
                  </a:lnTo>
                  <a:lnTo>
                    <a:pt x="31" y="2"/>
                  </a:lnTo>
                  <a:lnTo>
                    <a:pt x="25" y="7"/>
                  </a:lnTo>
                  <a:lnTo>
                    <a:pt x="25" y="15"/>
                  </a:lnTo>
                  <a:lnTo>
                    <a:pt x="29" y="21"/>
                  </a:lnTo>
                  <a:lnTo>
                    <a:pt x="31" y="23"/>
                  </a:lnTo>
                  <a:lnTo>
                    <a:pt x="29" y="24"/>
                  </a:lnTo>
                  <a:lnTo>
                    <a:pt x="25" y="30"/>
                  </a:lnTo>
                  <a:lnTo>
                    <a:pt x="17" y="38"/>
                  </a:lnTo>
                  <a:lnTo>
                    <a:pt x="10" y="40"/>
                  </a:lnTo>
                  <a:lnTo>
                    <a:pt x="4" y="40"/>
                  </a:lnTo>
                  <a:lnTo>
                    <a:pt x="2" y="42"/>
                  </a:lnTo>
                  <a:lnTo>
                    <a:pt x="2" y="44"/>
                  </a:lnTo>
                  <a:lnTo>
                    <a:pt x="0" y="45"/>
                  </a:lnTo>
                  <a:lnTo>
                    <a:pt x="10" y="44"/>
                  </a:lnTo>
                  <a:lnTo>
                    <a:pt x="17" y="44"/>
                  </a:lnTo>
                  <a:lnTo>
                    <a:pt x="25" y="45"/>
                  </a:lnTo>
                  <a:lnTo>
                    <a:pt x="31" y="47"/>
                  </a:lnTo>
                  <a:lnTo>
                    <a:pt x="37" y="51"/>
                  </a:lnTo>
                  <a:lnTo>
                    <a:pt x="45" y="53"/>
                  </a:lnTo>
                  <a:lnTo>
                    <a:pt x="57" y="57"/>
                  </a:lnTo>
                  <a:lnTo>
                    <a:pt x="71" y="61"/>
                  </a:lnTo>
                  <a:lnTo>
                    <a:pt x="83" y="63"/>
                  </a:lnTo>
                  <a:lnTo>
                    <a:pt x="89" y="63"/>
                  </a:lnTo>
                  <a:lnTo>
                    <a:pt x="93" y="61"/>
                  </a:lnTo>
                  <a:lnTo>
                    <a:pt x="99" y="61"/>
                  </a:lnTo>
                  <a:lnTo>
                    <a:pt x="107" y="61"/>
                  </a:lnTo>
                  <a:lnTo>
                    <a:pt x="115" y="63"/>
                  </a:lnTo>
                  <a:lnTo>
                    <a:pt x="124" y="65"/>
                  </a:lnTo>
                  <a:lnTo>
                    <a:pt x="138" y="65"/>
                  </a:lnTo>
                  <a:lnTo>
                    <a:pt x="152" y="65"/>
                  </a:lnTo>
                  <a:lnTo>
                    <a:pt x="160" y="65"/>
                  </a:lnTo>
                  <a:lnTo>
                    <a:pt x="168" y="67"/>
                  </a:lnTo>
                  <a:lnTo>
                    <a:pt x="176" y="72"/>
                  </a:lnTo>
                  <a:lnTo>
                    <a:pt x="186" y="78"/>
                  </a:lnTo>
                  <a:lnTo>
                    <a:pt x="196" y="80"/>
                  </a:lnTo>
                  <a:lnTo>
                    <a:pt x="204" y="82"/>
                  </a:lnTo>
                  <a:lnTo>
                    <a:pt x="206" y="82"/>
                  </a:lnTo>
                  <a:lnTo>
                    <a:pt x="208" y="84"/>
                  </a:lnTo>
                  <a:lnTo>
                    <a:pt x="210" y="86"/>
                  </a:lnTo>
                  <a:lnTo>
                    <a:pt x="216" y="91"/>
                  </a:lnTo>
                  <a:lnTo>
                    <a:pt x="224" y="95"/>
                  </a:lnTo>
                  <a:lnTo>
                    <a:pt x="233" y="97"/>
                  </a:lnTo>
                  <a:lnTo>
                    <a:pt x="241" y="99"/>
                  </a:lnTo>
                  <a:lnTo>
                    <a:pt x="247" y="99"/>
                  </a:lnTo>
                  <a:lnTo>
                    <a:pt x="251" y="95"/>
                  </a:lnTo>
                  <a:lnTo>
                    <a:pt x="253" y="89"/>
                  </a:lnTo>
                  <a:lnTo>
                    <a:pt x="257" y="84"/>
                  </a:lnTo>
                  <a:lnTo>
                    <a:pt x="261" y="84"/>
                  </a:lnTo>
                  <a:lnTo>
                    <a:pt x="269" y="86"/>
                  </a:lnTo>
                  <a:lnTo>
                    <a:pt x="281" y="89"/>
                  </a:lnTo>
                  <a:lnTo>
                    <a:pt x="293" y="89"/>
                  </a:lnTo>
                  <a:lnTo>
                    <a:pt x="303" y="93"/>
                  </a:lnTo>
                  <a:lnTo>
                    <a:pt x="311" y="101"/>
                  </a:lnTo>
                  <a:lnTo>
                    <a:pt x="319" y="110"/>
                  </a:lnTo>
                  <a:lnTo>
                    <a:pt x="325" y="118"/>
                  </a:lnTo>
                  <a:lnTo>
                    <a:pt x="331" y="124"/>
                  </a:lnTo>
                  <a:lnTo>
                    <a:pt x="333" y="126"/>
                  </a:lnTo>
                  <a:lnTo>
                    <a:pt x="350" y="143"/>
                  </a:lnTo>
                  <a:lnTo>
                    <a:pt x="360" y="153"/>
                  </a:lnTo>
                  <a:lnTo>
                    <a:pt x="362" y="153"/>
                  </a:lnTo>
                  <a:lnTo>
                    <a:pt x="366" y="153"/>
                  </a:lnTo>
                  <a:lnTo>
                    <a:pt x="370" y="154"/>
                  </a:lnTo>
                  <a:lnTo>
                    <a:pt x="376" y="158"/>
                  </a:lnTo>
                  <a:lnTo>
                    <a:pt x="384" y="164"/>
                  </a:lnTo>
                  <a:lnTo>
                    <a:pt x="394" y="174"/>
                  </a:lnTo>
                  <a:lnTo>
                    <a:pt x="400" y="183"/>
                  </a:lnTo>
                  <a:lnTo>
                    <a:pt x="404" y="187"/>
                  </a:lnTo>
                  <a:lnTo>
                    <a:pt x="408" y="185"/>
                  </a:lnTo>
                  <a:lnTo>
                    <a:pt x="414" y="177"/>
                  </a:lnTo>
                  <a:lnTo>
                    <a:pt x="416" y="166"/>
                  </a:lnTo>
                  <a:lnTo>
                    <a:pt x="406" y="153"/>
                  </a:lnTo>
                  <a:lnTo>
                    <a:pt x="392" y="143"/>
                  </a:lnTo>
                  <a:lnTo>
                    <a:pt x="382" y="137"/>
                  </a:lnTo>
                  <a:lnTo>
                    <a:pt x="376" y="135"/>
                  </a:lnTo>
                  <a:lnTo>
                    <a:pt x="368" y="132"/>
                  </a:lnTo>
                  <a:lnTo>
                    <a:pt x="358" y="122"/>
                  </a:lnTo>
                  <a:lnTo>
                    <a:pt x="344" y="110"/>
                  </a:lnTo>
                  <a:lnTo>
                    <a:pt x="331" y="97"/>
                  </a:lnTo>
                  <a:lnTo>
                    <a:pt x="323" y="86"/>
                  </a:lnTo>
                  <a:lnTo>
                    <a:pt x="319" y="78"/>
                  </a:lnTo>
                  <a:lnTo>
                    <a:pt x="309" y="70"/>
                  </a:lnTo>
                  <a:lnTo>
                    <a:pt x="297" y="63"/>
                  </a:lnTo>
                  <a:lnTo>
                    <a:pt x="283" y="53"/>
                  </a:lnTo>
                  <a:lnTo>
                    <a:pt x="279" y="55"/>
                  </a:lnTo>
                  <a:lnTo>
                    <a:pt x="273" y="55"/>
                  </a:lnTo>
                  <a:lnTo>
                    <a:pt x="265" y="53"/>
                  </a:lnTo>
                  <a:lnTo>
                    <a:pt x="257"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78" name="Freeform 1046"/>
            <p:cNvSpPr>
              <a:spLocks/>
            </p:cNvSpPr>
            <p:nvPr/>
          </p:nvSpPr>
          <p:spPr bwMode="auto">
            <a:xfrm>
              <a:off x="491" y="2287"/>
              <a:ext cx="81" cy="60"/>
            </a:xfrm>
            <a:custGeom>
              <a:avLst/>
              <a:gdLst>
                <a:gd name="T0" fmla="*/ 133 w 163"/>
                <a:gd name="T1" fmla="*/ 38 h 118"/>
                <a:gd name="T2" fmla="*/ 121 w 163"/>
                <a:gd name="T3" fmla="*/ 36 h 118"/>
                <a:gd name="T4" fmla="*/ 107 w 163"/>
                <a:gd name="T5" fmla="*/ 40 h 118"/>
                <a:gd name="T6" fmla="*/ 93 w 163"/>
                <a:gd name="T7" fmla="*/ 53 h 118"/>
                <a:gd name="T8" fmla="*/ 71 w 163"/>
                <a:gd name="T9" fmla="*/ 65 h 118"/>
                <a:gd name="T10" fmla="*/ 56 w 163"/>
                <a:gd name="T11" fmla="*/ 75 h 118"/>
                <a:gd name="T12" fmla="*/ 50 w 163"/>
                <a:gd name="T13" fmla="*/ 76 h 118"/>
                <a:gd name="T14" fmla="*/ 50 w 163"/>
                <a:gd name="T15" fmla="*/ 76 h 118"/>
                <a:gd name="T16" fmla="*/ 44 w 163"/>
                <a:gd name="T17" fmla="*/ 84 h 118"/>
                <a:gd name="T18" fmla="*/ 38 w 163"/>
                <a:gd name="T19" fmla="*/ 94 h 118"/>
                <a:gd name="T20" fmla="*/ 26 w 163"/>
                <a:gd name="T21" fmla="*/ 96 h 118"/>
                <a:gd name="T22" fmla="*/ 8 w 163"/>
                <a:gd name="T23" fmla="*/ 97 h 118"/>
                <a:gd name="T24" fmla="*/ 0 w 163"/>
                <a:gd name="T25" fmla="*/ 107 h 118"/>
                <a:gd name="T26" fmla="*/ 10 w 163"/>
                <a:gd name="T27" fmla="*/ 118 h 118"/>
                <a:gd name="T28" fmla="*/ 22 w 163"/>
                <a:gd name="T29" fmla="*/ 117 h 118"/>
                <a:gd name="T30" fmla="*/ 38 w 163"/>
                <a:gd name="T31" fmla="*/ 107 h 118"/>
                <a:gd name="T32" fmla="*/ 59 w 163"/>
                <a:gd name="T33" fmla="*/ 96 h 118"/>
                <a:gd name="T34" fmla="*/ 73 w 163"/>
                <a:gd name="T35" fmla="*/ 84 h 118"/>
                <a:gd name="T36" fmla="*/ 87 w 163"/>
                <a:gd name="T37" fmla="*/ 80 h 118"/>
                <a:gd name="T38" fmla="*/ 99 w 163"/>
                <a:gd name="T39" fmla="*/ 80 h 118"/>
                <a:gd name="T40" fmla="*/ 105 w 163"/>
                <a:gd name="T41" fmla="*/ 67 h 118"/>
                <a:gd name="T42" fmla="*/ 109 w 163"/>
                <a:gd name="T43" fmla="*/ 55 h 118"/>
                <a:gd name="T44" fmla="*/ 121 w 163"/>
                <a:gd name="T45" fmla="*/ 46 h 118"/>
                <a:gd name="T46" fmla="*/ 139 w 163"/>
                <a:gd name="T47" fmla="*/ 36 h 118"/>
                <a:gd name="T48" fmla="*/ 143 w 163"/>
                <a:gd name="T49" fmla="*/ 32 h 118"/>
                <a:gd name="T50" fmla="*/ 143 w 163"/>
                <a:gd name="T51" fmla="*/ 25 h 118"/>
                <a:gd name="T52" fmla="*/ 155 w 163"/>
                <a:gd name="T53" fmla="*/ 19 h 118"/>
                <a:gd name="T54" fmla="*/ 163 w 163"/>
                <a:gd name="T55" fmla="*/ 10 h 118"/>
                <a:gd name="T56" fmla="*/ 161 w 163"/>
                <a:gd name="T57" fmla="*/ 4 h 118"/>
                <a:gd name="T58" fmla="*/ 159 w 163"/>
                <a:gd name="T59" fmla="*/ 2 h 118"/>
                <a:gd name="T60" fmla="*/ 155 w 163"/>
                <a:gd name="T61" fmla="*/ 2 h 118"/>
                <a:gd name="T62" fmla="*/ 149 w 163"/>
                <a:gd name="T63" fmla="*/ 6 h 118"/>
                <a:gd name="T64" fmla="*/ 143 w 163"/>
                <a:gd name="T65" fmla="*/ 11 h 118"/>
                <a:gd name="T66" fmla="*/ 139 w 163"/>
                <a:gd name="T67" fmla="*/ 2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3" h="118">
                  <a:moveTo>
                    <a:pt x="137" y="32"/>
                  </a:moveTo>
                  <a:lnTo>
                    <a:pt x="133" y="38"/>
                  </a:lnTo>
                  <a:lnTo>
                    <a:pt x="127" y="38"/>
                  </a:lnTo>
                  <a:lnTo>
                    <a:pt x="121" y="36"/>
                  </a:lnTo>
                  <a:lnTo>
                    <a:pt x="113" y="36"/>
                  </a:lnTo>
                  <a:lnTo>
                    <a:pt x="107" y="40"/>
                  </a:lnTo>
                  <a:lnTo>
                    <a:pt x="101" y="46"/>
                  </a:lnTo>
                  <a:lnTo>
                    <a:pt x="93" y="53"/>
                  </a:lnTo>
                  <a:lnTo>
                    <a:pt x="83" y="59"/>
                  </a:lnTo>
                  <a:lnTo>
                    <a:pt x="71" y="65"/>
                  </a:lnTo>
                  <a:lnTo>
                    <a:pt x="63" y="71"/>
                  </a:lnTo>
                  <a:lnTo>
                    <a:pt x="56" y="75"/>
                  </a:lnTo>
                  <a:lnTo>
                    <a:pt x="50" y="76"/>
                  </a:lnTo>
                  <a:lnTo>
                    <a:pt x="50" y="76"/>
                  </a:lnTo>
                  <a:lnTo>
                    <a:pt x="50" y="76"/>
                  </a:lnTo>
                  <a:lnTo>
                    <a:pt x="50" y="76"/>
                  </a:lnTo>
                  <a:lnTo>
                    <a:pt x="50" y="76"/>
                  </a:lnTo>
                  <a:lnTo>
                    <a:pt x="44" y="84"/>
                  </a:lnTo>
                  <a:lnTo>
                    <a:pt x="42" y="90"/>
                  </a:lnTo>
                  <a:lnTo>
                    <a:pt x="38" y="94"/>
                  </a:lnTo>
                  <a:lnTo>
                    <a:pt x="34" y="96"/>
                  </a:lnTo>
                  <a:lnTo>
                    <a:pt x="26" y="96"/>
                  </a:lnTo>
                  <a:lnTo>
                    <a:pt x="16" y="96"/>
                  </a:lnTo>
                  <a:lnTo>
                    <a:pt x="8" y="97"/>
                  </a:lnTo>
                  <a:lnTo>
                    <a:pt x="2" y="101"/>
                  </a:lnTo>
                  <a:lnTo>
                    <a:pt x="0" y="107"/>
                  </a:lnTo>
                  <a:lnTo>
                    <a:pt x="4" y="115"/>
                  </a:lnTo>
                  <a:lnTo>
                    <a:pt x="10" y="118"/>
                  </a:lnTo>
                  <a:lnTo>
                    <a:pt x="16" y="118"/>
                  </a:lnTo>
                  <a:lnTo>
                    <a:pt x="22" y="117"/>
                  </a:lnTo>
                  <a:lnTo>
                    <a:pt x="30" y="113"/>
                  </a:lnTo>
                  <a:lnTo>
                    <a:pt x="38" y="107"/>
                  </a:lnTo>
                  <a:lnTo>
                    <a:pt x="50" y="101"/>
                  </a:lnTo>
                  <a:lnTo>
                    <a:pt x="59" y="96"/>
                  </a:lnTo>
                  <a:lnTo>
                    <a:pt x="67" y="90"/>
                  </a:lnTo>
                  <a:lnTo>
                    <a:pt x="73" y="84"/>
                  </a:lnTo>
                  <a:lnTo>
                    <a:pt x="79" y="80"/>
                  </a:lnTo>
                  <a:lnTo>
                    <a:pt x="87" y="80"/>
                  </a:lnTo>
                  <a:lnTo>
                    <a:pt x="93" y="82"/>
                  </a:lnTo>
                  <a:lnTo>
                    <a:pt x="99" y="80"/>
                  </a:lnTo>
                  <a:lnTo>
                    <a:pt x="103" y="75"/>
                  </a:lnTo>
                  <a:lnTo>
                    <a:pt x="105" y="67"/>
                  </a:lnTo>
                  <a:lnTo>
                    <a:pt x="107" y="59"/>
                  </a:lnTo>
                  <a:lnTo>
                    <a:pt x="109" y="55"/>
                  </a:lnTo>
                  <a:lnTo>
                    <a:pt x="113" y="52"/>
                  </a:lnTo>
                  <a:lnTo>
                    <a:pt x="121" y="46"/>
                  </a:lnTo>
                  <a:lnTo>
                    <a:pt x="131" y="40"/>
                  </a:lnTo>
                  <a:lnTo>
                    <a:pt x="139" y="36"/>
                  </a:lnTo>
                  <a:lnTo>
                    <a:pt x="143" y="34"/>
                  </a:lnTo>
                  <a:lnTo>
                    <a:pt x="143" y="32"/>
                  </a:lnTo>
                  <a:lnTo>
                    <a:pt x="143" y="29"/>
                  </a:lnTo>
                  <a:lnTo>
                    <a:pt x="143" y="25"/>
                  </a:lnTo>
                  <a:lnTo>
                    <a:pt x="149" y="21"/>
                  </a:lnTo>
                  <a:lnTo>
                    <a:pt x="155" y="19"/>
                  </a:lnTo>
                  <a:lnTo>
                    <a:pt x="161" y="15"/>
                  </a:lnTo>
                  <a:lnTo>
                    <a:pt x="163" y="10"/>
                  </a:lnTo>
                  <a:lnTo>
                    <a:pt x="161" y="4"/>
                  </a:lnTo>
                  <a:lnTo>
                    <a:pt x="161" y="4"/>
                  </a:lnTo>
                  <a:lnTo>
                    <a:pt x="161" y="2"/>
                  </a:lnTo>
                  <a:lnTo>
                    <a:pt x="159" y="2"/>
                  </a:lnTo>
                  <a:lnTo>
                    <a:pt x="159" y="0"/>
                  </a:lnTo>
                  <a:lnTo>
                    <a:pt x="155" y="2"/>
                  </a:lnTo>
                  <a:lnTo>
                    <a:pt x="151" y="4"/>
                  </a:lnTo>
                  <a:lnTo>
                    <a:pt x="149" y="6"/>
                  </a:lnTo>
                  <a:lnTo>
                    <a:pt x="147" y="8"/>
                  </a:lnTo>
                  <a:lnTo>
                    <a:pt x="143" y="11"/>
                  </a:lnTo>
                  <a:lnTo>
                    <a:pt x="141" y="17"/>
                  </a:lnTo>
                  <a:lnTo>
                    <a:pt x="139" y="23"/>
                  </a:lnTo>
                  <a:lnTo>
                    <a:pt x="137"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79" name="Freeform 1047"/>
            <p:cNvSpPr>
              <a:spLocks/>
            </p:cNvSpPr>
            <p:nvPr/>
          </p:nvSpPr>
          <p:spPr bwMode="auto">
            <a:xfrm>
              <a:off x="584" y="2224"/>
              <a:ext cx="38" cy="60"/>
            </a:xfrm>
            <a:custGeom>
              <a:avLst/>
              <a:gdLst>
                <a:gd name="T0" fmla="*/ 38 w 76"/>
                <a:gd name="T1" fmla="*/ 53 h 118"/>
                <a:gd name="T2" fmla="*/ 42 w 76"/>
                <a:gd name="T3" fmla="*/ 30 h 118"/>
                <a:gd name="T4" fmla="*/ 52 w 76"/>
                <a:gd name="T5" fmla="*/ 13 h 118"/>
                <a:gd name="T6" fmla="*/ 58 w 76"/>
                <a:gd name="T7" fmla="*/ 2 h 118"/>
                <a:gd name="T8" fmla="*/ 44 w 76"/>
                <a:gd name="T9" fmla="*/ 2 h 118"/>
                <a:gd name="T10" fmla="*/ 26 w 76"/>
                <a:gd name="T11" fmla="*/ 23 h 118"/>
                <a:gd name="T12" fmla="*/ 18 w 76"/>
                <a:gd name="T13" fmla="*/ 40 h 118"/>
                <a:gd name="T14" fmla="*/ 16 w 76"/>
                <a:gd name="T15" fmla="*/ 42 h 118"/>
                <a:gd name="T16" fmla="*/ 18 w 76"/>
                <a:gd name="T17" fmla="*/ 42 h 118"/>
                <a:gd name="T18" fmla="*/ 18 w 76"/>
                <a:gd name="T19" fmla="*/ 42 h 118"/>
                <a:gd name="T20" fmla="*/ 26 w 76"/>
                <a:gd name="T21" fmla="*/ 46 h 118"/>
                <a:gd name="T22" fmla="*/ 18 w 76"/>
                <a:gd name="T23" fmla="*/ 57 h 118"/>
                <a:gd name="T24" fmla="*/ 10 w 76"/>
                <a:gd name="T25" fmla="*/ 69 h 118"/>
                <a:gd name="T26" fmla="*/ 8 w 76"/>
                <a:gd name="T27" fmla="*/ 78 h 118"/>
                <a:gd name="T28" fmla="*/ 6 w 76"/>
                <a:gd name="T29" fmla="*/ 86 h 118"/>
                <a:gd name="T30" fmla="*/ 8 w 76"/>
                <a:gd name="T31" fmla="*/ 86 h 118"/>
                <a:gd name="T32" fmla="*/ 10 w 76"/>
                <a:gd name="T33" fmla="*/ 92 h 118"/>
                <a:gd name="T34" fmla="*/ 6 w 76"/>
                <a:gd name="T35" fmla="*/ 97 h 118"/>
                <a:gd name="T36" fmla="*/ 2 w 76"/>
                <a:gd name="T37" fmla="*/ 107 h 118"/>
                <a:gd name="T38" fmla="*/ 2 w 76"/>
                <a:gd name="T39" fmla="*/ 118 h 118"/>
                <a:gd name="T40" fmla="*/ 18 w 76"/>
                <a:gd name="T41" fmla="*/ 113 h 118"/>
                <a:gd name="T42" fmla="*/ 34 w 76"/>
                <a:gd name="T43" fmla="*/ 101 h 118"/>
                <a:gd name="T44" fmla="*/ 44 w 76"/>
                <a:gd name="T45" fmla="*/ 92 h 118"/>
                <a:gd name="T46" fmla="*/ 48 w 76"/>
                <a:gd name="T47" fmla="*/ 86 h 118"/>
                <a:gd name="T48" fmla="*/ 62 w 76"/>
                <a:gd name="T49" fmla="*/ 84 h 118"/>
                <a:gd name="T50" fmla="*/ 74 w 76"/>
                <a:gd name="T51" fmla="*/ 71 h 118"/>
                <a:gd name="T52" fmla="*/ 76 w 76"/>
                <a:gd name="T53" fmla="*/ 67 h 118"/>
                <a:gd name="T54" fmla="*/ 70 w 76"/>
                <a:gd name="T55" fmla="*/ 61 h 118"/>
                <a:gd name="T56" fmla="*/ 64 w 76"/>
                <a:gd name="T57" fmla="*/ 59 h 118"/>
                <a:gd name="T58" fmla="*/ 50 w 76"/>
                <a:gd name="T59" fmla="*/ 71 h 118"/>
                <a:gd name="T60" fmla="*/ 36 w 76"/>
                <a:gd name="T61" fmla="*/ 74 h 118"/>
                <a:gd name="T62" fmla="*/ 34 w 76"/>
                <a:gd name="T63" fmla="*/ 6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6" h="118">
                  <a:moveTo>
                    <a:pt x="36" y="57"/>
                  </a:moveTo>
                  <a:lnTo>
                    <a:pt x="38" y="53"/>
                  </a:lnTo>
                  <a:lnTo>
                    <a:pt x="40" y="42"/>
                  </a:lnTo>
                  <a:lnTo>
                    <a:pt x="42" y="30"/>
                  </a:lnTo>
                  <a:lnTo>
                    <a:pt x="46" y="21"/>
                  </a:lnTo>
                  <a:lnTo>
                    <a:pt x="52" y="13"/>
                  </a:lnTo>
                  <a:lnTo>
                    <a:pt x="56" y="7"/>
                  </a:lnTo>
                  <a:lnTo>
                    <a:pt x="58" y="2"/>
                  </a:lnTo>
                  <a:lnTo>
                    <a:pt x="54" y="0"/>
                  </a:lnTo>
                  <a:lnTo>
                    <a:pt x="44" y="2"/>
                  </a:lnTo>
                  <a:lnTo>
                    <a:pt x="36" y="9"/>
                  </a:lnTo>
                  <a:lnTo>
                    <a:pt x="26" y="23"/>
                  </a:lnTo>
                  <a:lnTo>
                    <a:pt x="18" y="38"/>
                  </a:lnTo>
                  <a:lnTo>
                    <a:pt x="18" y="40"/>
                  </a:lnTo>
                  <a:lnTo>
                    <a:pt x="18" y="40"/>
                  </a:lnTo>
                  <a:lnTo>
                    <a:pt x="16" y="42"/>
                  </a:lnTo>
                  <a:lnTo>
                    <a:pt x="16" y="42"/>
                  </a:lnTo>
                  <a:lnTo>
                    <a:pt x="18" y="42"/>
                  </a:lnTo>
                  <a:lnTo>
                    <a:pt x="18" y="42"/>
                  </a:lnTo>
                  <a:lnTo>
                    <a:pt x="18" y="42"/>
                  </a:lnTo>
                  <a:lnTo>
                    <a:pt x="20" y="42"/>
                  </a:lnTo>
                  <a:lnTo>
                    <a:pt x="26" y="46"/>
                  </a:lnTo>
                  <a:lnTo>
                    <a:pt x="24" y="49"/>
                  </a:lnTo>
                  <a:lnTo>
                    <a:pt x="18" y="57"/>
                  </a:lnTo>
                  <a:lnTo>
                    <a:pt x="12" y="65"/>
                  </a:lnTo>
                  <a:lnTo>
                    <a:pt x="10" y="69"/>
                  </a:lnTo>
                  <a:lnTo>
                    <a:pt x="10" y="72"/>
                  </a:lnTo>
                  <a:lnTo>
                    <a:pt x="8" y="78"/>
                  </a:lnTo>
                  <a:lnTo>
                    <a:pt x="6" y="84"/>
                  </a:lnTo>
                  <a:lnTo>
                    <a:pt x="6" y="86"/>
                  </a:lnTo>
                  <a:lnTo>
                    <a:pt x="8" y="86"/>
                  </a:lnTo>
                  <a:lnTo>
                    <a:pt x="8" y="86"/>
                  </a:lnTo>
                  <a:lnTo>
                    <a:pt x="8" y="88"/>
                  </a:lnTo>
                  <a:lnTo>
                    <a:pt x="10" y="92"/>
                  </a:lnTo>
                  <a:lnTo>
                    <a:pt x="8" y="95"/>
                  </a:lnTo>
                  <a:lnTo>
                    <a:pt x="6" y="97"/>
                  </a:lnTo>
                  <a:lnTo>
                    <a:pt x="2" y="101"/>
                  </a:lnTo>
                  <a:lnTo>
                    <a:pt x="2" y="107"/>
                  </a:lnTo>
                  <a:lnTo>
                    <a:pt x="0" y="113"/>
                  </a:lnTo>
                  <a:lnTo>
                    <a:pt x="2" y="118"/>
                  </a:lnTo>
                  <a:lnTo>
                    <a:pt x="8" y="118"/>
                  </a:lnTo>
                  <a:lnTo>
                    <a:pt x="18" y="113"/>
                  </a:lnTo>
                  <a:lnTo>
                    <a:pt x="26" y="107"/>
                  </a:lnTo>
                  <a:lnTo>
                    <a:pt x="34" y="101"/>
                  </a:lnTo>
                  <a:lnTo>
                    <a:pt x="40" y="95"/>
                  </a:lnTo>
                  <a:lnTo>
                    <a:pt x="44" y="92"/>
                  </a:lnTo>
                  <a:lnTo>
                    <a:pt x="44" y="90"/>
                  </a:lnTo>
                  <a:lnTo>
                    <a:pt x="48" y="86"/>
                  </a:lnTo>
                  <a:lnTo>
                    <a:pt x="54" y="86"/>
                  </a:lnTo>
                  <a:lnTo>
                    <a:pt x="62" y="84"/>
                  </a:lnTo>
                  <a:lnTo>
                    <a:pt x="70" y="76"/>
                  </a:lnTo>
                  <a:lnTo>
                    <a:pt x="74" y="71"/>
                  </a:lnTo>
                  <a:lnTo>
                    <a:pt x="76" y="69"/>
                  </a:lnTo>
                  <a:lnTo>
                    <a:pt x="76" y="67"/>
                  </a:lnTo>
                  <a:lnTo>
                    <a:pt x="74" y="65"/>
                  </a:lnTo>
                  <a:lnTo>
                    <a:pt x="70" y="61"/>
                  </a:lnTo>
                  <a:lnTo>
                    <a:pt x="70" y="55"/>
                  </a:lnTo>
                  <a:lnTo>
                    <a:pt x="64" y="59"/>
                  </a:lnTo>
                  <a:lnTo>
                    <a:pt x="56" y="65"/>
                  </a:lnTo>
                  <a:lnTo>
                    <a:pt x="50" y="71"/>
                  </a:lnTo>
                  <a:lnTo>
                    <a:pt x="42" y="74"/>
                  </a:lnTo>
                  <a:lnTo>
                    <a:pt x="36" y="74"/>
                  </a:lnTo>
                  <a:lnTo>
                    <a:pt x="34" y="69"/>
                  </a:lnTo>
                  <a:lnTo>
                    <a:pt x="34" y="61"/>
                  </a:lnTo>
                  <a:lnTo>
                    <a:pt x="36"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80" name="Freeform 1048"/>
            <p:cNvSpPr>
              <a:spLocks/>
            </p:cNvSpPr>
            <p:nvPr/>
          </p:nvSpPr>
          <p:spPr bwMode="auto">
            <a:xfrm>
              <a:off x="451" y="2047"/>
              <a:ext cx="388" cy="295"/>
            </a:xfrm>
            <a:custGeom>
              <a:avLst/>
              <a:gdLst>
                <a:gd name="T0" fmla="*/ 752 w 775"/>
                <a:gd name="T1" fmla="*/ 493 h 591"/>
                <a:gd name="T2" fmla="*/ 690 w 775"/>
                <a:gd name="T3" fmla="*/ 447 h 591"/>
                <a:gd name="T4" fmla="*/ 637 w 775"/>
                <a:gd name="T5" fmla="*/ 401 h 591"/>
                <a:gd name="T6" fmla="*/ 587 w 775"/>
                <a:gd name="T7" fmla="*/ 419 h 591"/>
                <a:gd name="T8" fmla="*/ 528 w 775"/>
                <a:gd name="T9" fmla="*/ 394 h 591"/>
                <a:gd name="T10" fmla="*/ 464 w 775"/>
                <a:gd name="T11" fmla="*/ 239 h 591"/>
                <a:gd name="T12" fmla="*/ 415 w 775"/>
                <a:gd name="T13" fmla="*/ 36 h 591"/>
                <a:gd name="T14" fmla="*/ 377 w 775"/>
                <a:gd name="T15" fmla="*/ 29 h 591"/>
                <a:gd name="T16" fmla="*/ 326 w 775"/>
                <a:gd name="T17" fmla="*/ 29 h 591"/>
                <a:gd name="T18" fmla="*/ 278 w 775"/>
                <a:gd name="T19" fmla="*/ 23 h 591"/>
                <a:gd name="T20" fmla="*/ 240 w 775"/>
                <a:gd name="T21" fmla="*/ 8 h 591"/>
                <a:gd name="T22" fmla="*/ 199 w 775"/>
                <a:gd name="T23" fmla="*/ 0 h 591"/>
                <a:gd name="T24" fmla="*/ 153 w 775"/>
                <a:gd name="T25" fmla="*/ 15 h 591"/>
                <a:gd name="T26" fmla="*/ 106 w 775"/>
                <a:gd name="T27" fmla="*/ 27 h 591"/>
                <a:gd name="T28" fmla="*/ 74 w 775"/>
                <a:gd name="T29" fmla="*/ 78 h 591"/>
                <a:gd name="T30" fmla="*/ 52 w 775"/>
                <a:gd name="T31" fmla="*/ 101 h 591"/>
                <a:gd name="T32" fmla="*/ 88 w 775"/>
                <a:gd name="T33" fmla="*/ 151 h 591"/>
                <a:gd name="T34" fmla="*/ 111 w 775"/>
                <a:gd name="T35" fmla="*/ 187 h 591"/>
                <a:gd name="T36" fmla="*/ 80 w 775"/>
                <a:gd name="T37" fmla="*/ 170 h 591"/>
                <a:gd name="T38" fmla="*/ 32 w 775"/>
                <a:gd name="T39" fmla="*/ 178 h 591"/>
                <a:gd name="T40" fmla="*/ 10 w 775"/>
                <a:gd name="T41" fmla="*/ 201 h 591"/>
                <a:gd name="T42" fmla="*/ 24 w 775"/>
                <a:gd name="T43" fmla="*/ 233 h 591"/>
                <a:gd name="T44" fmla="*/ 50 w 775"/>
                <a:gd name="T45" fmla="*/ 250 h 591"/>
                <a:gd name="T46" fmla="*/ 104 w 775"/>
                <a:gd name="T47" fmla="*/ 248 h 591"/>
                <a:gd name="T48" fmla="*/ 115 w 775"/>
                <a:gd name="T49" fmla="*/ 277 h 591"/>
                <a:gd name="T50" fmla="*/ 80 w 775"/>
                <a:gd name="T51" fmla="*/ 287 h 591"/>
                <a:gd name="T52" fmla="*/ 56 w 775"/>
                <a:gd name="T53" fmla="*/ 296 h 591"/>
                <a:gd name="T54" fmla="*/ 38 w 775"/>
                <a:gd name="T55" fmla="*/ 315 h 591"/>
                <a:gd name="T56" fmla="*/ 8 w 775"/>
                <a:gd name="T57" fmla="*/ 352 h 591"/>
                <a:gd name="T58" fmla="*/ 20 w 775"/>
                <a:gd name="T59" fmla="*/ 394 h 591"/>
                <a:gd name="T60" fmla="*/ 38 w 775"/>
                <a:gd name="T61" fmla="*/ 430 h 591"/>
                <a:gd name="T62" fmla="*/ 74 w 775"/>
                <a:gd name="T63" fmla="*/ 451 h 591"/>
                <a:gd name="T64" fmla="*/ 111 w 775"/>
                <a:gd name="T65" fmla="*/ 474 h 591"/>
                <a:gd name="T66" fmla="*/ 139 w 775"/>
                <a:gd name="T67" fmla="*/ 487 h 591"/>
                <a:gd name="T68" fmla="*/ 173 w 775"/>
                <a:gd name="T69" fmla="*/ 484 h 591"/>
                <a:gd name="T70" fmla="*/ 139 w 775"/>
                <a:gd name="T71" fmla="*/ 556 h 591"/>
                <a:gd name="T72" fmla="*/ 96 w 775"/>
                <a:gd name="T73" fmla="*/ 575 h 591"/>
                <a:gd name="T74" fmla="*/ 125 w 775"/>
                <a:gd name="T75" fmla="*/ 585 h 591"/>
                <a:gd name="T76" fmla="*/ 175 w 775"/>
                <a:gd name="T77" fmla="*/ 552 h 591"/>
                <a:gd name="T78" fmla="*/ 203 w 775"/>
                <a:gd name="T79" fmla="*/ 531 h 591"/>
                <a:gd name="T80" fmla="*/ 238 w 775"/>
                <a:gd name="T81" fmla="*/ 507 h 591"/>
                <a:gd name="T82" fmla="*/ 256 w 775"/>
                <a:gd name="T83" fmla="*/ 487 h 591"/>
                <a:gd name="T84" fmla="*/ 248 w 775"/>
                <a:gd name="T85" fmla="*/ 455 h 591"/>
                <a:gd name="T86" fmla="*/ 284 w 775"/>
                <a:gd name="T87" fmla="*/ 399 h 591"/>
                <a:gd name="T88" fmla="*/ 294 w 775"/>
                <a:gd name="T89" fmla="*/ 411 h 591"/>
                <a:gd name="T90" fmla="*/ 282 w 775"/>
                <a:gd name="T91" fmla="*/ 459 h 591"/>
                <a:gd name="T92" fmla="*/ 322 w 775"/>
                <a:gd name="T93" fmla="*/ 442 h 591"/>
                <a:gd name="T94" fmla="*/ 351 w 775"/>
                <a:gd name="T95" fmla="*/ 422 h 591"/>
                <a:gd name="T96" fmla="*/ 357 w 775"/>
                <a:gd name="T97" fmla="*/ 396 h 591"/>
                <a:gd name="T98" fmla="*/ 405 w 775"/>
                <a:gd name="T99" fmla="*/ 403 h 591"/>
                <a:gd name="T100" fmla="*/ 458 w 775"/>
                <a:gd name="T101" fmla="*/ 411 h 591"/>
                <a:gd name="T102" fmla="*/ 520 w 775"/>
                <a:gd name="T103" fmla="*/ 415 h 591"/>
                <a:gd name="T104" fmla="*/ 565 w 775"/>
                <a:gd name="T105" fmla="*/ 432 h 591"/>
                <a:gd name="T106" fmla="*/ 601 w 775"/>
                <a:gd name="T107" fmla="*/ 449 h 591"/>
                <a:gd name="T108" fmla="*/ 629 w 775"/>
                <a:gd name="T109" fmla="*/ 436 h 591"/>
                <a:gd name="T110" fmla="*/ 684 w 775"/>
                <a:gd name="T111" fmla="*/ 470 h 591"/>
                <a:gd name="T112" fmla="*/ 726 w 775"/>
                <a:gd name="T113" fmla="*/ 503 h 591"/>
                <a:gd name="T114" fmla="*/ 764 w 775"/>
                <a:gd name="T115" fmla="*/ 537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75" h="591">
                  <a:moveTo>
                    <a:pt x="764" y="537"/>
                  </a:moveTo>
                  <a:lnTo>
                    <a:pt x="767" y="535"/>
                  </a:lnTo>
                  <a:lnTo>
                    <a:pt x="773" y="528"/>
                  </a:lnTo>
                  <a:lnTo>
                    <a:pt x="775" y="516"/>
                  </a:lnTo>
                  <a:lnTo>
                    <a:pt x="765" y="503"/>
                  </a:lnTo>
                  <a:lnTo>
                    <a:pt x="752" y="493"/>
                  </a:lnTo>
                  <a:lnTo>
                    <a:pt x="742" y="487"/>
                  </a:lnTo>
                  <a:lnTo>
                    <a:pt x="736" y="486"/>
                  </a:lnTo>
                  <a:lnTo>
                    <a:pt x="728" y="482"/>
                  </a:lnTo>
                  <a:lnTo>
                    <a:pt x="718" y="472"/>
                  </a:lnTo>
                  <a:lnTo>
                    <a:pt x="702" y="461"/>
                  </a:lnTo>
                  <a:lnTo>
                    <a:pt x="690" y="447"/>
                  </a:lnTo>
                  <a:lnTo>
                    <a:pt x="682" y="436"/>
                  </a:lnTo>
                  <a:lnTo>
                    <a:pt x="678" y="430"/>
                  </a:lnTo>
                  <a:lnTo>
                    <a:pt x="670" y="422"/>
                  </a:lnTo>
                  <a:lnTo>
                    <a:pt x="660" y="415"/>
                  </a:lnTo>
                  <a:lnTo>
                    <a:pt x="649" y="407"/>
                  </a:lnTo>
                  <a:lnTo>
                    <a:pt x="637" y="401"/>
                  </a:lnTo>
                  <a:lnTo>
                    <a:pt x="627" y="396"/>
                  </a:lnTo>
                  <a:lnTo>
                    <a:pt x="619" y="394"/>
                  </a:lnTo>
                  <a:lnTo>
                    <a:pt x="613" y="394"/>
                  </a:lnTo>
                  <a:lnTo>
                    <a:pt x="607" y="399"/>
                  </a:lnTo>
                  <a:lnTo>
                    <a:pt x="597" y="409"/>
                  </a:lnTo>
                  <a:lnTo>
                    <a:pt x="587" y="419"/>
                  </a:lnTo>
                  <a:lnTo>
                    <a:pt x="577" y="422"/>
                  </a:lnTo>
                  <a:lnTo>
                    <a:pt x="567" y="417"/>
                  </a:lnTo>
                  <a:lnTo>
                    <a:pt x="557" y="405"/>
                  </a:lnTo>
                  <a:lnTo>
                    <a:pt x="547" y="396"/>
                  </a:lnTo>
                  <a:lnTo>
                    <a:pt x="538" y="392"/>
                  </a:lnTo>
                  <a:lnTo>
                    <a:pt x="528" y="394"/>
                  </a:lnTo>
                  <a:lnTo>
                    <a:pt x="516" y="398"/>
                  </a:lnTo>
                  <a:lnTo>
                    <a:pt x="506" y="398"/>
                  </a:lnTo>
                  <a:lnTo>
                    <a:pt x="500" y="392"/>
                  </a:lnTo>
                  <a:lnTo>
                    <a:pt x="492" y="361"/>
                  </a:lnTo>
                  <a:lnTo>
                    <a:pt x="478" y="302"/>
                  </a:lnTo>
                  <a:lnTo>
                    <a:pt x="464" y="239"/>
                  </a:lnTo>
                  <a:lnTo>
                    <a:pt x="454" y="195"/>
                  </a:lnTo>
                  <a:lnTo>
                    <a:pt x="444" y="155"/>
                  </a:lnTo>
                  <a:lnTo>
                    <a:pt x="433" y="101"/>
                  </a:lnTo>
                  <a:lnTo>
                    <a:pt x="421" y="55"/>
                  </a:lnTo>
                  <a:lnTo>
                    <a:pt x="417" y="36"/>
                  </a:lnTo>
                  <a:lnTo>
                    <a:pt x="415" y="36"/>
                  </a:lnTo>
                  <a:lnTo>
                    <a:pt x="409" y="36"/>
                  </a:lnTo>
                  <a:lnTo>
                    <a:pt x="403" y="36"/>
                  </a:lnTo>
                  <a:lnTo>
                    <a:pt x="395" y="34"/>
                  </a:lnTo>
                  <a:lnTo>
                    <a:pt x="389" y="31"/>
                  </a:lnTo>
                  <a:lnTo>
                    <a:pt x="383" y="29"/>
                  </a:lnTo>
                  <a:lnTo>
                    <a:pt x="377" y="29"/>
                  </a:lnTo>
                  <a:lnTo>
                    <a:pt x="367" y="29"/>
                  </a:lnTo>
                  <a:lnTo>
                    <a:pt x="361" y="29"/>
                  </a:lnTo>
                  <a:lnTo>
                    <a:pt x="353" y="29"/>
                  </a:lnTo>
                  <a:lnTo>
                    <a:pt x="345" y="29"/>
                  </a:lnTo>
                  <a:lnTo>
                    <a:pt x="335" y="29"/>
                  </a:lnTo>
                  <a:lnTo>
                    <a:pt x="326" y="29"/>
                  </a:lnTo>
                  <a:lnTo>
                    <a:pt x="316" y="29"/>
                  </a:lnTo>
                  <a:lnTo>
                    <a:pt x="308" y="27"/>
                  </a:lnTo>
                  <a:lnTo>
                    <a:pt x="300" y="25"/>
                  </a:lnTo>
                  <a:lnTo>
                    <a:pt x="290" y="21"/>
                  </a:lnTo>
                  <a:lnTo>
                    <a:pt x="284" y="21"/>
                  </a:lnTo>
                  <a:lnTo>
                    <a:pt x="278" y="23"/>
                  </a:lnTo>
                  <a:lnTo>
                    <a:pt x="272" y="25"/>
                  </a:lnTo>
                  <a:lnTo>
                    <a:pt x="266" y="25"/>
                  </a:lnTo>
                  <a:lnTo>
                    <a:pt x="262" y="21"/>
                  </a:lnTo>
                  <a:lnTo>
                    <a:pt x="258" y="17"/>
                  </a:lnTo>
                  <a:lnTo>
                    <a:pt x="248" y="11"/>
                  </a:lnTo>
                  <a:lnTo>
                    <a:pt x="240" y="8"/>
                  </a:lnTo>
                  <a:lnTo>
                    <a:pt x="240" y="4"/>
                  </a:lnTo>
                  <a:lnTo>
                    <a:pt x="238" y="4"/>
                  </a:lnTo>
                  <a:lnTo>
                    <a:pt x="230" y="4"/>
                  </a:lnTo>
                  <a:lnTo>
                    <a:pt x="219" y="4"/>
                  </a:lnTo>
                  <a:lnTo>
                    <a:pt x="209" y="2"/>
                  </a:lnTo>
                  <a:lnTo>
                    <a:pt x="199" y="0"/>
                  </a:lnTo>
                  <a:lnTo>
                    <a:pt x="193" y="2"/>
                  </a:lnTo>
                  <a:lnTo>
                    <a:pt x="187" y="6"/>
                  </a:lnTo>
                  <a:lnTo>
                    <a:pt x="183" y="8"/>
                  </a:lnTo>
                  <a:lnTo>
                    <a:pt x="175" y="9"/>
                  </a:lnTo>
                  <a:lnTo>
                    <a:pt x="165" y="11"/>
                  </a:lnTo>
                  <a:lnTo>
                    <a:pt x="153" y="15"/>
                  </a:lnTo>
                  <a:lnTo>
                    <a:pt x="143" y="19"/>
                  </a:lnTo>
                  <a:lnTo>
                    <a:pt x="135" y="23"/>
                  </a:lnTo>
                  <a:lnTo>
                    <a:pt x="127" y="25"/>
                  </a:lnTo>
                  <a:lnTo>
                    <a:pt x="117" y="25"/>
                  </a:lnTo>
                  <a:lnTo>
                    <a:pt x="111" y="23"/>
                  </a:lnTo>
                  <a:lnTo>
                    <a:pt x="106" y="27"/>
                  </a:lnTo>
                  <a:lnTo>
                    <a:pt x="104" y="38"/>
                  </a:lnTo>
                  <a:lnTo>
                    <a:pt x="102" y="53"/>
                  </a:lnTo>
                  <a:lnTo>
                    <a:pt x="102" y="67"/>
                  </a:lnTo>
                  <a:lnTo>
                    <a:pt x="96" y="74"/>
                  </a:lnTo>
                  <a:lnTo>
                    <a:pt x="86" y="78"/>
                  </a:lnTo>
                  <a:lnTo>
                    <a:pt x="74" y="78"/>
                  </a:lnTo>
                  <a:lnTo>
                    <a:pt x="66" y="80"/>
                  </a:lnTo>
                  <a:lnTo>
                    <a:pt x="60" y="82"/>
                  </a:lnTo>
                  <a:lnTo>
                    <a:pt x="54" y="86"/>
                  </a:lnTo>
                  <a:lnTo>
                    <a:pt x="50" y="90"/>
                  </a:lnTo>
                  <a:lnTo>
                    <a:pt x="50" y="96"/>
                  </a:lnTo>
                  <a:lnTo>
                    <a:pt x="52" y="101"/>
                  </a:lnTo>
                  <a:lnTo>
                    <a:pt x="56" y="107"/>
                  </a:lnTo>
                  <a:lnTo>
                    <a:pt x="64" y="113"/>
                  </a:lnTo>
                  <a:lnTo>
                    <a:pt x="72" y="120"/>
                  </a:lnTo>
                  <a:lnTo>
                    <a:pt x="80" y="130"/>
                  </a:lnTo>
                  <a:lnTo>
                    <a:pt x="84" y="141"/>
                  </a:lnTo>
                  <a:lnTo>
                    <a:pt x="88" y="151"/>
                  </a:lnTo>
                  <a:lnTo>
                    <a:pt x="96" y="153"/>
                  </a:lnTo>
                  <a:lnTo>
                    <a:pt x="102" y="155"/>
                  </a:lnTo>
                  <a:lnTo>
                    <a:pt x="106" y="161"/>
                  </a:lnTo>
                  <a:lnTo>
                    <a:pt x="109" y="170"/>
                  </a:lnTo>
                  <a:lnTo>
                    <a:pt x="111" y="182"/>
                  </a:lnTo>
                  <a:lnTo>
                    <a:pt x="111" y="187"/>
                  </a:lnTo>
                  <a:lnTo>
                    <a:pt x="106" y="191"/>
                  </a:lnTo>
                  <a:lnTo>
                    <a:pt x="100" y="189"/>
                  </a:lnTo>
                  <a:lnTo>
                    <a:pt x="94" y="185"/>
                  </a:lnTo>
                  <a:lnTo>
                    <a:pt x="88" y="182"/>
                  </a:lnTo>
                  <a:lnTo>
                    <a:pt x="84" y="176"/>
                  </a:lnTo>
                  <a:lnTo>
                    <a:pt x="80" y="170"/>
                  </a:lnTo>
                  <a:lnTo>
                    <a:pt x="78" y="166"/>
                  </a:lnTo>
                  <a:lnTo>
                    <a:pt x="74" y="164"/>
                  </a:lnTo>
                  <a:lnTo>
                    <a:pt x="66" y="166"/>
                  </a:lnTo>
                  <a:lnTo>
                    <a:pt x="54" y="170"/>
                  </a:lnTo>
                  <a:lnTo>
                    <a:pt x="44" y="174"/>
                  </a:lnTo>
                  <a:lnTo>
                    <a:pt x="32" y="178"/>
                  </a:lnTo>
                  <a:lnTo>
                    <a:pt x="20" y="182"/>
                  </a:lnTo>
                  <a:lnTo>
                    <a:pt x="10" y="183"/>
                  </a:lnTo>
                  <a:lnTo>
                    <a:pt x="2" y="189"/>
                  </a:lnTo>
                  <a:lnTo>
                    <a:pt x="0" y="193"/>
                  </a:lnTo>
                  <a:lnTo>
                    <a:pt x="2" y="197"/>
                  </a:lnTo>
                  <a:lnTo>
                    <a:pt x="10" y="201"/>
                  </a:lnTo>
                  <a:lnTo>
                    <a:pt x="18" y="204"/>
                  </a:lnTo>
                  <a:lnTo>
                    <a:pt x="26" y="208"/>
                  </a:lnTo>
                  <a:lnTo>
                    <a:pt x="26" y="214"/>
                  </a:lnTo>
                  <a:lnTo>
                    <a:pt x="22" y="222"/>
                  </a:lnTo>
                  <a:lnTo>
                    <a:pt x="22" y="227"/>
                  </a:lnTo>
                  <a:lnTo>
                    <a:pt x="24" y="233"/>
                  </a:lnTo>
                  <a:lnTo>
                    <a:pt x="28" y="243"/>
                  </a:lnTo>
                  <a:lnTo>
                    <a:pt x="30" y="250"/>
                  </a:lnTo>
                  <a:lnTo>
                    <a:pt x="32" y="256"/>
                  </a:lnTo>
                  <a:lnTo>
                    <a:pt x="36" y="258"/>
                  </a:lnTo>
                  <a:lnTo>
                    <a:pt x="42" y="254"/>
                  </a:lnTo>
                  <a:lnTo>
                    <a:pt x="50" y="250"/>
                  </a:lnTo>
                  <a:lnTo>
                    <a:pt x="58" y="248"/>
                  </a:lnTo>
                  <a:lnTo>
                    <a:pt x="64" y="247"/>
                  </a:lnTo>
                  <a:lnTo>
                    <a:pt x="72" y="248"/>
                  </a:lnTo>
                  <a:lnTo>
                    <a:pt x="82" y="250"/>
                  </a:lnTo>
                  <a:lnTo>
                    <a:pt x="92" y="248"/>
                  </a:lnTo>
                  <a:lnTo>
                    <a:pt x="104" y="248"/>
                  </a:lnTo>
                  <a:lnTo>
                    <a:pt x="111" y="248"/>
                  </a:lnTo>
                  <a:lnTo>
                    <a:pt x="113" y="252"/>
                  </a:lnTo>
                  <a:lnTo>
                    <a:pt x="111" y="258"/>
                  </a:lnTo>
                  <a:lnTo>
                    <a:pt x="109" y="266"/>
                  </a:lnTo>
                  <a:lnTo>
                    <a:pt x="111" y="271"/>
                  </a:lnTo>
                  <a:lnTo>
                    <a:pt x="115" y="277"/>
                  </a:lnTo>
                  <a:lnTo>
                    <a:pt x="113" y="285"/>
                  </a:lnTo>
                  <a:lnTo>
                    <a:pt x="109" y="291"/>
                  </a:lnTo>
                  <a:lnTo>
                    <a:pt x="104" y="292"/>
                  </a:lnTo>
                  <a:lnTo>
                    <a:pt x="96" y="291"/>
                  </a:lnTo>
                  <a:lnTo>
                    <a:pt x="88" y="289"/>
                  </a:lnTo>
                  <a:lnTo>
                    <a:pt x="80" y="287"/>
                  </a:lnTo>
                  <a:lnTo>
                    <a:pt x="78" y="292"/>
                  </a:lnTo>
                  <a:lnTo>
                    <a:pt x="74" y="298"/>
                  </a:lnTo>
                  <a:lnTo>
                    <a:pt x="68" y="300"/>
                  </a:lnTo>
                  <a:lnTo>
                    <a:pt x="60" y="298"/>
                  </a:lnTo>
                  <a:lnTo>
                    <a:pt x="56" y="296"/>
                  </a:lnTo>
                  <a:lnTo>
                    <a:pt x="56" y="296"/>
                  </a:lnTo>
                  <a:lnTo>
                    <a:pt x="54" y="294"/>
                  </a:lnTo>
                  <a:lnTo>
                    <a:pt x="50" y="296"/>
                  </a:lnTo>
                  <a:lnTo>
                    <a:pt x="42" y="300"/>
                  </a:lnTo>
                  <a:lnTo>
                    <a:pt x="38" y="306"/>
                  </a:lnTo>
                  <a:lnTo>
                    <a:pt x="38" y="310"/>
                  </a:lnTo>
                  <a:lnTo>
                    <a:pt x="38" y="315"/>
                  </a:lnTo>
                  <a:lnTo>
                    <a:pt x="28" y="323"/>
                  </a:lnTo>
                  <a:lnTo>
                    <a:pt x="16" y="331"/>
                  </a:lnTo>
                  <a:lnTo>
                    <a:pt x="12" y="334"/>
                  </a:lnTo>
                  <a:lnTo>
                    <a:pt x="12" y="338"/>
                  </a:lnTo>
                  <a:lnTo>
                    <a:pt x="10" y="344"/>
                  </a:lnTo>
                  <a:lnTo>
                    <a:pt x="8" y="352"/>
                  </a:lnTo>
                  <a:lnTo>
                    <a:pt x="8" y="359"/>
                  </a:lnTo>
                  <a:lnTo>
                    <a:pt x="10" y="369"/>
                  </a:lnTo>
                  <a:lnTo>
                    <a:pt x="14" y="375"/>
                  </a:lnTo>
                  <a:lnTo>
                    <a:pt x="18" y="380"/>
                  </a:lnTo>
                  <a:lnTo>
                    <a:pt x="20" y="388"/>
                  </a:lnTo>
                  <a:lnTo>
                    <a:pt x="20" y="394"/>
                  </a:lnTo>
                  <a:lnTo>
                    <a:pt x="20" y="396"/>
                  </a:lnTo>
                  <a:lnTo>
                    <a:pt x="26" y="415"/>
                  </a:lnTo>
                  <a:lnTo>
                    <a:pt x="26" y="417"/>
                  </a:lnTo>
                  <a:lnTo>
                    <a:pt x="28" y="422"/>
                  </a:lnTo>
                  <a:lnTo>
                    <a:pt x="32" y="426"/>
                  </a:lnTo>
                  <a:lnTo>
                    <a:pt x="38" y="430"/>
                  </a:lnTo>
                  <a:lnTo>
                    <a:pt x="50" y="432"/>
                  </a:lnTo>
                  <a:lnTo>
                    <a:pt x="62" y="432"/>
                  </a:lnTo>
                  <a:lnTo>
                    <a:pt x="72" y="432"/>
                  </a:lnTo>
                  <a:lnTo>
                    <a:pt x="76" y="432"/>
                  </a:lnTo>
                  <a:lnTo>
                    <a:pt x="76" y="438"/>
                  </a:lnTo>
                  <a:lnTo>
                    <a:pt x="74" y="451"/>
                  </a:lnTo>
                  <a:lnTo>
                    <a:pt x="76" y="464"/>
                  </a:lnTo>
                  <a:lnTo>
                    <a:pt x="78" y="476"/>
                  </a:lnTo>
                  <a:lnTo>
                    <a:pt x="86" y="478"/>
                  </a:lnTo>
                  <a:lnTo>
                    <a:pt x="94" y="476"/>
                  </a:lnTo>
                  <a:lnTo>
                    <a:pt x="104" y="472"/>
                  </a:lnTo>
                  <a:lnTo>
                    <a:pt x="111" y="474"/>
                  </a:lnTo>
                  <a:lnTo>
                    <a:pt x="119" y="482"/>
                  </a:lnTo>
                  <a:lnTo>
                    <a:pt x="127" y="487"/>
                  </a:lnTo>
                  <a:lnTo>
                    <a:pt x="135" y="495"/>
                  </a:lnTo>
                  <a:lnTo>
                    <a:pt x="137" y="497"/>
                  </a:lnTo>
                  <a:lnTo>
                    <a:pt x="137" y="493"/>
                  </a:lnTo>
                  <a:lnTo>
                    <a:pt x="139" y="487"/>
                  </a:lnTo>
                  <a:lnTo>
                    <a:pt x="143" y="482"/>
                  </a:lnTo>
                  <a:lnTo>
                    <a:pt x="149" y="482"/>
                  </a:lnTo>
                  <a:lnTo>
                    <a:pt x="159" y="482"/>
                  </a:lnTo>
                  <a:lnTo>
                    <a:pt x="167" y="480"/>
                  </a:lnTo>
                  <a:lnTo>
                    <a:pt x="173" y="480"/>
                  </a:lnTo>
                  <a:lnTo>
                    <a:pt x="173" y="484"/>
                  </a:lnTo>
                  <a:lnTo>
                    <a:pt x="169" y="493"/>
                  </a:lnTo>
                  <a:lnTo>
                    <a:pt x="167" y="507"/>
                  </a:lnTo>
                  <a:lnTo>
                    <a:pt x="163" y="522"/>
                  </a:lnTo>
                  <a:lnTo>
                    <a:pt x="155" y="535"/>
                  </a:lnTo>
                  <a:lnTo>
                    <a:pt x="145" y="547"/>
                  </a:lnTo>
                  <a:lnTo>
                    <a:pt x="139" y="556"/>
                  </a:lnTo>
                  <a:lnTo>
                    <a:pt x="135" y="564"/>
                  </a:lnTo>
                  <a:lnTo>
                    <a:pt x="129" y="568"/>
                  </a:lnTo>
                  <a:lnTo>
                    <a:pt x="121" y="568"/>
                  </a:lnTo>
                  <a:lnTo>
                    <a:pt x="111" y="568"/>
                  </a:lnTo>
                  <a:lnTo>
                    <a:pt x="102" y="572"/>
                  </a:lnTo>
                  <a:lnTo>
                    <a:pt x="96" y="575"/>
                  </a:lnTo>
                  <a:lnTo>
                    <a:pt x="96" y="581"/>
                  </a:lnTo>
                  <a:lnTo>
                    <a:pt x="100" y="587"/>
                  </a:lnTo>
                  <a:lnTo>
                    <a:pt x="106" y="591"/>
                  </a:lnTo>
                  <a:lnTo>
                    <a:pt x="111" y="591"/>
                  </a:lnTo>
                  <a:lnTo>
                    <a:pt x="117" y="589"/>
                  </a:lnTo>
                  <a:lnTo>
                    <a:pt x="125" y="585"/>
                  </a:lnTo>
                  <a:lnTo>
                    <a:pt x="133" y="579"/>
                  </a:lnTo>
                  <a:lnTo>
                    <a:pt x="145" y="575"/>
                  </a:lnTo>
                  <a:lnTo>
                    <a:pt x="155" y="570"/>
                  </a:lnTo>
                  <a:lnTo>
                    <a:pt x="163" y="562"/>
                  </a:lnTo>
                  <a:lnTo>
                    <a:pt x="169" y="556"/>
                  </a:lnTo>
                  <a:lnTo>
                    <a:pt x="175" y="552"/>
                  </a:lnTo>
                  <a:lnTo>
                    <a:pt x="183" y="552"/>
                  </a:lnTo>
                  <a:lnTo>
                    <a:pt x="189" y="554"/>
                  </a:lnTo>
                  <a:lnTo>
                    <a:pt x="195" y="552"/>
                  </a:lnTo>
                  <a:lnTo>
                    <a:pt x="199" y="547"/>
                  </a:lnTo>
                  <a:lnTo>
                    <a:pt x="201" y="539"/>
                  </a:lnTo>
                  <a:lnTo>
                    <a:pt x="203" y="531"/>
                  </a:lnTo>
                  <a:lnTo>
                    <a:pt x="205" y="528"/>
                  </a:lnTo>
                  <a:lnTo>
                    <a:pt x="209" y="524"/>
                  </a:lnTo>
                  <a:lnTo>
                    <a:pt x="217" y="518"/>
                  </a:lnTo>
                  <a:lnTo>
                    <a:pt x="226" y="512"/>
                  </a:lnTo>
                  <a:lnTo>
                    <a:pt x="234" y="508"/>
                  </a:lnTo>
                  <a:lnTo>
                    <a:pt x="238" y="507"/>
                  </a:lnTo>
                  <a:lnTo>
                    <a:pt x="238" y="505"/>
                  </a:lnTo>
                  <a:lnTo>
                    <a:pt x="236" y="501"/>
                  </a:lnTo>
                  <a:lnTo>
                    <a:pt x="238" y="497"/>
                  </a:lnTo>
                  <a:lnTo>
                    <a:pt x="244" y="493"/>
                  </a:lnTo>
                  <a:lnTo>
                    <a:pt x="250" y="491"/>
                  </a:lnTo>
                  <a:lnTo>
                    <a:pt x="256" y="487"/>
                  </a:lnTo>
                  <a:lnTo>
                    <a:pt x="258" y="482"/>
                  </a:lnTo>
                  <a:lnTo>
                    <a:pt x="256" y="476"/>
                  </a:lnTo>
                  <a:lnTo>
                    <a:pt x="252" y="470"/>
                  </a:lnTo>
                  <a:lnTo>
                    <a:pt x="246" y="466"/>
                  </a:lnTo>
                  <a:lnTo>
                    <a:pt x="246" y="461"/>
                  </a:lnTo>
                  <a:lnTo>
                    <a:pt x="248" y="455"/>
                  </a:lnTo>
                  <a:lnTo>
                    <a:pt x="252" y="449"/>
                  </a:lnTo>
                  <a:lnTo>
                    <a:pt x="256" y="445"/>
                  </a:lnTo>
                  <a:lnTo>
                    <a:pt x="260" y="440"/>
                  </a:lnTo>
                  <a:lnTo>
                    <a:pt x="266" y="428"/>
                  </a:lnTo>
                  <a:lnTo>
                    <a:pt x="274" y="413"/>
                  </a:lnTo>
                  <a:lnTo>
                    <a:pt x="284" y="399"/>
                  </a:lnTo>
                  <a:lnTo>
                    <a:pt x="292" y="390"/>
                  </a:lnTo>
                  <a:lnTo>
                    <a:pt x="302" y="388"/>
                  </a:lnTo>
                  <a:lnTo>
                    <a:pt x="306" y="392"/>
                  </a:lnTo>
                  <a:lnTo>
                    <a:pt x="304" y="398"/>
                  </a:lnTo>
                  <a:lnTo>
                    <a:pt x="300" y="403"/>
                  </a:lnTo>
                  <a:lnTo>
                    <a:pt x="294" y="411"/>
                  </a:lnTo>
                  <a:lnTo>
                    <a:pt x="290" y="421"/>
                  </a:lnTo>
                  <a:lnTo>
                    <a:pt x="288" y="432"/>
                  </a:lnTo>
                  <a:lnTo>
                    <a:pt x="286" y="443"/>
                  </a:lnTo>
                  <a:lnTo>
                    <a:pt x="284" y="447"/>
                  </a:lnTo>
                  <a:lnTo>
                    <a:pt x="282" y="451"/>
                  </a:lnTo>
                  <a:lnTo>
                    <a:pt x="282" y="459"/>
                  </a:lnTo>
                  <a:lnTo>
                    <a:pt x="284" y="464"/>
                  </a:lnTo>
                  <a:lnTo>
                    <a:pt x="290" y="464"/>
                  </a:lnTo>
                  <a:lnTo>
                    <a:pt x="298" y="459"/>
                  </a:lnTo>
                  <a:lnTo>
                    <a:pt x="308" y="453"/>
                  </a:lnTo>
                  <a:lnTo>
                    <a:pt x="316" y="447"/>
                  </a:lnTo>
                  <a:lnTo>
                    <a:pt x="322" y="442"/>
                  </a:lnTo>
                  <a:lnTo>
                    <a:pt x="326" y="438"/>
                  </a:lnTo>
                  <a:lnTo>
                    <a:pt x="326" y="436"/>
                  </a:lnTo>
                  <a:lnTo>
                    <a:pt x="329" y="432"/>
                  </a:lnTo>
                  <a:lnTo>
                    <a:pt x="335" y="432"/>
                  </a:lnTo>
                  <a:lnTo>
                    <a:pt x="343" y="430"/>
                  </a:lnTo>
                  <a:lnTo>
                    <a:pt x="351" y="422"/>
                  </a:lnTo>
                  <a:lnTo>
                    <a:pt x="355" y="417"/>
                  </a:lnTo>
                  <a:lnTo>
                    <a:pt x="357" y="415"/>
                  </a:lnTo>
                  <a:lnTo>
                    <a:pt x="355" y="413"/>
                  </a:lnTo>
                  <a:lnTo>
                    <a:pt x="351" y="407"/>
                  </a:lnTo>
                  <a:lnTo>
                    <a:pt x="351" y="401"/>
                  </a:lnTo>
                  <a:lnTo>
                    <a:pt x="357" y="396"/>
                  </a:lnTo>
                  <a:lnTo>
                    <a:pt x="367" y="394"/>
                  </a:lnTo>
                  <a:lnTo>
                    <a:pt x="377" y="394"/>
                  </a:lnTo>
                  <a:lnTo>
                    <a:pt x="385" y="396"/>
                  </a:lnTo>
                  <a:lnTo>
                    <a:pt x="391" y="398"/>
                  </a:lnTo>
                  <a:lnTo>
                    <a:pt x="397" y="401"/>
                  </a:lnTo>
                  <a:lnTo>
                    <a:pt x="405" y="403"/>
                  </a:lnTo>
                  <a:lnTo>
                    <a:pt x="417" y="407"/>
                  </a:lnTo>
                  <a:lnTo>
                    <a:pt x="431" y="411"/>
                  </a:lnTo>
                  <a:lnTo>
                    <a:pt x="442" y="413"/>
                  </a:lnTo>
                  <a:lnTo>
                    <a:pt x="448" y="413"/>
                  </a:lnTo>
                  <a:lnTo>
                    <a:pt x="452" y="411"/>
                  </a:lnTo>
                  <a:lnTo>
                    <a:pt x="458" y="411"/>
                  </a:lnTo>
                  <a:lnTo>
                    <a:pt x="466" y="411"/>
                  </a:lnTo>
                  <a:lnTo>
                    <a:pt x="474" y="413"/>
                  </a:lnTo>
                  <a:lnTo>
                    <a:pt x="482" y="415"/>
                  </a:lnTo>
                  <a:lnTo>
                    <a:pt x="496" y="415"/>
                  </a:lnTo>
                  <a:lnTo>
                    <a:pt x="510" y="415"/>
                  </a:lnTo>
                  <a:lnTo>
                    <a:pt x="520" y="415"/>
                  </a:lnTo>
                  <a:lnTo>
                    <a:pt x="528" y="417"/>
                  </a:lnTo>
                  <a:lnTo>
                    <a:pt x="536" y="422"/>
                  </a:lnTo>
                  <a:lnTo>
                    <a:pt x="546" y="428"/>
                  </a:lnTo>
                  <a:lnTo>
                    <a:pt x="555" y="430"/>
                  </a:lnTo>
                  <a:lnTo>
                    <a:pt x="563" y="432"/>
                  </a:lnTo>
                  <a:lnTo>
                    <a:pt x="565" y="432"/>
                  </a:lnTo>
                  <a:lnTo>
                    <a:pt x="567" y="434"/>
                  </a:lnTo>
                  <a:lnTo>
                    <a:pt x="569" y="436"/>
                  </a:lnTo>
                  <a:lnTo>
                    <a:pt x="575" y="442"/>
                  </a:lnTo>
                  <a:lnTo>
                    <a:pt x="583" y="445"/>
                  </a:lnTo>
                  <a:lnTo>
                    <a:pt x="593" y="447"/>
                  </a:lnTo>
                  <a:lnTo>
                    <a:pt x="601" y="449"/>
                  </a:lnTo>
                  <a:lnTo>
                    <a:pt x="607" y="449"/>
                  </a:lnTo>
                  <a:lnTo>
                    <a:pt x="611" y="445"/>
                  </a:lnTo>
                  <a:lnTo>
                    <a:pt x="613" y="440"/>
                  </a:lnTo>
                  <a:lnTo>
                    <a:pt x="615" y="434"/>
                  </a:lnTo>
                  <a:lnTo>
                    <a:pt x="619" y="434"/>
                  </a:lnTo>
                  <a:lnTo>
                    <a:pt x="629" y="436"/>
                  </a:lnTo>
                  <a:lnTo>
                    <a:pt x="641" y="440"/>
                  </a:lnTo>
                  <a:lnTo>
                    <a:pt x="651" y="442"/>
                  </a:lnTo>
                  <a:lnTo>
                    <a:pt x="660" y="445"/>
                  </a:lnTo>
                  <a:lnTo>
                    <a:pt x="668" y="453"/>
                  </a:lnTo>
                  <a:lnTo>
                    <a:pt x="676" y="463"/>
                  </a:lnTo>
                  <a:lnTo>
                    <a:pt x="684" y="470"/>
                  </a:lnTo>
                  <a:lnTo>
                    <a:pt x="690" y="474"/>
                  </a:lnTo>
                  <a:lnTo>
                    <a:pt x="692" y="476"/>
                  </a:lnTo>
                  <a:lnTo>
                    <a:pt x="710" y="493"/>
                  </a:lnTo>
                  <a:lnTo>
                    <a:pt x="720" y="503"/>
                  </a:lnTo>
                  <a:lnTo>
                    <a:pt x="722" y="503"/>
                  </a:lnTo>
                  <a:lnTo>
                    <a:pt x="726" y="503"/>
                  </a:lnTo>
                  <a:lnTo>
                    <a:pt x="730" y="505"/>
                  </a:lnTo>
                  <a:lnTo>
                    <a:pt x="736" y="508"/>
                  </a:lnTo>
                  <a:lnTo>
                    <a:pt x="744" y="516"/>
                  </a:lnTo>
                  <a:lnTo>
                    <a:pt x="754" y="526"/>
                  </a:lnTo>
                  <a:lnTo>
                    <a:pt x="760" y="533"/>
                  </a:lnTo>
                  <a:lnTo>
                    <a:pt x="764" y="537"/>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81" name="Freeform 1049"/>
            <p:cNvSpPr>
              <a:spLocks/>
            </p:cNvSpPr>
            <p:nvPr/>
          </p:nvSpPr>
          <p:spPr bwMode="auto">
            <a:xfrm>
              <a:off x="769" y="2242"/>
              <a:ext cx="63" cy="43"/>
            </a:xfrm>
            <a:custGeom>
              <a:avLst/>
              <a:gdLst>
                <a:gd name="T0" fmla="*/ 125 w 125"/>
                <a:gd name="T1" fmla="*/ 86 h 86"/>
                <a:gd name="T2" fmla="*/ 125 w 125"/>
                <a:gd name="T3" fmla="*/ 84 h 86"/>
                <a:gd name="T4" fmla="*/ 123 w 125"/>
                <a:gd name="T5" fmla="*/ 82 h 86"/>
                <a:gd name="T6" fmla="*/ 121 w 125"/>
                <a:gd name="T7" fmla="*/ 77 h 86"/>
                <a:gd name="T8" fmla="*/ 115 w 125"/>
                <a:gd name="T9" fmla="*/ 71 h 86"/>
                <a:gd name="T10" fmla="*/ 109 w 125"/>
                <a:gd name="T11" fmla="*/ 65 h 86"/>
                <a:gd name="T12" fmla="*/ 107 w 125"/>
                <a:gd name="T13" fmla="*/ 61 h 86"/>
                <a:gd name="T14" fmla="*/ 103 w 125"/>
                <a:gd name="T15" fmla="*/ 58 h 86"/>
                <a:gd name="T16" fmla="*/ 95 w 125"/>
                <a:gd name="T17" fmla="*/ 58 h 86"/>
                <a:gd name="T18" fmla="*/ 89 w 125"/>
                <a:gd name="T19" fmla="*/ 59 h 86"/>
                <a:gd name="T20" fmla="*/ 83 w 125"/>
                <a:gd name="T21" fmla="*/ 63 h 86"/>
                <a:gd name="T22" fmla="*/ 79 w 125"/>
                <a:gd name="T23" fmla="*/ 63 h 86"/>
                <a:gd name="T24" fmla="*/ 69 w 125"/>
                <a:gd name="T25" fmla="*/ 58 h 86"/>
                <a:gd name="T26" fmla="*/ 61 w 125"/>
                <a:gd name="T27" fmla="*/ 50 h 86"/>
                <a:gd name="T28" fmla="*/ 55 w 125"/>
                <a:gd name="T29" fmla="*/ 50 h 86"/>
                <a:gd name="T30" fmla="*/ 53 w 125"/>
                <a:gd name="T31" fmla="*/ 48 h 86"/>
                <a:gd name="T32" fmla="*/ 55 w 125"/>
                <a:gd name="T33" fmla="*/ 42 h 86"/>
                <a:gd name="T34" fmla="*/ 55 w 125"/>
                <a:gd name="T35" fmla="*/ 35 h 86"/>
                <a:gd name="T36" fmla="*/ 53 w 125"/>
                <a:gd name="T37" fmla="*/ 31 h 86"/>
                <a:gd name="T38" fmla="*/ 49 w 125"/>
                <a:gd name="T39" fmla="*/ 29 h 86"/>
                <a:gd name="T40" fmla="*/ 46 w 125"/>
                <a:gd name="T41" fmla="*/ 25 h 86"/>
                <a:gd name="T42" fmla="*/ 42 w 125"/>
                <a:gd name="T43" fmla="*/ 21 h 86"/>
                <a:gd name="T44" fmla="*/ 42 w 125"/>
                <a:gd name="T45" fmla="*/ 19 h 86"/>
                <a:gd name="T46" fmla="*/ 42 w 125"/>
                <a:gd name="T47" fmla="*/ 15 h 86"/>
                <a:gd name="T48" fmla="*/ 38 w 125"/>
                <a:gd name="T49" fmla="*/ 14 h 86"/>
                <a:gd name="T50" fmla="*/ 34 w 125"/>
                <a:gd name="T51" fmla="*/ 8 h 86"/>
                <a:gd name="T52" fmla="*/ 30 w 125"/>
                <a:gd name="T53" fmla="*/ 4 h 86"/>
                <a:gd name="T54" fmla="*/ 24 w 125"/>
                <a:gd name="T55" fmla="*/ 0 h 86"/>
                <a:gd name="T56" fmla="*/ 14 w 125"/>
                <a:gd name="T57" fmla="*/ 0 h 86"/>
                <a:gd name="T58" fmla="*/ 6 w 125"/>
                <a:gd name="T59" fmla="*/ 4 h 86"/>
                <a:gd name="T60" fmla="*/ 0 w 125"/>
                <a:gd name="T61" fmla="*/ 6 h 86"/>
                <a:gd name="T62" fmla="*/ 0 w 125"/>
                <a:gd name="T63" fmla="*/ 10 h 86"/>
                <a:gd name="T64" fmla="*/ 6 w 125"/>
                <a:gd name="T65" fmla="*/ 15 h 86"/>
                <a:gd name="T66" fmla="*/ 18 w 125"/>
                <a:gd name="T67" fmla="*/ 21 h 86"/>
                <a:gd name="T68" fmla="*/ 30 w 125"/>
                <a:gd name="T69" fmla="*/ 25 h 86"/>
                <a:gd name="T70" fmla="*/ 38 w 125"/>
                <a:gd name="T71" fmla="*/ 31 h 86"/>
                <a:gd name="T72" fmla="*/ 42 w 125"/>
                <a:gd name="T73" fmla="*/ 37 h 86"/>
                <a:gd name="T74" fmla="*/ 42 w 125"/>
                <a:gd name="T75" fmla="*/ 44 h 86"/>
                <a:gd name="T76" fmla="*/ 46 w 125"/>
                <a:gd name="T77" fmla="*/ 50 h 86"/>
                <a:gd name="T78" fmla="*/ 49 w 125"/>
                <a:gd name="T79" fmla="*/ 54 h 86"/>
                <a:gd name="T80" fmla="*/ 55 w 125"/>
                <a:gd name="T81" fmla="*/ 59 h 86"/>
                <a:gd name="T82" fmla="*/ 63 w 125"/>
                <a:gd name="T83" fmla="*/ 65 h 86"/>
                <a:gd name="T84" fmla="*/ 71 w 125"/>
                <a:gd name="T85" fmla="*/ 69 h 86"/>
                <a:gd name="T86" fmla="*/ 81 w 125"/>
                <a:gd name="T87" fmla="*/ 73 h 86"/>
                <a:gd name="T88" fmla="*/ 87 w 125"/>
                <a:gd name="T89" fmla="*/ 75 h 86"/>
                <a:gd name="T90" fmla="*/ 93 w 125"/>
                <a:gd name="T91" fmla="*/ 75 h 86"/>
                <a:gd name="T92" fmla="*/ 95 w 125"/>
                <a:gd name="T93" fmla="*/ 73 h 86"/>
                <a:gd name="T94" fmla="*/ 99 w 125"/>
                <a:gd name="T95" fmla="*/ 75 h 86"/>
                <a:gd name="T96" fmla="*/ 103 w 125"/>
                <a:gd name="T97" fmla="*/ 79 h 86"/>
                <a:gd name="T98" fmla="*/ 109 w 125"/>
                <a:gd name="T99" fmla="*/ 82 h 86"/>
                <a:gd name="T100" fmla="*/ 117 w 125"/>
                <a:gd name="T101" fmla="*/ 84 h 86"/>
                <a:gd name="T102" fmla="*/ 123 w 125"/>
                <a:gd name="T103" fmla="*/ 86 h 86"/>
                <a:gd name="T104" fmla="*/ 125 w 125"/>
                <a:gd name="T10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5" h="86">
                  <a:moveTo>
                    <a:pt x="125" y="86"/>
                  </a:moveTo>
                  <a:lnTo>
                    <a:pt x="125" y="84"/>
                  </a:lnTo>
                  <a:lnTo>
                    <a:pt x="123" y="82"/>
                  </a:lnTo>
                  <a:lnTo>
                    <a:pt x="121" y="77"/>
                  </a:lnTo>
                  <a:lnTo>
                    <a:pt x="115" y="71"/>
                  </a:lnTo>
                  <a:lnTo>
                    <a:pt x="109" y="65"/>
                  </a:lnTo>
                  <a:lnTo>
                    <a:pt x="107" y="61"/>
                  </a:lnTo>
                  <a:lnTo>
                    <a:pt x="103" y="58"/>
                  </a:lnTo>
                  <a:lnTo>
                    <a:pt x="95" y="58"/>
                  </a:lnTo>
                  <a:lnTo>
                    <a:pt x="89" y="59"/>
                  </a:lnTo>
                  <a:lnTo>
                    <a:pt x="83" y="63"/>
                  </a:lnTo>
                  <a:lnTo>
                    <a:pt x="79" y="63"/>
                  </a:lnTo>
                  <a:lnTo>
                    <a:pt x="69" y="58"/>
                  </a:lnTo>
                  <a:lnTo>
                    <a:pt x="61" y="50"/>
                  </a:lnTo>
                  <a:lnTo>
                    <a:pt x="55" y="50"/>
                  </a:lnTo>
                  <a:lnTo>
                    <a:pt x="53" y="48"/>
                  </a:lnTo>
                  <a:lnTo>
                    <a:pt x="55" y="42"/>
                  </a:lnTo>
                  <a:lnTo>
                    <a:pt x="55" y="35"/>
                  </a:lnTo>
                  <a:lnTo>
                    <a:pt x="53" y="31"/>
                  </a:lnTo>
                  <a:lnTo>
                    <a:pt x="49" y="29"/>
                  </a:lnTo>
                  <a:lnTo>
                    <a:pt x="46" y="25"/>
                  </a:lnTo>
                  <a:lnTo>
                    <a:pt x="42" y="21"/>
                  </a:lnTo>
                  <a:lnTo>
                    <a:pt x="42" y="19"/>
                  </a:lnTo>
                  <a:lnTo>
                    <a:pt x="42" y="15"/>
                  </a:lnTo>
                  <a:lnTo>
                    <a:pt x="38" y="14"/>
                  </a:lnTo>
                  <a:lnTo>
                    <a:pt x="34" y="8"/>
                  </a:lnTo>
                  <a:lnTo>
                    <a:pt x="30" y="4"/>
                  </a:lnTo>
                  <a:lnTo>
                    <a:pt x="24" y="0"/>
                  </a:lnTo>
                  <a:lnTo>
                    <a:pt x="14" y="0"/>
                  </a:lnTo>
                  <a:lnTo>
                    <a:pt x="6" y="4"/>
                  </a:lnTo>
                  <a:lnTo>
                    <a:pt x="0" y="6"/>
                  </a:lnTo>
                  <a:lnTo>
                    <a:pt x="0" y="10"/>
                  </a:lnTo>
                  <a:lnTo>
                    <a:pt x="6" y="15"/>
                  </a:lnTo>
                  <a:lnTo>
                    <a:pt x="18" y="21"/>
                  </a:lnTo>
                  <a:lnTo>
                    <a:pt x="30" y="25"/>
                  </a:lnTo>
                  <a:lnTo>
                    <a:pt x="38" y="31"/>
                  </a:lnTo>
                  <a:lnTo>
                    <a:pt x="42" y="37"/>
                  </a:lnTo>
                  <a:lnTo>
                    <a:pt x="42" y="44"/>
                  </a:lnTo>
                  <a:lnTo>
                    <a:pt x="46" y="50"/>
                  </a:lnTo>
                  <a:lnTo>
                    <a:pt x="49" y="54"/>
                  </a:lnTo>
                  <a:lnTo>
                    <a:pt x="55" y="59"/>
                  </a:lnTo>
                  <a:lnTo>
                    <a:pt x="63" y="65"/>
                  </a:lnTo>
                  <a:lnTo>
                    <a:pt x="71" y="69"/>
                  </a:lnTo>
                  <a:lnTo>
                    <a:pt x="81" y="73"/>
                  </a:lnTo>
                  <a:lnTo>
                    <a:pt x="87" y="75"/>
                  </a:lnTo>
                  <a:lnTo>
                    <a:pt x="93" y="75"/>
                  </a:lnTo>
                  <a:lnTo>
                    <a:pt x="95" y="73"/>
                  </a:lnTo>
                  <a:lnTo>
                    <a:pt x="99" y="75"/>
                  </a:lnTo>
                  <a:lnTo>
                    <a:pt x="103" y="79"/>
                  </a:lnTo>
                  <a:lnTo>
                    <a:pt x="109" y="82"/>
                  </a:lnTo>
                  <a:lnTo>
                    <a:pt x="117" y="84"/>
                  </a:lnTo>
                  <a:lnTo>
                    <a:pt x="123" y="86"/>
                  </a:lnTo>
                  <a:lnTo>
                    <a:pt x="125" y="86"/>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82" name="Freeform 1050"/>
            <p:cNvSpPr>
              <a:spLocks/>
            </p:cNvSpPr>
            <p:nvPr/>
          </p:nvSpPr>
          <p:spPr bwMode="auto">
            <a:xfrm>
              <a:off x="804" y="2255"/>
              <a:ext cx="9" cy="8"/>
            </a:xfrm>
            <a:custGeom>
              <a:avLst/>
              <a:gdLst>
                <a:gd name="T0" fmla="*/ 18 w 18"/>
                <a:gd name="T1" fmla="*/ 15 h 15"/>
                <a:gd name="T2" fmla="*/ 18 w 18"/>
                <a:gd name="T3" fmla="*/ 13 h 15"/>
                <a:gd name="T4" fmla="*/ 16 w 18"/>
                <a:gd name="T5" fmla="*/ 8 h 15"/>
                <a:gd name="T6" fmla="*/ 12 w 18"/>
                <a:gd name="T7" fmla="*/ 2 h 15"/>
                <a:gd name="T8" fmla="*/ 6 w 18"/>
                <a:gd name="T9" fmla="*/ 0 h 15"/>
                <a:gd name="T10" fmla="*/ 2 w 18"/>
                <a:gd name="T11" fmla="*/ 0 h 15"/>
                <a:gd name="T12" fmla="*/ 0 w 18"/>
                <a:gd name="T13" fmla="*/ 2 h 15"/>
                <a:gd name="T14" fmla="*/ 2 w 18"/>
                <a:gd name="T15" fmla="*/ 6 h 15"/>
                <a:gd name="T16" fmla="*/ 6 w 18"/>
                <a:gd name="T17" fmla="*/ 10 h 15"/>
                <a:gd name="T18" fmla="*/ 10 w 18"/>
                <a:gd name="T19" fmla="*/ 13 h 15"/>
                <a:gd name="T20" fmla="*/ 14 w 18"/>
                <a:gd name="T21" fmla="*/ 15 h 15"/>
                <a:gd name="T22" fmla="*/ 16 w 18"/>
                <a:gd name="T23" fmla="*/ 15 h 15"/>
                <a:gd name="T24" fmla="*/ 18 w 18"/>
                <a:gd name="T2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15">
                  <a:moveTo>
                    <a:pt x="18" y="15"/>
                  </a:moveTo>
                  <a:lnTo>
                    <a:pt x="18" y="13"/>
                  </a:lnTo>
                  <a:lnTo>
                    <a:pt x="16" y="8"/>
                  </a:lnTo>
                  <a:lnTo>
                    <a:pt x="12" y="2"/>
                  </a:lnTo>
                  <a:lnTo>
                    <a:pt x="6" y="0"/>
                  </a:lnTo>
                  <a:lnTo>
                    <a:pt x="2" y="0"/>
                  </a:lnTo>
                  <a:lnTo>
                    <a:pt x="0" y="2"/>
                  </a:lnTo>
                  <a:lnTo>
                    <a:pt x="2" y="6"/>
                  </a:lnTo>
                  <a:lnTo>
                    <a:pt x="6" y="10"/>
                  </a:lnTo>
                  <a:lnTo>
                    <a:pt x="10" y="13"/>
                  </a:lnTo>
                  <a:lnTo>
                    <a:pt x="14" y="15"/>
                  </a:lnTo>
                  <a:lnTo>
                    <a:pt x="16" y="15"/>
                  </a:lnTo>
                  <a:lnTo>
                    <a:pt x="18" y="15"/>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83" name="Freeform 1051"/>
            <p:cNvSpPr>
              <a:spLocks/>
            </p:cNvSpPr>
            <p:nvPr/>
          </p:nvSpPr>
          <p:spPr bwMode="auto">
            <a:xfrm>
              <a:off x="785" y="2237"/>
              <a:ext cx="12" cy="9"/>
            </a:xfrm>
            <a:custGeom>
              <a:avLst/>
              <a:gdLst>
                <a:gd name="T0" fmla="*/ 23 w 23"/>
                <a:gd name="T1" fmla="*/ 17 h 19"/>
                <a:gd name="T2" fmla="*/ 21 w 23"/>
                <a:gd name="T3" fmla="*/ 15 h 19"/>
                <a:gd name="T4" fmla="*/ 19 w 23"/>
                <a:gd name="T5" fmla="*/ 11 h 19"/>
                <a:gd name="T6" fmla="*/ 16 w 23"/>
                <a:gd name="T7" fmla="*/ 7 h 19"/>
                <a:gd name="T8" fmla="*/ 10 w 23"/>
                <a:gd name="T9" fmla="*/ 2 h 19"/>
                <a:gd name="T10" fmla="*/ 4 w 23"/>
                <a:gd name="T11" fmla="*/ 0 h 19"/>
                <a:gd name="T12" fmla="*/ 0 w 23"/>
                <a:gd name="T13" fmla="*/ 2 h 19"/>
                <a:gd name="T14" fmla="*/ 0 w 23"/>
                <a:gd name="T15" fmla="*/ 5 h 19"/>
                <a:gd name="T16" fmla="*/ 2 w 23"/>
                <a:gd name="T17" fmla="*/ 9 h 19"/>
                <a:gd name="T18" fmla="*/ 8 w 23"/>
                <a:gd name="T19" fmla="*/ 13 h 19"/>
                <a:gd name="T20" fmla="*/ 14 w 23"/>
                <a:gd name="T21" fmla="*/ 17 h 19"/>
                <a:gd name="T22" fmla="*/ 17 w 23"/>
                <a:gd name="T23" fmla="*/ 19 h 19"/>
                <a:gd name="T24" fmla="*/ 23 w 23"/>
                <a:gd name="T25" fmla="*/ 1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9">
                  <a:moveTo>
                    <a:pt x="23" y="17"/>
                  </a:moveTo>
                  <a:lnTo>
                    <a:pt x="21" y="15"/>
                  </a:lnTo>
                  <a:lnTo>
                    <a:pt x="19" y="11"/>
                  </a:lnTo>
                  <a:lnTo>
                    <a:pt x="16" y="7"/>
                  </a:lnTo>
                  <a:lnTo>
                    <a:pt x="10" y="2"/>
                  </a:lnTo>
                  <a:lnTo>
                    <a:pt x="4" y="0"/>
                  </a:lnTo>
                  <a:lnTo>
                    <a:pt x="0" y="2"/>
                  </a:lnTo>
                  <a:lnTo>
                    <a:pt x="0" y="5"/>
                  </a:lnTo>
                  <a:lnTo>
                    <a:pt x="2" y="9"/>
                  </a:lnTo>
                  <a:lnTo>
                    <a:pt x="8" y="13"/>
                  </a:lnTo>
                  <a:lnTo>
                    <a:pt x="14" y="17"/>
                  </a:lnTo>
                  <a:lnTo>
                    <a:pt x="17" y="19"/>
                  </a:lnTo>
                  <a:lnTo>
                    <a:pt x="23" y="17"/>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24284" name="Group 1052"/>
            <p:cNvGrpSpPr>
              <a:grpSpLocks/>
            </p:cNvGrpSpPr>
            <p:nvPr/>
          </p:nvGrpSpPr>
          <p:grpSpPr bwMode="auto">
            <a:xfrm>
              <a:off x="387" y="2343"/>
              <a:ext cx="103" cy="43"/>
              <a:chOff x="411" y="2310"/>
              <a:chExt cx="103" cy="43"/>
            </a:xfrm>
          </p:grpSpPr>
          <p:sp>
            <p:nvSpPr>
              <p:cNvPr id="224285" name="Freeform 1053"/>
              <p:cNvSpPr>
                <a:spLocks/>
              </p:cNvSpPr>
              <p:nvPr/>
            </p:nvSpPr>
            <p:spPr bwMode="auto">
              <a:xfrm>
                <a:off x="486" y="2310"/>
                <a:ext cx="28" cy="11"/>
              </a:xfrm>
              <a:custGeom>
                <a:avLst/>
                <a:gdLst>
                  <a:gd name="T0" fmla="*/ 56 w 56"/>
                  <a:gd name="T1" fmla="*/ 11 h 21"/>
                  <a:gd name="T2" fmla="*/ 32 w 56"/>
                  <a:gd name="T3" fmla="*/ 0 h 21"/>
                  <a:gd name="T4" fmla="*/ 6 w 56"/>
                  <a:gd name="T5" fmla="*/ 15 h 21"/>
                  <a:gd name="T6" fmla="*/ 4 w 56"/>
                  <a:gd name="T7" fmla="*/ 15 h 21"/>
                  <a:gd name="T8" fmla="*/ 2 w 56"/>
                  <a:gd name="T9" fmla="*/ 17 h 21"/>
                  <a:gd name="T10" fmla="*/ 0 w 56"/>
                  <a:gd name="T11" fmla="*/ 21 h 21"/>
                  <a:gd name="T12" fmla="*/ 8 w 56"/>
                  <a:gd name="T13" fmla="*/ 21 h 21"/>
                  <a:gd name="T14" fmla="*/ 22 w 56"/>
                  <a:gd name="T15" fmla="*/ 19 h 21"/>
                  <a:gd name="T16" fmla="*/ 38 w 56"/>
                  <a:gd name="T17" fmla="*/ 15 h 21"/>
                  <a:gd name="T18" fmla="*/ 50 w 56"/>
                  <a:gd name="T19" fmla="*/ 13 h 21"/>
                  <a:gd name="T20" fmla="*/ 56 w 56"/>
                  <a:gd name="T21"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 h="21">
                    <a:moveTo>
                      <a:pt x="56" y="11"/>
                    </a:moveTo>
                    <a:lnTo>
                      <a:pt x="32" y="0"/>
                    </a:lnTo>
                    <a:lnTo>
                      <a:pt x="6" y="15"/>
                    </a:lnTo>
                    <a:lnTo>
                      <a:pt x="4" y="15"/>
                    </a:lnTo>
                    <a:lnTo>
                      <a:pt x="2" y="17"/>
                    </a:lnTo>
                    <a:lnTo>
                      <a:pt x="0" y="21"/>
                    </a:lnTo>
                    <a:lnTo>
                      <a:pt x="8" y="21"/>
                    </a:lnTo>
                    <a:lnTo>
                      <a:pt x="22" y="19"/>
                    </a:lnTo>
                    <a:lnTo>
                      <a:pt x="38" y="15"/>
                    </a:lnTo>
                    <a:lnTo>
                      <a:pt x="50" y="13"/>
                    </a:lnTo>
                    <a:lnTo>
                      <a:pt x="56" y="11"/>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86" name="Freeform 1054"/>
              <p:cNvSpPr>
                <a:spLocks/>
              </p:cNvSpPr>
              <p:nvPr/>
            </p:nvSpPr>
            <p:spPr bwMode="auto">
              <a:xfrm>
                <a:off x="457" y="2323"/>
                <a:ext cx="28" cy="18"/>
              </a:xfrm>
              <a:custGeom>
                <a:avLst/>
                <a:gdLst>
                  <a:gd name="T0" fmla="*/ 55 w 55"/>
                  <a:gd name="T1" fmla="*/ 4 h 36"/>
                  <a:gd name="T2" fmla="*/ 53 w 55"/>
                  <a:gd name="T3" fmla="*/ 5 h 36"/>
                  <a:gd name="T4" fmla="*/ 49 w 55"/>
                  <a:gd name="T5" fmla="*/ 7 h 36"/>
                  <a:gd name="T6" fmla="*/ 45 w 55"/>
                  <a:gd name="T7" fmla="*/ 11 h 36"/>
                  <a:gd name="T8" fmla="*/ 37 w 55"/>
                  <a:gd name="T9" fmla="*/ 13 h 36"/>
                  <a:gd name="T10" fmla="*/ 33 w 55"/>
                  <a:gd name="T11" fmla="*/ 15 h 36"/>
                  <a:gd name="T12" fmla="*/ 31 w 55"/>
                  <a:gd name="T13" fmla="*/ 13 h 36"/>
                  <a:gd name="T14" fmla="*/ 31 w 55"/>
                  <a:gd name="T15" fmla="*/ 13 h 36"/>
                  <a:gd name="T16" fmla="*/ 27 w 55"/>
                  <a:gd name="T17" fmla="*/ 17 h 36"/>
                  <a:gd name="T18" fmla="*/ 21 w 55"/>
                  <a:gd name="T19" fmla="*/ 23 h 36"/>
                  <a:gd name="T20" fmla="*/ 17 w 55"/>
                  <a:gd name="T21" fmla="*/ 25 h 36"/>
                  <a:gd name="T22" fmla="*/ 14 w 55"/>
                  <a:gd name="T23" fmla="*/ 28 h 36"/>
                  <a:gd name="T24" fmla="*/ 12 w 55"/>
                  <a:gd name="T25" fmla="*/ 28 h 36"/>
                  <a:gd name="T26" fmla="*/ 10 w 55"/>
                  <a:gd name="T27" fmla="*/ 30 h 36"/>
                  <a:gd name="T28" fmla="*/ 6 w 55"/>
                  <a:gd name="T29" fmla="*/ 34 h 36"/>
                  <a:gd name="T30" fmla="*/ 2 w 55"/>
                  <a:gd name="T31" fmla="*/ 36 h 36"/>
                  <a:gd name="T32" fmla="*/ 0 w 55"/>
                  <a:gd name="T33" fmla="*/ 34 h 36"/>
                  <a:gd name="T34" fmla="*/ 2 w 55"/>
                  <a:gd name="T35" fmla="*/ 28 h 36"/>
                  <a:gd name="T36" fmla="*/ 6 w 55"/>
                  <a:gd name="T37" fmla="*/ 23 h 36"/>
                  <a:gd name="T38" fmla="*/ 8 w 55"/>
                  <a:gd name="T39" fmla="*/ 19 h 36"/>
                  <a:gd name="T40" fmla="*/ 10 w 55"/>
                  <a:gd name="T41" fmla="*/ 17 h 36"/>
                  <a:gd name="T42" fmla="*/ 31 w 55"/>
                  <a:gd name="T43" fmla="*/ 4 h 36"/>
                  <a:gd name="T44" fmla="*/ 33 w 55"/>
                  <a:gd name="T45" fmla="*/ 2 h 36"/>
                  <a:gd name="T46" fmla="*/ 41 w 55"/>
                  <a:gd name="T47" fmla="*/ 0 h 36"/>
                  <a:gd name="T48" fmla="*/ 47 w 55"/>
                  <a:gd name="T49" fmla="*/ 0 h 36"/>
                  <a:gd name="T50" fmla="*/ 55 w 55"/>
                  <a:gd name="T51" fmla="*/ 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5" h="36">
                    <a:moveTo>
                      <a:pt x="55" y="4"/>
                    </a:moveTo>
                    <a:lnTo>
                      <a:pt x="53" y="5"/>
                    </a:lnTo>
                    <a:lnTo>
                      <a:pt x="49" y="7"/>
                    </a:lnTo>
                    <a:lnTo>
                      <a:pt x="45" y="11"/>
                    </a:lnTo>
                    <a:lnTo>
                      <a:pt x="37" y="13"/>
                    </a:lnTo>
                    <a:lnTo>
                      <a:pt x="33" y="15"/>
                    </a:lnTo>
                    <a:lnTo>
                      <a:pt x="31" y="13"/>
                    </a:lnTo>
                    <a:lnTo>
                      <a:pt x="31" y="13"/>
                    </a:lnTo>
                    <a:lnTo>
                      <a:pt x="27" y="17"/>
                    </a:lnTo>
                    <a:lnTo>
                      <a:pt x="21" y="23"/>
                    </a:lnTo>
                    <a:lnTo>
                      <a:pt x="17" y="25"/>
                    </a:lnTo>
                    <a:lnTo>
                      <a:pt x="14" y="28"/>
                    </a:lnTo>
                    <a:lnTo>
                      <a:pt x="12" y="28"/>
                    </a:lnTo>
                    <a:lnTo>
                      <a:pt x="10" y="30"/>
                    </a:lnTo>
                    <a:lnTo>
                      <a:pt x="6" y="34"/>
                    </a:lnTo>
                    <a:lnTo>
                      <a:pt x="2" y="36"/>
                    </a:lnTo>
                    <a:lnTo>
                      <a:pt x="0" y="34"/>
                    </a:lnTo>
                    <a:lnTo>
                      <a:pt x="2" y="28"/>
                    </a:lnTo>
                    <a:lnTo>
                      <a:pt x="6" y="23"/>
                    </a:lnTo>
                    <a:lnTo>
                      <a:pt x="8" y="19"/>
                    </a:lnTo>
                    <a:lnTo>
                      <a:pt x="10" y="17"/>
                    </a:lnTo>
                    <a:lnTo>
                      <a:pt x="31" y="4"/>
                    </a:lnTo>
                    <a:lnTo>
                      <a:pt x="33" y="2"/>
                    </a:lnTo>
                    <a:lnTo>
                      <a:pt x="41" y="0"/>
                    </a:lnTo>
                    <a:lnTo>
                      <a:pt x="47" y="0"/>
                    </a:lnTo>
                    <a:lnTo>
                      <a:pt x="55" y="4"/>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87" name="Freeform 1055"/>
              <p:cNvSpPr>
                <a:spLocks/>
              </p:cNvSpPr>
              <p:nvPr/>
            </p:nvSpPr>
            <p:spPr bwMode="auto">
              <a:xfrm>
                <a:off x="442" y="2337"/>
                <a:ext cx="8" cy="6"/>
              </a:xfrm>
              <a:custGeom>
                <a:avLst/>
                <a:gdLst>
                  <a:gd name="T0" fmla="*/ 16 w 16"/>
                  <a:gd name="T1" fmla="*/ 10 h 12"/>
                  <a:gd name="T2" fmla="*/ 16 w 16"/>
                  <a:gd name="T3" fmla="*/ 8 h 12"/>
                  <a:gd name="T4" fmla="*/ 14 w 16"/>
                  <a:gd name="T5" fmla="*/ 4 h 12"/>
                  <a:gd name="T6" fmla="*/ 10 w 16"/>
                  <a:gd name="T7" fmla="*/ 0 h 12"/>
                  <a:gd name="T8" fmla="*/ 4 w 16"/>
                  <a:gd name="T9" fmla="*/ 0 h 12"/>
                  <a:gd name="T10" fmla="*/ 0 w 16"/>
                  <a:gd name="T11" fmla="*/ 4 h 12"/>
                  <a:gd name="T12" fmla="*/ 2 w 16"/>
                  <a:gd name="T13" fmla="*/ 10 h 12"/>
                  <a:gd name="T14" fmla="*/ 8 w 16"/>
                  <a:gd name="T15" fmla="*/ 12 h 12"/>
                  <a:gd name="T16" fmla="*/ 16 w 16"/>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2">
                    <a:moveTo>
                      <a:pt x="16" y="10"/>
                    </a:moveTo>
                    <a:lnTo>
                      <a:pt x="16" y="8"/>
                    </a:lnTo>
                    <a:lnTo>
                      <a:pt x="14" y="4"/>
                    </a:lnTo>
                    <a:lnTo>
                      <a:pt x="10" y="0"/>
                    </a:lnTo>
                    <a:lnTo>
                      <a:pt x="4" y="0"/>
                    </a:lnTo>
                    <a:lnTo>
                      <a:pt x="0" y="4"/>
                    </a:lnTo>
                    <a:lnTo>
                      <a:pt x="2" y="10"/>
                    </a:lnTo>
                    <a:lnTo>
                      <a:pt x="8" y="12"/>
                    </a:lnTo>
                    <a:lnTo>
                      <a:pt x="16" y="10"/>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88" name="Freeform 1056"/>
              <p:cNvSpPr>
                <a:spLocks/>
              </p:cNvSpPr>
              <p:nvPr/>
            </p:nvSpPr>
            <p:spPr bwMode="auto">
              <a:xfrm>
                <a:off x="432" y="2344"/>
                <a:ext cx="7" cy="5"/>
              </a:xfrm>
              <a:custGeom>
                <a:avLst/>
                <a:gdLst>
                  <a:gd name="T0" fmla="*/ 16 w 16"/>
                  <a:gd name="T1" fmla="*/ 2 h 9"/>
                  <a:gd name="T2" fmla="*/ 14 w 16"/>
                  <a:gd name="T3" fmla="*/ 2 h 9"/>
                  <a:gd name="T4" fmla="*/ 8 w 16"/>
                  <a:gd name="T5" fmla="*/ 0 h 9"/>
                  <a:gd name="T6" fmla="*/ 4 w 16"/>
                  <a:gd name="T7" fmla="*/ 2 h 9"/>
                  <a:gd name="T8" fmla="*/ 0 w 16"/>
                  <a:gd name="T9" fmla="*/ 5 h 9"/>
                  <a:gd name="T10" fmla="*/ 2 w 16"/>
                  <a:gd name="T11" fmla="*/ 9 h 9"/>
                  <a:gd name="T12" fmla="*/ 6 w 16"/>
                  <a:gd name="T13" fmla="*/ 9 h 9"/>
                  <a:gd name="T14" fmla="*/ 12 w 16"/>
                  <a:gd name="T15" fmla="*/ 7 h 9"/>
                  <a:gd name="T16" fmla="*/ 16 w 16"/>
                  <a:gd name="T17"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9">
                    <a:moveTo>
                      <a:pt x="16" y="2"/>
                    </a:moveTo>
                    <a:lnTo>
                      <a:pt x="14" y="2"/>
                    </a:lnTo>
                    <a:lnTo>
                      <a:pt x="8" y="0"/>
                    </a:lnTo>
                    <a:lnTo>
                      <a:pt x="4" y="2"/>
                    </a:lnTo>
                    <a:lnTo>
                      <a:pt x="0" y="5"/>
                    </a:lnTo>
                    <a:lnTo>
                      <a:pt x="2" y="9"/>
                    </a:lnTo>
                    <a:lnTo>
                      <a:pt x="6" y="9"/>
                    </a:lnTo>
                    <a:lnTo>
                      <a:pt x="12" y="7"/>
                    </a:lnTo>
                    <a:lnTo>
                      <a:pt x="16" y="2"/>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89" name="Freeform 1057"/>
              <p:cNvSpPr>
                <a:spLocks/>
              </p:cNvSpPr>
              <p:nvPr/>
            </p:nvSpPr>
            <p:spPr bwMode="auto">
              <a:xfrm>
                <a:off x="418" y="2343"/>
                <a:ext cx="6" cy="6"/>
              </a:xfrm>
              <a:custGeom>
                <a:avLst/>
                <a:gdLst>
                  <a:gd name="T0" fmla="*/ 12 w 12"/>
                  <a:gd name="T1" fmla="*/ 11 h 11"/>
                  <a:gd name="T2" fmla="*/ 12 w 12"/>
                  <a:gd name="T3" fmla="*/ 9 h 11"/>
                  <a:gd name="T4" fmla="*/ 10 w 12"/>
                  <a:gd name="T5" fmla="*/ 4 h 11"/>
                  <a:gd name="T6" fmla="*/ 6 w 12"/>
                  <a:gd name="T7" fmla="*/ 0 h 11"/>
                  <a:gd name="T8" fmla="*/ 2 w 12"/>
                  <a:gd name="T9" fmla="*/ 0 h 11"/>
                  <a:gd name="T10" fmla="*/ 0 w 12"/>
                  <a:gd name="T11" fmla="*/ 4 h 11"/>
                  <a:gd name="T12" fmla="*/ 2 w 12"/>
                  <a:gd name="T13" fmla="*/ 9 h 11"/>
                  <a:gd name="T14" fmla="*/ 8 w 12"/>
                  <a:gd name="T15" fmla="*/ 11 h 11"/>
                  <a:gd name="T16" fmla="*/ 12 w 12"/>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1">
                    <a:moveTo>
                      <a:pt x="12" y="11"/>
                    </a:moveTo>
                    <a:lnTo>
                      <a:pt x="12" y="9"/>
                    </a:lnTo>
                    <a:lnTo>
                      <a:pt x="10" y="4"/>
                    </a:lnTo>
                    <a:lnTo>
                      <a:pt x="6" y="0"/>
                    </a:lnTo>
                    <a:lnTo>
                      <a:pt x="2" y="0"/>
                    </a:lnTo>
                    <a:lnTo>
                      <a:pt x="0" y="4"/>
                    </a:lnTo>
                    <a:lnTo>
                      <a:pt x="2" y="9"/>
                    </a:lnTo>
                    <a:lnTo>
                      <a:pt x="8" y="11"/>
                    </a:lnTo>
                    <a:lnTo>
                      <a:pt x="12" y="11"/>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90" name="Freeform 1058"/>
              <p:cNvSpPr>
                <a:spLocks/>
              </p:cNvSpPr>
              <p:nvPr/>
            </p:nvSpPr>
            <p:spPr bwMode="auto">
              <a:xfrm>
                <a:off x="411" y="2350"/>
                <a:ext cx="4" cy="3"/>
              </a:xfrm>
              <a:custGeom>
                <a:avLst/>
                <a:gdLst>
                  <a:gd name="T0" fmla="*/ 5 w 7"/>
                  <a:gd name="T1" fmla="*/ 0 h 8"/>
                  <a:gd name="T2" fmla="*/ 3 w 7"/>
                  <a:gd name="T3" fmla="*/ 0 h 8"/>
                  <a:gd name="T4" fmla="*/ 1 w 7"/>
                  <a:gd name="T5" fmla="*/ 0 h 8"/>
                  <a:gd name="T6" fmla="*/ 0 w 7"/>
                  <a:gd name="T7" fmla="*/ 2 h 8"/>
                  <a:gd name="T8" fmla="*/ 0 w 7"/>
                  <a:gd name="T9" fmla="*/ 6 h 8"/>
                  <a:gd name="T10" fmla="*/ 3 w 7"/>
                  <a:gd name="T11" fmla="*/ 8 h 8"/>
                  <a:gd name="T12" fmla="*/ 5 w 7"/>
                  <a:gd name="T13" fmla="*/ 6 h 8"/>
                  <a:gd name="T14" fmla="*/ 7 w 7"/>
                  <a:gd name="T15" fmla="*/ 4 h 8"/>
                  <a:gd name="T16" fmla="*/ 5 w 7"/>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5" y="0"/>
                    </a:moveTo>
                    <a:lnTo>
                      <a:pt x="3" y="0"/>
                    </a:lnTo>
                    <a:lnTo>
                      <a:pt x="1" y="0"/>
                    </a:lnTo>
                    <a:lnTo>
                      <a:pt x="0" y="2"/>
                    </a:lnTo>
                    <a:lnTo>
                      <a:pt x="0" y="6"/>
                    </a:lnTo>
                    <a:lnTo>
                      <a:pt x="3" y="8"/>
                    </a:lnTo>
                    <a:lnTo>
                      <a:pt x="5" y="6"/>
                    </a:lnTo>
                    <a:lnTo>
                      <a:pt x="7" y="4"/>
                    </a:lnTo>
                    <a:lnTo>
                      <a:pt x="5" y="0"/>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24291" name="Group 1059"/>
            <p:cNvGrpSpPr>
              <a:grpSpLocks/>
            </p:cNvGrpSpPr>
            <p:nvPr/>
          </p:nvGrpSpPr>
          <p:grpSpPr bwMode="auto">
            <a:xfrm>
              <a:off x="398" y="3121"/>
              <a:ext cx="302" cy="187"/>
              <a:chOff x="384" y="3151"/>
              <a:chExt cx="302" cy="187"/>
            </a:xfrm>
          </p:grpSpPr>
          <p:sp>
            <p:nvSpPr>
              <p:cNvPr id="224292" name="Freeform 1060"/>
              <p:cNvSpPr>
                <a:spLocks/>
              </p:cNvSpPr>
              <p:nvPr/>
            </p:nvSpPr>
            <p:spPr bwMode="auto">
              <a:xfrm>
                <a:off x="384" y="3165"/>
                <a:ext cx="11" cy="12"/>
              </a:xfrm>
              <a:custGeom>
                <a:avLst/>
                <a:gdLst>
                  <a:gd name="T0" fmla="*/ 18 w 22"/>
                  <a:gd name="T1" fmla="*/ 0 h 25"/>
                  <a:gd name="T2" fmla="*/ 0 w 22"/>
                  <a:gd name="T3" fmla="*/ 17 h 25"/>
                  <a:gd name="T4" fmla="*/ 2 w 22"/>
                  <a:gd name="T5" fmla="*/ 19 h 25"/>
                  <a:gd name="T6" fmla="*/ 4 w 22"/>
                  <a:gd name="T7" fmla="*/ 23 h 25"/>
                  <a:gd name="T8" fmla="*/ 8 w 22"/>
                  <a:gd name="T9" fmla="*/ 25 h 25"/>
                  <a:gd name="T10" fmla="*/ 12 w 22"/>
                  <a:gd name="T11" fmla="*/ 23 h 25"/>
                  <a:gd name="T12" fmla="*/ 16 w 22"/>
                  <a:gd name="T13" fmla="*/ 19 h 25"/>
                  <a:gd name="T14" fmla="*/ 18 w 22"/>
                  <a:gd name="T15" fmla="*/ 13 h 25"/>
                  <a:gd name="T16" fmla="*/ 18 w 22"/>
                  <a:gd name="T17" fmla="*/ 11 h 25"/>
                  <a:gd name="T18" fmla="*/ 18 w 22"/>
                  <a:gd name="T19" fmla="*/ 10 h 25"/>
                  <a:gd name="T20" fmla="*/ 20 w 22"/>
                  <a:gd name="T21" fmla="*/ 8 h 25"/>
                  <a:gd name="T22" fmla="*/ 22 w 22"/>
                  <a:gd name="T23" fmla="*/ 4 h 25"/>
                  <a:gd name="T24" fmla="*/ 22 w 22"/>
                  <a:gd name="T25" fmla="*/ 2 h 25"/>
                  <a:gd name="T26" fmla="*/ 18 w 22"/>
                  <a:gd name="T2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5">
                    <a:moveTo>
                      <a:pt x="18" y="0"/>
                    </a:moveTo>
                    <a:lnTo>
                      <a:pt x="0" y="17"/>
                    </a:lnTo>
                    <a:lnTo>
                      <a:pt x="2" y="19"/>
                    </a:lnTo>
                    <a:lnTo>
                      <a:pt x="4" y="23"/>
                    </a:lnTo>
                    <a:lnTo>
                      <a:pt x="8" y="25"/>
                    </a:lnTo>
                    <a:lnTo>
                      <a:pt x="12" y="23"/>
                    </a:lnTo>
                    <a:lnTo>
                      <a:pt x="16" y="19"/>
                    </a:lnTo>
                    <a:lnTo>
                      <a:pt x="18" y="13"/>
                    </a:lnTo>
                    <a:lnTo>
                      <a:pt x="18" y="11"/>
                    </a:lnTo>
                    <a:lnTo>
                      <a:pt x="18" y="10"/>
                    </a:lnTo>
                    <a:lnTo>
                      <a:pt x="20" y="8"/>
                    </a:lnTo>
                    <a:lnTo>
                      <a:pt x="22" y="4"/>
                    </a:lnTo>
                    <a:lnTo>
                      <a:pt x="22" y="2"/>
                    </a:lnTo>
                    <a:lnTo>
                      <a:pt x="1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93" name="Freeform 1061"/>
              <p:cNvSpPr>
                <a:spLocks/>
              </p:cNvSpPr>
              <p:nvPr/>
            </p:nvSpPr>
            <p:spPr bwMode="auto">
              <a:xfrm>
                <a:off x="411" y="3151"/>
                <a:ext cx="28" cy="21"/>
              </a:xfrm>
              <a:custGeom>
                <a:avLst/>
                <a:gdLst>
                  <a:gd name="T0" fmla="*/ 13 w 57"/>
                  <a:gd name="T1" fmla="*/ 2 h 42"/>
                  <a:gd name="T2" fmla="*/ 11 w 57"/>
                  <a:gd name="T3" fmla="*/ 4 h 42"/>
                  <a:gd name="T4" fmla="*/ 5 w 57"/>
                  <a:gd name="T5" fmla="*/ 10 h 42"/>
                  <a:gd name="T6" fmla="*/ 0 w 57"/>
                  <a:gd name="T7" fmla="*/ 18 h 42"/>
                  <a:gd name="T8" fmla="*/ 0 w 57"/>
                  <a:gd name="T9" fmla="*/ 23 h 42"/>
                  <a:gd name="T10" fmla="*/ 3 w 57"/>
                  <a:gd name="T11" fmla="*/ 27 h 42"/>
                  <a:gd name="T12" fmla="*/ 5 w 57"/>
                  <a:gd name="T13" fmla="*/ 31 h 42"/>
                  <a:gd name="T14" fmla="*/ 11 w 57"/>
                  <a:gd name="T15" fmla="*/ 33 h 42"/>
                  <a:gd name="T16" fmla="*/ 17 w 57"/>
                  <a:gd name="T17" fmla="*/ 37 h 42"/>
                  <a:gd name="T18" fmla="*/ 25 w 57"/>
                  <a:gd name="T19" fmla="*/ 40 h 42"/>
                  <a:gd name="T20" fmla="*/ 33 w 57"/>
                  <a:gd name="T21" fmla="*/ 42 h 42"/>
                  <a:gd name="T22" fmla="*/ 39 w 57"/>
                  <a:gd name="T23" fmla="*/ 42 h 42"/>
                  <a:gd name="T24" fmla="*/ 45 w 57"/>
                  <a:gd name="T25" fmla="*/ 39 h 42"/>
                  <a:gd name="T26" fmla="*/ 49 w 57"/>
                  <a:gd name="T27" fmla="*/ 35 h 42"/>
                  <a:gd name="T28" fmla="*/ 51 w 57"/>
                  <a:gd name="T29" fmla="*/ 31 h 42"/>
                  <a:gd name="T30" fmla="*/ 51 w 57"/>
                  <a:gd name="T31" fmla="*/ 27 h 42"/>
                  <a:gd name="T32" fmla="*/ 51 w 57"/>
                  <a:gd name="T33" fmla="*/ 21 h 42"/>
                  <a:gd name="T34" fmla="*/ 53 w 57"/>
                  <a:gd name="T35" fmla="*/ 18 h 42"/>
                  <a:gd name="T36" fmla="*/ 57 w 57"/>
                  <a:gd name="T37" fmla="*/ 14 h 42"/>
                  <a:gd name="T38" fmla="*/ 57 w 57"/>
                  <a:gd name="T39" fmla="*/ 10 h 42"/>
                  <a:gd name="T40" fmla="*/ 47 w 57"/>
                  <a:gd name="T41" fmla="*/ 4 h 42"/>
                  <a:gd name="T42" fmla="*/ 33 w 57"/>
                  <a:gd name="T43" fmla="*/ 0 h 42"/>
                  <a:gd name="T44" fmla="*/ 23 w 57"/>
                  <a:gd name="T45" fmla="*/ 0 h 42"/>
                  <a:gd name="T46" fmla="*/ 15 w 57"/>
                  <a:gd name="T47" fmla="*/ 2 h 42"/>
                  <a:gd name="T48" fmla="*/ 13 w 57"/>
                  <a:gd name="T49" fmla="*/ 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7" h="42">
                    <a:moveTo>
                      <a:pt x="13" y="2"/>
                    </a:moveTo>
                    <a:lnTo>
                      <a:pt x="11" y="4"/>
                    </a:lnTo>
                    <a:lnTo>
                      <a:pt x="5" y="10"/>
                    </a:lnTo>
                    <a:lnTo>
                      <a:pt x="0" y="18"/>
                    </a:lnTo>
                    <a:lnTo>
                      <a:pt x="0" y="23"/>
                    </a:lnTo>
                    <a:lnTo>
                      <a:pt x="3" y="27"/>
                    </a:lnTo>
                    <a:lnTo>
                      <a:pt x="5" y="31"/>
                    </a:lnTo>
                    <a:lnTo>
                      <a:pt x="11" y="33"/>
                    </a:lnTo>
                    <a:lnTo>
                      <a:pt x="17" y="37"/>
                    </a:lnTo>
                    <a:lnTo>
                      <a:pt x="25" y="40"/>
                    </a:lnTo>
                    <a:lnTo>
                      <a:pt x="33" y="42"/>
                    </a:lnTo>
                    <a:lnTo>
                      <a:pt x="39" y="42"/>
                    </a:lnTo>
                    <a:lnTo>
                      <a:pt x="45" y="39"/>
                    </a:lnTo>
                    <a:lnTo>
                      <a:pt x="49" y="35"/>
                    </a:lnTo>
                    <a:lnTo>
                      <a:pt x="51" y="31"/>
                    </a:lnTo>
                    <a:lnTo>
                      <a:pt x="51" y="27"/>
                    </a:lnTo>
                    <a:lnTo>
                      <a:pt x="51" y="21"/>
                    </a:lnTo>
                    <a:lnTo>
                      <a:pt x="53" y="18"/>
                    </a:lnTo>
                    <a:lnTo>
                      <a:pt x="57" y="14"/>
                    </a:lnTo>
                    <a:lnTo>
                      <a:pt x="57" y="10"/>
                    </a:lnTo>
                    <a:lnTo>
                      <a:pt x="47" y="4"/>
                    </a:lnTo>
                    <a:lnTo>
                      <a:pt x="33" y="0"/>
                    </a:lnTo>
                    <a:lnTo>
                      <a:pt x="23" y="0"/>
                    </a:lnTo>
                    <a:lnTo>
                      <a:pt x="15" y="2"/>
                    </a:lnTo>
                    <a:lnTo>
                      <a:pt x="1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94" name="Freeform 1062"/>
              <p:cNvSpPr>
                <a:spLocks/>
              </p:cNvSpPr>
              <p:nvPr/>
            </p:nvSpPr>
            <p:spPr bwMode="auto">
              <a:xfrm>
                <a:off x="496" y="3182"/>
                <a:ext cx="31" cy="25"/>
              </a:xfrm>
              <a:custGeom>
                <a:avLst/>
                <a:gdLst>
                  <a:gd name="T0" fmla="*/ 6 w 61"/>
                  <a:gd name="T1" fmla="*/ 14 h 50"/>
                  <a:gd name="T2" fmla="*/ 4 w 61"/>
                  <a:gd name="T3" fmla="*/ 16 h 50"/>
                  <a:gd name="T4" fmla="*/ 2 w 61"/>
                  <a:gd name="T5" fmla="*/ 18 h 50"/>
                  <a:gd name="T6" fmla="*/ 0 w 61"/>
                  <a:gd name="T7" fmla="*/ 23 h 50"/>
                  <a:gd name="T8" fmla="*/ 2 w 61"/>
                  <a:gd name="T9" fmla="*/ 27 h 50"/>
                  <a:gd name="T10" fmla="*/ 6 w 61"/>
                  <a:gd name="T11" fmla="*/ 31 h 50"/>
                  <a:gd name="T12" fmla="*/ 10 w 61"/>
                  <a:gd name="T13" fmla="*/ 33 h 50"/>
                  <a:gd name="T14" fmla="*/ 12 w 61"/>
                  <a:gd name="T15" fmla="*/ 35 h 50"/>
                  <a:gd name="T16" fmla="*/ 14 w 61"/>
                  <a:gd name="T17" fmla="*/ 39 h 50"/>
                  <a:gd name="T18" fmla="*/ 14 w 61"/>
                  <a:gd name="T19" fmla="*/ 42 h 50"/>
                  <a:gd name="T20" fmla="*/ 18 w 61"/>
                  <a:gd name="T21" fmla="*/ 44 h 50"/>
                  <a:gd name="T22" fmla="*/ 20 w 61"/>
                  <a:gd name="T23" fmla="*/ 44 h 50"/>
                  <a:gd name="T24" fmla="*/ 26 w 61"/>
                  <a:gd name="T25" fmla="*/ 44 h 50"/>
                  <a:gd name="T26" fmla="*/ 32 w 61"/>
                  <a:gd name="T27" fmla="*/ 44 h 50"/>
                  <a:gd name="T28" fmla="*/ 38 w 61"/>
                  <a:gd name="T29" fmla="*/ 46 h 50"/>
                  <a:gd name="T30" fmla="*/ 42 w 61"/>
                  <a:gd name="T31" fmla="*/ 50 h 50"/>
                  <a:gd name="T32" fmla="*/ 44 w 61"/>
                  <a:gd name="T33" fmla="*/ 50 h 50"/>
                  <a:gd name="T34" fmla="*/ 55 w 61"/>
                  <a:gd name="T35" fmla="*/ 50 h 50"/>
                  <a:gd name="T36" fmla="*/ 57 w 61"/>
                  <a:gd name="T37" fmla="*/ 48 h 50"/>
                  <a:gd name="T38" fmla="*/ 61 w 61"/>
                  <a:gd name="T39" fmla="*/ 46 h 50"/>
                  <a:gd name="T40" fmla="*/ 61 w 61"/>
                  <a:gd name="T41" fmla="*/ 41 h 50"/>
                  <a:gd name="T42" fmla="*/ 59 w 61"/>
                  <a:gd name="T43" fmla="*/ 37 h 50"/>
                  <a:gd name="T44" fmla="*/ 53 w 61"/>
                  <a:gd name="T45" fmla="*/ 33 h 50"/>
                  <a:gd name="T46" fmla="*/ 49 w 61"/>
                  <a:gd name="T47" fmla="*/ 31 h 50"/>
                  <a:gd name="T48" fmla="*/ 48 w 61"/>
                  <a:gd name="T49" fmla="*/ 29 h 50"/>
                  <a:gd name="T50" fmla="*/ 46 w 61"/>
                  <a:gd name="T51" fmla="*/ 23 h 50"/>
                  <a:gd name="T52" fmla="*/ 46 w 61"/>
                  <a:gd name="T53" fmla="*/ 20 h 50"/>
                  <a:gd name="T54" fmla="*/ 48 w 61"/>
                  <a:gd name="T55" fmla="*/ 18 h 50"/>
                  <a:gd name="T56" fmla="*/ 48 w 61"/>
                  <a:gd name="T57" fmla="*/ 18 h 50"/>
                  <a:gd name="T58" fmla="*/ 44 w 61"/>
                  <a:gd name="T59" fmla="*/ 14 h 50"/>
                  <a:gd name="T60" fmla="*/ 38 w 61"/>
                  <a:gd name="T61" fmla="*/ 6 h 50"/>
                  <a:gd name="T62" fmla="*/ 30 w 61"/>
                  <a:gd name="T63" fmla="*/ 2 h 50"/>
                  <a:gd name="T64" fmla="*/ 24 w 61"/>
                  <a:gd name="T65" fmla="*/ 0 h 50"/>
                  <a:gd name="T66" fmla="*/ 20 w 61"/>
                  <a:gd name="T67" fmla="*/ 4 h 50"/>
                  <a:gd name="T68" fmla="*/ 16 w 61"/>
                  <a:gd name="T69" fmla="*/ 8 h 50"/>
                  <a:gd name="T70" fmla="*/ 12 w 61"/>
                  <a:gd name="T71" fmla="*/ 12 h 50"/>
                  <a:gd name="T72" fmla="*/ 8 w 61"/>
                  <a:gd name="T73" fmla="*/ 14 h 50"/>
                  <a:gd name="T74" fmla="*/ 6 w 61"/>
                  <a:gd name="T75" fmla="*/ 14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 h="50">
                    <a:moveTo>
                      <a:pt x="6" y="14"/>
                    </a:moveTo>
                    <a:lnTo>
                      <a:pt x="4" y="16"/>
                    </a:lnTo>
                    <a:lnTo>
                      <a:pt x="2" y="18"/>
                    </a:lnTo>
                    <a:lnTo>
                      <a:pt x="0" y="23"/>
                    </a:lnTo>
                    <a:lnTo>
                      <a:pt x="2" y="27"/>
                    </a:lnTo>
                    <a:lnTo>
                      <a:pt x="6" y="31"/>
                    </a:lnTo>
                    <a:lnTo>
                      <a:pt x="10" y="33"/>
                    </a:lnTo>
                    <a:lnTo>
                      <a:pt x="12" y="35"/>
                    </a:lnTo>
                    <a:lnTo>
                      <a:pt x="14" y="39"/>
                    </a:lnTo>
                    <a:lnTo>
                      <a:pt x="14" y="42"/>
                    </a:lnTo>
                    <a:lnTo>
                      <a:pt x="18" y="44"/>
                    </a:lnTo>
                    <a:lnTo>
                      <a:pt x="20" y="44"/>
                    </a:lnTo>
                    <a:lnTo>
                      <a:pt x="26" y="44"/>
                    </a:lnTo>
                    <a:lnTo>
                      <a:pt x="32" y="44"/>
                    </a:lnTo>
                    <a:lnTo>
                      <a:pt x="38" y="46"/>
                    </a:lnTo>
                    <a:lnTo>
                      <a:pt x="42" y="50"/>
                    </a:lnTo>
                    <a:lnTo>
                      <a:pt x="44" y="50"/>
                    </a:lnTo>
                    <a:lnTo>
                      <a:pt x="55" y="50"/>
                    </a:lnTo>
                    <a:lnTo>
                      <a:pt x="57" y="48"/>
                    </a:lnTo>
                    <a:lnTo>
                      <a:pt x="61" y="46"/>
                    </a:lnTo>
                    <a:lnTo>
                      <a:pt x="61" y="41"/>
                    </a:lnTo>
                    <a:lnTo>
                      <a:pt x="59" y="37"/>
                    </a:lnTo>
                    <a:lnTo>
                      <a:pt x="53" y="33"/>
                    </a:lnTo>
                    <a:lnTo>
                      <a:pt x="49" y="31"/>
                    </a:lnTo>
                    <a:lnTo>
                      <a:pt x="48" y="29"/>
                    </a:lnTo>
                    <a:lnTo>
                      <a:pt x="46" y="23"/>
                    </a:lnTo>
                    <a:lnTo>
                      <a:pt x="46" y="20"/>
                    </a:lnTo>
                    <a:lnTo>
                      <a:pt x="48" y="18"/>
                    </a:lnTo>
                    <a:lnTo>
                      <a:pt x="48" y="18"/>
                    </a:lnTo>
                    <a:lnTo>
                      <a:pt x="44" y="14"/>
                    </a:lnTo>
                    <a:lnTo>
                      <a:pt x="38" y="6"/>
                    </a:lnTo>
                    <a:lnTo>
                      <a:pt x="30" y="2"/>
                    </a:lnTo>
                    <a:lnTo>
                      <a:pt x="24" y="0"/>
                    </a:lnTo>
                    <a:lnTo>
                      <a:pt x="20" y="4"/>
                    </a:lnTo>
                    <a:lnTo>
                      <a:pt x="16" y="8"/>
                    </a:lnTo>
                    <a:lnTo>
                      <a:pt x="12" y="12"/>
                    </a:lnTo>
                    <a:lnTo>
                      <a:pt x="8" y="14"/>
                    </a:lnTo>
                    <a:lnTo>
                      <a:pt x="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95" name="Freeform 1063"/>
              <p:cNvSpPr>
                <a:spLocks/>
              </p:cNvSpPr>
              <p:nvPr/>
            </p:nvSpPr>
            <p:spPr bwMode="auto">
              <a:xfrm>
                <a:off x="549" y="3210"/>
                <a:ext cx="30" cy="10"/>
              </a:xfrm>
              <a:custGeom>
                <a:avLst/>
                <a:gdLst>
                  <a:gd name="T0" fmla="*/ 0 w 59"/>
                  <a:gd name="T1" fmla="*/ 13 h 21"/>
                  <a:gd name="T2" fmla="*/ 2 w 59"/>
                  <a:gd name="T3" fmla="*/ 13 h 21"/>
                  <a:gd name="T4" fmla="*/ 10 w 59"/>
                  <a:gd name="T5" fmla="*/ 13 h 21"/>
                  <a:gd name="T6" fmla="*/ 18 w 59"/>
                  <a:gd name="T7" fmla="*/ 15 h 21"/>
                  <a:gd name="T8" fmla="*/ 24 w 59"/>
                  <a:gd name="T9" fmla="*/ 17 h 21"/>
                  <a:gd name="T10" fmla="*/ 28 w 59"/>
                  <a:gd name="T11" fmla="*/ 19 h 21"/>
                  <a:gd name="T12" fmla="*/ 30 w 59"/>
                  <a:gd name="T13" fmla="*/ 19 h 21"/>
                  <a:gd name="T14" fmla="*/ 34 w 59"/>
                  <a:gd name="T15" fmla="*/ 19 h 21"/>
                  <a:gd name="T16" fmla="*/ 40 w 59"/>
                  <a:gd name="T17" fmla="*/ 19 h 21"/>
                  <a:gd name="T18" fmla="*/ 48 w 59"/>
                  <a:gd name="T19" fmla="*/ 21 h 21"/>
                  <a:gd name="T20" fmla="*/ 53 w 59"/>
                  <a:gd name="T21" fmla="*/ 21 h 21"/>
                  <a:gd name="T22" fmla="*/ 57 w 59"/>
                  <a:gd name="T23" fmla="*/ 21 h 21"/>
                  <a:gd name="T24" fmla="*/ 59 w 59"/>
                  <a:gd name="T25" fmla="*/ 15 h 21"/>
                  <a:gd name="T26" fmla="*/ 59 w 59"/>
                  <a:gd name="T27" fmla="*/ 9 h 21"/>
                  <a:gd name="T28" fmla="*/ 57 w 59"/>
                  <a:gd name="T29" fmla="*/ 6 h 21"/>
                  <a:gd name="T30" fmla="*/ 53 w 59"/>
                  <a:gd name="T31" fmla="*/ 4 h 21"/>
                  <a:gd name="T32" fmla="*/ 48 w 59"/>
                  <a:gd name="T33" fmla="*/ 4 h 21"/>
                  <a:gd name="T34" fmla="*/ 44 w 59"/>
                  <a:gd name="T35" fmla="*/ 4 h 21"/>
                  <a:gd name="T36" fmla="*/ 40 w 59"/>
                  <a:gd name="T37" fmla="*/ 6 h 21"/>
                  <a:gd name="T38" fmla="*/ 34 w 59"/>
                  <a:gd name="T39" fmla="*/ 6 h 21"/>
                  <a:gd name="T40" fmla="*/ 26 w 59"/>
                  <a:gd name="T41" fmla="*/ 4 h 21"/>
                  <a:gd name="T42" fmla="*/ 18 w 59"/>
                  <a:gd name="T43" fmla="*/ 2 h 21"/>
                  <a:gd name="T44" fmla="*/ 14 w 59"/>
                  <a:gd name="T45" fmla="*/ 0 h 21"/>
                  <a:gd name="T46" fmla="*/ 10 w 59"/>
                  <a:gd name="T47" fmla="*/ 0 h 21"/>
                  <a:gd name="T48" fmla="*/ 6 w 59"/>
                  <a:gd name="T49" fmla="*/ 2 h 21"/>
                  <a:gd name="T50" fmla="*/ 4 w 59"/>
                  <a:gd name="T51" fmla="*/ 6 h 21"/>
                  <a:gd name="T52" fmla="*/ 2 w 59"/>
                  <a:gd name="T53" fmla="*/ 9 h 21"/>
                  <a:gd name="T54" fmla="*/ 0 w 59"/>
                  <a:gd name="T55" fmla="*/ 11 h 21"/>
                  <a:gd name="T56" fmla="*/ 0 w 59"/>
                  <a:gd name="T57" fmla="*/ 13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21">
                    <a:moveTo>
                      <a:pt x="0" y="13"/>
                    </a:moveTo>
                    <a:lnTo>
                      <a:pt x="2" y="13"/>
                    </a:lnTo>
                    <a:lnTo>
                      <a:pt x="10" y="13"/>
                    </a:lnTo>
                    <a:lnTo>
                      <a:pt x="18" y="15"/>
                    </a:lnTo>
                    <a:lnTo>
                      <a:pt x="24" y="17"/>
                    </a:lnTo>
                    <a:lnTo>
                      <a:pt x="28" y="19"/>
                    </a:lnTo>
                    <a:lnTo>
                      <a:pt x="30" y="19"/>
                    </a:lnTo>
                    <a:lnTo>
                      <a:pt x="34" y="19"/>
                    </a:lnTo>
                    <a:lnTo>
                      <a:pt x="40" y="19"/>
                    </a:lnTo>
                    <a:lnTo>
                      <a:pt x="48" y="21"/>
                    </a:lnTo>
                    <a:lnTo>
                      <a:pt x="53" y="21"/>
                    </a:lnTo>
                    <a:lnTo>
                      <a:pt x="57" y="21"/>
                    </a:lnTo>
                    <a:lnTo>
                      <a:pt x="59" y="15"/>
                    </a:lnTo>
                    <a:lnTo>
                      <a:pt x="59" y="9"/>
                    </a:lnTo>
                    <a:lnTo>
                      <a:pt x="57" y="6"/>
                    </a:lnTo>
                    <a:lnTo>
                      <a:pt x="53" y="4"/>
                    </a:lnTo>
                    <a:lnTo>
                      <a:pt x="48" y="4"/>
                    </a:lnTo>
                    <a:lnTo>
                      <a:pt x="44" y="4"/>
                    </a:lnTo>
                    <a:lnTo>
                      <a:pt x="40" y="6"/>
                    </a:lnTo>
                    <a:lnTo>
                      <a:pt x="34" y="6"/>
                    </a:lnTo>
                    <a:lnTo>
                      <a:pt x="26" y="4"/>
                    </a:lnTo>
                    <a:lnTo>
                      <a:pt x="18" y="2"/>
                    </a:lnTo>
                    <a:lnTo>
                      <a:pt x="14" y="0"/>
                    </a:lnTo>
                    <a:lnTo>
                      <a:pt x="10" y="0"/>
                    </a:lnTo>
                    <a:lnTo>
                      <a:pt x="6" y="2"/>
                    </a:lnTo>
                    <a:lnTo>
                      <a:pt x="4" y="6"/>
                    </a:lnTo>
                    <a:lnTo>
                      <a:pt x="2" y="9"/>
                    </a:lnTo>
                    <a:lnTo>
                      <a:pt x="0" y="11"/>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96" name="Freeform 1064"/>
              <p:cNvSpPr>
                <a:spLocks/>
              </p:cNvSpPr>
              <p:nvPr/>
            </p:nvSpPr>
            <p:spPr bwMode="auto">
              <a:xfrm>
                <a:off x="561" y="3226"/>
                <a:ext cx="16" cy="12"/>
              </a:xfrm>
              <a:custGeom>
                <a:avLst/>
                <a:gdLst>
                  <a:gd name="T0" fmla="*/ 26 w 31"/>
                  <a:gd name="T1" fmla="*/ 2 h 23"/>
                  <a:gd name="T2" fmla="*/ 28 w 31"/>
                  <a:gd name="T3" fmla="*/ 4 h 23"/>
                  <a:gd name="T4" fmla="*/ 29 w 31"/>
                  <a:gd name="T5" fmla="*/ 10 h 23"/>
                  <a:gd name="T6" fmla="*/ 31 w 31"/>
                  <a:gd name="T7" fmla="*/ 16 h 23"/>
                  <a:gd name="T8" fmla="*/ 28 w 31"/>
                  <a:gd name="T9" fmla="*/ 18 h 23"/>
                  <a:gd name="T10" fmla="*/ 24 w 31"/>
                  <a:gd name="T11" fmla="*/ 18 h 23"/>
                  <a:gd name="T12" fmla="*/ 22 w 31"/>
                  <a:gd name="T13" fmla="*/ 18 h 23"/>
                  <a:gd name="T14" fmla="*/ 20 w 31"/>
                  <a:gd name="T15" fmla="*/ 18 h 23"/>
                  <a:gd name="T16" fmla="*/ 20 w 31"/>
                  <a:gd name="T17" fmla="*/ 18 h 23"/>
                  <a:gd name="T18" fmla="*/ 18 w 31"/>
                  <a:gd name="T19" fmla="*/ 19 h 23"/>
                  <a:gd name="T20" fmla="*/ 14 w 31"/>
                  <a:gd name="T21" fmla="*/ 21 h 23"/>
                  <a:gd name="T22" fmla="*/ 10 w 31"/>
                  <a:gd name="T23" fmla="*/ 23 h 23"/>
                  <a:gd name="T24" fmla="*/ 8 w 31"/>
                  <a:gd name="T25" fmla="*/ 21 h 23"/>
                  <a:gd name="T26" fmla="*/ 8 w 31"/>
                  <a:gd name="T27" fmla="*/ 19 h 23"/>
                  <a:gd name="T28" fmla="*/ 8 w 31"/>
                  <a:gd name="T29" fmla="*/ 19 h 23"/>
                  <a:gd name="T30" fmla="*/ 8 w 31"/>
                  <a:gd name="T31" fmla="*/ 19 h 23"/>
                  <a:gd name="T32" fmla="*/ 6 w 31"/>
                  <a:gd name="T33" fmla="*/ 16 h 23"/>
                  <a:gd name="T34" fmla="*/ 2 w 31"/>
                  <a:gd name="T35" fmla="*/ 8 h 23"/>
                  <a:gd name="T36" fmla="*/ 0 w 31"/>
                  <a:gd name="T37" fmla="*/ 4 h 23"/>
                  <a:gd name="T38" fmla="*/ 0 w 31"/>
                  <a:gd name="T39" fmla="*/ 0 h 23"/>
                  <a:gd name="T40" fmla="*/ 6 w 31"/>
                  <a:gd name="T41" fmla="*/ 0 h 23"/>
                  <a:gd name="T42" fmla="*/ 14 w 31"/>
                  <a:gd name="T43" fmla="*/ 2 h 23"/>
                  <a:gd name="T44" fmla="*/ 20 w 31"/>
                  <a:gd name="T45" fmla="*/ 2 h 23"/>
                  <a:gd name="T46" fmla="*/ 24 w 31"/>
                  <a:gd name="T47" fmla="*/ 2 h 23"/>
                  <a:gd name="T48" fmla="*/ 26 w 31"/>
                  <a:gd name="T49"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1" h="23">
                    <a:moveTo>
                      <a:pt x="26" y="2"/>
                    </a:moveTo>
                    <a:lnTo>
                      <a:pt x="28" y="4"/>
                    </a:lnTo>
                    <a:lnTo>
                      <a:pt x="29" y="10"/>
                    </a:lnTo>
                    <a:lnTo>
                      <a:pt x="31" y="16"/>
                    </a:lnTo>
                    <a:lnTo>
                      <a:pt x="28" y="18"/>
                    </a:lnTo>
                    <a:lnTo>
                      <a:pt x="24" y="18"/>
                    </a:lnTo>
                    <a:lnTo>
                      <a:pt x="22" y="18"/>
                    </a:lnTo>
                    <a:lnTo>
                      <a:pt x="20" y="18"/>
                    </a:lnTo>
                    <a:lnTo>
                      <a:pt x="20" y="18"/>
                    </a:lnTo>
                    <a:lnTo>
                      <a:pt x="18" y="19"/>
                    </a:lnTo>
                    <a:lnTo>
                      <a:pt x="14" y="21"/>
                    </a:lnTo>
                    <a:lnTo>
                      <a:pt x="10" y="23"/>
                    </a:lnTo>
                    <a:lnTo>
                      <a:pt x="8" y="21"/>
                    </a:lnTo>
                    <a:lnTo>
                      <a:pt x="8" y="19"/>
                    </a:lnTo>
                    <a:lnTo>
                      <a:pt x="8" y="19"/>
                    </a:lnTo>
                    <a:lnTo>
                      <a:pt x="8" y="19"/>
                    </a:lnTo>
                    <a:lnTo>
                      <a:pt x="6" y="16"/>
                    </a:lnTo>
                    <a:lnTo>
                      <a:pt x="2" y="8"/>
                    </a:lnTo>
                    <a:lnTo>
                      <a:pt x="0" y="4"/>
                    </a:lnTo>
                    <a:lnTo>
                      <a:pt x="0" y="0"/>
                    </a:lnTo>
                    <a:lnTo>
                      <a:pt x="6" y="0"/>
                    </a:lnTo>
                    <a:lnTo>
                      <a:pt x="14" y="2"/>
                    </a:lnTo>
                    <a:lnTo>
                      <a:pt x="20" y="2"/>
                    </a:lnTo>
                    <a:lnTo>
                      <a:pt x="24" y="2"/>
                    </a:lnTo>
                    <a:lnTo>
                      <a:pt x="26"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97" name="Freeform 1065"/>
              <p:cNvSpPr>
                <a:spLocks/>
              </p:cNvSpPr>
              <p:nvPr/>
            </p:nvSpPr>
            <p:spPr bwMode="auto">
              <a:xfrm>
                <a:off x="581" y="3219"/>
                <a:ext cx="44" cy="28"/>
              </a:xfrm>
              <a:custGeom>
                <a:avLst/>
                <a:gdLst>
                  <a:gd name="T0" fmla="*/ 16 w 88"/>
                  <a:gd name="T1" fmla="*/ 4 h 55"/>
                  <a:gd name="T2" fmla="*/ 14 w 88"/>
                  <a:gd name="T3" fmla="*/ 2 h 55"/>
                  <a:gd name="T4" fmla="*/ 12 w 88"/>
                  <a:gd name="T5" fmla="*/ 0 h 55"/>
                  <a:gd name="T6" fmla="*/ 8 w 88"/>
                  <a:gd name="T7" fmla="*/ 0 h 55"/>
                  <a:gd name="T8" fmla="*/ 4 w 88"/>
                  <a:gd name="T9" fmla="*/ 4 h 55"/>
                  <a:gd name="T10" fmla="*/ 0 w 88"/>
                  <a:gd name="T11" fmla="*/ 10 h 55"/>
                  <a:gd name="T12" fmla="*/ 0 w 88"/>
                  <a:gd name="T13" fmla="*/ 11 h 55"/>
                  <a:gd name="T14" fmla="*/ 2 w 88"/>
                  <a:gd name="T15" fmla="*/ 15 h 55"/>
                  <a:gd name="T16" fmla="*/ 6 w 88"/>
                  <a:gd name="T17" fmla="*/ 19 h 55"/>
                  <a:gd name="T18" fmla="*/ 10 w 88"/>
                  <a:gd name="T19" fmla="*/ 23 h 55"/>
                  <a:gd name="T20" fmla="*/ 14 w 88"/>
                  <a:gd name="T21" fmla="*/ 29 h 55"/>
                  <a:gd name="T22" fmla="*/ 18 w 88"/>
                  <a:gd name="T23" fmla="*/ 31 h 55"/>
                  <a:gd name="T24" fmla="*/ 20 w 88"/>
                  <a:gd name="T25" fmla="*/ 32 h 55"/>
                  <a:gd name="T26" fmla="*/ 22 w 88"/>
                  <a:gd name="T27" fmla="*/ 32 h 55"/>
                  <a:gd name="T28" fmla="*/ 26 w 88"/>
                  <a:gd name="T29" fmla="*/ 31 h 55"/>
                  <a:gd name="T30" fmla="*/ 30 w 88"/>
                  <a:gd name="T31" fmla="*/ 31 h 55"/>
                  <a:gd name="T32" fmla="*/ 30 w 88"/>
                  <a:gd name="T33" fmla="*/ 34 h 55"/>
                  <a:gd name="T34" fmla="*/ 30 w 88"/>
                  <a:gd name="T35" fmla="*/ 40 h 55"/>
                  <a:gd name="T36" fmla="*/ 30 w 88"/>
                  <a:gd name="T37" fmla="*/ 48 h 55"/>
                  <a:gd name="T38" fmla="*/ 32 w 88"/>
                  <a:gd name="T39" fmla="*/ 53 h 55"/>
                  <a:gd name="T40" fmla="*/ 32 w 88"/>
                  <a:gd name="T41" fmla="*/ 55 h 55"/>
                  <a:gd name="T42" fmla="*/ 34 w 88"/>
                  <a:gd name="T43" fmla="*/ 55 h 55"/>
                  <a:gd name="T44" fmla="*/ 38 w 88"/>
                  <a:gd name="T45" fmla="*/ 55 h 55"/>
                  <a:gd name="T46" fmla="*/ 44 w 88"/>
                  <a:gd name="T47" fmla="*/ 55 h 55"/>
                  <a:gd name="T48" fmla="*/ 54 w 88"/>
                  <a:gd name="T49" fmla="*/ 52 h 55"/>
                  <a:gd name="T50" fmla="*/ 64 w 88"/>
                  <a:gd name="T51" fmla="*/ 48 h 55"/>
                  <a:gd name="T52" fmla="*/ 72 w 88"/>
                  <a:gd name="T53" fmla="*/ 44 h 55"/>
                  <a:gd name="T54" fmla="*/ 78 w 88"/>
                  <a:gd name="T55" fmla="*/ 40 h 55"/>
                  <a:gd name="T56" fmla="*/ 82 w 88"/>
                  <a:gd name="T57" fmla="*/ 38 h 55"/>
                  <a:gd name="T58" fmla="*/ 86 w 88"/>
                  <a:gd name="T59" fmla="*/ 36 h 55"/>
                  <a:gd name="T60" fmla="*/ 88 w 88"/>
                  <a:gd name="T61" fmla="*/ 32 h 55"/>
                  <a:gd name="T62" fmla="*/ 88 w 88"/>
                  <a:gd name="T63" fmla="*/ 29 h 55"/>
                  <a:gd name="T64" fmla="*/ 84 w 88"/>
                  <a:gd name="T65" fmla="*/ 27 h 55"/>
                  <a:gd name="T66" fmla="*/ 78 w 88"/>
                  <a:gd name="T67" fmla="*/ 25 h 55"/>
                  <a:gd name="T68" fmla="*/ 72 w 88"/>
                  <a:gd name="T69" fmla="*/ 23 h 55"/>
                  <a:gd name="T70" fmla="*/ 66 w 88"/>
                  <a:gd name="T71" fmla="*/ 21 h 55"/>
                  <a:gd name="T72" fmla="*/ 64 w 88"/>
                  <a:gd name="T73" fmla="*/ 19 h 55"/>
                  <a:gd name="T74" fmla="*/ 62 w 88"/>
                  <a:gd name="T75" fmla="*/ 17 h 55"/>
                  <a:gd name="T76" fmla="*/ 58 w 88"/>
                  <a:gd name="T77" fmla="*/ 13 h 55"/>
                  <a:gd name="T78" fmla="*/ 52 w 88"/>
                  <a:gd name="T79" fmla="*/ 10 h 55"/>
                  <a:gd name="T80" fmla="*/ 46 w 88"/>
                  <a:gd name="T81" fmla="*/ 8 h 55"/>
                  <a:gd name="T82" fmla="*/ 40 w 88"/>
                  <a:gd name="T83" fmla="*/ 10 h 55"/>
                  <a:gd name="T84" fmla="*/ 32 w 88"/>
                  <a:gd name="T85" fmla="*/ 10 h 55"/>
                  <a:gd name="T86" fmla="*/ 26 w 88"/>
                  <a:gd name="T87" fmla="*/ 10 h 55"/>
                  <a:gd name="T88" fmla="*/ 24 w 88"/>
                  <a:gd name="T89" fmla="*/ 10 h 55"/>
                  <a:gd name="T90" fmla="*/ 16 w 88"/>
                  <a:gd name="T91" fmla="*/ 4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8" h="55">
                    <a:moveTo>
                      <a:pt x="16" y="4"/>
                    </a:moveTo>
                    <a:lnTo>
                      <a:pt x="14" y="2"/>
                    </a:lnTo>
                    <a:lnTo>
                      <a:pt x="12" y="0"/>
                    </a:lnTo>
                    <a:lnTo>
                      <a:pt x="8" y="0"/>
                    </a:lnTo>
                    <a:lnTo>
                      <a:pt x="4" y="4"/>
                    </a:lnTo>
                    <a:lnTo>
                      <a:pt x="0" y="10"/>
                    </a:lnTo>
                    <a:lnTo>
                      <a:pt x="0" y="11"/>
                    </a:lnTo>
                    <a:lnTo>
                      <a:pt x="2" y="15"/>
                    </a:lnTo>
                    <a:lnTo>
                      <a:pt x="6" y="19"/>
                    </a:lnTo>
                    <a:lnTo>
                      <a:pt x="10" y="23"/>
                    </a:lnTo>
                    <a:lnTo>
                      <a:pt x="14" y="29"/>
                    </a:lnTo>
                    <a:lnTo>
                      <a:pt x="18" y="31"/>
                    </a:lnTo>
                    <a:lnTo>
                      <a:pt x="20" y="32"/>
                    </a:lnTo>
                    <a:lnTo>
                      <a:pt x="22" y="32"/>
                    </a:lnTo>
                    <a:lnTo>
                      <a:pt x="26" y="31"/>
                    </a:lnTo>
                    <a:lnTo>
                      <a:pt x="30" y="31"/>
                    </a:lnTo>
                    <a:lnTo>
                      <a:pt x="30" y="34"/>
                    </a:lnTo>
                    <a:lnTo>
                      <a:pt x="30" y="40"/>
                    </a:lnTo>
                    <a:lnTo>
                      <a:pt x="30" y="48"/>
                    </a:lnTo>
                    <a:lnTo>
                      <a:pt x="32" y="53"/>
                    </a:lnTo>
                    <a:lnTo>
                      <a:pt x="32" y="55"/>
                    </a:lnTo>
                    <a:lnTo>
                      <a:pt x="34" y="55"/>
                    </a:lnTo>
                    <a:lnTo>
                      <a:pt x="38" y="55"/>
                    </a:lnTo>
                    <a:lnTo>
                      <a:pt x="44" y="55"/>
                    </a:lnTo>
                    <a:lnTo>
                      <a:pt x="54" y="52"/>
                    </a:lnTo>
                    <a:lnTo>
                      <a:pt x="64" y="48"/>
                    </a:lnTo>
                    <a:lnTo>
                      <a:pt x="72" y="44"/>
                    </a:lnTo>
                    <a:lnTo>
                      <a:pt x="78" y="40"/>
                    </a:lnTo>
                    <a:lnTo>
                      <a:pt x="82" y="38"/>
                    </a:lnTo>
                    <a:lnTo>
                      <a:pt x="86" y="36"/>
                    </a:lnTo>
                    <a:lnTo>
                      <a:pt x="88" y="32"/>
                    </a:lnTo>
                    <a:lnTo>
                      <a:pt x="88" y="29"/>
                    </a:lnTo>
                    <a:lnTo>
                      <a:pt x="84" y="27"/>
                    </a:lnTo>
                    <a:lnTo>
                      <a:pt x="78" y="25"/>
                    </a:lnTo>
                    <a:lnTo>
                      <a:pt x="72" y="23"/>
                    </a:lnTo>
                    <a:lnTo>
                      <a:pt x="66" y="21"/>
                    </a:lnTo>
                    <a:lnTo>
                      <a:pt x="64" y="19"/>
                    </a:lnTo>
                    <a:lnTo>
                      <a:pt x="62" y="17"/>
                    </a:lnTo>
                    <a:lnTo>
                      <a:pt x="58" y="13"/>
                    </a:lnTo>
                    <a:lnTo>
                      <a:pt x="52" y="10"/>
                    </a:lnTo>
                    <a:lnTo>
                      <a:pt x="46" y="8"/>
                    </a:lnTo>
                    <a:lnTo>
                      <a:pt x="40" y="10"/>
                    </a:lnTo>
                    <a:lnTo>
                      <a:pt x="32" y="10"/>
                    </a:lnTo>
                    <a:lnTo>
                      <a:pt x="26" y="10"/>
                    </a:lnTo>
                    <a:lnTo>
                      <a:pt x="24" y="10"/>
                    </a:lnTo>
                    <a:lnTo>
                      <a:pt x="1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98" name="Freeform 1066"/>
              <p:cNvSpPr>
                <a:spLocks/>
              </p:cNvSpPr>
              <p:nvPr/>
            </p:nvSpPr>
            <p:spPr bwMode="auto">
              <a:xfrm>
                <a:off x="584" y="3244"/>
                <a:ext cx="7" cy="8"/>
              </a:xfrm>
              <a:custGeom>
                <a:avLst/>
                <a:gdLst>
                  <a:gd name="T0" fmla="*/ 12 w 14"/>
                  <a:gd name="T1" fmla="*/ 0 h 15"/>
                  <a:gd name="T2" fmla="*/ 14 w 14"/>
                  <a:gd name="T3" fmla="*/ 2 h 15"/>
                  <a:gd name="T4" fmla="*/ 14 w 14"/>
                  <a:gd name="T5" fmla="*/ 7 h 15"/>
                  <a:gd name="T6" fmla="*/ 14 w 14"/>
                  <a:gd name="T7" fmla="*/ 11 h 15"/>
                  <a:gd name="T8" fmla="*/ 10 w 14"/>
                  <a:gd name="T9" fmla="*/ 15 h 15"/>
                  <a:gd name="T10" fmla="*/ 6 w 14"/>
                  <a:gd name="T11" fmla="*/ 15 h 15"/>
                  <a:gd name="T12" fmla="*/ 2 w 14"/>
                  <a:gd name="T13" fmla="*/ 13 h 15"/>
                  <a:gd name="T14" fmla="*/ 0 w 14"/>
                  <a:gd name="T15" fmla="*/ 11 h 15"/>
                  <a:gd name="T16" fmla="*/ 0 w 14"/>
                  <a:gd name="T17" fmla="*/ 9 h 15"/>
                  <a:gd name="T18" fmla="*/ 0 w 14"/>
                  <a:gd name="T19" fmla="*/ 7 h 15"/>
                  <a:gd name="T20" fmla="*/ 2 w 14"/>
                  <a:gd name="T21" fmla="*/ 3 h 15"/>
                  <a:gd name="T22" fmla="*/ 6 w 14"/>
                  <a:gd name="T23" fmla="*/ 2 h 15"/>
                  <a:gd name="T24" fmla="*/ 12 w 14"/>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5">
                    <a:moveTo>
                      <a:pt x="12" y="0"/>
                    </a:moveTo>
                    <a:lnTo>
                      <a:pt x="14" y="2"/>
                    </a:lnTo>
                    <a:lnTo>
                      <a:pt x="14" y="7"/>
                    </a:lnTo>
                    <a:lnTo>
                      <a:pt x="14" y="11"/>
                    </a:lnTo>
                    <a:lnTo>
                      <a:pt x="10" y="15"/>
                    </a:lnTo>
                    <a:lnTo>
                      <a:pt x="6" y="15"/>
                    </a:lnTo>
                    <a:lnTo>
                      <a:pt x="2" y="13"/>
                    </a:lnTo>
                    <a:lnTo>
                      <a:pt x="0" y="11"/>
                    </a:lnTo>
                    <a:lnTo>
                      <a:pt x="0" y="9"/>
                    </a:lnTo>
                    <a:lnTo>
                      <a:pt x="0" y="7"/>
                    </a:lnTo>
                    <a:lnTo>
                      <a:pt x="2" y="3"/>
                    </a:lnTo>
                    <a:lnTo>
                      <a:pt x="6" y="2"/>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99" name="Freeform 1067"/>
              <p:cNvSpPr>
                <a:spLocks/>
              </p:cNvSpPr>
              <p:nvPr/>
            </p:nvSpPr>
            <p:spPr bwMode="auto">
              <a:xfrm>
                <a:off x="620" y="3263"/>
                <a:ext cx="66" cy="75"/>
              </a:xfrm>
              <a:custGeom>
                <a:avLst/>
                <a:gdLst>
                  <a:gd name="T0" fmla="*/ 81 w 132"/>
                  <a:gd name="T1" fmla="*/ 105 h 149"/>
                  <a:gd name="T2" fmla="*/ 67 w 132"/>
                  <a:gd name="T3" fmla="*/ 107 h 149"/>
                  <a:gd name="T4" fmla="*/ 49 w 132"/>
                  <a:gd name="T5" fmla="*/ 95 h 149"/>
                  <a:gd name="T6" fmla="*/ 43 w 132"/>
                  <a:gd name="T7" fmla="*/ 73 h 149"/>
                  <a:gd name="T8" fmla="*/ 43 w 132"/>
                  <a:gd name="T9" fmla="*/ 53 h 149"/>
                  <a:gd name="T10" fmla="*/ 37 w 132"/>
                  <a:gd name="T11" fmla="*/ 36 h 149"/>
                  <a:gd name="T12" fmla="*/ 31 w 132"/>
                  <a:gd name="T13" fmla="*/ 23 h 149"/>
                  <a:gd name="T14" fmla="*/ 33 w 132"/>
                  <a:gd name="T15" fmla="*/ 15 h 149"/>
                  <a:gd name="T16" fmla="*/ 33 w 132"/>
                  <a:gd name="T17" fmla="*/ 9 h 149"/>
                  <a:gd name="T18" fmla="*/ 27 w 132"/>
                  <a:gd name="T19" fmla="*/ 8 h 149"/>
                  <a:gd name="T20" fmla="*/ 23 w 132"/>
                  <a:gd name="T21" fmla="*/ 4 h 149"/>
                  <a:gd name="T22" fmla="*/ 18 w 132"/>
                  <a:gd name="T23" fmla="*/ 0 h 149"/>
                  <a:gd name="T24" fmla="*/ 12 w 132"/>
                  <a:gd name="T25" fmla="*/ 4 h 149"/>
                  <a:gd name="T26" fmla="*/ 16 w 132"/>
                  <a:gd name="T27" fmla="*/ 17 h 149"/>
                  <a:gd name="T28" fmla="*/ 20 w 132"/>
                  <a:gd name="T29" fmla="*/ 29 h 149"/>
                  <a:gd name="T30" fmla="*/ 20 w 132"/>
                  <a:gd name="T31" fmla="*/ 40 h 149"/>
                  <a:gd name="T32" fmla="*/ 10 w 132"/>
                  <a:gd name="T33" fmla="*/ 48 h 149"/>
                  <a:gd name="T34" fmla="*/ 0 w 132"/>
                  <a:gd name="T35" fmla="*/ 59 h 149"/>
                  <a:gd name="T36" fmla="*/ 6 w 132"/>
                  <a:gd name="T37" fmla="*/ 78 h 149"/>
                  <a:gd name="T38" fmla="*/ 10 w 132"/>
                  <a:gd name="T39" fmla="*/ 95 h 149"/>
                  <a:gd name="T40" fmla="*/ 10 w 132"/>
                  <a:gd name="T41" fmla="*/ 113 h 149"/>
                  <a:gd name="T42" fmla="*/ 18 w 132"/>
                  <a:gd name="T43" fmla="*/ 138 h 149"/>
                  <a:gd name="T44" fmla="*/ 35 w 132"/>
                  <a:gd name="T45" fmla="*/ 149 h 149"/>
                  <a:gd name="T46" fmla="*/ 49 w 132"/>
                  <a:gd name="T47" fmla="*/ 145 h 149"/>
                  <a:gd name="T48" fmla="*/ 59 w 132"/>
                  <a:gd name="T49" fmla="*/ 130 h 149"/>
                  <a:gd name="T50" fmla="*/ 67 w 132"/>
                  <a:gd name="T51" fmla="*/ 120 h 149"/>
                  <a:gd name="T52" fmla="*/ 89 w 132"/>
                  <a:gd name="T53" fmla="*/ 117 h 149"/>
                  <a:gd name="T54" fmla="*/ 115 w 132"/>
                  <a:gd name="T55" fmla="*/ 107 h 149"/>
                  <a:gd name="T56" fmla="*/ 129 w 132"/>
                  <a:gd name="T57" fmla="*/ 99 h 149"/>
                  <a:gd name="T58" fmla="*/ 132 w 132"/>
                  <a:gd name="T59" fmla="*/ 88 h 149"/>
                  <a:gd name="T60" fmla="*/ 123 w 132"/>
                  <a:gd name="T61" fmla="*/ 76 h 149"/>
                  <a:gd name="T62" fmla="*/ 121 w 132"/>
                  <a:gd name="T63" fmla="*/ 76 h 149"/>
                  <a:gd name="T64" fmla="*/ 117 w 132"/>
                  <a:gd name="T65" fmla="*/ 76 h 149"/>
                  <a:gd name="T66" fmla="*/ 111 w 132"/>
                  <a:gd name="T67" fmla="*/ 78 h 149"/>
                  <a:gd name="T68" fmla="*/ 99 w 132"/>
                  <a:gd name="T69" fmla="*/ 80 h 149"/>
                  <a:gd name="T70" fmla="*/ 91 w 132"/>
                  <a:gd name="T71" fmla="*/ 9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2" h="149">
                    <a:moveTo>
                      <a:pt x="87" y="97"/>
                    </a:moveTo>
                    <a:lnTo>
                      <a:pt x="81" y="105"/>
                    </a:lnTo>
                    <a:lnTo>
                      <a:pt x="75" y="107"/>
                    </a:lnTo>
                    <a:lnTo>
                      <a:pt x="67" y="107"/>
                    </a:lnTo>
                    <a:lnTo>
                      <a:pt x="57" y="103"/>
                    </a:lnTo>
                    <a:lnTo>
                      <a:pt x="49" y="95"/>
                    </a:lnTo>
                    <a:lnTo>
                      <a:pt x="45" y="84"/>
                    </a:lnTo>
                    <a:lnTo>
                      <a:pt x="43" y="73"/>
                    </a:lnTo>
                    <a:lnTo>
                      <a:pt x="43" y="61"/>
                    </a:lnTo>
                    <a:lnTo>
                      <a:pt x="43" y="53"/>
                    </a:lnTo>
                    <a:lnTo>
                      <a:pt x="41" y="44"/>
                    </a:lnTo>
                    <a:lnTo>
                      <a:pt x="37" y="36"/>
                    </a:lnTo>
                    <a:lnTo>
                      <a:pt x="33" y="29"/>
                    </a:lnTo>
                    <a:lnTo>
                      <a:pt x="31" y="23"/>
                    </a:lnTo>
                    <a:lnTo>
                      <a:pt x="31" y="19"/>
                    </a:lnTo>
                    <a:lnTo>
                      <a:pt x="33" y="15"/>
                    </a:lnTo>
                    <a:lnTo>
                      <a:pt x="35" y="11"/>
                    </a:lnTo>
                    <a:lnTo>
                      <a:pt x="33" y="9"/>
                    </a:lnTo>
                    <a:lnTo>
                      <a:pt x="29" y="8"/>
                    </a:lnTo>
                    <a:lnTo>
                      <a:pt x="27" y="8"/>
                    </a:lnTo>
                    <a:lnTo>
                      <a:pt x="25" y="6"/>
                    </a:lnTo>
                    <a:lnTo>
                      <a:pt x="23" y="4"/>
                    </a:lnTo>
                    <a:lnTo>
                      <a:pt x="21" y="2"/>
                    </a:lnTo>
                    <a:lnTo>
                      <a:pt x="18" y="0"/>
                    </a:lnTo>
                    <a:lnTo>
                      <a:pt x="14" y="0"/>
                    </a:lnTo>
                    <a:lnTo>
                      <a:pt x="12" y="4"/>
                    </a:lnTo>
                    <a:lnTo>
                      <a:pt x="14" y="9"/>
                    </a:lnTo>
                    <a:lnTo>
                      <a:pt x="16" y="17"/>
                    </a:lnTo>
                    <a:lnTo>
                      <a:pt x="18" y="23"/>
                    </a:lnTo>
                    <a:lnTo>
                      <a:pt x="20" y="29"/>
                    </a:lnTo>
                    <a:lnTo>
                      <a:pt x="20" y="34"/>
                    </a:lnTo>
                    <a:lnTo>
                      <a:pt x="20" y="40"/>
                    </a:lnTo>
                    <a:lnTo>
                      <a:pt x="16" y="44"/>
                    </a:lnTo>
                    <a:lnTo>
                      <a:pt x="10" y="48"/>
                    </a:lnTo>
                    <a:lnTo>
                      <a:pt x="4" y="53"/>
                    </a:lnTo>
                    <a:lnTo>
                      <a:pt x="0" y="59"/>
                    </a:lnTo>
                    <a:lnTo>
                      <a:pt x="2" y="69"/>
                    </a:lnTo>
                    <a:lnTo>
                      <a:pt x="6" y="78"/>
                    </a:lnTo>
                    <a:lnTo>
                      <a:pt x="8" y="86"/>
                    </a:lnTo>
                    <a:lnTo>
                      <a:pt x="10" y="95"/>
                    </a:lnTo>
                    <a:lnTo>
                      <a:pt x="10" y="103"/>
                    </a:lnTo>
                    <a:lnTo>
                      <a:pt x="10" y="113"/>
                    </a:lnTo>
                    <a:lnTo>
                      <a:pt x="12" y="124"/>
                    </a:lnTo>
                    <a:lnTo>
                      <a:pt x="18" y="138"/>
                    </a:lnTo>
                    <a:lnTo>
                      <a:pt x="25" y="145"/>
                    </a:lnTo>
                    <a:lnTo>
                      <a:pt x="35" y="149"/>
                    </a:lnTo>
                    <a:lnTo>
                      <a:pt x="43" y="149"/>
                    </a:lnTo>
                    <a:lnTo>
                      <a:pt x="49" y="145"/>
                    </a:lnTo>
                    <a:lnTo>
                      <a:pt x="55" y="138"/>
                    </a:lnTo>
                    <a:lnTo>
                      <a:pt x="59" y="130"/>
                    </a:lnTo>
                    <a:lnTo>
                      <a:pt x="63" y="124"/>
                    </a:lnTo>
                    <a:lnTo>
                      <a:pt x="67" y="120"/>
                    </a:lnTo>
                    <a:lnTo>
                      <a:pt x="75" y="118"/>
                    </a:lnTo>
                    <a:lnTo>
                      <a:pt x="89" y="117"/>
                    </a:lnTo>
                    <a:lnTo>
                      <a:pt x="103" y="111"/>
                    </a:lnTo>
                    <a:lnTo>
                      <a:pt x="115" y="107"/>
                    </a:lnTo>
                    <a:lnTo>
                      <a:pt x="123" y="103"/>
                    </a:lnTo>
                    <a:lnTo>
                      <a:pt x="129" y="99"/>
                    </a:lnTo>
                    <a:lnTo>
                      <a:pt x="132" y="94"/>
                    </a:lnTo>
                    <a:lnTo>
                      <a:pt x="132" y="88"/>
                    </a:lnTo>
                    <a:lnTo>
                      <a:pt x="125" y="78"/>
                    </a:lnTo>
                    <a:lnTo>
                      <a:pt x="123" y="76"/>
                    </a:lnTo>
                    <a:lnTo>
                      <a:pt x="123" y="76"/>
                    </a:lnTo>
                    <a:lnTo>
                      <a:pt x="121" y="76"/>
                    </a:lnTo>
                    <a:lnTo>
                      <a:pt x="121" y="74"/>
                    </a:lnTo>
                    <a:lnTo>
                      <a:pt x="117" y="76"/>
                    </a:lnTo>
                    <a:lnTo>
                      <a:pt x="115" y="76"/>
                    </a:lnTo>
                    <a:lnTo>
                      <a:pt x="111" y="78"/>
                    </a:lnTo>
                    <a:lnTo>
                      <a:pt x="109" y="78"/>
                    </a:lnTo>
                    <a:lnTo>
                      <a:pt x="99" y="80"/>
                    </a:lnTo>
                    <a:lnTo>
                      <a:pt x="95" y="84"/>
                    </a:lnTo>
                    <a:lnTo>
                      <a:pt x="91" y="90"/>
                    </a:lnTo>
                    <a:lnTo>
                      <a:pt x="87"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24300" name="Group 1068"/>
            <p:cNvGrpSpPr>
              <a:grpSpLocks/>
            </p:cNvGrpSpPr>
            <p:nvPr/>
          </p:nvGrpSpPr>
          <p:grpSpPr bwMode="auto">
            <a:xfrm>
              <a:off x="406" y="3118"/>
              <a:ext cx="301" cy="188"/>
              <a:chOff x="406" y="3118"/>
              <a:chExt cx="301" cy="188"/>
            </a:xfrm>
          </p:grpSpPr>
          <p:sp>
            <p:nvSpPr>
              <p:cNvPr id="224301" name="Freeform 1069"/>
              <p:cNvSpPr>
                <a:spLocks/>
              </p:cNvSpPr>
              <p:nvPr/>
            </p:nvSpPr>
            <p:spPr bwMode="auto">
              <a:xfrm>
                <a:off x="406" y="3132"/>
                <a:ext cx="11" cy="12"/>
              </a:xfrm>
              <a:custGeom>
                <a:avLst/>
                <a:gdLst>
                  <a:gd name="T0" fmla="*/ 17 w 21"/>
                  <a:gd name="T1" fmla="*/ 0 h 23"/>
                  <a:gd name="T2" fmla="*/ 0 w 21"/>
                  <a:gd name="T3" fmla="*/ 17 h 23"/>
                  <a:gd name="T4" fmla="*/ 2 w 21"/>
                  <a:gd name="T5" fmla="*/ 19 h 23"/>
                  <a:gd name="T6" fmla="*/ 4 w 21"/>
                  <a:gd name="T7" fmla="*/ 21 h 23"/>
                  <a:gd name="T8" fmla="*/ 8 w 21"/>
                  <a:gd name="T9" fmla="*/ 23 h 23"/>
                  <a:gd name="T10" fmla="*/ 11 w 21"/>
                  <a:gd name="T11" fmla="*/ 21 h 23"/>
                  <a:gd name="T12" fmla="*/ 15 w 21"/>
                  <a:gd name="T13" fmla="*/ 17 h 23"/>
                  <a:gd name="T14" fmla="*/ 17 w 21"/>
                  <a:gd name="T15" fmla="*/ 13 h 23"/>
                  <a:gd name="T16" fmla="*/ 17 w 21"/>
                  <a:gd name="T17" fmla="*/ 11 h 23"/>
                  <a:gd name="T18" fmla="*/ 17 w 21"/>
                  <a:gd name="T19" fmla="*/ 10 h 23"/>
                  <a:gd name="T20" fmla="*/ 19 w 21"/>
                  <a:gd name="T21" fmla="*/ 8 h 23"/>
                  <a:gd name="T22" fmla="*/ 21 w 21"/>
                  <a:gd name="T23" fmla="*/ 4 h 23"/>
                  <a:gd name="T24" fmla="*/ 21 w 21"/>
                  <a:gd name="T25" fmla="*/ 2 h 23"/>
                  <a:gd name="T26" fmla="*/ 17 w 21"/>
                  <a:gd name="T2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 h="23">
                    <a:moveTo>
                      <a:pt x="17" y="0"/>
                    </a:moveTo>
                    <a:lnTo>
                      <a:pt x="0" y="17"/>
                    </a:lnTo>
                    <a:lnTo>
                      <a:pt x="2" y="19"/>
                    </a:lnTo>
                    <a:lnTo>
                      <a:pt x="4" y="21"/>
                    </a:lnTo>
                    <a:lnTo>
                      <a:pt x="8" y="23"/>
                    </a:lnTo>
                    <a:lnTo>
                      <a:pt x="11" y="21"/>
                    </a:lnTo>
                    <a:lnTo>
                      <a:pt x="15" y="17"/>
                    </a:lnTo>
                    <a:lnTo>
                      <a:pt x="17" y="13"/>
                    </a:lnTo>
                    <a:lnTo>
                      <a:pt x="17" y="11"/>
                    </a:lnTo>
                    <a:lnTo>
                      <a:pt x="17" y="10"/>
                    </a:lnTo>
                    <a:lnTo>
                      <a:pt x="19" y="8"/>
                    </a:lnTo>
                    <a:lnTo>
                      <a:pt x="21" y="4"/>
                    </a:lnTo>
                    <a:lnTo>
                      <a:pt x="21" y="2"/>
                    </a:lnTo>
                    <a:lnTo>
                      <a:pt x="17" y="0"/>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302" name="Freeform 1070"/>
              <p:cNvSpPr>
                <a:spLocks/>
              </p:cNvSpPr>
              <p:nvPr/>
            </p:nvSpPr>
            <p:spPr bwMode="auto">
              <a:xfrm>
                <a:off x="432" y="3118"/>
                <a:ext cx="28" cy="21"/>
              </a:xfrm>
              <a:custGeom>
                <a:avLst/>
                <a:gdLst>
                  <a:gd name="T0" fmla="*/ 16 w 58"/>
                  <a:gd name="T1" fmla="*/ 2 h 42"/>
                  <a:gd name="T2" fmla="*/ 12 w 58"/>
                  <a:gd name="T3" fmla="*/ 4 h 42"/>
                  <a:gd name="T4" fmla="*/ 6 w 58"/>
                  <a:gd name="T5" fmla="*/ 10 h 42"/>
                  <a:gd name="T6" fmla="*/ 0 w 58"/>
                  <a:gd name="T7" fmla="*/ 18 h 42"/>
                  <a:gd name="T8" fmla="*/ 0 w 58"/>
                  <a:gd name="T9" fmla="*/ 23 h 42"/>
                  <a:gd name="T10" fmla="*/ 4 w 58"/>
                  <a:gd name="T11" fmla="*/ 27 h 42"/>
                  <a:gd name="T12" fmla="*/ 8 w 58"/>
                  <a:gd name="T13" fmla="*/ 31 h 42"/>
                  <a:gd name="T14" fmla="*/ 14 w 58"/>
                  <a:gd name="T15" fmla="*/ 33 h 42"/>
                  <a:gd name="T16" fmla="*/ 20 w 58"/>
                  <a:gd name="T17" fmla="*/ 37 h 42"/>
                  <a:gd name="T18" fmla="*/ 28 w 58"/>
                  <a:gd name="T19" fmla="*/ 40 h 42"/>
                  <a:gd name="T20" fmla="*/ 36 w 58"/>
                  <a:gd name="T21" fmla="*/ 42 h 42"/>
                  <a:gd name="T22" fmla="*/ 42 w 58"/>
                  <a:gd name="T23" fmla="*/ 42 h 42"/>
                  <a:gd name="T24" fmla="*/ 48 w 58"/>
                  <a:gd name="T25" fmla="*/ 39 h 42"/>
                  <a:gd name="T26" fmla="*/ 52 w 58"/>
                  <a:gd name="T27" fmla="*/ 35 h 42"/>
                  <a:gd name="T28" fmla="*/ 54 w 58"/>
                  <a:gd name="T29" fmla="*/ 31 h 42"/>
                  <a:gd name="T30" fmla="*/ 54 w 58"/>
                  <a:gd name="T31" fmla="*/ 27 h 42"/>
                  <a:gd name="T32" fmla="*/ 54 w 58"/>
                  <a:gd name="T33" fmla="*/ 21 h 42"/>
                  <a:gd name="T34" fmla="*/ 56 w 58"/>
                  <a:gd name="T35" fmla="*/ 18 h 42"/>
                  <a:gd name="T36" fmla="*/ 58 w 58"/>
                  <a:gd name="T37" fmla="*/ 14 h 42"/>
                  <a:gd name="T38" fmla="*/ 58 w 58"/>
                  <a:gd name="T39" fmla="*/ 10 h 42"/>
                  <a:gd name="T40" fmla="*/ 50 w 58"/>
                  <a:gd name="T41" fmla="*/ 4 h 42"/>
                  <a:gd name="T42" fmla="*/ 36 w 58"/>
                  <a:gd name="T43" fmla="*/ 0 h 42"/>
                  <a:gd name="T44" fmla="*/ 26 w 58"/>
                  <a:gd name="T45" fmla="*/ 0 h 42"/>
                  <a:gd name="T46" fmla="*/ 18 w 58"/>
                  <a:gd name="T47" fmla="*/ 0 h 42"/>
                  <a:gd name="T48" fmla="*/ 16 w 58"/>
                  <a:gd name="T49" fmla="*/ 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8" h="42">
                    <a:moveTo>
                      <a:pt x="16" y="2"/>
                    </a:moveTo>
                    <a:lnTo>
                      <a:pt x="12" y="4"/>
                    </a:lnTo>
                    <a:lnTo>
                      <a:pt x="6" y="10"/>
                    </a:lnTo>
                    <a:lnTo>
                      <a:pt x="0" y="18"/>
                    </a:lnTo>
                    <a:lnTo>
                      <a:pt x="0" y="23"/>
                    </a:lnTo>
                    <a:lnTo>
                      <a:pt x="4" y="27"/>
                    </a:lnTo>
                    <a:lnTo>
                      <a:pt x="8" y="31"/>
                    </a:lnTo>
                    <a:lnTo>
                      <a:pt x="14" y="33"/>
                    </a:lnTo>
                    <a:lnTo>
                      <a:pt x="20" y="37"/>
                    </a:lnTo>
                    <a:lnTo>
                      <a:pt x="28" y="40"/>
                    </a:lnTo>
                    <a:lnTo>
                      <a:pt x="36" y="42"/>
                    </a:lnTo>
                    <a:lnTo>
                      <a:pt x="42" y="42"/>
                    </a:lnTo>
                    <a:lnTo>
                      <a:pt x="48" y="39"/>
                    </a:lnTo>
                    <a:lnTo>
                      <a:pt x="52" y="35"/>
                    </a:lnTo>
                    <a:lnTo>
                      <a:pt x="54" y="31"/>
                    </a:lnTo>
                    <a:lnTo>
                      <a:pt x="54" y="27"/>
                    </a:lnTo>
                    <a:lnTo>
                      <a:pt x="54" y="21"/>
                    </a:lnTo>
                    <a:lnTo>
                      <a:pt x="56" y="18"/>
                    </a:lnTo>
                    <a:lnTo>
                      <a:pt x="58" y="14"/>
                    </a:lnTo>
                    <a:lnTo>
                      <a:pt x="58" y="10"/>
                    </a:lnTo>
                    <a:lnTo>
                      <a:pt x="50" y="4"/>
                    </a:lnTo>
                    <a:lnTo>
                      <a:pt x="36" y="0"/>
                    </a:lnTo>
                    <a:lnTo>
                      <a:pt x="26" y="0"/>
                    </a:lnTo>
                    <a:lnTo>
                      <a:pt x="18" y="0"/>
                    </a:lnTo>
                    <a:lnTo>
                      <a:pt x="16" y="2"/>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303" name="Freeform 1071"/>
              <p:cNvSpPr>
                <a:spLocks/>
              </p:cNvSpPr>
              <p:nvPr/>
            </p:nvSpPr>
            <p:spPr bwMode="auto">
              <a:xfrm>
                <a:off x="518" y="3149"/>
                <a:ext cx="30" cy="26"/>
              </a:xfrm>
              <a:custGeom>
                <a:avLst/>
                <a:gdLst>
                  <a:gd name="T0" fmla="*/ 5 w 61"/>
                  <a:gd name="T1" fmla="*/ 16 h 52"/>
                  <a:gd name="T2" fmla="*/ 4 w 61"/>
                  <a:gd name="T3" fmla="*/ 18 h 52"/>
                  <a:gd name="T4" fmla="*/ 2 w 61"/>
                  <a:gd name="T5" fmla="*/ 20 h 52"/>
                  <a:gd name="T6" fmla="*/ 0 w 61"/>
                  <a:gd name="T7" fmla="*/ 25 h 52"/>
                  <a:gd name="T8" fmla="*/ 2 w 61"/>
                  <a:gd name="T9" fmla="*/ 29 h 52"/>
                  <a:gd name="T10" fmla="*/ 5 w 61"/>
                  <a:gd name="T11" fmla="*/ 33 h 52"/>
                  <a:gd name="T12" fmla="*/ 9 w 61"/>
                  <a:gd name="T13" fmla="*/ 35 h 52"/>
                  <a:gd name="T14" fmla="*/ 11 w 61"/>
                  <a:gd name="T15" fmla="*/ 37 h 52"/>
                  <a:gd name="T16" fmla="*/ 13 w 61"/>
                  <a:gd name="T17" fmla="*/ 41 h 52"/>
                  <a:gd name="T18" fmla="*/ 13 w 61"/>
                  <a:gd name="T19" fmla="*/ 44 h 52"/>
                  <a:gd name="T20" fmla="*/ 17 w 61"/>
                  <a:gd name="T21" fmla="*/ 46 h 52"/>
                  <a:gd name="T22" fmla="*/ 19 w 61"/>
                  <a:gd name="T23" fmla="*/ 46 h 52"/>
                  <a:gd name="T24" fmla="*/ 25 w 61"/>
                  <a:gd name="T25" fmla="*/ 46 h 52"/>
                  <a:gd name="T26" fmla="*/ 31 w 61"/>
                  <a:gd name="T27" fmla="*/ 46 h 52"/>
                  <a:gd name="T28" fmla="*/ 35 w 61"/>
                  <a:gd name="T29" fmla="*/ 48 h 52"/>
                  <a:gd name="T30" fmla="*/ 39 w 61"/>
                  <a:gd name="T31" fmla="*/ 52 h 52"/>
                  <a:gd name="T32" fmla="*/ 41 w 61"/>
                  <a:gd name="T33" fmla="*/ 52 h 52"/>
                  <a:gd name="T34" fmla="*/ 55 w 61"/>
                  <a:gd name="T35" fmla="*/ 52 h 52"/>
                  <a:gd name="T36" fmla="*/ 57 w 61"/>
                  <a:gd name="T37" fmla="*/ 50 h 52"/>
                  <a:gd name="T38" fmla="*/ 61 w 61"/>
                  <a:gd name="T39" fmla="*/ 48 h 52"/>
                  <a:gd name="T40" fmla="*/ 61 w 61"/>
                  <a:gd name="T41" fmla="*/ 43 h 52"/>
                  <a:gd name="T42" fmla="*/ 59 w 61"/>
                  <a:gd name="T43" fmla="*/ 39 h 52"/>
                  <a:gd name="T44" fmla="*/ 53 w 61"/>
                  <a:gd name="T45" fmla="*/ 35 h 52"/>
                  <a:gd name="T46" fmla="*/ 49 w 61"/>
                  <a:gd name="T47" fmla="*/ 33 h 52"/>
                  <a:gd name="T48" fmla="*/ 47 w 61"/>
                  <a:gd name="T49" fmla="*/ 31 h 52"/>
                  <a:gd name="T50" fmla="*/ 45 w 61"/>
                  <a:gd name="T51" fmla="*/ 25 h 52"/>
                  <a:gd name="T52" fmla="*/ 45 w 61"/>
                  <a:gd name="T53" fmla="*/ 22 h 52"/>
                  <a:gd name="T54" fmla="*/ 47 w 61"/>
                  <a:gd name="T55" fmla="*/ 20 h 52"/>
                  <a:gd name="T56" fmla="*/ 47 w 61"/>
                  <a:gd name="T57" fmla="*/ 20 h 52"/>
                  <a:gd name="T58" fmla="*/ 43 w 61"/>
                  <a:gd name="T59" fmla="*/ 16 h 52"/>
                  <a:gd name="T60" fmla="*/ 37 w 61"/>
                  <a:gd name="T61" fmla="*/ 8 h 52"/>
                  <a:gd name="T62" fmla="*/ 29 w 61"/>
                  <a:gd name="T63" fmla="*/ 2 h 52"/>
                  <a:gd name="T64" fmla="*/ 23 w 61"/>
                  <a:gd name="T65" fmla="*/ 0 h 52"/>
                  <a:gd name="T66" fmla="*/ 19 w 61"/>
                  <a:gd name="T67" fmla="*/ 4 h 52"/>
                  <a:gd name="T68" fmla="*/ 15 w 61"/>
                  <a:gd name="T69" fmla="*/ 10 h 52"/>
                  <a:gd name="T70" fmla="*/ 11 w 61"/>
                  <a:gd name="T71" fmla="*/ 14 h 52"/>
                  <a:gd name="T72" fmla="*/ 7 w 61"/>
                  <a:gd name="T73" fmla="*/ 16 h 52"/>
                  <a:gd name="T74" fmla="*/ 5 w 61"/>
                  <a:gd name="T75" fmla="*/ 1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 h="52">
                    <a:moveTo>
                      <a:pt x="5" y="16"/>
                    </a:moveTo>
                    <a:lnTo>
                      <a:pt x="4" y="18"/>
                    </a:lnTo>
                    <a:lnTo>
                      <a:pt x="2" y="20"/>
                    </a:lnTo>
                    <a:lnTo>
                      <a:pt x="0" y="25"/>
                    </a:lnTo>
                    <a:lnTo>
                      <a:pt x="2" y="29"/>
                    </a:lnTo>
                    <a:lnTo>
                      <a:pt x="5" y="33"/>
                    </a:lnTo>
                    <a:lnTo>
                      <a:pt x="9" y="35"/>
                    </a:lnTo>
                    <a:lnTo>
                      <a:pt x="11" y="37"/>
                    </a:lnTo>
                    <a:lnTo>
                      <a:pt x="13" y="41"/>
                    </a:lnTo>
                    <a:lnTo>
                      <a:pt x="13" y="44"/>
                    </a:lnTo>
                    <a:lnTo>
                      <a:pt x="17" y="46"/>
                    </a:lnTo>
                    <a:lnTo>
                      <a:pt x="19" y="46"/>
                    </a:lnTo>
                    <a:lnTo>
                      <a:pt x="25" y="46"/>
                    </a:lnTo>
                    <a:lnTo>
                      <a:pt x="31" y="46"/>
                    </a:lnTo>
                    <a:lnTo>
                      <a:pt x="35" y="48"/>
                    </a:lnTo>
                    <a:lnTo>
                      <a:pt x="39" y="52"/>
                    </a:lnTo>
                    <a:lnTo>
                      <a:pt x="41" y="52"/>
                    </a:lnTo>
                    <a:lnTo>
                      <a:pt x="55" y="52"/>
                    </a:lnTo>
                    <a:lnTo>
                      <a:pt x="57" y="50"/>
                    </a:lnTo>
                    <a:lnTo>
                      <a:pt x="61" y="48"/>
                    </a:lnTo>
                    <a:lnTo>
                      <a:pt x="61" y="43"/>
                    </a:lnTo>
                    <a:lnTo>
                      <a:pt x="59" y="39"/>
                    </a:lnTo>
                    <a:lnTo>
                      <a:pt x="53" y="35"/>
                    </a:lnTo>
                    <a:lnTo>
                      <a:pt x="49" y="33"/>
                    </a:lnTo>
                    <a:lnTo>
                      <a:pt x="47" y="31"/>
                    </a:lnTo>
                    <a:lnTo>
                      <a:pt x="45" y="25"/>
                    </a:lnTo>
                    <a:lnTo>
                      <a:pt x="45" y="22"/>
                    </a:lnTo>
                    <a:lnTo>
                      <a:pt x="47" y="20"/>
                    </a:lnTo>
                    <a:lnTo>
                      <a:pt x="47" y="20"/>
                    </a:lnTo>
                    <a:lnTo>
                      <a:pt x="43" y="16"/>
                    </a:lnTo>
                    <a:lnTo>
                      <a:pt x="37" y="8"/>
                    </a:lnTo>
                    <a:lnTo>
                      <a:pt x="29" y="2"/>
                    </a:lnTo>
                    <a:lnTo>
                      <a:pt x="23" y="0"/>
                    </a:lnTo>
                    <a:lnTo>
                      <a:pt x="19" y="4"/>
                    </a:lnTo>
                    <a:lnTo>
                      <a:pt x="15" y="10"/>
                    </a:lnTo>
                    <a:lnTo>
                      <a:pt x="11" y="14"/>
                    </a:lnTo>
                    <a:lnTo>
                      <a:pt x="7" y="16"/>
                    </a:lnTo>
                    <a:lnTo>
                      <a:pt x="5" y="16"/>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304" name="Freeform 1072"/>
              <p:cNvSpPr>
                <a:spLocks/>
              </p:cNvSpPr>
              <p:nvPr/>
            </p:nvSpPr>
            <p:spPr bwMode="auto">
              <a:xfrm>
                <a:off x="570" y="3176"/>
                <a:ext cx="30" cy="12"/>
              </a:xfrm>
              <a:custGeom>
                <a:avLst/>
                <a:gdLst>
                  <a:gd name="T0" fmla="*/ 0 w 59"/>
                  <a:gd name="T1" fmla="*/ 13 h 23"/>
                  <a:gd name="T2" fmla="*/ 4 w 59"/>
                  <a:gd name="T3" fmla="*/ 13 h 23"/>
                  <a:gd name="T4" fmla="*/ 10 w 59"/>
                  <a:gd name="T5" fmla="*/ 13 h 23"/>
                  <a:gd name="T6" fmla="*/ 19 w 59"/>
                  <a:gd name="T7" fmla="*/ 15 h 23"/>
                  <a:gd name="T8" fmla="*/ 25 w 59"/>
                  <a:gd name="T9" fmla="*/ 19 h 23"/>
                  <a:gd name="T10" fmla="*/ 29 w 59"/>
                  <a:gd name="T11" fmla="*/ 21 h 23"/>
                  <a:gd name="T12" fmla="*/ 31 w 59"/>
                  <a:gd name="T13" fmla="*/ 21 h 23"/>
                  <a:gd name="T14" fmla="*/ 35 w 59"/>
                  <a:gd name="T15" fmla="*/ 21 h 23"/>
                  <a:gd name="T16" fmla="*/ 41 w 59"/>
                  <a:gd name="T17" fmla="*/ 21 h 23"/>
                  <a:gd name="T18" fmla="*/ 49 w 59"/>
                  <a:gd name="T19" fmla="*/ 23 h 23"/>
                  <a:gd name="T20" fmla="*/ 53 w 59"/>
                  <a:gd name="T21" fmla="*/ 23 h 23"/>
                  <a:gd name="T22" fmla="*/ 57 w 59"/>
                  <a:gd name="T23" fmla="*/ 21 h 23"/>
                  <a:gd name="T24" fmla="*/ 59 w 59"/>
                  <a:gd name="T25" fmla="*/ 15 h 23"/>
                  <a:gd name="T26" fmla="*/ 59 w 59"/>
                  <a:gd name="T27" fmla="*/ 9 h 23"/>
                  <a:gd name="T28" fmla="*/ 57 w 59"/>
                  <a:gd name="T29" fmla="*/ 6 h 23"/>
                  <a:gd name="T30" fmla="*/ 53 w 59"/>
                  <a:gd name="T31" fmla="*/ 4 h 23"/>
                  <a:gd name="T32" fmla="*/ 49 w 59"/>
                  <a:gd name="T33" fmla="*/ 4 h 23"/>
                  <a:gd name="T34" fmla="*/ 45 w 59"/>
                  <a:gd name="T35" fmla="*/ 4 h 23"/>
                  <a:gd name="T36" fmla="*/ 41 w 59"/>
                  <a:gd name="T37" fmla="*/ 6 h 23"/>
                  <a:gd name="T38" fmla="*/ 35 w 59"/>
                  <a:gd name="T39" fmla="*/ 6 h 23"/>
                  <a:gd name="T40" fmla="*/ 27 w 59"/>
                  <a:gd name="T41" fmla="*/ 4 h 23"/>
                  <a:gd name="T42" fmla="*/ 19 w 59"/>
                  <a:gd name="T43" fmla="*/ 2 h 23"/>
                  <a:gd name="T44" fmla="*/ 15 w 59"/>
                  <a:gd name="T45" fmla="*/ 0 h 23"/>
                  <a:gd name="T46" fmla="*/ 11 w 59"/>
                  <a:gd name="T47" fmla="*/ 0 h 23"/>
                  <a:gd name="T48" fmla="*/ 8 w 59"/>
                  <a:gd name="T49" fmla="*/ 2 h 23"/>
                  <a:gd name="T50" fmla="*/ 4 w 59"/>
                  <a:gd name="T51" fmla="*/ 6 h 23"/>
                  <a:gd name="T52" fmla="*/ 2 w 59"/>
                  <a:gd name="T53" fmla="*/ 9 h 23"/>
                  <a:gd name="T54" fmla="*/ 0 w 59"/>
                  <a:gd name="T55" fmla="*/ 11 h 23"/>
                  <a:gd name="T56" fmla="*/ 0 w 59"/>
                  <a:gd name="T5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9" h="23">
                    <a:moveTo>
                      <a:pt x="0" y="13"/>
                    </a:moveTo>
                    <a:lnTo>
                      <a:pt x="4" y="13"/>
                    </a:lnTo>
                    <a:lnTo>
                      <a:pt x="10" y="13"/>
                    </a:lnTo>
                    <a:lnTo>
                      <a:pt x="19" y="15"/>
                    </a:lnTo>
                    <a:lnTo>
                      <a:pt x="25" y="19"/>
                    </a:lnTo>
                    <a:lnTo>
                      <a:pt x="29" y="21"/>
                    </a:lnTo>
                    <a:lnTo>
                      <a:pt x="31" y="21"/>
                    </a:lnTo>
                    <a:lnTo>
                      <a:pt x="35" y="21"/>
                    </a:lnTo>
                    <a:lnTo>
                      <a:pt x="41" y="21"/>
                    </a:lnTo>
                    <a:lnTo>
                      <a:pt x="49" y="23"/>
                    </a:lnTo>
                    <a:lnTo>
                      <a:pt x="53" y="23"/>
                    </a:lnTo>
                    <a:lnTo>
                      <a:pt x="57" y="21"/>
                    </a:lnTo>
                    <a:lnTo>
                      <a:pt x="59" y="15"/>
                    </a:lnTo>
                    <a:lnTo>
                      <a:pt x="59" y="9"/>
                    </a:lnTo>
                    <a:lnTo>
                      <a:pt x="57" y="6"/>
                    </a:lnTo>
                    <a:lnTo>
                      <a:pt x="53" y="4"/>
                    </a:lnTo>
                    <a:lnTo>
                      <a:pt x="49" y="4"/>
                    </a:lnTo>
                    <a:lnTo>
                      <a:pt x="45" y="4"/>
                    </a:lnTo>
                    <a:lnTo>
                      <a:pt x="41" y="6"/>
                    </a:lnTo>
                    <a:lnTo>
                      <a:pt x="35" y="6"/>
                    </a:lnTo>
                    <a:lnTo>
                      <a:pt x="27" y="4"/>
                    </a:lnTo>
                    <a:lnTo>
                      <a:pt x="19" y="2"/>
                    </a:lnTo>
                    <a:lnTo>
                      <a:pt x="15" y="0"/>
                    </a:lnTo>
                    <a:lnTo>
                      <a:pt x="11" y="0"/>
                    </a:lnTo>
                    <a:lnTo>
                      <a:pt x="8" y="2"/>
                    </a:lnTo>
                    <a:lnTo>
                      <a:pt x="4" y="6"/>
                    </a:lnTo>
                    <a:lnTo>
                      <a:pt x="2" y="9"/>
                    </a:lnTo>
                    <a:lnTo>
                      <a:pt x="0" y="11"/>
                    </a:lnTo>
                    <a:lnTo>
                      <a:pt x="0" y="13"/>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305" name="Freeform 1073"/>
              <p:cNvSpPr>
                <a:spLocks/>
              </p:cNvSpPr>
              <p:nvPr/>
            </p:nvSpPr>
            <p:spPr bwMode="auto">
              <a:xfrm>
                <a:off x="583" y="3194"/>
                <a:ext cx="15" cy="11"/>
              </a:xfrm>
              <a:custGeom>
                <a:avLst/>
                <a:gdLst>
                  <a:gd name="T0" fmla="*/ 26 w 30"/>
                  <a:gd name="T1" fmla="*/ 2 h 23"/>
                  <a:gd name="T2" fmla="*/ 28 w 30"/>
                  <a:gd name="T3" fmla="*/ 4 h 23"/>
                  <a:gd name="T4" fmla="*/ 30 w 30"/>
                  <a:gd name="T5" fmla="*/ 10 h 23"/>
                  <a:gd name="T6" fmla="*/ 30 w 30"/>
                  <a:gd name="T7" fmla="*/ 16 h 23"/>
                  <a:gd name="T8" fmla="*/ 28 w 30"/>
                  <a:gd name="T9" fmla="*/ 18 h 23"/>
                  <a:gd name="T10" fmla="*/ 24 w 30"/>
                  <a:gd name="T11" fmla="*/ 18 h 23"/>
                  <a:gd name="T12" fmla="*/ 22 w 30"/>
                  <a:gd name="T13" fmla="*/ 18 h 23"/>
                  <a:gd name="T14" fmla="*/ 20 w 30"/>
                  <a:gd name="T15" fmla="*/ 18 h 23"/>
                  <a:gd name="T16" fmla="*/ 20 w 30"/>
                  <a:gd name="T17" fmla="*/ 18 h 23"/>
                  <a:gd name="T18" fmla="*/ 18 w 30"/>
                  <a:gd name="T19" fmla="*/ 19 h 23"/>
                  <a:gd name="T20" fmla="*/ 14 w 30"/>
                  <a:gd name="T21" fmla="*/ 21 h 23"/>
                  <a:gd name="T22" fmla="*/ 10 w 30"/>
                  <a:gd name="T23" fmla="*/ 23 h 23"/>
                  <a:gd name="T24" fmla="*/ 8 w 30"/>
                  <a:gd name="T25" fmla="*/ 21 h 23"/>
                  <a:gd name="T26" fmla="*/ 8 w 30"/>
                  <a:gd name="T27" fmla="*/ 19 h 23"/>
                  <a:gd name="T28" fmla="*/ 8 w 30"/>
                  <a:gd name="T29" fmla="*/ 19 h 23"/>
                  <a:gd name="T30" fmla="*/ 8 w 30"/>
                  <a:gd name="T31" fmla="*/ 19 h 23"/>
                  <a:gd name="T32" fmla="*/ 6 w 30"/>
                  <a:gd name="T33" fmla="*/ 16 h 23"/>
                  <a:gd name="T34" fmla="*/ 2 w 30"/>
                  <a:gd name="T35" fmla="*/ 8 h 23"/>
                  <a:gd name="T36" fmla="*/ 0 w 30"/>
                  <a:gd name="T37" fmla="*/ 4 h 23"/>
                  <a:gd name="T38" fmla="*/ 0 w 30"/>
                  <a:gd name="T39" fmla="*/ 0 h 23"/>
                  <a:gd name="T40" fmla="*/ 6 w 30"/>
                  <a:gd name="T41" fmla="*/ 0 h 23"/>
                  <a:gd name="T42" fmla="*/ 14 w 30"/>
                  <a:gd name="T43" fmla="*/ 2 h 23"/>
                  <a:gd name="T44" fmla="*/ 20 w 30"/>
                  <a:gd name="T45" fmla="*/ 2 h 23"/>
                  <a:gd name="T46" fmla="*/ 24 w 30"/>
                  <a:gd name="T47" fmla="*/ 2 h 23"/>
                  <a:gd name="T48" fmla="*/ 26 w 30"/>
                  <a:gd name="T49"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 h="23">
                    <a:moveTo>
                      <a:pt x="26" y="2"/>
                    </a:moveTo>
                    <a:lnTo>
                      <a:pt x="28" y="4"/>
                    </a:lnTo>
                    <a:lnTo>
                      <a:pt x="30" y="10"/>
                    </a:lnTo>
                    <a:lnTo>
                      <a:pt x="30" y="16"/>
                    </a:lnTo>
                    <a:lnTo>
                      <a:pt x="28" y="18"/>
                    </a:lnTo>
                    <a:lnTo>
                      <a:pt x="24" y="18"/>
                    </a:lnTo>
                    <a:lnTo>
                      <a:pt x="22" y="18"/>
                    </a:lnTo>
                    <a:lnTo>
                      <a:pt x="20" y="18"/>
                    </a:lnTo>
                    <a:lnTo>
                      <a:pt x="20" y="18"/>
                    </a:lnTo>
                    <a:lnTo>
                      <a:pt x="18" y="19"/>
                    </a:lnTo>
                    <a:lnTo>
                      <a:pt x="14" y="21"/>
                    </a:lnTo>
                    <a:lnTo>
                      <a:pt x="10" y="23"/>
                    </a:lnTo>
                    <a:lnTo>
                      <a:pt x="8" y="21"/>
                    </a:lnTo>
                    <a:lnTo>
                      <a:pt x="8" y="19"/>
                    </a:lnTo>
                    <a:lnTo>
                      <a:pt x="8" y="19"/>
                    </a:lnTo>
                    <a:lnTo>
                      <a:pt x="8" y="19"/>
                    </a:lnTo>
                    <a:lnTo>
                      <a:pt x="6" y="16"/>
                    </a:lnTo>
                    <a:lnTo>
                      <a:pt x="2" y="8"/>
                    </a:lnTo>
                    <a:lnTo>
                      <a:pt x="0" y="4"/>
                    </a:lnTo>
                    <a:lnTo>
                      <a:pt x="0" y="0"/>
                    </a:lnTo>
                    <a:lnTo>
                      <a:pt x="6" y="0"/>
                    </a:lnTo>
                    <a:lnTo>
                      <a:pt x="14" y="2"/>
                    </a:lnTo>
                    <a:lnTo>
                      <a:pt x="20" y="2"/>
                    </a:lnTo>
                    <a:lnTo>
                      <a:pt x="24" y="2"/>
                    </a:lnTo>
                    <a:lnTo>
                      <a:pt x="26" y="2"/>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306" name="Freeform 1074"/>
              <p:cNvSpPr>
                <a:spLocks/>
              </p:cNvSpPr>
              <p:nvPr/>
            </p:nvSpPr>
            <p:spPr bwMode="auto">
              <a:xfrm>
                <a:off x="602" y="3187"/>
                <a:ext cx="45" cy="27"/>
              </a:xfrm>
              <a:custGeom>
                <a:avLst/>
                <a:gdLst>
                  <a:gd name="T0" fmla="*/ 18 w 89"/>
                  <a:gd name="T1" fmla="*/ 4 h 53"/>
                  <a:gd name="T2" fmla="*/ 16 w 89"/>
                  <a:gd name="T3" fmla="*/ 2 h 53"/>
                  <a:gd name="T4" fmla="*/ 14 w 89"/>
                  <a:gd name="T5" fmla="*/ 0 h 53"/>
                  <a:gd name="T6" fmla="*/ 8 w 89"/>
                  <a:gd name="T7" fmla="*/ 0 h 53"/>
                  <a:gd name="T8" fmla="*/ 4 w 89"/>
                  <a:gd name="T9" fmla="*/ 4 h 53"/>
                  <a:gd name="T10" fmla="*/ 0 w 89"/>
                  <a:gd name="T11" fmla="*/ 10 h 53"/>
                  <a:gd name="T12" fmla="*/ 0 w 89"/>
                  <a:gd name="T13" fmla="*/ 11 h 53"/>
                  <a:gd name="T14" fmla="*/ 2 w 89"/>
                  <a:gd name="T15" fmla="*/ 15 h 53"/>
                  <a:gd name="T16" fmla="*/ 6 w 89"/>
                  <a:gd name="T17" fmla="*/ 19 h 53"/>
                  <a:gd name="T18" fmla="*/ 12 w 89"/>
                  <a:gd name="T19" fmla="*/ 23 h 53"/>
                  <a:gd name="T20" fmla="*/ 16 w 89"/>
                  <a:gd name="T21" fmla="*/ 29 h 53"/>
                  <a:gd name="T22" fmla="*/ 20 w 89"/>
                  <a:gd name="T23" fmla="*/ 31 h 53"/>
                  <a:gd name="T24" fmla="*/ 22 w 89"/>
                  <a:gd name="T25" fmla="*/ 32 h 53"/>
                  <a:gd name="T26" fmla="*/ 24 w 89"/>
                  <a:gd name="T27" fmla="*/ 32 h 53"/>
                  <a:gd name="T28" fmla="*/ 28 w 89"/>
                  <a:gd name="T29" fmla="*/ 31 h 53"/>
                  <a:gd name="T30" fmla="*/ 32 w 89"/>
                  <a:gd name="T31" fmla="*/ 31 h 53"/>
                  <a:gd name="T32" fmla="*/ 32 w 89"/>
                  <a:gd name="T33" fmla="*/ 34 h 53"/>
                  <a:gd name="T34" fmla="*/ 32 w 89"/>
                  <a:gd name="T35" fmla="*/ 40 h 53"/>
                  <a:gd name="T36" fmla="*/ 32 w 89"/>
                  <a:gd name="T37" fmla="*/ 46 h 53"/>
                  <a:gd name="T38" fmla="*/ 34 w 89"/>
                  <a:gd name="T39" fmla="*/ 52 h 53"/>
                  <a:gd name="T40" fmla="*/ 34 w 89"/>
                  <a:gd name="T41" fmla="*/ 53 h 53"/>
                  <a:gd name="T42" fmla="*/ 36 w 89"/>
                  <a:gd name="T43" fmla="*/ 53 h 53"/>
                  <a:gd name="T44" fmla="*/ 40 w 89"/>
                  <a:gd name="T45" fmla="*/ 53 h 53"/>
                  <a:gd name="T46" fmla="*/ 46 w 89"/>
                  <a:gd name="T47" fmla="*/ 53 h 53"/>
                  <a:gd name="T48" fmla="*/ 56 w 89"/>
                  <a:gd name="T49" fmla="*/ 50 h 53"/>
                  <a:gd name="T50" fmla="*/ 65 w 89"/>
                  <a:gd name="T51" fmla="*/ 46 h 53"/>
                  <a:gd name="T52" fmla="*/ 71 w 89"/>
                  <a:gd name="T53" fmla="*/ 44 h 53"/>
                  <a:gd name="T54" fmla="*/ 77 w 89"/>
                  <a:gd name="T55" fmla="*/ 40 h 53"/>
                  <a:gd name="T56" fmla="*/ 81 w 89"/>
                  <a:gd name="T57" fmla="*/ 38 h 53"/>
                  <a:gd name="T58" fmla="*/ 85 w 89"/>
                  <a:gd name="T59" fmla="*/ 36 h 53"/>
                  <a:gd name="T60" fmla="*/ 89 w 89"/>
                  <a:gd name="T61" fmla="*/ 32 h 53"/>
                  <a:gd name="T62" fmla="*/ 89 w 89"/>
                  <a:gd name="T63" fmla="*/ 29 h 53"/>
                  <a:gd name="T64" fmla="*/ 85 w 89"/>
                  <a:gd name="T65" fmla="*/ 27 h 53"/>
                  <a:gd name="T66" fmla="*/ 77 w 89"/>
                  <a:gd name="T67" fmla="*/ 25 h 53"/>
                  <a:gd name="T68" fmla="*/ 71 w 89"/>
                  <a:gd name="T69" fmla="*/ 23 h 53"/>
                  <a:gd name="T70" fmla="*/ 65 w 89"/>
                  <a:gd name="T71" fmla="*/ 21 h 53"/>
                  <a:gd name="T72" fmla="*/ 63 w 89"/>
                  <a:gd name="T73" fmla="*/ 19 h 53"/>
                  <a:gd name="T74" fmla="*/ 61 w 89"/>
                  <a:gd name="T75" fmla="*/ 17 h 53"/>
                  <a:gd name="T76" fmla="*/ 59 w 89"/>
                  <a:gd name="T77" fmla="*/ 13 h 53"/>
                  <a:gd name="T78" fmla="*/ 54 w 89"/>
                  <a:gd name="T79" fmla="*/ 10 h 53"/>
                  <a:gd name="T80" fmla="*/ 48 w 89"/>
                  <a:gd name="T81" fmla="*/ 8 h 53"/>
                  <a:gd name="T82" fmla="*/ 42 w 89"/>
                  <a:gd name="T83" fmla="*/ 10 h 53"/>
                  <a:gd name="T84" fmla="*/ 34 w 89"/>
                  <a:gd name="T85" fmla="*/ 10 h 53"/>
                  <a:gd name="T86" fmla="*/ 28 w 89"/>
                  <a:gd name="T87" fmla="*/ 10 h 53"/>
                  <a:gd name="T88" fmla="*/ 26 w 89"/>
                  <a:gd name="T89" fmla="*/ 10 h 53"/>
                  <a:gd name="T90" fmla="*/ 18 w 89"/>
                  <a:gd name="T91" fmla="*/ 4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9" h="53">
                    <a:moveTo>
                      <a:pt x="18" y="4"/>
                    </a:moveTo>
                    <a:lnTo>
                      <a:pt x="16" y="2"/>
                    </a:lnTo>
                    <a:lnTo>
                      <a:pt x="14" y="0"/>
                    </a:lnTo>
                    <a:lnTo>
                      <a:pt x="8" y="0"/>
                    </a:lnTo>
                    <a:lnTo>
                      <a:pt x="4" y="4"/>
                    </a:lnTo>
                    <a:lnTo>
                      <a:pt x="0" y="10"/>
                    </a:lnTo>
                    <a:lnTo>
                      <a:pt x="0" y="11"/>
                    </a:lnTo>
                    <a:lnTo>
                      <a:pt x="2" y="15"/>
                    </a:lnTo>
                    <a:lnTo>
                      <a:pt x="6" y="19"/>
                    </a:lnTo>
                    <a:lnTo>
                      <a:pt x="12" y="23"/>
                    </a:lnTo>
                    <a:lnTo>
                      <a:pt x="16" y="29"/>
                    </a:lnTo>
                    <a:lnTo>
                      <a:pt x="20" y="31"/>
                    </a:lnTo>
                    <a:lnTo>
                      <a:pt x="22" y="32"/>
                    </a:lnTo>
                    <a:lnTo>
                      <a:pt x="24" y="32"/>
                    </a:lnTo>
                    <a:lnTo>
                      <a:pt x="28" y="31"/>
                    </a:lnTo>
                    <a:lnTo>
                      <a:pt x="32" y="31"/>
                    </a:lnTo>
                    <a:lnTo>
                      <a:pt x="32" y="34"/>
                    </a:lnTo>
                    <a:lnTo>
                      <a:pt x="32" y="40"/>
                    </a:lnTo>
                    <a:lnTo>
                      <a:pt x="32" y="46"/>
                    </a:lnTo>
                    <a:lnTo>
                      <a:pt x="34" y="52"/>
                    </a:lnTo>
                    <a:lnTo>
                      <a:pt x="34" y="53"/>
                    </a:lnTo>
                    <a:lnTo>
                      <a:pt x="36" y="53"/>
                    </a:lnTo>
                    <a:lnTo>
                      <a:pt x="40" y="53"/>
                    </a:lnTo>
                    <a:lnTo>
                      <a:pt x="46" y="53"/>
                    </a:lnTo>
                    <a:lnTo>
                      <a:pt x="56" y="50"/>
                    </a:lnTo>
                    <a:lnTo>
                      <a:pt x="65" y="46"/>
                    </a:lnTo>
                    <a:lnTo>
                      <a:pt x="71" y="44"/>
                    </a:lnTo>
                    <a:lnTo>
                      <a:pt x="77" y="40"/>
                    </a:lnTo>
                    <a:lnTo>
                      <a:pt x="81" y="38"/>
                    </a:lnTo>
                    <a:lnTo>
                      <a:pt x="85" y="36"/>
                    </a:lnTo>
                    <a:lnTo>
                      <a:pt x="89" y="32"/>
                    </a:lnTo>
                    <a:lnTo>
                      <a:pt x="89" y="29"/>
                    </a:lnTo>
                    <a:lnTo>
                      <a:pt x="85" y="27"/>
                    </a:lnTo>
                    <a:lnTo>
                      <a:pt x="77" y="25"/>
                    </a:lnTo>
                    <a:lnTo>
                      <a:pt x="71" y="23"/>
                    </a:lnTo>
                    <a:lnTo>
                      <a:pt x="65" y="21"/>
                    </a:lnTo>
                    <a:lnTo>
                      <a:pt x="63" y="19"/>
                    </a:lnTo>
                    <a:lnTo>
                      <a:pt x="61" y="17"/>
                    </a:lnTo>
                    <a:lnTo>
                      <a:pt x="59" y="13"/>
                    </a:lnTo>
                    <a:lnTo>
                      <a:pt x="54" y="10"/>
                    </a:lnTo>
                    <a:lnTo>
                      <a:pt x="48" y="8"/>
                    </a:lnTo>
                    <a:lnTo>
                      <a:pt x="42" y="10"/>
                    </a:lnTo>
                    <a:lnTo>
                      <a:pt x="34" y="10"/>
                    </a:lnTo>
                    <a:lnTo>
                      <a:pt x="28" y="10"/>
                    </a:lnTo>
                    <a:lnTo>
                      <a:pt x="26" y="10"/>
                    </a:lnTo>
                    <a:lnTo>
                      <a:pt x="18" y="4"/>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307" name="Freeform 1075"/>
              <p:cNvSpPr>
                <a:spLocks/>
              </p:cNvSpPr>
              <p:nvPr/>
            </p:nvSpPr>
            <p:spPr bwMode="auto">
              <a:xfrm>
                <a:off x="605" y="3211"/>
                <a:ext cx="8" cy="8"/>
              </a:xfrm>
              <a:custGeom>
                <a:avLst/>
                <a:gdLst>
                  <a:gd name="T0" fmla="*/ 14 w 16"/>
                  <a:gd name="T1" fmla="*/ 0 h 17"/>
                  <a:gd name="T2" fmla="*/ 16 w 16"/>
                  <a:gd name="T3" fmla="*/ 2 h 17"/>
                  <a:gd name="T4" fmla="*/ 16 w 16"/>
                  <a:gd name="T5" fmla="*/ 7 h 17"/>
                  <a:gd name="T6" fmla="*/ 16 w 16"/>
                  <a:gd name="T7" fmla="*/ 13 h 17"/>
                  <a:gd name="T8" fmla="*/ 12 w 16"/>
                  <a:gd name="T9" fmla="*/ 17 h 17"/>
                  <a:gd name="T10" fmla="*/ 6 w 16"/>
                  <a:gd name="T11" fmla="*/ 17 h 17"/>
                  <a:gd name="T12" fmla="*/ 2 w 16"/>
                  <a:gd name="T13" fmla="*/ 13 h 17"/>
                  <a:gd name="T14" fmla="*/ 0 w 16"/>
                  <a:gd name="T15" fmla="*/ 11 h 17"/>
                  <a:gd name="T16" fmla="*/ 0 w 16"/>
                  <a:gd name="T17" fmla="*/ 9 h 17"/>
                  <a:gd name="T18" fmla="*/ 0 w 16"/>
                  <a:gd name="T19" fmla="*/ 7 h 17"/>
                  <a:gd name="T20" fmla="*/ 2 w 16"/>
                  <a:gd name="T21" fmla="*/ 4 h 17"/>
                  <a:gd name="T22" fmla="*/ 6 w 16"/>
                  <a:gd name="T23" fmla="*/ 2 h 17"/>
                  <a:gd name="T24" fmla="*/ 14 w 16"/>
                  <a:gd name="T25"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17">
                    <a:moveTo>
                      <a:pt x="14" y="0"/>
                    </a:moveTo>
                    <a:lnTo>
                      <a:pt x="16" y="2"/>
                    </a:lnTo>
                    <a:lnTo>
                      <a:pt x="16" y="7"/>
                    </a:lnTo>
                    <a:lnTo>
                      <a:pt x="16" y="13"/>
                    </a:lnTo>
                    <a:lnTo>
                      <a:pt x="12" y="17"/>
                    </a:lnTo>
                    <a:lnTo>
                      <a:pt x="6" y="17"/>
                    </a:lnTo>
                    <a:lnTo>
                      <a:pt x="2" y="13"/>
                    </a:lnTo>
                    <a:lnTo>
                      <a:pt x="0" y="11"/>
                    </a:lnTo>
                    <a:lnTo>
                      <a:pt x="0" y="9"/>
                    </a:lnTo>
                    <a:lnTo>
                      <a:pt x="0" y="7"/>
                    </a:lnTo>
                    <a:lnTo>
                      <a:pt x="2" y="4"/>
                    </a:lnTo>
                    <a:lnTo>
                      <a:pt x="6" y="2"/>
                    </a:lnTo>
                    <a:lnTo>
                      <a:pt x="14" y="0"/>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308" name="Freeform 1076"/>
              <p:cNvSpPr>
                <a:spLocks/>
              </p:cNvSpPr>
              <p:nvPr/>
            </p:nvSpPr>
            <p:spPr bwMode="auto">
              <a:xfrm>
                <a:off x="641" y="3231"/>
                <a:ext cx="66" cy="75"/>
              </a:xfrm>
              <a:custGeom>
                <a:avLst/>
                <a:gdLst>
                  <a:gd name="T0" fmla="*/ 28 w 133"/>
                  <a:gd name="T1" fmla="*/ 6 h 149"/>
                  <a:gd name="T2" fmla="*/ 26 w 133"/>
                  <a:gd name="T3" fmla="*/ 4 h 149"/>
                  <a:gd name="T4" fmla="*/ 24 w 133"/>
                  <a:gd name="T5" fmla="*/ 2 h 149"/>
                  <a:gd name="T6" fmla="*/ 20 w 133"/>
                  <a:gd name="T7" fmla="*/ 0 h 149"/>
                  <a:gd name="T8" fmla="*/ 16 w 133"/>
                  <a:gd name="T9" fmla="*/ 0 h 149"/>
                  <a:gd name="T10" fmla="*/ 14 w 133"/>
                  <a:gd name="T11" fmla="*/ 4 h 149"/>
                  <a:gd name="T12" fmla="*/ 16 w 133"/>
                  <a:gd name="T13" fmla="*/ 9 h 149"/>
                  <a:gd name="T14" fmla="*/ 18 w 133"/>
                  <a:gd name="T15" fmla="*/ 17 h 149"/>
                  <a:gd name="T16" fmla="*/ 20 w 133"/>
                  <a:gd name="T17" fmla="*/ 23 h 149"/>
                  <a:gd name="T18" fmla="*/ 22 w 133"/>
                  <a:gd name="T19" fmla="*/ 29 h 149"/>
                  <a:gd name="T20" fmla="*/ 22 w 133"/>
                  <a:gd name="T21" fmla="*/ 34 h 149"/>
                  <a:gd name="T22" fmla="*/ 22 w 133"/>
                  <a:gd name="T23" fmla="*/ 40 h 149"/>
                  <a:gd name="T24" fmla="*/ 18 w 133"/>
                  <a:gd name="T25" fmla="*/ 44 h 149"/>
                  <a:gd name="T26" fmla="*/ 12 w 133"/>
                  <a:gd name="T27" fmla="*/ 48 h 149"/>
                  <a:gd name="T28" fmla="*/ 4 w 133"/>
                  <a:gd name="T29" fmla="*/ 53 h 149"/>
                  <a:gd name="T30" fmla="*/ 0 w 133"/>
                  <a:gd name="T31" fmla="*/ 59 h 149"/>
                  <a:gd name="T32" fmla="*/ 2 w 133"/>
                  <a:gd name="T33" fmla="*/ 69 h 149"/>
                  <a:gd name="T34" fmla="*/ 6 w 133"/>
                  <a:gd name="T35" fmla="*/ 78 h 149"/>
                  <a:gd name="T36" fmla="*/ 10 w 133"/>
                  <a:gd name="T37" fmla="*/ 86 h 149"/>
                  <a:gd name="T38" fmla="*/ 12 w 133"/>
                  <a:gd name="T39" fmla="*/ 94 h 149"/>
                  <a:gd name="T40" fmla="*/ 12 w 133"/>
                  <a:gd name="T41" fmla="*/ 101 h 149"/>
                  <a:gd name="T42" fmla="*/ 12 w 133"/>
                  <a:gd name="T43" fmla="*/ 113 h 149"/>
                  <a:gd name="T44" fmla="*/ 14 w 133"/>
                  <a:gd name="T45" fmla="*/ 124 h 149"/>
                  <a:gd name="T46" fmla="*/ 20 w 133"/>
                  <a:gd name="T47" fmla="*/ 138 h 149"/>
                  <a:gd name="T48" fmla="*/ 28 w 133"/>
                  <a:gd name="T49" fmla="*/ 145 h 149"/>
                  <a:gd name="T50" fmla="*/ 38 w 133"/>
                  <a:gd name="T51" fmla="*/ 149 h 149"/>
                  <a:gd name="T52" fmla="*/ 46 w 133"/>
                  <a:gd name="T53" fmla="*/ 149 h 149"/>
                  <a:gd name="T54" fmla="*/ 52 w 133"/>
                  <a:gd name="T55" fmla="*/ 145 h 149"/>
                  <a:gd name="T56" fmla="*/ 56 w 133"/>
                  <a:gd name="T57" fmla="*/ 138 h 149"/>
                  <a:gd name="T58" fmla="*/ 60 w 133"/>
                  <a:gd name="T59" fmla="*/ 130 h 149"/>
                  <a:gd name="T60" fmla="*/ 64 w 133"/>
                  <a:gd name="T61" fmla="*/ 124 h 149"/>
                  <a:gd name="T62" fmla="*/ 68 w 133"/>
                  <a:gd name="T63" fmla="*/ 120 h 149"/>
                  <a:gd name="T64" fmla="*/ 78 w 133"/>
                  <a:gd name="T65" fmla="*/ 118 h 149"/>
                  <a:gd name="T66" fmla="*/ 91 w 133"/>
                  <a:gd name="T67" fmla="*/ 117 h 149"/>
                  <a:gd name="T68" fmla="*/ 105 w 133"/>
                  <a:gd name="T69" fmla="*/ 111 h 149"/>
                  <a:gd name="T70" fmla="*/ 117 w 133"/>
                  <a:gd name="T71" fmla="*/ 107 h 149"/>
                  <a:gd name="T72" fmla="*/ 123 w 133"/>
                  <a:gd name="T73" fmla="*/ 101 h 149"/>
                  <a:gd name="T74" fmla="*/ 129 w 133"/>
                  <a:gd name="T75" fmla="*/ 97 h 149"/>
                  <a:gd name="T76" fmla="*/ 133 w 133"/>
                  <a:gd name="T77" fmla="*/ 92 h 149"/>
                  <a:gd name="T78" fmla="*/ 133 w 133"/>
                  <a:gd name="T79" fmla="*/ 86 h 149"/>
                  <a:gd name="T80" fmla="*/ 125 w 133"/>
                  <a:gd name="T81" fmla="*/ 78 h 149"/>
                  <a:gd name="T82" fmla="*/ 115 w 133"/>
                  <a:gd name="T83" fmla="*/ 71 h 149"/>
                  <a:gd name="T84" fmla="*/ 111 w 133"/>
                  <a:gd name="T85" fmla="*/ 65 h 149"/>
                  <a:gd name="T86" fmla="*/ 109 w 133"/>
                  <a:gd name="T87" fmla="*/ 59 h 149"/>
                  <a:gd name="T88" fmla="*/ 107 w 133"/>
                  <a:gd name="T89" fmla="*/ 52 h 149"/>
                  <a:gd name="T90" fmla="*/ 103 w 133"/>
                  <a:gd name="T91" fmla="*/ 42 h 149"/>
                  <a:gd name="T92" fmla="*/ 93 w 133"/>
                  <a:gd name="T93" fmla="*/ 32 h 149"/>
                  <a:gd name="T94" fmla="*/ 82 w 133"/>
                  <a:gd name="T95" fmla="*/ 23 h 149"/>
                  <a:gd name="T96" fmla="*/ 66 w 133"/>
                  <a:gd name="T97" fmla="*/ 19 h 149"/>
                  <a:gd name="T98" fmla="*/ 52 w 133"/>
                  <a:gd name="T99" fmla="*/ 17 h 149"/>
                  <a:gd name="T100" fmla="*/ 42 w 133"/>
                  <a:gd name="T101" fmla="*/ 13 h 149"/>
                  <a:gd name="T102" fmla="*/ 34 w 133"/>
                  <a:gd name="T103" fmla="*/ 9 h 149"/>
                  <a:gd name="T104" fmla="*/ 28 w 133"/>
                  <a:gd name="T105" fmla="*/ 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3" h="149">
                    <a:moveTo>
                      <a:pt x="28" y="6"/>
                    </a:moveTo>
                    <a:lnTo>
                      <a:pt x="26" y="4"/>
                    </a:lnTo>
                    <a:lnTo>
                      <a:pt x="24" y="2"/>
                    </a:lnTo>
                    <a:lnTo>
                      <a:pt x="20" y="0"/>
                    </a:lnTo>
                    <a:lnTo>
                      <a:pt x="16" y="0"/>
                    </a:lnTo>
                    <a:lnTo>
                      <a:pt x="14" y="4"/>
                    </a:lnTo>
                    <a:lnTo>
                      <a:pt x="16" y="9"/>
                    </a:lnTo>
                    <a:lnTo>
                      <a:pt x="18" y="17"/>
                    </a:lnTo>
                    <a:lnTo>
                      <a:pt x="20" y="23"/>
                    </a:lnTo>
                    <a:lnTo>
                      <a:pt x="22" y="29"/>
                    </a:lnTo>
                    <a:lnTo>
                      <a:pt x="22" y="34"/>
                    </a:lnTo>
                    <a:lnTo>
                      <a:pt x="22" y="40"/>
                    </a:lnTo>
                    <a:lnTo>
                      <a:pt x="18" y="44"/>
                    </a:lnTo>
                    <a:lnTo>
                      <a:pt x="12" y="48"/>
                    </a:lnTo>
                    <a:lnTo>
                      <a:pt x="4" y="53"/>
                    </a:lnTo>
                    <a:lnTo>
                      <a:pt x="0" y="59"/>
                    </a:lnTo>
                    <a:lnTo>
                      <a:pt x="2" y="69"/>
                    </a:lnTo>
                    <a:lnTo>
                      <a:pt x="6" y="78"/>
                    </a:lnTo>
                    <a:lnTo>
                      <a:pt x="10" y="86"/>
                    </a:lnTo>
                    <a:lnTo>
                      <a:pt x="12" y="94"/>
                    </a:lnTo>
                    <a:lnTo>
                      <a:pt x="12" y="101"/>
                    </a:lnTo>
                    <a:lnTo>
                      <a:pt x="12" y="113"/>
                    </a:lnTo>
                    <a:lnTo>
                      <a:pt x="14" y="124"/>
                    </a:lnTo>
                    <a:lnTo>
                      <a:pt x="20" y="138"/>
                    </a:lnTo>
                    <a:lnTo>
                      <a:pt x="28" y="145"/>
                    </a:lnTo>
                    <a:lnTo>
                      <a:pt x="38" y="149"/>
                    </a:lnTo>
                    <a:lnTo>
                      <a:pt x="46" y="149"/>
                    </a:lnTo>
                    <a:lnTo>
                      <a:pt x="52" y="145"/>
                    </a:lnTo>
                    <a:lnTo>
                      <a:pt x="56" y="138"/>
                    </a:lnTo>
                    <a:lnTo>
                      <a:pt x="60" y="130"/>
                    </a:lnTo>
                    <a:lnTo>
                      <a:pt x="64" y="124"/>
                    </a:lnTo>
                    <a:lnTo>
                      <a:pt x="68" y="120"/>
                    </a:lnTo>
                    <a:lnTo>
                      <a:pt x="78" y="118"/>
                    </a:lnTo>
                    <a:lnTo>
                      <a:pt x="91" y="117"/>
                    </a:lnTo>
                    <a:lnTo>
                      <a:pt x="105" y="111"/>
                    </a:lnTo>
                    <a:lnTo>
                      <a:pt x="117" y="107"/>
                    </a:lnTo>
                    <a:lnTo>
                      <a:pt x="123" y="101"/>
                    </a:lnTo>
                    <a:lnTo>
                      <a:pt x="129" y="97"/>
                    </a:lnTo>
                    <a:lnTo>
                      <a:pt x="133" y="92"/>
                    </a:lnTo>
                    <a:lnTo>
                      <a:pt x="133" y="86"/>
                    </a:lnTo>
                    <a:lnTo>
                      <a:pt x="125" y="78"/>
                    </a:lnTo>
                    <a:lnTo>
                      <a:pt x="115" y="71"/>
                    </a:lnTo>
                    <a:lnTo>
                      <a:pt x="111" y="65"/>
                    </a:lnTo>
                    <a:lnTo>
                      <a:pt x="109" y="59"/>
                    </a:lnTo>
                    <a:lnTo>
                      <a:pt x="107" y="52"/>
                    </a:lnTo>
                    <a:lnTo>
                      <a:pt x="103" y="42"/>
                    </a:lnTo>
                    <a:lnTo>
                      <a:pt x="93" y="32"/>
                    </a:lnTo>
                    <a:lnTo>
                      <a:pt x="82" y="23"/>
                    </a:lnTo>
                    <a:lnTo>
                      <a:pt x="66" y="19"/>
                    </a:lnTo>
                    <a:lnTo>
                      <a:pt x="52" y="17"/>
                    </a:lnTo>
                    <a:lnTo>
                      <a:pt x="42" y="13"/>
                    </a:lnTo>
                    <a:lnTo>
                      <a:pt x="34" y="9"/>
                    </a:lnTo>
                    <a:lnTo>
                      <a:pt x="28" y="6"/>
                    </a:lnTo>
                    <a:close/>
                  </a:path>
                </a:pathLst>
              </a:custGeom>
              <a:solidFill>
                <a:srgbClr val="FFA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Tree>
    <p:custDataLst>
      <p:tags r:id="rId1"/>
    </p:custDataLst>
    <p:extLst>
      <p:ext uri="{BB962C8B-B14F-4D97-AF65-F5344CB8AC3E}">
        <p14:creationId xmlns:p14="http://schemas.microsoft.com/office/powerpoint/2010/main" val="312701192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ChangeArrowheads="1"/>
          </p:cNvSpPr>
          <p:nvPr>
            <p:ph type="title"/>
          </p:nvPr>
        </p:nvSpPr>
        <p:spPr/>
        <p:txBody>
          <a:bodyPr/>
          <a:lstStyle/>
          <a:p>
            <a:r>
              <a:rPr lang="en-US"/>
              <a:t>PART Review Findings for </a:t>
            </a:r>
            <a:br>
              <a:rPr lang="en-US"/>
            </a:br>
            <a:r>
              <a:rPr lang="en-US"/>
              <a:t>Part C and Part B Preschool</a:t>
            </a:r>
          </a:p>
        </p:txBody>
      </p:sp>
      <p:sp>
        <p:nvSpPr>
          <p:cNvPr id="822275" name="Rectangle 3"/>
          <p:cNvSpPr>
            <a:spLocks noGrp="1" noChangeArrowheads="1"/>
          </p:cNvSpPr>
          <p:nvPr>
            <p:ph idx="1"/>
          </p:nvPr>
        </p:nvSpPr>
        <p:spPr>
          <a:xfrm>
            <a:off x="457200" y="1905000"/>
            <a:ext cx="8229600" cy="4187952"/>
          </a:xfrm>
        </p:spPr>
        <p:txBody>
          <a:bodyPr/>
          <a:lstStyle/>
          <a:p>
            <a:pPr>
              <a:buFont typeface="Wingdings" pitchFamily="2" charset="2"/>
              <a:buNone/>
            </a:pPr>
            <a:r>
              <a:rPr lang="en-US" dirty="0"/>
              <a:t>Results not demonstrated</a:t>
            </a:r>
          </a:p>
          <a:p>
            <a:pPr lvl="1">
              <a:buFont typeface="Wingdings" pitchFamily="2" charset="2"/>
              <a:buNone/>
            </a:pPr>
            <a:r>
              <a:rPr lang="en-US" sz="2400" dirty="0"/>
              <a:t>Part C</a:t>
            </a:r>
          </a:p>
          <a:p>
            <a:pPr marL="914400" lvl="2" indent="0">
              <a:buFont typeface="Wingdings" pitchFamily="2" charset="2"/>
              <a:buNone/>
            </a:pPr>
            <a:r>
              <a:rPr lang="en-US" dirty="0"/>
              <a:t>“While the program has met its goal relating to the number of children served, it has not collected information on how well the program is doing to improve the educational and developmental outcomes of infants and toddlers served.”</a:t>
            </a:r>
          </a:p>
          <a:p>
            <a:pPr lvl="1">
              <a:buFont typeface="Wingdings" pitchFamily="2" charset="2"/>
              <a:buNone/>
            </a:pPr>
            <a:r>
              <a:rPr lang="en-US" sz="2400" dirty="0"/>
              <a:t>Part B Preschool</a:t>
            </a:r>
          </a:p>
          <a:p>
            <a:pPr marL="914400" lvl="2" indent="0">
              <a:buFont typeface="Wingdings" pitchFamily="2" charset="2"/>
              <a:buNone/>
            </a:pPr>
            <a:r>
              <a:rPr lang="en-US" dirty="0"/>
              <a:t>“The Department has no performance information on preschool children with disabilities served by this program.” </a:t>
            </a:r>
          </a:p>
        </p:txBody>
      </p:sp>
      <p:sp>
        <p:nvSpPr>
          <p:cNvPr id="5" name="Slide Number Placeholder 5"/>
          <p:cNvSpPr>
            <a:spLocks noGrp="1"/>
          </p:cNvSpPr>
          <p:nvPr>
            <p:ph type="sldNum" sz="quarter" idx="10"/>
          </p:nvPr>
        </p:nvSpPr>
        <p:spPr/>
        <p:txBody>
          <a:bodyPr/>
          <a:lstStyle/>
          <a:p>
            <a:fld id="{C84F4EBB-7D93-4B2A-A150-AAC6B9C66F8E}" type="slidenum">
              <a:rPr lang="en-US"/>
              <a:pPr/>
              <a:t>4</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1377627084"/>
      </p:ext>
    </p:extLst>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8" name="Rectangle 6"/>
          <p:cNvSpPr>
            <a:spLocks noGrp="1" noChangeArrowheads="1"/>
          </p:cNvSpPr>
          <p:nvPr>
            <p:ph type="title"/>
          </p:nvPr>
        </p:nvSpPr>
        <p:spPr/>
        <p:txBody>
          <a:bodyPr/>
          <a:lstStyle/>
          <a:p>
            <a:r>
              <a:rPr lang="en-US"/>
              <a:t>OSEP’s Response</a:t>
            </a:r>
          </a:p>
        </p:txBody>
      </p:sp>
      <p:sp>
        <p:nvSpPr>
          <p:cNvPr id="223239" name="Rectangle 7"/>
          <p:cNvSpPr>
            <a:spLocks noGrp="1" noChangeArrowheads="1"/>
          </p:cNvSpPr>
          <p:nvPr>
            <p:ph idx="1"/>
          </p:nvPr>
        </p:nvSpPr>
        <p:spPr>
          <a:xfrm>
            <a:off x="3048000" y="2209800"/>
            <a:ext cx="5638800" cy="4187952"/>
          </a:xfrm>
        </p:spPr>
        <p:txBody>
          <a:bodyPr/>
          <a:lstStyle/>
          <a:p>
            <a:pPr>
              <a:lnSpc>
                <a:spcPct val="90000"/>
              </a:lnSpc>
            </a:pPr>
            <a:r>
              <a:rPr lang="en-US" dirty="0"/>
              <a:t>Required states to submit outcome data in their Annual Performance Report (APR</a:t>
            </a:r>
            <a:r>
              <a:rPr lang="en-US" dirty="0" smtClean="0"/>
              <a:t>)</a:t>
            </a:r>
          </a:p>
          <a:p>
            <a:pPr>
              <a:lnSpc>
                <a:spcPct val="90000"/>
              </a:lnSpc>
            </a:pPr>
            <a:r>
              <a:rPr lang="en-US" dirty="0" smtClean="0"/>
              <a:t>Funded </a:t>
            </a:r>
            <a:r>
              <a:rPr lang="en-US" dirty="0"/>
              <a:t>the Early Childhood Outcomes Center to do research, make recommendations, and assist states</a:t>
            </a:r>
          </a:p>
        </p:txBody>
      </p:sp>
      <p:sp>
        <p:nvSpPr>
          <p:cNvPr id="6" name="Slide Number Placeholder 6"/>
          <p:cNvSpPr>
            <a:spLocks noGrp="1"/>
          </p:cNvSpPr>
          <p:nvPr>
            <p:ph type="sldNum" sz="quarter" idx="10"/>
          </p:nvPr>
        </p:nvSpPr>
        <p:spPr/>
        <p:txBody>
          <a:bodyPr/>
          <a:lstStyle/>
          <a:p>
            <a:fld id="{15491D46-2F90-430A-9E65-687AD51EA21A}" type="slidenum">
              <a:rPr lang="en-US"/>
              <a:pPr/>
              <a:t>5</a:t>
            </a:fld>
            <a:endParaRPr lang="en-US"/>
          </a:p>
        </p:txBody>
      </p:sp>
      <p:sp>
        <p:nvSpPr>
          <p:cNvPr id="5" name="Footer Placeholder 5"/>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pic>
        <p:nvPicPr>
          <p:cNvPr id="450571" name="Picture 1035"/>
          <p:cNvPicPr>
            <a:picLocks noGrp="1" noChangeAspect="1" noChangeArrowheads="1"/>
          </p:cNvPicPr>
          <p:nvPr>
            <p:ph type="clipArt" sz="half" idx="4294967295"/>
          </p:nvPr>
        </p:nvPicPr>
        <p:blipFill>
          <a:blip r:embed="rId5" cstate="print">
            <a:extLst>
              <a:ext uri="{28A0092B-C50C-407E-A947-70E740481C1C}">
                <a14:useLocalDpi xmlns:a14="http://schemas.microsoft.com/office/drawing/2010/main" val="0"/>
              </a:ext>
            </a:extLst>
          </a:blip>
          <a:srcRect/>
          <a:stretch>
            <a:fillRect/>
          </a:stretch>
        </p:blipFill>
        <p:spPr>
          <a:xfrm>
            <a:off x="533400" y="2362200"/>
            <a:ext cx="2208213" cy="2216150"/>
          </a:xfrm>
          <a:noFill/>
          <a:ln/>
        </p:spPr>
      </p:pic>
    </p:spTree>
    <p:custDataLst>
      <p:tags r:id="rId1"/>
    </p:custDataLst>
    <p:extLst>
      <p:ext uri="{BB962C8B-B14F-4D97-AF65-F5344CB8AC3E}">
        <p14:creationId xmlns:p14="http://schemas.microsoft.com/office/powerpoint/2010/main" val="219930258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1" name="Rectangle 5"/>
          <p:cNvSpPr>
            <a:spLocks noGrp="1" noChangeArrowheads="1"/>
          </p:cNvSpPr>
          <p:nvPr>
            <p:ph type="title"/>
          </p:nvPr>
        </p:nvSpPr>
        <p:spPr/>
        <p:txBody>
          <a:bodyPr/>
          <a:lstStyle/>
          <a:p>
            <a:r>
              <a:rPr lang="en-US"/>
              <a:t>Where the outcomes came from</a:t>
            </a:r>
          </a:p>
        </p:txBody>
      </p:sp>
      <p:sp>
        <p:nvSpPr>
          <p:cNvPr id="224262" name="Rectangle 6"/>
          <p:cNvSpPr>
            <a:spLocks noGrp="1" noChangeArrowheads="1"/>
          </p:cNvSpPr>
          <p:nvPr>
            <p:ph idx="1"/>
          </p:nvPr>
        </p:nvSpPr>
        <p:spPr>
          <a:xfrm>
            <a:off x="457200" y="2209800"/>
            <a:ext cx="8229600" cy="4187952"/>
          </a:xfrm>
        </p:spPr>
        <p:txBody>
          <a:bodyPr/>
          <a:lstStyle/>
          <a:p>
            <a:r>
              <a:rPr lang="en-US" dirty="0"/>
              <a:t>Convened stakeholders to identify child and family outcome areas and develop outcome statements</a:t>
            </a:r>
          </a:p>
          <a:p>
            <a:endParaRPr lang="en-US" dirty="0"/>
          </a:p>
          <a:p>
            <a:r>
              <a:rPr lang="en-US" dirty="0"/>
              <a:t>Received input from state Part C and </a:t>
            </a:r>
            <a:br>
              <a:rPr lang="en-US" dirty="0"/>
            </a:br>
            <a:r>
              <a:rPr lang="en-US" dirty="0"/>
              <a:t>619 Coordinators, researchers, families, administrators, and the general public</a:t>
            </a:r>
          </a:p>
        </p:txBody>
      </p:sp>
      <p:sp>
        <p:nvSpPr>
          <p:cNvPr id="5" name="Slide Number Placeholder 5"/>
          <p:cNvSpPr>
            <a:spLocks noGrp="1"/>
          </p:cNvSpPr>
          <p:nvPr>
            <p:ph type="sldNum" sz="quarter" idx="10"/>
          </p:nvPr>
        </p:nvSpPr>
        <p:spPr/>
        <p:txBody>
          <a:bodyPr/>
          <a:lstStyle/>
          <a:p>
            <a:fld id="{D0A3439B-B2BB-4F8E-81E5-40194999C106}" type="slidenum">
              <a:rPr lang="en-US"/>
              <a:pPr/>
              <a:t>6</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3226823337"/>
      </p:ext>
    </p:extLst>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8" name="Rectangle 4"/>
          <p:cNvSpPr>
            <a:spLocks noGrp="1" noChangeArrowheads="1"/>
          </p:cNvSpPr>
          <p:nvPr>
            <p:ph type="title"/>
          </p:nvPr>
        </p:nvSpPr>
        <p:spPr/>
        <p:txBody>
          <a:bodyPr/>
          <a:lstStyle/>
          <a:p>
            <a:r>
              <a:rPr lang="en-US"/>
              <a:t>Child Outcomes to be Measured,</a:t>
            </a:r>
            <a:br>
              <a:rPr lang="en-US"/>
            </a:br>
            <a:r>
              <a:rPr lang="en-US"/>
              <a:t>As Required by OSEP </a:t>
            </a:r>
          </a:p>
        </p:txBody>
      </p:sp>
      <p:sp>
        <p:nvSpPr>
          <p:cNvPr id="226309" name="Rectangle 5"/>
          <p:cNvSpPr>
            <a:spLocks noGrp="1" noChangeArrowheads="1"/>
          </p:cNvSpPr>
          <p:nvPr>
            <p:ph idx="1"/>
          </p:nvPr>
        </p:nvSpPr>
        <p:spPr/>
        <p:txBody>
          <a:bodyPr/>
          <a:lstStyle/>
          <a:p>
            <a:r>
              <a:rPr lang="en-US" dirty="0"/>
              <a:t>Positive social-emotional skills (including social relationships)</a:t>
            </a:r>
          </a:p>
          <a:p>
            <a:r>
              <a:rPr lang="en-US" dirty="0" smtClean="0"/>
              <a:t>Acquisition </a:t>
            </a:r>
            <a:r>
              <a:rPr lang="en-US" dirty="0"/>
              <a:t>and use of knowledge and skills (including early language</a:t>
            </a:r>
            <a:r>
              <a:rPr lang="en-US" dirty="0" smtClean="0"/>
              <a:t>/ communication </a:t>
            </a:r>
            <a:r>
              <a:rPr lang="en-US" dirty="0"/>
              <a:t>and early literacy)</a:t>
            </a:r>
          </a:p>
          <a:p>
            <a:r>
              <a:rPr lang="en-US" dirty="0" smtClean="0"/>
              <a:t>Use </a:t>
            </a:r>
            <a:r>
              <a:rPr lang="en-US" dirty="0"/>
              <a:t>of appropriate behaviors to meet their needs</a:t>
            </a:r>
          </a:p>
          <a:p>
            <a:endParaRPr lang="en-US" dirty="0"/>
          </a:p>
        </p:txBody>
      </p:sp>
      <p:sp>
        <p:nvSpPr>
          <p:cNvPr id="5" name="Slide Number Placeholder 5"/>
          <p:cNvSpPr>
            <a:spLocks noGrp="1"/>
          </p:cNvSpPr>
          <p:nvPr>
            <p:ph type="sldNum" sz="quarter" idx="10"/>
          </p:nvPr>
        </p:nvSpPr>
        <p:spPr/>
        <p:txBody>
          <a:bodyPr/>
          <a:lstStyle/>
          <a:p>
            <a:fld id="{C9BD7B0C-D359-48EC-BB59-108052213EBB}" type="slidenum">
              <a:rPr lang="en-US"/>
              <a:pPr/>
              <a:t>7</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2341017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6" name="Rectangle 6"/>
          <p:cNvSpPr>
            <a:spLocks noGrp="1" noChangeArrowheads="1"/>
          </p:cNvSpPr>
          <p:nvPr>
            <p:ph type="title"/>
          </p:nvPr>
        </p:nvSpPr>
        <p:spPr/>
        <p:txBody>
          <a:bodyPr/>
          <a:lstStyle/>
          <a:p>
            <a:r>
              <a:rPr lang="en-US"/>
              <a:t>OSEP Reporting Categories</a:t>
            </a:r>
          </a:p>
        </p:txBody>
      </p:sp>
      <p:sp>
        <p:nvSpPr>
          <p:cNvPr id="363527" name="Rectangle 7"/>
          <p:cNvSpPr>
            <a:spLocks noGrp="1" noChangeArrowheads="1"/>
          </p:cNvSpPr>
          <p:nvPr>
            <p:ph idx="1"/>
          </p:nvPr>
        </p:nvSpPr>
        <p:spPr/>
        <p:txBody>
          <a:bodyPr/>
          <a:lstStyle/>
          <a:p>
            <a:pPr marL="381000" indent="-381000">
              <a:lnSpc>
                <a:spcPct val="90000"/>
              </a:lnSpc>
              <a:buFont typeface="Wingdings" pitchFamily="2" charset="2"/>
              <a:buNone/>
            </a:pPr>
            <a:r>
              <a:rPr lang="en-US" sz="2800" dirty="0"/>
              <a:t>Percentage of children who: </a:t>
            </a:r>
          </a:p>
          <a:p>
            <a:pPr marL="781050" lvl="1" indent="-381000">
              <a:lnSpc>
                <a:spcPct val="90000"/>
              </a:lnSpc>
              <a:buFont typeface="Wingdings" pitchFamily="2" charset="2"/>
              <a:buNone/>
            </a:pPr>
            <a:r>
              <a:rPr lang="en-US" sz="2600" dirty="0"/>
              <a:t>a.	Did not improve functioning</a:t>
            </a:r>
          </a:p>
          <a:p>
            <a:pPr marL="781050" lvl="1" indent="-381000">
              <a:lnSpc>
                <a:spcPct val="90000"/>
              </a:lnSpc>
              <a:buFont typeface="Wingdings" pitchFamily="2" charset="2"/>
              <a:buNone/>
            </a:pPr>
            <a:r>
              <a:rPr lang="en-US" sz="2600" dirty="0"/>
              <a:t>b.	Improved functioning, but not sufficient to move nearer to functioning comparable to same-aged peers </a:t>
            </a:r>
          </a:p>
          <a:p>
            <a:pPr marL="781050" lvl="1" indent="-381000">
              <a:lnSpc>
                <a:spcPct val="90000"/>
              </a:lnSpc>
              <a:buFont typeface="Wingdings" pitchFamily="2" charset="2"/>
              <a:buNone/>
            </a:pPr>
            <a:r>
              <a:rPr lang="en-US" sz="2600" dirty="0"/>
              <a:t>c.	Improved functioning to a level nearer to same-aged peers but did not reach it</a:t>
            </a:r>
          </a:p>
          <a:p>
            <a:pPr marL="781050" lvl="1" indent="-381000">
              <a:lnSpc>
                <a:spcPct val="90000"/>
              </a:lnSpc>
              <a:buFont typeface="Wingdings" pitchFamily="2" charset="2"/>
              <a:buNone/>
            </a:pPr>
            <a:r>
              <a:rPr lang="en-US" sz="2600" dirty="0"/>
              <a:t>d.	Improved functioning to reach a level comparable to same-aged peers</a:t>
            </a:r>
          </a:p>
          <a:p>
            <a:pPr marL="781050" lvl="1" indent="-381000">
              <a:lnSpc>
                <a:spcPct val="90000"/>
              </a:lnSpc>
              <a:buFont typeface="Wingdings" pitchFamily="2" charset="2"/>
              <a:buNone/>
            </a:pPr>
            <a:r>
              <a:rPr lang="en-US" sz="2600" dirty="0"/>
              <a:t>e.	Maintained functioning at a level comparable to same-aged peers</a:t>
            </a:r>
          </a:p>
        </p:txBody>
      </p:sp>
      <p:sp>
        <p:nvSpPr>
          <p:cNvPr id="6" name="Slide Number Placeholder 5"/>
          <p:cNvSpPr>
            <a:spLocks noGrp="1"/>
          </p:cNvSpPr>
          <p:nvPr>
            <p:ph type="sldNum" sz="quarter" idx="10"/>
          </p:nvPr>
        </p:nvSpPr>
        <p:spPr/>
        <p:txBody>
          <a:bodyPr/>
          <a:lstStyle/>
          <a:p>
            <a:fld id="{28D66DA1-34E2-45E1-B9EB-827EFFA4C031}" type="slidenum">
              <a:rPr lang="en-US"/>
              <a:pPr/>
              <a:t>8</a:t>
            </a:fld>
            <a:endParaRPr lang="en-US"/>
          </a:p>
        </p:txBody>
      </p:sp>
    </p:spTree>
    <p:custDataLst>
      <p:tags r:id="rId1"/>
    </p:custDataLst>
    <p:extLst>
      <p:ext uri="{BB962C8B-B14F-4D97-AF65-F5344CB8AC3E}">
        <p14:creationId xmlns:p14="http://schemas.microsoft.com/office/powerpoint/2010/main" val="3730632777"/>
      </p:ext>
    </p:extLst>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2" name="Rectangle 4"/>
          <p:cNvSpPr>
            <a:spLocks noGrp="1" noChangeArrowheads="1"/>
          </p:cNvSpPr>
          <p:nvPr>
            <p:ph type="title"/>
          </p:nvPr>
        </p:nvSpPr>
        <p:spPr/>
        <p:txBody>
          <a:bodyPr/>
          <a:lstStyle/>
          <a:p>
            <a:r>
              <a:rPr lang="en-US"/>
              <a:t>Why Collect Outcome Data?</a:t>
            </a:r>
          </a:p>
        </p:txBody>
      </p:sp>
      <p:sp>
        <p:nvSpPr>
          <p:cNvPr id="667653" name="Rectangle 5"/>
          <p:cNvSpPr>
            <a:spLocks noGrp="1" noChangeArrowheads="1"/>
          </p:cNvSpPr>
          <p:nvPr>
            <p:ph idx="1"/>
          </p:nvPr>
        </p:nvSpPr>
        <p:spPr/>
        <p:txBody>
          <a:bodyPr/>
          <a:lstStyle/>
          <a:p>
            <a:r>
              <a:rPr lang="en-US"/>
              <a:t>Federal government is the driving force behind the move to collect outcome data</a:t>
            </a:r>
          </a:p>
          <a:p>
            <a:endParaRPr lang="en-US"/>
          </a:p>
          <a:p>
            <a:r>
              <a:rPr lang="en-US"/>
              <a:t>However, providing data for the federal government is not the only reason to collect outcome data</a:t>
            </a:r>
          </a:p>
        </p:txBody>
      </p:sp>
      <p:sp>
        <p:nvSpPr>
          <p:cNvPr id="5" name="Slide Number Placeholder 5"/>
          <p:cNvSpPr>
            <a:spLocks noGrp="1"/>
          </p:cNvSpPr>
          <p:nvPr>
            <p:ph type="sldNum" sz="quarter" idx="10"/>
          </p:nvPr>
        </p:nvSpPr>
        <p:spPr/>
        <p:txBody>
          <a:bodyPr/>
          <a:lstStyle/>
          <a:p>
            <a:fld id="{B8E0B7D4-976C-4E2B-8C34-DC1CECE93C96}" type="slidenum">
              <a:rPr lang="en-US"/>
              <a:pPr/>
              <a:t>9</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2863842019"/>
      </p:ext>
    </p:extLst>
  </p:cSld>
  <p:clrMapOvr>
    <a:masterClrMapping/>
  </p:clrMapOvr>
  <p:transition>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MMPROD_UIDATA" val="&lt;database version=&quot;7.0&quot;&gt;&lt;object type=&quot;1&quot; unique_id=&quot;10001&quot;&gt;&lt;property id=&quot;20141&quot; value=&quot;Why_Collect_Outcome_Data&quot;/&gt;&lt;property id=&quot;20148&quot; value=&quot;5&quot;/&gt;&lt;property id=&quot;20184&quot; value=&quot;7&quot;/&gt;&lt;property id=&quot;20224&quot; value=&quot;P:\ECO\Adobe Presenter Files\COSF_X_3\whycollectoutcomedatazip&quot;/&gt;&lt;property id=&quot;20250&quot; value=&quot;0&quot;/&gt;&lt;property id=&quot;20251&quot; value=&quot;1&quot;/&gt;&lt;property id=&quot;20259&quot; value=&quot;0&quot;/&gt;&lt;object type=&quot;2&quot; unique_id=&quot;10378&quot;&gt;&lt;object type=&quot;3&quot; unique_id=&quot;10674&quot;&gt;&lt;property id=&quot;20148&quot; value=&quot;5&quot;/&gt;&lt;property id=&quot;20300&quot; value=&quot;Slide 1 - &amp;quot;Why Collect &amp;#x0D;&amp;#x0A;Outcome Data?&amp;quot;&quot;/&gt;&lt;property id=&quot;20301&quot; value=&quot;Why Collect Outcomes Data?&quot;/&gt;&lt;property id=&quot;20303&quot; value=&quot;-1&quot;/&gt;&lt;property id=&quot;20307&quot; value=&quot;908&quot;/&gt;&lt;property id=&quot;20309&quot; value=&quot;-1&quot;/&gt;&lt;/object&gt;&lt;object type=&quot;3&quot; unique_id=&quot;10675&quot;&gt;&lt;property id=&quot;20148&quot; value=&quot;5&quot;/&gt;&lt;property id=&quot;20300&quot; value=&quot;Slide 3 - &amp;quot;Public Policy Context&amp;quot;&quot;/&gt;&lt;property id=&quot;20301&quot; value=&quot;Public Policy Context&quot;/&gt;&lt;property id=&quot;20303&quot; value=&quot;-1&quot;/&gt;&lt;property id=&quot;20307&quot; value=&quot;909&quot;/&gt;&lt;property id=&quot;20309&quot; value=&quot;-1&quot;/&gt;&lt;/object&gt;&lt;object type=&quot;3&quot; unique_id=&quot;10676&quot;&gt;&lt;property id=&quot;20148&quot; value=&quot;5&quot;/&gt;&lt;property id=&quot;20300&quot; value=&quot;Slide 4 - &amp;quot;PART Review Findings for &amp;#x0D;&amp;#x0A;Part C and Part B Preschool&amp;quot;&quot;/&gt;&lt;property id=&quot;20301&quot; value=&quot;PART Review&quot;/&gt;&lt;property id=&quot;20303&quot; value=&quot;-1&quot;/&gt;&lt;property id=&quot;20307&quot; value=&quot;910&quot;/&gt;&lt;property id=&quot;20309&quot; value=&quot;-1&quot;/&gt;&lt;/object&gt;&lt;object type=&quot;3&quot; unique_id=&quot;10677&quot;&gt;&lt;property id=&quot;20148&quot; value=&quot;5&quot;/&gt;&lt;property id=&quot;20300&quot; value=&quot;Slide 5 - &amp;quot;OSEP’s Response&amp;quot;&quot;/&gt;&lt;property id=&quot;20301&quot; value=&quot;OSEP's Response&quot;/&gt;&lt;property id=&quot;20303&quot; value=&quot;-1&quot;/&gt;&lt;property id=&quot;20307&quot; value=&quot;911&quot;/&gt;&lt;property id=&quot;20309&quot; value=&quot;-1&quot;/&gt;&lt;/object&gt;&lt;object type=&quot;3&quot; unique_id=&quot;10678&quot;&gt;&lt;property id=&quot;20148&quot; value=&quot;5&quot;/&gt;&lt;property id=&quot;20300&quot; value=&quot;Slide 6 - &amp;quot;Where the outcomes came from&amp;quot;&quot;/&gt;&lt;property id=&quot;20301&quot; value=&quot;Where the Outcomes Came From&quot;/&gt;&lt;property id=&quot;20303&quot; value=&quot;-1&quot;/&gt;&lt;property id=&quot;20307&quot; value=&quot;912&quot;/&gt;&lt;property id=&quot;20309&quot; value=&quot;-1&quot;/&gt;&lt;/object&gt;&lt;object type=&quot;3&quot; unique_id=&quot;10679&quot;&gt;&lt;property id=&quot;20148&quot; value=&quot;5&quot;/&gt;&lt;property id=&quot;20300&quot; value=&quot;Slide 7 - &amp;quot;Child Outcomes to be Measured,&amp;#x0D;&amp;#x0A;As Required by OSEP &amp;quot;&quot;/&gt;&lt;property id=&quot;20301&quot; value=&quot;Child Outcomes&quot;/&gt;&lt;property id=&quot;20303&quot; value=&quot;-1&quot;/&gt;&lt;property id=&quot;20307&quot; value=&quot;913&quot;/&gt;&lt;property id=&quot;20309&quot; value=&quot;-1&quot;/&gt;&lt;/object&gt;&lt;object type=&quot;3&quot; unique_id=&quot;10680&quot;&gt;&lt;property id=&quot;20148&quot; value=&quot;5&quot;/&gt;&lt;property id=&quot;20300&quot; value=&quot;Slide 8 - &amp;quot;OSEP Reporting Categories&amp;quot;&quot;/&gt;&lt;property id=&quot;20301&quot; value=&quot;OSEP Reporting Categories&quot;/&gt;&lt;property id=&quot;20303&quot; value=&quot;-1&quot;/&gt;&lt;property id=&quot;20307&quot; value=&quot;914&quot;/&gt;&lt;property id=&quot;20309&quot; value=&quot;-1&quot;/&gt;&lt;/object&gt;&lt;object type=&quot;3&quot; unique_id=&quot;10681&quot;&gt;&lt;property id=&quot;20148&quot; value=&quot;5&quot;/&gt;&lt;property id=&quot;20300&quot; value=&quot;Slide 9 - &amp;quot;Why Collect Outcome Data?&amp;quot;&quot;/&gt;&lt;property id=&quot;20301&quot; value=&quot;Why Collect Outcomes Data?&quot;/&gt;&lt;property id=&quot;20303&quot; value=&quot;-1&quot;/&gt;&lt;property id=&quot;20307&quot; value=&quot;915&quot;/&gt;&lt;property id=&quot;20309&quot; value=&quot;-1&quot;/&gt;&lt;/object&gt;&lt;object type=&quot;3&quot; unique_id=&quot;10682&quot;&gt;&lt;property id=&quot;20148&quot; value=&quot;5&quot;/&gt;&lt;property id=&quot;20300&quot; value=&quot;Slide 10 - &amp;quot;Why Collect Outcome Data?&amp;quot;&quot;/&gt;&lt;property id=&quot;20301&quot; value=&quot;Why Collect Outcomes Data?&quot;/&gt;&lt;property id=&quot;20303&quot; value=&quot;-1&quot;/&gt;&lt;property id=&quot;20307&quot; value=&quot;916&quot;/&gt;&lt;property id=&quot;20309&quot; value=&quot;-1&quot;/&gt;&lt;/object&gt;&lt;object type=&quot;3&quot; unique_id=&quot;10828&quot;&gt;&lt;property id=&quot;20148&quot; value=&quot;5&quot;/&gt;&lt;property id=&quot;20300&quot; value=&quot;Slide 2 - &amp;quot;Goal of Early Intervention/Early Childhood Special Education&amp;quot;&quot;/&gt;&lt;property id=&quot;20301&quot; value=&quot;Goal of EI/ECSE&quot;/&gt;&lt;property id=&quot;20303&quot; value=&quot;-1&quot;/&gt;&lt;property id=&quot;20307&quot; value=&quot;917&quot;/&gt;&lt;property id=&quot;20309&quot; value=&quot;-1&quot;/&gt;&lt;/object&gt;&lt;object type=&quot;3&quot; unique_id=&quot;10969&quot;&gt;&lt;property id=&quot;20148&quot; value=&quot;5&quot;/&gt;&lt;property id=&quot;20300&quot; value=&quot;Slide 11 - &amp;quot;For more information:  &amp;#x0D;&amp;#x0A;&amp;#x0D;&amp;#x0A;visit us online &amp;#x0D;&amp;#x0A;www.the-eco-center.org&amp;#x0D;&amp;#x0A;&amp;#x0D;&amp;#x0A;contact us: &amp;#x0D;&amp;#x0A;staff@the-eco-center.org &amp;quot;&quot;/&gt;&lt;property id=&quot;20307&quot; value=&quot;918&quot;/&gt;&lt;property id=&quot;20309&quot; value=&quot;-1&quot;/&gt;&lt;/object&gt;&lt;/object&gt;&lt;object type=&quot;8&quot; unique_id=&quot;10424&quot;&gt;&lt;/object&gt;&lt;object type=&quot;10&quot; unique_id=&quot;10877&quot;&gt;&lt;object type=&quot;11&quot; unique_id=&quot;10878&quot;&gt;&lt;/object&gt;&lt;/object&gt;&lt;object type=&quot;4&quot; unique_id=&quot;10893&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PROPS" val="d:\Alex's Documents\nectac\cosf-part1\07.mp3"/>
  <p:tag name="PPSNARRATION" val="13,1132108989,P:\ECO\Adobe Presenter Files\COSF_X_3\Why_Collect_Outcome_Data_pptx\Media.ppcx"/>
</p:tagLst>
</file>

<file path=ppt/tags/tag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7A507BA7-A2DC-45D7-A27E-3736AFCBF8FE}&quot;/&gt;&lt;isInvalidForFieldText val=&quot;0&quot;/&gt;&lt;Image&gt;&lt;filename val=&quot;C:\Users\cdwagner\AppData\Local\Temp\PR\data\asimages\{7A507BA7-A2DC-45D7-A27E-3736AFCBF8FE}_5.png&quot;/&gt;&lt;left val=&quot;12&quot;/&gt;&lt;top val=&quot;500&quot;/&gt;&lt;width val=&quot;229&quot;/&gt;&lt;height val=&quot;3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PSNARRATIONPROPS" val="d:\Alex's Documents\nectac\cosf-part1\08.mp3"/>
  <p:tag name="PPSNARRATION" val="14,1132108989,P:\ECO\Adobe Presenter Files\COSF_X_3\Why_Collect_Outcome_Data_pptx\Media.ppcx"/>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D3AC318E-54B5-433D-ADF6-B10D12304246}&quot;/&gt;&lt;isInvalidForFieldText val=&quot;0&quot;/&gt;&lt;Image&gt;&lt;filename val=&quot;C:\Users\cdwagner\AppData\Local\Temp\PR\data\asimages\{D3AC318E-54B5-433D-ADF6-B10D12304246}_6.png&quot;/&gt;&lt;left val=&quot;12&quot;/&gt;&lt;top val=&quot;500&quot;/&gt;&lt;width val=&quot;229&quot;/&gt;&lt;height val=&quot;30&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PSNARRATIONPROPS" val="d:\Alex's Documents\nectac\cosf-part1\09.mp3"/>
  <p:tag name="PPSNARRATION" val="15,1132108989,P:\ECO\Adobe Presenter Files\COSF_X_3\Why_Collect_Outcome_Data_pptx\Media.ppcx"/>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80B0B5EC-6D9D-49AA-BE06-6F60DE6DD0AC}&quot;/&gt;&lt;isInvalidForFieldText val=&quot;0&quot;/&gt;&lt;Image&gt;&lt;filename val=&quot;C:\Users\cdwagner\AppData\Local\Temp\PR\data\asimages\{80B0B5EC-6D9D-49AA-BE06-6F60DE6DD0AC}_7.png&quot;/&gt;&lt;left val=&quot;12&quot;/&gt;&lt;top val=&quot;500&quot;/&gt;&lt;width val=&quot;229&quot;/&gt;&lt;height val=&quot;30&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PSNARRATIONPROPS" val="d:\Alex's Documents\nectac\cosf-part1\10.mp3"/>
  <p:tag name="PPSNARRATION" val="16,1132108989,P:\ECO\Adobe Presenter Files\COSF_X_3\Why_Collect_Outcome_Data_pptx\Media.ppcx"/>
</p:tagLst>
</file>

<file path=ppt/tags/tag17.xml><?xml version="1.0" encoding="utf-8"?>
<p:tagLst xmlns:a="http://schemas.openxmlformats.org/drawingml/2006/main" xmlns:r="http://schemas.openxmlformats.org/officeDocument/2006/relationships" xmlns:p="http://schemas.openxmlformats.org/presentationml/2006/main">
  <p:tag name="PPSNARRATIONPROPS" val="d:\Alex's Documents\nectac\cosf-part1\11.mp3"/>
  <p:tag name="PPSNARRATION" val="17,1132108989,P:\ECO\Adobe Presenter Files\COSF_X_3\Why_Collect_Outcome_Data_pptx\Media.ppcx"/>
</p:tagLst>
</file>

<file path=ppt/tags/tag18.xml><?xml version="1.0" encoding="utf-8"?>
<p:tagLst xmlns:a="http://schemas.openxmlformats.org/drawingml/2006/main" xmlns:r="http://schemas.openxmlformats.org/officeDocument/2006/relationships" xmlns:p="http://schemas.openxmlformats.org/presentationml/2006/main">
  <p:tag name="PRESENTER_SHAPEINFO" val="&lt;ThreeDShapeInfo&gt;&lt;uuid val=&quot;{A6C42037-2A8F-4D50-A573-9AE0C509726E}&quot;/&gt;&lt;isInvalidForFieldText val=&quot;0&quot;/&gt;&lt;Image&gt;&lt;filename val=&quot;C:\Users\cdwagner\AppData\Local\Temp\PR\data\asimages\{A6C42037-2A8F-4D50-A573-9AE0C509726E}_9.png&quot;/&gt;&lt;left val=&quot;12&quot;/&gt;&lt;top val=&quot;500&quot;/&gt;&lt;width val=&quot;229&quot;/&gt;&lt;height val=&quot;30&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PSNARRATIONPROPS" val="d:\Alex's Documents\nectac\cosf-part1\12.mp3"/>
  <p:tag name="PPSNARRATION" val="18,1132108989,P:\ECO\Adobe Presenter Files\COSF_X_3\Why_Collect_Outcome_Data_pptx\Media.ppcx"/>
</p:tagLst>
</file>

<file path=ppt/tags/tag2.xml><?xml version="1.0" encoding="utf-8"?>
<p:tagLst xmlns:a="http://schemas.openxmlformats.org/drawingml/2006/main" xmlns:r="http://schemas.openxmlformats.org/officeDocument/2006/relationships" xmlns:p="http://schemas.openxmlformats.org/presentationml/2006/main">
  <p:tag name="PPSNARRATIONPROPS" val="d:\Alex's Documents\nectac\cosf-part1\04.mp3"/>
  <p:tag name="PPSNARRATION" val="1,1132108989,P:\ECO\Adobe Presenter Files\COSF_X_3\Why_Collect_Outcome_Data_pptx\Media.ppcx"/>
</p:tagLst>
</file>

<file path=ppt/tags/tag20.xml><?xml version="1.0" encoding="utf-8"?>
<p:tagLst xmlns:a="http://schemas.openxmlformats.org/drawingml/2006/main" xmlns:r="http://schemas.openxmlformats.org/officeDocument/2006/relationships" xmlns:p="http://schemas.openxmlformats.org/presentationml/2006/main">
  <p:tag name="PRESENTER_SHAPEINFO" val="&lt;ThreeDShapeInfo&gt;&lt;uuid val=&quot;{5F473A66-3BA6-4FB0-A077-69578AAC8F37}&quot;/&gt;&lt;isInvalidForFieldText val=&quot;0&quot;/&gt;&lt;Image&gt;&lt;filename val=&quot;C:\Users\cdwagner\AppData\Local\Temp\PR\data\asimages\{5F473A66-3BA6-4FB0-A077-69578AAC8F37}_10.png&quot;/&gt;&lt;left val=&quot;12&quot;/&gt;&lt;top val=&quot;500&quot;/&gt;&lt;width val=&quot;229&quot;/&gt;&lt;height val=&quot;30&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PSNARRATION" val="19,1132108989,P:\ECO\Adobe Presenter Files\COSF_X_3\Why_Collect_Outcome_Data_pptx\Media.ppcx"/>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F6336CDF-51D3-4FA7-9F8B-A5384CCC46AF}&quot;/&gt;&lt;isInvalidForFieldText val=&quot;0&quot;/&gt;&lt;Image&gt;&lt;filename val=&quot;C:\Users\cdwagner\AppData\Local\Temp\PR\data\asimages\{F6336CDF-51D3-4FA7-9F8B-A5384CCC46AF}_1.png&quot;/&gt;&lt;left val=&quot;246&quot;/&gt;&lt;top val=&quot;500&quot;/&gt;&lt;width val=&quot;229&quot;/&gt;&lt;height val=&quot;30&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PSNARRATIONPROPS" val="d:\Alex's Documents\nectac\cosf-part1\03.mp3"/>
  <p:tag name="PPSNARRATION" val="10,1132108989,P:\ECO\Adobe Presenter Files\COSF_X_3\Why_Collect_Outcome_Data_pptx\Media.ppcx"/>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FD7E574B-1485-41A6-8758-4609314A733D}&quot;/&gt;&lt;isInvalidForFieldText val=&quot;0&quot;/&gt;&lt;Image&gt;&lt;filename val=&quot;C:\Users\cdwagner\AppData\Local\Temp\PR\data\asimages\{FD7E574B-1485-41A6-8758-4609314A733D}_2.png&quot;/&gt;&lt;left val=&quot;12&quot;/&gt;&lt;top val=&quot;500&quot;/&gt;&lt;width val=&quot;229&quot;/&gt;&lt;height val=&quot;3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PSNARRATIONPROPS" val="d:\Alex's Documents\nectac\cosf-part1\05.mp3"/>
  <p:tag name="PPSNARRATION" val="11,1132108989,P:\ECO\Adobe Presenter Files\COSF_X_3\Why_Collect_Outcome_Data_pptx\Media.ppcx"/>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BA87AC6C-6A45-4203-A262-08D00438EF69}&quot;/&gt;&lt;isInvalidForFieldText val=&quot;0&quot;/&gt;&lt;Image&gt;&lt;filename val=&quot;C:\Users\cdwagner\AppData\Local\Temp\PR\data\asimages\{BA87AC6C-6A45-4203-A262-08D00438EF69}_3.png&quot;/&gt;&lt;left val=&quot;12&quot;/&gt;&lt;top val=&quot;500&quot;/&gt;&lt;width val=&quot;229&quot;/&gt;&lt;height val=&quot;30&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PSNARRATIONPROPS" val="d:\Alex's Documents\nectac\cosf-part1\06.mp3"/>
  <p:tag name="PPSNARRATION" val="12,1132108989,P:\ECO\Adobe Presenter Files\COSF_X_3\Why_Collect_Outcome_Data_pptx\Media.ppcx"/>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3685A437-22E9-453F-AB05-B72B6FA59C4B}&quot;/&gt;&lt;isInvalidForFieldText val=&quot;0&quot;/&gt;&lt;Image&gt;&lt;filename val=&quot;C:\Users\cdwagner\AppData\Local\Temp\PR\data\asimages\{3685A437-22E9-453F-AB05-B72B6FA59C4B}_4.png&quot;/&gt;&lt;left val=&quot;12&quot;/&gt;&lt;top val=&quot;500&quot;/&gt;&lt;width val=&quot;229&quot;/&gt;&lt;height val=&quot;30&quot;/&gt;&lt;hasText val=&quot;1&quot;/&gt;&lt;/Image&gt;&lt;/ThreeDShapeInfo&gt;"/>
</p:tagLst>
</file>

<file path=ppt/theme/theme1.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First child">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Default Design-Secon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8_Default Design-Thir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Default Design-Four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Default Design-Fif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14737</TotalTime>
  <Words>1383</Words>
  <Application>Microsoft Office PowerPoint</Application>
  <PresentationFormat>On-screen Show (4:3)</PresentationFormat>
  <Paragraphs>98</Paragraphs>
  <Slides>11</Slides>
  <Notes>10</Notes>
  <HiddenSlides>0</HiddenSlides>
  <MMClips>0</MMClips>
  <ScaleCrop>false</ScaleCrop>
  <HeadingPairs>
    <vt:vector size="4" baseType="variant">
      <vt:variant>
        <vt:lpstr>Theme</vt:lpstr>
      </vt:variant>
      <vt:variant>
        <vt:i4>6</vt:i4>
      </vt:variant>
      <vt:variant>
        <vt:lpstr>Slide Titles</vt:lpstr>
      </vt:variant>
      <vt:variant>
        <vt:i4>11</vt:i4>
      </vt:variant>
    </vt:vector>
  </HeadingPairs>
  <TitlesOfParts>
    <vt:vector size="17" baseType="lpstr">
      <vt:lpstr>3_Default Design</vt:lpstr>
      <vt:lpstr>6_Default Design-First child</vt:lpstr>
      <vt:lpstr>7_Default Design-Second child</vt:lpstr>
      <vt:lpstr>8_Default Design-Third child</vt:lpstr>
      <vt:lpstr>9_Default Design-Fourth child</vt:lpstr>
      <vt:lpstr>10_Default Design-Fifth child</vt:lpstr>
      <vt:lpstr>Why Collect  Outcome Data?</vt:lpstr>
      <vt:lpstr>Goal of Early Intervention/Early Childhood Special Education</vt:lpstr>
      <vt:lpstr>Public Policy Context</vt:lpstr>
      <vt:lpstr>PART Review Findings for  Part C and Part B Preschool</vt:lpstr>
      <vt:lpstr>OSEP’s Response</vt:lpstr>
      <vt:lpstr>Where the outcomes came from</vt:lpstr>
      <vt:lpstr>Child Outcomes to be Measured, As Required by OSEP </vt:lpstr>
      <vt:lpstr>OSEP Reporting Categories</vt:lpstr>
      <vt:lpstr>Why Collect Outcome Data?</vt:lpstr>
      <vt:lpstr>Why Collect Outcome Data?</vt:lpstr>
      <vt:lpstr>For more information:    visit us online  www.the-eco-center.org  contact us:  staff@the-eco-center.org </vt:lpstr>
    </vt:vector>
  </TitlesOfParts>
  <Company>unc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Longitudinal -  OSEP Leadership Mtng</dc:title>
  <dc:creator>ECO</dc:creator>
  <cp:lastModifiedBy>Christine Wagner</cp:lastModifiedBy>
  <cp:revision>853</cp:revision>
  <cp:lastPrinted>2012-01-06T21:43:43Z</cp:lastPrinted>
  <dcterms:created xsi:type="dcterms:W3CDTF">2008-03-27T18:39:34Z</dcterms:created>
  <dcterms:modified xsi:type="dcterms:W3CDTF">2012-03-30T18:01:17Z</dcterms:modified>
</cp:coreProperties>
</file>