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notesSlides/notesSlide108.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Lst>
  <p:notesMasterIdLst>
    <p:notesMasterId r:id="rId148"/>
  </p:notesMasterIdLst>
  <p:handoutMasterIdLst>
    <p:handoutMasterId r:id="rId149"/>
  </p:handoutMasterIdLst>
  <p:sldIdLst>
    <p:sldId id="511" r:id="rId7"/>
    <p:sldId id="512" r:id="rId8"/>
    <p:sldId id="513" r:id="rId9"/>
    <p:sldId id="679" r:id="rId10"/>
    <p:sldId id="514" r:id="rId11"/>
    <p:sldId id="515" r:id="rId12"/>
    <p:sldId id="516" r:id="rId13"/>
    <p:sldId id="521" r:id="rId14"/>
    <p:sldId id="686" r:id="rId15"/>
    <p:sldId id="680" r:id="rId16"/>
    <p:sldId id="681" r:id="rId17"/>
    <p:sldId id="682" r:id="rId18"/>
    <p:sldId id="683" r:id="rId19"/>
    <p:sldId id="684" r:id="rId20"/>
    <p:sldId id="685" r:id="rId21"/>
    <p:sldId id="523" r:id="rId22"/>
    <p:sldId id="688" r:id="rId23"/>
    <p:sldId id="692" r:id="rId24"/>
    <p:sldId id="704" r:id="rId25"/>
    <p:sldId id="691" r:id="rId26"/>
    <p:sldId id="693" r:id="rId27"/>
    <p:sldId id="518" r:id="rId28"/>
    <p:sldId id="675" r:id="rId29"/>
    <p:sldId id="520" r:id="rId30"/>
    <p:sldId id="519" r:id="rId31"/>
    <p:sldId id="694" r:id="rId32"/>
    <p:sldId id="535" r:id="rId33"/>
    <p:sldId id="536" r:id="rId34"/>
    <p:sldId id="537" r:id="rId35"/>
    <p:sldId id="538" r:id="rId36"/>
    <p:sldId id="695" r:id="rId37"/>
    <p:sldId id="705" r:id="rId38"/>
    <p:sldId id="540" r:id="rId39"/>
    <p:sldId id="541" r:id="rId40"/>
    <p:sldId id="542" r:id="rId41"/>
    <p:sldId id="563" r:id="rId42"/>
    <p:sldId id="568" r:id="rId43"/>
    <p:sldId id="706" r:id="rId44"/>
    <p:sldId id="662" r:id="rId45"/>
    <p:sldId id="637" r:id="rId46"/>
    <p:sldId id="565" r:id="rId47"/>
    <p:sldId id="566" r:id="rId48"/>
    <p:sldId id="567" r:id="rId49"/>
    <p:sldId id="544" r:id="rId50"/>
    <p:sldId id="545" r:id="rId51"/>
    <p:sldId id="703" r:id="rId52"/>
    <p:sldId id="546" r:id="rId53"/>
    <p:sldId id="547" r:id="rId54"/>
    <p:sldId id="548" r:id="rId55"/>
    <p:sldId id="549" r:id="rId56"/>
    <p:sldId id="543" r:id="rId57"/>
    <p:sldId id="708" r:id="rId58"/>
    <p:sldId id="550" r:id="rId59"/>
    <p:sldId id="707" r:id="rId60"/>
    <p:sldId id="552" r:id="rId61"/>
    <p:sldId id="553" r:id="rId62"/>
    <p:sldId id="554" r:id="rId63"/>
    <p:sldId id="556" r:id="rId64"/>
    <p:sldId id="555" r:id="rId65"/>
    <p:sldId id="722" r:id="rId66"/>
    <p:sldId id="723" r:id="rId67"/>
    <p:sldId id="709" r:id="rId68"/>
    <p:sldId id="710" r:id="rId69"/>
    <p:sldId id="557" r:id="rId70"/>
    <p:sldId id="562" r:id="rId71"/>
    <p:sldId id="623" r:id="rId72"/>
    <p:sldId id="625" r:id="rId73"/>
    <p:sldId id="569" r:id="rId74"/>
    <p:sldId id="571" r:id="rId75"/>
    <p:sldId id="696" r:id="rId76"/>
    <p:sldId id="572" r:id="rId77"/>
    <p:sldId id="573" r:id="rId78"/>
    <p:sldId id="574" r:id="rId79"/>
    <p:sldId id="711" r:id="rId80"/>
    <p:sldId id="575" r:id="rId81"/>
    <p:sldId id="576" r:id="rId82"/>
    <p:sldId id="578" r:id="rId83"/>
    <p:sldId id="579" r:id="rId84"/>
    <p:sldId id="580" r:id="rId85"/>
    <p:sldId id="581" r:id="rId86"/>
    <p:sldId id="582" r:id="rId87"/>
    <p:sldId id="558" r:id="rId88"/>
    <p:sldId id="559" r:id="rId89"/>
    <p:sldId id="561" r:id="rId90"/>
    <p:sldId id="560" r:id="rId91"/>
    <p:sldId id="712" r:id="rId92"/>
    <p:sldId id="583" r:id="rId93"/>
    <p:sldId id="674" r:id="rId94"/>
    <p:sldId id="584" r:id="rId95"/>
    <p:sldId id="585" r:id="rId96"/>
    <p:sldId id="586" r:id="rId97"/>
    <p:sldId id="587" r:id="rId98"/>
    <p:sldId id="588" r:id="rId99"/>
    <p:sldId id="577" r:id="rId100"/>
    <p:sldId id="602" r:id="rId101"/>
    <p:sldId id="590" r:id="rId102"/>
    <p:sldId id="665" r:id="rId103"/>
    <p:sldId id="714" r:id="rId104"/>
    <p:sldId id="621" r:id="rId105"/>
    <p:sldId id="720" r:id="rId106"/>
    <p:sldId id="697" r:id="rId107"/>
    <p:sldId id="592" r:id="rId108"/>
    <p:sldId id="715" r:id="rId109"/>
    <p:sldId id="716" r:id="rId110"/>
    <p:sldId id="593" r:id="rId111"/>
    <p:sldId id="721" r:id="rId112"/>
    <p:sldId id="594" r:id="rId113"/>
    <p:sldId id="595" r:id="rId114"/>
    <p:sldId id="596" r:id="rId115"/>
    <p:sldId id="597" r:id="rId116"/>
    <p:sldId id="598" r:id="rId117"/>
    <p:sldId id="599" r:id="rId118"/>
    <p:sldId id="698" r:id="rId119"/>
    <p:sldId id="717" r:id="rId120"/>
    <p:sldId id="601" r:id="rId121"/>
    <p:sldId id="603" r:id="rId122"/>
    <p:sldId id="604" r:id="rId123"/>
    <p:sldId id="605" r:id="rId124"/>
    <p:sldId id="699" r:id="rId125"/>
    <p:sldId id="606" r:id="rId126"/>
    <p:sldId id="607" r:id="rId127"/>
    <p:sldId id="608" r:id="rId128"/>
    <p:sldId id="724" r:id="rId129"/>
    <p:sldId id="700" r:id="rId130"/>
    <p:sldId id="610" r:id="rId131"/>
    <p:sldId id="701" r:id="rId132"/>
    <p:sldId id="611" r:id="rId133"/>
    <p:sldId id="612" r:id="rId134"/>
    <p:sldId id="718" r:id="rId135"/>
    <p:sldId id="613" r:id="rId136"/>
    <p:sldId id="614" r:id="rId137"/>
    <p:sldId id="616" r:id="rId138"/>
    <p:sldId id="617" r:id="rId139"/>
    <p:sldId id="702" r:id="rId140"/>
    <p:sldId id="618" r:id="rId141"/>
    <p:sldId id="619" r:id="rId142"/>
    <p:sldId id="678" r:id="rId143"/>
    <p:sldId id="626" r:id="rId144"/>
    <p:sldId id="719" r:id="rId145"/>
    <p:sldId id="628" r:id="rId146"/>
    <p:sldId id="639" r:id="rId147"/>
  </p:sldIdLst>
  <p:sldSz cx="9144000" cy="6858000" type="screen4x3"/>
  <p:notesSz cx="7010400" cy="9296400"/>
  <p:custDataLst>
    <p:tags r:id="rId150"/>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7EDED"/>
    <a:srgbClr val="CCECFF"/>
    <a:srgbClr val="FFFFCC"/>
    <a:srgbClr val="6600FF"/>
    <a:srgbClr val="7DE7BC"/>
    <a:srgbClr val="73F1A6"/>
    <a:srgbClr val="7CBCE8"/>
    <a:srgbClr val="CCFFFF"/>
    <a:srgbClr val="DFBE9D"/>
    <a:srgbClr val="2245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178" autoAdjust="0"/>
    <p:restoredTop sz="64112" autoAdjust="0"/>
  </p:normalViewPr>
  <p:slideViewPr>
    <p:cSldViewPr>
      <p:cViewPr>
        <p:scale>
          <a:sx n="70" d="100"/>
          <a:sy n="70" d="100"/>
        </p:scale>
        <p:origin x="-86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71" d="100"/>
          <a:sy n="71" d="100"/>
        </p:scale>
        <p:origin x="-2196" y="-96"/>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tags" Target="tags/tag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notesMaster" Target="notesMasters/notesMaster1.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52" b="1" i="0" u="none" strike="noStrike" baseline="0">
                <a:solidFill>
                  <a:srgbClr val="000000"/>
                </a:solidFill>
                <a:latin typeface="Arial"/>
                <a:ea typeface="Arial"/>
                <a:cs typeface="Arial"/>
              </a:defRPr>
            </a:pPr>
            <a:r>
              <a:rPr lang="en-US" dirty="0"/>
              <a:t>Hypothetical Language Acquisition Rates for </a:t>
            </a:r>
            <a:r>
              <a:rPr lang="en-US" dirty="0" smtClean="0"/>
              <a:t>Four </a:t>
            </a:r>
            <a:r>
              <a:rPr lang="en-US" dirty="0"/>
              <a:t>Groups of Children:  Change in Developmental Trajectory (Progress toward Closing the Gap)</a:t>
            </a:r>
          </a:p>
        </c:rich>
      </c:tx>
      <c:layout>
        <c:manualLayout>
          <c:xMode val="edge"/>
          <c:yMode val="edge"/>
          <c:x val="0.14623172103487064"/>
          <c:y val="1.9575856443719522E-2"/>
        </c:manualLayout>
      </c:layout>
      <c:spPr>
        <a:noFill/>
        <a:ln w="23686">
          <a:noFill/>
        </a:ln>
      </c:spPr>
    </c:title>
    <c:plotArea>
      <c:layout>
        <c:manualLayout>
          <c:layoutTarget val="inner"/>
          <c:xMode val="edge"/>
          <c:yMode val="edge"/>
          <c:x val="0.16872896324930792"/>
          <c:y val="0.26085625936434337"/>
          <c:w val="0.70641169853768282"/>
          <c:h val="0.43556280587276108"/>
        </c:manualLayout>
      </c:layout>
      <c:lineChart>
        <c:grouping val="standard"/>
        <c:ser>
          <c:idx val="1"/>
          <c:order val="0"/>
          <c:tx>
            <c:strRef>
              <c:f>Sheet1!$A$2</c:f>
              <c:strCache>
                <c:ptCount val="1"/>
                <c:pt idx="0">
                  <c:v>Typically developing children</c:v>
                </c:pt>
              </c:strCache>
            </c:strRef>
          </c:tx>
          <c:spPr>
            <a:ln w="35529">
              <a:solidFill>
                <a:srgbClr val="FF00FF"/>
              </a:solidFill>
              <a:prstDash val="solid"/>
            </a:ln>
          </c:spPr>
          <c:marker>
            <c:symbol val="none"/>
          </c:marker>
          <c:cat>
            <c:numRef>
              <c:f>Sheet1!$B$1:$BI$1</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Sheet1!$B$2:$BI$2</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val>
        </c:ser>
        <c:ser>
          <c:idx val="3"/>
          <c:order val="1"/>
          <c:tx>
            <c:strRef>
              <c:f>Sheet1!$A$3</c:f>
              <c:strCache>
                <c:ptCount val="1"/>
                <c:pt idx="0">
                  <c:v>Typically developing children (lower)</c:v>
                </c:pt>
              </c:strCache>
            </c:strRef>
          </c:tx>
          <c:spPr>
            <a:ln w="35529">
              <a:solidFill>
                <a:srgbClr val="00FFFF"/>
              </a:solidFill>
              <a:prstDash val="solid"/>
            </a:ln>
          </c:spPr>
          <c:marker>
            <c:symbol val="none"/>
          </c:marker>
          <c:cat>
            <c:numRef>
              <c:f>Sheet1!$B$1:$BI$1</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Sheet1!$B$3:$BI$3</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18.75</c:v>
                </c:pt>
                <c:pt idx="19">
                  <c:v>19.5</c:v>
                </c:pt>
                <c:pt idx="20">
                  <c:v>20.25</c:v>
                </c:pt>
                <c:pt idx="21">
                  <c:v>21</c:v>
                </c:pt>
                <c:pt idx="22">
                  <c:v>21.75</c:v>
                </c:pt>
                <c:pt idx="23">
                  <c:v>22.5</c:v>
                </c:pt>
                <c:pt idx="24">
                  <c:v>23.25</c:v>
                </c:pt>
                <c:pt idx="25">
                  <c:v>24</c:v>
                </c:pt>
                <c:pt idx="26">
                  <c:v>24.75</c:v>
                </c:pt>
                <c:pt idx="27">
                  <c:v>25.5</c:v>
                </c:pt>
                <c:pt idx="28">
                  <c:v>26.25</c:v>
                </c:pt>
                <c:pt idx="29">
                  <c:v>27</c:v>
                </c:pt>
                <c:pt idx="30">
                  <c:v>27.75</c:v>
                </c:pt>
                <c:pt idx="31">
                  <c:v>28.5</c:v>
                </c:pt>
                <c:pt idx="32">
                  <c:v>29.25</c:v>
                </c:pt>
                <c:pt idx="33">
                  <c:v>30.5</c:v>
                </c:pt>
                <c:pt idx="34">
                  <c:v>31.25</c:v>
                </c:pt>
                <c:pt idx="35">
                  <c:v>32</c:v>
                </c:pt>
                <c:pt idx="36">
                  <c:v>32.75</c:v>
                </c:pt>
                <c:pt idx="37">
                  <c:v>33.5</c:v>
                </c:pt>
                <c:pt idx="38">
                  <c:v>34.25</c:v>
                </c:pt>
                <c:pt idx="39">
                  <c:v>35</c:v>
                </c:pt>
                <c:pt idx="40">
                  <c:v>36.25</c:v>
                </c:pt>
                <c:pt idx="41">
                  <c:v>37</c:v>
                </c:pt>
                <c:pt idx="42">
                  <c:v>37.75</c:v>
                </c:pt>
                <c:pt idx="43">
                  <c:v>38.5</c:v>
                </c:pt>
                <c:pt idx="44">
                  <c:v>39.25</c:v>
                </c:pt>
                <c:pt idx="45">
                  <c:v>40</c:v>
                </c:pt>
                <c:pt idx="46">
                  <c:v>40.75</c:v>
                </c:pt>
                <c:pt idx="47">
                  <c:v>41.5</c:v>
                </c:pt>
                <c:pt idx="48">
                  <c:v>42.5</c:v>
                </c:pt>
                <c:pt idx="49">
                  <c:v>43.5</c:v>
                </c:pt>
                <c:pt idx="50">
                  <c:v>44.5</c:v>
                </c:pt>
                <c:pt idx="51">
                  <c:v>45.5</c:v>
                </c:pt>
                <c:pt idx="52">
                  <c:v>46.5</c:v>
                </c:pt>
                <c:pt idx="53">
                  <c:v>47.5</c:v>
                </c:pt>
                <c:pt idx="54">
                  <c:v>48.5</c:v>
                </c:pt>
                <c:pt idx="55">
                  <c:v>49.5</c:v>
                </c:pt>
                <c:pt idx="56">
                  <c:v>50.5</c:v>
                </c:pt>
                <c:pt idx="57">
                  <c:v>51.5</c:v>
                </c:pt>
                <c:pt idx="58">
                  <c:v>52.5</c:v>
                </c:pt>
                <c:pt idx="59">
                  <c:v>53.5</c:v>
                </c:pt>
              </c:numCache>
            </c:numRef>
          </c:val>
        </c:ser>
        <c:ser>
          <c:idx val="0"/>
          <c:order val="2"/>
          <c:tx>
            <c:strRef>
              <c:f>Sheet1!$A$5</c:f>
              <c:strCache>
                <c:ptCount val="1"/>
                <c:pt idx="0">
                  <c:v>Children with delays without intervention</c:v>
                </c:pt>
              </c:strCache>
            </c:strRef>
          </c:tx>
          <c:spPr>
            <a:ln w="35529">
              <a:solidFill>
                <a:srgbClr val="FF0000"/>
              </a:solidFill>
              <a:prstDash val="solid"/>
            </a:ln>
          </c:spPr>
          <c:marker>
            <c:symbol val="none"/>
          </c:marker>
          <c:cat>
            <c:numRef>
              <c:f>Sheet1!$B$1:$BI$1</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Sheet1!$B$5:$BI$5</c:f>
              <c:numCache>
                <c:formatCode>General</c:formatCode>
                <c:ptCount val="6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20</c:v>
                </c:pt>
                <c:pt idx="40">
                  <c:v>20.5</c:v>
                </c:pt>
                <c:pt idx="41">
                  <c:v>21</c:v>
                </c:pt>
                <c:pt idx="42">
                  <c:v>21.5</c:v>
                </c:pt>
                <c:pt idx="43">
                  <c:v>22</c:v>
                </c:pt>
                <c:pt idx="44">
                  <c:v>22.5</c:v>
                </c:pt>
                <c:pt idx="45">
                  <c:v>23</c:v>
                </c:pt>
                <c:pt idx="46">
                  <c:v>23.5</c:v>
                </c:pt>
                <c:pt idx="47">
                  <c:v>24</c:v>
                </c:pt>
                <c:pt idx="48">
                  <c:v>24.5</c:v>
                </c:pt>
                <c:pt idx="49">
                  <c:v>25</c:v>
                </c:pt>
                <c:pt idx="50">
                  <c:v>25.5</c:v>
                </c:pt>
                <c:pt idx="51">
                  <c:v>26</c:v>
                </c:pt>
                <c:pt idx="52">
                  <c:v>26.5</c:v>
                </c:pt>
                <c:pt idx="53">
                  <c:v>27</c:v>
                </c:pt>
                <c:pt idx="54">
                  <c:v>27.5</c:v>
                </c:pt>
                <c:pt idx="55">
                  <c:v>28</c:v>
                </c:pt>
                <c:pt idx="56">
                  <c:v>28.5</c:v>
                </c:pt>
                <c:pt idx="57">
                  <c:v>29</c:v>
                </c:pt>
                <c:pt idx="58">
                  <c:v>29.5</c:v>
                </c:pt>
                <c:pt idx="59">
                  <c:v>30</c:v>
                </c:pt>
              </c:numCache>
            </c:numRef>
          </c:val>
        </c:ser>
        <c:ser>
          <c:idx val="2"/>
          <c:order val="3"/>
          <c:tx>
            <c:strRef>
              <c:f>Sheet1!$A$4</c:f>
              <c:strCache>
                <c:ptCount val="1"/>
                <c:pt idx="0">
                  <c:v>Children with delays after intervention</c:v>
                </c:pt>
              </c:strCache>
            </c:strRef>
          </c:tx>
          <c:spPr>
            <a:ln w="35529">
              <a:solidFill>
                <a:srgbClr val="0070C0"/>
              </a:solidFill>
              <a:prstDash val="solid"/>
            </a:ln>
          </c:spPr>
          <c:marker>
            <c:symbol val="none"/>
          </c:marker>
          <c:cat>
            <c:numRef>
              <c:f>Sheet1!$B$1:$BI$1</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Sheet1!$B$4:$BI$4</c:f>
              <c:numCache>
                <c:formatCode>General</c:formatCode>
                <c:ptCount val="6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9.25</c:v>
                </c:pt>
                <c:pt idx="18">
                  <c:v>10</c:v>
                </c:pt>
                <c:pt idx="19">
                  <c:v>10.75</c:v>
                </c:pt>
                <c:pt idx="20">
                  <c:v>11.5</c:v>
                </c:pt>
                <c:pt idx="21">
                  <c:v>12.25</c:v>
                </c:pt>
                <c:pt idx="22">
                  <c:v>13</c:v>
                </c:pt>
                <c:pt idx="23">
                  <c:v>13.75</c:v>
                </c:pt>
                <c:pt idx="24">
                  <c:v>14.5</c:v>
                </c:pt>
                <c:pt idx="25">
                  <c:v>15.25</c:v>
                </c:pt>
                <c:pt idx="26">
                  <c:v>16</c:v>
                </c:pt>
                <c:pt idx="27">
                  <c:v>16.75</c:v>
                </c:pt>
                <c:pt idx="28">
                  <c:v>17.5</c:v>
                </c:pt>
                <c:pt idx="29">
                  <c:v>18.25</c:v>
                </c:pt>
                <c:pt idx="30">
                  <c:v>19</c:v>
                </c:pt>
                <c:pt idx="31">
                  <c:v>19.75</c:v>
                </c:pt>
                <c:pt idx="32">
                  <c:v>20.5</c:v>
                </c:pt>
                <c:pt idx="33">
                  <c:v>21.25</c:v>
                </c:pt>
                <c:pt idx="34">
                  <c:v>22</c:v>
                </c:pt>
                <c:pt idx="35">
                  <c:v>22.75</c:v>
                </c:pt>
                <c:pt idx="36">
                  <c:v>23.5</c:v>
                </c:pt>
                <c:pt idx="37">
                  <c:v>24.25</c:v>
                </c:pt>
                <c:pt idx="38">
                  <c:v>25</c:v>
                </c:pt>
                <c:pt idx="39">
                  <c:v>25.75</c:v>
                </c:pt>
                <c:pt idx="40">
                  <c:v>26.5</c:v>
                </c:pt>
                <c:pt idx="41">
                  <c:v>27.25</c:v>
                </c:pt>
                <c:pt idx="42">
                  <c:v>28</c:v>
                </c:pt>
                <c:pt idx="43">
                  <c:v>28.75</c:v>
                </c:pt>
                <c:pt idx="44">
                  <c:v>29.5</c:v>
                </c:pt>
                <c:pt idx="45">
                  <c:v>31</c:v>
                </c:pt>
                <c:pt idx="46">
                  <c:v>31.75</c:v>
                </c:pt>
                <c:pt idx="47">
                  <c:v>32.5</c:v>
                </c:pt>
                <c:pt idx="48">
                  <c:v>33.25</c:v>
                </c:pt>
                <c:pt idx="49">
                  <c:v>34</c:v>
                </c:pt>
                <c:pt idx="50">
                  <c:v>34.75</c:v>
                </c:pt>
                <c:pt idx="51">
                  <c:v>35.5</c:v>
                </c:pt>
                <c:pt idx="52">
                  <c:v>36.25</c:v>
                </c:pt>
                <c:pt idx="53">
                  <c:v>37</c:v>
                </c:pt>
                <c:pt idx="54">
                  <c:v>37.75</c:v>
                </c:pt>
                <c:pt idx="55">
                  <c:v>38.5</c:v>
                </c:pt>
                <c:pt idx="56">
                  <c:v>39.25</c:v>
                </c:pt>
                <c:pt idx="57">
                  <c:v>40</c:v>
                </c:pt>
                <c:pt idx="58">
                  <c:v>40.75</c:v>
                </c:pt>
                <c:pt idx="59">
                  <c:v>41.5</c:v>
                </c:pt>
              </c:numCache>
            </c:numRef>
          </c:val>
        </c:ser>
        <c:marker val="1"/>
        <c:axId val="119247616"/>
        <c:axId val="119249536"/>
      </c:lineChart>
      <c:catAx>
        <c:axId val="119247616"/>
        <c:scaling>
          <c:orientation val="minMax"/>
        </c:scaling>
        <c:axPos val="b"/>
        <c:title>
          <c:tx>
            <c:rich>
              <a:bodyPr/>
              <a:lstStyle/>
              <a:p>
                <a:pPr>
                  <a:defRPr sz="1585" b="1" i="0" u="none" strike="noStrike" baseline="0">
                    <a:solidFill>
                      <a:srgbClr val="000000"/>
                    </a:solidFill>
                    <a:latin typeface="Arial"/>
                    <a:ea typeface="Arial"/>
                    <a:cs typeface="Arial"/>
                  </a:defRPr>
                </a:pPr>
                <a:r>
                  <a:rPr lang="en-US"/>
                  <a:t>Age in Months</a:t>
                </a:r>
              </a:p>
            </c:rich>
          </c:tx>
          <c:layout>
            <c:manualLayout>
              <c:xMode val="edge"/>
              <c:yMode val="edge"/>
              <c:x val="0.39707536557930651"/>
              <c:y val="0.77161500815660922"/>
            </c:manualLayout>
          </c:layout>
          <c:spPr>
            <a:noFill/>
            <a:ln w="23686">
              <a:noFill/>
            </a:ln>
          </c:spPr>
        </c:title>
        <c:numFmt formatCode="General" sourceLinked="1"/>
        <c:tickLblPos val="nextTo"/>
        <c:spPr>
          <a:ln w="11843">
            <a:solidFill>
              <a:srgbClr val="000000"/>
            </a:solidFill>
            <a:prstDash val="solid"/>
          </a:ln>
        </c:spPr>
        <c:txPr>
          <a:bodyPr rot="0" vert="horz"/>
          <a:lstStyle/>
          <a:p>
            <a:pPr>
              <a:defRPr sz="1119" b="1" i="0" u="none" strike="noStrike" baseline="0">
                <a:solidFill>
                  <a:srgbClr val="000000"/>
                </a:solidFill>
                <a:latin typeface="Arial"/>
                <a:ea typeface="Arial"/>
                <a:cs typeface="Arial"/>
              </a:defRPr>
            </a:pPr>
            <a:endParaRPr lang="en-US"/>
          </a:p>
        </c:txPr>
        <c:crossAx val="119249536"/>
        <c:crosses val="autoZero"/>
        <c:auto val="1"/>
        <c:lblAlgn val="ctr"/>
        <c:lblOffset val="100"/>
        <c:tickLblSkip val="5"/>
        <c:tickMarkSkip val="5"/>
      </c:catAx>
      <c:valAx>
        <c:axId val="119249536"/>
        <c:scaling>
          <c:orientation val="minMax"/>
        </c:scaling>
        <c:axPos val="l"/>
        <c:majorGridlines>
          <c:spPr>
            <a:ln w="2961">
              <a:solidFill>
                <a:srgbClr val="000000"/>
              </a:solidFill>
              <a:prstDash val="sysDash"/>
            </a:ln>
          </c:spPr>
        </c:majorGridlines>
        <c:title>
          <c:tx>
            <c:rich>
              <a:bodyPr/>
              <a:lstStyle/>
              <a:p>
                <a:pPr>
                  <a:defRPr sz="1585" b="1" i="0" u="none" strike="noStrike" baseline="0">
                    <a:solidFill>
                      <a:srgbClr val="000000"/>
                    </a:solidFill>
                    <a:latin typeface="Arial"/>
                    <a:ea typeface="Arial"/>
                    <a:cs typeface="Arial"/>
                  </a:defRPr>
                </a:pPr>
                <a:r>
                  <a:rPr lang="en-US" dirty="0" smtClean="0"/>
                  <a:t>Language Acquisition</a:t>
                </a:r>
                <a:endParaRPr lang="en-US" dirty="0"/>
              </a:p>
            </c:rich>
          </c:tx>
          <c:layout>
            <c:manualLayout>
              <c:xMode val="edge"/>
              <c:yMode val="edge"/>
              <c:x val="7.4240719910011521E-2"/>
              <c:y val="0.35725938009788105"/>
            </c:manualLayout>
          </c:layout>
          <c:spPr>
            <a:noFill/>
            <a:ln w="23686">
              <a:noFill/>
            </a:ln>
          </c:spPr>
        </c:title>
        <c:numFmt formatCode="General" sourceLinked="1"/>
        <c:tickLblPos val="nextTo"/>
        <c:spPr>
          <a:ln w="11843">
            <a:solidFill>
              <a:srgbClr val="000000"/>
            </a:solidFill>
            <a:prstDash val="solid"/>
          </a:ln>
        </c:spPr>
        <c:txPr>
          <a:bodyPr rot="0" vert="horz"/>
          <a:lstStyle/>
          <a:p>
            <a:pPr>
              <a:defRPr sz="1585" b="1" i="0" u="none" strike="noStrike" baseline="0">
                <a:solidFill>
                  <a:srgbClr val="000000"/>
                </a:solidFill>
                <a:latin typeface="Times New Roman"/>
                <a:ea typeface="Times New Roman"/>
                <a:cs typeface="Times New Roman"/>
              </a:defRPr>
            </a:pPr>
            <a:endParaRPr lang="en-US"/>
          </a:p>
        </c:txPr>
        <c:crossAx val="119247616"/>
        <c:crosses val="autoZero"/>
        <c:crossBetween val="between"/>
      </c:valAx>
      <c:spPr>
        <a:noFill/>
        <a:ln w="11843">
          <a:solidFill>
            <a:srgbClr val="000000"/>
          </a:solidFill>
          <a:prstDash val="solid"/>
        </a:ln>
      </c:spPr>
    </c:plotArea>
    <c:legend>
      <c:legendPos val="r"/>
      <c:layout>
        <c:manualLayout>
          <c:xMode val="edge"/>
          <c:yMode val="edge"/>
          <c:x val="2.144928823083584E-2"/>
          <c:y val="0.83045076349261959"/>
          <c:w val="0.93582553489714304"/>
          <c:h val="0.13716051118610173"/>
        </c:manualLayout>
      </c:layout>
      <c:spPr>
        <a:noFill/>
        <a:ln w="11843">
          <a:noFill/>
          <a:prstDash val="solid"/>
        </a:ln>
      </c:spPr>
      <c:txPr>
        <a:bodyPr/>
        <a:lstStyle/>
        <a:p>
          <a:pPr>
            <a:defRPr sz="1200" b="1"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1842" b="1" i="0" u="none" strike="noStrike" baseline="0">
          <a:solidFill>
            <a:srgbClr val="FFFF00"/>
          </a:solidFill>
          <a:latin typeface="Times New Roman"/>
          <a:ea typeface="Times New Roman"/>
          <a:cs typeface="Times New Roman"/>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78435" y="305217"/>
            <a:ext cx="3037628" cy="464184"/>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Child Outcomes Summary Training</a:t>
            </a:r>
          </a:p>
          <a:p>
            <a:pPr>
              <a:defRPr/>
            </a:pPr>
            <a:r>
              <a:rPr lang="en-US" dirty="0" smtClean="0"/>
              <a:t>December 2011</a:t>
            </a:r>
          </a:p>
          <a:p>
            <a:pPr>
              <a:defRPr/>
            </a:pPr>
            <a:endParaRPr lang="en-US" dirty="0"/>
          </a:p>
        </p:txBody>
      </p:sp>
      <p:sp>
        <p:nvSpPr>
          <p:cNvPr id="385027" name="Rectangle 3"/>
          <p:cNvSpPr>
            <a:spLocks noGrp="1" noChangeArrowheads="1"/>
          </p:cNvSpPr>
          <p:nvPr>
            <p:ph type="dt" sz="quarter" idx="1"/>
          </p:nvPr>
        </p:nvSpPr>
        <p:spPr bwMode="auto">
          <a:xfrm>
            <a:off x="5943599" y="0"/>
            <a:ext cx="1065211" cy="465774"/>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CAA14EC0-D533-493C-B8C9-453ED6E22281}" type="datetimeFigureOut">
              <a:rPr lang="en-US"/>
              <a:pPr>
                <a:defRPr/>
              </a:pPr>
              <a:t>1/9/2012</a:t>
            </a:fld>
            <a:endParaRPr lang="en-US" dirty="0"/>
          </a:p>
        </p:txBody>
      </p:sp>
      <p:sp>
        <p:nvSpPr>
          <p:cNvPr id="385029" name="Rectangle 5"/>
          <p:cNvSpPr>
            <a:spLocks noGrp="1" noChangeArrowheads="1"/>
          </p:cNvSpPr>
          <p:nvPr>
            <p:ph type="sldNum" sz="quarter" idx="3"/>
          </p:nvPr>
        </p:nvSpPr>
        <p:spPr bwMode="auto">
          <a:xfrm>
            <a:off x="3971183" y="8829037"/>
            <a:ext cx="3037628" cy="465774"/>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r" eaLnBrk="0" hangingPunct="0">
              <a:defRPr sz="1200">
                <a:solidFill>
                  <a:srgbClr val="224568"/>
                </a:solidFill>
                <a:latin typeface="Arial" charset="0"/>
              </a:defRPr>
            </a:lvl1pPr>
          </a:lstStyle>
          <a:p>
            <a:pPr>
              <a:defRPr/>
            </a:pPr>
            <a:fld id="{AE1DA656-9172-4B07-BB4F-377B155B7FC6}" type="slidenum">
              <a:rPr lang="en-US"/>
              <a:pPr>
                <a:defRPr/>
              </a:pPr>
              <a:t>‹#›</a:t>
            </a:fld>
            <a:endParaRPr lang="en-US"/>
          </a:p>
        </p:txBody>
      </p:sp>
      <p:sp>
        <p:nvSpPr>
          <p:cNvPr id="6" name="Footer Placeholder 5"/>
          <p:cNvSpPr>
            <a:spLocks noGrp="1"/>
          </p:cNvSpPr>
          <p:nvPr>
            <p:ph type="ftr" sz="quarter" idx="2"/>
          </p:nvPr>
        </p:nvSpPr>
        <p:spPr>
          <a:xfrm>
            <a:off x="0" y="8830627"/>
            <a:ext cx="3037628" cy="464184"/>
          </a:xfrm>
          <a:prstGeom prst="rect">
            <a:avLst/>
          </a:prstGeom>
        </p:spPr>
        <p:txBody>
          <a:bodyPr vert="horz" lIns="91577" tIns="45789" rIns="91577" bIns="45789" rtlCol="0" anchor="b"/>
          <a:lstStyle>
            <a:lvl1pPr algn="l">
              <a:defRPr sz="1200">
                <a:latin typeface="Arial" charset="0"/>
              </a:defRPr>
            </a:lvl1pPr>
          </a:lstStyle>
          <a:p>
            <a:pPr>
              <a:defRPr/>
            </a:pPr>
            <a:r>
              <a:rPr lang="en-US"/>
              <a:t>Early Childhood Outcomes Center</a:t>
            </a:r>
          </a:p>
        </p:txBody>
      </p:sp>
    </p:spTree>
    <p:extLst>
      <p:ext uri="{BB962C8B-B14F-4D97-AF65-F5344CB8AC3E}">
        <p14:creationId xmlns:p14="http://schemas.microsoft.com/office/powerpoint/2010/main" xmlns="" val="2530882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628" cy="465774"/>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971183" y="0"/>
            <a:ext cx="3037628" cy="465774"/>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13AFE389-4CAB-43DE-9C07-9E908FCB571E}" type="datetimeFigureOut">
              <a:rPr lang="en-US"/>
              <a:pPr>
                <a:defRPr/>
              </a:pPr>
              <a:t>1/9/2012</a:t>
            </a:fld>
            <a:endParaRPr lang="en-US"/>
          </a:p>
        </p:txBody>
      </p:sp>
      <p:sp>
        <p:nvSpPr>
          <p:cNvPr id="43012"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99768" y="4414519"/>
            <a:ext cx="5610865" cy="4184016"/>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29037"/>
            <a:ext cx="3037628" cy="465774"/>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971183" y="8829037"/>
            <a:ext cx="3037628" cy="465774"/>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FA7A2AA4-94AA-4D10-A95E-F7EB1B385539}" type="slidenum">
              <a:rPr lang="en-US"/>
              <a:pPr>
                <a:defRPr/>
              </a:pPr>
              <a:t>‹#›</a:t>
            </a:fld>
            <a:endParaRPr lang="en-US"/>
          </a:p>
        </p:txBody>
      </p:sp>
    </p:spTree>
    <p:extLst>
      <p:ext uri="{BB962C8B-B14F-4D97-AF65-F5344CB8AC3E}">
        <p14:creationId xmlns:p14="http://schemas.microsoft.com/office/powerpoint/2010/main" xmlns="" val="135226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fpg.unc.edu/~eco/assets/pdfs/outcomesforchildrenfinal.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fpg.unc.edu/~eco/assets/pdfs/COSF_discussion_prompts_4-4-07.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fpg.unc.edu/~eco/assets/pdfs/Functional_outcomesHO.pdf"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www.fpg.unc.edu/~eco/pages/training_activities.cfm" TargetMode="External"/><Relationship Id="rId4" Type="http://schemas.openxmlformats.org/officeDocument/2006/relationships/hyperlink" Target="http://www.fpg.unc.edu/~eco/assets/pdfs/Functional_skills_exercise.pdf"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www.fpg.unc.edu/~eco/assets/pdfs/AE-IF-F_activity_30_month_old.pdf" TargetMode="External"/><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www.fpg.unc.edu/~eco/assets/pdfs/AE-IF-F_activity-ANSWER_KEY.pdf" TargetMode="Externa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www.fpg.unc.edu/~eco/assets/pdfs/Matching_COSF_Ratings_with_statements.pdf"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www.fpg.unc.edu/~eco/assets/pdfs/AE-IF-F_activity-ANSWER_KEY.pdf" TargetMode="Externa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1C5929-C3DE-4DD9-9B8C-AFC5ED0177D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A4A3B-D7B2-4E22-B1E0-40F1BBBE4D6B}" type="slidenum">
              <a:rPr lang="en-US"/>
              <a:pPr/>
              <a:t>12</a:t>
            </a:fld>
            <a:endParaRPr lang="en-US"/>
          </a:p>
        </p:txBody>
      </p:sp>
      <p:sp>
        <p:nvSpPr>
          <p:cNvPr id="577538" name="Rectangle 2"/>
          <p:cNvSpPr>
            <a:spLocks noGrp="1" noRot="1" noChangeAspect="1" noChangeArrowheads="1" noTextEdit="1"/>
          </p:cNvSpPr>
          <p:nvPr>
            <p:ph type="sldImg"/>
          </p:nvPr>
        </p:nvSpPr>
        <p:spPr>
          <a:xfrm>
            <a:off x="1198563" y="690563"/>
            <a:ext cx="4611687" cy="3459162"/>
          </a:xfrm>
          <a:ln/>
        </p:spPr>
      </p:sp>
      <p:sp>
        <p:nvSpPr>
          <p:cNvPr id="577539" name="Rectangle 3"/>
          <p:cNvSpPr>
            <a:spLocks noGrp="1" noChangeArrowheads="1"/>
          </p:cNvSpPr>
          <p:nvPr>
            <p:ph type="body" idx="1"/>
          </p:nvPr>
        </p:nvSpPr>
        <p:spPr>
          <a:xfrm>
            <a:off x="924985" y="4378670"/>
            <a:ext cx="5158812" cy="4226956"/>
          </a:xfrm>
        </p:spPr>
        <p:txBody>
          <a:bodyPr/>
          <a:lstStyle/>
          <a:p>
            <a:pPr>
              <a:buFontTx/>
              <a:buChar char="•"/>
            </a:pPr>
            <a:r>
              <a:rPr lang="en-US" dirty="0"/>
              <a:t>During the 2003 budget period, the Administration rated approximately 130 federal programs on their effectiveness using part</a:t>
            </a:r>
          </a:p>
          <a:p>
            <a:pPr>
              <a:buFontTx/>
              <a:buChar char="•"/>
            </a:pPr>
            <a:r>
              <a:rPr lang="en-US" dirty="0"/>
              <a:t>50% of the these programs had no performance data</a:t>
            </a:r>
          </a:p>
          <a:p>
            <a:pPr>
              <a:buFontTx/>
              <a:buChar char="•"/>
            </a:pPr>
            <a:r>
              <a:rPr lang="en-US" dirty="0"/>
              <a:t>Programs tend to use inputs or process data, rather than results or outcome data</a:t>
            </a:r>
          </a:p>
          <a:p>
            <a:pPr>
              <a:buFontTx/>
              <a:buChar char="•"/>
            </a:pPr>
            <a:r>
              <a:rPr lang="en-US" dirty="0"/>
              <a:t>Specifically for Part C and Section 619:   did not do well in the area of accountability/results because there were no long-term child outcome goals;  no child outcome data.  The recommendation from the PART is that OSEP needs to develop a strategy to collect annual performance data (child and family outcomes) in a timely manner</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question that sometimes arises in the context of the summary of functional performance process is whether or not rating a child’s functioning on the 7-point scale is ‘subjective.’  Subjectivity is defined as related to the ‘mind’ of the rater, rather than the nature of the subject being rated.  If your team determines a rating based on what is in their minds, rather on the what the child demonstrates and the rating criteria, the rating will be subjective.  If the rating is based on the child’s demonstrated functioning, as compared to age-expected functioning and the criteria for each of the 7 points, it is an evidence-based decision – not unlike the decisions the team makes when designing an appropriate program for a child.</a:t>
            </a:r>
            <a:endParaRPr lang="en-US" dirty="0"/>
          </a:p>
        </p:txBody>
      </p:sp>
      <p:sp>
        <p:nvSpPr>
          <p:cNvPr id="4" name="Slide Number Placeholder 3"/>
          <p:cNvSpPr>
            <a:spLocks noGrp="1"/>
          </p:cNvSpPr>
          <p:nvPr>
            <p:ph type="sldNum" sz="quarter" idx="10"/>
          </p:nvPr>
        </p:nvSpPr>
        <p:spPr/>
        <p:txBody>
          <a:bodyPr/>
          <a:lstStyle/>
          <a:p>
            <a:fld id="{35FEE69A-A448-4BF2-9942-DEF6713F3C35}" type="slidenum">
              <a:rPr lang="en-US" smtClean="0"/>
              <a:pPr/>
              <a:t>121</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Rating</a:t>
            </a:r>
            <a:r>
              <a:rPr lang="en-US" baseline="0" dirty="0" smtClean="0"/>
              <a:t> a child’s functioning based on multiple sources draws upon the clinical judgment that professionals develop as part of their experience and training.   Research shows that practitioners will reach the same conclusions when certain conditions are in place.</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122</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124</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550">
              <a:defRPr/>
            </a:pPr>
            <a:r>
              <a:rPr lang="en-US" dirty="0" smtClean="0"/>
              <a:t>If your program opts to complete the Summary of Functional Performance more frequently than at entry and exit, you will have a richer record of how the child has changed in each outcome area.  You also will have more recent information available for the exit rating, if a family leaves unexpectedly.</a:t>
            </a:r>
          </a:p>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125</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children who stay in your</a:t>
            </a:r>
            <a:r>
              <a:rPr lang="en-US" baseline="0" dirty="0" smtClean="0"/>
              <a:t> program 6 months or more, you will complete a second and possibly a third outcomes rating.  It is important that the new ratings are determined independently of the previous ratings.  At the second and subsequent ratings, you will answer a question about the child’s progress.  We complete each ECOSF independently so that one rating does not influence the other.  In other words, if you know a child has made progress since the last rating, the team should not simply look at the last rating and bump it up.  The rating should be based on the child’s current status relative to the criteria for each of the 7 points.  The yes/no progress question, however, DOES address how the child’s development has changed over time.</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127</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550">
              <a:defRPr/>
            </a:pPr>
            <a:r>
              <a:rPr lang="en-US" dirty="0" smtClean="0"/>
              <a:t>The data system will automatically bring up the appropriate information for the exit rating and progress question.</a:t>
            </a:r>
          </a:p>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128</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Unlike</a:t>
            </a:r>
            <a:r>
              <a:rPr lang="en-US" baseline="0" dirty="0" smtClean="0"/>
              <a:t> the determination of the rating on the 7-point scale which is a comparison of the child’s functioning with age-expected development, the yes/no progress documents the child’s acquisition of </a:t>
            </a:r>
            <a:r>
              <a:rPr lang="en-US" b="1" baseline="0" dirty="0" smtClean="0"/>
              <a:t>any</a:t>
            </a:r>
            <a:r>
              <a:rPr lang="en-US" baseline="0" dirty="0" smtClean="0"/>
              <a:t> new skill since the last rating.  Some of our children may not move up the scale when compared to their same-age peers, however, they are still making progress compared to their own previous level of functioning.  Just one new word or one new gesture warrants a ‘yes’ to the question, ‘has this child shown any new skills in this outcome since the last outcomes summary?’  If the child has not acquired any new skills or has regressed in the outcome area, the answer to the question should be “no.”</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130</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rating scale and the yes/no progress question reflects two kinds of growth. The yes/no progress question allows us to document the acquisition of any new skill.  The rating scale documents the extent to which the child has moved closer or even caught up to age expectations. </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131</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970938" y="8829793"/>
            <a:ext cx="3037840" cy="464982"/>
          </a:xfrm>
          <a:prstGeom prst="rect">
            <a:avLst/>
          </a:prstGeom>
          <a:noFill/>
          <a:ln w="9525">
            <a:noFill/>
            <a:miter lim="800000"/>
            <a:headEnd/>
            <a:tailEnd/>
          </a:ln>
        </p:spPr>
        <p:txBody>
          <a:bodyPr lIns="92773" tIns="46386" rIns="92773" bIns="46386" anchor="b"/>
          <a:lstStyle/>
          <a:p>
            <a:pPr algn="r" defTabSz="926854" eaLnBrk="1" hangingPunct="1"/>
            <a:fld id="{41C06872-704F-4D34-9081-1733025CA8F2}" type="slidenum">
              <a:rPr lang="en-US" sz="1200">
                <a:solidFill>
                  <a:schemeClr val="tx1"/>
                </a:solidFill>
              </a:rPr>
              <a:pPr algn="r" defTabSz="926854" eaLnBrk="1" hangingPunct="1"/>
              <a:t>132</a:t>
            </a:fld>
            <a:endParaRPr lang="en-US" sz="1200" dirty="0">
              <a:solidFill>
                <a:schemeClr val="tx1"/>
              </a:solidFill>
            </a:endParaRPr>
          </a:p>
        </p:txBody>
      </p:sp>
      <p:sp>
        <p:nvSpPr>
          <p:cNvPr id="129027" name="Rectangle 2"/>
          <p:cNvSpPr>
            <a:spLocks noGrp="1" noRot="1" noChangeAspect="1" noChangeArrowheads="1" noTextEdit="1"/>
          </p:cNvSpPr>
          <p:nvPr>
            <p:ph type="sldImg"/>
          </p:nvPr>
        </p:nvSpPr>
        <p:spPr>
          <a:xfrm>
            <a:off x="1181100" y="698500"/>
            <a:ext cx="4651375" cy="3487738"/>
          </a:xfrm>
          <a:ln/>
        </p:spPr>
      </p:sp>
      <p:sp>
        <p:nvSpPr>
          <p:cNvPr id="129028" name="Rectangle 3"/>
          <p:cNvSpPr>
            <a:spLocks noGrp="1" noChangeArrowheads="1"/>
          </p:cNvSpPr>
          <p:nvPr>
            <p:ph type="body" idx="1"/>
          </p:nvPr>
        </p:nvSpPr>
        <p:spPr>
          <a:xfrm>
            <a:off x="701040" y="4414084"/>
            <a:ext cx="5608320" cy="4184843"/>
          </a:xfrm>
        </p:spPr>
        <p:txBody>
          <a:bodyPr lIns="92773" tIns="46386" rIns="92773" bIns="46386"/>
          <a:lstStyle/>
          <a:p>
            <a:pPr eaLnBrk="1" hangingPunct="1"/>
            <a:r>
              <a:rPr lang="en-US" dirty="0" smtClean="0"/>
              <a:t>On the graph displayed, the vertical axis shows the child’s level of functioning. Each of the trajectories  on the graph corresponds to one of the points on the 7 points rating scale.  The dotted line separates overall age appropriate (6-7) from less than age appropriate (1-5).  The horizontal axis corresponds to the child’s age in months.  We can plot entry</a:t>
            </a:r>
            <a:r>
              <a:rPr lang="en-US" baseline="0" dirty="0" smtClean="0"/>
              <a:t> and exit ratings on this kind of a graph to illustrate the various kinds of change in trajectory that children might display.</a:t>
            </a:r>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70938" y="8829793"/>
            <a:ext cx="3037840" cy="464982"/>
          </a:xfrm>
          <a:prstGeom prst="rect">
            <a:avLst/>
          </a:prstGeom>
          <a:noFill/>
          <a:ln w="9525">
            <a:noFill/>
            <a:miter lim="800000"/>
            <a:headEnd/>
            <a:tailEnd/>
          </a:ln>
        </p:spPr>
        <p:txBody>
          <a:bodyPr lIns="92773" tIns="46386" rIns="92773" bIns="46386" anchor="b"/>
          <a:lstStyle/>
          <a:p>
            <a:pPr algn="r" defTabSz="926854" eaLnBrk="1" hangingPunct="1"/>
            <a:fld id="{FBF16285-6A6F-4C47-AE3B-2DA73603788F}" type="slidenum">
              <a:rPr lang="en-US" sz="1200">
                <a:solidFill>
                  <a:schemeClr val="tx1"/>
                </a:solidFill>
              </a:rPr>
              <a:pPr algn="r" defTabSz="926854" eaLnBrk="1" hangingPunct="1"/>
              <a:t>133</a:t>
            </a:fld>
            <a:endParaRPr lang="en-US" sz="1200" dirty="0">
              <a:solidFill>
                <a:schemeClr val="tx1"/>
              </a:solidFill>
            </a:endParaRPr>
          </a:p>
        </p:txBody>
      </p:sp>
      <p:sp>
        <p:nvSpPr>
          <p:cNvPr id="126979" name="Rectangle 2"/>
          <p:cNvSpPr>
            <a:spLocks noGrp="1" noRot="1" noChangeAspect="1" noChangeArrowheads="1" noTextEdit="1"/>
          </p:cNvSpPr>
          <p:nvPr>
            <p:ph type="sldImg"/>
          </p:nvPr>
        </p:nvSpPr>
        <p:spPr>
          <a:xfrm>
            <a:off x="1181100" y="698500"/>
            <a:ext cx="4651375" cy="3487738"/>
          </a:xfrm>
          <a:ln/>
        </p:spPr>
      </p:sp>
      <p:sp>
        <p:nvSpPr>
          <p:cNvPr id="126980" name="Rectangle 3"/>
          <p:cNvSpPr>
            <a:spLocks noGrp="1" noChangeArrowheads="1"/>
          </p:cNvSpPr>
          <p:nvPr>
            <p:ph type="body" idx="1"/>
          </p:nvPr>
        </p:nvSpPr>
        <p:spPr>
          <a:xfrm>
            <a:off x="701040" y="4414084"/>
            <a:ext cx="5608320" cy="4184843"/>
          </a:xfrm>
        </p:spPr>
        <p:txBody>
          <a:bodyPr lIns="92773" tIns="46386" rIns="92773" bIns="46386"/>
          <a:lstStyle/>
          <a:p>
            <a:pPr eaLnBrk="1" hangingPunct="1"/>
            <a:r>
              <a:rPr lang="en-US" dirty="0" smtClean="0"/>
              <a:t>The entry</a:t>
            </a:r>
            <a:r>
              <a:rPr lang="en-US" baseline="0" dirty="0" smtClean="0"/>
              <a:t> and exit ratings plotted on this graph shows the </a:t>
            </a:r>
            <a:r>
              <a:rPr lang="en-US" dirty="0" smtClean="0"/>
              <a:t>child entered services with an summary of functional performance rating of 4 and left with a rating of 6.  This child showed substantial growth</a:t>
            </a:r>
            <a:r>
              <a:rPr lang="en-US" baseline="0" dirty="0" smtClean="0"/>
              <a:t> in this outcome area and the change in trajectory was significant enough that by the time the child exited the program, she was functioning like same aged peers.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83511-7055-45C2-BB21-D743D5C6D469}" type="slidenum">
              <a:rPr lang="en-US"/>
              <a:pPr/>
              <a:t>13</a:t>
            </a:fld>
            <a:endParaRPr lang="en-US"/>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Almost certainly not.  The child is 18 months older at the time of the exit rating and showing a few age appropriate skills for a 36 month old (thus, the rating of “4” ). It is highly unlikely that the child was showing these same skills when he entered the program.  If the child has acquired any new skills, the answer to the “progress” question is “yes.”) </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134</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70938" y="8829793"/>
            <a:ext cx="3037840" cy="464982"/>
          </a:xfrm>
          <a:prstGeom prst="rect">
            <a:avLst/>
          </a:prstGeom>
          <a:noFill/>
          <a:ln w="9525">
            <a:noFill/>
            <a:miter lim="800000"/>
            <a:headEnd/>
            <a:tailEnd/>
          </a:ln>
        </p:spPr>
        <p:txBody>
          <a:bodyPr lIns="92773" tIns="46386" rIns="92773" bIns="46386" anchor="b"/>
          <a:lstStyle/>
          <a:p>
            <a:pPr algn="r" defTabSz="926854" eaLnBrk="1" hangingPunct="1"/>
            <a:fld id="{FBF16285-6A6F-4C47-AE3B-2DA73603788F}" type="slidenum">
              <a:rPr lang="en-US" sz="1200">
                <a:solidFill>
                  <a:schemeClr val="tx1"/>
                </a:solidFill>
              </a:rPr>
              <a:pPr algn="r" defTabSz="926854" eaLnBrk="1" hangingPunct="1"/>
              <a:t>135</a:t>
            </a:fld>
            <a:endParaRPr lang="en-US" sz="1200" dirty="0">
              <a:solidFill>
                <a:schemeClr val="tx1"/>
              </a:solidFill>
            </a:endParaRPr>
          </a:p>
        </p:txBody>
      </p:sp>
      <p:sp>
        <p:nvSpPr>
          <p:cNvPr id="126979" name="Rectangle 2"/>
          <p:cNvSpPr>
            <a:spLocks noGrp="1" noRot="1" noChangeAspect="1" noChangeArrowheads="1" noTextEdit="1"/>
          </p:cNvSpPr>
          <p:nvPr>
            <p:ph type="sldImg"/>
          </p:nvPr>
        </p:nvSpPr>
        <p:spPr>
          <a:xfrm>
            <a:off x="1181100" y="698500"/>
            <a:ext cx="4651375" cy="3487738"/>
          </a:xfrm>
          <a:ln/>
        </p:spPr>
      </p:sp>
      <p:sp>
        <p:nvSpPr>
          <p:cNvPr id="126980" name="Rectangle 3"/>
          <p:cNvSpPr>
            <a:spLocks noGrp="1" noChangeArrowheads="1"/>
          </p:cNvSpPr>
          <p:nvPr>
            <p:ph type="body" idx="1"/>
          </p:nvPr>
        </p:nvSpPr>
        <p:spPr>
          <a:xfrm>
            <a:off x="701040" y="4414084"/>
            <a:ext cx="5608320" cy="4184843"/>
          </a:xfrm>
        </p:spPr>
        <p:txBody>
          <a:bodyPr lIns="92773" tIns="46386" rIns="92773" bIns="46386"/>
          <a:lstStyle/>
          <a:p>
            <a:pPr eaLnBrk="1" hangingPunct="1"/>
            <a:r>
              <a:rPr lang="en-US" dirty="0" smtClean="0"/>
              <a:t>The entry</a:t>
            </a:r>
            <a:r>
              <a:rPr lang="en-US" baseline="0" dirty="0" smtClean="0"/>
              <a:t> and exit ratings plotted on this graph show a who </a:t>
            </a:r>
            <a:r>
              <a:rPr lang="en-US" dirty="0" smtClean="0"/>
              <a:t>child entered services with a rating of 5 and left with a rating of 5. When you plot the trajectory, note the slope  - the line is not flat.  The child has learned new skills and improved functioning even</a:t>
            </a:r>
            <a:r>
              <a:rPr lang="en-US" baseline="0" dirty="0" smtClean="0"/>
              <a:t> though the trajectory did not change.  </a:t>
            </a:r>
            <a:r>
              <a:rPr lang="en-US" b="1" baseline="0" dirty="0" smtClean="0"/>
              <a:t>For the rating to stay the same from entry to exit, a child has to make progress</a:t>
            </a:r>
            <a:r>
              <a:rPr lang="en-US" baseline="0" dirty="0" smtClean="0"/>
              <a:t>…(other than for a rating of 1).</a:t>
            </a:r>
          </a:p>
          <a:p>
            <a:pPr eaLnBrk="1" hangingPunct="1"/>
            <a:r>
              <a:rPr lang="en-US" baseline="0" dirty="0" smtClean="0"/>
              <a:t>  - The answer to the “any progress” question at exit has to be yes when the child acquires new skills.</a:t>
            </a:r>
          </a:p>
          <a:p>
            <a:pPr eaLnBrk="1" hangingPunct="1"/>
            <a:r>
              <a:rPr lang="en-US" baseline="0" dirty="0" smtClean="0"/>
              <a:t>  - Having the same rating number from entry to exit can be celebrated because it means the child has not dropped to a lower trajectory.</a:t>
            </a:r>
            <a:endParaRPr 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70938" y="8829793"/>
            <a:ext cx="3037840" cy="464982"/>
          </a:xfrm>
          <a:prstGeom prst="rect">
            <a:avLst/>
          </a:prstGeom>
          <a:noFill/>
          <a:ln w="9525">
            <a:noFill/>
            <a:miter lim="800000"/>
            <a:headEnd/>
            <a:tailEnd/>
          </a:ln>
        </p:spPr>
        <p:txBody>
          <a:bodyPr lIns="92773" tIns="46386" rIns="92773" bIns="46386" anchor="b"/>
          <a:lstStyle/>
          <a:p>
            <a:pPr algn="r" defTabSz="926854" eaLnBrk="1" hangingPunct="1"/>
            <a:fld id="{FBF16285-6A6F-4C47-AE3B-2DA73603788F}" type="slidenum">
              <a:rPr lang="en-US" sz="1200">
                <a:solidFill>
                  <a:schemeClr val="tx1"/>
                </a:solidFill>
              </a:rPr>
              <a:pPr algn="r" defTabSz="926854" eaLnBrk="1" hangingPunct="1"/>
              <a:t>136</a:t>
            </a:fld>
            <a:endParaRPr lang="en-US" sz="1200" dirty="0">
              <a:solidFill>
                <a:schemeClr val="tx1"/>
              </a:solidFill>
            </a:endParaRPr>
          </a:p>
        </p:txBody>
      </p:sp>
      <p:sp>
        <p:nvSpPr>
          <p:cNvPr id="126979" name="Rectangle 2"/>
          <p:cNvSpPr>
            <a:spLocks noGrp="1" noRot="1" noChangeAspect="1" noChangeArrowheads="1" noTextEdit="1"/>
          </p:cNvSpPr>
          <p:nvPr>
            <p:ph type="sldImg"/>
          </p:nvPr>
        </p:nvSpPr>
        <p:spPr>
          <a:xfrm>
            <a:off x="1181100" y="698500"/>
            <a:ext cx="4651375" cy="3487738"/>
          </a:xfrm>
          <a:ln/>
        </p:spPr>
      </p:sp>
      <p:sp>
        <p:nvSpPr>
          <p:cNvPr id="126980" name="Rectangle 3"/>
          <p:cNvSpPr>
            <a:spLocks noGrp="1" noChangeArrowheads="1"/>
          </p:cNvSpPr>
          <p:nvPr>
            <p:ph type="body" idx="1"/>
          </p:nvPr>
        </p:nvSpPr>
        <p:spPr>
          <a:xfrm>
            <a:off x="701040" y="4414084"/>
            <a:ext cx="5608320" cy="4184843"/>
          </a:xfrm>
        </p:spPr>
        <p:txBody>
          <a:bodyPr lIns="92773" tIns="46386" rIns="92773" bIns="46386"/>
          <a:lstStyle/>
          <a:p>
            <a:pPr eaLnBrk="1" hangingPunct="1"/>
            <a:r>
              <a:rPr lang="en-US" dirty="0" smtClean="0"/>
              <a:t>Finally, we have an example of a child who received</a:t>
            </a:r>
            <a:r>
              <a:rPr lang="en-US" baseline="0" dirty="0" smtClean="0"/>
              <a:t> a rating of “1” at entry and at exit and for whom the progress question was answered “no.”  This child did not make any progress during his time in program. </a:t>
            </a:r>
            <a:r>
              <a:rPr lang="en-US" dirty="0" smtClean="0"/>
              <a:t>Note that the trajectory is flat.</a:t>
            </a:r>
            <a:r>
              <a:rPr lang="en-US" baseline="0" dirty="0" smtClean="0"/>
              <a:t> </a:t>
            </a:r>
          </a:p>
          <a:p>
            <a:pPr eaLnBrk="1" hangingPunct="1"/>
            <a:r>
              <a:rPr lang="en-US" baseline="0" dirty="0" smtClean="0"/>
              <a:t>There are very few children who will make no progress between entry and exit.</a:t>
            </a:r>
            <a:endParaRPr 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137</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Keep in mind that this is just one piece of the professional development needed for effective participation in the summary of functional process.  </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138</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go to the ECO web site to find more information about the how</a:t>
            </a:r>
            <a:r>
              <a:rPr lang="en-US" baseline="0" dirty="0" smtClean="0"/>
              <a:t> states are integrating the rating process into the development of the IFSP.</a:t>
            </a:r>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139</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550">
              <a:defRPr/>
            </a:pPr>
            <a:r>
              <a:rPr lang="en-US" dirty="0" smtClean="0"/>
              <a:t>We hope you feel prepared to complete the Summary of Functional Performance and select the appropriate descriptor statement in the new IFSP.  Additional information about the new process will be available at the ESIT website.  Additional information  about how other states are integrating the three outcomes and the rating decision into the IFSP process is available at the ECO website. If you have additional questions, please contact ESIT</a:t>
            </a:r>
            <a:r>
              <a:rPr lang="en-US" baseline="0" dirty="0" smtClean="0"/>
              <a:t> Program Consultants.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140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these numbers?  The Washington state and national allocation</a:t>
            </a:r>
            <a:r>
              <a:rPr lang="en-US" baseline="0" dirty="0" smtClean="0"/>
              <a:t> for Part C for FY 2012.</a:t>
            </a:r>
            <a:endParaRPr lang="en-US"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 outcomes data helps us know if we are accomplishing the</a:t>
            </a:r>
            <a:r>
              <a:rPr lang="en-US" baseline="0" dirty="0" smtClean="0"/>
              <a:t> piece of our mission associated with enhancing the development of children.</a:t>
            </a:r>
          </a:p>
          <a:p>
            <a:endParaRPr lang="en-US" baseline="0" dirty="0" smtClean="0"/>
          </a:p>
          <a:p>
            <a:r>
              <a:rPr lang="en-US" baseline="0" dirty="0" smtClean="0"/>
              <a:t>Outcomes data are one piece of information our system needs to help us achieve overarching goals for children and families.</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Available at </a:t>
            </a:r>
            <a:r>
              <a:rPr lang="en-US" dirty="0" smtClean="0">
                <a:hlinkClick r:id="rId3"/>
              </a:rPr>
              <a:t>http://www.fpg.unc.edu/~eco/assets/pdfs/outcomesforchildrenfinal.pdf</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Seven years ago when we started talking about what the outcomes should be, who would have thought that someone</a:t>
            </a:r>
            <a:r>
              <a:rPr lang="en-US" baseline="0" dirty="0" smtClean="0"/>
              <a:t> would have been citing these data on behalf of the President.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many of you could explain to a new colleague why you are collecting child outcomes data?</a:t>
            </a:r>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Today</a:t>
            </a:r>
            <a:r>
              <a:rPr lang="en-US" baseline="0" dirty="0" smtClean="0"/>
              <a:t>, we will be talking about outcomes. The word outcomes can mean lots of different things to different people. When we use the word, we mean “a benefit children or families experience as a result of services”.  We are talking about what people get, the difference produced, as a result of the services, not the number or type of services themselves or people’s satisfaction with the services they got.  </a:t>
            </a:r>
          </a:p>
          <a:p>
            <a:endParaRPr lang="en-US" baseline="0" dirty="0" smtClean="0"/>
          </a:p>
          <a:p>
            <a:r>
              <a:rPr lang="en-US" baseline="0" dirty="0" smtClean="0"/>
              <a:t>It is also important to distinguish between the kinds of outcomes that we expect all children who receive ESIT services to get and those that are specifically individualized for each child.  The global set of benefits we expect for all children served by ESIT are global outcomes that help us understand how well the program is producing the intended effects for all children served.  We periodically summarize where each child is with regard to 3 global outcomes.  We also identify more individualized outcomes, or benefits, we think the services will produce for each individual child. These individualized outcomes are those outlined in the IFSP.  </a:t>
            </a:r>
          </a:p>
          <a:p>
            <a:endParaRPr lang="en-US" baseline="0" dirty="0" smtClean="0"/>
          </a:p>
        </p:txBody>
      </p:sp>
      <p:sp>
        <p:nvSpPr>
          <p:cNvPr id="4" name="Slide Number Placeholder 3"/>
          <p:cNvSpPr>
            <a:spLocks noGrp="1"/>
          </p:cNvSpPr>
          <p:nvPr>
            <p:ph type="sldNum" sz="quarter" idx="10"/>
          </p:nvPr>
        </p:nvSpPr>
        <p:spPr/>
        <p:txBody>
          <a:bodyPr/>
          <a:lstStyle/>
          <a:p>
            <a:fld id="{B62D71B3-72C5-4B8F-923A-C85C1696071B}"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3 global outcomes we’re talking about measuring. Later, we’ll provide more detail about what we mean by each of these. But, you can see that they are very global and reflect things we want all children to show progress in as a result of services. They also cut across domains. For instance, the outcome isn’t that children will show improved language skills.</a:t>
            </a:r>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information presented should be useful</a:t>
            </a:r>
            <a:r>
              <a:rPr lang="en-US" baseline="0" dirty="0" smtClean="0"/>
              <a:t> for new staff who have not received training in the outcomes summary process. Staff who have participated in Child Outcomes Rating may also benefit from hearing the information.</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550">
              <a:defRPr/>
            </a:pPr>
            <a:endParaRPr lang="en-US" dirty="0" smtClean="0"/>
          </a:p>
          <a:p>
            <a:pPr defTabSz="921550">
              <a:defRPr/>
            </a:pPr>
            <a:r>
              <a:rPr lang="en-US" dirty="0" smtClean="0"/>
              <a:t>The section of the IFSP where you will be recording the rating and the evidence is called the "Summary of Functional Performance."</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summary of functional performance is the section of the IFSP that focuses on these global outcomes. In it, teams</a:t>
            </a:r>
            <a:r>
              <a:rPr lang="en-US" baseline="0" dirty="0" smtClean="0"/>
              <a:t> provide a snapshot of the child’s current functioning across settings, relative to age-expectations in each of the 3 global outcome areas. Teams also select one from among a list of statements that best describes the child’s functioning; each statement corresponds to a number on a 1-7 rating scale.</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190BFA0-23DE-405E-884D-E7E41C5C4A4A}" type="slidenum">
              <a:rPr lang="en-US"/>
              <a:pPr/>
              <a:t>27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lnSpc>
                <a:spcPct val="90000"/>
              </a:lnSpc>
            </a:pPr>
            <a:r>
              <a:rPr lang="en-US" sz="1000" dirty="0" smtClean="0"/>
              <a:t>This figure represents the range of skills and behavior that can be observed in all children in the general population.  </a:t>
            </a:r>
          </a:p>
          <a:p>
            <a:pPr eaLnBrk="1" hangingPunct="1">
              <a:lnSpc>
                <a:spcPct val="90000"/>
              </a:lnSpc>
            </a:pPr>
            <a:r>
              <a:rPr lang="en-US" sz="1000" dirty="0" smtClean="0"/>
              <a:t>The yellow circle represents those with age-expected behavior.  That includes quite a range of skills.  By definition, most children in the general population fall into the yellow circle.  There are some children at the fringe of the yellow circle (just beyond the dotted line, still in yellow) who show age-expected skills now, but for whom providers and parents have concerns that if they continue on this developmental course, then in future years they might no longer show age-expected skills. (Perhaps they have the skills now but don’t appear to be gaining new skills at a rate or in quality that parallels other children their age.) Then there are children who right now do not show age-expected skills and behaviors.  Some are pretty close, but not quite at age-expected levels (like the red ring, where you might see a mix of age-expected and not age-expected skills in different situations or at different times).  Others are farther from age-expected levels</a:t>
            </a:r>
            <a:r>
              <a:rPr lang="en-US" sz="1000" dirty="0" smtClean="0">
                <a:cs typeface="Times New Roman" pitchFamily="18" charset="0"/>
              </a:rPr>
              <a:t>—</a:t>
            </a:r>
            <a:r>
              <a:rPr lang="en-US" sz="1000" dirty="0" smtClean="0"/>
              <a:t>like the blue ring, where a child might show skills that are the immediate foundation for age-expected skills (not displaying age-expected skills yet, but a step just before that in the sequence of development).  Still other children are farthest from age-expected levels.  Those in the outermost pink ring also show skills, but they don’t show those expected for their age or even those that are the close precursors to those skills.  Over time, children might move away from having age expected (that is, as the bar for age-expected behavior gets higher with age</a:t>
            </a:r>
            <a:r>
              <a:rPr lang="en-US" sz="1000" dirty="0" smtClean="0">
                <a:cs typeface="Times New Roman" pitchFamily="18" charset="0"/>
              </a:rPr>
              <a:t>—a child’s behavior might look</a:t>
            </a:r>
            <a:r>
              <a:rPr lang="en-US" sz="1000" dirty="0" smtClean="0"/>
              <a:t> more age expected as a baby but fall farther away with increasing age) or move from the outside of the circle in (for example, a child exhibiting delays gets needed services or accommodations and begins to catch up in functioning to the skills shown by same-age peers). The goal of early intervention and preschool special education is to help children move closer to the yellow circle. Not all will reach it, but in the work that we do, we hope to either minimize children’s movement away from yellow (for example, for children with Down Syndrome, where this typically does happen) or to help children move from an outer circle as close into yellow as possible.</a:t>
            </a:r>
          </a:p>
          <a:p>
            <a:pPr eaLnBrk="1" hangingPunct="1">
              <a:lnSpc>
                <a:spcPct val="90000"/>
              </a:lnSpc>
            </a:pPr>
            <a:endParaRPr lang="en-US" sz="10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0277E89-28CB-4F8A-B51F-A8BE2ABE278E}" type="slidenum">
              <a:rPr lang="en-US"/>
              <a:pPr/>
              <a:t>28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t>Not</a:t>
            </a:r>
            <a:r>
              <a:rPr lang="en-US" baseline="0" dirty="0" smtClean="0"/>
              <a:t> all children will develop according to age expectations.  The children we work with are likely to show functioning that is below what is expected for their age in at least one of the outcome areas.  The outcomes summary process operates on an assumption that the services we provide are designed to help the child move closer to expectations.  The Summary of Functional Performance helps measure the progress children make having received early intervention services.  The data are reported to the state, the state aggregates the data, and submits the results to the US Department of Education.  The data help show the extent to which the work we are doing improves children’s growth and development.</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people ask why compare</a:t>
            </a:r>
            <a:r>
              <a:rPr lang="en-US" baseline="0" dirty="0" smtClean="0"/>
              <a:t> the child’s functioning to age expected behavior, why not only focus on the child’s functioning now compared to some time in the past…? </a:t>
            </a:r>
          </a:p>
          <a:p>
            <a:r>
              <a:rPr lang="en-US" baseline="0" dirty="0" smtClean="0"/>
              <a:t>One reason is that the federal government requires information about child outcomes in that format. But, there are other good reasons too. As we use child outcomes information to justify our program’s effectiveness, it is stronger to show that children receiving services make progress relative in how close they are to age-expected functioning  rather than only that they make progress.  This is because most children birth to three will make some progress even without intervention….it is simply a time of growth and change for all children.  Also, having high expectations challenges us to help children achieve as much as possible.  Studies show too that many children will reach an age-expected level of functioning. For instance, a national study of early intervention (NEILS) showed that about half of children who enrolled in early intervention services no longer needed special education services by the time they reached kindergarten.  That said, the way in which states actually report child outcomes data to the federal government isn’t just achieved age-expected functioning/did not achieve it.  States report 5 different kinds of progress that children make as a result of services. We don’t go into a full explanation of all of those different progress categories in this presentation, but it is important to know that we use the information to think about the pattern of progress for each child. Comparing children’s functioning to age-expected behavior also provides important information about how the child may be able to successfully participate in a variety of settings, including community and eventually school settings that are designed with the assumption of age-expected skills.  Finally, as many stakeholders weighed in on what the federal requirement should be, many family members said they wished there had been a clearer discussion about where their child stood relative to age expectations all along the way. Some indicated that throughout early intervention they kept hearing about all the individual progress their child was making as time passed and were later surprised as their child started school to find out that their child continued to be behind his peers. They hadn’t realize the pace at which other children were making progress during the same time.</a:t>
            </a:r>
            <a:endParaRPr lang="en-US" dirty="0" smtClean="0"/>
          </a:p>
        </p:txBody>
      </p:sp>
      <p:sp>
        <p:nvSpPr>
          <p:cNvPr id="4" name="Slide Number Placeholder 3"/>
          <p:cNvSpPr>
            <a:spLocks noGrp="1"/>
          </p:cNvSpPr>
          <p:nvPr>
            <p:ph type="sldNum" sz="quarter" idx="10"/>
          </p:nvPr>
        </p:nvSpPr>
        <p:spPr/>
        <p:txBody>
          <a:bodyPr/>
          <a:lstStyle/>
          <a:p>
            <a:fld id="{B62D71B3-72C5-4B8F-923A-C85C1696071B}"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0277E89-28CB-4F8A-B51F-A8BE2ABE278E}" type="slidenum">
              <a:rPr lang="en-US"/>
              <a:pPr/>
              <a:t>30</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550">
              <a:defRPr/>
            </a:pPr>
            <a:r>
              <a:rPr lang="en-US" dirty="0" smtClean="0"/>
              <a:t>As you can see in the </a:t>
            </a:r>
            <a:r>
              <a:rPr lang="en-US" dirty="0" smtClean="0"/>
              <a:t>handout (See “At</a:t>
            </a:r>
            <a:r>
              <a:rPr lang="en-US" baseline="0" dirty="0" smtClean="0"/>
              <a:t> a glance” handout”)</a:t>
            </a:r>
            <a:r>
              <a:rPr lang="en-US" dirty="0" smtClean="0"/>
              <a:t>, </a:t>
            </a:r>
            <a:r>
              <a:rPr lang="en-US" dirty="0" smtClean="0"/>
              <a:t>the descriptor statements are arrayed in seven sections with each section corresponding to one of the seven points on the scale. </a:t>
            </a:r>
          </a:p>
          <a:p>
            <a:endParaRPr lang="en-US" dirty="0" smtClean="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F249E-94E5-431D-84D9-B9A79AD934B3}" type="slidenum">
              <a:rPr lang="en-US"/>
              <a:pPr/>
              <a:t>32</a:t>
            </a:fld>
            <a:endParaRPr lang="en-US"/>
          </a:p>
        </p:txBody>
      </p:sp>
      <p:sp>
        <p:nvSpPr>
          <p:cNvPr id="904194" name="Rectangle 2"/>
          <p:cNvSpPr>
            <a:spLocks noGrp="1" noRot="1" noChangeAspect="1" noChangeArrowheads="1" noTextEdit="1"/>
          </p:cNvSpPr>
          <p:nvPr>
            <p:ph type="sldImg"/>
          </p:nvPr>
        </p:nvSpPr>
        <p:spPr>
          <a:xfrm>
            <a:off x="1181100" y="695325"/>
            <a:ext cx="4648200" cy="3486150"/>
          </a:xfrm>
          <a:ln/>
        </p:spPr>
      </p:sp>
      <p:sp>
        <p:nvSpPr>
          <p:cNvPr id="904195" name="Rectangle 3"/>
          <p:cNvSpPr>
            <a:spLocks noGrp="1" noChangeArrowheads="1"/>
          </p:cNvSpPr>
          <p:nvPr>
            <p:ph type="body" idx="1"/>
          </p:nvPr>
        </p:nvSpPr>
        <p:spPr>
          <a:xfrm>
            <a:off x="701040" y="4414177"/>
            <a:ext cx="5611566" cy="4188222"/>
          </a:xfrm>
        </p:spPr>
        <p:txBody>
          <a:bodyPr/>
          <a:lstStyle/>
          <a:p>
            <a:r>
              <a:rPr lang="en-US" dirty="0" smtClean="0"/>
              <a:t>For</a:t>
            </a:r>
            <a:r>
              <a:rPr lang="en-US" baseline="0" dirty="0" smtClean="0"/>
              <a:t> successful participation in this process, team members need to be knowledgeable about the three outcomes and the child’s functioning.  They also need to understand age-expected child development an understanding of the cultural differences that may affect expectations for a child’s development.  Finally, they need to understand the criteria for each of the points on the rating scale.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B6DF2-121F-47BC-943F-DD54C79A0752}" type="slidenum">
              <a:rPr lang="en-US"/>
              <a:pPr/>
              <a:t>34</a:t>
            </a:fld>
            <a:endParaRPr lang="en-US"/>
          </a:p>
        </p:txBody>
      </p:sp>
      <p:sp>
        <p:nvSpPr>
          <p:cNvPr id="908290" name="Rectangle 2"/>
          <p:cNvSpPr>
            <a:spLocks noGrp="1" noRot="1" noChangeAspect="1" noChangeArrowheads="1" noTextEdit="1"/>
          </p:cNvSpPr>
          <p:nvPr>
            <p:ph type="sldImg"/>
          </p:nvPr>
        </p:nvSpPr>
        <p:spPr>
          <a:ln/>
        </p:spPr>
      </p:sp>
      <p:sp>
        <p:nvSpPr>
          <p:cNvPr id="908291" name="Rectangle 3"/>
          <p:cNvSpPr>
            <a:spLocks noGrp="1" noChangeArrowheads="1"/>
          </p:cNvSpPr>
          <p:nvPr>
            <p:ph type="body" idx="1"/>
          </p:nvPr>
        </p:nvSpPr>
        <p:spPr/>
        <p:txBody>
          <a:bodyPr/>
          <a:lstStyle/>
          <a:p>
            <a:r>
              <a:rPr lang="en-US" dirty="0" smtClean="0"/>
              <a:t>Together, at least</a:t>
            </a:r>
            <a:r>
              <a:rPr lang="en-US" baseline="0" dirty="0" smtClean="0"/>
              <a:t> one member of the team has to be knowledgeable in each of the 5 areas. </a:t>
            </a:r>
            <a:r>
              <a:rPr lang="en-US" dirty="0" smtClean="0"/>
              <a:t>Together,</a:t>
            </a:r>
            <a:r>
              <a:rPr lang="en-US" baseline="0" dirty="0" smtClean="0"/>
              <a:t> team members should be able to describe the child’s functioning as compared to age expectations.  The child’s parent is a key team member and critical to understanding how his or her child functions in every day life.  We don’t expect parents to be able to compare their child’s development to other children.  That’s the role of the professional.  It is essential that the professionals understand age-expected child development!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a:t>
            </a:r>
            <a:r>
              <a:rPr lang="en-US" dirty="0" smtClean="0"/>
              <a:t>his training, we’ll provide</a:t>
            </a:r>
            <a:r>
              <a:rPr lang="en-US" baseline="0" dirty="0" smtClean="0"/>
              <a:t> some general information about using the outcomes summary rating scale – as well as details about the three outcomes, the points on the rating scale, and how the team decides the rating.</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the families who see their</a:t>
            </a:r>
            <a:r>
              <a:rPr lang="en-US" baseline="0" dirty="0" smtClean="0"/>
              <a:t> children’s skills and behaviors in every day life – at home and in the community.  Parents contribute in the process by contributing what they know about their child.  Their participation is essential to the process.  We can prepare parents for the process by letting them know that we’ll be asking them to describe their child’s skills and behaviors for us as part of the assessment process, and that we’ll be using that information to report to the federal government.  But we need to reassure families that information about their child will not be reported on the individual child level.  We need not ask the families to come up with a number on the rating scale.</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effective participation in the summary of functional performance process, we need to understand the content of the three child outcomes we’re measuring.</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video will provide an overview</a:t>
            </a:r>
            <a:r>
              <a:rPr lang="en-US" baseline="0" dirty="0" smtClean="0"/>
              <a:t> of what we mean by the outcomes and show example of children’s functioning you might observe related to those outcomes.</a:t>
            </a:r>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outcomes are intended to focus on the child’s functional skills,</a:t>
            </a:r>
            <a:r>
              <a:rPr lang="en-US" baseline="0" dirty="0" smtClean="0"/>
              <a:t> that is how the child integrates his/her skills across domains to accomplish tasks that are meaningful to the child. Instead of looking for discrete skills out of context ,for instance, says 10 words - the focus is instead on how the child uses words  in the service of taking appropriate actions to meet needs, such as to tell a caregiver she wants milk or food.</a:t>
            </a:r>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1C639-070C-4A84-A5D2-3945A0618F17}" type="slidenum">
              <a:rPr lang="en-US"/>
              <a:pPr/>
              <a:t>40</a:t>
            </a:fld>
            <a:endParaRPr lang="en-US"/>
          </a:p>
        </p:txBody>
      </p:sp>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p:txBody>
          <a:bodyPr/>
          <a:lstStyle/>
          <a:p>
            <a:pPr defTabSz="931706">
              <a:defRPr/>
            </a:pPr>
            <a:r>
              <a:rPr lang="en-US" dirty="0" smtClean="0"/>
              <a:t>You must be in slide show mode to be able</a:t>
            </a:r>
            <a:r>
              <a:rPr lang="en-US" baseline="0" dirty="0" smtClean="0"/>
              <a:t> to move the “cover” off the answer.</a:t>
            </a:r>
            <a:endParaRPr lang="en-US" dirty="0" smtClean="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1440E-8D1D-47B4-9697-E089C72E61FE}" type="slidenum">
              <a:rPr lang="en-US"/>
              <a:pPr/>
              <a:t>41</a:t>
            </a:fld>
            <a:endParaRPr lang="en-US"/>
          </a:p>
        </p:txBody>
      </p:sp>
      <p:sp>
        <p:nvSpPr>
          <p:cNvPr id="1053698" name="Rectangle 2"/>
          <p:cNvSpPr>
            <a:spLocks noGrp="1" noRot="1" noChangeAspect="1" noChangeArrowheads="1" noTextEdit="1"/>
          </p:cNvSpPr>
          <p:nvPr>
            <p:ph type="sldImg"/>
          </p:nvPr>
        </p:nvSpPr>
        <p:spPr>
          <a:xfrm>
            <a:off x="1181100" y="695325"/>
            <a:ext cx="4648200" cy="3486150"/>
          </a:xfrm>
          <a:ln/>
        </p:spPr>
      </p:sp>
      <p:sp>
        <p:nvSpPr>
          <p:cNvPr id="1053699" name="Rectangle 3"/>
          <p:cNvSpPr>
            <a:spLocks noGrp="1" noChangeArrowheads="1"/>
          </p:cNvSpPr>
          <p:nvPr>
            <p:ph type="body" idx="1"/>
          </p:nvPr>
        </p:nvSpPr>
        <p:spPr>
          <a:xfrm>
            <a:off x="701040" y="4414177"/>
            <a:ext cx="5611566" cy="4188222"/>
          </a:xfrm>
        </p:spPr>
        <p:txBody>
          <a:bodyPr/>
          <a:lstStyle/>
          <a:p>
            <a:r>
              <a:rPr lang="en-US" dirty="0" smtClean="0"/>
              <a:t>The first child</a:t>
            </a:r>
            <a:r>
              <a:rPr lang="en-US" baseline="0" dirty="0" smtClean="0"/>
              <a:t> outcome is that ‘children will have positive social relationships.’  This refers to how children interact with adults and also with peers, and for older infants and toddlers, how well children can participate in a group setting.  When assessing the child’s skills and behaviors in this area, we’ll also look at his or her ability to express emotions and feelings, and participate in social play.</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6D3F9-81C8-4610-A714-E9F51A6199AA}" type="slidenum">
              <a:rPr lang="en-US"/>
              <a:pPr/>
              <a:t>42</a:t>
            </a:fld>
            <a:endParaRPr lang="en-US"/>
          </a:p>
        </p:txBody>
      </p:sp>
      <p:sp>
        <p:nvSpPr>
          <p:cNvPr id="1057794" name="Rectangle 2"/>
          <p:cNvSpPr>
            <a:spLocks noGrp="1" noRot="1" noChangeAspect="1" noChangeArrowheads="1" noTextEdit="1"/>
          </p:cNvSpPr>
          <p:nvPr>
            <p:ph type="sldImg"/>
          </p:nvPr>
        </p:nvSpPr>
        <p:spPr>
          <a:xfrm>
            <a:off x="1181100" y="695325"/>
            <a:ext cx="4648200" cy="3486150"/>
          </a:xfrm>
          <a:ln/>
        </p:spPr>
      </p:sp>
      <p:sp>
        <p:nvSpPr>
          <p:cNvPr id="1057795" name="Rectangle 3"/>
          <p:cNvSpPr>
            <a:spLocks noGrp="1" noChangeArrowheads="1"/>
          </p:cNvSpPr>
          <p:nvPr>
            <p:ph type="body" idx="1"/>
          </p:nvPr>
        </p:nvSpPr>
        <p:spPr>
          <a:xfrm>
            <a:off x="701040" y="4414177"/>
            <a:ext cx="5611566" cy="4188222"/>
          </a:xfrm>
        </p:spPr>
        <p:txBody>
          <a:bodyPr/>
          <a:lstStyle/>
          <a:p>
            <a:r>
              <a:rPr lang="en-US" dirty="0" smtClean="0"/>
              <a:t>The second</a:t>
            </a:r>
            <a:r>
              <a:rPr lang="en-US" baseline="0" dirty="0" smtClean="0"/>
              <a:t> child outcome is that children will ‘acquire and use knowledge and skills.’  Included in this outcome area are thinking, reasoning, problem solving and the use of symbols, such as words, to represent objects and actions.  Assessment in this area will also include the child’s early literacy and numeracy skills.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72FEE-D6FF-48DB-87C0-4D3044970544}" type="slidenum">
              <a:rPr lang="en-US"/>
              <a:pPr/>
              <a:t>43</a:t>
            </a:fld>
            <a:endParaRPr lang="en-US"/>
          </a:p>
        </p:txBody>
      </p:sp>
      <p:sp>
        <p:nvSpPr>
          <p:cNvPr id="1055746" name="Rectangle 2"/>
          <p:cNvSpPr>
            <a:spLocks noGrp="1" noRot="1" noChangeAspect="1" noChangeArrowheads="1" noTextEdit="1"/>
          </p:cNvSpPr>
          <p:nvPr>
            <p:ph type="sldImg"/>
          </p:nvPr>
        </p:nvSpPr>
        <p:spPr>
          <a:xfrm>
            <a:off x="1181100" y="695325"/>
            <a:ext cx="4648200" cy="3486150"/>
          </a:xfrm>
          <a:ln/>
        </p:spPr>
      </p:sp>
      <p:sp>
        <p:nvSpPr>
          <p:cNvPr id="1055747" name="Rectangle 3"/>
          <p:cNvSpPr>
            <a:spLocks noGrp="1" noChangeArrowheads="1"/>
          </p:cNvSpPr>
          <p:nvPr>
            <p:ph type="body" idx="1"/>
          </p:nvPr>
        </p:nvSpPr>
        <p:spPr>
          <a:xfrm>
            <a:off x="701040" y="4414177"/>
            <a:ext cx="5611566" cy="4188222"/>
          </a:xfrm>
        </p:spPr>
        <p:txBody>
          <a:bodyPr/>
          <a:lstStyle/>
          <a:p>
            <a:r>
              <a:rPr lang="en-US" dirty="0" smtClean="0"/>
              <a:t>The third outcome,</a:t>
            </a:r>
            <a:r>
              <a:rPr lang="en-US" baseline="0" dirty="0" smtClean="0"/>
              <a:t> that children will take appropriate action to meet their needs, addresses how the child takes care of basic needs, such of feeding, toileting, and dressing.  It includes the ability to express their needs, and to move from place to place to get needs met.  Especially for preschoolers, your assessment of this outcome area will include the child’s awareness of health and safety issues, for example, not running into the street or touching a hot stove.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collect information </a:t>
            </a:r>
            <a:r>
              <a:rPr lang="en-US" baseline="0" dirty="0" smtClean="0"/>
              <a:t>about the child’s functioning across settings and situations to inform the rating on the 7 point scale?</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825CB-D95E-4DA1-B647-91D94BD62F5A}" type="slidenum">
              <a:rPr lang="en-US"/>
              <a:pPr/>
              <a:t>45</a:t>
            </a:fld>
            <a:endParaRPr lang="en-US"/>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r>
              <a:rPr lang="en-US" dirty="0" smtClean="0"/>
              <a:t>We</a:t>
            </a:r>
            <a:r>
              <a:rPr lang="en-US" baseline="0" dirty="0" smtClean="0"/>
              <a:t> learn about the child’s everyday functioning through good assessment practices.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some resources.  Please use ESIT’s website for information about how the outcomes summary process works in Washington</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B1293-9608-4DBD-9EE8-EB7EB9D6B427}" type="slidenum">
              <a:rPr lang="en-US"/>
              <a:pPr/>
              <a:t>47</a:t>
            </a:fld>
            <a:endParaRPr lang="en-US"/>
          </a:p>
        </p:txBody>
      </p:sp>
      <p:sp>
        <p:nvSpPr>
          <p:cNvPr id="1030146" name="Rectangle 2"/>
          <p:cNvSpPr>
            <a:spLocks noGrp="1" noRot="1" noChangeAspect="1" noChangeArrowheads="1" noTextEdit="1"/>
          </p:cNvSpPr>
          <p:nvPr>
            <p:ph type="sldImg"/>
          </p:nvPr>
        </p:nvSpPr>
        <p:spPr>
          <a:xfrm>
            <a:off x="1181100" y="695325"/>
            <a:ext cx="4648200" cy="3486150"/>
          </a:xfrm>
          <a:ln/>
        </p:spPr>
      </p:sp>
      <p:sp>
        <p:nvSpPr>
          <p:cNvPr id="1030147" name="Rectangle 3"/>
          <p:cNvSpPr>
            <a:spLocks noGrp="1" noChangeArrowheads="1"/>
          </p:cNvSpPr>
          <p:nvPr>
            <p:ph type="body" idx="1"/>
          </p:nvPr>
        </p:nvSpPr>
        <p:spPr>
          <a:xfrm>
            <a:off x="701040" y="4414177"/>
            <a:ext cx="5611566" cy="4188222"/>
          </a:xfrm>
        </p:spPr>
        <p:txBody>
          <a:bodyPr/>
          <a:lstStyle/>
          <a:p>
            <a:r>
              <a:rPr lang="en-US" dirty="0" smtClean="0"/>
              <a:t>Our</a:t>
            </a:r>
            <a:r>
              <a:rPr lang="en-US" baseline="0" dirty="0" smtClean="0"/>
              <a:t> professional organization for early childhood special education – the Division for Early Childhood of the Council for Exceptional Children – defines g</a:t>
            </a:r>
            <a:r>
              <a:rPr lang="en-US" dirty="0" smtClean="0"/>
              <a:t>ood</a:t>
            </a:r>
            <a:r>
              <a:rPr lang="en-US" baseline="0" dirty="0" smtClean="0"/>
              <a:t> assessment practices as those that use multiple sources of information, and multiple measures.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2D3029-B313-4E9A-A599-B0213646E104}" type="slidenum">
              <a:rPr lang="en-US"/>
              <a:pPr/>
              <a:t>48</a:t>
            </a:fld>
            <a:endParaRPr lang="en-US"/>
          </a:p>
        </p:txBody>
      </p:sp>
      <p:sp>
        <p:nvSpPr>
          <p:cNvPr id="1032194" name="Rectangle 2"/>
          <p:cNvSpPr>
            <a:spLocks noGrp="1" noRot="1" noChangeAspect="1" noChangeArrowheads="1" noTextEdit="1"/>
          </p:cNvSpPr>
          <p:nvPr>
            <p:ph type="sldImg"/>
          </p:nvPr>
        </p:nvSpPr>
        <p:spPr>
          <a:xfrm>
            <a:off x="1181100" y="696913"/>
            <a:ext cx="4648200" cy="3486150"/>
          </a:xfrm>
          <a:ln/>
        </p:spPr>
      </p:sp>
      <p:sp>
        <p:nvSpPr>
          <p:cNvPr id="1032195" name="Rectangle 3"/>
          <p:cNvSpPr>
            <a:spLocks noGrp="1" noChangeArrowheads="1"/>
          </p:cNvSpPr>
          <p:nvPr>
            <p:ph type="body" idx="1"/>
          </p:nvPr>
        </p:nvSpPr>
        <p:spPr>
          <a:xfrm>
            <a:off x="701040" y="4415791"/>
            <a:ext cx="5608320" cy="4184994"/>
          </a:xfrm>
        </p:spPr>
        <p:txBody>
          <a:bodyPr/>
          <a:lstStyle/>
          <a:p>
            <a:r>
              <a:rPr lang="en-US" dirty="0" smtClean="0"/>
              <a:t>The professional association for Speech-Language Pathologists, AHSA, says that a </a:t>
            </a:r>
            <a:r>
              <a:rPr lang="en-US" dirty="0"/>
              <a:t>balanced </a:t>
            </a:r>
            <a:r>
              <a:rPr lang="en-US" dirty="0" smtClean="0"/>
              <a:t>assessment</a:t>
            </a:r>
            <a:r>
              <a:rPr lang="en-US" baseline="0" dirty="0" smtClean="0"/>
              <a:t> </a:t>
            </a:r>
            <a:r>
              <a:rPr lang="en-US" dirty="0" smtClean="0"/>
              <a:t>includes </a:t>
            </a:r>
            <a:r>
              <a:rPr lang="en-US" dirty="0"/>
              <a:t>information from families, teachers, other service providers, and information that is child-centered, contextualized, descriptive and functional.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03DC3DE-C307-4770-9612-96F7CC5DFAAD}" type="slidenum">
              <a:rPr lang="en-US"/>
              <a:pPr/>
              <a:t>49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baseline="0" dirty="0" smtClean="0"/>
              <a:t>A provider of early intervention services should never make decisions about a child based on one assessment source, such as the scores from one tool.  The rating on the Summary of Functional Performance should reflect all the information we can learn about a child to understand not only the skills he has acquired, but also how he uses them in everyday life.</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discussion prompts file </a:t>
            </a:r>
            <a:r>
              <a:rPr lang="en-US" baseline="0" dirty="0" smtClean="0"/>
              <a:t>provides some questions you can ask families about their child’s skills and behaviors in everyday life.  These are possible questions; it is not expected that you would ask all of the questions to the same family.  This ‘real life’ information provided by family’s answers helps determine the child’s level of functioning across different aspects of the global outcomes, and helps identify the most appropriate rating. </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C3AF372-E7B8-4357-AC76-1F2BABFF42A8}" type="slidenum">
              <a:rPr lang="en-US" smtClean="0"/>
              <a:pPr/>
              <a:t>51</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r>
              <a:rPr lang="en-US" dirty="0" smtClean="0"/>
              <a:t>Information about the family is critical to a summary rating that reflects all the settings and situations that make up the child’s natural environment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available at the ECO web site: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http://www.fpg.unc.edu/~eco/assets/pdfs/COSF_discussion_prompts_4-4-07.pdf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FBECEB7-6285-4B98-937E-433D90459C8F}" type="slidenum">
              <a:rPr lang="en-US"/>
              <a:pPr/>
              <a:t>53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t>Here is a summary of the various assessment</a:t>
            </a:r>
            <a:r>
              <a:rPr lang="en-US" baseline="0" dirty="0" smtClean="0"/>
              <a:t> data sources that can be used in the rating process.</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Available</a:t>
            </a:r>
            <a:r>
              <a:rPr lang="en-US" baseline="0" dirty="0" smtClean="0"/>
              <a:t> at the ECO web site: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www.fpg.unc.edu/~eco/assets/pdfs/</a:t>
            </a:r>
            <a:r>
              <a:rPr lang="en-US" b="1" dirty="0" smtClean="0">
                <a:hlinkClick r:id="rId3"/>
              </a:rPr>
              <a:t>Functional</a:t>
            </a:r>
            <a:r>
              <a:rPr lang="en-US" dirty="0" smtClean="0">
                <a:hlinkClick r:id="rId3"/>
              </a:rPr>
              <a:t>_</a:t>
            </a:r>
            <a:r>
              <a:rPr lang="en-US" b="1" dirty="0" smtClean="0">
                <a:hlinkClick r:id="rId3"/>
              </a:rPr>
              <a:t>outcomes</a:t>
            </a:r>
            <a:r>
              <a:rPr lang="en-US" dirty="0" smtClean="0">
                <a:hlinkClick r:id="rId3"/>
              </a:rPr>
              <a:t>HO.pdf</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4"/>
              </a:rPr>
              <a:t>http://www.fpg.unc.edu/~eco/assets/pdfs/Functional_skills_exercise.pdf</a:t>
            </a:r>
            <a:endParaRPr lang="en-US" dirty="0" smtClean="0"/>
          </a:p>
          <a:p>
            <a:endParaRPr lang="en-US" dirty="0" smtClean="0"/>
          </a:p>
          <a:p>
            <a:r>
              <a:rPr lang="en-US" dirty="0" smtClean="0"/>
              <a:t>Answer</a:t>
            </a:r>
            <a:r>
              <a:rPr lang="en-US" baseline="0" dirty="0" smtClean="0"/>
              <a:t> key: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5"/>
              </a:rPr>
              <a:t>http://www.fpg.unc.edu/~eco/pages/training_activities.cfm#func_outcomes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key ingredient of the Summary of</a:t>
            </a:r>
            <a:r>
              <a:rPr lang="en-US" baseline="0" dirty="0" smtClean="0"/>
              <a:t> Functional Performance</a:t>
            </a:r>
            <a:r>
              <a:rPr lang="en-US" dirty="0" smtClean="0"/>
              <a:t> process is knowledge of age-expected child development.</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55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Comparing</a:t>
            </a:r>
            <a:r>
              <a:rPr lang="en-US" baseline="0" dirty="0" smtClean="0"/>
              <a:t> the child’s skills and behaviors to those expected for his age helps us document whether our services are making a difference.  This is based on an assumption that intervention helps children with special needs move closer to the age expectations.  Age expected development follows a predictable course.  If children with special needs are not keeping up with age expectations, we provide services to help move their development along.</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screen shot to give you an idea of what</a:t>
            </a:r>
            <a:r>
              <a:rPr lang="en-US" baseline="0" dirty="0" smtClean="0"/>
              <a:t> you will find on the website now.</a:t>
            </a:r>
          </a:p>
        </p:txBody>
      </p:sp>
      <p:sp>
        <p:nvSpPr>
          <p:cNvPr id="4" name="Slide Number Placeholder 3"/>
          <p:cNvSpPr>
            <a:spLocks noGrp="1"/>
          </p:cNvSpPr>
          <p:nvPr>
            <p:ph type="sldNum" sz="quarter" idx="10"/>
          </p:nvPr>
        </p:nvSpPr>
        <p:spPr/>
        <p:txBody>
          <a:bodyPr/>
          <a:lstStyle/>
          <a:p>
            <a:fld id="{B62D71B3-72C5-4B8F-923A-C85C1696071B}"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includes animation in the slide show mode.  Each click brings in a line on the graph.)</a:t>
            </a:r>
            <a:endParaRPr lang="en-US" dirty="0" smtClean="0"/>
          </a:p>
          <a:p>
            <a:r>
              <a:rPr lang="en-US" dirty="0" smtClean="0"/>
              <a:t>The pink line</a:t>
            </a:r>
            <a:r>
              <a:rPr lang="en-US" baseline="0" dirty="0" smtClean="0"/>
              <a:t> on this graph </a:t>
            </a:r>
            <a:r>
              <a:rPr lang="en-US" dirty="0" smtClean="0"/>
              <a:t>represents typical</a:t>
            </a:r>
            <a:r>
              <a:rPr lang="en-US" baseline="0" dirty="0" smtClean="0"/>
              <a:t> development.  The graph title says ‘language’ but it could just as easily say social interaction or problem solving or independence.  Development follows a predictable course that involves acquiring more skills and more complex behaviors as children get older. We also know there is variation in development and no child’s development follows this kind of a line.  We can, however, describe what we expect of 4 year olds and that differs from what we expect of 3 year olds.  If children are developing new skills a little slower than other children, the aqua line after 21 months, these children will be a little bit behind when they arrive at kindergarten.  Other children are acquiring new skills so slowly that they are substantially behind other children and we say these children have a developmental delay (red line).  We intervene to change their trajectories (blue line).  Without intervention, we assume that these children will continue on their same course.  The goal is to do everything we can to help them achieve and stay on a higher trajectory.</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57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59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Washington has benchmarks for infants and toddlers (which are being revised)</a:t>
            </a:r>
            <a:r>
              <a:rPr lang="en-US" baseline="0" dirty="0" smtClean="0"/>
              <a:t> which can be a source of information on typical development.</a:t>
            </a:r>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62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also look to other states early learning guidelines.</a:t>
            </a:r>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63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D8EA438C-60E1-4352-BF2C-687F83A77F77}" type="slidenum">
              <a:rPr lang="en-US" smtClean="0"/>
              <a:pPr/>
              <a:t>65</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consideration</a:t>
            </a:r>
            <a:r>
              <a:rPr lang="en-US" baseline="0" dirty="0" smtClean="0"/>
              <a:t> for teams in deriving a rating is the influence of culture on a child’s development.</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66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know from working with families of different</a:t>
            </a:r>
            <a:r>
              <a:rPr lang="en-US" baseline="0" dirty="0" smtClean="0"/>
              <a:t> cultures, expectations for development may vary -- especially with regard to independence and self care skills.  It’s important for the team to learn from the family about their culture’s expectations for their child’s development and learning. If a child’s skills are not at the same level as same age peers of our mainstream culture, it may be that there is a different expectation within that child’s culture.  Teams must be aware and sensitive to these differences.  The rating is to reflect age expected functioning within the child’s culture-- so the team needs to understand those expectations.</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67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06">
              <a:defRPr/>
            </a:pPr>
            <a:r>
              <a:rPr lang="en-US" dirty="0" smtClean="0"/>
              <a:t>Participants</a:t>
            </a:r>
            <a:r>
              <a:rPr lang="en-US" baseline="0" dirty="0" smtClean="0"/>
              <a:t> in t</a:t>
            </a:r>
            <a:r>
              <a:rPr lang="en-US" dirty="0" smtClean="0"/>
              <a:t>he</a:t>
            </a:r>
            <a:r>
              <a:rPr lang="en-US" baseline="0" dirty="0" smtClean="0"/>
              <a:t> Summary of Functional Performance process – most notably, the professionals on the team, must understand how to use the 7-point rating scale.</a:t>
            </a:r>
            <a:r>
              <a:rPr lang="en-US" dirty="0" smtClean="0"/>
              <a:t> That means understanding the definition</a:t>
            </a:r>
            <a:r>
              <a:rPr lang="en-US" baseline="0" dirty="0" smtClean="0"/>
              <a:t> of </a:t>
            </a:r>
            <a:r>
              <a:rPr lang="en-US" dirty="0" smtClean="0"/>
              <a:t>each of those 7 points and how descriptor statements correspond to those points.  This</a:t>
            </a:r>
            <a:r>
              <a:rPr lang="en-US" baseline="0" dirty="0" smtClean="0"/>
              <a:t> knowledge helps team members and programs all use the scale the same way.  Let’s review  what descriptor statements are and the definitions for each of the scale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68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550">
              <a:defRPr/>
            </a:pPr>
            <a:r>
              <a:rPr lang="en-US" dirty="0" smtClean="0"/>
              <a:t>Instead of selecting a rating number to describe the child’s functioning, the team selects from a list of statements that summarize how the child is functioning in that outcome.  Each of the 7 points on the scale has one or more statements that describe a child functioning at that level.  When the information is entered into the data system, the screen with show the set of possible statements and the person entering the data will select the appropriate statement.  Let 's look at some examples.</a:t>
            </a:r>
          </a:p>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69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550">
              <a:defRPr/>
            </a:pPr>
            <a:r>
              <a:rPr lang="en-US" dirty="0" smtClean="0"/>
              <a:t>Instead of selecting a rating number to describe the child’s functioning, the team selects from a list of statements that summarize how the child is functioning in that outcome.  Each of the 7 points on the scale has one or more statements that describe a child functioning at that level.  When the information is entered into the data system, the screen with show the set of possible statements and the person entering the data will select the appropriate statement.  Let's look at some examples.</a:t>
            </a:r>
          </a:p>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70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we won’t cover </a:t>
            </a:r>
            <a:r>
              <a:rPr lang="en-US" baseline="0" dirty="0" smtClean="0"/>
              <a:t>details on the federal requirement for child outcomes data, that information does help to understand the history, background, and rationale for this work.  Please go to the Early Childhood Outcomes Center website to learn more.  </a:t>
            </a:r>
            <a:endParaRPr lang="en-US" sz="1400" b="1" dirty="0" smtClean="0"/>
          </a:p>
        </p:txBody>
      </p:sp>
      <p:sp>
        <p:nvSpPr>
          <p:cNvPr id="4" name="Slide Number Placeholder 3"/>
          <p:cNvSpPr>
            <a:spLocks noGrp="1"/>
          </p:cNvSpPr>
          <p:nvPr>
            <p:ph type="sldNum" sz="quarter" idx="10"/>
          </p:nvPr>
        </p:nvSpPr>
        <p:spPr/>
        <p:txBody>
          <a:bodyPr/>
          <a:lstStyle/>
          <a:p>
            <a:fld id="{B62D71B3-72C5-4B8F-923A-C85C1696071B}"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550">
              <a:defRPr/>
            </a:pPr>
            <a:r>
              <a:rPr lang="en-US" dirty="0" smtClean="0"/>
              <a:t>See “At a glance” handout.</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71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at the top of the scale.  The</a:t>
            </a:r>
            <a:r>
              <a:rPr lang="en-US" baseline="0" dirty="0" smtClean="0"/>
              <a:t> team would consider a rating of ‘7’ in an outcome area for a child who is ‘completely age appropriate’ in just about all of the settings that make up his or her life – and for whom there are no concerns in this particular outcome.</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72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first example, the team has reviewed the information about the child' s functioning in the outcome, they used the decision tree -- more on the decision tree in a minute -- and have decided that the child is functioning like same age peers in this outcome.  They will select one of the two descriptor statements that can be used to convey that the child is at the highest point on the rating scale.  They can pick whichever of the two they like the best.  In the data system, the child's name will appear automatically in the descriptor statement as well the outcome related information.</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73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would consider a rating of ‘6’ if the child’s functioning is overall age appropriate in the outcome you’re measuring, but the team does have some concerns about the child’s development in this area.  Concerns are not simply target areas for improvement.  Concerns should be serious enough that one would want to keep an eye on the child’s development because you suspect, although the child is functioning at an age-expected level right now, unless concerns area addressed, the child will not be able to keep up with those peers who are developing according to age expectations.  </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75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two descriptor statements that can be selected both indicate some type of substantial concern as well as acknowledge</a:t>
            </a:r>
            <a:r>
              <a:rPr lang="en-US" baseline="0" dirty="0" smtClean="0"/>
              <a:t> functioning that is currently age-expected.</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76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rating of ‘5’ means that the child does show</a:t>
            </a:r>
            <a:r>
              <a:rPr lang="en-US" baseline="0" dirty="0" smtClean="0"/>
              <a:t> age-expected skills and behaviors, but not in all of the settings or all the situations that make up his or her everyday life.  The child’s functioning may appear to be more like that of a slightly younger child.</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77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mix of skills consistent</a:t>
            </a:r>
            <a:r>
              <a:rPr lang="en-US" baseline="0" dirty="0" smtClean="0"/>
              <a:t> with a rating of 5 can look somewhat different depending on the combinations of skills.  The three different descriptor statements allow teams to choose which statement sounds most like the child’s current functioning. Any of these three statements also will register a “5” as a rating associated with the child’s summary of functional performance.</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78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team would consider a rating of</a:t>
            </a:r>
            <a:r>
              <a:rPr lang="en-US" baseline="0" dirty="0" smtClean="0"/>
              <a:t> ‘4’ if a child occasionally shows skills and behaviors that are at age level, but most of the time appears more like a younger child in an outcome area.</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79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80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rating of ‘3’ means that the</a:t>
            </a:r>
            <a:r>
              <a:rPr lang="en-US" baseline="0" dirty="0" smtClean="0"/>
              <a:t> child is not showing age-expected skills and behaviors in an outcome area. The child’s functioning is close to, but not at, age level.  The skills that are close to, but not at, age expectations, we call ‘immediate foundational skills.’  These are the skills that practitioners will build on to help move the child to age expected functioning.</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81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this is the what, not the why….</a:t>
            </a:r>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of understanding age-expected development is being familiar with the</a:t>
            </a:r>
            <a:r>
              <a:rPr lang="en-US" baseline="0" dirty="0" smtClean="0"/>
              <a:t> sequences of skills that build on each other over time.</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82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way to think about development is like stair steps, with the skills that emerge first forming the foundation for later skills.</a:t>
            </a:r>
          </a:p>
          <a:p>
            <a:r>
              <a:rPr lang="en-US" baseline="0" dirty="0" smtClean="0"/>
              <a:t>It is especially important to understand which skills come right-before the age-expected skills. We call these </a:t>
            </a:r>
            <a:r>
              <a:rPr lang="en-US" baseline="0" smtClean="0"/>
              <a:t>immediate foundational skills.</a:t>
            </a:r>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83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480102F-682A-4C4D-8552-B7AFD2C3BE81}" type="slidenum">
              <a:rPr lang="en-US" smtClean="0"/>
              <a:pPr/>
              <a:t>84</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63AA5766-7DB3-493E-8190-FCFC177B972F}" type="slidenum">
              <a:rPr lang="en-US" smtClean="0"/>
              <a:pPr/>
              <a:t>85</a:t>
            </a:fld>
            <a:endParaRPr lang="en-US" smtClean="0"/>
          </a:p>
        </p:txBody>
      </p:sp>
      <p:sp>
        <p:nvSpPr>
          <p:cNvPr id="138243" name="Rectangle 2"/>
          <p:cNvSpPr>
            <a:spLocks noGrp="1" noRot="1" noChangeAspect="1" noChangeArrowheads="1" noTextEdit="1"/>
          </p:cNvSpPr>
          <p:nvPr>
            <p:ph type="sldImg"/>
          </p:nvPr>
        </p:nvSpPr>
        <p:spPr>
          <a:xfrm>
            <a:off x="1181100" y="696913"/>
            <a:ext cx="4648200" cy="3486150"/>
          </a:xfrm>
          <a:ln/>
        </p:spPr>
      </p:sp>
      <p:sp>
        <p:nvSpPr>
          <p:cNvPr id="138244" name="Rectangle 3"/>
          <p:cNvSpPr>
            <a:spLocks noGrp="1" noChangeArrowheads="1"/>
          </p:cNvSpPr>
          <p:nvPr>
            <p:ph type="body" idx="1"/>
          </p:nvPr>
        </p:nvSpPr>
        <p:spPr>
          <a:xfrm>
            <a:off x="701848" y="4414838"/>
            <a:ext cx="5609937" cy="4186237"/>
          </a:xfrm>
          <a:noFill/>
          <a:ln/>
        </p:spPr>
        <p:txBody>
          <a:bodyPr/>
          <a:lstStyle/>
          <a:p>
            <a:pPr eaLnBrk="1" hangingPunct="1"/>
            <a:r>
              <a:rPr lang="en-US" dirty="0" smtClean="0"/>
              <a:t>The focus is on functionally meaningful actions.  Many assessment tools have items that measure discrete skills that aren’t meaningful to the child, especially as isolated</a:t>
            </a:r>
            <a:r>
              <a:rPr lang="en-US" baseline="0" dirty="0" smtClean="0"/>
              <a:t> skills</a:t>
            </a:r>
            <a:r>
              <a:rPr lang="en-US" dirty="0" smtClean="0"/>
              <a:t>. The skills are meaningful only when they are integrated with other things so that the child can accomplish something.</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Available</a:t>
            </a:r>
            <a:r>
              <a:rPr lang="en-US" baseline="0" dirty="0" smtClean="0"/>
              <a:t> at the ECO web site: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http://www.fpg.unc.edu/~eco/assets/pdfs/AE-IF-F_activity_30_month_old.pdf</a:t>
            </a:r>
            <a:endParaRPr lang="en-US" dirty="0" smtClean="0"/>
          </a:p>
          <a:p>
            <a:endParaRPr lang="en-US" dirty="0" smtClean="0"/>
          </a:p>
          <a:p>
            <a:r>
              <a:rPr lang="en-US" dirty="0" smtClean="0"/>
              <a:t>Answer key: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4"/>
              </a:rPr>
              <a:t>http://www.fpg.unc.edu/~eco/assets/pdfs/AE-IF-F_activity-ANSWER_KEY.pdf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86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different statements to choose from to describe children who</a:t>
            </a:r>
            <a:r>
              <a:rPr lang="en-US" baseline="0" dirty="0" smtClean="0"/>
              <a:t> mostly use immediate foundational skills, but not yet age-expected functioning across everyday situations.</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87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rating of ‘2’ means the child occasionally</a:t>
            </a:r>
            <a:r>
              <a:rPr lang="en-US" baseline="0" dirty="0" smtClean="0"/>
              <a:t> uses immediate foundational skills, but most of the time his or her functioning uses skills that would be considered foundational rather than immediate foundational.</a:t>
            </a:r>
            <a:endParaRPr lang="en-US" dirty="0"/>
          </a:p>
        </p:txBody>
      </p:sp>
      <p:sp>
        <p:nvSpPr>
          <p:cNvPr id="4" name="Slide Number Placeholder 3"/>
          <p:cNvSpPr>
            <a:spLocks noGrp="1"/>
          </p:cNvSpPr>
          <p:nvPr>
            <p:ph type="sldNum" sz="quarter" idx="10"/>
          </p:nvPr>
        </p:nvSpPr>
        <p:spPr/>
        <p:txBody>
          <a:bodyPr/>
          <a:lstStyle/>
          <a:p>
            <a:fld id="{B62D71B3-72C5-4B8F-923A-C85C1696071B}" type="slidenum">
              <a:rPr lang="en-US" smtClean="0"/>
              <a:pPr/>
              <a:t>89</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Children in this category often show a rich array of foundational skills and occasionally exhibit</a:t>
            </a:r>
            <a:r>
              <a:rPr lang="en-US" baseline="0" dirty="0" smtClean="0"/>
              <a:t> immediate foundational skills. There are 4 descriptor statements to choose from that correspond to a rating of “2”.</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90</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p:txBody>
          <a:bodyPr/>
          <a:lstStyle/>
          <a:p>
            <a:pPr eaLnBrk="1" hangingPunct="1"/>
            <a:r>
              <a:rPr lang="en-US" dirty="0" smtClean="0"/>
              <a:t>The team would consider a rating of ‘1’ for a child who is not showing age</a:t>
            </a:r>
            <a:r>
              <a:rPr lang="en-US" baseline="0" dirty="0" smtClean="0"/>
              <a:t>-expected functioning or immediate foundational sills.  A rating of ‘1’ does not mean that the child has no skills.  It means the child has not yet acquired the skills considered immediate foundational skills for a child of his or her age.  It does mean that his or her functioning probably looks like more like a much younger child.</a:t>
            </a:r>
            <a:endParaRPr lang="en-US" dirty="0" smtClean="0"/>
          </a:p>
        </p:txBody>
      </p:sp>
      <p:sp>
        <p:nvSpPr>
          <p:cNvPr id="83972" name="Slide Number Placeholder 3"/>
          <p:cNvSpPr>
            <a:spLocks noGrp="1"/>
          </p:cNvSpPr>
          <p:nvPr>
            <p:ph type="sldNum" sz="quarter" idx="5"/>
          </p:nvPr>
        </p:nvSpPr>
        <p:spPr>
          <a:noFill/>
        </p:spPr>
        <p:txBody>
          <a:bodyPr/>
          <a:lstStyle/>
          <a:p>
            <a:fld id="{EB4D2609-6B41-48A8-AC7B-9662F4F1E511}" type="slidenum">
              <a:rPr lang="en-US"/>
              <a:pPr/>
              <a:t>91</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92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E744C-CEC4-4EB6-9076-A80B1FCD7FE9}" type="slidenum">
              <a:rPr lang="en-US"/>
              <a:pPr/>
              <a:t>10</a:t>
            </a:fld>
            <a:endParaRPr lang="en-US"/>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a:xfrm>
            <a:off x="934721" y="4415791"/>
            <a:ext cx="5140960" cy="4183380"/>
          </a:xfrm>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smtClean="0"/>
              <a:t>It is important to note that</a:t>
            </a:r>
            <a:r>
              <a:rPr lang="en-US" baseline="0" dirty="0" smtClean="0"/>
              <a:t> children with descriptor statements corresponding to a rating of 1 will show skills, and by exit, might even have made major progress from the skills used at program entry. A rating of “1” means that all of the skills are at a foundational level.  They are </a:t>
            </a:r>
            <a:r>
              <a:rPr lang="en-US" i="1" baseline="0" dirty="0" smtClean="0"/>
              <a:t>not  </a:t>
            </a:r>
            <a:r>
              <a:rPr lang="en-US" i="0" baseline="0" dirty="0" smtClean="0"/>
              <a:t>the s</a:t>
            </a:r>
            <a:r>
              <a:rPr lang="en-US" baseline="0" dirty="0" smtClean="0"/>
              <a:t>kills that come just before what would be expected of a child that age.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93</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reminder that the summary rating at entry is completely independent of the eligibility determination.</a:t>
            </a:r>
            <a:r>
              <a:rPr lang="en-US" baseline="0" dirty="0" smtClean="0"/>
              <a:t> T</a:t>
            </a:r>
            <a:r>
              <a:rPr lang="en-US" dirty="0" smtClean="0"/>
              <a:t>here is no reason to be concerned that the ratings might lead someone to question the child's eligibility.  Children</a:t>
            </a:r>
            <a:r>
              <a:rPr lang="en-US" baseline="0" dirty="0" smtClean="0"/>
              <a:t> receiving services may be functioning at age-expected levels on one or more outcomes. Some children receiving services may be functioning at age-expected levels on all three outcomes, for example if the child has a diagnosed condition or a sensory impairment where services are preventing developmental decline and the child is functioning effectively. Another example is if assistive technology or supports are helping the child to function at a high level.</a:t>
            </a:r>
            <a:endParaRPr lang="en-US" dirty="0" smtClean="0"/>
          </a:p>
          <a:p>
            <a:endParaRPr lang="en-US" dirty="0" smtClean="0"/>
          </a:p>
          <a:p>
            <a:r>
              <a:rPr lang="en-US" dirty="0" smtClean="0"/>
              <a:t>Note</a:t>
            </a:r>
            <a:r>
              <a:rPr lang="en-US" baseline="0" dirty="0" smtClean="0"/>
              <a:t> that the </a:t>
            </a:r>
            <a:r>
              <a:rPr lang="en-US" dirty="0" smtClean="0"/>
              <a:t>ratings are based on the child's functioning with the use of assistive technology if the child makes regular use of some kind of assistive technology.  Ratings are to reflect the child 's </a:t>
            </a:r>
            <a:r>
              <a:rPr lang="en-US" u="sng" dirty="0" smtClean="0"/>
              <a:t>current</a:t>
            </a:r>
            <a:r>
              <a:rPr lang="en-US" dirty="0" smtClean="0"/>
              <a:t> functioning</a:t>
            </a:r>
            <a:r>
              <a:rPr lang="en-US" baseline="0" dirty="0" smtClean="0"/>
              <a:t> relative to age-expected functioning</a:t>
            </a:r>
            <a:r>
              <a:rPr lang="en-US" dirty="0" smtClean="0"/>
              <a:t>.  Do not correct for prematurity.</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94</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9B7C0923-B035-41C4-98B3-3AD6D1279953}" type="slidenum">
              <a:rPr lang="en-US" smtClean="0"/>
              <a:pPr/>
              <a:t>95</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think you have read and heard the word</a:t>
            </a:r>
            <a:r>
              <a:rPr lang="en-US" baseline="0" dirty="0" smtClean="0"/>
              <a:t> ‘functioning’ many times in this presentation, you are right!!  Measuring child outcomes focuses on how a child functions in everyday life – not the presence or absence of certain skills, but how the child integrates skills to make friends, learn, and get his or her own needs met.  This ‘word cloud’ shows other ‘themes’ in the words that are in the criteria for the ratings with the largest words being the words used most often.</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96</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defTabSz="921550">
              <a:defRPr/>
            </a:pPr>
            <a:r>
              <a:rPr lang="en-US" dirty="0" smtClean="0"/>
              <a:t>(See “At</a:t>
            </a:r>
            <a:r>
              <a:rPr lang="en-US" baseline="0" dirty="0" smtClean="0"/>
              <a:t> a glance” handout.)  </a:t>
            </a:r>
            <a:r>
              <a:rPr lang="en-US" dirty="0" smtClean="0"/>
              <a:t>In</a:t>
            </a:r>
            <a:r>
              <a:rPr lang="en-US" baseline="0" dirty="0" smtClean="0"/>
              <a:t> the </a:t>
            </a:r>
            <a:r>
              <a:rPr lang="en-US" baseline="0" dirty="0" smtClean="0"/>
              <a:t>handout showing all the descriptor statements, there is a decision tree to help you continue to distinguish between the different summary ratings.  It is a tool that helps teams thinking about the critical distinctions in the criteria for each rating.  After discussing the child’s functioning, teams can consider the extent to which age-expected behavior, immediate foundational skills, or foundational skills were described and see how the mix of these skills in each outcome area relates to ratings.</a:t>
            </a:r>
            <a:endParaRPr lang="en-US" dirty="0" smtClean="0"/>
          </a:p>
        </p:txBody>
      </p:sp>
      <p:sp>
        <p:nvSpPr>
          <p:cNvPr id="70660" name="Slide Number Placeholder 3"/>
          <p:cNvSpPr>
            <a:spLocks noGrp="1"/>
          </p:cNvSpPr>
          <p:nvPr>
            <p:ph type="sldNum" sz="quarter" idx="5"/>
          </p:nvPr>
        </p:nvSpPr>
        <p:spPr>
          <a:noFill/>
        </p:spPr>
        <p:txBody>
          <a:bodyPr/>
          <a:lstStyle/>
          <a:p>
            <a:fld id="{E44FA662-12D8-47A0-A5EB-1C95E8F49FFD}" type="slidenum">
              <a:rPr lang="en-US" smtClean="0"/>
              <a:pPr/>
              <a:t>97</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8CE7F-19CD-426B-82FE-008B27EFD4D5}" type="slidenum">
              <a:rPr lang="en-US"/>
              <a:pPr/>
              <a:t>99</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defTabSz="931706">
              <a:defRPr/>
            </a:pPr>
            <a:r>
              <a:rPr lang="en-US" dirty="0" smtClean="0"/>
              <a:t>You must be in slide show mode to be able</a:t>
            </a:r>
            <a:r>
              <a:rPr lang="en-US" baseline="0" dirty="0" smtClean="0"/>
              <a:t> to move the “cover” off the answer.</a:t>
            </a:r>
            <a:endParaRPr lang="en-US" dirty="0" smtClean="0"/>
          </a:p>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Available at the ECO web</a:t>
            </a:r>
            <a:r>
              <a:rPr lang="en-US" baseline="0" dirty="0" smtClean="0"/>
              <a:t> site: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http://www.fpg.unc.edu/~eco/assets/pdfs/Matching_COSF_Ratings_with_statements.pdf</a:t>
            </a:r>
            <a:endParaRPr lang="en-US" dirty="0" smtClean="0"/>
          </a:p>
          <a:p>
            <a:endParaRPr lang="en-US" baseline="0" dirty="0" smtClean="0"/>
          </a:p>
          <a:p>
            <a:r>
              <a:rPr lang="en-US" baseline="0" dirty="0" smtClean="0"/>
              <a:t>Answer key:</a:t>
            </a:r>
          </a:p>
          <a:p>
            <a:r>
              <a:rPr lang="en-US" dirty="0" smtClean="0">
                <a:hlinkClick r:id="rId4"/>
              </a:rPr>
              <a:t>http://www.fpg.unc.edu/~eco/assets/pdfs/AE-IF-F_activity-ANSWER_KEY.pdf</a:t>
            </a:r>
            <a:endParaRPr lang="en-US" baseline="0" dirty="0" smtClean="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100</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101</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Summary of Functional Performance, you will find sections for each of the three outcomes.  In each section, you will see a space to record a narrative description of the child's functioning and also a space for the</a:t>
            </a:r>
            <a:r>
              <a:rPr lang="en-US" baseline="0" dirty="0" smtClean="0"/>
              <a:t> </a:t>
            </a:r>
            <a:r>
              <a:rPr lang="en-US" dirty="0" smtClean="0"/>
              <a:t> descriptor statement.</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102</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Teams will first complete the narrative that describes that child's level of functioning.  In this section, you will want to describe the child's functioning in this outcome across settings and situations based on information from multiple sources.</a:t>
            </a:r>
            <a:r>
              <a:rPr lang="en-US" baseline="0" dirty="0" smtClean="0"/>
              <a:t> I</a:t>
            </a:r>
            <a:r>
              <a:rPr lang="en-US" dirty="0" smtClean="0"/>
              <a:t>nclude examples of what the child </a:t>
            </a:r>
            <a:r>
              <a:rPr lang="en-US" i="1" dirty="0" smtClean="0"/>
              <a:t>can</a:t>
            </a:r>
            <a:r>
              <a:rPr lang="en-US" dirty="0" smtClean="0"/>
              <a:t> do as well as areas where the child is struggling. Don't simply repeat the information in the PLOD. Rather try to paint a picture of what the child is like in his or her everyday life with regard to this outcome.</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53034-3CCD-41CC-B4B3-F44EA390EC14}" type="slidenum">
              <a:rPr lang="en-US"/>
              <a:pPr/>
              <a:t>11</a:t>
            </a:fld>
            <a:endParaRPr lang="en-US"/>
          </a:p>
        </p:txBody>
      </p:sp>
      <p:sp>
        <p:nvSpPr>
          <p:cNvPr id="573442" name="Rectangle 2"/>
          <p:cNvSpPr>
            <a:spLocks noGrp="1" noRot="1" noChangeAspect="1" noChangeArrowheads="1" noTextEdit="1"/>
          </p:cNvSpPr>
          <p:nvPr>
            <p:ph type="sldImg"/>
          </p:nvPr>
        </p:nvSpPr>
        <p:spPr>
          <a:xfrm>
            <a:off x="1198563" y="690563"/>
            <a:ext cx="4611687" cy="3459162"/>
          </a:xfrm>
          <a:ln/>
        </p:spPr>
      </p:sp>
      <p:sp>
        <p:nvSpPr>
          <p:cNvPr id="573443" name="Rectangle 3"/>
          <p:cNvSpPr>
            <a:spLocks noGrp="1" noChangeArrowheads="1"/>
          </p:cNvSpPr>
          <p:nvPr>
            <p:ph type="body" idx="1"/>
          </p:nvPr>
        </p:nvSpPr>
        <p:spPr>
          <a:xfrm>
            <a:off x="924985" y="4378670"/>
            <a:ext cx="5158811" cy="4226956"/>
          </a:xfrm>
        </p:spPr>
        <p:txBody>
          <a:bodyPr/>
          <a:lstStyle/>
          <a:p>
            <a:pPr>
              <a:buFont typeface="Wingdings" pitchFamily="2" charset="2"/>
              <a:buNone/>
            </a:pP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106</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want to include information from assessment tools that is relevant to the outcome.  To the extent possible, try to describe the child's functioning using terms like "age-expected," "immediate foundational skills," and "foundational skills" so that someone else who reads the narrative will be able to understand why a particular descriptor statement</a:t>
            </a:r>
            <a:r>
              <a:rPr lang="en-US" baseline="0" dirty="0" smtClean="0"/>
              <a:t> </a:t>
            </a:r>
            <a:r>
              <a:rPr lang="en-US" dirty="0" smtClean="0"/>
              <a:t>was selected.</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107</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question you might be asking is "how much should we be writing?".  We all know there is a lot we could write about with regard to a child and each of the outcomes. The narrative describing the child's functioning should provide the team including the family with a rich description of how the child is doing in the outcome without being overly long.  The narrative also should provide enough information that an independent reviewer could read the narrative and understand the rationale for the rating.</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108</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550">
              <a:defRPr/>
            </a:pPr>
            <a:r>
              <a:rPr lang="en-US" dirty="0" smtClean="0"/>
              <a:t>Here is one example of a completed narrative for</a:t>
            </a:r>
            <a:r>
              <a:rPr lang="en-US" baseline="0" dirty="0" smtClean="0"/>
              <a:t> Alex,</a:t>
            </a:r>
            <a:r>
              <a:rPr lang="en-US" dirty="0" smtClean="0"/>
              <a:t> a </a:t>
            </a:r>
            <a:r>
              <a:rPr lang="en-US" baseline="0" dirty="0" smtClean="0"/>
              <a:t>23</a:t>
            </a:r>
            <a:r>
              <a:rPr lang="en-US" dirty="0" smtClean="0"/>
              <a:t> month old boy.   What outcome is described?  Take a few minutes</a:t>
            </a:r>
            <a:r>
              <a:rPr lang="en-US" baseline="0" dirty="0" smtClean="0"/>
              <a:t> to read this example to get a sense of the kind of information you will be summarizing in the new IFSP.</a:t>
            </a:r>
            <a:endParaRPr lang="en-US" dirty="0" smtClean="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109</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a:t>
            </a:r>
            <a:r>
              <a:rPr lang="en-US" baseline="0" dirty="0" smtClean="0"/>
              <a:t> rest of the example.  </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110</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550">
              <a:defRPr/>
            </a:pPr>
            <a:r>
              <a:rPr lang="en-US" dirty="0" smtClean="0"/>
              <a:t>Here is a second example for a child, Kim, who is 17 months old.  Does this description give you a sense of the child relative to this outcome? Do you have enough information to predict what rating the team selected?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111</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113</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117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118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7A2AA4-94AA-4D10-A95E-F7EB1B385539}" type="slidenum">
              <a:rPr lang="en-US" smtClean="0"/>
              <a:pPr>
                <a:defRPr/>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a:prstGeom prst="rect">
            <a:avLst/>
          </a:prstGeo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1C4EA5DC-9118-4329-BD84-10E7D4DFFB5A}"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D6F9229B-AB26-47FB-8B6D-DD9F8B621F86}" type="slidenum">
              <a:rPr lang="en-US"/>
              <a:pPr>
                <a:defRPr/>
              </a:pPr>
              <a:t>‹#›</a:t>
            </a:fld>
            <a:endParaRPr lang="en-US" dirty="0"/>
          </a:p>
        </p:txBody>
      </p:sp>
    </p:spTree>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DC178842-AB43-42E9-BD84-A7CD880A9360}"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C53B2B8-059C-4896-ACB5-05ABF36ED0E3}" type="slidenum">
              <a:rPr lang="en-US"/>
              <a:pPr>
                <a:defRPr/>
              </a:pPr>
              <a:t>‹#›</a:t>
            </a:fld>
            <a:endParaRPr lang="en-US" dirty="0"/>
          </a:p>
        </p:txBody>
      </p:sp>
    </p:spTree>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1351CE2-9650-46CF-BF12-47CB80D5482E}" type="slidenum">
              <a:rPr lang="en-US"/>
              <a:pPr>
                <a:defRPr/>
              </a:pPr>
              <a:t>‹#›</a:t>
            </a:fld>
            <a:endParaRPr lang="en-US" dirty="0"/>
          </a:p>
        </p:txBody>
      </p:sp>
    </p:spTree>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D9128FC0-AC3A-41BD-862F-3F725954D995}" type="slidenum">
              <a:rPr lang="en-US"/>
              <a:pPr>
                <a:defRPr/>
              </a:pPr>
              <a:t>‹#›</a:t>
            </a:fld>
            <a:endParaRPr lang="en-US" dirty="0"/>
          </a:p>
        </p:txBody>
      </p:sp>
    </p:spTree>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F34FDD2-3625-4D10-87EB-96D1C62D5FE0}" type="slidenum">
              <a:rPr lang="en-US"/>
              <a:pPr>
                <a:defRPr/>
              </a:pPr>
              <a:t>‹#›</a:t>
            </a:fld>
            <a:endParaRPr lang="en-US" dirty="0"/>
          </a:p>
        </p:txBody>
      </p:sp>
    </p:spTree>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B2806A97-B763-4A4C-A4F1-7595DB9DAD69}" type="slidenum">
              <a:rPr lang="en-US"/>
              <a:pPr>
                <a:defRPr/>
              </a:pPr>
              <a:t>‹#›</a:t>
            </a:fld>
            <a:endParaRPr lang="en-US" dirty="0"/>
          </a:p>
        </p:txBody>
      </p:sp>
    </p:spTree>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12E5D1C5-D3EE-40C3-AB43-D53420A86ABC}"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6FD440C-D2A9-4C48-8D93-74E3569F94EA}" type="slidenum">
              <a:rPr lang="en-US"/>
              <a:pPr>
                <a:defRPr/>
              </a:pPr>
              <a:t>‹#›</a:t>
            </a:fld>
            <a:endParaRPr lang="en-US" dirty="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E7AC1C6B-D2C2-4A33-B7C5-BE54DA39CEAE}" type="slidenum">
              <a:rPr lang="en-US"/>
              <a:pPr>
                <a:defRPr/>
              </a:pPr>
              <a:t>‹#›</a:t>
            </a:fld>
            <a:endParaRPr lang="en-US" dirty="0"/>
          </a:p>
        </p:txBody>
      </p:sp>
    </p:spTree>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61E6F18-4A1E-4076-9783-2671C7B12986}" type="slidenum">
              <a:rPr lang="en-US"/>
              <a:pPr>
                <a:defRPr/>
              </a:pPr>
              <a:t>‹#›</a:t>
            </a:fld>
            <a:endParaRPr lang="en-US" dirty="0"/>
          </a:p>
        </p:txBody>
      </p:sp>
    </p:spTree>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1C4EA5DC-9118-4329-BD84-10E7D4DFFB5A}"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ECE3D09-DB09-4A8F-AB15-F93B9DCAB665}"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200D755E-D428-4632-95E4-B32268070034}" type="slidenum">
              <a:rPr lang="en-US"/>
              <a:pPr>
                <a:defRPr/>
              </a:pPr>
              <a:t>‹#›</a:t>
            </a:fld>
            <a:endParaRPr lang="en-US" dirty="0"/>
          </a:p>
        </p:txBody>
      </p:sp>
    </p:spTree>
  </p:cSld>
  <p:clrMapOvr>
    <a:masterClrMapping/>
  </p:clrMapOvr>
  <p:transition spd="med">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886F2BC3-53E3-433B-95A0-83ED2BCB0911}" type="slidenum">
              <a:rPr lang="en-US"/>
              <a:pPr>
                <a:defRPr/>
              </a:pPr>
              <a:t>‹#›</a:t>
            </a:fld>
            <a:endParaRPr lang="en-US" dirty="0"/>
          </a:p>
        </p:txBody>
      </p:sp>
    </p:spTree>
  </p:cSld>
  <p:clrMapOvr>
    <a:masterClrMapping/>
  </p:clrMapOvr>
  <p:transition spd="med">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4BA20411-1C25-4C29-B8B4-E1BE511C23A5}" type="slidenum">
              <a:rPr lang="en-US"/>
              <a:pPr>
                <a:defRPr/>
              </a:pPr>
              <a:t>‹#›</a:t>
            </a:fld>
            <a:endParaRPr lang="en-US" dirty="0"/>
          </a:p>
        </p:txBody>
      </p:sp>
    </p:spTree>
  </p:cSld>
  <p:clrMapOvr>
    <a:masterClrMapping/>
  </p:clrMapOvr>
  <p:transition spd="med">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56329AFC-62F3-46BF-812F-E368E7C570D0}" type="slidenum">
              <a:rPr lang="en-US"/>
              <a:pPr>
                <a:defRPr/>
              </a:pPr>
              <a:t>‹#›</a:t>
            </a:fld>
            <a:endParaRPr lang="en-US" dirty="0"/>
          </a:p>
        </p:txBody>
      </p:sp>
    </p:spTree>
  </p:cSld>
  <p:clrMapOvr>
    <a:masterClrMapping/>
  </p:clrMapOvr>
  <p:transition spd="med">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8C87F3E6-B2DB-484B-9ECE-9481C98F030E}"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spd="med">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56B5371-0841-4370-BF90-0AC9905DB0F2}" type="slidenum">
              <a:rPr lang="en-US"/>
              <a:pPr>
                <a:defRPr/>
              </a:pPr>
              <a:t>‹#›</a:t>
            </a:fld>
            <a:endParaRPr lang="en-US" dirty="0"/>
          </a:p>
        </p:txBody>
      </p:sp>
    </p:spTree>
  </p:cSld>
  <p:clrMapOvr>
    <a:masterClrMapping/>
  </p:clrMapOvr>
  <p:transition spd="med">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F9A2BD9-E268-4C06-B4D5-60AB3D231D6E}" type="slidenum">
              <a:rPr lang="en-US"/>
              <a:pPr>
                <a:defRPr/>
              </a:pPr>
              <a:t>‹#›</a:t>
            </a:fld>
            <a:endParaRPr lang="en-US" dirty="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A546C48A-D1EA-4112-A705-D8B14C1AACEF}" type="slidenum">
              <a:rPr lang="en-US"/>
              <a:pPr>
                <a:defRPr/>
              </a:pPr>
              <a:t>‹#›</a:t>
            </a:fld>
            <a:endParaRPr lang="en-US" dirty="0"/>
          </a:p>
        </p:txBody>
      </p:sp>
    </p:spTree>
  </p:cSld>
  <p:clrMapOvr>
    <a:masterClrMapping/>
  </p:clrMapOvr>
  <p:transition spd="med">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8714A6F4-CE44-4097-A45C-250E89000F20}"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ADF974B-E30C-4CE9-9632-32776E3BB1F6}" type="slidenum">
              <a:rPr lang="en-US"/>
              <a:pPr>
                <a:defRPr/>
              </a:pPr>
              <a:t>‹#›</a:t>
            </a:fld>
            <a:endParaRPr lang="en-US" dirty="0"/>
          </a:p>
        </p:txBody>
      </p:sp>
    </p:spTree>
  </p:cSld>
  <p:clrMapOvr>
    <a:masterClrMapping/>
  </p:clrMapOvr>
  <p:transition spd="med">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F56CE73-B888-4D24-8E0B-F3A7B064F9EF}" type="slidenum">
              <a:rPr lang="en-US"/>
              <a:pPr>
                <a:defRPr/>
              </a:pPr>
              <a:t>‹#›</a:t>
            </a:fld>
            <a:endParaRPr lang="en-US" dirty="0"/>
          </a:p>
        </p:txBody>
      </p:sp>
    </p:spTree>
  </p:cSld>
  <p:clrMapOvr>
    <a:masterClrMapping/>
  </p:clrMapOvr>
  <p:transition spd="med">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ACB0FF4C-4191-497A-BD2C-C277090327D0}" type="slidenum">
              <a:rPr lang="en-US"/>
              <a:pPr>
                <a:defRPr/>
              </a:pPr>
              <a:t>‹#›</a:t>
            </a:fld>
            <a:endParaRPr lang="en-US" dirty="0"/>
          </a:p>
        </p:txBody>
      </p:sp>
    </p:spTree>
  </p:cSld>
  <p:clrMapOvr>
    <a:masterClrMapping/>
  </p:clrMapOvr>
  <p:transition spd="med">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67E4180-43DB-4A91-9ABE-ED3371F1F743}" type="slidenum">
              <a:rPr lang="en-US"/>
              <a:pPr>
                <a:defRPr/>
              </a:pPr>
              <a:t>‹#›</a:t>
            </a:fld>
            <a:endParaRPr lang="en-US" dirty="0"/>
          </a:p>
        </p:txBody>
      </p:sp>
    </p:spTree>
  </p:cSld>
  <p:clrMapOvr>
    <a:masterClrMapping/>
  </p:clrMapOvr>
  <p:transition spd="med">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0A78C0B3-D0D3-431C-8F02-D83098140F71}" type="slidenum">
              <a:rPr lang="en-US"/>
              <a:pPr>
                <a:defRPr/>
              </a:pPr>
              <a:t>‹#›</a:t>
            </a:fld>
            <a:endParaRPr lang="en-US" dirty="0"/>
          </a:p>
        </p:txBody>
      </p:sp>
    </p:spTree>
  </p:cSld>
  <p:clrMapOvr>
    <a:masterClrMapping/>
  </p:clrMapOvr>
  <p:transition spd="med">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904ACD7-44B8-4111-AFE8-9323887BC301}"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spd="med">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7B97599-6642-4936-9334-016C139BD2EB}" type="slidenum">
              <a:rPr lang="en-US"/>
              <a:pPr>
                <a:defRPr/>
              </a:pPr>
              <a:t>‹#›</a:t>
            </a:fld>
            <a:endParaRPr lang="en-US" dirty="0"/>
          </a:p>
        </p:txBody>
      </p:sp>
    </p:spTree>
  </p:cSld>
  <p:clrMapOvr>
    <a:masterClrMapping/>
  </p:clrMapOvr>
  <p:transition spd="med">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4F9A40B-A04B-4436-A7B9-886E3816C5EC}" type="slidenum">
              <a:rPr lang="en-US"/>
              <a:pPr>
                <a:defRPr/>
              </a:pPr>
              <a:t>‹#›</a:t>
            </a:fld>
            <a:endParaRPr lang="en-US" dirty="0"/>
          </a:p>
        </p:txBody>
      </p:sp>
    </p:spTree>
  </p:cSld>
  <p:clrMapOvr>
    <a:masterClrMapping/>
  </p:clrMapOvr>
  <p:transition spd="med">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FE066381-C448-4078-B95A-2DC00035EA15}"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1C5AB38-6B9C-461A-A1A8-84482B7DDCF1}" type="slidenum">
              <a:rPr lang="en-US"/>
              <a:pPr>
                <a:defRPr/>
              </a:pPr>
              <a:t>‹#›</a:t>
            </a:fld>
            <a:endParaRPr lang="en-US" dirty="0"/>
          </a:p>
        </p:txBody>
      </p:sp>
    </p:spTree>
  </p:cSld>
  <p:clrMapOvr>
    <a:masterClrMapping/>
  </p:clrMapOvr>
  <p:transition spd="med">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6A34843-DADD-41A5-827B-1D0452C12CC9}" type="slidenum">
              <a:rPr lang="en-US"/>
              <a:pPr>
                <a:defRPr/>
              </a:pPr>
              <a:t>‹#›</a:t>
            </a:fld>
            <a:endParaRPr lang="en-US" dirty="0"/>
          </a:p>
        </p:txBody>
      </p:sp>
    </p:spTree>
  </p:cSld>
  <p:clrMapOvr>
    <a:masterClrMapping/>
  </p:clrMapOvr>
  <p:transition spd="med">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7EA77B1-81D1-400A-99B3-479FB7CEA8A7}" type="slidenum">
              <a:rPr lang="en-US"/>
              <a:pPr>
                <a:defRPr/>
              </a:pPr>
              <a:t>‹#›</a:t>
            </a:fld>
            <a:endParaRPr lang="en-US" dirty="0"/>
          </a:p>
        </p:txBody>
      </p:sp>
    </p:spTree>
  </p:cSld>
  <p:clrMapOvr>
    <a:masterClrMapping/>
  </p:clrMapOvr>
  <p:transition spd="med">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65C0567A-D6D0-4214-8FBB-6F7893D7B0B9}" type="slidenum">
              <a:rPr lang="en-US"/>
              <a:pPr>
                <a:defRPr/>
              </a:pPr>
              <a:t>‹#›</a:t>
            </a:fld>
            <a:endParaRPr lang="en-US" dirty="0"/>
          </a:p>
        </p:txBody>
      </p:sp>
    </p:spTree>
  </p:cSld>
  <p:clrMapOvr>
    <a:masterClrMapping/>
  </p:clrMapOvr>
  <p:transition spd="med">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914E7CBE-AA28-48B9-9901-89999C00EE50}" type="slidenum">
              <a:rPr lang="en-US"/>
              <a:pPr>
                <a:defRPr/>
              </a:pPr>
              <a:t>‹#›</a:t>
            </a:fld>
            <a:endParaRPr lang="en-US" dirty="0"/>
          </a:p>
        </p:txBody>
      </p:sp>
    </p:spTree>
  </p:cSld>
  <p:clrMapOvr>
    <a:masterClrMapping/>
  </p:clrMapOvr>
  <p:transition spd="med">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A355A643-40EA-43A0-AC79-0FB667B54034}" type="slidenum">
              <a:rPr lang="en-US"/>
              <a:pPr>
                <a:defRPr/>
              </a:pPr>
              <a:t>‹#›</a:t>
            </a:fld>
            <a:endParaRPr lang="en-US" dirty="0"/>
          </a:p>
        </p:txBody>
      </p:sp>
    </p:spTree>
  </p:cSld>
  <p:clrMapOvr>
    <a:masterClrMapping/>
  </p:clrMapOvr>
  <p:transition spd="med">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6DA523B4-293B-4509-B45C-0CDD512818DE}"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spd="med">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B18A9A0-7579-4A7F-9141-5F58F905B3E9}" type="slidenum">
              <a:rPr lang="en-US"/>
              <a:pPr>
                <a:defRPr/>
              </a:pPr>
              <a:t>‹#›</a:t>
            </a:fld>
            <a:endParaRPr lang="en-US" dirty="0"/>
          </a:p>
        </p:txBody>
      </p:sp>
    </p:spTree>
  </p:cSld>
  <p:clrMapOvr>
    <a:masterClrMapping/>
  </p:clrMapOvr>
  <p:transition spd="med">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381000"/>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181100" y="2209800"/>
            <a:ext cx="72009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228600" y="6400800"/>
            <a:ext cx="952500" cy="307777"/>
          </a:xfrm>
          <a:prstGeom prst="rect">
            <a:avLst/>
          </a:prstGeom>
          <a:noFill/>
        </p:spPr>
        <p:txBody>
          <a:bodyPr wrap="square" rtlCol="0">
            <a:spAutoFit/>
          </a:bodyPr>
          <a:lstStyle/>
          <a:p>
            <a:fld id="{1B6E6628-C363-44BF-9DFF-4B8017902942}" type="slidenum">
              <a:rPr lang="en-US" sz="1400" smtClean="0"/>
              <a:pPr/>
              <a:t>‹#›</a:t>
            </a:fld>
            <a:endParaRPr lang="en-US" sz="1400" dirty="0"/>
          </a:p>
        </p:txBody>
      </p:sp>
    </p:spTree>
  </p:cSld>
  <p:clrMapOvr>
    <a:masterClrMapping/>
  </p:clrMapOvr>
  <p:transition spd="med">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19200" y="1981200"/>
            <a:ext cx="7772400" cy="4114800"/>
          </a:xfrm>
        </p:spPr>
        <p:txBody>
          <a:bodyPr/>
          <a:lstStyle/>
          <a:p>
            <a:endParaRPr lang="en-US"/>
          </a:p>
        </p:txBody>
      </p:sp>
      <p:sp>
        <p:nvSpPr>
          <p:cNvPr id="4" name="Date Placeholder 3"/>
          <p:cNvSpPr>
            <a:spLocks noGrp="1"/>
          </p:cNvSpPr>
          <p:nvPr>
            <p:ph type="dt" sz="half" idx="10"/>
          </p:nvPr>
        </p:nvSpPr>
        <p:spPr>
          <a:xfrm>
            <a:off x="5105400" y="6248400"/>
            <a:ext cx="1905000" cy="457200"/>
          </a:xfrm>
          <a:prstGeom prst="rect">
            <a:avLst/>
          </a:prstGeom>
        </p:spPr>
        <p:txBody>
          <a:bodyPr/>
          <a:lstStyle>
            <a:lvl1pPr>
              <a:defRPr/>
            </a:lvl1pPr>
          </a:lstStyle>
          <a:p>
            <a:fld id="{7D32744F-0308-44DF-8AAE-3F7B4C7D10DE}" type="slidenum">
              <a:rPr lang="en-US"/>
              <a:pPr/>
              <a:t>‹#›</a:t>
            </a:fld>
            <a:endParaRPr lang="en-US">
              <a:solidFill>
                <a:schemeClr val="tx1"/>
              </a:solidFill>
            </a:endParaRPr>
          </a:p>
        </p:txBody>
      </p:sp>
      <p:sp>
        <p:nvSpPr>
          <p:cNvPr id="5" name="Footer Placeholder 4"/>
          <p:cNvSpPr>
            <a:spLocks noGrp="1"/>
          </p:cNvSpPr>
          <p:nvPr>
            <p:ph type="ftr" sz="quarter" idx="11"/>
          </p:nvPr>
        </p:nvSpPr>
        <p:spPr>
          <a:xfrm>
            <a:off x="1219200" y="6248400"/>
            <a:ext cx="3733800" cy="457200"/>
          </a:xfrm>
          <a:prstGeom prst="rect">
            <a:avLst/>
          </a:prstGeom>
        </p:spPr>
        <p:txBody>
          <a:bodyPr/>
          <a:lstStyle>
            <a:lvl1pPr>
              <a:defRPr/>
            </a:lvl1pPr>
          </a:lstStyle>
          <a:p>
            <a:r>
              <a:rPr lang="en-US"/>
              <a:t>Early Childhood Outcomes Center</a:t>
            </a:r>
            <a:endParaRPr lang="en-US">
              <a:solidFill>
                <a:schemeClr val="tx1"/>
              </a:solidFill>
              <a:effectLst>
                <a:outerShdw blurRad="38100" dist="38100" dir="2700000" algn="tl">
                  <a:srgbClr val="FFFFFF"/>
                </a:outerShdw>
              </a:effectLst>
              <a:latin typeface="Arial" charset="0"/>
            </a:endParaRPr>
          </a:p>
        </p:txBody>
      </p:sp>
      <p:sp>
        <p:nvSpPr>
          <p:cNvPr id="6" name="Slide Number Placeholder 5"/>
          <p:cNvSpPr>
            <a:spLocks noGrp="1"/>
          </p:cNvSpPr>
          <p:nvPr>
            <p:ph type="sldNum" sz="quarter" idx="12"/>
          </p:nvPr>
        </p:nvSpPr>
        <p:spPr>
          <a:xfrm>
            <a:off x="7086600" y="6248400"/>
            <a:ext cx="1371600" cy="457200"/>
          </a:xfrm>
          <a:prstGeom prst="rect">
            <a:avLst/>
          </a:prstGeom>
        </p:spPr>
        <p:txBody>
          <a:bodyPr/>
          <a:lstStyle>
            <a:lvl1pPr>
              <a:defRPr/>
            </a:lvl1pPr>
          </a:lstStyle>
          <a:p>
            <a:fld id="{149B7334-217F-4DCC-8432-F290FFB320A6}" type="slidenum">
              <a:rPr lang="en-US"/>
              <a:pPr/>
              <a:t>‹#›</a:t>
            </a:fld>
            <a:endParaRPr lang="en-US"/>
          </a:p>
        </p:txBody>
      </p:sp>
    </p:spTree>
  </p:cSld>
  <p:clrMapOvr>
    <a:masterClrMapping/>
  </p:clrMapOvr>
  <p:transition spd="med">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endParaRPr lang="en-US"/>
          </a:p>
        </p:txBody>
      </p:sp>
      <p:sp>
        <p:nvSpPr>
          <p:cNvPr id="4" name="Date Placeholder 3"/>
          <p:cNvSpPr>
            <a:spLocks noGrp="1"/>
          </p:cNvSpPr>
          <p:nvPr>
            <p:ph type="dt" sz="half" idx="10"/>
          </p:nvPr>
        </p:nvSpPr>
        <p:spPr>
          <a:xfrm>
            <a:off x="51054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76200" y="6324600"/>
            <a:ext cx="3733800" cy="457200"/>
          </a:xfrm>
          <a:prstGeom prst="rect">
            <a:avLst/>
          </a:prstGeom>
        </p:spPr>
        <p:txBody>
          <a:bodyPr/>
          <a:lstStyle>
            <a:lvl1pPr>
              <a:defRPr/>
            </a:lvl1pPr>
          </a:lstStyle>
          <a:p>
            <a:endParaRPr lang="en-US">
              <a:latin typeface="+mn-lt"/>
            </a:endParaRPr>
          </a:p>
        </p:txBody>
      </p:sp>
      <p:sp>
        <p:nvSpPr>
          <p:cNvPr id="6" name="Slide Number Placeholder 5"/>
          <p:cNvSpPr>
            <a:spLocks noGrp="1"/>
          </p:cNvSpPr>
          <p:nvPr>
            <p:ph type="sldNum" sz="quarter" idx="12"/>
          </p:nvPr>
        </p:nvSpPr>
        <p:spPr>
          <a:xfrm>
            <a:off x="7543800" y="6324600"/>
            <a:ext cx="1371600" cy="457200"/>
          </a:xfrm>
          <a:prstGeom prst="rect">
            <a:avLst/>
          </a:prstGeom>
        </p:spPr>
        <p:txBody>
          <a:bodyPr/>
          <a:lstStyle>
            <a:lvl1pPr>
              <a:defRPr/>
            </a:lvl1pPr>
          </a:lstStyle>
          <a:p>
            <a:fld id="{3F564A21-4DA8-4A79-8101-70A62C11E198}" type="slidenum">
              <a:rPr lang="en-US"/>
              <a:pPr/>
              <a:t>‹#›</a:t>
            </a:fld>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B3DF6231-C7DC-4191-9917-D03C2D6675BF}" type="slidenum">
              <a:rPr lang="en-US"/>
              <a:pPr>
                <a:defRPr/>
              </a:pPr>
              <a:t>‹#›</a:t>
            </a:fld>
            <a:endParaRPr lang="en-US" dirty="0"/>
          </a:p>
        </p:txBody>
      </p:sp>
    </p:spTree>
  </p:cSld>
  <p:clrMapOvr>
    <a:masterClrMapping/>
  </p:clrMapOvr>
  <p:transition spd="med">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D23D8237-EB22-4D0D-8516-FA5A682A4040}" type="slidenum">
              <a:rPr lang="en-US"/>
              <a:pPr>
                <a:defRPr/>
              </a:pPr>
              <a:t>‹#›</a:t>
            </a:fld>
            <a:endParaRPr lang="en-US" dirty="0"/>
          </a:p>
        </p:txBody>
      </p:sp>
    </p:spTree>
  </p:cSld>
  <p:clrMapOvr>
    <a:masterClrMapping/>
  </p:clrMapOvr>
  <p:transition spd="med">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24921E07-EA23-40DF-9ECF-9B243D36472A}"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5B1C9158-5B58-46AA-8FE7-0D4A07CF29C3}" type="slidenum">
              <a:rPr lang="en-US"/>
              <a:pPr>
                <a:defRPr/>
              </a:pPr>
              <a:t>‹#›</a:t>
            </a:fld>
            <a:endParaRPr lang="en-US" dirty="0"/>
          </a:p>
        </p:txBody>
      </p:sp>
    </p:spTree>
  </p:cSld>
  <p:clrMapOvr>
    <a:masterClrMapping/>
  </p:clrMapOvr>
  <p:transition spd="med">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7212BAB-80C5-492A-AFCF-32B9594F5F42}" type="slidenum">
              <a:rPr lang="en-US"/>
              <a:pPr>
                <a:defRPr/>
              </a:pPr>
              <a:t>‹#›</a:t>
            </a:fld>
            <a:endParaRPr lang="en-US" dirty="0"/>
          </a:p>
        </p:txBody>
      </p:sp>
    </p:spTree>
  </p:cSld>
  <p:clrMapOvr>
    <a:masterClrMapping/>
  </p:clrMapOvr>
  <p:transition spd="med">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321DA8AA-6427-45E7-8FA9-449FDFB8F201}" type="slidenum">
              <a:rPr lang="en-US"/>
              <a:pPr>
                <a:defRPr/>
              </a:pPr>
              <a:t>‹#›</a:t>
            </a:fld>
            <a:endParaRPr lang="en-US" dirty="0"/>
          </a:p>
        </p:txBody>
      </p:sp>
    </p:spTree>
  </p:cSld>
  <p:clrMapOvr>
    <a:masterClrMapping/>
  </p:clrMapOvr>
  <p:transition spd="med">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97A0E57F-0038-4FE5-A1E5-45000F599D44}" type="slidenum">
              <a:rPr lang="en-US"/>
              <a:pPr>
                <a:defRPr/>
              </a:pPr>
              <a:t>‹#›</a:t>
            </a:fld>
            <a:endParaRPr lang="en-US" dirty="0"/>
          </a:p>
        </p:txBody>
      </p:sp>
    </p:spTree>
  </p:cSld>
  <p:clrMapOvr>
    <a:masterClrMapping/>
  </p:clrMapOvr>
  <p:transition spd="med">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0AE929A6-C89D-483F-A5FD-3ADC35D8B88F}" type="slidenum">
              <a:rPr lang="en-US"/>
              <a:pPr>
                <a:defRPr/>
              </a:pPr>
              <a:t>‹#›</a:t>
            </a:fld>
            <a:endParaRPr lang="en-US" dirty="0"/>
          </a:p>
        </p:txBody>
      </p:sp>
    </p:spTree>
  </p:cSld>
  <p:clrMapOvr>
    <a:masterClrMapping/>
  </p:clrMapOvr>
  <p:transition spd="med">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940CAF13-0E71-4EAC-9E47-0EFCAB7D17B2}"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spd="med">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7C0204BD-62ED-4C62-8807-8B46041EDFA8}" type="slidenum">
              <a:rPr lang="en-US"/>
              <a:pPr>
                <a:defRPr/>
              </a:pPr>
              <a:t>‹#›</a:t>
            </a:fld>
            <a:endParaRPr lang="en-US" dirty="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63049F6-301B-4765-BAE2-E9EED18BF9A6}" type="slidenum">
              <a:rPr lang="en-US"/>
              <a:pPr>
                <a:defRPr/>
              </a:pPr>
              <a:t>‹#›</a:t>
            </a:fld>
            <a:endParaRPr lang="en-US" dirty="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058E863A-34AB-4C98-B346-99C436AEB2A7}" type="slidenum">
              <a:rPr lang="en-US"/>
              <a:pPr>
                <a:defRPr/>
              </a:pPr>
              <a:t>‹#›</a:t>
            </a:fld>
            <a:endParaRPr lang="en-US" dirty="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E880735B-DEA3-4EF1-8BB1-8EF30D8987DE}" type="slidenum">
              <a:rPr lang="en-US"/>
              <a:pPr>
                <a:defRPr/>
              </a:pPr>
              <a:t>‹#›</a:t>
            </a:fld>
            <a:endParaRPr lang="en-US" dirty="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F90A56BD-D2DB-4A30-9D99-88450B213670}" type="slidenum">
              <a:rPr lang="en-US"/>
              <a:pPr>
                <a:defRPr/>
              </a:pPr>
              <a:t>‹#›</a:t>
            </a:fld>
            <a:endParaRPr lang="en-US" dirty="0"/>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8.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9.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11.png"/><Relationship Id="rId5" Type="http://schemas.openxmlformats.org/officeDocument/2006/relationships/slideLayout" Target="../slideLayouts/slideLayout54.xml"/><Relationship Id="rId10" Type="http://schemas.openxmlformats.org/officeDocument/2006/relationships/theme" Target="../theme/theme6.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userDrawn="1"/>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userDrawn="1"/>
        </p:nvPicPr>
        <p:blipFill>
          <a:blip r:embed="rId12" cstate="email"/>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userDrawn="1"/>
        </p:nvPicPr>
        <p:blipFill>
          <a:blip r:embed="rId13" cstate="email"/>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userDrawn="1"/>
        </p:nvPicPr>
        <p:blipFill>
          <a:blip r:embed="rId14" cstate="email"/>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userDrawn="1"/>
        </p:nvPicPr>
        <p:blipFill>
          <a:blip r:embed="rId15" cstate="email"/>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userDrawn="1"/>
        </p:nvPicPr>
        <p:blipFill>
          <a:blip r:embed="rId16" cstate="email"/>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userDrawn="1"/>
        </p:nvPicPr>
        <p:blipFill>
          <a:blip r:embed="rId17" cstate="email"/>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10ED25EF-9D98-4A0C-9549-2E6C1D49D08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 id="2147484810" r:id="rId10"/>
  </p:sldLayoutIdLst>
  <p:transition spd="med">
    <p:split orient="vert"/>
  </p:transition>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userDrawn="1"/>
        </p:nvPicPr>
        <p:blipFill>
          <a:blip r:embed="rId11" cstate="email"/>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80B70D6C-5C57-4942-83E1-BE07832A7E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Lst>
  <p:transition spd="med">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2694B605-E064-434F-B374-22A419BDC04C}" type="slidenum">
              <a:rPr lang="en-US"/>
              <a:pPr>
                <a:defRPr/>
              </a:pPr>
              <a:t>‹#›</a:t>
            </a:fld>
            <a:endParaRPr lang="en-US" dirty="0"/>
          </a:p>
        </p:txBody>
      </p:sp>
      <p:pic>
        <p:nvPicPr>
          <p:cNvPr id="8201" name="Picture 15" descr="girl_in_wheelchair"/>
          <p:cNvPicPr>
            <a:picLocks noChangeAspect="1" noChangeArrowheads="1"/>
          </p:cNvPicPr>
          <p:nvPr userDrawn="1"/>
        </p:nvPicPr>
        <p:blipFill>
          <a:blip r:embed="rId11" cstate="email"/>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Lst>
  <p:transition spd="med">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00E0DC0D-A959-4FA3-B8B8-C88EF9DA4BE7}" type="slidenum">
              <a:rPr lang="en-US"/>
              <a:pPr>
                <a:defRPr/>
              </a:pPr>
              <a:t>‹#›</a:t>
            </a:fld>
            <a:endParaRPr lang="en-US" dirty="0"/>
          </a:p>
        </p:txBody>
      </p:sp>
      <p:pic>
        <p:nvPicPr>
          <p:cNvPr id="9225" name="Picture 14" descr="blond_happy_baby"/>
          <p:cNvPicPr>
            <a:picLocks noChangeAspect="1" noChangeArrowheads="1"/>
          </p:cNvPicPr>
          <p:nvPr userDrawn="1"/>
        </p:nvPicPr>
        <p:blipFill>
          <a:blip r:embed="rId11" cstate="email"/>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Lst>
  <p:transition spd="med">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57300329-7C23-4067-9A26-B38C2D315FD7}" type="slidenum">
              <a:rPr lang="en-US"/>
              <a:pPr>
                <a:defRPr/>
              </a:pPr>
              <a:t>‹#›</a:t>
            </a:fld>
            <a:endParaRPr lang="en-US" dirty="0"/>
          </a:p>
        </p:txBody>
      </p:sp>
      <p:pic>
        <p:nvPicPr>
          <p:cNvPr id="10249" name="Picture 13" descr="tie_dye_boy"/>
          <p:cNvPicPr>
            <a:picLocks noChangeAspect="1" noChangeArrowheads="1"/>
          </p:cNvPicPr>
          <p:nvPr userDrawn="1"/>
        </p:nvPicPr>
        <p:blipFill>
          <a:blip r:embed="rId14" cstate="email"/>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 id="2147484807" r:id="rId10"/>
    <p:sldLayoutId id="2147484808" r:id="rId11"/>
    <p:sldLayoutId id="2147484809" r:id="rId12"/>
  </p:sldLayoutIdLst>
  <p:transition spd="med">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0BC39C78-9C01-47ED-AEF7-C287C546CE8D}" type="slidenum">
              <a:rPr lang="en-US"/>
              <a:pPr>
                <a:defRPr/>
              </a:pPr>
              <a:t>‹#›</a:t>
            </a:fld>
            <a:endParaRPr lang="en-US" dirty="0"/>
          </a:p>
        </p:txBody>
      </p:sp>
      <p:pic>
        <p:nvPicPr>
          <p:cNvPr id="11273" name="Picture 12" descr="pink shirt girl"/>
          <p:cNvPicPr>
            <a:picLocks noChangeAspect="1" noChangeArrowheads="1"/>
          </p:cNvPicPr>
          <p:nvPr userDrawn="1"/>
        </p:nvPicPr>
        <p:blipFill>
          <a:blip r:embed="rId11" cstate="email"/>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Lst>
  <p:transition spd="med">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49.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7.xml"/></Relationships>
</file>

<file path=ppt/slides/_rels/slide10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7.xml"/></Relationships>
</file>

<file path=ppt/slides/_rels/slide10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2.xml"/><Relationship Id="rId1" Type="http://schemas.openxmlformats.org/officeDocument/2006/relationships/slideLayout" Target="../slideLayouts/slideLayout5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2.xml"/></Relationships>
</file>

<file path=ppt/slides/_rels/slide1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7.xml"/></Relationships>
</file>

<file path=ppt/slides/_rels/slide119.xml.rels><?xml version="1.0" encoding="UTF-8" standalone="yes"?>
<Relationships xmlns="http://schemas.openxmlformats.org/package/2006/relationships"><Relationship Id="rId3" Type="http://schemas.openxmlformats.org/officeDocument/2006/relationships/hyperlink" Target="http://www.fpg.unc.edu/~eco/assets/pdfs/Consensus.pdf" TargetMode="External"/><Relationship Id="rId2" Type="http://schemas.openxmlformats.org/officeDocument/2006/relationships/notesSlide" Target="../notesSlides/notesSlide99.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2.xml"/></Relationships>
</file>

<file path=ppt/slides/_rels/slide1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3.xml"/><Relationship Id="rId1" Type="http://schemas.openxmlformats.org/officeDocument/2006/relationships/slideLayout" Target="../slideLayouts/slideLayout4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1.xml"/></Relationships>
</file>

<file path=ppt/slides/_rels/slide1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5.xml"/><Relationship Id="rId1" Type="http://schemas.openxmlformats.org/officeDocument/2006/relationships/slideLayout" Target="../slideLayouts/slideLayout41.xml"/></Relationships>
</file>

<file path=ppt/slides/_rels/slide1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44.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44.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9.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44.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44.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7.xml"/></Relationships>
</file>

<file path=ppt/slides/_rels/slide1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5.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40.xml.rels><?xml version="1.0" encoding="UTF-8" standalone="yes"?>
<Relationships xmlns="http://schemas.openxmlformats.org/package/2006/relationships"><Relationship Id="rId3" Type="http://schemas.openxmlformats.org/officeDocument/2006/relationships/hyperlink" Target="http://www.del.wa.gov/publications/esit/" TargetMode="External"/><Relationship Id="rId2" Type="http://schemas.openxmlformats.org/officeDocument/2006/relationships/notesSlide" Target="../notesSlides/notesSlide116.xml"/><Relationship Id="rId1" Type="http://schemas.openxmlformats.org/officeDocument/2006/relationships/slideLayout" Target="../slideLayouts/slideLayout39.xml"/><Relationship Id="rId5" Type="http://schemas.openxmlformats.org/officeDocument/2006/relationships/hyperlink" Target="http://www.fpg.unc.edu/~eco/pages/integration.cfm" TargetMode="External"/><Relationship Id="rId4" Type="http://schemas.openxmlformats.org/officeDocument/2006/relationships/hyperlink" Target="http://www.the-eco-center.org/"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fpg.unc.edu/~ECO/assets/pdfs/Functional_outcomesHO.pdf" TargetMode="External"/><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www.del.wa.gov/publications/esit/"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hyperlink" Target="http://www.del.wa.gov/publications/esit/default.aspx" TargetMode="External"/><Relationship Id="rId2" Type="http://schemas.openxmlformats.org/officeDocument/2006/relationships/notesSlide" Target="../notesSlides/notesSlide45.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0.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hyperlink" Target="http://www.fpg.unc.edu/~eco/assets/pdfs/Age-expected_Resources.pdf" TargetMode="External"/><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0.xml"/><Relationship Id="rId1" Type="http://schemas.openxmlformats.org/officeDocument/2006/relationships/vmlDrawing" Target="../drawings/vmlDrawing4.v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35.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www.the-eco-center.org/" TargetMode="External"/><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1.xml"/><Relationship Id="rId1" Type="http://schemas.openxmlformats.org/officeDocument/2006/relationships/slideLayout" Target="../slideLayouts/slideLayout4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3.xml"/><Relationship Id="rId1" Type="http://schemas.openxmlformats.org/officeDocument/2006/relationships/slideLayout" Target="../slideLayouts/slideLayout4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3.xml"/><Relationship Id="rId1" Type="http://schemas.openxmlformats.org/officeDocument/2006/relationships/slideLayout" Target="../slideLayouts/slideLayout4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44.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9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del.wa.gov/publications/esit/default.aspx" TargetMode="Externa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304800" y="2362200"/>
            <a:ext cx="8229600" cy="1470025"/>
          </a:xfrm>
        </p:spPr>
        <p:txBody>
          <a:bodyPr/>
          <a:lstStyle/>
          <a:p>
            <a:pPr algn="ctr"/>
            <a:r>
              <a:rPr lang="en-US" dirty="0" smtClean="0"/>
              <a:t>Measuring Child Outcomes with the Summary of Functional Performance: An Introduction</a:t>
            </a:r>
          </a:p>
        </p:txBody>
      </p:sp>
      <p:sp>
        <p:nvSpPr>
          <p:cNvPr id="4" name="TextBox 3"/>
          <p:cNvSpPr txBox="1"/>
          <p:nvPr/>
        </p:nvSpPr>
        <p:spPr>
          <a:xfrm>
            <a:off x="878153" y="4038600"/>
            <a:ext cx="6970447" cy="2215991"/>
          </a:xfrm>
          <a:prstGeom prst="rect">
            <a:avLst/>
          </a:prstGeom>
          <a:noFill/>
          <a:ln>
            <a:noFill/>
          </a:ln>
        </p:spPr>
        <p:txBody>
          <a:bodyPr wrap="square" rtlCol="0">
            <a:spAutoFit/>
          </a:bodyPr>
          <a:lstStyle/>
          <a:p>
            <a:pPr algn="ctr"/>
            <a:endParaRPr lang="en-US" sz="1800" b="1" i="1" dirty="0" smtClean="0">
              <a:solidFill>
                <a:srgbClr val="274068"/>
              </a:solidFill>
              <a:latin typeface="Georgia" pitchFamily="18" charset="0"/>
            </a:endParaRPr>
          </a:p>
          <a:p>
            <a:pPr algn="ctr"/>
            <a:r>
              <a:rPr lang="en-US" b="1" dirty="0" smtClean="0">
                <a:solidFill>
                  <a:srgbClr val="FF0000"/>
                </a:solidFill>
                <a:latin typeface="Helvetica" pitchFamily="34" charset="0"/>
              </a:rPr>
              <a:t>Kathy Hebbeler</a:t>
            </a:r>
          </a:p>
          <a:p>
            <a:pPr algn="ctr"/>
            <a:r>
              <a:rPr lang="en-US" sz="2400" b="1" dirty="0" smtClean="0">
                <a:solidFill>
                  <a:srgbClr val="6600CC"/>
                </a:solidFill>
                <a:latin typeface="Helvetica" pitchFamily="34" charset="0"/>
              </a:rPr>
              <a:t>The Early Childhood Outcome Center (ECO) </a:t>
            </a:r>
          </a:p>
          <a:p>
            <a:pPr algn="ctr"/>
            <a:r>
              <a:rPr lang="en-US" sz="2400" b="1" dirty="0" smtClean="0">
                <a:solidFill>
                  <a:srgbClr val="6600CC"/>
                </a:solidFill>
                <a:latin typeface="Helvetica" pitchFamily="34" charset="0"/>
              </a:rPr>
              <a:t>SRI International</a:t>
            </a:r>
          </a:p>
          <a:p>
            <a:pPr algn="ctr" eaLnBrk="1" hangingPunct="1"/>
            <a:endParaRPr lang="en-US" sz="1600" b="1" dirty="0" smtClean="0">
              <a:solidFill>
                <a:srgbClr val="274068"/>
              </a:solidFill>
              <a:latin typeface="Helvetica" pitchFamily="34" charset="0"/>
            </a:endParaRPr>
          </a:p>
          <a:p>
            <a:pPr algn="ctr" eaLnBrk="1" hangingPunct="1"/>
            <a:r>
              <a:rPr lang="en-US" sz="2400" b="1" dirty="0" smtClean="0">
                <a:solidFill>
                  <a:srgbClr val="C00000"/>
                </a:solidFill>
                <a:latin typeface="Helvetica" pitchFamily="34" charset="0"/>
              </a:rPr>
              <a:t>December, 2011</a:t>
            </a:r>
            <a:endParaRPr lang="en-US" sz="2400" dirty="0" smtClean="0">
              <a:solidFill>
                <a:srgbClr val="C00000"/>
              </a:solidFill>
              <a:latin typeface="Helvetica" pitchFamily="34" charset="0"/>
            </a:endParaRPr>
          </a:p>
        </p:txBody>
      </p:sp>
      <p:grpSp>
        <p:nvGrpSpPr>
          <p:cNvPr id="2" name="Group 4"/>
          <p:cNvGrpSpPr/>
          <p:nvPr/>
        </p:nvGrpSpPr>
        <p:grpSpPr>
          <a:xfrm>
            <a:off x="304800" y="228600"/>
            <a:ext cx="8534400" cy="1700213"/>
            <a:chOff x="381000" y="228600"/>
            <a:chExt cx="8534400" cy="1700213"/>
          </a:xfrm>
        </p:grpSpPr>
        <p:sp>
          <p:nvSpPr>
            <p:cNvPr id="6"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pic>
          <p:nvPicPr>
            <p:cNvPr id="7" name="Picture 12" descr="pink shirt girl"/>
            <p:cNvPicPr>
              <a:picLocks noChangeAspect="1" noChangeArrowheads="1"/>
            </p:cNvPicPr>
            <p:nvPr/>
          </p:nvPicPr>
          <p:blipFill>
            <a:blip r:embed="rId3" cstate="email"/>
            <a:srcRect/>
            <a:stretch>
              <a:fillRect/>
            </a:stretch>
          </p:blipFill>
          <p:spPr bwMode="auto">
            <a:xfrm>
              <a:off x="7924800" y="304800"/>
              <a:ext cx="876300" cy="876300"/>
            </a:xfrm>
            <a:prstGeom prst="rect">
              <a:avLst/>
            </a:prstGeom>
            <a:noFill/>
            <a:ln w="9525">
              <a:noFill/>
              <a:miter lim="800000"/>
              <a:headEnd/>
              <a:tailEnd/>
            </a:ln>
          </p:spPr>
        </p:pic>
        <p:pic>
          <p:nvPicPr>
            <p:cNvPr id="8" name="Picture 14" descr="blond_happy_baby"/>
            <p:cNvPicPr>
              <a:picLocks noChangeAspect="1" noChangeArrowheads="1"/>
            </p:cNvPicPr>
            <p:nvPr/>
          </p:nvPicPr>
          <p:blipFill>
            <a:blip r:embed="rId4" cstate="email"/>
            <a:srcRect/>
            <a:stretch>
              <a:fillRect/>
            </a:stretch>
          </p:blipFill>
          <p:spPr bwMode="auto">
            <a:xfrm>
              <a:off x="6705600" y="304800"/>
              <a:ext cx="895350" cy="881063"/>
            </a:xfrm>
            <a:prstGeom prst="rect">
              <a:avLst/>
            </a:prstGeom>
            <a:noFill/>
            <a:ln w="9525">
              <a:noFill/>
              <a:miter lim="800000"/>
              <a:headEnd/>
              <a:tailEnd/>
            </a:ln>
          </p:spPr>
        </p:pic>
        <p:pic>
          <p:nvPicPr>
            <p:cNvPr id="9" name="Picture 16" descr="girl_with_ball"/>
            <p:cNvPicPr>
              <a:picLocks noChangeAspect="1" noChangeArrowheads="1"/>
            </p:cNvPicPr>
            <p:nvPr/>
          </p:nvPicPr>
          <p:blipFill>
            <a:blip r:embed="rId5" cstate="email"/>
            <a:srcRect/>
            <a:stretch>
              <a:fillRect/>
            </a:stretch>
          </p:blipFill>
          <p:spPr bwMode="auto">
            <a:xfrm>
              <a:off x="5486400" y="381000"/>
              <a:ext cx="819150" cy="806450"/>
            </a:xfrm>
            <a:prstGeom prst="rect">
              <a:avLst/>
            </a:prstGeom>
            <a:noFill/>
            <a:ln w="9525">
              <a:noFill/>
              <a:miter lim="800000"/>
              <a:headEnd/>
              <a:tailEnd/>
            </a:ln>
          </p:spPr>
        </p:pic>
        <p:pic>
          <p:nvPicPr>
            <p:cNvPr id="10" name="Picture 15" descr="girl_in_wheelchair"/>
            <p:cNvPicPr>
              <a:picLocks noChangeAspect="1" noChangeArrowheads="1"/>
            </p:cNvPicPr>
            <p:nvPr/>
          </p:nvPicPr>
          <p:blipFill>
            <a:blip r:embed="rId6" cstate="email"/>
            <a:srcRect/>
            <a:stretch>
              <a:fillRect/>
            </a:stretch>
          </p:blipFill>
          <p:spPr bwMode="auto">
            <a:xfrm>
              <a:off x="6096000" y="685800"/>
              <a:ext cx="838200" cy="825500"/>
            </a:xfrm>
            <a:prstGeom prst="rect">
              <a:avLst/>
            </a:prstGeom>
            <a:noFill/>
            <a:ln w="9525">
              <a:noFill/>
              <a:miter lim="800000"/>
              <a:headEnd/>
              <a:tailEnd/>
            </a:ln>
          </p:spPr>
        </p:pic>
        <p:pic>
          <p:nvPicPr>
            <p:cNvPr id="11" name="Picture 13" descr="tie_dye_boy"/>
            <p:cNvPicPr>
              <a:picLocks noChangeAspect="1" noChangeArrowheads="1"/>
            </p:cNvPicPr>
            <p:nvPr/>
          </p:nvPicPr>
          <p:blipFill>
            <a:blip r:embed="rId7" cstate="email"/>
            <a:srcRect/>
            <a:stretch>
              <a:fillRect/>
            </a:stretch>
          </p:blipFill>
          <p:spPr bwMode="auto">
            <a:xfrm>
              <a:off x="7315200" y="609600"/>
              <a:ext cx="895350" cy="881063"/>
            </a:xfrm>
            <a:prstGeom prst="rect">
              <a:avLst/>
            </a:prstGeom>
            <a:noFill/>
            <a:ln w="9525">
              <a:noFill/>
              <a:miter lim="800000"/>
              <a:headEnd/>
              <a:tailEnd/>
            </a:ln>
          </p:spPr>
        </p:pic>
        <p:pic>
          <p:nvPicPr>
            <p:cNvPr id="12" name="Picture 17" descr="eco_round_logo_w_purple"/>
            <p:cNvPicPr>
              <a:picLocks noChangeAspect="1" noChangeArrowheads="1"/>
            </p:cNvPicPr>
            <p:nvPr/>
          </p:nvPicPr>
          <p:blipFill>
            <a:blip r:embed="rId8" cstate="email"/>
            <a:srcRect/>
            <a:stretch>
              <a:fillRect/>
            </a:stretch>
          </p:blipFill>
          <p:spPr bwMode="auto">
            <a:xfrm>
              <a:off x="457200" y="228600"/>
              <a:ext cx="1752600" cy="1700213"/>
            </a:xfrm>
            <a:prstGeom prst="rect">
              <a:avLst/>
            </a:prstGeom>
            <a:noFill/>
            <a:ln w="9525">
              <a:noFill/>
              <a:miter lim="800000"/>
              <a:headEnd/>
              <a:tailEnd/>
            </a:ln>
          </p:spPr>
        </p:pic>
      </p:gr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Early Childhood Outcomes Center</a:t>
            </a:r>
            <a:endParaRPr lang="en-US">
              <a:latin typeface="Arial" charset="0"/>
            </a:endParaRPr>
          </a:p>
        </p:txBody>
      </p:sp>
      <p:sp>
        <p:nvSpPr>
          <p:cNvPr id="568322" name="Rectangle 2"/>
          <p:cNvSpPr>
            <a:spLocks noGrp="1" noChangeArrowheads="1"/>
          </p:cNvSpPr>
          <p:nvPr>
            <p:ph type="title"/>
          </p:nvPr>
        </p:nvSpPr>
        <p:spPr>
          <a:xfrm>
            <a:off x="366689" y="203008"/>
            <a:ext cx="8253893" cy="1379538"/>
          </a:xfrm>
        </p:spPr>
        <p:txBody>
          <a:bodyPr>
            <a:normAutofit/>
          </a:bodyPr>
          <a:lstStyle/>
          <a:p>
            <a:r>
              <a:rPr lang="en-US" dirty="0" smtClean="0"/>
              <a:t>Why does the federal government want data on child outcomes?</a:t>
            </a:r>
            <a:endParaRPr lang="en-US" dirty="0"/>
          </a:p>
        </p:txBody>
      </p:sp>
      <p:sp>
        <p:nvSpPr>
          <p:cNvPr id="568323" name="Rectangle 3"/>
          <p:cNvSpPr>
            <a:spLocks noGrp="1" noChangeArrowheads="1"/>
          </p:cNvSpPr>
          <p:nvPr>
            <p:ph type="body" idx="1"/>
          </p:nvPr>
        </p:nvSpPr>
        <p:spPr>
          <a:xfrm>
            <a:off x="942759" y="2334467"/>
            <a:ext cx="7543800" cy="3830637"/>
          </a:xfrm>
        </p:spPr>
        <p:txBody>
          <a:bodyPr/>
          <a:lstStyle/>
          <a:p>
            <a:pPr>
              <a:lnSpc>
                <a:spcPct val="150000"/>
              </a:lnSpc>
            </a:pPr>
            <a:r>
              <a:rPr lang="en-US" sz="2800" dirty="0">
                <a:latin typeface="Tahoma" pitchFamily="34" charset="0"/>
              </a:rPr>
              <a:t>Government Performance and Results Act (GPRA)</a:t>
            </a:r>
          </a:p>
          <a:p>
            <a:pPr>
              <a:lnSpc>
                <a:spcPct val="150000"/>
              </a:lnSpc>
            </a:pPr>
            <a:r>
              <a:rPr lang="en-US" sz="2800" dirty="0">
                <a:latin typeface="Tahoma" pitchFamily="34" charset="0"/>
              </a:rPr>
              <a:t>Program Assessment Rating Tool (PART)</a:t>
            </a:r>
          </a:p>
          <a:p>
            <a:pPr>
              <a:lnSpc>
                <a:spcPct val="150000"/>
              </a:lnSpc>
            </a:pPr>
            <a:r>
              <a:rPr lang="en-US" sz="2800" dirty="0">
                <a:latin typeface="Tahoma" pitchFamily="34" charset="0"/>
              </a:rPr>
              <a:t>Individuals with Disabilities Education Act (IDEA)</a:t>
            </a:r>
          </a:p>
        </p:txBody>
      </p:sp>
      <p:sp>
        <p:nvSpPr>
          <p:cNvPr id="6" name="TextBox 5"/>
          <p:cNvSpPr txBox="1"/>
          <p:nvPr/>
        </p:nvSpPr>
        <p:spPr>
          <a:xfrm>
            <a:off x="8305800" y="6248400"/>
            <a:ext cx="304800" cy="307777"/>
          </a:xfrm>
          <a:prstGeom prst="rect">
            <a:avLst/>
          </a:prstGeom>
          <a:noFill/>
        </p:spPr>
        <p:txBody>
          <a:bodyPr wrap="square" rtlCol="0">
            <a:spAutoFit/>
          </a:bodyPr>
          <a:lstStyle/>
          <a:p>
            <a:r>
              <a:rPr lang="en-US" sz="1400" dirty="0" smtClean="0"/>
              <a:t>4</a:t>
            </a:r>
            <a:endParaRPr lang="en-US" sz="1400" dirty="0"/>
          </a:p>
        </p:txBody>
      </p:sp>
    </p:spTree>
  </p:cSld>
  <p:clrMapOvr>
    <a:masterClrMapping/>
  </p:clrMapOvr>
  <p:transition spd="med">
    <p:split orient="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93037" cy="1143000"/>
          </a:xfrm>
        </p:spPr>
        <p:txBody>
          <a:bodyPr/>
          <a:lstStyle/>
          <a:p>
            <a:r>
              <a:rPr lang="en-US" dirty="0" smtClean="0"/>
              <a:t>Activity:  Connecting the ratings and descriptor statements</a:t>
            </a:r>
            <a:endParaRPr lang="en-US" dirty="0"/>
          </a:p>
        </p:txBody>
      </p:sp>
      <p:sp>
        <p:nvSpPr>
          <p:cNvPr id="5" name="Slide Number Placeholder 4"/>
          <p:cNvSpPr>
            <a:spLocks noGrp="1"/>
          </p:cNvSpPr>
          <p:nvPr>
            <p:ph type="sldNum" sz="quarter" idx="12"/>
          </p:nvPr>
        </p:nvSpPr>
        <p:spPr/>
        <p:txBody>
          <a:bodyPr/>
          <a:lstStyle/>
          <a:p>
            <a:fld id="{3F564A21-4DA8-4A79-8101-70A62C11E198}" type="slidenum">
              <a:rPr lang="en-US" smtClean="0"/>
              <a:pPr/>
              <a:t>100</a:t>
            </a:fld>
            <a:endParaRPr lang="en-US"/>
          </a:p>
        </p:txBody>
      </p:sp>
      <p:graphicFrame>
        <p:nvGraphicFramePr>
          <p:cNvPr id="6" name="Object 5"/>
          <p:cNvGraphicFramePr>
            <a:graphicFrameLocks noChangeAspect="1"/>
          </p:cNvGraphicFramePr>
          <p:nvPr/>
        </p:nvGraphicFramePr>
        <p:xfrm>
          <a:off x="2590800" y="1425384"/>
          <a:ext cx="3944938" cy="5105492"/>
        </p:xfrm>
        <a:graphic>
          <a:graphicData uri="http://schemas.openxmlformats.org/presentationml/2006/ole">
            <p:oleObj spid="_x0000_s703490" name="Acrobat Document" r:id="rId4" imgW="5830114" imgH="7542857" progId="AcroExch.Document.7">
              <p:embed/>
            </p:oleObj>
          </a:graphicData>
        </a:graphic>
      </p:graphicFrame>
    </p:spTree>
  </p:cSld>
  <p:clrMapOvr>
    <a:masterClrMapping/>
  </p:clrMapOvr>
  <p:transition spd="med">
    <p:split orient="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77EDED"/>
        </a:solidFill>
        <a:effectLst/>
      </p:bgPr>
    </p:bg>
    <p:spTree>
      <p:nvGrpSpPr>
        <p:cNvPr id="1" name=""/>
        <p:cNvGrpSpPr/>
        <p:nvPr/>
      </p:nvGrpSpPr>
      <p:grpSpPr>
        <a:xfrm>
          <a:off x="0" y="0"/>
          <a:ext cx="0" cy="0"/>
          <a:chOff x="0" y="0"/>
          <a:chExt cx="0" cy="0"/>
        </a:xfrm>
      </p:grpSpPr>
      <p:sp>
        <p:nvSpPr>
          <p:cNvPr id="7" name="Rounded Rectangle 6"/>
          <p:cNvSpPr/>
          <p:nvPr/>
        </p:nvSpPr>
        <p:spPr bwMode="auto">
          <a:xfrm>
            <a:off x="838200" y="1676400"/>
            <a:ext cx="7467600" cy="3352800"/>
          </a:xfrm>
          <a:prstGeom prst="roundRect">
            <a:avLst/>
          </a:prstGeom>
          <a:solidFill>
            <a:srgbClr val="FFFFCC"/>
          </a:solidFill>
          <a:ln w="28575" cap="flat" cmpd="sng" algn="ctr">
            <a:solidFill>
              <a:srgbClr val="22456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itle 5"/>
          <p:cNvSpPr>
            <a:spLocks noGrp="1"/>
          </p:cNvSpPr>
          <p:nvPr>
            <p:ph type="title"/>
          </p:nvPr>
        </p:nvSpPr>
        <p:spPr>
          <a:xfrm>
            <a:off x="685800" y="1905000"/>
            <a:ext cx="7772400" cy="1362075"/>
          </a:xfrm>
        </p:spPr>
        <p:txBody>
          <a:bodyPr/>
          <a:lstStyle/>
          <a:p>
            <a:pPr algn="ctr"/>
            <a:r>
              <a:rPr lang="en-US" sz="4400" dirty="0" smtClean="0"/>
              <a:t>Completing the Summary of Functional Performance</a:t>
            </a:r>
            <a:r>
              <a:rPr lang="en-US" dirty="0" smtClean="0"/>
              <a:t/>
            </a:r>
            <a:br>
              <a:rPr lang="en-US" dirty="0" smtClean="0"/>
            </a:br>
            <a:endParaRPr lang="en-US" dirty="0"/>
          </a:p>
        </p:txBody>
      </p:sp>
    </p:spTree>
  </p:cSld>
  <p:clrMapOvr>
    <a:masterClrMapping/>
  </p:clrMapOvr>
  <p:transition spd="med">
    <p:split orient="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343900" cy="1143000"/>
          </a:xfrm>
        </p:spPr>
        <p:txBody>
          <a:bodyPr/>
          <a:lstStyle/>
          <a:p>
            <a:r>
              <a:rPr lang="en-US" dirty="0" smtClean="0"/>
              <a:t>Summary of Functional Performance</a:t>
            </a:r>
            <a:endParaRPr lang="en-US" dirty="0"/>
          </a:p>
        </p:txBody>
      </p:sp>
      <p:sp>
        <p:nvSpPr>
          <p:cNvPr id="7" name="Content Placeholder 6"/>
          <p:cNvSpPr>
            <a:spLocks noGrp="1"/>
          </p:cNvSpPr>
          <p:nvPr>
            <p:ph idx="1"/>
          </p:nvPr>
        </p:nvSpPr>
        <p:spPr>
          <a:xfrm>
            <a:off x="533400" y="2209800"/>
            <a:ext cx="7848600" cy="3810000"/>
          </a:xfrm>
        </p:spPr>
        <p:txBody>
          <a:bodyPr/>
          <a:lstStyle/>
          <a:p>
            <a:pPr>
              <a:buNone/>
            </a:pPr>
            <a:r>
              <a:rPr lang="en-US" dirty="0" smtClean="0"/>
              <a:t>For each outcome, you will</a:t>
            </a:r>
          </a:p>
          <a:p>
            <a:pPr lvl="1"/>
            <a:r>
              <a:rPr lang="en-US" dirty="0" smtClean="0"/>
              <a:t>Provide a descriptive summary of the child’s functioning in that outcome area.</a:t>
            </a:r>
          </a:p>
          <a:p>
            <a:pPr lvl="1"/>
            <a:r>
              <a:rPr lang="en-US" dirty="0" smtClean="0"/>
              <a:t>Select a “descriptor statement” that best summarizes the child’s functioning relative to age expectations</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BB0CB9C9-56F6-4ADD-B4A8-649640E21AF5}" type="slidenum">
              <a:rPr lang="en-US" smtClean="0"/>
              <a:pPr>
                <a:defRPr/>
              </a:pPr>
              <a:t>102</a:t>
            </a:fld>
            <a:endParaRPr lang="en-US" dirty="0"/>
          </a:p>
        </p:txBody>
      </p:sp>
    </p:spTree>
  </p:cSld>
  <p:clrMapOvr>
    <a:masterClrMapping/>
  </p:clrMapOvr>
  <p:transition spd="med">
    <p:split orient="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email"/>
          <a:stretch>
            <a:fillRect/>
          </a:stretch>
        </p:blipFill>
        <p:spPr>
          <a:xfrm>
            <a:off x="304800" y="304800"/>
            <a:ext cx="8610600" cy="6019800"/>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Early Childhood Outcomes Center</a:t>
            </a:r>
            <a:endParaRPr lang="en-US"/>
          </a:p>
        </p:txBody>
      </p:sp>
      <p:sp>
        <p:nvSpPr>
          <p:cNvPr id="3" name="Slide Number Placeholder 2"/>
          <p:cNvSpPr>
            <a:spLocks noGrp="1"/>
          </p:cNvSpPr>
          <p:nvPr>
            <p:ph type="sldNum" sz="quarter" idx="12"/>
          </p:nvPr>
        </p:nvSpPr>
        <p:spPr/>
        <p:txBody>
          <a:bodyPr/>
          <a:lstStyle/>
          <a:p>
            <a:pPr>
              <a:defRPr/>
            </a:pPr>
            <a:fld id="{058E863A-34AB-4C98-B346-99C436AEB2A7}" type="slidenum">
              <a:rPr lang="en-US" smtClean="0"/>
              <a:pPr>
                <a:defRPr/>
              </a:pPr>
              <a:t>104</a:t>
            </a:fld>
            <a:endParaRPr lang="en-US" dirty="0"/>
          </a:p>
        </p:txBody>
      </p:sp>
      <p:pic>
        <p:nvPicPr>
          <p:cNvPr id="4" name="Picture 3"/>
          <p:cNvPicPr/>
          <p:nvPr/>
        </p:nvPicPr>
        <p:blipFill>
          <a:blip r:embed="rId2" cstate="email"/>
          <a:stretch>
            <a:fillRect/>
          </a:stretch>
        </p:blipFill>
        <p:spPr>
          <a:xfrm>
            <a:off x="228600" y="228600"/>
            <a:ext cx="8534400" cy="6096000"/>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sz="3200" dirty="0" smtClean="0"/>
              <a:t>Write a Summary of the Child’s Functional Performance for Each Outcome</a:t>
            </a:r>
            <a:endParaRPr lang="en-US" sz="3200" dirty="0"/>
          </a:p>
        </p:txBody>
      </p:sp>
      <p:sp>
        <p:nvSpPr>
          <p:cNvPr id="3" name="Content Placeholder 2"/>
          <p:cNvSpPr>
            <a:spLocks noGrp="1"/>
          </p:cNvSpPr>
          <p:nvPr>
            <p:ph idx="1"/>
          </p:nvPr>
        </p:nvSpPr>
        <p:spPr/>
        <p:txBody>
          <a:bodyPr/>
          <a:lstStyle/>
          <a:p>
            <a:r>
              <a:rPr lang="en-US" sz="2600" dirty="0" smtClean="0"/>
              <a:t>Do NOT simply repeat PLOD statements </a:t>
            </a:r>
          </a:p>
          <a:p>
            <a:r>
              <a:rPr lang="en-US" sz="2600" dirty="0" smtClean="0"/>
              <a:t>Include information from multiple sources and observations across settings</a:t>
            </a:r>
          </a:p>
          <a:p>
            <a:r>
              <a:rPr lang="en-US" sz="2600" dirty="0" smtClean="0"/>
              <a:t>Include information from one or more assessment tools</a:t>
            </a:r>
          </a:p>
          <a:p>
            <a:r>
              <a:rPr lang="en-US" sz="2600" dirty="0" smtClean="0"/>
              <a:t>Include specific examples of the child’s functioning related to the breadth of content for each outcome</a:t>
            </a:r>
          </a:p>
          <a:p>
            <a:r>
              <a:rPr lang="en-US" sz="2600" dirty="0" smtClean="0"/>
              <a:t>Describe how the child uses his/her skills across domains in meaningful ways related to the outcome</a:t>
            </a:r>
          </a:p>
          <a:p>
            <a:pPr lvl="1">
              <a:buNone/>
            </a:pPr>
            <a:endParaRPr lang="en-US" sz="2200" dirty="0" smtClean="0"/>
          </a:p>
          <a:p>
            <a:endParaRPr lang="en-US" sz="2600" dirty="0"/>
          </a:p>
        </p:txBody>
      </p:sp>
      <p:sp>
        <p:nvSpPr>
          <p:cNvPr id="4" name="Slide Number Placeholder 3"/>
          <p:cNvSpPr>
            <a:spLocks noGrp="1"/>
          </p:cNvSpPr>
          <p:nvPr>
            <p:ph type="sldNum" sz="quarter" idx="10"/>
          </p:nvPr>
        </p:nvSpPr>
        <p:spPr>
          <a:prstGeom prst="rect">
            <a:avLst/>
          </a:prstGeom>
        </p:spPr>
        <p:txBody>
          <a:bodyPr/>
          <a:lstStyle/>
          <a:p>
            <a:pPr>
              <a:defRPr/>
            </a:pPr>
            <a:fld id="{E0C68C25-49C4-46A0-A164-0A8C884F3722}" type="slidenum">
              <a:rPr lang="en-US" smtClean="0"/>
              <a:pPr>
                <a:defRPr/>
              </a:pPr>
              <a:t>105</a:t>
            </a:fld>
            <a:endParaRPr lang="en-US" dirty="0"/>
          </a:p>
        </p:txBody>
      </p:sp>
    </p:spTree>
  </p:cSld>
  <p:clrMapOvr>
    <a:masterClrMapping/>
  </p:clrMapOvr>
  <p:transition spd="med">
    <p:split orient="ver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sz="3200" dirty="0" smtClean="0"/>
              <a:t>Write a Summary of the Child’s Functional Performance for Each Outcome</a:t>
            </a:r>
            <a:endParaRPr lang="en-US" sz="3200" dirty="0"/>
          </a:p>
        </p:txBody>
      </p:sp>
      <p:sp>
        <p:nvSpPr>
          <p:cNvPr id="3" name="Content Placeholder 2"/>
          <p:cNvSpPr>
            <a:spLocks noGrp="1"/>
          </p:cNvSpPr>
          <p:nvPr>
            <p:ph idx="1"/>
          </p:nvPr>
        </p:nvSpPr>
        <p:spPr/>
        <p:txBody>
          <a:bodyPr/>
          <a:lstStyle/>
          <a:p>
            <a:pPr lvl="1">
              <a:buNone/>
            </a:pPr>
            <a:endParaRPr lang="en-US" sz="2200" dirty="0" smtClean="0"/>
          </a:p>
          <a:p>
            <a:r>
              <a:rPr lang="en-US" sz="2600" dirty="0" smtClean="0"/>
              <a:t>Include examples of things the child does and does not yet do and a sense of the mix of skills observed</a:t>
            </a:r>
          </a:p>
          <a:p>
            <a:pPr lvl="1">
              <a:buNone/>
            </a:pPr>
            <a:r>
              <a:rPr lang="en-US" sz="2400" dirty="0" smtClean="0"/>
              <a:t>Note: If the summary only addresses what the child is doing that is at the child’s highest level when the child has a mix of age-expected, immediate foundational, or foundational skills, there will not be enough evidence to support the rating.</a:t>
            </a:r>
          </a:p>
          <a:p>
            <a:endParaRPr lang="en-US" sz="2600" dirty="0" smtClean="0"/>
          </a:p>
          <a:p>
            <a:endParaRPr lang="en-US" sz="2600" dirty="0" smtClean="0"/>
          </a:p>
          <a:p>
            <a:endParaRPr lang="en-US" sz="2600" dirty="0"/>
          </a:p>
        </p:txBody>
      </p:sp>
      <p:sp>
        <p:nvSpPr>
          <p:cNvPr id="4" name="Slide Number Placeholder 3"/>
          <p:cNvSpPr>
            <a:spLocks noGrp="1"/>
          </p:cNvSpPr>
          <p:nvPr>
            <p:ph type="sldNum" sz="quarter" idx="10"/>
          </p:nvPr>
        </p:nvSpPr>
        <p:spPr>
          <a:prstGeom prst="rect">
            <a:avLst/>
          </a:prstGeom>
        </p:spPr>
        <p:txBody>
          <a:bodyPr/>
          <a:lstStyle/>
          <a:p>
            <a:pPr>
              <a:defRPr/>
            </a:pPr>
            <a:fld id="{E0C68C25-49C4-46A0-A164-0A8C884F3722}" type="slidenum">
              <a:rPr lang="en-US" smtClean="0"/>
              <a:pPr>
                <a:defRPr/>
              </a:pPr>
              <a:t>106</a:t>
            </a:fld>
            <a:endParaRPr lang="en-US" dirty="0"/>
          </a:p>
        </p:txBody>
      </p:sp>
    </p:spTree>
  </p:cSld>
  <p:clrMapOvr>
    <a:masterClrMapping/>
  </p:clrMapOvr>
  <p:transition spd="med">
    <p:split orient="ver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20100" cy="1143000"/>
          </a:xfrm>
        </p:spPr>
        <p:txBody>
          <a:bodyPr/>
          <a:lstStyle/>
          <a:p>
            <a:r>
              <a:rPr lang="en-US" dirty="0" smtClean="0"/>
              <a:t>Summary of Functional Performance for Each Outcome </a:t>
            </a:r>
            <a:r>
              <a:rPr lang="en-US" sz="3200" dirty="0" smtClean="0"/>
              <a:t>(Continued)            </a:t>
            </a:r>
            <a:endParaRPr lang="en-US" dirty="0"/>
          </a:p>
        </p:txBody>
      </p:sp>
      <p:sp>
        <p:nvSpPr>
          <p:cNvPr id="3" name="Content Placeholder 2"/>
          <p:cNvSpPr>
            <a:spLocks noGrp="1"/>
          </p:cNvSpPr>
          <p:nvPr>
            <p:ph idx="1"/>
          </p:nvPr>
        </p:nvSpPr>
        <p:spPr>
          <a:xfrm>
            <a:off x="381000" y="2438400"/>
            <a:ext cx="7924800" cy="3810000"/>
          </a:xfrm>
        </p:spPr>
        <p:txBody>
          <a:bodyPr/>
          <a:lstStyle/>
          <a:p>
            <a:r>
              <a:rPr lang="en-US" sz="2600" dirty="0" smtClean="0"/>
              <a:t>Describe functioning with respect to age-expected functioning, immediate foundational skills, and/or foundational skills as appropriate to provide support for the descriptor statement</a:t>
            </a:r>
          </a:p>
          <a:p>
            <a:r>
              <a:rPr lang="en-US" sz="2600" dirty="0" smtClean="0"/>
              <a:t>Describe functioning at the current point in time (that is, do not compare functioning to a previous time point)</a:t>
            </a:r>
          </a:p>
          <a:p>
            <a:endParaRPr lang="en-US" sz="2600"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E0C68C25-49C4-46A0-A164-0A8C884F3722}" type="slidenum">
              <a:rPr lang="en-US" smtClean="0"/>
              <a:pPr>
                <a:defRPr/>
              </a:pPr>
              <a:t>107</a:t>
            </a:fld>
            <a:endParaRPr lang="en-US" dirty="0"/>
          </a:p>
        </p:txBody>
      </p:sp>
    </p:spTree>
  </p:cSld>
  <p:clrMapOvr>
    <a:masterClrMapping/>
  </p:clrMapOvr>
  <p:transition spd="med">
    <p:split orient="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to write?</a:t>
            </a:r>
            <a:endParaRPr lang="en-US" dirty="0"/>
          </a:p>
        </p:txBody>
      </p:sp>
      <p:sp>
        <p:nvSpPr>
          <p:cNvPr id="3" name="Content Placeholder 2"/>
          <p:cNvSpPr>
            <a:spLocks noGrp="1"/>
          </p:cNvSpPr>
          <p:nvPr>
            <p:ph idx="1"/>
          </p:nvPr>
        </p:nvSpPr>
        <p:spPr>
          <a:xfrm>
            <a:off x="3810000" y="2286000"/>
            <a:ext cx="4876800" cy="3959352"/>
          </a:xfrm>
        </p:spPr>
        <p:txBody>
          <a:bodyPr/>
          <a:lstStyle/>
          <a:p>
            <a:pPr indent="-1588">
              <a:buNone/>
            </a:pPr>
            <a:r>
              <a:rPr lang="en-US" sz="2900" dirty="0" smtClean="0"/>
              <a:t>Write enough to provide a rich (but not overly long) description of how the child is doing in the outcome. The writing should provide evidence to support the descriptor statement that the team selects.</a:t>
            </a:r>
            <a:endParaRPr lang="en-US" sz="2900" dirty="0"/>
          </a:p>
        </p:txBody>
      </p:sp>
      <p:sp>
        <p:nvSpPr>
          <p:cNvPr id="4" name="Slide Number Placeholder 3"/>
          <p:cNvSpPr>
            <a:spLocks noGrp="1"/>
          </p:cNvSpPr>
          <p:nvPr>
            <p:ph type="sldNum" sz="quarter" idx="10"/>
          </p:nvPr>
        </p:nvSpPr>
        <p:spPr>
          <a:prstGeom prst="rect">
            <a:avLst/>
          </a:prstGeom>
        </p:spPr>
        <p:txBody>
          <a:bodyPr/>
          <a:lstStyle/>
          <a:p>
            <a:pPr>
              <a:defRPr/>
            </a:pPr>
            <a:fld id="{E0C68C25-49C4-46A0-A164-0A8C884F3722}" type="slidenum">
              <a:rPr lang="en-US" smtClean="0"/>
              <a:pPr>
                <a:defRPr/>
              </a:pPr>
              <a:t>108</a:t>
            </a:fld>
            <a:endParaRPr lang="en-US" dirty="0"/>
          </a:p>
        </p:txBody>
      </p:sp>
      <p:pic>
        <p:nvPicPr>
          <p:cNvPr id="5" name="Content Placeholder 4" descr="eco133_SQ.jpg"/>
          <p:cNvPicPr>
            <a:picLocks noChangeAspect="1"/>
          </p:cNvPicPr>
          <p:nvPr/>
        </p:nvPicPr>
        <p:blipFill>
          <a:blip r:embed="rId3" cstate="email"/>
          <a:stretch>
            <a:fillRect/>
          </a:stretch>
        </p:blipFill>
        <p:spPr bwMode="auto">
          <a:xfrm>
            <a:off x="457200" y="2590800"/>
            <a:ext cx="2895600" cy="28956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43900" cy="1143000"/>
          </a:xfrm>
        </p:spPr>
        <p:txBody>
          <a:bodyPr/>
          <a:lstStyle/>
          <a:p>
            <a:r>
              <a:rPr lang="en-US" dirty="0" smtClean="0"/>
              <a:t>Example 1: Alex, 23 months</a:t>
            </a:r>
            <a:br>
              <a:rPr lang="en-US" dirty="0" smtClean="0"/>
            </a:br>
            <a:r>
              <a:rPr lang="en-US" sz="2300" dirty="0" smtClean="0"/>
              <a:t> </a:t>
            </a:r>
            <a:r>
              <a:rPr lang="en-US" sz="2400" dirty="0" smtClean="0"/>
              <a:t> </a:t>
            </a:r>
            <a:r>
              <a:rPr lang="en-US" sz="3200" dirty="0" smtClean="0"/>
              <a:t>Summary of Functional Performance</a:t>
            </a:r>
            <a:r>
              <a:rPr lang="en-US" sz="2800" dirty="0" smtClean="0"/>
              <a:t> </a:t>
            </a:r>
            <a:endParaRPr lang="en-US" dirty="0"/>
          </a:p>
        </p:txBody>
      </p:sp>
      <p:sp>
        <p:nvSpPr>
          <p:cNvPr id="3" name="Content Placeholder 2"/>
          <p:cNvSpPr>
            <a:spLocks noGrp="1"/>
          </p:cNvSpPr>
          <p:nvPr>
            <p:ph idx="1"/>
          </p:nvPr>
        </p:nvSpPr>
        <p:spPr>
          <a:xfrm>
            <a:off x="152400" y="1752600"/>
            <a:ext cx="8534400" cy="4800600"/>
          </a:xfrm>
        </p:spPr>
        <p:txBody>
          <a:bodyPr/>
          <a:lstStyle/>
          <a:p>
            <a:pPr>
              <a:buNone/>
            </a:pPr>
            <a:r>
              <a:rPr lang="en-US" sz="1800" dirty="0" smtClean="0"/>
              <a:t>	</a:t>
            </a:r>
            <a:r>
              <a:rPr lang="en-US" sz="1700" dirty="0" smtClean="0"/>
              <a:t>	</a:t>
            </a:r>
            <a:r>
              <a:rPr lang="en-US" sz="1700" i="1" dirty="0" smtClean="0"/>
              <a:t>Alex engages in simple pretend play with his Dad when playing                 with trains and animals, making the animals eat or fight. He will search for objects that have been taken away, often looking for specific trains, but is not able to tell others which item he is looking for with words. Alex can turn toys on and off independently and make the toys function in a variety of ways. He has taken apart several of his trains recently, and has tried putting them back together, often fitting a piece or two before starting a different activity. Alex also puts together puzzles appropriate for children his age and takes apart and puts together train tracks. He likes to turn the remote control on and off, and likes to explore the drawers in his dresser. When asked to put away toys, Alex will put different toys in the appropriate place when asked. </a:t>
            </a:r>
          </a:p>
          <a:p>
            <a:pPr>
              <a:buNone/>
            </a:pPr>
            <a:r>
              <a:rPr lang="en-US" sz="1700" i="1" dirty="0" smtClean="0"/>
              <a:t>		Alex can say 3 words, however, these can be difficult for others outside the family to understand and are rarely heard other than during quiet times with his parents at home and during play with Dad, with the exception of the word, “No.”  He does not yet use words other than “no,” “Mama,” and “</a:t>
            </a:r>
            <a:r>
              <a:rPr lang="en-US" sz="1700" i="1" dirty="0" err="1" smtClean="0"/>
              <a:t>Da</a:t>
            </a:r>
            <a:r>
              <a:rPr lang="en-US" sz="1700" i="1" dirty="0" smtClean="0"/>
              <a:t>” regularly across settings and situations. He points to items that he wants, and understands familiar, recurring 2-step directions like going to get his shoes and bringing them to his Mom when he is getting ready for school. (Continued)</a:t>
            </a:r>
          </a:p>
          <a:p>
            <a:pPr>
              <a:buNone/>
            </a:pPr>
            <a:r>
              <a:rPr lang="en-US" sz="1600" i="1" dirty="0" smtClean="0"/>
              <a:t>		</a:t>
            </a:r>
            <a:endParaRPr lang="en-US" sz="1600" i="1" dirty="0"/>
          </a:p>
        </p:txBody>
      </p:sp>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Text Box 2"/>
          <p:cNvSpPr txBox="1">
            <a:spLocks noChangeArrowheads="1"/>
          </p:cNvSpPr>
          <p:nvPr/>
        </p:nvSpPr>
        <p:spPr bwMode="auto">
          <a:xfrm>
            <a:off x="762000" y="2057400"/>
            <a:ext cx="7834552" cy="3933384"/>
          </a:xfrm>
          <a:prstGeom prst="rect">
            <a:avLst/>
          </a:prstGeom>
          <a:noFill/>
          <a:ln w="9525">
            <a:noFill/>
            <a:miter lim="800000"/>
            <a:headEnd/>
            <a:tailEnd/>
          </a:ln>
          <a:effectLst/>
        </p:spPr>
        <p:txBody>
          <a:bodyPr wrap="square">
            <a:spAutoFit/>
          </a:bodyPr>
          <a:lstStyle/>
          <a:p>
            <a:pPr marL="461963" indent="-461963" algn="l" eaLnBrk="1" hangingPunct="1">
              <a:lnSpc>
                <a:spcPct val="130000"/>
              </a:lnSpc>
              <a:buClr>
                <a:schemeClr val="hlink"/>
              </a:buClr>
              <a:buFont typeface="Wingdings" pitchFamily="2" charset="2"/>
              <a:buChar char="l"/>
            </a:pPr>
            <a:r>
              <a:rPr lang="en-US" sz="2400" dirty="0">
                <a:solidFill>
                  <a:schemeClr val="accent6">
                    <a:lumMod val="75000"/>
                  </a:schemeClr>
                </a:solidFill>
                <a:latin typeface="Tahoma" pitchFamily="34" charset="0"/>
                <a:cs typeface="Tahoma" pitchFamily="34" charset="0"/>
              </a:rPr>
              <a:t>Requires goals and indicators be established for </a:t>
            </a:r>
            <a:r>
              <a:rPr lang="en-US" sz="2400" dirty="0" smtClean="0">
                <a:solidFill>
                  <a:schemeClr val="accent6">
                    <a:lumMod val="75000"/>
                  </a:schemeClr>
                </a:solidFill>
                <a:latin typeface="Tahoma" pitchFamily="34" charset="0"/>
                <a:cs typeface="Tahoma" pitchFamily="34" charset="0"/>
              </a:rPr>
              <a:t>federal programs, including IDEA</a:t>
            </a:r>
            <a:endParaRPr lang="en-US" sz="2400" dirty="0">
              <a:solidFill>
                <a:schemeClr val="accent6">
                  <a:lumMod val="75000"/>
                </a:schemeClr>
              </a:solidFill>
              <a:latin typeface="Tahoma" pitchFamily="34" charset="0"/>
              <a:cs typeface="Tahoma" pitchFamily="34" charset="0"/>
            </a:endParaRPr>
          </a:p>
          <a:p>
            <a:pPr marL="461963" indent="-461963" algn="l" eaLnBrk="1" hangingPunct="1">
              <a:lnSpc>
                <a:spcPct val="130000"/>
              </a:lnSpc>
              <a:buClr>
                <a:schemeClr val="hlink"/>
              </a:buClr>
              <a:buFont typeface="Wingdings" pitchFamily="2" charset="2"/>
              <a:buChar char="l"/>
            </a:pPr>
            <a:r>
              <a:rPr lang="en-US" sz="2400" dirty="0">
                <a:solidFill>
                  <a:schemeClr val="accent6">
                    <a:lumMod val="75000"/>
                  </a:schemeClr>
                </a:solidFill>
                <a:latin typeface="Tahoma" pitchFamily="34" charset="0"/>
                <a:cs typeface="Tahoma" pitchFamily="34" charset="0"/>
              </a:rPr>
              <a:t>Indicators and data collection </a:t>
            </a:r>
            <a:r>
              <a:rPr lang="en-US" sz="2400" dirty="0" smtClean="0">
                <a:solidFill>
                  <a:schemeClr val="accent6">
                    <a:lumMod val="75000"/>
                  </a:schemeClr>
                </a:solidFill>
                <a:latin typeface="Tahoma" pitchFamily="34" charset="0"/>
                <a:cs typeface="Tahoma" pitchFamily="34" charset="0"/>
              </a:rPr>
              <a:t>for school </a:t>
            </a:r>
            <a:r>
              <a:rPr lang="en-US" sz="2400" dirty="0">
                <a:solidFill>
                  <a:schemeClr val="accent6">
                    <a:lumMod val="75000"/>
                  </a:schemeClr>
                </a:solidFill>
                <a:latin typeface="Tahoma" pitchFamily="34" charset="0"/>
                <a:cs typeface="Tahoma" pitchFamily="34" charset="0"/>
              </a:rPr>
              <a:t>age population </a:t>
            </a:r>
            <a:r>
              <a:rPr lang="en-US" sz="2400" dirty="0" smtClean="0">
                <a:solidFill>
                  <a:schemeClr val="accent6">
                    <a:lumMod val="75000"/>
                  </a:schemeClr>
                </a:solidFill>
                <a:latin typeface="Tahoma" pitchFamily="34" charset="0"/>
                <a:cs typeface="Tahoma" pitchFamily="34" charset="0"/>
              </a:rPr>
              <a:t>included data on outcomes</a:t>
            </a:r>
            <a:endParaRPr lang="en-US" sz="2400" dirty="0">
              <a:solidFill>
                <a:schemeClr val="accent6">
                  <a:lumMod val="75000"/>
                </a:schemeClr>
              </a:solidFill>
              <a:latin typeface="Tahoma" pitchFamily="34" charset="0"/>
              <a:cs typeface="Tahoma" pitchFamily="34" charset="0"/>
            </a:endParaRPr>
          </a:p>
          <a:p>
            <a:pPr marL="461963" indent="-461963" algn="l" eaLnBrk="1" hangingPunct="1">
              <a:lnSpc>
                <a:spcPct val="130000"/>
              </a:lnSpc>
              <a:buClr>
                <a:schemeClr val="hlink"/>
              </a:buClr>
              <a:buFont typeface="Wingdings" pitchFamily="2" charset="2"/>
              <a:buChar char="l"/>
            </a:pPr>
            <a:r>
              <a:rPr lang="en-US" sz="2400" dirty="0">
                <a:solidFill>
                  <a:schemeClr val="accent6">
                    <a:lumMod val="75000"/>
                  </a:schemeClr>
                </a:solidFill>
                <a:latin typeface="Tahoma" pitchFamily="34" charset="0"/>
                <a:cs typeface="Tahoma" pitchFamily="34" charset="0"/>
              </a:rPr>
              <a:t>Previously, for early childhood data had been </a:t>
            </a:r>
            <a:r>
              <a:rPr lang="en-US" sz="2400" dirty="0" smtClean="0">
                <a:solidFill>
                  <a:schemeClr val="accent6">
                    <a:lumMod val="75000"/>
                  </a:schemeClr>
                </a:solidFill>
                <a:latin typeface="Tahoma" pitchFamily="34" charset="0"/>
                <a:cs typeface="Tahoma" pitchFamily="34" charset="0"/>
              </a:rPr>
              <a:t>reported </a:t>
            </a:r>
            <a:r>
              <a:rPr lang="en-US" sz="2400" dirty="0">
                <a:solidFill>
                  <a:schemeClr val="accent6">
                    <a:lumMod val="75000"/>
                  </a:schemeClr>
                </a:solidFill>
                <a:latin typeface="Tahoma" pitchFamily="34" charset="0"/>
                <a:cs typeface="Tahoma" pitchFamily="34" charset="0"/>
              </a:rPr>
              <a:t>on: </a:t>
            </a:r>
          </a:p>
          <a:p>
            <a:pPr marL="923925" lvl="1" indent="-347663" algn="l" eaLnBrk="1" hangingPunct="1">
              <a:lnSpc>
                <a:spcPct val="130000"/>
              </a:lnSpc>
              <a:buClr>
                <a:srgbClr val="7030A0"/>
              </a:buClr>
              <a:buFontTx/>
              <a:buChar char="•"/>
            </a:pPr>
            <a:r>
              <a:rPr lang="en-US" sz="2400" dirty="0">
                <a:solidFill>
                  <a:schemeClr val="accent6">
                    <a:lumMod val="75000"/>
                  </a:schemeClr>
                </a:solidFill>
                <a:latin typeface="Tahoma" pitchFamily="34" charset="0"/>
                <a:cs typeface="Tahoma" pitchFamily="34" charset="0"/>
              </a:rPr>
              <a:t>Number of children served (Part C)</a:t>
            </a:r>
          </a:p>
          <a:p>
            <a:pPr marL="923925" lvl="1" indent="-347663" algn="l" eaLnBrk="1" hangingPunct="1">
              <a:lnSpc>
                <a:spcPct val="130000"/>
              </a:lnSpc>
              <a:buClr>
                <a:srgbClr val="7030A0"/>
              </a:buClr>
              <a:buFontTx/>
              <a:buChar char="•"/>
            </a:pPr>
            <a:r>
              <a:rPr lang="en-US" sz="2400" dirty="0">
                <a:solidFill>
                  <a:schemeClr val="accent6">
                    <a:lumMod val="75000"/>
                  </a:schemeClr>
                </a:solidFill>
                <a:latin typeface="Tahoma" pitchFamily="34" charset="0"/>
                <a:cs typeface="Tahoma" pitchFamily="34" charset="0"/>
              </a:rPr>
              <a:t>Settings  (both Part C and </a:t>
            </a:r>
            <a:r>
              <a:rPr lang="en-US" sz="2400" dirty="0" smtClean="0">
                <a:solidFill>
                  <a:schemeClr val="accent6">
                    <a:lumMod val="75000"/>
                  </a:schemeClr>
                </a:solidFill>
                <a:latin typeface="Tahoma" pitchFamily="34" charset="0"/>
                <a:cs typeface="Tahoma" pitchFamily="34" charset="0"/>
              </a:rPr>
              <a:t>619</a:t>
            </a:r>
            <a:endParaRPr lang="en-US" sz="1900" b="1" dirty="0">
              <a:solidFill>
                <a:srgbClr val="333399"/>
              </a:solidFill>
              <a:effectLst>
                <a:outerShdw blurRad="38100" dist="38100" dir="2700000" algn="tl">
                  <a:srgbClr val="000000"/>
                </a:outerShdw>
              </a:effectLst>
              <a:latin typeface="Tahoma" pitchFamily="34" charset="0"/>
              <a:cs typeface="Tahoma" pitchFamily="34" charset="0"/>
            </a:endParaRPr>
          </a:p>
        </p:txBody>
      </p:sp>
      <p:sp>
        <p:nvSpPr>
          <p:cNvPr id="572419" name="Rectangle 3"/>
          <p:cNvSpPr>
            <a:spLocks noChangeArrowheads="1"/>
          </p:cNvSpPr>
          <p:nvPr/>
        </p:nvSpPr>
        <p:spPr bwMode="auto">
          <a:xfrm flipV="1">
            <a:off x="2971800" y="296863"/>
            <a:ext cx="914400" cy="701675"/>
          </a:xfrm>
          <a:prstGeom prst="rect">
            <a:avLst/>
          </a:prstGeom>
          <a:noFill/>
          <a:ln w="9525">
            <a:noFill/>
            <a:miter lim="800000"/>
            <a:headEnd/>
            <a:tailEnd/>
          </a:ln>
          <a:effectLst/>
        </p:spPr>
        <p:txBody>
          <a:bodyPr rot="10800000">
            <a:spAutoFit/>
          </a:bodyPr>
          <a:lstStyle/>
          <a:p>
            <a:pPr eaLnBrk="1" hangingPunct="1"/>
            <a:endParaRPr lang="en-US" sz="4000" b="1">
              <a:solidFill>
                <a:schemeClr val="bg1"/>
              </a:solidFill>
              <a:effectLst>
                <a:outerShdw blurRad="38100" dist="38100" dir="2700000" algn="tl">
                  <a:srgbClr val="000000"/>
                </a:outerShdw>
              </a:effectLst>
              <a:latin typeface="Tahoma" pitchFamily="34" charset="0"/>
            </a:endParaRPr>
          </a:p>
        </p:txBody>
      </p:sp>
      <p:sp>
        <p:nvSpPr>
          <p:cNvPr id="572420" name="Rectangle 4"/>
          <p:cNvSpPr>
            <a:spLocks noGrp="1" noChangeArrowheads="1"/>
          </p:cNvSpPr>
          <p:nvPr>
            <p:ph type="title" idx="4294967295"/>
          </p:nvPr>
        </p:nvSpPr>
        <p:spPr/>
        <p:txBody>
          <a:bodyPr/>
          <a:lstStyle/>
          <a:p>
            <a:r>
              <a:rPr lang="en-US" sz="3200"/>
              <a:t>Government Performance and Results Act (GPRA) passed in 1993</a:t>
            </a:r>
          </a:p>
        </p:txBody>
      </p:sp>
      <p:pic>
        <p:nvPicPr>
          <p:cNvPr id="5" name="Picture 4"/>
          <p:cNvPicPr>
            <a:picLocks noChangeAspect="1" noChangeArrowheads="1"/>
          </p:cNvPicPr>
          <p:nvPr/>
        </p:nvPicPr>
        <p:blipFill>
          <a:blip r:embed="rId3" cstate="email"/>
          <a:srcRect/>
          <a:stretch>
            <a:fillRect/>
          </a:stretch>
        </p:blipFill>
        <p:spPr bwMode="auto">
          <a:xfrm rot="21110095">
            <a:off x="6934200" y="4495800"/>
            <a:ext cx="1596147" cy="1891731"/>
          </a:xfrm>
          <a:prstGeom prst="rect">
            <a:avLst/>
          </a:prstGeom>
          <a:noFill/>
          <a:ln w="9525">
            <a:solidFill>
              <a:schemeClr val="accent1">
                <a:lumMod val="75000"/>
              </a:schemeClr>
            </a:solid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Alex, 23 months</a:t>
            </a:r>
            <a:br>
              <a:rPr lang="en-US" dirty="0" smtClean="0"/>
            </a:br>
            <a:r>
              <a:rPr lang="en-US" sz="2400" dirty="0" smtClean="0"/>
              <a:t> </a:t>
            </a:r>
            <a:r>
              <a:rPr lang="en-US" sz="2800" dirty="0" smtClean="0"/>
              <a:t>Summary of Functional Performance (Cont.) </a:t>
            </a:r>
            <a:endParaRPr lang="en-US" dirty="0"/>
          </a:p>
        </p:txBody>
      </p:sp>
      <p:sp>
        <p:nvSpPr>
          <p:cNvPr id="3" name="Content Placeholder 2"/>
          <p:cNvSpPr>
            <a:spLocks noGrp="1"/>
          </p:cNvSpPr>
          <p:nvPr>
            <p:ph idx="1"/>
          </p:nvPr>
        </p:nvSpPr>
        <p:spPr>
          <a:xfrm>
            <a:off x="228600" y="1828800"/>
            <a:ext cx="8153400" cy="5562600"/>
          </a:xfrm>
        </p:spPr>
        <p:txBody>
          <a:bodyPr/>
          <a:lstStyle/>
          <a:p>
            <a:pPr>
              <a:buNone/>
            </a:pPr>
            <a:r>
              <a:rPr lang="en-US" sz="1800" dirty="0" smtClean="0"/>
              <a:t>		</a:t>
            </a:r>
            <a:r>
              <a:rPr lang="en-US" sz="1800" i="1" dirty="0" smtClean="0"/>
              <a:t>Alex uses gestures effectively to communicate  when calm,              but often gets overwhelmed in  social situations with peers or in loud settings and may cry, scream,  hit, or kick when he is frustrated rather than using gestures or words.  He will listen to a short story, but usually loses interest after about two minutes. He can point to pictures in a book and sometimes jabbers along with the adult reading the book, imitating the adult’s voice and some of the sounds in the words they use. Alex responds to his own name and recognizes lots of objects, showing his understanding of named objects by pointing to them from pictures or picking them out of a group. Alex’s talking includes lots of jabbering that sounds like sentences.  </a:t>
            </a:r>
          </a:p>
          <a:p>
            <a:pPr>
              <a:buNone/>
            </a:pPr>
            <a:r>
              <a:rPr lang="en-US" sz="1800" i="1" dirty="0" smtClean="0"/>
              <a:t>		Assessment tools indicate that receptive communication and cognitive functioning were within normal limits for children Alex’s age. Although parental concerns are present related to Alex’s communication, he scored within typical range  (within 1.0 standard deviations) in the communication domain using the BDI-2.</a:t>
            </a:r>
            <a:endParaRPr lang="en-US" sz="1800" i="1"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375B5C1F-A8C5-424E-9894-3AA0CD7A156E}" type="slidenum">
              <a:rPr lang="en-US" smtClean="0"/>
              <a:pPr>
                <a:defRPr/>
              </a:pPr>
              <a:t>110</a:t>
            </a:fld>
            <a:endParaRPr lang="en-US" dirty="0"/>
          </a:p>
        </p:txBody>
      </p:sp>
    </p:spTree>
  </p:cSld>
  <p:clrMapOvr>
    <a:masterClrMapping/>
  </p:clrMapOvr>
  <p:transition spd="med">
    <p:split orient="ver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Kim, 17 months</a:t>
            </a:r>
            <a:br>
              <a:rPr lang="en-US" dirty="0" smtClean="0"/>
            </a:br>
            <a:r>
              <a:rPr lang="en-US" sz="2300" dirty="0" smtClean="0"/>
              <a:t> </a:t>
            </a:r>
            <a:r>
              <a:rPr lang="en-US" sz="2400" dirty="0" smtClean="0"/>
              <a:t> </a:t>
            </a:r>
            <a:r>
              <a:rPr lang="en-US" sz="3200" dirty="0" smtClean="0"/>
              <a:t>Summary of Functional Performance</a:t>
            </a:r>
            <a:r>
              <a:rPr lang="en-US" sz="2400" dirty="0" smtClean="0"/>
              <a:t> </a:t>
            </a:r>
            <a:endParaRPr lang="en-US" dirty="0"/>
          </a:p>
        </p:txBody>
      </p:sp>
      <p:sp>
        <p:nvSpPr>
          <p:cNvPr id="3" name="Content Placeholder 2"/>
          <p:cNvSpPr>
            <a:spLocks noGrp="1"/>
          </p:cNvSpPr>
          <p:nvPr>
            <p:ph idx="1"/>
          </p:nvPr>
        </p:nvSpPr>
        <p:spPr/>
        <p:txBody>
          <a:bodyPr/>
          <a:lstStyle/>
          <a:p>
            <a:pPr>
              <a:buNone/>
            </a:pPr>
            <a:r>
              <a:rPr lang="en-US" sz="1800" dirty="0" smtClean="0"/>
              <a:t>	</a:t>
            </a:r>
            <a:r>
              <a:rPr lang="en-US" sz="1900" i="1" dirty="0" smtClean="0"/>
              <a:t>Kim plays by reaching for and batting toys, patting pictures and banging toys.  She holds objects when placed in her hand (toys, spoon).  </a:t>
            </a:r>
            <a:endParaRPr lang="en-US" sz="1900" dirty="0" smtClean="0"/>
          </a:p>
          <a:p>
            <a:pPr>
              <a:buNone/>
            </a:pPr>
            <a:r>
              <a:rPr lang="en-US" sz="600" i="1" dirty="0" smtClean="0"/>
              <a:t>  </a:t>
            </a:r>
            <a:endParaRPr lang="en-US" sz="600" dirty="0" smtClean="0"/>
          </a:p>
          <a:p>
            <a:pPr>
              <a:buNone/>
            </a:pPr>
            <a:r>
              <a:rPr lang="en-US" sz="1900" i="1" dirty="0" smtClean="0"/>
              <a:t> 	Kim has very early skills with regard to using appropriate behaviors to meet her needs (AEPS shows less than 6 months for adaptive behavior and 4-6 months for motor skills). Kim knows what she wants, but several times a day Kim cries and fusses when she is not understood and cannot yet convey those wishes using words or actions.  When toys are placed near her, Kim is beginning to reach for and bat at toys, and sometimes is successful at hitting things or banging them into other objects. She has not yet begun to use toys as tools to get other toys or interact with toys in sequences of exploratory actions like other children the same age. She holds objects placed in her hand (toys, spoon), but is still working on picking them up herself.   (Continued on next slide)</a:t>
            </a:r>
            <a:endParaRPr lang="en-US" sz="1900" dirty="0" smtClean="0"/>
          </a:p>
          <a:p>
            <a:pPr>
              <a:buNone/>
            </a:pPr>
            <a:r>
              <a:rPr lang="en-US" sz="1900" i="1" dirty="0" smtClean="0"/>
              <a:t> </a:t>
            </a:r>
            <a:endParaRPr lang="en-US" sz="1900" dirty="0" smtClean="0"/>
          </a:p>
        </p:txBody>
      </p:sp>
      <p:sp>
        <p:nvSpPr>
          <p:cNvPr id="4" name="Slide Number Placeholder 3"/>
          <p:cNvSpPr>
            <a:spLocks noGrp="1"/>
          </p:cNvSpPr>
          <p:nvPr>
            <p:ph type="sldNum" sz="quarter" idx="10"/>
          </p:nvPr>
        </p:nvSpPr>
        <p:spPr>
          <a:prstGeom prst="rect">
            <a:avLst/>
          </a:prstGeom>
        </p:spPr>
        <p:txBody>
          <a:bodyPr/>
          <a:lstStyle/>
          <a:p>
            <a:pPr>
              <a:defRPr/>
            </a:pPr>
            <a:fld id="{375B5C1F-A8C5-424E-9894-3AA0CD7A156E}" type="slidenum">
              <a:rPr lang="en-US" smtClean="0"/>
              <a:pPr>
                <a:defRPr/>
              </a:pPr>
              <a:t>111</a:t>
            </a:fld>
            <a:endParaRPr lang="en-US" dirty="0"/>
          </a:p>
        </p:txBody>
      </p:sp>
    </p:spTree>
  </p:cSld>
  <p:clrMapOvr>
    <a:masterClrMapping/>
  </p:clrMapOvr>
  <p:transition spd="med">
    <p:split orient="ver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Kim, 17 months</a:t>
            </a:r>
            <a:br>
              <a:rPr lang="en-US" dirty="0" smtClean="0"/>
            </a:br>
            <a:r>
              <a:rPr lang="en-US" sz="2800" dirty="0" smtClean="0"/>
              <a:t>  Summary of Functional Performance (Cont.)</a:t>
            </a:r>
            <a:endParaRPr lang="en-US" sz="2800" dirty="0"/>
          </a:p>
        </p:txBody>
      </p:sp>
      <p:sp>
        <p:nvSpPr>
          <p:cNvPr id="3" name="Content Placeholder 2"/>
          <p:cNvSpPr>
            <a:spLocks noGrp="1"/>
          </p:cNvSpPr>
          <p:nvPr>
            <p:ph idx="1"/>
          </p:nvPr>
        </p:nvSpPr>
        <p:spPr/>
        <p:txBody>
          <a:bodyPr/>
          <a:lstStyle/>
          <a:p>
            <a:pPr>
              <a:buNone/>
            </a:pPr>
            <a:r>
              <a:rPr lang="en-US" sz="600" i="1" dirty="0" smtClean="0"/>
              <a:t> </a:t>
            </a:r>
            <a:endParaRPr lang="en-US" sz="600" dirty="0" smtClean="0"/>
          </a:p>
          <a:p>
            <a:pPr>
              <a:buNone/>
            </a:pPr>
            <a:r>
              <a:rPr lang="en-US" sz="1900" i="1" dirty="0" smtClean="0"/>
              <a:t>	Kim eats mostly baby food, taking between 5-10 spoonfuls of food that is fed to her per meal, seated in an adapted high chair.  She is able to move food around in her mouth with her tongue, has good lip closure, and is starting to make munching motions. Kim eats small meals every 3-4 hours. She is tube fed twice a day and is on a feeding tube at night. Gagging reduces as Kim adjusts to new foods.</a:t>
            </a:r>
            <a:endParaRPr lang="en-US" sz="1900" dirty="0" smtClean="0"/>
          </a:p>
          <a:p>
            <a:pPr>
              <a:buNone/>
            </a:pPr>
            <a:r>
              <a:rPr lang="en-US" sz="600" i="1" dirty="0" smtClean="0"/>
              <a:t> </a:t>
            </a:r>
            <a:endParaRPr lang="en-US" sz="600" dirty="0" smtClean="0"/>
          </a:p>
          <a:p>
            <a:pPr>
              <a:buNone/>
            </a:pPr>
            <a:r>
              <a:rPr lang="en-US" sz="1900" i="1" dirty="0" smtClean="0"/>
              <a:t>	Kim is not yet able to assist in dressing or bathing due to her motor challenges.  Her limited movement also challenges her ability to explore and play.  She is able to move short distances forward (twisting her body to inch along) and is motivated to attempt to get her toys, with occasional success at touching a toy, but not yet picking it up.  Kim is continuing to work on the skills that are the building blocks to skills other children her age are using to meet their needs. </a:t>
            </a:r>
            <a:endParaRPr lang="en-US" sz="1900" dirty="0"/>
          </a:p>
        </p:txBody>
      </p:sp>
      <p:sp>
        <p:nvSpPr>
          <p:cNvPr id="4" name="Slide Number Placeholder 3"/>
          <p:cNvSpPr>
            <a:spLocks noGrp="1"/>
          </p:cNvSpPr>
          <p:nvPr>
            <p:ph type="sldNum" sz="quarter" idx="10"/>
          </p:nvPr>
        </p:nvSpPr>
        <p:spPr>
          <a:prstGeom prst="rect">
            <a:avLst/>
          </a:prstGeom>
        </p:spPr>
        <p:txBody>
          <a:bodyPr/>
          <a:lstStyle/>
          <a:p>
            <a:pPr>
              <a:defRPr/>
            </a:pPr>
            <a:fld id="{375B5C1F-A8C5-424E-9894-3AA0CD7A156E}" type="slidenum">
              <a:rPr lang="en-US" smtClean="0"/>
              <a:pPr>
                <a:defRPr/>
              </a:pPr>
              <a:t>112</a:t>
            </a:fld>
            <a:endParaRPr lang="en-US" dirty="0"/>
          </a:p>
        </p:txBody>
      </p:sp>
    </p:spTree>
  </p:cSld>
  <p:clrMapOvr>
    <a:masterClrMapping/>
  </p:clrMapOvr>
  <p:transition spd="med">
    <p:split orient="ver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rgbClr val="77EDED"/>
        </a:solidFill>
        <a:effectLst/>
      </p:bgPr>
    </p:bg>
    <p:spTree>
      <p:nvGrpSpPr>
        <p:cNvPr id="1" name=""/>
        <p:cNvGrpSpPr/>
        <p:nvPr/>
      </p:nvGrpSpPr>
      <p:grpSpPr>
        <a:xfrm>
          <a:off x="0" y="0"/>
          <a:ext cx="0" cy="0"/>
          <a:chOff x="0" y="0"/>
          <a:chExt cx="0" cy="0"/>
        </a:xfrm>
      </p:grpSpPr>
      <p:sp>
        <p:nvSpPr>
          <p:cNvPr id="7" name="Rounded Rectangle 6"/>
          <p:cNvSpPr/>
          <p:nvPr/>
        </p:nvSpPr>
        <p:spPr bwMode="auto">
          <a:xfrm>
            <a:off x="838200" y="1676400"/>
            <a:ext cx="7467600" cy="2667000"/>
          </a:xfrm>
          <a:prstGeom prst="roundRect">
            <a:avLst/>
          </a:prstGeom>
          <a:solidFill>
            <a:srgbClr val="FFFFCC"/>
          </a:solidFill>
          <a:ln w="28575" cap="flat" cmpd="sng" algn="ctr">
            <a:solidFill>
              <a:srgbClr val="22456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itle 5"/>
          <p:cNvSpPr>
            <a:spLocks noGrp="1"/>
          </p:cNvSpPr>
          <p:nvPr>
            <p:ph type="title"/>
          </p:nvPr>
        </p:nvSpPr>
        <p:spPr>
          <a:xfrm>
            <a:off x="762000" y="2438400"/>
            <a:ext cx="7772400" cy="1362075"/>
          </a:xfrm>
        </p:spPr>
        <p:txBody>
          <a:bodyPr/>
          <a:lstStyle/>
          <a:p>
            <a:pPr algn="ctr"/>
            <a:r>
              <a:rPr lang="en-US" sz="4400" dirty="0" smtClean="0"/>
              <a:t>The Team Process</a:t>
            </a:r>
            <a:r>
              <a:rPr lang="en-US" dirty="0" smtClean="0"/>
              <a:t/>
            </a:r>
            <a:br>
              <a:rPr lang="en-US" dirty="0" smtClean="0"/>
            </a:br>
            <a:endParaRPr lang="en-US" dirty="0"/>
          </a:p>
        </p:txBody>
      </p:sp>
    </p:spTree>
  </p:cSld>
  <p:clrMapOvr>
    <a:masterClrMapping/>
  </p:clrMapOvr>
  <p:transition spd="med">
    <p:split orient="ver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fld id="{DC178842-AB43-42E9-BD84-A7CD880A9360}" type="slidenum">
              <a:rPr lang="en-US" smtClean="0"/>
              <a:pPr>
                <a:defRPr/>
              </a:pPr>
              <a:t>114</a:t>
            </a:fld>
            <a:endParaRPr lang="en-US" dirty="0"/>
          </a:p>
        </p:txBody>
      </p:sp>
      <p:pic>
        <p:nvPicPr>
          <p:cNvPr id="6" name="Picture 5"/>
          <p:cNvPicPr/>
          <p:nvPr/>
        </p:nvPicPr>
        <p:blipFill>
          <a:blip r:embed="rId2" cstate="email"/>
          <a:stretch>
            <a:fillRect/>
          </a:stretch>
        </p:blipFill>
        <p:spPr>
          <a:xfrm>
            <a:off x="381000" y="152400"/>
            <a:ext cx="8382000" cy="6172200"/>
          </a:xfrm>
          <a:prstGeom prst="rect">
            <a:avLst/>
          </a:prstGeom>
          <a:ln>
            <a:solidFill>
              <a:srgbClr val="77EDED"/>
            </a:solidFill>
          </a:ln>
        </p:spPr>
      </p:pic>
      <p:sp>
        <p:nvSpPr>
          <p:cNvPr id="7" name="Down Arrow 6"/>
          <p:cNvSpPr/>
          <p:nvPr/>
        </p:nvSpPr>
        <p:spPr bwMode="auto">
          <a:xfrm rot="17722125">
            <a:off x="1355785" y="3114465"/>
            <a:ext cx="282874" cy="481259"/>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Down Arrow 7"/>
          <p:cNvSpPr/>
          <p:nvPr/>
        </p:nvSpPr>
        <p:spPr bwMode="auto">
          <a:xfrm rot="488575">
            <a:off x="6990490" y="1562947"/>
            <a:ext cx="609600" cy="838200"/>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1752600" y="3352800"/>
            <a:ext cx="762000" cy="2286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Down Arrow 10"/>
          <p:cNvSpPr/>
          <p:nvPr/>
        </p:nvSpPr>
        <p:spPr bwMode="auto">
          <a:xfrm rot="20581343">
            <a:off x="6205093" y="1594735"/>
            <a:ext cx="609600" cy="838200"/>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dirty="0" smtClean="0"/>
              <a:t>The team discussion process</a:t>
            </a:r>
            <a:endParaRPr lang="en-US" b="1" dirty="0" smtClean="0"/>
          </a:p>
        </p:txBody>
      </p:sp>
      <p:sp>
        <p:nvSpPr>
          <p:cNvPr id="16388" name="Rectangle 3"/>
          <p:cNvSpPr>
            <a:spLocks noGrp="1" noChangeArrowheads="1"/>
          </p:cNvSpPr>
          <p:nvPr>
            <p:ph idx="1"/>
          </p:nvPr>
        </p:nvSpPr>
        <p:spPr/>
        <p:txBody>
          <a:bodyPr/>
          <a:lstStyle/>
          <a:p>
            <a:pPr marL="609600" indent="-609600">
              <a:lnSpc>
                <a:spcPct val="90000"/>
              </a:lnSpc>
              <a:defRPr/>
            </a:pPr>
            <a:r>
              <a:rPr lang="en-US" sz="2400" dirty="0" smtClean="0"/>
              <a:t>The team describes the child’s  functioning               (not just test scores or ratings)</a:t>
            </a:r>
          </a:p>
          <a:p>
            <a:pPr marL="609600" indent="-609600">
              <a:lnSpc>
                <a:spcPct val="90000"/>
              </a:lnSpc>
              <a:defRPr/>
            </a:pPr>
            <a:r>
              <a:rPr lang="en-US" sz="2400" dirty="0" smtClean="0"/>
              <a:t>The  team considers the child’s current functioning is relative to same-age peers</a:t>
            </a:r>
          </a:p>
          <a:p>
            <a:pPr marL="609600" indent="-609600">
              <a:lnSpc>
                <a:spcPct val="90000"/>
              </a:lnSpc>
              <a:defRPr/>
            </a:pPr>
            <a:r>
              <a:rPr lang="en-US" sz="2400" dirty="0" smtClean="0"/>
              <a:t>Discussion includes the child’s full range of functioning (describing skills that are immediate foundational or foundational)</a:t>
            </a:r>
          </a:p>
          <a:p>
            <a:pPr marL="609600" indent="-609600">
              <a:lnSpc>
                <a:spcPct val="90000"/>
              </a:lnSpc>
              <a:defRPr/>
            </a:pPr>
            <a:r>
              <a:rPr lang="en-US" sz="2400" dirty="0" smtClean="0"/>
              <a:t>The summary of </a:t>
            </a:r>
            <a:r>
              <a:rPr lang="en-US" sz="2500" dirty="0" smtClean="0"/>
              <a:t>functional</a:t>
            </a:r>
            <a:r>
              <a:rPr lang="en-US" sz="2400" dirty="0" smtClean="0"/>
              <a:t> performance written by the team describes the child’s functioning and serves as the rationale for the descriptor statement</a:t>
            </a:r>
          </a:p>
          <a:p>
            <a:pPr marL="609600" indent="-609600">
              <a:lnSpc>
                <a:spcPct val="90000"/>
              </a:lnSpc>
              <a:defRPr/>
            </a:pPr>
            <a:r>
              <a:rPr lang="en-US" sz="2400" dirty="0" smtClean="0"/>
              <a:t>The </a:t>
            </a:r>
            <a:r>
              <a:rPr lang="en-US" sz="2400" smtClean="0"/>
              <a:t>team decides </a:t>
            </a:r>
            <a:r>
              <a:rPr lang="en-US" sz="2400" dirty="0" smtClean="0"/>
              <a:t>which descriptor statement best describes the child’s current functioning</a:t>
            </a:r>
          </a:p>
        </p:txBody>
      </p:sp>
      <p:sp>
        <p:nvSpPr>
          <p:cNvPr id="65538" name="Slide Number Placeholder 3"/>
          <p:cNvSpPr>
            <a:spLocks noGrp="1"/>
          </p:cNvSpPr>
          <p:nvPr>
            <p:ph type="sldNum" sz="quarter" idx="10"/>
          </p:nvPr>
        </p:nvSpPr>
        <p:spPr>
          <a:prstGeom prst="rect">
            <a:avLst/>
          </a:prstGeom>
          <a:noFill/>
        </p:spPr>
        <p:txBody>
          <a:bodyPr/>
          <a:lstStyle/>
          <a:p>
            <a:pPr algn="r"/>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381000" y="381000"/>
            <a:ext cx="8420100" cy="1143000"/>
          </a:xfrm>
        </p:spPr>
        <p:txBody>
          <a:bodyPr/>
          <a:lstStyle/>
          <a:p>
            <a:r>
              <a:rPr lang="en-US" dirty="0" smtClean="0"/>
              <a:t>In a</a:t>
            </a:r>
            <a:r>
              <a:rPr lang="en-US" b="1" dirty="0" smtClean="0"/>
              <a:t> high-quality team discussion…</a:t>
            </a:r>
          </a:p>
        </p:txBody>
      </p:sp>
      <p:sp>
        <p:nvSpPr>
          <p:cNvPr id="64516" name="Rectangle 3"/>
          <p:cNvSpPr>
            <a:spLocks noGrp="1" noChangeArrowheads="1"/>
          </p:cNvSpPr>
          <p:nvPr>
            <p:ph idx="1"/>
          </p:nvPr>
        </p:nvSpPr>
        <p:spPr>
          <a:xfrm>
            <a:off x="381000" y="1905000"/>
            <a:ext cx="8191500" cy="3810000"/>
          </a:xfrm>
        </p:spPr>
        <p:txBody>
          <a:bodyPr/>
          <a:lstStyle/>
          <a:p>
            <a:pPr marL="609600" indent="-609600">
              <a:lnSpc>
                <a:spcPct val="90000"/>
              </a:lnSpc>
            </a:pPr>
            <a:r>
              <a:rPr lang="en-US" sz="2800" dirty="0" smtClean="0"/>
              <a:t>All team members participate</a:t>
            </a:r>
          </a:p>
          <a:p>
            <a:pPr marL="609600" indent="-609600">
              <a:lnSpc>
                <a:spcPct val="90000"/>
              </a:lnSpc>
            </a:pPr>
            <a:endParaRPr lang="en-US" sz="800" dirty="0" smtClean="0"/>
          </a:p>
          <a:p>
            <a:pPr marL="609600" indent="-609600">
              <a:lnSpc>
                <a:spcPct val="90000"/>
              </a:lnSpc>
            </a:pPr>
            <a:r>
              <a:rPr lang="en-US" sz="2800" dirty="0" smtClean="0"/>
              <a:t>Parent input is respectfully elicited and considered </a:t>
            </a:r>
          </a:p>
          <a:p>
            <a:pPr marL="609600" indent="-609600">
              <a:lnSpc>
                <a:spcPct val="90000"/>
              </a:lnSpc>
            </a:pPr>
            <a:r>
              <a:rPr lang="en-US" sz="2800" dirty="0" smtClean="0"/>
              <a:t>Multiple sources of assessment information are considered (observation, family report, formal ‘testing’)</a:t>
            </a:r>
          </a:p>
          <a:p>
            <a:pPr marL="609600" indent="-609600">
              <a:lnSpc>
                <a:spcPct val="90000"/>
              </a:lnSpc>
            </a:pPr>
            <a:r>
              <a:rPr lang="en-US" sz="2800" dirty="0" smtClean="0"/>
              <a:t>Discussion focuses on the outcomes and includes the full breadth of the outcome</a:t>
            </a:r>
          </a:p>
          <a:p>
            <a:pPr marL="609600" indent="-609600">
              <a:lnSpc>
                <a:spcPct val="90000"/>
              </a:lnSpc>
            </a:pPr>
            <a:r>
              <a:rPr lang="en-US" sz="2800" dirty="0" smtClean="0"/>
              <a:t>Group reaches consensus on rating</a:t>
            </a:r>
          </a:p>
        </p:txBody>
      </p:sp>
      <p:sp>
        <p:nvSpPr>
          <p:cNvPr id="64514" name="Slide Number Placeholder 3"/>
          <p:cNvSpPr>
            <a:spLocks noGrp="1"/>
          </p:cNvSpPr>
          <p:nvPr>
            <p:ph type="sldNum" sz="quarter" idx="4294967295"/>
          </p:nvPr>
        </p:nvSpPr>
        <p:spPr>
          <a:xfrm>
            <a:off x="7010400" y="6356350"/>
            <a:ext cx="2133600" cy="365125"/>
          </a:xfrm>
          <a:prstGeom prst="rect">
            <a:avLst/>
          </a:prstGeom>
          <a:noFill/>
        </p:spPr>
        <p:txBody>
          <a:bodyPr/>
          <a:lstStyle/>
          <a:p>
            <a:pPr algn="r"/>
            <a:fld id="{12043F20-D103-4019-8B31-DB2D611CE29A}" type="slidenum">
              <a:rPr lang="en-US" smtClean="0"/>
              <a:pPr algn="r"/>
              <a:t>116</a:t>
            </a:fld>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p:txBody>
          <a:bodyPr/>
          <a:lstStyle/>
          <a:p>
            <a:r>
              <a:rPr lang="en-US" sz="2800" dirty="0" smtClean="0"/>
              <a:t>Using the decision tree as a guide and language of descriptor statements will: </a:t>
            </a:r>
          </a:p>
          <a:p>
            <a:pPr lvl="1"/>
            <a:r>
              <a:rPr lang="en-US" dirty="0" smtClean="0"/>
              <a:t>Help make the process family friendly</a:t>
            </a:r>
          </a:p>
          <a:p>
            <a:pPr lvl="1"/>
            <a:r>
              <a:rPr lang="en-US" dirty="0" smtClean="0"/>
              <a:t> Produce more valid, consistent ratings</a:t>
            </a:r>
          </a:p>
          <a:p>
            <a:pPr lvl="1"/>
            <a:r>
              <a:rPr lang="en-US" dirty="0" smtClean="0"/>
              <a:t> Focus examples shared to more efficiently fit   discussion into time available/meeting flow</a:t>
            </a:r>
          </a:p>
          <a:p>
            <a:r>
              <a:rPr lang="en-US" sz="2800" dirty="0" smtClean="0"/>
              <a:t>Family outcomes brochure on ESIT website will help introduce the outcomes and summary process to families</a:t>
            </a:r>
            <a:endParaRPr lang="en-US" sz="2800" dirty="0"/>
          </a:p>
        </p:txBody>
      </p:sp>
      <p:sp>
        <p:nvSpPr>
          <p:cNvPr id="4" name="Slide Number Placeholder 3"/>
          <p:cNvSpPr>
            <a:spLocks noGrp="1"/>
          </p:cNvSpPr>
          <p:nvPr>
            <p:ph type="sldNum" sz="quarter" idx="10"/>
          </p:nvPr>
        </p:nvSpPr>
        <p:spPr/>
        <p:txBody>
          <a:bodyPr/>
          <a:lstStyle/>
          <a:p>
            <a:pPr>
              <a:defRPr/>
            </a:pPr>
            <a:fld id="{692C6903-1743-4F66-A1E1-8E479C64374E}" type="slidenum">
              <a:rPr lang="en-US" smtClean="0"/>
              <a:pPr>
                <a:defRPr/>
              </a:pPr>
              <a:t>117</a:t>
            </a:fld>
            <a:endParaRPr lang="en-US" dirty="0"/>
          </a:p>
        </p:txBody>
      </p:sp>
    </p:spTree>
  </p:cSld>
  <p:clrMapOvr>
    <a:masterClrMapping/>
  </p:clrMapOvr>
  <p:transition spd="med">
    <p:split orient="ver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20100" cy="1143000"/>
          </a:xfrm>
        </p:spPr>
        <p:txBody>
          <a:bodyPr/>
          <a:lstStyle/>
          <a:p>
            <a:r>
              <a:rPr lang="en-US" dirty="0" smtClean="0"/>
              <a:t/>
            </a:r>
            <a:br>
              <a:rPr lang="en-US" dirty="0" smtClean="0"/>
            </a:br>
            <a:r>
              <a:rPr lang="en-US" dirty="0" smtClean="0"/>
              <a:t>Reaching consensus</a:t>
            </a:r>
            <a:br>
              <a:rPr lang="en-US" dirty="0" smtClean="0"/>
            </a:br>
            <a:r>
              <a:rPr lang="en-US" dirty="0" smtClean="0"/>
              <a:t/>
            </a:r>
            <a:br>
              <a:rPr lang="en-US" dirty="0" smtClean="0"/>
            </a:br>
            <a:endParaRPr lang="en-US" sz="2000" i="1" dirty="0"/>
          </a:p>
        </p:txBody>
      </p:sp>
      <p:sp>
        <p:nvSpPr>
          <p:cNvPr id="3" name="Content Placeholder 2"/>
          <p:cNvSpPr>
            <a:spLocks noGrp="1"/>
          </p:cNvSpPr>
          <p:nvPr>
            <p:ph idx="1"/>
          </p:nvPr>
        </p:nvSpPr>
        <p:spPr>
          <a:xfrm>
            <a:off x="381000" y="1905000"/>
            <a:ext cx="8305800" cy="3810000"/>
          </a:xfrm>
        </p:spPr>
        <p:txBody>
          <a:bodyPr/>
          <a:lstStyle/>
          <a:p>
            <a:r>
              <a:rPr lang="en-US" sz="2600" dirty="0" smtClean="0"/>
              <a:t>Re-visit </a:t>
            </a:r>
            <a:r>
              <a:rPr lang="en-US" sz="2600" b="1" dirty="0" smtClean="0"/>
              <a:t>process</a:t>
            </a:r>
            <a:r>
              <a:rPr lang="en-US" sz="2600" dirty="0" smtClean="0"/>
              <a:t> – describe functioning first, not #</a:t>
            </a:r>
          </a:p>
          <a:p>
            <a:r>
              <a:rPr lang="en-US" sz="2600" dirty="0" smtClean="0"/>
              <a:t>Focus on </a:t>
            </a:r>
            <a:r>
              <a:rPr lang="en-US" sz="2600" b="1" dirty="0" smtClean="0"/>
              <a:t>outcome content </a:t>
            </a:r>
            <a:r>
              <a:rPr lang="en-US" sz="2600" dirty="0" smtClean="0"/>
              <a:t>– considering breadth of outcome content, does the skill fit, is it functional?</a:t>
            </a:r>
          </a:p>
          <a:p>
            <a:r>
              <a:rPr lang="en-US" sz="2600" dirty="0" smtClean="0"/>
              <a:t>Share </a:t>
            </a:r>
            <a:r>
              <a:rPr lang="en-US" sz="2600" b="1" dirty="0" smtClean="0"/>
              <a:t>examples</a:t>
            </a:r>
            <a:r>
              <a:rPr lang="en-US" sz="2600" dirty="0" smtClean="0"/>
              <a:t> – settings, situations, supports, and describe if view as </a:t>
            </a:r>
            <a:r>
              <a:rPr lang="en-US" sz="2600" b="1" dirty="0" smtClean="0"/>
              <a:t>AE, IF, F </a:t>
            </a:r>
            <a:r>
              <a:rPr lang="en-US" sz="2000" dirty="0" smtClean="0"/>
              <a:t>(do not correct for prematurity)</a:t>
            </a:r>
          </a:p>
          <a:p>
            <a:pPr indent="1879600">
              <a:buNone/>
            </a:pPr>
            <a:r>
              <a:rPr lang="en-US" sz="2800" dirty="0" smtClean="0"/>
              <a:t>AE= Age expected</a:t>
            </a:r>
          </a:p>
          <a:p>
            <a:pPr indent="1879600">
              <a:buNone/>
            </a:pPr>
            <a:r>
              <a:rPr lang="en-US" sz="2800" dirty="0" smtClean="0"/>
              <a:t>IF = Immediate foundational</a:t>
            </a:r>
          </a:p>
          <a:p>
            <a:pPr indent="1879600">
              <a:buNone/>
            </a:pPr>
            <a:r>
              <a:rPr lang="en-US" sz="2800" dirty="0" smtClean="0"/>
              <a:t>F= Foundational</a:t>
            </a:r>
          </a:p>
          <a:p>
            <a:r>
              <a:rPr lang="en-US" sz="2400" dirty="0" smtClean="0"/>
              <a:t>Does the team agree on </a:t>
            </a:r>
            <a:r>
              <a:rPr lang="en-US" sz="2400" b="1" dirty="0" smtClean="0"/>
              <a:t>AE, IF, F</a:t>
            </a:r>
            <a:r>
              <a:rPr lang="en-US" sz="2400" dirty="0" smtClean="0"/>
              <a:t>?</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375B5C1F-A8C5-424E-9894-3AA0CD7A156E}" type="slidenum">
              <a:rPr lang="en-US" smtClean="0"/>
              <a:pPr>
                <a:defRPr/>
              </a:pPr>
              <a:t>118</a:t>
            </a:fld>
            <a:endParaRPr lang="en-US" dirty="0"/>
          </a:p>
        </p:txBody>
      </p:sp>
    </p:spTree>
  </p:cSld>
  <p:clrMapOvr>
    <a:masterClrMapping/>
  </p:clrMapOvr>
  <p:transition spd="med">
    <p:split orient="ver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20100" cy="1143000"/>
          </a:xfrm>
        </p:spPr>
        <p:txBody>
          <a:bodyPr/>
          <a:lstStyle/>
          <a:p>
            <a:r>
              <a:rPr lang="en-US" dirty="0" smtClean="0"/>
              <a:t/>
            </a:r>
            <a:br>
              <a:rPr lang="en-US" dirty="0" smtClean="0"/>
            </a:br>
            <a:r>
              <a:rPr lang="en-US" dirty="0" smtClean="0"/>
              <a:t>Reaching consensus</a:t>
            </a:r>
            <a:br>
              <a:rPr lang="en-US" dirty="0" smtClean="0"/>
            </a:br>
            <a:r>
              <a:rPr lang="en-US" dirty="0" smtClean="0"/>
              <a:t/>
            </a:r>
            <a:br>
              <a:rPr lang="en-US" dirty="0" smtClean="0"/>
            </a:br>
            <a:endParaRPr lang="en-US" sz="2000" i="1" dirty="0"/>
          </a:p>
        </p:txBody>
      </p:sp>
      <p:sp>
        <p:nvSpPr>
          <p:cNvPr id="3" name="Content Placeholder 2"/>
          <p:cNvSpPr>
            <a:spLocks noGrp="1"/>
          </p:cNvSpPr>
          <p:nvPr>
            <p:ph idx="1"/>
          </p:nvPr>
        </p:nvSpPr>
        <p:spPr>
          <a:xfrm>
            <a:off x="381000" y="1905000"/>
            <a:ext cx="8305800" cy="3810000"/>
          </a:xfrm>
        </p:spPr>
        <p:txBody>
          <a:bodyPr/>
          <a:lstStyle/>
          <a:p>
            <a:r>
              <a:rPr lang="en-US" sz="2600" dirty="0" smtClean="0"/>
              <a:t>Include more discussion about skills that would see in child with </a:t>
            </a:r>
            <a:r>
              <a:rPr lang="en-US" sz="2600" b="1" dirty="0" smtClean="0"/>
              <a:t>typical developmental pattern </a:t>
            </a:r>
            <a:r>
              <a:rPr lang="en-US" sz="2600" dirty="0" smtClean="0"/>
              <a:t>as common ground for comparison</a:t>
            </a:r>
          </a:p>
          <a:p>
            <a:r>
              <a:rPr lang="en-US" sz="2600" dirty="0" smtClean="0"/>
              <a:t>Have a </a:t>
            </a:r>
            <a:r>
              <a:rPr lang="en-US" sz="2600" b="1" dirty="0" smtClean="0"/>
              <a:t>Policy</a:t>
            </a:r>
            <a:r>
              <a:rPr lang="en-US" sz="2600" dirty="0" smtClean="0"/>
              <a:t> – what to do in rare case of disagreement (majority, supervisor, additional info, etc.)</a:t>
            </a:r>
          </a:p>
          <a:p>
            <a:pPr>
              <a:buNone/>
            </a:pPr>
            <a:r>
              <a:rPr lang="en-US" sz="1600" dirty="0" smtClean="0">
                <a:solidFill>
                  <a:schemeClr val="tx1"/>
                </a:solidFill>
              </a:rPr>
              <a:t>                                         </a:t>
            </a:r>
          </a:p>
          <a:p>
            <a:pPr>
              <a:buNone/>
            </a:pPr>
            <a:r>
              <a:rPr lang="en-US" sz="2400" dirty="0" smtClean="0">
                <a:solidFill>
                  <a:schemeClr val="tx1"/>
                </a:solidFill>
              </a:rPr>
              <a:t>See </a:t>
            </a:r>
            <a:r>
              <a:rPr lang="en-US" sz="2400" dirty="0" smtClean="0">
                <a:solidFill>
                  <a:schemeClr val="tx1"/>
                </a:solidFill>
                <a:hlinkClick r:id="rId3"/>
              </a:rPr>
              <a:t>http://www.fpg.unc.edu/~eco/assets/pdfs/Consensus.pdf</a:t>
            </a:r>
            <a:r>
              <a:rPr lang="en-US" sz="2400" dirty="0" smtClean="0">
                <a:solidFill>
                  <a:schemeClr val="tx1"/>
                </a:solidFill>
              </a:rPr>
              <a:t>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375B5C1F-A8C5-424E-9894-3AA0CD7A156E}" type="slidenum">
              <a:rPr lang="en-US" smtClean="0"/>
              <a:pPr>
                <a:defRPr/>
              </a:pPr>
              <a:t>119</a:t>
            </a:fld>
            <a:endParaRPr lang="en-US" dirty="0"/>
          </a:p>
        </p:txBody>
      </p:sp>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5" name="Rectangle 3"/>
          <p:cNvSpPr>
            <a:spLocks noGrp="1" noChangeArrowheads="1"/>
          </p:cNvSpPr>
          <p:nvPr>
            <p:ph type="title"/>
          </p:nvPr>
        </p:nvSpPr>
        <p:spPr>
          <a:xfrm>
            <a:off x="533400" y="304800"/>
            <a:ext cx="8077200" cy="1143000"/>
          </a:xfrm>
        </p:spPr>
        <p:txBody>
          <a:bodyPr/>
          <a:lstStyle/>
          <a:p>
            <a:r>
              <a:rPr lang="en-US" sz="3200" dirty="0"/>
              <a:t>OSEP:  PART evaluation results (2002)</a:t>
            </a:r>
          </a:p>
        </p:txBody>
      </p:sp>
      <p:sp>
        <p:nvSpPr>
          <p:cNvPr id="9" name="Content Placeholder 8"/>
          <p:cNvSpPr>
            <a:spLocks noGrp="1"/>
          </p:cNvSpPr>
          <p:nvPr>
            <p:ph idx="1"/>
          </p:nvPr>
        </p:nvSpPr>
        <p:spPr>
          <a:xfrm>
            <a:off x="457200" y="2057400"/>
            <a:ext cx="8458200" cy="4187952"/>
          </a:xfrm>
        </p:spPr>
        <p:txBody>
          <a:bodyPr/>
          <a:lstStyle/>
          <a:p>
            <a:pPr eaLnBrk="1" hangingPunct="1">
              <a:lnSpc>
                <a:spcPct val="130000"/>
              </a:lnSpc>
              <a:buClr>
                <a:schemeClr val="hlink"/>
              </a:buClr>
              <a:buFont typeface="Arial" pitchFamily="34" charset="0"/>
              <a:buChar char="•"/>
            </a:pPr>
            <a:r>
              <a:rPr lang="en-US" sz="2400" dirty="0" smtClean="0">
                <a:solidFill>
                  <a:schemeClr val="accent1">
                    <a:lumMod val="25000"/>
                  </a:schemeClr>
                </a:solidFill>
                <a:latin typeface="Tahoma" pitchFamily="34" charset="0"/>
                <a:cs typeface="Tahoma" pitchFamily="34" charset="0"/>
              </a:rPr>
              <a:t>130 programs examined in 2002; 50% programs had no performance data</a:t>
            </a:r>
          </a:p>
          <a:p>
            <a:pPr eaLnBrk="1" hangingPunct="1">
              <a:lnSpc>
                <a:spcPct val="130000"/>
              </a:lnSpc>
              <a:buClr>
                <a:schemeClr val="hlink"/>
              </a:buClr>
              <a:buFont typeface="Arial" pitchFamily="34" charset="0"/>
              <a:buChar char="•"/>
            </a:pPr>
            <a:r>
              <a:rPr lang="en-US" sz="2400" dirty="0" smtClean="0">
                <a:solidFill>
                  <a:schemeClr val="accent1">
                    <a:lumMod val="25000"/>
                  </a:schemeClr>
                </a:solidFill>
                <a:latin typeface="Tahoma" pitchFamily="34" charset="0"/>
                <a:cs typeface="Tahoma" pitchFamily="34" charset="0"/>
              </a:rPr>
              <a:t>Programs looking at inputs, not results</a:t>
            </a:r>
          </a:p>
          <a:p>
            <a:pPr eaLnBrk="1" hangingPunct="1">
              <a:lnSpc>
                <a:spcPct val="130000"/>
              </a:lnSpc>
              <a:buClr>
                <a:schemeClr val="hlink"/>
              </a:buClr>
              <a:buFont typeface="Arial" pitchFamily="34" charset="0"/>
              <a:buChar char="•"/>
            </a:pPr>
            <a:r>
              <a:rPr lang="en-US" sz="2400" dirty="0" smtClean="0">
                <a:solidFill>
                  <a:schemeClr val="accent1">
                    <a:lumMod val="25000"/>
                  </a:schemeClr>
                </a:solidFill>
                <a:latin typeface="Tahoma" pitchFamily="34" charset="0"/>
                <a:cs typeface="Tahoma" pitchFamily="34" charset="0"/>
              </a:rPr>
              <a:t>Findings for Part C and Section 619</a:t>
            </a:r>
          </a:p>
          <a:p>
            <a:pPr marL="457200" lvl="1" indent="-457200" eaLnBrk="1" hangingPunct="1">
              <a:lnSpc>
                <a:spcPct val="130000"/>
              </a:lnSpc>
              <a:buClr>
                <a:schemeClr val="accent1"/>
              </a:buClr>
              <a:buNone/>
            </a:pPr>
            <a:r>
              <a:rPr lang="en-US" b="1" dirty="0" smtClean="0">
                <a:solidFill>
                  <a:srgbClr val="FF0000"/>
                </a:solidFill>
                <a:latin typeface="Tahoma" pitchFamily="34" charset="0"/>
                <a:cs typeface="Tahoma" pitchFamily="34" charset="0"/>
              </a:rPr>
              <a:t>“ Not Performing:  Results Not Demonstrated”</a:t>
            </a:r>
          </a:p>
          <a:p>
            <a:pPr marL="346075" indent="-288925" eaLnBrk="1" hangingPunct="1">
              <a:lnSpc>
                <a:spcPct val="130000"/>
              </a:lnSpc>
              <a:buClr>
                <a:schemeClr val="accent1">
                  <a:lumMod val="50000"/>
                </a:schemeClr>
              </a:buClr>
              <a:buFont typeface="Arial" pitchFamily="34" charset="0"/>
              <a:buChar char="•"/>
            </a:pPr>
            <a:r>
              <a:rPr lang="en-US" sz="2400" dirty="0" smtClean="0">
                <a:solidFill>
                  <a:schemeClr val="accent1">
                    <a:lumMod val="25000"/>
                  </a:schemeClr>
                </a:solidFill>
                <a:latin typeface="Tahoma" pitchFamily="34" charset="0"/>
                <a:cs typeface="Tahoma" pitchFamily="34" charset="0"/>
              </a:rPr>
              <a:t>Department of Education needs to develop a strategy to collect annual performance data in a timely manner</a:t>
            </a:r>
          </a:p>
          <a:p>
            <a:endParaRPr lang="en-US" dirty="0"/>
          </a:p>
        </p:txBody>
      </p:sp>
      <p:sp>
        <p:nvSpPr>
          <p:cNvPr id="6" name="Slide Number Placeholder 3"/>
          <p:cNvSpPr>
            <a:spLocks noGrp="1"/>
          </p:cNvSpPr>
          <p:nvPr>
            <p:ph type="sldNum" sz="quarter" idx="10"/>
          </p:nvPr>
        </p:nvSpPr>
        <p:spPr>
          <a:prstGeom prst="rect">
            <a:avLst/>
          </a:prstGeom>
        </p:spPr>
        <p:txBody>
          <a:bodyPr/>
          <a:lstStyle/>
          <a:p>
            <a:fld id="{17DE4AD2-274B-4D07-802F-266C69C1CD47}" type="slidenum">
              <a:rPr lang="en-US"/>
              <a:pPr/>
              <a:t>12</a:t>
            </a:fld>
            <a:endParaRPr lang="en-US"/>
          </a:p>
        </p:txBody>
      </p:sp>
      <p:sp>
        <p:nvSpPr>
          <p:cNvPr id="5" name="Footer Placeholder 2"/>
          <p:cNvSpPr>
            <a:spLocks noGrp="1"/>
          </p:cNvSpPr>
          <p:nvPr>
            <p:ph type="ftr" sz="quarter" idx="11"/>
          </p:nvPr>
        </p:nvSpPr>
        <p:spPr/>
        <p:txBody>
          <a:bodyPr/>
          <a:lstStyle/>
          <a:p>
            <a:r>
              <a:rPr lang="en-US"/>
              <a:t>Early Childhood Outcomes Center</a:t>
            </a:r>
            <a:endParaRPr lang="en-US">
              <a:latin typeface="Arial" charset="0"/>
            </a:endParaRPr>
          </a:p>
        </p:txBody>
      </p:sp>
    </p:spTree>
  </p:cSld>
  <p:clrMapOvr>
    <a:masterClrMapping/>
  </p:clrMapOvr>
  <p:transition spd="med">
    <p:split orient="ver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probe in team discussion</a:t>
            </a:r>
            <a:endParaRPr lang="en-US" dirty="0"/>
          </a:p>
        </p:txBody>
      </p:sp>
      <p:sp>
        <p:nvSpPr>
          <p:cNvPr id="3" name="Content Placeholder 2"/>
          <p:cNvSpPr>
            <a:spLocks noGrp="1"/>
          </p:cNvSpPr>
          <p:nvPr>
            <p:ph idx="1"/>
          </p:nvPr>
        </p:nvSpPr>
        <p:spPr/>
        <p:txBody>
          <a:bodyPr/>
          <a:lstStyle/>
          <a:p>
            <a:pPr>
              <a:buNone/>
            </a:pPr>
            <a:r>
              <a:rPr lang="en-US" sz="2200" dirty="0" smtClean="0"/>
              <a:t>Tell me about the kinds of evidence that suggest to you this child has [AE, IF, F] functioning in this outcome? </a:t>
            </a:r>
          </a:p>
          <a:p>
            <a:r>
              <a:rPr lang="en-US" sz="2200" dirty="0" smtClean="0"/>
              <a:t>When have you observed those skills? In what situations? </a:t>
            </a:r>
          </a:p>
          <a:p>
            <a:r>
              <a:rPr lang="en-US" sz="2200" dirty="0" smtClean="0"/>
              <a:t>How frequently does that occur? </a:t>
            </a:r>
          </a:p>
          <a:p>
            <a:r>
              <a:rPr lang="en-US" sz="2200" dirty="0" smtClean="0"/>
              <a:t>Were the accommodations/supports available in that setting? What were they? </a:t>
            </a:r>
          </a:p>
          <a:p>
            <a:r>
              <a:rPr lang="en-US" sz="2200" dirty="0" smtClean="0"/>
              <a:t>Are there other steps in the sequence of development that need to occur between developing this skill and the skills same-aged peers display (AE) in this area?  (when an IF skill is identified)</a:t>
            </a:r>
          </a:p>
          <a:p>
            <a:r>
              <a:rPr lang="en-US" sz="2200" dirty="0" smtClean="0"/>
              <a:t>Is there other information we need to be better equipped to make this decision? </a:t>
            </a:r>
          </a:p>
        </p:txBody>
      </p:sp>
      <p:sp>
        <p:nvSpPr>
          <p:cNvPr id="4" name="Slide Number Placeholder 3"/>
          <p:cNvSpPr>
            <a:spLocks noGrp="1"/>
          </p:cNvSpPr>
          <p:nvPr>
            <p:ph type="sldNum" sz="quarter" idx="10"/>
          </p:nvPr>
        </p:nvSpPr>
        <p:spPr>
          <a:prstGeom prst="rect">
            <a:avLst/>
          </a:prstGeom>
        </p:spPr>
        <p:txBody>
          <a:bodyPr/>
          <a:lstStyle/>
          <a:p>
            <a:pPr>
              <a:defRPr/>
            </a:pPr>
            <a:fld id="{375B5C1F-A8C5-424E-9894-3AA0CD7A156E}" type="slidenum">
              <a:rPr lang="en-US" smtClean="0"/>
              <a:pPr>
                <a:defRPr/>
              </a:pPr>
              <a:t>120</a:t>
            </a:fld>
            <a:endParaRPr lang="en-US" dirty="0"/>
          </a:p>
        </p:txBody>
      </p:sp>
    </p:spTree>
  </p:cSld>
  <p:clrMapOvr>
    <a:masterClrMapping/>
  </p:clrMapOvr>
  <p:transition spd="med">
    <p:split orient="ver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20100" cy="1143000"/>
          </a:xfrm>
        </p:spPr>
        <p:txBody>
          <a:bodyPr/>
          <a:lstStyle/>
          <a:p>
            <a:r>
              <a:rPr lang="en-US" sz="4000" dirty="0" smtClean="0"/>
              <a:t>Is the rating subjective?</a:t>
            </a:r>
            <a:endParaRPr lang="en-US" sz="4000" dirty="0"/>
          </a:p>
        </p:txBody>
      </p:sp>
      <p:sp>
        <p:nvSpPr>
          <p:cNvPr id="3" name="Content Placeholder 2"/>
          <p:cNvSpPr>
            <a:spLocks noGrp="1"/>
          </p:cNvSpPr>
          <p:nvPr>
            <p:ph idx="1"/>
          </p:nvPr>
        </p:nvSpPr>
        <p:spPr>
          <a:xfrm>
            <a:off x="457200" y="1905000"/>
            <a:ext cx="7696200" cy="4038600"/>
          </a:xfrm>
        </p:spPr>
        <p:txBody>
          <a:bodyPr/>
          <a:lstStyle/>
          <a:p>
            <a:r>
              <a:rPr lang="en-US" sz="3000" dirty="0" smtClean="0"/>
              <a:t>What is subjective? </a:t>
            </a:r>
          </a:p>
          <a:p>
            <a:pPr lvl="1"/>
            <a:r>
              <a:rPr lang="en-US" sz="3000" dirty="0" smtClean="0"/>
              <a:t>“relating to the mind of the thinking subject and not the nature of the object being considered”</a:t>
            </a:r>
          </a:p>
          <a:p>
            <a:r>
              <a:rPr lang="en-US" sz="3000" dirty="0" smtClean="0"/>
              <a:t>The summary of functional performance ratings involve clinical decision making from the team</a:t>
            </a:r>
          </a:p>
          <a:p>
            <a:pPr lvl="1"/>
            <a:r>
              <a:rPr lang="en-US" sz="3000" dirty="0" smtClean="0"/>
              <a:t>much like that used in deciding on goals and intervention strategies</a:t>
            </a:r>
          </a:p>
          <a:p>
            <a:endParaRPr lang="en-US" dirty="0" smtClean="0"/>
          </a:p>
          <a:p>
            <a:pPr>
              <a:buNone/>
            </a:pPr>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Informed Decisions</a:t>
            </a:r>
            <a:endParaRPr lang="en-US" dirty="0"/>
          </a:p>
        </p:txBody>
      </p:sp>
      <p:sp>
        <p:nvSpPr>
          <p:cNvPr id="3" name="Content Placeholder 2"/>
          <p:cNvSpPr>
            <a:spLocks noGrp="1"/>
          </p:cNvSpPr>
          <p:nvPr>
            <p:ph sz="half" idx="4294967295"/>
          </p:nvPr>
        </p:nvSpPr>
        <p:spPr>
          <a:xfrm>
            <a:off x="685800" y="2209800"/>
            <a:ext cx="3695700" cy="4191000"/>
          </a:xfrm>
          <a:ln>
            <a:solidFill>
              <a:schemeClr val="accent2">
                <a:lumMod val="60000"/>
                <a:lumOff val="40000"/>
              </a:schemeClr>
            </a:solidFill>
          </a:ln>
        </p:spPr>
        <p:txBody>
          <a:bodyPr/>
          <a:lstStyle/>
          <a:p>
            <a:pPr marL="514350" indent="-514350" algn="ctr">
              <a:buNone/>
            </a:pPr>
            <a:r>
              <a:rPr lang="en-US" sz="2400" b="1" dirty="0" smtClean="0"/>
              <a:t>Conditions: </a:t>
            </a:r>
          </a:p>
          <a:p>
            <a:pPr marL="514350" indent="-514350">
              <a:buFont typeface="+mj-lt"/>
              <a:buAutoNum type="arabicPeriod"/>
            </a:pPr>
            <a:r>
              <a:rPr lang="en-US" sz="2000" dirty="0" smtClean="0"/>
              <a:t>Operational definitions of the observed attributes</a:t>
            </a:r>
          </a:p>
          <a:p>
            <a:pPr marL="514350" indent="-514350">
              <a:buFont typeface="+mj-lt"/>
              <a:buAutoNum type="arabicPeriod"/>
            </a:pPr>
            <a:r>
              <a:rPr lang="en-US" sz="2000" dirty="0" smtClean="0"/>
              <a:t>Structured rating format to record informed opinion</a:t>
            </a:r>
          </a:p>
          <a:p>
            <a:pPr marL="514350" indent="-514350">
              <a:buFont typeface="+mj-lt"/>
              <a:buAutoNum type="arabicPeriod"/>
            </a:pPr>
            <a:r>
              <a:rPr lang="en-US" sz="2000" dirty="0" smtClean="0"/>
              <a:t>Gather data from multiple sources</a:t>
            </a:r>
          </a:p>
          <a:p>
            <a:pPr marL="514350" indent="-514350">
              <a:buFont typeface="+mj-lt"/>
              <a:buAutoNum type="arabicPeriod"/>
            </a:pPr>
            <a:r>
              <a:rPr lang="en-US" sz="2000" dirty="0" smtClean="0"/>
              <a:t>Establish consensus-decision making process</a:t>
            </a:r>
          </a:p>
          <a:p>
            <a:pPr marL="514350" indent="-514350">
              <a:buFont typeface="+mj-lt"/>
              <a:buAutoNum type="arabicPeriod"/>
            </a:pPr>
            <a:r>
              <a:rPr lang="en-US" sz="2000" dirty="0" smtClean="0"/>
              <a:t>Provide training to facilitate reliable ratings</a:t>
            </a:r>
            <a:endParaRPr lang="en-US" sz="2000" dirty="0"/>
          </a:p>
        </p:txBody>
      </p:sp>
      <p:sp>
        <p:nvSpPr>
          <p:cNvPr id="5" name="TextBox 4"/>
          <p:cNvSpPr txBox="1"/>
          <p:nvPr/>
        </p:nvSpPr>
        <p:spPr>
          <a:xfrm>
            <a:off x="4724400" y="2133600"/>
            <a:ext cx="3744455" cy="4401205"/>
          </a:xfrm>
          <a:prstGeom prst="rect">
            <a:avLst/>
          </a:prstGeom>
          <a:solidFill>
            <a:schemeClr val="accent5">
              <a:lumMod val="90000"/>
            </a:schemeClr>
          </a:solidFill>
          <a:ln>
            <a:solidFill>
              <a:schemeClr val="accent2">
                <a:lumMod val="60000"/>
                <a:lumOff val="40000"/>
              </a:schemeClr>
            </a:solidFill>
          </a:ln>
        </p:spPr>
        <p:txBody>
          <a:bodyPr wrap="square" rtlCol="0">
            <a:spAutoFit/>
          </a:bodyPr>
          <a:lstStyle/>
          <a:p>
            <a:pPr marL="284163" indent="-284163" algn="l"/>
            <a:r>
              <a:rPr lang="en-US" sz="2800" dirty="0" smtClean="0"/>
              <a:t> 	</a:t>
            </a:r>
            <a:r>
              <a:rPr lang="en-US" sz="2800" dirty="0" smtClean="0">
                <a:latin typeface="+mn-lt"/>
              </a:rPr>
              <a:t>Research on clinical judgment shows that professionals can reach reliable conclusions under certain conditions</a:t>
            </a:r>
          </a:p>
          <a:p>
            <a:pPr marL="284163" indent="-284163" algn="l"/>
            <a:endParaRPr lang="en-US" sz="2800" dirty="0" smtClean="0">
              <a:latin typeface="+mn-lt"/>
            </a:endParaRPr>
          </a:p>
          <a:p>
            <a:pPr marL="284163" indent="-284163" algn="l"/>
            <a:r>
              <a:rPr lang="en-US" sz="2800" dirty="0" smtClean="0">
                <a:latin typeface="+mn-lt"/>
              </a:rPr>
              <a:t>	The ratings process meets all of these conditions</a:t>
            </a:r>
            <a:r>
              <a:rPr lang="en-US" sz="2800" dirty="0" smtClean="0"/>
              <a:t>.</a:t>
            </a:r>
            <a:endParaRPr lang="en-US" sz="2800" dirty="0"/>
          </a:p>
        </p:txBody>
      </p:sp>
    </p:spTree>
  </p:cSld>
  <p:clrMapOvr>
    <a:masterClrMapping/>
  </p:clrMapOvr>
  <p:transition spd="med">
    <p:split orient="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dirty="0" smtClean="0"/>
              <a:t>Activity:  Review of a Completed Summary</a:t>
            </a:r>
            <a:endParaRPr lang="en-US" dirty="0"/>
          </a:p>
        </p:txBody>
      </p:sp>
      <p:sp>
        <p:nvSpPr>
          <p:cNvPr id="5" name="Content Placeholder 4"/>
          <p:cNvSpPr>
            <a:spLocks noGrp="1"/>
          </p:cNvSpPr>
          <p:nvPr>
            <p:ph idx="1"/>
          </p:nvPr>
        </p:nvSpPr>
        <p:spPr>
          <a:xfrm>
            <a:off x="1371600" y="3048000"/>
            <a:ext cx="6629400" cy="1066800"/>
          </a:xfrm>
          <a:solidFill>
            <a:schemeClr val="accent1">
              <a:lumMod val="90000"/>
            </a:schemeClr>
          </a:solidFill>
          <a:ln>
            <a:solidFill>
              <a:schemeClr val="accent2">
                <a:lumMod val="60000"/>
                <a:lumOff val="40000"/>
              </a:schemeClr>
            </a:solidFill>
          </a:ln>
        </p:spPr>
        <p:txBody>
          <a:bodyPr/>
          <a:lstStyle/>
          <a:p>
            <a:pPr algn="ctr">
              <a:buNone/>
            </a:pPr>
            <a:endParaRPr lang="en-US" sz="800" dirty="0" smtClean="0"/>
          </a:p>
          <a:p>
            <a:pPr algn="ctr">
              <a:buNone/>
            </a:pPr>
            <a:r>
              <a:rPr lang="en-US" dirty="0" smtClean="0"/>
              <a:t>Teresa Harris, Age 24 Months</a:t>
            </a:r>
            <a:endParaRPr lang="en-US" dirty="0"/>
          </a:p>
        </p:txBody>
      </p:sp>
      <p:sp>
        <p:nvSpPr>
          <p:cNvPr id="4" name="Slide Number Placeholder 3"/>
          <p:cNvSpPr>
            <a:spLocks noGrp="1"/>
          </p:cNvSpPr>
          <p:nvPr>
            <p:ph type="sldNum" sz="quarter" idx="10"/>
          </p:nvPr>
        </p:nvSpPr>
        <p:spPr/>
        <p:txBody>
          <a:bodyPr/>
          <a:lstStyle/>
          <a:p>
            <a:pPr>
              <a:defRPr/>
            </a:pPr>
            <a:fld id="{914E7CBE-AA28-48B9-9901-89999C00EE50}" type="slidenum">
              <a:rPr lang="en-US" smtClean="0"/>
              <a:pPr>
                <a:defRPr/>
              </a:pPr>
              <a:t>123</a:t>
            </a:fld>
            <a:endParaRPr lang="en-US" dirty="0"/>
          </a:p>
        </p:txBody>
      </p:sp>
      <p:sp>
        <p:nvSpPr>
          <p:cNvPr id="3" name="Footer Placeholder 2"/>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spd="med">
    <p:split orient="ver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rgbClr val="77EDED"/>
        </a:solidFill>
        <a:effectLst/>
      </p:bgPr>
    </p:bg>
    <p:spTree>
      <p:nvGrpSpPr>
        <p:cNvPr id="1" name=""/>
        <p:cNvGrpSpPr/>
        <p:nvPr/>
      </p:nvGrpSpPr>
      <p:grpSpPr>
        <a:xfrm>
          <a:off x="0" y="0"/>
          <a:ext cx="0" cy="0"/>
          <a:chOff x="0" y="0"/>
          <a:chExt cx="0" cy="0"/>
        </a:xfrm>
      </p:grpSpPr>
      <p:sp>
        <p:nvSpPr>
          <p:cNvPr id="7" name="Rounded Rectangle 6"/>
          <p:cNvSpPr/>
          <p:nvPr/>
        </p:nvSpPr>
        <p:spPr bwMode="auto">
          <a:xfrm>
            <a:off x="838200" y="1676400"/>
            <a:ext cx="7467600" cy="2667000"/>
          </a:xfrm>
          <a:prstGeom prst="roundRect">
            <a:avLst/>
          </a:prstGeom>
          <a:solidFill>
            <a:srgbClr val="FFFFCC"/>
          </a:solidFill>
          <a:ln w="28575" cap="flat" cmpd="sng" algn="ctr">
            <a:solidFill>
              <a:srgbClr val="22456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itle 5"/>
          <p:cNvSpPr>
            <a:spLocks noGrp="1"/>
          </p:cNvSpPr>
          <p:nvPr>
            <p:ph type="title"/>
          </p:nvPr>
        </p:nvSpPr>
        <p:spPr>
          <a:xfrm>
            <a:off x="762000" y="2438400"/>
            <a:ext cx="7772400" cy="1362075"/>
          </a:xfrm>
        </p:spPr>
        <p:txBody>
          <a:bodyPr/>
          <a:lstStyle/>
          <a:p>
            <a:pPr algn="ctr"/>
            <a:r>
              <a:rPr lang="en-US" sz="4400" dirty="0" smtClean="0"/>
              <a:t>Completing the SFP </a:t>
            </a:r>
            <a:br>
              <a:rPr lang="en-US" sz="4400" dirty="0" smtClean="0"/>
            </a:br>
            <a:r>
              <a:rPr lang="en-US" sz="4400" dirty="0" smtClean="0"/>
              <a:t>at Exit</a:t>
            </a:r>
            <a:r>
              <a:rPr lang="en-US" dirty="0" smtClean="0"/>
              <a:t/>
            </a:r>
            <a:br>
              <a:rPr lang="en-US" dirty="0" smtClean="0"/>
            </a:br>
            <a:endParaRPr lang="en-US" dirty="0"/>
          </a:p>
        </p:txBody>
      </p:sp>
    </p:spTree>
  </p:cSld>
  <p:clrMapOvr>
    <a:masterClrMapping/>
  </p:clrMapOvr>
  <p:transition spd="med">
    <p:split orient="ver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43900" cy="1143000"/>
          </a:xfrm>
        </p:spPr>
        <p:txBody>
          <a:bodyPr/>
          <a:lstStyle/>
          <a:p>
            <a:r>
              <a:rPr lang="en-US" dirty="0" smtClean="0"/>
              <a:t>When to complete ratings</a:t>
            </a:r>
            <a:endParaRPr lang="en-US" dirty="0"/>
          </a:p>
        </p:txBody>
      </p:sp>
      <p:sp>
        <p:nvSpPr>
          <p:cNvPr id="3" name="Content Placeholder 2"/>
          <p:cNvSpPr>
            <a:spLocks noGrp="1"/>
          </p:cNvSpPr>
          <p:nvPr>
            <p:ph idx="1"/>
          </p:nvPr>
        </p:nvSpPr>
        <p:spPr>
          <a:xfrm>
            <a:off x="0" y="1828800"/>
            <a:ext cx="7200900" cy="3810000"/>
          </a:xfrm>
        </p:spPr>
        <p:txBody>
          <a:bodyPr/>
          <a:lstStyle/>
          <a:p>
            <a:pPr>
              <a:buNone/>
            </a:pPr>
            <a:r>
              <a:rPr lang="en-US" dirty="0" smtClean="0"/>
              <a:t>   ESIT requires selection of descriptor statement (rating) at entry and exit</a:t>
            </a:r>
          </a:p>
          <a:p>
            <a:pPr lvl="1">
              <a:buNone/>
            </a:pPr>
            <a:r>
              <a:rPr lang="en-US" dirty="0" smtClean="0"/>
              <a:t>  Optional at intervening times, such as at the annual IFSP review</a:t>
            </a:r>
          </a:p>
          <a:p>
            <a:pPr lvl="1">
              <a:buNone/>
            </a:pPr>
            <a:r>
              <a:rPr lang="en-US" sz="1400" dirty="0" smtClean="0"/>
              <a:t> </a:t>
            </a:r>
            <a:r>
              <a:rPr lang="en-US" dirty="0" smtClean="0"/>
              <a:t>	Benefits of interim use:</a:t>
            </a:r>
          </a:p>
          <a:p>
            <a:pPr marL="914400" lvl="1" indent="-109538">
              <a:buNone/>
            </a:pPr>
            <a:r>
              <a:rPr lang="en-US" dirty="0" smtClean="0"/>
              <a:t>	</a:t>
            </a:r>
            <a:r>
              <a:rPr lang="en-US" sz="2400" dirty="0" smtClean="0"/>
              <a:t>- </a:t>
            </a:r>
            <a:r>
              <a:rPr lang="en-US" sz="2000" dirty="0" smtClean="0"/>
              <a:t>Consistency in team actions – familiar                                             </a:t>
            </a:r>
          </a:p>
          <a:p>
            <a:pPr marL="914400" lvl="1" indent="-109538">
              <a:buNone/>
            </a:pPr>
            <a:r>
              <a:rPr lang="en-US" sz="2000" dirty="0" smtClean="0"/>
              <a:t>     each time to caregivers/team</a:t>
            </a:r>
          </a:p>
          <a:p>
            <a:pPr marL="914400" lvl="1" indent="-109538">
              <a:buNone/>
            </a:pPr>
            <a:r>
              <a:rPr lang="en-US" sz="2000" dirty="0" smtClean="0"/>
              <a:t>	 - Promotes good discussions about                                                       </a:t>
            </a:r>
          </a:p>
          <a:p>
            <a:pPr marL="914400" lvl="1" indent="-109538">
              <a:buNone/>
            </a:pPr>
            <a:r>
              <a:rPr lang="en-US" sz="2000" dirty="0" smtClean="0"/>
              <a:t>     child’s functioning with caregivers</a:t>
            </a:r>
          </a:p>
          <a:p>
            <a:pPr marL="914400" lvl="1" indent="-109538">
              <a:buNone/>
            </a:pPr>
            <a:r>
              <a:rPr lang="en-US" sz="2000" dirty="0" smtClean="0"/>
              <a:t>  - Will have a more recent rating if family                                               </a:t>
            </a:r>
          </a:p>
          <a:p>
            <a:pPr marL="914400" lvl="1" indent="-109538">
              <a:buNone/>
            </a:pPr>
            <a:r>
              <a:rPr lang="en-US" sz="2000" dirty="0" smtClean="0"/>
              <a:t>      exits suddenly  </a:t>
            </a:r>
          </a:p>
          <a:p>
            <a:pPr lvl="1">
              <a:buNone/>
            </a:pPr>
            <a:endParaRPr lang="en-US" dirty="0" smtClean="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E0C68C25-49C4-46A0-A164-0A8C884F3722}" type="slidenum">
              <a:rPr lang="en-US" smtClean="0"/>
              <a:pPr>
                <a:defRPr/>
              </a:pPr>
              <a:t>125</a:t>
            </a:fld>
            <a:endParaRPr lang="en-US" dirty="0"/>
          </a:p>
        </p:txBody>
      </p:sp>
      <p:pic>
        <p:nvPicPr>
          <p:cNvPr id="5" name="Picture 7" descr="emmaautum2"/>
          <p:cNvPicPr>
            <a:picLocks noChangeAspect="1" noChangeArrowheads="1"/>
          </p:cNvPicPr>
          <p:nvPr/>
        </p:nvPicPr>
        <p:blipFill>
          <a:blip r:embed="rId3" cstate="email"/>
          <a:srcRect/>
          <a:stretch>
            <a:fillRect/>
          </a:stretch>
        </p:blipFill>
        <p:spPr>
          <a:xfrm>
            <a:off x="5943600" y="4572000"/>
            <a:ext cx="2971800" cy="2029522"/>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2</a:t>
            </a:r>
            <a:r>
              <a:rPr lang="en-US" baseline="30000" dirty="0" smtClean="0"/>
              <a:t>nd</a:t>
            </a:r>
            <a:r>
              <a:rPr lang="en-US" dirty="0" smtClean="0"/>
              <a:t>, 3</a:t>
            </a:r>
            <a:r>
              <a:rPr lang="en-US" baseline="30000" dirty="0" smtClean="0"/>
              <a:t>rd</a:t>
            </a:r>
            <a:r>
              <a:rPr lang="en-US" dirty="0" smtClean="0"/>
              <a:t>, etc., rating</a:t>
            </a:r>
            <a:endParaRPr lang="en-US" dirty="0"/>
          </a:p>
        </p:txBody>
      </p:sp>
      <p:sp>
        <p:nvSpPr>
          <p:cNvPr id="3" name="Content Placeholder 2"/>
          <p:cNvSpPr>
            <a:spLocks noGrp="1"/>
          </p:cNvSpPr>
          <p:nvPr>
            <p:ph idx="1"/>
          </p:nvPr>
        </p:nvSpPr>
        <p:spPr/>
        <p:txBody>
          <a:bodyPr/>
          <a:lstStyle/>
          <a:p>
            <a:r>
              <a:rPr lang="en-US" dirty="0" smtClean="0"/>
              <a:t>Process is identical to entry with the addition of one question, the “progress” question.</a:t>
            </a:r>
          </a:p>
          <a:p>
            <a:pPr marL="346075" indent="-346075"/>
            <a:r>
              <a:rPr lang="en-US" sz="3000" dirty="0" smtClean="0"/>
              <a:t>Do NOT look at the previous rating. Each rating is independent and is to be based on where the child functioning is now. </a:t>
            </a:r>
          </a:p>
          <a:p>
            <a:pPr marL="914400" lvl="1" indent="-514350"/>
            <a:r>
              <a:rPr lang="en-US" sz="3000" dirty="0" smtClean="0"/>
              <a:t>Looking at the previous rating can introduce bias into the rating process.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C4EA5DC-9118-4329-BD84-10E7D4DFFB5A}" type="slidenum">
              <a:rPr lang="en-US" smtClean="0"/>
              <a:pPr>
                <a:defRPr/>
              </a:pPr>
              <a:t>126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spd="med">
    <p:split orient="ver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2</a:t>
            </a:r>
            <a:r>
              <a:rPr lang="en-US" baseline="30000" dirty="0" smtClean="0"/>
              <a:t>nd</a:t>
            </a:r>
            <a:r>
              <a:rPr lang="en-US" dirty="0" smtClean="0"/>
              <a:t>, 3</a:t>
            </a:r>
            <a:r>
              <a:rPr lang="en-US" baseline="30000" dirty="0" smtClean="0"/>
              <a:t>rd</a:t>
            </a:r>
            <a:r>
              <a:rPr lang="en-US" dirty="0" smtClean="0"/>
              <a:t>, etc., rating</a:t>
            </a:r>
            <a:endParaRPr lang="en-US" dirty="0"/>
          </a:p>
        </p:txBody>
      </p:sp>
      <p:sp>
        <p:nvSpPr>
          <p:cNvPr id="3" name="Content Placeholder 2"/>
          <p:cNvSpPr>
            <a:spLocks noGrp="1"/>
          </p:cNvSpPr>
          <p:nvPr>
            <p:ph idx="1"/>
          </p:nvPr>
        </p:nvSpPr>
        <p:spPr>
          <a:xfrm>
            <a:off x="533400" y="2438400"/>
            <a:ext cx="8229600" cy="4187952"/>
          </a:xfrm>
        </p:spPr>
        <p:txBody>
          <a:bodyPr/>
          <a:lstStyle/>
          <a:p>
            <a:pPr marL="514350" indent="-514350">
              <a:buFont typeface="+mj-lt"/>
              <a:buAutoNum type="arabicPeriod"/>
            </a:pPr>
            <a:r>
              <a:rPr lang="en-US" sz="3000" dirty="0" smtClean="0"/>
              <a:t>Do NOT look at the previous rating.       Each rating is independent and is to be based on where the child functioning is now. </a:t>
            </a:r>
          </a:p>
          <a:p>
            <a:pPr marL="914400" lvl="1" indent="-514350"/>
            <a:r>
              <a:rPr lang="en-US" sz="3000" dirty="0" smtClean="0"/>
              <a:t>Looking at the previous rating can introduce bias into the rating process.</a:t>
            </a:r>
          </a:p>
          <a:p>
            <a:pPr marL="514350" indent="-514350">
              <a:buFont typeface="+mj-lt"/>
              <a:buAutoNum type="arabicPeriod"/>
            </a:pPr>
            <a:r>
              <a:rPr lang="en-US" sz="3000" dirty="0" smtClean="0"/>
              <a:t>(if needed) Complete the progress question</a:t>
            </a:r>
          </a:p>
        </p:txBody>
      </p:sp>
    </p:spTree>
  </p:cSld>
  <p:clrMapOvr>
    <a:masterClrMapping/>
  </p:clrMapOvr>
  <p:transition spd="med">
    <p:split orient="ver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E0C68C25-49C4-46A0-A164-0A8C884F3722}" type="slidenum">
              <a:rPr lang="en-US" smtClean="0"/>
              <a:pPr>
                <a:defRPr/>
              </a:pPr>
              <a:t>128</a:t>
            </a:fld>
            <a:endParaRPr lang="en-US" dirty="0"/>
          </a:p>
        </p:txBody>
      </p:sp>
      <p:pic>
        <p:nvPicPr>
          <p:cNvPr id="8" name="Picture 7"/>
          <p:cNvPicPr/>
          <p:nvPr/>
        </p:nvPicPr>
        <p:blipFill>
          <a:blip r:embed="rId3" cstate="email"/>
          <a:stretch>
            <a:fillRect/>
          </a:stretch>
        </p:blipFill>
        <p:spPr>
          <a:xfrm>
            <a:off x="304800" y="381000"/>
            <a:ext cx="8382000" cy="5867400"/>
          </a:xfrm>
          <a:prstGeom prst="rect">
            <a:avLst/>
          </a:prstGeom>
          <a:ln>
            <a:solidFill>
              <a:schemeClr val="accent1">
                <a:lumMod val="50000"/>
              </a:schemeClr>
            </a:solidFill>
          </a:ln>
        </p:spPr>
      </p:pic>
    </p:spTree>
  </p:cSld>
  <p:clrMapOvr>
    <a:masterClrMapping/>
  </p:clrMapOvr>
  <p:transition spd="med">
    <p:split orient="ver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6" name="Slide Number Placeholder 5"/>
          <p:cNvSpPr>
            <a:spLocks noGrp="1"/>
          </p:cNvSpPr>
          <p:nvPr>
            <p:ph type="sldNum" sz="quarter" idx="12"/>
          </p:nvPr>
        </p:nvSpPr>
        <p:spPr/>
        <p:txBody>
          <a:bodyPr/>
          <a:lstStyle/>
          <a:p>
            <a:pPr>
              <a:defRPr/>
            </a:pPr>
            <a:fld id="{A7EA77B1-81D1-400A-99B3-479FB7CEA8A7}" type="slidenum">
              <a:rPr lang="en-US" smtClean="0"/>
              <a:pPr>
                <a:defRPr/>
              </a:pPr>
              <a:t>129</a:t>
            </a:fld>
            <a:endParaRPr lang="en-US" dirty="0"/>
          </a:p>
        </p:txBody>
      </p:sp>
      <p:pic>
        <p:nvPicPr>
          <p:cNvPr id="7" name="Picture 6"/>
          <p:cNvPicPr/>
          <p:nvPr/>
        </p:nvPicPr>
        <p:blipFill>
          <a:blip r:embed="rId2" cstate="email"/>
          <a:stretch>
            <a:fillRect/>
          </a:stretch>
        </p:blipFill>
        <p:spPr>
          <a:xfrm>
            <a:off x="457200" y="381000"/>
            <a:ext cx="8229600" cy="5943600"/>
          </a:xfrm>
          <a:prstGeom prst="rect">
            <a:avLst/>
          </a:prstGeom>
          <a:ln>
            <a:solidFill>
              <a:schemeClr val="accent1">
                <a:lumMod val="50000"/>
              </a:schemeClr>
            </a:solidFill>
          </a:ln>
        </p:spPr>
      </p:pic>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6629400" y="6492875"/>
            <a:ext cx="2133600" cy="365125"/>
          </a:xfrm>
          <a:prstGeom prst="rect">
            <a:avLst/>
          </a:prstGeom>
        </p:spPr>
        <p:txBody>
          <a:bodyPr/>
          <a:lstStyle/>
          <a:p>
            <a:r>
              <a:rPr lang="en-US" dirty="0" smtClean="0"/>
              <a:t>9</a:t>
            </a:r>
            <a:endParaRPr lang="en-US" dirty="0"/>
          </a:p>
        </p:txBody>
      </p:sp>
      <p:sp>
        <p:nvSpPr>
          <p:cNvPr id="859140" name="Rectangle 4"/>
          <p:cNvSpPr>
            <a:spLocks noChangeArrowheads="1"/>
          </p:cNvSpPr>
          <p:nvPr/>
        </p:nvSpPr>
        <p:spPr bwMode="auto">
          <a:xfrm>
            <a:off x="762000" y="2057400"/>
            <a:ext cx="7543800" cy="3046988"/>
          </a:xfrm>
          <a:prstGeom prst="rect">
            <a:avLst/>
          </a:prstGeom>
          <a:noFill/>
          <a:ln w="9525">
            <a:noFill/>
            <a:miter lim="800000"/>
            <a:headEnd/>
            <a:tailEnd/>
          </a:ln>
          <a:effectLst/>
        </p:spPr>
        <p:txBody>
          <a:bodyPr wrap="square" anchor="ctr">
            <a:spAutoFit/>
          </a:bodyPr>
          <a:lstStyle/>
          <a:p>
            <a:pPr algn="l" eaLnBrk="1" hangingPunct="1"/>
            <a:r>
              <a:rPr lang="en-US" sz="2400" dirty="0">
                <a:latin typeface="+mn-lt"/>
              </a:rPr>
              <a:t>SEC. 616. &lt;&lt;NOTE: 20 USC 1416.&gt;&gt; MONITORING, TECHNICAL ASSISTANCE, AND ENFORCEMENT. ``(a) Federal and State Monitoring</a:t>
            </a:r>
            <a:r>
              <a:rPr lang="en-US" sz="2400" dirty="0" smtClean="0">
                <a:latin typeface="+mn-lt"/>
              </a:rPr>
              <a:t>.…..</a:t>
            </a:r>
          </a:p>
          <a:p>
            <a:pPr algn="l" eaLnBrk="1" hangingPunct="1"/>
            <a:endParaRPr lang="en-US" sz="2400" dirty="0">
              <a:latin typeface="+mn-lt"/>
            </a:endParaRPr>
          </a:p>
          <a:p>
            <a:pPr algn="l" eaLnBrk="1" hangingPunct="1"/>
            <a:r>
              <a:rPr lang="en-US" sz="2400" dirty="0" smtClean="0">
                <a:latin typeface="+mn-lt"/>
              </a:rPr>
              <a:t>(</a:t>
            </a:r>
            <a:r>
              <a:rPr lang="en-US" sz="2400" dirty="0">
                <a:latin typeface="+mn-lt"/>
              </a:rPr>
              <a:t>2) Focused monitoring.--The primary focus of Federal and State monitoring activities described in paragraph (1) shall be on-- </a:t>
            </a:r>
            <a:r>
              <a:rPr lang="en-US" sz="2400" dirty="0" smtClean="0">
                <a:latin typeface="+mn-lt"/>
              </a:rPr>
              <a:t>(</a:t>
            </a:r>
            <a:r>
              <a:rPr lang="en-US" sz="2400" dirty="0">
                <a:latin typeface="+mn-lt"/>
              </a:rPr>
              <a:t>A) </a:t>
            </a:r>
            <a:r>
              <a:rPr lang="en-US" sz="2400" dirty="0">
                <a:solidFill>
                  <a:srgbClr val="FF0000"/>
                </a:solidFill>
                <a:latin typeface="+mn-lt"/>
              </a:rPr>
              <a:t>improving educational results and functional outcomes for all children with disabilities; </a:t>
            </a:r>
          </a:p>
        </p:txBody>
      </p:sp>
      <p:sp>
        <p:nvSpPr>
          <p:cNvPr id="859141" name="Rectangle 5"/>
          <p:cNvSpPr>
            <a:spLocks noGrp="1" noChangeArrowheads="1"/>
          </p:cNvSpPr>
          <p:nvPr>
            <p:ph type="title" idx="4294967295"/>
          </p:nvPr>
        </p:nvSpPr>
        <p:spPr>
          <a:xfrm>
            <a:off x="762000" y="457200"/>
            <a:ext cx="7467600" cy="1143000"/>
          </a:xfrm>
        </p:spPr>
        <p:txBody>
          <a:bodyPr>
            <a:normAutofit/>
          </a:bodyPr>
          <a:lstStyle/>
          <a:p>
            <a:r>
              <a:rPr lang="en-US" sz="4400" dirty="0" smtClean="0"/>
              <a:t>IDEA 2004</a:t>
            </a:r>
            <a:endParaRPr lang="en-US" sz="4400" dirty="0"/>
          </a:p>
        </p:txBody>
      </p:sp>
      <p:pic>
        <p:nvPicPr>
          <p:cNvPr id="17409" name="Picture 1" descr="C:\Documents and Settings\khebbeler\Local Settings\Temporary Internet Files\Content.IE5\AIXFBH0N\MCj03002590000[1].wmf"/>
          <p:cNvPicPr>
            <a:picLocks noChangeAspect="1" noChangeArrowheads="1"/>
          </p:cNvPicPr>
          <p:nvPr/>
        </p:nvPicPr>
        <p:blipFill>
          <a:blip r:embed="rId3" cstate="email"/>
          <a:srcRect/>
          <a:stretch>
            <a:fillRect/>
          </a:stretch>
        </p:blipFill>
        <p:spPr bwMode="auto">
          <a:xfrm>
            <a:off x="685800" y="381000"/>
            <a:ext cx="1580986" cy="1549908"/>
          </a:xfrm>
          <a:prstGeom prst="rect">
            <a:avLst/>
          </a:prstGeom>
          <a:noFill/>
        </p:spPr>
      </p:pic>
      <p:sp>
        <p:nvSpPr>
          <p:cNvPr id="7" name="TextBox 6"/>
          <p:cNvSpPr txBox="1"/>
          <p:nvPr/>
        </p:nvSpPr>
        <p:spPr>
          <a:xfrm>
            <a:off x="1143000" y="5181600"/>
            <a:ext cx="6705600" cy="1077218"/>
          </a:xfrm>
          <a:prstGeom prst="rect">
            <a:avLst/>
          </a:prstGeom>
          <a:solidFill>
            <a:srgbClr val="FFC000"/>
          </a:solidFill>
        </p:spPr>
        <p:txBody>
          <a:bodyPr wrap="square" rtlCol="0">
            <a:spAutoFit/>
          </a:bodyPr>
          <a:lstStyle/>
          <a:p>
            <a:r>
              <a:rPr lang="en-US" dirty="0" smtClean="0"/>
              <a:t>The word “results” appears 65 times in the legislation.</a:t>
            </a:r>
            <a:endParaRPr lang="en-US" dirty="0"/>
          </a:p>
        </p:txBody>
      </p:sp>
    </p:spTree>
  </p:cSld>
  <p:clrMapOvr>
    <a:masterClrMapping/>
  </p:clrMapOvr>
  <p:transition spd="med">
    <p:split orient="ver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67700" cy="1143000"/>
          </a:xfrm>
        </p:spPr>
        <p:txBody>
          <a:bodyPr/>
          <a:lstStyle/>
          <a:p>
            <a:r>
              <a:rPr lang="en-US" dirty="0" smtClean="0"/>
              <a:t>The “progress” question</a:t>
            </a:r>
            <a:endParaRPr lang="en-US" dirty="0"/>
          </a:p>
        </p:txBody>
      </p:sp>
      <p:sp>
        <p:nvSpPr>
          <p:cNvPr id="3" name="Content Placeholder 2"/>
          <p:cNvSpPr>
            <a:spLocks noGrp="1"/>
          </p:cNvSpPr>
          <p:nvPr>
            <p:ph idx="1"/>
          </p:nvPr>
        </p:nvSpPr>
        <p:spPr>
          <a:xfrm>
            <a:off x="609599" y="2276860"/>
            <a:ext cx="8101903" cy="921712"/>
          </a:xfrm>
          <a:solidFill>
            <a:schemeClr val="accent6">
              <a:lumMod val="40000"/>
              <a:lumOff val="60000"/>
            </a:schemeClr>
          </a:solidFill>
          <a:ln>
            <a:solidFill>
              <a:schemeClr val="accent2">
                <a:lumMod val="75000"/>
              </a:schemeClr>
            </a:solidFill>
          </a:ln>
        </p:spPr>
        <p:txBody>
          <a:bodyPr/>
          <a:lstStyle/>
          <a:p>
            <a:pPr marL="0" indent="0">
              <a:buNone/>
            </a:pPr>
            <a:r>
              <a:rPr lang="en-US" sz="2400" dirty="0" smtClean="0"/>
              <a:t>b.  Has the child shown any new skills or behaviors related to [this outcome] since the last outcomes summary?</a:t>
            </a:r>
            <a:endParaRPr lang="en-US" sz="2400" dirty="0"/>
          </a:p>
        </p:txBody>
      </p:sp>
      <p:sp>
        <p:nvSpPr>
          <p:cNvPr id="6" name="TextBox 5"/>
          <p:cNvSpPr txBox="1"/>
          <p:nvPr/>
        </p:nvSpPr>
        <p:spPr>
          <a:xfrm>
            <a:off x="609600" y="3276600"/>
            <a:ext cx="7994890" cy="3662541"/>
          </a:xfrm>
          <a:prstGeom prst="rect">
            <a:avLst/>
          </a:prstGeom>
          <a:noFill/>
        </p:spPr>
        <p:txBody>
          <a:bodyPr wrap="square" rtlCol="0">
            <a:spAutoFit/>
          </a:bodyPr>
          <a:lstStyle/>
          <a:p>
            <a:pPr marL="284163" indent="-284163" algn="l">
              <a:buFont typeface="Arial" pitchFamily="34" charset="0"/>
              <a:buChar char="•"/>
            </a:pPr>
            <a:r>
              <a:rPr lang="en-US" sz="2800" dirty="0" smtClean="0">
                <a:latin typeface="+mn-lt"/>
              </a:rPr>
              <a:t>This question is answered “yes” if the child has acquired ANY new skill or shown any improvement  related to this outcome since the last summary of functional performance, e.g.,</a:t>
            </a:r>
          </a:p>
          <a:p>
            <a:pPr marL="741363" lvl="1" indent="-284163" algn="l">
              <a:buFont typeface="Arial" pitchFamily="34" charset="0"/>
              <a:buChar char="•"/>
            </a:pPr>
            <a:r>
              <a:rPr lang="en-US" sz="2800" dirty="0" smtClean="0">
                <a:solidFill>
                  <a:schemeClr val="accent5">
                    <a:lumMod val="50000"/>
                  </a:schemeClr>
                </a:solidFill>
                <a:latin typeface="+mn-lt"/>
              </a:rPr>
              <a:t>Using one new word</a:t>
            </a:r>
          </a:p>
          <a:p>
            <a:pPr marL="741363" lvl="1" indent="-284163" algn="l">
              <a:buFont typeface="Arial" pitchFamily="34" charset="0"/>
              <a:buChar char="•"/>
            </a:pPr>
            <a:r>
              <a:rPr lang="en-US" sz="2800" dirty="0" smtClean="0">
                <a:solidFill>
                  <a:schemeClr val="accent5">
                    <a:lumMod val="50000"/>
                  </a:schemeClr>
                </a:solidFill>
                <a:latin typeface="+mn-lt"/>
              </a:rPr>
              <a:t>Using one new gesture</a:t>
            </a:r>
          </a:p>
          <a:p>
            <a:pPr marL="741363" lvl="1" indent="-284163"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transition spd="med">
    <p:split orient="ver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Children can show </a:t>
            </a:r>
            <a:br>
              <a:rPr lang="en-US" dirty="0" smtClean="0"/>
            </a:br>
            <a:r>
              <a:rPr lang="en-US" dirty="0" smtClean="0"/>
              <a:t>two kinds of growth</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Acquisition of new skills </a:t>
            </a:r>
          </a:p>
          <a:p>
            <a:pPr marL="914400" lvl="1" indent="-514350"/>
            <a:r>
              <a:rPr lang="en-US" dirty="0" smtClean="0"/>
              <a:t>Which almost all children do over time</a:t>
            </a:r>
          </a:p>
          <a:p>
            <a:pPr marL="514350" indent="-514350">
              <a:buFont typeface="+mj-lt"/>
              <a:buAutoNum type="arabicPeriod"/>
            </a:pPr>
            <a:r>
              <a:rPr lang="en-US" dirty="0" smtClean="0"/>
              <a:t>Change in rate of growth or developmental trajectory </a:t>
            </a:r>
          </a:p>
          <a:p>
            <a:pPr marL="914400" lvl="1" indent="-514350"/>
            <a:r>
              <a:rPr lang="en-US" dirty="0" smtClean="0"/>
              <a:t>The goal of intervention for many children is to change their developmental trajectory so they are functioning like or closer to same aged peers.</a:t>
            </a:r>
          </a:p>
          <a:p>
            <a:pPr marL="514350" indent="-514350">
              <a:buFont typeface="+mj-lt"/>
              <a:buAutoNum type="arabicPeriod"/>
            </a:pPr>
            <a:endParaRPr lang="en-US" dirty="0"/>
          </a:p>
        </p:txBody>
      </p:sp>
    </p:spTree>
  </p:cSld>
  <p:clrMapOvr>
    <a:masterClrMapping/>
  </p:clrMapOvr>
  <p:transition spd="med">
    <p:split orient="ver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2" name="Object 2"/>
          <p:cNvGraphicFramePr>
            <a:graphicFrameLocks noChangeAspect="1"/>
          </p:cNvGraphicFramePr>
          <p:nvPr/>
        </p:nvGraphicFramePr>
        <p:xfrm>
          <a:off x="0" y="-304800"/>
          <a:ext cx="9448800" cy="7162800"/>
        </p:xfrm>
        <a:graphic>
          <a:graphicData uri="http://schemas.openxmlformats.org/presentationml/2006/ole">
            <p:oleObj spid="_x0000_s118799" name="Acrobat Document" r:id="rId4" imgW="7542857" imgH="5830114" progId="AcroExch.Document.7">
              <p:embed/>
            </p:oleObj>
          </a:graphicData>
        </a:graphic>
      </p:graphicFrame>
      <p:sp>
        <p:nvSpPr>
          <p:cNvPr id="128003" name="Line 3"/>
          <p:cNvSpPr>
            <a:spLocks noChangeShapeType="1"/>
          </p:cNvSpPr>
          <p:nvPr/>
        </p:nvSpPr>
        <p:spPr bwMode="auto">
          <a:xfrm flipV="1">
            <a:off x="533400" y="2590800"/>
            <a:ext cx="7772400" cy="2667000"/>
          </a:xfrm>
          <a:prstGeom prst="line">
            <a:avLst/>
          </a:prstGeom>
          <a:noFill/>
          <a:ln w="38100">
            <a:solidFill>
              <a:schemeClr val="tx1"/>
            </a:solidFill>
            <a:prstDash val="sysDot"/>
            <a:round/>
            <a:headEnd/>
            <a:tailEnd/>
          </a:ln>
        </p:spPr>
        <p:txBody>
          <a:bodyPr/>
          <a:lstStyle/>
          <a:p>
            <a:endParaRPr lang="en-US"/>
          </a:p>
        </p:txBody>
      </p:sp>
      <p:sp>
        <p:nvSpPr>
          <p:cNvPr id="128004" name="Line 4"/>
          <p:cNvSpPr>
            <a:spLocks noChangeShapeType="1"/>
          </p:cNvSpPr>
          <p:nvPr/>
        </p:nvSpPr>
        <p:spPr bwMode="auto">
          <a:xfrm flipV="1">
            <a:off x="457200" y="609600"/>
            <a:ext cx="76200" cy="4572000"/>
          </a:xfrm>
          <a:prstGeom prst="line">
            <a:avLst/>
          </a:prstGeom>
          <a:noFill/>
          <a:ln w="12700">
            <a:solidFill>
              <a:schemeClr val="tx1"/>
            </a:solidFill>
            <a:round/>
            <a:headEnd/>
            <a:tailEnd/>
          </a:ln>
        </p:spPr>
        <p:txBody>
          <a:bodyPr/>
          <a:lstStyle/>
          <a:p>
            <a:endParaRPr lang="en-US"/>
          </a:p>
        </p:txBody>
      </p:sp>
      <p:sp>
        <p:nvSpPr>
          <p:cNvPr id="128005" name="Text Box 6"/>
          <p:cNvSpPr txBox="1">
            <a:spLocks noChangeArrowheads="1"/>
          </p:cNvSpPr>
          <p:nvPr/>
        </p:nvSpPr>
        <p:spPr bwMode="auto">
          <a:xfrm>
            <a:off x="152400" y="914400"/>
            <a:ext cx="320675" cy="4108450"/>
          </a:xfrm>
          <a:prstGeom prst="rect">
            <a:avLst/>
          </a:prstGeom>
          <a:noFill/>
          <a:ln w="9525">
            <a:noFill/>
            <a:miter lim="800000"/>
            <a:headEnd/>
            <a:tailEnd/>
          </a:ln>
        </p:spPr>
        <p:txBody>
          <a:bodyPr>
            <a:spAutoFit/>
          </a:bodyPr>
          <a:lstStyle/>
          <a:p>
            <a:pPr algn="l">
              <a:spcBef>
                <a:spcPct val="50000"/>
              </a:spcBef>
            </a:pPr>
            <a:r>
              <a:rPr lang="en-US" sz="2400" b="1">
                <a:solidFill>
                  <a:schemeClr val="tx1"/>
                </a:solidFill>
                <a:latin typeface="Verdana" pitchFamily="34" charset="0"/>
              </a:rPr>
              <a:t>Functioning</a:t>
            </a:r>
          </a:p>
        </p:txBody>
      </p:sp>
      <p:sp>
        <p:nvSpPr>
          <p:cNvPr id="128006" name="Slide Number Placeholder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F18AC51F-601F-4425-ADB8-9D7F7A17F6C6}" type="slidenum">
              <a:rPr lang="en-US" sz="1400">
                <a:solidFill>
                  <a:schemeClr val="tx1"/>
                </a:solidFill>
              </a:rPr>
              <a:pPr algn="r" eaLnBrk="1" hangingPunct="1"/>
              <a:t>132</a:t>
            </a:fld>
            <a:endParaRPr lang="en-US" sz="1400">
              <a:solidFill>
                <a:schemeClr val="tx1"/>
              </a:solidFill>
            </a:endParaRPr>
          </a:p>
        </p:txBody>
      </p:sp>
    </p:spTree>
  </p:cSld>
  <p:clrMapOvr>
    <a:masterClrMapping/>
  </p:clrMapOvr>
  <p:transition spd="med">
    <p:split orient="ver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2"/>
          <p:cNvGraphicFramePr>
            <a:graphicFrameLocks noChangeAspect="1"/>
          </p:cNvGraphicFramePr>
          <p:nvPr/>
        </p:nvGraphicFramePr>
        <p:xfrm>
          <a:off x="-304800" y="-304800"/>
          <a:ext cx="9448800" cy="7162800"/>
        </p:xfrm>
        <a:graphic>
          <a:graphicData uri="http://schemas.openxmlformats.org/presentationml/2006/ole">
            <p:oleObj spid="_x0000_s119823" name="Acrobat Document" r:id="rId4" imgW="7542857" imgH="5830114" progId="AcroExch.Document.7">
              <p:embed/>
            </p:oleObj>
          </a:graphicData>
        </a:graphic>
      </p:graphicFrame>
      <p:sp>
        <p:nvSpPr>
          <p:cNvPr id="505859" name="AutoShape 3"/>
          <p:cNvSpPr>
            <a:spLocks noChangeArrowheads="1"/>
          </p:cNvSpPr>
          <p:nvPr/>
        </p:nvSpPr>
        <p:spPr bwMode="auto">
          <a:xfrm>
            <a:off x="3592681" y="4293105"/>
            <a:ext cx="228600" cy="228600"/>
          </a:xfrm>
          <a:prstGeom prst="star5">
            <a:avLst/>
          </a:prstGeom>
          <a:solidFill>
            <a:schemeClr val="accent1"/>
          </a:solidFill>
          <a:ln w="9525">
            <a:solidFill>
              <a:srgbClr val="66FF66"/>
            </a:solidFill>
            <a:miter lim="800000"/>
            <a:headEnd/>
            <a:tailEnd/>
          </a:ln>
          <a:effectLst/>
        </p:spPr>
        <p:txBody>
          <a:bodyPr wrap="none" anchor="ctr"/>
          <a:lstStyle/>
          <a:p>
            <a:pPr algn="l" eaLnBrk="1" hangingPunct="1">
              <a:defRPr/>
            </a:pPr>
            <a:endParaRPr lang="en-US" sz="1800" b="1">
              <a:solidFill>
                <a:schemeClr val="tx1"/>
              </a:solidFill>
            </a:endParaRPr>
          </a:p>
        </p:txBody>
      </p:sp>
      <p:sp>
        <p:nvSpPr>
          <p:cNvPr id="505860" name="AutoShape 4"/>
          <p:cNvSpPr>
            <a:spLocks noChangeArrowheads="1"/>
          </p:cNvSpPr>
          <p:nvPr/>
        </p:nvSpPr>
        <p:spPr bwMode="auto">
          <a:xfrm>
            <a:off x="5954568" y="2910537"/>
            <a:ext cx="228600" cy="228600"/>
          </a:xfrm>
          <a:prstGeom prst="star5">
            <a:avLst/>
          </a:prstGeom>
          <a:solidFill>
            <a:schemeClr val="accent1"/>
          </a:solidFill>
          <a:ln w="9525">
            <a:solidFill>
              <a:srgbClr val="66FF66"/>
            </a:solidFill>
            <a:miter lim="800000"/>
            <a:headEnd/>
            <a:tailEnd/>
          </a:ln>
          <a:effectLst/>
        </p:spPr>
        <p:txBody>
          <a:bodyPr wrap="none" anchor="ctr"/>
          <a:lstStyle/>
          <a:p>
            <a:pPr algn="l" eaLnBrk="1" hangingPunct="1">
              <a:defRPr/>
            </a:pPr>
            <a:endParaRPr lang="en-US" sz="1800" b="1">
              <a:solidFill>
                <a:schemeClr val="tx1"/>
              </a:solidFill>
            </a:endParaRPr>
          </a:p>
        </p:txBody>
      </p:sp>
      <p:sp>
        <p:nvSpPr>
          <p:cNvPr id="125957" name="Line 5"/>
          <p:cNvSpPr>
            <a:spLocks noChangeShapeType="1"/>
          </p:cNvSpPr>
          <p:nvPr/>
        </p:nvSpPr>
        <p:spPr bwMode="auto">
          <a:xfrm flipV="1">
            <a:off x="3823108" y="3083357"/>
            <a:ext cx="2131459" cy="1324961"/>
          </a:xfrm>
          <a:prstGeom prst="line">
            <a:avLst/>
          </a:prstGeom>
          <a:noFill/>
          <a:ln w="9525">
            <a:solidFill>
              <a:srgbClr val="CCECFF"/>
            </a:solidFill>
            <a:prstDash val="lgDashDot"/>
            <a:round/>
            <a:headEnd/>
            <a:tailEnd/>
          </a:ln>
        </p:spPr>
        <p:txBody>
          <a:bodyPr/>
          <a:lstStyle/>
          <a:p>
            <a:endParaRPr lang="en-US"/>
          </a:p>
        </p:txBody>
      </p:sp>
      <p:sp>
        <p:nvSpPr>
          <p:cNvPr id="125958" name="Text Box 6"/>
          <p:cNvSpPr txBox="1">
            <a:spLocks noChangeArrowheads="1"/>
          </p:cNvSpPr>
          <p:nvPr/>
        </p:nvSpPr>
        <p:spPr bwMode="auto">
          <a:xfrm>
            <a:off x="3352800" y="5257800"/>
            <a:ext cx="1447800" cy="457200"/>
          </a:xfrm>
          <a:prstGeom prst="rect">
            <a:avLst/>
          </a:prstGeom>
          <a:noFill/>
          <a:ln w="9525">
            <a:noFill/>
            <a:miter lim="800000"/>
            <a:headEnd/>
            <a:tailEnd/>
          </a:ln>
        </p:spPr>
        <p:txBody>
          <a:bodyPr>
            <a:spAutoFit/>
          </a:bodyPr>
          <a:lstStyle/>
          <a:p>
            <a:pPr algn="l">
              <a:spcBef>
                <a:spcPct val="50000"/>
              </a:spcBef>
            </a:pPr>
            <a:r>
              <a:rPr lang="en-US" sz="2400">
                <a:solidFill>
                  <a:schemeClr val="tx1"/>
                </a:solidFill>
              </a:rPr>
              <a:t>Entry</a:t>
            </a:r>
          </a:p>
        </p:txBody>
      </p:sp>
      <p:sp>
        <p:nvSpPr>
          <p:cNvPr id="125959" name="Text Box 7"/>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lgn="l">
              <a:spcBef>
                <a:spcPct val="50000"/>
              </a:spcBef>
            </a:pPr>
            <a:r>
              <a:rPr lang="en-US" sz="2400">
                <a:solidFill>
                  <a:schemeClr val="tx1"/>
                </a:solidFill>
              </a:rPr>
              <a:t>Exit</a:t>
            </a:r>
          </a:p>
        </p:txBody>
      </p:sp>
      <p:sp>
        <p:nvSpPr>
          <p:cNvPr id="125960" name="Line 8"/>
          <p:cNvSpPr>
            <a:spLocks noChangeShapeType="1"/>
          </p:cNvSpPr>
          <p:nvPr/>
        </p:nvSpPr>
        <p:spPr bwMode="auto">
          <a:xfrm flipV="1">
            <a:off x="193868" y="2622502"/>
            <a:ext cx="7772400" cy="2667000"/>
          </a:xfrm>
          <a:prstGeom prst="line">
            <a:avLst/>
          </a:prstGeom>
          <a:noFill/>
          <a:ln w="38100">
            <a:solidFill>
              <a:schemeClr val="tx1"/>
            </a:solidFill>
            <a:prstDash val="sysDot"/>
            <a:round/>
            <a:headEnd/>
            <a:tailEnd/>
          </a:ln>
        </p:spPr>
        <p:txBody>
          <a:bodyPr/>
          <a:lstStyle/>
          <a:p>
            <a:endParaRPr lang="en-US"/>
          </a:p>
        </p:txBody>
      </p:sp>
      <p:sp>
        <p:nvSpPr>
          <p:cNvPr id="125961"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5E97E323-F715-4543-81CF-F95A7BC33C71}" type="slidenum">
              <a:rPr lang="en-US" sz="1400">
                <a:solidFill>
                  <a:schemeClr val="tx1"/>
                </a:solidFill>
              </a:rPr>
              <a:pPr algn="r" eaLnBrk="1" hangingPunct="1"/>
              <a:t>133</a:t>
            </a:fld>
            <a:endParaRPr lang="en-US" sz="1400">
              <a:solidFill>
                <a:schemeClr val="tx1"/>
              </a:solidFill>
            </a:endParaRPr>
          </a:p>
        </p:txBody>
      </p:sp>
    </p:spTree>
  </p:cSld>
  <p:clrMapOvr>
    <a:masterClrMapping/>
  </p:clrMapOvr>
  <p:transition spd="med">
    <p:split orient="ver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your understanding</a:t>
            </a:r>
            <a:endParaRPr lang="en-US" dirty="0"/>
          </a:p>
        </p:txBody>
      </p:sp>
      <p:sp>
        <p:nvSpPr>
          <p:cNvPr id="3" name="Content Placeholder 2"/>
          <p:cNvSpPr>
            <a:spLocks noGrp="1"/>
          </p:cNvSpPr>
          <p:nvPr>
            <p:ph idx="1"/>
          </p:nvPr>
        </p:nvSpPr>
        <p:spPr/>
        <p:txBody>
          <a:bodyPr/>
          <a:lstStyle/>
          <a:p>
            <a:pPr marL="514350" indent="-514350"/>
            <a:r>
              <a:rPr lang="en-US" sz="3000" dirty="0" smtClean="0"/>
              <a:t>Anthony began early intervention when he was 18 month olds and exited the program when he was 36 months.</a:t>
            </a:r>
          </a:p>
          <a:p>
            <a:pPr marL="514350" indent="-514350"/>
            <a:r>
              <a:rPr lang="en-US" sz="3000" dirty="0" smtClean="0"/>
              <a:t>His entry rating was 5.</a:t>
            </a:r>
          </a:p>
          <a:p>
            <a:pPr marL="514350" indent="-514350"/>
            <a:r>
              <a:rPr lang="en-US" sz="3000" dirty="0" smtClean="0"/>
              <a:t>His exit rating was 4.</a:t>
            </a:r>
          </a:p>
          <a:p>
            <a:pPr marL="514350" indent="-514350"/>
            <a:r>
              <a:rPr lang="en-US" sz="3000" dirty="0" smtClean="0"/>
              <a:t>The team answered “no” to the progress question.</a:t>
            </a:r>
          </a:p>
          <a:p>
            <a:pPr marL="514350" indent="-514350" algn="ctr">
              <a:buNone/>
            </a:pPr>
            <a:r>
              <a:rPr lang="en-US" dirty="0" smtClean="0">
                <a:solidFill>
                  <a:srgbClr val="C00000"/>
                </a:solidFill>
              </a:rPr>
              <a:t>Do you think this is the correct answer?</a:t>
            </a:r>
          </a:p>
        </p:txBody>
      </p:sp>
    </p:spTree>
  </p:cSld>
  <p:clrMapOvr>
    <a:masterClrMapping/>
  </p:clrMapOvr>
  <p:transition spd="med">
    <p:split orient="ver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2"/>
          <p:cNvGraphicFramePr>
            <a:graphicFrameLocks noChangeAspect="1"/>
          </p:cNvGraphicFramePr>
          <p:nvPr/>
        </p:nvGraphicFramePr>
        <p:xfrm>
          <a:off x="-304800" y="-304800"/>
          <a:ext cx="9448800" cy="7162800"/>
        </p:xfrm>
        <a:graphic>
          <a:graphicData uri="http://schemas.openxmlformats.org/presentationml/2006/ole">
            <p:oleObj spid="_x0000_s120847" name="Acrobat Document" r:id="rId4" imgW="7542857" imgH="5830114" progId="AcroExch.Document.7">
              <p:embed/>
            </p:oleObj>
          </a:graphicData>
        </a:graphic>
      </p:graphicFrame>
      <p:sp>
        <p:nvSpPr>
          <p:cNvPr id="505859" name="AutoShape 3"/>
          <p:cNvSpPr>
            <a:spLocks noChangeArrowheads="1"/>
          </p:cNvSpPr>
          <p:nvPr/>
        </p:nvSpPr>
        <p:spPr bwMode="auto">
          <a:xfrm>
            <a:off x="3276600" y="4191000"/>
            <a:ext cx="228600" cy="228600"/>
          </a:xfrm>
          <a:prstGeom prst="star5">
            <a:avLst/>
          </a:prstGeom>
          <a:solidFill>
            <a:schemeClr val="accent1"/>
          </a:solidFill>
          <a:ln w="9525">
            <a:solidFill>
              <a:srgbClr val="66FF66"/>
            </a:solidFill>
            <a:miter lim="800000"/>
            <a:headEnd/>
            <a:tailEnd/>
          </a:ln>
          <a:effectLst/>
        </p:spPr>
        <p:txBody>
          <a:bodyPr wrap="none" anchor="ctr"/>
          <a:lstStyle/>
          <a:p>
            <a:pPr algn="l" eaLnBrk="1" hangingPunct="1">
              <a:defRPr/>
            </a:pPr>
            <a:endParaRPr lang="en-US" sz="1800" b="1">
              <a:solidFill>
                <a:schemeClr val="tx1"/>
              </a:solidFill>
            </a:endParaRPr>
          </a:p>
        </p:txBody>
      </p:sp>
      <p:sp>
        <p:nvSpPr>
          <p:cNvPr id="505860" name="AutoShape 4"/>
          <p:cNvSpPr>
            <a:spLocks noChangeArrowheads="1"/>
          </p:cNvSpPr>
          <p:nvPr/>
        </p:nvSpPr>
        <p:spPr bwMode="auto">
          <a:xfrm>
            <a:off x="6096000" y="3657600"/>
            <a:ext cx="228600" cy="228600"/>
          </a:xfrm>
          <a:prstGeom prst="star5">
            <a:avLst/>
          </a:prstGeom>
          <a:solidFill>
            <a:schemeClr val="accent1"/>
          </a:solidFill>
          <a:ln w="9525">
            <a:solidFill>
              <a:srgbClr val="66FF66"/>
            </a:solidFill>
            <a:miter lim="800000"/>
            <a:headEnd/>
            <a:tailEnd/>
          </a:ln>
          <a:effectLst/>
        </p:spPr>
        <p:txBody>
          <a:bodyPr wrap="none" anchor="ctr"/>
          <a:lstStyle/>
          <a:p>
            <a:pPr algn="l" eaLnBrk="1" hangingPunct="1">
              <a:defRPr/>
            </a:pPr>
            <a:endParaRPr lang="en-US" sz="1800" b="1">
              <a:solidFill>
                <a:schemeClr val="tx1"/>
              </a:solidFill>
            </a:endParaRPr>
          </a:p>
        </p:txBody>
      </p:sp>
      <p:sp>
        <p:nvSpPr>
          <p:cNvPr id="125957" name="Line 5"/>
          <p:cNvSpPr>
            <a:spLocks noChangeShapeType="1"/>
          </p:cNvSpPr>
          <p:nvPr/>
        </p:nvSpPr>
        <p:spPr bwMode="auto">
          <a:xfrm flipV="1">
            <a:off x="3352800" y="3810000"/>
            <a:ext cx="2819400" cy="533400"/>
          </a:xfrm>
          <a:prstGeom prst="line">
            <a:avLst/>
          </a:prstGeom>
          <a:noFill/>
          <a:ln w="9525">
            <a:solidFill>
              <a:srgbClr val="CCECFF"/>
            </a:solidFill>
            <a:prstDash val="lgDashDot"/>
            <a:round/>
            <a:headEnd/>
            <a:tailEnd/>
          </a:ln>
        </p:spPr>
        <p:txBody>
          <a:bodyPr/>
          <a:lstStyle/>
          <a:p>
            <a:endParaRPr lang="en-US"/>
          </a:p>
        </p:txBody>
      </p:sp>
      <p:sp>
        <p:nvSpPr>
          <p:cNvPr id="125958" name="Text Box 6"/>
          <p:cNvSpPr txBox="1">
            <a:spLocks noChangeArrowheads="1"/>
          </p:cNvSpPr>
          <p:nvPr/>
        </p:nvSpPr>
        <p:spPr bwMode="auto">
          <a:xfrm>
            <a:off x="3352800" y="5257800"/>
            <a:ext cx="1447800" cy="457200"/>
          </a:xfrm>
          <a:prstGeom prst="rect">
            <a:avLst/>
          </a:prstGeom>
          <a:noFill/>
          <a:ln w="9525">
            <a:noFill/>
            <a:miter lim="800000"/>
            <a:headEnd/>
            <a:tailEnd/>
          </a:ln>
        </p:spPr>
        <p:txBody>
          <a:bodyPr>
            <a:spAutoFit/>
          </a:bodyPr>
          <a:lstStyle/>
          <a:p>
            <a:pPr algn="l">
              <a:spcBef>
                <a:spcPct val="50000"/>
              </a:spcBef>
            </a:pPr>
            <a:r>
              <a:rPr lang="en-US" sz="2400">
                <a:solidFill>
                  <a:schemeClr val="tx1"/>
                </a:solidFill>
              </a:rPr>
              <a:t>Entry</a:t>
            </a:r>
          </a:p>
        </p:txBody>
      </p:sp>
      <p:sp>
        <p:nvSpPr>
          <p:cNvPr id="125959" name="Text Box 7"/>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lgn="l">
              <a:spcBef>
                <a:spcPct val="50000"/>
              </a:spcBef>
            </a:pPr>
            <a:r>
              <a:rPr lang="en-US" sz="2400">
                <a:solidFill>
                  <a:schemeClr val="tx1"/>
                </a:solidFill>
              </a:rPr>
              <a:t>Exit</a:t>
            </a:r>
          </a:p>
        </p:txBody>
      </p:sp>
      <p:sp>
        <p:nvSpPr>
          <p:cNvPr id="125960" name="Line 8"/>
          <p:cNvSpPr>
            <a:spLocks noChangeShapeType="1"/>
          </p:cNvSpPr>
          <p:nvPr/>
        </p:nvSpPr>
        <p:spPr bwMode="auto">
          <a:xfrm flipV="1">
            <a:off x="228600" y="2590800"/>
            <a:ext cx="7772400" cy="2667000"/>
          </a:xfrm>
          <a:prstGeom prst="line">
            <a:avLst/>
          </a:prstGeom>
          <a:noFill/>
          <a:ln w="38100">
            <a:solidFill>
              <a:schemeClr val="tx1"/>
            </a:solidFill>
            <a:prstDash val="sysDot"/>
            <a:round/>
            <a:headEnd/>
            <a:tailEnd/>
          </a:ln>
        </p:spPr>
        <p:txBody>
          <a:bodyPr/>
          <a:lstStyle/>
          <a:p>
            <a:endParaRPr lang="en-US"/>
          </a:p>
        </p:txBody>
      </p:sp>
      <p:sp>
        <p:nvSpPr>
          <p:cNvPr id="125961"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5E97E323-F715-4543-81CF-F95A7BC33C71}" type="slidenum">
              <a:rPr lang="en-US" sz="1400">
                <a:solidFill>
                  <a:schemeClr val="tx1"/>
                </a:solidFill>
              </a:rPr>
              <a:pPr algn="r" eaLnBrk="1" hangingPunct="1"/>
              <a:t>135</a:t>
            </a:fld>
            <a:endParaRPr lang="en-US" sz="1400">
              <a:solidFill>
                <a:schemeClr val="tx1"/>
              </a:solidFill>
            </a:endParaRPr>
          </a:p>
        </p:txBody>
      </p:sp>
    </p:spTree>
  </p:cSld>
  <p:clrMapOvr>
    <a:masterClrMapping/>
  </p:clrMapOvr>
  <p:transition spd="med">
    <p:split orient="ver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2"/>
          <p:cNvGraphicFramePr>
            <a:graphicFrameLocks noChangeAspect="1"/>
          </p:cNvGraphicFramePr>
          <p:nvPr/>
        </p:nvGraphicFramePr>
        <p:xfrm>
          <a:off x="-304800" y="-304800"/>
          <a:ext cx="9448800" cy="7162800"/>
        </p:xfrm>
        <a:graphic>
          <a:graphicData uri="http://schemas.openxmlformats.org/presentationml/2006/ole">
            <p:oleObj spid="_x0000_s121871" name="Acrobat Document" r:id="rId4" imgW="7542857" imgH="5830114" progId="AcroExch.Document.7">
              <p:embed/>
            </p:oleObj>
          </a:graphicData>
        </a:graphic>
      </p:graphicFrame>
      <p:sp>
        <p:nvSpPr>
          <p:cNvPr id="505859" name="AutoShape 3"/>
          <p:cNvSpPr>
            <a:spLocks noChangeArrowheads="1"/>
          </p:cNvSpPr>
          <p:nvPr/>
        </p:nvSpPr>
        <p:spPr bwMode="auto">
          <a:xfrm>
            <a:off x="3707895" y="5041996"/>
            <a:ext cx="228600" cy="228600"/>
          </a:xfrm>
          <a:prstGeom prst="star5">
            <a:avLst/>
          </a:prstGeom>
          <a:solidFill>
            <a:schemeClr val="accent1">
              <a:lumMod val="50000"/>
            </a:schemeClr>
          </a:solidFill>
          <a:ln w="9525">
            <a:solidFill>
              <a:srgbClr val="66FF66"/>
            </a:solidFill>
            <a:miter lim="800000"/>
            <a:headEnd/>
            <a:tailEnd/>
          </a:ln>
          <a:effectLst/>
        </p:spPr>
        <p:txBody>
          <a:bodyPr wrap="none" anchor="ctr"/>
          <a:lstStyle/>
          <a:p>
            <a:pPr algn="l" eaLnBrk="1" hangingPunct="1">
              <a:defRPr/>
            </a:pPr>
            <a:endParaRPr lang="en-US" sz="1800" b="1">
              <a:solidFill>
                <a:schemeClr val="tx1"/>
              </a:solidFill>
            </a:endParaRPr>
          </a:p>
        </p:txBody>
      </p:sp>
      <p:sp>
        <p:nvSpPr>
          <p:cNvPr id="505860" name="AutoShape 4"/>
          <p:cNvSpPr>
            <a:spLocks noChangeArrowheads="1"/>
          </p:cNvSpPr>
          <p:nvPr/>
        </p:nvSpPr>
        <p:spPr bwMode="auto">
          <a:xfrm>
            <a:off x="6184996" y="4984389"/>
            <a:ext cx="228600" cy="228600"/>
          </a:xfrm>
          <a:prstGeom prst="star5">
            <a:avLst/>
          </a:prstGeom>
          <a:solidFill>
            <a:schemeClr val="accent1">
              <a:lumMod val="50000"/>
            </a:schemeClr>
          </a:solidFill>
          <a:ln w="9525">
            <a:solidFill>
              <a:srgbClr val="66FF66"/>
            </a:solidFill>
            <a:miter lim="800000"/>
            <a:headEnd/>
            <a:tailEnd/>
          </a:ln>
          <a:effectLst/>
        </p:spPr>
        <p:txBody>
          <a:bodyPr wrap="none" anchor="ctr"/>
          <a:lstStyle/>
          <a:p>
            <a:pPr algn="l" eaLnBrk="1" hangingPunct="1">
              <a:defRPr/>
            </a:pPr>
            <a:endParaRPr lang="en-US" sz="1800" b="1">
              <a:solidFill>
                <a:schemeClr val="tx1"/>
              </a:solidFill>
            </a:endParaRPr>
          </a:p>
        </p:txBody>
      </p:sp>
      <p:sp>
        <p:nvSpPr>
          <p:cNvPr id="125957" name="Line 5"/>
          <p:cNvSpPr>
            <a:spLocks noChangeShapeType="1"/>
          </p:cNvSpPr>
          <p:nvPr/>
        </p:nvSpPr>
        <p:spPr bwMode="auto">
          <a:xfrm flipV="1">
            <a:off x="3938323" y="5157209"/>
            <a:ext cx="2304280" cy="0"/>
          </a:xfrm>
          <a:prstGeom prst="line">
            <a:avLst/>
          </a:prstGeom>
          <a:noFill/>
          <a:ln w="28575">
            <a:solidFill>
              <a:schemeClr val="accent2">
                <a:lumMod val="60000"/>
                <a:lumOff val="40000"/>
              </a:schemeClr>
            </a:solidFill>
            <a:prstDash val="lgDashDot"/>
            <a:round/>
            <a:headEnd/>
            <a:tailEnd/>
          </a:ln>
        </p:spPr>
        <p:txBody>
          <a:bodyPr/>
          <a:lstStyle/>
          <a:p>
            <a:endParaRPr lang="en-US"/>
          </a:p>
        </p:txBody>
      </p:sp>
      <p:sp>
        <p:nvSpPr>
          <p:cNvPr id="125958" name="Text Box 6"/>
          <p:cNvSpPr txBox="1">
            <a:spLocks noChangeArrowheads="1"/>
          </p:cNvSpPr>
          <p:nvPr/>
        </p:nvSpPr>
        <p:spPr bwMode="auto">
          <a:xfrm>
            <a:off x="3352800" y="5257800"/>
            <a:ext cx="1447800" cy="457200"/>
          </a:xfrm>
          <a:prstGeom prst="rect">
            <a:avLst/>
          </a:prstGeom>
          <a:noFill/>
          <a:ln w="9525">
            <a:noFill/>
            <a:miter lim="800000"/>
            <a:headEnd/>
            <a:tailEnd/>
          </a:ln>
        </p:spPr>
        <p:txBody>
          <a:bodyPr>
            <a:spAutoFit/>
          </a:bodyPr>
          <a:lstStyle/>
          <a:p>
            <a:pPr algn="l">
              <a:spcBef>
                <a:spcPct val="50000"/>
              </a:spcBef>
            </a:pPr>
            <a:r>
              <a:rPr lang="en-US" sz="2400">
                <a:solidFill>
                  <a:schemeClr val="tx1"/>
                </a:solidFill>
              </a:rPr>
              <a:t>Entry</a:t>
            </a:r>
          </a:p>
        </p:txBody>
      </p:sp>
      <p:sp>
        <p:nvSpPr>
          <p:cNvPr id="125959" name="Text Box 7"/>
          <p:cNvSpPr txBox="1">
            <a:spLocks noChangeArrowheads="1"/>
          </p:cNvSpPr>
          <p:nvPr/>
        </p:nvSpPr>
        <p:spPr bwMode="auto">
          <a:xfrm>
            <a:off x="5715000" y="5257800"/>
            <a:ext cx="1371600" cy="457200"/>
          </a:xfrm>
          <a:prstGeom prst="rect">
            <a:avLst/>
          </a:prstGeom>
          <a:noFill/>
          <a:ln w="9525">
            <a:noFill/>
            <a:miter lim="800000"/>
            <a:headEnd/>
            <a:tailEnd/>
          </a:ln>
        </p:spPr>
        <p:txBody>
          <a:bodyPr>
            <a:spAutoFit/>
          </a:bodyPr>
          <a:lstStyle/>
          <a:p>
            <a:pPr algn="l">
              <a:spcBef>
                <a:spcPct val="50000"/>
              </a:spcBef>
            </a:pPr>
            <a:r>
              <a:rPr lang="en-US" sz="2400">
                <a:solidFill>
                  <a:schemeClr val="tx1"/>
                </a:solidFill>
              </a:rPr>
              <a:t>Exit</a:t>
            </a:r>
          </a:p>
        </p:txBody>
      </p:sp>
      <p:sp>
        <p:nvSpPr>
          <p:cNvPr id="125960" name="Line 8"/>
          <p:cNvSpPr>
            <a:spLocks noChangeShapeType="1"/>
          </p:cNvSpPr>
          <p:nvPr/>
        </p:nvSpPr>
        <p:spPr bwMode="auto">
          <a:xfrm flipV="1">
            <a:off x="228600" y="2590800"/>
            <a:ext cx="7772400" cy="2667000"/>
          </a:xfrm>
          <a:prstGeom prst="line">
            <a:avLst/>
          </a:prstGeom>
          <a:noFill/>
          <a:ln w="38100">
            <a:solidFill>
              <a:schemeClr val="tx1"/>
            </a:solidFill>
            <a:prstDash val="sysDot"/>
            <a:round/>
            <a:headEnd/>
            <a:tailEnd/>
          </a:ln>
        </p:spPr>
        <p:txBody>
          <a:bodyPr/>
          <a:lstStyle/>
          <a:p>
            <a:endParaRPr lang="en-US"/>
          </a:p>
        </p:txBody>
      </p:sp>
      <p:sp>
        <p:nvSpPr>
          <p:cNvPr id="125961"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5E97E323-F715-4543-81CF-F95A7BC33C71}" type="slidenum">
              <a:rPr lang="en-US" sz="1400">
                <a:solidFill>
                  <a:schemeClr val="tx1"/>
                </a:solidFill>
              </a:rPr>
              <a:pPr algn="r" eaLnBrk="1" hangingPunct="1"/>
              <a:t>136</a:t>
            </a:fld>
            <a:endParaRPr lang="en-US" sz="1400">
              <a:solidFill>
                <a:schemeClr val="tx1"/>
              </a:solidFill>
            </a:endParaRPr>
          </a:p>
        </p:txBody>
      </p:sp>
    </p:spTree>
  </p:cSld>
  <p:clrMapOvr>
    <a:masterClrMapping/>
  </p:clrMapOvr>
  <p:transition spd="med">
    <p:split orient="ver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Find out more</a:t>
            </a:r>
            <a:endParaRPr lang="en-US" dirty="0"/>
          </a:p>
        </p:txBody>
      </p:sp>
      <p:sp>
        <p:nvSpPr>
          <p:cNvPr id="9" name="Content Placeholder 8"/>
          <p:cNvSpPr>
            <a:spLocks noGrp="1"/>
          </p:cNvSpPr>
          <p:nvPr>
            <p:ph idx="1"/>
          </p:nvPr>
        </p:nvSpPr>
        <p:spPr/>
        <p:txBody>
          <a:bodyPr/>
          <a:lstStyle/>
          <a:p>
            <a:r>
              <a:rPr lang="en-US" dirty="0" smtClean="0"/>
              <a:t>Learn more about how the summary of functional performance translates into progress categories</a:t>
            </a:r>
          </a:p>
          <a:p>
            <a:r>
              <a:rPr lang="en-US" dirty="0" smtClean="0"/>
              <a:t>See how those categories are summarized in different ways on reports you can retrieve from the database</a:t>
            </a:r>
          </a:p>
          <a:p>
            <a:r>
              <a:rPr lang="en-US" dirty="0" smtClean="0"/>
              <a:t>Contact: ESIT Program Consultants</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FE066381-C448-4078-B95A-2DC00035EA15}" type="slidenum">
              <a:rPr lang="en-US" smtClean="0"/>
              <a:pPr>
                <a:defRPr/>
              </a:pPr>
              <a:t>137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spd="med">
    <p:split orient="ver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848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609600" y="2057400"/>
            <a:ext cx="8001000" cy="3962400"/>
          </a:xfrm>
        </p:spPr>
        <p:txBody>
          <a:bodyPr/>
          <a:lstStyle/>
          <a:p>
            <a:r>
              <a:rPr lang="en-US" sz="2400" dirty="0" smtClean="0"/>
              <a:t>This training provided an overview of the summary of functional performance process.</a:t>
            </a:r>
          </a:p>
          <a:p>
            <a:r>
              <a:rPr lang="en-US" sz="2400" dirty="0" smtClean="0"/>
              <a:t>This information alone is not sufficient to ensure that an individual could reliably complete an SFP rating.</a:t>
            </a:r>
          </a:p>
          <a:p>
            <a:r>
              <a:rPr lang="en-US" sz="2400" dirty="0" smtClean="0">
                <a:solidFill>
                  <a:schemeClr val="accent2">
                    <a:lumMod val="60000"/>
                    <a:lumOff val="40000"/>
                  </a:schemeClr>
                </a:solidFill>
              </a:rPr>
              <a:t>Staff members responsible for the ratings must continue to receive feedback and support</a:t>
            </a:r>
          </a:p>
          <a:p>
            <a:r>
              <a:rPr lang="en-US" sz="2400" dirty="0" smtClean="0"/>
              <a:t>Those who are new to the process are encouraged to discuss the process with supervisors and experienced colleagues.</a:t>
            </a:r>
          </a:p>
          <a:p>
            <a:r>
              <a:rPr lang="en-US" sz="2400" dirty="0" smtClean="0"/>
              <a:t>District supervisors can provide refresher trainings for staff.</a:t>
            </a:r>
            <a:endParaRPr lang="en-US" sz="2400" dirty="0"/>
          </a:p>
        </p:txBody>
      </p:sp>
    </p:spTree>
  </p:cSld>
  <p:clrMapOvr>
    <a:masterClrMapping/>
  </p:clrMapOvr>
  <p:transition spd="med">
    <p:split orient="ver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Early Childhood Outcomes Center</a:t>
            </a:r>
            <a:endParaRPr lang="en-US"/>
          </a:p>
        </p:txBody>
      </p:sp>
      <p:sp>
        <p:nvSpPr>
          <p:cNvPr id="3" name="Slide Number Placeholder 2"/>
          <p:cNvSpPr>
            <a:spLocks noGrp="1"/>
          </p:cNvSpPr>
          <p:nvPr>
            <p:ph type="sldNum" sz="quarter" idx="11"/>
          </p:nvPr>
        </p:nvSpPr>
        <p:spPr/>
        <p:txBody>
          <a:bodyPr/>
          <a:lstStyle/>
          <a:p>
            <a:pPr>
              <a:defRPr/>
            </a:pPr>
            <a:fld id="{A355A643-40EA-43A0-AC79-0FB667B54034}" type="slidenum">
              <a:rPr lang="en-US" smtClean="0"/>
              <a:pPr>
                <a:defRPr/>
              </a:pPr>
              <a:t>139</a:t>
            </a:fld>
            <a:endParaRPr lang="en-US" dirty="0"/>
          </a:p>
        </p:txBody>
      </p:sp>
      <p:pic>
        <p:nvPicPr>
          <p:cNvPr id="4" name="Picture 3"/>
          <p:cNvPicPr/>
          <p:nvPr/>
        </p:nvPicPr>
        <p:blipFill>
          <a:blip r:embed="rId3" cstate="email"/>
          <a:srcRect t="3846"/>
          <a:stretch>
            <a:fillRect/>
          </a:stretch>
        </p:blipFill>
        <p:spPr bwMode="auto">
          <a:xfrm>
            <a:off x="304800" y="381000"/>
            <a:ext cx="8458200" cy="5867400"/>
          </a:xfrm>
          <a:prstGeom prst="rect">
            <a:avLst/>
          </a:prstGeom>
          <a:noFill/>
          <a:ln w="9525">
            <a:noFill/>
            <a:miter lim="800000"/>
            <a:headEnd/>
            <a:tailEnd/>
          </a:ln>
        </p:spPr>
      </p:pic>
      <p:sp>
        <p:nvSpPr>
          <p:cNvPr id="5" name="Right Arrow 4"/>
          <p:cNvSpPr/>
          <p:nvPr/>
        </p:nvSpPr>
        <p:spPr bwMode="auto">
          <a:xfrm rot="9493908">
            <a:off x="3487240" y="3262681"/>
            <a:ext cx="838200" cy="475261"/>
          </a:xfrm>
          <a:prstGeom prst="rightArrow">
            <a:avLst/>
          </a:prstGeom>
          <a:solidFill>
            <a:srgbClr val="FFFF00"/>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Early Childhood Outcomes Center</a:t>
            </a:r>
            <a:endParaRPr lang="en-US"/>
          </a:p>
        </p:txBody>
      </p:sp>
      <p:sp>
        <p:nvSpPr>
          <p:cNvPr id="3" name="Slide Number Placeholder 2"/>
          <p:cNvSpPr>
            <a:spLocks noGrp="1"/>
          </p:cNvSpPr>
          <p:nvPr>
            <p:ph type="sldNum" sz="quarter" idx="11"/>
          </p:nvPr>
        </p:nvSpPr>
        <p:spPr/>
        <p:txBody>
          <a:bodyPr/>
          <a:lstStyle/>
          <a:p>
            <a:pPr>
              <a:defRPr/>
            </a:pPr>
            <a:fld id="{3E640533-0EE1-41EB-A65A-47ABBD32B4E4}" type="slidenum">
              <a:rPr lang="en-US" smtClean="0"/>
              <a:pPr>
                <a:defRPr/>
              </a:pPr>
              <a:t>14</a:t>
            </a:fld>
            <a:endParaRPr lang="en-US" dirty="0"/>
          </a:p>
        </p:txBody>
      </p:sp>
      <p:sp>
        <p:nvSpPr>
          <p:cNvPr id="4" name="TextBox 3"/>
          <p:cNvSpPr txBox="1"/>
          <p:nvPr/>
        </p:nvSpPr>
        <p:spPr>
          <a:xfrm>
            <a:off x="685800" y="2514600"/>
            <a:ext cx="7391400" cy="2585323"/>
          </a:xfrm>
          <a:prstGeom prst="rect">
            <a:avLst/>
          </a:prstGeom>
          <a:noFill/>
        </p:spPr>
        <p:txBody>
          <a:bodyPr wrap="square" rtlCol="0">
            <a:spAutoFit/>
          </a:bodyPr>
          <a:lstStyle/>
          <a:p>
            <a:r>
              <a:rPr lang="en-US" sz="5400" dirty="0" smtClean="0"/>
              <a:t>$9,682,875</a:t>
            </a:r>
          </a:p>
          <a:p>
            <a:endParaRPr lang="en-US" sz="5400" dirty="0" smtClean="0">
              <a:solidFill>
                <a:srgbClr val="660066"/>
              </a:solidFill>
            </a:endParaRPr>
          </a:p>
          <a:p>
            <a:r>
              <a:rPr lang="en-US" sz="5400" dirty="0" smtClean="0"/>
              <a:t>$489,427,000</a:t>
            </a:r>
            <a:endParaRPr lang="en-US" sz="5400" dirty="0">
              <a:solidFill>
                <a:srgbClr val="660066"/>
              </a:solidFill>
            </a:endParaRPr>
          </a:p>
        </p:txBody>
      </p:sp>
    </p:spTree>
  </p:cSld>
  <p:clrMapOvr>
    <a:masterClrMapping/>
  </p:clrMapOvr>
  <p:transition spd="med">
    <p:split orient="ver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457200" y="1905000"/>
            <a:ext cx="8686800" cy="4800600"/>
          </a:xfrm>
        </p:spPr>
        <p:txBody>
          <a:bodyPr/>
          <a:lstStyle/>
          <a:p>
            <a:r>
              <a:rPr lang="en-US" sz="2800" dirty="0" smtClean="0"/>
              <a:t>ESIT Resources –</a:t>
            </a:r>
          </a:p>
          <a:p>
            <a:pPr>
              <a:buFont typeface="Wingdings" pitchFamily="2" charset="2"/>
              <a:buChar char="Ø"/>
            </a:pPr>
            <a:r>
              <a:rPr lang="en-US" sz="2400" dirty="0" smtClean="0"/>
              <a:t>Child and Family Outcomes heading and IFSP </a:t>
            </a:r>
            <a:r>
              <a:rPr lang="en-US" sz="2400" dirty="0"/>
              <a:t>Process and Resource Guide </a:t>
            </a:r>
            <a:r>
              <a:rPr lang="en-US" sz="2400" dirty="0" smtClean="0"/>
              <a:t>at: </a:t>
            </a:r>
            <a:r>
              <a:rPr lang="en-US" sz="2400" dirty="0" smtClean="0">
                <a:hlinkClick r:id="rId3"/>
              </a:rPr>
              <a:t>http://www.del.wa.gov/publications/esit/</a:t>
            </a:r>
            <a:endParaRPr lang="en-US" sz="2400" dirty="0" smtClean="0"/>
          </a:p>
          <a:p>
            <a:pPr>
              <a:buFont typeface="Wingdings" pitchFamily="2" charset="2"/>
              <a:buChar char="Ø"/>
            </a:pPr>
            <a:r>
              <a:rPr lang="en-US" sz="2400" dirty="0" smtClean="0"/>
              <a:t>Contact</a:t>
            </a:r>
            <a:r>
              <a:rPr lang="en-US" sz="2400" dirty="0"/>
              <a:t>: ESIT Program Consultants </a:t>
            </a:r>
            <a:endParaRPr lang="en-US" sz="2400" dirty="0" smtClean="0"/>
          </a:p>
          <a:p>
            <a:pPr marL="0" indent="0">
              <a:buNone/>
            </a:pPr>
            <a:endParaRPr lang="en-US" dirty="0" smtClean="0"/>
          </a:p>
          <a:p>
            <a:r>
              <a:rPr lang="en-US" sz="2800" dirty="0" smtClean="0"/>
              <a:t>Early Childhood Outcomes Center – </a:t>
            </a:r>
            <a:endParaRPr lang="en-US" sz="2800" dirty="0"/>
          </a:p>
          <a:p>
            <a:pPr marL="0" indent="0">
              <a:buNone/>
            </a:pPr>
            <a:r>
              <a:rPr lang="en-US" dirty="0" smtClean="0"/>
              <a:t>    </a:t>
            </a:r>
            <a:r>
              <a:rPr lang="en-US" sz="2400" dirty="0" smtClean="0">
                <a:hlinkClick r:id="rId4"/>
              </a:rPr>
              <a:t>www.the-eco-center.org</a:t>
            </a:r>
            <a:endParaRPr lang="en-US" sz="2400" dirty="0" smtClean="0"/>
          </a:p>
          <a:p>
            <a:pPr marL="0" indent="0">
              <a:buNone/>
            </a:pPr>
            <a:endParaRPr lang="en-US" sz="2400" dirty="0" smtClean="0"/>
          </a:p>
          <a:p>
            <a:r>
              <a:rPr lang="en-US" sz="2400" dirty="0" smtClean="0"/>
              <a:t>IFSP-Outcomes Integration page:</a:t>
            </a:r>
          </a:p>
          <a:p>
            <a:pPr>
              <a:buNone/>
            </a:pPr>
            <a:r>
              <a:rPr lang="en-US" sz="2400" dirty="0" smtClean="0"/>
              <a:t>	 </a:t>
            </a:r>
            <a:r>
              <a:rPr lang="en-US" sz="1800" dirty="0" smtClean="0">
                <a:hlinkClick r:id="rId5"/>
              </a:rPr>
              <a:t>http://www.fpg.unc.edu/~eco/pages/integration.cfm</a:t>
            </a:r>
            <a:endParaRPr lang="en-US" sz="1800" dirty="0" smtClean="0"/>
          </a:p>
          <a:p>
            <a:pPr>
              <a:buNone/>
            </a:pPr>
            <a:endParaRPr lang="en-US" sz="1800" dirty="0" smtClean="0"/>
          </a:p>
          <a:p>
            <a:r>
              <a:rPr lang="en-US" sz="2400" dirty="0" smtClean="0"/>
              <a:t> </a:t>
            </a:r>
            <a:endParaRPr lang="en-US" sz="2800" dirty="0" smtClean="0">
              <a:solidFill>
                <a:srgbClr val="C00000"/>
              </a:solidFill>
            </a:endParaRPr>
          </a:p>
          <a:p>
            <a:pPr marL="457200" lvl="1"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47995C5E-8F69-4404-985A-593E1D6989F4}" type="slidenum">
              <a:rPr lang="en-US" smtClean="0"/>
              <a:pPr>
                <a:defRPr/>
              </a:pPr>
              <a:t>140</a:t>
            </a:fld>
            <a:endParaRPr lang="en-US" dirty="0"/>
          </a:p>
        </p:txBody>
      </p:sp>
    </p:spTree>
  </p:cSld>
  <p:clrMapOvr>
    <a:masterClrMapping/>
  </p:clrMapOvr>
  <p:transition spd="med">
    <p:split orient="ver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667000"/>
            <a:ext cx="8571577" cy="2585323"/>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 for all you do. </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Please continue </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to pursue your learning.</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State and Local Uses</a:t>
            </a:r>
            <a:endParaRPr lang="en-US" dirty="0"/>
          </a:p>
        </p:txBody>
      </p:sp>
      <p:sp>
        <p:nvSpPr>
          <p:cNvPr id="5" name="Content Placeholder 4"/>
          <p:cNvSpPr>
            <a:spLocks noGrp="1"/>
          </p:cNvSpPr>
          <p:nvPr>
            <p:ph idx="1"/>
          </p:nvPr>
        </p:nvSpPr>
        <p:spPr/>
        <p:txBody>
          <a:bodyPr/>
          <a:lstStyle/>
          <a:p>
            <a:r>
              <a:rPr lang="en-US" dirty="0" smtClean="0"/>
              <a:t>Accountability</a:t>
            </a:r>
          </a:p>
          <a:p>
            <a:pPr lvl="1"/>
            <a:r>
              <a:rPr lang="en-US" dirty="0" smtClean="0"/>
              <a:t>Justifying the investment in EI and ECSE</a:t>
            </a:r>
          </a:p>
          <a:p>
            <a:pPr lvl="1"/>
            <a:endParaRPr lang="en-US" dirty="0" smtClean="0"/>
          </a:p>
          <a:p>
            <a:r>
              <a:rPr lang="en-US" dirty="0" smtClean="0"/>
              <a:t>Program Improvement</a:t>
            </a:r>
          </a:p>
          <a:p>
            <a:pPr lvl="1"/>
            <a:r>
              <a:rPr lang="en-US" dirty="0" smtClean="0"/>
              <a:t>Using data to identify program strengths and share them</a:t>
            </a:r>
          </a:p>
          <a:p>
            <a:pPr lvl="1"/>
            <a:r>
              <a:rPr lang="en-US" dirty="0" smtClean="0"/>
              <a:t>Using data to identify program weaknesses and address them</a:t>
            </a:r>
            <a:endParaRPr lang="en-US" dirty="0"/>
          </a:p>
        </p:txBody>
      </p:sp>
      <p:sp>
        <p:nvSpPr>
          <p:cNvPr id="3" name="Slide Number Placeholder 2"/>
          <p:cNvSpPr>
            <a:spLocks noGrp="1"/>
          </p:cNvSpPr>
          <p:nvPr>
            <p:ph type="sldNum" sz="quarter" idx="10"/>
          </p:nvPr>
        </p:nvSpPr>
        <p:spPr/>
        <p:txBody>
          <a:bodyPr/>
          <a:lstStyle/>
          <a:p>
            <a:pPr>
              <a:defRPr/>
            </a:pPr>
            <a:fld id="{3E640533-0EE1-41EB-A65A-47ABBD32B4E4}" type="slidenum">
              <a:rPr lang="en-US" smtClean="0"/>
              <a:pPr>
                <a:defRPr/>
              </a:pPr>
              <a:t>15</a:t>
            </a:fld>
            <a:endParaRPr lang="en-US" dirty="0"/>
          </a:p>
        </p:txBody>
      </p:sp>
      <p:sp>
        <p:nvSpPr>
          <p:cNvPr id="2" name="Footer Placeholder 1"/>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ESIT Mission</a:t>
            </a:r>
            <a:endParaRPr lang="en-US" dirty="0"/>
          </a:p>
        </p:txBody>
      </p:sp>
      <p:sp>
        <p:nvSpPr>
          <p:cNvPr id="3" name="Content Placeholder 2"/>
          <p:cNvSpPr>
            <a:spLocks noGrp="1"/>
          </p:cNvSpPr>
          <p:nvPr>
            <p:ph idx="1"/>
          </p:nvPr>
        </p:nvSpPr>
        <p:spPr/>
        <p:txBody>
          <a:bodyPr/>
          <a:lstStyle/>
          <a:p>
            <a:pPr>
              <a:buNone/>
            </a:pPr>
            <a:r>
              <a:rPr lang="en-US" dirty="0" smtClean="0"/>
              <a:t>   “ To build upon family strengths by providing coordination, supports, resources, and services to enhance the development of children with developmental delays and disabilities through everyday learning opportunities.”</a:t>
            </a:r>
            <a:endParaRPr lang="en-US" dirty="0"/>
          </a:p>
        </p:txBody>
      </p:sp>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Another take on Accountability</a:t>
            </a:r>
            <a:endParaRPr lang="en-US" dirty="0"/>
          </a:p>
        </p:txBody>
      </p:sp>
      <p:sp>
        <p:nvSpPr>
          <p:cNvPr id="5" name="Content Placeholder 4"/>
          <p:cNvSpPr>
            <a:spLocks noGrp="1"/>
          </p:cNvSpPr>
          <p:nvPr>
            <p:ph idx="1"/>
          </p:nvPr>
        </p:nvSpPr>
        <p:spPr>
          <a:xfrm>
            <a:off x="533400" y="2743200"/>
            <a:ext cx="8229600" cy="990600"/>
          </a:xfrm>
        </p:spPr>
        <p:txBody>
          <a:bodyPr/>
          <a:lstStyle/>
          <a:p>
            <a:pPr algn="ctr">
              <a:buNone/>
            </a:pPr>
            <a:r>
              <a:rPr lang="en-US" dirty="0" smtClean="0"/>
              <a:t>Who should programs be accountable to?</a:t>
            </a:r>
          </a:p>
          <a:p>
            <a:pPr lvl="1">
              <a:buNone/>
            </a:pPr>
            <a:endParaRPr lang="en-US" sz="4400" dirty="0" smtClean="0"/>
          </a:p>
          <a:p>
            <a:pPr lvl="1" algn="ctr">
              <a:buNone/>
            </a:pPr>
            <a:endParaRPr lang="en-US" sz="4400" dirty="0"/>
          </a:p>
        </p:txBody>
      </p:sp>
      <p:sp>
        <p:nvSpPr>
          <p:cNvPr id="3" name="Slide Number Placeholder 2"/>
          <p:cNvSpPr>
            <a:spLocks noGrp="1"/>
          </p:cNvSpPr>
          <p:nvPr>
            <p:ph type="sldNum" sz="quarter" idx="10"/>
          </p:nvPr>
        </p:nvSpPr>
        <p:spPr/>
        <p:txBody>
          <a:bodyPr/>
          <a:lstStyle/>
          <a:p>
            <a:pPr>
              <a:defRPr/>
            </a:pPr>
            <a:fld id="{E6DD6A5B-4173-48D0-A385-EF52A9566617}" type="slidenum">
              <a:rPr lang="en-US" smtClean="0"/>
              <a:pPr>
                <a:defRPr/>
              </a:pPr>
              <a:t>17</a:t>
            </a:fld>
            <a:endParaRPr lang="en-US" dirty="0"/>
          </a:p>
        </p:txBody>
      </p:sp>
      <p:sp>
        <p:nvSpPr>
          <p:cNvPr id="2" name="Footer Placeholder 1"/>
          <p:cNvSpPr>
            <a:spLocks noGrp="1"/>
          </p:cNvSpPr>
          <p:nvPr>
            <p:ph type="ftr" sz="quarter" idx="11"/>
          </p:nvPr>
        </p:nvSpPr>
        <p:spPr/>
        <p:txBody>
          <a:bodyPr/>
          <a:lstStyle/>
          <a:p>
            <a:pPr>
              <a:defRPr/>
            </a:pPr>
            <a:r>
              <a:rPr lang="en-US" smtClean="0"/>
              <a:t>Early Childhood Outcomes Center</a:t>
            </a:r>
            <a:endParaRPr lang="en-US"/>
          </a:p>
        </p:txBody>
      </p:sp>
      <p:sp>
        <p:nvSpPr>
          <p:cNvPr id="6" name="TextBox 5"/>
          <p:cNvSpPr txBox="1"/>
          <p:nvPr/>
        </p:nvSpPr>
        <p:spPr>
          <a:xfrm>
            <a:off x="2240430" y="3429000"/>
            <a:ext cx="5371983" cy="707886"/>
          </a:xfrm>
          <a:prstGeom prst="rect">
            <a:avLst/>
          </a:prstGeom>
          <a:noFill/>
        </p:spPr>
        <p:txBody>
          <a:bodyPr wrap="none" rtlCol="0">
            <a:spAutoFit/>
          </a:bodyPr>
          <a:lstStyle/>
          <a:p>
            <a:r>
              <a:rPr lang="en-US" sz="4000" b="1" dirty="0" smtClean="0">
                <a:solidFill>
                  <a:srgbClr val="C00000"/>
                </a:solidFill>
              </a:rPr>
              <a:t>Children and families</a:t>
            </a:r>
            <a:endParaRPr lang="en-US" sz="4000" b="1" dirty="0">
              <a:solidFill>
                <a:srgbClr val="C00000"/>
              </a:solidFill>
            </a:endParaRPr>
          </a:p>
        </p:txBody>
      </p:sp>
      <p:pic>
        <p:nvPicPr>
          <p:cNvPr id="7" name="Picture 6" descr="166_6698"/>
          <p:cNvPicPr>
            <a:picLocks noChangeAspect="1" noChangeArrowheads="1"/>
          </p:cNvPicPr>
          <p:nvPr/>
        </p:nvPicPr>
        <p:blipFill>
          <a:blip r:embed="rId3" cstate="email"/>
          <a:srcRect/>
          <a:stretch>
            <a:fillRect/>
          </a:stretch>
        </p:blipFill>
        <p:spPr bwMode="auto">
          <a:xfrm>
            <a:off x="457200" y="3657600"/>
            <a:ext cx="1720850" cy="1290751"/>
          </a:xfrm>
          <a:prstGeom prst="rect">
            <a:avLst/>
          </a:prstGeom>
          <a:noFill/>
          <a:ln w="9525">
            <a:solidFill>
              <a:schemeClr val="accent1">
                <a:lumMod val="25000"/>
              </a:schemeClr>
            </a:solidFill>
            <a:miter lim="800000"/>
            <a:headEnd/>
            <a:tailEnd/>
          </a:ln>
        </p:spPr>
      </p:pic>
      <p:pic>
        <p:nvPicPr>
          <p:cNvPr id="9" name="Picture 8"/>
          <p:cNvPicPr/>
          <p:nvPr/>
        </p:nvPicPr>
        <p:blipFill>
          <a:blip r:embed="rId4" cstate="email"/>
          <a:srcRect/>
          <a:stretch>
            <a:fillRect/>
          </a:stretch>
        </p:blipFill>
        <p:spPr bwMode="auto">
          <a:xfrm>
            <a:off x="5867400" y="4876800"/>
            <a:ext cx="2257269" cy="1619250"/>
          </a:xfrm>
          <a:prstGeom prst="rect">
            <a:avLst/>
          </a:prstGeom>
          <a:noFill/>
          <a:ln w="9525">
            <a:solidFill>
              <a:schemeClr val="accent1">
                <a:lumMod val="25000"/>
              </a:schemeClr>
            </a:solidFill>
            <a:miter lim="800000"/>
            <a:headEnd/>
            <a:tailEnd/>
          </a:ln>
        </p:spPr>
      </p:pic>
      <p:pic>
        <p:nvPicPr>
          <p:cNvPr id="8" name="Picture 7"/>
          <p:cNvPicPr/>
          <p:nvPr/>
        </p:nvPicPr>
        <p:blipFill>
          <a:blip r:embed="rId5" cstate="email"/>
          <a:srcRect/>
          <a:stretch>
            <a:fillRect/>
          </a:stretch>
        </p:blipFill>
        <p:spPr bwMode="auto">
          <a:xfrm>
            <a:off x="4800600" y="4419600"/>
            <a:ext cx="1285875" cy="1781175"/>
          </a:xfrm>
          <a:prstGeom prst="rect">
            <a:avLst/>
          </a:prstGeom>
          <a:noFill/>
          <a:ln w="9525">
            <a:solidFill>
              <a:schemeClr val="accent1">
                <a:lumMod val="25000"/>
              </a:schemeClr>
            </a:solidFill>
            <a:miter lim="800000"/>
            <a:headEnd/>
            <a:tailEnd/>
          </a:ln>
        </p:spPr>
      </p:pic>
      <p:pic>
        <p:nvPicPr>
          <p:cNvPr id="10" name="Picture 9"/>
          <p:cNvPicPr/>
          <p:nvPr/>
        </p:nvPicPr>
        <p:blipFill>
          <a:blip r:embed="rId6" cstate="email"/>
          <a:srcRect/>
          <a:stretch>
            <a:fillRect/>
          </a:stretch>
        </p:blipFill>
        <p:spPr bwMode="auto">
          <a:xfrm>
            <a:off x="838200" y="4876800"/>
            <a:ext cx="2057400" cy="1371600"/>
          </a:xfrm>
          <a:prstGeom prst="rect">
            <a:avLst/>
          </a:prstGeom>
          <a:noFill/>
          <a:ln w="9525">
            <a:solidFill>
              <a:schemeClr val="accent1">
                <a:lumMod val="25000"/>
              </a:schemeClr>
            </a:solidFill>
            <a:miter lim="800000"/>
            <a:headEnd/>
            <a:tailEnd/>
          </a:ln>
        </p:spPr>
      </p:pic>
      <p:pic>
        <p:nvPicPr>
          <p:cNvPr id="11" name="Picture 10"/>
          <p:cNvPicPr/>
          <p:nvPr/>
        </p:nvPicPr>
        <p:blipFill>
          <a:blip r:embed="rId7" cstate="email"/>
          <a:srcRect/>
          <a:stretch>
            <a:fillRect/>
          </a:stretch>
        </p:blipFill>
        <p:spPr bwMode="auto">
          <a:xfrm>
            <a:off x="7620000" y="4038600"/>
            <a:ext cx="1228725" cy="1676400"/>
          </a:xfrm>
          <a:prstGeom prst="rect">
            <a:avLst/>
          </a:prstGeom>
          <a:noFill/>
          <a:ln w="9525">
            <a:solidFill>
              <a:schemeClr val="accent1">
                <a:lumMod val="25000"/>
              </a:schemeClr>
            </a:solidFill>
            <a:miter lim="800000"/>
            <a:headEnd/>
            <a:tailEnd/>
          </a:ln>
        </p:spPr>
      </p:pic>
      <p:pic>
        <p:nvPicPr>
          <p:cNvPr id="12" name="Picture 11"/>
          <p:cNvPicPr/>
          <p:nvPr/>
        </p:nvPicPr>
        <p:blipFill>
          <a:blip r:embed="rId8" cstate="email"/>
          <a:srcRect/>
          <a:stretch>
            <a:fillRect/>
          </a:stretch>
        </p:blipFill>
        <p:spPr bwMode="auto">
          <a:xfrm>
            <a:off x="2819400" y="4724400"/>
            <a:ext cx="1990725" cy="1905000"/>
          </a:xfrm>
          <a:prstGeom prst="rect">
            <a:avLst/>
          </a:prstGeom>
          <a:noFill/>
          <a:ln w="9525">
            <a:solidFill>
              <a:schemeClr val="accent1">
                <a:lumMod val="25000"/>
              </a:schemeClr>
            </a:solidFill>
            <a:miter lim="800000"/>
            <a:headEnd/>
            <a:tailEnd/>
          </a:ln>
        </p:spPr>
      </p:pic>
      <p:pic>
        <p:nvPicPr>
          <p:cNvPr id="13" name="Picture 12"/>
          <p:cNvPicPr/>
          <p:nvPr/>
        </p:nvPicPr>
        <p:blipFill>
          <a:blip r:embed="rId9" cstate="email"/>
          <a:srcRect/>
          <a:stretch>
            <a:fillRect/>
          </a:stretch>
        </p:blipFill>
        <p:spPr bwMode="auto">
          <a:xfrm>
            <a:off x="228600" y="1295400"/>
            <a:ext cx="2133600" cy="1333500"/>
          </a:xfrm>
          <a:prstGeom prst="rect">
            <a:avLst/>
          </a:prstGeom>
          <a:noFill/>
          <a:ln w="9525">
            <a:solidFill>
              <a:schemeClr val="accent1">
                <a:lumMod val="25000"/>
              </a:schemeClr>
            </a:solid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fld id="{24921E07-EA23-40DF-9ECF-9B243D36472A}" type="slidenum">
              <a:rPr lang="en-US" smtClean="0"/>
              <a:pPr>
                <a:defRPr/>
              </a:pPr>
              <a:t>18</a:t>
            </a:fld>
            <a:endParaRPr lang="en-US" dirty="0"/>
          </a:p>
        </p:txBody>
      </p:sp>
      <p:graphicFrame>
        <p:nvGraphicFramePr>
          <p:cNvPr id="6" name="Object 5"/>
          <p:cNvGraphicFramePr>
            <a:graphicFrameLocks noChangeAspect="1"/>
          </p:cNvGraphicFramePr>
          <p:nvPr/>
        </p:nvGraphicFramePr>
        <p:xfrm>
          <a:off x="3505200" y="304800"/>
          <a:ext cx="4672436" cy="6047011"/>
        </p:xfrm>
        <a:graphic>
          <a:graphicData uri="http://schemas.openxmlformats.org/presentationml/2006/ole">
            <p:oleObj spid="_x0000_s421890" name="Acrobat Document" r:id="rId4" imgW="5830114" imgH="7542857" progId="AcroExch.Document.7">
              <p:embed/>
            </p:oleObj>
          </a:graphicData>
        </a:graphic>
      </p:graphicFrame>
      <p:sp>
        <p:nvSpPr>
          <p:cNvPr id="7" name="TextBox 6"/>
          <p:cNvSpPr txBox="1"/>
          <p:nvPr/>
        </p:nvSpPr>
        <p:spPr>
          <a:xfrm>
            <a:off x="685800" y="1600200"/>
            <a:ext cx="2133600" cy="2554545"/>
          </a:xfrm>
          <a:prstGeom prst="rect">
            <a:avLst/>
          </a:prstGeom>
          <a:noFill/>
        </p:spPr>
        <p:txBody>
          <a:bodyPr wrap="square" rtlCol="0">
            <a:spAutoFit/>
          </a:bodyPr>
          <a:lstStyle/>
          <a:p>
            <a:r>
              <a:rPr lang="en-US" dirty="0" smtClean="0"/>
              <a:t>The data for </a:t>
            </a:r>
          </a:p>
          <a:p>
            <a:r>
              <a:rPr lang="en-US" dirty="0" smtClean="0"/>
              <a:t>2009-10 are impressive</a:t>
            </a:r>
            <a:endParaRPr lang="en-US" dirty="0"/>
          </a:p>
        </p:txBody>
      </p:sp>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52800"/>
            <a:ext cx="7772400" cy="1362075"/>
          </a:xfrm>
        </p:spPr>
        <p:txBody>
          <a:bodyPr/>
          <a:lstStyle/>
          <a:p>
            <a:pPr algn="r"/>
            <a:r>
              <a:rPr lang="en-US" dirty="0" smtClean="0"/>
              <a:t>D</a:t>
            </a:r>
            <a:r>
              <a:rPr lang="en-US" cap="none" dirty="0" smtClean="0"/>
              <a:t>oes anyone care about these numbers?</a:t>
            </a:r>
            <a:endParaRPr lang="en-US" dirty="0"/>
          </a:p>
        </p:txBody>
      </p:sp>
      <p:sp>
        <p:nvSpPr>
          <p:cNvPr id="4" name="Footer Placeholder 3"/>
          <p:cNvSpPr>
            <a:spLocks noGrp="1"/>
          </p:cNvSpPr>
          <p:nvPr>
            <p:ph type="ftr" sz="quarter" idx="10"/>
          </p:nvPr>
        </p:nvSpPr>
        <p:spPr/>
        <p:txBody>
          <a:bodyPr/>
          <a:lstStyle/>
          <a:p>
            <a:pPr>
              <a:defRPr/>
            </a:pPr>
            <a:r>
              <a:rPr lang="en-US" smtClean="0"/>
              <a:t>Early Childhood Outcomes Center</a:t>
            </a:r>
            <a:endParaRPr lang="en-US"/>
          </a:p>
        </p:txBody>
      </p:sp>
      <p:sp>
        <p:nvSpPr>
          <p:cNvPr id="5" name="Slide Number Placeholder 4"/>
          <p:cNvSpPr>
            <a:spLocks noGrp="1"/>
          </p:cNvSpPr>
          <p:nvPr>
            <p:ph type="sldNum" sz="quarter" idx="11"/>
          </p:nvPr>
        </p:nvSpPr>
        <p:spPr/>
        <p:txBody>
          <a:bodyPr/>
          <a:lstStyle/>
          <a:p>
            <a:pPr>
              <a:defRPr/>
            </a:pPr>
            <a:fld id="{5B1C9158-5B58-46AA-8FE7-0D4A07CF29C3}" type="slidenum">
              <a:rPr lang="en-US" smtClean="0"/>
              <a:pPr>
                <a:defRPr/>
              </a:pPr>
              <a:t>19</a:t>
            </a:fld>
            <a:endParaRPr lang="en-US" dirty="0"/>
          </a:p>
        </p:txBody>
      </p:sp>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audiences</a:t>
            </a:r>
            <a:endParaRPr lang="en-US" dirty="0"/>
          </a:p>
        </p:txBody>
      </p:sp>
      <p:sp>
        <p:nvSpPr>
          <p:cNvPr id="6" name="Content Placeholder 5"/>
          <p:cNvSpPr>
            <a:spLocks noGrp="1"/>
          </p:cNvSpPr>
          <p:nvPr>
            <p:ph idx="1"/>
          </p:nvPr>
        </p:nvSpPr>
        <p:spPr/>
        <p:txBody>
          <a:bodyPr/>
          <a:lstStyle/>
          <a:p>
            <a:r>
              <a:rPr lang="en-US" sz="3000" dirty="0" smtClean="0"/>
              <a:t>For those new to the Summary of Functional Performance (SFP) process related to child outcomes </a:t>
            </a:r>
          </a:p>
          <a:p>
            <a:pPr>
              <a:buNone/>
            </a:pPr>
            <a:r>
              <a:rPr lang="en-US" sz="600" dirty="0" smtClean="0"/>
              <a:t> </a:t>
            </a:r>
          </a:p>
          <a:p>
            <a:r>
              <a:rPr lang="en-US" sz="3000" dirty="0" smtClean="0"/>
              <a:t>Those already familiar with the Child Outcomes Summary Form (COSF) used with the earlier IFSP but still need more information</a:t>
            </a:r>
            <a:endParaRPr lang="en-US" sz="3000" dirty="0"/>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5800" y="141626"/>
            <a:ext cx="792480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573088" fontAlgn="base">
              <a:spcBef>
                <a:spcPct val="0"/>
              </a:spcBef>
              <a:spcAft>
                <a:spcPct val="0"/>
              </a:spcAft>
            </a:pPr>
            <a:r>
              <a:rPr lang="en-US" sz="2400" dirty="0" smtClean="0">
                <a:solidFill>
                  <a:schemeClr val="accent2">
                    <a:lumMod val="75000"/>
                  </a:schemeClr>
                </a:solidFill>
                <a:latin typeface="Arial" pitchFamily="34" charset="0"/>
                <a:cs typeface="Arial" pitchFamily="34" charset="0"/>
              </a:rPr>
              <a:t>…..on behalf of the President and the White House…</a:t>
            </a:r>
          </a:p>
          <a:p>
            <a:pPr lvl="0" defTabSz="573088" fontAlgn="base">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endParaRPr>
          </a:p>
          <a:p>
            <a:pPr marR="0" lvl="0" indent="463550" algn="l" defTabSz="5730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know that state collection of data is very complicated and can be very difficult related to infants and toddlers with disabilities. But the rewards far outweigh any complications because that data, that information that we gain, demonstrates that early intervention works and that Part C program can be a model for state coordination of statewide services.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R="0" lvl="0" indent="46355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so what we know from these data, what we know from the data that everybody is collecting under the Part C program, which is vital, is that</a:t>
            </a:r>
            <a:r>
              <a:rPr kumimoji="0" lang="en-US" sz="1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en-US" sz="1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74% of infants and toddlers with disabilities who receive Part C services show increases in their rate of development. And we also know that 60% of infants and toddlers with disabilities who receive the Part C services exit the program at the age of three or earlier with the skills expected, or that are expected, for their age. </a:t>
            </a:r>
            <a:r>
              <a:rPr kumimoji="0" lang="en-US" sz="1800" b="0" i="0" u="none" strike="noStrike" cap="none" normalizeH="0" baseline="0" dirty="0" smtClean="0">
                <a:ln>
                  <a:noFill/>
                </a:ln>
                <a:solidFill>
                  <a:schemeClr val="tx1">
                    <a:lumMod val="95000"/>
                    <a:lumOff val="5000"/>
                  </a:schemeClr>
                </a:solidFill>
                <a:effectLst/>
                <a:latin typeface="Arial" pitchFamily="34" charset="0"/>
                <a:ea typeface="Times New Roman" pitchFamily="18" charset="0"/>
                <a:cs typeface="Arial" pitchFamily="34" charset="0"/>
              </a:rPr>
              <a:t>These are good numbers but we all know that we need to and we must do better and these percentages must go up.</a:t>
            </a:r>
          </a:p>
          <a:p>
            <a:pPr indent="463550" algn="l" eaLnBrk="0" fontAlgn="base" hangingPunct="0">
              <a:spcBef>
                <a:spcPct val="0"/>
              </a:spcBef>
              <a:spcAft>
                <a:spcPct val="0"/>
              </a:spcAft>
            </a:pPr>
            <a:r>
              <a:rPr lang="en-US" sz="1800" dirty="0" smtClean="0">
                <a:solidFill>
                  <a:schemeClr val="tx1">
                    <a:lumMod val="95000"/>
                    <a:lumOff val="5000"/>
                  </a:schemeClr>
                </a:solidFill>
                <a:latin typeface="Arial" pitchFamily="34" charset="0"/>
                <a:cs typeface="Arial" pitchFamily="34" charset="0"/>
              </a:rPr>
              <a:t>These Part C regulations that we are releasing today support the development of high-quality state and local data so that we can collect the valid and reliable information that we need related to Part C Early Intervention, including data on early childhood outcomes</a:t>
            </a:r>
            <a:r>
              <a:rPr lang="en-US" sz="1800" dirty="0" smtClean="0">
                <a:solidFill>
                  <a:srgbClr val="7030A0"/>
                </a:solidFill>
                <a:latin typeface="Arial" pitchFamily="34" charset="0"/>
                <a:cs typeface="Arial" pitchFamily="34" charset="0"/>
              </a:rPr>
              <a:t>.</a:t>
            </a:r>
          </a:p>
          <a:p>
            <a:pPr lvl="0" algn="r" eaLnBrk="0" fontAlgn="base" hangingPunct="0">
              <a:spcBef>
                <a:spcPts val="600"/>
              </a:spcBef>
              <a:spcAft>
                <a:spcPct val="0"/>
              </a:spcAft>
            </a:pPr>
            <a:r>
              <a:rPr lang="en-US" sz="2000" b="1" dirty="0" smtClean="0">
                <a:solidFill>
                  <a:schemeClr val="accent1">
                    <a:lumMod val="25000"/>
                  </a:schemeClr>
                </a:solidFill>
                <a:latin typeface="Arial" pitchFamily="34" charset="0"/>
                <a:cs typeface="Arial" pitchFamily="34" charset="0"/>
              </a:rPr>
              <a:t>Kareem Dale, </a:t>
            </a:r>
          </a:p>
          <a:p>
            <a:pPr lvl="0" algn="r" eaLnBrk="0" fontAlgn="base" hangingPunct="0">
              <a:spcBef>
                <a:spcPts val="600"/>
              </a:spcBef>
              <a:spcAft>
                <a:spcPct val="0"/>
              </a:spcAft>
            </a:pPr>
            <a:r>
              <a:rPr lang="en-US" sz="2000" b="1" dirty="0" smtClean="0">
                <a:solidFill>
                  <a:schemeClr val="accent1">
                    <a:lumMod val="25000"/>
                  </a:schemeClr>
                </a:solidFill>
                <a:latin typeface="Arial" pitchFamily="34" charset="0"/>
                <a:cs typeface="Arial" pitchFamily="34" charset="0"/>
              </a:rPr>
              <a:t>Special Assistant to the President for Disability Policy</a:t>
            </a:r>
          </a:p>
          <a:p>
            <a:pPr lvl="0" algn="r" eaLnBrk="0" fontAlgn="base" hangingPunct="0">
              <a:spcBef>
                <a:spcPct val="0"/>
              </a:spcBef>
              <a:spcAft>
                <a:spcPct val="0"/>
              </a:spcAft>
            </a:pPr>
            <a:r>
              <a:rPr lang="en-US" sz="2000" b="1" dirty="0" smtClean="0">
                <a:solidFill>
                  <a:schemeClr val="accent1">
                    <a:lumMod val="25000"/>
                  </a:schemeClr>
                </a:solidFill>
                <a:latin typeface="Arial" pitchFamily="34" charset="0"/>
                <a:cs typeface="Arial" pitchFamily="34" charset="0"/>
              </a:rPr>
              <a:t>Part C Final Regulations Conference Call, September 6, 2011</a:t>
            </a:r>
          </a:p>
          <a:p>
            <a:pPr lvl="0" eaLnBrk="0" fontAlgn="base" hangingPunct="0">
              <a:spcBef>
                <a:spcPct val="0"/>
              </a:spcBef>
              <a:spcAft>
                <a:spcPct val="0"/>
              </a:spcAft>
            </a:pPr>
            <a:endParaRPr kumimoji="0" lang="en-US" sz="2000" b="0" i="0" u="none" strike="noStrike" cap="none" normalizeH="0" baseline="0" dirty="0" smtClean="0">
              <a:ln>
                <a:noFill/>
              </a:ln>
              <a:solidFill>
                <a:schemeClr val="tx2">
                  <a:lumMod val="60000"/>
                  <a:lumOff val="40000"/>
                </a:schemeClr>
              </a:solidFill>
              <a:effectLst/>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77EDED"/>
        </a:solidFill>
        <a:effectLst/>
      </p:bgPr>
    </p:bg>
    <p:spTree>
      <p:nvGrpSpPr>
        <p:cNvPr id="1" name=""/>
        <p:cNvGrpSpPr/>
        <p:nvPr/>
      </p:nvGrpSpPr>
      <p:grpSpPr>
        <a:xfrm>
          <a:off x="0" y="0"/>
          <a:ext cx="0" cy="0"/>
          <a:chOff x="0" y="0"/>
          <a:chExt cx="0" cy="0"/>
        </a:xfrm>
      </p:grpSpPr>
      <p:sp>
        <p:nvSpPr>
          <p:cNvPr id="7" name="Rounded Rectangle 6"/>
          <p:cNvSpPr/>
          <p:nvPr/>
        </p:nvSpPr>
        <p:spPr bwMode="auto">
          <a:xfrm>
            <a:off x="838200" y="1676400"/>
            <a:ext cx="7467600" cy="2667000"/>
          </a:xfrm>
          <a:prstGeom prst="roundRect">
            <a:avLst/>
          </a:prstGeom>
          <a:solidFill>
            <a:srgbClr val="FFFFCC"/>
          </a:solidFill>
          <a:ln w="28575" cap="flat" cmpd="sng" algn="ctr">
            <a:solidFill>
              <a:srgbClr val="22456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itle 5"/>
          <p:cNvSpPr>
            <a:spLocks noGrp="1"/>
          </p:cNvSpPr>
          <p:nvPr>
            <p:ph type="title"/>
          </p:nvPr>
        </p:nvSpPr>
        <p:spPr>
          <a:xfrm>
            <a:off x="762000" y="2209800"/>
            <a:ext cx="7772400" cy="1362075"/>
          </a:xfrm>
        </p:spPr>
        <p:txBody>
          <a:bodyPr/>
          <a:lstStyle/>
          <a:p>
            <a:pPr algn="ctr"/>
            <a:r>
              <a:rPr lang="en-US" sz="4400" dirty="0" smtClean="0"/>
              <a:t>How You provide data on child outcomes</a:t>
            </a:r>
            <a:r>
              <a:rPr lang="en-US" dirty="0" smtClean="0"/>
              <a:t/>
            </a:r>
            <a:br>
              <a:rPr lang="en-US" dirty="0" smtClean="0"/>
            </a:br>
            <a:endParaRPr lang="en-US" dirty="0"/>
          </a:p>
        </p:txBody>
      </p:sp>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Outcomes</a:t>
            </a:r>
            <a:endParaRPr lang="en-US" dirty="0"/>
          </a:p>
        </p:txBody>
      </p:sp>
      <p:sp>
        <p:nvSpPr>
          <p:cNvPr id="3" name="Content Placeholder 2"/>
          <p:cNvSpPr>
            <a:spLocks noGrp="1"/>
          </p:cNvSpPr>
          <p:nvPr>
            <p:ph idx="1"/>
          </p:nvPr>
        </p:nvSpPr>
        <p:spPr>
          <a:xfrm>
            <a:off x="838200" y="2286000"/>
            <a:ext cx="7772400" cy="4191000"/>
          </a:xfrm>
        </p:spPr>
        <p:txBody>
          <a:bodyPr/>
          <a:lstStyle/>
          <a:p>
            <a:r>
              <a:rPr lang="en-US" dirty="0" smtClean="0"/>
              <a:t>A benefit children or families experience as a result of services</a:t>
            </a:r>
          </a:p>
          <a:p>
            <a:r>
              <a:rPr lang="en-US" sz="4000" b="1" dirty="0" smtClean="0">
                <a:solidFill>
                  <a:schemeClr val="accent1">
                    <a:lumMod val="50000"/>
                  </a:schemeClr>
                </a:solidFill>
              </a:rPr>
              <a:t>Global</a:t>
            </a:r>
            <a:r>
              <a:rPr lang="en-US" dirty="0" smtClean="0"/>
              <a:t> vs. </a:t>
            </a:r>
            <a:r>
              <a:rPr lang="en-US" sz="4000" b="1" dirty="0" smtClean="0">
                <a:solidFill>
                  <a:schemeClr val="accent1">
                    <a:lumMod val="50000"/>
                  </a:schemeClr>
                </a:solidFill>
              </a:rPr>
              <a:t>Individualized</a:t>
            </a:r>
            <a:endParaRPr lang="en-US" b="1" dirty="0" smtClean="0"/>
          </a:p>
        </p:txBody>
      </p:sp>
      <p:sp>
        <p:nvSpPr>
          <p:cNvPr id="4" name="TextBox 3"/>
          <p:cNvSpPr txBox="1"/>
          <p:nvPr/>
        </p:nvSpPr>
        <p:spPr>
          <a:xfrm>
            <a:off x="609600" y="4495800"/>
            <a:ext cx="2971800" cy="1077218"/>
          </a:xfrm>
          <a:prstGeom prst="rect">
            <a:avLst/>
          </a:prstGeom>
          <a:solidFill>
            <a:srgbClr val="DFBE9D"/>
          </a:solidFill>
          <a:ln>
            <a:solidFill>
              <a:schemeClr val="accent1">
                <a:lumMod val="50000"/>
              </a:schemeClr>
            </a:solidFill>
          </a:ln>
        </p:spPr>
        <p:txBody>
          <a:bodyPr wrap="square" rtlCol="0">
            <a:spAutoFit/>
          </a:bodyPr>
          <a:lstStyle/>
          <a:p>
            <a:r>
              <a:rPr lang="en-US" dirty="0" smtClean="0"/>
              <a:t>Three Child Outcomes</a:t>
            </a:r>
            <a:endParaRPr lang="en-US" dirty="0"/>
          </a:p>
        </p:txBody>
      </p:sp>
      <p:sp>
        <p:nvSpPr>
          <p:cNvPr id="5" name="TextBox 4"/>
          <p:cNvSpPr txBox="1"/>
          <p:nvPr/>
        </p:nvSpPr>
        <p:spPr>
          <a:xfrm>
            <a:off x="4648200" y="4495800"/>
            <a:ext cx="2971800" cy="1077218"/>
          </a:xfrm>
          <a:prstGeom prst="rect">
            <a:avLst/>
          </a:prstGeom>
          <a:solidFill>
            <a:srgbClr val="CCFFFF"/>
          </a:solidFill>
          <a:ln>
            <a:solidFill>
              <a:schemeClr val="accent1">
                <a:lumMod val="50000"/>
              </a:schemeClr>
            </a:solidFill>
          </a:ln>
        </p:spPr>
        <p:txBody>
          <a:bodyPr wrap="square" rtlCol="0">
            <a:spAutoFit/>
          </a:bodyPr>
          <a:lstStyle/>
          <a:p>
            <a:r>
              <a:rPr lang="en-US" dirty="0" smtClean="0"/>
              <a:t>What you write on IFSPs</a:t>
            </a:r>
            <a:endParaRPr lang="en-US" dirty="0"/>
          </a:p>
        </p:txBody>
      </p:sp>
      <p:cxnSp>
        <p:nvCxnSpPr>
          <p:cNvPr id="9" name="Straight Arrow Connector 8"/>
          <p:cNvCxnSpPr/>
          <p:nvPr/>
        </p:nvCxnSpPr>
        <p:spPr bwMode="auto">
          <a:xfrm>
            <a:off x="5181600" y="4114800"/>
            <a:ext cx="381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flipH="1">
            <a:off x="2362200" y="4038600"/>
            <a:ext cx="76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3 global outcomes</a:t>
            </a:r>
            <a:endParaRPr lang="en-US" dirty="0"/>
          </a:p>
        </p:txBody>
      </p:sp>
      <p:sp>
        <p:nvSpPr>
          <p:cNvPr id="7" name="Content Placeholder 6"/>
          <p:cNvSpPr>
            <a:spLocks noGrp="1"/>
          </p:cNvSpPr>
          <p:nvPr>
            <p:ph idx="1"/>
          </p:nvPr>
        </p:nvSpPr>
        <p:spPr/>
        <p:txBody>
          <a:bodyPr/>
          <a:lstStyle/>
          <a:p>
            <a:r>
              <a:rPr lang="en-US" dirty="0" smtClean="0"/>
              <a:t>Children have positive social relationships</a:t>
            </a:r>
          </a:p>
          <a:p>
            <a:r>
              <a:rPr lang="en-US" dirty="0" smtClean="0"/>
              <a:t>Children acquire and use knowledge and skills</a:t>
            </a:r>
          </a:p>
          <a:p>
            <a:r>
              <a:rPr lang="en-US" dirty="0" smtClean="0"/>
              <a:t>Children take appropriate action to meet their needs</a:t>
            </a:r>
          </a:p>
          <a:p>
            <a:pPr lvl="1"/>
            <a:endParaRPr lang="en-US" dirty="0" smtClean="0"/>
          </a:p>
          <a:p>
            <a:pPr lvl="6" algn="r">
              <a:buNone/>
            </a:pPr>
            <a:r>
              <a:rPr lang="en-US" sz="2800" i="1" dirty="0" smtClean="0"/>
              <a:t>(more on these later)</a:t>
            </a:r>
          </a:p>
          <a:p>
            <a:endParaRPr lang="en-US" dirty="0"/>
          </a:p>
        </p:txBody>
      </p:sp>
      <p:sp>
        <p:nvSpPr>
          <p:cNvPr id="4" name="Slide Number Placeholder 3"/>
          <p:cNvSpPr>
            <a:spLocks noGrp="1"/>
          </p:cNvSpPr>
          <p:nvPr>
            <p:ph type="sldNum" sz="quarter" idx="10"/>
          </p:nvPr>
        </p:nvSpPr>
        <p:spPr/>
        <p:txBody>
          <a:bodyPr/>
          <a:lstStyle/>
          <a:p>
            <a:pPr>
              <a:defRPr/>
            </a:pPr>
            <a:fld id="{DC178842-AB43-42E9-BD84-A7CD880A9360}"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810000" y="0"/>
            <a:ext cx="5334000" cy="68580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4"/>
          <p:cNvSpPr>
            <a:spLocks noGrp="1"/>
          </p:cNvSpPr>
          <p:nvPr>
            <p:ph type="title"/>
          </p:nvPr>
        </p:nvSpPr>
        <p:spPr>
          <a:xfrm>
            <a:off x="304800" y="228600"/>
            <a:ext cx="3429000" cy="1524000"/>
          </a:xfrm>
        </p:spPr>
        <p:txBody>
          <a:bodyPr/>
          <a:lstStyle/>
          <a:p>
            <a:r>
              <a:rPr lang="en-US" sz="2800" dirty="0" smtClean="0"/>
              <a:t>Summary of Functional Performance</a:t>
            </a:r>
            <a:endParaRPr lang="en-US" sz="2800" dirty="0"/>
          </a:p>
        </p:txBody>
      </p:sp>
      <p:sp>
        <p:nvSpPr>
          <p:cNvPr id="6" name="Content Placeholder 5"/>
          <p:cNvSpPr>
            <a:spLocks noGrp="1"/>
          </p:cNvSpPr>
          <p:nvPr>
            <p:ph sz="half" idx="1"/>
          </p:nvPr>
        </p:nvSpPr>
        <p:spPr>
          <a:xfrm>
            <a:off x="0" y="2743200"/>
            <a:ext cx="3810000" cy="2743200"/>
          </a:xfrm>
        </p:spPr>
        <p:txBody>
          <a:bodyPr/>
          <a:lstStyle/>
          <a:p>
            <a:pPr algn="ctr">
              <a:buNone/>
            </a:pPr>
            <a:r>
              <a:rPr lang="en-US" dirty="0" smtClean="0"/>
              <a:t>   </a:t>
            </a:r>
            <a:r>
              <a:rPr lang="en-US" sz="2400" i="1" dirty="0" smtClean="0"/>
              <a:t>Note: </a:t>
            </a:r>
          </a:p>
          <a:p>
            <a:pPr algn="ctr">
              <a:buNone/>
            </a:pPr>
            <a:r>
              <a:rPr lang="en-US" sz="2400" i="1" dirty="0" smtClean="0"/>
              <a:t>with the previous IFSP, this was a separate process called the </a:t>
            </a:r>
          </a:p>
          <a:p>
            <a:pPr algn="ctr">
              <a:buNone/>
            </a:pPr>
            <a:r>
              <a:rPr lang="en-US" sz="2400" i="1" dirty="0" smtClean="0"/>
              <a:t>Child Outcomes </a:t>
            </a:r>
          </a:p>
          <a:p>
            <a:pPr algn="ctr">
              <a:buNone/>
            </a:pPr>
            <a:r>
              <a:rPr lang="en-US" sz="2400" i="1" dirty="0" smtClean="0"/>
              <a:t>Summary Form (COSF)</a:t>
            </a:r>
            <a:endParaRPr lang="en-US" sz="2400" i="1"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6712D2E-7C77-4AF2-8AD8-5058B673BD74}" type="slidenum">
              <a:rPr lang="en-US" smtClean="0"/>
              <a:pPr>
                <a:defRPr/>
              </a:pPr>
              <a:t>24</a:t>
            </a:fld>
            <a:endParaRPr lang="en-US" dirty="0"/>
          </a:p>
        </p:txBody>
      </p:sp>
      <p:graphicFrame>
        <p:nvGraphicFramePr>
          <p:cNvPr id="9" name="Content Placeholder 8"/>
          <p:cNvGraphicFramePr>
            <a:graphicFrameLocks noGrp="1" noChangeAspect="1"/>
          </p:cNvGraphicFramePr>
          <p:nvPr>
            <p:ph sz="half" idx="2"/>
          </p:nvPr>
        </p:nvGraphicFramePr>
        <p:xfrm>
          <a:off x="3962400" y="228600"/>
          <a:ext cx="4998027" cy="6468034"/>
        </p:xfrm>
        <a:graphic>
          <a:graphicData uri="http://schemas.openxmlformats.org/presentationml/2006/ole">
            <p:oleObj spid="_x0000_s116751" name="Acrobat Document" r:id="rId4" imgW="5830114" imgH="7542857" progId="AcroExch.Document.7">
              <p:embed/>
            </p:oleObj>
          </a:graphicData>
        </a:graphic>
      </p:graphicFrame>
    </p:spTree>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Summary of Functional Performance</a:t>
            </a:r>
            <a:endParaRPr lang="en-US" dirty="0"/>
          </a:p>
        </p:txBody>
      </p:sp>
      <p:sp>
        <p:nvSpPr>
          <p:cNvPr id="3" name="Content Placeholder 2"/>
          <p:cNvSpPr>
            <a:spLocks noGrp="1"/>
          </p:cNvSpPr>
          <p:nvPr>
            <p:ph idx="1"/>
          </p:nvPr>
        </p:nvSpPr>
        <p:spPr>
          <a:xfrm>
            <a:off x="304800" y="2057400"/>
            <a:ext cx="8534400" cy="4187952"/>
          </a:xfrm>
        </p:spPr>
        <p:txBody>
          <a:bodyPr/>
          <a:lstStyle/>
          <a:p>
            <a:pPr marL="514350" indent="-514350">
              <a:buFont typeface="+mj-lt"/>
              <a:buAutoNum type="arabicPeriod"/>
            </a:pPr>
            <a:r>
              <a:rPr lang="en-US" dirty="0" smtClean="0"/>
              <a:t>Describe the child’s current functioning in each outcome</a:t>
            </a:r>
          </a:p>
          <a:p>
            <a:pPr marL="971550" lvl="1" indent="-514350"/>
            <a:r>
              <a:rPr lang="en-US" dirty="0" smtClean="0"/>
              <a:t>across settings and with different people </a:t>
            </a:r>
          </a:p>
          <a:p>
            <a:pPr marL="971550" lvl="1" indent="-514350"/>
            <a:r>
              <a:rPr lang="en-US" dirty="0" smtClean="0"/>
              <a:t>relative to age-expectations</a:t>
            </a:r>
          </a:p>
          <a:p>
            <a:pPr marL="514350" indent="-514350">
              <a:buFont typeface="+mj-lt"/>
              <a:buAutoNum type="arabicPeriod"/>
            </a:pPr>
            <a:r>
              <a:rPr lang="en-US" dirty="0" smtClean="0"/>
              <a:t>Select the appropriate “</a:t>
            </a:r>
            <a:r>
              <a:rPr lang="en-US" dirty="0" smtClean="0">
                <a:solidFill>
                  <a:srgbClr val="6600FF"/>
                </a:solidFill>
              </a:rPr>
              <a:t>descriptor statement.</a:t>
            </a:r>
            <a:r>
              <a:rPr lang="en-US" dirty="0" smtClean="0"/>
              <a:t>” </a:t>
            </a:r>
          </a:p>
          <a:p>
            <a:pPr marL="914400" lvl="1" indent="-514350"/>
            <a:r>
              <a:rPr lang="en-US" dirty="0" smtClean="0"/>
              <a:t>These correspond to a 7-point scale</a:t>
            </a:r>
          </a:p>
          <a:p>
            <a:pPr marL="914400" lvl="1" indent="-514350"/>
            <a:r>
              <a:rPr lang="en-US" sz="3000" b="1" dirty="0" smtClean="0">
                <a:solidFill>
                  <a:srgbClr val="C00000"/>
                </a:solidFill>
              </a:rPr>
              <a:t>These provide the data on child outcomes</a:t>
            </a:r>
          </a:p>
        </p:txBody>
      </p:sp>
    </p:spTree>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descriptor statement</a:t>
            </a:r>
            <a:endParaRPr lang="en-US" dirty="0"/>
          </a:p>
        </p:txBody>
      </p:sp>
      <p:sp>
        <p:nvSpPr>
          <p:cNvPr id="3" name="Content Placeholder 2"/>
          <p:cNvSpPr>
            <a:spLocks noGrp="1"/>
          </p:cNvSpPr>
          <p:nvPr>
            <p:ph idx="1"/>
          </p:nvPr>
        </p:nvSpPr>
        <p:spPr>
          <a:xfrm>
            <a:off x="457200" y="2667000"/>
            <a:ext cx="8229600" cy="2816352"/>
          </a:xfrm>
        </p:spPr>
        <p:txBody>
          <a:bodyPr/>
          <a:lstStyle/>
          <a:p>
            <a:pPr indent="3175">
              <a:buNone/>
            </a:pPr>
            <a:r>
              <a:rPr lang="en-US" dirty="0" smtClean="0">
                <a:solidFill>
                  <a:srgbClr val="002060"/>
                </a:solidFill>
              </a:rPr>
              <a:t>“Relative to same age peers, Maria shows </a:t>
            </a:r>
            <a:r>
              <a:rPr lang="en-US" b="1" dirty="0" smtClean="0">
                <a:solidFill>
                  <a:srgbClr val="002060"/>
                </a:solidFill>
              </a:rPr>
              <a:t>many age-expected skills, </a:t>
            </a:r>
            <a:r>
              <a:rPr lang="en-US" dirty="0" smtClean="0">
                <a:solidFill>
                  <a:srgbClr val="002060"/>
                </a:solidFill>
              </a:rPr>
              <a:t>but continues to show </a:t>
            </a:r>
            <a:r>
              <a:rPr lang="en-US" b="1" dirty="0" smtClean="0">
                <a:solidFill>
                  <a:srgbClr val="002060"/>
                </a:solidFill>
              </a:rPr>
              <a:t>some functioning </a:t>
            </a:r>
            <a:r>
              <a:rPr lang="en-US" dirty="0" smtClean="0">
                <a:solidFill>
                  <a:srgbClr val="002060"/>
                </a:solidFill>
              </a:rPr>
              <a:t>that might be described </a:t>
            </a:r>
            <a:r>
              <a:rPr lang="en-US" b="1" dirty="0" smtClean="0">
                <a:solidFill>
                  <a:srgbClr val="002060"/>
                </a:solidFill>
              </a:rPr>
              <a:t>like that of a slightly younger child </a:t>
            </a:r>
            <a:r>
              <a:rPr lang="en-US" dirty="0" smtClean="0">
                <a:solidFill>
                  <a:srgbClr val="002060"/>
                </a:solidFill>
              </a:rPr>
              <a:t>in the area of social relationships.”</a:t>
            </a:r>
            <a:endParaRPr lang="en-US" dirty="0"/>
          </a:p>
        </p:txBody>
      </p:sp>
      <p:sp>
        <p:nvSpPr>
          <p:cNvPr id="4" name="Slide Number Placeholder 3"/>
          <p:cNvSpPr>
            <a:spLocks noGrp="1"/>
          </p:cNvSpPr>
          <p:nvPr>
            <p:ph type="sldNum" sz="quarter" idx="10"/>
          </p:nvPr>
        </p:nvSpPr>
        <p:spPr/>
        <p:txBody>
          <a:bodyPr/>
          <a:lstStyle/>
          <a:p>
            <a:pPr>
              <a:defRPr/>
            </a:pPr>
            <a:fld id="{1C4EA5DC-9118-4329-BD84-10E7D4DFFB5A}"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pPr algn="ctr" eaLnBrk="1" hangingPunct="1">
              <a:defRPr/>
            </a:pPr>
            <a:r>
              <a:rPr lang="en-US" dirty="0" smtClean="0"/>
              <a:t>Thinking about children’s functioning</a:t>
            </a:r>
            <a:endParaRPr lang="en-US" sz="2100" dirty="0" smtClean="0"/>
          </a:p>
        </p:txBody>
      </p:sp>
      <p:pic>
        <p:nvPicPr>
          <p:cNvPr id="26627" name="Picture 6"/>
          <p:cNvPicPr>
            <a:picLocks noChangeAspect="1" noChangeArrowheads="1"/>
          </p:cNvPicPr>
          <p:nvPr/>
        </p:nvPicPr>
        <p:blipFill>
          <a:blip r:embed="rId3" cstate="email"/>
          <a:srcRect/>
          <a:stretch>
            <a:fillRect/>
          </a:stretch>
        </p:blipFill>
        <p:spPr bwMode="auto">
          <a:xfrm>
            <a:off x="2286000" y="1447801"/>
            <a:ext cx="4800600" cy="4800600"/>
          </a:xfrm>
          <a:prstGeom prst="rect">
            <a:avLst/>
          </a:prstGeom>
          <a:noFill/>
          <a:ln w="9525">
            <a:noFill/>
            <a:miter lim="800000"/>
            <a:headEnd/>
            <a:tailEnd/>
          </a:ln>
        </p:spPr>
      </p:pic>
      <p:sp>
        <p:nvSpPr>
          <p:cNvPr id="627720" name="Rectangle 8"/>
          <p:cNvSpPr>
            <a:spLocks noChangeArrowheads="1"/>
          </p:cNvSpPr>
          <p:nvPr/>
        </p:nvSpPr>
        <p:spPr bwMode="auto">
          <a:xfrm>
            <a:off x="193868" y="6019800"/>
            <a:ext cx="3733800" cy="457200"/>
          </a:xfrm>
          <a:prstGeom prst="rect">
            <a:avLst/>
          </a:prstGeom>
          <a:noFill/>
          <a:ln w="9525">
            <a:noFill/>
            <a:miter lim="800000"/>
            <a:headEnd/>
            <a:tailEnd/>
          </a:ln>
          <a:effectLst/>
        </p:spPr>
        <p:txBody>
          <a:bodyPr anchor="b"/>
          <a:lstStyle/>
          <a:p>
            <a:pPr eaLnBrk="1" hangingPunct="1">
              <a:defRPr/>
            </a:pPr>
            <a:r>
              <a:rPr lang="en-US" sz="1400" dirty="0">
                <a:solidFill>
                  <a:srgbClr val="66FFCC"/>
                </a:solidFill>
                <a:effectLst>
                  <a:outerShdw blurRad="38100" dist="38100" dir="2700000" algn="tl">
                    <a:srgbClr val="000000"/>
                  </a:outerShdw>
                </a:effectLst>
                <a:latin typeface="Arial MT Bold" charset="0"/>
              </a:rPr>
              <a:t>Early Childhood Outcomes Center</a:t>
            </a:r>
            <a:endParaRPr lang="en-US" sz="1400" dirty="0">
              <a:effectLst>
                <a:outerShdw blurRad="38100" dist="38100" dir="2700000" algn="tl">
                  <a:srgbClr val="FFFFFF"/>
                </a:outerShdw>
              </a:effectLst>
              <a:latin typeface="Arial" charset="0"/>
            </a:endParaRPr>
          </a:p>
        </p:txBody>
      </p:sp>
      <p:sp>
        <p:nvSpPr>
          <p:cNvPr id="26630" name="Rectangle 9"/>
          <p:cNvSpPr>
            <a:spLocks noChangeArrowheads="1"/>
          </p:cNvSpPr>
          <p:nvPr/>
        </p:nvSpPr>
        <p:spPr bwMode="auto">
          <a:xfrm>
            <a:off x="7010400" y="6388100"/>
            <a:ext cx="1371600" cy="457200"/>
          </a:xfrm>
          <a:prstGeom prst="rect">
            <a:avLst/>
          </a:prstGeom>
          <a:noFill/>
          <a:ln w="9525">
            <a:noFill/>
            <a:miter lim="800000"/>
            <a:headEnd/>
            <a:tailEnd/>
          </a:ln>
        </p:spPr>
        <p:txBody>
          <a:bodyPr anchor="b"/>
          <a:lstStyle/>
          <a:p>
            <a:pPr indent="800100" eaLnBrk="1" hangingPunct="1"/>
            <a:fld id="{CEAD7620-81C1-4FF6-BFB1-0F90FF7B29D7}" type="slidenum">
              <a:rPr lang="en-US" sz="1600">
                <a:solidFill>
                  <a:srgbClr val="FFFFEF"/>
                </a:solidFill>
                <a:latin typeface="Arial" charset="0"/>
              </a:rPr>
              <a:pPr indent="800100" eaLnBrk="1" hangingPunct="1"/>
              <a:t>27</a:t>
            </a:fld>
            <a:endParaRPr lang="en-US" sz="1600">
              <a:solidFill>
                <a:srgbClr val="FFFFEF"/>
              </a:solidFill>
              <a:latin typeface="Arial" charset="0"/>
            </a:endParaRPr>
          </a:p>
        </p:txBody>
      </p:sp>
    </p:spTree>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4" name="Rectangle 4"/>
          <p:cNvSpPr>
            <a:spLocks noGrp="1" noChangeArrowheads="1"/>
          </p:cNvSpPr>
          <p:nvPr>
            <p:ph type="title"/>
          </p:nvPr>
        </p:nvSpPr>
        <p:spPr/>
        <p:txBody>
          <a:bodyPr/>
          <a:lstStyle/>
          <a:p>
            <a:pPr eaLnBrk="1" hangingPunct="1">
              <a:defRPr/>
            </a:pPr>
            <a:r>
              <a:rPr lang="en-US" smtClean="0"/>
              <a:t>Key Points </a:t>
            </a:r>
          </a:p>
        </p:txBody>
      </p:sp>
      <p:sp>
        <p:nvSpPr>
          <p:cNvPr id="27653" name="Rectangle 5"/>
          <p:cNvSpPr>
            <a:spLocks noGrp="1" noChangeArrowheads="1"/>
          </p:cNvSpPr>
          <p:nvPr>
            <p:ph idx="1"/>
          </p:nvPr>
        </p:nvSpPr>
        <p:spPr/>
        <p:txBody>
          <a:bodyPr/>
          <a:lstStyle/>
          <a:p>
            <a:pPr eaLnBrk="1" hangingPunct="1">
              <a:lnSpc>
                <a:spcPct val="90000"/>
              </a:lnSpc>
              <a:spcBef>
                <a:spcPct val="0"/>
              </a:spcBef>
              <a:spcAft>
                <a:spcPts val="600"/>
              </a:spcAft>
              <a:buNone/>
            </a:pPr>
            <a:r>
              <a:rPr lang="en-US" sz="2400" dirty="0" smtClean="0"/>
              <a:t>	</a:t>
            </a:r>
            <a:r>
              <a:rPr lang="en-US" sz="2400" b="1" dirty="0" smtClean="0">
                <a:solidFill>
                  <a:schemeClr val="accent2">
                    <a:lumMod val="60000"/>
                    <a:lumOff val="40000"/>
                  </a:schemeClr>
                </a:solidFill>
                <a:cs typeface="Tahoma" pitchFamily="34" charset="0"/>
              </a:rPr>
              <a:t>Assumption: Children can be described with regard to how close they are to age-expected functioning</a:t>
            </a:r>
          </a:p>
          <a:p>
            <a:pPr eaLnBrk="1" hangingPunct="1">
              <a:lnSpc>
                <a:spcPct val="90000"/>
              </a:lnSpc>
              <a:spcBef>
                <a:spcPct val="0"/>
              </a:spcBef>
              <a:spcAft>
                <a:spcPts val="600"/>
              </a:spcAft>
              <a:buNone/>
            </a:pPr>
            <a:endParaRPr lang="en-US" sz="2400" b="1" dirty="0" smtClean="0">
              <a:solidFill>
                <a:schemeClr val="accent2">
                  <a:lumMod val="60000"/>
                  <a:lumOff val="40000"/>
                </a:schemeClr>
              </a:solidFill>
              <a:cs typeface="Tahoma" pitchFamily="34" charset="0"/>
            </a:endParaRPr>
          </a:p>
          <a:p>
            <a:pPr eaLnBrk="1" hangingPunct="1">
              <a:lnSpc>
                <a:spcPct val="90000"/>
              </a:lnSpc>
              <a:spcBef>
                <a:spcPct val="0"/>
              </a:spcBef>
              <a:spcAft>
                <a:spcPts val="600"/>
              </a:spcAft>
            </a:pPr>
            <a:r>
              <a:rPr lang="en-US" sz="2400" dirty="0" smtClean="0">
                <a:cs typeface="Tahoma" pitchFamily="34" charset="0"/>
              </a:rPr>
              <a:t>By definition, most children in the general population demonstrate the outcome in an age-expected way</a:t>
            </a:r>
          </a:p>
          <a:p>
            <a:pPr eaLnBrk="1" hangingPunct="1">
              <a:lnSpc>
                <a:spcPct val="90000"/>
              </a:lnSpc>
              <a:spcBef>
                <a:spcPct val="0"/>
              </a:spcBef>
              <a:spcAft>
                <a:spcPts val="600"/>
              </a:spcAft>
            </a:pPr>
            <a:r>
              <a:rPr lang="en-US" sz="2400" dirty="0" smtClean="0">
                <a:cs typeface="Tahoma" pitchFamily="34" charset="0"/>
              </a:rPr>
              <a:t>Over time, some children will move farther away from age-expected functioning (skills at older ages are more demanding)</a:t>
            </a:r>
          </a:p>
          <a:p>
            <a:pPr eaLnBrk="1" hangingPunct="1">
              <a:lnSpc>
                <a:spcPct val="90000"/>
              </a:lnSpc>
              <a:spcBef>
                <a:spcPct val="0"/>
              </a:spcBef>
              <a:spcAft>
                <a:spcPts val="600"/>
              </a:spcAft>
            </a:pPr>
            <a:r>
              <a:rPr lang="en-US" sz="2400" dirty="0" smtClean="0">
                <a:cs typeface="Tahoma" pitchFamily="34" charset="0"/>
              </a:rPr>
              <a:t>By providing services and supports, programs are trying to move children closer to age-expected functioning</a:t>
            </a:r>
          </a:p>
          <a:p>
            <a:pPr eaLnBrk="1" hangingPunct="1">
              <a:lnSpc>
                <a:spcPct val="90000"/>
              </a:lnSpc>
              <a:spcBef>
                <a:spcPct val="0"/>
              </a:spcBef>
              <a:spcAft>
                <a:spcPts val="600"/>
              </a:spcAft>
            </a:pPr>
            <a:r>
              <a:rPr lang="en-US" sz="2400" dirty="0" smtClean="0">
                <a:cs typeface="Tahoma" pitchFamily="34" charset="0"/>
              </a:rPr>
              <a:t>Some children will never achieve this</a:t>
            </a:r>
          </a:p>
        </p:txBody>
      </p:sp>
    </p:spTree>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do we compare to </a:t>
            </a:r>
            <a:br>
              <a:rPr lang="en-US" dirty="0" smtClean="0"/>
            </a:br>
            <a:r>
              <a:rPr lang="en-US" dirty="0" smtClean="0"/>
              <a:t>age-expected functioning?</a:t>
            </a:r>
            <a:endParaRPr lang="en-US" dirty="0"/>
          </a:p>
        </p:txBody>
      </p:sp>
      <p:sp>
        <p:nvSpPr>
          <p:cNvPr id="3" name="Content Placeholder 2"/>
          <p:cNvSpPr>
            <a:spLocks noGrp="1"/>
          </p:cNvSpPr>
          <p:nvPr>
            <p:ph idx="1"/>
          </p:nvPr>
        </p:nvSpPr>
        <p:spPr>
          <a:xfrm>
            <a:off x="457200" y="1905000"/>
            <a:ext cx="8458200" cy="4724400"/>
          </a:xfrm>
        </p:spPr>
        <p:txBody>
          <a:bodyPr/>
          <a:lstStyle/>
          <a:p>
            <a:r>
              <a:rPr lang="en-US" sz="2800" dirty="0" smtClean="0"/>
              <a:t>Part of federal requirement</a:t>
            </a:r>
          </a:p>
          <a:p>
            <a:r>
              <a:rPr lang="en-US" sz="2800" dirty="0" smtClean="0"/>
              <a:t>Stronger evidence of program’s effects</a:t>
            </a:r>
          </a:p>
          <a:p>
            <a:r>
              <a:rPr lang="en-US" sz="2800" dirty="0" smtClean="0"/>
              <a:t>Set high expectations (and many do attain them), but also celebrate different  kinds of progress</a:t>
            </a:r>
          </a:p>
          <a:p>
            <a:r>
              <a:rPr lang="en-US" sz="2800" dirty="0" smtClean="0"/>
              <a:t>Want to promote active and successful participation now and in the future (including school readiness)</a:t>
            </a:r>
          </a:p>
          <a:p>
            <a:r>
              <a:rPr lang="en-US" sz="2800" dirty="0" smtClean="0"/>
              <a:t>Families are entitled to know both individual progress and relative to age-expected (avoid being surprised later)</a:t>
            </a:r>
          </a:p>
          <a:p>
            <a:endParaRPr lang="en-US" sz="2800" dirty="0" smtClean="0"/>
          </a:p>
          <a:p>
            <a:endParaRPr lang="en-US" dirty="0"/>
          </a:p>
        </p:txBody>
      </p:sp>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43900" cy="1143000"/>
          </a:xfrm>
        </p:spPr>
        <p:txBody>
          <a:bodyPr/>
          <a:lstStyle/>
          <a:p>
            <a:r>
              <a:rPr lang="en-US" dirty="0" smtClean="0"/>
              <a:t>What will be covered</a:t>
            </a:r>
            <a:endParaRPr lang="en-US" dirty="0"/>
          </a:p>
        </p:txBody>
      </p:sp>
      <p:sp>
        <p:nvSpPr>
          <p:cNvPr id="3" name="Content Placeholder 2"/>
          <p:cNvSpPr>
            <a:spLocks noGrp="1"/>
          </p:cNvSpPr>
          <p:nvPr>
            <p:ph idx="1"/>
          </p:nvPr>
        </p:nvSpPr>
        <p:spPr>
          <a:xfrm>
            <a:off x="827545" y="2057400"/>
            <a:ext cx="7973555" cy="3840163"/>
          </a:xfrm>
        </p:spPr>
        <p:txBody>
          <a:bodyPr/>
          <a:lstStyle/>
          <a:p>
            <a:r>
              <a:rPr lang="en-US" sz="2800" dirty="0" smtClean="0"/>
              <a:t>Why gather child outcomes information</a:t>
            </a:r>
          </a:p>
          <a:p>
            <a:r>
              <a:rPr lang="en-US" sz="2800" dirty="0" smtClean="0"/>
              <a:t>General information about the rating scale embedded in the Summary of Functional Performance (SFP)</a:t>
            </a:r>
          </a:p>
          <a:p>
            <a:r>
              <a:rPr lang="en-US" sz="2800" dirty="0" smtClean="0"/>
              <a:t>The 3 child outcomes</a:t>
            </a:r>
          </a:p>
          <a:p>
            <a:r>
              <a:rPr lang="en-US" sz="2800" dirty="0" smtClean="0"/>
              <a:t>The 7 points of the rating scale and descriptor statements</a:t>
            </a:r>
          </a:p>
          <a:p>
            <a:r>
              <a:rPr lang="en-US" sz="2800" dirty="0" smtClean="0"/>
              <a:t>Guidance for completing the SFP section</a:t>
            </a:r>
          </a:p>
          <a:p>
            <a:r>
              <a:rPr lang="en-US" sz="2800" dirty="0" smtClean="0"/>
              <a:t>The team process to decide a rating</a:t>
            </a:r>
          </a:p>
          <a:p>
            <a:endParaRPr lang="en-US" sz="2800" dirty="0" smtClean="0"/>
          </a:p>
          <a:p>
            <a:endParaRPr lang="en-US" dirty="0" smtClean="0"/>
          </a:p>
          <a:p>
            <a:endParaRPr lang="en-US" dirty="0"/>
          </a:p>
        </p:txBody>
      </p:sp>
    </p:spTree>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4" name="Rectangle 4"/>
          <p:cNvSpPr>
            <a:spLocks noGrp="1" noChangeArrowheads="1"/>
          </p:cNvSpPr>
          <p:nvPr>
            <p:ph type="title"/>
          </p:nvPr>
        </p:nvSpPr>
        <p:spPr>
          <a:xfrm>
            <a:off x="457200" y="228600"/>
            <a:ext cx="8077200" cy="1143000"/>
          </a:xfrm>
        </p:spPr>
        <p:txBody>
          <a:bodyPr/>
          <a:lstStyle/>
          <a:p>
            <a:pPr algn="ctr" eaLnBrk="1" hangingPunct="1">
              <a:defRPr/>
            </a:pPr>
            <a:r>
              <a:rPr lang="en-US" dirty="0" smtClean="0"/>
              <a:t>Steps in the process </a:t>
            </a:r>
            <a:br>
              <a:rPr lang="en-US" dirty="0" smtClean="0"/>
            </a:br>
            <a:r>
              <a:rPr lang="en-US" dirty="0" smtClean="0"/>
              <a:t>for an initial IFSP</a:t>
            </a:r>
          </a:p>
        </p:txBody>
      </p:sp>
      <p:sp>
        <p:nvSpPr>
          <p:cNvPr id="27653" name="Rectangle 5"/>
          <p:cNvSpPr>
            <a:spLocks noGrp="1" noChangeArrowheads="1"/>
          </p:cNvSpPr>
          <p:nvPr>
            <p:ph idx="1"/>
          </p:nvPr>
        </p:nvSpPr>
        <p:spPr>
          <a:xfrm>
            <a:off x="381000" y="2057400"/>
            <a:ext cx="8382000" cy="4187952"/>
          </a:xfrm>
        </p:spPr>
        <p:txBody>
          <a:bodyPr/>
          <a:lstStyle/>
          <a:p>
            <a:pPr marL="457200" indent="-457200" eaLnBrk="1" hangingPunct="1">
              <a:lnSpc>
                <a:spcPct val="90000"/>
              </a:lnSpc>
              <a:spcBef>
                <a:spcPct val="0"/>
              </a:spcBef>
              <a:spcAft>
                <a:spcPts val="600"/>
              </a:spcAft>
              <a:buFont typeface="+mj-lt"/>
              <a:buAutoNum type="arabicPeriod"/>
            </a:pPr>
            <a:r>
              <a:rPr lang="en-US" sz="2400" dirty="0" smtClean="0"/>
              <a:t>Conduct assessment  (Collect information about the child’s functioning across settings and situations in the 3 outcomes).  </a:t>
            </a:r>
          </a:p>
          <a:p>
            <a:pPr marL="457200" indent="-457200" eaLnBrk="1" hangingPunct="1">
              <a:lnSpc>
                <a:spcPct val="90000"/>
              </a:lnSpc>
              <a:spcBef>
                <a:spcPct val="0"/>
              </a:spcBef>
              <a:spcAft>
                <a:spcPts val="600"/>
              </a:spcAft>
              <a:buFont typeface="+mj-lt"/>
              <a:buAutoNum type="arabicPeriod"/>
            </a:pPr>
            <a:r>
              <a:rPr lang="en-US" sz="2400" dirty="0" smtClean="0"/>
              <a:t>Meet as a team to review the information.</a:t>
            </a:r>
          </a:p>
          <a:p>
            <a:pPr marL="457200" indent="-457200" eaLnBrk="1" hangingPunct="1">
              <a:lnSpc>
                <a:spcPct val="90000"/>
              </a:lnSpc>
              <a:spcBef>
                <a:spcPct val="0"/>
              </a:spcBef>
              <a:spcAft>
                <a:spcPts val="600"/>
              </a:spcAft>
              <a:buFont typeface="+mj-lt"/>
              <a:buAutoNum type="arabicPeriod"/>
            </a:pPr>
            <a:r>
              <a:rPr lang="en-US" sz="2400" dirty="0" smtClean="0"/>
              <a:t>Develop a summary of the child’s functioning reflecting how child uses skills relative to age-expectations.</a:t>
            </a:r>
          </a:p>
          <a:p>
            <a:pPr marL="457200" indent="-457200" eaLnBrk="1" hangingPunct="1">
              <a:lnSpc>
                <a:spcPct val="90000"/>
              </a:lnSpc>
              <a:spcBef>
                <a:spcPct val="0"/>
              </a:spcBef>
              <a:spcAft>
                <a:spcPts val="600"/>
              </a:spcAft>
              <a:buFont typeface="+mj-lt"/>
              <a:buAutoNum type="arabicPeriod"/>
            </a:pPr>
            <a:r>
              <a:rPr lang="en-US" sz="2400" dirty="0" smtClean="0"/>
              <a:t>Consider decision tree and </a:t>
            </a:r>
            <a:r>
              <a:rPr lang="en-US" sz="2400" b="1" dirty="0" smtClean="0">
                <a:solidFill>
                  <a:srgbClr val="6600FF"/>
                </a:solidFill>
              </a:rPr>
              <a:t>agree on a descriptor statement (rating) for Outcome 1</a:t>
            </a:r>
            <a:r>
              <a:rPr lang="en-US" sz="2400" dirty="0" smtClean="0"/>
              <a:t>. </a:t>
            </a:r>
          </a:p>
          <a:p>
            <a:pPr marL="457200" indent="-457200">
              <a:lnSpc>
                <a:spcPct val="90000"/>
              </a:lnSpc>
              <a:spcBef>
                <a:spcPct val="0"/>
              </a:spcBef>
              <a:spcAft>
                <a:spcPts val="600"/>
              </a:spcAft>
              <a:buFont typeface="+mj-lt"/>
              <a:buAutoNum type="arabicPeriod"/>
            </a:pPr>
            <a:r>
              <a:rPr lang="en-US" sz="2400" dirty="0" smtClean="0"/>
              <a:t>Repeat for Outcomes 2 and 3</a:t>
            </a:r>
          </a:p>
          <a:p>
            <a:pPr marL="457200" indent="-457200">
              <a:lnSpc>
                <a:spcPct val="90000"/>
              </a:lnSpc>
              <a:spcBef>
                <a:spcPct val="0"/>
              </a:spcBef>
              <a:spcAft>
                <a:spcPts val="600"/>
              </a:spcAft>
              <a:buFont typeface="+mj-lt"/>
              <a:buAutoNum type="arabicPeriod"/>
            </a:pPr>
            <a:r>
              <a:rPr lang="en-US" sz="2400" dirty="0" smtClean="0"/>
              <a:t>Complete information about assessment team members, their roles, and how the family was involved.</a:t>
            </a:r>
          </a:p>
          <a:p>
            <a:pPr marL="457200" indent="-457200">
              <a:lnSpc>
                <a:spcPct val="90000"/>
              </a:lnSpc>
              <a:spcBef>
                <a:spcPct val="0"/>
              </a:spcBef>
              <a:spcAft>
                <a:spcPts val="600"/>
              </a:spcAft>
              <a:buFont typeface="+mj-lt"/>
              <a:buAutoNum type="arabicPeriod"/>
            </a:pPr>
            <a:endParaRPr lang="en-US" sz="2400" dirty="0" smtClean="0"/>
          </a:p>
        </p:txBody>
      </p:sp>
    </p:spTree>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ontent Placeholder 10"/>
          <p:cNvGraphicFramePr>
            <a:graphicFrameLocks noGrp="1" noChangeAspect="1"/>
          </p:cNvGraphicFramePr>
          <p:nvPr>
            <p:ph sz="half" idx="2"/>
          </p:nvPr>
        </p:nvGraphicFramePr>
        <p:xfrm>
          <a:off x="1752600" y="-354102"/>
          <a:ext cx="5791199" cy="7494494"/>
        </p:xfrm>
        <a:graphic>
          <a:graphicData uri="http://schemas.openxmlformats.org/presentationml/2006/ole">
            <p:oleObj spid="_x0000_s422914" name="Acrobat Document" r:id="rId4" imgW="5830114" imgH="7542857" progId="AcroExch.Document.7">
              <p:embed/>
            </p:oleObj>
          </a:graphicData>
        </a:graphic>
      </p:graphicFrame>
      <p:sp>
        <p:nvSpPr>
          <p:cNvPr id="9" name="TextBox 8"/>
          <p:cNvSpPr txBox="1"/>
          <p:nvPr/>
        </p:nvSpPr>
        <p:spPr>
          <a:xfrm>
            <a:off x="838200" y="6019800"/>
            <a:ext cx="7772400" cy="461665"/>
          </a:xfrm>
          <a:prstGeom prst="rect">
            <a:avLst/>
          </a:prstGeom>
          <a:noFill/>
        </p:spPr>
        <p:txBody>
          <a:bodyPr wrap="square" rtlCol="0">
            <a:spAutoFit/>
          </a:bodyPr>
          <a:lstStyle/>
          <a:p>
            <a:r>
              <a:rPr lang="en-US" dirty="0" smtClean="0"/>
              <a:t>					</a:t>
            </a:r>
            <a:endParaRPr lang="en-US" dirty="0"/>
          </a:p>
        </p:txBody>
      </p:sp>
    </p:spTree>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r>
              <a:rPr lang="en-US" sz="3200" dirty="0"/>
              <a:t>Essential </a:t>
            </a:r>
            <a:r>
              <a:rPr lang="en-US" sz="3200" dirty="0" smtClean="0"/>
              <a:t>knowledge for selecting an appropriate descriptor statement</a:t>
            </a:r>
            <a:endParaRPr lang="en-US" sz="3200" dirty="0"/>
          </a:p>
        </p:txBody>
      </p:sp>
      <p:sp>
        <p:nvSpPr>
          <p:cNvPr id="903171" name="Rectangle 3"/>
          <p:cNvSpPr>
            <a:spLocks noGrp="1" noChangeArrowheads="1"/>
          </p:cNvSpPr>
          <p:nvPr>
            <p:ph idx="1"/>
          </p:nvPr>
        </p:nvSpPr>
        <p:spPr>
          <a:solidFill>
            <a:srgbClr val="FFFFCC"/>
          </a:solidFill>
          <a:ln>
            <a:solidFill>
              <a:schemeClr val="accent1">
                <a:lumMod val="75000"/>
              </a:schemeClr>
            </a:solidFill>
          </a:ln>
        </p:spPr>
        <p:txBody>
          <a:bodyPr/>
          <a:lstStyle/>
          <a:p>
            <a:pPr marL="533400" indent="-533400">
              <a:lnSpc>
                <a:spcPct val="90000"/>
              </a:lnSpc>
              <a:spcBef>
                <a:spcPct val="0"/>
              </a:spcBef>
              <a:spcAft>
                <a:spcPct val="0"/>
              </a:spcAft>
              <a:buFont typeface="Wingdings" pitchFamily="2" charset="2"/>
              <a:buNone/>
            </a:pPr>
            <a:r>
              <a:rPr lang="en-US" sz="2400" dirty="0" smtClean="0"/>
              <a:t>Among them</a:t>
            </a:r>
            <a:r>
              <a:rPr lang="en-US" sz="2400" dirty="0"/>
              <a:t>, team members must: </a:t>
            </a:r>
            <a:endParaRPr lang="en-US" sz="2400" dirty="0" smtClean="0"/>
          </a:p>
          <a:p>
            <a:pPr marL="533400" indent="-533400">
              <a:lnSpc>
                <a:spcPct val="90000"/>
              </a:lnSpc>
              <a:spcBef>
                <a:spcPct val="0"/>
              </a:spcBef>
              <a:spcAft>
                <a:spcPct val="0"/>
              </a:spcAft>
              <a:buFont typeface="Wingdings" pitchFamily="2" charset="2"/>
              <a:buNone/>
            </a:pPr>
            <a:endParaRPr lang="en-US" sz="2400" dirty="0" smtClean="0"/>
          </a:p>
          <a:p>
            <a:pPr marL="533400" indent="-533400">
              <a:lnSpc>
                <a:spcPct val="90000"/>
              </a:lnSpc>
              <a:spcBef>
                <a:spcPct val="0"/>
              </a:spcBef>
              <a:buFont typeface="+mj-lt"/>
              <a:buAutoNum type="arabicPeriod"/>
            </a:pPr>
            <a:r>
              <a:rPr lang="en-US" sz="2400" dirty="0" smtClean="0"/>
              <a:t>Understand the content of the three child outcomes</a:t>
            </a:r>
          </a:p>
          <a:p>
            <a:pPr marL="533400" indent="-533400">
              <a:lnSpc>
                <a:spcPct val="90000"/>
              </a:lnSpc>
              <a:spcBef>
                <a:spcPct val="0"/>
              </a:spcBef>
              <a:spcAft>
                <a:spcPct val="0"/>
              </a:spcAft>
              <a:buFont typeface="+mj-lt"/>
              <a:buAutoNum type="arabicPeriod"/>
            </a:pPr>
            <a:endParaRPr lang="en-US" sz="2400" dirty="0"/>
          </a:p>
          <a:p>
            <a:pPr marL="533400" indent="-533400">
              <a:lnSpc>
                <a:spcPct val="90000"/>
              </a:lnSpc>
              <a:spcBef>
                <a:spcPct val="0"/>
              </a:spcBef>
              <a:spcAft>
                <a:spcPct val="0"/>
              </a:spcAft>
              <a:buClr>
                <a:schemeClr val="accent6">
                  <a:lumMod val="75000"/>
                </a:schemeClr>
              </a:buClr>
              <a:buSzPct val="107000"/>
              <a:buFont typeface="+mj-lt"/>
              <a:buAutoNum type="arabicPeriod"/>
            </a:pPr>
            <a:r>
              <a:rPr lang="en-US" sz="2400" dirty="0" smtClean="0"/>
              <a:t>Know </a:t>
            </a:r>
            <a:r>
              <a:rPr lang="en-US" sz="2400" dirty="0"/>
              <a:t>about the child’s functioning across settings and situations</a:t>
            </a:r>
          </a:p>
          <a:p>
            <a:pPr marL="533400" indent="-533400">
              <a:lnSpc>
                <a:spcPct val="80000"/>
              </a:lnSpc>
              <a:spcBef>
                <a:spcPct val="0"/>
              </a:spcBef>
              <a:spcAft>
                <a:spcPct val="0"/>
              </a:spcAft>
              <a:buClr>
                <a:schemeClr val="accent6">
                  <a:lumMod val="75000"/>
                </a:schemeClr>
              </a:buClr>
              <a:buSzPct val="107000"/>
              <a:buFont typeface="+mj-lt"/>
              <a:buAutoNum type="arabicPeriod"/>
            </a:pPr>
            <a:endParaRPr lang="en-US" sz="2400" dirty="0"/>
          </a:p>
          <a:p>
            <a:pPr marL="533400" indent="-533400">
              <a:lnSpc>
                <a:spcPct val="80000"/>
              </a:lnSpc>
              <a:spcBef>
                <a:spcPct val="0"/>
              </a:spcBef>
              <a:spcAft>
                <a:spcPct val="0"/>
              </a:spcAft>
              <a:buClr>
                <a:schemeClr val="accent6">
                  <a:lumMod val="75000"/>
                </a:schemeClr>
              </a:buClr>
              <a:buSzPct val="107000"/>
              <a:buFont typeface="+mj-lt"/>
              <a:buAutoNum type="arabicPeriod"/>
            </a:pPr>
            <a:r>
              <a:rPr lang="en-US" sz="2400" dirty="0"/>
              <a:t>Understand age-expected child </a:t>
            </a:r>
            <a:r>
              <a:rPr lang="en-US" sz="2400" dirty="0" smtClean="0"/>
              <a:t>development</a:t>
            </a:r>
          </a:p>
          <a:p>
            <a:pPr marL="533400" indent="-533400">
              <a:lnSpc>
                <a:spcPct val="80000"/>
              </a:lnSpc>
              <a:spcBef>
                <a:spcPct val="0"/>
              </a:spcBef>
              <a:spcAft>
                <a:spcPct val="0"/>
              </a:spcAft>
              <a:buClr>
                <a:schemeClr val="accent6">
                  <a:lumMod val="75000"/>
                </a:schemeClr>
              </a:buClr>
              <a:buSzPct val="107000"/>
              <a:buFont typeface="+mj-lt"/>
              <a:buAutoNum type="arabicPeriod"/>
            </a:pPr>
            <a:endParaRPr lang="en-US" sz="2400" dirty="0" smtClean="0"/>
          </a:p>
          <a:p>
            <a:pPr marL="533400" indent="-533400">
              <a:lnSpc>
                <a:spcPct val="80000"/>
              </a:lnSpc>
              <a:spcBef>
                <a:spcPct val="0"/>
              </a:spcBef>
              <a:buClr>
                <a:schemeClr val="accent6">
                  <a:lumMod val="75000"/>
                </a:schemeClr>
              </a:buClr>
              <a:buSzPct val="107000"/>
              <a:buFont typeface="+mj-lt"/>
              <a:buAutoNum type="arabicPeriod"/>
            </a:pPr>
            <a:r>
              <a:rPr lang="en-US" sz="2400" dirty="0" smtClean="0"/>
              <a:t>Understand age expectations for child functioning within the child’s culture</a:t>
            </a:r>
          </a:p>
          <a:p>
            <a:pPr marL="533400" indent="-533400">
              <a:lnSpc>
                <a:spcPct val="80000"/>
              </a:lnSpc>
              <a:spcBef>
                <a:spcPct val="0"/>
              </a:spcBef>
              <a:spcAft>
                <a:spcPct val="0"/>
              </a:spcAft>
              <a:buClr>
                <a:schemeClr val="accent6">
                  <a:lumMod val="75000"/>
                </a:schemeClr>
              </a:buClr>
              <a:buSzPct val="107000"/>
              <a:buFont typeface="+mj-lt"/>
              <a:buAutoNum type="arabicPeriod"/>
            </a:pPr>
            <a:endParaRPr lang="en-US" sz="2400" dirty="0"/>
          </a:p>
          <a:p>
            <a:pPr marL="533400" indent="-533400">
              <a:lnSpc>
                <a:spcPct val="80000"/>
              </a:lnSpc>
              <a:spcBef>
                <a:spcPct val="0"/>
              </a:spcBef>
              <a:spcAft>
                <a:spcPct val="0"/>
              </a:spcAft>
              <a:buClr>
                <a:schemeClr val="accent6">
                  <a:lumMod val="75000"/>
                </a:schemeClr>
              </a:buClr>
              <a:buSzPct val="107000"/>
              <a:buFont typeface="+mj-lt"/>
              <a:buAutoNum type="arabicPeriod"/>
            </a:pPr>
            <a:r>
              <a:rPr lang="en-US" sz="2400" dirty="0" smtClean="0"/>
              <a:t>Know how to use the rating scale</a:t>
            </a:r>
            <a:endParaRPr lang="en-US" sz="2400" dirty="0"/>
          </a:p>
          <a:p>
            <a:pPr marL="533400" indent="-533400">
              <a:lnSpc>
                <a:spcPct val="80000"/>
              </a:lnSpc>
              <a:spcBef>
                <a:spcPct val="0"/>
              </a:spcBef>
              <a:spcAft>
                <a:spcPct val="0"/>
              </a:spcAft>
              <a:buClr>
                <a:schemeClr val="accent6">
                  <a:lumMod val="75000"/>
                </a:schemeClr>
              </a:buClr>
              <a:buSzPct val="107000"/>
              <a:buFont typeface="+mj-lt"/>
              <a:buAutoNum type="arabicPeriod"/>
            </a:pPr>
            <a:endParaRPr lang="en-US" sz="2400" dirty="0"/>
          </a:p>
        </p:txBody>
      </p:sp>
    </p:spTree>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Team</a:t>
            </a:r>
            <a:endParaRPr lang="en-US" dirty="0">
              <a:solidFill>
                <a:srgbClr val="FF0000"/>
              </a:solidFill>
            </a:endParaRPr>
          </a:p>
        </p:txBody>
      </p:sp>
      <p:sp>
        <p:nvSpPr>
          <p:cNvPr id="3" name="Content Placeholder 2"/>
          <p:cNvSpPr>
            <a:spLocks noGrp="1"/>
          </p:cNvSpPr>
          <p:nvPr>
            <p:ph idx="1"/>
          </p:nvPr>
        </p:nvSpPr>
        <p:spPr>
          <a:xfrm>
            <a:off x="457200" y="2057400"/>
            <a:ext cx="8229600" cy="3200400"/>
          </a:xfrm>
        </p:spPr>
        <p:txBody>
          <a:bodyPr/>
          <a:lstStyle/>
          <a:p>
            <a:r>
              <a:rPr lang="en-US" sz="2600" dirty="0" smtClean="0"/>
              <a:t>FRC</a:t>
            </a:r>
          </a:p>
          <a:p>
            <a:r>
              <a:rPr lang="en-US" sz="2600" dirty="0" smtClean="0"/>
              <a:t>Early intervention specialist</a:t>
            </a:r>
          </a:p>
          <a:p>
            <a:r>
              <a:rPr lang="en-US" sz="2600" dirty="0" smtClean="0"/>
              <a:t>Parent(s)</a:t>
            </a:r>
          </a:p>
          <a:p>
            <a:r>
              <a:rPr lang="en-US" sz="2600" dirty="0" smtClean="0"/>
              <a:t>Other therapists or related                 service providers?</a:t>
            </a:r>
          </a:p>
          <a:p>
            <a:r>
              <a:rPr lang="en-US" sz="2600" dirty="0" smtClean="0"/>
              <a:t>Other caregivers (child care, extended family, etc.)?</a:t>
            </a:r>
            <a:endParaRPr lang="en-US" sz="2600" dirty="0"/>
          </a:p>
        </p:txBody>
      </p:sp>
      <p:pic>
        <p:nvPicPr>
          <p:cNvPr id="54273" name="Picture 1" descr="C:\Documents and Settings\khebbeler\My Documents\My Pictures\Microsoft Clip Organizer\00446010.wmf"/>
          <p:cNvPicPr>
            <a:picLocks noChangeAspect="1" noChangeArrowheads="1"/>
          </p:cNvPicPr>
          <p:nvPr/>
        </p:nvPicPr>
        <p:blipFill>
          <a:blip r:embed="rId3" cstate="email"/>
          <a:srcRect/>
          <a:stretch>
            <a:fillRect/>
          </a:stretch>
        </p:blipFill>
        <p:spPr bwMode="auto">
          <a:xfrm>
            <a:off x="6553200" y="2286000"/>
            <a:ext cx="2000707" cy="1744683"/>
          </a:xfrm>
          <a:prstGeom prst="rect">
            <a:avLst/>
          </a:prstGeom>
          <a:noFill/>
        </p:spPr>
      </p:pic>
      <p:sp>
        <p:nvSpPr>
          <p:cNvPr id="5" name="TextBox 4"/>
          <p:cNvSpPr txBox="1"/>
          <p:nvPr/>
        </p:nvSpPr>
        <p:spPr>
          <a:xfrm>
            <a:off x="762000" y="5257800"/>
            <a:ext cx="7543800" cy="1077218"/>
          </a:xfrm>
          <a:prstGeom prst="rect">
            <a:avLst/>
          </a:prstGeom>
          <a:solidFill>
            <a:srgbClr val="FFFFCC"/>
          </a:solidFill>
          <a:ln>
            <a:solidFill>
              <a:schemeClr val="accent1">
                <a:lumMod val="50000"/>
              </a:schemeClr>
            </a:solidFill>
          </a:ln>
        </p:spPr>
        <p:txBody>
          <a:bodyPr wrap="square" rtlCol="0">
            <a:spAutoFit/>
          </a:bodyPr>
          <a:lstStyle/>
          <a:p>
            <a:r>
              <a:rPr lang="en-US" dirty="0" smtClean="0"/>
              <a:t>Selecting the descriptor statement is intended to be a team process</a:t>
            </a:r>
            <a:endParaRPr lang="en-US" dirty="0"/>
          </a:p>
        </p:txBody>
      </p:sp>
    </p:spTree>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609600" y="152400"/>
            <a:ext cx="8001000" cy="1143000"/>
          </a:xfrm>
        </p:spPr>
        <p:txBody>
          <a:bodyPr/>
          <a:lstStyle/>
          <a:p>
            <a:pPr algn="l"/>
            <a:r>
              <a:rPr lang="en-US" dirty="0"/>
              <a:t>Important point</a:t>
            </a:r>
          </a:p>
        </p:txBody>
      </p:sp>
      <p:sp>
        <p:nvSpPr>
          <p:cNvPr id="907267" name="Rectangle 3"/>
          <p:cNvSpPr>
            <a:spLocks noGrp="1" noChangeArrowheads="1"/>
          </p:cNvSpPr>
          <p:nvPr>
            <p:ph idx="1"/>
          </p:nvPr>
        </p:nvSpPr>
        <p:spPr>
          <a:xfrm>
            <a:off x="457200" y="2438400"/>
            <a:ext cx="8229600" cy="4187952"/>
          </a:xfrm>
        </p:spPr>
        <p:txBody>
          <a:bodyPr/>
          <a:lstStyle/>
          <a:p>
            <a:r>
              <a:rPr lang="en-US" dirty="0"/>
              <a:t>It is not necessary that all team members be knowledgeable in all 5 areas </a:t>
            </a:r>
          </a:p>
          <a:p>
            <a:r>
              <a:rPr lang="en-US" dirty="0"/>
              <a:t>Especially, </a:t>
            </a:r>
            <a:r>
              <a:rPr lang="en-US" dirty="0" smtClean="0"/>
              <a:t>there is no </a:t>
            </a:r>
            <a:r>
              <a:rPr lang="en-US" dirty="0"/>
              <a:t>expectation that parents understand the rating scale or typical child development</a:t>
            </a:r>
          </a:p>
          <a:p>
            <a:r>
              <a:rPr lang="en-US" dirty="0"/>
              <a:t>But the professionals have to!</a:t>
            </a:r>
          </a:p>
        </p:txBody>
      </p:sp>
      <p:pic>
        <p:nvPicPr>
          <p:cNvPr id="907268" name="Picture 4" descr="j0433389"/>
          <p:cNvPicPr>
            <a:picLocks noChangeAspect="1" noChangeArrowheads="1"/>
          </p:cNvPicPr>
          <p:nvPr/>
        </p:nvPicPr>
        <p:blipFill>
          <a:blip r:embed="rId3" cstate="email"/>
          <a:srcRect/>
          <a:stretch>
            <a:fillRect/>
          </a:stretch>
        </p:blipFill>
        <p:spPr bwMode="auto">
          <a:xfrm>
            <a:off x="6300210" y="606257"/>
            <a:ext cx="2478088" cy="1668462"/>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participation in the  process</a:t>
            </a:r>
            <a:endParaRPr lang="en-US" dirty="0"/>
          </a:p>
        </p:txBody>
      </p:sp>
      <p:sp>
        <p:nvSpPr>
          <p:cNvPr id="3" name="Content Placeholder 2"/>
          <p:cNvSpPr>
            <a:spLocks noGrp="1"/>
          </p:cNvSpPr>
          <p:nvPr>
            <p:ph idx="1"/>
          </p:nvPr>
        </p:nvSpPr>
        <p:spPr>
          <a:xfrm>
            <a:off x="2743200" y="2057400"/>
            <a:ext cx="5943600" cy="4191000"/>
          </a:xfrm>
        </p:spPr>
        <p:txBody>
          <a:bodyPr/>
          <a:lstStyle/>
          <a:p>
            <a:r>
              <a:rPr lang="en-US" sz="2400" dirty="0" smtClean="0"/>
              <a:t>Be prepared to explain to parents why child outcomes data are being collected</a:t>
            </a:r>
          </a:p>
          <a:p>
            <a:r>
              <a:rPr lang="en-US" sz="2400" dirty="0" smtClean="0"/>
              <a:t>Remember parents are your best source of information the child’s functioning across situations throughout the day</a:t>
            </a:r>
          </a:p>
          <a:p>
            <a:r>
              <a:rPr lang="en-US" sz="2400" dirty="0" smtClean="0"/>
              <a:t>There is no reason to mention the numbers on the scale during the discussion (more on this later)</a:t>
            </a:r>
          </a:p>
          <a:p>
            <a:pPr>
              <a:buNone/>
            </a:pPr>
            <a:endParaRPr lang="en-US" dirty="0" smtClean="0"/>
          </a:p>
          <a:p>
            <a:pPr>
              <a:buNone/>
            </a:pPr>
            <a:endParaRPr lang="en-US" dirty="0"/>
          </a:p>
        </p:txBody>
      </p:sp>
      <p:pic>
        <p:nvPicPr>
          <p:cNvPr id="96258" name="Picture 2" descr="C:\Documents and Settings\khebbeler\My Documents\My Pictures\Microsoft Clip Organizer\00439316.jpg"/>
          <p:cNvPicPr>
            <a:picLocks noChangeAspect="1" noChangeArrowheads="1"/>
          </p:cNvPicPr>
          <p:nvPr/>
        </p:nvPicPr>
        <p:blipFill>
          <a:blip r:embed="rId3" cstate="email"/>
          <a:srcRect/>
          <a:stretch>
            <a:fillRect/>
          </a:stretch>
        </p:blipFill>
        <p:spPr bwMode="auto">
          <a:xfrm>
            <a:off x="533400" y="2438400"/>
            <a:ext cx="2209800" cy="2209800"/>
          </a:xfrm>
          <a:prstGeom prst="rect">
            <a:avLst/>
          </a:prstGeom>
          <a:noFill/>
          <a:ln>
            <a:solidFill>
              <a:schemeClr val="accent1"/>
            </a:solidFill>
          </a:ln>
        </p:spPr>
      </p:pic>
    </p:spTree>
  </p:cSld>
  <p:clrMapOvr>
    <a:masterClrMapping/>
  </p:clrMapOvr>
  <p:transition spd="med">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Documents and Settings\khebbeler\My Documents\My Pictures\Microsoft Clip Organizer\00262558.jpg"/>
          <p:cNvPicPr>
            <a:picLocks noChangeAspect="1" noChangeArrowheads="1"/>
          </p:cNvPicPr>
          <p:nvPr/>
        </p:nvPicPr>
        <p:blipFill>
          <a:blip r:embed="rId3" cstate="email"/>
          <a:srcRect/>
          <a:stretch>
            <a:fillRect/>
          </a:stretch>
        </p:blipFill>
        <p:spPr bwMode="auto">
          <a:xfrm rot="559193">
            <a:off x="4800600" y="3314700"/>
            <a:ext cx="3657600" cy="2438400"/>
          </a:xfrm>
          <a:prstGeom prst="rect">
            <a:avLst/>
          </a:prstGeom>
          <a:noFill/>
          <a:ln>
            <a:solidFill>
              <a:schemeClr val="accent1">
                <a:lumMod val="50000"/>
              </a:schemeClr>
            </a:solidFill>
          </a:ln>
        </p:spPr>
      </p:pic>
      <p:sp>
        <p:nvSpPr>
          <p:cNvPr id="2" name="Title 1"/>
          <p:cNvSpPr>
            <a:spLocks noGrp="1"/>
          </p:cNvSpPr>
          <p:nvPr>
            <p:ph type="title"/>
          </p:nvPr>
        </p:nvSpPr>
        <p:spPr>
          <a:xfrm>
            <a:off x="457200" y="304800"/>
            <a:ext cx="8153400" cy="1143000"/>
          </a:xfrm>
        </p:spPr>
        <p:txBody>
          <a:bodyPr/>
          <a:lstStyle/>
          <a:p>
            <a:r>
              <a:rPr lang="en-US" sz="3200" dirty="0" smtClean="0"/>
              <a:t>Essential knowledge for completing the Summary of Functional Performance</a:t>
            </a:r>
            <a:endParaRPr lang="en-US" sz="3200" dirty="0"/>
          </a:p>
        </p:txBody>
      </p:sp>
      <p:sp>
        <p:nvSpPr>
          <p:cNvPr id="3" name="Content Placeholder 2"/>
          <p:cNvSpPr>
            <a:spLocks noGrp="1"/>
          </p:cNvSpPr>
          <p:nvPr>
            <p:ph idx="1"/>
          </p:nvPr>
        </p:nvSpPr>
        <p:spPr>
          <a:xfrm>
            <a:off x="762000" y="2133600"/>
            <a:ext cx="4038600" cy="2667000"/>
          </a:xfrm>
          <a:solidFill>
            <a:srgbClr val="FFFFCC"/>
          </a:solidFill>
          <a:ln>
            <a:solidFill>
              <a:schemeClr val="accent1">
                <a:lumMod val="75000"/>
              </a:schemeClr>
            </a:solidFill>
          </a:ln>
        </p:spPr>
        <p:txBody>
          <a:bodyPr/>
          <a:lstStyle/>
          <a:p>
            <a:pPr algn="ctr">
              <a:buNone/>
            </a:pPr>
            <a:endParaRPr lang="en-US" dirty="0" smtClean="0">
              <a:solidFill>
                <a:schemeClr val="accent2">
                  <a:lumMod val="75000"/>
                </a:schemeClr>
              </a:solidFill>
            </a:endParaRPr>
          </a:p>
          <a:p>
            <a:pPr algn="ctr">
              <a:buNone/>
            </a:pPr>
            <a:r>
              <a:rPr lang="en-US" dirty="0" smtClean="0">
                <a:solidFill>
                  <a:schemeClr val="accent2">
                    <a:lumMod val="75000"/>
                  </a:schemeClr>
                </a:solidFill>
              </a:rPr>
              <a:t>1. Understand the content of the three child outcomes</a:t>
            </a:r>
          </a:p>
          <a:p>
            <a:pPr algn="ctr">
              <a:buNone/>
            </a:pPr>
            <a:endParaRPr lang="en-US" dirty="0" smtClean="0">
              <a:solidFill>
                <a:schemeClr val="accent2">
                  <a:lumMod val="75000"/>
                </a:schemeClr>
              </a:solidFill>
            </a:endParaRPr>
          </a:p>
          <a:p>
            <a:pPr algn="ctr">
              <a:buNone/>
            </a:pPr>
            <a:endParaRPr lang="en-US" dirty="0" smtClean="0">
              <a:solidFill>
                <a:schemeClr val="accent2">
                  <a:lumMod val="75000"/>
                </a:schemeClr>
              </a:solidFill>
            </a:endParaRPr>
          </a:p>
          <a:p>
            <a:endParaRPr lang="en-US" dirty="0"/>
          </a:p>
        </p:txBody>
      </p:sp>
    </p:spTree>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Outcomes: Step by Step</a:t>
            </a:r>
            <a:r>
              <a:rPr lang="en-US" dirty="0" smtClean="0"/>
              <a:t> video</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endParaRPr lang="en-US" dirty="0" smtClean="0"/>
          </a:p>
          <a:p>
            <a:pPr algn="ctr">
              <a:buNone/>
            </a:pPr>
            <a:r>
              <a:rPr lang="en-US" sz="2800" b="1" dirty="0" smtClean="0">
                <a:solidFill>
                  <a:srgbClr val="6600FF"/>
                </a:solidFill>
              </a:rPr>
              <a:t>http://www.fpg.unc.edu/~eco/pages/videos.cfm</a:t>
            </a:r>
            <a:endParaRPr lang="en-US" sz="2800" b="1" dirty="0">
              <a:solidFill>
                <a:srgbClr val="6600FF"/>
              </a:solidFill>
            </a:endParaRPr>
          </a:p>
        </p:txBody>
      </p:sp>
    </p:spTree>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1143000"/>
          </a:xfrm>
        </p:spPr>
        <p:txBody>
          <a:bodyPr/>
          <a:lstStyle/>
          <a:p>
            <a:r>
              <a:rPr lang="en-US" dirty="0" smtClean="0"/>
              <a:t>The three outcomes provide a lens or a framework….</a:t>
            </a:r>
            <a:endParaRPr lang="en-US" dirty="0"/>
          </a:p>
        </p:txBody>
      </p:sp>
      <p:sp>
        <p:nvSpPr>
          <p:cNvPr id="3" name="Content Placeholder 2"/>
          <p:cNvSpPr>
            <a:spLocks noGrp="1"/>
          </p:cNvSpPr>
          <p:nvPr>
            <p:ph idx="1"/>
          </p:nvPr>
        </p:nvSpPr>
        <p:spPr/>
        <p:txBody>
          <a:bodyPr/>
          <a:lstStyle/>
          <a:p>
            <a:pPr marL="914400" indent="-520700"/>
            <a:r>
              <a:rPr lang="en-US" dirty="0" smtClean="0"/>
              <a:t>…for how you see children</a:t>
            </a:r>
          </a:p>
          <a:p>
            <a:pPr marL="914400" indent="-520700"/>
            <a:r>
              <a:rPr lang="en-US" dirty="0" smtClean="0"/>
              <a:t>…for gathering and reporting assessment information</a:t>
            </a:r>
          </a:p>
          <a:p>
            <a:pPr marL="914400" indent="-520700"/>
            <a:r>
              <a:rPr lang="en-US" dirty="0" smtClean="0"/>
              <a:t>…for how you think about individualized outcomes on the IFSP</a:t>
            </a:r>
          </a:p>
          <a:p>
            <a:pPr marL="914400" indent="-520700"/>
            <a:r>
              <a:rPr lang="en-US" dirty="0" smtClean="0"/>
              <a:t>…for how you think about children’s progress at review and transition</a:t>
            </a:r>
          </a:p>
          <a:p>
            <a:pPr marL="914400" indent="-520700"/>
            <a:r>
              <a:rPr lang="en-US" dirty="0" smtClean="0"/>
              <a:t>…for collecting data.</a:t>
            </a:r>
            <a:endParaRPr lang="en-US" dirty="0"/>
          </a:p>
        </p:txBody>
      </p:sp>
      <p:sp>
        <p:nvSpPr>
          <p:cNvPr id="4" name="Slide Number Placeholder 3"/>
          <p:cNvSpPr>
            <a:spLocks noGrp="1"/>
          </p:cNvSpPr>
          <p:nvPr>
            <p:ph type="sldNum" sz="quarter" idx="10"/>
          </p:nvPr>
        </p:nvSpPr>
        <p:spPr/>
        <p:txBody>
          <a:bodyPr/>
          <a:lstStyle/>
          <a:p>
            <a:pPr>
              <a:defRPr/>
            </a:pPr>
            <a:fld id="{DC178842-AB43-42E9-BD84-A7CD880A9360}"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7924800" cy="1143000"/>
          </a:xfrm>
        </p:spPr>
        <p:txBody>
          <a:bodyPr/>
          <a:lstStyle/>
          <a:p>
            <a:r>
              <a:rPr lang="en-US" dirty="0" smtClean="0"/>
              <a:t>Functional child outcomes</a:t>
            </a:r>
            <a:br>
              <a:rPr lang="en-US" dirty="0" smtClean="0"/>
            </a:br>
            <a:endParaRPr lang="en-US" sz="2000" dirty="0"/>
          </a:p>
        </p:txBody>
      </p:sp>
      <p:sp>
        <p:nvSpPr>
          <p:cNvPr id="6" name="Content Placeholder 5"/>
          <p:cNvSpPr>
            <a:spLocks noGrp="1"/>
          </p:cNvSpPr>
          <p:nvPr>
            <p:ph idx="1"/>
          </p:nvPr>
        </p:nvSpPr>
        <p:spPr>
          <a:xfrm>
            <a:off x="609600" y="1905000"/>
            <a:ext cx="8191500" cy="3810000"/>
          </a:xfrm>
        </p:spPr>
        <p:txBody>
          <a:bodyPr/>
          <a:lstStyle/>
          <a:p>
            <a:pPr>
              <a:buNone/>
            </a:pPr>
            <a:r>
              <a:rPr lang="en-US" sz="2600" dirty="0" smtClean="0"/>
              <a:t>Functional: </a:t>
            </a:r>
          </a:p>
          <a:p>
            <a:r>
              <a:rPr lang="en-US" sz="2400" dirty="0" smtClean="0"/>
              <a:t>Refer to things that are meaningful to the child                        in the context of everyday living </a:t>
            </a:r>
          </a:p>
          <a:p>
            <a:r>
              <a:rPr lang="en-US" sz="2400" dirty="0" smtClean="0"/>
              <a:t>Refer to an integrated series of behaviors or skills that allows the child to achieve the important everyday goals </a:t>
            </a:r>
          </a:p>
          <a:p>
            <a:r>
              <a:rPr lang="en-US" sz="2400" dirty="0" smtClean="0"/>
              <a:t>Meaningful behaviors in meaningful context – what child usually does in situations (crosses domains)</a:t>
            </a:r>
          </a:p>
          <a:p>
            <a:pPr>
              <a:buNone/>
            </a:pPr>
            <a:r>
              <a:rPr lang="en-US" sz="2600" i="1" dirty="0" smtClean="0"/>
              <a:t>NOT</a:t>
            </a:r>
            <a:r>
              <a:rPr lang="en-US" sz="2600" dirty="0" smtClean="0"/>
              <a:t> – unusual, isolated circumstances, only in structured, specific standardized, elicited situations</a:t>
            </a:r>
          </a:p>
          <a:p>
            <a:pPr>
              <a:buNone/>
            </a:pPr>
            <a:r>
              <a:rPr lang="en-US" sz="1000" dirty="0" smtClean="0"/>
              <a:t> </a:t>
            </a:r>
          </a:p>
          <a:p>
            <a:pPr>
              <a:buNone/>
            </a:pPr>
            <a:r>
              <a:rPr lang="en-US" sz="1600" dirty="0" smtClean="0"/>
              <a:t>See </a:t>
            </a:r>
            <a:r>
              <a:rPr lang="en-US" sz="1600" dirty="0" smtClean="0">
                <a:hlinkClick r:id="rId3"/>
              </a:rPr>
              <a:t>http://www.fpg.unc.edu/~ECO/assets/pdfs/Functional_outcomesHO.pdf</a:t>
            </a:r>
            <a:r>
              <a:rPr lang="en-US" sz="1600" dirty="0" smtClean="0"/>
              <a:t> </a:t>
            </a:r>
            <a:endParaRPr lang="en-US" sz="1400" dirty="0" smtClean="0"/>
          </a:p>
          <a:p>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4034FC27-B157-4DF2-8DAF-C08A4FBD6AFC}" type="slidenum">
              <a:rPr lang="en-US" smtClean="0"/>
              <a:pPr>
                <a:defRPr/>
              </a:pPr>
              <a:t>39</a:t>
            </a:fld>
            <a:endParaRPr lang="en-US" dirty="0"/>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620000" cy="1143000"/>
          </a:xfrm>
        </p:spPr>
        <p:txBody>
          <a:bodyPr/>
          <a:lstStyle/>
          <a:p>
            <a:r>
              <a:rPr lang="en-US" dirty="0" smtClean="0"/>
              <a:t>Getting this information to your colleagues</a:t>
            </a:r>
            <a:endParaRPr lang="en-US" dirty="0"/>
          </a:p>
        </p:txBody>
      </p:sp>
      <p:sp>
        <p:nvSpPr>
          <p:cNvPr id="3" name="Content Placeholder 2"/>
          <p:cNvSpPr>
            <a:spLocks noGrp="1"/>
          </p:cNvSpPr>
          <p:nvPr>
            <p:ph idx="1"/>
          </p:nvPr>
        </p:nvSpPr>
        <p:spPr>
          <a:xfrm>
            <a:off x="762000" y="2362200"/>
            <a:ext cx="7467600" cy="3810000"/>
          </a:xfrm>
        </p:spPr>
        <p:txBody>
          <a:bodyPr/>
          <a:lstStyle/>
          <a:p>
            <a:r>
              <a:rPr lang="en-US" dirty="0" smtClean="0"/>
              <a:t>Nearly all of the content in this training is from a webinar that ECO developed for the Washington State Early Support for Infants and Toddlers (ESIT).</a:t>
            </a:r>
          </a:p>
          <a:p>
            <a:r>
              <a:rPr lang="en-US" dirty="0" smtClean="0"/>
              <a:t>This webinar will be posted on the ESIT website in the near future.</a:t>
            </a:r>
          </a:p>
          <a:p>
            <a:endParaRPr lang="en-US" dirty="0"/>
          </a:p>
        </p:txBody>
      </p:sp>
    </p:spTree>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a:xfrm>
            <a:off x="712331" y="606257"/>
            <a:ext cx="7793037" cy="1143000"/>
          </a:xfrm>
        </p:spPr>
        <p:txBody>
          <a:bodyPr/>
          <a:lstStyle/>
          <a:p>
            <a:r>
              <a:rPr lang="en-US"/>
              <a:t>Outcomes Jeopardy</a:t>
            </a:r>
          </a:p>
        </p:txBody>
      </p:sp>
      <p:graphicFrame>
        <p:nvGraphicFramePr>
          <p:cNvPr id="1065027" name="Group 67"/>
          <p:cNvGraphicFramePr>
            <a:graphicFrameLocks noGrp="1"/>
          </p:cNvGraphicFramePr>
          <p:nvPr>
            <p:ph idx="1"/>
          </p:nvPr>
        </p:nvGraphicFramePr>
        <p:xfrm>
          <a:off x="762000" y="1828800"/>
          <a:ext cx="7543800" cy="4114800"/>
        </p:xfrm>
        <a:graphic>
          <a:graphicData uri="http://schemas.openxmlformats.org/drawingml/2006/table">
            <a:tbl>
              <a:tblPr/>
              <a:tblGrid>
                <a:gridCol w="2514600"/>
                <a:gridCol w="2514600"/>
                <a:gridCol w="2514600"/>
              </a:tblGrid>
              <a:tr h="13716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Pointing to the cabinet for cereal</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rPr>
                        <a:t>Reading the letter “S” on the Stop sign</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rPr>
                        <a:t>Washes hands before lunch</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800" b="0" i="0" u="none" strike="noStrike" cap="none" normalizeH="0" baseline="0" smtClean="0">
                          <a:ln>
                            <a:noFill/>
                          </a:ln>
                          <a:solidFill>
                            <a:schemeClr val="tx1"/>
                          </a:solidFill>
                          <a:effectLst/>
                          <a:latin typeface="Arial" charset="0"/>
                        </a:rPr>
                        <a:t>Biting</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Plays by himself in the classroom</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Plays with rhyming words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rPr>
                        <a:t>Building a castle from blocks with a friend</a:t>
                      </a:r>
                      <a:endParaRPr kumimoji="0" lang="en-US" sz="2800" b="0" i="0" u="none" strike="noStrike" cap="none" normalizeH="0" baseline="0" smtClean="0">
                        <a:ln>
                          <a:noFill/>
                        </a:ln>
                        <a:solidFill>
                          <a:schemeClr val="tx1"/>
                        </a:solidFill>
                        <a:effectLst/>
                        <a:latin typeface="Arial" charset="0"/>
                      </a:endParaRP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Problems sleeping</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Sharing a cookie at lunchtime</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bl>
          </a:graphicData>
        </a:graphic>
      </p:graphicFrame>
      <p:sp>
        <p:nvSpPr>
          <p:cNvPr id="1065028" name="Rectangle 68"/>
          <p:cNvSpPr>
            <a:spLocks noChangeArrowheads="1"/>
          </p:cNvSpPr>
          <p:nvPr/>
        </p:nvSpPr>
        <p:spPr bwMode="auto">
          <a:xfrm>
            <a:off x="909229" y="1933046"/>
            <a:ext cx="2286000" cy="1219200"/>
          </a:xfrm>
          <a:prstGeom prst="rect">
            <a:avLst/>
          </a:prstGeom>
          <a:solidFill>
            <a:schemeClr val="accent1"/>
          </a:solidFill>
          <a:ln w="9525">
            <a:solidFill>
              <a:schemeClr val="tx1"/>
            </a:solidFill>
            <a:miter lim="800000"/>
            <a:headEnd/>
            <a:tailEnd/>
          </a:ln>
          <a:effectLst/>
        </p:spPr>
        <p:txBody>
          <a:bodyPr wrap="none" anchor="ctr"/>
          <a:lstStyle/>
          <a:p>
            <a:pPr algn="ctr"/>
            <a:r>
              <a:rPr lang="en-US" dirty="0" smtClean="0">
                <a:solidFill>
                  <a:srgbClr val="002EC0"/>
                </a:solidFill>
              </a:rPr>
              <a:t>$100</a:t>
            </a:r>
            <a:endParaRPr lang="en-US" dirty="0">
              <a:solidFill>
                <a:srgbClr val="002EC0"/>
              </a:solidFill>
            </a:endParaRPr>
          </a:p>
        </p:txBody>
      </p:sp>
      <p:sp>
        <p:nvSpPr>
          <p:cNvPr id="1065029" name="Rectangle 69"/>
          <p:cNvSpPr>
            <a:spLocks noChangeArrowheads="1"/>
          </p:cNvSpPr>
          <p:nvPr/>
        </p:nvSpPr>
        <p:spPr bwMode="auto">
          <a:xfrm>
            <a:off x="914400" y="3276600"/>
            <a:ext cx="2286000" cy="1219200"/>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2EC0"/>
                </a:solidFill>
              </a:rPr>
              <a:t>$200</a:t>
            </a:r>
          </a:p>
        </p:txBody>
      </p:sp>
      <p:sp>
        <p:nvSpPr>
          <p:cNvPr id="1065030" name="Rectangle 70"/>
          <p:cNvSpPr>
            <a:spLocks noChangeArrowheads="1"/>
          </p:cNvSpPr>
          <p:nvPr/>
        </p:nvSpPr>
        <p:spPr bwMode="auto">
          <a:xfrm>
            <a:off x="5867400" y="1905000"/>
            <a:ext cx="2286000" cy="1219200"/>
          </a:xfrm>
          <a:prstGeom prst="rect">
            <a:avLst/>
          </a:prstGeom>
          <a:solidFill>
            <a:srgbClr val="E335E3"/>
          </a:solidFill>
          <a:ln w="9525">
            <a:solidFill>
              <a:schemeClr val="tx1"/>
            </a:solidFill>
            <a:miter lim="800000"/>
            <a:headEnd/>
            <a:tailEnd/>
          </a:ln>
          <a:effectLst/>
        </p:spPr>
        <p:txBody>
          <a:bodyPr wrap="none" anchor="ctr"/>
          <a:lstStyle/>
          <a:p>
            <a:pPr algn="ctr"/>
            <a:r>
              <a:rPr lang="en-US">
                <a:solidFill>
                  <a:srgbClr val="002EC0"/>
                </a:solidFill>
              </a:rPr>
              <a:t>$100</a:t>
            </a:r>
          </a:p>
        </p:txBody>
      </p:sp>
      <p:sp>
        <p:nvSpPr>
          <p:cNvPr id="1065031" name="Rectangle 71"/>
          <p:cNvSpPr>
            <a:spLocks noChangeArrowheads="1"/>
          </p:cNvSpPr>
          <p:nvPr/>
        </p:nvSpPr>
        <p:spPr bwMode="auto">
          <a:xfrm>
            <a:off x="5867400" y="4648200"/>
            <a:ext cx="2286000" cy="1219200"/>
          </a:xfrm>
          <a:prstGeom prst="rect">
            <a:avLst/>
          </a:prstGeom>
          <a:solidFill>
            <a:srgbClr val="E335E3"/>
          </a:solidFill>
          <a:ln w="9525">
            <a:solidFill>
              <a:schemeClr val="tx1"/>
            </a:solidFill>
            <a:miter lim="800000"/>
            <a:headEnd/>
            <a:tailEnd/>
          </a:ln>
          <a:effectLst/>
        </p:spPr>
        <p:txBody>
          <a:bodyPr wrap="none" anchor="ctr"/>
          <a:lstStyle/>
          <a:p>
            <a:pPr algn="ctr"/>
            <a:r>
              <a:rPr lang="en-US">
                <a:solidFill>
                  <a:srgbClr val="002EC0"/>
                </a:solidFill>
              </a:rPr>
              <a:t>$300</a:t>
            </a:r>
          </a:p>
        </p:txBody>
      </p:sp>
      <p:sp>
        <p:nvSpPr>
          <p:cNvPr id="1065032" name="Rectangle 72"/>
          <p:cNvSpPr>
            <a:spLocks noChangeArrowheads="1"/>
          </p:cNvSpPr>
          <p:nvPr/>
        </p:nvSpPr>
        <p:spPr bwMode="auto">
          <a:xfrm>
            <a:off x="5867400" y="3276600"/>
            <a:ext cx="2286000" cy="1219200"/>
          </a:xfrm>
          <a:prstGeom prst="rect">
            <a:avLst/>
          </a:prstGeom>
          <a:solidFill>
            <a:srgbClr val="E335E3"/>
          </a:solidFill>
          <a:ln w="9525">
            <a:solidFill>
              <a:schemeClr val="tx1"/>
            </a:solidFill>
            <a:miter lim="800000"/>
            <a:headEnd/>
            <a:tailEnd/>
          </a:ln>
          <a:effectLst/>
        </p:spPr>
        <p:txBody>
          <a:bodyPr wrap="none" anchor="ctr"/>
          <a:lstStyle/>
          <a:p>
            <a:pPr algn="ctr"/>
            <a:r>
              <a:rPr lang="en-US">
                <a:solidFill>
                  <a:srgbClr val="002EC0"/>
                </a:solidFill>
              </a:rPr>
              <a:t>$200</a:t>
            </a:r>
          </a:p>
        </p:txBody>
      </p:sp>
      <p:sp>
        <p:nvSpPr>
          <p:cNvPr id="1065033" name="Rectangle 73"/>
          <p:cNvSpPr>
            <a:spLocks noChangeArrowheads="1"/>
          </p:cNvSpPr>
          <p:nvPr/>
        </p:nvSpPr>
        <p:spPr bwMode="auto">
          <a:xfrm>
            <a:off x="3352800" y="4648200"/>
            <a:ext cx="2286000" cy="1219200"/>
          </a:xfrm>
          <a:prstGeom prst="rect">
            <a:avLst/>
          </a:prstGeom>
          <a:solidFill>
            <a:srgbClr val="FFCC66"/>
          </a:solidFill>
          <a:ln w="9525">
            <a:solidFill>
              <a:schemeClr val="tx1"/>
            </a:solidFill>
            <a:miter lim="800000"/>
            <a:headEnd/>
            <a:tailEnd/>
          </a:ln>
          <a:effectLst/>
        </p:spPr>
        <p:txBody>
          <a:bodyPr wrap="none" anchor="ctr"/>
          <a:lstStyle/>
          <a:p>
            <a:pPr algn="ctr"/>
            <a:r>
              <a:rPr lang="en-US">
                <a:solidFill>
                  <a:srgbClr val="002EC0"/>
                </a:solidFill>
              </a:rPr>
              <a:t>$300</a:t>
            </a:r>
          </a:p>
        </p:txBody>
      </p:sp>
      <p:sp>
        <p:nvSpPr>
          <p:cNvPr id="1065034" name="Rectangle 74"/>
          <p:cNvSpPr>
            <a:spLocks noChangeArrowheads="1"/>
          </p:cNvSpPr>
          <p:nvPr/>
        </p:nvSpPr>
        <p:spPr bwMode="auto">
          <a:xfrm>
            <a:off x="3352800" y="3276600"/>
            <a:ext cx="2286000" cy="1219200"/>
          </a:xfrm>
          <a:prstGeom prst="rect">
            <a:avLst/>
          </a:prstGeom>
          <a:solidFill>
            <a:srgbClr val="FFCC66"/>
          </a:solidFill>
          <a:ln w="9525">
            <a:solidFill>
              <a:schemeClr val="tx1"/>
            </a:solidFill>
            <a:miter lim="800000"/>
            <a:headEnd/>
            <a:tailEnd/>
          </a:ln>
          <a:effectLst/>
        </p:spPr>
        <p:txBody>
          <a:bodyPr wrap="none" anchor="ctr"/>
          <a:lstStyle/>
          <a:p>
            <a:pPr algn="ctr"/>
            <a:r>
              <a:rPr lang="en-US">
                <a:solidFill>
                  <a:srgbClr val="002EC0"/>
                </a:solidFill>
              </a:rPr>
              <a:t>$200</a:t>
            </a:r>
          </a:p>
        </p:txBody>
      </p:sp>
      <p:sp>
        <p:nvSpPr>
          <p:cNvPr id="1065035" name="Rectangle 75"/>
          <p:cNvSpPr>
            <a:spLocks noChangeArrowheads="1"/>
          </p:cNvSpPr>
          <p:nvPr/>
        </p:nvSpPr>
        <p:spPr bwMode="auto">
          <a:xfrm>
            <a:off x="3352800" y="1905000"/>
            <a:ext cx="2286000" cy="1219200"/>
          </a:xfrm>
          <a:prstGeom prst="rect">
            <a:avLst/>
          </a:prstGeom>
          <a:solidFill>
            <a:srgbClr val="FFCC66"/>
          </a:solidFill>
          <a:ln w="9525">
            <a:solidFill>
              <a:schemeClr val="tx1"/>
            </a:solidFill>
            <a:miter lim="800000"/>
            <a:headEnd/>
            <a:tailEnd/>
          </a:ln>
          <a:effectLst/>
        </p:spPr>
        <p:txBody>
          <a:bodyPr wrap="none" anchor="ctr"/>
          <a:lstStyle/>
          <a:p>
            <a:pPr algn="ctr"/>
            <a:r>
              <a:rPr lang="en-US">
                <a:solidFill>
                  <a:srgbClr val="002EC0"/>
                </a:solidFill>
              </a:rPr>
              <a:t>$100</a:t>
            </a:r>
          </a:p>
        </p:txBody>
      </p:sp>
      <p:sp>
        <p:nvSpPr>
          <p:cNvPr id="1065036" name="Rectangle 76"/>
          <p:cNvSpPr>
            <a:spLocks noChangeArrowheads="1"/>
          </p:cNvSpPr>
          <p:nvPr/>
        </p:nvSpPr>
        <p:spPr bwMode="auto">
          <a:xfrm>
            <a:off x="914400" y="4648200"/>
            <a:ext cx="2286000" cy="1219200"/>
          </a:xfrm>
          <a:prstGeom prst="rect">
            <a:avLst/>
          </a:prstGeom>
          <a:solidFill>
            <a:schemeClr val="accent1"/>
          </a:solidFill>
          <a:ln w="9525">
            <a:solidFill>
              <a:schemeClr val="tx1"/>
            </a:solidFill>
            <a:miter lim="800000"/>
            <a:headEnd/>
            <a:tailEnd/>
          </a:ln>
          <a:effectLst/>
        </p:spPr>
        <p:txBody>
          <a:bodyPr wrap="none" anchor="ctr"/>
          <a:lstStyle/>
          <a:p>
            <a:pPr algn="ctr"/>
            <a:r>
              <a:rPr lang="en-US">
                <a:solidFill>
                  <a:srgbClr val="002EC0"/>
                </a:solidFill>
              </a:rPr>
              <a:t>$300</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1065028"/>
                                        </p:tgtEl>
                                      </p:cBhvr>
                                    </p:animEffect>
                                    <p:set>
                                      <p:cBhvr>
                                        <p:cTn id="7" dur="1" fill="hold">
                                          <p:stCondLst>
                                            <p:cond delay="499"/>
                                          </p:stCondLst>
                                        </p:cTn>
                                        <p:tgtEl>
                                          <p:spTgt spid="10650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1065035"/>
                                        </p:tgtEl>
                                      </p:cBhvr>
                                    </p:animEffect>
                                    <p:set>
                                      <p:cBhvr>
                                        <p:cTn id="12" dur="1" fill="hold">
                                          <p:stCondLst>
                                            <p:cond delay="499"/>
                                          </p:stCondLst>
                                        </p:cTn>
                                        <p:tgtEl>
                                          <p:spTgt spid="10650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0" nodeType="clickEffect">
                                  <p:stCondLst>
                                    <p:cond delay="0"/>
                                  </p:stCondLst>
                                  <p:childTnLst>
                                    <p:animEffect transition="out" filter="slide(fromBottom)">
                                      <p:cBhvr>
                                        <p:cTn id="16" dur="500"/>
                                        <p:tgtEl>
                                          <p:spTgt spid="1065030"/>
                                        </p:tgtEl>
                                      </p:cBhvr>
                                    </p:animEffect>
                                    <p:set>
                                      <p:cBhvr>
                                        <p:cTn id="17" dur="1" fill="hold">
                                          <p:stCondLst>
                                            <p:cond delay="499"/>
                                          </p:stCondLst>
                                        </p:cTn>
                                        <p:tgtEl>
                                          <p:spTgt spid="1065030"/>
                                        </p:tgtEl>
                                        <p:attrNameLst>
                                          <p:attrName>style.visibility</p:attrName>
                                        </p:attrNameLst>
                                      </p:cBhvr>
                                      <p:to>
                                        <p:strVal val="hidden"/>
                                      </p:to>
                                    </p:set>
                                  </p:childTnLst>
                                  <p:subTnLst>
                                    <p:cmd type="evt" cmd="onstopaudio">
                                      <p:cBhvr>
                                        <p:cTn display="0" masterRel="sameClick">
                                          <p:stCondLst>
                                            <p:cond evt="begin" delay="0">
                                              <p:tn val="15"/>
                                            </p:cond>
                                          </p:stCondLst>
                                        </p:cTn>
                                        <p:tgtEl>
                                          <p:sldTgt/>
                                        </p:tgtEl>
                                      </p:cBhvr>
                                    </p:cmd>
                                  </p:subTnLst>
                                </p:cTn>
                              </p:par>
                            </p:childTnLst>
                          </p:cTn>
                        </p:par>
                      </p:childTnLst>
                    </p:cTn>
                  </p:par>
                  <p:par>
                    <p:cTn id="18" fill="hold">
                      <p:stCondLst>
                        <p:cond delay="indefinite"/>
                      </p:stCondLst>
                      <p:childTnLst>
                        <p:par>
                          <p:cTn id="19" fill="hold">
                            <p:stCondLst>
                              <p:cond delay="0"/>
                            </p:stCondLst>
                            <p:childTnLst>
                              <p:par>
                                <p:cTn id="20" presetID="12" presetClass="exit" presetSubtype="4" fill="hold" grpId="0" nodeType="clickEffect">
                                  <p:stCondLst>
                                    <p:cond delay="0"/>
                                  </p:stCondLst>
                                  <p:childTnLst>
                                    <p:animEffect transition="out" filter="slide(fromBottom)">
                                      <p:cBhvr>
                                        <p:cTn id="21" dur="500"/>
                                        <p:tgtEl>
                                          <p:spTgt spid="1065029"/>
                                        </p:tgtEl>
                                      </p:cBhvr>
                                    </p:animEffect>
                                    <p:set>
                                      <p:cBhvr>
                                        <p:cTn id="22" dur="1" fill="hold">
                                          <p:stCondLst>
                                            <p:cond delay="499"/>
                                          </p:stCondLst>
                                        </p:cTn>
                                        <p:tgtEl>
                                          <p:spTgt spid="10650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0" nodeType="clickEffect">
                                  <p:stCondLst>
                                    <p:cond delay="0"/>
                                  </p:stCondLst>
                                  <p:childTnLst>
                                    <p:animEffect transition="out" filter="slide(fromBottom)">
                                      <p:cBhvr>
                                        <p:cTn id="26" dur="500"/>
                                        <p:tgtEl>
                                          <p:spTgt spid="1065034"/>
                                        </p:tgtEl>
                                      </p:cBhvr>
                                    </p:animEffect>
                                    <p:set>
                                      <p:cBhvr>
                                        <p:cTn id="27" dur="1" fill="hold">
                                          <p:stCondLst>
                                            <p:cond delay="499"/>
                                          </p:stCondLst>
                                        </p:cTn>
                                        <p:tgtEl>
                                          <p:spTgt spid="106503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0" nodeType="clickEffect">
                                  <p:stCondLst>
                                    <p:cond delay="0"/>
                                  </p:stCondLst>
                                  <p:childTnLst>
                                    <p:animEffect transition="out" filter="slide(fromBottom)">
                                      <p:cBhvr>
                                        <p:cTn id="31" dur="500"/>
                                        <p:tgtEl>
                                          <p:spTgt spid="1065032"/>
                                        </p:tgtEl>
                                      </p:cBhvr>
                                    </p:animEffect>
                                    <p:set>
                                      <p:cBhvr>
                                        <p:cTn id="32" dur="1" fill="hold">
                                          <p:stCondLst>
                                            <p:cond delay="499"/>
                                          </p:stCondLst>
                                        </p:cTn>
                                        <p:tgtEl>
                                          <p:spTgt spid="10650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childTnLst>
                                    <p:animEffect transition="out" filter="slide(fromBottom)">
                                      <p:cBhvr>
                                        <p:cTn id="36" dur="500"/>
                                        <p:tgtEl>
                                          <p:spTgt spid="1065036"/>
                                        </p:tgtEl>
                                      </p:cBhvr>
                                    </p:animEffect>
                                    <p:set>
                                      <p:cBhvr>
                                        <p:cTn id="37" dur="1" fill="hold">
                                          <p:stCondLst>
                                            <p:cond delay="499"/>
                                          </p:stCondLst>
                                        </p:cTn>
                                        <p:tgtEl>
                                          <p:spTgt spid="10650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2" presetClass="exit" presetSubtype="4" fill="hold" grpId="0" nodeType="clickEffect">
                                  <p:stCondLst>
                                    <p:cond delay="0"/>
                                  </p:stCondLst>
                                  <p:childTnLst>
                                    <p:animEffect transition="out" filter="slide(fromBottom)">
                                      <p:cBhvr>
                                        <p:cTn id="41" dur="500"/>
                                        <p:tgtEl>
                                          <p:spTgt spid="1065033"/>
                                        </p:tgtEl>
                                      </p:cBhvr>
                                    </p:animEffect>
                                    <p:set>
                                      <p:cBhvr>
                                        <p:cTn id="42" dur="1" fill="hold">
                                          <p:stCondLst>
                                            <p:cond delay="499"/>
                                          </p:stCondLst>
                                        </p:cTn>
                                        <p:tgtEl>
                                          <p:spTgt spid="106503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2" presetClass="exit" presetSubtype="4" fill="hold" grpId="0" nodeType="clickEffect">
                                  <p:stCondLst>
                                    <p:cond delay="0"/>
                                  </p:stCondLst>
                                  <p:childTnLst>
                                    <p:animEffect transition="out" filter="slide(fromBottom)">
                                      <p:cBhvr>
                                        <p:cTn id="46" dur="500"/>
                                        <p:tgtEl>
                                          <p:spTgt spid="1065031"/>
                                        </p:tgtEl>
                                      </p:cBhvr>
                                    </p:animEffect>
                                    <p:set>
                                      <p:cBhvr>
                                        <p:cTn id="47" dur="1" fill="hold">
                                          <p:stCondLst>
                                            <p:cond delay="499"/>
                                          </p:stCondLst>
                                        </p:cTn>
                                        <p:tgtEl>
                                          <p:spTgt spid="1065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8" grpId="0" animBg="1"/>
      <p:bldP spid="1065029" grpId="0" animBg="1"/>
      <p:bldP spid="1065030" grpId="0" animBg="1"/>
      <p:bldP spid="1065031" grpId="0" animBg="1"/>
      <p:bldP spid="1065032" grpId="0" animBg="1"/>
      <p:bldP spid="1065033" grpId="0" animBg="1"/>
      <p:bldP spid="1065034" grpId="0" animBg="1"/>
      <p:bldP spid="1065035" grpId="0" animBg="1"/>
      <p:bldP spid="10650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a:xfrm>
            <a:off x="304800" y="260615"/>
            <a:ext cx="8000999" cy="1143000"/>
          </a:xfrm>
        </p:spPr>
        <p:txBody>
          <a:bodyPr/>
          <a:lstStyle/>
          <a:p>
            <a:r>
              <a:rPr lang="en-US" dirty="0"/>
              <a:t>Children have positive social relationships</a:t>
            </a:r>
            <a:r>
              <a:rPr lang="en-US" sz="3200" dirty="0"/>
              <a:t> </a:t>
            </a:r>
          </a:p>
        </p:txBody>
      </p:sp>
      <p:sp>
        <p:nvSpPr>
          <p:cNvPr id="1052675" name="Rectangle 3"/>
          <p:cNvSpPr>
            <a:spLocks noGrp="1" noChangeArrowheads="1"/>
          </p:cNvSpPr>
          <p:nvPr>
            <p:ph type="body" idx="1"/>
          </p:nvPr>
        </p:nvSpPr>
        <p:spPr>
          <a:xfrm>
            <a:off x="457200" y="1943100"/>
            <a:ext cx="7772400" cy="4914900"/>
          </a:xfrm>
        </p:spPr>
        <p:txBody>
          <a:bodyPr/>
          <a:lstStyle/>
          <a:p>
            <a:pPr>
              <a:buNone/>
            </a:pPr>
            <a:r>
              <a:rPr lang="en-US" sz="2400" dirty="0"/>
              <a:t>Involves:</a:t>
            </a:r>
          </a:p>
          <a:p>
            <a:pPr lvl="1"/>
            <a:r>
              <a:rPr lang="en-US" sz="2400" dirty="0"/>
              <a:t>Relating with adults</a:t>
            </a:r>
          </a:p>
          <a:p>
            <a:pPr lvl="1"/>
            <a:r>
              <a:rPr lang="en-US" sz="2400" dirty="0"/>
              <a:t>Relating with other children</a:t>
            </a:r>
          </a:p>
          <a:p>
            <a:pPr lvl="1"/>
            <a:r>
              <a:rPr lang="en-US" sz="2400" dirty="0"/>
              <a:t>For older children, following rules related to groups or interacting with others</a:t>
            </a:r>
          </a:p>
          <a:p>
            <a:pPr>
              <a:buFont typeface="Wingdings" pitchFamily="2" charset="2"/>
              <a:buNone/>
            </a:pPr>
            <a:r>
              <a:rPr lang="en-US" sz="2400" dirty="0" smtClean="0"/>
              <a:t>Includes:</a:t>
            </a:r>
            <a:endParaRPr lang="en-US" sz="2400" dirty="0"/>
          </a:p>
          <a:p>
            <a:pPr lvl="1"/>
            <a:r>
              <a:rPr lang="en-US" sz="2400" dirty="0"/>
              <a:t>Attachment/separation/autonomy</a:t>
            </a:r>
          </a:p>
          <a:p>
            <a:pPr lvl="1"/>
            <a:r>
              <a:rPr lang="en-US" sz="2400" dirty="0"/>
              <a:t>Expressing emotions and feelings</a:t>
            </a:r>
          </a:p>
          <a:p>
            <a:pPr lvl="1"/>
            <a:r>
              <a:rPr lang="en-US" sz="2400" dirty="0"/>
              <a:t>Learning rules and expectations</a:t>
            </a:r>
          </a:p>
          <a:p>
            <a:pPr lvl="1"/>
            <a:r>
              <a:rPr lang="en-US" sz="2400" dirty="0"/>
              <a:t>Social interactions and </a:t>
            </a:r>
            <a:r>
              <a:rPr lang="en-US" sz="2400" dirty="0" smtClean="0"/>
              <a:t>social play</a:t>
            </a:r>
            <a:endParaRPr lang="en-US" sz="2400" dirty="0"/>
          </a:p>
        </p:txBody>
      </p:sp>
      <p:pic>
        <p:nvPicPr>
          <p:cNvPr id="1052676" name="Picture 4"/>
          <p:cNvPicPr>
            <a:picLocks noChangeAspect="1" noChangeArrowheads="1"/>
          </p:cNvPicPr>
          <p:nvPr/>
        </p:nvPicPr>
        <p:blipFill>
          <a:blip r:embed="rId3" cstate="email"/>
          <a:srcRect/>
          <a:stretch>
            <a:fillRect/>
          </a:stretch>
        </p:blipFill>
        <p:spPr bwMode="auto">
          <a:xfrm>
            <a:off x="6012175" y="1239934"/>
            <a:ext cx="2686050" cy="1787525"/>
          </a:xfrm>
          <a:prstGeom prst="rect">
            <a:avLst/>
          </a:prstGeom>
          <a:noFill/>
          <a:ln w="9525">
            <a:solidFill>
              <a:schemeClr val="accent1">
                <a:lumMod val="60000"/>
                <a:lumOff val="40000"/>
              </a:schemeClr>
            </a:solidFill>
            <a:miter lim="800000"/>
            <a:headEnd/>
            <a:tailEnd/>
          </a:ln>
          <a:effectLst/>
        </p:spPr>
      </p:pic>
    </p:spTree>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a:xfrm>
            <a:off x="366689" y="318222"/>
            <a:ext cx="7467600" cy="1143000"/>
          </a:xfrm>
        </p:spPr>
        <p:txBody>
          <a:bodyPr/>
          <a:lstStyle/>
          <a:p>
            <a:r>
              <a:rPr lang="en-US" sz="3200" dirty="0"/>
              <a:t>Children acquire and use knowledge and skills </a:t>
            </a:r>
          </a:p>
        </p:txBody>
      </p:sp>
      <p:sp>
        <p:nvSpPr>
          <p:cNvPr id="1056771" name="Rectangle 3"/>
          <p:cNvSpPr>
            <a:spLocks noGrp="1" noChangeArrowheads="1"/>
          </p:cNvSpPr>
          <p:nvPr>
            <p:ph type="body" idx="1"/>
          </p:nvPr>
        </p:nvSpPr>
        <p:spPr>
          <a:xfrm>
            <a:off x="381000" y="2286000"/>
            <a:ext cx="3315614" cy="5084762"/>
          </a:xfrm>
        </p:spPr>
        <p:txBody>
          <a:bodyPr/>
          <a:lstStyle/>
          <a:p>
            <a:pPr lvl="1">
              <a:lnSpc>
                <a:spcPct val="90000"/>
              </a:lnSpc>
              <a:spcBef>
                <a:spcPct val="5000"/>
              </a:spcBef>
              <a:spcAft>
                <a:spcPct val="5000"/>
              </a:spcAft>
            </a:pPr>
            <a:r>
              <a:rPr lang="en-US" sz="2600" dirty="0" smtClean="0"/>
              <a:t>Thinking</a:t>
            </a:r>
            <a:endParaRPr lang="en-US" sz="2600" dirty="0"/>
          </a:p>
          <a:p>
            <a:pPr lvl="1">
              <a:lnSpc>
                <a:spcPct val="90000"/>
              </a:lnSpc>
              <a:spcBef>
                <a:spcPct val="5000"/>
              </a:spcBef>
              <a:spcAft>
                <a:spcPct val="5000"/>
              </a:spcAft>
            </a:pPr>
            <a:r>
              <a:rPr lang="en-US" sz="2600" dirty="0"/>
              <a:t>Reasoning</a:t>
            </a:r>
          </a:p>
          <a:p>
            <a:pPr lvl="1">
              <a:lnSpc>
                <a:spcPct val="90000"/>
              </a:lnSpc>
              <a:spcBef>
                <a:spcPct val="5000"/>
              </a:spcBef>
              <a:spcAft>
                <a:spcPct val="5000"/>
              </a:spcAft>
            </a:pPr>
            <a:r>
              <a:rPr lang="en-US" sz="2600" dirty="0"/>
              <a:t>Remembering</a:t>
            </a:r>
          </a:p>
          <a:p>
            <a:pPr lvl="1">
              <a:lnSpc>
                <a:spcPct val="90000"/>
              </a:lnSpc>
              <a:spcBef>
                <a:spcPct val="5000"/>
              </a:spcBef>
              <a:spcAft>
                <a:spcPct val="5000"/>
              </a:spcAft>
            </a:pPr>
            <a:r>
              <a:rPr lang="en-US" sz="2600" dirty="0"/>
              <a:t>Problem solving</a:t>
            </a:r>
          </a:p>
          <a:p>
            <a:pPr lvl="1">
              <a:lnSpc>
                <a:spcPct val="90000"/>
              </a:lnSpc>
              <a:spcBef>
                <a:spcPct val="5000"/>
              </a:spcBef>
              <a:spcAft>
                <a:spcPct val="5000"/>
              </a:spcAft>
            </a:pPr>
            <a:r>
              <a:rPr lang="en-US" sz="2600" dirty="0"/>
              <a:t>Using symbols and language</a:t>
            </a:r>
          </a:p>
          <a:p>
            <a:pPr lvl="1">
              <a:lnSpc>
                <a:spcPct val="90000"/>
              </a:lnSpc>
              <a:spcBef>
                <a:spcPct val="5000"/>
              </a:spcBef>
              <a:spcAft>
                <a:spcPct val="5000"/>
              </a:spcAft>
            </a:pPr>
            <a:r>
              <a:rPr lang="en-US" sz="2600" dirty="0"/>
              <a:t>Understanding physical and social </a:t>
            </a:r>
            <a:r>
              <a:rPr lang="en-US" sz="2600" dirty="0" smtClean="0"/>
              <a:t>worlds</a:t>
            </a:r>
            <a:endParaRPr lang="en-US" sz="2600" dirty="0"/>
          </a:p>
        </p:txBody>
      </p:sp>
      <p:pic>
        <p:nvPicPr>
          <p:cNvPr id="1056772" name="Picture 4"/>
          <p:cNvPicPr>
            <a:picLocks noChangeAspect="1" noChangeArrowheads="1"/>
          </p:cNvPicPr>
          <p:nvPr/>
        </p:nvPicPr>
        <p:blipFill>
          <a:blip r:embed="rId3" cstate="email"/>
          <a:srcRect/>
          <a:stretch>
            <a:fillRect/>
          </a:stretch>
        </p:blipFill>
        <p:spPr bwMode="auto">
          <a:xfrm>
            <a:off x="7279529" y="1009506"/>
            <a:ext cx="1477963" cy="2133600"/>
          </a:xfrm>
          <a:prstGeom prst="rect">
            <a:avLst/>
          </a:prstGeom>
          <a:noFill/>
          <a:ln w="9525">
            <a:solidFill>
              <a:schemeClr val="accent1">
                <a:lumMod val="60000"/>
                <a:lumOff val="40000"/>
              </a:schemeClr>
            </a:solidFill>
            <a:miter lim="800000"/>
            <a:headEnd/>
            <a:tailEnd/>
          </a:ln>
          <a:effectLst/>
        </p:spPr>
      </p:pic>
      <p:sp>
        <p:nvSpPr>
          <p:cNvPr id="8" name="Rectangle 3"/>
          <p:cNvSpPr txBox="1">
            <a:spLocks noChangeArrowheads="1"/>
          </p:cNvSpPr>
          <p:nvPr/>
        </p:nvSpPr>
        <p:spPr bwMode="auto">
          <a:xfrm>
            <a:off x="3505200" y="2438400"/>
            <a:ext cx="4343400" cy="5084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90000"/>
              </a:lnSpc>
              <a:spcBef>
                <a:spcPct val="5000"/>
              </a:spcBef>
              <a:spcAft>
                <a:spcPct val="5000"/>
              </a:spcAft>
              <a:buClr>
                <a:srgbClr val="000099"/>
              </a:buClr>
              <a:buSzTx/>
              <a:buFontTx/>
              <a:buChar char="–"/>
              <a:tabLst/>
              <a:defRPr/>
            </a:pPr>
            <a:r>
              <a:rPr kumimoji="0" lang="en-US" sz="2600" b="0" i="0" u="none" strike="noStrike" kern="0" cap="none" spc="0" normalizeH="0" baseline="0" noProof="0" dirty="0" smtClean="0">
                <a:ln>
                  <a:noFill/>
                </a:ln>
                <a:solidFill>
                  <a:srgbClr val="224568"/>
                </a:solidFill>
                <a:effectLst/>
                <a:uLnTx/>
                <a:uFillTx/>
                <a:latin typeface="+mn-lt"/>
              </a:rPr>
              <a:t>Early concepts</a:t>
            </a:r>
          </a:p>
          <a:p>
            <a:pPr marL="1200150" lvl="2" indent="-285750" algn="l">
              <a:lnSpc>
                <a:spcPct val="90000"/>
              </a:lnSpc>
              <a:spcBef>
                <a:spcPct val="5000"/>
              </a:spcBef>
              <a:spcAft>
                <a:spcPct val="5000"/>
              </a:spcAft>
              <a:buClr>
                <a:srgbClr val="000099"/>
              </a:buClr>
              <a:buFont typeface="Arial" pitchFamily="34" charset="0"/>
              <a:buChar char="•"/>
            </a:pPr>
            <a:r>
              <a:rPr kumimoji="0" lang="en-US" sz="2600" b="0" i="0" u="none" strike="noStrike" kern="0" cap="none" spc="0" normalizeH="0" baseline="0" noProof="0" dirty="0" smtClean="0">
                <a:ln>
                  <a:noFill/>
                </a:ln>
                <a:solidFill>
                  <a:srgbClr val="224568"/>
                </a:solidFill>
                <a:effectLst/>
                <a:uLnTx/>
                <a:uFillTx/>
                <a:latin typeface="+mn-lt"/>
              </a:rPr>
              <a:t>symbols</a:t>
            </a:r>
          </a:p>
          <a:p>
            <a:pPr marL="1200150" lvl="2" indent="-285750" algn="l">
              <a:lnSpc>
                <a:spcPct val="90000"/>
              </a:lnSpc>
              <a:spcBef>
                <a:spcPct val="5000"/>
              </a:spcBef>
              <a:spcAft>
                <a:spcPct val="5000"/>
              </a:spcAft>
              <a:buClr>
                <a:srgbClr val="000099"/>
              </a:buClr>
              <a:buFont typeface="Arial" pitchFamily="34" charset="0"/>
              <a:buChar char="•"/>
            </a:pPr>
            <a:r>
              <a:rPr kumimoji="0" lang="en-US" sz="2600" b="0" i="0" u="none" strike="noStrike" kern="0" cap="none" spc="0" normalizeH="0" baseline="0" noProof="0" dirty="0" smtClean="0">
                <a:ln>
                  <a:noFill/>
                </a:ln>
                <a:solidFill>
                  <a:srgbClr val="224568"/>
                </a:solidFill>
                <a:effectLst/>
                <a:uLnTx/>
                <a:uFillTx/>
                <a:latin typeface="+mn-lt"/>
              </a:rPr>
              <a:t>pictures</a:t>
            </a:r>
            <a:r>
              <a:rPr kumimoji="0" lang="en-US" sz="2600" b="0" i="0" u="none" strike="noStrike" kern="0" cap="none" spc="0" normalizeH="0" noProof="0" dirty="0" smtClean="0">
                <a:ln>
                  <a:noFill/>
                </a:ln>
                <a:solidFill>
                  <a:srgbClr val="224568"/>
                </a:solidFill>
                <a:effectLst/>
                <a:uLnTx/>
                <a:uFillTx/>
                <a:latin typeface="+mn-lt"/>
              </a:rPr>
              <a:t> </a:t>
            </a:r>
          </a:p>
          <a:p>
            <a:pPr marL="1200150" lvl="2" indent="-285750" algn="l">
              <a:lnSpc>
                <a:spcPct val="90000"/>
              </a:lnSpc>
              <a:spcBef>
                <a:spcPct val="5000"/>
              </a:spcBef>
              <a:spcAft>
                <a:spcPct val="5000"/>
              </a:spcAft>
              <a:buClr>
                <a:srgbClr val="000099"/>
              </a:buClr>
              <a:buFont typeface="Arial" pitchFamily="34" charset="0"/>
              <a:buChar char="•"/>
            </a:pPr>
            <a:r>
              <a:rPr kumimoji="0" lang="en-US" sz="2600" b="0" i="0" u="none" strike="noStrike" kern="0" cap="none" spc="0" normalizeH="0" noProof="0" dirty="0" smtClean="0">
                <a:ln>
                  <a:noFill/>
                </a:ln>
                <a:solidFill>
                  <a:srgbClr val="224568"/>
                </a:solidFill>
                <a:effectLst/>
                <a:uLnTx/>
                <a:uFillTx/>
                <a:latin typeface="+mn-lt"/>
              </a:rPr>
              <a:t>n</a:t>
            </a:r>
            <a:r>
              <a:rPr kumimoji="0" lang="en-US" sz="2600" b="0" i="0" u="none" strike="noStrike" kern="0" cap="none" spc="0" normalizeH="0" baseline="0" noProof="0" dirty="0" smtClean="0">
                <a:ln>
                  <a:noFill/>
                </a:ln>
                <a:solidFill>
                  <a:srgbClr val="224568"/>
                </a:solidFill>
                <a:effectLst/>
                <a:uLnTx/>
                <a:uFillTx/>
                <a:latin typeface="+mn-lt"/>
              </a:rPr>
              <a:t>umbers</a:t>
            </a:r>
          </a:p>
          <a:p>
            <a:pPr marL="742950" marR="0" lvl="1" indent="-285750" algn="l" defTabSz="914400" rtl="0" eaLnBrk="0" fontAlgn="base" latinLnBrk="0" hangingPunct="0">
              <a:lnSpc>
                <a:spcPct val="90000"/>
              </a:lnSpc>
              <a:spcBef>
                <a:spcPct val="5000"/>
              </a:spcBef>
              <a:spcAft>
                <a:spcPct val="5000"/>
              </a:spcAft>
              <a:buClr>
                <a:srgbClr val="000099"/>
              </a:buClr>
              <a:buSzTx/>
              <a:buFontTx/>
              <a:buChar char="–"/>
              <a:tabLst/>
              <a:defRPr/>
            </a:pPr>
            <a:r>
              <a:rPr kumimoji="0" lang="en-US" sz="2600" b="0" i="0" u="none" strike="noStrike" kern="0" cap="none" spc="0" normalizeH="0" baseline="0" noProof="0" dirty="0" smtClean="0">
                <a:ln>
                  <a:noFill/>
                </a:ln>
                <a:solidFill>
                  <a:srgbClr val="224568"/>
                </a:solidFill>
                <a:effectLst/>
                <a:uLnTx/>
                <a:uFillTx/>
                <a:latin typeface="+mn-lt"/>
              </a:rPr>
              <a:t>Imitation</a:t>
            </a:r>
          </a:p>
          <a:p>
            <a:pPr marL="742950" marR="0" lvl="1" indent="-285750" algn="l" defTabSz="914400" rtl="0" eaLnBrk="0" fontAlgn="base" latinLnBrk="0" hangingPunct="0">
              <a:lnSpc>
                <a:spcPct val="90000"/>
              </a:lnSpc>
              <a:spcBef>
                <a:spcPct val="5000"/>
              </a:spcBef>
              <a:spcAft>
                <a:spcPct val="5000"/>
              </a:spcAft>
              <a:buClr>
                <a:srgbClr val="000099"/>
              </a:buClr>
              <a:buSzTx/>
              <a:buFontTx/>
              <a:buChar char="–"/>
              <a:tabLst/>
              <a:defRPr/>
            </a:pPr>
            <a:r>
              <a:rPr kumimoji="0" lang="en-US" sz="2600" b="0" i="0" u="none" strike="noStrike" kern="0" cap="none" spc="0" normalizeH="0" baseline="0" noProof="0" dirty="0" smtClean="0">
                <a:ln>
                  <a:noFill/>
                </a:ln>
                <a:solidFill>
                  <a:srgbClr val="224568"/>
                </a:solidFill>
                <a:effectLst/>
                <a:uLnTx/>
                <a:uFillTx/>
                <a:latin typeface="+mn-lt"/>
              </a:rPr>
              <a:t>Acquiring vocabulary</a:t>
            </a:r>
          </a:p>
          <a:p>
            <a:pPr marL="742950" marR="0" lvl="1" indent="-285750" algn="l" defTabSz="914400" rtl="0" eaLnBrk="0" fontAlgn="base" latinLnBrk="0" hangingPunct="0">
              <a:lnSpc>
                <a:spcPct val="90000"/>
              </a:lnSpc>
              <a:spcBef>
                <a:spcPct val="5000"/>
              </a:spcBef>
              <a:spcAft>
                <a:spcPct val="5000"/>
              </a:spcAft>
              <a:buClr>
                <a:srgbClr val="000099"/>
              </a:buClr>
              <a:buSzTx/>
              <a:buFontTx/>
              <a:buChar char="–"/>
              <a:tabLst/>
              <a:defRPr/>
            </a:pPr>
            <a:r>
              <a:rPr kumimoji="0" lang="en-US" sz="2600" b="0" i="0" u="none" strike="noStrike" kern="0" cap="none" spc="0" normalizeH="0" baseline="0" noProof="0" dirty="0" smtClean="0">
                <a:ln>
                  <a:noFill/>
                </a:ln>
                <a:solidFill>
                  <a:srgbClr val="224568"/>
                </a:solidFill>
                <a:effectLst/>
                <a:uLnTx/>
                <a:uFillTx/>
                <a:latin typeface="+mn-lt"/>
              </a:rPr>
              <a:t>Early literacy</a:t>
            </a:r>
          </a:p>
          <a:p>
            <a:pPr marL="742950" marR="0" lvl="1" indent="-285750" algn="l" defTabSz="914400" rtl="0" eaLnBrk="0" fontAlgn="base" latinLnBrk="0" hangingPunct="0">
              <a:lnSpc>
                <a:spcPct val="90000"/>
              </a:lnSpc>
              <a:spcBef>
                <a:spcPct val="5000"/>
              </a:spcBef>
              <a:spcAft>
                <a:spcPct val="5000"/>
              </a:spcAft>
              <a:buClr>
                <a:srgbClr val="000099"/>
              </a:buClr>
              <a:buSzTx/>
              <a:buFontTx/>
              <a:buChar char="–"/>
              <a:tabLst/>
              <a:defRPr/>
            </a:pPr>
            <a:endParaRPr kumimoji="0" lang="en-US" sz="2400" b="0" i="0" u="none" strike="noStrike" kern="0" cap="none" spc="0" normalizeH="0" baseline="0" noProof="0" dirty="0">
              <a:ln>
                <a:noFill/>
              </a:ln>
              <a:solidFill>
                <a:srgbClr val="224568"/>
              </a:solidFill>
              <a:effectLst/>
              <a:uLnTx/>
              <a:uFillTx/>
              <a:latin typeface="+mn-lt"/>
            </a:endParaRPr>
          </a:p>
        </p:txBody>
      </p:sp>
    </p:spTree>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a:xfrm>
            <a:off x="309082" y="260615"/>
            <a:ext cx="7467600" cy="1143000"/>
          </a:xfrm>
        </p:spPr>
        <p:txBody>
          <a:bodyPr/>
          <a:lstStyle/>
          <a:p>
            <a:r>
              <a:rPr lang="en-US" sz="3200" dirty="0"/>
              <a:t>Children take appropriate action to meet their needs</a:t>
            </a:r>
            <a:r>
              <a:rPr lang="en-US" dirty="0"/>
              <a:t> </a:t>
            </a:r>
          </a:p>
        </p:txBody>
      </p:sp>
      <p:sp>
        <p:nvSpPr>
          <p:cNvPr id="1054723" name="Rectangle 3"/>
          <p:cNvSpPr>
            <a:spLocks noGrp="1" noChangeArrowheads="1"/>
          </p:cNvSpPr>
          <p:nvPr>
            <p:ph type="body" idx="1"/>
          </p:nvPr>
        </p:nvSpPr>
        <p:spPr>
          <a:xfrm>
            <a:off x="597117" y="2104039"/>
            <a:ext cx="3917276" cy="4965700"/>
          </a:xfrm>
        </p:spPr>
        <p:txBody>
          <a:bodyPr/>
          <a:lstStyle/>
          <a:p>
            <a:pPr>
              <a:buNone/>
            </a:pPr>
            <a:r>
              <a:rPr lang="en-US" sz="2000" dirty="0"/>
              <a:t>Involves:</a:t>
            </a:r>
          </a:p>
          <a:p>
            <a:pPr lvl="1">
              <a:spcBef>
                <a:spcPct val="5000"/>
              </a:spcBef>
              <a:spcAft>
                <a:spcPct val="5000"/>
              </a:spcAft>
            </a:pPr>
            <a:r>
              <a:rPr lang="en-US" sz="2400" dirty="0"/>
              <a:t>Taking care of basic needs</a:t>
            </a:r>
          </a:p>
          <a:p>
            <a:pPr lvl="1">
              <a:spcBef>
                <a:spcPct val="5000"/>
              </a:spcBef>
              <a:spcAft>
                <a:spcPct val="5000"/>
              </a:spcAft>
            </a:pPr>
            <a:r>
              <a:rPr lang="en-US" sz="2400" dirty="0"/>
              <a:t>Getting from place to place</a:t>
            </a:r>
          </a:p>
          <a:p>
            <a:pPr lvl="1">
              <a:spcBef>
                <a:spcPct val="5000"/>
              </a:spcBef>
              <a:spcAft>
                <a:spcPct val="5000"/>
              </a:spcAft>
            </a:pPr>
            <a:r>
              <a:rPr lang="en-US" sz="2400" dirty="0"/>
              <a:t>Using tools (e.g., fork, toothbrush, crayon)</a:t>
            </a:r>
          </a:p>
          <a:p>
            <a:pPr lvl="1">
              <a:spcBef>
                <a:spcPct val="5000"/>
              </a:spcBef>
              <a:spcAft>
                <a:spcPct val="5000"/>
              </a:spcAft>
            </a:pPr>
            <a:r>
              <a:rPr lang="en-US" sz="2400" dirty="0"/>
              <a:t>In older children, contributing to their own health and </a:t>
            </a:r>
            <a:r>
              <a:rPr lang="en-US" sz="2400" dirty="0" smtClean="0"/>
              <a:t>safety</a:t>
            </a:r>
            <a:endParaRPr lang="en-US" sz="2400" dirty="0"/>
          </a:p>
        </p:txBody>
      </p:sp>
      <p:pic>
        <p:nvPicPr>
          <p:cNvPr id="1054724" name="Picture 4" descr="Kendall3"/>
          <p:cNvPicPr>
            <a:picLocks noChangeAspect="1" noChangeArrowheads="1"/>
          </p:cNvPicPr>
          <p:nvPr/>
        </p:nvPicPr>
        <p:blipFill>
          <a:blip r:embed="rId3" cstate="email"/>
          <a:srcRect/>
          <a:stretch>
            <a:fillRect/>
          </a:stretch>
        </p:blipFill>
        <p:spPr bwMode="auto">
          <a:xfrm>
            <a:off x="6588245" y="836685"/>
            <a:ext cx="2228850" cy="1554162"/>
          </a:xfrm>
          <a:prstGeom prst="rect">
            <a:avLst/>
          </a:prstGeom>
          <a:noFill/>
          <a:ln w="15875" cmpd="sng">
            <a:solidFill>
              <a:schemeClr val="accent1">
                <a:lumMod val="60000"/>
                <a:lumOff val="40000"/>
              </a:schemeClr>
            </a:solidFill>
            <a:miter lim="800000"/>
            <a:headEnd/>
            <a:tailEnd/>
          </a:ln>
        </p:spPr>
      </p:pic>
      <p:sp>
        <p:nvSpPr>
          <p:cNvPr id="8" name="Rectangle 3"/>
          <p:cNvSpPr txBox="1">
            <a:spLocks noChangeArrowheads="1"/>
          </p:cNvSpPr>
          <p:nvPr/>
        </p:nvSpPr>
        <p:spPr bwMode="auto">
          <a:xfrm>
            <a:off x="4514393" y="2161646"/>
            <a:ext cx="4172407" cy="4965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224568"/>
              </a:buClr>
              <a:buSzTx/>
              <a:tabLst/>
              <a:defRPr/>
            </a:pPr>
            <a:r>
              <a:rPr kumimoji="0" lang="en-US" sz="2000" b="0" i="0" u="none" strike="noStrike" kern="0" cap="none" spc="0" normalizeH="0" baseline="0" noProof="0" dirty="0" smtClean="0">
                <a:ln>
                  <a:noFill/>
                </a:ln>
                <a:solidFill>
                  <a:srgbClr val="224568"/>
                </a:solidFill>
                <a:effectLst/>
                <a:uLnTx/>
                <a:uFillTx/>
                <a:latin typeface="+mn-lt"/>
                <a:ea typeface="+mn-ea"/>
                <a:cs typeface="+mn-cs"/>
              </a:rPr>
              <a:t>Includes:</a:t>
            </a:r>
          </a:p>
          <a:p>
            <a:pPr marL="742950" marR="0" lvl="1" indent="-285750" algn="l" defTabSz="914400" rtl="0" eaLnBrk="0" fontAlgn="base" latinLnBrk="0" hangingPunct="0">
              <a:lnSpc>
                <a:spcPct val="100000"/>
              </a:lnSpc>
              <a:spcBef>
                <a:spcPct val="5000"/>
              </a:spcBef>
              <a:spcAft>
                <a:spcPct val="5000"/>
              </a:spcAft>
              <a:buClr>
                <a:srgbClr val="000099"/>
              </a:buClr>
              <a:buSzTx/>
              <a:buFontTx/>
              <a:buChar char="–"/>
              <a:tabLst/>
              <a:defRPr/>
            </a:pPr>
            <a:r>
              <a:rPr kumimoji="0" lang="en-US" sz="2400" b="0" i="0" u="none" strike="noStrike" kern="0" cap="none" spc="0" normalizeH="0" baseline="0" noProof="0" dirty="0" smtClean="0">
                <a:ln>
                  <a:noFill/>
                </a:ln>
                <a:solidFill>
                  <a:srgbClr val="224568"/>
                </a:solidFill>
                <a:effectLst/>
                <a:uLnTx/>
                <a:uFillTx/>
                <a:latin typeface="+mn-lt"/>
              </a:rPr>
              <a:t>Integrating motor skills to complete tasks</a:t>
            </a:r>
          </a:p>
          <a:p>
            <a:pPr marL="742950" marR="0" lvl="1" indent="-285750" algn="l" defTabSz="914400" rtl="0" eaLnBrk="0" fontAlgn="base" latinLnBrk="0" hangingPunct="0">
              <a:lnSpc>
                <a:spcPct val="100000"/>
              </a:lnSpc>
              <a:spcBef>
                <a:spcPct val="5000"/>
              </a:spcBef>
              <a:spcAft>
                <a:spcPct val="5000"/>
              </a:spcAft>
              <a:buClr>
                <a:srgbClr val="000099"/>
              </a:buClr>
              <a:buSzTx/>
              <a:buFontTx/>
              <a:buChar char="–"/>
              <a:tabLst/>
              <a:defRPr/>
            </a:pPr>
            <a:r>
              <a:rPr kumimoji="0" lang="en-US" sz="2400" b="0" i="0" u="none" strike="noStrike" kern="0" cap="none" spc="0" normalizeH="0" baseline="0" noProof="0" dirty="0" smtClean="0">
                <a:ln>
                  <a:noFill/>
                </a:ln>
                <a:solidFill>
                  <a:srgbClr val="224568"/>
                </a:solidFill>
                <a:effectLst/>
                <a:uLnTx/>
                <a:uFillTx/>
                <a:latin typeface="+mn-lt"/>
              </a:rPr>
              <a:t>Self-help skills (e.g., dressing, feeding, grooming, toileting, household responsibility)</a:t>
            </a:r>
          </a:p>
          <a:p>
            <a:pPr marL="742950" marR="0" lvl="1" indent="-285750" algn="l" defTabSz="914400" rtl="0" eaLnBrk="0" fontAlgn="base" latinLnBrk="0" hangingPunct="0">
              <a:lnSpc>
                <a:spcPct val="100000"/>
              </a:lnSpc>
              <a:spcBef>
                <a:spcPct val="5000"/>
              </a:spcBef>
              <a:spcAft>
                <a:spcPct val="5000"/>
              </a:spcAft>
              <a:buClr>
                <a:srgbClr val="000099"/>
              </a:buClr>
              <a:buSzTx/>
              <a:buFontTx/>
              <a:buChar char="–"/>
              <a:tabLst/>
              <a:defRPr/>
            </a:pPr>
            <a:r>
              <a:rPr kumimoji="0" lang="en-US" sz="2400" b="0" i="0" u="none" strike="noStrike" kern="0" cap="none" spc="0" normalizeH="0" baseline="0" noProof="0" dirty="0" smtClean="0">
                <a:ln>
                  <a:noFill/>
                </a:ln>
                <a:solidFill>
                  <a:srgbClr val="224568"/>
                </a:solidFill>
                <a:effectLst/>
                <a:uLnTx/>
                <a:uFillTx/>
                <a:latin typeface="+mn-lt"/>
              </a:rPr>
              <a:t>Acting on the world to get what one wants</a:t>
            </a:r>
            <a:endParaRPr kumimoji="0" lang="en-US" sz="2400" b="0" i="0" u="none" strike="noStrike" kern="0" cap="none" spc="0" normalizeH="0" baseline="0" noProof="0" dirty="0">
              <a:ln>
                <a:noFill/>
              </a:ln>
              <a:solidFill>
                <a:srgbClr val="224568"/>
              </a:solidFill>
              <a:effectLst/>
              <a:uLnTx/>
              <a:uFillTx/>
              <a:latin typeface="+mn-lt"/>
            </a:endParaRPr>
          </a:p>
        </p:txBody>
      </p:sp>
    </p:spTree>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Essential knowledge for completing the Summary of Functional Performance</a:t>
            </a:r>
            <a:endParaRPr lang="en-US" sz="3200" dirty="0"/>
          </a:p>
        </p:txBody>
      </p:sp>
      <p:sp>
        <p:nvSpPr>
          <p:cNvPr id="3" name="Content Placeholder 2"/>
          <p:cNvSpPr>
            <a:spLocks noGrp="1"/>
          </p:cNvSpPr>
          <p:nvPr>
            <p:ph idx="1"/>
          </p:nvPr>
        </p:nvSpPr>
        <p:spPr>
          <a:xfrm>
            <a:off x="4267200" y="3657600"/>
            <a:ext cx="4191000" cy="2133600"/>
          </a:xfrm>
          <a:solidFill>
            <a:srgbClr val="FFFFCC"/>
          </a:solidFill>
          <a:ln>
            <a:solidFill>
              <a:schemeClr val="accent1">
                <a:lumMod val="75000"/>
              </a:schemeClr>
            </a:solidFill>
          </a:ln>
        </p:spPr>
        <p:txBody>
          <a:bodyPr/>
          <a:lstStyle/>
          <a:p>
            <a:pPr algn="ctr">
              <a:buNone/>
            </a:pPr>
            <a:r>
              <a:rPr lang="en-US" dirty="0" smtClean="0">
                <a:solidFill>
                  <a:schemeClr val="accent2">
                    <a:lumMod val="75000"/>
                  </a:schemeClr>
                </a:solidFill>
              </a:rPr>
              <a:t>2. Know about the child’s functioning across settings   and situations</a:t>
            </a:r>
          </a:p>
          <a:p>
            <a:endParaRPr lang="en-US" dirty="0"/>
          </a:p>
        </p:txBody>
      </p:sp>
      <p:pic>
        <p:nvPicPr>
          <p:cNvPr id="97282" name="Picture 2" descr="C:\Documents and Settings\khebbeler\My Documents\My Pictures\Microsoft Clip Organizer\j0430771.jpg"/>
          <p:cNvPicPr>
            <a:picLocks noChangeAspect="1" noChangeArrowheads="1"/>
          </p:cNvPicPr>
          <p:nvPr/>
        </p:nvPicPr>
        <p:blipFill>
          <a:blip r:embed="rId3" cstate="email"/>
          <a:srcRect/>
          <a:stretch>
            <a:fillRect/>
          </a:stretch>
        </p:blipFill>
        <p:spPr bwMode="auto">
          <a:xfrm rot="21093853">
            <a:off x="457200" y="1905000"/>
            <a:ext cx="3536392" cy="2362200"/>
          </a:xfrm>
          <a:prstGeom prst="rect">
            <a:avLst/>
          </a:prstGeom>
          <a:noFill/>
          <a:ln>
            <a:solidFill>
              <a:schemeClr val="accent1"/>
            </a:solidFill>
          </a:ln>
        </p:spPr>
      </p:pic>
    </p:spTree>
  </p:cSld>
  <p:clrMapOvr>
    <a:masterClrMapping/>
  </p:clrMapOvr>
  <p:transition spd="med">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304800" y="304800"/>
            <a:ext cx="8534400" cy="1143000"/>
          </a:xfrm>
        </p:spPr>
        <p:txBody>
          <a:bodyPr/>
          <a:lstStyle/>
          <a:p>
            <a:pPr marL="342900" indent="-342900"/>
            <a:r>
              <a:rPr lang="en-US" sz="3200" dirty="0"/>
              <a:t/>
            </a:r>
            <a:br>
              <a:rPr lang="en-US" sz="3200" dirty="0"/>
            </a:br>
            <a:r>
              <a:rPr lang="en-US" sz="3100" dirty="0" smtClean="0"/>
              <a:t>How we learn about the child’s functioning across settings and situations</a:t>
            </a:r>
            <a:r>
              <a:rPr lang="en-US" sz="3200" dirty="0" smtClean="0"/>
              <a:t/>
            </a:r>
            <a:br>
              <a:rPr lang="en-US" sz="3200" dirty="0" smtClean="0"/>
            </a:br>
            <a:endParaRPr lang="en-US" sz="3200" dirty="0"/>
          </a:p>
        </p:txBody>
      </p:sp>
      <p:sp>
        <p:nvSpPr>
          <p:cNvPr id="1018883" name="Rectangle 3"/>
          <p:cNvSpPr>
            <a:spLocks noGrp="1" noChangeArrowheads="1"/>
          </p:cNvSpPr>
          <p:nvPr>
            <p:ph idx="1"/>
          </p:nvPr>
        </p:nvSpPr>
        <p:spPr>
          <a:xfrm>
            <a:off x="3429000" y="1905000"/>
            <a:ext cx="4876800" cy="4187952"/>
          </a:xfrm>
        </p:spPr>
        <p:txBody>
          <a:bodyPr/>
          <a:lstStyle/>
          <a:p>
            <a:pPr marL="609600" indent="-38100">
              <a:lnSpc>
                <a:spcPct val="90000"/>
              </a:lnSpc>
              <a:spcBef>
                <a:spcPct val="0"/>
              </a:spcBef>
              <a:spcAft>
                <a:spcPct val="0"/>
              </a:spcAft>
              <a:buClr>
                <a:schemeClr val="bg1"/>
              </a:buClr>
              <a:buSzTx/>
              <a:buFont typeface="Wingdings" pitchFamily="2" charset="2"/>
              <a:buNone/>
            </a:pPr>
            <a:endParaRPr lang="en-US" sz="1400" dirty="0"/>
          </a:p>
          <a:p>
            <a:pPr marL="609600" indent="-38100">
              <a:lnSpc>
                <a:spcPct val="90000"/>
              </a:lnSpc>
              <a:spcBef>
                <a:spcPct val="0"/>
              </a:spcBef>
              <a:spcAft>
                <a:spcPct val="0"/>
              </a:spcAft>
              <a:buClr>
                <a:schemeClr val="bg1"/>
              </a:buClr>
              <a:buSzTx/>
              <a:buFont typeface="Wingdings" pitchFamily="2" charset="2"/>
              <a:buAutoNum type="arabicPeriod"/>
            </a:pPr>
            <a:endParaRPr lang="en-US" dirty="0"/>
          </a:p>
          <a:p>
            <a:pPr marL="609600" indent="-38100" algn="ctr">
              <a:lnSpc>
                <a:spcPct val="90000"/>
              </a:lnSpc>
              <a:spcBef>
                <a:spcPct val="0"/>
              </a:spcBef>
              <a:spcAft>
                <a:spcPct val="0"/>
              </a:spcAft>
              <a:buClr>
                <a:schemeClr val="bg1"/>
              </a:buClr>
              <a:buSzTx/>
              <a:buFont typeface="Wingdings" pitchFamily="2" charset="2"/>
              <a:buNone/>
            </a:pPr>
            <a:endParaRPr lang="en-US" sz="4000" b="1" dirty="0" smtClean="0">
              <a:solidFill>
                <a:srgbClr val="FFAA2D"/>
              </a:solidFill>
              <a:effectLst>
                <a:outerShdw blurRad="38100" dist="38100" dir="2700000" algn="tl">
                  <a:srgbClr val="000000"/>
                </a:outerShdw>
              </a:effectLst>
            </a:endParaRPr>
          </a:p>
          <a:p>
            <a:pPr marL="609600" indent="-38100" algn="ctr">
              <a:lnSpc>
                <a:spcPct val="90000"/>
              </a:lnSpc>
              <a:spcBef>
                <a:spcPct val="0"/>
              </a:spcBef>
              <a:spcAft>
                <a:spcPct val="0"/>
              </a:spcAft>
              <a:buClr>
                <a:schemeClr val="bg1"/>
              </a:buClr>
              <a:buSzTx/>
              <a:buFont typeface="Wingdings" pitchFamily="2" charset="2"/>
              <a:buNone/>
            </a:pPr>
            <a:r>
              <a:rPr lang="en-US" sz="4200" b="1" dirty="0" smtClean="0">
                <a:solidFill>
                  <a:srgbClr val="FFAA2D"/>
                </a:solidFill>
                <a:effectLst>
                  <a:outerShdw blurRad="38100" dist="38100" dir="2700000" algn="tl">
                    <a:srgbClr val="000000"/>
                  </a:outerShdw>
                </a:effectLst>
              </a:rPr>
              <a:t>Good Assessment</a:t>
            </a:r>
            <a:endParaRPr lang="en-US" sz="4200" b="1" dirty="0">
              <a:solidFill>
                <a:srgbClr val="FFAA2D"/>
              </a:solidFill>
              <a:effectLst>
                <a:outerShdw blurRad="38100" dist="38100" dir="2700000" algn="tl">
                  <a:srgbClr val="000000"/>
                </a:outerShdw>
              </a:effectLst>
            </a:endParaRPr>
          </a:p>
          <a:p>
            <a:pPr marL="609600" indent="-38100">
              <a:buFont typeface="Wingdings" pitchFamily="2" charset="2"/>
              <a:buNone/>
            </a:pPr>
            <a:endParaRPr lang="en-US" b="1" dirty="0">
              <a:effectLst>
                <a:outerShdw blurRad="38100" dist="38100" dir="2700000" algn="tl">
                  <a:srgbClr val="000000"/>
                </a:outerShdw>
              </a:effectLst>
            </a:endParaRPr>
          </a:p>
        </p:txBody>
      </p:sp>
      <p:pic>
        <p:nvPicPr>
          <p:cNvPr id="1018889" name="Picture 9" descr="LoeganSumi"/>
          <p:cNvPicPr>
            <a:picLocks noChangeAspect="1" noChangeArrowheads="1"/>
          </p:cNvPicPr>
          <p:nvPr/>
        </p:nvPicPr>
        <p:blipFill>
          <a:blip r:embed="rId3" cstate="email"/>
          <a:srcRect/>
          <a:stretch>
            <a:fillRect/>
          </a:stretch>
        </p:blipFill>
        <p:spPr bwMode="auto">
          <a:xfrm>
            <a:off x="838200" y="2133600"/>
            <a:ext cx="2438400" cy="32512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077200" cy="1981200"/>
          </a:xfrm>
          <a:solidFill>
            <a:schemeClr val="accent2">
              <a:lumMod val="20000"/>
              <a:lumOff val="80000"/>
            </a:schemeClr>
          </a:solidFill>
          <a:ln>
            <a:solidFill>
              <a:schemeClr val="accent1">
                <a:lumMod val="50000"/>
              </a:schemeClr>
            </a:solidFill>
          </a:ln>
        </p:spPr>
        <p:txBody>
          <a:bodyPr/>
          <a:lstStyle/>
          <a:p>
            <a:r>
              <a:rPr lang="en-US" dirty="0" smtClean="0"/>
              <a:t/>
            </a:r>
            <a:br>
              <a:rPr lang="en-US" dirty="0" smtClean="0"/>
            </a:br>
            <a:r>
              <a:rPr lang="en-US" dirty="0" smtClean="0"/>
              <a:t>The key question:</a:t>
            </a:r>
            <a:br>
              <a:rPr lang="en-US" dirty="0" smtClean="0"/>
            </a:br>
            <a:r>
              <a:rPr lang="en-US" dirty="0" smtClean="0"/>
              <a:t>Where is this child developmentally on each of the outcomes?</a:t>
            </a:r>
            <a:br>
              <a:rPr lang="en-US" dirty="0" smtClean="0"/>
            </a:br>
            <a:endParaRPr lang="en-US" dirty="0"/>
          </a:p>
        </p:txBody>
      </p:sp>
      <p:sp>
        <p:nvSpPr>
          <p:cNvPr id="3" name="Content Placeholder 2"/>
          <p:cNvSpPr>
            <a:spLocks noGrp="1"/>
          </p:cNvSpPr>
          <p:nvPr>
            <p:ph idx="1"/>
          </p:nvPr>
        </p:nvSpPr>
        <p:spPr>
          <a:xfrm>
            <a:off x="1295400" y="4495800"/>
            <a:ext cx="6705600" cy="1066800"/>
          </a:xfrm>
          <a:solidFill>
            <a:srgbClr val="CCECFF"/>
          </a:solidFill>
          <a:ln>
            <a:solidFill>
              <a:schemeClr val="accent1">
                <a:lumMod val="50000"/>
              </a:schemeClr>
            </a:solidFill>
          </a:ln>
        </p:spPr>
        <p:txBody>
          <a:bodyPr/>
          <a:lstStyle/>
          <a:p>
            <a:pPr algn="ctr">
              <a:buNone/>
            </a:pPr>
            <a:endParaRPr lang="en-US" sz="900" dirty="0" smtClean="0"/>
          </a:p>
          <a:p>
            <a:pPr algn="ctr">
              <a:buNone/>
            </a:pPr>
            <a:r>
              <a:rPr lang="en-US" dirty="0" smtClean="0"/>
              <a:t>Not just a question for the ratings</a:t>
            </a:r>
            <a:endParaRPr lang="en-US" dirty="0"/>
          </a:p>
        </p:txBody>
      </p:sp>
      <p:sp>
        <p:nvSpPr>
          <p:cNvPr id="4" name="Slide Number Placeholder 3"/>
          <p:cNvSpPr>
            <a:spLocks noGrp="1"/>
          </p:cNvSpPr>
          <p:nvPr>
            <p:ph type="sldNum" sz="quarter" idx="10"/>
          </p:nvPr>
        </p:nvSpPr>
        <p:spPr/>
        <p:txBody>
          <a:bodyPr/>
          <a:lstStyle/>
          <a:p>
            <a:pPr>
              <a:defRPr/>
            </a:pPr>
            <a:fld id="{FE066381-C448-4078-B95A-2DC00035EA15}" type="slidenum">
              <a:rPr lang="en-US" smtClean="0"/>
              <a:pPr>
                <a:defRPr/>
              </a:pPr>
              <a:t>46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spd="med">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a:xfrm>
            <a:off x="533400" y="304800"/>
            <a:ext cx="8077200" cy="1143000"/>
          </a:xfrm>
        </p:spPr>
        <p:txBody>
          <a:bodyPr/>
          <a:lstStyle/>
          <a:p>
            <a:r>
              <a:rPr lang="en-US" sz="4000" dirty="0"/>
              <a:t>DEC* recommended practices           for assessment</a:t>
            </a:r>
          </a:p>
        </p:txBody>
      </p:sp>
      <p:sp>
        <p:nvSpPr>
          <p:cNvPr id="1029123" name="Rectangle 3"/>
          <p:cNvSpPr>
            <a:spLocks noGrp="1" noChangeArrowheads="1"/>
          </p:cNvSpPr>
          <p:nvPr>
            <p:ph idx="1"/>
          </p:nvPr>
        </p:nvSpPr>
        <p:spPr/>
        <p:txBody>
          <a:bodyPr/>
          <a:lstStyle/>
          <a:p>
            <a:r>
              <a:rPr lang="en-US" sz="2800" dirty="0"/>
              <a:t>Involve multiple sources </a:t>
            </a:r>
          </a:p>
          <a:p>
            <a:pPr lvl="1"/>
            <a:r>
              <a:rPr lang="en-US" sz="2400" dirty="0"/>
              <a:t>Examples: family members, professional team members, service providers, caregivers</a:t>
            </a:r>
          </a:p>
          <a:p>
            <a:r>
              <a:rPr lang="en-US" sz="2800" dirty="0"/>
              <a:t>Involve multiple measures </a:t>
            </a:r>
          </a:p>
          <a:p>
            <a:pPr lvl="1"/>
            <a:r>
              <a:rPr lang="en-US" sz="2400" dirty="0"/>
              <a:t>Examples: observations, criterion- or curriculum-based instruments, interviews, norm-referenced scales, informed clinical opinion, work samples</a:t>
            </a:r>
          </a:p>
          <a:p>
            <a:pPr lvl="1">
              <a:buFont typeface="Wingdings" pitchFamily="2" charset="2"/>
              <a:buNone/>
            </a:pPr>
            <a:endParaRPr lang="en-US" dirty="0"/>
          </a:p>
        </p:txBody>
      </p:sp>
      <p:sp>
        <p:nvSpPr>
          <p:cNvPr id="1029124" name="Text Box 4"/>
          <p:cNvSpPr txBox="1">
            <a:spLocks noChangeArrowheads="1"/>
          </p:cNvSpPr>
          <p:nvPr/>
        </p:nvSpPr>
        <p:spPr bwMode="auto">
          <a:xfrm>
            <a:off x="533400" y="5867400"/>
            <a:ext cx="7924800" cy="400110"/>
          </a:xfrm>
          <a:prstGeom prst="rect">
            <a:avLst/>
          </a:prstGeom>
          <a:noFill/>
          <a:ln w="9525">
            <a:noFill/>
            <a:miter lim="800000"/>
            <a:headEnd/>
            <a:tailEnd/>
          </a:ln>
          <a:effectLst/>
        </p:spPr>
        <p:txBody>
          <a:bodyPr wrap="square">
            <a:spAutoFit/>
          </a:bodyPr>
          <a:lstStyle/>
          <a:p>
            <a:pPr algn="l">
              <a:spcBef>
                <a:spcPct val="50000"/>
              </a:spcBef>
            </a:pPr>
            <a:r>
              <a:rPr lang="en-US" sz="2000" dirty="0">
                <a:solidFill>
                  <a:schemeClr val="accent2">
                    <a:lumMod val="75000"/>
                  </a:schemeClr>
                </a:solidFill>
              </a:rPr>
              <a:t>*</a:t>
            </a:r>
            <a:r>
              <a:rPr lang="en-US" sz="2000" dirty="0">
                <a:solidFill>
                  <a:schemeClr val="accent2">
                    <a:lumMod val="75000"/>
                  </a:schemeClr>
                </a:solidFill>
                <a:latin typeface="Tahoma" pitchFamily="34" charset="0"/>
                <a:cs typeface="Tahoma" pitchFamily="34" charset="0"/>
              </a:rPr>
              <a:t>Division for Early </a:t>
            </a:r>
            <a:r>
              <a:rPr lang="en-US" sz="2000" dirty="0" smtClean="0">
                <a:solidFill>
                  <a:schemeClr val="accent2">
                    <a:lumMod val="75000"/>
                  </a:schemeClr>
                </a:solidFill>
                <a:latin typeface="Tahoma" pitchFamily="34" charset="0"/>
                <a:cs typeface="Tahoma" pitchFamily="34" charset="0"/>
              </a:rPr>
              <a:t>Childhood of the Council for Exceptional Children</a:t>
            </a:r>
            <a:endParaRPr lang="en-US" sz="2000" dirty="0">
              <a:solidFill>
                <a:schemeClr val="accent2">
                  <a:lumMod val="75000"/>
                </a:schemeClr>
              </a:solidFill>
              <a:latin typeface="Tahoma" pitchFamily="34" charset="0"/>
              <a:cs typeface="Tahoma" pitchFamily="34" charset="0"/>
            </a:endParaRPr>
          </a:p>
        </p:txBody>
      </p:sp>
    </p:spTree>
  </p:cSld>
  <p:clrMapOvr>
    <a:masterClrMapping/>
  </p:clrMapOvr>
  <p:transition spd="med">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p:txBody>
          <a:bodyPr/>
          <a:lstStyle/>
          <a:p>
            <a:r>
              <a:rPr lang="en-US" sz="3600" dirty="0"/>
              <a:t>Assessment practices appropriate for outcomes measurement:  ASHA*</a:t>
            </a:r>
          </a:p>
        </p:txBody>
      </p:sp>
      <p:sp>
        <p:nvSpPr>
          <p:cNvPr id="1031171" name="Rectangle 3"/>
          <p:cNvSpPr>
            <a:spLocks noGrp="1" noChangeArrowheads="1"/>
          </p:cNvSpPr>
          <p:nvPr>
            <p:ph idx="1"/>
          </p:nvPr>
        </p:nvSpPr>
        <p:spPr/>
        <p:txBody>
          <a:bodyPr/>
          <a:lstStyle/>
          <a:p>
            <a:pPr>
              <a:lnSpc>
                <a:spcPct val="130000"/>
              </a:lnSpc>
              <a:buFont typeface="Wingdings" pitchFamily="2" charset="2"/>
              <a:buNone/>
            </a:pPr>
            <a:r>
              <a:rPr lang="en-US" dirty="0"/>
              <a:t>	</a:t>
            </a:r>
            <a:r>
              <a:rPr lang="en-US" sz="2800" dirty="0"/>
              <a:t>ASHA recommended practices:</a:t>
            </a:r>
          </a:p>
          <a:p>
            <a:pPr lvl="1">
              <a:buClr>
                <a:srgbClr val="FFAA2D"/>
              </a:buClr>
              <a:buSzTx/>
              <a:buFont typeface="Wingdings" pitchFamily="2" charset="2"/>
              <a:buChar char="§"/>
            </a:pPr>
            <a:r>
              <a:rPr lang="en-US" dirty="0"/>
              <a:t>Gather information from families, teachers, other service providers</a:t>
            </a:r>
          </a:p>
          <a:p>
            <a:pPr lvl="1">
              <a:buClr>
                <a:srgbClr val="FFAA2D"/>
              </a:buClr>
              <a:buSzTx/>
              <a:buFont typeface="Wingdings" pitchFamily="2" charset="2"/>
              <a:buChar char="§"/>
            </a:pPr>
            <a:r>
              <a:rPr lang="en-US" dirty="0"/>
              <a:t>Collect child-centered, contextualized, descriptive, functional information</a:t>
            </a:r>
          </a:p>
          <a:p>
            <a:pPr lvl="1">
              <a:buClr>
                <a:srgbClr val="FFAA2D"/>
              </a:buClr>
              <a:buSzTx/>
              <a:buFontTx/>
              <a:buNone/>
            </a:pPr>
            <a:endParaRPr lang="en-US" dirty="0"/>
          </a:p>
          <a:p>
            <a:pPr>
              <a:lnSpc>
                <a:spcPct val="130000"/>
              </a:lnSpc>
              <a:buClr>
                <a:schemeClr val="tx1"/>
              </a:buClr>
              <a:buFont typeface="Wingdings" pitchFamily="2" charset="2"/>
              <a:buNone/>
            </a:pPr>
            <a:r>
              <a:rPr lang="en-US" sz="2000" dirty="0" smtClean="0">
                <a:solidFill>
                  <a:schemeClr val="accent2">
                    <a:lumMod val="75000"/>
                  </a:schemeClr>
                </a:solidFill>
                <a:latin typeface="Tahoma" pitchFamily="34" charset="0"/>
                <a:cs typeface="Tahoma" pitchFamily="34" charset="0"/>
              </a:rPr>
              <a:t>*</a:t>
            </a:r>
            <a:r>
              <a:rPr lang="en-US" sz="2000" dirty="0">
                <a:solidFill>
                  <a:schemeClr val="accent2">
                    <a:lumMod val="75000"/>
                  </a:schemeClr>
                </a:solidFill>
                <a:latin typeface="Tahoma" pitchFamily="34" charset="0"/>
                <a:cs typeface="Tahoma" pitchFamily="34" charset="0"/>
              </a:rPr>
              <a:t>American Speech-Language-Hearing </a:t>
            </a:r>
            <a:r>
              <a:rPr lang="en-US" sz="2000" dirty="0" smtClean="0">
                <a:solidFill>
                  <a:schemeClr val="accent2">
                    <a:lumMod val="75000"/>
                  </a:schemeClr>
                </a:solidFill>
                <a:latin typeface="Tahoma" pitchFamily="34" charset="0"/>
                <a:cs typeface="Tahoma" pitchFamily="34" charset="0"/>
              </a:rPr>
              <a:t>Association</a:t>
            </a:r>
            <a:endParaRPr lang="en-US" sz="2000" dirty="0">
              <a:solidFill>
                <a:schemeClr val="accent2">
                  <a:lumMod val="75000"/>
                </a:schemeClr>
              </a:solidFill>
              <a:latin typeface="Tahoma" pitchFamily="34" charset="0"/>
              <a:cs typeface="Tahoma" pitchFamily="34" charset="0"/>
            </a:endParaRPr>
          </a:p>
        </p:txBody>
      </p:sp>
    </p:spTree>
  </p:cSld>
  <p:clrMapOvr>
    <a:masterClrMapping/>
  </p:clrMapOvr>
  <p:transition spd="med">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0" name="Rectangle 4"/>
          <p:cNvSpPr>
            <a:spLocks noGrp="1" noChangeArrowheads="1"/>
          </p:cNvSpPr>
          <p:nvPr>
            <p:ph type="title"/>
          </p:nvPr>
        </p:nvSpPr>
        <p:spPr>
          <a:xfrm>
            <a:off x="304800" y="228600"/>
            <a:ext cx="8534400" cy="1219200"/>
          </a:xfrm>
        </p:spPr>
        <p:txBody>
          <a:bodyPr/>
          <a:lstStyle/>
          <a:p>
            <a:pPr eaLnBrk="1" hangingPunct="1">
              <a:defRPr/>
            </a:pPr>
            <a:r>
              <a:rPr lang="en-US" sz="3000" dirty="0" smtClean="0"/>
              <a:t>A score in a domain on an assessment tool does </a:t>
            </a:r>
            <a:r>
              <a:rPr lang="en-US" sz="3000" i="1" dirty="0" smtClean="0"/>
              <a:t>not</a:t>
            </a:r>
            <a:r>
              <a:rPr lang="en-US" sz="3000" dirty="0" smtClean="0"/>
              <a:t> necessarily translate directly into             a descriptor statement</a:t>
            </a:r>
          </a:p>
        </p:txBody>
      </p:sp>
      <p:sp>
        <p:nvSpPr>
          <p:cNvPr id="36869" name="Rectangle 5"/>
          <p:cNvSpPr>
            <a:spLocks noGrp="1" noChangeArrowheads="1"/>
          </p:cNvSpPr>
          <p:nvPr>
            <p:ph idx="1"/>
          </p:nvPr>
        </p:nvSpPr>
        <p:spPr>
          <a:xfrm>
            <a:off x="457200" y="2670048"/>
            <a:ext cx="8229600" cy="2968752"/>
          </a:xfrm>
        </p:spPr>
        <p:txBody>
          <a:bodyPr/>
          <a:lstStyle/>
          <a:p>
            <a:pPr eaLnBrk="1" hangingPunct="1">
              <a:buFont typeface="Wingdings" pitchFamily="2" charset="2"/>
              <a:buNone/>
            </a:pPr>
            <a:r>
              <a:rPr lang="en-US" dirty="0" smtClean="0"/>
              <a:t>	Descriptor statements (ratings) require: </a:t>
            </a:r>
          </a:p>
          <a:p>
            <a:pPr lvl="1" eaLnBrk="1" hangingPunct="1"/>
            <a:r>
              <a:rPr lang="en-US" dirty="0" smtClean="0"/>
              <a:t>Looking at functional behaviors</a:t>
            </a:r>
          </a:p>
          <a:p>
            <a:pPr lvl="1" eaLnBrk="1" hangingPunct="1"/>
            <a:r>
              <a:rPr lang="en-US" dirty="0" smtClean="0"/>
              <a:t>Collecting and synthesizing input from many sources familiar with how what the child does in across different settings and situations</a:t>
            </a:r>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Washington-specific information is available on the ESIT Website</a:t>
            </a:r>
          </a:p>
          <a:p>
            <a:pPr lvl="1"/>
            <a:r>
              <a:rPr lang="en-US" dirty="0" smtClean="0"/>
              <a:t>Child and Family Outcomes heading at: </a:t>
            </a:r>
            <a:r>
              <a:rPr lang="en-US" dirty="0" smtClean="0">
                <a:hlinkClick r:id="rId3"/>
              </a:rPr>
              <a:t>http://www.del.wa.gov/publications/esit/</a:t>
            </a:r>
            <a:endParaRPr lang="en-US" dirty="0" smtClean="0"/>
          </a:p>
          <a:p>
            <a:r>
              <a:rPr lang="en-US" dirty="0" smtClean="0"/>
              <a:t>For additional TA or questions, contact:</a:t>
            </a:r>
          </a:p>
          <a:p>
            <a:pPr marL="0" indent="0">
              <a:buNone/>
            </a:pPr>
            <a:r>
              <a:rPr lang="en-US" dirty="0" smtClean="0"/>
              <a:t>    ESIT Program Consultants</a:t>
            </a:r>
          </a:p>
          <a:p>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and learning from parents is good assessment</a:t>
            </a:r>
            <a:endParaRPr lang="en-US" dirty="0"/>
          </a:p>
        </p:txBody>
      </p:sp>
      <p:sp>
        <p:nvSpPr>
          <p:cNvPr id="4" name="Content Placeholder 3"/>
          <p:cNvSpPr>
            <a:spLocks noGrp="1"/>
          </p:cNvSpPr>
          <p:nvPr>
            <p:ph idx="1"/>
          </p:nvPr>
        </p:nvSpPr>
        <p:spPr/>
        <p:txBody>
          <a:bodyPr/>
          <a:lstStyle/>
          <a:p>
            <a:r>
              <a:rPr lang="en-US" dirty="0" smtClean="0"/>
              <a:t>See the discussion prompts on the ESIT website for possible questions to  ask families</a:t>
            </a:r>
          </a:p>
          <a:p>
            <a:r>
              <a:rPr lang="en-US" dirty="0" smtClean="0"/>
              <a:t>The Routines-Based Interview offers lots of information</a:t>
            </a:r>
          </a:p>
          <a:p>
            <a:r>
              <a:rPr lang="en-US" dirty="0" smtClean="0"/>
              <a:t>Use information from parents to learn about the child’s functioning and incorporate this information into the SFP process</a:t>
            </a:r>
            <a:endParaRPr lang="en-US" dirty="0"/>
          </a:p>
        </p:txBody>
      </p:sp>
    </p:spTree>
  </p:cSld>
  <p:clrMapOvr>
    <a:masterClrMapping/>
  </p:clrMapOvr>
  <p:transition spd="med">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r>
              <a:rPr lang="en-US" sz="3300" b="1" dirty="0" smtClean="0"/>
              <a:t>Involving families in a conversation about their child’s functioning</a:t>
            </a:r>
          </a:p>
        </p:txBody>
      </p:sp>
      <p:sp>
        <p:nvSpPr>
          <p:cNvPr id="67588" name="Rectangle 3"/>
          <p:cNvSpPr>
            <a:spLocks noGrp="1" noChangeArrowheads="1"/>
          </p:cNvSpPr>
          <p:nvPr>
            <p:ph idx="1"/>
          </p:nvPr>
        </p:nvSpPr>
        <p:spPr/>
        <p:txBody>
          <a:bodyPr/>
          <a:lstStyle/>
          <a:p>
            <a:r>
              <a:rPr lang="en-US" dirty="0" smtClean="0"/>
              <a:t>Avoid jargon</a:t>
            </a:r>
          </a:p>
          <a:p>
            <a:r>
              <a:rPr lang="en-US" dirty="0" smtClean="0"/>
              <a:t>Ask questions that allow parents to tell you what they have seen</a:t>
            </a:r>
          </a:p>
          <a:p>
            <a:pPr lvl="1"/>
            <a:r>
              <a:rPr lang="en-US" dirty="0" smtClean="0"/>
              <a:t>“Tell me how Anthony eats”</a:t>
            </a:r>
          </a:p>
          <a:p>
            <a:r>
              <a:rPr lang="en-US" dirty="0" smtClean="0"/>
              <a:t>Avoid questions that can be answered with a yes or no</a:t>
            </a:r>
          </a:p>
          <a:p>
            <a:pPr lvl="1"/>
            <a:r>
              <a:rPr lang="en-US" dirty="0" smtClean="0"/>
              <a:t>“Does Anthony finger feed himself?”</a:t>
            </a:r>
          </a:p>
          <a:p>
            <a:pPr lvl="1"/>
            <a:r>
              <a:rPr lang="en-US" dirty="0" smtClean="0"/>
              <a:t>“Is that what you see at home?”</a:t>
            </a:r>
          </a:p>
          <a:p>
            <a:pPr lvl="1"/>
            <a:endParaRPr lang="en-US" dirty="0" smtClean="0"/>
          </a:p>
        </p:txBody>
      </p:sp>
      <p:sp>
        <p:nvSpPr>
          <p:cNvPr id="67586" name="Slide Number Placeholder 5"/>
          <p:cNvSpPr>
            <a:spLocks noGrp="1"/>
          </p:cNvSpPr>
          <p:nvPr>
            <p:ph type="sldNum" sz="quarter" idx="10"/>
          </p:nvPr>
        </p:nvSpPr>
        <p:spPr>
          <a:prstGeom prst="rect">
            <a:avLst/>
          </a:prstGeom>
          <a:noFill/>
        </p:spPr>
        <p:txBody>
          <a:bodyPr/>
          <a:lstStyle/>
          <a:p>
            <a:fld id="{0D3C81DA-ABF5-4E73-A137-9EE5528E6D23}" type="slidenum">
              <a:rPr lang="en-US" smtClean="0"/>
              <a:pPr/>
              <a:t>51</a:t>
            </a:fld>
            <a:endParaRPr lang="en-US" smtClean="0"/>
          </a:p>
        </p:txBody>
      </p:sp>
    </p:spTree>
  </p:cSld>
  <p:clrMapOvr>
    <a:masterClrMapping/>
  </p:clrMapOvr>
  <p:transition spd="med">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0" cy="1143000"/>
          </a:xfrm>
        </p:spPr>
        <p:txBody>
          <a:bodyPr/>
          <a:lstStyle/>
          <a:p>
            <a:r>
              <a:rPr lang="en-US" dirty="0" smtClean="0"/>
              <a:t>Resource: Discussion Prompts</a:t>
            </a:r>
            <a:endParaRPr lang="en-US" dirty="0"/>
          </a:p>
        </p:txBody>
      </p:sp>
      <p:sp>
        <p:nvSpPr>
          <p:cNvPr id="3" name="Content Placeholder 2"/>
          <p:cNvSpPr>
            <a:spLocks noGrp="1"/>
          </p:cNvSpPr>
          <p:nvPr>
            <p:ph idx="1"/>
          </p:nvPr>
        </p:nvSpPr>
        <p:spPr>
          <a:xfrm>
            <a:off x="457200" y="1066800"/>
            <a:ext cx="8229600" cy="4187952"/>
          </a:xfrm>
        </p:spPr>
        <p:txBody>
          <a:bodyPr/>
          <a:lstStyle/>
          <a:p>
            <a:pPr>
              <a:buNone/>
            </a:pPr>
            <a:r>
              <a:rPr lang="en-US" sz="2600" dirty="0" smtClean="0">
                <a:hlinkClick r:id="rId3"/>
              </a:rPr>
              <a:t>http://www.del.wa.gov/publications/esit/default.aspx</a:t>
            </a:r>
            <a:endParaRPr lang="en-US" sz="2600" dirty="0"/>
          </a:p>
        </p:txBody>
      </p:sp>
      <p:sp>
        <p:nvSpPr>
          <p:cNvPr id="4" name="Slide Number Placeholder 3"/>
          <p:cNvSpPr>
            <a:spLocks noGrp="1"/>
          </p:cNvSpPr>
          <p:nvPr>
            <p:ph type="sldNum" sz="quarter" idx="10"/>
          </p:nvPr>
        </p:nvSpPr>
        <p:spPr/>
        <p:txBody>
          <a:bodyPr/>
          <a:lstStyle/>
          <a:p>
            <a:pPr>
              <a:defRPr/>
            </a:pPr>
            <a:fld id="{1C4EA5DC-9118-4329-BD84-10E7D4DFFB5A}"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701442" name="Picture 2"/>
          <p:cNvPicPr>
            <a:picLocks noChangeAspect="1" noChangeArrowheads="1"/>
          </p:cNvPicPr>
          <p:nvPr/>
        </p:nvPicPr>
        <p:blipFill>
          <a:blip r:embed="rId4" cstate="email"/>
          <a:srcRect/>
          <a:stretch>
            <a:fillRect/>
          </a:stretch>
        </p:blipFill>
        <p:spPr bwMode="auto">
          <a:xfrm>
            <a:off x="2057400" y="1676400"/>
            <a:ext cx="6272938" cy="4626294"/>
          </a:xfrm>
          <a:prstGeom prst="rect">
            <a:avLst/>
          </a:prstGeom>
          <a:noFill/>
          <a:ln w="9525">
            <a:solidFill>
              <a:schemeClr val="accent1">
                <a:lumMod val="50000"/>
              </a:schemeClr>
            </a:solidFill>
            <a:miter lim="800000"/>
            <a:headEnd/>
            <a:tailEnd/>
          </a:ln>
        </p:spPr>
      </p:pic>
      <p:sp>
        <p:nvSpPr>
          <p:cNvPr id="7" name="Right Arrow 6"/>
          <p:cNvSpPr/>
          <p:nvPr/>
        </p:nvSpPr>
        <p:spPr bwMode="auto">
          <a:xfrm>
            <a:off x="2590800" y="4114800"/>
            <a:ext cx="1066800" cy="5334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spd="med">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9" name="Rectangle 5"/>
          <p:cNvSpPr>
            <a:spLocks noGrp="1" noChangeArrowheads="1"/>
          </p:cNvSpPr>
          <p:nvPr>
            <p:ph type="title"/>
          </p:nvPr>
        </p:nvSpPr>
        <p:spPr/>
        <p:txBody>
          <a:bodyPr/>
          <a:lstStyle/>
          <a:p>
            <a:pPr eaLnBrk="1" hangingPunct="1">
              <a:defRPr/>
            </a:pPr>
            <a:r>
              <a:rPr lang="en-US" dirty="0" smtClean="0"/>
              <a:t>Descriptor statement is based on…</a:t>
            </a:r>
          </a:p>
        </p:txBody>
      </p:sp>
      <p:sp>
        <p:nvSpPr>
          <p:cNvPr id="37893" name="Rectangle 6"/>
          <p:cNvSpPr>
            <a:spLocks noGrp="1" noChangeArrowheads="1"/>
          </p:cNvSpPr>
          <p:nvPr>
            <p:ph sz="half" idx="1"/>
          </p:nvPr>
        </p:nvSpPr>
        <p:spPr>
          <a:xfrm>
            <a:off x="381000" y="2057400"/>
            <a:ext cx="4267200" cy="4187952"/>
          </a:xfrm>
        </p:spPr>
        <p:txBody>
          <a:bodyPr/>
          <a:lstStyle/>
          <a:p>
            <a:pPr eaLnBrk="1" hangingPunct="1">
              <a:buFont typeface="Wingdings" pitchFamily="2" charset="2"/>
              <a:buNone/>
            </a:pPr>
            <a:r>
              <a:rPr lang="en-US" sz="2200" b="1" i="1" dirty="0" smtClean="0"/>
              <a:t> Types of Information</a:t>
            </a:r>
          </a:p>
          <a:p>
            <a:pPr lvl="1" eaLnBrk="1" hangingPunct="1"/>
            <a:r>
              <a:rPr lang="en-US" sz="2200" dirty="0" smtClean="0"/>
              <a:t>Curriculum-based assessments (e.g., AEPS)</a:t>
            </a:r>
          </a:p>
          <a:p>
            <a:pPr lvl="1" eaLnBrk="1" hangingPunct="1"/>
            <a:r>
              <a:rPr lang="en-US" sz="2200" dirty="0" smtClean="0"/>
              <a:t>Norm-referenced assessments (e.g., BDI-2)</a:t>
            </a:r>
          </a:p>
          <a:p>
            <a:pPr lvl="1" eaLnBrk="1" hangingPunct="1"/>
            <a:r>
              <a:rPr lang="en-US" sz="2200" dirty="0" smtClean="0"/>
              <a:t>Developmental screenings (e.g., Ages &amp; Stages)</a:t>
            </a:r>
          </a:p>
          <a:p>
            <a:pPr lvl="1" eaLnBrk="1" hangingPunct="1"/>
            <a:r>
              <a:rPr lang="en-US" sz="2200" dirty="0" smtClean="0"/>
              <a:t>Structured interviews (e.g., Routines Based Interview, Vineland-II)</a:t>
            </a:r>
          </a:p>
          <a:p>
            <a:pPr lvl="1" eaLnBrk="1" hangingPunct="1"/>
            <a:r>
              <a:rPr lang="en-US" sz="2200" dirty="0" smtClean="0"/>
              <a:t>Observation and report</a:t>
            </a:r>
          </a:p>
        </p:txBody>
      </p:sp>
      <p:sp>
        <p:nvSpPr>
          <p:cNvPr id="37894" name="Rectangle 7"/>
          <p:cNvSpPr>
            <a:spLocks noGrp="1" noChangeArrowheads="1"/>
          </p:cNvSpPr>
          <p:nvPr>
            <p:ph sz="half" idx="2"/>
          </p:nvPr>
        </p:nvSpPr>
        <p:spPr>
          <a:xfrm>
            <a:off x="4419600" y="2057400"/>
            <a:ext cx="4495800" cy="4187952"/>
          </a:xfrm>
        </p:spPr>
        <p:txBody>
          <a:bodyPr/>
          <a:lstStyle/>
          <a:p>
            <a:pPr eaLnBrk="1" hangingPunct="1">
              <a:buFont typeface="Wingdings" pitchFamily="2" charset="2"/>
              <a:buNone/>
            </a:pPr>
            <a:r>
              <a:rPr lang="en-US" sz="2200" b="1" i="1" dirty="0" smtClean="0"/>
              <a:t> Sources of Information</a:t>
            </a:r>
          </a:p>
          <a:p>
            <a:pPr lvl="1" eaLnBrk="1" hangingPunct="1"/>
            <a:r>
              <a:rPr lang="en-US" sz="2200" dirty="0" smtClean="0"/>
              <a:t>Parents and family  members</a:t>
            </a:r>
          </a:p>
          <a:p>
            <a:pPr lvl="1" eaLnBrk="1" hangingPunct="1"/>
            <a:r>
              <a:rPr lang="en-US" sz="2200" dirty="0" smtClean="0"/>
              <a:t>Service providers</a:t>
            </a:r>
          </a:p>
          <a:p>
            <a:pPr lvl="1" eaLnBrk="1" hangingPunct="1"/>
            <a:r>
              <a:rPr lang="en-US" sz="2200" dirty="0" smtClean="0"/>
              <a:t>Therapists</a:t>
            </a:r>
          </a:p>
          <a:p>
            <a:pPr lvl="1" eaLnBrk="1" hangingPunct="1"/>
            <a:r>
              <a:rPr lang="en-US" sz="2200" dirty="0" smtClean="0"/>
              <a:t>Physicians</a:t>
            </a:r>
          </a:p>
          <a:p>
            <a:pPr lvl="1" eaLnBrk="1" hangingPunct="1"/>
            <a:r>
              <a:rPr lang="en-US" sz="2200" dirty="0" smtClean="0"/>
              <a:t>Child care providers</a:t>
            </a:r>
          </a:p>
          <a:p>
            <a:pPr lvl="1" eaLnBrk="1" hangingPunct="1"/>
            <a:r>
              <a:rPr lang="en-US" sz="2200" dirty="0" smtClean="0"/>
              <a:t>Teachers</a:t>
            </a:r>
          </a:p>
          <a:p>
            <a:pPr lvl="1" eaLnBrk="1" hangingPunct="1"/>
            <a:r>
              <a:rPr lang="en-US" sz="2200" dirty="0" smtClean="0"/>
              <a:t>People familiar with the  child in all of the settings and situations that s/he is in</a:t>
            </a:r>
          </a:p>
        </p:txBody>
      </p:sp>
    </p:spTree>
  </p:cSld>
  <p:clrMapOvr>
    <a:masterClrMapping/>
  </p:clrMapOvr>
  <p:transition spd="med">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533400"/>
            <a:ext cx="8077200" cy="1143000"/>
          </a:xfrm>
        </p:spPr>
        <p:txBody>
          <a:bodyPr/>
          <a:lstStyle/>
          <a:p>
            <a:r>
              <a:rPr lang="en-US" sz="3200" dirty="0" smtClean="0"/>
              <a:t>Activity:  What are functional skills and behaviors?</a:t>
            </a:r>
            <a:br>
              <a:rPr lang="en-US" sz="3200" dirty="0" smtClean="0"/>
            </a:br>
            <a:endParaRPr lang="en-US" sz="3200" dirty="0"/>
          </a:p>
        </p:txBody>
      </p:sp>
      <p:sp>
        <p:nvSpPr>
          <p:cNvPr id="8" name="Content Placeholder 7"/>
          <p:cNvSpPr>
            <a:spLocks noGrp="1"/>
          </p:cNvSpPr>
          <p:nvPr>
            <p:ph idx="1"/>
          </p:nvPr>
        </p:nvSpPr>
        <p:spPr/>
        <p:txBody>
          <a:bodyPr/>
          <a:lstStyle/>
          <a:p>
            <a:pPr algn="ctr">
              <a:buNone/>
            </a:pPr>
            <a:endParaRPr lang="en-US" sz="1400" dirty="0" smtClean="0"/>
          </a:p>
          <a:p>
            <a:pPr>
              <a:buNone/>
            </a:pPr>
            <a:r>
              <a:rPr lang="en-US" b="1" dirty="0" smtClean="0"/>
              <a:t>Handouts:</a:t>
            </a:r>
          </a:p>
          <a:p>
            <a:pPr>
              <a:buNone/>
            </a:pPr>
            <a:endParaRPr lang="en-US" b="1" dirty="0" smtClean="0"/>
          </a:p>
          <a:p>
            <a:r>
              <a:rPr lang="en-US" sz="2800" dirty="0" smtClean="0"/>
              <a:t>ECO COSF 101:  What is a functional outcome?</a:t>
            </a:r>
          </a:p>
          <a:p>
            <a:r>
              <a:rPr lang="en-US" sz="2800" dirty="0" smtClean="0"/>
              <a:t>Exercise:  What are functional skills and behaviors?</a:t>
            </a:r>
            <a:endParaRPr lang="en-US" sz="2800" dirty="0"/>
          </a:p>
        </p:txBody>
      </p:sp>
      <p:sp>
        <p:nvSpPr>
          <p:cNvPr id="6" name="Slide Number Placeholder 5"/>
          <p:cNvSpPr>
            <a:spLocks noGrp="1"/>
          </p:cNvSpPr>
          <p:nvPr>
            <p:ph type="sldNum" sz="quarter" idx="10"/>
          </p:nvPr>
        </p:nvSpPr>
        <p:spPr/>
        <p:txBody>
          <a:bodyPr/>
          <a:lstStyle/>
          <a:p>
            <a:pPr>
              <a:defRPr/>
            </a:pPr>
            <a:fld id="{A7EA77B1-81D1-400A-99B3-479FB7CEA8A7}" type="slidenum">
              <a:rPr lang="en-US" smtClean="0"/>
              <a:pPr>
                <a:defRPr/>
              </a:pPr>
              <a:t>54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spd="med">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20000" cy="1143000"/>
          </a:xfrm>
        </p:spPr>
        <p:txBody>
          <a:bodyPr/>
          <a:lstStyle/>
          <a:p>
            <a:r>
              <a:rPr lang="en-US" sz="3200" dirty="0" smtClean="0"/>
              <a:t>Essential knowledge for completing Summary of Functional Performance</a:t>
            </a:r>
            <a:endParaRPr lang="en-US" sz="3200" dirty="0"/>
          </a:p>
        </p:txBody>
      </p:sp>
      <p:sp>
        <p:nvSpPr>
          <p:cNvPr id="3" name="Content Placeholder 2"/>
          <p:cNvSpPr>
            <a:spLocks noGrp="1"/>
          </p:cNvSpPr>
          <p:nvPr>
            <p:ph idx="1"/>
          </p:nvPr>
        </p:nvSpPr>
        <p:spPr>
          <a:xfrm>
            <a:off x="914400" y="3505200"/>
            <a:ext cx="4038600" cy="2667000"/>
          </a:xfrm>
          <a:solidFill>
            <a:srgbClr val="FFFFCC"/>
          </a:solidFill>
          <a:ln w="19050">
            <a:solidFill>
              <a:schemeClr val="accent1">
                <a:lumMod val="75000"/>
              </a:schemeClr>
            </a:solidFill>
          </a:ln>
        </p:spPr>
        <p:txBody>
          <a:bodyPr/>
          <a:lstStyle/>
          <a:p>
            <a:pPr algn="ctr">
              <a:buNone/>
            </a:pPr>
            <a:endParaRPr lang="en-US" dirty="0" smtClean="0">
              <a:solidFill>
                <a:schemeClr val="accent2">
                  <a:lumMod val="75000"/>
                </a:schemeClr>
              </a:solidFill>
            </a:endParaRPr>
          </a:p>
          <a:p>
            <a:pPr algn="ctr">
              <a:buNone/>
            </a:pPr>
            <a:r>
              <a:rPr lang="en-US" dirty="0" smtClean="0">
                <a:solidFill>
                  <a:schemeClr val="accent2">
                    <a:lumMod val="75000"/>
                  </a:schemeClr>
                </a:solidFill>
              </a:rPr>
              <a:t>3. Understand age-expected child development</a:t>
            </a:r>
          </a:p>
          <a:p>
            <a:pPr algn="ctr">
              <a:buNone/>
            </a:pPr>
            <a:endParaRPr lang="en-US" dirty="0" smtClean="0">
              <a:solidFill>
                <a:schemeClr val="accent2">
                  <a:lumMod val="75000"/>
                </a:schemeClr>
              </a:solidFill>
            </a:endParaRPr>
          </a:p>
          <a:p>
            <a:endParaRPr lang="en-US" dirty="0"/>
          </a:p>
        </p:txBody>
      </p:sp>
      <p:pic>
        <p:nvPicPr>
          <p:cNvPr id="99332" name="Picture 4" descr="C:\Documents and Settings\khebbeler\My Documents\My Pictures\Microsoft Clip Organizer\00178634.jpg"/>
          <p:cNvPicPr>
            <a:picLocks noChangeAspect="1" noChangeArrowheads="1"/>
          </p:cNvPicPr>
          <p:nvPr/>
        </p:nvPicPr>
        <p:blipFill>
          <a:blip r:embed="rId3" cstate="email"/>
          <a:srcRect/>
          <a:stretch>
            <a:fillRect/>
          </a:stretch>
        </p:blipFill>
        <p:spPr bwMode="auto">
          <a:xfrm rot="755847">
            <a:off x="4800600" y="2292096"/>
            <a:ext cx="3657600" cy="2426208"/>
          </a:xfrm>
          <a:prstGeom prst="rect">
            <a:avLst/>
          </a:prstGeom>
          <a:noFill/>
          <a:ln>
            <a:solidFill>
              <a:schemeClr val="accent1"/>
            </a:solidFill>
          </a:ln>
        </p:spPr>
      </p:pic>
    </p:spTree>
  </p:cSld>
  <p:clrMapOvr>
    <a:masterClrMapping/>
  </p:clrMapOvr>
  <p:transition spd="med">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intervene?</a:t>
            </a:r>
            <a:endParaRPr lang="en-US" dirty="0"/>
          </a:p>
        </p:txBody>
      </p:sp>
      <p:sp>
        <p:nvSpPr>
          <p:cNvPr id="3" name="Content Placeholder 2"/>
          <p:cNvSpPr>
            <a:spLocks noGrp="1"/>
          </p:cNvSpPr>
          <p:nvPr>
            <p:ph idx="1"/>
          </p:nvPr>
        </p:nvSpPr>
        <p:spPr>
          <a:xfrm>
            <a:off x="457200" y="2670048"/>
            <a:ext cx="8229600" cy="4187952"/>
          </a:xfrm>
        </p:spPr>
        <p:txBody>
          <a:bodyPr/>
          <a:lstStyle/>
          <a:p>
            <a:r>
              <a:rPr lang="en-US" dirty="0" smtClean="0"/>
              <a:t>Development in young children follows a predictable course</a:t>
            </a:r>
          </a:p>
          <a:p>
            <a:r>
              <a:rPr lang="en-US" dirty="0" smtClean="0"/>
              <a:t>Children who acquire new skills at a slower rate get further and further behind</a:t>
            </a:r>
            <a:endParaRPr lang="en-US" dirty="0"/>
          </a:p>
        </p:txBody>
      </p:sp>
    </p:spTree>
  </p:cSld>
  <p:clrMapOvr>
    <a:masterClrMapping/>
  </p:clrMapOvr>
  <p:transition spd="med">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FFCC"/>
        </a:solidFill>
        <a:effectLst/>
      </p:bgPr>
    </p:bg>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idx="1"/>
          </p:nvPr>
        </p:nvGraphicFramePr>
        <p:xfrm>
          <a:off x="508000" y="279400"/>
          <a:ext cx="7883525" cy="627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7" dur="500"/>
                                        <p:tgtEl>
                                          <p:spTgt spid="5">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22" dur="5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can…</a:t>
            </a:r>
            <a:endParaRPr lang="en-US" dirty="0"/>
          </a:p>
        </p:txBody>
      </p:sp>
      <p:sp>
        <p:nvSpPr>
          <p:cNvPr id="3" name="Content Placeholder 2"/>
          <p:cNvSpPr>
            <a:spLocks noGrp="1"/>
          </p:cNvSpPr>
          <p:nvPr>
            <p:ph idx="1"/>
          </p:nvPr>
        </p:nvSpPr>
        <p:spPr>
          <a:xfrm>
            <a:off x="457200" y="2286000"/>
            <a:ext cx="8229600" cy="4187952"/>
          </a:xfrm>
        </p:spPr>
        <p:txBody>
          <a:bodyPr/>
          <a:lstStyle/>
          <a:p>
            <a:r>
              <a:rPr lang="en-US" dirty="0" smtClean="0"/>
              <a:t>Help you identify the time period when skills often emerge in the general population</a:t>
            </a:r>
          </a:p>
          <a:p>
            <a:r>
              <a:rPr lang="en-US" dirty="0" smtClean="0"/>
              <a:t>Remind you about the sequences in which the skills develop</a:t>
            </a:r>
            <a:endParaRPr lang="en-US" dirty="0"/>
          </a:p>
        </p:txBody>
      </p:sp>
    </p:spTree>
  </p:cSld>
  <p:clrMapOvr>
    <a:masterClrMapping/>
  </p:clrMapOvr>
  <p:transition spd="med">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 for understanding      age-expected child development</a:t>
            </a:r>
            <a:endParaRPr lang="en-US" sz="3600" dirty="0"/>
          </a:p>
        </p:txBody>
      </p:sp>
      <p:sp>
        <p:nvSpPr>
          <p:cNvPr id="3" name="Content Placeholder 2"/>
          <p:cNvSpPr>
            <a:spLocks noGrp="1"/>
          </p:cNvSpPr>
          <p:nvPr>
            <p:ph idx="1"/>
          </p:nvPr>
        </p:nvSpPr>
        <p:spPr>
          <a:xfrm>
            <a:off x="457200" y="1905000"/>
            <a:ext cx="8229600" cy="4187952"/>
          </a:xfrm>
        </p:spPr>
        <p:txBody>
          <a:bodyPr/>
          <a:lstStyle/>
          <a:p>
            <a:r>
              <a:rPr lang="en-US" sz="2800" dirty="0" smtClean="0"/>
              <a:t>Nearly all are by domain rather than outcome,         looking for more resources</a:t>
            </a:r>
          </a:p>
          <a:p>
            <a:r>
              <a:rPr lang="en-US" sz="2800" dirty="0" smtClean="0"/>
              <a:t>Website list: </a:t>
            </a:r>
            <a:r>
              <a:rPr lang="en-US" sz="2000" dirty="0" smtClean="0">
                <a:hlinkClick r:id="rId3"/>
              </a:rPr>
              <a:t>http://www.fpg.unc.edu/~eco/assets/pdfs/Age-expected_Resources.pdf</a:t>
            </a:r>
            <a:endParaRPr lang="en-US" sz="2800" dirty="0" smtClean="0"/>
          </a:p>
          <a:p>
            <a:r>
              <a:rPr lang="en-US" sz="2800" dirty="0" smtClean="0"/>
              <a:t>CDC milestone lists by age</a:t>
            </a:r>
          </a:p>
          <a:p>
            <a:r>
              <a:rPr lang="en-US" sz="2800" dirty="0" smtClean="0"/>
              <a:t>MEISR-COSF – routines by outcomes with approximate age levels</a:t>
            </a:r>
          </a:p>
          <a:p>
            <a:r>
              <a:rPr lang="en-US" sz="2800" dirty="0" smtClean="0"/>
              <a:t>ND state compiled milestone lists in each outcome area by age</a:t>
            </a:r>
          </a:p>
        </p:txBody>
      </p:sp>
      <p:sp>
        <p:nvSpPr>
          <p:cNvPr id="4" name="Slide Number Placeholder 3"/>
          <p:cNvSpPr>
            <a:spLocks noGrp="1"/>
          </p:cNvSpPr>
          <p:nvPr>
            <p:ph type="sldNum" sz="quarter" idx="10"/>
          </p:nvPr>
        </p:nvSpPr>
        <p:spPr>
          <a:prstGeom prst="rect">
            <a:avLst/>
          </a:prstGeom>
        </p:spPr>
        <p:txBody>
          <a:bodyPr/>
          <a:lstStyle/>
          <a:p>
            <a:pPr>
              <a:defRPr/>
            </a:pPr>
            <a:fld id="{375B5C1F-A8C5-424E-9894-3AA0CD7A156E}" type="slidenum">
              <a:rPr lang="en-US" smtClean="0"/>
              <a:pPr>
                <a:defRPr/>
              </a:pPr>
              <a:t>59</a:t>
            </a:fld>
            <a:endParaRPr lang="en-US" dirty="0"/>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email"/>
          <a:srcRect/>
          <a:stretch>
            <a:fillRect/>
          </a:stretch>
        </p:blipFill>
        <p:spPr bwMode="auto">
          <a:xfrm>
            <a:off x="-1905000" y="-990600"/>
            <a:ext cx="15240000" cy="8572500"/>
          </a:xfrm>
          <a:prstGeom prst="rect">
            <a:avLst/>
          </a:prstGeom>
          <a:noFill/>
          <a:ln w="9525">
            <a:noFill/>
            <a:miter lim="800000"/>
            <a:headEnd/>
            <a:tailEnd/>
          </a:ln>
        </p:spPr>
      </p:pic>
      <p:sp>
        <p:nvSpPr>
          <p:cNvPr id="3" name="TextBox 2"/>
          <p:cNvSpPr txBox="1"/>
          <p:nvPr/>
        </p:nvSpPr>
        <p:spPr>
          <a:xfrm rot="19905591">
            <a:off x="5547717" y="2699031"/>
            <a:ext cx="3429000" cy="1569660"/>
          </a:xfrm>
          <a:prstGeom prst="rect">
            <a:avLst/>
          </a:prstGeom>
          <a:solidFill>
            <a:srgbClr val="FFC000"/>
          </a:solidFill>
        </p:spPr>
        <p:txBody>
          <a:bodyPr wrap="square" rtlCol="0">
            <a:spAutoFit/>
          </a:bodyPr>
          <a:lstStyle/>
          <a:p>
            <a:r>
              <a:rPr lang="en-US" dirty="0" smtClean="0"/>
              <a:t>This is the old material and will be updated</a:t>
            </a:r>
            <a:endParaRPr lang="en-US" dirty="0"/>
          </a:p>
        </p:txBody>
      </p:sp>
    </p:spTree>
  </p:cSld>
  <p:clrMapOvr>
    <a:masterClrMapping/>
  </p:clrMapOvr>
  <p:transition spd="med">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29200"/>
            <a:ext cx="9677400" cy="2057400"/>
          </a:xfrm>
        </p:spPr>
        <p:txBody>
          <a:bodyPr/>
          <a:lstStyle/>
          <a:p>
            <a:r>
              <a:rPr lang="en-US" sz="1800" dirty="0" smtClean="0"/>
              <a:t>http://www.fpg.unc.edu/~eco/assets/pdfs/4_MEISR-COSFToolJuly2010.pdf</a:t>
            </a:r>
            <a:endParaRPr lang="en-US" sz="1800" dirty="0"/>
          </a:p>
        </p:txBody>
      </p:sp>
      <p:sp>
        <p:nvSpPr>
          <p:cNvPr id="4" name="Slide Number Placeholder 3"/>
          <p:cNvSpPr>
            <a:spLocks noGrp="1"/>
          </p:cNvSpPr>
          <p:nvPr>
            <p:ph type="sldNum" sz="quarter" idx="10"/>
          </p:nvPr>
        </p:nvSpPr>
        <p:spPr/>
        <p:txBody>
          <a:bodyPr/>
          <a:lstStyle/>
          <a:p>
            <a:pPr>
              <a:defRPr/>
            </a:pPr>
            <a:fld id="{8714A6F4-CE44-4097-A45C-250E89000F20}" type="slidenum">
              <a:rPr lang="en-US" smtClean="0"/>
              <a:pPr>
                <a:defRPr/>
              </a:pPr>
              <a:t>60</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graphicFrame>
        <p:nvGraphicFramePr>
          <p:cNvPr id="6" name="Content Placeholder 5"/>
          <p:cNvGraphicFramePr>
            <a:graphicFrameLocks noChangeAspect="1"/>
          </p:cNvGraphicFramePr>
          <p:nvPr>
            <p:ph idx="1"/>
          </p:nvPr>
        </p:nvGraphicFramePr>
        <p:xfrm>
          <a:off x="1066800" y="238850"/>
          <a:ext cx="7010400" cy="5419744"/>
        </p:xfrm>
        <a:graphic>
          <a:graphicData uri="http://schemas.openxmlformats.org/presentationml/2006/ole">
            <p:oleObj spid="_x0000_s704514" name="Acrobat Document" r:id="rId3" imgW="7542857" imgH="5830114" progId="AcroExch.Document.7">
              <p:embed/>
            </p:oleObj>
          </a:graphicData>
        </a:graphic>
      </p:graphicFrame>
    </p:spTree>
  </p:cSld>
  <p:clrMapOvr>
    <a:masterClrMapping/>
  </p:clrMapOvr>
  <p:transition spd="med">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714A6F4-CE44-4097-A45C-250E89000F20}" type="slidenum">
              <a:rPr lang="en-US" smtClean="0"/>
              <a:pPr>
                <a:defRPr/>
              </a:pPr>
              <a:t>61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705538" name="Picture 2"/>
          <p:cNvPicPr>
            <a:picLocks noGrp="1" noChangeAspect="1" noChangeArrowheads="1"/>
          </p:cNvPicPr>
          <p:nvPr>
            <p:ph idx="1"/>
          </p:nvPr>
        </p:nvPicPr>
        <p:blipFill>
          <a:blip r:embed="rId2" cstate="email"/>
          <a:srcRect l="15436" t="19491" r="13877" b="11641"/>
          <a:stretch>
            <a:fillRect/>
          </a:stretch>
        </p:blipFill>
        <p:spPr bwMode="auto">
          <a:xfrm>
            <a:off x="685800" y="228600"/>
            <a:ext cx="8077200" cy="6164309"/>
          </a:xfrm>
          <a:prstGeom prst="rect">
            <a:avLst/>
          </a:prstGeom>
          <a:noFill/>
          <a:ln w="9525">
            <a:solidFill>
              <a:schemeClr val="accent1"/>
            </a:solid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fld id="{8714A6F4-CE44-4097-A45C-250E89000F20}" type="slidenum">
              <a:rPr lang="en-US" smtClean="0"/>
              <a:pPr>
                <a:defRPr/>
              </a:pPr>
              <a:t>62</a:t>
            </a:fld>
            <a:endParaRPr lang="en-US" dirty="0"/>
          </a:p>
        </p:txBody>
      </p:sp>
      <p:sp>
        <p:nvSpPr>
          <p:cNvPr id="2" name="Title 1"/>
          <p:cNvSpPr>
            <a:spLocks noGrp="1"/>
          </p:cNvSpPr>
          <p:nvPr>
            <p:ph type="title" idx="4294967295"/>
          </p:nvPr>
        </p:nvSpPr>
        <p:spPr>
          <a:xfrm>
            <a:off x="457200" y="304800"/>
            <a:ext cx="5562600" cy="1143000"/>
          </a:xfrm>
        </p:spPr>
        <p:txBody>
          <a:bodyPr/>
          <a:lstStyle/>
          <a:p>
            <a:r>
              <a:rPr lang="en-US" dirty="0" smtClean="0"/>
              <a:t>Washington Benchmarks</a:t>
            </a:r>
            <a:endParaRPr lang="en-US" dirty="0"/>
          </a:p>
        </p:txBody>
      </p:sp>
      <p:pic>
        <p:nvPicPr>
          <p:cNvPr id="7" name="Picture 6"/>
          <p:cNvPicPr/>
          <p:nvPr/>
        </p:nvPicPr>
        <p:blipFill>
          <a:blip r:embed="rId3" cstate="email"/>
          <a:srcRect/>
          <a:stretch>
            <a:fillRect/>
          </a:stretch>
        </p:blipFill>
        <p:spPr bwMode="auto">
          <a:xfrm>
            <a:off x="457200" y="1981200"/>
            <a:ext cx="6400800" cy="4257675"/>
          </a:xfrm>
          <a:prstGeom prst="rect">
            <a:avLst/>
          </a:prstGeom>
          <a:noFill/>
          <a:ln w="9525">
            <a:solidFill>
              <a:schemeClr val="accent1">
                <a:lumMod val="50000"/>
              </a:schemeClr>
            </a:solidFill>
            <a:miter lim="800000"/>
            <a:headEnd/>
            <a:tailEnd/>
          </a:ln>
        </p:spPr>
      </p:pic>
      <p:pic>
        <p:nvPicPr>
          <p:cNvPr id="6" name="Picture 5"/>
          <p:cNvPicPr/>
          <p:nvPr/>
        </p:nvPicPr>
        <p:blipFill>
          <a:blip r:embed="rId4" cstate="email"/>
          <a:srcRect/>
          <a:stretch>
            <a:fillRect/>
          </a:stretch>
        </p:blipFill>
        <p:spPr bwMode="auto">
          <a:xfrm>
            <a:off x="5943600" y="838200"/>
            <a:ext cx="2924175" cy="3762375"/>
          </a:xfrm>
          <a:prstGeom prst="rect">
            <a:avLst/>
          </a:prstGeom>
          <a:noFill/>
          <a:ln w="9525">
            <a:solidFill>
              <a:srgbClr val="CCECFF"/>
            </a:solid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Early Childhood Outcomes Center</a:t>
            </a:r>
            <a:endParaRPr lang="en-US"/>
          </a:p>
        </p:txBody>
      </p:sp>
      <p:sp>
        <p:nvSpPr>
          <p:cNvPr id="3" name="Slide Number Placeholder 2"/>
          <p:cNvSpPr>
            <a:spLocks noGrp="1"/>
          </p:cNvSpPr>
          <p:nvPr>
            <p:ph type="sldNum" sz="quarter" idx="11"/>
          </p:nvPr>
        </p:nvSpPr>
        <p:spPr/>
        <p:txBody>
          <a:bodyPr/>
          <a:lstStyle/>
          <a:p>
            <a:pPr>
              <a:defRPr/>
            </a:pPr>
            <a:fld id="{0A78C0B3-D0D3-431C-8F02-D83098140F71}" type="slidenum">
              <a:rPr lang="en-US" smtClean="0"/>
              <a:pPr>
                <a:defRPr/>
              </a:pPr>
              <a:t>63</a:t>
            </a:fld>
            <a:endParaRPr lang="en-US" dirty="0"/>
          </a:p>
        </p:txBody>
      </p:sp>
      <p:pic>
        <p:nvPicPr>
          <p:cNvPr id="4" name="Picture 3"/>
          <p:cNvPicPr/>
          <p:nvPr/>
        </p:nvPicPr>
        <p:blipFill>
          <a:blip r:embed="rId3" cstate="email"/>
          <a:srcRect/>
          <a:stretch>
            <a:fillRect/>
          </a:stretch>
        </p:blipFill>
        <p:spPr bwMode="auto">
          <a:xfrm>
            <a:off x="762000" y="2438400"/>
            <a:ext cx="2171700" cy="2819400"/>
          </a:xfrm>
          <a:prstGeom prst="rect">
            <a:avLst/>
          </a:prstGeom>
          <a:noFill/>
          <a:ln w="9525">
            <a:solidFill>
              <a:srgbClr val="77EDED"/>
            </a:solidFill>
            <a:miter lim="800000"/>
            <a:headEnd/>
            <a:tailEnd/>
          </a:ln>
        </p:spPr>
      </p:pic>
      <p:pic>
        <p:nvPicPr>
          <p:cNvPr id="5" name="Picture 4"/>
          <p:cNvPicPr/>
          <p:nvPr/>
        </p:nvPicPr>
        <p:blipFill>
          <a:blip r:embed="rId4" cstate="email"/>
          <a:srcRect/>
          <a:stretch>
            <a:fillRect/>
          </a:stretch>
        </p:blipFill>
        <p:spPr bwMode="auto">
          <a:xfrm>
            <a:off x="3810000" y="685800"/>
            <a:ext cx="4562475" cy="5448300"/>
          </a:xfrm>
          <a:prstGeom prst="rect">
            <a:avLst/>
          </a:prstGeom>
          <a:noFill/>
          <a:ln w="9525">
            <a:solidFill>
              <a:srgbClr val="77EDED"/>
            </a:solidFill>
            <a:miter lim="800000"/>
            <a:headEnd/>
            <a:tailEnd/>
          </a:ln>
        </p:spPr>
      </p:pic>
      <p:sp>
        <p:nvSpPr>
          <p:cNvPr id="6" name="TextBox 5"/>
          <p:cNvSpPr txBox="1"/>
          <p:nvPr/>
        </p:nvSpPr>
        <p:spPr>
          <a:xfrm>
            <a:off x="457200" y="685800"/>
            <a:ext cx="2438400" cy="584775"/>
          </a:xfrm>
          <a:prstGeom prst="rect">
            <a:avLst/>
          </a:prstGeom>
          <a:noFill/>
        </p:spPr>
        <p:txBody>
          <a:bodyPr wrap="square" rtlCol="0">
            <a:spAutoFit/>
          </a:bodyPr>
          <a:lstStyle/>
          <a:p>
            <a:r>
              <a:rPr lang="en-US" dirty="0" smtClean="0"/>
              <a:t>Maryland</a:t>
            </a:r>
            <a:endParaRPr lang="en-US" dirty="0"/>
          </a:p>
        </p:txBody>
      </p:sp>
    </p:spTree>
  </p:cSld>
  <p:clrMapOvr>
    <a:masterClrMapping/>
  </p:clrMapOvr>
  <p:transition spd="med">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43900" cy="1143000"/>
          </a:xfrm>
        </p:spPr>
        <p:txBody>
          <a:bodyPr/>
          <a:lstStyle/>
          <a:p>
            <a:r>
              <a:rPr lang="en-US" dirty="0" smtClean="0"/>
              <a:t>What age to use for comparisons?</a:t>
            </a:r>
            <a:endParaRPr lang="en-US" dirty="0"/>
          </a:p>
        </p:txBody>
      </p:sp>
      <p:sp>
        <p:nvSpPr>
          <p:cNvPr id="3" name="Content Placeholder 2"/>
          <p:cNvSpPr>
            <a:spLocks noGrp="1"/>
          </p:cNvSpPr>
          <p:nvPr>
            <p:ph idx="1"/>
          </p:nvPr>
        </p:nvSpPr>
        <p:spPr>
          <a:xfrm>
            <a:off x="609600" y="2209800"/>
            <a:ext cx="8077200" cy="3810000"/>
          </a:xfrm>
        </p:spPr>
        <p:txBody>
          <a:bodyPr/>
          <a:lstStyle/>
          <a:p>
            <a:r>
              <a:rPr lang="en-US" dirty="0" smtClean="0"/>
              <a:t>For these ratings, use actual chronological age. </a:t>
            </a:r>
          </a:p>
          <a:p>
            <a:r>
              <a:rPr lang="en-US" dirty="0" smtClean="0"/>
              <a:t>Do NOT correct for prematurity.</a:t>
            </a:r>
          </a:p>
          <a:p>
            <a:r>
              <a:rPr lang="en-US" dirty="0" smtClean="0"/>
              <a:t>This way we can show the progress preemies make as their skills become closer to those of full-term children born at the same time</a:t>
            </a:r>
            <a:endParaRPr lang="en-US" dirty="0"/>
          </a:p>
        </p:txBody>
      </p:sp>
    </p:spTree>
  </p:cSld>
  <p:clrMapOvr>
    <a:masterClrMapping/>
  </p:clrMapOvr>
  <p:transition spd="med">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Caution: Interpreting </a:t>
            </a:r>
            <a:br>
              <a:rPr lang="en-US" dirty="0" smtClean="0"/>
            </a:br>
            <a:r>
              <a:rPr lang="en-US" dirty="0" smtClean="0"/>
              <a:t>age-expected skills</a:t>
            </a:r>
          </a:p>
        </p:txBody>
      </p:sp>
      <p:sp>
        <p:nvSpPr>
          <p:cNvPr id="51203" name="Rectangle 3"/>
          <p:cNvSpPr>
            <a:spLocks noGrp="1" noChangeArrowheads="1"/>
          </p:cNvSpPr>
          <p:nvPr>
            <p:ph idx="1"/>
          </p:nvPr>
        </p:nvSpPr>
        <p:spPr/>
        <p:txBody>
          <a:bodyPr/>
          <a:lstStyle/>
          <a:p>
            <a:pPr eaLnBrk="1" hangingPunct="1">
              <a:defRPr/>
            </a:pPr>
            <a:r>
              <a:rPr lang="en-US" dirty="0" smtClean="0"/>
              <a:t>Just because a child developing typically with the same chronological age often demonstrates a skill or behavior does </a:t>
            </a:r>
            <a:r>
              <a:rPr lang="en-US" u="sng" dirty="0" smtClean="0"/>
              <a:t>not</a:t>
            </a:r>
            <a:r>
              <a:rPr lang="en-US" dirty="0" smtClean="0"/>
              <a:t> mean it is age-expected.</a:t>
            </a:r>
          </a:p>
          <a:p>
            <a:pPr eaLnBrk="1" hangingPunct="1">
              <a:defRPr/>
            </a:pPr>
            <a:r>
              <a:rPr lang="en-US" dirty="0" smtClean="0"/>
              <a:t>Children continue to use the skills that developed at younger ages…</a:t>
            </a:r>
          </a:p>
          <a:p>
            <a:pPr eaLnBrk="1" hangingPunct="1">
              <a:defRPr/>
            </a:pPr>
            <a:r>
              <a:rPr lang="en-US" dirty="0" smtClean="0"/>
              <a:t>Example:  Making eye contact</a:t>
            </a:r>
          </a:p>
          <a:p>
            <a:pPr lvl="1" eaLnBrk="1" hangingPunct="1">
              <a:buFont typeface="Wingdings" pitchFamily="2" charset="2"/>
              <a:buNone/>
              <a:defRPr/>
            </a:pPr>
            <a:endParaRPr lang="en-US" dirty="0" smtClean="0"/>
          </a:p>
        </p:txBody>
      </p:sp>
      <p:sp>
        <p:nvSpPr>
          <p:cNvPr id="58372" name="Slide Number Placeholder 3"/>
          <p:cNvSpPr>
            <a:spLocks noGrp="1"/>
          </p:cNvSpPr>
          <p:nvPr>
            <p:ph type="sldNum" sz="quarter" idx="10"/>
          </p:nvPr>
        </p:nvSpPr>
        <p:spPr>
          <a:prstGeom prst="rect">
            <a:avLst/>
          </a:prstGeom>
          <a:noFill/>
        </p:spPr>
        <p:txBody>
          <a:bodyPr/>
          <a:lstStyle/>
          <a:p>
            <a:pPr algn="r"/>
            <a:fld id="{3DC2972F-F546-45F6-BE9F-212E1C1AB30B}" type="slidenum">
              <a:rPr lang="en-US" smtClean="0"/>
              <a:pPr algn="r"/>
              <a:t>65</a:t>
            </a:fld>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Documents and Settings\khebbeler\My Documents\My Pictures\Microsoft Clip Organizer\00289166.jpg"/>
          <p:cNvPicPr>
            <a:picLocks noChangeAspect="1" noChangeArrowheads="1"/>
          </p:cNvPicPr>
          <p:nvPr/>
        </p:nvPicPr>
        <p:blipFill>
          <a:blip r:embed="rId3" cstate="email"/>
          <a:srcRect/>
          <a:stretch>
            <a:fillRect/>
          </a:stretch>
        </p:blipFill>
        <p:spPr bwMode="auto">
          <a:xfrm rot="21161719">
            <a:off x="828102" y="3503918"/>
            <a:ext cx="3733800" cy="2476754"/>
          </a:xfrm>
          <a:prstGeom prst="rect">
            <a:avLst/>
          </a:prstGeom>
          <a:noFill/>
          <a:ln>
            <a:solidFill>
              <a:schemeClr val="accent1">
                <a:lumMod val="60000"/>
                <a:lumOff val="40000"/>
              </a:schemeClr>
            </a:solidFill>
          </a:ln>
        </p:spPr>
      </p:pic>
      <p:sp>
        <p:nvSpPr>
          <p:cNvPr id="2" name="Title 1"/>
          <p:cNvSpPr>
            <a:spLocks noGrp="1"/>
          </p:cNvSpPr>
          <p:nvPr>
            <p:ph type="title"/>
          </p:nvPr>
        </p:nvSpPr>
        <p:spPr>
          <a:xfrm>
            <a:off x="685800" y="228600"/>
            <a:ext cx="7620000" cy="1143000"/>
          </a:xfrm>
        </p:spPr>
        <p:txBody>
          <a:bodyPr/>
          <a:lstStyle/>
          <a:p>
            <a:r>
              <a:rPr lang="en-US" sz="3200" dirty="0" smtClean="0"/>
              <a:t>Essential Knowledge for Completing Summary of Functional Performance</a:t>
            </a:r>
            <a:endParaRPr lang="en-US" sz="3200" dirty="0"/>
          </a:p>
        </p:txBody>
      </p:sp>
      <p:sp>
        <p:nvSpPr>
          <p:cNvPr id="3" name="Content Placeholder 2"/>
          <p:cNvSpPr>
            <a:spLocks noGrp="1"/>
          </p:cNvSpPr>
          <p:nvPr>
            <p:ph idx="1"/>
          </p:nvPr>
        </p:nvSpPr>
        <p:spPr>
          <a:xfrm>
            <a:off x="4495800" y="2133600"/>
            <a:ext cx="4038600" cy="3276600"/>
          </a:xfrm>
          <a:solidFill>
            <a:srgbClr val="FFFFCC"/>
          </a:solidFill>
          <a:ln>
            <a:solidFill>
              <a:schemeClr val="accent1">
                <a:lumMod val="75000"/>
              </a:schemeClr>
            </a:solidFill>
          </a:ln>
        </p:spPr>
        <p:txBody>
          <a:bodyPr/>
          <a:lstStyle/>
          <a:p>
            <a:pPr algn="ctr">
              <a:buNone/>
            </a:pPr>
            <a:endParaRPr lang="en-US" dirty="0" smtClean="0">
              <a:solidFill>
                <a:schemeClr val="accent2">
                  <a:lumMod val="75000"/>
                </a:schemeClr>
              </a:solidFill>
            </a:endParaRPr>
          </a:p>
          <a:p>
            <a:pPr algn="ctr">
              <a:buNone/>
            </a:pPr>
            <a:r>
              <a:rPr lang="en-US" dirty="0" smtClean="0">
                <a:solidFill>
                  <a:schemeClr val="accent2">
                    <a:lumMod val="75000"/>
                  </a:schemeClr>
                </a:solidFill>
              </a:rPr>
              <a:t>3. Understand age expectations for child functioning within the child’s culture</a:t>
            </a:r>
          </a:p>
          <a:p>
            <a:pPr algn="ctr">
              <a:buNone/>
            </a:pPr>
            <a:endParaRPr lang="en-US" dirty="0" smtClean="0">
              <a:solidFill>
                <a:schemeClr val="accent2">
                  <a:lumMod val="75000"/>
                </a:schemeClr>
              </a:solidFill>
            </a:endParaRPr>
          </a:p>
          <a:p>
            <a:pPr algn="ctr">
              <a:buNone/>
            </a:pPr>
            <a:endParaRPr lang="en-US" dirty="0" smtClean="0">
              <a:solidFill>
                <a:schemeClr val="accent2">
                  <a:lumMod val="75000"/>
                </a:schemeClr>
              </a:solidFill>
            </a:endParaRPr>
          </a:p>
          <a:p>
            <a:endParaRPr lang="en-US" dirty="0"/>
          </a:p>
        </p:txBody>
      </p:sp>
    </p:spTree>
  </p:cSld>
  <p:clrMapOvr>
    <a:masterClrMapping/>
  </p:clrMapOvr>
  <p:transition spd="med">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96" y="318222"/>
            <a:ext cx="8077200" cy="1143000"/>
          </a:xfrm>
        </p:spPr>
        <p:txBody>
          <a:bodyPr/>
          <a:lstStyle/>
          <a:p>
            <a:r>
              <a:rPr lang="en-US" dirty="0" smtClean="0"/>
              <a:t>Age appropriateness and culture</a:t>
            </a:r>
            <a:endParaRPr lang="en-US" dirty="0"/>
          </a:p>
        </p:txBody>
      </p:sp>
      <p:sp>
        <p:nvSpPr>
          <p:cNvPr id="3" name="Content Placeholder 2"/>
          <p:cNvSpPr>
            <a:spLocks noGrp="1"/>
          </p:cNvSpPr>
          <p:nvPr>
            <p:ph idx="1"/>
          </p:nvPr>
        </p:nvSpPr>
        <p:spPr>
          <a:xfrm>
            <a:off x="533400" y="2057400"/>
            <a:ext cx="7848600" cy="3810000"/>
          </a:xfrm>
        </p:spPr>
        <p:txBody>
          <a:bodyPr/>
          <a:lstStyle/>
          <a:p>
            <a:r>
              <a:rPr lang="en-US" dirty="0" smtClean="0"/>
              <a:t>The age appropriateness of some behaviors varies across cultures</a:t>
            </a:r>
          </a:p>
          <a:p>
            <a:pPr lvl="1"/>
            <a:r>
              <a:rPr lang="en-US" dirty="0" smtClean="0"/>
              <a:t>Especially those related to independence and self care</a:t>
            </a:r>
          </a:p>
          <a:p>
            <a:r>
              <a:rPr lang="en-US" dirty="0" smtClean="0"/>
              <a:t>Important for working with the child and for completing the Summary of Functional Performance to understand expectations within the child’s culture</a:t>
            </a:r>
            <a:endParaRPr lang="en-US" dirty="0"/>
          </a:p>
        </p:txBody>
      </p:sp>
    </p:spTree>
  </p:cSld>
  <p:clrMapOvr>
    <a:masterClrMapping/>
  </p:clrMapOvr>
  <p:transition spd="med">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Documents and Settings\khebbeler\My Documents\My Pictures\Microsoft Clip Organizer\00401068.jpg"/>
          <p:cNvPicPr>
            <a:picLocks noChangeAspect="1" noChangeArrowheads="1"/>
          </p:cNvPicPr>
          <p:nvPr/>
        </p:nvPicPr>
        <p:blipFill>
          <a:blip r:embed="rId3" cstate="email"/>
          <a:srcRect/>
          <a:stretch>
            <a:fillRect/>
          </a:stretch>
        </p:blipFill>
        <p:spPr bwMode="auto">
          <a:xfrm>
            <a:off x="1146175" y="2235200"/>
            <a:ext cx="3121025" cy="3121025"/>
          </a:xfrm>
          <a:prstGeom prst="rect">
            <a:avLst/>
          </a:prstGeom>
          <a:noFill/>
          <a:ln>
            <a:solidFill>
              <a:schemeClr val="accent1">
                <a:lumMod val="60000"/>
                <a:lumOff val="40000"/>
              </a:schemeClr>
            </a:solidFill>
          </a:ln>
        </p:spPr>
      </p:pic>
      <p:sp>
        <p:nvSpPr>
          <p:cNvPr id="2" name="Title 1"/>
          <p:cNvSpPr>
            <a:spLocks noGrp="1"/>
          </p:cNvSpPr>
          <p:nvPr>
            <p:ph type="title"/>
          </p:nvPr>
        </p:nvSpPr>
        <p:spPr>
          <a:xfrm>
            <a:off x="304800" y="304800"/>
            <a:ext cx="8153400" cy="1143000"/>
          </a:xfrm>
        </p:spPr>
        <p:txBody>
          <a:bodyPr/>
          <a:lstStyle/>
          <a:p>
            <a:r>
              <a:rPr lang="en-US" sz="3200" dirty="0" smtClean="0"/>
              <a:t>Essential Knowledge for Completing the Summary of Functional Performance</a:t>
            </a:r>
            <a:endParaRPr lang="en-US" sz="3200" dirty="0"/>
          </a:p>
        </p:txBody>
      </p:sp>
      <p:sp>
        <p:nvSpPr>
          <p:cNvPr id="3" name="Content Placeholder 2"/>
          <p:cNvSpPr>
            <a:spLocks noGrp="1"/>
          </p:cNvSpPr>
          <p:nvPr>
            <p:ph idx="1"/>
          </p:nvPr>
        </p:nvSpPr>
        <p:spPr>
          <a:xfrm>
            <a:off x="4114800" y="3200400"/>
            <a:ext cx="4038600" cy="2667000"/>
          </a:xfrm>
          <a:solidFill>
            <a:srgbClr val="FFFFCC"/>
          </a:solidFill>
          <a:ln>
            <a:solidFill>
              <a:schemeClr val="accent1">
                <a:lumMod val="75000"/>
              </a:schemeClr>
            </a:solidFill>
          </a:ln>
        </p:spPr>
        <p:txBody>
          <a:bodyPr/>
          <a:lstStyle/>
          <a:p>
            <a:pPr algn="ctr">
              <a:buNone/>
            </a:pPr>
            <a:endParaRPr lang="en-US" dirty="0" smtClean="0">
              <a:solidFill>
                <a:schemeClr val="accent2">
                  <a:lumMod val="75000"/>
                </a:schemeClr>
              </a:solidFill>
            </a:endParaRPr>
          </a:p>
          <a:p>
            <a:pPr algn="ctr">
              <a:buNone/>
            </a:pPr>
            <a:r>
              <a:rPr lang="en-US" dirty="0" smtClean="0">
                <a:solidFill>
                  <a:schemeClr val="accent2">
                    <a:lumMod val="75000"/>
                  </a:schemeClr>
                </a:solidFill>
              </a:rPr>
              <a:t>5. Know how to use the rating scale</a:t>
            </a:r>
          </a:p>
          <a:p>
            <a:pPr algn="ctr">
              <a:buNone/>
            </a:pPr>
            <a:endParaRPr lang="en-US" dirty="0" smtClean="0">
              <a:solidFill>
                <a:schemeClr val="accent2">
                  <a:lumMod val="75000"/>
                </a:schemeClr>
              </a:solidFill>
            </a:endParaRPr>
          </a:p>
          <a:p>
            <a:pPr algn="ctr">
              <a:buNone/>
            </a:pPr>
            <a:endParaRPr lang="en-US" dirty="0" smtClean="0">
              <a:solidFill>
                <a:schemeClr val="accent2">
                  <a:lumMod val="75000"/>
                </a:schemeClr>
              </a:solidFill>
            </a:endParaRPr>
          </a:p>
          <a:p>
            <a:endParaRPr lang="en-US" dirty="0"/>
          </a:p>
        </p:txBody>
      </p:sp>
    </p:spTree>
  </p:cSld>
  <p:clrMapOvr>
    <a:masterClrMapping/>
  </p:clrMapOvr>
  <p:transition spd="med">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Descriptor Statements</a:t>
            </a:r>
            <a:endParaRPr lang="en-US" dirty="0"/>
          </a:p>
        </p:txBody>
      </p:sp>
      <p:sp>
        <p:nvSpPr>
          <p:cNvPr id="3" name="Content Placeholder 2"/>
          <p:cNvSpPr>
            <a:spLocks noGrp="1"/>
          </p:cNvSpPr>
          <p:nvPr>
            <p:ph idx="1"/>
          </p:nvPr>
        </p:nvSpPr>
        <p:spPr>
          <a:xfrm>
            <a:off x="609600" y="2667000"/>
            <a:ext cx="8229600" cy="2590800"/>
          </a:xfrm>
        </p:spPr>
        <p:txBody>
          <a:bodyPr/>
          <a:lstStyle/>
          <a:p>
            <a:r>
              <a:rPr lang="en-US" dirty="0" smtClean="0"/>
              <a:t>There are 7 categories of ratings</a:t>
            </a:r>
          </a:p>
          <a:p>
            <a:r>
              <a:rPr lang="en-US" dirty="0" smtClean="0"/>
              <a:t>Instead of identifying a rating by a number, the team selects a descriptor statement which corresponds to a rating</a:t>
            </a:r>
          </a:p>
          <a:p>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will </a:t>
            </a:r>
            <a:r>
              <a:rPr lang="en-US" sz="3200" u="sng" dirty="0" smtClean="0"/>
              <a:t>not</a:t>
            </a:r>
            <a:r>
              <a:rPr lang="en-US" sz="3200" dirty="0" smtClean="0"/>
              <a:t> be covered (but might help you make sense of this material)</a:t>
            </a:r>
            <a:endParaRPr lang="en-US" sz="3200" dirty="0"/>
          </a:p>
        </p:txBody>
      </p:sp>
      <p:sp>
        <p:nvSpPr>
          <p:cNvPr id="3" name="Content Placeholder 2"/>
          <p:cNvSpPr>
            <a:spLocks noGrp="1"/>
          </p:cNvSpPr>
          <p:nvPr>
            <p:ph idx="1"/>
          </p:nvPr>
        </p:nvSpPr>
        <p:spPr>
          <a:xfrm>
            <a:off x="533400" y="2286000"/>
            <a:ext cx="8229600" cy="4187952"/>
          </a:xfrm>
        </p:spPr>
        <p:txBody>
          <a:bodyPr/>
          <a:lstStyle/>
          <a:p>
            <a:r>
              <a:rPr lang="en-US" sz="3000" dirty="0" smtClean="0"/>
              <a:t>What information states are required to report </a:t>
            </a:r>
          </a:p>
          <a:p>
            <a:r>
              <a:rPr lang="en-US" sz="3000" dirty="0" smtClean="0"/>
              <a:t>Meaning of summary formats for data in database reports (progress categories and summary statements) </a:t>
            </a:r>
          </a:p>
          <a:p>
            <a:r>
              <a:rPr lang="en-US" sz="3000" dirty="0" smtClean="0"/>
              <a:t>For more information, go to the ECO website at </a:t>
            </a:r>
            <a:r>
              <a:rPr lang="en-US" sz="3000" dirty="0" smtClean="0">
                <a:hlinkClick r:id="rId3"/>
              </a:rPr>
              <a:t>www.the-eco-center.org</a:t>
            </a:r>
            <a:r>
              <a:rPr lang="en-US" sz="3000" dirty="0" smtClean="0"/>
              <a:t> </a:t>
            </a:r>
          </a:p>
          <a:p>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Descriptor Statements</a:t>
            </a:r>
            <a:endParaRPr lang="en-US" dirty="0"/>
          </a:p>
        </p:txBody>
      </p:sp>
      <p:sp>
        <p:nvSpPr>
          <p:cNvPr id="3" name="Content Placeholder 2"/>
          <p:cNvSpPr>
            <a:spLocks noGrp="1"/>
          </p:cNvSpPr>
          <p:nvPr>
            <p:ph idx="1"/>
          </p:nvPr>
        </p:nvSpPr>
        <p:spPr>
          <a:xfrm>
            <a:off x="381000" y="2209800"/>
            <a:ext cx="8229600" cy="4187952"/>
          </a:xfrm>
        </p:spPr>
        <p:txBody>
          <a:bodyPr/>
          <a:lstStyle/>
          <a:p>
            <a:r>
              <a:rPr lang="en-US" sz="2600" dirty="0" smtClean="0"/>
              <a:t>For each of the 7 rating categories, there are several “descriptor statements” that describe and summarize how the child is functioning in the outcome area</a:t>
            </a:r>
          </a:p>
          <a:p>
            <a:r>
              <a:rPr lang="en-US" sz="2600" dirty="0" smtClean="0"/>
              <a:t>Descriptor statements are selected verbatim in the data system.  The data system inserts the child’s name in the statement and associates the statement with a rating for later reports</a:t>
            </a:r>
          </a:p>
          <a:p>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ontent Placeholder 10"/>
          <p:cNvGraphicFramePr>
            <a:graphicFrameLocks noGrp="1" noChangeAspect="1"/>
          </p:cNvGraphicFramePr>
          <p:nvPr>
            <p:ph sz="half" idx="2"/>
          </p:nvPr>
        </p:nvGraphicFramePr>
        <p:xfrm>
          <a:off x="1752600" y="-354102"/>
          <a:ext cx="5791199" cy="7494494"/>
        </p:xfrm>
        <a:graphic>
          <a:graphicData uri="http://schemas.openxmlformats.org/presentationml/2006/ole">
            <p:oleObj spid="_x0000_s117775" name="Acrobat Document" r:id="rId4" imgW="5829300" imgH="7543800" progId="AcroExch.Document.7">
              <p:embed/>
            </p:oleObj>
          </a:graphicData>
        </a:graphic>
      </p:graphicFrame>
      <p:sp>
        <p:nvSpPr>
          <p:cNvPr id="9" name="TextBox 8"/>
          <p:cNvSpPr txBox="1"/>
          <p:nvPr/>
        </p:nvSpPr>
        <p:spPr>
          <a:xfrm>
            <a:off x="838200" y="6019800"/>
            <a:ext cx="7772400" cy="461665"/>
          </a:xfrm>
          <a:prstGeom prst="rect">
            <a:avLst/>
          </a:prstGeom>
          <a:noFill/>
        </p:spPr>
        <p:txBody>
          <a:bodyPr wrap="square" rtlCol="0">
            <a:spAutoFit/>
          </a:bodyPr>
          <a:lstStyle/>
          <a:p>
            <a:r>
              <a:rPr lang="en-US" dirty="0" smtClean="0"/>
              <a:t>					</a:t>
            </a:r>
            <a:endParaRPr lang="en-US" dirty="0"/>
          </a:p>
        </p:txBody>
      </p:sp>
    </p:spTree>
  </p:cSld>
  <p:clrMapOvr>
    <a:masterClrMapping/>
  </p:clrMapOvr>
  <p:transition spd="med">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8000" b="1" dirty="0" smtClean="0"/>
              <a:t>7</a:t>
            </a:r>
          </a:p>
        </p:txBody>
      </p:sp>
      <p:sp>
        <p:nvSpPr>
          <p:cNvPr id="60419" name="Rectangle 3"/>
          <p:cNvSpPr>
            <a:spLocks noGrp="1" noChangeArrowheads="1"/>
          </p:cNvSpPr>
          <p:nvPr>
            <p:ph idx="1"/>
          </p:nvPr>
        </p:nvSpPr>
        <p:spPr>
          <a:noFill/>
        </p:spPr>
        <p:txBody>
          <a:bodyPr/>
          <a:lstStyle/>
          <a:p>
            <a:r>
              <a:rPr lang="en-US" sz="2800" dirty="0" smtClean="0"/>
              <a:t>Child shows functioning expected for his or her age in </a:t>
            </a:r>
            <a:r>
              <a:rPr lang="en-US" sz="2800" b="1" dirty="0" smtClean="0"/>
              <a:t>all or almost all everyday situations that are part of the child’s life</a:t>
            </a:r>
          </a:p>
          <a:p>
            <a:pPr>
              <a:buFontTx/>
              <a:buNone/>
            </a:pPr>
            <a:endParaRPr lang="en-US" sz="800" b="1" dirty="0" smtClean="0"/>
          </a:p>
          <a:p>
            <a:r>
              <a:rPr lang="en-US" sz="2800" b="1" dirty="0" smtClean="0"/>
              <a:t>Functioning </a:t>
            </a:r>
            <a:r>
              <a:rPr lang="en-US" sz="2800" dirty="0" smtClean="0"/>
              <a:t>is considered </a:t>
            </a:r>
            <a:r>
              <a:rPr lang="en-US" sz="2800" b="1" dirty="0" smtClean="0"/>
              <a:t>appropriate for his or her age</a:t>
            </a:r>
          </a:p>
          <a:p>
            <a:pPr>
              <a:buFontTx/>
              <a:buNone/>
            </a:pPr>
            <a:endParaRPr lang="en-US" sz="800" b="1" dirty="0" smtClean="0"/>
          </a:p>
          <a:p>
            <a:r>
              <a:rPr lang="en-US" sz="2800" dirty="0" smtClean="0"/>
              <a:t>No one has any concerns about the child’s functioning in this outcome area</a:t>
            </a:r>
          </a:p>
        </p:txBody>
      </p:sp>
      <p:sp>
        <p:nvSpPr>
          <p:cNvPr id="60420" name="Slide Number Placeholder 4"/>
          <p:cNvSpPr>
            <a:spLocks noGrp="1"/>
          </p:cNvSpPr>
          <p:nvPr>
            <p:ph type="sldNum" sz="quarter" idx="10"/>
          </p:nvPr>
        </p:nvSpPr>
        <p:spPr>
          <a:prstGeom prst="rect">
            <a:avLst/>
          </a:prstGeom>
          <a:noFill/>
        </p:spPr>
        <p:txBody>
          <a:bodyPr/>
          <a:lstStyle/>
          <a:p>
            <a:fld id="{BC0E9BC2-F844-4FC4-93E6-B25D6B3AEB28}" type="slidenum">
              <a:rPr lang="en-US" smtClean="0"/>
              <a:pPr/>
              <a:t>72</a:t>
            </a:fld>
            <a:endParaRPr lang="en-US" smtClean="0"/>
          </a:p>
        </p:txBody>
      </p:sp>
    </p:spTree>
  </p:cSld>
  <p:clrMapOvr>
    <a:masterClrMapping/>
  </p:clrMapOvr>
  <p:transition spd="med">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Descriptor Statements</a:t>
            </a:r>
            <a:endParaRPr lang="en-US" dirty="0"/>
          </a:p>
        </p:txBody>
      </p:sp>
      <p:sp>
        <p:nvSpPr>
          <p:cNvPr id="3" name="Content Placeholder 2"/>
          <p:cNvSpPr>
            <a:spLocks noGrp="1"/>
          </p:cNvSpPr>
          <p:nvPr>
            <p:ph idx="1"/>
          </p:nvPr>
        </p:nvSpPr>
        <p:spPr>
          <a:xfrm>
            <a:off x="381000" y="2057400"/>
            <a:ext cx="8229600" cy="1447800"/>
          </a:xfrm>
        </p:spPr>
        <p:txBody>
          <a:bodyPr/>
          <a:lstStyle/>
          <a:p>
            <a:pPr marL="53975" indent="0">
              <a:buNone/>
            </a:pPr>
            <a:r>
              <a:rPr lang="en-US" sz="2800" dirty="0" smtClean="0">
                <a:solidFill>
                  <a:schemeClr val="tx1"/>
                </a:solidFill>
              </a:rPr>
              <a:t>For a child whose functioning in the outcome is completely age appropriate, choose one of the following descriptor statements:</a:t>
            </a:r>
            <a:endParaRPr lang="en-US" sz="2800" dirty="0" smtClean="0">
              <a:solidFill>
                <a:schemeClr val="bg1"/>
              </a:solidFill>
            </a:endParaRPr>
          </a:p>
          <a:p>
            <a:pPr>
              <a:buNone/>
            </a:pPr>
            <a:endParaRPr lang="en-US" dirty="0" smtClean="0">
              <a:solidFill>
                <a:schemeClr val="bg1"/>
              </a:solidFill>
            </a:endParaRPr>
          </a:p>
          <a:p>
            <a:pPr>
              <a:buNone/>
            </a:pP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E0C68C25-49C4-46A0-A164-0A8C884F3722}" type="slidenum">
              <a:rPr lang="en-US" smtClean="0"/>
              <a:pPr>
                <a:defRPr/>
              </a:pPr>
              <a:t>73</a:t>
            </a:fld>
            <a:endParaRPr lang="en-US" dirty="0"/>
          </a:p>
        </p:txBody>
      </p:sp>
      <p:sp>
        <p:nvSpPr>
          <p:cNvPr id="6" name="Rectangle 5"/>
          <p:cNvSpPr/>
          <p:nvPr/>
        </p:nvSpPr>
        <p:spPr bwMode="auto">
          <a:xfrm>
            <a:off x="609600" y="3886200"/>
            <a:ext cx="7772400" cy="25146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buFont typeface="Arial" pitchFamily="34" charset="0"/>
              <a:buChar char="•"/>
            </a:pPr>
            <a:r>
              <a:rPr lang="en-US" sz="2400" dirty="0" smtClean="0">
                <a:solidFill>
                  <a:srgbClr val="002060"/>
                </a:solidFill>
              </a:rPr>
              <a:t>  Relative to other children [CHILD’S NAME]’s age, he has </a:t>
            </a:r>
            <a:r>
              <a:rPr lang="en-US" sz="2400" b="1" dirty="0" smtClean="0">
                <a:solidFill>
                  <a:srgbClr val="002060"/>
                </a:solidFill>
              </a:rPr>
              <a:t>all of the skills that we would expect</a:t>
            </a:r>
            <a:r>
              <a:rPr lang="en-US" sz="2400" dirty="0" smtClean="0">
                <a:solidFill>
                  <a:srgbClr val="002060"/>
                </a:solidFill>
              </a:rPr>
              <a:t> of a child his age in the area of </a:t>
            </a:r>
            <a:r>
              <a:rPr lang="en-US" sz="2400" i="1" dirty="0" smtClean="0">
                <a:solidFill>
                  <a:srgbClr val="002060"/>
                </a:solidFill>
              </a:rPr>
              <a:t>(outcome [e.g., taking action to meet needs])</a:t>
            </a:r>
            <a:r>
              <a:rPr lang="en-US" sz="2400" dirty="0" smtClean="0">
                <a:solidFill>
                  <a:srgbClr val="002060"/>
                </a:solidFill>
              </a:rPr>
              <a:t>. </a:t>
            </a:r>
          </a:p>
          <a:p>
            <a:pPr algn="l">
              <a:buFont typeface="Arial" pitchFamily="34" charset="0"/>
              <a:buChar char="•"/>
            </a:pPr>
            <a:r>
              <a:rPr lang="en-US" sz="2400" dirty="0" smtClean="0">
                <a:solidFill>
                  <a:srgbClr val="002060"/>
                </a:solidFill>
              </a:rPr>
              <a:t>  [CHILD’s NAME] has a good </a:t>
            </a:r>
            <a:r>
              <a:rPr lang="en-US" sz="2400" b="1" dirty="0" smtClean="0">
                <a:solidFill>
                  <a:srgbClr val="002060"/>
                </a:solidFill>
              </a:rPr>
              <a:t>mix of age expected skills</a:t>
            </a:r>
            <a:r>
              <a:rPr lang="en-US" sz="2400" dirty="0" smtClean="0">
                <a:solidFill>
                  <a:srgbClr val="002060"/>
                </a:solidFill>
              </a:rPr>
              <a:t> in the area of </a:t>
            </a:r>
            <a:r>
              <a:rPr lang="en-US" sz="2400" i="1" dirty="0" smtClean="0">
                <a:solidFill>
                  <a:srgbClr val="002060"/>
                </a:solidFill>
              </a:rPr>
              <a:t>(outcome)</a:t>
            </a:r>
            <a:r>
              <a:rPr lang="en-US" sz="2400" dirty="0" smtClean="0">
                <a:solidFill>
                  <a:srgbClr val="002060"/>
                </a:solidFill>
              </a:rPr>
              <a:t>.</a:t>
            </a:r>
          </a:p>
        </p:txBody>
      </p:sp>
    </p:spTree>
  </p:cSld>
  <p:clrMapOvr>
    <a:masterClrMapping/>
  </p:clrMapOvr>
  <p:transition spd="med">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fld id="{24921E07-EA23-40DF-9ECF-9B243D36472A}" type="slidenum">
              <a:rPr lang="en-US" smtClean="0"/>
              <a:pPr>
                <a:defRPr/>
              </a:pPr>
              <a:t>74</a:t>
            </a:fld>
            <a:endParaRPr lang="en-US" dirty="0"/>
          </a:p>
        </p:txBody>
      </p:sp>
      <p:pic>
        <p:nvPicPr>
          <p:cNvPr id="8" name="Picture 7"/>
          <p:cNvPicPr/>
          <p:nvPr/>
        </p:nvPicPr>
        <p:blipFill>
          <a:blip r:embed="rId2" cstate="email"/>
          <a:stretch>
            <a:fillRect/>
          </a:stretch>
        </p:blipFill>
        <p:spPr>
          <a:xfrm>
            <a:off x="0" y="304800"/>
            <a:ext cx="8915400" cy="6324600"/>
          </a:xfrm>
          <a:prstGeom prst="rect">
            <a:avLst/>
          </a:prstGeom>
        </p:spPr>
      </p:pic>
      <p:sp>
        <p:nvSpPr>
          <p:cNvPr id="10" name="TextBox 9"/>
          <p:cNvSpPr txBox="1"/>
          <p:nvPr/>
        </p:nvSpPr>
        <p:spPr>
          <a:xfrm rot="19900713">
            <a:off x="208157" y="1764298"/>
            <a:ext cx="2743200" cy="830997"/>
          </a:xfrm>
          <a:prstGeom prst="rect">
            <a:avLst/>
          </a:prstGeom>
          <a:noFill/>
        </p:spPr>
        <p:txBody>
          <a:bodyPr wrap="square" rtlCol="0">
            <a:spAutoFit/>
          </a:bodyPr>
          <a:lstStyle/>
          <a:p>
            <a:r>
              <a:rPr lang="en-US" sz="2400" dirty="0" smtClean="0"/>
              <a:t>Note:  The child’s name is filled in.</a:t>
            </a:r>
            <a:endParaRPr lang="en-US" sz="2400" dirty="0"/>
          </a:p>
        </p:txBody>
      </p:sp>
    </p:spTree>
  </p:cSld>
  <p:clrMapOvr>
    <a:masterClrMapping/>
  </p:clrMapOvr>
  <p:transition spd="med">
    <p:split orient="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81000"/>
            <a:ext cx="8343900" cy="1143000"/>
          </a:xfrm>
        </p:spPr>
        <p:txBody>
          <a:bodyPr/>
          <a:lstStyle/>
          <a:p>
            <a:pPr eaLnBrk="1" hangingPunct="1"/>
            <a:r>
              <a:rPr lang="en-US" sz="8000" b="1" dirty="0" smtClean="0"/>
              <a:t>6</a:t>
            </a:r>
            <a:r>
              <a:rPr lang="en-US" b="1" dirty="0" smtClean="0"/>
              <a:t> </a:t>
            </a:r>
          </a:p>
        </p:txBody>
      </p:sp>
      <p:sp>
        <p:nvSpPr>
          <p:cNvPr id="61443" name="Rectangle 3"/>
          <p:cNvSpPr>
            <a:spLocks noGrp="1" noChangeArrowheads="1"/>
          </p:cNvSpPr>
          <p:nvPr>
            <p:ph type="body" idx="1"/>
          </p:nvPr>
        </p:nvSpPr>
        <p:spPr>
          <a:xfrm>
            <a:off x="533400" y="2133600"/>
            <a:ext cx="8305800" cy="3886200"/>
          </a:xfrm>
          <a:noFill/>
        </p:spPr>
        <p:txBody>
          <a:bodyPr/>
          <a:lstStyle/>
          <a:p>
            <a:pPr>
              <a:spcBef>
                <a:spcPts val="672"/>
              </a:spcBef>
            </a:pPr>
            <a:r>
              <a:rPr lang="en-US" sz="2800" dirty="0" smtClean="0"/>
              <a:t>Child’s functioning generally is considered </a:t>
            </a:r>
            <a:r>
              <a:rPr lang="en-US" sz="2800" b="1" dirty="0" smtClean="0"/>
              <a:t>appropriate for his or her </a:t>
            </a:r>
            <a:r>
              <a:rPr lang="en-US" sz="2800" dirty="0" smtClean="0"/>
              <a:t>age but there are </a:t>
            </a:r>
            <a:r>
              <a:rPr lang="en-US" sz="2800" b="1" dirty="0" smtClean="0"/>
              <a:t>some significant concerns about the child’s </a:t>
            </a:r>
            <a:r>
              <a:rPr lang="en-US" sz="2800" dirty="0" smtClean="0"/>
              <a:t>functioning in this outcome area</a:t>
            </a:r>
          </a:p>
          <a:p>
            <a:pPr>
              <a:spcBef>
                <a:spcPts val="672"/>
              </a:spcBef>
            </a:pPr>
            <a:r>
              <a:rPr lang="en-US" sz="2800" dirty="0" smtClean="0"/>
              <a:t>These concerns are substantial enough to suggest monitoring or possible additional support</a:t>
            </a:r>
          </a:p>
          <a:p>
            <a:pPr>
              <a:spcBef>
                <a:spcPts val="672"/>
              </a:spcBef>
            </a:pPr>
            <a:r>
              <a:rPr lang="en-US" sz="2800" dirty="0" smtClean="0"/>
              <a:t>Although age-appropriate, the child’s functioning may border on not keeping pace with age expectations</a:t>
            </a:r>
          </a:p>
        </p:txBody>
      </p:sp>
    </p:spTree>
  </p:cSld>
  <p:clrMapOvr>
    <a:masterClrMapping/>
  </p:clrMapOvr>
  <p:transition spd="med">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Descriptor Statements</a:t>
            </a:r>
            <a:endParaRPr lang="en-US" dirty="0"/>
          </a:p>
        </p:txBody>
      </p:sp>
      <p:sp>
        <p:nvSpPr>
          <p:cNvPr id="3" name="Content Placeholder 2"/>
          <p:cNvSpPr>
            <a:spLocks noGrp="1"/>
          </p:cNvSpPr>
          <p:nvPr>
            <p:ph idx="1"/>
          </p:nvPr>
        </p:nvSpPr>
        <p:spPr>
          <a:xfrm>
            <a:off x="381000" y="1905000"/>
            <a:ext cx="8229600" cy="1676400"/>
          </a:xfrm>
        </p:spPr>
        <p:txBody>
          <a:bodyPr/>
          <a:lstStyle/>
          <a:p>
            <a:pPr>
              <a:buNone/>
            </a:pPr>
            <a:r>
              <a:rPr lang="en-US" sz="2600" dirty="0" smtClean="0">
                <a:solidFill>
                  <a:schemeClr val="tx1"/>
                </a:solidFill>
              </a:rPr>
              <a:t> For a child whose functioning is currently age-appropriate, but where there are substantial concerns that may interfere with maintaining age-expected functioning:</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E0C68C25-49C4-46A0-A164-0A8C884F3722}" type="slidenum">
              <a:rPr lang="en-US" smtClean="0"/>
              <a:pPr>
                <a:defRPr/>
              </a:pPr>
              <a:t>76</a:t>
            </a:fld>
            <a:endParaRPr lang="en-US" dirty="0"/>
          </a:p>
        </p:txBody>
      </p:sp>
      <p:sp>
        <p:nvSpPr>
          <p:cNvPr id="6" name="Rectangle 5"/>
          <p:cNvSpPr/>
          <p:nvPr/>
        </p:nvSpPr>
        <p:spPr bwMode="auto">
          <a:xfrm>
            <a:off x="533400" y="3733800"/>
            <a:ext cx="7848600" cy="27432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buFont typeface="Arial" pitchFamily="34" charset="0"/>
              <a:buChar char="•"/>
            </a:pPr>
            <a:r>
              <a:rPr lang="en-US" sz="2800" dirty="0" smtClean="0">
                <a:solidFill>
                  <a:srgbClr val="002060"/>
                </a:solidFill>
              </a:rPr>
              <a:t>  </a:t>
            </a:r>
            <a:r>
              <a:rPr lang="en-US" sz="2400" dirty="0" smtClean="0">
                <a:solidFill>
                  <a:srgbClr val="002060"/>
                </a:solidFill>
              </a:rPr>
              <a:t>Relative to same-age peers,  [CHILD] has the </a:t>
            </a:r>
            <a:r>
              <a:rPr lang="en-US" sz="2400" b="1" dirty="0" smtClean="0">
                <a:solidFill>
                  <a:srgbClr val="002060"/>
                </a:solidFill>
              </a:rPr>
              <a:t>skills that we would expect of her age </a:t>
            </a:r>
            <a:r>
              <a:rPr lang="en-US" sz="2400" dirty="0" smtClean="0">
                <a:solidFill>
                  <a:srgbClr val="002060"/>
                </a:solidFill>
              </a:rPr>
              <a:t>in regard to (outcome); however, there are </a:t>
            </a:r>
            <a:r>
              <a:rPr lang="en-US" sz="2400" b="1" dirty="0" smtClean="0">
                <a:solidFill>
                  <a:srgbClr val="002060"/>
                </a:solidFill>
              </a:rPr>
              <a:t>concerns </a:t>
            </a:r>
            <a:r>
              <a:rPr lang="en-US" sz="2400" dirty="0" smtClean="0">
                <a:solidFill>
                  <a:srgbClr val="002060"/>
                </a:solidFill>
              </a:rPr>
              <a:t>with how she [insert functional area of concern].</a:t>
            </a:r>
          </a:p>
          <a:p>
            <a:pPr algn="l">
              <a:buFont typeface="Arial" pitchFamily="34" charset="0"/>
              <a:buChar char="•"/>
            </a:pPr>
            <a:r>
              <a:rPr lang="en-US" sz="2400" dirty="0" smtClean="0">
                <a:solidFill>
                  <a:srgbClr val="002060"/>
                </a:solidFill>
              </a:rPr>
              <a:t>   Aside from the </a:t>
            </a:r>
            <a:r>
              <a:rPr lang="en-US" sz="2400" b="1" dirty="0" smtClean="0">
                <a:solidFill>
                  <a:srgbClr val="002060"/>
                </a:solidFill>
              </a:rPr>
              <a:t>concern</a:t>
            </a:r>
            <a:r>
              <a:rPr lang="en-US" sz="2400" dirty="0" smtClean="0">
                <a:solidFill>
                  <a:srgbClr val="002060"/>
                </a:solidFill>
              </a:rPr>
              <a:t> regarding, [CHILD] is demonstrating </a:t>
            </a:r>
            <a:r>
              <a:rPr lang="en-US" sz="2400" b="1" dirty="0" smtClean="0">
                <a:solidFill>
                  <a:srgbClr val="002060"/>
                </a:solidFill>
              </a:rPr>
              <a:t>skills expected of a child her age </a:t>
            </a:r>
            <a:r>
              <a:rPr lang="en-US" sz="2400" dirty="0" smtClean="0">
                <a:solidFill>
                  <a:srgbClr val="002060"/>
                </a:solidFill>
              </a:rPr>
              <a:t>in the area of (outcome). </a:t>
            </a:r>
          </a:p>
        </p:txBody>
      </p:sp>
    </p:spTree>
  </p:cSld>
  <p:clrMapOvr>
    <a:masterClrMapping/>
  </p:clrMapOvr>
  <p:transition spd="med">
    <p:split orient="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8000" b="1" dirty="0" smtClean="0"/>
              <a:t>5</a:t>
            </a:r>
          </a:p>
        </p:txBody>
      </p:sp>
      <p:sp>
        <p:nvSpPr>
          <p:cNvPr id="62467" name="Rectangle 3"/>
          <p:cNvSpPr>
            <a:spLocks noGrp="1" noChangeArrowheads="1"/>
          </p:cNvSpPr>
          <p:nvPr>
            <p:ph idx="1"/>
          </p:nvPr>
        </p:nvSpPr>
        <p:spPr>
          <a:noFill/>
        </p:spPr>
        <p:txBody>
          <a:bodyPr/>
          <a:lstStyle/>
          <a:p>
            <a:r>
              <a:rPr lang="en-US" sz="2800" dirty="0" smtClean="0"/>
              <a:t>Child shows functioning expected for his or her age </a:t>
            </a:r>
            <a:r>
              <a:rPr lang="en-US" sz="2800" b="1" dirty="0" smtClean="0"/>
              <a:t>some of the time and/or in some settings and situations </a:t>
            </a:r>
          </a:p>
          <a:p>
            <a:pPr>
              <a:buFontTx/>
              <a:buNone/>
            </a:pPr>
            <a:endParaRPr lang="en-US" sz="800" b="1" dirty="0" smtClean="0"/>
          </a:p>
          <a:p>
            <a:r>
              <a:rPr lang="en-US" sz="2800" dirty="0" smtClean="0"/>
              <a:t>Child’s functioning is a mix of age-appropriate and not age-appropriate behaviors and skills</a:t>
            </a:r>
          </a:p>
          <a:p>
            <a:pPr>
              <a:buFontTx/>
              <a:buNone/>
            </a:pPr>
            <a:endParaRPr lang="en-US" sz="800" dirty="0" smtClean="0"/>
          </a:p>
          <a:p>
            <a:r>
              <a:rPr lang="en-US" sz="2800" dirty="0" smtClean="0"/>
              <a:t>Child’s functioning might be described as like that of a </a:t>
            </a:r>
            <a:r>
              <a:rPr lang="en-US" sz="2800" b="1" dirty="0" smtClean="0"/>
              <a:t>slightly younger child</a:t>
            </a:r>
            <a:endParaRPr lang="en-US" sz="2800" dirty="0" smtClean="0"/>
          </a:p>
        </p:txBody>
      </p:sp>
    </p:spTree>
  </p:cSld>
  <p:clrMapOvr>
    <a:masterClrMapping/>
  </p:clrMapOvr>
  <p:transition spd="med">
    <p:split orient="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0" cy="1143000"/>
          </a:xfrm>
        </p:spPr>
        <p:txBody>
          <a:bodyPr/>
          <a:lstStyle/>
          <a:p>
            <a:r>
              <a:rPr lang="en-US" dirty="0" smtClean="0"/>
              <a:t>5     Descriptor Statements</a:t>
            </a:r>
            <a:endParaRPr lang="en-US" dirty="0"/>
          </a:p>
        </p:txBody>
      </p:sp>
      <p:sp>
        <p:nvSpPr>
          <p:cNvPr id="3" name="Content Placeholder 2"/>
          <p:cNvSpPr>
            <a:spLocks noGrp="1"/>
          </p:cNvSpPr>
          <p:nvPr>
            <p:ph idx="1"/>
          </p:nvPr>
        </p:nvSpPr>
        <p:spPr>
          <a:xfrm>
            <a:off x="457200" y="1752600"/>
            <a:ext cx="8229600" cy="1371600"/>
          </a:xfrm>
        </p:spPr>
        <p:txBody>
          <a:bodyPr/>
          <a:lstStyle/>
          <a:p>
            <a:pPr>
              <a:buNone/>
            </a:pPr>
            <a:r>
              <a:rPr lang="en-US" sz="1200" dirty="0" smtClean="0">
                <a:solidFill>
                  <a:schemeClr val="tx1"/>
                </a:solidFill>
              </a:rPr>
              <a:t> </a:t>
            </a:r>
          </a:p>
          <a:p>
            <a:pPr>
              <a:buNone/>
            </a:pPr>
            <a:r>
              <a:rPr lang="en-US" sz="2800" dirty="0" smtClean="0">
                <a:solidFill>
                  <a:schemeClr val="bg1"/>
                </a:solidFill>
              </a:rPr>
              <a:t>[</a:t>
            </a:r>
            <a:r>
              <a:rPr lang="en-US" sz="2800" dirty="0" smtClean="0">
                <a:solidFill>
                  <a:schemeClr val="tx1"/>
                </a:solidFill>
              </a:rPr>
              <a:t>For a child whose functioning show a mix of     age-appropriate and not  age-appropriate  skills: </a:t>
            </a:r>
          </a:p>
          <a:p>
            <a:pPr>
              <a:buNone/>
            </a:pPr>
            <a:endParaRPr lang="en-US" dirty="0" smtClean="0">
              <a:solidFill>
                <a:schemeClr val="bg1"/>
              </a:solidFill>
            </a:endParaRPr>
          </a:p>
          <a:p>
            <a:pPr>
              <a:buNone/>
            </a:pP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E0C68C25-49C4-46A0-A164-0A8C884F3722}" type="slidenum">
              <a:rPr lang="en-US" smtClean="0"/>
              <a:pPr>
                <a:defRPr/>
              </a:pPr>
              <a:t>78</a:t>
            </a:fld>
            <a:endParaRPr lang="en-US" dirty="0"/>
          </a:p>
        </p:txBody>
      </p:sp>
      <p:sp>
        <p:nvSpPr>
          <p:cNvPr id="6" name="Rectangle 5"/>
          <p:cNvSpPr/>
          <p:nvPr/>
        </p:nvSpPr>
        <p:spPr bwMode="auto">
          <a:xfrm>
            <a:off x="533400" y="3048000"/>
            <a:ext cx="7772400" cy="35052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buFont typeface="Arial" pitchFamily="34" charset="0"/>
              <a:buChar char="•"/>
            </a:pPr>
            <a:r>
              <a:rPr lang="en-US" sz="2400" dirty="0" smtClean="0">
                <a:solidFill>
                  <a:srgbClr val="002060"/>
                </a:solidFill>
              </a:rPr>
              <a:t>  </a:t>
            </a:r>
            <a:r>
              <a:rPr lang="en-US" sz="2000" dirty="0" smtClean="0">
                <a:solidFill>
                  <a:srgbClr val="002060"/>
                </a:solidFill>
              </a:rPr>
              <a:t>For a # month old child, [CHILD] has </a:t>
            </a:r>
            <a:r>
              <a:rPr lang="en-US" sz="2000" b="1" dirty="0" smtClean="0">
                <a:solidFill>
                  <a:srgbClr val="002060"/>
                </a:solidFill>
              </a:rPr>
              <a:t>many skills expected of his age</a:t>
            </a:r>
            <a:r>
              <a:rPr lang="en-US" sz="2000" dirty="0" smtClean="0">
                <a:solidFill>
                  <a:srgbClr val="002060"/>
                </a:solidFill>
              </a:rPr>
              <a:t>, but he also demonstrates some skills </a:t>
            </a:r>
            <a:r>
              <a:rPr lang="en-US" sz="2000" b="1" dirty="0" smtClean="0">
                <a:solidFill>
                  <a:srgbClr val="002060"/>
                </a:solidFill>
              </a:rPr>
              <a:t>slightly below </a:t>
            </a:r>
            <a:r>
              <a:rPr lang="en-US" sz="2000" dirty="0" smtClean="0">
                <a:solidFill>
                  <a:srgbClr val="002060"/>
                </a:solidFill>
              </a:rPr>
              <a:t>that expected at the age in the area of (outcome).</a:t>
            </a:r>
          </a:p>
          <a:p>
            <a:pPr algn="l">
              <a:buFont typeface="Arial" pitchFamily="34" charset="0"/>
              <a:buChar char="•"/>
            </a:pPr>
            <a:r>
              <a:rPr lang="en-US" sz="2000" dirty="0" smtClean="0">
                <a:solidFill>
                  <a:srgbClr val="002060"/>
                </a:solidFill>
              </a:rPr>
              <a:t>  Relative to same age peers, [CHILD] shows </a:t>
            </a:r>
            <a:r>
              <a:rPr lang="en-US" sz="2000" b="1" dirty="0" smtClean="0">
                <a:solidFill>
                  <a:srgbClr val="002060"/>
                </a:solidFill>
              </a:rPr>
              <a:t>many age-expected skills, </a:t>
            </a:r>
            <a:r>
              <a:rPr lang="en-US" sz="2000" dirty="0" smtClean="0">
                <a:solidFill>
                  <a:srgbClr val="002060"/>
                </a:solidFill>
              </a:rPr>
              <a:t>but continues to show </a:t>
            </a:r>
            <a:r>
              <a:rPr lang="en-US" sz="2000" b="1" dirty="0" smtClean="0">
                <a:solidFill>
                  <a:srgbClr val="002060"/>
                </a:solidFill>
              </a:rPr>
              <a:t>some functioning </a:t>
            </a:r>
            <a:r>
              <a:rPr lang="en-US" sz="2000" dirty="0" smtClean="0">
                <a:solidFill>
                  <a:srgbClr val="002060"/>
                </a:solidFill>
              </a:rPr>
              <a:t>that might be described </a:t>
            </a:r>
            <a:r>
              <a:rPr lang="en-US" sz="2000" b="1" dirty="0" smtClean="0">
                <a:solidFill>
                  <a:srgbClr val="002060"/>
                </a:solidFill>
              </a:rPr>
              <a:t>like that of a slightly younger child </a:t>
            </a:r>
            <a:r>
              <a:rPr lang="en-US" sz="2000" dirty="0" smtClean="0">
                <a:solidFill>
                  <a:srgbClr val="002060"/>
                </a:solidFill>
              </a:rPr>
              <a:t>in the area of (outcome).</a:t>
            </a:r>
          </a:p>
          <a:p>
            <a:pPr algn="l">
              <a:buFont typeface="Arial" pitchFamily="34" charset="0"/>
              <a:buChar char="•"/>
            </a:pPr>
            <a:r>
              <a:rPr lang="en-US" sz="2000" dirty="0" smtClean="0">
                <a:solidFill>
                  <a:srgbClr val="002060"/>
                </a:solidFill>
              </a:rPr>
              <a:t>  [CHILD] is somewhat where we would expect him to be at this age. This means that [CHILD] has </a:t>
            </a:r>
            <a:r>
              <a:rPr lang="en-US" sz="2000" b="1" dirty="0" smtClean="0">
                <a:solidFill>
                  <a:srgbClr val="002060"/>
                </a:solidFill>
              </a:rPr>
              <a:t>many skills we would expect </a:t>
            </a:r>
            <a:r>
              <a:rPr lang="en-US" sz="2000" dirty="0" smtClean="0">
                <a:solidFill>
                  <a:srgbClr val="002060"/>
                </a:solidFill>
              </a:rPr>
              <a:t>at his age in regard to (outcome), but he does </a:t>
            </a:r>
            <a:r>
              <a:rPr lang="en-US" sz="2000" b="1" dirty="0" smtClean="0">
                <a:solidFill>
                  <a:srgbClr val="002060"/>
                </a:solidFill>
              </a:rPr>
              <a:t>not yet have all of the age-expected skills</a:t>
            </a:r>
            <a:r>
              <a:rPr lang="en-US" sz="2000" dirty="0" smtClean="0">
                <a:solidFill>
                  <a:srgbClr val="002060"/>
                </a:solidFill>
              </a:rPr>
              <a:t>.</a:t>
            </a:r>
          </a:p>
          <a:p>
            <a:pPr algn="l">
              <a:buFont typeface="Arial" pitchFamily="34" charset="0"/>
              <a:buChar char="•"/>
            </a:pPr>
            <a:endParaRPr lang="en-US" sz="2400" dirty="0" smtClean="0">
              <a:solidFill>
                <a:srgbClr val="002060"/>
              </a:solidFill>
            </a:endParaRPr>
          </a:p>
        </p:txBody>
      </p:sp>
    </p:spTree>
  </p:cSld>
  <p:clrMapOvr>
    <a:masterClrMapping/>
  </p:clrMapOvr>
  <p:transition spd="med">
    <p:split orient="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8000" b="1" dirty="0" smtClean="0"/>
              <a:t>4</a:t>
            </a:r>
          </a:p>
        </p:txBody>
      </p:sp>
      <p:sp>
        <p:nvSpPr>
          <p:cNvPr id="63491" name="Rectangle 3"/>
          <p:cNvSpPr>
            <a:spLocks noGrp="1" noChangeArrowheads="1"/>
          </p:cNvSpPr>
          <p:nvPr>
            <p:ph idx="1"/>
          </p:nvPr>
        </p:nvSpPr>
        <p:spPr>
          <a:noFill/>
        </p:spPr>
        <p:txBody>
          <a:bodyPr/>
          <a:lstStyle/>
          <a:p>
            <a:r>
              <a:rPr lang="en-US" dirty="0" smtClean="0"/>
              <a:t>Child shows</a:t>
            </a:r>
            <a:r>
              <a:rPr lang="en-US" b="1" dirty="0" smtClean="0"/>
              <a:t> occasional </a:t>
            </a:r>
            <a:r>
              <a:rPr lang="en-US" dirty="0" smtClean="0"/>
              <a:t>age-appropriate functioning across settings and situations </a:t>
            </a:r>
          </a:p>
          <a:p>
            <a:pPr>
              <a:buFontTx/>
              <a:buNone/>
            </a:pPr>
            <a:endParaRPr lang="en-US" sz="800" dirty="0" smtClean="0"/>
          </a:p>
          <a:p>
            <a:r>
              <a:rPr lang="en-US" dirty="0" smtClean="0"/>
              <a:t>More functioning is </a:t>
            </a:r>
            <a:r>
              <a:rPr lang="en-US" b="1" dirty="0" smtClean="0"/>
              <a:t>not age-appropriate than age-appropriate.</a:t>
            </a:r>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FBE9D"/>
        </a:solidFill>
        <a:effectLst/>
      </p:bgPr>
    </p:bg>
    <p:spTree>
      <p:nvGrpSpPr>
        <p:cNvPr id="1" name=""/>
        <p:cNvGrpSpPr/>
        <p:nvPr/>
      </p:nvGrpSpPr>
      <p:grpSpPr>
        <a:xfrm>
          <a:off x="0" y="0"/>
          <a:ext cx="0" cy="0"/>
          <a:chOff x="0" y="0"/>
          <a:chExt cx="0" cy="0"/>
        </a:xfrm>
      </p:grpSpPr>
      <p:pic>
        <p:nvPicPr>
          <p:cNvPr id="5" name="Picture 4" descr="question mark with shadow.JPG"/>
          <p:cNvPicPr>
            <a:picLocks noChangeAspect="1"/>
          </p:cNvPicPr>
          <p:nvPr/>
        </p:nvPicPr>
        <p:blipFill>
          <a:blip r:embed="rId2" cstate="email"/>
          <a:stretch>
            <a:fillRect/>
          </a:stretch>
        </p:blipFill>
        <p:spPr>
          <a:xfrm>
            <a:off x="381000" y="533400"/>
            <a:ext cx="8382000" cy="5943600"/>
          </a:xfrm>
          <a:prstGeom prst="rect">
            <a:avLst/>
          </a:prstGeom>
        </p:spPr>
      </p:pic>
      <p:sp>
        <p:nvSpPr>
          <p:cNvPr id="6" name="Title 5"/>
          <p:cNvSpPr>
            <a:spLocks noGrp="1"/>
          </p:cNvSpPr>
          <p:nvPr>
            <p:ph type="title"/>
          </p:nvPr>
        </p:nvSpPr>
        <p:spPr>
          <a:xfrm>
            <a:off x="1371600" y="838200"/>
            <a:ext cx="7772400" cy="1362075"/>
          </a:xfrm>
        </p:spPr>
        <p:txBody>
          <a:bodyPr/>
          <a:lstStyle/>
          <a:p>
            <a:pPr algn="ctr"/>
            <a:r>
              <a:rPr lang="en-US" sz="4800" dirty="0" smtClean="0"/>
              <a:t>Why Gather </a:t>
            </a:r>
            <a:br>
              <a:rPr lang="en-US" sz="4800" dirty="0" smtClean="0"/>
            </a:br>
            <a:r>
              <a:rPr lang="en-US" sz="4800" dirty="0" smtClean="0"/>
              <a:t>Child Outcomes Information?</a:t>
            </a:r>
            <a:r>
              <a:rPr lang="en-US" dirty="0" smtClean="0"/>
              <a:t/>
            </a:r>
            <a:br>
              <a:rPr lang="en-US" dirty="0" smtClean="0"/>
            </a:br>
            <a:endParaRPr lang="en-US" dirty="0"/>
          </a:p>
        </p:txBody>
      </p:sp>
    </p:spTree>
  </p:cSld>
  <p:clrMapOvr>
    <a:masterClrMapping/>
  </p:clrMapOvr>
  <p:transition spd="med">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Descriptor Statements</a:t>
            </a:r>
            <a:endParaRPr lang="en-US" dirty="0"/>
          </a:p>
        </p:txBody>
      </p:sp>
      <p:sp>
        <p:nvSpPr>
          <p:cNvPr id="3" name="Content Placeholder 2"/>
          <p:cNvSpPr>
            <a:spLocks noGrp="1"/>
          </p:cNvSpPr>
          <p:nvPr>
            <p:ph idx="1"/>
          </p:nvPr>
        </p:nvSpPr>
        <p:spPr>
          <a:xfrm>
            <a:off x="457200" y="1676400"/>
            <a:ext cx="8382000" cy="1752600"/>
          </a:xfrm>
        </p:spPr>
        <p:txBody>
          <a:bodyPr/>
          <a:lstStyle/>
          <a:p>
            <a:pPr>
              <a:buNone/>
            </a:pPr>
            <a:r>
              <a:rPr lang="en-US" sz="1200" dirty="0" smtClean="0">
                <a:solidFill>
                  <a:schemeClr val="tx1"/>
                </a:solidFill>
              </a:rPr>
              <a:t> </a:t>
            </a:r>
          </a:p>
          <a:p>
            <a:pPr>
              <a:buNone/>
            </a:pPr>
            <a:r>
              <a:rPr lang="en-US" sz="2800" dirty="0" smtClean="0">
                <a:solidFill>
                  <a:schemeClr val="tx1"/>
                </a:solidFill>
              </a:rPr>
              <a:t>For a child whose functioning show a mix of age-appropriate and not  age-appropriate  skills where more of the skills are not yet age-appropriate:</a:t>
            </a: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E0C68C25-49C4-46A0-A164-0A8C884F3722}" type="slidenum">
              <a:rPr lang="en-US" smtClean="0"/>
              <a:pPr>
                <a:defRPr/>
              </a:pPr>
              <a:t>80</a:t>
            </a:fld>
            <a:endParaRPr lang="en-US" dirty="0"/>
          </a:p>
        </p:txBody>
      </p:sp>
      <p:sp>
        <p:nvSpPr>
          <p:cNvPr id="6" name="Rectangle 5"/>
          <p:cNvSpPr/>
          <p:nvPr/>
        </p:nvSpPr>
        <p:spPr bwMode="auto">
          <a:xfrm>
            <a:off x="609600" y="3429000"/>
            <a:ext cx="8001000" cy="31242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buFont typeface="Arial" pitchFamily="34" charset="0"/>
              <a:buChar char="•"/>
            </a:pPr>
            <a:r>
              <a:rPr lang="en-US" sz="2200" dirty="0" smtClean="0">
                <a:solidFill>
                  <a:srgbClr val="002060"/>
                </a:solidFill>
              </a:rPr>
              <a:t>  At # months, [CHILD] shows </a:t>
            </a:r>
            <a:r>
              <a:rPr lang="en-US" sz="2200" b="1" dirty="0" smtClean="0">
                <a:solidFill>
                  <a:srgbClr val="002060"/>
                </a:solidFill>
              </a:rPr>
              <a:t>occasional</a:t>
            </a:r>
            <a:r>
              <a:rPr lang="en-US" sz="2200" dirty="0" smtClean="0">
                <a:solidFill>
                  <a:srgbClr val="002060"/>
                </a:solidFill>
              </a:rPr>
              <a:t> use of some age-expected skills, but </a:t>
            </a:r>
            <a:r>
              <a:rPr lang="en-US" sz="2200" b="1" dirty="0" smtClean="0">
                <a:solidFill>
                  <a:srgbClr val="002060"/>
                </a:solidFill>
              </a:rPr>
              <a:t>more of his skills are not yet age-expected</a:t>
            </a:r>
            <a:r>
              <a:rPr lang="en-US" sz="2200" dirty="0" smtClean="0">
                <a:solidFill>
                  <a:srgbClr val="002060"/>
                </a:solidFill>
              </a:rPr>
              <a:t> in the area of (outcome).</a:t>
            </a:r>
          </a:p>
          <a:p>
            <a:pPr algn="l">
              <a:buFont typeface="Arial" pitchFamily="34" charset="0"/>
              <a:buChar char="•"/>
            </a:pPr>
            <a:r>
              <a:rPr lang="en-US" sz="2200" dirty="0" smtClean="0">
                <a:solidFill>
                  <a:srgbClr val="002060"/>
                </a:solidFill>
              </a:rPr>
              <a:t>At # months, [CHILD] shows </a:t>
            </a:r>
            <a:r>
              <a:rPr lang="en-US" sz="2200" b="1" dirty="0" smtClean="0">
                <a:solidFill>
                  <a:srgbClr val="002060"/>
                </a:solidFill>
              </a:rPr>
              <a:t>occasional </a:t>
            </a:r>
            <a:r>
              <a:rPr lang="en-US" sz="2200" dirty="0" smtClean="0">
                <a:solidFill>
                  <a:srgbClr val="002060"/>
                </a:solidFill>
              </a:rPr>
              <a:t>use of some age-expected skills, but has more skills that are </a:t>
            </a:r>
            <a:r>
              <a:rPr lang="en-US" sz="2200" b="1" dirty="0" smtClean="0">
                <a:solidFill>
                  <a:srgbClr val="002060"/>
                </a:solidFill>
              </a:rPr>
              <a:t>younger than those expected</a:t>
            </a:r>
            <a:r>
              <a:rPr lang="en-US" sz="2200" dirty="0" smtClean="0">
                <a:solidFill>
                  <a:srgbClr val="002060"/>
                </a:solidFill>
              </a:rPr>
              <a:t> for a child his age in the area of (outcome).</a:t>
            </a:r>
          </a:p>
          <a:p>
            <a:pPr algn="l">
              <a:buFont typeface="Arial" pitchFamily="34" charset="0"/>
              <a:buChar char="•"/>
            </a:pPr>
            <a:r>
              <a:rPr lang="en-US" sz="2200" dirty="0" smtClean="0">
                <a:solidFill>
                  <a:srgbClr val="002060"/>
                </a:solidFill>
              </a:rPr>
              <a:t>  [CHILD] has </a:t>
            </a:r>
            <a:r>
              <a:rPr lang="en-US" sz="2200" b="1" dirty="0" smtClean="0">
                <a:solidFill>
                  <a:srgbClr val="002060"/>
                </a:solidFill>
              </a:rPr>
              <a:t>a few of the skills </a:t>
            </a:r>
            <a:r>
              <a:rPr lang="en-US" sz="2200" dirty="0" smtClean="0">
                <a:solidFill>
                  <a:srgbClr val="002060"/>
                </a:solidFill>
              </a:rPr>
              <a:t>we would </a:t>
            </a:r>
            <a:r>
              <a:rPr lang="en-US" sz="2200" b="1" dirty="0" smtClean="0">
                <a:solidFill>
                  <a:srgbClr val="002060"/>
                </a:solidFill>
              </a:rPr>
              <a:t>expect </a:t>
            </a:r>
            <a:r>
              <a:rPr lang="en-US" sz="2200" dirty="0" smtClean="0">
                <a:solidFill>
                  <a:srgbClr val="002060"/>
                </a:solidFill>
              </a:rPr>
              <a:t>in regard to (outcome), but he shows </a:t>
            </a:r>
            <a:r>
              <a:rPr lang="en-US" sz="2200" b="1" dirty="0" smtClean="0">
                <a:solidFill>
                  <a:srgbClr val="002060"/>
                </a:solidFill>
              </a:rPr>
              <a:t>more skills that are not age-appropriate</a:t>
            </a:r>
            <a:r>
              <a:rPr lang="en-US" sz="2200" dirty="0" smtClean="0">
                <a:solidFill>
                  <a:srgbClr val="002060"/>
                </a:solidFill>
              </a:rPr>
              <a:t>.</a:t>
            </a:r>
          </a:p>
        </p:txBody>
      </p:sp>
    </p:spTree>
  </p:cSld>
  <p:clrMapOvr>
    <a:masterClrMapping/>
  </p:clrMapOvr>
  <p:transition spd="med">
    <p:split orient="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8000" b="1" dirty="0" smtClean="0"/>
              <a:t>3</a:t>
            </a:r>
          </a:p>
        </p:txBody>
      </p:sp>
      <p:sp>
        <p:nvSpPr>
          <p:cNvPr id="64515" name="Rectangle 3"/>
          <p:cNvSpPr>
            <a:spLocks noGrp="1" noChangeArrowheads="1"/>
          </p:cNvSpPr>
          <p:nvPr>
            <p:ph type="body" idx="1"/>
          </p:nvPr>
        </p:nvSpPr>
        <p:spPr>
          <a:xfrm>
            <a:off x="381000" y="2179638"/>
            <a:ext cx="8229600" cy="3687762"/>
          </a:xfrm>
          <a:noFill/>
        </p:spPr>
        <p:txBody>
          <a:bodyPr/>
          <a:lstStyle/>
          <a:p>
            <a:r>
              <a:rPr lang="en-US" sz="2400" dirty="0" smtClean="0"/>
              <a:t>Child does </a:t>
            </a:r>
            <a:r>
              <a:rPr lang="en-US" sz="2400" b="1" dirty="0" smtClean="0"/>
              <a:t>not yet </a:t>
            </a:r>
            <a:r>
              <a:rPr lang="en-US" sz="2400" dirty="0" smtClean="0"/>
              <a:t>show functioning expected of a child of his or her age in any situation</a:t>
            </a:r>
          </a:p>
          <a:p>
            <a:pPr>
              <a:buFontTx/>
              <a:buNone/>
            </a:pPr>
            <a:endParaRPr lang="en-US" sz="700" dirty="0" smtClean="0"/>
          </a:p>
          <a:p>
            <a:r>
              <a:rPr lang="en-US" sz="2400" dirty="0" smtClean="0"/>
              <a:t>Child uses </a:t>
            </a:r>
            <a:r>
              <a:rPr lang="en-US" sz="2400" b="1" dirty="0" smtClean="0"/>
              <a:t>immediate foundational skills, </a:t>
            </a:r>
            <a:r>
              <a:rPr lang="en-US" sz="2400" dirty="0" smtClean="0"/>
              <a:t>most or all of the time across settings and situations </a:t>
            </a:r>
          </a:p>
          <a:p>
            <a:pPr>
              <a:buFontTx/>
              <a:buNone/>
            </a:pPr>
            <a:endParaRPr lang="en-US" sz="700" dirty="0" smtClean="0"/>
          </a:p>
          <a:p>
            <a:r>
              <a:rPr lang="en-US" sz="2400" dirty="0" smtClean="0"/>
              <a:t>Immediate foundational skills are the skills upon which to build age-appropriate functioning</a:t>
            </a:r>
          </a:p>
          <a:p>
            <a:pPr>
              <a:buFontTx/>
              <a:buNone/>
            </a:pPr>
            <a:endParaRPr lang="en-US" sz="700" dirty="0" smtClean="0"/>
          </a:p>
          <a:p>
            <a:r>
              <a:rPr lang="en-US" sz="2400" dirty="0" smtClean="0"/>
              <a:t>Functioning might be described as like that of a </a:t>
            </a:r>
            <a:r>
              <a:rPr lang="en-US" sz="2400" b="1" dirty="0" smtClean="0"/>
              <a:t>younger child</a:t>
            </a:r>
            <a:endParaRPr lang="en-US" sz="2800" dirty="0" smtClean="0"/>
          </a:p>
        </p:txBody>
      </p:sp>
    </p:spTree>
  </p:cSld>
  <p:clrMapOvr>
    <a:masterClrMapping/>
  </p:clrMapOvr>
  <p:transition spd="med">
    <p:split orient="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Thinking about development </a:t>
            </a:r>
            <a:br>
              <a:rPr lang="en-US" dirty="0" smtClean="0"/>
            </a:br>
            <a:r>
              <a:rPr lang="en-US" dirty="0" smtClean="0"/>
              <a:t>in sequences</a:t>
            </a:r>
            <a:endParaRPr lang="en-US" dirty="0"/>
          </a:p>
        </p:txBody>
      </p:sp>
      <p:sp>
        <p:nvSpPr>
          <p:cNvPr id="4" name="Content Placeholder 3"/>
          <p:cNvSpPr>
            <a:spLocks noGrp="1"/>
          </p:cNvSpPr>
          <p:nvPr>
            <p:ph idx="1"/>
          </p:nvPr>
        </p:nvSpPr>
        <p:spPr>
          <a:xfrm>
            <a:off x="457200" y="2362200"/>
            <a:ext cx="4953000" cy="3883152"/>
          </a:xfrm>
        </p:spPr>
        <p:txBody>
          <a:bodyPr/>
          <a:lstStyle/>
          <a:p>
            <a:r>
              <a:rPr lang="en-US" sz="2800" dirty="0" smtClean="0"/>
              <a:t>Skills build on each other to allow more complex behavior</a:t>
            </a:r>
          </a:p>
          <a:p>
            <a:r>
              <a:rPr lang="en-US" sz="2800" dirty="0" smtClean="0"/>
              <a:t>Need to understand what skills are expected at a given age</a:t>
            </a:r>
          </a:p>
          <a:p>
            <a:r>
              <a:rPr lang="en-US" sz="2800" dirty="0" smtClean="0"/>
              <a:t>Where is each child in the progression of skills</a:t>
            </a:r>
          </a:p>
          <a:p>
            <a:pPr>
              <a:buNone/>
            </a:pPr>
            <a:endParaRPr lang="en-US" dirty="0"/>
          </a:p>
        </p:txBody>
      </p:sp>
      <p:sp>
        <p:nvSpPr>
          <p:cNvPr id="2" name="Slide Number Placeholder 1"/>
          <p:cNvSpPr>
            <a:spLocks noGrp="1"/>
          </p:cNvSpPr>
          <p:nvPr>
            <p:ph type="sldNum" sz="quarter" idx="10"/>
          </p:nvPr>
        </p:nvSpPr>
        <p:spPr>
          <a:prstGeom prst="rect">
            <a:avLst/>
          </a:prstGeom>
        </p:spPr>
        <p:txBody>
          <a:bodyPr/>
          <a:lstStyle/>
          <a:p>
            <a:pPr>
              <a:defRPr/>
            </a:pPr>
            <a:fld id="{E6DD6A5B-4173-48D0-A385-EF52A9566617}" type="slidenum">
              <a:rPr lang="en-US" smtClean="0"/>
              <a:pPr>
                <a:defRPr/>
              </a:pPr>
              <a:t>82</a:t>
            </a:fld>
            <a:endParaRPr lang="en-US" dirty="0"/>
          </a:p>
        </p:txBody>
      </p:sp>
      <p:pic>
        <p:nvPicPr>
          <p:cNvPr id="6" name="Picture 5" descr="From Jump Drive 1265.jpg"/>
          <p:cNvPicPr>
            <a:picLocks noChangeAspect="1"/>
          </p:cNvPicPr>
          <p:nvPr/>
        </p:nvPicPr>
        <p:blipFill>
          <a:blip r:embed="rId3" cstate="email"/>
          <a:stretch>
            <a:fillRect/>
          </a:stretch>
        </p:blipFill>
        <p:spPr>
          <a:xfrm>
            <a:off x="5539740" y="2171700"/>
            <a:ext cx="3261360" cy="4076700"/>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48044758-7142-4F60-AB32-4D38056C44F9}" type="slidenum">
              <a:rPr lang="en-US" smtClean="0"/>
              <a:pPr>
                <a:defRPr/>
              </a:pPr>
              <a:t>83</a:t>
            </a:fld>
            <a:endParaRPr lang="en-US" dirty="0"/>
          </a:p>
        </p:txBody>
      </p:sp>
      <p:pic>
        <p:nvPicPr>
          <p:cNvPr id="610306" name="Picture 2"/>
          <p:cNvPicPr>
            <a:picLocks noChangeAspect="1" noChangeArrowheads="1"/>
          </p:cNvPicPr>
          <p:nvPr/>
        </p:nvPicPr>
        <p:blipFill>
          <a:blip r:embed="rId3" cstate="email"/>
          <a:srcRect/>
          <a:stretch>
            <a:fillRect/>
          </a:stretch>
        </p:blipFill>
        <p:spPr bwMode="auto">
          <a:xfrm>
            <a:off x="0" y="1752600"/>
            <a:ext cx="9144000" cy="4419600"/>
          </a:xfrm>
          <a:prstGeom prst="rect">
            <a:avLst/>
          </a:prstGeom>
          <a:noFill/>
          <a:ln w="9525">
            <a:noFill/>
            <a:miter lim="800000"/>
            <a:headEnd/>
            <a:tailEnd/>
          </a:ln>
        </p:spPr>
      </p:pic>
      <p:sp>
        <p:nvSpPr>
          <p:cNvPr id="5" name="TextBox 4"/>
          <p:cNvSpPr txBox="1"/>
          <p:nvPr/>
        </p:nvSpPr>
        <p:spPr>
          <a:xfrm>
            <a:off x="0" y="533400"/>
            <a:ext cx="9144000" cy="1077218"/>
          </a:xfrm>
          <a:prstGeom prst="rect">
            <a:avLst/>
          </a:prstGeom>
          <a:noFill/>
        </p:spPr>
        <p:txBody>
          <a:bodyPr wrap="square" rtlCol="0">
            <a:spAutoFit/>
          </a:bodyPr>
          <a:lstStyle/>
          <a:p>
            <a:r>
              <a:rPr lang="en-US" dirty="0" smtClean="0">
                <a:solidFill>
                  <a:schemeClr val="bg1"/>
                </a:solidFill>
              </a:rPr>
              <a:t>How foundational skills lead to </a:t>
            </a:r>
          </a:p>
          <a:p>
            <a:r>
              <a:rPr lang="en-US" dirty="0" smtClean="0">
                <a:solidFill>
                  <a:schemeClr val="bg1"/>
                </a:solidFill>
              </a:rPr>
              <a:t>age-expected functioning</a:t>
            </a:r>
            <a:endParaRPr lang="en-US" dirty="0">
              <a:solidFill>
                <a:schemeClr val="bg1"/>
              </a:solidFill>
            </a:endParaRPr>
          </a:p>
        </p:txBody>
      </p:sp>
      <p:sp>
        <p:nvSpPr>
          <p:cNvPr id="6" name="Rectangle 5"/>
          <p:cNvSpPr/>
          <p:nvPr/>
        </p:nvSpPr>
        <p:spPr bwMode="auto">
          <a:xfrm>
            <a:off x="0" y="228600"/>
            <a:ext cx="9144000" cy="1676400"/>
          </a:xfrm>
          <a:prstGeom prst="rect">
            <a:avLst/>
          </a:prstGeom>
          <a:solidFill>
            <a:srgbClr val="22456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381000" y="838200"/>
            <a:ext cx="8305800" cy="1077218"/>
          </a:xfrm>
          <a:prstGeom prst="rect">
            <a:avLst/>
          </a:prstGeom>
          <a:noFill/>
        </p:spPr>
        <p:txBody>
          <a:bodyPr wrap="square" rtlCol="0">
            <a:spAutoFit/>
          </a:bodyPr>
          <a:lstStyle/>
          <a:p>
            <a:r>
              <a:rPr lang="en-US" dirty="0" smtClean="0">
                <a:solidFill>
                  <a:schemeClr val="bg1"/>
                </a:solidFill>
              </a:rPr>
              <a:t>How foundational skills lead </a:t>
            </a:r>
          </a:p>
          <a:p>
            <a:r>
              <a:rPr lang="en-US" dirty="0" smtClean="0">
                <a:solidFill>
                  <a:schemeClr val="bg1"/>
                </a:solidFill>
              </a:rPr>
              <a:t>to age-expected functioning</a:t>
            </a:r>
            <a:endParaRPr lang="en-US" dirty="0">
              <a:solidFill>
                <a:schemeClr val="bg1"/>
              </a:solidFill>
            </a:endParaRPr>
          </a:p>
        </p:txBody>
      </p:sp>
      <p:sp>
        <p:nvSpPr>
          <p:cNvPr id="8" name="Rectangle 7"/>
          <p:cNvSpPr/>
          <p:nvPr/>
        </p:nvSpPr>
        <p:spPr bwMode="auto">
          <a:xfrm>
            <a:off x="0" y="6172200"/>
            <a:ext cx="9144000" cy="685800"/>
          </a:xfrm>
          <a:prstGeom prst="rect">
            <a:avLst/>
          </a:prstGeom>
          <a:solidFill>
            <a:srgbClr val="22456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From handout on immediate foundational skills……. </a:t>
            </a:r>
            <a:r>
              <a:rPr kumimoji="0" lang="en-US" sz="1800" b="0" i="0" u="none" strike="noStrike" cap="none" normalizeH="0" baseline="0" dirty="0" smtClean="0">
                <a:ln>
                  <a:noFill/>
                </a:ln>
                <a:solidFill>
                  <a:schemeClr val="tx1"/>
                </a:solidFill>
                <a:effectLst/>
                <a:latin typeface="Arial" charset="0"/>
              </a:rPr>
              <a:t>  </a:t>
            </a:r>
          </a:p>
          <a:p>
            <a:pPr marL="0" marR="0" indent="0" algn="r" defTabSz="914400" rtl="0" eaLnBrk="1" fontAlgn="base" latinLnBrk="0" hangingPunct="1">
              <a:lnSpc>
                <a:spcPct val="100000"/>
              </a:lnSpc>
              <a:spcBef>
                <a:spcPct val="0"/>
              </a:spcBef>
              <a:spcAft>
                <a:spcPct val="0"/>
              </a:spcAft>
              <a:buClrTx/>
              <a:buSzTx/>
              <a:buFontTx/>
              <a:buNone/>
              <a:tabLst/>
            </a:pPr>
            <a:endParaRPr lang="en-US" sz="1800" dirty="0" smtClean="0">
              <a:solidFill>
                <a:schemeClr val="tx1"/>
              </a:solidFill>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endParaRPr lang="en-US" sz="1800" dirty="0" smtClean="0">
              <a:solidFill>
                <a:schemeClr val="tx1"/>
              </a:solidFill>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spd="med">
    <p:split orient="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What are foundational skills?</a:t>
            </a:r>
          </a:p>
        </p:txBody>
      </p:sp>
      <p:sp>
        <p:nvSpPr>
          <p:cNvPr id="57347" name="Rectangle 3"/>
          <p:cNvSpPr>
            <a:spLocks noGrp="1" noChangeArrowheads="1"/>
          </p:cNvSpPr>
          <p:nvPr>
            <p:ph idx="1"/>
          </p:nvPr>
        </p:nvSpPr>
        <p:spPr/>
        <p:txBody>
          <a:bodyPr/>
          <a:lstStyle/>
          <a:p>
            <a:pPr eaLnBrk="1" hangingPunct="1">
              <a:buNone/>
            </a:pPr>
            <a:r>
              <a:rPr lang="en-US" sz="2800" dirty="0" smtClean="0"/>
              <a:t>Foundational skills are….</a:t>
            </a:r>
          </a:p>
          <a:p>
            <a:pPr eaLnBrk="1" hangingPunct="1">
              <a:buNone/>
            </a:pPr>
            <a:r>
              <a:rPr lang="en-US" sz="1400" dirty="0" smtClean="0"/>
              <a:t> </a:t>
            </a:r>
          </a:p>
          <a:p>
            <a:pPr eaLnBrk="1" hangingPunct="1"/>
            <a:r>
              <a:rPr lang="en-US" sz="2800" dirty="0" smtClean="0"/>
              <a:t>Skills and behaviors that occur earlier in development and serve as the foundation for later skill development</a:t>
            </a:r>
          </a:p>
          <a:p>
            <a:pPr eaLnBrk="1" hangingPunct="1"/>
            <a:r>
              <a:rPr lang="en-US" sz="2800" dirty="0" smtClean="0"/>
              <a:t>Teachers and interventionists often use foundational skills to help children move to the next level developmentally</a:t>
            </a:r>
          </a:p>
          <a:p>
            <a:pPr lvl="1" eaLnBrk="1" hangingPunct="1">
              <a:buFont typeface="Wingdings" pitchFamily="2" charset="2"/>
              <a:buNone/>
            </a:pPr>
            <a:endParaRPr lang="en-US" dirty="0" smtClean="0"/>
          </a:p>
        </p:txBody>
      </p:sp>
      <p:sp>
        <p:nvSpPr>
          <p:cNvPr id="57348" name="Slide Number Placeholder 3"/>
          <p:cNvSpPr>
            <a:spLocks noGrp="1"/>
          </p:cNvSpPr>
          <p:nvPr>
            <p:ph type="sldNum" sz="quarter" idx="10"/>
          </p:nvPr>
        </p:nvSpPr>
        <p:spPr>
          <a:prstGeom prst="rect">
            <a:avLst/>
          </a:prstGeom>
          <a:noFill/>
        </p:spPr>
        <p:txBody>
          <a:bodyPr/>
          <a:lstStyle/>
          <a:p>
            <a:pPr algn="r"/>
            <a:fld id="{39067023-86F7-473A-838F-628D5469D472}" type="slidenum">
              <a:rPr lang="en-US" smtClean="0"/>
              <a:pPr algn="r"/>
              <a:t>84</a:t>
            </a:fld>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457200" y="381000"/>
            <a:ext cx="8343900" cy="1143000"/>
          </a:xfrm>
        </p:spPr>
        <p:txBody>
          <a:bodyPr/>
          <a:lstStyle/>
          <a:p>
            <a:pPr eaLnBrk="1" hangingPunct="1"/>
            <a:r>
              <a:rPr lang="en-US" b="1" dirty="0" smtClean="0"/>
              <a:t>Immediate foundational skills</a:t>
            </a:r>
          </a:p>
        </p:txBody>
      </p:sp>
      <p:sp>
        <p:nvSpPr>
          <p:cNvPr id="59394" name="Rectangle 3"/>
          <p:cNvSpPr>
            <a:spLocks noGrp="1" noChangeArrowheads="1"/>
          </p:cNvSpPr>
          <p:nvPr>
            <p:ph idx="1"/>
          </p:nvPr>
        </p:nvSpPr>
        <p:spPr>
          <a:xfrm>
            <a:off x="457200" y="2209800"/>
            <a:ext cx="5562600" cy="3810000"/>
          </a:xfrm>
        </p:spPr>
        <p:txBody>
          <a:bodyPr/>
          <a:lstStyle/>
          <a:p>
            <a:pPr>
              <a:buFont typeface="Wingdings" pitchFamily="2" charset="2"/>
              <a:buChar char="§"/>
            </a:pPr>
            <a:r>
              <a:rPr lang="en-US" sz="2800" dirty="0" smtClean="0"/>
              <a:t>The set of skills and behavior that occur developmentally just prior to age-expected functioning</a:t>
            </a:r>
            <a:r>
              <a:rPr lang="en-US" sz="2800" i="1" dirty="0" smtClean="0"/>
              <a:t> </a:t>
            </a:r>
          </a:p>
          <a:p>
            <a:pPr>
              <a:buFont typeface="Wingdings" pitchFamily="2" charset="2"/>
              <a:buChar char="§"/>
            </a:pPr>
            <a:r>
              <a:rPr lang="en-US" sz="2800" dirty="0" smtClean="0"/>
              <a:t>Are the basis on which to build age-expected functioning</a:t>
            </a:r>
          </a:p>
          <a:p>
            <a:pPr>
              <a:buFont typeface="Wingdings" pitchFamily="2" charset="2"/>
              <a:buChar char="§"/>
            </a:pPr>
            <a:r>
              <a:rPr lang="en-US" sz="2800" dirty="0" smtClean="0"/>
              <a:t>Functioning looks like a younger child</a:t>
            </a:r>
          </a:p>
          <a:p>
            <a:pPr>
              <a:buNone/>
            </a:pPr>
            <a:r>
              <a:rPr lang="en-US" dirty="0" smtClean="0">
                <a:latin typeface="Georgia" pitchFamily="18" charset="0"/>
              </a:rPr>
              <a:t> </a:t>
            </a:r>
          </a:p>
        </p:txBody>
      </p:sp>
      <p:sp>
        <p:nvSpPr>
          <p:cNvPr id="59395" name="Slide Number Placeholder 5"/>
          <p:cNvSpPr>
            <a:spLocks noGrp="1"/>
          </p:cNvSpPr>
          <p:nvPr>
            <p:ph type="sldNum" sz="quarter" idx="4294967295"/>
          </p:nvPr>
        </p:nvSpPr>
        <p:spPr>
          <a:xfrm>
            <a:off x="7010400" y="6356350"/>
            <a:ext cx="2133600" cy="365125"/>
          </a:xfrm>
          <a:prstGeom prst="rect">
            <a:avLst/>
          </a:prstGeom>
          <a:noFill/>
        </p:spPr>
        <p:txBody>
          <a:bodyPr/>
          <a:lstStyle/>
          <a:p>
            <a:pPr indent="800100"/>
            <a:fld id="{CD4D6899-DF9C-46F6-A804-B722FB8EDA26}" type="slidenum">
              <a:rPr lang="en-US" smtClean="0"/>
              <a:pPr indent="800100"/>
              <a:t>85</a:t>
            </a:fld>
            <a:endParaRPr lang="en-US" smtClean="0"/>
          </a:p>
        </p:txBody>
      </p:sp>
      <p:pic>
        <p:nvPicPr>
          <p:cNvPr id="6" name="Picture 5" descr="almosttoddlerstand.JPG"/>
          <p:cNvPicPr>
            <a:picLocks noChangeAspect="1"/>
          </p:cNvPicPr>
          <p:nvPr/>
        </p:nvPicPr>
        <p:blipFill>
          <a:blip r:embed="rId3" cstate="email"/>
          <a:stretch>
            <a:fillRect/>
          </a:stretch>
        </p:blipFill>
        <p:spPr>
          <a:xfrm>
            <a:off x="6019800" y="2286000"/>
            <a:ext cx="2453878" cy="3345900"/>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3581400" cy="5638800"/>
          </a:xfrm>
        </p:spPr>
        <p:txBody>
          <a:bodyPr/>
          <a:lstStyle/>
          <a:p>
            <a:r>
              <a:rPr lang="en-US" sz="2800" dirty="0" smtClean="0"/>
              <a:t>Activity:  </a:t>
            </a:r>
            <a:br>
              <a:rPr lang="en-US" sz="2800" dirty="0" smtClean="0"/>
            </a:br>
            <a:r>
              <a:rPr lang="en-US" sz="2800" dirty="0" smtClean="0"/>
              <a:t>Age-expected, Immediate Foundational and Foundational Skills </a:t>
            </a:r>
            <a:endParaRPr lang="en-US" sz="2800" dirty="0"/>
          </a:p>
        </p:txBody>
      </p:sp>
      <p:graphicFrame>
        <p:nvGraphicFramePr>
          <p:cNvPr id="4" name="Content Placeholder 3"/>
          <p:cNvGraphicFramePr>
            <a:graphicFrameLocks noChangeAspect="1"/>
          </p:cNvGraphicFramePr>
          <p:nvPr>
            <p:ph idx="1"/>
          </p:nvPr>
        </p:nvGraphicFramePr>
        <p:xfrm>
          <a:off x="4572000" y="762000"/>
          <a:ext cx="4210050" cy="5448299"/>
        </p:xfrm>
        <a:graphic>
          <a:graphicData uri="http://schemas.openxmlformats.org/presentationml/2006/ole">
            <p:oleObj spid="_x0000_s702466" name="Acrobat Document" r:id="rId4" imgW="5830114" imgH="7542857" progId="AcroExch.Document.7">
              <p:embed/>
            </p:oleObj>
          </a:graphicData>
        </a:graphic>
      </p:graphicFrame>
    </p:spTree>
  </p:cSld>
  <p:clrMapOvr>
    <a:masterClrMapping/>
  </p:clrMapOvr>
  <p:transition spd="med">
    <p:split orient="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43900" cy="1143000"/>
          </a:xfrm>
        </p:spPr>
        <p:txBody>
          <a:bodyPr/>
          <a:lstStyle/>
          <a:p>
            <a:r>
              <a:rPr lang="en-US" dirty="0" smtClean="0"/>
              <a:t>3     Descriptor Statements</a:t>
            </a:r>
            <a:endParaRPr lang="en-US" dirty="0"/>
          </a:p>
        </p:txBody>
      </p:sp>
      <p:sp>
        <p:nvSpPr>
          <p:cNvPr id="3" name="Content Placeholder 2"/>
          <p:cNvSpPr>
            <a:spLocks noGrp="1"/>
          </p:cNvSpPr>
          <p:nvPr>
            <p:ph idx="1"/>
          </p:nvPr>
        </p:nvSpPr>
        <p:spPr>
          <a:xfrm>
            <a:off x="381000" y="1600200"/>
            <a:ext cx="8229600" cy="3810000"/>
          </a:xfrm>
        </p:spPr>
        <p:txBody>
          <a:bodyPr/>
          <a:lstStyle/>
          <a:p>
            <a:pPr>
              <a:buNone/>
            </a:pPr>
            <a:r>
              <a:rPr lang="en-US" sz="1200" dirty="0" smtClean="0">
                <a:solidFill>
                  <a:schemeClr val="tx1"/>
                </a:solidFill>
              </a:rPr>
              <a:t> </a:t>
            </a:r>
          </a:p>
          <a:p>
            <a:pPr>
              <a:buNone/>
            </a:pPr>
            <a:r>
              <a:rPr lang="en-US" sz="2800" dirty="0" smtClean="0">
                <a:solidFill>
                  <a:schemeClr val="tx1"/>
                </a:solidFill>
              </a:rPr>
              <a:t> For a child whose functioning is not yet showing  age-appropriate  skills  and most or all of the time includes immediate foundational skills:</a:t>
            </a:r>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E0C68C25-49C4-46A0-A164-0A8C884F3722}" type="slidenum">
              <a:rPr lang="en-US" smtClean="0"/>
              <a:pPr>
                <a:defRPr/>
              </a:pPr>
              <a:t>87</a:t>
            </a:fld>
            <a:endParaRPr lang="en-US" dirty="0"/>
          </a:p>
        </p:txBody>
      </p:sp>
      <p:sp>
        <p:nvSpPr>
          <p:cNvPr id="6" name="Rectangle 5"/>
          <p:cNvSpPr/>
          <p:nvPr/>
        </p:nvSpPr>
        <p:spPr bwMode="auto">
          <a:xfrm>
            <a:off x="533400" y="3276600"/>
            <a:ext cx="8077200" cy="33528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95288" indent="-395288" algn="l">
              <a:buFont typeface="Arial" pitchFamily="34" charset="0"/>
              <a:buChar char="•"/>
            </a:pPr>
            <a:r>
              <a:rPr lang="en-US" sz="2200" dirty="0" smtClean="0">
                <a:solidFill>
                  <a:srgbClr val="002060"/>
                </a:solidFill>
              </a:rPr>
              <a:t>Relative to same age peers, [CHILD’S NAME] is </a:t>
            </a:r>
            <a:r>
              <a:rPr lang="en-US" sz="2200" b="1" dirty="0" smtClean="0">
                <a:solidFill>
                  <a:srgbClr val="002060"/>
                </a:solidFill>
              </a:rPr>
              <a:t>not yet using skills expected of his age.</a:t>
            </a:r>
            <a:r>
              <a:rPr lang="en-US" sz="2200" dirty="0" smtClean="0">
                <a:solidFill>
                  <a:srgbClr val="002060"/>
                </a:solidFill>
              </a:rPr>
              <a:t>  He does however use many important </a:t>
            </a:r>
            <a:r>
              <a:rPr lang="en-US" sz="2200" b="1" dirty="0" smtClean="0">
                <a:solidFill>
                  <a:srgbClr val="002060"/>
                </a:solidFill>
              </a:rPr>
              <a:t> immediate foundational skills to build upon</a:t>
            </a:r>
            <a:r>
              <a:rPr lang="en-US" sz="2200" dirty="0" smtClean="0">
                <a:solidFill>
                  <a:srgbClr val="002060"/>
                </a:solidFill>
              </a:rPr>
              <a:t> in the area of</a:t>
            </a:r>
            <a:r>
              <a:rPr lang="en-US" sz="2200" i="1" dirty="0" smtClean="0">
                <a:solidFill>
                  <a:srgbClr val="002060"/>
                </a:solidFill>
              </a:rPr>
              <a:t> (outcome).</a:t>
            </a:r>
            <a:endParaRPr lang="en-US" sz="2200" dirty="0" smtClean="0">
              <a:solidFill>
                <a:srgbClr val="002060"/>
              </a:solidFill>
            </a:endParaRPr>
          </a:p>
          <a:p>
            <a:pPr marL="395288" indent="-395288" algn="l">
              <a:buFont typeface="Arial" pitchFamily="34" charset="0"/>
              <a:buChar char="•"/>
            </a:pPr>
            <a:r>
              <a:rPr lang="en-US" sz="2200" dirty="0" smtClean="0">
                <a:solidFill>
                  <a:srgbClr val="002060"/>
                </a:solidFill>
              </a:rPr>
              <a:t>In the area of </a:t>
            </a:r>
            <a:r>
              <a:rPr lang="en-US" sz="2200" i="1" dirty="0" smtClean="0">
                <a:solidFill>
                  <a:srgbClr val="002060"/>
                </a:solidFill>
              </a:rPr>
              <a:t>(outcome), </a:t>
            </a:r>
            <a:r>
              <a:rPr lang="en-US" sz="2200" dirty="0" smtClean="0">
                <a:solidFill>
                  <a:srgbClr val="002060"/>
                </a:solidFill>
              </a:rPr>
              <a:t>[CHILD’S NAME] is </a:t>
            </a:r>
            <a:r>
              <a:rPr lang="en-US" sz="2200" b="1" dirty="0" smtClean="0">
                <a:solidFill>
                  <a:srgbClr val="002060"/>
                </a:solidFill>
              </a:rPr>
              <a:t>nearly displaying age-expected skills.  </a:t>
            </a:r>
            <a:r>
              <a:rPr lang="en-US" sz="2200" dirty="0" smtClean="0">
                <a:solidFill>
                  <a:srgbClr val="002060"/>
                </a:solidFill>
              </a:rPr>
              <a:t>This means that he does not yet have the skills we would expect of a child his age. He </a:t>
            </a:r>
            <a:r>
              <a:rPr lang="en-US" sz="2200" b="1" dirty="0" smtClean="0">
                <a:solidFill>
                  <a:srgbClr val="002060"/>
                </a:solidFill>
              </a:rPr>
              <a:t>has the immediate foundational skills that are the building blocks to achieve age-appropriate skills. </a:t>
            </a:r>
            <a:endParaRPr lang="en-US" sz="2200" dirty="0" smtClean="0">
              <a:solidFill>
                <a:srgbClr val="002060"/>
              </a:solidFill>
            </a:endParaRPr>
          </a:p>
        </p:txBody>
      </p:sp>
    </p:spTree>
  </p:cSld>
  <p:clrMapOvr>
    <a:masterClrMapping/>
  </p:clrMapOvr>
  <p:transition spd="med">
    <p:split orient="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“Emerging”</a:t>
            </a:r>
            <a:endParaRPr lang="en-US" dirty="0"/>
          </a:p>
        </p:txBody>
      </p:sp>
      <p:sp>
        <p:nvSpPr>
          <p:cNvPr id="3" name="Content Placeholder 2"/>
          <p:cNvSpPr>
            <a:spLocks noGrp="1"/>
          </p:cNvSpPr>
          <p:nvPr>
            <p:ph idx="1"/>
          </p:nvPr>
        </p:nvSpPr>
        <p:spPr/>
        <p:txBody>
          <a:bodyPr/>
          <a:lstStyle/>
          <a:p>
            <a:r>
              <a:rPr lang="en-US" sz="2800" dirty="0" smtClean="0"/>
              <a:t>If team members use “emerging” language to talk about age-expected skills. </a:t>
            </a:r>
          </a:p>
          <a:p>
            <a:pPr lvl="1"/>
            <a:r>
              <a:rPr lang="en-US" dirty="0" smtClean="0"/>
              <a:t>Are they using emerging as a euphemism and really mean nearly there, but not yet?</a:t>
            </a:r>
          </a:p>
          <a:p>
            <a:pPr lvl="1"/>
            <a:r>
              <a:rPr lang="en-US" dirty="0" smtClean="0"/>
              <a:t>Or, do they mean they are just starting to see them occasionally in certain situations?</a:t>
            </a:r>
          </a:p>
          <a:p>
            <a:r>
              <a:rPr lang="en-US" sz="2800" dirty="0" smtClean="0"/>
              <a:t>This is a critical distinction between summary ratings of 3 versus 4</a:t>
            </a:r>
          </a:p>
        </p:txBody>
      </p:sp>
      <p:sp>
        <p:nvSpPr>
          <p:cNvPr id="4" name="Slide Number Placeholder 3"/>
          <p:cNvSpPr>
            <a:spLocks noGrp="1"/>
          </p:cNvSpPr>
          <p:nvPr>
            <p:ph type="sldNum" sz="quarter" idx="10"/>
          </p:nvPr>
        </p:nvSpPr>
        <p:spPr/>
        <p:txBody>
          <a:bodyPr/>
          <a:lstStyle/>
          <a:p>
            <a:pPr>
              <a:defRPr/>
            </a:pPr>
            <a:fld id="{FE066381-C448-4078-B95A-2DC00035EA15}" type="slidenum">
              <a:rPr lang="en-US" smtClean="0"/>
              <a:pPr>
                <a:defRPr/>
              </a:pPr>
              <a:t>88</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spd="med">
    <p:split orient="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8000" b="1" dirty="0" smtClean="0"/>
              <a:t>2</a:t>
            </a:r>
          </a:p>
        </p:txBody>
      </p:sp>
      <p:sp>
        <p:nvSpPr>
          <p:cNvPr id="65539" name="Rectangle 3"/>
          <p:cNvSpPr>
            <a:spLocks noGrp="1" noChangeArrowheads="1"/>
          </p:cNvSpPr>
          <p:nvPr>
            <p:ph idx="1"/>
          </p:nvPr>
        </p:nvSpPr>
        <p:spPr>
          <a:xfrm>
            <a:off x="914400" y="2057400"/>
            <a:ext cx="7772400" cy="4191000"/>
          </a:xfrm>
          <a:noFill/>
        </p:spPr>
        <p:txBody>
          <a:bodyPr/>
          <a:lstStyle/>
          <a:p>
            <a:r>
              <a:rPr lang="en-US" sz="2800" dirty="0" smtClean="0"/>
              <a:t>Child occasionally uses </a:t>
            </a:r>
            <a:r>
              <a:rPr lang="en-US" sz="2800" b="1" dirty="0" smtClean="0"/>
              <a:t>immediate foundational skills </a:t>
            </a:r>
            <a:r>
              <a:rPr lang="en-US" sz="2800" dirty="0" smtClean="0"/>
              <a:t>across</a:t>
            </a:r>
            <a:r>
              <a:rPr lang="en-US" sz="2800" b="1" dirty="0" smtClean="0"/>
              <a:t> </a:t>
            </a:r>
            <a:r>
              <a:rPr lang="en-US" sz="2800" dirty="0" smtClean="0"/>
              <a:t>settings and situations</a:t>
            </a:r>
          </a:p>
          <a:p>
            <a:pPr>
              <a:buFontTx/>
              <a:buNone/>
            </a:pPr>
            <a:endParaRPr lang="en-US" sz="800" dirty="0" smtClean="0"/>
          </a:p>
          <a:p>
            <a:r>
              <a:rPr lang="en-US" sz="2800" dirty="0" smtClean="0"/>
              <a:t>More functioning reflects skills that are </a:t>
            </a:r>
            <a:r>
              <a:rPr lang="en-US" sz="2800" b="1" dirty="0" smtClean="0"/>
              <a:t>not </a:t>
            </a:r>
            <a:r>
              <a:rPr lang="en-US" sz="2800" dirty="0" smtClean="0"/>
              <a:t>immediate foundational than are immediate foundational</a:t>
            </a:r>
          </a:p>
        </p:txBody>
      </p:sp>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2286000"/>
            <a:ext cx="7620000" cy="1143000"/>
          </a:xfrm>
        </p:spPr>
        <p:txBody>
          <a:bodyPr/>
          <a:lstStyle/>
          <a:p>
            <a:r>
              <a:rPr lang="en-US" dirty="0" smtClean="0"/>
              <a:t>ESIT is required to report data on child outcomes to the federal government</a:t>
            </a:r>
            <a:endParaRPr lang="en-US" dirty="0"/>
          </a:p>
        </p:txBody>
      </p:sp>
      <p:sp>
        <p:nvSpPr>
          <p:cNvPr id="4" name="Footer Placeholder 3"/>
          <p:cNvSpPr>
            <a:spLocks noGrp="1"/>
          </p:cNvSpPr>
          <p:nvPr>
            <p:ph type="ftr" sz="quarter" idx="4294967295"/>
          </p:nvPr>
        </p:nvSpPr>
        <p:spPr>
          <a:xfrm>
            <a:off x="0" y="6356350"/>
            <a:ext cx="2895600" cy="365125"/>
          </a:xfrm>
        </p:spPr>
        <p:txBody>
          <a:bodyPr/>
          <a:lstStyle/>
          <a:p>
            <a:pPr>
              <a:defRPr/>
            </a:pPr>
            <a:r>
              <a:rPr lang="en-US" smtClean="0"/>
              <a:t>Early Childhood Outcomes Center</a:t>
            </a:r>
            <a:endParaRPr lang="en-US"/>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5B1C9158-5B58-46AA-8FE7-0D4A07CF29C3}" type="slidenum">
              <a:rPr lang="en-US" smtClean="0"/>
              <a:pPr>
                <a:defRPr/>
              </a:pPr>
              <a:t>9</a:t>
            </a:fld>
            <a:endParaRPr lang="en-US" dirty="0"/>
          </a:p>
        </p:txBody>
      </p:sp>
      <p:sp>
        <p:nvSpPr>
          <p:cNvPr id="8" name="TextBox 7"/>
          <p:cNvSpPr txBox="1"/>
          <p:nvPr/>
        </p:nvSpPr>
        <p:spPr>
          <a:xfrm>
            <a:off x="838200" y="4038600"/>
            <a:ext cx="1752600" cy="2062103"/>
          </a:xfrm>
          <a:prstGeom prst="rect">
            <a:avLst/>
          </a:prstGeom>
          <a:solidFill>
            <a:srgbClr val="FFFFCC"/>
          </a:solidFill>
          <a:ln>
            <a:solidFill>
              <a:schemeClr val="accent1">
                <a:lumMod val="50000"/>
              </a:schemeClr>
            </a:solidFill>
          </a:ln>
        </p:spPr>
        <p:txBody>
          <a:bodyPr wrap="square" rtlCol="0">
            <a:spAutoFit/>
          </a:bodyPr>
          <a:lstStyle/>
          <a:p>
            <a:r>
              <a:rPr lang="en-US" dirty="0" smtClean="0"/>
              <a:t>You report data on a child</a:t>
            </a:r>
            <a:endParaRPr lang="en-US" dirty="0"/>
          </a:p>
        </p:txBody>
      </p:sp>
      <p:sp>
        <p:nvSpPr>
          <p:cNvPr id="9" name="TextBox 8"/>
          <p:cNvSpPr txBox="1"/>
          <p:nvPr/>
        </p:nvSpPr>
        <p:spPr>
          <a:xfrm>
            <a:off x="3352800" y="4114800"/>
            <a:ext cx="2362200" cy="2062103"/>
          </a:xfrm>
          <a:prstGeom prst="rect">
            <a:avLst/>
          </a:prstGeom>
          <a:solidFill>
            <a:srgbClr val="FFFFCC"/>
          </a:solidFill>
          <a:ln>
            <a:solidFill>
              <a:schemeClr val="accent1">
                <a:lumMod val="50000"/>
              </a:schemeClr>
            </a:solidFill>
          </a:ln>
        </p:spPr>
        <p:txBody>
          <a:bodyPr wrap="square" rtlCol="0">
            <a:spAutoFit/>
          </a:bodyPr>
          <a:lstStyle/>
          <a:p>
            <a:r>
              <a:rPr lang="en-US" dirty="0" smtClean="0"/>
              <a:t>State aggregates data on all children </a:t>
            </a:r>
            <a:endParaRPr lang="en-US" dirty="0"/>
          </a:p>
        </p:txBody>
      </p:sp>
      <p:sp>
        <p:nvSpPr>
          <p:cNvPr id="10" name="TextBox 9"/>
          <p:cNvSpPr txBox="1"/>
          <p:nvPr/>
        </p:nvSpPr>
        <p:spPr>
          <a:xfrm>
            <a:off x="6400800" y="3886200"/>
            <a:ext cx="2057400" cy="2554545"/>
          </a:xfrm>
          <a:prstGeom prst="rect">
            <a:avLst/>
          </a:prstGeom>
          <a:solidFill>
            <a:srgbClr val="FFFFCC"/>
          </a:solidFill>
          <a:ln>
            <a:solidFill>
              <a:schemeClr val="accent1">
                <a:lumMod val="50000"/>
              </a:schemeClr>
            </a:solidFill>
          </a:ln>
        </p:spPr>
        <p:txBody>
          <a:bodyPr wrap="square" rtlCol="0">
            <a:spAutoFit/>
          </a:bodyPr>
          <a:lstStyle/>
          <a:p>
            <a:r>
              <a:rPr lang="en-US" dirty="0" smtClean="0"/>
              <a:t>State reports data to U.S. Dept of Ed</a:t>
            </a:r>
            <a:endParaRPr lang="en-US" dirty="0"/>
          </a:p>
        </p:txBody>
      </p:sp>
      <p:sp>
        <p:nvSpPr>
          <p:cNvPr id="14" name="Right Arrow 13"/>
          <p:cNvSpPr/>
          <p:nvPr/>
        </p:nvSpPr>
        <p:spPr bwMode="auto">
          <a:xfrm>
            <a:off x="2667000" y="4876800"/>
            <a:ext cx="6096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ight Arrow 14"/>
          <p:cNvSpPr/>
          <p:nvPr/>
        </p:nvSpPr>
        <p:spPr bwMode="auto">
          <a:xfrm>
            <a:off x="5791200" y="4953000"/>
            <a:ext cx="6096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split orient="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Descriptor Statements</a:t>
            </a:r>
            <a:endParaRPr lang="en-US" dirty="0"/>
          </a:p>
        </p:txBody>
      </p:sp>
      <p:sp>
        <p:nvSpPr>
          <p:cNvPr id="3" name="Content Placeholder 2"/>
          <p:cNvSpPr>
            <a:spLocks noGrp="1"/>
          </p:cNvSpPr>
          <p:nvPr>
            <p:ph idx="1"/>
          </p:nvPr>
        </p:nvSpPr>
        <p:spPr>
          <a:xfrm>
            <a:off x="457200" y="1905000"/>
            <a:ext cx="8229600" cy="4191000"/>
          </a:xfrm>
        </p:spPr>
        <p:txBody>
          <a:bodyPr/>
          <a:lstStyle/>
          <a:p>
            <a:pPr>
              <a:buNone/>
            </a:pPr>
            <a:r>
              <a:rPr lang="en-US" sz="2600" dirty="0" smtClean="0">
                <a:solidFill>
                  <a:schemeClr val="tx1"/>
                </a:solidFill>
              </a:rPr>
              <a:t> For a child whose functioning is not yet showing     age-appropriate  skills  and occasionally uses immediate foundational skills:</a:t>
            </a: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E0C68C25-49C4-46A0-A164-0A8C884F3722}" type="slidenum">
              <a:rPr lang="en-US" smtClean="0"/>
              <a:pPr>
                <a:defRPr/>
              </a:pPr>
              <a:t>90</a:t>
            </a:fld>
            <a:endParaRPr lang="en-US" dirty="0"/>
          </a:p>
        </p:txBody>
      </p:sp>
      <p:sp>
        <p:nvSpPr>
          <p:cNvPr id="6" name="Rectangle 5"/>
          <p:cNvSpPr/>
          <p:nvPr/>
        </p:nvSpPr>
        <p:spPr bwMode="auto">
          <a:xfrm>
            <a:off x="609600" y="3200400"/>
            <a:ext cx="7772400" cy="35052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buFont typeface="Arial" pitchFamily="34" charset="0"/>
              <a:buChar char="•"/>
            </a:pPr>
            <a:r>
              <a:rPr lang="en-US" sz="1800" dirty="0" smtClean="0">
                <a:solidFill>
                  <a:srgbClr val="002060"/>
                </a:solidFill>
              </a:rPr>
              <a:t>  At # months, [CHILD] shows </a:t>
            </a:r>
            <a:r>
              <a:rPr lang="en-US" sz="1800" b="1" dirty="0" smtClean="0">
                <a:solidFill>
                  <a:srgbClr val="002060"/>
                </a:solidFill>
              </a:rPr>
              <a:t>occasional</a:t>
            </a:r>
            <a:r>
              <a:rPr lang="en-US" sz="1800" dirty="0" smtClean="0">
                <a:solidFill>
                  <a:srgbClr val="002060"/>
                </a:solidFill>
              </a:rPr>
              <a:t> use of some </a:t>
            </a:r>
            <a:r>
              <a:rPr lang="en-US" sz="1800" b="1" dirty="0" smtClean="0">
                <a:solidFill>
                  <a:srgbClr val="002060"/>
                </a:solidFill>
              </a:rPr>
              <a:t>immediate foundational skills </a:t>
            </a:r>
            <a:r>
              <a:rPr lang="en-US" sz="1800" dirty="0" smtClean="0">
                <a:solidFill>
                  <a:srgbClr val="002060"/>
                </a:solidFill>
              </a:rPr>
              <a:t>that will help him move toward age-appropriate skills. </a:t>
            </a:r>
            <a:r>
              <a:rPr lang="en-US" sz="1800" b="1" dirty="0" smtClean="0">
                <a:solidFill>
                  <a:srgbClr val="002060"/>
                </a:solidFill>
              </a:rPr>
              <a:t>More</a:t>
            </a:r>
            <a:r>
              <a:rPr lang="en-US" sz="1800" dirty="0" smtClean="0">
                <a:solidFill>
                  <a:srgbClr val="002060"/>
                </a:solidFill>
              </a:rPr>
              <a:t> of his functioning displays </a:t>
            </a:r>
            <a:r>
              <a:rPr lang="en-US" sz="1800" b="1" dirty="0" smtClean="0">
                <a:solidFill>
                  <a:srgbClr val="002060"/>
                </a:solidFill>
              </a:rPr>
              <a:t>earlier skills </a:t>
            </a:r>
            <a:r>
              <a:rPr lang="en-US" sz="1800" dirty="0" smtClean="0">
                <a:solidFill>
                  <a:srgbClr val="002060"/>
                </a:solidFill>
              </a:rPr>
              <a:t>in the area of (outcome).</a:t>
            </a:r>
          </a:p>
          <a:p>
            <a:pPr algn="l">
              <a:buFont typeface="Arial" pitchFamily="34" charset="0"/>
              <a:buChar char="•"/>
            </a:pPr>
            <a:r>
              <a:rPr lang="en-US" sz="1800" dirty="0" smtClean="0">
                <a:solidFill>
                  <a:srgbClr val="002060"/>
                </a:solidFill>
              </a:rPr>
              <a:t>  Relative to same age peers, [CHILD] is showing </a:t>
            </a:r>
            <a:r>
              <a:rPr lang="en-US" sz="1800" b="1" dirty="0" smtClean="0">
                <a:solidFill>
                  <a:srgbClr val="002060"/>
                </a:solidFill>
              </a:rPr>
              <a:t>some immediate foundational skills</a:t>
            </a:r>
            <a:r>
              <a:rPr lang="en-US" sz="1800" dirty="0" smtClean="0">
                <a:solidFill>
                  <a:srgbClr val="002060"/>
                </a:solidFill>
              </a:rPr>
              <a:t>, but has </a:t>
            </a:r>
            <a:r>
              <a:rPr lang="en-US" sz="1800" b="1" dirty="0" smtClean="0">
                <a:solidFill>
                  <a:srgbClr val="002060"/>
                </a:solidFill>
              </a:rPr>
              <a:t>more skills </a:t>
            </a:r>
            <a:r>
              <a:rPr lang="en-US" sz="1800" dirty="0" smtClean="0">
                <a:solidFill>
                  <a:srgbClr val="002060"/>
                </a:solidFill>
              </a:rPr>
              <a:t>that developmentally come in </a:t>
            </a:r>
            <a:r>
              <a:rPr lang="en-US" sz="1800" b="1" dirty="0" smtClean="0">
                <a:solidFill>
                  <a:srgbClr val="002060"/>
                </a:solidFill>
              </a:rPr>
              <a:t>earlier</a:t>
            </a:r>
            <a:r>
              <a:rPr lang="en-US" sz="1800" dirty="0" smtClean="0">
                <a:solidFill>
                  <a:srgbClr val="002060"/>
                </a:solidFill>
              </a:rPr>
              <a:t> in the area of (outcome).</a:t>
            </a:r>
          </a:p>
          <a:p>
            <a:pPr algn="l">
              <a:buFont typeface="Arial" pitchFamily="34" charset="0"/>
              <a:buChar char="•"/>
            </a:pPr>
            <a:r>
              <a:rPr lang="en-US" sz="1800" dirty="0" smtClean="0">
                <a:solidFill>
                  <a:srgbClr val="002060"/>
                </a:solidFill>
              </a:rPr>
              <a:t>  For a # month old, [CHILD] </a:t>
            </a:r>
            <a:r>
              <a:rPr lang="en-US" sz="1800" b="1" dirty="0" smtClean="0">
                <a:solidFill>
                  <a:srgbClr val="002060"/>
                </a:solidFill>
              </a:rPr>
              <a:t>occasionally </a:t>
            </a:r>
            <a:r>
              <a:rPr lang="en-US" sz="1800" dirty="0" smtClean="0">
                <a:solidFill>
                  <a:srgbClr val="002060"/>
                </a:solidFill>
              </a:rPr>
              <a:t>uses immediate foundational skills, but has a </a:t>
            </a:r>
            <a:r>
              <a:rPr lang="en-US" sz="1800" b="1" dirty="0" smtClean="0">
                <a:solidFill>
                  <a:srgbClr val="002060"/>
                </a:solidFill>
              </a:rPr>
              <a:t>greater mix of earlier skills </a:t>
            </a:r>
            <a:r>
              <a:rPr lang="en-US" sz="1800" dirty="0" smtClean="0">
                <a:solidFill>
                  <a:srgbClr val="002060"/>
                </a:solidFill>
              </a:rPr>
              <a:t>that he uses in the area of (outcome).</a:t>
            </a:r>
          </a:p>
          <a:p>
            <a:pPr algn="l">
              <a:buFont typeface="Arial" pitchFamily="34" charset="0"/>
              <a:buChar char="•"/>
            </a:pPr>
            <a:r>
              <a:rPr lang="en-US" sz="1800" dirty="0" smtClean="0">
                <a:solidFill>
                  <a:srgbClr val="002060"/>
                </a:solidFill>
              </a:rPr>
              <a:t>  Overall in the outcome area, [CHILD] is just </a:t>
            </a:r>
            <a:r>
              <a:rPr lang="en-US" sz="1800" b="1" dirty="0" smtClean="0">
                <a:solidFill>
                  <a:srgbClr val="002060"/>
                </a:solidFill>
              </a:rPr>
              <a:t>beginning to show some immediate foundational skills </a:t>
            </a:r>
            <a:r>
              <a:rPr lang="en-US" sz="1800" dirty="0" smtClean="0">
                <a:solidFill>
                  <a:srgbClr val="002060"/>
                </a:solidFill>
              </a:rPr>
              <a:t>which will help him work toward age appropriate skills.</a:t>
            </a:r>
          </a:p>
        </p:txBody>
      </p:sp>
    </p:spTree>
  </p:cSld>
  <p:clrMapOvr>
    <a:masterClrMapping/>
  </p:clrMapOvr>
  <p:transition spd="med">
    <p:split orient="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8000" b="1" dirty="0" smtClean="0"/>
              <a:t>1</a:t>
            </a:r>
          </a:p>
        </p:txBody>
      </p:sp>
      <p:sp>
        <p:nvSpPr>
          <p:cNvPr id="92164" name="Rectangle 3"/>
          <p:cNvSpPr>
            <a:spLocks noGrp="1" noChangeArrowheads="1"/>
          </p:cNvSpPr>
          <p:nvPr>
            <p:ph idx="1"/>
          </p:nvPr>
        </p:nvSpPr>
        <p:spPr/>
        <p:txBody>
          <a:bodyPr/>
          <a:lstStyle/>
          <a:p>
            <a:pPr>
              <a:defRPr/>
            </a:pPr>
            <a:r>
              <a:rPr lang="en-US" sz="2400" dirty="0" smtClean="0"/>
              <a:t>Child does </a:t>
            </a:r>
            <a:r>
              <a:rPr lang="en-US" sz="2400" b="1" dirty="0" smtClean="0"/>
              <a:t>not yet </a:t>
            </a:r>
            <a:r>
              <a:rPr lang="en-US" sz="2400" dirty="0" smtClean="0"/>
              <a:t>show functioning expected of a child his or her age in any situation</a:t>
            </a:r>
          </a:p>
          <a:p>
            <a:pPr>
              <a:buFontTx/>
              <a:buNone/>
              <a:defRPr/>
            </a:pPr>
            <a:endParaRPr lang="en-US" sz="900" dirty="0" smtClean="0"/>
          </a:p>
          <a:p>
            <a:pPr>
              <a:defRPr/>
            </a:pPr>
            <a:r>
              <a:rPr lang="en-US" sz="2400" dirty="0" smtClean="0"/>
              <a:t>Child’s functioning does </a:t>
            </a:r>
            <a:r>
              <a:rPr lang="en-US" sz="2400" b="1" dirty="0" smtClean="0"/>
              <a:t>not yet </a:t>
            </a:r>
            <a:r>
              <a:rPr lang="en-US" sz="2400" dirty="0" smtClean="0"/>
              <a:t>include immediate foundational skills upon which to build age-appropriate functioning</a:t>
            </a:r>
          </a:p>
          <a:p>
            <a:pPr>
              <a:buFontTx/>
              <a:buNone/>
              <a:defRPr/>
            </a:pPr>
            <a:endParaRPr lang="en-US" sz="1050" dirty="0" smtClean="0"/>
          </a:p>
          <a:p>
            <a:pPr>
              <a:defRPr/>
            </a:pPr>
            <a:r>
              <a:rPr lang="en-US" sz="2400" dirty="0" smtClean="0"/>
              <a:t>Child functioning reflects skills that developmentally come before immediate foundational skills</a:t>
            </a:r>
          </a:p>
          <a:p>
            <a:pPr>
              <a:buFontTx/>
              <a:buNone/>
              <a:defRPr/>
            </a:pPr>
            <a:endParaRPr lang="en-US" sz="1050" dirty="0" smtClean="0"/>
          </a:p>
          <a:p>
            <a:pPr>
              <a:defRPr/>
            </a:pPr>
            <a:r>
              <a:rPr lang="en-US" sz="2400" dirty="0" smtClean="0"/>
              <a:t>Child’s functioning might be described as like that of a </a:t>
            </a:r>
            <a:r>
              <a:rPr lang="en-US" sz="2400" b="1" dirty="0" smtClean="0"/>
              <a:t>much younger child</a:t>
            </a:r>
            <a:endParaRPr lang="en-US" sz="2400" dirty="0" smtClean="0"/>
          </a:p>
        </p:txBody>
      </p:sp>
    </p:spTree>
  </p:cSld>
  <p:clrMapOvr>
    <a:masterClrMapping/>
  </p:clrMapOvr>
  <p:transition spd="med">
    <p:split orient="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Descriptor Statements</a:t>
            </a:r>
            <a:endParaRPr lang="en-US" dirty="0"/>
          </a:p>
        </p:txBody>
      </p:sp>
      <p:sp>
        <p:nvSpPr>
          <p:cNvPr id="3" name="Content Placeholder 2"/>
          <p:cNvSpPr>
            <a:spLocks noGrp="1"/>
          </p:cNvSpPr>
          <p:nvPr>
            <p:ph idx="1"/>
          </p:nvPr>
        </p:nvSpPr>
        <p:spPr/>
        <p:txBody>
          <a:bodyPr/>
          <a:lstStyle/>
          <a:p>
            <a:pPr>
              <a:buNone/>
            </a:pPr>
            <a:r>
              <a:rPr lang="en-US" sz="2800" dirty="0" smtClean="0">
                <a:solidFill>
                  <a:schemeClr val="tx1"/>
                </a:solidFill>
              </a:rPr>
              <a:t>For a child whose functioning includes foundational, but not yet age-appropriate or immediate foundational skills:</a:t>
            </a:r>
            <a:endParaRPr lang="en-US" dirty="0" smtClean="0">
              <a:solidFill>
                <a:schemeClr val="bg1"/>
              </a:solidFill>
            </a:endParaRPr>
          </a:p>
          <a:p>
            <a:pPr>
              <a:buNone/>
            </a:pP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E0C68C25-49C4-46A0-A164-0A8C884F3722}" type="slidenum">
              <a:rPr lang="en-US" smtClean="0"/>
              <a:pPr>
                <a:defRPr/>
              </a:pPr>
              <a:t>92</a:t>
            </a:fld>
            <a:endParaRPr lang="en-US" dirty="0"/>
          </a:p>
        </p:txBody>
      </p:sp>
      <p:sp>
        <p:nvSpPr>
          <p:cNvPr id="6" name="Rectangle 5"/>
          <p:cNvSpPr/>
          <p:nvPr/>
        </p:nvSpPr>
        <p:spPr bwMode="auto">
          <a:xfrm>
            <a:off x="838200" y="3581400"/>
            <a:ext cx="7239000" cy="29718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buFont typeface="Arial" pitchFamily="34" charset="0"/>
              <a:buChar char="•"/>
            </a:pPr>
            <a:r>
              <a:rPr lang="en-US" sz="2800" dirty="0" smtClean="0">
                <a:solidFill>
                  <a:srgbClr val="002060"/>
                </a:solidFill>
              </a:rPr>
              <a:t>  </a:t>
            </a:r>
            <a:r>
              <a:rPr lang="en-US" sz="2400" dirty="0" smtClean="0">
                <a:solidFill>
                  <a:srgbClr val="002060"/>
                </a:solidFill>
              </a:rPr>
              <a:t>Relative to same age peers, [CHILD] has very early skills in the area of (outcome). This means that [CHILD] has the skills we should expect of a much younger child in this outcome area.</a:t>
            </a:r>
          </a:p>
          <a:p>
            <a:pPr algn="l">
              <a:buFont typeface="Arial" pitchFamily="34" charset="0"/>
              <a:buChar char="•"/>
            </a:pPr>
            <a:r>
              <a:rPr lang="en-US" sz="2400" dirty="0" smtClean="0">
                <a:solidFill>
                  <a:srgbClr val="002060"/>
                </a:solidFill>
              </a:rPr>
              <a:t>  For a # month old, [CHILD] shows early skills in the outcome area. She does not yet show age-expected skills or the skills that come right before those.</a:t>
            </a:r>
          </a:p>
        </p:txBody>
      </p:sp>
    </p:spTree>
  </p:cSld>
  <p:clrMapOvr>
    <a:masterClrMapping/>
  </p:clrMapOvr>
  <p:transition spd="med">
    <p:split orient="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43900" cy="1143000"/>
          </a:xfrm>
        </p:spPr>
        <p:txBody>
          <a:bodyPr/>
          <a:lstStyle/>
          <a:p>
            <a:r>
              <a:rPr lang="en-US" dirty="0" smtClean="0"/>
              <a:t>Clarification:  Skills and 1</a:t>
            </a:r>
            <a:endParaRPr lang="en-US" dirty="0"/>
          </a:p>
        </p:txBody>
      </p:sp>
      <p:sp>
        <p:nvSpPr>
          <p:cNvPr id="3" name="Content Placeholder 2"/>
          <p:cNvSpPr>
            <a:spLocks noGrp="1"/>
          </p:cNvSpPr>
          <p:nvPr>
            <p:ph idx="1"/>
          </p:nvPr>
        </p:nvSpPr>
        <p:spPr>
          <a:xfrm>
            <a:off x="457200" y="2209800"/>
            <a:ext cx="7924800" cy="3810000"/>
          </a:xfrm>
        </p:spPr>
        <p:txBody>
          <a:bodyPr/>
          <a:lstStyle/>
          <a:p>
            <a:r>
              <a:rPr lang="en-US" dirty="0" smtClean="0"/>
              <a:t>Children with descriptor statements equivalent to 1 still display many skills</a:t>
            </a:r>
          </a:p>
          <a:p>
            <a:r>
              <a:rPr lang="en-US" dirty="0" smtClean="0"/>
              <a:t>Skills are below the immediate foundational level</a:t>
            </a:r>
            <a:endParaRPr lang="en-US" dirty="0"/>
          </a:p>
        </p:txBody>
      </p:sp>
    </p:spTree>
  </p:cSld>
  <p:clrMapOvr>
    <a:masterClrMapping/>
  </p:clrMapOvr>
  <p:transition spd="med">
    <p:split orient="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1143000"/>
          </a:xfrm>
        </p:spPr>
        <p:txBody>
          <a:bodyPr/>
          <a:lstStyle/>
          <a:p>
            <a:r>
              <a:rPr lang="en-US" dirty="0" smtClean="0"/>
              <a:t>General points</a:t>
            </a:r>
            <a:endParaRPr lang="en-US" dirty="0"/>
          </a:p>
        </p:txBody>
      </p:sp>
      <p:sp>
        <p:nvSpPr>
          <p:cNvPr id="3" name="Content Placeholder 2"/>
          <p:cNvSpPr>
            <a:spLocks noGrp="1"/>
          </p:cNvSpPr>
          <p:nvPr>
            <p:ph idx="1"/>
          </p:nvPr>
        </p:nvSpPr>
        <p:spPr>
          <a:xfrm>
            <a:off x="381000" y="1981200"/>
            <a:ext cx="8077200" cy="3810000"/>
          </a:xfrm>
        </p:spPr>
        <p:txBody>
          <a:bodyPr/>
          <a:lstStyle/>
          <a:p>
            <a:r>
              <a:rPr lang="en-US" dirty="0" smtClean="0"/>
              <a:t>Summary Rating ≠ Eligibility</a:t>
            </a:r>
          </a:p>
          <a:p>
            <a:r>
              <a:rPr lang="en-US" dirty="0" smtClean="0"/>
              <a:t>Ratings do NOT correct for prematurity – use actual chronological age</a:t>
            </a:r>
          </a:p>
          <a:p>
            <a:r>
              <a:rPr lang="en-US" dirty="0" smtClean="0"/>
              <a:t>Ratings ARE based on functioning with whatever assistive technology is typically available in everyday settings</a:t>
            </a:r>
          </a:p>
          <a:p>
            <a:pPr lvl="1">
              <a:buNone/>
            </a:pPr>
            <a:r>
              <a:rPr lang="en-US" dirty="0" smtClean="0"/>
              <a:t>   </a:t>
            </a:r>
          </a:p>
          <a:p>
            <a:pPr lvl="1">
              <a:buNone/>
            </a:pPr>
            <a:endParaRPr lang="en-US" dirty="0" smtClean="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E0C68C25-49C4-46A0-A164-0A8C884F3722}" type="slidenum">
              <a:rPr lang="en-US" smtClean="0"/>
              <a:pPr>
                <a:defRPr/>
              </a:pPr>
              <a:t>94</a:t>
            </a:fld>
            <a:endParaRPr lang="en-US" dirty="0"/>
          </a:p>
        </p:txBody>
      </p:sp>
    </p:spTree>
  </p:cSld>
  <p:clrMapOvr>
    <a:masterClrMapping/>
  </p:clrMapOvr>
  <p:transition spd="med">
    <p:split orient="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457200" y="304800"/>
            <a:ext cx="8077200" cy="1143000"/>
          </a:xfrm>
        </p:spPr>
        <p:txBody>
          <a:bodyPr/>
          <a:lstStyle/>
          <a:p>
            <a:pPr eaLnBrk="1" hangingPunct="1"/>
            <a:r>
              <a:rPr lang="en-US" dirty="0" smtClean="0"/>
              <a:t>Where to focus </a:t>
            </a:r>
            <a:br>
              <a:rPr lang="en-US" dirty="0" smtClean="0"/>
            </a:br>
            <a:r>
              <a:rPr lang="en-US" dirty="0" smtClean="0"/>
              <a:t>in deciding the rating</a:t>
            </a:r>
          </a:p>
        </p:txBody>
      </p:sp>
      <p:sp>
        <p:nvSpPr>
          <p:cNvPr id="84995" name="Rectangle 5"/>
          <p:cNvSpPr>
            <a:spLocks noGrp="1" noChangeArrowheads="1"/>
          </p:cNvSpPr>
          <p:nvPr>
            <p:ph idx="1"/>
          </p:nvPr>
        </p:nvSpPr>
        <p:spPr>
          <a:xfrm>
            <a:off x="381000" y="2057400"/>
            <a:ext cx="8229600" cy="4187952"/>
          </a:xfrm>
        </p:spPr>
        <p:txBody>
          <a:bodyPr/>
          <a:lstStyle/>
          <a:p>
            <a:pPr eaLnBrk="1" hangingPunct="1"/>
            <a:r>
              <a:rPr lang="en-US" dirty="0" smtClean="0"/>
              <a:t>Focus on the child’s overall functioning across settings and situations </a:t>
            </a:r>
          </a:p>
          <a:p>
            <a:pPr marL="342900" lvl="1" indent="-342900">
              <a:buClr>
                <a:srgbClr val="224568"/>
              </a:buClr>
              <a:buFont typeface="Arial" pitchFamily="34" charset="0"/>
              <a:buChar char="•"/>
            </a:pPr>
            <a:r>
              <a:rPr lang="en-US" dirty="0" smtClean="0"/>
              <a:t>Functioning that is displayed rarely and/or when the child is provided with a lot of unusual support or prompts is of little significance for the rating. </a:t>
            </a:r>
          </a:p>
          <a:p>
            <a:pPr marL="342900" lvl="1" indent="-342900">
              <a:buClr>
                <a:srgbClr val="224568"/>
              </a:buClr>
              <a:buFont typeface="Arial" pitchFamily="34" charset="0"/>
              <a:buChar char="•"/>
            </a:pPr>
            <a:r>
              <a:rPr lang="en-US" dirty="0" smtClean="0"/>
              <a:t>Ratings reflect child’s FUNCTIONAL use of skills across settings now, not discrete skills a child has shown but doesn’t use in everyday situations.</a:t>
            </a:r>
          </a:p>
          <a:p>
            <a:endParaRPr lang="en-US" dirty="0" smtClean="0"/>
          </a:p>
        </p:txBody>
      </p:sp>
      <p:sp>
        <p:nvSpPr>
          <p:cNvPr id="84996" name="Slide Number Placeholder 3"/>
          <p:cNvSpPr>
            <a:spLocks noGrp="1"/>
          </p:cNvSpPr>
          <p:nvPr>
            <p:ph type="sldNum" sz="quarter" idx="10"/>
          </p:nvPr>
        </p:nvSpPr>
        <p:spPr>
          <a:prstGeom prst="rect">
            <a:avLst/>
          </a:prstGeom>
          <a:noFill/>
        </p:spPr>
        <p:txBody>
          <a:bodyPr/>
          <a:lstStyle/>
          <a:p>
            <a:pPr algn="r"/>
            <a:fld id="{FFB5CCE9-16BF-44F1-A38D-25A07CE16C76}" type="slidenum">
              <a:rPr lang="en-US" smtClean="0"/>
              <a:pPr algn="r"/>
              <a:t>95</a:t>
            </a:fld>
            <a:endParaRPr lang="en-US" dirty="0" smtClean="0"/>
          </a:p>
        </p:txBody>
      </p:sp>
    </p:spTree>
  </p:cSld>
  <p:clrMapOvr>
    <a:masterClrMapping/>
  </p:clrMapOvr>
  <p:transition spd="med">
    <p:split orient="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0"/>
            <a:ext cx="8229600" cy="3840163"/>
          </a:xfrm>
        </p:spPr>
        <p:txBody>
          <a:bodyPr/>
          <a:lstStyle/>
          <a:p>
            <a:pPr lvl="2"/>
            <a:endParaRPr lang="en-US" dirty="0" smtClean="0"/>
          </a:p>
          <a:p>
            <a:pPr lvl="2"/>
            <a:endParaRPr lang="en-US" dirty="0"/>
          </a:p>
        </p:txBody>
      </p:sp>
      <p:pic>
        <p:nvPicPr>
          <p:cNvPr id="8" name="Picture 7"/>
          <p:cNvPicPr/>
          <p:nvPr/>
        </p:nvPicPr>
        <p:blipFill>
          <a:blip r:embed="rId3" cstate="email"/>
          <a:srcRect/>
          <a:stretch>
            <a:fillRect/>
          </a:stretch>
        </p:blipFill>
        <p:spPr bwMode="auto">
          <a:xfrm>
            <a:off x="366688" y="1816004"/>
            <a:ext cx="8472511" cy="4310159"/>
          </a:xfrm>
          <a:prstGeom prst="rect">
            <a:avLst/>
          </a:prstGeom>
          <a:noFill/>
          <a:ln w="9525">
            <a:noFill/>
            <a:miter lim="800000"/>
            <a:headEnd/>
            <a:tailEnd/>
          </a:ln>
        </p:spPr>
      </p:pic>
      <p:sp>
        <p:nvSpPr>
          <p:cNvPr id="9" name="TextBox 8"/>
          <p:cNvSpPr txBox="1"/>
          <p:nvPr/>
        </p:nvSpPr>
        <p:spPr>
          <a:xfrm>
            <a:off x="800100" y="800100"/>
            <a:ext cx="7658100" cy="1569660"/>
          </a:xfrm>
          <a:prstGeom prst="rect">
            <a:avLst/>
          </a:prstGeom>
          <a:noFill/>
        </p:spPr>
        <p:txBody>
          <a:bodyPr wrap="square" rtlCol="0">
            <a:spAutoFit/>
          </a:bodyPr>
          <a:lstStyle/>
          <a:p>
            <a:r>
              <a:rPr lang="en-US" sz="4800" b="1" dirty="0" smtClean="0">
                <a:solidFill>
                  <a:schemeClr val="accent1">
                    <a:lumMod val="50000"/>
                  </a:schemeClr>
                </a:solidFill>
                <a:effectLst>
                  <a:outerShdw blurRad="38100" dist="38100" dir="2700000" algn="tl">
                    <a:srgbClr val="000000">
                      <a:alpha val="43137"/>
                    </a:srgbClr>
                  </a:outerShdw>
                </a:effectLst>
              </a:rPr>
              <a:t>Summary of Functional Performance  Ratings</a:t>
            </a:r>
            <a:endParaRPr lang="en-US" sz="4800" b="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ransition spd="med">
    <p:split orient="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2"/>
          <p:cNvSpPr>
            <a:spLocks noGrp="1"/>
          </p:cNvSpPr>
          <p:nvPr>
            <p:ph type="sldNum" sz="quarter" idx="4294967295"/>
          </p:nvPr>
        </p:nvSpPr>
        <p:spPr>
          <a:xfrm>
            <a:off x="6553200" y="6356350"/>
            <a:ext cx="2133600" cy="365125"/>
          </a:xfrm>
          <a:prstGeom prst="rect">
            <a:avLst/>
          </a:prstGeom>
          <a:noFill/>
        </p:spPr>
        <p:txBody>
          <a:bodyPr/>
          <a:lstStyle/>
          <a:p>
            <a:fld id="{5DFA9A50-7E45-468A-B3C2-A2423B0B3697}" type="slidenum">
              <a:rPr lang="en-US" smtClean="0"/>
              <a:pPr/>
              <a:t>97</a:t>
            </a:fld>
            <a:endParaRPr lang="en-US" smtClean="0"/>
          </a:p>
        </p:txBody>
      </p:sp>
      <p:graphicFrame>
        <p:nvGraphicFramePr>
          <p:cNvPr id="5" name="Object 4"/>
          <p:cNvGraphicFramePr>
            <a:graphicFrameLocks noChangeAspect="1"/>
          </p:cNvGraphicFramePr>
          <p:nvPr/>
        </p:nvGraphicFramePr>
        <p:xfrm>
          <a:off x="304800" y="129846"/>
          <a:ext cx="8610600" cy="6656858"/>
        </p:xfrm>
        <a:graphic>
          <a:graphicData uri="http://schemas.openxmlformats.org/presentationml/2006/ole">
            <p:oleObj spid="_x0000_s128016" name="Acrobat Document" r:id="rId4" imgW="7542857" imgH="5830114" progId="AcroExch.Document.7">
              <p:embed/>
            </p:oleObj>
          </a:graphicData>
        </a:graphic>
      </p:graphicFrame>
    </p:spTree>
  </p:cSld>
  <p:clrMapOvr>
    <a:masterClrMapping/>
  </p:clrMapOvr>
  <p:transition spd="med">
    <p:split orient="ver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0" cy="1143000"/>
          </a:xfrm>
        </p:spPr>
        <p:txBody>
          <a:bodyPr/>
          <a:lstStyle/>
          <a:p>
            <a:pPr algn="ctr"/>
            <a:r>
              <a:rPr lang="en-US" dirty="0" smtClean="0"/>
              <a:t>Resource: Decision Tree</a:t>
            </a:r>
            <a:endParaRPr lang="en-US" dirty="0"/>
          </a:p>
        </p:txBody>
      </p:sp>
      <p:sp>
        <p:nvSpPr>
          <p:cNvPr id="3" name="Content Placeholder 2"/>
          <p:cNvSpPr>
            <a:spLocks noGrp="1"/>
          </p:cNvSpPr>
          <p:nvPr>
            <p:ph idx="1"/>
          </p:nvPr>
        </p:nvSpPr>
        <p:spPr>
          <a:xfrm>
            <a:off x="457200" y="1066800"/>
            <a:ext cx="8229600" cy="4187952"/>
          </a:xfrm>
        </p:spPr>
        <p:txBody>
          <a:bodyPr/>
          <a:lstStyle/>
          <a:p>
            <a:pPr>
              <a:buNone/>
            </a:pPr>
            <a:r>
              <a:rPr lang="en-US" sz="2600" dirty="0" smtClean="0">
                <a:hlinkClick r:id="rId2"/>
              </a:rPr>
              <a:t>http://www.del.wa.gov/publications/esit/default.aspx</a:t>
            </a:r>
            <a:endParaRPr lang="en-US" sz="2600" dirty="0"/>
          </a:p>
        </p:txBody>
      </p:sp>
      <p:sp>
        <p:nvSpPr>
          <p:cNvPr id="4" name="Slide Number Placeholder 3"/>
          <p:cNvSpPr>
            <a:spLocks noGrp="1"/>
          </p:cNvSpPr>
          <p:nvPr>
            <p:ph type="sldNum" sz="quarter" idx="10"/>
          </p:nvPr>
        </p:nvSpPr>
        <p:spPr/>
        <p:txBody>
          <a:bodyPr/>
          <a:lstStyle/>
          <a:p>
            <a:pPr>
              <a:defRPr/>
            </a:pPr>
            <a:fld id="{1C4EA5DC-9118-4329-BD84-10E7D4DFFB5A}" type="slidenum">
              <a:rPr lang="en-US" smtClean="0"/>
              <a:pPr>
                <a:defRPr/>
              </a:pPr>
              <a:t>98</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701442" name="Picture 2"/>
          <p:cNvPicPr>
            <a:picLocks noChangeAspect="1" noChangeArrowheads="1"/>
          </p:cNvPicPr>
          <p:nvPr/>
        </p:nvPicPr>
        <p:blipFill>
          <a:blip r:embed="rId3" cstate="email"/>
          <a:srcRect/>
          <a:stretch>
            <a:fillRect/>
          </a:stretch>
        </p:blipFill>
        <p:spPr bwMode="auto">
          <a:xfrm>
            <a:off x="1676400" y="1676400"/>
            <a:ext cx="6272938" cy="4626294"/>
          </a:xfrm>
          <a:prstGeom prst="rect">
            <a:avLst/>
          </a:prstGeom>
          <a:noFill/>
          <a:ln w="9525">
            <a:solidFill>
              <a:schemeClr val="accent1">
                <a:lumMod val="50000"/>
              </a:schemeClr>
            </a:solidFill>
            <a:miter lim="800000"/>
            <a:headEnd/>
            <a:tailEnd/>
          </a:ln>
        </p:spPr>
      </p:pic>
      <p:sp>
        <p:nvSpPr>
          <p:cNvPr id="7" name="Right Arrow 6"/>
          <p:cNvSpPr/>
          <p:nvPr/>
        </p:nvSpPr>
        <p:spPr bwMode="auto">
          <a:xfrm>
            <a:off x="2209800" y="3505200"/>
            <a:ext cx="1066800" cy="5334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spd="med">
    <p:split orient="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28600"/>
            <a:ext cx="7793037" cy="1143000"/>
          </a:xfrm>
        </p:spPr>
        <p:txBody>
          <a:bodyPr/>
          <a:lstStyle/>
          <a:p>
            <a:r>
              <a:rPr lang="en-US"/>
              <a:t>Rating Scale Jeopardy</a:t>
            </a:r>
          </a:p>
        </p:txBody>
      </p:sp>
      <p:graphicFrame>
        <p:nvGraphicFramePr>
          <p:cNvPr id="3075" name="Group 3"/>
          <p:cNvGraphicFramePr>
            <a:graphicFrameLocks noGrp="1"/>
          </p:cNvGraphicFramePr>
          <p:nvPr>
            <p:ph idx="1"/>
          </p:nvPr>
        </p:nvGraphicFramePr>
        <p:xfrm>
          <a:off x="457200" y="1600200"/>
          <a:ext cx="8229600" cy="4114800"/>
        </p:xfrm>
        <a:graphic>
          <a:graphicData uri="http://schemas.openxmlformats.org/drawingml/2006/table">
            <a:tbl>
              <a:tblPr/>
              <a:tblGrid>
                <a:gridCol w="2743200"/>
                <a:gridCol w="2743200"/>
                <a:gridCol w="2743200"/>
              </a:tblGrid>
              <a:tr h="1371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Age appropriate functioning – no concerns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Mix of age appropriate and not age appropriate functioning</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No age appropriate functioning – not yet showing immediate foundational skills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Some age appropriate functioning but very little</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No age appropriate functioning – lots of immediate foundational skills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Age appropriate functioning – some concerns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Rarely shows age appropriate functioning</a:t>
                      </a:r>
                      <a:endParaRPr kumimoji="0" lang="en-US" sz="2800" b="0" i="0" u="none" strike="noStrike" cap="none" normalizeH="0" baseline="0" smtClean="0">
                        <a:ln>
                          <a:noFill/>
                        </a:ln>
                        <a:solidFill>
                          <a:schemeClr val="tx1"/>
                        </a:solidFill>
                        <a:effectLst/>
                        <a:latin typeface="Arial" charset="0"/>
                      </a:endParaRP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No age appropriate functioning – some immediate foundational skills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Age appropriate functioning</a:t>
                      </a:r>
                      <a:endParaRPr kumimoji="0" lang="en-US" sz="2400" b="0" i="0" u="none" strike="noStrike" cap="none" normalizeH="0" baseline="0" smtClean="0">
                        <a:ln>
                          <a:noFill/>
                        </a:ln>
                        <a:solidFill>
                          <a:schemeClr val="tx1"/>
                        </a:solidFill>
                        <a:effectLst/>
                        <a:latin typeface="Arial" charset="0"/>
                      </a:endParaRP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bl>
          </a:graphicData>
        </a:graphic>
      </p:graphicFrame>
      <p:sp>
        <p:nvSpPr>
          <p:cNvPr id="3093" name="Rectangle 21"/>
          <p:cNvSpPr>
            <a:spLocks noChangeArrowheads="1"/>
          </p:cNvSpPr>
          <p:nvPr/>
        </p:nvSpPr>
        <p:spPr bwMode="auto">
          <a:xfrm>
            <a:off x="609600" y="1600200"/>
            <a:ext cx="2438400" cy="12192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800" dirty="0">
                <a:solidFill>
                  <a:srgbClr val="002EC0"/>
                </a:solidFill>
              </a:rPr>
              <a:t>$100</a:t>
            </a:r>
          </a:p>
        </p:txBody>
      </p:sp>
      <p:sp>
        <p:nvSpPr>
          <p:cNvPr id="3094" name="Rectangle 22"/>
          <p:cNvSpPr>
            <a:spLocks noChangeArrowheads="1"/>
          </p:cNvSpPr>
          <p:nvPr/>
        </p:nvSpPr>
        <p:spPr bwMode="auto">
          <a:xfrm>
            <a:off x="533400" y="3048000"/>
            <a:ext cx="2514600" cy="12192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800">
                <a:solidFill>
                  <a:srgbClr val="002EC0"/>
                </a:solidFill>
              </a:rPr>
              <a:t>$200</a:t>
            </a:r>
          </a:p>
        </p:txBody>
      </p:sp>
      <p:sp>
        <p:nvSpPr>
          <p:cNvPr id="3095" name="Rectangle 23"/>
          <p:cNvSpPr>
            <a:spLocks noChangeArrowheads="1"/>
          </p:cNvSpPr>
          <p:nvPr/>
        </p:nvSpPr>
        <p:spPr bwMode="auto">
          <a:xfrm>
            <a:off x="6095999" y="1676400"/>
            <a:ext cx="2459037" cy="1219200"/>
          </a:xfrm>
          <a:prstGeom prst="rect">
            <a:avLst/>
          </a:prstGeom>
          <a:solidFill>
            <a:srgbClr val="E335E3"/>
          </a:solidFill>
          <a:ln w="9525">
            <a:solidFill>
              <a:schemeClr val="tx1"/>
            </a:solidFill>
            <a:miter lim="800000"/>
            <a:headEnd/>
            <a:tailEnd/>
          </a:ln>
          <a:effectLst/>
        </p:spPr>
        <p:txBody>
          <a:bodyPr wrap="none" anchor="ctr"/>
          <a:lstStyle/>
          <a:p>
            <a:pPr algn="ctr" eaLnBrk="0" hangingPunct="0"/>
            <a:r>
              <a:rPr lang="en-US" sz="2800" dirty="0">
                <a:solidFill>
                  <a:srgbClr val="002EC0"/>
                </a:solidFill>
              </a:rPr>
              <a:t>$100</a:t>
            </a:r>
          </a:p>
        </p:txBody>
      </p:sp>
      <p:sp>
        <p:nvSpPr>
          <p:cNvPr id="3096" name="Rectangle 24"/>
          <p:cNvSpPr>
            <a:spLocks noChangeArrowheads="1"/>
          </p:cNvSpPr>
          <p:nvPr/>
        </p:nvSpPr>
        <p:spPr bwMode="auto">
          <a:xfrm>
            <a:off x="6096000" y="4419600"/>
            <a:ext cx="2459036" cy="1219200"/>
          </a:xfrm>
          <a:prstGeom prst="rect">
            <a:avLst/>
          </a:prstGeom>
          <a:solidFill>
            <a:srgbClr val="E335E3"/>
          </a:solidFill>
          <a:ln w="9525">
            <a:solidFill>
              <a:schemeClr val="tx1"/>
            </a:solidFill>
            <a:miter lim="800000"/>
            <a:headEnd/>
            <a:tailEnd/>
          </a:ln>
          <a:effectLst/>
        </p:spPr>
        <p:txBody>
          <a:bodyPr wrap="none" anchor="ctr"/>
          <a:lstStyle/>
          <a:p>
            <a:pPr algn="ctr" eaLnBrk="0" hangingPunct="0"/>
            <a:r>
              <a:rPr lang="en-US" sz="2800" dirty="0">
                <a:solidFill>
                  <a:srgbClr val="002EC0"/>
                </a:solidFill>
              </a:rPr>
              <a:t>$300</a:t>
            </a:r>
          </a:p>
        </p:txBody>
      </p:sp>
      <p:sp>
        <p:nvSpPr>
          <p:cNvPr id="3097" name="Rectangle 25"/>
          <p:cNvSpPr>
            <a:spLocks noChangeArrowheads="1"/>
          </p:cNvSpPr>
          <p:nvPr/>
        </p:nvSpPr>
        <p:spPr bwMode="auto">
          <a:xfrm>
            <a:off x="6096000" y="3048000"/>
            <a:ext cx="2459036" cy="1219200"/>
          </a:xfrm>
          <a:prstGeom prst="rect">
            <a:avLst/>
          </a:prstGeom>
          <a:solidFill>
            <a:srgbClr val="E335E3"/>
          </a:solidFill>
          <a:ln w="9525">
            <a:solidFill>
              <a:schemeClr val="tx1"/>
            </a:solidFill>
            <a:miter lim="800000"/>
            <a:headEnd/>
            <a:tailEnd/>
          </a:ln>
          <a:effectLst/>
        </p:spPr>
        <p:txBody>
          <a:bodyPr wrap="none" anchor="ctr"/>
          <a:lstStyle/>
          <a:p>
            <a:pPr algn="ctr" eaLnBrk="0" hangingPunct="0"/>
            <a:r>
              <a:rPr lang="en-US" sz="2800">
                <a:solidFill>
                  <a:srgbClr val="002EC0"/>
                </a:solidFill>
              </a:rPr>
              <a:t>$200</a:t>
            </a:r>
          </a:p>
        </p:txBody>
      </p:sp>
      <p:sp>
        <p:nvSpPr>
          <p:cNvPr id="3098" name="Rectangle 26"/>
          <p:cNvSpPr>
            <a:spLocks noChangeArrowheads="1"/>
          </p:cNvSpPr>
          <p:nvPr/>
        </p:nvSpPr>
        <p:spPr bwMode="auto">
          <a:xfrm>
            <a:off x="3276600" y="4419600"/>
            <a:ext cx="2590800" cy="1219200"/>
          </a:xfrm>
          <a:prstGeom prst="rect">
            <a:avLst/>
          </a:prstGeom>
          <a:solidFill>
            <a:srgbClr val="FFCC66"/>
          </a:solidFill>
          <a:ln w="9525">
            <a:solidFill>
              <a:schemeClr val="tx1"/>
            </a:solidFill>
            <a:miter lim="800000"/>
            <a:headEnd/>
            <a:tailEnd/>
          </a:ln>
          <a:effectLst/>
        </p:spPr>
        <p:txBody>
          <a:bodyPr wrap="none" anchor="ctr"/>
          <a:lstStyle/>
          <a:p>
            <a:pPr algn="ctr" eaLnBrk="0" hangingPunct="0"/>
            <a:r>
              <a:rPr lang="en-US" sz="2800" dirty="0">
                <a:solidFill>
                  <a:srgbClr val="002EC0"/>
                </a:solidFill>
              </a:rPr>
              <a:t>$300</a:t>
            </a:r>
          </a:p>
        </p:txBody>
      </p:sp>
      <p:sp>
        <p:nvSpPr>
          <p:cNvPr id="3099" name="Rectangle 27"/>
          <p:cNvSpPr>
            <a:spLocks noChangeArrowheads="1"/>
          </p:cNvSpPr>
          <p:nvPr/>
        </p:nvSpPr>
        <p:spPr bwMode="auto">
          <a:xfrm>
            <a:off x="3276600" y="3048000"/>
            <a:ext cx="2590800" cy="1219200"/>
          </a:xfrm>
          <a:prstGeom prst="rect">
            <a:avLst/>
          </a:prstGeom>
          <a:solidFill>
            <a:srgbClr val="FFCC66"/>
          </a:solidFill>
          <a:ln w="9525">
            <a:solidFill>
              <a:schemeClr val="tx1"/>
            </a:solidFill>
            <a:miter lim="800000"/>
            <a:headEnd/>
            <a:tailEnd/>
          </a:ln>
          <a:effectLst/>
        </p:spPr>
        <p:txBody>
          <a:bodyPr wrap="none" anchor="ctr"/>
          <a:lstStyle/>
          <a:p>
            <a:pPr algn="ctr" eaLnBrk="0" hangingPunct="0"/>
            <a:r>
              <a:rPr lang="en-US" sz="2800">
                <a:solidFill>
                  <a:srgbClr val="002EC0"/>
                </a:solidFill>
              </a:rPr>
              <a:t>$200</a:t>
            </a:r>
          </a:p>
        </p:txBody>
      </p:sp>
      <p:sp>
        <p:nvSpPr>
          <p:cNvPr id="3100" name="Rectangle 28"/>
          <p:cNvSpPr>
            <a:spLocks noChangeArrowheads="1"/>
          </p:cNvSpPr>
          <p:nvPr/>
        </p:nvSpPr>
        <p:spPr bwMode="auto">
          <a:xfrm>
            <a:off x="3276600" y="1676400"/>
            <a:ext cx="2590800" cy="1219200"/>
          </a:xfrm>
          <a:prstGeom prst="rect">
            <a:avLst/>
          </a:prstGeom>
          <a:solidFill>
            <a:srgbClr val="FFCC66"/>
          </a:solidFill>
          <a:ln w="9525">
            <a:solidFill>
              <a:schemeClr val="tx1"/>
            </a:solidFill>
            <a:miter lim="800000"/>
            <a:headEnd/>
            <a:tailEnd/>
          </a:ln>
          <a:effectLst/>
        </p:spPr>
        <p:txBody>
          <a:bodyPr wrap="none" anchor="ctr"/>
          <a:lstStyle/>
          <a:p>
            <a:pPr algn="ctr" eaLnBrk="0" hangingPunct="0"/>
            <a:r>
              <a:rPr lang="en-US" sz="2800">
                <a:solidFill>
                  <a:srgbClr val="002EC0"/>
                </a:solidFill>
              </a:rPr>
              <a:t>$100</a:t>
            </a:r>
          </a:p>
        </p:txBody>
      </p:sp>
      <p:sp>
        <p:nvSpPr>
          <p:cNvPr id="3101" name="Rectangle 29"/>
          <p:cNvSpPr>
            <a:spLocks noChangeArrowheads="1"/>
          </p:cNvSpPr>
          <p:nvPr/>
        </p:nvSpPr>
        <p:spPr bwMode="auto">
          <a:xfrm>
            <a:off x="609600" y="4419600"/>
            <a:ext cx="2514600" cy="12192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2800">
                <a:solidFill>
                  <a:srgbClr val="002EC0"/>
                </a:solidFill>
              </a:rPr>
              <a:t>$300</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3093"/>
                                        </p:tgtEl>
                                      </p:cBhvr>
                                    </p:animEffect>
                                    <p:set>
                                      <p:cBhvr>
                                        <p:cTn id="7" dur="1" fill="hold">
                                          <p:stCondLst>
                                            <p:cond delay="499"/>
                                          </p:stCondLst>
                                        </p:cTn>
                                        <p:tgtEl>
                                          <p:spTgt spid="309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Effect transition="out" filter="slide(fromBottom)">
                                      <p:cBhvr>
                                        <p:cTn id="11" dur="500"/>
                                        <p:tgtEl>
                                          <p:spTgt spid="3100"/>
                                        </p:tgtEl>
                                      </p:cBhvr>
                                    </p:animEffect>
                                    <p:set>
                                      <p:cBhvr>
                                        <p:cTn id="12" dur="1" fill="hold">
                                          <p:stCondLst>
                                            <p:cond delay="499"/>
                                          </p:stCondLst>
                                        </p:cTn>
                                        <p:tgtEl>
                                          <p:spTgt spid="31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0" nodeType="clickEffect">
                                  <p:stCondLst>
                                    <p:cond delay="0"/>
                                  </p:stCondLst>
                                  <p:childTnLst>
                                    <p:animEffect transition="out" filter="slide(fromBottom)">
                                      <p:cBhvr>
                                        <p:cTn id="16" dur="500"/>
                                        <p:tgtEl>
                                          <p:spTgt spid="3095"/>
                                        </p:tgtEl>
                                      </p:cBhvr>
                                    </p:animEffect>
                                    <p:set>
                                      <p:cBhvr>
                                        <p:cTn id="17" dur="1" fill="hold">
                                          <p:stCondLst>
                                            <p:cond delay="499"/>
                                          </p:stCondLst>
                                        </p:cTn>
                                        <p:tgtEl>
                                          <p:spTgt spid="3095"/>
                                        </p:tgtEl>
                                        <p:attrNameLst>
                                          <p:attrName>style.visibility</p:attrName>
                                        </p:attrNameLst>
                                      </p:cBhvr>
                                      <p:to>
                                        <p:strVal val="hidden"/>
                                      </p:to>
                                    </p:set>
                                  </p:childTnLst>
                                  <p:subTnLst>
                                    <p:cmd type="evt" cmd="onstopaudio">
                                      <p:cBhvr>
                                        <p:cTn display="0" masterRel="sameClick">
                                          <p:stCondLst>
                                            <p:cond evt="begin" delay="0">
                                              <p:tn val="15"/>
                                            </p:cond>
                                          </p:stCondLst>
                                        </p:cTn>
                                        <p:tgtEl>
                                          <p:sldTgt/>
                                        </p:tgtEl>
                                      </p:cBhvr>
                                    </p:cmd>
                                  </p:subTnLst>
                                </p:cTn>
                              </p:par>
                            </p:childTnLst>
                          </p:cTn>
                        </p:par>
                      </p:childTnLst>
                    </p:cTn>
                  </p:par>
                  <p:par>
                    <p:cTn id="18" fill="hold">
                      <p:stCondLst>
                        <p:cond delay="indefinite"/>
                      </p:stCondLst>
                      <p:childTnLst>
                        <p:par>
                          <p:cTn id="19" fill="hold">
                            <p:stCondLst>
                              <p:cond delay="0"/>
                            </p:stCondLst>
                            <p:childTnLst>
                              <p:par>
                                <p:cTn id="20" presetID="12" presetClass="exit" presetSubtype="4" fill="hold" grpId="0" nodeType="clickEffect">
                                  <p:stCondLst>
                                    <p:cond delay="0"/>
                                  </p:stCondLst>
                                  <p:childTnLst>
                                    <p:animEffect transition="out" filter="slide(fromBottom)">
                                      <p:cBhvr>
                                        <p:cTn id="21" dur="500"/>
                                        <p:tgtEl>
                                          <p:spTgt spid="3094"/>
                                        </p:tgtEl>
                                      </p:cBhvr>
                                    </p:animEffect>
                                    <p:set>
                                      <p:cBhvr>
                                        <p:cTn id="22" dur="1" fill="hold">
                                          <p:stCondLst>
                                            <p:cond delay="499"/>
                                          </p:stCondLst>
                                        </p:cTn>
                                        <p:tgtEl>
                                          <p:spTgt spid="30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0" nodeType="clickEffect">
                                  <p:stCondLst>
                                    <p:cond delay="0"/>
                                  </p:stCondLst>
                                  <p:childTnLst>
                                    <p:animEffect transition="out" filter="slide(fromBottom)">
                                      <p:cBhvr>
                                        <p:cTn id="26" dur="500"/>
                                        <p:tgtEl>
                                          <p:spTgt spid="3099"/>
                                        </p:tgtEl>
                                      </p:cBhvr>
                                    </p:animEffect>
                                    <p:set>
                                      <p:cBhvr>
                                        <p:cTn id="27" dur="1" fill="hold">
                                          <p:stCondLst>
                                            <p:cond delay="499"/>
                                          </p:stCondLst>
                                        </p:cTn>
                                        <p:tgtEl>
                                          <p:spTgt spid="309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0" nodeType="clickEffect">
                                  <p:stCondLst>
                                    <p:cond delay="0"/>
                                  </p:stCondLst>
                                  <p:childTnLst>
                                    <p:animEffect transition="out" filter="slide(fromBottom)">
                                      <p:cBhvr>
                                        <p:cTn id="31" dur="500"/>
                                        <p:tgtEl>
                                          <p:spTgt spid="3097"/>
                                        </p:tgtEl>
                                      </p:cBhvr>
                                    </p:animEffect>
                                    <p:set>
                                      <p:cBhvr>
                                        <p:cTn id="32" dur="1" fill="hold">
                                          <p:stCondLst>
                                            <p:cond delay="499"/>
                                          </p:stCondLst>
                                        </p:cTn>
                                        <p:tgtEl>
                                          <p:spTgt spid="309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childTnLst>
                                    <p:animEffect transition="out" filter="slide(fromBottom)">
                                      <p:cBhvr>
                                        <p:cTn id="36" dur="500"/>
                                        <p:tgtEl>
                                          <p:spTgt spid="3101"/>
                                        </p:tgtEl>
                                      </p:cBhvr>
                                    </p:animEffect>
                                    <p:set>
                                      <p:cBhvr>
                                        <p:cTn id="37" dur="1" fill="hold">
                                          <p:stCondLst>
                                            <p:cond delay="499"/>
                                          </p:stCondLst>
                                        </p:cTn>
                                        <p:tgtEl>
                                          <p:spTgt spid="310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2" presetClass="exit" presetSubtype="4" fill="hold" grpId="0" nodeType="clickEffect">
                                  <p:stCondLst>
                                    <p:cond delay="0"/>
                                  </p:stCondLst>
                                  <p:childTnLst>
                                    <p:animEffect transition="out" filter="slide(fromBottom)">
                                      <p:cBhvr>
                                        <p:cTn id="41" dur="500"/>
                                        <p:tgtEl>
                                          <p:spTgt spid="3098"/>
                                        </p:tgtEl>
                                      </p:cBhvr>
                                    </p:animEffect>
                                    <p:set>
                                      <p:cBhvr>
                                        <p:cTn id="42" dur="1" fill="hold">
                                          <p:stCondLst>
                                            <p:cond delay="499"/>
                                          </p:stCondLst>
                                        </p:cTn>
                                        <p:tgtEl>
                                          <p:spTgt spid="309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2" presetClass="exit" presetSubtype="4" fill="hold" grpId="0" nodeType="clickEffect">
                                  <p:stCondLst>
                                    <p:cond delay="0"/>
                                  </p:stCondLst>
                                  <p:childTnLst>
                                    <p:animEffect transition="out" filter="slide(fromBottom)">
                                      <p:cBhvr>
                                        <p:cTn id="46" dur="500"/>
                                        <p:tgtEl>
                                          <p:spTgt spid="3096"/>
                                        </p:tgtEl>
                                      </p:cBhvr>
                                    </p:animEffect>
                                    <p:set>
                                      <p:cBhvr>
                                        <p:cTn id="47" dur="1" fill="hold">
                                          <p:stCondLst>
                                            <p:cond delay="499"/>
                                          </p:stCondLst>
                                        </p:cTn>
                                        <p:tgtEl>
                                          <p:spTgt spid="30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3" grpId="0" animBg="1"/>
      <p:bldP spid="3094" grpId="0" animBg="1"/>
      <p:bldP spid="3095" grpId="0" animBg="1"/>
      <p:bldP spid="3096" grpId="0" animBg="1"/>
      <p:bldP spid="3097" grpId="0" animBg="1"/>
      <p:bldP spid="3098" grpId="0" animBg="1"/>
      <p:bldP spid="3099" grpId="0" animBg="1"/>
      <p:bldP spid="3100" grpId="0" animBg="1"/>
      <p:bldP spid="310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easuring Child Outcomes with the Summary of Functional Performance: An Introduction&amp;quot;&quot;/&gt;&lt;property id=&quot;20307&quot; value=&quot;511&quot;/&gt;&lt;/object&gt;&lt;object type=&quot;3&quot; unique_id=&quot;10005&quot;&gt;&lt;property id=&quot;20148&quot; value=&quot;5&quot;/&gt;&lt;property id=&quot;20300&quot; value=&quot;Slide 2 - &amp;quot;Intended audiences&amp;quot;&quot;/&gt;&lt;property id=&quot;20307&quot; value=&quot;512&quot;/&gt;&lt;/object&gt;&lt;object type=&quot;3&quot; unique_id=&quot;10006&quot;&gt;&lt;property id=&quot;20148&quot; value=&quot;5&quot;/&gt;&lt;property id=&quot;20300&quot; value=&quot;Slide 3 - &amp;quot;What will be covered&amp;quot;&quot;/&gt;&lt;property id=&quot;20307&quot; value=&quot;513&quot;/&gt;&lt;/object&gt;&lt;object type=&quot;3&quot; unique_id=&quot;10007&quot;&gt;&lt;property id=&quot;20148&quot; value=&quot;5&quot;/&gt;&lt;property id=&quot;20300&quot; value=&quot;Slide 5 - &amp;quot;Additional information&amp;quot;&quot;/&gt;&lt;property id=&quot;20307&quot; value=&quot;514&quot;/&gt;&lt;/object&gt;&lt;object type=&quot;3&quot; unique_id=&quot;10008&quot;&gt;&lt;property id=&quot;20148&quot; value=&quot;5&quot;/&gt;&lt;property id=&quot;20300&quot; value=&quot;Slide 6&quot;/&gt;&lt;property id=&quot;20307&quot; value=&quot;515&quot;/&gt;&lt;/object&gt;&lt;object type=&quot;3&quot; unique_id=&quot;10009&quot;&gt;&lt;property id=&quot;20148&quot; value=&quot;5&quot;/&gt;&lt;property id=&quot;20300&quot; value=&quot;Slide 7 - &amp;quot;What will not be covered (but might help you make sense of this material)&amp;quot;&quot;/&gt;&lt;property id=&quot;20307&quot; value=&quot;516&quot;/&gt;&lt;/object&gt;&lt;object type=&quot;3&quot; unique_id=&quot;10011&quot;&gt;&lt;property id=&quot;20148&quot; value=&quot;5&quot;/&gt;&lt;property id=&quot;20300&quot; value=&quot;Slide 22 - &amp;quot;Outcomes&amp;quot;&quot;/&gt;&lt;property id=&quot;20307&quot; value=&quot;518&quot;/&gt;&lt;/object&gt;&lt;object type=&quot;3&quot; unique_id=&quot;10012&quot;&gt;&lt;property id=&quot;20148&quot; value=&quot;5&quot;/&gt;&lt;property id=&quot;20300&quot; value=&quot;Slide 25 - &amp;quot;Completing the Summary of Functional Performance&amp;quot;&quot;/&gt;&lt;property id=&quot;20307&quot; value=&quot;519&quot;/&gt;&lt;/object&gt;&lt;object type=&quot;3&quot; unique_id=&quot;10013&quot;&gt;&lt;property id=&quot;20148&quot; value=&quot;5&quot;/&gt;&lt;property id=&quot;20300&quot; value=&quot;Slide 24 - &amp;quot;Summary of Functional Performance&amp;quot;&quot;/&gt;&lt;property id=&quot;20307&quot; value=&quot;520&quot;/&gt;&lt;/object&gt;&lt;object type=&quot;3&quot; unique_id=&quot;10014&quot;&gt;&lt;property id=&quot;20148&quot; value=&quot;5&quot;/&gt;&lt;property id=&quot;20300&quot; value=&quot;Slide 8 - &amp;quot;Why Gather &amp;#x0D;&amp;#x0A;Child Outcomes Information?&amp;#x0D;&amp;#x0A;&amp;quot;&quot;/&gt;&lt;property id=&quot;20307&quot; value=&quot;521&quot;/&gt;&lt;/object&gt;&lt;object type=&quot;3&quot; unique_id=&quot;10016&quot;&gt;&lt;property id=&quot;20148&quot; value=&quot;5&quot;/&gt;&lt;property id=&quot;20300&quot; value=&quot;Slide 16 - &amp;quot;ESIT Mission&amp;quot;&quot;/&gt;&lt;property id=&quot;20307&quot; value=&quot;523&quot;/&gt;&lt;/object&gt;&lt;object type=&quot;3&quot; unique_id=&quot;10026&quot;&gt;&lt;property id=&quot;20148&quot; value=&quot;5&quot;/&gt;&lt;property id=&quot;20300&quot; value=&quot;Slide 27 - &amp;quot;Thinking about children’s functioning&amp;quot;&quot;/&gt;&lt;property id=&quot;20307&quot; value=&quot;535&quot;/&gt;&lt;/object&gt;&lt;object type=&quot;3&quot; unique_id=&quot;10027&quot;&gt;&lt;property id=&quot;20148&quot; value=&quot;5&quot;/&gt;&lt;property id=&quot;20300&quot; value=&quot;Slide 28 - &amp;quot;Key Points &amp;quot;&quot;/&gt;&lt;property id=&quot;20307&quot; value=&quot;536&quot;/&gt;&lt;/object&gt;&lt;object type=&quot;3&quot; unique_id=&quot;10028&quot;&gt;&lt;property id=&quot;20148&quot; value=&quot;5&quot;/&gt;&lt;property id=&quot;20300&quot; value=&quot;Slide 29 - &amp;quot;Why do we compare to &amp;#x0D;&amp;#x0A;age-expected functioning?&amp;quot;&quot;/&gt;&lt;property id=&quot;20307&quot; value=&quot;537&quot;/&gt;&lt;/object&gt;&lt;object type=&quot;3&quot; unique_id=&quot;10029&quot;&gt;&lt;property id=&quot;20148&quot; value=&quot;5&quot;/&gt;&lt;property id=&quot;20300&quot; value=&quot;Slide 30 - &amp;quot;Steps in the process &amp;#x0D;&amp;#x0A;for an initial IFSP&amp;quot;&quot;/&gt;&lt;property id=&quot;20307&quot; value=&quot;538&quot;/&gt;&lt;/object&gt;&lt;object type=&quot;3&quot; unique_id=&quot;10031&quot;&gt;&lt;property id=&quot;20148&quot; value=&quot;5&quot;/&gt;&lt;property id=&quot;20300&quot; value=&quot;Slide 33 - &amp;quot;Core Team&amp;quot;&quot;/&gt;&lt;property id=&quot;20307&quot; value=&quot;540&quot;/&gt;&lt;/object&gt;&lt;object type=&quot;3&quot; unique_id=&quot;10032&quot;&gt;&lt;property id=&quot;20148&quot; value=&quot;5&quot;/&gt;&lt;property id=&quot;20300&quot; value=&quot;Slide 34 - &amp;quot;Important point&amp;quot;&quot;/&gt;&lt;property id=&quot;20307&quot; value=&quot;541&quot;/&gt;&lt;/object&gt;&lt;object type=&quot;3&quot; unique_id=&quot;10033&quot;&gt;&lt;property id=&quot;20148&quot; value=&quot;5&quot;/&gt;&lt;property id=&quot;20300&quot; value=&quot;Slide 35 - &amp;quot;Parent participation in the  process&amp;quot;&quot;/&gt;&lt;property id=&quot;20307&quot; value=&quot;542&quot;/&gt;&lt;/object&gt;&lt;object type=&quot;3&quot; unique_id=&quot;10034&quot;&gt;&lt;property id=&quot;20148&quot; value=&quot;5&quot;/&gt;&lt;property id=&quot;20300&quot; value=&quot;Slide 51 - &amp;quot;Involving families in a conversation about their child’s functioning&amp;quot;&quot;/&gt;&lt;property id=&quot;20307&quot; value=&quot;543&quot;/&gt;&lt;/object&gt;&lt;object type=&quot;3&quot; unique_id=&quot;10035&quot;&gt;&lt;property id=&quot;20148&quot; value=&quot;5&quot;/&gt;&lt;property id=&quot;20300&quot; value=&quot;Slide 44 - &amp;quot;Essential knowledge for completing the Summary of Functional Performance&amp;quot;&quot;/&gt;&lt;property id=&quot;20307&quot; value=&quot;544&quot;/&gt;&lt;/object&gt;&lt;object type=&quot;3&quot; unique_id=&quot;10036&quot;&gt;&lt;property id=&quot;20148&quot; value=&quot;5&quot;/&gt;&lt;property id=&quot;20300&quot; value=&quot;Slide 45 - &amp;quot;&amp;#x0D;&amp;#x0A;How we learn about the child’s functioning across settings and situations&amp;#x0D;&amp;#x0A;&amp;quot;&quot;/&gt;&lt;property id=&quot;20307&quot; value=&quot;545&quot;/&gt;&lt;/object&gt;&lt;object type=&quot;3&quot; unique_id=&quot;10037&quot;&gt;&lt;property id=&quot;20148&quot; value=&quot;5&quot;/&gt;&lt;property id=&quot;20300&quot; value=&quot;Slide 47 - &amp;quot;DEC* recommended practices           for assessment&amp;quot;&quot;/&gt;&lt;property id=&quot;20307&quot; value=&quot;546&quot;/&gt;&lt;/object&gt;&lt;object type=&quot;3&quot; unique_id=&quot;10038&quot;&gt;&lt;property id=&quot;20148&quot; value=&quot;5&quot;/&gt;&lt;property id=&quot;20300&quot; value=&quot;Slide 48 - &amp;quot;Assessment practices appropriate for outcomes measurement:  ASHA*&amp;quot;&quot;/&gt;&lt;property id=&quot;20307&quot; value=&quot;547&quot;/&gt;&lt;/object&gt;&lt;object type=&quot;3&quot; unique_id=&quot;10039&quot;&gt;&lt;property id=&quot;20148&quot; value=&quot;5&quot;/&gt;&lt;property id=&quot;20300&quot; value=&quot;Slide 49 - &amp;quot;A score in a domain on an assessment tool does not necessarily translate directly into             a descriptor st&quot;/&gt;&lt;property id=&quot;20307&quot; value=&quot;548&quot;/&gt;&lt;/object&gt;&lt;object type=&quot;3&quot; unique_id=&quot;10040&quot;&gt;&lt;property id=&quot;20148&quot; value=&quot;5&quot;/&gt;&lt;property id=&quot;20300&quot; value=&quot;Slide 50 - &amp;quot;Listening and learning from parents is good assessment&amp;quot;&quot;/&gt;&lt;property id=&quot;20307&quot; value=&quot;549&quot;/&gt;&lt;/object&gt;&lt;object type=&quot;3&quot; unique_id=&quot;10041&quot;&gt;&lt;property id=&quot;20148&quot; value=&quot;5&quot;/&gt;&lt;property id=&quot;20300&quot; value=&quot;Slide 53 - &amp;quot;Descriptor statement is based on…&amp;quot;&quot;/&gt;&lt;property id=&quot;20307&quot; value=&quot;550&quot;/&gt;&lt;/object&gt;&lt;object type=&quot;3&quot; unique_id=&quot;10043&quot;&gt;&lt;property id=&quot;20148&quot; value=&quot;5&quot;/&gt;&lt;property id=&quot;20300&quot; value=&quot;Slide 55 - &amp;quot;Essential knowledge for completing Summary of Functional Performance&amp;quot;&quot;/&gt;&lt;property id=&quot;20307&quot; value=&quot;552&quot;/&gt;&lt;/object&gt;&lt;object type=&quot;3&quot; unique_id=&quot;10044&quot;&gt;&lt;property id=&quot;20148&quot; value=&quot;5&quot;/&gt;&lt;property id=&quot;20300&quot; value=&quot;Slide 56 - &amp;quot;Why do we intervene?&amp;quot;&quot;/&gt;&lt;property id=&quot;20307&quot; value=&quot;553&quot;/&gt;&lt;/object&gt;&lt;object type=&quot;3&quot; unique_id=&quot;10045&quot;&gt;&lt;property id=&quot;20148&quot; value=&quot;5&quot;/&gt;&lt;property id=&quot;20300&quot; value=&quot;Slide 57&quot;/&gt;&lt;property id=&quot;20307&quot; value=&quot;554&quot;/&gt;&lt;/object&gt;&lt;object type=&quot;3&quot; unique_id=&quot;10046&quot;&gt;&lt;property id=&quot;20148&quot; value=&quot;5&quot;/&gt;&lt;property id=&quot;20300&quot; value=&quot;Slide 58 - &amp;quot;Resources can…&amp;quot;&quot;/&gt;&lt;property id=&quot;20307&quot; value=&quot;556&quot;/&gt;&lt;/object&gt;&lt;object type=&quot;3&quot; unique_id=&quot;10047&quot;&gt;&lt;property id=&quot;20148&quot; value=&quot;5&quot;/&gt;&lt;property id=&quot;20300&quot; value=&quot;Slide 59 - &amp;quot;Resources for understanding      age-expected child development&amp;quot;&quot;/&gt;&lt;property id=&quot;20307&quot; value=&quot;555&quot;/&gt;&lt;/object&gt;&lt;object type=&quot;3&quot; unique_id=&quot;10048&quot;&gt;&lt;property id=&quot;20148&quot; value=&quot;5&quot;/&gt;&lt;property id=&quot;20300&quot; value=&quot;Slide 64 - &amp;quot;What age to use for comparisons?&amp;quot;&quot;/&gt;&lt;property id=&quot;20307&quot; value=&quot;557&quot;/&gt;&lt;/object&gt;&lt;object type=&quot;3&quot; unique_id=&quot;10049&quot;&gt;&lt;property id=&quot;20148&quot; value=&quot;5&quot;/&gt;&lt;property id=&quot;20300&quot; value=&quot;Slide 82 - &amp;quot;Thinking about development &amp;#x0D;&amp;#x0A;in sequences&amp;quot;&quot;/&gt;&lt;property id=&quot;20307&quot; value=&quot;558&quot;/&gt;&lt;/object&gt;&lt;object type=&quot;3&quot; unique_id=&quot;10050&quot;&gt;&lt;property id=&quot;20148&quot; value=&quot;5&quot;/&gt;&lt;property id=&quot;20300&quot; value=&quot;Slide 83&quot;/&gt;&lt;property id=&quot;20307&quot; value=&quot;559&quot;/&gt;&lt;/object&gt;&lt;object type=&quot;3&quot; unique_id=&quot;10051&quot;&gt;&lt;property id=&quot;20148&quot; value=&quot;5&quot;/&gt;&lt;property id=&quot;20300&quot; value=&quot;Slide 85 - &amp;quot;Immediate foundational skills&amp;quot;&quot;/&gt;&lt;property id=&quot;20307&quot; value=&quot;560&quot;/&gt;&lt;/object&gt;&lt;object type=&quot;3&quot; unique_id=&quot;10052&quot;&gt;&lt;property id=&quot;20148&quot; value=&quot;5&quot;/&gt;&lt;property id=&quot;20300&quot; value=&quot;Slide 84 - &amp;quot;What are foundational skills?&amp;quot;&quot;/&gt;&lt;property id=&quot;20307&quot; value=&quot;561&quot;/&gt;&lt;/object&gt;&lt;object type=&quot;3&quot; unique_id=&quot;10053&quot;&gt;&lt;property id=&quot;20148&quot; value=&quot;5&quot;/&gt;&lt;property id=&quot;20300&quot; value=&quot;Slide 65 - &amp;quot;Caution: Interpreting &amp;#x0D;&amp;#x0A;age-expected skills&amp;quot;&quot;/&gt;&lt;property id=&quot;20307&quot; value=&quot;562&quot;/&gt;&lt;/object&gt;&lt;object type=&quot;3&quot; unique_id=&quot;10054&quot;&gt;&lt;property id=&quot;20148&quot; value=&quot;5&quot;/&gt;&lt;property id=&quot;20300&quot; value=&quot;Slide 36 - &amp;quot;Essential knowledge for completing the Summary of Functional Performance&amp;quot;&quot;/&gt;&lt;property id=&quot;20307&quot; value=&quot;563&quot;/&gt;&lt;/object&gt;&lt;object type=&quot;3&quot; unique_id=&quot;10056&quot;&gt;&lt;property id=&quot;20148&quot; value=&quot;5&quot;/&gt;&lt;property id=&quot;20300&quot; value=&quot;Slide 41 - &amp;quot;Children have positive social relationships &amp;quot;&quot;/&gt;&lt;property id=&quot;20307&quot; value=&quot;565&quot;/&gt;&lt;/object&gt;&lt;object type=&quot;3&quot; unique_id=&quot;10057&quot;&gt;&lt;property id=&quot;20148&quot; value=&quot;5&quot;/&gt;&lt;property id=&quot;20300&quot; value=&quot;Slide 42 - &amp;quot;Children acquire and use knowledge and skills &amp;quot;&quot;/&gt;&lt;property id=&quot;20307&quot; value=&quot;566&quot;/&gt;&lt;/object&gt;&lt;object type=&quot;3&quot; unique_id=&quot;10058&quot;&gt;&lt;property id=&quot;20148&quot; value=&quot;5&quot;/&gt;&lt;property id=&quot;20300&quot; value=&quot;Slide 43 - &amp;quot;Children take appropriate action to meet their needs &amp;quot;&quot;/&gt;&lt;property id=&quot;20307&quot; value=&quot;567&quot;/&gt;&lt;/object&gt;&lt;object type=&quot;3&quot; unique_id=&quot;10059&quot;&gt;&lt;property id=&quot;20148&quot; value=&quot;5&quot;/&gt;&lt;property id=&quot;20300&quot; value=&quot;Slide 37 - &amp;quot;Outcomes: Step by Step video&amp;quot;&quot;/&gt;&lt;property id=&quot;20307&quot; value=&quot;568&quot;/&gt;&lt;/object&gt;&lt;object type=&quot;3&quot; unique_id=&quot;10061&quot;&gt;&lt;property id=&quot;20148&quot; value=&quot;5&quot;/&gt;&lt;property id=&quot;20300&quot; value=&quot;Slide 68 - &amp;quot;Essential Knowledge for Completing the Summary of Functional Performance&amp;quot;&quot;/&gt;&lt;property id=&quot;20307&quot; value=&quot;569&quot;/&gt;&lt;/object&gt;&lt;object type=&quot;3&quot; unique_id=&quot;10062&quot;&gt;&lt;property id=&quot;20148&quot; value=&quot;5&quot;/&gt;&lt;property id=&quot;20300&quot; value=&quot;Slide 69 - &amp;quot;Descriptor Statements&amp;quot;&quot;/&gt;&lt;property id=&quot;20307&quot; value=&quot;571&quot;/&gt;&lt;/object&gt;&lt;object type=&quot;3&quot; unique_id=&quot;10063&quot;&gt;&lt;property id=&quot;20148&quot; value=&quot;5&quot;/&gt;&lt;property id=&quot;20300&quot; value=&quot;Slide 71&quot;/&gt;&lt;property id=&quot;20307&quot; value=&quot;572&quot;/&gt;&lt;/object&gt;&lt;object type=&quot;3&quot; unique_id=&quot;10064&quot;&gt;&lt;property id=&quot;20148&quot; value=&quot;5&quot;/&gt;&lt;property id=&quot;20300&quot; value=&quot;Slide 72 - &amp;quot;7&amp;quot;&quot;/&gt;&lt;property id=&quot;20307&quot; value=&quot;573&quot;/&gt;&lt;/object&gt;&lt;object type=&quot;3&quot; unique_id=&quot;10065&quot;&gt;&lt;property id=&quot;20148&quot; value=&quot;5&quot;/&gt;&lt;property id=&quot;20300&quot; value=&quot;Slide 73 - &amp;quot;7     Descriptor Statements&amp;quot;&quot;/&gt;&lt;property id=&quot;20307&quot; value=&quot;574&quot;/&gt;&lt;/object&gt;&lt;object type=&quot;3&quot; unique_id=&quot;10066&quot;&gt;&lt;property id=&quot;20148&quot; value=&quot;5&quot;/&gt;&lt;property id=&quot;20300&quot; value=&quot;Slide 75 - &amp;quot;6 &amp;quot;&quot;/&gt;&lt;property id=&quot;20307&quot; value=&quot;575&quot;/&gt;&lt;/object&gt;&lt;object type=&quot;3&quot; unique_id=&quot;10067&quot;&gt;&lt;property id=&quot;20148&quot; value=&quot;5&quot;/&gt;&lt;property id=&quot;20300&quot; value=&quot;Slide 76 - &amp;quot;6     Descriptor Statements&amp;quot;&quot;/&gt;&lt;property id=&quot;20307&quot; value=&quot;576&quot;/&gt;&lt;/object&gt;&lt;object type=&quot;3&quot; unique_id=&quot;10068&quot;&gt;&lt;property id=&quot;20148&quot; value=&quot;5&quot;/&gt;&lt;property id=&quot;20300&quot; value=&quot;Slide 94 - &amp;quot;General points&amp;quot;&quot;/&gt;&lt;property id=&quot;20307&quot; value=&quot;577&quot;/&gt;&lt;/object&gt;&lt;object type=&quot;3&quot; unique_id=&quot;10069&quot;&gt;&lt;property id=&quot;20148&quot; value=&quot;5&quot;/&gt;&lt;property id=&quot;20300&quot; value=&quot;Slide 77 - &amp;quot;5&amp;quot;&quot;/&gt;&lt;property id=&quot;20307&quot; value=&quot;578&quot;/&gt;&lt;/object&gt;&lt;object type=&quot;3&quot; unique_id=&quot;10070&quot;&gt;&lt;property id=&quot;20148&quot; value=&quot;5&quot;/&gt;&lt;property id=&quot;20300&quot; value=&quot;Slide 78 - &amp;quot;5     Descriptor Statements&amp;quot;&quot;/&gt;&lt;property id=&quot;20307&quot; value=&quot;579&quot;/&gt;&lt;/object&gt;&lt;object type=&quot;3&quot; unique_id=&quot;10071&quot;&gt;&lt;property id=&quot;20148&quot; value=&quot;5&quot;/&gt;&lt;property id=&quot;20300&quot; value=&quot;Slide 79 - &amp;quot;4&amp;quot;&quot;/&gt;&lt;property id=&quot;20307&quot; value=&quot;580&quot;/&gt;&lt;/object&gt;&lt;object type=&quot;3&quot; unique_id=&quot;10072&quot;&gt;&lt;property id=&quot;20148&quot; value=&quot;5&quot;/&gt;&lt;property id=&quot;20300&quot; value=&quot;Slide 80 - &amp;quot;4     Descriptor Statements&amp;quot;&quot;/&gt;&lt;property id=&quot;20307&quot; value=&quot;581&quot;/&gt;&lt;/object&gt;&lt;object type=&quot;3&quot; unique_id=&quot;10073&quot;&gt;&lt;property id=&quot;20148&quot; value=&quot;5&quot;/&gt;&lt;property id=&quot;20300&quot; value=&quot;Slide 81 - &amp;quot;3&amp;quot;&quot;/&gt;&lt;property id=&quot;20307&quot; value=&quot;582&quot;/&gt;&lt;/object&gt;&lt;object type=&quot;3&quot; unique_id=&quot;10074&quot;&gt;&lt;property id=&quot;20148&quot; value=&quot;5&quot;/&gt;&lt;property id=&quot;20300&quot; value=&quot;Slide 87 - &amp;quot;3     Descriptor Statements&amp;quot;&quot;/&gt;&lt;property id=&quot;20307&quot; value=&quot;583&quot;/&gt;&lt;/object&gt;&lt;object type=&quot;3&quot; unique_id=&quot;10075&quot;&gt;&lt;property id=&quot;20148&quot; value=&quot;5&quot;/&gt;&lt;property id=&quot;20300&quot; value=&quot;Slide 89 - &amp;quot;2&amp;quot;&quot;/&gt;&lt;property id=&quot;20307&quot; value=&quot;584&quot;/&gt;&lt;/object&gt;&lt;object type=&quot;3&quot; unique_id=&quot;10076&quot;&gt;&lt;property id=&quot;20148&quot; value=&quot;5&quot;/&gt;&lt;property id=&quot;20300&quot; value=&quot;Slide 90 - &amp;quot;2     Descriptor Statements&amp;quot;&quot;/&gt;&lt;property id=&quot;20307&quot; value=&quot;585&quot;/&gt;&lt;/object&gt;&lt;object type=&quot;3&quot; unique_id=&quot;10077&quot;&gt;&lt;property id=&quot;20148&quot; value=&quot;5&quot;/&gt;&lt;property id=&quot;20300&quot; value=&quot;Slide 91 - &amp;quot;1&amp;quot;&quot;/&gt;&lt;property id=&quot;20307&quot; value=&quot;586&quot;/&gt;&lt;/object&gt;&lt;object type=&quot;3&quot; unique_id=&quot;10078&quot;&gt;&lt;property id=&quot;20148&quot; value=&quot;5&quot;/&gt;&lt;property id=&quot;20300&quot; value=&quot;Slide 92 - &amp;quot;1     Descriptor Statements&amp;quot;&quot;/&gt;&lt;property id=&quot;20307&quot; value=&quot;587&quot;/&gt;&lt;/object&gt;&lt;object type=&quot;3&quot; unique_id=&quot;10079&quot;&gt;&lt;property id=&quot;20148&quot; value=&quot;5&quot;/&gt;&lt;property id=&quot;20300&quot; value=&quot;Slide 93 - &amp;quot;Clarification:  Skills and 1&amp;quot;&quot;/&gt;&lt;property id=&quot;20307&quot; value=&quot;588&quot;/&gt;&lt;/object&gt;&lt;object type=&quot;3&quot; unique_id=&quot;10081&quot;&gt;&lt;property id=&quot;20148&quot; value=&quot;5&quot;/&gt;&lt;property id=&quot;20300&quot; value=&quot;Slide 96&quot;/&gt;&lt;property id=&quot;20307&quot; value=&quot;590&quot;/&gt;&lt;/object&gt;&lt;object type=&quot;3&quot; unique_id=&quot;10083&quot;&gt;&lt;property id=&quot;20148&quot; value=&quot;5&quot;/&gt;&lt;property id=&quot;20300&quot; value=&quot;Slide 102 - &amp;quot;Summary of Functional Performance&amp;quot;&quot;/&gt;&lt;property id=&quot;20307&quot; value=&quot;592&quot;/&gt;&lt;/object&gt;&lt;object type=&quot;3&quot; unique_id=&quot;10084&quot;&gt;&lt;property id=&quot;20148&quot; value=&quot;5&quot;/&gt;&lt;property id=&quot;20300&quot; value=&quot;Slide 105 - &amp;quot;Write a Summary of the Child’s Functional Performance for Each Outcome&amp;quot;&quot;/&gt;&lt;property id=&quot;20307&quot; value=&quot;593&quot;/&gt;&lt;/object&gt;&lt;object type=&quot;3&quot; unique_id=&quot;10085&quot;&gt;&lt;property id=&quot;20148&quot; value=&quot;5&quot;/&gt;&lt;property id=&quot;20300&quot; value=&quot;Slide 107 - &amp;quot;Summary of Functional Performance for Each Outcome (Continued)            &amp;quot;&quot;/&gt;&lt;property id=&quot;20307&quot; value=&quot;594&quot;/&gt;&lt;/object&gt;&lt;object type=&quot;3&quot; unique_id=&quot;10086&quot;&gt;&lt;property id=&quot;20148&quot; value=&quot;5&quot;/&gt;&lt;property id=&quot;20300&quot; value=&quot;Slide 108 - &amp;quot;How much to write?&amp;quot;&quot;/&gt;&lt;property id=&quot;20307&quot; value=&quot;595&quot;/&gt;&lt;/object&gt;&lt;object type=&quot;3&quot; unique_id=&quot;10087&quot;&gt;&lt;property id=&quot;20148&quot; value=&quot;5&quot;/&gt;&lt;property id=&quot;20300&quot; value=&quot;Slide 109 - &amp;quot;Example 1: Alex, 23 months&amp;#x0D;&amp;#x0A;  Summary of Functional Performance &amp;quot;&quot;/&gt;&lt;property id=&quot;20307&quot; value=&quot;596&quot;/&gt;&lt;/object&gt;&lt;object type=&quot;3&quot; unique_id=&quot;10088&quot;&gt;&lt;property id=&quot;20148&quot; value=&quot;5&quot;/&gt;&lt;property id=&quot;20300&quot; value=&quot;Slide 110 - &amp;quot;Example 1: Alex, 23 months&amp;#x0D;&amp;#x0A; Summary of Functional Performance (Cont.) &amp;quot;&quot;/&gt;&lt;property id=&quot;20307&quot; value=&quot;597&quot;/&gt;&lt;/object&gt;&lt;object type=&quot;3&quot; unique_id=&quot;10089&quot;&gt;&lt;property id=&quot;20148&quot; value=&quot;5&quot;/&gt;&lt;property id=&quot;20300&quot; value=&quot;Slide 111 - &amp;quot;Example 2: Kim, 17 months&amp;#x0D;&amp;#x0A;  Summary of Functional Performance &amp;quot;&quot;/&gt;&lt;property id=&quot;20307&quot; value=&quot;598&quot;/&gt;&lt;/object&gt;&lt;object type=&quot;3&quot; unique_id=&quot;10090&quot;&gt;&lt;property id=&quot;20148&quot; value=&quot;5&quot;/&gt;&lt;property id=&quot;20300&quot; value=&quot;Slide 112 - &amp;quot;Example 2: Kim, 17 months&amp;#x0D;&amp;#x0A;  Summary of Functional Performance (Cont.)&amp;quot;&quot;/&gt;&lt;property id=&quot;20307&quot; value=&quot;599&quot;/&gt;&lt;/object&gt;&lt;object type=&quot;3&quot; unique_id=&quot;10092&quot;&gt;&lt;property id=&quot;20148&quot; value=&quot;5&quot;/&gt;&lt;property id=&quot;20300&quot; value=&quot;Slide 115 - &amp;quot;The team discussion process&amp;quot;&quot;/&gt;&lt;property id=&quot;20307&quot; value=&quot;601&quot;/&gt;&lt;/object&gt;&lt;object type=&quot;3&quot; unique_id=&quot;10093&quot;&gt;&lt;property id=&quot;20148&quot; value=&quot;5&quot;/&gt;&lt;property id=&quot;20300&quot; value=&quot;Slide 95 - &amp;quot;Where to focus &amp;#x0D;&amp;#x0A;in deciding the rating&amp;quot;&quot;/&gt;&lt;property id=&quot;20307&quot; value=&quot;602&quot;/&gt;&lt;/object&gt;&lt;object type=&quot;3&quot; unique_id=&quot;10094&quot;&gt;&lt;property id=&quot;20148&quot; value=&quot;5&quot;/&gt;&lt;property id=&quot;20300&quot; value=&quot;Slide 116 - &amp;quot;In a high-quality team discussion…&amp;quot;&quot;/&gt;&lt;property id=&quot;20307&quot; value=&quot;603&quot;/&gt;&lt;/object&gt;&lt;object type=&quot;3&quot; unique_id=&quot;10095&quot;&gt;&lt;property id=&quot;20148&quot; value=&quot;5&quot;/&gt;&lt;property id=&quot;20300&quot; value=&quot;Slide 117 - &amp;quot;Tools&amp;quot;&quot;/&gt;&lt;property id=&quot;20307&quot; value=&quot;604&quot;/&gt;&lt;/object&gt;&lt;object type=&quot;3&quot; unique_id=&quot;10096&quot;&gt;&lt;property id=&quot;20148&quot; value=&quot;5&quot;/&gt;&lt;property id=&quot;20300&quot; value=&quot;Slide 118 - &amp;quot;&amp;#x0D;&amp;#x0A;Reaching consensus&amp;#x0D;&amp;#x0A;&amp;#x0D;&amp;#x0A;&amp;quot;&quot;/&gt;&lt;property id=&quot;20307&quot; value=&quot;605&quot;/&gt;&lt;/object&gt;&lt;object type=&quot;3&quot; unique_id=&quot;10097&quot;&gt;&lt;property id=&quot;20148&quot; value=&quot;5&quot;/&gt;&lt;property id=&quot;20300&quot; value=&quot;Slide 120 - &amp;quot;Example probe in team discussion&amp;quot;&quot;/&gt;&lt;property id=&quot;20307&quot; value=&quot;606&quot;/&gt;&lt;/object&gt;&lt;object type=&quot;3&quot; unique_id=&quot;10098&quot;&gt;&lt;property id=&quot;20148&quot; value=&quot;5&quot;/&gt;&lt;property id=&quot;20300&quot; value=&quot;Slide 121 - &amp;quot;Is the rating subjective?&amp;quot;&quot;/&gt;&lt;property id=&quot;20307&quot; value=&quot;607&quot;/&gt;&lt;/object&gt;&lt;object type=&quot;3&quot; unique_id=&quot;10099&quot;&gt;&lt;property id=&quot;20148&quot; value=&quot;5&quot;/&gt;&lt;property id=&quot;20300&quot; value=&quot;Slide 122 - &amp;quot;Informed Decisions&amp;quot;&quot;/&gt;&lt;property id=&quot;20307&quot; value=&quot;608&quot;/&gt;&lt;/object&gt;&lt;object type=&quot;3&quot; unique_id=&quot;10101&quot;&gt;&lt;property id=&quot;20148&quot; value=&quot;5&quot;/&gt;&lt;property id=&quot;20300&quot; value=&quot;Slide 125 - &amp;quot;When to complete ratings&amp;quot;&quot;/&gt;&lt;property id=&quot;20307&quot; value=&quot;610&quot;/&gt;&lt;/object&gt;&lt;object type=&quot;3&quot; unique_id=&quot;10102&quot;&gt;&lt;property id=&quot;20148&quot; value=&quot;5&quot;/&gt;&lt;property id=&quot;20300&quot; value=&quot;Slide 127 - &amp;quot;Completing the 2nd, 3rd, etc., rating&amp;quot;&quot;/&gt;&lt;property id=&quot;20307&quot; value=&quot;611&quot;/&gt;&lt;/object&gt;&lt;object type=&quot;3&quot; unique_id=&quot;10103&quot;&gt;&lt;property id=&quot;20148&quot; value=&quot;5&quot;/&gt;&lt;property id=&quot;20300&quot; value=&quot;Slide 128&quot;/&gt;&lt;property id=&quot;20307&quot; value=&quot;612&quot;/&gt;&lt;/object&gt;&lt;object type=&quot;3&quot; unique_id=&quot;10104&quot;&gt;&lt;property id=&quot;20148&quot; value=&quot;5&quot;/&gt;&lt;property id=&quot;20300&quot; value=&quot;Slide 130 - &amp;quot;The “progress” question&amp;quot;&quot;/&gt;&lt;property id=&quot;20307&quot; value=&quot;613&quot;/&gt;&lt;/object&gt;&lt;object type=&quot;3&quot; unique_id=&quot;10105&quot;&gt;&lt;property id=&quot;20148&quot; value=&quot;5&quot;/&gt;&lt;property id=&quot;20300&quot; value=&quot;Slide 131 - &amp;quot;Children can show &amp;#x0D;&amp;#x0A;two kinds of growth&amp;quot;&quot;/&gt;&lt;property id=&quot;20307&quot; value=&quot;614&quot;/&gt;&lt;/object&gt;&lt;object type=&quot;3&quot; unique_id=&quot;10107&quot;&gt;&lt;property id=&quot;20148&quot; value=&quot;5&quot;/&gt;&lt;property id=&quot;20300&quot; value=&quot;Slide 132&quot;/&gt;&lt;property id=&quot;20307&quot; value=&quot;616&quot;/&gt;&lt;/object&gt;&lt;object type=&quot;3&quot; unique_id=&quot;10108&quot;&gt;&lt;property id=&quot;20148&quot; value=&quot;5&quot;/&gt;&lt;property id=&quot;20300&quot; value=&quot;Slide 133&quot;/&gt;&lt;property id=&quot;20307&quot; value=&quot;617&quot;/&gt;&lt;/object&gt;&lt;object type=&quot;3&quot; unique_id=&quot;10109&quot;&gt;&lt;property id=&quot;20148&quot; value=&quot;5&quot;/&gt;&lt;property id=&quot;20300&quot; value=&quot;Slide 135&quot;/&gt;&lt;property id=&quot;20307&quot; value=&quot;618&quot;/&gt;&lt;/object&gt;&lt;object type=&quot;3&quot; unique_id=&quot;10110&quot;&gt;&lt;property id=&quot;20148&quot; value=&quot;5&quot;/&gt;&lt;property id=&quot;20300&quot; value=&quot;Slide 136&quot;/&gt;&lt;property id=&quot;20307&quot; value=&quot;619&quot;/&gt;&lt;/object&gt;&lt;object type=&quot;3&quot; unique_id=&quot;10112&quot;&gt;&lt;property id=&quot;20148&quot; value=&quot;5&quot;/&gt;&lt;property id=&quot;20300&quot; value=&quot;Slide 99 - &amp;quot;Rating Scale Jeopardy&amp;quot;&quot;/&gt;&lt;property id=&quot;20307&quot; value=&quot;621&quot;/&gt;&lt;/object&gt;&lt;object type=&quot;3&quot; unique_id=&quot;10114&quot;&gt;&lt;property id=&quot;20148&quot; value=&quot;5&quot;/&gt;&lt;property id=&quot;20300&quot; value=&quot;Slide 66 - &amp;quot;Essential Knowledge for Completing Summary of Functional Performance&amp;quot;&quot;/&gt;&lt;property id=&quot;20307&quot; value=&quot;623&quot;/&gt;&lt;/object&gt;&lt;object type=&quot;3&quot; unique_id=&quot;10116&quot;&gt;&lt;property id=&quot;20148&quot; value=&quot;5&quot;/&gt;&lt;property id=&quot;20300&quot; value=&quot;Slide 67 - &amp;quot;Age appropriateness and culture&amp;quot;&quot;/&gt;&lt;property id=&quot;20307&quot; value=&quot;625&quot;/&gt;&lt;/object&gt;&lt;object type=&quot;3&quot; unique_id=&quot;10117&quot;&gt;&lt;property id=&quot;20148&quot; value=&quot;5&quot;/&gt;&lt;property id=&quot;20300&quot; value=&quot;Slide 138 - &amp;quot;Conclusion&amp;quot;&quot;/&gt;&lt;property id=&quot;20307&quot; value=&quot;626&quot;/&gt;&lt;/object&gt;&lt;object type=&quot;3&quot; unique_id=&quot;10119&quot;&gt;&lt;property id=&quot;20148&quot; value=&quot;5&quot;/&gt;&lt;property id=&quot;20300&quot; value=&quot;Slide 140 - &amp;quot;Additional Resources&amp;quot;&quot;/&gt;&lt;property id=&quot;20307&quot; value=&quot;628&quot;/&gt;&lt;/object&gt;&lt;object type=&quot;3&quot; unique_id=&quot;10128&quot;&gt;&lt;property id=&quot;20148&quot; value=&quot;5&quot;/&gt;&lt;property id=&quot;20300&quot; value=&quot;Slide 40 - &amp;quot;Outcomes Jeopardy&amp;quot;&quot;/&gt;&lt;property id=&quot;20307&quot; value=&quot;637&quot;/&gt;&lt;/object&gt;&lt;object type=&quot;3&quot; unique_id=&quot;10130&quot;&gt;&lt;property id=&quot;20148&quot; value=&quot;5&quot;/&gt;&lt;property id=&quot;20300&quot; value=&quot;Slide 141&quot;/&gt;&lt;property id=&quot;20307&quot; value=&quot;639&quot;/&gt;&lt;/object&gt;&lt;object type=&quot;3&quot; unique_id=&quot;10131&quot;&gt;&lt;property id=&quot;20148&quot; value=&quot;5&quot;/&gt;&lt;property id=&quot;20300&quot; value=&quot;Slide 39 - &amp;quot;Functional child outcomes&amp;#x0D;&amp;#x0A;&amp;quot;&quot;/&gt;&lt;property id=&quot;20307&quot; value=&quot;662&quot;/&gt;&lt;/object&gt;&lt;object type=&quot;3&quot; unique_id=&quot;10134&quot;&gt;&lt;property id=&quot;20148&quot; value=&quot;5&quot;/&gt;&lt;property id=&quot;20300&quot; value=&quot;Slide 97&quot;/&gt;&lt;property id=&quot;20307&quot; value=&quot;665&quot;/&gt;&lt;/object&gt;&lt;object type=&quot;3&quot; unique_id=&quot;10996&quot;&gt;&lt;property id=&quot;20148&quot; value=&quot;5&quot;/&gt;&lt;property id=&quot;20300&quot; value=&quot;Slide 88 - &amp;quot;Clarification:  “Emerging”&amp;quot;&quot;/&gt;&lt;property id=&quot;20307&quot; value=&quot;674&quot;/&gt;&lt;/object&gt;&lt;object type=&quot;3&quot; unique_id=&quot;12427&quot;&gt;&lt;property id=&quot;20148&quot; value=&quot;5&quot;/&gt;&lt;property id=&quot;20300&quot; value=&quot;Slide 23 - &amp;quot;3 global outcomes&amp;quot;&quot;/&gt;&lt;property id=&quot;20307&quot; value=&quot;675&quot;/&gt;&lt;/object&gt;&lt;object type=&quot;3&quot; unique_id=&quot;15623&quot;&gt;&lt;property id=&quot;20148&quot; value=&quot;5&quot;/&gt;&lt;property id=&quot;20300&quot; value=&quot;Slide 137 - &amp;quot;Find out more&amp;quot;&quot;/&gt;&lt;property id=&quot;20307&quot; value=&quot;678&quot;/&gt;&lt;/object&gt;&lt;object type=&quot;3&quot; unique_id=&quot;16565&quot;&gt;&lt;property id=&quot;20148&quot; value=&quot;5&quot;/&gt;&lt;property id=&quot;20300&quot; value=&quot;Slide 4 - &amp;quot;Getting this information to your colleagues&amp;quot;&quot;/&gt;&lt;property id=&quot;20307&quot; value=&quot;679&quot;/&gt;&lt;/object&gt;&lt;object type=&quot;3&quot; unique_id=&quot;18051&quot;&gt;&lt;property id=&quot;20148&quot; value=&quot;5&quot;/&gt;&lt;property id=&quot;20300&quot; value=&quot;Slide 9 - &amp;quot;ESIT is required to report data on child outcomes to the federal government&amp;quot;&quot;/&gt;&lt;property id=&quot;20307&quot; value=&quot;686&quot;/&gt;&lt;/object&gt;&lt;object type=&quot;3&quot; unique_id=&quot;18052&quot;&gt;&lt;property id=&quot;20148&quot; value=&quot;5&quot;/&gt;&lt;property id=&quot;20300&quot; value=&quot;Slide 10 - &amp;quot;Why does the federal government want data on child outcomes?&amp;quot;&quot;/&gt;&lt;property id=&quot;20307&quot; value=&quot;680&quot;/&gt;&lt;/object&gt;&lt;object type=&quot;3&quot; unique_id=&quot;18053&quot;&gt;&lt;property id=&quot;20148&quot; value=&quot;5&quot;/&gt;&lt;property id=&quot;20300&quot; value=&quot;Slide 11 - &amp;quot;Government Performance and Results Act (GPRA) passed in 1993&amp;quot;&quot;/&gt;&lt;property id=&quot;20307&quot; value=&quot;681&quot;/&gt;&lt;/object&gt;&lt;object type=&quot;3&quot; unique_id=&quot;18054&quot;&gt;&lt;property id=&quot;20148&quot; value=&quot;5&quot;/&gt;&lt;property id=&quot;20300&quot; value=&quot;Slide 12 - &amp;quot;OSEP:  PART evaluation results (2002)&amp;quot;&quot;/&gt;&lt;property id=&quot;20307&quot; value=&quot;682&quot;/&gt;&lt;/object&gt;&lt;object type=&quot;3&quot; unique_id=&quot;18055&quot;&gt;&lt;property id=&quot;20148&quot; value=&quot;5&quot;/&gt;&lt;property id=&quot;20300&quot; value=&quot;Slide 13 - &amp;quot;IDEA 2004&amp;quot;&quot;/&gt;&lt;property id=&quot;20307&quot; value=&quot;683&quot;/&gt;&lt;/object&gt;&lt;object type=&quot;3&quot; unique_id=&quot;18056&quot;&gt;&lt;property id=&quot;20148&quot; value=&quot;5&quot;/&gt;&lt;property id=&quot;20300&quot; value=&quot;Slide 14&quot;/&gt;&lt;property id=&quot;20307&quot; value=&quot;684&quot;/&gt;&lt;/object&gt;&lt;object type=&quot;3&quot; unique_id=&quot;18057&quot;&gt;&lt;property id=&quot;20148&quot; value=&quot;5&quot;/&gt;&lt;property id=&quot;20300&quot; value=&quot;Slide 15 - &amp;quot;State and Local Uses&amp;quot;&quot;/&gt;&lt;property id=&quot;20307&quot; value=&quot;685&quot;/&gt;&lt;/object&gt;&lt;object type=&quot;3&quot; unique_id=&quot;19060&quot;&gt;&lt;property id=&quot;20148&quot; value=&quot;5&quot;/&gt;&lt;property id=&quot;20300&quot; value=&quot;Slide 17 - &amp;quot;Another take on Accountability&amp;quot;&quot;/&gt;&lt;property id=&quot;20307&quot; value=&quot;688&quot;/&gt;&lt;/object&gt;&lt;object type=&quot;3&quot; unique_id=&quot;19062&quot;&gt;&lt;property id=&quot;20148&quot; value=&quot;5&quot;/&gt;&lt;property id=&quot;20300&quot; value=&quot;Slide 20&quot;/&gt;&lt;property id=&quot;20307&quot; value=&quot;691&quot;/&gt;&lt;/object&gt;&lt;object type=&quot;3&quot; unique_id=&quot;19356&quot;&gt;&lt;property id=&quot;20148&quot; value=&quot;5&quot;/&gt;&lt;property id=&quot;20300&quot; value=&quot;Slide 18&quot;/&gt;&lt;property id=&quot;20307&quot; value=&quot;692&quot;/&gt;&lt;/object&gt;&lt;object type=&quot;3&quot; unique_id=&quot;19357&quot;&gt;&lt;property id=&quot;20148&quot; value=&quot;5&quot;/&gt;&lt;property id=&quot;20300&quot; value=&quot;Slide 21 - &amp;quot;How You provide data on child outcomes&amp;#x0D;&amp;#x0A;&amp;quot;&quot;/&gt;&lt;property id=&quot;20307&quot; value=&quot;693&quot;/&gt;&lt;/object&gt;&lt;object type=&quot;3&quot; unique_id=&quot;19932&quot;&gt;&lt;property id=&quot;20148&quot; value=&quot;5&quot;/&gt;&lt;property id=&quot;20300&quot; value=&quot;Slide 26 - &amp;quot;Example of a descriptor statement&amp;quot;&quot;/&gt;&lt;property id=&quot;20307&quot; value=&quot;694&quot;/&gt;&lt;/object&gt;&lt;object type=&quot;3&quot; unique_id=&quot;21044&quot;&gt;&lt;property id=&quot;20148&quot; value=&quot;5&quot;/&gt;&lt;property id=&quot;20300&quot; value=&quot;Slide 31&quot;/&gt;&lt;property id=&quot;20307&quot; value=&quot;695&quot;/&gt;&lt;/object&gt;&lt;object type=&quot;3&quot; unique_id=&quot;21045&quot;&gt;&lt;property id=&quot;20148&quot; value=&quot;5&quot;/&gt;&lt;property id=&quot;20300&quot; value=&quot;Slide 70 - &amp;quot;Descriptor Statements&amp;quot;&quot;/&gt;&lt;property id=&quot;20307&quot; value=&quot;696&quot;/&gt;&lt;/object&gt;&lt;object type=&quot;3&quot; unique_id=&quot;21736&quot;&gt;&lt;property id=&quot;20148&quot; value=&quot;5&quot;/&gt;&lt;property id=&quot;20300&quot; value=&quot;Slide 101 - &amp;quot;Completing the Summary of Functional Performance&amp;#x0D;&amp;#x0A;&amp;quot;&quot;/&gt;&lt;property id=&quot;20307&quot; value=&quot;697&quot;/&gt;&lt;/object&gt;&lt;object type=&quot;3&quot; unique_id=&quot;21737&quot;&gt;&lt;property id=&quot;20148&quot; value=&quot;5&quot;/&gt;&lt;property id=&quot;20300&quot; value=&quot;Slide 113 - &amp;quot;The Team Process&amp;#x0D;&amp;#x0A;&amp;quot;&quot;/&gt;&lt;property id=&quot;20307&quot; value=&quot;698&quot;/&gt;&lt;/object&gt;&lt;object type=&quot;3&quot; unique_id=&quot;22563&quot;&gt;&lt;property id=&quot;20148&quot; value=&quot;5&quot;/&gt;&lt;property id=&quot;20300&quot; value=&quot;Slide 119 - &amp;quot;&amp;#x0D;&amp;#x0A;Reaching consensus&amp;#x0D;&amp;#x0A;&amp;#x0D;&amp;#x0A;&amp;quot;&quot;/&gt;&lt;property id=&quot;20307&quot; value=&quot;699&quot;/&gt;&lt;/object&gt;&lt;object type=&quot;3&quot; unique_id=&quot;22564&quot;&gt;&lt;property id=&quot;20148&quot; value=&quot;5&quot;/&gt;&lt;property id=&quot;20300&quot; value=&quot;Slide 124 - &amp;quot;Completing the SFP &amp;#x0D;&amp;#x0A;at Exit&amp;#x0D;&amp;#x0A;&amp;quot;&quot;/&gt;&lt;property id=&quot;20307&quot; value=&quot;700&quot;/&gt;&lt;/object&gt;&lt;object type=&quot;3&quot; unique_id=&quot;22565&quot;&gt;&lt;property id=&quot;20148&quot; value=&quot;5&quot;/&gt;&lt;property id=&quot;20300&quot; value=&quot;Slide 126 - &amp;quot;Completing the 2nd, 3rd, etc., rating&amp;quot;&quot;/&gt;&lt;property id=&quot;20307&quot; value=&quot;701&quot;/&gt;&lt;/object&gt;&lt;object type=&quot;3&quot; unique_id=&quot;22566&quot;&gt;&lt;property id=&quot;20148&quot; value=&quot;5&quot;/&gt;&lt;property id=&quot;20300&quot; value=&quot;Slide 134 - &amp;quot;Checking your understanding&amp;quot;&quot;/&gt;&lt;property id=&quot;20307&quot; value=&quot;702&quot;/&gt;&lt;/object&gt;&lt;object type=&quot;3&quot; unique_id=&quot;23929&quot;&gt;&lt;property id=&quot;20148&quot; value=&quot;5&quot;/&gt;&lt;property id=&quot;20300&quot; value=&quot;Slide 19 - &amp;quot;Does anyone care about these numbers?&amp;quot;&quot;/&gt;&lt;property id=&quot;20307&quot; value=&quot;704&quot;/&gt;&lt;/object&gt;&lt;object type=&quot;3&quot; unique_id=&quot;23930&quot;&gt;&lt;property id=&quot;20148&quot; value=&quot;5&quot;/&gt;&lt;property id=&quot;20300&quot; value=&quot;Slide 32 - &amp;quot;Essential knowledge for selecting an appropriate descriptor statement&amp;quot;&quot;/&gt;&lt;property id=&quot;20307&quot; value=&quot;705&quot;/&gt;&lt;/object&gt;&lt;object type=&quot;3&quot; unique_id=&quot;23931&quot;&gt;&lt;property id=&quot;20148&quot; value=&quot;5&quot;/&gt;&lt;property id=&quot;20300&quot; value=&quot;Slide 38 - &amp;quot;The three outcomes provide a lens or a framework….&amp;quot;&quot;/&gt;&lt;property id=&quot;20307&quot; value=&quot;706&quot;/&gt;&lt;/object&gt;&lt;object type=&quot;3&quot; unique_id=&quot;23932&quot;&gt;&lt;property id=&quot;20148&quot; value=&quot;5&quot;/&gt;&lt;property id=&quot;20300&quot; value=&quot;Slide 46 - &amp;quot;&amp;#x0D;&amp;#x0A;The key question:&amp;#x0D;&amp;#x0A;Where is this child developmentally on each of the outcomes?&amp;#x0D;&amp;#x0A;&amp;quot;&quot;/&gt;&lt;property id=&quot;20307&quot; value=&quot;703&quot;/&gt;&lt;/object&gt;&lt;object type=&quot;3&quot; unique_id=&quot;24612&quot;&gt;&lt;property id=&quot;20148&quot; value=&quot;5&quot;/&gt;&lt;property id=&quot;20300&quot; value=&quot;Slide 52 - &amp;quot;Resource: Discussion Prompts&amp;quot;&quot;/&gt;&lt;property id=&quot;20307&quot; value=&quot;708&quot;/&gt;&lt;/object&gt;&lt;object type=&quot;3&quot; unique_id=&quot;24613&quot;&gt;&lt;property id=&quot;20148&quot; value=&quot;5&quot;/&gt;&lt;property id=&quot;20300&quot; value=&quot;Slide 54 - &amp;quot;Activity:  What are functional skills and behaviors?&amp;#x0D;&amp;#x0A;&amp;quot;&quot;/&gt;&lt;property id=&quot;20307&quot; value=&quot;707&quot;/&gt;&lt;/object&gt;&lt;object type=&quot;3&quot; unique_id=&quot;25162&quot;&gt;&lt;property id=&quot;20148&quot; value=&quot;5&quot;/&gt;&lt;property id=&quot;20300&quot; value=&quot;Slide 62 - &amp;quot;Washington Benchmarks&amp;quot;&quot;/&gt;&lt;property id=&quot;20307&quot; value=&quot;709&quot;/&gt;&lt;/object&gt;&lt;object type=&quot;3&quot; unique_id=&quot;25163&quot;&gt;&lt;property id=&quot;20148&quot; value=&quot;5&quot;/&gt;&lt;property id=&quot;20300&quot; value=&quot;Slide 63&quot;/&gt;&lt;property id=&quot;20307&quot; value=&quot;710&quot;/&gt;&lt;/object&gt;&lt;object type=&quot;3&quot; unique_id=&quot;25717&quot;&gt;&lt;property id=&quot;20148&quot; value=&quot;5&quot;/&gt;&lt;property id=&quot;20300&quot; value=&quot;Slide 74&quot;/&gt;&lt;property id=&quot;20307&quot; value=&quot;711&quot;/&gt;&lt;/object&gt;&lt;object type=&quot;3&quot; unique_id=&quot;25718&quot;&gt;&lt;property id=&quot;20148&quot; value=&quot;5&quot;/&gt;&lt;property id=&quot;20300&quot; value=&quot;Slide 86 - &amp;quot;Activity:  &amp;#x0D;&amp;#x0A;Age-expected, Immediate Foundational and Foundational Skills &amp;quot;&quot;/&gt;&lt;property id=&quot;20307&quot; value=&quot;712&quot;/&gt;&lt;/object&gt;&lt;object type=&quot;3&quot; unique_id=&quot;26279&quot;&gt;&lt;property id=&quot;20148&quot; value=&quot;5&quot;/&gt;&lt;property id=&quot;20300&quot; value=&quot;Slide 98 - &amp;quot;Resource: Decision Tree&amp;quot;&quot;/&gt;&lt;property id=&quot;20307&quot; value=&quot;714&quot;/&gt;&lt;/object&gt;&lt;object type=&quot;3&quot; unique_id=&quot;26985&quot;&gt;&lt;property id=&quot;20148&quot; value=&quot;5&quot;/&gt;&lt;property id=&quot;20300&quot; value=&quot;Slide 103&quot;/&gt;&lt;property id=&quot;20307&quot; value=&quot;715&quot;/&gt;&lt;/object&gt;&lt;object type=&quot;3&quot; unique_id=&quot;26986&quot;&gt;&lt;property id=&quot;20148&quot; value=&quot;5&quot;/&gt;&lt;property id=&quot;20300&quot; value=&quot;Slide 104&quot;/&gt;&lt;property id=&quot;20307&quot; value=&quot;716&quot;/&gt;&lt;/object&gt;&lt;object type=&quot;3&quot; unique_id=&quot;26987&quot;&gt;&lt;property id=&quot;20148&quot; value=&quot;5&quot;/&gt;&lt;property id=&quot;20300&quot; value=&quot;Slide 114&quot;/&gt;&lt;property id=&quot;20307&quot; value=&quot;717&quot;/&gt;&lt;/object&gt;&lt;object type=&quot;3&quot; unique_id=&quot;27708&quot;&gt;&lt;property id=&quot;20148&quot; value=&quot;5&quot;/&gt;&lt;property id=&quot;20300&quot; value=&quot;Slide 129&quot;/&gt;&lt;property id=&quot;20307&quot; value=&quot;718&quot;/&gt;&lt;/object&gt;&lt;object type=&quot;3&quot; unique_id=&quot;29012&quot;&gt;&lt;property id=&quot;20148&quot; value=&quot;5&quot;/&gt;&lt;property id=&quot;20300&quot; value=&quot;Slide 139&quot;/&gt;&lt;property id=&quot;20307&quot; value=&quot;719&quot;/&gt;&lt;/object&gt;&lt;object type=&quot;3&quot; unique_id=&quot;29590&quot;&gt;&lt;property id=&quot;20148&quot; value=&quot;5&quot;/&gt;&lt;property id=&quot;20300&quot; value=&quot;Slide 100 - &amp;quot;Activity:  Connecting the ratings and descriptor statements&amp;quot;&quot;/&gt;&lt;property id=&quot;20307&quot; value=&quot;720&quot;/&gt;&lt;/object&gt;&lt;object type=&quot;3&quot; unique_id=&quot;29591&quot;&gt;&lt;property id=&quot;20148&quot; value=&quot;5&quot;/&gt;&lt;property id=&quot;20300&quot; value=&quot;Slide 106 - &amp;quot;Write a Summary of the Child’s Functional Performance for Each Outcome&amp;quot;&quot;/&gt;&lt;property id=&quot;20307&quot; value=&quot;721&quot;/&gt;&lt;/object&gt;&lt;object type=&quot;3&quot; unique_id=&quot;30161&quot;&gt;&lt;property id=&quot;20148&quot; value=&quot;5&quot;/&gt;&lt;property id=&quot;20300&quot; value=&quot;Slide 60 - &amp;quot;http://www.fpg.unc.edu/~eco/assets/pdfs/4_MEISR-COSFToolJuly2010.pdf&amp;quot;&quot;/&gt;&lt;property id=&quot;20307&quot; value=&quot;722&quot;/&gt;&lt;/object&gt;&lt;object type=&quot;3&quot; unique_id=&quot;30162&quot;&gt;&lt;property id=&quot;20148&quot; value=&quot;5&quot;/&gt;&lt;property id=&quot;20300&quot; value=&quot;Slide 61&quot;/&gt;&lt;property id=&quot;20307&quot; value=&quot;723&quot;/&gt;&lt;/object&gt;&lt;object type=&quot;3&quot; unique_id=&quot;30592&quot;&gt;&lt;property id=&quot;20148&quot; value=&quot;5&quot;/&gt;&lt;property id=&quot;20300&quot; value=&quot;Slide 123 - &amp;quot;Activity:  Review of a Completed Summary&amp;quot;&quot;/&gt;&lt;property id=&quot;20307&quot; value=&quot;724&quot;/&gt;&lt;/object&gt;&lt;/object&gt;&lt;/object&gt;&lt;/database&gt;"/>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14025</TotalTime>
  <Words>12083</Words>
  <Application>Microsoft Office PowerPoint</Application>
  <PresentationFormat>On-screen Show (4:3)</PresentationFormat>
  <Paragraphs>992</Paragraphs>
  <Slides>141</Slides>
  <Notes>116</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141</vt:i4>
      </vt:variant>
    </vt:vector>
  </HeadingPairs>
  <TitlesOfParts>
    <vt:vector size="148" baseType="lpstr">
      <vt:lpstr>3_Default Design</vt:lpstr>
      <vt:lpstr>6_Default Design-First child</vt:lpstr>
      <vt:lpstr>7_Default Design-Second child</vt:lpstr>
      <vt:lpstr>8_Default Design-Third child</vt:lpstr>
      <vt:lpstr>9_Default Design-Fourth child</vt:lpstr>
      <vt:lpstr>10_Default Design-Fifth child</vt:lpstr>
      <vt:lpstr>Acrobat Document</vt:lpstr>
      <vt:lpstr>Measuring Child Outcomes with the Summary of Functional Performance: An Introduction</vt:lpstr>
      <vt:lpstr>Intended audiences</vt:lpstr>
      <vt:lpstr>What will be covered</vt:lpstr>
      <vt:lpstr>Getting this information to your colleagues</vt:lpstr>
      <vt:lpstr>Additional information</vt:lpstr>
      <vt:lpstr>Slide 6</vt:lpstr>
      <vt:lpstr>What will not be covered (but might help you make sense of this material)</vt:lpstr>
      <vt:lpstr>Why Gather  Child Outcomes Information? </vt:lpstr>
      <vt:lpstr>ESIT is required to report data on child outcomes to the federal government</vt:lpstr>
      <vt:lpstr>Why does the federal government want data on child outcomes?</vt:lpstr>
      <vt:lpstr>Government Performance and Results Act (GPRA) passed in 1993</vt:lpstr>
      <vt:lpstr>OSEP:  PART evaluation results (2002)</vt:lpstr>
      <vt:lpstr>IDEA 2004</vt:lpstr>
      <vt:lpstr>Slide 14</vt:lpstr>
      <vt:lpstr>State and Local Uses</vt:lpstr>
      <vt:lpstr>ESIT Mission</vt:lpstr>
      <vt:lpstr>Another take on Accountability</vt:lpstr>
      <vt:lpstr>Slide 18</vt:lpstr>
      <vt:lpstr>Does anyone care about these numbers?</vt:lpstr>
      <vt:lpstr>Slide 20</vt:lpstr>
      <vt:lpstr>How You provide data on child outcomes </vt:lpstr>
      <vt:lpstr>Outcomes</vt:lpstr>
      <vt:lpstr>3 global outcomes</vt:lpstr>
      <vt:lpstr>Summary of Functional Performance</vt:lpstr>
      <vt:lpstr>Completing the Summary of Functional Performance</vt:lpstr>
      <vt:lpstr>Example of a descriptor statement</vt:lpstr>
      <vt:lpstr>Thinking about children’s functioning</vt:lpstr>
      <vt:lpstr>Key Points </vt:lpstr>
      <vt:lpstr>Why do we compare to  age-expected functioning?</vt:lpstr>
      <vt:lpstr>Steps in the process  for an initial IFSP</vt:lpstr>
      <vt:lpstr>Slide 31</vt:lpstr>
      <vt:lpstr>Essential knowledge for selecting an appropriate descriptor statement</vt:lpstr>
      <vt:lpstr>Core Team</vt:lpstr>
      <vt:lpstr>Important point</vt:lpstr>
      <vt:lpstr>Parent participation in the  process</vt:lpstr>
      <vt:lpstr>Essential knowledge for completing the Summary of Functional Performance</vt:lpstr>
      <vt:lpstr>Outcomes: Step by Step video</vt:lpstr>
      <vt:lpstr>The three outcomes provide a lens or a framework….</vt:lpstr>
      <vt:lpstr>Functional child outcomes </vt:lpstr>
      <vt:lpstr>Outcomes Jeopardy</vt:lpstr>
      <vt:lpstr>Children have positive social relationships </vt:lpstr>
      <vt:lpstr>Children acquire and use knowledge and skills </vt:lpstr>
      <vt:lpstr>Children take appropriate action to meet their needs </vt:lpstr>
      <vt:lpstr>Essential knowledge for completing the Summary of Functional Performance</vt:lpstr>
      <vt:lpstr> How we learn about the child’s functioning across settings and situations </vt:lpstr>
      <vt:lpstr> The key question: Where is this child developmentally on each of the outcomes? </vt:lpstr>
      <vt:lpstr>DEC* recommended practices           for assessment</vt:lpstr>
      <vt:lpstr>Assessment practices appropriate for outcomes measurement:  ASHA*</vt:lpstr>
      <vt:lpstr>A score in a domain on an assessment tool does not necessarily translate directly into             a descriptor statement</vt:lpstr>
      <vt:lpstr>Listening and learning from parents is good assessment</vt:lpstr>
      <vt:lpstr>Involving families in a conversation about their child’s functioning</vt:lpstr>
      <vt:lpstr>Resource: Discussion Prompts</vt:lpstr>
      <vt:lpstr>Descriptor statement is based on…</vt:lpstr>
      <vt:lpstr>Activity:  What are functional skills and behaviors? </vt:lpstr>
      <vt:lpstr>Essential knowledge for completing Summary of Functional Performance</vt:lpstr>
      <vt:lpstr>Why do we intervene?</vt:lpstr>
      <vt:lpstr>Slide 57</vt:lpstr>
      <vt:lpstr>Resources can…</vt:lpstr>
      <vt:lpstr>Resources for understanding      age-expected child development</vt:lpstr>
      <vt:lpstr>http://www.fpg.unc.edu/~eco/assets/pdfs/4_MEISR-COSFToolJuly2010.pdf</vt:lpstr>
      <vt:lpstr>Slide 61</vt:lpstr>
      <vt:lpstr>Washington Benchmarks</vt:lpstr>
      <vt:lpstr>Slide 63</vt:lpstr>
      <vt:lpstr>What age to use for comparisons?</vt:lpstr>
      <vt:lpstr>Caution: Interpreting  age-expected skills</vt:lpstr>
      <vt:lpstr>Essential Knowledge for Completing Summary of Functional Performance</vt:lpstr>
      <vt:lpstr>Age appropriateness and culture</vt:lpstr>
      <vt:lpstr>Essential Knowledge for Completing the Summary of Functional Performance</vt:lpstr>
      <vt:lpstr>Descriptor Statements</vt:lpstr>
      <vt:lpstr>Descriptor Statements</vt:lpstr>
      <vt:lpstr>Slide 71</vt:lpstr>
      <vt:lpstr>7</vt:lpstr>
      <vt:lpstr>7     Descriptor Statements</vt:lpstr>
      <vt:lpstr>Slide 74</vt:lpstr>
      <vt:lpstr>6 </vt:lpstr>
      <vt:lpstr>6     Descriptor Statements</vt:lpstr>
      <vt:lpstr>5</vt:lpstr>
      <vt:lpstr>5     Descriptor Statements</vt:lpstr>
      <vt:lpstr>4</vt:lpstr>
      <vt:lpstr>4     Descriptor Statements</vt:lpstr>
      <vt:lpstr>3</vt:lpstr>
      <vt:lpstr>Thinking about development  in sequences</vt:lpstr>
      <vt:lpstr>Slide 83</vt:lpstr>
      <vt:lpstr>What are foundational skills?</vt:lpstr>
      <vt:lpstr>Immediate foundational skills</vt:lpstr>
      <vt:lpstr>Activity:   Age-expected, Immediate Foundational and Foundational Skills </vt:lpstr>
      <vt:lpstr>3     Descriptor Statements</vt:lpstr>
      <vt:lpstr>Clarification:  “Emerging”</vt:lpstr>
      <vt:lpstr>2</vt:lpstr>
      <vt:lpstr>2     Descriptor Statements</vt:lpstr>
      <vt:lpstr>1</vt:lpstr>
      <vt:lpstr>1     Descriptor Statements</vt:lpstr>
      <vt:lpstr>Clarification:  Skills and 1</vt:lpstr>
      <vt:lpstr>General points</vt:lpstr>
      <vt:lpstr>Where to focus  in deciding the rating</vt:lpstr>
      <vt:lpstr>Slide 96</vt:lpstr>
      <vt:lpstr>Slide 97</vt:lpstr>
      <vt:lpstr>Resource: Decision Tree</vt:lpstr>
      <vt:lpstr>Rating Scale Jeopardy</vt:lpstr>
      <vt:lpstr>Activity:  Connecting the ratings and descriptor statements</vt:lpstr>
      <vt:lpstr>Completing the Summary of Functional Performance </vt:lpstr>
      <vt:lpstr>Summary of Functional Performance</vt:lpstr>
      <vt:lpstr>Slide 103</vt:lpstr>
      <vt:lpstr>Slide 104</vt:lpstr>
      <vt:lpstr>Write a Summary of the Child’s Functional Performance for Each Outcome</vt:lpstr>
      <vt:lpstr>Write a Summary of the Child’s Functional Performance for Each Outcome</vt:lpstr>
      <vt:lpstr>Summary of Functional Performance for Each Outcome (Continued)            </vt:lpstr>
      <vt:lpstr>How much to write?</vt:lpstr>
      <vt:lpstr>Example 1: Alex, 23 months   Summary of Functional Performance </vt:lpstr>
      <vt:lpstr>Example 1: Alex, 23 months  Summary of Functional Performance (Cont.) </vt:lpstr>
      <vt:lpstr>Example 2: Kim, 17 months   Summary of Functional Performance </vt:lpstr>
      <vt:lpstr>Example 2: Kim, 17 months   Summary of Functional Performance (Cont.)</vt:lpstr>
      <vt:lpstr>The Team Process </vt:lpstr>
      <vt:lpstr>Slide 114</vt:lpstr>
      <vt:lpstr>The team discussion process</vt:lpstr>
      <vt:lpstr>In a high-quality team discussion…</vt:lpstr>
      <vt:lpstr>Tools</vt:lpstr>
      <vt:lpstr> Reaching consensus  </vt:lpstr>
      <vt:lpstr> Reaching consensus  </vt:lpstr>
      <vt:lpstr>Example probe in team discussion</vt:lpstr>
      <vt:lpstr>Is the rating subjective?</vt:lpstr>
      <vt:lpstr>Informed Decisions</vt:lpstr>
      <vt:lpstr>Activity:  Review of a Completed Summary</vt:lpstr>
      <vt:lpstr>Completing the SFP  at Exit </vt:lpstr>
      <vt:lpstr>When to complete ratings</vt:lpstr>
      <vt:lpstr>Completing the 2nd, 3rd, etc., rating</vt:lpstr>
      <vt:lpstr>Completing the 2nd, 3rd, etc., rating</vt:lpstr>
      <vt:lpstr>Slide 128</vt:lpstr>
      <vt:lpstr>Slide 129</vt:lpstr>
      <vt:lpstr>The “progress” question</vt:lpstr>
      <vt:lpstr>Children can show  two kinds of growth</vt:lpstr>
      <vt:lpstr>Slide 132</vt:lpstr>
      <vt:lpstr>Slide 133</vt:lpstr>
      <vt:lpstr>Checking your understanding</vt:lpstr>
      <vt:lpstr>Slide 135</vt:lpstr>
      <vt:lpstr>Slide 136</vt:lpstr>
      <vt:lpstr>Find out more</vt:lpstr>
      <vt:lpstr>Conclusion</vt:lpstr>
      <vt:lpstr>Slide 139</vt:lpstr>
      <vt:lpstr>Additional Resources</vt:lpstr>
      <vt:lpstr>Slide 141</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Kathy Hebbeler</cp:lastModifiedBy>
  <cp:revision>530</cp:revision>
  <dcterms:created xsi:type="dcterms:W3CDTF">2008-03-27T18:39:34Z</dcterms:created>
  <dcterms:modified xsi:type="dcterms:W3CDTF">2012-01-11T00:23:19Z</dcterms:modified>
</cp:coreProperties>
</file>