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256" r:id="rId2"/>
    <p:sldId id="261" r:id="rId3"/>
    <p:sldId id="257" r:id="rId4"/>
    <p:sldId id="262" r:id="rId5"/>
    <p:sldId id="258" r:id="rId6"/>
    <p:sldId id="259" r:id="rId7"/>
    <p:sldId id="263" r:id="rId8"/>
    <p:sldId id="260"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76" autoAdjust="0"/>
  </p:normalViewPr>
  <p:slideViewPr>
    <p:cSldViewPr>
      <p:cViewPr varScale="1">
        <p:scale>
          <a:sx n="63" d="100"/>
          <a:sy n="63" d="100"/>
        </p:scale>
        <p:origin x="-732" y="-10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17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9ADBA5-1BAE-4EF2-8112-7328804B7E6C}" type="datetimeFigureOut">
              <a:rPr lang="en-US" smtClean="0"/>
              <a:t>5/2/2011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5A6DB7-C0F7-43A8-995A-80F63FE471F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2F8C4-FF19-4D94-9620-D76B6CA3EDEE}" type="datetimeFigureOut">
              <a:rPr lang="en-US" smtClean="0"/>
              <a:pPr/>
              <a:t>5/2/2011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CDD95-4143-4C70-8719-9F9BAF75AD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CCDD95-4143-4C70-8719-9F9BAF75AD3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 quality practices were selected</a:t>
            </a:r>
            <a:r>
              <a:rPr lang="en-US" baseline="0" dirty="0" smtClean="0"/>
              <a:t> from the Agreed Upon Practices for Providing Early Intervention Services in Natural Environments, a consensus document developed by a workgroup on Principles and Practices in Natural Environments sponsored by the OSEP TA Community of Practice – Part C Settings and from the Basic Guidelines for personnel preparation from the DEC’s Personnel Standards for Early Education and Early Intervention:  Guidelines for Licensure in Early Childhood Special Education (DEC Recommended Practices in Early Intervention/Early Childhood Special Education.</a:t>
            </a:r>
          </a:p>
          <a:p>
            <a:endParaRPr lang="en-US" baseline="0" dirty="0" smtClean="0"/>
          </a:p>
          <a:p>
            <a:r>
              <a:rPr lang="en-US" baseline="0" dirty="0" smtClean="0"/>
              <a:t>A great deal of thought went into where to put check marks and stars.  Although all practices impact all child and family outcomes, selected those where there was a direct impact.  Since the quality practices are not specific to working on improving language, enhancing motor development, etc., it was difficult delineating practices that impacted just one or two of the child outcomes rather than all 3.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ACCDD95-4143-4C70-8719-9F9BAF75AD3A}"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 Excel spread sheet is available</a:t>
            </a:r>
            <a:r>
              <a:rPr lang="en-US" baseline="0" dirty="0" smtClean="0"/>
              <a:t> for sorting and analyzing practices by indicator</a:t>
            </a:r>
            <a:endParaRPr lang="en-US" dirty="0"/>
          </a:p>
        </p:txBody>
      </p:sp>
      <p:sp>
        <p:nvSpPr>
          <p:cNvPr id="4" name="Slide Number Placeholder 3"/>
          <p:cNvSpPr>
            <a:spLocks noGrp="1"/>
          </p:cNvSpPr>
          <p:nvPr>
            <p:ph type="sldNum" sz="quarter" idx="10"/>
          </p:nvPr>
        </p:nvSpPr>
        <p:spPr/>
        <p:txBody>
          <a:bodyPr/>
          <a:lstStyle/>
          <a:p>
            <a:fld id="{4ACCDD95-4143-4C70-8719-9F9BAF75AD3A}"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r>
              <a:rPr lang="en-US" baseline="0" dirty="0" smtClean="0"/>
              <a:t> key elements – stars vs. checks. Since the quality practices are not specific to working on improving language, enhancing motor development, etc., it was difficult delineating practices that impacted just one or two of the child outcomes rather than all 3</a:t>
            </a:r>
            <a:endParaRPr lang="en-US" dirty="0"/>
          </a:p>
        </p:txBody>
      </p:sp>
      <p:sp>
        <p:nvSpPr>
          <p:cNvPr id="4" name="Slide Number Placeholder 3"/>
          <p:cNvSpPr>
            <a:spLocks noGrp="1"/>
          </p:cNvSpPr>
          <p:nvPr>
            <p:ph type="sldNum" sz="quarter" idx="10"/>
          </p:nvPr>
        </p:nvSpPr>
        <p:spPr/>
        <p:txBody>
          <a:bodyPr/>
          <a:lstStyle/>
          <a:p>
            <a:fld id="{4ACCDD95-4143-4C70-8719-9F9BAF75AD3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52400"/>
            <a:ext cx="8610600" cy="1524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4495800" y="1905000"/>
            <a:ext cx="4191000" cy="4419600"/>
          </a:xfrm>
        </p:spPr>
        <p:txBody>
          <a:bodyPr/>
          <a:lstStyle>
            <a:lvl1pPr marL="0" indent="0" algn="ctr">
              <a:buFontTx/>
              <a:buNone/>
              <a:defRPr sz="2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D33D8F-0677-4CEB-A57E-18F6EEDDB37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57878D-5AE9-4A8C-9C69-544E5429027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286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286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5B1238-1C04-4AEF-8B19-8E815E4C0A5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52400"/>
            <a:ext cx="8610600" cy="1524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4495800" y="1905000"/>
            <a:ext cx="4191000" cy="4419600"/>
          </a:xfrm>
        </p:spPr>
        <p:txBody>
          <a:bodyPr/>
          <a:lstStyle>
            <a:lvl1pPr marL="0" indent="0" algn="ctr">
              <a:buFontTx/>
              <a:buNone/>
              <a:defRPr sz="2400"/>
            </a:lvl1pPr>
          </a:lstStyle>
          <a:p>
            <a:r>
              <a:rPr lang="en-US"/>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9203C7-746C-439B-B5CD-D50A660F58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EE521B-9320-4281-BB00-29A326B2226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67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267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22C644-C133-4CBA-9275-80BBCB5B6A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40921CE-71B4-4D7A-9FA6-A2A12EC4F3E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5CDC5A-A3BB-4FF2-821E-38ACF7C009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50592B-9C49-433B-AB78-672A9DAC781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7B35B5-9E45-4B7D-8E7C-A1F97F316D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763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371600"/>
            <a:ext cx="86868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848600" y="6172200"/>
            <a:ext cx="1066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rebuchet MS" pitchFamily="34" charset="0"/>
              </a:defRPr>
            </a:lvl1pPr>
          </a:lstStyle>
          <a:p>
            <a:endParaRPr lang="en-US"/>
          </a:p>
        </p:txBody>
      </p:sp>
      <p:sp>
        <p:nvSpPr>
          <p:cNvPr id="1029" name="Rectangle 5"/>
          <p:cNvSpPr>
            <a:spLocks noGrp="1" noChangeArrowheads="1"/>
          </p:cNvSpPr>
          <p:nvPr>
            <p:ph type="ftr" sz="quarter" idx="3"/>
          </p:nvPr>
        </p:nvSpPr>
        <p:spPr bwMode="auto">
          <a:xfrm>
            <a:off x="3962400" y="6172200"/>
            <a:ext cx="37338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rebuchet MS" pitchFamily="34" charset="0"/>
              </a:defRPr>
            </a:lvl1pPr>
          </a:lstStyle>
          <a:p>
            <a:endParaRPr lang="en-US"/>
          </a:p>
        </p:txBody>
      </p:sp>
      <p:sp>
        <p:nvSpPr>
          <p:cNvPr id="1030" name="Rectangle 6"/>
          <p:cNvSpPr>
            <a:spLocks noGrp="1" noChangeArrowheads="1"/>
          </p:cNvSpPr>
          <p:nvPr>
            <p:ph type="sldNum" sz="quarter" idx="4"/>
          </p:nvPr>
        </p:nvSpPr>
        <p:spPr bwMode="auto">
          <a:xfrm>
            <a:off x="7848600" y="6553200"/>
            <a:ext cx="1066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rebuchet MS" pitchFamily="34" charset="0"/>
              </a:defRPr>
            </a:lvl1pPr>
          </a:lstStyle>
          <a:p>
            <a:fld id="{05EDCA8E-45C0-42FB-B714-AF48AEF647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rtl="0" fontAlgn="base">
        <a:spcBef>
          <a:spcPct val="0"/>
        </a:spcBef>
        <a:spcAft>
          <a:spcPct val="0"/>
        </a:spcAft>
        <a:defRPr sz="4800" i="1">
          <a:solidFill>
            <a:schemeClr val="tx2"/>
          </a:solidFill>
          <a:latin typeface="+mj-lt"/>
          <a:ea typeface="+mj-ea"/>
          <a:cs typeface="+mj-cs"/>
        </a:defRPr>
      </a:lvl1pPr>
      <a:lvl2pPr algn="ctr" rtl="0" fontAlgn="base">
        <a:spcBef>
          <a:spcPct val="0"/>
        </a:spcBef>
        <a:spcAft>
          <a:spcPct val="0"/>
        </a:spcAft>
        <a:defRPr sz="4800" i="1">
          <a:solidFill>
            <a:schemeClr val="tx2"/>
          </a:solidFill>
          <a:latin typeface="Times New Roman" pitchFamily="18" charset="0"/>
        </a:defRPr>
      </a:lvl2pPr>
      <a:lvl3pPr algn="ctr" rtl="0" fontAlgn="base">
        <a:spcBef>
          <a:spcPct val="0"/>
        </a:spcBef>
        <a:spcAft>
          <a:spcPct val="0"/>
        </a:spcAft>
        <a:defRPr sz="4800" i="1">
          <a:solidFill>
            <a:schemeClr val="tx2"/>
          </a:solidFill>
          <a:latin typeface="Times New Roman" pitchFamily="18" charset="0"/>
        </a:defRPr>
      </a:lvl3pPr>
      <a:lvl4pPr algn="ctr" rtl="0" fontAlgn="base">
        <a:spcBef>
          <a:spcPct val="0"/>
        </a:spcBef>
        <a:spcAft>
          <a:spcPct val="0"/>
        </a:spcAft>
        <a:defRPr sz="4800" i="1">
          <a:solidFill>
            <a:schemeClr val="tx2"/>
          </a:solidFill>
          <a:latin typeface="Times New Roman" pitchFamily="18" charset="0"/>
        </a:defRPr>
      </a:lvl4pPr>
      <a:lvl5pPr algn="ctr" rtl="0" fontAlgn="base">
        <a:spcBef>
          <a:spcPct val="0"/>
        </a:spcBef>
        <a:spcAft>
          <a:spcPct val="0"/>
        </a:spcAft>
        <a:defRPr sz="4800" i="1">
          <a:solidFill>
            <a:schemeClr val="tx2"/>
          </a:solidFill>
          <a:latin typeface="Times New Roman" pitchFamily="18" charset="0"/>
        </a:defRPr>
      </a:lvl5pPr>
      <a:lvl6pPr marL="457200" algn="ctr" rtl="0" fontAlgn="base">
        <a:spcBef>
          <a:spcPct val="0"/>
        </a:spcBef>
        <a:spcAft>
          <a:spcPct val="0"/>
        </a:spcAft>
        <a:defRPr sz="4800" i="1">
          <a:solidFill>
            <a:schemeClr val="tx2"/>
          </a:solidFill>
          <a:latin typeface="Times New Roman" pitchFamily="18" charset="0"/>
        </a:defRPr>
      </a:lvl6pPr>
      <a:lvl7pPr marL="914400" algn="ctr" rtl="0" fontAlgn="base">
        <a:spcBef>
          <a:spcPct val="0"/>
        </a:spcBef>
        <a:spcAft>
          <a:spcPct val="0"/>
        </a:spcAft>
        <a:defRPr sz="4800" i="1">
          <a:solidFill>
            <a:schemeClr val="tx2"/>
          </a:solidFill>
          <a:latin typeface="Times New Roman" pitchFamily="18" charset="0"/>
        </a:defRPr>
      </a:lvl7pPr>
      <a:lvl8pPr marL="1371600" algn="ctr" rtl="0" fontAlgn="base">
        <a:spcBef>
          <a:spcPct val="0"/>
        </a:spcBef>
        <a:spcAft>
          <a:spcPct val="0"/>
        </a:spcAft>
        <a:defRPr sz="4800" i="1">
          <a:solidFill>
            <a:schemeClr val="tx2"/>
          </a:solidFill>
          <a:latin typeface="Times New Roman" pitchFamily="18" charset="0"/>
        </a:defRPr>
      </a:lvl8pPr>
      <a:lvl9pPr marL="1828800" algn="ctr" rtl="0" fontAlgn="base">
        <a:spcBef>
          <a:spcPct val="0"/>
        </a:spcBef>
        <a:spcAft>
          <a:spcPct val="0"/>
        </a:spcAft>
        <a:defRPr sz="4800" i="1">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Christina.Kasprzak@unc.edu" TargetMode="External"/><Relationship Id="rId2" Type="http://schemas.openxmlformats.org/officeDocument/2006/relationships/hyperlink" Target="mailto:Anne.Lucas@unc.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Data-based Decision Making: Tools for Improving Practice</a:t>
            </a:r>
            <a:endParaRPr lang="en-US" dirty="0"/>
          </a:p>
        </p:txBody>
      </p:sp>
      <p:sp>
        <p:nvSpPr>
          <p:cNvPr id="7" name="Subtitle 6"/>
          <p:cNvSpPr>
            <a:spLocks noGrp="1"/>
          </p:cNvSpPr>
          <p:nvPr>
            <p:ph type="subTitle" idx="1"/>
          </p:nvPr>
        </p:nvSpPr>
        <p:spPr>
          <a:xfrm>
            <a:off x="4343400" y="1905000"/>
            <a:ext cx="4419600" cy="4419600"/>
          </a:xfrm>
        </p:spPr>
        <p:txBody>
          <a:bodyPr>
            <a:normAutofit/>
          </a:bodyPr>
          <a:lstStyle/>
          <a:p>
            <a:endParaRPr lang="en-US" dirty="0" smtClean="0"/>
          </a:p>
          <a:p>
            <a:endParaRPr lang="en-US" dirty="0"/>
          </a:p>
          <a:p>
            <a:r>
              <a:rPr lang="en-US" dirty="0" smtClean="0"/>
              <a:t>National Conference Call</a:t>
            </a:r>
          </a:p>
          <a:p>
            <a:r>
              <a:rPr lang="en-US" dirty="0" smtClean="0"/>
              <a:t>May 10, 2011</a:t>
            </a:r>
          </a:p>
          <a:p>
            <a:endParaRPr lang="en-US" dirty="0" smtClean="0"/>
          </a:p>
          <a:p>
            <a:r>
              <a:rPr lang="en-US" dirty="0" smtClean="0"/>
              <a:t>Anne </a:t>
            </a:r>
            <a:r>
              <a:rPr lang="en-US" dirty="0" smtClean="0"/>
              <a:t>Lucas, NECTAC/WRRC</a:t>
            </a:r>
          </a:p>
          <a:p>
            <a:r>
              <a:rPr lang="en-US" dirty="0" smtClean="0"/>
              <a:t>Christina Kasprzak, NECTAC/ECO</a:t>
            </a:r>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Is anyone on the call who has had an opportunity to try the tool?  (e.g. some of our states who helped us to review/pilot the tool)</a:t>
            </a:r>
          </a:p>
          <a:p>
            <a:endParaRPr lang="en-US" dirty="0" smtClean="0"/>
          </a:p>
          <a:p>
            <a:r>
              <a:rPr lang="en-US" dirty="0" smtClean="0"/>
              <a:t>If so, is there anything you’d like to share about how you used the tool and how it went</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DC99BA7A-FFE7-4719-975F-C43E5711C4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the Tool</a:t>
            </a:r>
            <a:endParaRPr lang="en-US" dirty="0"/>
          </a:p>
        </p:txBody>
      </p:sp>
      <p:sp>
        <p:nvSpPr>
          <p:cNvPr id="3" name="Content Placeholder 2"/>
          <p:cNvSpPr>
            <a:spLocks noGrp="1"/>
          </p:cNvSpPr>
          <p:nvPr>
            <p:ph idx="1"/>
          </p:nvPr>
        </p:nvSpPr>
        <p:spPr/>
        <p:txBody>
          <a:bodyPr/>
          <a:lstStyle/>
          <a:p>
            <a:pPr algn="ctr">
              <a:buNone/>
            </a:pPr>
            <a:r>
              <a:rPr lang="en-US" dirty="0" smtClean="0"/>
              <a:t>Send ideas to:</a:t>
            </a:r>
          </a:p>
          <a:p>
            <a:pPr algn="ctr">
              <a:buNone/>
            </a:pPr>
            <a:endParaRPr lang="en-US" dirty="0" smtClean="0"/>
          </a:p>
          <a:p>
            <a:pPr algn="ctr">
              <a:buNone/>
            </a:pPr>
            <a:r>
              <a:rPr lang="en-US" dirty="0" smtClean="0"/>
              <a:t>Anne Lucas, WRRC/NECTAC</a:t>
            </a:r>
          </a:p>
          <a:p>
            <a:pPr algn="ctr">
              <a:buNone/>
            </a:pPr>
            <a:r>
              <a:rPr lang="en-US" dirty="0" smtClean="0">
                <a:hlinkClick r:id="rId2"/>
              </a:rPr>
              <a:t>Anne.Lucas@unc.edu</a:t>
            </a:r>
            <a:endParaRPr lang="en-US" dirty="0" smtClean="0"/>
          </a:p>
          <a:p>
            <a:pPr algn="ctr">
              <a:buNone/>
            </a:pPr>
            <a:endParaRPr lang="en-US" dirty="0" smtClean="0"/>
          </a:p>
          <a:p>
            <a:pPr algn="ctr">
              <a:buNone/>
            </a:pPr>
            <a:r>
              <a:rPr lang="en-US" dirty="0" smtClean="0"/>
              <a:t>Christina </a:t>
            </a:r>
            <a:r>
              <a:rPr lang="en-US" dirty="0" err="1" smtClean="0"/>
              <a:t>Kasprzak</a:t>
            </a:r>
            <a:r>
              <a:rPr lang="en-US" dirty="0" smtClean="0"/>
              <a:t>, ECO/NECTAC</a:t>
            </a:r>
          </a:p>
          <a:p>
            <a:pPr algn="ctr">
              <a:buNone/>
            </a:pPr>
            <a:r>
              <a:rPr lang="en-US" dirty="0" smtClean="0">
                <a:hlinkClick r:id="rId3"/>
              </a:rPr>
              <a:t>Christina.Kasprzak@unc.edu</a:t>
            </a:r>
            <a:endParaRPr lang="en-US" dirty="0" smtClean="0"/>
          </a:p>
          <a:p>
            <a:pPr algn="ctr">
              <a:buNone/>
            </a:pPr>
            <a:endParaRPr lang="en-US" dirty="0" smtClean="0"/>
          </a:p>
          <a:p>
            <a:pPr algn="ctr">
              <a:buNone/>
            </a:pPr>
            <a:endParaRPr lang="en-US" dirty="0"/>
          </a:p>
        </p:txBody>
      </p:sp>
      <p:sp>
        <p:nvSpPr>
          <p:cNvPr id="4" name="Slide Number Placeholder 3"/>
          <p:cNvSpPr>
            <a:spLocks noGrp="1"/>
          </p:cNvSpPr>
          <p:nvPr>
            <p:ph type="sldNum" sz="quarter" idx="12"/>
          </p:nvPr>
        </p:nvSpPr>
        <p:spPr/>
        <p:txBody>
          <a:bodyPr/>
          <a:lstStyle/>
          <a:p>
            <a:fld id="{DC99BA7A-FFE7-4719-975F-C43E5711C42B}"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OSEP focus on results</a:t>
            </a:r>
          </a:p>
          <a:p>
            <a:r>
              <a:rPr lang="en-US" dirty="0" smtClean="0"/>
              <a:t>National trend on implementing </a:t>
            </a:r>
            <a:r>
              <a:rPr lang="en-US" dirty="0"/>
              <a:t>q</a:t>
            </a:r>
            <a:r>
              <a:rPr lang="en-US" dirty="0" smtClean="0"/>
              <a:t>uality practices to improve results</a:t>
            </a:r>
          </a:p>
          <a:p>
            <a:endParaRPr lang="en-US" dirty="0"/>
          </a:p>
        </p:txBody>
      </p:sp>
      <p:sp>
        <p:nvSpPr>
          <p:cNvPr id="4" name="Slide Number Placeholder 3"/>
          <p:cNvSpPr>
            <a:spLocks noGrp="1"/>
          </p:cNvSpPr>
          <p:nvPr>
            <p:ph type="sldNum" sz="quarter" idx="12"/>
          </p:nvPr>
        </p:nvSpPr>
        <p:spPr/>
        <p:txBody>
          <a:bodyPr/>
          <a:lstStyle/>
          <a:p>
            <a:fld id="{DC99BA7A-FFE7-4719-975F-C43E5711C4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Tool</a:t>
            </a:r>
            <a:endParaRPr lang="en-US" dirty="0"/>
          </a:p>
        </p:txBody>
      </p:sp>
      <p:sp>
        <p:nvSpPr>
          <p:cNvPr id="3" name="Content Placeholder 2"/>
          <p:cNvSpPr>
            <a:spLocks noGrp="1"/>
          </p:cNvSpPr>
          <p:nvPr>
            <p:ph idx="1"/>
          </p:nvPr>
        </p:nvSpPr>
        <p:spPr/>
        <p:txBody>
          <a:bodyPr/>
          <a:lstStyle/>
          <a:p>
            <a:r>
              <a:rPr lang="en-US" dirty="0" smtClean="0"/>
              <a:t>To assist Part C (state and/or local programs) in identifying ways to improve results for children and families through implementation of quality practices</a:t>
            </a:r>
            <a:endParaRPr lang="en-US" dirty="0"/>
          </a:p>
        </p:txBody>
      </p:sp>
      <p:sp>
        <p:nvSpPr>
          <p:cNvPr id="4" name="Slide Number Placeholder 3"/>
          <p:cNvSpPr>
            <a:spLocks noGrp="1"/>
          </p:cNvSpPr>
          <p:nvPr>
            <p:ph type="sldNum" sz="quarter" idx="12"/>
          </p:nvPr>
        </p:nvSpPr>
        <p:spPr/>
        <p:txBody>
          <a:bodyPr/>
          <a:lstStyle/>
          <a:p>
            <a:fld id="{DC99BA7A-FFE7-4719-975F-C43E5711C4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on the Tool</a:t>
            </a:r>
            <a:endParaRPr lang="en-US" dirty="0"/>
          </a:p>
        </p:txBody>
      </p:sp>
      <p:sp>
        <p:nvSpPr>
          <p:cNvPr id="3" name="Content Placeholder 2"/>
          <p:cNvSpPr>
            <a:spLocks noGrp="1"/>
          </p:cNvSpPr>
          <p:nvPr>
            <p:ph idx="1"/>
          </p:nvPr>
        </p:nvSpPr>
        <p:spPr/>
        <p:txBody>
          <a:bodyPr/>
          <a:lstStyle/>
          <a:p>
            <a:r>
              <a:rPr lang="en-US" dirty="0" smtClean="0"/>
              <a:t>Jointly developed by NECTAC, ECO, and RRCP</a:t>
            </a:r>
          </a:p>
          <a:p>
            <a:r>
              <a:rPr lang="en-US" dirty="0" smtClean="0"/>
              <a:t>State and TA provider input </a:t>
            </a:r>
          </a:p>
          <a:p>
            <a:pPr lvl="1"/>
            <a:r>
              <a:rPr lang="en-US" dirty="0" smtClean="0"/>
              <a:t>WRRC 2010 APR Clinic</a:t>
            </a:r>
          </a:p>
          <a:p>
            <a:pPr lvl="1"/>
            <a:r>
              <a:rPr lang="en-US" dirty="0" smtClean="0"/>
              <a:t>ECO TA Cadre</a:t>
            </a:r>
            <a:endParaRPr lang="en-US" dirty="0" smtClean="0"/>
          </a:p>
          <a:p>
            <a:pPr lvl="1"/>
            <a:r>
              <a:rPr lang="en-US" dirty="0" smtClean="0"/>
              <a:t>Broader group of NECTAC and RRCP staff </a:t>
            </a:r>
          </a:p>
          <a:p>
            <a:pPr lvl="1">
              <a:buNone/>
            </a:pPr>
            <a:endParaRPr lang="en-US" dirty="0" smtClean="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DC99BA7A-FFE7-4719-975F-C43E5711C4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Practices to Outcomes</a:t>
            </a:r>
            <a:endParaRPr lang="en-US" dirty="0"/>
          </a:p>
        </p:txBody>
      </p:sp>
      <p:sp>
        <p:nvSpPr>
          <p:cNvPr id="3" name="Content Placeholder 2"/>
          <p:cNvSpPr>
            <a:spLocks noGrp="1"/>
          </p:cNvSpPr>
          <p:nvPr>
            <p:ph idx="1"/>
          </p:nvPr>
        </p:nvSpPr>
        <p:spPr/>
        <p:txBody>
          <a:bodyPr/>
          <a:lstStyle/>
          <a:p>
            <a:r>
              <a:rPr lang="en-US" dirty="0" smtClean="0"/>
              <a:t>Includes key quality practices that have direct impact on child and/or family outcomes</a:t>
            </a:r>
          </a:p>
          <a:p>
            <a:r>
              <a:rPr lang="en-US" dirty="0" smtClean="0"/>
              <a:t>All practices impact all child and family outcomes but:</a:t>
            </a:r>
          </a:p>
          <a:p>
            <a:pPr>
              <a:buNone/>
            </a:pPr>
            <a:r>
              <a:rPr lang="en-US" dirty="0" smtClean="0">
                <a:sym typeface="Wingdings"/>
              </a:rPr>
              <a:t>		 - most direct impact </a:t>
            </a:r>
          </a:p>
          <a:p>
            <a:pPr>
              <a:buNone/>
            </a:pPr>
            <a:r>
              <a:rPr lang="en-US" dirty="0">
                <a:sym typeface="Wingdings"/>
              </a:rPr>
              <a:t>	</a:t>
            </a:r>
            <a:r>
              <a:rPr lang="en-US" dirty="0" smtClean="0">
                <a:sym typeface="Wingdings"/>
              </a:rPr>
              <a:t>	 - lesser, yet still direct, impact  </a:t>
            </a:r>
            <a:endParaRPr lang="en-US" dirty="0" smtClean="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DC99BA7A-FFE7-4719-975F-C43E5711C4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a:t> </a:t>
            </a:r>
            <a:r>
              <a:rPr lang="en-US" dirty="0" smtClean="0"/>
              <a:t>It Can Be Used</a:t>
            </a:r>
            <a:endParaRPr lang="en-US" dirty="0"/>
          </a:p>
        </p:txBody>
      </p:sp>
      <p:sp>
        <p:nvSpPr>
          <p:cNvPr id="3" name="Content Placeholder 2"/>
          <p:cNvSpPr>
            <a:spLocks noGrp="1"/>
          </p:cNvSpPr>
          <p:nvPr>
            <p:ph idx="1"/>
          </p:nvPr>
        </p:nvSpPr>
        <p:spPr/>
        <p:txBody>
          <a:bodyPr>
            <a:normAutofit lnSpcReduction="10000"/>
          </a:bodyPr>
          <a:lstStyle/>
          <a:p>
            <a:r>
              <a:rPr lang="en-US" dirty="0" smtClean="0"/>
              <a:t>Analyzing local program child and family outcome data for improving practices</a:t>
            </a:r>
          </a:p>
          <a:p>
            <a:r>
              <a:rPr lang="en-US" dirty="0" smtClean="0"/>
              <a:t>Analyzing statewide child and family outcome data for state improvement </a:t>
            </a:r>
          </a:p>
          <a:p>
            <a:r>
              <a:rPr lang="en-US" dirty="0" smtClean="0"/>
              <a:t>Orienting programs/providers to key practices that support child and family outcomes</a:t>
            </a:r>
          </a:p>
          <a:p>
            <a:r>
              <a:rPr lang="en-US" dirty="0" smtClean="0"/>
              <a:t>Conducting self-assessment of state or local performance on practices </a:t>
            </a:r>
            <a:endParaRPr lang="en-US" dirty="0"/>
          </a:p>
        </p:txBody>
      </p:sp>
      <p:sp>
        <p:nvSpPr>
          <p:cNvPr id="4" name="Slide Number Placeholder 3"/>
          <p:cNvSpPr>
            <a:spLocks noGrp="1"/>
          </p:cNvSpPr>
          <p:nvPr>
            <p:ph type="sldNum" sz="quarter" idx="12"/>
          </p:nvPr>
        </p:nvSpPr>
        <p:spPr/>
        <p:txBody>
          <a:bodyPr/>
          <a:lstStyle/>
          <a:p>
            <a:fld id="{DC99BA7A-FFE7-4719-975F-C43E5711C4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2027345" y="228600"/>
          <a:ext cx="4906856" cy="5893250"/>
        </p:xfrm>
        <a:graphic>
          <a:graphicData uri="http://schemas.openxmlformats.org/presentationml/2006/ole">
            <p:oleObj spid="_x0000_s1026" name="Document" r:id="rId4" imgW="6879249" imgH="8448197" progId="Word.Document.12">
              <p:embed/>
            </p:oleObj>
          </a:graphicData>
        </a:graphic>
      </p:graphicFrame>
      <p:sp>
        <p:nvSpPr>
          <p:cNvPr id="5" name="Slide Number Placeholder 4"/>
          <p:cNvSpPr>
            <a:spLocks noGrp="1"/>
          </p:cNvSpPr>
          <p:nvPr>
            <p:ph type="sldNum" sz="quarter" idx="12"/>
          </p:nvPr>
        </p:nvSpPr>
        <p:spPr/>
        <p:txBody>
          <a:bodyPr/>
          <a:lstStyle/>
          <a:p>
            <a:fld id="{DC99BA7A-FFE7-4719-975F-C43E5711C4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do you think about the document in general?</a:t>
            </a:r>
          </a:p>
          <a:p>
            <a:pPr lvl="1"/>
            <a:r>
              <a:rPr lang="en-US" dirty="0" smtClean="0"/>
              <a:t>What do you like?</a:t>
            </a:r>
          </a:p>
          <a:p>
            <a:pPr lvl="1"/>
            <a:r>
              <a:rPr lang="en-US" dirty="0" smtClean="0"/>
              <a:t>Is there anything you dislike or find confusing?</a:t>
            </a:r>
            <a:endParaRPr lang="en-US" dirty="0"/>
          </a:p>
        </p:txBody>
      </p:sp>
      <p:sp>
        <p:nvSpPr>
          <p:cNvPr id="4" name="Slide Number Placeholder 3"/>
          <p:cNvSpPr>
            <a:spLocks noGrp="1"/>
          </p:cNvSpPr>
          <p:nvPr>
            <p:ph type="sldNum" sz="quarter" idx="12"/>
          </p:nvPr>
        </p:nvSpPr>
        <p:spPr/>
        <p:txBody>
          <a:bodyPr/>
          <a:lstStyle/>
          <a:p>
            <a:fld id="{DC99BA7A-FFE7-4719-975F-C43E5711C4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How might you  use the document (audience, activity)?</a:t>
            </a:r>
            <a:endParaRPr lang="en-US" dirty="0"/>
          </a:p>
        </p:txBody>
      </p:sp>
      <p:sp>
        <p:nvSpPr>
          <p:cNvPr id="4" name="Slide Number Placeholder 3"/>
          <p:cNvSpPr>
            <a:spLocks noGrp="1"/>
          </p:cNvSpPr>
          <p:nvPr>
            <p:ph type="sldNum" sz="quarter" idx="12"/>
          </p:nvPr>
        </p:nvSpPr>
        <p:spPr/>
        <p:txBody>
          <a:bodyPr/>
          <a:lstStyle/>
          <a:p>
            <a:fld id="{DC99BA7A-FFE7-4719-975F-C43E5711C42B}" type="slidenum">
              <a:rPr lang="en-US" smtClean="0"/>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C5D1D6"/>
      </a:lt2>
      <a:accent1>
        <a:srgbClr val="FEC214"/>
      </a:accent1>
      <a:accent2>
        <a:srgbClr val="2B2D60"/>
      </a:accent2>
      <a:accent3>
        <a:srgbClr val="FFFFFF"/>
      </a:accent3>
      <a:accent4>
        <a:srgbClr val="000000"/>
      </a:accent4>
      <a:accent5>
        <a:srgbClr val="FEDDAA"/>
      </a:accent5>
      <a:accent6>
        <a:srgbClr val="262856"/>
      </a:accent6>
      <a:hlink>
        <a:srgbClr val="3366CC"/>
      </a:hlink>
      <a:folHlink>
        <a:srgbClr val="98A5D4"/>
      </a:folHlink>
    </a:clrScheme>
    <a:fontScheme name="Default Design">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5D1D6"/>
        </a:lt2>
        <a:accent1>
          <a:srgbClr val="FEC214"/>
        </a:accent1>
        <a:accent2>
          <a:srgbClr val="2B2D60"/>
        </a:accent2>
        <a:accent3>
          <a:srgbClr val="FFFFFF"/>
        </a:accent3>
        <a:accent4>
          <a:srgbClr val="000000"/>
        </a:accent4>
        <a:accent5>
          <a:srgbClr val="FEDDAA"/>
        </a:accent5>
        <a:accent6>
          <a:srgbClr val="262856"/>
        </a:accent6>
        <a:hlink>
          <a:srgbClr val="3366CC"/>
        </a:hlink>
        <a:folHlink>
          <a:srgbClr val="98A5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507</Words>
  <Application>Microsoft Office PowerPoint</Application>
  <PresentationFormat>On-screen Show (4:3)</PresentationFormat>
  <Paragraphs>69</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Default Design</vt:lpstr>
      <vt:lpstr>Document</vt:lpstr>
      <vt:lpstr>Data-based Decision Making: Tools for Improving Practice</vt:lpstr>
      <vt:lpstr>Background</vt:lpstr>
      <vt:lpstr>Purpose of Tool</vt:lpstr>
      <vt:lpstr>Input on the Tool</vt:lpstr>
      <vt:lpstr>Linking Practices to Outcomes</vt:lpstr>
      <vt:lpstr>How  It Can Be Used</vt:lpstr>
      <vt:lpstr>Slide 7</vt:lpstr>
      <vt:lpstr>Discussion</vt:lpstr>
      <vt:lpstr>Discussion</vt:lpstr>
      <vt:lpstr>Discussion</vt:lpstr>
      <vt:lpstr>Improving the Tool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 Lucas</dc:creator>
  <cp:lastModifiedBy>Christina Kasprzak</cp:lastModifiedBy>
  <cp:revision>15</cp:revision>
  <dcterms:created xsi:type="dcterms:W3CDTF">2011-04-30T00:08:11Z</dcterms:created>
  <dcterms:modified xsi:type="dcterms:W3CDTF">2011-05-02T23:20:03Z</dcterms:modified>
</cp:coreProperties>
</file>