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696" r:id="rId6"/>
    <p:sldMasterId id="2147483711" r:id="rId7"/>
    <p:sldMasterId id="2147483720" r:id="rId8"/>
  </p:sldMasterIdLst>
  <p:notesMasterIdLst>
    <p:notesMasterId r:id="rId39"/>
  </p:notesMasterIdLst>
  <p:handoutMasterIdLst>
    <p:handoutMasterId r:id="rId40"/>
  </p:handoutMasterIdLst>
  <p:sldIdLst>
    <p:sldId id="256" r:id="rId9"/>
    <p:sldId id="271" r:id="rId10"/>
    <p:sldId id="270" r:id="rId11"/>
    <p:sldId id="269" r:id="rId12"/>
    <p:sldId id="274" r:id="rId13"/>
    <p:sldId id="276" r:id="rId14"/>
    <p:sldId id="275" r:id="rId15"/>
    <p:sldId id="295" r:id="rId16"/>
    <p:sldId id="268" r:id="rId17"/>
    <p:sldId id="277" r:id="rId18"/>
    <p:sldId id="278" r:id="rId19"/>
    <p:sldId id="279" r:id="rId20"/>
    <p:sldId id="280" r:id="rId21"/>
    <p:sldId id="281" r:id="rId22"/>
    <p:sldId id="282" r:id="rId23"/>
    <p:sldId id="283" r:id="rId24"/>
    <p:sldId id="273" r:id="rId25"/>
    <p:sldId id="284" r:id="rId26"/>
    <p:sldId id="285" r:id="rId27"/>
    <p:sldId id="286" r:id="rId28"/>
    <p:sldId id="287" r:id="rId29"/>
    <p:sldId id="288" r:id="rId30"/>
    <p:sldId id="289" r:id="rId31"/>
    <p:sldId id="290" r:id="rId32"/>
    <p:sldId id="291" r:id="rId33"/>
    <p:sldId id="292" r:id="rId34"/>
    <p:sldId id="293" r:id="rId35"/>
    <p:sldId id="294" r:id="rId36"/>
    <p:sldId id="272" r:id="rId37"/>
    <p:sldId id="2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1E7FF-1CBE-42D7-8D35-CE4E9D0CDECA}" v="3" dt="2018-07-10T20:36:56.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348" y="2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lin, Sherry" userId="10037FFE936C9F73@LIVE.COM" providerId="AD" clId="Web-{13F226D6-20B0-4693-8EE0-291CB62D6A9D}"/>
  </pc:docChgLst>
  <pc:docChgLst>
    <pc:chgData name="Whaley, Kathy Thompson" userId="10033FFF90003F41@LIVE.COM" providerId="AD" clId="Web-{1FD30D21-DF20-47A5-B910-9B6217FF768E}"/>
  </pc:docChgLst>
  <pc:docChgLst>
    <pc:chgData name="Cate, Debbie" userId="S::dcate@ad.unc.edu::88f73ae6-8edf-4083-b53e-eeee702d465d" providerId="AD" clId="Web-{2290574B-07EE-43A6-92A8-C18FFAE0607E}"/>
    <pc:docChg chg="modSld">
      <pc:chgData name="Cate, Debbie" userId="S::dcate@ad.unc.edu::88f73ae6-8edf-4083-b53e-eeee702d465d" providerId="AD" clId="Web-{2290574B-07EE-43A6-92A8-C18FFAE0607E}" dt="2018-06-29T14:32:06.136" v="0" actId="1076"/>
      <pc:docMkLst>
        <pc:docMk/>
      </pc:docMkLst>
      <pc:sldChg chg="modSp">
        <pc:chgData name="Cate, Debbie" userId="S::dcate@ad.unc.edu::88f73ae6-8edf-4083-b53e-eeee702d465d" providerId="AD" clId="Web-{2290574B-07EE-43A6-92A8-C18FFAE0607E}" dt="2018-06-29T14:32:06.136" v="0" actId="1076"/>
        <pc:sldMkLst>
          <pc:docMk/>
          <pc:sldMk cId="1537928672" sldId="257"/>
        </pc:sldMkLst>
        <pc:cxnChg chg="mod">
          <ac:chgData name="Cate, Debbie" userId="S::dcate@ad.unc.edu::88f73ae6-8edf-4083-b53e-eeee702d465d" providerId="AD" clId="Web-{2290574B-07EE-43A6-92A8-C18FFAE0607E}" dt="2018-06-29T14:32:06.136" v="0" actId="1076"/>
          <ac:cxnSpMkLst>
            <pc:docMk/>
            <pc:sldMk cId="1537928672" sldId="257"/>
            <ac:cxnSpMk id="6" creationId="{00000000-0000-0000-0000-000000000000}"/>
          </ac:cxnSpMkLst>
        </pc:cxnChg>
      </pc:sldChg>
    </pc:docChg>
  </pc:docChgLst>
  <pc:docChgLst>
    <pc:chgData name="Smith, Barbara" userId="S::barbara.smith_ucdenver.edu#ext#@admin.live.unc.edu::f81275bc-25cf-4998-814c-905c7e4574cd" providerId="AD" clId="Web-{2289BAA0-5F3A-4E09-95EC-B1A69477CBEB}"/>
    <pc:docChg chg="addSld delSld">
      <pc:chgData name="Smith, Barbara" userId="S::barbara.smith_ucdenver.edu#ext#@admin.live.unc.edu::f81275bc-25cf-4998-814c-905c7e4574cd" providerId="AD" clId="Web-{2289BAA0-5F3A-4E09-95EC-B1A69477CBEB}" dt="2018-07-12T19:51:34.661" v="1"/>
      <pc:docMkLst>
        <pc:docMk/>
      </pc:docMkLst>
      <pc:sldChg chg="add del replId">
        <pc:chgData name="Smith, Barbara" userId="S::barbara.smith_ucdenver.edu#ext#@admin.live.unc.edu::f81275bc-25cf-4998-814c-905c7e4574cd" providerId="AD" clId="Web-{2289BAA0-5F3A-4E09-95EC-B1A69477CBEB}" dt="2018-07-12T19:51:34.661" v="1"/>
        <pc:sldMkLst>
          <pc:docMk/>
          <pc:sldMk cId="2997374962" sldId="272"/>
        </pc:sldMkLst>
      </pc:sldChg>
    </pc:docChg>
  </pc:docChgLst>
  <pc:docChgLst>
    <pc:chgData name="Danaher, Joan C" userId="S::jdanaher@ad.unc.edu::12af459e-1777-42a1-b995-be84d5b49ee6" providerId="AD" clId="Web-{BFCE6663-9017-493E-80A4-5DE6F79A9C3F}"/>
    <pc:docChg chg="modSld">
      <pc:chgData name="Danaher, Joan C" userId="S::jdanaher@ad.unc.edu::12af459e-1777-42a1-b995-be84d5b49ee6" providerId="AD" clId="Web-{BFCE6663-9017-493E-80A4-5DE6F79A9C3F}" dt="2018-06-18T15:47:33.762" v="3" actId="20577"/>
      <pc:docMkLst>
        <pc:docMk/>
      </pc:docMkLst>
      <pc:sldChg chg="modSp">
        <pc:chgData name="Danaher, Joan C" userId="S::jdanaher@ad.unc.edu::12af459e-1777-42a1-b995-be84d5b49ee6" providerId="AD" clId="Web-{BFCE6663-9017-493E-80A4-5DE6F79A9C3F}" dt="2018-06-18T15:47:33.762" v="2" actId="20577"/>
        <pc:sldMkLst>
          <pc:docMk/>
          <pc:sldMk cId="77978998" sldId="267"/>
        </pc:sldMkLst>
        <pc:spChg chg="mod">
          <ac:chgData name="Danaher, Joan C" userId="S::jdanaher@ad.unc.edu::12af459e-1777-42a1-b995-be84d5b49ee6" providerId="AD" clId="Web-{BFCE6663-9017-493E-80A4-5DE6F79A9C3F}" dt="2018-06-18T15:47:33.762" v="2" actId="20577"/>
          <ac:spMkLst>
            <pc:docMk/>
            <pc:sldMk cId="77978998" sldId="267"/>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1BB1A-690D-4326-9FE3-1100C418C0D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CAC7B3AA-FE7C-4BB9-9EED-EDF87173D74C}">
      <dgm:prSet phldrT="[Text]" custT="1"/>
      <dgm:spPr/>
      <dgm:t>
        <a:bodyPr anchor="t"/>
        <a:lstStyle/>
        <a:p>
          <a:pPr algn="ctr"/>
          <a:r>
            <a:rPr lang="en-US" sz="2000" dirty="0" smtClean="0">
              <a:latin typeface="Arial" panose="020B0604020202020204" pitchFamily="34" charset="0"/>
              <a:cs typeface="Arial" panose="020B0604020202020204" pitchFamily="34" charset="0"/>
            </a:rPr>
            <a:t>Coach</a:t>
          </a:r>
          <a:endParaRPr lang="en-US" sz="2000" dirty="0">
            <a:latin typeface="Arial" panose="020B0604020202020204" pitchFamily="34" charset="0"/>
            <a:cs typeface="Arial" panose="020B0604020202020204" pitchFamily="34" charset="0"/>
          </a:endParaRPr>
        </a:p>
      </dgm:t>
    </dgm:pt>
    <dgm:pt modelId="{65763BDE-3776-4C32-AF4D-7E4B2980365F}" type="parTrans" cxnId="{632ED989-BAA7-49B3-8F26-AD1F2488F83E}">
      <dgm:prSet/>
      <dgm:spPr/>
      <dgm:t>
        <a:bodyPr/>
        <a:lstStyle/>
        <a:p>
          <a:endParaRPr lang="en-US"/>
        </a:p>
      </dgm:t>
    </dgm:pt>
    <dgm:pt modelId="{52770E4E-8D04-4A49-B93D-40F3C612A3CC}" type="sibTrans" cxnId="{632ED989-BAA7-49B3-8F26-AD1F2488F83E}">
      <dgm:prSet/>
      <dgm:spPr/>
      <dgm:t>
        <a:bodyPr/>
        <a:lstStyle/>
        <a:p>
          <a:endParaRPr lang="en-US"/>
        </a:p>
      </dgm:t>
    </dgm:pt>
    <dgm:pt modelId="{6B34D72B-45C8-4476-A62E-58FD49E9B203}">
      <dgm:prSet phldrT="[Text]" custT="1"/>
      <dgm:spPr>
        <a:solidFill>
          <a:schemeClr val="accent3">
            <a:lumMod val="75000"/>
          </a:schemeClr>
        </a:solidFill>
      </dgm:spPr>
      <dgm:t>
        <a:bodyPr anchor="t"/>
        <a:lstStyle/>
        <a:p>
          <a:pPr algn="ctr"/>
          <a:r>
            <a:rPr lang="en-US" sz="2000" dirty="0" smtClean="0">
              <a:latin typeface="Arial" panose="020B0604020202020204" pitchFamily="34" charset="0"/>
              <a:cs typeface="Arial" panose="020B0604020202020204" pitchFamily="34" charset="0"/>
            </a:rPr>
            <a:t>Team Leader</a:t>
          </a:r>
          <a:endParaRPr lang="en-US" sz="2000" dirty="0">
            <a:latin typeface="Arial" panose="020B0604020202020204" pitchFamily="34" charset="0"/>
            <a:cs typeface="Arial" panose="020B0604020202020204" pitchFamily="34" charset="0"/>
          </a:endParaRPr>
        </a:p>
      </dgm:t>
    </dgm:pt>
    <dgm:pt modelId="{BC7926E0-D196-4970-86A5-E1E6E9056A19}" type="parTrans" cxnId="{1FD97ED8-DC46-4EE7-B6A2-4240358DB966}">
      <dgm:prSet/>
      <dgm:spPr/>
      <dgm:t>
        <a:bodyPr/>
        <a:lstStyle/>
        <a:p>
          <a:endParaRPr lang="en-US"/>
        </a:p>
      </dgm:t>
    </dgm:pt>
    <dgm:pt modelId="{F1F2A081-B689-4D91-B884-070334187773}" type="sibTrans" cxnId="{1FD97ED8-DC46-4EE7-B6A2-4240358DB966}">
      <dgm:prSet/>
      <dgm:spPr/>
      <dgm:t>
        <a:bodyPr/>
        <a:lstStyle/>
        <a:p>
          <a:endParaRPr lang="en-US"/>
        </a:p>
      </dgm:t>
    </dgm:pt>
    <dgm:pt modelId="{5F123F0D-9879-48DF-9857-5D4AAB39D13D}">
      <dgm:prSet phldrT="[Text]" custT="1"/>
      <dgm:spPr>
        <a:solidFill>
          <a:schemeClr val="accent4">
            <a:lumMod val="75000"/>
          </a:schemeClr>
        </a:solidFill>
      </dgm:spPr>
      <dgm:t>
        <a:bodyPr anchor="b"/>
        <a:lstStyle/>
        <a:p>
          <a:pPr algn="ctr"/>
          <a:r>
            <a:rPr lang="en-US" sz="2000" dirty="0" smtClean="0">
              <a:latin typeface="Arial" panose="020B0604020202020204" pitchFamily="34" charset="0"/>
              <a:cs typeface="Arial" panose="020B0604020202020204" pitchFamily="34" charset="0"/>
            </a:rPr>
            <a:t>Family</a:t>
          </a:r>
        </a:p>
        <a:p>
          <a:pPr algn="ctr"/>
          <a:r>
            <a:rPr lang="en-US" sz="1900" dirty="0" smtClean="0">
              <a:latin typeface="Arial" panose="020B0604020202020204" pitchFamily="34" charset="0"/>
              <a:cs typeface="Arial" panose="020B0604020202020204" pitchFamily="34" charset="0"/>
            </a:rPr>
            <a:t>Members</a:t>
          </a:r>
          <a:endParaRPr lang="en-US" sz="1900" dirty="0">
            <a:latin typeface="Arial" panose="020B0604020202020204" pitchFamily="34" charset="0"/>
            <a:cs typeface="Arial" panose="020B0604020202020204" pitchFamily="34" charset="0"/>
          </a:endParaRPr>
        </a:p>
      </dgm:t>
    </dgm:pt>
    <dgm:pt modelId="{E11FD577-9E88-4995-BECF-B865D502495F}" type="parTrans" cxnId="{026166F3-070E-4E9C-8218-CA5A205CAE96}">
      <dgm:prSet/>
      <dgm:spPr/>
      <dgm:t>
        <a:bodyPr/>
        <a:lstStyle/>
        <a:p>
          <a:endParaRPr lang="en-US"/>
        </a:p>
      </dgm:t>
    </dgm:pt>
    <dgm:pt modelId="{3E657F62-AF7B-4EEF-B0DA-E0573F098534}" type="sibTrans" cxnId="{026166F3-070E-4E9C-8218-CA5A205CAE96}">
      <dgm:prSet/>
      <dgm:spPr/>
      <dgm:t>
        <a:bodyPr/>
        <a:lstStyle/>
        <a:p>
          <a:endParaRPr lang="en-US"/>
        </a:p>
      </dgm:t>
    </dgm:pt>
    <dgm:pt modelId="{D848F355-900F-4A40-AD8A-02A290F37CAA}">
      <dgm:prSet phldrT="[Text]" custT="1"/>
      <dgm:spPr/>
      <dgm:t>
        <a:bodyPr anchor="b"/>
        <a:lstStyle/>
        <a:p>
          <a:pPr algn="ctr"/>
          <a:r>
            <a:rPr lang="en-US" sz="2000" dirty="0" smtClean="0">
              <a:latin typeface="Arial" panose="020B0604020202020204" pitchFamily="34" charset="0"/>
              <a:cs typeface="Arial" panose="020B0604020202020204" pitchFamily="34" charset="0"/>
            </a:rPr>
            <a:t>Agency Reps</a:t>
          </a:r>
          <a:endParaRPr lang="en-US" sz="2000" dirty="0">
            <a:latin typeface="Arial" panose="020B0604020202020204" pitchFamily="34" charset="0"/>
            <a:cs typeface="Arial" panose="020B0604020202020204" pitchFamily="34" charset="0"/>
          </a:endParaRPr>
        </a:p>
      </dgm:t>
    </dgm:pt>
    <dgm:pt modelId="{D2836863-4EEA-410C-989B-A1FDFE7C93F0}" type="parTrans" cxnId="{1C845342-AFD5-439C-945E-3666F831E455}">
      <dgm:prSet/>
      <dgm:spPr/>
      <dgm:t>
        <a:bodyPr/>
        <a:lstStyle/>
        <a:p>
          <a:endParaRPr lang="en-US"/>
        </a:p>
      </dgm:t>
    </dgm:pt>
    <dgm:pt modelId="{75C3E050-CEA6-4193-B02E-BD70A7F81A46}" type="sibTrans" cxnId="{1C845342-AFD5-439C-945E-3666F831E455}">
      <dgm:prSet/>
      <dgm:spPr/>
      <dgm:t>
        <a:bodyPr/>
        <a:lstStyle/>
        <a:p>
          <a:endParaRPr lang="en-US"/>
        </a:p>
      </dgm:t>
    </dgm:pt>
    <dgm:pt modelId="{F3D8739D-17BA-46A5-A057-B85D5E12B0B3}" type="pres">
      <dgm:prSet presAssocID="{2DC1BB1A-690D-4326-9FE3-1100C418C0DA}" presName="cycleMatrixDiagram" presStyleCnt="0">
        <dgm:presLayoutVars>
          <dgm:chMax val="1"/>
          <dgm:dir/>
          <dgm:animLvl val="lvl"/>
          <dgm:resizeHandles val="exact"/>
        </dgm:presLayoutVars>
      </dgm:prSet>
      <dgm:spPr/>
      <dgm:t>
        <a:bodyPr/>
        <a:lstStyle/>
        <a:p>
          <a:endParaRPr lang="en-US"/>
        </a:p>
      </dgm:t>
    </dgm:pt>
    <dgm:pt modelId="{12B144BD-9F4D-4C35-B4EE-236D1F8B976B}" type="pres">
      <dgm:prSet presAssocID="{2DC1BB1A-690D-4326-9FE3-1100C418C0DA}" presName="children" presStyleCnt="0"/>
      <dgm:spPr/>
    </dgm:pt>
    <dgm:pt modelId="{870BF294-0AB3-4FC6-ACBE-BD43E0128263}" type="pres">
      <dgm:prSet presAssocID="{2DC1BB1A-690D-4326-9FE3-1100C418C0DA}" presName="childPlaceholder" presStyleCnt="0"/>
      <dgm:spPr/>
    </dgm:pt>
    <dgm:pt modelId="{9AB8FC88-E332-481B-8383-E7E9AA27106C}" type="pres">
      <dgm:prSet presAssocID="{2DC1BB1A-690D-4326-9FE3-1100C418C0DA}" presName="circle" presStyleCnt="0"/>
      <dgm:spPr/>
    </dgm:pt>
    <dgm:pt modelId="{DD74297D-FF0C-4F4A-A610-6BCCF4D8D083}" type="pres">
      <dgm:prSet presAssocID="{2DC1BB1A-690D-4326-9FE3-1100C418C0DA}" presName="quadrant1" presStyleLbl="node1" presStyleIdx="0" presStyleCnt="4">
        <dgm:presLayoutVars>
          <dgm:chMax val="1"/>
          <dgm:bulletEnabled val="1"/>
        </dgm:presLayoutVars>
      </dgm:prSet>
      <dgm:spPr/>
      <dgm:t>
        <a:bodyPr/>
        <a:lstStyle/>
        <a:p>
          <a:endParaRPr lang="en-US"/>
        </a:p>
      </dgm:t>
    </dgm:pt>
    <dgm:pt modelId="{2AB93E11-A3D6-4193-8A05-AA412DE6295F}" type="pres">
      <dgm:prSet presAssocID="{2DC1BB1A-690D-4326-9FE3-1100C418C0DA}" presName="quadrant2" presStyleLbl="node1" presStyleIdx="1" presStyleCnt="4">
        <dgm:presLayoutVars>
          <dgm:chMax val="1"/>
          <dgm:bulletEnabled val="1"/>
        </dgm:presLayoutVars>
      </dgm:prSet>
      <dgm:spPr/>
      <dgm:t>
        <a:bodyPr/>
        <a:lstStyle/>
        <a:p>
          <a:endParaRPr lang="en-US"/>
        </a:p>
      </dgm:t>
    </dgm:pt>
    <dgm:pt modelId="{66E61AC5-2B93-4A9B-A250-A0D19AF26E0B}" type="pres">
      <dgm:prSet presAssocID="{2DC1BB1A-690D-4326-9FE3-1100C418C0DA}" presName="quadrant3" presStyleLbl="node1" presStyleIdx="2" presStyleCnt="4" custScaleX="97210">
        <dgm:presLayoutVars>
          <dgm:chMax val="1"/>
          <dgm:bulletEnabled val="1"/>
        </dgm:presLayoutVars>
      </dgm:prSet>
      <dgm:spPr/>
      <dgm:t>
        <a:bodyPr/>
        <a:lstStyle/>
        <a:p>
          <a:endParaRPr lang="en-US"/>
        </a:p>
      </dgm:t>
    </dgm:pt>
    <dgm:pt modelId="{A0BC7FA4-CBDD-447A-819F-5166053B30AF}" type="pres">
      <dgm:prSet presAssocID="{2DC1BB1A-690D-4326-9FE3-1100C418C0DA}" presName="quadrant4" presStyleLbl="node1" presStyleIdx="3" presStyleCnt="4">
        <dgm:presLayoutVars>
          <dgm:chMax val="1"/>
          <dgm:bulletEnabled val="1"/>
        </dgm:presLayoutVars>
      </dgm:prSet>
      <dgm:spPr/>
      <dgm:t>
        <a:bodyPr/>
        <a:lstStyle/>
        <a:p>
          <a:endParaRPr lang="en-US"/>
        </a:p>
      </dgm:t>
    </dgm:pt>
    <dgm:pt modelId="{05EC3D70-D54D-46F6-AFEF-F8D01F8CDEF9}" type="pres">
      <dgm:prSet presAssocID="{2DC1BB1A-690D-4326-9FE3-1100C418C0DA}" presName="quadrantPlaceholder" presStyleCnt="0"/>
      <dgm:spPr/>
    </dgm:pt>
    <dgm:pt modelId="{F84729AE-1E45-4B9E-AA59-E955EF6F323C}" type="pres">
      <dgm:prSet presAssocID="{2DC1BB1A-690D-4326-9FE3-1100C418C0DA}" presName="center1" presStyleLbl="fgShp" presStyleIdx="0" presStyleCnt="2"/>
      <dgm:spPr/>
    </dgm:pt>
    <dgm:pt modelId="{26231403-D135-4295-9CD8-8C45966833A6}" type="pres">
      <dgm:prSet presAssocID="{2DC1BB1A-690D-4326-9FE3-1100C418C0DA}" presName="center2" presStyleLbl="fgShp" presStyleIdx="1" presStyleCnt="2"/>
      <dgm:spPr/>
    </dgm:pt>
  </dgm:ptLst>
  <dgm:cxnLst>
    <dgm:cxn modelId="{B1E6BFA1-185B-48C5-B553-01B9218E41D6}" type="presOf" srcId="{CAC7B3AA-FE7C-4BB9-9EED-EDF87173D74C}" destId="{DD74297D-FF0C-4F4A-A610-6BCCF4D8D083}" srcOrd="0" destOrd="0" presId="urn:microsoft.com/office/officeart/2005/8/layout/cycle4"/>
    <dgm:cxn modelId="{25B06B2A-C60E-440A-98FC-D2C2E62295AC}" type="presOf" srcId="{2DC1BB1A-690D-4326-9FE3-1100C418C0DA}" destId="{F3D8739D-17BA-46A5-A057-B85D5E12B0B3}" srcOrd="0" destOrd="0" presId="urn:microsoft.com/office/officeart/2005/8/layout/cycle4"/>
    <dgm:cxn modelId="{AB3A0E18-AD1A-4438-9A1B-CF6E94F4D3CF}" type="presOf" srcId="{D848F355-900F-4A40-AD8A-02A290F37CAA}" destId="{A0BC7FA4-CBDD-447A-819F-5166053B30AF}" srcOrd="0" destOrd="0" presId="urn:microsoft.com/office/officeart/2005/8/layout/cycle4"/>
    <dgm:cxn modelId="{026166F3-070E-4E9C-8218-CA5A205CAE96}" srcId="{2DC1BB1A-690D-4326-9FE3-1100C418C0DA}" destId="{5F123F0D-9879-48DF-9857-5D4AAB39D13D}" srcOrd="2" destOrd="0" parTransId="{E11FD577-9E88-4995-BECF-B865D502495F}" sibTransId="{3E657F62-AF7B-4EEF-B0DA-E0573F098534}"/>
    <dgm:cxn modelId="{459FEB6D-3D5C-4C33-8400-5386EDF7E67D}" type="presOf" srcId="{5F123F0D-9879-48DF-9857-5D4AAB39D13D}" destId="{66E61AC5-2B93-4A9B-A250-A0D19AF26E0B}" srcOrd="0" destOrd="0" presId="urn:microsoft.com/office/officeart/2005/8/layout/cycle4"/>
    <dgm:cxn modelId="{1FD97ED8-DC46-4EE7-B6A2-4240358DB966}" srcId="{2DC1BB1A-690D-4326-9FE3-1100C418C0DA}" destId="{6B34D72B-45C8-4476-A62E-58FD49E9B203}" srcOrd="1" destOrd="0" parTransId="{BC7926E0-D196-4970-86A5-E1E6E9056A19}" sibTransId="{F1F2A081-B689-4D91-B884-070334187773}"/>
    <dgm:cxn modelId="{3B48C2D6-FB3F-426C-80D7-C90AFDE7CF03}" type="presOf" srcId="{6B34D72B-45C8-4476-A62E-58FD49E9B203}" destId="{2AB93E11-A3D6-4193-8A05-AA412DE6295F}" srcOrd="0" destOrd="0" presId="urn:microsoft.com/office/officeart/2005/8/layout/cycle4"/>
    <dgm:cxn modelId="{1C845342-AFD5-439C-945E-3666F831E455}" srcId="{2DC1BB1A-690D-4326-9FE3-1100C418C0DA}" destId="{D848F355-900F-4A40-AD8A-02A290F37CAA}" srcOrd="3" destOrd="0" parTransId="{D2836863-4EEA-410C-989B-A1FDFE7C93F0}" sibTransId="{75C3E050-CEA6-4193-B02E-BD70A7F81A46}"/>
    <dgm:cxn modelId="{632ED989-BAA7-49B3-8F26-AD1F2488F83E}" srcId="{2DC1BB1A-690D-4326-9FE3-1100C418C0DA}" destId="{CAC7B3AA-FE7C-4BB9-9EED-EDF87173D74C}" srcOrd="0" destOrd="0" parTransId="{65763BDE-3776-4C32-AF4D-7E4B2980365F}" sibTransId="{52770E4E-8D04-4A49-B93D-40F3C612A3CC}"/>
    <dgm:cxn modelId="{778F7AB5-E06C-46AB-8A88-AAB8F0F664D2}" type="presParOf" srcId="{F3D8739D-17BA-46A5-A057-B85D5E12B0B3}" destId="{12B144BD-9F4D-4C35-B4EE-236D1F8B976B}" srcOrd="0" destOrd="0" presId="urn:microsoft.com/office/officeart/2005/8/layout/cycle4"/>
    <dgm:cxn modelId="{DA484107-24DA-495B-A15E-60C3CE04F061}" type="presParOf" srcId="{12B144BD-9F4D-4C35-B4EE-236D1F8B976B}" destId="{870BF294-0AB3-4FC6-ACBE-BD43E0128263}" srcOrd="0" destOrd="0" presId="urn:microsoft.com/office/officeart/2005/8/layout/cycle4"/>
    <dgm:cxn modelId="{28D99443-0E4A-4406-8A93-7B747BAD3421}" type="presParOf" srcId="{F3D8739D-17BA-46A5-A057-B85D5E12B0B3}" destId="{9AB8FC88-E332-481B-8383-E7E9AA27106C}" srcOrd="1" destOrd="0" presId="urn:microsoft.com/office/officeart/2005/8/layout/cycle4"/>
    <dgm:cxn modelId="{0BF29AAB-B522-4761-93DC-7A5AB284F824}" type="presParOf" srcId="{9AB8FC88-E332-481B-8383-E7E9AA27106C}" destId="{DD74297D-FF0C-4F4A-A610-6BCCF4D8D083}" srcOrd="0" destOrd="0" presId="urn:microsoft.com/office/officeart/2005/8/layout/cycle4"/>
    <dgm:cxn modelId="{778C6E0F-64FD-4CF7-9487-3B90D690C466}" type="presParOf" srcId="{9AB8FC88-E332-481B-8383-E7E9AA27106C}" destId="{2AB93E11-A3D6-4193-8A05-AA412DE6295F}" srcOrd="1" destOrd="0" presId="urn:microsoft.com/office/officeart/2005/8/layout/cycle4"/>
    <dgm:cxn modelId="{A159F459-3E6F-421C-AE46-F42205574B73}" type="presParOf" srcId="{9AB8FC88-E332-481B-8383-E7E9AA27106C}" destId="{66E61AC5-2B93-4A9B-A250-A0D19AF26E0B}" srcOrd="2" destOrd="0" presId="urn:microsoft.com/office/officeart/2005/8/layout/cycle4"/>
    <dgm:cxn modelId="{BD45C3A1-5C15-46C1-88B8-C3F3C0068383}" type="presParOf" srcId="{9AB8FC88-E332-481B-8383-E7E9AA27106C}" destId="{A0BC7FA4-CBDD-447A-819F-5166053B30AF}" srcOrd="3" destOrd="0" presId="urn:microsoft.com/office/officeart/2005/8/layout/cycle4"/>
    <dgm:cxn modelId="{1B314006-7799-493D-BEC6-8339DFD1A0F8}" type="presParOf" srcId="{9AB8FC88-E332-481B-8383-E7E9AA27106C}" destId="{05EC3D70-D54D-46F6-AFEF-F8D01F8CDEF9}" srcOrd="4" destOrd="0" presId="urn:microsoft.com/office/officeart/2005/8/layout/cycle4"/>
    <dgm:cxn modelId="{B48D9819-3DC2-4EAF-AEFE-F72CA9C47EFA}" type="presParOf" srcId="{F3D8739D-17BA-46A5-A057-B85D5E12B0B3}" destId="{F84729AE-1E45-4B9E-AA59-E955EF6F323C}" srcOrd="2" destOrd="0" presId="urn:microsoft.com/office/officeart/2005/8/layout/cycle4"/>
    <dgm:cxn modelId="{F359FAE3-0A92-4B86-A32E-57456CB3996B}" type="presParOf" srcId="{F3D8739D-17BA-46A5-A057-B85D5E12B0B3}" destId="{26231403-D135-4295-9CD8-8C45966833A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49EEF-AB14-4705-B7F4-47E05051E73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5A8DE24-5CC8-44FB-B614-FF8B4D028751}">
      <dgm:prSet phldrT="[Tex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Improve transition from Part C to Part B</a:t>
          </a:r>
          <a:endParaRPr lang="en-US" sz="2000" dirty="0">
            <a:latin typeface="Arial" panose="020B0604020202020204" pitchFamily="34" charset="0"/>
            <a:cs typeface="Arial" panose="020B0604020202020204" pitchFamily="34" charset="0"/>
          </a:endParaRPr>
        </a:p>
      </dgm:t>
    </dgm:pt>
    <dgm:pt modelId="{E1B9D4AF-7A31-4C80-8CF2-C702578CE2D1}" type="parTrans" cxnId="{562F59E8-50E7-40F8-9107-EFF1B6799DED}">
      <dgm:prSet/>
      <dgm:spPr/>
      <dgm:t>
        <a:bodyPr/>
        <a:lstStyle/>
        <a:p>
          <a:endParaRPr lang="en-US" sz="2800"/>
        </a:p>
      </dgm:t>
    </dgm:pt>
    <dgm:pt modelId="{78608DAA-B128-41A7-A956-13957F84101F}" type="sibTrans" cxnId="{562F59E8-50E7-40F8-9107-EFF1B6799DED}">
      <dgm:prSet/>
      <dgm:spPr>
        <a:ln>
          <a:solidFill>
            <a:schemeClr val="accent1"/>
          </a:solidFill>
        </a:ln>
      </dgm:spPr>
      <dgm:t>
        <a:bodyPr/>
        <a:lstStyle/>
        <a:p>
          <a:endParaRPr lang="en-US" sz="2800"/>
        </a:p>
      </dgm:t>
    </dgm:pt>
    <dgm:pt modelId="{B306CA37-9FB0-4799-BA6F-60745F6EC249}">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Develop MOU</a:t>
          </a:r>
          <a:endParaRPr lang="en-US" sz="2000" dirty="0">
            <a:latin typeface="Arial" panose="020B0604020202020204" pitchFamily="34" charset="0"/>
            <a:cs typeface="Arial" panose="020B0604020202020204" pitchFamily="34" charset="0"/>
          </a:endParaRPr>
        </a:p>
      </dgm:t>
    </dgm:pt>
    <dgm:pt modelId="{49C1AD4E-79AB-4699-83A1-D8FFC1076C33}" type="parTrans" cxnId="{E4537E6F-D2D4-408F-8139-FD587E78380F}">
      <dgm:prSet/>
      <dgm:spPr/>
      <dgm:t>
        <a:bodyPr/>
        <a:lstStyle/>
        <a:p>
          <a:endParaRPr lang="en-US" sz="2800"/>
        </a:p>
      </dgm:t>
    </dgm:pt>
    <dgm:pt modelId="{0F0BEE96-3E8C-4FB4-B672-88CC860DC498}" type="sibTrans" cxnId="{E4537E6F-D2D4-408F-8139-FD587E78380F}">
      <dgm:prSet/>
      <dgm:spPr/>
      <dgm:t>
        <a:bodyPr/>
        <a:lstStyle/>
        <a:p>
          <a:endParaRPr lang="en-US" sz="2800"/>
        </a:p>
      </dgm:t>
    </dgm:pt>
    <dgm:pt modelId="{FA7D8268-9745-40D3-9480-7C86E3CDA3A6}">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Ongoing meetings</a:t>
          </a:r>
          <a:endParaRPr lang="en-US" sz="2000" dirty="0">
            <a:latin typeface="Arial" panose="020B0604020202020204" pitchFamily="34" charset="0"/>
            <a:cs typeface="Arial" panose="020B0604020202020204" pitchFamily="34" charset="0"/>
          </a:endParaRPr>
        </a:p>
      </dgm:t>
    </dgm:pt>
    <dgm:pt modelId="{EF2E0953-0542-477B-82F1-932A7A1701FB}" type="parTrans" cxnId="{FED31039-A9DA-4C2A-BA7A-A85868D046A9}">
      <dgm:prSet/>
      <dgm:spPr/>
      <dgm:t>
        <a:bodyPr/>
        <a:lstStyle/>
        <a:p>
          <a:endParaRPr lang="en-US" sz="2800"/>
        </a:p>
      </dgm:t>
    </dgm:pt>
    <dgm:pt modelId="{E5E401EF-B730-455C-A6B3-62BEDCE5D907}" type="sibTrans" cxnId="{FED31039-A9DA-4C2A-BA7A-A85868D046A9}">
      <dgm:prSet/>
      <dgm:spPr/>
      <dgm:t>
        <a:bodyPr/>
        <a:lstStyle/>
        <a:p>
          <a:endParaRPr lang="en-US" sz="2800"/>
        </a:p>
      </dgm:t>
    </dgm:pt>
    <dgm:pt modelId="{7B1E8F59-7F18-4437-89B4-77717FE0FCBE}">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Coach, parent &amp; other partner involvement</a:t>
          </a:r>
          <a:endParaRPr lang="en-US" sz="2000" dirty="0">
            <a:latin typeface="Arial" panose="020B0604020202020204" pitchFamily="34" charset="0"/>
            <a:cs typeface="Arial" panose="020B0604020202020204" pitchFamily="34" charset="0"/>
          </a:endParaRPr>
        </a:p>
      </dgm:t>
    </dgm:pt>
    <dgm:pt modelId="{BD821F7F-BF08-4BE1-BCEF-B922184D63BD}" type="parTrans" cxnId="{FDBAEC3E-D52D-42AF-BF61-3E69CF73E6D8}">
      <dgm:prSet/>
      <dgm:spPr/>
      <dgm:t>
        <a:bodyPr/>
        <a:lstStyle/>
        <a:p>
          <a:endParaRPr lang="en-US" sz="2800"/>
        </a:p>
      </dgm:t>
    </dgm:pt>
    <dgm:pt modelId="{BD2F8ED8-5D9B-49B3-97B0-17C0806876FC}" type="sibTrans" cxnId="{FDBAEC3E-D52D-42AF-BF61-3E69CF73E6D8}">
      <dgm:prSet/>
      <dgm:spPr/>
      <dgm:t>
        <a:bodyPr/>
        <a:lstStyle/>
        <a:p>
          <a:endParaRPr lang="en-US" sz="2800"/>
        </a:p>
      </dgm:t>
    </dgm:pt>
    <dgm:pt modelId="{F865D376-FAF9-4E4C-9A98-EAACF5C68C33}">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Early Intervention agencies, Part C</a:t>
          </a:r>
          <a:endParaRPr lang="en-US" sz="2000" dirty="0">
            <a:latin typeface="Arial" panose="020B0604020202020204" pitchFamily="34" charset="0"/>
            <a:cs typeface="Arial" panose="020B0604020202020204" pitchFamily="34" charset="0"/>
          </a:endParaRPr>
        </a:p>
      </dgm:t>
    </dgm:pt>
    <dgm:pt modelId="{4A63A916-4CB1-4A3D-9265-CDD8BE31CBE4}" type="sibTrans" cxnId="{93D23B8C-FEF0-43BC-BC69-0E4BB6ACEFDE}">
      <dgm:prSet/>
      <dgm:spPr/>
      <dgm:t>
        <a:bodyPr/>
        <a:lstStyle/>
        <a:p>
          <a:endParaRPr lang="en-US" sz="2800"/>
        </a:p>
      </dgm:t>
    </dgm:pt>
    <dgm:pt modelId="{8E8A9BD1-3563-48EF-B197-0D87615EA821}" type="parTrans" cxnId="{93D23B8C-FEF0-43BC-BC69-0E4BB6ACEFDE}">
      <dgm:prSet/>
      <dgm:spPr/>
      <dgm:t>
        <a:bodyPr/>
        <a:lstStyle/>
        <a:p>
          <a:endParaRPr lang="en-US" sz="2800"/>
        </a:p>
      </dgm:t>
    </dgm:pt>
    <dgm:pt modelId="{8F4EDF65-82DF-4C81-9957-8D33970CF06A}">
      <dgm:prSet custT="1"/>
      <dgm:spPr>
        <a:solidFill>
          <a:schemeClr val="bg1">
            <a:lumMod val="50000"/>
          </a:schemeClr>
        </a:solidFill>
      </dgm:spPr>
      <dgm:t>
        <a:bodyPr/>
        <a:lstStyle/>
        <a:p>
          <a:r>
            <a:rPr lang="en-US" sz="2000" dirty="0" smtClean="0">
              <a:latin typeface="Arial" panose="020B0604020202020204" pitchFamily="34" charset="0"/>
              <a:cs typeface="Arial" panose="020B0604020202020204" pitchFamily="34" charset="0"/>
            </a:rPr>
            <a:t>School Districts, Part B</a:t>
          </a:r>
          <a:endParaRPr lang="en-US" sz="2000" dirty="0">
            <a:latin typeface="Arial" panose="020B0604020202020204" pitchFamily="34" charset="0"/>
            <a:cs typeface="Arial" panose="020B0604020202020204" pitchFamily="34" charset="0"/>
          </a:endParaRPr>
        </a:p>
      </dgm:t>
    </dgm:pt>
    <dgm:pt modelId="{06B87EFE-6D61-455C-A67B-A811C1EC44BE}" type="parTrans" cxnId="{D065DD73-5650-4B35-9A62-3A5BD3D6F5E9}">
      <dgm:prSet/>
      <dgm:spPr/>
      <dgm:t>
        <a:bodyPr/>
        <a:lstStyle/>
        <a:p>
          <a:endParaRPr lang="en-US"/>
        </a:p>
      </dgm:t>
    </dgm:pt>
    <dgm:pt modelId="{4C90774F-4A96-446C-923E-8C8694943EEB}" type="sibTrans" cxnId="{D065DD73-5650-4B35-9A62-3A5BD3D6F5E9}">
      <dgm:prSet/>
      <dgm:spPr/>
      <dgm:t>
        <a:bodyPr/>
        <a:lstStyle/>
        <a:p>
          <a:endParaRPr lang="en-US"/>
        </a:p>
      </dgm:t>
    </dgm:pt>
    <dgm:pt modelId="{10F132AD-B580-493D-8763-D77A77E39125}" type="pres">
      <dgm:prSet presAssocID="{77349EEF-AB14-4705-B7F4-47E05051E730}" presName="Name0" presStyleCnt="0">
        <dgm:presLayoutVars>
          <dgm:chMax val="7"/>
          <dgm:chPref val="7"/>
          <dgm:dir/>
        </dgm:presLayoutVars>
      </dgm:prSet>
      <dgm:spPr/>
      <dgm:t>
        <a:bodyPr/>
        <a:lstStyle/>
        <a:p>
          <a:endParaRPr lang="en-US"/>
        </a:p>
      </dgm:t>
    </dgm:pt>
    <dgm:pt modelId="{7D03AE8A-6F0C-4FC0-A9D4-2BD9BB069505}" type="pres">
      <dgm:prSet presAssocID="{77349EEF-AB14-4705-B7F4-47E05051E730}" presName="Name1" presStyleCnt="0"/>
      <dgm:spPr/>
    </dgm:pt>
    <dgm:pt modelId="{D0DD66FF-2E11-4431-82B6-B7FF2CAFA322}" type="pres">
      <dgm:prSet presAssocID="{77349EEF-AB14-4705-B7F4-47E05051E730}" presName="cycle" presStyleCnt="0"/>
      <dgm:spPr/>
    </dgm:pt>
    <dgm:pt modelId="{5E76750E-317C-4C70-A9B1-CB323C1C5C5E}" type="pres">
      <dgm:prSet presAssocID="{77349EEF-AB14-4705-B7F4-47E05051E730}" presName="srcNode" presStyleLbl="node1" presStyleIdx="0" presStyleCnt="6"/>
      <dgm:spPr/>
    </dgm:pt>
    <dgm:pt modelId="{99072AC9-9D05-4BB8-98CB-F6BD0D9C9B0A}" type="pres">
      <dgm:prSet presAssocID="{77349EEF-AB14-4705-B7F4-47E05051E730}" presName="conn" presStyleLbl="parChTrans1D2" presStyleIdx="0" presStyleCnt="1"/>
      <dgm:spPr/>
      <dgm:t>
        <a:bodyPr/>
        <a:lstStyle/>
        <a:p>
          <a:endParaRPr lang="en-US"/>
        </a:p>
      </dgm:t>
    </dgm:pt>
    <dgm:pt modelId="{603C0830-FB06-4C67-AE10-5204B4777714}" type="pres">
      <dgm:prSet presAssocID="{77349EEF-AB14-4705-B7F4-47E05051E730}" presName="extraNode" presStyleLbl="node1" presStyleIdx="0" presStyleCnt="6"/>
      <dgm:spPr/>
    </dgm:pt>
    <dgm:pt modelId="{A5C48F01-8F0E-458D-A8A9-D716885B9C8D}" type="pres">
      <dgm:prSet presAssocID="{77349EEF-AB14-4705-B7F4-47E05051E730}" presName="dstNode" presStyleLbl="node1" presStyleIdx="0" presStyleCnt="6"/>
      <dgm:spPr/>
    </dgm:pt>
    <dgm:pt modelId="{518355AC-6266-4CDF-9502-40C2C533E82D}" type="pres">
      <dgm:prSet presAssocID="{B5A8DE24-5CC8-44FB-B614-FF8B4D028751}" presName="text_1" presStyleLbl="node1" presStyleIdx="0" presStyleCnt="6">
        <dgm:presLayoutVars>
          <dgm:bulletEnabled val="1"/>
        </dgm:presLayoutVars>
      </dgm:prSet>
      <dgm:spPr/>
      <dgm:t>
        <a:bodyPr/>
        <a:lstStyle/>
        <a:p>
          <a:endParaRPr lang="en-US"/>
        </a:p>
      </dgm:t>
    </dgm:pt>
    <dgm:pt modelId="{B33006C0-5F81-470A-BD23-EBE4B9888E4D}" type="pres">
      <dgm:prSet presAssocID="{B5A8DE24-5CC8-44FB-B614-FF8B4D028751}" presName="accent_1" presStyleCnt="0"/>
      <dgm:spPr/>
    </dgm:pt>
    <dgm:pt modelId="{DDBEF3D8-6706-4E24-85CC-1EBDC147D544}" type="pres">
      <dgm:prSet presAssocID="{B5A8DE24-5CC8-44FB-B614-FF8B4D028751}" presName="accentRepeatNode" presStyleLbl="solidFgAcc1" presStyleIdx="0" presStyleCnt="6"/>
      <dgm:spPr>
        <a:solidFill>
          <a:schemeClr val="accent1"/>
        </a:solidFill>
      </dgm:spPr>
    </dgm:pt>
    <dgm:pt modelId="{645E88B4-6255-48D3-981B-D08DAE2F9238}" type="pres">
      <dgm:prSet presAssocID="{B306CA37-9FB0-4799-BA6F-60745F6EC249}" presName="text_2" presStyleLbl="node1" presStyleIdx="1" presStyleCnt="6">
        <dgm:presLayoutVars>
          <dgm:bulletEnabled val="1"/>
        </dgm:presLayoutVars>
      </dgm:prSet>
      <dgm:spPr/>
      <dgm:t>
        <a:bodyPr/>
        <a:lstStyle/>
        <a:p>
          <a:endParaRPr lang="en-US"/>
        </a:p>
      </dgm:t>
    </dgm:pt>
    <dgm:pt modelId="{421C1E10-82B8-4C55-B690-AC1A791A7F69}" type="pres">
      <dgm:prSet presAssocID="{B306CA37-9FB0-4799-BA6F-60745F6EC249}" presName="accent_2" presStyleCnt="0"/>
      <dgm:spPr/>
    </dgm:pt>
    <dgm:pt modelId="{CACB66B9-5463-4FA8-8786-44AFAF54E630}" type="pres">
      <dgm:prSet presAssocID="{B306CA37-9FB0-4799-BA6F-60745F6EC249}" presName="accentRepeatNode" presStyleLbl="solidFgAcc1" presStyleIdx="1" presStyleCnt="6"/>
      <dgm:spPr>
        <a:solidFill>
          <a:schemeClr val="accent1"/>
        </a:solidFill>
      </dgm:spPr>
    </dgm:pt>
    <dgm:pt modelId="{C7CAC995-C7B9-4942-BACE-F06857D5078D}" type="pres">
      <dgm:prSet presAssocID="{FA7D8268-9745-40D3-9480-7C86E3CDA3A6}" presName="text_3" presStyleLbl="node1" presStyleIdx="2" presStyleCnt="6">
        <dgm:presLayoutVars>
          <dgm:bulletEnabled val="1"/>
        </dgm:presLayoutVars>
      </dgm:prSet>
      <dgm:spPr/>
      <dgm:t>
        <a:bodyPr/>
        <a:lstStyle/>
        <a:p>
          <a:endParaRPr lang="en-US"/>
        </a:p>
      </dgm:t>
    </dgm:pt>
    <dgm:pt modelId="{F2DDCF78-DC2B-4717-8D2A-DECB79D07D98}" type="pres">
      <dgm:prSet presAssocID="{FA7D8268-9745-40D3-9480-7C86E3CDA3A6}" presName="accent_3" presStyleCnt="0"/>
      <dgm:spPr/>
    </dgm:pt>
    <dgm:pt modelId="{5071E6B7-6974-4686-B138-3ED3980B3367}" type="pres">
      <dgm:prSet presAssocID="{FA7D8268-9745-40D3-9480-7C86E3CDA3A6}" presName="accentRepeatNode" presStyleLbl="solidFgAcc1" presStyleIdx="2" presStyleCnt="6"/>
      <dgm:spPr>
        <a:solidFill>
          <a:schemeClr val="accent1"/>
        </a:solidFill>
      </dgm:spPr>
    </dgm:pt>
    <dgm:pt modelId="{399709DB-99BD-45C8-9AE0-FE970FC334F4}" type="pres">
      <dgm:prSet presAssocID="{7B1E8F59-7F18-4437-89B4-77717FE0FCBE}" presName="text_4" presStyleLbl="node1" presStyleIdx="3" presStyleCnt="6" custScaleY="127042">
        <dgm:presLayoutVars>
          <dgm:bulletEnabled val="1"/>
        </dgm:presLayoutVars>
      </dgm:prSet>
      <dgm:spPr/>
      <dgm:t>
        <a:bodyPr/>
        <a:lstStyle/>
        <a:p>
          <a:endParaRPr lang="en-US"/>
        </a:p>
      </dgm:t>
    </dgm:pt>
    <dgm:pt modelId="{56D5B1B6-65A1-4CB4-B5C8-6DEA0079C15F}" type="pres">
      <dgm:prSet presAssocID="{7B1E8F59-7F18-4437-89B4-77717FE0FCBE}" presName="accent_4" presStyleCnt="0"/>
      <dgm:spPr/>
    </dgm:pt>
    <dgm:pt modelId="{04DD430C-7DDA-4DAE-B525-10863AA78EBA}" type="pres">
      <dgm:prSet presAssocID="{7B1E8F59-7F18-4437-89B4-77717FE0FCBE}" presName="accentRepeatNode" presStyleLbl="solidFgAcc1" presStyleIdx="3" presStyleCnt="6"/>
      <dgm:spPr>
        <a:solidFill>
          <a:schemeClr val="accent1"/>
        </a:solidFill>
      </dgm:spPr>
    </dgm:pt>
    <dgm:pt modelId="{B762DF1B-C24C-4A01-A63C-4A8BAEF9C76D}" type="pres">
      <dgm:prSet presAssocID="{F865D376-FAF9-4E4C-9A98-EAACF5C68C33}" presName="text_5" presStyleLbl="node1" presStyleIdx="4" presStyleCnt="6" custScaleY="117795">
        <dgm:presLayoutVars>
          <dgm:bulletEnabled val="1"/>
        </dgm:presLayoutVars>
      </dgm:prSet>
      <dgm:spPr/>
      <dgm:t>
        <a:bodyPr/>
        <a:lstStyle/>
        <a:p>
          <a:endParaRPr lang="en-US"/>
        </a:p>
      </dgm:t>
    </dgm:pt>
    <dgm:pt modelId="{DD7E987E-756A-4B51-8B19-F4323698D080}" type="pres">
      <dgm:prSet presAssocID="{F865D376-FAF9-4E4C-9A98-EAACF5C68C33}" presName="accent_5" presStyleCnt="0"/>
      <dgm:spPr/>
    </dgm:pt>
    <dgm:pt modelId="{96B6F95B-7F72-4774-97C7-0640416F7CF2}" type="pres">
      <dgm:prSet presAssocID="{F865D376-FAF9-4E4C-9A98-EAACF5C68C33}" presName="accentRepeatNode" presStyleLbl="solidFgAcc1" presStyleIdx="4" presStyleCnt="6"/>
      <dgm:spPr>
        <a:solidFill>
          <a:schemeClr val="accent1"/>
        </a:solidFill>
      </dgm:spPr>
    </dgm:pt>
    <dgm:pt modelId="{D0DFE8EF-E700-4BBA-929B-74579622E60E}" type="pres">
      <dgm:prSet presAssocID="{8F4EDF65-82DF-4C81-9957-8D33970CF06A}" presName="text_6" presStyleLbl="node1" presStyleIdx="5" presStyleCnt="6">
        <dgm:presLayoutVars>
          <dgm:bulletEnabled val="1"/>
        </dgm:presLayoutVars>
      </dgm:prSet>
      <dgm:spPr/>
      <dgm:t>
        <a:bodyPr/>
        <a:lstStyle/>
        <a:p>
          <a:endParaRPr lang="en-US"/>
        </a:p>
      </dgm:t>
    </dgm:pt>
    <dgm:pt modelId="{9C868F72-0719-45CF-87CF-2DE6821DC7D8}" type="pres">
      <dgm:prSet presAssocID="{8F4EDF65-82DF-4C81-9957-8D33970CF06A}" presName="accent_6" presStyleCnt="0"/>
      <dgm:spPr/>
    </dgm:pt>
    <dgm:pt modelId="{EE2B45A5-E811-47F6-A228-85DCFEE883B7}" type="pres">
      <dgm:prSet presAssocID="{8F4EDF65-82DF-4C81-9957-8D33970CF06A}" presName="accentRepeatNode" presStyleLbl="solidFgAcc1" presStyleIdx="5" presStyleCnt="6"/>
      <dgm:spPr>
        <a:solidFill>
          <a:schemeClr val="accent1"/>
        </a:solidFill>
      </dgm:spPr>
      <dgm:t>
        <a:bodyPr/>
        <a:lstStyle/>
        <a:p>
          <a:endParaRPr lang="en-US"/>
        </a:p>
      </dgm:t>
    </dgm:pt>
  </dgm:ptLst>
  <dgm:cxnLst>
    <dgm:cxn modelId="{137294D7-284C-45BC-A57F-F56E0D1C6333}" type="presOf" srcId="{8F4EDF65-82DF-4C81-9957-8D33970CF06A}" destId="{D0DFE8EF-E700-4BBA-929B-74579622E60E}" srcOrd="0" destOrd="0" presId="urn:microsoft.com/office/officeart/2008/layout/VerticalCurvedList"/>
    <dgm:cxn modelId="{85A31159-F43D-4555-9D34-A59E6920881E}" type="presOf" srcId="{FA7D8268-9745-40D3-9480-7C86E3CDA3A6}" destId="{C7CAC995-C7B9-4942-BACE-F06857D5078D}" srcOrd="0" destOrd="0" presId="urn:microsoft.com/office/officeart/2008/layout/VerticalCurvedList"/>
    <dgm:cxn modelId="{08171C7D-3DEE-42E6-A6AC-A8B5ED4A0E85}" type="presOf" srcId="{B306CA37-9FB0-4799-BA6F-60745F6EC249}" destId="{645E88B4-6255-48D3-981B-D08DAE2F9238}" srcOrd="0" destOrd="0" presId="urn:microsoft.com/office/officeart/2008/layout/VerticalCurvedList"/>
    <dgm:cxn modelId="{FDBAEC3E-D52D-42AF-BF61-3E69CF73E6D8}" srcId="{77349EEF-AB14-4705-B7F4-47E05051E730}" destId="{7B1E8F59-7F18-4437-89B4-77717FE0FCBE}" srcOrd="3" destOrd="0" parTransId="{BD821F7F-BF08-4BE1-BCEF-B922184D63BD}" sibTransId="{BD2F8ED8-5D9B-49B3-97B0-17C0806876FC}"/>
    <dgm:cxn modelId="{0FE87212-F79C-409C-AAA0-8D0858F1FC7B}" type="presOf" srcId="{77349EEF-AB14-4705-B7F4-47E05051E730}" destId="{10F132AD-B580-493D-8763-D77A77E39125}" srcOrd="0" destOrd="0" presId="urn:microsoft.com/office/officeart/2008/layout/VerticalCurvedList"/>
    <dgm:cxn modelId="{562F59E8-50E7-40F8-9107-EFF1B6799DED}" srcId="{77349EEF-AB14-4705-B7F4-47E05051E730}" destId="{B5A8DE24-5CC8-44FB-B614-FF8B4D028751}" srcOrd="0" destOrd="0" parTransId="{E1B9D4AF-7A31-4C80-8CF2-C702578CE2D1}" sibTransId="{78608DAA-B128-41A7-A956-13957F84101F}"/>
    <dgm:cxn modelId="{848FC3FE-3BFF-488B-8436-F1E5FE27104D}" type="presOf" srcId="{78608DAA-B128-41A7-A956-13957F84101F}" destId="{99072AC9-9D05-4BB8-98CB-F6BD0D9C9B0A}" srcOrd="0" destOrd="0" presId="urn:microsoft.com/office/officeart/2008/layout/VerticalCurvedList"/>
    <dgm:cxn modelId="{E4537E6F-D2D4-408F-8139-FD587E78380F}" srcId="{77349EEF-AB14-4705-B7F4-47E05051E730}" destId="{B306CA37-9FB0-4799-BA6F-60745F6EC249}" srcOrd="1" destOrd="0" parTransId="{49C1AD4E-79AB-4699-83A1-D8FFC1076C33}" sibTransId="{0F0BEE96-3E8C-4FB4-B672-88CC860DC498}"/>
    <dgm:cxn modelId="{D065DD73-5650-4B35-9A62-3A5BD3D6F5E9}" srcId="{77349EEF-AB14-4705-B7F4-47E05051E730}" destId="{8F4EDF65-82DF-4C81-9957-8D33970CF06A}" srcOrd="5" destOrd="0" parTransId="{06B87EFE-6D61-455C-A67B-A811C1EC44BE}" sibTransId="{4C90774F-4A96-446C-923E-8C8694943EEB}"/>
    <dgm:cxn modelId="{93D23B8C-FEF0-43BC-BC69-0E4BB6ACEFDE}" srcId="{77349EEF-AB14-4705-B7F4-47E05051E730}" destId="{F865D376-FAF9-4E4C-9A98-EAACF5C68C33}" srcOrd="4" destOrd="0" parTransId="{8E8A9BD1-3563-48EF-B197-0D87615EA821}" sibTransId="{4A63A916-4CB1-4A3D-9265-CDD8BE31CBE4}"/>
    <dgm:cxn modelId="{FA561054-794C-4554-8E35-B943650378C6}" type="presOf" srcId="{7B1E8F59-7F18-4437-89B4-77717FE0FCBE}" destId="{399709DB-99BD-45C8-9AE0-FE970FC334F4}" srcOrd="0" destOrd="0" presId="urn:microsoft.com/office/officeart/2008/layout/VerticalCurvedList"/>
    <dgm:cxn modelId="{2757B103-8D3D-4209-9160-47109C72C12E}" type="presOf" srcId="{B5A8DE24-5CC8-44FB-B614-FF8B4D028751}" destId="{518355AC-6266-4CDF-9502-40C2C533E82D}" srcOrd="0" destOrd="0" presId="urn:microsoft.com/office/officeart/2008/layout/VerticalCurvedList"/>
    <dgm:cxn modelId="{FED31039-A9DA-4C2A-BA7A-A85868D046A9}" srcId="{77349EEF-AB14-4705-B7F4-47E05051E730}" destId="{FA7D8268-9745-40D3-9480-7C86E3CDA3A6}" srcOrd="2" destOrd="0" parTransId="{EF2E0953-0542-477B-82F1-932A7A1701FB}" sibTransId="{E5E401EF-B730-455C-A6B3-62BEDCE5D907}"/>
    <dgm:cxn modelId="{03A6E8D6-7274-4A1C-8D3A-001D6DE6F78D}" type="presOf" srcId="{F865D376-FAF9-4E4C-9A98-EAACF5C68C33}" destId="{B762DF1B-C24C-4A01-A63C-4A8BAEF9C76D}" srcOrd="0" destOrd="0" presId="urn:microsoft.com/office/officeart/2008/layout/VerticalCurvedList"/>
    <dgm:cxn modelId="{21A3F390-C466-429E-88C0-CA9D26B0BE0F}" type="presParOf" srcId="{10F132AD-B580-493D-8763-D77A77E39125}" destId="{7D03AE8A-6F0C-4FC0-A9D4-2BD9BB069505}" srcOrd="0" destOrd="0" presId="urn:microsoft.com/office/officeart/2008/layout/VerticalCurvedList"/>
    <dgm:cxn modelId="{230B5028-F395-47E4-B41D-CC3576FAF676}" type="presParOf" srcId="{7D03AE8A-6F0C-4FC0-A9D4-2BD9BB069505}" destId="{D0DD66FF-2E11-4431-82B6-B7FF2CAFA322}" srcOrd="0" destOrd="0" presId="urn:microsoft.com/office/officeart/2008/layout/VerticalCurvedList"/>
    <dgm:cxn modelId="{D4788451-29AF-4409-8A90-966BAF06DCA9}" type="presParOf" srcId="{D0DD66FF-2E11-4431-82B6-B7FF2CAFA322}" destId="{5E76750E-317C-4C70-A9B1-CB323C1C5C5E}" srcOrd="0" destOrd="0" presId="urn:microsoft.com/office/officeart/2008/layout/VerticalCurvedList"/>
    <dgm:cxn modelId="{B44D3868-63B3-453D-B787-01E47CA8E8AF}" type="presParOf" srcId="{D0DD66FF-2E11-4431-82B6-B7FF2CAFA322}" destId="{99072AC9-9D05-4BB8-98CB-F6BD0D9C9B0A}" srcOrd="1" destOrd="0" presId="urn:microsoft.com/office/officeart/2008/layout/VerticalCurvedList"/>
    <dgm:cxn modelId="{8CBCDAE5-0970-48AA-81DE-FEE1A7FA18D5}" type="presParOf" srcId="{D0DD66FF-2E11-4431-82B6-B7FF2CAFA322}" destId="{603C0830-FB06-4C67-AE10-5204B4777714}" srcOrd="2" destOrd="0" presId="urn:microsoft.com/office/officeart/2008/layout/VerticalCurvedList"/>
    <dgm:cxn modelId="{D10B32EF-52AF-4772-92B4-A4DC6983675A}" type="presParOf" srcId="{D0DD66FF-2E11-4431-82B6-B7FF2CAFA322}" destId="{A5C48F01-8F0E-458D-A8A9-D716885B9C8D}" srcOrd="3" destOrd="0" presId="urn:microsoft.com/office/officeart/2008/layout/VerticalCurvedList"/>
    <dgm:cxn modelId="{435D59C7-F9B0-41CB-9B53-0DA77096F418}" type="presParOf" srcId="{7D03AE8A-6F0C-4FC0-A9D4-2BD9BB069505}" destId="{518355AC-6266-4CDF-9502-40C2C533E82D}" srcOrd="1" destOrd="0" presId="urn:microsoft.com/office/officeart/2008/layout/VerticalCurvedList"/>
    <dgm:cxn modelId="{444C1C3E-8EAD-47AA-968C-5AFA34CD201D}" type="presParOf" srcId="{7D03AE8A-6F0C-4FC0-A9D4-2BD9BB069505}" destId="{B33006C0-5F81-470A-BD23-EBE4B9888E4D}" srcOrd="2" destOrd="0" presId="urn:microsoft.com/office/officeart/2008/layout/VerticalCurvedList"/>
    <dgm:cxn modelId="{60AB7DEB-03EB-47B5-80BD-897A3FDBB0BC}" type="presParOf" srcId="{B33006C0-5F81-470A-BD23-EBE4B9888E4D}" destId="{DDBEF3D8-6706-4E24-85CC-1EBDC147D544}" srcOrd="0" destOrd="0" presId="urn:microsoft.com/office/officeart/2008/layout/VerticalCurvedList"/>
    <dgm:cxn modelId="{9EC03A66-5B38-4879-8EC4-2B8D7E90A263}" type="presParOf" srcId="{7D03AE8A-6F0C-4FC0-A9D4-2BD9BB069505}" destId="{645E88B4-6255-48D3-981B-D08DAE2F9238}" srcOrd="3" destOrd="0" presId="urn:microsoft.com/office/officeart/2008/layout/VerticalCurvedList"/>
    <dgm:cxn modelId="{A2076C74-FC52-46B6-A940-689520610D9F}" type="presParOf" srcId="{7D03AE8A-6F0C-4FC0-A9D4-2BD9BB069505}" destId="{421C1E10-82B8-4C55-B690-AC1A791A7F69}" srcOrd="4" destOrd="0" presId="urn:microsoft.com/office/officeart/2008/layout/VerticalCurvedList"/>
    <dgm:cxn modelId="{204995E6-B2D5-4369-9270-279F404895E2}" type="presParOf" srcId="{421C1E10-82B8-4C55-B690-AC1A791A7F69}" destId="{CACB66B9-5463-4FA8-8786-44AFAF54E630}" srcOrd="0" destOrd="0" presId="urn:microsoft.com/office/officeart/2008/layout/VerticalCurvedList"/>
    <dgm:cxn modelId="{24241F59-69FD-4541-A558-A12DFB955150}" type="presParOf" srcId="{7D03AE8A-6F0C-4FC0-A9D4-2BD9BB069505}" destId="{C7CAC995-C7B9-4942-BACE-F06857D5078D}" srcOrd="5" destOrd="0" presId="urn:microsoft.com/office/officeart/2008/layout/VerticalCurvedList"/>
    <dgm:cxn modelId="{5F36B15D-33C8-4064-8E89-F5A04F1FC7A5}" type="presParOf" srcId="{7D03AE8A-6F0C-4FC0-A9D4-2BD9BB069505}" destId="{F2DDCF78-DC2B-4717-8D2A-DECB79D07D98}" srcOrd="6" destOrd="0" presId="urn:microsoft.com/office/officeart/2008/layout/VerticalCurvedList"/>
    <dgm:cxn modelId="{A5CD8318-6F4E-4FA6-B765-ACE64AE47D7E}" type="presParOf" srcId="{F2DDCF78-DC2B-4717-8D2A-DECB79D07D98}" destId="{5071E6B7-6974-4686-B138-3ED3980B3367}" srcOrd="0" destOrd="0" presId="urn:microsoft.com/office/officeart/2008/layout/VerticalCurvedList"/>
    <dgm:cxn modelId="{DA916F99-E4BA-4D5B-9815-DA547ECE2998}" type="presParOf" srcId="{7D03AE8A-6F0C-4FC0-A9D4-2BD9BB069505}" destId="{399709DB-99BD-45C8-9AE0-FE970FC334F4}" srcOrd="7" destOrd="0" presId="urn:microsoft.com/office/officeart/2008/layout/VerticalCurvedList"/>
    <dgm:cxn modelId="{BCEC067A-771F-4265-89DD-663660C4FAB2}" type="presParOf" srcId="{7D03AE8A-6F0C-4FC0-A9D4-2BD9BB069505}" destId="{56D5B1B6-65A1-4CB4-B5C8-6DEA0079C15F}" srcOrd="8" destOrd="0" presId="urn:microsoft.com/office/officeart/2008/layout/VerticalCurvedList"/>
    <dgm:cxn modelId="{B103FA79-9F39-45A1-9F2C-4B2AEBA08600}" type="presParOf" srcId="{56D5B1B6-65A1-4CB4-B5C8-6DEA0079C15F}" destId="{04DD430C-7DDA-4DAE-B525-10863AA78EBA}" srcOrd="0" destOrd="0" presId="urn:microsoft.com/office/officeart/2008/layout/VerticalCurvedList"/>
    <dgm:cxn modelId="{83931D4B-CC40-4DC3-B2D4-27D949D2845F}" type="presParOf" srcId="{7D03AE8A-6F0C-4FC0-A9D4-2BD9BB069505}" destId="{B762DF1B-C24C-4A01-A63C-4A8BAEF9C76D}" srcOrd="9" destOrd="0" presId="urn:microsoft.com/office/officeart/2008/layout/VerticalCurvedList"/>
    <dgm:cxn modelId="{66E67976-FF78-41E6-8D7B-3A1AF0678ED6}" type="presParOf" srcId="{7D03AE8A-6F0C-4FC0-A9D4-2BD9BB069505}" destId="{DD7E987E-756A-4B51-8B19-F4323698D080}" srcOrd="10" destOrd="0" presId="urn:microsoft.com/office/officeart/2008/layout/VerticalCurvedList"/>
    <dgm:cxn modelId="{E8D6A52B-B28C-45C2-9196-7374D7D5EDBE}" type="presParOf" srcId="{DD7E987E-756A-4B51-8B19-F4323698D080}" destId="{96B6F95B-7F72-4774-97C7-0640416F7CF2}" srcOrd="0" destOrd="0" presId="urn:microsoft.com/office/officeart/2008/layout/VerticalCurvedList"/>
    <dgm:cxn modelId="{31D88258-F5E4-4F70-A838-751CA0DCC119}" type="presParOf" srcId="{7D03AE8A-6F0C-4FC0-A9D4-2BD9BB069505}" destId="{D0DFE8EF-E700-4BBA-929B-74579622E60E}" srcOrd="11" destOrd="0" presId="urn:microsoft.com/office/officeart/2008/layout/VerticalCurvedList"/>
    <dgm:cxn modelId="{81BDE1A5-4A06-4DDF-8E62-AB13B6A66FBF}" type="presParOf" srcId="{7D03AE8A-6F0C-4FC0-A9D4-2BD9BB069505}" destId="{9C868F72-0719-45CF-87CF-2DE6821DC7D8}" srcOrd="12" destOrd="0" presId="urn:microsoft.com/office/officeart/2008/layout/VerticalCurvedList"/>
    <dgm:cxn modelId="{3A6B01A6-03B8-4639-85BE-E7FC0703B9E2}" type="presParOf" srcId="{9C868F72-0719-45CF-87CF-2DE6821DC7D8}" destId="{EE2B45A5-E811-47F6-A228-85DCFEE883B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4297D-FF0C-4F4A-A610-6BCCF4D8D083}">
      <dsp:nvSpPr>
        <dsp:cNvPr id="0" name=""/>
        <dsp:cNvSpPr/>
      </dsp:nvSpPr>
      <dsp:spPr>
        <a:xfrm>
          <a:off x="1364538" y="249626"/>
          <a:ext cx="1896284" cy="1896284"/>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Coach</a:t>
          </a:r>
          <a:endParaRPr lang="en-US" sz="2000" kern="1200" dirty="0">
            <a:latin typeface="Arial" panose="020B0604020202020204" pitchFamily="34" charset="0"/>
            <a:cs typeface="Arial" panose="020B0604020202020204" pitchFamily="34" charset="0"/>
          </a:endParaRPr>
        </a:p>
      </dsp:txBody>
      <dsp:txXfrm>
        <a:off x="1919947" y="805035"/>
        <a:ext cx="1340875" cy="1340875"/>
      </dsp:txXfrm>
    </dsp:sp>
    <dsp:sp modelId="{2AB93E11-A3D6-4193-8A05-AA412DE6295F}">
      <dsp:nvSpPr>
        <dsp:cNvPr id="0" name=""/>
        <dsp:cNvSpPr/>
      </dsp:nvSpPr>
      <dsp:spPr>
        <a:xfrm rot="5400000">
          <a:off x="3348412" y="249626"/>
          <a:ext cx="1896284" cy="1896284"/>
        </a:xfrm>
        <a:prstGeom prst="pieWedg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Team Leader</a:t>
          </a:r>
          <a:endParaRPr lang="en-US" sz="2000" kern="1200" dirty="0">
            <a:latin typeface="Arial" panose="020B0604020202020204" pitchFamily="34" charset="0"/>
            <a:cs typeface="Arial" panose="020B0604020202020204" pitchFamily="34" charset="0"/>
          </a:endParaRPr>
        </a:p>
      </dsp:txBody>
      <dsp:txXfrm rot="-5400000">
        <a:off x="3348412" y="805035"/>
        <a:ext cx="1340875" cy="1340875"/>
      </dsp:txXfrm>
    </dsp:sp>
    <dsp:sp modelId="{66E61AC5-2B93-4A9B-A250-A0D19AF26E0B}">
      <dsp:nvSpPr>
        <dsp:cNvPr id="0" name=""/>
        <dsp:cNvSpPr/>
      </dsp:nvSpPr>
      <dsp:spPr>
        <a:xfrm rot="10800000">
          <a:off x="3374865" y="2233499"/>
          <a:ext cx="1843378" cy="1896284"/>
        </a:xfrm>
        <a:prstGeom prst="pieWedg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Family</a:t>
          </a:r>
        </a:p>
        <a:p>
          <a:pPr lvl="0" algn="ctr" defTabSz="88900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Members</a:t>
          </a:r>
          <a:endParaRPr lang="en-US" sz="1900" kern="1200" dirty="0">
            <a:latin typeface="Arial" panose="020B0604020202020204" pitchFamily="34" charset="0"/>
            <a:cs typeface="Arial" panose="020B0604020202020204" pitchFamily="34" charset="0"/>
          </a:endParaRPr>
        </a:p>
      </dsp:txBody>
      <dsp:txXfrm rot="10800000">
        <a:off x="3374865" y="2233499"/>
        <a:ext cx="1303465" cy="1340875"/>
      </dsp:txXfrm>
    </dsp:sp>
    <dsp:sp modelId="{A0BC7FA4-CBDD-447A-819F-5166053B30AF}">
      <dsp:nvSpPr>
        <dsp:cNvPr id="0" name=""/>
        <dsp:cNvSpPr/>
      </dsp:nvSpPr>
      <dsp:spPr>
        <a:xfrm rot="16200000">
          <a:off x="1364538" y="2233499"/>
          <a:ext cx="1896284" cy="1896284"/>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Agency Reps</a:t>
          </a:r>
          <a:endParaRPr lang="en-US" sz="2000" kern="1200" dirty="0">
            <a:latin typeface="Arial" panose="020B0604020202020204" pitchFamily="34" charset="0"/>
            <a:cs typeface="Arial" panose="020B0604020202020204" pitchFamily="34" charset="0"/>
          </a:endParaRPr>
        </a:p>
      </dsp:txBody>
      <dsp:txXfrm rot="5400000">
        <a:off x="1919947" y="2233499"/>
        <a:ext cx="1340875" cy="1340875"/>
      </dsp:txXfrm>
    </dsp:sp>
    <dsp:sp modelId="{F84729AE-1E45-4B9E-AA59-E955EF6F323C}">
      <dsp:nvSpPr>
        <dsp:cNvPr id="0" name=""/>
        <dsp:cNvSpPr/>
      </dsp:nvSpPr>
      <dsp:spPr>
        <a:xfrm>
          <a:off x="2977257" y="1795558"/>
          <a:ext cx="654721" cy="56932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31403-D135-4295-9CD8-8C45966833A6}">
      <dsp:nvSpPr>
        <dsp:cNvPr id="0" name=""/>
        <dsp:cNvSpPr/>
      </dsp:nvSpPr>
      <dsp:spPr>
        <a:xfrm rot="10800000">
          <a:off x="2977257" y="2014529"/>
          <a:ext cx="654721" cy="56932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72AC9-9D05-4BB8-98CB-F6BD0D9C9B0A}">
      <dsp:nvSpPr>
        <dsp:cNvPr id="0" name=""/>
        <dsp:cNvSpPr/>
      </dsp:nvSpPr>
      <dsp:spPr>
        <a:xfrm>
          <a:off x="-4637298" y="-710939"/>
          <a:ext cx="5523853" cy="5523853"/>
        </a:xfrm>
        <a:prstGeom prst="blockArc">
          <a:avLst>
            <a:gd name="adj1" fmla="val 18900000"/>
            <a:gd name="adj2" fmla="val 2700000"/>
            <a:gd name="adj3" fmla="val 391"/>
          </a:avLst>
        </a:pr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518355AC-6266-4CDF-9502-40C2C533E82D}">
      <dsp:nvSpPr>
        <dsp:cNvPr id="0" name=""/>
        <dsp:cNvSpPr/>
      </dsp:nvSpPr>
      <dsp:spPr>
        <a:xfrm>
          <a:off x="331029" y="216009"/>
          <a:ext cx="4947183"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Improve transition from Part C to Part B</a:t>
          </a:r>
          <a:endParaRPr lang="en-US" sz="2000" kern="1200" dirty="0">
            <a:latin typeface="Arial" panose="020B0604020202020204" pitchFamily="34" charset="0"/>
            <a:cs typeface="Arial" panose="020B0604020202020204" pitchFamily="34" charset="0"/>
          </a:endParaRPr>
        </a:p>
      </dsp:txBody>
      <dsp:txXfrm>
        <a:off x="331029" y="216009"/>
        <a:ext cx="4947183" cy="431855"/>
      </dsp:txXfrm>
    </dsp:sp>
    <dsp:sp modelId="{DDBEF3D8-6706-4E24-85CC-1EBDC147D544}">
      <dsp:nvSpPr>
        <dsp:cNvPr id="0" name=""/>
        <dsp:cNvSpPr/>
      </dsp:nvSpPr>
      <dsp:spPr>
        <a:xfrm>
          <a:off x="61119" y="162027"/>
          <a:ext cx="539819" cy="539819"/>
        </a:xfrm>
        <a:prstGeom prst="ellipse">
          <a:avLst/>
        </a:prstGeom>
        <a:solidFill>
          <a:schemeClr val="accent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E88B4-6255-48D3-981B-D08DAE2F9238}">
      <dsp:nvSpPr>
        <dsp:cNvPr id="0" name=""/>
        <dsp:cNvSpPr/>
      </dsp:nvSpPr>
      <dsp:spPr>
        <a:xfrm>
          <a:off x="686260" y="863711"/>
          <a:ext cx="4591952"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Develop MOU</a:t>
          </a:r>
          <a:endParaRPr lang="en-US" sz="2000" kern="1200" dirty="0">
            <a:latin typeface="Arial" panose="020B0604020202020204" pitchFamily="34" charset="0"/>
            <a:cs typeface="Arial" panose="020B0604020202020204" pitchFamily="34" charset="0"/>
          </a:endParaRPr>
        </a:p>
      </dsp:txBody>
      <dsp:txXfrm>
        <a:off x="686260" y="863711"/>
        <a:ext cx="4591952" cy="431855"/>
      </dsp:txXfrm>
    </dsp:sp>
    <dsp:sp modelId="{CACB66B9-5463-4FA8-8786-44AFAF54E630}">
      <dsp:nvSpPr>
        <dsp:cNvPr id="0" name=""/>
        <dsp:cNvSpPr/>
      </dsp:nvSpPr>
      <dsp:spPr>
        <a:xfrm>
          <a:off x="416350" y="809729"/>
          <a:ext cx="539819" cy="539819"/>
        </a:xfrm>
        <a:prstGeom prst="ellipse">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AC995-C7B9-4942-BACE-F06857D5078D}">
      <dsp:nvSpPr>
        <dsp:cNvPr id="0" name=""/>
        <dsp:cNvSpPr/>
      </dsp:nvSpPr>
      <dsp:spPr>
        <a:xfrm>
          <a:off x="848698" y="1511413"/>
          <a:ext cx="4429514"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Ongoing meetings</a:t>
          </a:r>
          <a:endParaRPr lang="en-US" sz="2000" kern="1200" dirty="0">
            <a:latin typeface="Arial" panose="020B0604020202020204" pitchFamily="34" charset="0"/>
            <a:cs typeface="Arial" panose="020B0604020202020204" pitchFamily="34" charset="0"/>
          </a:endParaRPr>
        </a:p>
      </dsp:txBody>
      <dsp:txXfrm>
        <a:off x="848698" y="1511413"/>
        <a:ext cx="4429514" cy="431855"/>
      </dsp:txXfrm>
    </dsp:sp>
    <dsp:sp modelId="{5071E6B7-6974-4686-B138-3ED3980B3367}">
      <dsp:nvSpPr>
        <dsp:cNvPr id="0" name=""/>
        <dsp:cNvSpPr/>
      </dsp:nvSpPr>
      <dsp:spPr>
        <a:xfrm>
          <a:off x="578789" y="1457431"/>
          <a:ext cx="539819" cy="539819"/>
        </a:xfrm>
        <a:prstGeom prst="ellipse">
          <a:avLst/>
        </a:prstGeom>
        <a:solidFill>
          <a:schemeClr val="accent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709DB-99BD-45C8-9AE0-FE970FC334F4}">
      <dsp:nvSpPr>
        <dsp:cNvPr id="0" name=""/>
        <dsp:cNvSpPr/>
      </dsp:nvSpPr>
      <dsp:spPr>
        <a:xfrm>
          <a:off x="848698" y="2100313"/>
          <a:ext cx="4429514" cy="548638"/>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Coach, parent &amp; other partner involvement</a:t>
          </a:r>
          <a:endParaRPr lang="en-US" sz="2000" kern="1200" dirty="0">
            <a:latin typeface="Arial" panose="020B0604020202020204" pitchFamily="34" charset="0"/>
            <a:cs typeface="Arial" panose="020B0604020202020204" pitchFamily="34" charset="0"/>
          </a:endParaRPr>
        </a:p>
      </dsp:txBody>
      <dsp:txXfrm>
        <a:off x="848698" y="2100313"/>
        <a:ext cx="4429514" cy="548638"/>
      </dsp:txXfrm>
    </dsp:sp>
    <dsp:sp modelId="{04DD430C-7DDA-4DAE-B525-10863AA78EBA}">
      <dsp:nvSpPr>
        <dsp:cNvPr id="0" name=""/>
        <dsp:cNvSpPr/>
      </dsp:nvSpPr>
      <dsp:spPr>
        <a:xfrm>
          <a:off x="578789" y="2104722"/>
          <a:ext cx="539819" cy="539819"/>
        </a:xfrm>
        <a:prstGeom prst="ellipse">
          <a:avLst/>
        </a:prstGeom>
        <a:solidFill>
          <a:schemeClr val="accent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62DF1B-C24C-4A01-A63C-4A8BAEF9C76D}">
      <dsp:nvSpPr>
        <dsp:cNvPr id="0" name=""/>
        <dsp:cNvSpPr/>
      </dsp:nvSpPr>
      <dsp:spPr>
        <a:xfrm>
          <a:off x="686260" y="2767982"/>
          <a:ext cx="4591952" cy="50870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Early Intervention agencies, Part C</a:t>
          </a:r>
          <a:endParaRPr lang="en-US" sz="2000" kern="1200" dirty="0">
            <a:latin typeface="Arial" panose="020B0604020202020204" pitchFamily="34" charset="0"/>
            <a:cs typeface="Arial" panose="020B0604020202020204" pitchFamily="34" charset="0"/>
          </a:endParaRPr>
        </a:p>
      </dsp:txBody>
      <dsp:txXfrm>
        <a:off x="686260" y="2767982"/>
        <a:ext cx="4591952" cy="508704"/>
      </dsp:txXfrm>
    </dsp:sp>
    <dsp:sp modelId="{96B6F95B-7F72-4774-97C7-0640416F7CF2}">
      <dsp:nvSpPr>
        <dsp:cNvPr id="0" name=""/>
        <dsp:cNvSpPr/>
      </dsp:nvSpPr>
      <dsp:spPr>
        <a:xfrm>
          <a:off x="416350" y="2752424"/>
          <a:ext cx="539819" cy="539819"/>
        </a:xfrm>
        <a:prstGeom prst="ellipse">
          <a:avLst/>
        </a:prstGeom>
        <a:solidFill>
          <a:schemeClr val="accent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FE8EF-E700-4BBA-929B-74579622E60E}">
      <dsp:nvSpPr>
        <dsp:cNvPr id="0" name=""/>
        <dsp:cNvSpPr/>
      </dsp:nvSpPr>
      <dsp:spPr>
        <a:xfrm>
          <a:off x="331029" y="3454108"/>
          <a:ext cx="4947183" cy="43185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8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School Districts, Part B</a:t>
          </a:r>
          <a:endParaRPr lang="en-US" sz="2000" kern="1200" dirty="0">
            <a:latin typeface="Arial" panose="020B0604020202020204" pitchFamily="34" charset="0"/>
            <a:cs typeface="Arial" panose="020B0604020202020204" pitchFamily="34" charset="0"/>
          </a:endParaRPr>
        </a:p>
      </dsp:txBody>
      <dsp:txXfrm>
        <a:off x="331029" y="3454108"/>
        <a:ext cx="4947183" cy="431855"/>
      </dsp:txXfrm>
    </dsp:sp>
    <dsp:sp modelId="{EE2B45A5-E811-47F6-A228-85DCFEE883B7}">
      <dsp:nvSpPr>
        <dsp:cNvPr id="0" name=""/>
        <dsp:cNvSpPr/>
      </dsp:nvSpPr>
      <dsp:spPr>
        <a:xfrm>
          <a:off x="61119" y="3400126"/>
          <a:ext cx="539819" cy="539819"/>
        </a:xfrm>
        <a:prstGeom prst="ellipse">
          <a:avLst/>
        </a:prstGeom>
        <a:solidFill>
          <a:schemeClr val="accent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1/11/2019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drangmeister@salud.unm.edu"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328357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Missouri’s Part C Extension</a:t>
            </a:r>
            <a:r>
              <a:rPr lang="en-US" baseline="0" dirty="0" smtClean="0"/>
              <a:t> criteria </a:t>
            </a:r>
            <a:r>
              <a:rPr lang="en-US" baseline="0" dirty="0" smtClean="0"/>
              <a:t>is a summer third birthday  between April 1 – August 15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01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72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Note</a:t>
            </a:r>
            <a:r>
              <a:rPr lang="en-US" baseline="0" dirty="0" smtClean="0"/>
              <a:t> about additional expansion – if Missouri Part C was going to fully implement the extension plan for all three year olds…..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90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smtClean="0">
                <a:solidFill>
                  <a:schemeClr val="tx1"/>
                </a:solidFill>
                <a:effectLst/>
              </a:rPr>
              <a:t>The transition process requires collaboration of all parties involved in </a:t>
            </a:r>
            <a:r>
              <a:rPr lang="en-US" sz="1400" dirty="0" smtClean="0"/>
              <a:t>a child’s</a:t>
            </a:r>
            <a:r>
              <a:rPr lang="en-US" sz="1400" kern="1200" dirty="0" smtClean="0">
                <a:solidFill>
                  <a:schemeClr val="tx1"/>
                </a:solidFill>
                <a:effectLst/>
              </a:rPr>
              <a:t> transition. NM has found that bringing communit</a:t>
            </a:r>
            <a:r>
              <a:rPr lang="en-US" sz="1400" dirty="0" smtClean="0"/>
              <a:t>y partners together in collaboration around transition has</a:t>
            </a:r>
            <a:r>
              <a:rPr lang="en-US" sz="1400" kern="1200" dirty="0" smtClean="0">
                <a:solidFill>
                  <a:schemeClr val="tx1"/>
                </a:solidFill>
                <a:effectLst/>
              </a:rPr>
              <a:t> helped ensure that families are fully informed of the process </a:t>
            </a:r>
            <a:r>
              <a:rPr lang="en-US" sz="1400" kern="1200" baseline="0" dirty="0" smtClean="0">
                <a:solidFill>
                  <a:schemeClr val="tx1"/>
                </a:solidFill>
                <a:effectLst/>
              </a:rPr>
              <a:t>and that Part</a:t>
            </a:r>
            <a:r>
              <a:rPr lang="en-US" sz="1400" kern="1200" dirty="0" smtClean="0">
                <a:solidFill>
                  <a:schemeClr val="tx1"/>
                </a:solidFill>
                <a:effectLst/>
              </a:rPr>
              <a:t> B and Part C are better able to meet thei</a:t>
            </a:r>
            <a:r>
              <a:rPr lang="en-US" sz="1400" dirty="0" smtClean="0"/>
              <a:t>r timelines and indicators related to transition as a result of this collaboration</a:t>
            </a:r>
            <a:r>
              <a:rPr lang="en-US" sz="1400" kern="1200" dirty="0" smtClean="0">
                <a:solidFill>
                  <a:schemeClr val="tx1"/>
                </a:solidFill>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47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anose="020B0604020202020204" pitchFamily="34" charset="0"/>
                <a:ea typeface="+mn-ea"/>
                <a:cs typeface="+mn-cs"/>
              </a:rPr>
              <a:t>Lead Agency:</a:t>
            </a:r>
            <a:r>
              <a:rPr lang="en-US" sz="1200" kern="1200" dirty="0" smtClean="0">
                <a:solidFill>
                  <a:schemeClr val="tx1"/>
                </a:solidFill>
                <a:effectLst/>
                <a:latin typeface="Arial" panose="020B0604020202020204" pitchFamily="34" charset="0"/>
                <a:ea typeface="+mn-ea"/>
                <a:cs typeface="+mn-cs"/>
              </a:rPr>
              <a:t> Department of Health, Family Infant Toddler Program (DOH FIT)</a:t>
            </a:r>
          </a:p>
          <a:p>
            <a:r>
              <a:rPr lang="en-US" sz="1200" b="1" kern="1200" dirty="0" smtClean="0">
                <a:solidFill>
                  <a:schemeClr val="tx1"/>
                </a:solidFill>
                <a:effectLst/>
                <a:latin typeface="Arial" panose="020B0604020202020204" pitchFamily="34" charset="0"/>
                <a:ea typeface="+mn-ea"/>
                <a:cs typeface="+mn-cs"/>
              </a:rPr>
              <a:t>Service Coordinators:</a:t>
            </a:r>
            <a:r>
              <a:rPr lang="en-US" sz="1200" kern="1200" dirty="0" smtClean="0">
                <a:solidFill>
                  <a:schemeClr val="tx1"/>
                </a:solidFill>
                <a:effectLst/>
                <a:latin typeface="Arial" panose="020B0604020202020204" pitchFamily="34" charset="0"/>
                <a:ea typeface="+mn-ea"/>
                <a:cs typeface="+mn-cs"/>
              </a:rPr>
              <a:t> Early Intervention Agency staff/contractors</a:t>
            </a:r>
          </a:p>
          <a:p>
            <a:r>
              <a:rPr lang="en-US" sz="1200" b="1" kern="1200" dirty="0" smtClean="0">
                <a:solidFill>
                  <a:schemeClr val="tx1"/>
                </a:solidFill>
                <a:effectLst/>
                <a:latin typeface="Arial" panose="020B0604020202020204" pitchFamily="34" charset="0"/>
                <a:ea typeface="+mn-ea"/>
                <a:cs typeface="+mn-cs"/>
              </a:rPr>
              <a:t>Providers:</a:t>
            </a:r>
            <a:r>
              <a:rPr lang="en-US" sz="1200" kern="1200" dirty="0" smtClean="0">
                <a:solidFill>
                  <a:schemeClr val="tx1"/>
                </a:solidFill>
                <a:effectLst/>
                <a:latin typeface="Arial" panose="020B0604020202020204" pitchFamily="34" charset="0"/>
                <a:ea typeface="+mn-ea"/>
                <a:cs typeface="+mn-cs"/>
              </a:rPr>
              <a:t> DOH FIT contracted Early Intervention Agencies, NM State Supported Schools (New Mexico School for the Blind and Visually Impaired, New Mexico School for the Deaf)</a:t>
            </a:r>
          </a:p>
          <a:p>
            <a:r>
              <a:rPr lang="en-US" sz="1200" b="1" kern="1200" dirty="0" smtClean="0">
                <a:solidFill>
                  <a:schemeClr val="tx1"/>
                </a:solidFill>
                <a:effectLst/>
                <a:latin typeface="Arial" panose="020B0604020202020204" pitchFamily="34" charset="0"/>
                <a:ea typeface="+mn-ea"/>
                <a:cs typeface="+mn-cs"/>
              </a:rPr>
              <a:t>Eligibility </a:t>
            </a:r>
            <a:r>
              <a:rPr lang="en-US" sz="1200" kern="1200" dirty="0" smtClean="0">
                <a:solidFill>
                  <a:schemeClr val="tx1"/>
                </a:solidFill>
                <a:effectLst/>
                <a:latin typeface="Arial" panose="020B0604020202020204" pitchFamily="34" charset="0"/>
                <a:ea typeface="+mn-ea"/>
                <a:cs typeface="+mn-cs"/>
              </a:rPr>
              <a:t>Criteria for Developmental Delay: </a:t>
            </a:r>
          </a:p>
          <a:p>
            <a:r>
              <a:rPr lang="en-US" sz="1200" b="1" kern="1200" dirty="0" smtClean="0">
                <a:solidFill>
                  <a:schemeClr val="tx1"/>
                </a:solidFill>
                <a:effectLst/>
                <a:latin typeface="Arial" panose="020B0604020202020204" pitchFamily="34" charset="0"/>
                <a:ea typeface="+mn-ea"/>
                <a:cs typeface="+mn-cs"/>
              </a:rPr>
              <a:t>Part C</a:t>
            </a:r>
            <a:r>
              <a:rPr lang="en-US" sz="1200" kern="1200" dirty="0" smtClean="0">
                <a:solidFill>
                  <a:schemeClr val="tx1"/>
                </a:solidFill>
                <a:effectLst/>
                <a:latin typeface="Arial" panose="020B0604020202020204" pitchFamily="34" charset="0"/>
                <a:ea typeface="+mn-ea"/>
                <a:cs typeface="+mn-cs"/>
              </a:rPr>
              <a:t> – evaluated discrepancy between chronological age and developmental age of 25%, after correction for prematurity, in one or more of the following areas of development: cognitive, communication, physical/motor, social or emotional, and adaptive.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57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Since </a:t>
            </a:r>
            <a:r>
              <a:rPr lang="en-US" sz="1400" dirty="0"/>
              <a:t>1999 the NM Early Childhood Transition Initiative has worked to improve systems </a:t>
            </a:r>
            <a:r>
              <a:rPr lang="en-US" sz="1400" dirty="0" smtClean="0"/>
              <a:t>across </a:t>
            </a:r>
            <a:r>
              <a:rPr lang="en-US" sz="1400" dirty="0"/>
              <a:t>NM in order to foster smooth, effective transitions for children and families as they exit IDEA Part C, Early Intervention services and move into other services and supports. </a:t>
            </a:r>
          </a:p>
          <a:p>
            <a:endParaRPr lang="en-US" sz="1400" dirty="0"/>
          </a:p>
          <a:p>
            <a:r>
              <a:rPr lang="en-US" sz="1400" dirty="0" smtClean="0"/>
              <a:t>NM’s Transition </a:t>
            </a:r>
            <a:r>
              <a:rPr lang="en-US" sz="1400" dirty="0"/>
              <a:t>Initiative supported the formation of statewide transition teams </a:t>
            </a:r>
            <a:r>
              <a:rPr lang="en-US" sz="1400" dirty="0" smtClean="0"/>
              <a:t>and 31 teams </a:t>
            </a:r>
            <a:r>
              <a:rPr lang="en-US" sz="1400" dirty="0"/>
              <a:t>continue to meet </a:t>
            </a:r>
            <a:r>
              <a:rPr lang="en-US" sz="1400" dirty="0" smtClean="0"/>
              <a:t>in regions </a:t>
            </a:r>
            <a:r>
              <a:rPr lang="en-US" sz="1400" dirty="0"/>
              <a:t>of the state. Here is a diagram of </a:t>
            </a:r>
            <a:r>
              <a:rPr lang="en-US" sz="1400" dirty="0" smtClean="0"/>
              <a:t>the NM </a:t>
            </a:r>
            <a:r>
              <a:rPr lang="en-US" sz="1400" dirty="0"/>
              <a:t>Transition Initiative</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45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425"/>
            <a:ext cx="6400800" cy="4727575"/>
          </a:xfrm>
        </p:spPr>
        <p:txBody>
          <a:bodyPr/>
          <a:lstStyle/>
          <a:p>
            <a:r>
              <a:rPr lang="en-US" sz="1400" dirty="0" smtClean="0"/>
              <a:t>Each teams’ members vary based on the local partners in that region. School districts &amp; EI agencies are </a:t>
            </a:r>
            <a:r>
              <a:rPr lang="en-US" sz="1400" dirty="0"/>
              <a:t>part of a </a:t>
            </a:r>
            <a:r>
              <a:rPr lang="en-US" sz="1400" dirty="0" smtClean="0"/>
              <a:t>transition </a:t>
            </a:r>
            <a:r>
              <a:rPr lang="en-US" sz="1400" dirty="0"/>
              <a:t>team </a:t>
            </a:r>
            <a:r>
              <a:rPr lang="en-US" sz="1400" dirty="0" smtClean="0"/>
              <a:t>as well as other partners with </a:t>
            </a:r>
            <a:r>
              <a:rPr lang="en-US" sz="1400" dirty="0"/>
              <a:t>whom they share </a:t>
            </a:r>
            <a:r>
              <a:rPr lang="en-US" sz="1400" dirty="0" smtClean="0"/>
              <a:t>responsibilities in the transitioning of children</a:t>
            </a:r>
            <a:r>
              <a:rPr lang="en-US" sz="1400" dirty="0"/>
              <a:t>. Some EI agencies, State supported </a:t>
            </a:r>
            <a:r>
              <a:rPr lang="en-US" sz="1400" dirty="0" smtClean="0"/>
              <a:t>schools (NM School for the Blind and Visually Impaired and NM School for the Deaf, </a:t>
            </a:r>
            <a:r>
              <a:rPr lang="en-US" sz="1400" dirty="0"/>
              <a:t>home visiting programs and other partners may be part of more than one team but most </a:t>
            </a:r>
            <a:r>
              <a:rPr lang="en-US" sz="1400" dirty="0" smtClean="0"/>
              <a:t>schools </a:t>
            </a:r>
            <a:r>
              <a:rPr lang="en-US" sz="1400" dirty="0"/>
              <a:t>only participate in one</a:t>
            </a:r>
            <a:r>
              <a:rPr lang="en-US" sz="1400" dirty="0" smtClean="0"/>
              <a:t>.</a:t>
            </a:r>
            <a:endParaRPr lang="en-US" sz="1400" dirty="0"/>
          </a:p>
          <a:p>
            <a:r>
              <a:rPr lang="en-US" sz="1400" dirty="0"/>
              <a:t>The purpose of the team is to provide a place for members to </a:t>
            </a:r>
            <a:r>
              <a:rPr lang="en-US" sz="1400" dirty="0" smtClean="0"/>
              <a:t>address transition </a:t>
            </a:r>
            <a:r>
              <a:rPr lang="en-US" sz="1400" dirty="0"/>
              <a:t>procedures at the local </a:t>
            </a:r>
            <a:r>
              <a:rPr lang="en-US" sz="1400" dirty="0" smtClean="0"/>
              <a:t>level because each community agency may </a:t>
            </a:r>
            <a:r>
              <a:rPr lang="en-US" sz="1400" dirty="0"/>
              <a:t>have internal procedures that are unique to them. </a:t>
            </a:r>
          </a:p>
          <a:p>
            <a:r>
              <a:rPr lang="en-US" altLang="en-US" sz="1400" dirty="0" smtClean="0"/>
              <a:t>Each </a:t>
            </a:r>
            <a:r>
              <a:rPr lang="en-US" altLang="en-US" sz="1400" dirty="0"/>
              <a:t>team meets based on an agreed upon schedule outlined in their </a:t>
            </a:r>
            <a:r>
              <a:rPr lang="en-US" altLang="en-US" sz="1400" dirty="0" smtClean="0"/>
              <a:t>MOU. In some cases this is monthly and in others it is 2 times a year. </a:t>
            </a:r>
            <a:r>
              <a:rPr lang="en-US" altLang="en-US" sz="1400" dirty="0"/>
              <a:t> </a:t>
            </a:r>
            <a:r>
              <a:rPr lang="en-US" altLang="en-US" sz="1400" dirty="0" smtClean="0"/>
              <a:t>However, it</a:t>
            </a:r>
            <a:r>
              <a:rPr lang="en-US" sz="1400" b="1" dirty="0" smtClean="0"/>
              <a:t> </a:t>
            </a:r>
            <a:r>
              <a:rPr lang="en-US" sz="1400" b="1" dirty="0"/>
              <a:t>is the RESPONSIBILITY of the members of EACH team to attend! </a:t>
            </a:r>
          </a:p>
          <a:p>
            <a:pPr marL="0" indent="0">
              <a:buFont typeface="Arial" panose="020B0604020202020204" pitchFamily="34" charset="0"/>
              <a:buNone/>
            </a:pPr>
            <a:r>
              <a:rPr lang="en-US" altLang="en-US" sz="1400" dirty="0" smtClean="0"/>
              <a:t>Teams </a:t>
            </a:r>
            <a:r>
              <a:rPr lang="en-US" altLang="en-US" sz="1400" dirty="0"/>
              <a:t>support parent involvement at team meetings </a:t>
            </a:r>
            <a:r>
              <a:rPr lang="en-US" altLang="en-US" sz="1400" dirty="0" smtClean="0"/>
              <a:t>which is helpful for all to hear a </a:t>
            </a:r>
            <a:r>
              <a:rPr lang="en-US" altLang="en-US" sz="1400" dirty="0"/>
              <a:t>parent perspective on </a:t>
            </a:r>
            <a:r>
              <a:rPr lang="en-US" altLang="en-US" sz="1400" dirty="0" smtClean="0"/>
              <a:t>their experience in the </a:t>
            </a:r>
            <a:r>
              <a:rPr lang="en-US" altLang="en-US" sz="1400" dirty="0"/>
              <a:t>transition process. </a:t>
            </a:r>
          </a:p>
          <a:p>
            <a:pPr marL="0" indent="0">
              <a:buFont typeface="Arial" panose="020B0604020202020204" pitchFamily="34" charset="0"/>
              <a:buNone/>
            </a:pPr>
            <a:r>
              <a:rPr lang="en-US" altLang="en-US" sz="1400" dirty="0"/>
              <a:t>Each team develops a community MOU and reviews the MOU, at a minimum annually, and refers regularly to the MOU to clarify transition roles and processes</a:t>
            </a:r>
            <a:r>
              <a:rPr lang="en-US" altLang="en-US" sz="140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2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5"/>
            <a:ext cx="5927725" cy="4727575"/>
          </a:xfrm>
        </p:spPr>
        <p:txBody>
          <a:bodyPr/>
          <a:lstStyle/>
          <a:p>
            <a:pPr marL="0" indent="0">
              <a:buFont typeface="Arial" panose="020B0604020202020204" pitchFamily="34" charset="0"/>
              <a:buNone/>
            </a:pPr>
            <a:r>
              <a:rPr lang="en-US" sz="1400" dirty="0" smtClean="0"/>
              <a:t>Coaches for transition teams are assigned </a:t>
            </a:r>
            <a:r>
              <a:rPr lang="en-US" sz="1400" dirty="0"/>
              <a:t>by the state Transition Coordinator and based on availability of funding </a:t>
            </a:r>
            <a:r>
              <a:rPr lang="en-US" sz="1400" dirty="0" smtClean="0"/>
              <a:t>from the Department of Health Family Infant Toddler Program and the Public Education – Special Education Bureau. Over the years our funding has decreased and to support coaching coverage, we reached out to the Regional Education Cooperative in NM and they have stepped up and support 6 transition teams around the state. </a:t>
            </a:r>
            <a:r>
              <a:rPr lang="en-US" altLang="en-US" sz="1400" dirty="0"/>
              <a:t>	</a:t>
            </a:r>
            <a:endParaRPr lang="en-US" altLang="en-US" sz="1400" dirty="0" smtClean="0"/>
          </a:p>
          <a:p>
            <a:pPr marL="0" indent="0">
              <a:buFont typeface="Arial" panose="020B0604020202020204" pitchFamily="34" charset="0"/>
              <a:buNone/>
            </a:pPr>
            <a:r>
              <a:rPr lang="en-US" altLang="en-US" sz="1400" dirty="0" smtClean="0"/>
              <a:t>Through ECLN we have Training and Development Consultants who support the EI agencies and school districts and they are also Transition coaches in the region of the state where they provide TA and support.   ECN</a:t>
            </a:r>
            <a:r>
              <a:rPr lang="en-US" altLang="en-US" sz="1400" dirty="0"/>
              <a:t>, PSN, RECs</a:t>
            </a:r>
          </a:p>
          <a:p>
            <a:endParaRPr lang="en-US" dirty="0" smtClean="0"/>
          </a:p>
          <a:p>
            <a:r>
              <a:rPr lang="en-US" sz="1400" dirty="0" smtClean="0"/>
              <a:t>The coaches come together three times a year to share transition team celebrations as well as concerns. Utilizing the experiences of other coaches and the transition coordinator, they work to problem solve and discuss strategies that might be working in other areas of the state that they can use with their teams.  </a:t>
            </a:r>
          </a:p>
          <a:p>
            <a:r>
              <a:rPr lang="en-US" sz="1400" dirty="0" smtClean="0"/>
              <a:t>The Transition Coordinator works closely with the </a:t>
            </a:r>
            <a:r>
              <a:rPr lang="en-US" sz="1400" dirty="0" err="1" smtClean="0"/>
              <a:t>DoH</a:t>
            </a:r>
            <a:r>
              <a:rPr lang="en-US" sz="1400" dirty="0" smtClean="0"/>
              <a:t> FIT Lead and PED-SEB lead to provide additional support to teams &amp; coaches facing challenges with transition processes. These concerns are shared with the Steering Committee who determines if guidance needs to be revised.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824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98975"/>
          </a:xfrm>
        </p:spPr>
        <p:txBody>
          <a:bodyPr/>
          <a:lstStyle/>
          <a:p>
            <a:pPr lvl="0"/>
            <a:r>
              <a:rPr lang="en-US" dirty="0" smtClean="0"/>
              <a:t>The coaches’ role is to support the team in achieving smooth </a:t>
            </a:r>
            <a:r>
              <a:rPr lang="en-US" dirty="0"/>
              <a:t>and effective transitions for children and </a:t>
            </a:r>
            <a:r>
              <a:rPr lang="en-US" dirty="0" smtClean="0"/>
              <a:t>families in their region. </a:t>
            </a:r>
            <a:endParaRPr lang="en-US" dirty="0"/>
          </a:p>
          <a:p>
            <a:pPr lvl="0"/>
            <a:r>
              <a:rPr lang="en-US" dirty="0"/>
              <a:t>Ensure team members understand the Vision &amp; Mission of the NM Early Childhood Transition Initiative and facilitate an understanding of the transition process among and between systems</a:t>
            </a:r>
          </a:p>
          <a:p>
            <a:pPr lvl="0"/>
            <a:r>
              <a:rPr lang="en-US" dirty="0"/>
              <a:t>Foster collaboration and relationship building</a:t>
            </a:r>
          </a:p>
          <a:p>
            <a:pPr lvl="0"/>
            <a:r>
              <a:rPr lang="en-US" dirty="0"/>
              <a:t>Facilitate the interagency process and partnership and assist teams in working through barriers</a:t>
            </a:r>
          </a:p>
          <a:p>
            <a:pPr lvl="0"/>
            <a:r>
              <a:rPr lang="en-US" dirty="0"/>
              <a:t>Address technical assistance needs; secure appropriate resource(s). </a:t>
            </a:r>
          </a:p>
          <a:p>
            <a:pPr lvl="0"/>
            <a:r>
              <a:rPr lang="en-US" dirty="0"/>
              <a:t>Encourage parent involvement and foster a family focus</a:t>
            </a:r>
          </a:p>
          <a:p>
            <a:pPr lvl="0"/>
            <a:r>
              <a:rPr lang="en-US" dirty="0"/>
              <a:t>Serve as a resource in the development of interagency agreements</a:t>
            </a:r>
          </a:p>
          <a:p>
            <a:pPr lvl="0"/>
            <a:r>
              <a:rPr lang="en-US" dirty="0"/>
              <a:t>Assist teams in recognizing and celebrating accomplishments </a:t>
            </a:r>
          </a:p>
          <a:p>
            <a:pPr lvl="0"/>
            <a:r>
              <a:rPr lang="en-US" dirty="0"/>
              <a:t>Foster sustainability</a:t>
            </a:r>
          </a:p>
          <a:p>
            <a:pPr lvl="0"/>
            <a:r>
              <a:rPr lang="en-US" dirty="0"/>
              <a:t>Identify issues relevant to the system and keep the NM Early Childhood Transition Coordinator informed</a:t>
            </a:r>
          </a:p>
          <a:p>
            <a:pPr lvl="0"/>
            <a:r>
              <a:rPr lang="en-US" dirty="0"/>
              <a:t>Promote continuous </a:t>
            </a:r>
            <a:r>
              <a:rPr lang="en-US" dirty="0" smtClean="0"/>
              <a:t>improvement</a:t>
            </a:r>
          </a:p>
          <a:p>
            <a:r>
              <a:rPr lang="en-US" dirty="0"/>
              <a:t>The coach acts as a resource person for the team and may also play the role of facilitator when problem solving </a:t>
            </a:r>
            <a:r>
              <a:rPr lang="en-US" dirty="0" smtClean="0"/>
              <a:t>or </a:t>
            </a:r>
            <a:r>
              <a:rPr lang="en-US" dirty="0"/>
              <a:t>disruptive issues occur between agencies. The coach may also be a person to call upon when </a:t>
            </a:r>
            <a:r>
              <a:rPr lang="en-US" dirty="0" smtClean="0"/>
              <a:t>there are </a:t>
            </a:r>
            <a:r>
              <a:rPr lang="en-US" dirty="0"/>
              <a:t>questions outside of </a:t>
            </a:r>
            <a:r>
              <a:rPr lang="en-US" dirty="0" smtClean="0"/>
              <a:t> </a:t>
            </a:r>
            <a:r>
              <a:rPr lang="en-US" dirty="0"/>
              <a:t>meetings.</a:t>
            </a:r>
            <a:endParaRPr lang="en-US" alt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8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5"/>
            <a:ext cx="6324600" cy="4651375"/>
          </a:xfrm>
        </p:spPr>
        <p:txBody>
          <a:bodyPr/>
          <a:lstStyle/>
          <a:p>
            <a:r>
              <a:rPr lang="en-US" sz="1400" dirty="0"/>
              <a:t>Each Transition Team develops a </a:t>
            </a:r>
            <a:r>
              <a:rPr lang="en-US" sz="1400" b="1" dirty="0"/>
              <a:t>Memorandum of Understanding (MOU)</a:t>
            </a:r>
            <a:r>
              <a:rPr lang="en-US" sz="1400" dirty="0"/>
              <a:t>. It is a shared responsibility to create it and to get signatures from agency and district personnel who have the role of signing such documents. </a:t>
            </a:r>
          </a:p>
          <a:p>
            <a:pPr marL="176679" indent="-176679">
              <a:buFont typeface="Arial" panose="020B0604020202020204" pitchFamily="34" charset="0"/>
              <a:buChar char="•"/>
            </a:pPr>
            <a:r>
              <a:rPr lang="en-US" sz="1400" dirty="0"/>
              <a:t>Once it is signed, it is a legally binding document. </a:t>
            </a:r>
          </a:p>
          <a:p>
            <a:pPr marL="176679" indent="-176679">
              <a:buFont typeface="Arial" panose="020B0604020202020204" pitchFamily="34" charset="0"/>
              <a:buChar char="•"/>
            </a:pPr>
            <a:r>
              <a:rPr lang="en-US" sz="1400" dirty="0"/>
              <a:t>Mandatory signees include all EI agencies, school districts and state supported schools, NMSD and NMSBVI. Partners such as Head Start, Early Care, Home Visiting, etc. are not required signees but are encouraged to sign. </a:t>
            </a:r>
          </a:p>
          <a:p>
            <a:pPr marL="176679" indent="-176679">
              <a:buFont typeface="Arial" panose="020B0604020202020204" pitchFamily="34" charset="0"/>
              <a:buChar char="•"/>
            </a:pPr>
            <a:r>
              <a:rPr lang="en-US" sz="1400" dirty="0"/>
              <a:t>The MOU outlines procedures for promoting a smooth and effective transition for children and their families. It is reviewed annually in most teams (this is recommended and revised (as needed, required by the state usually because of regulation/policy changes or every 4 years</a:t>
            </a:r>
            <a:r>
              <a:rPr lang="en-US" sz="1400" dirty="0" smtClean="0"/>
              <a:t>.)</a:t>
            </a:r>
            <a:endParaRPr lang="en-US" sz="1400" dirty="0"/>
          </a:p>
          <a:p>
            <a:r>
              <a:rPr lang="en-US" sz="1400" dirty="0"/>
              <a:t>Along with the timeline for transition, the MOU is a document that </a:t>
            </a:r>
            <a:r>
              <a:rPr lang="en-US" sz="1400" dirty="0" smtClean="0"/>
              <a:t>is made available </a:t>
            </a:r>
            <a:r>
              <a:rPr lang="en-US" sz="1400" dirty="0"/>
              <a:t>for each staff member participating in the process. </a:t>
            </a:r>
            <a:r>
              <a:rPr lang="en-US" sz="1400" dirty="0" smtClean="0"/>
              <a:t>This, </a:t>
            </a:r>
            <a:r>
              <a:rPr lang="en-US" sz="1400" dirty="0"/>
              <a:t>as well as the guidance document, are to be referred to regularly to make sure everyone is following regulations (both state and federal) and the procedures agreed to by all partners</a:t>
            </a:r>
            <a:r>
              <a:rPr lang="en-US" sz="1400" dirty="0" smtClean="0"/>
              <a:t>.</a:t>
            </a:r>
            <a:endParaRPr lang="en-US" sz="1400" dirty="0"/>
          </a:p>
          <a:p>
            <a:pPr marL="176679" indent="-176679">
              <a:buFont typeface="Arial" panose="020B0604020202020204" pitchFamily="34" charset="0"/>
              <a:buChar char="•"/>
            </a:pPr>
            <a:r>
              <a:rPr lang="en-US" sz="1400" dirty="0"/>
              <a:t>Districts must attach a copy of the signed MOU with their applications for IDEA Part B funding in the spring  and are submitted to the Special Education Bureau, Public Education Department.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87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ECTA Center has a web page with a variety of resources on the transition from Part C to Preschool special Education and other services. This part</a:t>
            </a:r>
            <a:r>
              <a:rPr lang="en-US" baseline="0" dirty="0" smtClean="0"/>
              <a:t> of the page shows links to resources developed in collaboration with OSEP and resources from OSEP directly.</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606057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 find a copy of each Transition Team’s MOU,  visit the NM Early Childhood Transition </a:t>
            </a:r>
            <a:r>
              <a:rPr lang="en-US" sz="1400" dirty="0" smtClean="0"/>
              <a:t>MOU Library website.</a:t>
            </a:r>
          </a:p>
          <a:p>
            <a:endParaRPr lang="en-US" sz="1400" dirty="0"/>
          </a:p>
          <a:p>
            <a:r>
              <a:rPr lang="en-US" sz="1400" dirty="0" smtClean="0"/>
              <a:t>The Statewide Transition Coordinator keeps a repository of al the MOUs, both in PDF and Word so that if school and EI personnel move away, we always have a working document that each team can work from as they review their MOU annually. </a:t>
            </a:r>
            <a:endParaRPr lang="en-US" sz="14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894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 is a screenshot of the NM Early Childhood Transition website. This illustrates the calendar of meetings for the 31 regional transition team’s.</a:t>
            </a:r>
          </a:p>
          <a:p>
            <a:endParaRPr lang="en-US" sz="1400" dirty="0"/>
          </a:p>
          <a:p>
            <a:r>
              <a:rPr lang="en-US" sz="1400" dirty="0" smtClean="0"/>
              <a:t>We created this calendar to support districts in having a central location for finding information about upcoming meetings.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91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Support for new staff and team members has been an ongoing concern and so we developed a team toolkit that is utilized by the coach and team lead to support new team members in understanding early childhood transition and their role on the team. </a:t>
            </a:r>
          </a:p>
          <a:p>
            <a:endParaRPr lang="en-US" sz="1400" dirty="0"/>
          </a:p>
          <a:p>
            <a:r>
              <a:rPr lang="en-US" sz="1400" dirty="0" smtClean="0"/>
              <a:t>We also have tip sheets that support common questions like how long is our MOU good for…whose signatures are required on the MOU, who is responsible for facilitating the Transition Conference, etc.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41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If you have any questions, or would like to know more about NM Early Childhood Transition Teams or processes, please contact me at </a:t>
            </a:r>
            <a:r>
              <a:rPr lang="en-US" sz="1400" dirty="0" smtClean="0">
                <a:hlinkClick r:id="rId3"/>
              </a:rPr>
              <a:t>sdrangmeister@salud.unm.edu</a:t>
            </a:r>
            <a:r>
              <a:rPr lang="en-US" sz="1400" dirty="0" smtClean="0"/>
              <a:t> or 505-917-6044. </a:t>
            </a:r>
          </a:p>
          <a:p>
            <a:endParaRPr lang="en-US" sz="1400" dirty="0"/>
          </a:p>
          <a:p>
            <a:r>
              <a:rPr lang="en-US" sz="1400" dirty="0" smtClean="0"/>
              <a:t>Thank you.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742C7-D878-41DE-9A90-0B5B3D9585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17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p:txBody>
      </p:sp>
      <p:sp>
        <p:nvSpPr>
          <p:cNvPr id="4" name="Slide Number Placeholder 3"/>
          <p:cNvSpPr>
            <a:spLocks noGrp="1"/>
          </p:cNvSpPr>
          <p:nvPr>
            <p:ph type="sldNum" sz="quarter" idx="10"/>
          </p:nvPr>
        </p:nvSpPr>
        <p:spPr/>
        <p:txBody>
          <a:bodyPr/>
          <a:lstStyle/>
          <a:p>
            <a:fld id="{169BFFB6-FC5C-4F01-B984-F436D3202CED}" type="slidenum">
              <a:rPr lang="en-US" smtClean="0"/>
              <a:t>29</a:t>
            </a:fld>
            <a:endParaRPr lang="en-US"/>
          </a:p>
        </p:txBody>
      </p:sp>
    </p:spTree>
    <p:extLst>
      <p:ext uri="{BB962C8B-B14F-4D97-AF65-F5344CB8AC3E}">
        <p14:creationId xmlns:p14="http://schemas.microsoft.com/office/powerpoint/2010/main" val="392048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30</a:t>
            </a:fld>
            <a:endParaRPr lang="en-US"/>
          </a:p>
        </p:txBody>
      </p:sp>
    </p:spTree>
    <p:extLst>
      <p:ext uri="{BB962C8B-B14F-4D97-AF65-F5344CB8AC3E}">
        <p14:creationId xmlns:p14="http://schemas.microsoft.com/office/powerpoint/2010/main" val="41462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resource developed by NECTAC</a:t>
            </a:r>
            <a:r>
              <a:rPr lang="en-US" baseline="0" dirty="0" smtClean="0"/>
              <a:t> and the RRCP, two centers no longer actively funded, with the approval of OSEP. It provides information for Part C and Part B, 619  on what requirements must be implemented under the IDEA by each agency depending on the timing of the referral. </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313794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second page showing the Part C requirements. Another </a:t>
            </a:r>
            <a:r>
              <a:rPr lang="en-US" dirty="0" err="1" smtClean="0"/>
              <a:t>rpage</a:t>
            </a:r>
            <a:r>
              <a:rPr lang="en-US" dirty="0" smtClean="0"/>
              <a:t> not pictured in this presentation shows the Part B requirements.</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403517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site also provides state developed resources and documents such as inter/intra agency agreements, training materials, guidance, policies and forms.</a:t>
            </a:r>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204732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a:t>
            </a:r>
            <a:r>
              <a:rPr lang="en-US" baseline="0" dirty="0" smtClean="0"/>
              <a:t> Part C First Steps Early Intervention Program </a:t>
            </a:r>
          </a:p>
          <a:p>
            <a:r>
              <a:rPr lang="en-US" baseline="0" dirty="0" smtClean="0"/>
              <a:t>Pam Thomas, Part C Coordinator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1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C is unique to each state’s program, and</a:t>
            </a:r>
            <a:r>
              <a:rPr lang="en-US" baseline="0" dirty="0" smtClean="0"/>
              <a:t> I want to tell you a little bit about Missouri Part C before sharing information about our Part C Extension Plan.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43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39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t>
            </a:r>
            <a:r>
              <a:rPr lang="en-US" baseline="0" dirty="0" smtClean="0"/>
              <a:t>2011 federal regulations for Part C Extension, Missouri but had to develop a Part C Extension policy to align procedures for summer services with the new regulations. </a:t>
            </a:r>
          </a:p>
          <a:p>
            <a:r>
              <a:rPr lang="en-US" baseline="0" dirty="0" smtClean="0"/>
              <a:t>The regulations indicate 3 options (explain). </a:t>
            </a:r>
          </a:p>
          <a:p>
            <a:r>
              <a:rPr lang="en-US" baseline="0" dirty="0" smtClean="0"/>
              <a:t/>
            </a:r>
            <a:br>
              <a:rPr lang="en-US" baseline="0" dirty="0" smtClean="0"/>
            </a:br>
            <a:r>
              <a:rPr lang="en-US" baseline="0" dirty="0" smtClean="0"/>
              <a:t>Missouri’s plan extended services for Summer Third Birthdays, falls under Option 1, but Missouri was not fully implementing Option 1, because we are not serving all children over age three until the following school year. Even so, Missouri has written an Extension Plan as part of our state regulations and follows all procedures for an Extension as if doing Option 1, and may one day be able to fully fund Option 1. </a:t>
            </a:r>
            <a:br>
              <a:rPr lang="en-US" baseline="0" dirty="0" smtClean="0"/>
            </a:br>
            <a:r>
              <a:rPr lang="en-US" baseline="0" dirty="0" smtClean="0"/>
              <a:t>I’ll talk more about that in a little bit.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0220C-27CD-416D-937D-28CF996F2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44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5.xml"/><Relationship Id="rId1" Type="http://schemas.openxmlformats.org/officeDocument/2006/relationships/tags" Target="../tags/tag11.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5.xml"/><Relationship Id="rId1" Type="http://schemas.openxmlformats.org/officeDocument/2006/relationships/tags" Target="../tags/tag12.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5.xml"/><Relationship Id="rId1" Type="http://schemas.openxmlformats.org/officeDocument/2006/relationships/tags" Target="../tags/tag13.xml"/><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5.xml"/><Relationship Id="rId1" Type="http://schemas.openxmlformats.org/officeDocument/2006/relationships/tags" Target="../tags/tag14.xml"/><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3"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5974080" y="4436838"/>
            <a:ext cx="5624363"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ubtitle 2"/>
          <p:cNvSpPr txBox="1">
            <a:spLocks/>
          </p:cNvSpPr>
          <p:nvPr userDrawn="1"/>
        </p:nvSpPr>
        <p:spPr>
          <a:xfrm>
            <a:off x="495301" y="2410119"/>
            <a:ext cx="3451860" cy="3729116"/>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500" b="1" baseline="0" dirty="0">
                <a:solidFill>
                  <a:schemeClr val="bg1"/>
                </a:solidFill>
              </a:rPr>
              <a:t>National IDEA</a:t>
            </a:r>
            <a:br>
              <a:rPr lang="en-US" sz="1500" b="1" baseline="0" dirty="0">
                <a:solidFill>
                  <a:schemeClr val="bg1"/>
                </a:solidFill>
              </a:rPr>
            </a:br>
            <a:r>
              <a:rPr lang="en-US" sz="1500" b="1" baseline="0" dirty="0">
                <a:solidFill>
                  <a:schemeClr val="bg1"/>
                </a:solidFill>
              </a:rPr>
              <a:t>Early Childhood Inclusion</a:t>
            </a:r>
            <a:br>
              <a:rPr lang="en-US" sz="1500" b="1" baseline="0" dirty="0">
                <a:solidFill>
                  <a:schemeClr val="bg1"/>
                </a:solidFill>
              </a:rPr>
            </a:br>
            <a:r>
              <a:rPr lang="en-US" sz="1500" b="1" baseline="0" dirty="0">
                <a:solidFill>
                  <a:schemeClr val="bg1"/>
                </a:solidFill>
              </a:rPr>
              <a:t>Community of Practice</a:t>
            </a:r>
            <a:r>
              <a:rPr lang="en-US" sz="1350" dirty="0"/>
              <a:t> </a:t>
            </a:r>
            <a:r>
              <a:rPr lang="en-US" sz="1350" b="0" i="1" baseline="0" dirty="0">
                <a:solidFill>
                  <a:schemeClr val="bg1"/>
                </a:solidFill>
              </a:rPr>
              <a:t>Facilitated by the Early Childhood TA Center (ECTA)</a:t>
            </a:r>
          </a:p>
          <a:p>
            <a:r>
              <a:rPr lang="en-US" sz="1350" b="0" i="1" baseline="0" dirty="0">
                <a:solidFill>
                  <a:schemeClr val="bg1"/>
                </a:solidFill>
              </a:rPr>
              <a:t> and the National Center for Systemic Improvement (NCSI)</a:t>
            </a:r>
          </a:p>
        </p:txBody>
      </p:sp>
      <p:cxnSp>
        <p:nvCxnSpPr>
          <p:cNvPr id="13" name="Straight Connector 12"/>
          <p:cNvCxnSpPr/>
          <p:nvPr userDrawn="1"/>
        </p:nvCxnSpPr>
        <p:spPr>
          <a:xfrm>
            <a:off x="5974080" y="1906003"/>
            <a:ext cx="562436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506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900"/>
            <a:ext cx="5624363" cy="2541431"/>
          </a:xfrm>
        </p:spPr>
        <p:txBody>
          <a:bodyPr bIns="0" anchor="b">
            <a:noAutofit/>
          </a:bodyPr>
          <a:lstStyle>
            <a:lvl1pPr algn="l">
              <a:defRPr sz="2775" cap="none" baseline="0"/>
            </a:lvl1pPr>
          </a:lstStyle>
          <a:p>
            <a:r>
              <a:rPr lang="en-US" dirty="0"/>
              <a:t>National IDEA</a:t>
            </a:r>
            <a:br>
              <a:rPr lang="en-US" dirty="0"/>
            </a:br>
            <a:r>
              <a:rPr lang="en-US" dirty="0"/>
              <a:t>Early Childhood Inclusion</a:t>
            </a:r>
            <a:br>
              <a:rPr lang="en-US" dirty="0"/>
            </a:br>
            <a:r>
              <a:rPr lang="en-US" dirty="0"/>
              <a:t>Community of Practice</a:t>
            </a:r>
          </a:p>
        </p:txBody>
      </p:sp>
      <p:sp>
        <p:nvSpPr>
          <p:cNvPr id="3" name="Subtitle 2"/>
          <p:cNvSpPr>
            <a:spLocks noGrp="1"/>
          </p:cNvSpPr>
          <p:nvPr>
            <p:ph type="subTitle" idx="1" hasCustomPrompt="1"/>
          </p:nvPr>
        </p:nvSpPr>
        <p:spPr>
          <a:xfrm>
            <a:off x="5974080" y="3227743"/>
            <a:ext cx="5624363" cy="1702399"/>
          </a:xfrm>
        </p:spPr>
        <p:txBody>
          <a:bodyPr tIns="91440" bIns="91440" anchor="ctr" anchorCtr="0">
            <a:normAutofit/>
          </a:bodyPr>
          <a:lstStyle>
            <a:lvl1pPr marL="0" indent="0" algn="l">
              <a:buNone/>
              <a:defRPr sz="210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4" name="Picture 3"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1" y="5524685"/>
            <a:ext cx="2725423" cy="1048239"/>
          </a:xfrm>
          <a:prstGeom prst="rect">
            <a:avLst/>
          </a:prstGeom>
        </p:spPr>
      </p:pic>
      <p:pic>
        <p:nvPicPr>
          <p:cNvPr id="7" name="Picture 6" descr="ncsi-color-2015.png">
            <a:extLst>
              <a:ext uri="{FF2B5EF4-FFF2-40B4-BE49-F238E27FC236}">
                <a16:creationId xmlns:a16="http://schemas.microsoft.com/office/drawing/2014/main" id="{2A57D663-A340-4A14-B3EA-3D40324B31A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477691" y="5615120"/>
            <a:ext cx="2382796" cy="957802"/>
          </a:xfrm>
          <a:prstGeom prst="rect">
            <a:avLst/>
          </a:prstGeom>
        </p:spPr>
      </p:pic>
      <p:sp>
        <p:nvSpPr>
          <p:cNvPr id="5" name="TextBox 4">
            <a:extLst>
              <a:ext uri="{FF2B5EF4-FFF2-40B4-BE49-F238E27FC236}">
                <a16:creationId xmlns:a16="http://schemas.microsoft.com/office/drawing/2014/main" id="{7022DAB2-3434-4E0C-ABCB-47D8E8996EF2}"/>
              </a:ext>
            </a:extLst>
          </p:cNvPr>
          <p:cNvSpPr txBox="1"/>
          <p:nvPr userDrawn="1"/>
        </p:nvSpPr>
        <p:spPr>
          <a:xfrm>
            <a:off x="6096000" y="5128181"/>
            <a:ext cx="5502443" cy="473206"/>
          </a:xfrm>
          <a:prstGeom prst="rect">
            <a:avLst/>
          </a:prstGeom>
          <a:noFill/>
        </p:spPr>
        <p:txBody>
          <a:bodyPr wrap="square" rtlCol="0">
            <a:spAutoFit/>
          </a:bodyPr>
          <a:lstStyle/>
          <a:p>
            <a:pPr algn="ctr"/>
            <a:r>
              <a:rPr lang="en-US" sz="825" b="1" i="1" dirty="0">
                <a:solidFill>
                  <a:schemeClr val="tx1"/>
                </a:solidFill>
              </a:rPr>
              <a:t>Facilitated by the Early Childhood TA Center (ECTA)</a:t>
            </a:r>
          </a:p>
          <a:p>
            <a:pPr algn="ctr"/>
            <a:r>
              <a:rPr lang="en-US" sz="825" b="1" i="1" dirty="0">
                <a:solidFill>
                  <a:schemeClr val="tx1"/>
                </a:solidFill>
              </a:rPr>
              <a:t>and the National Center for Systemic Improvement (</a:t>
            </a:r>
            <a:r>
              <a:rPr lang="en-US" sz="825" b="1" i="1" baseline="0" dirty="0">
                <a:solidFill>
                  <a:schemeClr val="tx1"/>
                </a:solidFill>
              </a:rPr>
              <a:t>NCSI)</a:t>
            </a:r>
          </a:p>
          <a:p>
            <a:pPr algn="ctr"/>
            <a:endParaRPr lang="en-US" sz="825" dirty="0">
              <a:solidFill>
                <a:schemeClr val="tx1"/>
              </a:solidFill>
            </a:endParaRPr>
          </a:p>
        </p:txBody>
      </p:sp>
    </p:spTree>
    <p:extLst>
      <p:ext uri="{BB962C8B-B14F-4D97-AF65-F5344CB8AC3E}">
        <p14:creationId xmlns:p14="http://schemas.microsoft.com/office/powerpoint/2010/main" val="4170548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900"/>
            <a:ext cx="5624363"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5974080" y="3227743"/>
            <a:ext cx="5624363"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495301" y="337478"/>
            <a:ext cx="3451860"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dirty="0">
                <a:solidFill>
                  <a:schemeClr val="bg1"/>
                </a:solidFill>
              </a:rPr>
              <a:t>Additional</a:t>
            </a:r>
            <a:r>
              <a:rPr lang="en-US" sz="1350" baseline="0" dirty="0">
                <a:solidFill>
                  <a:schemeClr val="bg1"/>
                </a:solidFill>
              </a:rPr>
              <a:t> welcome, information or notification</a:t>
            </a:r>
            <a:endParaRPr lang="en-US" sz="1350" dirty="0">
              <a:solidFill>
                <a:schemeClr val="bg1"/>
              </a:solidFill>
            </a:endParaRPr>
          </a:p>
        </p:txBody>
      </p:sp>
    </p:spTree>
    <p:extLst>
      <p:ext uri="{BB962C8B-B14F-4D97-AF65-F5344CB8AC3E}">
        <p14:creationId xmlns:p14="http://schemas.microsoft.com/office/powerpoint/2010/main" val="292874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3"/>
            <a:ext cx="11027288"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571154" y="2743202"/>
            <a:ext cx="1100915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6" y="3063240"/>
            <a:ext cx="11027289" cy="1333500"/>
          </a:xfrm>
        </p:spPr>
        <p:txBody>
          <a:bodyPr bIns="0" anchor="t" anchorCtr="0">
            <a:normAutofit/>
          </a:bodyPr>
          <a:lstStyle>
            <a:lvl1pPr algn="l">
              <a:defRPr sz="2700" cap="none"/>
            </a:lvl1pPr>
          </a:lstStyle>
          <a:p>
            <a:r>
              <a:rPr lang="en-US"/>
              <a:t>Click to edit master title style</a:t>
            </a:r>
          </a:p>
        </p:txBody>
      </p:sp>
    </p:spTree>
    <p:extLst>
      <p:ext uri="{BB962C8B-B14F-4D97-AF65-F5344CB8AC3E}">
        <p14:creationId xmlns:p14="http://schemas.microsoft.com/office/powerpoint/2010/main" val="100390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300"/>
            <a:ext cx="777672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3821724" y="3761143"/>
            <a:ext cx="777671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3497580" y="802301"/>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4"/>
            <a:ext cx="2937416" cy="1129775"/>
          </a:xfrm>
          <a:prstGeom prst="rect">
            <a:avLst/>
          </a:prstGeom>
        </p:spPr>
      </p:pic>
      <p:pic>
        <p:nvPicPr>
          <p:cNvPr id="8" name="Picture 7" descr="ncsi-color-2015.png">
            <a:extLst>
              <a:ext uri="{FF2B5EF4-FFF2-40B4-BE49-F238E27FC236}">
                <a16:creationId xmlns:a16="http://schemas.microsoft.com/office/drawing/2014/main" id="{3F7EBF7B-9F77-4D50-9B12-6DA994F176B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1106" y="2136000"/>
            <a:ext cx="2227057" cy="895200"/>
          </a:xfrm>
          <a:prstGeom prst="rect">
            <a:avLst/>
          </a:prstGeom>
        </p:spPr>
      </p:pic>
    </p:spTree>
    <p:extLst>
      <p:ext uri="{BB962C8B-B14F-4D97-AF65-F5344CB8AC3E}">
        <p14:creationId xmlns:p14="http://schemas.microsoft.com/office/powerpoint/2010/main" val="209912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300"/>
            <a:ext cx="777672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3821724" y="3761143"/>
            <a:ext cx="777671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3497580" y="802301"/>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4"/>
            <a:ext cx="2937416" cy="1129775"/>
          </a:xfrm>
          <a:prstGeom prst="rect">
            <a:avLst/>
          </a:prstGeom>
        </p:spPr>
      </p:pic>
      <p:pic>
        <p:nvPicPr>
          <p:cNvPr id="8" name="Picture 7" descr="ncsi-color-2015.png">
            <a:extLst>
              <a:ext uri="{FF2B5EF4-FFF2-40B4-BE49-F238E27FC236}">
                <a16:creationId xmlns:a16="http://schemas.microsoft.com/office/drawing/2014/main" id="{079F3369-1095-4799-8DD0-61F941A6D48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03681" y="2073013"/>
            <a:ext cx="2495736" cy="1003200"/>
          </a:xfrm>
          <a:prstGeom prst="rect">
            <a:avLst/>
          </a:prstGeom>
        </p:spPr>
      </p:pic>
    </p:spTree>
    <p:extLst>
      <p:ext uri="{BB962C8B-B14F-4D97-AF65-F5344CB8AC3E}">
        <p14:creationId xmlns:p14="http://schemas.microsoft.com/office/powerpoint/2010/main" val="109052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3"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329619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3"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030223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941679" y="3851917"/>
            <a:ext cx="8287544"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0"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612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1"/>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30"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2"/>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3"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792049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30" y="226991"/>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30"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7830"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8" y="1261289"/>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04858"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5" name="Slide Number Placeholder 5"/>
          <p:cNvSpPr>
            <a:spLocks noGrp="1"/>
          </p:cNvSpPr>
          <p:nvPr>
            <p:ph type="sldNum" sz="quarter" idx="12"/>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188010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30" y="226991"/>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30"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7830"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8" y="1261289"/>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04858"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5" name="Slide Number Placeholder 5"/>
          <p:cNvSpPr>
            <a:spLocks noGrp="1"/>
          </p:cNvSpPr>
          <p:nvPr>
            <p:ph type="sldNum" sz="quarter" idx="12"/>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165413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10"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265143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7"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04511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30" y="798973"/>
            <a:ext cx="4129941"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5"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30" y="3205493"/>
            <a:ext cx="4132356"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dirty="0"/>
              <a:t>National IDEA Early Childhood Inclusion Community of Practice</a:t>
            </a:r>
            <a:br>
              <a:rPr lang="en-US" dirty="0"/>
            </a:br>
            <a:r>
              <a:rPr lang="en-US" b="1" dirty="0"/>
              <a:t>Facilitated by the Early Childhood TA Center (ECTA) and the National Center for Systemic Improvement (NCSI)</a:t>
            </a:r>
            <a:endParaRPr lang="en-US" dirty="0"/>
          </a:p>
        </p:txBody>
      </p:sp>
      <p:sp>
        <p:nvSpPr>
          <p:cNvPr id="12"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87778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1"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3" y="3846282"/>
            <a:ext cx="8327075"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1"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1" y="833547"/>
            <a:ext cx="7382443" cy="1089213"/>
          </a:xfrm>
          <a:prstGeom prst="rect">
            <a:avLst/>
          </a:prstGeom>
        </p:spPr>
      </p:pic>
    </p:spTree>
    <p:extLst>
      <p:ext uri="{BB962C8B-B14F-4D97-AF65-F5344CB8AC3E}">
        <p14:creationId xmlns:p14="http://schemas.microsoft.com/office/powerpoint/2010/main" val="2136408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34B7C-5730-49E7-A9A1-2029476F50A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2177823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34B7C-5730-49E7-A9A1-2029476F50A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1720669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634B7C-5730-49E7-A9A1-2029476F50A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3821515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34B7C-5730-49E7-A9A1-2029476F50A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244072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634B7C-5730-49E7-A9A1-2029476F50A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1059252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34B7C-5730-49E7-A9A1-2029476F50A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457811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34B7C-5730-49E7-A9A1-2029476F50A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142798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634B7C-5730-49E7-A9A1-2029476F50A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3842343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634B7C-5730-49E7-A9A1-2029476F50A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240461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34B7C-5730-49E7-A9A1-2029476F50A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2403790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34B7C-5730-49E7-A9A1-2029476F50A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63FAC-09FC-46D9-83E8-C549AEA32158}" type="slidenum">
              <a:rPr lang="en-US" smtClean="0"/>
              <a:t>‹#›</a:t>
            </a:fld>
            <a:endParaRPr lang="en-US"/>
          </a:p>
        </p:txBody>
      </p:sp>
    </p:spTree>
    <p:extLst>
      <p:ext uri="{BB962C8B-B14F-4D97-AF65-F5344CB8AC3E}">
        <p14:creationId xmlns:p14="http://schemas.microsoft.com/office/powerpoint/2010/main" val="639518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8355" cy="68640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203200" y="177800"/>
            <a:ext cx="1016000" cy="365125"/>
          </a:xfrm>
          <a:prstGeom prst="rect">
            <a:avLst/>
          </a:prstGeom>
        </p:spPr>
        <p:txBody>
          <a:bodyPr vert="horz" lIns="91440" tIns="45720" rIns="91440" bIns="45720" rtlCol="0" anchor="ctr"/>
          <a:lstStyle>
            <a:lvl1pPr algn="l">
              <a:defRPr sz="16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203200" y="2159000"/>
            <a:ext cx="11785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7"/>
          <p:cNvSpPr>
            <a:spLocks noGrp="1"/>
          </p:cNvSpPr>
          <p:nvPr>
            <p:ph type="title" hasCustomPrompt="1"/>
          </p:nvPr>
        </p:nvSpPr>
        <p:spPr>
          <a:xfrm>
            <a:off x="203200" y="990600"/>
            <a:ext cx="11785600" cy="1066800"/>
          </a:xfrm>
          <a:prstGeom prst="rect">
            <a:avLst/>
          </a:prstGeom>
        </p:spPr>
        <p:txBody>
          <a:bodyPr vert="horz" lIns="91440" tIns="45720" rIns="91440" bIns="45720" rtlCol="0" anchor="ctr">
            <a:normAutofit/>
          </a:bodyPr>
          <a:lstStyle>
            <a:lvl1pPr>
              <a:defRPr sz="5333" b="1">
                <a:effectLst/>
              </a:defRPr>
            </a:lvl1pPr>
          </a:lstStyle>
          <a:p>
            <a:r>
              <a:rPr lang="en-US" dirty="0" smtClean="0"/>
              <a:t>Title</a:t>
            </a:r>
            <a:endParaRPr lang="en-US" dirty="0"/>
          </a:p>
        </p:txBody>
      </p:sp>
    </p:spTree>
    <p:extLst>
      <p:ext uri="{BB962C8B-B14F-4D97-AF65-F5344CB8AC3E}">
        <p14:creationId xmlns:p14="http://schemas.microsoft.com/office/powerpoint/2010/main" val="156268883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with Breakout Option 2">
    <p:spTree>
      <p:nvGrpSpPr>
        <p:cNvPr id="1" name=""/>
        <p:cNvGrpSpPr/>
        <p:nvPr/>
      </p:nvGrpSpPr>
      <p:grpSpPr>
        <a:xfrm>
          <a:off x="0" y="0"/>
          <a:ext cx="0" cy="0"/>
          <a:chOff x="0" y="0"/>
          <a:chExt cx="0" cy="0"/>
        </a:xfrm>
      </p:grpSpPr>
      <p:pic>
        <p:nvPicPr>
          <p:cNvPr id="16386" name="Picture 2" descr="R:\COM\COMM\Branding\PPT Templates\widescreen\Widescreen Powerpoint 1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7"/>
          <p:cNvSpPr>
            <a:spLocks noGrp="1"/>
          </p:cNvSpPr>
          <p:nvPr>
            <p:ph sz="quarter" idx="13" hasCustomPrompt="1"/>
          </p:nvPr>
        </p:nvSpPr>
        <p:spPr>
          <a:xfrm>
            <a:off x="101600" y="4546600"/>
            <a:ext cx="11887200" cy="2032000"/>
          </a:xfrm>
          <a:prstGeom prst="rect">
            <a:avLst/>
          </a:prstGeom>
        </p:spPr>
        <p:txBody>
          <a:bodyPr>
            <a:normAutofit/>
          </a:bodyPr>
          <a:lstStyle>
            <a:lvl1pPr marL="0" indent="0" algn="ctr">
              <a:buNone/>
              <a:defRPr sz="4267">
                <a:solidFill>
                  <a:schemeClr val="tx1"/>
                </a:solidFill>
              </a:defRPr>
            </a:lvl1pPr>
            <a:lvl5pPr marL="2438339" indent="0" algn="l">
              <a:buNone/>
              <a:defRPr/>
            </a:lvl5pPr>
          </a:lstStyle>
          <a:p>
            <a:pPr lvl="0"/>
            <a:r>
              <a:rPr lang="en-US" dirty="0" smtClean="0"/>
              <a:t>Content</a:t>
            </a:r>
            <a:endParaRPr lang="en-US" dirty="0"/>
          </a:p>
        </p:txBody>
      </p:sp>
      <p:sp>
        <p:nvSpPr>
          <p:cNvPr id="9" name="Text Placeholder 15"/>
          <p:cNvSpPr>
            <a:spLocks noGrp="1"/>
          </p:cNvSpPr>
          <p:nvPr>
            <p:ph type="body" sz="quarter" idx="20" hasCustomPrompt="1"/>
          </p:nvPr>
        </p:nvSpPr>
        <p:spPr>
          <a:xfrm>
            <a:off x="5486400" y="990600"/>
            <a:ext cx="2336800" cy="762000"/>
          </a:xfrm>
          <a:prstGeom prst="rect">
            <a:avLst/>
          </a:prstGeom>
        </p:spPr>
        <p:txBody>
          <a:bodyPr anchor="ctr" anchorCtr="0"/>
          <a:lstStyle>
            <a:lvl1pPr marL="0" indent="0" algn="ctr">
              <a:buNone/>
              <a:defRPr sz="3733">
                <a:solidFill>
                  <a:schemeClr val="bg1"/>
                </a:solidFill>
              </a:defRPr>
            </a:lvl1pPr>
          </a:lstStyle>
          <a:p>
            <a:pPr lvl="0"/>
            <a:r>
              <a:rPr lang="en-US" dirty="0" smtClean="0"/>
              <a:t>More info</a:t>
            </a:r>
          </a:p>
        </p:txBody>
      </p:sp>
      <p:sp>
        <p:nvSpPr>
          <p:cNvPr id="10" name="Text Placeholder 15"/>
          <p:cNvSpPr>
            <a:spLocks noGrp="1"/>
          </p:cNvSpPr>
          <p:nvPr>
            <p:ph type="body" sz="quarter" idx="21" hasCustomPrompt="1"/>
          </p:nvPr>
        </p:nvSpPr>
        <p:spPr>
          <a:xfrm>
            <a:off x="5588000" y="2260600"/>
            <a:ext cx="2235200" cy="762000"/>
          </a:xfrm>
          <a:prstGeom prst="rect">
            <a:avLst/>
          </a:prstGeom>
        </p:spPr>
        <p:txBody>
          <a:bodyPr anchor="ctr" anchorCtr="0"/>
          <a:lstStyle>
            <a:lvl1pPr marL="0" indent="0" algn="ctr">
              <a:buNone/>
              <a:defRPr sz="3733">
                <a:solidFill>
                  <a:schemeClr val="bg1"/>
                </a:solidFill>
              </a:defRPr>
            </a:lvl1pPr>
          </a:lstStyle>
          <a:p>
            <a:pPr lvl="0"/>
            <a:r>
              <a:rPr lang="en-US" dirty="0" smtClean="0"/>
              <a:t>More info</a:t>
            </a:r>
          </a:p>
        </p:txBody>
      </p:sp>
      <p:sp>
        <p:nvSpPr>
          <p:cNvPr id="11" name="Text Placeholder 15"/>
          <p:cNvSpPr>
            <a:spLocks noGrp="1"/>
          </p:cNvSpPr>
          <p:nvPr>
            <p:ph type="body" sz="quarter" idx="22" hasCustomPrompt="1"/>
          </p:nvPr>
        </p:nvSpPr>
        <p:spPr>
          <a:xfrm>
            <a:off x="5588000" y="3505200"/>
            <a:ext cx="2235200" cy="762000"/>
          </a:xfrm>
          <a:prstGeom prst="rect">
            <a:avLst/>
          </a:prstGeom>
        </p:spPr>
        <p:txBody>
          <a:bodyPr anchor="ctr" anchorCtr="0"/>
          <a:lstStyle>
            <a:lvl1pPr marL="0" indent="0" algn="ctr">
              <a:buNone/>
              <a:defRPr sz="3733">
                <a:solidFill>
                  <a:schemeClr val="bg1"/>
                </a:solidFill>
              </a:defRPr>
            </a:lvl1pPr>
          </a:lstStyle>
          <a:p>
            <a:pPr lvl="0"/>
            <a:r>
              <a:rPr lang="en-US" dirty="0" smtClean="0"/>
              <a:t>More info</a:t>
            </a:r>
          </a:p>
        </p:txBody>
      </p:sp>
      <p:sp>
        <p:nvSpPr>
          <p:cNvPr id="12" name="Slide Number Placeholder 11"/>
          <p:cNvSpPr>
            <a:spLocks noGrp="1"/>
          </p:cNvSpPr>
          <p:nvPr>
            <p:ph type="sldNum" sz="quarter" idx="4"/>
          </p:nvPr>
        </p:nvSpPr>
        <p:spPr>
          <a:xfrm>
            <a:off x="10972800" y="279400"/>
            <a:ext cx="1016000" cy="365125"/>
          </a:xfrm>
          <a:prstGeom prst="rect">
            <a:avLst/>
          </a:prstGeom>
        </p:spPr>
        <p:txBody>
          <a:bodyPr vert="horz" lIns="91440" tIns="45720" rIns="91440" bIns="45720" rtlCol="0" anchor="ctr"/>
          <a:lstStyle>
            <a:lvl1pPr algn="r">
              <a:defRPr sz="1600" b="1">
                <a:solidFill>
                  <a:schemeClr val="bg1"/>
                </a:solidFill>
              </a:defRPr>
            </a:lvl1pPr>
          </a:lstStyle>
          <a:p>
            <a:fld id="{3B745311-16E5-4BEF-BFE6-36758A3427EB}" type="slidenum">
              <a:rPr lang="en-US" smtClean="0"/>
              <a:pPr/>
              <a:t>‹#›</a:t>
            </a:fld>
            <a:endParaRPr lang="en-US"/>
          </a:p>
        </p:txBody>
      </p:sp>
      <p:sp>
        <p:nvSpPr>
          <p:cNvPr id="13" name="Content Placeholder 7"/>
          <p:cNvSpPr>
            <a:spLocks noGrp="1"/>
          </p:cNvSpPr>
          <p:nvPr>
            <p:ph sz="quarter" idx="23" hasCustomPrompt="1"/>
          </p:nvPr>
        </p:nvSpPr>
        <p:spPr>
          <a:xfrm>
            <a:off x="101601" y="990600"/>
            <a:ext cx="4368800" cy="3352800"/>
          </a:xfrm>
          <a:prstGeom prst="rect">
            <a:avLst/>
          </a:prstGeom>
        </p:spPr>
        <p:txBody>
          <a:bodyPr>
            <a:normAutofit/>
          </a:bodyPr>
          <a:lstStyle>
            <a:lvl1pPr marL="0" indent="0" algn="ctr">
              <a:buNone/>
              <a:defRPr sz="4267">
                <a:solidFill>
                  <a:schemeClr val="tx1"/>
                </a:solidFill>
              </a:defRPr>
            </a:lvl1pPr>
            <a:lvl5pPr marL="2438339" indent="0" algn="l">
              <a:buNone/>
              <a:defRPr/>
            </a:lvl5pPr>
          </a:lstStyle>
          <a:p>
            <a:pPr lvl="0"/>
            <a:r>
              <a:rPr lang="en-US" dirty="0" smtClean="0"/>
              <a:t>Content</a:t>
            </a:r>
            <a:endParaRPr lang="en-US" dirty="0"/>
          </a:p>
        </p:txBody>
      </p:sp>
    </p:spTree>
    <p:extLst>
      <p:ext uri="{BB962C8B-B14F-4D97-AF65-F5344CB8AC3E}">
        <p14:creationId xmlns:p14="http://schemas.microsoft.com/office/powerpoint/2010/main" val="82326902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Break Option 1">
    <p:spTree>
      <p:nvGrpSpPr>
        <p:cNvPr id="1" name=""/>
        <p:cNvGrpSpPr/>
        <p:nvPr/>
      </p:nvGrpSpPr>
      <p:grpSpPr>
        <a:xfrm>
          <a:off x="0" y="0"/>
          <a:ext cx="0" cy="0"/>
          <a:chOff x="0" y="0"/>
          <a:chExt cx="0" cy="0"/>
        </a:xfrm>
      </p:grpSpPr>
      <p:pic>
        <p:nvPicPr>
          <p:cNvPr id="7170" name="Picture 2" descr="R:\COM\COMM\Branding\PPT Templates\widescreen\Widescreen Powerpoint 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204192" cy="68673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203200" y="3786122"/>
            <a:ext cx="11684000" cy="757130"/>
          </a:xfrm>
          <a:prstGeom prst="rect">
            <a:avLst/>
          </a:prstGeom>
        </p:spPr>
        <p:txBody>
          <a:bodyPr wrap="square" anchor="ctr">
            <a:spAutoFit/>
          </a:bodyPr>
          <a:lstStyle>
            <a:lvl1pPr marL="0" indent="0" algn="ctr">
              <a:buNone/>
              <a:defRPr sz="4800" b="1" baseline="0">
                <a:latin typeface="+mj-lt"/>
              </a:defRPr>
            </a:lvl1pPr>
          </a:lstStyle>
          <a:p>
            <a:pPr lvl="0"/>
            <a:r>
              <a:rPr lang="en-US" dirty="0" smtClean="0"/>
              <a:t>Insert Title Here</a:t>
            </a:r>
          </a:p>
        </p:txBody>
      </p:sp>
      <p:sp>
        <p:nvSpPr>
          <p:cNvPr id="21" name="Slide Number Placeholder 11"/>
          <p:cNvSpPr>
            <a:spLocks noGrp="1"/>
          </p:cNvSpPr>
          <p:nvPr>
            <p:ph type="sldNum" sz="quarter" idx="4"/>
          </p:nvPr>
        </p:nvSpPr>
        <p:spPr>
          <a:xfrm>
            <a:off x="10972800" y="6324600"/>
            <a:ext cx="1016000" cy="365125"/>
          </a:xfrm>
          <a:prstGeom prst="rect">
            <a:avLst/>
          </a:prstGeom>
        </p:spPr>
        <p:txBody>
          <a:bodyPr vert="horz" lIns="91440" tIns="45720" rIns="91440" bIns="45720" rtlCol="0" anchor="ctr"/>
          <a:lstStyle>
            <a:lvl1pPr algn="r">
              <a:defRPr sz="1600" b="1">
                <a:solidFill>
                  <a:schemeClr val="tx1"/>
                </a:solidFill>
              </a:defRPr>
            </a:lvl1pPr>
          </a:lstStyle>
          <a:p>
            <a:fld id="{3B745311-16E5-4BEF-BFE6-36758A3427EB}" type="slidenum">
              <a:rPr lang="en-US" smtClean="0"/>
              <a:pPr/>
              <a:t>‹#›</a:t>
            </a:fld>
            <a:endParaRPr lang="en-US" dirty="0"/>
          </a:p>
        </p:txBody>
      </p:sp>
      <p:sp>
        <p:nvSpPr>
          <p:cNvPr id="5" name="Slide Number Placeholder 11"/>
          <p:cNvSpPr txBox="1">
            <a:spLocks/>
          </p:cNvSpPr>
          <p:nvPr userDrawn="1"/>
        </p:nvSpPr>
        <p:spPr>
          <a:xfrm>
            <a:off x="10972800" y="279400"/>
            <a:ext cx="1016000" cy="365125"/>
          </a:xfrm>
          <a:prstGeom prst="rect">
            <a:avLst/>
          </a:prstGeom>
        </p:spPr>
        <p:txBody>
          <a:bodyPr vert="horz" lIns="121920" tIns="60960" rIns="121920" bIns="6096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45311-16E5-4BEF-BFE6-36758A3427EB}" type="slidenum">
              <a:rPr lang="en-US" sz="1600" smtClean="0"/>
              <a:pPr/>
              <a:t>‹#›</a:t>
            </a:fld>
            <a:endParaRPr lang="en-US" sz="1600" dirty="0"/>
          </a:p>
        </p:txBody>
      </p:sp>
    </p:spTree>
    <p:extLst>
      <p:ext uri="{BB962C8B-B14F-4D97-AF65-F5344CB8AC3E}">
        <p14:creationId xmlns:p14="http://schemas.microsoft.com/office/powerpoint/2010/main" val="550633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B30C82B0-8156-4BC6-BE64-E3A306E9493A}"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7053" y="76200"/>
            <a:ext cx="3022097" cy="763112"/>
          </a:xfrm>
          <a:prstGeom prst="rect">
            <a:avLst/>
          </a:prstGeom>
        </p:spPr>
      </p:pic>
      <p:pic>
        <p:nvPicPr>
          <p:cNvPr id="1026"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7050" y="199788"/>
            <a:ext cx="1993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p:cNvPicPr>
            <a:picLocks noChangeAspect="1"/>
          </p:cNvPicPr>
          <p:nvPr userDrawn="1"/>
        </p:nvPicPr>
        <p:blipFill>
          <a:blip r:embed="rId5"/>
          <a:stretch>
            <a:fillRect/>
          </a:stretch>
        </p:blipFill>
        <p:spPr>
          <a:xfrm>
            <a:off x="2844800" y="196071"/>
            <a:ext cx="1122896" cy="520700"/>
          </a:xfrm>
          <a:prstGeom prst="rect">
            <a:avLst/>
          </a:prstGeom>
        </p:spPr>
      </p:pic>
    </p:spTree>
    <p:custDataLst>
      <p:tags r:id="rId1"/>
    </p:custDataLst>
    <p:extLst>
      <p:ext uri="{BB962C8B-B14F-4D97-AF65-F5344CB8AC3E}">
        <p14:creationId xmlns:p14="http://schemas.microsoft.com/office/powerpoint/2010/main" val="380520135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3954"/>
            <a:ext cx="10515600" cy="1037378"/>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371600"/>
            <a:ext cx="10515600" cy="4572000"/>
          </a:xfrm>
          <a:solidFill>
            <a:srgbClr val="017C89"/>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C3317CA4-C85D-456B-B3D0-AE0C954BCEB3}"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6"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259854430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037378"/>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65978"/>
            <a:ext cx="10515600" cy="4830022"/>
          </a:xfrm>
          <a:solidFill>
            <a:schemeClr val="tx1">
              <a:lumMod val="50000"/>
              <a:lumOff val="50000"/>
            </a:schemeClr>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F7450772-7904-4810-8A90-3780B00A00BD}"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1251589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32578"/>
          </a:xfrm>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884978"/>
            <a:ext cx="10515600" cy="5058622"/>
          </a:xfrm>
          <a:solidFill>
            <a:schemeClr val="bg1">
              <a:lumMod val="75000"/>
            </a:schemeClr>
          </a:solidFill>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0"/>
          </p:nvPr>
        </p:nvSpPr>
        <p:spPr>
          <a:ln/>
        </p:spPr>
        <p:txBody>
          <a:bodyPr/>
          <a:lstStyle>
            <a:lvl1pPr>
              <a:defRPr/>
            </a:lvl1pPr>
          </a:lstStyle>
          <a:p>
            <a:pPr>
              <a:defRPr/>
            </a:pPr>
            <a:fld id="{351DAD21-F1B3-49D7-BD64-5CB20A7DE75C}" type="slidenum">
              <a:rPr lang="en-US"/>
              <a:pPr>
                <a:defRPr/>
              </a:pPr>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324725479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795764"/>
            <a:ext cx="12192000" cy="5376437"/>
          </a:xfrm>
          <a:solidFill>
            <a:srgbClr val="017C89"/>
          </a:solidFill>
        </p:spPr>
        <p:txBody>
          <a:bodyPr/>
          <a:lstStyle>
            <a:lvl1pPr marL="349250" indent="-171450">
              <a:tabLst>
                <a:tab pos="228600" algn="l"/>
              </a:tabLst>
              <a:defRPr>
                <a:solidFill>
                  <a:srgbClr val="FFFFFF"/>
                </a:solidFill>
              </a:defRPr>
            </a:lvl1pPr>
            <a:lvl2pPr>
              <a:tabLst>
                <a:tab pos="228600" algn="l"/>
              </a:tabLst>
              <a:defRPr>
                <a:solidFill>
                  <a:srgbClr val="FFFFFF"/>
                </a:solidFill>
              </a:defRPr>
            </a:lvl2pPr>
            <a:lvl3pPr>
              <a:tabLst>
                <a:tab pos="228600" algn="l"/>
              </a:tabLst>
              <a:defRPr>
                <a:solidFill>
                  <a:srgbClr val="FFFFFF"/>
                </a:solidFill>
              </a:defRPr>
            </a:lvl3pPr>
            <a:lvl4pPr>
              <a:tabLst>
                <a:tab pos="228600" algn="l"/>
              </a:tabLst>
              <a:defRPr>
                <a:solidFill>
                  <a:srgbClr val="FFFFFF"/>
                </a:solidFill>
              </a:defRPr>
            </a:lvl4pPr>
            <a:lvl5pPr>
              <a:tabLst>
                <a:tab pos="228600" algn="l"/>
              </a:tabLst>
              <a:defRPr>
                <a:solidFill>
                  <a:srgbClr val="FFFFFF"/>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219503"/>
            <a:ext cx="12192000" cy="576261"/>
          </a:xfrm>
        </p:spPr>
        <p:txBody>
          <a:bodyPr anchor="b"/>
          <a:lstStyle>
            <a:lvl1pPr>
              <a:defRPr sz="4000">
                <a:solidFill>
                  <a:schemeClr val="tx1">
                    <a:lumMod val="65000"/>
                    <a:lumOff val="35000"/>
                  </a:schemeClr>
                </a:solidFill>
              </a:defRPr>
            </a:lvl1pPr>
          </a:lstStyle>
          <a:p>
            <a:r>
              <a:rPr lang="en-US" dirty="0" smtClean="0"/>
              <a:t>Click to edit Master title style</a:t>
            </a:r>
            <a:endParaRPr lang="en-US" dirty="0"/>
          </a:p>
        </p:txBody>
      </p:sp>
      <p:sp>
        <p:nvSpPr>
          <p:cNvPr id="5" name="Slide Number Placeholder 2"/>
          <p:cNvSpPr>
            <a:spLocks noGrp="1"/>
          </p:cNvSpPr>
          <p:nvPr>
            <p:ph type="sldNum" sz="quarter" idx="10"/>
          </p:nvPr>
        </p:nvSpPr>
        <p:spPr/>
        <p:txBody>
          <a:bodyPr/>
          <a:lstStyle>
            <a:lvl1pPr algn="ctr">
              <a:defRPr sz="1800">
                <a:solidFill>
                  <a:schemeClr val="bg1">
                    <a:lumMod val="50000"/>
                  </a:schemeClr>
                </a:solidFill>
                <a:latin typeface="Perpetua" panose="02020502060401020303" pitchFamily="18" charset="0"/>
              </a:defRPr>
            </a:lvl1pPr>
          </a:lstStyle>
          <a:p>
            <a:pPr>
              <a:defRPr/>
            </a:pPr>
            <a:fld id="{E786B636-7454-413B-81A4-4CF59F84D08A}" type="slidenum">
              <a:rPr lang="en-US"/>
              <a:pPr>
                <a:defRPr/>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10"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3249862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908549" y="228601"/>
            <a:ext cx="10515600" cy="665255"/>
          </a:xfrm>
        </p:spPr>
        <p:txBody>
          <a:bodyPr>
            <a:normAutofit/>
          </a:bodyPr>
          <a:lstStyle>
            <a:lvl1pPr>
              <a:defRPr sz="2800">
                <a:solidFill>
                  <a:schemeClr val="tx1">
                    <a:lumMod val="65000"/>
                    <a:lumOff val="35000"/>
                  </a:schemeClr>
                </a:solidFill>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6369549" y="970056"/>
            <a:ext cx="5054600" cy="4973545"/>
          </a:xfrm>
        </p:spPr>
        <p:txBody>
          <a:bodyPr/>
          <a:lstStyle>
            <a:lvl1pPr marL="0" indent="0">
              <a:buNone/>
              <a:defRPr/>
            </a:lvl1pPr>
          </a:lstStyle>
          <a:p>
            <a:pPr lvl="0"/>
            <a:endParaRPr lang="en-US" dirty="0"/>
          </a:p>
        </p:txBody>
      </p:sp>
      <p:sp>
        <p:nvSpPr>
          <p:cNvPr id="11" name="Text Placeholder 10"/>
          <p:cNvSpPr>
            <a:spLocks noGrp="1"/>
          </p:cNvSpPr>
          <p:nvPr>
            <p:ph type="body" sz="quarter" idx="14"/>
          </p:nvPr>
        </p:nvSpPr>
        <p:spPr>
          <a:xfrm>
            <a:off x="908549" y="970056"/>
            <a:ext cx="5257800" cy="4973545"/>
          </a:xfrm>
          <a:solidFill>
            <a:schemeClr val="tx1">
              <a:lumMod val="65000"/>
              <a:lumOff val="35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5"/>
          </p:nvPr>
        </p:nvSpPr>
        <p:spPr>
          <a:ln/>
        </p:spPr>
        <p:txBody>
          <a:bodyPr/>
          <a:lstStyle>
            <a:lvl1pPr>
              <a:defRPr/>
            </a:lvl1pPr>
          </a:lstStyle>
          <a:p>
            <a:pPr>
              <a:defRPr/>
            </a:pPr>
            <a:fld id="{5122CEE4-0C94-4C2E-BBB9-B05B1A8F4706}" type="slidenum">
              <a:rPr lang="en-US"/>
              <a:pPr>
                <a:defRPr/>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9562901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ight 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871117" y="304801"/>
            <a:ext cx="10515600" cy="665255"/>
          </a:xfrm>
        </p:spPr>
        <p:txBody>
          <a:bodyPr>
            <a:normAutofit/>
          </a:bodyPr>
          <a:lstStyle>
            <a:lvl1pPr>
              <a:defRPr sz="2800">
                <a:solidFill>
                  <a:schemeClr val="tx1">
                    <a:lumMod val="75000"/>
                    <a:lumOff val="25000"/>
                  </a:schemeClr>
                </a:solidFill>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871117" y="1046255"/>
            <a:ext cx="5054600" cy="4897345"/>
          </a:xfrm>
        </p:spPr>
        <p:txBody>
          <a:bodyPr/>
          <a:lstStyle>
            <a:lvl1pPr marL="0" indent="0">
              <a:buNone/>
              <a:defRPr/>
            </a:lvl1pPr>
          </a:lstStyle>
          <a:p>
            <a:pPr lvl="0"/>
            <a:endParaRPr lang="en-US" dirty="0"/>
          </a:p>
        </p:txBody>
      </p:sp>
      <p:sp>
        <p:nvSpPr>
          <p:cNvPr id="11" name="Text Placeholder 10"/>
          <p:cNvSpPr>
            <a:spLocks noGrp="1"/>
          </p:cNvSpPr>
          <p:nvPr>
            <p:ph type="body" sz="quarter" idx="14"/>
          </p:nvPr>
        </p:nvSpPr>
        <p:spPr>
          <a:xfrm>
            <a:off x="6119053" y="1046255"/>
            <a:ext cx="5257800" cy="4897345"/>
          </a:xfrm>
          <a:solidFill>
            <a:schemeClr val="tx1">
              <a:lumMod val="65000"/>
              <a:lumOff val="35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15"/>
          </p:nvPr>
        </p:nvSpPr>
        <p:spPr>
          <a:ln/>
        </p:spPr>
        <p:txBody>
          <a:bodyPr/>
          <a:lstStyle>
            <a:lvl1pPr>
              <a:defRPr/>
            </a:lvl1pPr>
          </a:lstStyle>
          <a:p>
            <a:pPr>
              <a:defRPr/>
            </a:pPr>
            <a:fld id="{9116098F-DE60-42DA-BD74-40124E14C655}" type="slidenum">
              <a:rPr lang="en-US"/>
              <a:pPr>
                <a:defRPr/>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8"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98602580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0" y="1295400"/>
            <a:ext cx="12192000" cy="48768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Text Placeholder 2"/>
          <p:cNvSpPr>
            <a:spLocks noGrp="1"/>
          </p:cNvSpPr>
          <p:nvPr>
            <p:ph type="body" idx="1"/>
          </p:nvPr>
        </p:nvSpPr>
        <p:spPr>
          <a:xfrm>
            <a:off x="241466" y="381000"/>
            <a:ext cx="5765801" cy="511510"/>
          </a:xfrm>
          <a:solidFill>
            <a:srgbClr val="007A86"/>
          </a:solidFill>
          <a:ln w="57150">
            <a:solidFill>
              <a:srgbClr val="007A86"/>
            </a:solidFill>
          </a:ln>
        </p:spPr>
        <p:txBody>
          <a:bodyPr anchor="b">
            <a:noAutofit/>
          </a:bodyPr>
          <a:lstStyle>
            <a:lvl1pPr marL="0" indent="0" algn="ctr">
              <a:buNone/>
              <a:defRPr sz="28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6" name="Content Placeholder 5"/>
          <p:cNvSpPr>
            <a:spLocks noGrp="1"/>
          </p:cNvSpPr>
          <p:nvPr>
            <p:ph sz="quarter" idx="4"/>
          </p:nvPr>
        </p:nvSpPr>
        <p:spPr>
          <a:xfrm>
            <a:off x="6256796" y="914400"/>
            <a:ext cx="5770269" cy="4876800"/>
          </a:xfrm>
          <a:solidFill>
            <a:schemeClr val="tx2">
              <a:lumMod val="25000"/>
              <a:lumOff val="75000"/>
            </a:schemeClr>
          </a:solidFill>
          <a:ln w="57150">
            <a:solidFill>
              <a:srgbClr val="007A86"/>
            </a:solidFill>
          </a:ln>
        </p:spPr>
        <p:txBody>
          <a:bodyPr/>
          <a:lstStyle>
            <a:lvl1pPr>
              <a:defRPr sz="28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3"/>
          </p:nvPr>
        </p:nvSpPr>
        <p:spPr>
          <a:xfrm>
            <a:off x="241467" y="914400"/>
            <a:ext cx="5765800" cy="4876800"/>
          </a:xfrm>
          <a:solidFill>
            <a:schemeClr val="tx2">
              <a:lumMod val="25000"/>
              <a:lumOff val="75000"/>
            </a:schemeClr>
          </a:solidFill>
          <a:ln w="57150">
            <a:solidFill>
              <a:srgbClr val="007A86"/>
            </a:solidFill>
          </a:ln>
        </p:spPr>
        <p:txBody>
          <a:bodyPr/>
          <a:lstStyle>
            <a:lvl1pPr>
              <a:defRPr sz="2800">
                <a:solidFill>
                  <a:schemeClr val="tx1">
                    <a:lumMod val="75000"/>
                    <a:lumOff val="25000"/>
                  </a:schemeClr>
                </a:solidFill>
              </a:defRPr>
            </a:lvl1pPr>
            <a:lvl2pPr>
              <a:defRPr sz="28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4"/>
          </p:nvPr>
        </p:nvSpPr>
        <p:spPr>
          <a:xfrm>
            <a:off x="6256797" y="381000"/>
            <a:ext cx="5770268" cy="511510"/>
          </a:xfrm>
          <a:solidFill>
            <a:srgbClr val="007A86"/>
          </a:solidFill>
          <a:ln w="57150">
            <a:solidFill>
              <a:srgbClr val="007A86"/>
            </a:solidFill>
          </a:ln>
        </p:spPr>
        <p:txBody>
          <a:bodyPr anchor="b">
            <a:noAutofit/>
          </a:bodyPr>
          <a:lstStyle>
            <a:lvl1pPr marL="0" indent="0" algn="ctr">
              <a:buNone/>
              <a:defRPr sz="2800" b="1">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8" name="Slide Number Placeholder 2"/>
          <p:cNvSpPr>
            <a:spLocks noGrp="1"/>
          </p:cNvSpPr>
          <p:nvPr>
            <p:ph type="sldNum" sz="quarter" idx="15"/>
          </p:nvPr>
        </p:nvSpPr>
        <p:spPr/>
        <p:txBody>
          <a:bodyPr/>
          <a:lstStyle>
            <a:lvl1pPr algn="ctr">
              <a:defRPr sz="1800">
                <a:solidFill>
                  <a:schemeClr val="bg1">
                    <a:lumMod val="50000"/>
                  </a:schemeClr>
                </a:solidFill>
                <a:latin typeface="Perpetua" panose="02020502060401020303" pitchFamily="18" charset="0"/>
              </a:defRPr>
            </a:lvl1pPr>
          </a:lstStyle>
          <a:p>
            <a:pPr>
              <a:defRPr/>
            </a:pPr>
            <a:fld id="{21D59182-EDB0-455D-8AB2-9A12EE7938F7}" type="slidenum">
              <a:rPr lang="en-US"/>
              <a:pPr>
                <a:defRPr/>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 y="6226269"/>
            <a:ext cx="2413796" cy="609507"/>
          </a:xfrm>
          <a:prstGeom prst="rect">
            <a:avLst/>
          </a:prstGeom>
        </p:spPr>
      </p:pic>
      <p:pic>
        <p:nvPicPr>
          <p:cNvPr id="14" name="Picture 2" descr="FI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45601" y="6311083"/>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14"/>
          <p:cNvPicPr>
            <a:picLocks noChangeAspect="1"/>
          </p:cNvPicPr>
          <p:nvPr userDrawn="1"/>
        </p:nvPicPr>
        <p:blipFill rotWithShape="1">
          <a:blip r:embed="rId5"/>
          <a:srcRect l="5999" t="20000" r="6001" b="20000"/>
          <a:stretch/>
        </p:blipFill>
        <p:spPr>
          <a:xfrm>
            <a:off x="8157126" y="6313582"/>
            <a:ext cx="890023" cy="455125"/>
          </a:xfrm>
          <a:prstGeom prst="rect">
            <a:avLst/>
          </a:prstGeom>
        </p:spPr>
      </p:pic>
    </p:spTree>
    <p:custDataLst>
      <p:tags r:id="rId1"/>
    </p:custDataLst>
    <p:extLst>
      <p:ext uri="{BB962C8B-B14F-4D97-AF65-F5344CB8AC3E}">
        <p14:creationId xmlns:p14="http://schemas.microsoft.com/office/powerpoint/2010/main" val="204637687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ight Title and Vertical Text Grey">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11385552" y="6323013"/>
            <a:ext cx="654049"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sz="1800" dirty="0" smtClean="0">
              <a:solidFill>
                <a:schemeClr val="bg2">
                  <a:lumMod val="50000"/>
                </a:schemeClr>
              </a:solidFill>
            </a:endParaRPr>
          </a:p>
        </p:txBody>
      </p:sp>
      <p:sp>
        <p:nvSpPr>
          <p:cNvPr id="14" name="Content Placeholder 13"/>
          <p:cNvSpPr>
            <a:spLocks noGrp="1"/>
          </p:cNvSpPr>
          <p:nvPr>
            <p:ph sz="quarter" idx="13"/>
          </p:nvPr>
        </p:nvSpPr>
        <p:spPr>
          <a:xfrm>
            <a:off x="600603" y="304801"/>
            <a:ext cx="8331200" cy="6093991"/>
          </a:xfrm>
          <a:prstGeom prst="rect">
            <a:avLst/>
          </a:prstGeom>
        </p:spPr>
        <p:txBody>
          <a:bodyPr/>
          <a:lstStyle>
            <a:lvl1pPr>
              <a:defRPr sz="3600">
                <a:solidFill>
                  <a:schemeClr val="tx1">
                    <a:lumMod val="75000"/>
                    <a:lumOff val="25000"/>
                  </a:schemeClr>
                </a:solidFill>
                <a:latin typeface="Arial" panose="020B0604020202020204" pitchFamily="34" charset="0"/>
                <a:cs typeface="Arial" panose="020B0604020202020204" pitchFamily="34" charset="0"/>
              </a:defRPr>
            </a:lvl1pPr>
            <a:lvl2pPr>
              <a:defRPr sz="3600">
                <a:solidFill>
                  <a:schemeClr val="tx1">
                    <a:lumMod val="75000"/>
                    <a:lumOff val="25000"/>
                  </a:schemeClr>
                </a:solidFill>
                <a:latin typeface="Arial" panose="020B0604020202020204" pitchFamily="34" charset="0"/>
                <a:cs typeface="Arial" panose="020B0604020202020204" pitchFamily="34" charset="0"/>
              </a:defRPr>
            </a:lvl2pPr>
            <a:lvl3pPr>
              <a:defRPr sz="3600">
                <a:solidFill>
                  <a:schemeClr val="tx1">
                    <a:lumMod val="75000"/>
                    <a:lumOff val="25000"/>
                  </a:schemeClr>
                </a:solidFill>
                <a:latin typeface="Arial" panose="020B0604020202020204" pitchFamily="34" charset="0"/>
                <a:cs typeface="Arial" panose="020B0604020202020204" pitchFamily="34" charset="0"/>
              </a:defRPr>
            </a:lvl3pPr>
            <a:lvl4pPr>
              <a:defRPr sz="3600">
                <a:solidFill>
                  <a:schemeClr val="tx1">
                    <a:lumMod val="75000"/>
                    <a:lumOff val="25000"/>
                  </a:schemeClr>
                </a:solidFill>
                <a:latin typeface="Arial" panose="020B0604020202020204" pitchFamily="34" charset="0"/>
                <a:cs typeface="Arial" panose="020B0604020202020204" pitchFamily="34" charset="0"/>
              </a:defRPr>
            </a:lvl4pPr>
            <a:lvl5pPr>
              <a:defRPr sz="3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7317553" y="2988221"/>
            <a:ext cx="5675896" cy="1007004"/>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11379200" y="6285957"/>
            <a:ext cx="63500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6"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2283" y="6227219"/>
            <a:ext cx="1993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a:blip r:embed="rId4"/>
          <a:stretch>
            <a:fillRect/>
          </a:stretch>
        </p:blipFill>
        <p:spPr>
          <a:xfrm>
            <a:off x="2548515" y="6258969"/>
            <a:ext cx="985957" cy="457200"/>
          </a:xfrm>
          <a:prstGeom prst="rect">
            <a:avLst/>
          </a:prstGeom>
        </p:spPr>
      </p:pic>
    </p:spTree>
    <p:custDataLst>
      <p:tags r:id="rId1"/>
    </p:custDataLst>
    <p:extLst>
      <p:ext uri="{BB962C8B-B14F-4D97-AF65-F5344CB8AC3E}">
        <p14:creationId xmlns:p14="http://schemas.microsoft.com/office/powerpoint/2010/main" val="2123890514"/>
      </p:ext>
    </p:extLst>
  </p:cSld>
  <p:clrMapOvr>
    <a:overrideClrMapping bg1="lt1" tx1="dk1" bg2="lt2" tx2="dk2" accent1="accent1" accent2="accent2" accent3="accent3" accent4="accent4" accent5="accent5" accent6="accent6" hlink="hlink" folHlink="folHlink"/>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ight  Title and Vertical Text Grey">
    <p:spTree>
      <p:nvGrpSpPr>
        <p:cNvPr id="1" name=""/>
        <p:cNvGrpSpPr/>
        <p:nvPr/>
      </p:nvGrpSpPr>
      <p:grpSpPr>
        <a:xfrm>
          <a:off x="0" y="0"/>
          <a:ext cx="0" cy="0"/>
          <a:chOff x="0" y="0"/>
          <a:chExt cx="0" cy="0"/>
        </a:xfrm>
      </p:grpSpPr>
      <p:sp>
        <p:nvSpPr>
          <p:cNvPr id="9" name="Rectangle 8"/>
          <p:cNvSpPr/>
          <p:nvPr userDrawn="1"/>
        </p:nvSpPr>
        <p:spPr>
          <a:xfrm>
            <a:off x="-101600" y="0"/>
            <a:ext cx="9478392" cy="6858000"/>
          </a:xfrm>
          <a:prstGeom prst="rect">
            <a:avLst/>
          </a:prstGeom>
          <a:solidFill>
            <a:srgbClr val="017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Slide Number Placeholder 5"/>
          <p:cNvSpPr txBox="1">
            <a:spLocks/>
          </p:cNvSpPr>
          <p:nvPr userDrawn="1"/>
        </p:nvSpPr>
        <p:spPr bwMode="auto">
          <a:xfrm>
            <a:off x="11385552" y="6323013"/>
            <a:ext cx="654049"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sz="1800" dirty="0" smtClean="0">
              <a:solidFill>
                <a:schemeClr val="bg2">
                  <a:lumMod val="50000"/>
                </a:schemeClr>
              </a:solidFill>
            </a:endParaRPr>
          </a:p>
        </p:txBody>
      </p:sp>
      <p:sp>
        <p:nvSpPr>
          <p:cNvPr id="14" name="Content Placeholder 13"/>
          <p:cNvSpPr>
            <a:spLocks noGrp="1"/>
          </p:cNvSpPr>
          <p:nvPr>
            <p:ph sz="quarter" idx="13"/>
          </p:nvPr>
        </p:nvSpPr>
        <p:spPr>
          <a:xfrm>
            <a:off x="600603" y="304801"/>
            <a:ext cx="8331200" cy="6093991"/>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7317553" y="2988221"/>
            <a:ext cx="5675896" cy="1007004"/>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11379200" y="6285957"/>
            <a:ext cx="63500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12"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04377" y="6249711"/>
            <a:ext cx="1738033" cy="453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12"/>
          <p:cNvPicPr>
            <a:picLocks noChangeAspect="1"/>
          </p:cNvPicPr>
          <p:nvPr userDrawn="1"/>
        </p:nvPicPr>
        <p:blipFill rotWithShape="1">
          <a:blip r:embed="rId4"/>
          <a:srcRect l="5999" t="20000" r="6001" b="20000"/>
          <a:stretch/>
        </p:blipFill>
        <p:spPr>
          <a:xfrm>
            <a:off x="315902" y="6252210"/>
            <a:ext cx="890023" cy="455125"/>
          </a:xfrm>
          <a:prstGeom prst="rect">
            <a:avLst/>
          </a:prstGeom>
        </p:spPr>
      </p:pic>
    </p:spTree>
    <p:custDataLst>
      <p:tags r:id="rId1"/>
    </p:custDataLst>
    <p:extLst>
      <p:ext uri="{BB962C8B-B14F-4D97-AF65-F5344CB8AC3E}">
        <p14:creationId xmlns:p14="http://schemas.microsoft.com/office/powerpoint/2010/main" val="2172192135"/>
      </p:ext>
    </p:extLst>
  </p:cSld>
  <p:clrMapOvr>
    <a:overrideClrMapping bg1="lt1" tx1="dk1" bg2="lt2" tx2="dk2" accent1="accent1" accent2="accent2" accent3="accent3" accent4="accent4" accent5="accent5" accent6="accent6" hlink="hlink" folHlink="folHlink"/>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Title and Vertical Text Lt Grey">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11385552" y="6323013"/>
            <a:ext cx="654049"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sz="1800" dirty="0" smtClean="0">
              <a:solidFill>
                <a:schemeClr val="bg2">
                  <a:lumMod val="50000"/>
                </a:schemeClr>
              </a:solidFill>
            </a:endParaRPr>
          </a:p>
        </p:txBody>
      </p:sp>
      <p:sp>
        <p:nvSpPr>
          <p:cNvPr id="10" name="Rectangle 9"/>
          <p:cNvSpPr/>
          <p:nvPr userDrawn="1"/>
        </p:nvSpPr>
        <p:spPr>
          <a:xfrm>
            <a:off x="1" y="0"/>
            <a:ext cx="9373833"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14" name="Content Placeholder 13"/>
          <p:cNvSpPr>
            <a:spLocks noGrp="1"/>
          </p:cNvSpPr>
          <p:nvPr>
            <p:ph sz="quarter" idx="13"/>
          </p:nvPr>
        </p:nvSpPr>
        <p:spPr>
          <a:xfrm>
            <a:off x="600603" y="304801"/>
            <a:ext cx="8331200" cy="6093991"/>
          </a:xfrm>
          <a:prstGeom prst="rect">
            <a:avLst/>
          </a:prstGeom>
        </p:spPr>
        <p:txBody>
          <a:bodyPr/>
          <a:lstStyle>
            <a:lvl1pPr>
              <a:defRPr sz="3600">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7317553" y="2988221"/>
            <a:ext cx="5675896" cy="1007004"/>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11379200" y="6285957"/>
            <a:ext cx="63500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11"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2283" y="6227219"/>
            <a:ext cx="1993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p:cNvPicPr>
          <p:nvPr userDrawn="1"/>
        </p:nvPicPr>
        <p:blipFill>
          <a:blip r:embed="rId4"/>
          <a:stretch>
            <a:fillRect/>
          </a:stretch>
        </p:blipFill>
        <p:spPr>
          <a:xfrm>
            <a:off x="2548515" y="6258969"/>
            <a:ext cx="985957" cy="457200"/>
          </a:xfrm>
          <a:prstGeom prst="rect">
            <a:avLst/>
          </a:prstGeom>
        </p:spPr>
      </p:pic>
    </p:spTree>
    <p:custDataLst>
      <p:tags r:id="rId1"/>
    </p:custDataLst>
    <p:extLst>
      <p:ext uri="{BB962C8B-B14F-4D97-AF65-F5344CB8AC3E}">
        <p14:creationId xmlns:p14="http://schemas.microsoft.com/office/powerpoint/2010/main" val="1993842937"/>
      </p:ext>
    </p:extLst>
  </p:cSld>
  <p:clrMapOvr>
    <a:overrideClrMapping bg1="lt1" tx1="dk1" bg2="lt2" tx2="dk2" accent1="accent1" accent2="accent2" accent3="accent3" accent4="accent4" accent5="accent5" accent6="accent6" hlink="hlink" folHlink="folHlink"/>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ight Title and Vertical Text Grey Box">
    <p:spTree>
      <p:nvGrpSpPr>
        <p:cNvPr id="1" name=""/>
        <p:cNvGrpSpPr/>
        <p:nvPr/>
      </p:nvGrpSpPr>
      <p:grpSpPr>
        <a:xfrm>
          <a:off x="0" y="0"/>
          <a:ext cx="0" cy="0"/>
          <a:chOff x="0" y="0"/>
          <a:chExt cx="0" cy="0"/>
        </a:xfrm>
      </p:grpSpPr>
      <p:sp>
        <p:nvSpPr>
          <p:cNvPr id="9" name="Rectangle 8"/>
          <p:cNvSpPr/>
          <p:nvPr userDrawn="1"/>
        </p:nvSpPr>
        <p:spPr>
          <a:xfrm>
            <a:off x="-101600" y="0"/>
            <a:ext cx="9478392" cy="6858000"/>
          </a:xfrm>
          <a:prstGeom prst="rect">
            <a:avLst/>
          </a:prstGeom>
          <a:solidFill>
            <a:srgbClr val="017C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 name="Slide Number Placeholder 5"/>
          <p:cNvSpPr txBox="1">
            <a:spLocks/>
          </p:cNvSpPr>
          <p:nvPr userDrawn="1"/>
        </p:nvSpPr>
        <p:spPr bwMode="auto">
          <a:xfrm>
            <a:off x="11385552" y="6323013"/>
            <a:ext cx="654049" cy="455612"/>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ltLang="en-US" sz="1800" dirty="0" smtClean="0">
              <a:solidFill>
                <a:schemeClr val="bg2">
                  <a:lumMod val="50000"/>
                </a:schemeClr>
              </a:solidFill>
            </a:endParaRPr>
          </a:p>
        </p:txBody>
      </p:sp>
      <p:sp>
        <p:nvSpPr>
          <p:cNvPr id="14" name="Content Placeholder 13"/>
          <p:cNvSpPr>
            <a:spLocks noGrp="1"/>
          </p:cNvSpPr>
          <p:nvPr>
            <p:ph sz="quarter" idx="13"/>
          </p:nvPr>
        </p:nvSpPr>
        <p:spPr>
          <a:xfrm>
            <a:off x="600603" y="304801"/>
            <a:ext cx="8331200" cy="6093991"/>
          </a:xfrm>
          <a:prstGeom prst="rect">
            <a:avLst/>
          </a:prstGeom>
          <a:solidFill>
            <a:srgbClr val="6A6B6D"/>
          </a:solidFill>
        </p:spPr>
        <p:txBody>
          <a:bodyPr/>
          <a:lstStyle>
            <a:lvl1pPr>
              <a:defRPr sz="3600">
                <a:solidFill>
                  <a:schemeClr val="bg1"/>
                </a:solidFill>
                <a:latin typeface="Arial" panose="020B0604020202020204" pitchFamily="34" charset="0"/>
                <a:cs typeface="Arial" panose="020B0604020202020204" pitchFamily="34" charset="0"/>
              </a:defRPr>
            </a:lvl1pPr>
            <a:lvl2pPr>
              <a:defRPr sz="3600">
                <a:solidFill>
                  <a:schemeClr val="bg1"/>
                </a:solidFill>
                <a:latin typeface="Arial" panose="020B0604020202020204" pitchFamily="34" charset="0"/>
                <a:cs typeface="Arial" panose="020B0604020202020204" pitchFamily="34" charset="0"/>
              </a:defRPr>
            </a:lvl2pPr>
            <a:lvl3pPr>
              <a:defRPr sz="3600">
                <a:solidFill>
                  <a:schemeClr val="bg1"/>
                </a:solidFill>
                <a:latin typeface="Arial" panose="020B0604020202020204" pitchFamily="34" charset="0"/>
                <a:cs typeface="Arial" panose="020B0604020202020204" pitchFamily="34" charset="0"/>
              </a:defRPr>
            </a:lvl3pPr>
            <a:lvl4pPr>
              <a:defRPr sz="3600">
                <a:solidFill>
                  <a:schemeClr val="bg1"/>
                </a:solidFill>
                <a:latin typeface="Arial" panose="020B0604020202020204" pitchFamily="34" charset="0"/>
                <a:cs typeface="Arial" panose="020B0604020202020204" pitchFamily="34" charset="0"/>
              </a:defRPr>
            </a:lvl4pPr>
            <a:lvl5pPr>
              <a:defRPr sz="3600">
                <a:solidFill>
                  <a:schemeClr val="bg1"/>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4"/>
          </p:nvPr>
        </p:nvSpPr>
        <p:spPr>
          <a:xfrm rot="16200000">
            <a:off x="7317553" y="2988221"/>
            <a:ext cx="5675896" cy="1007004"/>
          </a:xfrm>
          <a:prstGeom prst="rect">
            <a:avLst/>
          </a:prstGeo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a:defRPr sz="3200">
                <a:latin typeface="Perpetua Titling MT" panose="02020502060505020804" pitchFamily="18" charset="0"/>
              </a:defRPr>
            </a:lvl2pPr>
            <a:lvl3pPr>
              <a:defRPr sz="3200">
                <a:latin typeface="Perpetua Titling MT" panose="02020502060505020804" pitchFamily="18" charset="0"/>
              </a:defRPr>
            </a:lvl3pPr>
            <a:lvl4pPr>
              <a:defRPr sz="3200">
                <a:latin typeface="Perpetua Titling MT" panose="02020502060505020804" pitchFamily="18" charset="0"/>
              </a:defRPr>
            </a:lvl4pPr>
            <a:lvl5pPr>
              <a:defRPr sz="3200">
                <a:latin typeface="Perpetua Titling MT" panose="02020502060505020804" pitchFamily="18" charset="0"/>
              </a:defRPr>
            </a:lvl5pPr>
          </a:lstStyle>
          <a:p>
            <a:pPr lvl="0"/>
            <a:r>
              <a:rPr lang="en-US" dirty="0" smtClean="0"/>
              <a:t>Edit Master text styles</a:t>
            </a:r>
          </a:p>
        </p:txBody>
      </p:sp>
      <p:sp>
        <p:nvSpPr>
          <p:cNvPr id="8" name="Slide Number Placeholder 2"/>
          <p:cNvSpPr>
            <a:spLocks noGrp="1"/>
          </p:cNvSpPr>
          <p:nvPr>
            <p:ph type="sldNum" sz="quarter" idx="15"/>
          </p:nvPr>
        </p:nvSpPr>
        <p:spPr>
          <a:xfrm>
            <a:off x="11379200" y="6285957"/>
            <a:ext cx="635000" cy="461962"/>
          </a:xfrm>
          <a:prstGeom prst="ellipse">
            <a:avLst/>
          </a:prstGeom>
        </p:spPr>
        <p:txBody>
          <a:bodyPr/>
          <a:lstStyle>
            <a:lvl1pPr algn="ctr">
              <a:defRPr sz="1800">
                <a:solidFill>
                  <a:schemeClr val="bg1">
                    <a:lumMod val="50000"/>
                  </a:schemeClr>
                </a:solidFill>
                <a:latin typeface="Perpetua" panose="02020502060401020303" pitchFamily="18" charset="0"/>
              </a:defRPr>
            </a:lvl1pPr>
          </a:lstStyle>
          <a:p>
            <a:pPr>
              <a:defRPr/>
            </a:pPr>
            <a:fld id="{F08981FF-80D7-4617-9E29-D163B4D2EC96}" type="slidenum">
              <a:rPr lang="en-US"/>
              <a:pPr>
                <a:defRPr/>
              </a:pPr>
              <a:t>‹#›</a:t>
            </a:fld>
            <a:endParaRPr lang="en-US" dirty="0"/>
          </a:p>
        </p:txBody>
      </p:sp>
      <p:pic>
        <p:nvPicPr>
          <p:cNvPr id="10" name="Picture 2" descr="FI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2283" y="6227219"/>
            <a:ext cx="1993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p:cNvPicPr>
          <p:nvPr userDrawn="1"/>
        </p:nvPicPr>
        <p:blipFill>
          <a:blip r:embed="rId4"/>
          <a:stretch>
            <a:fillRect/>
          </a:stretch>
        </p:blipFill>
        <p:spPr>
          <a:xfrm>
            <a:off x="2548515" y="6258969"/>
            <a:ext cx="985957" cy="457200"/>
          </a:xfrm>
          <a:prstGeom prst="rect">
            <a:avLst/>
          </a:prstGeom>
        </p:spPr>
      </p:pic>
    </p:spTree>
    <p:custDataLst>
      <p:tags r:id="rId1"/>
    </p:custDataLst>
    <p:extLst>
      <p:ext uri="{BB962C8B-B14F-4D97-AF65-F5344CB8AC3E}">
        <p14:creationId xmlns:p14="http://schemas.microsoft.com/office/powerpoint/2010/main" val="1791313608"/>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4.png"/><Relationship Id="rId5" Type="http://schemas.openxmlformats.org/officeDocument/2006/relationships/slideLayout" Target="../slideLayouts/slideLayout51.xml"/><Relationship Id="rId10" Type="http://schemas.openxmlformats.org/officeDocument/2006/relationships/tags" Target="../tags/tag1.xml"/><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57.xml"/><Relationship Id="rId7" Type="http://schemas.openxmlformats.org/officeDocument/2006/relationships/image" Target="../media/image20.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ags" Target="../tags/tag10.xml"/><Relationship Id="rId5" Type="http://schemas.openxmlformats.org/officeDocument/2006/relationships/theme" Target="../theme/theme5.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9"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30"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4" y="6349535"/>
            <a:ext cx="8130877" cy="496463"/>
          </a:xfrm>
          <a:prstGeom prst="rect">
            <a:avLst/>
          </a:prstGeom>
        </p:spPr>
        <p:txBody>
          <a:bodyPr anchor="ctr" anchorCtr="0"/>
          <a:lstStyle>
            <a:lvl1pPr>
              <a:defRPr sz="825">
                <a:solidFill>
                  <a:schemeClr val="bg1"/>
                </a:solidFill>
              </a:defRPr>
            </a:lvl1pPr>
          </a:lstStyle>
          <a:p>
            <a:r>
              <a:rPr lang="en-US"/>
              <a:t>National IDEA Early Childhood Inclusion Community of Practice Facilitated by the Early Childhood TA Center (ECTA) and the National Center for Systemic Improvement (NCSI)</a:t>
            </a:r>
            <a:endParaRPr lang="en-US" dirty="0"/>
          </a:p>
        </p:txBody>
      </p:sp>
      <p:sp>
        <p:nvSpPr>
          <p:cNvPr id="20" name="Slide Number Placeholder 5"/>
          <p:cNvSpPr>
            <a:spLocks noGrp="1"/>
          </p:cNvSpPr>
          <p:nvPr>
            <p:ph type="sldNum" sz="quarter" idx="4"/>
          </p:nvPr>
        </p:nvSpPr>
        <p:spPr>
          <a:xfrm>
            <a:off x="10360511" y="6349534"/>
            <a:ext cx="1232776"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560832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34B7C-5730-49E7-A9A1-2029476F50A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63FAC-09FC-46D9-83E8-C549AEA32158}" type="slidenum">
              <a:rPr lang="en-US" smtClean="0"/>
              <a:t>‹#›</a:t>
            </a:fld>
            <a:endParaRPr lang="en-US"/>
          </a:p>
        </p:txBody>
      </p:sp>
    </p:spTree>
    <p:extLst>
      <p:ext uri="{BB962C8B-B14F-4D97-AF65-F5344CB8AC3E}">
        <p14:creationId xmlns:p14="http://schemas.microsoft.com/office/powerpoint/2010/main" val="903516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838200" y="1468438"/>
            <a:ext cx="1051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838200" y="2133601"/>
            <a:ext cx="10515600" cy="39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0" name="Picture 13"/>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90701" y="6513513"/>
            <a:ext cx="86487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1" y="6226268"/>
            <a:ext cx="12191999" cy="631732"/>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3" y="6160270"/>
            <a:ext cx="12192000" cy="65998"/>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4"/>
          </p:nvPr>
        </p:nvSpPr>
        <p:spPr>
          <a:xfrm>
            <a:off x="11353800" y="6303001"/>
            <a:ext cx="635000" cy="461962"/>
          </a:xfrm>
          <a:prstGeom prst="ellipse">
            <a:avLst/>
          </a:prstGeom>
          <a:solidFill>
            <a:schemeClr val="bg1"/>
          </a:solidFill>
          <a:ln w="44450">
            <a:solidFill>
              <a:srgbClr val="65686C"/>
            </a:solidFill>
          </a:ln>
        </p:spPr>
        <p:txBody>
          <a:bodyPr vert="horz" lIns="0" tIns="0" rIns="0" bIns="0" rtlCol="0" anchor="ctr"/>
          <a:lstStyle>
            <a:lvl1pPr algn="ctr">
              <a:defRPr sz="1800">
                <a:solidFill>
                  <a:schemeClr val="bg1">
                    <a:lumMod val="50000"/>
                  </a:schemeClr>
                </a:solidFill>
                <a:latin typeface="Perpetua" panose="02020502060401020303" pitchFamily="18" charset="0"/>
              </a:defRPr>
            </a:lvl1pPr>
          </a:lstStyle>
          <a:p>
            <a:pPr>
              <a:defRPr/>
            </a:pPr>
            <a:fld id="{750FDF55-1BF6-4C45-8E8C-9B221377EAC8}" type="slidenum">
              <a:rPr lang="en-US"/>
              <a:pPr>
                <a:defRPr/>
              </a:pPr>
              <a:t>‹#›</a:t>
            </a:fld>
            <a:endParaRPr lang="en-US" dirty="0"/>
          </a:p>
        </p:txBody>
      </p:sp>
    </p:spTree>
    <p:custDataLst>
      <p:tags r:id="rId10"/>
    </p:custDataLst>
    <p:extLst>
      <p:ext uri="{BB962C8B-B14F-4D97-AF65-F5344CB8AC3E}">
        <p14:creationId xmlns:p14="http://schemas.microsoft.com/office/powerpoint/2010/main" val="37194579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transition/>
  <p:timing>
    <p:tnLst>
      <p:par>
        <p:cTn id="1" dur="indefinite" restart="never" nodeType="tmRoot"/>
      </p:par>
    </p:tnLst>
  </p:timing>
  <p:hf hdr="0" ftr="0" dt="0"/>
  <p:txStyles>
    <p:titleStyle>
      <a:lvl1pPr algn="ctr" defTabSz="685800" rtl="0" eaLnBrk="0" fontAlgn="base" hangingPunct="0">
        <a:lnSpc>
          <a:spcPct val="90000"/>
        </a:lnSpc>
        <a:spcBef>
          <a:spcPct val="0"/>
        </a:spcBef>
        <a:spcAft>
          <a:spcPct val="0"/>
        </a:spcAft>
        <a:defRPr sz="4000" b="1" kern="1200">
          <a:solidFill>
            <a:schemeClr val="tx1"/>
          </a:solidFill>
          <a:latin typeface="Arial" panose="020B0604020202020204" pitchFamily="34" charset="0"/>
          <a:ea typeface="+mj-ea"/>
          <a:cs typeface="Arial" panose="020B0604020202020204" pitchFamily="34" charset="0"/>
        </a:defRPr>
      </a:lvl1pPr>
      <a:lvl2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2pPr>
      <a:lvl3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3pPr>
      <a:lvl4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4pPr>
      <a:lvl5pPr algn="ctr" defTabSz="685800" rtl="0" eaLnBrk="0" fontAlgn="base" hangingPunct="0">
        <a:lnSpc>
          <a:spcPct val="90000"/>
        </a:lnSpc>
        <a:spcBef>
          <a:spcPct val="0"/>
        </a:spcBef>
        <a:spcAft>
          <a:spcPct val="0"/>
        </a:spcAft>
        <a:defRPr sz="4000" b="1">
          <a:solidFill>
            <a:schemeClr val="tx1"/>
          </a:solidFill>
          <a:latin typeface="Franklin Gothic Medium" panose="020B0603020102020204" pitchFamily="34" charset="0"/>
        </a:defRPr>
      </a:lvl5pPr>
      <a:lvl6pPr marL="4572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6pPr>
      <a:lvl7pPr marL="9144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7pPr>
      <a:lvl8pPr marL="13716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8pPr>
      <a:lvl9pPr marL="1828800" algn="ctr" defTabSz="685800" rtl="0" fontAlgn="base">
        <a:lnSpc>
          <a:spcPct val="90000"/>
        </a:lnSpc>
        <a:spcBef>
          <a:spcPct val="0"/>
        </a:spcBef>
        <a:spcAft>
          <a:spcPct val="0"/>
        </a:spcAft>
        <a:defRPr sz="2800" b="1">
          <a:solidFill>
            <a:schemeClr val="tx1"/>
          </a:solidFill>
          <a:latin typeface="Perpetua Titling MT" panose="020205020605050208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Content Placeholder 13"/>
          <p:cNvSpPr txBox="1">
            <a:spLocks/>
          </p:cNvSpPr>
          <p:nvPr userDrawn="1"/>
        </p:nvSpPr>
        <p:spPr>
          <a:xfrm>
            <a:off x="2573867" y="152401"/>
            <a:ext cx="9211733" cy="6092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3200" dirty="0" smtClean="0">
                <a:latin typeface="Perpetua" panose="02020502060401020303" pitchFamily="18" charset="0"/>
              </a:rPr>
              <a:t>Edit Master text styles</a:t>
            </a:r>
          </a:p>
          <a:p>
            <a:pPr lvl="1" fontAlgn="auto">
              <a:spcAft>
                <a:spcPts val="0"/>
              </a:spcAft>
              <a:defRPr/>
            </a:pPr>
            <a:r>
              <a:rPr lang="en-US" sz="3200" dirty="0" smtClean="0">
                <a:latin typeface="Perpetua" panose="02020502060401020303" pitchFamily="18" charset="0"/>
              </a:rPr>
              <a:t>Second level</a:t>
            </a:r>
          </a:p>
          <a:p>
            <a:pPr lvl="2" fontAlgn="auto">
              <a:spcAft>
                <a:spcPts val="0"/>
              </a:spcAft>
              <a:defRPr/>
            </a:pPr>
            <a:r>
              <a:rPr lang="en-US" sz="3200" dirty="0" smtClean="0">
                <a:latin typeface="Perpetua" panose="02020502060401020303" pitchFamily="18" charset="0"/>
              </a:rPr>
              <a:t>Third level</a:t>
            </a:r>
          </a:p>
          <a:p>
            <a:pPr lvl="3" fontAlgn="auto">
              <a:spcAft>
                <a:spcPts val="0"/>
              </a:spcAft>
              <a:defRPr/>
            </a:pPr>
            <a:r>
              <a:rPr lang="en-US" sz="3200" dirty="0" smtClean="0">
                <a:latin typeface="Perpetua" panose="02020502060401020303" pitchFamily="18" charset="0"/>
              </a:rPr>
              <a:t>Fourth level</a:t>
            </a:r>
          </a:p>
          <a:p>
            <a:pPr lvl="4" fontAlgn="auto">
              <a:spcAft>
                <a:spcPts val="0"/>
              </a:spcAft>
              <a:defRPr/>
            </a:pPr>
            <a:r>
              <a:rPr lang="en-US" sz="3200" dirty="0" smtClean="0">
                <a:latin typeface="Perpetua" panose="02020502060401020303" pitchFamily="18" charset="0"/>
              </a:rPr>
              <a:t>Fifth level</a:t>
            </a:r>
          </a:p>
        </p:txBody>
      </p:sp>
      <p:sp>
        <p:nvSpPr>
          <p:cNvPr id="6" name="Rectangle 5"/>
          <p:cNvSpPr/>
          <p:nvPr userDrawn="1"/>
        </p:nvSpPr>
        <p:spPr bwMode="ltGray">
          <a:xfrm rot="5400000">
            <a:off x="7694463" y="2377909"/>
            <a:ext cx="6236099" cy="2743200"/>
          </a:xfrm>
          <a:prstGeom prst="rect">
            <a:avLst/>
          </a:prstGeom>
          <a:blipFill dpi="0" rotWithShape="1">
            <a:blip r:embed="rId7"/>
            <a:srcRect/>
            <a:stretch>
              <a:fillRect l="-4888" t="-58334" r="-41742" b="1"/>
            </a:stretch>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solidFill>
                <a:schemeClr val="bg1"/>
              </a:solidFill>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37223" y="-3698"/>
            <a:ext cx="2720003" cy="686830"/>
          </a:xfrm>
          <a:prstGeom prst="rect">
            <a:avLst/>
          </a:prstGeom>
        </p:spPr>
      </p:pic>
      <p:sp>
        <p:nvSpPr>
          <p:cNvPr id="8" name="Rectangle 7"/>
          <p:cNvSpPr/>
          <p:nvPr userDrawn="1"/>
        </p:nvSpPr>
        <p:spPr>
          <a:xfrm rot="16200000">
            <a:off x="5971378" y="3397903"/>
            <a:ext cx="6877916" cy="74715"/>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2"/>
          <p:cNvSpPr>
            <a:spLocks noGrp="1"/>
          </p:cNvSpPr>
          <p:nvPr>
            <p:ph type="sldNum" sz="quarter" idx="4"/>
          </p:nvPr>
        </p:nvSpPr>
        <p:spPr>
          <a:xfrm>
            <a:off x="11353800" y="6303001"/>
            <a:ext cx="635000" cy="461962"/>
          </a:xfrm>
          <a:prstGeom prst="ellipse">
            <a:avLst/>
          </a:prstGeom>
          <a:solidFill>
            <a:schemeClr val="bg1"/>
          </a:solidFill>
          <a:ln w="44450">
            <a:solidFill>
              <a:srgbClr val="65686C"/>
            </a:solidFill>
          </a:ln>
        </p:spPr>
        <p:txBody>
          <a:bodyPr vert="horz" lIns="0" tIns="0" rIns="0" bIns="0" rtlCol="0" anchor="ctr"/>
          <a:lstStyle>
            <a:lvl1pPr algn="ctr">
              <a:defRPr sz="1800">
                <a:solidFill>
                  <a:schemeClr val="bg1">
                    <a:lumMod val="50000"/>
                  </a:schemeClr>
                </a:solidFill>
                <a:latin typeface="Perpetua" panose="02020502060401020303" pitchFamily="18" charset="0"/>
              </a:defRPr>
            </a:lvl1pPr>
          </a:lstStyle>
          <a:p>
            <a:pPr>
              <a:defRPr/>
            </a:pPr>
            <a:fld id="{750FDF55-1BF6-4C45-8E8C-9B221377EAC8}" type="slidenum">
              <a:rPr lang="en-US"/>
              <a:pPr>
                <a:defRPr/>
              </a:pPr>
              <a:t>‹#›</a:t>
            </a:fld>
            <a:endParaRPr lang="en-US" dirty="0"/>
          </a:p>
        </p:txBody>
      </p:sp>
    </p:spTree>
    <p:custDataLst>
      <p:tags r:id="rId6"/>
    </p:custDataLst>
    <p:extLst>
      <p:ext uri="{BB962C8B-B14F-4D97-AF65-F5344CB8AC3E}">
        <p14:creationId xmlns:p14="http://schemas.microsoft.com/office/powerpoint/2010/main" val="1629876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8.xml"/><Relationship Id="rId1" Type="http://schemas.openxmlformats.org/officeDocument/2006/relationships/tags" Target="../tags/tag15.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8.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8.xml"/><Relationship Id="rId1" Type="http://schemas.openxmlformats.org/officeDocument/2006/relationships/tags" Target="../tags/tag1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50.xml"/><Relationship Id="rId1" Type="http://schemas.openxmlformats.org/officeDocument/2006/relationships/tags" Target="../tags/tag1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0.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1.xml"/><Relationship Id="rId1" Type="http://schemas.openxmlformats.org/officeDocument/2006/relationships/tags" Target="../tags/tag2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ags" Target="../tags/tag2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2.xml"/><Relationship Id="rId1" Type="http://schemas.openxmlformats.org/officeDocument/2006/relationships/tags" Target="../tags/tag2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2.xml"/><Relationship Id="rId1" Type="http://schemas.openxmlformats.org/officeDocument/2006/relationships/tags" Target="../tags/tag24.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8.xml"/><Relationship Id="rId1" Type="http://schemas.openxmlformats.org/officeDocument/2006/relationships/tags" Target="../tags/tag25.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solidFill>
                  <a:schemeClr val="tx1"/>
                </a:solidFill>
              </a:rPr>
              <a:t>State Strategies for Seamless Birth to Five Services: </a:t>
            </a:r>
            <a:br>
              <a:rPr lang="en-US" sz="3600" dirty="0">
                <a:solidFill>
                  <a:schemeClr val="tx1"/>
                </a:solidFill>
              </a:rPr>
            </a:br>
            <a:r>
              <a:rPr lang="en-US" sz="3600" dirty="0">
                <a:solidFill>
                  <a:schemeClr val="tx1"/>
                </a:solidFill>
              </a:rPr>
              <a:t>Strategies for Summer Birthdays and Local Infrastructure Supports </a:t>
            </a:r>
            <a:endParaRPr lang="en-US" sz="3600" dirty="0"/>
          </a:p>
        </p:txBody>
      </p:sp>
      <p:sp>
        <p:nvSpPr>
          <p:cNvPr id="5" name="Subtitle 4"/>
          <p:cNvSpPr>
            <a:spLocks noGrp="1"/>
          </p:cNvSpPr>
          <p:nvPr>
            <p:ph type="subTitle" idx="1"/>
          </p:nvPr>
        </p:nvSpPr>
        <p:spPr/>
        <p:txBody>
          <a:bodyPr>
            <a:normAutofit/>
          </a:bodyPr>
          <a:lstStyle/>
          <a:p>
            <a:pPr algn="ctr"/>
            <a:r>
              <a:rPr lang="en-US" sz="3200" dirty="0" smtClean="0"/>
              <a:t>January 14, 2019</a:t>
            </a:r>
            <a:endParaRPr lang="en-US" sz="3200" dirty="0"/>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3200" y="4844909"/>
            <a:ext cx="11684000" cy="757130"/>
          </a:xfrm>
        </p:spPr>
        <p:txBody>
          <a:bodyPr/>
          <a:lstStyle/>
          <a:p>
            <a:r>
              <a:rPr lang="en-US" dirty="0" smtClean="0">
                <a:solidFill>
                  <a:schemeClr val="accent1">
                    <a:lumMod val="50000"/>
                  </a:schemeClr>
                </a:solidFill>
              </a:rPr>
              <a:t>Missouri First Steps (Part C) Program</a:t>
            </a:r>
            <a:endParaRPr lang="en-US" dirty="0">
              <a:solidFill>
                <a:schemeClr val="accent1">
                  <a:lumMod val="50000"/>
                </a:schemeClr>
              </a:solidFill>
            </a:endParaRPr>
          </a:p>
        </p:txBody>
      </p:sp>
      <p:pic>
        <p:nvPicPr>
          <p:cNvPr id="3" name="Picture 2" descr="Children, boys and girls making faces, smiling and in different postures" title="Children Standing in aRow"/>
          <p:cNvPicPr>
            <a:picLocks noChangeAspect="1"/>
          </p:cNvPicPr>
          <p:nvPr/>
        </p:nvPicPr>
        <p:blipFill rotWithShape="1">
          <a:blip r:embed="rId3" cstate="print">
            <a:extLst>
              <a:ext uri="{28A0092B-C50C-407E-A947-70E740481C1C}">
                <a14:useLocalDpi xmlns:a14="http://schemas.microsoft.com/office/drawing/2010/main" val="0"/>
              </a:ext>
            </a:extLst>
          </a:blip>
          <a:srcRect t="2720" b="11356"/>
          <a:stretch/>
        </p:blipFill>
        <p:spPr>
          <a:xfrm>
            <a:off x="0" y="902364"/>
            <a:ext cx="12090400" cy="37538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2305" y="5544750"/>
            <a:ext cx="1961148" cy="1216997"/>
          </a:xfrm>
          <a:prstGeom prst="rect">
            <a:avLst/>
          </a:prstGeom>
        </p:spPr>
      </p:pic>
    </p:spTree>
    <p:extLst>
      <p:ext uri="{BB962C8B-B14F-4D97-AF65-F5344CB8AC3E}">
        <p14:creationId xmlns:p14="http://schemas.microsoft.com/office/powerpoint/2010/main" val="2764971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03200" y="1861541"/>
            <a:ext cx="11785600" cy="4419600"/>
          </a:xfrm>
        </p:spPr>
        <p:txBody>
          <a:bodyPr>
            <a:normAutofit/>
          </a:bodyPr>
          <a:lstStyle/>
          <a:p>
            <a:pPr>
              <a:lnSpc>
                <a:spcPct val="150000"/>
              </a:lnSpc>
            </a:pPr>
            <a:r>
              <a:rPr lang="en-US" b="1" dirty="0" smtClean="0"/>
              <a:t>Lead Agency: </a:t>
            </a:r>
            <a:r>
              <a:rPr lang="en-US" dirty="0" smtClean="0"/>
              <a:t>Education </a:t>
            </a:r>
            <a:endParaRPr lang="en-US" b="1" dirty="0" smtClean="0"/>
          </a:p>
          <a:p>
            <a:pPr>
              <a:lnSpc>
                <a:spcPct val="150000"/>
              </a:lnSpc>
            </a:pPr>
            <a:r>
              <a:rPr lang="en-US" b="1" dirty="0" smtClean="0"/>
              <a:t>Service Coordinators: </a:t>
            </a:r>
            <a:r>
              <a:rPr lang="en-US" dirty="0" smtClean="0"/>
              <a:t>Regional contractors</a:t>
            </a:r>
            <a:r>
              <a:rPr lang="en-US" b="1" dirty="0" smtClean="0"/>
              <a:t> </a:t>
            </a:r>
          </a:p>
          <a:p>
            <a:pPr>
              <a:lnSpc>
                <a:spcPct val="150000"/>
              </a:lnSpc>
            </a:pPr>
            <a:r>
              <a:rPr lang="en-US" b="1" dirty="0" smtClean="0"/>
              <a:t>Providers: </a:t>
            </a:r>
            <a:r>
              <a:rPr lang="en-US" dirty="0" smtClean="0"/>
              <a:t>Independent/agency vendors</a:t>
            </a:r>
            <a:endParaRPr lang="en-US" b="1" dirty="0" smtClean="0"/>
          </a:p>
          <a:p>
            <a:pPr>
              <a:lnSpc>
                <a:spcPct val="150000"/>
              </a:lnSpc>
            </a:pPr>
            <a:r>
              <a:rPr lang="en-US" b="1" dirty="0" smtClean="0"/>
              <a:t>Eligibility Criteria for Developmental Delay:  </a:t>
            </a:r>
          </a:p>
          <a:p>
            <a:pPr lvl="1"/>
            <a:r>
              <a:rPr lang="en-US" dirty="0" smtClean="0"/>
              <a:t>Part </a:t>
            </a:r>
            <a:r>
              <a:rPr lang="en-US" dirty="0"/>
              <a:t>C is half-age </a:t>
            </a:r>
            <a:r>
              <a:rPr lang="en-US" dirty="0" smtClean="0"/>
              <a:t>delay in one or more areas</a:t>
            </a:r>
          </a:p>
          <a:p>
            <a:pPr lvl="1"/>
            <a:r>
              <a:rPr lang="en-US" dirty="0" smtClean="0"/>
              <a:t>Part </a:t>
            </a:r>
            <a:r>
              <a:rPr lang="en-US" dirty="0"/>
              <a:t>B/619 is two standard deviations in one </a:t>
            </a:r>
            <a:r>
              <a:rPr lang="en-US" dirty="0" smtClean="0"/>
              <a:t>area</a:t>
            </a:r>
          </a:p>
          <a:p>
            <a:pPr marL="457200" lvl="1" indent="0">
              <a:buNone/>
            </a:pPr>
            <a:r>
              <a:rPr lang="en-US" dirty="0"/>
              <a:t> </a:t>
            </a:r>
            <a:r>
              <a:rPr lang="en-US" dirty="0" smtClean="0"/>
              <a:t>  or </a:t>
            </a:r>
            <a:r>
              <a:rPr lang="en-US" dirty="0"/>
              <a:t>1.5 in two areas. </a:t>
            </a:r>
          </a:p>
          <a:p>
            <a:pPr marL="0" indent="0">
              <a:buNone/>
            </a:pPr>
            <a:endParaRPr lang="en-US" dirty="0"/>
          </a:p>
          <a:p>
            <a:pPr marL="0" indent="0">
              <a:buNone/>
            </a:pPr>
            <a:endParaRPr lang="en-US" dirty="0" smtClean="0"/>
          </a:p>
          <a:p>
            <a:pPr marL="0" indent="0">
              <a:buNone/>
            </a:pPr>
            <a:endParaRPr lang="en-US" dirty="0"/>
          </a:p>
          <a:p>
            <a:endParaRPr lang="en-US" dirty="0"/>
          </a:p>
        </p:txBody>
      </p:sp>
      <p:sp>
        <p:nvSpPr>
          <p:cNvPr id="5" name="Title 4"/>
          <p:cNvSpPr>
            <a:spLocks noGrp="1"/>
          </p:cNvSpPr>
          <p:nvPr>
            <p:ph type="title"/>
          </p:nvPr>
        </p:nvSpPr>
        <p:spPr/>
        <p:txBody>
          <a:bodyPr/>
          <a:lstStyle/>
          <a:p>
            <a:r>
              <a:rPr lang="en-US" dirty="0" smtClean="0">
                <a:solidFill>
                  <a:schemeClr val="tx2"/>
                </a:solidFill>
              </a:rPr>
              <a:t>Missouri Part C Infrastructure  </a:t>
            </a:r>
            <a:endParaRPr lang="en-US" dirty="0">
              <a:solidFill>
                <a:schemeClr val="tx2"/>
              </a:solidFill>
            </a:endParaRPr>
          </a:p>
        </p:txBody>
      </p:sp>
      <p:pic>
        <p:nvPicPr>
          <p:cNvPr id="2" name="Picture 1" descr="Map of Missouri showing the 10 First Steps  regions" title="Map of Missouri"/>
          <p:cNvPicPr>
            <a:picLocks noChangeAspect="1"/>
          </p:cNvPicPr>
          <p:nvPr/>
        </p:nvPicPr>
        <p:blipFill rotWithShape="1">
          <a:blip r:embed="rId3"/>
          <a:srcRect l="14116" t="19018" r="12917" b="29228"/>
          <a:stretch/>
        </p:blipFill>
        <p:spPr>
          <a:xfrm>
            <a:off x="7132291" y="1927953"/>
            <a:ext cx="4732878" cy="4329627"/>
          </a:xfrm>
          <a:prstGeom prst="rect">
            <a:avLst/>
          </a:prstGeom>
        </p:spPr>
      </p:pic>
    </p:spTree>
    <p:extLst>
      <p:ext uri="{BB962C8B-B14F-4D97-AF65-F5344CB8AC3E}">
        <p14:creationId xmlns:p14="http://schemas.microsoft.com/office/powerpoint/2010/main" val="327884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03200" y="2048830"/>
            <a:ext cx="11785600" cy="4419600"/>
          </a:xfrm>
        </p:spPr>
        <p:txBody>
          <a:bodyPr>
            <a:normAutofit fontScale="92500" lnSpcReduction="10000"/>
          </a:bodyPr>
          <a:lstStyle/>
          <a:p>
            <a:pPr>
              <a:lnSpc>
                <a:spcPct val="100000"/>
              </a:lnSpc>
              <a:spcBef>
                <a:spcPts val="0"/>
              </a:spcBef>
            </a:pPr>
            <a:r>
              <a:rPr lang="en-US" b="1" dirty="0" smtClean="0"/>
              <a:t>Transition Data: </a:t>
            </a:r>
            <a:r>
              <a:rPr lang="en-US" dirty="0" smtClean="0"/>
              <a:t>Approximately 70%</a:t>
            </a:r>
            <a:r>
              <a:rPr lang="en-US" dirty="0"/>
              <a:t> </a:t>
            </a:r>
            <a:r>
              <a:rPr lang="en-US" dirty="0" smtClean="0"/>
              <a:t>of </a:t>
            </a:r>
            <a:r>
              <a:rPr lang="en-US" dirty="0"/>
              <a:t>three-year-olds in Part C are eligible </a:t>
            </a:r>
          </a:p>
          <a:p>
            <a:pPr marL="0" indent="0">
              <a:lnSpc>
                <a:spcPct val="100000"/>
              </a:lnSpc>
              <a:spcBef>
                <a:spcPts val="0"/>
              </a:spcBef>
              <a:buNone/>
            </a:pPr>
            <a:r>
              <a:rPr lang="en-US" dirty="0" smtClean="0"/>
              <a:t>   for </a:t>
            </a:r>
            <a:r>
              <a:rPr lang="en-US" dirty="0"/>
              <a:t>Part B/619.</a:t>
            </a:r>
          </a:p>
          <a:p>
            <a:pPr marL="0" indent="0">
              <a:buNone/>
            </a:pPr>
            <a:endParaRPr lang="en-US" dirty="0"/>
          </a:p>
          <a:p>
            <a:r>
              <a:rPr lang="en-US" b="1" dirty="0"/>
              <a:t>Policy:  </a:t>
            </a:r>
            <a:r>
              <a:rPr lang="en-US" dirty="0"/>
              <a:t>Extend the Part C program for </a:t>
            </a:r>
            <a:endParaRPr lang="en-US" dirty="0" smtClean="0"/>
          </a:p>
          <a:p>
            <a:pPr marL="0" indent="0">
              <a:buNone/>
            </a:pPr>
            <a:r>
              <a:rPr lang="en-US" dirty="0"/>
              <a:t> </a:t>
            </a:r>
            <a:r>
              <a:rPr lang="en-US" dirty="0" smtClean="0"/>
              <a:t>  children </a:t>
            </a:r>
            <a:r>
              <a:rPr lang="en-US" dirty="0"/>
              <a:t>with summer third birthdays.</a:t>
            </a:r>
          </a:p>
          <a:p>
            <a:endParaRPr lang="en-US" dirty="0"/>
          </a:p>
          <a:p>
            <a:r>
              <a:rPr lang="en-US" b="1" dirty="0"/>
              <a:t>Purpose:  </a:t>
            </a:r>
            <a:r>
              <a:rPr lang="en-US" dirty="0"/>
              <a:t>Prevent a gap in services and </a:t>
            </a:r>
            <a:endParaRPr lang="en-US" dirty="0" smtClean="0"/>
          </a:p>
          <a:p>
            <a:pPr marL="0" indent="0">
              <a:buNone/>
            </a:pPr>
            <a:r>
              <a:rPr lang="en-US" dirty="0"/>
              <a:t> </a:t>
            </a:r>
            <a:r>
              <a:rPr lang="en-US" dirty="0" smtClean="0"/>
              <a:t>  promote </a:t>
            </a:r>
            <a:r>
              <a:rPr lang="en-US" dirty="0"/>
              <a:t>a seamless transition from Part C </a:t>
            </a:r>
          </a:p>
          <a:p>
            <a:pPr marL="0" indent="0">
              <a:buNone/>
            </a:pPr>
            <a:r>
              <a:rPr lang="en-US" dirty="0" smtClean="0"/>
              <a:t>   to </a:t>
            </a:r>
            <a:r>
              <a:rPr lang="en-US" dirty="0"/>
              <a:t>Part B/619 for children with </a:t>
            </a:r>
          </a:p>
          <a:p>
            <a:pPr marL="0" indent="0">
              <a:buNone/>
            </a:pPr>
            <a:r>
              <a:rPr lang="en-US" dirty="0" smtClean="0"/>
              <a:t>   summer </a:t>
            </a:r>
            <a:r>
              <a:rPr lang="en-US" dirty="0"/>
              <a:t>birthdays.</a:t>
            </a:r>
          </a:p>
          <a:p>
            <a:pPr marL="0" indent="0">
              <a:buNone/>
            </a:pPr>
            <a:endParaRPr lang="en-US" dirty="0"/>
          </a:p>
          <a:p>
            <a:endParaRPr lang="en-US" dirty="0"/>
          </a:p>
        </p:txBody>
      </p:sp>
      <p:sp>
        <p:nvSpPr>
          <p:cNvPr id="5" name="Title 4"/>
          <p:cNvSpPr>
            <a:spLocks noGrp="1"/>
          </p:cNvSpPr>
          <p:nvPr>
            <p:ph type="title"/>
          </p:nvPr>
        </p:nvSpPr>
        <p:spPr/>
        <p:txBody>
          <a:bodyPr/>
          <a:lstStyle/>
          <a:p>
            <a:r>
              <a:rPr lang="en-US" dirty="0" smtClean="0">
                <a:solidFill>
                  <a:schemeClr val="tx2"/>
                </a:solidFill>
              </a:rPr>
              <a:t>Missouri Part C Transition </a:t>
            </a:r>
            <a:endParaRPr lang="en-US" dirty="0">
              <a:solidFill>
                <a:srgbClr val="FF0000"/>
              </a:solidFill>
            </a:endParaRPr>
          </a:p>
        </p:txBody>
      </p:sp>
      <p:pic>
        <p:nvPicPr>
          <p:cNvPr id="8" name="Picture 7" title="Mother Reading a Book to Infant"/>
          <p:cNvPicPr>
            <a:picLocks noChangeAspect="1"/>
          </p:cNvPicPr>
          <p:nvPr/>
        </p:nvPicPr>
        <p:blipFill rotWithShape="1">
          <a:blip r:embed="rId3" cstate="print">
            <a:extLst>
              <a:ext uri="{28A0092B-C50C-407E-A947-70E740481C1C}">
                <a14:useLocalDpi xmlns:a14="http://schemas.microsoft.com/office/drawing/2010/main" val="0"/>
              </a:ext>
            </a:extLst>
          </a:blip>
          <a:srcRect r="11065"/>
          <a:stretch/>
        </p:blipFill>
        <p:spPr>
          <a:xfrm>
            <a:off x="6786390" y="2777674"/>
            <a:ext cx="5279529" cy="3957612"/>
          </a:xfrm>
          <a:prstGeom prst="rect">
            <a:avLst/>
          </a:prstGeom>
        </p:spPr>
      </p:pic>
    </p:spTree>
    <p:extLst>
      <p:ext uri="{BB962C8B-B14F-4D97-AF65-F5344CB8AC3E}">
        <p14:creationId xmlns:p14="http://schemas.microsoft.com/office/powerpoint/2010/main" val="315608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b="1" dirty="0" smtClean="0"/>
              <a:t>Missouri Part C Extension </a:t>
            </a:r>
          </a:p>
          <a:p>
            <a:r>
              <a:rPr lang="en-US" b="1" dirty="0" smtClean="0"/>
              <a:t>Definition:  </a:t>
            </a:r>
            <a:r>
              <a:rPr lang="en-US" dirty="0" smtClean="0"/>
              <a:t>Parents </a:t>
            </a:r>
            <a:r>
              <a:rPr lang="en-US" dirty="0"/>
              <a:t>of children with </a:t>
            </a:r>
            <a:r>
              <a:rPr lang="en-US" i="1" dirty="0"/>
              <a:t>summer third birthdays </a:t>
            </a:r>
            <a:r>
              <a:rPr lang="en-US" dirty="0"/>
              <a:t>may choose to continue in Part C over the summer months, or transition to Part B/619 on the child’s third birthday. </a:t>
            </a:r>
          </a:p>
          <a:p>
            <a:endParaRPr lang="en-US" dirty="0" smtClean="0"/>
          </a:p>
          <a:p>
            <a:endParaRPr lang="en-US" dirty="0"/>
          </a:p>
        </p:txBody>
      </p:sp>
      <p:sp>
        <p:nvSpPr>
          <p:cNvPr id="3" name="Text Placeholder 2" title="Arrow saying Option 1"/>
          <p:cNvSpPr>
            <a:spLocks noGrp="1"/>
          </p:cNvSpPr>
          <p:nvPr>
            <p:ph type="body" sz="quarter" idx="20"/>
          </p:nvPr>
        </p:nvSpPr>
        <p:spPr/>
        <p:txBody>
          <a:bodyPr/>
          <a:lstStyle/>
          <a:p>
            <a:r>
              <a:rPr lang="en-US" dirty="0" smtClean="0"/>
              <a:t>Option 1</a:t>
            </a:r>
            <a:endParaRPr lang="en-US" dirty="0"/>
          </a:p>
        </p:txBody>
      </p:sp>
      <p:sp>
        <p:nvSpPr>
          <p:cNvPr id="4" name="Text Placeholder 3" title="Arrow saying Option 2"/>
          <p:cNvSpPr>
            <a:spLocks noGrp="1"/>
          </p:cNvSpPr>
          <p:nvPr>
            <p:ph type="body" sz="quarter" idx="21"/>
          </p:nvPr>
        </p:nvSpPr>
        <p:spPr/>
        <p:txBody>
          <a:bodyPr/>
          <a:lstStyle/>
          <a:p>
            <a:r>
              <a:rPr lang="en-US" dirty="0" smtClean="0"/>
              <a:t>Option 2</a:t>
            </a:r>
            <a:endParaRPr lang="en-US" dirty="0"/>
          </a:p>
        </p:txBody>
      </p:sp>
      <p:sp>
        <p:nvSpPr>
          <p:cNvPr id="5" name="Text Placeholder 4" title="Arrow Saying Option 3"/>
          <p:cNvSpPr>
            <a:spLocks noGrp="1"/>
          </p:cNvSpPr>
          <p:nvPr>
            <p:ph type="body" sz="quarter" idx="22"/>
          </p:nvPr>
        </p:nvSpPr>
        <p:spPr/>
        <p:txBody>
          <a:bodyPr/>
          <a:lstStyle/>
          <a:p>
            <a:r>
              <a:rPr lang="en-US" dirty="0" smtClean="0"/>
              <a:t>Option 3</a:t>
            </a:r>
            <a:endParaRPr lang="en-US" dirty="0"/>
          </a:p>
        </p:txBody>
      </p:sp>
      <p:pic>
        <p:nvPicPr>
          <p:cNvPr id="6" name="Content Placeholder 5" title="Three young children smiling"/>
          <p:cNvPicPr>
            <a:picLocks noGrp="1" noChangeAspect="1"/>
          </p:cNvPicPr>
          <p:nvPr>
            <p:ph sz="quarter" idx="23"/>
          </p:nvPr>
        </p:nvPicPr>
        <p:blipFill rotWithShape="1">
          <a:blip r:embed="rId3" cstate="print">
            <a:extLst>
              <a:ext uri="{28A0092B-C50C-407E-A947-70E740481C1C}">
                <a14:useLocalDpi xmlns:a14="http://schemas.microsoft.com/office/drawing/2010/main" val="0"/>
              </a:ext>
            </a:extLst>
          </a:blip>
          <a:srcRect l="6842" r="14820"/>
          <a:stretch/>
        </p:blipFill>
        <p:spPr>
          <a:xfrm>
            <a:off x="8073189" y="902368"/>
            <a:ext cx="4018548" cy="3412961"/>
          </a:xfrm>
        </p:spPr>
      </p:pic>
      <p:sp>
        <p:nvSpPr>
          <p:cNvPr id="7" name="TextBox 6"/>
          <p:cNvSpPr txBox="1"/>
          <p:nvPr/>
        </p:nvSpPr>
        <p:spPr>
          <a:xfrm>
            <a:off x="433137" y="975716"/>
            <a:ext cx="3982452"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State Options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34 CFR § 303.211(a)(2)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From age three until the beginning of the school year following … the child’s third birthday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child’s fourth birthday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…the child’s fifth birthday</a:t>
            </a:r>
          </a:p>
        </p:txBody>
      </p:sp>
    </p:spTree>
    <p:extLst>
      <p:ext uri="{BB962C8B-B14F-4D97-AF65-F5344CB8AC3E}">
        <p14:creationId xmlns:p14="http://schemas.microsoft.com/office/powerpoint/2010/main" val="248764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normAutofit/>
          </a:bodyPr>
          <a:lstStyle/>
          <a:p>
            <a:pPr>
              <a:lnSpc>
                <a:spcPct val="100000"/>
              </a:lnSpc>
              <a:spcBef>
                <a:spcPts val="0"/>
              </a:spcBef>
            </a:pPr>
            <a:r>
              <a:rPr lang="en-US" b="1" dirty="0" smtClean="0"/>
              <a:t>Definition: </a:t>
            </a:r>
            <a:r>
              <a:rPr lang="en-US" dirty="0" smtClean="0"/>
              <a:t>A </a:t>
            </a:r>
            <a:r>
              <a:rPr lang="en-US" dirty="0"/>
              <a:t>summer </a:t>
            </a:r>
            <a:r>
              <a:rPr lang="en-US" dirty="0" smtClean="0"/>
              <a:t>third birthday </a:t>
            </a:r>
            <a:r>
              <a:rPr lang="en-US" dirty="0"/>
              <a:t>is </a:t>
            </a:r>
            <a:r>
              <a:rPr lang="en-US" dirty="0" smtClean="0"/>
              <a:t>a birthdate of </a:t>
            </a:r>
          </a:p>
          <a:p>
            <a:pPr marL="0" indent="0">
              <a:lnSpc>
                <a:spcPct val="100000"/>
              </a:lnSpc>
              <a:spcBef>
                <a:spcPts val="0"/>
              </a:spcBef>
              <a:buNone/>
            </a:pPr>
            <a:r>
              <a:rPr lang="en-US" dirty="0"/>
              <a:t> </a:t>
            </a:r>
            <a:r>
              <a:rPr lang="en-US" dirty="0" smtClean="0"/>
              <a:t>  April </a:t>
            </a:r>
            <a:r>
              <a:rPr lang="en-US" dirty="0"/>
              <a:t>1 through August 15.</a:t>
            </a:r>
          </a:p>
          <a:p>
            <a:pPr marL="0" indent="0">
              <a:lnSpc>
                <a:spcPct val="100000"/>
              </a:lnSpc>
              <a:spcBef>
                <a:spcPts val="0"/>
              </a:spcBef>
              <a:buNone/>
            </a:pPr>
            <a:endParaRPr lang="en-US" b="1" dirty="0" smtClean="0"/>
          </a:p>
          <a:p>
            <a:pPr>
              <a:lnSpc>
                <a:spcPct val="100000"/>
              </a:lnSpc>
              <a:spcBef>
                <a:spcPts val="0"/>
              </a:spcBef>
            </a:pPr>
            <a:r>
              <a:rPr lang="en-US" b="1" dirty="0" smtClean="0"/>
              <a:t>Opt-out:  </a:t>
            </a:r>
            <a:r>
              <a:rPr lang="en-US" dirty="0"/>
              <a:t>Missouri has an opt-out policy. </a:t>
            </a:r>
            <a:endParaRPr lang="en-US" dirty="0" smtClean="0"/>
          </a:p>
          <a:p>
            <a:pPr marL="0" indent="228600">
              <a:lnSpc>
                <a:spcPct val="100000"/>
              </a:lnSpc>
              <a:spcBef>
                <a:spcPts val="0"/>
              </a:spcBef>
              <a:buNone/>
            </a:pPr>
            <a:r>
              <a:rPr lang="en-US" dirty="0" smtClean="0"/>
              <a:t>If </a:t>
            </a:r>
            <a:r>
              <a:rPr lang="en-US" dirty="0">
                <a:solidFill>
                  <a:srgbClr val="000000"/>
                </a:solidFill>
              </a:rPr>
              <a:t>the parent opts out of sending directory </a:t>
            </a:r>
            <a:endParaRPr lang="en-US" dirty="0" smtClean="0">
              <a:solidFill>
                <a:srgbClr val="000000"/>
              </a:solidFill>
            </a:endParaRPr>
          </a:p>
          <a:p>
            <a:pPr marL="0" indent="228600">
              <a:lnSpc>
                <a:spcPct val="100000"/>
              </a:lnSpc>
              <a:spcBef>
                <a:spcPts val="0"/>
              </a:spcBef>
              <a:buNone/>
            </a:pPr>
            <a:r>
              <a:rPr lang="en-US" dirty="0" smtClean="0">
                <a:solidFill>
                  <a:srgbClr val="000000"/>
                </a:solidFill>
              </a:rPr>
              <a:t>information </a:t>
            </a:r>
            <a:r>
              <a:rPr lang="en-US" dirty="0">
                <a:solidFill>
                  <a:srgbClr val="000000"/>
                </a:solidFill>
              </a:rPr>
              <a:t>to Part B/619, then the </a:t>
            </a:r>
            <a:endParaRPr lang="en-US" dirty="0" smtClean="0">
              <a:solidFill>
                <a:srgbClr val="000000"/>
              </a:solidFill>
            </a:endParaRPr>
          </a:p>
          <a:p>
            <a:pPr marL="0" indent="228600">
              <a:lnSpc>
                <a:spcPct val="100000"/>
              </a:lnSpc>
              <a:spcBef>
                <a:spcPts val="0"/>
              </a:spcBef>
              <a:buNone/>
            </a:pPr>
            <a:r>
              <a:rPr lang="en-US" dirty="0" smtClean="0">
                <a:solidFill>
                  <a:srgbClr val="000000"/>
                </a:solidFill>
              </a:rPr>
              <a:t>Part </a:t>
            </a:r>
            <a:r>
              <a:rPr lang="en-US" dirty="0">
                <a:solidFill>
                  <a:srgbClr val="000000"/>
                </a:solidFill>
              </a:rPr>
              <a:t>C extension program is not available. </a:t>
            </a:r>
          </a:p>
        </p:txBody>
      </p:sp>
      <p:sp>
        <p:nvSpPr>
          <p:cNvPr id="5" name="Title 4"/>
          <p:cNvSpPr>
            <a:spLocks noGrp="1"/>
          </p:cNvSpPr>
          <p:nvPr>
            <p:ph type="title"/>
          </p:nvPr>
        </p:nvSpPr>
        <p:spPr/>
        <p:txBody>
          <a:bodyPr/>
          <a:lstStyle/>
          <a:p>
            <a:r>
              <a:rPr lang="en-US" dirty="0" smtClean="0">
                <a:solidFill>
                  <a:schemeClr val="accent1">
                    <a:lumMod val="50000"/>
                  </a:schemeClr>
                </a:solidFill>
              </a:rPr>
              <a:t>Missouri Part C Extension Criteria </a:t>
            </a:r>
            <a:endParaRPr lang="en-US" dirty="0">
              <a:solidFill>
                <a:schemeClr val="accent1">
                  <a:lumMod val="50000"/>
                </a:schemeClr>
              </a:solidFill>
            </a:endParaRPr>
          </a:p>
        </p:txBody>
      </p:sp>
      <p:pic>
        <p:nvPicPr>
          <p:cNvPr id="10" name="Picture 9" descr="Little boy is stacking toy parts while the teacher looks on" title="Teacher  and Little bo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979" y="3467776"/>
            <a:ext cx="4792573" cy="3195048"/>
          </a:xfrm>
          <a:prstGeom prst="rect">
            <a:avLst/>
          </a:prstGeom>
        </p:spPr>
      </p:pic>
    </p:spTree>
    <p:extLst>
      <p:ext uri="{BB962C8B-B14F-4D97-AF65-F5344CB8AC3E}">
        <p14:creationId xmlns:p14="http://schemas.microsoft.com/office/powerpoint/2010/main" val="3329228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03200" y="1956486"/>
            <a:ext cx="11785600" cy="4879480"/>
          </a:xfrm>
        </p:spPr>
        <p:txBody>
          <a:bodyPr>
            <a:normAutofit fontScale="92500" lnSpcReduction="20000"/>
          </a:bodyPr>
          <a:lstStyle/>
          <a:p>
            <a:pPr marL="0" indent="0">
              <a:lnSpc>
                <a:spcPct val="110000"/>
              </a:lnSpc>
              <a:spcBef>
                <a:spcPts val="0"/>
              </a:spcBef>
              <a:buNone/>
            </a:pPr>
            <a:r>
              <a:rPr lang="en-US" dirty="0" smtClean="0"/>
              <a:t>If the parent chooses to transition </a:t>
            </a:r>
            <a:r>
              <a:rPr lang="en-US" dirty="0"/>
              <a:t>to ECSE at age three, </a:t>
            </a:r>
            <a:r>
              <a:rPr lang="en-US" dirty="0" smtClean="0"/>
              <a:t>the Part C program ends the day before the child turns three years old. </a:t>
            </a:r>
          </a:p>
          <a:p>
            <a:pPr marL="0" indent="0">
              <a:lnSpc>
                <a:spcPct val="110000"/>
              </a:lnSpc>
              <a:spcBef>
                <a:spcPts val="0"/>
              </a:spcBef>
              <a:buNone/>
            </a:pPr>
            <a:endParaRPr lang="en-US" sz="900" dirty="0"/>
          </a:p>
          <a:p>
            <a:pPr marL="0" indent="0">
              <a:lnSpc>
                <a:spcPct val="110000"/>
              </a:lnSpc>
              <a:spcBef>
                <a:spcPts val="0"/>
              </a:spcBef>
              <a:buNone/>
            </a:pPr>
            <a:r>
              <a:rPr lang="en-US" dirty="0" smtClean="0"/>
              <a:t>If the parent chooses to continue </a:t>
            </a:r>
            <a:r>
              <a:rPr lang="en-US" dirty="0"/>
              <a:t>in Part </a:t>
            </a:r>
            <a:r>
              <a:rPr lang="en-US" dirty="0" smtClean="0"/>
              <a:t>C</a:t>
            </a:r>
            <a:r>
              <a:rPr lang="en-US" dirty="0"/>
              <a:t> </a:t>
            </a:r>
            <a:r>
              <a:rPr lang="en-US" dirty="0" smtClean="0"/>
              <a:t>after age three, the child </a:t>
            </a:r>
            <a:r>
              <a:rPr lang="en-US" dirty="0"/>
              <a:t>must meet the following </a:t>
            </a:r>
            <a:r>
              <a:rPr lang="en-US" dirty="0" smtClean="0"/>
              <a:t>additional </a:t>
            </a:r>
            <a:r>
              <a:rPr lang="en-US" dirty="0"/>
              <a:t>criteria: </a:t>
            </a:r>
          </a:p>
          <a:p>
            <a:pPr marL="0" indent="0">
              <a:buNone/>
            </a:pPr>
            <a:endParaRPr lang="en-US" sz="900" dirty="0"/>
          </a:p>
          <a:p>
            <a:pPr lvl="1"/>
            <a:r>
              <a:rPr lang="en-US" dirty="0"/>
              <a:t>The child is determined eligible for Part B/619 before </a:t>
            </a:r>
            <a:endParaRPr lang="en-US" dirty="0" smtClean="0"/>
          </a:p>
          <a:p>
            <a:pPr marL="457200" lvl="1" indent="0">
              <a:buNone/>
            </a:pPr>
            <a:r>
              <a:rPr lang="en-US" dirty="0"/>
              <a:t> </a:t>
            </a:r>
            <a:r>
              <a:rPr lang="en-US" dirty="0" smtClean="0"/>
              <a:t>   age </a:t>
            </a:r>
            <a:r>
              <a:rPr lang="en-US" dirty="0"/>
              <a:t>three, or</a:t>
            </a:r>
          </a:p>
          <a:p>
            <a:pPr marL="457200" lvl="1" indent="0">
              <a:buNone/>
            </a:pPr>
            <a:endParaRPr lang="en-US" sz="900" dirty="0"/>
          </a:p>
          <a:p>
            <a:pPr lvl="1"/>
            <a:r>
              <a:rPr lang="en-US" dirty="0"/>
              <a:t>The child’s eligibility determination is in process </a:t>
            </a:r>
            <a:r>
              <a:rPr lang="en-US" dirty="0" smtClean="0"/>
              <a:t>before </a:t>
            </a:r>
          </a:p>
          <a:p>
            <a:pPr lvl="1" indent="0">
              <a:buNone/>
            </a:pPr>
            <a:r>
              <a:rPr lang="en-US" dirty="0" smtClean="0"/>
              <a:t>age three </a:t>
            </a:r>
            <a:r>
              <a:rPr lang="en-US" dirty="0"/>
              <a:t>(i.e., the Part C service coordinator </a:t>
            </a:r>
            <a:r>
              <a:rPr lang="en-US" dirty="0" smtClean="0"/>
              <a:t>confirmed</a:t>
            </a:r>
            <a:endParaRPr lang="en-US" dirty="0"/>
          </a:p>
          <a:p>
            <a:pPr lvl="1" indent="0">
              <a:buNone/>
            </a:pPr>
            <a:r>
              <a:rPr lang="en-US" dirty="0" smtClean="0"/>
              <a:t>the school </a:t>
            </a:r>
            <a:r>
              <a:rPr lang="en-US" dirty="0"/>
              <a:t>district received the referral).</a:t>
            </a:r>
          </a:p>
          <a:p>
            <a:pPr marL="0" indent="0">
              <a:lnSpc>
                <a:spcPct val="110000"/>
              </a:lnSpc>
              <a:spcBef>
                <a:spcPts val="0"/>
              </a:spcBef>
              <a:buNone/>
            </a:pPr>
            <a:endParaRPr lang="en-US" sz="1300" dirty="0"/>
          </a:p>
          <a:p>
            <a:pPr marL="0" indent="0">
              <a:lnSpc>
                <a:spcPct val="110000"/>
              </a:lnSpc>
              <a:spcBef>
                <a:spcPts val="0"/>
              </a:spcBef>
              <a:buNone/>
            </a:pPr>
            <a:r>
              <a:rPr lang="en-US" dirty="0" smtClean="0"/>
              <a:t>The child </a:t>
            </a:r>
            <a:r>
              <a:rPr lang="en-US" dirty="0"/>
              <a:t>continues in Part C </a:t>
            </a:r>
            <a:r>
              <a:rPr lang="en-US" dirty="0" smtClean="0"/>
              <a:t>Extension program</a:t>
            </a:r>
          </a:p>
          <a:p>
            <a:pPr marL="0" indent="0">
              <a:lnSpc>
                <a:spcPct val="110000"/>
              </a:lnSpc>
              <a:spcBef>
                <a:spcPts val="0"/>
              </a:spcBef>
              <a:buNone/>
            </a:pPr>
            <a:r>
              <a:rPr lang="en-US" dirty="0" smtClean="0"/>
              <a:t>until </a:t>
            </a:r>
            <a:r>
              <a:rPr lang="en-US" dirty="0"/>
              <a:t>the day before school begins in the fall </a:t>
            </a:r>
            <a:r>
              <a:rPr lang="en-US" dirty="0" smtClean="0"/>
              <a:t> </a:t>
            </a:r>
          </a:p>
          <a:p>
            <a:pPr marL="0" indent="0">
              <a:lnSpc>
                <a:spcPct val="110000"/>
              </a:lnSpc>
              <a:spcBef>
                <a:spcPts val="0"/>
              </a:spcBef>
              <a:buNone/>
            </a:pPr>
            <a:r>
              <a:rPr lang="en-US" dirty="0"/>
              <a:t>f</a:t>
            </a:r>
            <a:r>
              <a:rPr lang="en-US" dirty="0" smtClean="0"/>
              <a:t>ollowing the </a:t>
            </a:r>
            <a:r>
              <a:rPr lang="en-US" dirty="0"/>
              <a:t>child’s third birthday. </a:t>
            </a:r>
          </a:p>
        </p:txBody>
      </p:sp>
      <p:sp>
        <p:nvSpPr>
          <p:cNvPr id="5" name="Title 4"/>
          <p:cNvSpPr>
            <a:spLocks noGrp="1"/>
          </p:cNvSpPr>
          <p:nvPr>
            <p:ph type="title"/>
          </p:nvPr>
        </p:nvSpPr>
        <p:spPr/>
        <p:txBody>
          <a:bodyPr/>
          <a:lstStyle/>
          <a:p>
            <a:r>
              <a:rPr lang="en-US" dirty="0" smtClean="0">
                <a:solidFill>
                  <a:schemeClr val="accent1">
                    <a:lumMod val="50000"/>
                  </a:schemeClr>
                </a:solidFill>
              </a:rPr>
              <a:t>Additional Extension Criteria </a:t>
            </a:r>
            <a:endParaRPr lang="en-US" dirty="0">
              <a:solidFill>
                <a:schemeClr val="accent1">
                  <a:lumMod val="50000"/>
                </a:schemeClr>
              </a:solidFill>
            </a:endParaRPr>
          </a:p>
        </p:txBody>
      </p:sp>
      <p:pic>
        <p:nvPicPr>
          <p:cNvPr id="9" name="Picture 8" descr="Teacher at a table with children playing" title="Teacher with childr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9943" y="3559612"/>
            <a:ext cx="4273080" cy="3204810"/>
          </a:xfrm>
          <a:prstGeom prst="rect">
            <a:avLst/>
          </a:prstGeom>
        </p:spPr>
      </p:pic>
    </p:spTree>
    <p:extLst>
      <p:ext uri="{BB962C8B-B14F-4D97-AF65-F5344CB8AC3E}">
        <p14:creationId xmlns:p14="http://schemas.microsoft.com/office/powerpoint/2010/main" val="262563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03200" y="2014203"/>
            <a:ext cx="11785600" cy="4920916"/>
          </a:xfrm>
        </p:spPr>
        <p:txBody>
          <a:bodyPr>
            <a:normAutofit fontScale="92500" lnSpcReduction="20000"/>
          </a:bodyPr>
          <a:lstStyle/>
          <a:p>
            <a:pPr marL="0" indent="0">
              <a:buNone/>
            </a:pPr>
            <a:r>
              <a:rPr lang="en-US" sz="3600" b="1" dirty="0"/>
              <a:t>Calendar Year 2017 </a:t>
            </a:r>
          </a:p>
          <a:p>
            <a:pPr marL="0" indent="0">
              <a:buNone/>
            </a:pPr>
            <a:r>
              <a:rPr lang="en-US" dirty="0"/>
              <a:t>Children with IFSPs:  </a:t>
            </a:r>
            <a:r>
              <a:rPr lang="en-US" i="1" dirty="0"/>
              <a:t>10,861</a:t>
            </a:r>
          </a:p>
          <a:p>
            <a:pPr lvl="1"/>
            <a:r>
              <a:rPr lang="en-US" dirty="0"/>
              <a:t>Children with IFSPs with Third Birthdays between 4/1/17 – 8/15/17:  </a:t>
            </a:r>
            <a:r>
              <a:rPr lang="en-US" i="1" dirty="0"/>
              <a:t>1,814 </a:t>
            </a:r>
            <a:r>
              <a:rPr lang="en-US" i="1" dirty="0" smtClean="0"/>
              <a:t> (approx. 17% of total)</a:t>
            </a:r>
            <a:endParaRPr lang="en-US" i="1" dirty="0"/>
          </a:p>
          <a:p>
            <a:pPr lvl="1"/>
            <a:r>
              <a:rPr lang="en-US" dirty="0"/>
              <a:t>Children utilizing Part C Extension:  </a:t>
            </a:r>
            <a:r>
              <a:rPr lang="en-US" i="1" dirty="0"/>
              <a:t>857 (approx. 50%  of </a:t>
            </a:r>
            <a:r>
              <a:rPr lang="en-US" i="1" dirty="0" smtClean="0"/>
              <a:t>the children eligible for extension)</a:t>
            </a:r>
            <a:endParaRPr lang="en-US" i="1" dirty="0">
              <a:solidFill>
                <a:srgbClr val="00B050"/>
              </a:solidFill>
            </a:endParaRPr>
          </a:p>
          <a:p>
            <a:endParaRPr lang="en-US" sz="900" dirty="0"/>
          </a:p>
          <a:p>
            <a:pPr marL="0" indent="0">
              <a:buNone/>
            </a:pPr>
            <a:r>
              <a:rPr lang="en-US" dirty="0"/>
              <a:t>Total Program Annual Costs:  </a:t>
            </a:r>
            <a:r>
              <a:rPr lang="en-US" i="1" dirty="0"/>
              <a:t>$45.9 million </a:t>
            </a:r>
            <a:endParaRPr lang="en-US" sz="1100" i="1" dirty="0"/>
          </a:p>
          <a:p>
            <a:pPr lvl="1"/>
            <a:r>
              <a:rPr lang="en-US" dirty="0"/>
              <a:t>Total Costs Per Child Per Year:  </a:t>
            </a:r>
            <a:r>
              <a:rPr lang="en-US" i="1" dirty="0"/>
              <a:t>$3,114*</a:t>
            </a:r>
          </a:p>
          <a:p>
            <a:pPr lvl="1"/>
            <a:r>
              <a:rPr lang="en-US" dirty="0"/>
              <a:t>Services Costs Per Child Per Year</a:t>
            </a:r>
            <a:r>
              <a:rPr lang="en-US" i="1" dirty="0"/>
              <a:t>:  $</a:t>
            </a:r>
            <a:r>
              <a:rPr lang="en-US" i="1" dirty="0" smtClean="0"/>
              <a:t>2,305</a:t>
            </a:r>
          </a:p>
          <a:p>
            <a:pPr marL="457200" lvl="1" indent="0">
              <a:buNone/>
            </a:pPr>
            <a:endParaRPr lang="en-US" sz="900" i="1" dirty="0"/>
          </a:p>
          <a:p>
            <a:pPr marL="0" indent="0">
              <a:buNone/>
            </a:pPr>
            <a:r>
              <a:rPr lang="en-US" dirty="0" smtClean="0"/>
              <a:t>Additional Expansion Considerations</a:t>
            </a:r>
          </a:p>
          <a:p>
            <a:pPr lvl="1"/>
            <a:r>
              <a:rPr lang="en-US" dirty="0" smtClean="0"/>
              <a:t>Funds: To </a:t>
            </a:r>
            <a:r>
              <a:rPr lang="en-US" dirty="0"/>
              <a:t>serve all three year olds:  </a:t>
            </a:r>
            <a:r>
              <a:rPr lang="en-US" dirty="0" smtClean="0"/>
              <a:t>approx. </a:t>
            </a:r>
            <a:r>
              <a:rPr lang="en-US" dirty="0"/>
              <a:t>$5.3 million </a:t>
            </a:r>
          </a:p>
          <a:p>
            <a:pPr lvl="1"/>
            <a:r>
              <a:rPr lang="en-US" dirty="0" smtClean="0"/>
              <a:t>Capacity: Child count doubled in size from 2008 – 2018</a:t>
            </a:r>
            <a:endParaRPr lang="en-US" dirty="0"/>
          </a:p>
          <a:p>
            <a:pPr marL="457200" lvl="1" indent="0">
              <a:buNone/>
            </a:pPr>
            <a:endParaRPr lang="en-US" dirty="0"/>
          </a:p>
          <a:p>
            <a:pPr marL="457200" lvl="1" indent="-457200">
              <a:buNone/>
            </a:pPr>
            <a:r>
              <a:rPr lang="en-US" sz="1800" i="1" dirty="0"/>
              <a:t>*includes administration, direct services, testing/protocols, training, etc. </a:t>
            </a:r>
          </a:p>
          <a:p>
            <a:pPr marL="0" indent="0">
              <a:buNone/>
            </a:pPr>
            <a:endParaRPr lang="en-US" dirty="0"/>
          </a:p>
        </p:txBody>
      </p:sp>
      <p:sp>
        <p:nvSpPr>
          <p:cNvPr id="5" name="Title 4"/>
          <p:cNvSpPr>
            <a:spLocks noGrp="1"/>
          </p:cNvSpPr>
          <p:nvPr>
            <p:ph type="title"/>
          </p:nvPr>
        </p:nvSpPr>
        <p:spPr/>
        <p:txBody>
          <a:bodyPr/>
          <a:lstStyle/>
          <a:p>
            <a:r>
              <a:rPr lang="en-US" dirty="0" smtClean="0">
                <a:solidFill>
                  <a:schemeClr val="accent1">
                    <a:lumMod val="50000"/>
                  </a:schemeClr>
                </a:solidFill>
              </a:rPr>
              <a:t>Missouri Part C Extension Data</a:t>
            </a:r>
            <a:endParaRPr lang="en-US" dirty="0">
              <a:solidFill>
                <a:schemeClr val="accent1">
                  <a:lumMod val="50000"/>
                </a:schemeClr>
              </a:solidFill>
            </a:endParaRPr>
          </a:p>
        </p:txBody>
      </p:sp>
      <p:pic>
        <p:nvPicPr>
          <p:cNvPr id="7" name="Picture 6" title="Woman Holding Little Boy"/>
          <p:cNvPicPr>
            <a:picLocks noChangeAspect="1"/>
          </p:cNvPicPr>
          <p:nvPr/>
        </p:nvPicPr>
        <p:blipFill rotWithShape="1">
          <a:blip r:embed="rId3" cstate="print">
            <a:extLst>
              <a:ext uri="{28A0092B-C50C-407E-A947-70E740481C1C}">
                <a14:useLocalDpi xmlns:a14="http://schemas.microsoft.com/office/drawing/2010/main" val="0"/>
              </a:ext>
            </a:extLst>
          </a:blip>
          <a:srcRect l="7803"/>
          <a:stretch/>
        </p:blipFill>
        <p:spPr>
          <a:xfrm>
            <a:off x="7832558" y="3704947"/>
            <a:ext cx="4156242" cy="3005333"/>
          </a:xfrm>
          <a:prstGeom prst="rect">
            <a:avLst/>
          </a:prstGeom>
        </p:spPr>
      </p:pic>
    </p:spTree>
    <p:extLst>
      <p:ext uri="{BB962C8B-B14F-4D97-AF65-F5344CB8AC3E}">
        <p14:creationId xmlns:p14="http://schemas.microsoft.com/office/powerpoint/2010/main" val="1907507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533" y="1609738"/>
            <a:ext cx="8299747" cy="1034988"/>
          </a:xfrm>
        </p:spPr>
        <p:txBody>
          <a:bodyPr>
            <a:normAutofit/>
          </a:bodyPr>
          <a:lstStyle/>
          <a:p>
            <a:r>
              <a:rPr lang="en-US" sz="4400" dirty="0" smtClean="0"/>
              <a:t>The New Mexico Strategies</a:t>
            </a:r>
            <a:endParaRPr lang="en-US" sz="4400" dirty="0"/>
          </a:p>
        </p:txBody>
      </p:sp>
      <p:sp>
        <p:nvSpPr>
          <p:cNvPr id="3" name="Text Placeholder 2"/>
          <p:cNvSpPr>
            <a:spLocks noGrp="1"/>
          </p:cNvSpPr>
          <p:nvPr>
            <p:ph type="body" idx="1"/>
          </p:nvPr>
        </p:nvSpPr>
        <p:spPr/>
        <p:txBody>
          <a:bodyPr>
            <a:normAutofit/>
          </a:bodyPr>
          <a:lstStyle/>
          <a:p>
            <a:pPr algn="ctr"/>
            <a:r>
              <a:rPr lang="en-US" sz="4000" dirty="0" smtClean="0"/>
              <a:t>Sandra Drangmeister</a:t>
            </a:r>
            <a:endParaRPr lang="en-US" sz="4000" dirty="0"/>
          </a:p>
        </p:txBody>
      </p:sp>
      <p:sp>
        <p:nvSpPr>
          <p:cNvPr id="5" name="Slide Number Placeholder 4"/>
          <p:cNvSpPr>
            <a:spLocks noGrp="1"/>
          </p:cNvSpPr>
          <p:nvPr>
            <p:ph type="sldNum" sz="quarter" idx="4"/>
          </p:nvPr>
        </p:nvSpPr>
        <p:spPr/>
        <p:txBody>
          <a:bodyPr/>
          <a:lstStyle/>
          <a:p>
            <a:fld id="{8FF8BE51-C3B0-9B4F-9A06-4F809A9A7941}" type="slidenum">
              <a:rPr lang="en-US" smtClean="0"/>
              <a:pPr/>
              <a:t>17</a:t>
            </a:fld>
            <a:endParaRPr lang="en-US"/>
          </a:p>
        </p:txBody>
      </p:sp>
    </p:spTree>
    <p:extLst>
      <p:ext uri="{BB962C8B-B14F-4D97-AF65-F5344CB8AC3E}">
        <p14:creationId xmlns:p14="http://schemas.microsoft.com/office/powerpoint/2010/main" val="390441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1676400" y="1354255"/>
            <a:ext cx="3505200" cy="4572000"/>
          </a:xfrm>
          <a:prstGeom prst="rect">
            <a:avLst/>
          </a:prstGeom>
          <a:solidFill>
            <a:srgbClr val="017C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3200" kern="1200">
                <a:solidFill>
                  <a:srgbClr val="FFFFF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spcAft>
                <a:spcPts val="0"/>
              </a:spcAft>
              <a:buNone/>
              <a:defRPr/>
            </a:pPr>
            <a:endParaRPr lang="en-US" altLang="en-US" sz="1600" dirty="0"/>
          </a:p>
          <a:p>
            <a:endParaRPr lang="en-US" dirty="0"/>
          </a:p>
        </p:txBody>
      </p:sp>
      <p:sp>
        <p:nvSpPr>
          <p:cNvPr id="2" name="Title 1"/>
          <p:cNvSpPr>
            <a:spLocks noGrp="1"/>
          </p:cNvSpPr>
          <p:nvPr>
            <p:ph type="title"/>
          </p:nvPr>
        </p:nvSpPr>
        <p:spPr/>
        <p:txBody>
          <a:bodyPr/>
          <a:lstStyle/>
          <a:p>
            <a:r>
              <a:rPr lang="en-US" altLang="en-US" dirty="0" smtClean="0"/>
              <a:t>Vision</a:t>
            </a:r>
            <a:endParaRPr lang="en-US" dirty="0"/>
          </a:p>
        </p:txBody>
      </p:sp>
      <p:sp>
        <p:nvSpPr>
          <p:cNvPr id="3" name="Content Placeholder 2"/>
          <p:cNvSpPr>
            <a:spLocks noGrp="1"/>
          </p:cNvSpPr>
          <p:nvPr>
            <p:ph idx="1"/>
          </p:nvPr>
        </p:nvSpPr>
        <p:spPr>
          <a:xfrm>
            <a:off x="5181600" y="1354255"/>
            <a:ext cx="4629150" cy="4572000"/>
          </a:xfrm>
        </p:spPr>
        <p:txBody>
          <a:bodyPr/>
          <a:lstStyle/>
          <a:p>
            <a:pPr marL="0" indent="0" algn="ctr" eaLnBrk="1" fontAlgn="auto" hangingPunct="1">
              <a:spcAft>
                <a:spcPts val="0"/>
              </a:spcAft>
              <a:buNone/>
              <a:defRPr/>
            </a:pPr>
            <a:endParaRPr lang="en-US" altLang="en-US" sz="1600" dirty="0"/>
          </a:p>
          <a:p>
            <a:pPr marL="0" indent="0" algn="ctr" eaLnBrk="1" fontAlgn="auto" hangingPunct="1">
              <a:spcAft>
                <a:spcPts val="0"/>
              </a:spcAft>
              <a:buNone/>
              <a:defRPr/>
            </a:pPr>
            <a:r>
              <a:rPr lang="en-US" altLang="en-US" dirty="0" smtClean="0"/>
              <a:t>All </a:t>
            </a:r>
            <a:r>
              <a:rPr lang="en-US" altLang="en-US" dirty="0"/>
              <a:t>children </a:t>
            </a:r>
            <a:r>
              <a:rPr lang="en-US" altLang="en-US" dirty="0" smtClean="0"/>
              <a:t>and    </a:t>
            </a:r>
            <a:r>
              <a:rPr lang="en-US" altLang="en-US" dirty="0"/>
              <a:t>families will experience a </a:t>
            </a:r>
            <a:r>
              <a:rPr lang="en-US" altLang="en-US" dirty="0" smtClean="0"/>
              <a:t> smooth and </a:t>
            </a:r>
            <a:endParaRPr lang="en-US" altLang="en-US" dirty="0"/>
          </a:p>
          <a:p>
            <a:pPr marL="0" indent="0" algn="ctr" eaLnBrk="1" fontAlgn="auto" hangingPunct="1">
              <a:spcAft>
                <a:spcPts val="0"/>
              </a:spcAft>
              <a:buNone/>
              <a:defRPr/>
            </a:pPr>
            <a:r>
              <a:rPr lang="en-US" altLang="en-US" dirty="0"/>
              <a:t>effective transition </a:t>
            </a:r>
            <a:r>
              <a:rPr lang="en-US" altLang="en-US" dirty="0" smtClean="0"/>
              <a:t>       as </a:t>
            </a:r>
            <a:r>
              <a:rPr lang="en-US" altLang="en-US" dirty="0"/>
              <a:t>a </a:t>
            </a:r>
            <a:r>
              <a:rPr lang="en-US" altLang="en-US" dirty="0" smtClean="0"/>
              <a:t>result</a:t>
            </a:r>
          </a:p>
          <a:p>
            <a:pPr marL="0" indent="0" algn="ctr" eaLnBrk="1" fontAlgn="auto" hangingPunct="1">
              <a:spcAft>
                <a:spcPts val="0"/>
              </a:spcAft>
              <a:buNone/>
              <a:defRPr/>
            </a:pPr>
            <a:r>
              <a:rPr lang="en-US" altLang="en-US" dirty="0" smtClean="0"/>
              <a:t> of collaborative intentional community planning.</a:t>
            </a:r>
          </a:p>
          <a:p>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C3317CA4-C85D-456B-B3D0-AE0C954BCEB3}" type="slidenum">
              <a:rPr lang="en-US">
                <a:solidFill>
                  <a:prstClr val="white">
                    <a:lumMod val="50000"/>
                  </a:prstClr>
                </a:solidFill>
              </a:rPr>
              <a:pPr eaLnBrk="0" fontAlgn="base" hangingPunct="0">
                <a:spcBef>
                  <a:spcPct val="0"/>
                </a:spcBef>
                <a:spcAft>
                  <a:spcPct val="0"/>
                </a:spcAft>
                <a:defRPr/>
              </a:pPr>
              <a:t>18</a:t>
            </a:fld>
            <a:endParaRPr lang="en-US" dirty="0">
              <a:solidFill>
                <a:prstClr val="white">
                  <a:lumMod val="50000"/>
                </a:prstClr>
              </a:solidFill>
            </a:endParaRPr>
          </a:p>
        </p:txBody>
      </p:sp>
      <p:pic>
        <p:nvPicPr>
          <p:cNvPr id="6" name="91BAF7C5-13B1-46CD-8C74-AD53BAE93E70" descr="91BAF7C5-13B1-46CD-8C74-AD53BAE93E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94682" y="2022534"/>
            <a:ext cx="4338394" cy="323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97859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 Part C Infrastructure </a:t>
            </a:r>
            <a:endParaRPr lang="en-US" dirty="0"/>
          </a:p>
        </p:txBody>
      </p:sp>
      <p:sp>
        <p:nvSpPr>
          <p:cNvPr id="3" name="Content Placeholder 2"/>
          <p:cNvSpPr>
            <a:spLocks noGrp="1"/>
          </p:cNvSpPr>
          <p:nvPr>
            <p:ph idx="1"/>
          </p:nvPr>
        </p:nvSpPr>
        <p:spPr>
          <a:xfrm>
            <a:off x="1524000" y="990600"/>
            <a:ext cx="9144000" cy="5181600"/>
          </a:xfrm>
          <a:solidFill>
            <a:schemeClr val="tx1">
              <a:lumMod val="65000"/>
              <a:lumOff val="35000"/>
            </a:schemeClr>
          </a:solidFill>
        </p:spPr>
        <p:txBody>
          <a:bodyPr/>
          <a:lstStyle/>
          <a:p>
            <a:pPr marL="0" indent="0">
              <a:buNone/>
            </a:pPr>
            <a:r>
              <a:rPr lang="en-US" sz="2800" b="1" dirty="0"/>
              <a:t>Lead Agency: </a:t>
            </a:r>
            <a:r>
              <a:rPr lang="en-US" sz="2400" dirty="0"/>
              <a:t>Department of Health, Family Infant Toddler 				    Program (DOH FIT)</a:t>
            </a:r>
          </a:p>
          <a:p>
            <a:pPr marL="0" indent="0">
              <a:buNone/>
            </a:pPr>
            <a:r>
              <a:rPr lang="en-US" sz="2800" b="1" dirty="0"/>
              <a:t>Service Coordinators: </a:t>
            </a:r>
            <a:r>
              <a:rPr lang="en-US" sz="2400" dirty="0"/>
              <a:t>Early Intervention Agency 								     staff/contractors</a:t>
            </a:r>
          </a:p>
          <a:p>
            <a:pPr marL="0" indent="0">
              <a:buNone/>
            </a:pPr>
            <a:r>
              <a:rPr lang="en-US" sz="2800" b="1" dirty="0"/>
              <a:t>Providers: </a:t>
            </a:r>
            <a:r>
              <a:rPr lang="en-US" sz="2400" dirty="0"/>
              <a:t>DOH FIT contracted Early Intervention Agencies, NM State Supported Schools (New Mexico School for the Blind and Visually Impaired, New Mexico School for the Deaf) </a:t>
            </a:r>
          </a:p>
          <a:p>
            <a:pPr marL="0" indent="0">
              <a:buNone/>
            </a:pPr>
            <a:r>
              <a:rPr lang="en-US" sz="2800" b="1" dirty="0"/>
              <a:t>Eligibility Criteria</a:t>
            </a:r>
          </a:p>
          <a:p>
            <a:pPr lvl="1"/>
            <a:r>
              <a:rPr lang="en-US" dirty="0" smtClean="0"/>
              <a:t> </a:t>
            </a:r>
            <a:r>
              <a:rPr lang="en-US" sz="2400" b="1" dirty="0"/>
              <a:t>Part C </a:t>
            </a:r>
            <a:r>
              <a:rPr lang="en-US" sz="2400" dirty="0"/>
              <a:t>– </a:t>
            </a:r>
            <a:r>
              <a:rPr lang="en-US" sz="2400" dirty="0">
                <a:solidFill>
                  <a:schemeClr val="bg1"/>
                </a:solidFill>
              </a:rPr>
              <a:t>evaluated discrepancy between chronological age &amp;</a:t>
            </a:r>
            <a:r>
              <a:rPr lang="en-US" sz="2400" dirty="0">
                <a:solidFill>
                  <a:schemeClr val="bg1"/>
                </a:solidFill>
              </a:rPr>
              <a:t> </a:t>
            </a:r>
            <a:r>
              <a:rPr lang="en-US" sz="2400" dirty="0">
                <a:solidFill>
                  <a:schemeClr val="bg1"/>
                </a:solidFill>
              </a:rPr>
              <a:t>developmental age of 25%, after correction for prematurity, in one or more </a:t>
            </a:r>
            <a:r>
              <a:rPr lang="en-US" sz="2400" dirty="0">
                <a:solidFill>
                  <a:schemeClr val="bg1"/>
                </a:solidFill>
              </a:rPr>
              <a:t>areas of development</a:t>
            </a:r>
            <a:endParaRPr lang="en-US" sz="2800" dirty="0"/>
          </a:p>
          <a:p>
            <a:pPr lvl="1"/>
            <a:r>
              <a:rPr lang="en-US" sz="2800" dirty="0"/>
              <a:t> </a:t>
            </a:r>
            <a:r>
              <a:rPr lang="en-US" sz="2400" b="1" dirty="0"/>
              <a:t>Part B </a:t>
            </a:r>
            <a:r>
              <a:rPr lang="en-US" dirty="0" smtClean="0"/>
              <a:t>- </a:t>
            </a:r>
            <a:r>
              <a:rPr lang="en-US" sz="2400" dirty="0"/>
              <a:t>delay of 30% or more in one or more areas of development may be </a:t>
            </a:r>
            <a:r>
              <a:rPr lang="en-US" sz="2400" dirty="0"/>
              <a:t>eligible</a:t>
            </a:r>
            <a:endParaRPr lang="en-US" sz="2400"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C3317CA4-C85D-456B-B3D0-AE0C954BCEB3}" type="slidenum">
              <a:rPr lang="en-US">
                <a:solidFill>
                  <a:prstClr val="white">
                    <a:lumMod val="50000"/>
                  </a:prstClr>
                </a:solidFill>
              </a:rPr>
              <a:pPr eaLnBrk="0" fontAlgn="base" hangingPunct="0">
                <a:spcBef>
                  <a:spcPct val="0"/>
                </a:spcBef>
                <a:spcAft>
                  <a:spcPct val="0"/>
                </a:spcAft>
                <a:defRPr/>
              </a:pPr>
              <a:t>19</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2411510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0B4789-D4F4-9C44-85A2-D7AC7041178C}"/>
              </a:ext>
            </a:extLst>
          </p:cNvPr>
          <p:cNvPicPr>
            <a:picLocks/>
          </p:cNvPicPr>
          <p:nvPr/>
        </p:nvPicPr>
        <p:blipFill rotWithShape="1">
          <a:blip r:embed="rId2"/>
          <a:srcRect l="9098" r="55318" b="20320"/>
          <a:stretch/>
        </p:blipFill>
        <p:spPr bwMode="auto">
          <a:xfrm>
            <a:off x="2521884" y="1145096"/>
            <a:ext cx="7453032" cy="4795942"/>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60CFEC93-56F3-C94E-86A7-D618F236FBBE}"/>
              </a:ext>
            </a:extLst>
          </p:cNvPr>
          <p:cNvSpPr/>
          <p:nvPr/>
        </p:nvSpPr>
        <p:spPr>
          <a:xfrm>
            <a:off x="5589320" y="5402530"/>
            <a:ext cx="659081" cy="617270"/>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panose="020B0604020202020204"/>
            </a:endParaRPr>
          </a:p>
        </p:txBody>
      </p:sp>
      <p:sp>
        <p:nvSpPr>
          <p:cNvPr id="8" name="Arrow: Right 4">
            <a:extLst>
              <a:ext uri="{FF2B5EF4-FFF2-40B4-BE49-F238E27FC236}">
                <a16:creationId xmlns:a16="http://schemas.microsoft.com/office/drawing/2014/main" id="{C5008D63-3C8D-7B4E-9203-14FC35DCE4BB}"/>
              </a:ext>
            </a:extLst>
          </p:cNvPr>
          <p:cNvSpPr/>
          <p:nvPr/>
        </p:nvSpPr>
        <p:spPr>
          <a:xfrm rot="6000000" flipV="1">
            <a:off x="5706686" y="4919119"/>
            <a:ext cx="549230" cy="364659"/>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err="1">
              <a:solidFill>
                <a:srgbClr val="FFFFFF"/>
              </a:solidFill>
              <a:latin typeface="Arial" panose="020B0604020202020204"/>
            </a:endParaRPr>
          </a:p>
        </p:txBody>
      </p:sp>
      <p:sp>
        <p:nvSpPr>
          <p:cNvPr id="9" name="Arrow: Down 2">
            <a:extLst>
              <a:ext uri="{FF2B5EF4-FFF2-40B4-BE49-F238E27FC236}">
                <a16:creationId xmlns:a16="http://schemas.microsoft.com/office/drawing/2014/main" id="{A84A7692-4BA0-B740-94CC-2A1B5015D4F6}"/>
              </a:ext>
            </a:extLst>
          </p:cNvPr>
          <p:cNvSpPr/>
          <p:nvPr/>
        </p:nvSpPr>
        <p:spPr>
          <a:xfrm rot="600000">
            <a:off x="6907980" y="4828090"/>
            <a:ext cx="363474" cy="53563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panose="020B0604020202020204"/>
            </a:endParaRPr>
          </a:p>
        </p:txBody>
      </p:sp>
      <p:sp>
        <p:nvSpPr>
          <p:cNvPr id="10" name="Oval 9">
            <a:extLst>
              <a:ext uri="{FF2B5EF4-FFF2-40B4-BE49-F238E27FC236}">
                <a16:creationId xmlns:a16="http://schemas.microsoft.com/office/drawing/2014/main" id="{C7B6E27C-E8ED-7548-9025-C9FEA91C1D23}"/>
              </a:ext>
            </a:extLst>
          </p:cNvPr>
          <p:cNvSpPr/>
          <p:nvPr/>
        </p:nvSpPr>
        <p:spPr>
          <a:xfrm>
            <a:off x="6673524" y="5398198"/>
            <a:ext cx="622301" cy="606425"/>
          </a:xfrm>
          <a:prstGeom prst="ellipse">
            <a:avLst/>
          </a:prstGeom>
          <a:noFill/>
          <a:ln w="7620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solidFill>
                <a:srgbClr val="FFFFFF"/>
              </a:solidFill>
              <a:latin typeface="Arial" panose="020B0604020202020204"/>
            </a:endParaRPr>
          </a:p>
        </p:txBody>
      </p:sp>
      <p:sp>
        <p:nvSpPr>
          <p:cNvPr id="11" name="Title 10">
            <a:extLst>
              <a:ext uri="{FF2B5EF4-FFF2-40B4-BE49-F238E27FC236}">
                <a16:creationId xmlns:a16="http://schemas.microsoft.com/office/drawing/2014/main" id="{E07F73DD-7190-3D41-ADC0-9DE2CD88FDDA}"/>
              </a:ext>
            </a:extLst>
          </p:cNvPr>
          <p:cNvSpPr txBox="1">
            <a:spLocks/>
          </p:cNvSpPr>
          <p:nvPr/>
        </p:nvSpPr>
        <p:spPr>
          <a:xfrm>
            <a:off x="1752600" y="457201"/>
            <a:ext cx="4343400" cy="459762"/>
          </a:xfrm>
          <a:prstGeom prst="rect">
            <a:avLst/>
          </a:prstGeom>
        </p:spPr>
        <p:txBody>
          <a:bodyPr/>
          <a:lst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a:lstStyle>
          <a:p>
            <a:pPr algn="l"/>
            <a:r>
              <a:rPr lang="en-US" sz="2800" dirty="0">
                <a:solidFill>
                  <a:srgbClr val="13284B"/>
                </a:solidFill>
              </a:rPr>
              <a:t>ZOOM: Tips &amp; Tricks</a:t>
            </a:r>
          </a:p>
        </p:txBody>
      </p:sp>
      <p:pic>
        <p:nvPicPr>
          <p:cNvPr id="15" name="Picture 14">
            <a:extLst>
              <a:ext uri="{FF2B5EF4-FFF2-40B4-BE49-F238E27FC236}">
                <a16:creationId xmlns:a16="http://schemas.microsoft.com/office/drawing/2014/main" id="{9D3C3B5C-57FC-4346-B9A0-C8FB244AC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53773"/>
            <a:ext cx="4024032" cy="530465"/>
          </a:xfrm>
          <a:prstGeom prst="rect">
            <a:avLst/>
          </a:prstGeom>
        </p:spPr>
      </p:pic>
      <p:sp>
        <p:nvSpPr>
          <p:cNvPr id="6" name="TextBox 5">
            <a:extLst>
              <a:ext uri="{FF2B5EF4-FFF2-40B4-BE49-F238E27FC236}">
                <a16:creationId xmlns:a16="http://schemas.microsoft.com/office/drawing/2014/main" id="{8E27D123-7462-AF46-A689-3613B00B8ABE}"/>
              </a:ext>
            </a:extLst>
          </p:cNvPr>
          <p:cNvSpPr txBox="1"/>
          <p:nvPr/>
        </p:nvSpPr>
        <p:spPr>
          <a:xfrm>
            <a:off x="5612180" y="4569024"/>
            <a:ext cx="3836620" cy="307777"/>
          </a:xfrm>
          <a:prstGeom prst="rect">
            <a:avLst/>
          </a:prstGeom>
          <a:solidFill>
            <a:schemeClr val="accent5">
              <a:lumMod val="20000"/>
              <a:lumOff val="80000"/>
            </a:schemeClr>
          </a:solidFill>
          <a:ln w="76200">
            <a:solidFill>
              <a:schemeClr val="accent5"/>
            </a:solidFill>
          </a:ln>
        </p:spPr>
        <p:txBody>
          <a:bodyPr wrap="square" rtlCol="0" anchor="t">
            <a:spAutoFit/>
          </a:bodyPr>
          <a:lstStyle/>
          <a:p>
            <a:pPr algn="ctr" defTabSz="685800">
              <a:defRPr/>
            </a:pPr>
            <a:r>
              <a:rPr lang="en-US" sz="1400" b="1" dirty="0">
                <a:solidFill>
                  <a:srgbClr val="9A2279"/>
                </a:solidFill>
                <a:latin typeface="Arial" panose="020B0604020202020204"/>
              </a:rPr>
              <a:t>Toggle participant list &amp; chat windows</a:t>
            </a:r>
          </a:p>
        </p:txBody>
      </p:sp>
      <p:sp>
        <p:nvSpPr>
          <p:cNvPr id="29" name="Oval 28">
            <a:extLst>
              <a:ext uri="{FF2B5EF4-FFF2-40B4-BE49-F238E27FC236}">
                <a16:creationId xmlns:a16="http://schemas.microsoft.com/office/drawing/2014/main" id="{BE8009C4-1846-1940-A5E3-304410301002}"/>
              </a:ext>
            </a:extLst>
          </p:cNvPr>
          <p:cNvSpPr/>
          <p:nvPr/>
        </p:nvSpPr>
        <p:spPr>
          <a:xfrm>
            <a:off x="2514601" y="5408202"/>
            <a:ext cx="659081" cy="617270"/>
          </a:xfrm>
          <a:prstGeom prst="ellipse">
            <a:avLst/>
          </a:prstGeom>
          <a:no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panose="020B0604020202020204"/>
            </a:endParaRPr>
          </a:p>
        </p:txBody>
      </p:sp>
      <p:sp>
        <p:nvSpPr>
          <p:cNvPr id="30" name="Arrow: Right 4">
            <a:extLst>
              <a:ext uri="{FF2B5EF4-FFF2-40B4-BE49-F238E27FC236}">
                <a16:creationId xmlns:a16="http://schemas.microsoft.com/office/drawing/2014/main" id="{C94B7885-6463-7746-A863-5E35CABDE5C9}"/>
              </a:ext>
            </a:extLst>
          </p:cNvPr>
          <p:cNvSpPr/>
          <p:nvPr/>
        </p:nvSpPr>
        <p:spPr>
          <a:xfrm rot="6000000" flipV="1">
            <a:off x="2631967" y="4924791"/>
            <a:ext cx="549230" cy="364659"/>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err="1">
              <a:solidFill>
                <a:srgbClr val="FFFFFF"/>
              </a:solidFill>
              <a:latin typeface="Arial" panose="020B0604020202020204"/>
            </a:endParaRPr>
          </a:p>
        </p:txBody>
      </p:sp>
      <p:sp>
        <p:nvSpPr>
          <p:cNvPr id="28" name="TextBox 27">
            <a:extLst>
              <a:ext uri="{FF2B5EF4-FFF2-40B4-BE49-F238E27FC236}">
                <a16:creationId xmlns:a16="http://schemas.microsoft.com/office/drawing/2014/main" id="{CEB9DB05-EB7A-094C-8982-897A2AFCA340}"/>
              </a:ext>
            </a:extLst>
          </p:cNvPr>
          <p:cNvSpPr txBox="1"/>
          <p:nvPr/>
        </p:nvSpPr>
        <p:spPr>
          <a:xfrm>
            <a:off x="2743200" y="4576005"/>
            <a:ext cx="2667000" cy="307777"/>
          </a:xfrm>
          <a:prstGeom prst="rect">
            <a:avLst/>
          </a:prstGeom>
          <a:solidFill>
            <a:schemeClr val="accent5">
              <a:lumMod val="20000"/>
              <a:lumOff val="80000"/>
            </a:schemeClr>
          </a:solidFill>
          <a:ln w="76200">
            <a:solidFill>
              <a:schemeClr val="accent5"/>
            </a:solidFill>
          </a:ln>
        </p:spPr>
        <p:txBody>
          <a:bodyPr wrap="square" rtlCol="0" anchor="t">
            <a:spAutoFit/>
          </a:bodyPr>
          <a:lstStyle/>
          <a:p>
            <a:pPr algn="ctr" defTabSz="685800">
              <a:defRPr/>
            </a:pPr>
            <a:r>
              <a:rPr lang="en-US" sz="1400" b="1" dirty="0">
                <a:solidFill>
                  <a:srgbClr val="9A2279"/>
                </a:solidFill>
                <a:latin typeface="Arial" panose="020B0604020202020204"/>
              </a:rPr>
              <a:t>Mute/unmute your mic</a:t>
            </a:r>
          </a:p>
        </p:txBody>
      </p:sp>
    </p:spTree>
    <p:extLst>
      <p:ext uri="{BB962C8B-B14F-4D97-AF65-F5344CB8AC3E}">
        <p14:creationId xmlns:p14="http://schemas.microsoft.com/office/powerpoint/2010/main" val="319576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1111435" y="2644295"/>
            <a:ext cx="6134100" cy="845510"/>
          </a:xfrm>
        </p:spPr>
        <p:txBody>
          <a:bodyPr/>
          <a:lstStyle/>
          <a:p>
            <a:r>
              <a:rPr lang="en-US" dirty="0" smtClean="0"/>
              <a:t>NM Transition Initiative </a:t>
            </a:r>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C3317CA4-C85D-456B-B3D0-AE0C954BCEB3}" type="slidenum">
              <a:rPr lang="en-US">
                <a:solidFill>
                  <a:prstClr val="white">
                    <a:lumMod val="50000"/>
                  </a:prstClr>
                </a:solidFill>
              </a:rPr>
              <a:pPr eaLnBrk="0" fontAlgn="base" hangingPunct="0">
                <a:spcBef>
                  <a:spcPct val="0"/>
                </a:spcBef>
                <a:spcAft>
                  <a:spcPct val="0"/>
                </a:spcAft>
                <a:defRPr/>
              </a:pPr>
              <a:t>20</a:t>
            </a:fld>
            <a:endParaRPr lang="en-US" dirty="0">
              <a:solidFill>
                <a:prstClr val="white">
                  <a:lumMod val="50000"/>
                </a:prstClr>
              </a:solidFill>
            </a:endParaRPr>
          </a:p>
        </p:txBody>
      </p:sp>
      <p:pic>
        <p:nvPicPr>
          <p:cNvPr id="5" name="Content Placeholder 3"/>
          <p:cNvPicPr>
            <a:picLocks noGrp="1" noChangeAspect="1"/>
          </p:cNvPicPr>
          <p:nvPr>
            <p:ph idx="1"/>
          </p:nvPr>
        </p:nvPicPr>
        <p:blipFill rotWithShape="1">
          <a:blip r:embed="rId4"/>
          <a:srcRect t="9831" b="1116"/>
          <a:stretch/>
        </p:blipFill>
        <p:spPr>
          <a:xfrm>
            <a:off x="5562600" y="128121"/>
            <a:ext cx="5105400" cy="6005980"/>
          </a:xfrm>
          <a:prstGeom prst="rect">
            <a:avLst/>
          </a:prstGeom>
        </p:spPr>
      </p:pic>
      <p:sp>
        <p:nvSpPr>
          <p:cNvPr id="6" name="Pentagon 5"/>
          <p:cNvSpPr/>
          <p:nvPr/>
        </p:nvSpPr>
        <p:spPr>
          <a:xfrm rot="1261485">
            <a:off x="2545836" y="3622310"/>
            <a:ext cx="4754798" cy="973766"/>
          </a:xfrm>
          <a:prstGeom prst="homePlate">
            <a:avLst/>
          </a:prstGeom>
          <a:gradFill>
            <a:gsLst>
              <a:gs pos="0">
                <a:schemeClr val="accent2">
                  <a:lumMod val="75000"/>
                </a:schemeClr>
              </a:gs>
              <a:gs pos="50000">
                <a:schemeClr val="accent2"/>
              </a:gs>
              <a:gs pos="100000">
                <a:schemeClr val="accent2">
                  <a:lumMod val="7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Franklin Gothic Book" panose="020B0503020102020204"/>
            </a:endParaRPr>
          </a:p>
        </p:txBody>
      </p:sp>
      <p:sp>
        <p:nvSpPr>
          <p:cNvPr id="7" name="TextBox 6"/>
          <p:cNvSpPr txBox="1"/>
          <p:nvPr/>
        </p:nvSpPr>
        <p:spPr>
          <a:xfrm rot="1273517">
            <a:off x="2570512" y="3742884"/>
            <a:ext cx="4753955" cy="861774"/>
          </a:xfrm>
          <a:prstGeom prst="rect">
            <a:avLst/>
          </a:prstGeom>
          <a:noFill/>
        </p:spPr>
        <p:txBody>
          <a:bodyPr wrap="square" rtlCol="0">
            <a:spAutoFit/>
          </a:bodyPr>
          <a:lstStyle/>
          <a:p>
            <a:pPr eaLnBrk="0" fontAlgn="base" hangingPunct="0">
              <a:spcBef>
                <a:spcPct val="0"/>
              </a:spcBef>
              <a:spcAft>
                <a:spcPct val="0"/>
              </a:spcAft>
            </a:pPr>
            <a:r>
              <a:rPr lang="en-US" sz="1600" i="1" dirty="0">
                <a:solidFill>
                  <a:prstClr val="white"/>
                </a:solidFill>
                <a:latin typeface="Arial" panose="020B0604020202020204" pitchFamily="34" charset="0"/>
                <a:cs typeface="Arial" panose="020B0604020202020204" pitchFamily="34" charset="0"/>
              </a:rPr>
              <a:t>“The strength of the team is each individual member. The strength of each member is the team”</a:t>
            </a:r>
            <a:r>
              <a:rPr lang="en-US" i="1" dirty="0">
                <a:solidFill>
                  <a:prstClr val="white"/>
                </a:solidFill>
                <a:latin typeface="Arial" panose="020B0604020202020204" pitchFamily="34" charset="0"/>
                <a:cs typeface="Arial" panose="020B0604020202020204" pitchFamily="34" charset="0"/>
              </a:rPr>
              <a:t>   </a:t>
            </a:r>
            <a:r>
              <a:rPr lang="en-US" sz="1200" i="1" dirty="0">
                <a:solidFill>
                  <a:prstClr val="white"/>
                </a:solidFill>
                <a:latin typeface="Arial" panose="020B0604020202020204" pitchFamily="34" charset="0"/>
                <a:cs typeface="Arial" panose="020B0604020202020204" pitchFamily="34" charset="0"/>
              </a:rPr>
              <a:t>- Phil Jackson </a:t>
            </a:r>
            <a:endParaRPr lang="en-US" sz="1200" i="1" dirty="0">
              <a:solidFill>
                <a:prstClr val="whit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80328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Community Transition Teams</a:t>
            </a:r>
            <a:endParaRPr lang="en-US" dirty="0"/>
          </a:p>
        </p:txBody>
      </p:sp>
      <p:sp>
        <p:nvSpPr>
          <p:cNvPr id="6" name="Content Placeholder 5"/>
          <p:cNvSpPr>
            <a:spLocks noGrp="1"/>
          </p:cNvSpPr>
          <p:nvPr>
            <p:ph idx="1"/>
          </p:nvPr>
        </p:nvSpPr>
        <p:spPr>
          <a:xfrm>
            <a:off x="1524000" y="990600"/>
            <a:ext cx="9144000" cy="5867400"/>
          </a:xfrm>
          <a:solidFill>
            <a:srgbClr val="017C89"/>
          </a:solidFill>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C3317CA4-C85D-456B-B3D0-AE0C954BCEB3}" type="slidenum">
              <a:rPr lang="en-US">
                <a:solidFill>
                  <a:prstClr val="white">
                    <a:lumMod val="50000"/>
                  </a:prstClr>
                </a:solidFill>
              </a:rPr>
              <a:pPr eaLnBrk="0" fontAlgn="base" hangingPunct="0">
                <a:spcBef>
                  <a:spcPct val="0"/>
                </a:spcBef>
                <a:spcAft>
                  <a:spcPct val="0"/>
                </a:spcAft>
                <a:defRPr/>
              </a:pPr>
              <a:t>21</a:t>
            </a:fld>
            <a:endParaRPr lang="en-US" dirty="0">
              <a:solidFill>
                <a:prstClr val="white">
                  <a:lumMod val="50000"/>
                </a:prstClr>
              </a:solidFill>
            </a:endParaRPr>
          </a:p>
        </p:txBody>
      </p:sp>
      <p:grpSp>
        <p:nvGrpSpPr>
          <p:cNvPr id="7" name="Group 6"/>
          <p:cNvGrpSpPr/>
          <p:nvPr/>
        </p:nvGrpSpPr>
        <p:grpSpPr>
          <a:xfrm>
            <a:off x="304800" y="1640390"/>
            <a:ext cx="6609236" cy="4379411"/>
            <a:chOff x="-6400800" y="949902"/>
            <a:chExt cx="6096000" cy="4064000"/>
          </a:xfrm>
        </p:grpSpPr>
        <p:graphicFrame>
          <p:nvGraphicFramePr>
            <p:cNvPr id="8" name="Diagram 7"/>
            <p:cNvGraphicFramePr/>
            <p:nvPr>
              <p:extLst/>
            </p:nvPr>
          </p:nvGraphicFramePr>
          <p:xfrm>
            <a:off x="-6400800" y="94990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4011187" y="2499115"/>
              <a:ext cx="1158326" cy="855095"/>
              <a:chOff x="2846813" y="2687555"/>
              <a:chExt cx="1158326" cy="855095"/>
            </a:xfrm>
          </p:grpSpPr>
          <p:sp>
            <p:nvSpPr>
              <p:cNvPr id="10" name="Oval 9"/>
              <p:cNvSpPr/>
              <p:nvPr/>
            </p:nvSpPr>
            <p:spPr>
              <a:xfrm>
                <a:off x="2846813" y="2687555"/>
                <a:ext cx="1158326" cy="85509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txBox="1"/>
              <p:nvPr/>
            </p:nvSpPr>
            <p:spPr>
              <a:xfrm>
                <a:off x="2948639" y="2742110"/>
                <a:ext cx="999877" cy="800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1600200" eaLnBrk="0" fontAlgn="base" hangingPunct="0">
                  <a:lnSpc>
                    <a:spcPct val="90000"/>
                  </a:lnSpc>
                  <a:spcBef>
                    <a:spcPct val="0"/>
                  </a:spcBef>
                  <a:spcAft>
                    <a:spcPct val="35000"/>
                  </a:spcAft>
                </a:pPr>
                <a:r>
                  <a:rPr lang="en-US" sz="3500" dirty="0">
                    <a:solidFill>
                      <a:prstClr val="white"/>
                    </a:solidFill>
                    <a:latin typeface="Arial" panose="020B0604020202020204" pitchFamily="34" charset="0"/>
                    <a:cs typeface="Arial" panose="020B0604020202020204" pitchFamily="34" charset="0"/>
                  </a:rPr>
                  <a:t>MOU</a:t>
                </a:r>
                <a:endParaRPr lang="en-US" sz="3500" dirty="0">
                  <a:solidFill>
                    <a:prstClr val="white"/>
                  </a:solidFill>
                  <a:latin typeface="Arial" panose="020B0604020202020204" pitchFamily="34" charset="0"/>
                  <a:cs typeface="Arial" panose="020B0604020202020204" pitchFamily="34" charset="0"/>
                </a:endParaRPr>
              </a:p>
            </p:txBody>
          </p:sp>
        </p:grpSp>
      </p:grpSp>
      <p:graphicFrame>
        <p:nvGraphicFramePr>
          <p:cNvPr id="12" name="Diagram 11"/>
          <p:cNvGraphicFramePr/>
          <p:nvPr>
            <p:extLst/>
          </p:nvPr>
        </p:nvGraphicFramePr>
        <p:xfrm>
          <a:off x="5181489" y="1805722"/>
          <a:ext cx="5334000" cy="41019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20428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Coaches </a:t>
            </a:r>
            <a:endParaRPr lang="en-US" dirty="0"/>
          </a:p>
        </p:txBody>
      </p:sp>
      <p:sp>
        <p:nvSpPr>
          <p:cNvPr id="3" name="Content Placeholder 2"/>
          <p:cNvSpPr>
            <a:spLocks noGrp="1"/>
          </p:cNvSpPr>
          <p:nvPr>
            <p:ph idx="1"/>
          </p:nvPr>
        </p:nvSpPr>
        <p:spPr>
          <a:xfrm>
            <a:off x="2152650" y="990600"/>
            <a:ext cx="7886700" cy="4953000"/>
          </a:xfrm>
          <a:solidFill>
            <a:schemeClr val="tx1">
              <a:lumMod val="65000"/>
              <a:lumOff val="35000"/>
            </a:schemeClr>
          </a:solidFill>
        </p:spPr>
        <p:txBody>
          <a:bodyPr/>
          <a:lstStyle/>
          <a:p>
            <a:pPr marL="0" indent="0">
              <a:buNone/>
            </a:pPr>
            <a:endParaRPr lang="en-US" sz="2000" dirty="0">
              <a:solidFill>
                <a:schemeClr val="bg1"/>
              </a:solidFill>
            </a:endParaRPr>
          </a:p>
          <a:p>
            <a:pPr marL="0" indent="0">
              <a:buNone/>
            </a:pPr>
            <a:r>
              <a:rPr lang="en-US" dirty="0" smtClean="0">
                <a:solidFill>
                  <a:schemeClr val="bg1"/>
                </a:solidFill>
              </a:rPr>
              <a:t>UNM CDD ECLN Contracts</a:t>
            </a:r>
          </a:p>
          <a:p>
            <a:pPr marL="0" indent="0">
              <a:buNone/>
            </a:pPr>
            <a:endParaRPr lang="en-US" sz="800" dirty="0">
              <a:solidFill>
                <a:schemeClr val="bg1"/>
              </a:solidFill>
            </a:endParaRPr>
          </a:p>
          <a:p>
            <a:pPr lvl="1"/>
            <a:r>
              <a:rPr lang="en-US" dirty="0" smtClean="0">
                <a:solidFill>
                  <a:schemeClr val="bg1"/>
                </a:solidFill>
              </a:rPr>
              <a:t>  DOH FIT Program </a:t>
            </a:r>
            <a:endParaRPr lang="en-US" dirty="0">
              <a:solidFill>
                <a:schemeClr val="bg1"/>
              </a:solidFill>
            </a:endParaRPr>
          </a:p>
          <a:p>
            <a:pPr lvl="3"/>
            <a:r>
              <a:rPr lang="en-US" dirty="0">
                <a:solidFill>
                  <a:schemeClr val="bg1"/>
                </a:solidFill>
              </a:rPr>
              <a:t>  14 Transition </a:t>
            </a:r>
            <a:r>
              <a:rPr lang="en-US" dirty="0" smtClean="0">
                <a:solidFill>
                  <a:schemeClr val="bg1"/>
                </a:solidFill>
              </a:rPr>
              <a:t>Teams</a:t>
            </a:r>
          </a:p>
          <a:p>
            <a:pPr lvl="3"/>
            <a:endParaRPr lang="en-US" sz="2000" dirty="0">
              <a:solidFill>
                <a:schemeClr val="bg1"/>
              </a:solidFill>
            </a:endParaRPr>
          </a:p>
          <a:p>
            <a:pPr lvl="1"/>
            <a:r>
              <a:rPr lang="en-US" dirty="0" smtClean="0">
                <a:solidFill>
                  <a:schemeClr val="bg1"/>
                </a:solidFill>
              </a:rPr>
              <a:t>NM PED – SEB</a:t>
            </a:r>
            <a:r>
              <a:rPr lang="en-US" dirty="0">
                <a:solidFill>
                  <a:schemeClr val="bg1"/>
                </a:solidFill>
              </a:rPr>
              <a:t> </a:t>
            </a:r>
          </a:p>
          <a:p>
            <a:pPr lvl="3"/>
            <a:r>
              <a:rPr lang="en-US" dirty="0" smtClean="0">
                <a:solidFill>
                  <a:schemeClr val="bg1"/>
                </a:solidFill>
              </a:rPr>
              <a:t>  7 Transition Teams</a:t>
            </a:r>
          </a:p>
          <a:p>
            <a:pPr lvl="3"/>
            <a:endParaRPr lang="en-US" sz="2000" dirty="0">
              <a:solidFill>
                <a:schemeClr val="bg1"/>
              </a:solidFill>
            </a:endParaRPr>
          </a:p>
          <a:p>
            <a:pPr lvl="1"/>
            <a:r>
              <a:rPr lang="en-US" dirty="0" smtClean="0">
                <a:solidFill>
                  <a:schemeClr val="bg1"/>
                </a:solidFill>
              </a:rPr>
              <a:t>NM Regional Education Cooperatives</a:t>
            </a:r>
          </a:p>
          <a:p>
            <a:pPr lvl="3"/>
            <a:r>
              <a:rPr lang="en-US" dirty="0" smtClean="0">
                <a:solidFill>
                  <a:schemeClr val="bg1"/>
                </a:solidFill>
              </a:rPr>
              <a:t>  6 Transition Teams </a:t>
            </a:r>
          </a:p>
          <a:p>
            <a:pPr lvl="1"/>
            <a:endParaRPr lang="en-US" dirty="0"/>
          </a:p>
          <a:p>
            <a:pPr marL="342900" lvl="1" indent="0">
              <a:buNone/>
            </a:pPr>
            <a:endParaRPr lang="en-US" dirty="0" smtClean="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351DAD21-F1B3-49D7-BD64-5CB20A7DE75C}" type="slidenum">
              <a:rPr lang="en-US">
                <a:solidFill>
                  <a:prstClr val="white">
                    <a:lumMod val="50000"/>
                  </a:prstClr>
                </a:solidFill>
              </a:rPr>
              <a:pPr eaLnBrk="0" fontAlgn="base" hangingPunct="0">
                <a:spcBef>
                  <a:spcPct val="0"/>
                </a:spcBef>
                <a:spcAft>
                  <a:spcPct val="0"/>
                </a:spcAft>
                <a:defRPr/>
              </a:pPr>
              <a:t>22</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19628160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7800" indent="0">
              <a:buNone/>
            </a:pPr>
            <a:endParaRPr lang="en-US" sz="1000" dirty="0"/>
          </a:p>
          <a:p>
            <a:pPr lvl="0"/>
            <a:r>
              <a:rPr lang="en-US" dirty="0" smtClean="0"/>
              <a:t>   Foster </a:t>
            </a:r>
            <a:r>
              <a:rPr lang="en-US" dirty="0"/>
              <a:t>collaboration </a:t>
            </a:r>
            <a:endParaRPr lang="en-US" dirty="0" smtClean="0"/>
          </a:p>
          <a:p>
            <a:pPr lvl="0"/>
            <a:r>
              <a:rPr lang="en-US" dirty="0"/>
              <a:t> </a:t>
            </a:r>
            <a:r>
              <a:rPr lang="en-US" dirty="0" smtClean="0"/>
              <a:t>  Assist in </a:t>
            </a:r>
            <a:r>
              <a:rPr lang="en-US" dirty="0"/>
              <a:t>working through barriers</a:t>
            </a:r>
          </a:p>
          <a:p>
            <a:pPr lvl="0"/>
            <a:r>
              <a:rPr lang="en-US" dirty="0" smtClean="0"/>
              <a:t>   Address </a:t>
            </a:r>
            <a:r>
              <a:rPr lang="en-US" dirty="0"/>
              <a:t>technical assistance </a:t>
            </a:r>
            <a:r>
              <a:rPr lang="en-US" dirty="0" smtClean="0"/>
              <a:t>needs</a:t>
            </a:r>
          </a:p>
          <a:p>
            <a:pPr lvl="0"/>
            <a:r>
              <a:rPr lang="en-US" dirty="0" smtClean="0"/>
              <a:t>   Encourage </a:t>
            </a:r>
            <a:r>
              <a:rPr lang="en-US" dirty="0"/>
              <a:t>parent </a:t>
            </a:r>
            <a:r>
              <a:rPr lang="en-US" dirty="0" smtClean="0"/>
              <a:t>involvement</a:t>
            </a:r>
          </a:p>
          <a:p>
            <a:pPr lvl="0"/>
            <a:r>
              <a:rPr lang="en-US" dirty="0"/>
              <a:t> </a:t>
            </a:r>
            <a:r>
              <a:rPr lang="en-US" dirty="0" smtClean="0"/>
              <a:t>  Serve </a:t>
            </a:r>
            <a:r>
              <a:rPr lang="en-US" dirty="0"/>
              <a:t>as a resource </a:t>
            </a:r>
            <a:endParaRPr lang="en-US" dirty="0" smtClean="0"/>
          </a:p>
          <a:p>
            <a:pPr lvl="0"/>
            <a:r>
              <a:rPr lang="en-US" dirty="0" smtClean="0"/>
              <a:t>   Foster </a:t>
            </a:r>
            <a:r>
              <a:rPr lang="en-US" dirty="0"/>
              <a:t>sustainability</a:t>
            </a:r>
          </a:p>
          <a:p>
            <a:pPr lvl="0"/>
            <a:r>
              <a:rPr lang="en-US" dirty="0" smtClean="0"/>
              <a:t>   Identify </a:t>
            </a:r>
            <a:r>
              <a:rPr lang="en-US" dirty="0"/>
              <a:t>issues </a:t>
            </a:r>
            <a:r>
              <a:rPr lang="en-US" dirty="0" smtClean="0"/>
              <a:t>and </a:t>
            </a:r>
            <a:r>
              <a:rPr lang="en-US" dirty="0"/>
              <a:t>keep </a:t>
            </a:r>
            <a:r>
              <a:rPr lang="en-US" dirty="0" smtClean="0"/>
              <a:t>NM </a:t>
            </a:r>
            <a:r>
              <a:rPr lang="en-US" dirty="0"/>
              <a:t>Early </a:t>
            </a:r>
            <a:r>
              <a:rPr lang="en-US" dirty="0" smtClean="0"/>
              <a:t>	Childhood </a:t>
            </a:r>
            <a:r>
              <a:rPr lang="en-US" dirty="0"/>
              <a:t>Transition Coordinator informed</a:t>
            </a:r>
          </a:p>
          <a:p>
            <a:pPr lvl="0"/>
            <a:r>
              <a:rPr lang="en-US" dirty="0" smtClean="0"/>
              <a:t>   Promote </a:t>
            </a:r>
            <a:r>
              <a:rPr lang="en-US" dirty="0"/>
              <a:t>continuous improvement</a:t>
            </a:r>
          </a:p>
          <a:p>
            <a:endParaRPr lang="en-US" dirty="0"/>
          </a:p>
        </p:txBody>
      </p:sp>
      <p:sp>
        <p:nvSpPr>
          <p:cNvPr id="3" name="Title 2"/>
          <p:cNvSpPr>
            <a:spLocks noGrp="1"/>
          </p:cNvSpPr>
          <p:nvPr>
            <p:ph type="title"/>
          </p:nvPr>
        </p:nvSpPr>
        <p:spPr/>
        <p:txBody>
          <a:bodyPr/>
          <a:lstStyle/>
          <a:p>
            <a:r>
              <a:rPr lang="en-US" dirty="0" smtClean="0"/>
              <a:t>Transition Coach Role  </a:t>
            </a:r>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E786B636-7454-413B-81A4-4CF59F84D08A}" type="slidenum">
              <a:rPr lang="en-US">
                <a:solidFill>
                  <a:prstClr val="white">
                    <a:lumMod val="50000"/>
                  </a:prstClr>
                </a:solidFill>
              </a:rPr>
              <a:pPr eaLnBrk="0" fontAlgn="base" hangingPunct="0">
                <a:spcBef>
                  <a:spcPct val="0"/>
                </a:spcBef>
                <a:spcAft>
                  <a:spcPct val="0"/>
                </a:spcAft>
                <a:defRPr/>
              </a:pPr>
              <a:t>23</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25610074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999461"/>
            <a:ext cx="9144000" cy="576261"/>
          </a:xfrm>
        </p:spPr>
        <p:txBody>
          <a:bodyPr/>
          <a:lstStyle/>
          <a:p>
            <a:r>
              <a:rPr lang="en-US" altLang="en-US" dirty="0" smtClean="0"/>
              <a:t>Memorandum of Understanding MOU</a:t>
            </a:r>
            <a:endParaRPr lang="en-US" dirty="0"/>
          </a:p>
        </p:txBody>
      </p:sp>
      <p:sp>
        <p:nvSpPr>
          <p:cNvPr id="6" name="Text Placeholder 5"/>
          <p:cNvSpPr>
            <a:spLocks noGrp="1"/>
          </p:cNvSpPr>
          <p:nvPr>
            <p:ph type="body" idx="4294967295"/>
          </p:nvPr>
        </p:nvSpPr>
        <p:spPr>
          <a:xfrm>
            <a:off x="2133601" y="1575721"/>
            <a:ext cx="3576527" cy="4581295"/>
          </a:xfrm>
          <a:solidFill>
            <a:schemeClr val="tx1">
              <a:lumMod val="65000"/>
              <a:lumOff val="35000"/>
            </a:schemeClr>
          </a:solidFill>
        </p:spPr>
        <p:txBody>
          <a:bodyPr/>
          <a:lstStyle/>
          <a:p>
            <a:pPr>
              <a:spcAft>
                <a:spcPts val="600"/>
              </a:spcAft>
            </a:pPr>
            <a:r>
              <a:rPr lang="en-US" sz="2800" dirty="0">
                <a:solidFill>
                  <a:schemeClr val="bg1"/>
                </a:solidFill>
              </a:rPr>
              <a:t>Promote </a:t>
            </a:r>
            <a:r>
              <a:rPr lang="en-US" sz="2800" dirty="0">
                <a:solidFill>
                  <a:schemeClr val="bg1"/>
                </a:solidFill>
              </a:rPr>
              <a:t>smooth transitions for young children</a:t>
            </a:r>
          </a:p>
          <a:p>
            <a:pPr>
              <a:spcAft>
                <a:spcPts val="600"/>
              </a:spcAft>
            </a:pPr>
            <a:r>
              <a:rPr lang="en-US" sz="2800" dirty="0">
                <a:solidFill>
                  <a:schemeClr val="bg1"/>
                </a:solidFill>
              </a:rPr>
              <a:t>Tied to funding at the LEA level</a:t>
            </a:r>
          </a:p>
          <a:p>
            <a:pPr>
              <a:spcAft>
                <a:spcPts val="600"/>
              </a:spcAft>
            </a:pPr>
            <a:r>
              <a:rPr lang="en-US" sz="2800" dirty="0">
                <a:solidFill>
                  <a:schemeClr val="bg1"/>
                </a:solidFill>
              </a:rPr>
              <a:t>Agreed upon transition processes</a:t>
            </a:r>
          </a:p>
          <a:p>
            <a:pPr>
              <a:spcAft>
                <a:spcPts val="600"/>
              </a:spcAft>
            </a:pPr>
            <a:r>
              <a:rPr lang="en-US" sz="2800" dirty="0">
                <a:solidFill>
                  <a:schemeClr val="bg1"/>
                </a:solidFill>
              </a:rPr>
              <a:t>Clarification of roles </a:t>
            </a:r>
          </a:p>
          <a:p>
            <a:pPr>
              <a:spcAft>
                <a:spcPts val="600"/>
              </a:spcAft>
            </a:pPr>
            <a:r>
              <a:rPr lang="en-US" sz="2800" dirty="0">
                <a:solidFill>
                  <a:schemeClr val="bg1"/>
                </a:solidFill>
              </a:rPr>
              <a:t>Defined timelines</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C3317CA4-C85D-456B-B3D0-AE0C954BCEB3}" type="slidenum">
              <a:rPr lang="en-US">
                <a:solidFill>
                  <a:prstClr val="white">
                    <a:lumMod val="50000"/>
                  </a:prstClr>
                </a:solidFill>
              </a:rPr>
              <a:pPr eaLnBrk="0" fontAlgn="base" hangingPunct="0">
                <a:spcBef>
                  <a:spcPct val="0"/>
                </a:spcBef>
                <a:spcAft>
                  <a:spcPct val="0"/>
                </a:spcAft>
                <a:defRPr/>
              </a:pPr>
              <a:t>24</a:t>
            </a:fld>
            <a:endParaRPr lang="en-US" dirty="0">
              <a:solidFill>
                <a:prstClr val="white">
                  <a:lumMod val="50000"/>
                </a:prstClr>
              </a:solidFill>
            </a:endParaRPr>
          </a:p>
        </p:txBody>
      </p:sp>
      <p:pic>
        <p:nvPicPr>
          <p:cNvPr id="7" name="Content Placeholder 5"/>
          <p:cNvPicPr>
            <a:picLocks noGrp="1" noChangeAspect="1"/>
          </p:cNvPicPr>
          <p:nvPr>
            <p:ph idx="1"/>
          </p:nvPr>
        </p:nvPicPr>
        <p:blipFill rotWithShape="1">
          <a:blip r:embed="rId4"/>
          <a:srcRect l="16694" t="7953"/>
          <a:stretch/>
        </p:blipFill>
        <p:spPr>
          <a:xfrm>
            <a:off x="5867401" y="2133600"/>
            <a:ext cx="4565217" cy="2849562"/>
          </a:xfrm>
          <a:prstGeom prst="rect">
            <a:avLst/>
          </a:prstGeom>
        </p:spPr>
      </p:pic>
    </p:spTree>
    <p:custDataLst>
      <p:tags r:id="rId1"/>
    </p:custDataLst>
    <p:extLst>
      <p:ext uri="{BB962C8B-B14F-4D97-AF65-F5344CB8AC3E}">
        <p14:creationId xmlns:p14="http://schemas.microsoft.com/office/powerpoint/2010/main" val="30096971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Transition MOU Library  </a:t>
            </a:r>
            <a:endParaRPr lang="en-US"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defRPr/>
            </a:pPr>
            <a:fld id="{E786B636-7454-413B-81A4-4CF59F84D08A}" type="slidenum">
              <a:rPr lang="en-US">
                <a:solidFill>
                  <a:prstClr val="white">
                    <a:lumMod val="50000"/>
                  </a:prstClr>
                </a:solidFill>
              </a:rPr>
              <a:pPr eaLnBrk="0" fontAlgn="base" hangingPunct="0">
                <a:spcBef>
                  <a:spcPct val="0"/>
                </a:spcBef>
                <a:spcAft>
                  <a:spcPct val="0"/>
                </a:spcAft>
                <a:defRPr/>
              </a:pPr>
              <a:t>25</a:t>
            </a:fld>
            <a:endParaRPr lang="en-US" dirty="0">
              <a:solidFill>
                <a:prstClr val="white">
                  <a:lumMod val="50000"/>
                </a:prstClr>
              </a:solidFill>
            </a:endParaRPr>
          </a:p>
        </p:txBody>
      </p:sp>
      <p:pic>
        <p:nvPicPr>
          <p:cNvPr id="5" name="Content Placeholder 4"/>
          <p:cNvPicPr>
            <a:picLocks noGrp="1" noChangeAspect="1"/>
          </p:cNvPicPr>
          <p:nvPr>
            <p:ph idx="1"/>
          </p:nvPr>
        </p:nvPicPr>
        <p:blipFill>
          <a:blip r:embed="rId4"/>
          <a:stretch>
            <a:fillRect/>
          </a:stretch>
        </p:blipFill>
        <p:spPr>
          <a:xfrm>
            <a:off x="6164742" y="914401"/>
            <a:ext cx="4301288" cy="5029199"/>
          </a:xfrm>
          <a:prstGeom prst="rect">
            <a:avLst/>
          </a:prstGeom>
        </p:spPr>
      </p:pic>
      <p:sp>
        <p:nvSpPr>
          <p:cNvPr id="2" name="Rectangle 1"/>
          <p:cNvSpPr/>
          <p:nvPr/>
        </p:nvSpPr>
        <p:spPr>
          <a:xfrm>
            <a:off x="1524000" y="4484174"/>
            <a:ext cx="4800600" cy="338554"/>
          </a:xfrm>
          <a:prstGeom prst="rect">
            <a:avLst/>
          </a:prstGeom>
        </p:spPr>
        <p:txBody>
          <a:bodyPr wrap="square">
            <a:spAutoFit/>
          </a:bodyPr>
          <a:lstStyle/>
          <a:p>
            <a:pPr algn="ctr" eaLnBrk="0" fontAlgn="base" hangingPunct="0">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http://www.cdd.unm.edu/ecln/Transition/index.html </a:t>
            </a:r>
          </a:p>
        </p:txBody>
      </p:sp>
      <p:pic>
        <p:nvPicPr>
          <p:cNvPr id="7" name="Picture 6"/>
          <p:cNvPicPr>
            <a:picLocks noChangeAspect="1"/>
          </p:cNvPicPr>
          <p:nvPr/>
        </p:nvPicPr>
        <p:blipFill rotWithShape="1">
          <a:blip r:embed="rId5"/>
          <a:srcRect r="1577"/>
          <a:stretch/>
        </p:blipFill>
        <p:spPr>
          <a:xfrm>
            <a:off x="1752600" y="2514600"/>
            <a:ext cx="4203158"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6283025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524000" y="1290430"/>
            <a:ext cx="9144000" cy="4891366"/>
          </a:xfrm>
        </p:spPr>
        <p:txBody>
          <a:bodyPr/>
          <a:lstStyle/>
          <a:p>
            <a:pPr marL="0" indent="0">
              <a:buNone/>
            </a:pPr>
            <a:endParaRPr lang="en-US" dirty="0"/>
          </a:p>
        </p:txBody>
      </p:sp>
      <p:sp>
        <p:nvSpPr>
          <p:cNvPr id="5" name="Title 4"/>
          <p:cNvSpPr>
            <a:spLocks noGrp="1"/>
          </p:cNvSpPr>
          <p:nvPr>
            <p:ph type="title"/>
          </p:nvPr>
        </p:nvSpPr>
        <p:spPr>
          <a:xfrm>
            <a:off x="2133600" y="381001"/>
            <a:ext cx="7886700" cy="665255"/>
          </a:xfrm>
        </p:spPr>
        <p:txBody>
          <a:bodyPr>
            <a:noAutofit/>
          </a:bodyPr>
          <a:lstStyle/>
          <a:p>
            <a:r>
              <a:rPr lang="en-US" sz="4000" dirty="0"/>
              <a:t>NM Early Childhood Transition Website </a:t>
            </a:r>
            <a:endParaRPr lang="en-US" sz="4000" dirty="0"/>
          </a:p>
        </p:txBody>
      </p:sp>
      <p:sp>
        <p:nvSpPr>
          <p:cNvPr id="4" name="Slide Number Placeholder 3"/>
          <p:cNvSpPr>
            <a:spLocks noGrp="1"/>
          </p:cNvSpPr>
          <p:nvPr>
            <p:ph type="sldNum" sz="quarter" idx="4294967295"/>
          </p:nvPr>
        </p:nvSpPr>
        <p:spPr>
          <a:xfrm>
            <a:off x="10191750" y="6342063"/>
            <a:ext cx="476250" cy="461962"/>
          </a:xfrm>
        </p:spPr>
        <p:txBody>
          <a:bodyPr/>
          <a:lstStyle/>
          <a:p>
            <a:pPr eaLnBrk="0" fontAlgn="base" hangingPunct="0">
              <a:spcBef>
                <a:spcPct val="0"/>
              </a:spcBef>
              <a:spcAft>
                <a:spcPct val="0"/>
              </a:spcAft>
              <a:defRPr/>
            </a:pPr>
            <a:fld id="{C3317CA4-C85D-456B-B3D0-AE0C954BCEB3}" type="slidenum">
              <a:rPr lang="en-US">
                <a:solidFill>
                  <a:prstClr val="white">
                    <a:lumMod val="50000"/>
                  </a:prstClr>
                </a:solidFill>
              </a:rPr>
              <a:pPr eaLnBrk="0" fontAlgn="base" hangingPunct="0">
                <a:spcBef>
                  <a:spcPct val="0"/>
                </a:spcBef>
                <a:spcAft>
                  <a:spcPct val="0"/>
                </a:spcAft>
                <a:defRPr/>
              </a:pPr>
              <a:t>26</a:t>
            </a:fld>
            <a:endParaRPr lang="en-US" dirty="0">
              <a:solidFill>
                <a:prstClr val="white">
                  <a:lumMod val="50000"/>
                </a:prstClr>
              </a:solidFill>
            </a:endParaRPr>
          </a:p>
        </p:txBody>
      </p:sp>
      <p:pic>
        <p:nvPicPr>
          <p:cNvPr id="8" name="Picture 7"/>
          <p:cNvPicPr>
            <a:picLocks noChangeAspect="1"/>
          </p:cNvPicPr>
          <p:nvPr/>
        </p:nvPicPr>
        <p:blipFill>
          <a:blip r:embed="rId4"/>
          <a:stretch>
            <a:fillRect/>
          </a:stretch>
        </p:blipFill>
        <p:spPr>
          <a:xfrm>
            <a:off x="2797074" y="1447800"/>
            <a:ext cx="6336766" cy="4371112"/>
          </a:xfrm>
          <a:prstGeom prst="rect">
            <a:avLst/>
          </a:prstGeom>
        </p:spPr>
      </p:pic>
      <p:sp>
        <p:nvSpPr>
          <p:cNvPr id="2" name="TextBox 1"/>
          <p:cNvSpPr txBox="1"/>
          <p:nvPr/>
        </p:nvSpPr>
        <p:spPr>
          <a:xfrm>
            <a:off x="2995240" y="5764268"/>
            <a:ext cx="7196511"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prstClr val="white"/>
                </a:solidFill>
                <a:latin typeface="Arial" panose="020B0604020202020204" pitchFamily="34" charset="0"/>
                <a:cs typeface="Arial" panose="020B0604020202020204" pitchFamily="34" charset="0"/>
              </a:rPr>
              <a:t>http://cdd.unm.edu/ecln/Transition/index.html</a:t>
            </a:r>
          </a:p>
        </p:txBody>
      </p:sp>
    </p:spTree>
    <p:custDataLst>
      <p:tags r:id="rId1"/>
    </p:custDataLst>
    <p:extLst>
      <p:ext uri="{BB962C8B-B14F-4D97-AF65-F5344CB8AC3E}">
        <p14:creationId xmlns:p14="http://schemas.microsoft.com/office/powerpoint/2010/main" val="13342251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1"/>
            <a:ext cx="8157788" cy="665255"/>
          </a:xfrm>
        </p:spPr>
        <p:txBody>
          <a:bodyPr>
            <a:noAutofit/>
          </a:bodyPr>
          <a:lstStyle/>
          <a:p>
            <a:r>
              <a:rPr lang="en-US" sz="4000" dirty="0"/>
              <a:t>Transition Resources </a:t>
            </a:r>
            <a:endParaRPr lang="en-US" sz="4000" dirty="0"/>
          </a:p>
        </p:txBody>
      </p:sp>
      <p:pic>
        <p:nvPicPr>
          <p:cNvPr id="6" name="Picture 5"/>
          <p:cNvPicPr>
            <a:picLocks noChangeAspect="1"/>
          </p:cNvPicPr>
          <p:nvPr/>
        </p:nvPicPr>
        <p:blipFill>
          <a:blip r:embed="rId4"/>
          <a:stretch>
            <a:fillRect/>
          </a:stretch>
        </p:blipFill>
        <p:spPr>
          <a:xfrm>
            <a:off x="6697867" y="1219202"/>
            <a:ext cx="3474795" cy="4724399"/>
          </a:xfrm>
          <a:prstGeom prst="rect">
            <a:avLst/>
          </a:prstGeom>
        </p:spPr>
      </p:pic>
      <p:sp>
        <p:nvSpPr>
          <p:cNvPr id="4" name="Text Placeholder 3"/>
          <p:cNvSpPr>
            <a:spLocks noGrp="1"/>
          </p:cNvSpPr>
          <p:nvPr>
            <p:ph type="body" sz="quarter" idx="14"/>
          </p:nvPr>
        </p:nvSpPr>
        <p:spPr>
          <a:xfrm>
            <a:off x="1976156" y="1219202"/>
            <a:ext cx="4424645" cy="4724399"/>
          </a:xfrm>
        </p:spPr>
        <p:txBody>
          <a:bodyPr/>
          <a:lstStyle/>
          <a:p>
            <a:pPr marL="0" indent="0">
              <a:buNone/>
            </a:pPr>
            <a:endParaRPr lang="en-US" sz="1000" dirty="0"/>
          </a:p>
          <a:p>
            <a:r>
              <a:rPr lang="en-US" dirty="0" smtClean="0"/>
              <a:t>   Team Toolkit</a:t>
            </a:r>
          </a:p>
          <a:p>
            <a:pPr marL="0" indent="0">
              <a:buNone/>
            </a:pPr>
            <a:endParaRPr lang="en-US" sz="1000" dirty="0"/>
          </a:p>
          <a:p>
            <a:r>
              <a:rPr lang="en-US" dirty="0" smtClean="0"/>
              <a:t>   Team Workbook</a:t>
            </a:r>
          </a:p>
          <a:p>
            <a:pPr marL="0" indent="0">
              <a:buNone/>
            </a:pPr>
            <a:endParaRPr lang="en-US" sz="1000" dirty="0"/>
          </a:p>
          <a:p>
            <a:r>
              <a:rPr lang="en-US" dirty="0" smtClean="0"/>
              <a:t>   Tip Sheets</a:t>
            </a:r>
          </a:p>
          <a:p>
            <a:pPr marL="0" indent="0">
              <a:buNone/>
            </a:pPr>
            <a:endParaRPr lang="en-US" sz="1000" dirty="0"/>
          </a:p>
          <a:p>
            <a:r>
              <a:rPr lang="en-US" dirty="0" smtClean="0"/>
              <a:t>   Tribal Protocol</a:t>
            </a:r>
          </a:p>
          <a:p>
            <a:pPr marL="0" indent="0">
              <a:buNone/>
            </a:pPr>
            <a:endParaRPr lang="en-US" sz="1000" dirty="0"/>
          </a:p>
          <a:p>
            <a:r>
              <a:rPr lang="en-US" dirty="0" smtClean="0"/>
              <a:t>   Video </a:t>
            </a:r>
          </a:p>
          <a:p>
            <a:pPr marL="0" indent="0">
              <a:buNone/>
            </a:pPr>
            <a:endParaRPr lang="en-US" dirty="0" smtClean="0"/>
          </a:p>
          <a:p>
            <a:pPr marL="0" indent="0">
              <a:buNone/>
            </a:pPr>
            <a:r>
              <a:rPr lang="en-US" sz="1250" dirty="0"/>
              <a:t>http://cdd.unm.edu/ecln/Transition/transitionResources.html</a:t>
            </a:r>
          </a:p>
        </p:txBody>
      </p:sp>
      <p:sp>
        <p:nvSpPr>
          <p:cNvPr id="5" name="Slide Number Placeholder 4"/>
          <p:cNvSpPr>
            <a:spLocks noGrp="1"/>
          </p:cNvSpPr>
          <p:nvPr>
            <p:ph type="sldNum" sz="quarter" idx="15"/>
          </p:nvPr>
        </p:nvSpPr>
        <p:spPr/>
        <p:txBody>
          <a:bodyPr/>
          <a:lstStyle/>
          <a:p>
            <a:pPr eaLnBrk="0" fontAlgn="base" hangingPunct="0">
              <a:spcBef>
                <a:spcPct val="0"/>
              </a:spcBef>
              <a:spcAft>
                <a:spcPct val="0"/>
              </a:spcAft>
              <a:defRPr/>
            </a:pPr>
            <a:fld id="{5122CEE4-0C94-4C2E-BBB9-B05B1A8F4706}" type="slidenum">
              <a:rPr lang="en-US">
                <a:solidFill>
                  <a:prstClr val="white">
                    <a:lumMod val="50000"/>
                  </a:prstClr>
                </a:solidFill>
              </a:rPr>
              <a:pPr eaLnBrk="0" fontAlgn="base" hangingPunct="0">
                <a:spcBef>
                  <a:spcPct val="0"/>
                </a:spcBef>
                <a:spcAft>
                  <a:spcPct val="0"/>
                </a:spcAft>
                <a:defRPr/>
              </a:pPr>
              <a:t>27</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22115251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0" y="1524000"/>
            <a:ext cx="7010400" cy="4572001"/>
          </a:xfrm>
        </p:spPr>
        <p:txBody>
          <a:bodyPr/>
          <a:lstStyle/>
          <a:p>
            <a:pPr marL="0" indent="0" algn="ctr">
              <a:buNone/>
            </a:pPr>
            <a:endParaRPr lang="en-US" sz="2400" dirty="0"/>
          </a:p>
          <a:p>
            <a:pPr marL="0" indent="0" algn="ctr">
              <a:buNone/>
            </a:pPr>
            <a:r>
              <a:rPr lang="en-US" sz="2400" dirty="0"/>
              <a:t>NM </a:t>
            </a:r>
            <a:r>
              <a:rPr lang="en-US" sz="2400" dirty="0"/>
              <a:t>Early Childhood Initiative Transition Website</a:t>
            </a:r>
          </a:p>
          <a:p>
            <a:pPr marL="0" indent="0" algn="ctr">
              <a:buNone/>
            </a:pPr>
            <a:r>
              <a:rPr lang="en-US" sz="2400" i="1" dirty="0"/>
              <a:t>http://www.cdd.unm.edu/ecln/Transition/index.html </a:t>
            </a:r>
          </a:p>
          <a:p>
            <a:pPr marL="0" indent="0" algn="ctr">
              <a:buNone/>
            </a:pPr>
            <a:endParaRPr lang="en-US" sz="2400" dirty="0"/>
          </a:p>
          <a:p>
            <a:pPr marL="0" indent="0" algn="ctr">
              <a:buNone/>
            </a:pPr>
            <a:r>
              <a:rPr lang="en-US" sz="2400" dirty="0"/>
              <a:t>NM DOH FIT Website </a:t>
            </a:r>
          </a:p>
          <a:p>
            <a:pPr marL="0" indent="0" algn="ctr">
              <a:buNone/>
            </a:pPr>
            <a:r>
              <a:rPr lang="en-US" sz="2400" i="1" dirty="0"/>
              <a:t>https://nmhealth.org/about/ddsd/pgsv/fit/</a:t>
            </a:r>
          </a:p>
          <a:p>
            <a:pPr marL="0" indent="0" algn="ctr">
              <a:buNone/>
            </a:pPr>
            <a:endParaRPr lang="en-US" sz="2400" dirty="0"/>
          </a:p>
          <a:p>
            <a:pPr marL="0" indent="0" algn="ctr">
              <a:buNone/>
            </a:pPr>
            <a:r>
              <a:rPr lang="en-US" sz="2400" dirty="0"/>
              <a:t>NM PED SEB Website  </a:t>
            </a:r>
          </a:p>
          <a:p>
            <a:pPr marL="0" indent="0" algn="ctr">
              <a:buNone/>
            </a:pPr>
            <a:r>
              <a:rPr lang="en-US" sz="2400" i="1" dirty="0"/>
              <a:t>https://webnew.ped.state.nm.us/bureaus/special-education</a:t>
            </a:r>
            <a:endParaRPr lang="en-US" sz="2400" dirty="0"/>
          </a:p>
        </p:txBody>
      </p:sp>
      <p:sp>
        <p:nvSpPr>
          <p:cNvPr id="5" name="Text Placeholder 7"/>
          <p:cNvSpPr>
            <a:spLocks noGrp="1"/>
          </p:cNvSpPr>
          <p:nvPr>
            <p:ph type="body" sz="quarter" idx="14"/>
          </p:nvPr>
        </p:nvSpPr>
        <p:spPr>
          <a:prstGeom prst="rect">
            <a:avLst/>
          </a:prstGeom>
        </p:spPr>
        <p:txBody>
          <a:bodyPr/>
          <a:lstStyle/>
          <a:p>
            <a:r>
              <a:rPr lang="en-US" altLang="en-US" sz="4000" dirty="0">
                <a:ea typeface="+mj-ea"/>
              </a:rPr>
              <a:t>Resources</a:t>
            </a:r>
            <a:endParaRPr lang="en-US" dirty="0">
              <a:solidFill>
                <a:schemeClr val="bg1"/>
              </a:solidFill>
            </a:endParaRPr>
          </a:p>
        </p:txBody>
      </p:sp>
      <p:sp>
        <p:nvSpPr>
          <p:cNvPr id="6" name="Slide Number Placeholder 5"/>
          <p:cNvSpPr>
            <a:spLocks noGrp="1"/>
          </p:cNvSpPr>
          <p:nvPr>
            <p:ph type="sldNum" sz="quarter" idx="15"/>
          </p:nvPr>
        </p:nvSpPr>
        <p:spPr/>
        <p:txBody>
          <a:bodyPr/>
          <a:lstStyle/>
          <a:p>
            <a:pPr eaLnBrk="0" fontAlgn="base" hangingPunct="0">
              <a:spcBef>
                <a:spcPct val="0"/>
              </a:spcBef>
              <a:spcAft>
                <a:spcPct val="0"/>
              </a:spcAft>
              <a:defRPr/>
            </a:pPr>
            <a:fld id="{21D59182-EDB0-455D-8AB2-9A12EE7938F7}" type="slidenum">
              <a:rPr lang="en-US">
                <a:solidFill>
                  <a:prstClr val="white">
                    <a:lumMod val="50000"/>
                  </a:prstClr>
                </a:solidFill>
              </a:rPr>
              <a:pPr eaLnBrk="0" fontAlgn="base" hangingPunct="0">
                <a:spcBef>
                  <a:spcPct val="0"/>
                </a:spcBef>
                <a:spcAft>
                  <a:spcPct val="0"/>
                </a:spcAft>
                <a:defRPr/>
              </a:pPr>
              <a:t>28</a:t>
            </a:fld>
            <a:endParaRPr lang="en-US" dirty="0">
              <a:solidFill>
                <a:prstClr val="white">
                  <a:lumMod val="50000"/>
                </a:prstClr>
              </a:solidFill>
            </a:endParaRPr>
          </a:p>
        </p:txBody>
      </p:sp>
      <p:pic>
        <p:nvPicPr>
          <p:cNvPr id="7" name="Picture 6"/>
          <p:cNvPicPr>
            <a:picLocks noChangeAspect="1"/>
          </p:cNvPicPr>
          <p:nvPr/>
        </p:nvPicPr>
        <p:blipFill>
          <a:blip r:embed="rId4"/>
          <a:stretch>
            <a:fillRect/>
          </a:stretch>
        </p:blipFill>
        <p:spPr>
          <a:xfrm>
            <a:off x="1600201" y="76201"/>
            <a:ext cx="1615156" cy="2133600"/>
          </a:xfrm>
          <a:prstGeom prst="rect">
            <a:avLst/>
          </a:prstGeom>
        </p:spPr>
      </p:pic>
    </p:spTree>
    <p:custDataLst>
      <p:tags r:id="rId1"/>
    </p:custDataLst>
    <p:extLst>
      <p:ext uri="{BB962C8B-B14F-4D97-AF65-F5344CB8AC3E}">
        <p14:creationId xmlns:p14="http://schemas.microsoft.com/office/powerpoint/2010/main" val="11807845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Questions</a:t>
            </a:r>
          </a:p>
        </p:txBody>
      </p:sp>
      <p:sp>
        <p:nvSpPr>
          <p:cNvPr id="3" name="Content Placeholder 2"/>
          <p:cNvSpPr>
            <a:spLocks noGrp="1"/>
          </p:cNvSpPr>
          <p:nvPr>
            <p:ph idx="1"/>
          </p:nvPr>
        </p:nvSpPr>
        <p:spPr/>
        <p:txBody>
          <a:bodyPr>
            <a:normAutofit fontScale="92500" lnSpcReduction="10000"/>
          </a:bodyPr>
          <a:lstStyle/>
          <a:p>
            <a:pPr>
              <a:spcBef>
                <a:spcPts val="0"/>
              </a:spcBef>
              <a:buClr>
                <a:srgbClr val="24B953"/>
              </a:buClr>
            </a:pPr>
            <a:r>
              <a:rPr lang="en-US" sz="4000" dirty="0">
                <a:solidFill>
                  <a:srgbClr val="000000"/>
                </a:solidFill>
                <a:ea typeface="Calibri" panose="020F0502020204030204" pitchFamily="34" charset="0"/>
                <a:cs typeface="Times New Roman" panose="02020603050405020304" pitchFamily="18" charset="0"/>
              </a:rPr>
              <a:t>What questions do you have? </a:t>
            </a:r>
          </a:p>
          <a:p>
            <a:pPr>
              <a:spcBef>
                <a:spcPts val="0"/>
              </a:spcBef>
              <a:buClr>
                <a:srgbClr val="24B953"/>
              </a:buClr>
            </a:pPr>
            <a:endParaRPr lang="en-US" sz="4000" dirty="0">
              <a:solidFill>
                <a:srgbClr val="000000"/>
              </a:solidFill>
              <a:ea typeface="Calibri" panose="020F0502020204030204" pitchFamily="34" charset="0"/>
              <a:cs typeface="Times New Roman" panose="02020603050405020304" pitchFamily="18" charset="0"/>
            </a:endParaRPr>
          </a:p>
          <a:p>
            <a:pPr>
              <a:spcBef>
                <a:spcPts val="0"/>
              </a:spcBef>
              <a:buClr>
                <a:srgbClr val="24B953"/>
              </a:buClr>
            </a:pPr>
            <a:r>
              <a:rPr lang="en-US" sz="4000" dirty="0">
                <a:solidFill>
                  <a:srgbClr val="000000"/>
                </a:solidFill>
                <a:ea typeface="Calibri" panose="020F0502020204030204" pitchFamily="34" charset="0"/>
                <a:cs typeface="Times New Roman" panose="02020603050405020304" pitchFamily="18" charset="0"/>
              </a:rPr>
              <a:t>What clarifications would be helpful</a:t>
            </a:r>
            <a:r>
              <a:rPr lang="en-US" sz="4000" dirty="0" smtClean="0">
                <a:solidFill>
                  <a:srgbClr val="000000"/>
                </a:solidFill>
                <a:ea typeface="Calibri" panose="020F0502020204030204" pitchFamily="34" charset="0"/>
                <a:cs typeface="Times New Roman" panose="02020603050405020304" pitchFamily="18" charset="0"/>
              </a:rPr>
              <a:t>?</a:t>
            </a:r>
          </a:p>
          <a:p>
            <a:pPr>
              <a:spcBef>
                <a:spcPts val="0"/>
              </a:spcBef>
              <a:buClr>
                <a:srgbClr val="24B953"/>
              </a:buClr>
            </a:pPr>
            <a:endParaRPr lang="en-US" sz="4000" dirty="0">
              <a:solidFill>
                <a:srgbClr val="000000"/>
              </a:solidFill>
              <a:ea typeface="Calibri" panose="020F0502020204030204" pitchFamily="34" charset="0"/>
              <a:cs typeface="Times New Roman" panose="02020603050405020304" pitchFamily="18" charset="0"/>
            </a:endParaRPr>
          </a:p>
          <a:p>
            <a:pPr>
              <a:spcBef>
                <a:spcPts val="0"/>
              </a:spcBef>
              <a:buClr>
                <a:srgbClr val="24B953"/>
              </a:buClr>
            </a:pPr>
            <a:r>
              <a:rPr lang="en-US" sz="4000" dirty="0" smtClean="0">
                <a:solidFill>
                  <a:srgbClr val="000000"/>
                </a:solidFill>
                <a:ea typeface="Calibri" panose="020F0502020204030204" pitchFamily="34" charset="0"/>
                <a:cs typeface="Times New Roman" panose="02020603050405020304" pitchFamily="18" charset="0"/>
              </a:rPr>
              <a:t>Do you have a strategy or policy you would like to share?</a:t>
            </a:r>
            <a:endParaRPr lang="en-US" sz="4000" dirty="0">
              <a:solidFill>
                <a:srgbClr val="000000"/>
              </a:solidFill>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139232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and Goals</a:t>
            </a:r>
            <a:endParaRPr lang="en-US" dirty="0"/>
          </a:p>
        </p:txBody>
      </p:sp>
      <p:sp>
        <p:nvSpPr>
          <p:cNvPr id="3" name="Content Placeholder 2"/>
          <p:cNvSpPr>
            <a:spLocks noGrp="1"/>
          </p:cNvSpPr>
          <p:nvPr>
            <p:ph idx="1"/>
          </p:nvPr>
        </p:nvSpPr>
        <p:spPr/>
        <p:txBody>
          <a:bodyPr>
            <a:normAutofit/>
          </a:bodyPr>
          <a:lstStyle/>
          <a:p>
            <a:r>
              <a:rPr lang="en-US" sz="3200" dirty="0" smtClean="0"/>
              <a:t>To learn about federal and state resources on the transition from Part C to Part B Section 619.</a:t>
            </a:r>
          </a:p>
          <a:p>
            <a:r>
              <a:rPr lang="en-US" sz="3200" dirty="0" smtClean="0"/>
              <a:t>To learn about transition strategies used by Missouri and New Mexico that address policy, coordination, TA and </a:t>
            </a:r>
            <a:r>
              <a:rPr lang="en-US" sz="3200" dirty="0"/>
              <a:t>i</a:t>
            </a:r>
            <a:r>
              <a:rPr lang="en-US" sz="3200" dirty="0" smtClean="0"/>
              <a:t>nfrastructure supports.</a:t>
            </a:r>
          </a:p>
          <a:p>
            <a:r>
              <a:rPr lang="en-US" sz="3200" dirty="0" smtClean="0"/>
              <a:t>To ask questions and engage in discussion with peers.</a:t>
            </a:r>
            <a:endParaRPr lang="en-US" sz="3200" dirty="0"/>
          </a:p>
        </p:txBody>
      </p:sp>
      <p:sp>
        <p:nvSpPr>
          <p:cNvPr id="4" name="Footer Placeholder 3"/>
          <p:cNvSpPr>
            <a:spLocks noGrp="1"/>
          </p:cNvSpPr>
          <p:nvPr>
            <p:ph type="ftr" sz="quarter" idx="3"/>
          </p:nvPr>
        </p:nvSpPr>
        <p:spPr/>
        <p:txBody>
          <a:bodyPr/>
          <a:lstStyle/>
          <a:p>
            <a:endParaRPr lang="en-US"/>
          </a:p>
        </p:txBody>
      </p:sp>
      <p:sp>
        <p:nvSpPr>
          <p:cNvPr id="5" name="Slide Number Placeholder 4"/>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3748422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30</a:t>
            </a:fld>
            <a:endParaRPr lang="en-US"/>
          </a:p>
        </p:txBody>
      </p:sp>
      <p:sp>
        <p:nvSpPr>
          <p:cNvPr id="2" name="Title 1"/>
          <p:cNvSpPr>
            <a:spLocks noGrp="1"/>
          </p:cNvSpPr>
          <p:nvPr>
            <p:ph type="title"/>
          </p:nvPr>
        </p:nvSpPr>
        <p:spPr/>
        <p:txBody>
          <a:bodyPr anchor="ctr" anchorCtr="0"/>
          <a:lstStyle/>
          <a:p>
            <a:r>
              <a:rPr lang="en-US" b="0"/>
              <a:t>Find out more at</a:t>
            </a:r>
            <a:r>
              <a:rPr lang="en-US"/>
              <a:t> </a:t>
            </a:r>
            <a:r>
              <a:rPr lang="en-US" err="1"/>
              <a:t>ectacenter.org</a:t>
            </a:r>
            <a:endParaRPr lang="en-US"/>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sp>
        <p:nvSpPr>
          <p:cNvPr id="16" name="Footer Placeholder 15"/>
          <p:cNvSpPr>
            <a:spLocks noGrp="1"/>
          </p:cNvSpPr>
          <p:nvPr>
            <p:ph type="ftr" sz="quarter" idx="4294967295"/>
          </p:nvPr>
        </p:nvSpPr>
        <p:spPr>
          <a:xfrm>
            <a:off x="2232659" y="6350000"/>
            <a:ext cx="9959341" cy="495300"/>
          </a:xfrm>
          <a:prstGeom prst="rect">
            <a:avLst/>
          </a:prstGeom>
        </p:spPr>
        <p:txBody>
          <a:bodyPr/>
          <a:lstStyle/>
          <a:p>
            <a:r>
              <a:rPr lang="en-US"/>
              <a:t>2018 Logo and </a:t>
            </a:r>
            <a:r>
              <a:rPr lang="en-US" err="1"/>
              <a:t>Powerpoint</a:t>
            </a:r>
            <a:r>
              <a:rPr lang="en-US"/>
              <a:t> Template</a:t>
            </a:r>
          </a:p>
        </p:txBody>
      </p:sp>
      <p:cxnSp>
        <p:nvCxnSpPr>
          <p:cNvPr id="6" name="Straight Connector 5"/>
          <p:cNvCxnSpPr/>
          <p:nvPr/>
        </p:nvCxnSpPr>
        <p:spPr>
          <a:xfrm>
            <a:off x="-4759729" y="1716578"/>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2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Presenters </a:t>
            </a:r>
            <a:endParaRPr lang="en-US" dirty="0"/>
          </a:p>
        </p:txBody>
      </p:sp>
      <p:sp>
        <p:nvSpPr>
          <p:cNvPr id="9" name="Content Placeholder 8"/>
          <p:cNvSpPr>
            <a:spLocks noGrp="1"/>
          </p:cNvSpPr>
          <p:nvPr>
            <p:ph idx="1"/>
          </p:nvPr>
        </p:nvSpPr>
        <p:spPr>
          <a:xfrm>
            <a:off x="587829" y="968991"/>
            <a:ext cx="11005457" cy="4708478"/>
          </a:xfrm>
        </p:spPr>
        <p:txBody>
          <a:bodyPr>
            <a:normAutofit fontScale="55000" lnSpcReduction="20000"/>
          </a:bodyPr>
          <a:lstStyle/>
          <a:p>
            <a:pPr marL="0" lvl="0" indent="0" eaLnBrk="0" fontAlgn="base" hangingPunct="0">
              <a:spcBef>
                <a:spcPct val="0"/>
              </a:spcBef>
              <a:spcAft>
                <a:spcPct val="0"/>
              </a:spcAft>
              <a:buClrTx/>
              <a:buSzTx/>
              <a:buNone/>
            </a:pPr>
            <a:endParaRPr lang="en-US" altLang="en-US" dirty="0">
              <a:latin typeface="Arial" panose="020B0604020202020204" pitchFamily="34" charset="0"/>
            </a:endParaRPr>
          </a:p>
          <a:p>
            <a:pPr lvl="0" eaLnBrk="0" fontAlgn="base" hangingPunct="0">
              <a:spcBef>
                <a:spcPct val="0"/>
              </a:spcBef>
              <a:spcAft>
                <a:spcPct val="0"/>
              </a:spcAft>
              <a:buClrTx/>
              <a:buSzTx/>
            </a:pPr>
            <a:r>
              <a:rPr lang="en-US" altLang="en-US" sz="4500" dirty="0">
                <a:latin typeface="Arial" panose="020B0604020202020204" pitchFamily="34" charset="0"/>
              </a:rPr>
              <a:t>Pam Thomas, Part C </a:t>
            </a:r>
            <a:r>
              <a:rPr lang="en-US" altLang="en-US" sz="4500" dirty="0" smtClean="0">
                <a:latin typeface="Arial" panose="020B0604020202020204" pitchFamily="34" charset="0"/>
              </a:rPr>
              <a:t>Coordinator</a:t>
            </a:r>
          </a:p>
          <a:p>
            <a:pPr marL="0" lvl="0" indent="0" eaLnBrk="0" fontAlgn="base" hangingPunct="0">
              <a:spcBef>
                <a:spcPct val="0"/>
              </a:spcBef>
              <a:spcAft>
                <a:spcPct val="0"/>
              </a:spcAft>
              <a:buClrTx/>
              <a:buSzTx/>
              <a:buNone/>
            </a:pPr>
            <a:r>
              <a:rPr lang="en-US" altLang="en-US" sz="4500" dirty="0">
                <a:latin typeface="Arial" panose="020B0604020202020204" pitchFamily="34" charset="0"/>
              </a:rPr>
              <a:t> </a:t>
            </a:r>
            <a:r>
              <a:rPr lang="en-US" altLang="en-US" sz="4500" dirty="0" smtClean="0">
                <a:latin typeface="Arial" panose="020B0604020202020204" pitchFamily="34" charset="0"/>
              </a:rPr>
              <a:t> </a:t>
            </a:r>
            <a:r>
              <a:rPr lang="en-US" altLang="en-US" sz="4500" dirty="0" smtClean="0">
                <a:latin typeface="Arial" panose="020B0604020202020204" pitchFamily="34" charset="0"/>
              </a:rPr>
              <a:t>	Missouri </a:t>
            </a:r>
            <a:r>
              <a:rPr lang="en-US" altLang="en-US" sz="4500" dirty="0" smtClean="0">
                <a:latin typeface="Arial" panose="020B0604020202020204" pitchFamily="34" charset="0"/>
              </a:rPr>
              <a:t>First Steps Early Intervention Services</a:t>
            </a:r>
            <a:endParaRPr lang="en-US" altLang="en-US" sz="4500" dirty="0">
              <a:latin typeface="Arial" panose="020B0604020202020204" pitchFamily="34" charset="0"/>
            </a:endParaRPr>
          </a:p>
          <a:p>
            <a:pPr marL="0" lvl="0" indent="0" eaLnBrk="0" fontAlgn="base" hangingPunct="0">
              <a:spcBef>
                <a:spcPct val="0"/>
              </a:spcBef>
              <a:spcAft>
                <a:spcPct val="0"/>
              </a:spcAft>
              <a:buClrTx/>
              <a:buSzTx/>
              <a:buNone/>
            </a:pPr>
            <a:r>
              <a:rPr lang="en-US" altLang="en-US" sz="4500" dirty="0" smtClean="0">
                <a:latin typeface="Arial" panose="020B0604020202020204" pitchFamily="34" charset="0"/>
              </a:rPr>
              <a:t>  </a:t>
            </a:r>
            <a:r>
              <a:rPr lang="en-US" altLang="en-US" sz="4500" dirty="0" smtClean="0">
                <a:latin typeface="Arial" panose="020B0604020202020204" pitchFamily="34" charset="0"/>
              </a:rPr>
              <a:t>	Department </a:t>
            </a:r>
            <a:r>
              <a:rPr lang="en-US" altLang="en-US" sz="4500" dirty="0">
                <a:latin typeface="Arial" panose="020B0604020202020204" pitchFamily="34" charset="0"/>
              </a:rPr>
              <a:t>of Elementary and Secondary Education </a:t>
            </a:r>
            <a:endParaRPr lang="en-US" altLang="en-US" sz="4500" dirty="0" smtClean="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en-US" altLang="en-US" sz="33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en-US" altLang="en-US" sz="3300" dirty="0">
              <a:latin typeface="Arial" panose="020B0604020202020204" pitchFamily="34" charset="0"/>
            </a:endParaRPr>
          </a:p>
          <a:p>
            <a:r>
              <a:rPr lang="en-US" sz="4500" dirty="0"/>
              <a:t>Sandy Drangmeister, Education &amp; DVMPT Manager, ECLN</a:t>
            </a:r>
          </a:p>
          <a:p>
            <a:pPr marL="0" indent="0">
              <a:spcBef>
                <a:spcPts val="0"/>
              </a:spcBef>
              <a:buNone/>
            </a:pPr>
            <a:r>
              <a:rPr lang="en-US" sz="4500" dirty="0"/>
              <a:t>  </a:t>
            </a:r>
            <a:r>
              <a:rPr lang="en-US" sz="4500" dirty="0" smtClean="0"/>
              <a:t>	University </a:t>
            </a:r>
            <a:r>
              <a:rPr lang="en-US" sz="4500" dirty="0"/>
              <a:t>of New Mexico Center for Development &amp; Disability </a:t>
            </a:r>
          </a:p>
          <a:p>
            <a:endParaRPr lang="en-US" sz="3300" dirty="0"/>
          </a:p>
          <a:p>
            <a:r>
              <a:rPr lang="en-US" sz="4400" dirty="0" smtClean="0"/>
              <a:t>Kathy Whaley, TA Specialist, ECTA Center</a:t>
            </a:r>
          </a:p>
          <a:p>
            <a:endParaRPr lang="en-US" sz="4400" dirty="0"/>
          </a:p>
          <a:p>
            <a:r>
              <a:rPr lang="en-US" sz="4400" dirty="0" smtClean="0"/>
              <a:t>Evelyn Shaw, TA Specialist, ECTA</a:t>
            </a:r>
            <a:endParaRPr lang="en-US" sz="4400" dirty="0"/>
          </a:p>
        </p:txBody>
      </p:sp>
    </p:spTree>
    <p:extLst>
      <p:ext uri="{BB962C8B-B14F-4D97-AF65-F5344CB8AC3E}">
        <p14:creationId xmlns:p14="http://schemas.microsoft.com/office/powerpoint/2010/main" val="236898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Transition Resources From Part C to Preschool</a:t>
            </a:r>
            <a:endParaRPr lang="en-US" dirty="0"/>
          </a:p>
        </p:txBody>
      </p:sp>
      <p:sp>
        <p:nvSpPr>
          <p:cNvPr id="4" name="Footer Placeholder 3"/>
          <p:cNvSpPr>
            <a:spLocks noGrp="1"/>
          </p:cNvSpPr>
          <p:nvPr>
            <p:ph type="ftr" sz="quarter" idx="3"/>
          </p:nvPr>
        </p:nvSpPr>
        <p:spPr>
          <a:xfrm>
            <a:off x="2229633" y="6349533"/>
            <a:ext cx="8703651" cy="496463"/>
          </a:xfrm>
        </p:spPr>
        <p:txBody>
          <a:bodyPr/>
          <a:lstStyle/>
          <a:p>
            <a:r>
              <a:rPr lang="en-US" sz="2800" dirty="0"/>
              <a:t>http://ectacenter.org/topics/transition/osep.asp#guide</a:t>
            </a:r>
          </a:p>
        </p:txBody>
      </p:sp>
      <p:sp>
        <p:nvSpPr>
          <p:cNvPr id="5" name="Slide Number Placeholder 4"/>
          <p:cNvSpPr>
            <a:spLocks noGrp="1"/>
          </p:cNvSpPr>
          <p:nvPr>
            <p:ph type="sldNum" sz="quarter" idx="4"/>
          </p:nvPr>
        </p:nvSpPr>
        <p:spPr/>
        <p:txBody>
          <a:bodyPr/>
          <a:lstStyle/>
          <a:p>
            <a:fld id="{8FF8BE51-C3B0-9B4F-9A06-4F809A9A7941}" type="slidenum">
              <a:rPr lang="en-US" smtClean="0"/>
              <a:pPr/>
              <a:t>5</a:t>
            </a:fld>
            <a:endParaRPr lang="en-US"/>
          </a:p>
        </p:txBody>
      </p:sp>
      <p:pic>
        <p:nvPicPr>
          <p:cNvPr id="8" name="Picture 7"/>
          <p:cNvPicPr>
            <a:picLocks noChangeAspect="1"/>
          </p:cNvPicPr>
          <p:nvPr/>
        </p:nvPicPr>
        <p:blipFill>
          <a:blip r:embed="rId3"/>
          <a:stretch>
            <a:fillRect/>
          </a:stretch>
        </p:blipFill>
        <p:spPr>
          <a:xfrm>
            <a:off x="1146412" y="738952"/>
            <a:ext cx="9786872" cy="5468348"/>
          </a:xfrm>
          <a:prstGeom prst="rect">
            <a:avLst/>
          </a:prstGeom>
        </p:spPr>
      </p:pic>
    </p:spTree>
    <p:extLst>
      <p:ext uri="{BB962C8B-B14F-4D97-AF65-F5344CB8AC3E}">
        <p14:creationId xmlns:p14="http://schemas.microsoft.com/office/powerpoint/2010/main" val="100887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0" y="6349535"/>
            <a:ext cx="11991975" cy="496463"/>
          </a:xfrm>
        </p:spPr>
        <p:txBody>
          <a:bodyPr/>
          <a:lstStyle/>
          <a:p>
            <a:r>
              <a:rPr lang="en-US" sz="2400" dirty="0"/>
              <a:t>http://ectacenter.org/~pdfs/topics/transition/Timeline_for_late_referral_2018-07-27.pdf</a:t>
            </a:r>
          </a:p>
        </p:txBody>
      </p:sp>
      <p:pic>
        <p:nvPicPr>
          <p:cNvPr id="6" name="Picture 5"/>
          <p:cNvPicPr>
            <a:picLocks noChangeAspect="1"/>
          </p:cNvPicPr>
          <p:nvPr/>
        </p:nvPicPr>
        <p:blipFill>
          <a:blip r:embed="rId3"/>
          <a:stretch>
            <a:fillRect/>
          </a:stretch>
        </p:blipFill>
        <p:spPr>
          <a:xfrm>
            <a:off x="996293" y="51744"/>
            <a:ext cx="10267950" cy="6095130"/>
          </a:xfrm>
          <a:prstGeom prst="rect">
            <a:avLst/>
          </a:prstGeom>
        </p:spPr>
      </p:pic>
    </p:spTree>
    <p:extLst>
      <p:ext uri="{BB962C8B-B14F-4D97-AF65-F5344CB8AC3E}">
        <p14:creationId xmlns:p14="http://schemas.microsoft.com/office/powerpoint/2010/main" val="392991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endParaRPr lang="en-US"/>
          </a:p>
        </p:txBody>
      </p:sp>
      <p:sp>
        <p:nvSpPr>
          <p:cNvPr id="4" name="Slide Number Placeholder 3"/>
          <p:cNvSpPr>
            <a:spLocks noGrp="1"/>
          </p:cNvSpPr>
          <p:nvPr>
            <p:ph type="sldNum" sz="quarter" idx="4"/>
          </p:nvPr>
        </p:nvSpPr>
        <p:spPr/>
        <p:txBody>
          <a:bodyPr/>
          <a:lstStyle/>
          <a:p>
            <a:fld id="{8FF8BE51-C3B0-9B4F-9A06-4F809A9A7941}" type="slidenum">
              <a:rPr lang="en-US" smtClean="0"/>
              <a:pPr/>
              <a:t>7</a:t>
            </a:fld>
            <a:endParaRPr lang="en-US"/>
          </a:p>
        </p:txBody>
      </p:sp>
      <p:pic>
        <p:nvPicPr>
          <p:cNvPr id="5" name="Picture 4"/>
          <p:cNvPicPr>
            <a:picLocks noChangeAspect="1"/>
          </p:cNvPicPr>
          <p:nvPr/>
        </p:nvPicPr>
        <p:blipFill>
          <a:blip r:embed="rId3"/>
          <a:stretch>
            <a:fillRect/>
          </a:stretch>
        </p:blipFill>
        <p:spPr>
          <a:xfrm>
            <a:off x="-438150" y="-385763"/>
            <a:ext cx="13068300" cy="7629525"/>
          </a:xfrm>
          <a:prstGeom prst="rect">
            <a:avLst/>
          </a:prstGeom>
        </p:spPr>
      </p:pic>
    </p:spTree>
    <p:extLst>
      <p:ext uri="{BB962C8B-B14F-4D97-AF65-F5344CB8AC3E}">
        <p14:creationId xmlns:p14="http://schemas.microsoft.com/office/powerpoint/2010/main" val="108760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FF8BE51-C3B0-9B4F-9A06-4F809A9A7941}" type="slidenum">
              <a:rPr lang="en-US" smtClean="0"/>
              <a:pPr/>
              <a:t>8</a:t>
            </a:fld>
            <a:endParaRPr lang="en-US"/>
          </a:p>
        </p:txBody>
      </p:sp>
      <p:pic>
        <p:nvPicPr>
          <p:cNvPr id="3" name="Picture 2"/>
          <p:cNvPicPr>
            <a:picLocks noChangeAspect="1"/>
          </p:cNvPicPr>
          <p:nvPr/>
        </p:nvPicPr>
        <p:blipFill>
          <a:blip r:embed="rId3"/>
          <a:stretch>
            <a:fillRect/>
          </a:stretch>
        </p:blipFill>
        <p:spPr>
          <a:xfrm>
            <a:off x="2833687" y="42862"/>
            <a:ext cx="6524625" cy="6181725"/>
          </a:xfrm>
          <a:prstGeom prst="rect">
            <a:avLst/>
          </a:prstGeom>
        </p:spPr>
      </p:pic>
    </p:spTree>
    <p:extLst>
      <p:ext uri="{BB962C8B-B14F-4D97-AF65-F5344CB8AC3E}">
        <p14:creationId xmlns:p14="http://schemas.microsoft.com/office/powerpoint/2010/main" val="419675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533" y="1609738"/>
            <a:ext cx="8299747" cy="1034988"/>
          </a:xfrm>
        </p:spPr>
        <p:txBody>
          <a:bodyPr>
            <a:normAutofit/>
          </a:bodyPr>
          <a:lstStyle/>
          <a:p>
            <a:r>
              <a:rPr lang="en-US" sz="4400" dirty="0" smtClean="0"/>
              <a:t>The Missouri Process</a:t>
            </a:r>
            <a:endParaRPr lang="en-US" sz="4400" dirty="0"/>
          </a:p>
        </p:txBody>
      </p:sp>
      <p:sp>
        <p:nvSpPr>
          <p:cNvPr id="3" name="Text Placeholder 2"/>
          <p:cNvSpPr>
            <a:spLocks noGrp="1"/>
          </p:cNvSpPr>
          <p:nvPr>
            <p:ph type="body" idx="1"/>
          </p:nvPr>
        </p:nvSpPr>
        <p:spPr/>
        <p:txBody>
          <a:bodyPr>
            <a:normAutofit/>
          </a:bodyPr>
          <a:lstStyle/>
          <a:p>
            <a:pPr algn="ctr"/>
            <a:r>
              <a:rPr lang="en-US" sz="4000" dirty="0" smtClean="0"/>
              <a:t>Pam Thomas</a:t>
            </a:r>
            <a:endParaRPr lang="en-US" sz="4000" dirty="0"/>
          </a:p>
        </p:txBody>
      </p:sp>
      <p:sp>
        <p:nvSpPr>
          <p:cNvPr id="5" name="Slide Number Placeholder 4"/>
          <p:cNvSpPr>
            <a:spLocks noGrp="1"/>
          </p:cNvSpPr>
          <p:nvPr>
            <p:ph type="sldNum" sz="quarter" idx="4"/>
          </p:nvPr>
        </p:nvSpPr>
        <p:spPr/>
        <p:txBody>
          <a:bodyPr/>
          <a:lstStyle/>
          <a:p>
            <a:fld id="{8FF8BE51-C3B0-9B4F-9A06-4F809A9A7941}" type="slidenum">
              <a:rPr lang="en-US" smtClean="0"/>
              <a:pPr/>
              <a:t>9</a:t>
            </a:fld>
            <a:endParaRPr lang="en-US"/>
          </a:p>
        </p:txBody>
      </p:sp>
    </p:spTree>
    <p:extLst>
      <p:ext uri="{BB962C8B-B14F-4D97-AF65-F5344CB8AC3E}">
        <p14:creationId xmlns:p14="http://schemas.microsoft.com/office/powerpoint/2010/main" val="1017555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DD">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68278"/>
      </a:hlink>
      <a:folHlink>
        <a:srgbClr val="3957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ight Title and Vertical Text Blank">
  <a:themeElements>
    <a:clrScheme name="Custom 26">
      <a:dk1>
        <a:sysClr val="windowText" lastClr="000000"/>
      </a:dk1>
      <a:lt1>
        <a:sysClr val="window" lastClr="FFFFFF"/>
      </a:lt1>
      <a:dk2>
        <a:srgbClr val="775F55"/>
      </a:dk2>
      <a:lt2>
        <a:srgbClr val="9B9B9B"/>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9" ma:contentTypeDescription="Create a new document." ma:contentTypeScope="" ma:versionID="7d36de852f076831895def9cff957c4d">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d4ba5b049190e5f07e9473277b474900"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Lucas, Anne</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ADB35-1BA8-4039-90F2-254351AE0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ED297-0F05-48E1-B0A1-BC6FF0CA07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9c8a845-e7a6-41fb-9590-158bae58e4d1"/>
    <ds:schemaRef ds:uri="8d8b1221-cb47-43e5-997b-7d0bdebf637a"/>
    <ds:schemaRef ds:uri="http://www.w3.org/XML/1998/namespace"/>
    <ds:schemaRef ds:uri="http://purl.org/dc/dcmityp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Words>2404</Words>
  <Application>Microsoft Office PowerPoint</Application>
  <PresentationFormat>Widescreen</PresentationFormat>
  <Paragraphs>298</Paragraphs>
  <Slides>30</Slides>
  <Notes>25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30</vt:i4>
      </vt:variant>
    </vt:vector>
  </HeadingPairs>
  <TitlesOfParts>
    <vt:vector size="43" baseType="lpstr">
      <vt:lpstr>Arial</vt:lpstr>
      <vt:lpstr>Calibri</vt:lpstr>
      <vt:lpstr>Calibri Light</vt:lpstr>
      <vt:lpstr>Franklin Gothic Book</vt:lpstr>
      <vt:lpstr>Franklin Gothic Medium</vt:lpstr>
      <vt:lpstr>Perpetua</vt:lpstr>
      <vt:lpstr>Perpetua Titling MT</vt:lpstr>
      <vt:lpstr>Times New Roman</vt:lpstr>
      <vt:lpstr>Gallery</vt:lpstr>
      <vt:lpstr>1_Gallery</vt:lpstr>
      <vt:lpstr>Office Theme</vt:lpstr>
      <vt:lpstr>1_Office Theme</vt:lpstr>
      <vt:lpstr>Right Title and Vertical Text Blank</vt:lpstr>
      <vt:lpstr>State Strategies for Seamless Birth to Five Services:  Strategies for Summer Birthdays and Local Infrastructure Supports </vt:lpstr>
      <vt:lpstr>PowerPoint Presentation</vt:lpstr>
      <vt:lpstr>Overview and Goals</vt:lpstr>
      <vt:lpstr>Presenters </vt:lpstr>
      <vt:lpstr>Transition Resources From Part C to Preschool</vt:lpstr>
      <vt:lpstr>PowerPoint Presentation</vt:lpstr>
      <vt:lpstr>PowerPoint Presentation</vt:lpstr>
      <vt:lpstr>PowerPoint Presentation</vt:lpstr>
      <vt:lpstr>The Missouri Process</vt:lpstr>
      <vt:lpstr>PowerPoint Presentation</vt:lpstr>
      <vt:lpstr>Missouri Part C Infrastructure  </vt:lpstr>
      <vt:lpstr>Missouri Part C Transition </vt:lpstr>
      <vt:lpstr>PowerPoint Presentation</vt:lpstr>
      <vt:lpstr>Missouri Part C Extension Criteria </vt:lpstr>
      <vt:lpstr>Additional Extension Criteria </vt:lpstr>
      <vt:lpstr>Missouri Part C Extension Data</vt:lpstr>
      <vt:lpstr>The New Mexico Strategies</vt:lpstr>
      <vt:lpstr>Vision</vt:lpstr>
      <vt:lpstr>NM Part C Infrastructure </vt:lpstr>
      <vt:lpstr>NM Transition Initiative </vt:lpstr>
      <vt:lpstr>Community Transition Teams</vt:lpstr>
      <vt:lpstr>Transition Coaches </vt:lpstr>
      <vt:lpstr>Transition Coach Role  </vt:lpstr>
      <vt:lpstr>Memorandum of Understanding MOU</vt:lpstr>
      <vt:lpstr>Transition MOU Library  </vt:lpstr>
      <vt:lpstr>NM Early Childhood Transition Website </vt:lpstr>
      <vt:lpstr>Transition Resources </vt:lpstr>
      <vt:lpstr>PowerPoint Presentation</vt:lpstr>
      <vt:lpstr>Questions</vt:lpstr>
      <vt:lpstr>Find out more at ectacenter.org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Whaley, Kathy Thompson</dc:creator>
  <cp:lastModifiedBy>Whaley, Kathy Thompson</cp:lastModifiedBy>
  <cp:revision>20</cp:revision>
  <dcterms:modified xsi:type="dcterms:W3CDTF">2019-01-11T20:06:54Z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